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1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4" autoAdjust="0"/>
  </p:normalViewPr>
  <p:slideViewPr>
    <p:cSldViewPr snapToGrid="0">
      <p:cViewPr varScale="1">
        <p:scale>
          <a:sx n="83" d="100"/>
          <a:sy n="8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8228-CE69-4F9F-9A0E-DE599145465A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895C-62C0-4367-B0DA-E517E4F85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475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9E6F6-59F3-4FB8-8971-1FF446C3BC28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EC588-DE3F-4E44-81BF-D4F63E66DA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08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253067"/>
            <a:ext cx="9144000" cy="153828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310467"/>
            <a:ext cx="9144000" cy="1947333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4766EA1-517E-4094-8277-07DA461049FF}" type="datetimeFigureOut">
              <a:rPr lang="zh-CN" altLang="en-US" smtClean="0"/>
              <a:pPr/>
              <a:t>2018/11/3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48800" y="76200"/>
            <a:ext cx="1879600" cy="305858"/>
          </a:xfrm>
        </p:spPr>
        <p:txBody>
          <a:bodyPr/>
          <a:lstStyle>
            <a:lvl1pPr>
              <a:defRPr sz="1800">
                <a:solidFill>
                  <a:srgbClr val="00B0F0"/>
                </a:solidFill>
              </a:defRPr>
            </a:lvl1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虾蟹增养殖技术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328400" y="76201"/>
            <a:ext cx="711199" cy="305858"/>
          </a:xfrm>
        </p:spPr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DB78BDE-CC97-4205-BFE1-A2371EE1DBB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54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5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7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906934" y="44203"/>
            <a:ext cx="211666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smtClean="0">
                <a:solidFill>
                  <a:srgbClr val="3487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建筑力学</a:t>
            </a:r>
            <a:endParaRPr lang="zh-CN" altLang="en-US" sz="1800" b="1" dirty="0">
              <a:solidFill>
                <a:srgbClr val="3487E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77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3"/>
            <a:ext cx="9144000" cy="926567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9144000" cy="2895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63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306392" y="149496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中国</a:t>
            </a:r>
            <a:r>
              <a:rPr lang="en-US" altLang="zh-CN" sz="1400" b="1" dirty="0" smtClean="0">
                <a:solidFill>
                  <a:srgbClr val="1C8CA1"/>
                </a:solidFill>
                <a:ea typeface="微软雅黑" pitchFamily="34" charset="-122"/>
              </a:rPr>
              <a:t>——</a:t>
            </a:r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对虾养殖现状</a:t>
            </a:r>
            <a:endParaRPr lang="zh-CN" altLang="en-US" sz="1400" b="1" dirty="0">
              <a:solidFill>
                <a:srgbClr val="1C8CA1"/>
              </a:solidFill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480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AEF1-0B6E-4C36-9D04-803C1FF1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50DC60-F6D8-4565-9393-EEBD33C6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47D969-7E47-4DA5-9833-40F6B44D73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9A03E9-5C6B-41BA-8191-7BD8CFA8EB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3700-8BED-410C-9C02-E350547825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2602773-E6E5-437A-BA88-95B71A5B65C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22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4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01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24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48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53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35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51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72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2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F:\&#28014;&#29983;&#22914;&#26790;\&#26448;&#26009;&#21147;&#23398;(I)\&#25197;&#36716;&#21464;&#24418;.av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D:\&#26448;&#26009;&#21147;&#23398;&#25945;&#26696;&#23450;&#31295;\&#26448;&#26009;&#21147;&#23398;&#20462;&#25913;&#29256;2004.1\&#21016;&#26149;&#23665;\PPT%201\&#34180;&#22721;&#22278;&#31570;&#25197;&#36716;.av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05360" y="2204977"/>
            <a:ext cx="9157734" cy="1219200"/>
          </a:xfrm>
        </p:spPr>
        <p:txBody>
          <a:bodyPr>
            <a:normAutofit/>
          </a:bodyPr>
          <a:lstStyle/>
          <a:p>
            <a:r>
              <a:rPr lang="zh-CN" altLang="zh-CN" sz="5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第五章  扭转</a:t>
            </a:r>
            <a:endParaRPr lang="en-US" altLang="zh-CN" sz="5400" dirty="0"/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3276600" y="3124200"/>
            <a:ext cx="6172200" cy="2286000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  </a:t>
            </a:r>
            <a:endParaRPr lang="en-US" altLang="zh-CN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1703388" y="620713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b="0">
                <a:latin typeface="黑体" panose="02010609060101010101" pitchFamily="49" charset="-122"/>
              </a:rPr>
              <a:t>2.</a:t>
            </a:r>
            <a:r>
              <a:rPr lang="en-US" altLang="zh-CN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</a:rPr>
              <a:t>薄壁圆筒横截面上切应力的计算公式</a:t>
            </a:r>
            <a:r>
              <a:rPr lang="zh-CN" altLang="en-US" sz="2400" b="0">
                <a:latin typeface="黑体" panose="02010609060101010101" pitchFamily="49" charset="-122"/>
              </a:rPr>
              <a:t>：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703388" y="1549400"/>
            <a:ext cx="5262562" cy="584200"/>
            <a:chOff x="204" y="760"/>
            <a:chExt cx="3315" cy="368"/>
          </a:xfrm>
        </p:grpSpPr>
        <p:graphicFrame>
          <p:nvGraphicFramePr>
            <p:cNvPr id="2054" name="Object 3"/>
            <p:cNvGraphicFramePr>
              <a:graphicFrameLocks noChangeAspect="1"/>
            </p:cNvGraphicFramePr>
            <p:nvPr/>
          </p:nvGraphicFramePr>
          <p:xfrm>
            <a:off x="476" y="760"/>
            <a:ext cx="1088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公式" r:id="rId3" imgW="863280" imgH="291960" progId="Equation.3">
                    <p:embed/>
                  </p:oleObj>
                </mc:Choice>
                <mc:Fallback>
                  <p:oleObj name="公式" r:id="rId3" imgW="863280" imgH="291960" progId="Equation.3">
                    <p:embed/>
                    <p:pic>
                      <p:nvPicPr>
                        <p:cNvPr id="205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760"/>
                          <a:ext cx="1088" cy="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37" name="Text Box 5"/>
            <p:cNvSpPr txBox="1">
              <a:spLocks noChangeArrowheads="1"/>
            </p:cNvSpPr>
            <p:nvPr/>
          </p:nvSpPr>
          <p:spPr bwMode="auto">
            <a:xfrm>
              <a:off x="204" y="768"/>
              <a:ext cx="3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zh-CN" altLang="en-US" sz="2400" b="0">
                  <a:latin typeface="黑体" panose="02010609060101010101" pitchFamily="49" charset="-122"/>
                </a:rPr>
                <a:t>由            根据应力分布可知</a:t>
              </a:r>
            </a:p>
          </p:txBody>
        </p:sp>
      </p:grpSp>
      <p:graphicFrame>
        <p:nvGraphicFramePr>
          <p:cNvPr id="158727" name="Object 7"/>
          <p:cNvGraphicFramePr>
            <a:graphicFrameLocks noChangeAspect="1"/>
          </p:cNvGraphicFramePr>
          <p:nvPr/>
        </p:nvGraphicFramePr>
        <p:xfrm>
          <a:off x="5573713" y="5445125"/>
          <a:ext cx="12430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公式" r:id="rId5" imgW="622080" imgH="431640" progId="Equation.3">
                  <p:embed/>
                </p:oleObj>
              </mc:Choice>
              <mc:Fallback>
                <p:oleObj name="公式" r:id="rId5" imgW="622080" imgH="431640" progId="Equation.3">
                  <p:embed/>
                  <p:pic>
                    <p:nvPicPr>
                      <p:cNvPr id="1587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13" y="5445125"/>
                        <a:ext cx="1243012" cy="863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631950" y="4797425"/>
            <a:ext cx="4146550" cy="482600"/>
            <a:chOff x="672" y="2478"/>
            <a:chExt cx="2612" cy="304"/>
          </a:xfrm>
        </p:grpSpPr>
        <p:sp>
          <p:nvSpPr>
            <p:cNvPr id="2536" name="Text Box 6"/>
            <p:cNvSpPr txBox="1">
              <a:spLocks noChangeArrowheads="1"/>
            </p:cNvSpPr>
            <p:nvPr/>
          </p:nvSpPr>
          <p:spPr bwMode="auto">
            <a:xfrm>
              <a:off x="672" y="2487"/>
              <a:ext cx="26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zh-CN" altLang="en-US" sz="2400" b="0">
                  <a:latin typeface="黑体" panose="02010609060101010101" pitchFamily="49" charset="-122"/>
                </a:rPr>
                <a:t>引进　　　　，上式亦可写作</a:t>
              </a:r>
            </a:p>
          </p:txBody>
        </p:sp>
        <p:graphicFrame>
          <p:nvGraphicFramePr>
            <p:cNvPr id="2053" name="Object 8"/>
            <p:cNvGraphicFramePr>
              <a:graphicFrameLocks noChangeAspect="1"/>
            </p:cNvGraphicFramePr>
            <p:nvPr/>
          </p:nvGraphicFramePr>
          <p:xfrm>
            <a:off x="1133" y="2478"/>
            <a:ext cx="70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公式" r:id="rId7" imgW="558720" imgH="241200" progId="Equation.3">
                    <p:embed/>
                  </p:oleObj>
                </mc:Choice>
                <mc:Fallback>
                  <p:oleObj name="公式" r:id="rId7" imgW="558720" imgH="241200" progId="Equation.3">
                    <p:embed/>
                    <p:pic>
                      <p:nvPicPr>
                        <p:cNvPr id="2053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3" y="2478"/>
                          <a:ext cx="704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8732" name="Object 12"/>
          <p:cNvGraphicFramePr>
            <a:graphicFrameLocks noChangeAspect="1"/>
          </p:cNvGraphicFramePr>
          <p:nvPr/>
        </p:nvGraphicFramePr>
        <p:xfrm>
          <a:off x="4151313" y="3573463"/>
          <a:ext cx="3986212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公式" r:id="rId9" imgW="1993680" imgH="495000" progId="Equation.3">
                  <p:embed/>
                </p:oleObj>
              </mc:Choice>
              <mc:Fallback>
                <p:oleObj name="公式" r:id="rId9" imgW="1993680" imgH="495000" progId="Equation.3">
                  <p:embed/>
                  <p:pic>
                    <p:nvPicPr>
                      <p:cNvPr id="1587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3" y="3573463"/>
                        <a:ext cx="3986212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03388" y="2555875"/>
            <a:ext cx="3960812" cy="585788"/>
            <a:chOff x="385" y="1223"/>
            <a:chExt cx="2495" cy="369"/>
          </a:xfrm>
        </p:grpSpPr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612" y="1223"/>
            <a:ext cx="946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公式" r:id="rId11" imgW="749160" imgH="291960" progId="Equation.3">
                    <p:embed/>
                  </p:oleObj>
                </mc:Choice>
                <mc:Fallback>
                  <p:oleObj name="公式" r:id="rId11" imgW="749160" imgH="291960" progId="Equation.3">
                    <p:embed/>
                    <p:pic>
                      <p:nvPicPr>
                        <p:cNvPr id="2052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1223"/>
                          <a:ext cx="946" cy="3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35" name="Text Box 20"/>
            <p:cNvSpPr txBox="1">
              <a:spLocks noChangeArrowheads="1"/>
            </p:cNvSpPr>
            <p:nvPr/>
          </p:nvSpPr>
          <p:spPr bwMode="auto">
            <a:xfrm>
              <a:off x="385" y="1253"/>
              <a:ext cx="24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黑体" panose="02010609060101010101" pitchFamily="49" charset="-122"/>
                </a:rPr>
                <a:t>           </a:t>
              </a:r>
              <a:r>
                <a:rPr lang="zh-CN" altLang="en-US" sz="2400" b="0">
                  <a:latin typeface="黑体" panose="02010609060101010101" pitchFamily="49" charset="-122"/>
                </a:rPr>
                <a:t>，于是有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383339" y="1052513"/>
            <a:ext cx="4105275" cy="2471738"/>
            <a:chOff x="1156" y="391"/>
            <a:chExt cx="2586" cy="1557"/>
          </a:xfrm>
        </p:grpSpPr>
        <p:sp>
          <p:nvSpPr>
            <p:cNvPr id="2063" name="AutoShape 31"/>
            <p:cNvSpPr>
              <a:spLocks noChangeAspect="1" noChangeArrowheads="1" noTextEdit="1"/>
            </p:cNvSpPr>
            <p:nvPr/>
          </p:nvSpPr>
          <p:spPr bwMode="auto">
            <a:xfrm>
              <a:off x="1156" y="391"/>
              <a:ext cx="2586" cy="1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64" name="Group 32"/>
            <p:cNvGrpSpPr>
              <a:grpSpLocks/>
            </p:cNvGrpSpPr>
            <p:nvPr/>
          </p:nvGrpSpPr>
          <p:grpSpPr bwMode="auto">
            <a:xfrm>
              <a:off x="1346" y="722"/>
              <a:ext cx="1641" cy="1020"/>
              <a:chOff x="1346" y="722"/>
              <a:chExt cx="1641" cy="1020"/>
            </a:xfrm>
          </p:grpSpPr>
          <p:sp>
            <p:nvSpPr>
              <p:cNvPr id="2336" name="Line 33"/>
              <p:cNvSpPr>
                <a:spLocks noChangeShapeType="1"/>
              </p:cNvSpPr>
              <p:nvPr/>
            </p:nvSpPr>
            <p:spPr bwMode="auto">
              <a:xfrm flipH="1">
                <a:off x="1918" y="1734"/>
                <a:ext cx="101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37" name="Freeform 34"/>
              <p:cNvSpPr>
                <a:spLocks/>
              </p:cNvSpPr>
              <p:nvPr/>
            </p:nvSpPr>
            <p:spPr bwMode="auto">
              <a:xfrm>
                <a:off x="2933" y="1725"/>
                <a:ext cx="9" cy="17"/>
              </a:xfrm>
              <a:custGeom>
                <a:avLst/>
                <a:gdLst>
                  <a:gd name="T0" fmla="*/ 0 w 62"/>
                  <a:gd name="T1" fmla="*/ 63 h 124"/>
                  <a:gd name="T2" fmla="*/ 0 w 62"/>
                  <a:gd name="T3" fmla="*/ 0 h 124"/>
                  <a:gd name="T4" fmla="*/ 13 w 62"/>
                  <a:gd name="T5" fmla="*/ 2 h 124"/>
                  <a:gd name="T6" fmla="*/ 25 w 62"/>
                  <a:gd name="T7" fmla="*/ 5 h 124"/>
                  <a:gd name="T8" fmla="*/ 37 w 62"/>
                  <a:gd name="T9" fmla="*/ 12 h 124"/>
                  <a:gd name="T10" fmla="*/ 46 w 62"/>
                  <a:gd name="T11" fmla="*/ 21 h 124"/>
                  <a:gd name="T12" fmla="*/ 54 w 62"/>
                  <a:gd name="T13" fmla="*/ 32 h 124"/>
                  <a:gd name="T14" fmla="*/ 60 w 62"/>
                  <a:gd name="T15" fmla="*/ 44 h 124"/>
                  <a:gd name="T16" fmla="*/ 62 w 62"/>
                  <a:gd name="T17" fmla="*/ 56 h 124"/>
                  <a:gd name="T18" fmla="*/ 62 w 62"/>
                  <a:gd name="T19" fmla="*/ 69 h 124"/>
                  <a:gd name="T20" fmla="*/ 60 w 62"/>
                  <a:gd name="T21" fmla="*/ 81 h 124"/>
                  <a:gd name="T22" fmla="*/ 54 w 62"/>
                  <a:gd name="T23" fmla="*/ 94 h 124"/>
                  <a:gd name="T24" fmla="*/ 46 w 62"/>
                  <a:gd name="T25" fmla="*/ 105 h 124"/>
                  <a:gd name="T26" fmla="*/ 37 w 62"/>
                  <a:gd name="T27" fmla="*/ 113 h 124"/>
                  <a:gd name="T28" fmla="*/ 25 w 62"/>
                  <a:gd name="T29" fmla="*/ 120 h 124"/>
                  <a:gd name="T30" fmla="*/ 13 w 62"/>
                  <a:gd name="T31" fmla="*/ 123 h 124"/>
                  <a:gd name="T32" fmla="*/ 0 w 62"/>
                  <a:gd name="T33" fmla="*/ 124 h 124"/>
                  <a:gd name="T34" fmla="*/ 0 w 62"/>
                  <a:gd name="T35" fmla="*/ 63 h 12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2"/>
                  <a:gd name="T55" fmla="*/ 0 h 124"/>
                  <a:gd name="T56" fmla="*/ 62 w 62"/>
                  <a:gd name="T57" fmla="*/ 124 h 12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2" h="124">
                    <a:moveTo>
                      <a:pt x="0" y="63"/>
                    </a:moveTo>
                    <a:lnTo>
                      <a:pt x="0" y="0"/>
                    </a:lnTo>
                    <a:lnTo>
                      <a:pt x="13" y="2"/>
                    </a:lnTo>
                    <a:lnTo>
                      <a:pt x="25" y="5"/>
                    </a:lnTo>
                    <a:lnTo>
                      <a:pt x="37" y="12"/>
                    </a:lnTo>
                    <a:lnTo>
                      <a:pt x="46" y="21"/>
                    </a:lnTo>
                    <a:lnTo>
                      <a:pt x="54" y="32"/>
                    </a:lnTo>
                    <a:lnTo>
                      <a:pt x="60" y="44"/>
                    </a:lnTo>
                    <a:lnTo>
                      <a:pt x="62" y="56"/>
                    </a:lnTo>
                    <a:lnTo>
                      <a:pt x="62" y="69"/>
                    </a:lnTo>
                    <a:lnTo>
                      <a:pt x="60" y="81"/>
                    </a:lnTo>
                    <a:lnTo>
                      <a:pt x="54" y="94"/>
                    </a:lnTo>
                    <a:lnTo>
                      <a:pt x="46" y="105"/>
                    </a:lnTo>
                    <a:lnTo>
                      <a:pt x="37" y="113"/>
                    </a:lnTo>
                    <a:lnTo>
                      <a:pt x="25" y="120"/>
                    </a:lnTo>
                    <a:lnTo>
                      <a:pt x="13" y="123"/>
                    </a:lnTo>
                    <a:lnTo>
                      <a:pt x="0" y="124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38" name="Freeform 35"/>
              <p:cNvSpPr>
                <a:spLocks/>
              </p:cNvSpPr>
              <p:nvPr/>
            </p:nvSpPr>
            <p:spPr bwMode="auto">
              <a:xfrm>
                <a:off x="2933" y="1725"/>
                <a:ext cx="9" cy="17"/>
              </a:xfrm>
              <a:custGeom>
                <a:avLst/>
                <a:gdLst>
                  <a:gd name="T0" fmla="*/ 0 w 62"/>
                  <a:gd name="T1" fmla="*/ 0 h 124"/>
                  <a:gd name="T2" fmla="*/ 13 w 62"/>
                  <a:gd name="T3" fmla="*/ 2 h 124"/>
                  <a:gd name="T4" fmla="*/ 25 w 62"/>
                  <a:gd name="T5" fmla="*/ 5 h 124"/>
                  <a:gd name="T6" fmla="*/ 37 w 62"/>
                  <a:gd name="T7" fmla="*/ 12 h 124"/>
                  <a:gd name="T8" fmla="*/ 46 w 62"/>
                  <a:gd name="T9" fmla="*/ 21 h 124"/>
                  <a:gd name="T10" fmla="*/ 54 w 62"/>
                  <a:gd name="T11" fmla="*/ 32 h 124"/>
                  <a:gd name="T12" fmla="*/ 60 w 62"/>
                  <a:gd name="T13" fmla="*/ 44 h 124"/>
                  <a:gd name="T14" fmla="*/ 62 w 62"/>
                  <a:gd name="T15" fmla="*/ 56 h 124"/>
                  <a:gd name="T16" fmla="*/ 62 w 62"/>
                  <a:gd name="T17" fmla="*/ 69 h 124"/>
                  <a:gd name="T18" fmla="*/ 60 w 62"/>
                  <a:gd name="T19" fmla="*/ 81 h 124"/>
                  <a:gd name="T20" fmla="*/ 54 w 62"/>
                  <a:gd name="T21" fmla="*/ 94 h 124"/>
                  <a:gd name="T22" fmla="*/ 46 w 62"/>
                  <a:gd name="T23" fmla="*/ 105 h 124"/>
                  <a:gd name="T24" fmla="*/ 37 w 62"/>
                  <a:gd name="T25" fmla="*/ 113 h 124"/>
                  <a:gd name="T26" fmla="*/ 25 w 62"/>
                  <a:gd name="T27" fmla="*/ 120 h 124"/>
                  <a:gd name="T28" fmla="*/ 13 w 62"/>
                  <a:gd name="T29" fmla="*/ 123 h 124"/>
                  <a:gd name="T30" fmla="*/ 0 w 62"/>
                  <a:gd name="T31" fmla="*/ 124 h 12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2"/>
                  <a:gd name="T49" fmla="*/ 0 h 124"/>
                  <a:gd name="T50" fmla="*/ 62 w 62"/>
                  <a:gd name="T51" fmla="*/ 124 h 12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2" h="124">
                    <a:moveTo>
                      <a:pt x="0" y="0"/>
                    </a:moveTo>
                    <a:lnTo>
                      <a:pt x="13" y="2"/>
                    </a:lnTo>
                    <a:lnTo>
                      <a:pt x="25" y="5"/>
                    </a:lnTo>
                    <a:lnTo>
                      <a:pt x="37" y="12"/>
                    </a:lnTo>
                    <a:lnTo>
                      <a:pt x="46" y="21"/>
                    </a:lnTo>
                    <a:lnTo>
                      <a:pt x="54" y="32"/>
                    </a:lnTo>
                    <a:lnTo>
                      <a:pt x="60" y="44"/>
                    </a:lnTo>
                    <a:lnTo>
                      <a:pt x="62" y="56"/>
                    </a:lnTo>
                    <a:lnTo>
                      <a:pt x="62" y="69"/>
                    </a:lnTo>
                    <a:lnTo>
                      <a:pt x="60" y="81"/>
                    </a:lnTo>
                    <a:lnTo>
                      <a:pt x="54" y="94"/>
                    </a:lnTo>
                    <a:lnTo>
                      <a:pt x="46" y="105"/>
                    </a:lnTo>
                    <a:lnTo>
                      <a:pt x="37" y="113"/>
                    </a:lnTo>
                    <a:lnTo>
                      <a:pt x="25" y="120"/>
                    </a:lnTo>
                    <a:lnTo>
                      <a:pt x="13" y="123"/>
                    </a:lnTo>
                    <a:lnTo>
                      <a:pt x="0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39" name="Freeform 36"/>
              <p:cNvSpPr>
                <a:spLocks/>
              </p:cNvSpPr>
              <p:nvPr/>
            </p:nvSpPr>
            <p:spPr bwMode="auto">
              <a:xfrm>
                <a:off x="1918" y="1725"/>
                <a:ext cx="1015" cy="17"/>
              </a:xfrm>
              <a:custGeom>
                <a:avLst/>
                <a:gdLst>
                  <a:gd name="T0" fmla="*/ 7105 w 7105"/>
                  <a:gd name="T1" fmla="*/ 124 h 124"/>
                  <a:gd name="T2" fmla="*/ 7105 w 7105"/>
                  <a:gd name="T3" fmla="*/ 63 h 124"/>
                  <a:gd name="T4" fmla="*/ 7105 w 7105"/>
                  <a:gd name="T5" fmla="*/ 0 h 124"/>
                  <a:gd name="T6" fmla="*/ 0 w 7105"/>
                  <a:gd name="T7" fmla="*/ 0 h 124"/>
                  <a:gd name="T8" fmla="*/ 0 w 7105"/>
                  <a:gd name="T9" fmla="*/ 63 h 124"/>
                  <a:gd name="T10" fmla="*/ 0 w 7105"/>
                  <a:gd name="T11" fmla="*/ 124 h 124"/>
                  <a:gd name="T12" fmla="*/ 7105 w 7105"/>
                  <a:gd name="T13" fmla="*/ 124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105"/>
                  <a:gd name="T22" fmla="*/ 0 h 124"/>
                  <a:gd name="T23" fmla="*/ 7105 w 7105"/>
                  <a:gd name="T24" fmla="*/ 124 h 1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105" h="124">
                    <a:moveTo>
                      <a:pt x="7105" y="124"/>
                    </a:moveTo>
                    <a:lnTo>
                      <a:pt x="7105" y="63"/>
                    </a:lnTo>
                    <a:lnTo>
                      <a:pt x="7105" y="0"/>
                    </a:lnTo>
                    <a:lnTo>
                      <a:pt x="0" y="0"/>
                    </a:lnTo>
                    <a:lnTo>
                      <a:pt x="0" y="63"/>
                    </a:lnTo>
                    <a:lnTo>
                      <a:pt x="0" y="124"/>
                    </a:lnTo>
                    <a:lnTo>
                      <a:pt x="7105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40" name="Freeform 37"/>
              <p:cNvSpPr>
                <a:spLocks/>
              </p:cNvSpPr>
              <p:nvPr/>
            </p:nvSpPr>
            <p:spPr bwMode="auto">
              <a:xfrm>
                <a:off x="1918" y="1725"/>
                <a:ext cx="1015" cy="17"/>
              </a:xfrm>
              <a:custGeom>
                <a:avLst/>
                <a:gdLst>
                  <a:gd name="T0" fmla="*/ 7105 w 7105"/>
                  <a:gd name="T1" fmla="*/ 124 h 124"/>
                  <a:gd name="T2" fmla="*/ 7105 w 7105"/>
                  <a:gd name="T3" fmla="*/ 63 h 124"/>
                  <a:gd name="T4" fmla="*/ 7105 w 7105"/>
                  <a:gd name="T5" fmla="*/ 0 h 124"/>
                  <a:gd name="T6" fmla="*/ 0 w 7105"/>
                  <a:gd name="T7" fmla="*/ 0 h 124"/>
                  <a:gd name="T8" fmla="*/ 0 w 7105"/>
                  <a:gd name="T9" fmla="*/ 63 h 124"/>
                  <a:gd name="T10" fmla="*/ 0 w 7105"/>
                  <a:gd name="T11" fmla="*/ 124 h 124"/>
                  <a:gd name="T12" fmla="*/ 7105 w 7105"/>
                  <a:gd name="T13" fmla="*/ 124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105"/>
                  <a:gd name="T22" fmla="*/ 0 h 124"/>
                  <a:gd name="T23" fmla="*/ 7105 w 7105"/>
                  <a:gd name="T24" fmla="*/ 124 h 1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105" h="124">
                    <a:moveTo>
                      <a:pt x="7105" y="124"/>
                    </a:moveTo>
                    <a:lnTo>
                      <a:pt x="7105" y="63"/>
                    </a:lnTo>
                    <a:lnTo>
                      <a:pt x="7105" y="0"/>
                    </a:lnTo>
                    <a:lnTo>
                      <a:pt x="0" y="0"/>
                    </a:lnTo>
                    <a:lnTo>
                      <a:pt x="0" y="63"/>
                    </a:lnTo>
                    <a:lnTo>
                      <a:pt x="0" y="124"/>
                    </a:lnTo>
                    <a:lnTo>
                      <a:pt x="7105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41" name="Freeform 38"/>
              <p:cNvSpPr>
                <a:spLocks/>
              </p:cNvSpPr>
              <p:nvPr/>
            </p:nvSpPr>
            <p:spPr bwMode="auto">
              <a:xfrm>
                <a:off x="1909" y="1725"/>
                <a:ext cx="9" cy="17"/>
              </a:xfrm>
              <a:custGeom>
                <a:avLst/>
                <a:gdLst>
                  <a:gd name="T0" fmla="*/ 62 w 62"/>
                  <a:gd name="T1" fmla="*/ 63 h 124"/>
                  <a:gd name="T2" fmla="*/ 62 w 62"/>
                  <a:gd name="T3" fmla="*/ 124 h 124"/>
                  <a:gd name="T4" fmla="*/ 49 w 62"/>
                  <a:gd name="T5" fmla="*/ 123 h 124"/>
                  <a:gd name="T6" fmla="*/ 37 w 62"/>
                  <a:gd name="T7" fmla="*/ 120 h 124"/>
                  <a:gd name="T8" fmla="*/ 26 w 62"/>
                  <a:gd name="T9" fmla="*/ 113 h 124"/>
                  <a:gd name="T10" fmla="*/ 16 w 62"/>
                  <a:gd name="T11" fmla="*/ 105 h 124"/>
                  <a:gd name="T12" fmla="*/ 8 w 62"/>
                  <a:gd name="T13" fmla="*/ 94 h 124"/>
                  <a:gd name="T14" fmla="*/ 2 w 62"/>
                  <a:gd name="T15" fmla="*/ 81 h 124"/>
                  <a:gd name="T16" fmla="*/ 0 w 62"/>
                  <a:gd name="T17" fmla="*/ 69 h 124"/>
                  <a:gd name="T18" fmla="*/ 0 w 62"/>
                  <a:gd name="T19" fmla="*/ 56 h 124"/>
                  <a:gd name="T20" fmla="*/ 2 w 62"/>
                  <a:gd name="T21" fmla="*/ 44 h 124"/>
                  <a:gd name="T22" fmla="*/ 8 w 62"/>
                  <a:gd name="T23" fmla="*/ 32 h 124"/>
                  <a:gd name="T24" fmla="*/ 16 w 62"/>
                  <a:gd name="T25" fmla="*/ 21 h 124"/>
                  <a:gd name="T26" fmla="*/ 26 w 62"/>
                  <a:gd name="T27" fmla="*/ 12 h 124"/>
                  <a:gd name="T28" fmla="*/ 37 w 62"/>
                  <a:gd name="T29" fmla="*/ 5 h 124"/>
                  <a:gd name="T30" fmla="*/ 49 w 62"/>
                  <a:gd name="T31" fmla="*/ 2 h 124"/>
                  <a:gd name="T32" fmla="*/ 62 w 62"/>
                  <a:gd name="T33" fmla="*/ 0 h 124"/>
                  <a:gd name="T34" fmla="*/ 62 w 62"/>
                  <a:gd name="T35" fmla="*/ 63 h 12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2"/>
                  <a:gd name="T55" fmla="*/ 0 h 124"/>
                  <a:gd name="T56" fmla="*/ 62 w 62"/>
                  <a:gd name="T57" fmla="*/ 124 h 12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2" h="124">
                    <a:moveTo>
                      <a:pt x="62" y="63"/>
                    </a:moveTo>
                    <a:lnTo>
                      <a:pt x="62" y="124"/>
                    </a:lnTo>
                    <a:lnTo>
                      <a:pt x="49" y="123"/>
                    </a:lnTo>
                    <a:lnTo>
                      <a:pt x="37" y="120"/>
                    </a:lnTo>
                    <a:lnTo>
                      <a:pt x="26" y="113"/>
                    </a:lnTo>
                    <a:lnTo>
                      <a:pt x="16" y="105"/>
                    </a:lnTo>
                    <a:lnTo>
                      <a:pt x="8" y="94"/>
                    </a:lnTo>
                    <a:lnTo>
                      <a:pt x="2" y="81"/>
                    </a:lnTo>
                    <a:lnTo>
                      <a:pt x="0" y="69"/>
                    </a:lnTo>
                    <a:lnTo>
                      <a:pt x="0" y="56"/>
                    </a:lnTo>
                    <a:lnTo>
                      <a:pt x="2" y="44"/>
                    </a:lnTo>
                    <a:lnTo>
                      <a:pt x="8" y="32"/>
                    </a:lnTo>
                    <a:lnTo>
                      <a:pt x="16" y="21"/>
                    </a:lnTo>
                    <a:lnTo>
                      <a:pt x="26" y="12"/>
                    </a:lnTo>
                    <a:lnTo>
                      <a:pt x="37" y="5"/>
                    </a:lnTo>
                    <a:lnTo>
                      <a:pt x="49" y="2"/>
                    </a:lnTo>
                    <a:lnTo>
                      <a:pt x="62" y="0"/>
                    </a:lnTo>
                    <a:lnTo>
                      <a:pt x="62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42" name="Freeform 39"/>
              <p:cNvSpPr>
                <a:spLocks/>
              </p:cNvSpPr>
              <p:nvPr/>
            </p:nvSpPr>
            <p:spPr bwMode="auto">
              <a:xfrm>
                <a:off x="1909" y="1725"/>
                <a:ext cx="9" cy="17"/>
              </a:xfrm>
              <a:custGeom>
                <a:avLst/>
                <a:gdLst>
                  <a:gd name="T0" fmla="*/ 62 w 62"/>
                  <a:gd name="T1" fmla="*/ 124 h 124"/>
                  <a:gd name="T2" fmla="*/ 49 w 62"/>
                  <a:gd name="T3" fmla="*/ 123 h 124"/>
                  <a:gd name="T4" fmla="*/ 37 w 62"/>
                  <a:gd name="T5" fmla="*/ 120 h 124"/>
                  <a:gd name="T6" fmla="*/ 26 w 62"/>
                  <a:gd name="T7" fmla="*/ 113 h 124"/>
                  <a:gd name="T8" fmla="*/ 16 w 62"/>
                  <a:gd name="T9" fmla="*/ 105 h 124"/>
                  <a:gd name="T10" fmla="*/ 8 w 62"/>
                  <a:gd name="T11" fmla="*/ 94 h 124"/>
                  <a:gd name="T12" fmla="*/ 2 w 62"/>
                  <a:gd name="T13" fmla="*/ 81 h 124"/>
                  <a:gd name="T14" fmla="*/ 0 w 62"/>
                  <a:gd name="T15" fmla="*/ 69 h 124"/>
                  <a:gd name="T16" fmla="*/ 0 w 62"/>
                  <a:gd name="T17" fmla="*/ 56 h 124"/>
                  <a:gd name="T18" fmla="*/ 2 w 62"/>
                  <a:gd name="T19" fmla="*/ 44 h 124"/>
                  <a:gd name="T20" fmla="*/ 8 w 62"/>
                  <a:gd name="T21" fmla="*/ 32 h 124"/>
                  <a:gd name="T22" fmla="*/ 16 w 62"/>
                  <a:gd name="T23" fmla="*/ 21 h 124"/>
                  <a:gd name="T24" fmla="*/ 26 w 62"/>
                  <a:gd name="T25" fmla="*/ 12 h 124"/>
                  <a:gd name="T26" fmla="*/ 37 w 62"/>
                  <a:gd name="T27" fmla="*/ 5 h 124"/>
                  <a:gd name="T28" fmla="*/ 49 w 62"/>
                  <a:gd name="T29" fmla="*/ 2 h 124"/>
                  <a:gd name="T30" fmla="*/ 62 w 62"/>
                  <a:gd name="T31" fmla="*/ 0 h 12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2"/>
                  <a:gd name="T49" fmla="*/ 0 h 124"/>
                  <a:gd name="T50" fmla="*/ 62 w 62"/>
                  <a:gd name="T51" fmla="*/ 124 h 12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2" h="124">
                    <a:moveTo>
                      <a:pt x="62" y="124"/>
                    </a:moveTo>
                    <a:lnTo>
                      <a:pt x="49" y="123"/>
                    </a:lnTo>
                    <a:lnTo>
                      <a:pt x="37" y="120"/>
                    </a:lnTo>
                    <a:lnTo>
                      <a:pt x="26" y="113"/>
                    </a:lnTo>
                    <a:lnTo>
                      <a:pt x="16" y="105"/>
                    </a:lnTo>
                    <a:lnTo>
                      <a:pt x="8" y="94"/>
                    </a:lnTo>
                    <a:lnTo>
                      <a:pt x="2" y="81"/>
                    </a:lnTo>
                    <a:lnTo>
                      <a:pt x="0" y="69"/>
                    </a:lnTo>
                    <a:lnTo>
                      <a:pt x="0" y="56"/>
                    </a:lnTo>
                    <a:lnTo>
                      <a:pt x="2" y="44"/>
                    </a:lnTo>
                    <a:lnTo>
                      <a:pt x="8" y="32"/>
                    </a:lnTo>
                    <a:lnTo>
                      <a:pt x="16" y="21"/>
                    </a:lnTo>
                    <a:lnTo>
                      <a:pt x="26" y="12"/>
                    </a:lnTo>
                    <a:lnTo>
                      <a:pt x="37" y="5"/>
                    </a:lnTo>
                    <a:lnTo>
                      <a:pt x="49" y="2"/>
                    </a:lnTo>
                    <a:lnTo>
                      <a:pt x="6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43" name="Freeform 40"/>
              <p:cNvSpPr>
                <a:spLocks/>
              </p:cNvSpPr>
              <p:nvPr/>
            </p:nvSpPr>
            <p:spPr bwMode="auto">
              <a:xfrm>
                <a:off x="1917" y="822"/>
                <a:ext cx="10" cy="18"/>
              </a:xfrm>
              <a:custGeom>
                <a:avLst/>
                <a:gdLst>
                  <a:gd name="T0" fmla="*/ 4 w 66"/>
                  <a:gd name="T1" fmla="*/ 62 h 124"/>
                  <a:gd name="T2" fmla="*/ 0 w 66"/>
                  <a:gd name="T3" fmla="*/ 0 h 124"/>
                  <a:gd name="T4" fmla="*/ 13 w 66"/>
                  <a:gd name="T5" fmla="*/ 0 h 124"/>
                  <a:gd name="T6" fmla="*/ 25 w 66"/>
                  <a:gd name="T7" fmla="*/ 4 h 124"/>
                  <a:gd name="T8" fmla="*/ 37 w 66"/>
                  <a:gd name="T9" fmla="*/ 9 h 124"/>
                  <a:gd name="T10" fmla="*/ 47 w 66"/>
                  <a:gd name="T11" fmla="*/ 17 h 124"/>
                  <a:gd name="T12" fmla="*/ 56 w 66"/>
                  <a:gd name="T13" fmla="*/ 27 h 124"/>
                  <a:gd name="T14" fmla="*/ 62 w 66"/>
                  <a:gd name="T15" fmla="*/ 39 h 124"/>
                  <a:gd name="T16" fmla="*/ 66 w 66"/>
                  <a:gd name="T17" fmla="*/ 51 h 124"/>
                  <a:gd name="T18" fmla="*/ 66 w 66"/>
                  <a:gd name="T19" fmla="*/ 65 h 124"/>
                  <a:gd name="T20" fmla="*/ 65 w 66"/>
                  <a:gd name="T21" fmla="*/ 77 h 124"/>
                  <a:gd name="T22" fmla="*/ 61 w 66"/>
                  <a:gd name="T23" fmla="*/ 90 h 124"/>
                  <a:gd name="T24" fmla="*/ 54 w 66"/>
                  <a:gd name="T25" fmla="*/ 101 h 124"/>
                  <a:gd name="T26" fmla="*/ 45 w 66"/>
                  <a:gd name="T27" fmla="*/ 110 h 124"/>
                  <a:gd name="T28" fmla="*/ 34 w 66"/>
                  <a:gd name="T29" fmla="*/ 118 h 124"/>
                  <a:gd name="T30" fmla="*/ 22 w 66"/>
                  <a:gd name="T31" fmla="*/ 122 h 124"/>
                  <a:gd name="T32" fmla="*/ 9 w 66"/>
                  <a:gd name="T33" fmla="*/ 124 h 124"/>
                  <a:gd name="T34" fmla="*/ 4 w 66"/>
                  <a:gd name="T35" fmla="*/ 62 h 12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6"/>
                  <a:gd name="T55" fmla="*/ 0 h 124"/>
                  <a:gd name="T56" fmla="*/ 66 w 66"/>
                  <a:gd name="T57" fmla="*/ 124 h 12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6" h="124">
                    <a:moveTo>
                      <a:pt x="4" y="62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25" y="4"/>
                    </a:lnTo>
                    <a:lnTo>
                      <a:pt x="37" y="9"/>
                    </a:lnTo>
                    <a:lnTo>
                      <a:pt x="47" y="17"/>
                    </a:lnTo>
                    <a:lnTo>
                      <a:pt x="56" y="27"/>
                    </a:lnTo>
                    <a:lnTo>
                      <a:pt x="62" y="39"/>
                    </a:lnTo>
                    <a:lnTo>
                      <a:pt x="66" y="51"/>
                    </a:lnTo>
                    <a:lnTo>
                      <a:pt x="66" y="65"/>
                    </a:lnTo>
                    <a:lnTo>
                      <a:pt x="65" y="77"/>
                    </a:lnTo>
                    <a:lnTo>
                      <a:pt x="61" y="90"/>
                    </a:lnTo>
                    <a:lnTo>
                      <a:pt x="54" y="101"/>
                    </a:lnTo>
                    <a:lnTo>
                      <a:pt x="45" y="110"/>
                    </a:lnTo>
                    <a:lnTo>
                      <a:pt x="34" y="118"/>
                    </a:lnTo>
                    <a:lnTo>
                      <a:pt x="22" y="122"/>
                    </a:lnTo>
                    <a:lnTo>
                      <a:pt x="9" y="124"/>
                    </a:lnTo>
                    <a:lnTo>
                      <a:pt x="4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44" name="Freeform 41"/>
              <p:cNvSpPr>
                <a:spLocks/>
              </p:cNvSpPr>
              <p:nvPr/>
            </p:nvSpPr>
            <p:spPr bwMode="auto">
              <a:xfrm>
                <a:off x="1917" y="822"/>
                <a:ext cx="10" cy="18"/>
              </a:xfrm>
              <a:custGeom>
                <a:avLst/>
                <a:gdLst>
                  <a:gd name="T0" fmla="*/ 0 w 66"/>
                  <a:gd name="T1" fmla="*/ 0 h 124"/>
                  <a:gd name="T2" fmla="*/ 13 w 66"/>
                  <a:gd name="T3" fmla="*/ 0 h 124"/>
                  <a:gd name="T4" fmla="*/ 25 w 66"/>
                  <a:gd name="T5" fmla="*/ 4 h 124"/>
                  <a:gd name="T6" fmla="*/ 37 w 66"/>
                  <a:gd name="T7" fmla="*/ 9 h 124"/>
                  <a:gd name="T8" fmla="*/ 47 w 66"/>
                  <a:gd name="T9" fmla="*/ 17 h 124"/>
                  <a:gd name="T10" fmla="*/ 56 w 66"/>
                  <a:gd name="T11" fmla="*/ 27 h 124"/>
                  <a:gd name="T12" fmla="*/ 62 w 66"/>
                  <a:gd name="T13" fmla="*/ 39 h 124"/>
                  <a:gd name="T14" fmla="*/ 66 w 66"/>
                  <a:gd name="T15" fmla="*/ 51 h 124"/>
                  <a:gd name="T16" fmla="*/ 66 w 66"/>
                  <a:gd name="T17" fmla="*/ 65 h 124"/>
                  <a:gd name="T18" fmla="*/ 65 w 66"/>
                  <a:gd name="T19" fmla="*/ 77 h 124"/>
                  <a:gd name="T20" fmla="*/ 61 w 66"/>
                  <a:gd name="T21" fmla="*/ 90 h 124"/>
                  <a:gd name="T22" fmla="*/ 54 w 66"/>
                  <a:gd name="T23" fmla="*/ 101 h 124"/>
                  <a:gd name="T24" fmla="*/ 45 w 66"/>
                  <a:gd name="T25" fmla="*/ 110 h 124"/>
                  <a:gd name="T26" fmla="*/ 34 w 66"/>
                  <a:gd name="T27" fmla="*/ 118 h 124"/>
                  <a:gd name="T28" fmla="*/ 22 w 66"/>
                  <a:gd name="T29" fmla="*/ 122 h 124"/>
                  <a:gd name="T30" fmla="*/ 9 w 66"/>
                  <a:gd name="T31" fmla="*/ 124 h 12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6"/>
                  <a:gd name="T49" fmla="*/ 0 h 124"/>
                  <a:gd name="T50" fmla="*/ 66 w 66"/>
                  <a:gd name="T51" fmla="*/ 124 h 12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6" h="124">
                    <a:moveTo>
                      <a:pt x="0" y="0"/>
                    </a:moveTo>
                    <a:lnTo>
                      <a:pt x="13" y="0"/>
                    </a:lnTo>
                    <a:lnTo>
                      <a:pt x="25" y="4"/>
                    </a:lnTo>
                    <a:lnTo>
                      <a:pt x="37" y="9"/>
                    </a:lnTo>
                    <a:lnTo>
                      <a:pt x="47" y="17"/>
                    </a:lnTo>
                    <a:lnTo>
                      <a:pt x="56" y="27"/>
                    </a:lnTo>
                    <a:lnTo>
                      <a:pt x="62" y="39"/>
                    </a:lnTo>
                    <a:lnTo>
                      <a:pt x="66" y="51"/>
                    </a:lnTo>
                    <a:lnTo>
                      <a:pt x="66" y="65"/>
                    </a:lnTo>
                    <a:lnTo>
                      <a:pt x="65" y="77"/>
                    </a:lnTo>
                    <a:lnTo>
                      <a:pt x="61" y="90"/>
                    </a:lnTo>
                    <a:lnTo>
                      <a:pt x="54" y="101"/>
                    </a:lnTo>
                    <a:lnTo>
                      <a:pt x="45" y="110"/>
                    </a:lnTo>
                    <a:lnTo>
                      <a:pt x="34" y="118"/>
                    </a:lnTo>
                    <a:lnTo>
                      <a:pt x="22" y="122"/>
                    </a:lnTo>
                    <a:lnTo>
                      <a:pt x="9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45" name="Freeform 42"/>
              <p:cNvSpPr>
                <a:spLocks/>
              </p:cNvSpPr>
              <p:nvPr/>
            </p:nvSpPr>
            <p:spPr bwMode="auto">
              <a:xfrm>
                <a:off x="1875" y="822"/>
                <a:ext cx="44" cy="21"/>
              </a:xfrm>
              <a:custGeom>
                <a:avLst/>
                <a:gdLst>
                  <a:gd name="T0" fmla="*/ 303 w 303"/>
                  <a:gd name="T1" fmla="*/ 124 h 146"/>
                  <a:gd name="T2" fmla="*/ 298 w 303"/>
                  <a:gd name="T3" fmla="*/ 62 h 146"/>
                  <a:gd name="T4" fmla="*/ 294 w 303"/>
                  <a:gd name="T5" fmla="*/ 0 h 146"/>
                  <a:gd name="T6" fmla="*/ 0 w 303"/>
                  <a:gd name="T7" fmla="*/ 23 h 146"/>
                  <a:gd name="T8" fmla="*/ 4 w 303"/>
                  <a:gd name="T9" fmla="*/ 85 h 146"/>
                  <a:gd name="T10" fmla="*/ 9 w 303"/>
                  <a:gd name="T11" fmla="*/ 146 h 146"/>
                  <a:gd name="T12" fmla="*/ 303 w 303"/>
                  <a:gd name="T13" fmla="*/ 124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6"/>
                  <a:gd name="T23" fmla="*/ 303 w 303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6">
                    <a:moveTo>
                      <a:pt x="303" y="124"/>
                    </a:moveTo>
                    <a:lnTo>
                      <a:pt x="298" y="62"/>
                    </a:lnTo>
                    <a:lnTo>
                      <a:pt x="294" y="0"/>
                    </a:lnTo>
                    <a:lnTo>
                      <a:pt x="0" y="23"/>
                    </a:lnTo>
                    <a:lnTo>
                      <a:pt x="4" y="85"/>
                    </a:lnTo>
                    <a:lnTo>
                      <a:pt x="9" y="146"/>
                    </a:lnTo>
                    <a:lnTo>
                      <a:pt x="303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46" name="Freeform 43"/>
              <p:cNvSpPr>
                <a:spLocks/>
              </p:cNvSpPr>
              <p:nvPr/>
            </p:nvSpPr>
            <p:spPr bwMode="auto">
              <a:xfrm>
                <a:off x="1875" y="822"/>
                <a:ext cx="44" cy="21"/>
              </a:xfrm>
              <a:custGeom>
                <a:avLst/>
                <a:gdLst>
                  <a:gd name="T0" fmla="*/ 303 w 303"/>
                  <a:gd name="T1" fmla="*/ 124 h 146"/>
                  <a:gd name="T2" fmla="*/ 298 w 303"/>
                  <a:gd name="T3" fmla="*/ 62 h 146"/>
                  <a:gd name="T4" fmla="*/ 294 w 303"/>
                  <a:gd name="T5" fmla="*/ 0 h 146"/>
                  <a:gd name="T6" fmla="*/ 0 w 303"/>
                  <a:gd name="T7" fmla="*/ 23 h 146"/>
                  <a:gd name="T8" fmla="*/ 4 w 303"/>
                  <a:gd name="T9" fmla="*/ 85 h 146"/>
                  <a:gd name="T10" fmla="*/ 9 w 303"/>
                  <a:gd name="T11" fmla="*/ 146 h 146"/>
                  <a:gd name="T12" fmla="*/ 303 w 303"/>
                  <a:gd name="T13" fmla="*/ 124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6"/>
                  <a:gd name="T23" fmla="*/ 303 w 303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6">
                    <a:moveTo>
                      <a:pt x="303" y="124"/>
                    </a:moveTo>
                    <a:lnTo>
                      <a:pt x="298" y="62"/>
                    </a:lnTo>
                    <a:lnTo>
                      <a:pt x="294" y="0"/>
                    </a:lnTo>
                    <a:lnTo>
                      <a:pt x="0" y="23"/>
                    </a:lnTo>
                    <a:lnTo>
                      <a:pt x="4" y="85"/>
                    </a:lnTo>
                    <a:lnTo>
                      <a:pt x="9" y="146"/>
                    </a:lnTo>
                    <a:lnTo>
                      <a:pt x="303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47" name="Freeform 44"/>
              <p:cNvSpPr>
                <a:spLocks/>
              </p:cNvSpPr>
              <p:nvPr/>
            </p:nvSpPr>
            <p:spPr bwMode="auto">
              <a:xfrm>
                <a:off x="1874" y="825"/>
                <a:ext cx="2" cy="9"/>
              </a:xfrm>
              <a:custGeom>
                <a:avLst/>
                <a:gdLst>
                  <a:gd name="T0" fmla="*/ 14 w 14"/>
                  <a:gd name="T1" fmla="*/ 62 h 62"/>
                  <a:gd name="T2" fmla="*/ 10 w 14"/>
                  <a:gd name="T3" fmla="*/ 0 h 62"/>
                  <a:gd name="T4" fmla="*/ 0 w 14"/>
                  <a:gd name="T5" fmla="*/ 1 h 62"/>
                  <a:gd name="T6" fmla="*/ 14 w 14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2"/>
                  <a:gd name="T14" fmla="*/ 14 w 1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2">
                    <a:moveTo>
                      <a:pt x="14" y="62"/>
                    </a:moveTo>
                    <a:lnTo>
                      <a:pt x="10" y="0"/>
                    </a:lnTo>
                    <a:lnTo>
                      <a:pt x="0" y="1"/>
                    </a:lnTo>
                    <a:lnTo>
                      <a:pt x="14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48" name="Line 45"/>
              <p:cNvSpPr>
                <a:spLocks noChangeShapeType="1"/>
              </p:cNvSpPr>
              <p:nvPr/>
            </p:nvSpPr>
            <p:spPr bwMode="auto">
              <a:xfrm flipH="1">
                <a:off x="1874" y="82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49" name="Freeform 46"/>
              <p:cNvSpPr>
                <a:spLocks/>
              </p:cNvSpPr>
              <p:nvPr/>
            </p:nvSpPr>
            <p:spPr bwMode="auto">
              <a:xfrm>
                <a:off x="1833" y="825"/>
                <a:ext cx="45" cy="27"/>
              </a:xfrm>
              <a:custGeom>
                <a:avLst/>
                <a:gdLst>
                  <a:gd name="T0" fmla="*/ 312 w 312"/>
                  <a:gd name="T1" fmla="*/ 121 h 189"/>
                  <a:gd name="T2" fmla="*/ 298 w 312"/>
                  <a:gd name="T3" fmla="*/ 61 h 189"/>
                  <a:gd name="T4" fmla="*/ 284 w 312"/>
                  <a:gd name="T5" fmla="*/ 0 h 189"/>
                  <a:gd name="T6" fmla="*/ 0 w 312"/>
                  <a:gd name="T7" fmla="*/ 67 h 189"/>
                  <a:gd name="T8" fmla="*/ 14 w 312"/>
                  <a:gd name="T9" fmla="*/ 128 h 189"/>
                  <a:gd name="T10" fmla="*/ 28 w 312"/>
                  <a:gd name="T11" fmla="*/ 189 h 189"/>
                  <a:gd name="T12" fmla="*/ 312 w 312"/>
                  <a:gd name="T13" fmla="*/ 121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312" y="121"/>
                    </a:moveTo>
                    <a:lnTo>
                      <a:pt x="298" y="61"/>
                    </a:lnTo>
                    <a:lnTo>
                      <a:pt x="284" y="0"/>
                    </a:lnTo>
                    <a:lnTo>
                      <a:pt x="0" y="67"/>
                    </a:lnTo>
                    <a:lnTo>
                      <a:pt x="14" y="128"/>
                    </a:lnTo>
                    <a:lnTo>
                      <a:pt x="28" y="189"/>
                    </a:lnTo>
                    <a:lnTo>
                      <a:pt x="312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0" name="Freeform 47"/>
              <p:cNvSpPr>
                <a:spLocks/>
              </p:cNvSpPr>
              <p:nvPr/>
            </p:nvSpPr>
            <p:spPr bwMode="auto">
              <a:xfrm>
                <a:off x="1833" y="825"/>
                <a:ext cx="45" cy="27"/>
              </a:xfrm>
              <a:custGeom>
                <a:avLst/>
                <a:gdLst>
                  <a:gd name="T0" fmla="*/ 312 w 312"/>
                  <a:gd name="T1" fmla="*/ 121 h 189"/>
                  <a:gd name="T2" fmla="*/ 298 w 312"/>
                  <a:gd name="T3" fmla="*/ 61 h 189"/>
                  <a:gd name="T4" fmla="*/ 284 w 312"/>
                  <a:gd name="T5" fmla="*/ 0 h 189"/>
                  <a:gd name="T6" fmla="*/ 0 w 312"/>
                  <a:gd name="T7" fmla="*/ 67 h 189"/>
                  <a:gd name="T8" fmla="*/ 14 w 312"/>
                  <a:gd name="T9" fmla="*/ 128 h 189"/>
                  <a:gd name="T10" fmla="*/ 28 w 312"/>
                  <a:gd name="T11" fmla="*/ 189 h 189"/>
                  <a:gd name="T12" fmla="*/ 312 w 312"/>
                  <a:gd name="T13" fmla="*/ 121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312" y="121"/>
                    </a:moveTo>
                    <a:lnTo>
                      <a:pt x="298" y="61"/>
                    </a:lnTo>
                    <a:lnTo>
                      <a:pt x="284" y="0"/>
                    </a:lnTo>
                    <a:lnTo>
                      <a:pt x="0" y="67"/>
                    </a:lnTo>
                    <a:lnTo>
                      <a:pt x="14" y="128"/>
                    </a:lnTo>
                    <a:lnTo>
                      <a:pt x="28" y="189"/>
                    </a:lnTo>
                    <a:lnTo>
                      <a:pt x="312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1" name="Freeform 48"/>
              <p:cNvSpPr>
                <a:spLocks/>
              </p:cNvSpPr>
              <p:nvPr/>
            </p:nvSpPr>
            <p:spPr bwMode="auto">
              <a:xfrm>
                <a:off x="1832" y="835"/>
                <a:ext cx="3" cy="9"/>
              </a:xfrm>
              <a:custGeom>
                <a:avLst/>
                <a:gdLst>
                  <a:gd name="T0" fmla="*/ 27 w 27"/>
                  <a:gd name="T1" fmla="*/ 61 h 61"/>
                  <a:gd name="T2" fmla="*/ 13 w 27"/>
                  <a:gd name="T3" fmla="*/ 0 h 61"/>
                  <a:gd name="T4" fmla="*/ 6 w 27"/>
                  <a:gd name="T5" fmla="*/ 2 h 61"/>
                  <a:gd name="T6" fmla="*/ 0 w 27"/>
                  <a:gd name="T7" fmla="*/ 5 h 61"/>
                  <a:gd name="T8" fmla="*/ 27 w 27"/>
                  <a:gd name="T9" fmla="*/ 61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1"/>
                  <a:gd name="T17" fmla="*/ 27 w 2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1">
                    <a:moveTo>
                      <a:pt x="27" y="61"/>
                    </a:moveTo>
                    <a:lnTo>
                      <a:pt x="13" y="0"/>
                    </a:lnTo>
                    <a:lnTo>
                      <a:pt x="6" y="2"/>
                    </a:lnTo>
                    <a:lnTo>
                      <a:pt x="0" y="5"/>
                    </a:lnTo>
                    <a:lnTo>
                      <a:pt x="27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2" name="Freeform 49"/>
              <p:cNvSpPr>
                <a:spLocks/>
              </p:cNvSpPr>
              <p:nvPr/>
            </p:nvSpPr>
            <p:spPr bwMode="auto">
              <a:xfrm>
                <a:off x="1832" y="835"/>
                <a:ext cx="1" cy="1"/>
              </a:xfrm>
              <a:custGeom>
                <a:avLst/>
                <a:gdLst>
                  <a:gd name="T0" fmla="*/ 13 w 13"/>
                  <a:gd name="T1" fmla="*/ 0 h 5"/>
                  <a:gd name="T2" fmla="*/ 6 w 13"/>
                  <a:gd name="T3" fmla="*/ 2 h 5"/>
                  <a:gd name="T4" fmla="*/ 0 w 13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5"/>
                  <a:gd name="T11" fmla="*/ 13 w 13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5">
                    <a:moveTo>
                      <a:pt x="13" y="0"/>
                    </a:moveTo>
                    <a:lnTo>
                      <a:pt x="6" y="2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3" name="Freeform 50"/>
              <p:cNvSpPr>
                <a:spLocks/>
              </p:cNvSpPr>
              <p:nvPr/>
            </p:nvSpPr>
            <p:spPr bwMode="auto">
              <a:xfrm>
                <a:off x="1759" y="836"/>
                <a:ext cx="80" cy="51"/>
              </a:xfrm>
              <a:custGeom>
                <a:avLst/>
                <a:gdLst>
                  <a:gd name="T0" fmla="*/ 565 w 565"/>
                  <a:gd name="T1" fmla="*/ 112 h 358"/>
                  <a:gd name="T2" fmla="*/ 538 w 565"/>
                  <a:gd name="T3" fmla="*/ 56 h 358"/>
                  <a:gd name="T4" fmla="*/ 511 w 565"/>
                  <a:gd name="T5" fmla="*/ 0 h 358"/>
                  <a:gd name="T6" fmla="*/ 0 w 565"/>
                  <a:gd name="T7" fmla="*/ 245 h 358"/>
                  <a:gd name="T8" fmla="*/ 26 w 565"/>
                  <a:gd name="T9" fmla="*/ 301 h 358"/>
                  <a:gd name="T10" fmla="*/ 53 w 565"/>
                  <a:gd name="T11" fmla="*/ 358 h 358"/>
                  <a:gd name="T12" fmla="*/ 565 w 565"/>
                  <a:gd name="T13" fmla="*/ 112 h 3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8"/>
                  <a:gd name="T23" fmla="*/ 565 w 565"/>
                  <a:gd name="T24" fmla="*/ 358 h 3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8">
                    <a:moveTo>
                      <a:pt x="565" y="112"/>
                    </a:moveTo>
                    <a:lnTo>
                      <a:pt x="538" y="56"/>
                    </a:lnTo>
                    <a:lnTo>
                      <a:pt x="511" y="0"/>
                    </a:lnTo>
                    <a:lnTo>
                      <a:pt x="0" y="245"/>
                    </a:lnTo>
                    <a:lnTo>
                      <a:pt x="26" y="301"/>
                    </a:lnTo>
                    <a:lnTo>
                      <a:pt x="53" y="358"/>
                    </a:lnTo>
                    <a:lnTo>
                      <a:pt x="565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4" name="Freeform 51"/>
              <p:cNvSpPr>
                <a:spLocks/>
              </p:cNvSpPr>
              <p:nvPr/>
            </p:nvSpPr>
            <p:spPr bwMode="auto">
              <a:xfrm>
                <a:off x="1759" y="836"/>
                <a:ext cx="80" cy="51"/>
              </a:xfrm>
              <a:custGeom>
                <a:avLst/>
                <a:gdLst>
                  <a:gd name="T0" fmla="*/ 565 w 565"/>
                  <a:gd name="T1" fmla="*/ 112 h 358"/>
                  <a:gd name="T2" fmla="*/ 538 w 565"/>
                  <a:gd name="T3" fmla="*/ 56 h 358"/>
                  <a:gd name="T4" fmla="*/ 511 w 565"/>
                  <a:gd name="T5" fmla="*/ 0 h 358"/>
                  <a:gd name="T6" fmla="*/ 0 w 565"/>
                  <a:gd name="T7" fmla="*/ 245 h 358"/>
                  <a:gd name="T8" fmla="*/ 26 w 565"/>
                  <a:gd name="T9" fmla="*/ 301 h 358"/>
                  <a:gd name="T10" fmla="*/ 53 w 565"/>
                  <a:gd name="T11" fmla="*/ 358 h 358"/>
                  <a:gd name="T12" fmla="*/ 565 w 565"/>
                  <a:gd name="T13" fmla="*/ 112 h 3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8"/>
                  <a:gd name="T23" fmla="*/ 565 w 565"/>
                  <a:gd name="T24" fmla="*/ 358 h 3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8">
                    <a:moveTo>
                      <a:pt x="565" y="112"/>
                    </a:moveTo>
                    <a:lnTo>
                      <a:pt x="538" y="56"/>
                    </a:lnTo>
                    <a:lnTo>
                      <a:pt x="511" y="0"/>
                    </a:lnTo>
                    <a:lnTo>
                      <a:pt x="0" y="245"/>
                    </a:lnTo>
                    <a:lnTo>
                      <a:pt x="26" y="301"/>
                    </a:lnTo>
                    <a:lnTo>
                      <a:pt x="53" y="358"/>
                    </a:lnTo>
                    <a:lnTo>
                      <a:pt x="565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5" name="Freeform 52"/>
              <p:cNvSpPr>
                <a:spLocks/>
              </p:cNvSpPr>
              <p:nvPr/>
            </p:nvSpPr>
            <p:spPr bwMode="auto">
              <a:xfrm>
                <a:off x="1757" y="871"/>
                <a:ext cx="5" cy="8"/>
              </a:xfrm>
              <a:custGeom>
                <a:avLst/>
                <a:gdLst>
                  <a:gd name="T0" fmla="*/ 40 w 40"/>
                  <a:gd name="T1" fmla="*/ 56 h 56"/>
                  <a:gd name="T2" fmla="*/ 14 w 40"/>
                  <a:gd name="T3" fmla="*/ 0 h 56"/>
                  <a:gd name="T4" fmla="*/ 7 w 40"/>
                  <a:gd name="T5" fmla="*/ 3 h 56"/>
                  <a:gd name="T6" fmla="*/ 0 w 40"/>
                  <a:gd name="T7" fmla="*/ 9 h 56"/>
                  <a:gd name="T8" fmla="*/ 40 w 40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6"/>
                  <a:gd name="T17" fmla="*/ 40 w 40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6">
                    <a:moveTo>
                      <a:pt x="40" y="56"/>
                    </a:moveTo>
                    <a:lnTo>
                      <a:pt x="14" y="0"/>
                    </a:lnTo>
                    <a:lnTo>
                      <a:pt x="7" y="3"/>
                    </a:lnTo>
                    <a:lnTo>
                      <a:pt x="0" y="9"/>
                    </a:lnTo>
                    <a:lnTo>
                      <a:pt x="4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" name="Freeform 53"/>
              <p:cNvSpPr>
                <a:spLocks/>
              </p:cNvSpPr>
              <p:nvPr/>
            </p:nvSpPr>
            <p:spPr bwMode="auto">
              <a:xfrm>
                <a:off x="1757" y="871"/>
                <a:ext cx="2" cy="1"/>
              </a:xfrm>
              <a:custGeom>
                <a:avLst/>
                <a:gdLst>
                  <a:gd name="T0" fmla="*/ 14 w 14"/>
                  <a:gd name="T1" fmla="*/ 0 h 9"/>
                  <a:gd name="T2" fmla="*/ 7 w 14"/>
                  <a:gd name="T3" fmla="*/ 3 h 9"/>
                  <a:gd name="T4" fmla="*/ 0 w 14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14" y="0"/>
                    </a:moveTo>
                    <a:lnTo>
                      <a:pt x="7" y="3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" name="Freeform 54"/>
              <p:cNvSpPr>
                <a:spLocks/>
              </p:cNvSpPr>
              <p:nvPr/>
            </p:nvSpPr>
            <p:spPr bwMode="auto">
              <a:xfrm>
                <a:off x="1697" y="872"/>
                <a:ext cx="71" cy="64"/>
              </a:xfrm>
              <a:custGeom>
                <a:avLst/>
                <a:gdLst>
                  <a:gd name="T0" fmla="*/ 496 w 496"/>
                  <a:gd name="T1" fmla="*/ 95 h 448"/>
                  <a:gd name="T2" fmla="*/ 456 w 496"/>
                  <a:gd name="T3" fmla="*/ 47 h 448"/>
                  <a:gd name="T4" fmla="*/ 416 w 496"/>
                  <a:gd name="T5" fmla="*/ 0 h 448"/>
                  <a:gd name="T6" fmla="*/ 0 w 496"/>
                  <a:gd name="T7" fmla="*/ 353 h 448"/>
                  <a:gd name="T8" fmla="*/ 39 w 496"/>
                  <a:gd name="T9" fmla="*/ 400 h 448"/>
                  <a:gd name="T10" fmla="*/ 79 w 496"/>
                  <a:gd name="T11" fmla="*/ 448 h 448"/>
                  <a:gd name="T12" fmla="*/ 496 w 496"/>
                  <a:gd name="T13" fmla="*/ 95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6"/>
                  <a:gd name="T22" fmla="*/ 0 h 448"/>
                  <a:gd name="T23" fmla="*/ 496 w 496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6" h="448">
                    <a:moveTo>
                      <a:pt x="496" y="95"/>
                    </a:moveTo>
                    <a:lnTo>
                      <a:pt x="456" y="47"/>
                    </a:lnTo>
                    <a:lnTo>
                      <a:pt x="416" y="0"/>
                    </a:lnTo>
                    <a:lnTo>
                      <a:pt x="0" y="353"/>
                    </a:lnTo>
                    <a:lnTo>
                      <a:pt x="39" y="400"/>
                    </a:lnTo>
                    <a:lnTo>
                      <a:pt x="79" y="448"/>
                    </a:lnTo>
                    <a:lnTo>
                      <a:pt x="496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" name="Freeform 55"/>
              <p:cNvSpPr>
                <a:spLocks/>
              </p:cNvSpPr>
              <p:nvPr/>
            </p:nvSpPr>
            <p:spPr bwMode="auto">
              <a:xfrm>
                <a:off x="1697" y="872"/>
                <a:ext cx="71" cy="64"/>
              </a:xfrm>
              <a:custGeom>
                <a:avLst/>
                <a:gdLst>
                  <a:gd name="T0" fmla="*/ 496 w 496"/>
                  <a:gd name="T1" fmla="*/ 95 h 448"/>
                  <a:gd name="T2" fmla="*/ 456 w 496"/>
                  <a:gd name="T3" fmla="*/ 47 h 448"/>
                  <a:gd name="T4" fmla="*/ 416 w 496"/>
                  <a:gd name="T5" fmla="*/ 0 h 448"/>
                  <a:gd name="T6" fmla="*/ 0 w 496"/>
                  <a:gd name="T7" fmla="*/ 353 h 448"/>
                  <a:gd name="T8" fmla="*/ 39 w 496"/>
                  <a:gd name="T9" fmla="*/ 400 h 448"/>
                  <a:gd name="T10" fmla="*/ 79 w 496"/>
                  <a:gd name="T11" fmla="*/ 448 h 448"/>
                  <a:gd name="T12" fmla="*/ 496 w 496"/>
                  <a:gd name="T13" fmla="*/ 95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6"/>
                  <a:gd name="T22" fmla="*/ 0 h 448"/>
                  <a:gd name="T23" fmla="*/ 496 w 496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6" h="448">
                    <a:moveTo>
                      <a:pt x="496" y="95"/>
                    </a:moveTo>
                    <a:lnTo>
                      <a:pt x="456" y="47"/>
                    </a:lnTo>
                    <a:lnTo>
                      <a:pt x="416" y="0"/>
                    </a:lnTo>
                    <a:lnTo>
                      <a:pt x="0" y="353"/>
                    </a:lnTo>
                    <a:lnTo>
                      <a:pt x="39" y="400"/>
                    </a:lnTo>
                    <a:lnTo>
                      <a:pt x="79" y="448"/>
                    </a:lnTo>
                    <a:lnTo>
                      <a:pt x="496" y="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9" name="Freeform 56"/>
              <p:cNvSpPr>
                <a:spLocks/>
              </p:cNvSpPr>
              <p:nvPr/>
            </p:nvSpPr>
            <p:spPr bwMode="auto">
              <a:xfrm>
                <a:off x="1696" y="922"/>
                <a:ext cx="7" cy="7"/>
              </a:xfrm>
              <a:custGeom>
                <a:avLst/>
                <a:gdLst>
                  <a:gd name="T0" fmla="*/ 49 w 49"/>
                  <a:gd name="T1" fmla="*/ 47 h 47"/>
                  <a:gd name="T2" fmla="*/ 10 w 49"/>
                  <a:gd name="T3" fmla="*/ 0 h 47"/>
                  <a:gd name="T4" fmla="*/ 4 w 49"/>
                  <a:gd name="T5" fmla="*/ 4 h 47"/>
                  <a:gd name="T6" fmla="*/ 0 w 49"/>
                  <a:gd name="T7" fmla="*/ 10 h 47"/>
                  <a:gd name="T8" fmla="*/ 49 w 49"/>
                  <a:gd name="T9" fmla="*/ 47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7"/>
                  <a:gd name="T17" fmla="*/ 49 w 49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7">
                    <a:moveTo>
                      <a:pt x="49" y="47"/>
                    </a:moveTo>
                    <a:lnTo>
                      <a:pt x="10" y="0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49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0" name="Freeform 57"/>
              <p:cNvSpPr>
                <a:spLocks/>
              </p:cNvSpPr>
              <p:nvPr/>
            </p:nvSpPr>
            <p:spPr bwMode="auto">
              <a:xfrm>
                <a:off x="1696" y="922"/>
                <a:ext cx="1" cy="2"/>
              </a:xfrm>
              <a:custGeom>
                <a:avLst/>
                <a:gdLst>
                  <a:gd name="T0" fmla="*/ 10 w 10"/>
                  <a:gd name="T1" fmla="*/ 0 h 10"/>
                  <a:gd name="T2" fmla="*/ 4 w 10"/>
                  <a:gd name="T3" fmla="*/ 4 h 10"/>
                  <a:gd name="T4" fmla="*/ 0 w 10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10"/>
                  <a:gd name="T11" fmla="*/ 10 w 10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10">
                    <a:moveTo>
                      <a:pt x="10" y="0"/>
                    </a:moveTo>
                    <a:lnTo>
                      <a:pt x="4" y="4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1" name="Freeform 58"/>
              <p:cNvSpPr>
                <a:spLocks/>
              </p:cNvSpPr>
              <p:nvPr/>
            </p:nvSpPr>
            <p:spPr bwMode="auto">
              <a:xfrm>
                <a:off x="1649" y="924"/>
                <a:ext cx="61" cy="71"/>
              </a:xfrm>
              <a:custGeom>
                <a:avLst/>
                <a:gdLst>
                  <a:gd name="T0" fmla="*/ 425 w 425"/>
                  <a:gd name="T1" fmla="*/ 75 h 498"/>
                  <a:gd name="T2" fmla="*/ 375 w 425"/>
                  <a:gd name="T3" fmla="*/ 37 h 498"/>
                  <a:gd name="T4" fmla="*/ 326 w 425"/>
                  <a:gd name="T5" fmla="*/ 0 h 498"/>
                  <a:gd name="T6" fmla="*/ 0 w 425"/>
                  <a:gd name="T7" fmla="*/ 423 h 498"/>
                  <a:gd name="T8" fmla="*/ 49 w 425"/>
                  <a:gd name="T9" fmla="*/ 461 h 498"/>
                  <a:gd name="T10" fmla="*/ 99 w 425"/>
                  <a:gd name="T11" fmla="*/ 498 h 498"/>
                  <a:gd name="T12" fmla="*/ 425 w 425"/>
                  <a:gd name="T13" fmla="*/ 75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425" y="75"/>
                    </a:moveTo>
                    <a:lnTo>
                      <a:pt x="375" y="37"/>
                    </a:lnTo>
                    <a:lnTo>
                      <a:pt x="326" y="0"/>
                    </a:lnTo>
                    <a:lnTo>
                      <a:pt x="0" y="423"/>
                    </a:lnTo>
                    <a:lnTo>
                      <a:pt x="49" y="461"/>
                    </a:lnTo>
                    <a:lnTo>
                      <a:pt x="99" y="498"/>
                    </a:lnTo>
                    <a:lnTo>
                      <a:pt x="425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2" name="Freeform 59"/>
              <p:cNvSpPr>
                <a:spLocks/>
              </p:cNvSpPr>
              <p:nvPr/>
            </p:nvSpPr>
            <p:spPr bwMode="auto">
              <a:xfrm>
                <a:off x="1649" y="924"/>
                <a:ext cx="61" cy="71"/>
              </a:xfrm>
              <a:custGeom>
                <a:avLst/>
                <a:gdLst>
                  <a:gd name="T0" fmla="*/ 425 w 425"/>
                  <a:gd name="T1" fmla="*/ 75 h 498"/>
                  <a:gd name="T2" fmla="*/ 375 w 425"/>
                  <a:gd name="T3" fmla="*/ 37 h 498"/>
                  <a:gd name="T4" fmla="*/ 326 w 425"/>
                  <a:gd name="T5" fmla="*/ 0 h 498"/>
                  <a:gd name="T6" fmla="*/ 0 w 425"/>
                  <a:gd name="T7" fmla="*/ 423 h 498"/>
                  <a:gd name="T8" fmla="*/ 49 w 425"/>
                  <a:gd name="T9" fmla="*/ 461 h 498"/>
                  <a:gd name="T10" fmla="*/ 99 w 425"/>
                  <a:gd name="T11" fmla="*/ 498 h 498"/>
                  <a:gd name="T12" fmla="*/ 425 w 425"/>
                  <a:gd name="T13" fmla="*/ 75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425" y="75"/>
                    </a:moveTo>
                    <a:lnTo>
                      <a:pt x="375" y="37"/>
                    </a:lnTo>
                    <a:lnTo>
                      <a:pt x="326" y="0"/>
                    </a:lnTo>
                    <a:lnTo>
                      <a:pt x="0" y="423"/>
                    </a:lnTo>
                    <a:lnTo>
                      <a:pt x="49" y="461"/>
                    </a:lnTo>
                    <a:lnTo>
                      <a:pt x="99" y="498"/>
                    </a:lnTo>
                    <a:lnTo>
                      <a:pt x="425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3" name="Freeform 60"/>
              <p:cNvSpPr>
                <a:spLocks/>
              </p:cNvSpPr>
              <p:nvPr/>
            </p:nvSpPr>
            <p:spPr bwMode="auto">
              <a:xfrm>
                <a:off x="1648" y="984"/>
                <a:ext cx="8" cy="6"/>
              </a:xfrm>
              <a:custGeom>
                <a:avLst/>
                <a:gdLst>
                  <a:gd name="T0" fmla="*/ 55 w 55"/>
                  <a:gd name="T1" fmla="*/ 38 h 38"/>
                  <a:gd name="T2" fmla="*/ 6 w 55"/>
                  <a:gd name="T3" fmla="*/ 0 h 38"/>
                  <a:gd name="T4" fmla="*/ 0 w 55"/>
                  <a:gd name="T5" fmla="*/ 9 h 38"/>
                  <a:gd name="T6" fmla="*/ 55 w 55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55" y="38"/>
                    </a:moveTo>
                    <a:lnTo>
                      <a:pt x="6" y="0"/>
                    </a:lnTo>
                    <a:lnTo>
                      <a:pt x="0" y="9"/>
                    </a:lnTo>
                    <a:lnTo>
                      <a:pt x="55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4" name="Line 61"/>
              <p:cNvSpPr>
                <a:spLocks noChangeShapeType="1"/>
              </p:cNvSpPr>
              <p:nvPr/>
            </p:nvSpPr>
            <p:spPr bwMode="auto">
              <a:xfrm flipH="1">
                <a:off x="1648" y="9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5" name="Freeform 62"/>
              <p:cNvSpPr>
                <a:spLocks/>
              </p:cNvSpPr>
              <p:nvPr/>
            </p:nvSpPr>
            <p:spPr bwMode="auto">
              <a:xfrm>
                <a:off x="1613" y="985"/>
                <a:ext cx="51" cy="76"/>
              </a:xfrm>
              <a:custGeom>
                <a:avLst/>
                <a:gdLst>
                  <a:gd name="T0" fmla="*/ 355 w 355"/>
                  <a:gd name="T1" fmla="*/ 57 h 530"/>
                  <a:gd name="T2" fmla="*/ 299 w 355"/>
                  <a:gd name="T3" fmla="*/ 29 h 530"/>
                  <a:gd name="T4" fmla="*/ 244 w 355"/>
                  <a:gd name="T5" fmla="*/ 0 h 530"/>
                  <a:gd name="T6" fmla="*/ 0 w 355"/>
                  <a:gd name="T7" fmla="*/ 472 h 530"/>
                  <a:gd name="T8" fmla="*/ 55 w 355"/>
                  <a:gd name="T9" fmla="*/ 501 h 530"/>
                  <a:gd name="T10" fmla="*/ 110 w 355"/>
                  <a:gd name="T11" fmla="*/ 530 h 530"/>
                  <a:gd name="T12" fmla="*/ 355 w 355"/>
                  <a:gd name="T13" fmla="*/ 57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355" y="57"/>
                    </a:moveTo>
                    <a:lnTo>
                      <a:pt x="299" y="29"/>
                    </a:lnTo>
                    <a:lnTo>
                      <a:pt x="244" y="0"/>
                    </a:lnTo>
                    <a:lnTo>
                      <a:pt x="0" y="472"/>
                    </a:lnTo>
                    <a:lnTo>
                      <a:pt x="55" y="501"/>
                    </a:lnTo>
                    <a:lnTo>
                      <a:pt x="110" y="530"/>
                    </a:lnTo>
                    <a:lnTo>
                      <a:pt x="355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6" name="Freeform 63"/>
              <p:cNvSpPr>
                <a:spLocks/>
              </p:cNvSpPr>
              <p:nvPr/>
            </p:nvSpPr>
            <p:spPr bwMode="auto">
              <a:xfrm>
                <a:off x="1613" y="985"/>
                <a:ext cx="51" cy="76"/>
              </a:xfrm>
              <a:custGeom>
                <a:avLst/>
                <a:gdLst>
                  <a:gd name="T0" fmla="*/ 355 w 355"/>
                  <a:gd name="T1" fmla="*/ 57 h 530"/>
                  <a:gd name="T2" fmla="*/ 299 w 355"/>
                  <a:gd name="T3" fmla="*/ 29 h 530"/>
                  <a:gd name="T4" fmla="*/ 244 w 355"/>
                  <a:gd name="T5" fmla="*/ 0 h 530"/>
                  <a:gd name="T6" fmla="*/ 0 w 355"/>
                  <a:gd name="T7" fmla="*/ 472 h 530"/>
                  <a:gd name="T8" fmla="*/ 55 w 355"/>
                  <a:gd name="T9" fmla="*/ 501 h 530"/>
                  <a:gd name="T10" fmla="*/ 110 w 355"/>
                  <a:gd name="T11" fmla="*/ 530 h 530"/>
                  <a:gd name="T12" fmla="*/ 355 w 355"/>
                  <a:gd name="T13" fmla="*/ 57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355" y="57"/>
                    </a:moveTo>
                    <a:lnTo>
                      <a:pt x="299" y="29"/>
                    </a:lnTo>
                    <a:lnTo>
                      <a:pt x="244" y="0"/>
                    </a:lnTo>
                    <a:lnTo>
                      <a:pt x="0" y="472"/>
                    </a:lnTo>
                    <a:lnTo>
                      <a:pt x="55" y="501"/>
                    </a:lnTo>
                    <a:lnTo>
                      <a:pt x="110" y="530"/>
                    </a:lnTo>
                    <a:lnTo>
                      <a:pt x="355" y="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7" name="Freeform 64"/>
              <p:cNvSpPr>
                <a:spLocks/>
              </p:cNvSpPr>
              <p:nvPr/>
            </p:nvSpPr>
            <p:spPr bwMode="auto">
              <a:xfrm>
                <a:off x="1613" y="1053"/>
                <a:ext cx="8" cy="4"/>
              </a:xfrm>
              <a:custGeom>
                <a:avLst/>
                <a:gdLst>
                  <a:gd name="T0" fmla="*/ 60 w 60"/>
                  <a:gd name="T1" fmla="*/ 29 h 29"/>
                  <a:gd name="T2" fmla="*/ 5 w 60"/>
                  <a:gd name="T3" fmla="*/ 0 h 29"/>
                  <a:gd name="T4" fmla="*/ 0 w 60"/>
                  <a:gd name="T5" fmla="*/ 9 h 29"/>
                  <a:gd name="T6" fmla="*/ 60 w 60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60" y="29"/>
                    </a:moveTo>
                    <a:lnTo>
                      <a:pt x="5" y="0"/>
                    </a:lnTo>
                    <a:lnTo>
                      <a:pt x="0" y="9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8" name="Line 65"/>
              <p:cNvSpPr>
                <a:spLocks noChangeShapeType="1"/>
              </p:cNvSpPr>
              <p:nvPr/>
            </p:nvSpPr>
            <p:spPr bwMode="auto">
              <a:xfrm flipH="1">
                <a:off x="1613" y="10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9" name="Freeform 66"/>
              <p:cNvSpPr>
                <a:spLocks/>
              </p:cNvSpPr>
              <p:nvPr/>
            </p:nvSpPr>
            <p:spPr bwMode="auto">
              <a:xfrm>
                <a:off x="1588" y="1054"/>
                <a:ext cx="42" cy="78"/>
              </a:xfrm>
              <a:custGeom>
                <a:avLst/>
                <a:gdLst>
                  <a:gd name="T0" fmla="*/ 291 w 291"/>
                  <a:gd name="T1" fmla="*/ 40 h 546"/>
                  <a:gd name="T2" fmla="*/ 231 w 291"/>
                  <a:gd name="T3" fmla="*/ 20 h 546"/>
                  <a:gd name="T4" fmla="*/ 171 w 291"/>
                  <a:gd name="T5" fmla="*/ 0 h 546"/>
                  <a:gd name="T6" fmla="*/ 0 w 291"/>
                  <a:gd name="T7" fmla="*/ 506 h 546"/>
                  <a:gd name="T8" fmla="*/ 60 w 291"/>
                  <a:gd name="T9" fmla="*/ 526 h 546"/>
                  <a:gd name="T10" fmla="*/ 119 w 291"/>
                  <a:gd name="T11" fmla="*/ 546 h 546"/>
                  <a:gd name="T12" fmla="*/ 291 w 291"/>
                  <a:gd name="T13" fmla="*/ 4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291" y="40"/>
                    </a:moveTo>
                    <a:lnTo>
                      <a:pt x="231" y="20"/>
                    </a:lnTo>
                    <a:lnTo>
                      <a:pt x="171" y="0"/>
                    </a:lnTo>
                    <a:lnTo>
                      <a:pt x="0" y="506"/>
                    </a:lnTo>
                    <a:lnTo>
                      <a:pt x="60" y="526"/>
                    </a:lnTo>
                    <a:lnTo>
                      <a:pt x="119" y="546"/>
                    </a:lnTo>
                    <a:lnTo>
                      <a:pt x="291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70" name="Freeform 67"/>
              <p:cNvSpPr>
                <a:spLocks/>
              </p:cNvSpPr>
              <p:nvPr/>
            </p:nvSpPr>
            <p:spPr bwMode="auto">
              <a:xfrm>
                <a:off x="1588" y="1054"/>
                <a:ext cx="42" cy="78"/>
              </a:xfrm>
              <a:custGeom>
                <a:avLst/>
                <a:gdLst>
                  <a:gd name="T0" fmla="*/ 291 w 291"/>
                  <a:gd name="T1" fmla="*/ 40 h 546"/>
                  <a:gd name="T2" fmla="*/ 231 w 291"/>
                  <a:gd name="T3" fmla="*/ 20 h 546"/>
                  <a:gd name="T4" fmla="*/ 171 w 291"/>
                  <a:gd name="T5" fmla="*/ 0 h 546"/>
                  <a:gd name="T6" fmla="*/ 0 w 291"/>
                  <a:gd name="T7" fmla="*/ 506 h 546"/>
                  <a:gd name="T8" fmla="*/ 60 w 291"/>
                  <a:gd name="T9" fmla="*/ 526 h 546"/>
                  <a:gd name="T10" fmla="*/ 119 w 291"/>
                  <a:gd name="T11" fmla="*/ 546 h 546"/>
                  <a:gd name="T12" fmla="*/ 291 w 291"/>
                  <a:gd name="T13" fmla="*/ 4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291" y="40"/>
                    </a:moveTo>
                    <a:lnTo>
                      <a:pt x="231" y="20"/>
                    </a:lnTo>
                    <a:lnTo>
                      <a:pt x="171" y="0"/>
                    </a:lnTo>
                    <a:lnTo>
                      <a:pt x="0" y="506"/>
                    </a:lnTo>
                    <a:lnTo>
                      <a:pt x="60" y="526"/>
                    </a:lnTo>
                    <a:lnTo>
                      <a:pt x="119" y="546"/>
                    </a:lnTo>
                    <a:lnTo>
                      <a:pt x="291" y="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71" name="Freeform 68"/>
              <p:cNvSpPr>
                <a:spLocks/>
              </p:cNvSpPr>
              <p:nvPr/>
            </p:nvSpPr>
            <p:spPr bwMode="auto">
              <a:xfrm>
                <a:off x="1588" y="1126"/>
                <a:ext cx="9" cy="3"/>
              </a:xfrm>
              <a:custGeom>
                <a:avLst/>
                <a:gdLst>
                  <a:gd name="T0" fmla="*/ 62 w 62"/>
                  <a:gd name="T1" fmla="*/ 20 h 20"/>
                  <a:gd name="T2" fmla="*/ 2 w 62"/>
                  <a:gd name="T3" fmla="*/ 0 h 20"/>
                  <a:gd name="T4" fmla="*/ 0 w 62"/>
                  <a:gd name="T5" fmla="*/ 8 h 20"/>
                  <a:gd name="T6" fmla="*/ 62 w 62"/>
                  <a:gd name="T7" fmla="*/ 2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20"/>
                  <a:gd name="T14" fmla="*/ 62 w 6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20">
                    <a:moveTo>
                      <a:pt x="62" y="20"/>
                    </a:moveTo>
                    <a:lnTo>
                      <a:pt x="2" y="0"/>
                    </a:lnTo>
                    <a:lnTo>
                      <a:pt x="0" y="8"/>
                    </a:lnTo>
                    <a:lnTo>
                      <a:pt x="62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72" name="Line 69"/>
              <p:cNvSpPr>
                <a:spLocks noChangeShapeType="1"/>
              </p:cNvSpPr>
              <p:nvPr/>
            </p:nvSpPr>
            <p:spPr bwMode="auto">
              <a:xfrm flipH="1">
                <a:off x="1588" y="1126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73" name="Freeform 70"/>
              <p:cNvSpPr>
                <a:spLocks/>
              </p:cNvSpPr>
              <p:nvPr/>
            </p:nvSpPr>
            <p:spPr bwMode="auto">
              <a:xfrm>
                <a:off x="1574" y="1128"/>
                <a:ext cx="32" cy="79"/>
              </a:xfrm>
              <a:custGeom>
                <a:avLst/>
                <a:gdLst>
                  <a:gd name="T0" fmla="*/ 225 w 225"/>
                  <a:gd name="T1" fmla="*/ 24 h 553"/>
                  <a:gd name="T2" fmla="*/ 163 w 225"/>
                  <a:gd name="T3" fmla="*/ 12 h 553"/>
                  <a:gd name="T4" fmla="*/ 101 w 225"/>
                  <a:gd name="T5" fmla="*/ 0 h 553"/>
                  <a:gd name="T6" fmla="*/ 0 w 225"/>
                  <a:gd name="T7" fmla="*/ 529 h 553"/>
                  <a:gd name="T8" fmla="*/ 62 w 225"/>
                  <a:gd name="T9" fmla="*/ 541 h 553"/>
                  <a:gd name="T10" fmla="*/ 124 w 225"/>
                  <a:gd name="T11" fmla="*/ 553 h 553"/>
                  <a:gd name="T12" fmla="*/ 225 w 225"/>
                  <a:gd name="T13" fmla="*/ 24 h 5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3"/>
                  <a:gd name="T23" fmla="*/ 225 w 225"/>
                  <a:gd name="T24" fmla="*/ 553 h 5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3">
                    <a:moveTo>
                      <a:pt x="225" y="24"/>
                    </a:moveTo>
                    <a:lnTo>
                      <a:pt x="163" y="12"/>
                    </a:lnTo>
                    <a:lnTo>
                      <a:pt x="101" y="0"/>
                    </a:lnTo>
                    <a:lnTo>
                      <a:pt x="0" y="529"/>
                    </a:lnTo>
                    <a:lnTo>
                      <a:pt x="62" y="541"/>
                    </a:lnTo>
                    <a:lnTo>
                      <a:pt x="124" y="553"/>
                    </a:lnTo>
                    <a:lnTo>
                      <a:pt x="225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74" name="Freeform 71"/>
              <p:cNvSpPr>
                <a:spLocks/>
              </p:cNvSpPr>
              <p:nvPr/>
            </p:nvSpPr>
            <p:spPr bwMode="auto">
              <a:xfrm>
                <a:off x="1574" y="1128"/>
                <a:ext cx="32" cy="79"/>
              </a:xfrm>
              <a:custGeom>
                <a:avLst/>
                <a:gdLst>
                  <a:gd name="T0" fmla="*/ 225 w 225"/>
                  <a:gd name="T1" fmla="*/ 24 h 553"/>
                  <a:gd name="T2" fmla="*/ 163 w 225"/>
                  <a:gd name="T3" fmla="*/ 12 h 553"/>
                  <a:gd name="T4" fmla="*/ 101 w 225"/>
                  <a:gd name="T5" fmla="*/ 0 h 553"/>
                  <a:gd name="T6" fmla="*/ 0 w 225"/>
                  <a:gd name="T7" fmla="*/ 529 h 553"/>
                  <a:gd name="T8" fmla="*/ 62 w 225"/>
                  <a:gd name="T9" fmla="*/ 541 h 553"/>
                  <a:gd name="T10" fmla="*/ 124 w 225"/>
                  <a:gd name="T11" fmla="*/ 553 h 553"/>
                  <a:gd name="T12" fmla="*/ 225 w 225"/>
                  <a:gd name="T13" fmla="*/ 24 h 5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3"/>
                  <a:gd name="T23" fmla="*/ 225 w 225"/>
                  <a:gd name="T24" fmla="*/ 553 h 5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3">
                    <a:moveTo>
                      <a:pt x="225" y="24"/>
                    </a:moveTo>
                    <a:lnTo>
                      <a:pt x="163" y="12"/>
                    </a:lnTo>
                    <a:lnTo>
                      <a:pt x="101" y="0"/>
                    </a:lnTo>
                    <a:lnTo>
                      <a:pt x="0" y="529"/>
                    </a:lnTo>
                    <a:lnTo>
                      <a:pt x="62" y="541"/>
                    </a:lnTo>
                    <a:lnTo>
                      <a:pt x="124" y="553"/>
                    </a:lnTo>
                    <a:lnTo>
                      <a:pt x="225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75" name="Freeform 72"/>
              <p:cNvSpPr>
                <a:spLocks/>
              </p:cNvSpPr>
              <p:nvPr/>
            </p:nvSpPr>
            <p:spPr bwMode="auto">
              <a:xfrm>
                <a:off x="1574" y="1203"/>
                <a:ext cx="8" cy="2"/>
              </a:xfrm>
              <a:custGeom>
                <a:avLst/>
                <a:gdLst>
                  <a:gd name="T0" fmla="*/ 62 w 62"/>
                  <a:gd name="T1" fmla="*/ 12 h 12"/>
                  <a:gd name="T2" fmla="*/ 0 w 62"/>
                  <a:gd name="T3" fmla="*/ 0 h 12"/>
                  <a:gd name="T4" fmla="*/ 0 w 62"/>
                  <a:gd name="T5" fmla="*/ 7 h 12"/>
                  <a:gd name="T6" fmla="*/ 62 w 62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62" y="12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6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76" name="Line 73"/>
              <p:cNvSpPr>
                <a:spLocks noChangeShapeType="1"/>
              </p:cNvSpPr>
              <p:nvPr/>
            </p:nvSpPr>
            <p:spPr bwMode="auto">
              <a:xfrm>
                <a:off x="1574" y="12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77" name="Freeform 74"/>
              <p:cNvSpPr>
                <a:spLocks/>
              </p:cNvSpPr>
              <p:nvPr/>
            </p:nvSpPr>
            <p:spPr bwMode="auto">
              <a:xfrm>
                <a:off x="1569" y="1204"/>
                <a:ext cx="22" cy="79"/>
              </a:xfrm>
              <a:custGeom>
                <a:avLst/>
                <a:gdLst>
                  <a:gd name="T0" fmla="*/ 158 w 158"/>
                  <a:gd name="T1" fmla="*/ 9 h 551"/>
                  <a:gd name="T2" fmla="*/ 96 w 158"/>
                  <a:gd name="T3" fmla="*/ 5 h 551"/>
                  <a:gd name="T4" fmla="*/ 34 w 158"/>
                  <a:gd name="T5" fmla="*/ 0 h 551"/>
                  <a:gd name="T6" fmla="*/ 0 w 158"/>
                  <a:gd name="T7" fmla="*/ 542 h 551"/>
                  <a:gd name="T8" fmla="*/ 62 w 158"/>
                  <a:gd name="T9" fmla="*/ 546 h 551"/>
                  <a:gd name="T10" fmla="*/ 124 w 158"/>
                  <a:gd name="T11" fmla="*/ 551 h 551"/>
                  <a:gd name="T12" fmla="*/ 158 w 158"/>
                  <a:gd name="T13" fmla="*/ 9 h 5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1"/>
                  <a:gd name="T23" fmla="*/ 158 w 158"/>
                  <a:gd name="T24" fmla="*/ 551 h 5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1">
                    <a:moveTo>
                      <a:pt x="158" y="9"/>
                    </a:moveTo>
                    <a:lnTo>
                      <a:pt x="96" y="5"/>
                    </a:lnTo>
                    <a:lnTo>
                      <a:pt x="34" y="0"/>
                    </a:lnTo>
                    <a:lnTo>
                      <a:pt x="0" y="542"/>
                    </a:lnTo>
                    <a:lnTo>
                      <a:pt x="62" y="546"/>
                    </a:lnTo>
                    <a:lnTo>
                      <a:pt x="124" y="551"/>
                    </a:lnTo>
                    <a:lnTo>
                      <a:pt x="15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78" name="Freeform 75"/>
              <p:cNvSpPr>
                <a:spLocks/>
              </p:cNvSpPr>
              <p:nvPr/>
            </p:nvSpPr>
            <p:spPr bwMode="auto">
              <a:xfrm>
                <a:off x="1569" y="1204"/>
                <a:ext cx="22" cy="79"/>
              </a:xfrm>
              <a:custGeom>
                <a:avLst/>
                <a:gdLst>
                  <a:gd name="T0" fmla="*/ 158 w 158"/>
                  <a:gd name="T1" fmla="*/ 9 h 551"/>
                  <a:gd name="T2" fmla="*/ 96 w 158"/>
                  <a:gd name="T3" fmla="*/ 5 h 551"/>
                  <a:gd name="T4" fmla="*/ 34 w 158"/>
                  <a:gd name="T5" fmla="*/ 0 h 551"/>
                  <a:gd name="T6" fmla="*/ 0 w 158"/>
                  <a:gd name="T7" fmla="*/ 542 h 551"/>
                  <a:gd name="T8" fmla="*/ 62 w 158"/>
                  <a:gd name="T9" fmla="*/ 546 h 551"/>
                  <a:gd name="T10" fmla="*/ 124 w 158"/>
                  <a:gd name="T11" fmla="*/ 551 h 551"/>
                  <a:gd name="T12" fmla="*/ 158 w 158"/>
                  <a:gd name="T13" fmla="*/ 9 h 5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1"/>
                  <a:gd name="T23" fmla="*/ 158 w 158"/>
                  <a:gd name="T24" fmla="*/ 551 h 5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1">
                    <a:moveTo>
                      <a:pt x="158" y="9"/>
                    </a:moveTo>
                    <a:lnTo>
                      <a:pt x="96" y="5"/>
                    </a:lnTo>
                    <a:lnTo>
                      <a:pt x="34" y="0"/>
                    </a:lnTo>
                    <a:lnTo>
                      <a:pt x="0" y="542"/>
                    </a:lnTo>
                    <a:lnTo>
                      <a:pt x="62" y="546"/>
                    </a:lnTo>
                    <a:lnTo>
                      <a:pt x="124" y="551"/>
                    </a:lnTo>
                    <a:lnTo>
                      <a:pt x="158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79" name="Freeform 76"/>
              <p:cNvSpPr>
                <a:spLocks/>
              </p:cNvSpPr>
              <p:nvPr/>
            </p:nvSpPr>
            <p:spPr bwMode="auto">
              <a:xfrm>
                <a:off x="1569" y="1282"/>
                <a:ext cx="9" cy="1"/>
              </a:xfrm>
              <a:custGeom>
                <a:avLst/>
                <a:gdLst>
                  <a:gd name="T0" fmla="*/ 62 w 62"/>
                  <a:gd name="T1" fmla="*/ 4 h 9"/>
                  <a:gd name="T2" fmla="*/ 0 w 62"/>
                  <a:gd name="T3" fmla="*/ 0 h 9"/>
                  <a:gd name="T4" fmla="*/ 0 w 62"/>
                  <a:gd name="T5" fmla="*/ 9 h 9"/>
                  <a:gd name="T6" fmla="*/ 62 w 62"/>
                  <a:gd name="T7" fmla="*/ 4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9"/>
                  <a:gd name="T14" fmla="*/ 62 w 62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9">
                    <a:moveTo>
                      <a:pt x="62" y="4"/>
                    </a:moveTo>
                    <a:lnTo>
                      <a:pt x="0" y="0"/>
                    </a:lnTo>
                    <a:lnTo>
                      <a:pt x="0" y="9"/>
                    </a:lnTo>
                    <a:lnTo>
                      <a:pt x="6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80" name="Line 77"/>
              <p:cNvSpPr>
                <a:spLocks noChangeShapeType="1"/>
              </p:cNvSpPr>
              <p:nvPr/>
            </p:nvSpPr>
            <p:spPr bwMode="auto">
              <a:xfrm>
                <a:off x="1569" y="12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81" name="Freeform 78"/>
              <p:cNvSpPr>
                <a:spLocks/>
              </p:cNvSpPr>
              <p:nvPr/>
            </p:nvSpPr>
            <p:spPr bwMode="auto">
              <a:xfrm>
                <a:off x="1569" y="1282"/>
                <a:ext cx="22" cy="78"/>
              </a:xfrm>
              <a:custGeom>
                <a:avLst/>
                <a:gdLst>
                  <a:gd name="T0" fmla="*/ 124 w 158"/>
                  <a:gd name="T1" fmla="*/ 0 h 550"/>
                  <a:gd name="T2" fmla="*/ 62 w 158"/>
                  <a:gd name="T3" fmla="*/ 4 h 550"/>
                  <a:gd name="T4" fmla="*/ 0 w 158"/>
                  <a:gd name="T5" fmla="*/ 9 h 550"/>
                  <a:gd name="T6" fmla="*/ 34 w 158"/>
                  <a:gd name="T7" fmla="*/ 550 h 550"/>
                  <a:gd name="T8" fmla="*/ 96 w 158"/>
                  <a:gd name="T9" fmla="*/ 545 h 550"/>
                  <a:gd name="T10" fmla="*/ 158 w 158"/>
                  <a:gd name="T11" fmla="*/ 541 h 550"/>
                  <a:gd name="T12" fmla="*/ 124 w 158"/>
                  <a:gd name="T13" fmla="*/ 0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0"/>
                  <a:gd name="T23" fmla="*/ 158 w 158"/>
                  <a:gd name="T24" fmla="*/ 550 h 5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0">
                    <a:moveTo>
                      <a:pt x="124" y="0"/>
                    </a:moveTo>
                    <a:lnTo>
                      <a:pt x="62" y="4"/>
                    </a:lnTo>
                    <a:lnTo>
                      <a:pt x="0" y="9"/>
                    </a:lnTo>
                    <a:lnTo>
                      <a:pt x="34" y="550"/>
                    </a:lnTo>
                    <a:lnTo>
                      <a:pt x="96" y="545"/>
                    </a:lnTo>
                    <a:lnTo>
                      <a:pt x="158" y="541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82" name="Freeform 79"/>
              <p:cNvSpPr>
                <a:spLocks/>
              </p:cNvSpPr>
              <p:nvPr/>
            </p:nvSpPr>
            <p:spPr bwMode="auto">
              <a:xfrm>
                <a:off x="1569" y="1282"/>
                <a:ext cx="22" cy="78"/>
              </a:xfrm>
              <a:custGeom>
                <a:avLst/>
                <a:gdLst>
                  <a:gd name="T0" fmla="*/ 124 w 158"/>
                  <a:gd name="T1" fmla="*/ 0 h 550"/>
                  <a:gd name="T2" fmla="*/ 62 w 158"/>
                  <a:gd name="T3" fmla="*/ 4 h 550"/>
                  <a:gd name="T4" fmla="*/ 0 w 158"/>
                  <a:gd name="T5" fmla="*/ 9 h 550"/>
                  <a:gd name="T6" fmla="*/ 34 w 158"/>
                  <a:gd name="T7" fmla="*/ 550 h 550"/>
                  <a:gd name="T8" fmla="*/ 96 w 158"/>
                  <a:gd name="T9" fmla="*/ 545 h 550"/>
                  <a:gd name="T10" fmla="*/ 158 w 158"/>
                  <a:gd name="T11" fmla="*/ 541 h 550"/>
                  <a:gd name="T12" fmla="*/ 124 w 158"/>
                  <a:gd name="T13" fmla="*/ 0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0"/>
                  <a:gd name="T23" fmla="*/ 158 w 158"/>
                  <a:gd name="T24" fmla="*/ 550 h 5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0">
                    <a:moveTo>
                      <a:pt x="124" y="0"/>
                    </a:moveTo>
                    <a:lnTo>
                      <a:pt x="62" y="4"/>
                    </a:lnTo>
                    <a:lnTo>
                      <a:pt x="0" y="9"/>
                    </a:lnTo>
                    <a:lnTo>
                      <a:pt x="34" y="550"/>
                    </a:lnTo>
                    <a:lnTo>
                      <a:pt x="96" y="545"/>
                    </a:lnTo>
                    <a:lnTo>
                      <a:pt x="158" y="541"/>
                    </a:lnTo>
                    <a:lnTo>
                      <a:pt x="1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83" name="Freeform 80"/>
              <p:cNvSpPr>
                <a:spLocks/>
              </p:cNvSpPr>
              <p:nvPr/>
            </p:nvSpPr>
            <p:spPr bwMode="auto">
              <a:xfrm>
                <a:off x="1574" y="1359"/>
                <a:ext cx="8" cy="2"/>
              </a:xfrm>
              <a:custGeom>
                <a:avLst/>
                <a:gdLst>
                  <a:gd name="T0" fmla="*/ 62 w 62"/>
                  <a:gd name="T1" fmla="*/ 0 h 12"/>
                  <a:gd name="T2" fmla="*/ 0 w 62"/>
                  <a:gd name="T3" fmla="*/ 5 h 12"/>
                  <a:gd name="T4" fmla="*/ 0 w 62"/>
                  <a:gd name="T5" fmla="*/ 12 h 12"/>
                  <a:gd name="T6" fmla="*/ 62 w 6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62" y="0"/>
                    </a:moveTo>
                    <a:lnTo>
                      <a:pt x="0" y="5"/>
                    </a:lnTo>
                    <a:lnTo>
                      <a:pt x="0" y="1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84" name="Line 81"/>
              <p:cNvSpPr>
                <a:spLocks noChangeShapeType="1"/>
              </p:cNvSpPr>
              <p:nvPr/>
            </p:nvSpPr>
            <p:spPr bwMode="auto">
              <a:xfrm>
                <a:off x="1574" y="13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85" name="Freeform 82"/>
              <p:cNvSpPr>
                <a:spLocks/>
              </p:cNvSpPr>
              <p:nvPr/>
            </p:nvSpPr>
            <p:spPr bwMode="auto">
              <a:xfrm>
                <a:off x="1574" y="1358"/>
                <a:ext cx="32" cy="79"/>
              </a:xfrm>
              <a:custGeom>
                <a:avLst/>
                <a:gdLst>
                  <a:gd name="T0" fmla="*/ 124 w 225"/>
                  <a:gd name="T1" fmla="*/ 0 h 554"/>
                  <a:gd name="T2" fmla="*/ 62 w 225"/>
                  <a:gd name="T3" fmla="*/ 12 h 554"/>
                  <a:gd name="T4" fmla="*/ 0 w 225"/>
                  <a:gd name="T5" fmla="*/ 24 h 554"/>
                  <a:gd name="T6" fmla="*/ 101 w 225"/>
                  <a:gd name="T7" fmla="*/ 554 h 554"/>
                  <a:gd name="T8" fmla="*/ 163 w 225"/>
                  <a:gd name="T9" fmla="*/ 542 h 554"/>
                  <a:gd name="T10" fmla="*/ 225 w 225"/>
                  <a:gd name="T11" fmla="*/ 530 h 554"/>
                  <a:gd name="T12" fmla="*/ 124 w 225"/>
                  <a:gd name="T13" fmla="*/ 0 h 5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4"/>
                  <a:gd name="T23" fmla="*/ 225 w 225"/>
                  <a:gd name="T24" fmla="*/ 554 h 5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4">
                    <a:moveTo>
                      <a:pt x="124" y="0"/>
                    </a:moveTo>
                    <a:lnTo>
                      <a:pt x="62" y="12"/>
                    </a:lnTo>
                    <a:lnTo>
                      <a:pt x="0" y="24"/>
                    </a:lnTo>
                    <a:lnTo>
                      <a:pt x="101" y="554"/>
                    </a:lnTo>
                    <a:lnTo>
                      <a:pt x="163" y="542"/>
                    </a:lnTo>
                    <a:lnTo>
                      <a:pt x="225" y="530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86" name="Freeform 83"/>
              <p:cNvSpPr>
                <a:spLocks/>
              </p:cNvSpPr>
              <p:nvPr/>
            </p:nvSpPr>
            <p:spPr bwMode="auto">
              <a:xfrm>
                <a:off x="1574" y="1358"/>
                <a:ext cx="32" cy="79"/>
              </a:xfrm>
              <a:custGeom>
                <a:avLst/>
                <a:gdLst>
                  <a:gd name="T0" fmla="*/ 124 w 225"/>
                  <a:gd name="T1" fmla="*/ 0 h 554"/>
                  <a:gd name="T2" fmla="*/ 62 w 225"/>
                  <a:gd name="T3" fmla="*/ 12 h 554"/>
                  <a:gd name="T4" fmla="*/ 0 w 225"/>
                  <a:gd name="T5" fmla="*/ 24 h 554"/>
                  <a:gd name="T6" fmla="*/ 101 w 225"/>
                  <a:gd name="T7" fmla="*/ 554 h 554"/>
                  <a:gd name="T8" fmla="*/ 163 w 225"/>
                  <a:gd name="T9" fmla="*/ 542 h 554"/>
                  <a:gd name="T10" fmla="*/ 225 w 225"/>
                  <a:gd name="T11" fmla="*/ 530 h 554"/>
                  <a:gd name="T12" fmla="*/ 124 w 225"/>
                  <a:gd name="T13" fmla="*/ 0 h 5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4"/>
                  <a:gd name="T23" fmla="*/ 225 w 225"/>
                  <a:gd name="T24" fmla="*/ 554 h 5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4">
                    <a:moveTo>
                      <a:pt x="124" y="0"/>
                    </a:moveTo>
                    <a:lnTo>
                      <a:pt x="62" y="12"/>
                    </a:lnTo>
                    <a:lnTo>
                      <a:pt x="0" y="24"/>
                    </a:lnTo>
                    <a:lnTo>
                      <a:pt x="101" y="554"/>
                    </a:lnTo>
                    <a:lnTo>
                      <a:pt x="163" y="542"/>
                    </a:lnTo>
                    <a:lnTo>
                      <a:pt x="225" y="530"/>
                    </a:lnTo>
                    <a:lnTo>
                      <a:pt x="1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87" name="Freeform 84"/>
              <p:cNvSpPr>
                <a:spLocks/>
              </p:cNvSpPr>
              <p:nvPr/>
            </p:nvSpPr>
            <p:spPr bwMode="auto">
              <a:xfrm>
                <a:off x="1588" y="1435"/>
                <a:ext cx="9" cy="3"/>
              </a:xfrm>
              <a:custGeom>
                <a:avLst/>
                <a:gdLst>
                  <a:gd name="T0" fmla="*/ 62 w 62"/>
                  <a:gd name="T1" fmla="*/ 0 h 20"/>
                  <a:gd name="T2" fmla="*/ 0 w 62"/>
                  <a:gd name="T3" fmla="*/ 12 h 20"/>
                  <a:gd name="T4" fmla="*/ 2 w 62"/>
                  <a:gd name="T5" fmla="*/ 20 h 20"/>
                  <a:gd name="T6" fmla="*/ 62 w 62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20"/>
                  <a:gd name="T14" fmla="*/ 62 w 6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20">
                    <a:moveTo>
                      <a:pt x="62" y="0"/>
                    </a:moveTo>
                    <a:lnTo>
                      <a:pt x="0" y="12"/>
                    </a:lnTo>
                    <a:lnTo>
                      <a:pt x="2" y="2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88" name="Line 85"/>
              <p:cNvSpPr>
                <a:spLocks noChangeShapeType="1"/>
              </p:cNvSpPr>
              <p:nvPr/>
            </p:nvSpPr>
            <p:spPr bwMode="auto">
              <a:xfrm>
                <a:off x="1588" y="14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89" name="Freeform 86"/>
              <p:cNvSpPr>
                <a:spLocks/>
              </p:cNvSpPr>
              <p:nvPr/>
            </p:nvSpPr>
            <p:spPr bwMode="auto">
              <a:xfrm>
                <a:off x="1588" y="1432"/>
                <a:ext cx="42" cy="78"/>
              </a:xfrm>
              <a:custGeom>
                <a:avLst/>
                <a:gdLst>
                  <a:gd name="T0" fmla="*/ 119 w 291"/>
                  <a:gd name="T1" fmla="*/ 0 h 546"/>
                  <a:gd name="T2" fmla="*/ 60 w 291"/>
                  <a:gd name="T3" fmla="*/ 20 h 546"/>
                  <a:gd name="T4" fmla="*/ 0 w 291"/>
                  <a:gd name="T5" fmla="*/ 40 h 546"/>
                  <a:gd name="T6" fmla="*/ 171 w 291"/>
                  <a:gd name="T7" fmla="*/ 546 h 546"/>
                  <a:gd name="T8" fmla="*/ 231 w 291"/>
                  <a:gd name="T9" fmla="*/ 526 h 546"/>
                  <a:gd name="T10" fmla="*/ 291 w 291"/>
                  <a:gd name="T11" fmla="*/ 506 h 546"/>
                  <a:gd name="T12" fmla="*/ 119 w 291"/>
                  <a:gd name="T13" fmla="*/ 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119" y="0"/>
                    </a:moveTo>
                    <a:lnTo>
                      <a:pt x="60" y="20"/>
                    </a:lnTo>
                    <a:lnTo>
                      <a:pt x="0" y="40"/>
                    </a:lnTo>
                    <a:lnTo>
                      <a:pt x="171" y="546"/>
                    </a:lnTo>
                    <a:lnTo>
                      <a:pt x="231" y="526"/>
                    </a:lnTo>
                    <a:lnTo>
                      <a:pt x="291" y="506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90" name="Freeform 87"/>
              <p:cNvSpPr>
                <a:spLocks/>
              </p:cNvSpPr>
              <p:nvPr/>
            </p:nvSpPr>
            <p:spPr bwMode="auto">
              <a:xfrm>
                <a:off x="1588" y="1432"/>
                <a:ext cx="42" cy="78"/>
              </a:xfrm>
              <a:custGeom>
                <a:avLst/>
                <a:gdLst>
                  <a:gd name="T0" fmla="*/ 119 w 291"/>
                  <a:gd name="T1" fmla="*/ 0 h 546"/>
                  <a:gd name="T2" fmla="*/ 60 w 291"/>
                  <a:gd name="T3" fmla="*/ 20 h 546"/>
                  <a:gd name="T4" fmla="*/ 0 w 291"/>
                  <a:gd name="T5" fmla="*/ 40 h 546"/>
                  <a:gd name="T6" fmla="*/ 171 w 291"/>
                  <a:gd name="T7" fmla="*/ 546 h 546"/>
                  <a:gd name="T8" fmla="*/ 231 w 291"/>
                  <a:gd name="T9" fmla="*/ 526 h 546"/>
                  <a:gd name="T10" fmla="*/ 291 w 291"/>
                  <a:gd name="T11" fmla="*/ 506 h 546"/>
                  <a:gd name="T12" fmla="*/ 119 w 291"/>
                  <a:gd name="T13" fmla="*/ 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119" y="0"/>
                    </a:moveTo>
                    <a:lnTo>
                      <a:pt x="60" y="20"/>
                    </a:lnTo>
                    <a:lnTo>
                      <a:pt x="0" y="40"/>
                    </a:lnTo>
                    <a:lnTo>
                      <a:pt x="171" y="546"/>
                    </a:lnTo>
                    <a:lnTo>
                      <a:pt x="231" y="526"/>
                    </a:lnTo>
                    <a:lnTo>
                      <a:pt x="291" y="506"/>
                    </a:lnTo>
                    <a:lnTo>
                      <a:pt x="11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91" name="Freeform 88"/>
              <p:cNvSpPr>
                <a:spLocks/>
              </p:cNvSpPr>
              <p:nvPr/>
            </p:nvSpPr>
            <p:spPr bwMode="auto">
              <a:xfrm>
                <a:off x="1613" y="1507"/>
                <a:ext cx="8" cy="5"/>
              </a:xfrm>
              <a:custGeom>
                <a:avLst/>
                <a:gdLst>
                  <a:gd name="T0" fmla="*/ 60 w 60"/>
                  <a:gd name="T1" fmla="*/ 0 h 29"/>
                  <a:gd name="T2" fmla="*/ 0 w 60"/>
                  <a:gd name="T3" fmla="*/ 20 h 29"/>
                  <a:gd name="T4" fmla="*/ 5 w 60"/>
                  <a:gd name="T5" fmla="*/ 29 h 29"/>
                  <a:gd name="T6" fmla="*/ 60 w 60"/>
                  <a:gd name="T7" fmla="*/ 0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60" y="0"/>
                    </a:moveTo>
                    <a:lnTo>
                      <a:pt x="0" y="20"/>
                    </a:lnTo>
                    <a:lnTo>
                      <a:pt x="5" y="29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92" name="Line 89"/>
              <p:cNvSpPr>
                <a:spLocks noChangeShapeType="1"/>
              </p:cNvSpPr>
              <p:nvPr/>
            </p:nvSpPr>
            <p:spPr bwMode="auto">
              <a:xfrm>
                <a:off x="1613" y="151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93" name="Freeform 90"/>
              <p:cNvSpPr>
                <a:spLocks/>
              </p:cNvSpPr>
              <p:nvPr/>
            </p:nvSpPr>
            <p:spPr bwMode="auto">
              <a:xfrm>
                <a:off x="1613" y="1503"/>
                <a:ext cx="51" cy="76"/>
              </a:xfrm>
              <a:custGeom>
                <a:avLst/>
                <a:gdLst>
                  <a:gd name="T0" fmla="*/ 110 w 355"/>
                  <a:gd name="T1" fmla="*/ 0 h 530"/>
                  <a:gd name="T2" fmla="*/ 55 w 355"/>
                  <a:gd name="T3" fmla="*/ 29 h 530"/>
                  <a:gd name="T4" fmla="*/ 0 w 355"/>
                  <a:gd name="T5" fmla="*/ 58 h 530"/>
                  <a:gd name="T6" fmla="*/ 244 w 355"/>
                  <a:gd name="T7" fmla="*/ 530 h 530"/>
                  <a:gd name="T8" fmla="*/ 299 w 355"/>
                  <a:gd name="T9" fmla="*/ 501 h 530"/>
                  <a:gd name="T10" fmla="*/ 355 w 355"/>
                  <a:gd name="T11" fmla="*/ 473 h 530"/>
                  <a:gd name="T12" fmla="*/ 110 w 355"/>
                  <a:gd name="T13" fmla="*/ 0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110" y="0"/>
                    </a:moveTo>
                    <a:lnTo>
                      <a:pt x="55" y="29"/>
                    </a:lnTo>
                    <a:lnTo>
                      <a:pt x="0" y="58"/>
                    </a:lnTo>
                    <a:lnTo>
                      <a:pt x="244" y="530"/>
                    </a:lnTo>
                    <a:lnTo>
                      <a:pt x="299" y="501"/>
                    </a:lnTo>
                    <a:lnTo>
                      <a:pt x="355" y="473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94" name="Freeform 91"/>
              <p:cNvSpPr>
                <a:spLocks/>
              </p:cNvSpPr>
              <p:nvPr/>
            </p:nvSpPr>
            <p:spPr bwMode="auto">
              <a:xfrm>
                <a:off x="1613" y="1503"/>
                <a:ext cx="51" cy="76"/>
              </a:xfrm>
              <a:custGeom>
                <a:avLst/>
                <a:gdLst>
                  <a:gd name="T0" fmla="*/ 110 w 355"/>
                  <a:gd name="T1" fmla="*/ 0 h 530"/>
                  <a:gd name="T2" fmla="*/ 55 w 355"/>
                  <a:gd name="T3" fmla="*/ 29 h 530"/>
                  <a:gd name="T4" fmla="*/ 0 w 355"/>
                  <a:gd name="T5" fmla="*/ 58 h 530"/>
                  <a:gd name="T6" fmla="*/ 244 w 355"/>
                  <a:gd name="T7" fmla="*/ 530 h 530"/>
                  <a:gd name="T8" fmla="*/ 299 w 355"/>
                  <a:gd name="T9" fmla="*/ 501 h 530"/>
                  <a:gd name="T10" fmla="*/ 355 w 355"/>
                  <a:gd name="T11" fmla="*/ 473 h 530"/>
                  <a:gd name="T12" fmla="*/ 110 w 355"/>
                  <a:gd name="T13" fmla="*/ 0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110" y="0"/>
                    </a:moveTo>
                    <a:lnTo>
                      <a:pt x="55" y="29"/>
                    </a:lnTo>
                    <a:lnTo>
                      <a:pt x="0" y="58"/>
                    </a:lnTo>
                    <a:lnTo>
                      <a:pt x="244" y="530"/>
                    </a:lnTo>
                    <a:lnTo>
                      <a:pt x="299" y="501"/>
                    </a:lnTo>
                    <a:lnTo>
                      <a:pt x="355" y="473"/>
                    </a:lnTo>
                    <a:lnTo>
                      <a:pt x="1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95" name="Freeform 92"/>
              <p:cNvSpPr>
                <a:spLocks/>
              </p:cNvSpPr>
              <p:nvPr/>
            </p:nvSpPr>
            <p:spPr bwMode="auto">
              <a:xfrm>
                <a:off x="1648" y="1575"/>
                <a:ext cx="8" cy="5"/>
              </a:xfrm>
              <a:custGeom>
                <a:avLst/>
                <a:gdLst>
                  <a:gd name="T0" fmla="*/ 55 w 55"/>
                  <a:gd name="T1" fmla="*/ 0 h 38"/>
                  <a:gd name="T2" fmla="*/ 0 w 55"/>
                  <a:gd name="T3" fmla="*/ 29 h 38"/>
                  <a:gd name="T4" fmla="*/ 6 w 55"/>
                  <a:gd name="T5" fmla="*/ 38 h 38"/>
                  <a:gd name="T6" fmla="*/ 55 w 55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55" y="0"/>
                    </a:moveTo>
                    <a:lnTo>
                      <a:pt x="0" y="29"/>
                    </a:lnTo>
                    <a:lnTo>
                      <a:pt x="6" y="38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96" name="Line 93"/>
              <p:cNvSpPr>
                <a:spLocks noChangeShapeType="1"/>
              </p:cNvSpPr>
              <p:nvPr/>
            </p:nvSpPr>
            <p:spPr bwMode="auto">
              <a:xfrm>
                <a:off x="1648" y="157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97" name="Freeform 94"/>
              <p:cNvSpPr>
                <a:spLocks/>
              </p:cNvSpPr>
              <p:nvPr/>
            </p:nvSpPr>
            <p:spPr bwMode="auto">
              <a:xfrm>
                <a:off x="1649" y="1570"/>
                <a:ext cx="61" cy="71"/>
              </a:xfrm>
              <a:custGeom>
                <a:avLst/>
                <a:gdLst>
                  <a:gd name="T0" fmla="*/ 99 w 425"/>
                  <a:gd name="T1" fmla="*/ 0 h 498"/>
                  <a:gd name="T2" fmla="*/ 49 w 425"/>
                  <a:gd name="T3" fmla="*/ 37 h 498"/>
                  <a:gd name="T4" fmla="*/ 0 w 425"/>
                  <a:gd name="T5" fmla="*/ 75 h 498"/>
                  <a:gd name="T6" fmla="*/ 326 w 425"/>
                  <a:gd name="T7" fmla="*/ 498 h 498"/>
                  <a:gd name="T8" fmla="*/ 375 w 425"/>
                  <a:gd name="T9" fmla="*/ 461 h 498"/>
                  <a:gd name="T10" fmla="*/ 425 w 425"/>
                  <a:gd name="T11" fmla="*/ 423 h 498"/>
                  <a:gd name="T12" fmla="*/ 99 w 425"/>
                  <a:gd name="T13" fmla="*/ 0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99" y="0"/>
                    </a:moveTo>
                    <a:lnTo>
                      <a:pt x="49" y="37"/>
                    </a:lnTo>
                    <a:lnTo>
                      <a:pt x="0" y="75"/>
                    </a:lnTo>
                    <a:lnTo>
                      <a:pt x="326" y="498"/>
                    </a:lnTo>
                    <a:lnTo>
                      <a:pt x="375" y="461"/>
                    </a:lnTo>
                    <a:lnTo>
                      <a:pt x="425" y="423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98" name="Freeform 95"/>
              <p:cNvSpPr>
                <a:spLocks/>
              </p:cNvSpPr>
              <p:nvPr/>
            </p:nvSpPr>
            <p:spPr bwMode="auto">
              <a:xfrm>
                <a:off x="1649" y="1570"/>
                <a:ext cx="61" cy="71"/>
              </a:xfrm>
              <a:custGeom>
                <a:avLst/>
                <a:gdLst>
                  <a:gd name="T0" fmla="*/ 99 w 425"/>
                  <a:gd name="T1" fmla="*/ 0 h 498"/>
                  <a:gd name="T2" fmla="*/ 49 w 425"/>
                  <a:gd name="T3" fmla="*/ 37 h 498"/>
                  <a:gd name="T4" fmla="*/ 0 w 425"/>
                  <a:gd name="T5" fmla="*/ 75 h 498"/>
                  <a:gd name="T6" fmla="*/ 326 w 425"/>
                  <a:gd name="T7" fmla="*/ 498 h 498"/>
                  <a:gd name="T8" fmla="*/ 375 w 425"/>
                  <a:gd name="T9" fmla="*/ 461 h 498"/>
                  <a:gd name="T10" fmla="*/ 425 w 425"/>
                  <a:gd name="T11" fmla="*/ 423 h 498"/>
                  <a:gd name="T12" fmla="*/ 99 w 425"/>
                  <a:gd name="T13" fmla="*/ 0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99" y="0"/>
                    </a:moveTo>
                    <a:lnTo>
                      <a:pt x="49" y="37"/>
                    </a:lnTo>
                    <a:lnTo>
                      <a:pt x="0" y="75"/>
                    </a:lnTo>
                    <a:lnTo>
                      <a:pt x="326" y="498"/>
                    </a:lnTo>
                    <a:lnTo>
                      <a:pt x="375" y="461"/>
                    </a:lnTo>
                    <a:lnTo>
                      <a:pt x="425" y="423"/>
                    </a:lnTo>
                    <a:lnTo>
                      <a:pt x="9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99" name="Freeform 96"/>
              <p:cNvSpPr>
                <a:spLocks/>
              </p:cNvSpPr>
              <p:nvPr/>
            </p:nvSpPr>
            <p:spPr bwMode="auto">
              <a:xfrm>
                <a:off x="1696" y="1635"/>
                <a:ext cx="7" cy="7"/>
              </a:xfrm>
              <a:custGeom>
                <a:avLst/>
                <a:gdLst>
                  <a:gd name="T0" fmla="*/ 49 w 49"/>
                  <a:gd name="T1" fmla="*/ 0 h 47"/>
                  <a:gd name="T2" fmla="*/ 0 w 49"/>
                  <a:gd name="T3" fmla="*/ 37 h 47"/>
                  <a:gd name="T4" fmla="*/ 4 w 49"/>
                  <a:gd name="T5" fmla="*/ 43 h 47"/>
                  <a:gd name="T6" fmla="*/ 10 w 49"/>
                  <a:gd name="T7" fmla="*/ 47 h 47"/>
                  <a:gd name="T8" fmla="*/ 49 w 49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7"/>
                  <a:gd name="T17" fmla="*/ 49 w 49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7">
                    <a:moveTo>
                      <a:pt x="49" y="0"/>
                    </a:moveTo>
                    <a:lnTo>
                      <a:pt x="0" y="37"/>
                    </a:lnTo>
                    <a:lnTo>
                      <a:pt x="4" y="43"/>
                    </a:lnTo>
                    <a:lnTo>
                      <a:pt x="10" y="47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00" name="Freeform 97"/>
              <p:cNvSpPr>
                <a:spLocks/>
              </p:cNvSpPr>
              <p:nvPr/>
            </p:nvSpPr>
            <p:spPr bwMode="auto">
              <a:xfrm>
                <a:off x="1696" y="1641"/>
                <a:ext cx="1" cy="1"/>
              </a:xfrm>
              <a:custGeom>
                <a:avLst/>
                <a:gdLst>
                  <a:gd name="T0" fmla="*/ 0 w 10"/>
                  <a:gd name="T1" fmla="*/ 0 h 10"/>
                  <a:gd name="T2" fmla="*/ 4 w 10"/>
                  <a:gd name="T3" fmla="*/ 6 h 10"/>
                  <a:gd name="T4" fmla="*/ 10 w 10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10"/>
                  <a:gd name="T11" fmla="*/ 10 w 10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10">
                    <a:moveTo>
                      <a:pt x="0" y="0"/>
                    </a:moveTo>
                    <a:lnTo>
                      <a:pt x="4" y="6"/>
                    </a:lnTo>
                    <a:lnTo>
                      <a:pt x="10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01" name="Freeform 98"/>
              <p:cNvSpPr>
                <a:spLocks/>
              </p:cNvSpPr>
              <p:nvPr/>
            </p:nvSpPr>
            <p:spPr bwMode="auto">
              <a:xfrm>
                <a:off x="1697" y="1629"/>
                <a:ext cx="71" cy="64"/>
              </a:xfrm>
              <a:custGeom>
                <a:avLst/>
                <a:gdLst>
                  <a:gd name="T0" fmla="*/ 79 w 496"/>
                  <a:gd name="T1" fmla="*/ 0 h 448"/>
                  <a:gd name="T2" fmla="*/ 39 w 496"/>
                  <a:gd name="T3" fmla="*/ 48 h 448"/>
                  <a:gd name="T4" fmla="*/ 0 w 496"/>
                  <a:gd name="T5" fmla="*/ 95 h 448"/>
                  <a:gd name="T6" fmla="*/ 416 w 496"/>
                  <a:gd name="T7" fmla="*/ 448 h 448"/>
                  <a:gd name="T8" fmla="*/ 456 w 496"/>
                  <a:gd name="T9" fmla="*/ 401 h 448"/>
                  <a:gd name="T10" fmla="*/ 496 w 496"/>
                  <a:gd name="T11" fmla="*/ 353 h 448"/>
                  <a:gd name="T12" fmla="*/ 79 w 496"/>
                  <a:gd name="T13" fmla="*/ 0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6"/>
                  <a:gd name="T22" fmla="*/ 0 h 448"/>
                  <a:gd name="T23" fmla="*/ 496 w 496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6" h="448">
                    <a:moveTo>
                      <a:pt x="79" y="0"/>
                    </a:moveTo>
                    <a:lnTo>
                      <a:pt x="39" y="48"/>
                    </a:lnTo>
                    <a:lnTo>
                      <a:pt x="0" y="95"/>
                    </a:lnTo>
                    <a:lnTo>
                      <a:pt x="416" y="448"/>
                    </a:lnTo>
                    <a:lnTo>
                      <a:pt x="456" y="401"/>
                    </a:lnTo>
                    <a:lnTo>
                      <a:pt x="496" y="353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02" name="Freeform 99"/>
              <p:cNvSpPr>
                <a:spLocks/>
              </p:cNvSpPr>
              <p:nvPr/>
            </p:nvSpPr>
            <p:spPr bwMode="auto">
              <a:xfrm>
                <a:off x="1697" y="1629"/>
                <a:ext cx="71" cy="64"/>
              </a:xfrm>
              <a:custGeom>
                <a:avLst/>
                <a:gdLst>
                  <a:gd name="T0" fmla="*/ 79 w 496"/>
                  <a:gd name="T1" fmla="*/ 0 h 448"/>
                  <a:gd name="T2" fmla="*/ 39 w 496"/>
                  <a:gd name="T3" fmla="*/ 48 h 448"/>
                  <a:gd name="T4" fmla="*/ 0 w 496"/>
                  <a:gd name="T5" fmla="*/ 95 h 448"/>
                  <a:gd name="T6" fmla="*/ 416 w 496"/>
                  <a:gd name="T7" fmla="*/ 448 h 448"/>
                  <a:gd name="T8" fmla="*/ 456 w 496"/>
                  <a:gd name="T9" fmla="*/ 401 h 448"/>
                  <a:gd name="T10" fmla="*/ 496 w 496"/>
                  <a:gd name="T11" fmla="*/ 353 h 448"/>
                  <a:gd name="T12" fmla="*/ 79 w 496"/>
                  <a:gd name="T13" fmla="*/ 0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6"/>
                  <a:gd name="T22" fmla="*/ 0 h 448"/>
                  <a:gd name="T23" fmla="*/ 496 w 496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6" h="448">
                    <a:moveTo>
                      <a:pt x="79" y="0"/>
                    </a:moveTo>
                    <a:lnTo>
                      <a:pt x="39" y="48"/>
                    </a:lnTo>
                    <a:lnTo>
                      <a:pt x="0" y="95"/>
                    </a:lnTo>
                    <a:lnTo>
                      <a:pt x="416" y="448"/>
                    </a:lnTo>
                    <a:lnTo>
                      <a:pt x="456" y="401"/>
                    </a:lnTo>
                    <a:lnTo>
                      <a:pt x="496" y="353"/>
                    </a:lnTo>
                    <a:lnTo>
                      <a:pt x="7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03" name="Freeform 100"/>
              <p:cNvSpPr>
                <a:spLocks/>
              </p:cNvSpPr>
              <p:nvPr/>
            </p:nvSpPr>
            <p:spPr bwMode="auto">
              <a:xfrm>
                <a:off x="1757" y="1686"/>
                <a:ext cx="5" cy="8"/>
              </a:xfrm>
              <a:custGeom>
                <a:avLst/>
                <a:gdLst>
                  <a:gd name="T0" fmla="*/ 40 w 40"/>
                  <a:gd name="T1" fmla="*/ 0 h 56"/>
                  <a:gd name="T2" fmla="*/ 0 w 40"/>
                  <a:gd name="T3" fmla="*/ 47 h 56"/>
                  <a:gd name="T4" fmla="*/ 5 w 40"/>
                  <a:gd name="T5" fmla="*/ 52 h 56"/>
                  <a:gd name="T6" fmla="*/ 14 w 40"/>
                  <a:gd name="T7" fmla="*/ 56 h 56"/>
                  <a:gd name="T8" fmla="*/ 40 w 40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6"/>
                  <a:gd name="T17" fmla="*/ 40 w 40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6">
                    <a:moveTo>
                      <a:pt x="40" y="0"/>
                    </a:moveTo>
                    <a:lnTo>
                      <a:pt x="0" y="47"/>
                    </a:lnTo>
                    <a:lnTo>
                      <a:pt x="5" y="52"/>
                    </a:lnTo>
                    <a:lnTo>
                      <a:pt x="14" y="56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04" name="Freeform 101"/>
              <p:cNvSpPr>
                <a:spLocks/>
              </p:cNvSpPr>
              <p:nvPr/>
            </p:nvSpPr>
            <p:spPr bwMode="auto">
              <a:xfrm>
                <a:off x="1757" y="1693"/>
                <a:ext cx="2" cy="1"/>
              </a:xfrm>
              <a:custGeom>
                <a:avLst/>
                <a:gdLst>
                  <a:gd name="T0" fmla="*/ 0 w 14"/>
                  <a:gd name="T1" fmla="*/ 0 h 9"/>
                  <a:gd name="T2" fmla="*/ 5 w 14"/>
                  <a:gd name="T3" fmla="*/ 5 h 9"/>
                  <a:gd name="T4" fmla="*/ 14 w 14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0" y="0"/>
                    </a:moveTo>
                    <a:lnTo>
                      <a:pt x="5" y="5"/>
                    </a:lnTo>
                    <a:lnTo>
                      <a:pt x="14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05" name="Freeform 102"/>
              <p:cNvSpPr>
                <a:spLocks/>
              </p:cNvSpPr>
              <p:nvPr/>
            </p:nvSpPr>
            <p:spPr bwMode="auto">
              <a:xfrm>
                <a:off x="1759" y="1678"/>
                <a:ext cx="80" cy="51"/>
              </a:xfrm>
              <a:custGeom>
                <a:avLst/>
                <a:gdLst>
                  <a:gd name="T0" fmla="*/ 53 w 565"/>
                  <a:gd name="T1" fmla="*/ 0 h 357"/>
                  <a:gd name="T2" fmla="*/ 26 w 565"/>
                  <a:gd name="T3" fmla="*/ 57 h 357"/>
                  <a:gd name="T4" fmla="*/ 0 w 565"/>
                  <a:gd name="T5" fmla="*/ 113 h 357"/>
                  <a:gd name="T6" fmla="*/ 511 w 565"/>
                  <a:gd name="T7" fmla="*/ 357 h 357"/>
                  <a:gd name="T8" fmla="*/ 538 w 565"/>
                  <a:gd name="T9" fmla="*/ 301 h 357"/>
                  <a:gd name="T10" fmla="*/ 565 w 565"/>
                  <a:gd name="T11" fmla="*/ 245 h 357"/>
                  <a:gd name="T12" fmla="*/ 53 w 565"/>
                  <a:gd name="T13" fmla="*/ 0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53" y="0"/>
                    </a:moveTo>
                    <a:lnTo>
                      <a:pt x="26" y="57"/>
                    </a:lnTo>
                    <a:lnTo>
                      <a:pt x="0" y="113"/>
                    </a:lnTo>
                    <a:lnTo>
                      <a:pt x="511" y="357"/>
                    </a:lnTo>
                    <a:lnTo>
                      <a:pt x="538" y="301"/>
                    </a:lnTo>
                    <a:lnTo>
                      <a:pt x="565" y="24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06" name="Freeform 103"/>
              <p:cNvSpPr>
                <a:spLocks/>
              </p:cNvSpPr>
              <p:nvPr/>
            </p:nvSpPr>
            <p:spPr bwMode="auto">
              <a:xfrm>
                <a:off x="1759" y="1678"/>
                <a:ext cx="80" cy="51"/>
              </a:xfrm>
              <a:custGeom>
                <a:avLst/>
                <a:gdLst>
                  <a:gd name="T0" fmla="*/ 53 w 565"/>
                  <a:gd name="T1" fmla="*/ 0 h 357"/>
                  <a:gd name="T2" fmla="*/ 26 w 565"/>
                  <a:gd name="T3" fmla="*/ 57 h 357"/>
                  <a:gd name="T4" fmla="*/ 0 w 565"/>
                  <a:gd name="T5" fmla="*/ 113 h 357"/>
                  <a:gd name="T6" fmla="*/ 511 w 565"/>
                  <a:gd name="T7" fmla="*/ 357 h 357"/>
                  <a:gd name="T8" fmla="*/ 538 w 565"/>
                  <a:gd name="T9" fmla="*/ 301 h 357"/>
                  <a:gd name="T10" fmla="*/ 565 w 565"/>
                  <a:gd name="T11" fmla="*/ 245 h 357"/>
                  <a:gd name="T12" fmla="*/ 53 w 565"/>
                  <a:gd name="T13" fmla="*/ 0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53" y="0"/>
                    </a:moveTo>
                    <a:lnTo>
                      <a:pt x="26" y="57"/>
                    </a:lnTo>
                    <a:lnTo>
                      <a:pt x="0" y="113"/>
                    </a:lnTo>
                    <a:lnTo>
                      <a:pt x="511" y="357"/>
                    </a:lnTo>
                    <a:lnTo>
                      <a:pt x="538" y="301"/>
                    </a:lnTo>
                    <a:lnTo>
                      <a:pt x="565" y="245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07" name="Freeform 104"/>
              <p:cNvSpPr>
                <a:spLocks/>
              </p:cNvSpPr>
              <p:nvPr/>
            </p:nvSpPr>
            <p:spPr bwMode="auto">
              <a:xfrm>
                <a:off x="1832" y="1721"/>
                <a:ext cx="3" cy="8"/>
              </a:xfrm>
              <a:custGeom>
                <a:avLst/>
                <a:gdLst>
                  <a:gd name="T0" fmla="*/ 27 w 27"/>
                  <a:gd name="T1" fmla="*/ 0 h 61"/>
                  <a:gd name="T2" fmla="*/ 0 w 27"/>
                  <a:gd name="T3" fmla="*/ 56 h 61"/>
                  <a:gd name="T4" fmla="*/ 6 w 27"/>
                  <a:gd name="T5" fmla="*/ 59 h 61"/>
                  <a:gd name="T6" fmla="*/ 13 w 27"/>
                  <a:gd name="T7" fmla="*/ 61 h 61"/>
                  <a:gd name="T8" fmla="*/ 27 w 27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1"/>
                  <a:gd name="T17" fmla="*/ 27 w 2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1">
                    <a:moveTo>
                      <a:pt x="27" y="0"/>
                    </a:moveTo>
                    <a:lnTo>
                      <a:pt x="0" y="56"/>
                    </a:lnTo>
                    <a:lnTo>
                      <a:pt x="6" y="59"/>
                    </a:lnTo>
                    <a:lnTo>
                      <a:pt x="13" y="6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08" name="Freeform 105"/>
              <p:cNvSpPr>
                <a:spLocks/>
              </p:cNvSpPr>
              <p:nvPr/>
            </p:nvSpPr>
            <p:spPr bwMode="auto">
              <a:xfrm>
                <a:off x="1832" y="1729"/>
                <a:ext cx="1" cy="1"/>
              </a:xfrm>
              <a:custGeom>
                <a:avLst/>
                <a:gdLst>
                  <a:gd name="T0" fmla="*/ 0 w 13"/>
                  <a:gd name="T1" fmla="*/ 0 h 5"/>
                  <a:gd name="T2" fmla="*/ 6 w 13"/>
                  <a:gd name="T3" fmla="*/ 3 h 5"/>
                  <a:gd name="T4" fmla="*/ 13 w 13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5"/>
                  <a:gd name="T11" fmla="*/ 13 w 13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5">
                    <a:moveTo>
                      <a:pt x="0" y="0"/>
                    </a:moveTo>
                    <a:lnTo>
                      <a:pt x="6" y="3"/>
                    </a:lnTo>
                    <a:lnTo>
                      <a:pt x="13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09" name="Freeform 106"/>
              <p:cNvSpPr>
                <a:spLocks/>
              </p:cNvSpPr>
              <p:nvPr/>
            </p:nvSpPr>
            <p:spPr bwMode="auto">
              <a:xfrm>
                <a:off x="1833" y="1712"/>
                <a:ext cx="45" cy="27"/>
              </a:xfrm>
              <a:custGeom>
                <a:avLst/>
                <a:gdLst>
                  <a:gd name="T0" fmla="*/ 28 w 312"/>
                  <a:gd name="T1" fmla="*/ 0 h 189"/>
                  <a:gd name="T2" fmla="*/ 14 w 312"/>
                  <a:gd name="T3" fmla="*/ 61 h 189"/>
                  <a:gd name="T4" fmla="*/ 0 w 312"/>
                  <a:gd name="T5" fmla="*/ 122 h 189"/>
                  <a:gd name="T6" fmla="*/ 284 w 312"/>
                  <a:gd name="T7" fmla="*/ 189 h 189"/>
                  <a:gd name="T8" fmla="*/ 298 w 312"/>
                  <a:gd name="T9" fmla="*/ 128 h 189"/>
                  <a:gd name="T10" fmla="*/ 312 w 312"/>
                  <a:gd name="T11" fmla="*/ 68 h 189"/>
                  <a:gd name="T12" fmla="*/ 28 w 312"/>
                  <a:gd name="T13" fmla="*/ 0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28" y="0"/>
                    </a:moveTo>
                    <a:lnTo>
                      <a:pt x="14" y="61"/>
                    </a:lnTo>
                    <a:lnTo>
                      <a:pt x="0" y="122"/>
                    </a:lnTo>
                    <a:lnTo>
                      <a:pt x="284" y="189"/>
                    </a:lnTo>
                    <a:lnTo>
                      <a:pt x="298" y="128"/>
                    </a:lnTo>
                    <a:lnTo>
                      <a:pt x="312" y="6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10" name="Freeform 107"/>
              <p:cNvSpPr>
                <a:spLocks/>
              </p:cNvSpPr>
              <p:nvPr/>
            </p:nvSpPr>
            <p:spPr bwMode="auto">
              <a:xfrm>
                <a:off x="1833" y="1712"/>
                <a:ext cx="45" cy="27"/>
              </a:xfrm>
              <a:custGeom>
                <a:avLst/>
                <a:gdLst>
                  <a:gd name="T0" fmla="*/ 28 w 312"/>
                  <a:gd name="T1" fmla="*/ 0 h 189"/>
                  <a:gd name="T2" fmla="*/ 14 w 312"/>
                  <a:gd name="T3" fmla="*/ 61 h 189"/>
                  <a:gd name="T4" fmla="*/ 0 w 312"/>
                  <a:gd name="T5" fmla="*/ 122 h 189"/>
                  <a:gd name="T6" fmla="*/ 284 w 312"/>
                  <a:gd name="T7" fmla="*/ 189 h 189"/>
                  <a:gd name="T8" fmla="*/ 298 w 312"/>
                  <a:gd name="T9" fmla="*/ 128 h 189"/>
                  <a:gd name="T10" fmla="*/ 312 w 312"/>
                  <a:gd name="T11" fmla="*/ 68 h 189"/>
                  <a:gd name="T12" fmla="*/ 28 w 312"/>
                  <a:gd name="T13" fmla="*/ 0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28" y="0"/>
                    </a:moveTo>
                    <a:lnTo>
                      <a:pt x="14" y="61"/>
                    </a:lnTo>
                    <a:lnTo>
                      <a:pt x="0" y="122"/>
                    </a:lnTo>
                    <a:lnTo>
                      <a:pt x="284" y="189"/>
                    </a:lnTo>
                    <a:lnTo>
                      <a:pt x="298" y="128"/>
                    </a:lnTo>
                    <a:lnTo>
                      <a:pt x="312" y="6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11" name="Freeform 108"/>
              <p:cNvSpPr>
                <a:spLocks/>
              </p:cNvSpPr>
              <p:nvPr/>
            </p:nvSpPr>
            <p:spPr bwMode="auto">
              <a:xfrm>
                <a:off x="1874" y="1730"/>
                <a:ext cx="2" cy="9"/>
              </a:xfrm>
              <a:custGeom>
                <a:avLst/>
                <a:gdLst>
                  <a:gd name="T0" fmla="*/ 14 w 14"/>
                  <a:gd name="T1" fmla="*/ 0 h 62"/>
                  <a:gd name="T2" fmla="*/ 0 w 14"/>
                  <a:gd name="T3" fmla="*/ 61 h 62"/>
                  <a:gd name="T4" fmla="*/ 10 w 14"/>
                  <a:gd name="T5" fmla="*/ 62 h 62"/>
                  <a:gd name="T6" fmla="*/ 14 w 1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2"/>
                  <a:gd name="T14" fmla="*/ 14 w 1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2">
                    <a:moveTo>
                      <a:pt x="14" y="0"/>
                    </a:moveTo>
                    <a:lnTo>
                      <a:pt x="0" y="61"/>
                    </a:lnTo>
                    <a:lnTo>
                      <a:pt x="10" y="6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12" name="Line 109"/>
              <p:cNvSpPr>
                <a:spLocks noChangeShapeType="1"/>
              </p:cNvSpPr>
              <p:nvPr/>
            </p:nvSpPr>
            <p:spPr bwMode="auto">
              <a:xfrm>
                <a:off x="1874" y="173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13" name="Freeform 110"/>
              <p:cNvSpPr>
                <a:spLocks/>
              </p:cNvSpPr>
              <p:nvPr/>
            </p:nvSpPr>
            <p:spPr bwMode="auto">
              <a:xfrm>
                <a:off x="1875" y="1721"/>
                <a:ext cx="44" cy="21"/>
              </a:xfrm>
              <a:custGeom>
                <a:avLst/>
                <a:gdLst>
                  <a:gd name="T0" fmla="*/ 9 w 303"/>
                  <a:gd name="T1" fmla="*/ 0 h 147"/>
                  <a:gd name="T2" fmla="*/ 4 w 303"/>
                  <a:gd name="T3" fmla="*/ 62 h 147"/>
                  <a:gd name="T4" fmla="*/ 0 w 303"/>
                  <a:gd name="T5" fmla="*/ 124 h 147"/>
                  <a:gd name="T6" fmla="*/ 294 w 303"/>
                  <a:gd name="T7" fmla="*/ 147 h 147"/>
                  <a:gd name="T8" fmla="*/ 298 w 303"/>
                  <a:gd name="T9" fmla="*/ 86 h 147"/>
                  <a:gd name="T10" fmla="*/ 303 w 303"/>
                  <a:gd name="T11" fmla="*/ 24 h 147"/>
                  <a:gd name="T12" fmla="*/ 9 w 303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7"/>
                  <a:gd name="T23" fmla="*/ 303 w 303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7">
                    <a:moveTo>
                      <a:pt x="9" y="0"/>
                    </a:moveTo>
                    <a:lnTo>
                      <a:pt x="4" y="62"/>
                    </a:lnTo>
                    <a:lnTo>
                      <a:pt x="0" y="124"/>
                    </a:lnTo>
                    <a:lnTo>
                      <a:pt x="294" y="147"/>
                    </a:lnTo>
                    <a:lnTo>
                      <a:pt x="298" y="86"/>
                    </a:lnTo>
                    <a:lnTo>
                      <a:pt x="303" y="24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14" name="Freeform 111"/>
              <p:cNvSpPr>
                <a:spLocks/>
              </p:cNvSpPr>
              <p:nvPr/>
            </p:nvSpPr>
            <p:spPr bwMode="auto">
              <a:xfrm>
                <a:off x="1875" y="1721"/>
                <a:ext cx="44" cy="21"/>
              </a:xfrm>
              <a:custGeom>
                <a:avLst/>
                <a:gdLst>
                  <a:gd name="T0" fmla="*/ 9 w 303"/>
                  <a:gd name="T1" fmla="*/ 0 h 147"/>
                  <a:gd name="T2" fmla="*/ 4 w 303"/>
                  <a:gd name="T3" fmla="*/ 62 h 147"/>
                  <a:gd name="T4" fmla="*/ 0 w 303"/>
                  <a:gd name="T5" fmla="*/ 124 h 147"/>
                  <a:gd name="T6" fmla="*/ 294 w 303"/>
                  <a:gd name="T7" fmla="*/ 147 h 147"/>
                  <a:gd name="T8" fmla="*/ 298 w 303"/>
                  <a:gd name="T9" fmla="*/ 86 h 147"/>
                  <a:gd name="T10" fmla="*/ 303 w 303"/>
                  <a:gd name="T11" fmla="*/ 24 h 147"/>
                  <a:gd name="T12" fmla="*/ 9 w 303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7"/>
                  <a:gd name="T23" fmla="*/ 303 w 303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7">
                    <a:moveTo>
                      <a:pt x="9" y="0"/>
                    </a:moveTo>
                    <a:lnTo>
                      <a:pt x="4" y="62"/>
                    </a:lnTo>
                    <a:lnTo>
                      <a:pt x="0" y="124"/>
                    </a:lnTo>
                    <a:lnTo>
                      <a:pt x="294" y="147"/>
                    </a:lnTo>
                    <a:lnTo>
                      <a:pt x="298" y="86"/>
                    </a:lnTo>
                    <a:lnTo>
                      <a:pt x="303" y="24"/>
                    </a:lnTo>
                    <a:lnTo>
                      <a:pt x="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15" name="Freeform 112"/>
              <p:cNvSpPr>
                <a:spLocks/>
              </p:cNvSpPr>
              <p:nvPr/>
            </p:nvSpPr>
            <p:spPr bwMode="auto">
              <a:xfrm>
                <a:off x="1917" y="1725"/>
                <a:ext cx="10" cy="17"/>
              </a:xfrm>
              <a:custGeom>
                <a:avLst/>
                <a:gdLst>
                  <a:gd name="T0" fmla="*/ 4 w 66"/>
                  <a:gd name="T1" fmla="*/ 62 h 123"/>
                  <a:gd name="T2" fmla="*/ 9 w 66"/>
                  <a:gd name="T3" fmla="*/ 0 h 123"/>
                  <a:gd name="T4" fmla="*/ 22 w 66"/>
                  <a:gd name="T5" fmla="*/ 2 h 123"/>
                  <a:gd name="T6" fmla="*/ 34 w 66"/>
                  <a:gd name="T7" fmla="*/ 6 h 123"/>
                  <a:gd name="T8" fmla="*/ 45 w 66"/>
                  <a:gd name="T9" fmla="*/ 14 h 123"/>
                  <a:gd name="T10" fmla="*/ 54 w 66"/>
                  <a:gd name="T11" fmla="*/ 24 h 123"/>
                  <a:gd name="T12" fmla="*/ 61 w 66"/>
                  <a:gd name="T13" fmla="*/ 35 h 123"/>
                  <a:gd name="T14" fmla="*/ 65 w 66"/>
                  <a:gd name="T15" fmla="*/ 47 h 123"/>
                  <a:gd name="T16" fmla="*/ 66 w 66"/>
                  <a:gd name="T17" fmla="*/ 60 h 123"/>
                  <a:gd name="T18" fmla="*/ 66 w 66"/>
                  <a:gd name="T19" fmla="*/ 73 h 123"/>
                  <a:gd name="T20" fmla="*/ 62 w 66"/>
                  <a:gd name="T21" fmla="*/ 86 h 123"/>
                  <a:gd name="T22" fmla="*/ 56 w 66"/>
                  <a:gd name="T23" fmla="*/ 97 h 123"/>
                  <a:gd name="T24" fmla="*/ 47 w 66"/>
                  <a:gd name="T25" fmla="*/ 107 h 123"/>
                  <a:gd name="T26" fmla="*/ 37 w 66"/>
                  <a:gd name="T27" fmla="*/ 115 h 123"/>
                  <a:gd name="T28" fmla="*/ 25 w 66"/>
                  <a:gd name="T29" fmla="*/ 120 h 123"/>
                  <a:gd name="T30" fmla="*/ 12 w 66"/>
                  <a:gd name="T31" fmla="*/ 123 h 123"/>
                  <a:gd name="T32" fmla="*/ 0 w 66"/>
                  <a:gd name="T33" fmla="*/ 123 h 123"/>
                  <a:gd name="T34" fmla="*/ 4 w 66"/>
                  <a:gd name="T35" fmla="*/ 62 h 1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6"/>
                  <a:gd name="T55" fmla="*/ 0 h 123"/>
                  <a:gd name="T56" fmla="*/ 66 w 66"/>
                  <a:gd name="T57" fmla="*/ 123 h 1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6" h="123">
                    <a:moveTo>
                      <a:pt x="4" y="62"/>
                    </a:moveTo>
                    <a:lnTo>
                      <a:pt x="9" y="0"/>
                    </a:lnTo>
                    <a:lnTo>
                      <a:pt x="22" y="2"/>
                    </a:lnTo>
                    <a:lnTo>
                      <a:pt x="34" y="6"/>
                    </a:lnTo>
                    <a:lnTo>
                      <a:pt x="45" y="14"/>
                    </a:lnTo>
                    <a:lnTo>
                      <a:pt x="54" y="24"/>
                    </a:lnTo>
                    <a:lnTo>
                      <a:pt x="61" y="35"/>
                    </a:lnTo>
                    <a:lnTo>
                      <a:pt x="65" y="47"/>
                    </a:lnTo>
                    <a:lnTo>
                      <a:pt x="66" y="60"/>
                    </a:lnTo>
                    <a:lnTo>
                      <a:pt x="66" y="73"/>
                    </a:lnTo>
                    <a:lnTo>
                      <a:pt x="62" y="86"/>
                    </a:lnTo>
                    <a:lnTo>
                      <a:pt x="56" y="97"/>
                    </a:lnTo>
                    <a:lnTo>
                      <a:pt x="47" y="107"/>
                    </a:lnTo>
                    <a:lnTo>
                      <a:pt x="37" y="115"/>
                    </a:lnTo>
                    <a:lnTo>
                      <a:pt x="25" y="120"/>
                    </a:lnTo>
                    <a:lnTo>
                      <a:pt x="12" y="123"/>
                    </a:lnTo>
                    <a:lnTo>
                      <a:pt x="0" y="123"/>
                    </a:lnTo>
                    <a:lnTo>
                      <a:pt x="4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16" name="Freeform 113"/>
              <p:cNvSpPr>
                <a:spLocks/>
              </p:cNvSpPr>
              <p:nvPr/>
            </p:nvSpPr>
            <p:spPr bwMode="auto">
              <a:xfrm>
                <a:off x="1917" y="1725"/>
                <a:ext cx="10" cy="17"/>
              </a:xfrm>
              <a:custGeom>
                <a:avLst/>
                <a:gdLst>
                  <a:gd name="T0" fmla="*/ 9 w 66"/>
                  <a:gd name="T1" fmla="*/ 0 h 123"/>
                  <a:gd name="T2" fmla="*/ 22 w 66"/>
                  <a:gd name="T3" fmla="*/ 2 h 123"/>
                  <a:gd name="T4" fmla="*/ 34 w 66"/>
                  <a:gd name="T5" fmla="*/ 6 h 123"/>
                  <a:gd name="T6" fmla="*/ 45 w 66"/>
                  <a:gd name="T7" fmla="*/ 14 h 123"/>
                  <a:gd name="T8" fmla="*/ 54 w 66"/>
                  <a:gd name="T9" fmla="*/ 24 h 123"/>
                  <a:gd name="T10" fmla="*/ 61 w 66"/>
                  <a:gd name="T11" fmla="*/ 35 h 123"/>
                  <a:gd name="T12" fmla="*/ 65 w 66"/>
                  <a:gd name="T13" fmla="*/ 47 h 123"/>
                  <a:gd name="T14" fmla="*/ 66 w 66"/>
                  <a:gd name="T15" fmla="*/ 60 h 123"/>
                  <a:gd name="T16" fmla="*/ 66 w 66"/>
                  <a:gd name="T17" fmla="*/ 73 h 123"/>
                  <a:gd name="T18" fmla="*/ 62 w 66"/>
                  <a:gd name="T19" fmla="*/ 86 h 123"/>
                  <a:gd name="T20" fmla="*/ 56 w 66"/>
                  <a:gd name="T21" fmla="*/ 97 h 123"/>
                  <a:gd name="T22" fmla="*/ 47 w 66"/>
                  <a:gd name="T23" fmla="*/ 107 h 123"/>
                  <a:gd name="T24" fmla="*/ 37 w 66"/>
                  <a:gd name="T25" fmla="*/ 115 h 123"/>
                  <a:gd name="T26" fmla="*/ 25 w 66"/>
                  <a:gd name="T27" fmla="*/ 120 h 123"/>
                  <a:gd name="T28" fmla="*/ 12 w 66"/>
                  <a:gd name="T29" fmla="*/ 123 h 123"/>
                  <a:gd name="T30" fmla="*/ 0 w 66"/>
                  <a:gd name="T31" fmla="*/ 123 h 12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6"/>
                  <a:gd name="T49" fmla="*/ 0 h 123"/>
                  <a:gd name="T50" fmla="*/ 66 w 66"/>
                  <a:gd name="T51" fmla="*/ 123 h 12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6" h="123">
                    <a:moveTo>
                      <a:pt x="9" y="0"/>
                    </a:moveTo>
                    <a:lnTo>
                      <a:pt x="22" y="2"/>
                    </a:lnTo>
                    <a:lnTo>
                      <a:pt x="34" y="6"/>
                    </a:lnTo>
                    <a:lnTo>
                      <a:pt x="45" y="14"/>
                    </a:lnTo>
                    <a:lnTo>
                      <a:pt x="54" y="24"/>
                    </a:lnTo>
                    <a:lnTo>
                      <a:pt x="61" y="35"/>
                    </a:lnTo>
                    <a:lnTo>
                      <a:pt x="65" y="47"/>
                    </a:lnTo>
                    <a:lnTo>
                      <a:pt x="66" y="60"/>
                    </a:lnTo>
                    <a:lnTo>
                      <a:pt x="66" y="73"/>
                    </a:lnTo>
                    <a:lnTo>
                      <a:pt x="62" y="86"/>
                    </a:lnTo>
                    <a:lnTo>
                      <a:pt x="56" y="97"/>
                    </a:lnTo>
                    <a:lnTo>
                      <a:pt x="47" y="107"/>
                    </a:lnTo>
                    <a:lnTo>
                      <a:pt x="37" y="115"/>
                    </a:lnTo>
                    <a:lnTo>
                      <a:pt x="25" y="120"/>
                    </a:lnTo>
                    <a:lnTo>
                      <a:pt x="12" y="123"/>
                    </a:lnTo>
                    <a:lnTo>
                      <a:pt x="0" y="12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17" name="Freeform 114"/>
              <p:cNvSpPr>
                <a:spLocks/>
              </p:cNvSpPr>
              <p:nvPr/>
            </p:nvSpPr>
            <p:spPr bwMode="auto">
              <a:xfrm>
                <a:off x="2028" y="738"/>
                <a:ext cx="11" cy="17"/>
              </a:xfrm>
              <a:custGeom>
                <a:avLst/>
                <a:gdLst>
                  <a:gd name="T0" fmla="*/ 13 w 75"/>
                  <a:gd name="T1" fmla="*/ 61 h 123"/>
                  <a:gd name="T2" fmla="*/ 26 w 75"/>
                  <a:gd name="T3" fmla="*/ 0 h 123"/>
                  <a:gd name="T4" fmla="*/ 38 w 75"/>
                  <a:gd name="T5" fmla="*/ 3 h 123"/>
                  <a:gd name="T6" fmla="*/ 49 w 75"/>
                  <a:gd name="T7" fmla="*/ 10 h 123"/>
                  <a:gd name="T8" fmla="*/ 59 w 75"/>
                  <a:gd name="T9" fmla="*/ 19 h 123"/>
                  <a:gd name="T10" fmla="*/ 67 w 75"/>
                  <a:gd name="T11" fmla="*/ 30 h 123"/>
                  <a:gd name="T12" fmla="*/ 73 w 75"/>
                  <a:gd name="T13" fmla="*/ 41 h 123"/>
                  <a:gd name="T14" fmla="*/ 75 w 75"/>
                  <a:gd name="T15" fmla="*/ 54 h 123"/>
                  <a:gd name="T16" fmla="*/ 75 w 75"/>
                  <a:gd name="T17" fmla="*/ 67 h 123"/>
                  <a:gd name="T18" fmla="*/ 73 w 75"/>
                  <a:gd name="T19" fmla="*/ 80 h 123"/>
                  <a:gd name="T20" fmla="*/ 67 w 75"/>
                  <a:gd name="T21" fmla="*/ 92 h 123"/>
                  <a:gd name="T22" fmla="*/ 59 w 75"/>
                  <a:gd name="T23" fmla="*/ 103 h 123"/>
                  <a:gd name="T24" fmla="*/ 49 w 75"/>
                  <a:gd name="T25" fmla="*/ 112 h 123"/>
                  <a:gd name="T26" fmla="*/ 38 w 75"/>
                  <a:gd name="T27" fmla="*/ 118 h 123"/>
                  <a:gd name="T28" fmla="*/ 26 w 75"/>
                  <a:gd name="T29" fmla="*/ 122 h 123"/>
                  <a:gd name="T30" fmla="*/ 13 w 75"/>
                  <a:gd name="T31" fmla="*/ 123 h 123"/>
                  <a:gd name="T32" fmla="*/ 0 w 75"/>
                  <a:gd name="T33" fmla="*/ 122 h 123"/>
                  <a:gd name="T34" fmla="*/ 13 w 75"/>
                  <a:gd name="T35" fmla="*/ 61 h 1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5"/>
                  <a:gd name="T55" fmla="*/ 0 h 123"/>
                  <a:gd name="T56" fmla="*/ 75 w 75"/>
                  <a:gd name="T57" fmla="*/ 123 h 1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5" h="123">
                    <a:moveTo>
                      <a:pt x="13" y="61"/>
                    </a:moveTo>
                    <a:lnTo>
                      <a:pt x="26" y="0"/>
                    </a:lnTo>
                    <a:lnTo>
                      <a:pt x="38" y="3"/>
                    </a:lnTo>
                    <a:lnTo>
                      <a:pt x="49" y="10"/>
                    </a:lnTo>
                    <a:lnTo>
                      <a:pt x="59" y="19"/>
                    </a:lnTo>
                    <a:lnTo>
                      <a:pt x="67" y="30"/>
                    </a:lnTo>
                    <a:lnTo>
                      <a:pt x="73" y="41"/>
                    </a:lnTo>
                    <a:lnTo>
                      <a:pt x="75" y="54"/>
                    </a:lnTo>
                    <a:lnTo>
                      <a:pt x="75" y="67"/>
                    </a:lnTo>
                    <a:lnTo>
                      <a:pt x="73" y="80"/>
                    </a:lnTo>
                    <a:lnTo>
                      <a:pt x="67" y="92"/>
                    </a:lnTo>
                    <a:lnTo>
                      <a:pt x="59" y="103"/>
                    </a:lnTo>
                    <a:lnTo>
                      <a:pt x="49" y="112"/>
                    </a:lnTo>
                    <a:lnTo>
                      <a:pt x="38" y="118"/>
                    </a:lnTo>
                    <a:lnTo>
                      <a:pt x="26" y="122"/>
                    </a:lnTo>
                    <a:lnTo>
                      <a:pt x="13" y="123"/>
                    </a:lnTo>
                    <a:lnTo>
                      <a:pt x="0" y="122"/>
                    </a:lnTo>
                    <a:lnTo>
                      <a:pt x="13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18" name="Freeform 115"/>
              <p:cNvSpPr>
                <a:spLocks/>
              </p:cNvSpPr>
              <p:nvPr/>
            </p:nvSpPr>
            <p:spPr bwMode="auto">
              <a:xfrm>
                <a:off x="2028" y="738"/>
                <a:ext cx="11" cy="17"/>
              </a:xfrm>
              <a:custGeom>
                <a:avLst/>
                <a:gdLst>
                  <a:gd name="T0" fmla="*/ 26 w 75"/>
                  <a:gd name="T1" fmla="*/ 0 h 123"/>
                  <a:gd name="T2" fmla="*/ 38 w 75"/>
                  <a:gd name="T3" fmla="*/ 3 h 123"/>
                  <a:gd name="T4" fmla="*/ 49 w 75"/>
                  <a:gd name="T5" fmla="*/ 10 h 123"/>
                  <a:gd name="T6" fmla="*/ 59 w 75"/>
                  <a:gd name="T7" fmla="*/ 19 h 123"/>
                  <a:gd name="T8" fmla="*/ 67 w 75"/>
                  <a:gd name="T9" fmla="*/ 30 h 123"/>
                  <a:gd name="T10" fmla="*/ 73 w 75"/>
                  <a:gd name="T11" fmla="*/ 41 h 123"/>
                  <a:gd name="T12" fmla="*/ 75 w 75"/>
                  <a:gd name="T13" fmla="*/ 54 h 123"/>
                  <a:gd name="T14" fmla="*/ 75 w 75"/>
                  <a:gd name="T15" fmla="*/ 67 h 123"/>
                  <a:gd name="T16" fmla="*/ 73 w 75"/>
                  <a:gd name="T17" fmla="*/ 80 h 123"/>
                  <a:gd name="T18" fmla="*/ 67 w 75"/>
                  <a:gd name="T19" fmla="*/ 92 h 123"/>
                  <a:gd name="T20" fmla="*/ 59 w 75"/>
                  <a:gd name="T21" fmla="*/ 103 h 123"/>
                  <a:gd name="T22" fmla="*/ 49 w 75"/>
                  <a:gd name="T23" fmla="*/ 112 h 123"/>
                  <a:gd name="T24" fmla="*/ 38 w 75"/>
                  <a:gd name="T25" fmla="*/ 118 h 123"/>
                  <a:gd name="T26" fmla="*/ 26 w 75"/>
                  <a:gd name="T27" fmla="*/ 122 h 123"/>
                  <a:gd name="T28" fmla="*/ 13 w 75"/>
                  <a:gd name="T29" fmla="*/ 123 h 123"/>
                  <a:gd name="T30" fmla="*/ 0 w 75"/>
                  <a:gd name="T31" fmla="*/ 122 h 12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5"/>
                  <a:gd name="T49" fmla="*/ 0 h 123"/>
                  <a:gd name="T50" fmla="*/ 75 w 75"/>
                  <a:gd name="T51" fmla="*/ 123 h 12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5" h="123">
                    <a:moveTo>
                      <a:pt x="26" y="0"/>
                    </a:moveTo>
                    <a:lnTo>
                      <a:pt x="38" y="3"/>
                    </a:lnTo>
                    <a:lnTo>
                      <a:pt x="49" y="10"/>
                    </a:lnTo>
                    <a:lnTo>
                      <a:pt x="59" y="19"/>
                    </a:lnTo>
                    <a:lnTo>
                      <a:pt x="67" y="30"/>
                    </a:lnTo>
                    <a:lnTo>
                      <a:pt x="73" y="41"/>
                    </a:lnTo>
                    <a:lnTo>
                      <a:pt x="75" y="54"/>
                    </a:lnTo>
                    <a:lnTo>
                      <a:pt x="75" y="67"/>
                    </a:lnTo>
                    <a:lnTo>
                      <a:pt x="73" y="80"/>
                    </a:lnTo>
                    <a:lnTo>
                      <a:pt x="67" y="92"/>
                    </a:lnTo>
                    <a:lnTo>
                      <a:pt x="59" y="103"/>
                    </a:lnTo>
                    <a:lnTo>
                      <a:pt x="49" y="112"/>
                    </a:lnTo>
                    <a:lnTo>
                      <a:pt x="38" y="118"/>
                    </a:lnTo>
                    <a:lnTo>
                      <a:pt x="26" y="122"/>
                    </a:lnTo>
                    <a:lnTo>
                      <a:pt x="13" y="123"/>
                    </a:lnTo>
                    <a:lnTo>
                      <a:pt x="0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19" name="Freeform 116"/>
              <p:cNvSpPr>
                <a:spLocks/>
              </p:cNvSpPr>
              <p:nvPr/>
            </p:nvSpPr>
            <p:spPr bwMode="auto">
              <a:xfrm>
                <a:off x="1957" y="723"/>
                <a:ext cx="75" cy="32"/>
              </a:xfrm>
              <a:custGeom>
                <a:avLst/>
                <a:gdLst>
                  <a:gd name="T0" fmla="*/ 499 w 525"/>
                  <a:gd name="T1" fmla="*/ 226 h 226"/>
                  <a:gd name="T2" fmla="*/ 512 w 525"/>
                  <a:gd name="T3" fmla="*/ 165 h 226"/>
                  <a:gd name="T4" fmla="*/ 525 w 525"/>
                  <a:gd name="T5" fmla="*/ 104 h 226"/>
                  <a:gd name="T6" fmla="*/ 27 w 525"/>
                  <a:gd name="T7" fmla="*/ 0 h 226"/>
                  <a:gd name="T8" fmla="*/ 13 w 525"/>
                  <a:gd name="T9" fmla="*/ 61 h 226"/>
                  <a:gd name="T10" fmla="*/ 0 w 525"/>
                  <a:gd name="T11" fmla="*/ 122 h 226"/>
                  <a:gd name="T12" fmla="*/ 499 w 525"/>
                  <a:gd name="T13" fmla="*/ 226 h 2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5"/>
                  <a:gd name="T22" fmla="*/ 0 h 226"/>
                  <a:gd name="T23" fmla="*/ 525 w 525"/>
                  <a:gd name="T24" fmla="*/ 226 h 2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5" h="226">
                    <a:moveTo>
                      <a:pt x="499" y="226"/>
                    </a:moveTo>
                    <a:lnTo>
                      <a:pt x="512" y="165"/>
                    </a:lnTo>
                    <a:lnTo>
                      <a:pt x="525" y="104"/>
                    </a:lnTo>
                    <a:lnTo>
                      <a:pt x="27" y="0"/>
                    </a:lnTo>
                    <a:lnTo>
                      <a:pt x="13" y="61"/>
                    </a:lnTo>
                    <a:lnTo>
                      <a:pt x="0" y="122"/>
                    </a:lnTo>
                    <a:lnTo>
                      <a:pt x="499" y="2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20" name="Freeform 117"/>
              <p:cNvSpPr>
                <a:spLocks/>
              </p:cNvSpPr>
              <p:nvPr/>
            </p:nvSpPr>
            <p:spPr bwMode="auto">
              <a:xfrm>
                <a:off x="1957" y="723"/>
                <a:ext cx="75" cy="32"/>
              </a:xfrm>
              <a:custGeom>
                <a:avLst/>
                <a:gdLst>
                  <a:gd name="T0" fmla="*/ 499 w 525"/>
                  <a:gd name="T1" fmla="*/ 226 h 226"/>
                  <a:gd name="T2" fmla="*/ 512 w 525"/>
                  <a:gd name="T3" fmla="*/ 165 h 226"/>
                  <a:gd name="T4" fmla="*/ 525 w 525"/>
                  <a:gd name="T5" fmla="*/ 104 h 226"/>
                  <a:gd name="T6" fmla="*/ 27 w 525"/>
                  <a:gd name="T7" fmla="*/ 0 h 226"/>
                  <a:gd name="T8" fmla="*/ 13 w 525"/>
                  <a:gd name="T9" fmla="*/ 61 h 226"/>
                  <a:gd name="T10" fmla="*/ 0 w 525"/>
                  <a:gd name="T11" fmla="*/ 122 h 226"/>
                  <a:gd name="T12" fmla="*/ 499 w 525"/>
                  <a:gd name="T13" fmla="*/ 226 h 2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5"/>
                  <a:gd name="T22" fmla="*/ 0 h 226"/>
                  <a:gd name="T23" fmla="*/ 525 w 525"/>
                  <a:gd name="T24" fmla="*/ 226 h 2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5" h="226">
                    <a:moveTo>
                      <a:pt x="499" y="226"/>
                    </a:moveTo>
                    <a:lnTo>
                      <a:pt x="512" y="165"/>
                    </a:lnTo>
                    <a:lnTo>
                      <a:pt x="525" y="104"/>
                    </a:lnTo>
                    <a:lnTo>
                      <a:pt x="27" y="0"/>
                    </a:lnTo>
                    <a:lnTo>
                      <a:pt x="13" y="61"/>
                    </a:lnTo>
                    <a:lnTo>
                      <a:pt x="0" y="122"/>
                    </a:lnTo>
                    <a:lnTo>
                      <a:pt x="499" y="2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21" name="Freeform 118"/>
              <p:cNvSpPr>
                <a:spLocks/>
              </p:cNvSpPr>
              <p:nvPr/>
            </p:nvSpPr>
            <p:spPr bwMode="auto">
              <a:xfrm>
                <a:off x="1959" y="723"/>
                <a:ext cx="2" cy="8"/>
              </a:xfrm>
              <a:custGeom>
                <a:avLst/>
                <a:gdLst>
                  <a:gd name="T0" fmla="*/ 0 w 14"/>
                  <a:gd name="T1" fmla="*/ 62 h 62"/>
                  <a:gd name="T2" fmla="*/ 14 w 14"/>
                  <a:gd name="T3" fmla="*/ 1 h 62"/>
                  <a:gd name="T4" fmla="*/ 1 w 14"/>
                  <a:gd name="T5" fmla="*/ 0 h 62"/>
                  <a:gd name="T6" fmla="*/ 0 w 14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2"/>
                  <a:gd name="T14" fmla="*/ 14 w 1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2">
                    <a:moveTo>
                      <a:pt x="0" y="62"/>
                    </a:moveTo>
                    <a:lnTo>
                      <a:pt x="14" y="1"/>
                    </a:lnTo>
                    <a:lnTo>
                      <a:pt x="1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22" name="Line 119"/>
              <p:cNvSpPr>
                <a:spLocks noChangeShapeType="1"/>
              </p:cNvSpPr>
              <p:nvPr/>
            </p:nvSpPr>
            <p:spPr bwMode="auto">
              <a:xfrm flipH="1" flipV="1">
                <a:off x="1959" y="723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23" name="Freeform 120"/>
              <p:cNvSpPr>
                <a:spLocks/>
              </p:cNvSpPr>
              <p:nvPr/>
            </p:nvSpPr>
            <p:spPr bwMode="auto">
              <a:xfrm>
                <a:off x="1885" y="722"/>
                <a:ext cx="74" cy="18"/>
              </a:xfrm>
              <a:custGeom>
                <a:avLst/>
                <a:gdLst>
                  <a:gd name="T0" fmla="*/ 517 w 519"/>
                  <a:gd name="T1" fmla="*/ 130 h 130"/>
                  <a:gd name="T2" fmla="*/ 518 w 519"/>
                  <a:gd name="T3" fmla="*/ 68 h 130"/>
                  <a:gd name="T4" fmla="*/ 519 w 519"/>
                  <a:gd name="T5" fmla="*/ 6 h 130"/>
                  <a:gd name="T6" fmla="*/ 2 w 519"/>
                  <a:gd name="T7" fmla="*/ 0 h 130"/>
                  <a:gd name="T8" fmla="*/ 1 w 519"/>
                  <a:gd name="T9" fmla="*/ 62 h 130"/>
                  <a:gd name="T10" fmla="*/ 0 w 519"/>
                  <a:gd name="T11" fmla="*/ 124 h 130"/>
                  <a:gd name="T12" fmla="*/ 517 w 519"/>
                  <a:gd name="T13" fmla="*/ 13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9"/>
                  <a:gd name="T22" fmla="*/ 0 h 130"/>
                  <a:gd name="T23" fmla="*/ 519 w 519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9" h="130">
                    <a:moveTo>
                      <a:pt x="517" y="130"/>
                    </a:moveTo>
                    <a:lnTo>
                      <a:pt x="518" y="68"/>
                    </a:lnTo>
                    <a:lnTo>
                      <a:pt x="519" y="6"/>
                    </a:lnTo>
                    <a:lnTo>
                      <a:pt x="2" y="0"/>
                    </a:lnTo>
                    <a:lnTo>
                      <a:pt x="1" y="62"/>
                    </a:lnTo>
                    <a:lnTo>
                      <a:pt x="0" y="124"/>
                    </a:lnTo>
                    <a:lnTo>
                      <a:pt x="517" y="1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24" name="Freeform 121"/>
              <p:cNvSpPr>
                <a:spLocks/>
              </p:cNvSpPr>
              <p:nvPr/>
            </p:nvSpPr>
            <p:spPr bwMode="auto">
              <a:xfrm>
                <a:off x="1885" y="722"/>
                <a:ext cx="74" cy="18"/>
              </a:xfrm>
              <a:custGeom>
                <a:avLst/>
                <a:gdLst>
                  <a:gd name="T0" fmla="*/ 517 w 519"/>
                  <a:gd name="T1" fmla="*/ 130 h 130"/>
                  <a:gd name="T2" fmla="*/ 518 w 519"/>
                  <a:gd name="T3" fmla="*/ 68 h 130"/>
                  <a:gd name="T4" fmla="*/ 519 w 519"/>
                  <a:gd name="T5" fmla="*/ 6 h 130"/>
                  <a:gd name="T6" fmla="*/ 2 w 519"/>
                  <a:gd name="T7" fmla="*/ 0 h 130"/>
                  <a:gd name="T8" fmla="*/ 1 w 519"/>
                  <a:gd name="T9" fmla="*/ 62 h 130"/>
                  <a:gd name="T10" fmla="*/ 0 w 519"/>
                  <a:gd name="T11" fmla="*/ 124 h 130"/>
                  <a:gd name="T12" fmla="*/ 517 w 519"/>
                  <a:gd name="T13" fmla="*/ 13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9"/>
                  <a:gd name="T22" fmla="*/ 0 h 130"/>
                  <a:gd name="T23" fmla="*/ 519 w 519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9" h="130">
                    <a:moveTo>
                      <a:pt x="517" y="130"/>
                    </a:moveTo>
                    <a:lnTo>
                      <a:pt x="518" y="68"/>
                    </a:lnTo>
                    <a:lnTo>
                      <a:pt x="519" y="6"/>
                    </a:lnTo>
                    <a:lnTo>
                      <a:pt x="2" y="0"/>
                    </a:lnTo>
                    <a:lnTo>
                      <a:pt x="1" y="62"/>
                    </a:lnTo>
                    <a:lnTo>
                      <a:pt x="0" y="124"/>
                    </a:lnTo>
                    <a:lnTo>
                      <a:pt x="517" y="1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25" name="Freeform 122"/>
              <p:cNvSpPr>
                <a:spLocks/>
              </p:cNvSpPr>
              <p:nvPr/>
            </p:nvSpPr>
            <p:spPr bwMode="auto">
              <a:xfrm>
                <a:off x="1883" y="722"/>
                <a:ext cx="2" cy="9"/>
              </a:xfrm>
              <a:custGeom>
                <a:avLst/>
                <a:gdLst>
                  <a:gd name="T0" fmla="*/ 11 w 12"/>
                  <a:gd name="T1" fmla="*/ 62 h 62"/>
                  <a:gd name="T2" fmla="*/ 12 w 12"/>
                  <a:gd name="T3" fmla="*/ 0 h 62"/>
                  <a:gd name="T4" fmla="*/ 0 w 12"/>
                  <a:gd name="T5" fmla="*/ 0 h 62"/>
                  <a:gd name="T6" fmla="*/ 11 w 12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2"/>
                  <a:gd name="T14" fmla="*/ 12 w 12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2">
                    <a:moveTo>
                      <a:pt x="11" y="62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11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26" name="Line 123"/>
              <p:cNvSpPr>
                <a:spLocks noChangeShapeType="1"/>
              </p:cNvSpPr>
              <p:nvPr/>
            </p:nvSpPr>
            <p:spPr bwMode="auto">
              <a:xfrm flipH="1">
                <a:off x="1883" y="72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27" name="Freeform 124"/>
              <p:cNvSpPr>
                <a:spLocks/>
              </p:cNvSpPr>
              <p:nvPr/>
            </p:nvSpPr>
            <p:spPr bwMode="auto">
              <a:xfrm>
                <a:off x="1811" y="722"/>
                <a:ext cx="75" cy="31"/>
              </a:xfrm>
              <a:custGeom>
                <a:avLst/>
                <a:gdLst>
                  <a:gd name="T0" fmla="*/ 525 w 525"/>
                  <a:gd name="T1" fmla="*/ 124 h 219"/>
                  <a:gd name="T2" fmla="*/ 514 w 525"/>
                  <a:gd name="T3" fmla="*/ 62 h 219"/>
                  <a:gd name="T4" fmla="*/ 503 w 525"/>
                  <a:gd name="T5" fmla="*/ 0 h 219"/>
                  <a:gd name="T6" fmla="*/ 0 w 525"/>
                  <a:gd name="T7" fmla="*/ 96 h 219"/>
                  <a:gd name="T8" fmla="*/ 11 w 525"/>
                  <a:gd name="T9" fmla="*/ 157 h 219"/>
                  <a:gd name="T10" fmla="*/ 22 w 525"/>
                  <a:gd name="T11" fmla="*/ 219 h 219"/>
                  <a:gd name="T12" fmla="*/ 525 w 525"/>
                  <a:gd name="T13" fmla="*/ 124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5"/>
                  <a:gd name="T22" fmla="*/ 0 h 219"/>
                  <a:gd name="T23" fmla="*/ 525 w 525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5" h="219">
                    <a:moveTo>
                      <a:pt x="525" y="124"/>
                    </a:moveTo>
                    <a:lnTo>
                      <a:pt x="514" y="62"/>
                    </a:lnTo>
                    <a:lnTo>
                      <a:pt x="503" y="0"/>
                    </a:lnTo>
                    <a:lnTo>
                      <a:pt x="0" y="96"/>
                    </a:lnTo>
                    <a:lnTo>
                      <a:pt x="11" y="157"/>
                    </a:lnTo>
                    <a:lnTo>
                      <a:pt x="22" y="219"/>
                    </a:lnTo>
                    <a:lnTo>
                      <a:pt x="525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28" name="Freeform 125"/>
              <p:cNvSpPr>
                <a:spLocks/>
              </p:cNvSpPr>
              <p:nvPr/>
            </p:nvSpPr>
            <p:spPr bwMode="auto">
              <a:xfrm>
                <a:off x="1811" y="722"/>
                <a:ext cx="75" cy="31"/>
              </a:xfrm>
              <a:custGeom>
                <a:avLst/>
                <a:gdLst>
                  <a:gd name="T0" fmla="*/ 525 w 525"/>
                  <a:gd name="T1" fmla="*/ 124 h 219"/>
                  <a:gd name="T2" fmla="*/ 514 w 525"/>
                  <a:gd name="T3" fmla="*/ 62 h 219"/>
                  <a:gd name="T4" fmla="*/ 503 w 525"/>
                  <a:gd name="T5" fmla="*/ 0 h 219"/>
                  <a:gd name="T6" fmla="*/ 0 w 525"/>
                  <a:gd name="T7" fmla="*/ 96 h 219"/>
                  <a:gd name="T8" fmla="*/ 11 w 525"/>
                  <a:gd name="T9" fmla="*/ 157 h 219"/>
                  <a:gd name="T10" fmla="*/ 22 w 525"/>
                  <a:gd name="T11" fmla="*/ 219 h 219"/>
                  <a:gd name="T12" fmla="*/ 525 w 525"/>
                  <a:gd name="T13" fmla="*/ 124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5"/>
                  <a:gd name="T22" fmla="*/ 0 h 219"/>
                  <a:gd name="T23" fmla="*/ 525 w 525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5" h="219">
                    <a:moveTo>
                      <a:pt x="525" y="124"/>
                    </a:moveTo>
                    <a:lnTo>
                      <a:pt x="514" y="62"/>
                    </a:lnTo>
                    <a:lnTo>
                      <a:pt x="503" y="0"/>
                    </a:lnTo>
                    <a:lnTo>
                      <a:pt x="0" y="96"/>
                    </a:lnTo>
                    <a:lnTo>
                      <a:pt x="11" y="157"/>
                    </a:lnTo>
                    <a:lnTo>
                      <a:pt x="22" y="219"/>
                    </a:lnTo>
                    <a:lnTo>
                      <a:pt x="525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29" name="Freeform 126"/>
              <p:cNvSpPr>
                <a:spLocks/>
              </p:cNvSpPr>
              <p:nvPr/>
            </p:nvSpPr>
            <p:spPr bwMode="auto">
              <a:xfrm>
                <a:off x="1810" y="735"/>
                <a:ext cx="3" cy="9"/>
              </a:xfrm>
              <a:custGeom>
                <a:avLst/>
                <a:gdLst>
                  <a:gd name="T0" fmla="*/ 23 w 23"/>
                  <a:gd name="T1" fmla="*/ 61 h 61"/>
                  <a:gd name="T2" fmla="*/ 12 w 23"/>
                  <a:gd name="T3" fmla="*/ 0 h 61"/>
                  <a:gd name="T4" fmla="*/ 0 w 23"/>
                  <a:gd name="T5" fmla="*/ 3 h 61"/>
                  <a:gd name="T6" fmla="*/ 23 w 23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"/>
                  <a:gd name="T13" fmla="*/ 0 h 61"/>
                  <a:gd name="T14" fmla="*/ 23 w 23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" h="61">
                    <a:moveTo>
                      <a:pt x="23" y="61"/>
                    </a:moveTo>
                    <a:lnTo>
                      <a:pt x="12" y="0"/>
                    </a:lnTo>
                    <a:lnTo>
                      <a:pt x="0" y="3"/>
                    </a:lnTo>
                    <a:lnTo>
                      <a:pt x="23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30" name="Line 127"/>
              <p:cNvSpPr>
                <a:spLocks noChangeShapeType="1"/>
              </p:cNvSpPr>
              <p:nvPr/>
            </p:nvSpPr>
            <p:spPr bwMode="auto">
              <a:xfrm flipH="1">
                <a:off x="1810" y="7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31" name="Freeform 128"/>
              <p:cNvSpPr>
                <a:spLocks/>
              </p:cNvSpPr>
              <p:nvPr/>
            </p:nvSpPr>
            <p:spPr bwMode="auto">
              <a:xfrm>
                <a:off x="1744" y="736"/>
                <a:ext cx="72" cy="43"/>
              </a:xfrm>
              <a:custGeom>
                <a:avLst/>
                <a:gdLst>
                  <a:gd name="T0" fmla="*/ 507 w 507"/>
                  <a:gd name="T1" fmla="*/ 117 h 300"/>
                  <a:gd name="T2" fmla="*/ 484 w 507"/>
                  <a:gd name="T3" fmla="*/ 58 h 300"/>
                  <a:gd name="T4" fmla="*/ 461 w 507"/>
                  <a:gd name="T5" fmla="*/ 0 h 300"/>
                  <a:gd name="T6" fmla="*/ 0 w 507"/>
                  <a:gd name="T7" fmla="*/ 182 h 300"/>
                  <a:gd name="T8" fmla="*/ 23 w 507"/>
                  <a:gd name="T9" fmla="*/ 241 h 300"/>
                  <a:gd name="T10" fmla="*/ 46 w 507"/>
                  <a:gd name="T11" fmla="*/ 300 h 300"/>
                  <a:gd name="T12" fmla="*/ 507 w 507"/>
                  <a:gd name="T13" fmla="*/ 117 h 3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7"/>
                  <a:gd name="T22" fmla="*/ 0 h 300"/>
                  <a:gd name="T23" fmla="*/ 507 w 507"/>
                  <a:gd name="T24" fmla="*/ 300 h 3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7" h="300">
                    <a:moveTo>
                      <a:pt x="507" y="117"/>
                    </a:moveTo>
                    <a:lnTo>
                      <a:pt x="484" y="58"/>
                    </a:lnTo>
                    <a:lnTo>
                      <a:pt x="461" y="0"/>
                    </a:lnTo>
                    <a:lnTo>
                      <a:pt x="0" y="182"/>
                    </a:lnTo>
                    <a:lnTo>
                      <a:pt x="23" y="241"/>
                    </a:lnTo>
                    <a:lnTo>
                      <a:pt x="46" y="300"/>
                    </a:lnTo>
                    <a:lnTo>
                      <a:pt x="507" y="1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32" name="Freeform 129"/>
              <p:cNvSpPr>
                <a:spLocks/>
              </p:cNvSpPr>
              <p:nvPr/>
            </p:nvSpPr>
            <p:spPr bwMode="auto">
              <a:xfrm>
                <a:off x="1744" y="736"/>
                <a:ext cx="72" cy="43"/>
              </a:xfrm>
              <a:custGeom>
                <a:avLst/>
                <a:gdLst>
                  <a:gd name="T0" fmla="*/ 507 w 507"/>
                  <a:gd name="T1" fmla="*/ 117 h 300"/>
                  <a:gd name="T2" fmla="*/ 484 w 507"/>
                  <a:gd name="T3" fmla="*/ 58 h 300"/>
                  <a:gd name="T4" fmla="*/ 461 w 507"/>
                  <a:gd name="T5" fmla="*/ 0 h 300"/>
                  <a:gd name="T6" fmla="*/ 0 w 507"/>
                  <a:gd name="T7" fmla="*/ 182 h 300"/>
                  <a:gd name="T8" fmla="*/ 23 w 507"/>
                  <a:gd name="T9" fmla="*/ 241 h 300"/>
                  <a:gd name="T10" fmla="*/ 46 w 507"/>
                  <a:gd name="T11" fmla="*/ 300 h 300"/>
                  <a:gd name="T12" fmla="*/ 507 w 507"/>
                  <a:gd name="T13" fmla="*/ 117 h 3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7"/>
                  <a:gd name="T22" fmla="*/ 0 h 300"/>
                  <a:gd name="T23" fmla="*/ 507 w 507"/>
                  <a:gd name="T24" fmla="*/ 300 h 3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7" h="300">
                    <a:moveTo>
                      <a:pt x="507" y="117"/>
                    </a:moveTo>
                    <a:lnTo>
                      <a:pt x="484" y="58"/>
                    </a:lnTo>
                    <a:lnTo>
                      <a:pt x="461" y="0"/>
                    </a:lnTo>
                    <a:lnTo>
                      <a:pt x="0" y="182"/>
                    </a:lnTo>
                    <a:lnTo>
                      <a:pt x="23" y="241"/>
                    </a:lnTo>
                    <a:lnTo>
                      <a:pt x="46" y="300"/>
                    </a:lnTo>
                    <a:lnTo>
                      <a:pt x="507" y="11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33" name="Freeform 130"/>
              <p:cNvSpPr>
                <a:spLocks/>
              </p:cNvSpPr>
              <p:nvPr/>
            </p:nvSpPr>
            <p:spPr bwMode="auto">
              <a:xfrm>
                <a:off x="1742" y="762"/>
                <a:ext cx="5" cy="8"/>
              </a:xfrm>
              <a:custGeom>
                <a:avLst/>
                <a:gdLst>
                  <a:gd name="T0" fmla="*/ 33 w 33"/>
                  <a:gd name="T1" fmla="*/ 59 h 59"/>
                  <a:gd name="T2" fmla="*/ 10 w 33"/>
                  <a:gd name="T3" fmla="*/ 0 h 59"/>
                  <a:gd name="T4" fmla="*/ 0 w 33"/>
                  <a:gd name="T5" fmla="*/ 6 h 59"/>
                  <a:gd name="T6" fmla="*/ 33 w 33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59"/>
                  <a:gd name="T14" fmla="*/ 33 w 33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59">
                    <a:moveTo>
                      <a:pt x="33" y="59"/>
                    </a:moveTo>
                    <a:lnTo>
                      <a:pt x="10" y="0"/>
                    </a:lnTo>
                    <a:lnTo>
                      <a:pt x="0" y="6"/>
                    </a:lnTo>
                    <a:lnTo>
                      <a:pt x="33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34" name="Line 131"/>
              <p:cNvSpPr>
                <a:spLocks noChangeShapeType="1"/>
              </p:cNvSpPr>
              <p:nvPr/>
            </p:nvSpPr>
            <p:spPr bwMode="auto">
              <a:xfrm flipH="1">
                <a:off x="1742" y="76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35" name="Freeform 132"/>
              <p:cNvSpPr>
                <a:spLocks/>
              </p:cNvSpPr>
              <p:nvPr/>
            </p:nvSpPr>
            <p:spPr bwMode="auto">
              <a:xfrm>
                <a:off x="1684" y="763"/>
                <a:ext cx="68" cy="50"/>
              </a:xfrm>
              <a:custGeom>
                <a:avLst/>
                <a:gdLst>
                  <a:gd name="T0" fmla="*/ 472 w 472"/>
                  <a:gd name="T1" fmla="*/ 106 h 355"/>
                  <a:gd name="T2" fmla="*/ 439 w 472"/>
                  <a:gd name="T3" fmla="*/ 53 h 355"/>
                  <a:gd name="T4" fmla="*/ 406 w 472"/>
                  <a:gd name="T5" fmla="*/ 0 h 355"/>
                  <a:gd name="T6" fmla="*/ 0 w 472"/>
                  <a:gd name="T7" fmla="*/ 249 h 355"/>
                  <a:gd name="T8" fmla="*/ 33 w 472"/>
                  <a:gd name="T9" fmla="*/ 302 h 355"/>
                  <a:gd name="T10" fmla="*/ 66 w 472"/>
                  <a:gd name="T11" fmla="*/ 355 h 355"/>
                  <a:gd name="T12" fmla="*/ 472 w 472"/>
                  <a:gd name="T13" fmla="*/ 106 h 3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72"/>
                  <a:gd name="T22" fmla="*/ 0 h 355"/>
                  <a:gd name="T23" fmla="*/ 472 w 472"/>
                  <a:gd name="T24" fmla="*/ 355 h 3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72" h="355">
                    <a:moveTo>
                      <a:pt x="472" y="106"/>
                    </a:moveTo>
                    <a:lnTo>
                      <a:pt x="439" y="53"/>
                    </a:lnTo>
                    <a:lnTo>
                      <a:pt x="406" y="0"/>
                    </a:lnTo>
                    <a:lnTo>
                      <a:pt x="0" y="249"/>
                    </a:lnTo>
                    <a:lnTo>
                      <a:pt x="33" y="302"/>
                    </a:lnTo>
                    <a:lnTo>
                      <a:pt x="66" y="355"/>
                    </a:lnTo>
                    <a:lnTo>
                      <a:pt x="472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36" name="Freeform 133"/>
              <p:cNvSpPr>
                <a:spLocks/>
              </p:cNvSpPr>
              <p:nvPr/>
            </p:nvSpPr>
            <p:spPr bwMode="auto">
              <a:xfrm>
                <a:off x="1684" y="763"/>
                <a:ext cx="68" cy="50"/>
              </a:xfrm>
              <a:custGeom>
                <a:avLst/>
                <a:gdLst>
                  <a:gd name="T0" fmla="*/ 472 w 472"/>
                  <a:gd name="T1" fmla="*/ 106 h 355"/>
                  <a:gd name="T2" fmla="*/ 439 w 472"/>
                  <a:gd name="T3" fmla="*/ 53 h 355"/>
                  <a:gd name="T4" fmla="*/ 406 w 472"/>
                  <a:gd name="T5" fmla="*/ 0 h 355"/>
                  <a:gd name="T6" fmla="*/ 0 w 472"/>
                  <a:gd name="T7" fmla="*/ 249 h 355"/>
                  <a:gd name="T8" fmla="*/ 33 w 472"/>
                  <a:gd name="T9" fmla="*/ 302 h 355"/>
                  <a:gd name="T10" fmla="*/ 66 w 472"/>
                  <a:gd name="T11" fmla="*/ 355 h 355"/>
                  <a:gd name="T12" fmla="*/ 472 w 472"/>
                  <a:gd name="T13" fmla="*/ 106 h 3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72"/>
                  <a:gd name="T22" fmla="*/ 0 h 355"/>
                  <a:gd name="T23" fmla="*/ 472 w 472"/>
                  <a:gd name="T24" fmla="*/ 355 h 3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72" h="355">
                    <a:moveTo>
                      <a:pt x="472" y="106"/>
                    </a:moveTo>
                    <a:lnTo>
                      <a:pt x="439" y="53"/>
                    </a:lnTo>
                    <a:lnTo>
                      <a:pt x="406" y="0"/>
                    </a:lnTo>
                    <a:lnTo>
                      <a:pt x="0" y="249"/>
                    </a:lnTo>
                    <a:lnTo>
                      <a:pt x="33" y="302"/>
                    </a:lnTo>
                    <a:lnTo>
                      <a:pt x="66" y="355"/>
                    </a:lnTo>
                    <a:lnTo>
                      <a:pt x="472" y="10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37" name="Freeform 134"/>
              <p:cNvSpPr>
                <a:spLocks/>
              </p:cNvSpPr>
              <p:nvPr/>
            </p:nvSpPr>
            <p:spPr bwMode="auto">
              <a:xfrm>
                <a:off x="1683" y="798"/>
                <a:ext cx="6" cy="8"/>
              </a:xfrm>
              <a:custGeom>
                <a:avLst/>
                <a:gdLst>
                  <a:gd name="T0" fmla="*/ 41 w 41"/>
                  <a:gd name="T1" fmla="*/ 53 h 53"/>
                  <a:gd name="T2" fmla="*/ 8 w 41"/>
                  <a:gd name="T3" fmla="*/ 0 h 53"/>
                  <a:gd name="T4" fmla="*/ 0 w 41"/>
                  <a:gd name="T5" fmla="*/ 5 h 53"/>
                  <a:gd name="T6" fmla="*/ 41 w 41"/>
                  <a:gd name="T7" fmla="*/ 53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53"/>
                  <a:gd name="T14" fmla="*/ 41 w 41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53">
                    <a:moveTo>
                      <a:pt x="41" y="53"/>
                    </a:moveTo>
                    <a:lnTo>
                      <a:pt x="8" y="0"/>
                    </a:lnTo>
                    <a:lnTo>
                      <a:pt x="0" y="5"/>
                    </a:lnTo>
                    <a:lnTo>
                      <a:pt x="41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38" name="Line 135"/>
              <p:cNvSpPr>
                <a:spLocks noChangeShapeType="1"/>
              </p:cNvSpPr>
              <p:nvPr/>
            </p:nvSpPr>
            <p:spPr bwMode="auto">
              <a:xfrm flipH="1">
                <a:off x="1683" y="7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39" name="Freeform 136"/>
              <p:cNvSpPr>
                <a:spLocks/>
              </p:cNvSpPr>
              <p:nvPr/>
            </p:nvSpPr>
            <p:spPr bwMode="auto">
              <a:xfrm>
                <a:off x="1634" y="799"/>
                <a:ext cx="61" cy="56"/>
              </a:xfrm>
              <a:custGeom>
                <a:avLst/>
                <a:gdLst>
                  <a:gd name="T0" fmla="*/ 427 w 427"/>
                  <a:gd name="T1" fmla="*/ 95 h 390"/>
                  <a:gd name="T2" fmla="*/ 386 w 427"/>
                  <a:gd name="T3" fmla="*/ 48 h 390"/>
                  <a:gd name="T4" fmla="*/ 345 w 427"/>
                  <a:gd name="T5" fmla="*/ 0 h 390"/>
                  <a:gd name="T6" fmla="*/ 0 w 427"/>
                  <a:gd name="T7" fmla="*/ 295 h 390"/>
                  <a:gd name="T8" fmla="*/ 41 w 427"/>
                  <a:gd name="T9" fmla="*/ 343 h 390"/>
                  <a:gd name="T10" fmla="*/ 82 w 427"/>
                  <a:gd name="T11" fmla="*/ 390 h 390"/>
                  <a:gd name="T12" fmla="*/ 427 w 427"/>
                  <a:gd name="T13" fmla="*/ 95 h 3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7"/>
                  <a:gd name="T22" fmla="*/ 0 h 390"/>
                  <a:gd name="T23" fmla="*/ 427 w 427"/>
                  <a:gd name="T24" fmla="*/ 390 h 3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7" h="390">
                    <a:moveTo>
                      <a:pt x="427" y="95"/>
                    </a:moveTo>
                    <a:lnTo>
                      <a:pt x="386" y="48"/>
                    </a:lnTo>
                    <a:lnTo>
                      <a:pt x="345" y="0"/>
                    </a:lnTo>
                    <a:lnTo>
                      <a:pt x="0" y="295"/>
                    </a:lnTo>
                    <a:lnTo>
                      <a:pt x="41" y="343"/>
                    </a:lnTo>
                    <a:lnTo>
                      <a:pt x="82" y="390"/>
                    </a:lnTo>
                    <a:lnTo>
                      <a:pt x="427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40" name="Freeform 137"/>
              <p:cNvSpPr>
                <a:spLocks/>
              </p:cNvSpPr>
              <p:nvPr/>
            </p:nvSpPr>
            <p:spPr bwMode="auto">
              <a:xfrm>
                <a:off x="1634" y="799"/>
                <a:ext cx="61" cy="56"/>
              </a:xfrm>
              <a:custGeom>
                <a:avLst/>
                <a:gdLst>
                  <a:gd name="T0" fmla="*/ 427 w 427"/>
                  <a:gd name="T1" fmla="*/ 95 h 390"/>
                  <a:gd name="T2" fmla="*/ 386 w 427"/>
                  <a:gd name="T3" fmla="*/ 48 h 390"/>
                  <a:gd name="T4" fmla="*/ 345 w 427"/>
                  <a:gd name="T5" fmla="*/ 0 h 390"/>
                  <a:gd name="T6" fmla="*/ 0 w 427"/>
                  <a:gd name="T7" fmla="*/ 295 h 390"/>
                  <a:gd name="T8" fmla="*/ 41 w 427"/>
                  <a:gd name="T9" fmla="*/ 343 h 390"/>
                  <a:gd name="T10" fmla="*/ 82 w 427"/>
                  <a:gd name="T11" fmla="*/ 390 h 390"/>
                  <a:gd name="T12" fmla="*/ 427 w 427"/>
                  <a:gd name="T13" fmla="*/ 95 h 3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7"/>
                  <a:gd name="T22" fmla="*/ 0 h 390"/>
                  <a:gd name="T23" fmla="*/ 427 w 427"/>
                  <a:gd name="T24" fmla="*/ 390 h 3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7" h="390">
                    <a:moveTo>
                      <a:pt x="427" y="95"/>
                    </a:moveTo>
                    <a:lnTo>
                      <a:pt x="386" y="48"/>
                    </a:lnTo>
                    <a:lnTo>
                      <a:pt x="345" y="0"/>
                    </a:lnTo>
                    <a:lnTo>
                      <a:pt x="0" y="295"/>
                    </a:lnTo>
                    <a:lnTo>
                      <a:pt x="41" y="343"/>
                    </a:lnTo>
                    <a:lnTo>
                      <a:pt x="82" y="390"/>
                    </a:lnTo>
                    <a:lnTo>
                      <a:pt x="427" y="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41" name="Freeform 138"/>
              <p:cNvSpPr>
                <a:spLocks/>
              </p:cNvSpPr>
              <p:nvPr/>
            </p:nvSpPr>
            <p:spPr bwMode="auto">
              <a:xfrm>
                <a:off x="1633" y="841"/>
                <a:ext cx="7" cy="7"/>
              </a:xfrm>
              <a:custGeom>
                <a:avLst/>
                <a:gdLst>
                  <a:gd name="T0" fmla="*/ 46 w 46"/>
                  <a:gd name="T1" fmla="*/ 48 h 48"/>
                  <a:gd name="T2" fmla="*/ 5 w 46"/>
                  <a:gd name="T3" fmla="*/ 0 h 48"/>
                  <a:gd name="T4" fmla="*/ 0 w 46"/>
                  <a:gd name="T5" fmla="*/ 7 h 48"/>
                  <a:gd name="T6" fmla="*/ 46 w 46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8"/>
                  <a:gd name="T14" fmla="*/ 46 w 46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8">
                    <a:moveTo>
                      <a:pt x="46" y="48"/>
                    </a:moveTo>
                    <a:lnTo>
                      <a:pt x="5" y="0"/>
                    </a:lnTo>
                    <a:lnTo>
                      <a:pt x="0" y="7"/>
                    </a:lnTo>
                    <a:lnTo>
                      <a:pt x="46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42" name="Line 139"/>
              <p:cNvSpPr>
                <a:spLocks noChangeShapeType="1"/>
              </p:cNvSpPr>
              <p:nvPr/>
            </p:nvSpPr>
            <p:spPr bwMode="auto">
              <a:xfrm flipH="1">
                <a:off x="1633" y="84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43" name="Freeform 140"/>
              <p:cNvSpPr>
                <a:spLocks/>
              </p:cNvSpPr>
              <p:nvPr/>
            </p:nvSpPr>
            <p:spPr bwMode="auto">
              <a:xfrm>
                <a:off x="1592" y="842"/>
                <a:ext cx="54" cy="59"/>
              </a:xfrm>
              <a:custGeom>
                <a:avLst/>
                <a:gdLst>
                  <a:gd name="T0" fmla="*/ 382 w 382"/>
                  <a:gd name="T1" fmla="*/ 82 h 410"/>
                  <a:gd name="T2" fmla="*/ 335 w 382"/>
                  <a:gd name="T3" fmla="*/ 41 h 410"/>
                  <a:gd name="T4" fmla="*/ 289 w 382"/>
                  <a:gd name="T5" fmla="*/ 0 h 410"/>
                  <a:gd name="T6" fmla="*/ 0 w 382"/>
                  <a:gd name="T7" fmla="*/ 328 h 410"/>
                  <a:gd name="T8" fmla="*/ 47 w 382"/>
                  <a:gd name="T9" fmla="*/ 369 h 410"/>
                  <a:gd name="T10" fmla="*/ 93 w 382"/>
                  <a:gd name="T11" fmla="*/ 410 h 410"/>
                  <a:gd name="T12" fmla="*/ 382 w 382"/>
                  <a:gd name="T13" fmla="*/ 82 h 4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2"/>
                  <a:gd name="T22" fmla="*/ 0 h 410"/>
                  <a:gd name="T23" fmla="*/ 382 w 382"/>
                  <a:gd name="T24" fmla="*/ 410 h 4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2" h="410">
                    <a:moveTo>
                      <a:pt x="382" y="82"/>
                    </a:moveTo>
                    <a:lnTo>
                      <a:pt x="335" y="41"/>
                    </a:lnTo>
                    <a:lnTo>
                      <a:pt x="289" y="0"/>
                    </a:lnTo>
                    <a:lnTo>
                      <a:pt x="0" y="328"/>
                    </a:lnTo>
                    <a:lnTo>
                      <a:pt x="47" y="369"/>
                    </a:lnTo>
                    <a:lnTo>
                      <a:pt x="93" y="410"/>
                    </a:lnTo>
                    <a:lnTo>
                      <a:pt x="382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44" name="Freeform 141"/>
              <p:cNvSpPr>
                <a:spLocks/>
              </p:cNvSpPr>
              <p:nvPr/>
            </p:nvSpPr>
            <p:spPr bwMode="auto">
              <a:xfrm>
                <a:off x="1592" y="842"/>
                <a:ext cx="54" cy="59"/>
              </a:xfrm>
              <a:custGeom>
                <a:avLst/>
                <a:gdLst>
                  <a:gd name="T0" fmla="*/ 382 w 382"/>
                  <a:gd name="T1" fmla="*/ 82 h 410"/>
                  <a:gd name="T2" fmla="*/ 335 w 382"/>
                  <a:gd name="T3" fmla="*/ 41 h 410"/>
                  <a:gd name="T4" fmla="*/ 289 w 382"/>
                  <a:gd name="T5" fmla="*/ 0 h 410"/>
                  <a:gd name="T6" fmla="*/ 0 w 382"/>
                  <a:gd name="T7" fmla="*/ 328 h 410"/>
                  <a:gd name="T8" fmla="*/ 47 w 382"/>
                  <a:gd name="T9" fmla="*/ 369 h 410"/>
                  <a:gd name="T10" fmla="*/ 93 w 382"/>
                  <a:gd name="T11" fmla="*/ 410 h 410"/>
                  <a:gd name="T12" fmla="*/ 382 w 382"/>
                  <a:gd name="T13" fmla="*/ 82 h 4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2"/>
                  <a:gd name="T22" fmla="*/ 0 h 410"/>
                  <a:gd name="T23" fmla="*/ 382 w 382"/>
                  <a:gd name="T24" fmla="*/ 410 h 4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2" h="410">
                    <a:moveTo>
                      <a:pt x="382" y="82"/>
                    </a:moveTo>
                    <a:lnTo>
                      <a:pt x="335" y="41"/>
                    </a:lnTo>
                    <a:lnTo>
                      <a:pt x="289" y="0"/>
                    </a:lnTo>
                    <a:lnTo>
                      <a:pt x="0" y="328"/>
                    </a:lnTo>
                    <a:lnTo>
                      <a:pt x="47" y="369"/>
                    </a:lnTo>
                    <a:lnTo>
                      <a:pt x="93" y="410"/>
                    </a:lnTo>
                    <a:lnTo>
                      <a:pt x="382" y="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45" name="Freeform 142"/>
              <p:cNvSpPr>
                <a:spLocks/>
              </p:cNvSpPr>
              <p:nvPr/>
            </p:nvSpPr>
            <p:spPr bwMode="auto">
              <a:xfrm>
                <a:off x="1591" y="889"/>
                <a:ext cx="8" cy="6"/>
              </a:xfrm>
              <a:custGeom>
                <a:avLst/>
                <a:gdLst>
                  <a:gd name="T0" fmla="*/ 52 w 52"/>
                  <a:gd name="T1" fmla="*/ 41 h 41"/>
                  <a:gd name="T2" fmla="*/ 5 w 52"/>
                  <a:gd name="T3" fmla="*/ 0 h 41"/>
                  <a:gd name="T4" fmla="*/ 0 w 52"/>
                  <a:gd name="T5" fmla="*/ 6 h 41"/>
                  <a:gd name="T6" fmla="*/ 52 w 52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41"/>
                  <a:gd name="T14" fmla="*/ 52 w 52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41">
                    <a:moveTo>
                      <a:pt x="52" y="41"/>
                    </a:moveTo>
                    <a:lnTo>
                      <a:pt x="5" y="0"/>
                    </a:lnTo>
                    <a:lnTo>
                      <a:pt x="0" y="6"/>
                    </a:lnTo>
                    <a:lnTo>
                      <a:pt x="52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46" name="Line 143"/>
              <p:cNvSpPr>
                <a:spLocks noChangeShapeType="1"/>
              </p:cNvSpPr>
              <p:nvPr/>
            </p:nvSpPr>
            <p:spPr bwMode="auto">
              <a:xfrm flipH="1">
                <a:off x="1591" y="88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47" name="Freeform 144"/>
              <p:cNvSpPr>
                <a:spLocks/>
              </p:cNvSpPr>
              <p:nvPr/>
            </p:nvSpPr>
            <p:spPr bwMode="auto">
              <a:xfrm>
                <a:off x="1557" y="890"/>
                <a:ext cx="49" cy="60"/>
              </a:xfrm>
              <a:custGeom>
                <a:avLst/>
                <a:gdLst>
                  <a:gd name="T0" fmla="*/ 343 w 343"/>
                  <a:gd name="T1" fmla="*/ 71 h 420"/>
                  <a:gd name="T2" fmla="*/ 291 w 343"/>
                  <a:gd name="T3" fmla="*/ 35 h 420"/>
                  <a:gd name="T4" fmla="*/ 239 w 343"/>
                  <a:gd name="T5" fmla="*/ 0 h 420"/>
                  <a:gd name="T6" fmla="*/ 0 w 343"/>
                  <a:gd name="T7" fmla="*/ 349 h 420"/>
                  <a:gd name="T8" fmla="*/ 52 w 343"/>
                  <a:gd name="T9" fmla="*/ 385 h 420"/>
                  <a:gd name="T10" fmla="*/ 104 w 343"/>
                  <a:gd name="T11" fmla="*/ 420 h 420"/>
                  <a:gd name="T12" fmla="*/ 343 w 343"/>
                  <a:gd name="T13" fmla="*/ 71 h 4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3"/>
                  <a:gd name="T22" fmla="*/ 0 h 420"/>
                  <a:gd name="T23" fmla="*/ 343 w 343"/>
                  <a:gd name="T24" fmla="*/ 420 h 4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3" h="420">
                    <a:moveTo>
                      <a:pt x="343" y="71"/>
                    </a:moveTo>
                    <a:lnTo>
                      <a:pt x="291" y="35"/>
                    </a:lnTo>
                    <a:lnTo>
                      <a:pt x="239" y="0"/>
                    </a:lnTo>
                    <a:lnTo>
                      <a:pt x="0" y="349"/>
                    </a:lnTo>
                    <a:lnTo>
                      <a:pt x="52" y="385"/>
                    </a:lnTo>
                    <a:lnTo>
                      <a:pt x="104" y="420"/>
                    </a:lnTo>
                    <a:lnTo>
                      <a:pt x="343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48" name="Freeform 145"/>
              <p:cNvSpPr>
                <a:spLocks/>
              </p:cNvSpPr>
              <p:nvPr/>
            </p:nvSpPr>
            <p:spPr bwMode="auto">
              <a:xfrm>
                <a:off x="1557" y="890"/>
                <a:ext cx="49" cy="60"/>
              </a:xfrm>
              <a:custGeom>
                <a:avLst/>
                <a:gdLst>
                  <a:gd name="T0" fmla="*/ 343 w 343"/>
                  <a:gd name="T1" fmla="*/ 71 h 420"/>
                  <a:gd name="T2" fmla="*/ 291 w 343"/>
                  <a:gd name="T3" fmla="*/ 35 h 420"/>
                  <a:gd name="T4" fmla="*/ 239 w 343"/>
                  <a:gd name="T5" fmla="*/ 0 h 420"/>
                  <a:gd name="T6" fmla="*/ 0 w 343"/>
                  <a:gd name="T7" fmla="*/ 349 h 420"/>
                  <a:gd name="T8" fmla="*/ 52 w 343"/>
                  <a:gd name="T9" fmla="*/ 385 h 420"/>
                  <a:gd name="T10" fmla="*/ 104 w 343"/>
                  <a:gd name="T11" fmla="*/ 420 h 420"/>
                  <a:gd name="T12" fmla="*/ 343 w 343"/>
                  <a:gd name="T13" fmla="*/ 71 h 4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3"/>
                  <a:gd name="T22" fmla="*/ 0 h 420"/>
                  <a:gd name="T23" fmla="*/ 343 w 343"/>
                  <a:gd name="T24" fmla="*/ 420 h 4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3" h="420">
                    <a:moveTo>
                      <a:pt x="343" y="71"/>
                    </a:moveTo>
                    <a:lnTo>
                      <a:pt x="291" y="35"/>
                    </a:lnTo>
                    <a:lnTo>
                      <a:pt x="239" y="0"/>
                    </a:lnTo>
                    <a:lnTo>
                      <a:pt x="0" y="349"/>
                    </a:lnTo>
                    <a:lnTo>
                      <a:pt x="52" y="385"/>
                    </a:lnTo>
                    <a:lnTo>
                      <a:pt x="104" y="420"/>
                    </a:lnTo>
                    <a:lnTo>
                      <a:pt x="343" y="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49" name="Freeform 146"/>
              <p:cNvSpPr>
                <a:spLocks/>
              </p:cNvSpPr>
              <p:nvPr/>
            </p:nvSpPr>
            <p:spPr bwMode="auto">
              <a:xfrm>
                <a:off x="1556" y="940"/>
                <a:ext cx="8" cy="5"/>
              </a:xfrm>
              <a:custGeom>
                <a:avLst/>
                <a:gdLst>
                  <a:gd name="T0" fmla="*/ 56 w 56"/>
                  <a:gd name="T1" fmla="*/ 36 h 36"/>
                  <a:gd name="T2" fmla="*/ 4 w 56"/>
                  <a:gd name="T3" fmla="*/ 0 h 36"/>
                  <a:gd name="T4" fmla="*/ 0 w 56"/>
                  <a:gd name="T5" fmla="*/ 9 h 36"/>
                  <a:gd name="T6" fmla="*/ 56 w 5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36"/>
                  <a:gd name="T14" fmla="*/ 56 w 5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36">
                    <a:moveTo>
                      <a:pt x="56" y="36"/>
                    </a:moveTo>
                    <a:lnTo>
                      <a:pt x="4" y="0"/>
                    </a:lnTo>
                    <a:lnTo>
                      <a:pt x="0" y="9"/>
                    </a:lnTo>
                    <a:lnTo>
                      <a:pt x="56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0" name="Line 147"/>
              <p:cNvSpPr>
                <a:spLocks noChangeShapeType="1"/>
              </p:cNvSpPr>
              <p:nvPr/>
            </p:nvSpPr>
            <p:spPr bwMode="auto">
              <a:xfrm flipH="1">
                <a:off x="1556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1" name="Freeform 148"/>
              <p:cNvSpPr>
                <a:spLocks/>
              </p:cNvSpPr>
              <p:nvPr/>
            </p:nvSpPr>
            <p:spPr bwMode="auto">
              <a:xfrm>
                <a:off x="1507" y="941"/>
                <a:ext cx="65" cy="114"/>
              </a:xfrm>
              <a:custGeom>
                <a:avLst/>
                <a:gdLst>
                  <a:gd name="T0" fmla="*/ 461 w 461"/>
                  <a:gd name="T1" fmla="*/ 53 h 798"/>
                  <a:gd name="T2" fmla="*/ 405 w 461"/>
                  <a:gd name="T3" fmla="*/ 27 h 798"/>
                  <a:gd name="T4" fmla="*/ 349 w 461"/>
                  <a:gd name="T5" fmla="*/ 0 h 798"/>
                  <a:gd name="T6" fmla="*/ 0 w 461"/>
                  <a:gd name="T7" fmla="*/ 745 h 798"/>
                  <a:gd name="T8" fmla="*/ 57 w 461"/>
                  <a:gd name="T9" fmla="*/ 772 h 798"/>
                  <a:gd name="T10" fmla="*/ 113 w 461"/>
                  <a:gd name="T11" fmla="*/ 798 h 798"/>
                  <a:gd name="T12" fmla="*/ 461 w 461"/>
                  <a:gd name="T13" fmla="*/ 53 h 7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1"/>
                  <a:gd name="T22" fmla="*/ 0 h 798"/>
                  <a:gd name="T23" fmla="*/ 461 w 461"/>
                  <a:gd name="T24" fmla="*/ 798 h 7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1" h="798">
                    <a:moveTo>
                      <a:pt x="461" y="53"/>
                    </a:moveTo>
                    <a:lnTo>
                      <a:pt x="405" y="27"/>
                    </a:lnTo>
                    <a:lnTo>
                      <a:pt x="349" y="0"/>
                    </a:lnTo>
                    <a:lnTo>
                      <a:pt x="0" y="745"/>
                    </a:lnTo>
                    <a:lnTo>
                      <a:pt x="57" y="772"/>
                    </a:lnTo>
                    <a:lnTo>
                      <a:pt x="113" y="798"/>
                    </a:lnTo>
                    <a:lnTo>
                      <a:pt x="461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2" name="Freeform 149"/>
              <p:cNvSpPr>
                <a:spLocks/>
              </p:cNvSpPr>
              <p:nvPr/>
            </p:nvSpPr>
            <p:spPr bwMode="auto">
              <a:xfrm>
                <a:off x="1507" y="941"/>
                <a:ext cx="65" cy="114"/>
              </a:xfrm>
              <a:custGeom>
                <a:avLst/>
                <a:gdLst>
                  <a:gd name="T0" fmla="*/ 461 w 461"/>
                  <a:gd name="T1" fmla="*/ 53 h 798"/>
                  <a:gd name="T2" fmla="*/ 405 w 461"/>
                  <a:gd name="T3" fmla="*/ 27 h 798"/>
                  <a:gd name="T4" fmla="*/ 349 w 461"/>
                  <a:gd name="T5" fmla="*/ 0 h 798"/>
                  <a:gd name="T6" fmla="*/ 0 w 461"/>
                  <a:gd name="T7" fmla="*/ 745 h 798"/>
                  <a:gd name="T8" fmla="*/ 57 w 461"/>
                  <a:gd name="T9" fmla="*/ 772 h 798"/>
                  <a:gd name="T10" fmla="*/ 113 w 461"/>
                  <a:gd name="T11" fmla="*/ 798 h 798"/>
                  <a:gd name="T12" fmla="*/ 461 w 461"/>
                  <a:gd name="T13" fmla="*/ 53 h 7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1"/>
                  <a:gd name="T22" fmla="*/ 0 h 798"/>
                  <a:gd name="T23" fmla="*/ 461 w 461"/>
                  <a:gd name="T24" fmla="*/ 798 h 7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1" h="798">
                    <a:moveTo>
                      <a:pt x="461" y="53"/>
                    </a:moveTo>
                    <a:lnTo>
                      <a:pt x="405" y="27"/>
                    </a:lnTo>
                    <a:lnTo>
                      <a:pt x="349" y="0"/>
                    </a:lnTo>
                    <a:lnTo>
                      <a:pt x="0" y="745"/>
                    </a:lnTo>
                    <a:lnTo>
                      <a:pt x="57" y="772"/>
                    </a:lnTo>
                    <a:lnTo>
                      <a:pt x="113" y="798"/>
                    </a:lnTo>
                    <a:lnTo>
                      <a:pt x="461" y="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3" name="Freeform 150"/>
              <p:cNvSpPr>
                <a:spLocks/>
              </p:cNvSpPr>
              <p:nvPr/>
            </p:nvSpPr>
            <p:spPr bwMode="auto">
              <a:xfrm>
                <a:off x="1506" y="1047"/>
                <a:ext cx="9" cy="4"/>
              </a:xfrm>
              <a:custGeom>
                <a:avLst/>
                <a:gdLst>
                  <a:gd name="T0" fmla="*/ 61 w 61"/>
                  <a:gd name="T1" fmla="*/ 27 h 27"/>
                  <a:gd name="T2" fmla="*/ 4 w 61"/>
                  <a:gd name="T3" fmla="*/ 0 h 27"/>
                  <a:gd name="T4" fmla="*/ 0 w 61"/>
                  <a:gd name="T5" fmla="*/ 11 h 27"/>
                  <a:gd name="T6" fmla="*/ 61 w 61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27"/>
                  <a:gd name="T14" fmla="*/ 61 w 61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27">
                    <a:moveTo>
                      <a:pt x="61" y="27"/>
                    </a:moveTo>
                    <a:lnTo>
                      <a:pt x="4" y="0"/>
                    </a:lnTo>
                    <a:lnTo>
                      <a:pt x="0" y="11"/>
                    </a:lnTo>
                    <a:lnTo>
                      <a:pt x="6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4" name="Line 151"/>
              <p:cNvSpPr>
                <a:spLocks noChangeShapeType="1"/>
              </p:cNvSpPr>
              <p:nvPr/>
            </p:nvSpPr>
            <p:spPr bwMode="auto">
              <a:xfrm flipH="1">
                <a:off x="1506" y="104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5" name="Freeform 152"/>
              <p:cNvSpPr>
                <a:spLocks/>
              </p:cNvSpPr>
              <p:nvPr/>
            </p:nvSpPr>
            <p:spPr bwMode="auto">
              <a:xfrm>
                <a:off x="1477" y="1049"/>
                <a:ext cx="46" cy="116"/>
              </a:xfrm>
              <a:custGeom>
                <a:avLst/>
                <a:gdLst>
                  <a:gd name="T0" fmla="*/ 323 w 323"/>
                  <a:gd name="T1" fmla="*/ 31 h 814"/>
                  <a:gd name="T2" fmla="*/ 262 w 323"/>
                  <a:gd name="T3" fmla="*/ 16 h 814"/>
                  <a:gd name="T4" fmla="*/ 201 w 323"/>
                  <a:gd name="T5" fmla="*/ 0 h 814"/>
                  <a:gd name="T6" fmla="*/ 0 w 323"/>
                  <a:gd name="T7" fmla="*/ 783 h 814"/>
                  <a:gd name="T8" fmla="*/ 61 w 323"/>
                  <a:gd name="T9" fmla="*/ 799 h 814"/>
                  <a:gd name="T10" fmla="*/ 121 w 323"/>
                  <a:gd name="T11" fmla="*/ 814 h 814"/>
                  <a:gd name="T12" fmla="*/ 323 w 323"/>
                  <a:gd name="T13" fmla="*/ 31 h 8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3"/>
                  <a:gd name="T22" fmla="*/ 0 h 814"/>
                  <a:gd name="T23" fmla="*/ 323 w 323"/>
                  <a:gd name="T24" fmla="*/ 814 h 8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3" h="814">
                    <a:moveTo>
                      <a:pt x="323" y="31"/>
                    </a:moveTo>
                    <a:lnTo>
                      <a:pt x="262" y="16"/>
                    </a:lnTo>
                    <a:lnTo>
                      <a:pt x="201" y="0"/>
                    </a:lnTo>
                    <a:lnTo>
                      <a:pt x="0" y="783"/>
                    </a:lnTo>
                    <a:lnTo>
                      <a:pt x="61" y="799"/>
                    </a:lnTo>
                    <a:lnTo>
                      <a:pt x="121" y="814"/>
                    </a:lnTo>
                    <a:lnTo>
                      <a:pt x="323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6" name="Freeform 153"/>
              <p:cNvSpPr>
                <a:spLocks/>
              </p:cNvSpPr>
              <p:nvPr/>
            </p:nvSpPr>
            <p:spPr bwMode="auto">
              <a:xfrm>
                <a:off x="1477" y="1049"/>
                <a:ext cx="46" cy="116"/>
              </a:xfrm>
              <a:custGeom>
                <a:avLst/>
                <a:gdLst>
                  <a:gd name="T0" fmla="*/ 323 w 323"/>
                  <a:gd name="T1" fmla="*/ 31 h 814"/>
                  <a:gd name="T2" fmla="*/ 262 w 323"/>
                  <a:gd name="T3" fmla="*/ 16 h 814"/>
                  <a:gd name="T4" fmla="*/ 201 w 323"/>
                  <a:gd name="T5" fmla="*/ 0 h 814"/>
                  <a:gd name="T6" fmla="*/ 0 w 323"/>
                  <a:gd name="T7" fmla="*/ 783 h 814"/>
                  <a:gd name="T8" fmla="*/ 61 w 323"/>
                  <a:gd name="T9" fmla="*/ 799 h 814"/>
                  <a:gd name="T10" fmla="*/ 121 w 323"/>
                  <a:gd name="T11" fmla="*/ 814 h 814"/>
                  <a:gd name="T12" fmla="*/ 323 w 323"/>
                  <a:gd name="T13" fmla="*/ 31 h 8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3"/>
                  <a:gd name="T22" fmla="*/ 0 h 814"/>
                  <a:gd name="T23" fmla="*/ 323 w 323"/>
                  <a:gd name="T24" fmla="*/ 814 h 8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3" h="814">
                    <a:moveTo>
                      <a:pt x="323" y="31"/>
                    </a:moveTo>
                    <a:lnTo>
                      <a:pt x="262" y="16"/>
                    </a:lnTo>
                    <a:lnTo>
                      <a:pt x="201" y="0"/>
                    </a:lnTo>
                    <a:lnTo>
                      <a:pt x="0" y="783"/>
                    </a:lnTo>
                    <a:lnTo>
                      <a:pt x="61" y="799"/>
                    </a:lnTo>
                    <a:lnTo>
                      <a:pt x="121" y="814"/>
                    </a:lnTo>
                    <a:lnTo>
                      <a:pt x="323" y="3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7" name="Freeform 154"/>
              <p:cNvSpPr>
                <a:spLocks/>
              </p:cNvSpPr>
              <p:nvPr/>
            </p:nvSpPr>
            <p:spPr bwMode="auto">
              <a:xfrm>
                <a:off x="1477" y="1161"/>
                <a:ext cx="9" cy="2"/>
              </a:xfrm>
              <a:custGeom>
                <a:avLst/>
                <a:gdLst>
                  <a:gd name="T0" fmla="*/ 62 w 62"/>
                  <a:gd name="T1" fmla="*/ 16 h 16"/>
                  <a:gd name="T2" fmla="*/ 1 w 62"/>
                  <a:gd name="T3" fmla="*/ 0 h 16"/>
                  <a:gd name="T4" fmla="*/ 0 w 62"/>
                  <a:gd name="T5" fmla="*/ 10 h 16"/>
                  <a:gd name="T6" fmla="*/ 62 w 62"/>
                  <a:gd name="T7" fmla="*/ 16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6"/>
                  <a:gd name="T14" fmla="*/ 62 w 62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6">
                    <a:moveTo>
                      <a:pt x="62" y="16"/>
                    </a:moveTo>
                    <a:lnTo>
                      <a:pt x="1" y="0"/>
                    </a:lnTo>
                    <a:lnTo>
                      <a:pt x="0" y="10"/>
                    </a:lnTo>
                    <a:lnTo>
                      <a:pt x="62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" name="Line 155"/>
              <p:cNvSpPr>
                <a:spLocks noChangeShapeType="1"/>
              </p:cNvSpPr>
              <p:nvPr/>
            </p:nvSpPr>
            <p:spPr bwMode="auto">
              <a:xfrm flipH="1">
                <a:off x="1477" y="116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" name="Freeform 156"/>
              <p:cNvSpPr>
                <a:spLocks/>
              </p:cNvSpPr>
              <p:nvPr/>
            </p:nvSpPr>
            <p:spPr bwMode="auto">
              <a:xfrm>
                <a:off x="1467" y="1162"/>
                <a:ext cx="28" cy="117"/>
              </a:xfrm>
              <a:custGeom>
                <a:avLst/>
                <a:gdLst>
                  <a:gd name="T0" fmla="*/ 192 w 192"/>
                  <a:gd name="T1" fmla="*/ 11 h 814"/>
                  <a:gd name="T2" fmla="*/ 131 w 192"/>
                  <a:gd name="T3" fmla="*/ 6 h 814"/>
                  <a:gd name="T4" fmla="*/ 69 w 192"/>
                  <a:gd name="T5" fmla="*/ 0 h 814"/>
                  <a:gd name="T6" fmla="*/ 0 w 192"/>
                  <a:gd name="T7" fmla="*/ 803 h 814"/>
                  <a:gd name="T8" fmla="*/ 62 w 192"/>
                  <a:gd name="T9" fmla="*/ 809 h 814"/>
                  <a:gd name="T10" fmla="*/ 124 w 192"/>
                  <a:gd name="T11" fmla="*/ 814 h 814"/>
                  <a:gd name="T12" fmla="*/ 192 w 192"/>
                  <a:gd name="T13" fmla="*/ 11 h 8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"/>
                  <a:gd name="T22" fmla="*/ 0 h 814"/>
                  <a:gd name="T23" fmla="*/ 192 w 192"/>
                  <a:gd name="T24" fmla="*/ 814 h 8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2" h="814">
                    <a:moveTo>
                      <a:pt x="192" y="11"/>
                    </a:moveTo>
                    <a:lnTo>
                      <a:pt x="131" y="6"/>
                    </a:lnTo>
                    <a:lnTo>
                      <a:pt x="69" y="0"/>
                    </a:lnTo>
                    <a:lnTo>
                      <a:pt x="0" y="803"/>
                    </a:lnTo>
                    <a:lnTo>
                      <a:pt x="62" y="809"/>
                    </a:lnTo>
                    <a:lnTo>
                      <a:pt x="124" y="814"/>
                    </a:lnTo>
                    <a:lnTo>
                      <a:pt x="19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" name="Freeform 157"/>
              <p:cNvSpPr>
                <a:spLocks/>
              </p:cNvSpPr>
              <p:nvPr/>
            </p:nvSpPr>
            <p:spPr bwMode="auto">
              <a:xfrm>
                <a:off x="1467" y="1162"/>
                <a:ext cx="28" cy="117"/>
              </a:xfrm>
              <a:custGeom>
                <a:avLst/>
                <a:gdLst>
                  <a:gd name="T0" fmla="*/ 192 w 192"/>
                  <a:gd name="T1" fmla="*/ 11 h 814"/>
                  <a:gd name="T2" fmla="*/ 131 w 192"/>
                  <a:gd name="T3" fmla="*/ 6 h 814"/>
                  <a:gd name="T4" fmla="*/ 69 w 192"/>
                  <a:gd name="T5" fmla="*/ 0 h 814"/>
                  <a:gd name="T6" fmla="*/ 0 w 192"/>
                  <a:gd name="T7" fmla="*/ 803 h 814"/>
                  <a:gd name="T8" fmla="*/ 62 w 192"/>
                  <a:gd name="T9" fmla="*/ 809 h 814"/>
                  <a:gd name="T10" fmla="*/ 124 w 192"/>
                  <a:gd name="T11" fmla="*/ 814 h 814"/>
                  <a:gd name="T12" fmla="*/ 192 w 192"/>
                  <a:gd name="T13" fmla="*/ 11 h 8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"/>
                  <a:gd name="T22" fmla="*/ 0 h 814"/>
                  <a:gd name="T23" fmla="*/ 192 w 192"/>
                  <a:gd name="T24" fmla="*/ 814 h 8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2" h="814">
                    <a:moveTo>
                      <a:pt x="192" y="11"/>
                    </a:moveTo>
                    <a:lnTo>
                      <a:pt x="131" y="6"/>
                    </a:lnTo>
                    <a:lnTo>
                      <a:pt x="69" y="0"/>
                    </a:lnTo>
                    <a:lnTo>
                      <a:pt x="0" y="803"/>
                    </a:lnTo>
                    <a:lnTo>
                      <a:pt x="62" y="809"/>
                    </a:lnTo>
                    <a:lnTo>
                      <a:pt x="124" y="814"/>
                    </a:lnTo>
                    <a:lnTo>
                      <a:pt x="192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1" name="Freeform 158"/>
              <p:cNvSpPr>
                <a:spLocks/>
              </p:cNvSpPr>
              <p:nvPr/>
            </p:nvSpPr>
            <p:spPr bwMode="auto">
              <a:xfrm>
                <a:off x="1467" y="1277"/>
                <a:ext cx="9" cy="1"/>
              </a:xfrm>
              <a:custGeom>
                <a:avLst/>
                <a:gdLst>
                  <a:gd name="T0" fmla="*/ 62 w 62"/>
                  <a:gd name="T1" fmla="*/ 6 h 10"/>
                  <a:gd name="T2" fmla="*/ 0 w 62"/>
                  <a:gd name="T3" fmla="*/ 0 h 10"/>
                  <a:gd name="T4" fmla="*/ 0 w 62"/>
                  <a:gd name="T5" fmla="*/ 10 h 10"/>
                  <a:gd name="T6" fmla="*/ 62 w 62"/>
                  <a:gd name="T7" fmla="*/ 6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0"/>
                  <a:gd name="T14" fmla="*/ 62 w 62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0">
                    <a:moveTo>
                      <a:pt x="62" y="6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6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2" name="Line 159"/>
              <p:cNvSpPr>
                <a:spLocks noChangeShapeType="1"/>
              </p:cNvSpPr>
              <p:nvPr/>
            </p:nvSpPr>
            <p:spPr bwMode="auto">
              <a:xfrm>
                <a:off x="1467" y="127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3" name="Freeform 160"/>
              <p:cNvSpPr>
                <a:spLocks/>
              </p:cNvSpPr>
              <p:nvPr/>
            </p:nvSpPr>
            <p:spPr bwMode="auto">
              <a:xfrm>
                <a:off x="1467" y="1277"/>
                <a:ext cx="26" cy="116"/>
              </a:xfrm>
              <a:custGeom>
                <a:avLst/>
                <a:gdLst>
                  <a:gd name="T0" fmla="*/ 124 w 183"/>
                  <a:gd name="T1" fmla="*/ 0 h 812"/>
                  <a:gd name="T2" fmla="*/ 62 w 183"/>
                  <a:gd name="T3" fmla="*/ 5 h 812"/>
                  <a:gd name="T4" fmla="*/ 0 w 183"/>
                  <a:gd name="T5" fmla="*/ 9 h 812"/>
                  <a:gd name="T6" fmla="*/ 59 w 183"/>
                  <a:gd name="T7" fmla="*/ 812 h 812"/>
                  <a:gd name="T8" fmla="*/ 121 w 183"/>
                  <a:gd name="T9" fmla="*/ 807 h 812"/>
                  <a:gd name="T10" fmla="*/ 183 w 183"/>
                  <a:gd name="T11" fmla="*/ 803 h 812"/>
                  <a:gd name="T12" fmla="*/ 124 w 183"/>
                  <a:gd name="T13" fmla="*/ 0 h 8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812"/>
                  <a:gd name="T23" fmla="*/ 183 w 183"/>
                  <a:gd name="T24" fmla="*/ 812 h 8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812">
                    <a:moveTo>
                      <a:pt x="124" y="0"/>
                    </a:moveTo>
                    <a:lnTo>
                      <a:pt x="62" y="5"/>
                    </a:lnTo>
                    <a:lnTo>
                      <a:pt x="0" y="9"/>
                    </a:lnTo>
                    <a:lnTo>
                      <a:pt x="59" y="812"/>
                    </a:lnTo>
                    <a:lnTo>
                      <a:pt x="121" y="807"/>
                    </a:lnTo>
                    <a:lnTo>
                      <a:pt x="183" y="803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4" name="Freeform 161"/>
              <p:cNvSpPr>
                <a:spLocks/>
              </p:cNvSpPr>
              <p:nvPr/>
            </p:nvSpPr>
            <p:spPr bwMode="auto">
              <a:xfrm>
                <a:off x="1467" y="1277"/>
                <a:ext cx="26" cy="116"/>
              </a:xfrm>
              <a:custGeom>
                <a:avLst/>
                <a:gdLst>
                  <a:gd name="T0" fmla="*/ 124 w 183"/>
                  <a:gd name="T1" fmla="*/ 0 h 812"/>
                  <a:gd name="T2" fmla="*/ 62 w 183"/>
                  <a:gd name="T3" fmla="*/ 5 h 812"/>
                  <a:gd name="T4" fmla="*/ 0 w 183"/>
                  <a:gd name="T5" fmla="*/ 9 h 812"/>
                  <a:gd name="T6" fmla="*/ 59 w 183"/>
                  <a:gd name="T7" fmla="*/ 812 h 812"/>
                  <a:gd name="T8" fmla="*/ 121 w 183"/>
                  <a:gd name="T9" fmla="*/ 807 h 812"/>
                  <a:gd name="T10" fmla="*/ 183 w 183"/>
                  <a:gd name="T11" fmla="*/ 803 h 812"/>
                  <a:gd name="T12" fmla="*/ 124 w 183"/>
                  <a:gd name="T13" fmla="*/ 0 h 8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812"/>
                  <a:gd name="T23" fmla="*/ 183 w 183"/>
                  <a:gd name="T24" fmla="*/ 812 h 8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812">
                    <a:moveTo>
                      <a:pt x="124" y="0"/>
                    </a:moveTo>
                    <a:lnTo>
                      <a:pt x="62" y="5"/>
                    </a:lnTo>
                    <a:lnTo>
                      <a:pt x="0" y="9"/>
                    </a:lnTo>
                    <a:lnTo>
                      <a:pt x="59" y="812"/>
                    </a:lnTo>
                    <a:lnTo>
                      <a:pt x="121" y="807"/>
                    </a:lnTo>
                    <a:lnTo>
                      <a:pt x="183" y="803"/>
                    </a:lnTo>
                    <a:lnTo>
                      <a:pt x="1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5" name="Freeform 162"/>
              <p:cNvSpPr>
                <a:spLocks/>
              </p:cNvSpPr>
              <p:nvPr/>
            </p:nvSpPr>
            <p:spPr bwMode="auto">
              <a:xfrm>
                <a:off x="1476" y="1392"/>
                <a:ext cx="17" cy="9"/>
              </a:xfrm>
              <a:custGeom>
                <a:avLst/>
                <a:gdLst>
                  <a:gd name="T0" fmla="*/ 62 w 124"/>
                  <a:gd name="T1" fmla="*/ 4 h 66"/>
                  <a:gd name="T2" fmla="*/ 124 w 124"/>
                  <a:gd name="T3" fmla="*/ 0 h 66"/>
                  <a:gd name="T4" fmla="*/ 124 w 124"/>
                  <a:gd name="T5" fmla="*/ 13 h 66"/>
                  <a:gd name="T6" fmla="*/ 120 w 124"/>
                  <a:gd name="T7" fmla="*/ 25 h 66"/>
                  <a:gd name="T8" fmla="*/ 115 w 124"/>
                  <a:gd name="T9" fmla="*/ 37 h 66"/>
                  <a:gd name="T10" fmla="*/ 107 w 124"/>
                  <a:gd name="T11" fmla="*/ 47 h 66"/>
                  <a:gd name="T12" fmla="*/ 97 w 124"/>
                  <a:gd name="T13" fmla="*/ 56 h 66"/>
                  <a:gd name="T14" fmla="*/ 85 w 124"/>
                  <a:gd name="T15" fmla="*/ 62 h 66"/>
                  <a:gd name="T16" fmla="*/ 73 w 124"/>
                  <a:gd name="T17" fmla="*/ 66 h 66"/>
                  <a:gd name="T18" fmla="*/ 59 w 124"/>
                  <a:gd name="T19" fmla="*/ 66 h 66"/>
                  <a:gd name="T20" fmla="*/ 46 w 124"/>
                  <a:gd name="T21" fmla="*/ 65 h 66"/>
                  <a:gd name="T22" fmla="*/ 34 w 124"/>
                  <a:gd name="T23" fmla="*/ 61 h 66"/>
                  <a:gd name="T24" fmla="*/ 23 w 124"/>
                  <a:gd name="T25" fmla="*/ 54 h 66"/>
                  <a:gd name="T26" fmla="*/ 14 w 124"/>
                  <a:gd name="T27" fmla="*/ 44 h 66"/>
                  <a:gd name="T28" fmla="*/ 6 w 124"/>
                  <a:gd name="T29" fmla="*/ 34 h 66"/>
                  <a:gd name="T30" fmla="*/ 2 w 124"/>
                  <a:gd name="T31" fmla="*/ 22 h 66"/>
                  <a:gd name="T32" fmla="*/ 0 w 124"/>
                  <a:gd name="T33" fmla="*/ 9 h 66"/>
                  <a:gd name="T34" fmla="*/ 62 w 124"/>
                  <a:gd name="T35" fmla="*/ 4 h 6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24"/>
                  <a:gd name="T55" fmla="*/ 0 h 66"/>
                  <a:gd name="T56" fmla="*/ 124 w 124"/>
                  <a:gd name="T57" fmla="*/ 66 h 6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24" h="66">
                    <a:moveTo>
                      <a:pt x="62" y="4"/>
                    </a:moveTo>
                    <a:lnTo>
                      <a:pt x="124" y="0"/>
                    </a:lnTo>
                    <a:lnTo>
                      <a:pt x="124" y="13"/>
                    </a:lnTo>
                    <a:lnTo>
                      <a:pt x="120" y="25"/>
                    </a:lnTo>
                    <a:lnTo>
                      <a:pt x="115" y="37"/>
                    </a:lnTo>
                    <a:lnTo>
                      <a:pt x="107" y="47"/>
                    </a:lnTo>
                    <a:lnTo>
                      <a:pt x="97" y="56"/>
                    </a:lnTo>
                    <a:lnTo>
                      <a:pt x="85" y="62"/>
                    </a:lnTo>
                    <a:lnTo>
                      <a:pt x="73" y="66"/>
                    </a:lnTo>
                    <a:lnTo>
                      <a:pt x="59" y="66"/>
                    </a:lnTo>
                    <a:lnTo>
                      <a:pt x="46" y="65"/>
                    </a:lnTo>
                    <a:lnTo>
                      <a:pt x="34" y="61"/>
                    </a:lnTo>
                    <a:lnTo>
                      <a:pt x="23" y="54"/>
                    </a:lnTo>
                    <a:lnTo>
                      <a:pt x="14" y="44"/>
                    </a:lnTo>
                    <a:lnTo>
                      <a:pt x="6" y="34"/>
                    </a:lnTo>
                    <a:lnTo>
                      <a:pt x="2" y="22"/>
                    </a:lnTo>
                    <a:lnTo>
                      <a:pt x="0" y="9"/>
                    </a:lnTo>
                    <a:lnTo>
                      <a:pt x="6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6" name="Freeform 163"/>
              <p:cNvSpPr>
                <a:spLocks/>
              </p:cNvSpPr>
              <p:nvPr/>
            </p:nvSpPr>
            <p:spPr bwMode="auto">
              <a:xfrm>
                <a:off x="1476" y="1392"/>
                <a:ext cx="17" cy="9"/>
              </a:xfrm>
              <a:custGeom>
                <a:avLst/>
                <a:gdLst>
                  <a:gd name="T0" fmla="*/ 124 w 124"/>
                  <a:gd name="T1" fmla="*/ 0 h 66"/>
                  <a:gd name="T2" fmla="*/ 124 w 124"/>
                  <a:gd name="T3" fmla="*/ 13 h 66"/>
                  <a:gd name="T4" fmla="*/ 120 w 124"/>
                  <a:gd name="T5" fmla="*/ 25 h 66"/>
                  <a:gd name="T6" fmla="*/ 115 w 124"/>
                  <a:gd name="T7" fmla="*/ 37 h 66"/>
                  <a:gd name="T8" fmla="*/ 107 w 124"/>
                  <a:gd name="T9" fmla="*/ 47 h 66"/>
                  <a:gd name="T10" fmla="*/ 97 w 124"/>
                  <a:gd name="T11" fmla="*/ 56 h 66"/>
                  <a:gd name="T12" fmla="*/ 85 w 124"/>
                  <a:gd name="T13" fmla="*/ 62 h 66"/>
                  <a:gd name="T14" fmla="*/ 73 w 124"/>
                  <a:gd name="T15" fmla="*/ 66 h 66"/>
                  <a:gd name="T16" fmla="*/ 59 w 124"/>
                  <a:gd name="T17" fmla="*/ 66 h 66"/>
                  <a:gd name="T18" fmla="*/ 46 w 124"/>
                  <a:gd name="T19" fmla="*/ 65 h 66"/>
                  <a:gd name="T20" fmla="*/ 34 w 124"/>
                  <a:gd name="T21" fmla="*/ 61 h 66"/>
                  <a:gd name="T22" fmla="*/ 23 w 124"/>
                  <a:gd name="T23" fmla="*/ 54 h 66"/>
                  <a:gd name="T24" fmla="*/ 14 w 124"/>
                  <a:gd name="T25" fmla="*/ 44 h 66"/>
                  <a:gd name="T26" fmla="*/ 6 w 124"/>
                  <a:gd name="T27" fmla="*/ 34 h 66"/>
                  <a:gd name="T28" fmla="*/ 2 w 124"/>
                  <a:gd name="T29" fmla="*/ 22 h 66"/>
                  <a:gd name="T30" fmla="*/ 0 w 124"/>
                  <a:gd name="T31" fmla="*/ 9 h 6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24"/>
                  <a:gd name="T49" fmla="*/ 0 h 66"/>
                  <a:gd name="T50" fmla="*/ 124 w 124"/>
                  <a:gd name="T51" fmla="*/ 66 h 6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24" h="66">
                    <a:moveTo>
                      <a:pt x="124" y="0"/>
                    </a:moveTo>
                    <a:lnTo>
                      <a:pt x="124" y="13"/>
                    </a:lnTo>
                    <a:lnTo>
                      <a:pt x="120" y="25"/>
                    </a:lnTo>
                    <a:lnTo>
                      <a:pt x="115" y="37"/>
                    </a:lnTo>
                    <a:lnTo>
                      <a:pt x="107" y="47"/>
                    </a:lnTo>
                    <a:lnTo>
                      <a:pt x="97" y="56"/>
                    </a:lnTo>
                    <a:lnTo>
                      <a:pt x="85" y="62"/>
                    </a:lnTo>
                    <a:lnTo>
                      <a:pt x="73" y="66"/>
                    </a:lnTo>
                    <a:lnTo>
                      <a:pt x="59" y="66"/>
                    </a:lnTo>
                    <a:lnTo>
                      <a:pt x="46" y="65"/>
                    </a:lnTo>
                    <a:lnTo>
                      <a:pt x="34" y="61"/>
                    </a:lnTo>
                    <a:lnTo>
                      <a:pt x="23" y="54"/>
                    </a:lnTo>
                    <a:lnTo>
                      <a:pt x="14" y="44"/>
                    </a:lnTo>
                    <a:lnTo>
                      <a:pt x="6" y="34"/>
                    </a:lnTo>
                    <a:lnTo>
                      <a:pt x="2" y="22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7" name="Line 164"/>
              <p:cNvSpPr>
                <a:spLocks noChangeShapeType="1"/>
              </p:cNvSpPr>
              <p:nvPr/>
            </p:nvSpPr>
            <p:spPr bwMode="auto">
              <a:xfrm>
                <a:off x="1346" y="1282"/>
                <a:ext cx="9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8" name="Line 165"/>
              <p:cNvSpPr>
                <a:spLocks noChangeShapeType="1"/>
              </p:cNvSpPr>
              <p:nvPr/>
            </p:nvSpPr>
            <p:spPr bwMode="auto">
              <a:xfrm>
                <a:off x="1461" y="1282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9" name="Line 166"/>
              <p:cNvSpPr>
                <a:spLocks noChangeShapeType="1"/>
              </p:cNvSpPr>
              <p:nvPr/>
            </p:nvSpPr>
            <p:spPr bwMode="auto">
              <a:xfrm>
                <a:off x="1482" y="1282"/>
                <a:ext cx="9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70" name="Freeform 167"/>
              <p:cNvSpPr>
                <a:spLocks/>
              </p:cNvSpPr>
              <p:nvPr/>
            </p:nvSpPr>
            <p:spPr bwMode="auto">
              <a:xfrm>
                <a:off x="2880" y="923"/>
                <a:ext cx="55" cy="26"/>
              </a:xfrm>
              <a:custGeom>
                <a:avLst/>
                <a:gdLst>
                  <a:gd name="T0" fmla="*/ 385 w 385"/>
                  <a:gd name="T1" fmla="*/ 124 h 181"/>
                  <a:gd name="T2" fmla="*/ 375 w 385"/>
                  <a:gd name="T3" fmla="*/ 62 h 181"/>
                  <a:gd name="T4" fmla="*/ 365 w 385"/>
                  <a:gd name="T5" fmla="*/ 0 h 181"/>
                  <a:gd name="T6" fmla="*/ 0 w 385"/>
                  <a:gd name="T7" fmla="*/ 57 h 181"/>
                  <a:gd name="T8" fmla="*/ 10 w 385"/>
                  <a:gd name="T9" fmla="*/ 119 h 181"/>
                  <a:gd name="T10" fmla="*/ 20 w 385"/>
                  <a:gd name="T11" fmla="*/ 181 h 181"/>
                  <a:gd name="T12" fmla="*/ 385 w 385"/>
                  <a:gd name="T13" fmla="*/ 124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5"/>
                  <a:gd name="T22" fmla="*/ 0 h 181"/>
                  <a:gd name="T23" fmla="*/ 385 w 385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5" h="181">
                    <a:moveTo>
                      <a:pt x="385" y="124"/>
                    </a:moveTo>
                    <a:lnTo>
                      <a:pt x="375" y="62"/>
                    </a:lnTo>
                    <a:lnTo>
                      <a:pt x="365" y="0"/>
                    </a:lnTo>
                    <a:lnTo>
                      <a:pt x="0" y="57"/>
                    </a:lnTo>
                    <a:lnTo>
                      <a:pt x="10" y="119"/>
                    </a:lnTo>
                    <a:lnTo>
                      <a:pt x="20" y="181"/>
                    </a:lnTo>
                    <a:lnTo>
                      <a:pt x="385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71" name="Freeform 168"/>
              <p:cNvSpPr>
                <a:spLocks/>
              </p:cNvSpPr>
              <p:nvPr/>
            </p:nvSpPr>
            <p:spPr bwMode="auto">
              <a:xfrm>
                <a:off x="2880" y="923"/>
                <a:ext cx="55" cy="26"/>
              </a:xfrm>
              <a:custGeom>
                <a:avLst/>
                <a:gdLst>
                  <a:gd name="T0" fmla="*/ 385 w 385"/>
                  <a:gd name="T1" fmla="*/ 124 h 181"/>
                  <a:gd name="T2" fmla="*/ 375 w 385"/>
                  <a:gd name="T3" fmla="*/ 62 h 181"/>
                  <a:gd name="T4" fmla="*/ 365 w 385"/>
                  <a:gd name="T5" fmla="*/ 0 h 181"/>
                  <a:gd name="T6" fmla="*/ 0 w 385"/>
                  <a:gd name="T7" fmla="*/ 57 h 181"/>
                  <a:gd name="T8" fmla="*/ 10 w 385"/>
                  <a:gd name="T9" fmla="*/ 119 h 181"/>
                  <a:gd name="T10" fmla="*/ 20 w 385"/>
                  <a:gd name="T11" fmla="*/ 181 h 181"/>
                  <a:gd name="T12" fmla="*/ 385 w 385"/>
                  <a:gd name="T13" fmla="*/ 124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5"/>
                  <a:gd name="T22" fmla="*/ 0 h 181"/>
                  <a:gd name="T23" fmla="*/ 385 w 385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5" h="181">
                    <a:moveTo>
                      <a:pt x="385" y="124"/>
                    </a:moveTo>
                    <a:lnTo>
                      <a:pt x="375" y="62"/>
                    </a:lnTo>
                    <a:lnTo>
                      <a:pt x="365" y="0"/>
                    </a:lnTo>
                    <a:lnTo>
                      <a:pt x="0" y="57"/>
                    </a:lnTo>
                    <a:lnTo>
                      <a:pt x="10" y="119"/>
                    </a:lnTo>
                    <a:lnTo>
                      <a:pt x="20" y="181"/>
                    </a:lnTo>
                    <a:lnTo>
                      <a:pt x="385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72" name="Freeform 169"/>
              <p:cNvSpPr>
                <a:spLocks/>
              </p:cNvSpPr>
              <p:nvPr/>
            </p:nvSpPr>
            <p:spPr bwMode="auto">
              <a:xfrm>
                <a:off x="2877" y="932"/>
                <a:ext cx="4" cy="8"/>
              </a:xfrm>
              <a:custGeom>
                <a:avLst/>
                <a:gdLst>
                  <a:gd name="T0" fmla="*/ 27 w 27"/>
                  <a:gd name="T1" fmla="*/ 62 h 62"/>
                  <a:gd name="T2" fmla="*/ 17 w 27"/>
                  <a:gd name="T3" fmla="*/ 0 h 62"/>
                  <a:gd name="T4" fmla="*/ 12 w 27"/>
                  <a:gd name="T5" fmla="*/ 1 h 62"/>
                  <a:gd name="T6" fmla="*/ 0 w 27"/>
                  <a:gd name="T7" fmla="*/ 5 h 62"/>
                  <a:gd name="T8" fmla="*/ 27 w 27"/>
                  <a:gd name="T9" fmla="*/ 62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2"/>
                  <a:gd name="T17" fmla="*/ 27 w 27"/>
                  <a:gd name="T18" fmla="*/ 62 h 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2">
                    <a:moveTo>
                      <a:pt x="27" y="62"/>
                    </a:moveTo>
                    <a:lnTo>
                      <a:pt x="17" y="0"/>
                    </a:lnTo>
                    <a:lnTo>
                      <a:pt x="12" y="1"/>
                    </a:lnTo>
                    <a:lnTo>
                      <a:pt x="0" y="5"/>
                    </a:lnTo>
                    <a:lnTo>
                      <a:pt x="27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73" name="Freeform 170"/>
              <p:cNvSpPr>
                <a:spLocks/>
              </p:cNvSpPr>
              <p:nvPr/>
            </p:nvSpPr>
            <p:spPr bwMode="auto">
              <a:xfrm>
                <a:off x="2877" y="932"/>
                <a:ext cx="3" cy="1"/>
              </a:xfrm>
              <a:custGeom>
                <a:avLst/>
                <a:gdLst>
                  <a:gd name="T0" fmla="*/ 17 w 17"/>
                  <a:gd name="T1" fmla="*/ 0 h 5"/>
                  <a:gd name="T2" fmla="*/ 12 w 17"/>
                  <a:gd name="T3" fmla="*/ 1 h 5"/>
                  <a:gd name="T4" fmla="*/ 0 w 17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5"/>
                  <a:gd name="T11" fmla="*/ 17 w 17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5">
                    <a:moveTo>
                      <a:pt x="17" y="0"/>
                    </a:moveTo>
                    <a:lnTo>
                      <a:pt x="12" y="1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74" name="Freeform 171"/>
              <p:cNvSpPr>
                <a:spLocks/>
              </p:cNvSpPr>
              <p:nvPr/>
            </p:nvSpPr>
            <p:spPr bwMode="auto">
              <a:xfrm>
                <a:off x="2829" y="932"/>
                <a:ext cx="56" cy="40"/>
              </a:xfrm>
              <a:custGeom>
                <a:avLst/>
                <a:gdLst>
                  <a:gd name="T0" fmla="*/ 390 w 390"/>
                  <a:gd name="T1" fmla="*/ 113 h 275"/>
                  <a:gd name="T2" fmla="*/ 362 w 390"/>
                  <a:gd name="T3" fmla="*/ 57 h 275"/>
                  <a:gd name="T4" fmla="*/ 335 w 390"/>
                  <a:gd name="T5" fmla="*/ 0 h 275"/>
                  <a:gd name="T6" fmla="*/ 0 w 390"/>
                  <a:gd name="T7" fmla="*/ 162 h 275"/>
                  <a:gd name="T8" fmla="*/ 27 w 390"/>
                  <a:gd name="T9" fmla="*/ 218 h 275"/>
                  <a:gd name="T10" fmla="*/ 55 w 390"/>
                  <a:gd name="T11" fmla="*/ 275 h 275"/>
                  <a:gd name="T12" fmla="*/ 390 w 390"/>
                  <a:gd name="T13" fmla="*/ 113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390" y="113"/>
                    </a:moveTo>
                    <a:lnTo>
                      <a:pt x="362" y="57"/>
                    </a:lnTo>
                    <a:lnTo>
                      <a:pt x="335" y="0"/>
                    </a:lnTo>
                    <a:lnTo>
                      <a:pt x="0" y="162"/>
                    </a:lnTo>
                    <a:lnTo>
                      <a:pt x="27" y="218"/>
                    </a:lnTo>
                    <a:lnTo>
                      <a:pt x="55" y="275"/>
                    </a:lnTo>
                    <a:lnTo>
                      <a:pt x="390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75" name="Freeform 172"/>
              <p:cNvSpPr>
                <a:spLocks/>
              </p:cNvSpPr>
              <p:nvPr/>
            </p:nvSpPr>
            <p:spPr bwMode="auto">
              <a:xfrm>
                <a:off x="2829" y="932"/>
                <a:ext cx="56" cy="40"/>
              </a:xfrm>
              <a:custGeom>
                <a:avLst/>
                <a:gdLst>
                  <a:gd name="T0" fmla="*/ 390 w 390"/>
                  <a:gd name="T1" fmla="*/ 113 h 275"/>
                  <a:gd name="T2" fmla="*/ 362 w 390"/>
                  <a:gd name="T3" fmla="*/ 57 h 275"/>
                  <a:gd name="T4" fmla="*/ 335 w 390"/>
                  <a:gd name="T5" fmla="*/ 0 h 275"/>
                  <a:gd name="T6" fmla="*/ 0 w 390"/>
                  <a:gd name="T7" fmla="*/ 162 h 275"/>
                  <a:gd name="T8" fmla="*/ 27 w 390"/>
                  <a:gd name="T9" fmla="*/ 218 h 275"/>
                  <a:gd name="T10" fmla="*/ 55 w 390"/>
                  <a:gd name="T11" fmla="*/ 275 h 275"/>
                  <a:gd name="T12" fmla="*/ 390 w 390"/>
                  <a:gd name="T13" fmla="*/ 113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390" y="113"/>
                    </a:moveTo>
                    <a:lnTo>
                      <a:pt x="362" y="57"/>
                    </a:lnTo>
                    <a:lnTo>
                      <a:pt x="335" y="0"/>
                    </a:lnTo>
                    <a:lnTo>
                      <a:pt x="0" y="162"/>
                    </a:lnTo>
                    <a:lnTo>
                      <a:pt x="27" y="218"/>
                    </a:lnTo>
                    <a:lnTo>
                      <a:pt x="55" y="275"/>
                    </a:lnTo>
                    <a:lnTo>
                      <a:pt x="390" y="1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76" name="Freeform 173"/>
              <p:cNvSpPr>
                <a:spLocks/>
              </p:cNvSpPr>
              <p:nvPr/>
            </p:nvSpPr>
            <p:spPr bwMode="auto">
              <a:xfrm>
                <a:off x="2827" y="955"/>
                <a:ext cx="6" cy="8"/>
              </a:xfrm>
              <a:custGeom>
                <a:avLst/>
                <a:gdLst>
                  <a:gd name="T0" fmla="*/ 41 w 41"/>
                  <a:gd name="T1" fmla="*/ 56 h 56"/>
                  <a:gd name="T2" fmla="*/ 14 w 41"/>
                  <a:gd name="T3" fmla="*/ 0 h 56"/>
                  <a:gd name="T4" fmla="*/ 8 w 41"/>
                  <a:gd name="T5" fmla="*/ 3 h 56"/>
                  <a:gd name="T6" fmla="*/ 0 w 41"/>
                  <a:gd name="T7" fmla="*/ 9 h 56"/>
                  <a:gd name="T8" fmla="*/ 41 w 41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6"/>
                  <a:gd name="T17" fmla="*/ 41 w 41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6">
                    <a:moveTo>
                      <a:pt x="41" y="56"/>
                    </a:moveTo>
                    <a:lnTo>
                      <a:pt x="14" y="0"/>
                    </a:lnTo>
                    <a:lnTo>
                      <a:pt x="8" y="3"/>
                    </a:lnTo>
                    <a:lnTo>
                      <a:pt x="0" y="9"/>
                    </a:lnTo>
                    <a:lnTo>
                      <a:pt x="41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77" name="Freeform 174"/>
              <p:cNvSpPr>
                <a:spLocks/>
              </p:cNvSpPr>
              <p:nvPr/>
            </p:nvSpPr>
            <p:spPr bwMode="auto">
              <a:xfrm>
                <a:off x="2827" y="955"/>
                <a:ext cx="2" cy="2"/>
              </a:xfrm>
              <a:custGeom>
                <a:avLst/>
                <a:gdLst>
                  <a:gd name="T0" fmla="*/ 14 w 14"/>
                  <a:gd name="T1" fmla="*/ 0 h 9"/>
                  <a:gd name="T2" fmla="*/ 8 w 14"/>
                  <a:gd name="T3" fmla="*/ 3 h 9"/>
                  <a:gd name="T4" fmla="*/ 0 w 14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14" y="0"/>
                    </a:moveTo>
                    <a:lnTo>
                      <a:pt x="8" y="3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78" name="Freeform 175"/>
              <p:cNvSpPr>
                <a:spLocks/>
              </p:cNvSpPr>
              <p:nvPr/>
            </p:nvSpPr>
            <p:spPr bwMode="auto">
              <a:xfrm>
                <a:off x="2786" y="957"/>
                <a:ext cx="53" cy="48"/>
              </a:xfrm>
              <a:custGeom>
                <a:avLst/>
                <a:gdLst>
                  <a:gd name="T0" fmla="*/ 372 w 372"/>
                  <a:gd name="T1" fmla="*/ 95 h 341"/>
                  <a:gd name="T2" fmla="*/ 331 w 372"/>
                  <a:gd name="T3" fmla="*/ 47 h 341"/>
                  <a:gd name="T4" fmla="*/ 290 w 372"/>
                  <a:gd name="T5" fmla="*/ 0 h 341"/>
                  <a:gd name="T6" fmla="*/ 0 w 372"/>
                  <a:gd name="T7" fmla="*/ 246 h 341"/>
                  <a:gd name="T8" fmla="*/ 41 w 372"/>
                  <a:gd name="T9" fmla="*/ 294 h 341"/>
                  <a:gd name="T10" fmla="*/ 82 w 372"/>
                  <a:gd name="T11" fmla="*/ 341 h 341"/>
                  <a:gd name="T12" fmla="*/ 372 w 372"/>
                  <a:gd name="T13" fmla="*/ 95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372" y="95"/>
                    </a:moveTo>
                    <a:lnTo>
                      <a:pt x="331" y="47"/>
                    </a:lnTo>
                    <a:lnTo>
                      <a:pt x="290" y="0"/>
                    </a:lnTo>
                    <a:lnTo>
                      <a:pt x="0" y="246"/>
                    </a:lnTo>
                    <a:lnTo>
                      <a:pt x="41" y="294"/>
                    </a:lnTo>
                    <a:lnTo>
                      <a:pt x="82" y="341"/>
                    </a:lnTo>
                    <a:lnTo>
                      <a:pt x="372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79" name="Freeform 176"/>
              <p:cNvSpPr>
                <a:spLocks/>
              </p:cNvSpPr>
              <p:nvPr/>
            </p:nvSpPr>
            <p:spPr bwMode="auto">
              <a:xfrm>
                <a:off x="2786" y="957"/>
                <a:ext cx="53" cy="48"/>
              </a:xfrm>
              <a:custGeom>
                <a:avLst/>
                <a:gdLst>
                  <a:gd name="T0" fmla="*/ 372 w 372"/>
                  <a:gd name="T1" fmla="*/ 95 h 341"/>
                  <a:gd name="T2" fmla="*/ 331 w 372"/>
                  <a:gd name="T3" fmla="*/ 47 h 341"/>
                  <a:gd name="T4" fmla="*/ 290 w 372"/>
                  <a:gd name="T5" fmla="*/ 0 h 341"/>
                  <a:gd name="T6" fmla="*/ 0 w 372"/>
                  <a:gd name="T7" fmla="*/ 246 h 341"/>
                  <a:gd name="T8" fmla="*/ 41 w 372"/>
                  <a:gd name="T9" fmla="*/ 294 h 341"/>
                  <a:gd name="T10" fmla="*/ 82 w 372"/>
                  <a:gd name="T11" fmla="*/ 341 h 341"/>
                  <a:gd name="T12" fmla="*/ 372 w 372"/>
                  <a:gd name="T13" fmla="*/ 95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372" y="95"/>
                    </a:moveTo>
                    <a:lnTo>
                      <a:pt x="331" y="47"/>
                    </a:lnTo>
                    <a:lnTo>
                      <a:pt x="290" y="0"/>
                    </a:lnTo>
                    <a:lnTo>
                      <a:pt x="0" y="246"/>
                    </a:lnTo>
                    <a:lnTo>
                      <a:pt x="41" y="294"/>
                    </a:lnTo>
                    <a:lnTo>
                      <a:pt x="82" y="341"/>
                    </a:lnTo>
                    <a:lnTo>
                      <a:pt x="372" y="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80" name="Freeform 177"/>
              <p:cNvSpPr>
                <a:spLocks/>
              </p:cNvSpPr>
              <p:nvPr/>
            </p:nvSpPr>
            <p:spPr bwMode="auto">
              <a:xfrm>
                <a:off x="2785" y="992"/>
                <a:ext cx="7" cy="7"/>
              </a:xfrm>
              <a:custGeom>
                <a:avLst/>
                <a:gdLst>
                  <a:gd name="T0" fmla="*/ 50 w 50"/>
                  <a:gd name="T1" fmla="*/ 48 h 48"/>
                  <a:gd name="T2" fmla="*/ 9 w 50"/>
                  <a:gd name="T3" fmla="*/ 0 h 48"/>
                  <a:gd name="T4" fmla="*/ 4 w 50"/>
                  <a:gd name="T5" fmla="*/ 5 h 48"/>
                  <a:gd name="T6" fmla="*/ 0 w 50"/>
                  <a:gd name="T7" fmla="*/ 10 h 48"/>
                  <a:gd name="T8" fmla="*/ 50 w 50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48"/>
                  <a:gd name="T17" fmla="*/ 50 w 5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48">
                    <a:moveTo>
                      <a:pt x="50" y="48"/>
                    </a:moveTo>
                    <a:lnTo>
                      <a:pt x="9" y="0"/>
                    </a:lnTo>
                    <a:lnTo>
                      <a:pt x="4" y="5"/>
                    </a:lnTo>
                    <a:lnTo>
                      <a:pt x="0" y="10"/>
                    </a:lnTo>
                    <a:lnTo>
                      <a:pt x="5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81" name="Freeform 178"/>
              <p:cNvSpPr>
                <a:spLocks/>
              </p:cNvSpPr>
              <p:nvPr/>
            </p:nvSpPr>
            <p:spPr bwMode="auto">
              <a:xfrm>
                <a:off x="2785" y="992"/>
                <a:ext cx="1" cy="1"/>
              </a:xfrm>
              <a:custGeom>
                <a:avLst/>
                <a:gdLst>
                  <a:gd name="T0" fmla="*/ 9 w 9"/>
                  <a:gd name="T1" fmla="*/ 0 h 10"/>
                  <a:gd name="T2" fmla="*/ 4 w 9"/>
                  <a:gd name="T3" fmla="*/ 5 h 10"/>
                  <a:gd name="T4" fmla="*/ 0 w 9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0"/>
                  <a:gd name="T11" fmla="*/ 9 w 9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0">
                    <a:moveTo>
                      <a:pt x="9" y="0"/>
                    </a:moveTo>
                    <a:lnTo>
                      <a:pt x="4" y="5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82" name="Freeform 179"/>
              <p:cNvSpPr>
                <a:spLocks/>
              </p:cNvSpPr>
              <p:nvPr/>
            </p:nvSpPr>
            <p:spPr bwMode="auto">
              <a:xfrm>
                <a:off x="2750" y="993"/>
                <a:ext cx="49" cy="56"/>
              </a:xfrm>
              <a:custGeom>
                <a:avLst/>
                <a:gdLst>
                  <a:gd name="T0" fmla="*/ 341 w 341"/>
                  <a:gd name="T1" fmla="*/ 75 h 390"/>
                  <a:gd name="T2" fmla="*/ 292 w 341"/>
                  <a:gd name="T3" fmla="*/ 38 h 390"/>
                  <a:gd name="T4" fmla="*/ 242 w 341"/>
                  <a:gd name="T5" fmla="*/ 0 h 390"/>
                  <a:gd name="T6" fmla="*/ 0 w 341"/>
                  <a:gd name="T7" fmla="*/ 315 h 390"/>
                  <a:gd name="T8" fmla="*/ 50 w 341"/>
                  <a:gd name="T9" fmla="*/ 353 h 390"/>
                  <a:gd name="T10" fmla="*/ 99 w 341"/>
                  <a:gd name="T11" fmla="*/ 390 h 390"/>
                  <a:gd name="T12" fmla="*/ 341 w 341"/>
                  <a:gd name="T13" fmla="*/ 75 h 3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0"/>
                  <a:gd name="T23" fmla="*/ 341 w 341"/>
                  <a:gd name="T24" fmla="*/ 390 h 3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0">
                    <a:moveTo>
                      <a:pt x="341" y="75"/>
                    </a:moveTo>
                    <a:lnTo>
                      <a:pt x="292" y="38"/>
                    </a:lnTo>
                    <a:lnTo>
                      <a:pt x="242" y="0"/>
                    </a:lnTo>
                    <a:lnTo>
                      <a:pt x="0" y="315"/>
                    </a:lnTo>
                    <a:lnTo>
                      <a:pt x="50" y="353"/>
                    </a:lnTo>
                    <a:lnTo>
                      <a:pt x="99" y="390"/>
                    </a:lnTo>
                    <a:lnTo>
                      <a:pt x="341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83" name="Freeform 180"/>
              <p:cNvSpPr>
                <a:spLocks/>
              </p:cNvSpPr>
              <p:nvPr/>
            </p:nvSpPr>
            <p:spPr bwMode="auto">
              <a:xfrm>
                <a:off x="2750" y="993"/>
                <a:ext cx="49" cy="56"/>
              </a:xfrm>
              <a:custGeom>
                <a:avLst/>
                <a:gdLst>
                  <a:gd name="T0" fmla="*/ 341 w 341"/>
                  <a:gd name="T1" fmla="*/ 75 h 390"/>
                  <a:gd name="T2" fmla="*/ 292 w 341"/>
                  <a:gd name="T3" fmla="*/ 38 h 390"/>
                  <a:gd name="T4" fmla="*/ 242 w 341"/>
                  <a:gd name="T5" fmla="*/ 0 h 390"/>
                  <a:gd name="T6" fmla="*/ 0 w 341"/>
                  <a:gd name="T7" fmla="*/ 315 h 390"/>
                  <a:gd name="T8" fmla="*/ 50 w 341"/>
                  <a:gd name="T9" fmla="*/ 353 h 390"/>
                  <a:gd name="T10" fmla="*/ 99 w 341"/>
                  <a:gd name="T11" fmla="*/ 390 h 390"/>
                  <a:gd name="T12" fmla="*/ 341 w 341"/>
                  <a:gd name="T13" fmla="*/ 75 h 3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0"/>
                  <a:gd name="T23" fmla="*/ 341 w 341"/>
                  <a:gd name="T24" fmla="*/ 390 h 3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0">
                    <a:moveTo>
                      <a:pt x="341" y="75"/>
                    </a:moveTo>
                    <a:lnTo>
                      <a:pt x="292" y="38"/>
                    </a:lnTo>
                    <a:lnTo>
                      <a:pt x="242" y="0"/>
                    </a:lnTo>
                    <a:lnTo>
                      <a:pt x="0" y="315"/>
                    </a:lnTo>
                    <a:lnTo>
                      <a:pt x="50" y="353"/>
                    </a:lnTo>
                    <a:lnTo>
                      <a:pt x="99" y="390"/>
                    </a:lnTo>
                    <a:lnTo>
                      <a:pt x="341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84" name="Freeform 181"/>
              <p:cNvSpPr>
                <a:spLocks/>
              </p:cNvSpPr>
              <p:nvPr/>
            </p:nvSpPr>
            <p:spPr bwMode="auto">
              <a:xfrm>
                <a:off x="2749" y="1038"/>
                <a:ext cx="8" cy="6"/>
              </a:xfrm>
              <a:custGeom>
                <a:avLst/>
                <a:gdLst>
                  <a:gd name="T0" fmla="*/ 56 w 56"/>
                  <a:gd name="T1" fmla="*/ 38 h 38"/>
                  <a:gd name="T2" fmla="*/ 6 w 56"/>
                  <a:gd name="T3" fmla="*/ 0 h 38"/>
                  <a:gd name="T4" fmla="*/ 0 w 56"/>
                  <a:gd name="T5" fmla="*/ 9 h 38"/>
                  <a:gd name="T6" fmla="*/ 56 w 56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38"/>
                  <a:gd name="T14" fmla="*/ 56 w 56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38">
                    <a:moveTo>
                      <a:pt x="56" y="38"/>
                    </a:moveTo>
                    <a:lnTo>
                      <a:pt x="6" y="0"/>
                    </a:lnTo>
                    <a:lnTo>
                      <a:pt x="0" y="9"/>
                    </a:lnTo>
                    <a:lnTo>
                      <a:pt x="56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85" name="Line 182"/>
              <p:cNvSpPr>
                <a:spLocks noChangeShapeType="1"/>
              </p:cNvSpPr>
              <p:nvPr/>
            </p:nvSpPr>
            <p:spPr bwMode="auto">
              <a:xfrm flipH="1">
                <a:off x="2749" y="1038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86" name="Freeform 183"/>
              <p:cNvSpPr>
                <a:spLocks/>
              </p:cNvSpPr>
              <p:nvPr/>
            </p:nvSpPr>
            <p:spPr bwMode="auto">
              <a:xfrm>
                <a:off x="2722" y="1040"/>
                <a:ext cx="43" cy="60"/>
              </a:xfrm>
              <a:custGeom>
                <a:avLst/>
                <a:gdLst>
                  <a:gd name="T0" fmla="*/ 301 w 301"/>
                  <a:gd name="T1" fmla="*/ 58 h 426"/>
                  <a:gd name="T2" fmla="*/ 246 w 301"/>
                  <a:gd name="T3" fmla="*/ 29 h 426"/>
                  <a:gd name="T4" fmla="*/ 190 w 301"/>
                  <a:gd name="T5" fmla="*/ 0 h 426"/>
                  <a:gd name="T6" fmla="*/ 0 w 301"/>
                  <a:gd name="T7" fmla="*/ 368 h 426"/>
                  <a:gd name="T8" fmla="*/ 55 w 301"/>
                  <a:gd name="T9" fmla="*/ 397 h 426"/>
                  <a:gd name="T10" fmla="*/ 111 w 301"/>
                  <a:gd name="T11" fmla="*/ 426 h 426"/>
                  <a:gd name="T12" fmla="*/ 301 w 301"/>
                  <a:gd name="T13" fmla="*/ 58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6"/>
                  <a:gd name="T23" fmla="*/ 301 w 301"/>
                  <a:gd name="T24" fmla="*/ 426 h 4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6">
                    <a:moveTo>
                      <a:pt x="301" y="58"/>
                    </a:moveTo>
                    <a:lnTo>
                      <a:pt x="246" y="29"/>
                    </a:lnTo>
                    <a:lnTo>
                      <a:pt x="190" y="0"/>
                    </a:lnTo>
                    <a:lnTo>
                      <a:pt x="0" y="368"/>
                    </a:lnTo>
                    <a:lnTo>
                      <a:pt x="55" y="397"/>
                    </a:lnTo>
                    <a:lnTo>
                      <a:pt x="111" y="426"/>
                    </a:lnTo>
                    <a:lnTo>
                      <a:pt x="301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87" name="Freeform 184"/>
              <p:cNvSpPr>
                <a:spLocks/>
              </p:cNvSpPr>
              <p:nvPr/>
            </p:nvSpPr>
            <p:spPr bwMode="auto">
              <a:xfrm>
                <a:off x="2722" y="1040"/>
                <a:ext cx="43" cy="60"/>
              </a:xfrm>
              <a:custGeom>
                <a:avLst/>
                <a:gdLst>
                  <a:gd name="T0" fmla="*/ 301 w 301"/>
                  <a:gd name="T1" fmla="*/ 58 h 426"/>
                  <a:gd name="T2" fmla="*/ 246 w 301"/>
                  <a:gd name="T3" fmla="*/ 29 h 426"/>
                  <a:gd name="T4" fmla="*/ 190 w 301"/>
                  <a:gd name="T5" fmla="*/ 0 h 426"/>
                  <a:gd name="T6" fmla="*/ 0 w 301"/>
                  <a:gd name="T7" fmla="*/ 368 h 426"/>
                  <a:gd name="T8" fmla="*/ 55 w 301"/>
                  <a:gd name="T9" fmla="*/ 397 h 426"/>
                  <a:gd name="T10" fmla="*/ 111 w 301"/>
                  <a:gd name="T11" fmla="*/ 426 h 426"/>
                  <a:gd name="T12" fmla="*/ 301 w 301"/>
                  <a:gd name="T13" fmla="*/ 58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6"/>
                  <a:gd name="T23" fmla="*/ 301 w 301"/>
                  <a:gd name="T24" fmla="*/ 426 h 4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6">
                    <a:moveTo>
                      <a:pt x="301" y="58"/>
                    </a:moveTo>
                    <a:lnTo>
                      <a:pt x="246" y="29"/>
                    </a:lnTo>
                    <a:lnTo>
                      <a:pt x="190" y="0"/>
                    </a:lnTo>
                    <a:lnTo>
                      <a:pt x="0" y="368"/>
                    </a:lnTo>
                    <a:lnTo>
                      <a:pt x="55" y="397"/>
                    </a:lnTo>
                    <a:lnTo>
                      <a:pt x="111" y="426"/>
                    </a:lnTo>
                    <a:lnTo>
                      <a:pt x="301" y="5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88" name="Freeform 185"/>
              <p:cNvSpPr>
                <a:spLocks/>
              </p:cNvSpPr>
              <p:nvPr/>
            </p:nvSpPr>
            <p:spPr bwMode="auto">
              <a:xfrm>
                <a:off x="2721" y="1092"/>
                <a:ext cx="9" cy="4"/>
              </a:xfrm>
              <a:custGeom>
                <a:avLst/>
                <a:gdLst>
                  <a:gd name="T0" fmla="*/ 59 w 59"/>
                  <a:gd name="T1" fmla="*/ 29 h 29"/>
                  <a:gd name="T2" fmla="*/ 4 w 59"/>
                  <a:gd name="T3" fmla="*/ 0 h 29"/>
                  <a:gd name="T4" fmla="*/ 0 w 59"/>
                  <a:gd name="T5" fmla="*/ 9 h 29"/>
                  <a:gd name="T6" fmla="*/ 59 w 59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29"/>
                  <a:gd name="T14" fmla="*/ 59 w 59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29">
                    <a:moveTo>
                      <a:pt x="59" y="29"/>
                    </a:moveTo>
                    <a:lnTo>
                      <a:pt x="4" y="0"/>
                    </a:lnTo>
                    <a:lnTo>
                      <a:pt x="0" y="9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89" name="Line 186"/>
              <p:cNvSpPr>
                <a:spLocks noChangeShapeType="1"/>
              </p:cNvSpPr>
              <p:nvPr/>
            </p:nvSpPr>
            <p:spPr bwMode="auto">
              <a:xfrm flipH="1">
                <a:off x="2721" y="109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90" name="Freeform 187"/>
              <p:cNvSpPr>
                <a:spLocks/>
              </p:cNvSpPr>
              <p:nvPr/>
            </p:nvSpPr>
            <p:spPr bwMode="auto">
              <a:xfrm>
                <a:off x="2702" y="1093"/>
                <a:ext cx="36" cy="65"/>
              </a:xfrm>
              <a:custGeom>
                <a:avLst/>
                <a:gdLst>
                  <a:gd name="T0" fmla="*/ 257 w 257"/>
                  <a:gd name="T1" fmla="*/ 40 h 450"/>
                  <a:gd name="T2" fmla="*/ 197 w 257"/>
                  <a:gd name="T3" fmla="*/ 20 h 450"/>
                  <a:gd name="T4" fmla="*/ 138 w 257"/>
                  <a:gd name="T5" fmla="*/ 0 h 450"/>
                  <a:gd name="T6" fmla="*/ 0 w 257"/>
                  <a:gd name="T7" fmla="*/ 410 h 450"/>
                  <a:gd name="T8" fmla="*/ 59 w 257"/>
                  <a:gd name="T9" fmla="*/ 430 h 450"/>
                  <a:gd name="T10" fmla="*/ 119 w 257"/>
                  <a:gd name="T11" fmla="*/ 450 h 450"/>
                  <a:gd name="T12" fmla="*/ 257 w 257"/>
                  <a:gd name="T13" fmla="*/ 4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7"/>
                  <a:gd name="T22" fmla="*/ 0 h 450"/>
                  <a:gd name="T23" fmla="*/ 257 w 257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7" h="450">
                    <a:moveTo>
                      <a:pt x="257" y="40"/>
                    </a:moveTo>
                    <a:lnTo>
                      <a:pt x="197" y="20"/>
                    </a:lnTo>
                    <a:lnTo>
                      <a:pt x="138" y="0"/>
                    </a:lnTo>
                    <a:lnTo>
                      <a:pt x="0" y="410"/>
                    </a:lnTo>
                    <a:lnTo>
                      <a:pt x="59" y="430"/>
                    </a:lnTo>
                    <a:lnTo>
                      <a:pt x="119" y="450"/>
                    </a:lnTo>
                    <a:lnTo>
                      <a:pt x="257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91" name="Freeform 188"/>
              <p:cNvSpPr>
                <a:spLocks/>
              </p:cNvSpPr>
              <p:nvPr/>
            </p:nvSpPr>
            <p:spPr bwMode="auto">
              <a:xfrm>
                <a:off x="2702" y="1093"/>
                <a:ext cx="36" cy="65"/>
              </a:xfrm>
              <a:custGeom>
                <a:avLst/>
                <a:gdLst>
                  <a:gd name="T0" fmla="*/ 257 w 257"/>
                  <a:gd name="T1" fmla="*/ 40 h 450"/>
                  <a:gd name="T2" fmla="*/ 197 w 257"/>
                  <a:gd name="T3" fmla="*/ 20 h 450"/>
                  <a:gd name="T4" fmla="*/ 138 w 257"/>
                  <a:gd name="T5" fmla="*/ 0 h 450"/>
                  <a:gd name="T6" fmla="*/ 0 w 257"/>
                  <a:gd name="T7" fmla="*/ 410 h 450"/>
                  <a:gd name="T8" fmla="*/ 59 w 257"/>
                  <a:gd name="T9" fmla="*/ 430 h 450"/>
                  <a:gd name="T10" fmla="*/ 119 w 257"/>
                  <a:gd name="T11" fmla="*/ 450 h 450"/>
                  <a:gd name="T12" fmla="*/ 257 w 257"/>
                  <a:gd name="T13" fmla="*/ 4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7"/>
                  <a:gd name="T22" fmla="*/ 0 h 450"/>
                  <a:gd name="T23" fmla="*/ 257 w 257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7" h="450">
                    <a:moveTo>
                      <a:pt x="257" y="40"/>
                    </a:moveTo>
                    <a:lnTo>
                      <a:pt x="197" y="20"/>
                    </a:lnTo>
                    <a:lnTo>
                      <a:pt x="138" y="0"/>
                    </a:lnTo>
                    <a:lnTo>
                      <a:pt x="0" y="410"/>
                    </a:lnTo>
                    <a:lnTo>
                      <a:pt x="59" y="430"/>
                    </a:lnTo>
                    <a:lnTo>
                      <a:pt x="119" y="450"/>
                    </a:lnTo>
                    <a:lnTo>
                      <a:pt x="257" y="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92" name="Freeform 189"/>
              <p:cNvSpPr>
                <a:spLocks/>
              </p:cNvSpPr>
              <p:nvPr/>
            </p:nvSpPr>
            <p:spPr bwMode="auto">
              <a:xfrm>
                <a:off x="2701" y="1152"/>
                <a:ext cx="9" cy="3"/>
              </a:xfrm>
              <a:custGeom>
                <a:avLst/>
                <a:gdLst>
                  <a:gd name="T0" fmla="*/ 61 w 61"/>
                  <a:gd name="T1" fmla="*/ 20 h 20"/>
                  <a:gd name="T2" fmla="*/ 2 w 61"/>
                  <a:gd name="T3" fmla="*/ 0 h 20"/>
                  <a:gd name="T4" fmla="*/ 0 w 61"/>
                  <a:gd name="T5" fmla="*/ 8 h 20"/>
                  <a:gd name="T6" fmla="*/ 61 w 61"/>
                  <a:gd name="T7" fmla="*/ 2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20"/>
                  <a:gd name="T14" fmla="*/ 61 w 61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20">
                    <a:moveTo>
                      <a:pt x="61" y="20"/>
                    </a:moveTo>
                    <a:lnTo>
                      <a:pt x="2" y="0"/>
                    </a:lnTo>
                    <a:lnTo>
                      <a:pt x="0" y="8"/>
                    </a:lnTo>
                    <a:lnTo>
                      <a:pt x="6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93" name="Line 190"/>
              <p:cNvSpPr>
                <a:spLocks noChangeShapeType="1"/>
              </p:cNvSpPr>
              <p:nvPr/>
            </p:nvSpPr>
            <p:spPr bwMode="auto">
              <a:xfrm flipH="1">
                <a:off x="2701" y="11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94" name="Freeform 191"/>
              <p:cNvSpPr>
                <a:spLocks/>
              </p:cNvSpPr>
              <p:nvPr/>
            </p:nvSpPr>
            <p:spPr bwMode="auto">
              <a:xfrm>
                <a:off x="2689" y="1153"/>
                <a:ext cx="30" cy="66"/>
              </a:xfrm>
              <a:custGeom>
                <a:avLst/>
                <a:gdLst>
                  <a:gd name="T0" fmla="*/ 206 w 206"/>
                  <a:gd name="T1" fmla="*/ 24 h 462"/>
                  <a:gd name="T2" fmla="*/ 145 w 206"/>
                  <a:gd name="T3" fmla="*/ 12 h 462"/>
                  <a:gd name="T4" fmla="*/ 84 w 206"/>
                  <a:gd name="T5" fmla="*/ 0 h 462"/>
                  <a:gd name="T6" fmla="*/ 0 w 206"/>
                  <a:gd name="T7" fmla="*/ 438 h 462"/>
                  <a:gd name="T8" fmla="*/ 61 w 206"/>
                  <a:gd name="T9" fmla="*/ 450 h 462"/>
                  <a:gd name="T10" fmla="*/ 122 w 206"/>
                  <a:gd name="T11" fmla="*/ 462 h 462"/>
                  <a:gd name="T12" fmla="*/ 206 w 206"/>
                  <a:gd name="T13" fmla="*/ 24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206" y="24"/>
                    </a:moveTo>
                    <a:lnTo>
                      <a:pt x="145" y="12"/>
                    </a:lnTo>
                    <a:lnTo>
                      <a:pt x="84" y="0"/>
                    </a:lnTo>
                    <a:lnTo>
                      <a:pt x="0" y="438"/>
                    </a:lnTo>
                    <a:lnTo>
                      <a:pt x="61" y="450"/>
                    </a:lnTo>
                    <a:lnTo>
                      <a:pt x="122" y="462"/>
                    </a:lnTo>
                    <a:lnTo>
                      <a:pt x="206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95" name="Freeform 192"/>
              <p:cNvSpPr>
                <a:spLocks/>
              </p:cNvSpPr>
              <p:nvPr/>
            </p:nvSpPr>
            <p:spPr bwMode="auto">
              <a:xfrm>
                <a:off x="2689" y="1153"/>
                <a:ext cx="30" cy="66"/>
              </a:xfrm>
              <a:custGeom>
                <a:avLst/>
                <a:gdLst>
                  <a:gd name="T0" fmla="*/ 206 w 206"/>
                  <a:gd name="T1" fmla="*/ 24 h 462"/>
                  <a:gd name="T2" fmla="*/ 145 w 206"/>
                  <a:gd name="T3" fmla="*/ 12 h 462"/>
                  <a:gd name="T4" fmla="*/ 84 w 206"/>
                  <a:gd name="T5" fmla="*/ 0 h 462"/>
                  <a:gd name="T6" fmla="*/ 0 w 206"/>
                  <a:gd name="T7" fmla="*/ 438 h 462"/>
                  <a:gd name="T8" fmla="*/ 61 w 206"/>
                  <a:gd name="T9" fmla="*/ 450 h 462"/>
                  <a:gd name="T10" fmla="*/ 122 w 206"/>
                  <a:gd name="T11" fmla="*/ 462 h 462"/>
                  <a:gd name="T12" fmla="*/ 206 w 206"/>
                  <a:gd name="T13" fmla="*/ 24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206" y="24"/>
                    </a:moveTo>
                    <a:lnTo>
                      <a:pt x="145" y="12"/>
                    </a:lnTo>
                    <a:lnTo>
                      <a:pt x="84" y="0"/>
                    </a:lnTo>
                    <a:lnTo>
                      <a:pt x="0" y="438"/>
                    </a:lnTo>
                    <a:lnTo>
                      <a:pt x="61" y="450"/>
                    </a:lnTo>
                    <a:lnTo>
                      <a:pt x="122" y="462"/>
                    </a:lnTo>
                    <a:lnTo>
                      <a:pt x="206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96" name="Freeform 193"/>
              <p:cNvSpPr>
                <a:spLocks/>
              </p:cNvSpPr>
              <p:nvPr/>
            </p:nvSpPr>
            <p:spPr bwMode="auto">
              <a:xfrm>
                <a:off x="2689" y="1216"/>
                <a:ext cx="9" cy="1"/>
              </a:xfrm>
              <a:custGeom>
                <a:avLst/>
                <a:gdLst>
                  <a:gd name="T0" fmla="*/ 62 w 62"/>
                  <a:gd name="T1" fmla="*/ 12 h 12"/>
                  <a:gd name="T2" fmla="*/ 1 w 62"/>
                  <a:gd name="T3" fmla="*/ 0 h 12"/>
                  <a:gd name="T4" fmla="*/ 0 w 62"/>
                  <a:gd name="T5" fmla="*/ 9 h 12"/>
                  <a:gd name="T6" fmla="*/ 62 w 62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62" y="12"/>
                    </a:moveTo>
                    <a:lnTo>
                      <a:pt x="1" y="0"/>
                    </a:lnTo>
                    <a:lnTo>
                      <a:pt x="0" y="9"/>
                    </a:lnTo>
                    <a:lnTo>
                      <a:pt x="6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97" name="Line 194"/>
              <p:cNvSpPr>
                <a:spLocks noChangeShapeType="1"/>
              </p:cNvSpPr>
              <p:nvPr/>
            </p:nvSpPr>
            <p:spPr bwMode="auto">
              <a:xfrm flipH="1">
                <a:off x="2689" y="12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98" name="Freeform 195"/>
              <p:cNvSpPr>
                <a:spLocks/>
              </p:cNvSpPr>
              <p:nvPr/>
            </p:nvSpPr>
            <p:spPr bwMode="auto">
              <a:xfrm>
                <a:off x="2685" y="1217"/>
                <a:ext cx="22" cy="66"/>
              </a:xfrm>
              <a:custGeom>
                <a:avLst/>
                <a:gdLst>
                  <a:gd name="T0" fmla="*/ 151 w 151"/>
                  <a:gd name="T1" fmla="*/ 6 h 460"/>
                  <a:gd name="T2" fmla="*/ 89 w 151"/>
                  <a:gd name="T3" fmla="*/ 3 h 460"/>
                  <a:gd name="T4" fmla="*/ 27 w 151"/>
                  <a:gd name="T5" fmla="*/ 0 h 460"/>
                  <a:gd name="T6" fmla="*/ 0 w 151"/>
                  <a:gd name="T7" fmla="*/ 453 h 460"/>
                  <a:gd name="T8" fmla="*/ 62 w 151"/>
                  <a:gd name="T9" fmla="*/ 456 h 460"/>
                  <a:gd name="T10" fmla="*/ 123 w 151"/>
                  <a:gd name="T11" fmla="*/ 460 h 460"/>
                  <a:gd name="T12" fmla="*/ 151 w 151"/>
                  <a:gd name="T13" fmla="*/ 6 h 4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460"/>
                  <a:gd name="T23" fmla="*/ 151 w 151"/>
                  <a:gd name="T24" fmla="*/ 460 h 4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460">
                    <a:moveTo>
                      <a:pt x="151" y="6"/>
                    </a:moveTo>
                    <a:lnTo>
                      <a:pt x="89" y="3"/>
                    </a:lnTo>
                    <a:lnTo>
                      <a:pt x="27" y="0"/>
                    </a:lnTo>
                    <a:lnTo>
                      <a:pt x="0" y="453"/>
                    </a:lnTo>
                    <a:lnTo>
                      <a:pt x="62" y="456"/>
                    </a:lnTo>
                    <a:lnTo>
                      <a:pt x="123" y="460"/>
                    </a:lnTo>
                    <a:lnTo>
                      <a:pt x="151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99" name="Freeform 196"/>
              <p:cNvSpPr>
                <a:spLocks/>
              </p:cNvSpPr>
              <p:nvPr/>
            </p:nvSpPr>
            <p:spPr bwMode="auto">
              <a:xfrm>
                <a:off x="2685" y="1217"/>
                <a:ext cx="22" cy="66"/>
              </a:xfrm>
              <a:custGeom>
                <a:avLst/>
                <a:gdLst>
                  <a:gd name="T0" fmla="*/ 151 w 151"/>
                  <a:gd name="T1" fmla="*/ 6 h 460"/>
                  <a:gd name="T2" fmla="*/ 89 w 151"/>
                  <a:gd name="T3" fmla="*/ 3 h 460"/>
                  <a:gd name="T4" fmla="*/ 27 w 151"/>
                  <a:gd name="T5" fmla="*/ 0 h 460"/>
                  <a:gd name="T6" fmla="*/ 0 w 151"/>
                  <a:gd name="T7" fmla="*/ 453 h 460"/>
                  <a:gd name="T8" fmla="*/ 62 w 151"/>
                  <a:gd name="T9" fmla="*/ 456 h 460"/>
                  <a:gd name="T10" fmla="*/ 123 w 151"/>
                  <a:gd name="T11" fmla="*/ 460 h 460"/>
                  <a:gd name="T12" fmla="*/ 151 w 151"/>
                  <a:gd name="T13" fmla="*/ 6 h 4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460"/>
                  <a:gd name="T23" fmla="*/ 151 w 151"/>
                  <a:gd name="T24" fmla="*/ 460 h 4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460">
                    <a:moveTo>
                      <a:pt x="151" y="6"/>
                    </a:moveTo>
                    <a:lnTo>
                      <a:pt x="89" y="3"/>
                    </a:lnTo>
                    <a:lnTo>
                      <a:pt x="27" y="0"/>
                    </a:lnTo>
                    <a:lnTo>
                      <a:pt x="0" y="453"/>
                    </a:lnTo>
                    <a:lnTo>
                      <a:pt x="62" y="456"/>
                    </a:lnTo>
                    <a:lnTo>
                      <a:pt x="123" y="460"/>
                    </a:lnTo>
                    <a:lnTo>
                      <a:pt x="151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00" name="Freeform 197"/>
              <p:cNvSpPr>
                <a:spLocks/>
              </p:cNvSpPr>
              <p:nvPr/>
            </p:nvSpPr>
            <p:spPr bwMode="auto">
              <a:xfrm>
                <a:off x="2685" y="1282"/>
                <a:ext cx="9" cy="1"/>
              </a:xfrm>
              <a:custGeom>
                <a:avLst/>
                <a:gdLst>
                  <a:gd name="T0" fmla="*/ 62 w 62"/>
                  <a:gd name="T1" fmla="*/ 3 h 7"/>
                  <a:gd name="T2" fmla="*/ 0 w 62"/>
                  <a:gd name="T3" fmla="*/ 0 h 7"/>
                  <a:gd name="T4" fmla="*/ 0 w 62"/>
                  <a:gd name="T5" fmla="*/ 7 h 7"/>
                  <a:gd name="T6" fmla="*/ 62 w 62"/>
                  <a:gd name="T7" fmla="*/ 3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7"/>
                  <a:gd name="T14" fmla="*/ 62 w 62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7">
                    <a:moveTo>
                      <a:pt x="62" y="3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62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01" name="Line 198"/>
              <p:cNvSpPr>
                <a:spLocks noChangeShapeType="1"/>
              </p:cNvSpPr>
              <p:nvPr/>
            </p:nvSpPr>
            <p:spPr bwMode="auto">
              <a:xfrm>
                <a:off x="2685" y="12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02" name="Freeform 199"/>
              <p:cNvSpPr>
                <a:spLocks/>
              </p:cNvSpPr>
              <p:nvPr/>
            </p:nvSpPr>
            <p:spPr bwMode="auto">
              <a:xfrm>
                <a:off x="2685" y="1282"/>
                <a:ext cx="22" cy="65"/>
              </a:xfrm>
              <a:custGeom>
                <a:avLst/>
                <a:gdLst>
                  <a:gd name="T0" fmla="*/ 123 w 151"/>
                  <a:gd name="T1" fmla="*/ 0 h 459"/>
                  <a:gd name="T2" fmla="*/ 62 w 151"/>
                  <a:gd name="T3" fmla="*/ 3 h 459"/>
                  <a:gd name="T4" fmla="*/ 0 w 151"/>
                  <a:gd name="T5" fmla="*/ 7 h 459"/>
                  <a:gd name="T6" fmla="*/ 27 w 151"/>
                  <a:gd name="T7" fmla="*/ 459 h 459"/>
                  <a:gd name="T8" fmla="*/ 89 w 151"/>
                  <a:gd name="T9" fmla="*/ 456 h 459"/>
                  <a:gd name="T10" fmla="*/ 151 w 151"/>
                  <a:gd name="T11" fmla="*/ 452 h 459"/>
                  <a:gd name="T12" fmla="*/ 123 w 151"/>
                  <a:gd name="T13" fmla="*/ 0 h 4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459"/>
                  <a:gd name="T23" fmla="*/ 151 w 151"/>
                  <a:gd name="T24" fmla="*/ 459 h 4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459">
                    <a:moveTo>
                      <a:pt x="123" y="0"/>
                    </a:moveTo>
                    <a:lnTo>
                      <a:pt x="62" y="3"/>
                    </a:lnTo>
                    <a:lnTo>
                      <a:pt x="0" y="7"/>
                    </a:lnTo>
                    <a:lnTo>
                      <a:pt x="27" y="459"/>
                    </a:lnTo>
                    <a:lnTo>
                      <a:pt x="89" y="456"/>
                    </a:lnTo>
                    <a:lnTo>
                      <a:pt x="151" y="452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03" name="Freeform 200"/>
              <p:cNvSpPr>
                <a:spLocks/>
              </p:cNvSpPr>
              <p:nvPr/>
            </p:nvSpPr>
            <p:spPr bwMode="auto">
              <a:xfrm>
                <a:off x="2685" y="1282"/>
                <a:ext cx="22" cy="65"/>
              </a:xfrm>
              <a:custGeom>
                <a:avLst/>
                <a:gdLst>
                  <a:gd name="T0" fmla="*/ 123 w 151"/>
                  <a:gd name="T1" fmla="*/ 0 h 459"/>
                  <a:gd name="T2" fmla="*/ 62 w 151"/>
                  <a:gd name="T3" fmla="*/ 3 h 459"/>
                  <a:gd name="T4" fmla="*/ 0 w 151"/>
                  <a:gd name="T5" fmla="*/ 7 h 459"/>
                  <a:gd name="T6" fmla="*/ 27 w 151"/>
                  <a:gd name="T7" fmla="*/ 459 h 459"/>
                  <a:gd name="T8" fmla="*/ 89 w 151"/>
                  <a:gd name="T9" fmla="*/ 456 h 459"/>
                  <a:gd name="T10" fmla="*/ 151 w 151"/>
                  <a:gd name="T11" fmla="*/ 452 h 459"/>
                  <a:gd name="T12" fmla="*/ 123 w 151"/>
                  <a:gd name="T13" fmla="*/ 0 h 4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459"/>
                  <a:gd name="T23" fmla="*/ 151 w 151"/>
                  <a:gd name="T24" fmla="*/ 459 h 4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459">
                    <a:moveTo>
                      <a:pt x="123" y="0"/>
                    </a:moveTo>
                    <a:lnTo>
                      <a:pt x="62" y="3"/>
                    </a:lnTo>
                    <a:lnTo>
                      <a:pt x="0" y="7"/>
                    </a:lnTo>
                    <a:lnTo>
                      <a:pt x="27" y="459"/>
                    </a:lnTo>
                    <a:lnTo>
                      <a:pt x="89" y="456"/>
                    </a:lnTo>
                    <a:lnTo>
                      <a:pt x="151" y="452"/>
                    </a:lnTo>
                    <a:lnTo>
                      <a:pt x="12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04" name="Freeform 201"/>
              <p:cNvSpPr>
                <a:spLocks/>
              </p:cNvSpPr>
              <p:nvPr/>
            </p:nvSpPr>
            <p:spPr bwMode="auto">
              <a:xfrm>
                <a:off x="2689" y="1347"/>
                <a:ext cx="9" cy="2"/>
              </a:xfrm>
              <a:custGeom>
                <a:avLst/>
                <a:gdLst>
                  <a:gd name="T0" fmla="*/ 62 w 62"/>
                  <a:gd name="T1" fmla="*/ 0 h 12"/>
                  <a:gd name="T2" fmla="*/ 0 w 62"/>
                  <a:gd name="T3" fmla="*/ 3 h 12"/>
                  <a:gd name="T4" fmla="*/ 1 w 62"/>
                  <a:gd name="T5" fmla="*/ 12 h 12"/>
                  <a:gd name="T6" fmla="*/ 62 w 6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62" y="0"/>
                    </a:moveTo>
                    <a:lnTo>
                      <a:pt x="0" y="3"/>
                    </a:lnTo>
                    <a:lnTo>
                      <a:pt x="1" y="1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05" name="Line 202"/>
              <p:cNvSpPr>
                <a:spLocks noChangeShapeType="1"/>
              </p:cNvSpPr>
              <p:nvPr/>
            </p:nvSpPr>
            <p:spPr bwMode="auto">
              <a:xfrm>
                <a:off x="2689" y="134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06" name="Freeform 203"/>
              <p:cNvSpPr>
                <a:spLocks/>
              </p:cNvSpPr>
              <p:nvPr/>
            </p:nvSpPr>
            <p:spPr bwMode="auto">
              <a:xfrm>
                <a:off x="2689" y="1345"/>
                <a:ext cx="30" cy="66"/>
              </a:xfrm>
              <a:custGeom>
                <a:avLst/>
                <a:gdLst>
                  <a:gd name="T0" fmla="*/ 122 w 206"/>
                  <a:gd name="T1" fmla="*/ 0 h 462"/>
                  <a:gd name="T2" fmla="*/ 61 w 206"/>
                  <a:gd name="T3" fmla="*/ 12 h 462"/>
                  <a:gd name="T4" fmla="*/ 0 w 206"/>
                  <a:gd name="T5" fmla="*/ 24 h 462"/>
                  <a:gd name="T6" fmla="*/ 84 w 206"/>
                  <a:gd name="T7" fmla="*/ 462 h 462"/>
                  <a:gd name="T8" fmla="*/ 145 w 206"/>
                  <a:gd name="T9" fmla="*/ 450 h 462"/>
                  <a:gd name="T10" fmla="*/ 206 w 206"/>
                  <a:gd name="T11" fmla="*/ 437 h 462"/>
                  <a:gd name="T12" fmla="*/ 122 w 206"/>
                  <a:gd name="T13" fmla="*/ 0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122" y="0"/>
                    </a:moveTo>
                    <a:lnTo>
                      <a:pt x="61" y="12"/>
                    </a:lnTo>
                    <a:lnTo>
                      <a:pt x="0" y="24"/>
                    </a:lnTo>
                    <a:lnTo>
                      <a:pt x="84" y="462"/>
                    </a:lnTo>
                    <a:lnTo>
                      <a:pt x="145" y="450"/>
                    </a:lnTo>
                    <a:lnTo>
                      <a:pt x="206" y="437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07" name="Freeform 204"/>
              <p:cNvSpPr>
                <a:spLocks/>
              </p:cNvSpPr>
              <p:nvPr/>
            </p:nvSpPr>
            <p:spPr bwMode="auto">
              <a:xfrm>
                <a:off x="2689" y="1345"/>
                <a:ext cx="30" cy="66"/>
              </a:xfrm>
              <a:custGeom>
                <a:avLst/>
                <a:gdLst>
                  <a:gd name="T0" fmla="*/ 122 w 206"/>
                  <a:gd name="T1" fmla="*/ 0 h 462"/>
                  <a:gd name="T2" fmla="*/ 61 w 206"/>
                  <a:gd name="T3" fmla="*/ 12 h 462"/>
                  <a:gd name="T4" fmla="*/ 0 w 206"/>
                  <a:gd name="T5" fmla="*/ 24 h 462"/>
                  <a:gd name="T6" fmla="*/ 84 w 206"/>
                  <a:gd name="T7" fmla="*/ 462 h 462"/>
                  <a:gd name="T8" fmla="*/ 145 w 206"/>
                  <a:gd name="T9" fmla="*/ 450 h 462"/>
                  <a:gd name="T10" fmla="*/ 206 w 206"/>
                  <a:gd name="T11" fmla="*/ 437 h 462"/>
                  <a:gd name="T12" fmla="*/ 122 w 206"/>
                  <a:gd name="T13" fmla="*/ 0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122" y="0"/>
                    </a:moveTo>
                    <a:lnTo>
                      <a:pt x="61" y="12"/>
                    </a:lnTo>
                    <a:lnTo>
                      <a:pt x="0" y="24"/>
                    </a:lnTo>
                    <a:lnTo>
                      <a:pt x="84" y="462"/>
                    </a:lnTo>
                    <a:lnTo>
                      <a:pt x="145" y="450"/>
                    </a:lnTo>
                    <a:lnTo>
                      <a:pt x="206" y="437"/>
                    </a:lnTo>
                    <a:lnTo>
                      <a:pt x="12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08" name="Freeform 205"/>
              <p:cNvSpPr>
                <a:spLocks/>
              </p:cNvSpPr>
              <p:nvPr/>
            </p:nvSpPr>
            <p:spPr bwMode="auto">
              <a:xfrm>
                <a:off x="2701" y="1409"/>
                <a:ext cx="9" cy="3"/>
              </a:xfrm>
              <a:custGeom>
                <a:avLst/>
                <a:gdLst>
                  <a:gd name="T0" fmla="*/ 61 w 61"/>
                  <a:gd name="T1" fmla="*/ 0 h 19"/>
                  <a:gd name="T2" fmla="*/ 0 w 61"/>
                  <a:gd name="T3" fmla="*/ 12 h 19"/>
                  <a:gd name="T4" fmla="*/ 2 w 61"/>
                  <a:gd name="T5" fmla="*/ 19 h 19"/>
                  <a:gd name="T6" fmla="*/ 61 w 61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9"/>
                  <a:gd name="T14" fmla="*/ 61 w 61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9">
                    <a:moveTo>
                      <a:pt x="61" y="0"/>
                    </a:moveTo>
                    <a:lnTo>
                      <a:pt x="0" y="12"/>
                    </a:lnTo>
                    <a:lnTo>
                      <a:pt x="2" y="19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09" name="Line 206"/>
              <p:cNvSpPr>
                <a:spLocks noChangeShapeType="1"/>
              </p:cNvSpPr>
              <p:nvPr/>
            </p:nvSpPr>
            <p:spPr bwMode="auto">
              <a:xfrm>
                <a:off x="2701" y="141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10" name="Freeform 207"/>
              <p:cNvSpPr>
                <a:spLocks/>
              </p:cNvSpPr>
              <p:nvPr/>
            </p:nvSpPr>
            <p:spPr bwMode="auto">
              <a:xfrm>
                <a:off x="2702" y="1407"/>
                <a:ext cx="36" cy="64"/>
              </a:xfrm>
              <a:custGeom>
                <a:avLst/>
                <a:gdLst>
                  <a:gd name="T0" fmla="*/ 119 w 257"/>
                  <a:gd name="T1" fmla="*/ 0 h 450"/>
                  <a:gd name="T2" fmla="*/ 59 w 257"/>
                  <a:gd name="T3" fmla="*/ 20 h 450"/>
                  <a:gd name="T4" fmla="*/ 0 w 257"/>
                  <a:gd name="T5" fmla="*/ 39 h 450"/>
                  <a:gd name="T6" fmla="*/ 138 w 257"/>
                  <a:gd name="T7" fmla="*/ 450 h 450"/>
                  <a:gd name="T8" fmla="*/ 197 w 257"/>
                  <a:gd name="T9" fmla="*/ 430 h 450"/>
                  <a:gd name="T10" fmla="*/ 257 w 257"/>
                  <a:gd name="T11" fmla="*/ 410 h 450"/>
                  <a:gd name="T12" fmla="*/ 119 w 257"/>
                  <a:gd name="T13" fmla="*/ 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7"/>
                  <a:gd name="T22" fmla="*/ 0 h 450"/>
                  <a:gd name="T23" fmla="*/ 257 w 257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7" h="450">
                    <a:moveTo>
                      <a:pt x="119" y="0"/>
                    </a:moveTo>
                    <a:lnTo>
                      <a:pt x="59" y="20"/>
                    </a:lnTo>
                    <a:lnTo>
                      <a:pt x="0" y="39"/>
                    </a:lnTo>
                    <a:lnTo>
                      <a:pt x="138" y="450"/>
                    </a:lnTo>
                    <a:lnTo>
                      <a:pt x="197" y="430"/>
                    </a:lnTo>
                    <a:lnTo>
                      <a:pt x="257" y="41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11" name="Freeform 208"/>
              <p:cNvSpPr>
                <a:spLocks/>
              </p:cNvSpPr>
              <p:nvPr/>
            </p:nvSpPr>
            <p:spPr bwMode="auto">
              <a:xfrm>
                <a:off x="2702" y="1407"/>
                <a:ext cx="36" cy="64"/>
              </a:xfrm>
              <a:custGeom>
                <a:avLst/>
                <a:gdLst>
                  <a:gd name="T0" fmla="*/ 119 w 257"/>
                  <a:gd name="T1" fmla="*/ 0 h 450"/>
                  <a:gd name="T2" fmla="*/ 59 w 257"/>
                  <a:gd name="T3" fmla="*/ 20 h 450"/>
                  <a:gd name="T4" fmla="*/ 0 w 257"/>
                  <a:gd name="T5" fmla="*/ 39 h 450"/>
                  <a:gd name="T6" fmla="*/ 138 w 257"/>
                  <a:gd name="T7" fmla="*/ 450 h 450"/>
                  <a:gd name="T8" fmla="*/ 197 w 257"/>
                  <a:gd name="T9" fmla="*/ 430 h 450"/>
                  <a:gd name="T10" fmla="*/ 257 w 257"/>
                  <a:gd name="T11" fmla="*/ 410 h 450"/>
                  <a:gd name="T12" fmla="*/ 119 w 257"/>
                  <a:gd name="T13" fmla="*/ 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7"/>
                  <a:gd name="T22" fmla="*/ 0 h 450"/>
                  <a:gd name="T23" fmla="*/ 257 w 257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7" h="450">
                    <a:moveTo>
                      <a:pt x="119" y="0"/>
                    </a:moveTo>
                    <a:lnTo>
                      <a:pt x="59" y="20"/>
                    </a:lnTo>
                    <a:lnTo>
                      <a:pt x="0" y="39"/>
                    </a:lnTo>
                    <a:lnTo>
                      <a:pt x="138" y="450"/>
                    </a:lnTo>
                    <a:lnTo>
                      <a:pt x="197" y="430"/>
                    </a:lnTo>
                    <a:lnTo>
                      <a:pt x="257" y="410"/>
                    </a:lnTo>
                    <a:lnTo>
                      <a:pt x="11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12" name="Freeform 209"/>
              <p:cNvSpPr>
                <a:spLocks/>
              </p:cNvSpPr>
              <p:nvPr/>
            </p:nvSpPr>
            <p:spPr bwMode="auto">
              <a:xfrm>
                <a:off x="2721" y="1468"/>
                <a:ext cx="9" cy="4"/>
              </a:xfrm>
              <a:custGeom>
                <a:avLst/>
                <a:gdLst>
                  <a:gd name="T0" fmla="*/ 59 w 59"/>
                  <a:gd name="T1" fmla="*/ 0 h 29"/>
                  <a:gd name="T2" fmla="*/ 0 w 59"/>
                  <a:gd name="T3" fmla="*/ 20 h 29"/>
                  <a:gd name="T4" fmla="*/ 4 w 59"/>
                  <a:gd name="T5" fmla="*/ 29 h 29"/>
                  <a:gd name="T6" fmla="*/ 59 w 59"/>
                  <a:gd name="T7" fmla="*/ 0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29"/>
                  <a:gd name="T14" fmla="*/ 59 w 59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29">
                    <a:moveTo>
                      <a:pt x="59" y="0"/>
                    </a:moveTo>
                    <a:lnTo>
                      <a:pt x="0" y="20"/>
                    </a:lnTo>
                    <a:lnTo>
                      <a:pt x="4" y="29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13" name="Line 210"/>
              <p:cNvSpPr>
                <a:spLocks noChangeShapeType="1"/>
              </p:cNvSpPr>
              <p:nvPr/>
            </p:nvSpPr>
            <p:spPr bwMode="auto">
              <a:xfrm>
                <a:off x="2721" y="14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14" name="Freeform 211"/>
              <p:cNvSpPr>
                <a:spLocks/>
              </p:cNvSpPr>
              <p:nvPr/>
            </p:nvSpPr>
            <p:spPr bwMode="auto">
              <a:xfrm>
                <a:off x="2722" y="1464"/>
                <a:ext cx="43" cy="61"/>
              </a:xfrm>
              <a:custGeom>
                <a:avLst/>
                <a:gdLst>
                  <a:gd name="T0" fmla="*/ 111 w 301"/>
                  <a:gd name="T1" fmla="*/ 0 h 427"/>
                  <a:gd name="T2" fmla="*/ 55 w 301"/>
                  <a:gd name="T3" fmla="*/ 29 h 427"/>
                  <a:gd name="T4" fmla="*/ 0 w 301"/>
                  <a:gd name="T5" fmla="*/ 58 h 427"/>
                  <a:gd name="T6" fmla="*/ 190 w 301"/>
                  <a:gd name="T7" fmla="*/ 427 h 427"/>
                  <a:gd name="T8" fmla="*/ 246 w 301"/>
                  <a:gd name="T9" fmla="*/ 398 h 427"/>
                  <a:gd name="T10" fmla="*/ 301 w 301"/>
                  <a:gd name="T11" fmla="*/ 369 h 427"/>
                  <a:gd name="T12" fmla="*/ 111 w 301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7"/>
                  <a:gd name="T23" fmla="*/ 301 w 301"/>
                  <a:gd name="T24" fmla="*/ 427 h 4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7">
                    <a:moveTo>
                      <a:pt x="111" y="0"/>
                    </a:moveTo>
                    <a:lnTo>
                      <a:pt x="55" y="29"/>
                    </a:lnTo>
                    <a:lnTo>
                      <a:pt x="0" y="58"/>
                    </a:lnTo>
                    <a:lnTo>
                      <a:pt x="190" y="427"/>
                    </a:lnTo>
                    <a:lnTo>
                      <a:pt x="246" y="398"/>
                    </a:lnTo>
                    <a:lnTo>
                      <a:pt x="301" y="369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15" name="Freeform 212"/>
              <p:cNvSpPr>
                <a:spLocks/>
              </p:cNvSpPr>
              <p:nvPr/>
            </p:nvSpPr>
            <p:spPr bwMode="auto">
              <a:xfrm>
                <a:off x="2722" y="1464"/>
                <a:ext cx="43" cy="61"/>
              </a:xfrm>
              <a:custGeom>
                <a:avLst/>
                <a:gdLst>
                  <a:gd name="T0" fmla="*/ 111 w 301"/>
                  <a:gd name="T1" fmla="*/ 0 h 427"/>
                  <a:gd name="T2" fmla="*/ 55 w 301"/>
                  <a:gd name="T3" fmla="*/ 29 h 427"/>
                  <a:gd name="T4" fmla="*/ 0 w 301"/>
                  <a:gd name="T5" fmla="*/ 58 h 427"/>
                  <a:gd name="T6" fmla="*/ 190 w 301"/>
                  <a:gd name="T7" fmla="*/ 427 h 427"/>
                  <a:gd name="T8" fmla="*/ 246 w 301"/>
                  <a:gd name="T9" fmla="*/ 398 h 427"/>
                  <a:gd name="T10" fmla="*/ 301 w 301"/>
                  <a:gd name="T11" fmla="*/ 369 h 427"/>
                  <a:gd name="T12" fmla="*/ 111 w 301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7"/>
                  <a:gd name="T23" fmla="*/ 301 w 301"/>
                  <a:gd name="T24" fmla="*/ 427 h 4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7">
                    <a:moveTo>
                      <a:pt x="111" y="0"/>
                    </a:moveTo>
                    <a:lnTo>
                      <a:pt x="55" y="29"/>
                    </a:lnTo>
                    <a:lnTo>
                      <a:pt x="0" y="58"/>
                    </a:lnTo>
                    <a:lnTo>
                      <a:pt x="190" y="427"/>
                    </a:lnTo>
                    <a:lnTo>
                      <a:pt x="246" y="398"/>
                    </a:lnTo>
                    <a:lnTo>
                      <a:pt x="301" y="369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16" name="Freeform 213"/>
              <p:cNvSpPr>
                <a:spLocks/>
              </p:cNvSpPr>
              <p:nvPr/>
            </p:nvSpPr>
            <p:spPr bwMode="auto">
              <a:xfrm>
                <a:off x="2749" y="1521"/>
                <a:ext cx="8" cy="5"/>
              </a:xfrm>
              <a:custGeom>
                <a:avLst/>
                <a:gdLst>
                  <a:gd name="T0" fmla="*/ 56 w 56"/>
                  <a:gd name="T1" fmla="*/ 0 h 39"/>
                  <a:gd name="T2" fmla="*/ 0 w 56"/>
                  <a:gd name="T3" fmla="*/ 29 h 39"/>
                  <a:gd name="T4" fmla="*/ 6 w 56"/>
                  <a:gd name="T5" fmla="*/ 39 h 39"/>
                  <a:gd name="T6" fmla="*/ 56 w 56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39"/>
                  <a:gd name="T14" fmla="*/ 56 w 56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39">
                    <a:moveTo>
                      <a:pt x="56" y="0"/>
                    </a:moveTo>
                    <a:lnTo>
                      <a:pt x="0" y="29"/>
                    </a:lnTo>
                    <a:lnTo>
                      <a:pt x="6" y="39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17" name="Line 214"/>
              <p:cNvSpPr>
                <a:spLocks noChangeShapeType="1"/>
              </p:cNvSpPr>
              <p:nvPr/>
            </p:nvSpPr>
            <p:spPr bwMode="auto">
              <a:xfrm>
                <a:off x="2749" y="152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18" name="Freeform 215"/>
              <p:cNvSpPr>
                <a:spLocks/>
              </p:cNvSpPr>
              <p:nvPr/>
            </p:nvSpPr>
            <p:spPr bwMode="auto">
              <a:xfrm>
                <a:off x="2750" y="1515"/>
                <a:ext cx="49" cy="56"/>
              </a:xfrm>
              <a:custGeom>
                <a:avLst/>
                <a:gdLst>
                  <a:gd name="T0" fmla="*/ 99 w 341"/>
                  <a:gd name="T1" fmla="*/ 0 h 392"/>
                  <a:gd name="T2" fmla="*/ 50 w 341"/>
                  <a:gd name="T3" fmla="*/ 39 h 392"/>
                  <a:gd name="T4" fmla="*/ 0 w 341"/>
                  <a:gd name="T5" fmla="*/ 78 h 392"/>
                  <a:gd name="T6" fmla="*/ 242 w 341"/>
                  <a:gd name="T7" fmla="*/ 392 h 392"/>
                  <a:gd name="T8" fmla="*/ 292 w 341"/>
                  <a:gd name="T9" fmla="*/ 353 h 392"/>
                  <a:gd name="T10" fmla="*/ 341 w 341"/>
                  <a:gd name="T11" fmla="*/ 314 h 392"/>
                  <a:gd name="T12" fmla="*/ 99 w 341"/>
                  <a:gd name="T13" fmla="*/ 0 h 3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2"/>
                  <a:gd name="T23" fmla="*/ 341 w 341"/>
                  <a:gd name="T24" fmla="*/ 392 h 3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2">
                    <a:moveTo>
                      <a:pt x="99" y="0"/>
                    </a:moveTo>
                    <a:lnTo>
                      <a:pt x="50" y="39"/>
                    </a:lnTo>
                    <a:lnTo>
                      <a:pt x="0" y="78"/>
                    </a:lnTo>
                    <a:lnTo>
                      <a:pt x="242" y="392"/>
                    </a:lnTo>
                    <a:lnTo>
                      <a:pt x="292" y="353"/>
                    </a:lnTo>
                    <a:lnTo>
                      <a:pt x="341" y="314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19" name="Freeform 216"/>
              <p:cNvSpPr>
                <a:spLocks/>
              </p:cNvSpPr>
              <p:nvPr/>
            </p:nvSpPr>
            <p:spPr bwMode="auto">
              <a:xfrm>
                <a:off x="2750" y="1515"/>
                <a:ext cx="49" cy="56"/>
              </a:xfrm>
              <a:custGeom>
                <a:avLst/>
                <a:gdLst>
                  <a:gd name="T0" fmla="*/ 99 w 341"/>
                  <a:gd name="T1" fmla="*/ 0 h 392"/>
                  <a:gd name="T2" fmla="*/ 50 w 341"/>
                  <a:gd name="T3" fmla="*/ 39 h 392"/>
                  <a:gd name="T4" fmla="*/ 0 w 341"/>
                  <a:gd name="T5" fmla="*/ 78 h 392"/>
                  <a:gd name="T6" fmla="*/ 242 w 341"/>
                  <a:gd name="T7" fmla="*/ 392 h 392"/>
                  <a:gd name="T8" fmla="*/ 292 w 341"/>
                  <a:gd name="T9" fmla="*/ 353 h 392"/>
                  <a:gd name="T10" fmla="*/ 341 w 341"/>
                  <a:gd name="T11" fmla="*/ 314 h 392"/>
                  <a:gd name="T12" fmla="*/ 99 w 341"/>
                  <a:gd name="T13" fmla="*/ 0 h 3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2"/>
                  <a:gd name="T23" fmla="*/ 341 w 341"/>
                  <a:gd name="T24" fmla="*/ 392 h 3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2">
                    <a:moveTo>
                      <a:pt x="99" y="0"/>
                    </a:moveTo>
                    <a:lnTo>
                      <a:pt x="50" y="39"/>
                    </a:lnTo>
                    <a:lnTo>
                      <a:pt x="0" y="78"/>
                    </a:lnTo>
                    <a:lnTo>
                      <a:pt x="242" y="392"/>
                    </a:lnTo>
                    <a:lnTo>
                      <a:pt x="292" y="353"/>
                    </a:lnTo>
                    <a:lnTo>
                      <a:pt x="341" y="314"/>
                    </a:lnTo>
                    <a:lnTo>
                      <a:pt x="9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20" name="Freeform 217"/>
              <p:cNvSpPr>
                <a:spLocks/>
              </p:cNvSpPr>
              <p:nvPr/>
            </p:nvSpPr>
            <p:spPr bwMode="auto">
              <a:xfrm>
                <a:off x="2785" y="1566"/>
                <a:ext cx="7" cy="6"/>
              </a:xfrm>
              <a:custGeom>
                <a:avLst/>
                <a:gdLst>
                  <a:gd name="T0" fmla="*/ 50 w 50"/>
                  <a:gd name="T1" fmla="*/ 0 h 48"/>
                  <a:gd name="T2" fmla="*/ 0 w 50"/>
                  <a:gd name="T3" fmla="*/ 39 h 48"/>
                  <a:gd name="T4" fmla="*/ 4 w 50"/>
                  <a:gd name="T5" fmla="*/ 43 h 48"/>
                  <a:gd name="T6" fmla="*/ 9 w 50"/>
                  <a:gd name="T7" fmla="*/ 48 h 48"/>
                  <a:gd name="T8" fmla="*/ 50 w 5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48"/>
                  <a:gd name="T17" fmla="*/ 50 w 5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48">
                    <a:moveTo>
                      <a:pt x="50" y="0"/>
                    </a:moveTo>
                    <a:lnTo>
                      <a:pt x="0" y="39"/>
                    </a:lnTo>
                    <a:lnTo>
                      <a:pt x="4" y="43"/>
                    </a:lnTo>
                    <a:lnTo>
                      <a:pt x="9" y="48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21" name="Freeform 218"/>
              <p:cNvSpPr>
                <a:spLocks/>
              </p:cNvSpPr>
              <p:nvPr/>
            </p:nvSpPr>
            <p:spPr bwMode="auto">
              <a:xfrm>
                <a:off x="2785" y="1571"/>
                <a:ext cx="1" cy="1"/>
              </a:xfrm>
              <a:custGeom>
                <a:avLst/>
                <a:gdLst>
                  <a:gd name="T0" fmla="*/ 0 w 9"/>
                  <a:gd name="T1" fmla="*/ 0 h 9"/>
                  <a:gd name="T2" fmla="*/ 4 w 9"/>
                  <a:gd name="T3" fmla="*/ 4 h 9"/>
                  <a:gd name="T4" fmla="*/ 9 w 9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0"/>
                    </a:moveTo>
                    <a:lnTo>
                      <a:pt x="4" y="4"/>
                    </a:lnTo>
                    <a:lnTo>
                      <a:pt x="9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22" name="Freeform 219"/>
              <p:cNvSpPr>
                <a:spLocks/>
              </p:cNvSpPr>
              <p:nvPr/>
            </p:nvSpPr>
            <p:spPr bwMode="auto">
              <a:xfrm>
                <a:off x="2786" y="1559"/>
                <a:ext cx="53" cy="49"/>
              </a:xfrm>
              <a:custGeom>
                <a:avLst/>
                <a:gdLst>
                  <a:gd name="T0" fmla="*/ 82 w 372"/>
                  <a:gd name="T1" fmla="*/ 0 h 341"/>
                  <a:gd name="T2" fmla="*/ 41 w 372"/>
                  <a:gd name="T3" fmla="*/ 47 h 341"/>
                  <a:gd name="T4" fmla="*/ 0 w 372"/>
                  <a:gd name="T5" fmla="*/ 95 h 341"/>
                  <a:gd name="T6" fmla="*/ 290 w 372"/>
                  <a:gd name="T7" fmla="*/ 341 h 341"/>
                  <a:gd name="T8" fmla="*/ 331 w 372"/>
                  <a:gd name="T9" fmla="*/ 294 h 341"/>
                  <a:gd name="T10" fmla="*/ 372 w 372"/>
                  <a:gd name="T11" fmla="*/ 246 h 341"/>
                  <a:gd name="T12" fmla="*/ 82 w 372"/>
                  <a:gd name="T13" fmla="*/ 0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82" y="0"/>
                    </a:moveTo>
                    <a:lnTo>
                      <a:pt x="41" y="47"/>
                    </a:lnTo>
                    <a:lnTo>
                      <a:pt x="0" y="95"/>
                    </a:lnTo>
                    <a:lnTo>
                      <a:pt x="290" y="341"/>
                    </a:lnTo>
                    <a:lnTo>
                      <a:pt x="331" y="294"/>
                    </a:lnTo>
                    <a:lnTo>
                      <a:pt x="372" y="246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23" name="Freeform 220"/>
              <p:cNvSpPr>
                <a:spLocks/>
              </p:cNvSpPr>
              <p:nvPr/>
            </p:nvSpPr>
            <p:spPr bwMode="auto">
              <a:xfrm>
                <a:off x="2786" y="1559"/>
                <a:ext cx="53" cy="49"/>
              </a:xfrm>
              <a:custGeom>
                <a:avLst/>
                <a:gdLst>
                  <a:gd name="T0" fmla="*/ 82 w 372"/>
                  <a:gd name="T1" fmla="*/ 0 h 341"/>
                  <a:gd name="T2" fmla="*/ 41 w 372"/>
                  <a:gd name="T3" fmla="*/ 47 h 341"/>
                  <a:gd name="T4" fmla="*/ 0 w 372"/>
                  <a:gd name="T5" fmla="*/ 95 h 341"/>
                  <a:gd name="T6" fmla="*/ 290 w 372"/>
                  <a:gd name="T7" fmla="*/ 341 h 341"/>
                  <a:gd name="T8" fmla="*/ 331 w 372"/>
                  <a:gd name="T9" fmla="*/ 294 h 341"/>
                  <a:gd name="T10" fmla="*/ 372 w 372"/>
                  <a:gd name="T11" fmla="*/ 246 h 341"/>
                  <a:gd name="T12" fmla="*/ 82 w 372"/>
                  <a:gd name="T13" fmla="*/ 0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82" y="0"/>
                    </a:moveTo>
                    <a:lnTo>
                      <a:pt x="41" y="47"/>
                    </a:lnTo>
                    <a:lnTo>
                      <a:pt x="0" y="95"/>
                    </a:lnTo>
                    <a:lnTo>
                      <a:pt x="290" y="341"/>
                    </a:lnTo>
                    <a:lnTo>
                      <a:pt x="331" y="294"/>
                    </a:lnTo>
                    <a:lnTo>
                      <a:pt x="372" y="246"/>
                    </a:lnTo>
                    <a:lnTo>
                      <a:pt x="8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24" name="Freeform 221"/>
              <p:cNvSpPr>
                <a:spLocks/>
              </p:cNvSpPr>
              <p:nvPr/>
            </p:nvSpPr>
            <p:spPr bwMode="auto">
              <a:xfrm>
                <a:off x="2827" y="1601"/>
                <a:ext cx="6" cy="8"/>
              </a:xfrm>
              <a:custGeom>
                <a:avLst/>
                <a:gdLst>
                  <a:gd name="T0" fmla="*/ 41 w 41"/>
                  <a:gd name="T1" fmla="*/ 0 h 56"/>
                  <a:gd name="T2" fmla="*/ 0 w 41"/>
                  <a:gd name="T3" fmla="*/ 47 h 56"/>
                  <a:gd name="T4" fmla="*/ 6 w 41"/>
                  <a:gd name="T5" fmla="*/ 52 h 56"/>
                  <a:gd name="T6" fmla="*/ 14 w 41"/>
                  <a:gd name="T7" fmla="*/ 56 h 56"/>
                  <a:gd name="T8" fmla="*/ 41 w 41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6"/>
                  <a:gd name="T17" fmla="*/ 41 w 41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6">
                    <a:moveTo>
                      <a:pt x="41" y="0"/>
                    </a:moveTo>
                    <a:lnTo>
                      <a:pt x="0" y="47"/>
                    </a:lnTo>
                    <a:lnTo>
                      <a:pt x="6" y="52"/>
                    </a:lnTo>
                    <a:lnTo>
                      <a:pt x="14" y="56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25" name="Freeform 222"/>
              <p:cNvSpPr>
                <a:spLocks/>
              </p:cNvSpPr>
              <p:nvPr/>
            </p:nvSpPr>
            <p:spPr bwMode="auto">
              <a:xfrm>
                <a:off x="2827" y="1608"/>
                <a:ext cx="2" cy="1"/>
              </a:xfrm>
              <a:custGeom>
                <a:avLst/>
                <a:gdLst>
                  <a:gd name="T0" fmla="*/ 0 w 14"/>
                  <a:gd name="T1" fmla="*/ 0 h 9"/>
                  <a:gd name="T2" fmla="*/ 6 w 14"/>
                  <a:gd name="T3" fmla="*/ 5 h 9"/>
                  <a:gd name="T4" fmla="*/ 14 w 14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0" y="0"/>
                    </a:moveTo>
                    <a:lnTo>
                      <a:pt x="6" y="5"/>
                    </a:lnTo>
                    <a:lnTo>
                      <a:pt x="14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26" name="Freeform 223"/>
              <p:cNvSpPr>
                <a:spLocks/>
              </p:cNvSpPr>
              <p:nvPr/>
            </p:nvSpPr>
            <p:spPr bwMode="auto">
              <a:xfrm>
                <a:off x="2829" y="1593"/>
                <a:ext cx="56" cy="39"/>
              </a:xfrm>
              <a:custGeom>
                <a:avLst/>
                <a:gdLst>
                  <a:gd name="T0" fmla="*/ 55 w 390"/>
                  <a:gd name="T1" fmla="*/ 0 h 275"/>
                  <a:gd name="T2" fmla="*/ 27 w 390"/>
                  <a:gd name="T3" fmla="*/ 57 h 275"/>
                  <a:gd name="T4" fmla="*/ 0 w 390"/>
                  <a:gd name="T5" fmla="*/ 113 h 275"/>
                  <a:gd name="T6" fmla="*/ 335 w 390"/>
                  <a:gd name="T7" fmla="*/ 275 h 275"/>
                  <a:gd name="T8" fmla="*/ 362 w 390"/>
                  <a:gd name="T9" fmla="*/ 218 h 275"/>
                  <a:gd name="T10" fmla="*/ 390 w 390"/>
                  <a:gd name="T11" fmla="*/ 162 h 275"/>
                  <a:gd name="T12" fmla="*/ 55 w 390"/>
                  <a:gd name="T13" fmla="*/ 0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55" y="0"/>
                    </a:moveTo>
                    <a:lnTo>
                      <a:pt x="27" y="57"/>
                    </a:lnTo>
                    <a:lnTo>
                      <a:pt x="0" y="113"/>
                    </a:lnTo>
                    <a:lnTo>
                      <a:pt x="335" y="275"/>
                    </a:lnTo>
                    <a:lnTo>
                      <a:pt x="362" y="218"/>
                    </a:lnTo>
                    <a:lnTo>
                      <a:pt x="390" y="162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27" name="Freeform 224"/>
              <p:cNvSpPr>
                <a:spLocks/>
              </p:cNvSpPr>
              <p:nvPr/>
            </p:nvSpPr>
            <p:spPr bwMode="auto">
              <a:xfrm>
                <a:off x="2829" y="1593"/>
                <a:ext cx="56" cy="39"/>
              </a:xfrm>
              <a:custGeom>
                <a:avLst/>
                <a:gdLst>
                  <a:gd name="T0" fmla="*/ 55 w 390"/>
                  <a:gd name="T1" fmla="*/ 0 h 275"/>
                  <a:gd name="T2" fmla="*/ 27 w 390"/>
                  <a:gd name="T3" fmla="*/ 57 h 275"/>
                  <a:gd name="T4" fmla="*/ 0 w 390"/>
                  <a:gd name="T5" fmla="*/ 113 h 275"/>
                  <a:gd name="T6" fmla="*/ 335 w 390"/>
                  <a:gd name="T7" fmla="*/ 275 h 275"/>
                  <a:gd name="T8" fmla="*/ 362 w 390"/>
                  <a:gd name="T9" fmla="*/ 218 h 275"/>
                  <a:gd name="T10" fmla="*/ 390 w 390"/>
                  <a:gd name="T11" fmla="*/ 162 h 275"/>
                  <a:gd name="T12" fmla="*/ 55 w 390"/>
                  <a:gd name="T13" fmla="*/ 0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55" y="0"/>
                    </a:moveTo>
                    <a:lnTo>
                      <a:pt x="27" y="57"/>
                    </a:lnTo>
                    <a:lnTo>
                      <a:pt x="0" y="113"/>
                    </a:lnTo>
                    <a:lnTo>
                      <a:pt x="335" y="275"/>
                    </a:lnTo>
                    <a:lnTo>
                      <a:pt x="362" y="218"/>
                    </a:lnTo>
                    <a:lnTo>
                      <a:pt x="390" y="162"/>
                    </a:lnTo>
                    <a:lnTo>
                      <a:pt x="5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28" name="Freeform 225"/>
              <p:cNvSpPr>
                <a:spLocks/>
              </p:cNvSpPr>
              <p:nvPr/>
            </p:nvSpPr>
            <p:spPr bwMode="auto">
              <a:xfrm>
                <a:off x="2877" y="1624"/>
                <a:ext cx="4" cy="9"/>
              </a:xfrm>
              <a:custGeom>
                <a:avLst/>
                <a:gdLst>
                  <a:gd name="T0" fmla="*/ 27 w 27"/>
                  <a:gd name="T1" fmla="*/ 0 h 62"/>
                  <a:gd name="T2" fmla="*/ 0 w 27"/>
                  <a:gd name="T3" fmla="*/ 57 h 62"/>
                  <a:gd name="T4" fmla="*/ 6 w 27"/>
                  <a:gd name="T5" fmla="*/ 59 h 62"/>
                  <a:gd name="T6" fmla="*/ 17 w 27"/>
                  <a:gd name="T7" fmla="*/ 62 h 62"/>
                  <a:gd name="T8" fmla="*/ 27 w 27"/>
                  <a:gd name="T9" fmla="*/ 0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2"/>
                  <a:gd name="T17" fmla="*/ 27 w 27"/>
                  <a:gd name="T18" fmla="*/ 62 h 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2">
                    <a:moveTo>
                      <a:pt x="27" y="0"/>
                    </a:moveTo>
                    <a:lnTo>
                      <a:pt x="0" y="57"/>
                    </a:lnTo>
                    <a:lnTo>
                      <a:pt x="6" y="59"/>
                    </a:lnTo>
                    <a:lnTo>
                      <a:pt x="17" y="6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29" name="Freeform 226"/>
              <p:cNvSpPr>
                <a:spLocks/>
              </p:cNvSpPr>
              <p:nvPr/>
            </p:nvSpPr>
            <p:spPr bwMode="auto">
              <a:xfrm>
                <a:off x="2877" y="1632"/>
                <a:ext cx="3" cy="1"/>
              </a:xfrm>
              <a:custGeom>
                <a:avLst/>
                <a:gdLst>
                  <a:gd name="T0" fmla="*/ 0 w 17"/>
                  <a:gd name="T1" fmla="*/ 0 h 5"/>
                  <a:gd name="T2" fmla="*/ 6 w 17"/>
                  <a:gd name="T3" fmla="*/ 2 h 5"/>
                  <a:gd name="T4" fmla="*/ 17 w 17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5"/>
                  <a:gd name="T11" fmla="*/ 17 w 17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5">
                    <a:moveTo>
                      <a:pt x="0" y="0"/>
                    </a:moveTo>
                    <a:lnTo>
                      <a:pt x="6" y="2"/>
                    </a:lnTo>
                    <a:lnTo>
                      <a:pt x="17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30" name="Freeform 227"/>
              <p:cNvSpPr>
                <a:spLocks/>
              </p:cNvSpPr>
              <p:nvPr/>
            </p:nvSpPr>
            <p:spPr bwMode="auto">
              <a:xfrm>
                <a:off x="2880" y="1615"/>
                <a:ext cx="55" cy="26"/>
              </a:xfrm>
              <a:custGeom>
                <a:avLst/>
                <a:gdLst>
                  <a:gd name="T0" fmla="*/ 20 w 385"/>
                  <a:gd name="T1" fmla="*/ 0 h 180"/>
                  <a:gd name="T2" fmla="*/ 10 w 385"/>
                  <a:gd name="T3" fmla="*/ 62 h 180"/>
                  <a:gd name="T4" fmla="*/ 0 w 385"/>
                  <a:gd name="T5" fmla="*/ 124 h 180"/>
                  <a:gd name="T6" fmla="*/ 365 w 385"/>
                  <a:gd name="T7" fmla="*/ 180 h 180"/>
                  <a:gd name="T8" fmla="*/ 375 w 385"/>
                  <a:gd name="T9" fmla="*/ 119 h 180"/>
                  <a:gd name="T10" fmla="*/ 385 w 385"/>
                  <a:gd name="T11" fmla="*/ 57 h 180"/>
                  <a:gd name="T12" fmla="*/ 20 w 385"/>
                  <a:gd name="T13" fmla="*/ 0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5"/>
                  <a:gd name="T22" fmla="*/ 0 h 180"/>
                  <a:gd name="T23" fmla="*/ 385 w 385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5" h="180">
                    <a:moveTo>
                      <a:pt x="20" y="0"/>
                    </a:moveTo>
                    <a:lnTo>
                      <a:pt x="10" y="62"/>
                    </a:lnTo>
                    <a:lnTo>
                      <a:pt x="0" y="124"/>
                    </a:lnTo>
                    <a:lnTo>
                      <a:pt x="365" y="180"/>
                    </a:lnTo>
                    <a:lnTo>
                      <a:pt x="375" y="119"/>
                    </a:lnTo>
                    <a:lnTo>
                      <a:pt x="385" y="5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31" name="Freeform 228"/>
              <p:cNvSpPr>
                <a:spLocks/>
              </p:cNvSpPr>
              <p:nvPr/>
            </p:nvSpPr>
            <p:spPr bwMode="auto">
              <a:xfrm>
                <a:off x="2880" y="1615"/>
                <a:ext cx="55" cy="26"/>
              </a:xfrm>
              <a:custGeom>
                <a:avLst/>
                <a:gdLst>
                  <a:gd name="T0" fmla="*/ 20 w 385"/>
                  <a:gd name="T1" fmla="*/ 0 h 180"/>
                  <a:gd name="T2" fmla="*/ 10 w 385"/>
                  <a:gd name="T3" fmla="*/ 62 h 180"/>
                  <a:gd name="T4" fmla="*/ 0 w 385"/>
                  <a:gd name="T5" fmla="*/ 124 h 180"/>
                  <a:gd name="T6" fmla="*/ 365 w 385"/>
                  <a:gd name="T7" fmla="*/ 180 h 180"/>
                  <a:gd name="T8" fmla="*/ 375 w 385"/>
                  <a:gd name="T9" fmla="*/ 119 h 180"/>
                  <a:gd name="T10" fmla="*/ 385 w 385"/>
                  <a:gd name="T11" fmla="*/ 57 h 180"/>
                  <a:gd name="T12" fmla="*/ 20 w 385"/>
                  <a:gd name="T13" fmla="*/ 0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5"/>
                  <a:gd name="T22" fmla="*/ 0 h 180"/>
                  <a:gd name="T23" fmla="*/ 385 w 385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5" h="180">
                    <a:moveTo>
                      <a:pt x="20" y="0"/>
                    </a:moveTo>
                    <a:lnTo>
                      <a:pt x="10" y="62"/>
                    </a:lnTo>
                    <a:lnTo>
                      <a:pt x="0" y="124"/>
                    </a:lnTo>
                    <a:lnTo>
                      <a:pt x="365" y="180"/>
                    </a:lnTo>
                    <a:lnTo>
                      <a:pt x="375" y="119"/>
                    </a:lnTo>
                    <a:lnTo>
                      <a:pt x="385" y="57"/>
                    </a:lnTo>
                    <a:lnTo>
                      <a:pt x="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32" name="Freeform 229"/>
              <p:cNvSpPr>
                <a:spLocks/>
              </p:cNvSpPr>
              <p:nvPr/>
            </p:nvSpPr>
            <p:spPr bwMode="auto">
              <a:xfrm>
                <a:off x="2932" y="1632"/>
                <a:ext cx="3" cy="9"/>
              </a:xfrm>
              <a:custGeom>
                <a:avLst/>
                <a:gdLst>
                  <a:gd name="T0" fmla="*/ 10 w 20"/>
                  <a:gd name="T1" fmla="*/ 0 h 61"/>
                  <a:gd name="T2" fmla="*/ 0 w 20"/>
                  <a:gd name="T3" fmla="*/ 61 h 61"/>
                  <a:gd name="T4" fmla="*/ 7 w 20"/>
                  <a:gd name="T5" fmla="*/ 61 h 61"/>
                  <a:gd name="T6" fmla="*/ 20 w 20"/>
                  <a:gd name="T7" fmla="*/ 61 h 61"/>
                  <a:gd name="T8" fmla="*/ 10 w 20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61"/>
                  <a:gd name="T17" fmla="*/ 20 w 20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61">
                    <a:moveTo>
                      <a:pt x="10" y="0"/>
                    </a:moveTo>
                    <a:lnTo>
                      <a:pt x="0" y="61"/>
                    </a:lnTo>
                    <a:lnTo>
                      <a:pt x="7" y="61"/>
                    </a:lnTo>
                    <a:lnTo>
                      <a:pt x="20" y="6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33" name="Freeform 230"/>
              <p:cNvSpPr>
                <a:spLocks/>
              </p:cNvSpPr>
              <p:nvPr/>
            </p:nvSpPr>
            <p:spPr bwMode="auto">
              <a:xfrm>
                <a:off x="2932" y="1641"/>
                <a:ext cx="3" cy="1"/>
              </a:xfrm>
              <a:custGeom>
                <a:avLst/>
                <a:gdLst>
                  <a:gd name="T0" fmla="*/ 0 w 20"/>
                  <a:gd name="T1" fmla="*/ 0 h 1"/>
                  <a:gd name="T2" fmla="*/ 7 w 20"/>
                  <a:gd name="T3" fmla="*/ 0 h 1"/>
                  <a:gd name="T4" fmla="*/ 20 w 20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1"/>
                  <a:gd name="T11" fmla="*/ 20 w 20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1">
                    <a:moveTo>
                      <a:pt x="0" y="0"/>
                    </a:moveTo>
                    <a:lnTo>
                      <a:pt x="7" y="0"/>
                    </a:lnTo>
                    <a:lnTo>
                      <a:pt x="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34" name="Freeform 231"/>
              <p:cNvSpPr>
                <a:spLocks/>
              </p:cNvSpPr>
              <p:nvPr/>
            </p:nvSpPr>
            <p:spPr bwMode="auto">
              <a:xfrm>
                <a:off x="2932" y="1615"/>
                <a:ext cx="55" cy="26"/>
              </a:xfrm>
              <a:custGeom>
                <a:avLst/>
                <a:gdLst>
                  <a:gd name="T0" fmla="*/ 0 w 384"/>
                  <a:gd name="T1" fmla="*/ 57 h 180"/>
                  <a:gd name="T2" fmla="*/ 10 w 384"/>
                  <a:gd name="T3" fmla="*/ 119 h 180"/>
                  <a:gd name="T4" fmla="*/ 20 w 384"/>
                  <a:gd name="T5" fmla="*/ 180 h 180"/>
                  <a:gd name="T6" fmla="*/ 384 w 384"/>
                  <a:gd name="T7" fmla="*/ 124 h 180"/>
                  <a:gd name="T8" fmla="*/ 374 w 384"/>
                  <a:gd name="T9" fmla="*/ 62 h 180"/>
                  <a:gd name="T10" fmla="*/ 364 w 384"/>
                  <a:gd name="T11" fmla="*/ 0 h 180"/>
                  <a:gd name="T12" fmla="*/ 0 w 384"/>
                  <a:gd name="T13" fmla="*/ 57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4"/>
                  <a:gd name="T22" fmla="*/ 0 h 180"/>
                  <a:gd name="T23" fmla="*/ 384 w 384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4" h="180">
                    <a:moveTo>
                      <a:pt x="0" y="57"/>
                    </a:moveTo>
                    <a:lnTo>
                      <a:pt x="10" y="119"/>
                    </a:lnTo>
                    <a:lnTo>
                      <a:pt x="20" y="180"/>
                    </a:lnTo>
                    <a:lnTo>
                      <a:pt x="384" y="124"/>
                    </a:lnTo>
                    <a:lnTo>
                      <a:pt x="374" y="62"/>
                    </a:lnTo>
                    <a:lnTo>
                      <a:pt x="364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5" name="Group 232"/>
            <p:cNvGrpSpPr>
              <a:grpSpLocks/>
            </p:cNvGrpSpPr>
            <p:nvPr/>
          </p:nvGrpSpPr>
          <p:grpSpPr bwMode="auto">
            <a:xfrm>
              <a:off x="2584" y="822"/>
              <a:ext cx="699" cy="921"/>
              <a:chOff x="2584" y="822"/>
              <a:chExt cx="699" cy="921"/>
            </a:xfrm>
          </p:grpSpPr>
          <p:sp>
            <p:nvSpPr>
              <p:cNvPr id="2136" name="Freeform 233"/>
              <p:cNvSpPr>
                <a:spLocks/>
              </p:cNvSpPr>
              <p:nvPr/>
            </p:nvSpPr>
            <p:spPr bwMode="auto">
              <a:xfrm>
                <a:off x="2932" y="1615"/>
                <a:ext cx="55" cy="26"/>
              </a:xfrm>
              <a:custGeom>
                <a:avLst/>
                <a:gdLst>
                  <a:gd name="T0" fmla="*/ 0 w 384"/>
                  <a:gd name="T1" fmla="*/ 57 h 180"/>
                  <a:gd name="T2" fmla="*/ 10 w 384"/>
                  <a:gd name="T3" fmla="*/ 119 h 180"/>
                  <a:gd name="T4" fmla="*/ 20 w 384"/>
                  <a:gd name="T5" fmla="*/ 180 h 180"/>
                  <a:gd name="T6" fmla="*/ 384 w 384"/>
                  <a:gd name="T7" fmla="*/ 124 h 180"/>
                  <a:gd name="T8" fmla="*/ 374 w 384"/>
                  <a:gd name="T9" fmla="*/ 62 h 180"/>
                  <a:gd name="T10" fmla="*/ 364 w 384"/>
                  <a:gd name="T11" fmla="*/ 0 h 180"/>
                  <a:gd name="T12" fmla="*/ 0 w 384"/>
                  <a:gd name="T13" fmla="*/ 57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4"/>
                  <a:gd name="T22" fmla="*/ 0 h 180"/>
                  <a:gd name="T23" fmla="*/ 384 w 384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4" h="180">
                    <a:moveTo>
                      <a:pt x="0" y="57"/>
                    </a:moveTo>
                    <a:lnTo>
                      <a:pt x="10" y="119"/>
                    </a:lnTo>
                    <a:lnTo>
                      <a:pt x="20" y="180"/>
                    </a:lnTo>
                    <a:lnTo>
                      <a:pt x="384" y="124"/>
                    </a:lnTo>
                    <a:lnTo>
                      <a:pt x="374" y="62"/>
                    </a:lnTo>
                    <a:lnTo>
                      <a:pt x="364" y="0"/>
                    </a:lnTo>
                    <a:lnTo>
                      <a:pt x="0" y="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37" name="Freeform 234"/>
              <p:cNvSpPr>
                <a:spLocks/>
              </p:cNvSpPr>
              <p:nvPr/>
            </p:nvSpPr>
            <p:spPr bwMode="auto">
              <a:xfrm>
                <a:off x="2985" y="1624"/>
                <a:ext cx="4" cy="9"/>
              </a:xfrm>
              <a:custGeom>
                <a:avLst/>
                <a:gdLst>
                  <a:gd name="T0" fmla="*/ 0 w 28"/>
                  <a:gd name="T1" fmla="*/ 0 h 62"/>
                  <a:gd name="T2" fmla="*/ 10 w 28"/>
                  <a:gd name="T3" fmla="*/ 62 h 62"/>
                  <a:gd name="T4" fmla="*/ 15 w 28"/>
                  <a:gd name="T5" fmla="*/ 61 h 62"/>
                  <a:gd name="T6" fmla="*/ 28 w 28"/>
                  <a:gd name="T7" fmla="*/ 57 h 62"/>
                  <a:gd name="T8" fmla="*/ 0 w 28"/>
                  <a:gd name="T9" fmla="*/ 0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62"/>
                  <a:gd name="T17" fmla="*/ 28 w 28"/>
                  <a:gd name="T18" fmla="*/ 62 h 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62">
                    <a:moveTo>
                      <a:pt x="0" y="0"/>
                    </a:moveTo>
                    <a:lnTo>
                      <a:pt x="10" y="62"/>
                    </a:lnTo>
                    <a:lnTo>
                      <a:pt x="15" y="61"/>
                    </a:lnTo>
                    <a:lnTo>
                      <a:pt x="28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38" name="Freeform 235"/>
              <p:cNvSpPr>
                <a:spLocks/>
              </p:cNvSpPr>
              <p:nvPr/>
            </p:nvSpPr>
            <p:spPr bwMode="auto">
              <a:xfrm>
                <a:off x="2987" y="1632"/>
                <a:ext cx="2" cy="1"/>
              </a:xfrm>
              <a:custGeom>
                <a:avLst/>
                <a:gdLst>
                  <a:gd name="T0" fmla="*/ 0 w 18"/>
                  <a:gd name="T1" fmla="*/ 5 h 5"/>
                  <a:gd name="T2" fmla="*/ 5 w 18"/>
                  <a:gd name="T3" fmla="*/ 4 h 5"/>
                  <a:gd name="T4" fmla="*/ 18 w 18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5"/>
                  <a:gd name="T11" fmla="*/ 18 w 18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5">
                    <a:moveTo>
                      <a:pt x="0" y="5"/>
                    </a:moveTo>
                    <a:lnTo>
                      <a:pt x="5" y="4"/>
                    </a:lnTo>
                    <a:lnTo>
                      <a:pt x="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39" name="Freeform 236"/>
              <p:cNvSpPr>
                <a:spLocks/>
              </p:cNvSpPr>
              <p:nvPr/>
            </p:nvSpPr>
            <p:spPr bwMode="auto">
              <a:xfrm>
                <a:off x="2981" y="1593"/>
                <a:ext cx="56" cy="39"/>
              </a:xfrm>
              <a:custGeom>
                <a:avLst/>
                <a:gdLst>
                  <a:gd name="T0" fmla="*/ 0 w 390"/>
                  <a:gd name="T1" fmla="*/ 162 h 275"/>
                  <a:gd name="T2" fmla="*/ 28 w 390"/>
                  <a:gd name="T3" fmla="*/ 218 h 275"/>
                  <a:gd name="T4" fmla="*/ 56 w 390"/>
                  <a:gd name="T5" fmla="*/ 275 h 275"/>
                  <a:gd name="T6" fmla="*/ 390 w 390"/>
                  <a:gd name="T7" fmla="*/ 113 h 275"/>
                  <a:gd name="T8" fmla="*/ 363 w 390"/>
                  <a:gd name="T9" fmla="*/ 57 h 275"/>
                  <a:gd name="T10" fmla="*/ 335 w 390"/>
                  <a:gd name="T11" fmla="*/ 0 h 275"/>
                  <a:gd name="T12" fmla="*/ 0 w 390"/>
                  <a:gd name="T13" fmla="*/ 162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0" y="162"/>
                    </a:moveTo>
                    <a:lnTo>
                      <a:pt x="28" y="218"/>
                    </a:lnTo>
                    <a:lnTo>
                      <a:pt x="56" y="275"/>
                    </a:lnTo>
                    <a:lnTo>
                      <a:pt x="390" y="113"/>
                    </a:lnTo>
                    <a:lnTo>
                      <a:pt x="363" y="57"/>
                    </a:lnTo>
                    <a:lnTo>
                      <a:pt x="335" y="0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0" name="Freeform 237"/>
              <p:cNvSpPr>
                <a:spLocks/>
              </p:cNvSpPr>
              <p:nvPr/>
            </p:nvSpPr>
            <p:spPr bwMode="auto">
              <a:xfrm>
                <a:off x="2981" y="1593"/>
                <a:ext cx="56" cy="39"/>
              </a:xfrm>
              <a:custGeom>
                <a:avLst/>
                <a:gdLst>
                  <a:gd name="T0" fmla="*/ 0 w 390"/>
                  <a:gd name="T1" fmla="*/ 162 h 275"/>
                  <a:gd name="T2" fmla="*/ 28 w 390"/>
                  <a:gd name="T3" fmla="*/ 218 h 275"/>
                  <a:gd name="T4" fmla="*/ 56 w 390"/>
                  <a:gd name="T5" fmla="*/ 275 h 275"/>
                  <a:gd name="T6" fmla="*/ 390 w 390"/>
                  <a:gd name="T7" fmla="*/ 113 h 275"/>
                  <a:gd name="T8" fmla="*/ 363 w 390"/>
                  <a:gd name="T9" fmla="*/ 57 h 275"/>
                  <a:gd name="T10" fmla="*/ 335 w 390"/>
                  <a:gd name="T11" fmla="*/ 0 h 275"/>
                  <a:gd name="T12" fmla="*/ 0 w 390"/>
                  <a:gd name="T13" fmla="*/ 162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0" y="162"/>
                    </a:moveTo>
                    <a:lnTo>
                      <a:pt x="28" y="218"/>
                    </a:lnTo>
                    <a:lnTo>
                      <a:pt x="56" y="275"/>
                    </a:lnTo>
                    <a:lnTo>
                      <a:pt x="390" y="113"/>
                    </a:lnTo>
                    <a:lnTo>
                      <a:pt x="363" y="57"/>
                    </a:lnTo>
                    <a:lnTo>
                      <a:pt x="335" y="0"/>
                    </a:lnTo>
                    <a:lnTo>
                      <a:pt x="0" y="16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1" name="Freeform 238"/>
              <p:cNvSpPr>
                <a:spLocks/>
              </p:cNvSpPr>
              <p:nvPr/>
            </p:nvSpPr>
            <p:spPr bwMode="auto">
              <a:xfrm>
                <a:off x="3033" y="1601"/>
                <a:ext cx="6" cy="8"/>
              </a:xfrm>
              <a:custGeom>
                <a:avLst/>
                <a:gdLst>
                  <a:gd name="T0" fmla="*/ 0 w 41"/>
                  <a:gd name="T1" fmla="*/ 0 h 56"/>
                  <a:gd name="T2" fmla="*/ 27 w 41"/>
                  <a:gd name="T3" fmla="*/ 56 h 56"/>
                  <a:gd name="T4" fmla="*/ 33 w 41"/>
                  <a:gd name="T5" fmla="*/ 53 h 56"/>
                  <a:gd name="T6" fmla="*/ 41 w 41"/>
                  <a:gd name="T7" fmla="*/ 47 h 56"/>
                  <a:gd name="T8" fmla="*/ 0 w 41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6"/>
                  <a:gd name="T17" fmla="*/ 41 w 41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6">
                    <a:moveTo>
                      <a:pt x="0" y="0"/>
                    </a:moveTo>
                    <a:lnTo>
                      <a:pt x="27" y="56"/>
                    </a:lnTo>
                    <a:lnTo>
                      <a:pt x="33" y="53"/>
                    </a:lnTo>
                    <a:lnTo>
                      <a:pt x="41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2" name="Freeform 239"/>
              <p:cNvSpPr>
                <a:spLocks/>
              </p:cNvSpPr>
              <p:nvPr/>
            </p:nvSpPr>
            <p:spPr bwMode="auto">
              <a:xfrm>
                <a:off x="3037" y="1608"/>
                <a:ext cx="2" cy="1"/>
              </a:xfrm>
              <a:custGeom>
                <a:avLst/>
                <a:gdLst>
                  <a:gd name="T0" fmla="*/ 0 w 14"/>
                  <a:gd name="T1" fmla="*/ 9 h 9"/>
                  <a:gd name="T2" fmla="*/ 6 w 14"/>
                  <a:gd name="T3" fmla="*/ 6 h 9"/>
                  <a:gd name="T4" fmla="*/ 14 w 14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0" y="9"/>
                    </a:moveTo>
                    <a:lnTo>
                      <a:pt x="6" y="6"/>
                    </a:lnTo>
                    <a:lnTo>
                      <a:pt x="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3" name="Freeform 240"/>
              <p:cNvSpPr>
                <a:spLocks/>
              </p:cNvSpPr>
              <p:nvPr/>
            </p:nvSpPr>
            <p:spPr bwMode="auto">
              <a:xfrm>
                <a:off x="3027" y="1559"/>
                <a:ext cx="53" cy="49"/>
              </a:xfrm>
              <a:custGeom>
                <a:avLst/>
                <a:gdLst>
                  <a:gd name="T0" fmla="*/ 0 w 372"/>
                  <a:gd name="T1" fmla="*/ 246 h 341"/>
                  <a:gd name="T2" fmla="*/ 41 w 372"/>
                  <a:gd name="T3" fmla="*/ 294 h 341"/>
                  <a:gd name="T4" fmla="*/ 82 w 372"/>
                  <a:gd name="T5" fmla="*/ 341 h 341"/>
                  <a:gd name="T6" fmla="*/ 372 w 372"/>
                  <a:gd name="T7" fmla="*/ 95 h 341"/>
                  <a:gd name="T8" fmla="*/ 332 w 372"/>
                  <a:gd name="T9" fmla="*/ 47 h 341"/>
                  <a:gd name="T10" fmla="*/ 291 w 372"/>
                  <a:gd name="T11" fmla="*/ 0 h 341"/>
                  <a:gd name="T12" fmla="*/ 0 w 372"/>
                  <a:gd name="T13" fmla="*/ 246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0" y="246"/>
                    </a:moveTo>
                    <a:lnTo>
                      <a:pt x="41" y="294"/>
                    </a:lnTo>
                    <a:lnTo>
                      <a:pt x="82" y="341"/>
                    </a:lnTo>
                    <a:lnTo>
                      <a:pt x="372" y="95"/>
                    </a:lnTo>
                    <a:lnTo>
                      <a:pt x="332" y="47"/>
                    </a:lnTo>
                    <a:lnTo>
                      <a:pt x="291" y="0"/>
                    </a:lnTo>
                    <a:lnTo>
                      <a:pt x="0" y="2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4" name="Freeform 241"/>
              <p:cNvSpPr>
                <a:spLocks/>
              </p:cNvSpPr>
              <p:nvPr/>
            </p:nvSpPr>
            <p:spPr bwMode="auto">
              <a:xfrm>
                <a:off x="3027" y="1559"/>
                <a:ext cx="53" cy="49"/>
              </a:xfrm>
              <a:custGeom>
                <a:avLst/>
                <a:gdLst>
                  <a:gd name="T0" fmla="*/ 0 w 372"/>
                  <a:gd name="T1" fmla="*/ 246 h 341"/>
                  <a:gd name="T2" fmla="*/ 41 w 372"/>
                  <a:gd name="T3" fmla="*/ 294 h 341"/>
                  <a:gd name="T4" fmla="*/ 82 w 372"/>
                  <a:gd name="T5" fmla="*/ 341 h 341"/>
                  <a:gd name="T6" fmla="*/ 372 w 372"/>
                  <a:gd name="T7" fmla="*/ 95 h 341"/>
                  <a:gd name="T8" fmla="*/ 332 w 372"/>
                  <a:gd name="T9" fmla="*/ 47 h 341"/>
                  <a:gd name="T10" fmla="*/ 291 w 372"/>
                  <a:gd name="T11" fmla="*/ 0 h 341"/>
                  <a:gd name="T12" fmla="*/ 0 w 372"/>
                  <a:gd name="T13" fmla="*/ 246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0" y="246"/>
                    </a:moveTo>
                    <a:lnTo>
                      <a:pt x="41" y="294"/>
                    </a:lnTo>
                    <a:lnTo>
                      <a:pt x="82" y="341"/>
                    </a:lnTo>
                    <a:lnTo>
                      <a:pt x="372" y="95"/>
                    </a:lnTo>
                    <a:lnTo>
                      <a:pt x="332" y="47"/>
                    </a:lnTo>
                    <a:lnTo>
                      <a:pt x="291" y="0"/>
                    </a:lnTo>
                    <a:lnTo>
                      <a:pt x="0" y="24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5" name="Freeform 242"/>
              <p:cNvSpPr>
                <a:spLocks/>
              </p:cNvSpPr>
              <p:nvPr/>
            </p:nvSpPr>
            <p:spPr bwMode="auto">
              <a:xfrm>
                <a:off x="3075" y="1566"/>
                <a:ext cx="7" cy="6"/>
              </a:xfrm>
              <a:custGeom>
                <a:avLst/>
                <a:gdLst>
                  <a:gd name="T0" fmla="*/ 0 w 49"/>
                  <a:gd name="T1" fmla="*/ 0 h 48"/>
                  <a:gd name="T2" fmla="*/ 40 w 49"/>
                  <a:gd name="T3" fmla="*/ 48 h 48"/>
                  <a:gd name="T4" fmla="*/ 45 w 49"/>
                  <a:gd name="T5" fmla="*/ 43 h 48"/>
                  <a:gd name="T6" fmla="*/ 49 w 49"/>
                  <a:gd name="T7" fmla="*/ 39 h 48"/>
                  <a:gd name="T8" fmla="*/ 0 w 49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8"/>
                  <a:gd name="T17" fmla="*/ 49 w 49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8">
                    <a:moveTo>
                      <a:pt x="0" y="0"/>
                    </a:moveTo>
                    <a:lnTo>
                      <a:pt x="40" y="48"/>
                    </a:lnTo>
                    <a:lnTo>
                      <a:pt x="45" y="43"/>
                    </a:lnTo>
                    <a:lnTo>
                      <a:pt x="49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6" name="Freeform 243"/>
              <p:cNvSpPr>
                <a:spLocks/>
              </p:cNvSpPr>
              <p:nvPr/>
            </p:nvSpPr>
            <p:spPr bwMode="auto">
              <a:xfrm>
                <a:off x="3080" y="1571"/>
                <a:ext cx="2" cy="1"/>
              </a:xfrm>
              <a:custGeom>
                <a:avLst/>
                <a:gdLst>
                  <a:gd name="T0" fmla="*/ 0 w 9"/>
                  <a:gd name="T1" fmla="*/ 9 h 9"/>
                  <a:gd name="T2" fmla="*/ 5 w 9"/>
                  <a:gd name="T3" fmla="*/ 4 h 9"/>
                  <a:gd name="T4" fmla="*/ 9 w 9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9"/>
                    </a:moveTo>
                    <a:lnTo>
                      <a:pt x="5" y="4"/>
                    </a:lnTo>
                    <a:lnTo>
                      <a:pt x="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7" name="Freeform 244"/>
              <p:cNvSpPr>
                <a:spLocks/>
              </p:cNvSpPr>
              <p:nvPr/>
            </p:nvSpPr>
            <p:spPr bwMode="auto">
              <a:xfrm>
                <a:off x="3067" y="1515"/>
                <a:ext cx="49" cy="56"/>
              </a:xfrm>
              <a:custGeom>
                <a:avLst/>
                <a:gdLst>
                  <a:gd name="T0" fmla="*/ 0 w 341"/>
                  <a:gd name="T1" fmla="*/ 314 h 392"/>
                  <a:gd name="T2" fmla="*/ 50 w 341"/>
                  <a:gd name="T3" fmla="*/ 353 h 392"/>
                  <a:gd name="T4" fmla="*/ 99 w 341"/>
                  <a:gd name="T5" fmla="*/ 392 h 392"/>
                  <a:gd name="T6" fmla="*/ 341 w 341"/>
                  <a:gd name="T7" fmla="*/ 78 h 392"/>
                  <a:gd name="T8" fmla="*/ 292 w 341"/>
                  <a:gd name="T9" fmla="*/ 39 h 392"/>
                  <a:gd name="T10" fmla="*/ 242 w 341"/>
                  <a:gd name="T11" fmla="*/ 0 h 392"/>
                  <a:gd name="T12" fmla="*/ 0 w 341"/>
                  <a:gd name="T13" fmla="*/ 314 h 3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2"/>
                  <a:gd name="T23" fmla="*/ 341 w 341"/>
                  <a:gd name="T24" fmla="*/ 392 h 3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2">
                    <a:moveTo>
                      <a:pt x="0" y="314"/>
                    </a:moveTo>
                    <a:lnTo>
                      <a:pt x="50" y="353"/>
                    </a:lnTo>
                    <a:lnTo>
                      <a:pt x="99" y="392"/>
                    </a:lnTo>
                    <a:lnTo>
                      <a:pt x="341" y="78"/>
                    </a:lnTo>
                    <a:lnTo>
                      <a:pt x="292" y="39"/>
                    </a:lnTo>
                    <a:lnTo>
                      <a:pt x="242" y="0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8" name="Freeform 245"/>
              <p:cNvSpPr>
                <a:spLocks/>
              </p:cNvSpPr>
              <p:nvPr/>
            </p:nvSpPr>
            <p:spPr bwMode="auto">
              <a:xfrm>
                <a:off x="3067" y="1515"/>
                <a:ext cx="49" cy="56"/>
              </a:xfrm>
              <a:custGeom>
                <a:avLst/>
                <a:gdLst>
                  <a:gd name="T0" fmla="*/ 0 w 341"/>
                  <a:gd name="T1" fmla="*/ 314 h 392"/>
                  <a:gd name="T2" fmla="*/ 50 w 341"/>
                  <a:gd name="T3" fmla="*/ 353 h 392"/>
                  <a:gd name="T4" fmla="*/ 99 w 341"/>
                  <a:gd name="T5" fmla="*/ 392 h 392"/>
                  <a:gd name="T6" fmla="*/ 341 w 341"/>
                  <a:gd name="T7" fmla="*/ 78 h 392"/>
                  <a:gd name="T8" fmla="*/ 292 w 341"/>
                  <a:gd name="T9" fmla="*/ 39 h 392"/>
                  <a:gd name="T10" fmla="*/ 242 w 341"/>
                  <a:gd name="T11" fmla="*/ 0 h 392"/>
                  <a:gd name="T12" fmla="*/ 0 w 341"/>
                  <a:gd name="T13" fmla="*/ 314 h 3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2"/>
                  <a:gd name="T23" fmla="*/ 341 w 341"/>
                  <a:gd name="T24" fmla="*/ 392 h 3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2">
                    <a:moveTo>
                      <a:pt x="0" y="314"/>
                    </a:moveTo>
                    <a:lnTo>
                      <a:pt x="50" y="353"/>
                    </a:lnTo>
                    <a:lnTo>
                      <a:pt x="99" y="392"/>
                    </a:lnTo>
                    <a:lnTo>
                      <a:pt x="341" y="78"/>
                    </a:lnTo>
                    <a:lnTo>
                      <a:pt x="292" y="39"/>
                    </a:lnTo>
                    <a:lnTo>
                      <a:pt x="242" y="0"/>
                    </a:lnTo>
                    <a:lnTo>
                      <a:pt x="0" y="3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9" name="Freeform 246"/>
              <p:cNvSpPr>
                <a:spLocks/>
              </p:cNvSpPr>
              <p:nvPr/>
            </p:nvSpPr>
            <p:spPr bwMode="auto">
              <a:xfrm>
                <a:off x="3109" y="1521"/>
                <a:ext cx="8" cy="5"/>
              </a:xfrm>
              <a:custGeom>
                <a:avLst/>
                <a:gdLst>
                  <a:gd name="T0" fmla="*/ 0 w 55"/>
                  <a:gd name="T1" fmla="*/ 0 h 39"/>
                  <a:gd name="T2" fmla="*/ 49 w 55"/>
                  <a:gd name="T3" fmla="*/ 39 h 39"/>
                  <a:gd name="T4" fmla="*/ 55 w 55"/>
                  <a:gd name="T5" fmla="*/ 29 h 39"/>
                  <a:gd name="T6" fmla="*/ 0 w 55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9"/>
                  <a:gd name="T14" fmla="*/ 55 w 55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9">
                    <a:moveTo>
                      <a:pt x="0" y="0"/>
                    </a:moveTo>
                    <a:lnTo>
                      <a:pt x="49" y="39"/>
                    </a:lnTo>
                    <a:lnTo>
                      <a:pt x="55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0" name="Line 247"/>
              <p:cNvSpPr>
                <a:spLocks noChangeShapeType="1"/>
              </p:cNvSpPr>
              <p:nvPr/>
            </p:nvSpPr>
            <p:spPr bwMode="auto">
              <a:xfrm flipV="1">
                <a:off x="3116" y="152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" name="Freeform 248"/>
              <p:cNvSpPr>
                <a:spLocks/>
              </p:cNvSpPr>
              <p:nvPr/>
            </p:nvSpPr>
            <p:spPr bwMode="auto">
              <a:xfrm>
                <a:off x="3101" y="1464"/>
                <a:ext cx="43" cy="61"/>
              </a:xfrm>
              <a:custGeom>
                <a:avLst/>
                <a:gdLst>
                  <a:gd name="T0" fmla="*/ 0 w 301"/>
                  <a:gd name="T1" fmla="*/ 369 h 427"/>
                  <a:gd name="T2" fmla="*/ 56 w 301"/>
                  <a:gd name="T3" fmla="*/ 398 h 427"/>
                  <a:gd name="T4" fmla="*/ 111 w 301"/>
                  <a:gd name="T5" fmla="*/ 427 h 427"/>
                  <a:gd name="T6" fmla="*/ 301 w 301"/>
                  <a:gd name="T7" fmla="*/ 58 h 427"/>
                  <a:gd name="T8" fmla="*/ 246 w 301"/>
                  <a:gd name="T9" fmla="*/ 29 h 427"/>
                  <a:gd name="T10" fmla="*/ 191 w 301"/>
                  <a:gd name="T11" fmla="*/ 0 h 427"/>
                  <a:gd name="T12" fmla="*/ 0 w 301"/>
                  <a:gd name="T13" fmla="*/ 369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7"/>
                  <a:gd name="T23" fmla="*/ 301 w 301"/>
                  <a:gd name="T24" fmla="*/ 427 h 4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7">
                    <a:moveTo>
                      <a:pt x="0" y="369"/>
                    </a:moveTo>
                    <a:lnTo>
                      <a:pt x="56" y="398"/>
                    </a:lnTo>
                    <a:lnTo>
                      <a:pt x="111" y="427"/>
                    </a:lnTo>
                    <a:lnTo>
                      <a:pt x="301" y="58"/>
                    </a:lnTo>
                    <a:lnTo>
                      <a:pt x="246" y="29"/>
                    </a:lnTo>
                    <a:lnTo>
                      <a:pt x="191" y="0"/>
                    </a:lnTo>
                    <a:lnTo>
                      <a:pt x="0" y="3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" name="Freeform 249"/>
              <p:cNvSpPr>
                <a:spLocks/>
              </p:cNvSpPr>
              <p:nvPr/>
            </p:nvSpPr>
            <p:spPr bwMode="auto">
              <a:xfrm>
                <a:off x="3101" y="1464"/>
                <a:ext cx="43" cy="61"/>
              </a:xfrm>
              <a:custGeom>
                <a:avLst/>
                <a:gdLst>
                  <a:gd name="T0" fmla="*/ 0 w 301"/>
                  <a:gd name="T1" fmla="*/ 369 h 427"/>
                  <a:gd name="T2" fmla="*/ 56 w 301"/>
                  <a:gd name="T3" fmla="*/ 398 h 427"/>
                  <a:gd name="T4" fmla="*/ 111 w 301"/>
                  <a:gd name="T5" fmla="*/ 427 h 427"/>
                  <a:gd name="T6" fmla="*/ 301 w 301"/>
                  <a:gd name="T7" fmla="*/ 58 h 427"/>
                  <a:gd name="T8" fmla="*/ 246 w 301"/>
                  <a:gd name="T9" fmla="*/ 29 h 427"/>
                  <a:gd name="T10" fmla="*/ 191 w 301"/>
                  <a:gd name="T11" fmla="*/ 0 h 427"/>
                  <a:gd name="T12" fmla="*/ 0 w 301"/>
                  <a:gd name="T13" fmla="*/ 369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7"/>
                  <a:gd name="T23" fmla="*/ 301 w 301"/>
                  <a:gd name="T24" fmla="*/ 427 h 4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7">
                    <a:moveTo>
                      <a:pt x="0" y="369"/>
                    </a:moveTo>
                    <a:lnTo>
                      <a:pt x="56" y="398"/>
                    </a:lnTo>
                    <a:lnTo>
                      <a:pt x="111" y="427"/>
                    </a:lnTo>
                    <a:lnTo>
                      <a:pt x="301" y="58"/>
                    </a:lnTo>
                    <a:lnTo>
                      <a:pt x="246" y="29"/>
                    </a:lnTo>
                    <a:lnTo>
                      <a:pt x="191" y="0"/>
                    </a:lnTo>
                    <a:lnTo>
                      <a:pt x="0" y="3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" name="Freeform 250"/>
              <p:cNvSpPr>
                <a:spLocks/>
              </p:cNvSpPr>
              <p:nvPr/>
            </p:nvSpPr>
            <p:spPr bwMode="auto">
              <a:xfrm>
                <a:off x="3136" y="1468"/>
                <a:ext cx="9" cy="4"/>
              </a:xfrm>
              <a:custGeom>
                <a:avLst/>
                <a:gdLst>
                  <a:gd name="T0" fmla="*/ 0 w 60"/>
                  <a:gd name="T1" fmla="*/ 0 h 29"/>
                  <a:gd name="T2" fmla="*/ 55 w 60"/>
                  <a:gd name="T3" fmla="*/ 29 h 29"/>
                  <a:gd name="T4" fmla="*/ 60 w 60"/>
                  <a:gd name="T5" fmla="*/ 20 h 29"/>
                  <a:gd name="T6" fmla="*/ 0 w 60"/>
                  <a:gd name="T7" fmla="*/ 0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0" y="0"/>
                    </a:moveTo>
                    <a:lnTo>
                      <a:pt x="55" y="29"/>
                    </a:lnTo>
                    <a:lnTo>
                      <a:pt x="6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" name="Line 251"/>
              <p:cNvSpPr>
                <a:spLocks noChangeShapeType="1"/>
              </p:cNvSpPr>
              <p:nvPr/>
            </p:nvSpPr>
            <p:spPr bwMode="auto">
              <a:xfrm flipV="1">
                <a:off x="3144" y="14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" name="Freeform 252"/>
              <p:cNvSpPr>
                <a:spLocks/>
              </p:cNvSpPr>
              <p:nvPr/>
            </p:nvSpPr>
            <p:spPr bwMode="auto">
              <a:xfrm>
                <a:off x="3128" y="1407"/>
                <a:ext cx="37" cy="64"/>
              </a:xfrm>
              <a:custGeom>
                <a:avLst/>
                <a:gdLst>
                  <a:gd name="T0" fmla="*/ 0 w 258"/>
                  <a:gd name="T1" fmla="*/ 410 h 450"/>
                  <a:gd name="T2" fmla="*/ 60 w 258"/>
                  <a:gd name="T3" fmla="*/ 430 h 450"/>
                  <a:gd name="T4" fmla="*/ 120 w 258"/>
                  <a:gd name="T5" fmla="*/ 450 h 450"/>
                  <a:gd name="T6" fmla="*/ 258 w 258"/>
                  <a:gd name="T7" fmla="*/ 39 h 450"/>
                  <a:gd name="T8" fmla="*/ 198 w 258"/>
                  <a:gd name="T9" fmla="*/ 20 h 450"/>
                  <a:gd name="T10" fmla="*/ 138 w 258"/>
                  <a:gd name="T11" fmla="*/ 0 h 450"/>
                  <a:gd name="T12" fmla="*/ 0 w 258"/>
                  <a:gd name="T13" fmla="*/ 41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8"/>
                  <a:gd name="T22" fmla="*/ 0 h 450"/>
                  <a:gd name="T23" fmla="*/ 258 w 258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8" h="450">
                    <a:moveTo>
                      <a:pt x="0" y="410"/>
                    </a:moveTo>
                    <a:lnTo>
                      <a:pt x="60" y="430"/>
                    </a:lnTo>
                    <a:lnTo>
                      <a:pt x="120" y="450"/>
                    </a:lnTo>
                    <a:lnTo>
                      <a:pt x="258" y="39"/>
                    </a:lnTo>
                    <a:lnTo>
                      <a:pt x="198" y="20"/>
                    </a:lnTo>
                    <a:lnTo>
                      <a:pt x="138" y="0"/>
                    </a:lnTo>
                    <a:lnTo>
                      <a:pt x="0" y="4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6" name="Freeform 253"/>
              <p:cNvSpPr>
                <a:spLocks/>
              </p:cNvSpPr>
              <p:nvPr/>
            </p:nvSpPr>
            <p:spPr bwMode="auto">
              <a:xfrm>
                <a:off x="3128" y="1407"/>
                <a:ext cx="37" cy="64"/>
              </a:xfrm>
              <a:custGeom>
                <a:avLst/>
                <a:gdLst>
                  <a:gd name="T0" fmla="*/ 0 w 258"/>
                  <a:gd name="T1" fmla="*/ 410 h 450"/>
                  <a:gd name="T2" fmla="*/ 60 w 258"/>
                  <a:gd name="T3" fmla="*/ 430 h 450"/>
                  <a:gd name="T4" fmla="*/ 120 w 258"/>
                  <a:gd name="T5" fmla="*/ 450 h 450"/>
                  <a:gd name="T6" fmla="*/ 258 w 258"/>
                  <a:gd name="T7" fmla="*/ 39 h 450"/>
                  <a:gd name="T8" fmla="*/ 198 w 258"/>
                  <a:gd name="T9" fmla="*/ 20 h 450"/>
                  <a:gd name="T10" fmla="*/ 138 w 258"/>
                  <a:gd name="T11" fmla="*/ 0 h 450"/>
                  <a:gd name="T12" fmla="*/ 0 w 258"/>
                  <a:gd name="T13" fmla="*/ 41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8"/>
                  <a:gd name="T22" fmla="*/ 0 h 450"/>
                  <a:gd name="T23" fmla="*/ 258 w 258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8" h="450">
                    <a:moveTo>
                      <a:pt x="0" y="410"/>
                    </a:moveTo>
                    <a:lnTo>
                      <a:pt x="60" y="430"/>
                    </a:lnTo>
                    <a:lnTo>
                      <a:pt x="120" y="450"/>
                    </a:lnTo>
                    <a:lnTo>
                      <a:pt x="258" y="39"/>
                    </a:lnTo>
                    <a:lnTo>
                      <a:pt x="198" y="20"/>
                    </a:lnTo>
                    <a:lnTo>
                      <a:pt x="138" y="0"/>
                    </a:lnTo>
                    <a:lnTo>
                      <a:pt x="0" y="4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7" name="Freeform 254"/>
              <p:cNvSpPr>
                <a:spLocks/>
              </p:cNvSpPr>
              <p:nvPr/>
            </p:nvSpPr>
            <p:spPr bwMode="auto">
              <a:xfrm>
                <a:off x="3156" y="1409"/>
                <a:ext cx="9" cy="3"/>
              </a:xfrm>
              <a:custGeom>
                <a:avLst/>
                <a:gdLst>
                  <a:gd name="T0" fmla="*/ 0 w 61"/>
                  <a:gd name="T1" fmla="*/ 0 h 19"/>
                  <a:gd name="T2" fmla="*/ 60 w 61"/>
                  <a:gd name="T3" fmla="*/ 19 h 19"/>
                  <a:gd name="T4" fmla="*/ 61 w 61"/>
                  <a:gd name="T5" fmla="*/ 12 h 19"/>
                  <a:gd name="T6" fmla="*/ 0 w 61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9"/>
                  <a:gd name="T14" fmla="*/ 61 w 61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9">
                    <a:moveTo>
                      <a:pt x="0" y="0"/>
                    </a:moveTo>
                    <a:lnTo>
                      <a:pt x="60" y="19"/>
                    </a:lnTo>
                    <a:lnTo>
                      <a:pt x="6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8" name="Line 255"/>
              <p:cNvSpPr>
                <a:spLocks noChangeShapeType="1"/>
              </p:cNvSpPr>
              <p:nvPr/>
            </p:nvSpPr>
            <p:spPr bwMode="auto">
              <a:xfrm flipV="1">
                <a:off x="3165" y="141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9" name="Freeform 256"/>
              <p:cNvSpPr>
                <a:spLocks/>
              </p:cNvSpPr>
              <p:nvPr/>
            </p:nvSpPr>
            <p:spPr bwMode="auto">
              <a:xfrm>
                <a:off x="3147" y="1345"/>
                <a:ext cx="30" cy="66"/>
              </a:xfrm>
              <a:custGeom>
                <a:avLst/>
                <a:gdLst>
                  <a:gd name="T0" fmla="*/ 0 w 206"/>
                  <a:gd name="T1" fmla="*/ 437 h 462"/>
                  <a:gd name="T2" fmla="*/ 61 w 206"/>
                  <a:gd name="T3" fmla="*/ 450 h 462"/>
                  <a:gd name="T4" fmla="*/ 122 w 206"/>
                  <a:gd name="T5" fmla="*/ 462 h 462"/>
                  <a:gd name="T6" fmla="*/ 206 w 206"/>
                  <a:gd name="T7" fmla="*/ 24 h 462"/>
                  <a:gd name="T8" fmla="*/ 145 w 206"/>
                  <a:gd name="T9" fmla="*/ 12 h 462"/>
                  <a:gd name="T10" fmla="*/ 84 w 206"/>
                  <a:gd name="T11" fmla="*/ 0 h 462"/>
                  <a:gd name="T12" fmla="*/ 0 w 206"/>
                  <a:gd name="T13" fmla="*/ 437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0" y="437"/>
                    </a:moveTo>
                    <a:lnTo>
                      <a:pt x="61" y="450"/>
                    </a:lnTo>
                    <a:lnTo>
                      <a:pt x="122" y="462"/>
                    </a:lnTo>
                    <a:lnTo>
                      <a:pt x="206" y="24"/>
                    </a:lnTo>
                    <a:lnTo>
                      <a:pt x="145" y="12"/>
                    </a:lnTo>
                    <a:lnTo>
                      <a:pt x="84" y="0"/>
                    </a:lnTo>
                    <a:lnTo>
                      <a:pt x="0" y="4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0" name="Freeform 257"/>
              <p:cNvSpPr>
                <a:spLocks/>
              </p:cNvSpPr>
              <p:nvPr/>
            </p:nvSpPr>
            <p:spPr bwMode="auto">
              <a:xfrm>
                <a:off x="3147" y="1345"/>
                <a:ext cx="30" cy="66"/>
              </a:xfrm>
              <a:custGeom>
                <a:avLst/>
                <a:gdLst>
                  <a:gd name="T0" fmla="*/ 0 w 206"/>
                  <a:gd name="T1" fmla="*/ 437 h 462"/>
                  <a:gd name="T2" fmla="*/ 61 w 206"/>
                  <a:gd name="T3" fmla="*/ 450 h 462"/>
                  <a:gd name="T4" fmla="*/ 122 w 206"/>
                  <a:gd name="T5" fmla="*/ 462 h 462"/>
                  <a:gd name="T6" fmla="*/ 206 w 206"/>
                  <a:gd name="T7" fmla="*/ 24 h 462"/>
                  <a:gd name="T8" fmla="*/ 145 w 206"/>
                  <a:gd name="T9" fmla="*/ 12 h 462"/>
                  <a:gd name="T10" fmla="*/ 84 w 206"/>
                  <a:gd name="T11" fmla="*/ 0 h 462"/>
                  <a:gd name="T12" fmla="*/ 0 w 206"/>
                  <a:gd name="T13" fmla="*/ 437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0" y="437"/>
                    </a:moveTo>
                    <a:lnTo>
                      <a:pt x="61" y="450"/>
                    </a:lnTo>
                    <a:lnTo>
                      <a:pt x="122" y="462"/>
                    </a:lnTo>
                    <a:lnTo>
                      <a:pt x="206" y="24"/>
                    </a:lnTo>
                    <a:lnTo>
                      <a:pt x="145" y="12"/>
                    </a:lnTo>
                    <a:lnTo>
                      <a:pt x="84" y="0"/>
                    </a:lnTo>
                    <a:lnTo>
                      <a:pt x="0" y="43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1" name="Freeform 258"/>
              <p:cNvSpPr>
                <a:spLocks/>
              </p:cNvSpPr>
              <p:nvPr/>
            </p:nvSpPr>
            <p:spPr bwMode="auto">
              <a:xfrm>
                <a:off x="3168" y="1347"/>
                <a:ext cx="9" cy="2"/>
              </a:xfrm>
              <a:custGeom>
                <a:avLst/>
                <a:gdLst>
                  <a:gd name="T0" fmla="*/ 0 w 62"/>
                  <a:gd name="T1" fmla="*/ 0 h 12"/>
                  <a:gd name="T2" fmla="*/ 61 w 62"/>
                  <a:gd name="T3" fmla="*/ 12 h 12"/>
                  <a:gd name="T4" fmla="*/ 62 w 62"/>
                  <a:gd name="T5" fmla="*/ 3 h 12"/>
                  <a:gd name="T6" fmla="*/ 0 w 6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0" y="0"/>
                    </a:moveTo>
                    <a:lnTo>
                      <a:pt x="61" y="12"/>
                    </a:lnTo>
                    <a:lnTo>
                      <a:pt x="6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2" name="Line 259"/>
              <p:cNvSpPr>
                <a:spLocks noChangeShapeType="1"/>
              </p:cNvSpPr>
              <p:nvPr/>
            </p:nvSpPr>
            <p:spPr bwMode="auto">
              <a:xfrm flipV="1">
                <a:off x="3177" y="134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3" name="Freeform 260"/>
              <p:cNvSpPr>
                <a:spLocks/>
              </p:cNvSpPr>
              <p:nvPr/>
            </p:nvSpPr>
            <p:spPr bwMode="auto">
              <a:xfrm>
                <a:off x="3159" y="1282"/>
                <a:ext cx="22" cy="65"/>
              </a:xfrm>
              <a:custGeom>
                <a:avLst/>
                <a:gdLst>
                  <a:gd name="T0" fmla="*/ 0 w 152"/>
                  <a:gd name="T1" fmla="*/ 452 h 459"/>
                  <a:gd name="T2" fmla="*/ 62 w 152"/>
                  <a:gd name="T3" fmla="*/ 456 h 459"/>
                  <a:gd name="T4" fmla="*/ 124 w 152"/>
                  <a:gd name="T5" fmla="*/ 459 h 459"/>
                  <a:gd name="T6" fmla="*/ 152 w 152"/>
                  <a:gd name="T7" fmla="*/ 7 h 459"/>
                  <a:gd name="T8" fmla="*/ 90 w 152"/>
                  <a:gd name="T9" fmla="*/ 3 h 459"/>
                  <a:gd name="T10" fmla="*/ 28 w 152"/>
                  <a:gd name="T11" fmla="*/ 0 h 459"/>
                  <a:gd name="T12" fmla="*/ 0 w 152"/>
                  <a:gd name="T13" fmla="*/ 452 h 4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459"/>
                  <a:gd name="T23" fmla="*/ 152 w 152"/>
                  <a:gd name="T24" fmla="*/ 459 h 4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459">
                    <a:moveTo>
                      <a:pt x="0" y="452"/>
                    </a:moveTo>
                    <a:lnTo>
                      <a:pt x="62" y="456"/>
                    </a:lnTo>
                    <a:lnTo>
                      <a:pt x="124" y="459"/>
                    </a:lnTo>
                    <a:lnTo>
                      <a:pt x="152" y="7"/>
                    </a:lnTo>
                    <a:lnTo>
                      <a:pt x="90" y="3"/>
                    </a:lnTo>
                    <a:lnTo>
                      <a:pt x="28" y="0"/>
                    </a:lnTo>
                    <a:lnTo>
                      <a:pt x="0" y="4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4" name="Freeform 261"/>
              <p:cNvSpPr>
                <a:spLocks/>
              </p:cNvSpPr>
              <p:nvPr/>
            </p:nvSpPr>
            <p:spPr bwMode="auto">
              <a:xfrm>
                <a:off x="3159" y="1282"/>
                <a:ext cx="22" cy="65"/>
              </a:xfrm>
              <a:custGeom>
                <a:avLst/>
                <a:gdLst>
                  <a:gd name="T0" fmla="*/ 0 w 152"/>
                  <a:gd name="T1" fmla="*/ 452 h 459"/>
                  <a:gd name="T2" fmla="*/ 62 w 152"/>
                  <a:gd name="T3" fmla="*/ 456 h 459"/>
                  <a:gd name="T4" fmla="*/ 124 w 152"/>
                  <a:gd name="T5" fmla="*/ 459 h 459"/>
                  <a:gd name="T6" fmla="*/ 152 w 152"/>
                  <a:gd name="T7" fmla="*/ 7 h 459"/>
                  <a:gd name="T8" fmla="*/ 90 w 152"/>
                  <a:gd name="T9" fmla="*/ 3 h 459"/>
                  <a:gd name="T10" fmla="*/ 28 w 152"/>
                  <a:gd name="T11" fmla="*/ 0 h 459"/>
                  <a:gd name="T12" fmla="*/ 0 w 152"/>
                  <a:gd name="T13" fmla="*/ 452 h 4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459"/>
                  <a:gd name="T23" fmla="*/ 152 w 152"/>
                  <a:gd name="T24" fmla="*/ 459 h 4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459">
                    <a:moveTo>
                      <a:pt x="0" y="452"/>
                    </a:moveTo>
                    <a:lnTo>
                      <a:pt x="62" y="456"/>
                    </a:lnTo>
                    <a:lnTo>
                      <a:pt x="124" y="459"/>
                    </a:lnTo>
                    <a:lnTo>
                      <a:pt x="152" y="7"/>
                    </a:lnTo>
                    <a:lnTo>
                      <a:pt x="90" y="3"/>
                    </a:lnTo>
                    <a:lnTo>
                      <a:pt x="28" y="0"/>
                    </a:lnTo>
                    <a:lnTo>
                      <a:pt x="0" y="45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5" name="Freeform 262"/>
              <p:cNvSpPr>
                <a:spLocks/>
              </p:cNvSpPr>
              <p:nvPr/>
            </p:nvSpPr>
            <p:spPr bwMode="auto">
              <a:xfrm>
                <a:off x="3172" y="1282"/>
                <a:ext cx="9" cy="1"/>
              </a:xfrm>
              <a:custGeom>
                <a:avLst/>
                <a:gdLst>
                  <a:gd name="T0" fmla="*/ 0 w 62"/>
                  <a:gd name="T1" fmla="*/ 3 h 7"/>
                  <a:gd name="T2" fmla="*/ 62 w 62"/>
                  <a:gd name="T3" fmla="*/ 7 h 7"/>
                  <a:gd name="T4" fmla="*/ 62 w 62"/>
                  <a:gd name="T5" fmla="*/ 0 h 7"/>
                  <a:gd name="T6" fmla="*/ 0 w 62"/>
                  <a:gd name="T7" fmla="*/ 3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7"/>
                  <a:gd name="T14" fmla="*/ 62 w 62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7">
                    <a:moveTo>
                      <a:pt x="0" y="3"/>
                    </a:moveTo>
                    <a:lnTo>
                      <a:pt x="62" y="7"/>
                    </a:lnTo>
                    <a:lnTo>
                      <a:pt x="6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6" name="Line 263"/>
              <p:cNvSpPr>
                <a:spLocks noChangeShapeType="1"/>
              </p:cNvSpPr>
              <p:nvPr/>
            </p:nvSpPr>
            <p:spPr bwMode="auto">
              <a:xfrm flipV="1">
                <a:off x="3181" y="12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7" name="Freeform 264"/>
              <p:cNvSpPr>
                <a:spLocks/>
              </p:cNvSpPr>
              <p:nvPr/>
            </p:nvSpPr>
            <p:spPr bwMode="auto">
              <a:xfrm>
                <a:off x="3159" y="1217"/>
                <a:ext cx="22" cy="66"/>
              </a:xfrm>
              <a:custGeom>
                <a:avLst/>
                <a:gdLst>
                  <a:gd name="T0" fmla="*/ 28 w 152"/>
                  <a:gd name="T1" fmla="*/ 460 h 460"/>
                  <a:gd name="T2" fmla="*/ 90 w 152"/>
                  <a:gd name="T3" fmla="*/ 456 h 460"/>
                  <a:gd name="T4" fmla="*/ 152 w 152"/>
                  <a:gd name="T5" fmla="*/ 453 h 460"/>
                  <a:gd name="T6" fmla="*/ 124 w 152"/>
                  <a:gd name="T7" fmla="*/ 0 h 460"/>
                  <a:gd name="T8" fmla="*/ 62 w 152"/>
                  <a:gd name="T9" fmla="*/ 3 h 460"/>
                  <a:gd name="T10" fmla="*/ 0 w 152"/>
                  <a:gd name="T11" fmla="*/ 6 h 460"/>
                  <a:gd name="T12" fmla="*/ 28 w 152"/>
                  <a:gd name="T13" fmla="*/ 460 h 4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460"/>
                  <a:gd name="T23" fmla="*/ 152 w 152"/>
                  <a:gd name="T24" fmla="*/ 460 h 4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460">
                    <a:moveTo>
                      <a:pt x="28" y="460"/>
                    </a:moveTo>
                    <a:lnTo>
                      <a:pt x="90" y="456"/>
                    </a:lnTo>
                    <a:lnTo>
                      <a:pt x="152" y="453"/>
                    </a:lnTo>
                    <a:lnTo>
                      <a:pt x="124" y="0"/>
                    </a:lnTo>
                    <a:lnTo>
                      <a:pt x="62" y="3"/>
                    </a:lnTo>
                    <a:lnTo>
                      <a:pt x="0" y="6"/>
                    </a:lnTo>
                    <a:lnTo>
                      <a:pt x="28" y="4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8" name="Freeform 265"/>
              <p:cNvSpPr>
                <a:spLocks/>
              </p:cNvSpPr>
              <p:nvPr/>
            </p:nvSpPr>
            <p:spPr bwMode="auto">
              <a:xfrm>
                <a:off x="3159" y="1217"/>
                <a:ext cx="22" cy="66"/>
              </a:xfrm>
              <a:custGeom>
                <a:avLst/>
                <a:gdLst>
                  <a:gd name="T0" fmla="*/ 28 w 152"/>
                  <a:gd name="T1" fmla="*/ 460 h 460"/>
                  <a:gd name="T2" fmla="*/ 90 w 152"/>
                  <a:gd name="T3" fmla="*/ 456 h 460"/>
                  <a:gd name="T4" fmla="*/ 152 w 152"/>
                  <a:gd name="T5" fmla="*/ 453 h 460"/>
                  <a:gd name="T6" fmla="*/ 124 w 152"/>
                  <a:gd name="T7" fmla="*/ 0 h 460"/>
                  <a:gd name="T8" fmla="*/ 62 w 152"/>
                  <a:gd name="T9" fmla="*/ 3 h 460"/>
                  <a:gd name="T10" fmla="*/ 0 w 152"/>
                  <a:gd name="T11" fmla="*/ 6 h 460"/>
                  <a:gd name="T12" fmla="*/ 28 w 152"/>
                  <a:gd name="T13" fmla="*/ 460 h 4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460"/>
                  <a:gd name="T23" fmla="*/ 152 w 152"/>
                  <a:gd name="T24" fmla="*/ 460 h 4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460">
                    <a:moveTo>
                      <a:pt x="28" y="460"/>
                    </a:moveTo>
                    <a:lnTo>
                      <a:pt x="90" y="456"/>
                    </a:lnTo>
                    <a:lnTo>
                      <a:pt x="152" y="453"/>
                    </a:lnTo>
                    <a:lnTo>
                      <a:pt x="124" y="0"/>
                    </a:lnTo>
                    <a:lnTo>
                      <a:pt x="62" y="3"/>
                    </a:lnTo>
                    <a:lnTo>
                      <a:pt x="0" y="6"/>
                    </a:lnTo>
                    <a:lnTo>
                      <a:pt x="28" y="4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9" name="Freeform 266"/>
              <p:cNvSpPr>
                <a:spLocks/>
              </p:cNvSpPr>
              <p:nvPr/>
            </p:nvSpPr>
            <p:spPr bwMode="auto">
              <a:xfrm>
                <a:off x="3168" y="1216"/>
                <a:ext cx="9" cy="1"/>
              </a:xfrm>
              <a:custGeom>
                <a:avLst/>
                <a:gdLst>
                  <a:gd name="T0" fmla="*/ 0 w 62"/>
                  <a:gd name="T1" fmla="*/ 12 h 12"/>
                  <a:gd name="T2" fmla="*/ 62 w 62"/>
                  <a:gd name="T3" fmla="*/ 9 h 12"/>
                  <a:gd name="T4" fmla="*/ 61 w 62"/>
                  <a:gd name="T5" fmla="*/ 0 h 12"/>
                  <a:gd name="T6" fmla="*/ 0 w 62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0" y="12"/>
                    </a:moveTo>
                    <a:lnTo>
                      <a:pt x="62" y="9"/>
                    </a:lnTo>
                    <a:lnTo>
                      <a:pt x="61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0" name="Line 267"/>
              <p:cNvSpPr>
                <a:spLocks noChangeShapeType="1"/>
              </p:cNvSpPr>
              <p:nvPr/>
            </p:nvSpPr>
            <p:spPr bwMode="auto">
              <a:xfrm flipH="1" flipV="1">
                <a:off x="3177" y="12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" name="Freeform 268"/>
              <p:cNvSpPr>
                <a:spLocks/>
              </p:cNvSpPr>
              <p:nvPr/>
            </p:nvSpPr>
            <p:spPr bwMode="auto">
              <a:xfrm>
                <a:off x="3147" y="1153"/>
                <a:ext cx="30" cy="66"/>
              </a:xfrm>
              <a:custGeom>
                <a:avLst/>
                <a:gdLst>
                  <a:gd name="T0" fmla="*/ 84 w 206"/>
                  <a:gd name="T1" fmla="*/ 462 h 462"/>
                  <a:gd name="T2" fmla="*/ 145 w 206"/>
                  <a:gd name="T3" fmla="*/ 450 h 462"/>
                  <a:gd name="T4" fmla="*/ 206 w 206"/>
                  <a:gd name="T5" fmla="*/ 438 h 462"/>
                  <a:gd name="T6" fmla="*/ 122 w 206"/>
                  <a:gd name="T7" fmla="*/ 0 h 462"/>
                  <a:gd name="T8" fmla="*/ 61 w 206"/>
                  <a:gd name="T9" fmla="*/ 12 h 462"/>
                  <a:gd name="T10" fmla="*/ 0 w 206"/>
                  <a:gd name="T11" fmla="*/ 24 h 462"/>
                  <a:gd name="T12" fmla="*/ 84 w 206"/>
                  <a:gd name="T13" fmla="*/ 462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84" y="462"/>
                    </a:moveTo>
                    <a:lnTo>
                      <a:pt x="145" y="450"/>
                    </a:lnTo>
                    <a:lnTo>
                      <a:pt x="206" y="438"/>
                    </a:lnTo>
                    <a:lnTo>
                      <a:pt x="122" y="0"/>
                    </a:lnTo>
                    <a:lnTo>
                      <a:pt x="61" y="12"/>
                    </a:lnTo>
                    <a:lnTo>
                      <a:pt x="0" y="24"/>
                    </a:lnTo>
                    <a:lnTo>
                      <a:pt x="84" y="4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" name="Freeform 269"/>
              <p:cNvSpPr>
                <a:spLocks/>
              </p:cNvSpPr>
              <p:nvPr/>
            </p:nvSpPr>
            <p:spPr bwMode="auto">
              <a:xfrm>
                <a:off x="3147" y="1153"/>
                <a:ext cx="30" cy="66"/>
              </a:xfrm>
              <a:custGeom>
                <a:avLst/>
                <a:gdLst>
                  <a:gd name="T0" fmla="*/ 84 w 206"/>
                  <a:gd name="T1" fmla="*/ 462 h 462"/>
                  <a:gd name="T2" fmla="*/ 145 w 206"/>
                  <a:gd name="T3" fmla="*/ 450 h 462"/>
                  <a:gd name="T4" fmla="*/ 206 w 206"/>
                  <a:gd name="T5" fmla="*/ 438 h 462"/>
                  <a:gd name="T6" fmla="*/ 122 w 206"/>
                  <a:gd name="T7" fmla="*/ 0 h 462"/>
                  <a:gd name="T8" fmla="*/ 61 w 206"/>
                  <a:gd name="T9" fmla="*/ 12 h 462"/>
                  <a:gd name="T10" fmla="*/ 0 w 206"/>
                  <a:gd name="T11" fmla="*/ 24 h 462"/>
                  <a:gd name="T12" fmla="*/ 84 w 206"/>
                  <a:gd name="T13" fmla="*/ 462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84" y="462"/>
                    </a:moveTo>
                    <a:lnTo>
                      <a:pt x="145" y="450"/>
                    </a:lnTo>
                    <a:lnTo>
                      <a:pt x="206" y="438"/>
                    </a:lnTo>
                    <a:lnTo>
                      <a:pt x="122" y="0"/>
                    </a:lnTo>
                    <a:lnTo>
                      <a:pt x="61" y="12"/>
                    </a:lnTo>
                    <a:lnTo>
                      <a:pt x="0" y="24"/>
                    </a:lnTo>
                    <a:lnTo>
                      <a:pt x="84" y="46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3" name="Freeform 270"/>
              <p:cNvSpPr>
                <a:spLocks/>
              </p:cNvSpPr>
              <p:nvPr/>
            </p:nvSpPr>
            <p:spPr bwMode="auto">
              <a:xfrm>
                <a:off x="3156" y="1152"/>
                <a:ext cx="9" cy="3"/>
              </a:xfrm>
              <a:custGeom>
                <a:avLst/>
                <a:gdLst>
                  <a:gd name="T0" fmla="*/ 0 w 61"/>
                  <a:gd name="T1" fmla="*/ 20 h 20"/>
                  <a:gd name="T2" fmla="*/ 61 w 61"/>
                  <a:gd name="T3" fmla="*/ 8 h 20"/>
                  <a:gd name="T4" fmla="*/ 60 w 61"/>
                  <a:gd name="T5" fmla="*/ 0 h 20"/>
                  <a:gd name="T6" fmla="*/ 0 w 61"/>
                  <a:gd name="T7" fmla="*/ 2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20"/>
                  <a:gd name="T14" fmla="*/ 61 w 61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20">
                    <a:moveTo>
                      <a:pt x="0" y="20"/>
                    </a:moveTo>
                    <a:lnTo>
                      <a:pt x="61" y="8"/>
                    </a:lnTo>
                    <a:lnTo>
                      <a:pt x="60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" name="Line 271"/>
              <p:cNvSpPr>
                <a:spLocks noChangeShapeType="1"/>
              </p:cNvSpPr>
              <p:nvPr/>
            </p:nvSpPr>
            <p:spPr bwMode="auto">
              <a:xfrm flipH="1" flipV="1">
                <a:off x="3165" y="11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" name="Freeform 272"/>
              <p:cNvSpPr>
                <a:spLocks/>
              </p:cNvSpPr>
              <p:nvPr/>
            </p:nvSpPr>
            <p:spPr bwMode="auto">
              <a:xfrm>
                <a:off x="3128" y="1093"/>
                <a:ext cx="37" cy="65"/>
              </a:xfrm>
              <a:custGeom>
                <a:avLst/>
                <a:gdLst>
                  <a:gd name="T0" fmla="*/ 138 w 258"/>
                  <a:gd name="T1" fmla="*/ 450 h 450"/>
                  <a:gd name="T2" fmla="*/ 198 w 258"/>
                  <a:gd name="T3" fmla="*/ 430 h 450"/>
                  <a:gd name="T4" fmla="*/ 258 w 258"/>
                  <a:gd name="T5" fmla="*/ 410 h 450"/>
                  <a:gd name="T6" fmla="*/ 120 w 258"/>
                  <a:gd name="T7" fmla="*/ 0 h 450"/>
                  <a:gd name="T8" fmla="*/ 60 w 258"/>
                  <a:gd name="T9" fmla="*/ 20 h 450"/>
                  <a:gd name="T10" fmla="*/ 0 w 258"/>
                  <a:gd name="T11" fmla="*/ 40 h 450"/>
                  <a:gd name="T12" fmla="*/ 138 w 258"/>
                  <a:gd name="T13" fmla="*/ 45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8"/>
                  <a:gd name="T22" fmla="*/ 0 h 450"/>
                  <a:gd name="T23" fmla="*/ 258 w 258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8" h="450">
                    <a:moveTo>
                      <a:pt x="138" y="450"/>
                    </a:moveTo>
                    <a:lnTo>
                      <a:pt x="198" y="430"/>
                    </a:lnTo>
                    <a:lnTo>
                      <a:pt x="258" y="410"/>
                    </a:lnTo>
                    <a:lnTo>
                      <a:pt x="120" y="0"/>
                    </a:lnTo>
                    <a:lnTo>
                      <a:pt x="60" y="20"/>
                    </a:lnTo>
                    <a:lnTo>
                      <a:pt x="0" y="40"/>
                    </a:lnTo>
                    <a:lnTo>
                      <a:pt x="138" y="4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6" name="Freeform 273"/>
              <p:cNvSpPr>
                <a:spLocks/>
              </p:cNvSpPr>
              <p:nvPr/>
            </p:nvSpPr>
            <p:spPr bwMode="auto">
              <a:xfrm>
                <a:off x="3128" y="1093"/>
                <a:ext cx="37" cy="65"/>
              </a:xfrm>
              <a:custGeom>
                <a:avLst/>
                <a:gdLst>
                  <a:gd name="T0" fmla="*/ 138 w 258"/>
                  <a:gd name="T1" fmla="*/ 450 h 450"/>
                  <a:gd name="T2" fmla="*/ 198 w 258"/>
                  <a:gd name="T3" fmla="*/ 430 h 450"/>
                  <a:gd name="T4" fmla="*/ 258 w 258"/>
                  <a:gd name="T5" fmla="*/ 410 h 450"/>
                  <a:gd name="T6" fmla="*/ 120 w 258"/>
                  <a:gd name="T7" fmla="*/ 0 h 450"/>
                  <a:gd name="T8" fmla="*/ 60 w 258"/>
                  <a:gd name="T9" fmla="*/ 20 h 450"/>
                  <a:gd name="T10" fmla="*/ 0 w 258"/>
                  <a:gd name="T11" fmla="*/ 40 h 450"/>
                  <a:gd name="T12" fmla="*/ 138 w 258"/>
                  <a:gd name="T13" fmla="*/ 45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8"/>
                  <a:gd name="T22" fmla="*/ 0 h 450"/>
                  <a:gd name="T23" fmla="*/ 258 w 258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8" h="450">
                    <a:moveTo>
                      <a:pt x="138" y="450"/>
                    </a:moveTo>
                    <a:lnTo>
                      <a:pt x="198" y="430"/>
                    </a:lnTo>
                    <a:lnTo>
                      <a:pt x="258" y="410"/>
                    </a:lnTo>
                    <a:lnTo>
                      <a:pt x="120" y="0"/>
                    </a:lnTo>
                    <a:lnTo>
                      <a:pt x="60" y="20"/>
                    </a:lnTo>
                    <a:lnTo>
                      <a:pt x="0" y="40"/>
                    </a:lnTo>
                    <a:lnTo>
                      <a:pt x="138" y="4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7" name="Freeform 274"/>
              <p:cNvSpPr>
                <a:spLocks/>
              </p:cNvSpPr>
              <p:nvPr/>
            </p:nvSpPr>
            <p:spPr bwMode="auto">
              <a:xfrm>
                <a:off x="3136" y="1092"/>
                <a:ext cx="9" cy="4"/>
              </a:xfrm>
              <a:custGeom>
                <a:avLst/>
                <a:gdLst>
                  <a:gd name="T0" fmla="*/ 0 w 60"/>
                  <a:gd name="T1" fmla="*/ 29 h 29"/>
                  <a:gd name="T2" fmla="*/ 60 w 60"/>
                  <a:gd name="T3" fmla="*/ 9 h 29"/>
                  <a:gd name="T4" fmla="*/ 55 w 60"/>
                  <a:gd name="T5" fmla="*/ 0 h 29"/>
                  <a:gd name="T6" fmla="*/ 0 w 60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0" y="29"/>
                    </a:moveTo>
                    <a:lnTo>
                      <a:pt x="60" y="9"/>
                    </a:lnTo>
                    <a:lnTo>
                      <a:pt x="55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8" name="Line 275"/>
              <p:cNvSpPr>
                <a:spLocks noChangeShapeType="1"/>
              </p:cNvSpPr>
              <p:nvPr/>
            </p:nvSpPr>
            <p:spPr bwMode="auto">
              <a:xfrm flipH="1" flipV="1">
                <a:off x="3144" y="109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9" name="Freeform 276"/>
              <p:cNvSpPr>
                <a:spLocks/>
              </p:cNvSpPr>
              <p:nvPr/>
            </p:nvSpPr>
            <p:spPr bwMode="auto">
              <a:xfrm>
                <a:off x="3101" y="1040"/>
                <a:ext cx="43" cy="60"/>
              </a:xfrm>
              <a:custGeom>
                <a:avLst/>
                <a:gdLst>
                  <a:gd name="T0" fmla="*/ 191 w 301"/>
                  <a:gd name="T1" fmla="*/ 426 h 426"/>
                  <a:gd name="T2" fmla="*/ 246 w 301"/>
                  <a:gd name="T3" fmla="*/ 397 h 426"/>
                  <a:gd name="T4" fmla="*/ 301 w 301"/>
                  <a:gd name="T5" fmla="*/ 368 h 426"/>
                  <a:gd name="T6" fmla="*/ 111 w 301"/>
                  <a:gd name="T7" fmla="*/ 0 h 426"/>
                  <a:gd name="T8" fmla="*/ 56 w 301"/>
                  <a:gd name="T9" fmla="*/ 29 h 426"/>
                  <a:gd name="T10" fmla="*/ 0 w 301"/>
                  <a:gd name="T11" fmla="*/ 58 h 426"/>
                  <a:gd name="T12" fmla="*/ 191 w 301"/>
                  <a:gd name="T13" fmla="*/ 42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6"/>
                  <a:gd name="T23" fmla="*/ 301 w 301"/>
                  <a:gd name="T24" fmla="*/ 426 h 4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6">
                    <a:moveTo>
                      <a:pt x="191" y="426"/>
                    </a:moveTo>
                    <a:lnTo>
                      <a:pt x="246" y="397"/>
                    </a:lnTo>
                    <a:lnTo>
                      <a:pt x="301" y="368"/>
                    </a:lnTo>
                    <a:lnTo>
                      <a:pt x="111" y="0"/>
                    </a:lnTo>
                    <a:lnTo>
                      <a:pt x="56" y="29"/>
                    </a:lnTo>
                    <a:lnTo>
                      <a:pt x="0" y="58"/>
                    </a:lnTo>
                    <a:lnTo>
                      <a:pt x="191" y="4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0" name="Freeform 277"/>
              <p:cNvSpPr>
                <a:spLocks/>
              </p:cNvSpPr>
              <p:nvPr/>
            </p:nvSpPr>
            <p:spPr bwMode="auto">
              <a:xfrm>
                <a:off x="3101" y="1040"/>
                <a:ext cx="43" cy="60"/>
              </a:xfrm>
              <a:custGeom>
                <a:avLst/>
                <a:gdLst>
                  <a:gd name="T0" fmla="*/ 191 w 301"/>
                  <a:gd name="T1" fmla="*/ 426 h 426"/>
                  <a:gd name="T2" fmla="*/ 246 w 301"/>
                  <a:gd name="T3" fmla="*/ 397 h 426"/>
                  <a:gd name="T4" fmla="*/ 301 w 301"/>
                  <a:gd name="T5" fmla="*/ 368 h 426"/>
                  <a:gd name="T6" fmla="*/ 111 w 301"/>
                  <a:gd name="T7" fmla="*/ 0 h 426"/>
                  <a:gd name="T8" fmla="*/ 56 w 301"/>
                  <a:gd name="T9" fmla="*/ 29 h 426"/>
                  <a:gd name="T10" fmla="*/ 0 w 301"/>
                  <a:gd name="T11" fmla="*/ 58 h 426"/>
                  <a:gd name="T12" fmla="*/ 191 w 301"/>
                  <a:gd name="T13" fmla="*/ 42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6"/>
                  <a:gd name="T23" fmla="*/ 301 w 301"/>
                  <a:gd name="T24" fmla="*/ 426 h 4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6">
                    <a:moveTo>
                      <a:pt x="191" y="426"/>
                    </a:moveTo>
                    <a:lnTo>
                      <a:pt x="246" y="397"/>
                    </a:lnTo>
                    <a:lnTo>
                      <a:pt x="301" y="368"/>
                    </a:lnTo>
                    <a:lnTo>
                      <a:pt x="111" y="0"/>
                    </a:lnTo>
                    <a:lnTo>
                      <a:pt x="56" y="29"/>
                    </a:lnTo>
                    <a:lnTo>
                      <a:pt x="0" y="58"/>
                    </a:lnTo>
                    <a:lnTo>
                      <a:pt x="191" y="4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1" name="Freeform 278"/>
              <p:cNvSpPr>
                <a:spLocks/>
              </p:cNvSpPr>
              <p:nvPr/>
            </p:nvSpPr>
            <p:spPr bwMode="auto">
              <a:xfrm>
                <a:off x="3109" y="1038"/>
                <a:ext cx="8" cy="6"/>
              </a:xfrm>
              <a:custGeom>
                <a:avLst/>
                <a:gdLst>
                  <a:gd name="T0" fmla="*/ 0 w 55"/>
                  <a:gd name="T1" fmla="*/ 38 h 38"/>
                  <a:gd name="T2" fmla="*/ 55 w 55"/>
                  <a:gd name="T3" fmla="*/ 9 h 38"/>
                  <a:gd name="T4" fmla="*/ 49 w 55"/>
                  <a:gd name="T5" fmla="*/ 0 h 38"/>
                  <a:gd name="T6" fmla="*/ 0 w 55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0" y="38"/>
                    </a:moveTo>
                    <a:lnTo>
                      <a:pt x="55" y="9"/>
                    </a:lnTo>
                    <a:lnTo>
                      <a:pt x="49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2" name="Line 279"/>
              <p:cNvSpPr>
                <a:spLocks noChangeShapeType="1"/>
              </p:cNvSpPr>
              <p:nvPr/>
            </p:nvSpPr>
            <p:spPr bwMode="auto">
              <a:xfrm flipH="1" flipV="1">
                <a:off x="3116" y="1038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3" name="Freeform 280"/>
              <p:cNvSpPr>
                <a:spLocks/>
              </p:cNvSpPr>
              <p:nvPr/>
            </p:nvSpPr>
            <p:spPr bwMode="auto">
              <a:xfrm>
                <a:off x="3067" y="993"/>
                <a:ext cx="49" cy="56"/>
              </a:xfrm>
              <a:custGeom>
                <a:avLst/>
                <a:gdLst>
                  <a:gd name="T0" fmla="*/ 242 w 341"/>
                  <a:gd name="T1" fmla="*/ 390 h 390"/>
                  <a:gd name="T2" fmla="*/ 292 w 341"/>
                  <a:gd name="T3" fmla="*/ 353 h 390"/>
                  <a:gd name="T4" fmla="*/ 341 w 341"/>
                  <a:gd name="T5" fmla="*/ 315 h 390"/>
                  <a:gd name="T6" fmla="*/ 99 w 341"/>
                  <a:gd name="T7" fmla="*/ 0 h 390"/>
                  <a:gd name="T8" fmla="*/ 50 w 341"/>
                  <a:gd name="T9" fmla="*/ 38 h 390"/>
                  <a:gd name="T10" fmla="*/ 0 w 341"/>
                  <a:gd name="T11" fmla="*/ 75 h 390"/>
                  <a:gd name="T12" fmla="*/ 242 w 341"/>
                  <a:gd name="T13" fmla="*/ 390 h 3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0"/>
                  <a:gd name="T23" fmla="*/ 341 w 341"/>
                  <a:gd name="T24" fmla="*/ 390 h 3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0">
                    <a:moveTo>
                      <a:pt x="242" y="390"/>
                    </a:moveTo>
                    <a:lnTo>
                      <a:pt x="292" y="353"/>
                    </a:lnTo>
                    <a:lnTo>
                      <a:pt x="341" y="315"/>
                    </a:lnTo>
                    <a:lnTo>
                      <a:pt x="99" y="0"/>
                    </a:lnTo>
                    <a:lnTo>
                      <a:pt x="50" y="38"/>
                    </a:lnTo>
                    <a:lnTo>
                      <a:pt x="0" y="75"/>
                    </a:lnTo>
                    <a:lnTo>
                      <a:pt x="242" y="3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4" name="Freeform 281"/>
              <p:cNvSpPr>
                <a:spLocks/>
              </p:cNvSpPr>
              <p:nvPr/>
            </p:nvSpPr>
            <p:spPr bwMode="auto">
              <a:xfrm>
                <a:off x="3067" y="993"/>
                <a:ext cx="49" cy="56"/>
              </a:xfrm>
              <a:custGeom>
                <a:avLst/>
                <a:gdLst>
                  <a:gd name="T0" fmla="*/ 242 w 341"/>
                  <a:gd name="T1" fmla="*/ 390 h 390"/>
                  <a:gd name="T2" fmla="*/ 292 w 341"/>
                  <a:gd name="T3" fmla="*/ 353 h 390"/>
                  <a:gd name="T4" fmla="*/ 341 w 341"/>
                  <a:gd name="T5" fmla="*/ 315 h 390"/>
                  <a:gd name="T6" fmla="*/ 99 w 341"/>
                  <a:gd name="T7" fmla="*/ 0 h 390"/>
                  <a:gd name="T8" fmla="*/ 50 w 341"/>
                  <a:gd name="T9" fmla="*/ 38 h 390"/>
                  <a:gd name="T10" fmla="*/ 0 w 341"/>
                  <a:gd name="T11" fmla="*/ 75 h 390"/>
                  <a:gd name="T12" fmla="*/ 242 w 341"/>
                  <a:gd name="T13" fmla="*/ 390 h 3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0"/>
                  <a:gd name="T23" fmla="*/ 341 w 341"/>
                  <a:gd name="T24" fmla="*/ 390 h 3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0">
                    <a:moveTo>
                      <a:pt x="242" y="390"/>
                    </a:moveTo>
                    <a:lnTo>
                      <a:pt x="292" y="353"/>
                    </a:lnTo>
                    <a:lnTo>
                      <a:pt x="341" y="315"/>
                    </a:lnTo>
                    <a:lnTo>
                      <a:pt x="99" y="0"/>
                    </a:lnTo>
                    <a:lnTo>
                      <a:pt x="50" y="38"/>
                    </a:lnTo>
                    <a:lnTo>
                      <a:pt x="0" y="75"/>
                    </a:lnTo>
                    <a:lnTo>
                      <a:pt x="242" y="39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5" name="Freeform 282"/>
              <p:cNvSpPr>
                <a:spLocks/>
              </p:cNvSpPr>
              <p:nvPr/>
            </p:nvSpPr>
            <p:spPr bwMode="auto">
              <a:xfrm>
                <a:off x="3075" y="992"/>
                <a:ext cx="7" cy="7"/>
              </a:xfrm>
              <a:custGeom>
                <a:avLst/>
                <a:gdLst>
                  <a:gd name="T0" fmla="*/ 0 w 49"/>
                  <a:gd name="T1" fmla="*/ 48 h 48"/>
                  <a:gd name="T2" fmla="*/ 49 w 49"/>
                  <a:gd name="T3" fmla="*/ 10 h 48"/>
                  <a:gd name="T4" fmla="*/ 45 w 49"/>
                  <a:gd name="T5" fmla="*/ 5 h 48"/>
                  <a:gd name="T6" fmla="*/ 40 w 49"/>
                  <a:gd name="T7" fmla="*/ 0 h 48"/>
                  <a:gd name="T8" fmla="*/ 0 w 49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8"/>
                  <a:gd name="T17" fmla="*/ 49 w 49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8">
                    <a:moveTo>
                      <a:pt x="0" y="48"/>
                    </a:moveTo>
                    <a:lnTo>
                      <a:pt x="49" y="10"/>
                    </a:lnTo>
                    <a:lnTo>
                      <a:pt x="45" y="5"/>
                    </a:lnTo>
                    <a:lnTo>
                      <a:pt x="40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6" name="Freeform 283"/>
              <p:cNvSpPr>
                <a:spLocks/>
              </p:cNvSpPr>
              <p:nvPr/>
            </p:nvSpPr>
            <p:spPr bwMode="auto">
              <a:xfrm>
                <a:off x="3080" y="992"/>
                <a:ext cx="2" cy="1"/>
              </a:xfrm>
              <a:custGeom>
                <a:avLst/>
                <a:gdLst>
                  <a:gd name="T0" fmla="*/ 9 w 9"/>
                  <a:gd name="T1" fmla="*/ 10 h 10"/>
                  <a:gd name="T2" fmla="*/ 5 w 9"/>
                  <a:gd name="T3" fmla="*/ 5 h 10"/>
                  <a:gd name="T4" fmla="*/ 0 w 9"/>
                  <a:gd name="T5" fmla="*/ 0 h 10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0"/>
                  <a:gd name="T11" fmla="*/ 9 w 9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0">
                    <a:moveTo>
                      <a:pt x="9" y="10"/>
                    </a:moveTo>
                    <a:lnTo>
                      <a:pt x="5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7" name="Freeform 284"/>
              <p:cNvSpPr>
                <a:spLocks/>
              </p:cNvSpPr>
              <p:nvPr/>
            </p:nvSpPr>
            <p:spPr bwMode="auto">
              <a:xfrm>
                <a:off x="3027" y="957"/>
                <a:ext cx="53" cy="48"/>
              </a:xfrm>
              <a:custGeom>
                <a:avLst/>
                <a:gdLst>
                  <a:gd name="T0" fmla="*/ 291 w 372"/>
                  <a:gd name="T1" fmla="*/ 341 h 341"/>
                  <a:gd name="T2" fmla="*/ 332 w 372"/>
                  <a:gd name="T3" fmla="*/ 294 h 341"/>
                  <a:gd name="T4" fmla="*/ 372 w 372"/>
                  <a:gd name="T5" fmla="*/ 246 h 341"/>
                  <a:gd name="T6" fmla="*/ 82 w 372"/>
                  <a:gd name="T7" fmla="*/ 0 h 341"/>
                  <a:gd name="T8" fmla="*/ 41 w 372"/>
                  <a:gd name="T9" fmla="*/ 47 h 341"/>
                  <a:gd name="T10" fmla="*/ 0 w 372"/>
                  <a:gd name="T11" fmla="*/ 95 h 341"/>
                  <a:gd name="T12" fmla="*/ 291 w 372"/>
                  <a:gd name="T13" fmla="*/ 341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291" y="341"/>
                    </a:moveTo>
                    <a:lnTo>
                      <a:pt x="332" y="294"/>
                    </a:lnTo>
                    <a:lnTo>
                      <a:pt x="372" y="246"/>
                    </a:lnTo>
                    <a:lnTo>
                      <a:pt x="82" y="0"/>
                    </a:lnTo>
                    <a:lnTo>
                      <a:pt x="41" y="47"/>
                    </a:lnTo>
                    <a:lnTo>
                      <a:pt x="0" y="95"/>
                    </a:lnTo>
                    <a:lnTo>
                      <a:pt x="291" y="3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8" name="Freeform 285"/>
              <p:cNvSpPr>
                <a:spLocks/>
              </p:cNvSpPr>
              <p:nvPr/>
            </p:nvSpPr>
            <p:spPr bwMode="auto">
              <a:xfrm>
                <a:off x="3027" y="957"/>
                <a:ext cx="53" cy="48"/>
              </a:xfrm>
              <a:custGeom>
                <a:avLst/>
                <a:gdLst>
                  <a:gd name="T0" fmla="*/ 291 w 372"/>
                  <a:gd name="T1" fmla="*/ 341 h 341"/>
                  <a:gd name="T2" fmla="*/ 332 w 372"/>
                  <a:gd name="T3" fmla="*/ 294 h 341"/>
                  <a:gd name="T4" fmla="*/ 372 w 372"/>
                  <a:gd name="T5" fmla="*/ 246 h 341"/>
                  <a:gd name="T6" fmla="*/ 82 w 372"/>
                  <a:gd name="T7" fmla="*/ 0 h 341"/>
                  <a:gd name="T8" fmla="*/ 41 w 372"/>
                  <a:gd name="T9" fmla="*/ 47 h 341"/>
                  <a:gd name="T10" fmla="*/ 0 w 372"/>
                  <a:gd name="T11" fmla="*/ 95 h 341"/>
                  <a:gd name="T12" fmla="*/ 291 w 372"/>
                  <a:gd name="T13" fmla="*/ 341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291" y="341"/>
                    </a:moveTo>
                    <a:lnTo>
                      <a:pt x="332" y="294"/>
                    </a:lnTo>
                    <a:lnTo>
                      <a:pt x="372" y="246"/>
                    </a:lnTo>
                    <a:lnTo>
                      <a:pt x="82" y="0"/>
                    </a:lnTo>
                    <a:lnTo>
                      <a:pt x="41" y="47"/>
                    </a:lnTo>
                    <a:lnTo>
                      <a:pt x="0" y="95"/>
                    </a:lnTo>
                    <a:lnTo>
                      <a:pt x="291" y="34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9" name="Freeform 286"/>
              <p:cNvSpPr>
                <a:spLocks/>
              </p:cNvSpPr>
              <p:nvPr/>
            </p:nvSpPr>
            <p:spPr bwMode="auto">
              <a:xfrm>
                <a:off x="3033" y="955"/>
                <a:ext cx="6" cy="8"/>
              </a:xfrm>
              <a:custGeom>
                <a:avLst/>
                <a:gdLst>
                  <a:gd name="T0" fmla="*/ 0 w 41"/>
                  <a:gd name="T1" fmla="*/ 56 h 56"/>
                  <a:gd name="T2" fmla="*/ 41 w 41"/>
                  <a:gd name="T3" fmla="*/ 9 h 56"/>
                  <a:gd name="T4" fmla="*/ 35 w 41"/>
                  <a:gd name="T5" fmla="*/ 4 h 56"/>
                  <a:gd name="T6" fmla="*/ 27 w 41"/>
                  <a:gd name="T7" fmla="*/ 0 h 56"/>
                  <a:gd name="T8" fmla="*/ 0 w 41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6"/>
                  <a:gd name="T17" fmla="*/ 41 w 41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6">
                    <a:moveTo>
                      <a:pt x="0" y="56"/>
                    </a:moveTo>
                    <a:lnTo>
                      <a:pt x="41" y="9"/>
                    </a:lnTo>
                    <a:lnTo>
                      <a:pt x="35" y="4"/>
                    </a:lnTo>
                    <a:lnTo>
                      <a:pt x="27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0" name="Freeform 287"/>
              <p:cNvSpPr>
                <a:spLocks/>
              </p:cNvSpPr>
              <p:nvPr/>
            </p:nvSpPr>
            <p:spPr bwMode="auto">
              <a:xfrm>
                <a:off x="3037" y="955"/>
                <a:ext cx="2" cy="2"/>
              </a:xfrm>
              <a:custGeom>
                <a:avLst/>
                <a:gdLst>
                  <a:gd name="T0" fmla="*/ 14 w 14"/>
                  <a:gd name="T1" fmla="*/ 9 h 9"/>
                  <a:gd name="T2" fmla="*/ 8 w 14"/>
                  <a:gd name="T3" fmla="*/ 4 h 9"/>
                  <a:gd name="T4" fmla="*/ 0 w 14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14" y="9"/>
                    </a:move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1" name="Freeform 288"/>
              <p:cNvSpPr>
                <a:spLocks/>
              </p:cNvSpPr>
              <p:nvPr/>
            </p:nvSpPr>
            <p:spPr bwMode="auto">
              <a:xfrm>
                <a:off x="2981" y="932"/>
                <a:ext cx="56" cy="40"/>
              </a:xfrm>
              <a:custGeom>
                <a:avLst/>
                <a:gdLst>
                  <a:gd name="T0" fmla="*/ 335 w 390"/>
                  <a:gd name="T1" fmla="*/ 275 h 275"/>
                  <a:gd name="T2" fmla="*/ 363 w 390"/>
                  <a:gd name="T3" fmla="*/ 218 h 275"/>
                  <a:gd name="T4" fmla="*/ 390 w 390"/>
                  <a:gd name="T5" fmla="*/ 162 h 275"/>
                  <a:gd name="T6" fmla="*/ 56 w 390"/>
                  <a:gd name="T7" fmla="*/ 0 h 275"/>
                  <a:gd name="T8" fmla="*/ 28 w 390"/>
                  <a:gd name="T9" fmla="*/ 57 h 275"/>
                  <a:gd name="T10" fmla="*/ 0 w 390"/>
                  <a:gd name="T11" fmla="*/ 113 h 275"/>
                  <a:gd name="T12" fmla="*/ 335 w 390"/>
                  <a:gd name="T13" fmla="*/ 275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335" y="275"/>
                    </a:moveTo>
                    <a:lnTo>
                      <a:pt x="363" y="218"/>
                    </a:lnTo>
                    <a:lnTo>
                      <a:pt x="390" y="162"/>
                    </a:lnTo>
                    <a:lnTo>
                      <a:pt x="56" y="0"/>
                    </a:lnTo>
                    <a:lnTo>
                      <a:pt x="28" y="57"/>
                    </a:lnTo>
                    <a:lnTo>
                      <a:pt x="0" y="113"/>
                    </a:lnTo>
                    <a:lnTo>
                      <a:pt x="335" y="2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2" name="Freeform 289"/>
              <p:cNvSpPr>
                <a:spLocks/>
              </p:cNvSpPr>
              <p:nvPr/>
            </p:nvSpPr>
            <p:spPr bwMode="auto">
              <a:xfrm>
                <a:off x="2981" y="932"/>
                <a:ext cx="56" cy="40"/>
              </a:xfrm>
              <a:custGeom>
                <a:avLst/>
                <a:gdLst>
                  <a:gd name="T0" fmla="*/ 335 w 390"/>
                  <a:gd name="T1" fmla="*/ 275 h 275"/>
                  <a:gd name="T2" fmla="*/ 363 w 390"/>
                  <a:gd name="T3" fmla="*/ 218 h 275"/>
                  <a:gd name="T4" fmla="*/ 390 w 390"/>
                  <a:gd name="T5" fmla="*/ 162 h 275"/>
                  <a:gd name="T6" fmla="*/ 56 w 390"/>
                  <a:gd name="T7" fmla="*/ 0 h 275"/>
                  <a:gd name="T8" fmla="*/ 28 w 390"/>
                  <a:gd name="T9" fmla="*/ 57 h 275"/>
                  <a:gd name="T10" fmla="*/ 0 w 390"/>
                  <a:gd name="T11" fmla="*/ 113 h 275"/>
                  <a:gd name="T12" fmla="*/ 335 w 390"/>
                  <a:gd name="T13" fmla="*/ 275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335" y="275"/>
                    </a:moveTo>
                    <a:lnTo>
                      <a:pt x="363" y="218"/>
                    </a:lnTo>
                    <a:lnTo>
                      <a:pt x="390" y="162"/>
                    </a:lnTo>
                    <a:lnTo>
                      <a:pt x="56" y="0"/>
                    </a:lnTo>
                    <a:lnTo>
                      <a:pt x="28" y="57"/>
                    </a:lnTo>
                    <a:lnTo>
                      <a:pt x="0" y="113"/>
                    </a:lnTo>
                    <a:lnTo>
                      <a:pt x="335" y="2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3" name="Freeform 290"/>
              <p:cNvSpPr>
                <a:spLocks/>
              </p:cNvSpPr>
              <p:nvPr/>
            </p:nvSpPr>
            <p:spPr bwMode="auto">
              <a:xfrm>
                <a:off x="2985" y="932"/>
                <a:ext cx="4" cy="8"/>
              </a:xfrm>
              <a:custGeom>
                <a:avLst/>
                <a:gdLst>
                  <a:gd name="T0" fmla="*/ 0 w 28"/>
                  <a:gd name="T1" fmla="*/ 62 h 62"/>
                  <a:gd name="T2" fmla="*/ 28 w 28"/>
                  <a:gd name="T3" fmla="*/ 5 h 62"/>
                  <a:gd name="T4" fmla="*/ 21 w 28"/>
                  <a:gd name="T5" fmla="*/ 3 h 62"/>
                  <a:gd name="T6" fmla="*/ 10 w 28"/>
                  <a:gd name="T7" fmla="*/ 0 h 62"/>
                  <a:gd name="T8" fmla="*/ 0 w 28"/>
                  <a:gd name="T9" fmla="*/ 62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62"/>
                  <a:gd name="T17" fmla="*/ 28 w 28"/>
                  <a:gd name="T18" fmla="*/ 62 h 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62">
                    <a:moveTo>
                      <a:pt x="0" y="62"/>
                    </a:moveTo>
                    <a:lnTo>
                      <a:pt x="28" y="5"/>
                    </a:lnTo>
                    <a:lnTo>
                      <a:pt x="21" y="3"/>
                    </a:lnTo>
                    <a:lnTo>
                      <a:pt x="10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4" name="Freeform 291"/>
              <p:cNvSpPr>
                <a:spLocks/>
              </p:cNvSpPr>
              <p:nvPr/>
            </p:nvSpPr>
            <p:spPr bwMode="auto">
              <a:xfrm>
                <a:off x="2987" y="932"/>
                <a:ext cx="2" cy="1"/>
              </a:xfrm>
              <a:custGeom>
                <a:avLst/>
                <a:gdLst>
                  <a:gd name="T0" fmla="*/ 18 w 18"/>
                  <a:gd name="T1" fmla="*/ 5 h 5"/>
                  <a:gd name="T2" fmla="*/ 11 w 18"/>
                  <a:gd name="T3" fmla="*/ 3 h 5"/>
                  <a:gd name="T4" fmla="*/ 0 w 18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5"/>
                  <a:gd name="T11" fmla="*/ 18 w 18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5">
                    <a:moveTo>
                      <a:pt x="18" y="5"/>
                    </a:moveTo>
                    <a:lnTo>
                      <a:pt x="11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5" name="Freeform 292"/>
              <p:cNvSpPr>
                <a:spLocks/>
              </p:cNvSpPr>
              <p:nvPr/>
            </p:nvSpPr>
            <p:spPr bwMode="auto">
              <a:xfrm>
                <a:off x="2932" y="923"/>
                <a:ext cx="55" cy="26"/>
              </a:xfrm>
              <a:custGeom>
                <a:avLst/>
                <a:gdLst>
                  <a:gd name="T0" fmla="*/ 364 w 384"/>
                  <a:gd name="T1" fmla="*/ 181 h 181"/>
                  <a:gd name="T2" fmla="*/ 374 w 384"/>
                  <a:gd name="T3" fmla="*/ 119 h 181"/>
                  <a:gd name="T4" fmla="*/ 384 w 384"/>
                  <a:gd name="T5" fmla="*/ 57 h 181"/>
                  <a:gd name="T6" fmla="*/ 20 w 384"/>
                  <a:gd name="T7" fmla="*/ 0 h 181"/>
                  <a:gd name="T8" fmla="*/ 10 w 384"/>
                  <a:gd name="T9" fmla="*/ 62 h 181"/>
                  <a:gd name="T10" fmla="*/ 0 w 384"/>
                  <a:gd name="T11" fmla="*/ 124 h 181"/>
                  <a:gd name="T12" fmla="*/ 364 w 384"/>
                  <a:gd name="T13" fmla="*/ 181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4"/>
                  <a:gd name="T22" fmla="*/ 0 h 181"/>
                  <a:gd name="T23" fmla="*/ 384 w 384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4" h="181">
                    <a:moveTo>
                      <a:pt x="364" y="181"/>
                    </a:moveTo>
                    <a:lnTo>
                      <a:pt x="374" y="119"/>
                    </a:lnTo>
                    <a:lnTo>
                      <a:pt x="384" y="57"/>
                    </a:lnTo>
                    <a:lnTo>
                      <a:pt x="20" y="0"/>
                    </a:lnTo>
                    <a:lnTo>
                      <a:pt x="10" y="62"/>
                    </a:lnTo>
                    <a:lnTo>
                      <a:pt x="0" y="124"/>
                    </a:lnTo>
                    <a:lnTo>
                      <a:pt x="364" y="1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6" name="Freeform 293"/>
              <p:cNvSpPr>
                <a:spLocks/>
              </p:cNvSpPr>
              <p:nvPr/>
            </p:nvSpPr>
            <p:spPr bwMode="auto">
              <a:xfrm>
                <a:off x="2932" y="923"/>
                <a:ext cx="55" cy="26"/>
              </a:xfrm>
              <a:custGeom>
                <a:avLst/>
                <a:gdLst>
                  <a:gd name="T0" fmla="*/ 364 w 384"/>
                  <a:gd name="T1" fmla="*/ 181 h 181"/>
                  <a:gd name="T2" fmla="*/ 374 w 384"/>
                  <a:gd name="T3" fmla="*/ 119 h 181"/>
                  <a:gd name="T4" fmla="*/ 384 w 384"/>
                  <a:gd name="T5" fmla="*/ 57 h 181"/>
                  <a:gd name="T6" fmla="*/ 20 w 384"/>
                  <a:gd name="T7" fmla="*/ 0 h 181"/>
                  <a:gd name="T8" fmla="*/ 10 w 384"/>
                  <a:gd name="T9" fmla="*/ 62 h 181"/>
                  <a:gd name="T10" fmla="*/ 0 w 384"/>
                  <a:gd name="T11" fmla="*/ 124 h 181"/>
                  <a:gd name="T12" fmla="*/ 364 w 384"/>
                  <a:gd name="T13" fmla="*/ 181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4"/>
                  <a:gd name="T22" fmla="*/ 0 h 181"/>
                  <a:gd name="T23" fmla="*/ 384 w 384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4" h="181">
                    <a:moveTo>
                      <a:pt x="364" y="181"/>
                    </a:moveTo>
                    <a:lnTo>
                      <a:pt x="374" y="119"/>
                    </a:lnTo>
                    <a:lnTo>
                      <a:pt x="384" y="57"/>
                    </a:lnTo>
                    <a:lnTo>
                      <a:pt x="20" y="0"/>
                    </a:lnTo>
                    <a:lnTo>
                      <a:pt x="10" y="62"/>
                    </a:lnTo>
                    <a:lnTo>
                      <a:pt x="0" y="124"/>
                    </a:lnTo>
                    <a:lnTo>
                      <a:pt x="364" y="18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7" name="Freeform 294"/>
              <p:cNvSpPr>
                <a:spLocks/>
              </p:cNvSpPr>
              <p:nvPr/>
            </p:nvSpPr>
            <p:spPr bwMode="auto">
              <a:xfrm>
                <a:off x="2932" y="923"/>
                <a:ext cx="3" cy="9"/>
              </a:xfrm>
              <a:custGeom>
                <a:avLst/>
                <a:gdLst>
                  <a:gd name="T0" fmla="*/ 10 w 20"/>
                  <a:gd name="T1" fmla="*/ 62 h 62"/>
                  <a:gd name="T2" fmla="*/ 20 w 20"/>
                  <a:gd name="T3" fmla="*/ 0 h 62"/>
                  <a:gd name="T4" fmla="*/ 13 w 20"/>
                  <a:gd name="T5" fmla="*/ 0 h 62"/>
                  <a:gd name="T6" fmla="*/ 0 w 20"/>
                  <a:gd name="T7" fmla="*/ 0 h 62"/>
                  <a:gd name="T8" fmla="*/ 10 w 20"/>
                  <a:gd name="T9" fmla="*/ 62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62"/>
                  <a:gd name="T17" fmla="*/ 20 w 20"/>
                  <a:gd name="T18" fmla="*/ 62 h 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62">
                    <a:moveTo>
                      <a:pt x="10" y="62"/>
                    </a:moveTo>
                    <a:lnTo>
                      <a:pt x="20" y="0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1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8" name="Freeform 295"/>
              <p:cNvSpPr>
                <a:spLocks/>
              </p:cNvSpPr>
              <p:nvPr/>
            </p:nvSpPr>
            <p:spPr bwMode="auto">
              <a:xfrm>
                <a:off x="2932" y="923"/>
                <a:ext cx="3" cy="1"/>
              </a:xfrm>
              <a:custGeom>
                <a:avLst/>
                <a:gdLst>
                  <a:gd name="T0" fmla="*/ 20 w 20"/>
                  <a:gd name="T1" fmla="*/ 0 h 1"/>
                  <a:gd name="T2" fmla="*/ 13 w 20"/>
                  <a:gd name="T3" fmla="*/ 0 h 1"/>
                  <a:gd name="T4" fmla="*/ 0 w 20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1"/>
                  <a:gd name="T11" fmla="*/ 20 w 20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1">
                    <a:moveTo>
                      <a:pt x="20" y="0"/>
                    </a:move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9" name="Freeform 296"/>
              <p:cNvSpPr>
                <a:spLocks/>
              </p:cNvSpPr>
              <p:nvPr/>
            </p:nvSpPr>
            <p:spPr bwMode="auto">
              <a:xfrm>
                <a:off x="2891" y="822"/>
                <a:ext cx="43" cy="21"/>
              </a:xfrm>
              <a:custGeom>
                <a:avLst/>
                <a:gdLst>
                  <a:gd name="T0" fmla="*/ 303 w 303"/>
                  <a:gd name="T1" fmla="*/ 124 h 146"/>
                  <a:gd name="T2" fmla="*/ 298 w 303"/>
                  <a:gd name="T3" fmla="*/ 62 h 146"/>
                  <a:gd name="T4" fmla="*/ 294 w 303"/>
                  <a:gd name="T5" fmla="*/ 0 h 146"/>
                  <a:gd name="T6" fmla="*/ 0 w 303"/>
                  <a:gd name="T7" fmla="*/ 23 h 146"/>
                  <a:gd name="T8" fmla="*/ 4 w 303"/>
                  <a:gd name="T9" fmla="*/ 85 h 146"/>
                  <a:gd name="T10" fmla="*/ 9 w 303"/>
                  <a:gd name="T11" fmla="*/ 146 h 146"/>
                  <a:gd name="T12" fmla="*/ 303 w 303"/>
                  <a:gd name="T13" fmla="*/ 124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6"/>
                  <a:gd name="T23" fmla="*/ 303 w 303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6">
                    <a:moveTo>
                      <a:pt x="303" y="124"/>
                    </a:moveTo>
                    <a:lnTo>
                      <a:pt x="298" y="62"/>
                    </a:lnTo>
                    <a:lnTo>
                      <a:pt x="294" y="0"/>
                    </a:lnTo>
                    <a:lnTo>
                      <a:pt x="0" y="23"/>
                    </a:lnTo>
                    <a:lnTo>
                      <a:pt x="4" y="85"/>
                    </a:lnTo>
                    <a:lnTo>
                      <a:pt x="9" y="146"/>
                    </a:lnTo>
                    <a:lnTo>
                      <a:pt x="303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0" name="Freeform 297"/>
              <p:cNvSpPr>
                <a:spLocks/>
              </p:cNvSpPr>
              <p:nvPr/>
            </p:nvSpPr>
            <p:spPr bwMode="auto">
              <a:xfrm>
                <a:off x="2891" y="822"/>
                <a:ext cx="43" cy="21"/>
              </a:xfrm>
              <a:custGeom>
                <a:avLst/>
                <a:gdLst>
                  <a:gd name="T0" fmla="*/ 303 w 303"/>
                  <a:gd name="T1" fmla="*/ 124 h 146"/>
                  <a:gd name="T2" fmla="*/ 298 w 303"/>
                  <a:gd name="T3" fmla="*/ 62 h 146"/>
                  <a:gd name="T4" fmla="*/ 294 w 303"/>
                  <a:gd name="T5" fmla="*/ 0 h 146"/>
                  <a:gd name="T6" fmla="*/ 0 w 303"/>
                  <a:gd name="T7" fmla="*/ 23 h 146"/>
                  <a:gd name="T8" fmla="*/ 4 w 303"/>
                  <a:gd name="T9" fmla="*/ 85 h 146"/>
                  <a:gd name="T10" fmla="*/ 9 w 303"/>
                  <a:gd name="T11" fmla="*/ 146 h 146"/>
                  <a:gd name="T12" fmla="*/ 303 w 303"/>
                  <a:gd name="T13" fmla="*/ 124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6"/>
                  <a:gd name="T23" fmla="*/ 303 w 303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6">
                    <a:moveTo>
                      <a:pt x="303" y="124"/>
                    </a:moveTo>
                    <a:lnTo>
                      <a:pt x="298" y="62"/>
                    </a:lnTo>
                    <a:lnTo>
                      <a:pt x="294" y="0"/>
                    </a:lnTo>
                    <a:lnTo>
                      <a:pt x="0" y="23"/>
                    </a:lnTo>
                    <a:lnTo>
                      <a:pt x="4" y="85"/>
                    </a:lnTo>
                    <a:lnTo>
                      <a:pt x="9" y="146"/>
                    </a:lnTo>
                    <a:lnTo>
                      <a:pt x="303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1" name="Freeform 298"/>
              <p:cNvSpPr>
                <a:spLocks/>
              </p:cNvSpPr>
              <p:nvPr/>
            </p:nvSpPr>
            <p:spPr bwMode="auto">
              <a:xfrm>
                <a:off x="2889" y="825"/>
                <a:ext cx="2" cy="9"/>
              </a:xfrm>
              <a:custGeom>
                <a:avLst/>
                <a:gdLst>
                  <a:gd name="T0" fmla="*/ 14 w 14"/>
                  <a:gd name="T1" fmla="*/ 62 h 62"/>
                  <a:gd name="T2" fmla="*/ 10 w 14"/>
                  <a:gd name="T3" fmla="*/ 0 h 62"/>
                  <a:gd name="T4" fmla="*/ 0 w 14"/>
                  <a:gd name="T5" fmla="*/ 1 h 62"/>
                  <a:gd name="T6" fmla="*/ 14 w 14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2"/>
                  <a:gd name="T14" fmla="*/ 14 w 1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2">
                    <a:moveTo>
                      <a:pt x="14" y="62"/>
                    </a:moveTo>
                    <a:lnTo>
                      <a:pt x="10" y="0"/>
                    </a:lnTo>
                    <a:lnTo>
                      <a:pt x="0" y="1"/>
                    </a:lnTo>
                    <a:lnTo>
                      <a:pt x="14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2" name="Line 299"/>
              <p:cNvSpPr>
                <a:spLocks noChangeShapeType="1"/>
              </p:cNvSpPr>
              <p:nvPr/>
            </p:nvSpPr>
            <p:spPr bwMode="auto">
              <a:xfrm flipH="1">
                <a:off x="2889" y="825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3" name="Freeform 300"/>
              <p:cNvSpPr>
                <a:spLocks/>
              </p:cNvSpPr>
              <p:nvPr/>
            </p:nvSpPr>
            <p:spPr bwMode="auto">
              <a:xfrm>
                <a:off x="2849" y="825"/>
                <a:ext cx="44" cy="27"/>
              </a:xfrm>
              <a:custGeom>
                <a:avLst/>
                <a:gdLst>
                  <a:gd name="T0" fmla="*/ 312 w 312"/>
                  <a:gd name="T1" fmla="*/ 121 h 189"/>
                  <a:gd name="T2" fmla="*/ 298 w 312"/>
                  <a:gd name="T3" fmla="*/ 61 h 189"/>
                  <a:gd name="T4" fmla="*/ 284 w 312"/>
                  <a:gd name="T5" fmla="*/ 0 h 189"/>
                  <a:gd name="T6" fmla="*/ 0 w 312"/>
                  <a:gd name="T7" fmla="*/ 67 h 189"/>
                  <a:gd name="T8" fmla="*/ 14 w 312"/>
                  <a:gd name="T9" fmla="*/ 128 h 189"/>
                  <a:gd name="T10" fmla="*/ 28 w 312"/>
                  <a:gd name="T11" fmla="*/ 189 h 189"/>
                  <a:gd name="T12" fmla="*/ 312 w 312"/>
                  <a:gd name="T13" fmla="*/ 121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312" y="121"/>
                    </a:moveTo>
                    <a:lnTo>
                      <a:pt x="298" y="61"/>
                    </a:lnTo>
                    <a:lnTo>
                      <a:pt x="284" y="0"/>
                    </a:lnTo>
                    <a:lnTo>
                      <a:pt x="0" y="67"/>
                    </a:lnTo>
                    <a:lnTo>
                      <a:pt x="14" y="128"/>
                    </a:lnTo>
                    <a:lnTo>
                      <a:pt x="28" y="189"/>
                    </a:lnTo>
                    <a:lnTo>
                      <a:pt x="312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4" name="Freeform 301"/>
              <p:cNvSpPr>
                <a:spLocks/>
              </p:cNvSpPr>
              <p:nvPr/>
            </p:nvSpPr>
            <p:spPr bwMode="auto">
              <a:xfrm>
                <a:off x="2849" y="825"/>
                <a:ext cx="44" cy="27"/>
              </a:xfrm>
              <a:custGeom>
                <a:avLst/>
                <a:gdLst>
                  <a:gd name="T0" fmla="*/ 312 w 312"/>
                  <a:gd name="T1" fmla="*/ 121 h 189"/>
                  <a:gd name="T2" fmla="*/ 298 w 312"/>
                  <a:gd name="T3" fmla="*/ 61 h 189"/>
                  <a:gd name="T4" fmla="*/ 284 w 312"/>
                  <a:gd name="T5" fmla="*/ 0 h 189"/>
                  <a:gd name="T6" fmla="*/ 0 w 312"/>
                  <a:gd name="T7" fmla="*/ 67 h 189"/>
                  <a:gd name="T8" fmla="*/ 14 w 312"/>
                  <a:gd name="T9" fmla="*/ 128 h 189"/>
                  <a:gd name="T10" fmla="*/ 28 w 312"/>
                  <a:gd name="T11" fmla="*/ 189 h 189"/>
                  <a:gd name="T12" fmla="*/ 312 w 312"/>
                  <a:gd name="T13" fmla="*/ 121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312" y="121"/>
                    </a:moveTo>
                    <a:lnTo>
                      <a:pt x="298" y="61"/>
                    </a:lnTo>
                    <a:lnTo>
                      <a:pt x="284" y="0"/>
                    </a:lnTo>
                    <a:lnTo>
                      <a:pt x="0" y="67"/>
                    </a:lnTo>
                    <a:lnTo>
                      <a:pt x="14" y="128"/>
                    </a:lnTo>
                    <a:lnTo>
                      <a:pt x="28" y="189"/>
                    </a:lnTo>
                    <a:lnTo>
                      <a:pt x="312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5" name="Freeform 302"/>
              <p:cNvSpPr>
                <a:spLocks/>
              </p:cNvSpPr>
              <p:nvPr/>
            </p:nvSpPr>
            <p:spPr bwMode="auto">
              <a:xfrm>
                <a:off x="2847" y="835"/>
                <a:ext cx="4" cy="9"/>
              </a:xfrm>
              <a:custGeom>
                <a:avLst/>
                <a:gdLst>
                  <a:gd name="T0" fmla="*/ 27 w 27"/>
                  <a:gd name="T1" fmla="*/ 61 h 61"/>
                  <a:gd name="T2" fmla="*/ 13 w 27"/>
                  <a:gd name="T3" fmla="*/ 0 h 61"/>
                  <a:gd name="T4" fmla="*/ 6 w 27"/>
                  <a:gd name="T5" fmla="*/ 2 h 61"/>
                  <a:gd name="T6" fmla="*/ 0 w 27"/>
                  <a:gd name="T7" fmla="*/ 5 h 61"/>
                  <a:gd name="T8" fmla="*/ 27 w 27"/>
                  <a:gd name="T9" fmla="*/ 61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1"/>
                  <a:gd name="T17" fmla="*/ 27 w 2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1">
                    <a:moveTo>
                      <a:pt x="27" y="61"/>
                    </a:moveTo>
                    <a:lnTo>
                      <a:pt x="13" y="0"/>
                    </a:lnTo>
                    <a:lnTo>
                      <a:pt x="6" y="2"/>
                    </a:lnTo>
                    <a:lnTo>
                      <a:pt x="0" y="5"/>
                    </a:lnTo>
                    <a:lnTo>
                      <a:pt x="27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6" name="Freeform 303"/>
              <p:cNvSpPr>
                <a:spLocks/>
              </p:cNvSpPr>
              <p:nvPr/>
            </p:nvSpPr>
            <p:spPr bwMode="auto">
              <a:xfrm>
                <a:off x="2847" y="835"/>
                <a:ext cx="2" cy="1"/>
              </a:xfrm>
              <a:custGeom>
                <a:avLst/>
                <a:gdLst>
                  <a:gd name="T0" fmla="*/ 13 w 13"/>
                  <a:gd name="T1" fmla="*/ 0 h 5"/>
                  <a:gd name="T2" fmla="*/ 6 w 13"/>
                  <a:gd name="T3" fmla="*/ 2 h 5"/>
                  <a:gd name="T4" fmla="*/ 0 w 13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5"/>
                  <a:gd name="T11" fmla="*/ 13 w 13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5">
                    <a:moveTo>
                      <a:pt x="13" y="0"/>
                    </a:moveTo>
                    <a:lnTo>
                      <a:pt x="6" y="2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7" name="Freeform 304"/>
              <p:cNvSpPr>
                <a:spLocks/>
              </p:cNvSpPr>
              <p:nvPr/>
            </p:nvSpPr>
            <p:spPr bwMode="auto">
              <a:xfrm>
                <a:off x="2774" y="836"/>
                <a:ext cx="80" cy="51"/>
              </a:xfrm>
              <a:custGeom>
                <a:avLst/>
                <a:gdLst>
                  <a:gd name="T0" fmla="*/ 565 w 565"/>
                  <a:gd name="T1" fmla="*/ 112 h 358"/>
                  <a:gd name="T2" fmla="*/ 538 w 565"/>
                  <a:gd name="T3" fmla="*/ 56 h 358"/>
                  <a:gd name="T4" fmla="*/ 511 w 565"/>
                  <a:gd name="T5" fmla="*/ 0 h 358"/>
                  <a:gd name="T6" fmla="*/ 0 w 565"/>
                  <a:gd name="T7" fmla="*/ 245 h 358"/>
                  <a:gd name="T8" fmla="*/ 26 w 565"/>
                  <a:gd name="T9" fmla="*/ 301 h 358"/>
                  <a:gd name="T10" fmla="*/ 53 w 565"/>
                  <a:gd name="T11" fmla="*/ 358 h 358"/>
                  <a:gd name="T12" fmla="*/ 565 w 565"/>
                  <a:gd name="T13" fmla="*/ 112 h 3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8"/>
                  <a:gd name="T23" fmla="*/ 565 w 565"/>
                  <a:gd name="T24" fmla="*/ 358 h 3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8">
                    <a:moveTo>
                      <a:pt x="565" y="112"/>
                    </a:moveTo>
                    <a:lnTo>
                      <a:pt x="538" y="56"/>
                    </a:lnTo>
                    <a:lnTo>
                      <a:pt x="511" y="0"/>
                    </a:lnTo>
                    <a:lnTo>
                      <a:pt x="0" y="245"/>
                    </a:lnTo>
                    <a:lnTo>
                      <a:pt x="26" y="301"/>
                    </a:lnTo>
                    <a:lnTo>
                      <a:pt x="53" y="358"/>
                    </a:lnTo>
                    <a:lnTo>
                      <a:pt x="565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8" name="Freeform 305"/>
              <p:cNvSpPr>
                <a:spLocks/>
              </p:cNvSpPr>
              <p:nvPr/>
            </p:nvSpPr>
            <p:spPr bwMode="auto">
              <a:xfrm>
                <a:off x="2774" y="836"/>
                <a:ext cx="80" cy="51"/>
              </a:xfrm>
              <a:custGeom>
                <a:avLst/>
                <a:gdLst>
                  <a:gd name="T0" fmla="*/ 565 w 565"/>
                  <a:gd name="T1" fmla="*/ 112 h 358"/>
                  <a:gd name="T2" fmla="*/ 538 w 565"/>
                  <a:gd name="T3" fmla="*/ 56 h 358"/>
                  <a:gd name="T4" fmla="*/ 511 w 565"/>
                  <a:gd name="T5" fmla="*/ 0 h 358"/>
                  <a:gd name="T6" fmla="*/ 0 w 565"/>
                  <a:gd name="T7" fmla="*/ 245 h 358"/>
                  <a:gd name="T8" fmla="*/ 26 w 565"/>
                  <a:gd name="T9" fmla="*/ 301 h 358"/>
                  <a:gd name="T10" fmla="*/ 53 w 565"/>
                  <a:gd name="T11" fmla="*/ 358 h 358"/>
                  <a:gd name="T12" fmla="*/ 565 w 565"/>
                  <a:gd name="T13" fmla="*/ 112 h 3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8"/>
                  <a:gd name="T23" fmla="*/ 565 w 565"/>
                  <a:gd name="T24" fmla="*/ 358 h 3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8">
                    <a:moveTo>
                      <a:pt x="565" y="112"/>
                    </a:moveTo>
                    <a:lnTo>
                      <a:pt x="538" y="56"/>
                    </a:lnTo>
                    <a:lnTo>
                      <a:pt x="511" y="0"/>
                    </a:lnTo>
                    <a:lnTo>
                      <a:pt x="0" y="245"/>
                    </a:lnTo>
                    <a:lnTo>
                      <a:pt x="26" y="301"/>
                    </a:lnTo>
                    <a:lnTo>
                      <a:pt x="53" y="358"/>
                    </a:lnTo>
                    <a:lnTo>
                      <a:pt x="565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9" name="Freeform 306"/>
              <p:cNvSpPr>
                <a:spLocks/>
              </p:cNvSpPr>
              <p:nvPr/>
            </p:nvSpPr>
            <p:spPr bwMode="auto">
              <a:xfrm>
                <a:off x="2772" y="871"/>
                <a:ext cx="5" cy="8"/>
              </a:xfrm>
              <a:custGeom>
                <a:avLst/>
                <a:gdLst>
                  <a:gd name="T0" fmla="*/ 40 w 40"/>
                  <a:gd name="T1" fmla="*/ 56 h 56"/>
                  <a:gd name="T2" fmla="*/ 14 w 40"/>
                  <a:gd name="T3" fmla="*/ 0 h 56"/>
                  <a:gd name="T4" fmla="*/ 7 w 40"/>
                  <a:gd name="T5" fmla="*/ 3 h 56"/>
                  <a:gd name="T6" fmla="*/ 0 w 40"/>
                  <a:gd name="T7" fmla="*/ 9 h 56"/>
                  <a:gd name="T8" fmla="*/ 40 w 40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6"/>
                  <a:gd name="T17" fmla="*/ 40 w 40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6">
                    <a:moveTo>
                      <a:pt x="40" y="56"/>
                    </a:moveTo>
                    <a:lnTo>
                      <a:pt x="14" y="0"/>
                    </a:lnTo>
                    <a:lnTo>
                      <a:pt x="7" y="3"/>
                    </a:lnTo>
                    <a:lnTo>
                      <a:pt x="0" y="9"/>
                    </a:lnTo>
                    <a:lnTo>
                      <a:pt x="4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0" name="Freeform 307"/>
              <p:cNvSpPr>
                <a:spLocks/>
              </p:cNvSpPr>
              <p:nvPr/>
            </p:nvSpPr>
            <p:spPr bwMode="auto">
              <a:xfrm>
                <a:off x="2772" y="871"/>
                <a:ext cx="2" cy="1"/>
              </a:xfrm>
              <a:custGeom>
                <a:avLst/>
                <a:gdLst>
                  <a:gd name="T0" fmla="*/ 14 w 14"/>
                  <a:gd name="T1" fmla="*/ 0 h 9"/>
                  <a:gd name="T2" fmla="*/ 7 w 14"/>
                  <a:gd name="T3" fmla="*/ 3 h 9"/>
                  <a:gd name="T4" fmla="*/ 0 w 14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14" y="0"/>
                    </a:moveTo>
                    <a:lnTo>
                      <a:pt x="7" y="3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1" name="Freeform 308"/>
              <p:cNvSpPr>
                <a:spLocks/>
              </p:cNvSpPr>
              <p:nvPr/>
            </p:nvSpPr>
            <p:spPr bwMode="auto">
              <a:xfrm>
                <a:off x="2712" y="872"/>
                <a:ext cx="71" cy="64"/>
              </a:xfrm>
              <a:custGeom>
                <a:avLst/>
                <a:gdLst>
                  <a:gd name="T0" fmla="*/ 498 w 498"/>
                  <a:gd name="T1" fmla="*/ 95 h 448"/>
                  <a:gd name="T2" fmla="*/ 458 w 498"/>
                  <a:gd name="T3" fmla="*/ 47 h 448"/>
                  <a:gd name="T4" fmla="*/ 418 w 498"/>
                  <a:gd name="T5" fmla="*/ 0 h 448"/>
                  <a:gd name="T6" fmla="*/ 0 w 498"/>
                  <a:gd name="T7" fmla="*/ 353 h 448"/>
                  <a:gd name="T8" fmla="*/ 40 w 498"/>
                  <a:gd name="T9" fmla="*/ 400 h 448"/>
                  <a:gd name="T10" fmla="*/ 80 w 498"/>
                  <a:gd name="T11" fmla="*/ 448 h 448"/>
                  <a:gd name="T12" fmla="*/ 498 w 498"/>
                  <a:gd name="T13" fmla="*/ 95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8"/>
                  <a:gd name="T22" fmla="*/ 0 h 448"/>
                  <a:gd name="T23" fmla="*/ 498 w 498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8" h="448">
                    <a:moveTo>
                      <a:pt x="498" y="95"/>
                    </a:moveTo>
                    <a:lnTo>
                      <a:pt x="458" y="47"/>
                    </a:lnTo>
                    <a:lnTo>
                      <a:pt x="418" y="0"/>
                    </a:lnTo>
                    <a:lnTo>
                      <a:pt x="0" y="353"/>
                    </a:lnTo>
                    <a:lnTo>
                      <a:pt x="40" y="400"/>
                    </a:lnTo>
                    <a:lnTo>
                      <a:pt x="80" y="448"/>
                    </a:lnTo>
                    <a:lnTo>
                      <a:pt x="498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2" name="Freeform 309"/>
              <p:cNvSpPr>
                <a:spLocks/>
              </p:cNvSpPr>
              <p:nvPr/>
            </p:nvSpPr>
            <p:spPr bwMode="auto">
              <a:xfrm>
                <a:off x="2712" y="872"/>
                <a:ext cx="71" cy="64"/>
              </a:xfrm>
              <a:custGeom>
                <a:avLst/>
                <a:gdLst>
                  <a:gd name="T0" fmla="*/ 498 w 498"/>
                  <a:gd name="T1" fmla="*/ 95 h 448"/>
                  <a:gd name="T2" fmla="*/ 458 w 498"/>
                  <a:gd name="T3" fmla="*/ 47 h 448"/>
                  <a:gd name="T4" fmla="*/ 418 w 498"/>
                  <a:gd name="T5" fmla="*/ 0 h 448"/>
                  <a:gd name="T6" fmla="*/ 0 w 498"/>
                  <a:gd name="T7" fmla="*/ 353 h 448"/>
                  <a:gd name="T8" fmla="*/ 40 w 498"/>
                  <a:gd name="T9" fmla="*/ 400 h 448"/>
                  <a:gd name="T10" fmla="*/ 80 w 498"/>
                  <a:gd name="T11" fmla="*/ 448 h 448"/>
                  <a:gd name="T12" fmla="*/ 498 w 498"/>
                  <a:gd name="T13" fmla="*/ 95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8"/>
                  <a:gd name="T22" fmla="*/ 0 h 448"/>
                  <a:gd name="T23" fmla="*/ 498 w 498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8" h="448">
                    <a:moveTo>
                      <a:pt x="498" y="95"/>
                    </a:moveTo>
                    <a:lnTo>
                      <a:pt x="458" y="47"/>
                    </a:lnTo>
                    <a:lnTo>
                      <a:pt x="418" y="0"/>
                    </a:lnTo>
                    <a:lnTo>
                      <a:pt x="0" y="353"/>
                    </a:lnTo>
                    <a:lnTo>
                      <a:pt x="40" y="400"/>
                    </a:lnTo>
                    <a:lnTo>
                      <a:pt x="80" y="448"/>
                    </a:lnTo>
                    <a:lnTo>
                      <a:pt x="498" y="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3" name="Freeform 310"/>
              <p:cNvSpPr>
                <a:spLocks/>
              </p:cNvSpPr>
              <p:nvPr/>
            </p:nvSpPr>
            <p:spPr bwMode="auto">
              <a:xfrm>
                <a:off x="2711" y="922"/>
                <a:ext cx="7" cy="7"/>
              </a:xfrm>
              <a:custGeom>
                <a:avLst/>
                <a:gdLst>
                  <a:gd name="T0" fmla="*/ 49 w 49"/>
                  <a:gd name="T1" fmla="*/ 47 h 47"/>
                  <a:gd name="T2" fmla="*/ 9 w 49"/>
                  <a:gd name="T3" fmla="*/ 0 h 47"/>
                  <a:gd name="T4" fmla="*/ 4 w 49"/>
                  <a:gd name="T5" fmla="*/ 4 h 47"/>
                  <a:gd name="T6" fmla="*/ 0 w 49"/>
                  <a:gd name="T7" fmla="*/ 10 h 47"/>
                  <a:gd name="T8" fmla="*/ 49 w 49"/>
                  <a:gd name="T9" fmla="*/ 47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7"/>
                  <a:gd name="T17" fmla="*/ 49 w 49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7">
                    <a:moveTo>
                      <a:pt x="49" y="47"/>
                    </a:moveTo>
                    <a:lnTo>
                      <a:pt x="9" y="0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49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4" name="Freeform 311"/>
              <p:cNvSpPr>
                <a:spLocks/>
              </p:cNvSpPr>
              <p:nvPr/>
            </p:nvSpPr>
            <p:spPr bwMode="auto">
              <a:xfrm>
                <a:off x="2711" y="922"/>
                <a:ext cx="1" cy="2"/>
              </a:xfrm>
              <a:custGeom>
                <a:avLst/>
                <a:gdLst>
                  <a:gd name="T0" fmla="*/ 9 w 9"/>
                  <a:gd name="T1" fmla="*/ 0 h 10"/>
                  <a:gd name="T2" fmla="*/ 4 w 9"/>
                  <a:gd name="T3" fmla="*/ 4 h 10"/>
                  <a:gd name="T4" fmla="*/ 0 w 9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0"/>
                  <a:gd name="T11" fmla="*/ 9 w 9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0">
                    <a:moveTo>
                      <a:pt x="9" y="0"/>
                    </a:moveTo>
                    <a:lnTo>
                      <a:pt x="4" y="4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5" name="Freeform 312"/>
              <p:cNvSpPr>
                <a:spLocks/>
              </p:cNvSpPr>
              <p:nvPr/>
            </p:nvSpPr>
            <p:spPr bwMode="auto">
              <a:xfrm>
                <a:off x="2664" y="924"/>
                <a:ext cx="61" cy="71"/>
              </a:xfrm>
              <a:custGeom>
                <a:avLst/>
                <a:gdLst>
                  <a:gd name="T0" fmla="*/ 424 w 424"/>
                  <a:gd name="T1" fmla="*/ 75 h 498"/>
                  <a:gd name="T2" fmla="*/ 374 w 424"/>
                  <a:gd name="T3" fmla="*/ 37 h 498"/>
                  <a:gd name="T4" fmla="*/ 325 w 424"/>
                  <a:gd name="T5" fmla="*/ 0 h 498"/>
                  <a:gd name="T6" fmla="*/ 0 w 424"/>
                  <a:gd name="T7" fmla="*/ 423 h 498"/>
                  <a:gd name="T8" fmla="*/ 49 w 424"/>
                  <a:gd name="T9" fmla="*/ 461 h 498"/>
                  <a:gd name="T10" fmla="*/ 99 w 424"/>
                  <a:gd name="T11" fmla="*/ 498 h 498"/>
                  <a:gd name="T12" fmla="*/ 424 w 424"/>
                  <a:gd name="T13" fmla="*/ 75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4"/>
                  <a:gd name="T22" fmla="*/ 0 h 498"/>
                  <a:gd name="T23" fmla="*/ 424 w 424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4" h="498">
                    <a:moveTo>
                      <a:pt x="424" y="75"/>
                    </a:moveTo>
                    <a:lnTo>
                      <a:pt x="374" y="37"/>
                    </a:lnTo>
                    <a:lnTo>
                      <a:pt x="325" y="0"/>
                    </a:lnTo>
                    <a:lnTo>
                      <a:pt x="0" y="423"/>
                    </a:lnTo>
                    <a:lnTo>
                      <a:pt x="49" y="461"/>
                    </a:lnTo>
                    <a:lnTo>
                      <a:pt x="99" y="498"/>
                    </a:lnTo>
                    <a:lnTo>
                      <a:pt x="424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6" name="Freeform 313"/>
              <p:cNvSpPr>
                <a:spLocks/>
              </p:cNvSpPr>
              <p:nvPr/>
            </p:nvSpPr>
            <p:spPr bwMode="auto">
              <a:xfrm>
                <a:off x="2664" y="924"/>
                <a:ext cx="61" cy="71"/>
              </a:xfrm>
              <a:custGeom>
                <a:avLst/>
                <a:gdLst>
                  <a:gd name="T0" fmla="*/ 424 w 424"/>
                  <a:gd name="T1" fmla="*/ 75 h 498"/>
                  <a:gd name="T2" fmla="*/ 374 w 424"/>
                  <a:gd name="T3" fmla="*/ 37 h 498"/>
                  <a:gd name="T4" fmla="*/ 325 w 424"/>
                  <a:gd name="T5" fmla="*/ 0 h 498"/>
                  <a:gd name="T6" fmla="*/ 0 w 424"/>
                  <a:gd name="T7" fmla="*/ 423 h 498"/>
                  <a:gd name="T8" fmla="*/ 49 w 424"/>
                  <a:gd name="T9" fmla="*/ 461 h 498"/>
                  <a:gd name="T10" fmla="*/ 99 w 424"/>
                  <a:gd name="T11" fmla="*/ 498 h 498"/>
                  <a:gd name="T12" fmla="*/ 424 w 424"/>
                  <a:gd name="T13" fmla="*/ 75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4"/>
                  <a:gd name="T22" fmla="*/ 0 h 498"/>
                  <a:gd name="T23" fmla="*/ 424 w 424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4" h="498">
                    <a:moveTo>
                      <a:pt x="424" y="75"/>
                    </a:moveTo>
                    <a:lnTo>
                      <a:pt x="374" y="37"/>
                    </a:lnTo>
                    <a:lnTo>
                      <a:pt x="325" y="0"/>
                    </a:lnTo>
                    <a:lnTo>
                      <a:pt x="0" y="423"/>
                    </a:lnTo>
                    <a:lnTo>
                      <a:pt x="49" y="461"/>
                    </a:lnTo>
                    <a:lnTo>
                      <a:pt x="99" y="498"/>
                    </a:lnTo>
                    <a:lnTo>
                      <a:pt x="424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7" name="Freeform 314"/>
              <p:cNvSpPr>
                <a:spLocks/>
              </p:cNvSpPr>
              <p:nvPr/>
            </p:nvSpPr>
            <p:spPr bwMode="auto">
              <a:xfrm>
                <a:off x="2663" y="984"/>
                <a:ext cx="8" cy="6"/>
              </a:xfrm>
              <a:custGeom>
                <a:avLst/>
                <a:gdLst>
                  <a:gd name="T0" fmla="*/ 55 w 55"/>
                  <a:gd name="T1" fmla="*/ 38 h 38"/>
                  <a:gd name="T2" fmla="*/ 6 w 55"/>
                  <a:gd name="T3" fmla="*/ 0 h 38"/>
                  <a:gd name="T4" fmla="*/ 0 w 55"/>
                  <a:gd name="T5" fmla="*/ 9 h 38"/>
                  <a:gd name="T6" fmla="*/ 55 w 55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55" y="38"/>
                    </a:moveTo>
                    <a:lnTo>
                      <a:pt x="6" y="0"/>
                    </a:lnTo>
                    <a:lnTo>
                      <a:pt x="0" y="9"/>
                    </a:lnTo>
                    <a:lnTo>
                      <a:pt x="55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8" name="Line 315"/>
              <p:cNvSpPr>
                <a:spLocks noChangeShapeType="1"/>
              </p:cNvSpPr>
              <p:nvPr/>
            </p:nvSpPr>
            <p:spPr bwMode="auto">
              <a:xfrm flipH="1">
                <a:off x="2663" y="9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9" name="Freeform 316"/>
              <p:cNvSpPr>
                <a:spLocks/>
              </p:cNvSpPr>
              <p:nvPr/>
            </p:nvSpPr>
            <p:spPr bwMode="auto">
              <a:xfrm>
                <a:off x="2629" y="985"/>
                <a:ext cx="50" cy="76"/>
              </a:xfrm>
              <a:custGeom>
                <a:avLst/>
                <a:gdLst>
                  <a:gd name="T0" fmla="*/ 355 w 355"/>
                  <a:gd name="T1" fmla="*/ 57 h 530"/>
                  <a:gd name="T2" fmla="*/ 299 w 355"/>
                  <a:gd name="T3" fmla="*/ 29 h 530"/>
                  <a:gd name="T4" fmla="*/ 244 w 355"/>
                  <a:gd name="T5" fmla="*/ 0 h 530"/>
                  <a:gd name="T6" fmla="*/ 0 w 355"/>
                  <a:gd name="T7" fmla="*/ 472 h 530"/>
                  <a:gd name="T8" fmla="*/ 55 w 355"/>
                  <a:gd name="T9" fmla="*/ 501 h 530"/>
                  <a:gd name="T10" fmla="*/ 110 w 355"/>
                  <a:gd name="T11" fmla="*/ 530 h 530"/>
                  <a:gd name="T12" fmla="*/ 355 w 355"/>
                  <a:gd name="T13" fmla="*/ 57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355" y="57"/>
                    </a:moveTo>
                    <a:lnTo>
                      <a:pt x="299" y="29"/>
                    </a:lnTo>
                    <a:lnTo>
                      <a:pt x="244" y="0"/>
                    </a:lnTo>
                    <a:lnTo>
                      <a:pt x="0" y="472"/>
                    </a:lnTo>
                    <a:lnTo>
                      <a:pt x="55" y="501"/>
                    </a:lnTo>
                    <a:lnTo>
                      <a:pt x="110" y="530"/>
                    </a:lnTo>
                    <a:lnTo>
                      <a:pt x="355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20" name="Freeform 317"/>
              <p:cNvSpPr>
                <a:spLocks/>
              </p:cNvSpPr>
              <p:nvPr/>
            </p:nvSpPr>
            <p:spPr bwMode="auto">
              <a:xfrm>
                <a:off x="2629" y="985"/>
                <a:ext cx="50" cy="76"/>
              </a:xfrm>
              <a:custGeom>
                <a:avLst/>
                <a:gdLst>
                  <a:gd name="T0" fmla="*/ 355 w 355"/>
                  <a:gd name="T1" fmla="*/ 57 h 530"/>
                  <a:gd name="T2" fmla="*/ 299 w 355"/>
                  <a:gd name="T3" fmla="*/ 29 h 530"/>
                  <a:gd name="T4" fmla="*/ 244 w 355"/>
                  <a:gd name="T5" fmla="*/ 0 h 530"/>
                  <a:gd name="T6" fmla="*/ 0 w 355"/>
                  <a:gd name="T7" fmla="*/ 472 h 530"/>
                  <a:gd name="T8" fmla="*/ 55 w 355"/>
                  <a:gd name="T9" fmla="*/ 501 h 530"/>
                  <a:gd name="T10" fmla="*/ 110 w 355"/>
                  <a:gd name="T11" fmla="*/ 530 h 530"/>
                  <a:gd name="T12" fmla="*/ 355 w 355"/>
                  <a:gd name="T13" fmla="*/ 57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355" y="57"/>
                    </a:moveTo>
                    <a:lnTo>
                      <a:pt x="299" y="29"/>
                    </a:lnTo>
                    <a:lnTo>
                      <a:pt x="244" y="0"/>
                    </a:lnTo>
                    <a:lnTo>
                      <a:pt x="0" y="472"/>
                    </a:lnTo>
                    <a:lnTo>
                      <a:pt x="55" y="501"/>
                    </a:lnTo>
                    <a:lnTo>
                      <a:pt x="110" y="530"/>
                    </a:lnTo>
                    <a:lnTo>
                      <a:pt x="355" y="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21" name="Freeform 318"/>
              <p:cNvSpPr>
                <a:spLocks/>
              </p:cNvSpPr>
              <p:nvPr/>
            </p:nvSpPr>
            <p:spPr bwMode="auto">
              <a:xfrm>
                <a:off x="2628" y="1053"/>
                <a:ext cx="8" cy="4"/>
              </a:xfrm>
              <a:custGeom>
                <a:avLst/>
                <a:gdLst>
                  <a:gd name="T0" fmla="*/ 60 w 60"/>
                  <a:gd name="T1" fmla="*/ 29 h 29"/>
                  <a:gd name="T2" fmla="*/ 5 w 60"/>
                  <a:gd name="T3" fmla="*/ 0 h 29"/>
                  <a:gd name="T4" fmla="*/ 0 w 60"/>
                  <a:gd name="T5" fmla="*/ 9 h 29"/>
                  <a:gd name="T6" fmla="*/ 60 w 60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60" y="29"/>
                    </a:moveTo>
                    <a:lnTo>
                      <a:pt x="5" y="0"/>
                    </a:lnTo>
                    <a:lnTo>
                      <a:pt x="0" y="9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22" name="Line 319"/>
              <p:cNvSpPr>
                <a:spLocks noChangeShapeType="1"/>
              </p:cNvSpPr>
              <p:nvPr/>
            </p:nvSpPr>
            <p:spPr bwMode="auto">
              <a:xfrm flipH="1">
                <a:off x="2628" y="10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23" name="Freeform 320"/>
              <p:cNvSpPr>
                <a:spLocks/>
              </p:cNvSpPr>
              <p:nvPr/>
            </p:nvSpPr>
            <p:spPr bwMode="auto">
              <a:xfrm>
                <a:off x="2603" y="1054"/>
                <a:ext cx="42" cy="78"/>
              </a:xfrm>
              <a:custGeom>
                <a:avLst/>
                <a:gdLst>
                  <a:gd name="T0" fmla="*/ 291 w 291"/>
                  <a:gd name="T1" fmla="*/ 40 h 546"/>
                  <a:gd name="T2" fmla="*/ 231 w 291"/>
                  <a:gd name="T3" fmla="*/ 20 h 546"/>
                  <a:gd name="T4" fmla="*/ 171 w 291"/>
                  <a:gd name="T5" fmla="*/ 0 h 546"/>
                  <a:gd name="T6" fmla="*/ 0 w 291"/>
                  <a:gd name="T7" fmla="*/ 506 h 546"/>
                  <a:gd name="T8" fmla="*/ 60 w 291"/>
                  <a:gd name="T9" fmla="*/ 526 h 546"/>
                  <a:gd name="T10" fmla="*/ 119 w 291"/>
                  <a:gd name="T11" fmla="*/ 546 h 546"/>
                  <a:gd name="T12" fmla="*/ 291 w 291"/>
                  <a:gd name="T13" fmla="*/ 4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291" y="40"/>
                    </a:moveTo>
                    <a:lnTo>
                      <a:pt x="231" y="20"/>
                    </a:lnTo>
                    <a:lnTo>
                      <a:pt x="171" y="0"/>
                    </a:lnTo>
                    <a:lnTo>
                      <a:pt x="0" y="506"/>
                    </a:lnTo>
                    <a:lnTo>
                      <a:pt x="60" y="526"/>
                    </a:lnTo>
                    <a:lnTo>
                      <a:pt x="119" y="546"/>
                    </a:lnTo>
                    <a:lnTo>
                      <a:pt x="291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24" name="Freeform 321"/>
              <p:cNvSpPr>
                <a:spLocks/>
              </p:cNvSpPr>
              <p:nvPr/>
            </p:nvSpPr>
            <p:spPr bwMode="auto">
              <a:xfrm>
                <a:off x="2603" y="1054"/>
                <a:ext cx="42" cy="78"/>
              </a:xfrm>
              <a:custGeom>
                <a:avLst/>
                <a:gdLst>
                  <a:gd name="T0" fmla="*/ 291 w 291"/>
                  <a:gd name="T1" fmla="*/ 40 h 546"/>
                  <a:gd name="T2" fmla="*/ 231 w 291"/>
                  <a:gd name="T3" fmla="*/ 20 h 546"/>
                  <a:gd name="T4" fmla="*/ 171 w 291"/>
                  <a:gd name="T5" fmla="*/ 0 h 546"/>
                  <a:gd name="T6" fmla="*/ 0 w 291"/>
                  <a:gd name="T7" fmla="*/ 506 h 546"/>
                  <a:gd name="T8" fmla="*/ 60 w 291"/>
                  <a:gd name="T9" fmla="*/ 526 h 546"/>
                  <a:gd name="T10" fmla="*/ 119 w 291"/>
                  <a:gd name="T11" fmla="*/ 546 h 546"/>
                  <a:gd name="T12" fmla="*/ 291 w 291"/>
                  <a:gd name="T13" fmla="*/ 4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291" y="40"/>
                    </a:moveTo>
                    <a:lnTo>
                      <a:pt x="231" y="20"/>
                    </a:lnTo>
                    <a:lnTo>
                      <a:pt x="171" y="0"/>
                    </a:lnTo>
                    <a:lnTo>
                      <a:pt x="0" y="506"/>
                    </a:lnTo>
                    <a:lnTo>
                      <a:pt x="60" y="526"/>
                    </a:lnTo>
                    <a:lnTo>
                      <a:pt x="119" y="546"/>
                    </a:lnTo>
                    <a:lnTo>
                      <a:pt x="291" y="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25" name="Freeform 322"/>
              <p:cNvSpPr>
                <a:spLocks/>
              </p:cNvSpPr>
              <p:nvPr/>
            </p:nvSpPr>
            <p:spPr bwMode="auto">
              <a:xfrm>
                <a:off x="2603" y="1126"/>
                <a:ext cx="9" cy="3"/>
              </a:xfrm>
              <a:custGeom>
                <a:avLst/>
                <a:gdLst>
                  <a:gd name="T0" fmla="*/ 62 w 62"/>
                  <a:gd name="T1" fmla="*/ 20 h 20"/>
                  <a:gd name="T2" fmla="*/ 2 w 62"/>
                  <a:gd name="T3" fmla="*/ 0 h 20"/>
                  <a:gd name="T4" fmla="*/ 0 w 62"/>
                  <a:gd name="T5" fmla="*/ 8 h 20"/>
                  <a:gd name="T6" fmla="*/ 62 w 62"/>
                  <a:gd name="T7" fmla="*/ 2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20"/>
                  <a:gd name="T14" fmla="*/ 62 w 6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20">
                    <a:moveTo>
                      <a:pt x="62" y="20"/>
                    </a:moveTo>
                    <a:lnTo>
                      <a:pt x="2" y="0"/>
                    </a:lnTo>
                    <a:lnTo>
                      <a:pt x="0" y="8"/>
                    </a:lnTo>
                    <a:lnTo>
                      <a:pt x="62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26" name="Line 323"/>
              <p:cNvSpPr>
                <a:spLocks noChangeShapeType="1"/>
              </p:cNvSpPr>
              <p:nvPr/>
            </p:nvSpPr>
            <p:spPr bwMode="auto">
              <a:xfrm flipH="1">
                <a:off x="2603" y="1126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27" name="Freeform 324"/>
              <p:cNvSpPr>
                <a:spLocks/>
              </p:cNvSpPr>
              <p:nvPr/>
            </p:nvSpPr>
            <p:spPr bwMode="auto">
              <a:xfrm>
                <a:off x="2589" y="1128"/>
                <a:ext cx="32" cy="79"/>
              </a:xfrm>
              <a:custGeom>
                <a:avLst/>
                <a:gdLst>
                  <a:gd name="T0" fmla="*/ 225 w 225"/>
                  <a:gd name="T1" fmla="*/ 24 h 553"/>
                  <a:gd name="T2" fmla="*/ 163 w 225"/>
                  <a:gd name="T3" fmla="*/ 12 h 553"/>
                  <a:gd name="T4" fmla="*/ 101 w 225"/>
                  <a:gd name="T5" fmla="*/ 0 h 553"/>
                  <a:gd name="T6" fmla="*/ 0 w 225"/>
                  <a:gd name="T7" fmla="*/ 529 h 553"/>
                  <a:gd name="T8" fmla="*/ 62 w 225"/>
                  <a:gd name="T9" fmla="*/ 541 h 553"/>
                  <a:gd name="T10" fmla="*/ 124 w 225"/>
                  <a:gd name="T11" fmla="*/ 553 h 553"/>
                  <a:gd name="T12" fmla="*/ 225 w 225"/>
                  <a:gd name="T13" fmla="*/ 24 h 5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3"/>
                  <a:gd name="T23" fmla="*/ 225 w 225"/>
                  <a:gd name="T24" fmla="*/ 553 h 5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3">
                    <a:moveTo>
                      <a:pt x="225" y="24"/>
                    </a:moveTo>
                    <a:lnTo>
                      <a:pt x="163" y="12"/>
                    </a:lnTo>
                    <a:lnTo>
                      <a:pt x="101" y="0"/>
                    </a:lnTo>
                    <a:lnTo>
                      <a:pt x="0" y="529"/>
                    </a:lnTo>
                    <a:lnTo>
                      <a:pt x="62" y="541"/>
                    </a:lnTo>
                    <a:lnTo>
                      <a:pt x="124" y="553"/>
                    </a:lnTo>
                    <a:lnTo>
                      <a:pt x="225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28" name="Freeform 325"/>
              <p:cNvSpPr>
                <a:spLocks/>
              </p:cNvSpPr>
              <p:nvPr/>
            </p:nvSpPr>
            <p:spPr bwMode="auto">
              <a:xfrm>
                <a:off x="2589" y="1128"/>
                <a:ext cx="32" cy="79"/>
              </a:xfrm>
              <a:custGeom>
                <a:avLst/>
                <a:gdLst>
                  <a:gd name="T0" fmla="*/ 225 w 225"/>
                  <a:gd name="T1" fmla="*/ 24 h 553"/>
                  <a:gd name="T2" fmla="*/ 163 w 225"/>
                  <a:gd name="T3" fmla="*/ 12 h 553"/>
                  <a:gd name="T4" fmla="*/ 101 w 225"/>
                  <a:gd name="T5" fmla="*/ 0 h 553"/>
                  <a:gd name="T6" fmla="*/ 0 w 225"/>
                  <a:gd name="T7" fmla="*/ 529 h 553"/>
                  <a:gd name="T8" fmla="*/ 62 w 225"/>
                  <a:gd name="T9" fmla="*/ 541 h 553"/>
                  <a:gd name="T10" fmla="*/ 124 w 225"/>
                  <a:gd name="T11" fmla="*/ 553 h 553"/>
                  <a:gd name="T12" fmla="*/ 225 w 225"/>
                  <a:gd name="T13" fmla="*/ 24 h 5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3"/>
                  <a:gd name="T23" fmla="*/ 225 w 225"/>
                  <a:gd name="T24" fmla="*/ 553 h 5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3">
                    <a:moveTo>
                      <a:pt x="225" y="24"/>
                    </a:moveTo>
                    <a:lnTo>
                      <a:pt x="163" y="12"/>
                    </a:lnTo>
                    <a:lnTo>
                      <a:pt x="101" y="0"/>
                    </a:lnTo>
                    <a:lnTo>
                      <a:pt x="0" y="529"/>
                    </a:lnTo>
                    <a:lnTo>
                      <a:pt x="62" y="541"/>
                    </a:lnTo>
                    <a:lnTo>
                      <a:pt x="124" y="553"/>
                    </a:lnTo>
                    <a:lnTo>
                      <a:pt x="225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29" name="Freeform 326"/>
              <p:cNvSpPr>
                <a:spLocks/>
              </p:cNvSpPr>
              <p:nvPr/>
            </p:nvSpPr>
            <p:spPr bwMode="auto">
              <a:xfrm>
                <a:off x="2589" y="1203"/>
                <a:ext cx="9" cy="2"/>
              </a:xfrm>
              <a:custGeom>
                <a:avLst/>
                <a:gdLst>
                  <a:gd name="T0" fmla="*/ 62 w 62"/>
                  <a:gd name="T1" fmla="*/ 12 h 12"/>
                  <a:gd name="T2" fmla="*/ 0 w 62"/>
                  <a:gd name="T3" fmla="*/ 0 h 12"/>
                  <a:gd name="T4" fmla="*/ 0 w 62"/>
                  <a:gd name="T5" fmla="*/ 7 h 12"/>
                  <a:gd name="T6" fmla="*/ 62 w 62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62" y="12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6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30" name="Line 327"/>
              <p:cNvSpPr>
                <a:spLocks noChangeShapeType="1"/>
              </p:cNvSpPr>
              <p:nvPr/>
            </p:nvSpPr>
            <p:spPr bwMode="auto">
              <a:xfrm>
                <a:off x="2589" y="12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31" name="Freeform 328"/>
              <p:cNvSpPr>
                <a:spLocks/>
              </p:cNvSpPr>
              <p:nvPr/>
            </p:nvSpPr>
            <p:spPr bwMode="auto">
              <a:xfrm>
                <a:off x="2584" y="1204"/>
                <a:ext cx="22" cy="79"/>
              </a:xfrm>
              <a:custGeom>
                <a:avLst/>
                <a:gdLst>
                  <a:gd name="T0" fmla="*/ 158 w 158"/>
                  <a:gd name="T1" fmla="*/ 9 h 551"/>
                  <a:gd name="T2" fmla="*/ 96 w 158"/>
                  <a:gd name="T3" fmla="*/ 5 h 551"/>
                  <a:gd name="T4" fmla="*/ 34 w 158"/>
                  <a:gd name="T5" fmla="*/ 0 h 551"/>
                  <a:gd name="T6" fmla="*/ 0 w 158"/>
                  <a:gd name="T7" fmla="*/ 542 h 551"/>
                  <a:gd name="T8" fmla="*/ 62 w 158"/>
                  <a:gd name="T9" fmla="*/ 546 h 551"/>
                  <a:gd name="T10" fmla="*/ 124 w 158"/>
                  <a:gd name="T11" fmla="*/ 551 h 551"/>
                  <a:gd name="T12" fmla="*/ 158 w 158"/>
                  <a:gd name="T13" fmla="*/ 9 h 5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1"/>
                  <a:gd name="T23" fmla="*/ 158 w 158"/>
                  <a:gd name="T24" fmla="*/ 551 h 5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1">
                    <a:moveTo>
                      <a:pt x="158" y="9"/>
                    </a:moveTo>
                    <a:lnTo>
                      <a:pt x="96" y="5"/>
                    </a:lnTo>
                    <a:lnTo>
                      <a:pt x="34" y="0"/>
                    </a:lnTo>
                    <a:lnTo>
                      <a:pt x="0" y="542"/>
                    </a:lnTo>
                    <a:lnTo>
                      <a:pt x="62" y="546"/>
                    </a:lnTo>
                    <a:lnTo>
                      <a:pt x="124" y="551"/>
                    </a:lnTo>
                    <a:lnTo>
                      <a:pt x="15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32" name="Freeform 329"/>
              <p:cNvSpPr>
                <a:spLocks/>
              </p:cNvSpPr>
              <p:nvPr/>
            </p:nvSpPr>
            <p:spPr bwMode="auto">
              <a:xfrm>
                <a:off x="2584" y="1204"/>
                <a:ext cx="22" cy="79"/>
              </a:xfrm>
              <a:custGeom>
                <a:avLst/>
                <a:gdLst>
                  <a:gd name="T0" fmla="*/ 158 w 158"/>
                  <a:gd name="T1" fmla="*/ 9 h 551"/>
                  <a:gd name="T2" fmla="*/ 96 w 158"/>
                  <a:gd name="T3" fmla="*/ 5 h 551"/>
                  <a:gd name="T4" fmla="*/ 34 w 158"/>
                  <a:gd name="T5" fmla="*/ 0 h 551"/>
                  <a:gd name="T6" fmla="*/ 0 w 158"/>
                  <a:gd name="T7" fmla="*/ 542 h 551"/>
                  <a:gd name="T8" fmla="*/ 62 w 158"/>
                  <a:gd name="T9" fmla="*/ 546 h 551"/>
                  <a:gd name="T10" fmla="*/ 124 w 158"/>
                  <a:gd name="T11" fmla="*/ 551 h 551"/>
                  <a:gd name="T12" fmla="*/ 158 w 158"/>
                  <a:gd name="T13" fmla="*/ 9 h 5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1"/>
                  <a:gd name="T23" fmla="*/ 158 w 158"/>
                  <a:gd name="T24" fmla="*/ 551 h 5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1">
                    <a:moveTo>
                      <a:pt x="158" y="9"/>
                    </a:moveTo>
                    <a:lnTo>
                      <a:pt x="96" y="5"/>
                    </a:lnTo>
                    <a:lnTo>
                      <a:pt x="34" y="0"/>
                    </a:lnTo>
                    <a:lnTo>
                      <a:pt x="0" y="542"/>
                    </a:lnTo>
                    <a:lnTo>
                      <a:pt x="62" y="546"/>
                    </a:lnTo>
                    <a:lnTo>
                      <a:pt x="124" y="551"/>
                    </a:lnTo>
                    <a:lnTo>
                      <a:pt x="158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33" name="Freeform 330"/>
              <p:cNvSpPr>
                <a:spLocks/>
              </p:cNvSpPr>
              <p:nvPr/>
            </p:nvSpPr>
            <p:spPr bwMode="auto">
              <a:xfrm>
                <a:off x="2584" y="1282"/>
                <a:ext cx="9" cy="1"/>
              </a:xfrm>
              <a:custGeom>
                <a:avLst/>
                <a:gdLst>
                  <a:gd name="T0" fmla="*/ 62 w 62"/>
                  <a:gd name="T1" fmla="*/ 4 h 9"/>
                  <a:gd name="T2" fmla="*/ 0 w 62"/>
                  <a:gd name="T3" fmla="*/ 0 h 9"/>
                  <a:gd name="T4" fmla="*/ 0 w 62"/>
                  <a:gd name="T5" fmla="*/ 9 h 9"/>
                  <a:gd name="T6" fmla="*/ 62 w 62"/>
                  <a:gd name="T7" fmla="*/ 4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9"/>
                  <a:gd name="T14" fmla="*/ 62 w 62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9">
                    <a:moveTo>
                      <a:pt x="62" y="4"/>
                    </a:moveTo>
                    <a:lnTo>
                      <a:pt x="0" y="0"/>
                    </a:lnTo>
                    <a:lnTo>
                      <a:pt x="0" y="9"/>
                    </a:lnTo>
                    <a:lnTo>
                      <a:pt x="6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34" name="Line 331"/>
              <p:cNvSpPr>
                <a:spLocks noChangeShapeType="1"/>
              </p:cNvSpPr>
              <p:nvPr/>
            </p:nvSpPr>
            <p:spPr bwMode="auto">
              <a:xfrm>
                <a:off x="2584" y="12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35" name="Freeform 332"/>
              <p:cNvSpPr>
                <a:spLocks/>
              </p:cNvSpPr>
              <p:nvPr/>
            </p:nvSpPr>
            <p:spPr bwMode="auto">
              <a:xfrm>
                <a:off x="2584" y="1282"/>
                <a:ext cx="22" cy="78"/>
              </a:xfrm>
              <a:custGeom>
                <a:avLst/>
                <a:gdLst>
                  <a:gd name="T0" fmla="*/ 124 w 158"/>
                  <a:gd name="T1" fmla="*/ 0 h 550"/>
                  <a:gd name="T2" fmla="*/ 62 w 158"/>
                  <a:gd name="T3" fmla="*/ 4 h 550"/>
                  <a:gd name="T4" fmla="*/ 0 w 158"/>
                  <a:gd name="T5" fmla="*/ 9 h 550"/>
                  <a:gd name="T6" fmla="*/ 34 w 158"/>
                  <a:gd name="T7" fmla="*/ 550 h 550"/>
                  <a:gd name="T8" fmla="*/ 96 w 158"/>
                  <a:gd name="T9" fmla="*/ 545 h 550"/>
                  <a:gd name="T10" fmla="*/ 158 w 158"/>
                  <a:gd name="T11" fmla="*/ 541 h 550"/>
                  <a:gd name="T12" fmla="*/ 124 w 158"/>
                  <a:gd name="T13" fmla="*/ 0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0"/>
                  <a:gd name="T23" fmla="*/ 158 w 158"/>
                  <a:gd name="T24" fmla="*/ 550 h 5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0">
                    <a:moveTo>
                      <a:pt x="124" y="0"/>
                    </a:moveTo>
                    <a:lnTo>
                      <a:pt x="62" y="4"/>
                    </a:lnTo>
                    <a:lnTo>
                      <a:pt x="0" y="9"/>
                    </a:lnTo>
                    <a:lnTo>
                      <a:pt x="34" y="550"/>
                    </a:lnTo>
                    <a:lnTo>
                      <a:pt x="96" y="545"/>
                    </a:lnTo>
                    <a:lnTo>
                      <a:pt x="158" y="541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36" name="Freeform 333"/>
              <p:cNvSpPr>
                <a:spLocks/>
              </p:cNvSpPr>
              <p:nvPr/>
            </p:nvSpPr>
            <p:spPr bwMode="auto">
              <a:xfrm>
                <a:off x="2584" y="1282"/>
                <a:ext cx="22" cy="78"/>
              </a:xfrm>
              <a:custGeom>
                <a:avLst/>
                <a:gdLst>
                  <a:gd name="T0" fmla="*/ 124 w 158"/>
                  <a:gd name="T1" fmla="*/ 0 h 550"/>
                  <a:gd name="T2" fmla="*/ 62 w 158"/>
                  <a:gd name="T3" fmla="*/ 4 h 550"/>
                  <a:gd name="T4" fmla="*/ 0 w 158"/>
                  <a:gd name="T5" fmla="*/ 9 h 550"/>
                  <a:gd name="T6" fmla="*/ 34 w 158"/>
                  <a:gd name="T7" fmla="*/ 550 h 550"/>
                  <a:gd name="T8" fmla="*/ 96 w 158"/>
                  <a:gd name="T9" fmla="*/ 545 h 550"/>
                  <a:gd name="T10" fmla="*/ 158 w 158"/>
                  <a:gd name="T11" fmla="*/ 541 h 550"/>
                  <a:gd name="T12" fmla="*/ 124 w 158"/>
                  <a:gd name="T13" fmla="*/ 0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0"/>
                  <a:gd name="T23" fmla="*/ 158 w 158"/>
                  <a:gd name="T24" fmla="*/ 550 h 5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0">
                    <a:moveTo>
                      <a:pt x="124" y="0"/>
                    </a:moveTo>
                    <a:lnTo>
                      <a:pt x="62" y="4"/>
                    </a:lnTo>
                    <a:lnTo>
                      <a:pt x="0" y="9"/>
                    </a:lnTo>
                    <a:lnTo>
                      <a:pt x="34" y="550"/>
                    </a:lnTo>
                    <a:lnTo>
                      <a:pt x="96" y="545"/>
                    </a:lnTo>
                    <a:lnTo>
                      <a:pt x="158" y="541"/>
                    </a:lnTo>
                    <a:lnTo>
                      <a:pt x="1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37" name="Freeform 334"/>
              <p:cNvSpPr>
                <a:spLocks/>
              </p:cNvSpPr>
              <p:nvPr/>
            </p:nvSpPr>
            <p:spPr bwMode="auto">
              <a:xfrm>
                <a:off x="2589" y="1359"/>
                <a:ext cx="9" cy="2"/>
              </a:xfrm>
              <a:custGeom>
                <a:avLst/>
                <a:gdLst>
                  <a:gd name="T0" fmla="*/ 62 w 62"/>
                  <a:gd name="T1" fmla="*/ 0 h 12"/>
                  <a:gd name="T2" fmla="*/ 0 w 62"/>
                  <a:gd name="T3" fmla="*/ 5 h 12"/>
                  <a:gd name="T4" fmla="*/ 0 w 62"/>
                  <a:gd name="T5" fmla="*/ 12 h 12"/>
                  <a:gd name="T6" fmla="*/ 62 w 6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62" y="0"/>
                    </a:moveTo>
                    <a:lnTo>
                      <a:pt x="0" y="5"/>
                    </a:lnTo>
                    <a:lnTo>
                      <a:pt x="0" y="1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38" name="Line 335"/>
              <p:cNvSpPr>
                <a:spLocks noChangeShapeType="1"/>
              </p:cNvSpPr>
              <p:nvPr/>
            </p:nvSpPr>
            <p:spPr bwMode="auto">
              <a:xfrm>
                <a:off x="2589" y="13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39" name="Freeform 336"/>
              <p:cNvSpPr>
                <a:spLocks/>
              </p:cNvSpPr>
              <p:nvPr/>
            </p:nvSpPr>
            <p:spPr bwMode="auto">
              <a:xfrm>
                <a:off x="2589" y="1358"/>
                <a:ext cx="32" cy="79"/>
              </a:xfrm>
              <a:custGeom>
                <a:avLst/>
                <a:gdLst>
                  <a:gd name="T0" fmla="*/ 124 w 225"/>
                  <a:gd name="T1" fmla="*/ 0 h 554"/>
                  <a:gd name="T2" fmla="*/ 62 w 225"/>
                  <a:gd name="T3" fmla="*/ 12 h 554"/>
                  <a:gd name="T4" fmla="*/ 0 w 225"/>
                  <a:gd name="T5" fmla="*/ 24 h 554"/>
                  <a:gd name="T6" fmla="*/ 101 w 225"/>
                  <a:gd name="T7" fmla="*/ 554 h 554"/>
                  <a:gd name="T8" fmla="*/ 163 w 225"/>
                  <a:gd name="T9" fmla="*/ 542 h 554"/>
                  <a:gd name="T10" fmla="*/ 225 w 225"/>
                  <a:gd name="T11" fmla="*/ 530 h 554"/>
                  <a:gd name="T12" fmla="*/ 124 w 225"/>
                  <a:gd name="T13" fmla="*/ 0 h 5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4"/>
                  <a:gd name="T23" fmla="*/ 225 w 225"/>
                  <a:gd name="T24" fmla="*/ 554 h 5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4">
                    <a:moveTo>
                      <a:pt x="124" y="0"/>
                    </a:moveTo>
                    <a:lnTo>
                      <a:pt x="62" y="12"/>
                    </a:lnTo>
                    <a:lnTo>
                      <a:pt x="0" y="24"/>
                    </a:lnTo>
                    <a:lnTo>
                      <a:pt x="101" y="554"/>
                    </a:lnTo>
                    <a:lnTo>
                      <a:pt x="163" y="542"/>
                    </a:lnTo>
                    <a:lnTo>
                      <a:pt x="225" y="530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40" name="Freeform 337"/>
              <p:cNvSpPr>
                <a:spLocks/>
              </p:cNvSpPr>
              <p:nvPr/>
            </p:nvSpPr>
            <p:spPr bwMode="auto">
              <a:xfrm>
                <a:off x="2589" y="1358"/>
                <a:ext cx="32" cy="79"/>
              </a:xfrm>
              <a:custGeom>
                <a:avLst/>
                <a:gdLst>
                  <a:gd name="T0" fmla="*/ 124 w 225"/>
                  <a:gd name="T1" fmla="*/ 0 h 554"/>
                  <a:gd name="T2" fmla="*/ 62 w 225"/>
                  <a:gd name="T3" fmla="*/ 12 h 554"/>
                  <a:gd name="T4" fmla="*/ 0 w 225"/>
                  <a:gd name="T5" fmla="*/ 24 h 554"/>
                  <a:gd name="T6" fmla="*/ 101 w 225"/>
                  <a:gd name="T7" fmla="*/ 554 h 554"/>
                  <a:gd name="T8" fmla="*/ 163 w 225"/>
                  <a:gd name="T9" fmla="*/ 542 h 554"/>
                  <a:gd name="T10" fmla="*/ 225 w 225"/>
                  <a:gd name="T11" fmla="*/ 530 h 554"/>
                  <a:gd name="T12" fmla="*/ 124 w 225"/>
                  <a:gd name="T13" fmla="*/ 0 h 5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4"/>
                  <a:gd name="T23" fmla="*/ 225 w 225"/>
                  <a:gd name="T24" fmla="*/ 554 h 5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4">
                    <a:moveTo>
                      <a:pt x="124" y="0"/>
                    </a:moveTo>
                    <a:lnTo>
                      <a:pt x="62" y="12"/>
                    </a:lnTo>
                    <a:lnTo>
                      <a:pt x="0" y="24"/>
                    </a:lnTo>
                    <a:lnTo>
                      <a:pt x="101" y="554"/>
                    </a:lnTo>
                    <a:lnTo>
                      <a:pt x="163" y="542"/>
                    </a:lnTo>
                    <a:lnTo>
                      <a:pt x="225" y="530"/>
                    </a:lnTo>
                    <a:lnTo>
                      <a:pt x="1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41" name="Freeform 338"/>
              <p:cNvSpPr>
                <a:spLocks/>
              </p:cNvSpPr>
              <p:nvPr/>
            </p:nvSpPr>
            <p:spPr bwMode="auto">
              <a:xfrm>
                <a:off x="2603" y="1435"/>
                <a:ext cx="9" cy="3"/>
              </a:xfrm>
              <a:custGeom>
                <a:avLst/>
                <a:gdLst>
                  <a:gd name="T0" fmla="*/ 62 w 62"/>
                  <a:gd name="T1" fmla="*/ 0 h 20"/>
                  <a:gd name="T2" fmla="*/ 0 w 62"/>
                  <a:gd name="T3" fmla="*/ 12 h 20"/>
                  <a:gd name="T4" fmla="*/ 2 w 62"/>
                  <a:gd name="T5" fmla="*/ 20 h 20"/>
                  <a:gd name="T6" fmla="*/ 62 w 62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20"/>
                  <a:gd name="T14" fmla="*/ 62 w 6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20">
                    <a:moveTo>
                      <a:pt x="62" y="0"/>
                    </a:moveTo>
                    <a:lnTo>
                      <a:pt x="0" y="12"/>
                    </a:lnTo>
                    <a:lnTo>
                      <a:pt x="2" y="2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42" name="Line 339"/>
              <p:cNvSpPr>
                <a:spLocks noChangeShapeType="1"/>
              </p:cNvSpPr>
              <p:nvPr/>
            </p:nvSpPr>
            <p:spPr bwMode="auto">
              <a:xfrm>
                <a:off x="2603" y="14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43" name="Freeform 340"/>
              <p:cNvSpPr>
                <a:spLocks/>
              </p:cNvSpPr>
              <p:nvPr/>
            </p:nvSpPr>
            <p:spPr bwMode="auto">
              <a:xfrm>
                <a:off x="2603" y="1432"/>
                <a:ext cx="42" cy="78"/>
              </a:xfrm>
              <a:custGeom>
                <a:avLst/>
                <a:gdLst>
                  <a:gd name="T0" fmla="*/ 119 w 291"/>
                  <a:gd name="T1" fmla="*/ 0 h 546"/>
                  <a:gd name="T2" fmla="*/ 60 w 291"/>
                  <a:gd name="T3" fmla="*/ 20 h 546"/>
                  <a:gd name="T4" fmla="*/ 0 w 291"/>
                  <a:gd name="T5" fmla="*/ 40 h 546"/>
                  <a:gd name="T6" fmla="*/ 171 w 291"/>
                  <a:gd name="T7" fmla="*/ 546 h 546"/>
                  <a:gd name="T8" fmla="*/ 231 w 291"/>
                  <a:gd name="T9" fmla="*/ 526 h 546"/>
                  <a:gd name="T10" fmla="*/ 291 w 291"/>
                  <a:gd name="T11" fmla="*/ 506 h 546"/>
                  <a:gd name="T12" fmla="*/ 119 w 291"/>
                  <a:gd name="T13" fmla="*/ 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119" y="0"/>
                    </a:moveTo>
                    <a:lnTo>
                      <a:pt x="60" y="20"/>
                    </a:lnTo>
                    <a:lnTo>
                      <a:pt x="0" y="40"/>
                    </a:lnTo>
                    <a:lnTo>
                      <a:pt x="171" y="546"/>
                    </a:lnTo>
                    <a:lnTo>
                      <a:pt x="231" y="526"/>
                    </a:lnTo>
                    <a:lnTo>
                      <a:pt x="291" y="506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44" name="Freeform 341"/>
              <p:cNvSpPr>
                <a:spLocks/>
              </p:cNvSpPr>
              <p:nvPr/>
            </p:nvSpPr>
            <p:spPr bwMode="auto">
              <a:xfrm>
                <a:off x="2603" y="1432"/>
                <a:ext cx="42" cy="78"/>
              </a:xfrm>
              <a:custGeom>
                <a:avLst/>
                <a:gdLst>
                  <a:gd name="T0" fmla="*/ 119 w 291"/>
                  <a:gd name="T1" fmla="*/ 0 h 546"/>
                  <a:gd name="T2" fmla="*/ 60 w 291"/>
                  <a:gd name="T3" fmla="*/ 20 h 546"/>
                  <a:gd name="T4" fmla="*/ 0 w 291"/>
                  <a:gd name="T5" fmla="*/ 40 h 546"/>
                  <a:gd name="T6" fmla="*/ 171 w 291"/>
                  <a:gd name="T7" fmla="*/ 546 h 546"/>
                  <a:gd name="T8" fmla="*/ 231 w 291"/>
                  <a:gd name="T9" fmla="*/ 526 h 546"/>
                  <a:gd name="T10" fmla="*/ 291 w 291"/>
                  <a:gd name="T11" fmla="*/ 506 h 546"/>
                  <a:gd name="T12" fmla="*/ 119 w 291"/>
                  <a:gd name="T13" fmla="*/ 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119" y="0"/>
                    </a:moveTo>
                    <a:lnTo>
                      <a:pt x="60" y="20"/>
                    </a:lnTo>
                    <a:lnTo>
                      <a:pt x="0" y="40"/>
                    </a:lnTo>
                    <a:lnTo>
                      <a:pt x="171" y="546"/>
                    </a:lnTo>
                    <a:lnTo>
                      <a:pt x="231" y="526"/>
                    </a:lnTo>
                    <a:lnTo>
                      <a:pt x="291" y="506"/>
                    </a:lnTo>
                    <a:lnTo>
                      <a:pt x="11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45" name="Freeform 342"/>
              <p:cNvSpPr>
                <a:spLocks/>
              </p:cNvSpPr>
              <p:nvPr/>
            </p:nvSpPr>
            <p:spPr bwMode="auto">
              <a:xfrm>
                <a:off x="2628" y="1507"/>
                <a:ext cx="8" cy="5"/>
              </a:xfrm>
              <a:custGeom>
                <a:avLst/>
                <a:gdLst>
                  <a:gd name="T0" fmla="*/ 60 w 60"/>
                  <a:gd name="T1" fmla="*/ 0 h 29"/>
                  <a:gd name="T2" fmla="*/ 0 w 60"/>
                  <a:gd name="T3" fmla="*/ 20 h 29"/>
                  <a:gd name="T4" fmla="*/ 5 w 60"/>
                  <a:gd name="T5" fmla="*/ 29 h 29"/>
                  <a:gd name="T6" fmla="*/ 60 w 60"/>
                  <a:gd name="T7" fmla="*/ 0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60" y="0"/>
                    </a:moveTo>
                    <a:lnTo>
                      <a:pt x="0" y="20"/>
                    </a:lnTo>
                    <a:lnTo>
                      <a:pt x="5" y="29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46" name="Line 343"/>
              <p:cNvSpPr>
                <a:spLocks noChangeShapeType="1"/>
              </p:cNvSpPr>
              <p:nvPr/>
            </p:nvSpPr>
            <p:spPr bwMode="auto">
              <a:xfrm>
                <a:off x="2628" y="151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47" name="Freeform 344"/>
              <p:cNvSpPr>
                <a:spLocks/>
              </p:cNvSpPr>
              <p:nvPr/>
            </p:nvSpPr>
            <p:spPr bwMode="auto">
              <a:xfrm>
                <a:off x="2629" y="1503"/>
                <a:ext cx="50" cy="76"/>
              </a:xfrm>
              <a:custGeom>
                <a:avLst/>
                <a:gdLst>
                  <a:gd name="T0" fmla="*/ 110 w 355"/>
                  <a:gd name="T1" fmla="*/ 0 h 530"/>
                  <a:gd name="T2" fmla="*/ 55 w 355"/>
                  <a:gd name="T3" fmla="*/ 29 h 530"/>
                  <a:gd name="T4" fmla="*/ 0 w 355"/>
                  <a:gd name="T5" fmla="*/ 58 h 530"/>
                  <a:gd name="T6" fmla="*/ 244 w 355"/>
                  <a:gd name="T7" fmla="*/ 530 h 530"/>
                  <a:gd name="T8" fmla="*/ 299 w 355"/>
                  <a:gd name="T9" fmla="*/ 501 h 530"/>
                  <a:gd name="T10" fmla="*/ 355 w 355"/>
                  <a:gd name="T11" fmla="*/ 473 h 530"/>
                  <a:gd name="T12" fmla="*/ 110 w 355"/>
                  <a:gd name="T13" fmla="*/ 0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110" y="0"/>
                    </a:moveTo>
                    <a:lnTo>
                      <a:pt x="55" y="29"/>
                    </a:lnTo>
                    <a:lnTo>
                      <a:pt x="0" y="58"/>
                    </a:lnTo>
                    <a:lnTo>
                      <a:pt x="244" y="530"/>
                    </a:lnTo>
                    <a:lnTo>
                      <a:pt x="299" y="501"/>
                    </a:lnTo>
                    <a:lnTo>
                      <a:pt x="355" y="473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48" name="Freeform 345"/>
              <p:cNvSpPr>
                <a:spLocks/>
              </p:cNvSpPr>
              <p:nvPr/>
            </p:nvSpPr>
            <p:spPr bwMode="auto">
              <a:xfrm>
                <a:off x="2629" y="1503"/>
                <a:ext cx="50" cy="76"/>
              </a:xfrm>
              <a:custGeom>
                <a:avLst/>
                <a:gdLst>
                  <a:gd name="T0" fmla="*/ 110 w 355"/>
                  <a:gd name="T1" fmla="*/ 0 h 530"/>
                  <a:gd name="T2" fmla="*/ 55 w 355"/>
                  <a:gd name="T3" fmla="*/ 29 h 530"/>
                  <a:gd name="T4" fmla="*/ 0 w 355"/>
                  <a:gd name="T5" fmla="*/ 58 h 530"/>
                  <a:gd name="T6" fmla="*/ 244 w 355"/>
                  <a:gd name="T7" fmla="*/ 530 h 530"/>
                  <a:gd name="T8" fmla="*/ 299 w 355"/>
                  <a:gd name="T9" fmla="*/ 501 h 530"/>
                  <a:gd name="T10" fmla="*/ 355 w 355"/>
                  <a:gd name="T11" fmla="*/ 473 h 530"/>
                  <a:gd name="T12" fmla="*/ 110 w 355"/>
                  <a:gd name="T13" fmla="*/ 0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110" y="0"/>
                    </a:moveTo>
                    <a:lnTo>
                      <a:pt x="55" y="29"/>
                    </a:lnTo>
                    <a:lnTo>
                      <a:pt x="0" y="58"/>
                    </a:lnTo>
                    <a:lnTo>
                      <a:pt x="244" y="530"/>
                    </a:lnTo>
                    <a:lnTo>
                      <a:pt x="299" y="501"/>
                    </a:lnTo>
                    <a:lnTo>
                      <a:pt x="355" y="473"/>
                    </a:lnTo>
                    <a:lnTo>
                      <a:pt x="1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49" name="Freeform 346"/>
              <p:cNvSpPr>
                <a:spLocks/>
              </p:cNvSpPr>
              <p:nvPr/>
            </p:nvSpPr>
            <p:spPr bwMode="auto">
              <a:xfrm>
                <a:off x="2663" y="1575"/>
                <a:ext cx="8" cy="5"/>
              </a:xfrm>
              <a:custGeom>
                <a:avLst/>
                <a:gdLst>
                  <a:gd name="T0" fmla="*/ 55 w 55"/>
                  <a:gd name="T1" fmla="*/ 0 h 38"/>
                  <a:gd name="T2" fmla="*/ 0 w 55"/>
                  <a:gd name="T3" fmla="*/ 29 h 38"/>
                  <a:gd name="T4" fmla="*/ 6 w 55"/>
                  <a:gd name="T5" fmla="*/ 38 h 38"/>
                  <a:gd name="T6" fmla="*/ 55 w 55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55" y="0"/>
                    </a:moveTo>
                    <a:lnTo>
                      <a:pt x="0" y="29"/>
                    </a:lnTo>
                    <a:lnTo>
                      <a:pt x="6" y="38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0" name="Line 347"/>
              <p:cNvSpPr>
                <a:spLocks noChangeShapeType="1"/>
              </p:cNvSpPr>
              <p:nvPr/>
            </p:nvSpPr>
            <p:spPr bwMode="auto">
              <a:xfrm>
                <a:off x="2663" y="157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1" name="Freeform 348"/>
              <p:cNvSpPr>
                <a:spLocks/>
              </p:cNvSpPr>
              <p:nvPr/>
            </p:nvSpPr>
            <p:spPr bwMode="auto">
              <a:xfrm>
                <a:off x="2664" y="1570"/>
                <a:ext cx="61" cy="71"/>
              </a:xfrm>
              <a:custGeom>
                <a:avLst/>
                <a:gdLst>
                  <a:gd name="T0" fmla="*/ 99 w 424"/>
                  <a:gd name="T1" fmla="*/ 0 h 498"/>
                  <a:gd name="T2" fmla="*/ 49 w 424"/>
                  <a:gd name="T3" fmla="*/ 37 h 498"/>
                  <a:gd name="T4" fmla="*/ 0 w 424"/>
                  <a:gd name="T5" fmla="*/ 75 h 498"/>
                  <a:gd name="T6" fmla="*/ 325 w 424"/>
                  <a:gd name="T7" fmla="*/ 498 h 498"/>
                  <a:gd name="T8" fmla="*/ 374 w 424"/>
                  <a:gd name="T9" fmla="*/ 461 h 498"/>
                  <a:gd name="T10" fmla="*/ 424 w 424"/>
                  <a:gd name="T11" fmla="*/ 423 h 498"/>
                  <a:gd name="T12" fmla="*/ 99 w 424"/>
                  <a:gd name="T13" fmla="*/ 0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4"/>
                  <a:gd name="T22" fmla="*/ 0 h 498"/>
                  <a:gd name="T23" fmla="*/ 424 w 424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4" h="498">
                    <a:moveTo>
                      <a:pt x="99" y="0"/>
                    </a:moveTo>
                    <a:lnTo>
                      <a:pt x="49" y="37"/>
                    </a:lnTo>
                    <a:lnTo>
                      <a:pt x="0" y="75"/>
                    </a:lnTo>
                    <a:lnTo>
                      <a:pt x="325" y="498"/>
                    </a:lnTo>
                    <a:lnTo>
                      <a:pt x="374" y="461"/>
                    </a:lnTo>
                    <a:lnTo>
                      <a:pt x="424" y="423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2" name="Freeform 349"/>
              <p:cNvSpPr>
                <a:spLocks/>
              </p:cNvSpPr>
              <p:nvPr/>
            </p:nvSpPr>
            <p:spPr bwMode="auto">
              <a:xfrm>
                <a:off x="2664" y="1570"/>
                <a:ext cx="61" cy="71"/>
              </a:xfrm>
              <a:custGeom>
                <a:avLst/>
                <a:gdLst>
                  <a:gd name="T0" fmla="*/ 99 w 424"/>
                  <a:gd name="T1" fmla="*/ 0 h 498"/>
                  <a:gd name="T2" fmla="*/ 49 w 424"/>
                  <a:gd name="T3" fmla="*/ 37 h 498"/>
                  <a:gd name="T4" fmla="*/ 0 w 424"/>
                  <a:gd name="T5" fmla="*/ 75 h 498"/>
                  <a:gd name="T6" fmla="*/ 325 w 424"/>
                  <a:gd name="T7" fmla="*/ 498 h 498"/>
                  <a:gd name="T8" fmla="*/ 374 w 424"/>
                  <a:gd name="T9" fmla="*/ 461 h 498"/>
                  <a:gd name="T10" fmla="*/ 424 w 424"/>
                  <a:gd name="T11" fmla="*/ 423 h 498"/>
                  <a:gd name="T12" fmla="*/ 99 w 424"/>
                  <a:gd name="T13" fmla="*/ 0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4"/>
                  <a:gd name="T22" fmla="*/ 0 h 498"/>
                  <a:gd name="T23" fmla="*/ 424 w 424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4" h="498">
                    <a:moveTo>
                      <a:pt x="99" y="0"/>
                    </a:moveTo>
                    <a:lnTo>
                      <a:pt x="49" y="37"/>
                    </a:lnTo>
                    <a:lnTo>
                      <a:pt x="0" y="75"/>
                    </a:lnTo>
                    <a:lnTo>
                      <a:pt x="325" y="498"/>
                    </a:lnTo>
                    <a:lnTo>
                      <a:pt x="374" y="461"/>
                    </a:lnTo>
                    <a:lnTo>
                      <a:pt x="424" y="423"/>
                    </a:lnTo>
                    <a:lnTo>
                      <a:pt x="9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3" name="Freeform 350"/>
              <p:cNvSpPr>
                <a:spLocks/>
              </p:cNvSpPr>
              <p:nvPr/>
            </p:nvSpPr>
            <p:spPr bwMode="auto">
              <a:xfrm>
                <a:off x="2711" y="1635"/>
                <a:ext cx="7" cy="7"/>
              </a:xfrm>
              <a:custGeom>
                <a:avLst/>
                <a:gdLst>
                  <a:gd name="T0" fmla="*/ 49 w 49"/>
                  <a:gd name="T1" fmla="*/ 0 h 47"/>
                  <a:gd name="T2" fmla="*/ 0 w 49"/>
                  <a:gd name="T3" fmla="*/ 37 h 47"/>
                  <a:gd name="T4" fmla="*/ 4 w 49"/>
                  <a:gd name="T5" fmla="*/ 43 h 47"/>
                  <a:gd name="T6" fmla="*/ 9 w 49"/>
                  <a:gd name="T7" fmla="*/ 47 h 47"/>
                  <a:gd name="T8" fmla="*/ 49 w 49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7"/>
                  <a:gd name="T17" fmla="*/ 49 w 49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7">
                    <a:moveTo>
                      <a:pt x="49" y="0"/>
                    </a:moveTo>
                    <a:lnTo>
                      <a:pt x="0" y="37"/>
                    </a:lnTo>
                    <a:lnTo>
                      <a:pt x="4" y="43"/>
                    </a:lnTo>
                    <a:lnTo>
                      <a:pt x="9" y="47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" name="Freeform 351"/>
              <p:cNvSpPr>
                <a:spLocks/>
              </p:cNvSpPr>
              <p:nvPr/>
            </p:nvSpPr>
            <p:spPr bwMode="auto">
              <a:xfrm>
                <a:off x="2711" y="1641"/>
                <a:ext cx="1" cy="1"/>
              </a:xfrm>
              <a:custGeom>
                <a:avLst/>
                <a:gdLst>
                  <a:gd name="T0" fmla="*/ 0 w 9"/>
                  <a:gd name="T1" fmla="*/ 0 h 10"/>
                  <a:gd name="T2" fmla="*/ 4 w 9"/>
                  <a:gd name="T3" fmla="*/ 6 h 10"/>
                  <a:gd name="T4" fmla="*/ 9 w 9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0"/>
                  <a:gd name="T11" fmla="*/ 9 w 9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0">
                    <a:moveTo>
                      <a:pt x="0" y="0"/>
                    </a:moveTo>
                    <a:lnTo>
                      <a:pt x="4" y="6"/>
                    </a:lnTo>
                    <a:lnTo>
                      <a:pt x="9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" name="Freeform 352"/>
              <p:cNvSpPr>
                <a:spLocks/>
              </p:cNvSpPr>
              <p:nvPr/>
            </p:nvSpPr>
            <p:spPr bwMode="auto">
              <a:xfrm>
                <a:off x="2712" y="1629"/>
                <a:ext cx="71" cy="64"/>
              </a:xfrm>
              <a:custGeom>
                <a:avLst/>
                <a:gdLst>
                  <a:gd name="T0" fmla="*/ 80 w 498"/>
                  <a:gd name="T1" fmla="*/ 0 h 448"/>
                  <a:gd name="T2" fmla="*/ 40 w 498"/>
                  <a:gd name="T3" fmla="*/ 48 h 448"/>
                  <a:gd name="T4" fmla="*/ 0 w 498"/>
                  <a:gd name="T5" fmla="*/ 95 h 448"/>
                  <a:gd name="T6" fmla="*/ 418 w 498"/>
                  <a:gd name="T7" fmla="*/ 448 h 448"/>
                  <a:gd name="T8" fmla="*/ 458 w 498"/>
                  <a:gd name="T9" fmla="*/ 401 h 448"/>
                  <a:gd name="T10" fmla="*/ 498 w 498"/>
                  <a:gd name="T11" fmla="*/ 353 h 448"/>
                  <a:gd name="T12" fmla="*/ 80 w 498"/>
                  <a:gd name="T13" fmla="*/ 0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8"/>
                  <a:gd name="T22" fmla="*/ 0 h 448"/>
                  <a:gd name="T23" fmla="*/ 498 w 498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8" h="448">
                    <a:moveTo>
                      <a:pt x="80" y="0"/>
                    </a:moveTo>
                    <a:lnTo>
                      <a:pt x="40" y="48"/>
                    </a:lnTo>
                    <a:lnTo>
                      <a:pt x="0" y="95"/>
                    </a:lnTo>
                    <a:lnTo>
                      <a:pt x="418" y="448"/>
                    </a:lnTo>
                    <a:lnTo>
                      <a:pt x="458" y="401"/>
                    </a:lnTo>
                    <a:lnTo>
                      <a:pt x="498" y="353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6" name="Freeform 353"/>
              <p:cNvSpPr>
                <a:spLocks/>
              </p:cNvSpPr>
              <p:nvPr/>
            </p:nvSpPr>
            <p:spPr bwMode="auto">
              <a:xfrm>
                <a:off x="2712" y="1629"/>
                <a:ext cx="71" cy="64"/>
              </a:xfrm>
              <a:custGeom>
                <a:avLst/>
                <a:gdLst>
                  <a:gd name="T0" fmla="*/ 80 w 498"/>
                  <a:gd name="T1" fmla="*/ 0 h 448"/>
                  <a:gd name="T2" fmla="*/ 40 w 498"/>
                  <a:gd name="T3" fmla="*/ 48 h 448"/>
                  <a:gd name="T4" fmla="*/ 0 w 498"/>
                  <a:gd name="T5" fmla="*/ 95 h 448"/>
                  <a:gd name="T6" fmla="*/ 418 w 498"/>
                  <a:gd name="T7" fmla="*/ 448 h 448"/>
                  <a:gd name="T8" fmla="*/ 458 w 498"/>
                  <a:gd name="T9" fmla="*/ 401 h 448"/>
                  <a:gd name="T10" fmla="*/ 498 w 498"/>
                  <a:gd name="T11" fmla="*/ 353 h 448"/>
                  <a:gd name="T12" fmla="*/ 80 w 498"/>
                  <a:gd name="T13" fmla="*/ 0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8"/>
                  <a:gd name="T22" fmla="*/ 0 h 448"/>
                  <a:gd name="T23" fmla="*/ 498 w 498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8" h="448">
                    <a:moveTo>
                      <a:pt x="80" y="0"/>
                    </a:moveTo>
                    <a:lnTo>
                      <a:pt x="40" y="48"/>
                    </a:lnTo>
                    <a:lnTo>
                      <a:pt x="0" y="95"/>
                    </a:lnTo>
                    <a:lnTo>
                      <a:pt x="418" y="448"/>
                    </a:lnTo>
                    <a:lnTo>
                      <a:pt x="458" y="401"/>
                    </a:lnTo>
                    <a:lnTo>
                      <a:pt x="498" y="353"/>
                    </a:lnTo>
                    <a:lnTo>
                      <a:pt x="8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7" name="Freeform 354"/>
              <p:cNvSpPr>
                <a:spLocks/>
              </p:cNvSpPr>
              <p:nvPr/>
            </p:nvSpPr>
            <p:spPr bwMode="auto">
              <a:xfrm>
                <a:off x="2772" y="1686"/>
                <a:ext cx="5" cy="8"/>
              </a:xfrm>
              <a:custGeom>
                <a:avLst/>
                <a:gdLst>
                  <a:gd name="T0" fmla="*/ 40 w 40"/>
                  <a:gd name="T1" fmla="*/ 0 h 56"/>
                  <a:gd name="T2" fmla="*/ 0 w 40"/>
                  <a:gd name="T3" fmla="*/ 47 h 56"/>
                  <a:gd name="T4" fmla="*/ 5 w 40"/>
                  <a:gd name="T5" fmla="*/ 52 h 56"/>
                  <a:gd name="T6" fmla="*/ 14 w 40"/>
                  <a:gd name="T7" fmla="*/ 56 h 56"/>
                  <a:gd name="T8" fmla="*/ 40 w 40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6"/>
                  <a:gd name="T17" fmla="*/ 40 w 40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6">
                    <a:moveTo>
                      <a:pt x="40" y="0"/>
                    </a:moveTo>
                    <a:lnTo>
                      <a:pt x="0" y="47"/>
                    </a:lnTo>
                    <a:lnTo>
                      <a:pt x="5" y="52"/>
                    </a:lnTo>
                    <a:lnTo>
                      <a:pt x="14" y="56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8" name="Freeform 355"/>
              <p:cNvSpPr>
                <a:spLocks/>
              </p:cNvSpPr>
              <p:nvPr/>
            </p:nvSpPr>
            <p:spPr bwMode="auto">
              <a:xfrm>
                <a:off x="2772" y="1693"/>
                <a:ext cx="2" cy="1"/>
              </a:xfrm>
              <a:custGeom>
                <a:avLst/>
                <a:gdLst>
                  <a:gd name="T0" fmla="*/ 0 w 14"/>
                  <a:gd name="T1" fmla="*/ 0 h 9"/>
                  <a:gd name="T2" fmla="*/ 5 w 14"/>
                  <a:gd name="T3" fmla="*/ 5 h 9"/>
                  <a:gd name="T4" fmla="*/ 14 w 14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0" y="0"/>
                    </a:moveTo>
                    <a:lnTo>
                      <a:pt x="5" y="5"/>
                    </a:lnTo>
                    <a:lnTo>
                      <a:pt x="14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9" name="Freeform 356"/>
              <p:cNvSpPr>
                <a:spLocks/>
              </p:cNvSpPr>
              <p:nvPr/>
            </p:nvSpPr>
            <p:spPr bwMode="auto">
              <a:xfrm>
                <a:off x="2774" y="1678"/>
                <a:ext cx="80" cy="51"/>
              </a:xfrm>
              <a:custGeom>
                <a:avLst/>
                <a:gdLst>
                  <a:gd name="T0" fmla="*/ 53 w 565"/>
                  <a:gd name="T1" fmla="*/ 0 h 357"/>
                  <a:gd name="T2" fmla="*/ 26 w 565"/>
                  <a:gd name="T3" fmla="*/ 57 h 357"/>
                  <a:gd name="T4" fmla="*/ 0 w 565"/>
                  <a:gd name="T5" fmla="*/ 113 h 357"/>
                  <a:gd name="T6" fmla="*/ 511 w 565"/>
                  <a:gd name="T7" fmla="*/ 357 h 357"/>
                  <a:gd name="T8" fmla="*/ 538 w 565"/>
                  <a:gd name="T9" fmla="*/ 301 h 357"/>
                  <a:gd name="T10" fmla="*/ 565 w 565"/>
                  <a:gd name="T11" fmla="*/ 245 h 357"/>
                  <a:gd name="T12" fmla="*/ 53 w 565"/>
                  <a:gd name="T13" fmla="*/ 0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53" y="0"/>
                    </a:moveTo>
                    <a:lnTo>
                      <a:pt x="26" y="57"/>
                    </a:lnTo>
                    <a:lnTo>
                      <a:pt x="0" y="113"/>
                    </a:lnTo>
                    <a:lnTo>
                      <a:pt x="511" y="357"/>
                    </a:lnTo>
                    <a:lnTo>
                      <a:pt x="538" y="301"/>
                    </a:lnTo>
                    <a:lnTo>
                      <a:pt x="565" y="24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0" name="Freeform 357"/>
              <p:cNvSpPr>
                <a:spLocks/>
              </p:cNvSpPr>
              <p:nvPr/>
            </p:nvSpPr>
            <p:spPr bwMode="auto">
              <a:xfrm>
                <a:off x="2774" y="1678"/>
                <a:ext cx="80" cy="51"/>
              </a:xfrm>
              <a:custGeom>
                <a:avLst/>
                <a:gdLst>
                  <a:gd name="T0" fmla="*/ 53 w 565"/>
                  <a:gd name="T1" fmla="*/ 0 h 357"/>
                  <a:gd name="T2" fmla="*/ 26 w 565"/>
                  <a:gd name="T3" fmla="*/ 57 h 357"/>
                  <a:gd name="T4" fmla="*/ 0 w 565"/>
                  <a:gd name="T5" fmla="*/ 113 h 357"/>
                  <a:gd name="T6" fmla="*/ 511 w 565"/>
                  <a:gd name="T7" fmla="*/ 357 h 357"/>
                  <a:gd name="T8" fmla="*/ 538 w 565"/>
                  <a:gd name="T9" fmla="*/ 301 h 357"/>
                  <a:gd name="T10" fmla="*/ 565 w 565"/>
                  <a:gd name="T11" fmla="*/ 245 h 357"/>
                  <a:gd name="T12" fmla="*/ 53 w 565"/>
                  <a:gd name="T13" fmla="*/ 0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53" y="0"/>
                    </a:moveTo>
                    <a:lnTo>
                      <a:pt x="26" y="57"/>
                    </a:lnTo>
                    <a:lnTo>
                      <a:pt x="0" y="113"/>
                    </a:lnTo>
                    <a:lnTo>
                      <a:pt x="511" y="357"/>
                    </a:lnTo>
                    <a:lnTo>
                      <a:pt x="538" y="301"/>
                    </a:lnTo>
                    <a:lnTo>
                      <a:pt x="565" y="245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1" name="Freeform 358"/>
              <p:cNvSpPr>
                <a:spLocks/>
              </p:cNvSpPr>
              <p:nvPr/>
            </p:nvSpPr>
            <p:spPr bwMode="auto">
              <a:xfrm>
                <a:off x="2847" y="1721"/>
                <a:ext cx="4" cy="8"/>
              </a:xfrm>
              <a:custGeom>
                <a:avLst/>
                <a:gdLst>
                  <a:gd name="T0" fmla="*/ 27 w 27"/>
                  <a:gd name="T1" fmla="*/ 0 h 61"/>
                  <a:gd name="T2" fmla="*/ 0 w 27"/>
                  <a:gd name="T3" fmla="*/ 56 h 61"/>
                  <a:gd name="T4" fmla="*/ 6 w 27"/>
                  <a:gd name="T5" fmla="*/ 59 h 61"/>
                  <a:gd name="T6" fmla="*/ 13 w 27"/>
                  <a:gd name="T7" fmla="*/ 61 h 61"/>
                  <a:gd name="T8" fmla="*/ 27 w 27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1"/>
                  <a:gd name="T17" fmla="*/ 27 w 2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1">
                    <a:moveTo>
                      <a:pt x="27" y="0"/>
                    </a:moveTo>
                    <a:lnTo>
                      <a:pt x="0" y="56"/>
                    </a:lnTo>
                    <a:lnTo>
                      <a:pt x="6" y="59"/>
                    </a:lnTo>
                    <a:lnTo>
                      <a:pt x="13" y="6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2" name="Freeform 359"/>
              <p:cNvSpPr>
                <a:spLocks/>
              </p:cNvSpPr>
              <p:nvPr/>
            </p:nvSpPr>
            <p:spPr bwMode="auto">
              <a:xfrm>
                <a:off x="2847" y="1729"/>
                <a:ext cx="2" cy="1"/>
              </a:xfrm>
              <a:custGeom>
                <a:avLst/>
                <a:gdLst>
                  <a:gd name="T0" fmla="*/ 0 w 13"/>
                  <a:gd name="T1" fmla="*/ 0 h 5"/>
                  <a:gd name="T2" fmla="*/ 6 w 13"/>
                  <a:gd name="T3" fmla="*/ 3 h 5"/>
                  <a:gd name="T4" fmla="*/ 13 w 13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5"/>
                  <a:gd name="T11" fmla="*/ 13 w 13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5">
                    <a:moveTo>
                      <a:pt x="0" y="0"/>
                    </a:moveTo>
                    <a:lnTo>
                      <a:pt x="6" y="3"/>
                    </a:lnTo>
                    <a:lnTo>
                      <a:pt x="13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3" name="Freeform 360"/>
              <p:cNvSpPr>
                <a:spLocks/>
              </p:cNvSpPr>
              <p:nvPr/>
            </p:nvSpPr>
            <p:spPr bwMode="auto">
              <a:xfrm>
                <a:off x="2849" y="1712"/>
                <a:ext cx="44" cy="27"/>
              </a:xfrm>
              <a:custGeom>
                <a:avLst/>
                <a:gdLst>
                  <a:gd name="T0" fmla="*/ 28 w 312"/>
                  <a:gd name="T1" fmla="*/ 0 h 189"/>
                  <a:gd name="T2" fmla="*/ 14 w 312"/>
                  <a:gd name="T3" fmla="*/ 61 h 189"/>
                  <a:gd name="T4" fmla="*/ 0 w 312"/>
                  <a:gd name="T5" fmla="*/ 122 h 189"/>
                  <a:gd name="T6" fmla="*/ 284 w 312"/>
                  <a:gd name="T7" fmla="*/ 189 h 189"/>
                  <a:gd name="T8" fmla="*/ 298 w 312"/>
                  <a:gd name="T9" fmla="*/ 128 h 189"/>
                  <a:gd name="T10" fmla="*/ 312 w 312"/>
                  <a:gd name="T11" fmla="*/ 68 h 189"/>
                  <a:gd name="T12" fmla="*/ 28 w 312"/>
                  <a:gd name="T13" fmla="*/ 0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28" y="0"/>
                    </a:moveTo>
                    <a:lnTo>
                      <a:pt x="14" y="61"/>
                    </a:lnTo>
                    <a:lnTo>
                      <a:pt x="0" y="122"/>
                    </a:lnTo>
                    <a:lnTo>
                      <a:pt x="284" y="189"/>
                    </a:lnTo>
                    <a:lnTo>
                      <a:pt x="298" y="128"/>
                    </a:lnTo>
                    <a:lnTo>
                      <a:pt x="312" y="6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4" name="Freeform 361"/>
              <p:cNvSpPr>
                <a:spLocks/>
              </p:cNvSpPr>
              <p:nvPr/>
            </p:nvSpPr>
            <p:spPr bwMode="auto">
              <a:xfrm>
                <a:off x="2849" y="1712"/>
                <a:ext cx="44" cy="27"/>
              </a:xfrm>
              <a:custGeom>
                <a:avLst/>
                <a:gdLst>
                  <a:gd name="T0" fmla="*/ 28 w 312"/>
                  <a:gd name="T1" fmla="*/ 0 h 189"/>
                  <a:gd name="T2" fmla="*/ 14 w 312"/>
                  <a:gd name="T3" fmla="*/ 61 h 189"/>
                  <a:gd name="T4" fmla="*/ 0 w 312"/>
                  <a:gd name="T5" fmla="*/ 122 h 189"/>
                  <a:gd name="T6" fmla="*/ 284 w 312"/>
                  <a:gd name="T7" fmla="*/ 189 h 189"/>
                  <a:gd name="T8" fmla="*/ 298 w 312"/>
                  <a:gd name="T9" fmla="*/ 128 h 189"/>
                  <a:gd name="T10" fmla="*/ 312 w 312"/>
                  <a:gd name="T11" fmla="*/ 68 h 189"/>
                  <a:gd name="T12" fmla="*/ 28 w 312"/>
                  <a:gd name="T13" fmla="*/ 0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28" y="0"/>
                    </a:moveTo>
                    <a:lnTo>
                      <a:pt x="14" y="61"/>
                    </a:lnTo>
                    <a:lnTo>
                      <a:pt x="0" y="122"/>
                    </a:lnTo>
                    <a:lnTo>
                      <a:pt x="284" y="189"/>
                    </a:lnTo>
                    <a:lnTo>
                      <a:pt x="298" y="128"/>
                    </a:lnTo>
                    <a:lnTo>
                      <a:pt x="312" y="6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5" name="Freeform 362"/>
              <p:cNvSpPr>
                <a:spLocks/>
              </p:cNvSpPr>
              <p:nvPr/>
            </p:nvSpPr>
            <p:spPr bwMode="auto">
              <a:xfrm>
                <a:off x="2889" y="1730"/>
                <a:ext cx="2" cy="9"/>
              </a:xfrm>
              <a:custGeom>
                <a:avLst/>
                <a:gdLst>
                  <a:gd name="T0" fmla="*/ 14 w 14"/>
                  <a:gd name="T1" fmla="*/ 0 h 62"/>
                  <a:gd name="T2" fmla="*/ 0 w 14"/>
                  <a:gd name="T3" fmla="*/ 61 h 62"/>
                  <a:gd name="T4" fmla="*/ 10 w 14"/>
                  <a:gd name="T5" fmla="*/ 62 h 62"/>
                  <a:gd name="T6" fmla="*/ 14 w 1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2"/>
                  <a:gd name="T14" fmla="*/ 14 w 1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2">
                    <a:moveTo>
                      <a:pt x="14" y="0"/>
                    </a:moveTo>
                    <a:lnTo>
                      <a:pt x="0" y="61"/>
                    </a:lnTo>
                    <a:lnTo>
                      <a:pt x="10" y="6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6" name="Line 363"/>
              <p:cNvSpPr>
                <a:spLocks noChangeShapeType="1"/>
              </p:cNvSpPr>
              <p:nvPr/>
            </p:nvSpPr>
            <p:spPr bwMode="auto">
              <a:xfrm>
                <a:off x="2889" y="1739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7" name="Freeform 364"/>
              <p:cNvSpPr>
                <a:spLocks/>
              </p:cNvSpPr>
              <p:nvPr/>
            </p:nvSpPr>
            <p:spPr bwMode="auto">
              <a:xfrm>
                <a:off x="2891" y="1721"/>
                <a:ext cx="43" cy="21"/>
              </a:xfrm>
              <a:custGeom>
                <a:avLst/>
                <a:gdLst>
                  <a:gd name="T0" fmla="*/ 9 w 303"/>
                  <a:gd name="T1" fmla="*/ 0 h 147"/>
                  <a:gd name="T2" fmla="*/ 4 w 303"/>
                  <a:gd name="T3" fmla="*/ 62 h 147"/>
                  <a:gd name="T4" fmla="*/ 0 w 303"/>
                  <a:gd name="T5" fmla="*/ 124 h 147"/>
                  <a:gd name="T6" fmla="*/ 294 w 303"/>
                  <a:gd name="T7" fmla="*/ 147 h 147"/>
                  <a:gd name="T8" fmla="*/ 298 w 303"/>
                  <a:gd name="T9" fmla="*/ 86 h 147"/>
                  <a:gd name="T10" fmla="*/ 303 w 303"/>
                  <a:gd name="T11" fmla="*/ 24 h 147"/>
                  <a:gd name="T12" fmla="*/ 9 w 303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7"/>
                  <a:gd name="T23" fmla="*/ 303 w 303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7">
                    <a:moveTo>
                      <a:pt x="9" y="0"/>
                    </a:moveTo>
                    <a:lnTo>
                      <a:pt x="4" y="62"/>
                    </a:lnTo>
                    <a:lnTo>
                      <a:pt x="0" y="124"/>
                    </a:lnTo>
                    <a:lnTo>
                      <a:pt x="294" y="147"/>
                    </a:lnTo>
                    <a:lnTo>
                      <a:pt x="298" y="86"/>
                    </a:lnTo>
                    <a:lnTo>
                      <a:pt x="303" y="24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8" name="Freeform 365"/>
              <p:cNvSpPr>
                <a:spLocks/>
              </p:cNvSpPr>
              <p:nvPr/>
            </p:nvSpPr>
            <p:spPr bwMode="auto">
              <a:xfrm>
                <a:off x="2891" y="1721"/>
                <a:ext cx="43" cy="21"/>
              </a:xfrm>
              <a:custGeom>
                <a:avLst/>
                <a:gdLst>
                  <a:gd name="T0" fmla="*/ 9 w 303"/>
                  <a:gd name="T1" fmla="*/ 0 h 147"/>
                  <a:gd name="T2" fmla="*/ 4 w 303"/>
                  <a:gd name="T3" fmla="*/ 62 h 147"/>
                  <a:gd name="T4" fmla="*/ 0 w 303"/>
                  <a:gd name="T5" fmla="*/ 124 h 147"/>
                  <a:gd name="T6" fmla="*/ 294 w 303"/>
                  <a:gd name="T7" fmla="*/ 147 h 147"/>
                  <a:gd name="T8" fmla="*/ 298 w 303"/>
                  <a:gd name="T9" fmla="*/ 86 h 147"/>
                  <a:gd name="T10" fmla="*/ 303 w 303"/>
                  <a:gd name="T11" fmla="*/ 24 h 147"/>
                  <a:gd name="T12" fmla="*/ 9 w 303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7"/>
                  <a:gd name="T23" fmla="*/ 303 w 303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7">
                    <a:moveTo>
                      <a:pt x="9" y="0"/>
                    </a:moveTo>
                    <a:lnTo>
                      <a:pt x="4" y="62"/>
                    </a:lnTo>
                    <a:lnTo>
                      <a:pt x="0" y="124"/>
                    </a:lnTo>
                    <a:lnTo>
                      <a:pt x="294" y="147"/>
                    </a:lnTo>
                    <a:lnTo>
                      <a:pt x="298" y="86"/>
                    </a:lnTo>
                    <a:lnTo>
                      <a:pt x="303" y="24"/>
                    </a:lnTo>
                    <a:lnTo>
                      <a:pt x="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9" name="Freeform 366"/>
              <p:cNvSpPr>
                <a:spLocks/>
              </p:cNvSpPr>
              <p:nvPr/>
            </p:nvSpPr>
            <p:spPr bwMode="auto">
              <a:xfrm>
                <a:off x="2933" y="1734"/>
                <a:ext cx="1" cy="8"/>
              </a:xfrm>
              <a:custGeom>
                <a:avLst/>
                <a:gdLst>
                  <a:gd name="T0" fmla="*/ 4 w 9"/>
                  <a:gd name="T1" fmla="*/ 0 h 61"/>
                  <a:gd name="T2" fmla="*/ 0 w 9"/>
                  <a:gd name="T3" fmla="*/ 61 h 61"/>
                  <a:gd name="T4" fmla="*/ 9 w 9"/>
                  <a:gd name="T5" fmla="*/ 61 h 61"/>
                  <a:gd name="T6" fmla="*/ 4 w 9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61"/>
                  <a:gd name="T14" fmla="*/ 9 w 9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61">
                    <a:moveTo>
                      <a:pt x="4" y="0"/>
                    </a:moveTo>
                    <a:lnTo>
                      <a:pt x="0" y="61"/>
                    </a:lnTo>
                    <a:lnTo>
                      <a:pt x="9" y="6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70" name="Line 367"/>
              <p:cNvSpPr>
                <a:spLocks noChangeShapeType="1"/>
              </p:cNvSpPr>
              <p:nvPr/>
            </p:nvSpPr>
            <p:spPr bwMode="auto">
              <a:xfrm>
                <a:off x="2933" y="17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71" name="Freeform 368"/>
              <p:cNvSpPr>
                <a:spLocks/>
              </p:cNvSpPr>
              <p:nvPr/>
            </p:nvSpPr>
            <p:spPr bwMode="auto">
              <a:xfrm>
                <a:off x="2933" y="1721"/>
                <a:ext cx="43" cy="21"/>
              </a:xfrm>
              <a:custGeom>
                <a:avLst/>
                <a:gdLst>
                  <a:gd name="T0" fmla="*/ 0 w 302"/>
                  <a:gd name="T1" fmla="*/ 24 h 147"/>
                  <a:gd name="T2" fmla="*/ 4 w 302"/>
                  <a:gd name="T3" fmla="*/ 86 h 147"/>
                  <a:gd name="T4" fmla="*/ 9 w 302"/>
                  <a:gd name="T5" fmla="*/ 147 h 147"/>
                  <a:gd name="T6" fmla="*/ 302 w 302"/>
                  <a:gd name="T7" fmla="*/ 124 h 147"/>
                  <a:gd name="T8" fmla="*/ 297 w 302"/>
                  <a:gd name="T9" fmla="*/ 62 h 147"/>
                  <a:gd name="T10" fmla="*/ 293 w 302"/>
                  <a:gd name="T11" fmla="*/ 0 h 147"/>
                  <a:gd name="T12" fmla="*/ 0 w 302"/>
                  <a:gd name="T13" fmla="*/ 24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2"/>
                  <a:gd name="T22" fmla="*/ 0 h 147"/>
                  <a:gd name="T23" fmla="*/ 302 w 302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2" h="147">
                    <a:moveTo>
                      <a:pt x="0" y="24"/>
                    </a:moveTo>
                    <a:lnTo>
                      <a:pt x="4" y="86"/>
                    </a:lnTo>
                    <a:lnTo>
                      <a:pt x="9" y="147"/>
                    </a:lnTo>
                    <a:lnTo>
                      <a:pt x="302" y="124"/>
                    </a:lnTo>
                    <a:lnTo>
                      <a:pt x="297" y="62"/>
                    </a:lnTo>
                    <a:lnTo>
                      <a:pt x="293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72" name="Freeform 369"/>
              <p:cNvSpPr>
                <a:spLocks/>
              </p:cNvSpPr>
              <p:nvPr/>
            </p:nvSpPr>
            <p:spPr bwMode="auto">
              <a:xfrm>
                <a:off x="2933" y="1721"/>
                <a:ext cx="43" cy="21"/>
              </a:xfrm>
              <a:custGeom>
                <a:avLst/>
                <a:gdLst>
                  <a:gd name="T0" fmla="*/ 0 w 302"/>
                  <a:gd name="T1" fmla="*/ 24 h 147"/>
                  <a:gd name="T2" fmla="*/ 4 w 302"/>
                  <a:gd name="T3" fmla="*/ 86 h 147"/>
                  <a:gd name="T4" fmla="*/ 9 w 302"/>
                  <a:gd name="T5" fmla="*/ 147 h 147"/>
                  <a:gd name="T6" fmla="*/ 302 w 302"/>
                  <a:gd name="T7" fmla="*/ 124 h 147"/>
                  <a:gd name="T8" fmla="*/ 297 w 302"/>
                  <a:gd name="T9" fmla="*/ 62 h 147"/>
                  <a:gd name="T10" fmla="*/ 293 w 302"/>
                  <a:gd name="T11" fmla="*/ 0 h 147"/>
                  <a:gd name="T12" fmla="*/ 0 w 302"/>
                  <a:gd name="T13" fmla="*/ 24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2"/>
                  <a:gd name="T22" fmla="*/ 0 h 147"/>
                  <a:gd name="T23" fmla="*/ 302 w 302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2" h="147">
                    <a:moveTo>
                      <a:pt x="0" y="24"/>
                    </a:moveTo>
                    <a:lnTo>
                      <a:pt x="4" y="86"/>
                    </a:lnTo>
                    <a:lnTo>
                      <a:pt x="9" y="147"/>
                    </a:lnTo>
                    <a:lnTo>
                      <a:pt x="302" y="124"/>
                    </a:lnTo>
                    <a:lnTo>
                      <a:pt x="297" y="62"/>
                    </a:lnTo>
                    <a:lnTo>
                      <a:pt x="293" y="0"/>
                    </a:lnTo>
                    <a:lnTo>
                      <a:pt x="0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73" name="Freeform 370"/>
              <p:cNvSpPr>
                <a:spLocks/>
              </p:cNvSpPr>
              <p:nvPr/>
            </p:nvSpPr>
            <p:spPr bwMode="auto">
              <a:xfrm>
                <a:off x="2975" y="1730"/>
                <a:ext cx="2" cy="9"/>
              </a:xfrm>
              <a:custGeom>
                <a:avLst/>
                <a:gdLst>
                  <a:gd name="T0" fmla="*/ 0 w 14"/>
                  <a:gd name="T1" fmla="*/ 0 h 62"/>
                  <a:gd name="T2" fmla="*/ 5 w 14"/>
                  <a:gd name="T3" fmla="*/ 62 h 62"/>
                  <a:gd name="T4" fmla="*/ 14 w 14"/>
                  <a:gd name="T5" fmla="*/ 61 h 62"/>
                  <a:gd name="T6" fmla="*/ 0 w 1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2"/>
                  <a:gd name="T14" fmla="*/ 14 w 1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2">
                    <a:moveTo>
                      <a:pt x="0" y="0"/>
                    </a:moveTo>
                    <a:lnTo>
                      <a:pt x="5" y="62"/>
                    </a:lnTo>
                    <a:lnTo>
                      <a:pt x="14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74" name="Line 371"/>
              <p:cNvSpPr>
                <a:spLocks noChangeShapeType="1"/>
              </p:cNvSpPr>
              <p:nvPr/>
            </p:nvSpPr>
            <p:spPr bwMode="auto">
              <a:xfrm flipV="1">
                <a:off x="2976" y="173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75" name="Freeform 372"/>
              <p:cNvSpPr>
                <a:spLocks/>
              </p:cNvSpPr>
              <p:nvPr/>
            </p:nvSpPr>
            <p:spPr bwMode="auto">
              <a:xfrm>
                <a:off x="2973" y="1712"/>
                <a:ext cx="45" cy="27"/>
              </a:xfrm>
              <a:custGeom>
                <a:avLst/>
                <a:gdLst>
                  <a:gd name="T0" fmla="*/ 0 w 313"/>
                  <a:gd name="T1" fmla="*/ 68 h 189"/>
                  <a:gd name="T2" fmla="*/ 14 w 313"/>
                  <a:gd name="T3" fmla="*/ 128 h 189"/>
                  <a:gd name="T4" fmla="*/ 28 w 313"/>
                  <a:gd name="T5" fmla="*/ 189 h 189"/>
                  <a:gd name="T6" fmla="*/ 313 w 313"/>
                  <a:gd name="T7" fmla="*/ 122 h 189"/>
                  <a:gd name="T8" fmla="*/ 298 w 313"/>
                  <a:gd name="T9" fmla="*/ 61 h 189"/>
                  <a:gd name="T10" fmla="*/ 284 w 313"/>
                  <a:gd name="T11" fmla="*/ 0 h 189"/>
                  <a:gd name="T12" fmla="*/ 0 w 313"/>
                  <a:gd name="T13" fmla="*/ 68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3"/>
                  <a:gd name="T22" fmla="*/ 0 h 189"/>
                  <a:gd name="T23" fmla="*/ 313 w 313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3" h="189">
                    <a:moveTo>
                      <a:pt x="0" y="68"/>
                    </a:moveTo>
                    <a:lnTo>
                      <a:pt x="14" y="128"/>
                    </a:lnTo>
                    <a:lnTo>
                      <a:pt x="28" y="189"/>
                    </a:lnTo>
                    <a:lnTo>
                      <a:pt x="313" y="122"/>
                    </a:lnTo>
                    <a:lnTo>
                      <a:pt x="298" y="61"/>
                    </a:lnTo>
                    <a:lnTo>
                      <a:pt x="284" y="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76" name="Freeform 373"/>
              <p:cNvSpPr>
                <a:spLocks/>
              </p:cNvSpPr>
              <p:nvPr/>
            </p:nvSpPr>
            <p:spPr bwMode="auto">
              <a:xfrm>
                <a:off x="2973" y="1712"/>
                <a:ext cx="45" cy="27"/>
              </a:xfrm>
              <a:custGeom>
                <a:avLst/>
                <a:gdLst>
                  <a:gd name="T0" fmla="*/ 0 w 313"/>
                  <a:gd name="T1" fmla="*/ 68 h 189"/>
                  <a:gd name="T2" fmla="*/ 14 w 313"/>
                  <a:gd name="T3" fmla="*/ 128 h 189"/>
                  <a:gd name="T4" fmla="*/ 28 w 313"/>
                  <a:gd name="T5" fmla="*/ 189 h 189"/>
                  <a:gd name="T6" fmla="*/ 313 w 313"/>
                  <a:gd name="T7" fmla="*/ 122 h 189"/>
                  <a:gd name="T8" fmla="*/ 298 w 313"/>
                  <a:gd name="T9" fmla="*/ 61 h 189"/>
                  <a:gd name="T10" fmla="*/ 284 w 313"/>
                  <a:gd name="T11" fmla="*/ 0 h 189"/>
                  <a:gd name="T12" fmla="*/ 0 w 313"/>
                  <a:gd name="T13" fmla="*/ 68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3"/>
                  <a:gd name="T22" fmla="*/ 0 h 189"/>
                  <a:gd name="T23" fmla="*/ 313 w 313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3" h="189">
                    <a:moveTo>
                      <a:pt x="0" y="68"/>
                    </a:moveTo>
                    <a:lnTo>
                      <a:pt x="14" y="128"/>
                    </a:lnTo>
                    <a:lnTo>
                      <a:pt x="28" y="189"/>
                    </a:lnTo>
                    <a:lnTo>
                      <a:pt x="313" y="122"/>
                    </a:lnTo>
                    <a:lnTo>
                      <a:pt x="298" y="61"/>
                    </a:lnTo>
                    <a:lnTo>
                      <a:pt x="284" y="0"/>
                    </a:lnTo>
                    <a:lnTo>
                      <a:pt x="0" y="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77" name="Freeform 374"/>
              <p:cNvSpPr>
                <a:spLocks/>
              </p:cNvSpPr>
              <p:nvPr/>
            </p:nvSpPr>
            <p:spPr bwMode="auto">
              <a:xfrm>
                <a:off x="3016" y="1721"/>
                <a:ext cx="3" cy="8"/>
              </a:xfrm>
              <a:custGeom>
                <a:avLst/>
                <a:gdLst>
                  <a:gd name="T0" fmla="*/ 0 w 27"/>
                  <a:gd name="T1" fmla="*/ 0 h 61"/>
                  <a:gd name="T2" fmla="*/ 15 w 27"/>
                  <a:gd name="T3" fmla="*/ 61 h 61"/>
                  <a:gd name="T4" fmla="*/ 21 w 27"/>
                  <a:gd name="T5" fmla="*/ 59 h 61"/>
                  <a:gd name="T6" fmla="*/ 27 w 27"/>
                  <a:gd name="T7" fmla="*/ 56 h 61"/>
                  <a:gd name="T8" fmla="*/ 0 w 27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1"/>
                  <a:gd name="T17" fmla="*/ 27 w 2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1">
                    <a:moveTo>
                      <a:pt x="0" y="0"/>
                    </a:moveTo>
                    <a:lnTo>
                      <a:pt x="15" y="61"/>
                    </a:lnTo>
                    <a:lnTo>
                      <a:pt x="21" y="59"/>
                    </a:lnTo>
                    <a:lnTo>
                      <a:pt x="27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78" name="Freeform 375"/>
              <p:cNvSpPr>
                <a:spLocks/>
              </p:cNvSpPr>
              <p:nvPr/>
            </p:nvSpPr>
            <p:spPr bwMode="auto">
              <a:xfrm>
                <a:off x="3018" y="1729"/>
                <a:ext cx="1" cy="1"/>
              </a:xfrm>
              <a:custGeom>
                <a:avLst/>
                <a:gdLst>
                  <a:gd name="T0" fmla="*/ 0 w 12"/>
                  <a:gd name="T1" fmla="*/ 5 h 5"/>
                  <a:gd name="T2" fmla="*/ 6 w 12"/>
                  <a:gd name="T3" fmla="*/ 3 h 5"/>
                  <a:gd name="T4" fmla="*/ 12 w 12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5"/>
                  <a:gd name="T11" fmla="*/ 12 w 12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5">
                    <a:moveTo>
                      <a:pt x="0" y="5"/>
                    </a:moveTo>
                    <a:lnTo>
                      <a:pt x="6" y="3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79" name="Freeform 376"/>
              <p:cNvSpPr>
                <a:spLocks/>
              </p:cNvSpPr>
              <p:nvPr/>
            </p:nvSpPr>
            <p:spPr bwMode="auto">
              <a:xfrm>
                <a:off x="3012" y="1678"/>
                <a:ext cx="81" cy="51"/>
              </a:xfrm>
              <a:custGeom>
                <a:avLst/>
                <a:gdLst>
                  <a:gd name="T0" fmla="*/ 0 w 565"/>
                  <a:gd name="T1" fmla="*/ 245 h 357"/>
                  <a:gd name="T2" fmla="*/ 26 w 565"/>
                  <a:gd name="T3" fmla="*/ 301 h 357"/>
                  <a:gd name="T4" fmla="*/ 53 w 565"/>
                  <a:gd name="T5" fmla="*/ 357 h 357"/>
                  <a:gd name="T6" fmla="*/ 565 w 565"/>
                  <a:gd name="T7" fmla="*/ 113 h 357"/>
                  <a:gd name="T8" fmla="*/ 538 w 565"/>
                  <a:gd name="T9" fmla="*/ 57 h 357"/>
                  <a:gd name="T10" fmla="*/ 512 w 565"/>
                  <a:gd name="T11" fmla="*/ 0 h 357"/>
                  <a:gd name="T12" fmla="*/ 0 w 565"/>
                  <a:gd name="T13" fmla="*/ 245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0" y="245"/>
                    </a:moveTo>
                    <a:lnTo>
                      <a:pt x="26" y="301"/>
                    </a:lnTo>
                    <a:lnTo>
                      <a:pt x="53" y="357"/>
                    </a:lnTo>
                    <a:lnTo>
                      <a:pt x="565" y="113"/>
                    </a:lnTo>
                    <a:lnTo>
                      <a:pt x="538" y="57"/>
                    </a:lnTo>
                    <a:lnTo>
                      <a:pt x="512" y="0"/>
                    </a:lnTo>
                    <a:lnTo>
                      <a:pt x="0" y="2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80" name="Freeform 377"/>
              <p:cNvSpPr>
                <a:spLocks/>
              </p:cNvSpPr>
              <p:nvPr/>
            </p:nvSpPr>
            <p:spPr bwMode="auto">
              <a:xfrm>
                <a:off x="3012" y="1678"/>
                <a:ext cx="81" cy="51"/>
              </a:xfrm>
              <a:custGeom>
                <a:avLst/>
                <a:gdLst>
                  <a:gd name="T0" fmla="*/ 0 w 565"/>
                  <a:gd name="T1" fmla="*/ 245 h 357"/>
                  <a:gd name="T2" fmla="*/ 26 w 565"/>
                  <a:gd name="T3" fmla="*/ 301 h 357"/>
                  <a:gd name="T4" fmla="*/ 53 w 565"/>
                  <a:gd name="T5" fmla="*/ 357 h 357"/>
                  <a:gd name="T6" fmla="*/ 565 w 565"/>
                  <a:gd name="T7" fmla="*/ 113 h 357"/>
                  <a:gd name="T8" fmla="*/ 538 w 565"/>
                  <a:gd name="T9" fmla="*/ 57 h 357"/>
                  <a:gd name="T10" fmla="*/ 512 w 565"/>
                  <a:gd name="T11" fmla="*/ 0 h 357"/>
                  <a:gd name="T12" fmla="*/ 0 w 565"/>
                  <a:gd name="T13" fmla="*/ 245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0" y="245"/>
                    </a:moveTo>
                    <a:lnTo>
                      <a:pt x="26" y="301"/>
                    </a:lnTo>
                    <a:lnTo>
                      <a:pt x="53" y="357"/>
                    </a:lnTo>
                    <a:lnTo>
                      <a:pt x="565" y="113"/>
                    </a:lnTo>
                    <a:lnTo>
                      <a:pt x="538" y="57"/>
                    </a:lnTo>
                    <a:lnTo>
                      <a:pt x="512" y="0"/>
                    </a:lnTo>
                    <a:lnTo>
                      <a:pt x="0" y="24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81" name="Freeform 378"/>
              <p:cNvSpPr>
                <a:spLocks/>
              </p:cNvSpPr>
              <p:nvPr/>
            </p:nvSpPr>
            <p:spPr bwMode="auto">
              <a:xfrm>
                <a:off x="3089" y="1686"/>
                <a:ext cx="5" cy="8"/>
              </a:xfrm>
              <a:custGeom>
                <a:avLst/>
                <a:gdLst>
                  <a:gd name="T0" fmla="*/ 0 w 40"/>
                  <a:gd name="T1" fmla="*/ 0 h 56"/>
                  <a:gd name="T2" fmla="*/ 27 w 40"/>
                  <a:gd name="T3" fmla="*/ 56 h 56"/>
                  <a:gd name="T4" fmla="*/ 33 w 40"/>
                  <a:gd name="T5" fmla="*/ 53 h 56"/>
                  <a:gd name="T6" fmla="*/ 40 w 40"/>
                  <a:gd name="T7" fmla="*/ 47 h 56"/>
                  <a:gd name="T8" fmla="*/ 0 w 40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6"/>
                  <a:gd name="T17" fmla="*/ 40 w 40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6">
                    <a:moveTo>
                      <a:pt x="0" y="0"/>
                    </a:moveTo>
                    <a:lnTo>
                      <a:pt x="27" y="56"/>
                    </a:lnTo>
                    <a:lnTo>
                      <a:pt x="33" y="53"/>
                    </a:lnTo>
                    <a:lnTo>
                      <a:pt x="4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82" name="Freeform 379"/>
              <p:cNvSpPr>
                <a:spLocks/>
              </p:cNvSpPr>
              <p:nvPr/>
            </p:nvSpPr>
            <p:spPr bwMode="auto">
              <a:xfrm>
                <a:off x="3093" y="1693"/>
                <a:ext cx="1" cy="1"/>
              </a:xfrm>
              <a:custGeom>
                <a:avLst/>
                <a:gdLst>
                  <a:gd name="T0" fmla="*/ 0 w 13"/>
                  <a:gd name="T1" fmla="*/ 9 h 9"/>
                  <a:gd name="T2" fmla="*/ 6 w 13"/>
                  <a:gd name="T3" fmla="*/ 6 h 9"/>
                  <a:gd name="T4" fmla="*/ 13 w 13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9"/>
                  <a:gd name="T11" fmla="*/ 13 w 13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9">
                    <a:moveTo>
                      <a:pt x="0" y="9"/>
                    </a:moveTo>
                    <a:lnTo>
                      <a:pt x="6" y="6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83" name="Freeform 380"/>
              <p:cNvSpPr>
                <a:spLocks/>
              </p:cNvSpPr>
              <p:nvPr/>
            </p:nvSpPr>
            <p:spPr bwMode="auto">
              <a:xfrm>
                <a:off x="3083" y="1629"/>
                <a:ext cx="71" cy="64"/>
              </a:xfrm>
              <a:custGeom>
                <a:avLst/>
                <a:gdLst>
                  <a:gd name="T0" fmla="*/ 0 w 498"/>
                  <a:gd name="T1" fmla="*/ 353 h 448"/>
                  <a:gd name="T2" fmla="*/ 40 w 498"/>
                  <a:gd name="T3" fmla="*/ 401 h 448"/>
                  <a:gd name="T4" fmla="*/ 80 w 498"/>
                  <a:gd name="T5" fmla="*/ 448 h 448"/>
                  <a:gd name="T6" fmla="*/ 498 w 498"/>
                  <a:gd name="T7" fmla="*/ 95 h 448"/>
                  <a:gd name="T8" fmla="*/ 458 w 498"/>
                  <a:gd name="T9" fmla="*/ 48 h 448"/>
                  <a:gd name="T10" fmla="*/ 418 w 498"/>
                  <a:gd name="T11" fmla="*/ 0 h 448"/>
                  <a:gd name="T12" fmla="*/ 0 w 498"/>
                  <a:gd name="T13" fmla="*/ 353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8"/>
                  <a:gd name="T22" fmla="*/ 0 h 448"/>
                  <a:gd name="T23" fmla="*/ 498 w 498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8" h="448">
                    <a:moveTo>
                      <a:pt x="0" y="353"/>
                    </a:moveTo>
                    <a:lnTo>
                      <a:pt x="40" y="401"/>
                    </a:lnTo>
                    <a:lnTo>
                      <a:pt x="80" y="448"/>
                    </a:lnTo>
                    <a:lnTo>
                      <a:pt x="498" y="95"/>
                    </a:lnTo>
                    <a:lnTo>
                      <a:pt x="458" y="48"/>
                    </a:lnTo>
                    <a:lnTo>
                      <a:pt x="418" y="0"/>
                    </a:lnTo>
                    <a:lnTo>
                      <a:pt x="0" y="3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84" name="Freeform 381"/>
              <p:cNvSpPr>
                <a:spLocks/>
              </p:cNvSpPr>
              <p:nvPr/>
            </p:nvSpPr>
            <p:spPr bwMode="auto">
              <a:xfrm>
                <a:off x="3083" y="1629"/>
                <a:ext cx="71" cy="64"/>
              </a:xfrm>
              <a:custGeom>
                <a:avLst/>
                <a:gdLst>
                  <a:gd name="T0" fmla="*/ 0 w 498"/>
                  <a:gd name="T1" fmla="*/ 353 h 448"/>
                  <a:gd name="T2" fmla="*/ 40 w 498"/>
                  <a:gd name="T3" fmla="*/ 401 h 448"/>
                  <a:gd name="T4" fmla="*/ 80 w 498"/>
                  <a:gd name="T5" fmla="*/ 448 h 448"/>
                  <a:gd name="T6" fmla="*/ 498 w 498"/>
                  <a:gd name="T7" fmla="*/ 95 h 448"/>
                  <a:gd name="T8" fmla="*/ 458 w 498"/>
                  <a:gd name="T9" fmla="*/ 48 h 448"/>
                  <a:gd name="T10" fmla="*/ 418 w 498"/>
                  <a:gd name="T11" fmla="*/ 0 h 448"/>
                  <a:gd name="T12" fmla="*/ 0 w 498"/>
                  <a:gd name="T13" fmla="*/ 353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8"/>
                  <a:gd name="T22" fmla="*/ 0 h 448"/>
                  <a:gd name="T23" fmla="*/ 498 w 498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8" h="448">
                    <a:moveTo>
                      <a:pt x="0" y="353"/>
                    </a:moveTo>
                    <a:lnTo>
                      <a:pt x="40" y="401"/>
                    </a:lnTo>
                    <a:lnTo>
                      <a:pt x="80" y="448"/>
                    </a:lnTo>
                    <a:lnTo>
                      <a:pt x="498" y="95"/>
                    </a:lnTo>
                    <a:lnTo>
                      <a:pt x="458" y="48"/>
                    </a:lnTo>
                    <a:lnTo>
                      <a:pt x="418" y="0"/>
                    </a:lnTo>
                    <a:lnTo>
                      <a:pt x="0" y="3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85" name="Freeform 382"/>
              <p:cNvSpPr>
                <a:spLocks/>
              </p:cNvSpPr>
              <p:nvPr/>
            </p:nvSpPr>
            <p:spPr bwMode="auto">
              <a:xfrm>
                <a:off x="3148" y="1635"/>
                <a:ext cx="8" cy="7"/>
              </a:xfrm>
              <a:custGeom>
                <a:avLst/>
                <a:gdLst>
                  <a:gd name="T0" fmla="*/ 0 w 50"/>
                  <a:gd name="T1" fmla="*/ 0 h 47"/>
                  <a:gd name="T2" fmla="*/ 40 w 50"/>
                  <a:gd name="T3" fmla="*/ 47 h 47"/>
                  <a:gd name="T4" fmla="*/ 45 w 50"/>
                  <a:gd name="T5" fmla="*/ 43 h 47"/>
                  <a:gd name="T6" fmla="*/ 50 w 50"/>
                  <a:gd name="T7" fmla="*/ 37 h 47"/>
                  <a:gd name="T8" fmla="*/ 0 w 50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47"/>
                  <a:gd name="T17" fmla="*/ 50 w 50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47">
                    <a:moveTo>
                      <a:pt x="0" y="0"/>
                    </a:moveTo>
                    <a:lnTo>
                      <a:pt x="40" y="47"/>
                    </a:lnTo>
                    <a:lnTo>
                      <a:pt x="45" y="43"/>
                    </a:lnTo>
                    <a:lnTo>
                      <a:pt x="5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86" name="Freeform 383"/>
              <p:cNvSpPr>
                <a:spLocks/>
              </p:cNvSpPr>
              <p:nvPr/>
            </p:nvSpPr>
            <p:spPr bwMode="auto">
              <a:xfrm>
                <a:off x="3154" y="1641"/>
                <a:ext cx="2" cy="1"/>
              </a:xfrm>
              <a:custGeom>
                <a:avLst/>
                <a:gdLst>
                  <a:gd name="T0" fmla="*/ 0 w 10"/>
                  <a:gd name="T1" fmla="*/ 10 h 10"/>
                  <a:gd name="T2" fmla="*/ 5 w 10"/>
                  <a:gd name="T3" fmla="*/ 6 h 10"/>
                  <a:gd name="T4" fmla="*/ 10 w 10"/>
                  <a:gd name="T5" fmla="*/ 0 h 10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10"/>
                  <a:gd name="T11" fmla="*/ 10 w 10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10">
                    <a:moveTo>
                      <a:pt x="0" y="10"/>
                    </a:moveTo>
                    <a:lnTo>
                      <a:pt x="5" y="6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87" name="Freeform 384"/>
              <p:cNvSpPr>
                <a:spLocks/>
              </p:cNvSpPr>
              <p:nvPr/>
            </p:nvSpPr>
            <p:spPr bwMode="auto">
              <a:xfrm>
                <a:off x="3141" y="1570"/>
                <a:ext cx="61" cy="71"/>
              </a:xfrm>
              <a:custGeom>
                <a:avLst/>
                <a:gdLst>
                  <a:gd name="T0" fmla="*/ 0 w 425"/>
                  <a:gd name="T1" fmla="*/ 423 h 498"/>
                  <a:gd name="T2" fmla="*/ 50 w 425"/>
                  <a:gd name="T3" fmla="*/ 461 h 498"/>
                  <a:gd name="T4" fmla="*/ 100 w 425"/>
                  <a:gd name="T5" fmla="*/ 498 h 498"/>
                  <a:gd name="T6" fmla="*/ 425 w 425"/>
                  <a:gd name="T7" fmla="*/ 75 h 498"/>
                  <a:gd name="T8" fmla="*/ 375 w 425"/>
                  <a:gd name="T9" fmla="*/ 37 h 498"/>
                  <a:gd name="T10" fmla="*/ 325 w 425"/>
                  <a:gd name="T11" fmla="*/ 0 h 498"/>
                  <a:gd name="T12" fmla="*/ 0 w 425"/>
                  <a:gd name="T13" fmla="*/ 423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0" y="423"/>
                    </a:moveTo>
                    <a:lnTo>
                      <a:pt x="50" y="461"/>
                    </a:lnTo>
                    <a:lnTo>
                      <a:pt x="100" y="498"/>
                    </a:lnTo>
                    <a:lnTo>
                      <a:pt x="425" y="75"/>
                    </a:lnTo>
                    <a:lnTo>
                      <a:pt x="375" y="37"/>
                    </a:lnTo>
                    <a:lnTo>
                      <a:pt x="325" y="0"/>
                    </a:lnTo>
                    <a:lnTo>
                      <a:pt x="0" y="4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88" name="Freeform 385"/>
              <p:cNvSpPr>
                <a:spLocks/>
              </p:cNvSpPr>
              <p:nvPr/>
            </p:nvSpPr>
            <p:spPr bwMode="auto">
              <a:xfrm>
                <a:off x="3141" y="1570"/>
                <a:ext cx="61" cy="71"/>
              </a:xfrm>
              <a:custGeom>
                <a:avLst/>
                <a:gdLst>
                  <a:gd name="T0" fmla="*/ 0 w 425"/>
                  <a:gd name="T1" fmla="*/ 423 h 498"/>
                  <a:gd name="T2" fmla="*/ 50 w 425"/>
                  <a:gd name="T3" fmla="*/ 461 h 498"/>
                  <a:gd name="T4" fmla="*/ 100 w 425"/>
                  <a:gd name="T5" fmla="*/ 498 h 498"/>
                  <a:gd name="T6" fmla="*/ 425 w 425"/>
                  <a:gd name="T7" fmla="*/ 75 h 498"/>
                  <a:gd name="T8" fmla="*/ 375 w 425"/>
                  <a:gd name="T9" fmla="*/ 37 h 498"/>
                  <a:gd name="T10" fmla="*/ 325 w 425"/>
                  <a:gd name="T11" fmla="*/ 0 h 498"/>
                  <a:gd name="T12" fmla="*/ 0 w 425"/>
                  <a:gd name="T13" fmla="*/ 423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0" y="423"/>
                    </a:moveTo>
                    <a:lnTo>
                      <a:pt x="50" y="461"/>
                    </a:lnTo>
                    <a:lnTo>
                      <a:pt x="100" y="498"/>
                    </a:lnTo>
                    <a:lnTo>
                      <a:pt x="425" y="75"/>
                    </a:lnTo>
                    <a:lnTo>
                      <a:pt x="375" y="37"/>
                    </a:lnTo>
                    <a:lnTo>
                      <a:pt x="325" y="0"/>
                    </a:lnTo>
                    <a:lnTo>
                      <a:pt x="0" y="42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89" name="Freeform 386"/>
              <p:cNvSpPr>
                <a:spLocks/>
              </p:cNvSpPr>
              <p:nvPr/>
            </p:nvSpPr>
            <p:spPr bwMode="auto">
              <a:xfrm>
                <a:off x="3195" y="1575"/>
                <a:ext cx="8" cy="5"/>
              </a:xfrm>
              <a:custGeom>
                <a:avLst/>
                <a:gdLst>
                  <a:gd name="T0" fmla="*/ 0 w 55"/>
                  <a:gd name="T1" fmla="*/ 0 h 38"/>
                  <a:gd name="T2" fmla="*/ 50 w 55"/>
                  <a:gd name="T3" fmla="*/ 38 h 38"/>
                  <a:gd name="T4" fmla="*/ 55 w 55"/>
                  <a:gd name="T5" fmla="*/ 29 h 38"/>
                  <a:gd name="T6" fmla="*/ 0 w 55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0" y="0"/>
                    </a:moveTo>
                    <a:lnTo>
                      <a:pt x="50" y="38"/>
                    </a:lnTo>
                    <a:lnTo>
                      <a:pt x="55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90" name="Line 387"/>
              <p:cNvSpPr>
                <a:spLocks noChangeShapeType="1"/>
              </p:cNvSpPr>
              <p:nvPr/>
            </p:nvSpPr>
            <p:spPr bwMode="auto">
              <a:xfrm flipV="1">
                <a:off x="3202" y="157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91" name="Freeform 388"/>
              <p:cNvSpPr>
                <a:spLocks/>
              </p:cNvSpPr>
              <p:nvPr/>
            </p:nvSpPr>
            <p:spPr bwMode="auto">
              <a:xfrm>
                <a:off x="3187" y="1503"/>
                <a:ext cx="51" cy="76"/>
              </a:xfrm>
              <a:custGeom>
                <a:avLst/>
                <a:gdLst>
                  <a:gd name="T0" fmla="*/ 0 w 355"/>
                  <a:gd name="T1" fmla="*/ 473 h 530"/>
                  <a:gd name="T2" fmla="*/ 55 w 355"/>
                  <a:gd name="T3" fmla="*/ 501 h 530"/>
                  <a:gd name="T4" fmla="*/ 110 w 355"/>
                  <a:gd name="T5" fmla="*/ 530 h 530"/>
                  <a:gd name="T6" fmla="*/ 355 w 355"/>
                  <a:gd name="T7" fmla="*/ 58 h 530"/>
                  <a:gd name="T8" fmla="*/ 299 w 355"/>
                  <a:gd name="T9" fmla="*/ 29 h 530"/>
                  <a:gd name="T10" fmla="*/ 244 w 355"/>
                  <a:gd name="T11" fmla="*/ 0 h 530"/>
                  <a:gd name="T12" fmla="*/ 0 w 355"/>
                  <a:gd name="T13" fmla="*/ 473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0" y="473"/>
                    </a:moveTo>
                    <a:lnTo>
                      <a:pt x="55" y="501"/>
                    </a:lnTo>
                    <a:lnTo>
                      <a:pt x="110" y="530"/>
                    </a:lnTo>
                    <a:lnTo>
                      <a:pt x="355" y="58"/>
                    </a:lnTo>
                    <a:lnTo>
                      <a:pt x="299" y="29"/>
                    </a:lnTo>
                    <a:lnTo>
                      <a:pt x="244" y="0"/>
                    </a:lnTo>
                    <a:lnTo>
                      <a:pt x="0" y="4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92" name="Freeform 389"/>
              <p:cNvSpPr>
                <a:spLocks/>
              </p:cNvSpPr>
              <p:nvPr/>
            </p:nvSpPr>
            <p:spPr bwMode="auto">
              <a:xfrm>
                <a:off x="3187" y="1503"/>
                <a:ext cx="51" cy="76"/>
              </a:xfrm>
              <a:custGeom>
                <a:avLst/>
                <a:gdLst>
                  <a:gd name="T0" fmla="*/ 0 w 355"/>
                  <a:gd name="T1" fmla="*/ 473 h 530"/>
                  <a:gd name="T2" fmla="*/ 55 w 355"/>
                  <a:gd name="T3" fmla="*/ 501 h 530"/>
                  <a:gd name="T4" fmla="*/ 110 w 355"/>
                  <a:gd name="T5" fmla="*/ 530 h 530"/>
                  <a:gd name="T6" fmla="*/ 355 w 355"/>
                  <a:gd name="T7" fmla="*/ 58 h 530"/>
                  <a:gd name="T8" fmla="*/ 299 w 355"/>
                  <a:gd name="T9" fmla="*/ 29 h 530"/>
                  <a:gd name="T10" fmla="*/ 244 w 355"/>
                  <a:gd name="T11" fmla="*/ 0 h 530"/>
                  <a:gd name="T12" fmla="*/ 0 w 355"/>
                  <a:gd name="T13" fmla="*/ 473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0" y="473"/>
                    </a:moveTo>
                    <a:lnTo>
                      <a:pt x="55" y="501"/>
                    </a:lnTo>
                    <a:lnTo>
                      <a:pt x="110" y="530"/>
                    </a:lnTo>
                    <a:lnTo>
                      <a:pt x="355" y="58"/>
                    </a:lnTo>
                    <a:lnTo>
                      <a:pt x="299" y="29"/>
                    </a:lnTo>
                    <a:lnTo>
                      <a:pt x="244" y="0"/>
                    </a:lnTo>
                    <a:lnTo>
                      <a:pt x="0" y="47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93" name="Freeform 390"/>
              <p:cNvSpPr>
                <a:spLocks/>
              </p:cNvSpPr>
              <p:nvPr/>
            </p:nvSpPr>
            <p:spPr bwMode="auto">
              <a:xfrm>
                <a:off x="3230" y="1507"/>
                <a:ext cx="8" cy="5"/>
              </a:xfrm>
              <a:custGeom>
                <a:avLst/>
                <a:gdLst>
                  <a:gd name="T0" fmla="*/ 0 w 60"/>
                  <a:gd name="T1" fmla="*/ 0 h 29"/>
                  <a:gd name="T2" fmla="*/ 56 w 60"/>
                  <a:gd name="T3" fmla="*/ 29 h 29"/>
                  <a:gd name="T4" fmla="*/ 60 w 60"/>
                  <a:gd name="T5" fmla="*/ 20 h 29"/>
                  <a:gd name="T6" fmla="*/ 0 w 60"/>
                  <a:gd name="T7" fmla="*/ 0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0" y="0"/>
                    </a:moveTo>
                    <a:lnTo>
                      <a:pt x="56" y="29"/>
                    </a:lnTo>
                    <a:lnTo>
                      <a:pt x="6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94" name="Line 391"/>
              <p:cNvSpPr>
                <a:spLocks noChangeShapeType="1"/>
              </p:cNvSpPr>
              <p:nvPr/>
            </p:nvSpPr>
            <p:spPr bwMode="auto">
              <a:xfrm flipV="1">
                <a:off x="3238" y="151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95" name="Freeform 392"/>
              <p:cNvSpPr>
                <a:spLocks/>
              </p:cNvSpPr>
              <p:nvPr/>
            </p:nvSpPr>
            <p:spPr bwMode="auto">
              <a:xfrm>
                <a:off x="3221" y="1432"/>
                <a:ext cx="42" cy="78"/>
              </a:xfrm>
              <a:custGeom>
                <a:avLst/>
                <a:gdLst>
                  <a:gd name="T0" fmla="*/ 0 w 290"/>
                  <a:gd name="T1" fmla="*/ 506 h 546"/>
                  <a:gd name="T2" fmla="*/ 59 w 290"/>
                  <a:gd name="T3" fmla="*/ 526 h 546"/>
                  <a:gd name="T4" fmla="*/ 119 w 290"/>
                  <a:gd name="T5" fmla="*/ 546 h 546"/>
                  <a:gd name="T6" fmla="*/ 290 w 290"/>
                  <a:gd name="T7" fmla="*/ 40 h 546"/>
                  <a:gd name="T8" fmla="*/ 231 w 290"/>
                  <a:gd name="T9" fmla="*/ 20 h 546"/>
                  <a:gd name="T10" fmla="*/ 171 w 290"/>
                  <a:gd name="T11" fmla="*/ 0 h 546"/>
                  <a:gd name="T12" fmla="*/ 0 w 290"/>
                  <a:gd name="T13" fmla="*/ 506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0"/>
                  <a:gd name="T22" fmla="*/ 0 h 546"/>
                  <a:gd name="T23" fmla="*/ 290 w 290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0" h="546">
                    <a:moveTo>
                      <a:pt x="0" y="506"/>
                    </a:moveTo>
                    <a:lnTo>
                      <a:pt x="59" y="526"/>
                    </a:lnTo>
                    <a:lnTo>
                      <a:pt x="119" y="546"/>
                    </a:lnTo>
                    <a:lnTo>
                      <a:pt x="290" y="40"/>
                    </a:lnTo>
                    <a:lnTo>
                      <a:pt x="231" y="20"/>
                    </a:lnTo>
                    <a:lnTo>
                      <a:pt x="171" y="0"/>
                    </a:lnTo>
                    <a:lnTo>
                      <a:pt x="0" y="5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96" name="Freeform 393"/>
              <p:cNvSpPr>
                <a:spLocks/>
              </p:cNvSpPr>
              <p:nvPr/>
            </p:nvSpPr>
            <p:spPr bwMode="auto">
              <a:xfrm>
                <a:off x="3221" y="1432"/>
                <a:ext cx="42" cy="78"/>
              </a:xfrm>
              <a:custGeom>
                <a:avLst/>
                <a:gdLst>
                  <a:gd name="T0" fmla="*/ 0 w 290"/>
                  <a:gd name="T1" fmla="*/ 506 h 546"/>
                  <a:gd name="T2" fmla="*/ 59 w 290"/>
                  <a:gd name="T3" fmla="*/ 526 h 546"/>
                  <a:gd name="T4" fmla="*/ 119 w 290"/>
                  <a:gd name="T5" fmla="*/ 546 h 546"/>
                  <a:gd name="T6" fmla="*/ 290 w 290"/>
                  <a:gd name="T7" fmla="*/ 40 h 546"/>
                  <a:gd name="T8" fmla="*/ 231 w 290"/>
                  <a:gd name="T9" fmla="*/ 20 h 546"/>
                  <a:gd name="T10" fmla="*/ 171 w 290"/>
                  <a:gd name="T11" fmla="*/ 0 h 546"/>
                  <a:gd name="T12" fmla="*/ 0 w 290"/>
                  <a:gd name="T13" fmla="*/ 506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0"/>
                  <a:gd name="T22" fmla="*/ 0 h 546"/>
                  <a:gd name="T23" fmla="*/ 290 w 290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0" h="546">
                    <a:moveTo>
                      <a:pt x="0" y="506"/>
                    </a:moveTo>
                    <a:lnTo>
                      <a:pt x="59" y="526"/>
                    </a:lnTo>
                    <a:lnTo>
                      <a:pt x="119" y="546"/>
                    </a:lnTo>
                    <a:lnTo>
                      <a:pt x="290" y="40"/>
                    </a:lnTo>
                    <a:lnTo>
                      <a:pt x="231" y="20"/>
                    </a:lnTo>
                    <a:lnTo>
                      <a:pt x="171" y="0"/>
                    </a:lnTo>
                    <a:lnTo>
                      <a:pt x="0" y="50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97" name="Freeform 394"/>
              <p:cNvSpPr>
                <a:spLocks/>
              </p:cNvSpPr>
              <p:nvPr/>
            </p:nvSpPr>
            <p:spPr bwMode="auto">
              <a:xfrm>
                <a:off x="3254" y="1435"/>
                <a:ext cx="9" cy="3"/>
              </a:xfrm>
              <a:custGeom>
                <a:avLst/>
                <a:gdLst>
                  <a:gd name="T0" fmla="*/ 0 w 62"/>
                  <a:gd name="T1" fmla="*/ 0 h 20"/>
                  <a:gd name="T2" fmla="*/ 59 w 62"/>
                  <a:gd name="T3" fmla="*/ 20 h 20"/>
                  <a:gd name="T4" fmla="*/ 62 w 62"/>
                  <a:gd name="T5" fmla="*/ 12 h 20"/>
                  <a:gd name="T6" fmla="*/ 0 w 62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20"/>
                  <a:gd name="T14" fmla="*/ 62 w 6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20">
                    <a:moveTo>
                      <a:pt x="0" y="0"/>
                    </a:moveTo>
                    <a:lnTo>
                      <a:pt x="59" y="20"/>
                    </a:lnTo>
                    <a:lnTo>
                      <a:pt x="62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98" name="Line 395"/>
              <p:cNvSpPr>
                <a:spLocks noChangeShapeType="1"/>
              </p:cNvSpPr>
              <p:nvPr/>
            </p:nvSpPr>
            <p:spPr bwMode="auto">
              <a:xfrm flipV="1">
                <a:off x="3263" y="14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99" name="Freeform 396"/>
              <p:cNvSpPr>
                <a:spLocks/>
              </p:cNvSpPr>
              <p:nvPr/>
            </p:nvSpPr>
            <p:spPr bwMode="auto">
              <a:xfrm>
                <a:off x="3245" y="1358"/>
                <a:ext cx="32" cy="79"/>
              </a:xfrm>
              <a:custGeom>
                <a:avLst/>
                <a:gdLst>
                  <a:gd name="T0" fmla="*/ 0 w 224"/>
                  <a:gd name="T1" fmla="*/ 530 h 554"/>
                  <a:gd name="T2" fmla="*/ 62 w 224"/>
                  <a:gd name="T3" fmla="*/ 542 h 554"/>
                  <a:gd name="T4" fmla="*/ 124 w 224"/>
                  <a:gd name="T5" fmla="*/ 554 h 554"/>
                  <a:gd name="T6" fmla="*/ 224 w 224"/>
                  <a:gd name="T7" fmla="*/ 24 h 554"/>
                  <a:gd name="T8" fmla="*/ 162 w 224"/>
                  <a:gd name="T9" fmla="*/ 12 h 554"/>
                  <a:gd name="T10" fmla="*/ 100 w 224"/>
                  <a:gd name="T11" fmla="*/ 0 h 554"/>
                  <a:gd name="T12" fmla="*/ 0 w 224"/>
                  <a:gd name="T13" fmla="*/ 530 h 5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4"/>
                  <a:gd name="T22" fmla="*/ 0 h 554"/>
                  <a:gd name="T23" fmla="*/ 224 w 224"/>
                  <a:gd name="T24" fmla="*/ 554 h 5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4" h="554">
                    <a:moveTo>
                      <a:pt x="0" y="530"/>
                    </a:moveTo>
                    <a:lnTo>
                      <a:pt x="62" y="542"/>
                    </a:lnTo>
                    <a:lnTo>
                      <a:pt x="124" y="554"/>
                    </a:lnTo>
                    <a:lnTo>
                      <a:pt x="224" y="24"/>
                    </a:lnTo>
                    <a:lnTo>
                      <a:pt x="162" y="12"/>
                    </a:lnTo>
                    <a:lnTo>
                      <a:pt x="100" y="0"/>
                    </a:lnTo>
                    <a:lnTo>
                      <a:pt x="0" y="5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00" name="Freeform 397"/>
              <p:cNvSpPr>
                <a:spLocks/>
              </p:cNvSpPr>
              <p:nvPr/>
            </p:nvSpPr>
            <p:spPr bwMode="auto">
              <a:xfrm>
                <a:off x="3245" y="1358"/>
                <a:ext cx="32" cy="79"/>
              </a:xfrm>
              <a:custGeom>
                <a:avLst/>
                <a:gdLst>
                  <a:gd name="T0" fmla="*/ 0 w 224"/>
                  <a:gd name="T1" fmla="*/ 530 h 554"/>
                  <a:gd name="T2" fmla="*/ 62 w 224"/>
                  <a:gd name="T3" fmla="*/ 542 h 554"/>
                  <a:gd name="T4" fmla="*/ 124 w 224"/>
                  <a:gd name="T5" fmla="*/ 554 h 554"/>
                  <a:gd name="T6" fmla="*/ 224 w 224"/>
                  <a:gd name="T7" fmla="*/ 24 h 554"/>
                  <a:gd name="T8" fmla="*/ 162 w 224"/>
                  <a:gd name="T9" fmla="*/ 12 h 554"/>
                  <a:gd name="T10" fmla="*/ 100 w 224"/>
                  <a:gd name="T11" fmla="*/ 0 h 554"/>
                  <a:gd name="T12" fmla="*/ 0 w 224"/>
                  <a:gd name="T13" fmla="*/ 530 h 5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4"/>
                  <a:gd name="T22" fmla="*/ 0 h 554"/>
                  <a:gd name="T23" fmla="*/ 224 w 224"/>
                  <a:gd name="T24" fmla="*/ 554 h 5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4" h="554">
                    <a:moveTo>
                      <a:pt x="0" y="530"/>
                    </a:moveTo>
                    <a:lnTo>
                      <a:pt x="62" y="542"/>
                    </a:lnTo>
                    <a:lnTo>
                      <a:pt x="124" y="554"/>
                    </a:lnTo>
                    <a:lnTo>
                      <a:pt x="224" y="24"/>
                    </a:lnTo>
                    <a:lnTo>
                      <a:pt x="162" y="12"/>
                    </a:lnTo>
                    <a:lnTo>
                      <a:pt x="100" y="0"/>
                    </a:lnTo>
                    <a:lnTo>
                      <a:pt x="0" y="5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01" name="Freeform 398"/>
              <p:cNvSpPr>
                <a:spLocks/>
              </p:cNvSpPr>
              <p:nvPr/>
            </p:nvSpPr>
            <p:spPr bwMode="auto">
              <a:xfrm>
                <a:off x="3269" y="1359"/>
                <a:ext cx="8" cy="2"/>
              </a:xfrm>
              <a:custGeom>
                <a:avLst/>
                <a:gdLst>
                  <a:gd name="T0" fmla="*/ 0 w 62"/>
                  <a:gd name="T1" fmla="*/ 0 h 12"/>
                  <a:gd name="T2" fmla="*/ 62 w 62"/>
                  <a:gd name="T3" fmla="*/ 12 h 12"/>
                  <a:gd name="T4" fmla="*/ 62 w 62"/>
                  <a:gd name="T5" fmla="*/ 5 h 12"/>
                  <a:gd name="T6" fmla="*/ 0 w 6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0" y="0"/>
                    </a:moveTo>
                    <a:lnTo>
                      <a:pt x="62" y="12"/>
                    </a:lnTo>
                    <a:lnTo>
                      <a:pt x="6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02" name="Line 399"/>
              <p:cNvSpPr>
                <a:spLocks noChangeShapeType="1"/>
              </p:cNvSpPr>
              <p:nvPr/>
            </p:nvSpPr>
            <p:spPr bwMode="auto">
              <a:xfrm flipV="1">
                <a:off x="3277" y="13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03" name="Freeform 400"/>
              <p:cNvSpPr>
                <a:spLocks/>
              </p:cNvSpPr>
              <p:nvPr/>
            </p:nvSpPr>
            <p:spPr bwMode="auto">
              <a:xfrm>
                <a:off x="3260" y="1282"/>
                <a:ext cx="22" cy="78"/>
              </a:xfrm>
              <a:custGeom>
                <a:avLst/>
                <a:gdLst>
                  <a:gd name="T0" fmla="*/ 0 w 158"/>
                  <a:gd name="T1" fmla="*/ 541 h 550"/>
                  <a:gd name="T2" fmla="*/ 62 w 158"/>
                  <a:gd name="T3" fmla="*/ 545 h 550"/>
                  <a:gd name="T4" fmla="*/ 124 w 158"/>
                  <a:gd name="T5" fmla="*/ 550 h 550"/>
                  <a:gd name="T6" fmla="*/ 158 w 158"/>
                  <a:gd name="T7" fmla="*/ 9 h 550"/>
                  <a:gd name="T8" fmla="*/ 96 w 158"/>
                  <a:gd name="T9" fmla="*/ 4 h 550"/>
                  <a:gd name="T10" fmla="*/ 35 w 158"/>
                  <a:gd name="T11" fmla="*/ 0 h 550"/>
                  <a:gd name="T12" fmla="*/ 0 w 158"/>
                  <a:gd name="T13" fmla="*/ 541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0"/>
                  <a:gd name="T23" fmla="*/ 158 w 158"/>
                  <a:gd name="T24" fmla="*/ 550 h 5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0">
                    <a:moveTo>
                      <a:pt x="0" y="541"/>
                    </a:moveTo>
                    <a:lnTo>
                      <a:pt x="62" y="545"/>
                    </a:lnTo>
                    <a:lnTo>
                      <a:pt x="124" y="550"/>
                    </a:lnTo>
                    <a:lnTo>
                      <a:pt x="158" y="9"/>
                    </a:lnTo>
                    <a:lnTo>
                      <a:pt x="96" y="4"/>
                    </a:lnTo>
                    <a:lnTo>
                      <a:pt x="35" y="0"/>
                    </a:lnTo>
                    <a:lnTo>
                      <a:pt x="0" y="5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04" name="Freeform 401"/>
              <p:cNvSpPr>
                <a:spLocks/>
              </p:cNvSpPr>
              <p:nvPr/>
            </p:nvSpPr>
            <p:spPr bwMode="auto">
              <a:xfrm>
                <a:off x="3260" y="1282"/>
                <a:ext cx="22" cy="78"/>
              </a:xfrm>
              <a:custGeom>
                <a:avLst/>
                <a:gdLst>
                  <a:gd name="T0" fmla="*/ 0 w 158"/>
                  <a:gd name="T1" fmla="*/ 541 h 550"/>
                  <a:gd name="T2" fmla="*/ 62 w 158"/>
                  <a:gd name="T3" fmla="*/ 545 h 550"/>
                  <a:gd name="T4" fmla="*/ 124 w 158"/>
                  <a:gd name="T5" fmla="*/ 550 h 550"/>
                  <a:gd name="T6" fmla="*/ 158 w 158"/>
                  <a:gd name="T7" fmla="*/ 9 h 550"/>
                  <a:gd name="T8" fmla="*/ 96 w 158"/>
                  <a:gd name="T9" fmla="*/ 4 h 550"/>
                  <a:gd name="T10" fmla="*/ 35 w 158"/>
                  <a:gd name="T11" fmla="*/ 0 h 550"/>
                  <a:gd name="T12" fmla="*/ 0 w 158"/>
                  <a:gd name="T13" fmla="*/ 541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0"/>
                  <a:gd name="T23" fmla="*/ 158 w 158"/>
                  <a:gd name="T24" fmla="*/ 550 h 5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0">
                    <a:moveTo>
                      <a:pt x="0" y="541"/>
                    </a:moveTo>
                    <a:lnTo>
                      <a:pt x="62" y="545"/>
                    </a:lnTo>
                    <a:lnTo>
                      <a:pt x="124" y="550"/>
                    </a:lnTo>
                    <a:lnTo>
                      <a:pt x="158" y="9"/>
                    </a:lnTo>
                    <a:lnTo>
                      <a:pt x="96" y="4"/>
                    </a:lnTo>
                    <a:lnTo>
                      <a:pt x="35" y="0"/>
                    </a:lnTo>
                    <a:lnTo>
                      <a:pt x="0" y="54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05" name="Freeform 402"/>
              <p:cNvSpPr>
                <a:spLocks/>
              </p:cNvSpPr>
              <p:nvPr/>
            </p:nvSpPr>
            <p:spPr bwMode="auto">
              <a:xfrm>
                <a:off x="3273" y="1282"/>
                <a:ext cx="9" cy="1"/>
              </a:xfrm>
              <a:custGeom>
                <a:avLst/>
                <a:gdLst>
                  <a:gd name="T0" fmla="*/ 0 w 62"/>
                  <a:gd name="T1" fmla="*/ 4 h 9"/>
                  <a:gd name="T2" fmla="*/ 62 w 62"/>
                  <a:gd name="T3" fmla="*/ 9 h 9"/>
                  <a:gd name="T4" fmla="*/ 62 w 62"/>
                  <a:gd name="T5" fmla="*/ 0 h 9"/>
                  <a:gd name="T6" fmla="*/ 0 w 62"/>
                  <a:gd name="T7" fmla="*/ 4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9"/>
                  <a:gd name="T14" fmla="*/ 62 w 62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9">
                    <a:moveTo>
                      <a:pt x="0" y="4"/>
                    </a:moveTo>
                    <a:lnTo>
                      <a:pt x="62" y="9"/>
                    </a:lnTo>
                    <a:lnTo>
                      <a:pt x="6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06" name="Line 403"/>
              <p:cNvSpPr>
                <a:spLocks noChangeShapeType="1"/>
              </p:cNvSpPr>
              <p:nvPr/>
            </p:nvSpPr>
            <p:spPr bwMode="auto">
              <a:xfrm flipV="1">
                <a:off x="3282" y="12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07" name="Freeform 404"/>
              <p:cNvSpPr>
                <a:spLocks/>
              </p:cNvSpPr>
              <p:nvPr/>
            </p:nvSpPr>
            <p:spPr bwMode="auto">
              <a:xfrm>
                <a:off x="3260" y="1204"/>
                <a:ext cx="22" cy="79"/>
              </a:xfrm>
              <a:custGeom>
                <a:avLst/>
                <a:gdLst>
                  <a:gd name="T0" fmla="*/ 35 w 158"/>
                  <a:gd name="T1" fmla="*/ 551 h 551"/>
                  <a:gd name="T2" fmla="*/ 96 w 158"/>
                  <a:gd name="T3" fmla="*/ 546 h 551"/>
                  <a:gd name="T4" fmla="*/ 158 w 158"/>
                  <a:gd name="T5" fmla="*/ 542 h 551"/>
                  <a:gd name="T6" fmla="*/ 124 w 158"/>
                  <a:gd name="T7" fmla="*/ 0 h 551"/>
                  <a:gd name="T8" fmla="*/ 62 w 158"/>
                  <a:gd name="T9" fmla="*/ 5 h 551"/>
                  <a:gd name="T10" fmla="*/ 0 w 158"/>
                  <a:gd name="T11" fmla="*/ 9 h 551"/>
                  <a:gd name="T12" fmla="*/ 35 w 158"/>
                  <a:gd name="T13" fmla="*/ 551 h 5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1"/>
                  <a:gd name="T23" fmla="*/ 158 w 158"/>
                  <a:gd name="T24" fmla="*/ 551 h 5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1">
                    <a:moveTo>
                      <a:pt x="35" y="551"/>
                    </a:moveTo>
                    <a:lnTo>
                      <a:pt x="96" y="546"/>
                    </a:lnTo>
                    <a:lnTo>
                      <a:pt x="158" y="542"/>
                    </a:lnTo>
                    <a:lnTo>
                      <a:pt x="124" y="0"/>
                    </a:lnTo>
                    <a:lnTo>
                      <a:pt x="62" y="5"/>
                    </a:lnTo>
                    <a:lnTo>
                      <a:pt x="0" y="9"/>
                    </a:lnTo>
                    <a:lnTo>
                      <a:pt x="35" y="5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08" name="Freeform 405"/>
              <p:cNvSpPr>
                <a:spLocks/>
              </p:cNvSpPr>
              <p:nvPr/>
            </p:nvSpPr>
            <p:spPr bwMode="auto">
              <a:xfrm>
                <a:off x="3260" y="1204"/>
                <a:ext cx="22" cy="79"/>
              </a:xfrm>
              <a:custGeom>
                <a:avLst/>
                <a:gdLst>
                  <a:gd name="T0" fmla="*/ 35 w 158"/>
                  <a:gd name="T1" fmla="*/ 551 h 551"/>
                  <a:gd name="T2" fmla="*/ 96 w 158"/>
                  <a:gd name="T3" fmla="*/ 546 h 551"/>
                  <a:gd name="T4" fmla="*/ 158 w 158"/>
                  <a:gd name="T5" fmla="*/ 542 h 551"/>
                  <a:gd name="T6" fmla="*/ 124 w 158"/>
                  <a:gd name="T7" fmla="*/ 0 h 551"/>
                  <a:gd name="T8" fmla="*/ 62 w 158"/>
                  <a:gd name="T9" fmla="*/ 5 h 551"/>
                  <a:gd name="T10" fmla="*/ 0 w 158"/>
                  <a:gd name="T11" fmla="*/ 9 h 551"/>
                  <a:gd name="T12" fmla="*/ 35 w 158"/>
                  <a:gd name="T13" fmla="*/ 551 h 5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1"/>
                  <a:gd name="T23" fmla="*/ 158 w 158"/>
                  <a:gd name="T24" fmla="*/ 551 h 5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1">
                    <a:moveTo>
                      <a:pt x="35" y="551"/>
                    </a:moveTo>
                    <a:lnTo>
                      <a:pt x="96" y="546"/>
                    </a:lnTo>
                    <a:lnTo>
                      <a:pt x="158" y="542"/>
                    </a:lnTo>
                    <a:lnTo>
                      <a:pt x="124" y="0"/>
                    </a:lnTo>
                    <a:lnTo>
                      <a:pt x="62" y="5"/>
                    </a:lnTo>
                    <a:lnTo>
                      <a:pt x="0" y="9"/>
                    </a:lnTo>
                    <a:lnTo>
                      <a:pt x="35" y="5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09" name="Freeform 406"/>
              <p:cNvSpPr>
                <a:spLocks/>
              </p:cNvSpPr>
              <p:nvPr/>
            </p:nvSpPr>
            <p:spPr bwMode="auto">
              <a:xfrm>
                <a:off x="3269" y="1203"/>
                <a:ext cx="8" cy="2"/>
              </a:xfrm>
              <a:custGeom>
                <a:avLst/>
                <a:gdLst>
                  <a:gd name="T0" fmla="*/ 0 w 62"/>
                  <a:gd name="T1" fmla="*/ 12 h 12"/>
                  <a:gd name="T2" fmla="*/ 62 w 62"/>
                  <a:gd name="T3" fmla="*/ 7 h 12"/>
                  <a:gd name="T4" fmla="*/ 62 w 62"/>
                  <a:gd name="T5" fmla="*/ 0 h 12"/>
                  <a:gd name="T6" fmla="*/ 0 w 62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0" y="12"/>
                    </a:moveTo>
                    <a:lnTo>
                      <a:pt x="62" y="7"/>
                    </a:lnTo>
                    <a:lnTo>
                      <a:pt x="62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10" name="Line 407"/>
              <p:cNvSpPr>
                <a:spLocks noChangeShapeType="1"/>
              </p:cNvSpPr>
              <p:nvPr/>
            </p:nvSpPr>
            <p:spPr bwMode="auto">
              <a:xfrm flipV="1">
                <a:off x="3277" y="12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11" name="Freeform 408"/>
              <p:cNvSpPr>
                <a:spLocks/>
              </p:cNvSpPr>
              <p:nvPr/>
            </p:nvSpPr>
            <p:spPr bwMode="auto">
              <a:xfrm>
                <a:off x="3245" y="1128"/>
                <a:ext cx="32" cy="79"/>
              </a:xfrm>
              <a:custGeom>
                <a:avLst/>
                <a:gdLst>
                  <a:gd name="T0" fmla="*/ 100 w 224"/>
                  <a:gd name="T1" fmla="*/ 553 h 553"/>
                  <a:gd name="T2" fmla="*/ 162 w 224"/>
                  <a:gd name="T3" fmla="*/ 541 h 553"/>
                  <a:gd name="T4" fmla="*/ 224 w 224"/>
                  <a:gd name="T5" fmla="*/ 529 h 553"/>
                  <a:gd name="T6" fmla="*/ 124 w 224"/>
                  <a:gd name="T7" fmla="*/ 0 h 553"/>
                  <a:gd name="T8" fmla="*/ 62 w 224"/>
                  <a:gd name="T9" fmla="*/ 12 h 553"/>
                  <a:gd name="T10" fmla="*/ 0 w 224"/>
                  <a:gd name="T11" fmla="*/ 24 h 553"/>
                  <a:gd name="T12" fmla="*/ 100 w 224"/>
                  <a:gd name="T13" fmla="*/ 553 h 5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4"/>
                  <a:gd name="T22" fmla="*/ 0 h 553"/>
                  <a:gd name="T23" fmla="*/ 224 w 224"/>
                  <a:gd name="T24" fmla="*/ 553 h 5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4" h="553">
                    <a:moveTo>
                      <a:pt x="100" y="553"/>
                    </a:moveTo>
                    <a:lnTo>
                      <a:pt x="162" y="541"/>
                    </a:lnTo>
                    <a:lnTo>
                      <a:pt x="224" y="529"/>
                    </a:lnTo>
                    <a:lnTo>
                      <a:pt x="124" y="0"/>
                    </a:lnTo>
                    <a:lnTo>
                      <a:pt x="62" y="12"/>
                    </a:lnTo>
                    <a:lnTo>
                      <a:pt x="0" y="24"/>
                    </a:lnTo>
                    <a:lnTo>
                      <a:pt x="100" y="5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12" name="Freeform 409"/>
              <p:cNvSpPr>
                <a:spLocks/>
              </p:cNvSpPr>
              <p:nvPr/>
            </p:nvSpPr>
            <p:spPr bwMode="auto">
              <a:xfrm>
                <a:off x="3245" y="1128"/>
                <a:ext cx="32" cy="79"/>
              </a:xfrm>
              <a:custGeom>
                <a:avLst/>
                <a:gdLst>
                  <a:gd name="T0" fmla="*/ 100 w 224"/>
                  <a:gd name="T1" fmla="*/ 553 h 553"/>
                  <a:gd name="T2" fmla="*/ 162 w 224"/>
                  <a:gd name="T3" fmla="*/ 541 h 553"/>
                  <a:gd name="T4" fmla="*/ 224 w 224"/>
                  <a:gd name="T5" fmla="*/ 529 h 553"/>
                  <a:gd name="T6" fmla="*/ 124 w 224"/>
                  <a:gd name="T7" fmla="*/ 0 h 553"/>
                  <a:gd name="T8" fmla="*/ 62 w 224"/>
                  <a:gd name="T9" fmla="*/ 12 h 553"/>
                  <a:gd name="T10" fmla="*/ 0 w 224"/>
                  <a:gd name="T11" fmla="*/ 24 h 553"/>
                  <a:gd name="T12" fmla="*/ 100 w 224"/>
                  <a:gd name="T13" fmla="*/ 553 h 5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4"/>
                  <a:gd name="T22" fmla="*/ 0 h 553"/>
                  <a:gd name="T23" fmla="*/ 224 w 224"/>
                  <a:gd name="T24" fmla="*/ 553 h 5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4" h="553">
                    <a:moveTo>
                      <a:pt x="100" y="553"/>
                    </a:moveTo>
                    <a:lnTo>
                      <a:pt x="162" y="541"/>
                    </a:lnTo>
                    <a:lnTo>
                      <a:pt x="224" y="529"/>
                    </a:lnTo>
                    <a:lnTo>
                      <a:pt x="124" y="0"/>
                    </a:lnTo>
                    <a:lnTo>
                      <a:pt x="62" y="12"/>
                    </a:lnTo>
                    <a:lnTo>
                      <a:pt x="0" y="24"/>
                    </a:lnTo>
                    <a:lnTo>
                      <a:pt x="100" y="5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13" name="Freeform 410"/>
              <p:cNvSpPr>
                <a:spLocks/>
              </p:cNvSpPr>
              <p:nvPr/>
            </p:nvSpPr>
            <p:spPr bwMode="auto">
              <a:xfrm>
                <a:off x="3254" y="1126"/>
                <a:ext cx="9" cy="3"/>
              </a:xfrm>
              <a:custGeom>
                <a:avLst/>
                <a:gdLst>
                  <a:gd name="T0" fmla="*/ 0 w 62"/>
                  <a:gd name="T1" fmla="*/ 20 h 20"/>
                  <a:gd name="T2" fmla="*/ 62 w 62"/>
                  <a:gd name="T3" fmla="*/ 8 h 20"/>
                  <a:gd name="T4" fmla="*/ 59 w 62"/>
                  <a:gd name="T5" fmla="*/ 0 h 20"/>
                  <a:gd name="T6" fmla="*/ 0 w 62"/>
                  <a:gd name="T7" fmla="*/ 2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20"/>
                  <a:gd name="T14" fmla="*/ 62 w 6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20">
                    <a:moveTo>
                      <a:pt x="0" y="20"/>
                    </a:moveTo>
                    <a:lnTo>
                      <a:pt x="62" y="8"/>
                    </a:lnTo>
                    <a:lnTo>
                      <a:pt x="59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14" name="Line 411"/>
              <p:cNvSpPr>
                <a:spLocks noChangeShapeType="1"/>
              </p:cNvSpPr>
              <p:nvPr/>
            </p:nvSpPr>
            <p:spPr bwMode="auto">
              <a:xfrm flipH="1" flipV="1">
                <a:off x="3263" y="1126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15" name="Freeform 412"/>
              <p:cNvSpPr>
                <a:spLocks/>
              </p:cNvSpPr>
              <p:nvPr/>
            </p:nvSpPr>
            <p:spPr bwMode="auto">
              <a:xfrm>
                <a:off x="3221" y="1054"/>
                <a:ext cx="42" cy="78"/>
              </a:xfrm>
              <a:custGeom>
                <a:avLst/>
                <a:gdLst>
                  <a:gd name="T0" fmla="*/ 171 w 290"/>
                  <a:gd name="T1" fmla="*/ 546 h 546"/>
                  <a:gd name="T2" fmla="*/ 231 w 290"/>
                  <a:gd name="T3" fmla="*/ 526 h 546"/>
                  <a:gd name="T4" fmla="*/ 290 w 290"/>
                  <a:gd name="T5" fmla="*/ 506 h 546"/>
                  <a:gd name="T6" fmla="*/ 119 w 290"/>
                  <a:gd name="T7" fmla="*/ 0 h 546"/>
                  <a:gd name="T8" fmla="*/ 59 w 290"/>
                  <a:gd name="T9" fmla="*/ 20 h 546"/>
                  <a:gd name="T10" fmla="*/ 0 w 290"/>
                  <a:gd name="T11" fmla="*/ 40 h 546"/>
                  <a:gd name="T12" fmla="*/ 171 w 290"/>
                  <a:gd name="T13" fmla="*/ 546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0"/>
                  <a:gd name="T22" fmla="*/ 0 h 546"/>
                  <a:gd name="T23" fmla="*/ 290 w 290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0" h="546">
                    <a:moveTo>
                      <a:pt x="171" y="546"/>
                    </a:moveTo>
                    <a:lnTo>
                      <a:pt x="231" y="526"/>
                    </a:lnTo>
                    <a:lnTo>
                      <a:pt x="290" y="506"/>
                    </a:lnTo>
                    <a:lnTo>
                      <a:pt x="119" y="0"/>
                    </a:lnTo>
                    <a:lnTo>
                      <a:pt x="59" y="20"/>
                    </a:lnTo>
                    <a:lnTo>
                      <a:pt x="0" y="40"/>
                    </a:lnTo>
                    <a:lnTo>
                      <a:pt x="171" y="5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16" name="Freeform 413"/>
              <p:cNvSpPr>
                <a:spLocks/>
              </p:cNvSpPr>
              <p:nvPr/>
            </p:nvSpPr>
            <p:spPr bwMode="auto">
              <a:xfrm>
                <a:off x="3221" y="1054"/>
                <a:ext cx="42" cy="78"/>
              </a:xfrm>
              <a:custGeom>
                <a:avLst/>
                <a:gdLst>
                  <a:gd name="T0" fmla="*/ 171 w 290"/>
                  <a:gd name="T1" fmla="*/ 546 h 546"/>
                  <a:gd name="T2" fmla="*/ 231 w 290"/>
                  <a:gd name="T3" fmla="*/ 526 h 546"/>
                  <a:gd name="T4" fmla="*/ 290 w 290"/>
                  <a:gd name="T5" fmla="*/ 506 h 546"/>
                  <a:gd name="T6" fmla="*/ 119 w 290"/>
                  <a:gd name="T7" fmla="*/ 0 h 546"/>
                  <a:gd name="T8" fmla="*/ 59 w 290"/>
                  <a:gd name="T9" fmla="*/ 20 h 546"/>
                  <a:gd name="T10" fmla="*/ 0 w 290"/>
                  <a:gd name="T11" fmla="*/ 40 h 546"/>
                  <a:gd name="T12" fmla="*/ 171 w 290"/>
                  <a:gd name="T13" fmla="*/ 546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0"/>
                  <a:gd name="T22" fmla="*/ 0 h 546"/>
                  <a:gd name="T23" fmla="*/ 290 w 290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0" h="546">
                    <a:moveTo>
                      <a:pt x="171" y="546"/>
                    </a:moveTo>
                    <a:lnTo>
                      <a:pt x="231" y="526"/>
                    </a:lnTo>
                    <a:lnTo>
                      <a:pt x="290" y="506"/>
                    </a:lnTo>
                    <a:lnTo>
                      <a:pt x="119" y="0"/>
                    </a:lnTo>
                    <a:lnTo>
                      <a:pt x="59" y="20"/>
                    </a:lnTo>
                    <a:lnTo>
                      <a:pt x="0" y="40"/>
                    </a:lnTo>
                    <a:lnTo>
                      <a:pt x="171" y="54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17" name="Freeform 414"/>
              <p:cNvSpPr>
                <a:spLocks/>
              </p:cNvSpPr>
              <p:nvPr/>
            </p:nvSpPr>
            <p:spPr bwMode="auto">
              <a:xfrm>
                <a:off x="3230" y="1053"/>
                <a:ext cx="8" cy="4"/>
              </a:xfrm>
              <a:custGeom>
                <a:avLst/>
                <a:gdLst>
                  <a:gd name="T0" fmla="*/ 0 w 60"/>
                  <a:gd name="T1" fmla="*/ 29 h 29"/>
                  <a:gd name="T2" fmla="*/ 60 w 60"/>
                  <a:gd name="T3" fmla="*/ 9 h 29"/>
                  <a:gd name="T4" fmla="*/ 56 w 60"/>
                  <a:gd name="T5" fmla="*/ 0 h 29"/>
                  <a:gd name="T6" fmla="*/ 0 w 60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0" y="29"/>
                    </a:moveTo>
                    <a:lnTo>
                      <a:pt x="60" y="9"/>
                    </a:lnTo>
                    <a:lnTo>
                      <a:pt x="56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18" name="Line 415"/>
              <p:cNvSpPr>
                <a:spLocks noChangeShapeType="1"/>
              </p:cNvSpPr>
              <p:nvPr/>
            </p:nvSpPr>
            <p:spPr bwMode="auto">
              <a:xfrm flipH="1" flipV="1">
                <a:off x="3238" y="10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19" name="Freeform 416"/>
              <p:cNvSpPr>
                <a:spLocks/>
              </p:cNvSpPr>
              <p:nvPr/>
            </p:nvSpPr>
            <p:spPr bwMode="auto">
              <a:xfrm>
                <a:off x="3187" y="985"/>
                <a:ext cx="51" cy="76"/>
              </a:xfrm>
              <a:custGeom>
                <a:avLst/>
                <a:gdLst>
                  <a:gd name="T0" fmla="*/ 244 w 355"/>
                  <a:gd name="T1" fmla="*/ 530 h 530"/>
                  <a:gd name="T2" fmla="*/ 299 w 355"/>
                  <a:gd name="T3" fmla="*/ 501 h 530"/>
                  <a:gd name="T4" fmla="*/ 355 w 355"/>
                  <a:gd name="T5" fmla="*/ 472 h 530"/>
                  <a:gd name="T6" fmla="*/ 110 w 355"/>
                  <a:gd name="T7" fmla="*/ 0 h 530"/>
                  <a:gd name="T8" fmla="*/ 55 w 355"/>
                  <a:gd name="T9" fmla="*/ 29 h 530"/>
                  <a:gd name="T10" fmla="*/ 0 w 355"/>
                  <a:gd name="T11" fmla="*/ 57 h 530"/>
                  <a:gd name="T12" fmla="*/ 244 w 355"/>
                  <a:gd name="T13" fmla="*/ 530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244" y="530"/>
                    </a:moveTo>
                    <a:lnTo>
                      <a:pt x="299" y="501"/>
                    </a:lnTo>
                    <a:lnTo>
                      <a:pt x="355" y="472"/>
                    </a:lnTo>
                    <a:lnTo>
                      <a:pt x="110" y="0"/>
                    </a:lnTo>
                    <a:lnTo>
                      <a:pt x="55" y="29"/>
                    </a:lnTo>
                    <a:lnTo>
                      <a:pt x="0" y="57"/>
                    </a:lnTo>
                    <a:lnTo>
                      <a:pt x="244" y="5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20" name="Freeform 417"/>
              <p:cNvSpPr>
                <a:spLocks/>
              </p:cNvSpPr>
              <p:nvPr/>
            </p:nvSpPr>
            <p:spPr bwMode="auto">
              <a:xfrm>
                <a:off x="3187" y="985"/>
                <a:ext cx="51" cy="76"/>
              </a:xfrm>
              <a:custGeom>
                <a:avLst/>
                <a:gdLst>
                  <a:gd name="T0" fmla="*/ 244 w 355"/>
                  <a:gd name="T1" fmla="*/ 530 h 530"/>
                  <a:gd name="T2" fmla="*/ 299 w 355"/>
                  <a:gd name="T3" fmla="*/ 501 h 530"/>
                  <a:gd name="T4" fmla="*/ 355 w 355"/>
                  <a:gd name="T5" fmla="*/ 472 h 530"/>
                  <a:gd name="T6" fmla="*/ 110 w 355"/>
                  <a:gd name="T7" fmla="*/ 0 h 530"/>
                  <a:gd name="T8" fmla="*/ 55 w 355"/>
                  <a:gd name="T9" fmla="*/ 29 h 530"/>
                  <a:gd name="T10" fmla="*/ 0 w 355"/>
                  <a:gd name="T11" fmla="*/ 57 h 530"/>
                  <a:gd name="T12" fmla="*/ 244 w 355"/>
                  <a:gd name="T13" fmla="*/ 530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244" y="530"/>
                    </a:moveTo>
                    <a:lnTo>
                      <a:pt x="299" y="501"/>
                    </a:lnTo>
                    <a:lnTo>
                      <a:pt x="355" y="472"/>
                    </a:lnTo>
                    <a:lnTo>
                      <a:pt x="110" y="0"/>
                    </a:lnTo>
                    <a:lnTo>
                      <a:pt x="55" y="29"/>
                    </a:lnTo>
                    <a:lnTo>
                      <a:pt x="0" y="57"/>
                    </a:lnTo>
                    <a:lnTo>
                      <a:pt x="244" y="5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21" name="Freeform 418"/>
              <p:cNvSpPr>
                <a:spLocks/>
              </p:cNvSpPr>
              <p:nvPr/>
            </p:nvSpPr>
            <p:spPr bwMode="auto">
              <a:xfrm>
                <a:off x="3195" y="984"/>
                <a:ext cx="8" cy="6"/>
              </a:xfrm>
              <a:custGeom>
                <a:avLst/>
                <a:gdLst>
                  <a:gd name="T0" fmla="*/ 0 w 55"/>
                  <a:gd name="T1" fmla="*/ 38 h 38"/>
                  <a:gd name="T2" fmla="*/ 55 w 55"/>
                  <a:gd name="T3" fmla="*/ 9 h 38"/>
                  <a:gd name="T4" fmla="*/ 50 w 55"/>
                  <a:gd name="T5" fmla="*/ 0 h 38"/>
                  <a:gd name="T6" fmla="*/ 0 w 55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0" y="38"/>
                    </a:moveTo>
                    <a:lnTo>
                      <a:pt x="55" y="9"/>
                    </a:lnTo>
                    <a:lnTo>
                      <a:pt x="50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22" name="Line 419"/>
              <p:cNvSpPr>
                <a:spLocks noChangeShapeType="1"/>
              </p:cNvSpPr>
              <p:nvPr/>
            </p:nvSpPr>
            <p:spPr bwMode="auto">
              <a:xfrm flipH="1" flipV="1">
                <a:off x="3202" y="9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23" name="Freeform 420"/>
              <p:cNvSpPr>
                <a:spLocks/>
              </p:cNvSpPr>
              <p:nvPr/>
            </p:nvSpPr>
            <p:spPr bwMode="auto">
              <a:xfrm>
                <a:off x="3141" y="924"/>
                <a:ext cx="61" cy="71"/>
              </a:xfrm>
              <a:custGeom>
                <a:avLst/>
                <a:gdLst>
                  <a:gd name="T0" fmla="*/ 325 w 425"/>
                  <a:gd name="T1" fmla="*/ 498 h 498"/>
                  <a:gd name="T2" fmla="*/ 375 w 425"/>
                  <a:gd name="T3" fmla="*/ 461 h 498"/>
                  <a:gd name="T4" fmla="*/ 425 w 425"/>
                  <a:gd name="T5" fmla="*/ 423 h 498"/>
                  <a:gd name="T6" fmla="*/ 100 w 425"/>
                  <a:gd name="T7" fmla="*/ 0 h 498"/>
                  <a:gd name="T8" fmla="*/ 50 w 425"/>
                  <a:gd name="T9" fmla="*/ 37 h 498"/>
                  <a:gd name="T10" fmla="*/ 0 w 425"/>
                  <a:gd name="T11" fmla="*/ 75 h 498"/>
                  <a:gd name="T12" fmla="*/ 325 w 425"/>
                  <a:gd name="T13" fmla="*/ 498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325" y="498"/>
                    </a:moveTo>
                    <a:lnTo>
                      <a:pt x="375" y="461"/>
                    </a:lnTo>
                    <a:lnTo>
                      <a:pt x="425" y="423"/>
                    </a:lnTo>
                    <a:lnTo>
                      <a:pt x="100" y="0"/>
                    </a:lnTo>
                    <a:lnTo>
                      <a:pt x="50" y="37"/>
                    </a:lnTo>
                    <a:lnTo>
                      <a:pt x="0" y="75"/>
                    </a:lnTo>
                    <a:lnTo>
                      <a:pt x="325" y="4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24" name="Freeform 421"/>
              <p:cNvSpPr>
                <a:spLocks/>
              </p:cNvSpPr>
              <p:nvPr/>
            </p:nvSpPr>
            <p:spPr bwMode="auto">
              <a:xfrm>
                <a:off x="3141" y="924"/>
                <a:ext cx="61" cy="71"/>
              </a:xfrm>
              <a:custGeom>
                <a:avLst/>
                <a:gdLst>
                  <a:gd name="T0" fmla="*/ 325 w 425"/>
                  <a:gd name="T1" fmla="*/ 498 h 498"/>
                  <a:gd name="T2" fmla="*/ 375 w 425"/>
                  <a:gd name="T3" fmla="*/ 461 h 498"/>
                  <a:gd name="T4" fmla="*/ 425 w 425"/>
                  <a:gd name="T5" fmla="*/ 423 h 498"/>
                  <a:gd name="T6" fmla="*/ 100 w 425"/>
                  <a:gd name="T7" fmla="*/ 0 h 498"/>
                  <a:gd name="T8" fmla="*/ 50 w 425"/>
                  <a:gd name="T9" fmla="*/ 37 h 498"/>
                  <a:gd name="T10" fmla="*/ 0 w 425"/>
                  <a:gd name="T11" fmla="*/ 75 h 498"/>
                  <a:gd name="T12" fmla="*/ 325 w 425"/>
                  <a:gd name="T13" fmla="*/ 498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325" y="498"/>
                    </a:moveTo>
                    <a:lnTo>
                      <a:pt x="375" y="461"/>
                    </a:lnTo>
                    <a:lnTo>
                      <a:pt x="425" y="423"/>
                    </a:lnTo>
                    <a:lnTo>
                      <a:pt x="100" y="0"/>
                    </a:lnTo>
                    <a:lnTo>
                      <a:pt x="50" y="37"/>
                    </a:lnTo>
                    <a:lnTo>
                      <a:pt x="0" y="75"/>
                    </a:lnTo>
                    <a:lnTo>
                      <a:pt x="325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25" name="Freeform 422"/>
              <p:cNvSpPr>
                <a:spLocks/>
              </p:cNvSpPr>
              <p:nvPr/>
            </p:nvSpPr>
            <p:spPr bwMode="auto">
              <a:xfrm>
                <a:off x="3148" y="922"/>
                <a:ext cx="8" cy="7"/>
              </a:xfrm>
              <a:custGeom>
                <a:avLst/>
                <a:gdLst>
                  <a:gd name="T0" fmla="*/ 0 w 50"/>
                  <a:gd name="T1" fmla="*/ 47 h 47"/>
                  <a:gd name="T2" fmla="*/ 50 w 50"/>
                  <a:gd name="T3" fmla="*/ 10 h 47"/>
                  <a:gd name="T4" fmla="*/ 45 w 50"/>
                  <a:gd name="T5" fmla="*/ 4 h 47"/>
                  <a:gd name="T6" fmla="*/ 41 w 50"/>
                  <a:gd name="T7" fmla="*/ 0 h 47"/>
                  <a:gd name="T8" fmla="*/ 0 w 50"/>
                  <a:gd name="T9" fmla="*/ 47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47"/>
                  <a:gd name="T17" fmla="*/ 50 w 50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47">
                    <a:moveTo>
                      <a:pt x="0" y="47"/>
                    </a:moveTo>
                    <a:lnTo>
                      <a:pt x="50" y="10"/>
                    </a:lnTo>
                    <a:lnTo>
                      <a:pt x="45" y="4"/>
                    </a:lnTo>
                    <a:lnTo>
                      <a:pt x="41" y="0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26" name="Freeform 423"/>
              <p:cNvSpPr>
                <a:spLocks/>
              </p:cNvSpPr>
              <p:nvPr/>
            </p:nvSpPr>
            <p:spPr bwMode="auto">
              <a:xfrm>
                <a:off x="3154" y="922"/>
                <a:ext cx="2" cy="2"/>
              </a:xfrm>
              <a:custGeom>
                <a:avLst/>
                <a:gdLst>
                  <a:gd name="T0" fmla="*/ 9 w 9"/>
                  <a:gd name="T1" fmla="*/ 10 h 10"/>
                  <a:gd name="T2" fmla="*/ 4 w 9"/>
                  <a:gd name="T3" fmla="*/ 4 h 10"/>
                  <a:gd name="T4" fmla="*/ 0 w 9"/>
                  <a:gd name="T5" fmla="*/ 0 h 10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0"/>
                  <a:gd name="T11" fmla="*/ 9 w 9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0">
                    <a:moveTo>
                      <a:pt x="9" y="10"/>
                    </a:moveTo>
                    <a:lnTo>
                      <a:pt x="4" y="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27" name="Freeform 424"/>
              <p:cNvSpPr>
                <a:spLocks/>
              </p:cNvSpPr>
              <p:nvPr/>
            </p:nvSpPr>
            <p:spPr bwMode="auto">
              <a:xfrm>
                <a:off x="3083" y="872"/>
                <a:ext cx="71" cy="64"/>
              </a:xfrm>
              <a:custGeom>
                <a:avLst/>
                <a:gdLst>
                  <a:gd name="T0" fmla="*/ 418 w 500"/>
                  <a:gd name="T1" fmla="*/ 449 h 449"/>
                  <a:gd name="T2" fmla="*/ 459 w 500"/>
                  <a:gd name="T3" fmla="*/ 401 h 449"/>
                  <a:gd name="T4" fmla="*/ 500 w 500"/>
                  <a:gd name="T5" fmla="*/ 354 h 449"/>
                  <a:gd name="T6" fmla="*/ 82 w 500"/>
                  <a:gd name="T7" fmla="*/ 0 h 449"/>
                  <a:gd name="T8" fmla="*/ 41 w 500"/>
                  <a:gd name="T9" fmla="*/ 47 h 449"/>
                  <a:gd name="T10" fmla="*/ 0 w 500"/>
                  <a:gd name="T11" fmla="*/ 95 h 449"/>
                  <a:gd name="T12" fmla="*/ 418 w 500"/>
                  <a:gd name="T13" fmla="*/ 449 h 4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0"/>
                  <a:gd name="T22" fmla="*/ 0 h 449"/>
                  <a:gd name="T23" fmla="*/ 500 w 500"/>
                  <a:gd name="T24" fmla="*/ 449 h 4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0" h="449">
                    <a:moveTo>
                      <a:pt x="418" y="449"/>
                    </a:moveTo>
                    <a:lnTo>
                      <a:pt x="459" y="401"/>
                    </a:lnTo>
                    <a:lnTo>
                      <a:pt x="500" y="354"/>
                    </a:lnTo>
                    <a:lnTo>
                      <a:pt x="82" y="0"/>
                    </a:lnTo>
                    <a:lnTo>
                      <a:pt x="41" y="47"/>
                    </a:lnTo>
                    <a:lnTo>
                      <a:pt x="0" y="95"/>
                    </a:lnTo>
                    <a:lnTo>
                      <a:pt x="418" y="4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28" name="Freeform 425"/>
              <p:cNvSpPr>
                <a:spLocks/>
              </p:cNvSpPr>
              <p:nvPr/>
            </p:nvSpPr>
            <p:spPr bwMode="auto">
              <a:xfrm>
                <a:off x="3083" y="872"/>
                <a:ext cx="71" cy="64"/>
              </a:xfrm>
              <a:custGeom>
                <a:avLst/>
                <a:gdLst>
                  <a:gd name="T0" fmla="*/ 418 w 500"/>
                  <a:gd name="T1" fmla="*/ 449 h 449"/>
                  <a:gd name="T2" fmla="*/ 459 w 500"/>
                  <a:gd name="T3" fmla="*/ 401 h 449"/>
                  <a:gd name="T4" fmla="*/ 500 w 500"/>
                  <a:gd name="T5" fmla="*/ 354 h 449"/>
                  <a:gd name="T6" fmla="*/ 82 w 500"/>
                  <a:gd name="T7" fmla="*/ 0 h 449"/>
                  <a:gd name="T8" fmla="*/ 41 w 500"/>
                  <a:gd name="T9" fmla="*/ 47 h 449"/>
                  <a:gd name="T10" fmla="*/ 0 w 500"/>
                  <a:gd name="T11" fmla="*/ 95 h 449"/>
                  <a:gd name="T12" fmla="*/ 418 w 500"/>
                  <a:gd name="T13" fmla="*/ 449 h 4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0"/>
                  <a:gd name="T22" fmla="*/ 0 h 449"/>
                  <a:gd name="T23" fmla="*/ 500 w 500"/>
                  <a:gd name="T24" fmla="*/ 449 h 4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0" h="449">
                    <a:moveTo>
                      <a:pt x="418" y="449"/>
                    </a:moveTo>
                    <a:lnTo>
                      <a:pt x="459" y="401"/>
                    </a:lnTo>
                    <a:lnTo>
                      <a:pt x="500" y="354"/>
                    </a:lnTo>
                    <a:lnTo>
                      <a:pt x="82" y="0"/>
                    </a:lnTo>
                    <a:lnTo>
                      <a:pt x="41" y="47"/>
                    </a:lnTo>
                    <a:lnTo>
                      <a:pt x="0" y="95"/>
                    </a:lnTo>
                    <a:lnTo>
                      <a:pt x="418" y="4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29" name="Freeform 426"/>
              <p:cNvSpPr>
                <a:spLocks/>
              </p:cNvSpPr>
              <p:nvPr/>
            </p:nvSpPr>
            <p:spPr bwMode="auto">
              <a:xfrm>
                <a:off x="3089" y="870"/>
                <a:ext cx="6" cy="8"/>
              </a:xfrm>
              <a:custGeom>
                <a:avLst/>
                <a:gdLst>
                  <a:gd name="T0" fmla="*/ 0 w 41"/>
                  <a:gd name="T1" fmla="*/ 56 h 56"/>
                  <a:gd name="T2" fmla="*/ 41 w 41"/>
                  <a:gd name="T3" fmla="*/ 9 h 56"/>
                  <a:gd name="T4" fmla="*/ 35 w 41"/>
                  <a:gd name="T5" fmla="*/ 4 h 56"/>
                  <a:gd name="T6" fmla="*/ 27 w 41"/>
                  <a:gd name="T7" fmla="*/ 0 h 56"/>
                  <a:gd name="T8" fmla="*/ 0 w 41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6"/>
                  <a:gd name="T17" fmla="*/ 41 w 41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6">
                    <a:moveTo>
                      <a:pt x="0" y="56"/>
                    </a:moveTo>
                    <a:lnTo>
                      <a:pt x="41" y="9"/>
                    </a:lnTo>
                    <a:lnTo>
                      <a:pt x="35" y="4"/>
                    </a:lnTo>
                    <a:lnTo>
                      <a:pt x="27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30" name="Freeform 427"/>
              <p:cNvSpPr>
                <a:spLocks/>
              </p:cNvSpPr>
              <p:nvPr/>
            </p:nvSpPr>
            <p:spPr bwMode="auto">
              <a:xfrm>
                <a:off x="3093" y="870"/>
                <a:ext cx="2" cy="2"/>
              </a:xfrm>
              <a:custGeom>
                <a:avLst/>
                <a:gdLst>
                  <a:gd name="T0" fmla="*/ 14 w 14"/>
                  <a:gd name="T1" fmla="*/ 9 h 9"/>
                  <a:gd name="T2" fmla="*/ 8 w 14"/>
                  <a:gd name="T3" fmla="*/ 4 h 9"/>
                  <a:gd name="T4" fmla="*/ 0 w 14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14" y="9"/>
                    </a:move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31" name="Freeform 428"/>
              <p:cNvSpPr>
                <a:spLocks/>
              </p:cNvSpPr>
              <p:nvPr/>
            </p:nvSpPr>
            <p:spPr bwMode="auto">
              <a:xfrm>
                <a:off x="3012" y="836"/>
                <a:ext cx="81" cy="51"/>
              </a:xfrm>
              <a:custGeom>
                <a:avLst/>
                <a:gdLst>
                  <a:gd name="T0" fmla="*/ 512 w 565"/>
                  <a:gd name="T1" fmla="*/ 357 h 357"/>
                  <a:gd name="T2" fmla="*/ 538 w 565"/>
                  <a:gd name="T3" fmla="*/ 300 h 357"/>
                  <a:gd name="T4" fmla="*/ 565 w 565"/>
                  <a:gd name="T5" fmla="*/ 244 h 357"/>
                  <a:gd name="T6" fmla="*/ 53 w 565"/>
                  <a:gd name="T7" fmla="*/ 0 h 357"/>
                  <a:gd name="T8" fmla="*/ 26 w 565"/>
                  <a:gd name="T9" fmla="*/ 56 h 357"/>
                  <a:gd name="T10" fmla="*/ 0 w 565"/>
                  <a:gd name="T11" fmla="*/ 112 h 357"/>
                  <a:gd name="T12" fmla="*/ 512 w 565"/>
                  <a:gd name="T13" fmla="*/ 357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512" y="357"/>
                    </a:moveTo>
                    <a:lnTo>
                      <a:pt x="538" y="300"/>
                    </a:lnTo>
                    <a:lnTo>
                      <a:pt x="565" y="244"/>
                    </a:lnTo>
                    <a:lnTo>
                      <a:pt x="53" y="0"/>
                    </a:lnTo>
                    <a:lnTo>
                      <a:pt x="26" y="56"/>
                    </a:lnTo>
                    <a:lnTo>
                      <a:pt x="0" y="112"/>
                    </a:lnTo>
                    <a:lnTo>
                      <a:pt x="512" y="3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32" name="Freeform 429"/>
              <p:cNvSpPr>
                <a:spLocks/>
              </p:cNvSpPr>
              <p:nvPr/>
            </p:nvSpPr>
            <p:spPr bwMode="auto">
              <a:xfrm>
                <a:off x="3012" y="836"/>
                <a:ext cx="81" cy="51"/>
              </a:xfrm>
              <a:custGeom>
                <a:avLst/>
                <a:gdLst>
                  <a:gd name="T0" fmla="*/ 512 w 565"/>
                  <a:gd name="T1" fmla="*/ 357 h 357"/>
                  <a:gd name="T2" fmla="*/ 538 w 565"/>
                  <a:gd name="T3" fmla="*/ 300 h 357"/>
                  <a:gd name="T4" fmla="*/ 565 w 565"/>
                  <a:gd name="T5" fmla="*/ 244 h 357"/>
                  <a:gd name="T6" fmla="*/ 53 w 565"/>
                  <a:gd name="T7" fmla="*/ 0 h 357"/>
                  <a:gd name="T8" fmla="*/ 26 w 565"/>
                  <a:gd name="T9" fmla="*/ 56 h 357"/>
                  <a:gd name="T10" fmla="*/ 0 w 565"/>
                  <a:gd name="T11" fmla="*/ 112 h 357"/>
                  <a:gd name="T12" fmla="*/ 512 w 565"/>
                  <a:gd name="T13" fmla="*/ 357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512" y="357"/>
                    </a:moveTo>
                    <a:lnTo>
                      <a:pt x="538" y="300"/>
                    </a:lnTo>
                    <a:lnTo>
                      <a:pt x="565" y="244"/>
                    </a:lnTo>
                    <a:lnTo>
                      <a:pt x="53" y="0"/>
                    </a:lnTo>
                    <a:lnTo>
                      <a:pt x="26" y="56"/>
                    </a:lnTo>
                    <a:lnTo>
                      <a:pt x="0" y="112"/>
                    </a:lnTo>
                    <a:lnTo>
                      <a:pt x="512" y="3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33" name="Freeform 430"/>
              <p:cNvSpPr>
                <a:spLocks/>
              </p:cNvSpPr>
              <p:nvPr/>
            </p:nvSpPr>
            <p:spPr bwMode="auto">
              <a:xfrm>
                <a:off x="3016" y="835"/>
                <a:ext cx="3" cy="9"/>
              </a:xfrm>
              <a:custGeom>
                <a:avLst/>
                <a:gdLst>
                  <a:gd name="T0" fmla="*/ 0 w 27"/>
                  <a:gd name="T1" fmla="*/ 61 h 61"/>
                  <a:gd name="T2" fmla="*/ 27 w 27"/>
                  <a:gd name="T3" fmla="*/ 5 h 61"/>
                  <a:gd name="T4" fmla="*/ 21 w 27"/>
                  <a:gd name="T5" fmla="*/ 2 h 61"/>
                  <a:gd name="T6" fmla="*/ 15 w 27"/>
                  <a:gd name="T7" fmla="*/ 0 h 61"/>
                  <a:gd name="T8" fmla="*/ 0 w 27"/>
                  <a:gd name="T9" fmla="*/ 61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1"/>
                  <a:gd name="T17" fmla="*/ 27 w 2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1">
                    <a:moveTo>
                      <a:pt x="0" y="61"/>
                    </a:moveTo>
                    <a:lnTo>
                      <a:pt x="27" y="5"/>
                    </a:lnTo>
                    <a:lnTo>
                      <a:pt x="21" y="2"/>
                    </a:lnTo>
                    <a:lnTo>
                      <a:pt x="15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34" name="Freeform 431"/>
              <p:cNvSpPr>
                <a:spLocks/>
              </p:cNvSpPr>
              <p:nvPr/>
            </p:nvSpPr>
            <p:spPr bwMode="auto">
              <a:xfrm>
                <a:off x="3018" y="835"/>
                <a:ext cx="1" cy="1"/>
              </a:xfrm>
              <a:custGeom>
                <a:avLst/>
                <a:gdLst>
                  <a:gd name="T0" fmla="*/ 12 w 12"/>
                  <a:gd name="T1" fmla="*/ 5 h 5"/>
                  <a:gd name="T2" fmla="*/ 6 w 12"/>
                  <a:gd name="T3" fmla="*/ 2 h 5"/>
                  <a:gd name="T4" fmla="*/ 0 w 12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5"/>
                  <a:gd name="T11" fmla="*/ 12 w 12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5">
                    <a:moveTo>
                      <a:pt x="12" y="5"/>
                    </a:moveTo>
                    <a:lnTo>
                      <a:pt x="6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35" name="Freeform 432"/>
              <p:cNvSpPr>
                <a:spLocks/>
              </p:cNvSpPr>
              <p:nvPr/>
            </p:nvSpPr>
            <p:spPr bwMode="auto">
              <a:xfrm>
                <a:off x="2973" y="825"/>
                <a:ext cx="45" cy="27"/>
              </a:xfrm>
              <a:custGeom>
                <a:avLst/>
                <a:gdLst>
                  <a:gd name="T0" fmla="*/ 284 w 313"/>
                  <a:gd name="T1" fmla="*/ 188 h 188"/>
                  <a:gd name="T2" fmla="*/ 298 w 313"/>
                  <a:gd name="T3" fmla="*/ 127 h 188"/>
                  <a:gd name="T4" fmla="*/ 313 w 313"/>
                  <a:gd name="T5" fmla="*/ 66 h 188"/>
                  <a:gd name="T6" fmla="*/ 28 w 313"/>
                  <a:gd name="T7" fmla="*/ 0 h 188"/>
                  <a:gd name="T8" fmla="*/ 14 w 313"/>
                  <a:gd name="T9" fmla="*/ 61 h 188"/>
                  <a:gd name="T10" fmla="*/ 0 w 313"/>
                  <a:gd name="T11" fmla="*/ 121 h 188"/>
                  <a:gd name="T12" fmla="*/ 284 w 313"/>
                  <a:gd name="T13" fmla="*/ 188 h 1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3"/>
                  <a:gd name="T22" fmla="*/ 0 h 188"/>
                  <a:gd name="T23" fmla="*/ 313 w 313"/>
                  <a:gd name="T24" fmla="*/ 188 h 1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3" h="188">
                    <a:moveTo>
                      <a:pt x="284" y="188"/>
                    </a:moveTo>
                    <a:lnTo>
                      <a:pt x="298" y="127"/>
                    </a:lnTo>
                    <a:lnTo>
                      <a:pt x="313" y="66"/>
                    </a:lnTo>
                    <a:lnTo>
                      <a:pt x="28" y="0"/>
                    </a:lnTo>
                    <a:lnTo>
                      <a:pt x="14" y="61"/>
                    </a:lnTo>
                    <a:lnTo>
                      <a:pt x="0" y="121"/>
                    </a:lnTo>
                    <a:lnTo>
                      <a:pt x="284" y="1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66" name="Freeform 433"/>
            <p:cNvSpPr>
              <a:spLocks/>
            </p:cNvSpPr>
            <p:nvPr/>
          </p:nvSpPr>
          <p:spPr bwMode="auto">
            <a:xfrm>
              <a:off x="2973" y="825"/>
              <a:ext cx="45" cy="27"/>
            </a:xfrm>
            <a:custGeom>
              <a:avLst/>
              <a:gdLst>
                <a:gd name="T0" fmla="*/ 284 w 313"/>
                <a:gd name="T1" fmla="*/ 188 h 188"/>
                <a:gd name="T2" fmla="*/ 298 w 313"/>
                <a:gd name="T3" fmla="*/ 127 h 188"/>
                <a:gd name="T4" fmla="*/ 313 w 313"/>
                <a:gd name="T5" fmla="*/ 66 h 188"/>
                <a:gd name="T6" fmla="*/ 28 w 313"/>
                <a:gd name="T7" fmla="*/ 0 h 188"/>
                <a:gd name="T8" fmla="*/ 14 w 313"/>
                <a:gd name="T9" fmla="*/ 61 h 188"/>
                <a:gd name="T10" fmla="*/ 0 w 313"/>
                <a:gd name="T11" fmla="*/ 121 h 188"/>
                <a:gd name="T12" fmla="*/ 284 w 313"/>
                <a:gd name="T13" fmla="*/ 188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3"/>
                <a:gd name="T22" fmla="*/ 0 h 188"/>
                <a:gd name="T23" fmla="*/ 313 w 313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3" h="188">
                  <a:moveTo>
                    <a:pt x="284" y="188"/>
                  </a:moveTo>
                  <a:lnTo>
                    <a:pt x="298" y="127"/>
                  </a:lnTo>
                  <a:lnTo>
                    <a:pt x="313" y="66"/>
                  </a:lnTo>
                  <a:lnTo>
                    <a:pt x="28" y="0"/>
                  </a:lnTo>
                  <a:lnTo>
                    <a:pt x="14" y="61"/>
                  </a:lnTo>
                  <a:lnTo>
                    <a:pt x="0" y="121"/>
                  </a:lnTo>
                  <a:lnTo>
                    <a:pt x="284" y="18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" name="Freeform 434"/>
            <p:cNvSpPr>
              <a:spLocks/>
            </p:cNvSpPr>
            <p:nvPr/>
          </p:nvSpPr>
          <p:spPr bwMode="auto">
            <a:xfrm>
              <a:off x="2975" y="825"/>
              <a:ext cx="2" cy="9"/>
            </a:xfrm>
            <a:custGeom>
              <a:avLst/>
              <a:gdLst>
                <a:gd name="T0" fmla="*/ 0 w 14"/>
                <a:gd name="T1" fmla="*/ 62 h 62"/>
                <a:gd name="T2" fmla="*/ 14 w 14"/>
                <a:gd name="T3" fmla="*/ 1 h 62"/>
                <a:gd name="T4" fmla="*/ 5 w 14"/>
                <a:gd name="T5" fmla="*/ 0 h 62"/>
                <a:gd name="T6" fmla="*/ 0 w 14"/>
                <a:gd name="T7" fmla="*/ 62 h 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62"/>
                <a:gd name="T14" fmla="*/ 14 w 14"/>
                <a:gd name="T15" fmla="*/ 62 h 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62">
                  <a:moveTo>
                    <a:pt x="0" y="62"/>
                  </a:moveTo>
                  <a:lnTo>
                    <a:pt x="14" y="1"/>
                  </a:lnTo>
                  <a:lnTo>
                    <a:pt x="5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" name="Line 435"/>
            <p:cNvSpPr>
              <a:spLocks noChangeShapeType="1"/>
            </p:cNvSpPr>
            <p:nvPr/>
          </p:nvSpPr>
          <p:spPr bwMode="auto">
            <a:xfrm flipH="1" flipV="1">
              <a:off x="2976" y="82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" name="Freeform 436"/>
            <p:cNvSpPr>
              <a:spLocks/>
            </p:cNvSpPr>
            <p:nvPr/>
          </p:nvSpPr>
          <p:spPr bwMode="auto">
            <a:xfrm>
              <a:off x="2933" y="822"/>
              <a:ext cx="43" cy="21"/>
            </a:xfrm>
            <a:custGeom>
              <a:avLst/>
              <a:gdLst>
                <a:gd name="T0" fmla="*/ 293 w 302"/>
                <a:gd name="T1" fmla="*/ 148 h 148"/>
                <a:gd name="T2" fmla="*/ 297 w 302"/>
                <a:gd name="T3" fmla="*/ 86 h 148"/>
                <a:gd name="T4" fmla="*/ 302 w 302"/>
                <a:gd name="T5" fmla="*/ 24 h 148"/>
                <a:gd name="T6" fmla="*/ 9 w 302"/>
                <a:gd name="T7" fmla="*/ 0 h 148"/>
                <a:gd name="T8" fmla="*/ 4 w 302"/>
                <a:gd name="T9" fmla="*/ 62 h 148"/>
                <a:gd name="T10" fmla="*/ 0 w 302"/>
                <a:gd name="T11" fmla="*/ 124 h 148"/>
                <a:gd name="T12" fmla="*/ 293 w 302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148"/>
                <a:gd name="T23" fmla="*/ 302 w 30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148">
                  <a:moveTo>
                    <a:pt x="293" y="148"/>
                  </a:moveTo>
                  <a:lnTo>
                    <a:pt x="297" y="86"/>
                  </a:lnTo>
                  <a:lnTo>
                    <a:pt x="302" y="24"/>
                  </a:lnTo>
                  <a:lnTo>
                    <a:pt x="9" y="0"/>
                  </a:lnTo>
                  <a:lnTo>
                    <a:pt x="4" y="62"/>
                  </a:lnTo>
                  <a:lnTo>
                    <a:pt x="0" y="124"/>
                  </a:lnTo>
                  <a:lnTo>
                    <a:pt x="293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" name="Freeform 437"/>
            <p:cNvSpPr>
              <a:spLocks/>
            </p:cNvSpPr>
            <p:nvPr/>
          </p:nvSpPr>
          <p:spPr bwMode="auto">
            <a:xfrm>
              <a:off x="2933" y="822"/>
              <a:ext cx="43" cy="21"/>
            </a:xfrm>
            <a:custGeom>
              <a:avLst/>
              <a:gdLst>
                <a:gd name="T0" fmla="*/ 293 w 302"/>
                <a:gd name="T1" fmla="*/ 148 h 148"/>
                <a:gd name="T2" fmla="*/ 297 w 302"/>
                <a:gd name="T3" fmla="*/ 86 h 148"/>
                <a:gd name="T4" fmla="*/ 302 w 302"/>
                <a:gd name="T5" fmla="*/ 24 h 148"/>
                <a:gd name="T6" fmla="*/ 9 w 302"/>
                <a:gd name="T7" fmla="*/ 0 h 148"/>
                <a:gd name="T8" fmla="*/ 4 w 302"/>
                <a:gd name="T9" fmla="*/ 62 h 148"/>
                <a:gd name="T10" fmla="*/ 0 w 302"/>
                <a:gd name="T11" fmla="*/ 124 h 148"/>
                <a:gd name="T12" fmla="*/ 293 w 302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148"/>
                <a:gd name="T23" fmla="*/ 302 w 30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148">
                  <a:moveTo>
                    <a:pt x="293" y="148"/>
                  </a:moveTo>
                  <a:lnTo>
                    <a:pt x="297" y="86"/>
                  </a:lnTo>
                  <a:lnTo>
                    <a:pt x="302" y="24"/>
                  </a:lnTo>
                  <a:lnTo>
                    <a:pt x="9" y="0"/>
                  </a:lnTo>
                  <a:lnTo>
                    <a:pt x="4" y="62"/>
                  </a:lnTo>
                  <a:lnTo>
                    <a:pt x="0" y="124"/>
                  </a:lnTo>
                  <a:lnTo>
                    <a:pt x="293" y="1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" name="Freeform 438"/>
            <p:cNvSpPr>
              <a:spLocks/>
            </p:cNvSpPr>
            <p:nvPr/>
          </p:nvSpPr>
          <p:spPr bwMode="auto">
            <a:xfrm>
              <a:off x="2933" y="822"/>
              <a:ext cx="1" cy="9"/>
            </a:xfrm>
            <a:custGeom>
              <a:avLst/>
              <a:gdLst>
                <a:gd name="T0" fmla="*/ 4 w 9"/>
                <a:gd name="T1" fmla="*/ 62 h 62"/>
                <a:gd name="T2" fmla="*/ 9 w 9"/>
                <a:gd name="T3" fmla="*/ 0 h 62"/>
                <a:gd name="T4" fmla="*/ 0 w 9"/>
                <a:gd name="T5" fmla="*/ 0 h 62"/>
                <a:gd name="T6" fmla="*/ 4 w 9"/>
                <a:gd name="T7" fmla="*/ 62 h 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62"/>
                <a:gd name="T14" fmla="*/ 9 w 9"/>
                <a:gd name="T15" fmla="*/ 62 h 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62">
                  <a:moveTo>
                    <a:pt x="4" y="62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" name="Line 439"/>
            <p:cNvSpPr>
              <a:spLocks noChangeShapeType="1"/>
            </p:cNvSpPr>
            <p:nvPr/>
          </p:nvSpPr>
          <p:spPr bwMode="auto">
            <a:xfrm flipH="1">
              <a:off x="2933" y="82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" name="Freeform 440"/>
            <p:cNvSpPr>
              <a:spLocks/>
            </p:cNvSpPr>
            <p:nvPr/>
          </p:nvSpPr>
          <p:spPr bwMode="auto">
            <a:xfrm>
              <a:off x="2788" y="881"/>
              <a:ext cx="145" cy="55"/>
            </a:xfrm>
            <a:custGeom>
              <a:avLst/>
              <a:gdLst>
                <a:gd name="T0" fmla="*/ 1016 w 1016"/>
                <a:gd name="T1" fmla="*/ 0 h 380"/>
                <a:gd name="T2" fmla="*/ 545 w 1016"/>
                <a:gd name="T3" fmla="*/ 74 h 380"/>
                <a:gd name="T4" fmla="*/ 122 w 1016"/>
                <a:gd name="T5" fmla="*/ 277 h 380"/>
                <a:gd name="T6" fmla="*/ 0 w 1016"/>
                <a:gd name="T7" fmla="*/ 380 h 3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6"/>
                <a:gd name="T13" fmla="*/ 0 h 380"/>
                <a:gd name="T14" fmla="*/ 1016 w 1016"/>
                <a:gd name="T15" fmla="*/ 380 h 3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6" h="380">
                  <a:moveTo>
                    <a:pt x="1016" y="0"/>
                  </a:moveTo>
                  <a:lnTo>
                    <a:pt x="545" y="74"/>
                  </a:lnTo>
                  <a:lnTo>
                    <a:pt x="122" y="277"/>
                  </a:lnTo>
                  <a:lnTo>
                    <a:pt x="0" y="38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" name="Line 441"/>
            <p:cNvSpPr>
              <a:spLocks noChangeShapeType="1"/>
            </p:cNvSpPr>
            <p:nvPr/>
          </p:nvSpPr>
          <p:spPr bwMode="auto">
            <a:xfrm flipH="1">
              <a:off x="2771" y="948"/>
              <a:ext cx="3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" name="Freeform 442"/>
            <p:cNvSpPr>
              <a:spLocks/>
            </p:cNvSpPr>
            <p:nvPr/>
          </p:nvSpPr>
          <p:spPr bwMode="auto">
            <a:xfrm>
              <a:off x="2675" y="962"/>
              <a:ext cx="82" cy="139"/>
            </a:xfrm>
            <a:custGeom>
              <a:avLst/>
              <a:gdLst>
                <a:gd name="T0" fmla="*/ 575 w 575"/>
                <a:gd name="T1" fmla="*/ 0 h 972"/>
                <a:gd name="T2" fmla="*/ 558 w 575"/>
                <a:gd name="T3" fmla="*/ 13 h 972"/>
                <a:gd name="T4" fmla="*/ 274 w 575"/>
                <a:gd name="T5" fmla="*/ 383 h 972"/>
                <a:gd name="T6" fmla="*/ 57 w 575"/>
                <a:gd name="T7" fmla="*/ 803 h 972"/>
                <a:gd name="T8" fmla="*/ 0 w 575"/>
                <a:gd name="T9" fmla="*/ 972 h 9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5"/>
                <a:gd name="T16" fmla="*/ 0 h 972"/>
                <a:gd name="T17" fmla="*/ 575 w 575"/>
                <a:gd name="T18" fmla="*/ 972 h 9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5" h="972">
                  <a:moveTo>
                    <a:pt x="575" y="0"/>
                  </a:moveTo>
                  <a:lnTo>
                    <a:pt x="558" y="13"/>
                  </a:lnTo>
                  <a:lnTo>
                    <a:pt x="274" y="383"/>
                  </a:lnTo>
                  <a:lnTo>
                    <a:pt x="57" y="803"/>
                  </a:lnTo>
                  <a:lnTo>
                    <a:pt x="0" y="9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" name="Line 443"/>
            <p:cNvSpPr>
              <a:spLocks noChangeShapeType="1"/>
            </p:cNvSpPr>
            <p:nvPr/>
          </p:nvSpPr>
          <p:spPr bwMode="auto">
            <a:xfrm flipH="1">
              <a:off x="2668" y="1119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" name="Freeform 444"/>
            <p:cNvSpPr>
              <a:spLocks/>
            </p:cNvSpPr>
            <p:nvPr/>
          </p:nvSpPr>
          <p:spPr bwMode="auto">
            <a:xfrm>
              <a:off x="2644" y="1139"/>
              <a:ext cx="18" cy="161"/>
            </a:xfrm>
            <a:custGeom>
              <a:avLst/>
              <a:gdLst>
                <a:gd name="T0" fmla="*/ 129 w 129"/>
                <a:gd name="T1" fmla="*/ 0 h 1128"/>
                <a:gd name="T2" fmla="*/ 122 w 129"/>
                <a:gd name="T3" fmla="*/ 21 h 1128"/>
                <a:gd name="T4" fmla="*/ 30 w 129"/>
                <a:gd name="T5" fmla="*/ 504 h 1128"/>
                <a:gd name="T6" fmla="*/ 0 w 129"/>
                <a:gd name="T7" fmla="*/ 1001 h 1128"/>
                <a:gd name="T8" fmla="*/ 7 w 129"/>
                <a:gd name="T9" fmla="*/ 1128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"/>
                <a:gd name="T16" fmla="*/ 0 h 1128"/>
                <a:gd name="T17" fmla="*/ 129 w 129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" h="1128">
                  <a:moveTo>
                    <a:pt x="129" y="0"/>
                  </a:moveTo>
                  <a:lnTo>
                    <a:pt x="122" y="21"/>
                  </a:lnTo>
                  <a:lnTo>
                    <a:pt x="30" y="504"/>
                  </a:lnTo>
                  <a:lnTo>
                    <a:pt x="0" y="1001"/>
                  </a:lnTo>
                  <a:lnTo>
                    <a:pt x="7" y="11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" name="Line 445"/>
            <p:cNvSpPr>
              <a:spLocks noChangeShapeType="1"/>
            </p:cNvSpPr>
            <p:nvPr/>
          </p:nvSpPr>
          <p:spPr bwMode="auto">
            <a:xfrm>
              <a:off x="2646" y="131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" name="Freeform 446"/>
            <p:cNvSpPr>
              <a:spLocks/>
            </p:cNvSpPr>
            <p:nvPr/>
          </p:nvSpPr>
          <p:spPr bwMode="auto">
            <a:xfrm>
              <a:off x="2647" y="1341"/>
              <a:ext cx="41" cy="156"/>
            </a:xfrm>
            <a:custGeom>
              <a:avLst/>
              <a:gdLst>
                <a:gd name="T0" fmla="*/ 0 w 286"/>
                <a:gd name="T1" fmla="*/ 0 h 1095"/>
                <a:gd name="T2" fmla="*/ 5 w 286"/>
                <a:gd name="T3" fmla="*/ 87 h 1095"/>
                <a:gd name="T4" fmla="*/ 97 w 286"/>
                <a:gd name="T5" fmla="*/ 571 h 1095"/>
                <a:gd name="T6" fmla="*/ 252 w 286"/>
                <a:gd name="T7" fmla="*/ 1029 h 1095"/>
                <a:gd name="T8" fmla="*/ 286 w 286"/>
                <a:gd name="T9" fmla="*/ 1095 h 10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1095"/>
                <a:gd name="T17" fmla="*/ 286 w 286"/>
                <a:gd name="T18" fmla="*/ 1095 h 10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1095">
                  <a:moveTo>
                    <a:pt x="0" y="0"/>
                  </a:moveTo>
                  <a:lnTo>
                    <a:pt x="5" y="87"/>
                  </a:lnTo>
                  <a:lnTo>
                    <a:pt x="97" y="571"/>
                  </a:lnTo>
                  <a:lnTo>
                    <a:pt x="252" y="1029"/>
                  </a:lnTo>
                  <a:lnTo>
                    <a:pt x="286" y="109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" name="Line 447"/>
            <p:cNvSpPr>
              <a:spLocks noChangeShapeType="1"/>
            </p:cNvSpPr>
            <p:nvPr/>
          </p:nvSpPr>
          <p:spPr bwMode="auto">
            <a:xfrm>
              <a:off x="2697" y="151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" name="Freeform 448"/>
            <p:cNvSpPr>
              <a:spLocks/>
            </p:cNvSpPr>
            <p:nvPr/>
          </p:nvSpPr>
          <p:spPr bwMode="auto">
            <a:xfrm>
              <a:off x="2707" y="1533"/>
              <a:ext cx="110" cy="116"/>
            </a:xfrm>
            <a:custGeom>
              <a:avLst/>
              <a:gdLst>
                <a:gd name="T0" fmla="*/ 0 w 775"/>
                <a:gd name="T1" fmla="*/ 0 h 810"/>
                <a:gd name="T2" fmla="*/ 52 w 775"/>
                <a:gd name="T3" fmla="*/ 100 h 810"/>
                <a:gd name="T4" fmla="*/ 336 w 775"/>
                <a:gd name="T5" fmla="*/ 469 h 810"/>
                <a:gd name="T6" fmla="*/ 691 w 775"/>
                <a:gd name="T7" fmla="*/ 769 h 810"/>
                <a:gd name="T8" fmla="*/ 775 w 775"/>
                <a:gd name="T9" fmla="*/ 810 h 8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5"/>
                <a:gd name="T16" fmla="*/ 0 h 810"/>
                <a:gd name="T17" fmla="*/ 775 w 775"/>
                <a:gd name="T18" fmla="*/ 810 h 8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5" h="810">
                  <a:moveTo>
                    <a:pt x="0" y="0"/>
                  </a:moveTo>
                  <a:lnTo>
                    <a:pt x="52" y="100"/>
                  </a:lnTo>
                  <a:lnTo>
                    <a:pt x="336" y="469"/>
                  </a:lnTo>
                  <a:lnTo>
                    <a:pt x="691" y="769"/>
                  </a:lnTo>
                  <a:lnTo>
                    <a:pt x="775" y="8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" name="Line 449"/>
            <p:cNvSpPr>
              <a:spLocks noChangeShapeType="1"/>
            </p:cNvSpPr>
            <p:nvPr/>
          </p:nvSpPr>
          <p:spPr bwMode="auto">
            <a:xfrm>
              <a:off x="2834" y="1657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" name="Freeform 450"/>
            <p:cNvSpPr>
              <a:spLocks/>
            </p:cNvSpPr>
            <p:nvPr/>
          </p:nvSpPr>
          <p:spPr bwMode="auto">
            <a:xfrm>
              <a:off x="2854" y="1667"/>
              <a:ext cx="158" cy="16"/>
            </a:xfrm>
            <a:custGeom>
              <a:avLst/>
              <a:gdLst>
                <a:gd name="T0" fmla="*/ 0 w 1107"/>
                <a:gd name="T1" fmla="*/ 0 h 113"/>
                <a:gd name="T2" fmla="*/ 83 w 1107"/>
                <a:gd name="T3" fmla="*/ 40 h 113"/>
                <a:gd name="T4" fmla="*/ 554 w 1107"/>
                <a:gd name="T5" fmla="*/ 113 h 113"/>
                <a:gd name="T6" fmla="*/ 1024 w 1107"/>
                <a:gd name="T7" fmla="*/ 40 h 113"/>
                <a:gd name="T8" fmla="*/ 1107 w 1107"/>
                <a:gd name="T9" fmla="*/ 0 h 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7"/>
                <a:gd name="T16" fmla="*/ 0 h 113"/>
                <a:gd name="T17" fmla="*/ 1107 w 1107"/>
                <a:gd name="T18" fmla="*/ 113 h 1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7" h="113">
                  <a:moveTo>
                    <a:pt x="0" y="0"/>
                  </a:moveTo>
                  <a:lnTo>
                    <a:pt x="83" y="40"/>
                  </a:lnTo>
                  <a:lnTo>
                    <a:pt x="554" y="113"/>
                  </a:lnTo>
                  <a:lnTo>
                    <a:pt x="1024" y="40"/>
                  </a:lnTo>
                  <a:lnTo>
                    <a:pt x="110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" name="Line 451"/>
            <p:cNvSpPr>
              <a:spLocks noChangeShapeType="1"/>
            </p:cNvSpPr>
            <p:nvPr/>
          </p:nvSpPr>
          <p:spPr bwMode="auto">
            <a:xfrm flipV="1">
              <a:off x="3029" y="1657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" name="Freeform 452"/>
            <p:cNvSpPr>
              <a:spLocks/>
            </p:cNvSpPr>
            <p:nvPr/>
          </p:nvSpPr>
          <p:spPr bwMode="auto">
            <a:xfrm>
              <a:off x="3049" y="1533"/>
              <a:ext cx="110" cy="116"/>
            </a:xfrm>
            <a:custGeom>
              <a:avLst/>
              <a:gdLst>
                <a:gd name="T0" fmla="*/ 0 w 775"/>
                <a:gd name="T1" fmla="*/ 810 h 810"/>
                <a:gd name="T2" fmla="*/ 84 w 775"/>
                <a:gd name="T3" fmla="*/ 769 h 810"/>
                <a:gd name="T4" fmla="*/ 439 w 775"/>
                <a:gd name="T5" fmla="*/ 469 h 810"/>
                <a:gd name="T6" fmla="*/ 723 w 775"/>
                <a:gd name="T7" fmla="*/ 100 h 810"/>
                <a:gd name="T8" fmla="*/ 775 w 775"/>
                <a:gd name="T9" fmla="*/ 0 h 8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5"/>
                <a:gd name="T16" fmla="*/ 0 h 810"/>
                <a:gd name="T17" fmla="*/ 775 w 775"/>
                <a:gd name="T18" fmla="*/ 810 h 8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5" h="810">
                  <a:moveTo>
                    <a:pt x="0" y="810"/>
                  </a:moveTo>
                  <a:lnTo>
                    <a:pt x="84" y="769"/>
                  </a:lnTo>
                  <a:lnTo>
                    <a:pt x="439" y="469"/>
                  </a:lnTo>
                  <a:lnTo>
                    <a:pt x="723" y="100"/>
                  </a:lnTo>
                  <a:lnTo>
                    <a:pt x="77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" name="Line 453"/>
            <p:cNvSpPr>
              <a:spLocks noChangeShapeType="1"/>
            </p:cNvSpPr>
            <p:nvPr/>
          </p:nvSpPr>
          <p:spPr bwMode="auto">
            <a:xfrm flipV="1">
              <a:off x="3168" y="1514"/>
              <a:ext cx="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" name="Freeform 454"/>
            <p:cNvSpPr>
              <a:spLocks/>
            </p:cNvSpPr>
            <p:nvPr/>
          </p:nvSpPr>
          <p:spPr bwMode="auto">
            <a:xfrm>
              <a:off x="3178" y="1341"/>
              <a:ext cx="41" cy="156"/>
            </a:xfrm>
            <a:custGeom>
              <a:avLst/>
              <a:gdLst>
                <a:gd name="T0" fmla="*/ 0 w 286"/>
                <a:gd name="T1" fmla="*/ 1095 h 1095"/>
                <a:gd name="T2" fmla="*/ 34 w 286"/>
                <a:gd name="T3" fmla="*/ 1029 h 1095"/>
                <a:gd name="T4" fmla="*/ 189 w 286"/>
                <a:gd name="T5" fmla="*/ 571 h 1095"/>
                <a:gd name="T6" fmla="*/ 282 w 286"/>
                <a:gd name="T7" fmla="*/ 87 h 1095"/>
                <a:gd name="T8" fmla="*/ 286 w 286"/>
                <a:gd name="T9" fmla="*/ 0 h 10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1095"/>
                <a:gd name="T17" fmla="*/ 286 w 286"/>
                <a:gd name="T18" fmla="*/ 1095 h 10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1095">
                  <a:moveTo>
                    <a:pt x="0" y="1095"/>
                  </a:moveTo>
                  <a:lnTo>
                    <a:pt x="34" y="1029"/>
                  </a:lnTo>
                  <a:lnTo>
                    <a:pt x="189" y="571"/>
                  </a:lnTo>
                  <a:lnTo>
                    <a:pt x="282" y="87"/>
                  </a:lnTo>
                  <a:lnTo>
                    <a:pt x="2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" name="Line 455"/>
            <p:cNvSpPr>
              <a:spLocks noChangeShapeType="1"/>
            </p:cNvSpPr>
            <p:nvPr/>
          </p:nvSpPr>
          <p:spPr bwMode="auto">
            <a:xfrm flipV="1">
              <a:off x="3220" y="131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" name="Freeform 456"/>
            <p:cNvSpPr>
              <a:spLocks/>
            </p:cNvSpPr>
            <p:nvPr/>
          </p:nvSpPr>
          <p:spPr bwMode="auto">
            <a:xfrm>
              <a:off x="3204" y="1139"/>
              <a:ext cx="19" cy="161"/>
            </a:xfrm>
            <a:custGeom>
              <a:avLst/>
              <a:gdLst>
                <a:gd name="T0" fmla="*/ 122 w 130"/>
                <a:gd name="T1" fmla="*/ 1128 h 1128"/>
                <a:gd name="T2" fmla="*/ 130 w 130"/>
                <a:gd name="T3" fmla="*/ 1001 h 1128"/>
                <a:gd name="T4" fmla="*/ 100 w 130"/>
                <a:gd name="T5" fmla="*/ 504 h 1128"/>
                <a:gd name="T6" fmla="*/ 7 w 130"/>
                <a:gd name="T7" fmla="*/ 21 h 1128"/>
                <a:gd name="T8" fmla="*/ 0 w 130"/>
                <a:gd name="T9" fmla="*/ 0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0"/>
                <a:gd name="T16" fmla="*/ 0 h 1128"/>
                <a:gd name="T17" fmla="*/ 130 w 130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0" h="1128">
                  <a:moveTo>
                    <a:pt x="122" y="1128"/>
                  </a:moveTo>
                  <a:lnTo>
                    <a:pt x="130" y="1001"/>
                  </a:lnTo>
                  <a:lnTo>
                    <a:pt x="100" y="504"/>
                  </a:lnTo>
                  <a:lnTo>
                    <a:pt x="7" y="2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" name="Line 457"/>
            <p:cNvSpPr>
              <a:spLocks noChangeShapeType="1"/>
            </p:cNvSpPr>
            <p:nvPr/>
          </p:nvSpPr>
          <p:spPr bwMode="auto">
            <a:xfrm flipH="1" flipV="1">
              <a:off x="3197" y="1119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" name="Freeform 458"/>
            <p:cNvSpPr>
              <a:spLocks/>
            </p:cNvSpPr>
            <p:nvPr/>
          </p:nvSpPr>
          <p:spPr bwMode="auto">
            <a:xfrm>
              <a:off x="3109" y="962"/>
              <a:ext cx="82" cy="139"/>
            </a:xfrm>
            <a:custGeom>
              <a:avLst/>
              <a:gdLst>
                <a:gd name="T0" fmla="*/ 575 w 575"/>
                <a:gd name="T1" fmla="*/ 972 h 972"/>
                <a:gd name="T2" fmla="*/ 517 w 575"/>
                <a:gd name="T3" fmla="*/ 803 h 972"/>
                <a:gd name="T4" fmla="*/ 300 w 575"/>
                <a:gd name="T5" fmla="*/ 383 h 972"/>
                <a:gd name="T6" fmla="*/ 16 w 575"/>
                <a:gd name="T7" fmla="*/ 13 h 972"/>
                <a:gd name="T8" fmla="*/ 0 w 575"/>
                <a:gd name="T9" fmla="*/ 0 h 9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5"/>
                <a:gd name="T16" fmla="*/ 0 h 972"/>
                <a:gd name="T17" fmla="*/ 575 w 575"/>
                <a:gd name="T18" fmla="*/ 972 h 9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5" h="972">
                  <a:moveTo>
                    <a:pt x="575" y="972"/>
                  </a:moveTo>
                  <a:lnTo>
                    <a:pt x="517" y="803"/>
                  </a:lnTo>
                  <a:lnTo>
                    <a:pt x="300" y="383"/>
                  </a:lnTo>
                  <a:lnTo>
                    <a:pt x="16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" name="Line 459"/>
            <p:cNvSpPr>
              <a:spLocks noChangeShapeType="1"/>
            </p:cNvSpPr>
            <p:nvPr/>
          </p:nvSpPr>
          <p:spPr bwMode="auto">
            <a:xfrm flipH="1" flipV="1">
              <a:off x="3093" y="948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" name="Freeform 460"/>
            <p:cNvSpPr>
              <a:spLocks/>
            </p:cNvSpPr>
            <p:nvPr/>
          </p:nvSpPr>
          <p:spPr bwMode="auto">
            <a:xfrm>
              <a:off x="2933" y="881"/>
              <a:ext cx="145" cy="55"/>
            </a:xfrm>
            <a:custGeom>
              <a:avLst/>
              <a:gdLst>
                <a:gd name="T0" fmla="*/ 1015 w 1015"/>
                <a:gd name="T1" fmla="*/ 380 h 380"/>
                <a:gd name="T2" fmla="*/ 893 w 1015"/>
                <a:gd name="T3" fmla="*/ 277 h 380"/>
                <a:gd name="T4" fmla="*/ 470 w 1015"/>
                <a:gd name="T5" fmla="*/ 74 h 380"/>
                <a:gd name="T6" fmla="*/ 0 w 1015"/>
                <a:gd name="T7" fmla="*/ 0 h 3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5"/>
                <a:gd name="T13" fmla="*/ 0 h 380"/>
                <a:gd name="T14" fmla="*/ 1015 w 1015"/>
                <a:gd name="T15" fmla="*/ 380 h 3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5" h="380">
                  <a:moveTo>
                    <a:pt x="1015" y="380"/>
                  </a:moveTo>
                  <a:lnTo>
                    <a:pt x="893" y="277"/>
                  </a:lnTo>
                  <a:lnTo>
                    <a:pt x="470" y="7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" name="Line 461"/>
            <p:cNvSpPr>
              <a:spLocks noChangeShapeType="1"/>
            </p:cNvSpPr>
            <p:nvPr/>
          </p:nvSpPr>
          <p:spPr bwMode="auto">
            <a:xfrm>
              <a:off x="2694" y="1282"/>
              <a:ext cx="17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" name="Line 462"/>
            <p:cNvSpPr>
              <a:spLocks noChangeShapeType="1"/>
            </p:cNvSpPr>
            <p:nvPr/>
          </p:nvSpPr>
          <p:spPr bwMode="auto">
            <a:xfrm>
              <a:off x="2891" y="128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" name="Line 463"/>
            <p:cNvSpPr>
              <a:spLocks noChangeShapeType="1"/>
            </p:cNvSpPr>
            <p:nvPr/>
          </p:nvSpPr>
          <p:spPr bwMode="auto">
            <a:xfrm>
              <a:off x="2913" y="1282"/>
              <a:ext cx="16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" name="Line 464"/>
            <p:cNvSpPr>
              <a:spLocks noChangeShapeType="1"/>
            </p:cNvSpPr>
            <p:nvPr/>
          </p:nvSpPr>
          <p:spPr bwMode="auto">
            <a:xfrm>
              <a:off x="3094" y="128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" name="Line 465"/>
            <p:cNvSpPr>
              <a:spLocks noChangeShapeType="1"/>
            </p:cNvSpPr>
            <p:nvPr/>
          </p:nvSpPr>
          <p:spPr bwMode="auto">
            <a:xfrm>
              <a:off x="3116" y="1282"/>
              <a:ext cx="16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" name="Line 466"/>
            <p:cNvSpPr>
              <a:spLocks noChangeShapeType="1"/>
            </p:cNvSpPr>
            <p:nvPr/>
          </p:nvSpPr>
          <p:spPr bwMode="auto">
            <a:xfrm>
              <a:off x="3297" y="128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" name="Line 467"/>
            <p:cNvSpPr>
              <a:spLocks noChangeShapeType="1"/>
            </p:cNvSpPr>
            <p:nvPr/>
          </p:nvSpPr>
          <p:spPr bwMode="auto">
            <a:xfrm>
              <a:off x="3319" y="1282"/>
              <a:ext cx="17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" name="Freeform 468"/>
            <p:cNvSpPr>
              <a:spLocks/>
            </p:cNvSpPr>
            <p:nvPr/>
          </p:nvSpPr>
          <p:spPr bwMode="auto">
            <a:xfrm>
              <a:off x="1909" y="822"/>
              <a:ext cx="9" cy="18"/>
            </a:xfrm>
            <a:custGeom>
              <a:avLst/>
              <a:gdLst>
                <a:gd name="T0" fmla="*/ 62 w 62"/>
                <a:gd name="T1" fmla="*/ 63 h 125"/>
                <a:gd name="T2" fmla="*/ 62 w 62"/>
                <a:gd name="T3" fmla="*/ 125 h 125"/>
                <a:gd name="T4" fmla="*/ 49 w 62"/>
                <a:gd name="T5" fmla="*/ 124 h 125"/>
                <a:gd name="T6" fmla="*/ 37 w 62"/>
                <a:gd name="T7" fmla="*/ 121 h 125"/>
                <a:gd name="T8" fmla="*/ 26 w 62"/>
                <a:gd name="T9" fmla="*/ 114 h 125"/>
                <a:gd name="T10" fmla="*/ 16 w 62"/>
                <a:gd name="T11" fmla="*/ 105 h 125"/>
                <a:gd name="T12" fmla="*/ 8 w 62"/>
                <a:gd name="T13" fmla="*/ 94 h 125"/>
                <a:gd name="T14" fmla="*/ 2 w 62"/>
                <a:gd name="T15" fmla="*/ 82 h 125"/>
                <a:gd name="T16" fmla="*/ 0 w 62"/>
                <a:gd name="T17" fmla="*/ 70 h 125"/>
                <a:gd name="T18" fmla="*/ 0 w 62"/>
                <a:gd name="T19" fmla="*/ 57 h 125"/>
                <a:gd name="T20" fmla="*/ 2 w 62"/>
                <a:gd name="T21" fmla="*/ 45 h 125"/>
                <a:gd name="T22" fmla="*/ 8 w 62"/>
                <a:gd name="T23" fmla="*/ 32 h 125"/>
                <a:gd name="T24" fmla="*/ 16 w 62"/>
                <a:gd name="T25" fmla="*/ 21 h 125"/>
                <a:gd name="T26" fmla="*/ 26 w 62"/>
                <a:gd name="T27" fmla="*/ 13 h 125"/>
                <a:gd name="T28" fmla="*/ 37 w 62"/>
                <a:gd name="T29" fmla="*/ 6 h 125"/>
                <a:gd name="T30" fmla="*/ 49 w 62"/>
                <a:gd name="T31" fmla="*/ 3 h 125"/>
                <a:gd name="T32" fmla="*/ 62 w 62"/>
                <a:gd name="T33" fmla="*/ 0 h 125"/>
                <a:gd name="T34" fmla="*/ 62 w 62"/>
                <a:gd name="T35" fmla="*/ 63 h 1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2"/>
                <a:gd name="T55" fmla="*/ 0 h 125"/>
                <a:gd name="T56" fmla="*/ 62 w 62"/>
                <a:gd name="T57" fmla="*/ 125 h 12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2" h="125">
                  <a:moveTo>
                    <a:pt x="62" y="63"/>
                  </a:moveTo>
                  <a:lnTo>
                    <a:pt x="62" y="125"/>
                  </a:lnTo>
                  <a:lnTo>
                    <a:pt x="49" y="124"/>
                  </a:lnTo>
                  <a:lnTo>
                    <a:pt x="37" y="121"/>
                  </a:lnTo>
                  <a:lnTo>
                    <a:pt x="26" y="114"/>
                  </a:lnTo>
                  <a:lnTo>
                    <a:pt x="16" y="105"/>
                  </a:lnTo>
                  <a:lnTo>
                    <a:pt x="8" y="94"/>
                  </a:lnTo>
                  <a:lnTo>
                    <a:pt x="2" y="82"/>
                  </a:lnTo>
                  <a:lnTo>
                    <a:pt x="0" y="70"/>
                  </a:lnTo>
                  <a:lnTo>
                    <a:pt x="0" y="57"/>
                  </a:lnTo>
                  <a:lnTo>
                    <a:pt x="2" y="45"/>
                  </a:lnTo>
                  <a:lnTo>
                    <a:pt x="8" y="32"/>
                  </a:lnTo>
                  <a:lnTo>
                    <a:pt x="16" y="21"/>
                  </a:lnTo>
                  <a:lnTo>
                    <a:pt x="26" y="13"/>
                  </a:lnTo>
                  <a:lnTo>
                    <a:pt x="37" y="6"/>
                  </a:lnTo>
                  <a:lnTo>
                    <a:pt x="49" y="3"/>
                  </a:lnTo>
                  <a:lnTo>
                    <a:pt x="62" y="0"/>
                  </a:lnTo>
                  <a:lnTo>
                    <a:pt x="62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" name="Freeform 469"/>
            <p:cNvSpPr>
              <a:spLocks/>
            </p:cNvSpPr>
            <p:nvPr/>
          </p:nvSpPr>
          <p:spPr bwMode="auto">
            <a:xfrm>
              <a:off x="1909" y="822"/>
              <a:ext cx="9" cy="18"/>
            </a:xfrm>
            <a:custGeom>
              <a:avLst/>
              <a:gdLst>
                <a:gd name="T0" fmla="*/ 62 w 62"/>
                <a:gd name="T1" fmla="*/ 125 h 125"/>
                <a:gd name="T2" fmla="*/ 49 w 62"/>
                <a:gd name="T3" fmla="*/ 124 h 125"/>
                <a:gd name="T4" fmla="*/ 37 w 62"/>
                <a:gd name="T5" fmla="*/ 121 h 125"/>
                <a:gd name="T6" fmla="*/ 26 w 62"/>
                <a:gd name="T7" fmla="*/ 114 h 125"/>
                <a:gd name="T8" fmla="*/ 16 w 62"/>
                <a:gd name="T9" fmla="*/ 105 h 125"/>
                <a:gd name="T10" fmla="*/ 8 w 62"/>
                <a:gd name="T11" fmla="*/ 94 h 125"/>
                <a:gd name="T12" fmla="*/ 2 w 62"/>
                <a:gd name="T13" fmla="*/ 82 h 125"/>
                <a:gd name="T14" fmla="*/ 0 w 62"/>
                <a:gd name="T15" fmla="*/ 70 h 125"/>
                <a:gd name="T16" fmla="*/ 0 w 62"/>
                <a:gd name="T17" fmla="*/ 57 h 125"/>
                <a:gd name="T18" fmla="*/ 2 w 62"/>
                <a:gd name="T19" fmla="*/ 45 h 125"/>
                <a:gd name="T20" fmla="*/ 8 w 62"/>
                <a:gd name="T21" fmla="*/ 32 h 125"/>
                <a:gd name="T22" fmla="*/ 16 w 62"/>
                <a:gd name="T23" fmla="*/ 21 h 125"/>
                <a:gd name="T24" fmla="*/ 26 w 62"/>
                <a:gd name="T25" fmla="*/ 13 h 125"/>
                <a:gd name="T26" fmla="*/ 37 w 62"/>
                <a:gd name="T27" fmla="*/ 6 h 125"/>
                <a:gd name="T28" fmla="*/ 49 w 62"/>
                <a:gd name="T29" fmla="*/ 3 h 125"/>
                <a:gd name="T30" fmla="*/ 62 w 62"/>
                <a:gd name="T31" fmla="*/ 0 h 1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125"/>
                <a:gd name="T50" fmla="*/ 62 w 62"/>
                <a:gd name="T51" fmla="*/ 125 h 1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125">
                  <a:moveTo>
                    <a:pt x="62" y="125"/>
                  </a:moveTo>
                  <a:lnTo>
                    <a:pt x="49" y="124"/>
                  </a:lnTo>
                  <a:lnTo>
                    <a:pt x="37" y="121"/>
                  </a:lnTo>
                  <a:lnTo>
                    <a:pt x="26" y="114"/>
                  </a:lnTo>
                  <a:lnTo>
                    <a:pt x="16" y="105"/>
                  </a:lnTo>
                  <a:lnTo>
                    <a:pt x="8" y="94"/>
                  </a:lnTo>
                  <a:lnTo>
                    <a:pt x="2" y="82"/>
                  </a:lnTo>
                  <a:lnTo>
                    <a:pt x="0" y="70"/>
                  </a:lnTo>
                  <a:lnTo>
                    <a:pt x="0" y="57"/>
                  </a:lnTo>
                  <a:lnTo>
                    <a:pt x="2" y="45"/>
                  </a:lnTo>
                  <a:lnTo>
                    <a:pt x="8" y="32"/>
                  </a:lnTo>
                  <a:lnTo>
                    <a:pt x="16" y="21"/>
                  </a:lnTo>
                  <a:lnTo>
                    <a:pt x="26" y="13"/>
                  </a:lnTo>
                  <a:lnTo>
                    <a:pt x="37" y="6"/>
                  </a:lnTo>
                  <a:lnTo>
                    <a:pt x="49" y="3"/>
                  </a:lnTo>
                  <a:lnTo>
                    <a:pt x="6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" name="Freeform 470"/>
            <p:cNvSpPr>
              <a:spLocks/>
            </p:cNvSpPr>
            <p:nvPr/>
          </p:nvSpPr>
          <p:spPr bwMode="auto">
            <a:xfrm>
              <a:off x="1918" y="822"/>
              <a:ext cx="1015" cy="18"/>
            </a:xfrm>
            <a:custGeom>
              <a:avLst/>
              <a:gdLst>
                <a:gd name="T0" fmla="*/ 0 w 7103"/>
                <a:gd name="T1" fmla="*/ 0 h 125"/>
                <a:gd name="T2" fmla="*/ 0 w 7103"/>
                <a:gd name="T3" fmla="*/ 63 h 125"/>
                <a:gd name="T4" fmla="*/ 0 w 7103"/>
                <a:gd name="T5" fmla="*/ 125 h 125"/>
                <a:gd name="T6" fmla="*/ 7103 w 7103"/>
                <a:gd name="T7" fmla="*/ 125 h 125"/>
                <a:gd name="T8" fmla="*/ 7103 w 7103"/>
                <a:gd name="T9" fmla="*/ 63 h 125"/>
                <a:gd name="T10" fmla="*/ 7103 w 7103"/>
                <a:gd name="T11" fmla="*/ 0 h 125"/>
                <a:gd name="T12" fmla="*/ 0 w 7103"/>
                <a:gd name="T13" fmla="*/ 0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03"/>
                <a:gd name="T22" fmla="*/ 0 h 125"/>
                <a:gd name="T23" fmla="*/ 7103 w 7103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03" h="125">
                  <a:moveTo>
                    <a:pt x="0" y="0"/>
                  </a:moveTo>
                  <a:lnTo>
                    <a:pt x="0" y="63"/>
                  </a:lnTo>
                  <a:lnTo>
                    <a:pt x="0" y="125"/>
                  </a:lnTo>
                  <a:lnTo>
                    <a:pt x="7103" y="125"/>
                  </a:lnTo>
                  <a:lnTo>
                    <a:pt x="7103" y="63"/>
                  </a:lnTo>
                  <a:lnTo>
                    <a:pt x="71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" name="Freeform 471"/>
            <p:cNvSpPr>
              <a:spLocks/>
            </p:cNvSpPr>
            <p:nvPr/>
          </p:nvSpPr>
          <p:spPr bwMode="auto">
            <a:xfrm>
              <a:off x="1918" y="822"/>
              <a:ext cx="1015" cy="18"/>
            </a:xfrm>
            <a:custGeom>
              <a:avLst/>
              <a:gdLst>
                <a:gd name="T0" fmla="*/ 0 w 7103"/>
                <a:gd name="T1" fmla="*/ 0 h 125"/>
                <a:gd name="T2" fmla="*/ 0 w 7103"/>
                <a:gd name="T3" fmla="*/ 63 h 125"/>
                <a:gd name="T4" fmla="*/ 0 w 7103"/>
                <a:gd name="T5" fmla="*/ 125 h 125"/>
                <a:gd name="T6" fmla="*/ 7103 w 7103"/>
                <a:gd name="T7" fmla="*/ 125 h 125"/>
                <a:gd name="T8" fmla="*/ 7103 w 7103"/>
                <a:gd name="T9" fmla="*/ 63 h 125"/>
                <a:gd name="T10" fmla="*/ 7103 w 7103"/>
                <a:gd name="T11" fmla="*/ 0 h 125"/>
                <a:gd name="T12" fmla="*/ 0 w 7103"/>
                <a:gd name="T13" fmla="*/ 0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03"/>
                <a:gd name="T22" fmla="*/ 0 h 125"/>
                <a:gd name="T23" fmla="*/ 7103 w 7103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03" h="125">
                  <a:moveTo>
                    <a:pt x="0" y="0"/>
                  </a:moveTo>
                  <a:lnTo>
                    <a:pt x="0" y="63"/>
                  </a:lnTo>
                  <a:lnTo>
                    <a:pt x="0" y="125"/>
                  </a:lnTo>
                  <a:lnTo>
                    <a:pt x="7103" y="125"/>
                  </a:lnTo>
                  <a:lnTo>
                    <a:pt x="7103" y="63"/>
                  </a:lnTo>
                  <a:lnTo>
                    <a:pt x="710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" name="Freeform 472"/>
            <p:cNvSpPr>
              <a:spLocks/>
            </p:cNvSpPr>
            <p:nvPr/>
          </p:nvSpPr>
          <p:spPr bwMode="auto">
            <a:xfrm>
              <a:off x="2933" y="822"/>
              <a:ext cx="9" cy="18"/>
            </a:xfrm>
            <a:custGeom>
              <a:avLst/>
              <a:gdLst>
                <a:gd name="T0" fmla="*/ 0 w 62"/>
                <a:gd name="T1" fmla="*/ 63 h 125"/>
                <a:gd name="T2" fmla="*/ 0 w 62"/>
                <a:gd name="T3" fmla="*/ 0 h 125"/>
                <a:gd name="T4" fmla="*/ 13 w 62"/>
                <a:gd name="T5" fmla="*/ 3 h 125"/>
                <a:gd name="T6" fmla="*/ 25 w 62"/>
                <a:gd name="T7" fmla="*/ 6 h 125"/>
                <a:gd name="T8" fmla="*/ 36 w 62"/>
                <a:gd name="T9" fmla="*/ 13 h 125"/>
                <a:gd name="T10" fmla="*/ 46 w 62"/>
                <a:gd name="T11" fmla="*/ 21 h 125"/>
                <a:gd name="T12" fmla="*/ 54 w 62"/>
                <a:gd name="T13" fmla="*/ 32 h 125"/>
                <a:gd name="T14" fmla="*/ 60 w 62"/>
                <a:gd name="T15" fmla="*/ 45 h 125"/>
                <a:gd name="T16" fmla="*/ 62 w 62"/>
                <a:gd name="T17" fmla="*/ 57 h 125"/>
                <a:gd name="T18" fmla="*/ 62 w 62"/>
                <a:gd name="T19" fmla="*/ 70 h 125"/>
                <a:gd name="T20" fmla="*/ 60 w 62"/>
                <a:gd name="T21" fmla="*/ 82 h 125"/>
                <a:gd name="T22" fmla="*/ 54 w 62"/>
                <a:gd name="T23" fmla="*/ 94 h 125"/>
                <a:gd name="T24" fmla="*/ 46 w 62"/>
                <a:gd name="T25" fmla="*/ 105 h 125"/>
                <a:gd name="T26" fmla="*/ 36 w 62"/>
                <a:gd name="T27" fmla="*/ 114 h 125"/>
                <a:gd name="T28" fmla="*/ 25 w 62"/>
                <a:gd name="T29" fmla="*/ 121 h 125"/>
                <a:gd name="T30" fmla="*/ 13 w 62"/>
                <a:gd name="T31" fmla="*/ 124 h 125"/>
                <a:gd name="T32" fmla="*/ 0 w 62"/>
                <a:gd name="T33" fmla="*/ 125 h 125"/>
                <a:gd name="T34" fmla="*/ 0 w 62"/>
                <a:gd name="T35" fmla="*/ 63 h 1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2"/>
                <a:gd name="T55" fmla="*/ 0 h 125"/>
                <a:gd name="T56" fmla="*/ 62 w 62"/>
                <a:gd name="T57" fmla="*/ 125 h 12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2" h="125">
                  <a:moveTo>
                    <a:pt x="0" y="63"/>
                  </a:moveTo>
                  <a:lnTo>
                    <a:pt x="0" y="0"/>
                  </a:lnTo>
                  <a:lnTo>
                    <a:pt x="13" y="3"/>
                  </a:lnTo>
                  <a:lnTo>
                    <a:pt x="25" y="6"/>
                  </a:lnTo>
                  <a:lnTo>
                    <a:pt x="36" y="13"/>
                  </a:lnTo>
                  <a:lnTo>
                    <a:pt x="46" y="21"/>
                  </a:lnTo>
                  <a:lnTo>
                    <a:pt x="54" y="32"/>
                  </a:lnTo>
                  <a:lnTo>
                    <a:pt x="60" y="45"/>
                  </a:lnTo>
                  <a:lnTo>
                    <a:pt x="62" y="57"/>
                  </a:lnTo>
                  <a:lnTo>
                    <a:pt x="62" y="70"/>
                  </a:lnTo>
                  <a:lnTo>
                    <a:pt x="60" y="82"/>
                  </a:lnTo>
                  <a:lnTo>
                    <a:pt x="54" y="94"/>
                  </a:lnTo>
                  <a:lnTo>
                    <a:pt x="46" y="105"/>
                  </a:lnTo>
                  <a:lnTo>
                    <a:pt x="36" y="114"/>
                  </a:lnTo>
                  <a:lnTo>
                    <a:pt x="25" y="121"/>
                  </a:lnTo>
                  <a:lnTo>
                    <a:pt x="13" y="124"/>
                  </a:lnTo>
                  <a:lnTo>
                    <a:pt x="0" y="125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" name="Freeform 473"/>
            <p:cNvSpPr>
              <a:spLocks/>
            </p:cNvSpPr>
            <p:nvPr/>
          </p:nvSpPr>
          <p:spPr bwMode="auto">
            <a:xfrm>
              <a:off x="2933" y="822"/>
              <a:ext cx="9" cy="18"/>
            </a:xfrm>
            <a:custGeom>
              <a:avLst/>
              <a:gdLst>
                <a:gd name="T0" fmla="*/ 0 w 62"/>
                <a:gd name="T1" fmla="*/ 0 h 125"/>
                <a:gd name="T2" fmla="*/ 13 w 62"/>
                <a:gd name="T3" fmla="*/ 3 h 125"/>
                <a:gd name="T4" fmla="*/ 25 w 62"/>
                <a:gd name="T5" fmla="*/ 6 h 125"/>
                <a:gd name="T6" fmla="*/ 36 w 62"/>
                <a:gd name="T7" fmla="*/ 13 h 125"/>
                <a:gd name="T8" fmla="*/ 46 w 62"/>
                <a:gd name="T9" fmla="*/ 21 h 125"/>
                <a:gd name="T10" fmla="*/ 54 w 62"/>
                <a:gd name="T11" fmla="*/ 32 h 125"/>
                <a:gd name="T12" fmla="*/ 60 w 62"/>
                <a:gd name="T13" fmla="*/ 45 h 125"/>
                <a:gd name="T14" fmla="*/ 62 w 62"/>
                <a:gd name="T15" fmla="*/ 57 h 125"/>
                <a:gd name="T16" fmla="*/ 62 w 62"/>
                <a:gd name="T17" fmla="*/ 70 h 125"/>
                <a:gd name="T18" fmla="*/ 60 w 62"/>
                <a:gd name="T19" fmla="*/ 82 h 125"/>
                <a:gd name="T20" fmla="*/ 54 w 62"/>
                <a:gd name="T21" fmla="*/ 94 h 125"/>
                <a:gd name="T22" fmla="*/ 46 w 62"/>
                <a:gd name="T23" fmla="*/ 105 h 125"/>
                <a:gd name="T24" fmla="*/ 36 w 62"/>
                <a:gd name="T25" fmla="*/ 114 h 125"/>
                <a:gd name="T26" fmla="*/ 25 w 62"/>
                <a:gd name="T27" fmla="*/ 121 h 125"/>
                <a:gd name="T28" fmla="*/ 13 w 62"/>
                <a:gd name="T29" fmla="*/ 124 h 125"/>
                <a:gd name="T30" fmla="*/ 0 w 62"/>
                <a:gd name="T31" fmla="*/ 125 h 1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125"/>
                <a:gd name="T50" fmla="*/ 62 w 62"/>
                <a:gd name="T51" fmla="*/ 125 h 1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125">
                  <a:moveTo>
                    <a:pt x="0" y="0"/>
                  </a:moveTo>
                  <a:lnTo>
                    <a:pt x="13" y="3"/>
                  </a:lnTo>
                  <a:lnTo>
                    <a:pt x="25" y="6"/>
                  </a:lnTo>
                  <a:lnTo>
                    <a:pt x="36" y="13"/>
                  </a:lnTo>
                  <a:lnTo>
                    <a:pt x="46" y="21"/>
                  </a:lnTo>
                  <a:lnTo>
                    <a:pt x="54" y="32"/>
                  </a:lnTo>
                  <a:lnTo>
                    <a:pt x="60" y="45"/>
                  </a:lnTo>
                  <a:lnTo>
                    <a:pt x="62" y="57"/>
                  </a:lnTo>
                  <a:lnTo>
                    <a:pt x="62" y="70"/>
                  </a:lnTo>
                  <a:lnTo>
                    <a:pt x="60" y="82"/>
                  </a:lnTo>
                  <a:lnTo>
                    <a:pt x="54" y="94"/>
                  </a:lnTo>
                  <a:lnTo>
                    <a:pt x="46" y="105"/>
                  </a:lnTo>
                  <a:lnTo>
                    <a:pt x="36" y="114"/>
                  </a:lnTo>
                  <a:lnTo>
                    <a:pt x="25" y="121"/>
                  </a:lnTo>
                  <a:lnTo>
                    <a:pt x="13" y="124"/>
                  </a:lnTo>
                  <a:lnTo>
                    <a:pt x="0" y="1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" name="Freeform 474"/>
            <p:cNvSpPr>
              <a:spLocks/>
            </p:cNvSpPr>
            <p:nvPr/>
          </p:nvSpPr>
          <p:spPr bwMode="auto">
            <a:xfrm>
              <a:off x="2024" y="736"/>
              <a:ext cx="98" cy="62"/>
            </a:xfrm>
            <a:custGeom>
              <a:avLst/>
              <a:gdLst>
                <a:gd name="T0" fmla="*/ 0 w 686"/>
                <a:gd name="T1" fmla="*/ 211 h 432"/>
                <a:gd name="T2" fmla="*/ 686 w 686"/>
                <a:gd name="T3" fmla="*/ 432 h 432"/>
                <a:gd name="T4" fmla="*/ 108 w 686"/>
                <a:gd name="T5" fmla="*/ 0 h 432"/>
                <a:gd name="T6" fmla="*/ 0 w 686"/>
                <a:gd name="T7" fmla="*/ 211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6"/>
                <a:gd name="T13" fmla="*/ 0 h 432"/>
                <a:gd name="T14" fmla="*/ 686 w 686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6" h="432">
                  <a:moveTo>
                    <a:pt x="0" y="211"/>
                  </a:moveTo>
                  <a:lnTo>
                    <a:pt x="686" y="432"/>
                  </a:lnTo>
                  <a:lnTo>
                    <a:pt x="108" y="0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" name="Freeform 475"/>
            <p:cNvSpPr>
              <a:spLocks/>
            </p:cNvSpPr>
            <p:nvPr/>
          </p:nvSpPr>
          <p:spPr bwMode="auto">
            <a:xfrm>
              <a:off x="2024" y="736"/>
              <a:ext cx="98" cy="62"/>
            </a:xfrm>
            <a:custGeom>
              <a:avLst/>
              <a:gdLst>
                <a:gd name="T0" fmla="*/ 0 w 686"/>
                <a:gd name="T1" fmla="*/ 211 h 432"/>
                <a:gd name="T2" fmla="*/ 686 w 686"/>
                <a:gd name="T3" fmla="*/ 432 h 432"/>
                <a:gd name="T4" fmla="*/ 108 w 686"/>
                <a:gd name="T5" fmla="*/ 0 h 432"/>
                <a:gd name="T6" fmla="*/ 0 w 686"/>
                <a:gd name="T7" fmla="*/ 211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6"/>
                <a:gd name="T13" fmla="*/ 0 h 432"/>
                <a:gd name="T14" fmla="*/ 686 w 686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6" h="432">
                  <a:moveTo>
                    <a:pt x="0" y="211"/>
                  </a:moveTo>
                  <a:lnTo>
                    <a:pt x="686" y="432"/>
                  </a:lnTo>
                  <a:lnTo>
                    <a:pt x="108" y="0"/>
                  </a:lnTo>
                  <a:lnTo>
                    <a:pt x="0" y="2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" name="Freeform 476"/>
            <p:cNvSpPr>
              <a:spLocks/>
            </p:cNvSpPr>
            <p:nvPr/>
          </p:nvSpPr>
          <p:spPr bwMode="auto">
            <a:xfrm>
              <a:off x="2596" y="1443"/>
              <a:ext cx="34" cy="103"/>
            </a:xfrm>
            <a:custGeom>
              <a:avLst/>
              <a:gdLst>
                <a:gd name="T0" fmla="*/ 6 w 239"/>
                <a:gd name="T1" fmla="*/ 0 h 721"/>
                <a:gd name="T2" fmla="*/ 0 w 239"/>
                <a:gd name="T3" fmla="*/ 721 h 721"/>
                <a:gd name="T4" fmla="*/ 239 w 239"/>
                <a:gd name="T5" fmla="*/ 40 h 721"/>
                <a:gd name="T6" fmla="*/ 6 w 239"/>
                <a:gd name="T7" fmla="*/ 0 h 7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9"/>
                <a:gd name="T13" fmla="*/ 0 h 721"/>
                <a:gd name="T14" fmla="*/ 239 w 239"/>
                <a:gd name="T15" fmla="*/ 721 h 7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9" h="721">
                  <a:moveTo>
                    <a:pt x="6" y="0"/>
                  </a:moveTo>
                  <a:lnTo>
                    <a:pt x="0" y="721"/>
                  </a:lnTo>
                  <a:lnTo>
                    <a:pt x="239" y="4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" name="Rectangle 477"/>
            <p:cNvSpPr>
              <a:spLocks noChangeArrowheads="1"/>
            </p:cNvSpPr>
            <p:nvPr/>
          </p:nvSpPr>
          <p:spPr bwMode="auto">
            <a:xfrm>
              <a:off x="1429" y="572"/>
              <a:ext cx="36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r>
                <a:rPr lang="en-US" altLang="zh-CN" sz="2400" b="0" baseline="-25000">
                  <a:solidFill>
                    <a:srgbClr val="000000"/>
                  </a:solidFill>
                </a:rPr>
                <a:t>e</a:t>
              </a:r>
              <a:endParaRPr lang="en-US" altLang="zh-CN" sz="2400"/>
            </a:p>
          </p:txBody>
        </p:sp>
        <p:sp>
          <p:nvSpPr>
            <p:cNvPr id="2111" name="Rectangle 478"/>
            <p:cNvSpPr>
              <a:spLocks noChangeArrowheads="1"/>
            </p:cNvSpPr>
            <p:nvPr/>
          </p:nvSpPr>
          <p:spPr bwMode="auto">
            <a:xfrm>
              <a:off x="2937" y="572"/>
              <a:ext cx="1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endParaRPr lang="en-US" altLang="zh-CN" sz="2400"/>
            </a:p>
          </p:txBody>
        </p:sp>
        <p:sp>
          <p:nvSpPr>
            <p:cNvPr id="2112" name="Rectangle 479"/>
            <p:cNvSpPr>
              <a:spLocks noChangeArrowheads="1"/>
            </p:cNvSpPr>
            <p:nvPr/>
          </p:nvSpPr>
          <p:spPr bwMode="auto">
            <a:xfrm>
              <a:off x="2930" y="1715"/>
              <a:ext cx="1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endParaRPr lang="en-US" altLang="zh-CN" sz="2400"/>
            </a:p>
          </p:txBody>
        </p:sp>
        <p:sp>
          <p:nvSpPr>
            <p:cNvPr id="2113" name="Freeform 480"/>
            <p:cNvSpPr>
              <a:spLocks/>
            </p:cNvSpPr>
            <p:nvPr/>
          </p:nvSpPr>
          <p:spPr bwMode="auto">
            <a:xfrm>
              <a:off x="2596" y="1443"/>
              <a:ext cx="34" cy="103"/>
            </a:xfrm>
            <a:custGeom>
              <a:avLst/>
              <a:gdLst>
                <a:gd name="T0" fmla="*/ 6 w 239"/>
                <a:gd name="T1" fmla="*/ 0 h 721"/>
                <a:gd name="T2" fmla="*/ 0 w 239"/>
                <a:gd name="T3" fmla="*/ 721 h 721"/>
                <a:gd name="T4" fmla="*/ 239 w 239"/>
                <a:gd name="T5" fmla="*/ 40 h 721"/>
                <a:gd name="T6" fmla="*/ 6 w 239"/>
                <a:gd name="T7" fmla="*/ 0 h 7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9"/>
                <a:gd name="T13" fmla="*/ 0 h 721"/>
                <a:gd name="T14" fmla="*/ 239 w 239"/>
                <a:gd name="T15" fmla="*/ 721 h 7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9" h="721">
                  <a:moveTo>
                    <a:pt x="6" y="0"/>
                  </a:moveTo>
                  <a:lnTo>
                    <a:pt x="0" y="721"/>
                  </a:lnTo>
                  <a:lnTo>
                    <a:pt x="239" y="40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" name="Freeform 481"/>
            <p:cNvSpPr>
              <a:spLocks/>
            </p:cNvSpPr>
            <p:nvPr/>
          </p:nvSpPr>
          <p:spPr bwMode="auto">
            <a:xfrm>
              <a:off x="3490" y="1265"/>
              <a:ext cx="101" cy="34"/>
            </a:xfrm>
            <a:custGeom>
              <a:avLst/>
              <a:gdLst>
                <a:gd name="T0" fmla="*/ 0 w 711"/>
                <a:gd name="T1" fmla="*/ 237 h 237"/>
                <a:gd name="T2" fmla="*/ 711 w 711"/>
                <a:gd name="T3" fmla="*/ 117 h 237"/>
                <a:gd name="T4" fmla="*/ 0 w 711"/>
                <a:gd name="T5" fmla="*/ 0 h 237"/>
                <a:gd name="T6" fmla="*/ 0 w 711"/>
                <a:gd name="T7" fmla="*/ 237 h 2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1"/>
                <a:gd name="T13" fmla="*/ 0 h 237"/>
                <a:gd name="T14" fmla="*/ 711 w 711"/>
                <a:gd name="T15" fmla="*/ 237 h 2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1" h="237">
                  <a:moveTo>
                    <a:pt x="0" y="237"/>
                  </a:moveTo>
                  <a:lnTo>
                    <a:pt x="711" y="117"/>
                  </a:lnTo>
                  <a:lnTo>
                    <a:pt x="0" y="0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" name="Rectangle 482"/>
            <p:cNvSpPr>
              <a:spLocks noChangeArrowheads="1"/>
            </p:cNvSpPr>
            <p:nvPr/>
          </p:nvSpPr>
          <p:spPr bwMode="auto">
            <a:xfrm>
              <a:off x="3473" y="1280"/>
              <a:ext cx="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x</a:t>
              </a:r>
              <a:endParaRPr lang="en-US" altLang="zh-CN" sz="2400"/>
            </a:p>
          </p:txBody>
        </p:sp>
        <p:sp>
          <p:nvSpPr>
            <p:cNvPr id="2116" name="Freeform 483"/>
            <p:cNvSpPr>
              <a:spLocks/>
            </p:cNvSpPr>
            <p:nvPr/>
          </p:nvSpPr>
          <p:spPr bwMode="auto">
            <a:xfrm>
              <a:off x="3490" y="1265"/>
              <a:ext cx="101" cy="34"/>
            </a:xfrm>
            <a:custGeom>
              <a:avLst/>
              <a:gdLst>
                <a:gd name="T0" fmla="*/ 0 w 711"/>
                <a:gd name="T1" fmla="*/ 237 h 237"/>
                <a:gd name="T2" fmla="*/ 711 w 711"/>
                <a:gd name="T3" fmla="*/ 117 h 237"/>
                <a:gd name="T4" fmla="*/ 0 w 711"/>
                <a:gd name="T5" fmla="*/ 0 h 237"/>
                <a:gd name="T6" fmla="*/ 0 w 711"/>
                <a:gd name="T7" fmla="*/ 237 h 2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1"/>
                <a:gd name="T13" fmla="*/ 0 h 237"/>
                <a:gd name="T14" fmla="*/ 711 w 711"/>
                <a:gd name="T15" fmla="*/ 237 h 2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1" h="237">
                  <a:moveTo>
                    <a:pt x="0" y="237"/>
                  </a:moveTo>
                  <a:lnTo>
                    <a:pt x="711" y="117"/>
                  </a:lnTo>
                  <a:lnTo>
                    <a:pt x="0" y="0"/>
                  </a:lnTo>
                  <a:lnTo>
                    <a:pt x="0" y="2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" name="Line 484"/>
            <p:cNvSpPr>
              <a:spLocks noChangeShapeType="1"/>
            </p:cNvSpPr>
            <p:nvPr/>
          </p:nvSpPr>
          <p:spPr bwMode="auto">
            <a:xfrm flipV="1">
              <a:off x="2933" y="1045"/>
              <a:ext cx="121" cy="237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" name="Freeform 485"/>
            <p:cNvSpPr>
              <a:spLocks/>
            </p:cNvSpPr>
            <p:nvPr/>
          </p:nvSpPr>
          <p:spPr bwMode="auto">
            <a:xfrm>
              <a:off x="3039" y="955"/>
              <a:ext cx="61" cy="98"/>
            </a:xfrm>
            <a:custGeom>
              <a:avLst/>
              <a:gdLst>
                <a:gd name="T0" fmla="*/ 0 w 429"/>
                <a:gd name="T1" fmla="*/ 580 h 687"/>
                <a:gd name="T2" fmla="*/ 211 w 429"/>
                <a:gd name="T3" fmla="*/ 687 h 687"/>
                <a:gd name="T4" fmla="*/ 429 w 429"/>
                <a:gd name="T5" fmla="*/ 0 h 687"/>
                <a:gd name="T6" fmla="*/ 0 w 429"/>
                <a:gd name="T7" fmla="*/ 580 h 6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9"/>
                <a:gd name="T13" fmla="*/ 0 h 687"/>
                <a:gd name="T14" fmla="*/ 429 w 429"/>
                <a:gd name="T15" fmla="*/ 687 h 6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9" h="687">
                  <a:moveTo>
                    <a:pt x="0" y="580"/>
                  </a:moveTo>
                  <a:lnTo>
                    <a:pt x="211" y="687"/>
                  </a:lnTo>
                  <a:lnTo>
                    <a:pt x="429" y="0"/>
                  </a:lnTo>
                  <a:lnTo>
                    <a:pt x="0" y="58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" name="Rectangle 486"/>
            <p:cNvSpPr>
              <a:spLocks noChangeArrowheads="1"/>
            </p:cNvSpPr>
            <p:nvPr/>
          </p:nvSpPr>
          <p:spPr bwMode="auto">
            <a:xfrm>
              <a:off x="2893" y="882"/>
              <a:ext cx="18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r</a:t>
              </a:r>
              <a:r>
                <a:rPr lang="en-US" altLang="zh-CN" sz="2400" b="0" baseline="-25000">
                  <a:solidFill>
                    <a:srgbClr val="0000FF"/>
                  </a:solidFill>
                </a:rPr>
                <a:t>0</a:t>
              </a:r>
              <a:endParaRPr lang="en-US" altLang="zh-CN" sz="2400"/>
            </a:p>
          </p:txBody>
        </p:sp>
        <p:sp>
          <p:nvSpPr>
            <p:cNvPr id="2120" name="Freeform 487"/>
            <p:cNvSpPr>
              <a:spLocks/>
            </p:cNvSpPr>
            <p:nvPr/>
          </p:nvSpPr>
          <p:spPr bwMode="auto">
            <a:xfrm>
              <a:off x="3039" y="955"/>
              <a:ext cx="61" cy="98"/>
            </a:xfrm>
            <a:custGeom>
              <a:avLst/>
              <a:gdLst>
                <a:gd name="T0" fmla="*/ 0 w 429"/>
                <a:gd name="T1" fmla="*/ 580 h 687"/>
                <a:gd name="T2" fmla="*/ 211 w 429"/>
                <a:gd name="T3" fmla="*/ 687 h 687"/>
                <a:gd name="T4" fmla="*/ 429 w 429"/>
                <a:gd name="T5" fmla="*/ 0 h 687"/>
                <a:gd name="T6" fmla="*/ 0 w 429"/>
                <a:gd name="T7" fmla="*/ 580 h 6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9"/>
                <a:gd name="T13" fmla="*/ 0 h 687"/>
                <a:gd name="T14" fmla="*/ 429 w 429"/>
                <a:gd name="T15" fmla="*/ 687 h 6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9" h="687">
                  <a:moveTo>
                    <a:pt x="0" y="580"/>
                  </a:moveTo>
                  <a:lnTo>
                    <a:pt x="211" y="687"/>
                  </a:lnTo>
                  <a:lnTo>
                    <a:pt x="429" y="0"/>
                  </a:lnTo>
                  <a:lnTo>
                    <a:pt x="0" y="58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" name="Freeform 488"/>
            <p:cNvSpPr>
              <a:spLocks/>
            </p:cNvSpPr>
            <p:nvPr/>
          </p:nvSpPr>
          <p:spPr bwMode="auto">
            <a:xfrm>
              <a:off x="3007" y="1057"/>
              <a:ext cx="18" cy="35"/>
            </a:xfrm>
            <a:custGeom>
              <a:avLst/>
              <a:gdLst>
                <a:gd name="T0" fmla="*/ 66 w 122"/>
                <a:gd name="T1" fmla="*/ 0 h 241"/>
                <a:gd name="T2" fmla="*/ 38 w 122"/>
                <a:gd name="T3" fmla="*/ 8 h 241"/>
                <a:gd name="T4" fmla="*/ 36 w 122"/>
                <a:gd name="T5" fmla="*/ 9 h 241"/>
                <a:gd name="T6" fmla="*/ 64 w 122"/>
                <a:gd name="T7" fmla="*/ 11 h 241"/>
                <a:gd name="T8" fmla="*/ 80 w 122"/>
                <a:gd name="T9" fmla="*/ 16 h 241"/>
                <a:gd name="T10" fmla="*/ 82 w 122"/>
                <a:gd name="T11" fmla="*/ 19 h 241"/>
                <a:gd name="T12" fmla="*/ 91 w 122"/>
                <a:gd name="T13" fmla="*/ 44 h 241"/>
                <a:gd name="T14" fmla="*/ 91 w 122"/>
                <a:gd name="T15" fmla="*/ 52 h 241"/>
                <a:gd name="T16" fmla="*/ 91 w 122"/>
                <a:gd name="T17" fmla="*/ 78 h 241"/>
                <a:gd name="T18" fmla="*/ 88 w 122"/>
                <a:gd name="T19" fmla="*/ 109 h 241"/>
                <a:gd name="T20" fmla="*/ 82 w 122"/>
                <a:gd name="T21" fmla="*/ 143 h 241"/>
                <a:gd name="T22" fmla="*/ 74 w 122"/>
                <a:gd name="T23" fmla="*/ 170 h 241"/>
                <a:gd name="T24" fmla="*/ 65 w 122"/>
                <a:gd name="T25" fmla="*/ 193 h 241"/>
                <a:gd name="T26" fmla="*/ 63 w 122"/>
                <a:gd name="T27" fmla="*/ 198 h 241"/>
                <a:gd name="T28" fmla="*/ 45 w 122"/>
                <a:gd name="T29" fmla="*/ 221 h 241"/>
                <a:gd name="T30" fmla="*/ 24 w 122"/>
                <a:gd name="T31" fmla="*/ 230 h 241"/>
                <a:gd name="T32" fmla="*/ 0 w 122"/>
                <a:gd name="T33" fmla="*/ 235 h 241"/>
                <a:gd name="T34" fmla="*/ 22 w 122"/>
                <a:gd name="T35" fmla="*/ 241 h 241"/>
                <a:gd name="T36" fmla="*/ 31 w 122"/>
                <a:gd name="T37" fmla="*/ 240 h 241"/>
                <a:gd name="T38" fmla="*/ 59 w 122"/>
                <a:gd name="T39" fmla="*/ 229 h 241"/>
                <a:gd name="T40" fmla="*/ 76 w 122"/>
                <a:gd name="T41" fmla="*/ 213 h 241"/>
                <a:gd name="T42" fmla="*/ 96 w 122"/>
                <a:gd name="T43" fmla="*/ 187 h 241"/>
                <a:gd name="T44" fmla="*/ 101 w 122"/>
                <a:gd name="T45" fmla="*/ 176 h 241"/>
                <a:gd name="T46" fmla="*/ 113 w 122"/>
                <a:gd name="T47" fmla="*/ 149 h 241"/>
                <a:gd name="T48" fmla="*/ 119 w 122"/>
                <a:gd name="T49" fmla="*/ 118 h 241"/>
                <a:gd name="T50" fmla="*/ 121 w 122"/>
                <a:gd name="T51" fmla="*/ 104 h 241"/>
                <a:gd name="T52" fmla="*/ 122 w 122"/>
                <a:gd name="T53" fmla="*/ 74 h 241"/>
                <a:gd name="T54" fmla="*/ 118 w 122"/>
                <a:gd name="T55" fmla="*/ 49 h 241"/>
                <a:gd name="T56" fmla="*/ 109 w 122"/>
                <a:gd name="T57" fmla="*/ 26 h 241"/>
                <a:gd name="T58" fmla="*/ 108 w 122"/>
                <a:gd name="T59" fmla="*/ 25 h 241"/>
                <a:gd name="T60" fmla="*/ 89 w 122"/>
                <a:gd name="T61" fmla="*/ 7 h 241"/>
                <a:gd name="T62" fmla="*/ 66 w 122"/>
                <a:gd name="T63" fmla="*/ 0 h 24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2"/>
                <a:gd name="T97" fmla="*/ 0 h 241"/>
                <a:gd name="T98" fmla="*/ 122 w 122"/>
                <a:gd name="T99" fmla="*/ 241 h 24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2" h="241">
                  <a:moveTo>
                    <a:pt x="66" y="0"/>
                  </a:moveTo>
                  <a:lnTo>
                    <a:pt x="38" y="8"/>
                  </a:lnTo>
                  <a:lnTo>
                    <a:pt x="36" y="9"/>
                  </a:lnTo>
                  <a:lnTo>
                    <a:pt x="64" y="11"/>
                  </a:lnTo>
                  <a:lnTo>
                    <a:pt x="80" y="16"/>
                  </a:lnTo>
                  <a:lnTo>
                    <a:pt x="82" y="19"/>
                  </a:lnTo>
                  <a:lnTo>
                    <a:pt x="91" y="44"/>
                  </a:lnTo>
                  <a:lnTo>
                    <a:pt x="91" y="52"/>
                  </a:lnTo>
                  <a:lnTo>
                    <a:pt x="91" y="78"/>
                  </a:lnTo>
                  <a:lnTo>
                    <a:pt x="88" y="109"/>
                  </a:lnTo>
                  <a:lnTo>
                    <a:pt x="82" y="143"/>
                  </a:lnTo>
                  <a:lnTo>
                    <a:pt x="74" y="170"/>
                  </a:lnTo>
                  <a:lnTo>
                    <a:pt x="65" y="193"/>
                  </a:lnTo>
                  <a:lnTo>
                    <a:pt x="63" y="198"/>
                  </a:lnTo>
                  <a:lnTo>
                    <a:pt x="45" y="221"/>
                  </a:lnTo>
                  <a:lnTo>
                    <a:pt x="24" y="230"/>
                  </a:lnTo>
                  <a:lnTo>
                    <a:pt x="0" y="235"/>
                  </a:lnTo>
                  <a:lnTo>
                    <a:pt x="22" y="241"/>
                  </a:lnTo>
                  <a:lnTo>
                    <a:pt x="31" y="240"/>
                  </a:lnTo>
                  <a:lnTo>
                    <a:pt x="59" y="229"/>
                  </a:lnTo>
                  <a:lnTo>
                    <a:pt x="76" y="213"/>
                  </a:lnTo>
                  <a:lnTo>
                    <a:pt x="96" y="187"/>
                  </a:lnTo>
                  <a:lnTo>
                    <a:pt x="101" y="176"/>
                  </a:lnTo>
                  <a:lnTo>
                    <a:pt x="113" y="149"/>
                  </a:lnTo>
                  <a:lnTo>
                    <a:pt x="119" y="118"/>
                  </a:lnTo>
                  <a:lnTo>
                    <a:pt x="121" y="104"/>
                  </a:lnTo>
                  <a:lnTo>
                    <a:pt x="122" y="74"/>
                  </a:lnTo>
                  <a:lnTo>
                    <a:pt x="118" y="49"/>
                  </a:lnTo>
                  <a:lnTo>
                    <a:pt x="109" y="26"/>
                  </a:lnTo>
                  <a:lnTo>
                    <a:pt x="108" y="25"/>
                  </a:lnTo>
                  <a:lnTo>
                    <a:pt x="89" y="7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" name="Freeform 489"/>
            <p:cNvSpPr>
              <a:spLocks/>
            </p:cNvSpPr>
            <p:nvPr/>
          </p:nvSpPr>
          <p:spPr bwMode="auto">
            <a:xfrm>
              <a:off x="2605" y="1444"/>
              <a:ext cx="17" cy="11"/>
            </a:xfrm>
            <a:custGeom>
              <a:avLst/>
              <a:gdLst>
                <a:gd name="T0" fmla="*/ 62 w 124"/>
                <a:gd name="T1" fmla="*/ 11 h 73"/>
                <a:gd name="T2" fmla="*/ 124 w 124"/>
                <a:gd name="T3" fmla="*/ 22 h 73"/>
                <a:gd name="T4" fmla="*/ 119 w 124"/>
                <a:gd name="T5" fmla="*/ 34 h 73"/>
                <a:gd name="T6" fmla="*/ 114 w 124"/>
                <a:gd name="T7" fmla="*/ 46 h 73"/>
                <a:gd name="T8" fmla="*/ 105 w 124"/>
                <a:gd name="T9" fmla="*/ 56 h 73"/>
                <a:gd name="T10" fmla="*/ 95 w 124"/>
                <a:gd name="T11" fmla="*/ 64 h 73"/>
                <a:gd name="T12" fmla="*/ 83 w 124"/>
                <a:gd name="T13" fmla="*/ 70 h 73"/>
                <a:gd name="T14" fmla="*/ 71 w 124"/>
                <a:gd name="T15" fmla="*/ 73 h 73"/>
                <a:gd name="T16" fmla="*/ 57 w 124"/>
                <a:gd name="T17" fmla="*/ 73 h 73"/>
                <a:gd name="T18" fmla="*/ 45 w 124"/>
                <a:gd name="T19" fmla="*/ 71 h 73"/>
                <a:gd name="T20" fmla="*/ 33 w 124"/>
                <a:gd name="T21" fmla="*/ 66 h 73"/>
                <a:gd name="T22" fmla="*/ 22 w 124"/>
                <a:gd name="T23" fmla="*/ 59 h 73"/>
                <a:gd name="T24" fmla="*/ 13 w 124"/>
                <a:gd name="T25" fmla="*/ 50 h 73"/>
                <a:gd name="T26" fmla="*/ 5 w 124"/>
                <a:gd name="T27" fmla="*/ 39 h 73"/>
                <a:gd name="T28" fmla="*/ 1 w 124"/>
                <a:gd name="T29" fmla="*/ 26 h 73"/>
                <a:gd name="T30" fmla="*/ 0 w 124"/>
                <a:gd name="T31" fmla="*/ 13 h 73"/>
                <a:gd name="T32" fmla="*/ 0 w 124"/>
                <a:gd name="T33" fmla="*/ 0 h 73"/>
                <a:gd name="T34" fmla="*/ 62 w 124"/>
                <a:gd name="T35" fmla="*/ 1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4"/>
                <a:gd name="T55" fmla="*/ 0 h 73"/>
                <a:gd name="T56" fmla="*/ 124 w 124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4" h="73">
                  <a:moveTo>
                    <a:pt x="62" y="11"/>
                  </a:moveTo>
                  <a:lnTo>
                    <a:pt x="124" y="22"/>
                  </a:lnTo>
                  <a:lnTo>
                    <a:pt x="119" y="34"/>
                  </a:lnTo>
                  <a:lnTo>
                    <a:pt x="114" y="46"/>
                  </a:lnTo>
                  <a:lnTo>
                    <a:pt x="105" y="56"/>
                  </a:lnTo>
                  <a:lnTo>
                    <a:pt x="95" y="64"/>
                  </a:lnTo>
                  <a:lnTo>
                    <a:pt x="83" y="70"/>
                  </a:lnTo>
                  <a:lnTo>
                    <a:pt x="71" y="73"/>
                  </a:lnTo>
                  <a:lnTo>
                    <a:pt x="57" y="73"/>
                  </a:lnTo>
                  <a:lnTo>
                    <a:pt x="45" y="71"/>
                  </a:lnTo>
                  <a:lnTo>
                    <a:pt x="33" y="66"/>
                  </a:lnTo>
                  <a:lnTo>
                    <a:pt x="22" y="59"/>
                  </a:lnTo>
                  <a:lnTo>
                    <a:pt x="13" y="50"/>
                  </a:lnTo>
                  <a:lnTo>
                    <a:pt x="5" y="39"/>
                  </a:lnTo>
                  <a:lnTo>
                    <a:pt x="1" y="26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" name="Freeform 490"/>
            <p:cNvSpPr>
              <a:spLocks/>
            </p:cNvSpPr>
            <p:nvPr/>
          </p:nvSpPr>
          <p:spPr bwMode="auto">
            <a:xfrm>
              <a:off x="2605" y="1444"/>
              <a:ext cx="17" cy="11"/>
            </a:xfrm>
            <a:custGeom>
              <a:avLst/>
              <a:gdLst>
                <a:gd name="T0" fmla="*/ 124 w 124"/>
                <a:gd name="T1" fmla="*/ 22 h 73"/>
                <a:gd name="T2" fmla="*/ 119 w 124"/>
                <a:gd name="T3" fmla="*/ 34 h 73"/>
                <a:gd name="T4" fmla="*/ 114 w 124"/>
                <a:gd name="T5" fmla="*/ 46 h 73"/>
                <a:gd name="T6" fmla="*/ 105 w 124"/>
                <a:gd name="T7" fmla="*/ 56 h 73"/>
                <a:gd name="T8" fmla="*/ 95 w 124"/>
                <a:gd name="T9" fmla="*/ 64 h 73"/>
                <a:gd name="T10" fmla="*/ 83 w 124"/>
                <a:gd name="T11" fmla="*/ 70 h 73"/>
                <a:gd name="T12" fmla="*/ 71 w 124"/>
                <a:gd name="T13" fmla="*/ 73 h 73"/>
                <a:gd name="T14" fmla="*/ 57 w 124"/>
                <a:gd name="T15" fmla="*/ 73 h 73"/>
                <a:gd name="T16" fmla="*/ 45 w 124"/>
                <a:gd name="T17" fmla="*/ 71 h 73"/>
                <a:gd name="T18" fmla="*/ 33 w 124"/>
                <a:gd name="T19" fmla="*/ 66 h 73"/>
                <a:gd name="T20" fmla="*/ 22 w 124"/>
                <a:gd name="T21" fmla="*/ 59 h 73"/>
                <a:gd name="T22" fmla="*/ 13 w 124"/>
                <a:gd name="T23" fmla="*/ 50 h 73"/>
                <a:gd name="T24" fmla="*/ 5 w 124"/>
                <a:gd name="T25" fmla="*/ 39 h 73"/>
                <a:gd name="T26" fmla="*/ 1 w 124"/>
                <a:gd name="T27" fmla="*/ 26 h 73"/>
                <a:gd name="T28" fmla="*/ 0 w 124"/>
                <a:gd name="T29" fmla="*/ 13 h 73"/>
                <a:gd name="T30" fmla="*/ 0 w 124"/>
                <a:gd name="T31" fmla="*/ 0 h 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4"/>
                <a:gd name="T49" fmla="*/ 0 h 73"/>
                <a:gd name="T50" fmla="*/ 124 w 124"/>
                <a:gd name="T51" fmla="*/ 73 h 7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4" h="73">
                  <a:moveTo>
                    <a:pt x="124" y="22"/>
                  </a:moveTo>
                  <a:lnTo>
                    <a:pt x="119" y="34"/>
                  </a:lnTo>
                  <a:lnTo>
                    <a:pt x="114" y="46"/>
                  </a:lnTo>
                  <a:lnTo>
                    <a:pt x="105" y="56"/>
                  </a:lnTo>
                  <a:lnTo>
                    <a:pt x="95" y="64"/>
                  </a:lnTo>
                  <a:lnTo>
                    <a:pt x="83" y="70"/>
                  </a:lnTo>
                  <a:lnTo>
                    <a:pt x="71" y="73"/>
                  </a:lnTo>
                  <a:lnTo>
                    <a:pt x="57" y="73"/>
                  </a:lnTo>
                  <a:lnTo>
                    <a:pt x="45" y="71"/>
                  </a:lnTo>
                  <a:lnTo>
                    <a:pt x="33" y="66"/>
                  </a:lnTo>
                  <a:lnTo>
                    <a:pt x="22" y="59"/>
                  </a:lnTo>
                  <a:lnTo>
                    <a:pt x="13" y="50"/>
                  </a:lnTo>
                  <a:lnTo>
                    <a:pt x="5" y="39"/>
                  </a:lnTo>
                  <a:lnTo>
                    <a:pt x="1" y="26"/>
                  </a:lnTo>
                  <a:lnTo>
                    <a:pt x="0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" name="Freeform 491"/>
            <p:cNvSpPr>
              <a:spLocks/>
            </p:cNvSpPr>
            <p:nvPr/>
          </p:nvSpPr>
          <p:spPr bwMode="auto">
            <a:xfrm>
              <a:off x="2605" y="1263"/>
              <a:ext cx="49" cy="184"/>
            </a:xfrm>
            <a:custGeom>
              <a:avLst/>
              <a:gdLst>
                <a:gd name="T0" fmla="*/ 0 w 346"/>
                <a:gd name="T1" fmla="*/ 1272 h 1294"/>
                <a:gd name="T2" fmla="*/ 62 w 346"/>
                <a:gd name="T3" fmla="*/ 1283 h 1294"/>
                <a:gd name="T4" fmla="*/ 124 w 346"/>
                <a:gd name="T5" fmla="*/ 1294 h 1294"/>
                <a:gd name="T6" fmla="*/ 346 w 346"/>
                <a:gd name="T7" fmla="*/ 22 h 1294"/>
                <a:gd name="T8" fmla="*/ 284 w 346"/>
                <a:gd name="T9" fmla="*/ 11 h 1294"/>
                <a:gd name="T10" fmla="*/ 222 w 346"/>
                <a:gd name="T11" fmla="*/ 0 h 1294"/>
                <a:gd name="T12" fmla="*/ 0 w 346"/>
                <a:gd name="T13" fmla="*/ 1272 h 12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6"/>
                <a:gd name="T22" fmla="*/ 0 h 1294"/>
                <a:gd name="T23" fmla="*/ 346 w 346"/>
                <a:gd name="T24" fmla="*/ 1294 h 12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6" h="1294">
                  <a:moveTo>
                    <a:pt x="0" y="1272"/>
                  </a:moveTo>
                  <a:lnTo>
                    <a:pt x="62" y="1283"/>
                  </a:lnTo>
                  <a:lnTo>
                    <a:pt x="124" y="1294"/>
                  </a:lnTo>
                  <a:lnTo>
                    <a:pt x="346" y="22"/>
                  </a:lnTo>
                  <a:lnTo>
                    <a:pt x="284" y="11"/>
                  </a:lnTo>
                  <a:lnTo>
                    <a:pt x="222" y="0"/>
                  </a:lnTo>
                  <a:lnTo>
                    <a:pt x="0" y="12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" name="Freeform 492"/>
            <p:cNvSpPr>
              <a:spLocks/>
            </p:cNvSpPr>
            <p:nvPr/>
          </p:nvSpPr>
          <p:spPr bwMode="auto">
            <a:xfrm>
              <a:off x="2605" y="1263"/>
              <a:ext cx="49" cy="184"/>
            </a:xfrm>
            <a:custGeom>
              <a:avLst/>
              <a:gdLst>
                <a:gd name="T0" fmla="*/ 0 w 346"/>
                <a:gd name="T1" fmla="*/ 1272 h 1294"/>
                <a:gd name="T2" fmla="*/ 62 w 346"/>
                <a:gd name="T3" fmla="*/ 1283 h 1294"/>
                <a:gd name="T4" fmla="*/ 124 w 346"/>
                <a:gd name="T5" fmla="*/ 1294 h 1294"/>
                <a:gd name="T6" fmla="*/ 346 w 346"/>
                <a:gd name="T7" fmla="*/ 22 h 1294"/>
                <a:gd name="T8" fmla="*/ 284 w 346"/>
                <a:gd name="T9" fmla="*/ 11 h 1294"/>
                <a:gd name="T10" fmla="*/ 222 w 346"/>
                <a:gd name="T11" fmla="*/ 0 h 1294"/>
                <a:gd name="T12" fmla="*/ 0 w 346"/>
                <a:gd name="T13" fmla="*/ 1272 h 12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6"/>
                <a:gd name="T22" fmla="*/ 0 h 1294"/>
                <a:gd name="T23" fmla="*/ 346 w 346"/>
                <a:gd name="T24" fmla="*/ 1294 h 12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6" h="1294">
                  <a:moveTo>
                    <a:pt x="0" y="1272"/>
                  </a:moveTo>
                  <a:lnTo>
                    <a:pt x="62" y="1283"/>
                  </a:lnTo>
                  <a:lnTo>
                    <a:pt x="124" y="1294"/>
                  </a:lnTo>
                  <a:lnTo>
                    <a:pt x="346" y="22"/>
                  </a:lnTo>
                  <a:lnTo>
                    <a:pt x="284" y="11"/>
                  </a:lnTo>
                  <a:lnTo>
                    <a:pt x="222" y="0"/>
                  </a:lnTo>
                  <a:lnTo>
                    <a:pt x="0" y="12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" name="Freeform 493"/>
            <p:cNvSpPr>
              <a:spLocks/>
            </p:cNvSpPr>
            <p:nvPr/>
          </p:nvSpPr>
          <p:spPr bwMode="auto">
            <a:xfrm>
              <a:off x="2636" y="1255"/>
              <a:ext cx="18" cy="11"/>
            </a:xfrm>
            <a:custGeom>
              <a:avLst/>
              <a:gdLst>
                <a:gd name="T0" fmla="*/ 62 w 124"/>
                <a:gd name="T1" fmla="*/ 61 h 72"/>
                <a:gd name="T2" fmla="*/ 0 w 124"/>
                <a:gd name="T3" fmla="*/ 50 h 72"/>
                <a:gd name="T4" fmla="*/ 4 w 124"/>
                <a:gd name="T5" fmla="*/ 38 h 72"/>
                <a:gd name="T6" fmla="*/ 10 w 124"/>
                <a:gd name="T7" fmla="*/ 26 h 72"/>
                <a:gd name="T8" fmla="*/ 19 w 124"/>
                <a:gd name="T9" fmla="*/ 16 h 72"/>
                <a:gd name="T10" fmla="*/ 29 w 124"/>
                <a:gd name="T11" fmla="*/ 8 h 72"/>
                <a:gd name="T12" fmla="*/ 41 w 124"/>
                <a:gd name="T13" fmla="*/ 3 h 72"/>
                <a:gd name="T14" fmla="*/ 53 w 124"/>
                <a:gd name="T15" fmla="*/ 0 h 72"/>
                <a:gd name="T16" fmla="*/ 66 w 124"/>
                <a:gd name="T17" fmla="*/ 0 h 72"/>
                <a:gd name="T18" fmla="*/ 78 w 124"/>
                <a:gd name="T19" fmla="*/ 2 h 72"/>
                <a:gd name="T20" fmla="*/ 91 w 124"/>
                <a:gd name="T21" fmla="*/ 6 h 72"/>
                <a:gd name="T22" fmla="*/ 102 w 124"/>
                <a:gd name="T23" fmla="*/ 14 h 72"/>
                <a:gd name="T24" fmla="*/ 111 w 124"/>
                <a:gd name="T25" fmla="*/ 23 h 72"/>
                <a:gd name="T26" fmla="*/ 118 w 124"/>
                <a:gd name="T27" fmla="*/ 34 h 72"/>
                <a:gd name="T28" fmla="*/ 123 w 124"/>
                <a:gd name="T29" fmla="*/ 46 h 72"/>
                <a:gd name="T30" fmla="*/ 124 w 124"/>
                <a:gd name="T31" fmla="*/ 59 h 72"/>
                <a:gd name="T32" fmla="*/ 124 w 124"/>
                <a:gd name="T33" fmla="*/ 72 h 72"/>
                <a:gd name="T34" fmla="*/ 62 w 124"/>
                <a:gd name="T35" fmla="*/ 61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4"/>
                <a:gd name="T55" fmla="*/ 0 h 72"/>
                <a:gd name="T56" fmla="*/ 124 w 124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4" h="72">
                  <a:moveTo>
                    <a:pt x="62" y="61"/>
                  </a:moveTo>
                  <a:lnTo>
                    <a:pt x="0" y="50"/>
                  </a:lnTo>
                  <a:lnTo>
                    <a:pt x="4" y="38"/>
                  </a:lnTo>
                  <a:lnTo>
                    <a:pt x="10" y="26"/>
                  </a:lnTo>
                  <a:lnTo>
                    <a:pt x="19" y="16"/>
                  </a:lnTo>
                  <a:lnTo>
                    <a:pt x="29" y="8"/>
                  </a:lnTo>
                  <a:lnTo>
                    <a:pt x="41" y="3"/>
                  </a:lnTo>
                  <a:lnTo>
                    <a:pt x="53" y="0"/>
                  </a:lnTo>
                  <a:lnTo>
                    <a:pt x="66" y="0"/>
                  </a:lnTo>
                  <a:lnTo>
                    <a:pt x="78" y="2"/>
                  </a:lnTo>
                  <a:lnTo>
                    <a:pt x="91" y="6"/>
                  </a:lnTo>
                  <a:lnTo>
                    <a:pt x="102" y="14"/>
                  </a:lnTo>
                  <a:lnTo>
                    <a:pt x="111" y="23"/>
                  </a:lnTo>
                  <a:lnTo>
                    <a:pt x="118" y="34"/>
                  </a:lnTo>
                  <a:lnTo>
                    <a:pt x="123" y="46"/>
                  </a:lnTo>
                  <a:lnTo>
                    <a:pt x="124" y="59"/>
                  </a:lnTo>
                  <a:lnTo>
                    <a:pt x="124" y="72"/>
                  </a:lnTo>
                  <a:lnTo>
                    <a:pt x="62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" name="Rectangle 494"/>
            <p:cNvSpPr>
              <a:spLocks noChangeArrowheads="1"/>
            </p:cNvSpPr>
            <p:nvPr/>
          </p:nvSpPr>
          <p:spPr bwMode="auto">
            <a:xfrm>
              <a:off x="2154" y="1250"/>
              <a:ext cx="35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  <a:latin typeface="Symbol" panose="05050102010706020507" pitchFamily="18" charset="2"/>
                </a:rPr>
                <a:t>t </a:t>
              </a:r>
              <a:r>
                <a:rPr lang="en-US" altLang="zh-CN" sz="2400" b="0">
                  <a:solidFill>
                    <a:srgbClr val="000000"/>
                  </a:solidFill>
                </a:rPr>
                <a:t>d</a:t>
              </a:r>
              <a:r>
                <a:rPr lang="en-US" altLang="zh-CN" sz="2400" b="0" i="1">
                  <a:solidFill>
                    <a:srgbClr val="000000"/>
                  </a:solidFill>
                </a:rPr>
                <a:t>A</a:t>
              </a:r>
              <a:endParaRPr lang="en-US" altLang="zh-CN" sz="2400"/>
            </a:p>
          </p:txBody>
        </p:sp>
        <p:sp>
          <p:nvSpPr>
            <p:cNvPr id="2128" name="Freeform 495"/>
            <p:cNvSpPr>
              <a:spLocks/>
            </p:cNvSpPr>
            <p:nvPr/>
          </p:nvSpPr>
          <p:spPr bwMode="auto">
            <a:xfrm>
              <a:off x="2636" y="1255"/>
              <a:ext cx="18" cy="11"/>
            </a:xfrm>
            <a:custGeom>
              <a:avLst/>
              <a:gdLst>
                <a:gd name="T0" fmla="*/ 0 w 124"/>
                <a:gd name="T1" fmla="*/ 50 h 72"/>
                <a:gd name="T2" fmla="*/ 4 w 124"/>
                <a:gd name="T3" fmla="*/ 38 h 72"/>
                <a:gd name="T4" fmla="*/ 10 w 124"/>
                <a:gd name="T5" fmla="*/ 26 h 72"/>
                <a:gd name="T6" fmla="*/ 19 w 124"/>
                <a:gd name="T7" fmla="*/ 16 h 72"/>
                <a:gd name="T8" fmla="*/ 29 w 124"/>
                <a:gd name="T9" fmla="*/ 8 h 72"/>
                <a:gd name="T10" fmla="*/ 41 w 124"/>
                <a:gd name="T11" fmla="*/ 3 h 72"/>
                <a:gd name="T12" fmla="*/ 53 w 124"/>
                <a:gd name="T13" fmla="*/ 0 h 72"/>
                <a:gd name="T14" fmla="*/ 66 w 124"/>
                <a:gd name="T15" fmla="*/ 0 h 72"/>
                <a:gd name="T16" fmla="*/ 78 w 124"/>
                <a:gd name="T17" fmla="*/ 2 h 72"/>
                <a:gd name="T18" fmla="*/ 91 w 124"/>
                <a:gd name="T19" fmla="*/ 6 h 72"/>
                <a:gd name="T20" fmla="*/ 102 w 124"/>
                <a:gd name="T21" fmla="*/ 14 h 72"/>
                <a:gd name="T22" fmla="*/ 111 w 124"/>
                <a:gd name="T23" fmla="*/ 23 h 72"/>
                <a:gd name="T24" fmla="*/ 118 w 124"/>
                <a:gd name="T25" fmla="*/ 34 h 72"/>
                <a:gd name="T26" fmla="*/ 123 w 124"/>
                <a:gd name="T27" fmla="*/ 46 h 72"/>
                <a:gd name="T28" fmla="*/ 124 w 124"/>
                <a:gd name="T29" fmla="*/ 59 h 72"/>
                <a:gd name="T30" fmla="*/ 124 w 124"/>
                <a:gd name="T31" fmla="*/ 72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4"/>
                <a:gd name="T49" fmla="*/ 0 h 72"/>
                <a:gd name="T50" fmla="*/ 124 w 124"/>
                <a:gd name="T51" fmla="*/ 72 h 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4" h="72">
                  <a:moveTo>
                    <a:pt x="0" y="50"/>
                  </a:moveTo>
                  <a:lnTo>
                    <a:pt x="4" y="38"/>
                  </a:lnTo>
                  <a:lnTo>
                    <a:pt x="10" y="26"/>
                  </a:lnTo>
                  <a:lnTo>
                    <a:pt x="19" y="16"/>
                  </a:lnTo>
                  <a:lnTo>
                    <a:pt x="29" y="8"/>
                  </a:lnTo>
                  <a:lnTo>
                    <a:pt x="41" y="3"/>
                  </a:lnTo>
                  <a:lnTo>
                    <a:pt x="53" y="0"/>
                  </a:lnTo>
                  <a:lnTo>
                    <a:pt x="66" y="0"/>
                  </a:lnTo>
                  <a:lnTo>
                    <a:pt x="78" y="2"/>
                  </a:lnTo>
                  <a:lnTo>
                    <a:pt x="91" y="6"/>
                  </a:lnTo>
                  <a:lnTo>
                    <a:pt x="102" y="14"/>
                  </a:lnTo>
                  <a:lnTo>
                    <a:pt x="111" y="23"/>
                  </a:lnTo>
                  <a:lnTo>
                    <a:pt x="118" y="34"/>
                  </a:lnTo>
                  <a:lnTo>
                    <a:pt x="123" y="46"/>
                  </a:lnTo>
                  <a:lnTo>
                    <a:pt x="124" y="59"/>
                  </a:lnTo>
                  <a:lnTo>
                    <a:pt x="124" y="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" name="Line 496"/>
            <p:cNvSpPr>
              <a:spLocks noChangeShapeType="1"/>
            </p:cNvSpPr>
            <p:nvPr/>
          </p:nvSpPr>
          <p:spPr bwMode="auto">
            <a:xfrm flipH="1" flipV="1">
              <a:off x="2597" y="1206"/>
              <a:ext cx="100" cy="22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" name="Line 497"/>
            <p:cNvSpPr>
              <a:spLocks noChangeShapeType="1"/>
            </p:cNvSpPr>
            <p:nvPr/>
          </p:nvSpPr>
          <p:spPr bwMode="auto">
            <a:xfrm flipH="1">
              <a:off x="2593" y="1282"/>
              <a:ext cx="10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" name="Line 498"/>
            <p:cNvSpPr>
              <a:spLocks noChangeShapeType="1"/>
            </p:cNvSpPr>
            <p:nvPr/>
          </p:nvSpPr>
          <p:spPr bwMode="auto">
            <a:xfrm flipH="1" flipV="1">
              <a:off x="2594" y="1245"/>
              <a:ext cx="101" cy="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" name="Line 499"/>
            <p:cNvSpPr>
              <a:spLocks noChangeShapeType="1"/>
            </p:cNvSpPr>
            <p:nvPr/>
          </p:nvSpPr>
          <p:spPr bwMode="auto">
            <a:xfrm flipH="1">
              <a:off x="2594" y="1308"/>
              <a:ext cx="101" cy="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" name="Line 500"/>
            <p:cNvSpPr>
              <a:spLocks noChangeShapeType="1"/>
            </p:cNvSpPr>
            <p:nvPr/>
          </p:nvSpPr>
          <p:spPr bwMode="auto">
            <a:xfrm flipH="1">
              <a:off x="2597" y="1336"/>
              <a:ext cx="100" cy="2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" name="Freeform 501"/>
            <p:cNvSpPr>
              <a:spLocks/>
            </p:cNvSpPr>
            <p:nvPr/>
          </p:nvSpPr>
          <p:spPr bwMode="auto">
            <a:xfrm>
              <a:off x="2627" y="1213"/>
              <a:ext cx="4" cy="138"/>
            </a:xfrm>
            <a:custGeom>
              <a:avLst/>
              <a:gdLst>
                <a:gd name="T0" fmla="*/ 28 w 28"/>
                <a:gd name="T1" fmla="*/ 0 h 963"/>
                <a:gd name="T2" fmla="*/ 0 w 28"/>
                <a:gd name="T3" fmla="*/ 481 h 963"/>
                <a:gd name="T4" fmla="*/ 28 w 28"/>
                <a:gd name="T5" fmla="*/ 963 h 963"/>
                <a:gd name="T6" fmla="*/ 0 60000 65536"/>
                <a:gd name="T7" fmla="*/ 0 60000 65536"/>
                <a:gd name="T8" fmla="*/ 0 60000 65536"/>
                <a:gd name="T9" fmla="*/ 0 w 28"/>
                <a:gd name="T10" fmla="*/ 0 h 963"/>
                <a:gd name="T11" fmla="*/ 28 w 28"/>
                <a:gd name="T12" fmla="*/ 963 h 9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963">
                  <a:moveTo>
                    <a:pt x="28" y="0"/>
                  </a:moveTo>
                  <a:lnTo>
                    <a:pt x="0" y="481"/>
                  </a:lnTo>
                  <a:lnTo>
                    <a:pt x="28" y="963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" name="Freeform 502"/>
            <p:cNvSpPr>
              <a:spLocks/>
            </p:cNvSpPr>
            <p:nvPr/>
          </p:nvSpPr>
          <p:spPr bwMode="auto">
            <a:xfrm>
              <a:off x="2660" y="1221"/>
              <a:ext cx="4" cy="122"/>
            </a:xfrm>
            <a:custGeom>
              <a:avLst/>
              <a:gdLst>
                <a:gd name="T0" fmla="*/ 23 w 23"/>
                <a:gd name="T1" fmla="*/ 0 h 858"/>
                <a:gd name="T2" fmla="*/ 0 w 23"/>
                <a:gd name="T3" fmla="*/ 429 h 858"/>
                <a:gd name="T4" fmla="*/ 23 w 23"/>
                <a:gd name="T5" fmla="*/ 858 h 858"/>
                <a:gd name="T6" fmla="*/ 0 60000 65536"/>
                <a:gd name="T7" fmla="*/ 0 60000 65536"/>
                <a:gd name="T8" fmla="*/ 0 60000 65536"/>
                <a:gd name="T9" fmla="*/ 0 w 23"/>
                <a:gd name="T10" fmla="*/ 0 h 858"/>
                <a:gd name="T11" fmla="*/ 23 w 23"/>
                <a:gd name="T12" fmla="*/ 858 h 8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858">
                  <a:moveTo>
                    <a:pt x="23" y="0"/>
                  </a:moveTo>
                  <a:lnTo>
                    <a:pt x="0" y="429"/>
                  </a:lnTo>
                  <a:lnTo>
                    <a:pt x="23" y="85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7471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063751" y="450850"/>
            <a:ext cx="5630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2400">
                <a:latin typeface="黑体" panose="02010609060101010101" pitchFamily="49" charset="-122"/>
              </a:rPr>
              <a:t>3. </a:t>
            </a:r>
            <a:r>
              <a:rPr lang="zh-CN" altLang="en-US" sz="2400">
                <a:solidFill>
                  <a:srgbClr val="0000CC"/>
                </a:solidFill>
              </a:rPr>
              <a:t>剪切胡克定律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706056" y="2868736"/>
            <a:ext cx="11111696" cy="2308225"/>
            <a:chOff x="432" y="1661"/>
            <a:chExt cx="5040" cy="1454"/>
          </a:xfrm>
        </p:grpSpPr>
        <p:sp>
          <p:nvSpPr>
            <p:cNvPr id="35281" name="Text Box 11"/>
            <p:cNvSpPr txBox="1">
              <a:spLocks noChangeArrowheads="1"/>
            </p:cNvSpPr>
            <p:nvPr/>
          </p:nvSpPr>
          <p:spPr bwMode="auto">
            <a:xfrm>
              <a:off x="432" y="1661"/>
              <a:ext cx="5040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(1)  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上述薄壁圆筒表面上每个格子的直角均改变了</a:t>
              </a:r>
              <a:r>
                <a:rPr lang="en-US" altLang="zh-CN" sz="2400" i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g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，这种直角改变量称为</a:t>
              </a:r>
              <a:r>
                <a:rPr lang="zh-CN" altLang="en-US" sz="2400" dirty="0">
                  <a:solidFill>
                    <a:srgbClr val="0000C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切应变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(2)  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该圆筒两个端面之间绕圆筒轴线相对转动了</a:t>
              </a:r>
              <a:r>
                <a:rPr lang="en-US" altLang="zh-CN" sz="2400" i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j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角，这种角位移称为</a:t>
              </a:r>
              <a:r>
                <a:rPr lang="zh-CN" altLang="en-US" sz="2400" dirty="0">
                  <a:solidFill>
                    <a:srgbClr val="0000C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相对扭转角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(3)  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在认为切应力沿壁厚均匀分布的情况下，切应变也是 不沿壁厚变化的，故有　　      </a:t>
              </a:r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，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</a:t>
              </a:r>
              <a:r>
                <a:rPr lang="en-US" altLang="zh-CN" sz="2400" i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r</a:t>
              </a:r>
              <a:r>
                <a:rPr lang="en-US" altLang="zh-CN" sz="2400" baseline="-25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为薄壁圆筒的平均半径。</a:t>
              </a:r>
              <a:r>
                <a:rPr lang="zh-CN" altLang="en-US" sz="2400" b="0" dirty="0"/>
                <a:t>　</a:t>
              </a:r>
            </a:p>
          </p:txBody>
        </p:sp>
        <p:graphicFrame>
          <p:nvGraphicFramePr>
            <p:cNvPr id="3074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490126"/>
                </p:ext>
              </p:extLst>
            </p:nvPr>
          </p:nvGraphicFramePr>
          <p:xfrm>
            <a:off x="801" y="2723"/>
            <a:ext cx="736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公式" r:id="rId3" imgW="977760" imgH="520560" progId="Equation.3">
                    <p:embed/>
                  </p:oleObj>
                </mc:Choice>
                <mc:Fallback>
                  <p:oleObj name="公式" r:id="rId3" imgW="977760" imgH="520560" progId="Equation.3">
                    <p:embed/>
                    <p:pic>
                      <p:nvPicPr>
                        <p:cNvPr id="3074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1" y="2723"/>
                          <a:ext cx="736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523"/>
          <p:cNvGrpSpPr>
            <a:grpSpLocks/>
          </p:cNvGrpSpPr>
          <p:nvPr/>
        </p:nvGrpSpPr>
        <p:grpSpPr bwMode="auto">
          <a:xfrm>
            <a:off x="2351088" y="765176"/>
            <a:ext cx="6527800" cy="2112963"/>
            <a:chOff x="521" y="482"/>
            <a:chExt cx="4112" cy="1331"/>
          </a:xfrm>
        </p:grpSpPr>
        <p:grpSp>
          <p:nvGrpSpPr>
            <p:cNvPr id="3081" name="Group 43"/>
            <p:cNvGrpSpPr>
              <a:grpSpLocks/>
            </p:cNvGrpSpPr>
            <p:nvPr/>
          </p:nvGrpSpPr>
          <p:grpSpPr bwMode="auto">
            <a:xfrm>
              <a:off x="521" y="482"/>
              <a:ext cx="4112" cy="1168"/>
              <a:chOff x="657" y="890"/>
              <a:chExt cx="4112" cy="1168"/>
            </a:xfrm>
          </p:grpSpPr>
          <p:grpSp>
            <p:nvGrpSpPr>
              <p:cNvPr id="3087" name="Group 44"/>
              <p:cNvGrpSpPr>
                <a:grpSpLocks/>
              </p:cNvGrpSpPr>
              <p:nvPr/>
            </p:nvGrpSpPr>
            <p:grpSpPr bwMode="auto">
              <a:xfrm>
                <a:off x="4147" y="1253"/>
                <a:ext cx="243" cy="630"/>
                <a:chOff x="7130" y="1934"/>
                <a:chExt cx="484" cy="1262"/>
              </a:xfrm>
            </p:grpSpPr>
            <p:sp>
              <p:nvSpPr>
                <p:cNvPr id="35082" name="Freeform 45"/>
                <p:cNvSpPr>
                  <a:spLocks noChangeAspect="1"/>
                </p:cNvSpPr>
                <p:nvPr/>
              </p:nvSpPr>
              <p:spPr bwMode="auto">
                <a:xfrm>
                  <a:off x="7542" y="1934"/>
                  <a:ext cx="24" cy="36"/>
                </a:xfrm>
                <a:custGeom>
                  <a:avLst/>
                  <a:gdLst>
                    <a:gd name="T0" fmla="*/ 85 w 85"/>
                    <a:gd name="T1" fmla="*/ 121 h 124"/>
                    <a:gd name="T2" fmla="*/ 83 w 85"/>
                    <a:gd name="T3" fmla="*/ 60 h 124"/>
                    <a:gd name="T4" fmla="*/ 81 w 85"/>
                    <a:gd name="T5" fmla="*/ 0 h 124"/>
                    <a:gd name="T6" fmla="*/ 0 w 85"/>
                    <a:gd name="T7" fmla="*/ 4 h 124"/>
                    <a:gd name="T8" fmla="*/ 2 w 85"/>
                    <a:gd name="T9" fmla="*/ 64 h 124"/>
                    <a:gd name="T10" fmla="*/ 5 w 85"/>
                    <a:gd name="T11" fmla="*/ 124 h 124"/>
                    <a:gd name="T12" fmla="*/ 85 w 85"/>
                    <a:gd name="T13" fmla="*/ 121 h 1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5"/>
                    <a:gd name="T22" fmla="*/ 0 h 124"/>
                    <a:gd name="T23" fmla="*/ 85 w 85"/>
                    <a:gd name="T24" fmla="*/ 124 h 1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5" h="124">
                      <a:moveTo>
                        <a:pt x="85" y="121"/>
                      </a:moveTo>
                      <a:lnTo>
                        <a:pt x="83" y="60"/>
                      </a:lnTo>
                      <a:lnTo>
                        <a:pt x="81" y="0"/>
                      </a:lnTo>
                      <a:lnTo>
                        <a:pt x="0" y="4"/>
                      </a:lnTo>
                      <a:lnTo>
                        <a:pt x="2" y="64"/>
                      </a:lnTo>
                      <a:lnTo>
                        <a:pt x="5" y="124"/>
                      </a:lnTo>
                      <a:lnTo>
                        <a:pt x="85" y="1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83" name="Freeform 46"/>
                <p:cNvSpPr>
                  <a:spLocks noChangeAspect="1"/>
                </p:cNvSpPr>
                <p:nvPr/>
              </p:nvSpPr>
              <p:spPr bwMode="auto">
                <a:xfrm>
                  <a:off x="7542" y="1934"/>
                  <a:ext cx="24" cy="36"/>
                </a:xfrm>
                <a:custGeom>
                  <a:avLst/>
                  <a:gdLst>
                    <a:gd name="T0" fmla="*/ 85 w 85"/>
                    <a:gd name="T1" fmla="*/ 121 h 124"/>
                    <a:gd name="T2" fmla="*/ 83 w 85"/>
                    <a:gd name="T3" fmla="*/ 60 h 124"/>
                    <a:gd name="T4" fmla="*/ 81 w 85"/>
                    <a:gd name="T5" fmla="*/ 0 h 124"/>
                    <a:gd name="T6" fmla="*/ 0 w 85"/>
                    <a:gd name="T7" fmla="*/ 4 h 124"/>
                    <a:gd name="T8" fmla="*/ 2 w 85"/>
                    <a:gd name="T9" fmla="*/ 64 h 124"/>
                    <a:gd name="T10" fmla="*/ 5 w 85"/>
                    <a:gd name="T11" fmla="*/ 124 h 124"/>
                    <a:gd name="T12" fmla="*/ 85 w 85"/>
                    <a:gd name="T13" fmla="*/ 121 h 1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5"/>
                    <a:gd name="T22" fmla="*/ 0 h 124"/>
                    <a:gd name="T23" fmla="*/ 85 w 85"/>
                    <a:gd name="T24" fmla="*/ 124 h 1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5" h="124">
                      <a:moveTo>
                        <a:pt x="85" y="121"/>
                      </a:moveTo>
                      <a:lnTo>
                        <a:pt x="83" y="60"/>
                      </a:lnTo>
                      <a:lnTo>
                        <a:pt x="81" y="0"/>
                      </a:lnTo>
                      <a:lnTo>
                        <a:pt x="0" y="4"/>
                      </a:lnTo>
                      <a:lnTo>
                        <a:pt x="2" y="64"/>
                      </a:lnTo>
                      <a:lnTo>
                        <a:pt x="5" y="124"/>
                      </a:lnTo>
                      <a:lnTo>
                        <a:pt x="85" y="12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84" name="Freeform 47"/>
                <p:cNvSpPr>
                  <a:spLocks noChangeAspect="1"/>
                </p:cNvSpPr>
                <p:nvPr/>
              </p:nvSpPr>
              <p:spPr bwMode="auto">
                <a:xfrm>
                  <a:off x="7540" y="1936"/>
                  <a:ext cx="2" cy="16"/>
                </a:xfrm>
                <a:custGeom>
                  <a:avLst/>
                  <a:gdLst>
                    <a:gd name="T0" fmla="*/ 7 w 7"/>
                    <a:gd name="T1" fmla="*/ 60 h 60"/>
                    <a:gd name="T2" fmla="*/ 5 w 7"/>
                    <a:gd name="T3" fmla="*/ 0 h 60"/>
                    <a:gd name="T4" fmla="*/ 0 w 7"/>
                    <a:gd name="T5" fmla="*/ 0 h 60"/>
                    <a:gd name="T6" fmla="*/ 7 w 7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60"/>
                    <a:gd name="T14" fmla="*/ 7 w 7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60">
                      <a:moveTo>
                        <a:pt x="7" y="6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7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85" name="Line 4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540" y="1936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86" name="Freeform 49"/>
                <p:cNvSpPr>
                  <a:spLocks noChangeAspect="1"/>
                </p:cNvSpPr>
                <p:nvPr/>
              </p:nvSpPr>
              <p:spPr bwMode="auto">
                <a:xfrm>
                  <a:off x="7516" y="1936"/>
                  <a:ext cx="28" cy="36"/>
                </a:xfrm>
                <a:custGeom>
                  <a:avLst/>
                  <a:gdLst>
                    <a:gd name="T0" fmla="*/ 94 w 94"/>
                    <a:gd name="T1" fmla="*/ 120 h 129"/>
                    <a:gd name="T2" fmla="*/ 87 w 94"/>
                    <a:gd name="T3" fmla="*/ 60 h 129"/>
                    <a:gd name="T4" fmla="*/ 80 w 94"/>
                    <a:gd name="T5" fmla="*/ 0 h 129"/>
                    <a:gd name="T6" fmla="*/ 0 w 94"/>
                    <a:gd name="T7" fmla="*/ 9 h 129"/>
                    <a:gd name="T8" fmla="*/ 7 w 94"/>
                    <a:gd name="T9" fmla="*/ 69 h 129"/>
                    <a:gd name="T10" fmla="*/ 13 w 94"/>
                    <a:gd name="T11" fmla="*/ 129 h 129"/>
                    <a:gd name="T12" fmla="*/ 94 w 94"/>
                    <a:gd name="T13" fmla="*/ 120 h 12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4"/>
                    <a:gd name="T22" fmla="*/ 0 h 129"/>
                    <a:gd name="T23" fmla="*/ 94 w 94"/>
                    <a:gd name="T24" fmla="*/ 129 h 12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4" h="129">
                      <a:moveTo>
                        <a:pt x="94" y="120"/>
                      </a:moveTo>
                      <a:lnTo>
                        <a:pt x="87" y="60"/>
                      </a:lnTo>
                      <a:lnTo>
                        <a:pt x="80" y="0"/>
                      </a:lnTo>
                      <a:lnTo>
                        <a:pt x="0" y="9"/>
                      </a:lnTo>
                      <a:lnTo>
                        <a:pt x="7" y="69"/>
                      </a:lnTo>
                      <a:lnTo>
                        <a:pt x="13" y="129"/>
                      </a:lnTo>
                      <a:lnTo>
                        <a:pt x="94" y="1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87" name="Freeform 50"/>
                <p:cNvSpPr>
                  <a:spLocks noChangeAspect="1"/>
                </p:cNvSpPr>
                <p:nvPr/>
              </p:nvSpPr>
              <p:spPr bwMode="auto">
                <a:xfrm>
                  <a:off x="7516" y="1936"/>
                  <a:ext cx="28" cy="36"/>
                </a:xfrm>
                <a:custGeom>
                  <a:avLst/>
                  <a:gdLst>
                    <a:gd name="T0" fmla="*/ 94 w 94"/>
                    <a:gd name="T1" fmla="*/ 120 h 129"/>
                    <a:gd name="T2" fmla="*/ 87 w 94"/>
                    <a:gd name="T3" fmla="*/ 60 h 129"/>
                    <a:gd name="T4" fmla="*/ 80 w 94"/>
                    <a:gd name="T5" fmla="*/ 0 h 129"/>
                    <a:gd name="T6" fmla="*/ 0 w 94"/>
                    <a:gd name="T7" fmla="*/ 9 h 129"/>
                    <a:gd name="T8" fmla="*/ 7 w 94"/>
                    <a:gd name="T9" fmla="*/ 69 h 129"/>
                    <a:gd name="T10" fmla="*/ 13 w 94"/>
                    <a:gd name="T11" fmla="*/ 129 h 129"/>
                    <a:gd name="T12" fmla="*/ 94 w 94"/>
                    <a:gd name="T13" fmla="*/ 120 h 12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4"/>
                    <a:gd name="T22" fmla="*/ 0 h 129"/>
                    <a:gd name="T23" fmla="*/ 94 w 94"/>
                    <a:gd name="T24" fmla="*/ 129 h 12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4" h="129">
                      <a:moveTo>
                        <a:pt x="94" y="120"/>
                      </a:moveTo>
                      <a:lnTo>
                        <a:pt x="87" y="60"/>
                      </a:lnTo>
                      <a:lnTo>
                        <a:pt x="80" y="0"/>
                      </a:lnTo>
                      <a:lnTo>
                        <a:pt x="0" y="9"/>
                      </a:lnTo>
                      <a:lnTo>
                        <a:pt x="7" y="69"/>
                      </a:lnTo>
                      <a:lnTo>
                        <a:pt x="13" y="129"/>
                      </a:lnTo>
                      <a:lnTo>
                        <a:pt x="94" y="12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88" name="Freeform 51"/>
                <p:cNvSpPr>
                  <a:spLocks noChangeAspect="1"/>
                </p:cNvSpPr>
                <p:nvPr/>
              </p:nvSpPr>
              <p:spPr bwMode="auto">
                <a:xfrm>
                  <a:off x="7516" y="1938"/>
                  <a:ext cx="2" cy="18"/>
                </a:xfrm>
                <a:custGeom>
                  <a:avLst/>
                  <a:gdLst>
                    <a:gd name="T0" fmla="*/ 12 w 12"/>
                    <a:gd name="T1" fmla="*/ 60 h 60"/>
                    <a:gd name="T2" fmla="*/ 5 w 12"/>
                    <a:gd name="T3" fmla="*/ 0 h 60"/>
                    <a:gd name="T4" fmla="*/ 0 w 12"/>
                    <a:gd name="T5" fmla="*/ 1 h 60"/>
                    <a:gd name="T6" fmla="*/ 12 w 1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"/>
                    <a:gd name="T13" fmla="*/ 0 h 60"/>
                    <a:gd name="T14" fmla="*/ 12 w 1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" h="60">
                      <a:moveTo>
                        <a:pt x="12" y="60"/>
                      </a:moveTo>
                      <a:lnTo>
                        <a:pt x="5" y="0"/>
                      </a:lnTo>
                      <a:lnTo>
                        <a:pt x="0" y="1"/>
                      </a:lnTo>
                      <a:lnTo>
                        <a:pt x="12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89" name="Line 5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516" y="1938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90" name="Freeform 53"/>
                <p:cNvSpPr>
                  <a:spLocks noChangeAspect="1"/>
                </p:cNvSpPr>
                <p:nvPr/>
              </p:nvSpPr>
              <p:spPr bwMode="auto">
                <a:xfrm>
                  <a:off x="7492" y="1938"/>
                  <a:ext cx="30" cy="38"/>
                </a:xfrm>
                <a:custGeom>
                  <a:avLst/>
                  <a:gdLst>
                    <a:gd name="T0" fmla="*/ 102 w 102"/>
                    <a:gd name="T1" fmla="*/ 118 h 134"/>
                    <a:gd name="T2" fmla="*/ 91 w 102"/>
                    <a:gd name="T3" fmla="*/ 59 h 134"/>
                    <a:gd name="T4" fmla="*/ 79 w 102"/>
                    <a:gd name="T5" fmla="*/ 0 h 134"/>
                    <a:gd name="T6" fmla="*/ 0 w 102"/>
                    <a:gd name="T7" fmla="*/ 16 h 134"/>
                    <a:gd name="T8" fmla="*/ 11 w 102"/>
                    <a:gd name="T9" fmla="*/ 75 h 134"/>
                    <a:gd name="T10" fmla="*/ 22 w 102"/>
                    <a:gd name="T11" fmla="*/ 134 h 134"/>
                    <a:gd name="T12" fmla="*/ 102 w 102"/>
                    <a:gd name="T13" fmla="*/ 118 h 1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2"/>
                    <a:gd name="T22" fmla="*/ 0 h 134"/>
                    <a:gd name="T23" fmla="*/ 102 w 102"/>
                    <a:gd name="T24" fmla="*/ 134 h 1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2" h="134">
                      <a:moveTo>
                        <a:pt x="102" y="118"/>
                      </a:moveTo>
                      <a:lnTo>
                        <a:pt x="91" y="59"/>
                      </a:lnTo>
                      <a:lnTo>
                        <a:pt x="79" y="0"/>
                      </a:lnTo>
                      <a:lnTo>
                        <a:pt x="0" y="16"/>
                      </a:lnTo>
                      <a:lnTo>
                        <a:pt x="11" y="75"/>
                      </a:lnTo>
                      <a:lnTo>
                        <a:pt x="22" y="134"/>
                      </a:lnTo>
                      <a:lnTo>
                        <a:pt x="102" y="1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91" name="Freeform 54"/>
                <p:cNvSpPr>
                  <a:spLocks noChangeAspect="1"/>
                </p:cNvSpPr>
                <p:nvPr/>
              </p:nvSpPr>
              <p:spPr bwMode="auto">
                <a:xfrm>
                  <a:off x="7492" y="1938"/>
                  <a:ext cx="30" cy="38"/>
                </a:xfrm>
                <a:custGeom>
                  <a:avLst/>
                  <a:gdLst>
                    <a:gd name="T0" fmla="*/ 102 w 102"/>
                    <a:gd name="T1" fmla="*/ 118 h 134"/>
                    <a:gd name="T2" fmla="*/ 91 w 102"/>
                    <a:gd name="T3" fmla="*/ 59 h 134"/>
                    <a:gd name="T4" fmla="*/ 79 w 102"/>
                    <a:gd name="T5" fmla="*/ 0 h 134"/>
                    <a:gd name="T6" fmla="*/ 0 w 102"/>
                    <a:gd name="T7" fmla="*/ 16 h 134"/>
                    <a:gd name="T8" fmla="*/ 11 w 102"/>
                    <a:gd name="T9" fmla="*/ 75 h 134"/>
                    <a:gd name="T10" fmla="*/ 22 w 102"/>
                    <a:gd name="T11" fmla="*/ 134 h 134"/>
                    <a:gd name="T12" fmla="*/ 102 w 102"/>
                    <a:gd name="T13" fmla="*/ 118 h 1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2"/>
                    <a:gd name="T22" fmla="*/ 0 h 134"/>
                    <a:gd name="T23" fmla="*/ 102 w 102"/>
                    <a:gd name="T24" fmla="*/ 134 h 1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2" h="134">
                      <a:moveTo>
                        <a:pt x="102" y="118"/>
                      </a:moveTo>
                      <a:lnTo>
                        <a:pt x="91" y="59"/>
                      </a:lnTo>
                      <a:lnTo>
                        <a:pt x="79" y="0"/>
                      </a:lnTo>
                      <a:lnTo>
                        <a:pt x="0" y="16"/>
                      </a:lnTo>
                      <a:lnTo>
                        <a:pt x="11" y="75"/>
                      </a:lnTo>
                      <a:lnTo>
                        <a:pt x="22" y="134"/>
                      </a:lnTo>
                      <a:lnTo>
                        <a:pt x="102" y="11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92" name="Freeform 55"/>
                <p:cNvSpPr>
                  <a:spLocks noChangeAspect="1"/>
                </p:cNvSpPr>
                <p:nvPr/>
              </p:nvSpPr>
              <p:spPr bwMode="auto">
                <a:xfrm>
                  <a:off x="7492" y="1942"/>
                  <a:ext cx="4" cy="18"/>
                </a:xfrm>
                <a:custGeom>
                  <a:avLst/>
                  <a:gdLst>
                    <a:gd name="T0" fmla="*/ 16 w 16"/>
                    <a:gd name="T1" fmla="*/ 59 h 59"/>
                    <a:gd name="T2" fmla="*/ 5 w 16"/>
                    <a:gd name="T3" fmla="*/ 0 h 59"/>
                    <a:gd name="T4" fmla="*/ 0 w 16"/>
                    <a:gd name="T5" fmla="*/ 0 h 59"/>
                    <a:gd name="T6" fmla="*/ 16 w 16"/>
                    <a:gd name="T7" fmla="*/ 59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59"/>
                    <a:gd name="T14" fmla="*/ 16 w 16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59">
                      <a:moveTo>
                        <a:pt x="16" y="59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16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93" name="Line 5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492" y="1942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94" name="Freeform 57"/>
                <p:cNvSpPr>
                  <a:spLocks noChangeAspect="1"/>
                </p:cNvSpPr>
                <p:nvPr/>
              </p:nvSpPr>
              <p:spPr bwMode="auto">
                <a:xfrm>
                  <a:off x="7470" y="1942"/>
                  <a:ext cx="30" cy="40"/>
                </a:xfrm>
                <a:custGeom>
                  <a:avLst/>
                  <a:gdLst>
                    <a:gd name="T0" fmla="*/ 110 w 110"/>
                    <a:gd name="T1" fmla="*/ 118 h 140"/>
                    <a:gd name="T2" fmla="*/ 94 w 110"/>
                    <a:gd name="T3" fmla="*/ 59 h 140"/>
                    <a:gd name="T4" fmla="*/ 78 w 110"/>
                    <a:gd name="T5" fmla="*/ 0 h 140"/>
                    <a:gd name="T6" fmla="*/ 0 w 110"/>
                    <a:gd name="T7" fmla="*/ 21 h 140"/>
                    <a:gd name="T8" fmla="*/ 16 w 110"/>
                    <a:gd name="T9" fmla="*/ 81 h 140"/>
                    <a:gd name="T10" fmla="*/ 31 w 110"/>
                    <a:gd name="T11" fmla="*/ 140 h 140"/>
                    <a:gd name="T12" fmla="*/ 110 w 110"/>
                    <a:gd name="T13" fmla="*/ 118 h 1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0"/>
                    <a:gd name="T22" fmla="*/ 0 h 140"/>
                    <a:gd name="T23" fmla="*/ 110 w 110"/>
                    <a:gd name="T24" fmla="*/ 140 h 1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0" h="140">
                      <a:moveTo>
                        <a:pt x="110" y="118"/>
                      </a:moveTo>
                      <a:lnTo>
                        <a:pt x="94" y="59"/>
                      </a:lnTo>
                      <a:lnTo>
                        <a:pt x="78" y="0"/>
                      </a:lnTo>
                      <a:lnTo>
                        <a:pt x="0" y="21"/>
                      </a:lnTo>
                      <a:lnTo>
                        <a:pt x="16" y="81"/>
                      </a:lnTo>
                      <a:lnTo>
                        <a:pt x="31" y="140"/>
                      </a:lnTo>
                      <a:lnTo>
                        <a:pt x="110" y="1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95" name="Freeform 58"/>
                <p:cNvSpPr>
                  <a:spLocks noChangeAspect="1"/>
                </p:cNvSpPr>
                <p:nvPr/>
              </p:nvSpPr>
              <p:spPr bwMode="auto">
                <a:xfrm>
                  <a:off x="7470" y="1942"/>
                  <a:ext cx="30" cy="40"/>
                </a:xfrm>
                <a:custGeom>
                  <a:avLst/>
                  <a:gdLst>
                    <a:gd name="T0" fmla="*/ 110 w 110"/>
                    <a:gd name="T1" fmla="*/ 118 h 140"/>
                    <a:gd name="T2" fmla="*/ 94 w 110"/>
                    <a:gd name="T3" fmla="*/ 59 h 140"/>
                    <a:gd name="T4" fmla="*/ 78 w 110"/>
                    <a:gd name="T5" fmla="*/ 0 h 140"/>
                    <a:gd name="T6" fmla="*/ 0 w 110"/>
                    <a:gd name="T7" fmla="*/ 21 h 140"/>
                    <a:gd name="T8" fmla="*/ 16 w 110"/>
                    <a:gd name="T9" fmla="*/ 81 h 140"/>
                    <a:gd name="T10" fmla="*/ 31 w 110"/>
                    <a:gd name="T11" fmla="*/ 140 h 140"/>
                    <a:gd name="T12" fmla="*/ 110 w 110"/>
                    <a:gd name="T13" fmla="*/ 118 h 1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0"/>
                    <a:gd name="T22" fmla="*/ 0 h 140"/>
                    <a:gd name="T23" fmla="*/ 110 w 110"/>
                    <a:gd name="T24" fmla="*/ 140 h 1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0" h="140">
                      <a:moveTo>
                        <a:pt x="110" y="118"/>
                      </a:moveTo>
                      <a:lnTo>
                        <a:pt x="94" y="59"/>
                      </a:lnTo>
                      <a:lnTo>
                        <a:pt x="78" y="0"/>
                      </a:lnTo>
                      <a:lnTo>
                        <a:pt x="0" y="21"/>
                      </a:lnTo>
                      <a:lnTo>
                        <a:pt x="16" y="81"/>
                      </a:lnTo>
                      <a:lnTo>
                        <a:pt x="31" y="140"/>
                      </a:lnTo>
                      <a:lnTo>
                        <a:pt x="110" y="11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96" name="Freeform 59"/>
                <p:cNvSpPr>
                  <a:spLocks noChangeAspect="1"/>
                </p:cNvSpPr>
                <p:nvPr/>
              </p:nvSpPr>
              <p:spPr bwMode="auto">
                <a:xfrm>
                  <a:off x="7468" y="1948"/>
                  <a:ext cx="6" cy="18"/>
                </a:xfrm>
                <a:custGeom>
                  <a:avLst/>
                  <a:gdLst>
                    <a:gd name="T0" fmla="*/ 21 w 21"/>
                    <a:gd name="T1" fmla="*/ 60 h 60"/>
                    <a:gd name="T2" fmla="*/ 5 w 21"/>
                    <a:gd name="T3" fmla="*/ 0 h 60"/>
                    <a:gd name="T4" fmla="*/ 0 w 21"/>
                    <a:gd name="T5" fmla="*/ 3 h 60"/>
                    <a:gd name="T6" fmla="*/ 21 w 21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"/>
                    <a:gd name="T13" fmla="*/ 0 h 60"/>
                    <a:gd name="T14" fmla="*/ 21 w 21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" h="60">
                      <a:moveTo>
                        <a:pt x="21" y="60"/>
                      </a:moveTo>
                      <a:lnTo>
                        <a:pt x="5" y="0"/>
                      </a:lnTo>
                      <a:lnTo>
                        <a:pt x="0" y="3"/>
                      </a:lnTo>
                      <a:lnTo>
                        <a:pt x="21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97" name="Line 6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468" y="1948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98" name="Freeform 61"/>
                <p:cNvSpPr>
                  <a:spLocks noChangeAspect="1"/>
                </p:cNvSpPr>
                <p:nvPr/>
              </p:nvSpPr>
              <p:spPr bwMode="auto">
                <a:xfrm>
                  <a:off x="7446" y="1950"/>
                  <a:ext cx="34" cy="40"/>
                </a:xfrm>
                <a:custGeom>
                  <a:avLst/>
                  <a:gdLst>
                    <a:gd name="T0" fmla="*/ 117 w 117"/>
                    <a:gd name="T1" fmla="*/ 114 h 141"/>
                    <a:gd name="T2" fmla="*/ 97 w 117"/>
                    <a:gd name="T3" fmla="*/ 57 h 141"/>
                    <a:gd name="T4" fmla="*/ 76 w 117"/>
                    <a:gd name="T5" fmla="*/ 0 h 141"/>
                    <a:gd name="T6" fmla="*/ 0 w 117"/>
                    <a:gd name="T7" fmla="*/ 27 h 141"/>
                    <a:gd name="T8" fmla="*/ 20 w 117"/>
                    <a:gd name="T9" fmla="*/ 84 h 141"/>
                    <a:gd name="T10" fmla="*/ 41 w 117"/>
                    <a:gd name="T11" fmla="*/ 141 h 141"/>
                    <a:gd name="T12" fmla="*/ 117 w 117"/>
                    <a:gd name="T13" fmla="*/ 114 h 1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7"/>
                    <a:gd name="T22" fmla="*/ 0 h 141"/>
                    <a:gd name="T23" fmla="*/ 117 w 117"/>
                    <a:gd name="T24" fmla="*/ 141 h 14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7" h="141">
                      <a:moveTo>
                        <a:pt x="117" y="114"/>
                      </a:moveTo>
                      <a:lnTo>
                        <a:pt x="97" y="57"/>
                      </a:lnTo>
                      <a:lnTo>
                        <a:pt x="76" y="0"/>
                      </a:lnTo>
                      <a:lnTo>
                        <a:pt x="0" y="27"/>
                      </a:lnTo>
                      <a:lnTo>
                        <a:pt x="20" y="84"/>
                      </a:lnTo>
                      <a:lnTo>
                        <a:pt x="41" y="141"/>
                      </a:lnTo>
                      <a:lnTo>
                        <a:pt x="117" y="1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99" name="Freeform 62"/>
                <p:cNvSpPr>
                  <a:spLocks noChangeAspect="1"/>
                </p:cNvSpPr>
                <p:nvPr/>
              </p:nvSpPr>
              <p:spPr bwMode="auto">
                <a:xfrm>
                  <a:off x="7446" y="1950"/>
                  <a:ext cx="34" cy="40"/>
                </a:xfrm>
                <a:custGeom>
                  <a:avLst/>
                  <a:gdLst>
                    <a:gd name="T0" fmla="*/ 117 w 117"/>
                    <a:gd name="T1" fmla="*/ 114 h 141"/>
                    <a:gd name="T2" fmla="*/ 97 w 117"/>
                    <a:gd name="T3" fmla="*/ 57 h 141"/>
                    <a:gd name="T4" fmla="*/ 76 w 117"/>
                    <a:gd name="T5" fmla="*/ 0 h 141"/>
                    <a:gd name="T6" fmla="*/ 0 w 117"/>
                    <a:gd name="T7" fmla="*/ 27 h 141"/>
                    <a:gd name="T8" fmla="*/ 20 w 117"/>
                    <a:gd name="T9" fmla="*/ 84 h 141"/>
                    <a:gd name="T10" fmla="*/ 41 w 117"/>
                    <a:gd name="T11" fmla="*/ 141 h 141"/>
                    <a:gd name="T12" fmla="*/ 117 w 117"/>
                    <a:gd name="T13" fmla="*/ 114 h 1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7"/>
                    <a:gd name="T22" fmla="*/ 0 h 141"/>
                    <a:gd name="T23" fmla="*/ 117 w 117"/>
                    <a:gd name="T24" fmla="*/ 141 h 14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7" h="141">
                      <a:moveTo>
                        <a:pt x="117" y="114"/>
                      </a:moveTo>
                      <a:lnTo>
                        <a:pt x="97" y="57"/>
                      </a:lnTo>
                      <a:lnTo>
                        <a:pt x="76" y="0"/>
                      </a:lnTo>
                      <a:lnTo>
                        <a:pt x="0" y="27"/>
                      </a:lnTo>
                      <a:lnTo>
                        <a:pt x="20" y="84"/>
                      </a:lnTo>
                      <a:lnTo>
                        <a:pt x="41" y="141"/>
                      </a:lnTo>
                      <a:lnTo>
                        <a:pt x="117" y="11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00" name="Freeform 63"/>
                <p:cNvSpPr>
                  <a:spLocks noChangeAspect="1"/>
                </p:cNvSpPr>
                <p:nvPr/>
              </p:nvSpPr>
              <p:spPr bwMode="auto">
                <a:xfrm>
                  <a:off x="7446" y="1958"/>
                  <a:ext cx="6" cy="16"/>
                </a:xfrm>
                <a:custGeom>
                  <a:avLst/>
                  <a:gdLst>
                    <a:gd name="T0" fmla="*/ 23 w 23"/>
                    <a:gd name="T1" fmla="*/ 57 h 57"/>
                    <a:gd name="T2" fmla="*/ 3 w 23"/>
                    <a:gd name="T3" fmla="*/ 0 h 57"/>
                    <a:gd name="T4" fmla="*/ 0 w 23"/>
                    <a:gd name="T5" fmla="*/ 1 h 57"/>
                    <a:gd name="T6" fmla="*/ 23 w 23"/>
                    <a:gd name="T7" fmla="*/ 57 h 5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3"/>
                    <a:gd name="T13" fmla="*/ 0 h 57"/>
                    <a:gd name="T14" fmla="*/ 23 w 23"/>
                    <a:gd name="T15" fmla="*/ 57 h 5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3" h="57">
                      <a:moveTo>
                        <a:pt x="23" y="57"/>
                      </a:move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23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01" name="Line 6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446" y="1958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02" name="Freeform 65"/>
                <p:cNvSpPr>
                  <a:spLocks noChangeAspect="1"/>
                </p:cNvSpPr>
                <p:nvPr/>
              </p:nvSpPr>
              <p:spPr bwMode="auto">
                <a:xfrm>
                  <a:off x="7424" y="1958"/>
                  <a:ext cx="34" cy="40"/>
                </a:xfrm>
                <a:custGeom>
                  <a:avLst/>
                  <a:gdLst>
                    <a:gd name="T0" fmla="*/ 121 w 121"/>
                    <a:gd name="T1" fmla="*/ 112 h 144"/>
                    <a:gd name="T2" fmla="*/ 97 w 121"/>
                    <a:gd name="T3" fmla="*/ 56 h 144"/>
                    <a:gd name="T4" fmla="*/ 74 w 121"/>
                    <a:gd name="T5" fmla="*/ 0 h 144"/>
                    <a:gd name="T6" fmla="*/ 0 w 121"/>
                    <a:gd name="T7" fmla="*/ 32 h 144"/>
                    <a:gd name="T8" fmla="*/ 24 w 121"/>
                    <a:gd name="T9" fmla="*/ 88 h 144"/>
                    <a:gd name="T10" fmla="*/ 47 w 121"/>
                    <a:gd name="T11" fmla="*/ 144 h 144"/>
                    <a:gd name="T12" fmla="*/ 121 w 121"/>
                    <a:gd name="T13" fmla="*/ 112 h 1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1"/>
                    <a:gd name="T22" fmla="*/ 0 h 144"/>
                    <a:gd name="T23" fmla="*/ 121 w 121"/>
                    <a:gd name="T24" fmla="*/ 144 h 1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1" h="144">
                      <a:moveTo>
                        <a:pt x="121" y="112"/>
                      </a:moveTo>
                      <a:lnTo>
                        <a:pt x="97" y="56"/>
                      </a:lnTo>
                      <a:lnTo>
                        <a:pt x="74" y="0"/>
                      </a:lnTo>
                      <a:lnTo>
                        <a:pt x="0" y="32"/>
                      </a:lnTo>
                      <a:lnTo>
                        <a:pt x="24" y="88"/>
                      </a:lnTo>
                      <a:lnTo>
                        <a:pt x="47" y="144"/>
                      </a:lnTo>
                      <a:lnTo>
                        <a:pt x="121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03" name="Freeform 66"/>
                <p:cNvSpPr>
                  <a:spLocks noChangeAspect="1"/>
                </p:cNvSpPr>
                <p:nvPr/>
              </p:nvSpPr>
              <p:spPr bwMode="auto">
                <a:xfrm>
                  <a:off x="7424" y="1958"/>
                  <a:ext cx="34" cy="40"/>
                </a:xfrm>
                <a:custGeom>
                  <a:avLst/>
                  <a:gdLst>
                    <a:gd name="T0" fmla="*/ 121 w 121"/>
                    <a:gd name="T1" fmla="*/ 112 h 144"/>
                    <a:gd name="T2" fmla="*/ 97 w 121"/>
                    <a:gd name="T3" fmla="*/ 56 h 144"/>
                    <a:gd name="T4" fmla="*/ 74 w 121"/>
                    <a:gd name="T5" fmla="*/ 0 h 144"/>
                    <a:gd name="T6" fmla="*/ 0 w 121"/>
                    <a:gd name="T7" fmla="*/ 32 h 144"/>
                    <a:gd name="T8" fmla="*/ 24 w 121"/>
                    <a:gd name="T9" fmla="*/ 88 h 144"/>
                    <a:gd name="T10" fmla="*/ 47 w 121"/>
                    <a:gd name="T11" fmla="*/ 144 h 144"/>
                    <a:gd name="T12" fmla="*/ 121 w 121"/>
                    <a:gd name="T13" fmla="*/ 112 h 1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1"/>
                    <a:gd name="T22" fmla="*/ 0 h 144"/>
                    <a:gd name="T23" fmla="*/ 121 w 121"/>
                    <a:gd name="T24" fmla="*/ 144 h 1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1" h="144">
                      <a:moveTo>
                        <a:pt x="121" y="112"/>
                      </a:moveTo>
                      <a:lnTo>
                        <a:pt x="97" y="56"/>
                      </a:lnTo>
                      <a:lnTo>
                        <a:pt x="74" y="0"/>
                      </a:lnTo>
                      <a:lnTo>
                        <a:pt x="0" y="32"/>
                      </a:lnTo>
                      <a:lnTo>
                        <a:pt x="24" y="88"/>
                      </a:lnTo>
                      <a:lnTo>
                        <a:pt x="47" y="144"/>
                      </a:lnTo>
                      <a:lnTo>
                        <a:pt x="121" y="1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04" name="Freeform 67"/>
                <p:cNvSpPr>
                  <a:spLocks noChangeAspect="1"/>
                </p:cNvSpPr>
                <p:nvPr/>
              </p:nvSpPr>
              <p:spPr bwMode="auto">
                <a:xfrm>
                  <a:off x="7422" y="1966"/>
                  <a:ext cx="8" cy="16"/>
                </a:xfrm>
                <a:custGeom>
                  <a:avLst/>
                  <a:gdLst>
                    <a:gd name="T0" fmla="*/ 29 w 29"/>
                    <a:gd name="T1" fmla="*/ 56 h 56"/>
                    <a:gd name="T2" fmla="*/ 5 w 29"/>
                    <a:gd name="T3" fmla="*/ 0 h 56"/>
                    <a:gd name="T4" fmla="*/ 0 w 29"/>
                    <a:gd name="T5" fmla="*/ 2 h 56"/>
                    <a:gd name="T6" fmla="*/ 29 w 29"/>
                    <a:gd name="T7" fmla="*/ 56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"/>
                    <a:gd name="T13" fmla="*/ 0 h 56"/>
                    <a:gd name="T14" fmla="*/ 29 w 29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" h="56">
                      <a:moveTo>
                        <a:pt x="29" y="56"/>
                      </a:move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29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05" name="Line 6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422" y="1966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06" name="Freeform 69"/>
                <p:cNvSpPr>
                  <a:spLocks noChangeAspect="1"/>
                </p:cNvSpPr>
                <p:nvPr/>
              </p:nvSpPr>
              <p:spPr bwMode="auto">
                <a:xfrm>
                  <a:off x="7402" y="1968"/>
                  <a:ext cx="36" cy="42"/>
                </a:xfrm>
                <a:custGeom>
                  <a:avLst/>
                  <a:gdLst>
                    <a:gd name="T0" fmla="*/ 130 w 130"/>
                    <a:gd name="T1" fmla="*/ 107 h 146"/>
                    <a:gd name="T2" fmla="*/ 102 w 130"/>
                    <a:gd name="T3" fmla="*/ 54 h 146"/>
                    <a:gd name="T4" fmla="*/ 73 w 130"/>
                    <a:gd name="T5" fmla="*/ 0 h 146"/>
                    <a:gd name="T6" fmla="*/ 0 w 130"/>
                    <a:gd name="T7" fmla="*/ 39 h 146"/>
                    <a:gd name="T8" fmla="*/ 29 w 130"/>
                    <a:gd name="T9" fmla="*/ 92 h 146"/>
                    <a:gd name="T10" fmla="*/ 57 w 130"/>
                    <a:gd name="T11" fmla="*/ 146 h 146"/>
                    <a:gd name="T12" fmla="*/ 130 w 130"/>
                    <a:gd name="T13" fmla="*/ 107 h 1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0"/>
                    <a:gd name="T22" fmla="*/ 0 h 146"/>
                    <a:gd name="T23" fmla="*/ 130 w 130"/>
                    <a:gd name="T24" fmla="*/ 146 h 14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0" h="146">
                      <a:moveTo>
                        <a:pt x="130" y="107"/>
                      </a:moveTo>
                      <a:lnTo>
                        <a:pt x="102" y="54"/>
                      </a:lnTo>
                      <a:lnTo>
                        <a:pt x="73" y="0"/>
                      </a:lnTo>
                      <a:lnTo>
                        <a:pt x="0" y="39"/>
                      </a:lnTo>
                      <a:lnTo>
                        <a:pt x="29" y="92"/>
                      </a:lnTo>
                      <a:lnTo>
                        <a:pt x="57" y="146"/>
                      </a:lnTo>
                      <a:lnTo>
                        <a:pt x="130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07" name="Freeform 70"/>
                <p:cNvSpPr>
                  <a:spLocks noChangeAspect="1"/>
                </p:cNvSpPr>
                <p:nvPr/>
              </p:nvSpPr>
              <p:spPr bwMode="auto">
                <a:xfrm>
                  <a:off x="7402" y="1968"/>
                  <a:ext cx="36" cy="42"/>
                </a:xfrm>
                <a:custGeom>
                  <a:avLst/>
                  <a:gdLst>
                    <a:gd name="T0" fmla="*/ 130 w 130"/>
                    <a:gd name="T1" fmla="*/ 107 h 146"/>
                    <a:gd name="T2" fmla="*/ 102 w 130"/>
                    <a:gd name="T3" fmla="*/ 54 h 146"/>
                    <a:gd name="T4" fmla="*/ 73 w 130"/>
                    <a:gd name="T5" fmla="*/ 0 h 146"/>
                    <a:gd name="T6" fmla="*/ 0 w 130"/>
                    <a:gd name="T7" fmla="*/ 39 h 146"/>
                    <a:gd name="T8" fmla="*/ 29 w 130"/>
                    <a:gd name="T9" fmla="*/ 92 h 146"/>
                    <a:gd name="T10" fmla="*/ 57 w 130"/>
                    <a:gd name="T11" fmla="*/ 146 h 146"/>
                    <a:gd name="T12" fmla="*/ 130 w 130"/>
                    <a:gd name="T13" fmla="*/ 107 h 1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0"/>
                    <a:gd name="T22" fmla="*/ 0 h 146"/>
                    <a:gd name="T23" fmla="*/ 130 w 130"/>
                    <a:gd name="T24" fmla="*/ 146 h 14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0" h="146">
                      <a:moveTo>
                        <a:pt x="130" y="107"/>
                      </a:moveTo>
                      <a:lnTo>
                        <a:pt x="102" y="54"/>
                      </a:lnTo>
                      <a:lnTo>
                        <a:pt x="73" y="0"/>
                      </a:lnTo>
                      <a:lnTo>
                        <a:pt x="0" y="39"/>
                      </a:lnTo>
                      <a:lnTo>
                        <a:pt x="29" y="92"/>
                      </a:lnTo>
                      <a:lnTo>
                        <a:pt x="57" y="146"/>
                      </a:lnTo>
                      <a:lnTo>
                        <a:pt x="130" y="10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08" name="Freeform 71"/>
                <p:cNvSpPr>
                  <a:spLocks noChangeAspect="1"/>
                </p:cNvSpPr>
                <p:nvPr/>
              </p:nvSpPr>
              <p:spPr bwMode="auto">
                <a:xfrm>
                  <a:off x="7400" y="1978"/>
                  <a:ext cx="10" cy="16"/>
                </a:xfrm>
                <a:custGeom>
                  <a:avLst/>
                  <a:gdLst>
                    <a:gd name="T0" fmla="*/ 32 w 32"/>
                    <a:gd name="T1" fmla="*/ 53 h 53"/>
                    <a:gd name="T2" fmla="*/ 3 w 32"/>
                    <a:gd name="T3" fmla="*/ 0 h 53"/>
                    <a:gd name="T4" fmla="*/ 0 w 32"/>
                    <a:gd name="T5" fmla="*/ 1 h 53"/>
                    <a:gd name="T6" fmla="*/ 32 w 32"/>
                    <a:gd name="T7" fmla="*/ 53 h 5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"/>
                    <a:gd name="T13" fmla="*/ 0 h 53"/>
                    <a:gd name="T14" fmla="*/ 32 w 32"/>
                    <a:gd name="T15" fmla="*/ 53 h 5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" h="53">
                      <a:moveTo>
                        <a:pt x="32" y="53"/>
                      </a:move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32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09" name="Line 7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400" y="1978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10" name="Freeform 73"/>
                <p:cNvSpPr>
                  <a:spLocks noChangeAspect="1"/>
                </p:cNvSpPr>
                <p:nvPr/>
              </p:nvSpPr>
              <p:spPr bwMode="auto">
                <a:xfrm>
                  <a:off x="7380" y="1978"/>
                  <a:ext cx="40" cy="44"/>
                </a:xfrm>
                <a:custGeom>
                  <a:avLst/>
                  <a:gdLst>
                    <a:gd name="T0" fmla="*/ 134 w 134"/>
                    <a:gd name="T1" fmla="*/ 105 h 148"/>
                    <a:gd name="T2" fmla="*/ 102 w 134"/>
                    <a:gd name="T3" fmla="*/ 52 h 148"/>
                    <a:gd name="T4" fmla="*/ 70 w 134"/>
                    <a:gd name="T5" fmla="*/ 0 h 148"/>
                    <a:gd name="T6" fmla="*/ 0 w 134"/>
                    <a:gd name="T7" fmla="*/ 43 h 148"/>
                    <a:gd name="T8" fmla="*/ 31 w 134"/>
                    <a:gd name="T9" fmla="*/ 96 h 148"/>
                    <a:gd name="T10" fmla="*/ 63 w 134"/>
                    <a:gd name="T11" fmla="*/ 148 h 148"/>
                    <a:gd name="T12" fmla="*/ 134 w 134"/>
                    <a:gd name="T13" fmla="*/ 105 h 1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4"/>
                    <a:gd name="T22" fmla="*/ 0 h 148"/>
                    <a:gd name="T23" fmla="*/ 134 w 134"/>
                    <a:gd name="T24" fmla="*/ 148 h 1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4" h="148">
                      <a:moveTo>
                        <a:pt x="134" y="105"/>
                      </a:moveTo>
                      <a:lnTo>
                        <a:pt x="102" y="52"/>
                      </a:lnTo>
                      <a:lnTo>
                        <a:pt x="70" y="0"/>
                      </a:lnTo>
                      <a:lnTo>
                        <a:pt x="0" y="43"/>
                      </a:lnTo>
                      <a:lnTo>
                        <a:pt x="31" y="96"/>
                      </a:lnTo>
                      <a:lnTo>
                        <a:pt x="63" y="148"/>
                      </a:lnTo>
                      <a:lnTo>
                        <a:pt x="134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11" name="Freeform 74"/>
                <p:cNvSpPr>
                  <a:spLocks noChangeAspect="1"/>
                </p:cNvSpPr>
                <p:nvPr/>
              </p:nvSpPr>
              <p:spPr bwMode="auto">
                <a:xfrm>
                  <a:off x="7380" y="1978"/>
                  <a:ext cx="40" cy="44"/>
                </a:xfrm>
                <a:custGeom>
                  <a:avLst/>
                  <a:gdLst>
                    <a:gd name="T0" fmla="*/ 134 w 134"/>
                    <a:gd name="T1" fmla="*/ 105 h 148"/>
                    <a:gd name="T2" fmla="*/ 102 w 134"/>
                    <a:gd name="T3" fmla="*/ 52 h 148"/>
                    <a:gd name="T4" fmla="*/ 70 w 134"/>
                    <a:gd name="T5" fmla="*/ 0 h 148"/>
                    <a:gd name="T6" fmla="*/ 0 w 134"/>
                    <a:gd name="T7" fmla="*/ 43 h 148"/>
                    <a:gd name="T8" fmla="*/ 31 w 134"/>
                    <a:gd name="T9" fmla="*/ 96 h 148"/>
                    <a:gd name="T10" fmla="*/ 63 w 134"/>
                    <a:gd name="T11" fmla="*/ 148 h 148"/>
                    <a:gd name="T12" fmla="*/ 134 w 134"/>
                    <a:gd name="T13" fmla="*/ 105 h 1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4"/>
                    <a:gd name="T22" fmla="*/ 0 h 148"/>
                    <a:gd name="T23" fmla="*/ 134 w 134"/>
                    <a:gd name="T24" fmla="*/ 148 h 1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4" h="148">
                      <a:moveTo>
                        <a:pt x="134" y="105"/>
                      </a:moveTo>
                      <a:lnTo>
                        <a:pt x="102" y="52"/>
                      </a:lnTo>
                      <a:lnTo>
                        <a:pt x="70" y="0"/>
                      </a:lnTo>
                      <a:lnTo>
                        <a:pt x="0" y="43"/>
                      </a:lnTo>
                      <a:lnTo>
                        <a:pt x="31" y="96"/>
                      </a:lnTo>
                      <a:lnTo>
                        <a:pt x="63" y="148"/>
                      </a:lnTo>
                      <a:lnTo>
                        <a:pt x="134" y="10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12" name="Freeform 75"/>
                <p:cNvSpPr>
                  <a:spLocks noChangeAspect="1"/>
                </p:cNvSpPr>
                <p:nvPr/>
              </p:nvSpPr>
              <p:spPr bwMode="auto">
                <a:xfrm>
                  <a:off x="7380" y="1992"/>
                  <a:ext cx="10" cy="14"/>
                </a:xfrm>
                <a:custGeom>
                  <a:avLst/>
                  <a:gdLst>
                    <a:gd name="T0" fmla="*/ 35 w 35"/>
                    <a:gd name="T1" fmla="*/ 53 h 53"/>
                    <a:gd name="T2" fmla="*/ 4 w 35"/>
                    <a:gd name="T3" fmla="*/ 0 h 53"/>
                    <a:gd name="T4" fmla="*/ 0 w 35"/>
                    <a:gd name="T5" fmla="*/ 3 h 53"/>
                    <a:gd name="T6" fmla="*/ 35 w 35"/>
                    <a:gd name="T7" fmla="*/ 53 h 5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"/>
                    <a:gd name="T13" fmla="*/ 0 h 53"/>
                    <a:gd name="T14" fmla="*/ 35 w 35"/>
                    <a:gd name="T15" fmla="*/ 53 h 5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" h="53">
                      <a:moveTo>
                        <a:pt x="35" y="53"/>
                      </a:moveTo>
                      <a:lnTo>
                        <a:pt x="4" y="0"/>
                      </a:lnTo>
                      <a:lnTo>
                        <a:pt x="0" y="3"/>
                      </a:lnTo>
                      <a:lnTo>
                        <a:pt x="3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13" name="Line 7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380" y="1992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14" name="Freeform 77"/>
                <p:cNvSpPr>
                  <a:spLocks noChangeAspect="1"/>
                </p:cNvSpPr>
                <p:nvPr/>
              </p:nvSpPr>
              <p:spPr bwMode="auto">
                <a:xfrm>
                  <a:off x="7360" y="1992"/>
                  <a:ext cx="40" cy="42"/>
                </a:xfrm>
                <a:custGeom>
                  <a:avLst/>
                  <a:gdLst>
                    <a:gd name="T0" fmla="*/ 138 w 138"/>
                    <a:gd name="T1" fmla="*/ 100 h 147"/>
                    <a:gd name="T2" fmla="*/ 102 w 138"/>
                    <a:gd name="T3" fmla="*/ 50 h 147"/>
                    <a:gd name="T4" fmla="*/ 67 w 138"/>
                    <a:gd name="T5" fmla="*/ 0 h 147"/>
                    <a:gd name="T6" fmla="*/ 0 w 138"/>
                    <a:gd name="T7" fmla="*/ 46 h 147"/>
                    <a:gd name="T8" fmla="*/ 35 w 138"/>
                    <a:gd name="T9" fmla="*/ 96 h 147"/>
                    <a:gd name="T10" fmla="*/ 71 w 138"/>
                    <a:gd name="T11" fmla="*/ 147 h 147"/>
                    <a:gd name="T12" fmla="*/ 138 w 138"/>
                    <a:gd name="T13" fmla="*/ 100 h 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8"/>
                    <a:gd name="T22" fmla="*/ 0 h 147"/>
                    <a:gd name="T23" fmla="*/ 138 w 138"/>
                    <a:gd name="T24" fmla="*/ 147 h 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8" h="147">
                      <a:moveTo>
                        <a:pt x="138" y="100"/>
                      </a:moveTo>
                      <a:lnTo>
                        <a:pt x="102" y="50"/>
                      </a:lnTo>
                      <a:lnTo>
                        <a:pt x="67" y="0"/>
                      </a:lnTo>
                      <a:lnTo>
                        <a:pt x="0" y="46"/>
                      </a:lnTo>
                      <a:lnTo>
                        <a:pt x="35" y="96"/>
                      </a:lnTo>
                      <a:lnTo>
                        <a:pt x="71" y="147"/>
                      </a:lnTo>
                      <a:lnTo>
                        <a:pt x="138" y="1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15" name="Freeform 78"/>
                <p:cNvSpPr>
                  <a:spLocks noChangeAspect="1"/>
                </p:cNvSpPr>
                <p:nvPr/>
              </p:nvSpPr>
              <p:spPr bwMode="auto">
                <a:xfrm>
                  <a:off x="7360" y="1992"/>
                  <a:ext cx="40" cy="42"/>
                </a:xfrm>
                <a:custGeom>
                  <a:avLst/>
                  <a:gdLst>
                    <a:gd name="T0" fmla="*/ 138 w 138"/>
                    <a:gd name="T1" fmla="*/ 100 h 147"/>
                    <a:gd name="T2" fmla="*/ 102 w 138"/>
                    <a:gd name="T3" fmla="*/ 50 h 147"/>
                    <a:gd name="T4" fmla="*/ 67 w 138"/>
                    <a:gd name="T5" fmla="*/ 0 h 147"/>
                    <a:gd name="T6" fmla="*/ 0 w 138"/>
                    <a:gd name="T7" fmla="*/ 46 h 147"/>
                    <a:gd name="T8" fmla="*/ 35 w 138"/>
                    <a:gd name="T9" fmla="*/ 96 h 147"/>
                    <a:gd name="T10" fmla="*/ 71 w 138"/>
                    <a:gd name="T11" fmla="*/ 147 h 147"/>
                    <a:gd name="T12" fmla="*/ 138 w 138"/>
                    <a:gd name="T13" fmla="*/ 100 h 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8"/>
                    <a:gd name="T22" fmla="*/ 0 h 147"/>
                    <a:gd name="T23" fmla="*/ 138 w 138"/>
                    <a:gd name="T24" fmla="*/ 147 h 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8" h="147">
                      <a:moveTo>
                        <a:pt x="138" y="100"/>
                      </a:moveTo>
                      <a:lnTo>
                        <a:pt x="102" y="50"/>
                      </a:lnTo>
                      <a:lnTo>
                        <a:pt x="67" y="0"/>
                      </a:lnTo>
                      <a:lnTo>
                        <a:pt x="0" y="46"/>
                      </a:lnTo>
                      <a:lnTo>
                        <a:pt x="35" y="96"/>
                      </a:lnTo>
                      <a:lnTo>
                        <a:pt x="71" y="147"/>
                      </a:lnTo>
                      <a:lnTo>
                        <a:pt x="138" y="10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16" name="Freeform 79"/>
                <p:cNvSpPr>
                  <a:spLocks noChangeAspect="1"/>
                </p:cNvSpPr>
                <p:nvPr/>
              </p:nvSpPr>
              <p:spPr bwMode="auto">
                <a:xfrm>
                  <a:off x="7360" y="2006"/>
                  <a:ext cx="10" cy="14"/>
                </a:xfrm>
                <a:custGeom>
                  <a:avLst/>
                  <a:gdLst>
                    <a:gd name="T0" fmla="*/ 38 w 38"/>
                    <a:gd name="T1" fmla="*/ 50 h 50"/>
                    <a:gd name="T2" fmla="*/ 3 w 38"/>
                    <a:gd name="T3" fmla="*/ 0 h 50"/>
                    <a:gd name="T4" fmla="*/ 0 w 38"/>
                    <a:gd name="T5" fmla="*/ 3 h 50"/>
                    <a:gd name="T6" fmla="*/ 38 w 38"/>
                    <a:gd name="T7" fmla="*/ 50 h 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"/>
                    <a:gd name="T13" fmla="*/ 0 h 50"/>
                    <a:gd name="T14" fmla="*/ 38 w 38"/>
                    <a:gd name="T15" fmla="*/ 50 h 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" h="50">
                      <a:moveTo>
                        <a:pt x="38" y="50"/>
                      </a:move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38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17" name="Line 8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360" y="2006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18" name="Freeform 81"/>
                <p:cNvSpPr>
                  <a:spLocks noChangeAspect="1"/>
                </p:cNvSpPr>
                <p:nvPr/>
              </p:nvSpPr>
              <p:spPr bwMode="auto">
                <a:xfrm>
                  <a:off x="7342" y="2006"/>
                  <a:ext cx="40" cy="42"/>
                </a:xfrm>
                <a:custGeom>
                  <a:avLst/>
                  <a:gdLst>
                    <a:gd name="T0" fmla="*/ 142 w 142"/>
                    <a:gd name="T1" fmla="*/ 95 h 148"/>
                    <a:gd name="T2" fmla="*/ 103 w 142"/>
                    <a:gd name="T3" fmla="*/ 47 h 148"/>
                    <a:gd name="T4" fmla="*/ 65 w 142"/>
                    <a:gd name="T5" fmla="*/ 0 h 148"/>
                    <a:gd name="T6" fmla="*/ 0 w 142"/>
                    <a:gd name="T7" fmla="*/ 52 h 148"/>
                    <a:gd name="T8" fmla="*/ 38 w 142"/>
                    <a:gd name="T9" fmla="*/ 100 h 148"/>
                    <a:gd name="T10" fmla="*/ 77 w 142"/>
                    <a:gd name="T11" fmla="*/ 148 h 148"/>
                    <a:gd name="T12" fmla="*/ 142 w 142"/>
                    <a:gd name="T13" fmla="*/ 95 h 1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148"/>
                    <a:gd name="T23" fmla="*/ 142 w 142"/>
                    <a:gd name="T24" fmla="*/ 148 h 1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148">
                      <a:moveTo>
                        <a:pt x="142" y="95"/>
                      </a:moveTo>
                      <a:lnTo>
                        <a:pt x="103" y="47"/>
                      </a:lnTo>
                      <a:lnTo>
                        <a:pt x="65" y="0"/>
                      </a:lnTo>
                      <a:lnTo>
                        <a:pt x="0" y="52"/>
                      </a:lnTo>
                      <a:lnTo>
                        <a:pt x="38" y="100"/>
                      </a:lnTo>
                      <a:lnTo>
                        <a:pt x="77" y="148"/>
                      </a:lnTo>
                      <a:lnTo>
                        <a:pt x="142" y="9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19" name="Freeform 82"/>
                <p:cNvSpPr>
                  <a:spLocks noChangeAspect="1"/>
                </p:cNvSpPr>
                <p:nvPr/>
              </p:nvSpPr>
              <p:spPr bwMode="auto">
                <a:xfrm>
                  <a:off x="7342" y="2006"/>
                  <a:ext cx="40" cy="42"/>
                </a:xfrm>
                <a:custGeom>
                  <a:avLst/>
                  <a:gdLst>
                    <a:gd name="T0" fmla="*/ 142 w 142"/>
                    <a:gd name="T1" fmla="*/ 95 h 148"/>
                    <a:gd name="T2" fmla="*/ 103 w 142"/>
                    <a:gd name="T3" fmla="*/ 47 h 148"/>
                    <a:gd name="T4" fmla="*/ 65 w 142"/>
                    <a:gd name="T5" fmla="*/ 0 h 148"/>
                    <a:gd name="T6" fmla="*/ 0 w 142"/>
                    <a:gd name="T7" fmla="*/ 52 h 148"/>
                    <a:gd name="T8" fmla="*/ 38 w 142"/>
                    <a:gd name="T9" fmla="*/ 100 h 148"/>
                    <a:gd name="T10" fmla="*/ 77 w 142"/>
                    <a:gd name="T11" fmla="*/ 148 h 148"/>
                    <a:gd name="T12" fmla="*/ 142 w 142"/>
                    <a:gd name="T13" fmla="*/ 95 h 1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148"/>
                    <a:gd name="T23" fmla="*/ 142 w 142"/>
                    <a:gd name="T24" fmla="*/ 148 h 1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148">
                      <a:moveTo>
                        <a:pt x="142" y="95"/>
                      </a:moveTo>
                      <a:lnTo>
                        <a:pt x="103" y="47"/>
                      </a:lnTo>
                      <a:lnTo>
                        <a:pt x="65" y="0"/>
                      </a:lnTo>
                      <a:lnTo>
                        <a:pt x="0" y="52"/>
                      </a:lnTo>
                      <a:lnTo>
                        <a:pt x="38" y="100"/>
                      </a:lnTo>
                      <a:lnTo>
                        <a:pt x="77" y="148"/>
                      </a:lnTo>
                      <a:lnTo>
                        <a:pt x="142" y="9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20" name="Freeform 83"/>
                <p:cNvSpPr>
                  <a:spLocks noChangeAspect="1"/>
                </p:cNvSpPr>
                <p:nvPr/>
              </p:nvSpPr>
              <p:spPr bwMode="auto">
                <a:xfrm>
                  <a:off x="7340" y="2020"/>
                  <a:ext cx="12" cy="14"/>
                </a:xfrm>
                <a:custGeom>
                  <a:avLst/>
                  <a:gdLst>
                    <a:gd name="T0" fmla="*/ 40 w 40"/>
                    <a:gd name="T1" fmla="*/ 48 h 48"/>
                    <a:gd name="T2" fmla="*/ 2 w 40"/>
                    <a:gd name="T3" fmla="*/ 0 h 48"/>
                    <a:gd name="T4" fmla="*/ 0 w 40"/>
                    <a:gd name="T5" fmla="*/ 2 h 48"/>
                    <a:gd name="T6" fmla="*/ 40 w 40"/>
                    <a:gd name="T7" fmla="*/ 48 h 4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0"/>
                    <a:gd name="T13" fmla="*/ 0 h 48"/>
                    <a:gd name="T14" fmla="*/ 40 w 40"/>
                    <a:gd name="T15" fmla="*/ 48 h 4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0" h="48">
                      <a:moveTo>
                        <a:pt x="40" y="48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4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21" name="Line 8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340" y="2020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22" name="Freeform 85"/>
                <p:cNvSpPr>
                  <a:spLocks noChangeAspect="1"/>
                </p:cNvSpPr>
                <p:nvPr/>
              </p:nvSpPr>
              <p:spPr bwMode="auto">
                <a:xfrm>
                  <a:off x="7322" y="2022"/>
                  <a:ext cx="42" cy="42"/>
                </a:xfrm>
                <a:custGeom>
                  <a:avLst/>
                  <a:gdLst>
                    <a:gd name="T0" fmla="*/ 144 w 144"/>
                    <a:gd name="T1" fmla="*/ 91 h 147"/>
                    <a:gd name="T2" fmla="*/ 103 w 144"/>
                    <a:gd name="T3" fmla="*/ 46 h 147"/>
                    <a:gd name="T4" fmla="*/ 63 w 144"/>
                    <a:gd name="T5" fmla="*/ 0 h 147"/>
                    <a:gd name="T6" fmla="*/ 0 w 144"/>
                    <a:gd name="T7" fmla="*/ 56 h 147"/>
                    <a:gd name="T8" fmla="*/ 41 w 144"/>
                    <a:gd name="T9" fmla="*/ 102 h 147"/>
                    <a:gd name="T10" fmla="*/ 82 w 144"/>
                    <a:gd name="T11" fmla="*/ 147 h 147"/>
                    <a:gd name="T12" fmla="*/ 144 w 144"/>
                    <a:gd name="T13" fmla="*/ 91 h 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4"/>
                    <a:gd name="T22" fmla="*/ 0 h 147"/>
                    <a:gd name="T23" fmla="*/ 144 w 144"/>
                    <a:gd name="T24" fmla="*/ 147 h 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4" h="147">
                      <a:moveTo>
                        <a:pt x="144" y="91"/>
                      </a:moveTo>
                      <a:lnTo>
                        <a:pt x="103" y="46"/>
                      </a:lnTo>
                      <a:lnTo>
                        <a:pt x="63" y="0"/>
                      </a:lnTo>
                      <a:lnTo>
                        <a:pt x="0" y="56"/>
                      </a:lnTo>
                      <a:lnTo>
                        <a:pt x="41" y="102"/>
                      </a:lnTo>
                      <a:lnTo>
                        <a:pt x="82" y="147"/>
                      </a:lnTo>
                      <a:lnTo>
                        <a:pt x="144" y="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23" name="Freeform 86"/>
                <p:cNvSpPr>
                  <a:spLocks noChangeAspect="1"/>
                </p:cNvSpPr>
                <p:nvPr/>
              </p:nvSpPr>
              <p:spPr bwMode="auto">
                <a:xfrm>
                  <a:off x="7322" y="2022"/>
                  <a:ext cx="42" cy="42"/>
                </a:xfrm>
                <a:custGeom>
                  <a:avLst/>
                  <a:gdLst>
                    <a:gd name="T0" fmla="*/ 144 w 144"/>
                    <a:gd name="T1" fmla="*/ 91 h 147"/>
                    <a:gd name="T2" fmla="*/ 103 w 144"/>
                    <a:gd name="T3" fmla="*/ 46 h 147"/>
                    <a:gd name="T4" fmla="*/ 63 w 144"/>
                    <a:gd name="T5" fmla="*/ 0 h 147"/>
                    <a:gd name="T6" fmla="*/ 0 w 144"/>
                    <a:gd name="T7" fmla="*/ 56 h 147"/>
                    <a:gd name="T8" fmla="*/ 41 w 144"/>
                    <a:gd name="T9" fmla="*/ 102 h 147"/>
                    <a:gd name="T10" fmla="*/ 82 w 144"/>
                    <a:gd name="T11" fmla="*/ 147 h 147"/>
                    <a:gd name="T12" fmla="*/ 144 w 144"/>
                    <a:gd name="T13" fmla="*/ 91 h 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4"/>
                    <a:gd name="T22" fmla="*/ 0 h 147"/>
                    <a:gd name="T23" fmla="*/ 144 w 144"/>
                    <a:gd name="T24" fmla="*/ 147 h 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4" h="147">
                      <a:moveTo>
                        <a:pt x="144" y="91"/>
                      </a:moveTo>
                      <a:lnTo>
                        <a:pt x="103" y="46"/>
                      </a:lnTo>
                      <a:lnTo>
                        <a:pt x="63" y="0"/>
                      </a:lnTo>
                      <a:lnTo>
                        <a:pt x="0" y="56"/>
                      </a:lnTo>
                      <a:lnTo>
                        <a:pt x="41" y="102"/>
                      </a:lnTo>
                      <a:lnTo>
                        <a:pt x="82" y="147"/>
                      </a:lnTo>
                      <a:lnTo>
                        <a:pt x="144" y="9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24" name="Freeform 87"/>
                <p:cNvSpPr>
                  <a:spLocks noChangeAspect="1"/>
                </p:cNvSpPr>
                <p:nvPr/>
              </p:nvSpPr>
              <p:spPr bwMode="auto">
                <a:xfrm>
                  <a:off x="7322" y="2038"/>
                  <a:ext cx="12" cy="12"/>
                </a:xfrm>
                <a:custGeom>
                  <a:avLst/>
                  <a:gdLst>
                    <a:gd name="T0" fmla="*/ 43 w 43"/>
                    <a:gd name="T1" fmla="*/ 46 h 46"/>
                    <a:gd name="T2" fmla="*/ 2 w 43"/>
                    <a:gd name="T3" fmla="*/ 0 h 46"/>
                    <a:gd name="T4" fmla="*/ 0 w 43"/>
                    <a:gd name="T5" fmla="*/ 2 h 46"/>
                    <a:gd name="T6" fmla="*/ 43 w 43"/>
                    <a:gd name="T7" fmla="*/ 46 h 4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"/>
                    <a:gd name="T13" fmla="*/ 0 h 46"/>
                    <a:gd name="T14" fmla="*/ 43 w 43"/>
                    <a:gd name="T15" fmla="*/ 46 h 4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" h="46">
                      <a:moveTo>
                        <a:pt x="43" y="46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43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25" name="Line 8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322" y="2038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26" name="Freeform 89"/>
                <p:cNvSpPr>
                  <a:spLocks noChangeAspect="1"/>
                </p:cNvSpPr>
                <p:nvPr/>
              </p:nvSpPr>
              <p:spPr bwMode="auto">
                <a:xfrm>
                  <a:off x="7304" y="2038"/>
                  <a:ext cx="42" cy="42"/>
                </a:xfrm>
                <a:custGeom>
                  <a:avLst/>
                  <a:gdLst>
                    <a:gd name="T0" fmla="*/ 146 w 146"/>
                    <a:gd name="T1" fmla="*/ 87 h 147"/>
                    <a:gd name="T2" fmla="*/ 103 w 146"/>
                    <a:gd name="T3" fmla="*/ 44 h 147"/>
                    <a:gd name="T4" fmla="*/ 60 w 146"/>
                    <a:gd name="T5" fmla="*/ 0 h 147"/>
                    <a:gd name="T6" fmla="*/ 0 w 146"/>
                    <a:gd name="T7" fmla="*/ 61 h 147"/>
                    <a:gd name="T8" fmla="*/ 43 w 146"/>
                    <a:gd name="T9" fmla="*/ 104 h 147"/>
                    <a:gd name="T10" fmla="*/ 86 w 146"/>
                    <a:gd name="T11" fmla="*/ 147 h 147"/>
                    <a:gd name="T12" fmla="*/ 146 w 146"/>
                    <a:gd name="T13" fmla="*/ 87 h 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6"/>
                    <a:gd name="T22" fmla="*/ 0 h 147"/>
                    <a:gd name="T23" fmla="*/ 146 w 146"/>
                    <a:gd name="T24" fmla="*/ 147 h 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6" h="147">
                      <a:moveTo>
                        <a:pt x="146" y="87"/>
                      </a:moveTo>
                      <a:lnTo>
                        <a:pt x="103" y="44"/>
                      </a:lnTo>
                      <a:lnTo>
                        <a:pt x="60" y="0"/>
                      </a:lnTo>
                      <a:lnTo>
                        <a:pt x="0" y="61"/>
                      </a:lnTo>
                      <a:lnTo>
                        <a:pt x="43" y="104"/>
                      </a:lnTo>
                      <a:lnTo>
                        <a:pt x="86" y="147"/>
                      </a:lnTo>
                      <a:lnTo>
                        <a:pt x="146" y="8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27" name="Freeform 90"/>
                <p:cNvSpPr>
                  <a:spLocks noChangeAspect="1"/>
                </p:cNvSpPr>
                <p:nvPr/>
              </p:nvSpPr>
              <p:spPr bwMode="auto">
                <a:xfrm>
                  <a:off x="7304" y="2038"/>
                  <a:ext cx="42" cy="42"/>
                </a:xfrm>
                <a:custGeom>
                  <a:avLst/>
                  <a:gdLst>
                    <a:gd name="T0" fmla="*/ 146 w 146"/>
                    <a:gd name="T1" fmla="*/ 87 h 147"/>
                    <a:gd name="T2" fmla="*/ 103 w 146"/>
                    <a:gd name="T3" fmla="*/ 44 h 147"/>
                    <a:gd name="T4" fmla="*/ 60 w 146"/>
                    <a:gd name="T5" fmla="*/ 0 h 147"/>
                    <a:gd name="T6" fmla="*/ 0 w 146"/>
                    <a:gd name="T7" fmla="*/ 61 h 147"/>
                    <a:gd name="T8" fmla="*/ 43 w 146"/>
                    <a:gd name="T9" fmla="*/ 104 h 147"/>
                    <a:gd name="T10" fmla="*/ 86 w 146"/>
                    <a:gd name="T11" fmla="*/ 147 h 147"/>
                    <a:gd name="T12" fmla="*/ 146 w 146"/>
                    <a:gd name="T13" fmla="*/ 87 h 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6"/>
                    <a:gd name="T22" fmla="*/ 0 h 147"/>
                    <a:gd name="T23" fmla="*/ 146 w 146"/>
                    <a:gd name="T24" fmla="*/ 147 h 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6" h="147">
                      <a:moveTo>
                        <a:pt x="146" y="87"/>
                      </a:moveTo>
                      <a:lnTo>
                        <a:pt x="103" y="44"/>
                      </a:lnTo>
                      <a:lnTo>
                        <a:pt x="60" y="0"/>
                      </a:lnTo>
                      <a:lnTo>
                        <a:pt x="0" y="61"/>
                      </a:lnTo>
                      <a:lnTo>
                        <a:pt x="43" y="104"/>
                      </a:lnTo>
                      <a:lnTo>
                        <a:pt x="86" y="147"/>
                      </a:lnTo>
                      <a:lnTo>
                        <a:pt x="146" y="8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28" name="Freeform 91"/>
                <p:cNvSpPr>
                  <a:spLocks noChangeAspect="1"/>
                </p:cNvSpPr>
                <p:nvPr/>
              </p:nvSpPr>
              <p:spPr bwMode="auto">
                <a:xfrm>
                  <a:off x="7304" y="2056"/>
                  <a:ext cx="14" cy="12"/>
                </a:xfrm>
                <a:custGeom>
                  <a:avLst/>
                  <a:gdLst>
                    <a:gd name="T0" fmla="*/ 46 w 46"/>
                    <a:gd name="T1" fmla="*/ 43 h 43"/>
                    <a:gd name="T2" fmla="*/ 3 w 46"/>
                    <a:gd name="T3" fmla="*/ 0 h 43"/>
                    <a:gd name="T4" fmla="*/ 0 w 46"/>
                    <a:gd name="T5" fmla="*/ 2 h 43"/>
                    <a:gd name="T6" fmla="*/ 46 w 46"/>
                    <a:gd name="T7" fmla="*/ 43 h 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6"/>
                    <a:gd name="T13" fmla="*/ 0 h 43"/>
                    <a:gd name="T14" fmla="*/ 46 w 46"/>
                    <a:gd name="T15" fmla="*/ 43 h 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6" h="43">
                      <a:moveTo>
                        <a:pt x="46" y="43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46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29" name="Line 9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304" y="2056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30" name="Freeform 93"/>
                <p:cNvSpPr>
                  <a:spLocks noChangeAspect="1"/>
                </p:cNvSpPr>
                <p:nvPr/>
              </p:nvSpPr>
              <p:spPr bwMode="auto">
                <a:xfrm>
                  <a:off x="7288" y="2056"/>
                  <a:ext cx="42" cy="42"/>
                </a:xfrm>
                <a:custGeom>
                  <a:avLst/>
                  <a:gdLst>
                    <a:gd name="T0" fmla="*/ 148 w 148"/>
                    <a:gd name="T1" fmla="*/ 82 h 146"/>
                    <a:gd name="T2" fmla="*/ 103 w 148"/>
                    <a:gd name="T3" fmla="*/ 41 h 146"/>
                    <a:gd name="T4" fmla="*/ 57 w 148"/>
                    <a:gd name="T5" fmla="*/ 0 h 146"/>
                    <a:gd name="T6" fmla="*/ 0 w 148"/>
                    <a:gd name="T7" fmla="*/ 64 h 146"/>
                    <a:gd name="T8" fmla="*/ 46 w 148"/>
                    <a:gd name="T9" fmla="*/ 105 h 146"/>
                    <a:gd name="T10" fmla="*/ 91 w 148"/>
                    <a:gd name="T11" fmla="*/ 146 h 146"/>
                    <a:gd name="T12" fmla="*/ 148 w 148"/>
                    <a:gd name="T13" fmla="*/ 82 h 1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46"/>
                    <a:gd name="T23" fmla="*/ 148 w 148"/>
                    <a:gd name="T24" fmla="*/ 146 h 14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46">
                      <a:moveTo>
                        <a:pt x="148" y="82"/>
                      </a:moveTo>
                      <a:lnTo>
                        <a:pt x="103" y="41"/>
                      </a:lnTo>
                      <a:lnTo>
                        <a:pt x="57" y="0"/>
                      </a:lnTo>
                      <a:lnTo>
                        <a:pt x="0" y="64"/>
                      </a:lnTo>
                      <a:lnTo>
                        <a:pt x="46" y="105"/>
                      </a:lnTo>
                      <a:lnTo>
                        <a:pt x="91" y="146"/>
                      </a:lnTo>
                      <a:lnTo>
                        <a:pt x="148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31" name="Freeform 94"/>
                <p:cNvSpPr>
                  <a:spLocks noChangeAspect="1"/>
                </p:cNvSpPr>
                <p:nvPr/>
              </p:nvSpPr>
              <p:spPr bwMode="auto">
                <a:xfrm>
                  <a:off x="7288" y="2056"/>
                  <a:ext cx="42" cy="42"/>
                </a:xfrm>
                <a:custGeom>
                  <a:avLst/>
                  <a:gdLst>
                    <a:gd name="T0" fmla="*/ 148 w 148"/>
                    <a:gd name="T1" fmla="*/ 82 h 146"/>
                    <a:gd name="T2" fmla="*/ 103 w 148"/>
                    <a:gd name="T3" fmla="*/ 41 h 146"/>
                    <a:gd name="T4" fmla="*/ 57 w 148"/>
                    <a:gd name="T5" fmla="*/ 0 h 146"/>
                    <a:gd name="T6" fmla="*/ 0 w 148"/>
                    <a:gd name="T7" fmla="*/ 64 h 146"/>
                    <a:gd name="T8" fmla="*/ 46 w 148"/>
                    <a:gd name="T9" fmla="*/ 105 h 146"/>
                    <a:gd name="T10" fmla="*/ 91 w 148"/>
                    <a:gd name="T11" fmla="*/ 146 h 146"/>
                    <a:gd name="T12" fmla="*/ 148 w 148"/>
                    <a:gd name="T13" fmla="*/ 82 h 1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46"/>
                    <a:gd name="T23" fmla="*/ 148 w 148"/>
                    <a:gd name="T24" fmla="*/ 146 h 14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46">
                      <a:moveTo>
                        <a:pt x="148" y="82"/>
                      </a:moveTo>
                      <a:lnTo>
                        <a:pt x="103" y="41"/>
                      </a:lnTo>
                      <a:lnTo>
                        <a:pt x="57" y="0"/>
                      </a:lnTo>
                      <a:lnTo>
                        <a:pt x="0" y="64"/>
                      </a:lnTo>
                      <a:lnTo>
                        <a:pt x="46" y="105"/>
                      </a:lnTo>
                      <a:lnTo>
                        <a:pt x="91" y="146"/>
                      </a:lnTo>
                      <a:lnTo>
                        <a:pt x="148" y="8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32" name="Freeform 95"/>
                <p:cNvSpPr>
                  <a:spLocks noChangeAspect="1"/>
                </p:cNvSpPr>
                <p:nvPr/>
              </p:nvSpPr>
              <p:spPr bwMode="auto">
                <a:xfrm>
                  <a:off x="7288" y="2074"/>
                  <a:ext cx="12" cy="12"/>
                </a:xfrm>
                <a:custGeom>
                  <a:avLst/>
                  <a:gdLst>
                    <a:gd name="T0" fmla="*/ 48 w 48"/>
                    <a:gd name="T1" fmla="*/ 41 h 41"/>
                    <a:gd name="T2" fmla="*/ 2 w 48"/>
                    <a:gd name="T3" fmla="*/ 0 h 41"/>
                    <a:gd name="T4" fmla="*/ 0 w 48"/>
                    <a:gd name="T5" fmla="*/ 3 h 41"/>
                    <a:gd name="T6" fmla="*/ 48 w 48"/>
                    <a:gd name="T7" fmla="*/ 41 h 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41"/>
                    <a:gd name="T14" fmla="*/ 48 w 48"/>
                    <a:gd name="T15" fmla="*/ 41 h 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41">
                      <a:moveTo>
                        <a:pt x="48" y="41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48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33" name="Line 9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288" y="2074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34" name="Freeform 97"/>
                <p:cNvSpPr>
                  <a:spLocks noChangeAspect="1"/>
                </p:cNvSpPr>
                <p:nvPr/>
              </p:nvSpPr>
              <p:spPr bwMode="auto">
                <a:xfrm>
                  <a:off x="7272" y="2076"/>
                  <a:ext cx="42" cy="40"/>
                </a:xfrm>
                <a:custGeom>
                  <a:avLst/>
                  <a:gdLst>
                    <a:gd name="T0" fmla="*/ 149 w 149"/>
                    <a:gd name="T1" fmla="*/ 75 h 144"/>
                    <a:gd name="T2" fmla="*/ 101 w 149"/>
                    <a:gd name="T3" fmla="*/ 38 h 144"/>
                    <a:gd name="T4" fmla="*/ 53 w 149"/>
                    <a:gd name="T5" fmla="*/ 0 h 144"/>
                    <a:gd name="T6" fmla="*/ 0 w 149"/>
                    <a:gd name="T7" fmla="*/ 68 h 144"/>
                    <a:gd name="T8" fmla="*/ 47 w 149"/>
                    <a:gd name="T9" fmla="*/ 106 h 144"/>
                    <a:gd name="T10" fmla="*/ 95 w 149"/>
                    <a:gd name="T11" fmla="*/ 144 h 144"/>
                    <a:gd name="T12" fmla="*/ 149 w 149"/>
                    <a:gd name="T13" fmla="*/ 75 h 1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9"/>
                    <a:gd name="T22" fmla="*/ 0 h 144"/>
                    <a:gd name="T23" fmla="*/ 149 w 149"/>
                    <a:gd name="T24" fmla="*/ 144 h 1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9" h="144">
                      <a:moveTo>
                        <a:pt x="149" y="75"/>
                      </a:moveTo>
                      <a:lnTo>
                        <a:pt x="101" y="38"/>
                      </a:lnTo>
                      <a:lnTo>
                        <a:pt x="53" y="0"/>
                      </a:lnTo>
                      <a:lnTo>
                        <a:pt x="0" y="68"/>
                      </a:lnTo>
                      <a:lnTo>
                        <a:pt x="47" y="106"/>
                      </a:lnTo>
                      <a:lnTo>
                        <a:pt x="95" y="144"/>
                      </a:lnTo>
                      <a:lnTo>
                        <a:pt x="149" y="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35" name="Freeform 98"/>
                <p:cNvSpPr>
                  <a:spLocks noChangeAspect="1"/>
                </p:cNvSpPr>
                <p:nvPr/>
              </p:nvSpPr>
              <p:spPr bwMode="auto">
                <a:xfrm>
                  <a:off x="7272" y="2076"/>
                  <a:ext cx="42" cy="40"/>
                </a:xfrm>
                <a:custGeom>
                  <a:avLst/>
                  <a:gdLst>
                    <a:gd name="T0" fmla="*/ 149 w 149"/>
                    <a:gd name="T1" fmla="*/ 75 h 144"/>
                    <a:gd name="T2" fmla="*/ 101 w 149"/>
                    <a:gd name="T3" fmla="*/ 38 h 144"/>
                    <a:gd name="T4" fmla="*/ 53 w 149"/>
                    <a:gd name="T5" fmla="*/ 0 h 144"/>
                    <a:gd name="T6" fmla="*/ 0 w 149"/>
                    <a:gd name="T7" fmla="*/ 68 h 144"/>
                    <a:gd name="T8" fmla="*/ 47 w 149"/>
                    <a:gd name="T9" fmla="*/ 106 h 144"/>
                    <a:gd name="T10" fmla="*/ 95 w 149"/>
                    <a:gd name="T11" fmla="*/ 144 h 144"/>
                    <a:gd name="T12" fmla="*/ 149 w 149"/>
                    <a:gd name="T13" fmla="*/ 75 h 1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9"/>
                    <a:gd name="T22" fmla="*/ 0 h 144"/>
                    <a:gd name="T23" fmla="*/ 149 w 149"/>
                    <a:gd name="T24" fmla="*/ 144 h 1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9" h="144">
                      <a:moveTo>
                        <a:pt x="149" y="75"/>
                      </a:moveTo>
                      <a:lnTo>
                        <a:pt x="101" y="38"/>
                      </a:lnTo>
                      <a:lnTo>
                        <a:pt x="53" y="0"/>
                      </a:lnTo>
                      <a:lnTo>
                        <a:pt x="0" y="68"/>
                      </a:lnTo>
                      <a:lnTo>
                        <a:pt x="47" y="106"/>
                      </a:lnTo>
                      <a:lnTo>
                        <a:pt x="95" y="144"/>
                      </a:lnTo>
                      <a:lnTo>
                        <a:pt x="149" y="7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36" name="Freeform 99"/>
                <p:cNvSpPr>
                  <a:spLocks noChangeAspect="1"/>
                </p:cNvSpPr>
                <p:nvPr/>
              </p:nvSpPr>
              <p:spPr bwMode="auto">
                <a:xfrm>
                  <a:off x="7272" y="2094"/>
                  <a:ext cx="14" cy="12"/>
                </a:xfrm>
                <a:custGeom>
                  <a:avLst/>
                  <a:gdLst>
                    <a:gd name="T0" fmla="*/ 48 w 48"/>
                    <a:gd name="T1" fmla="*/ 38 h 38"/>
                    <a:gd name="T2" fmla="*/ 1 w 48"/>
                    <a:gd name="T3" fmla="*/ 0 h 38"/>
                    <a:gd name="T4" fmla="*/ 0 w 48"/>
                    <a:gd name="T5" fmla="*/ 2 h 38"/>
                    <a:gd name="T6" fmla="*/ 48 w 48"/>
                    <a:gd name="T7" fmla="*/ 38 h 3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38"/>
                    <a:gd name="T14" fmla="*/ 48 w 48"/>
                    <a:gd name="T15" fmla="*/ 38 h 3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38">
                      <a:moveTo>
                        <a:pt x="48" y="38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48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37" name="Line 10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272" y="2094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38" name="Freeform 101"/>
                <p:cNvSpPr>
                  <a:spLocks noChangeAspect="1"/>
                </p:cNvSpPr>
                <p:nvPr/>
              </p:nvSpPr>
              <p:spPr bwMode="auto">
                <a:xfrm>
                  <a:off x="7256" y="2096"/>
                  <a:ext cx="44" cy="40"/>
                </a:xfrm>
                <a:custGeom>
                  <a:avLst/>
                  <a:gdLst>
                    <a:gd name="T0" fmla="*/ 150 w 150"/>
                    <a:gd name="T1" fmla="*/ 72 h 143"/>
                    <a:gd name="T2" fmla="*/ 101 w 150"/>
                    <a:gd name="T3" fmla="*/ 36 h 143"/>
                    <a:gd name="T4" fmla="*/ 53 w 150"/>
                    <a:gd name="T5" fmla="*/ 0 h 143"/>
                    <a:gd name="T6" fmla="*/ 0 w 150"/>
                    <a:gd name="T7" fmla="*/ 70 h 143"/>
                    <a:gd name="T8" fmla="*/ 49 w 150"/>
                    <a:gd name="T9" fmla="*/ 107 h 143"/>
                    <a:gd name="T10" fmla="*/ 98 w 150"/>
                    <a:gd name="T11" fmla="*/ 143 h 143"/>
                    <a:gd name="T12" fmla="*/ 150 w 150"/>
                    <a:gd name="T13" fmla="*/ 72 h 1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43"/>
                    <a:gd name="T23" fmla="*/ 150 w 150"/>
                    <a:gd name="T24" fmla="*/ 143 h 1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43">
                      <a:moveTo>
                        <a:pt x="150" y="72"/>
                      </a:moveTo>
                      <a:lnTo>
                        <a:pt x="101" y="36"/>
                      </a:lnTo>
                      <a:lnTo>
                        <a:pt x="53" y="0"/>
                      </a:lnTo>
                      <a:lnTo>
                        <a:pt x="0" y="70"/>
                      </a:lnTo>
                      <a:lnTo>
                        <a:pt x="49" y="107"/>
                      </a:lnTo>
                      <a:lnTo>
                        <a:pt x="98" y="143"/>
                      </a:lnTo>
                      <a:lnTo>
                        <a:pt x="150" y="7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39" name="Freeform 102"/>
                <p:cNvSpPr>
                  <a:spLocks noChangeAspect="1"/>
                </p:cNvSpPr>
                <p:nvPr/>
              </p:nvSpPr>
              <p:spPr bwMode="auto">
                <a:xfrm>
                  <a:off x="7256" y="2096"/>
                  <a:ext cx="44" cy="40"/>
                </a:xfrm>
                <a:custGeom>
                  <a:avLst/>
                  <a:gdLst>
                    <a:gd name="T0" fmla="*/ 150 w 150"/>
                    <a:gd name="T1" fmla="*/ 72 h 143"/>
                    <a:gd name="T2" fmla="*/ 101 w 150"/>
                    <a:gd name="T3" fmla="*/ 36 h 143"/>
                    <a:gd name="T4" fmla="*/ 53 w 150"/>
                    <a:gd name="T5" fmla="*/ 0 h 143"/>
                    <a:gd name="T6" fmla="*/ 0 w 150"/>
                    <a:gd name="T7" fmla="*/ 70 h 143"/>
                    <a:gd name="T8" fmla="*/ 49 w 150"/>
                    <a:gd name="T9" fmla="*/ 107 h 143"/>
                    <a:gd name="T10" fmla="*/ 98 w 150"/>
                    <a:gd name="T11" fmla="*/ 143 h 143"/>
                    <a:gd name="T12" fmla="*/ 150 w 150"/>
                    <a:gd name="T13" fmla="*/ 72 h 1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43"/>
                    <a:gd name="T23" fmla="*/ 150 w 150"/>
                    <a:gd name="T24" fmla="*/ 143 h 1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43">
                      <a:moveTo>
                        <a:pt x="150" y="72"/>
                      </a:moveTo>
                      <a:lnTo>
                        <a:pt x="101" y="36"/>
                      </a:lnTo>
                      <a:lnTo>
                        <a:pt x="53" y="0"/>
                      </a:lnTo>
                      <a:lnTo>
                        <a:pt x="0" y="70"/>
                      </a:lnTo>
                      <a:lnTo>
                        <a:pt x="49" y="107"/>
                      </a:lnTo>
                      <a:lnTo>
                        <a:pt x="98" y="143"/>
                      </a:lnTo>
                      <a:lnTo>
                        <a:pt x="150" y="7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40" name="Freeform 103"/>
                <p:cNvSpPr>
                  <a:spLocks noChangeAspect="1"/>
                </p:cNvSpPr>
                <p:nvPr/>
              </p:nvSpPr>
              <p:spPr bwMode="auto">
                <a:xfrm>
                  <a:off x="7256" y="2116"/>
                  <a:ext cx="14" cy="10"/>
                </a:xfrm>
                <a:custGeom>
                  <a:avLst/>
                  <a:gdLst>
                    <a:gd name="T0" fmla="*/ 51 w 51"/>
                    <a:gd name="T1" fmla="*/ 37 h 37"/>
                    <a:gd name="T2" fmla="*/ 2 w 51"/>
                    <a:gd name="T3" fmla="*/ 0 h 37"/>
                    <a:gd name="T4" fmla="*/ 0 w 51"/>
                    <a:gd name="T5" fmla="*/ 2 h 37"/>
                    <a:gd name="T6" fmla="*/ 51 w 51"/>
                    <a:gd name="T7" fmla="*/ 37 h 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1"/>
                    <a:gd name="T13" fmla="*/ 0 h 37"/>
                    <a:gd name="T14" fmla="*/ 51 w 51"/>
                    <a:gd name="T15" fmla="*/ 37 h 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1" h="37">
                      <a:moveTo>
                        <a:pt x="51" y="37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51" y="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41" name="Line 10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256" y="2116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42" name="Freeform 105"/>
                <p:cNvSpPr>
                  <a:spLocks noChangeAspect="1"/>
                </p:cNvSpPr>
                <p:nvPr/>
              </p:nvSpPr>
              <p:spPr bwMode="auto">
                <a:xfrm>
                  <a:off x="7242" y="2116"/>
                  <a:ext cx="44" cy="40"/>
                </a:xfrm>
                <a:custGeom>
                  <a:avLst/>
                  <a:gdLst>
                    <a:gd name="T0" fmla="*/ 151 w 151"/>
                    <a:gd name="T1" fmla="*/ 69 h 143"/>
                    <a:gd name="T2" fmla="*/ 100 w 151"/>
                    <a:gd name="T3" fmla="*/ 35 h 143"/>
                    <a:gd name="T4" fmla="*/ 49 w 151"/>
                    <a:gd name="T5" fmla="*/ 0 h 143"/>
                    <a:gd name="T6" fmla="*/ 0 w 151"/>
                    <a:gd name="T7" fmla="*/ 74 h 143"/>
                    <a:gd name="T8" fmla="*/ 51 w 151"/>
                    <a:gd name="T9" fmla="*/ 109 h 143"/>
                    <a:gd name="T10" fmla="*/ 102 w 151"/>
                    <a:gd name="T11" fmla="*/ 143 h 143"/>
                    <a:gd name="T12" fmla="*/ 151 w 151"/>
                    <a:gd name="T13" fmla="*/ 69 h 1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1"/>
                    <a:gd name="T22" fmla="*/ 0 h 143"/>
                    <a:gd name="T23" fmla="*/ 151 w 151"/>
                    <a:gd name="T24" fmla="*/ 143 h 1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1" h="143">
                      <a:moveTo>
                        <a:pt x="151" y="69"/>
                      </a:moveTo>
                      <a:lnTo>
                        <a:pt x="100" y="35"/>
                      </a:lnTo>
                      <a:lnTo>
                        <a:pt x="49" y="0"/>
                      </a:lnTo>
                      <a:lnTo>
                        <a:pt x="0" y="74"/>
                      </a:lnTo>
                      <a:lnTo>
                        <a:pt x="51" y="109"/>
                      </a:lnTo>
                      <a:lnTo>
                        <a:pt x="102" y="143"/>
                      </a:lnTo>
                      <a:lnTo>
                        <a:pt x="151" y="6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43" name="Freeform 106"/>
                <p:cNvSpPr>
                  <a:spLocks noChangeAspect="1"/>
                </p:cNvSpPr>
                <p:nvPr/>
              </p:nvSpPr>
              <p:spPr bwMode="auto">
                <a:xfrm>
                  <a:off x="7242" y="2116"/>
                  <a:ext cx="44" cy="40"/>
                </a:xfrm>
                <a:custGeom>
                  <a:avLst/>
                  <a:gdLst>
                    <a:gd name="T0" fmla="*/ 151 w 151"/>
                    <a:gd name="T1" fmla="*/ 69 h 143"/>
                    <a:gd name="T2" fmla="*/ 100 w 151"/>
                    <a:gd name="T3" fmla="*/ 35 h 143"/>
                    <a:gd name="T4" fmla="*/ 49 w 151"/>
                    <a:gd name="T5" fmla="*/ 0 h 143"/>
                    <a:gd name="T6" fmla="*/ 0 w 151"/>
                    <a:gd name="T7" fmla="*/ 74 h 143"/>
                    <a:gd name="T8" fmla="*/ 51 w 151"/>
                    <a:gd name="T9" fmla="*/ 109 h 143"/>
                    <a:gd name="T10" fmla="*/ 102 w 151"/>
                    <a:gd name="T11" fmla="*/ 143 h 143"/>
                    <a:gd name="T12" fmla="*/ 151 w 151"/>
                    <a:gd name="T13" fmla="*/ 69 h 1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1"/>
                    <a:gd name="T22" fmla="*/ 0 h 143"/>
                    <a:gd name="T23" fmla="*/ 151 w 151"/>
                    <a:gd name="T24" fmla="*/ 143 h 1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1" h="143">
                      <a:moveTo>
                        <a:pt x="151" y="69"/>
                      </a:moveTo>
                      <a:lnTo>
                        <a:pt x="100" y="35"/>
                      </a:lnTo>
                      <a:lnTo>
                        <a:pt x="49" y="0"/>
                      </a:lnTo>
                      <a:lnTo>
                        <a:pt x="0" y="74"/>
                      </a:lnTo>
                      <a:lnTo>
                        <a:pt x="51" y="109"/>
                      </a:lnTo>
                      <a:lnTo>
                        <a:pt x="102" y="143"/>
                      </a:lnTo>
                      <a:lnTo>
                        <a:pt x="151" y="6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44" name="Freeform 107"/>
                <p:cNvSpPr>
                  <a:spLocks noChangeAspect="1"/>
                </p:cNvSpPr>
                <p:nvPr/>
              </p:nvSpPr>
              <p:spPr bwMode="auto">
                <a:xfrm>
                  <a:off x="7242" y="2136"/>
                  <a:ext cx="14" cy="10"/>
                </a:xfrm>
                <a:custGeom>
                  <a:avLst/>
                  <a:gdLst>
                    <a:gd name="T0" fmla="*/ 52 w 52"/>
                    <a:gd name="T1" fmla="*/ 35 h 35"/>
                    <a:gd name="T2" fmla="*/ 1 w 52"/>
                    <a:gd name="T3" fmla="*/ 0 h 35"/>
                    <a:gd name="T4" fmla="*/ 0 w 52"/>
                    <a:gd name="T5" fmla="*/ 5 h 35"/>
                    <a:gd name="T6" fmla="*/ 52 w 52"/>
                    <a:gd name="T7" fmla="*/ 35 h 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2"/>
                    <a:gd name="T13" fmla="*/ 0 h 35"/>
                    <a:gd name="T14" fmla="*/ 52 w 52"/>
                    <a:gd name="T15" fmla="*/ 35 h 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2" h="35">
                      <a:moveTo>
                        <a:pt x="52" y="35"/>
                      </a:moveTo>
                      <a:lnTo>
                        <a:pt x="1" y="0"/>
                      </a:lnTo>
                      <a:lnTo>
                        <a:pt x="0" y="5"/>
                      </a:lnTo>
                      <a:lnTo>
                        <a:pt x="52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45" name="Line 10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242" y="2136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46" name="Freeform 109"/>
                <p:cNvSpPr>
                  <a:spLocks noChangeAspect="1"/>
                </p:cNvSpPr>
                <p:nvPr/>
              </p:nvSpPr>
              <p:spPr bwMode="auto">
                <a:xfrm>
                  <a:off x="7216" y="2138"/>
                  <a:ext cx="56" cy="62"/>
                </a:xfrm>
                <a:custGeom>
                  <a:avLst/>
                  <a:gdLst>
                    <a:gd name="T0" fmla="*/ 194 w 194"/>
                    <a:gd name="T1" fmla="*/ 59 h 215"/>
                    <a:gd name="T2" fmla="*/ 141 w 194"/>
                    <a:gd name="T3" fmla="*/ 30 h 215"/>
                    <a:gd name="T4" fmla="*/ 89 w 194"/>
                    <a:gd name="T5" fmla="*/ 0 h 215"/>
                    <a:gd name="T6" fmla="*/ 0 w 194"/>
                    <a:gd name="T7" fmla="*/ 156 h 215"/>
                    <a:gd name="T8" fmla="*/ 53 w 194"/>
                    <a:gd name="T9" fmla="*/ 186 h 215"/>
                    <a:gd name="T10" fmla="*/ 105 w 194"/>
                    <a:gd name="T11" fmla="*/ 215 h 215"/>
                    <a:gd name="T12" fmla="*/ 194 w 194"/>
                    <a:gd name="T13" fmla="*/ 59 h 2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215"/>
                    <a:gd name="T23" fmla="*/ 194 w 194"/>
                    <a:gd name="T24" fmla="*/ 215 h 2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215">
                      <a:moveTo>
                        <a:pt x="194" y="59"/>
                      </a:moveTo>
                      <a:lnTo>
                        <a:pt x="141" y="30"/>
                      </a:lnTo>
                      <a:lnTo>
                        <a:pt x="89" y="0"/>
                      </a:lnTo>
                      <a:lnTo>
                        <a:pt x="0" y="156"/>
                      </a:lnTo>
                      <a:lnTo>
                        <a:pt x="53" y="186"/>
                      </a:lnTo>
                      <a:lnTo>
                        <a:pt x="105" y="215"/>
                      </a:lnTo>
                      <a:lnTo>
                        <a:pt x="19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47" name="Freeform 110"/>
                <p:cNvSpPr>
                  <a:spLocks noChangeAspect="1"/>
                </p:cNvSpPr>
                <p:nvPr/>
              </p:nvSpPr>
              <p:spPr bwMode="auto">
                <a:xfrm>
                  <a:off x="7216" y="2138"/>
                  <a:ext cx="56" cy="62"/>
                </a:xfrm>
                <a:custGeom>
                  <a:avLst/>
                  <a:gdLst>
                    <a:gd name="T0" fmla="*/ 194 w 194"/>
                    <a:gd name="T1" fmla="*/ 59 h 215"/>
                    <a:gd name="T2" fmla="*/ 141 w 194"/>
                    <a:gd name="T3" fmla="*/ 30 h 215"/>
                    <a:gd name="T4" fmla="*/ 89 w 194"/>
                    <a:gd name="T5" fmla="*/ 0 h 215"/>
                    <a:gd name="T6" fmla="*/ 0 w 194"/>
                    <a:gd name="T7" fmla="*/ 156 h 215"/>
                    <a:gd name="T8" fmla="*/ 53 w 194"/>
                    <a:gd name="T9" fmla="*/ 186 h 215"/>
                    <a:gd name="T10" fmla="*/ 105 w 194"/>
                    <a:gd name="T11" fmla="*/ 215 h 215"/>
                    <a:gd name="T12" fmla="*/ 194 w 194"/>
                    <a:gd name="T13" fmla="*/ 59 h 2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215"/>
                    <a:gd name="T23" fmla="*/ 194 w 194"/>
                    <a:gd name="T24" fmla="*/ 215 h 2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215">
                      <a:moveTo>
                        <a:pt x="194" y="59"/>
                      </a:moveTo>
                      <a:lnTo>
                        <a:pt x="141" y="30"/>
                      </a:lnTo>
                      <a:lnTo>
                        <a:pt x="89" y="0"/>
                      </a:lnTo>
                      <a:lnTo>
                        <a:pt x="0" y="156"/>
                      </a:lnTo>
                      <a:lnTo>
                        <a:pt x="53" y="186"/>
                      </a:lnTo>
                      <a:lnTo>
                        <a:pt x="105" y="215"/>
                      </a:lnTo>
                      <a:lnTo>
                        <a:pt x="194" y="5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48" name="Freeform 111"/>
                <p:cNvSpPr>
                  <a:spLocks noChangeAspect="1"/>
                </p:cNvSpPr>
                <p:nvPr/>
              </p:nvSpPr>
              <p:spPr bwMode="auto">
                <a:xfrm>
                  <a:off x="7216" y="2182"/>
                  <a:ext cx="16" cy="10"/>
                </a:xfrm>
                <a:custGeom>
                  <a:avLst/>
                  <a:gdLst>
                    <a:gd name="T0" fmla="*/ 55 w 55"/>
                    <a:gd name="T1" fmla="*/ 30 h 30"/>
                    <a:gd name="T2" fmla="*/ 2 w 55"/>
                    <a:gd name="T3" fmla="*/ 0 h 30"/>
                    <a:gd name="T4" fmla="*/ 0 w 55"/>
                    <a:gd name="T5" fmla="*/ 3 h 30"/>
                    <a:gd name="T6" fmla="*/ 55 w 55"/>
                    <a:gd name="T7" fmla="*/ 3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5"/>
                    <a:gd name="T13" fmla="*/ 0 h 30"/>
                    <a:gd name="T14" fmla="*/ 55 w 55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5" h="30">
                      <a:moveTo>
                        <a:pt x="55" y="30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55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49" name="Line 11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216" y="2182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50" name="Freeform 113"/>
                <p:cNvSpPr>
                  <a:spLocks noChangeAspect="1"/>
                </p:cNvSpPr>
                <p:nvPr/>
              </p:nvSpPr>
              <p:spPr bwMode="auto">
                <a:xfrm>
                  <a:off x="7194" y="2184"/>
                  <a:ext cx="52" cy="62"/>
                </a:xfrm>
                <a:custGeom>
                  <a:avLst/>
                  <a:gdLst>
                    <a:gd name="T0" fmla="*/ 186 w 186"/>
                    <a:gd name="T1" fmla="*/ 53 h 219"/>
                    <a:gd name="T2" fmla="*/ 132 w 186"/>
                    <a:gd name="T3" fmla="*/ 27 h 219"/>
                    <a:gd name="T4" fmla="*/ 77 w 186"/>
                    <a:gd name="T5" fmla="*/ 0 h 219"/>
                    <a:gd name="T6" fmla="*/ 0 w 186"/>
                    <a:gd name="T7" fmla="*/ 167 h 219"/>
                    <a:gd name="T8" fmla="*/ 54 w 186"/>
                    <a:gd name="T9" fmla="*/ 193 h 219"/>
                    <a:gd name="T10" fmla="*/ 109 w 186"/>
                    <a:gd name="T11" fmla="*/ 219 h 219"/>
                    <a:gd name="T12" fmla="*/ 186 w 186"/>
                    <a:gd name="T13" fmla="*/ 53 h 2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219"/>
                    <a:gd name="T23" fmla="*/ 186 w 186"/>
                    <a:gd name="T24" fmla="*/ 219 h 2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219">
                      <a:moveTo>
                        <a:pt x="186" y="53"/>
                      </a:moveTo>
                      <a:lnTo>
                        <a:pt x="132" y="27"/>
                      </a:lnTo>
                      <a:lnTo>
                        <a:pt x="77" y="0"/>
                      </a:lnTo>
                      <a:lnTo>
                        <a:pt x="0" y="167"/>
                      </a:lnTo>
                      <a:lnTo>
                        <a:pt x="54" y="193"/>
                      </a:lnTo>
                      <a:lnTo>
                        <a:pt x="109" y="219"/>
                      </a:lnTo>
                      <a:lnTo>
                        <a:pt x="186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51" name="Freeform 114"/>
                <p:cNvSpPr>
                  <a:spLocks noChangeAspect="1"/>
                </p:cNvSpPr>
                <p:nvPr/>
              </p:nvSpPr>
              <p:spPr bwMode="auto">
                <a:xfrm>
                  <a:off x="7194" y="2184"/>
                  <a:ext cx="52" cy="62"/>
                </a:xfrm>
                <a:custGeom>
                  <a:avLst/>
                  <a:gdLst>
                    <a:gd name="T0" fmla="*/ 186 w 186"/>
                    <a:gd name="T1" fmla="*/ 53 h 219"/>
                    <a:gd name="T2" fmla="*/ 132 w 186"/>
                    <a:gd name="T3" fmla="*/ 27 h 219"/>
                    <a:gd name="T4" fmla="*/ 77 w 186"/>
                    <a:gd name="T5" fmla="*/ 0 h 219"/>
                    <a:gd name="T6" fmla="*/ 0 w 186"/>
                    <a:gd name="T7" fmla="*/ 167 h 219"/>
                    <a:gd name="T8" fmla="*/ 54 w 186"/>
                    <a:gd name="T9" fmla="*/ 193 h 219"/>
                    <a:gd name="T10" fmla="*/ 109 w 186"/>
                    <a:gd name="T11" fmla="*/ 219 h 219"/>
                    <a:gd name="T12" fmla="*/ 186 w 186"/>
                    <a:gd name="T13" fmla="*/ 53 h 2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219"/>
                    <a:gd name="T23" fmla="*/ 186 w 186"/>
                    <a:gd name="T24" fmla="*/ 219 h 2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219">
                      <a:moveTo>
                        <a:pt x="186" y="53"/>
                      </a:moveTo>
                      <a:lnTo>
                        <a:pt x="132" y="27"/>
                      </a:lnTo>
                      <a:lnTo>
                        <a:pt x="77" y="0"/>
                      </a:lnTo>
                      <a:lnTo>
                        <a:pt x="0" y="167"/>
                      </a:lnTo>
                      <a:lnTo>
                        <a:pt x="54" y="193"/>
                      </a:lnTo>
                      <a:lnTo>
                        <a:pt x="109" y="219"/>
                      </a:lnTo>
                      <a:lnTo>
                        <a:pt x="186" y="5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52" name="Freeform 115"/>
                <p:cNvSpPr>
                  <a:spLocks noChangeAspect="1"/>
                </p:cNvSpPr>
                <p:nvPr/>
              </p:nvSpPr>
              <p:spPr bwMode="auto">
                <a:xfrm>
                  <a:off x="7194" y="2232"/>
                  <a:ext cx="16" cy="6"/>
                </a:xfrm>
                <a:custGeom>
                  <a:avLst/>
                  <a:gdLst>
                    <a:gd name="T0" fmla="*/ 56 w 56"/>
                    <a:gd name="T1" fmla="*/ 26 h 26"/>
                    <a:gd name="T2" fmla="*/ 2 w 56"/>
                    <a:gd name="T3" fmla="*/ 0 h 26"/>
                    <a:gd name="T4" fmla="*/ 0 w 56"/>
                    <a:gd name="T5" fmla="*/ 4 h 26"/>
                    <a:gd name="T6" fmla="*/ 56 w 56"/>
                    <a:gd name="T7" fmla="*/ 26 h 2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6"/>
                    <a:gd name="T14" fmla="*/ 56 w 56"/>
                    <a:gd name="T15" fmla="*/ 26 h 2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6">
                      <a:moveTo>
                        <a:pt x="56" y="26"/>
                      </a:moveTo>
                      <a:lnTo>
                        <a:pt x="2" y="0"/>
                      </a:lnTo>
                      <a:lnTo>
                        <a:pt x="0" y="4"/>
                      </a:lnTo>
                      <a:lnTo>
                        <a:pt x="56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53" name="Line 11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194" y="2232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54" name="Freeform 117"/>
                <p:cNvSpPr>
                  <a:spLocks noChangeAspect="1"/>
                </p:cNvSpPr>
                <p:nvPr/>
              </p:nvSpPr>
              <p:spPr bwMode="auto">
                <a:xfrm>
                  <a:off x="7174" y="2232"/>
                  <a:ext cx="52" cy="64"/>
                </a:xfrm>
                <a:custGeom>
                  <a:avLst/>
                  <a:gdLst>
                    <a:gd name="T0" fmla="*/ 180 w 180"/>
                    <a:gd name="T1" fmla="*/ 43 h 220"/>
                    <a:gd name="T2" fmla="*/ 123 w 180"/>
                    <a:gd name="T3" fmla="*/ 22 h 220"/>
                    <a:gd name="T4" fmla="*/ 67 w 180"/>
                    <a:gd name="T5" fmla="*/ 0 h 220"/>
                    <a:gd name="T6" fmla="*/ 0 w 180"/>
                    <a:gd name="T7" fmla="*/ 177 h 220"/>
                    <a:gd name="T8" fmla="*/ 56 w 180"/>
                    <a:gd name="T9" fmla="*/ 198 h 220"/>
                    <a:gd name="T10" fmla="*/ 113 w 180"/>
                    <a:gd name="T11" fmla="*/ 220 h 220"/>
                    <a:gd name="T12" fmla="*/ 180 w 180"/>
                    <a:gd name="T13" fmla="*/ 43 h 2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0"/>
                    <a:gd name="T22" fmla="*/ 0 h 220"/>
                    <a:gd name="T23" fmla="*/ 180 w 180"/>
                    <a:gd name="T24" fmla="*/ 220 h 2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0" h="220">
                      <a:moveTo>
                        <a:pt x="180" y="43"/>
                      </a:moveTo>
                      <a:lnTo>
                        <a:pt x="123" y="22"/>
                      </a:lnTo>
                      <a:lnTo>
                        <a:pt x="67" y="0"/>
                      </a:lnTo>
                      <a:lnTo>
                        <a:pt x="0" y="177"/>
                      </a:lnTo>
                      <a:lnTo>
                        <a:pt x="56" y="198"/>
                      </a:lnTo>
                      <a:lnTo>
                        <a:pt x="113" y="220"/>
                      </a:lnTo>
                      <a:lnTo>
                        <a:pt x="180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55" name="Freeform 118"/>
                <p:cNvSpPr>
                  <a:spLocks noChangeAspect="1"/>
                </p:cNvSpPr>
                <p:nvPr/>
              </p:nvSpPr>
              <p:spPr bwMode="auto">
                <a:xfrm>
                  <a:off x="7174" y="2232"/>
                  <a:ext cx="52" cy="64"/>
                </a:xfrm>
                <a:custGeom>
                  <a:avLst/>
                  <a:gdLst>
                    <a:gd name="T0" fmla="*/ 180 w 180"/>
                    <a:gd name="T1" fmla="*/ 43 h 220"/>
                    <a:gd name="T2" fmla="*/ 123 w 180"/>
                    <a:gd name="T3" fmla="*/ 22 h 220"/>
                    <a:gd name="T4" fmla="*/ 67 w 180"/>
                    <a:gd name="T5" fmla="*/ 0 h 220"/>
                    <a:gd name="T6" fmla="*/ 0 w 180"/>
                    <a:gd name="T7" fmla="*/ 177 h 220"/>
                    <a:gd name="T8" fmla="*/ 56 w 180"/>
                    <a:gd name="T9" fmla="*/ 198 h 220"/>
                    <a:gd name="T10" fmla="*/ 113 w 180"/>
                    <a:gd name="T11" fmla="*/ 220 h 220"/>
                    <a:gd name="T12" fmla="*/ 180 w 180"/>
                    <a:gd name="T13" fmla="*/ 43 h 2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0"/>
                    <a:gd name="T22" fmla="*/ 0 h 220"/>
                    <a:gd name="T23" fmla="*/ 180 w 180"/>
                    <a:gd name="T24" fmla="*/ 220 h 2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0" h="220">
                      <a:moveTo>
                        <a:pt x="180" y="43"/>
                      </a:moveTo>
                      <a:lnTo>
                        <a:pt x="123" y="22"/>
                      </a:lnTo>
                      <a:lnTo>
                        <a:pt x="67" y="0"/>
                      </a:lnTo>
                      <a:lnTo>
                        <a:pt x="0" y="177"/>
                      </a:lnTo>
                      <a:lnTo>
                        <a:pt x="56" y="198"/>
                      </a:lnTo>
                      <a:lnTo>
                        <a:pt x="113" y="220"/>
                      </a:lnTo>
                      <a:lnTo>
                        <a:pt x="180" y="4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56" name="Freeform 119"/>
                <p:cNvSpPr>
                  <a:spLocks noChangeAspect="1"/>
                </p:cNvSpPr>
                <p:nvPr/>
              </p:nvSpPr>
              <p:spPr bwMode="auto">
                <a:xfrm>
                  <a:off x="7174" y="2284"/>
                  <a:ext cx="16" cy="6"/>
                </a:xfrm>
                <a:custGeom>
                  <a:avLst/>
                  <a:gdLst>
                    <a:gd name="T0" fmla="*/ 58 w 58"/>
                    <a:gd name="T1" fmla="*/ 21 h 21"/>
                    <a:gd name="T2" fmla="*/ 2 w 58"/>
                    <a:gd name="T3" fmla="*/ 0 h 21"/>
                    <a:gd name="T4" fmla="*/ 0 w 58"/>
                    <a:gd name="T5" fmla="*/ 4 h 21"/>
                    <a:gd name="T6" fmla="*/ 58 w 58"/>
                    <a:gd name="T7" fmla="*/ 21 h 2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21"/>
                    <a:gd name="T14" fmla="*/ 58 w 58"/>
                    <a:gd name="T15" fmla="*/ 21 h 2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21">
                      <a:moveTo>
                        <a:pt x="58" y="21"/>
                      </a:moveTo>
                      <a:lnTo>
                        <a:pt x="2" y="0"/>
                      </a:lnTo>
                      <a:lnTo>
                        <a:pt x="0" y="4"/>
                      </a:lnTo>
                      <a:lnTo>
                        <a:pt x="58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57" name="Line 12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174" y="2284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58" name="Freeform 121"/>
                <p:cNvSpPr>
                  <a:spLocks noChangeAspect="1"/>
                </p:cNvSpPr>
                <p:nvPr/>
              </p:nvSpPr>
              <p:spPr bwMode="auto">
                <a:xfrm>
                  <a:off x="7158" y="2284"/>
                  <a:ext cx="48" cy="62"/>
                </a:xfrm>
                <a:custGeom>
                  <a:avLst/>
                  <a:gdLst>
                    <a:gd name="T0" fmla="*/ 170 w 170"/>
                    <a:gd name="T1" fmla="*/ 34 h 218"/>
                    <a:gd name="T2" fmla="*/ 112 w 170"/>
                    <a:gd name="T3" fmla="*/ 17 h 218"/>
                    <a:gd name="T4" fmla="*/ 54 w 170"/>
                    <a:gd name="T5" fmla="*/ 0 h 218"/>
                    <a:gd name="T6" fmla="*/ 0 w 170"/>
                    <a:gd name="T7" fmla="*/ 183 h 218"/>
                    <a:gd name="T8" fmla="*/ 58 w 170"/>
                    <a:gd name="T9" fmla="*/ 200 h 218"/>
                    <a:gd name="T10" fmla="*/ 116 w 170"/>
                    <a:gd name="T11" fmla="*/ 218 h 218"/>
                    <a:gd name="T12" fmla="*/ 170 w 170"/>
                    <a:gd name="T13" fmla="*/ 34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218"/>
                    <a:gd name="T23" fmla="*/ 170 w 17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218">
                      <a:moveTo>
                        <a:pt x="170" y="34"/>
                      </a:moveTo>
                      <a:lnTo>
                        <a:pt x="112" y="17"/>
                      </a:lnTo>
                      <a:lnTo>
                        <a:pt x="54" y="0"/>
                      </a:lnTo>
                      <a:lnTo>
                        <a:pt x="0" y="183"/>
                      </a:lnTo>
                      <a:lnTo>
                        <a:pt x="58" y="200"/>
                      </a:lnTo>
                      <a:lnTo>
                        <a:pt x="116" y="218"/>
                      </a:lnTo>
                      <a:lnTo>
                        <a:pt x="17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59" name="Freeform 122"/>
                <p:cNvSpPr>
                  <a:spLocks noChangeAspect="1"/>
                </p:cNvSpPr>
                <p:nvPr/>
              </p:nvSpPr>
              <p:spPr bwMode="auto">
                <a:xfrm>
                  <a:off x="7158" y="2284"/>
                  <a:ext cx="48" cy="62"/>
                </a:xfrm>
                <a:custGeom>
                  <a:avLst/>
                  <a:gdLst>
                    <a:gd name="T0" fmla="*/ 170 w 170"/>
                    <a:gd name="T1" fmla="*/ 34 h 218"/>
                    <a:gd name="T2" fmla="*/ 112 w 170"/>
                    <a:gd name="T3" fmla="*/ 17 h 218"/>
                    <a:gd name="T4" fmla="*/ 54 w 170"/>
                    <a:gd name="T5" fmla="*/ 0 h 218"/>
                    <a:gd name="T6" fmla="*/ 0 w 170"/>
                    <a:gd name="T7" fmla="*/ 183 h 218"/>
                    <a:gd name="T8" fmla="*/ 58 w 170"/>
                    <a:gd name="T9" fmla="*/ 200 h 218"/>
                    <a:gd name="T10" fmla="*/ 116 w 170"/>
                    <a:gd name="T11" fmla="*/ 218 h 218"/>
                    <a:gd name="T12" fmla="*/ 170 w 170"/>
                    <a:gd name="T13" fmla="*/ 34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218"/>
                    <a:gd name="T23" fmla="*/ 170 w 17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218">
                      <a:moveTo>
                        <a:pt x="170" y="34"/>
                      </a:moveTo>
                      <a:lnTo>
                        <a:pt x="112" y="17"/>
                      </a:lnTo>
                      <a:lnTo>
                        <a:pt x="54" y="0"/>
                      </a:lnTo>
                      <a:lnTo>
                        <a:pt x="0" y="183"/>
                      </a:lnTo>
                      <a:lnTo>
                        <a:pt x="58" y="200"/>
                      </a:lnTo>
                      <a:lnTo>
                        <a:pt x="116" y="218"/>
                      </a:lnTo>
                      <a:lnTo>
                        <a:pt x="170" y="3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60" name="Freeform 123"/>
                <p:cNvSpPr>
                  <a:spLocks noChangeAspect="1"/>
                </p:cNvSpPr>
                <p:nvPr/>
              </p:nvSpPr>
              <p:spPr bwMode="auto">
                <a:xfrm>
                  <a:off x="7158" y="2336"/>
                  <a:ext cx="16" cy="6"/>
                </a:xfrm>
                <a:custGeom>
                  <a:avLst/>
                  <a:gdLst>
                    <a:gd name="T0" fmla="*/ 59 w 59"/>
                    <a:gd name="T1" fmla="*/ 17 h 17"/>
                    <a:gd name="T2" fmla="*/ 1 w 59"/>
                    <a:gd name="T3" fmla="*/ 0 h 17"/>
                    <a:gd name="T4" fmla="*/ 0 w 59"/>
                    <a:gd name="T5" fmla="*/ 4 h 17"/>
                    <a:gd name="T6" fmla="*/ 59 w 59"/>
                    <a:gd name="T7" fmla="*/ 17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"/>
                    <a:gd name="T13" fmla="*/ 0 h 17"/>
                    <a:gd name="T14" fmla="*/ 59 w 59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" h="17">
                      <a:moveTo>
                        <a:pt x="59" y="17"/>
                      </a:moveTo>
                      <a:lnTo>
                        <a:pt x="1" y="0"/>
                      </a:lnTo>
                      <a:lnTo>
                        <a:pt x="0" y="4"/>
                      </a:lnTo>
                      <a:lnTo>
                        <a:pt x="59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61" name="Line 12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158" y="2336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62" name="Freeform 125"/>
                <p:cNvSpPr>
                  <a:spLocks noChangeAspect="1"/>
                </p:cNvSpPr>
                <p:nvPr/>
              </p:nvSpPr>
              <p:spPr bwMode="auto">
                <a:xfrm>
                  <a:off x="7146" y="2338"/>
                  <a:ext cx="46" cy="62"/>
                </a:xfrm>
                <a:custGeom>
                  <a:avLst/>
                  <a:gdLst>
                    <a:gd name="T0" fmla="*/ 160 w 160"/>
                    <a:gd name="T1" fmla="*/ 27 h 216"/>
                    <a:gd name="T2" fmla="*/ 101 w 160"/>
                    <a:gd name="T3" fmla="*/ 13 h 216"/>
                    <a:gd name="T4" fmla="*/ 42 w 160"/>
                    <a:gd name="T5" fmla="*/ 0 h 216"/>
                    <a:gd name="T6" fmla="*/ 0 w 160"/>
                    <a:gd name="T7" fmla="*/ 189 h 216"/>
                    <a:gd name="T8" fmla="*/ 59 w 160"/>
                    <a:gd name="T9" fmla="*/ 202 h 216"/>
                    <a:gd name="T10" fmla="*/ 118 w 160"/>
                    <a:gd name="T11" fmla="*/ 216 h 216"/>
                    <a:gd name="T12" fmla="*/ 160 w 160"/>
                    <a:gd name="T13" fmla="*/ 27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216"/>
                    <a:gd name="T23" fmla="*/ 160 w 16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216">
                      <a:moveTo>
                        <a:pt x="160" y="27"/>
                      </a:moveTo>
                      <a:lnTo>
                        <a:pt x="101" y="13"/>
                      </a:lnTo>
                      <a:lnTo>
                        <a:pt x="42" y="0"/>
                      </a:lnTo>
                      <a:lnTo>
                        <a:pt x="0" y="189"/>
                      </a:lnTo>
                      <a:lnTo>
                        <a:pt x="59" y="202"/>
                      </a:lnTo>
                      <a:lnTo>
                        <a:pt x="118" y="216"/>
                      </a:lnTo>
                      <a:lnTo>
                        <a:pt x="16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63" name="Freeform 126"/>
                <p:cNvSpPr>
                  <a:spLocks noChangeAspect="1"/>
                </p:cNvSpPr>
                <p:nvPr/>
              </p:nvSpPr>
              <p:spPr bwMode="auto">
                <a:xfrm>
                  <a:off x="7146" y="2338"/>
                  <a:ext cx="46" cy="62"/>
                </a:xfrm>
                <a:custGeom>
                  <a:avLst/>
                  <a:gdLst>
                    <a:gd name="T0" fmla="*/ 160 w 160"/>
                    <a:gd name="T1" fmla="*/ 27 h 216"/>
                    <a:gd name="T2" fmla="*/ 101 w 160"/>
                    <a:gd name="T3" fmla="*/ 13 h 216"/>
                    <a:gd name="T4" fmla="*/ 42 w 160"/>
                    <a:gd name="T5" fmla="*/ 0 h 216"/>
                    <a:gd name="T6" fmla="*/ 0 w 160"/>
                    <a:gd name="T7" fmla="*/ 189 h 216"/>
                    <a:gd name="T8" fmla="*/ 59 w 160"/>
                    <a:gd name="T9" fmla="*/ 202 h 216"/>
                    <a:gd name="T10" fmla="*/ 118 w 160"/>
                    <a:gd name="T11" fmla="*/ 216 h 216"/>
                    <a:gd name="T12" fmla="*/ 160 w 160"/>
                    <a:gd name="T13" fmla="*/ 27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216"/>
                    <a:gd name="T23" fmla="*/ 160 w 16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216">
                      <a:moveTo>
                        <a:pt x="160" y="27"/>
                      </a:moveTo>
                      <a:lnTo>
                        <a:pt x="101" y="13"/>
                      </a:lnTo>
                      <a:lnTo>
                        <a:pt x="42" y="0"/>
                      </a:lnTo>
                      <a:lnTo>
                        <a:pt x="0" y="189"/>
                      </a:lnTo>
                      <a:lnTo>
                        <a:pt x="59" y="202"/>
                      </a:lnTo>
                      <a:lnTo>
                        <a:pt x="118" y="216"/>
                      </a:lnTo>
                      <a:lnTo>
                        <a:pt x="160" y="2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64" name="Freeform 127"/>
                <p:cNvSpPr>
                  <a:spLocks noChangeAspect="1"/>
                </p:cNvSpPr>
                <p:nvPr/>
              </p:nvSpPr>
              <p:spPr bwMode="auto">
                <a:xfrm>
                  <a:off x="7146" y="2392"/>
                  <a:ext cx="16" cy="4"/>
                </a:xfrm>
                <a:custGeom>
                  <a:avLst/>
                  <a:gdLst>
                    <a:gd name="T0" fmla="*/ 61 w 61"/>
                    <a:gd name="T1" fmla="*/ 13 h 13"/>
                    <a:gd name="T2" fmla="*/ 2 w 61"/>
                    <a:gd name="T3" fmla="*/ 0 h 13"/>
                    <a:gd name="T4" fmla="*/ 0 w 61"/>
                    <a:gd name="T5" fmla="*/ 4 h 13"/>
                    <a:gd name="T6" fmla="*/ 61 w 61"/>
                    <a:gd name="T7" fmla="*/ 13 h 1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13"/>
                    <a:gd name="T14" fmla="*/ 61 w 61"/>
                    <a:gd name="T15" fmla="*/ 13 h 1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13">
                      <a:moveTo>
                        <a:pt x="61" y="13"/>
                      </a:moveTo>
                      <a:lnTo>
                        <a:pt x="2" y="0"/>
                      </a:lnTo>
                      <a:lnTo>
                        <a:pt x="0" y="4"/>
                      </a:lnTo>
                      <a:lnTo>
                        <a:pt x="61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65" name="Line 12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7146" y="2392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66" name="Freeform 129"/>
                <p:cNvSpPr>
                  <a:spLocks noChangeAspect="1"/>
                </p:cNvSpPr>
                <p:nvPr/>
              </p:nvSpPr>
              <p:spPr bwMode="auto">
                <a:xfrm>
                  <a:off x="7136" y="2392"/>
                  <a:ext cx="44" cy="62"/>
                </a:xfrm>
                <a:custGeom>
                  <a:avLst/>
                  <a:gdLst>
                    <a:gd name="T0" fmla="*/ 151 w 151"/>
                    <a:gd name="T1" fmla="*/ 19 h 213"/>
                    <a:gd name="T2" fmla="*/ 91 w 151"/>
                    <a:gd name="T3" fmla="*/ 9 h 213"/>
                    <a:gd name="T4" fmla="*/ 30 w 151"/>
                    <a:gd name="T5" fmla="*/ 0 h 213"/>
                    <a:gd name="T6" fmla="*/ 0 w 151"/>
                    <a:gd name="T7" fmla="*/ 195 h 213"/>
                    <a:gd name="T8" fmla="*/ 60 w 151"/>
                    <a:gd name="T9" fmla="*/ 204 h 213"/>
                    <a:gd name="T10" fmla="*/ 120 w 151"/>
                    <a:gd name="T11" fmla="*/ 213 h 213"/>
                    <a:gd name="T12" fmla="*/ 151 w 151"/>
                    <a:gd name="T13" fmla="*/ 19 h 2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1"/>
                    <a:gd name="T22" fmla="*/ 0 h 213"/>
                    <a:gd name="T23" fmla="*/ 151 w 151"/>
                    <a:gd name="T24" fmla="*/ 213 h 2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1" h="213">
                      <a:moveTo>
                        <a:pt x="151" y="19"/>
                      </a:moveTo>
                      <a:lnTo>
                        <a:pt x="91" y="9"/>
                      </a:lnTo>
                      <a:lnTo>
                        <a:pt x="30" y="0"/>
                      </a:lnTo>
                      <a:lnTo>
                        <a:pt x="0" y="195"/>
                      </a:lnTo>
                      <a:lnTo>
                        <a:pt x="60" y="204"/>
                      </a:lnTo>
                      <a:lnTo>
                        <a:pt x="120" y="213"/>
                      </a:lnTo>
                      <a:lnTo>
                        <a:pt x="151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67" name="Freeform 130"/>
                <p:cNvSpPr>
                  <a:spLocks noChangeAspect="1"/>
                </p:cNvSpPr>
                <p:nvPr/>
              </p:nvSpPr>
              <p:spPr bwMode="auto">
                <a:xfrm>
                  <a:off x="7136" y="2392"/>
                  <a:ext cx="44" cy="62"/>
                </a:xfrm>
                <a:custGeom>
                  <a:avLst/>
                  <a:gdLst>
                    <a:gd name="T0" fmla="*/ 151 w 151"/>
                    <a:gd name="T1" fmla="*/ 19 h 213"/>
                    <a:gd name="T2" fmla="*/ 91 w 151"/>
                    <a:gd name="T3" fmla="*/ 9 h 213"/>
                    <a:gd name="T4" fmla="*/ 30 w 151"/>
                    <a:gd name="T5" fmla="*/ 0 h 213"/>
                    <a:gd name="T6" fmla="*/ 0 w 151"/>
                    <a:gd name="T7" fmla="*/ 195 h 213"/>
                    <a:gd name="T8" fmla="*/ 60 w 151"/>
                    <a:gd name="T9" fmla="*/ 204 h 213"/>
                    <a:gd name="T10" fmla="*/ 120 w 151"/>
                    <a:gd name="T11" fmla="*/ 213 h 213"/>
                    <a:gd name="T12" fmla="*/ 151 w 151"/>
                    <a:gd name="T13" fmla="*/ 19 h 2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1"/>
                    <a:gd name="T22" fmla="*/ 0 h 213"/>
                    <a:gd name="T23" fmla="*/ 151 w 151"/>
                    <a:gd name="T24" fmla="*/ 213 h 2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1" h="213">
                      <a:moveTo>
                        <a:pt x="151" y="19"/>
                      </a:moveTo>
                      <a:lnTo>
                        <a:pt x="91" y="9"/>
                      </a:lnTo>
                      <a:lnTo>
                        <a:pt x="30" y="0"/>
                      </a:lnTo>
                      <a:lnTo>
                        <a:pt x="0" y="195"/>
                      </a:lnTo>
                      <a:lnTo>
                        <a:pt x="60" y="204"/>
                      </a:lnTo>
                      <a:lnTo>
                        <a:pt x="120" y="213"/>
                      </a:lnTo>
                      <a:lnTo>
                        <a:pt x="151" y="1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68" name="Freeform 131"/>
                <p:cNvSpPr>
                  <a:spLocks noChangeAspect="1"/>
                </p:cNvSpPr>
                <p:nvPr/>
              </p:nvSpPr>
              <p:spPr bwMode="auto">
                <a:xfrm>
                  <a:off x="7136" y="2448"/>
                  <a:ext cx="18" cy="4"/>
                </a:xfrm>
                <a:custGeom>
                  <a:avLst/>
                  <a:gdLst>
                    <a:gd name="T0" fmla="*/ 60 w 60"/>
                    <a:gd name="T1" fmla="*/ 9 h 9"/>
                    <a:gd name="T2" fmla="*/ 0 w 60"/>
                    <a:gd name="T3" fmla="*/ 0 h 9"/>
                    <a:gd name="T4" fmla="*/ 0 w 60"/>
                    <a:gd name="T5" fmla="*/ 3 h 9"/>
                    <a:gd name="T6" fmla="*/ 60 w 60"/>
                    <a:gd name="T7" fmla="*/ 9 h 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9"/>
                    <a:gd name="T14" fmla="*/ 60 w 60"/>
                    <a:gd name="T15" fmla="*/ 9 h 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9">
                      <a:moveTo>
                        <a:pt x="60" y="9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6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69" name="Line 132"/>
                <p:cNvSpPr>
                  <a:spLocks noChangeAspect="1" noChangeShapeType="1"/>
                </p:cNvSpPr>
                <p:nvPr/>
              </p:nvSpPr>
              <p:spPr bwMode="auto">
                <a:xfrm>
                  <a:off x="7136" y="2448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70" name="Freeform 133"/>
                <p:cNvSpPr>
                  <a:spLocks noChangeAspect="1"/>
                </p:cNvSpPr>
                <p:nvPr/>
              </p:nvSpPr>
              <p:spPr bwMode="auto">
                <a:xfrm>
                  <a:off x="7132" y="2450"/>
                  <a:ext cx="38" cy="60"/>
                </a:xfrm>
                <a:custGeom>
                  <a:avLst/>
                  <a:gdLst>
                    <a:gd name="T0" fmla="*/ 138 w 138"/>
                    <a:gd name="T1" fmla="*/ 12 h 209"/>
                    <a:gd name="T2" fmla="*/ 78 w 138"/>
                    <a:gd name="T3" fmla="*/ 6 h 209"/>
                    <a:gd name="T4" fmla="*/ 18 w 138"/>
                    <a:gd name="T5" fmla="*/ 0 h 209"/>
                    <a:gd name="T6" fmla="*/ 0 w 138"/>
                    <a:gd name="T7" fmla="*/ 197 h 209"/>
                    <a:gd name="T8" fmla="*/ 60 w 138"/>
                    <a:gd name="T9" fmla="*/ 203 h 209"/>
                    <a:gd name="T10" fmla="*/ 120 w 138"/>
                    <a:gd name="T11" fmla="*/ 209 h 209"/>
                    <a:gd name="T12" fmla="*/ 138 w 138"/>
                    <a:gd name="T13" fmla="*/ 12 h 20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8"/>
                    <a:gd name="T22" fmla="*/ 0 h 209"/>
                    <a:gd name="T23" fmla="*/ 138 w 138"/>
                    <a:gd name="T24" fmla="*/ 209 h 20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8" h="209">
                      <a:moveTo>
                        <a:pt x="138" y="12"/>
                      </a:moveTo>
                      <a:lnTo>
                        <a:pt x="78" y="6"/>
                      </a:lnTo>
                      <a:lnTo>
                        <a:pt x="18" y="0"/>
                      </a:lnTo>
                      <a:lnTo>
                        <a:pt x="0" y="197"/>
                      </a:lnTo>
                      <a:lnTo>
                        <a:pt x="60" y="203"/>
                      </a:lnTo>
                      <a:lnTo>
                        <a:pt x="120" y="209"/>
                      </a:lnTo>
                      <a:lnTo>
                        <a:pt x="138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71" name="Freeform 134"/>
                <p:cNvSpPr>
                  <a:spLocks noChangeAspect="1"/>
                </p:cNvSpPr>
                <p:nvPr/>
              </p:nvSpPr>
              <p:spPr bwMode="auto">
                <a:xfrm>
                  <a:off x="7132" y="2450"/>
                  <a:ext cx="38" cy="60"/>
                </a:xfrm>
                <a:custGeom>
                  <a:avLst/>
                  <a:gdLst>
                    <a:gd name="T0" fmla="*/ 138 w 138"/>
                    <a:gd name="T1" fmla="*/ 12 h 209"/>
                    <a:gd name="T2" fmla="*/ 78 w 138"/>
                    <a:gd name="T3" fmla="*/ 6 h 209"/>
                    <a:gd name="T4" fmla="*/ 18 w 138"/>
                    <a:gd name="T5" fmla="*/ 0 h 209"/>
                    <a:gd name="T6" fmla="*/ 0 w 138"/>
                    <a:gd name="T7" fmla="*/ 197 h 209"/>
                    <a:gd name="T8" fmla="*/ 60 w 138"/>
                    <a:gd name="T9" fmla="*/ 203 h 209"/>
                    <a:gd name="T10" fmla="*/ 120 w 138"/>
                    <a:gd name="T11" fmla="*/ 209 h 209"/>
                    <a:gd name="T12" fmla="*/ 138 w 138"/>
                    <a:gd name="T13" fmla="*/ 12 h 20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8"/>
                    <a:gd name="T22" fmla="*/ 0 h 209"/>
                    <a:gd name="T23" fmla="*/ 138 w 138"/>
                    <a:gd name="T24" fmla="*/ 209 h 20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8" h="209">
                      <a:moveTo>
                        <a:pt x="138" y="12"/>
                      </a:moveTo>
                      <a:lnTo>
                        <a:pt x="78" y="6"/>
                      </a:lnTo>
                      <a:lnTo>
                        <a:pt x="18" y="0"/>
                      </a:lnTo>
                      <a:lnTo>
                        <a:pt x="0" y="197"/>
                      </a:lnTo>
                      <a:lnTo>
                        <a:pt x="60" y="203"/>
                      </a:lnTo>
                      <a:lnTo>
                        <a:pt x="120" y="209"/>
                      </a:lnTo>
                      <a:lnTo>
                        <a:pt x="138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72" name="Freeform 135"/>
                <p:cNvSpPr>
                  <a:spLocks noChangeAspect="1"/>
                </p:cNvSpPr>
                <p:nvPr/>
              </p:nvSpPr>
              <p:spPr bwMode="auto">
                <a:xfrm>
                  <a:off x="7132" y="2506"/>
                  <a:ext cx="16" cy="2"/>
                </a:xfrm>
                <a:custGeom>
                  <a:avLst/>
                  <a:gdLst>
                    <a:gd name="T0" fmla="*/ 60 w 60"/>
                    <a:gd name="T1" fmla="*/ 6 h 6"/>
                    <a:gd name="T2" fmla="*/ 0 w 60"/>
                    <a:gd name="T3" fmla="*/ 0 h 6"/>
                    <a:gd name="T4" fmla="*/ 0 w 60"/>
                    <a:gd name="T5" fmla="*/ 4 h 6"/>
                    <a:gd name="T6" fmla="*/ 60 w 60"/>
                    <a:gd name="T7" fmla="*/ 6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6"/>
                    <a:gd name="T14" fmla="*/ 60 w 60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6">
                      <a:moveTo>
                        <a:pt x="60" y="6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6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73" name="Line 136"/>
                <p:cNvSpPr>
                  <a:spLocks noChangeAspect="1" noChangeShapeType="1"/>
                </p:cNvSpPr>
                <p:nvPr/>
              </p:nvSpPr>
              <p:spPr bwMode="auto">
                <a:xfrm>
                  <a:off x="7132" y="2506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74" name="Freeform 137"/>
                <p:cNvSpPr>
                  <a:spLocks noChangeAspect="1"/>
                </p:cNvSpPr>
                <p:nvPr/>
              </p:nvSpPr>
              <p:spPr bwMode="auto">
                <a:xfrm>
                  <a:off x="7130" y="2506"/>
                  <a:ext cx="36" cy="60"/>
                </a:xfrm>
                <a:custGeom>
                  <a:avLst/>
                  <a:gdLst>
                    <a:gd name="T0" fmla="*/ 127 w 127"/>
                    <a:gd name="T1" fmla="*/ 4 h 204"/>
                    <a:gd name="T2" fmla="*/ 67 w 127"/>
                    <a:gd name="T3" fmla="*/ 2 h 204"/>
                    <a:gd name="T4" fmla="*/ 7 w 127"/>
                    <a:gd name="T5" fmla="*/ 0 h 204"/>
                    <a:gd name="T6" fmla="*/ 0 w 127"/>
                    <a:gd name="T7" fmla="*/ 199 h 204"/>
                    <a:gd name="T8" fmla="*/ 60 w 127"/>
                    <a:gd name="T9" fmla="*/ 201 h 204"/>
                    <a:gd name="T10" fmla="*/ 120 w 127"/>
                    <a:gd name="T11" fmla="*/ 204 h 204"/>
                    <a:gd name="T12" fmla="*/ 127 w 127"/>
                    <a:gd name="T13" fmla="*/ 4 h 20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7"/>
                    <a:gd name="T22" fmla="*/ 0 h 204"/>
                    <a:gd name="T23" fmla="*/ 127 w 127"/>
                    <a:gd name="T24" fmla="*/ 204 h 20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7" h="204">
                      <a:moveTo>
                        <a:pt x="127" y="4"/>
                      </a:moveTo>
                      <a:lnTo>
                        <a:pt x="67" y="2"/>
                      </a:lnTo>
                      <a:lnTo>
                        <a:pt x="7" y="0"/>
                      </a:lnTo>
                      <a:lnTo>
                        <a:pt x="0" y="199"/>
                      </a:lnTo>
                      <a:lnTo>
                        <a:pt x="60" y="201"/>
                      </a:lnTo>
                      <a:lnTo>
                        <a:pt x="120" y="204"/>
                      </a:lnTo>
                      <a:lnTo>
                        <a:pt x="127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75" name="Freeform 138"/>
                <p:cNvSpPr>
                  <a:spLocks noChangeAspect="1"/>
                </p:cNvSpPr>
                <p:nvPr/>
              </p:nvSpPr>
              <p:spPr bwMode="auto">
                <a:xfrm>
                  <a:off x="7130" y="2506"/>
                  <a:ext cx="36" cy="60"/>
                </a:xfrm>
                <a:custGeom>
                  <a:avLst/>
                  <a:gdLst>
                    <a:gd name="T0" fmla="*/ 127 w 127"/>
                    <a:gd name="T1" fmla="*/ 4 h 204"/>
                    <a:gd name="T2" fmla="*/ 67 w 127"/>
                    <a:gd name="T3" fmla="*/ 2 h 204"/>
                    <a:gd name="T4" fmla="*/ 7 w 127"/>
                    <a:gd name="T5" fmla="*/ 0 h 204"/>
                    <a:gd name="T6" fmla="*/ 0 w 127"/>
                    <a:gd name="T7" fmla="*/ 199 h 204"/>
                    <a:gd name="T8" fmla="*/ 60 w 127"/>
                    <a:gd name="T9" fmla="*/ 201 h 204"/>
                    <a:gd name="T10" fmla="*/ 120 w 127"/>
                    <a:gd name="T11" fmla="*/ 204 h 204"/>
                    <a:gd name="T12" fmla="*/ 127 w 127"/>
                    <a:gd name="T13" fmla="*/ 4 h 20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7"/>
                    <a:gd name="T22" fmla="*/ 0 h 204"/>
                    <a:gd name="T23" fmla="*/ 127 w 127"/>
                    <a:gd name="T24" fmla="*/ 204 h 20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7" h="204">
                      <a:moveTo>
                        <a:pt x="127" y="4"/>
                      </a:moveTo>
                      <a:lnTo>
                        <a:pt x="67" y="2"/>
                      </a:lnTo>
                      <a:lnTo>
                        <a:pt x="7" y="0"/>
                      </a:lnTo>
                      <a:lnTo>
                        <a:pt x="0" y="199"/>
                      </a:lnTo>
                      <a:lnTo>
                        <a:pt x="60" y="201"/>
                      </a:lnTo>
                      <a:lnTo>
                        <a:pt x="120" y="204"/>
                      </a:lnTo>
                      <a:lnTo>
                        <a:pt x="127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76" name="Freeform 139"/>
                <p:cNvSpPr>
                  <a:spLocks noChangeAspect="1"/>
                </p:cNvSpPr>
                <p:nvPr/>
              </p:nvSpPr>
              <p:spPr bwMode="auto">
                <a:xfrm>
                  <a:off x="7130" y="2564"/>
                  <a:ext cx="16" cy="2"/>
                </a:xfrm>
                <a:custGeom>
                  <a:avLst/>
                  <a:gdLst>
                    <a:gd name="T0" fmla="*/ 60 w 60"/>
                    <a:gd name="T1" fmla="*/ 2 h 5"/>
                    <a:gd name="T2" fmla="*/ 0 w 60"/>
                    <a:gd name="T3" fmla="*/ 0 h 5"/>
                    <a:gd name="T4" fmla="*/ 0 w 60"/>
                    <a:gd name="T5" fmla="*/ 5 h 5"/>
                    <a:gd name="T6" fmla="*/ 60 w 60"/>
                    <a:gd name="T7" fmla="*/ 2 h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5"/>
                    <a:gd name="T14" fmla="*/ 60 w 60"/>
                    <a:gd name="T15" fmla="*/ 5 h 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5">
                      <a:moveTo>
                        <a:pt x="60" y="2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6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77" name="Line 140"/>
                <p:cNvSpPr>
                  <a:spLocks noChangeAspect="1" noChangeShapeType="1"/>
                </p:cNvSpPr>
                <p:nvPr/>
              </p:nvSpPr>
              <p:spPr bwMode="auto">
                <a:xfrm>
                  <a:off x="7130" y="2564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78" name="Freeform 141"/>
                <p:cNvSpPr>
                  <a:spLocks noChangeAspect="1"/>
                </p:cNvSpPr>
                <p:nvPr/>
              </p:nvSpPr>
              <p:spPr bwMode="auto">
                <a:xfrm>
                  <a:off x="7130" y="2564"/>
                  <a:ext cx="36" cy="58"/>
                </a:xfrm>
                <a:custGeom>
                  <a:avLst/>
                  <a:gdLst>
                    <a:gd name="T0" fmla="*/ 120 w 127"/>
                    <a:gd name="T1" fmla="*/ 0 h 204"/>
                    <a:gd name="T2" fmla="*/ 60 w 127"/>
                    <a:gd name="T3" fmla="*/ 2 h 204"/>
                    <a:gd name="T4" fmla="*/ 0 w 127"/>
                    <a:gd name="T5" fmla="*/ 5 h 204"/>
                    <a:gd name="T6" fmla="*/ 7 w 127"/>
                    <a:gd name="T7" fmla="*/ 204 h 204"/>
                    <a:gd name="T8" fmla="*/ 67 w 127"/>
                    <a:gd name="T9" fmla="*/ 201 h 204"/>
                    <a:gd name="T10" fmla="*/ 127 w 127"/>
                    <a:gd name="T11" fmla="*/ 199 h 204"/>
                    <a:gd name="T12" fmla="*/ 120 w 127"/>
                    <a:gd name="T13" fmla="*/ 0 h 20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7"/>
                    <a:gd name="T22" fmla="*/ 0 h 204"/>
                    <a:gd name="T23" fmla="*/ 127 w 127"/>
                    <a:gd name="T24" fmla="*/ 204 h 20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7" h="204">
                      <a:moveTo>
                        <a:pt x="120" y="0"/>
                      </a:moveTo>
                      <a:lnTo>
                        <a:pt x="60" y="2"/>
                      </a:lnTo>
                      <a:lnTo>
                        <a:pt x="0" y="5"/>
                      </a:lnTo>
                      <a:lnTo>
                        <a:pt x="7" y="204"/>
                      </a:lnTo>
                      <a:lnTo>
                        <a:pt x="67" y="201"/>
                      </a:lnTo>
                      <a:lnTo>
                        <a:pt x="127" y="199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79" name="Freeform 142"/>
                <p:cNvSpPr>
                  <a:spLocks noChangeAspect="1"/>
                </p:cNvSpPr>
                <p:nvPr/>
              </p:nvSpPr>
              <p:spPr bwMode="auto">
                <a:xfrm>
                  <a:off x="7130" y="2564"/>
                  <a:ext cx="36" cy="58"/>
                </a:xfrm>
                <a:custGeom>
                  <a:avLst/>
                  <a:gdLst>
                    <a:gd name="T0" fmla="*/ 120 w 127"/>
                    <a:gd name="T1" fmla="*/ 0 h 204"/>
                    <a:gd name="T2" fmla="*/ 60 w 127"/>
                    <a:gd name="T3" fmla="*/ 2 h 204"/>
                    <a:gd name="T4" fmla="*/ 0 w 127"/>
                    <a:gd name="T5" fmla="*/ 5 h 204"/>
                    <a:gd name="T6" fmla="*/ 7 w 127"/>
                    <a:gd name="T7" fmla="*/ 204 h 204"/>
                    <a:gd name="T8" fmla="*/ 67 w 127"/>
                    <a:gd name="T9" fmla="*/ 201 h 204"/>
                    <a:gd name="T10" fmla="*/ 127 w 127"/>
                    <a:gd name="T11" fmla="*/ 199 h 204"/>
                    <a:gd name="T12" fmla="*/ 120 w 127"/>
                    <a:gd name="T13" fmla="*/ 0 h 20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7"/>
                    <a:gd name="T22" fmla="*/ 0 h 204"/>
                    <a:gd name="T23" fmla="*/ 127 w 127"/>
                    <a:gd name="T24" fmla="*/ 204 h 20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7" h="204">
                      <a:moveTo>
                        <a:pt x="120" y="0"/>
                      </a:moveTo>
                      <a:lnTo>
                        <a:pt x="60" y="2"/>
                      </a:lnTo>
                      <a:lnTo>
                        <a:pt x="0" y="5"/>
                      </a:lnTo>
                      <a:lnTo>
                        <a:pt x="7" y="204"/>
                      </a:lnTo>
                      <a:lnTo>
                        <a:pt x="67" y="201"/>
                      </a:lnTo>
                      <a:lnTo>
                        <a:pt x="127" y="199"/>
                      </a:lnTo>
                      <a:lnTo>
                        <a:pt x="12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80" name="Freeform 143"/>
                <p:cNvSpPr>
                  <a:spLocks noChangeAspect="1"/>
                </p:cNvSpPr>
                <p:nvPr/>
              </p:nvSpPr>
              <p:spPr bwMode="auto">
                <a:xfrm>
                  <a:off x="7132" y="2622"/>
                  <a:ext cx="16" cy="2"/>
                </a:xfrm>
                <a:custGeom>
                  <a:avLst/>
                  <a:gdLst>
                    <a:gd name="T0" fmla="*/ 60 w 60"/>
                    <a:gd name="T1" fmla="*/ 0 h 6"/>
                    <a:gd name="T2" fmla="*/ 0 w 60"/>
                    <a:gd name="T3" fmla="*/ 3 h 6"/>
                    <a:gd name="T4" fmla="*/ 0 w 60"/>
                    <a:gd name="T5" fmla="*/ 6 h 6"/>
                    <a:gd name="T6" fmla="*/ 60 w 60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6"/>
                    <a:gd name="T14" fmla="*/ 60 w 60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6">
                      <a:moveTo>
                        <a:pt x="60" y="0"/>
                      </a:move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81" name="Line 144"/>
                <p:cNvSpPr>
                  <a:spLocks noChangeAspect="1" noChangeShapeType="1"/>
                </p:cNvSpPr>
                <p:nvPr/>
              </p:nvSpPr>
              <p:spPr bwMode="auto">
                <a:xfrm>
                  <a:off x="7132" y="2622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82" name="Freeform 145"/>
                <p:cNvSpPr>
                  <a:spLocks noChangeAspect="1"/>
                </p:cNvSpPr>
                <p:nvPr/>
              </p:nvSpPr>
              <p:spPr bwMode="auto">
                <a:xfrm>
                  <a:off x="7132" y="2620"/>
                  <a:ext cx="38" cy="60"/>
                </a:xfrm>
                <a:custGeom>
                  <a:avLst/>
                  <a:gdLst>
                    <a:gd name="T0" fmla="*/ 120 w 138"/>
                    <a:gd name="T1" fmla="*/ 0 h 209"/>
                    <a:gd name="T2" fmla="*/ 60 w 138"/>
                    <a:gd name="T3" fmla="*/ 5 h 209"/>
                    <a:gd name="T4" fmla="*/ 0 w 138"/>
                    <a:gd name="T5" fmla="*/ 11 h 209"/>
                    <a:gd name="T6" fmla="*/ 18 w 138"/>
                    <a:gd name="T7" fmla="*/ 209 h 209"/>
                    <a:gd name="T8" fmla="*/ 78 w 138"/>
                    <a:gd name="T9" fmla="*/ 204 h 209"/>
                    <a:gd name="T10" fmla="*/ 138 w 138"/>
                    <a:gd name="T11" fmla="*/ 198 h 209"/>
                    <a:gd name="T12" fmla="*/ 120 w 138"/>
                    <a:gd name="T13" fmla="*/ 0 h 20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8"/>
                    <a:gd name="T22" fmla="*/ 0 h 209"/>
                    <a:gd name="T23" fmla="*/ 138 w 138"/>
                    <a:gd name="T24" fmla="*/ 209 h 20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8" h="209">
                      <a:moveTo>
                        <a:pt x="120" y="0"/>
                      </a:moveTo>
                      <a:lnTo>
                        <a:pt x="60" y="5"/>
                      </a:lnTo>
                      <a:lnTo>
                        <a:pt x="0" y="11"/>
                      </a:lnTo>
                      <a:lnTo>
                        <a:pt x="18" y="209"/>
                      </a:lnTo>
                      <a:lnTo>
                        <a:pt x="78" y="204"/>
                      </a:lnTo>
                      <a:lnTo>
                        <a:pt x="138" y="198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83" name="Freeform 146"/>
                <p:cNvSpPr>
                  <a:spLocks noChangeAspect="1"/>
                </p:cNvSpPr>
                <p:nvPr/>
              </p:nvSpPr>
              <p:spPr bwMode="auto">
                <a:xfrm>
                  <a:off x="7132" y="2620"/>
                  <a:ext cx="38" cy="60"/>
                </a:xfrm>
                <a:custGeom>
                  <a:avLst/>
                  <a:gdLst>
                    <a:gd name="T0" fmla="*/ 120 w 138"/>
                    <a:gd name="T1" fmla="*/ 0 h 209"/>
                    <a:gd name="T2" fmla="*/ 60 w 138"/>
                    <a:gd name="T3" fmla="*/ 5 h 209"/>
                    <a:gd name="T4" fmla="*/ 0 w 138"/>
                    <a:gd name="T5" fmla="*/ 11 h 209"/>
                    <a:gd name="T6" fmla="*/ 18 w 138"/>
                    <a:gd name="T7" fmla="*/ 209 h 209"/>
                    <a:gd name="T8" fmla="*/ 78 w 138"/>
                    <a:gd name="T9" fmla="*/ 204 h 209"/>
                    <a:gd name="T10" fmla="*/ 138 w 138"/>
                    <a:gd name="T11" fmla="*/ 198 h 209"/>
                    <a:gd name="T12" fmla="*/ 120 w 138"/>
                    <a:gd name="T13" fmla="*/ 0 h 20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8"/>
                    <a:gd name="T22" fmla="*/ 0 h 209"/>
                    <a:gd name="T23" fmla="*/ 138 w 138"/>
                    <a:gd name="T24" fmla="*/ 209 h 20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8" h="209">
                      <a:moveTo>
                        <a:pt x="120" y="0"/>
                      </a:moveTo>
                      <a:lnTo>
                        <a:pt x="60" y="5"/>
                      </a:lnTo>
                      <a:lnTo>
                        <a:pt x="0" y="11"/>
                      </a:lnTo>
                      <a:lnTo>
                        <a:pt x="18" y="209"/>
                      </a:lnTo>
                      <a:lnTo>
                        <a:pt x="78" y="204"/>
                      </a:lnTo>
                      <a:lnTo>
                        <a:pt x="138" y="198"/>
                      </a:lnTo>
                      <a:lnTo>
                        <a:pt x="12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84" name="Freeform 147"/>
                <p:cNvSpPr>
                  <a:spLocks noChangeAspect="1"/>
                </p:cNvSpPr>
                <p:nvPr/>
              </p:nvSpPr>
              <p:spPr bwMode="auto">
                <a:xfrm>
                  <a:off x="7136" y="2678"/>
                  <a:ext cx="18" cy="2"/>
                </a:xfrm>
                <a:custGeom>
                  <a:avLst/>
                  <a:gdLst>
                    <a:gd name="T0" fmla="*/ 60 w 60"/>
                    <a:gd name="T1" fmla="*/ 0 h 9"/>
                    <a:gd name="T2" fmla="*/ 0 w 60"/>
                    <a:gd name="T3" fmla="*/ 5 h 9"/>
                    <a:gd name="T4" fmla="*/ 0 w 60"/>
                    <a:gd name="T5" fmla="*/ 9 h 9"/>
                    <a:gd name="T6" fmla="*/ 60 w 60"/>
                    <a:gd name="T7" fmla="*/ 0 h 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9"/>
                    <a:gd name="T14" fmla="*/ 60 w 60"/>
                    <a:gd name="T15" fmla="*/ 9 h 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9">
                      <a:moveTo>
                        <a:pt x="60" y="0"/>
                      </a:moveTo>
                      <a:lnTo>
                        <a:pt x="0" y="5"/>
                      </a:lnTo>
                      <a:lnTo>
                        <a:pt x="0" y="9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85" name="Line 148"/>
                <p:cNvSpPr>
                  <a:spLocks noChangeAspect="1" noChangeShapeType="1"/>
                </p:cNvSpPr>
                <p:nvPr/>
              </p:nvSpPr>
              <p:spPr bwMode="auto">
                <a:xfrm>
                  <a:off x="7136" y="2680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86" name="Freeform 149"/>
                <p:cNvSpPr>
                  <a:spLocks noChangeAspect="1"/>
                </p:cNvSpPr>
                <p:nvPr/>
              </p:nvSpPr>
              <p:spPr bwMode="auto">
                <a:xfrm>
                  <a:off x="7136" y="2676"/>
                  <a:ext cx="44" cy="60"/>
                </a:xfrm>
                <a:custGeom>
                  <a:avLst/>
                  <a:gdLst>
                    <a:gd name="T0" fmla="*/ 120 w 151"/>
                    <a:gd name="T1" fmla="*/ 0 h 212"/>
                    <a:gd name="T2" fmla="*/ 60 w 151"/>
                    <a:gd name="T3" fmla="*/ 10 h 212"/>
                    <a:gd name="T4" fmla="*/ 0 w 151"/>
                    <a:gd name="T5" fmla="*/ 19 h 212"/>
                    <a:gd name="T6" fmla="*/ 30 w 151"/>
                    <a:gd name="T7" fmla="*/ 212 h 212"/>
                    <a:gd name="T8" fmla="*/ 91 w 151"/>
                    <a:gd name="T9" fmla="*/ 203 h 212"/>
                    <a:gd name="T10" fmla="*/ 151 w 151"/>
                    <a:gd name="T11" fmla="*/ 194 h 212"/>
                    <a:gd name="T12" fmla="*/ 120 w 151"/>
                    <a:gd name="T13" fmla="*/ 0 h 2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1"/>
                    <a:gd name="T22" fmla="*/ 0 h 212"/>
                    <a:gd name="T23" fmla="*/ 151 w 151"/>
                    <a:gd name="T24" fmla="*/ 212 h 2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1" h="212">
                      <a:moveTo>
                        <a:pt x="120" y="0"/>
                      </a:moveTo>
                      <a:lnTo>
                        <a:pt x="60" y="10"/>
                      </a:lnTo>
                      <a:lnTo>
                        <a:pt x="0" y="19"/>
                      </a:lnTo>
                      <a:lnTo>
                        <a:pt x="30" y="212"/>
                      </a:lnTo>
                      <a:lnTo>
                        <a:pt x="91" y="203"/>
                      </a:lnTo>
                      <a:lnTo>
                        <a:pt x="151" y="194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87" name="Freeform 150"/>
                <p:cNvSpPr>
                  <a:spLocks noChangeAspect="1"/>
                </p:cNvSpPr>
                <p:nvPr/>
              </p:nvSpPr>
              <p:spPr bwMode="auto">
                <a:xfrm>
                  <a:off x="7136" y="2676"/>
                  <a:ext cx="44" cy="60"/>
                </a:xfrm>
                <a:custGeom>
                  <a:avLst/>
                  <a:gdLst>
                    <a:gd name="T0" fmla="*/ 120 w 151"/>
                    <a:gd name="T1" fmla="*/ 0 h 212"/>
                    <a:gd name="T2" fmla="*/ 60 w 151"/>
                    <a:gd name="T3" fmla="*/ 10 h 212"/>
                    <a:gd name="T4" fmla="*/ 0 w 151"/>
                    <a:gd name="T5" fmla="*/ 19 h 212"/>
                    <a:gd name="T6" fmla="*/ 30 w 151"/>
                    <a:gd name="T7" fmla="*/ 212 h 212"/>
                    <a:gd name="T8" fmla="*/ 91 w 151"/>
                    <a:gd name="T9" fmla="*/ 203 h 212"/>
                    <a:gd name="T10" fmla="*/ 151 w 151"/>
                    <a:gd name="T11" fmla="*/ 194 h 212"/>
                    <a:gd name="T12" fmla="*/ 120 w 151"/>
                    <a:gd name="T13" fmla="*/ 0 h 2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1"/>
                    <a:gd name="T22" fmla="*/ 0 h 212"/>
                    <a:gd name="T23" fmla="*/ 151 w 151"/>
                    <a:gd name="T24" fmla="*/ 212 h 2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1" h="212">
                      <a:moveTo>
                        <a:pt x="120" y="0"/>
                      </a:moveTo>
                      <a:lnTo>
                        <a:pt x="60" y="10"/>
                      </a:lnTo>
                      <a:lnTo>
                        <a:pt x="0" y="19"/>
                      </a:lnTo>
                      <a:lnTo>
                        <a:pt x="30" y="212"/>
                      </a:lnTo>
                      <a:lnTo>
                        <a:pt x="91" y="203"/>
                      </a:lnTo>
                      <a:lnTo>
                        <a:pt x="151" y="194"/>
                      </a:lnTo>
                      <a:lnTo>
                        <a:pt x="12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88" name="Freeform 151"/>
                <p:cNvSpPr>
                  <a:spLocks noChangeAspect="1"/>
                </p:cNvSpPr>
                <p:nvPr/>
              </p:nvSpPr>
              <p:spPr bwMode="auto">
                <a:xfrm>
                  <a:off x="7146" y="2734"/>
                  <a:ext cx="16" cy="4"/>
                </a:xfrm>
                <a:custGeom>
                  <a:avLst/>
                  <a:gdLst>
                    <a:gd name="T0" fmla="*/ 61 w 61"/>
                    <a:gd name="T1" fmla="*/ 0 h 14"/>
                    <a:gd name="T2" fmla="*/ 0 w 61"/>
                    <a:gd name="T3" fmla="*/ 9 h 14"/>
                    <a:gd name="T4" fmla="*/ 2 w 61"/>
                    <a:gd name="T5" fmla="*/ 14 h 14"/>
                    <a:gd name="T6" fmla="*/ 61 w 61"/>
                    <a:gd name="T7" fmla="*/ 0 h 1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14"/>
                    <a:gd name="T14" fmla="*/ 61 w 61"/>
                    <a:gd name="T15" fmla="*/ 14 h 1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14">
                      <a:moveTo>
                        <a:pt x="61" y="0"/>
                      </a:moveTo>
                      <a:lnTo>
                        <a:pt x="0" y="9"/>
                      </a:lnTo>
                      <a:lnTo>
                        <a:pt x="2" y="14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89" name="Line 152"/>
                <p:cNvSpPr>
                  <a:spLocks noChangeAspect="1" noChangeShapeType="1"/>
                </p:cNvSpPr>
                <p:nvPr/>
              </p:nvSpPr>
              <p:spPr bwMode="auto">
                <a:xfrm>
                  <a:off x="7146" y="2736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90" name="Freeform 153"/>
                <p:cNvSpPr>
                  <a:spLocks noChangeAspect="1"/>
                </p:cNvSpPr>
                <p:nvPr/>
              </p:nvSpPr>
              <p:spPr bwMode="auto">
                <a:xfrm>
                  <a:off x="7146" y="2730"/>
                  <a:ext cx="46" cy="62"/>
                </a:xfrm>
                <a:custGeom>
                  <a:avLst/>
                  <a:gdLst>
                    <a:gd name="T0" fmla="*/ 118 w 160"/>
                    <a:gd name="T1" fmla="*/ 0 h 218"/>
                    <a:gd name="T2" fmla="*/ 59 w 160"/>
                    <a:gd name="T3" fmla="*/ 14 h 218"/>
                    <a:gd name="T4" fmla="*/ 0 w 160"/>
                    <a:gd name="T5" fmla="*/ 28 h 218"/>
                    <a:gd name="T6" fmla="*/ 42 w 160"/>
                    <a:gd name="T7" fmla="*/ 218 h 218"/>
                    <a:gd name="T8" fmla="*/ 101 w 160"/>
                    <a:gd name="T9" fmla="*/ 204 h 218"/>
                    <a:gd name="T10" fmla="*/ 160 w 160"/>
                    <a:gd name="T11" fmla="*/ 191 h 218"/>
                    <a:gd name="T12" fmla="*/ 118 w 160"/>
                    <a:gd name="T13" fmla="*/ 0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218"/>
                    <a:gd name="T23" fmla="*/ 160 w 16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218">
                      <a:moveTo>
                        <a:pt x="118" y="0"/>
                      </a:moveTo>
                      <a:lnTo>
                        <a:pt x="59" y="14"/>
                      </a:lnTo>
                      <a:lnTo>
                        <a:pt x="0" y="28"/>
                      </a:lnTo>
                      <a:lnTo>
                        <a:pt x="42" y="218"/>
                      </a:lnTo>
                      <a:lnTo>
                        <a:pt x="101" y="204"/>
                      </a:lnTo>
                      <a:lnTo>
                        <a:pt x="160" y="191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91" name="Freeform 154"/>
                <p:cNvSpPr>
                  <a:spLocks noChangeAspect="1"/>
                </p:cNvSpPr>
                <p:nvPr/>
              </p:nvSpPr>
              <p:spPr bwMode="auto">
                <a:xfrm>
                  <a:off x="7146" y="2730"/>
                  <a:ext cx="46" cy="62"/>
                </a:xfrm>
                <a:custGeom>
                  <a:avLst/>
                  <a:gdLst>
                    <a:gd name="T0" fmla="*/ 118 w 160"/>
                    <a:gd name="T1" fmla="*/ 0 h 218"/>
                    <a:gd name="T2" fmla="*/ 59 w 160"/>
                    <a:gd name="T3" fmla="*/ 14 h 218"/>
                    <a:gd name="T4" fmla="*/ 0 w 160"/>
                    <a:gd name="T5" fmla="*/ 28 h 218"/>
                    <a:gd name="T6" fmla="*/ 42 w 160"/>
                    <a:gd name="T7" fmla="*/ 218 h 218"/>
                    <a:gd name="T8" fmla="*/ 101 w 160"/>
                    <a:gd name="T9" fmla="*/ 204 h 218"/>
                    <a:gd name="T10" fmla="*/ 160 w 160"/>
                    <a:gd name="T11" fmla="*/ 191 h 218"/>
                    <a:gd name="T12" fmla="*/ 118 w 160"/>
                    <a:gd name="T13" fmla="*/ 0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218"/>
                    <a:gd name="T23" fmla="*/ 160 w 16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218">
                      <a:moveTo>
                        <a:pt x="118" y="0"/>
                      </a:moveTo>
                      <a:lnTo>
                        <a:pt x="59" y="14"/>
                      </a:lnTo>
                      <a:lnTo>
                        <a:pt x="0" y="28"/>
                      </a:lnTo>
                      <a:lnTo>
                        <a:pt x="42" y="218"/>
                      </a:lnTo>
                      <a:lnTo>
                        <a:pt x="101" y="204"/>
                      </a:lnTo>
                      <a:lnTo>
                        <a:pt x="160" y="191"/>
                      </a:lnTo>
                      <a:lnTo>
                        <a:pt x="118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92" name="Freeform 155"/>
                <p:cNvSpPr>
                  <a:spLocks noChangeAspect="1"/>
                </p:cNvSpPr>
                <p:nvPr/>
              </p:nvSpPr>
              <p:spPr bwMode="auto">
                <a:xfrm>
                  <a:off x="7158" y="2788"/>
                  <a:ext cx="16" cy="4"/>
                </a:xfrm>
                <a:custGeom>
                  <a:avLst/>
                  <a:gdLst>
                    <a:gd name="T0" fmla="*/ 59 w 59"/>
                    <a:gd name="T1" fmla="*/ 0 h 17"/>
                    <a:gd name="T2" fmla="*/ 0 w 59"/>
                    <a:gd name="T3" fmla="*/ 14 h 17"/>
                    <a:gd name="T4" fmla="*/ 1 w 59"/>
                    <a:gd name="T5" fmla="*/ 17 h 17"/>
                    <a:gd name="T6" fmla="*/ 59 w 59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"/>
                    <a:gd name="T13" fmla="*/ 0 h 17"/>
                    <a:gd name="T14" fmla="*/ 59 w 59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" h="17">
                      <a:moveTo>
                        <a:pt x="59" y="0"/>
                      </a:moveTo>
                      <a:lnTo>
                        <a:pt x="0" y="14"/>
                      </a:lnTo>
                      <a:lnTo>
                        <a:pt x="1" y="17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93" name="Line 156"/>
                <p:cNvSpPr>
                  <a:spLocks noChangeAspect="1" noChangeShapeType="1"/>
                </p:cNvSpPr>
                <p:nvPr/>
              </p:nvSpPr>
              <p:spPr bwMode="auto">
                <a:xfrm>
                  <a:off x="7158" y="2792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94" name="Freeform 157"/>
                <p:cNvSpPr>
                  <a:spLocks noChangeAspect="1"/>
                </p:cNvSpPr>
                <p:nvPr/>
              </p:nvSpPr>
              <p:spPr bwMode="auto">
                <a:xfrm>
                  <a:off x="7158" y="2782"/>
                  <a:ext cx="48" cy="62"/>
                </a:xfrm>
                <a:custGeom>
                  <a:avLst/>
                  <a:gdLst>
                    <a:gd name="T0" fmla="*/ 116 w 170"/>
                    <a:gd name="T1" fmla="*/ 0 h 218"/>
                    <a:gd name="T2" fmla="*/ 58 w 170"/>
                    <a:gd name="T3" fmla="*/ 17 h 218"/>
                    <a:gd name="T4" fmla="*/ 0 w 170"/>
                    <a:gd name="T5" fmla="*/ 34 h 218"/>
                    <a:gd name="T6" fmla="*/ 54 w 170"/>
                    <a:gd name="T7" fmla="*/ 218 h 218"/>
                    <a:gd name="T8" fmla="*/ 112 w 170"/>
                    <a:gd name="T9" fmla="*/ 201 h 218"/>
                    <a:gd name="T10" fmla="*/ 170 w 170"/>
                    <a:gd name="T11" fmla="*/ 183 h 218"/>
                    <a:gd name="T12" fmla="*/ 116 w 170"/>
                    <a:gd name="T13" fmla="*/ 0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218"/>
                    <a:gd name="T23" fmla="*/ 170 w 17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218">
                      <a:moveTo>
                        <a:pt x="116" y="0"/>
                      </a:moveTo>
                      <a:lnTo>
                        <a:pt x="58" y="17"/>
                      </a:lnTo>
                      <a:lnTo>
                        <a:pt x="0" y="34"/>
                      </a:lnTo>
                      <a:lnTo>
                        <a:pt x="54" y="218"/>
                      </a:lnTo>
                      <a:lnTo>
                        <a:pt x="112" y="201"/>
                      </a:lnTo>
                      <a:lnTo>
                        <a:pt x="170" y="183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95" name="Freeform 158"/>
                <p:cNvSpPr>
                  <a:spLocks noChangeAspect="1"/>
                </p:cNvSpPr>
                <p:nvPr/>
              </p:nvSpPr>
              <p:spPr bwMode="auto">
                <a:xfrm>
                  <a:off x="7158" y="2782"/>
                  <a:ext cx="48" cy="62"/>
                </a:xfrm>
                <a:custGeom>
                  <a:avLst/>
                  <a:gdLst>
                    <a:gd name="T0" fmla="*/ 116 w 170"/>
                    <a:gd name="T1" fmla="*/ 0 h 218"/>
                    <a:gd name="T2" fmla="*/ 58 w 170"/>
                    <a:gd name="T3" fmla="*/ 17 h 218"/>
                    <a:gd name="T4" fmla="*/ 0 w 170"/>
                    <a:gd name="T5" fmla="*/ 34 h 218"/>
                    <a:gd name="T6" fmla="*/ 54 w 170"/>
                    <a:gd name="T7" fmla="*/ 218 h 218"/>
                    <a:gd name="T8" fmla="*/ 112 w 170"/>
                    <a:gd name="T9" fmla="*/ 201 h 218"/>
                    <a:gd name="T10" fmla="*/ 170 w 170"/>
                    <a:gd name="T11" fmla="*/ 183 h 218"/>
                    <a:gd name="T12" fmla="*/ 116 w 170"/>
                    <a:gd name="T13" fmla="*/ 0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218"/>
                    <a:gd name="T23" fmla="*/ 170 w 17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218">
                      <a:moveTo>
                        <a:pt x="116" y="0"/>
                      </a:moveTo>
                      <a:lnTo>
                        <a:pt x="58" y="17"/>
                      </a:lnTo>
                      <a:lnTo>
                        <a:pt x="0" y="34"/>
                      </a:lnTo>
                      <a:lnTo>
                        <a:pt x="54" y="218"/>
                      </a:lnTo>
                      <a:lnTo>
                        <a:pt x="112" y="201"/>
                      </a:lnTo>
                      <a:lnTo>
                        <a:pt x="170" y="183"/>
                      </a:lnTo>
                      <a:lnTo>
                        <a:pt x="116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96" name="Freeform 159"/>
                <p:cNvSpPr>
                  <a:spLocks noChangeAspect="1"/>
                </p:cNvSpPr>
                <p:nvPr/>
              </p:nvSpPr>
              <p:spPr bwMode="auto">
                <a:xfrm>
                  <a:off x="7174" y="2840"/>
                  <a:ext cx="16" cy="6"/>
                </a:xfrm>
                <a:custGeom>
                  <a:avLst/>
                  <a:gdLst>
                    <a:gd name="T0" fmla="*/ 58 w 58"/>
                    <a:gd name="T1" fmla="*/ 0 h 21"/>
                    <a:gd name="T2" fmla="*/ 0 w 58"/>
                    <a:gd name="T3" fmla="*/ 17 h 21"/>
                    <a:gd name="T4" fmla="*/ 2 w 58"/>
                    <a:gd name="T5" fmla="*/ 21 h 21"/>
                    <a:gd name="T6" fmla="*/ 58 w 58"/>
                    <a:gd name="T7" fmla="*/ 0 h 2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21"/>
                    <a:gd name="T14" fmla="*/ 58 w 58"/>
                    <a:gd name="T15" fmla="*/ 21 h 2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21">
                      <a:moveTo>
                        <a:pt x="58" y="0"/>
                      </a:moveTo>
                      <a:lnTo>
                        <a:pt x="0" y="17"/>
                      </a:lnTo>
                      <a:lnTo>
                        <a:pt x="2" y="21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97" name="Line 160"/>
                <p:cNvSpPr>
                  <a:spLocks noChangeAspect="1" noChangeShapeType="1"/>
                </p:cNvSpPr>
                <p:nvPr/>
              </p:nvSpPr>
              <p:spPr bwMode="auto">
                <a:xfrm>
                  <a:off x="7174" y="2844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98" name="Freeform 161"/>
                <p:cNvSpPr>
                  <a:spLocks noChangeAspect="1"/>
                </p:cNvSpPr>
                <p:nvPr/>
              </p:nvSpPr>
              <p:spPr bwMode="auto">
                <a:xfrm>
                  <a:off x="7174" y="2834"/>
                  <a:ext cx="52" cy="62"/>
                </a:xfrm>
                <a:custGeom>
                  <a:avLst/>
                  <a:gdLst>
                    <a:gd name="T0" fmla="*/ 113 w 180"/>
                    <a:gd name="T1" fmla="*/ 0 h 218"/>
                    <a:gd name="T2" fmla="*/ 56 w 180"/>
                    <a:gd name="T3" fmla="*/ 22 h 218"/>
                    <a:gd name="T4" fmla="*/ 0 w 180"/>
                    <a:gd name="T5" fmla="*/ 43 h 218"/>
                    <a:gd name="T6" fmla="*/ 67 w 180"/>
                    <a:gd name="T7" fmla="*/ 218 h 218"/>
                    <a:gd name="T8" fmla="*/ 123 w 180"/>
                    <a:gd name="T9" fmla="*/ 197 h 218"/>
                    <a:gd name="T10" fmla="*/ 180 w 180"/>
                    <a:gd name="T11" fmla="*/ 175 h 218"/>
                    <a:gd name="T12" fmla="*/ 113 w 180"/>
                    <a:gd name="T13" fmla="*/ 0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0"/>
                    <a:gd name="T22" fmla="*/ 0 h 218"/>
                    <a:gd name="T23" fmla="*/ 180 w 18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0" h="218">
                      <a:moveTo>
                        <a:pt x="113" y="0"/>
                      </a:moveTo>
                      <a:lnTo>
                        <a:pt x="56" y="22"/>
                      </a:lnTo>
                      <a:lnTo>
                        <a:pt x="0" y="43"/>
                      </a:lnTo>
                      <a:lnTo>
                        <a:pt x="67" y="218"/>
                      </a:lnTo>
                      <a:lnTo>
                        <a:pt x="123" y="197"/>
                      </a:lnTo>
                      <a:lnTo>
                        <a:pt x="180" y="175"/>
                      </a:lnTo>
                      <a:lnTo>
                        <a:pt x="1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199" name="Freeform 162"/>
                <p:cNvSpPr>
                  <a:spLocks noChangeAspect="1"/>
                </p:cNvSpPr>
                <p:nvPr/>
              </p:nvSpPr>
              <p:spPr bwMode="auto">
                <a:xfrm>
                  <a:off x="7174" y="2834"/>
                  <a:ext cx="52" cy="62"/>
                </a:xfrm>
                <a:custGeom>
                  <a:avLst/>
                  <a:gdLst>
                    <a:gd name="T0" fmla="*/ 113 w 180"/>
                    <a:gd name="T1" fmla="*/ 0 h 218"/>
                    <a:gd name="T2" fmla="*/ 56 w 180"/>
                    <a:gd name="T3" fmla="*/ 22 h 218"/>
                    <a:gd name="T4" fmla="*/ 0 w 180"/>
                    <a:gd name="T5" fmla="*/ 43 h 218"/>
                    <a:gd name="T6" fmla="*/ 67 w 180"/>
                    <a:gd name="T7" fmla="*/ 218 h 218"/>
                    <a:gd name="T8" fmla="*/ 123 w 180"/>
                    <a:gd name="T9" fmla="*/ 197 h 218"/>
                    <a:gd name="T10" fmla="*/ 180 w 180"/>
                    <a:gd name="T11" fmla="*/ 175 h 218"/>
                    <a:gd name="T12" fmla="*/ 113 w 180"/>
                    <a:gd name="T13" fmla="*/ 0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0"/>
                    <a:gd name="T22" fmla="*/ 0 h 218"/>
                    <a:gd name="T23" fmla="*/ 180 w 18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0" h="218">
                      <a:moveTo>
                        <a:pt x="113" y="0"/>
                      </a:moveTo>
                      <a:lnTo>
                        <a:pt x="56" y="22"/>
                      </a:lnTo>
                      <a:lnTo>
                        <a:pt x="0" y="43"/>
                      </a:lnTo>
                      <a:lnTo>
                        <a:pt x="67" y="218"/>
                      </a:lnTo>
                      <a:lnTo>
                        <a:pt x="123" y="197"/>
                      </a:lnTo>
                      <a:lnTo>
                        <a:pt x="180" y="175"/>
                      </a:lnTo>
                      <a:lnTo>
                        <a:pt x="113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00" name="Freeform 163"/>
                <p:cNvSpPr>
                  <a:spLocks noChangeAspect="1"/>
                </p:cNvSpPr>
                <p:nvPr/>
              </p:nvSpPr>
              <p:spPr bwMode="auto">
                <a:xfrm>
                  <a:off x="7194" y="2890"/>
                  <a:ext cx="16" cy="8"/>
                </a:xfrm>
                <a:custGeom>
                  <a:avLst/>
                  <a:gdLst>
                    <a:gd name="T0" fmla="*/ 56 w 56"/>
                    <a:gd name="T1" fmla="*/ 0 h 25"/>
                    <a:gd name="T2" fmla="*/ 0 w 56"/>
                    <a:gd name="T3" fmla="*/ 21 h 25"/>
                    <a:gd name="T4" fmla="*/ 1 w 56"/>
                    <a:gd name="T5" fmla="*/ 25 h 25"/>
                    <a:gd name="T6" fmla="*/ 56 w 56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5"/>
                    <a:gd name="T14" fmla="*/ 56 w 56"/>
                    <a:gd name="T15" fmla="*/ 25 h 2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5">
                      <a:moveTo>
                        <a:pt x="56" y="0"/>
                      </a:moveTo>
                      <a:lnTo>
                        <a:pt x="0" y="21"/>
                      </a:lnTo>
                      <a:lnTo>
                        <a:pt x="1" y="25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01" name="Line 164"/>
                <p:cNvSpPr>
                  <a:spLocks noChangeAspect="1" noChangeShapeType="1"/>
                </p:cNvSpPr>
                <p:nvPr/>
              </p:nvSpPr>
              <p:spPr bwMode="auto">
                <a:xfrm>
                  <a:off x="7194" y="2896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02" name="Freeform 165"/>
                <p:cNvSpPr>
                  <a:spLocks noChangeAspect="1"/>
                </p:cNvSpPr>
                <p:nvPr/>
              </p:nvSpPr>
              <p:spPr bwMode="auto">
                <a:xfrm>
                  <a:off x="7194" y="2882"/>
                  <a:ext cx="54" cy="62"/>
                </a:xfrm>
                <a:custGeom>
                  <a:avLst/>
                  <a:gdLst>
                    <a:gd name="T0" fmla="*/ 111 w 188"/>
                    <a:gd name="T1" fmla="*/ 0 h 217"/>
                    <a:gd name="T2" fmla="*/ 55 w 188"/>
                    <a:gd name="T3" fmla="*/ 25 h 217"/>
                    <a:gd name="T4" fmla="*/ 0 w 188"/>
                    <a:gd name="T5" fmla="*/ 50 h 217"/>
                    <a:gd name="T6" fmla="*/ 77 w 188"/>
                    <a:gd name="T7" fmla="*/ 217 h 217"/>
                    <a:gd name="T8" fmla="*/ 133 w 188"/>
                    <a:gd name="T9" fmla="*/ 192 h 217"/>
                    <a:gd name="T10" fmla="*/ 188 w 188"/>
                    <a:gd name="T11" fmla="*/ 167 h 217"/>
                    <a:gd name="T12" fmla="*/ 111 w 188"/>
                    <a:gd name="T13" fmla="*/ 0 h 2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8"/>
                    <a:gd name="T22" fmla="*/ 0 h 217"/>
                    <a:gd name="T23" fmla="*/ 188 w 188"/>
                    <a:gd name="T24" fmla="*/ 217 h 2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8" h="217">
                      <a:moveTo>
                        <a:pt x="111" y="0"/>
                      </a:moveTo>
                      <a:lnTo>
                        <a:pt x="55" y="25"/>
                      </a:lnTo>
                      <a:lnTo>
                        <a:pt x="0" y="50"/>
                      </a:lnTo>
                      <a:lnTo>
                        <a:pt x="77" y="217"/>
                      </a:lnTo>
                      <a:lnTo>
                        <a:pt x="133" y="192"/>
                      </a:lnTo>
                      <a:lnTo>
                        <a:pt x="188" y="167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03" name="Freeform 166"/>
                <p:cNvSpPr>
                  <a:spLocks noChangeAspect="1"/>
                </p:cNvSpPr>
                <p:nvPr/>
              </p:nvSpPr>
              <p:spPr bwMode="auto">
                <a:xfrm>
                  <a:off x="7194" y="2882"/>
                  <a:ext cx="54" cy="62"/>
                </a:xfrm>
                <a:custGeom>
                  <a:avLst/>
                  <a:gdLst>
                    <a:gd name="T0" fmla="*/ 111 w 188"/>
                    <a:gd name="T1" fmla="*/ 0 h 217"/>
                    <a:gd name="T2" fmla="*/ 55 w 188"/>
                    <a:gd name="T3" fmla="*/ 25 h 217"/>
                    <a:gd name="T4" fmla="*/ 0 w 188"/>
                    <a:gd name="T5" fmla="*/ 50 h 217"/>
                    <a:gd name="T6" fmla="*/ 77 w 188"/>
                    <a:gd name="T7" fmla="*/ 217 h 217"/>
                    <a:gd name="T8" fmla="*/ 133 w 188"/>
                    <a:gd name="T9" fmla="*/ 192 h 217"/>
                    <a:gd name="T10" fmla="*/ 188 w 188"/>
                    <a:gd name="T11" fmla="*/ 167 h 217"/>
                    <a:gd name="T12" fmla="*/ 111 w 188"/>
                    <a:gd name="T13" fmla="*/ 0 h 2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8"/>
                    <a:gd name="T22" fmla="*/ 0 h 217"/>
                    <a:gd name="T23" fmla="*/ 188 w 188"/>
                    <a:gd name="T24" fmla="*/ 217 h 2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8" h="217">
                      <a:moveTo>
                        <a:pt x="111" y="0"/>
                      </a:moveTo>
                      <a:lnTo>
                        <a:pt x="55" y="25"/>
                      </a:lnTo>
                      <a:lnTo>
                        <a:pt x="0" y="50"/>
                      </a:lnTo>
                      <a:lnTo>
                        <a:pt x="77" y="217"/>
                      </a:lnTo>
                      <a:lnTo>
                        <a:pt x="133" y="192"/>
                      </a:lnTo>
                      <a:lnTo>
                        <a:pt x="188" y="167"/>
                      </a:lnTo>
                      <a:lnTo>
                        <a:pt x="11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04" name="Freeform 167"/>
                <p:cNvSpPr>
                  <a:spLocks noChangeAspect="1"/>
                </p:cNvSpPr>
                <p:nvPr/>
              </p:nvSpPr>
              <p:spPr bwMode="auto">
                <a:xfrm>
                  <a:off x="7216" y="2938"/>
                  <a:ext cx="16" cy="8"/>
                </a:xfrm>
                <a:custGeom>
                  <a:avLst/>
                  <a:gdLst>
                    <a:gd name="T0" fmla="*/ 56 w 56"/>
                    <a:gd name="T1" fmla="*/ 0 h 30"/>
                    <a:gd name="T2" fmla="*/ 0 w 56"/>
                    <a:gd name="T3" fmla="*/ 25 h 30"/>
                    <a:gd name="T4" fmla="*/ 3 w 56"/>
                    <a:gd name="T5" fmla="*/ 30 h 30"/>
                    <a:gd name="T6" fmla="*/ 56 w 56"/>
                    <a:gd name="T7" fmla="*/ 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30"/>
                    <a:gd name="T14" fmla="*/ 56 w 56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30">
                      <a:moveTo>
                        <a:pt x="56" y="0"/>
                      </a:moveTo>
                      <a:lnTo>
                        <a:pt x="0" y="25"/>
                      </a:lnTo>
                      <a:lnTo>
                        <a:pt x="3" y="3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05" name="Line 168"/>
                <p:cNvSpPr>
                  <a:spLocks noChangeAspect="1" noChangeShapeType="1"/>
                </p:cNvSpPr>
                <p:nvPr/>
              </p:nvSpPr>
              <p:spPr bwMode="auto">
                <a:xfrm>
                  <a:off x="7216" y="2944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06" name="Freeform 169"/>
                <p:cNvSpPr>
                  <a:spLocks noChangeAspect="1"/>
                </p:cNvSpPr>
                <p:nvPr/>
              </p:nvSpPr>
              <p:spPr bwMode="auto">
                <a:xfrm>
                  <a:off x="7216" y="2930"/>
                  <a:ext cx="56" cy="60"/>
                </a:xfrm>
                <a:custGeom>
                  <a:avLst/>
                  <a:gdLst>
                    <a:gd name="T0" fmla="*/ 105 w 194"/>
                    <a:gd name="T1" fmla="*/ 0 h 215"/>
                    <a:gd name="T2" fmla="*/ 53 w 194"/>
                    <a:gd name="T3" fmla="*/ 29 h 215"/>
                    <a:gd name="T4" fmla="*/ 0 w 194"/>
                    <a:gd name="T5" fmla="*/ 59 h 215"/>
                    <a:gd name="T6" fmla="*/ 89 w 194"/>
                    <a:gd name="T7" fmla="*/ 215 h 215"/>
                    <a:gd name="T8" fmla="*/ 141 w 194"/>
                    <a:gd name="T9" fmla="*/ 185 h 215"/>
                    <a:gd name="T10" fmla="*/ 194 w 194"/>
                    <a:gd name="T11" fmla="*/ 156 h 215"/>
                    <a:gd name="T12" fmla="*/ 105 w 194"/>
                    <a:gd name="T13" fmla="*/ 0 h 2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215"/>
                    <a:gd name="T23" fmla="*/ 194 w 194"/>
                    <a:gd name="T24" fmla="*/ 215 h 2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215">
                      <a:moveTo>
                        <a:pt x="105" y="0"/>
                      </a:moveTo>
                      <a:lnTo>
                        <a:pt x="53" y="29"/>
                      </a:lnTo>
                      <a:lnTo>
                        <a:pt x="0" y="59"/>
                      </a:lnTo>
                      <a:lnTo>
                        <a:pt x="89" y="215"/>
                      </a:lnTo>
                      <a:lnTo>
                        <a:pt x="141" y="185"/>
                      </a:lnTo>
                      <a:lnTo>
                        <a:pt x="194" y="156"/>
                      </a:lnTo>
                      <a:lnTo>
                        <a:pt x="10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07" name="Freeform 170"/>
                <p:cNvSpPr>
                  <a:spLocks noChangeAspect="1"/>
                </p:cNvSpPr>
                <p:nvPr/>
              </p:nvSpPr>
              <p:spPr bwMode="auto">
                <a:xfrm>
                  <a:off x="7216" y="2930"/>
                  <a:ext cx="56" cy="60"/>
                </a:xfrm>
                <a:custGeom>
                  <a:avLst/>
                  <a:gdLst>
                    <a:gd name="T0" fmla="*/ 105 w 194"/>
                    <a:gd name="T1" fmla="*/ 0 h 215"/>
                    <a:gd name="T2" fmla="*/ 53 w 194"/>
                    <a:gd name="T3" fmla="*/ 29 h 215"/>
                    <a:gd name="T4" fmla="*/ 0 w 194"/>
                    <a:gd name="T5" fmla="*/ 59 h 215"/>
                    <a:gd name="T6" fmla="*/ 89 w 194"/>
                    <a:gd name="T7" fmla="*/ 215 h 215"/>
                    <a:gd name="T8" fmla="*/ 141 w 194"/>
                    <a:gd name="T9" fmla="*/ 185 h 215"/>
                    <a:gd name="T10" fmla="*/ 194 w 194"/>
                    <a:gd name="T11" fmla="*/ 156 h 215"/>
                    <a:gd name="T12" fmla="*/ 105 w 194"/>
                    <a:gd name="T13" fmla="*/ 0 h 2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215"/>
                    <a:gd name="T23" fmla="*/ 194 w 194"/>
                    <a:gd name="T24" fmla="*/ 215 h 2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215">
                      <a:moveTo>
                        <a:pt x="105" y="0"/>
                      </a:moveTo>
                      <a:lnTo>
                        <a:pt x="53" y="29"/>
                      </a:lnTo>
                      <a:lnTo>
                        <a:pt x="0" y="59"/>
                      </a:lnTo>
                      <a:lnTo>
                        <a:pt x="89" y="215"/>
                      </a:lnTo>
                      <a:lnTo>
                        <a:pt x="141" y="185"/>
                      </a:lnTo>
                      <a:lnTo>
                        <a:pt x="194" y="156"/>
                      </a:lnTo>
                      <a:lnTo>
                        <a:pt x="10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08" name="Freeform 171"/>
                <p:cNvSpPr>
                  <a:spLocks noChangeAspect="1"/>
                </p:cNvSpPr>
                <p:nvPr/>
              </p:nvSpPr>
              <p:spPr bwMode="auto">
                <a:xfrm>
                  <a:off x="7242" y="2982"/>
                  <a:ext cx="14" cy="10"/>
                </a:xfrm>
                <a:custGeom>
                  <a:avLst/>
                  <a:gdLst>
                    <a:gd name="T0" fmla="*/ 52 w 52"/>
                    <a:gd name="T1" fmla="*/ 0 h 34"/>
                    <a:gd name="T2" fmla="*/ 0 w 52"/>
                    <a:gd name="T3" fmla="*/ 30 h 34"/>
                    <a:gd name="T4" fmla="*/ 1 w 52"/>
                    <a:gd name="T5" fmla="*/ 34 h 34"/>
                    <a:gd name="T6" fmla="*/ 52 w 52"/>
                    <a:gd name="T7" fmla="*/ 0 h 3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2"/>
                    <a:gd name="T13" fmla="*/ 0 h 34"/>
                    <a:gd name="T14" fmla="*/ 52 w 52"/>
                    <a:gd name="T15" fmla="*/ 34 h 3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2" h="34">
                      <a:moveTo>
                        <a:pt x="52" y="0"/>
                      </a:moveTo>
                      <a:lnTo>
                        <a:pt x="0" y="30"/>
                      </a:lnTo>
                      <a:lnTo>
                        <a:pt x="1" y="34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09" name="Line 172"/>
                <p:cNvSpPr>
                  <a:spLocks noChangeAspect="1" noChangeShapeType="1"/>
                </p:cNvSpPr>
                <p:nvPr/>
              </p:nvSpPr>
              <p:spPr bwMode="auto">
                <a:xfrm>
                  <a:off x="7242" y="2990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10" name="Freeform 173"/>
                <p:cNvSpPr>
                  <a:spLocks noChangeAspect="1"/>
                </p:cNvSpPr>
                <p:nvPr/>
              </p:nvSpPr>
              <p:spPr bwMode="auto">
                <a:xfrm>
                  <a:off x="7242" y="2972"/>
                  <a:ext cx="44" cy="42"/>
                </a:xfrm>
                <a:custGeom>
                  <a:avLst/>
                  <a:gdLst>
                    <a:gd name="T0" fmla="*/ 102 w 151"/>
                    <a:gd name="T1" fmla="*/ 0 h 142"/>
                    <a:gd name="T2" fmla="*/ 51 w 151"/>
                    <a:gd name="T3" fmla="*/ 34 h 142"/>
                    <a:gd name="T4" fmla="*/ 0 w 151"/>
                    <a:gd name="T5" fmla="*/ 68 h 142"/>
                    <a:gd name="T6" fmla="*/ 49 w 151"/>
                    <a:gd name="T7" fmla="*/ 142 h 142"/>
                    <a:gd name="T8" fmla="*/ 100 w 151"/>
                    <a:gd name="T9" fmla="*/ 108 h 142"/>
                    <a:gd name="T10" fmla="*/ 151 w 151"/>
                    <a:gd name="T11" fmla="*/ 74 h 142"/>
                    <a:gd name="T12" fmla="*/ 102 w 151"/>
                    <a:gd name="T13" fmla="*/ 0 h 1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1"/>
                    <a:gd name="T22" fmla="*/ 0 h 142"/>
                    <a:gd name="T23" fmla="*/ 151 w 151"/>
                    <a:gd name="T24" fmla="*/ 142 h 1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1" h="142">
                      <a:moveTo>
                        <a:pt x="102" y="0"/>
                      </a:moveTo>
                      <a:lnTo>
                        <a:pt x="51" y="34"/>
                      </a:lnTo>
                      <a:lnTo>
                        <a:pt x="0" y="68"/>
                      </a:lnTo>
                      <a:lnTo>
                        <a:pt x="49" y="142"/>
                      </a:lnTo>
                      <a:lnTo>
                        <a:pt x="100" y="108"/>
                      </a:lnTo>
                      <a:lnTo>
                        <a:pt x="151" y="74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11" name="Freeform 174"/>
                <p:cNvSpPr>
                  <a:spLocks noChangeAspect="1"/>
                </p:cNvSpPr>
                <p:nvPr/>
              </p:nvSpPr>
              <p:spPr bwMode="auto">
                <a:xfrm>
                  <a:off x="7242" y="2972"/>
                  <a:ext cx="44" cy="42"/>
                </a:xfrm>
                <a:custGeom>
                  <a:avLst/>
                  <a:gdLst>
                    <a:gd name="T0" fmla="*/ 102 w 151"/>
                    <a:gd name="T1" fmla="*/ 0 h 142"/>
                    <a:gd name="T2" fmla="*/ 51 w 151"/>
                    <a:gd name="T3" fmla="*/ 34 h 142"/>
                    <a:gd name="T4" fmla="*/ 0 w 151"/>
                    <a:gd name="T5" fmla="*/ 68 h 142"/>
                    <a:gd name="T6" fmla="*/ 49 w 151"/>
                    <a:gd name="T7" fmla="*/ 142 h 142"/>
                    <a:gd name="T8" fmla="*/ 100 w 151"/>
                    <a:gd name="T9" fmla="*/ 108 h 142"/>
                    <a:gd name="T10" fmla="*/ 151 w 151"/>
                    <a:gd name="T11" fmla="*/ 74 h 142"/>
                    <a:gd name="T12" fmla="*/ 102 w 151"/>
                    <a:gd name="T13" fmla="*/ 0 h 1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1"/>
                    <a:gd name="T22" fmla="*/ 0 h 142"/>
                    <a:gd name="T23" fmla="*/ 151 w 151"/>
                    <a:gd name="T24" fmla="*/ 142 h 1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1" h="142">
                      <a:moveTo>
                        <a:pt x="102" y="0"/>
                      </a:moveTo>
                      <a:lnTo>
                        <a:pt x="51" y="34"/>
                      </a:lnTo>
                      <a:lnTo>
                        <a:pt x="0" y="68"/>
                      </a:lnTo>
                      <a:lnTo>
                        <a:pt x="49" y="142"/>
                      </a:lnTo>
                      <a:lnTo>
                        <a:pt x="100" y="108"/>
                      </a:lnTo>
                      <a:lnTo>
                        <a:pt x="151" y="74"/>
                      </a:lnTo>
                      <a:lnTo>
                        <a:pt x="102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12" name="Freeform 175"/>
                <p:cNvSpPr>
                  <a:spLocks noChangeAspect="1"/>
                </p:cNvSpPr>
                <p:nvPr/>
              </p:nvSpPr>
              <p:spPr bwMode="auto">
                <a:xfrm>
                  <a:off x="7256" y="3004"/>
                  <a:ext cx="14" cy="10"/>
                </a:xfrm>
                <a:custGeom>
                  <a:avLst/>
                  <a:gdLst>
                    <a:gd name="T0" fmla="*/ 51 w 51"/>
                    <a:gd name="T1" fmla="*/ 0 h 37"/>
                    <a:gd name="T2" fmla="*/ 0 w 51"/>
                    <a:gd name="T3" fmla="*/ 34 h 37"/>
                    <a:gd name="T4" fmla="*/ 2 w 51"/>
                    <a:gd name="T5" fmla="*/ 37 h 37"/>
                    <a:gd name="T6" fmla="*/ 51 w 51"/>
                    <a:gd name="T7" fmla="*/ 0 h 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1"/>
                    <a:gd name="T13" fmla="*/ 0 h 37"/>
                    <a:gd name="T14" fmla="*/ 51 w 51"/>
                    <a:gd name="T15" fmla="*/ 37 h 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1" h="37">
                      <a:moveTo>
                        <a:pt x="51" y="0"/>
                      </a:moveTo>
                      <a:lnTo>
                        <a:pt x="0" y="34"/>
                      </a:lnTo>
                      <a:lnTo>
                        <a:pt x="2" y="37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13" name="Line 176"/>
                <p:cNvSpPr>
                  <a:spLocks noChangeAspect="1" noChangeShapeType="1"/>
                </p:cNvSpPr>
                <p:nvPr/>
              </p:nvSpPr>
              <p:spPr bwMode="auto">
                <a:xfrm>
                  <a:off x="7256" y="3014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14" name="Freeform 177"/>
                <p:cNvSpPr>
                  <a:spLocks noChangeAspect="1"/>
                </p:cNvSpPr>
                <p:nvPr/>
              </p:nvSpPr>
              <p:spPr bwMode="auto">
                <a:xfrm>
                  <a:off x="7256" y="2994"/>
                  <a:ext cx="44" cy="40"/>
                </a:xfrm>
                <a:custGeom>
                  <a:avLst/>
                  <a:gdLst>
                    <a:gd name="T0" fmla="*/ 98 w 150"/>
                    <a:gd name="T1" fmla="*/ 0 h 143"/>
                    <a:gd name="T2" fmla="*/ 49 w 150"/>
                    <a:gd name="T3" fmla="*/ 36 h 143"/>
                    <a:gd name="T4" fmla="*/ 0 w 150"/>
                    <a:gd name="T5" fmla="*/ 73 h 143"/>
                    <a:gd name="T6" fmla="*/ 53 w 150"/>
                    <a:gd name="T7" fmla="*/ 143 h 143"/>
                    <a:gd name="T8" fmla="*/ 101 w 150"/>
                    <a:gd name="T9" fmla="*/ 107 h 143"/>
                    <a:gd name="T10" fmla="*/ 150 w 150"/>
                    <a:gd name="T11" fmla="*/ 70 h 143"/>
                    <a:gd name="T12" fmla="*/ 98 w 150"/>
                    <a:gd name="T13" fmla="*/ 0 h 1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43"/>
                    <a:gd name="T23" fmla="*/ 150 w 150"/>
                    <a:gd name="T24" fmla="*/ 143 h 1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43">
                      <a:moveTo>
                        <a:pt x="98" y="0"/>
                      </a:moveTo>
                      <a:lnTo>
                        <a:pt x="49" y="36"/>
                      </a:lnTo>
                      <a:lnTo>
                        <a:pt x="0" y="73"/>
                      </a:lnTo>
                      <a:lnTo>
                        <a:pt x="53" y="143"/>
                      </a:lnTo>
                      <a:lnTo>
                        <a:pt x="101" y="107"/>
                      </a:lnTo>
                      <a:lnTo>
                        <a:pt x="150" y="70"/>
                      </a:lnTo>
                      <a:lnTo>
                        <a:pt x="9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15" name="Freeform 178"/>
                <p:cNvSpPr>
                  <a:spLocks noChangeAspect="1"/>
                </p:cNvSpPr>
                <p:nvPr/>
              </p:nvSpPr>
              <p:spPr bwMode="auto">
                <a:xfrm>
                  <a:off x="7256" y="2994"/>
                  <a:ext cx="44" cy="40"/>
                </a:xfrm>
                <a:custGeom>
                  <a:avLst/>
                  <a:gdLst>
                    <a:gd name="T0" fmla="*/ 98 w 150"/>
                    <a:gd name="T1" fmla="*/ 0 h 143"/>
                    <a:gd name="T2" fmla="*/ 49 w 150"/>
                    <a:gd name="T3" fmla="*/ 36 h 143"/>
                    <a:gd name="T4" fmla="*/ 0 w 150"/>
                    <a:gd name="T5" fmla="*/ 73 h 143"/>
                    <a:gd name="T6" fmla="*/ 53 w 150"/>
                    <a:gd name="T7" fmla="*/ 143 h 143"/>
                    <a:gd name="T8" fmla="*/ 101 w 150"/>
                    <a:gd name="T9" fmla="*/ 107 h 143"/>
                    <a:gd name="T10" fmla="*/ 150 w 150"/>
                    <a:gd name="T11" fmla="*/ 70 h 143"/>
                    <a:gd name="T12" fmla="*/ 98 w 150"/>
                    <a:gd name="T13" fmla="*/ 0 h 1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43"/>
                    <a:gd name="T23" fmla="*/ 150 w 150"/>
                    <a:gd name="T24" fmla="*/ 143 h 1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43">
                      <a:moveTo>
                        <a:pt x="98" y="0"/>
                      </a:moveTo>
                      <a:lnTo>
                        <a:pt x="49" y="36"/>
                      </a:lnTo>
                      <a:lnTo>
                        <a:pt x="0" y="73"/>
                      </a:lnTo>
                      <a:lnTo>
                        <a:pt x="53" y="143"/>
                      </a:lnTo>
                      <a:lnTo>
                        <a:pt x="101" y="107"/>
                      </a:lnTo>
                      <a:lnTo>
                        <a:pt x="150" y="70"/>
                      </a:lnTo>
                      <a:lnTo>
                        <a:pt x="98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16" name="Freeform 179"/>
                <p:cNvSpPr>
                  <a:spLocks noChangeAspect="1"/>
                </p:cNvSpPr>
                <p:nvPr/>
              </p:nvSpPr>
              <p:spPr bwMode="auto">
                <a:xfrm>
                  <a:off x="7272" y="3024"/>
                  <a:ext cx="14" cy="10"/>
                </a:xfrm>
                <a:custGeom>
                  <a:avLst/>
                  <a:gdLst>
                    <a:gd name="T0" fmla="*/ 48 w 48"/>
                    <a:gd name="T1" fmla="*/ 0 h 37"/>
                    <a:gd name="T2" fmla="*/ 0 w 48"/>
                    <a:gd name="T3" fmla="*/ 36 h 37"/>
                    <a:gd name="T4" fmla="*/ 1 w 48"/>
                    <a:gd name="T5" fmla="*/ 37 h 37"/>
                    <a:gd name="T6" fmla="*/ 48 w 48"/>
                    <a:gd name="T7" fmla="*/ 0 h 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37"/>
                    <a:gd name="T14" fmla="*/ 48 w 48"/>
                    <a:gd name="T15" fmla="*/ 37 h 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37">
                      <a:moveTo>
                        <a:pt x="48" y="0"/>
                      </a:moveTo>
                      <a:lnTo>
                        <a:pt x="0" y="36"/>
                      </a:lnTo>
                      <a:lnTo>
                        <a:pt x="1" y="37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17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7272" y="3034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18" name="Freeform 181"/>
                <p:cNvSpPr>
                  <a:spLocks noChangeAspect="1"/>
                </p:cNvSpPr>
                <p:nvPr/>
              </p:nvSpPr>
              <p:spPr bwMode="auto">
                <a:xfrm>
                  <a:off x="7272" y="3012"/>
                  <a:ext cx="42" cy="42"/>
                </a:xfrm>
                <a:custGeom>
                  <a:avLst/>
                  <a:gdLst>
                    <a:gd name="T0" fmla="*/ 95 w 149"/>
                    <a:gd name="T1" fmla="*/ 0 h 142"/>
                    <a:gd name="T2" fmla="*/ 47 w 149"/>
                    <a:gd name="T3" fmla="*/ 38 h 142"/>
                    <a:gd name="T4" fmla="*/ 0 w 149"/>
                    <a:gd name="T5" fmla="*/ 75 h 142"/>
                    <a:gd name="T6" fmla="*/ 53 w 149"/>
                    <a:gd name="T7" fmla="*/ 142 h 142"/>
                    <a:gd name="T8" fmla="*/ 101 w 149"/>
                    <a:gd name="T9" fmla="*/ 105 h 142"/>
                    <a:gd name="T10" fmla="*/ 149 w 149"/>
                    <a:gd name="T11" fmla="*/ 67 h 142"/>
                    <a:gd name="T12" fmla="*/ 95 w 149"/>
                    <a:gd name="T13" fmla="*/ 0 h 1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9"/>
                    <a:gd name="T22" fmla="*/ 0 h 142"/>
                    <a:gd name="T23" fmla="*/ 149 w 149"/>
                    <a:gd name="T24" fmla="*/ 142 h 1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9" h="142">
                      <a:moveTo>
                        <a:pt x="95" y="0"/>
                      </a:moveTo>
                      <a:lnTo>
                        <a:pt x="47" y="38"/>
                      </a:lnTo>
                      <a:lnTo>
                        <a:pt x="0" y="75"/>
                      </a:lnTo>
                      <a:lnTo>
                        <a:pt x="53" y="142"/>
                      </a:lnTo>
                      <a:lnTo>
                        <a:pt x="101" y="105"/>
                      </a:lnTo>
                      <a:lnTo>
                        <a:pt x="149" y="67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19" name="Freeform 182"/>
                <p:cNvSpPr>
                  <a:spLocks noChangeAspect="1"/>
                </p:cNvSpPr>
                <p:nvPr/>
              </p:nvSpPr>
              <p:spPr bwMode="auto">
                <a:xfrm>
                  <a:off x="7272" y="3012"/>
                  <a:ext cx="42" cy="42"/>
                </a:xfrm>
                <a:custGeom>
                  <a:avLst/>
                  <a:gdLst>
                    <a:gd name="T0" fmla="*/ 95 w 149"/>
                    <a:gd name="T1" fmla="*/ 0 h 142"/>
                    <a:gd name="T2" fmla="*/ 47 w 149"/>
                    <a:gd name="T3" fmla="*/ 38 h 142"/>
                    <a:gd name="T4" fmla="*/ 0 w 149"/>
                    <a:gd name="T5" fmla="*/ 75 h 142"/>
                    <a:gd name="T6" fmla="*/ 53 w 149"/>
                    <a:gd name="T7" fmla="*/ 142 h 142"/>
                    <a:gd name="T8" fmla="*/ 101 w 149"/>
                    <a:gd name="T9" fmla="*/ 105 h 142"/>
                    <a:gd name="T10" fmla="*/ 149 w 149"/>
                    <a:gd name="T11" fmla="*/ 67 h 142"/>
                    <a:gd name="T12" fmla="*/ 95 w 149"/>
                    <a:gd name="T13" fmla="*/ 0 h 1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9"/>
                    <a:gd name="T22" fmla="*/ 0 h 142"/>
                    <a:gd name="T23" fmla="*/ 149 w 149"/>
                    <a:gd name="T24" fmla="*/ 142 h 1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9" h="142">
                      <a:moveTo>
                        <a:pt x="95" y="0"/>
                      </a:moveTo>
                      <a:lnTo>
                        <a:pt x="47" y="38"/>
                      </a:lnTo>
                      <a:lnTo>
                        <a:pt x="0" y="75"/>
                      </a:lnTo>
                      <a:lnTo>
                        <a:pt x="53" y="142"/>
                      </a:lnTo>
                      <a:lnTo>
                        <a:pt x="101" y="105"/>
                      </a:lnTo>
                      <a:lnTo>
                        <a:pt x="149" y="67"/>
                      </a:lnTo>
                      <a:lnTo>
                        <a:pt x="9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20" name="Freeform 183"/>
                <p:cNvSpPr>
                  <a:spLocks noChangeAspect="1"/>
                </p:cNvSpPr>
                <p:nvPr/>
              </p:nvSpPr>
              <p:spPr bwMode="auto">
                <a:xfrm>
                  <a:off x="7288" y="3042"/>
                  <a:ext cx="12" cy="12"/>
                </a:xfrm>
                <a:custGeom>
                  <a:avLst/>
                  <a:gdLst>
                    <a:gd name="T0" fmla="*/ 48 w 48"/>
                    <a:gd name="T1" fmla="*/ 0 h 41"/>
                    <a:gd name="T2" fmla="*/ 0 w 48"/>
                    <a:gd name="T3" fmla="*/ 37 h 41"/>
                    <a:gd name="T4" fmla="*/ 2 w 48"/>
                    <a:gd name="T5" fmla="*/ 41 h 41"/>
                    <a:gd name="T6" fmla="*/ 48 w 48"/>
                    <a:gd name="T7" fmla="*/ 0 h 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41"/>
                    <a:gd name="T14" fmla="*/ 48 w 48"/>
                    <a:gd name="T15" fmla="*/ 41 h 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41">
                      <a:moveTo>
                        <a:pt x="48" y="0"/>
                      </a:moveTo>
                      <a:lnTo>
                        <a:pt x="0" y="37"/>
                      </a:lnTo>
                      <a:lnTo>
                        <a:pt x="2" y="41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21" name="Line 184"/>
                <p:cNvSpPr>
                  <a:spLocks noChangeAspect="1" noChangeShapeType="1"/>
                </p:cNvSpPr>
                <p:nvPr/>
              </p:nvSpPr>
              <p:spPr bwMode="auto">
                <a:xfrm>
                  <a:off x="7288" y="3054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22" name="Freeform 185"/>
                <p:cNvSpPr>
                  <a:spLocks noChangeAspect="1"/>
                </p:cNvSpPr>
                <p:nvPr/>
              </p:nvSpPr>
              <p:spPr bwMode="auto">
                <a:xfrm>
                  <a:off x="7288" y="3032"/>
                  <a:ext cx="42" cy="40"/>
                </a:xfrm>
                <a:custGeom>
                  <a:avLst/>
                  <a:gdLst>
                    <a:gd name="T0" fmla="*/ 91 w 148"/>
                    <a:gd name="T1" fmla="*/ 0 h 146"/>
                    <a:gd name="T2" fmla="*/ 46 w 148"/>
                    <a:gd name="T3" fmla="*/ 41 h 146"/>
                    <a:gd name="T4" fmla="*/ 0 w 148"/>
                    <a:gd name="T5" fmla="*/ 82 h 146"/>
                    <a:gd name="T6" fmla="*/ 57 w 148"/>
                    <a:gd name="T7" fmla="*/ 146 h 146"/>
                    <a:gd name="T8" fmla="*/ 103 w 148"/>
                    <a:gd name="T9" fmla="*/ 105 h 146"/>
                    <a:gd name="T10" fmla="*/ 148 w 148"/>
                    <a:gd name="T11" fmla="*/ 64 h 146"/>
                    <a:gd name="T12" fmla="*/ 91 w 148"/>
                    <a:gd name="T13" fmla="*/ 0 h 1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46"/>
                    <a:gd name="T23" fmla="*/ 148 w 148"/>
                    <a:gd name="T24" fmla="*/ 146 h 14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46">
                      <a:moveTo>
                        <a:pt x="91" y="0"/>
                      </a:moveTo>
                      <a:lnTo>
                        <a:pt x="46" y="41"/>
                      </a:lnTo>
                      <a:lnTo>
                        <a:pt x="0" y="82"/>
                      </a:lnTo>
                      <a:lnTo>
                        <a:pt x="57" y="146"/>
                      </a:lnTo>
                      <a:lnTo>
                        <a:pt x="103" y="105"/>
                      </a:lnTo>
                      <a:lnTo>
                        <a:pt x="148" y="64"/>
                      </a:lnTo>
                      <a:lnTo>
                        <a:pt x="9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23" name="Freeform 186"/>
                <p:cNvSpPr>
                  <a:spLocks noChangeAspect="1"/>
                </p:cNvSpPr>
                <p:nvPr/>
              </p:nvSpPr>
              <p:spPr bwMode="auto">
                <a:xfrm>
                  <a:off x="7288" y="3032"/>
                  <a:ext cx="42" cy="40"/>
                </a:xfrm>
                <a:custGeom>
                  <a:avLst/>
                  <a:gdLst>
                    <a:gd name="T0" fmla="*/ 91 w 148"/>
                    <a:gd name="T1" fmla="*/ 0 h 146"/>
                    <a:gd name="T2" fmla="*/ 46 w 148"/>
                    <a:gd name="T3" fmla="*/ 41 h 146"/>
                    <a:gd name="T4" fmla="*/ 0 w 148"/>
                    <a:gd name="T5" fmla="*/ 82 h 146"/>
                    <a:gd name="T6" fmla="*/ 57 w 148"/>
                    <a:gd name="T7" fmla="*/ 146 h 146"/>
                    <a:gd name="T8" fmla="*/ 103 w 148"/>
                    <a:gd name="T9" fmla="*/ 105 h 146"/>
                    <a:gd name="T10" fmla="*/ 148 w 148"/>
                    <a:gd name="T11" fmla="*/ 64 h 146"/>
                    <a:gd name="T12" fmla="*/ 91 w 148"/>
                    <a:gd name="T13" fmla="*/ 0 h 1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46"/>
                    <a:gd name="T23" fmla="*/ 148 w 148"/>
                    <a:gd name="T24" fmla="*/ 146 h 14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46">
                      <a:moveTo>
                        <a:pt x="91" y="0"/>
                      </a:moveTo>
                      <a:lnTo>
                        <a:pt x="46" y="41"/>
                      </a:lnTo>
                      <a:lnTo>
                        <a:pt x="0" y="82"/>
                      </a:lnTo>
                      <a:lnTo>
                        <a:pt x="57" y="146"/>
                      </a:lnTo>
                      <a:lnTo>
                        <a:pt x="103" y="105"/>
                      </a:lnTo>
                      <a:lnTo>
                        <a:pt x="148" y="64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24" name="Freeform 187"/>
                <p:cNvSpPr>
                  <a:spLocks noChangeAspect="1"/>
                </p:cNvSpPr>
                <p:nvPr/>
              </p:nvSpPr>
              <p:spPr bwMode="auto">
                <a:xfrm>
                  <a:off x="7304" y="3062"/>
                  <a:ext cx="14" cy="12"/>
                </a:xfrm>
                <a:custGeom>
                  <a:avLst/>
                  <a:gdLst>
                    <a:gd name="T0" fmla="*/ 46 w 46"/>
                    <a:gd name="T1" fmla="*/ 0 h 43"/>
                    <a:gd name="T2" fmla="*/ 0 w 46"/>
                    <a:gd name="T3" fmla="*/ 41 h 43"/>
                    <a:gd name="T4" fmla="*/ 3 w 46"/>
                    <a:gd name="T5" fmla="*/ 43 h 43"/>
                    <a:gd name="T6" fmla="*/ 46 w 46"/>
                    <a:gd name="T7" fmla="*/ 0 h 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6"/>
                    <a:gd name="T13" fmla="*/ 0 h 43"/>
                    <a:gd name="T14" fmla="*/ 46 w 46"/>
                    <a:gd name="T15" fmla="*/ 43 h 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6" h="43">
                      <a:moveTo>
                        <a:pt x="46" y="0"/>
                      </a:moveTo>
                      <a:lnTo>
                        <a:pt x="0" y="41"/>
                      </a:lnTo>
                      <a:lnTo>
                        <a:pt x="3" y="43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25" name="Line 188"/>
                <p:cNvSpPr>
                  <a:spLocks noChangeAspect="1" noChangeShapeType="1"/>
                </p:cNvSpPr>
                <p:nvPr/>
              </p:nvSpPr>
              <p:spPr bwMode="auto">
                <a:xfrm>
                  <a:off x="7304" y="3072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26" name="Freeform 189"/>
                <p:cNvSpPr>
                  <a:spLocks noChangeAspect="1"/>
                </p:cNvSpPr>
                <p:nvPr/>
              </p:nvSpPr>
              <p:spPr bwMode="auto">
                <a:xfrm>
                  <a:off x="7304" y="3048"/>
                  <a:ext cx="42" cy="42"/>
                </a:xfrm>
                <a:custGeom>
                  <a:avLst/>
                  <a:gdLst>
                    <a:gd name="T0" fmla="*/ 86 w 146"/>
                    <a:gd name="T1" fmla="*/ 0 h 147"/>
                    <a:gd name="T2" fmla="*/ 43 w 146"/>
                    <a:gd name="T3" fmla="*/ 44 h 147"/>
                    <a:gd name="T4" fmla="*/ 0 w 146"/>
                    <a:gd name="T5" fmla="*/ 87 h 147"/>
                    <a:gd name="T6" fmla="*/ 60 w 146"/>
                    <a:gd name="T7" fmla="*/ 147 h 147"/>
                    <a:gd name="T8" fmla="*/ 103 w 146"/>
                    <a:gd name="T9" fmla="*/ 104 h 147"/>
                    <a:gd name="T10" fmla="*/ 146 w 146"/>
                    <a:gd name="T11" fmla="*/ 61 h 147"/>
                    <a:gd name="T12" fmla="*/ 86 w 146"/>
                    <a:gd name="T13" fmla="*/ 0 h 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6"/>
                    <a:gd name="T22" fmla="*/ 0 h 147"/>
                    <a:gd name="T23" fmla="*/ 146 w 146"/>
                    <a:gd name="T24" fmla="*/ 147 h 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6" h="147">
                      <a:moveTo>
                        <a:pt x="86" y="0"/>
                      </a:moveTo>
                      <a:lnTo>
                        <a:pt x="43" y="44"/>
                      </a:lnTo>
                      <a:lnTo>
                        <a:pt x="0" y="87"/>
                      </a:lnTo>
                      <a:lnTo>
                        <a:pt x="60" y="147"/>
                      </a:lnTo>
                      <a:lnTo>
                        <a:pt x="103" y="104"/>
                      </a:lnTo>
                      <a:lnTo>
                        <a:pt x="146" y="61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27" name="Freeform 190"/>
                <p:cNvSpPr>
                  <a:spLocks noChangeAspect="1"/>
                </p:cNvSpPr>
                <p:nvPr/>
              </p:nvSpPr>
              <p:spPr bwMode="auto">
                <a:xfrm>
                  <a:off x="7304" y="3048"/>
                  <a:ext cx="42" cy="42"/>
                </a:xfrm>
                <a:custGeom>
                  <a:avLst/>
                  <a:gdLst>
                    <a:gd name="T0" fmla="*/ 86 w 146"/>
                    <a:gd name="T1" fmla="*/ 0 h 147"/>
                    <a:gd name="T2" fmla="*/ 43 w 146"/>
                    <a:gd name="T3" fmla="*/ 44 h 147"/>
                    <a:gd name="T4" fmla="*/ 0 w 146"/>
                    <a:gd name="T5" fmla="*/ 87 h 147"/>
                    <a:gd name="T6" fmla="*/ 60 w 146"/>
                    <a:gd name="T7" fmla="*/ 147 h 147"/>
                    <a:gd name="T8" fmla="*/ 103 w 146"/>
                    <a:gd name="T9" fmla="*/ 104 h 147"/>
                    <a:gd name="T10" fmla="*/ 146 w 146"/>
                    <a:gd name="T11" fmla="*/ 61 h 147"/>
                    <a:gd name="T12" fmla="*/ 86 w 146"/>
                    <a:gd name="T13" fmla="*/ 0 h 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6"/>
                    <a:gd name="T22" fmla="*/ 0 h 147"/>
                    <a:gd name="T23" fmla="*/ 146 w 146"/>
                    <a:gd name="T24" fmla="*/ 147 h 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6" h="147">
                      <a:moveTo>
                        <a:pt x="86" y="0"/>
                      </a:moveTo>
                      <a:lnTo>
                        <a:pt x="43" y="44"/>
                      </a:lnTo>
                      <a:lnTo>
                        <a:pt x="0" y="87"/>
                      </a:lnTo>
                      <a:lnTo>
                        <a:pt x="60" y="147"/>
                      </a:lnTo>
                      <a:lnTo>
                        <a:pt x="103" y="104"/>
                      </a:lnTo>
                      <a:lnTo>
                        <a:pt x="146" y="61"/>
                      </a:lnTo>
                      <a:lnTo>
                        <a:pt x="86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28" name="Freeform 191"/>
                <p:cNvSpPr>
                  <a:spLocks noChangeAspect="1"/>
                </p:cNvSpPr>
                <p:nvPr/>
              </p:nvSpPr>
              <p:spPr bwMode="auto">
                <a:xfrm>
                  <a:off x="7322" y="3078"/>
                  <a:ext cx="12" cy="14"/>
                </a:xfrm>
                <a:custGeom>
                  <a:avLst/>
                  <a:gdLst>
                    <a:gd name="T0" fmla="*/ 43 w 43"/>
                    <a:gd name="T1" fmla="*/ 0 h 46"/>
                    <a:gd name="T2" fmla="*/ 0 w 43"/>
                    <a:gd name="T3" fmla="*/ 43 h 46"/>
                    <a:gd name="T4" fmla="*/ 2 w 43"/>
                    <a:gd name="T5" fmla="*/ 46 h 46"/>
                    <a:gd name="T6" fmla="*/ 43 w 43"/>
                    <a:gd name="T7" fmla="*/ 0 h 4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"/>
                    <a:gd name="T13" fmla="*/ 0 h 46"/>
                    <a:gd name="T14" fmla="*/ 43 w 43"/>
                    <a:gd name="T15" fmla="*/ 46 h 4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" h="46">
                      <a:moveTo>
                        <a:pt x="43" y="0"/>
                      </a:moveTo>
                      <a:lnTo>
                        <a:pt x="0" y="43"/>
                      </a:lnTo>
                      <a:lnTo>
                        <a:pt x="2" y="46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29" name="Line 192"/>
                <p:cNvSpPr>
                  <a:spLocks noChangeAspect="1" noChangeShapeType="1"/>
                </p:cNvSpPr>
                <p:nvPr/>
              </p:nvSpPr>
              <p:spPr bwMode="auto">
                <a:xfrm>
                  <a:off x="7322" y="3090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30" name="Freeform 193"/>
                <p:cNvSpPr>
                  <a:spLocks noChangeAspect="1"/>
                </p:cNvSpPr>
                <p:nvPr/>
              </p:nvSpPr>
              <p:spPr bwMode="auto">
                <a:xfrm>
                  <a:off x="7322" y="3066"/>
                  <a:ext cx="42" cy="42"/>
                </a:xfrm>
                <a:custGeom>
                  <a:avLst/>
                  <a:gdLst>
                    <a:gd name="T0" fmla="*/ 82 w 144"/>
                    <a:gd name="T1" fmla="*/ 0 h 147"/>
                    <a:gd name="T2" fmla="*/ 41 w 144"/>
                    <a:gd name="T3" fmla="*/ 46 h 147"/>
                    <a:gd name="T4" fmla="*/ 0 w 144"/>
                    <a:gd name="T5" fmla="*/ 92 h 147"/>
                    <a:gd name="T6" fmla="*/ 63 w 144"/>
                    <a:gd name="T7" fmla="*/ 147 h 147"/>
                    <a:gd name="T8" fmla="*/ 103 w 144"/>
                    <a:gd name="T9" fmla="*/ 102 h 147"/>
                    <a:gd name="T10" fmla="*/ 144 w 144"/>
                    <a:gd name="T11" fmla="*/ 56 h 147"/>
                    <a:gd name="T12" fmla="*/ 82 w 144"/>
                    <a:gd name="T13" fmla="*/ 0 h 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4"/>
                    <a:gd name="T22" fmla="*/ 0 h 147"/>
                    <a:gd name="T23" fmla="*/ 144 w 144"/>
                    <a:gd name="T24" fmla="*/ 147 h 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4" h="147">
                      <a:moveTo>
                        <a:pt x="82" y="0"/>
                      </a:moveTo>
                      <a:lnTo>
                        <a:pt x="41" y="46"/>
                      </a:lnTo>
                      <a:lnTo>
                        <a:pt x="0" y="92"/>
                      </a:lnTo>
                      <a:lnTo>
                        <a:pt x="63" y="147"/>
                      </a:lnTo>
                      <a:lnTo>
                        <a:pt x="103" y="102"/>
                      </a:lnTo>
                      <a:lnTo>
                        <a:pt x="144" y="56"/>
                      </a:ln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31" name="Freeform 194"/>
                <p:cNvSpPr>
                  <a:spLocks noChangeAspect="1"/>
                </p:cNvSpPr>
                <p:nvPr/>
              </p:nvSpPr>
              <p:spPr bwMode="auto">
                <a:xfrm>
                  <a:off x="7322" y="3066"/>
                  <a:ext cx="42" cy="42"/>
                </a:xfrm>
                <a:custGeom>
                  <a:avLst/>
                  <a:gdLst>
                    <a:gd name="T0" fmla="*/ 82 w 144"/>
                    <a:gd name="T1" fmla="*/ 0 h 147"/>
                    <a:gd name="T2" fmla="*/ 41 w 144"/>
                    <a:gd name="T3" fmla="*/ 46 h 147"/>
                    <a:gd name="T4" fmla="*/ 0 w 144"/>
                    <a:gd name="T5" fmla="*/ 92 h 147"/>
                    <a:gd name="T6" fmla="*/ 63 w 144"/>
                    <a:gd name="T7" fmla="*/ 147 h 147"/>
                    <a:gd name="T8" fmla="*/ 103 w 144"/>
                    <a:gd name="T9" fmla="*/ 102 h 147"/>
                    <a:gd name="T10" fmla="*/ 144 w 144"/>
                    <a:gd name="T11" fmla="*/ 56 h 147"/>
                    <a:gd name="T12" fmla="*/ 82 w 144"/>
                    <a:gd name="T13" fmla="*/ 0 h 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4"/>
                    <a:gd name="T22" fmla="*/ 0 h 147"/>
                    <a:gd name="T23" fmla="*/ 144 w 144"/>
                    <a:gd name="T24" fmla="*/ 147 h 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4" h="147">
                      <a:moveTo>
                        <a:pt x="82" y="0"/>
                      </a:moveTo>
                      <a:lnTo>
                        <a:pt x="41" y="46"/>
                      </a:lnTo>
                      <a:lnTo>
                        <a:pt x="0" y="92"/>
                      </a:lnTo>
                      <a:lnTo>
                        <a:pt x="63" y="147"/>
                      </a:lnTo>
                      <a:lnTo>
                        <a:pt x="103" y="102"/>
                      </a:lnTo>
                      <a:lnTo>
                        <a:pt x="144" y="56"/>
                      </a:lnTo>
                      <a:lnTo>
                        <a:pt x="82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32" name="Freeform 195"/>
                <p:cNvSpPr>
                  <a:spLocks noChangeAspect="1"/>
                </p:cNvSpPr>
                <p:nvPr/>
              </p:nvSpPr>
              <p:spPr bwMode="auto">
                <a:xfrm>
                  <a:off x="7340" y="3094"/>
                  <a:ext cx="12" cy="14"/>
                </a:xfrm>
                <a:custGeom>
                  <a:avLst/>
                  <a:gdLst>
                    <a:gd name="T0" fmla="*/ 40 w 40"/>
                    <a:gd name="T1" fmla="*/ 0 h 48"/>
                    <a:gd name="T2" fmla="*/ 0 w 40"/>
                    <a:gd name="T3" fmla="*/ 45 h 48"/>
                    <a:gd name="T4" fmla="*/ 2 w 40"/>
                    <a:gd name="T5" fmla="*/ 48 h 48"/>
                    <a:gd name="T6" fmla="*/ 40 w 40"/>
                    <a:gd name="T7" fmla="*/ 0 h 4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0"/>
                    <a:gd name="T13" fmla="*/ 0 h 48"/>
                    <a:gd name="T14" fmla="*/ 40 w 40"/>
                    <a:gd name="T15" fmla="*/ 48 h 4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0" h="48">
                      <a:moveTo>
                        <a:pt x="40" y="0"/>
                      </a:moveTo>
                      <a:lnTo>
                        <a:pt x="0" y="45"/>
                      </a:lnTo>
                      <a:lnTo>
                        <a:pt x="2" y="48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33" name="Line 196"/>
                <p:cNvSpPr>
                  <a:spLocks noChangeAspect="1" noChangeShapeType="1"/>
                </p:cNvSpPr>
                <p:nvPr/>
              </p:nvSpPr>
              <p:spPr bwMode="auto">
                <a:xfrm>
                  <a:off x="7340" y="3108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34" name="Freeform 197"/>
                <p:cNvSpPr>
                  <a:spLocks noChangeAspect="1"/>
                </p:cNvSpPr>
                <p:nvPr/>
              </p:nvSpPr>
              <p:spPr bwMode="auto">
                <a:xfrm>
                  <a:off x="7342" y="3080"/>
                  <a:ext cx="40" cy="42"/>
                </a:xfrm>
                <a:custGeom>
                  <a:avLst/>
                  <a:gdLst>
                    <a:gd name="T0" fmla="*/ 77 w 142"/>
                    <a:gd name="T1" fmla="*/ 0 h 148"/>
                    <a:gd name="T2" fmla="*/ 38 w 142"/>
                    <a:gd name="T3" fmla="*/ 48 h 148"/>
                    <a:gd name="T4" fmla="*/ 0 w 142"/>
                    <a:gd name="T5" fmla="*/ 96 h 148"/>
                    <a:gd name="T6" fmla="*/ 65 w 142"/>
                    <a:gd name="T7" fmla="*/ 148 h 148"/>
                    <a:gd name="T8" fmla="*/ 103 w 142"/>
                    <a:gd name="T9" fmla="*/ 100 h 148"/>
                    <a:gd name="T10" fmla="*/ 142 w 142"/>
                    <a:gd name="T11" fmla="*/ 52 h 148"/>
                    <a:gd name="T12" fmla="*/ 77 w 142"/>
                    <a:gd name="T13" fmla="*/ 0 h 1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148"/>
                    <a:gd name="T23" fmla="*/ 142 w 142"/>
                    <a:gd name="T24" fmla="*/ 148 h 1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148">
                      <a:moveTo>
                        <a:pt x="77" y="0"/>
                      </a:moveTo>
                      <a:lnTo>
                        <a:pt x="38" y="48"/>
                      </a:lnTo>
                      <a:lnTo>
                        <a:pt x="0" y="96"/>
                      </a:lnTo>
                      <a:lnTo>
                        <a:pt x="65" y="148"/>
                      </a:lnTo>
                      <a:lnTo>
                        <a:pt x="103" y="100"/>
                      </a:lnTo>
                      <a:lnTo>
                        <a:pt x="142" y="52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35" name="Freeform 198"/>
                <p:cNvSpPr>
                  <a:spLocks noChangeAspect="1"/>
                </p:cNvSpPr>
                <p:nvPr/>
              </p:nvSpPr>
              <p:spPr bwMode="auto">
                <a:xfrm>
                  <a:off x="7342" y="3080"/>
                  <a:ext cx="40" cy="42"/>
                </a:xfrm>
                <a:custGeom>
                  <a:avLst/>
                  <a:gdLst>
                    <a:gd name="T0" fmla="*/ 77 w 142"/>
                    <a:gd name="T1" fmla="*/ 0 h 148"/>
                    <a:gd name="T2" fmla="*/ 38 w 142"/>
                    <a:gd name="T3" fmla="*/ 48 h 148"/>
                    <a:gd name="T4" fmla="*/ 0 w 142"/>
                    <a:gd name="T5" fmla="*/ 96 h 148"/>
                    <a:gd name="T6" fmla="*/ 65 w 142"/>
                    <a:gd name="T7" fmla="*/ 148 h 148"/>
                    <a:gd name="T8" fmla="*/ 103 w 142"/>
                    <a:gd name="T9" fmla="*/ 100 h 148"/>
                    <a:gd name="T10" fmla="*/ 142 w 142"/>
                    <a:gd name="T11" fmla="*/ 52 h 148"/>
                    <a:gd name="T12" fmla="*/ 77 w 142"/>
                    <a:gd name="T13" fmla="*/ 0 h 1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148"/>
                    <a:gd name="T23" fmla="*/ 142 w 142"/>
                    <a:gd name="T24" fmla="*/ 148 h 1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148">
                      <a:moveTo>
                        <a:pt x="77" y="0"/>
                      </a:moveTo>
                      <a:lnTo>
                        <a:pt x="38" y="48"/>
                      </a:lnTo>
                      <a:lnTo>
                        <a:pt x="0" y="96"/>
                      </a:lnTo>
                      <a:lnTo>
                        <a:pt x="65" y="148"/>
                      </a:lnTo>
                      <a:lnTo>
                        <a:pt x="103" y="100"/>
                      </a:lnTo>
                      <a:lnTo>
                        <a:pt x="142" y="52"/>
                      </a:lnTo>
                      <a:lnTo>
                        <a:pt x="77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36" name="Freeform 199"/>
                <p:cNvSpPr>
                  <a:spLocks noChangeAspect="1"/>
                </p:cNvSpPr>
                <p:nvPr/>
              </p:nvSpPr>
              <p:spPr bwMode="auto">
                <a:xfrm>
                  <a:off x="7360" y="3110"/>
                  <a:ext cx="10" cy="14"/>
                </a:xfrm>
                <a:custGeom>
                  <a:avLst/>
                  <a:gdLst>
                    <a:gd name="T0" fmla="*/ 38 w 38"/>
                    <a:gd name="T1" fmla="*/ 0 h 50"/>
                    <a:gd name="T2" fmla="*/ 0 w 38"/>
                    <a:gd name="T3" fmla="*/ 48 h 50"/>
                    <a:gd name="T4" fmla="*/ 3 w 38"/>
                    <a:gd name="T5" fmla="*/ 50 h 50"/>
                    <a:gd name="T6" fmla="*/ 38 w 38"/>
                    <a:gd name="T7" fmla="*/ 0 h 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"/>
                    <a:gd name="T13" fmla="*/ 0 h 50"/>
                    <a:gd name="T14" fmla="*/ 38 w 38"/>
                    <a:gd name="T15" fmla="*/ 50 h 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" h="50">
                      <a:moveTo>
                        <a:pt x="38" y="0"/>
                      </a:moveTo>
                      <a:lnTo>
                        <a:pt x="0" y="48"/>
                      </a:lnTo>
                      <a:lnTo>
                        <a:pt x="3" y="5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37" name="Line 200"/>
                <p:cNvSpPr>
                  <a:spLocks noChangeAspect="1" noChangeShapeType="1"/>
                </p:cNvSpPr>
                <p:nvPr/>
              </p:nvSpPr>
              <p:spPr bwMode="auto">
                <a:xfrm>
                  <a:off x="7360" y="3122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38" name="Freeform 201"/>
                <p:cNvSpPr>
                  <a:spLocks noChangeAspect="1"/>
                </p:cNvSpPr>
                <p:nvPr/>
              </p:nvSpPr>
              <p:spPr bwMode="auto">
                <a:xfrm>
                  <a:off x="7360" y="3094"/>
                  <a:ext cx="40" cy="44"/>
                </a:xfrm>
                <a:custGeom>
                  <a:avLst/>
                  <a:gdLst>
                    <a:gd name="T0" fmla="*/ 71 w 138"/>
                    <a:gd name="T1" fmla="*/ 0 h 148"/>
                    <a:gd name="T2" fmla="*/ 35 w 138"/>
                    <a:gd name="T3" fmla="*/ 50 h 148"/>
                    <a:gd name="T4" fmla="*/ 0 w 138"/>
                    <a:gd name="T5" fmla="*/ 100 h 148"/>
                    <a:gd name="T6" fmla="*/ 67 w 138"/>
                    <a:gd name="T7" fmla="*/ 148 h 148"/>
                    <a:gd name="T8" fmla="*/ 102 w 138"/>
                    <a:gd name="T9" fmla="*/ 98 h 148"/>
                    <a:gd name="T10" fmla="*/ 138 w 138"/>
                    <a:gd name="T11" fmla="*/ 48 h 148"/>
                    <a:gd name="T12" fmla="*/ 71 w 138"/>
                    <a:gd name="T13" fmla="*/ 0 h 1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8"/>
                    <a:gd name="T22" fmla="*/ 0 h 148"/>
                    <a:gd name="T23" fmla="*/ 138 w 138"/>
                    <a:gd name="T24" fmla="*/ 148 h 1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8" h="148">
                      <a:moveTo>
                        <a:pt x="71" y="0"/>
                      </a:moveTo>
                      <a:lnTo>
                        <a:pt x="35" y="50"/>
                      </a:lnTo>
                      <a:lnTo>
                        <a:pt x="0" y="100"/>
                      </a:lnTo>
                      <a:lnTo>
                        <a:pt x="67" y="148"/>
                      </a:lnTo>
                      <a:lnTo>
                        <a:pt x="102" y="98"/>
                      </a:lnTo>
                      <a:lnTo>
                        <a:pt x="138" y="48"/>
                      </a:lnTo>
                      <a:lnTo>
                        <a:pt x="7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39" name="Freeform 202"/>
                <p:cNvSpPr>
                  <a:spLocks noChangeAspect="1"/>
                </p:cNvSpPr>
                <p:nvPr/>
              </p:nvSpPr>
              <p:spPr bwMode="auto">
                <a:xfrm>
                  <a:off x="7360" y="3094"/>
                  <a:ext cx="40" cy="44"/>
                </a:xfrm>
                <a:custGeom>
                  <a:avLst/>
                  <a:gdLst>
                    <a:gd name="T0" fmla="*/ 71 w 138"/>
                    <a:gd name="T1" fmla="*/ 0 h 148"/>
                    <a:gd name="T2" fmla="*/ 35 w 138"/>
                    <a:gd name="T3" fmla="*/ 50 h 148"/>
                    <a:gd name="T4" fmla="*/ 0 w 138"/>
                    <a:gd name="T5" fmla="*/ 100 h 148"/>
                    <a:gd name="T6" fmla="*/ 67 w 138"/>
                    <a:gd name="T7" fmla="*/ 148 h 148"/>
                    <a:gd name="T8" fmla="*/ 102 w 138"/>
                    <a:gd name="T9" fmla="*/ 98 h 148"/>
                    <a:gd name="T10" fmla="*/ 138 w 138"/>
                    <a:gd name="T11" fmla="*/ 48 h 148"/>
                    <a:gd name="T12" fmla="*/ 71 w 138"/>
                    <a:gd name="T13" fmla="*/ 0 h 1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8"/>
                    <a:gd name="T22" fmla="*/ 0 h 148"/>
                    <a:gd name="T23" fmla="*/ 138 w 138"/>
                    <a:gd name="T24" fmla="*/ 148 h 1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8" h="148">
                      <a:moveTo>
                        <a:pt x="71" y="0"/>
                      </a:moveTo>
                      <a:lnTo>
                        <a:pt x="35" y="50"/>
                      </a:lnTo>
                      <a:lnTo>
                        <a:pt x="0" y="100"/>
                      </a:lnTo>
                      <a:lnTo>
                        <a:pt x="67" y="148"/>
                      </a:lnTo>
                      <a:lnTo>
                        <a:pt x="102" y="98"/>
                      </a:lnTo>
                      <a:lnTo>
                        <a:pt x="138" y="48"/>
                      </a:lnTo>
                      <a:lnTo>
                        <a:pt x="7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40" name="Freeform 203"/>
                <p:cNvSpPr>
                  <a:spLocks noChangeAspect="1"/>
                </p:cNvSpPr>
                <p:nvPr/>
              </p:nvSpPr>
              <p:spPr bwMode="auto">
                <a:xfrm>
                  <a:off x="7380" y="3122"/>
                  <a:ext cx="10" cy="16"/>
                </a:xfrm>
                <a:custGeom>
                  <a:avLst/>
                  <a:gdLst>
                    <a:gd name="T0" fmla="*/ 35 w 35"/>
                    <a:gd name="T1" fmla="*/ 0 h 52"/>
                    <a:gd name="T2" fmla="*/ 0 w 35"/>
                    <a:gd name="T3" fmla="*/ 50 h 52"/>
                    <a:gd name="T4" fmla="*/ 4 w 35"/>
                    <a:gd name="T5" fmla="*/ 52 h 52"/>
                    <a:gd name="T6" fmla="*/ 35 w 35"/>
                    <a:gd name="T7" fmla="*/ 0 h 5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"/>
                    <a:gd name="T13" fmla="*/ 0 h 52"/>
                    <a:gd name="T14" fmla="*/ 35 w 35"/>
                    <a:gd name="T15" fmla="*/ 52 h 5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" h="52">
                      <a:moveTo>
                        <a:pt x="35" y="0"/>
                      </a:moveTo>
                      <a:lnTo>
                        <a:pt x="0" y="50"/>
                      </a:lnTo>
                      <a:lnTo>
                        <a:pt x="4" y="52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41" name="Line 204"/>
                <p:cNvSpPr>
                  <a:spLocks noChangeAspect="1" noChangeShapeType="1"/>
                </p:cNvSpPr>
                <p:nvPr/>
              </p:nvSpPr>
              <p:spPr bwMode="auto">
                <a:xfrm>
                  <a:off x="7380" y="3138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42" name="Freeform 205"/>
                <p:cNvSpPr>
                  <a:spLocks noChangeAspect="1"/>
                </p:cNvSpPr>
                <p:nvPr/>
              </p:nvSpPr>
              <p:spPr bwMode="auto">
                <a:xfrm>
                  <a:off x="7380" y="3108"/>
                  <a:ext cx="40" cy="42"/>
                </a:xfrm>
                <a:custGeom>
                  <a:avLst/>
                  <a:gdLst>
                    <a:gd name="T0" fmla="*/ 63 w 134"/>
                    <a:gd name="T1" fmla="*/ 0 h 148"/>
                    <a:gd name="T2" fmla="*/ 31 w 134"/>
                    <a:gd name="T3" fmla="*/ 52 h 148"/>
                    <a:gd name="T4" fmla="*/ 0 w 134"/>
                    <a:gd name="T5" fmla="*/ 104 h 148"/>
                    <a:gd name="T6" fmla="*/ 70 w 134"/>
                    <a:gd name="T7" fmla="*/ 148 h 148"/>
                    <a:gd name="T8" fmla="*/ 102 w 134"/>
                    <a:gd name="T9" fmla="*/ 95 h 148"/>
                    <a:gd name="T10" fmla="*/ 134 w 134"/>
                    <a:gd name="T11" fmla="*/ 43 h 148"/>
                    <a:gd name="T12" fmla="*/ 63 w 134"/>
                    <a:gd name="T13" fmla="*/ 0 h 1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4"/>
                    <a:gd name="T22" fmla="*/ 0 h 148"/>
                    <a:gd name="T23" fmla="*/ 134 w 134"/>
                    <a:gd name="T24" fmla="*/ 148 h 1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4" h="148">
                      <a:moveTo>
                        <a:pt x="63" y="0"/>
                      </a:moveTo>
                      <a:lnTo>
                        <a:pt x="31" y="52"/>
                      </a:lnTo>
                      <a:lnTo>
                        <a:pt x="0" y="104"/>
                      </a:lnTo>
                      <a:lnTo>
                        <a:pt x="70" y="148"/>
                      </a:lnTo>
                      <a:lnTo>
                        <a:pt x="102" y="95"/>
                      </a:lnTo>
                      <a:lnTo>
                        <a:pt x="134" y="43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43" name="Freeform 206"/>
                <p:cNvSpPr>
                  <a:spLocks noChangeAspect="1"/>
                </p:cNvSpPr>
                <p:nvPr/>
              </p:nvSpPr>
              <p:spPr bwMode="auto">
                <a:xfrm>
                  <a:off x="7380" y="3108"/>
                  <a:ext cx="40" cy="42"/>
                </a:xfrm>
                <a:custGeom>
                  <a:avLst/>
                  <a:gdLst>
                    <a:gd name="T0" fmla="*/ 63 w 134"/>
                    <a:gd name="T1" fmla="*/ 0 h 148"/>
                    <a:gd name="T2" fmla="*/ 31 w 134"/>
                    <a:gd name="T3" fmla="*/ 52 h 148"/>
                    <a:gd name="T4" fmla="*/ 0 w 134"/>
                    <a:gd name="T5" fmla="*/ 104 h 148"/>
                    <a:gd name="T6" fmla="*/ 70 w 134"/>
                    <a:gd name="T7" fmla="*/ 148 h 148"/>
                    <a:gd name="T8" fmla="*/ 102 w 134"/>
                    <a:gd name="T9" fmla="*/ 95 h 148"/>
                    <a:gd name="T10" fmla="*/ 134 w 134"/>
                    <a:gd name="T11" fmla="*/ 43 h 148"/>
                    <a:gd name="T12" fmla="*/ 63 w 134"/>
                    <a:gd name="T13" fmla="*/ 0 h 1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4"/>
                    <a:gd name="T22" fmla="*/ 0 h 148"/>
                    <a:gd name="T23" fmla="*/ 134 w 134"/>
                    <a:gd name="T24" fmla="*/ 148 h 1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4" h="148">
                      <a:moveTo>
                        <a:pt x="63" y="0"/>
                      </a:moveTo>
                      <a:lnTo>
                        <a:pt x="31" y="52"/>
                      </a:lnTo>
                      <a:lnTo>
                        <a:pt x="0" y="104"/>
                      </a:lnTo>
                      <a:lnTo>
                        <a:pt x="70" y="148"/>
                      </a:lnTo>
                      <a:lnTo>
                        <a:pt x="102" y="95"/>
                      </a:lnTo>
                      <a:lnTo>
                        <a:pt x="134" y="43"/>
                      </a:lnTo>
                      <a:lnTo>
                        <a:pt x="63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44" name="Freeform 207"/>
                <p:cNvSpPr>
                  <a:spLocks noChangeAspect="1"/>
                </p:cNvSpPr>
                <p:nvPr/>
              </p:nvSpPr>
              <p:spPr bwMode="auto">
                <a:xfrm>
                  <a:off x="7400" y="3136"/>
                  <a:ext cx="10" cy="14"/>
                </a:xfrm>
                <a:custGeom>
                  <a:avLst/>
                  <a:gdLst>
                    <a:gd name="T0" fmla="*/ 32 w 32"/>
                    <a:gd name="T1" fmla="*/ 0 h 55"/>
                    <a:gd name="T2" fmla="*/ 0 w 32"/>
                    <a:gd name="T3" fmla="*/ 53 h 55"/>
                    <a:gd name="T4" fmla="*/ 3 w 32"/>
                    <a:gd name="T5" fmla="*/ 55 h 55"/>
                    <a:gd name="T6" fmla="*/ 32 w 32"/>
                    <a:gd name="T7" fmla="*/ 0 h 5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"/>
                    <a:gd name="T13" fmla="*/ 0 h 55"/>
                    <a:gd name="T14" fmla="*/ 32 w 32"/>
                    <a:gd name="T15" fmla="*/ 55 h 5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" h="55">
                      <a:moveTo>
                        <a:pt x="32" y="0"/>
                      </a:moveTo>
                      <a:lnTo>
                        <a:pt x="0" y="53"/>
                      </a:lnTo>
                      <a:lnTo>
                        <a:pt x="3" y="55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45" name="Line 208"/>
                <p:cNvSpPr>
                  <a:spLocks noChangeAspect="1" noChangeShapeType="1"/>
                </p:cNvSpPr>
                <p:nvPr/>
              </p:nvSpPr>
              <p:spPr bwMode="auto">
                <a:xfrm>
                  <a:off x="7400" y="3150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46" name="Freeform 209"/>
                <p:cNvSpPr>
                  <a:spLocks noChangeAspect="1"/>
                </p:cNvSpPr>
                <p:nvPr/>
              </p:nvSpPr>
              <p:spPr bwMode="auto">
                <a:xfrm>
                  <a:off x="7402" y="3120"/>
                  <a:ext cx="36" cy="42"/>
                </a:xfrm>
                <a:custGeom>
                  <a:avLst/>
                  <a:gdLst>
                    <a:gd name="T0" fmla="*/ 57 w 130"/>
                    <a:gd name="T1" fmla="*/ 0 h 146"/>
                    <a:gd name="T2" fmla="*/ 29 w 130"/>
                    <a:gd name="T3" fmla="*/ 54 h 146"/>
                    <a:gd name="T4" fmla="*/ 0 w 130"/>
                    <a:gd name="T5" fmla="*/ 109 h 146"/>
                    <a:gd name="T6" fmla="*/ 73 w 130"/>
                    <a:gd name="T7" fmla="*/ 146 h 146"/>
                    <a:gd name="T8" fmla="*/ 102 w 130"/>
                    <a:gd name="T9" fmla="*/ 92 h 146"/>
                    <a:gd name="T10" fmla="*/ 130 w 130"/>
                    <a:gd name="T11" fmla="*/ 37 h 146"/>
                    <a:gd name="T12" fmla="*/ 57 w 130"/>
                    <a:gd name="T13" fmla="*/ 0 h 1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0"/>
                    <a:gd name="T22" fmla="*/ 0 h 146"/>
                    <a:gd name="T23" fmla="*/ 130 w 130"/>
                    <a:gd name="T24" fmla="*/ 146 h 14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0" h="146">
                      <a:moveTo>
                        <a:pt x="57" y="0"/>
                      </a:moveTo>
                      <a:lnTo>
                        <a:pt x="29" y="54"/>
                      </a:lnTo>
                      <a:lnTo>
                        <a:pt x="0" y="109"/>
                      </a:lnTo>
                      <a:lnTo>
                        <a:pt x="73" y="146"/>
                      </a:lnTo>
                      <a:lnTo>
                        <a:pt x="102" y="92"/>
                      </a:lnTo>
                      <a:lnTo>
                        <a:pt x="130" y="37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47" name="Freeform 210"/>
                <p:cNvSpPr>
                  <a:spLocks noChangeAspect="1"/>
                </p:cNvSpPr>
                <p:nvPr/>
              </p:nvSpPr>
              <p:spPr bwMode="auto">
                <a:xfrm>
                  <a:off x="7402" y="3120"/>
                  <a:ext cx="36" cy="42"/>
                </a:xfrm>
                <a:custGeom>
                  <a:avLst/>
                  <a:gdLst>
                    <a:gd name="T0" fmla="*/ 57 w 130"/>
                    <a:gd name="T1" fmla="*/ 0 h 146"/>
                    <a:gd name="T2" fmla="*/ 29 w 130"/>
                    <a:gd name="T3" fmla="*/ 54 h 146"/>
                    <a:gd name="T4" fmla="*/ 0 w 130"/>
                    <a:gd name="T5" fmla="*/ 109 h 146"/>
                    <a:gd name="T6" fmla="*/ 73 w 130"/>
                    <a:gd name="T7" fmla="*/ 146 h 146"/>
                    <a:gd name="T8" fmla="*/ 102 w 130"/>
                    <a:gd name="T9" fmla="*/ 92 h 146"/>
                    <a:gd name="T10" fmla="*/ 130 w 130"/>
                    <a:gd name="T11" fmla="*/ 37 h 146"/>
                    <a:gd name="T12" fmla="*/ 57 w 130"/>
                    <a:gd name="T13" fmla="*/ 0 h 1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0"/>
                    <a:gd name="T22" fmla="*/ 0 h 146"/>
                    <a:gd name="T23" fmla="*/ 130 w 130"/>
                    <a:gd name="T24" fmla="*/ 146 h 14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0" h="146">
                      <a:moveTo>
                        <a:pt x="57" y="0"/>
                      </a:moveTo>
                      <a:lnTo>
                        <a:pt x="29" y="54"/>
                      </a:lnTo>
                      <a:lnTo>
                        <a:pt x="0" y="109"/>
                      </a:lnTo>
                      <a:lnTo>
                        <a:pt x="73" y="146"/>
                      </a:lnTo>
                      <a:lnTo>
                        <a:pt x="102" y="92"/>
                      </a:lnTo>
                      <a:lnTo>
                        <a:pt x="130" y="37"/>
                      </a:lnTo>
                      <a:lnTo>
                        <a:pt x="57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48" name="Freeform 211"/>
                <p:cNvSpPr>
                  <a:spLocks noChangeAspect="1"/>
                </p:cNvSpPr>
                <p:nvPr/>
              </p:nvSpPr>
              <p:spPr bwMode="auto">
                <a:xfrm>
                  <a:off x="7422" y="3146"/>
                  <a:ext cx="8" cy="16"/>
                </a:xfrm>
                <a:custGeom>
                  <a:avLst/>
                  <a:gdLst>
                    <a:gd name="T0" fmla="*/ 29 w 29"/>
                    <a:gd name="T1" fmla="*/ 0 h 56"/>
                    <a:gd name="T2" fmla="*/ 0 w 29"/>
                    <a:gd name="T3" fmla="*/ 54 h 56"/>
                    <a:gd name="T4" fmla="*/ 4 w 29"/>
                    <a:gd name="T5" fmla="*/ 56 h 56"/>
                    <a:gd name="T6" fmla="*/ 29 w 29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"/>
                    <a:gd name="T13" fmla="*/ 0 h 56"/>
                    <a:gd name="T14" fmla="*/ 29 w 29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" h="56">
                      <a:moveTo>
                        <a:pt x="29" y="0"/>
                      </a:moveTo>
                      <a:lnTo>
                        <a:pt x="0" y="54"/>
                      </a:lnTo>
                      <a:lnTo>
                        <a:pt x="4" y="56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49" name="Line 212"/>
                <p:cNvSpPr>
                  <a:spLocks noChangeAspect="1" noChangeShapeType="1"/>
                </p:cNvSpPr>
                <p:nvPr/>
              </p:nvSpPr>
              <p:spPr bwMode="auto">
                <a:xfrm>
                  <a:off x="7422" y="3162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50" name="Freeform 213"/>
                <p:cNvSpPr>
                  <a:spLocks noChangeAspect="1"/>
                </p:cNvSpPr>
                <p:nvPr/>
              </p:nvSpPr>
              <p:spPr bwMode="auto">
                <a:xfrm>
                  <a:off x="7424" y="3130"/>
                  <a:ext cx="34" cy="42"/>
                </a:xfrm>
                <a:custGeom>
                  <a:avLst/>
                  <a:gdLst>
                    <a:gd name="T0" fmla="*/ 50 w 123"/>
                    <a:gd name="T1" fmla="*/ 0 h 145"/>
                    <a:gd name="T2" fmla="*/ 25 w 123"/>
                    <a:gd name="T3" fmla="*/ 56 h 145"/>
                    <a:gd name="T4" fmla="*/ 0 w 123"/>
                    <a:gd name="T5" fmla="*/ 112 h 145"/>
                    <a:gd name="T6" fmla="*/ 73 w 123"/>
                    <a:gd name="T7" fmla="*/ 145 h 145"/>
                    <a:gd name="T8" fmla="*/ 98 w 123"/>
                    <a:gd name="T9" fmla="*/ 89 h 145"/>
                    <a:gd name="T10" fmla="*/ 123 w 123"/>
                    <a:gd name="T11" fmla="*/ 33 h 145"/>
                    <a:gd name="T12" fmla="*/ 50 w 123"/>
                    <a:gd name="T13" fmla="*/ 0 h 1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3"/>
                    <a:gd name="T22" fmla="*/ 0 h 145"/>
                    <a:gd name="T23" fmla="*/ 123 w 123"/>
                    <a:gd name="T24" fmla="*/ 145 h 14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3" h="145">
                      <a:moveTo>
                        <a:pt x="50" y="0"/>
                      </a:moveTo>
                      <a:lnTo>
                        <a:pt x="25" y="56"/>
                      </a:lnTo>
                      <a:lnTo>
                        <a:pt x="0" y="112"/>
                      </a:lnTo>
                      <a:lnTo>
                        <a:pt x="73" y="145"/>
                      </a:lnTo>
                      <a:lnTo>
                        <a:pt x="98" y="89"/>
                      </a:lnTo>
                      <a:lnTo>
                        <a:pt x="123" y="33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51" name="Freeform 214"/>
                <p:cNvSpPr>
                  <a:spLocks noChangeAspect="1"/>
                </p:cNvSpPr>
                <p:nvPr/>
              </p:nvSpPr>
              <p:spPr bwMode="auto">
                <a:xfrm>
                  <a:off x="7424" y="3130"/>
                  <a:ext cx="34" cy="42"/>
                </a:xfrm>
                <a:custGeom>
                  <a:avLst/>
                  <a:gdLst>
                    <a:gd name="T0" fmla="*/ 50 w 123"/>
                    <a:gd name="T1" fmla="*/ 0 h 145"/>
                    <a:gd name="T2" fmla="*/ 25 w 123"/>
                    <a:gd name="T3" fmla="*/ 56 h 145"/>
                    <a:gd name="T4" fmla="*/ 0 w 123"/>
                    <a:gd name="T5" fmla="*/ 112 h 145"/>
                    <a:gd name="T6" fmla="*/ 73 w 123"/>
                    <a:gd name="T7" fmla="*/ 145 h 145"/>
                    <a:gd name="T8" fmla="*/ 98 w 123"/>
                    <a:gd name="T9" fmla="*/ 89 h 145"/>
                    <a:gd name="T10" fmla="*/ 123 w 123"/>
                    <a:gd name="T11" fmla="*/ 33 h 145"/>
                    <a:gd name="T12" fmla="*/ 50 w 123"/>
                    <a:gd name="T13" fmla="*/ 0 h 1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3"/>
                    <a:gd name="T22" fmla="*/ 0 h 145"/>
                    <a:gd name="T23" fmla="*/ 123 w 123"/>
                    <a:gd name="T24" fmla="*/ 145 h 14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3" h="145">
                      <a:moveTo>
                        <a:pt x="50" y="0"/>
                      </a:moveTo>
                      <a:lnTo>
                        <a:pt x="25" y="56"/>
                      </a:lnTo>
                      <a:lnTo>
                        <a:pt x="0" y="112"/>
                      </a:lnTo>
                      <a:lnTo>
                        <a:pt x="73" y="145"/>
                      </a:lnTo>
                      <a:lnTo>
                        <a:pt x="98" y="89"/>
                      </a:lnTo>
                      <a:lnTo>
                        <a:pt x="123" y="33"/>
                      </a:lnTo>
                      <a:lnTo>
                        <a:pt x="5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52" name="Freeform 215"/>
                <p:cNvSpPr>
                  <a:spLocks noChangeAspect="1"/>
                </p:cNvSpPr>
                <p:nvPr/>
              </p:nvSpPr>
              <p:spPr bwMode="auto">
                <a:xfrm>
                  <a:off x="7444" y="3156"/>
                  <a:ext cx="8" cy="16"/>
                </a:xfrm>
                <a:custGeom>
                  <a:avLst/>
                  <a:gdLst>
                    <a:gd name="T0" fmla="*/ 25 w 25"/>
                    <a:gd name="T1" fmla="*/ 0 h 57"/>
                    <a:gd name="T2" fmla="*/ 0 w 25"/>
                    <a:gd name="T3" fmla="*/ 56 h 57"/>
                    <a:gd name="T4" fmla="*/ 5 w 25"/>
                    <a:gd name="T5" fmla="*/ 57 h 57"/>
                    <a:gd name="T6" fmla="*/ 25 w 25"/>
                    <a:gd name="T7" fmla="*/ 0 h 5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57"/>
                    <a:gd name="T14" fmla="*/ 25 w 25"/>
                    <a:gd name="T15" fmla="*/ 57 h 5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57">
                      <a:moveTo>
                        <a:pt x="25" y="0"/>
                      </a:moveTo>
                      <a:lnTo>
                        <a:pt x="0" y="56"/>
                      </a:lnTo>
                      <a:lnTo>
                        <a:pt x="5" y="57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53" name="Line 216"/>
                <p:cNvSpPr>
                  <a:spLocks noChangeAspect="1" noChangeShapeType="1"/>
                </p:cNvSpPr>
                <p:nvPr/>
              </p:nvSpPr>
              <p:spPr bwMode="auto">
                <a:xfrm>
                  <a:off x="7444" y="3172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54" name="Freeform 217"/>
                <p:cNvSpPr>
                  <a:spLocks noChangeAspect="1"/>
                </p:cNvSpPr>
                <p:nvPr/>
              </p:nvSpPr>
              <p:spPr bwMode="auto">
                <a:xfrm>
                  <a:off x="7446" y="3140"/>
                  <a:ext cx="34" cy="40"/>
                </a:xfrm>
                <a:custGeom>
                  <a:avLst/>
                  <a:gdLst>
                    <a:gd name="T0" fmla="*/ 41 w 117"/>
                    <a:gd name="T1" fmla="*/ 0 h 141"/>
                    <a:gd name="T2" fmla="*/ 20 w 117"/>
                    <a:gd name="T3" fmla="*/ 57 h 141"/>
                    <a:gd name="T4" fmla="*/ 0 w 117"/>
                    <a:gd name="T5" fmla="*/ 114 h 141"/>
                    <a:gd name="T6" fmla="*/ 76 w 117"/>
                    <a:gd name="T7" fmla="*/ 141 h 141"/>
                    <a:gd name="T8" fmla="*/ 97 w 117"/>
                    <a:gd name="T9" fmla="*/ 84 h 141"/>
                    <a:gd name="T10" fmla="*/ 117 w 117"/>
                    <a:gd name="T11" fmla="*/ 27 h 141"/>
                    <a:gd name="T12" fmla="*/ 41 w 117"/>
                    <a:gd name="T13" fmla="*/ 0 h 1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7"/>
                    <a:gd name="T22" fmla="*/ 0 h 141"/>
                    <a:gd name="T23" fmla="*/ 117 w 117"/>
                    <a:gd name="T24" fmla="*/ 141 h 14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7" h="141">
                      <a:moveTo>
                        <a:pt x="41" y="0"/>
                      </a:moveTo>
                      <a:lnTo>
                        <a:pt x="20" y="57"/>
                      </a:lnTo>
                      <a:lnTo>
                        <a:pt x="0" y="114"/>
                      </a:lnTo>
                      <a:lnTo>
                        <a:pt x="76" y="141"/>
                      </a:lnTo>
                      <a:lnTo>
                        <a:pt x="97" y="84"/>
                      </a:lnTo>
                      <a:lnTo>
                        <a:pt x="117" y="27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55" name="Freeform 218"/>
                <p:cNvSpPr>
                  <a:spLocks noChangeAspect="1"/>
                </p:cNvSpPr>
                <p:nvPr/>
              </p:nvSpPr>
              <p:spPr bwMode="auto">
                <a:xfrm>
                  <a:off x="7446" y="3140"/>
                  <a:ext cx="34" cy="40"/>
                </a:xfrm>
                <a:custGeom>
                  <a:avLst/>
                  <a:gdLst>
                    <a:gd name="T0" fmla="*/ 41 w 117"/>
                    <a:gd name="T1" fmla="*/ 0 h 141"/>
                    <a:gd name="T2" fmla="*/ 20 w 117"/>
                    <a:gd name="T3" fmla="*/ 57 h 141"/>
                    <a:gd name="T4" fmla="*/ 0 w 117"/>
                    <a:gd name="T5" fmla="*/ 114 h 141"/>
                    <a:gd name="T6" fmla="*/ 76 w 117"/>
                    <a:gd name="T7" fmla="*/ 141 h 141"/>
                    <a:gd name="T8" fmla="*/ 97 w 117"/>
                    <a:gd name="T9" fmla="*/ 84 h 141"/>
                    <a:gd name="T10" fmla="*/ 117 w 117"/>
                    <a:gd name="T11" fmla="*/ 27 h 141"/>
                    <a:gd name="T12" fmla="*/ 41 w 117"/>
                    <a:gd name="T13" fmla="*/ 0 h 1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7"/>
                    <a:gd name="T22" fmla="*/ 0 h 141"/>
                    <a:gd name="T23" fmla="*/ 117 w 117"/>
                    <a:gd name="T24" fmla="*/ 141 h 14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7" h="141">
                      <a:moveTo>
                        <a:pt x="41" y="0"/>
                      </a:moveTo>
                      <a:lnTo>
                        <a:pt x="20" y="57"/>
                      </a:lnTo>
                      <a:lnTo>
                        <a:pt x="0" y="114"/>
                      </a:lnTo>
                      <a:lnTo>
                        <a:pt x="76" y="141"/>
                      </a:lnTo>
                      <a:lnTo>
                        <a:pt x="97" y="84"/>
                      </a:lnTo>
                      <a:lnTo>
                        <a:pt x="117" y="27"/>
                      </a:lnTo>
                      <a:lnTo>
                        <a:pt x="4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56" name="Freeform 219"/>
                <p:cNvSpPr>
                  <a:spLocks noChangeAspect="1"/>
                </p:cNvSpPr>
                <p:nvPr/>
              </p:nvSpPr>
              <p:spPr bwMode="auto">
                <a:xfrm>
                  <a:off x="7468" y="3164"/>
                  <a:ext cx="6" cy="16"/>
                </a:xfrm>
                <a:custGeom>
                  <a:avLst/>
                  <a:gdLst>
                    <a:gd name="T0" fmla="*/ 21 w 21"/>
                    <a:gd name="T1" fmla="*/ 0 h 59"/>
                    <a:gd name="T2" fmla="*/ 0 w 21"/>
                    <a:gd name="T3" fmla="*/ 57 h 59"/>
                    <a:gd name="T4" fmla="*/ 5 w 21"/>
                    <a:gd name="T5" fmla="*/ 59 h 59"/>
                    <a:gd name="T6" fmla="*/ 21 w 21"/>
                    <a:gd name="T7" fmla="*/ 0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"/>
                    <a:gd name="T13" fmla="*/ 0 h 59"/>
                    <a:gd name="T14" fmla="*/ 21 w 21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" h="59">
                      <a:moveTo>
                        <a:pt x="21" y="0"/>
                      </a:moveTo>
                      <a:lnTo>
                        <a:pt x="0" y="57"/>
                      </a:lnTo>
                      <a:lnTo>
                        <a:pt x="5" y="59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57" name="Line 220"/>
                <p:cNvSpPr>
                  <a:spLocks noChangeAspect="1" noChangeShapeType="1"/>
                </p:cNvSpPr>
                <p:nvPr/>
              </p:nvSpPr>
              <p:spPr bwMode="auto">
                <a:xfrm>
                  <a:off x="7468" y="3180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58" name="Freeform 221"/>
                <p:cNvSpPr>
                  <a:spLocks noChangeAspect="1"/>
                </p:cNvSpPr>
                <p:nvPr/>
              </p:nvSpPr>
              <p:spPr bwMode="auto">
                <a:xfrm>
                  <a:off x="7470" y="3146"/>
                  <a:ext cx="30" cy="40"/>
                </a:xfrm>
                <a:custGeom>
                  <a:avLst/>
                  <a:gdLst>
                    <a:gd name="T0" fmla="*/ 31 w 110"/>
                    <a:gd name="T1" fmla="*/ 0 h 140"/>
                    <a:gd name="T2" fmla="*/ 16 w 110"/>
                    <a:gd name="T3" fmla="*/ 59 h 140"/>
                    <a:gd name="T4" fmla="*/ 0 w 110"/>
                    <a:gd name="T5" fmla="*/ 118 h 140"/>
                    <a:gd name="T6" fmla="*/ 78 w 110"/>
                    <a:gd name="T7" fmla="*/ 140 h 140"/>
                    <a:gd name="T8" fmla="*/ 94 w 110"/>
                    <a:gd name="T9" fmla="*/ 81 h 140"/>
                    <a:gd name="T10" fmla="*/ 110 w 110"/>
                    <a:gd name="T11" fmla="*/ 22 h 140"/>
                    <a:gd name="T12" fmla="*/ 31 w 110"/>
                    <a:gd name="T13" fmla="*/ 0 h 1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0"/>
                    <a:gd name="T22" fmla="*/ 0 h 140"/>
                    <a:gd name="T23" fmla="*/ 110 w 110"/>
                    <a:gd name="T24" fmla="*/ 140 h 1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0" h="140">
                      <a:moveTo>
                        <a:pt x="31" y="0"/>
                      </a:moveTo>
                      <a:lnTo>
                        <a:pt x="16" y="59"/>
                      </a:lnTo>
                      <a:lnTo>
                        <a:pt x="0" y="118"/>
                      </a:lnTo>
                      <a:lnTo>
                        <a:pt x="78" y="140"/>
                      </a:lnTo>
                      <a:lnTo>
                        <a:pt x="94" y="81"/>
                      </a:lnTo>
                      <a:lnTo>
                        <a:pt x="110" y="22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59" name="Freeform 222"/>
                <p:cNvSpPr>
                  <a:spLocks noChangeAspect="1"/>
                </p:cNvSpPr>
                <p:nvPr/>
              </p:nvSpPr>
              <p:spPr bwMode="auto">
                <a:xfrm>
                  <a:off x="7470" y="3146"/>
                  <a:ext cx="30" cy="40"/>
                </a:xfrm>
                <a:custGeom>
                  <a:avLst/>
                  <a:gdLst>
                    <a:gd name="T0" fmla="*/ 31 w 110"/>
                    <a:gd name="T1" fmla="*/ 0 h 140"/>
                    <a:gd name="T2" fmla="*/ 16 w 110"/>
                    <a:gd name="T3" fmla="*/ 59 h 140"/>
                    <a:gd name="T4" fmla="*/ 0 w 110"/>
                    <a:gd name="T5" fmla="*/ 118 h 140"/>
                    <a:gd name="T6" fmla="*/ 78 w 110"/>
                    <a:gd name="T7" fmla="*/ 140 h 140"/>
                    <a:gd name="T8" fmla="*/ 94 w 110"/>
                    <a:gd name="T9" fmla="*/ 81 h 140"/>
                    <a:gd name="T10" fmla="*/ 110 w 110"/>
                    <a:gd name="T11" fmla="*/ 22 h 140"/>
                    <a:gd name="T12" fmla="*/ 31 w 110"/>
                    <a:gd name="T13" fmla="*/ 0 h 1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0"/>
                    <a:gd name="T22" fmla="*/ 0 h 140"/>
                    <a:gd name="T23" fmla="*/ 110 w 110"/>
                    <a:gd name="T24" fmla="*/ 140 h 1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0" h="140">
                      <a:moveTo>
                        <a:pt x="31" y="0"/>
                      </a:moveTo>
                      <a:lnTo>
                        <a:pt x="16" y="59"/>
                      </a:lnTo>
                      <a:lnTo>
                        <a:pt x="0" y="118"/>
                      </a:lnTo>
                      <a:lnTo>
                        <a:pt x="78" y="140"/>
                      </a:lnTo>
                      <a:lnTo>
                        <a:pt x="94" y="81"/>
                      </a:lnTo>
                      <a:lnTo>
                        <a:pt x="110" y="22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60" name="Freeform 223"/>
                <p:cNvSpPr>
                  <a:spLocks noChangeAspect="1"/>
                </p:cNvSpPr>
                <p:nvPr/>
              </p:nvSpPr>
              <p:spPr bwMode="auto">
                <a:xfrm>
                  <a:off x="7492" y="3170"/>
                  <a:ext cx="4" cy="16"/>
                </a:xfrm>
                <a:custGeom>
                  <a:avLst/>
                  <a:gdLst>
                    <a:gd name="T0" fmla="*/ 16 w 16"/>
                    <a:gd name="T1" fmla="*/ 0 h 59"/>
                    <a:gd name="T2" fmla="*/ 0 w 16"/>
                    <a:gd name="T3" fmla="*/ 59 h 59"/>
                    <a:gd name="T4" fmla="*/ 5 w 16"/>
                    <a:gd name="T5" fmla="*/ 59 h 59"/>
                    <a:gd name="T6" fmla="*/ 16 w 16"/>
                    <a:gd name="T7" fmla="*/ 0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59"/>
                    <a:gd name="T14" fmla="*/ 16 w 16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59">
                      <a:moveTo>
                        <a:pt x="16" y="0"/>
                      </a:moveTo>
                      <a:lnTo>
                        <a:pt x="0" y="59"/>
                      </a:lnTo>
                      <a:lnTo>
                        <a:pt x="5" y="59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61" name="Line 224"/>
                <p:cNvSpPr>
                  <a:spLocks noChangeAspect="1" noChangeShapeType="1"/>
                </p:cNvSpPr>
                <p:nvPr/>
              </p:nvSpPr>
              <p:spPr bwMode="auto">
                <a:xfrm>
                  <a:off x="7492" y="3186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62" name="Freeform 225"/>
                <p:cNvSpPr>
                  <a:spLocks noChangeAspect="1"/>
                </p:cNvSpPr>
                <p:nvPr/>
              </p:nvSpPr>
              <p:spPr bwMode="auto">
                <a:xfrm>
                  <a:off x="7492" y="3152"/>
                  <a:ext cx="30" cy="38"/>
                </a:xfrm>
                <a:custGeom>
                  <a:avLst/>
                  <a:gdLst>
                    <a:gd name="T0" fmla="*/ 22 w 102"/>
                    <a:gd name="T1" fmla="*/ 0 h 134"/>
                    <a:gd name="T2" fmla="*/ 11 w 102"/>
                    <a:gd name="T3" fmla="*/ 59 h 134"/>
                    <a:gd name="T4" fmla="*/ 0 w 102"/>
                    <a:gd name="T5" fmla="*/ 118 h 134"/>
                    <a:gd name="T6" fmla="*/ 79 w 102"/>
                    <a:gd name="T7" fmla="*/ 134 h 134"/>
                    <a:gd name="T8" fmla="*/ 91 w 102"/>
                    <a:gd name="T9" fmla="*/ 75 h 134"/>
                    <a:gd name="T10" fmla="*/ 102 w 102"/>
                    <a:gd name="T11" fmla="*/ 15 h 134"/>
                    <a:gd name="T12" fmla="*/ 22 w 102"/>
                    <a:gd name="T13" fmla="*/ 0 h 1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2"/>
                    <a:gd name="T22" fmla="*/ 0 h 134"/>
                    <a:gd name="T23" fmla="*/ 102 w 102"/>
                    <a:gd name="T24" fmla="*/ 134 h 1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2" h="134">
                      <a:moveTo>
                        <a:pt x="22" y="0"/>
                      </a:moveTo>
                      <a:lnTo>
                        <a:pt x="11" y="59"/>
                      </a:lnTo>
                      <a:lnTo>
                        <a:pt x="0" y="118"/>
                      </a:lnTo>
                      <a:lnTo>
                        <a:pt x="79" y="134"/>
                      </a:lnTo>
                      <a:lnTo>
                        <a:pt x="91" y="75"/>
                      </a:lnTo>
                      <a:lnTo>
                        <a:pt x="102" y="15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63" name="Freeform 226"/>
                <p:cNvSpPr>
                  <a:spLocks noChangeAspect="1"/>
                </p:cNvSpPr>
                <p:nvPr/>
              </p:nvSpPr>
              <p:spPr bwMode="auto">
                <a:xfrm>
                  <a:off x="7492" y="3152"/>
                  <a:ext cx="30" cy="38"/>
                </a:xfrm>
                <a:custGeom>
                  <a:avLst/>
                  <a:gdLst>
                    <a:gd name="T0" fmla="*/ 22 w 102"/>
                    <a:gd name="T1" fmla="*/ 0 h 134"/>
                    <a:gd name="T2" fmla="*/ 11 w 102"/>
                    <a:gd name="T3" fmla="*/ 59 h 134"/>
                    <a:gd name="T4" fmla="*/ 0 w 102"/>
                    <a:gd name="T5" fmla="*/ 118 h 134"/>
                    <a:gd name="T6" fmla="*/ 79 w 102"/>
                    <a:gd name="T7" fmla="*/ 134 h 134"/>
                    <a:gd name="T8" fmla="*/ 91 w 102"/>
                    <a:gd name="T9" fmla="*/ 75 h 134"/>
                    <a:gd name="T10" fmla="*/ 102 w 102"/>
                    <a:gd name="T11" fmla="*/ 15 h 134"/>
                    <a:gd name="T12" fmla="*/ 22 w 102"/>
                    <a:gd name="T13" fmla="*/ 0 h 1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2"/>
                    <a:gd name="T22" fmla="*/ 0 h 134"/>
                    <a:gd name="T23" fmla="*/ 102 w 102"/>
                    <a:gd name="T24" fmla="*/ 134 h 1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2" h="134">
                      <a:moveTo>
                        <a:pt x="22" y="0"/>
                      </a:moveTo>
                      <a:lnTo>
                        <a:pt x="11" y="59"/>
                      </a:lnTo>
                      <a:lnTo>
                        <a:pt x="0" y="118"/>
                      </a:lnTo>
                      <a:lnTo>
                        <a:pt x="79" y="134"/>
                      </a:lnTo>
                      <a:lnTo>
                        <a:pt x="91" y="75"/>
                      </a:lnTo>
                      <a:lnTo>
                        <a:pt x="102" y="15"/>
                      </a:lnTo>
                      <a:lnTo>
                        <a:pt x="22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64" name="Freeform 227"/>
                <p:cNvSpPr>
                  <a:spLocks noChangeAspect="1"/>
                </p:cNvSpPr>
                <p:nvPr/>
              </p:nvSpPr>
              <p:spPr bwMode="auto">
                <a:xfrm>
                  <a:off x="7516" y="3174"/>
                  <a:ext cx="2" cy="18"/>
                </a:xfrm>
                <a:custGeom>
                  <a:avLst/>
                  <a:gdLst>
                    <a:gd name="T0" fmla="*/ 12 w 12"/>
                    <a:gd name="T1" fmla="*/ 0 h 60"/>
                    <a:gd name="T2" fmla="*/ 0 w 12"/>
                    <a:gd name="T3" fmla="*/ 59 h 60"/>
                    <a:gd name="T4" fmla="*/ 5 w 12"/>
                    <a:gd name="T5" fmla="*/ 60 h 60"/>
                    <a:gd name="T6" fmla="*/ 12 w 12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"/>
                    <a:gd name="T13" fmla="*/ 0 h 60"/>
                    <a:gd name="T14" fmla="*/ 12 w 1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" h="60">
                      <a:moveTo>
                        <a:pt x="12" y="0"/>
                      </a:moveTo>
                      <a:lnTo>
                        <a:pt x="0" y="59"/>
                      </a:lnTo>
                      <a:lnTo>
                        <a:pt x="5" y="6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65" name="Line 228"/>
                <p:cNvSpPr>
                  <a:spLocks noChangeAspect="1" noChangeShapeType="1"/>
                </p:cNvSpPr>
                <p:nvPr/>
              </p:nvSpPr>
              <p:spPr bwMode="auto">
                <a:xfrm>
                  <a:off x="7516" y="3190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66" name="Freeform 229"/>
                <p:cNvSpPr>
                  <a:spLocks noChangeAspect="1"/>
                </p:cNvSpPr>
                <p:nvPr/>
              </p:nvSpPr>
              <p:spPr bwMode="auto">
                <a:xfrm>
                  <a:off x="7516" y="3156"/>
                  <a:ext cx="28" cy="38"/>
                </a:xfrm>
                <a:custGeom>
                  <a:avLst/>
                  <a:gdLst>
                    <a:gd name="T0" fmla="*/ 13 w 94"/>
                    <a:gd name="T1" fmla="*/ 0 h 130"/>
                    <a:gd name="T2" fmla="*/ 7 w 94"/>
                    <a:gd name="T3" fmla="*/ 61 h 130"/>
                    <a:gd name="T4" fmla="*/ 0 w 94"/>
                    <a:gd name="T5" fmla="*/ 121 h 130"/>
                    <a:gd name="T6" fmla="*/ 80 w 94"/>
                    <a:gd name="T7" fmla="*/ 130 h 130"/>
                    <a:gd name="T8" fmla="*/ 87 w 94"/>
                    <a:gd name="T9" fmla="*/ 70 h 130"/>
                    <a:gd name="T10" fmla="*/ 94 w 94"/>
                    <a:gd name="T11" fmla="*/ 9 h 130"/>
                    <a:gd name="T12" fmla="*/ 13 w 94"/>
                    <a:gd name="T13" fmla="*/ 0 h 1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4"/>
                    <a:gd name="T22" fmla="*/ 0 h 130"/>
                    <a:gd name="T23" fmla="*/ 94 w 94"/>
                    <a:gd name="T24" fmla="*/ 130 h 13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4" h="130">
                      <a:moveTo>
                        <a:pt x="13" y="0"/>
                      </a:moveTo>
                      <a:lnTo>
                        <a:pt x="7" y="61"/>
                      </a:lnTo>
                      <a:lnTo>
                        <a:pt x="0" y="121"/>
                      </a:lnTo>
                      <a:lnTo>
                        <a:pt x="80" y="130"/>
                      </a:lnTo>
                      <a:lnTo>
                        <a:pt x="87" y="70"/>
                      </a:lnTo>
                      <a:lnTo>
                        <a:pt x="94" y="9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67" name="Freeform 230"/>
                <p:cNvSpPr>
                  <a:spLocks noChangeAspect="1"/>
                </p:cNvSpPr>
                <p:nvPr/>
              </p:nvSpPr>
              <p:spPr bwMode="auto">
                <a:xfrm>
                  <a:off x="7516" y="3156"/>
                  <a:ext cx="28" cy="38"/>
                </a:xfrm>
                <a:custGeom>
                  <a:avLst/>
                  <a:gdLst>
                    <a:gd name="T0" fmla="*/ 13 w 94"/>
                    <a:gd name="T1" fmla="*/ 0 h 130"/>
                    <a:gd name="T2" fmla="*/ 7 w 94"/>
                    <a:gd name="T3" fmla="*/ 61 h 130"/>
                    <a:gd name="T4" fmla="*/ 0 w 94"/>
                    <a:gd name="T5" fmla="*/ 121 h 130"/>
                    <a:gd name="T6" fmla="*/ 80 w 94"/>
                    <a:gd name="T7" fmla="*/ 130 h 130"/>
                    <a:gd name="T8" fmla="*/ 87 w 94"/>
                    <a:gd name="T9" fmla="*/ 70 h 130"/>
                    <a:gd name="T10" fmla="*/ 94 w 94"/>
                    <a:gd name="T11" fmla="*/ 9 h 130"/>
                    <a:gd name="T12" fmla="*/ 13 w 94"/>
                    <a:gd name="T13" fmla="*/ 0 h 1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4"/>
                    <a:gd name="T22" fmla="*/ 0 h 130"/>
                    <a:gd name="T23" fmla="*/ 94 w 94"/>
                    <a:gd name="T24" fmla="*/ 130 h 13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4" h="130">
                      <a:moveTo>
                        <a:pt x="13" y="0"/>
                      </a:moveTo>
                      <a:lnTo>
                        <a:pt x="7" y="61"/>
                      </a:lnTo>
                      <a:lnTo>
                        <a:pt x="0" y="121"/>
                      </a:lnTo>
                      <a:lnTo>
                        <a:pt x="80" y="130"/>
                      </a:lnTo>
                      <a:lnTo>
                        <a:pt x="87" y="70"/>
                      </a:lnTo>
                      <a:lnTo>
                        <a:pt x="94" y="9"/>
                      </a:lnTo>
                      <a:lnTo>
                        <a:pt x="13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68" name="Freeform 231"/>
                <p:cNvSpPr>
                  <a:spLocks noChangeAspect="1"/>
                </p:cNvSpPr>
                <p:nvPr/>
              </p:nvSpPr>
              <p:spPr bwMode="auto">
                <a:xfrm>
                  <a:off x="7540" y="3176"/>
                  <a:ext cx="2" cy="18"/>
                </a:xfrm>
                <a:custGeom>
                  <a:avLst/>
                  <a:gdLst>
                    <a:gd name="T0" fmla="*/ 7 w 7"/>
                    <a:gd name="T1" fmla="*/ 0 h 60"/>
                    <a:gd name="T2" fmla="*/ 0 w 7"/>
                    <a:gd name="T3" fmla="*/ 60 h 60"/>
                    <a:gd name="T4" fmla="*/ 5 w 7"/>
                    <a:gd name="T5" fmla="*/ 60 h 60"/>
                    <a:gd name="T6" fmla="*/ 7 w 7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60"/>
                    <a:gd name="T14" fmla="*/ 7 w 7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60">
                      <a:moveTo>
                        <a:pt x="7" y="0"/>
                      </a:moveTo>
                      <a:lnTo>
                        <a:pt x="0" y="60"/>
                      </a:lnTo>
                      <a:lnTo>
                        <a:pt x="5" y="6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69" name="Line 232"/>
                <p:cNvSpPr>
                  <a:spLocks noChangeAspect="1" noChangeShapeType="1"/>
                </p:cNvSpPr>
                <p:nvPr/>
              </p:nvSpPr>
              <p:spPr bwMode="auto">
                <a:xfrm>
                  <a:off x="7540" y="3194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70" name="Freeform 233"/>
                <p:cNvSpPr>
                  <a:spLocks noChangeAspect="1"/>
                </p:cNvSpPr>
                <p:nvPr/>
              </p:nvSpPr>
              <p:spPr bwMode="auto">
                <a:xfrm>
                  <a:off x="7542" y="3160"/>
                  <a:ext cx="24" cy="34"/>
                </a:xfrm>
                <a:custGeom>
                  <a:avLst/>
                  <a:gdLst>
                    <a:gd name="T0" fmla="*/ 5 w 85"/>
                    <a:gd name="T1" fmla="*/ 0 h 125"/>
                    <a:gd name="T2" fmla="*/ 2 w 85"/>
                    <a:gd name="T3" fmla="*/ 61 h 125"/>
                    <a:gd name="T4" fmla="*/ 0 w 85"/>
                    <a:gd name="T5" fmla="*/ 121 h 125"/>
                    <a:gd name="T6" fmla="*/ 81 w 85"/>
                    <a:gd name="T7" fmla="*/ 125 h 125"/>
                    <a:gd name="T8" fmla="*/ 83 w 85"/>
                    <a:gd name="T9" fmla="*/ 64 h 125"/>
                    <a:gd name="T10" fmla="*/ 85 w 85"/>
                    <a:gd name="T11" fmla="*/ 4 h 125"/>
                    <a:gd name="T12" fmla="*/ 5 w 85"/>
                    <a:gd name="T13" fmla="*/ 0 h 1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5"/>
                    <a:gd name="T22" fmla="*/ 0 h 125"/>
                    <a:gd name="T23" fmla="*/ 85 w 85"/>
                    <a:gd name="T24" fmla="*/ 125 h 1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5" h="125">
                      <a:moveTo>
                        <a:pt x="5" y="0"/>
                      </a:moveTo>
                      <a:lnTo>
                        <a:pt x="2" y="61"/>
                      </a:lnTo>
                      <a:lnTo>
                        <a:pt x="0" y="121"/>
                      </a:lnTo>
                      <a:lnTo>
                        <a:pt x="81" y="125"/>
                      </a:lnTo>
                      <a:lnTo>
                        <a:pt x="83" y="64"/>
                      </a:lnTo>
                      <a:lnTo>
                        <a:pt x="85" y="4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71" name="Freeform 234"/>
                <p:cNvSpPr>
                  <a:spLocks noChangeAspect="1"/>
                </p:cNvSpPr>
                <p:nvPr/>
              </p:nvSpPr>
              <p:spPr bwMode="auto">
                <a:xfrm>
                  <a:off x="7542" y="3160"/>
                  <a:ext cx="24" cy="34"/>
                </a:xfrm>
                <a:custGeom>
                  <a:avLst/>
                  <a:gdLst>
                    <a:gd name="T0" fmla="*/ 5 w 85"/>
                    <a:gd name="T1" fmla="*/ 0 h 125"/>
                    <a:gd name="T2" fmla="*/ 2 w 85"/>
                    <a:gd name="T3" fmla="*/ 61 h 125"/>
                    <a:gd name="T4" fmla="*/ 0 w 85"/>
                    <a:gd name="T5" fmla="*/ 121 h 125"/>
                    <a:gd name="T6" fmla="*/ 81 w 85"/>
                    <a:gd name="T7" fmla="*/ 125 h 125"/>
                    <a:gd name="T8" fmla="*/ 83 w 85"/>
                    <a:gd name="T9" fmla="*/ 64 h 125"/>
                    <a:gd name="T10" fmla="*/ 85 w 85"/>
                    <a:gd name="T11" fmla="*/ 4 h 125"/>
                    <a:gd name="T12" fmla="*/ 5 w 85"/>
                    <a:gd name="T13" fmla="*/ 0 h 1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5"/>
                    <a:gd name="T22" fmla="*/ 0 h 125"/>
                    <a:gd name="T23" fmla="*/ 85 w 85"/>
                    <a:gd name="T24" fmla="*/ 125 h 1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5" h="125">
                      <a:moveTo>
                        <a:pt x="5" y="0"/>
                      </a:moveTo>
                      <a:lnTo>
                        <a:pt x="2" y="61"/>
                      </a:lnTo>
                      <a:lnTo>
                        <a:pt x="0" y="121"/>
                      </a:lnTo>
                      <a:lnTo>
                        <a:pt x="81" y="125"/>
                      </a:lnTo>
                      <a:lnTo>
                        <a:pt x="83" y="64"/>
                      </a:lnTo>
                      <a:lnTo>
                        <a:pt x="85" y="4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72" name="Freeform 235"/>
                <p:cNvSpPr>
                  <a:spLocks noChangeAspect="1"/>
                </p:cNvSpPr>
                <p:nvPr/>
              </p:nvSpPr>
              <p:spPr bwMode="auto">
                <a:xfrm>
                  <a:off x="7564" y="3178"/>
                  <a:ext cx="2" cy="16"/>
                </a:xfrm>
                <a:custGeom>
                  <a:avLst/>
                  <a:gdLst>
                    <a:gd name="T0" fmla="*/ 2 w 4"/>
                    <a:gd name="T1" fmla="*/ 0 h 61"/>
                    <a:gd name="T2" fmla="*/ 0 w 4"/>
                    <a:gd name="T3" fmla="*/ 61 h 61"/>
                    <a:gd name="T4" fmla="*/ 4 w 4"/>
                    <a:gd name="T5" fmla="*/ 61 h 61"/>
                    <a:gd name="T6" fmla="*/ 2 w 4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"/>
                    <a:gd name="T13" fmla="*/ 0 h 61"/>
                    <a:gd name="T14" fmla="*/ 4 w 4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" h="61">
                      <a:moveTo>
                        <a:pt x="2" y="0"/>
                      </a:moveTo>
                      <a:lnTo>
                        <a:pt x="0" y="61"/>
                      </a:lnTo>
                      <a:lnTo>
                        <a:pt x="4" y="6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73" name="Line 236"/>
                <p:cNvSpPr>
                  <a:spLocks noChangeAspect="1" noChangeShapeType="1"/>
                </p:cNvSpPr>
                <p:nvPr/>
              </p:nvSpPr>
              <p:spPr bwMode="auto">
                <a:xfrm>
                  <a:off x="7564" y="3194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74" name="Freeform 237"/>
                <p:cNvSpPr>
                  <a:spLocks noChangeAspect="1"/>
                </p:cNvSpPr>
                <p:nvPr/>
              </p:nvSpPr>
              <p:spPr bwMode="auto">
                <a:xfrm>
                  <a:off x="7564" y="3160"/>
                  <a:ext cx="24" cy="34"/>
                </a:xfrm>
                <a:custGeom>
                  <a:avLst/>
                  <a:gdLst>
                    <a:gd name="T0" fmla="*/ 0 w 85"/>
                    <a:gd name="T1" fmla="*/ 4 h 125"/>
                    <a:gd name="T2" fmla="*/ 2 w 85"/>
                    <a:gd name="T3" fmla="*/ 64 h 125"/>
                    <a:gd name="T4" fmla="*/ 4 w 85"/>
                    <a:gd name="T5" fmla="*/ 125 h 125"/>
                    <a:gd name="T6" fmla="*/ 85 w 85"/>
                    <a:gd name="T7" fmla="*/ 121 h 125"/>
                    <a:gd name="T8" fmla="*/ 83 w 85"/>
                    <a:gd name="T9" fmla="*/ 61 h 125"/>
                    <a:gd name="T10" fmla="*/ 80 w 85"/>
                    <a:gd name="T11" fmla="*/ 0 h 125"/>
                    <a:gd name="T12" fmla="*/ 0 w 85"/>
                    <a:gd name="T13" fmla="*/ 4 h 1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5"/>
                    <a:gd name="T22" fmla="*/ 0 h 125"/>
                    <a:gd name="T23" fmla="*/ 85 w 85"/>
                    <a:gd name="T24" fmla="*/ 125 h 1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5" h="125">
                      <a:moveTo>
                        <a:pt x="0" y="4"/>
                      </a:moveTo>
                      <a:lnTo>
                        <a:pt x="2" y="64"/>
                      </a:lnTo>
                      <a:lnTo>
                        <a:pt x="4" y="125"/>
                      </a:lnTo>
                      <a:lnTo>
                        <a:pt x="85" y="121"/>
                      </a:lnTo>
                      <a:lnTo>
                        <a:pt x="83" y="61"/>
                      </a:lnTo>
                      <a:lnTo>
                        <a:pt x="80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75" name="Freeform 238"/>
                <p:cNvSpPr>
                  <a:spLocks noChangeAspect="1"/>
                </p:cNvSpPr>
                <p:nvPr/>
              </p:nvSpPr>
              <p:spPr bwMode="auto">
                <a:xfrm>
                  <a:off x="7564" y="3160"/>
                  <a:ext cx="24" cy="34"/>
                </a:xfrm>
                <a:custGeom>
                  <a:avLst/>
                  <a:gdLst>
                    <a:gd name="T0" fmla="*/ 0 w 85"/>
                    <a:gd name="T1" fmla="*/ 4 h 125"/>
                    <a:gd name="T2" fmla="*/ 2 w 85"/>
                    <a:gd name="T3" fmla="*/ 64 h 125"/>
                    <a:gd name="T4" fmla="*/ 4 w 85"/>
                    <a:gd name="T5" fmla="*/ 125 h 125"/>
                    <a:gd name="T6" fmla="*/ 85 w 85"/>
                    <a:gd name="T7" fmla="*/ 121 h 125"/>
                    <a:gd name="T8" fmla="*/ 83 w 85"/>
                    <a:gd name="T9" fmla="*/ 61 h 125"/>
                    <a:gd name="T10" fmla="*/ 80 w 85"/>
                    <a:gd name="T11" fmla="*/ 0 h 125"/>
                    <a:gd name="T12" fmla="*/ 0 w 85"/>
                    <a:gd name="T13" fmla="*/ 4 h 1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5"/>
                    <a:gd name="T22" fmla="*/ 0 h 125"/>
                    <a:gd name="T23" fmla="*/ 85 w 85"/>
                    <a:gd name="T24" fmla="*/ 125 h 1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5" h="125">
                      <a:moveTo>
                        <a:pt x="0" y="4"/>
                      </a:moveTo>
                      <a:lnTo>
                        <a:pt x="2" y="64"/>
                      </a:lnTo>
                      <a:lnTo>
                        <a:pt x="4" y="125"/>
                      </a:lnTo>
                      <a:lnTo>
                        <a:pt x="85" y="121"/>
                      </a:lnTo>
                      <a:lnTo>
                        <a:pt x="83" y="61"/>
                      </a:lnTo>
                      <a:lnTo>
                        <a:pt x="80" y="0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76" name="Freeform 239"/>
                <p:cNvSpPr>
                  <a:spLocks noChangeAspect="1"/>
                </p:cNvSpPr>
                <p:nvPr/>
              </p:nvSpPr>
              <p:spPr bwMode="auto">
                <a:xfrm>
                  <a:off x="7588" y="3176"/>
                  <a:ext cx="2" cy="18"/>
                </a:xfrm>
                <a:custGeom>
                  <a:avLst/>
                  <a:gdLst>
                    <a:gd name="T0" fmla="*/ 0 w 6"/>
                    <a:gd name="T1" fmla="*/ 0 h 60"/>
                    <a:gd name="T2" fmla="*/ 2 w 6"/>
                    <a:gd name="T3" fmla="*/ 60 h 60"/>
                    <a:gd name="T4" fmla="*/ 6 w 6"/>
                    <a:gd name="T5" fmla="*/ 60 h 60"/>
                    <a:gd name="T6" fmla="*/ 0 w 6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60"/>
                    <a:gd name="T14" fmla="*/ 6 w 6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60">
                      <a:moveTo>
                        <a:pt x="0" y="0"/>
                      </a:moveTo>
                      <a:lnTo>
                        <a:pt x="2" y="60"/>
                      </a:lnTo>
                      <a:lnTo>
                        <a:pt x="6" y="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77" name="Line 240"/>
                <p:cNvSpPr>
                  <a:spLocks noChangeAspect="1" noChangeShapeType="1"/>
                </p:cNvSpPr>
                <p:nvPr/>
              </p:nvSpPr>
              <p:spPr bwMode="auto">
                <a:xfrm>
                  <a:off x="7588" y="3194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78" name="Freeform 241"/>
                <p:cNvSpPr>
                  <a:spLocks noChangeAspect="1"/>
                </p:cNvSpPr>
                <p:nvPr/>
              </p:nvSpPr>
              <p:spPr bwMode="auto">
                <a:xfrm>
                  <a:off x="7586" y="3156"/>
                  <a:ext cx="26" cy="38"/>
                </a:xfrm>
                <a:custGeom>
                  <a:avLst/>
                  <a:gdLst>
                    <a:gd name="T0" fmla="*/ 0 w 93"/>
                    <a:gd name="T1" fmla="*/ 9 h 130"/>
                    <a:gd name="T2" fmla="*/ 7 w 93"/>
                    <a:gd name="T3" fmla="*/ 70 h 130"/>
                    <a:gd name="T4" fmla="*/ 13 w 93"/>
                    <a:gd name="T5" fmla="*/ 130 h 130"/>
                    <a:gd name="T6" fmla="*/ 93 w 93"/>
                    <a:gd name="T7" fmla="*/ 121 h 130"/>
                    <a:gd name="T8" fmla="*/ 86 w 93"/>
                    <a:gd name="T9" fmla="*/ 61 h 130"/>
                    <a:gd name="T10" fmla="*/ 79 w 93"/>
                    <a:gd name="T11" fmla="*/ 0 h 130"/>
                    <a:gd name="T12" fmla="*/ 0 w 93"/>
                    <a:gd name="T13" fmla="*/ 9 h 1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3"/>
                    <a:gd name="T22" fmla="*/ 0 h 130"/>
                    <a:gd name="T23" fmla="*/ 93 w 93"/>
                    <a:gd name="T24" fmla="*/ 130 h 13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3" h="130">
                      <a:moveTo>
                        <a:pt x="0" y="9"/>
                      </a:moveTo>
                      <a:lnTo>
                        <a:pt x="7" y="70"/>
                      </a:lnTo>
                      <a:lnTo>
                        <a:pt x="13" y="130"/>
                      </a:lnTo>
                      <a:lnTo>
                        <a:pt x="93" y="121"/>
                      </a:lnTo>
                      <a:lnTo>
                        <a:pt x="86" y="61"/>
                      </a:lnTo>
                      <a:lnTo>
                        <a:pt x="79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79" name="Freeform 242"/>
                <p:cNvSpPr>
                  <a:spLocks noChangeAspect="1"/>
                </p:cNvSpPr>
                <p:nvPr/>
              </p:nvSpPr>
              <p:spPr bwMode="auto">
                <a:xfrm>
                  <a:off x="7586" y="3156"/>
                  <a:ext cx="26" cy="38"/>
                </a:xfrm>
                <a:custGeom>
                  <a:avLst/>
                  <a:gdLst>
                    <a:gd name="T0" fmla="*/ 0 w 93"/>
                    <a:gd name="T1" fmla="*/ 9 h 130"/>
                    <a:gd name="T2" fmla="*/ 7 w 93"/>
                    <a:gd name="T3" fmla="*/ 70 h 130"/>
                    <a:gd name="T4" fmla="*/ 13 w 93"/>
                    <a:gd name="T5" fmla="*/ 130 h 130"/>
                    <a:gd name="T6" fmla="*/ 93 w 93"/>
                    <a:gd name="T7" fmla="*/ 121 h 130"/>
                    <a:gd name="T8" fmla="*/ 86 w 93"/>
                    <a:gd name="T9" fmla="*/ 61 h 130"/>
                    <a:gd name="T10" fmla="*/ 79 w 93"/>
                    <a:gd name="T11" fmla="*/ 0 h 130"/>
                    <a:gd name="T12" fmla="*/ 0 w 93"/>
                    <a:gd name="T13" fmla="*/ 9 h 1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3"/>
                    <a:gd name="T22" fmla="*/ 0 h 130"/>
                    <a:gd name="T23" fmla="*/ 93 w 93"/>
                    <a:gd name="T24" fmla="*/ 130 h 13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3" h="130">
                      <a:moveTo>
                        <a:pt x="0" y="9"/>
                      </a:moveTo>
                      <a:lnTo>
                        <a:pt x="7" y="70"/>
                      </a:lnTo>
                      <a:lnTo>
                        <a:pt x="13" y="130"/>
                      </a:lnTo>
                      <a:lnTo>
                        <a:pt x="93" y="121"/>
                      </a:lnTo>
                      <a:lnTo>
                        <a:pt x="86" y="61"/>
                      </a:lnTo>
                      <a:lnTo>
                        <a:pt x="79" y="0"/>
                      </a:lnTo>
                      <a:lnTo>
                        <a:pt x="0" y="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280" name="Freeform 243"/>
                <p:cNvSpPr>
                  <a:spLocks noChangeAspect="1"/>
                </p:cNvSpPr>
                <p:nvPr/>
              </p:nvSpPr>
              <p:spPr bwMode="auto">
                <a:xfrm>
                  <a:off x="7610" y="3174"/>
                  <a:ext cx="4" cy="18"/>
                </a:xfrm>
                <a:custGeom>
                  <a:avLst/>
                  <a:gdLst>
                    <a:gd name="T0" fmla="*/ 0 w 12"/>
                    <a:gd name="T1" fmla="*/ 0 h 60"/>
                    <a:gd name="T2" fmla="*/ 7 w 12"/>
                    <a:gd name="T3" fmla="*/ 60 h 60"/>
                    <a:gd name="T4" fmla="*/ 12 w 12"/>
                    <a:gd name="T5" fmla="*/ 59 h 60"/>
                    <a:gd name="T6" fmla="*/ 0 w 12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"/>
                    <a:gd name="T13" fmla="*/ 0 h 60"/>
                    <a:gd name="T14" fmla="*/ 12 w 1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" h="60">
                      <a:moveTo>
                        <a:pt x="0" y="0"/>
                      </a:moveTo>
                      <a:lnTo>
                        <a:pt x="7" y="60"/>
                      </a:lnTo>
                      <a:lnTo>
                        <a:pt x="12" y="5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88" name="Text Box 244"/>
              <p:cNvSpPr txBox="1">
                <a:spLocks noChangeAspect="1" noChangeArrowheads="1"/>
              </p:cNvSpPr>
              <p:nvPr/>
            </p:nvSpPr>
            <p:spPr bwMode="auto">
              <a:xfrm>
                <a:off x="4228" y="1222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zh-CN" sz="2400" b="0" i="1">
                  <a:latin typeface="Symbol" panose="05050102010706020507" pitchFamily="18" charset="2"/>
                </a:endParaRPr>
              </a:p>
            </p:txBody>
          </p:sp>
          <p:sp>
            <p:nvSpPr>
              <p:cNvPr id="3089" name="AutoShape 245"/>
              <p:cNvSpPr>
                <a:spLocks noChangeAspect="1" noChangeArrowheads="1" noTextEdit="1"/>
              </p:cNvSpPr>
              <p:nvPr/>
            </p:nvSpPr>
            <p:spPr bwMode="auto">
              <a:xfrm>
                <a:off x="657" y="994"/>
                <a:ext cx="4081" cy="10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0" name="Line 246"/>
              <p:cNvSpPr>
                <a:spLocks noChangeAspect="1" noChangeShapeType="1"/>
              </p:cNvSpPr>
              <p:nvPr/>
            </p:nvSpPr>
            <p:spPr bwMode="auto">
              <a:xfrm flipV="1">
                <a:off x="4379" y="187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1" name="Freeform 247"/>
              <p:cNvSpPr>
                <a:spLocks noChangeAspect="1"/>
              </p:cNvSpPr>
              <p:nvPr/>
            </p:nvSpPr>
            <p:spPr bwMode="auto">
              <a:xfrm>
                <a:off x="4377" y="1857"/>
                <a:ext cx="14" cy="19"/>
              </a:xfrm>
              <a:custGeom>
                <a:avLst/>
                <a:gdLst>
                  <a:gd name="T0" fmla="*/ 0 w 102"/>
                  <a:gd name="T1" fmla="*/ 15 h 134"/>
                  <a:gd name="T2" fmla="*/ 11 w 102"/>
                  <a:gd name="T3" fmla="*/ 75 h 134"/>
                  <a:gd name="T4" fmla="*/ 23 w 102"/>
                  <a:gd name="T5" fmla="*/ 134 h 134"/>
                  <a:gd name="T6" fmla="*/ 102 w 102"/>
                  <a:gd name="T7" fmla="*/ 118 h 134"/>
                  <a:gd name="T8" fmla="*/ 91 w 102"/>
                  <a:gd name="T9" fmla="*/ 59 h 134"/>
                  <a:gd name="T10" fmla="*/ 79 w 102"/>
                  <a:gd name="T11" fmla="*/ 0 h 134"/>
                  <a:gd name="T12" fmla="*/ 0 w 102"/>
                  <a:gd name="T13" fmla="*/ 15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0" y="15"/>
                    </a:moveTo>
                    <a:lnTo>
                      <a:pt x="11" y="75"/>
                    </a:lnTo>
                    <a:lnTo>
                      <a:pt x="23" y="134"/>
                    </a:lnTo>
                    <a:lnTo>
                      <a:pt x="102" y="118"/>
                    </a:lnTo>
                    <a:lnTo>
                      <a:pt x="91" y="59"/>
                    </a:lnTo>
                    <a:lnTo>
                      <a:pt x="79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2" name="Freeform 248"/>
              <p:cNvSpPr>
                <a:spLocks noChangeAspect="1"/>
              </p:cNvSpPr>
              <p:nvPr/>
            </p:nvSpPr>
            <p:spPr bwMode="auto">
              <a:xfrm>
                <a:off x="4377" y="1857"/>
                <a:ext cx="14" cy="19"/>
              </a:xfrm>
              <a:custGeom>
                <a:avLst/>
                <a:gdLst>
                  <a:gd name="T0" fmla="*/ 0 w 102"/>
                  <a:gd name="T1" fmla="*/ 15 h 134"/>
                  <a:gd name="T2" fmla="*/ 11 w 102"/>
                  <a:gd name="T3" fmla="*/ 75 h 134"/>
                  <a:gd name="T4" fmla="*/ 23 w 102"/>
                  <a:gd name="T5" fmla="*/ 134 h 134"/>
                  <a:gd name="T6" fmla="*/ 102 w 102"/>
                  <a:gd name="T7" fmla="*/ 118 h 134"/>
                  <a:gd name="T8" fmla="*/ 91 w 102"/>
                  <a:gd name="T9" fmla="*/ 59 h 134"/>
                  <a:gd name="T10" fmla="*/ 79 w 102"/>
                  <a:gd name="T11" fmla="*/ 0 h 134"/>
                  <a:gd name="T12" fmla="*/ 0 w 102"/>
                  <a:gd name="T13" fmla="*/ 15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0" y="15"/>
                    </a:moveTo>
                    <a:lnTo>
                      <a:pt x="11" y="75"/>
                    </a:lnTo>
                    <a:lnTo>
                      <a:pt x="23" y="134"/>
                    </a:lnTo>
                    <a:lnTo>
                      <a:pt x="102" y="118"/>
                    </a:lnTo>
                    <a:lnTo>
                      <a:pt x="91" y="59"/>
                    </a:lnTo>
                    <a:lnTo>
                      <a:pt x="79" y="0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3" name="Freeform 249"/>
              <p:cNvSpPr>
                <a:spLocks noChangeAspect="1"/>
              </p:cNvSpPr>
              <p:nvPr/>
            </p:nvSpPr>
            <p:spPr bwMode="auto">
              <a:xfrm>
                <a:off x="4390" y="1866"/>
                <a:ext cx="2" cy="8"/>
              </a:xfrm>
              <a:custGeom>
                <a:avLst/>
                <a:gdLst>
                  <a:gd name="T0" fmla="*/ 0 w 16"/>
                  <a:gd name="T1" fmla="*/ 0 h 59"/>
                  <a:gd name="T2" fmla="*/ 11 w 16"/>
                  <a:gd name="T3" fmla="*/ 59 h 59"/>
                  <a:gd name="T4" fmla="*/ 16 w 16"/>
                  <a:gd name="T5" fmla="*/ 59 h 59"/>
                  <a:gd name="T6" fmla="*/ 0 w 16"/>
                  <a:gd name="T7" fmla="*/ 0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0" y="0"/>
                    </a:moveTo>
                    <a:lnTo>
                      <a:pt x="11" y="59"/>
                    </a:lnTo>
                    <a:lnTo>
                      <a:pt x="16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4" name="Line 250"/>
              <p:cNvSpPr>
                <a:spLocks noChangeAspect="1" noChangeShapeType="1"/>
              </p:cNvSpPr>
              <p:nvPr/>
            </p:nvSpPr>
            <p:spPr bwMode="auto">
              <a:xfrm>
                <a:off x="4391" y="18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5" name="Freeform 251"/>
              <p:cNvSpPr>
                <a:spLocks noChangeAspect="1"/>
              </p:cNvSpPr>
              <p:nvPr/>
            </p:nvSpPr>
            <p:spPr bwMode="auto">
              <a:xfrm>
                <a:off x="4387" y="1854"/>
                <a:ext cx="16" cy="20"/>
              </a:xfrm>
              <a:custGeom>
                <a:avLst/>
                <a:gdLst>
                  <a:gd name="T0" fmla="*/ 0 w 110"/>
                  <a:gd name="T1" fmla="*/ 22 h 140"/>
                  <a:gd name="T2" fmla="*/ 16 w 110"/>
                  <a:gd name="T3" fmla="*/ 81 h 140"/>
                  <a:gd name="T4" fmla="*/ 32 w 110"/>
                  <a:gd name="T5" fmla="*/ 140 h 140"/>
                  <a:gd name="T6" fmla="*/ 110 w 110"/>
                  <a:gd name="T7" fmla="*/ 118 h 140"/>
                  <a:gd name="T8" fmla="*/ 94 w 110"/>
                  <a:gd name="T9" fmla="*/ 59 h 140"/>
                  <a:gd name="T10" fmla="*/ 78 w 110"/>
                  <a:gd name="T11" fmla="*/ 0 h 140"/>
                  <a:gd name="T12" fmla="*/ 0 w 110"/>
                  <a:gd name="T13" fmla="*/ 22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0" y="22"/>
                    </a:moveTo>
                    <a:lnTo>
                      <a:pt x="16" y="81"/>
                    </a:lnTo>
                    <a:lnTo>
                      <a:pt x="32" y="140"/>
                    </a:lnTo>
                    <a:lnTo>
                      <a:pt x="110" y="118"/>
                    </a:lnTo>
                    <a:lnTo>
                      <a:pt x="94" y="59"/>
                    </a:lnTo>
                    <a:lnTo>
                      <a:pt x="78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6" name="Freeform 252"/>
              <p:cNvSpPr>
                <a:spLocks noChangeAspect="1"/>
              </p:cNvSpPr>
              <p:nvPr/>
            </p:nvSpPr>
            <p:spPr bwMode="auto">
              <a:xfrm>
                <a:off x="4387" y="1854"/>
                <a:ext cx="16" cy="20"/>
              </a:xfrm>
              <a:custGeom>
                <a:avLst/>
                <a:gdLst>
                  <a:gd name="T0" fmla="*/ 0 w 110"/>
                  <a:gd name="T1" fmla="*/ 22 h 140"/>
                  <a:gd name="T2" fmla="*/ 16 w 110"/>
                  <a:gd name="T3" fmla="*/ 81 h 140"/>
                  <a:gd name="T4" fmla="*/ 32 w 110"/>
                  <a:gd name="T5" fmla="*/ 140 h 140"/>
                  <a:gd name="T6" fmla="*/ 110 w 110"/>
                  <a:gd name="T7" fmla="*/ 118 h 140"/>
                  <a:gd name="T8" fmla="*/ 94 w 110"/>
                  <a:gd name="T9" fmla="*/ 59 h 140"/>
                  <a:gd name="T10" fmla="*/ 78 w 110"/>
                  <a:gd name="T11" fmla="*/ 0 h 140"/>
                  <a:gd name="T12" fmla="*/ 0 w 110"/>
                  <a:gd name="T13" fmla="*/ 22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0" y="22"/>
                    </a:moveTo>
                    <a:lnTo>
                      <a:pt x="16" y="81"/>
                    </a:lnTo>
                    <a:lnTo>
                      <a:pt x="32" y="140"/>
                    </a:lnTo>
                    <a:lnTo>
                      <a:pt x="110" y="118"/>
                    </a:lnTo>
                    <a:lnTo>
                      <a:pt x="94" y="59"/>
                    </a:lnTo>
                    <a:lnTo>
                      <a:pt x="78" y="0"/>
                    </a:lnTo>
                    <a:lnTo>
                      <a:pt x="0" y="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7" name="Freeform 253"/>
              <p:cNvSpPr>
                <a:spLocks noChangeAspect="1"/>
              </p:cNvSpPr>
              <p:nvPr/>
            </p:nvSpPr>
            <p:spPr bwMode="auto">
              <a:xfrm>
                <a:off x="4401" y="1863"/>
                <a:ext cx="3" cy="8"/>
              </a:xfrm>
              <a:custGeom>
                <a:avLst/>
                <a:gdLst>
                  <a:gd name="T0" fmla="*/ 0 w 21"/>
                  <a:gd name="T1" fmla="*/ 0 h 59"/>
                  <a:gd name="T2" fmla="*/ 16 w 21"/>
                  <a:gd name="T3" fmla="*/ 59 h 59"/>
                  <a:gd name="T4" fmla="*/ 21 w 21"/>
                  <a:gd name="T5" fmla="*/ 57 h 59"/>
                  <a:gd name="T6" fmla="*/ 0 w 21"/>
                  <a:gd name="T7" fmla="*/ 0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59"/>
                  <a:gd name="T14" fmla="*/ 21 w 21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59">
                    <a:moveTo>
                      <a:pt x="0" y="0"/>
                    </a:moveTo>
                    <a:lnTo>
                      <a:pt x="16" y="59"/>
                    </a:lnTo>
                    <a:lnTo>
                      <a:pt x="21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8" name="Line 254"/>
              <p:cNvSpPr>
                <a:spLocks noChangeAspect="1" noChangeShapeType="1"/>
              </p:cNvSpPr>
              <p:nvPr/>
            </p:nvSpPr>
            <p:spPr bwMode="auto">
              <a:xfrm flipV="1">
                <a:off x="4403" y="18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9" name="Freeform 255"/>
              <p:cNvSpPr>
                <a:spLocks noChangeAspect="1"/>
              </p:cNvSpPr>
              <p:nvPr/>
            </p:nvSpPr>
            <p:spPr bwMode="auto">
              <a:xfrm>
                <a:off x="4398" y="1851"/>
                <a:ext cx="17" cy="20"/>
              </a:xfrm>
              <a:custGeom>
                <a:avLst/>
                <a:gdLst>
                  <a:gd name="T0" fmla="*/ 0 w 117"/>
                  <a:gd name="T1" fmla="*/ 27 h 141"/>
                  <a:gd name="T2" fmla="*/ 20 w 117"/>
                  <a:gd name="T3" fmla="*/ 84 h 141"/>
                  <a:gd name="T4" fmla="*/ 41 w 117"/>
                  <a:gd name="T5" fmla="*/ 141 h 141"/>
                  <a:gd name="T6" fmla="*/ 117 w 117"/>
                  <a:gd name="T7" fmla="*/ 114 h 141"/>
                  <a:gd name="T8" fmla="*/ 96 w 117"/>
                  <a:gd name="T9" fmla="*/ 57 h 141"/>
                  <a:gd name="T10" fmla="*/ 76 w 117"/>
                  <a:gd name="T11" fmla="*/ 0 h 141"/>
                  <a:gd name="T12" fmla="*/ 0 w 117"/>
                  <a:gd name="T13" fmla="*/ 27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0" y="27"/>
                    </a:moveTo>
                    <a:lnTo>
                      <a:pt x="20" y="84"/>
                    </a:lnTo>
                    <a:lnTo>
                      <a:pt x="41" y="141"/>
                    </a:lnTo>
                    <a:lnTo>
                      <a:pt x="117" y="114"/>
                    </a:lnTo>
                    <a:lnTo>
                      <a:pt x="96" y="57"/>
                    </a:lnTo>
                    <a:lnTo>
                      <a:pt x="76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0" name="Freeform 256"/>
              <p:cNvSpPr>
                <a:spLocks noChangeAspect="1"/>
              </p:cNvSpPr>
              <p:nvPr/>
            </p:nvSpPr>
            <p:spPr bwMode="auto">
              <a:xfrm>
                <a:off x="4398" y="1851"/>
                <a:ext cx="17" cy="20"/>
              </a:xfrm>
              <a:custGeom>
                <a:avLst/>
                <a:gdLst>
                  <a:gd name="T0" fmla="*/ 0 w 117"/>
                  <a:gd name="T1" fmla="*/ 27 h 141"/>
                  <a:gd name="T2" fmla="*/ 20 w 117"/>
                  <a:gd name="T3" fmla="*/ 84 h 141"/>
                  <a:gd name="T4" fmla="*/ 41 w 117"/>
                  <a:gd name="T5" fmla="*/ 141 h 141"/>
                  <a:gd name="T6" fmla="*/ 117 w 117"/>
                  <a:gd name="T7" fmla="*/ 114 h 141"/>
                  <a:gd name="T8" fmla="*/ 96 w 117"/>
                  <a:gd name="T9" fmla="*/ 57 h 141"/>
                  <a:gd name="T10" fmla="*/ 76 w 117"/>
                  <a:gd name="T11" fmla="*/ 0 h 141"/>
                  <a:gd name="T12" fmla="*/ 0 w 117"/>
                  <a:gd name="T13" fmla="*/ 27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0" y="27"/>
                    </a:moveTo>
                    <a:lnTo>
                      <a:pt x="20" y="84"/>
                    </a:lnTo>
                    <a:lnTo>
                      <a:pt x="41" y="141"/>
                    </a:lnTo>
                    <a:lnTo>
                      <a:pt x="117" y="114"/>
                    </a:lnTo>
                    <a:lnTo>
                      <a:pt x="96" y="57"/>
                    </a:lnTo>
                    <a:lnTo>
                      <a:pt x="76" y="0"/>
                    </a:lnTo>
                    <a:lnTo>
                      <a:pt x="0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1" name="Freeform 257"/>
              <p:cNvSpPr>
                <a:spLocks noChangeAspect="1"/>
              </p:cNvSpPr>
              <p:nvPr/>
            </p:nvSpPr>
            <p:spPr bwMode="auto">
              <a:xfrm>
                <a:off x="4412" y="1859"/>
                <a:ext cx="3" cy="8"/>
              </a:xfrm>
              <a:custGeom>
                <a:avLst/>
                <a:gdLst>
                  <a:gd name="T0" fmla="*/ 0 w 25"/>
                  <a:gd name="T1" fmla="*/ 0 h 57"/>
                  <a:gd name="T2" fmla="*/ 21 w 25"/>
                  <a:gd name="T3" fmla="*/ 57 h 57"/>
                  <a:gd name="T4" fmla="*/ 25 w 25"/>
                  <a:gd name="T5" fmla="*/ 56 h 57"/>
                  <a:gd name="T6" fmla="*/ 0 w 25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7"/>
                  <a:gd name="T14" fmla="*/ 25 w 25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7">
                    <a:moveTo>
                      <a:pt x="0" y="0"/>
                    </a:moveTo>
                    <a:lnTo>
                      <a:pt x="21" y="57"/>
                    </a:lnTo>
                    <a:lnTo>
                      <a:pt x="25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2" name="Line 258"/>
              <p:cNvSpPr>
                <a:spLocks noChangeAspect="1" noChangeShapeType="1"/>
              </p:cNvSpPr>
              <p:nvPr/>
            </p:nvSpPr>
            <p:spPr bwMode="auto">
              <a:xfrm flipV="1">
                <a:off x="4415" y="186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3" name="Freeform 259"/>
              <p:cNvSpPr>
                <a:spLocks noChangeAspect="1"/>
              </p:cNvSpPr>
              <p:nvPr/>
            </p:nvSpPr>
            <p:spPr bwMode="auto">
              <a:xfrm>
                <a:off x="4408" y="1846"/>
                <a:ext cx="18" cy="21"/>
              </a:xfrm>
              <a:custGeom>
                <a:avLst/>
                <a:gdLst>
                  <a:gd name="T0" fmla="*/ 0 w 124"/>
                  <a:gd name="T1" fmla="*/ 33 h 145"/>
                  <a:gd name="T2" fmla="*/ 25 w 124"/>
                  <a:gd name="T3" fmla="*/ 89 h 145"/>
                  <a:gd name="T4" fmla="*/ 50 w 124"/>
                  <a:gd name="T5" fmla="*/ 145 h 145"/>
                  <a:gd name="T6" fmla="*/ 124 w 124"/>
                  <a:gd name="T7" fmla="*/ 112 h 145"/>
                  <a:gd name="T8" fmla="*/ 99 w 124"/>
                  <a:gd name="T9" fmla="*/ 56 h 145"/>
                  <a:gd name="T10" fmla="*/ 74 w 124"/>
                  <a:gd name="T11" fmla="*/ 0 h 145"/>
                  <a:gd name="T12" fmla="*/ 0 w 124"/>
                  <a:gd name="T13" fmla="*/ 33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45"/>
                  <a:gd name="T23" fmla="*/ 124 w 124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45">
                    <a:moveTo>
                      <a:pt x="0" y="33"/>
                    </a:moveTo>
                    <a:lnTo>
                      <a:pt x="25" y="89"/>
                    </a:lnTo>
                    <a:lnTo>
                      <a:pt x="50" y="145"/>
                    </a:lnTo>
                    <a:lnTo>
                      <a:pt x="124" y="112"/>
                    </a:lnTo>
                    <a:lnTo>
                      <a:pt x="99" y="56"/>
                    </a:lnTo>
                    <a:lnTo>
                      <a:pt x="74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4" name="Freeform 260"/>
              <p:cNvSpPr>
                <a:spLocks noChangeAspect="1"/>
              </p:cNvSpPr>
              <p:nvPr/>
            </p:nvSpPr>
            <p:spPr bwMode="auto">
              <a:xfrm>
                <a:off x="4408" y="1846"/>
                <a:ext cx="18" cy="21"/>
              </a:xfrm>
              <a:custGeom>
                <a:avLst/>
                <a:gdLst>
                  <a:gd name="T0" fmla="*/ 0 w 124"/>
                  <a:gd name="T1" fmla="*/ 33 h 145"/>
                  <a:gd name="T2" fmla="*/ 25 w 124"/>
                  <a:gd name="T3" fmla="*/ 89 h 145"/>
                  <a:gd name="T4" fmla="*/ 50 w 124"/>
                  <a:gd name="T5" fmla="*/ 145 h 145"/>
                  <a:gd name="T6" fmla="*/ 124 w 124"/>
                  <a:gd name="T7" fmla="*/ 112 h 145"/>
                  <a:gd name="T8" fmla="*/ 99 w 124"/>
                  <a:gd name="T9" fmla="*/ 56 h 145"/>
                  <a:gd name="T10" fmla="*/ 74 w 124"/>
                  <a:gd name="T11" fmla="*/ 0 h 145"/>
                  <a:gd name="T12" fmla="*/ 0 w 124"/>
                  <a:gd name="T13" fmla="*/ 33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45"/>
                  <a:gd name="T23" fmla="*/ 124 w 124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45">
                    <a:moveTo>
                      <a:pt x="0" y="33"/>
                    </a:moveTo>
                    <a:lnTo>
                      <a:pt x="25" y="89"/>
                    </a:lnTo>
                    <a:lnTo>
                      <a:pt x="50" y="145"/>
                    </a:lnTo>
                    <a:lnTo>
                      <a:pt x="124" y="112"/>
                    </a:lnTo>
                    <a:lnTo>
                      <a:pt x="99" y="56"/>
                    </a:lnTo>
                    <a:lnTo>
                      <a:pt x="74" y="0"/>
                    </a:lnTo>
                    <a:lnTo>
                      <a:pt x="0" y="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5" name="Freeform 261"/>
              <p:cNvSpPr>
                <a:spLocks noChangeAspect="1"/>
              </p:cNvSpPr>
              <p:nvPr/>
            </p:nvSpPr>
            <p:spPr bwMode="auto">
              <a:xfrm>
                <a:off x="4422" y="1854"/>
                <a:ext cx="4" cy="8"/>
              </a:xfrm>
              <a:custGeom>
                <a:avLst/>
                <a:gdLst>
                  <a:gd name="T0" fmla="*/ 0 w 29"/>
                  <a:gd name="T1" fmla="*/ 0 h 56"/>
                  <a:gd name="T2" fmla="*/ 25 w 29"/>
                  <a:gd name="T3" fmla="*/ 56 h 56"/>
                  <a:gd name="T4" fmla="*/ 29 w 29"/>
                  <a:gd name="T5" fmla="*/ 54 h 56"/>
                  <a:gd name="T6" fmla="*/ 0 w 29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0" y="0"/>
                    </a:moveTo>
                    <a:lnTo>
                      <a:pt x="25" y="56"/>
                    </a:lnTo>
                    <a:lnTo>
                      <a:pt x="29" y="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6" name="Line 262"/>
              <p:cNvSpPr>
                <a:spLocks noChangeAspect="1" noChangeShapeType="1"/>
              </p:cNvSpPr>
              <p:nvPr/>
            </p:nvSpPr>
            <p:spPr bwMode="auto">
              <a:xfrm flipV="1">
                <a:off x="4426" y="18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7" name="Freeform 263"/>
              <p:cNvSpPr>
                <a:spLocks noChangeAspect="1"/>
              </p:cNvSpPr>
              <p:nvPr/>
            </p:nvSpPr>
            <p:spPr bwMode="auto">
              <a:xfrm>
                <a:off x="4418" y="1841"/>
                <a:ext cx="19" cy="21"/>
              </a:xfrm>
              <a:custGeom>
                <a:avLst/>
                <a:gdLst>
                  <a:gd name="T0" fmla="*/ 0 w 129"/>
                  <a:gd name="T1" fmla="*/ 37 h 146"/>
                  <a:gd name="T2" fmla="*/ 28 w 129"/>
                  <a:gd name="T3" fmla="*/ 92 h 146"/>
                  <a:gd name="T4" fmla="*/ 57 w 129"/>
                  <a:gd name="T5" fmla="*/ 146 h 146"/>
                  <a:gd name="T6" fmla="*/ 129 w 129"/>
                  <a:gd name="T7" fmla="*/ 109 h 146"/>
                  <a:gd name="T8" fmla="*/ 101 w 129"/>
                  <a:gd name="T9" fmla="*/ 54 h 146"/>
                  <a:gd name="T10" fmla="*/ 73 w 129"/>
                  <a:gd name="T11" fmla="*/ 0 h 146"/>
                  <a:gd name="T12" fmla="*/ 0 w 129"/>
                  <a:gd name="T13" fmla="*/ 37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146"/>
                  <a:gd name="T23" fmla="*/ 129 w 129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146">
                    <a:moveTo>
                      <a:pt x="0" y="37"/>
                    </a:moveTo>
                    <a:lnTo>
                      <a:pt x="28" y="92"/>
                    </a:lnTo>
                    <a:lnTo>
                      <a:pt x="57" y="146"/>
                    </a:lnTo>
                    <a:lnTo>
                      <a:pt x="129" y="109"/>
                    </a:lnTo>
                    <a:lnTo>
                      <a:pt x="101" y="54"/>
                    </a:lnTo>
                    <a:lnTo>
                      <a:pt x="73" y="0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8" name="Freeform 264"/>
              <p:cNvSpPr>
                <a:spLocks noChangeAspect="1"/>
              </p:cNvSpPr>
              <p:nvPr/>
            </p:nvSpPr>
            <p:spPr bwMode="auto">
              <a:xfrm>
                <a:off x="4418" y="1841"/>
                <a:ext cx="19" cy="21"/>
              </a:xfrm>
              <a:custGeom>
                <a:avLst/>
                <a:gdLst>
                  <a:gd name="T0" fmla="*/ 0 w 129"/>
                  <a:gd name="T1" fmla="*/ 37 h 146"/>
                  <a:gd name="T2" fmla="*/ 28 w 129"/>
                  <a:gd name="T3" fmla="*/ 92 h 146"/>
                  <a:gd name="T4" fmla="*/ 57 w 129"/>
                  <a:gd name="T5" fmla="*/ 146 h 146"/>
                  <a:gd name="T6" fmla="*/ 129 w 129"/>
                  <a:gd name="T7" fmla="*/ 109 h 146"/>
                  <a:gd name="T8" fmla="*/ 101 w 129"/>
                  <a:gd name="T9" fmla="*/ 54 h 146"/>
                  <a:gd name="T10" fmla="*/ 73 w 129"/>
                  <a:gd name="T11" fmla="*/ 0 h 146"/>
                  <a:gd name="T12" fmla="*/ 0 w 129"/>
                  <a:gd name="T13" fmla="*/ 37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146"/>
                  <a:gd name="T23" fmla="*/ 129 w 129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146">
                    <a:moveTo>
                      <a:pt x="0" y="37"/>
                    </a:moveTo>
                    <a:lnTo>
                      <a:pt x="28" y="92"/>
                    </a:lnTo>
                    <a:lnTo>
                      <a:pt x="57" y="146"/>
                    </a:lnTo>
                    <a:lnTo>
                      <a:pt x="129" y="109"/>
                    </a:lnTo>
                    <a:lnTo>
                      <a:pt x="101" y="54"/>
                    </a:lnTo>
                    <a:lnTo>
                      <a:pt x="73" y="0"/>
                    </a:lnTo>
                    <a:lnTo>
                      <a:pt x="0" y="3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9" name="Freeform 265"/>
              <p:cNvSpPr>
                <a:spLocks noChangeAspect="1"/>
              </p:cNvSpPr>
              <p:nvPr/>
            </p:nvSpPr>
            <p:spPr bwMode="auto">
              <a:xfrm>
                <a:off x="4433" y="1849"/>
                <a:ext cx="4" cy="7"/>
              </a:xfrm>
              <a:custGeom>
                <a:avLst/>
                <a:gdLst>
                  <a:gd name="T0" fmla="*/ 0 w 32"/>
                  <a:gd name="T1" fmla="*/ 0 h 55"/>
                  <a:gd name="T2" fmla="*/ 28 w 32"/>
                  <a:gd name="T3" fmla="*/ 55 h 55"/>
                  <a:gd name="T4" fmla="*/ 32 w 32"/>
                  <a:gd name="T5" fmla="*/ 53 h 55"/>
                  <a:gd name="T6" fmla="*/ 0 w 32"/>
                  <a:gd name="T7" fmla="*/ 0 h 5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5"/>
                  <a:gd name="T14" fmla="*/ 32 w 32"/>
                  <a:gd name="T15" fmla="*/ 55 h 5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5">
                    <a:moveTo>
                      <a:pt x="0" y="0"/>
                    </a:moveTo>
                    <a:lnTo>
                      <a:pt x="28" y="55"/>
                    </a:lnTo>
                    <a:lnTo>
                      <a:pt x="32" y="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0" name="Line 266"/>
              <p:cNvSpPr>
                <a:spLocks noChangeAspect="1" noChangeShapeType="1"/>
              </p:cNvSpPr>
              <p:nvPr/>
            </p:nvSpPr>
            <p:spPr bwMode="auto">
              <a:xfrm flipV="1">
                <a:off x="4437" y="185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1" name="Freeform 267"/>
              <p:cNvSpPr>
                <a:spLocks noChangeAspect="1"/>
              </p:cNvSpPr>
              <p:nvPr/>
            </p:nvSpPr>
            <p:spPr bwMode="auto">
              <a:xfrm>
                <a:off x="4428" y="1835"/>
                <a:ext cx="19" cy="21"/>
              </a:xfrm>
              <a:custGeom>
                <a:avLst/>
                <a:gdLst>
                  <a:gd name="T0" fmla="*/ 0 w 134"/>
                  <a:gd name="T1" fmla="*/ 43 h 148"/>
                  <a:gd name="T2" fmla="*/ 32 w 134"/>
                  <a:gd name="T3" fmla="*/ 95 h 148"/>
                  <a:gd name="T4" fmla="*/ 64 w 134"/>
                  <a:gd name="T5" fmla="*/ 148 h 148"/>
                  <a:gd name="T6" fmla="*/ 134 w 134"/>
                  <a:gd name="T7" fmla="*/ 104 h 148"/>
                  <a:gd name="T8" fmla="*/ 102 w 134"/>
                  <a:gd name="T9" fmla="*/ 52 h 148"/>
                  <a:gd name="T10" fmla="*/ 71 w 134"/>
                  <a:gd name="T11" fmla="*/ 0 h 148"/>
                  <a:gd name="T12" fmla="*/ 0 w 134"/>
                  <a:gd name="T13" fmla="*/ 43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0" y="43"/>
                    </a:moveTo>
                    <a:lnTo>
                      <a:pt x="32" y="95"/>
                    </a:lnTo>
                    <a:lnTo>
                      <a:pt x="64" y="148"/>
                    </a:lnTo>
                    <a:lnTo>
                      <a:pt x="134" y="104"/>
                    </a:lnTo>
                    <a:lnTo>
                      <a:pt x="102" y="52"/>
                    </a:lnTo>
                    <a:lnTo>
                      <a:pt x="71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2" name="Freeform 268"/>
              <p:cNvSpPr>
                <a:spLocks noChangeAspect="1"/>
              </p:cNvSpPr>
              <p:nvPr/>
            </p:nvSpPr>
            <p:spPr bwMode="auto">
              <a:xfrm>
                <a:off x="4428" y="1835"/>
                <a:ext cx="19" cy="21"/>
              </a:xfrm>
              <a:custGeom>
                <a:avLst/>
                <a:gdLst>
                  <a:gd name="T0" fmla="*/ 0 w 134"/>
                  <a:gd name="T1" fmla="*/ 43 h 148"/>
                  <a:gd name="T2" fmla="*/ 32 w 134"/>
                  <a:gd name="T3" fmla="*/ 95 h 148"/>
                  <a:gd name="T4" fmla="*/ 64 w 134"/>
                  <a:gd name="T5" fmla="*/ 148 h 148"/>
                  <a:gd name="T6" fmla="*/ 134 w 134"/>
                  <a:gd name="T7" fmla="*/ 104 h 148"/>
                  <a:gd name="T8" fmla="*/ 102 w 134"/>
                  <a:gd name="T9" fmla="*/ 52 h 148"/>
                  <a:gd name="T10" fmla="*/ 71 w 134"/>
                  <a:gd name="T11" fmla="*/ 0 h 148"/>
                  <a:gd name="T12" fmla="*/ 0 w 134"/>
                  <a:gd name="T13" fmla="*/ 43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0" y="43"/>
                    </a:moveTo>
                    <a:lnTo>
                      <a:pt x="32" y="95"/>
                    </a:lnTo>
                    <a:lnTo>
                      <a:pt x="64" y="148"/>
                    </a:lnTo>
                    <a:lnTo>
                      <a:pt x="134" y="104"/>
                    </a:lnTo>
                    <a:lnTo>
                      <a:pt x="102" y="52"/>
                    </a:lnTo>
                    <a:lnTo>
                      <a:pt x="71" y="0"/>
                    </a:lnTo>
                    <a:lnTo>
                      <a:pt x="0" y="4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3" name="Freeform 269"/>
              <p:cNvSpPr>
                <a:spLocks noChangeAspect="1"/>
              </p:cNvSpPr>
              <p:nvPr/>
            </p:nvSpPr>
            <p:spPr bwMode="auto">
              <a:xfrm>
                <a:off x="4443" y="1842"/>
                <a:ext cx="5" cy="8"/>
              </a:xfrm>
              <a:custGeom>
                <a:avLst/>
                <a:gdLst>
                  <a:gd name="T0" fmla="*/ 0 w 36"/>
                  <a:gd name="T1" fmla="*/ 0 h 52"/>
                  <a:gd name="T2" fmla="*/ 32 w 36"/>
                  <a:gd name="T3" fmla="*/ 52 h 52"/>
                  <a:gd name="T4" fmla="*/ 36 w 36"/>
                  <a:gd name="T5" fmla="*/ 50 h 52"/>
                  <a:gd name="T6" fmla="*/ 0 w 36"/>
                  <a:gd name="T7" fmla="*/ 0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52"/>
                  <a:gd name="T14" fmla="*/ 36 w 36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52">
                    <a:moveTo>
                      <a:pt x="0" y="0"/>
                    </a:moveTo>
                    <a:lnTo>
                      <a:pt x="32" y="52"/>
                    </a:lnTo>
                    <a:lnTo>
                      <a:pt x="36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4" name="Line 270"/>
              <p:cNvSpPr>
                <a:spLocks noChangeAspect="1" noChangeShapeType="1"/>
              </p:cNvSpPr>
              <p:nvPr/>
            </p:nvSpPr>
            <p:spPr bwMode="auto">
              <a:xfrm flipV="1">
                <a:off x="4447" y="18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5" name="Freeform 271"/>
              <p:cNvSpPr>
                <a:spLocks noChangeAspect="1"/>
              </p:cNvSpPr>
              <p:nvPr/>
            </p:nvSpPr>
            <p:spPr bwMode="auto">
              <a:xfrm>
                <a:off x="4438" y="1828"/>
                <a:ext cx="19" cy="22"/>
              </a:xfrm>
              <a:custGeom>
                <a:avLst/>
                <a:gdLst>
                  <a:gd name="T0" fmla="*/ 0 w 138"/>
                  <a:gd name="T1" fmla="*/ 48 h 148"/>
                  <a:gd name="T2" fmla="*/ 35 w 138"/>
                  <a:gd name="T3" fmla="*/ 98 h 148"/>
                  <a:gd name="T4" fmla="*/ 71 w 138"/>
                  <a:gd name="T5" fmla="*/ 148 h 148"/>
                  <a:gd name="T6" fmla="*/ 138 w 138"/>
                  <a:gd name="T7" fmla="*/ 100 h 148"/>
                  <a:gd name="T8" fmla="*/ 103 w 138"/>
                  <a:gd name="T9" fmla="*/ 50 h 148"/>
                  <a:gd name="T10" fmla="*/ 67 w 138"/>
                  <a:gd name="T11" fmla="*/ 0 h 148"/>
                  <a:gd name="T12" fmla="*/ 0 w 138"/>
                  <a:gd name="T13" fmla="*/ 48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8"/>
                  <a:gd name="T23" fmla="*/ 138 w 138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8">
                    <a:moveTo>
                      <a:pt x="0" y="48"/>
                    </a:moveTo>
                    <a:lnTo>
                      <a:pt x="35" y="98"/>
                    </a:lnTo>
                    <a:lnTo>
                      <a:pt x="71" y="148"/>
                    </a:lnTo>
                    <a:lnTo>
                      <a:pt x="138" y="100"/>
                    </a:lnTo>
                    <a:lnTo>
                      <a:pt x="103" y="50"/>
                    </a:lnTo>
                    <a:lnTo>
                      <a:pt x="67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6" name="Freeform 272"/>
              <p:cNvSpPr>
                <a:spLocks noChangeAspect="1"/>
              </p:cNvSpPr>
              <p:nvPr/>
            </p:nvSpPr>
            <p:spPr bwMode="auto">
              <a:xfrm>
                <a:off x="4438" y="1828"/>
                <a:ext cx="19" cy="22"/>
              </a:xfrm>
              <a:custGeom>
                <a:avLst/>
                <a:gdLst>
                  <a:gd name="T0" fmla="*/ 0 w 138"/>
                  <a:gd name="T1" fmla="*/ 48 h 148"/>
                  <a:gd name="T2" fmla="*/ 35 w 138"/>
                  <a:gd name="T3" fmla="*/ 98 h 148"/>
                  <a:gd name="T4" fmla="*/ 71 w 138"/>
                  <a:gd name="T5" fmla="*/ 148 h 148"/>
                  <a:gd name="T6" fmla="*/ 138 w 138"/>
                  <a:gd name="T7" fmla="*/ 100 h 148"/>
                  <a:gd name="T8" fmla="*/ 103 w 138"/>
                  <a:gd name="T9" fmla="*/ 50 h 148"/>
                  <a:gd name="T10" fmla="*/ 67 w 138"/>
                  <a:gd name="T11" fmla="*/ 0 h 148"/>
                  <a:gd name="T12" fmla="*/ 0 w 138"/>
                  <a:gd name="T13" fmla="*/ 48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8"/>
                  <a:gd name="T23" fmla="*/ 138 w 138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8">
                    <a:moveTo>
                      <a:pt x="0" y="48"/>
                    </a:moveTo>
                    <a:lnTo>
                      <a:pt x="35" y="98"/>
                    </a:lnTo>
                    <a:lnTo>
                      <a:pt x="71" y="148"/>
                    </a:lnTo>
                    <a:lnTo>
                      <a:pt x="138" y="100"/>
                    </a:lnTo>
                    <a:lnTo>
                      <a:pt x="103" y="50"/>
                    </a:lnTo>
                    <a:lnTo>
                      <a:pt x="67" y="0"/>
                    </a:lnTo>
                    <a:lnTo>
                      <a:pt x="0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7" name="Freeform 273"/>
              <p:cNvSpPr>
                <a:spLocks noChangeAspect="1"/>
              </p:cNvSpPr>
              <p:nvPr/>
            </p:nvSpPr>
            <p:spPr bwMode="auto">
              <a:xfrm>
                <a:off x="4452" y="1836"/>
                <a:ext cx="6" cy="7"/>
              </a:xfrm>
              <a:custGeom>
                <a:avLst/>
                <a:gdLst>
                  <a:gd name="T0" fmla="*/ 0 w 38"/>
                  <a:gd name="T1" fmla="*/ 0 h 50"/>
                  <a:gd name="T2" fmla="*/ 35 w 38"/>
                  <a:gd name="T3" fmla="*/ 50 h 50"/>
                  <a:gd name="T4" fmla="*/ 38 w 38"/>
                  <a:gd name="T5" fmla="*/ 48 h 50"/>
                  <a:gd name="T6" fmla="*/ 0 w 38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0" y="0"/>
                    </a:moveTo>
                    <a:lnTo>
                      <a:pt x="35" y="50"/>
                    </a:lnTo>
                    <a:lnTo>
                      <a:pt x="38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8" name="Line 274"/>
              <p:cNvSpPr>
                <a:spLocks noChangeAspect="1" noChangeShapeType="1"/>
              </p:cNvSpPr>
              <p:nvPr/>
            </p:nvSpPr>
            <p:spPr bwMode="auto">
              <a:xfrm flipV="1">
                <a:off x="4457" y="18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9" name="Freeform 275"/>
              <p:cNvSpPr>
                <a:spLocks noChangeAspect="1"/>
              </p:cNvSpPr>
              <p:nvPr/>
            </p:nvSpPr>
            <p:spPr bwMode="auto">
              <a:xfrm>
                <a:off x="4447" y="1821"/>
                <a:ext cx="20" cy="21"/>
              </a:xfrm>
              <a:custGeom>
                <a:avLst/>
                <a:gdLst>
                  <a:gd name="T0" fmla="*/ 0 w 142"/>
                  <a:gd name="T1" fmla="*/ 52 h 148"/>
                  <a:gd name="T2" fmla="*/ 39 w 142"/>
                  <a:gd name="T3" fmla="*/ 100 h 148"/>
                  <a:gd name="T4" fmla="*/ 77 w 142"/>
                  <a:gd name="T5" fmla="*/ 148 h 148"/>
                  <a:gd name="T6" fmla="*/ 142 w 142"/>
                  <a:gd name="T7" fmla="*/ 96 h 148"/>
                  <a:gd name="T8" fmla="*/ 103 w 142"/>
                  <a:gd name="T9" fmla="*/ 48 h 148"/>
                  <a:gd name="T10" fmla="*/ 65 w 142"/>
                  <a:gd name="T11" fmla="*/ 0 h 148"/>
                  <a:gd name="T12" fmla="*/ 0 w 142"/>
                  <a:gd name="T13" fmla="*/ 52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0" y="52"/>
                    </a:moveTo>
                    <a:lnTo>
                      <a:pt x="39" y="100"/>
                    </a:lnTo>
                    <a:lnTo>
                      <a:pt x="77" y="148"/>
                    </a:lnTo>
                    <a:lnTo>
                      <a:pt x="142" y="96"/>
                    </a:lnTo>
                    <a:lnTo>
                      <a:pt x="103" y="48"/>
                    </a:lnTo>
                    <a:lnTo>
                      <a:pt x="65" y="0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0" name="Freeform 276"/>
              <p:cNvSpPr>
                <a:spLocks noChangeAspect="1"/>
              </p:cNvSpPr>
              <p:nvPr/>
            </p:nvSpPr>
            <p:spPr bwMode="auto">
              <a:xfrm>
                <a:off x="4447" y="1821"/>
                <a:ext cx="20" cy="21"/>
              </a:xfrm>
              <a:custGeom>
                <a:avLst/>
                <a:gdLst>
                  <a:gd name="T0" fmla="*/ 0 w 142"/>
                  <a:gd name="T1" fmla="*/ 52 h 148"/>
                  <a:gd name="T2" fmla="*/ 39 w 142"/>
                  <a:gd name="T3" fmla="*/ 100 h 148"/>
                  <a:gd name="T4" fmla="*/ 77 w 142"/>
                  <a:gd name="T5" fmla="*/ 148 h 148"/>
                  <a:gd name="T6" fmla="*/ 142 w 142"/>
                  <a:gd name="T7" fmla="*/ 96 h 148"/>
                  <a:gd name="T8" fmla="*/ 103 w 142"/>
                  <a:gd name="T9" fmla="*/ 48 h 148"/>
                  <a:gd name="T10" fmla="*/ 65 w 142"/>
                  <a:gd name="T11" fmla="*/ 0 h 148"/>
                  <a:gd name="T12" fmla="*/ 0 w 142"/>
                  <a:gd name="T13" fmla="*/ 52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0" y="52"/>
                    </a:moveTo>
                    <a:lnTo>
                      <a:pt x="39" y="100"/>
                    </a:lnTo>
                    <a:lnTo>
                      <a:pt x="77" y="148"/>
                    </a:lnTo>
                    <a:lnTo>
                      <a:pt x="142" y="96"/>
                    </a:lnTo>
                    <a:lnTo>
                      <a:pt x="103" y="48"/>
                    </a:lnTo>
                    <a:lnTo>
                      <a:pt x="65" y="0"/>
                    </a:lnTo>
                    <a:lnTo>
                      <a:pt x="0" y="5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1" name="Freeform 277"/>
              <p:cNvSpPr>
                <a:spLocks noChangeAspect="1"/>
              </p:cNvSpPr>
              <p:nvPr/>
            </p:nvSpPr>
            <p:spPr bwMode="auto">
              <a:xfrm>
                <a:off x="4462" y="1828"/>
                <a:ext cx="5" cy="7"/>
              </a:xfrm>
              <a:custGeom>
                <a:avLst/>
                <a:gdLst>
                  <a:gd name="T0" fmla="*/ 0 w 41"/>
                  <a:gd name="T1" fmla="*/ 0 h 48"/>
                  <a:gd name="T2" fmla="*/ 39 w 41"/>
                  <a:gd name="T3" fmla="*/ 48 h 48"/>
                  <a:gd name="T4" fmla="*/ 41 w 41"/>
                  <a:gd name="T5" fmla="*/ 45 h 48"/>
                  <a:gd name="T6" fmla="*/ 0 w 41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8"/>
                  <a:gd name="T14" fmla="*/ 41 w 41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8">
                    <a:moveTo>
                      <a:pt x="0" y="0"/>
                    </a:moveTo>
                    <a:lnTo>
                      <a:pt x="39" y="48"/>
                    </a:lnTo>
                    <a:lnTo>
                      <a:pt x="41" y="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2" name="Line 278"/>
              <p:cNvSpPr>
                <a:spLocks noChangeAspect="1" noChangeShapeType="1"/>
              </p:cNvSpPr>
              <p:nvPr/>
            </p:nvSpPr>
            <p:spPr bwMode="auto">
              <a:xfrm flipV="1">
                <a:off x="4467" y="18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3" name="Freeform 279"/>
              <p:cNvSpPr>
                <a:spLocks noChangeAspect="1"/>
              </p:cNvSpPr>
              <p:nvPr/>
            </p:nvSpPr>
            <p:spPr bwMode="auto">
              <a:xfrm>
                <a:off x="4456" y="1814"/>
                <a:ext cx="20" cy="21"/>
              </a:xfrm>
              <a:custGeom>
                <a:avLst/>
                <a:gdLst>
                  <a:gd name="T0" fmla="*/ 0 w 145"/>
                  <a:gd name="T1" fmla="*/ 56 h 147"/>
                  <a:gd name="T2" fmla="*/ 41 w 145"/>
                  <a:gd name="T3" fmla="*/ 102 h 147"/>
                  <a:gd name="T4" fmla="*/ 82 w 145"/>
                  <a:gd name="T5" fmla="*/ 147 h 147"/>
                  <a:gd name="T6" fmla="*/ 145 w 145"/>
                  <a:gd name="T7" fmla="*/ 92 h 147"/>
                  <a:gd name="T8" fmla="*/ 104 w 145"/>
                  <a:gd name="T9" fmla="*/ 46 h 147"/>
                  <a:gd name="T10" fmla="*/ 63 w 145"/>
                  <a:gd name="T11" fmla="*/ 0 h 147"/>
                  <a:gd name="T12" fmla="*/ 0 w 145"/>
                  <a:gd name="T13" fmla="*/ 56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"/>
                  <a:gd name="T22" fmla="*/ 0 h 147"/>
                  <a:gd name="T23" fmla="*/ 145 w 145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" h="147">
                    <a:moveTo>
                      <a:pt x="0" y="56"/>
                    </a:moveTo>
                    <a:lnTo>
                      <a:pt x="41" y="102"/>
                    </a:lnTo>
                    <a:lnTo>
                      <a:pt x="82" y="147"/>
                    </a:lnTo>
                    <a:lnTo>
                      <a:pt x="145" y="92"/>
                    </a:lnTo>
                    <a:lnTo>
                      <a:pt x="104" y="46"/>
                    </a:lnTo>
                    <a:lnTo>
                      <a:pt x="63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4" name="Freeform 280"/>
              <p:cNvSpPr>
                <a:spLocks noChangeAspect="1"/>
              </p:cNvSpPr>
              <p:nvPr/>
            </p:nvSpPr>
            <p:spPr bwMode="auto">
              <a:xfrm>
                <a:off x="4456" y="1814"/>
                <a:ext cx="20" cy="21"/>
              </a:xfrm>
              <a:custGeom>
                <a:avLst/>
                <a:gdLst>
                  <a:gd name="T0" fmla="*/ 0 w 145"/>
                  <a:gd name="T1" fmla="*/ 56 h 147"/>
                  <a:gd name="T2" fmla="*/ 41 w 145"/>
                  <a:gd name="T3" fmla="*/ 102 h 147"/>
                  <a:gd name="T4" fmla="*/ 82 w 145"/>
                  <a:gd name="T5" fmla="*/ 147 h 147"/>
                  <a:gd name="T6" fmla="*/ 145 w 145"/>
                  <a:gd name="T7" fmla="*/ 92 h 147"/>
                  <a:gd name="T8" fmla="*/ 104 w 145"/>
                  <a:gd name="T9" fmla="*/ 46 h 147"/>
                  <a:gd name="T10" fmla="*/ 63 w 145"/>
                  <a:gd name="T11" fmla="*/ 0 h 147"/>
                  <a:gd name="T12" fmla="*/ 0 w 145"/>
                  <a:gd name="T13" fmla="*/ 56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"/>
                  <a:gd name="T22" fmla="*/ 0 h 147"/>
                  <a:gd name="T23" fmla="*/ 145 w 145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" h="147">
                    <a:moveTo>
                      <a:pt x="0" y="56"/>
                    </a:moveTo>
                    <a:lnTo>
                      <a:pt x="41" y="102"/>
                    </a:lnTo>
                    <a:lnTo>
                      <a:pt x="82" y="147"/>
                    </a:lnTo>
                    <a:lnTo>
                      <a:pt x="145" y="92"/>
                    </a:lnTo>
                    <a:lnTo>
                      <a:pt x="104" y="46"/>
                    </a:lnTo>
                    <a:lnTo>
                      <a:pt x="63" y="0"/>
                    </a:lnTo>
                    <a:lnTo>
                      <a:pt x="0" y="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5" name="Freeform 281"/>
              <p:cNvSpPr>
                <a:spLocks noChangeAspect="1"/>
              </p:cNvSpPr>
              <p:nvPr/>
            </p:nvSpPr>
            <p:spPr bwMode="auto">
              <a:xfrm>
                <a:off x="4471" y="1820"/>
                <a:ext cx="6" cy="7"/>
              </a:xfrm>
              <a:custGeom>
                <a:avLst/>
                <a:gdLst>
                  <a:gd name="T0" fmla="*/ 0 w 43"/>
                  <a:gd name="T1" fmla="*/ 0 h 46"/>
                  <a:gd name="T2" fmla="*/ 41 w 43"/>
                  <a:gd name="T3" fmla="*/ 46 h 46"/>
                  <a:gd name="T4" fmla="*/ 43 w 43"/>
                  <a:gd name="T5" fmla="*/ 43 h 46"/>
                  <a:gd name="T6" fmla="*/ 0 w 43"/>
                  <a:gd name="T7" fmla="*/ 0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0" y="0"/>
                    </a:moveTo>
                    <a:lnTo>
                      <a:pt x="41" y="46"/>
                    </a:lnTo>
                    <a:lnTo>
                      <a:pt x="43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6" name="Line 282"/>
              <p:cNvSpPr>
                <a:spLocks noChangeAspect="1" noChangeShapeType="1"/>
              </p:cNvSpPr>
              <p:nvPr/>
            </p:nvSpPr>
            <p:spPr bwMode="auto">
              <a:xfrm flipV="1">
                <a:off x="4476" y="182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7" name="Freeform 283"/>
              <p:cNvSpPr>
                <a:spLocks noChangeAspect="1"/>
              </p:cNvSpPr>
              <p:nvPr/>
            </p:nvSpPr>
            <p:spPr bwMode="auto">
              <a:xfrm>
                <a:off x="4464" y="1805"/>
                <a:ext cx="21" cy="21"/>
              </a:xfrm>
              <a:custGeom>
                <a:avLst/>
                <a:gdLst>
                  <a:gd name="T0" fmla="*/ 0 w 146"/>
                  <a:gd name="T1" fmla="*/ 61 h 147"/>
                  <a:gd name="T2" fmla="*/ 43 w 146"/>
                  <a:gd name="T3" fmla="*/ 104 h 147"/>
                  <a:gd name="T4" fmla="*/ 86 w 146"/>
                  <a:gd name="T5" fmla="*/ 147 h 147"/>
                  <a:gd name="T6" fmla="*/ 146 w 146"/>
                  <a:gd name="T7" fmla="*/ 87 h 147"/>
                  <a:gd name="T8" fmla="*/ 103 w 146"/>
                  <a:gd name="T9" fmla="*/ 44 h 147"/>
                  <a:gd name="T10" fmla="*/ 60 w 146"/>
                  <a:gd name="T11" fmla="*/ 0 h 147"/>
                  <a:gd name="T12" fmla="*/ 0 w 146"/>
                  <a:gd name="T13" fmla="*/ 61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0" y="61"/>
                    </a:moveTo>
                    <a:lnTo>
                      <a:pt x="43" y="104"/>
                    </a:lnTo>
                    <a:lnTo>
                      <a:pt x="86" y="147"/>
                    </a:lnTo>
                    <a:lnTo>
                      <a:pt x="146" y="87"/>
                    </a:lnTo>
                    <a:lnTo>
                      <a:pt x="103" y="44"/>
                    </a:lnTo>
                    <a:lnTo>
                      <a:pt x="60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8" name="Freeform 284"/>
              <p:cNvSpPr>
                <a:spLocks noChangeAspect="1"/>
              </p:cNvSpPr>
              <p:nvPr/>
            </p:nvSpPr>
            <p:spPr bwMode="auto">
              <a:xfrm>
                <a:off x="4464" y="1805"/>
                <a:ext cx="21" cy="21"/>
              </a:xfrm>
              <a:custGeom>
                <a:avLst/>
                <a:gdLst>
                  <a:gd name="T0" fmla="*/ 0 w 146"/>
                  <a:gd name="T1" fmla="*/ 61 h 147"/>
                  <a:gd name="T2" fmla="*/ 43 w 146"/>
                  <a:gd name="T3" fmla="*/ 104 h 147"/>
                  <a:gd name="T4" fmla="*/ 86 w 146"/>
                  <a:gd name="T5" fmla="*/ 147 h 147"/>
                  <a:gd name="T6" fmla="*/ 146 w 146"/>
                  <a:gd name="T7" fmla="*/ 87 h 147"/>
                  <a:gd name="T8" fmla="*/ 103 w 146"/>
                  <a:gd name="T9" fmla="*/ 44 h 147"/>
                  <a:gd name="T10" fmla="*/ 60 w 146"/>
                  <a:gd name="T11" fmla="*/ 0 h 147"/>
                  <a:gd name="T12" fmla="*/ 0 w 146"/>
                  <a:gd name="T13" fmla="*/ 61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0" y="61"/>
                    </a:moveTo>
                    <a:lnTo>
                      <a:pt x="43" y="104"/>
                    </a:lnTo>
                    <a:lnTo>
                      <a:pt x="86" y="147"/>
                    </a:lnTo>
                    <a:lnTo>
                      <a:pt x="146" y="87"/>
                    </a:lnTo>
                    <a:lnTo>
                      <a:pt x="103" y="44"/>
                    </a:lnTo>
                    <a:lnTo>
                      <a:pt x="60" y="0"/>
                    </a:lnTo>
                    <a:lnTo>
                      <a:pt x="0" y="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9" name="Freeform 285"/>
              <p:cNvSpPr>
                <a:spLocks noChangeAspect="1"/>
              </p:cNvSpPr>
              <p:nvPr/>
            </p:nvSpPr>
            <p:spPr bwMode="auto">
              <a:xfrm>
                <a:off x="4479" y="1812"/>
                <a:ext cx="7" cy="6"/>
              </a:xfrm>
              <a:custGeom>
                <a:avLst/>
                <a:gdLst>
                  <a:gd name="T0" fmla="*/ 0 w 46"/>
                  <a:gd name="T1" fmla="*/ 0 h 43"/>
                  <a:gd name="T2" fmla="*/ 43 w 46"/>
                  <a:gd name="T3" fmla="*/ 43 h 43"/>
                  <a:gd name="T4" fmla="*/ 46 w 46"/>
                  <a:gd name="T5" fmla="*/ 41 h 43"/>
                  <a:gd name="T6" fmla="*/ 0 w 4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0" y="0"/>
                    </a:moveTo>
                    <a:lnTo>
                      <a:pt x="43" y="43"/>
                    </a:lnTo>
                    <a:lnTo>
                      <a:pt x="46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0" name="Line 286"/>
              <p:cNvSpPr>
                <a:spLocks noChangeAspect="1" noChangeShapeType="1"/>
              </p:cNvSpPr>
              <p:nvPr/>
            </p:nvSpPr>
            <p:spPr bwMode="auto">
              <a:xfrm flipV="1">
                <a:off x="4485" y="18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1" name="Freeform 287"/>
              <p:cNvSpPr>
                <a:spLocks noChangeAspect="1"/>
              </p:cNvSpPr>
              <p:nvPr/>
            </p:nvSpPr>
            <p:spPr bwMode="auto">
              <a:xfrm>
                <a:off x="4473" y="1797"/>
                <a:ext cx="21" cy="20"/>
              </a:xfrm>
              <a:custGeom>
                <a:avLst/>
                <a:gdLst>
                  <a:gd name="T0" fmla="*/ 0 w 147"/>
                  <a:gd name="T1" fmla="*/ 64 h 146"/>
                  <a:gd name="T2" fmla="*/ 45 w 147"/>
                  <a:gd name="T3" fmla="*/ 105 h 146"/>
                  <a:gd name="T4" fmla="*/ 91 w 147"/>
                  <a:gd name="T5" fmla="*/ 146 h 146"/>
                  <a:gd name="T6" fmla="*/ 147 w 147"/>
                  <a:gd name="T7" fmla="*/ 82 h 146"/>
                  <a:gd name="T8" fmla="*/ 102 w 147"/>
                  <a:gd name="T9" fmla="*/ 41 h 146"/>
                  <a:gd name="T10" fmla="*/ 56 w 147"/>
                  <a:gd name="T11" fmla="*/ 0 h 146"/>
                  <a:gd name="T12" fmla="*/ 0 w 147"/>
                  <a:gd name="T13" fmla="*/ 64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46"/>
                  <a:gd name="T23" fmla="*/ 147 w 147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46">
                    <a:moveTo>
                      <a:pt x="0" y="64"/>
                    </a:moveTo>
                    <a:lnTo>
                      <a:pt x="45" y="105"/>
                    </a:lnTo>
                    <a:lnTo>
                      <a:pt x="91" y="146"/>
                    </a:lnTo>
                    <a:lnTo>
                      <a:pt x="147" y="82"/>
                    </a:lnTo>
                    <a:lnTo>
                      <a:pt x="102" y="41"/>
                    </a:lnTo>
                    <a:lnTo>
                      <a:pt x="56" y="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2" name="Freeform 288"/>
              <p:cNvSpPr>
                <a:spLocks noChangeAspect="1"/>
              </p:cNvSpPr>
              <p:nvPr/>
            </p:nvSpPr>
            <p:spPr bwMode="auto">
              <a:xfrm>
                <a:off x="4473" y="1797"/>
                <a:ext cx="21" cy="20"/>
              </a:xfrm>
              <a:custGeom>
                <a:avLst/>
                <a:gdLst>
                  <a:gd name="T0" fmla="*/ 0 w 147"/>
                  <a:gd name="T1" fmla="*/ 64 h 146"/>
                  <a:gd name="T2" fmla="*/ 45 w 147"/>
                  <a:gd name="T3" fmla="*/ 105 h 146"/>
                  <a:gd name="T4" fmla="*/ 91 w 147"/>
                  <a:gd name="T5" fmla="*/ 146 h 146"/>
                  <a:gd name="T6" fmla="*/ 147 w 147"/>
                  <a:gd name="T7" fmla="*/ 82 h 146"/>
                  <a:gd name="T8" fmla="*/ 102 w 147"/>
                  <a:gd name="T9" fmla="*/ 41 h 146"/>
                  <a:gd name="T10" fmla="*/ 56 w 147"/>
                  <a:gd name="T11" fmla="*/ 0 h 146"/>
                  <a:gd name="T12" fmla="*/ 0 w 147"/>
                  <a:gd name="T13" fmla="*/ 64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46"/>
                  <a:gd name="T23" fmla="*/ 147 w 147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46">
                    <a:moveTo>
                      <a:pt x="0" y="64"/>
                    </a:moveTo>
                    <a:lnTo>
                      <a:pt x="45" y="105"/>
                    </a:lnTo>
                    <a:lnTo>
                      <a:pt x="91" y="146"/>
                    </a:lnTo>
                    <a:lnTo>
                      <a:pt x="147" y="82"/>
                    </a:lnTo>
                    <a:lnTo>
                      <a:pt x="102" y="41"/>
                    </a:lnTo>
                    <a:lnTo>
                      <a:pt x="56" y="0"/>
                    </a:lnTo>
                    <a:lnTo>
                      <a:pt x="0" y="6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3" name="Freeform 289"/>
              <p:cNvSpPr>
                <a:spLocks noChangeAspect="1"/>
              </p:cNvSpPr>
              <p:nvPr/>
            </p:nvSpPr>
            <p:spPr bwMode="auto">
              <a:xfrm>
                <a:off x="4487" y="1802"/>
                <a:ext cx="7" cy="6"/>
              </a:xfrm>
              <a:custGeom>
                <a:avLst/>
                <a:gdLst>
                  <a:gd name="T0" fmla="*/ 0 w 48"/>
                  <a:gd name="T1" fmla="*/ 0 h 41"/>
                  <a:gd name="T2" fmla="*/ 45 w 48"/>
                  <a:gd name="T3" fmla="*/ 41 h 41"/>
                  <a:gd name="T4" fmla="*/ 48 w 48"/>
                  <a:gd name="T5" fmla="*/ 39 h 41"/>
                  <a:gd name="T6" fmla="*/ 0 w 48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0" y="0"/>
                    </a:moveTo>
                    <a:lnTo>
                      <a:pt x="45" y="41"/>
                    </a:lnTo>
                    <a:lnTo>
                      <a:pt x="48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4" name="Line 290"/>
              <p:cNvSpPr>
                <a:spLocks noChangeAspect="1" noChangeShapeType="1"/>
              </p:cNvSpPr>
              <p:nvPr/>
            </p:nvSpPr>
            <p:spPr bwMode="auto">
              <a:xfrm flipV="1">
                <a:off x="4494" y="180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5" name="Freeform 291"/>
              <p:cNvSpPr>
                <a:spLocks noChangeAspect="1"/>
              </p:cNvSpPr>
              <p:nvPr/>
            </p:nvSpPr>
            <p:spPr bwMode="auto">
              <a:xfrm>
                <a:off x="4481" y="1787"/>
                <a:ext cx="21" cy="21"/>
              </a:xfrm>
              <a:custGeom>
                <a:avLst/>
                <a:gdLst>
                  <a:gd name="T0" fmla="*/ 0 w 149"/>
                  <a:gd name="T1" fmla="*/ 67 h 145"/>
                  <a:gd name="T2" fmla="*/ 47 w 149"/>
                  <a:gd name="T3" fmla="*/ 106 h 145"/>
                  <a:gd name="T4" fmla="*/ 95 w 149"/>
                  <a:gd name="T5" fmla="*/ 145 h 145"/>
                  <a:gd name="T6" fmla="*/ 149 w 149"/>
                  <a:gd name="T7" fmla="*/ 77 h 145"/>
                  <a:gd name="T8" fmla="*/ 101 w 149"/>
                  <a:gd name="T9" fmla="*/ 39 h 145"/>
                  <a:gd name="T10" fmla="*/ 55 w 149"/>
                  <a:gd name="T11" fmla="*/ 0 h 145"/>
                  <a:gd name="T12" fmla="*/ 0 w 149"/>
                  <a:gd name="T13" fmla="*/ 67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5"/>
                  <a:gd name="T23" fmla="*/ 149 w 149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5">
                    <a:moveTo>
                      <a:pt x="0" y="67"/>
                    </a:moveTo>
                    <a:lnTo>
                      <a:pt x="47" y="106"/>
                    </a:lnTo>
                    <a:lnTo>
                      <a:pt x="95" y="145"/>
                    </a:lnTo>
                    <a:lnTo>
                      <a:pt x="149" y="77"/>
                    </a:lnTo>
                    <a:lnTo>
                      <a:pt x="101" y="39"/>
                    </a:lnTo>
                    <a:lnTo>
                      <a:pt x="55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6" name="Freeform 292"/>
              <p:cNvSpPr>
                <a:spLocks noChangeAspect="1"/>
              </p:cNvSpPr>
              <p:nvPr/>
            </p:nvSpPr>
            <p:spPr bwMode="auto">
              <a:xfrm>
                <a:off x="4481" y="1787"/>
                <a:ext cx="21" cy="21"/>
              </a:xfrm>
              <a:custGeom>
                <a:avLst/>
                <a:gdLst>
                  <a:gd name="T0" fmla="*/ 0 w 149"/>
                  <a:gd name="T1" fmla="*/ 67 h 145"/>
                  <a:gd name="T2" fmla="*/ 47 w 149"/>
                  <a:gd name="T3" fmla="*/ 106 h 145"/>
                  <a:gd name="T4" fmla="*/ 95 w 149"/>
                  <a:gd name="T5" fmla="*/ 145 h 145"/>
                  <a:gd name="T6" fmla="*/ 149 w 149"/>
                  <a:gd name="T7" fmla="*/ 77 h 145"/>
                  <a:gd name="T8" fmla="*/ 101 w 149"/>
                  <a:gd name="T9" fmla="*/ 39 h 145"/>
                  <a:gd name="T10" fmla="*/ 55 w 149"/>
                  <a:gd name="T11" fmla="*/ 0 h 145"/>
                  <a:gd name="T12" fmla="*/ 0 w 149"/>
                  <a:gd name="T13" fmla="*/ 67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5"/>
                  <a:gd name="T23" fmla="*/ 149 w 149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5">
                    <a:moveTo>
                      <a:pt x="0" y="67"/>
                    </a:moveTo>
                    <a:lnTo>
                      <a:pt x="47" y="106"/>
                    </a:lnTo>
                    <a:lnTo>
                      <a:pt x="95" y="145"/>
                    </a:lnTo>
                    <a:lnTo>
                      <a:pt x="149" y="77"/>
                    </a:lnTo>
                    <a:lnTo>
                      <a:pt x="101" y="39"/>
                    </a:lnTo>
                    <a:lnTo>
                      <a:pt x="55" y="0"/>
                    </a:lnTo>
                    <a:lnTo>
                      <a:pt x="0" y="6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7" name="Freeform 293"/>
              <p:cNvSpPr>
                <a:spLocks noChangeAspect="1"/>
              </p:cNvSpPr>
              <p:nvPr/>
            </p:nvSpPr>
            <p:spPr bwMode="auto">
              <a:xfrm>
                <a:off x="4495" y="1793"/>
                <a:ext cx="7" cy="5"/>
              </a:xfrm>
              <a:custGeom>
                <a:avLst/>
                <a:gdLst>
                  <a:gd name="T0" fmla="*/ 0 w 49"/>
                  <a:gd name="T1" fmla="*/ 0 h 38"/>
                  <a:gd name="T2" fmla="*/ 48 w 49"/>
                  <a:gd name="T3" fmla="*/ 38 h 38"/>
                  <a:gd name="T4" fmla="*/ 49 w 49"/>
                  <a:gd name="T5" fmla="*/ 35 h 38"/>
                  <a:gd name="T6" fmla="*/ 0 w 49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8"/>
                  <a:gd name="T14" fmla="*/ 49 w 49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8">
                    <a:moveTo>
                      <a:pt x="0" y="0"/>
                    </a:moveTo>
                    <a:lnTo>
                      <a:pt x="48" y="38"/>
                    </a:lnTo>
                    <a:lnTo>
                      <a:pt x="49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8" name="Line 294"/>
              <p:cNvSpPr>
                <a:spLocks noChangeAspect="1" noChangeShapeType="1"/>
              </p:cNvSpPr>
              <p:nvPr/>
            </p:nvSpPr>
            <p:spPr bwMode="auto">
              <a:xfrm flipV="1">
                <a:off x="4502" y="17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9" name="Freeform 295"/>
              <p:cNvSpPr>
                <a:spLocks noChangeAspect="1"/>
              </p:cNvSpPr>
              <p:nvPr/>
            </p:nvSpPr>
            <p:spPr bwMode="auto">
              <a:xfrm>
                <a:off x="4488" y="1778"/>
                <a:ext cx="21" cy="20"/>
              </a:xfrm>
              <a:custGeom>
                <a:avLst/>
                <a:gdLst>
                  <a:gd name="T0" fmla="*/ 0 w 148"/>
                  <a:gd name="T1" fmla="*/ 70 h 141"/>
                  <a:gd name="T2" fmla="*/ 48 w 148"/>
                  <a:gd name="T3" fmla="*/ 106 h 141"/>
                  <a:gd name="T4" fmla="*/ 97 w 148"/>
                  <a:gd name="T5" fmla="*/ 141 h 141"/>
                  <a:gd name="T6" fmla="*/ 148 w 148"/>
                  <a:gd name="T7" fmla="*/ 70 h 141"/>
                  <a:gd name="T8" fmla="*/ 100 w 148"/>
                  <a:gd name="T9" fmla="*/ 35 h 141"/>
                  <a:gd name="T10" fmla="*/ 51 w 148"/>
                  <a:gd name="T11" fmla="*/ 0 h 141"/>
                  <a:gd name="T12" fmla="*/ 0 w 148"/>
                  <a:gd name="T13" fmla="*/ 7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1"/>
                  <a:gd name="T23" fmla="*/ 148 w 148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1">
                    <a:moveTo>
                      <a:pt x="0" y="70"/>
                    </a:moveTo>
                    <a:lnTo>
                      <a:pt x="48" y="106"/>
                    </a:lnTo>
                    <a:lnTo>
                      <a:pt x="97" y="141"/>
                    </a:lnTo>
                    <a:lnTo>
                      <a:pt x="148" y="70"/>
                    </a:lnTo>
                    <a:lnTo>
                      <a:pt x="100" y="35"/>
                    </a:lnTo>
                    <a:lnTo>
                      <a:pt x="51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0" name="Freeform 296"/>
              <p:cNvSpPr>
                <a:spLocks noChangeAspect="1"/>
              </p:cNvSpPr>
              <p:nvPr/>
            </p:nvSpPr>
            <p:spPr bwMode="auto">
              <a:xfrm>
                <a:off x="4488" y="1778"/>
                <a:ext cx="21" cy="20"/>
              </a:xfrm>
              <a:custGeom>
                <a:avLst/>
                <a:gdLst>
                  <a:gd name="T0" fmla="*/ 0 w 148"/>
                  <a:gd name="T1" fmla="*/ 70 h 141"/>
                  <a:gd name="T2" fmla="*/ 48 w 148"/>
                  <a:gd name="T3" fmla="*/ 106 h 141"/>
                  <a:gd name="T4" fmla="*/ 97 w 148"/>
                  <a:gd name="T5" fmla="*/ 141 h 141"/>
                  <a:gd name="T6" fmla="*/ 148 w 148"/>
                  <a:gd name="T7" fmla="*/ 70 h 141"/>
                  <a:gd name="T8" fmla="*/ 100 w 148"/>
                  <a:gd name="T9" fmla="*/ 35 h 141"/>
                  <a:gd name="T10" fmla="*/ 51 w 148"/>
                  <a:gd name="T11" fmla="*/ 0 h 141"/>
                  <a:gd name="T12" fmla="*/ 0 w 148"/>
                  <a:gd name="T13" fmla="*/ 7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1"/>
                  <a:gd name="T23" fmla="*/ 148 w 148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1">
                    <a:moveTo>
                      <a:pt x="0" y="70"/>
                    </a:moveTo>
                    <a:lnTo>
                      <a:pt x="48" y="106"/>
                    </a:lnTo>
                    <a:lnTo>
                      <a:pt x="97" y="141"/>
                    </a:lnTo>
                    <a:lnTo>
                      <a:pt x="148" y="70"/>
                    </a:lnTo>
                    <a:lnTo>
                      <a:pt x="100" y="35"/>
                    </a:lnTo>
                    <a:lnTo>
                      <a:pt x="51" y="0"/>
                    </a:lnTo>
                    <a:lnTo>
                      <a:pt x="0" y="7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1" name="Freeform 297"/>
              <p:cNvSpPr>
                <a:spLocks noChangeAspect="1"/>
              </p:cNvSpPr>
              <p:nvPr/>
            </p:nvSpPr>
            <p:spPr bwMode="auto">
              <a:xfrm>
                <a:off x="4502" y="1783"/>
                <a:ext cx="8" cy="5"/>
              </a:xfrm>
              <a:custGeom>
                <a:avLst/>
                <a:gdLst>
                  <a:gd name="T0" fmla="*/ 0 w 51"/>
                  <a:gd name="T1" fmla="*/ 0 h 35"/>
                  <a:gd name="T2" fmla="*/ 48 w 51"/>
                  <a:gd name="T3" fmla="*/ 35 h 35"/>
                  <a:gd name="T4" fmla="*/ 51 w 51"/>
                  <a:gd name="T5" fmla="*/ 34 h 35"/>
                  <a:gd name="T6" fmla="*/ 0 w 51"/>
                  <a:gd name="T7" fmla="*/ 0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5"/>
                  <a:gd name="T14" fmla="*/ 51 w 51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5">
                    <a:moveTo>
                      <a:pt x="0" y="0"/>
                    </a:moveTo>
                    <a:lnTo>
                      <a:pt x="48" y="35"/>
                    </a:lnTo>
                    <a:lnTo>
                      <a:pt x="51" y="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2" name="Line 298"/>
              <p:cNvSpPr>
                <a:spLocks noChangeAspect="1" noChangeShapeType="1"/>
              </p:cNvSpPr>
              <p:nvPr/>
            </p:nvSpPr>
            <p:spPr bwMode="auto">
              <a:xfrm flipV="1">
                <a:off x="4509" y="17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3" name="Freeform 299"/>
              <p:cNvSpPr>
                <a:spLocks noChangeAspect="1"/>
              </p:cNvSpPr>
              <p:nvPr/>
            </p:nvSpPr>
            <p:spPr bwMode="auto">
              <a:xfrm>
                <a:off x="4495" y="1767"/>
                <a:ext cx="22" cy="21"/>
              </a:xfrm>
              <a:custGeom>
                <a:avLst/>
                <a:gdLst>
                  <a:gd name="T0" fmla="*/ 0 w 152"/>
                  <a:gd name="T1" fmla="*/ 74 h 142"/>
                  <a:gd name="T2" fmla="*/ 52 w 152"/>
                  <a:gd name="T3" fmla="*/ 108 h 142"/>
                  <a:gd name="T4" fmla="*/ 103 w 152"/>
                  <a:gd name="T5" fmla="*/ 142 h 142"/>
                  <a:gd name="T6" fmla="*/ 152 w 152"/>
                  <a:gd name="T7" fmla="*/ 68 h 142"/>
                  <a:gd name="T8" fmla="*/ 100 w 152"/>
                  <a:gd name="T9" fmla="*/ 34 h 142"/>
                  <a:gd name="T10" fmla="*/ 49 w 152"/>
                  <a:gd name="T11" fmla="*/ 0 h 142"/>
                  <a:gd name="T12" fmla="*/ 0 w 152"/>
                  <a:gd name="T13" fmla="*/ 74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42"/>
                  <a:gd name="T23" fmla="*/ 152 w 152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42">
                    <a:moveTo>
                      <a:pt x="0" y="74"/>
                    </a:moveTo>
                    <a:lnTo>
                      <a:pt x="52" y="108"/>
                    </a:lnTo>
                    <a:lnTo>
                      <a:pt x="103" y="142"/>
                    </a:lnTo>
                    <a:lnTo>
                      <a:pt x="152" y="68"/>
                    </a:lnTo>
                    <a:lnTo>
                      <a:pt x="100" y="34"/>
                    </a:lnTo>
                    <a:lnTo>
                      <a:pt x="49" y="0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4" name="Freeform 300"/>
              <p:cNvSpPr>
                <a:spLocks noChangeAspect="1"/>
              </p:cNvSpPr>
              <p:nvPr/>
            </p:nvSpPr>
            <p:spPr bwMode="auto">
              <a:xfrm>
                <a:off x="4495" y="1767"/>
                <a:ext cx="22" cy="21"/>
              </a:xfrm>
              <a:custGeom>
                <a:avLst/>
                <a:gdLst>
                  <a:gd name="T0" fmla="*/ 0 w 152"/>
                  <a:gd name="T1" fmla="*/ 74 h 142"/>
                  <a:gd name="T2" fmla="*/ 52 w 152"/>
                  <a:gd name="T3" fmla="*/ 108 h 142"/>
                  <a:gd name="T4" fmla="*/ 103 w 152"/>
                  <a:gd name="T5" fmla="*/ 142 h 142"/>
                  <a:gd name="T6" fmla="*/ 152 w 152"/>
                  <a:gd name="T7" fmla="*/ 68 h 142"/>
                  <a:gd name="T8" fmla="*/ 100 w 152"/>
                  <a:gd name="T9" fmla="*/ 34 h 142"/>
                  <a:gd name="T10" fmla="*/ 49 w 152"/>
                  <a:gd name="T11" fmla="*/ 0 h 142"/>
                  <a:gd name="T12" fmla="*/ 0 w 152"/>
                  <a:gd name="T13" fmla="*/ 74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42"/>
                  <a:gd name="T23" fmla="*/ 152 w 152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42">
                    <a:moveTo>
                      <a:pt x="0" y="74"/>
                    </a:moveTo>
                    <a:lnTo>
                      <a:pt x="52" y="108"/>
                    </a:lnTo>
                    <a:lnTo>
                      <a:pt x="103" y="142"/>
                    </a:lnTo>
                    <a:lnTo>
                      <a:pt x="152" y="68"/>
                    </a:lnTo>
                    <a:lnTo>
                      <a:pt x="100" y="34"/>
                    </a:lnTo>
                    <a:lnTo>
                      <a:pt x="49" y="0"/>
                    </a:lnTo>
                    <a:lnTo>
                      <a:pt x="0" y="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5" name="Freeform 301"/>
              <p:cNvSpPr>
                <a:spLocks noChangeAspect="1"/>
              </p:cNvSpPr>
              <p:nvPr/>
            </p:nvSpPr>
            <p:spPr bwMode="auto">
              <a:xfrm>
                <a:off x="4509" y="1772"/>
                <a:ext cx="8" cy="5"/>
              </a:xfrm>
              <a:custGeom>
                <a:avLst/>
                <a:gdLst>
                  <a:gd name="T0" fmla="*/ 0 w 53"/>
                  <a:gd name="T1" fmla="*/ 0 h 34"/>
                  <a:gd name="T2" fmla="*/ 52 w 53"/>
                  <a:gd name="T3" fmla="*/ 34 h 34"/>
                  <a:gd name="T4" fmla="*/ 53 w 53"/>
                  <a:gd name="T5" fmla="*/ 30 h 34"/>
                  <a:gd name="T6" fmla="*/ 0 w 53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4"/>
                  <a:gd name="T14" fmla="*/ 53 w 53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4">
                    <a:moveTo>
                      <a:pt x="0" y="0"/>
                    </a:moveTo>
                    <a:lnTo>
                      <a:pt x="52" y="34"/>
                    </a:lnTo>
                    <a:lnTo>
                      <a:pt x="53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6" name="Line 302"/>
              <p:cNvSpPr>
                <a:spLocks noChangeAspect="1" noChangeShapeType="1"/>
              </p:cNvSpPr>
              <p:nvPr/>
            </p:nvSpPr>
            <p:spPr bwMode="auto">
              <a:xfrm flipV="1">
                <a:off x="4517" y="177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7" name="Freeform 303"/>
              <p:cNvSpPr>
                <a:spLocks noChangeAspect="1"/>
              </p:cNvSpPr>
              <p:nvPr/>
            </p:nvSpPr>
            <p:spPr bwMode="auto">
              <a:xfrm>
                <a:off x="4502" y="1746"/>
                <a:ext cx="27" cy="30"/>
              </a:xfrm>
              <a:custGeom>
                <a:avLst/>
                <a:gdLst>
                  <a:gd name="T0" fmla="*/ 0 w 193"/>
                  <a:gd name="T1" fmla="*/ 156 h 215"/>
                  <a:gd name="T2" fmla="*/ 52 w 193"/>
                  <a:gd name="T3" fmla="*/ 185 h 215"/>
                  <a:gd name="T4" fmla="*/ 105 w 193"/>
                  <a:gd name="T5" fmla="*/ 215 h 215"/>
                  <a:gd name="T6" fmla="*/ 193 w 193"/>
                  <a:gd name="T7" fmla="*/ 59 h 215"/>
                  <a:gd name="T8" fmla="*/ 141 w 193"/>
                  <a:gd name="T9" fmla="*/ 29 h 215"/>
                  <a:gd name="T10" fmla="*/ 89 w 193"/>
                  <a:gd name="T11" fmla="*/ 0 h 215"/>
                  <a:gd name="T12" fmla="*/ 0 w 193"/>
                  <a:gd name="T13" fmla="*/ 156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3"/>
                  <a:gd name="T22" fmla="*/ 0 h 215"/>
                  <a:gd name="T23" fmla="*/ 193 w 193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3" h="215">
                    <a:moveTo>
                      <a:pt x="0" y="156"/>
                    </a:moveTo>
                    <a:lnTo>
                      <a:pt x="52" y="185"/>
                    </a:lnTo>
                    <a:lnTo>
                      <a:pt x="105" y="215"/>
                    </a:lnTo>
                    <a:lnTo>
                      <a:pt x="193" y="59"/>
                    </a:lnTo>
                    <a:lnTo>
                      <a:pt x="141" y="29"/>
                    </a:lnTo>
                    <a:lnTo>
                      <a:pt x="89" y="0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8" name="Freeform 304"/>
              <p:cNvSpPr>
                <a:spLocks noChangeAspect="1"/>
              </p:cNvSpPr>
              <p:nvPr/>
            </p:nvSpPr>
            <p:spPr bwMode="auto">
              <a:xfrm>
                <a:off x="4502" y="1746"/>
                <a:ext cx="27" cy="30"/>
              </a:xfrm>
              <a:custGeom>
                <a:avLst/>
                <a:gdLst>
                  <a:gd name="T0" fmla="*/ 0 w 193"/>
                  <a:gd name="T1" fmla="*/ 156 h 215"/>
                  <a:gd name="T2" fmla="*/ 52 w 193"/>
                  <a:gd name="T3" fmla="*/ 185 h 215"/>
                  <a:gd name="T4" fmla="*/ 105 w 193"/>
                  <a:gd name="T5" fmla="*/ 215 h 215"/>
                  <a:gd name="T6" fmla="*/ 193 w 193"/>
                  <a:gd name="T7" fmla="*/ 59 h 215"/>
                  <a:gd name="T8" fmla="*/ 141 w 193"/>
                  <a:gd name="T9" fmla="*/ 29 h 215"/>
                  <a:gd name="T10" fmla="*/ 89 w 193"/>
                  <a:gd name="T11" fmla="*/ 0 h 215"/>
                  <a:gd name="T12" fmla="*/ 0 w 193"/>
                  <a:gd name="T13" fmla="*/ 156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3"/>
                  <a:gd name="T22" fmla="*/ 0 h 215"/>
                  <a:gd name="T23" fmla="*/ 193 w 193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3" h="215">
                    <a:moveTo>
                      <a:pt x="0" y="156"/>
                    </a:moveTo>
                    <a:lnTo>
                      <a:pt x="52" y="185"/>
                    </a:lnTo>
                    <a:lnTo>
                      <a:pt x="105" y="215"/>
                    </a:lnTo>
                    <a:lnTo>
                      <a:pt x="193" y="59"/>
                    </a:lnTo>
                    <a:lnTo>
                      <a:pt x="141" y="29"/>
                    </a:lnTo>
                    <a:lnTo>
                      <a:pt x="89" y="0"/>
                    </a:lnTo>
                    <a:lnTo>
                      <a:pt x="0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9" name="Freeform 305"/>
              <p:cNvSpPr>
                <a:spLocks noChangeAspect="1"/>
              </p:cNvSpPr>
              <p:nvPr/>
            </p:nvSpPr>
            <p:spPr bwMode="auto">
              <a:xfrm>
                <a:off x="4522" y="1750"/>
                <a:ext cx="8" cy="4"/>
              </a:xfrm>
              <a:custGeom>
                <a:avLst/>
                <a:gdLst>
                  <a:gd name="T0" fmla="*/ 0 w 55"/>
                  <a:gd name="T1" fmla="*/ 0 h 30"/>
                  <a:gd name="T2" fmla="*/ 52 w 55"/>
                  <a:gd name="T3" fmla="*/ 30 h 30"/>
                  <a:gd name="T4" fmla="*/ 55 w 55"/>
                  <a:gd name="T5" fmla="*/ 26 h 30"/>
                  <a:gd name="T6" fmla="*/ 0 w 55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0"/>
                  <a:gd name="T14" fmla="*/ 55 w 55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0">
                    <a:moveTo>
                      <a:pt x="0" y="0"/>
                    </a:moveTo>
                    <a:lnTo>
                      <a:pt x="52" y="30"/>
                    </a:lnTo>
                    <a:lnTo>
                      <a:pt x="55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50" name="Line 306"/>
              <p:cNvSpPr>
                <a:spLocks noChangeAspect="1" noChangeShapeType="1"/>
              </p:cNvSpPr>
              <p:nvPr/>
            </p:nvSpPr>
            <p:spPr bwMode="auto">
              <a:xfrm flipV="1">
                <a:off x="4529" y="175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51" name="Freeform 307"/>
              <p:cNvSpPr>
                <a:spLocks noChangeAspect="1"/>
              </p:cNvSpPr>
              <p:nvPr/>
            </p:nvSpPr>
            <p:spPr bwMode="auto">
              <a:xfrm>
                <a:off x="4514" y="1722"/>
                <a:ext cx="27" cy="32"/>
              </a:xfrm>
              <a:custGeom>
                <a:avLst/>
                <a:gdLst>
                  <a:gd name="T0" fmla="*/ 0 w 187"/>
                  <a:gd name="T1" fmla="*/ 167 h 219"/>
                  <a:gd name="T2" fmla="*/ 54 w 187"/>
                  <a:gd name="T3" fmla="*/ 193 h 219"/>
                  <a:gd name="T4" fmla="*/ 109 w 187"/>
                  <a:gd name="T5" fmla="*/ 219 h 219"/>
                  <a:gd name="T6" fmla="*/ 187 w 187"/>
                  <a:gd name="T7" fmla="*/ 52 h 219"/>
                  <a:gd name="T8" fmla="*/ 133 w 187"/>
                  <a:gd name="T9" fmla="*/ 26 h 219"/>
                  <a:gd name="T10" fmla="*/ 78 w 187"/>
                  <a:gd name="T11" fmla="*/ 0 h 219"/>
                  <a:gd name="T12" fmla="*/ 0 w 187"/>
                  <a:gd name="T13" fmla="*/ 167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7"/>
                  <a:gd name="T22" fmla="*/ 0 h 219"/>
                  <a:gd name="T23" fmla="*/ 187 w 187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7" h="219">
                    <a:moveTo>
                      <a:pt x="0" y="167"/>
                    </a:moveTo>
                    <a:lnTo>
                      <a:pt x="54" y="193"/>
                    </a:lnTo>
                    <a:lnTo>
                      <a:pt x="109" y="219"/>
                    </a:lnTo>
                    <a:lnTo>
                      <a:pt x="187" y="52"/>
                    </a:lnTo>
                    <a:lnTo>
                      <a:pt x="133" y="26"/>
                    </a:lnTo>
                    <a:lnTo>
                      <a:pt x="78" y="0"/>
                    </a:lnTo>
                    <a:lnTo>
                      <a:pt x="0" y="1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52" name="Freeform 308"/>
              <p:cNvSpPr>
                <a:spLocks noChangeAspect="1"/>
              </p:cNvSpPr>
              <p:nvPr/>
            </p:nvSpPr>
            <p:spPr bwMode="auto">
              <a:xfrm>
                <a:off x="4514" y="1722"/>
                <a:ext cx="27" cy="32"/>
              </a:xfrm>
              <a:custGeom>
                <a:avLst/>
                <a:gdLst>
                  <a:gd name="T0" fmla="*/ 0 w 187"/>
                  <a:gd name="T1" fmla="*/ 167 h 219"/>
                  <a:gd name="T2" fmla="*/ 54 w 187"/>
                  <a:gd name="T3" fmla="*/ 193 h 219"/>
                  <a:gd name="T4" fmla="*/ 109 w 187"/>
                  <a:gd name="T5" fmla="*/ 219 h 219"/>
                  <a:gd name="T6" fmla="*/ 187 w 187"/>
                  <a:gd name="T7" fmla="*/ 52 h 219"/>
                  <a:gd name="T8" fmla="*/ 133 w 187"/>
                  <a:gd name="T9" fmla="*/ 26 h 219"/>
                  <a:gd name="T10" fmla="*/ 78 w 187"/>
                  <a:gd name="T11" fmla="*/ 0 h 219"/>
                  <a:gd name="T12" fmla="*/ 0 w 187"/>
                  <a:gd name="T13" fmla="*/ 167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7"/>
                  <a:gd name="T22" fmla="*/ 0 h 219"/>
                  <a:gd name="T23" fmla="*/ 187 w 187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7" h="219">
                    <a:moveTo>
                      <a:pt x="0" y="167"/>
                    </a:moveTo>
                    <a:lnTo>
                      <a:pt x="54" y="193"/>
                    </a:lnTo>
                    <a:lnTo>
                      <a:pt x="109" y="219"/>
                    </a:lnTo>
                    <a:lnTo>
                      <a:pt x="187" y="52"/>
                    </a:lnTo>
                    <a:lnTo>
                      <a:pt x="133" y="26"/>
                    </a:lnTo>
                    <a:lnTo>
                      <a:pt x="78" y="0"/>
                    </a:lnTo>
                    <a:lnTo>
                      <a:pt x="0" y="16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53" name="Freeform 309"/>
              <p:cNvSpPr>
                <a:spLocks noChangeAspect="1"/>
              </p:cNvSpPr>
              <p:nvPr/>
            </p:nvSpPr>
            <p:spPr bwMode="auto">
              <a:xfrm>
                <a:off x="4533" y="1726"/>
                <a:ext cx="8" cy="4"/>
              </a:xfrm>
              <a:custGeom>
                <a:avLst/>
                <a:gdLst>
                  <a:gd name="T0" fmla="*/ 0 w 56"/>
                  <a:gd name="T1" fmla="*/ 0 h 26"/>
                  <a:gd name="T2" fmla="*/ 54 w 56"/>
                  <a:gd name="T3" fmla="*/ 26 h 26"/>
                  <a:gd name="T4" fmla="*/ 56 w 56"/>
                  <a:gd name="T5" fmla="*/ 21 h 26"/>
                  <a:gd name="T6" fmla="*/ 0 w 56"/>
                  <a:gd name="T7" fmla="*/ 0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6"/>
                  <a:gd name="T14" fmla="*/ 56 w 56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6">
                    <a:moveTo>
                      <a:pt x="0" y="0"/>
                    </a:moveTo>
                    <a:lnTo>
                      <a:pt x="54" y="26"/>
                    </a:lnTo>
                    <a:lnTo>
                      <a:pt x="56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54" name="Line 310"/>
              <p:cNvSpPr>
                <a:spLocks noChangeAspect="1" noChangeShapeType="1"/>
              </p:cNvSpPr>
              <p:nvPr/>
            </p:nvSpPr>
            <p:spPr bwMode="auto">
              <a:xfrm flipV="1">
                <a:off x="4541" y="172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55" name="Freeform 311"/>
              <p:cNvSpPr>
                <a:spLocks noChangeAspect="1"/>
              </p:cNvSpPr>
              <p:nvPr/>
            </p:nvSpPr>
            <p:spPr bwMode="auto">
              <a:xfrm>
                <a:off x="4525" y="1698"/>
                <a:ext cx="26" cy="31"/>
              </a:xfrm>
              <a:custGeom>
                <a:avLst/>
                <a:gdLst>
                  <a:gd name="T0" fmla="*/ 0 w 179"/>
                  <a:gd name="T1" fmla="*/ 175 h 218"/>
                  <a:gd name="T2" fmla="*/ 57 w 179"/>
                  <a:gd name="T3" fmla="*/ 197 h 218"/>
                  <a:gd name="T4" fmla="*/ 113 w 179"/>
                  <a:gd name="T5" fmla="*/ 218 h 218"/>
                  <a:gd name="T6" fmla="*/ 179 w 179"/>
                  <a:gd name="T7" fmla="*/ 43 h 218"/>
                  <a:gd name="T8" fmla="*/ 122 w 179"/>
                  <a:gd name="T9" fmla="*/ 22 h 218"/>
                  <a:gd name="T10" fmla="*/ 66 w 179"/>
                  <a:gd name="T11" fmla="*/ 0 h 218"/>
                  <a:gd name="T12" fmla="*/ 0 w 179"/>
                  <a:gd name="T13" fmla="*/ 175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9"/>
                  <a:gd name="T22" fmla="*/ 0 h 218"/>
                  <a:gd name="T23" fmla="*/ 179 w 179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9" h="218">
                    <a:moveTo>
                      <a:pt x="0" y="175"/>
                    </a:moveTo>
                    <a:lnTo>
                      <a:pt x="57" y="197"/>
                    </a:lnTo>
                    <a:lnTo>
                      <a:pt x="113" y="218"/>
                    </a:lnTo>
                    <a:lnTo>
                      <a:pt x="179" y="43"/>
                    </a:lnTo>
                    <a:lnTo>
                      <a:pt x="122" y="22"/>
                    </a:lnTo>
                    <a:lnTo>
                      <a:pt x="66" y="0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56" name="Freeform 312"/>
              <p:cNvSpPr>
                <a:spLocks noChangeAspect="1"/>
              </p:cNvSpPr>
              <p:nvPr/>
            </p:nvSpPr>
            <p:spPr bwMode="auto">
              <a:xfrm>
                <a:off x="4525" y="1698"/>
                <a:ext cx="26" cy="31"/>
              </a:xfrm>
              <a:custGeom>
                <a:avLst/>
                <a:gdLst>
                  <a:gd name="T0" fmla="*/ 0 w 179"/>
                  <a:gd name="T1" fmla="*/ 175 h 218"/>
                  <a:gd name="T2" fmla="*/ 57 w 179"/>
                  <a:gd name="T3" fmla="*/ 197 h 218"/>
                  <a:gd name="T4" fmla="*/ 113 w 179"/>
                  <a:gd name="T5" fmla="*/ 218 h 218"/>
                  <a:gd name="T6" fmla="*/ 179 w 179"/>
                  <a:gd name="T7" fmla="*/ 43 h 218"/>
                  <a:gd name="T8" fmla="*/ 122 w 179"/>
                  <a:gd name="T9" fmla="*/ 22 h 218"/>
                  <a:gd name="T10" fmla="*/ 66 w 179"/>
                  <a:gd name="T11" fmla="*/ 0 h 218"/>
                  <a:gd name="T12" fmla="*/ 0 w 179"/>
                  <a:gd name="T13" fmla="*/ 175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9"/>
                  <a:gd name="T22" fmla="*/ 0 h 218"/>
                  <a:gd name="T23" fmla="*/ 179 w 179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9" h="218">
                    <a:moveTo>
                      <a:pt x="0" y="175"/>
                    </a:moveTo>
                    <a:lnTo>
                      <a:pt x="57" y="197"/>
                    </a:lnTo>
                    <a:lnTo>
                      <a:pt x="113" y="218"/>
                    </a:lnTo>
                    <a:lnTo>
                      <a:pt x="179" y="43"/>
                    </a:lnTo>
                    <a:lnTo>
                      <a:pt x="122" y="22"/>
                    </a:lnTo>
                    <a:lnTo>
                      <a:pt x="66" y="0"/>
                    </a:lnTo>
                    <a:lnTo>
                      <a:pt x="0" y="1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57" name="Freeform 313"/>
              <p:cNvSpPr>
                <a:spLocks noChangeAspect="1"/>
              </p:cNvSpPr>
              <p:nvPr/>
            </p:nvSpPr>
            <p:spPr bwMode="auto">
              <a:xfrm>
                <a:off x="4543" y="1701"/>
                <a:ext cx="8" cy="3"/>
              </a:xfrm>
              <a:custGeom>
                <a:avLst/>
                <a:gdLst>
                  <a:gd name="T0" fmla="*/ 0 w 58"/>
                  <a:gd name="T1" fmla="*/ 0 h 21"/>
                  <a:gd name="T2" fmla="*/ 57 w 58"/>
                  <a:gd name="T3" fmla="*/ 21 h 21"/>
                  <a:gd name="T4" fmla="*/ 58 w 58"/>
                  <a:gd name="T5" fmla="*/ 17 h 21"/>
                  <a:gd name="T6" fmla="*/ 0 w 58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0" y="0"/>
                    </a:moveTo>
                    <a:lnTo>
                      <a:pt x="57" y="21"/>
                    </a:lnTo>
                    <a:lnTo>
                      <a:pt x="58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58" name="Line 314"/>
              <p:cNvSpPr>
                <a:spLocks noChangeAspect="1" noChangeShapeType="1"/>
              </p:cNvSpPr>
              <p:nvPr/>
            </p:nvSpPr>
            <p:spPr bwMode="auto">
              <a:xfrm flipV="1">
                <a:off x="4551" y="17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59" name="Freeform 315"/>
              <p:cNvSpPr>
                <a:spLocks noChangeAspect="1"/>
              </p:cNvSpPr>
              <p:nvPr/>
            </p:nvSpPr>
            <p:spPr bwMode="auto">
              <a:xfrm>
                <a:off x="4534" y="1672"/>
                <a:ext cx="25" cy="31"/>
              </a:xfrm>
              <a:custGeom>
                <a:avLst/>
                <a:gdLst>
                  <a:gd name="T0" fmla="*/ 0 w 171"/>
                  <a:gd name="T1" fmla="*/ 183 h 218"/>
                  <a:gd name="T2" fmla="*/ 58 w 171"/>
                  <a:gd name="T3" fmla="*/ 201 h 218"/>
                  <a:gd name="T4" fmla="*/ 116 w 171"/>
                  <a:gd name="T5" fmla="*/ 218 h 218"/>
                  <a:gd name="T6" fmla="*/ 171 w 171"/>
                  <a:gd name="T7" fmla="*/ 34 h 218"/>
                  <a:gd name="T8" fmla="*/ 113 w 171"/>
                  <a:gd name="T9" fmla="*/ 17 h 218"/>
                  <a:gd name="T10" fmla="*/ 55 w 171"/>
                  <a:gd name="T11" fmla="*/ 0 h 218"/>
                  <a:gd name="T12" fmla="*/ 0 w 171"/>
                  <a:gd name="T13" fmla="*/ 183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218"/>
                  <a:gd name="T23" fmla="*/ 171 w 171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218">
                    <a:moveTo>
                      <a:pt x="0" y="183"/>
                    </a:moveTo>
                    <a:lnTo>
                      <a:pt x="58" y="201"/>
                    </a:lnTo>
                    <a:lnTo>
                      <a:pt x="116" y="218"/>
                    </a:lnTo>
                    <a:lnTo>
                      <a:pt x="171" y="34"/>
                    </a:lnTo>
                    <a:lnTo>
                      <a:pt x="113" y="17"/>
                    </a:lnTo>
                    <a:lnTo>
                      <a:pt x="55" y="0"/>
                    </a:lnTo>
                    <a:lnTo>
                      <a:pt x="0" y="1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60" name="Freeform 316"/>
              <p:cNvSpPr>
                <a:spLocks noChangeAspect="1"/>
              </p:cNvSpPr>
              <p:nvPr/>
            </p:nvSpPr>
            <p:spPr bwMode="auto">
              <a:xfrm>
                <a:off x="4534" y="1672"/>
                <a:ext cx="25" cy="31"/>
              </a:xfrm>
              <a:custGeom>
                <a:avLst/>
                <a:gdLst>
                  <a:gd name="T0" fmla="*/ 0 w 171"/>
                  <a:gd name="T1" fmla="*/ 183 h 218"/>
                  <a:gd name="T2" fmla="*/ 58 w 171"/>
                  <a:gd name="T3" fmla="*/ 201 h 218"/>
                  <a:gd name="T4" fmla="*/ 116 w 171"/>
                  <a:gd name="T5" fmla="*/ 218 h 218"/>
                  <a:gd name="T6" fmla="*/ 171 w 171"/>
                  <a:gd name="T7" fmla="*/ 34 h 218"/>
                  <a:gd name="T8" fmla="*/ 113 w 171"/>
                  <a:gd name="T9" fmla="*/ 17 h 218"/>
                  <a:gd name="T10" fmla="*/ 55 w 171"/>
                  <a:gd name="T11" fmla="*/ 0 h 218"/>
                  <a:gd name="T12" fmla="*/ 0 w 171"/>
                  <a:gd name="T13" fmla="*/ 183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218"/>
                  <a:gd name="T23" fmla="*/ 171 w 171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218">
                    <a:moveTo>
                      <a:pt x="0" y="183"/>
                    </a:moveTo>
                    <a:lnTo>
                      <a:pt x="58" y="201"/>
                    </a:lnTo>
                    <a:lnTo>
                      <a:pt x="116" y="218"/>
                    </a:lnTo>
                    <a:lnTo>
                      <a:pt x="171" y="34"/>
                    </a:lnTo>
                    <a:lnTo>
                      <a:pt x="113" y="17"/>
                    </a:lnTo>
                    <a:lnTo>
                      <a:pt x="55" y="0"/>
                    </a:lnTo>
                    <a:lnTo>
                      <a:pt x="0" y="18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61" name="Freeform 317"/>
              <p:cNvSpPr>
                <a:spLocks noChangeAspect="1"/>
              </p:cNvSpPr>
              <p:nvPr/>
            </p:nvSpPr>
            <p:spPr bwMode="auto">
              <a:xfrm>
                <a:off x="4550" y="1675"/>
                <a:ext cx="9" cy="2"/>
              </a:xfrm>
              <a:custGeom>
                <a:avLst/>
                <a:gdLst>
                  <a:gd name="T0" fmla="*/ 0 w 59"/>
                  <a:gd name="T1" fmla="*/ 0 h 17"/>
                  <a:gd name="T2" fmla="*/ 58 w 59"/>
                  <a:gd name="T3" fmla="*/ 17 h 17"/>
                  <a:gd name="T4" fmla="*/ 59 w 59"/>
                  <a:gd name="T5" fmla="*/ 14 h 17"/>
                  <a:gd name="T6" fmla="*/ 0 w 59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0" y="0"/>
                    </a:moveTo>
                    <a:lnTo>
                      <a:pt x="58" y="17"/>
                    </a:lnTo>
                    <a:lnTo>
                      <a:pt x="59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62" name="Line 318"/>
              <p:cNvSpPr>
                <a:spLocks noChangeAspect="1" noChangeShapeType="1"/>
              </p:cNvSpPr>
              <p:nvPr/>
            </p:nvSpPr>
            <p:spPr bwMode="auto">
              <a:xfrm flipV="1">
                <a:off x="4559" y="167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63" name="Freeform 319"/>
              <p:cNvSpPr>
                <a:spLocks noChangeAspect="1"/>
              </p:cNvSpPr>
              <p:nvPr/>
            </p:nvSpPr>
            <p:spPr bwMode="auto">
              <a:xfrm>
                <a:off x="4542" y="1646"/>
                <a:ext cx="23" cy="31"/>
              </a:xfrm>
              <a:custGeom>
                <a:avLst/>
                <a:gdLst>
                  <a:gd name="T0" fmla="*/ 0 w 160"/>
                  <a:gd name="T1" fmla="*/ 191 h 218"/>
                  <a:gd name="T2" fmla="*/ 59 w 160"/>
                  <a:gd name="T3" fmla="*/ 204 h 218"/>
                  <a:gd name="T4" fmla="*/ 118 w 160"/>
                  <a:gd name="T5" fmla="*/ 218 h 218"/>
                  <a:gd name="T6" fmla="*/ 160 w 160"/>
                  <a:gd name="T7" fmla="*/ 28 h 218"/>
                  <a:gd name="T8" fmla="*/ 101 w 160"/>
                  <a:gd name="T9" fmla="*/ 14 h 218"/>
                  <a:gd name="T10" fmla="*/ 42 w 160"/>
                  <a:gd name="T11" fmla="*/ 0 h 218"/>
                  <a:gd name="T12" fmla="*/ 0 w 160"/>
                  <a:gd name="T13" fmla="*/ 191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8"/>
                  <a:gd name="T23" fmla="*/ 160 w 16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8">
                    <a:moveTo>
                      <a:pt x="0" y="191"/>
                    </a:moveTo>
                    <a:lnTo>
                      <a:pt x="59" y="204"/>
                    </a:lnTo>
                    <a:lnTo>
                      <a:pt x="118" y="218"/>
                    </a:lnTo>
                    <a:lnTo>
                      <a:pt x="160" y="28"/>
                    </a:lnTo>
                    <a:lnTo>
                      <a:pt x="101" y="14"/>
                    </a:lnTo>
                    <a:lnTo>
                      <a:pt x="42" y="0"/>
                    </a:lnTo>
                    <a:lnTo>
                      <a:pt x="0" y="1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64" name="Freeform 320"/>
              <p:cNvSpPr>
                <a:spLocks noChangeAspect="1"/>
              </p:cNvSpPr>
              <p:nvPr/>
            </p:nvSpPr>
            <p:spPr bwMode="auto">
              <a:xfrm>
                <a:off x="4542" y="1646"/>
                <a:ext cx="23" cy="31"/>
              </a:xfrm>
              <a:custGeom>
                <a:avLst/>
                <a:gdLst>
                  <a:gd name="T0" fmla="*/ 0 w 160"/>
                  <a:gd name="T1" fmla="*/ 191 h 218"/>
                  <a:gd name="T2" fmla="*/ 59 w 160"/>
                  <a:gd name="T3" fmla="*/ 204 h 218"/>
                  <a:gd name="T4" fmla="*/ 118 w 160"/>
                  <a:gd name="T5" fmla="*/ 218 h 218"/>
                  <a:gd name="T6" fmla="*/ 160 w 160"/>
                  <a:gd name="T7" fmla="*/ 28 h 218"/>
                  <a:gd name="T8" fmla="*/ 101 w 160"/>
                  <a:gd name="T9" fmla="*/ 14 h 218"/>
                  <a:gd name="T10" fmla="*/ 42 w 160"/>
                  <a:gd name="T11" fmla="*/ 0 h 218"/>
                  <a:gd name="T12" fmla="*/ 0 w 160"/>
                  <a:gd name="T13" fmla="*/ 191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8"/>
                  <a:gd name="T23" fmla="*/ 160 w 16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8">
                    <a:moveTo>
                      <a:pt x="0" y="191"/>
                    </a:moveTo>
                    <a:lnTo>
                      <a:pt x="59" y="204"/>
                    </a:lnTo>
                    <a:lnTo>
                      <a:pt x="118" y="218"/>
                    </a:lnTo>
                    <a:lnTo>
                      <a:pt x="160" y="28"/>
                    </a:lnTo>
                    <a:lnTo>
                      <a:pt x="101" y="14"/>
                    </a:lnTo>
                    <a:lnTo>
                      <a:pt x="42" y="0"/>
                    </a:lnTo>
                    <a:lnTo>
                      <a:pt x="0" y="1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65" name="Freeform 321"/>
              <p:cNvSpPr>
                <a:spLocks noChangeAspect="1"/>
              </p:cNvSpPr>
              <p:nvPr/>
            </p:nvSpPr>
            <p:spPr bwMode="auto">
              <a:xfrm>
                <a:off x="4556" y="1648"/>
                <a:ext cx="9" cy="2"/>
              </a:xfrm>
              <a:custGeom>
                <a:avLst/>
                <a:gdLst>
                  <a:gd name="T0" fmla="*/ 0 w 60"/>
                  <a:gd name="T1" fmla="*/ 0 h 14"/>
                  <a:gd name="T2" fmla="*/ 59 w 60"/>
                  <a:gd name="T3" fmla="*/ 14 h 14"/>
                  <a:gd name="T4" fmla="*/ 60 w 60"/>
                  <a:gd name="T5" fmla="*/ 9 h 14"/>
                  <a:gd name="T6" fmla="*/ 0 w 6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4"/>
                  <a:gd name="T14" fmla="*/ 60 w 60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4">
                    <a:moveTo>
                      <a:pt x="0" y="0"/>
                    </a:moveTo>
                    <a:lnTo>
                      <a:pt x="59" y="14"/>
                    </a:lnTo>
                    <a:lnTo>
                      <a:pt x="6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66" name="Line 322"/>
              <p:cNvSpPr>
                <a:spLocks noChangeAspect="1" noChangeShapeType="1"/>
              </p:cNvSpPr>
              <p:nvPr/>
            </p:nvSpPr>
            <p:spPr bwMode="auto">
              <a:xfrm flipV="1">
                <a:off x="4565" y="16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67" name="Freeform 323"/>
              <p:cNvSpPr>
                <a:spLocks noChangeAspect="1"/>
              </p:cNvSpPr>
              <p:nvPr/>
            </p:nvSpPr>
            <p:spPr bwMode="auto">
              <a:xfrm>
                <a:off x="4548" y="1619"/>
                <a:ext cx="21" cy="30"/>
              </a:xfrm>
              <a:custGeom>
                <a:avLst/>
                <a:gdLst>
                  <a:gd name="T0" fmla="*/ 0 w 151"/>
                  <a:gd name="T1" fmla="*/ 194 h 212"/>
                  <a:gd name="T2" fmla="*/ 60 w 151"/>
                  <a:gd name="T3" fmla="*/ 203 h 212"/>
                  <a:gd name="T4" fmla="*/ 120 w 151"/>
                  <a:gd name="T5" fmla="*/ 212 h 212"/>
                  <a:gd name="T6" fmla="*/ 151 w 151"/>
                  <a:gd name="T7" fmla="*/ 19 h 212"/>
                  <a:gd name="T8" fmla="*/ 91 w 151"/>
                  <a:gd name="T9" fmla="*/ 10 h 212"/>
                  <a:gd name="T10" fmla="*/ 31 w 151"/>
                  <a:gd name="T11" fmla="*/ 0 h 212"/>
                  <a:gd name="T12" fmla="*/ 0 w 151"/>
                  <a:gd name="T13" fmla="*/ 194 h 2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2"/>
                  <a:gd name="T23" fmla="*/ 151 w 151"/>
                  <a:gd name="T24" fmla="*/ 212 h 2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2">
                    <a:moveTo>
                      <a:pt x="0" y="194"/>
                    </a:moveTo>
                    <a:lnTo>
                      <a:pt x="60" y="203"/>
                    </a:lnTo>
                    <a:lnTo>
                      <a:pt x="120" y="212"/>
                    </a:lnTo>
                    <a:lnTo>
                      <a:pt x="151" y="19"/>
                    </a:lnTo>
                    <a:lnTo>
                      <a:pt x="91" y="10"/>
                    </a:lnTo>
                    <a:lnTo>
                      <a:pt x="31" y="0"/>
                    </a:lnTo>
                    <a:lnTo>
                      <a:pt x="0" y="1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68" name="Freeform 324"/>
              <p:cNvSpPr>
                <a:spLocks noChangeAspect="1"/>
              </p:cNvSpPr>
              <p:nvPr/>
            </p:nvSpPr>
            <p:spPr bwMode="auto">
              <a:xfrm>
                <a:off x="4548" y="1619"/>
                <a:ext cx="21" cy="30"/>
              </a:xfrm>
              <a:custGeom>
                <a:avLst/>
                <a:gdLst>
                  <a:gd name="T0" fmla="*/ 0 w 151"/>
                  <a:gd name="T1" fmla="*/ 194 h 212"/>
                  <a:gd name="T2" fmla="*/ 60 w 151"/>
                  <a:gd name="T3" fmla="*/ 203 h 212"/>
                  <a:gd name="T4" fmla="*/ 120 w 151"/>
                  <a:gd name="T5" fmla="*/ 212 h 212"/>
                  <a:gd name="T6" fmla="*/ 151 w 151"/>
                  <a:gd name="T7" fmla="*/ 19 h 212"/>
                  <a:gd name="T8" fmla="*/ 91 w 151"/>
                  <a:gd name="T9" fmla="*/ 10 h 212"/>
                  <a:gd name="T10" fmla="*/ 31 w 151"/>
                  <a:gd name="T11" fmla="*/ 0 h 212"/>
                  <a:gd name="T12" fmla="*/ 0 w 151"/>
                  <a:gd name="T13" fmla="*/ 194 h 2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2"/>
                  <a:gd name="T23" fmla="*/ 151 w 151"/>
                  <a:gd name="T24" fmla="*/ 212 h 2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2">
                    <a:moveTo>
                      <a:pt x="0" y="194"/>
                    </a:moveTo>
                    <a:lnTo>
                      <a:pt x="60" y="203"/>
                    </a:lnTo>
                    <a:lnTo>
                      <a:pt x="120" y="212"/>
                    </a:lnTo>
                    <a:lnTo>
                      <a:pt x="151" y="19"/>
                    </a:lnTo>
                    <a:lnTo>
                      <a:pt x="91" y="10"/>
                    </a:lnTo>
                    <a:lnTo>
                      <a:pt x="31" y="0"/>
                    </a:lnTo>
                    <a:lnTo>
                      <a:pt x="0" y="19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69" name="Freeform 325"/>
              <p:cNvSpPr>
                <a:spLocks noChangeAspect="1"/>
              </p:cNvSpPr>
              <p:nvPr/>
            </p:nvSpPr>
            <p:spPr bwMode="auto">
              <a:xfrm>
                <a:off x="4561" y="1620"/>
                <a:ext cx="8" cy="1"/>
              </a:xfrm>
              <a:custGeom>
                <a:avLst/>
                <a:gdLst>
                  <a:gd name="T0" fmla="*/ 0 w 60"/>
                  <a:gd name="T1" fmla="*/ 0 h 9"/>
                  <a:gd name="T2" fmla="*/ 60 w 60"/>
                  <a:gd name="T3" fmla="*/ 9 h 9"/>
                  <a:gd name="T4" fmla="*/ 60 w 60"/>
                  <a:gd name="T5" fmla="*/ 5 h 9"/>
                  <a:gd name="T6" fmla="*/ 0 w 60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9"/>
                  <a:gd name="T14" fmla="*/ 60 w 6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9">
                    <a:moveTo>
                      <a:pt x="0" y="0"/>
                    </a:moveTo>
                    <a:lnTo>
                      <a:pt x="60" y="9"/>
                    </a:lnTo>
                    <a:lnTo>
                      <a:pt x="6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0" name="Line 326"/>
              <p:cNvSpPr>
                <a:spLocks noChangeAspect="1" noChangeShapeType="1"/>
              </p:cNvSpPr>
              <p:nvPr/>
            </p:nvSpPr>
            <p:spPr bwMode="auto">
              <a:xfrm flipV="1">
                <a:off x="4569" y="162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1" name="Freeform 327"/>
              <p:cNvSpPr>
                <a:spLocks noChangeAspect="1"/>
              </p:cNvSpPr>
              <p:nvPr/>
            </p:nvSpPr>
            <p:spPr bwMode="auto">
              <a:xfrm>
                <a:off x="4552" y="1591"/>
                <a:ext cx="20" cy="30"/>
              </a:xfrm>
              <a:custGeom>
                <a:avLst/>
                <a:gdLst>
                  <a:gd name="T0" fmla="*/ 0 w 138"/>
                  <a:gd name="T1" fmla="*/ 198 h 209"/>
                  <a:gd name="T2" fmla="*/ 60 w 138"/>
                  <a:gd name="T3" fmla="*/ 204 h 209"/>
                  <a:gd name="T4" fmla="*/ 120 w 138"/>
                  <a:gd name="T5" fmla="*/ 209 h 209"/>
                  <a:gd name="T6" fmla="*/ 138 w 138"/>
                  <a:gd name="T7" fmla="*/ 11 h 209"/>
                  <a:gd name="T8" fmla="*/ 78 w 138"/>
                  <a:gd name="T9" fmla="*/ 5 h 209"/>
                  <a:gd name="T10" fmla="*/ 18 w 138"/>
                  <a:gd name="T11" fmla="*/ 0 h 209"/>
                  <a:gd name="T12" fmla="*/ 0 w 138"/>
                  <a:gd name="T13" fmla="*/ 198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0" y="198"/>
                    </a:moveTo>
                    <a:lnTo>
                      <a:pt x="60" y="204"/>
                    </a:lnTo>
                    <a:lnTo>
                      <a:pt x="120" y="209"/>
                    </a:lnTo>
                    <a:lnTo>
                      <a:pt x="138" y="11"/>
                    </a:lnTo>
                    <a:lnTo>
                      <a:pt x="78" y="5"/>
                    </a:lnTo>
                    <a:lnTo>
                      <a:pt x="18" y="0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2" name="Freeform 328"/>
              <p:cNvSpPr>
                <a:spLocks noChangeAspect="1"/>
              </p:cNvSpPr>
              <p:nvPr/>
            </p:nvSpPr>
            <p:spPr bwMode="auto">
              <a:xfrm>
                <a:off x="4552" y="1591"/>
                <a:ext cx="20" cy="30"/>
              </a:xfrm>
              <a:custGeom>
                <a:avLst/>
                <a:gdLst>
                  <a:gd name="T0" fmla="*/ 0 w 138"/>
                  <a:gd name="T1" fmla="*/ 198 h 209"/>
                  <a:gd name="T2" fmla="*/ 60 w 138"/>
                  <a:gd name="T3" fmla="*/ 204 h 209"/>
                  <a:gd name="T4" fmla="*/ 120 w 138"/>
                  <a:gd name="T5" fmla="*/ 209 h 209"/>
                  <a:gd name="T6" fmla="*/ 138 w 138"/>
                  <a:gd name="T7" fmla="*/ 11 h 209"/>
                  <a:gd name="T8" fmla="*/ 78 w 138"/>
                  <a:gd name="T9" fmla="*/ 5 h 209"/>
                  <a:gd name="T10" fmla="*/ 18 w 138"/>
                  <a:gd name="T11" fmla="*/ 0 h 209"/>
                  <a:gd name="T12" fmla="*/ 0 w 138"/>
                  <a:gd name="T13" fmla="*/ 198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0" y="198"/>
                    </a:moveTo>
                    <a:lnTo>
                      <a:pt x="60" y="204"/>
                    </a:lnTo>
                    <a:lnTo>
                      <a:pt x="120" y="209"/>
                    </a:lnTo>
                    <a:lnTo>
                      <a:pt x="138" y="11"/>
                    </a:lnTo>
                    <a:lnTo>
                      <a:pt x="78" y="5"/>
                    </a:lnTo>
                    <a:lnTo>
                      <a:pt x="18" y="0"/>
                    </a:lnTo>
                    <a:lnTo>
                      <a:pt x="0" y="1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3" name="Freeform 329"/>
              <p:cNvSpPr>
                <a:spLocks noChangeAspect="1"/>
              </p:cNvSpPr>
              <p:nvPr/>
            </p:nvSpPr>
            <p:spPr bwMode="auto">
              <a:xfrm>
                <a:off x="4563" y="1592"/>
                <a:ext cx="9" cy="1"/>
              </a:xfrm>
              <a:custGeom>
                <a:avLst/>
                <a:gdLst>
                  <a:gd name="T0" fmla="*/ 0 w 60"/>
                  <a:gd name="T1" fmla="*/ 0 h 6"/>
                  <a:gd name="T2" fmla="*/ 60 w 60"/>
                  <a:gd name="T3" fmla="*/ 6 h 6"/>
                  <a:gd name="T4" fmla="*/ 60 w 60"/>
                  <a:gd name="T5" fmla="*/ 3 h 6"/>
                  <a:gd name="T6" fmla="*/ 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0" y="0"/>
                    </a:moveTo>
                    <a:lnTo>
                      <a:pt x="60" y="6"/>
                    </a:lnTo>
                    <a:lnTo>
                      <a:pt x="6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4" name="Line 330"/>
              <p:cNvSpPr>
                <a:spLocks noChangeAspect="1" noChangeShapeType="1"/>
              </p:cNvSpPr>
              <p:nvPr/>
            </p:nvSpPr>
            <p:spPr bwMode="auto">
              <a:xfrm flipV="1">
                <a:off x="4572" y="159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" name="Freeform 331"/>
              <p:cNvSpPr>
                <a:spLocks noChangeAspect="1"/>
              </p:cNvSpPr>
              <p:nvPr/>
            </p:nvSpPr>
            <p:spPr bwMode="auto">
              <a:xfrm>
                <a:off x="4555" y="1563"/>
                <a:ext cx="18" cy="29"/>
              </a:xfrm>
              <a:custGeom>
                <a:avLst/>
                <a:gdLst>
                  <a:gd name="T0" fmla="*/ 0 w 127"/>
                  <a:gd name="T1" fmla="*/ 199 h 204"/>
                  <a:gd name="T2" fmla="*/ 60 w 127"/>
                  <a:gd name="T3" fmla="*/ 201 h 204"/>
                  <a:gd name="T4" fmla="*/ 120 w 127"/>
                  <a:gd name="T5" fmla="*/ 204 h 204"/>
                  <a:gd name="T6" fmla="*/ 127 w 127"/>
                  <a:gd name="T7" fmla="*/ 5 h 204"/>
                  <a:gd name="T8" fmla="*/ 67 w 127"/>
                  <a:gd name="T9" fmla="*/ 2 h 204"/>
                  <a:gd name="T10" fmla="*/ 7 w 127"/>
                  <a:gd name="T11" fmla="*/ 0 h 204"/>
                  <a:gd name="T12" fmla="*/ 0 w 127"/>
                  <a:gd name="T13" fmla="*/ 199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0" y="199"/>
                    </a:moveTo>
                    <a:lnTo>
                      <a:pt x="60" y="201"/>
                    </a:lnTo>
                    <a:lnTo>
                      <a:pt x="120" y="204"/>
                    </a:lnTo>
                    <a:lnTo>
                      <a:pt x="127" y="5"/>
                    </a:lnTo>
                    <a:lnTo>
                      <a:pt x="67" y="2"/>
                    </a:lnTo>
                    <a:lnTo>
                      <a:pt x="7" y="0"/>
                    </a:lnTo>
                    <a:lnTo>
                      <a:pt x="0" y="1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6" name="Freeform 332"/>
              <p:cNvSpPr>
                <a:spLocks noChangeAspect="1"/>
              </p:cNvSpPr>
              <p:nvPr/>
            </p:nvSpPr>
            <p:spPr bwMode="auto">
              <a:xfrm>
                <a:off x="4555" y="1563"/>
                <a:ext cx="18" cy="29"/>
              </a:xfrm>
              <a:custGeom>
                <a:avLst/>
                <a:gdLst>
                  <a:gd name="T0" fmla="*/ 0 w 127"/>
                  <a:gd name="T1" fmla="*/ 199 h 204"/>
                  <a:gd name="T2" fmla="*/ 60 w 127"/>
                  <a:gd name="T3" fmla="*/ 201 h 204"/>
                  <a:gd name="T4" fmla="*/ 120 w 127"/>
                  <a:gd name="T5" fmla="*/ 204 h 204"/>
                  <a:gd name="T6" fmla="*/ 127 w 127"/>
                  <a:gd name="T7" fmla="*/ 5 h 204"/>
                  <a:gd name="T8" fmla="*/ 67 w 127"/>
                  <a:gd name="T9" fmla="*/ 2 h 204"/>
                  <a:gd name="T10" fmla="*/ 7 w 127"/>
                  <a:gd name="T11" fmla="*/ 0 h 204"/>
                  <a:gd name="T12" fmla="*/ 0 w 127"/>
                  <a:gd name="T13" fmla="*/ 199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0" y="199"/>
                    </a:moveTo>
                    <a:lnTo>
                      <a:pt x="60" y="201"/>
                    </a:lnTo>
                    <a:lnTo>
                      <a:pt x="120" y="204"/>
                    </a:lnTo>
                    <a:lnTo>
                      <a:pt x="127" y="5"/>
                    </a:lnTo>
                    <a:lnTo>
                      <a:pt x="67" y="2"/>
                    </a:lnTo>
                    <a:lnTo>
                      <a:pt x="7" y="0"/>
                    </a:lnTo>
                    <a:lnTo>
                      <a:pt x="0" y="19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7" name="Freeform 333"/>
              <p:cNvSpPr>
                <a:spLocks noChangeAspect="1"/>
              </p:cNvSpPr>
              <p:nvPr/>
            </p:nvSpPr>
            <p:spPr bwMode="auto">
              <a:xfrm>
                <a:off x="4564" y="1563"/>
                <a:ext cx="9" cy="1"/>
              </a:xfrm>
              <a:custGeom>
                <a:avLst/>
                <a:gdLst>
                  <a:gd name="T0" fmla="*/ 0 w 60"/>
                  <a:gd name="T1" fmla="*/ 2 h 5"/>
                  <a:gd name="T2" fmla="*/ 60 w 60"/>
                  <a:gd name="T3" fmla="*/ 5 h 5"/>
                  <a:gd name="T4" fmla="*/ 60 w 60"/>
                  <a:gd name="T5" fmla="*/ 0 h 5"/>
                  <a:gd name="T6" fmla="*/ 0 w 60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0" y="2"/>
                    </a:moveTo>
                    <a:lnTo>
                      <a:pt x="60" y="5"/>
                    </a:lnTo>
                    <a:lnTo>
                      <a:pt x="6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8" name="Line 334"/>
              <p:cNvSpPr>
                <a:spLocks noChangeAspect="1" noChangeShapeType="1"/>
              </p:cNvSpPr>
              <p:nvPr/>
            </p:nvSpPr>
            <p:spPr bwMode="auto">
              <a:xfrm flipV="1">
                <a:off x="4573" y="15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9" name="Freeform 335"/>
              <p:cNvSpPr>
                <a:spLocks noChangeAspect="1"/>
              </p:cNvSpPr>
              <p:nvPr/>
            </p:nvSpPr>
            <p:spPr bwMode="auto">
              <a:xfrm>
                <a:off x="4555" y="1534"/>
                <a:ext cx="18" cy="30"/>
              </a:xfrm>
              <a:custGeom>
                <a:avLst/>
                <a:gdLst>
                  <a:gd name="T0" fmla="*/ 7 w 127"/>
                  <a:gd name="T1" fmla="*/ 204 h 204"/>
                  <a:gd name="T2" fmla="*/ 67 w 127"/>
                  <a:gd name="T3" fmla="*/ 201 h 204"/>
                  <a:gd name="T4" fmla="*/ 127 w 127"/>
                  <a:gd name="T5" fmla="*/ 199 h 204"/>
                  <a:gd name="T6" fmla="*/ 120 w 127"/>
                  <a:gd name="T7" fmla="*/ 0 h 204"/>
                  <a:gd name="T8" fmla="*/ 60 w 127"/>
                  <a:gd name="T9" fmla="*/ 2 h 204"/>
                  <a:gd name="T10" fmla="*/ 0 w 127"/>
                  <a:gd name="T11" fmla="*/ 4 h 204"/>
                  <a:gd name="T12" fmla="*/ 7 w 127"/>
                  <a:gd name="T13" fmla="*/ 204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7" y="204"/>
                    </a:moveTo>
                    <a:lnTo>
                      <a:pt x="67" y="201"/>
                    </a:lnTo>
                    <a:lnTo>
                      <a:pt x="127" y="199"/>
                    </a:lnTo>
                    <a:lnTo>
                      <a:pt x="120" y="0"/>
                    </a:lnTo>
                    <a:lnTo>
                      <a:pt x="60" y="2"/>
                    </a:lnTo>
                    <a:lnTo>
                      <a:pt x="0" y="4"/>
                    </a:lnTo>
                    <a:lnTo>
                      <a:pt x="7" y="2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0" name="Freeform 336"/>
              <p:cNvSpPr>
                <a:spLocks noChangeAspect="1"/>
              </p:cNvSpPr>
              <p:nvPr/>
            </p:nvSpPr>
            <p:spPr bwMode="auto">
              <a:xfrm>
                <a:off x="4555" y="1534"/>
                <a:ext cx="18" cy="30"/>
              </a:xfrm>
              <a:custGeom>
                <a:avLst/>
                <a:gdLst>
                  <a:gd name="T0" fmla="*/ 7 w 127"/>
                  <a:gd name="T1" fmla="*/ 204 h 204"/>
                  <a:gd name="T2" fmla="*/ 67 w 127"/>
                  <a:gd name="T3" fmla="*/ 201 h 204"/>
                  <a:gd name="T4" fmla="*/ 127 w 127"/>
                  <a:gd name="T5" fmla="*/ 199 h 204"/>
                  <a:gd name="T6" fmla="*/ 120 w 127"/>
                  <a:gd name="T7" fmla="*/ 0 h 204"/>
                  <a:gd name="T8" fmla="*/ 60 w 127"/>
                  <a:gd name="T9" fmla="*/ 2 h 204"/>
                  <a:gd name="T10" fmla="*/ 0 w 127"/>
                  <a:gd name="T11" fmla="*/ 4 h 204"/>
                  <a:gd name="T12" fmla="*/ 7 w 127"/>
                  <a:gd name="T13" fmla="*/ 204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7" y="204"/>
                    </a:moveTo>
                    <a:lnTo>
                      <a:pt x="67" y="201"/>
                    </a:lnTo>
                    <a:lnTo>
                      <a:pt x="127" y="199"/>
                    </a:lnTo>
                    <a:lnTo>
                      <a:pt x="120" y="0"/>
                    </a:lnTo>
                    <a:lnTo>
                      <a:pt x="60" y="2"/>
                    </a:lnTo>
                    <a:lnTo>
                      <a:pt x="0" y="4"/>
                    </a:lnTo>
                    <a:lnTo>
                      <a:pt x="7" y="20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1" name="Freeform 337"/>
              <p:cNvSpPr>
                <a:spLocks noChangeAspect="1"/>
              </p:cNvSpPr>
              <p:nvPr/>
            </p:nvSpPr>
            <p:spPr bwMode="auto">
              <a:xfrm>
                <a:off x="4563" y="1534"/>
                <a:ext cx="9" cy="1"/>
              </a:xfrm>
              <a:custGeom>
                <a:avLst/>
                <a:gdLst>
                  <a:gd name="T0" fmla="*/ 0 w 60"/>
                  <a:gd name="T1" fmla="*/ 6 h 6"/>
                  <a:gd name="T2" fmla="*/ 60 w 60"/>
                  <a:gd name="T3" fmla="*/ 4 h 6"/>
                  <a:gd name="T4" fmla="*/ 60 w 60"/>
                  <a:gd name="T5" fmla="*/ 0 h 6"/>
                  <a:gd name="T6" fmla="*/ 0 w 60"/>
                  <a:gd name="T7" fmla="*/ 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0" y="6"/>
                    </a:moveTo>
                    <a:lnTo>
                      <a:pt x="60" y="4"/>
                    </a:lnTo>
                    <a:lnTo>
                      <a:pt x="6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2" name="Line 338"/>
              <p:cNvSpPr>
                <a:spLocks noChangeAspect="1" noChangeShapeType="1"/>
              </p:cNvSpPr>
              <p:nvPr/>
            </p:nvSpPr>
            <p:spPr bwMode="auto">
              <a:xfrm flipV="1">
                <a:off x="4572" y="15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3" name="Freeform 339"/>
              <p:cNvSpPr>
                <a:spLocks noChangeAspect="1"/>
              </p:cNvSpPr>
              <p:nvPr/>
            </p:nvSpPr>
            <p:spPr bwMode="auto">
              <a:xfrm>
                <a:off x="4552" y="1506"/>
                <a:ext cx="20" cy="30"/>
              </a:xfrm>
              <a:custGeom>
                <a:avLst/>
                <a:gdLst>
                  <a:gd name="T0" fmla="*/ 18 w 138"/>
                  <a:gd name="T1" fmla="*/ 209 h 209"/>
                  <a:gd name="T2" fmla="*/ 78 w 138"/>
                  <a:gd name="T3" fmla="*/ 203 h 209"/>
                  <a:gd name="T4" fmla="*/ 138 w 138"/>
                  <a:gd name="T5" fmla="*/ 197 h 209"/>
                  <a:gd name="T6" fmla="*/ 120 w 138"/>
                  <a:gd name="T7" fmla="*/ 0 h 209"/>
                  <a:gd name="T8" fmla="*/ 60 w 138"/>
                  <a:gd name="T9" fmla="*/ 6 h 209"/>
                  <a:gd name="T10" fmla="*/ 0 w 138"/>
                  <a:gd name="T11" fmla="*/ 12 h 209"/>
                  <a:gd name="T12" fmla="*/ 18 w 138"/>
                  <a:gd name="T13" fmla="*/ 209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8" y="209"/>
                    </a:moveTo>
                    <a:lnTo>
                      <a:pt x="78" y="203"/>
                    </a:lnTo>
                    <a:lnTo>
                      <a:pt x="138" y="197"/>
                    </a:lnTo>
                    <a:lnTo>
                      <a:pt x="120" y="0"/>
                    </a:lnTo>
                    <a:lnTo>
                      <a:pt x="60" y="6"/>
                    </a:lnTo>
                    <a:lnTo>
                      <a:pt x="0" y="12"/>
                    </a:lnTo>
                    <a:lnTo>
                      <a:pt x="18" y="2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4" name="Freeform 340"/>
              <p:cNvSpPr>
                <a:spLocks noChangeAspect="1"/>
              </p:cNvSpPr>
              <p:nvPr/>
            </p:nvSpPr>
            <p:spPr bwMode="auto">
              <a:xfrm>
                <a:off x="4552" y="1506"/>
                <a:ext cx="20" cy="30"/>
              </a:xfrm>
              <a:custGeom>
                <a:avLst/>
                <a:gdLst>
                  <a:gd name="T0" fmla="*/ 18 w 138"/>
                  <a:gd name="T1" fmla="*/ 209 h 209"/>
                  <a:gd name="T2" fmla="*/ 78 w 138"/>
                  <a:gd name="T3" fmla="*/ 203 h 209"/>
                  <a:gd name="T4" fmla="*/ 138 w 138"/>
                  <a:gd name="T5" fmla="*/ 197 h 209"/>
                  <a:gd name="T6" fmla="*/ 120 w 138"/>
                  <a:gd name="T7" fmla="*/ 0 h 209"/>
                  <a:gd name="T8" fmla="*/ 60 w 138"/>
                  <a:gd name="T9" fmla="*/ 6 h 209"/>
                  <a:gd name="T10" fmla="*/ 0 w 138"/>
                  <a:gd name="T11" fmla="*/ 12 h 209"/>
                  <a:gd name="T12" fmla="*/ 18 w 138"/>
                  <a:gd name="T13" fmla="*/ 209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8" y="209"/>
                    </a:moveTo>
                    <a:lnTo>
                      <a:pt x="78" y="203"/>
                    </a:lnTo>
                    <a:lnTo>
                      <a:pt x="138" y="197"/>
                    </a:lnTo>
                    <a:lnTo>
                      <a:pt x="120" y="0"/>
                    </a:lnTo>
                    <a:lnTo>
                      <a:pt x="60" y="6"/>
                    </a:lnTo>
                    <a:lnTo>
                      <a:pt x="0" y="12"/>
                    </a:lnTo>
                    <a:lnTo>
                      <a:pt x="18" y="20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5" name="Freeform 341"/>
              <p:cNvSpPr>
                <a:spLocks noChangeAspect="1"/>
              </p:cNvSpPr>
              <p:nvPr/>
            </p:nvSpPr>
            <p:spPr bwMode="auto">
              <a:xfrm>
                <a:off x="4561" y="1505"/>
                <a:ext cx="8" cy="2"/>
              </a:xfrm>
              <a:custGeom>
                <a:avLst/>
                <a:gdLst>
                  <a:gd name="T0" fmla="*/ 0 w 60"/>
                  <a:gd name="T1" fmla="*/ 9 h 9"/>
                  <a:gd name="T2" fmla="*/ 60 w 60"/>
                  <a:gd name="T3" fmla="*/ 3 h 9"/>
                  <a:gd name="T4" fmla="*/ 60 w 60"/>
                  <a:gd name="T5" fmla="*/ 0 h 9"/>
                  <a:gd name="T6" fmla="*/ 0 w 60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9"/>
                  <a:gd name="T14" fmla="*/ 60 w 6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9">
                    <a:moveTo>
                      <a:pt x="0" y="9"/>
                    </a:moveTo>
                    <a:lnTo>
                      <a:pt x="60" y="3"/>
                    </a:lnTo>
                    <a:lnTo>
                      <a:pt x="6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6" name="Line 342"/>
              <p:cNvSpPr>
                <a:spLocks noChangeAspect="1" noChangeShapeType="1"/>
              </p:cNvSpPr>
              <p:nvPr/>
            </p:nvSpPr>
            <p:spPr bwMode="auto">
              <a:xfrm flipV="1">
                <a:off x="4569" y="150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7" name="Freeform 343"/>
              <p:cNvSpPr>
                <a:spLocks noChangeAspect="1"/>
              </p:cNvSpPr>
              <p:nvPr/>
            </p:nvSpPr>
            <p:spPr bwMode="auto">
              <a:xfrm>
                <a:off x="4548" y="1477"/>
                <a:ext cx="21" cy="31"/>
              </a:xfrm>
              <a:custGeom>
                <a:avLst/>
                <a:gdLst>
                  <a:gd name="T0" fmla="*/ 31 w 151"/>
                  <a:gd name="T1" fmla="*/ 213 h 213"/>
                  <a:gd name="T2" fmla="*/ 91 w 151"/>
                  <a:gd name="T3" fmla="*/ 204 h 213"/>
                  <a:gd name="T4" fmla="*/ 151 w 151"/>
                  <a:gd name="T5" fmla="*/ 195 h 213"/>
                  <a:gd name="T6" fmla="*/ 120 w 151"/>
                  <a:gd name="T7" fmla="*/ 0 h 213"/>
                  <a:gd name="T8" fmla="*/ 60 w 151"/>
                  <a:gd name="T9" fmla="*/ 9 h 213"/>
                  <a:gd name="T10" fmla="*/ 0 w 151"/>
                  <a:gd name="T11" fmla="*/ 19 h 213"/>
                  <a:gd name="T12" fmla="*/ 31 w 151"/>
                  <a:gd name="T13" fmla="*/ 213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3"/>
                  <a:gd name="T23" fmla="*/ 151 w 151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3">
                    <a:moveTo>
                      <a:pt x="31" y="213"/>
                    </a:moveTo>
                    <a:lnTo>
                      <a:pt x="91" y="204"/>
                    </a:lnTo>
                    <a:lnTo>
                      <a:pt x="151" y="195"/>
                    </a:lnTo>
                    <a:lnTo>
                      <a:pt x="120" y="0"/>
                    </a:lnTo>
                    <a:lnTo>
                      <a:pt x="60" y="9"/>
                    </a:lnTo>
                    <a:lnTo>
                      <a:pt x="0" y="19"/>
                    </a:lnTo>
                    <a:lnTo>
                      <a:pt x="31" y="2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8" name="Freeform 344"/>
              <p:cNvSpPr>
                <a:spLocks noChangeAspect="1"/>
              </p:cNvSpPr>
              <p:nvPr/>
            </p:nvSpPr>
            <p:spPr bwMode="auto">
              <a:xfrm>
                <a:off x="4548" y="1477"/>
                <a:ext cx="21" cy="31"/>
              </a:xfrm>
              <a:custGeom>
                <a:avLst/>
                <a:gdLst>
                  <a:gd name="T0" fmla="*/ 31 w 151"/>
                  <a:gd name="T1" fmla="*/ 213 h 213"/>
                  <a:gd name="T2" fmla="*/ 91 w 151"/>
                  <a:gd name="T3" fmla="*/ 204 h 213"/>
                  <a:gd name="T4" fmla="*/ 151 w 151"/>
                  <a:gd name="T5" fmla="*/ 195 h 213"/>
                  <a:gd name="T6" fmla="*/ 120 w 151"/>
                  <a:gd name="T7" fmla="*/ 0 h 213"/>
                  <a:gd name="T8" fmla="*/ 60 w 151"/>
                  <a:gd name="T9" fmla="*/ 9 h 213"/>
                  <a:gd name="T10" fmla="*/ 0 w 151"/>
                  <a:gd name="T11" fmla="*/ 19 h 213"/>
                  <a:gd name="T12" fmla="*/ 31 w 151"/>
                  <a:gd name="T13" fmla="*/ 213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3"/>
                  <a:gd name="T23" fmla="*/ 151 w 151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3">
                    <a:moveTo>
                      <a:pt x="31" y="213"/>
                    </a:moveTo>
                    <a:lnTo>
                      <a:pt x="91" y="204"/>
                    </a:lnTo>
                    <a:lnTo>
                      <a:pt x="151" y="195"/>
                    </a:lnTo>
                    <a:lnTo>
                      <a:pt x="120" y="0"/>
                    </a:lnTo>
                    <a:lnTo>
                      <a:pt x="60" y="9"/>
                    </a:lnTo>
                    <a:lnTo>
                      <a:pt x="0" y="19"/>
                    </a:lnTo>
                    <a:lnTo>
                      <a:pt x="31" y="2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9" name="Freeform 345"/>
              <p:cNvSpPr>
                <a:spLocks noChangeAspect="1"/>
              </p:cNvSpPr>
              <p:nvPr/>
            </p:nvSpPr>
            <p:spPr bwMode="auto">
              <a:xfrm>
                <a:off x="4556" y="1477"/>
                <a:ext cx="9" cy="2"/>
              </a:xfrm>
              <a:custGeom>
                <a:avLst/>
                <a:gdLst>
                  <a:gd name="T0" fmla="*/ 0 w 60"/>
                  <a:gd name="T1" fmla="*/ 13 h 13"/>
                  <a:gd name="T2" fmla="*/ 60 w 60"/>
                  <a:gd name="T3" fmla="*/ 4 h 13"/>
                  <a:gd name="T4" fmla="*/ 59 w 60"/>
                  <a:gd name="T5" fmla="*/ 0 h 13"/>
                  <a:gd name="T6" fmla="*/ 0 w 60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3"/>
                  <a:gd name="T14" fmla="*/ 60 w 60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3">
                    <a:moveTo>
                      <a:pt x="0" y="13"/>
                    </a:moveTo>
                    <a:lnTo>
                      <a:pt x="60" y="4"/>
                    </a:lnTo>
                    <a:lnTo>
                      <a:pt x="59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0" name="Line 3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65" y="147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1" name="Freeform 347"/>
              <p:cNvSpPr>
                <a:spLocks noChangeAspect="1"/>
              </p:cNvSpPr>
              <p:nvPr/>
            </p:nvSpPr>
            <p:spPr bwMode="auto">
              <a:xfrm>
                <a:off x="4542" y="1450"/>
                <a:ext cx="23" cy="31"/>
              </a:xfrm>
              <a:custGeom>
                <a:avLst/>
                <a:gdLst>
                  <a:gd name="T0" fmla="*/ 42 w 160"/>
                  <a:gd name="T1" fmla="*/ 216 h 216"/>
                  <a:gd name="T2" fmla="*/ 101 w 160"/>
                  <a:gd name="T3" fmla="*/ 202 h 216"/>
                  <a:gd name="T4" fmla="*/ 160 w 160"/>
                  <a:gd name="T5" fmla="*/ 189 h 216"/>
                  <a:gd name="T6" fmla="*/ 118 w 160"/>
                  <a:gd name="T7" fmla="*/ 0 h 216"/>
                  <a:gd name="T8" fmla="*/ 59 w 160"/>
                  <a:gd name="T9" fmla="*/ 13 h 216"/>
                  <a:gd name="T10" fmla="*/ 0 w 160"/>
                  <a:gd name="T11" fmla="*/ 27 h 216"/>
                  <a:gd name="T12" fmla="*/ 42 w 160"/>
                  <a:gd name="T13" fmla="*/ 216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6"/>
                  <a:gd name="T23" fmla="*/ 160 w 16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6">
                    <a:moveTo>
                      <a:pt x="42" y="216"/>
                    </a:moveTo>
                    <a:lnTo>
                      <a:pt x="101" y="202"/>
                    </a:lnTo>
                    <a:lnTo>
                      <a:pt x="160" y="189"/>
                    </a:lnTo>
                    <a:lnTo>
                      <a:pt x="118" y="0"/>
                    </a:lnTo>
                    <a:lnTo>
                      <a:pt x="59" y="13"/>
                    </a:lnTo>
                    <a:lnTo>
                      <a:pt x="0" y="27"/>
                    </a:lnTo>
                    <a:lnTo>
                      <a:pt x="42" y="2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2" name="Freeform 348"/>
              <p:cNvSpPr>
                <a:spLocks noChangeAspect="1"/>
              </p:cNvSpPr>
              <p:nvPr/>
            </p:nvSpPr>
            <p:spPr bwMode="auto">
              <a:xfrm>
                <a:off x="4542" y="1450"/>
                <a:ext cx="23" cy="31"/>
              </a:xfrm>
              <a:custGeom>
                <a:avLst/>
                <a:gdLst>
                  <a:gd name="T0" fmla="*/ 42 w 160"/>
                  <a:gd name="T1" fmla="*/ 216 h 216"/>
                  <a:gd name="T2" fmla="*/ 101 w 160"/>
                  <a:gd name="T3" fmla="*/ 202 h 216"/>
                  <a:gd name="T4" fmla="*/ 160 w 160"/>
                  <a:gd name="T5" fmla="*/ 189 h 216"/>
                  <a:gd name="T6" fmla="*/ 118 w 160"/>
                  <a:gd name="T7" fmla="*/ 0 h 216"/>
                  <a:gd name="T8" fmla="*/ 59 w 160"/>
                  <a:gd name="T9" fmla="*/ 13 h 216"/>
                  <a:gd name="T10" fmla="*/ 0 w 160"/>
                  <a:gd name="T11" fmla="*/ 27 h 216"/>
                  <a:gd name="T12" fmla="*/ 42 w 160"/>
                  <a:gd name="T13" fmla="*/ 216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6"/>
                  <a:gd name="T23" fmla="*/ 160 w 16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6">
                    <a:moveTo>
                      <a:pt x="42" y="216"/>
                    </a:moveTo>
                    <a:lnTo>
                      <a:pt x="101" y="202"/>
                    </a:lnTo>
                    <a:lnTo>
                      <a:pt x="160" y="189"/>
                    </a:lnTo>
                    <a:lnTo>
                      <a:pt x="118" y="0"/>
                    </a:lnTo>
                    <a:lnTo>
                      <a:pt x="59" y="13"/>
                    </a:lnTo>
                    <a:lnTo>
                      <a:pt x="0" y="27"/>
                    </a:lnTo>
                    <a:lnTo>
                      <a:pt x="42" y="2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3" name="Freeform 349"/>
              <p:cNvSpPr>
                <a:spLocks noChangeAspect="1"/>
              </p:cNvSpPr>
              <p:nvPr/>
            </p:nvSpPr>
            <p:spPr bwMode="auto">
              <a:xfrm>
                <a:off x="4550" y="1449"/>
                <a:ext cx="9" cy="3"/>
              </a:xfrm>
              <a:custGeom>
                <a:avLst/>
                <a:gdLst>
                  <a:gd name="T0" fmla="*/ 0 w 59"/>
                  <a:gd name="T1" fmla="*/ 17 h 17"/>
                  <a:gd name="T2" fmla="*/ 59 w 59"/>
                  <a:gd name="T3" fmla="*/ 4 h 17"/>
                  <a:gd name="T4" fmla="*/ 58 w 59"/>
                  <a:gd name="T5" fmla="*/ 0 h 17"/>
                  <a:gd name="T6" fmla="*/ 0 w 59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0" y="17"/>
                    </a:moveTo>
                    <a:lnTo>
                      <a:pt x="59" y="4"/>
                    </a:lnTo>
                    <a:lnTo>
                      <a:pt x="58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4" name="Line 3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59" y="14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5" name="Freeform 351"/>
              <p:cNvSpPr>
                <a:spLocks noChangeAspect="1"/>
              </p:cNvSpPr>
              <p:nvPr/>
            </p:nvSpPr>
            <p:spPr bwMode="auto">
              <a:xfrm>
                <a:off x="4534" y="1423"/>
                <a:ext cx="25" cy="31"/>
              </a:xfrm>
              <a:custGeom>
                <a:avLst/>
                <a:gdLst>
                  <a:gd name="T0" fmla="*/ 55 w 171"/>
                  <a:gd name="T1" fmla="*/ 218 h 218"/>
                  <a:gd name="T2" fmla="*/ 113 w 171"/>
                  <a:gd name="T3" fmla="*/ 200 h 218"/>
                  <a:gd name="T4" fmla="*/ 171 w 171"/>
                  <a:gd name="T5" fmla="*/ 183 h 218"/>
                  <a:gd name="T6" fmla="*/ 116 w 171"/>
                  <a:gd name="T7" fmla="*/ 0 h 218"/>
                  <a:gd name="T8" fmla="*/ 58 w 171"/>
                  <a:gd name="T9" fmla="*/ 17 h 218"/>
                  <a:gd name="T10" fmla="*/ 0 w 171"/>
                  <a:gd name="T11" fmla="*/ 34 h 218"/>
                  <a:gd name="T12" fmla="*/ 55 w 171"/>
                  <a:gd name="T13" fmla="*/ 218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218"/>
                  <a:gd name="T23" fmla="*/ 171 w 171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218">
                    <a:moveTo>
                      <a:pt x="55" y="218"/>
                    </a:moveTo>
                    <a:lnTo>
                      <a:pt x="113" y="200"/>
                    </a:lnTo>
                    <a:lnTo>
                      <a:pt x="171" y="183"/>
                    </a:lnTo>
                    <a:lnTo>
                      <a:pt x="116" y="0"/>
                    </a:lnTo>
                    <a:lnTo>
                      <a:pt x="58" y="17"/>
                    </a:lnTo>
                    <a:lnTo>
                      <a:pt x="0" y="34"/>
                    </a:lnTo>
                    <a:lnTo>
                      <a:pt x="55" y="2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6" name="Freeform 352"/>
              <p:cNvSpPr>
                <a:spLocks noChangeAspect="1"/>
              </p:cNvSpPr>
              <p:nvPr/>
            </p:nvSpPr>
            <p:spPr bwMode="auto">
              <a:xfrm>
                <a:off x="4534" y="1423"/>
                <a:ext cx="25" cy="31"/>
              </a:xfrm>
              <a:custGeom>
                <a:avLst/>
                <a:gdLst>
                  <a:gd name="T0" fmla="*/ 55 w 171"/>
                  <a:gd name="T1" fmla="*/ 218 h 218"/>
                  <a:gd name="T2" fmla="*/ 113 w 171"/>
                  <a:gd name="T3" fmla="*/ 200 h 218"/>
                  <a:gd name="T4" fmla="*/ 171 w 171"/>
                  <a:gd name="T5" fmla="*/ 183 h 218"/>
                  <a:gd name="T6" fmla="*/ 116 w 171"/>
                  <a:gd name="T7" fmla="*/ 0 h 218"/>
                  <a:gd name="T8" fmla="*/ 58 w 171"/>
                  <a:gd name="T9" fmla="*/ 17 h 218"/>
                  <a:gd name="T10" fmla="*/ 0 w 171"/>
                  <a:gd name="T11" fmla="*/ 34 h 218"/>
                  <a:gd name="T12" fmla="*/ 55 w 171"/>
                  <a:gd name="T13" fmla="*/ 218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218"/>
                  <a:gd name="T23" fmla="*/ 171 w 171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218">
                    <a:moveTo>
                      <a:pt x="55" y="218"/>
                    </a:moveTo>
                    <a:lnTo>
                      <a:pt x="113" y="200"/>
                    </a:lnTo>
                    <a:lnTo>
                      <a:pt x="171" y="183"/>
                    </a:lnTo>
                    <a:lnTo>
                      <a:pt x="116" y="0"/>
                    </a:lnTo>
                    <a:lnTo>
                      <a:pt x="58" y="17"/>
                    </a:lnTo>
                    <a:lnTo>
                      <a:pt x="0" y="34"/>
                    </a:lnTo>
                    <a:lnTo>
                      <a:pt x="55" y="2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7" name="Freeform 353"/>
              <p:cNvSpPr>
                <a:spLocks noChangeAspect="1"/>
              </p:cNvSpPr>
              <p:nvPr/>
            </p:nvSpPr>
            <p:spPr bwMode="auto">
              <a:xfrm>
                <a:off x="4543" y="1423"/>
                <a:ext cx="8" cy="3"/>
              </a:xfrm>
              <a:custGeom>
                <a:avLst/>
                <a:gdLst>
                  <a:gd name="T0" fmla="*/ 0 w 58"/>
                  <a:gd name="T1" fmla="*/ 21 h 21"/>
                  <a:gd name="T2" fmla="*/ 58 w 58"/>
                  <a:gd name="T3" fmla="*/ 4 h 21"/>
                  <a:gd name="T4" fmla="*/ 57 w 58"/>
                  <a:gd name="T5" fmla="*/ 0 h 21"/>
                  <a:gd name="T6" fmla="*/ 0 w 58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0" y="21"/>
                    </a:moveTo>
                    <a:lnTo>
                      <a:pt x="58" y="4"/>
                    </a:lnTo>
                    <a:lnTo>
                      <a:pt x="57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8" name="Line 35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51" y="14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9" name="Freeform 355"/>
              <p:cNvSpPr>
                <a:spLocks noChangeAspect="1"/>
              </p:cNvSpPr>
              <p:nvPr/>
            </p:nvSpPr>
            <p:spPr bwMode="auto">
              <a:xfrm>
                <a:off x="4525" y="1397"/>
                <a:ext cx="26" cy="32"/>
              </a:xfrm>
              <a:custGeom>
                <a:avLst/>
                <a:gdLst>
                  <a:gd name="T0" fmla="*/ 66 w 179"/>
                  <a:gd name="T1" fmla="*/ 220 h 220"/>
                  <a:gd name="T2" fmla="*/ 122 w 179"/>
                  <a:gd name="T3" fmla="*/ 198 h 220"/>
                  <a:gd name="T4" fmla="*/ 179 w 179"/>
                  <a:gd name="T5" fmla="*/ 177 h 220"/>
                  <a:gd name="T6" fmla="*/ 113 w 179"/>
                  <a:gd name="T7" fmla="*/ 0 h 220"/>
                  <a:gd name="T8" fmla="*/ 57 w 179"/>
                  <a:gd name="T9" fmla="*/ 22 h 220"/>
                  <a:gd name="T10" fmla="*/ 0 w 179"/>
                  <a:gd name="T11" fmla="*/ 43 h 220"/>
                  <a:gd name="T12" fmla="*/ 66 w 179"/>
                  <a:gd name="T13" fmla="*/ 220 h 2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9"/>
                  <a:gd name="T22" fmla="*/ 0 h 220"/>
                  <a:gd name="T23" fmla="*/ 179 w 179"/>
                  <a:gd name="T24" fmla="*/ 220 h 2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9" h="220">
                    <a:moveTo>
                      <a:pt x="66" y="220"/>
                    </a:moveTo>
                    <a:lnTo>
                      <a:pt x="122" y="198"/>
                    </a:lnTo>
                    <a:lnTo>
                      <a:pt x="179" y="177"/>
                    </a:lnTo>
                    <a:lnTo>
                      <a:pt x="113" y="0"/>
                    </a:lnTo>
                    <a:lnTo>
                      <a:pt x="57" y="22"/>
                    </a:lnTo>
                    <a:lnTo>
                      <a:pt x="0" y="43"/>
                    </a:lnTo>
                    <a:lnTo>
                      <a:pt x="66" y="2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00" name="Freeform 356"/>
              <p:cNvSpPr>
                <a:spLocks noChangeAspect="1"/>
              </p:cNvSpPr>
              <p:nvPr/>
            </p:nvSpPr>
            <p:spPr bwMode="auto">
              <a:xfrm>
                <a:off x="4525" y="1397"/>
                <a:ext cx="26" cy="32"/>
              </a:xfrm>
              <a:custGeom>
                <a:avLst/>
                <a:gdLst>
                  <a:gd name="T0" fmla="*/ 66 w 179"/>
                  <a:gd name="T1" fmla="*/ 220 h 220"/>
                  <a:gd name="T2" fmla="*/ 122 w 179"/>
                  <a:gd name="T3" fmla="*/ 198 h 220"/>
                  <a:gd name="T4" fmla="*/ 179 w 179"/>
                  <a:gd name="T5" fmla="*/ 177 h 220"/>
                  <a:gd name="T6" fmla="*/ 113 w 179"/>
                  <a:gd name="T7" fmla="*/ 0 h 220"/>
                  <a:gd name="T8" fmla="*/ 57 w 179"/>
                  <a:gd name="T9" fmla="*/ 22 h 220"/>
                  <a:gd name="T10" fmla="*/ 0 w 179"/>
                  <a:gd name="T11" fmla="*/ 43 h 220"/>
                  <a:gd name="T12" fmla="*/ 66 w 179"/>
                  <a:gd name="T13" fmla="*/ 220 h 2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9"/>
                  <a:gd name="T22" fmla="*/ 0 h 220"/>
                  <a:gd name="T23" fmla="*/ 179 w 179"/>
                  <a:gd name="T24" fmla="*/ 220 h 2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9" h="220">
                    <a:moveTo>
                      <a:pt x="66" y="220"/>
                    </a:moveTo>
                    <a:lnTo>
                      <a:pt x="122" y="198"/>
                    </a:lnTo>
                    <a:lnTo>
                      <a:pt x="179" y="177"/>
                    </a:lnTo>
                    <a:lnTo>
                      <a:pt x="113" y="0"/>
                    </a:lnTo>
                    <a:lnTo>
                      <a:pt x="57" y="22"/>
                    </a:lnTo>
                    <a:lnTo>
                      <a:pt x="0" y="43"/>
                    </a:lnTo>
                    <a:lnTo>
                      <a:pt x="66" y="2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01" name="Freeform 357"/>
              <p:cNvSpPr>
                <a:spLocks noChangeAspect="1"/>
              </p:cNvSpPr>
              <p:nvPr/>
            </p:nvSpPr>
            <p:spPr bwMode="auto">
              <a:xfrm>
                <a:off x="4533" y="1397"/>
                <a:ext cx="8" cy="3"/>
              </a:xfrm>
              <a:custGeom>
                <a:avLst/>
                <a:gdLst>
                  <a:gd name="T0" fmla="*/ 0 w 56"/>
                  <a:gd name="T1" fmla="*/ 26 h 26"/>
                  <a:gd name="T2" fmla="*/ 56 w 56"/>
                  <a:gd name="T3" fmla="*/ 4 h 26"/>
                  <a:gd name="T4" fmla="*/ 54 w 56"/>
                  <a:gd name="T5" fmla="*/ 0 h 26"/>
                  <a:gd name="T6" fmla="*/ 0 w 56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6"/>
                  <a:gd name="T14" fmla="*/ 56 w 56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6">
                    <a:moveTo>
                      <a:pt x="0" y="26"/>
                    </a:moveTo>
                    <a:lnTo>
                      <a:pt x="56" y="4"/>
                    </a:lnTo>
                    <a:lnTo>
                      <a:pt x="54" y="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02" name="Line 35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41" y="139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03" name="Freeform 359"/>
              <p:cNvSpPr>
                <a:spLocks noChangeAspect="1"/>
              </p:cNvSpPr>
              <p:nvPr/>
            </p:nvSpPr>
            <p:spPr bwMode="auto">
              <a:xfrm>
                <a:off x="4514" y="1373"/>
                <a:ext cx="27" cy="31"/>
              </a:xfrm>
              <a:custGeom>
                <a:avLst/>
                <a:gdLst>
                  <a:gd name="T0" fmla="*/ 78 w 187"/>
                  <a:gd name="T1" fmla="*/ 219 h 219"/>
                  <a:gd name="T2" fmla="*/ 133 w 187"/>
                  <a:gd name="T3" fmla="*/ 193 h 219"/>
                  <a:gd name="T4" fmla="*/ 187 w 187"/>
                  <a:gd name="T5" fmla="*/ 167 h 219"/>
                  <a:gd name="T6" fmla="*/ 109 w 187"/>
                  <a:gd name="T7" fmla="*/ 0 h 219"/>
                  <a:gd name="T8" fmla="*/ 54 w 187"/>
                  <a:gd name="T9" fmla="*/ 27 h 219"/>
                  <a:gd name="T10" fmla="*/ 0 w 187"/>
                  <a:gd name="T11" fmla="*/ 53 h 219"/>
                  <a:gd name="T12" fmla="*/ 78 w 187"/>
                  <a:gd name="T13" fmla="*/ 21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7"/>
                  <a:gd name="T22" fmla="*/ 0 h 219"/>
                  <a:gd name="T23" fmla="*/ 187 w 187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7" h="219">
                    <a:moveTo>
                      <a:pt x="78" y="219"/>
                    </a:moveTo>
                    <a:lnTo>
                      <a:pt x="133" y="193"/>
                    </a:lnTo>
                    <a:lnTo>
                      <a:pt x="187" y="167"/>
                    </a:lnTo>
                    <a:lnTo>
                      <a:pt x="109" y="0"/>
                    </a:lnTo>
                    <a:lnTo>
                      <a:pt x="54" y="27"/>
                    </a:lnTo>
                    <a:lnTo>
                      <a:pt x="0" y="53"/>
                    </a:lnTo>
                    <a:lnTo>
                      <a:pt x="78" y="2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04" name="Freeform 360"/>
              <p:cNvSpPr>
                <a:spLocks noChangeAspect="1"/>
              </p:cNvSpPr>
              <p:nvPr/>
            </p:nvSpPr>
            <p:spPr bwMode="auto">
              <a:xfrm>
                <a:off x="4514" y="1373"/>
                <a:ext cx="27" cy="31"/>
              </a:xfrm>
              <a:custGeom>
                <a:avLst/>
                <a:gdLst>
                  <a:gd name="T0" fmla="*/ 78 w 187"/>
                  <a:gd name="T1" fmla="*/ 219 h 219"/>
                  <a:gd name="T2" fmla="*/ 133 w 187"/>
                  <a:gd name="T3" fmla="*/ 193 h 219"/>
                  <a:gd name="T4" fmla="*/ 187 w 187"/>
                  <a:gd name="T5" fmla="*/ 167 h 219"/>
                  <a:gd name="T6" fmla="*/ 109 w 187"/>
                  <a:gd name="T7" fmla="*/ 0 h 219"/>
                  <a:gd name="T8" fmla="*/ 54 w 187"/>
                  <a:gd name="T9" fmla="*/ 27 h 219"/>
                  <a:gd name="T10" fmla="*/ 0 w 187"/>
                  <a:gd name="T11" fmla="*/ 53 h 219"/>
                  <a:gd name="T12" fmla="*/ 78 w 187"/>
                  <a:gd name="T13" fmla="*/ 21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7"/>
                  <a:gd name="T22" fmla="*/ 0 h 219"/>
                  <a:gd name="T23" fmla="*/ 187 w 187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7" h="219">
                    <a:moveTo>
                      <a:pt x="78" y="219"/>
                    </a:moveTo>
                    <a:lnTo>
                      <a:pt x="133" y="193"/>
                    </a:lnTo>
                    <a:lnTo>
                      <a:pt x="187" y="167"/>
                    </a:lnTo>
                    <a:lnTo>
                      <a:pt x="109" y="0"/>
                    </a:lnTo>
                    <a:lnTo>
                      <a:pt x="54" y="27"/>
                    </a:lnTo>
                    <a:lnTo>
                      <a:pt x="0" y="53"/>
                    </a:lnTo>
                    <a:lnTo>
                      <a:pt x="78" y="21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05" name="Freeform 361"/>
              <p:cNvSpPr>
                <a:spLocks noChangeAspect="1"/>
              </p:cNvSpPr>
              <p:nvPr/>
            </p:nvSpPr>
            <p:spPr bwMode="auto">
              <a:xfrm>
                <a:off x="4522" y="1372"/>
                <a:ext cx="8" cy="5"/>
              </a:xfrm>
              <a:custGeom>
                <a:avLst/>
                <a:gdLst>
                  <a:gd name="T0" fmla="*/ 0 w 55"/>
                  <a:gd name="T1" fmla="*/ 30 h 30"/>
                  <a:gd name="T2" fmla="*/ 55 w 55"/>
                  <a:gd name="T3" fmla="*/ 3 h 30"/>
                  <a:gd name="T4" fmla="*/ 54 w 55"/>
                  <a:gd name="T5" fmla="*/ 0 h 30"/>
                  <a:gd name="T6" fmla="*/ 0 w 55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0"/>
                  <a:gd name="T14" fmla="*/ 55 w 55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0">
                    <a:moveTo>
                      <a:pt x="0" y="30"/>
                    </a:moveTo>
                    <a:lnTo>
                      <a:pt x="55" y="3"/>
                    </a:lnTo>
                    <a:lnTo>
                      <a:pt x="54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06" name="Line 36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30" y="13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07" name="Freeform 363"/>
              <p:cNvSpPr>
                <a:spLocks noChangeAspect="1"/>
              </p:cNvSpPr>
              <p:nvPr/>
            </p:nvSpPr>
            <p:spPr bwMode="auto">
              <a:xfrm>
                <a:off x="4502" y="1350"/>
                <a:ext cx="28" cy="31"/>
              </a:xfrm>
              <a:custGeom>
                <a:avLst/>
                <a:gdLst>
                  <a:gd name="T0" fmla="*/ 89 w 196"/>
                  <a:gd name="T1" fmla="*/ 216 h 216"/>
                  <a:gd name="T2" fmla="*/ 142 w 196"/>
                  <a:gd name="T3" fmla="*/ 187 h 216"/>
                  <a:gd name="T4" fmla="*/ 196 w 196"/>
                  <a:gd name="T5" fmla="*/ 157 h 216"/>
                  <a:gd name="T6" fmla="*/ 107 w 196"/>
                  <a:gd name="T7" fmla="*/ 0 h 216"/>
                  <a:gd name="T8" fmla="*/ 53 w 196"/>
                  <a:gd name="T9" fmla="*/ 29 h 216"/>
                  <a:gd name="T10" fmla="*/ 0 w 196"/>
                  <a:gd name="T11" fmla="*/ 59 h 216"/>
                  <a:gd name="T12" fmla="*/ 89 w 196"/>
                  <a:gd name="T13" fmla="*/ 216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16"/>
                  <a:gd name="T23" fmla="*/ 196 w 196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16">
                    <a:moveTo>
                      <a:pt x="89" y="216"/>
                    </a:moveTo>
                    <a:lnTo>
                      <a:pt x="142" y="187"/>
                    </a:lnTo>
                    <a:lnTo>
                      <a:pt x="196" y="157"/>
                    </a:lnTo>
                    <a:lnTo>
                      <a:pt x="107" y="0"/>
                    </a:lnTo>
                    <a:lnTo>
                      <a:pt x="53" y="29"/>
                    </a:lnTo>
                    <a:lnTo>
                      <a:pt x="0" y="59"/>
                    </a:lnTo>
                    <a:lnTo>
                      <a:pt x="89" y="2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08" name="Freeform 364"/>
              <p:cNvSpPr>
                <a:spLocks noChangeAspect="1"/>
              </p:cNvSpPr>
              <p:nvPr/>
            </p:nvSpPr>
            <p:spPr bwMode="auto">
              <a:xfrm>
                <a:off x="4502" y="1350"/>
                <a:ext cx="28" cy="31"/>
              </a:xfrm>
              <a:custGeom>
                <a:avLst/>
                <a:gdLst>
                  <a:gd name="T0" fmla="*/ 89 w 196"/>
                  <a:gd name="T1" fmla="*/ 216 h 216"/>
                  <a:gd name="T2" fmla="*/ 142 w 196"/>
                  <a:gd name="T3" fmla="*/ 187 h 216"/>
                  <a:gd name="T4" fmla="*/ 196 w 196"/>
                  <a:gd name="T5" fmla="*/ 157 h 216"/>
                  <a:gd name="T6" fmla="*/ 107 w 196"/>
                  <a:gd name="T7" fmla="*/ 0 h 216"/>
                  <a:gd name="T8" fmla="*/ 53 w 196"/>
                  <a:gd name="T9" fmla="*/ 29 h 216"/>
                  <a:gd name="T10" fmla="*/ 0 w 196"/>
                  <a:gd name="T11" fmla="*/ 59 h 216"/>
                  <a:gd name="T12" fmla="*/ 89 w 196"/>
                  <a:gd name="T13" fmla="*/ 216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16"/>
                  <a:gd name="T23" fmla="*/ 196 w 196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16">
                    <a:moveTo>
                      <a:pt x="89" y="216"/>
                    </a:moveTo>
                    <a:lnTo>
                      <a:pt x="142" y="187"/>
                    </a:lnTo>
                    <a:lnTo>
                      <a:pt x="196" y="157"/>
                    </a:lnTo>
                    <a:lnTo>
                      <a:pt x="107" y="0"/>
                    </a:lnTo>
                    <a:lnTo>
                      <a:pt x="53" y="29"/>
                    </a:lnTo>
                    <a:lnTo>
                      <a:pt x="0" y="59"/>
                    </a:lnTo>
                    <a:lnTo>
                      <a:pt x="89" y="2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09" name="Freeform 365"/>
              <p:cNvSpPr>
                <a:spLocks noChangeAspect="1"/>
              </p:cNvSpPr>
              <p:nvPr/>
            </p:nvSpPr>
            <p:spPr bwMode="auto">
              <a:xfrm>
                <a:off x="4509" y="1349"/>
                <a:ext cx="8" cy="5"/>
              </a:xfrm>
              <a:custGeom>
                <a:avLst/>
                <a:gdLst>
                  <a:gd name="T0" fmla="*/ 0 w 54"/>
                  <a:gd name="T1" fmla="*/ 34 h 34"/>
                  <a:gd name="T2" fmla="*/ 54 w 54"/>
                  <a:gd name="T3" fmla="*/ 5 h 34"/>
                  <a:gd name="T4" fmla="*/ 50 w 54"/>
                  <a:gd name="T5" fmla="*/ 0 h 34"/>
                  <a:gd name="T6" fmla="*/ 0 w 54"/>
                  <a:gd name="T7" fmla="*/ 34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4"/>
                  <a:gd name="T14" fmla="*/ 54 w 54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4">
                    <a:moveTo>
                      <a:pt x="0" y="34"/>
                    </a:moveTo>
                    <a:lnTo>
                      <a:pt x="54" y="5"/>
                    </a:lnTo>
                    <a:lnTo>
                      <a:pt x="50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10" name="Line 3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16" y="13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11" name="Freeform 367"/>
              <p:cNvSpPr>
                <a:spLocks noChangeAspect="1"/>
              </p:cNvSpPr>
              <p:nvPr/>
            </p:nvSpPr>
            <p:spPr bwMode="auto">
              <a:xfrm>
                <a:off x="4495" y="1339"/>
                <a:ext cx="21" cy="20"/>
              </a:xfrm>
              <a:custGeom>
                <a:avLst/>
                <a:gdLst>
                  <a:gd name="T0" fmla="*/ 48 w 148"/>
                  <a:gd name="T1" fmla="*/ 142 h 142"/>
                  <a:gd name="T2" fmla="*/ 98 w 148"/>
                  <a:gd name="T3" fmla="*/ 107 h 142"/>
                  <a:gd name="T4" fmla="*/ 148 w 148"/>
                  <a:gd name="T5" fmla="*/ 73 h 142"/>
                  <a:gd name="T6" fmla="*/ 100 w 148"/>
                  <a:gd name="T7" fmla="*/ 0 h 142"/>
                  <a:gd name="T8" fmla="*/ 50 w 148"/>
                  <a:gd name="T9" fmla="*/ 35 h 142"/>
                  <a:gd name="T10" fmla="*/ 0 w 148"/>
                  <a:gd name="T11" fmla="*/ 69 h 142"/>
                  <a:gd name="T12" fmla="*/ 48 w 148"/>
                  <a:gd name="T13" fmla="*/ 142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2"/>
                  <a:gd name="T23" fmla="*/ 148 w 148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2">
                    <a:moveTo>
                      <a:pt x="48" y="142"/>
                    </a:moveTo>
                    <a:lnTo>
                      <a:pt x="98" y="107"/>
                    </a:lnTo>
                    <a:lnTo>
                      <a:pt x="148" y="73"/>
                    </a:lnTo>
                    <a:lnTo>
                      <a:pt x="100" y="0"/>
                    </a:lnTo>
                    <a:lnTo>
                      <a:pt x="50" y="35"/>
                    </a:lnTo>
                    <a:lnTo>
                      <a:pt x="0" y="69"/>
                    </a:lnTo>
                    <a:lnTo>
                      <a:pt x="48" y="1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12" name="Freeform 368"/>
              <p:cNvSpPr>
                <a:spLocks noChangeAspect="1"/>
              </p:cNvSpPr>
              <p:nvPr/>
            </p:nvSpPr>
            <p:spPr bwMode="auto">
              <a:xfrm>
                <a:off x="4495" y="1339"/>
                <a:ext cx="21" cy="20"/>
              </a:xfrm>
              <a:custGeom>
                <a:avLst/>
                <a:gdLst>
                  <a:gd name="T0" fmla="*/ 48 w 148"/>
                  <a:gd name="T1" fmla="*/ 142 h 142"/>
                  <a:gd name="T2" fmla="*/ 98 w 148"/>
                  <a:gd name="T3" fmla="*/ 107 h 142"/>
                  <a:gd name="T4" fmla="*/ 148 w 148"/>
                  <a:gd name="T5" fmla="*/ 73 h 142"/>
                  <a:gd name="T6" fmla="*/ 100 w 148"/>
                  <a:gd name="T7" fmla="*/ 0 h 142"/>
                  <a:gd name="T8" fmla="*/ 50 w 148"/>
                  <a:gd name="T9" fmla="*/ 35 h 142"/>
                  <a:gd name="T10" fmla="*/ 0 w 148"/>
                  <a:gd name="T11" fmla="*/ 69 h 142"/>
                  <a:gd name="T12" fmla="*/ 48 w 148"/>
                  <a:gd name="T13" fmla="*/ 142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2"/>
                  <a:gd name="T23" fmla="*/ 148 w 148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2">
                    <a:moveTo>
                      <a:pt x="48" y="142"/>
                    </a:moveTo>
                    <a:lnTo>
                      <a:pt x="98" y="107"/>
                    </a:lnTo>
                    <a:lnTo>
                      <a:pt x="148" y="73"/>
                    </a:lnTo>
                    <a:lnTo>
                      <a:pt x="100" y="0"/>
                    </a:lnTo>
                    <a:lnTo>
                      <a:pt x="50" y="35"/>
                    </a:lnTo>
                    <a:lnTo>
                      <a:pt x="0" y="69"/>
                    </a:lnTo>
                    <a:lnTo>
                      <a:pt x="48" y="14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13" name="Freeform 369"/>
              <p:cNvSpPr>
                <a:spLocks noChangeAspect="1"/>
              </p:cNvSpPr>
              <p:nvPr/>
            </p:nvSpPr>
            <p:spPr bwMode="auto">
              <a:xfrm>
                <a:off x="4502" y="1339"/>
                <a:ext cx="8" cy="5"/>
              </a:xfrm>
              <a:custGeom>
                <a:avLst/>
                <a:gdLst>
                  <a:gd name="T0" fmla="*/ 0 w 50"/>
                  <a:gd name="T1" fmla="*/ 36 h 36"/>
                  <a:gd name="T2" fmla="*/ 50 w 50"/>
                  <a:gd name="T3" fmla="*/ 1 h 36"/>
                  <a:gd name="T4" fmla="*/ 48 w 50"/>
                  <a:gd name="T5" fmla="*/ 0 h 36"/>
                  <a:gd name="T6" fmla="*/ 0 w 50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36"/>
                  <a:gd name="T14" fmla="*/ 50 w 50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36">
                    <a:moveTo>
                      <a:pt x="0" y="36"/>
                    </a:moveTo>
                    <a:lnTo>
                      <a:pt x="50" y="1"/>
                    </a:lnTo>
                    <a:lnTo>
                      <a:pt x="48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14" name="Line 37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09" y="133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15" name="Freeform 371"/>
              <p:cNvSpPr>
                <a:spLocks noChangeAspect="1"/>
              </p:cNvSpPr>
              <p:nvPr/>
            </p:nvSpPr>
            <p:spPr bwMode="auto">
              <a:xfrm>
                <a:off x="4488" y="1329"/>
                <a:ext cx="21" cy="20"/>
              </a:xfrm>
              <a:custGeom>
                <a:avLst/>
                <a:gdLst>
                  <a:gd name="T0" fmla="*/ 51 w 148"/>
                  <a:gd name="T1" fmla="*/ 141 h 141"/>
                  <a:gd name="T2" fmla="*/ 100 w 148"/>
                  <a:gd name="T3" fmla="*/ 106 h 141"/>
                  <a:gd name="T4" fmla="*/ 148 w 148"/>
                  <a:gd name="T5" fmla="*/ 70 h 141"/>
                  <a:gd name="T6" fmla="*/ 97 w 148"/>
                  <a:gd name="T7" fmla="*/ 0 h 141"/>
                  <a:gd name="T8" fmla="*/ 48 w 148"/>
                  <a:gd name="T9" fmla="*/ 35 h 141"/>
                  <a:gd name="T10" fmla="*/ 0 w 148"/>
                  <a:gd name="T11" fmla="*/ 70 h 141"/>
                  <a:gd name="T12" fmla="*/ 51 w 148"/>
                  <a:gd name="T13" fmla="*/ 141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1"/>
                  <a:gd name="T23" fmla="*/ 148 w 148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1">
                    <a:moveTo>
                      <a:pt x="51" y="141"/>
                    </a:moveTo>
                    <a:lnTo>
                      <a:pt x="100" y="106"/>
                    </a:lnTo>
                    <a:lnTo>
                      <a:pt x="148" y="70"/>
                    </a:lnTo>
                    <a:lnTo>
                      <a:pt x="97" y="0"/>
                    </a:lnTo>
                    <a:lnTo>
                      <a:pt x="48" y="35"/>
                    </a:lnTo>
                    <a:lnTo>
                      <a:pt x="0" y="70"/>
                    </a:lnTo>
                    <a:lnTo>
                      <a:pt x="51" y="1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16" name="Freeform 372"/>
              <p:cNvSpPr>
                <a:spLocks noChangeAspect="1"/>
              </p:cNvSpPr>
              <p:nvPr/>
            </p:nvSpPr>
            <p:spPr bwMode="auto">
              <a:xfrm>
                <a:off x="4488" y="1329"/>
                <a:ext cx="21" cy="20"/>
              </a:xfrm>
              <a:custGeom>
                <a:avLst/>
                <a:gdLst>
                  <a:gd name="T0" fmla="*/ 51 w 148"/>
                  <a:gd name="T1" fmla="*/ 141 h 141"/>
                  <a:gd name="T2" fmla="*/ 100 w 148"/>
                  <a:gd name="T3" fmla="*/ 106 h 141"/>
                  <a:gd name="T4" fmla="*/ 148 w 148"/>
                  <a:gd name="T5" fmla="*/ 70 h 141"/>
                  <a:gd name="T6" fmla="*/ 97 w 148"/>
                  <a:gd name="T7" fmla="*/ 0 h 141"/>
                  <a:gd name="T8" fmla="*/ 48 w 148"/>
                  <a:gd name="T9" fmla="*/ 35 h 141"/>
                  <a:gd name="T10" fmla="*/ 0 w 148"/>
                  <a:gd name="T11" fmla="*/ 70 h 141"/>
                  <a:gd name="T12" fmla="*/ 51 w 148"/>
                  <a:gd name="T13" fmla="*/ 141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1"/>
                  <a:gd name="T23" fmla="*/ 148 w 148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1">
                    <a:moveTo>
                      <a:pt x="51" y="141"/>
                    </a:moveTo>
                    <a:lnTo>
                      <a:pt x="100" y="106"/>
                    </a:lnTo>
                    <a:lnTo>
                      <a:pt x="148" y="70"/>
                    </a:lnTo>
                    <a:lnTo>
                      <a:pt x="97" y="0"/>
                    </a:lnTo>
                    <a:lnTo>
                      <a:pt x="48" y="35"/>
                    </a:lnTo>
                    <a:lnTo>
                      <a:pt x="0" y="70"/>
                    </a:lnTo>
                    <a:lnTo>
                      <a:pt x="51" y="14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17" name="Freeform 373"/>
              <p:cNvSpPr>
                <a:spLocks noChangeAspect="1"/>
              </p:cNvSpPr>
              <p:nvPr/>
            </p:nvSpPr>
            <p:spPr bwMode="auto">
              <a:xfrm>
                <a:off x="4495" y="1328"/>
                <a:ext cx="7" cy="6"/>
              </a:xfrm>
              <a:custGeom>
                <a:avLst/>
                <a:gdLst>
                  <a:gd name="T0" fmla="*/ 0 w 49"/>
                  <a:gd name="T1" fmla="*/ 38 h 38"/>
                  <a:gd name="T2" fmla="*/ 49 w 49"/>
                  <a:gd name="T3" fmla="*/ 3 h 38"/>
                  <a:gd name="T4" fmla="*/ 48 w 49"/>
                  <a:gd name="T5" fmla="*/ 0 h 38"/>
                  <a:gd name="T6" fmla="*/ 0 w 49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8"/>
                  <a:gd name="T14" fmla="*/ 49 w 49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8">
                    <a:moveTo>
                      <a:pt x="0" y="38"/>
                    </a:moveTo>
                    <a:lnTo>
                      <a:pt x="49" y="3"/>
                    </a:lnTo>
                    <a:lnTo>
                      <a:pt x="48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18" name="Line 37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02" y="13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19" name="Freeform 375"/>
              <p:cNvSpPr>
                <a:spLocks noChangeAspect="1"/>
              </p:cNvSpPr>
              <p:nvPr/>
            </p:nvSpPr>
            <p:spPr bwMode="auto">
              <a:xfrm>
                <a:off x="4480" y="1319"/>
                <a:ext cx="22" cy="20"/>
              </a:xfrm>
              <a:custGeom>
                <a:avLst/>
                <a:gdLst>
                  <a:gd name="T0" fmla="*/ 55 w 150"/>
                  <a:gd name="T1" fmla="*/ 144 h 144"/>
                  <a:gd name="T2" fmla="*/ 102 w 150"/>
                  <a:gd name="T3" fmla="*/ 106 h 144"/>
                  <a:gd name="T4" fmla="*/ 150 w 150"/>
                  <a:gd name="T5" fmla="*/ 68 h 144"/>
                  <a:gd name="T6" fmla="*/ 96 w 150"/>
                  <a:gd name="T7" fmla="*/ 0 h 144"/>
                  <a:gd name="T8" fmla="*/ 48 w 150"/>
                  <a:gd name="T9" fmla="*/ 38 h 144"/>
                  <a:gd name="T10" fmla="*/ 0 w 150"/>
                  <a:gd name="T11" fmla="*/ 75 h 144"/>
                  <a:gd name="T12" fmla="*/ 55 w 150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4"/>
                  <a:gd name="T23" fmla="*/ 150 w 150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4">
                    <a:moveTo>
                      <a:pt x="55" y="144"/>
                    </a:moveTo>
                    <a:lnTo>
                      <a:pt x="102" y="106"/>
                    </a:lnTo>
                    <a:lnTo>
                      <a:pt x="150" y="68"/>
                    </a:lnTo>
                    <a:lnTo>
                      <a:pt x="96" y="0"/>
                    </a:lnTo>
                    <a:lnTo>
                      <a:pt x="48" y="38"/>
                    </a:lnTo>
                    <a:lnTo>
                      <a:pt x="0" y="75"/>
                    </a:lnTo>
                    <a:lnTo>
                      <a:pt x="55" y="1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0" name="Freeform 376"/>
              <p:cNvSpPr>
                <a:spLocks noChangeAspect="1"/>
              </p:cNvSpPr>
              <p:nvPr/>
            </p:nvSpPr>
            <p:spPr bwMode="auto">
              <a:xfrm>
                <a:off x="4480" y="1319"/>
                <a:ext cx="22" cy="20"/>
              </a:xfrm>
              <a:custGeom>
                <a:avLst/>
                <a:gdLst>
                  <a:gd name="T0" fmla="*/ 55 w 150"/>
                  <a:gd name="T1" fmla="*/ 144 h 144"/>
                  <a:gd name="T2" fmla="*/ 102 w 150"/>
                  <a:gd name="T3" fmla="*/ 106 h 144"/>
                  <a:gd name="T4" fmla="*/ 150 w 150"/>
                  <a:gd name="T5" fmla="*/ 68 h 144"/>
                  <a:gd name="T6" fmla="*/ 96 w 150"/>
                  <a:gd name="T7" fmla="*/ 0 h 144"/>
                  <a:gd name="T8" fmla="*/ 48 w 150"/>
                  <a:gd name="T9" fmla="*/ 38 h 144"/>
                  <a:gd name="T10" fmla="*/ 0 w 150"/>
                  <a:gd name="T11" fmla="*/ 75 h 144"/>
                  <a:gd name="T12" fmla="*/ 55 w 150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4"/>
                  <a:gd name="T23" fmla="*/ 150 w 150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4">
                    <a:moveTo>
                      <a:pt x="55" y="144"/>
                    </a:moveTo>
                    <a:lnTo>
                      <a:pt x="102" y="106"/>
                    </a:lnTo>
                    <a:lnTo>
                      <a:pt x="150" y="68"/>
                    </a:lnTo>
                    <a:lnTo>
                      <a:pt x="96" y="0"/>
                    </a:lnTo>
                    <a:lnTo>
                      <a:pt x="48" y="38"/>
                    </a:lnTo>
                    <a:lnTo>
                      <a:pt x="0" y="75"/>
                    </a:lnTo>
                    <a:lnTo>
                      <a:pt x="55" y="1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1" name="Freeform 377"/>
              <p:cNvSpPr>
                <a:spLocks noChangeAspect="1"/>
              </p:cNvSpPr>
              <p:nvPr/>
            </p:nvSpPr>
            <p:spPr bwMode="auto">
              <a:xfrm>
                <a:off x="4487" y="1318"/>
                <a:ext cx="7" cy="6"/>
              </a:xfrm>
              <a:custGeom>
                <a:avLst/>
                <a:gdLst>
                  <a:gd name="T0" fmla="*/ 0 w 48"/>
                  <a:gd name="T1" fmla="*/ 41 h 41"/>
                  <a:gd name="T2" fmla="*/ 48 w 48"/>
                  <a:gd name="T3" fmla="*/ 3 h 41"/>
                  <a:gd name="T4" fmla="*/ 45 w 48"/>
                  <a:gd name="T5" fmla="*/ 0 h 41"/>
                  <a:gd name="T6" fmla="*/ 0 w 48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0" y="41"/>
                    </a:moveTo>
                    <a:lnTo>
                      <a:pt x="48" y="3"/>
                    </a:lnTo>
                    <a:lnTo>
                      <a:pt x="45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2" name="Line 3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94" y="13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3" name="Freeform 379"/>
              <p:cNvSpPr>
                <a:spLocks noChangeAspect="1"/>
              </p:cNvSpPr>
              <p:nvPr/>
            </p:nvSpPr>
            <p:spPr bwMode="auto">
              <a:xfrm>
                <a:off x="4473" y="1309"/>
                <a:ext cx="21" cy="21"/>
              </a:xfrm>
              <a:custGeom>
                <a:avLst/>
                <a:gdLst>
                  <a:gd name="T0" fmla="*/ 56 w 147"/>
                  <a:gd name="T1" fmla="*/ 146 h 146"/>
                  <a:gd name="T2" fmla="*/ 102 w 147"/>
                  <a:gd name="T3" fmla="*/ 105 h 146"/>
                  <a:gd name="T4" fmla="*/ 147 w 147"/>
                  <a:gd name="T5" fmla="*/ 64 h 146"/>
                  <a:gd name="T6" fmla="*/ 91 w 147"/>
                  <a:gd name="T7" fmla="*/ 0 h 146"/>
                  <a:gd name="T8" fmla="*/ 45 w 147"/>
                  <a:gd name="T9" fmla="*/ 41 h 146"/>
                  <a:gd name="T10" fmla="*/ 0 w 147"/>
                  <a:gd name="T11" fmla="*/ 82 h 146"/>
                  <a:gd name="T12" fmla="*/ 56 w 147"/>
                  <a:gd name="T13" fmla="*/ 146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46"/>
                  <a:gd name="T23" fmla="*/ 147 w 147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46">
                    <a:moveTo>
                      <a:pt x="56" y="146"/>
                    </a:moveTo>
                    <a:lnTo>
                      <a:pt x="102" y="105"/>
                    </a:lnTo>
                    <a:lnTo>
                      <a:pt x="147" y="64"/>
                    </a:lnTo>
                    <a:lnTo>
                      <a:pt x="91" y="0"/>
                    </a:lnTo>
                    <a:lnTo>
                      <a:pt x="45" y="41"/>
                    </a:lnTo>
                    <a:lnTo>
                      <a:pt x="0" y="82"/>
                    </a:lnTo>
                    <a:lnTo>
                      <a:pt x="56" y="1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4" name="Freeform 380"/>
              <p:cNvSpPr>
                <a:spLocks noChangeAspect="1"/>
              </p:cNvSpPr>
              <p:nvPr/>
            </p:nvSpPr>
            <p:spPr bwMode="auto">
              <a:xfrm>
                <a:off x="4473" y="1309"/>
                <a:ext cx="21" cy="21"/>
              </a:xfrm>
              <a:custGeom>
                <a:avLst/>
                <a:gdLst>
                  <a:gd name="T0" fmla="*/ 56 w 147"/>
                  <a:gd name="T1" fmla="*/ 146 h 146"/>
                  <a:gd name="T2" fmla="*/ 102 w 147"/>
                  <a:gd name="T3" fmla="*/ 105 h 146"/>
                  <a:gd name="T4" fmla="*/ 147 w 147"/>
                  <a:gd name="T5" fmla="*/ 64 h 146"/>
                  <a:gd name="T6" fmla="*/ 91 w 147"/>
                  <a:gd name="T7" fmla="*/ 0 h 146"/>
                  <a:gd name="T8" fmla="*/ 45 w 147"/>
                  <a:gd name="T9" fmla="*/ 41 h 146"/>
                  <a:gd name="T10" fmla="*/ 0 w 147"/>
                  <a:gd name="T11" fmla="*/ 82 h 146"/>
                  <a:gd name="T12" fmla="*/ 56 w 147"/>
                  <a:gd name="T13" fmla="*/ 146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46"/>
                  <a:gd name="T23" fmla="*/ 147 w 147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46">
                    <a:moveTo>
                      <a:pt x="56" y="146"/>
                    </a:moveTo>
                    <a:lnTo>
                      <a:pt x="102" y="105"/>
                    </a:lnTo>
                    <a:lnTo>
                      <a:pt x="147" y="64"/>
                    </a:lnTo>
                    <a:lnTo>
                      <a:pt x="91" y="0"/>
                    </a:lnTo>
                    <a:lnTo>
                      <a:pt x="45" y="41"/>
                    </a:lnTo>
                    <a:lnTo>
                      <a:pt x="0" y="82"/>
                    </a:lnTo>
                    <a:lnTo>
                      <a:pt x="56" y="14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5" name="Freeform 381"/>
              <p:cNvSpPr>
                <a:spLocks noChangeAspect="1"/>
              </p:cNvSpPr>
              <p:nvPr/>
            </p:nvSpPr>
            <p:spPr bwMode="auto">
              <a:xfrm>
                <a:off x="4479" y="1309"/>
                <a:ext cx="7" cy="6"/>
              </a:xfrm>
              <a:custGeom>
                <a:avLst/>
                <a:gdLst>
                  <a:gd name="T0" fmla="*/ 0 w 46"/>
                  <a:gd name="T1" fmla="*/ 43 h 43"/>
                  <a:gd name="T2" fmla="*/ 46 w 46"/>
                  <a:gd name="T3" fmla="*/ 2 h 43"/>
                  <a:gd name="T4" fmla="*/ 42 w 46"/>
                  <a:gd name="T5" fmla="*/ 0 h 43"/>
                  <a:gd name="T6" fmla="*/ 0 w 46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0" y="43"/>
                    </a:moveTo>
                    <a:lnTo>
                      <a:pt x="46" y="2"/>
                    </a:lnTo>
                    <a:lnTo>
                      <a:pt x="42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6" name="Line 38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85" y="130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7" name="Freeform 383"/>
              <p:cNvSpPr>
                <a:spLocks noChangeAspect="1"/>
              </p:cNvSpPr>
              <p:nvPr/>
            </p:nvSpPr>
            <p:spPr bwMode="auto">
              <a:xfrm>
                <a:off x="4465" y="1300"/>
                <a:ext cx="20" cy="21"/>
              </a:xfrm>
              <a:custGeom>
                <a:avLst/>
                <a:gdLst>
                  <a:gd name="T0" fmla="*/ 60 w 144"/>
                  <a:gd name="T1" fmla="*/ 146 h 146"/>
                  <a:gd name="T2" fmla="*/ 102 w 144"/>
                  <a:gd name="T3" fmla="*/ 103 h 146"/>
                  <a:gd name="T4" fmla="*/ 144 w 144"/>
                  <a:gd name="T5" fmla="*/ 60 h 146"/>
                  <a:gd name="T6" fmla="*/ 84 w 144"/>
                  <a:gd name="T7" fmla="*/ 0 h 146"/>
                  <a:gd name="T8" fmla="*/ 42 w 144"/>
                  <a:gd name="T9" fmla="*/ 44 h 146"/>
                  <a:gd name="T10" fmla="*/ 0 w 144"/>
                  <a:gd name="T11" fmla="*/ 87 h 146"/>
                  <a:gd name="T12" fmla="*/ 60 w 144"/>
                  <a:gd name="T13" fmla="*/ 146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6"/>
                  <a:gd name="T23" fmla="*/ 144 w 144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6">
                    <a:moveTo>
                      <a:pt x="60" y="146"/>
                    </a:moveTo>
                    <a:lnTo>
                      <a:pt x="102" y="103"/>
                    </a:lnTo>
                    <a:lnTo>
                      <a:pt x="144" y="60"/>
                    </a:lnTo>
                    <a:lnTo>
                      <a:pt x="84" y="0"/>
                    </a:lnTo>
                    <a:lnTo>
                      <a:pt x="42" y="44"/>
                    </a:lnTo>
                    <a:lnTo>
                      <a:pt x="0" y="87"/>
                    </a:lnTo>
                    <a:lnTo>
                      <a:pt x="60" y="1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8" name="Freeform 384"/>
              <p:cNvSpPr>
                <a:spLocks noChangeAspect="1"/>
              </p:cNvSpPr>
              <p:nvPr/>
            </p:nvSpPr>
            <p:spPr bwMode="auto">
              <a:xfrm>
                <a:off x="4465" y="1300"/>
                <a:ext cx="20" cy="21"/>
              </a:xfrm>
              <a:custGeom>
                <a:avLst/>
                <a:gdLst>
                  <a:gd name="T0" fmla="*/ 60 w 144"/>
                  <a:gd name="T1" fmla="*/ 146 h 146"/>
                  <a:gd name="T2" fmla="*/ 102 w 144"/>
                  <a:gd name="T3" fmla="*/ 103 h 146"/>
                  <a:gd name="T4" fmla="*/ 144 w 144"/>
                  <a:gd name="T5" fmla="*/ 60 h 146"/>
                  <a:gd name="T6" fmla="*/ 84 w 144"/>
                  <a:gd name="T7" fmla="*/ 0 h 146"/>
                  <a:gd name="T8" fmla="*/ 42 w 144"/>
                  <a:gd name="T9" fmla="*/ 44 h 146"/>
                  <a:gd name="T10" fmla="*/ 0 w 144"/>
                  <a:gd name="T11" fmla="*/ 87 h 146"/>
                  <a:gd name="T12" fmla="*/ 60 w 144"/>
                  <a:gd name="T13" fmla="*/ 146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6"/>
                  <a:gd name="T23" fmla="*/ 144 w 144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6">
                    <a:moveTo>
                      <a:pt x="60" y="146"/>
                    </a:moveTo>
                    <a:lnTo>
                      <a:pt x="102" y="103"/>
                    </a:lnTo>
                    <a:lnTo>
                      <a:pt x="144" y="60"/>
                    </a:lnTo>
                    <a:lnTo>
                      <a:pt x="84" y="0"/>
                    </a:lnTo>
                    <a:lnTo>
                      <a:pt x="42" y="44"/>
                    </a:lnTo>
                    <a:lnTo>
                      <a:pt x="0" y="87"/>
                    </a:lnTo>
                    <a:lnTo>
                      <a:pt x="60" y="14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9" name="Freeform 385"/>
              <p:cNvSpPr>
                <a:spLocks noChangeAspect="1"/>
              </p:cNvSpPr>
              <p:nvPr/>
            </p:nvSpPr>
            <p:spPr bwMode="auto">
              <a:xfrm>
                <a:off x="4471" y="1300"/>
                <a:ext cx="6" cy="6"/>
              </a:xfrm>
              <a:custGeom>
                <a:avLst/>
                <a:gdLst>
                  <a:gd name="T0" fmla="*/ 0 w 42"/>
                  <a:gd name="T1" fmla="*/ 46 h 46"/>
                  <a:gd name="T2" fmla="*/ 42 w 42"/>
                  <a:gd name="T3" fmla="*/ 2 h 46"/>
                  <a:gd name="T4" fmla="*/ 41 w 42"/>
                  <a:gd name="T5" fmla="*/ 0 h 46"/>
                  <a:gd name="T6" fmla="*/ 0 w 42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"/>
                  <a:gd name="T13" fmla="*/ 0 h 46"/>
                  <a:gd name="T14" fmla="*/ 42 w 42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" h="46">
                    <a:moveTo>
                      <a:pt x="0" y="46"/>
                    </a:moveTo>
                    <a:lnTo>
                      <a:pt x="42" y="2"/>
                    </a:lnTo>
                    <a:lnTo>
                      <a:pt x="41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0" name="Line 38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76" y="1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1" name="Freeform 387"/>
              <p:cNvSpPr>
                <a:spLocks noChangeAspect="1"/>
              </p:cNvSpPr>
              <p:nvPr/>
            </p:nvSpPr>
            <p:spPr bwMode="auto">
              <a:xfrm>
                <a:off x="4456" y="1292"/>
                <a:ext cx="20" cy="21"/>
              </a:xfrm>
              <a:custGeom>
                <a:avLst/>
                <a:gdLst>
                  <a:gd name="T0" fmla="*/ 63 w 145"/>
                  <a:gd name="T1" fmla="*/ 148 h 148"/>
                  <a:gd name="T2" fmla="*/ 104 w 145"/>
                  <a:gd name="T3" fmla="*/ 103 h 148"/>
                  <a:gd name="T4" fmla="*/ 145 w 145"/>
                  <a:gd name="T5" fmla="*/ 57 h 148"/>
                  <a:gd name="T6" fmla="*/ 82 w 145"/>
                  <a:gd name="T7" fmla="*/ 0 h 148"/>
                  <a:gd name="T8" fmla="*/ 41 w 145"/>
                  <a:gd name="T9" fmla="*/ 46 h 148"/>
                  <a:gd name="T10" fmla="*/ 0 w 145"/>
                  <a:gd name="T11" fmla="*/ 91 h 148"/>
                  <a:gd name="T12" fmla="*/ 63 w 145"/>
                  <a:gd name="T13" fmla="*/ 148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"/>
                  <a:gd name="T22" fmla="*/ 0 h 148"/>
                  <a:gd name="T23" fmla="*/ 145 w 145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" h="148">
                    <a:moveTo>
                      <a:pt x="63" y="148"/>
                    </a:moveTo>
                    <a:lnTo>
                      <a:pt x="104" y="103"/>
                    </a:lnTo>
                    <a:lnTo>
                      <a:pt x="145" y="57"/>
                    </a:lnTo>
                    <a:lnTo>
                      <a:pt x="82" y="0"/>
                    </a:lnTo>
                    <a:lnTo>
                      <a:pt x="41" y="46"/>
                    </a:lnTo>
                    <a:lnTo>
                      <a:pt x="0" y="91"/>
                    </a:lnTo>
                    <a:lnTo>
                      <a:pt x="63" y="1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2" name="Freeform 388"/>
              <p:cNvSpPr>
                <a:spLocks noChangeAspect="1"/>
              </p:cNvSpPr>
              <p:nvPr/>
            </p:nvSpPr>
            <p:spPr bwMode="auto">
              <a:xfrm>
                <a:off x="4456" y="1292"/>
                <a:ext cx="20" cy="21"/>
              </a:xfrm>
              <a:custGeom>
                <a:avLst/>
                <a:gdLst>
                  <a:gd name="T0" fmla="*/ 63 w 145"/>
                  <a:gd name="T1" fmla="*/ 148 h 148"/>
                  <a:gd name="T2" fmla="*/ 104 w 145"/>
                  <a:gd name="T3" fmla="*/ 103 h 148"/>
                  <a:gd name="T4" fmla="*/ 145 w 145"/>
                  <a:gd name="T5" fmla="*/ 57 h 148"/>
                  <a:gd name="T6" fmla="*/ 82 w 145"/>
                  <a:gd name="T7" fmla="*/ 0 h 148"/>
                  <a:gd name="T8" fmla="*/ 41 w 145"/>
                  <a:gd name="T9" fmla="*/ 46 h 148"/>
                  <a:gd name="T10" fmla="*/ 0 w 145"/>
                  <a:gd name="T11" fmla="*/ 91 h 148"/>
                  <a:gd name="T12" fmla="*/ 63 w 145"/>
                  <a:gd name="T13" fmla="*/ 148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"/>
                  <a:gd name="T22" fmla="*/ 0 h 148"/>
                  <a:gd name="T23" fmla="*/ 145 w 145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" h="148">
                    <a:moveTo>
                      <a:pt x="63" y="148"/>
                    </a:moveTo>
                    <a:lnTo>
                      <a:pt x="104" y="103"/>
                    </a:lnTo>
                    <a:lnTo>
                      <a:pt x="145" y="57"/>
                    </a:lnTo>
                    <a:lnTo>
                      <a:pt x="82" y="0"/>
                    </a:lnTo>
                    <a:lnTo>
                      <a:pt x="41" y="46"/>
                    </a:lnTo>
                    <a:lnTo>
                      <a:pt x="0" y="91"/>
                    </a:lnTo>
                    <a:lnTo>
                      <a:pt x="63" y="1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3" name="Freeform 389"/>
              <p:cNvSpPr>
                <a:spLocks noChangeAspect="1"/>
              </p:cNvSpPr>
              <p:nvPr/>
            </p:nvSpPr>
            <p:spPr bwMode="auto">
              <a:xfrm>
                <a:off x="4462" y="1291"/>
                <a:ext cx="5" cy="7"/>
              </a:xfrm>
              <a:custGeom>
                <a:avLst/>
                <a:gdLst>
                  <a:gd name="T0" fmla="*/ 0 w 41"/>
                  <a:gd name="T1" fmla="*/ 48 h 48"/>
                  <a:gd name="T2" fmla="*/ 41 w 41"/>
                  <a:gd name="T3" fmla="*/ 2 h 48"/>
                  <a:gd name="T4" fmla="*/ 39 w 41"/>
                  <a:gd name="T5" fmla="*/ 0 h 48"/>
                  <a:gd name="T6" fmla="*/ 0 w 41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8"/>
                  <a:gd name="T14" fmla="*/ 41 w 41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8">
                    <a:moveTo>
                      <a:pt x="0" y="48"/>
                    </a:moveTo>
                    <a:lnTo>
                      <a:pt x="41" y="2"/>
                    </a:lnTo>
                    <a:lnTo>
                      <a:pt x="39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4" name="Line 3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67" y="129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5" name="Freeform 391"/>
              <p:cNvSpPr>
                <a:spLocks noChangeAspect="1"/>
              </p:cNvSpPr>
              <p:nvPr/>
            </p:nvSpPr>
            <p:spPr bwMode="auto">
              <a:xfrm>
                <a:off x="4447" y="1284"/>
                <a:ext cx="20" cy="21"/>
              </a:xfrm>
              <a:custGeom>
                <a:avLst/>
                <a:gdLst>
                  <a:gd name="T0" fmla="*/ 65 w 142"/>
                  <a:gd name="T1" fmla="*/ 148 h 148"/>
                  <a:gd name="T2" fmla="*/ 103 w 142"/>
                  <a:gd name="T3" fmla="*/ 100 h 148"/>
                  <a:gd name="T4" fmla="*/ 142 w 142"/>
                  <a:gd name="T5" fmla="*/ 52 h 148"/>
                  <a:gd name="T6" fmla="*/ 77 w 142"/>
                  <a:gd name="T7" fmla="*/ 0 h 148"/>
                  <a:gd name="T8" fmla="*/ 39 w 142"/>
                  <a:gd name="T9" fmla="*/ 47 h 148"/>
                  <a:gd name="T10" fmla="*/ 0 w 142"/>
                  <a:gd name="T11" fmla="*/ 95 h 148"/>
                  <a:gd name="T12" fmla="*/ 65 w 142"/>
                  <a:gd name="T13" fmla="*/ 148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65" y="148"/>
                    </a:moveTo>
                    <a:lnTo>
                      <a:pt x="103" y="100"/>
                    </a:lnTo>
                    <a:lnTo>
                      <a:pt x="142" y="52"/>
                    </a:lnTo>
                    <a:lnTo>
                      <a:pt x="77" y="0"/>
                    </a:lnTo>
                    <a:lnTo>
                      <a:pt x="39" y="47"/>
                    </a:lnTo>
                    <a:lnTo>
                      <a:pt x="0" y="95"/>
                    </a:lnTo>
                    <a:lnTo>
                      <a:pt x="65" y="1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6" name="Freeform 392"/>
              <p:cNvSpPr>
                <a:spLocks noChangeAspect="1"/>
              </p:cNvSpPr>
              <p:nvPr/>
            </p:nvSpPr>
            <p:spPr bwMode="auto">
              <a:xfrm>
                <a:off x="4447" y="1284"/>
                <a:ext cx="20" cy="21"/>
              </a:xfrm>
              <a:custGeom>
                <a:avLst/>
                <a:gdLst>
                  <a:gd name="T0" fmla="*/ 65 w 142"/>
                  <a:gd name="T1" fmla="*/ 148 h 148"/>
                  <a:gd name="T2" fmla="*/ 103 w 142"/>
                  <a:gd name="T3" fmla="*/ 100 h 148"/>
                  <a:gd name="T4" fmla="*/ 142 w 142"/>
                  <a:gd name="T5" fmla="*/ 52 h 148"/>
                  <a:gd name="T6" fmla="*/ 77 w 142"/>
                  <a:gd name="T7" fmla="*/ 0 h 148"/>
                  <a:gd name="T8" fmla="*/ 39 w 142"/>
                  <a:gd name="T9" fmla="*/ 47 h 148"/>
                  <a:gd name="T10" fmla="*/ 0 w 142"/>
                  <a:gd name="T11" fmla="*/ 95 h 148"/>
                  <a:gd name="T12" fmla="*/ 65 w 142"/>
                  <a:gd name="T13" fmla="*/ 148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65" y="148"/>
                    </a:moveTo>
                    <a:lnTo>
                      <a:pt x="103" y="100"/>
                    </a:lnTo>
                    <a:lnTo>
                      <a:pt x="142" y="52"/>
                    </a:lnTo>
                    <a:lnTo>
                      <a:pt x="77" y="0"/>
                    </a:lnTo>
                    <a:lnTo>
                      <a:pt x="39" y="47"/>
                    </a:lnTo>
                    <a:lnTo>
                      <a:pt x="0" y="95"/>
                    </a:lnTo>
                    <a:lnTo>
                      <a:pt x="65" y="1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7" name="Freeform 393"/>
              <p:cNvSpPr>
                <a:spLocks noChangeAspect="1"/>
              </p:cNvSpPr>
              <p:nvPr/>
            </p:nvSpPr>
            <p:spPr bwMode="auto">
              <a:xfrm>
                <a:off x="4452" y="1284"/>
                <a:ext cx="6" cy="7"/>
              </a:xfrm>
              <a:custGeom>
                <a:avLst/>
                <a:gdLst>
                  <a:gd name="T0" fmla="*/ 0 w 38"/>
                  <a:gd name="T1" fmla="*/ 50 h 50"/>
                  <a:gd name="T2" fmla="*/ 38 w 38"/>
                  <a:gd name="T3" fmla="*/ 3 h 50"/>
                  <a:gd name="T4" fmla="*/ 35 w 38"/>
                  <a:gd name="T5" fmla="*/ 0 h 50"/>
                  <a:gd name="T6" fmla="*/ 0 w 38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0" y="50"/>
                    </a:moveTo>
                    <a:lnTo>
                      <a:pt x="38" y="3"/>
                    </a:lnTo>
                    <a:lnTo>
                      <a:pt x="35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8" name="Line 39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57" y="12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9" name="Freeform 395"/>
              <p:cNvSpPr>
                <a:spLocks noChangeAspect="1"/>
              </p:cNvSpPr>
              <p:nvPr/>
            </p:nvSpPr>
            <p:spPr bwMode="auto">
              <a:xfrm>
                <a:off x="4438" y="1277"/>
                <a:ext cx="19" cy="21"/>
              </a:xfrm>
              <a:custGeom>
                <a:avLst/>
                <a:gdLst>
                  <a:gd name="T0" fmla="*/ 67 w 138"/>
                  <a:gd name="T1" fmla="*/ 147 h 147"/>
                  <a:gd name="T2" fmla="*/ 103 w 138"/>
                  <a:gd name="T3" fmla="*/ 96 h 147"/>
                  <a:gd name="T4" fmla="*/ 138 w 138"/>
                  <a:gd name="T5" fmla="*/ 46 h 147"/>
                  <a:gd name="T6" fmla="*/ 71 w 138"/>
                  <a:gd name="T7" fmla="*/ 0 h 147"/>
                  <a:gd name="T8" fmla="*/ 35 w 138"/>
                  <a:gd name="T9" fmla="*/ 50 h 147"/>
                  <a:gd name="T10" fmla="*/ 0 w 138"/>
                  <a:gd name="T11" fmla="*/ 100 h 147"/>
                  <a:gd name="T12" fmla="*/ 67 w 138"/>
                  <a:gd name="T13" fmla="*/ 14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7"/>
                  <a:gd name="T23" fmla="*/ 138 w 138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7">
                    <a:moveTo>
                      <a:pt x="67" y="147"/>
                    </a:moveTo>
                    <a:lnTo>
                      <a:pt x="103" y="96"/>
                    </a:lnTo>
                    <a:lnTo>
                      <a:pt x="138" y="46"/>
                    </a:lnTo>
                    <a:lnTo>
                      <a:pt x="71" y="0"/>
                    </a:lnTo>
                    <a:lnTo>
                      <a:pt x="35" y="50"/>
                    </a:lnTo>
                    <a:lnTo>
                      <a:pt x="0" y="100"/>
                    </a:lnTo>
                    <a:lnTo>
                      <a:pt x="67" y="1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0" name="Freeform 396"/>
              <p:cNvSpPr>
                <a:spLocks noChangeAspect="1"/>
              </p:cNvSpPr>
              <p:nvPr/>
            </p:nvSpPr>
            <p:spPr bwMode="auto">
              <a:xfrm>
                <a:off x="4438" y="1277"/>
                <a:ext cx="19" cy="21"/>
              </a:xfrm>
              <a:custGeom>
                <a:avLst/>
                <a:gdLst>
                  <a:gd name="T0" fmla="*/ 67 w 138"/>
                  <a:gd name="T1" fmla="*/ 147 h 147"/>
                  <a:gd name="T2" fmla="*/ 103 w 138"/>
                  <a:gd name="T3" fmla="*/ 96 h 147"/>
                  <a:gd name="T4" fmla="*/ 138 w 138"/>
                  <a:gd name="T5" fmla="*/ 46 h 147"/>
                  <a:gd name="T6" fmla="*/ 71 w 138"/>
                  <a:gd name="T7" fmla="*/ 0 h 147"/>
                  <a:gd name="T8" fmla="*/ 35 w 138"/>
                  <a:gd name="T9" fmla="*/ 50 h 147"/>
                  <a:gd name="T10" fmla="*/ 0 w 138"/>
                  <a:gd name="T11" fmla="*/ 100 h 147"/>
                  <a:gd name="T12" fmla="*/ 67 w 138"/>
                  <a:gd name="T13" fmla="*/ 14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7"/>
                  <a:gd name="T23" fmla="*/ 138 w 138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7">
                    <a:moveTo>
                      <a:pt x="67" y="147"/>
                    </a:moveTo>
                    <a:lnTo>
                      <a:pt x="103" y="96"/>
                    </a:lnTo>
                    <a:lnTo>
                      <a:pt x="138" y="46"/>
                    </a:lnTo>
                    <a:lnTo>
                      <a:pt x="71" y="0"/>
                    </a:lnTo>
                    <a:lnTo>
                      <a:pt x="35" y="50"/>
                    </a:lnTo>
                    <a:lnTo>
                      <a:pt x="0" y="100"/>
                    </a:lnTo>
                    <a:lnTo>
                      <a:pt x="67" y="14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1" name="Freeform 397"/>
              <p:cNvSpPr>
                <a:spLocks noChangeAspect="1"/>
              </p:cNvSpPr>
              <p:nvPr/>
            </p:nvSpPr>
            <p:spPr bwMode="auto">
              <a:xfrm>
                <a:off x="4443" y="1277"/>
                <a:ext cx="5" cy="7"/>
              </a:xfrm>
              <a:custGeom>
                <a:avLst/>
                <a:gdLst>
                  <a:gd name="T0" fmla="*/ 0 w 36"/>
                  <a:gd name="T1" fmla="*/ 53 h 53"/>
                  <a:gd name="T2" fmla="*/ 36 w 36"/>
                  <a:gd name="T3" fmla="*/ 3 h 53"/>
                  <a:gd name="T4" fmla="*/ 32 w 36"/>
                  <a:gd name="T5" fmla="*/ 0 h 53"/>
                  <a:gd name="T6" fmla="*/ 0 w 36"/>
                  <a:gd name="T7" fmla="*/ 53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53"/>
                  <a:gd name="T14" fmla="*/ 36 w 36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53">
                    <a:moveTo>
                      <a:pt x="0" y="53"/>
                    </a:moveTo>
                    <a:lnTo>
                      <a:pt x="36" y="3"/>
                    </a:lnTo>
                    <a:lnTo>
                      <a:pt x="32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2" name="Line 3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47" y="127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3" name="Freeform 399"/>
              <p:cNvSpPr>
                <a:spLocks noChangeAspect="1"/>
              </p:cNvSpPr>
              <p:nvPr/>
            </p:nvSpPr>
            <p:spPr bwMode="auto">
              <a:xfrm>
                <a:off x="4428" y="1270"/>
                <a:ext cx="19" cy="22"/>
              </a:xfrm>
              <a:custGeom>
                <a:avLst/>
                <a:gdLst>
                  <a:gd name="T0" fmla="*/ 71 w 134"/>
                  <a:gd name="T1" fmla="*/ 148 h 148"/>
                  <a:gd name="T2" fmla="*/ 102 w 134"/>
                  <a:gd name="T3" fmla="*/ 96 h 148"/>
                  <a:gd name="T4" fmla="*/ 134 w 134"/>
                  <a:gd name="T5" fmla="*/ 43 h 148"/>
                  <a:gd name="T6" fmla="*/ 64 w 134"/>
                  <a:gd name="T7" fmla="*/ 0 h 148"/>
                  <a:gd name="T8" fmla="*/ 32 w 134"/>
                  <a:gd name="T9" fmla="*/ 52 h 148"/>
                  <a:gd name="T10" fmla="*/ 0 w 134"/>
                  <a:gd name="T11" fmla="*/ 105 h 148"/>
                  <a:gd name="T12" fmla="*/ 71 w 134"/>
                  <a:gd name="T13" fmla="*/ 148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71" y="148"/>
                    </a:moveTo>
                    <a:lnTo>
                      <a:pt x="102" y="96"/>
                    </a:lnTo>
                    <a:lnTo>
                      <a:pt x="134" y="43"/>
                    </a:lnTo>
                    <a:lnTo>
                      <a:pt x="64" y="0"/>
                    </a:lnTo>
                    <a:lnTo>
                      <a:pt x="32" y="52"/>
                    </a:lnTo>
                    <a:lnTo>
                      <a:pt x="0" y="105"/>
                    </a:lnTo>
                    <a:lnTo>
                      <a:pt x="71" y="1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4" name="Freeform 400"/>
              <p:cNvSpPr>
                <a:spLocks noChangeAspect="1"/>
              </p:cNvSpPr>
              <p:nvPr/>
            </p:nvSpPr>
            <p:spPr bwMode="auto">
              <a:xfrm>
                <a:off x="4428" y="1270"/>
                <a:ext cx="19" cy="22"/>
              </a:xfrm>
              <a:custGeom>
                <a:avLst/>
                <a:gdLst>
                  <a:gd name="T0" fmla="*/ 71 w 134"/>
                  <a:gd name="T1" fmla="*/ 148 h 148"/>
                  <a:gd name="T2" fmla="*/ 102 w 134"/>
                  <a:gd name="T3" fmla="*/ 96 h 148"/>
                  <a:gd name="T4" fmla="*/ 134 w 134"/>
                  <a:gd name="T5" fmla="*/ 43 h 148"/>
                  <a:gd name="T6" fmla="*/ 64 w 134"/>
                  <a:gd name="T7" fmla="*/ 0 h 148"/>
                  <a:gd name="T8" fmla="*/ 32 w 134"/>
                  <a:gd name="T9" fmla="*/ 52 h 148"/>
                  <a:gd name="T10" fmla="*/ 0 w 134"/>
                  <a:gd name="T11" fmla="*/ 105 h 148"/>
                  <a:gd name="T12" fmla="*/ 71 w 134"/>
                  <a:gd name="T13" fmla="*/ 148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71" y="148"/>
                    </a:moveTo>
                    <a:lnTo>
                      <a:pt x="102" y="96"/>
                    </a:lnTo>
                    <a:lnTo>
                      <a:pt x="134" y="43"/>
                    </a:lnTo>
                    <a:lnTo>
                      <a:pt x="64" y="0"/>
                    </a:lnTo>
                    <a:lnTo>
                      <a:pt x="32" y="52"/>
                    </a:lnTo>
                    <a:lnTo>
                      <a:pt x="0" y="105"/>
                    </a:lnTo>
                    <a:lnTo>
                      <a:pt x="71" y="1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5" name="Freeform 401"/>
              <p:cNvSpPr>
                <a:spLocks noChangeAspect="1"/>
              </p:cNvSpPr>
              <p:nvPr/>
            </p:nvSpPr>
            <p:spPr bwMode="auto">
              <a:xfrm>
                <a:off x="4433" y="1270"/>
                <a:ext cx="4" cy="8"/>
              </a:xfrm>
              <a:custGeom>
                <a:avLst/>
                <a:gdLst>
                  <a:gd name="T0" fmla="*/ 0 w 32"/>
                  <a:gd name="T1" fmla="*/ 53 h 53"/>
                  <a:gd name="T2" fmla="*/ 32 w 32"/>
                  <a:gd name="T3" fmla="*/ 1 h 53"/>
                  <a:gd name="T4" fmla="*/ 28 w 32"/>
                  <a:gd name="T5" fmla="*/ 0 h 53"/>
                  <a:gd name="T6" fmla="*/ 0 w 32"/>
                  <a:gd name="T7" fmla="*/ 53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3"/>
                  <a:gd name="T14" fmla="*/ 32 w 32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3">
                    <a:moveTo>
                      <a:pt x="0" y="53"/>
                    </a:moveTo>
                    <a:lnTo>
                      <a:pt x="32" y="1"/>
                    </a:lnTo>
                    <a:lnTo>
                      <a:pt x="28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6" name="Line 40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37" y="12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7" name="Freeform 403"/>
              <p:cNvSpPr>
                <a:spLocks noChangeAspect="1"/>
              </p:cNvSpPr>
              <p:nvPr/>
            </p:nvSpPr>
            <p:spPr bwMode="auto">
              <a:xfrm>
                <a:off x="4418" y="1265"/>
                <a:ext cx="19" cy="21"/>
              </a:xfrm>
              <a:custGeom>
                <a:avLst/>
                <a:gdLst>
                  <a:gd name="T0" fmla="*/ 73 w 129"/>
                  <a:gd name="T1" fmla="*/ 146 h 146"/>
                  <a:gd name="T2" fmla="*/ 101 w 129"/>
                  <a:gd name="T3" fmla="*/ 92 h 146"/>
                  <a:gd name="T4" fmla="*/ 129 w 129"/>
                  <a:gd name="T5" fmla="*/ 39 h 146"/>
                  <a:gd name="T6" fmla="*/ 57 w 129"/>
                  <a:gd name="T7" fmla="*/ 0 h 146"/>
                  <a:gd name="T8" fmla="*/ 28 w 129"/>
                  <a:gd name="T9" fmla="*/ 54 h 146"/>
                  <a:gd name="T10" fmla="*/ 0 w 129"/>
                  <a:gd name="T11" fmla="*/ 107 h 146"/>
                  <a:gd name="T12" fmla="*/ 73 w 129"/>
                  <a:gd name="T13" fmla="*/ 146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146"/>
                  <a:gd name="T23" fmla="*/ 129 w 129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146">
                    <a:moveTo>
                      <a:pt x="73" y="146"/>
                    </a:moveTo>
                    <a:lnTo>
                      <a:pt x="101" y="92"/>
                    </a:lnTo>
                    <a:lnTo>
                      <a:pt x="129" y="39"/>
                    </a:lnTo>
                    <a:lnTo>
                      <a:pt x="57" y="0"/>
                    </a:lnTo>
                    <a:lnTo>
                      <a:pt x="28" y="54"/>
                    </a:lnTo>
                    <a:lnTo>
                      <a:pt x="0" y="107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8" name="Freeform 404"/>
              <p:cNvSpPr>
                <a:spLocks noChangeAspect="1"/>
              </p:cNvSpPr>
              <p:nvPr/>
            </p:nvSpPr>
            <p:spPr bwMode="auto">
              <a:xfrm>
                <a:off x="4418" y="1267"/>
                <a:ext cx="19" cy="21"/>
              </a:xfrm>
              <a:custGeom>
                <a:avLst/>
                <a:gdLst>
                  <a:gd name="T0" fmla="*/ 73 w 129"/>
                  <a:gd name="T1" fmla="*/ 146 h 146"/>
                  <a:gd name="T2" fmla="*/ 101 w 129"/>
                  <a:gd name="T3" fmla="*/ 92 h 146"/>
                  <a:gd name="T4" fmla="*/ 129 w 129"/>
                  <a:gd name="T5" fmla="*/ 39 h 146"/>
                  <a:gd name="T6" fmla="*/ 57 w 129"/>
                  <a:gd name="T7" fmla="*/ 0 h 146"/>
                  <a:gd name="T8" fmla="*/ 28 w 129"/>
                  <a:gd name="T9" fmla="*/ 54 h 146"/>
                  <a:gd name="T10" fmla="*/ 0 w 129"/>
                  <a:gd name="T11" fmla="*/ 107 h 146"/>
                  <a:gd name="T12" fmla="*/ 73 w 129"/>
                  <a:gd name="T13" fmla="*/ 146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146"/>
                  <a:gd name="T23" fmla="*/ 129 w 129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146">
                    <a:moveTo>
                      <a:pt x="73" y="146"/>
                    </a:moveTo>
                    <a:lnTo>
                      <a:pt x="101" y="92"/>
                    </a:lnTo>
                    <a:lnTo>
                      <a:pt x="129" y="39"/>
                    </a:lnTo>
                    <a:lnTo>
                      <a:pt x="57" y="0"/>
                    </a:lnTo>
                    <a:lnTo>
                      <a:pt x="28" y="54"/>
                    </a:lnTo>
                    <a:lnTo>
                      <a:pt x="0" y="107"/>
                    </a:lnTo>
                    <a:lnTo>
                      <a:pt x="73" y="14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9" name="Freeform 405"/>
              <p:cNvSpPr>
                <a:spLocks noChangeAspect="1"/>
              </p:cNvSpPr>
              <p:nvPr/>
            </p:nvSpPr>
            <p:spPr bwMode="auto">
              <a:xfrm>
                <a:off x="4422" y="1264"/>
                <a:ext cx="4" cy="8"/>
              </a:xfrm>
              <a:custGeom>
                <a:avLst/>
                <a:gdLst>
                  <a:gd name="T0" fmla="*/ 0 w 29"/>
                  <a:gd name="T1" fmla="*/ 56 h 56"/>
                  <a:gd name="T2" fmla="*/ 29 w 29"/>
                  <a:gd name="T3" fmla="*/ 2 h 56"/>
                  <a:gd name="T4" fmla="*/ 24 w 29"/>
                  <a:gd name="T5" fmla="*/ 0 h 56"/>
                  <a:gd name="T6" fmla="*/ 0 w 29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0" y="56"/>
                    </a:moveTo>
                    <a:lnTo>
                      <a:pt x="29" y="2"/>
                    </a:lnTo>
                    <a:lnTo>
                      <a:pt x="24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0" name="Line 4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26" y="126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1" name="Freeform 407"/>
              <p:cNvSpPr>
                <a:spLocks noChangeAspect="1"/>
              </p:cNvSpPr>
              <p:nvPr/>
            </p:nvSpPr>
            <p:spPr bwMode="auto">
              <a:xfrm>
                <a:off x="4408" y="1260"/>
                <a:ext cx="18" cy="20"/>
              </a:xfrm>
              <a:custGeom>
                <a:avLst/>
                <a:gdLst>
                  <a:gd name="T0" fmla="*/ 74 w 122"/>
                  <a:gd name="T1" fmla="*/ 144 h 144"/>
                  <a:gd name="T2" fmla="*/ 98 w 122"/>
                  <a:gd name="T3" fmla="*/ 88 h 144"/>
                  <a:gd name="T4" fmla="*/ 122 w 122"/>
                  <a:gd name="T5" fmla="*/ 32 h 144"/>
                  <a:gd name="T6" fmla="*/ 48 w 122"/>
                  <a:gd name="T7" fmla="*/ 0 h 144"/>
                  <a:gd name="T8" fmla="*/ 24 w 122"/>
                  <a:gd name="T9" fmla="*/ 56 h 144"/>
                  <a:gd name="T10" fmla="*/ 0 w 122"/>
                  <a:gd name="T11" fmla="*/ 112 h 144"/>
                  <a:gd name="T12" fmla="*/ 74 w 122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144"/>
                  <a:gd name="T23" fmla="*/ 122 w 122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144">
                    <a:moveTo>
                      <a:pt x="74" y="144"/>
                    </a:moveTo>
                    <a:lnTo>
                      <a:pt x="98" y="88"/>
                    </a:lnTo>
                    <a:lnTo>
                      <a:pt x="122" y="32"/>
                    </a:lnTo>
                    <a:lnTo>
                      <a:pt x="48" y="0"/>
                    </a:lnTo>
                    <a:lnTo>
                      <a:pt x="24" y="56"/>
                    </a:lnTo>
                    <a:lnTo>
                      <a:pt x="0" y="112"/>
                    </a:lnTo>
                    <a:lnTo>
                      <a:pt x="74" y="1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2" name="Freeform 408"/>
              <p:cNvSpPr>
                <a:spLocks noChangeAspect="1"/>
              </p:cNvSpPr>
              <p:nvPr/>
            </p:nvSpPr>
            <p:spPr bwMode="auto">
              <a:xfrm>
                <a:off x="4408" y="1260"/>
                <a:ext cx="18" cy="20"/>
              </a:xfrm>
              <a:custGeom>
                <a:avLst/>
                <a:gdLst>
                  <a:gd name="T0" fmla="*/ 74 w 122"/>
                  <a:gd name="T1" fmla="*/ 144 h 144"/>
                  <a:gd name="T2" fmla="*/ 98 w 122"/>
                  <a:gd name="T3" fmla="*/ 88 h 144"/>
                  <a:gd name="T4" fmla="*/ 122 w 122"/>
                  <a:gd name="T5" fmla="*/ 32 h 144"/>
                  <a:gd name="T6" fmla="*/ 48 w 122"/>
                  <a:gd name="T7" fmla="*/ 0 h 144"/>
                  <a:gd name="T8" fmla="*/ 24 w 122"/>
                  <a:gd name="T9" fmla="*/ 56 h 144"/>
                  <a:gd name="T10" fmla="*/ 0 w 122"/>
                  <a:gd name="T11" fmla="*/ 112 h 144"/>
                  <a:gd name="T12" fmla="*/ 74 w 122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144"/>
                  <a:gd name="T23" fmla="*/ 122 w 122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144">
                    <a:moveTo>
                      <a:pt x="74" y="144"/>
                    </a:moveTo>
                    <a:lnTo>
                      <a:pt x="98" y="88"/>
                    </a:lnTo>
                    <a:lnTo>
                      <a:pt x="122" y="32"/>
                    </a:lnTo>
                    <a:lnTo>
                      <a:pt x="48" y="0"/>
                    </a:lnTo>
                    <a:lnTo>
                      <a:pt x="24" y="56"/>
                    </a:lnTo>
                    <a:lnTo>
                      <a:pt x="0" y="112"/>
                    </a:lnTo>
                    <a:lnTo>
                      <a:pt x="74" y="1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3" name="Freeform 409"/>
              <p:cNvSpPr>
                <a:spLocks noChangeAspect="1"/>
              </p:cNvSpPr>
              <p:nvPr/>
            </p:nvSpPr>
            <p:spPr bwMode="auto">
              <a:xfrm>
                <a:off x="4412" y="1260"/>
                <a:ext cx="3" cy="8"/>
              </a:xfrm>
              <a:custGeom>
                <a:avLst/>
                <a:gdLst>
                  <a:gd name="T0" fmla="*/ 0 w 24"/>
                  <a:gd name="T1" fmla="*/ 57 h 57"/>
                  <a:gd name="T2" fmla="*/ 24 w 24"/>
                  <a:gd name="T3" fmla="*/ 1 h 57"/>
                  <a:gd name="T4" fmla="*/ 21 w 24"/>
                  <a:gd name="T5" fmla="*/ 0 h 57"/>
                  <a:gd name="T6" fmla="*/ 0 w 24"/>
                  <a:gd name="T7" fmla="*/ 57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57"/>
                  <a:gd name="T14" fmla="*/ 24 w 24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57">
                    <a:moveTo>
                      <a:pt x="0" y="57"/>
                    </a:moveTo>
                    <a:lnTo>
                      <a:pt x="24" y="1"/>
                    </a:lnTo>
                    <a:lnTo>
                      <a:pt x="21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4" name="Line 41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15" y="12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5" name="Freeform 411"/>
              <p:cNvSpPr>
                <a:spLocks noChangeAspect="1"/>
              </p:cNvSpPr>
              <p:nvPr/>
            </p:nvSpPr>
            <p:spPr bwMode="auto">
              <a:xfrm>
                <a:off x="4398" y="1256"/>
                <a:ext cx="17" cy="20"/>
              </a:xfrm>
              <a:custGeom>
                <a:avLst/>
                <a:gdLst>
                  <a:gd name="T0" fmla="*/ 76 w 117"/>
                  <a:gd name="T1" fmla="*/ 141 h 141"/>
                  <a:gd name="T2" fmla="*/ 96 w 117"/>
                  <a:gd name="T3" fmla="*/ 84 h 141"/>
                  <a:gd name="T4" fmla="*/ 117 w 117"/>
                  <a:gd name="T5" fmla="*/ 27 h 141"/>
                  <a:gd name="T6" fmla="*/ 41 w 117"/>
                  <a:gd name="T7" fmla="*/ 0 h 141"/>
                  <a:gd name="T8" fmla="*/ 20 w 117"/>
                  <a:gd name="T9" fmla="*/ 57 h 141"/>
                  <a:gd name="T10" fmla="*/ 0 w 117"/>
                  <a:gd name="T11" fmla="*/ 114 h 141"/>
                  <a:gd name="T12" fmla="*/ 76 w 117"/>
                  <a:gd name="T13" fmla="*/ 141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76" y="141"/>
                    </a:moveTo>
                    <a:lnTo>
                      <a:pt x="96" y="84"/>
                    </a:lnTo>
                    <a:lnTo>
                      <a:pt x="117" y="27"/>
                    </a:lnTo>
                    <a:lnTo>
                      <a:pt x="41" y="0"/>
                    </a:lnTo>
                    <a:lnTo>
                      <a:pt x="20" y="57"/>
                    </a:lnTo>
                    <a:lnTo>
                      <a:pt x="0" y="114"/>
                    </a:lnTo>
                    <a:lnTo>
                      <a:pt x="76" y="1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6" name="Freeform 412"/>
              <p:cNvSpPr>
                <a:spLocks noChangeAspect="1"/>
              </p:cNvSpPr>
              <p:nvPr/>
            </p:nvSpPr>
            <p:spPr bwMode="auto">
              <a:xfrm>
                <a:off x="4398" y="1256"/>
                <a:ext cx="17" cy="20"/>
              </a:xfrm>
              <a:custGeom>
                <a:avLst/>
                <a:gdLst>
                  <a:gd name="T0" fmla="*/ 76 w 117"/>
                  <a:gd name="T1" fmla="*/ 141 h 141"/>
                  <a:gd name="T2" fmla="*/ 96 w 117"/>
                  <a:gd name="T3" fmla="*/ 84 h 141"/>
                  <a:gd name="T4" fmla="*/ 117 w 117"/>
                  <a:gd name="T5" fmla="*/ 27 h 141"/>
                  <a:gd name="T6" fmla="*/ 41 w 117"/>
                  <a:gd name="T7" fmla="*/ 0 h 141"/>
                  <a:gd name="T8" fmla="*/ 20 w 117"/>
                  <a:gd name="T9" fmla="*/ 57 h 141"/>
                  <a:gd name="T10" fmla="*/ 0 w 117"/>
                  <a:gd name="T11" fmla="*/ 114 h 141"/>
                  <a:gd name="T12" fmla="*/ 76 w 117"/>
                  <a:gd name="T13" fmla="*/ 141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76" y="141"/>
                    </a:moveTo>
                    <a:lnTo>
                      <a:pt x="96" y="84"/>
                    </a:lnTo>
                    <a:lnTo>
                      <a:pt x="117" y="27"/>
                    </a:lnTo>
                    <a:lnTo>
                      <a:pt x="41" y="0"/>
                    </a:lnTo>
                    <a:lnTo>
                      <a:pt x="20" y="57"/>
                    </a:lnTo>
                    <a:lnTo>
                      <a:pt x="0" y="114"/>
                    </a:lnTo>
                    <a:lnTo>
                      <a:pt x="76" y="14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7" name="Freeform 413"/>
              <p:cNvSpPr>
                <a:spLocks noChangeAspect="1"/>
              </p:cNvSpPr>
              <p:nvPr/>
            </p:nvSpPr>
            <p:spPr bwMode="auto">
              <a:xfrm>
                <a:off x="4401" y="1255"/>
                <a:ext cx="3" cy="9"/>
              </a:xfrm>
              <a:custGeom>
                <a:avLst/>
                <a:gdLst>
                  <a:gd name="T0" fmla="*/ 0 w 21"/>
                  <a:gd name="T1" fmla="*/ 60 h 60"/>
                  <a:gd name="T2" fmla="*/ 21 w 21"/>
                  <a:gd name="T3" fmla="*/ 3 h 60"/>
                  <a:gd name="T4" fmla="*/ 16 w 21"/>
                  <a:gd name="T5" fmla="*/ 0 h 60"/>
                  <a:gd name="T6" fmla="*/ 0 w 21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60"/>
                  <a:gd name="T14" fmla="*/ 21 w 21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60">
                    <a:moveTo>
                      <a:pt x="0" y="60"/>
                    </a:moveTo>
                    <a:lnTo>
                      <a:pt x="21" y="3"/>
                    </a:lnTo>
                    <a:lnTo>
                      <a:pt x="16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8" name="Line 41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03" y="125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9" name="Freeform 415"/>
              <p:cNvSpPr>
                <a:spLocks noChangeAspect="1"/>
              </p:cNvSpPr>
              <p:nvPr/>
            </p:nvSpPr>
            <p:spPr bwMode="auto">
              <a:xfrm>
                <a:off x="4387" y="1252"/>
                <a:ext cx="16" cy="20"/>
              </a:xfrm>
              <a:custGeom>
                <a:avLst/>
                <a:gdLst>
                  <a:gd name="T0" fmla="*/ 78 w 110"/>
                  <a:gd name="T1" fmla="*/ 140 h 140"/>
                  <a:gd name="T2" fmla="*/ 94 w 110"/>
                  <a:gd name="T3" fmla="*/ 81 h 140"/>
                  <a:gd name="T4" fmla="*/ 110 w 110"/>
                  <a:gd name="T5" fmla="*/ 21 h 140"/>
                  <a:gd name="T6" fmla="*/ 32 w 110"/>
                  <a:gd name="T7" fmla="*/ 0 h 140"/>
                  <a:gd name="T8" fmla="*/ 16 w 110"/>
                  <a:gd name="T9" fmla="*/ 59 h 140"/>
                  <a:gd name="T10" fmla="*/ 0 w 110"/>
                  <a:gd name="T11" fmla="*/ 118 h 140"/>
                  <a:gd name="T12" fmla="*/ 78 w 110"/>
                  <a:gd name="T13" fmla="*/ 14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78" y="140"/>
                    </a:moveTo>
                    <a:lnTo>
                      <a:pt x="94" y="81"/>
                    </a:lnTo>
                    <a:lnTo>
                      <a:pt x="110" y="21"/>
                    </a:lnTo>
                    <a:lnTo>
                      <a:pt x="32" y="0"/>
                    </a:lnTo>
                    <a:lnTo>
                      <a:pt x="16" y="59"/>
                    </a:lnTo>
                    <a:lnTo>
                      <a:pt x="0" y="118"/>
                    </a:lnTo>
                    <a:lnTo>
                      <a:pt x="78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0" name="Freeform 416"/>
              <p:cNvSpPr>
                <a:spLocks noChangeAspect="1"/>
              </p:cNvSpPr>
              <p:nvPr/>
            </p:nvSpPr>
            <p:spPr bwMode="auto">
              <a:xfrm>
                <a:off x="4387" y="1252"/>
                <a:ext cx="16" cy="20"/>
              </a:xfrm>
              <a:custGeom>
                <a:avLst/>
                <a:gdLst>
                  <a:gd name="T0" fmla="*/ 78 w 110"/>
                  <a:gd name="T1" fmla="*/ 140 h 140"/>
                  <a:gd name="T2" fmla="*/ 94 w 110"/>
                  <a:gd name="T3" fmla="*/ 81 h 140"/>
                  <a:gd name="T4" fmla="*/ 110 w 110"/>
                  <a:gd name="T5" fmla="*/ 21 h 140"/>
                  <a:gd name="T6" fmla="*/ 32 w 110"/>
                  <a:gd name="T7" fmla="*/ 0 h 140"/>
                  <a:gd name="T8" fmla="*/ 16 w 110"/>
                  <a:gd name="T9" fmla="*/ 59 h 140"/>
                  <a:gd name="T10" fmla="*/ 0 w 110"/>
                  <a:gd name="T11" fmla="*/ 118 h 140"/>
                  <a:gd name="T12" fmla="*/ 78 w 110"/>
                  <a:gd name="T13" fmla="*/ 14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78" y="140"/>
                    </a:moveTo>
                    <a:lnTo>
                      <a:pt x="94" y="81"/>
                    </a:lnTo>
                    <a:lnTo>
                      <a:pt x="110" y="21"/>
                    </a:lnTo>
                    <a:lnTo>
                      <a:pt x="32" y="0"/>
                    </a:lnTo>
                    <a:lnTo>
                      <a:pt x="16" y="59"/>
                    </a:lnTo>
                    <a:lnTo>
                      <a:pt x="0" y="118"/>
                    </a:lnTo>
                    <a:lnTo>
                      <a:pt x="78" y="1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1" name="Freeform 417"/>
              <p:cNvSpPr>
                <a:spLocks noChangeAspect="1"/>
              </p:cNvSpPr>
              <p:nvPr/>
            </p:nvSpPr>
            <p:spPr bwMode="auto">
              <a:xfrm>
                <a:off x="4390" y="1252"/>
                <a:ext cx="2" cy="9"/>
              </a:xfrm>
              <a:custGeom>
                <a:avLst/>
                <a:gdLst>
                  <a:gd name="T0" fmla="*/ 0 w 16"/>
                  <a:gd name="T1" fmla="*/ 59 h 59"/>
                  <a:gd name="T2" fmla="*/ 16 w 16"/>
                  <a:gd name="T3" fmla="*/ 0 h 59"/>
                  <a:gd name="T4" fmla="*/ 11 w 16"/>
                  <a:gd name="T5" fmla="*/ 0 h 59"/>
                  <a:gd name="T6" fmla="*/ 0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0" y="59"/>
                    </a:moveTo>
                    <a:lnTo>
                      <a:pt x="16" y="0"/>
                    </a:lnTo>
                    <a:lnTo>
                      <a:pt x="11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2" name="Line 418"/>
              <p:cNvSpPr>
                <a:spLocks noChangeAspect="1" noChangeShapeType="1"/>
              </p:cNvSpPr>
              <p:nvPr/>
            </p:nvSpPr>
            <p:spPr bwMode="auto">
              <a:xfrm flipH="1">
                <a:off x="4391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3" name="Freeform 419"/>
              <p:cNvSpPr>
                <a:spLocks noChangeAspect="1"/>
              </p:cNvSpPr>
              <p:nvPr/>
            </p:nvSpPr>
            <p:spPr bwMode="auto">
              <a:xfrm>
                <a:off x="4377" y="1250"/>
                <a:ext cx="14" cy="19"/>
              </a:xfrm>
              <a:custGeom>
                <a:avLst/>
                <a:gdLst>
                  <a:gd name="T0" fmla="*/ 79 w 102"/>
                  <a:gd name="T1" fmla="*/ 134 h 134"/>
                  <a:gd name="T2" fmla="*/ 91 w 102"/>
                  <a:gd name="T3" fmla="*/ 75 h 134"/>
                  <a:gd name="T4" fmla="*/ 102 w 102"/>
                  <a:gd name="T5" fmla="*/ 16 h 134"/>
                  <a:gd name="T6" fmla="*/ 23 w 102"/>
                  <a:gd name="T7" fmla="*/ 0 h 134"/>
                  <a:gd name="T8" fmla="*/ 11 w 102"/>
                  <a:gd name="T9" fmla="*/ 59 h 134"/>
                  <a:gd name="T10" fmla="*/ 0 w 102"/>
                  <a:gd name="T11" fmla="*/ 118 h 134"/>
                  <a:gd name="T12" fmla="*/ 79 w 102"/>
                  <a:gd name="T13" fmla="*/ 134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79" y="134"/>
                    </a:moveTo>
                    <a:lnTo>
                      <a:pt x="91" y="75"/>
                    </a:lnTo>
                    <a:lnTo>
                      <a:pt x="102" y="16"/>
                    </a:lnTo>
                    <a:lnTo>
                      <a:pt x="23" y="0"/>
                    </a:lnTo>
                    <a:lnTo>
                      <a:pt x="11" y="59"/>
                    </a:lnTo>
                    <a:lnTo>
                      <a:pt x="0" y="118"/>
                    </a:lnTo>
                    <a:lnTo>
                      <a:pt x="79" y="1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4" name="Freeform 420"/>
              <p:cNvSpPr>
                <a:spLocks noChangeAspect="1"/>
              </p:cNvSpPr>
              <p:nvPr/>
            </p:nvSpPr>
            <p:spPr bwMode="auto">
              <a:xfrm>
                <a:off x="4377" y="1250"/>
                <a:ext cx="14" cy="19"/>
              </a:xfrm>
              <a:custGeom>
                <a:avLst/>
                <a:gdLst>
                  <a:gd name="T0" fmla="*/ 79 w 102"/>
                  <a:gd name="T1" fmla="*/ 134 h 134"/>
                  <a:gd name="T2" fmla="*/ 91 w 102"/>
                  <a:gd name="T3" fmla="*/ 75 h 134"/>
                  <a:gd name="T4" fmla="*/ 102 w 102"/>
                  <a:gd name="T5" fmla="*/ 16 h 134"/>
                  <a:gd name="T6" fmla="*/ 23 w 102"/>
                  <a:gd name="T7" fmla="*/ 0 h 134"/>
                  <a:gd name="T8" fmla="*/ 11 w 102"/>
                  <a:gd name="T9" fmla="*/ 59 h 134"/>
                  <a:gd name="T10" fmla="*/ 0 w 102"/>
                  <a:gd name="T11" fmla="*/ 118 h 134"/>
                  <a:gd name="T12" fmla="*/ 79 w 102"/>
                  <a:gd name="T13" fmla="*/ 134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79" y="134"/>
                    </a:moveTo>
                    <a:lnTo>
                      <a:pt x="91" y="75"/>
                    </a:lnTo>
                    <a:lnTo>
                      <a:pt x="102" y="16"/>
                    </a:lnTo>
                    <a:lnTo>
                      <a:pt x="23" y="0"/>
                    </a:lnTo>
                    <a:lnTo>
                      <a:pt x="11" y="59"/>
                    </a:lnTo>
                    <a:lnTo>
                      <a:pt x="0" y="118"/>
                    </a:lnTo>
                    <a:lnTo>
                      <a:pt x="79" y="1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5" name="Freeform 421"/>
              <p:cNvSpPr>
                <a:spLocks noChangeAspect="1"/>
              </p:cNvSpPr>
              <p:nvPr/>
            </p:nvSpPr>
            <p:spPr bwMode="auto">
              <a:xfrm>
                <a:off x="4378" y="1250"/>
                <a:ext cx="2" cy="9"/>
              </a:xfrm>
              <a:custGeom>
                <a:avLst/>
                <a:gdLst>
                  <a:gd name="T0" fmla="*/ 0 w 12"/>
                  <a:gd name="T1" fmla="*/ 60 h 60"/>
                  <a:gd name="T2" fmla="*/ 12 w 12"/>
                  <a:gd name="T3" fmla="*/ 1 h 60"/>
                  <a:gd name="T4" fmla="*/ 7 w 12"/>
                  <a:gd name="T5" fmla="*/ 0 h 60"/>
                  <a:gd name="T6" fmla="*/ 0 w 1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0" y="60"/>
                    </a:moveTo>
                    <a:lnTo>
                      <a:pt x="12" y="1"/>
                    </a:lnTo>
                    <a:lnTo>
                      <a:pt x="7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6" name="Line 4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79" y="12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7" name="Freeform 423"/>
              <p:cNvSpPr>
                <a:spLocks noChangeAspect="1"/>
              </p:cNvSpPr>
              <p:nvPr/>
            </p:nvSpPr>
            <p:spPr bwMode="auto">
              <a:xfrm>
                <a:off x="4366" y="1249"/>
                <a:ext cx="13" cy="18"/>
              </a:xfrm>
              <a:custGeom>
                <a:avLst/>
                <a:gdLst>
                  <a:gd name="T0" fmla="*/ 79 w 93"/>
                  <a:gd name="T1" fmla="*/ 129 h 129"/>
                  <a:gd name="T2" fmla="*/ 86 w 93"/>
                  <a:gd name="T3" fmla="*/ 69 h 129"/>
                  <a:gd name="T4" fmla="*/ 93 w 93"/>
                  <a:gd name="T5" fmla="*/ 9 h 129"/>
                  <a:gd name="T6" fmla="*/ 13 w 93"/>
                  <a:gd name="T7" fmla="*/ 0 h 129"/>
                  <a:gd name="T8" fmla="*/ 7 w 93"/>
                  <a:gd name="T9" fmla="*/ 60 h 129"/>
                  <a:gd name="T10" fmla="*/ 0 w 93"/>
                  <a:gd name="T11" fmla="*/ 120 h 129"/>
                  <a:gd name="T12" fmla="*/ 79 w 93"/>
                  <a:gd name="T13" fmla="*/ 129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3"/>
                  <a:gd name="T22" fmla="*/ 0 h 129"/>
                  <a:gd name="T23" fmla="*/ 93 w 93"/>
                  <a:gd name="T24" fmla="*/ 129 h 1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3" h="129">
                    <a:moveTo>
                      <a:pt x="79" y="129"/>
                    </a:moveTo>
                    <a:lnTo>
                      <a:pt x="86" y="69"/>
                    </a:lnTo>
                    <a:lnTo>
                      <a:pt x="93" y="9"/>
                    </a:lnTo>
                    <a:lnTo>
                      <a:pt x="13" y="0"/>
                    </a:lnTo>
                    <a:lnTo>
                      <a:pt x="7" y="60"/>
                    </a:lnTo>
                    <a:lnTo>
                      <a:pt x="0" y="120"/>
                    </a:lnTo>
                    <a:lnTo>
                      <a:pt x="79" y="1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8" name="Freeform 424"/>
              <p:cNvSpPr>
                <a:spLocks noChangeAspect="1"/>
              </p:cNvSpPr>
              <p:nvPr/>
            </p:nvSpPr>
            <p:spPr bwMode="auto">
              <a:xfrm>
                <a:off x="4366" y="1249"/>
                <a:ext cx="13" cy="18"/>
              </a:xfrm>
              <a:custGeom>
                <a:avLst/>
                <a:gdLst>
                  <a:gd name="T0" fmla="*/ 79 w 93"/>
                  <a:gd name="T1" fmla="*/ 129 h 129"/>
                  <a:gd name="T2" fmla="*/ 86 w 93"/>
                  <a:gd name="T3" fmla="*/ 69 h 129"/>
                  <a:gd name="T4" fmla="*/ 93 w 93"/>
                  <a:gd name="T5" fmla="*/ 9 h 129"/>
                  <a:gd name="T6" fmla="*/ 13 w 93"/>
                  <a:gd name="T7" fmla="*/ 0 h 129"/>
                  <a:gd name="T8" fmla="*/ 7 w 93"/>
                  <a:gd name="T9" fmla="*/ 60 h 129"/>
                  <a:gd name="T10" fmla="*/ 0 w 93"/>
                  <a:gd name="T11" fmla="*/ 120 h 129"/>
                  <a:gd name="T12" fmla="*/ 79 w 93"/>
                  <a:gd name="T13" fmla="*/ 129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3"/>
                  <a:gd name="T22" fmla="*/ 0 h 129"/>
                  <a:gd name="T23" fmla="*/ 93 w 93"/>
                  <a:gd name="T24" fmla="*/ 129 h 1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3" h="129">
                    <a:moveTo>
                      <a:pt x="79" y="129"/>
                    </a:moveTo>
                    <a:lnTo>
                      <a:pt x="86" y="69"/>
                    </a:lnTo>
                    <a:lnTo>
                      <a:pt x="93" y="9"/>
                    </a:lnTo>
                    <a:lnTo>
                      <a:pt x="13" y="0"/>
                    </a:lnTo>
                    <a:lnTo>
                      <a:pt x="7" y="60"/>
                    </a:lnTo>
                    <a:lnTo>
                      <a:pt x="0" y="120"/>
                    </a:lnTo>
                    <a:lnTo>
                      <a:pt x="79" y="12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9" name="Freeform 425"/>
              <p:cNvSpPr>
                <a:spLocks noChangeAspect="1"/>
              </p:cNvSpPr>
              <p:nvPr/>
            </p:nvSpPr>
            <p:spPr bwMode="auto">
              <a:xfrm>
                <a:off x="4367" y="1249"/>
                <a:ext cx="1" cy="8"/>
              </a:xfrm>
              <a:custGeom>
                <a:avLst/>
                <a:gdLst>
                  <a:gd name="T0" fmla="*/ 0 w 6"/>
                  <a:gd name="T1" fmla="*/ 60 h 60"/>
                  <a:gd name="T2" fmla="*/ 6 w 6"/>
                  <a:gd name="T3" fmla="*/ 0 h 60"/>
                  <a:gd name="T4" fmla="*/ 2 w 6"/>
                  <a:gd name="T5" fmla="*/ 0 h 60"/>
                  <a:gd name="T6" fmla="*/ 0 w 6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0"/>
                  <a:gd name="T14" fmla="*/ 6 w 6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0">
                    <a:moveTo>
                      <a:pt x="0" y="60"/>
                    </a:moveTo>
                    <a:lnTo>
                      <a:pt x="6" y="0"/>
                    </a:lnTo>
                    <a:lnTo>
                      <a:pt x="2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0" name="Line 426"/>
              <p:cNvSpPr>
                <a:spLocks noChangeAspect="1" noChangeShapeType="1"/>
              </p:cNvSpPr>
              <p:nvPr/>
            </p:nvSpPr>
            <p:spPr bwMode="auto">
              <a:xfrm flipH="1">
                <a:off x="4367" y="12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1" name="Freeform 427"/>
              <p:cNvSpPr>
                <a:spLocks noChangeAspect="1"/>
              </p:cNvSpPr>
              <p:nvPr/>
            </p:nvSpPr>
            <p:spPr bwMode="auto">
              <a:xfrm>
                <a:off x="4355" y="1248"/>
                <a:ext cx="12" cy="18"/>
              </a:xfrm>
              <a:custGeom>
                <a:avLst/>
                <a:gdLst>
                  <a:gd name="T0" fmla="*/ 80 w 85"/>
                  <a:gd name="T1" fmla="*/ 124 h 124"/>
                  <a:gd name="T2" fmla="*/ 83 w 85"/>
                  <a:gd name="T3" fmla="*/ 64 h 124"/>
                  <a:gd name="T4" fmla="*/ 85 w 85"/>
                  <a:gd name="T5" fmla="*/ 4 h 124"/>
                  <a:gd name="T6" fmla="*/ 4 w 85"/>
                  <a:gd name="T7" fmla="*/ 0 h 124"/>
                  <a:gd name="T8" fmla="*/ 2 w 85"/>
                  <a:gd name="T9" fmla="*/ 60 h 124"/>
                  <a:gd name="T10" fmla="*/ 0 w 85"/>
                  <a:gd name="T11" fmla="*/ 121 h 124"/>
                  <a:gd name="T12" fmla="*/ 80 w 85"/>
                  <a:gd name="T13" fmla="*/ 124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4"/>
                  <a:gd name="T23" fmla="*/ 85 w 85"/>
                  <a:gd name="T24" fmla="*/ 124 h 1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4">
                    <a:moveTo>
                      <a:pt x="80" y="124"/>
                    </a:moveTo>
                    <a:lnTo>
                      <a:pt x="83" y="64"/>
                    </a:lnTo>
                    <a:lnTo>
                      <a:pt x="85" y="4"/>
                    </a:lnTo>
                    <a:lnTo>
                      <a:pt x="4" y="0"/>
                    </a:lnTo>
                    <a:lnTo>
                      <a:pt x="2" y="60"/>
                    </a:lnTo>
                    <a:lnTo>
                      <a:pt x="0" y="121"/>
                    </a:lnTo>
                    <a:lnTo>
                      <a:pt x="80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2" name="Freeform 428"/>
              <p:cNvSpPr>
                <a:spLocks noChangeAspect="1"/>
              </p:cNvSpPr>
              <p:nvPr/>
            </p:nvSpPr>
            <p:spPr bwMode="auto">
              <a:xfrm>
                <a:off x="4355" y="1248"/>
                <a:ext cx="12" cy="18"/>
              </a:xfrm>
              <a:custGeom>
                <a:avLst/>
                <a:gdLst>
                  <a:gd name="T0" fmla="*/ 80 w 85"/>
                  <a:gd name="T1" fmla="*/ 124 h 124"/>
                  <a:gd name="T2" fmla="*/ 83 w 85"/>
                  <a:gd name="T3" fmla="*/ 64 h 124"/>
                  <a:gd name="T4" fmla="*/ 85 w 85"/>
                  <a:gd name="T5" fmla="*/ 4 h 124"/>
                  <a:gd name="T6" fmla="*/ 4 w 85"/>
                  <a:gd name="T7" fmla="*/ 0 h 124"/>
                  <a:gd name="T8" fmla="*/ 2 w 85"/>
                  <a:gd name="T9" fmla="*/ 60 h 124"/>
                  <a:gd name="T10" fmla="*/ 0 w 85"/>
                  <a:gd name="T11" fmla="*/ 121 h 124"/>
                  <a:gd name="T12" fmla="*/ 80 w 85"/>
                  <a:gd name="T13" fmla="*/ 124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4"/>
                  <a:gd name="T23" fmla="*/ 85 w 85"/>
                  <a:gd name="T24" fmla="*/ 124 h 1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4">
                    <a:moveTo>
                      <a:pt x="80" y="124"/>
                    </a:moveTo>
                    <a:lnTo>
                      <a:pt x="83" y="64"/>
                    </a:lnTo>
                    <a:lnTo>
                      <a:pt x="85" y="4"/>
                    </a:lnTo>
                    <a:lnTo>
                      <a:pt x="4" y="0"/>
                    </a:lnTo>
                    <a:lnTo>
                      <a:pt x="2" y="60"/>
                    </a:lnTo>
                    <a:lnTo>
                      <a:pt x="0" y="121"/>
                    </a:lnTo>
                    <a:lnTo>
                      <a:pt x="80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3" name="Freeform 429"/>
              <p:cNvSpPr>
                <a:spLocks noChangeAspect="1"/>
              </p:cNvSpPr>
              <p:nvPr/>
            </p:nvSpPr>
            <p:spPr bwMode="auto">
              <a:xfrm>
                <a:off x="4355" y="1248"/>
                <a:ext cx="1" cy="9"/>
              </a:xfrm>
              <a:custGeom>
                <a:avLst/>
                <a:gdLst>
                  <a:gd name="T0" fmla="*/ 2 w 4"/>
                  <a:gd name="T1" fmla="*/ 60 h 60"/>
                  <a:gd name="T2" fmla="*/ 4 w 4"/>
                  <a:gd name="T3" fmla="*/ 0 h 60"/>
                  <a:gd name="T4" fmla="*/ 0 w 4"/>
                  <a:gd name="T5" fmla="*/ 0 h 60"/>
                  <a:gd name="T6" fmla="*/ 2 w 4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0"/>
                  <a:gd name="T14" fmla="*/ 4 w 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0">
                    <a:moveTo>
                      <a:pt x="2" y="6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4" name="Line 430"/>
              <p:cNvSpPr>
                <a:spLocks noChangeAspect="1" noChangeShapeType="1"/>
              </p:cNvSpPr>
              <p:nvPr/>
            </p:nvSpPr>
            <p:spPr bwMode="auto">
              <a:xfrm flipH="1">
                <a:off x="4355" y="124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5" name="Freeform 431"/>
              <p:cNvSpPr>
                <a:spLocks noChangeAspect="1"/>
              </p:cNvSpPr>
              <p:nvPr/>
            </p:nvSpPr>
            <p:spPr bwMode="auto">
              <a:xfrm>
                <a:off x="4227" y="1212"/>
                <a:ext cx="128" cy="47"/>
              </a:xfrm>
              <a:custGeom>
                <a:avLst/>
                <a:gdLst>
                  <a:gd name="T0" fmla="*/ 901 w 901"/>
                  <a:gd name="T1" fmla="*/ 0 h 329"/>
                  <a:gd name="T2" fmla="*/ 795 w 901"/>
                  <a:gd name="T3" fmla="*/ 4 h 329"/>
                  <a:gd name="T4" fmla="*/ 692 w 901"/>
                  <a:gd name="T5" fmla="*/ 17 h 329"/>
                  <a:gd name="T6" fmla="*/ 588 w 901"/>
                  <a:gd name="T7" fmla="*/ 36 h 329"/>
                  <a:gd name="T8" fmla="*/ 488 w 901"/>
                  <a:gd name="T9" fmla="*/ 64 h 329"/>
                  <a:gd name="T10" fmla="*/ 391 w 901"/>
                  <a:gd name="T11" fmla="*/ 99 h 329"/>
                  <a:gd name="T12" fmla="*/ 296 w 901"/>
                  <a:gd name="T13" fmla="*/ 141 h 329"/>
                  <a:gd name="T14" fmla="*/ 205 w 901"/>
                  <a:gd name="T15" fmla="*/ 189 h 329"/>
                  <a:gd name="T16" fmla="*/ 118 w 901"/>
                  <a:gd name="T17" fmla="*/ 242 h 329"/>
                  <a:gd name="T18" fmla="*/ 35 w 901"/>
                  <a:gd name="T19" fmla="*/ 301 h 329"/>
                  <a:gd name="T20" fmla="*/ 0 w 901"/>
                  <a:gd name="T21" fmla="*/ 329 h 3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1"/>
                  <a:gd name="T34" fmla="*/ 0 h 329"/>
                  <a:gd name="T35" fmla="*/ 901 w 901"/>
                  <a:gd name="T36" fmla="*/ 329 h 3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1" h="329">
                    <a:moveTo>
                      <a:pt x="901" y="0"/>
                    </a:moveTo>
                    <a:lnTo>
                      <a:pt x="795" y="4"/>
                    </a:lnTo>
                    <a:lnTo>
                      <a:pt x="692" y="17"/>
                    </a:lnTo>
                    <a:lnTo>
                      <a:pt x="588" y="36"/>
                    </a:lnTo>
                    <a:lnTo>
                      <a:pt x="488" y="64"/>
                    </a:lnTo>
                    <a:lnTo>
                      <a:pt x="391" y="99"/>
                    </a:lnTo>
                    <a:lnTo>
                      <a:pt x="296" y="141"/>
                    </a:lnTo>
                    <a:lnTo>
                      <a:pt x="205" y="189"/>
                    </a:lnTo>
                    <a:lnTo>
                      <a:pt x="118" y="242"/>
                    </a:lnTo>
                    <a:lnTo>
                      <a:pt x="35" y="301"/>
                    </a:lnTo>
                    <a:lnTo>
                      <a:pt x="0" y="32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6" name="Line 432"/>
              <p:cNvSpPr>
                <a:spLocks noChangeAspect="1" noChangeShapeType="1"/>
              </p:cNvSpPr>
              <p:nvPr/>
            </p:nvSpPr>
            <p:spPr bwMode="auto">
              <a:xfrm flipH="1">
                <a:off x="4212" y="127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" name="Freeform 433"/>
              <p:cNvSpPr>
                <a:spLocks noChangeAspect="1"/>
              </p:cNvSpPr>
              <p:nvPr/>
            </p:nvSpPr>
            <p:spPr bwMode="auto">
              <a:xfrm>
                <a:off x="4128" y="1283"/>
                <a:ext cx="73" cy="122"/>
              </a:xfrm>
              <a:custGeom>
                <a:avLst/>
                <a:gdLst>
                  <a:gd name="T0" fmla="*/ 505 w 505"/>
                  <a:gd name="T1" fmla="*/ 0 h 850"/>
                  <a:gd name="T2" fmla="*/ 497 w 505"/>
                  <a:gd name="T3" fmla="*/ 8 h 850"/>
                  <a:gd name="T4" fmla="*/ 429 w 505"/>
                  <a:gd name="T5" fmla="*/ 83 h 850"/>
                  <a:gd name="T6" fmla="*/ 365 w 505"/>
                  <a:gd name="T7" fmla="*/ 163 h 850"/>
                  <a:gd name="T8" fmla="*/ 305 w 505"/>
                  <a:gd name="T9" fmla="*/ 245 h 850"/>
                  <a:gd name="T10" fmla="*/ 248 w 505"/>
                  <a:gd name="T11" fmla="*/ 331 h 850"/>
                  <a:gd name="T12" fmla="*/ 196 w 505"/>
                  <a:gd name="T13" fmla="*/ 419 h 850"/>
                  <a:gd name="T14" fmla="*/ 145 w 505"/>
                  <a:gd name="T15" fmla="*/ 510 h 850"/>
                  <a:gd name="T16" fmla="*/ 100 w 505"/>
                  <a:gd name="T17" fmla="*/ 603 h 850"/>
                  <a:gd name="T18" fmla="*/ 58 w 505"/>
                  <a:gd name="T19" fmla="*/ 699 h 850"/>
                  <a:gd name="T20" fmla="*/ 0 w 505"/>
                  <a:gd name="T21" fmla="*/ 850 h 8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5"/>
                  <a:gd name="T34" fmla="*/ 0 h 850"/>
                  <a:gd name="T35" fmla="*/ 505 w 505"/>
                  <a:gd name="T36" fmla="*/ 850 h 85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5" h="850">
                    <a:moveTo>
                      <a:pt x="505" y="0"/>
                    </a:moveTo>
                    <a:lnTo>
                      <a:pt x="497" y="8"/>
                    </a:lnTo>
                    <a:lnTo>
                      <a:pt x="429" y="83"/>
                    </a:lnTo>
                    <a:lnTo>
                      <a:pt x="365" y="163"/>
                    </a:lnTo>
                    <a:lnTo>
                      <a:pt x="305" y="245"/>
                    </a:lnTo>
                    <a:lnTo>
                      <a:pt x="248" y="331"/>
                    </a:lnTo>
                    <a:lnTo>
                      <a:pt x="196" y="419"/>
                    </a:lnTo>
                    <a:lnTo>
                      <a:pt x="145" y="510"/>
                    </a:lnTo>
                    <a:lnTo>
                      <a:pt x="100" y="603"/>
                    </a:lnTo>
                    <a:lnTo>
                      <a:pt x="58" y="699"/>
                    </a:lnTo>
                    <a:lnTo>
                      <a:pt x="0" y="8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" name="Line 434"/>
              <p:cNvSpPr>
                <a:spLocks noChangeAspect="1" noChangeShapeType="1"/>
              </p:cNvSpPr>
              <p:nvPr/>
            </p:nvSpPr>
            <p:spPr bwMode="auto">
              <a:xfrm flipH="1">
                <a:off x="4123" y="142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" name="Freeform 435"/>
              <p:cNvSpPr>
                <a:spLocks noChangeAspect="1"/>
              </p:cNvSpPr>
              <p:nvPr/>
            </p:nvSpPr>
            <p:spPr bwMode="auto">
              <a:xfrm>
                <a:off x="4102" y="1439"/>
                <a:ext cx="16" cy="141"/>
              </a:xfrm>
              <a:custGeom>
                <a:avLst/>
                <a:gdLst>
                  <a:gd name="T0" fmla="*/ 111 w 111"/>
                  <a:gd name="T1" fmla="*/ 0 h 987"/>
                  <a:gd name="T2" fmla="*/ 108 w 111"/>
                  <a:gd name="T3" fmla="*/ 13 h 987"/>
                  <a:gd name="T4" fmla="*/ 60 w 111"/>
                  <a:gd name="T5" fmla="*/ 222 h 987"/>
                  <a:gd name="T6" fmla="*/ 27 w 111"/>
                  <a:gd name="T7" fmla="*/ 436 h 987"/>
                  <a:gd name="T8" fmla="*/ 7 w 111"/>
                  <a:gd name="T9" fmla="*/ 654 h 987"/>
                  <a:gd name="T10" fmla="*/ 0 w 111"/>
                  <a:gd name="T11" fmla="*/ 871 h 987"/>
                  <a:gd name="T12" fmla="*/ 3 w 111"/>
                  <a:gd name="T13" fmla="*/ 987 h 9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1"/>
                  <a:gd name="T22" fmla="*/ 0 h 987"/>
                  <a:gd name="T23" fmla="*/ 111 w 111"/>
                  <a:gd name="T24" fmla="*/ 987 h 9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1" h="987">
                    <a:moveTo>
                      <a:pt x="111" y="0"/>
                    </a:moveTo>
                    <a:lnTo>
                      <a:pt x="108" y="13"/>
                    </a:lnTo>
                    <a:lnTo>
                      <a:pt x="60" y="222"/>
                    </a:lnTo>
                    <a:lnTo>
                      <a:pt x="27" y="436"/>
                    </a:lnTo>
                    <a:lnTo>
                      <a:pt x="7" y="654"/>
                    </a:lnTo>
                    <a:lnTo>
                      <a:pt x="0" y="871"/>
                    </a:lnTo>
                    <a:lnTo>
                      <a:pt x="3" y="98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" name="Line 436"/>
              <p:cNvSpPr>
                <a:spLocks noChangeAspect="1" noChangeShapeType="1"/>
              </p:cNvSpPr>
              <p:nvPr/>
            </p:nvSpPr>
            <p:spPr bwMode="auto">
              <a:xfrm>
                <a:off x="4103" y="159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" name="Freeform 437"/>
              <p:cNvSpPr>
                <a:spLocks noChangeAspect="1"/>
              </p:cNvSpPr>
              <p:nvPr/>
            </p:nvSpPr>
            <p:spPr bwMode="auto">
              <a:xfrm>
                <a:off x="4105" y="1615"/>
                <a:ext cx="36" cy="137"/>
              </a:xfrm>
              <a:custGeom>
                <a:avLst/>
                <a:gdLst>
                  <a:gd name="T0" fmla="*/ 0 w 251"/>
                  <a:gd name="T1" fmla="*/ 0 h 960"/>
                  <a:gd name="T2" fmla="*/ 7 w 251"/>
                  <a:gd name="T3" fmla="*/ 71 h 960"/>
                  <a:gd name="T4" fmla="*/ 40 w 251"/>
                  <a:gd name="T5" fmla="*/ 285 h 960"/>
                  <a:gd name="T6" fmla="*/ 88 w 251"/>
                  <a:gd name="T7" fmla="*/ 495 h 960"/>
                  <a:gd name="T8" fmla="*/ 148 w 251"/>
                  <a:gd name="T9" fmla="*/ 699 h 960"/>
                  <a:gd name="T10" fmla="*/ 223 w 251"/>
                  <a:gd name="T11" fmla="*/ 895 h 960"/>
                  <a:gd name="T12" fmla="*/ 251 w 251"/>
                  <a:gd name="T13" fmla="*/ 960 h 9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1"/>
                  <a:gd name="T22" fmla="*/ 0 h 960"/>
                  <a:gd name="T23" fmla="*/ 251 w 251"/>
                  <a:gd name="T24" fmla="*/ 960 h 9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1" h="960">
                    <a:moveTo>
                      <a:pt x="0" y="0"/>
                    </a:moveTo>
                    <a:lnTo>
                      <a:pt x="7" y="71"/>
                    </a:lnTo>
                    <a:lnTo>
                      <a:pt x="40" y="285"/>
                    </a:lnTo>
                    <a:lnTo>
                      <a:pt x="88" y="495"/>
                    </a:lnTo>
                    <a:lnTo>
                      <a:pt x="148" y="699"/>
                    </a:lnTo>
                    <a:lnTo>
                      <a:pt x="223" y="895"/>
                    </a:lnTo>
                    <a:lnTo>
                      <a:pt x="251" y="9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" name="Line 438"/>
              <p:cNvSpPr>
                <a:spLocks noChangeAspect="1" noChangeShapeType="1"/>
              </p:cNvSpPr>
              <p:nvPr/>
            </p:nvSpPr>
            <p:spPr bwMode="auto">
              <a:xfrm>
                <a:off x="4148" y="1767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" name="Freeform 439"/>
              <p:cNvSpPr>
                <a:spLocks noChangeAspect="1"/>
              </p:cNvSpPr>
              <p:nvPr/>
            </p:nvSpPr>
            <p:spPr bwMode="auto">
              <a:xfrm>
                <a:off x="4157" y="1784"/>
                <a:ext cx="97" cy="102"/>
              </a:xfrm>
              <a:custGeom>
                <a:avLst/>
                <a:gdLst>
                  <a:gd name="T0" fmla="*/ 0 w 680"/>
                  <a:gd name="T1" fmla="*/ 0 h 713"/>
                  <a:gd name="T2" fmla="*/ 49 w 680"/>
                  <a:gd name="T3" fmla="*/ 82 h 713"/>
                  <a:gd name="T4" fmla="*/ 106 w 680"/>
                  <a:gd name="T5" fmla="*/ 168 h 713"/>
                  <a:gd name="T6" fmla="*/ 166 w 680"/>
                  <a:gd name="T7" fmla="*/ 251 h 713"/>
                  <a:gd name="T8" fmla="*/ 230 w 680"/>
                  <a:gd name="T9" fmla="*/ 329 h 713"/>
                  <a:gd name="T10" fmla="*/ 298 w 680"/>
                  <a:gd name="T11" fmla="*/ 406 h 713"/>
                  <a:gd name="T12" fmla="*/ 369 w 680"/>
                  <a:gd name="T13" fmla="*/ 477 h 713"/>
                  <a:gd name="T14" fmla="*/ 444 w 680"/>
                  <a:gd name="T15" fmla="*/ 546 h 713"/>
                  <a:gd name="T16" fmla="*/ 524 w 680"/>
                  <a:gd name="T17" fmla="*/ 609 h 713"/>
                  <a:gd name="T18" fmla="*/ 607 w 680"/>
                  <a:gd name="T19" fmla="*/ 669 h 713"/>
                  <a:gd name="T20" fmla="*/ 680 w 680"/>
                  <a:gd name="T21" fmla="*/ 713 h 7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0"/>
                  <a:gd name="T34" fmla="*/ 0 h 713"/>
                  <a:gd name="T35" fmla="*/ 680 w 680"/>
                  <a:gd name="T36" fmla="*/ 713 h 71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0" h="713">
                    <a:moveTo>
                      <a:pt x="0" y="0"/>
                    </a:moveTo>
                    <a:lnTo>
                      <a:pt x="49" y="82"/>
                    </a:lnTo>
                    <a:lnTo>
                      <a:pt x="106" y="168"/>
                    </a:lnTo>
                    <a:lnTo>
                      <a:pt x="166" y="251"/>
                    </a:lnTo>
                    <a:lnTo>
                      <a:pt x="230" y="329"/>
                    </a:lnTo>
                    <a:lnTo>
                      <a:pt x="298" y="406"/>
                    </a:lnTo>
                    <a:lnTo>
                      <a:pt x="369" y="477"/>
                    </a:lnTo>
                    <a:lnTo>
                      <a:pt x="444" y="546"/>
                    </a:lnTo>
                    <a:lnTo>
                      <a:pt x="524" y="609"/>
                    </a:lnTo>
                    <a:lnTo>
                      <a:pt x="607" y="669"/>
                    </a:lnTo>
                    <a:lnTo>
                      <a:pt x="680" y="7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4" name="Freeform 440"/>
              <p:cNvSpPr>
                <a:spLocks noChangeAspect="1"/>
              </p:cNvSpPr>
              <p:nvPr/>
            </p:nvSpPr>
            <p:spPr bwMode="auto">
              <a:xfrm>
                <a:off x="4268" y="1894"/>
                <a:ext cx="3" cy="1"/>
              </a:xfrm>
              <a:custGeom>
                <a:avLst/>
                <a:gdLst>
                  <a:gd name="T0" fmla="*/ 0 w 18"/>
                  <a:gd name="T1" fmla="*/ 0 h 9"/>
                  <a:gd name="T2" fmla="*/ 5 w 18"/>
                  <a:gd name="T3" fmla="*/ 3 h 9"/>
                  <a:gd name="T4" fmla="*/ 18 w 18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9"/>
                  <a:gd name="T11" fmla="*/ 18 w 18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9">
                    <a:moveTo>
                      <a:pt x="0" y="0"/>
                    </a:moveTo>
                    <a:lnTo>
                      <a:pt x="5" y="3"/>
                    </a:lnTo>
                    <a:lnTo>
                      <a:pt x="18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" name="Freeform 441"/>
              <p:cNvSpPr>
                <a:spLocks noChangeAspect="1"/>
              </p:cNvSpPr>
              <p:nvPr/>
            </p:nvSpPr>
            <p:spPr bwMode="auto">
              <a:xfrm>
                <a:off x="4286" y="1901"/>
                <a:ext cx="139" cy="13"/>
              </a:xfrm>
              <a:custGeom>
                <a:avLst/>
                <a:gdLst>
                  <a:gd name="T0" fmla="*/ 0 w 971"/>
                  <a:gd name="T1" fmla="*/ 0 h 90"/>
                  <a:gd name="T2" fmla="*/ 73 w 971"/>
                  <a:gd name="T3" fmla="*/ 26 h 90"/>
                  <a:gd name="T4" fmla="*/ 175 w 971"/>
                  <a:gd name="T5" fmla="*/ 54 h 90"/>
                  <a:gd name="T6" fmla="*/ 277 w 971"/>
                  <a:gd name="T7" fmla="*/ 74 h 90"/>
                  <a:gd name="T8" fmla="*/ 380 w 971"/>
                  <a:gd name="T9" fmla="*/ 87 h 90"/>
                  <a:gd name="T10" fmla="*/ 486 w 971"/>
                  <a:gd name="T11" fmla="*/ 90 h 90"/>
                  <a:gd name="T12" fmla="*/ 591 w 971"/>
                  <a:gd name="T13" fmla="*/ 87 h 90"/>
                  <a:gd name="T14" fmla="*/ 694 w 971"/>
                  <a:gd name="T15" fmla="*/ 74 h 90"/>
                  <a:gd name="T16" fmla="*/ 797 w 971"/>
                  <a:gd name="T17" fmla="*/ 54 h 90"/>
                  <a:gd name="T18" fmla="*/ 897 w 971"/>
                  <a:gd name="T19" fmla="*/ 26 h 90"/>
                  <a:gd name="T20" fmla="*/ 971 w 971"/>
                  <a:gd name="T21" fmla="*/ 0 h 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71"/>
                  <a:gd name="T34" fmla="*/ 0 h 90"/>
                  <a:gd name="T35" fmla="*/ 971 w 971"/>
                  <a:gd name="T36" fmla="*/ 90 h 9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71" h="90">
                    <a:moveTo>
                      <a:pt x="0" y="0"/>
                    </a:moveTo>
                    <a:lnTo>
                      <a:pt x="73" y="26"/>
                    </a:lnTo>
                    <a:lnTo>
                      <a:pt x="175" y="54"/>
                    </a:lnTo>
                    <a:lnTo>
                      <a:pt x="277" y="74"/>
                    </a:lnTo>
                    <a:lnTo>
                      <a:pt x="380" y="87"/>
                    </a:lnTo>
                    <a:lnTo>
                      <a:pt x="486" y="90"/>
                    </a:lnTo>
                    <a:lnTo>
                      <a:pt x="591" y="87"/>
                    </a:lnTo>
                    <a:lnTo>
                      <a:pt x="694" y="74"/>
                    </a:lnTo>
                    <a:lnTo>
                      <a:pt x="797" y="54"/>
                    </a:lnTo>
                    <a:lnTo>
                      <a:pt x="897" y="26"/>
                    </a:lnTo>
                    <a:lnTo>
                      <a:pt x="97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6" name="Freeform 442"/>
              <p:cNvSpPr>
                <a:spLocks noChangeAspect="1"/>
              </p:cNvSpPr>
              <p:nvPr/>
            </p:nvSpPr>
            <p:spPr bwMode="auto">
              <a:xfrm>
                <a:off x="4440" y="1894"/>
                <a:ext cx="2" cy="1"/>
              </a:xfrm>
              <a:custGeom>
                <a:avLst/>
                <a:gdLst>
                  <a:gd name="T0" fmla="*/ 0 w 18"/>
                  <a:gd name="T1" fmla="*/ 9 h 9"/>
                  <a:gd name="T2" fmla="*/ 12 w 18"/>
                  <a:gd name="T3" fmla="*/ 3 h 9"/>
                  <a:gd name="T4" fmla="*/ 18 w 18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9"/>
                  <a:gd name="T11" fmla="*/ 18 w 18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9">
                    <a:moveTo>
                      <a:pt x="0" y="9"/>
                    </a:moveTo>
                    <a:lnTo>
                      <a:pt x="12" y="3"/>
                    </a:lnTo>
                    <a:lnTo>
                      <a:pt x="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7" name="Freeform 443"/>
              <p:cNvSpPr>
                <a:spLocks noChangeAspect="1"/>
              </p:cNvSpPr>
              <p:nvPr/>
            </p:nvSpPr>
            <p:spPr bwMode="auto">
              <a:xfrm>
                <a:off x="4457" y="1784"/>
                <a:ext cx="97" cy="102"/>
              </a:xfrm>
              <a:custGeom>
                <a:avLst/>
                <a:gdLst>
                  <a:gd name="T0" fmla="*/ 0 w 680"/>
                  <a:gd name="T1" fmla="*/ 713 h 713"/>
                  <a:gd name="T2" fmla="*/ 73 w 680"/>
                  <a:gd name="T3" fmla="*/ 669 h 713"/>
                  <a:gd name="T4" fmla="*/ 156 w 680"/>
                  <a:gd name="T5" fmla="*/ 609 h 713"/>
                  <a:gd name="T6" fmla="*/ 235 w 680"/>
                  <a:gd name="T7" fmla="*/ 546 h 713"/>
                  <a:gd name="T8" fmla="*/ 312 w 680"/>
                  <a:gd name="T9" fmla="*/ 477 h 713"/>
                  <a:gd name="T10" fmla="*/ 383 w 680"/>
                  <a:gd name="T11" fmla="*/ 406 h 713"/>
                  <a:gd name="T12" fmla="*/ 450 w 680"/>
                  <a:gd name="T13" fmla="*/ 329 h 713"/>
                  <a:gd name="T14" fmla="*/ 514 w 680"/>
                  <a:gd name="T15" fmla="*/ 251 h 713"/>
                  <a:gd name="T16" fmla="*/ 574 w 680"/>
                  <a:gd name="T17" fmla="*/ 168 h 713"/>
                  <a:gd name="T18" fmla="*/ 631 w 680"/>
                  <a:gd name="T19" fmla="*/ 82 h 713"/>
                  <a:gd name="T20" fmla="*/ 680 w 680"/>
                  <a:gd name="T21" fmla="*/ 0 h 7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0"/>
                  <a:gd name="T34" fmla="*/ 0 h 713"/>
                  <a:gd name="T35" fmla="*/ 680 w 680"/>
                  <a:gd name="T36" fmla="*/ 713 h 71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0" h="713">
                    <a:moveTo>
                      <a:pt x="0" y="713"/>
                    </a:moveTo>
                    <a:lnTo>
                      <a:pt x="73" y="669"/>
                    </a:lnTo>
                    <a:lnTo>
                      <a:pt x="156" y="609"/>
                    </a:lnTo>
                    <a:lnTo>
                      <a:pt x="235" y="546"/>
                    </a:lnTo>
                    <a:lnTo>
                      <a:pt x="312" y="477"/>
                    </a:lnTo>
                    <a:lnTo>
                      <a:pt x="383" y="406"/>
                    </a:lnTo>
                    <a:lnTo>
                      <a:pt x="450" y="329"/>
                    </a:lnTo>
                    <a:lnTo>
                      <a:pt x="514" y="251"/>
                    </a:lnTo>
                    <a:lnTo>
                      <a:pt x="574" y="168"/>
                    </a:lnTo>
                    <a:lnTo>
                      <a:pt x="631" y="82"/>
                    </a:lnTo>
                    <a:lnTo>
                      <a:pt x="68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8" name="Line 444"/>
              <p:cNvSpPr>
                <a:spLocks noChangeAspect="1" noChangeShapeType="1"/>
              </p:cNvSpPr>
              <p:nvPr/>
            </p:nvSpPr>
            <p:spPr bwMode="auto">
              <a:xfrm flipV="1">
                <a:off x="4562" y="1767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9" name="Freeform 445"/>
              <p:cNvSpPr>
                <a:spLocks noChangeAspect="1"/>
              </p:cNvSpPr>
              <p:nvPr/>
            </p:nvSpPr>
            <p:spPr bwMode="auto">
              <a:xfrm>
                <a:off x="4570" y="1615"/>
                <a:ext cx="36" cy="137"/>
              </a:xfrm>
              <a:custGeom>
                <a:avLst/>
                <a:gdLst>
                  <a:gd name="T0" fmla="*/ 0 w 252"/>
                  <a:gd name="T1" fmla="*/ 960 h 960"/>
                  <a:gd name="T2" fmla="*/ 29 w 252"/>
                  <a:gd name="T3" fmla="*/ 895 h 960"/>
                  <a:gd name="T4" fmla="*/ 104 w 252"/>
                  <a:gd name="T5" fmla="*/ 699 h 960"/>
                  <a:gd name="T6" fmla="*/ 164 w 252"/>
                  <a:gd name="T7" fmla="*/ 495 h 960"/>
                  <a:gd name="T8" fmla="*/ 212 w 252"/>
                  <a:gd name="T9" fmla="*/ 285 h 960"/>
                  <a:gd name="T10" fmla="*/ 245 w 252"/>
                  <a:gd name="T11" fmla="*/ 71 h 960"/>
                  <a:gd name="T12" fmla="*/ 252 w 252"/>
                  <a:gd name="T13" fmla="*/ 0 h 9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2"/>
                  <a:gd name="T22" fmla="*/ 0 h 960"/>
                  <a:gd name="T23" fmla="*/ 252 w 252"/>
                  <a:gd name="T24" fmla="*/ 960 h 9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2" h="960">
                    <a:moveTo>
                      <a:pt x="0" y="960"/>
                    </a:moveTo>
                    <a:lnTo>
                      <a:pt x="29" y="895"/>
                    </a:lnTo>
                    <a:lnTo>
                      <a:pt x="104" y="699"/>
                    </a:lnTo>
                    <a:lnTo>
                      <a:pt x="164" y="495"/>
                    </a:lnTo>
                    <a:lnTo>
                      <a:pt x="212" y="285"/>
                    </a:lnTo>
                    <a:lnTo>
                      <a:pt x="245" y="71"/>
                    </a:lnTo>
                    <a:lnTo>
                      <a:pt x="25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290" name="Group 446"/>
              <p:cNvGrpSpPr>
                <a:grpSpLocks noChangeAspect="1"/>
              </p:cNvGrpSpPr>
              <p:nvPr/>
            </p:nvGrpSpPr>
            <p:grpSpPr bwMode="auto">
              <a:xfrm>
                <a:off x="4049" y="1159"/>
                <a:ext cx="560" cy="790"/>
                <a:chOff x="4214" y="1215"/>
                <a:chExt cx="560" cy="790"/>
              </a:xfrm>
            </p:grpSpPr>
            <p:sp>
              <p:nvSpPr>
                <p:cNvPr id="34882" name="Line 44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772" y="1652"/>
                  <a:ext cx="1" cy="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83" name="Freeform 448"/>
                <p:cNvSpPr>
                  <a:spLocks noChangeAspect="1"/>
                </p:cNvSpPr>
                <p:nvPr/>
              </p:nvSpPr>
              <p:spPr bwMode="auto">
                <a:xfrm>
                  <a:off x="4758" y="1495"/>
                  <a:ext cx="16" cy="141"/>
                </a:xfrm>
                <a:custGeom>
                  <a:avLst/>
                  <a:gdLst>
                    <a:gd name="T0" fmla="*/ 108 w 111"/>
                    <a:gd name="T1" fmla="*/ 987 h 987"/>
                    <a:gd name="T2" fmla="*/ 111 w 111"/>
                    <a:gd name="T3" fmla="*/ 871 h 987"/>
                    <a:gd name="T4" fmla="*/ 104 w 111"/>
                    <a:gd name="T5" fmla="*/ 654 h 987"/>
                    <a:gd name="T6" fmla="*/ 84 w 111"/>
                    <a:gd name="T7" fmla="*/ 436 h 987"/>
                    <a:gd name="T8" fmla="*/ 51 w 111"/>
                    <a:gd name="T9" fmla="*/ 222 h 987"/>
                    <a:gd name="T10" fmla="*/ 3 w 111"/>
                    <a:gd name="T11" fmla="*/ 13 h 987"/>
                    <a:gd name="T12" fmla="*/ 0 w 111"/>
                    <a:gd name="T13" fmla="*/ 0 h 98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1"/>
                    <a:gd name="T22" fmla="*/ 0 h 987"/>
                    <a:gd name="T23" fmla="*/ 111 w 111"/>
                    <a:gd name="T24" fmla="*/ 987 h 98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1" h="987">
                      <a:moveTo>
                        <a:pt x="108" y="987"/>
                      </a:moveTo>
                      <a:lnTo>
                        <a:pt x="111" y="871"/>
                      </a:lnTo>
                      <a:lnTo>
                        <a:pt x="104" y="654"/>
                      </a:lnTo>
                      <a:lnTo>
                        <a:pt x="84" y="436"/>
                      </a:lnTo>
                      <a:lnTo>
                        <a:pt x="51" y="222"/>
                      </a:lnTo>
                      <a:lnTo>
                        <a:pt x="3" y="1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84" name="Line 449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752" y="1476"/>
                  <a:ext cx="1" cy="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85" name="Freeform 450"/>
                <p:cNvSpPr>
                  <a:spLocks noChangeAspect="1"/>
                </p:cNvSpPr>
                <p:nvPr/>
              </p:nvSpPr>
              <p:spPr bwMode="auto">
                <a:xfrm>
                  <a:off x="4675" y="1339"/>
                  <a:ext cx="72" cy="122"/>
                </a:xfrm>
                <a:custGeom>
                  <a:avLst/>
                  <a:gdLst>
                    <a:gd name="T0" fmla="*/ 504 w 504"/>
                    <a:gd name="T1" fmla="*/ 850 h 850"/>
                    <a:gd name="T2" fmla="*/ 446 w 504"/>
                    <a:gd name="T3" fmla="*/ 699 h 850"/>
                    <a:gd name="T4" fmla="*/ 404 w 504"/>
                    <a:gd name="T5" fmla="*/ 603 h 850"/>
                    <a:gd name="T6" fmla="*/ 358 w 504"/>
                    <a:gd name="T7" fmla="*/ 510 h 850"/>
                    <a:gd name="T8" fmla="*/ 309 w 504"/>
                    <a:gd name="T9" fmla="*/ 419 h 850"/>
                    <a:gd name="T10" fmla="*/ 256 w 504"/>
                    <a:gd name="T11" fmla="*/ 331 h 850"/>
                    <a:gd name="T12" fmla="*/ 199 w 504"/>
                    <a:gd name="T13" fmla="*/ 245 h 850"/>
                    <a:gd name="T14" fmla="*/ 139 w 504"/>
                    <a:gd name="T15" fmla="*/ 163 h 850"/>
                    <a:gd name="T16" fmla="*/ 75 w 504"/>
                    <a:gd name="T17" fmla="*/ 83 h 850"/>
                    <a:gd name="T18" fmla="*/ 8 w 504"/>
                    <a:gd name="T19" fmla="*/ 8 h 850"/>
                    <a:gd name="T20" fmla="*/ 0 w 504"/>
                    <a:gd name="T21" fmla="*/ 0 h 85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04"/>
                    <a:gd name="T34" fmla="*/ 0 h 850"/>
                    <a:gd name="T35" fmla="*/ 504 w 504"/>
                    <a:gd name="T36" fmla="*/ 850 h 85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04" h="850">
                      <a:moveTo>
                        <a:pt x="504" y="850"/>
                      </a:moveTo>
                      <a:lnTo>
                        <a:pt x="446" y="699"/>
                      </a:lnTo>
                      <a:lnTo>
                        <a:pt x="404" y="603"/>
                      </a:lnTo>
                      <a:lnTo>
                        <a:pt x="358" y="510"/>
                      </a:lnTo>
                      <a:lnTo>
                        <a:pt x="309" y="419"/>
                      </a:lnTo>
                      <a:lnTo>
                        <a:pt x="256" y="331"/>
                      </a:lnTo>
                      <a:lnTo>
                        <a:pt x="199" y="245"/>
                      </a:lnTo>
                      <a:lnTo>
                        <a:pt x="139" y="163"/>
                      </a:lnTo>
                      <a:lnTo>
                        <a:pt x="75" y="83"/>
                      </a:lnTo>
                      <a:lnTo>
                        <a:pt x="8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86" name="Line 451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662" y="1326"/>
                  <a:ext cx="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87" name="Freeform 452"/>
                <p:cNvSpPr>
                  <a:spLocks noChangeAspect="1"/>
                </p:cNvSpPr>
                <p:nvPr/>
              </p:nvSpPr>
              <p:spPr bwMode="auto">
                <a:xfrm>
                  <a:off x="4520" y="1268"/>
                  <a:ext cx="129" cy="47"/>
                </a:xfrm>
                <a:custGeom>
                  <a:avLst/>
                  <a:gdLst>
                    <a:gd name="T0" fmla="*/ 900 w 900"/>
                    <a:gd name="T1" fmla="*/ 329 h 329"/>
                    <a:gd name="T2" fmla="*/ 865 w 900"/>
                    <a:gd name="T3" fmla="*/ 301 h 329"/>
                    <a:gd name="T4" fmla="*/ 782 w 900"/>
                    <a:gd name="T5" fmla="*/ 242 h 329"/>
                    <a:gd name="T6" fmla="*/ 694 w 900"/>
                    <a:gd name="T7" fmla="*/ 189 h 329"/>
                    <a:gd name="T8" fmla="*/ 603 w 900"/>
                    <a:gd name="T9" fmla="*/ 141 h 329"/>
                    <a:gd name="T10" fmla="*/ 509 w 900"/>
                    <a:gd name="T11" fmla="*/ 99 h 329"/>
                    <a:gd name="T12" fmla="*/ 411 w 900"/>
                    <a:gd name="T13" fmla="*/ 64 h 329"/>
                    <a:gd name="T14" fmla="*/ 311 w 900"/>
                    <a:gd name="T15" fmla="*/ 36 h 329"/>
                    <a:gd name="T16" fmla="*/ 208 w 900"/>
                    <a:gd name="T17" fmla="*/ 17 h 329"/>
                    <a:gd name="T18" fmla="*/ 105 w 900"/>
                    <a:gd name="T19" fmla="*/ 4 h 329"/>
                    <a:gd name="T20" fmla="*/ 0 w 900"/>
                    <a:gd name="T21" fmla="*/ 0 h 32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00"/>
                    <a:gd name="T34" fmla="*/ 0 h 329"/>
                    <a:gd name="T35" fmla="*/ 900 w 900"/>
                    <a:gd name="T36" fmla="*/ 329 h 32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00" h="329">
                      <a:moveTo>
                        <a:pt x="900" y="329"/>
                      </a:moveTo>
                      <a:lnTo>
                        <a:pt x="865" y="301"/>
                      </a:lnTo>
                      <a:lnTo>
                        <a:pt x="782" y="242"/>
                      </a:lnTo>
                      <a:lnTo>
                        <a:pt x="694" y="189"/>
                      </a:lnTo>
                      <a:lnTo>
                        <a:pt x="603" y="141"/>
                      </a:lnTo>
                      <a:lnTo>
                        <a:pt x="509" y="99"/>
                      </a:lnTo>
                      <a:lnTo>
                        <a:pt x="411" y="64"/>
                      </a:lnTo>
                      <a:lnTo>
                        <a:pt x="311" y="36"/>
                      </a:lnTo>
                      <a:lnTo>
                        <a:pt x="208" y="17"/>
                      </a:lnTo>
                      <a:lnTo>
                        <a:pt x="105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88" name="Freeform 453"/>
                <p:cNvSpPr>
                  <a:spLocks noChangeAspect="1"/>
                </p:cNvSpPr>
                <p:nvPr/>
              </p:nvSpPr>
              <p:spPr bwMode="auto">
                <a:xfrm>
                  <a:off x="4502" y="1215"/>
                  <a:ext cx="19" cy="18"/>
                </a:xfrm>
                <a:custGeom>
                  <a:avLst/>
                  <a:gdLst>
                    <a:gd name="T0" fmla="*/ 134 w 134"/>
                    <a:gd name="T1" fmla="*/ 121 h 126"/>
                    <a:gd name="T2" fmla="*/ 132 w 134"/>
                    <a:gd name="T3" fmla="*/ 61 h 126"/>
                    <a:gd name="T4" fmla="*/ 130 w 134"/>
                    <a:gd name="T5" fmla="*/ 0 h 126"/>
                    <a:gd name="T6" fmla="*/ 0 w 134"/>
                    <a:gd name="T7" fmla="*/ 5 h 126"/>
                    <a:gd name="T8" fmla="*/ 2 w 134"/>
                    <a:gd name="T9" fmla="*/ 65 h 126"/>
                    <a:gd name="T10" fmla="*/ 5 w 134"/>
                    <a:gd name="T11" fmla="*/ 126 h 126"/>
                    <a:gd name="T12" fmla="*/ 134 w 134"/>
                    <a:gd name="T13" fmla="*/ 121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4"/>
                    <a:gd name="T22" fmla="*/ 0 h 126"/>
                    <a:gd name="T23" fmla="*/ 134 w 134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4" h="126">
                      <a:moveTo>
                        <a:pt x="134" y="121"/>
                      </a:moveTo>
                      <a:lnTo>
                        <a:pt x="132" y="61"/>
                      </a:lnTo>
                      <a:lnTo>
                        <a:pt x="130" y="0"/>
                      </a:lnTo>
                      <a:lnTo>
                        <a:pt x="0" y="5"/>
                      </a:lnTo>
                      <a:lnTo>
                        <a:pt x="2" y="65"/>
                      </a:lnTo>
                      <a:lnTo>
                        <a:pt x="5" y="126"/>
                      </a:lnTo>
                      <a:lnTo>
                        <a:pt x="134" y="1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89" name="Freeform 454"/>
                <p:cNvSpPr>
                  <a:spLocks noChangeAspect="1"/>
                </p:cNvSpPr>
                <p:nvPr/>
              </p:nvSpPr>
              <p:spPr bwMode="auto">
                <a:xfrm>
                  <a:off x="4502" y="1215"/>
                  <a:ext cx="19" cy="18"/>
                </a:xfrm>
                <a:custGeom>
                  <a:avLst/>
                  <a:gdLst>
                    <a:gd name="T0" fmla="*/ 134 w 134"/>
                    <a:gd name="T1" fmla="*/ 121 h 126"/>
                    <a:gd name="T2" fmla="*/ 132 w 134"/>
                    <a:gd name="T3" fmla="*/ 61 h 126"/>
                    <a:gd name="T4" fmla="*/ 130 w 134"/>
                    <a:gd name="T5" fmla="*/ 0 h 126"/>
                    <a:gd name="T6" fmla="*/ 0 w 134"/>
                    <a:gd name="T7" fmla="*/ 5 h 126"/>
                    <a:gd name="T8" fmla="*/ 2 w 134"/>
                    <a:gd name="T9" fmla="*/ 65 h 126"/>
                    <a:gd name="T10" fmla="*/ 5 w 134"/>
                    <a:gd name="T11" fmla="*/ 126 h 126"/>
                    <a:gd name="T12" fmla="*/ 134 w 134"/>
                    <a:gd name="T13" fmla="*/ 121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4"/>
                    <a:gd name="T22" fmla="*/ 0 h 126"/>
                    <a:gd name="T23" fmla="*/ 134 w 134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4" h="126">
                      <a:moveTo>
                        <a:pt x="134" y="121"/>
                      </a:moveTo>
                      <a:lnTo>
                        <a:pt x="132" y="61"/>
                      </a:lnTo>
                      <a:lnTo>
                        <a:pt x="130" y="0"/>
                      </a:lnTo>
                      <a:lnTo>
                        <a:pt x="0" y="5"/>
                      </a:lnTo>
                      <a:lnTo>
                        <a:pt x="2" y="65"/>
                      </a:lnTo>
                      <a:lnTo>
                        <a:pt x="5" y="126"/>
                      </a:lnTo>
                      <a:lnTo>
                        <a:pt x="134" y="12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90" name="Freeform 455"/>
                <p:cNvSpPr>
                  <a:spLocks noChangeAspect="1"/>
                </p:cNvSpPr>
                <p:nvPr/>
              </p:nvSpPr>
              <p:spPr bwMode="auto">
                <a:xfrm>
                  <a:off x="4501" y="1216"/>
                  <a:ext cx="1" cy="8"/>
                </a:xfrm>
                <a:custGeom>
                  <a:avLst/>
                  <a:gdLst>
                    <a:gd name="T0" fmla="*/ 6 w 6"/>
                    <a:gd name="T1" fmla="*/ 60 h 60"/>
                    <a:gd name="T2" fmla="*/ 4 w 6"/>
                    <a:gd name="T3" fmla="*/ 0 h 60"/>
                    <a:gd name="T4" fmla="*/ 0 w 6"/>
                    <a:gd name="T5" fmla="*/ 0 h 60"/>
                    <a:gd name="T6" fmla="*/ 6 w 6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60"/>
                    <a:gd name="T14" fmla="*/ 6 w 6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60">
                      <a:moveTo>
                        <a:pt x="6" y="60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6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91" name="Line 45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501" y="121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92" name="Freeform 457"/>
                <p:cNvSpPr>
                  <a:spLocks noChangeAspect="1"/>
                </p:cNvSpPr>
                <p:nvPr/>
              </p:nvSpPr>
              <p:spPr bwMode="auto">
                <a:xfrm>
                  <a:off x="4483" y="1216"/>
                  <a:ext cx="20" cy="19"/>
                </a:xfrm>
                <a:custGeom>
                  <a:avLst/>
                  <a:gdLst>
                    <a:gd name="T0" fmla="*/ 141 w 141"/>
                    <a:gd name="T1" fmla="*/ 121 h 135"/>
                    <a:gd name="T2" fmla="*/ 134 w 141"/>
                    <a:gd name="T3" fmla="*/ 60 h 135"/>
                    <a:gd name="T4" fmla="*/ 128 w 141"/>
                    <a:gd name="T5" fmla="*/ 0 h 135"/>
                    <a:gd name="T6" fmla="*/ 0 w 141"/>
                    <a:gd name="T7" fmla="*/ 15 h 135"/>
                    <a:gd name="T8" fmla="*/ 7 w 141"/>
                    <a:gd name="T9" fmla="*/ 75 h 135"/>
                    <a:gd name="T10" fmla="*/ 14 w 141"/>
                    <a:gd name="T11" fmla="*/ 135 h 135"/>
                    <a:gd name="T12" fmla="*/ 141 w 141"/>
                    <a:gd name="T13" fmla="*/ 121 h 13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1"/>
                    <a:gd name="T22" fmla="*/ 0 h 135"/>
                    <a:gd name="T23" fmla="*/ 141 w 141"/>
                    <a:gd name="T24" fmla="*/ 135 h 13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1" h="135">
                      <a:moveTo>
                        <a:pt x="141" y="121"/>
                      </a:moveTo>
                      <a:lnTo>
                        <a:pt x="134" y="60"/>
                      </a:lnTo>
                      <a:lnTo>
                        <a:pt x="128" y="0"/>
                      </a:lnTo>
                      <a:lnTo>
                        <a:pt x="0" y="15"/>
                      </a:lnTo>
                      <a:lnTo>
                        <a:pt x="7" y="75"/>
                      </a:lnTo>
                      <a:lnTo>
                        <a:pt x="14" y="135"/>
                      </a:lnTo>
                      <a:lnTo>
                        <a:pt x="141" y="1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93" name="Freeform 458"/>
                <p:cNvSpPr>
                  <a:spLocks noChangeAspect="1"/>
                </p:cNvSpPr>
                <p:nvPr/>
              </p:nvSpPr>
              <p:spPr bwMode="auto">
                <a:xfrm>
                  <a:off x="4483" y="1216"/>
                  <a:ext cx="20" cy="19"/>
                </a:xfrm>
                <a:custGeom>
                  <a:avLst/>
                  <a:gdLst>
                    <a:gd name="T0" fmla="*/ 141 w 141"/>
                    <a:gd name="T1" fmla="*/ 121 h 135"/>
                    <a:gd name="T2" fmla="*/ 134 w 141"/>
                    <a:gd name="T3" fmla="*/ 60 h 135"/>
                    <a:gd name="T4" fmla="*/ 128 w 141"/>
                    <a:gd name="T5" fmla="*/ 0 h 135"/>
                    <a:gd name="T6" fmla="*/ 0 w 141"/>
                    <a:gd name="T7" fmla="*/ 15 h 135"/>
                    <a:gd name="T8" fmla="*/ 7 w 141"/>
                    <a:gd name="T9" fmla="*/ 75 h 135"/>
                    <a:gd name="T10" fmla="*/ 14 w 141"/>
                    <a:gd name="T11" fmla="*/ 135 h 135"/>
                    <a:gd name="T12" fmla="*/ 141 w 141"/>
                    <a:gd name="T13" fmla="*/ 121 h 13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1"/>
                    <a:gd name="T22" fmla="*/ 0 h 135"/>
                    <a:gd name="T23" fmla="*/ 141 w 141"/>
                    <a:gd name="T24" fmla="*/ 135 h 13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1" h="135">
                      <a:moveTo>
                        <a:pt x="141" y="121"/>
                      </a:moveTo>
                      <a:lnTo>
                        <a:pt x="134" y="60"/>
                      </a:lnTo>
                      <a:lnTo>
                        <a:pt x="128" y="0"/>
                      </a:lnTo>
                      <a:lnTo>
                        <a:pt x="0" y="15"/>
                      </a:lnTo>
                      <a:lnTo>
                        <a:pt x="7" y="75"/>
                      </a:lnTo>
                      <a:lnTo>
                        <a:pt x="14" y="135"/>
                      </a:lnTo>
                      <a:lnTo>
                        <a:pt x="141" y="12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94" name="Freeform 459"/>
                <p:cNvSpPr>
                  <a:spLocks noChangeAspect="1"/>
                </p:cNvSpPr>
                <p:nvPr/>
              </p:nvSpPr>
              <p:spPr bwMode="auto">
                <a:xfrm>
                  <a:off x="4482" y="1218"/>
                  <a:ext cx="2" cy="9"/>
                </a:xfrm>
                <a:custGeom>
                  <a:avLst/>
                  <a:gdLst>
                    <a:gd name="T0" fmla="*/ 11 w 11"/>
                    <a:gd name="T1" fmla="*/ 60 h 60"/>
                    <a:gd name="T2" fmla="*/ 4 w 11"/>
                    <a:gd name="T3" fmla="*/ 0 h 60"/>
                    <a:gd name="T4" fmla="*/ 0 w 11"/>
                    <a:gd name="T5" fmla="*/ 1 h 60"/>
                    <a:gd name="T6" fmla="*/ 11 w 11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"/>
                    <a:gd name="T13" fmla="*/ 0 h 60"/>
                    <a:gd name="T14" fmla="*/ 11 w 11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" h="60">
                      <a:moveTo>
                        <a:pt x="11" y="60"/>
                      </a:move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11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95" name="Line 46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482" y="121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96" name="Freeform 461"/>
                <p:cNvSpPr>
                  <a:spLocks noChangeAspect="1"/>
                </p:cNvSpPr>
                <p:nvPr/>
              </p:nvSpPr>
              <p:spPr bwMode="auto">
                <a:xfrm>
                  <a:off x="4464" y="1218"/>
                  <a:ext cx="21" cy="21"/>
                </a:xfrm>
                <a:custGeom>
                  <a:avLst/>
                  <a:gdLst>
                    <a:gd name="T0" fmla="*/ 148 w 148"/>
                    <a:gd name="T1" fmla="*/ 118 h 143"/>
                    <a:gd name="T2" fmla="*/ 137 w 148"/>
                    <a:gd name="T3" fmla="*/ 59 h 143"/>
                    <a:gd name="T4" fmla="*/ 126 w 148"/>
                    <a:gd name="T5" fmla="*/ 0 h 143"/>
                    <a:gd name="T6" fmla="*/ 0 w 148"/>
                    <a:gd name="T7" fmla="*/ 25 h 143"/>
                    <a:gd name="T8" fmla="*/ 11 w 148"/>
                    <a:gd name="T9" fmla="*/ 84 h 143"/>
                    <a:gd name="T10" fmla="*/ 22 w 148"/>
                    <a:gd name="T11" fmla="*/ 143 h 143"/>
                    <a:gd name="T12" fmla="*/ 148 w 148"/>
                    <a:gd name="T13" fmla="*/ 118 h 1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43"/>
                    <a:gd name="T23" fmla="*/ 148 w 148"/>
                    <a:gd name="T24" fmla="*/ 143 h 1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43">
                      <a:moveTo>
                        <a:pt x="148" y="118"/>
                      </a:moveTo>
                      <a:lnTo>
                        <a:pt x="137" y="59"/>
                      </a:lnTo>
                      <a:lnTo>
                        <a:pt x="126" y="0"/>
                      </a:lnTo>
                      <a:lnTo>
                        <a:pt x="0" y="25"/>
                      </a:lnTo>
                      <a:lnTo>
                        <a:pt x="11" y="84"/>
                      </a:lnTo>
                      <a:lnTo>
                        <a:pt x="22" y="143"/>
                      </a:lnTo>
                      <a:lnTo>
                        <a:pt x="148" y="1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97" name="Freeform 462"/>
                <p:cNvSpPr>
                  <a:spLocks noChangeAspect="1"/>
                </p:cNvSpPr>
                <p:nvPr/>
              </p:nvSpPr>
              <p:spPr bwMode="auto">
                <a:xfrm>
                  <a:off x="4464" y="1218"/>
                  <a:ext cx="21" cy="21"/>
                </a:xfrm>
                <a:custGeom>
                  <a:avLst/>
                  <a:gdLst>
                    <a:gd name="T0" fmla="*/ 148 w 148"/>
                    <a:gd name="T1" fmla="*/ 118 h 143"/>
                    <a:gd name="T2" fmla="*/ 137 w 148"/>
                    <a:gd name="T3" fmla="*/ 59 h 143"/>
                    <a:gd name="T4" fmla="*/ 126 w 148"/>
                    <a:gd name="T5" fmla="*/ 0 h 143"/>
                    <a:gd name="T6" fmla="*/ 0 w 148"/>
                    <a:gd name="T7" fmla="*/ 25 h 143"/>
                    <a:gd name="T8" fmla="*/ 11 w 148"/>
                    <a:gd name="T9" fmla="*/ 84 h 143"/>
                    <a:gd name="T10" fmla="*/ 22 w 148"/>
                    <a:gd name="T11" fmla="*/ 143 h 143"/>
                    <a:gd name="T12" fmla="*/ 148 w 148"/>
                    <a:gd name="T13" fmla="*/ 118 h 1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43"/>
                    <a:gd name="T23" fmla="*/ 148 w 148"/>
                    <a:gd name="T24" fmla="*/ 143 h 1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43">
                      <a:moveTo>
                        <a:pt x="148" y="118"/>
                      </a:moveTo>
                      <a:lnTo>
                        <a:pt x="137" y="59"/>
                      </a:lnTo>
                      <a:lnTo>
                        <a:pt x="126" y="0"/>
                      </a:lnTo>
                      <a:lnTo>
                        <a:pt x="0" y="25"/>
                      </a:lnTo>
                      <a:lnTo>
                        <a:pt x="11" y="84"/>
                      </a:lnTo>
                      <a:lnTo>
                        <a:pt x="22" y="143"/>
                      </a:lnTo>
                      <a:lnTo>
                        <a:pt x="148" y="11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98" name="Freeform 463"/>
                <p:cNvSpPr>
                  <a:spLocks noChangeAspect="1"/>
                </p:cNvSpPr>
                <p:nvPr/>
              </p:nvSpPr>
              <p:spPr bwMode="auto">
                <a:xfrm>
                  <a:off x="4463" y="1222"/>
                  <a:ext cx="3" cy="8"/>
                </a:xfrm>
                <a:custGeom>
                  <a:avLst/>
                  <a:gdLst>
                    <a:gd name="T0" fmla="*/ 16 w 16"/>
                    <a:gd name="T1" fmla="*/ 59 h 59"/>
                    <a:gd name="T2" fmla="*/ 5 w 16"/>
                    <a:gd name="T3" fmla="*/ 0 h 59"/>
                    <a:gd name="T4" fmla="*/ 0 w 16"/>
                    <a:gd name="T5" fmla="*/ 0 h 59"/>
                    <a:gd name="T6" fmla="*/ 16 w 16"/>
                    <a:gd name="T7" fmla="*/ 59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59"/>
                    <a:gd name="T14" fmla="*/ 16 w 16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59">
                      <a:moveTo>
                        <a:pt x="16" y="59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16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99" name="Line 46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463" y="122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00" name="Freeform 465"/>
                <p:cNvSpPr>
                  <a:spLocks noChangeAspect="1"/>
                </p:cNvSpPr>
                <p:nvPr/>
              </p:nvSpPr>
              <p:spPr bwMode="auto">
                <a:xfrm>
                  <a:off x="4446" y="1222"/>
                  <a:ext cx="22" cy="22"/>
                </a:xfrm>
                <a:custGeom>
                  <a:avLst/>
                  <a:gdLst>
                    <a:gd name="T0" fmla="*/ 155 w 155"/>
                    <a:gd name="T1" fmla="*/ 118 h 153"/>
                    <a:gd name="T2" fmla="*/ 139 w 155"/>
                    <a:gd name="T3" fmla="*/ 59 h 153"/>
                    <a:gd name="T4" fmla="*/ 123 w 155"/>
                    <a:gd name="T5" fmla="*/ 0 h 153"/>
                    <a:gd name="T6" fmla="*/ 0 w 155"/>
                    <a:gd name="T7" fmla="*/ 34 h 153"/>
                    <a:gd name="T8" fmla="*/ 16 w 155"/>
                    <a:gd name="T9" fmla="*/ 93 h 153"/>
                    <a:gd name="T10" fmla="*/ 32 w 155"/>
                    <a:gd name="T11" fmla="*/ 153 h 153"/>
                    <a:gd name="T12" fmla="*/ 155 w 155"/>
                    <a:gd name="T13" fmla="*/ 118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53"/>
                    <a:gd name="T23" fmla="*/ 155 w 155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53">
                      <a:moveTo>
                        <a:pt x="155" y="118"/>
                      </a:moveTo>
                      <a:lnTo>
                        <a:pt x="139" y="59"/>
                      </a:lnTo>
                      <a:lnTo>
                        <a:pt x="123" y="0"/>
                      </a:lnTo>
                      <a:lnTo>
                        <a:pt x="0" y="34"/>
                      </a:lnTo>
                      <a:lnTo>
                        <a:pt x="16" y="93"/>
                      </a:lnTo>
                      <a:lnTo>
                        <a:pt x="32" y="153"/>
                      </a:lnTo>
                      <a:lnTo>
                        <a:pt x="155" y="1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01" name="Freeform 466"/>
                <p:cNvSpPr>
                  <a:spLocks noChangeAspect="1"/>
                </p:cNvSpPr>
                <p:nvPr/>
              </p:nvSpPr>
              <p:spPr bwMode="auto">
                <a:xfrm>
                  <a:off x="4446" y="1222"/>
                  <a:ext cx="22" cy="22"/>
                </a:xfrm>
                <a:custGeom>
                  <a:avLst/>
                  <a:gdLst>
                    <a:gd name="T0" fmla="*/ 155 w 155"/>
                    <a:gd name="T1" fmla="*/ 118 h 153"/>
                    <a:gd name="T2" fmla="*/ 139 w 155"/>
                    <a:gd name="T3" fmla="*/ 59 h 153"/>
                    <a:gd name="T4" fmla="*/ 123 w 155"/>
                    <a:gd name="T5" fmla="*/ 0 h 153"/>
                    <a:gd name="T6" fmla="*/ 0 w 155"/>
                    <a:gd name="T7" fmla="*/ 34 h 153"/>
                    <a:gd name="T8" fmla="*/ 16 w 155"/>
                    <a:gd name="T9" fmla="*/ 93 h 153"/>
                    <a:gd name="T10" fmla="*/ 32 w 155"/>
                    <a:gd name="T11" fmla="*/ 153 h 153"/>
                    <a:gd name="T12" fmla="*/ 155 w 155"/>
                    <a:gd name="T13" fmla="*/ 118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53"/>
                    <a:gd name="T23" fmla="*/ 155 w 155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53">
                      <a:moveTo>
                        <a:pt x="155" y="118"/>
                      </a:moveTo>
                      <a:lnTo>
                        <a:pt x="139" y="59"/>
                      </a:lnTo>
                      <a:lnTo>
                        <a:pt x="123" y="0"/>
                      </a:lnTo>
                      <a:lnTo>
                        <a:pt x="0" y="34"/>
                      </a:lnTo>
                      <a:lnTo>
                        <a:pt x="16" y="93"/>
                      </a:lnTo>
                      <a:lnTo>
                        <a:pt x="32" y="153"/>
                      </a:lnTo>
                      <a:lnTo>
                        <a:pt x="155" y="11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02" name="Freeform 467"/>
                <p:cNvSpPr>
                  <a:spLocks noChangeAspect="1"/>
                </p:cNvSpPr>
                <p:nvPr/>
              </p:nvSpPr>
              <p:spPr bwMode="auto">
                <a:xfrm>
                  <a:off x="4445" y="1227"/>
                  <a:ext cx="3" cy="8"/>
                </a:xfrm>
                <a:custGeom>
                  <a:avLst/>
                  <a:gdLst>
                    <a:gd name="T0" fmla="*/ 20 w 20"/>
                    <a:gd name="T1" fmla="*/ 59 h 59"/>
                    <a:gd name="T2" fmla="*/ 4 w 20"/>
                    <a:gd name="T3" fmla="*/ 0 h 59"/>
                    <a:gd name="T4" fmla="*/ 0 w 20"/>
                    <a:gd name="T5" fmla="*/ 2 h 59"/>
                    <a:gd name="T6" fmla="*/ 20 w 20"/>
                    <a:gd name="T7" fmla="*/ 59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"/>
                    <a:gd name="T13" fmla="*/ 0 h 59"/>
                    <a:gd name="T14" fmla="*/ 20 w 20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" h="59">
                      <a:moveTo>
                        <a:pt x="20" y="59"/>
                      </a:move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20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03" name="Line 46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445" y="122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04" name="Freeform 469"/>
                <p:cNvSpPr>
                  <a:spLocks noChangeAspect="1"/>
                </p:cNvSpPr>
                <p:nvPr/>
              </p:nvSpPr>
              <p:spPr bwMode="auto">
                <a:xfrm>
                  <a:off x="4428" y="1227"/>
                  <a:ext cx="23" cy="22"/>
                </a:xfrm>
                <a:custGeom>
                  <a:avLst/>
                  <a:gdLst>
                    <a:gd name="T0" fmla="*/ 161 w 161"/>
                    <a:gd name="T1" fmla="*/ 114 h 156"/>
                    <a:gd name="T2" fmla="*/ 140 w 161"/>
                    <a:gd name="T3" fmla="*/ 57 h 156"/>
                    <a:gd name="T4" fmla="*/ 120 w 161"/>
                    <a:gd name="T5" fmla="*/ 0 h 156"/>
                    <a:gd name="T6" fmla="*/ 0 w 161"/>
                    <a:gd name="T7" fmla="*/ 43 h 156"/>
                    <a:gd name="T8" fmla="*/ 21 w 161"/>
                    <a:gd name="T9" fmla="*/ 99 h 156"/>
                    <a:gd name="T10" fmla="*/ 41 w 161"/>
                    <a:gd name="T11" fmla="*/ 156 h 156"/>
                    <a:gd name="T12" fmla="*/ 161 w 161"/>
                    <a:gd name="T13" fmla="*/ 114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1"/>
                    <a:gd name="T22" fmla="*/ 0 h 156"/>
                    <a:gd name="T23" fmla="*/ 161 w 161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1" h="156">
                      <a:moveTo>
                        <a:pt x="161" y="114"/>
                      </a:moveTo>
                      <a:lnTo>
                        <a:pt x="140" y="57"/>
                      </a:lnTo>
                      <a:lnTo>
                        <a:pt x="120" y="0"/>
                      </a:lnTo>
                      <a:lnTo>
                        <a:pt x="0" y="43"/>
                      </a:lnTo>
                      <a:lnTo>
                        <a:pt x="21" y="99"/>
                      </a:lnTo>
                      <a:lnTo>
                        <a:pt x="41" y="156"/>
                      </a:lnTo>
                      <a:lnTo>
                        <a:pt x="161" y="1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05" name="Freeform 470"/>
                <p:cNvSpPr>
                  <a:spLocks noChangeAspect="1"/>
                </p:cNvSpPr>
                <p:nvPr/>
              </p:nvSpPr>
              <p:spPr bwMode="auto">
                <a:xfrm>
                  <a:off x="4428" y="1227"/>
                  <a:ext cx="23" cy="22"/>
                </a:xfrm>
                <a:custGeom>
                  <a:avLst/>
                  <a:gdLst>
                    <a:gd name="T0" fmla="*/ 161 w 161"/>
                    <a:gd name="T1" fmla="*/ 114 h 156"/>
                    <a:gd name="T2" fmla="*/ 140 w 161"/>
                    <a:gd name="T3" fmla="*/ 57 h 156"/>
                    <a:gd name="T4" fmla="*/ 120 w 161"/>
                    <a:gd name="T5" fmla="*/ 0 h 156"/>
                    <a:gd name="T6" fmla="*/ 0 w 161"/>
                    <a:gd name="T7" fmla="*/ 43 h 156"/>
                    <a:gd name="T8" fmla="*/ 21 w 161"/>
                    <a:gd name="T9" fmla="*/ 99 h 156"/>
                    <a:gd name="T10" fmla="*/ 41 w 161"/>
                    <a:gd name="T11" fmla="*/ 156 h 156"/>
                    <a:gd name="T12" fmla="*/ 161 w 161"/>
                    <a:gd name="T13" fmla="*/ 114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1"/>
                    <a:gd name="T22" fmla="*/ 0 h 156"/>
                    <a:gd name="T23" fmla="*/ 161 w 161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1" h="156">
                      <a:moveTo>
                        <a:pt x="161" y="114"/>
                      </a:moveTo>
                      <a:lnTo>
                        <a:pt x="140" y="57"/>
                      </a:lnTo>
                      <a:lnTo>
                        <a:pt x="120" y="0"/>
                      </a:lnTo>
                      <a:lnTo>
                        <a:pt x="0" y="43"/>
                      </a:lnTo>
                      <a:lnTo>
                        <a:pt x="21" y="99"/>
                      </a:lnTo>
                      <a:lnTo>
                        <a:pt x="41" y="156"/>
                      </a:lnTo>
                      <a:lnTo>
                        <a:pt x="161" y="11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06" name="Freeform 471"/>
                <p:cNvSpPr>
                  <a:spLocks noChangeAspect="1"/>
                </p:cNvSpPr>
                <p:nvPr/>
              </p:nvSpPr>
              <p:spPr bwMode="auto">
                <a:xfrm>
                  <a:off x="4428" y="1233"/>
                  <a:ext cx="3" cy="8"/>
                </a:xfrm>
                <a:custGeom>
                  <a:avLst/>
                  <a:gdLst>
                    <a:gd name="T0" fmla="*/ 25 w 25"/>
                    <a:gd name="T1" fmla="*/ 56 h 56"/>
                    <a:gd name="T2" fmla="*/ 4 w 25"/>
                    <a:gd name="T3" fmla="*/ 0 h 56"/>
                    <a:gd name="T4" fmla="*/ 0 w 25"/>
                    <a:gd name="T5" fmla="*/ 1 h 56"/>
                    <a:gd name="T6" fmla="*/ 25 w 25"/>
                    <a:gd name="T7" fmla="*/ 56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56"/>
                    <a:gd name="T14" fmla="*/ 25 w 25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56">
                      <a:moveTo>
                        <a:pt x="25" y="56"/>
                      </a:move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25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07" name="Line 47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428" y="123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08" name="Freeform 473"/>
                <p:cNvSpPr>
                  <a:spLocks noChangeAspect="1"/>
                </p:cNvSpPr>
                <p:nvPr/>
              </p:nvSpPr>
              <p:spPr bwMode="auto">
                <a:xfrm>
                  <a:off x="4411" y="1233"/>
                  <a:ext cx="24" cy="23"/>
                </a:xfrm>
                <a:custGeom>
                  <a:avLst/>
                  <a:gdLst>
                    <a:gd name="T0" fmla="*/ 164 w 164"/>
                    <a:gd name="T1" fmla="*/ 111 h 161"/>
                    <a:gd name="T2" fmla="*/ 139 w 164"/>
                    <a:gd name="T3" fmla="*/ 55 h 161"/>
                    <a:gd name="T4" fmla="*/ 114 w 164"/>
                    <a:gd name="T5" fmla="*/ 0 h 161"/>
                    <a:gd name="T6" fmla="*/ 0 w 164"/>
                    <a:gd name="T7" fmla="*/ 50 h 161"/>
                    <a:gd name="T8" fmla="*/ 25 w 164"/>
                    <a:gd name="T9" fmla="*/ 106 h 161"/>
                    <a:gd name="T10" fmla="*/ 50 w 164"/>
                    <a:gd name="T11" fmla="*/ 161 h 161"/>
                    <a:gd name="T12" fmla="*/ 164 w 164"/>
                    <a:gd name="T13" fmla="*/ 111 h 16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4"/>
                    <a:gd name="T22" fmla="*/ 0 h 161"/>
                    <a:gd name="T23" fmla="*/ 164 w 164"/>
                    <a:gd name="T24" fmla="*/ 161 h 16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4" h="161">
                      <a:moveTo>
                        <a:pt x="164" y="111"/>
                      </a:moveTo>
                      <a:lnTo>
                        <a:pt x="139" y="55"/>
                      </a:lnTo>
                      <a:lnTo>
                        <a:pt x="114" y="0"/>
                      </a:lnTo>
                      <a:lnTo>
                        <a:pt x="0" y="50"/>
                      </a:lnTo>
                      <a:lnTo>
                        <a:pt x="25" y="106"/>
                      </a:lnTo>
                      <a:lnTo>
                        <a:pt x="50" y="161"/>
                      </a:lnTo>
                      <a:lnTo>
                        <a:pt x="164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09" name="Freeform 474"/>
                <p:cNvSpPr>
                  <a:spLocks noChangeAspect="1"/>
                </p:cNvSpPr>
                <p:nvPr/>
              </p:nvSpPr>
              <p:spPr bwMode="auto">
                <a:xfrm>
                  <a:off x="4411" y="1233"/>
                  <a:ext cx="24" cy="23"/>
                </a:xfrm>
                <a:custGeom>
                  <a:avLst/>
                  <a:gdLst>
                    <a:gd name="T0" fmla="*/ 164 w 164"/>
                    <a:gd name="T1" fmla="*/ 111 h 161"/>
                    <a:gd name="T2" fmla="*/ 139 w 164"/>
                    <a:gd name="T3" fmla="*/ 55 h 161"/>
                    <a:gd name="T4" fmla="*/ 114 w 164"/>
                    <a:gd name="T5" fmla="*/ 0 h 161"/>
                    <a:gd name="T6" fmla="*/ 0 w 164"/>
                    <a:gd name="T7" fmla="*/ 50 h 161"/>
                    <a:gd name="T8" fmla="*/ 25 w 164"/>
                    <a:gd name="T9" fmla="*/ 106 h 161"/>
                    <a:gd name="T10" fmla="*/ 50 w 164"/>
                    <a:gd name="T11" fmla="*/ 161 h 161"/>
                    <a:gd name="T12" fmla="*/ 164 w 164"/>
                    <a:gd name="T13" fmla="*/ 111 h 16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4"/>
                    <a:gd name="T22" fmla="*/ 0 h 161"/>
                    <a:gd name="T23" fmla="*/ 164 w 164"/>
                    <a:gd name="T24" fmla="*/ 161 h 16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4" h="161">
                      <a:moveTo>
                        <a:pt x="164" y="111"/>
                      </a:moveTo>
                      <a:lnTo>
                        <a:pt x="139" y="55"/>
                      </a:lnTo>
                      <a:lnTo>
                        <a:pt x="114" y="0"/>
                      </a:lnTo>
                      <a:lnTo>
                        <a:pt x="0" y="50"/>
                      </a:lnTo>
                      <a:lnTo>
                        <a:pt x="25" y="106"/>
                      </a:lnTo>
                      <a:lnTo>
                        <a:pt x="50" y="161"/>
                      </a:lnTo>
                      <a:lnTo>
                        <a:pt x="164" y="1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0" name="Freeform 475"/>
                <p:cNvSpPr>
                  <a:spLocks noChangeAspect="1"/>
                </p:cNvSpPr>
                <p:nvPr/>
              </p:nvSpPr>
              <p:spPr bwMode="auto">
                <a:xfrm>
                  <a:off x="4411" y="1240"/>
                  <a:ext cx="4" cy="8"/>
                </a:xfrm>
                <a:custGeom>
                  <a:avLst/>
                  <a:gdLst>
                    <a:gd name="T0" fmla="*/ 28 w 28"/>
                    <a:gd name="T1" fmla="*/ 56 h 56"/>
                    <a:gd name="T2" fmla="*/ 3 w 28"/>
                    <a:gd name="T3" fmla="*/ 0 h 56"/>
                    <a:gd name="T4" fmla="*/ 0 w 28"/>
                    <a:gd name="T5" fmla="*/ 2 h 56"/>
                    <a:gd name="T6" fmla="*/ 28 w 28"/>
                    <a:gd name="T7" fmla="*/ 56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"/>
                    <a:gd name="T13" fmla="*/ 0 h 56"/>
                    <a:gd name="T14" fmla="*/ 28 w 28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" h="56">
                      <a:moveTo>
                        <a:pt x="28" y="56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28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1" name="Line 47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411" y="124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2" name="Freeform 477"/>
                <p:cNvSpPr>
                  <a:spLocks noChangeAspect="1"/>
                </p:cNvSpPr>
                <p:nvPr/>
              </p:nvSpPr>
              <p:spPr bwMode="auto">
                <a:xfrm>
                  <a:off x="4395" y="1241"/>
                  <a:ext cx="24" cy="23"/>
                </a:xfrm>
                <a:custGeom>
                  <a:avLst/>
                  <a:gdLst>
                    <a:gd name="T0" fmla="*/ 167 w 167"/>
                    <a:gd name="T1" fmla="*/ 107 h 165"/>
                    <a:gd name="T2" fmla="*/ 138 w 167"/>
                    <a:gd name="T3" fmla="*/ 54 h 165"/>
                    <a:gd name="T4" fmla="*/ 110 w 167"/>
                    <a:gd name="T5" fmla="*/ 0 h 165"/>
                    <a:gd name="T6" fmla="*/ 0 w 167"/>
                    <a:gd name="T7" fmla="*/ 58 h 165"/>
                    <a:gd name="T8" fmla="*/ 28 w 167"/>
                    <a:gd name="T9" fmla="*/ 112 h 165"/>
                    <a:gd name="T10" fmla="*/ 56 w 167"/>
                    <a:gd name="T11" fmla="*/ 165 h 165"/>
                    <a:gd name="T12" fmla="*/ 167 w 167"/>
                    <a:gd name="T13" fmla="*/ 107 h 16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5"/>
                    <a:gd name="T23" fmla="*/ 167 w 167"/>
                    <a:gd name="T24" fmla="*/ 165 h 16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5">
                      <a:moveTo>
                        <a:pt x="167" y="107"/>
                      </a:moveTo>
                      <a:lnTo>
                        <a:pt x="138" y="54"/>
                      </a:lnTo>
                      <a:lnTo>
                        <a:pt x="110" y="0"/>
                      </a:lnTo>
                      <a:lnTo>
                        <a:pt x="0" y="58"/>
                      </a:lnTo>
                      <a:lnTo>
                        <a:pt x="28" y="112"/>
                      </a:lnTo>
                      <a:lnTo>
                        <a:pt x="56" y="165"/>
                      </a:lnTo>
                      <a:lnTo>
                        <a:pt x="167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3" name="Freeform 478"/>
                <p:cNvSpPr>
                  <a:spLocks noChangeAspect="1"/>
                </p:cNvSpPr>
                <p:nvPr/>
              </p:nvSpPr>
              <p:spPr bwMode="auto">
                <a:xfrm>
                  <a:off x="4395" y="1241"/>
                  <a:ext cx="24" cy="23"/>
                </a:xfrm>
                <a:custGeom>
                  <a:avLst/>
                  <a:gdLst>
                    <a:gd name="T0" fmla="*/ 167 w 167"/>
                    <a:gd name="T1" fmla="*/ 107 h 165"/>
                    <a:gd name="T2" fmla="*/ 138 w 167"/>
                    <a:gd name="T3" fmla="*/ 54 h 165"/>
                    <a:gd name="T4" fmla="*/ 110 w 167"/>
                    <a:gd name="T5" fmla="*/ 0 h 165"/>
                    <a:gd name="T6" fmla="*/ 0 w 167"/>
                    <a:gd name="T7" fmla="*/ 58 h 165"/>
                    <a:gd name="T8" fmla="*/ 28 w 167"/>
                    <a:gd name="T9" fmla="*/ 112 h 165"/>
                    <a:gd name="T10" fmla="*/ 56 w 167"/>
                    <a:gd name="T11" fmla="*/ 165 h 165"/>
                    <a:gd name="T12" fmla="*/ 167 w 167"/>
                    <a:gd name="T13" fmla="*/ 107 h 16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5"/>
                    <a:gd name="T23" fmla="*/ 167 w 167"/>
                    <a:gd name="T24" fmla="*/ 165 h 16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5">
                      <a:moveTo>
                        <a:pt x="167" y="107"/>
                      </a:moveTo>
                      <a:lnTo>
                        <a:pt x="138" y="54"/>
                      </a:lnTo>
                      <a:lnTo>
                        <a:pt x="110" y="0"/>
                      </a:lnTo>
                      <a:lnTo>
                        <a:pt x="0" y="58"/>
                      </a:lnTo>
                      <a:lnTo>
                        <a:pt x="28" y="112"/>
                      </a:lnTo>
                      <a:lnTo>
                        <a:pt x="56" y="165"/>
                      </a:lnTo>
                      <a:lnTo>
                        <a:pt x="167" y="10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4" name="Freeform 479"/>
                <p:cNvSpPr>
                  <a:spLocks noChangeAspect="1"/>
                </p:cNvSpPr>
                <p:nvPr/>
              </p:nvSpPr>
              <p:spPr bwMode="auto">
                <a:xfrm>
                  <a:off x="4395" y="1249"/>
                  <a:ext cx="4" cy="8"/>
                </a:xfrm>
                <a:custGeom>
                  <a:avLst/>
                  <a:gdLst>
                    <a:gd name="T0" fmla="*/ 32 w 32"/>
                    <a:gd name="T1" fmla="*/ 54 h 54"/>
                    <a:gd name="T2" fmla="*/ 4 w 32"/>
                    <a:gd name="T3" fmla="*/ 0 h 54"/>
                    <a:gd name="T4" fmla="*/ 0 w 32"/>
                    <a:gd name="T5" fmla="*/ 1 h 54"/>
                    <a:gd name="T6" fmla="*/ 32 w 32"/>
                    <a:gd name="T7" fmla="*/ 54 h 5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"/>
                    <a:gd name="T13" fmla="*/ 0 h 54"/>
                    <a:gd name="T14" fmla="*/ 32 w 32"/>
                    <a:gd name="T15" fmla="*/ 54 h 5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" h="54">
                      <a:moveTo>
                        <a:pt x="32" y="54"/>
                      </a:move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32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5" name="Line 48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395" y="124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6" name="Freeform 481"/>
                <p:cNvSpPr>
                  <a:spLocks noChangeAspect="1"/>
                </p:cNvSpPr>
                <p:nvPr/>
              </p:nvSpPr>
              <p:spPr bwMode="auto">
                <a:xfrm>
                  <a:off x="4380" y="1249"/>
                  <a:ext cx="24" cy="24"/>
                </a:xfrm>
                <a:custGeom>
                  <a:avLst/>
                  <a:gdLst>
                    <a:gd name="T0" fmla="*/ 168 w 168"/>
                    <a:gd name="T1" fmla="*/ 105 h 169"/>
                    <a:gd name="T2" fmla="*/ 136 w 168"/>
                    <a:gd name="T3" fmla="*/ 53 h 169"/>
                    <a:gd name="T4" fmla="*/ 104 w 168"/>
                    <a:gd name="T5" fmla="*/ 0 h 169"/>
                    <a:gd name="T6" fmla="*/ 0 w 168"/>
                    <a:gd name="T7" fmla="*/ 64 h 169"/>
                    <a:gd name="T8" fmla="*/ 31 w 168"/>
                    <a:gd name="T9" fmla="*/ 116 h 169"/>
                    <a:gd name="T10" fmla="*/ 63 w 168"/>
                    <a:gd name="T11" fmla="*/ 169 h 169"/>
                    <a:gd name="T12" fmla="*/ 168 w 168"/>
                    <a:gd name="T13" fmla="*/ 105 h 1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169"/>
                    <a:gd name="T23" fmla="*/ 168 w 168"/>
                    <a:gd name="T24" fmla="*/ 169 h 16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169">
                      <a:moveTo>
                        <a:pt x="168" y="105"/>
                      </a:moveTo>
                      <a:lnTo>
                        <a:pt x="136" y="53"/>
                      </a:lnTo>
                      <a:lnTo>
                        <a:pt x="104" y="0"/>
                      </a:lnTo>
                      <a:lnTo>
                        <a:pt x="0" y="64"/>
                      </a:lnTo>
                      <a:lnTo>
                        <a:pt x="31" y="116"/>
                      </a:lnTo>
                      <a:lnTo>
                        <a:pt x="63" y="169"/>
                      </a:lnTo>
                      <a:lnTo>
                        <a:pt x="168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7" name="Freeform 482"/>
                <p:cNvSpPr>
                  <a:spLocks noChangeAspect="1"/>
                </p:cNvSpPr>
                <p:nvPr/>
              </p:nvSpPr>
              <p:spPr bwMode="auto">
                <a:xfrm>
                  <a:off x="4380" y="1249"/>
                  <a:ext cx="24" cy="24"/>
                </a:xfrm>
                <a:custGeom>
                  <a:avLst/>
                  <a:gdLst>
                    <a:gd name="T0" fmla="*/ 168 w 168"/>
                    <a:gd name="T1" fmla="*/ 105 h 169"/>
                    <a:gd name="T2" fmla="*/ 136 w 168"/>
                    <a:gd name="T3" fmla="*/ 53 h 169"/>
                    <a:gd name="T4" fmla="*/ 104 w 168"/>
                    <a:gd name="T5" fmla="*/ 0 h 169"/>
                    <a:gd name="T6" fmla="*/ 0 w 168"/>
                    <a:gd name="T7" fmla="*/ 64 h 169"/>
                    <a:gd name="T8" fmla="*/ 31 w 168"/>
                    <a:gd name="T9" fmla="*/ 116 h 169"/>
                    <a:gd name="T10" fmla="*/ 63 w 168"/>
                    <a:gd name="T11" fmla="*/ 169 h 169"/>
                    <a:gd name="T12" fmla="*/ 168 w 168"/>
                    <a:gd name="T13" fmla="*/ 105 h 1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169"/>
                    <a:gd name="T23" fmla="*/ 168 w 168"/>
                    <a:gd name="T24" fmla="*/ 169 h 16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169">
                      <a:moveTo>
                        <a:pt x="168" y="105"/>
                      </a:moveTo>
                      <a:lnTo>
                        <a:pt x="136" y="53"/>
                      </a:lnTo>
                      <a:lnTo>
                        <a:pt x="104" y="0"/>
                      </a:lnTo>
                      <a:lnTo>
                        <a:pt x="0" y="64"/>
                      </a:lnTo>
                      <a:lnTo>
                        <a:pt x="31" y="116"/>
                      </a:lnTo>
                      <a:lnTo>
                        <a:pt x="63" y="169"/>
                      </a:lnTo>
                      <a:lnTo>
                        <a:pt x="168" y="10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8" name="Freeform 483"/>
                <p:cNvSpPr>
                  <a:spLocks noChangeAspect="1"/>
                </p:cNvSpPr>
                <p:nvPr/>
              </p:nvSpPr>
              <p:spPr bwMode="auto">
                <a:xfrm>
                  <a:off x="4379" y="1258"/>
                  <a:ext cx="5" cy="8"/>
                </a:xfrm>
                <a:custGeom>
                  <a:avLst/>
                  <a:gdLst>
                    <a:gd name="T0" fmla="*/ 35 w 35"/>
                    <a:gd name="T1" fmla="*/ 52 h 52"/>
                    <a:gd name="T2" fmla="*/ 4 w 35"/>
                    <a:gd name="T3" fmla="*/ 0 h 52"/>
                    <a:gd name="T4" fmla="*/ 0 w 35"/>
                    <a:gd name="T5" fmla="*/ 2 h 52"/>
                    <a:gd name="T6" fmla="*/ 35 w 35"/>
                    <a:gd name="T7" fmla="*/ 52 h 5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"/>
                    <a:gd name="T13" fmla="*/ 0 h 52"/>
                    <a:gd name="T14" fmla="*/ 35 w 35"/>
                    <a:gd name="T15" fmla="*/ 52 h 5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" h="52">
                      <a:moveTo>
                        <a:pt x="35" y="52"/>
                      </a:move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35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19" name="Line 48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379" y="125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0" name="Freeform 485"/>
                <p:cNvSpPr>
                  <a:spLocks noChangeAspect="1"/>
                </p:cNvSpPr>
                <p:nvPr/>
              </p:nvSpPr>
              <p:spPr bwMode="auto">
                <a:xfrm>
                  <a:off x="4365" y="1258"/>
                  <a:ext cx="24" cy="25"/>
                </a:xfrm>
                <a:custGeom>
                  <a:avLst/>
                  <a:gdLst>
                    <a:gd name="T0" fmla="*/ 170 w 170"/>
                    <a:gd name="T1" fmla="*/ 100 h 171"/>
                    <a:gd name="T2" fmla="*/ 134 w 170"/>
                    <a:gd name="T3" fmla="*/ 50 h 171"/>
                    <a:gd name="T4" fmla="*/ 99 w 170"/>
                    <a:gd name="T5" fmla="*/ 0 h 171"/>
                    <a:gd name="T6" fmla="*/ 0 w 170"/>
                    <a:gd name="T7" fmla="*/ 71 h 171"/>
                    <a:gd name="T8" fmla="*/ 35 w 170"/>
                    <a:gd name="T9" fmla="*/ 121 h 171"/>
                    <a:gd name="T10" fmla="*/ 71 w 170"/>
                    <a:gd name="T11" fmla="*/ 171 h 171"/>
                    <a:gd name="T12" fmla="*/ 170 w 170"/>
                    <a:gd name="T13" fmla="*/ 10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170" y="100"/>
                      </a:moveTo>
                      <a:lnTo>
                        <a:pt x="134" y="50"/>
                      </a:lnTo>
                      <a:lnTo>
                        <a:pt x="99" y="0"/>
                      </a:lnTo>
                      <a:lnTo>
                        <a:pt x="0" y="71"/>
                      </a:lnTo>
                      <a:lnTo>
                        <a:pt x="35" y="121"/>
                      </a:lnTo>
                      <a:lnTo>
                        <a:pt x="71" y="171"/>
                      </a:lnTo>
                      <a:lnTo>
                        <a:pt x="170" y="1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1" name="Freeform 486"/>
                <p:cNvSpPr>
                  <a:spLocks noChangeAspect="1"/>
                </p:cNvSpPr>
                <p:nvPr/>
              </p:nvSpPr>
              <p:spPr bwMode="auto">
                <a:xfrm>
                  <a:off x="4365" y="1258"/>
                  <a:ext cx="24" cy="25"/>
                </a:xfrm>
                <a:custGeom>
                  <a:avLst/>
                  <a:gdLst>
                    <a:gd name="T0" fmla="*/ 170 w 170"/>
                    <a:gd name="T1" fmla="*/ 100 h 171"/>
                    <a:gd name="T2" fmla="*/ 134 w 170"/>
                    <a:gd name="T3" fmla="*/ 50 h 171"/>
                    <a:gd name="T4" fmla="*/ 99 w 170"/>
                    <a:gd name="T5" fmla="*/ 0 h 171"/>
                    <a:gd name="T6" fmla="*/ 0 w 170"/>
                    <a:gd name="T7" fmla="*/ 71 h 171"/>
                    <a:gd name="T8" fmla="*/ 35 w 170"/>
                    <a:gd name="T9" fmla="*/ 121 h 171"/>
                    <a:gd name="T10" fmla="*/ 71 w 170"/>
                    <a:gd name="T11" fmla="*/ 171 h 171"/>
                    <a:gd name="T12" fmla="*/ 170 w 170"/>
                    <a:gd name="T13" fmla="*/ 10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170" y="100"/>
                      </a:moveTo>
                      <a:lnTo>
                        <a:pt x="134" y="50"/>
                      </a:lnTo>
                      <a:lnTo>
                        <a:pt x="99" y="0"/>
                      </a:lnTo>
                      <a:lnTo>
                        <a:pt x="0" y="71"/>
                      </a:lnTo>
                      <a:lnTo>
                        <a:pt x="35" y="121"/>
                      </a:lnTo>
                      <a:lnTo>
                        <a:pt x="71" y="171"/>
                      </a:lnTo>
                      <a:lnTo>
                        <a:pt x="170" y="10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2" name="Freeform 487"/>
                <p:cNvSpPr>
                  <a:spLocks noChangeAspect="1"/>
                </p:cNvSpPr>
                <p:nvPr/>
              </p:nvSpPr>
              <p:spPr bwMode="auto">
                <a:xfrm>
                  <a:off x="4365" y="1269"/>
                  <a:ext cx="5" cy="7"/>
                </a:xfrm>
                <a:custGeom>
                  <a:avLst/>
                  <a:gdLst>
                    <a:gd name="T0" fmla="*/ 37 w 37"/>
                    <a:gd name="T1" fmla="*/ 50 h 50"/>
                    <a:gd name="T2" fmla="*/ 2 w 37"/>
                    <a:gd name="T3" fmla="*/ 0 h 50"/>
                    <a:gd name="T4" fmla="*/ 0 w 37"/>
                    <a:gd name="T5" fmla="*/ 2 h 50"/>
                    <a:gd name="T6" fmla="*/ 37 w 37"/>
                    <a:gd name="T7" fmla="*/ 50 h 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7"/>
                    <a:gd name="T13" fmla="*/ 0 h 50"/>
                    <a:gd name="T14" fmla="*/ 37 w 37"/>
                    <a:gd name="T15" fmla="*/ 50 h 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7" h="50">
                      <a:moveTo>
                        <a:pt x="37" y="50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37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3" name="Line 48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365" y="126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4" name="Freeform 489"/>
                <p:cNvSpPr>
                  <a:spLocks noChangeAspect="1"/>
                </p:cNvSpPr>
                <p:nvPr/>
              </p:nvSpPr>
              <p:spPr bwMode="auto">
                <a:xfrm>
                  <a:off x="4351" y="1269"/>
                  <a:ext cx="24" cy="24"/>
                </a:xfrm>
                <a:custGeom>
                  <a:avLst/>
                  <a:gdLst>
                    <a:gd name="T0" fmla="*/ 169 w 169"/>
                    <a:gd name="T1" fmla="*/ 96 h 171"/>
                    <a:gd name="T2" fmla="*/ 131 w 169"/>
                    <a:gd name="T3" fmla="*/ 48 h 171"/>
                    <a:gd name="T4" fmla="*/ 94 w 169"/>
                    <a:gd name="T5" fmla="*/ 0 h 171"/>
                    <a:gd name="T6" fmla="*/ 0 w 169"/>
                    <a:gd name="T7" fmla="*/ 75 h 171"/>
                    <a:gd name="T8" fmla="*/ 37 w 169"/>
                    <a:gd name="T9" fmla="*/ 123 h 171"/>
                    <a:gd name="T10" fmla="*/ 75 w 169"/>
                    <a:gd name="T11" fmla="*/ 171 h 171"/>
                    <a:gd name="T12" fmla="*/ 169 w 169"/>
                    <a:gd name="T13" fmla="*/ 96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1"/>
                    <a:gd name="T23" fmla="*/ 169 w 169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1">
                      <a:moveTo>
                        <a:pt x="169" y="96"/>
                      </a:moveTo>
                      <a:lnTo>
                        <a:pt x="131" y="48"/>
                      </a:lnTo>
                      <a:lnTo>
                        <a:pt x="94" y="0"/>
                      </a:lnTo>
                      <a:lnTo>
                        <a:pt x="0" y="75"/>
                      </a:lnTo>
                      <a:lnTo>
                        <a:pt x="37" y="123"/>
                      </a:lnTo>
                      <a:lnTo>
                        <a:pt x="75" y="171"/>
                      </a:lnTo>
                      <a:lnTo>
                        <a:pt x="169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5" name="Freeform 490"/>
                <p:cNvSpPr>
                  <a:spLocks noChangeAspect="1"/>
                </p:cNvSpPr>
                <p:nvPr/>
              </p:nvSpPr>
              <p:spPr bwMode="auto">
                <a:xfrm>
                  <a:off x="4351" y="1269"/>
                  <a:ext cx="24" cy="24"/>
                </a:xfrm>
                <a:custGeom>
                  <a:avLst/>
                  <a:gdLst>
                    <a:gd name="T0" fmla="*/ 169 w 169"/>
                    <a:gd name="T1" fmla="*/ 96 h 171"/>
                    <a:gd name="T2" fmla="*/ 131 w 169"/>
                    <a:gd name="T3" fmla="*/ 48 h 171"/>
                    <a:gd name="T4" fmla="*/ 94 w 169"/>
                    <a:gd name="T5" fmla="*/ 0 h 171"/>
                    <a:gd name="T6" fmla="*/ 0 w 169"/>
                    <a:gd name="T7" fmla="*/ 75 h 171"/>
                    <a:gd name="T8" fmla="*/ 37 w 169"/>
                    <a:gd name="T9" fmla="*/ 123 h 171"/>
                    <a:gd name="T10" fmla="*/ 75 w 169"/>
                    <a:gd name="T11" fmla="*/ 171 h 171"/>
                    <a:gd name="T12" fmla="*/ 169 w 169"/>
                    <a:gd name="T13" fmla="*/ 96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1"/>
                    <a:gd name="T23" fmla="*/ 169 w 169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1">
                      <a:moveTo>
                        <a:pt x="169" y="96"/>
                      </a:moveTo>
                      <a:lnTo>
                        <a:pt x="131" y="48"/>
                      </a:lnTo>
                      <a:lnTo>
                        <a:pt x="94" y="0"/>
                      </a:lnTo>
                      <a:lnTo>
                        <a:pt x="0" y="75"/>
                      </a:lnTo>
                      <a:lnTo>
                        <a:pt x="37" y="123"/>
                      </a:lnTo>
                      <a:lnTo>
                        <a:pt x="75" y="171"/>
                      </a:lnTo>
                      <a:lnTo>
                        <a:pt x="169" y="9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6" name="Freeform 491"/>
                <p:cNvSpPr>
                  <a:spLocks noChangeAspect="1"/>
                </p:cNvSpPr>
                <p:nvPr/>
              </p:nvSpPr>
              <p:spPr bwMode="auto">
                <a:xfrm>
                  <a:off x="4351" y="1280"/>
                  <a:ext cx="6" cy="6"/>
                </a:xfrm>
                <a:custGeom>
                  <a:avLst/>
                  <a:gdLst>
                    <a:gd name="T0" fmla="*/ 41 w 41"/>
                    <a:gd name="T1" fmla="*/ 48 h 48"/>
                    <a:gd name="T2" fmla="*/ 4 w 41"/>
                    <a:gd name="T3" fmla="*/ 0 h 48"/>
                    <a:gd name="T4" fmla="*/ 0 w 41"/>
                    <a:gd name="T5" fmla="*/ 3 h 48"/>
                    <a:gd name="T6" fmla="*/ 41 w 41"/>
                    <a:gd name="T7" fmla="*/ 48 h 4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1"/>
                    <a:gd name="T13" fmla="*/ 0 h 48"/>
                    <a:gd name="T14" fmla="*/ 41 w 41"/>
                    <a:gd name="T15" fmla="*/ 48 h 4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1" h="48">
                      <a:moveTo>
                        <a:pt x="41" y="48"/>
                      </a:moveTo>
                      <a:lnTo>
                        <a:pt x="4" y="0"/>
                      </a:lnTo>
                      <a:lnTo>
                        <a:pt x="0" y="3"/>
                      </a:lnTo>
                      <a:lnTo>
                        <a:pt x="41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7" name="Line 49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351" y="128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8" name="Freeform 493"/>
                <p:cNvSpPr>
                  <a:spLocks noChangeAspect="1"/>
                </p:cNvSpPr>
                <p:nvPr/>
              </p:nvSpPr>
              <p:spPr bwMode="auto">
                <a:xfrm>
                  <a:off x="4338" y="1280"/>
                  <a:ext cx="24" cy="24"/>
                </a:xfrm>
                <a:custGeom>
                  <a:avLst/>
                  <a:gdLst>
                    <a:gd name="T0" fmla="*/ 170 w 170"/>
                    <a:gd name="T1" fmla="*/ 91 h 170"/>
                    <a:gd name="T2" fmla="*/ 129 w 170"/>
                    <a:gd name="T3" fmla="*/ 45 h 170"/>
                    <a:gd name="T4" fmla="*/ 88 w 170"/>
                    <a:gd name="T5" fmla="*/ 0 h 170"/>
                    <a:gd name="T6" fmla="*/ 0 w 170"/>
                    <a:gd name="T7" fmla="*/ 79 h 170"/>
                    <a:gd name="T8" fmla="*/ 40 w 170"/>
                    <a:gd name="T9" fmla="*/ 125 h 170"/>
                    <a:gd name="T10" fmla="*/ 81 w 170"/>
                    <a:gd name="T11" fmla="*/ 170 h 170"/>
                    <a:gd name="T12" fmla="*/ 170 w 170"/>
                    <a:gd name="T13" fmla="*/ 91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170" y="91"/>
                      </a:moveTo>
                      <a:lnTo>
                        <a:pt x="129" y="45"/>
                      </a:lnTo>
                      <a:lnTo>
                        <a:pt x="88" y="0"/>
                      </a:lnTo>
                      <a:lnTo>
                        <a:pt x="0" y="79"/>
                      </a:lnTo>
                      <a:lnTo>
                        <a:pt x="40" y="125"/>
                      </a:lnTo>
                      <a:lnTo>
                        <a:pt x="81" y="170"/>
                      </a:lnTo>
                      <a:lnTo>
                        <a:pt x="170" y="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29" name="Freeform 494"/>
                <p:cNvSpPr>
                  <a:spLocks noChangeAspect="1"/>
                </p:cNvSpPr>
                <p:nvPr/>
              </p:nvSpPr>
              <p:spPr bwMode="auto">
                <a:xfrm>
                  <a:off x="4338" y="1280"/>
                  <a:ext cx="24" cy="24"/>
                </a:xfrm>
                <a:custGeom>
                  <a:avLst/>
                  <a:gdLst>
                    <a:gd name="T0" fmla="*/ 170 w 170"/>
                    <a:gd name="T1" fmla="*/ 91 h 170"/>
                    <a:gd name="T2" fmla="*/ 129 w 170"/>
                    <a:gd name="T3" fmla="*/ 45 h 170"/>
                    <a:gd name="T4" fmla="*/ 88 w 170"/>
                    <a:gd name="T5" fmla="*/ 0 h 170"/>
                    <a:gd name="T6" fmla="*/ 0 w 170"/>
                    <a:gd name="T7" fmla="*/ 79 h 170"/>
                    <a:gd name="T8" fmla="*/ 40 w 170"/>
                    <a:gd name="T9" fmla="*/ 125 h 170"/>
                    <a:gd name="T10" fmla="*/ 81 w 170"/>
                    <a:gd name="T11" fmla="*/ 170 h 170"/>
                    <a:gd name="T12" fmla="*/ 170 w 170"/>
                    <a:gd name="T13" fmla="*/ 91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170" y="91"/>
                      </a:moveTo>
                      <a:lnTo>
                        <a:pt x="129" y="45"/>
                      </a:lnTo>
                      <a:lnTo>
                        <a:pt x="88" y="0"/>
                      </a:lnTo>
                      <a:lnTo>
                        <a:pt x="0" y="79"/>
                      </a:lnTo>
                      <a:lnTo>
                        <a:pt x="40" y="125"/>
                      </a:lnTo>
                      <a:lnTo>
                        <a:pt x="81" y="170"/>
                      </a:lnTo>
                      <a:lnTo>
                        <a:pt x="170" y="9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0" name="Freeform 495"/>
                <p:cNvSpPr>
                  <a:spLocks noChangeAspect="1"/>
                </p:cNvSpPr>
                <p:nvPr/>
              </p:nvSpPr>
              <p:spPr bwMode="auto">
                <a:xfrm>
                  <a:off x="4338" y="1291"/>
                  <a:ext cx="6" cy="7"/>
                </a:xfrm>
                <a:custGeom>
                  <a:avLst/>
                  <a:gdLst>
                    <a:gd name="T0" fmla="*/ 43 w 43"/>
                    <a:gd name="T1" fmla="*/ 46 h 46"/>
                    <a:gd name="T2" fmla="*/ 3 w 43"/>
                    <a:gd name="T3" fmla="*/ 0 h 46"/>
                    <a:gd name="T4" fmla="*/ 0 w 43"/>
                    <a:gd name="T5" fmla="*/ 3 h 46"/>
                    <a:gd name="T6" fmla="*/ 43 w 43"/>
                    <a:gd name="T7" fmla="*/ 46 h 4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"/>
                    <a:gd name="T13" fmla="*/ 0 h 46"/>
                    <a:gd name="T14" fmla="*/ 43 w 43"/>
                    <a:gd name="T15" fmla="*/ 46 h 4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" h="46">
                      <a:moveTo>
                        <a:pt x="43" y="46"/>
                      </a:move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43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1" name="Line 49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338" y="1291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2" name="Freeform 497"/>
                <p:cNvSpPr>
                  <a:spLocks noChangeAspect="1"/>
                </p:cNvSpPr>
                <p:nvPr/>
              </p:nvSpPr>
              <p:spPr bwMode="auto">
                <a:xfrm>
                  <a:off x="4326" y="1292"/>
                  <a:ext cx="24" cy="24"/>
                </a:xfrm>
                <a:custGeom>
                  <a:avLst/>
                  <a:gdLst>
                    <a:gd name="T0" fmla="*/ 170 w 170"/>
                    <a:gd name="T1" fmla="*/ 86 h 170"/>
                    <a:gd name="T2" fmla="*/ 126 w 170"/>
                    <a:gd name="T3" fmla="*/ 43 h 170"/>
                    <a:gd name="T4" fmla="*/ 83 w 170"/>
                    <a:gd name="T5" fmla="*/ 0 h 170"/>
                    <a:gd name="T6" fmla="*/ 0 w 170"/>
                    <a:gd name="T7" fmla="*/ 84 h 170"/>
                    <a:gd name="T8" fmla="*/ 44 w 170"/>
                    <a:gd name="T9" fmla="*/ 127 h 170"/>
                    <a:gd name="T10" fmla="*/ 87 w 170"/>
                    <a:gd name="T11" fmla="*/ 170 h 170"/>
                    <a:gd name="T12" fmla="*/ 170 w 170"/>
                    <a:gd name="T13" fmla="*/ 86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170" y="86"/>
                      </a:moveTo>
                      <a:lnTo>
                        <a:pt x="126" y="43"/>
                      </a:lnTo>
                      <a:lnTo>
                        <a:pt x="83" y="0"/>
                      </a:lnTo>
                      <a:lnTo>
                        <a:pt x="0" y="84"/>
                      </a:lnTo>
                      <a:lnTo>
                        <a:pt x="44" y="127"/>
                      </a:lnTo>
                      <a:lnTo>
                        <a:pt x="87" y="170"/>
                      </a:lnTo>
                      <a:lnTo>
                        <a:pt x="170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3" name="Freeform 498"/>
                <p:cNvSpPr>
                  <a:spLocks noChangeAspect="1"/>
                </p:cNvSpPr>
                <p:nvPr/>
              </p:nvSpPr>
              <p:spPr bwMode="auto">
                <a:xfrm>
                  <a:off x="4326" y="1292"/>
                  <a:ext cx="24" cy="24"/>
                </a:xfrm>
                <a:custGeom>
                  <a:avLst/>
                  <a:gdLst>
                    <a:gd name="T0" fmla="*/ 170 w 170"/>
                    <a:gd name="T1" fmla="*/ 86 h 170"/>
                    <a:gd name="T2" fmla="*/ 126 w 170"/>
                    <a:gd name="T3" fmla="*/ 43 h 170"/>
                    <a:gd name="T4" fmla="*/ 83 w 170"/>
                    <a:gd name="T5" fmla="*/ 0 h 170"/>
                    <a:gd name="T6" fmla="*/ 0 w 170"/>
                    <a:gd name="T7" fmla="*/ 84 h 170"/>
                    <a:gd name="T8" fmla="*/ 44 w 170"/>
                    <a:gd name="T9" fmla="*/ 127 h 170"/>
                    <a:gd name="T10" fmla="*/ 87 w 170"/>
                    <a:gd name="T11" fmla="*/ 170 h 170"/>
                    <a:gd name="T12" fmla="*/ 170 w 170"/>
                    <a:gd name="T13" fmla="*/ 86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170" y="86"/>
                      </a:moveTo>
                      <a:lnTo>
                        <a:pt x="126" y="43"/>
                      </a:lnTo>
                      <a:lnTo>
                        <a:pt x="83" y="0"/>
                      </a:lnTo>
                      <a:lnTo>
                        <a:pt x="0" y="84"/>
                      </a:lnTo>
                      <a:lnTo>
                        <a:pt x="44" y="127"/>
                      </a:lnTo>
                      <a:lnTo>
                        <a:pt x="87" y="170"/>
                      </a:lnTo>
                      <a:lnTo>
                        <a:pt x="170" y="8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4" name="Freeform 499"/>
                <p:cNvSpPr>
                  <a:spLocks noChangeAspect="1"/>
                </p:cNvSpPr>
                <p:nvPr/>
              </p:nvSpPr>
              <p:spPr bwMode="auto">
                <a:xfrm>
                  <a:off x="4326" y="1304"/>
                  <a:ext cx="6" cy="6"/>
                </a:xfrm>
                <a:custGeom>
                  <a:avLst/>
                  <a:gdLst>
                    <a:gd name="T0" fmla="*/ 46 w 46"/>
                    <a:gd name="T1" fmla="*/ 43 h 43"/>
                    <a:gd name="T2" fmla="*/ 2 w 46"/>
                    <a:gd name="T3" fmla="*/ 0 h 43"/>
                    <a:gd name="T4" fmla="*/ 0 w 46"/>
                    <a:gd name="T5" fmla="*/ 2 h 43"/>
                    <a:gd name="T6" fmla="*/ 46 w 46"/>
                    <a:gd name="T7" fmla="*/ 43 h 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6"/>
                    <a:gd name="T13" fmla="*/ 0 h 43"/>
                    <a:gd name="T14" fmla="*/ 46 w 46"/>
                    <a:gd name="T15" fmla="*/ 43 h 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6" h="43">
                      <a:moveTo>
                        <a:pt x="46" y="43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46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5" name="Line 50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326" y="130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6" name="Freeform 501"/>
                <p:cNvSpPr>
                  <a:spLocks noChangeAspect="1"/>
                </p:cNvSpPr>
                <p:nvPr/>
              </p:nvSpPr>
              <p:spPr bwMode="auto">
                <a:xfrm>
                  <a:off x="4314" y="1304"/>
                  <a:ext cx="25" cy="24"/>
                </a:xfrm>
                <a:custGeom>
                  <a:avLst/>
                  <a:gdLst>
                    <a:gd name="T0" fmla="*/ 169 w 169"/>
                    <a:gd name="T1" fmla="*/ 82 h 170"/>
                    <a:gd name="T2" fmla="*/ 124 w 169"/>
                    <a:gd name="T3" fmla="*/ 41 h 170"/>
                    <a:gd name="T4" fmla="*/ 78 w 169"/>
                    <a:gd name="T5" fmla="*/ 0 h 170"/>
                    <a:gd name="T6" fmla="*/ 0 w 169"/>
                    <a:gd name="T7" fmla="*/ 88 h 170"/>
                    <a:gd name="T8" fmla="*/ 45 w 169"/>
                    <a:gd name="T9" fmla="*/ 129 h 170"/>
                    <a:gd name="T10" fmla="*/ 91 w 169"/>
                    <a:gd name="T11" fmla="*/ 170 h 170"/>
                    <a:gd name="T12" fmla="*/ 169 w 169"/>
                    <a:gd name="T13" fmla="*/ 82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0"/>
                    <a:gd name="T23" fmla="*/ 169 w 169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0">
                      <a:moveTo>
                        <a:pt x="169" y="82"/>
                      </a:moveTo>
                      <a:lnTo>
                        <a:pt x="124" y="41"/>
                      </a:lnTo>
                      <a:lnTo>
                        <a:pt x="78" y="0"/>
                      </a:lnTo>
                      <a:lnTo>
                        <a:pt x="0" y="88"/>
                      </a:lnTo>
                      <a:lnTo>
                        <a:pt x="45" y="129"/>
                      </a:lnTo>
                      <a:lnTo>
                        <a:pt x="91" y="170"/>
                      </a:lnTo>
                      <a:lnTo>
                        <a:pt x="169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7" name="Freeform 502"/>
                <p:cNvSpPr>
                  <a:spLocks noChangeAspect="1"/>
                </p:cNvSpPr>
                <p:nvPr/>
              </p:nvSpPr>
              <p:spPr bwMode="auto">
                <a:xfrm>
                  <a:off x="4314" y="1304"/>
                  <a:ext cx="25" cy="24"/>
                </a:xfrm>
                <a:custGeom>
                  <a:avLst/>
                  <a:gdLst>
                    <a:gd name="T0" fmla="*/ 169 w 169"/>
                    <a:gd name="T1" fmla="*/ 82 h 170"/>
                    <a:gd name="T2" fmla="*/ 124 w 169"/>
                    <a:gd name="T3" fmla="*/ 41 h 170"/>
                    <a:gd name="T4" fmla="*/ 78 w 169"/>
                    <a:gd name="T5" fmla="*/ 0 h 170"/>
                    <a:gd name="T6" fmla="*/ 0 w 169"/>
                    <a:gd name="T7" fmla="*/ 88 h 170"/>
                    <a:gd name="T8" fmla="*/ 45 w 169"/>
                    <a:gd name="T9" fmla="*/ 129 h 170"/>
                    <a:gd name="T10" fmla="*/ 91 w 169"/>
                    <a:gd name="T11" fmla="*/ 170 h 170"/>
                    <a:gd name="T12" fmla="*/ 169 w 169"/>
                    <a:gd name="T13" fmla="*/ 82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0"/>
                    <a:gd name="T23" fmla="*/ 169 w 169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0">
                      <a:moveTo>
                        <a:pt x="169" y="82"/>
                      </a:moveTo>
                      <a:lnTo>
                        <a:pt x="124" y="41"/>
                      </a:lnTo>
                      <a:lnTo>
                        <a:pt x="78" y="0"/>
                      </a:lnTo>
                      <a:lnTo>
                        <a:pt x="0" y="88"/>
                      </a:lnTo>
                      <a:lnTo>
                        <a:pt x="45" y="129"/>
                      </a:lnTo>
                      <a:lnTo>
                        <a:pt x="91" y="170"/>
                      </a:lnTo>
                      <a:lnTo>
                        <a:pt x="169" y="8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8" name="Freeform 503"/>
                <p:cNvSpPr>
                  <a:spLocks noChangeAspect="1"/>
                </p:cNvSpPr>
                <p:nvPr/>
              </p:nvSpPr>
              <p:spPr bwMode="auto">
                <a:xfrm>
                  <a:off x="4314" y="1317"/>
                  <a:ext cx="7" cy="5"/>
                </a:xfrm>
                <a:custGeom>
                  <a:avLst/>
                  <a:gdLst>
                    <a:gd name="T0" fmla="*/ 48 w 48"/>
                    <a:gd name="T1" fmla="*/ 41 h 41"/>
                    <a:gd name="T2" fmla="*/ 3 w 48"/>
                    <a:gd name="T3" fmla="*/ 0 h 41"/>
                    <a:gd name="T4" fmla="*/ 0 w 48"/>
                    <a:gd name="T5" fmla="*/ 2 h 41"/>
                    <a:gd name="T6" fmla="*/ 48 w 48"/>
                    <a:gd name="T7" fmla="*/ 41 h 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41"/>
                    <a:gd name="T14" fmla="*/ 48 w 48"/>
                    <a:gd name="T15" fmla="*/ 41 h 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41">
                      <a:moveTo>
                        <a:pt x="48" y="41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48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39" name="Line 50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314" y="131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0" name="Freeform 505"/>
                <p:cNvSpPr>
                  <a:spLocks noChangeAspect="1"/>
                </p:cNvSpPr>
                <p:nvPr/>
              </p:nvSpPr>
              <p:spPr bwMode="auto">
                <a:xfrm>
                  <a:off x="4303" y="1317"/>
                  <a:ext cx="25" cy="24"/>
                </a:xfrm>
                <a:custGeom>
                  <a:avLst/>
                  <a:gdLst>
                    <a:gd name="T0" fmla="*/ 170 w 170"/>
                    <a:gd name="T1" fmla="*/ 77 h 168"/>
                    <a:gd name="T2" fmla="*/ 122 w 170"/>
                    <a:gd name="T3" fmla="*/ 39 h 168"/>
                    <a:gd name="T4" fmla="*/ 74 w 170"/>
                    <a:gd name="T5" fmla="*/ 0 h 168"/>
                    <a:gd name="T6" fmla="*/ 0 w 170"/>
                    <a:gd name="T7" fmla="*/ 91 h 168"/>
                    <a:gd name="T8" fmla="*/ 48 w 170"/>
                    <a:gd name="T9" fmla="*/ 130 h 168"/>
                    <a:gd name="T10" fmla="*/ 96 w 170"/>
                    <a:gd name="T11" fmla="*/ 168 h 168"/>
                    <a:gd name="T12" fmla="*/ 170 w 170"/>
                    <a:gd name="T13" fmla="*/ 77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68"/>
                    <a:gd name="T23" fmla="*/ 170 w 170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68">
                      <a:moveTo>
                        <a:pt x="170" y="77"/>
                      </a:moveTo>
                      <a:lnTo>
                        <a:pt x="122" y="39"/>
                      </a:lnTo>
                      <a:lnTo>
                        <a:pt x="74" y="0"/>
                      </a:lnTo>
                      <a:lnTo>
                        <a:pt x="0" y="91"/>
                      </a:lnTo>
                      <a:lnTo>
                        <a:pt x="48" y="130"/>
                      </a:lnTo>
                      <a:lnTo>
                        <a:pt x="96" y="168"/>
                      </a:lnTo>
                      <a:lnTo>
                        <a:pt x="170" y="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1" name="Freeform 506"/>
                <p:cNvSpPr>
                  <a:spLocks noChangeAspect="1"/>
                </p:cNvSpPr>
                <p:nvPr/>
              </p:nvSpPr>
              <p:spPr bwMode="auto">
                <a:xfrm>
                  <a:off x="4303" y="1317"/>
                  <a:ext cx="25" cy="24"/>
                </a:xfrm>
                <a:custGeom>
                  <a:avLst/>
                  <a:gdLst>
                    <a:gd name="T0" fmla="*/ 170 w 170"/>
                    <a:gd name="T1" fmla="*/ 77 h 168"/>
                    <a:gd name="T2" fmla="*/ 122 w 170"/>
                    <a:gd name="T3" fmla="*/ 39 h 168"/>
                    <a:gd name="T4" fmla="*/ 74 w 170"/>
                    <a:gd name="T5" fmla="*/ 0 h 168"/>
                    <a:gd name="T6" fmla="*/ 0 w 170"/>
                    <a:gd name="T7" fmla="*/ 91 h 168"/>
                    <a:gd name="T8" fmla="*/ 48 w 170"/>
                    <a:gd name="T9" fmla="*/ 130 h 168"/>
                    <a:gd name="T10" fmla="*/ 96 w 170"/>
                    <a:gd name="T11" fmla="*/ 168 h 168"/>
                    <a:gd name="T12" fmla="*/ 170 w 170"/>
                    <a:gd name="T13" fmla="*/ 77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68"/>
                    <a:gd name="T23" fmla="*/ 170 w 170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68">
                      <a:moveTo>
                        <a:pt x="170" y="77"/>
                      </a:moveTo>
                      <a:lnTo>
                        <a:pt x="122" y="39"/>
                      </a:lnTo>
                      <a:lnTo>
                        <a:pt x="74" y="0"/>
                      </a:lnTo>
                      <a:lnTo>
                        <a:pt x="0" y="91"/>
                      </a:lnTo>
                      <a:lnTo>
                        <a:pt x="48" y="130"/>
                      </a:lnTo>
                      <a:lnTo>
                        <a:pt x="96" y="168"/>
                      </a:lnTo>
                      <a:lnTo>
                        <a:pt x="170" y="7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2" name="Freeform 507"/>
                <p:cNvSpPr>
                  <a:spLocks noChangeAspect="1"/>
                </p:cNvSpPr>
                <p:nvPr/>
              </p:nvSpPr>
              <p:spPr bwMode="auto">
                <a:xfrm>
                  <a:off x="4303" y="1330"/>
                  <a:ext cx="7" cy="5"/>
                </a:xfrm>
                <a:custGeom>
                  <a:avLst/>
                  <a:gdLst>
                    <a:gd name="T0" fmla="*/ 49 w 49"/>
                    <a:gd name="T1" fmla="*/ 39 h 39"/>
                    <a:gd name="T2" fmla="*/ 1 w 49"/>
                    <a:gd name="T3" fmla="*/ 0 h 39"/>
                    <a:gd name="T4" fmla="*/ 0 w 49"/>
                    <a:gd name="T5" fmla="*/ 2 h 39"/>
                    <a:gd name="T6" fmla="*/ 49 w 49"/>
                    <a:gd name="T7" fmla="*/ 39 h 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9"/>
                    <a:gd name="T13" fmla="*/ 0 h 39"/>
                    <a:gd name="T14" fmla="*/ 49 w 49"/>
                    <a:gd name="T15" fmla="*/ 39 h 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9" h="39">
                      <a:moveTo>
                        <a:pt x="49" y="39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49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3" name="Line 50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303" y="133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4" name="Freeform 509"/>
                <p:cNvSpPr>
                  <a:spLocks noChangeAspect="1"/>
                </p:cNvSpPr>
                <p:nvPr/>
              </p:nvSpPr>
              <p:spPr bwMode="auto">
                <a:xfrm>
                  <a:off x="4293" y="1330"/>
                  <a:ext cx="24" cy="24"/>
                </a:xfrm>
                <a:custGeom>
                  <a:avLst/>
                  <a:gdLst>
                    <a:gd name="T0" fmla="*/ 167 w 167"/>
                    <a:gd name="T1" fmla="*/ 73 h 168"/>
                    <a:gd name="T2" fmla="*/ 118 w 167"/>
                    <a:gd name="T3" fmla="*/ 37 h 168"/>
                    <a:gd name="T4" fmla="*/ 69 w 167"/>
                    <a:gd name="T5" fmla="*/ 0 h 168"/>
                    <a:gd name="T6" fmla="*/ 0 w 167"/>
                    <a:gd name="T7" fmla="*/ 95 h 168"/>
                    <a:gd name="T8" fmla="*/ 49 w 167"/>
                    <a:gd name="T9" fmla="*/ 131 h 168"/>
                    <a:gd name="T10" fmla="*/ 98 w 167"/>
                    <a:gd name="T11" fmla="*/ 168 h 168"/>
                    <a:gd name="T12" fmla="*/ 167 w 167"/>
                    <a:gd name="T13" fmla="*/ 73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8"/>
                    <a:gd name="T23" fmla="*/ 167 w 167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8">
                      <a:moveTo>
                        <a:pt x="167" y="73"/>
                      </a:moveTo>
                      <a:lnTo>
                        <a:pt x="118" y="37"/>
                      </a:lnTo>
                      <a:lnTo>
                        <a:pt x="69" y="0"/>
                      </a:lnTo>
                      <a:lnTo>
                        <a:pt x="0" y="95"/>
                      </a:lnTo>
                      <a:lnTo>
                        <a:pt x="49" y="131"/>
                      </a:lnTo>
                      <a:lnTo>
                        <a:pt x="98" y="168"/>
                      </a:lnTo>
                      <a:lnTo>
                        <a:pt x="167" y="7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5" name="Freeform 510"/>
                <p:cNvSpPr>
                  <a:spLocks noChangeAspect="1"/>
                </p:cNvSpPr>
                <p:nvPr/>
              </p:nvSpPr>
              <p:spPr bwMode="auto">
                <a:xfrm>
                  <a:off x="4293" y="1330"/>
                  <a:ext cx="24" cy="24"/>
                </a:xfrm>
                <a:custGeom>
                  <a:avLst/>
                  <a:gdLst>
                    <a:gd name="T0" fmla="*/ 167 w 167"/>
                    <a:gd name="T1" fmla="*/ 73 h 168"/>
                    <a:gd name="T2" fmla="*/ 118 w 167"/>
                    <a:gd name="T3" fmla="*/ 37 h 168"/>
                    <a:gd name="T4" fmla="*/ 69 w 167"/>
                    <a:gd name="T5" fmla="*/ 0 h 168"/>
                    <a:gd name="T6" fmla="*/ 0 w 167"/>
                    <a:gd name="T7" fmla="*/ 95 h 168"/>
                    <a:gd name="T8" fmla="*/ 49 w 167"/>
                    <a:gd name="T9" fmla="*/ 131 h 168"/>
                    <a:gd name="T10" fmla="*/ 98 w 167"/>
                    <a:gd name="T11" fmla="*/ 168 h 168"/>
                    <a:gd name="T12" fmla="*/ 167 w 167"/>
                    <a:gd name="T13" fmla="*/ 73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8"/>
                    <a:gd name="T23" fmla="*/ 167 w 167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8">
                      <a:moveTo>
                        <a:pt x="167" y="73"/>
                      </a:moveTo>
                      <a:lnTo>
                        <a:pt x="118" y="37"/>
                      </a:lnTo>
                      <a:lnTo>
                        <a:pt x="69" y="0"/>
                      </a:lnTo>
                      <a:lnTo>
                        <a:pt x="0" y="95"/>
                      </a:lnTo>
                      <a:lnTo>
                        <a:pt x="49" y="131"/>
                      </a:lnTo>
                      <a:lnTo>
                        <a:pt x="98" y="168"/>
                      </a:lnTo>
                      <a:lnTo>
                        <a:pt x="167" y="7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6" name="Freeform 511"/>
                <p:cNvSpPr>
                  <a:spLocks noChangeAspect="1"/>
                </p:cNvSpPr>
                <p:nvPr/>
              </p:nvSpPr>
              <p:spPr bwMode="auto">
                <a:xfrm>
                  <a:off x="4293" y="1344"/>
                  <a:ext cx="7" cy="5"/>
                </a:xfrm>
                <a:custGeom>
                  <a:avLst/>
                  <a:gdLst>
                    <a:gd name="T0" fmla="*/ 51 w 51"/>
                    <a:gd name="T1" fmla="*/ 36 h 36"/>
                    <a:gd name="T2" fmla="*/ 2 w 51"/>
                    <a:gd name="T3" fmla="*/ 0 h 36"/>
                    <a:gd name="T4" fmla="*/ 0 w 51"/>
                    <a:gd name="T5" fmla="*/ 3 h 36"/>
                    <a:gd name="T6" fmla="*/ 51 w 51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1"/>
                    <a:gd name="T13" fmla="*/ 0 h 36"/>
                    <a:gd name="T14" fmla="*/ 51 w 51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1" h="36">
                      <a:moveTo>
                        <a:pt x="51" y="36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51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7" name="Line 51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293" y="134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8" name="Freeform 513"/>
                <p:cNvSpPr>
                  <a:spLocks noChangeAspect="1"/>
                </p:cNvSpPr>
                <p:nvPr/>
              </p:nvSpPr>
              <p:spPr bwMode="auto">
                <a:xfrm>
                  <a:off x="4284" y="1344"/>
                  <a:ext cx="24" cy="24"/>
                </a:xfrm>
                <a:custGeom>
                  <a:avLst/>
                  <a:gdLst>
                    <a:gd name="T0" fmla="*/ 166 w 166"/>
                    <a:gd name="T1" fmla="*/ 66 h 164"/>
                    <a:gd name="T2" fmla="*/ 115 w 166"/>
                    <a:gd name="T3" fmla="*/ 33 h 164"/>
                    <a:gd name="T4" fmla="*/ 64 w 166"/>
                    <a:gd name="T5" fmla="*/ 0 h 164"/>
                    <a:gd name="T6" fmla="*/ 0 w 166"/>
                    <a:gd name="T7" fmla="*/ 98 h 164"/>
                    <a:gd name="T8" fmla="*/ 51 w 166"/>
                    <a:gd name="T9" fmla="*/ 131 h 164"/>
                    <a:gd name="T10" fmla="*/ 102 w 166"/>
                    <a:gd name="T11" fmla="*/ 164 h 164"/>
                    <a:gd name="T12" fmla="*/ 166 w 166"/>
                    <a:gd name="T13" fmla="*/ 66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4"/>
                    <a:gd name="T23" fmla="*/ 166 w 166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4">
                      <a:moveTo>
                        <a:pt x="166" y="66"/>
                      </a:moveTo>
                      <a:lnTo>
                        <a:pt x="115" y="33"/>
                      </a:lnTo>
                      <a:lnTo>
                        <a:pt x="64" y="0"/>
                      </a:lnTo>
                      <a:lnTo>
                        <a:pt x="0" y="98"/>
                      </a:lnTo>
                      <a:lnTo>
                        <a:pt x="51" y="131"/>
                      </a:lnTo>
                      <a:lnTo>
                        <a:pt x="102" y="164"/>
                      </a:lnTo>
                      <a:lnTo>
                        <a:pt x="166" y="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49" name="Freeform 514"/>
                <p:cNvSpPr>
                  <a:spLocks noChangeAspect="1"/>
                </p:cNvSpPr>
                <p:nvPr/>
              </p:nvSpPr>
              <p:spPr bwMode="auto">
                <a:xfrm>
                  <a:off x="4284" y="1344"/>
                  <a:ext cx="24" cy="24"/>
                </a:xfrm>
                <a:custGeom>
                  <a:avLst/>
                  <a:gdLst>
                    <a:gd name="T0" fmla="*/ 166 w 166"/>
                    <a:gd name="T1" fmla="*/ 66 h 164"/>
                    <a:gd name="T2" fmla="*/ 115 w 166"/>
                    <a:gd name="T3" fmla="*/ 33 h 164"/>
                    <a:gd name="T4" fmla="*/ 64 w 166"/>
                    <a:gd name="T5" fmla="*/ 0 h 164"/>
                    <a:gd name="T6" fmla="*/ 0 w 166"/>
                    <a:gd name="T7" fmla="*/ 98 h 164"/>
                    <a:gd name="T8" fmla="*/ 51 w 166"/>
                    <a:gd name="T9" fmla="*/ 131 h 164"/>
                    <a:gd name="T10" fmla="*/ 102 w 166"/>
                    <a:gd name="T11" fmla="*/ 164 h 164"/>
                    <a:gd name="T12" fmla="*/ 166 w 166"/>
                    <a:gd name="T13" fmla="*/ 66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4"/>
                    <a:gd name="T23" fmla="*/ 166 w 166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4">
                      <a:moveTo>
                        <a:pt x="166" y="66"/>
                      </a:moveTo>
                      <a:lnTo>
                        <a:pt x="115" y="33"/>
                      </a:lnTo>
                      <a:lnTo>
                        <a:pt x="64" y="0"/>
                      </a:lnTo>
                      <a:lnTo>
                        <a:pt x="0" y="98"/>
                      </a:lnTo>
                      <a:lnTo>
                        <a:pt x="51" y="131"/>
                      </a:lnTo>
                      <a:lnTo>
                        <a:pt x="102" y="164"/>
                      </a:lnTo>
                      <a:lnTo>
                        <a:pt x="166" y="6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0" name="Freeform 515"/>
                <p:cNvSpPr>
                  <a:spLocks noChangeAspect="1"/>
                </p:cNvSpPr>
                <p:nvPr/>
              </p:nvSpPr>
              <p:spPr bwMode="auto">
                <a:xfrm>
                  <a:off x="4284" y="1358"/>
                  <a:ext cx="7" cy="5"/>
                </a:xfrm>
                <a:custGeom>
                  <a:avLst/>
                  <a:gdLst>
                    <a:gd name="T0" fmla="*/ 52 w 52"/>
                    <a:gd name="T1" fmla="*/ 33 h 33"/>
                    <a:gd name="T2" fmla="*/ 1 w 52"/>
                    <a:gd name="T3" fmla="*/ 0 h 33"/>
                    <a:gd name="T4" fmla="*/ 0 w 52"/>
                    <a:gd name="T5" fmla="*/ 1 h 33"/>
                    <a:gd name="T6" fmla="*/ 52 w 52"/>
                    <a:gd name="T7" fmla="*/ 33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2"/>
                    <a:gd name="T13" fmla="*/ 0 h 33"/>
                    <a:gd name="T14" fmla="*/ 52 w 52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2" h="33">
                      <a:moveTo>
                        <a:pt x="52" y="33"/>
                      </a:move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52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1" name="Line 51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284" y="135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2" name="Freeform 517"/>
                <p:cNvSpPr>
                  <a:spLocks noChangeAspect="1"/>
                </p:cNvSpPr>
                <p:nvPr/>
              </p:nvSpPr>
              <p:spPr bwMode="auto">
                <a:xfrm>
                  <a:off x="4275" y="1358"/>
                  <a:ext cx="24" cy="24"/>
                </a:xfrm>
                <a:custGeom>
                  <a:avLst/>
                  <a:gdLst>
                    <a:gd name="T0" fmla="*/ 165 w 165"/>
                    <a:gd name="T1" fmla="*/ 64 h 164"/>
                    <a:gd name="T2" fmla="*/ 112 w 165"/>
                    <a:gd name="T3" fmla="*/ 32 h 164"/>
                    <a:gd name="T4" fmla="*/ 60 w 165"/>
                    <a:gd name="T5" fmla="*/ 0 h 164"/>
                    <a:gd name="T6" fmla="*/ 0 w 165"/>
                    <a:gd name="T7" fmla="*/ 100 h 164"/>
                    <a:gd name="T8" fmla="*/ 52 w 165"/>
                    <a:gd name="T9" fmla="*/ 132 h 164"/>
                    <a:gd name="T10" fmla="*/ 104 w 165"/>
                    <a:gd name="T11" fmla="*/ 164 h 164"/>
                    <a:gd name="T12" fmla="*/ 165 w 165"/>
                    <a:gd name="T13" fmla="*/ 64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164"/>
                    <a:gd name="T23" fmla="*/ 165 w 165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164">
                      <a:moveTo>
                        <a:pt x="165" y="64"/>
                      </a:moveTo>
                      <a:lnTo>
                        <a:pt x="112" y="32"/>
                      </a:lnTo>
                      <a:lnTo>
                        <a:pt x="60" y="0"/>
                      </a:lnTo>
                      <a:lnTo>
                        <a:pt x="0" y="100"/>
                      </a:lnTo>
                      <a:lnTo>
                        <a:pt x="52" y="132"/>
                      </a:lnTo>
                      <a:lnTo>
                        <a:pt x="104" y="164"/>
                      </a:lnTo>
                      <a:lnTo>
                        <a:pt x="165" y="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3" name="Freeform 518"/>
                <p:cNvSpPr>
                  <a:spLocks noChangeAspect="1"/>
                </p:cNvSpPr>
                <p:nvPr/>
              </p:nvSpPr>
              <p:spPr bwMode="auto">
                <a:xfrm>
                  <a:off x="4275" y="1358"/>
                  <a:ext cx="24" cy="24"/>
                </a:xfrm>
                <a:custGeom>
                  <a:avLst/>
                  <a:gdLst>
                    <a:gd name="T0" fmla="*/ 165 w 165"/>
                    <a:gd name="T1" fmla="*/ 64 h 164"/>
                    <a:gd name="T2" fmla="*/ 112 w 165"/>
                    <a:gd name="T3" fmla="*/ 32 h 164"/>
                    <a:gd name="T4" fmla="*/ 60 w 165"/>
                    <a:gd name="T5" fmla="*/ 0 h 164"/>
                    <a:gd name="T6" fmla="*/ 0 w 165"/>
                    <a:gd name="T7" fmla="*/ 100 h 164"/>
                    <a:gd name="T8" fmla="*/ 52 w 165"/>
                    <a:gd name="T9" fmla="*/ 132 h 164"/>
                    <a:gd name="T10" fmla="*/ 104 w 165"/>
                    <a:gd name="T11" fmla="*/ 164 h 164"/>
                    <a:gd name="T12" fmla="*/ 165 w 165"/>
                    <a:gd name="T13" fmla="*/ 64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164"/>
                    <a:gd name="T23" fmla="*/ 165 w 165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164">
                      <a:moveTo>
                        <a:pt x="165" y="64"/>
                      </a:moveTo>
                      <a:lnTo>
                        <a:pt x="112" y="32"/>
                      </a:lnTo>
                      <a:lnTo>
                        <a:pt x="60" y="0"/>
                      </a:lnTo>
                      <a:lnTo>
                        <a:pt x="0" y="100"/>
                      </a:lnTo>
                      <a:lnTo>
                        <a:pt x="52" y="132"/>
                      </a:lnTo>
                      <a:lnTo>
                        <a:pt x="104" y="164"/>
                      </a:lnTo>
                      <a:lnTo>
                        <a:pt x="165" y="6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4" name="Freeform 519"/>
                <p:cNvSpPr>
                  <a:spLocks noChangeAspect="1"/>
                </p:cNvSpPr>
                <p:nvPr/>
              </p:nvSpPr>
              <p:spPr bwMode="auto">
                <a:xfrm>
                  <a:off x="4275" y="1373"/>
                  <a:ext cx="8" cy="4"/>
                </a:xfrm>
                <a:custGeom>
                  <a:avLst/>
                  <a:gdLst>
                    <a:gd name="T0" fmla="*/ 53 w 53"/>
                    <a:gd name="T1" fmla="*/ 32 h 32"/>
                    <a:gd name="T2" fmla="*/ 1 w 53"/>
                    <a:gd name="T3" fmla="*/ 0 h 32"/>
                    <a:gd name="T4" fmla="*/ 0 w 53"/>
                    <a:gd name="T5" fmla="*/ 3 h 32"/>
                    <a:gd name="T6" fmla="*/ 53 w 53"/>
                    <a:gd name="T7" fmla="*/ 32 h 3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"/>
                    <a:gd name="T13" fmla="*/ 0 h 32"/>
                    <a:gd name="T14" fmla="*/ 53 w 53"/>
                    <a:gd name="T15" fmla="*/ 32 h 3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" h="32">
                      <a:moveTo>
                        <a:pt x="53" y="32"/>
                      </a:moveTo>
                      <a:lnTo>
                        <a:pt x="1" y="0"/>
                      </a:lnTo>
                      <a:lnTo>
                        <a:pt x="0" y="3"/>
                      </a:lnTo>
                      <a:lnTo>
                        <a:pt x="53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5" name="Line 52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275" y="137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6" name="Freeform 521"/>
                <p:cNvSpPr>
                  <a:spLocks noChangeAspect="1"/>
                </p:cNvSpPr>
                <p:nvPr/>
              </p:nvSpPr>
              <p:spPr bwMode="auto">
                <a:xfrm>
                  <a:off x="4267" y="1373"/>
                  <a:ext cx="23" cy="23"/>
                </a:xfrm>
                <a:custGeom>
                  <a:avLst/>
                  <a:gdLst>
                    <a:gd name="T0" fmla="*/ 162 w 162"/>
                    <a:gd name="T1" fmla="*/ 59 h 160"/>
                    <a:gd name="T2" fmla="*/ 109 w 162"/>
                    <a:gd name="T3" fmla="*/ 29 h 160"/>
                    <a:gd name="T4" fmla="*/ 56 w 162"/>
                    <a:gd name="T5" fmla="*/ 0 h 160"/>
                    <a:gd name="T6" fmla="*/ 0 w 162"/>
                    <a:gd name="T7" fmla="*/ 101 h 160"/>
                    <a:gd name="T8" fmla="*/ 53 w 162"/>
                    <a:gd name="T9" fmla="*/ 131 h 160"/>
                    <a:gd name="T10" fmla="*/ 107 w 162"/>
                    <a:gd name="T11" fmla="*/ 160 h 160"/>
                    <a:gd name="T12" fmla="*/ 162 w 162"/>
                    <a:gd name="T13" fmla="*/ 59 h 1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2"/>
                    <a:gd name="T22" fmla="*/ 0 h 160"/>
                    <a:gd name="T23" fmla="*/ 162 w 162"/>
                    <a:gd name="T24" fmla="*/ 160 h 1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2" h="160">
                      <a:moveTo>
                        <a:pt x="162" y="59"/>
                      </a:moveTo>
                      <a:lnTo>
                        <a:pt x="109" y="29"/>
                      </a:lnTo>
                      <a:lnTo>
                        <a:pt x="56" y="0"/>
                      </a:lnTo>
                      <a:lnTo>
                        <a:pt x="0" y="101"/>
                      </a:lnTo>
                      <a:lnTo>
                        <a:pt x="53" y="131"/>
                      </a:lnTo>
                      <a:lnTo>
                        <a:pt x="107" y="160"/>
                      </a:lnTo>
                      <a:lnTo>
                        <a:pt x="162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7" name="Freeform 522"/>
                <p:cNvSpPr>
                  <a:spLocks noChangeAspect="1"/>
                </p:cNvSpPr>
                <p:nvPr/>
              </p:nvSpPr>
              <p:spPr bwMode="auto">
                <a:xfrm>
                  <a:off x="4267" y="1373"/>
                  <a:ext cx="23" cy="23"/>
                </a:xfrm>
                <a:custGeom>
                  <a:avLst/>
                  <a:gdLst>
                    <a:gd name="T0" fmla="*/ 162 w 162"/>
                    <a:gd name="T1" fmla="*/ 59 h 160"/>
                    <a:gd name="T2" fmla="*/ 109 w 162"/>
                    <a:gd name="T3" fmla="*/ 29 h 160"/>
                    <a:gd name="T4" fmla="*/ 56 w 162"/>
                    <a:gd name="T5" fmla="*/ 0 h 160"/>
                    <a:gd name="T6" fmla="*/ 0 w 162"/>
                    <a:gd name="T7" fmla="*/ 101 h 160"/>
                    <a:gd name="T8" fmla="*/ 53 w 162"/>
                    <a:gd name="T9" fmla="*/ 131 h 160"/>
                    <a:gd name="T10" fmla="*/ 107 w 162"/>
                    <a:gd name="T11" fmla="*/ 160 h 160"/>
                    <a:gd name="T12" fmla="*/ 162 w 162"/>
                    <a:gd name="T13" fmla="*/ 59 h 1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2"/>
                    <a:gd name="T22" fmla="*/ 0 h 160"/>
                    <a:gd name="T23" fmla="*/ 162 w 162"/>
                    <a:gd name="T24" fmla="*/ 160 h 1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2" h="160">
                      <a:moveTo>
                        <a:pt x="162" y="59"/>
                      </a:moveTo>
                      <a:lnTo>
                        <a:pt x="109" y="29"/>
                      </a:lnTo>
                      <a:lnTo>
                        <a:pt x="56" y="0"/>
                      </a:lnTo>
                      <a:lnTo>
                        <a:pt x="0" y="101"/>
                      </a:lnTo>
                      <a:lnTo>
                        <a:pt x="53" y="131"/>
                      </a:lnTo>
                      <a:lnTo>
                        <a:pt x="107" y="160"/>
                      </a:lnTo>
                      <a:lnTo>
                        <a:pt x="162" y="5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8" name="Freeform 523"/>
                <p:cNvSpPr>
                  <a:spLocks noChangeAspect="1"/>
                </p:cNvSpPr>
                <p:nvPr/>
              </p:nvSpPr>
              <p:spPr bwMode="auto">
                <a:xfrm>
                  <a:off x="4267" y="1387"/>
                  <a:ext cx="8" cy="5"/>
                </a:xfrm>
                <a:custGeom>
                  <a:avLst/>
                  <a:gdLst>
                    <a:gd name="T0" fmla="*/ 54 w 54"/>
                    <a:gd name="T1" fmla="*/ 30 h 30"/>
                    <a:gd name="T2" fmla="*/ 1 w 54"/>
                    <a:gd name="T3" fmla="*/ 0 h 30"/>
                    <a:gd name="T4" fmla="*/ 0 w 54"/>
                    <a:gd name="T5" fmla="*/ 2 h 30"/>
                    <a:gd name="T6" fmla="*/ 54 w 54"/>
                    <a:gd name="T7" fmla="*/ 3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4"/>
                    <a:gd name="T13" fmla="*/ 0 h 30"/>
                    <a:gd name="T14" fmla="*/ 54 w 54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4" h="30">
                      <a:moveTo>
                        <a:pt x="54" y="30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54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59" name="Line 52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267" y="138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0" name="Freeform 525"/>
                <p:cNvSpPr>
                  <a:spLocks noChangeAspect="1"/>
                </p:cNvSpPr>
                <p:nvPr/>
              </p:nvSpPr>
              <p:spPr bwMode="auto">
                <a:xfrm>
                  <a:off x="4260" y="1388"/>
                  <a:ext cx="23" cy="23"/>
                </a:xfrm>
                <a:custGeom>
                  <a:avLst/>
                  <a:gdLst>
                    <a:gd name="T0" fmla="*/ 160 w 160"/>
                    <a:gd name="T1" fmla="*/ 55 h 160"/>
                    <a:gd name="T2" fmla="*/ 105 w 160"/>
                    <a:gd name="T3" fmla="*/ 28 h 160"/>
                    <a:gd name="T4" fmla="*/ 51 w 160"/>
                    <a:gd name="T5" fmla="*/ 0 h 160"/>
                    <a:gd name="T6" fmla="*/ 0 w 160"/>
                    <a:gd name="T7" fmla="*/ 105 h 160"/>
                    <a:gd name="T8" fmla="*/ 54 w 160"/>
                    <a:gd name="T9" fmla="*/ 132 h 160"/>
                    <a:gd name="T10" fmla="*/ 109 w 160"/>
                    <a:gd name="T11" fmla="*/ 160 h 160"/>
                    <a:gd name="T12" fmla="*/ 160 w 160"/>
                    <a:gd name="T13" fmla="*/ 55 h 1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60"/>
                    <a:gd name="T23" fmla="*/ 160 w 160"/>
                    <a:gd name="T24" fmla="*/ 160 h 1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60">
                      <a:moveTo>
                        <a:pt x="160" y="55"/>
                      </a:moveTo>
                      <a:lnTo>
                        <a:pt x="105" y="28"/>
                      </a:lnTo>
                      <a:lnTo>
                        <a:pt x="51" y="0"/>
                      </a:lnTo>
                      <a:lnTo>
                        <a:pt x="0" y="105"/>
                      </a:lnTo>
                      <a:lnTo>
                        <a:pt x="54" y="132"/>
                      </a:lnTo>
                      <a:lnTo>
                        <a:pt x="109" y="160"/>
                      </a:lnTo>
                      <a:lnTo>
                        <a:pt x="160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1" name="Freeform 526"/>
                <p:cNvSpPr>
                  <a:spLocks noChangeAspect="1"/>
                </p:cNvSpPr>
                <p:nvPr/>
              </p:nvSpPr>
              <p:spPr bwMode="auto">
                <a:xfrm>
                  <a:off x="4260" y="1388"/>
                  <a:ext cx="23" cy="23"/>
                </a:xfrm>
                <a:custGeom>
                  <a:avLst/>
                  <a:gdLst>
                    <a:gd name="T0" fmla="*/ 160 w 160"/>
                    <a:gd name="T1" fmla="*/ 55 h 160"/>
                    <a:gd name="T2" fmla="*/ 105 w 160"/>
                    <a:gd name="T3" fmla="*/ 28 h 160"/>
                    <a:gd name="T4" fmla="*/ 51 w 160"/>
                    <a:gd name="T5" fmla="*/ 0 h 160"/>
                    <a:gd name="T6" fmla="*/ 0 w 160"/>
                    <a:gd name="T7" fmla="*/ 105 h 160"/>
                    <a:gd name="T8" fmla="*/ 54 w 160"/>
                    <a:gd name="T9" fmla="*/ 132 h 160"/>
                    <a:gd name="T10" fmla="*/ 109 w 160"/>
                    <a:gd name="T11" fmla="*/ 160 h 160"/>
                    <a:gd name="T12" fmla="*/ 160 w 160"/>
                    <a:gd name="T13" fmla="*/ 55 h 1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60"/>
                    <a:gd name="T23" fmla="*/ 160 w 160"/>
                    <a:gd name="T24" fmla="*/ 160 h 1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60">
                      <a:moveTo>
                        <a:pt x="160" y="55"/>
                      </a:moveTo>
                      <a:lnTo>
                        <a:pt x="105" y="28"/>
                      </a:lnTo>
                      <a:lnTo>
                        <a:pt x="51" y="0"/>
                      </a:lnTo>
                      <a:lnTo>
                        <a:pt x="0" y="105"/>
                      </a:lnTo>
                      <a:lnTo>
                        <a:pt x="54" y="132"/>
                      </a:lnTo>
                      <a:lnTo>
                        <a:pt x="109" y="160"/>
                      </a:lnTo>
                      <a:lnTo>
                        <a:pt x="160" y="5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2" name="Freeform 527"/>
                <p:cNvSpPr>
                  <a:spLocks noChangeAspect="1"/>
                </p:cNvSpPr>
                <p:nvPr/>
              </p:nvSpPr>
              <p:spPr bwMode="auto">
                <a:xfrm>
                  <a:off x="4259" y="1403"/>
                  <a:ext cx="8" cy="4"/>
                </a:xfrm>
                <a:custGeom>
                  <a:avLst/>
                  <a:gdLst>
                    <a:gd name="T0" fmla="*/ 56 w 56"/>
                    <a:gd name="T1" fmla="*/ 27 h 27"/>
                    <a:gd name="T2" fmla="*/ 2 w 56"/>
                    <a:gd name="T3" fmla="*/ 0 h 27"/>
                    <a:gd name="T4" fmla="*/ 0 w 56"/>
                    <a:gd name="T5" fmla="*/ 3 h 27"/>
                    <a:gd name="T6" fmla="*/ 56 w 56"/>
                    <a:gd name="T7" fmla="*/ 27 h 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7"/>
                    <a:gd name="T14" fmla="*/ 56 w 56"/>
                    <a:gd name="T15" fmla="*/ 27 h 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7">
                      <a:moveTo>
                        <a:pt x="56" y="27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56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3" name="Line 52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259" y="140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4" name="Freeform 529"/>
                <p:cNvSpPr>
                  <a:spLocks noChangeAspect="1"/>
                </p:cNvSpPr>
                <p:nvPr/>
              </p:nvSpPr>
              <p:spPr bwMode="auto">
                <a:xfrm>
                  <a:off x="4253" y="1403"/>
                  <a:ext cx="22" cy="22"/>
                </a:xfrm>
                <a:custGeom>
                  <a:avLst/>
                  <a:gdLst>
                    <a:gd name="T0" fmla="*/ 158 w 158"/>
                    <a:gd name="T1" fmla="*/ 48 h 155"/>
                    <a:gd name="T2" fmla="*/ 102 w 158"/>
                    <a:gd name="T3" fmla="*/ 24 h 155"/>
                    <a:gd name="T4" fmla="*/ 46 w 158"/>
                    <a:gd name="T5" fmla="*/ 0 h 155"/>
                    <a:gd name="T6" fmla="*/ 0 w 158"/>
                    <a:gd name="T7" fmla="*/ 107 h 155"/>
                    <a:gd name="T8" fmla="*/ 56 w 158"/>
                    <a:gd name="T9" fmla="*/ 131 h 155"/>
                    <a:gd name="T10" fmla="*/ 111 w 158"/>
                    <a:gd name="T11" fmla="*/ 155 h 155"/>
                    <a:gd name="T12" fmla="*/ 158 w 158"/>
                    <a:gd name="T13" fmla="*/ 48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155"/>
                    <a:gd name="T23" fmla="*/ 158 w 158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155">
                      <a:moveTo>
                        <a:pt x="158" y="48"/>
                      </a:moveTo>
                      <a:lnTo>
                        <a:pt x="102" y="24"/>
                      </a:lnTo>
                      <a:lnTo>
                        <a:pt x="46" y="0"/>
                      </a:lnTo>
                      <a:lnTo>
                        <a:pt x="0" y="107"/>
                      </a:lnTo>
                      <a:lnTo>
                        <a:pt x="56" y="131"/>
                      </a:lnTo>
                      <a:lnTo>
                        <a:pt x="111" y="155"/>
                      </a:lnTo>
                      <a:lnTo>
                        <a:pt x="158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5" name="Freeform 530"/>
                <p:cNvSpPr>
                  <a:spLocks noChangeAspect="1"/>
                </p:cNvSpPr>
                <p:nvPr/>
              </p:nvSpPr>
              <p:spPr bwMode="auto">
                <a:xfrm>
                  <a:off x="4253" y="1403"/>
                  <a:ext cx="22" cy="22"/>
                </a:xfrm>
                <a:custGeom>
                  <a:avLst/>
                  <a:gdLst>
                    <a:gd name="T0" fmla="*/ 158 w 158"/>
                    <a:gd name="T1" fmla="*/ 48 h 155"/>
                    <a:gd name="T2" fmla="*/ 102 w 158"/>
                    <a:gd name="T3" fmla="*/ 24 h 155"/>
                    <a:gd name="T4" fmla="*/ 46 w 158"/>
                    <a:gd name="T5" fmla="*/ 0 h 155"/>
                    <a:gd name="T6" fmla="*/ 0 w 158"/>
                    <a:gd name="T7" fmla="*/ 107 h 155"/>
                    <a:gd name="T8" fmla="*/ 56 w 158"/>
                    <a:gd name="T9" fmla="*/ 131 h 155"/>
                    <a:gd name="T10" fmla="*/ 111 w 158"/>
                    <a:gd name="T11" fmla="*/ 155 h 155"/>
                    <a:gd name="T12" fmla="*/ 158 w 158"/>
                    <a:gd name="T13" fmla="*/ 48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155"/>
                    <a:gd name="T23" fmla="*/ 158 w 158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155">
                      <a:moveTo>
                        <a:pt x="158" y="48"/>
                      </a:moveTo>
                      <a:lnTo>
                        <a:pt x="102" y="24"/>
                      </a:lnTo>
                      <a:lnTo>
                        <a:pt x="46" y="0"/>
                      </a:lnTo>
                      <a:lnTo>
                        <a:pt x="0" y="107"/>
                      </a:lnTo>
                      <a:lnTo>
                        <a:pt x="56" y="131"/>
                      </a:lnTo>
                      <a:lnTo>
                        <a:pt x="111" y="155"/>
                      </a:lnTo>
                      <a:lnTo>
                        <a:pt x="158" y="4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6" name="Freeform 531"/>
                <p:cNvSpPr>
                  <a:spLocks noChangeAspect="1"/>
                </p:cNvSpPr>
                <p:nvPr/>
              </p:nvSpPr>
              <p:spPr bwMode="auto">
                <a:xfrm>
                  <a:off x="4253" y="1418"/>
                  <a:ext cx="8" cy="4"/>
                </a:xfrm>
                <a:custGeom>
                  <a:avLst/>
                  <a:gdLst>
                    <a:gd name="T0" fmla="*/ 57 w 57"/>
                    <a:gd name="T1" fmla="*/ 24 h 24"/>
                    <a:gd name="T2" fmla="*/ 1 w 57"/>
                    <a:gd name="T3" fmla="*/ 0 h 24"/>
                    <a:gd name="T4" fmla="*/ 0 w 57"/>
                    <a:gd name="T5" fmla="*/ 2 h 24"/>
                    <a:gd name="T6" fmla="*/ 57 w 57"/>
                    <a:gd name="T7" fmla="*/ 24 h 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24"/>
                    <a:gd name="T14" fmla="*/ 57 w 57"/>
                    <a:gd name="T15" fmla="*/ 24 h 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24">
                      <a:moveTo>
                        <a:pt x="57" y="24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57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7" name="Line 53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253" y="141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8" name="Freeform 533"/>
                <p:cNvSpPr>
                  <a:spLocks noChangeAspect="1"/>
                </p:cNvSpPr>
                <p:nvPr/>
              </p:nvSpPr>
              <p:spPr bwMode="auto">
                <a:xfrm>
                  <a:off x="4247" y="1419"/>
                  <a:ext cx="22" cy="22"/>
                </a:xfrm>
                <a:custGeom>
                  <a:avLst/>
                  <a:gdLst>
                    <a:gd name="T0" fmla="*/ 156 w 156"/>
                    <a:gd name="T1" fmla="*/ 45 h 153"/>
                    <a:gd name="T2" fmla="*/ 100 w 156"/>
                    <a:gd name="T3" fmla="*/ 22 h 153"/>
                    <a:gd name="T4" fmla="*/ 43 w 156"/>
                    <a:gd name="T5" fmla="*/ 0 h 153"/>
                    <a:gd name="T6" fmla="*/ 0 w 156"/>
                    <a:gd name="T7" fmla="*/ 108 h 153"/>
                    <a:gd name="T8" fmla="*/ 56 w 156"/>
                    <a:gd name="T9" fmla="*/ 131 h 153"/>
                    <a:gd name="T10" fmla="*/ 113 w 156"/>
                    <a:gd name="T11" fmla="*/ 153 h 153"/>
                    <a:gd name="T12" fmla="*/ 156 w 156"/>
                    <a:gd name="T13" fmla="*/ 45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6"/>
                    <a:gd name="T22" fmla="*/ 0 h 153"/>
                    <a:gd name="T23" fmla="*/ 156 w 156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6" h="153">
                      <a:moveTo>
                        <a:pt x="156" y="45"/>
                      </a:moveTo>
                      <a:lnTo>
                        <a:pt x="100" y="22"/>
                      </a:lnTo>
                      <a:lnTo>
                        <a:pt x="43" y="0"/>
                      </a:lnTo>
                      <a:lnTo>
                        <a:pt x="0" y="108"/>
                      </a:lnTo>
                      <a:lnTo>
                        <a:pt x="56" y="131"/>
                      </a:lnTo>
                      <a:lnTo>
                        <a:pt x="113" y="153"/>
                      </a:lnTo>
                      <a:lnTo>
                        <a:pt x="156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9" name="Freeform 534"/>
                <p:cNvSpPr>
                  <a:spLocks noChangeAspect="1"/>
                </p:cNvSpPr>
                <p:nvPr/>
              </p:nvSpPr>
              <p:spPr bwMode="auto">
                <a:xfrm>
                  <a:off x="4247" y="1419"/>
                  <a:ext cx="22" cy="22"/>
                </a:xfrm>
                <a:custGeom>
                  <a:avLst/>
                  <a:gdLst>
                    <a:gd name="T0" fmla="*/ 156 w 156"/>
                    <a:gd name="T1" fmla="*/ 45 h 153"/>
                    <a:gd name="T2" fmla="*/ 100 w 156"/>
                    <a:gd name="T3" fmla="*/ 22 h 153"/>
                    <a:gd name="T4" fmla="*/ 43 w 156"/>
                    <a:gd name="T5" fmla="*/ 0 h 153"/>
                    <a:gd name="T6" fmla="*/ 0 w 156"/>
                    <a:gd name="T7" fmla="*/ 108 h 153"/>
                    <a:gd name="T8" fmla="*/ 56 w 156"/>
                    <a:gd name="T9" fmla="*/ 131 h 153"/>
                    <a:gd name="T10" fmla="*/ 113 w 156"/>
                    <a:gd name="T11" fmla="*/ 153 h 153"/>
                    <a:gd name="T12" fmla="*/ 156 w 156"/>
                    <a:gd name="T13" fmla="*/ 45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6"/>
                    <a:gd name="T22" fmla="*/ 0 h 153"/>
                    <a:gd name="T23" fmla="*/ 156 w 156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6" h="153">
                      <a:moveTo>
                        <a:pt x="156" y="45"/>
                      </a:moveTo>
                      <a:lnTo>
                        <a:pt x="100" y="22"/>
                      </a:lnTo>
                      <a:lnTo>
                        <a:pt x="43" y="0"/>
                      </a:lnTo>
                      <a:lnTo>
                        <a:pt x="0" y="108"/>
                      </a:lnTo>
                      <a:lnTo>
                        <a:pt x="56" y="131"/>
                      </a:lnTo>
                      <a:lnTo>
                        <a:pt x="113" y="153"/>
                      </a:lnTo>
                      <a:lnTo>
                        <a:pt x="156" y="4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0" name="Freeform 535"/>
                <p:cNvSpPr>
                  <a:spLocks noChangeAspect="1"/>
                </p:cNvSpPr>
                <p:nvPr/>
              </p:nvSpPr>
              <p:spPr bwMode="auto">
                <a:xfrm>
                  <a:off x="4247" y="1434"/>
                  <a:ext cx="8" cy="3"/>
                </a:xfrm>
                <a:custGeom>
                  <a:avLst/>
                  <a:gdLst>
                    <a:gd name="T0" fmla="*/ 56 w 56"/>
                    <a:gd name="T1" fmla="*/ 23 h 23"/>
                    <a:gd name="T2" fmla="*/ 0 w 56"/>
                    <a:gd name="T3" fmla="*/ 0 h 23"/>
                    <a:gd name="T4" fmla="*/ 0 w 56"/>
                    <a:gd name="T5" fmla="*/ 2 h 23"/>
                    <a:gd name="T6" fmla="*/ 56 w 56"/>
                    <a:gd name="T7" fmla="*/ 23 h 2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3"/>
                    <a:gd name="T14" fmla="*/ 56 w 56"/>
                    <a:gd name="T15" fmla="*/ 23 h 2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3">
                      <a:moveTo>
                        <a:pt x="56" y="23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56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1" name="Line 536"/>
                <p:cNvSpPr>
                  <a:spLocks noChangeAspect="1" noChangeShapeType="1"/>
                </p:cNvSpPr>
                <p:nvPr/>
              </p:nvSpPr>
              <p:spPr bwMode="auto">
                <a:xfrm>
                  <a:off x="4247" y="143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2" name="Freeform 537"/>
                <p:cNvSpPr>
                  <a:spLocks noChangeAspect="1"/>
                </p:cNvSpPr>
                <p:nvPr/>
              </p:nvSpPr>
              <p:spPr bwMode="auto">
                <a:xfrm>
                  <a:off x="4241" y="1434"/>
                  <a:ext cx="22" cy="22"/>
                </a:xfrm>
                <a:custGeom>
                  <a:avLst/>
                  <a:gdLst>
                    <a:gd name="T0" fmla="*/ 153 w 153"/>
                    <a:gd name="T1" fmla="*/ 41 h 151"/>
                    <a:gd name="T2" fmla="*/ 96 w 153"/>
                    <a:gd name="T3" fmla="*/ 21 h 151"/>
                    <a:gd name="T4" fmla="*/ 40 w 153"/>
                    <a:gd name="T5" fmla="*/ 0 h 151"/>
                    <a:gd name="T6" fmla="*/ 0 w 153"/>
                    <a:gd name="T7" fmla="*/ 110 h 151"/>
                    <a:gd name="T8" fmla="*/ 57 w 153"/>
                    <a:gd name="T9" fmla="*/ 131 h 151"/>
                    <a:gd name="T10" fmla="*/ 113 w 153"/>
                    <a:gd name="T11" fmla="*/ 151 h 151"/>
                    <a:gd name="T12" fmla="*/ 153 w 153"/>
                    <a:gd name="T13" fmla="*/ 41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151"/>
                    <a:gd name="T23" fmla="*/ 153 w 153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151">
                      <a:moveTo>
                        <a:pt x="153" y="41"/>
                      </a:moveTo>
                      <a:lnTo>
                        <a:pt x="96" y="21"/>
                      </a:lnTo>
                      <a:lnTo>
                        <a:pt x="40" y="0"/>
                      </a:lnTo>
                      <a:lnTo>
                        <a:pt x="0" y="110"/>
                      </a:lnTo>
                      <a:lnTo>
                        <a:pt x="57" y="131"/>
                      </a:lnTo>
                      <a:lnTo>
                        <a:pt x="113" y="151"/>
                      </a:lnTo>
                      <a:lnTo>
                        <a:pt x="153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3" name="Freeform 538"/>
                <p:cNvSpPr>
                  <a:spLocks noChangeAspect="1"/>
                </p:cNvSpPr>
                <p:nvPr/>
              </p:nvSpPr>
              <p:spPr bwMode="auto">
                <a:xfrm>
                  <a:off x="4241" y="1434"/>
                  <a:ext cx="22" cy="22"/>
                </a:xfrm>
                <a:custGeom>
                  <a:avLst/>
                  <a:gdLst>
                    <a:gd name="T0" fmla="*/ 153 w 153"/>
                    <a:gd name="T1" fmla="*/ 41 h 151"/>
                    <a:gd name="T2" fmla="*/ 96 w 153"/>
                    <a:gd name="T3" fmla="*/ 21 h 151"/>
                    <a:gd name="T4" fmla="*/ 40 w 153"/>
                    <a:gd name="T5" fmla="*/ 0 h 151"/>
                    <a:gd name="T6" fmla="*/ 0 w 153"/>
                    <a:gd name="T7" fmla="*/ 110 h 151"/>
                    <a:gd name="T8" fmla="*/ 57 w 153"/>
                    <a:gd name="T9" fmla="*/ 131 h 151"/>
                    <a:gd name="T10" fmla="*/ 113 w 153"/>
                    <a:gd name="T11" fmla="*/ 151 h 151"/>
                    <a:gd name="T12" fmla="*/ 153 w 153"/>
                    <a:gd name="T13" fmla="*/ 41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151"/>
                    <a:gd name="T23" fmla="*/ 153 w 153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151">
                      <a:moveTo>
                        <a:pt x="153" y="41"/>
                      </a:moveTo>
                      <a:lnTo>
                        <a:pt x="96" y="21"/>
                      </a:lnTo>
                      <a:lnTo>
                        <a:pt x="40" y="0"/>
                      </a:lnTo>
                      <a:lnTo>
                        <a:pt x="0" y="110"/>
                      </a:lnTo>
                      <a:lnTo>
                        <a:pt x="57" y="131"/>
                      </a:lnTo>
                      <a:lnTo>
                        <a:pt x="113" y="151"/>
                      </a:lnTo>
                      <a:lnTo>
                        <a:pt x="153" y="4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4" name="Freeform 539"/>
                <p:cNvSpPr>
                  <a:spLocks noChangeAspect="1"/>
                </p:cNvSpPr>
                <p:nvPr/>
              </p:nvSpPr>
              <p:spPr bwMode="auto">
                <a:xfrm>
                  <a:off x="4241" y="1450"/>
                  <a:ext cx="8" cy="3"/>
                </a:xfrm>
                <a:custGeom>
                  <a:avLst/>
                  <a:gdLst>
                    <a:gd name="T0" fmla="*/ 58 w 58"/>
                    <a:gd name="T1" fmla="*/ 21 h 21"/>
                    <a:gd name="T2" fmla="*/ 1 w 58"/>
                    <a:gd name="T3" fmla="*/ 0 h 21"/>
                    <a:gd name="T4" fmla="*/ 0 w 58"/>
                    <a:gd name="T5" fmla="*/ 4 h 21"/>
                    <a:gd name="T6" fmla="*/ 58 w 58"/>
                    <a:gd name="T7" fmla="*/ 21 h 2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21"/>
                    <a:gd name="T14" fmla="*/ 58 w 58"/>
                    <a:gd name="T15" fmla="*/ 21 h 2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21">
                      <a:moveTo>
                        <a:pt x="58" y="21"/>
                      </a:moveTo>
                      <a:lnTo>
                        <a:pt x="1" y="0"/>
                      </a:lnTo>
                      <a:lnTo>
                        <a:pt x="0" y="4"/>
                      </a:lnTo>
                      <a:lnTo>
                        <a:pt x="58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5" name="Line 54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241" y="145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6" name="Freeform 541"/>
                <p:cNvSpPr>
                  <a:spLocks noChangeAspect="1"/>
                </p:cNvSpPr>
                <p:nvPr/>
              </p:nvSpPr>
              <p:spPr bwMode="auto">
                <a:xfrm>
                  <a:off x="4231" y="1451"/>
                  <a:ext cx="26" cy="37"/>
                </a:xfrm>
                <a:custGeom>
                  <a:avLst/>
                  <a:gdLst>
                    <a:gd name="T0" fmla="*/ 183 w 183"/>
                    <a:gd name="T1" fmla="*/ 34 h 259"/>
                    <a:gd name="T2" fmla="*/ 125 w 183"/>
                    <a:gd name="T3" fmla="*/ 17 h 259"/>
                    <a:gd name="T4" fmla="*/ 67 w 183"/>
                    <a:gd name="T5" fmla="*/ 0 h 259"/>
                    <a:gd name="T6" fmla="*/ 0 w 183"/>
                    <a:gd name="T7" fmla="*/ 225 h 259"/>
                    <a:gd name="T8" fmla="*/ 58 w 183"/>
                    <a:gd name="T9" fmla="*/ 242 h 259"/>
                    <a:gd name="T10" fmla="*/ 115 w 183"/>
                    <a:gd name="T11" fmla="*/ 259 h 259"/>
                    <a:gd name="T12" fmla="*/ 183 w 183"/>
                    <a:gd name="T13" fmla="*/ 34 h 2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59"/>
                    <a:gd name="T23" fmla="*/ 183 w 183"/>
                    <a:gd name="T24" fmla="*/ 259 h 2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59">
                      <a:moveTo>
                        <a:pt x="183" y="34"/>
                      </a:moveTo>
                      <a:lnTo>
                        <a:pt x="125" y="17"/>
                      </a:lnTo>
                      <a:lnTo>
                        <a:pt x="67" y="0"/>
                      </a:lnTo>
                      <a:lnTo>
                        <a:pt x="0" y="225"/>
                      </a:lnTo>
                      <a:lnTo>
                        <a:pt x="58" y="242"/>
                      </a:lnTo>
                      <a:lnTo>
                        <a:pt x="115" y="259"/>
                      </a:lnTo>
                      <a:lnTo>
                        <a:pt x="183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7" name="Freeform 542"/>
                <p:cNvSpPr>
                  <a:spLocks noChangeAspect="1"/>
                </p:cNvSpPr>
                <p:nvPr/>
              </p:nvSpPr>
              <p:spPr bwMode="auto">
                <a:xfrm>
                  <a:off x="4231" y="1451"/>
                  <a:ext cx="26" cy="37"/>
                </a:xfrm>
                <a:custGeom>
                  <a:avLst/>
                  <a:gdLst>
                    <a:gd name="T0" fmla="*/ 183 w 183"/>
                    <a:gd name="T1" fmla="*/ 34 h 259"/>
                    <a:gd name="T2" fmla="*/ 125 w 183"/>
                    <a:gd name="T3" fmla="*/ 17 h 259"/>
                    <a:gd name="T4" fmla="*/ 67 w 183"/>
                    <a:gd name="T5" fmla="*/ 0 h 259"/>
                    <a:gd name="T6" fmla="*/ 0 w 183"/>
                    <a:gd name="T7" fmla="*/ 225 h 259"/>
                    <a:gd name="T8" fmla="*/ 58 w 183"/>
                    <a:gd name="T9" fmla="*/ 242 h 259"/>
                    <a:gd name="T10" fmla="*/ 115 w 183"/>
                    <a:gd name="T11" fmla="*/ 259 h 259"/>
                    <a:gd name="T12" fmla="*/ 183 w 183"/>
                    <a:gd name="T13" fmla="*/ 34 h 2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59"/>
                    <a:gd name="T23" fmla="*/ 183 w 183"/>
                    <a:gd name="T24" fmla="*/ 259 h 2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59">
                      <a:moveTo>
                        <a:pt x="183" y="34"/>
                      </a:moveTo>
                      <a:lnTo>
                        <a:pt x="125" y="17"/>
                      </a:lnTo>
                      <a:lnTo>
                        <a:pt x="67" y="0"/>
                      </a:lnTo>
                      <a:lnTo>
                        <a:pt x="0" y="225"/>
                      </a:lnTo>
                      <a:lnTo>
                        <a:pt x="58" y="242"/>
                      </a:lnTo>
                      <a:lnTo>
                        <a:pt x="115" y="259"/>
                      </a:lnTo>
                      <a:lnTo>
                        <a:pt x="183" y="3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8" name="Freeform 543"/>
                <p:cNvSpPr>
                  <a:spLocks noChangeAspect="1"/>
                </p:cNvSpPr>
                <p:nvPr/>
              </p:nvSpPr>
              <p:spPr bwMode="auto">
                <a:xfrm>
                  <a:off x="4231" y="1483"/>
                  <a:ext cx="8" cy="2"/>
                </a:xfrm>
                <a:custGeom>
                  <a:avLst/>
                  <a:gdLst>
                    <a:gd name="T0" fmla="*/ 60 w 60"/>
                    <a:gd name="T1" fmla="*/ 17 h 17"/>
                    <a:gd name="T2" fmla="*/ 2 w 60"/>
                    <a:gd name="T3" fmla="*/ 0 h 17"/>
                    <a:gd name="T4" fmla="*/ 0 w 60"/>
                    <a:gd name="T5" fmla="*/ 4 h 17"/>
                    <a:gd name="T6" fmla="*/ 60 w 60"/>
                    <a:gd name="T7" fmla="*/ 17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17"/>
                    <a:gd name="T14" fmla="*/ 60 w 60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17">
                      <a:moveTo>
                        <a:pt x="60" y="17"/>
                      </a:moveTo>
                      <a:lnTo>
                        <a:pt x="2" y="0"/>
                      </a:lnTo>
                      <a:lnTo>
                        <a:pt x="0" y="4"/>
                      </a:lnTo>
                      <a:lnTo>
                        <a:pt x="6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79" name="Line 54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231" y="148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0" name="Freeform 545"/>
                <p:cNvSpPr>
                  <a:spLocks noChangeAspect="1"/>
                </p:cNvSpPr>
                <p:nvPr/>
              </p:nvSpPr>
              <p:spPr bwMode="auto">
                <a:xfrm>
                  <a:off x="4224" y="1483"/>
                  <a:ext cx="24" cy="37"/>
                </a:xfrm>
                <a:custGeom>
                  <a:avLst/>
                  <a:gdLst>
                    <a:gd name="T0" fmla="*/ 170 w 170"/>
                    <a:gd name="T1" fmla="*/ 27 h 257"/>
                    <a:gd name="T2" fmla="*/ 111 w 170"/>
                    <a:gd name="T3" fmla="*/ 13 h 257"/>
                    <a:gd name="T4" fmla="*/ 51 w 170"/>
                    <a:gd name="T5" fmla="*/ 0 h 257"/>
                    <a:gd name="T6" fmla="*/ 0 w 170"/>
                    <a:gd name="T7" fmla="*/ 230 h 257"/>
                    <a:gd name="T8" fmla="*/ 59 w 170"/>
                    <a:gd name="T9" fmla="*/ 243 h 257"/>
                    <a:gd name="T10" fmla="*/ 118 w 170"/>
                    <a:gd name="T11" fmla="*/ 257 h 257"/>
                    <a:gd name="T12" fmla="*/ 170 w 170"/>
                    <a:gd name="T13" fmla="*/ 27 h 2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257"/>
                    <a:gd name="T23" fmla="*/ 170 w 170"/>
                    <a:gd name="T24" fmla="*/ 257 h 2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257">
                      <a:moveTo>
                        <a:pt x="170" y="27"/>
                      </a:moveTo>
                      <a:lnTo>
                        <a:pt x="111" y="13"/>
                      </a:lnTo>
                      <a:lnTo>
                        <a:pt x="51" y="0"/>
                      </a:lnTo>
                      <a:lnTo>
                        <a:pt x="0" y="230"/>
                      </a:lnTo>
                      <a:lnTo>
                        <a:pt x="59" y="243"/>
                      </a:lnTo>
                      <a:lnTo>
                        <a:pt x="118" y="257"/>
                      </a:lnTo>
                      <a:lnTo>
                        <a:pt x="17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1" name="Freeform 546"/>
                <p:cNvSpPr>
                  <a:spLocks noChangeAspect="1"/>
                </p:cNvSpPr>
                <p:nvPr/>
              </p:nvSpPr>
              <p:spPr bwMode="auto">
                <a:xfrm>
                  <a:off x="4224" y="1483"/>
                  <a:ext cx="24" cy="37"/>
                </a:xfrm>
                <a:custGeom>
                  <a:avLst/>
                  <a:gdLst>
                    <a:gd name="T0" fmla="*/ 170 w 170"/>
                    <a:gd name="T1" fmla="*/ 27 h 257"/>
                    <a:gd name="T2" fmla="*/ 111 w 170"/>
                    <a:gd name="T3" fmla="*/ 13 h 257"/>
                    <a:gd name="T4" fmla="*/ 51 w 170"/>
                    <a:gd name="T5" fmla="*/ 0 h 257"/>
                    <a:gd name="T6" fmla="*/ 0 w 170"/>
                    <a:gd name="T7" fmla="*/ 230 h 257"/>
                    <a:gd name="T8" fmla="*/ 59 w 170"/>
                    <a:gd name="T9" fmla="*/ 243 h 257"/>
                    <a:gd name="T10" fmla="*/ 118 w 170"/>
                    <a:gd name="T11" fmla="*/ 257 h 257"/>
                    <a:gd name="T12" fmla="*/ 170 w 170"/>
                    <a:gd name="T13" fmla="*/ 27 h 2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257"/>
                    <a:gd name="T23" fmla="*/ 170 w 170"/>
                    <a:gd name="T24" fmla="*/ 257 h 2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257">
                      <a:moveTo>
                        <a:pt x="170" y="27"/>
                      </a:moveTo>
                      <a:lnTo>
                        <a:pt x="111" y="13"/>
                      </a:lnTo>
                      <a:lnTo>
                        <a:pt x="51" y="0"/>
                      </a:lnTo>
                      <a:lnTo>
                        <a:pt x="0" y="230"/>
                      </a:lnTo>
                      <a:lnTo>
                        <a:pt x="59" y="243"/>
                      </a:lnTo>
                      <a:lnTo>
                        <a:pt x="118" y="257"/>
                      </a:lnTo>
                      <a:lnTo>
                        <a:pt x="170" y="2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2" name="Freeform 547"/>
                <p:cNvSpPr>
                  <a:spLocks noChangeAspect="1"/>
                </p:cNvSpPr>
                <p:nvPr/>
              </p:nvSpPr>
              <p:spPr bwMode="auto">
                <a:xfrm>
                  <a:off x="4223" y="1516"/>
                  <a:ext cx="9" cy="2"/>
                </a:xfrm>
                <a:custGeom>
                  <a:avLst/>
                  <a:gdLst>
                    <a:gd name="T0" fmla="*/ 60 w 60"/>
                    <a:gd name="T1" fmla="*/ 13 h 13"/>
                    <a:gd name="T2" fmla="*/ 1 w 60"/>
                    <a:gd name="T3" fmla="*/ 0 h 13"/>
                    <a:gd name="T4" fmla="*/ 0 w 60"/>
                    <a:gd name="T5" fmla="*/ 3 h 13"/>
                    <a:gd name="T6" fmla="*/ 60 w 60"/>
                    <a:gd name="T7" fmla="*/ 13 h 1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13"/>
                    <a:gd name="T14" fmla="*/ 60 w 60"/>
                    <a:gd name="T15" fmla="*/ 13 h 1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13">
                      <a:moveTo>
                        <a:pt x="60" y="13"/>
                      </a:moveTo>
                      <a:lnTo>
                        <a:pt x="1" y="0"/>
                      </a:lnTo>
                      <a:lnTo>
                        <a:pt x="0" y="3"/>
                      </a:lnTo>
                      <a:lnTo>
                        <a:pt x="6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3" name="Line 54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223" y="151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4" name="Freeform 549"/>
                <p:cNvSpPr>
                  <a:spLocks noChangeAspect="1"/>
                </p:cNvSpPr>
                <p:nvPr/>
              </p:nvSpPr>
              <p:spPr bwMode="auto">
                <a:xfrm>
                  <a:off x="4218" y="1517"/>
                  <a:ext cx="23" cy="36"/>
                </a:xfrm>
                <a:custGeom>
                  <a:avLst/>
                  <a:gdLst>
                    <a:gd name="T0" fmla="*/ 158 w 158"/>
                    <a:gd name="T1" fmla="*/ 21 h 254"/>
                    <a:gd name="T2" fmla="*/ 97 w 158"/>
                    <a:gd name="T3" fmla="*/ 10 h 254"/>
                    <a:gd name="T4" fmla="*/ 37 w 158"/>
                    <a:gd name="T5" fmla="*/ 0 h 254"/>
                    <a:gd name="T6" fmla="*/ 0 w 158"/>
                    <a:gd name="T7" fmla="*/ 233 h 254"/>
                    <a:gd name="T8" fmla="*/ 60 w 158"/>
                    <a:gd name="T9" fmla="*/ 244 h 254"/>
                    <a:gd name="T10" fmla="*/ 120 w 158"/>
                    <a:gd name="T11" fmla="*/ 254 h 254"/>
                    <a:gd name="T12" fmla="*/ 158 w 158"/>
                    <a:gd name="T13" fmla="*/ 21 h 2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254"/>
                    <a:gd name="T23" fmla="*/ 158 w 158"/>
                    <a:gd name="T24" fmla="*/ 254 h 2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254">
                      <a:moveTo>
                        <a:pt x="158" y="21"/>
                      </a:moveTo>
                      <a:lnTo>
                        <a:pt x="97" y="10"/>
                      </a:lnTo>
                      <a:lnTo>
                        <a:pt x="37" y="0"/>
                      </a:lnTo>
                      <a:lnTo>
                        <a:pt x="0" y="233"/>
                      </a:lnTo>
                      <a:lnTo>
                        <a:pt x="60" y="244"/>
                      </a:lnTo>
                      <a:lnTo>
                        <a:pt x="120" y="254"/>
                      </a:lnTo>
                      <a:lnTo>
                        <a:pt x="158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5" name="Freeform 550"/>
                <p:cNvSpPr>
                  <a:spLocks noChangeAspect="1"/>
                </p:cNvSpPr>
                <p:nvPr/>
              </p:nvSpPr>
              <p:spPr bwMode="auto">
                <a:xfrm>
                  <a:off x="4218" y="1517"/>
                  <a:ext cx="23" cy="36"/>
                </a:xfrm>
                <a:custGeom>
                  <a:avLst/>
                  <a:gdLst>
                    <a:gd name="T0" fmla="*/ 158 w 158"/>
                    <a:gd name="T1" fmla="*/ 21 h 254"/>
                    <a:gd name="T2" fmla="*/ 97 w 158"/>
                    <a:gd name="T3" fmla="*/ 10 h 254"/>
                    <a:gd name="T4" fmla="*/ 37 w 158"/>
                    <a:gd name="T5" fmla="*/ 0 h 254"/>
                    <a:gd name="T6" fmla="*/ 0 w 158"/>
                    <a:gd name="T7" fmla="*/ 233 h 254"/>
                    <a:gd name="T8" fmla="*/ 60 w 158"/>
                    <a:gd name="T9" fmla="*/ 244 h 254"/>
                    <a:gd name="T10" fmla="*/ 120 w 158"/>
                    <a:gd name="T11" fmla="*/ 254 h 254"/>
                    <a:gd name="T12" fmla="*/ 158 w 158"/>
                    <a:gd name="T13" fmla="*/ 21 h 2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254"/>
                    <a:gd name="T23" fmla="*/ 158 w 158"/>
                    <a:gd name="T24" fmla="*/ 254 h 2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254">
                      <a:moveTo>
                        <a:pt x="158" y="21"/>
                      </a:moveTo>
                      <a:lnTo>
                        <a:pt x="97" y="10"/>
                      </a:lnTo>
                      <a:lnTo>
                        <a:pt x="37" y="0"/>
                      </a:lnTo>
                      <a:lnTo>
                        <a:pt x="0" y="233"/>
                      </a:lnTo>
                      <a:lnTo>
                        <a:pt x="60" y="244"/>
                      </a:lnTo>
                      <a:lnTo>
                        <a:pt x="120" y="254"/>
                      </a:lnTo>
                      <a:lnTo>
                        <a:pt x="158" y="2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6" name="Freeform 551"/>
                <p:cNvSpPr>
                  <a:spLocks noChangeAspect="1"/>
                </p:cNvSpPr>
                <p:nvPr/>
              </p:nvSpPr>
              <p:spPr bwMode="auto">
                <a:xfrm>
                  <a:off x="4218" y="1550"/>
                  <a:ext cx="9" cy="2"/>
                </a:xfrm>
                <a:custGeom>
                  <a:avLst/>
                  <a:gdLst>
                    <a:gd name="T0" fmla="*/ 60 w 60"/>
                    <a:gd name="T1" fmla="*/ 11 h 11"/>
                    <a:gd name="T2" fmla="*/ 0 w 60"/>
                    <a:gd name="T3" fmla="*/ 0 h 11"/>
                    <a:gd name="T4" fmla="*/ 0 w 60"/>
                    <a:gd name="T5" fmla="*/ 5 h 11"/>
                    <a:gd name="T6" fmla="*/ 60 w 60"/>
                    <a:gd name="T7" fmla="*/ 11 h 1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11"/>
                    <a:gd name="T14" fmla="*/ 60 w 60"/>
                    <a:gd name="T15" fmla="*/ 11 h 1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11">
                      <a:moveTo>
                        <a:pt x="60" y="11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6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7" name="Line 552"/>
                <p:cNvSpPr>
                  <a:spLocks noChangeAspect="1" noChangeShapeType="1"/>
                </p:cNvSpPr>
                <p:nvPr/>
              </p:nvSpPr>
              <p:spPr bwMode="auto">
                <a:xfrm>
                  <a:off x="4218" y="155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8" name="Freeform 553"/>
                <p:cNvSpPr>
                  <a:spLocks noChangeAspect="1"/>
                </p:cNvSpPr>
                <p:nvPr/>
              </p:nvSpPr>
              <p:spPr bwMode="auto">
                <a:xfrm>
                  <a:off x="4215" y="1551"/>
                  <a:ext cx="20" cy="35"/>
                </a:xfrm>
                <a:custGeom>
                  <a:avLst/>
                  <a:gdLst>
                    <a:gd name="T0" fmla="*/ 142 w 142"/>
                    <a:gd name="T1" fmla="*/ 11 h 248"/>
                    <a:gd name="T2" fmla="*/ 82 w 142"/>
                    <a:gd name="T3" fmla="*/ 6 h 248"/>
                    <a:gd name="T4" fmla="*/ 22 w 142"/>
                    <a:gd name="T5" fmla="*/ 0 h 248"/>
                    <a:gd name="T6" fmla="*/ 0 w 142"/>
                    <a:gd name="T7" fmla="*/ 237 h 248"/>
                    <a:gd name="T8" fmla="*/ 60 w 142"/>
                    <a:gd name="T9" fmla="*/ 242 h 248"/>
                    <a:gd name="T10" fmla="*/ 121 w 142"/>
                    <a:gd name="T11" fmla="*/ 248 h 248"/>
                    <a:gd name="T12" fmla="*/ 142 w 142"/>
                    <a:gd name="T13" fmla="*/ 11 h 2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248"/>
                    <a:gd name="T23" fmla="*/ 142 w 142"/>
                    <a:gd name="T24" fmla="*/ 248 h 2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248">
                      <a:moveTo>
                        <a:pt x="142" y="11"/>
                      </a:moveTo>
                      <a:lnTo>
                        <a:pt x="82" y="6"/>
                      </a:lnTo>
                      <a:lnTo>
                        <a:pt x="22" y="0"/>
                      </a:lnTo>
                      <a:lnTo>
                        <a:pt x="0" y="237"/>
                      </a:lnTo>
                      <a:lnTo>
                        <a:pt x="60" y="242"/>
                      </a:lnTo>
                      <a:lnTo>
                        <a:pt x="121" y="248"/>
                      </a:lnTo>
                      <a:lnTo>
                        <a:pt x="142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9" name="Freeform 554"/>
                <p:cNvSpPr>
                  <a:spLocks noChangeAspect="1"/>
                </p:cNvSpPr>
                <p:nvPr/>
              </p:nvSpPr>
              <p:spPr bwMode="auto">
                <a:xfrm>
                  <a:off x="4215" y="1551"/>
                  <a:ext cx="20" cy="35"/>
                </a:xfrm>
                <a:custGeom>
                  <a:avLst/>
                  <a:gdLst>
                    <a:gd name="T0" fmla="*/ 142 w 142"/>
                    <a:gd name="T1" fmla="*/ 11 h 248"/>
                    <a:gd name="T2" fmla="*/ 82 w 142"/>
                    <a:gd name="T3" fmla="*/ 6 h 248"/>
                    <a:gd name="T4" fmla="*/ 22 w 142"/>
                    <a:gd name="T5" fmla="*/ 0 h 248"/>
                    <a:gd name="T6" fmla="*/ 0 w 142"/>
                    <a:gd name="T7" fmla="*/ 237 h 248"/>
                    <a:gd name="T8" fmla="*/ 60 w 142"/>
                    <a:gd name="T9" fmla="*/ 242 h 248"/>
                    <a:gd name="T10" fmla="*/ 121 w 142"/>
                    <a:gd name="T11" fmla="*/ 248 h 248"/>
                    <a:gd name="T12" fmla="*/ 142 w 142"/>
                    <a:gd name="T13" fmla="*/ 11 h 2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248"/>
                    <a:gd name="T23" fmla="*/ 142 w 142"/>
                    <a:gd name="T24" fmla="*/ 248 h 2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248">
                      <a:moveTo>
                        <a:pt x="142" y="11"/>
                      </a:moveTo>
                      <a:lnTo>
                        <a:pt x="82" y="6"/>
                      </a:lnTo>
                      <a:lnTo>
                        <a:pt x="22" y="0"/>
                      </a:lnTo>
                      <a:lnTo>
                        <a:pt x="0" y="237"/>
                      </a:lnTo>
                      <a:lnTo>
                        <a:pt x="60" y="242"/>
                      </a:lnTo>
                      <a:lnTo>
                        <a:pt x="121" y="248"/>
                      </a:lnTo>
                      <a:lnTo>
                        <a:pt x="142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0" name="Freeform 555"/>
                <p:cNvSpPr>
                  <a:spLocks noChangeAspect="1"/>
                </p:cNvSpPr>
                <p:nvPr/>
              </p:nvSpPr>
              <p:spPr bwMode="auto">
                <a:xfrm>
                  <a:off x="4215" y="1585"/>
                  <a:ext cx="9" cy="1"/>
                </a:xfrm>
                <a:custGeom>
                  <a:avLst/>
                  <a:gdLst>
                    <a:gd name="T0" fmla="*/ 60 w 60"/>
                    <a:gd name="T1" fmla="*/ 5 h 5"/>
                    <a:gd name="T2" fmla="*/ 0 w 60"/>
                    <a:gd name="T3" fmla="*/ 0 h 5"/>
                    <a:gd name="T4" fmla="*/ 0 w 60"/>
                    <a:gd name="T5" fmla="*/ 3 h 5"/>
                    <a:gd name="T6" fmla="*/ 60 w 60"/>
                    <a:gd name="T7" fmla="*/ 5 h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5"/>
                    <a:gd name="T14" fmla="*/ 60 w 60"/>
                    <a:gd name="T15" fmla="*/ 5 h 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5">
                      <a:moveTo>
                        <a:pt x="60" y="5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6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1" name="Line 556"/>
                <p:cNvSpPr>
                  <a:spLocks noChangeAspect="1" noChangeShapeType="1"/>
                </p:cNvSpPr>
                <p:nvPr/>
              </p:nvSpPr>
              <p:spPr bwMode="auto">
                <a:xfrm>
                  <a:off x="4215" y="158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2" name="Freeform 557"/>
                <p:cNvSpPr>
                  <a:spLocks noChangeAspect="1"/>
                </p:cNvSpPr>
                <p:nvPr/>
              </p:nvSpPr>
              <p:spPr bwMode="auto">
                <a:xfrm>
                  <a:off x="4214" y="1585"/>
                  <a:ext cx="18" cy="35"/>
                </a:xfrm>
                <a:custGeom>
                  <a:avLst/>
                  <a:gdLst>
                    <a:gd name="T0" fmla="*/ 128 w 128"/>
                    <a:gd name="T1" fmla="*/ 5 h 242"/>
                    <a:gd name="T2" fmla="*/ 67 w 128"/>
                    <a:gd name="T3" fmla="*/ 2 h 242"/>
                    <a:gd name="T4" fmla="*/ 7 w 128"/>
                    <a:gd name="T5" fmla="*/ 0 h 242"/>
                    <a:gd name="T6" fmla="*/ 0 w 128"/>
                    <a:gd name="T7" fmla="*/ 237 h 242"/>
                    <a:gd name="T8" fmla="*/ 60 w 128"/>
                    <a:gd name="T9" fmla="*/ 239 h 242"/>
                    <a:gd name="T10" fmla="*/ 121 w 128"/>
                    <a:gd name="T11" fmla="*/ 242 h 242"/>
                    <a:gd name="T12" fmla="*/ 128 w 128"/>
                    <a:gd name="T13" fmla="*/ 5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8"/>
                    <a:gd name="T22" fmla="*/ 0 h 242"/>
                    <a:gd name="T23" fmla="*/ 128 w 128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8" h="242">
                      <a:moveTo>
                        <a:pt x="128" y="5"/>
                      </a:moveTo>
                      <a:lnTo>
                        <a:pt x="67" y="2"/>
                      </a:lnTo>
                      <a:lnTo>
                        <a:pt x="7" y="0"/>
                      </a:lnTo>
                      <a:lnTo>
                        <a:pt x="0" y="237"/>
                      </a:lnTo>
                      <a:lnTo>
                        <a:pt x="60" y="239"/>
                      </a:lnTo>
                      <a:lnTo>
                        <a:pt x="121" y="242"/>
                      </a:lnTo>
                      <a:lnTo>
                        <a:pt x="128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3" name="Freeform 558"/>
                <p:cNvSpPr>
                  <a:spLocks noChangeAspect="1"/>
                </p:cNvSpPr>
                <p:nvPr/>
              </p:nvSpPr>
              <p:spPr bwMode="auto">
                <a:xfrm>
                  <a:off x="4214" y="1585"/>
                  <a:ext cx="18" cy="35"/>
                </a:xfrm>
                <a:custGeom>
                  <a:avLst/>
                  <a:gdLst>
                    <a:gd name="T0" fmla="*/ 128 w 128"/>
                    <a:gd name="T1" fmla="*/ 5 h 242"/>
                    <a:gd name="T2" fmla="*/ 67 w 128"/>
                    <a:gd name="T3" fmla="*/ 2 h 242"/>
                    <a:gd name="T4" fmla="*/ 7 w 128"/>
                    <a:gd name="T5" fmla="*/ 0 h 242"/>
                    <a:gd name="T6" fmla="*/ 0 w 128"/>
                    <a:gd name="T7" fmla="*/ 237 h 242"/>
                    <a:gd name="T8" fmla="*/ 60 w 128"/>
                    <a:gd name="T9" fmla="*/ 239 h 242"/>
                    <a:gd name="T10" fmla="*/ 121 w 128"/>
                    <a:gd name="T11" fmla="*/ 242 h 242"/>
                    <a:gd name="T12" fmla="*/ 128 w 128"/>
                    <a:gd name="T13" fmla="*/ 5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8"/>
                    <a:gd name="T22" fmla="*/ 0 h 242"/>
                    <a:gd name="T23" fmla="*/ 128 w 128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8" h="242">
                      <a:moveTo>
                        <a:pt x="128" y="5"/>
                      </a:moveTo>
                      <a:lnTo>
                        <a:pt x="67" y="2"/>
                      </a:lnTo>
                      <a:lnTo>
                        <a:pt x="7" y="0"/>
                      </a:lnTo>
                      <a:lnTo>
                        <a:pt x="0" y="237"/>
                      </a:lnTo>
                      <a:lnTo>
                        <a:pt x="60" y="239"/>
                      </a:lnTo>
                      <a:lnTo>
                        <a:pt x="121" y="242"/>
                      </a:lnTo>
                      <a:lnTo>
                        <a:pt x="128" y="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4" name="Freeform 559"/>
                <p:cNvSpPr>
                  <a:spLocks noChangeAspect="1"/>
                </p:cNvSpPr>
                <p:nvPr/>
              </p:nvSpPr>
              <p:spPr bwMode="auto">
                <a:xfrm>
                  <a:off x="4214" y="1619"/>
                  <a:ext cx="9" cy="1"/>
                </a:xfrm>
                <a:custGeom>
                  <a:avLst/>
                  <a:gdLst>
                    <a:gd name="T0" fmla="*/ 60 w 60"/>
                    <a:gd name="T1" fmla="*/ 2 h 5"/>
                    <a:gd name="T2" fmla="*/ 0 w 60"/>
                    <a:gd name="T3" fmla="*/ 0 h 5"/>
                    <a:gd name="T4" fmla="*/ 0 w 60"/>
                    <a:gd name="T5" fmla="*/ 5 h 5"/>
                    <a:gd name="T6" fmla="*/ 60 w 60"/>
                    <a:gd name="T7" fmla="*/ 2 h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5"/>
                    <a:gd name="T14" fmla="*/ 60 w 60"/>
                    <a:gd name="T15" fmla="*/ 5 h 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5">
                      <a:moveTo>
                        <a:pt x="60" y="2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6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5" name="Line 560"/>
                <p:cNvSpPr>
                  <a:spLocks noChangeAspect="1" noChangeShapeType="1"/>
                </p:cNvSpPr>
                <p:nvPr/>
              </p:nvSpPr>
              <p:spPr bwMode="auto">
                <a:xfrm>
                  <a:off x="4214" y="161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6" name="Freeform 561"/>
                <p:cNvSpPr>
                  <a:spLocks noChangeAspect="1"/>
                </p:cNvSpPr>
                <p:nvPr/>
              </p:nvSpPr>
              <p:spPr bwMode="auto">
                <a:xfrm>
                  <a:off x="4214" y="1619"/>
                  <a:ext cx="18" cy="34"/>
                </a:xfrm>
                <a:custGeom>
                  <a:avLst/>
                  <a:gdLst>
                    <a:gd name="T0" fmla="*/ 121 w 128"/>
                    <a:gd name="T1" fmla="*/ 0 h 242"/>
                    <a:gd name="T2" fmla="*/ 60 w 128"/>
                    <a:gd name="T3" fmla="*/ 2 h 242"/>
                    <a:gd name="T4" fmla="*/ 0 w 128"/>
                    <a:gd name="T5" fmla="*/ 5 h 242"/>
                    <a:gd name="T6" fmla="*/ 7 w 128"/>
                    <a:gd name="T7" fmla="*/ 242 h 242"/>
                    <a:gd name="T8" fmla="*/ 67 w 128"/>
                    <a:gd name="T9" fmla="*/ 240 h 242"/>
                    <a:gd name="T10" fmla="*/ 128 w 128"/>
                    <a:gd name="T11" fmla="*/ 238 h 242"/>
                    <a:gd name="T12" fmla="*/ 121 w 128"/>
                    <a:gd name="T13" fmla="*/ 0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8"/>
                    <a:gd name="T22" fmla="*/ 0 h 242"/>
                    <a:gd name="T23" fmla="*/ 128 w 128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8" h="242">
                      <a:moveTo>
                        <a:pt x="121" y="0"/>
                      </a:moveTo>
                      <a:lnTo>
                        <a:pt x="60" y="2"/>
                      </a:lnTo>
                      <a:lnTo>
                        <a:pt x="0" y="5"/>
                      </a:lnTo>
                      <a:lnTo>
                        <a:pt x="7" y="242"/>
                      </a:lnTo>
                      <a:lnTo>
                        <a:pt x="67" y="240"/>
                      </a:lnTo>
                      <a:lnTo>
                        <a:pt x="128" y="238"/>
                      </a:lnTo>
                      <a:lnTo>
                        <a:pt x="1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7" name="Freeform 562"/>
                <p:cNvSpPr>
                  <a:spLocks noChangeAspect="1"/>
                </p:cNvSpPr>
                <p:nvPr/>
              </p:nvSpPr>
              <p:spPr bwMode="auto">
                <a:xfrm>
                  <a:off x="4214" y="1619"/>
                  <a:ext cx="18" cy="34"/>
                </a:xfrm>
                <a:custGeom>
                  <a:avLst/>
                  <a:gdLst>
                    <a:gd name="T0" fmla="*/ 121 w 128"/>
                    <a:gd name="T1" fmla="*/ 0 h 242"/>
                    <a:gd name="T2" fmla="*/ 60 w 128"/>
                    <a:gd name="T3" fmla="*/ 2 h 242"/>
                    <a:gd name="T4" fmla="*/ 0 w 128"/>
                    <a:gd name="T5" fmla="*/ 5 h 242"/>
                    <a:gd name="T6" fmla="*/ 7 w 128"/>
                    <a:gd name="T7" fmla="*/ 242 h 242"/>
                    <a:gd name="T8" fmla="*/ 67 w 128"/>
                    <a:gd name="T9" fmla="*/ 240 h 242"/>
                    <a:gd name="T10" fmla="*/ 128 w 128"/>
                    <a:gd name="T11" fmla="*/ 238 h 242"/>
                    <a:gd name="T12" fmla="*/ 121 w 128"/>
                    <a:gd name="T13" fmla="*/ 0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8"/>
                    <a:gd name="T22" fmla="*/ 0 h 242"/>
                    <a:gd name="T23" fmla="*/ 128 w 128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8" h="242">
                      <a:moveTo>
                        <a:pt x="121" y="0"/>
                      </a:moveTo>
                      <a:lnTo>
                        <a:pt x="60" y="2"/>
                      </a:lnTo>
                      <a:lnTo>
                        <a:pt x="0" y="5"/>
                      </a:lnTo>
                      <a:lnTo>
                        <a:pt x="7" y="242"/>
                      </a:lnTo>
                      <a:lnTo>
                        <a:pt x="67" y="240"/>
                      </a:lnTo>
                      <a:lnTo>
                        <a:pt x="128" y="238"/>
                      </a:lnTo>
                      <a:lnTo>
                        <a:pt x="12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8" name="Freeform 563"/>
                <p:cNvSpPr>
                  <a:spLocks noChangeAspect="1"/>
                </p:cNvSpPr>
                <p:nvPr/>
              </p:nvSpPr>
              <p:spPr bwMode="auto">
                <a:xfrm>
                  <a:off x="4215" y="1653"/>
                  <a:ext cx="9" cy="1"/>
                </a:xfrm>
                <a:custGeom>
                  <a:avLst/>
                  <a:gdLst>
                    <a:gd name="T0" fmla="*/ 60 w 60"/>
                    <a:gd name="T1" fmla="*/ 0 h 6"/>
                    <a:gd name="T2" fmla="*/ 0 w 60"/>
                    <a:gd name="T3" fmla="*/ 2 h 6"/>
                    <a:gd name="T4" fmla="*/ 0 w 60"/>
                    <a:gd name="T5" fmla="*/ 6 h 6"/>
                    <a:gd name="T6" fmla="*/ 60 w 60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6"/>
                    <a:gd name="T14" fmla="*/ 60 w 60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6">
                      <a:moveTo>
                        <a:pt x="60" y="0"/>
                      </a:move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9" name="Line 564"/>
                <p:cNvSpPr>
                  <a:spLocks noChangeAspect="1" noChangeShapeType="1"/>
                </p:cNvSpPr>
                <p:nvPr/>
              </p:nvSpPr>
              <p:spPr bwMode="auto">
                <a:xfrm>
                  <a:off x="4215" y="165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00" name="Freeform 565"/>
                <p:cNvSpPr>
                  <a:spLocks noChangeAspect="1"/>
                </p:cNvSpPr>
                <p:nvPr/>
              </p:nvSpPr>
              <p:spPr bwMode="auto">
                <a:xfrm>
                  <a:off x="4215" y="1652"/>
                  <a:ext cx="20" cy="36"/>
                </a:xfrm>
                <a:custGeom>
                  <a:avLst/>
                  <a:gdLst>
                    <a:gd name="T0" fmla="*/ 121 w 142"/>
                    <a:gd name="T1" fmla="*/ 0 h 248"/>
                    <a:gd name="T2" fmla="*/ 60 w 142"/>
                    <a:gd name="T3" fmla="*/ 5 h 248"/>
                    <a:gd name="T4" fmla="*/ 0 w 142"/>
                    <a:gd name="T5" fmla="*/ 11 h 248"/>
                    <a:gd name="T6" fmla="*/ 22 w 142"/>
                    <a:gd name="T7" fmla="*/ 248 h 248"/>
                    <a:gd name="T8" fmla="*/ 82 w 142"/>
                    <a:gd name="T9" fmla="*/ 242 h 248"/>
                    <a:gd name="T10" fmla="*/ 142 w 142"/>
                    <a:gd name="T11" fmla="*/ 236 h 248"/>
                    <a:gd name="T12" fmla="*/ 121 w 142"/>
                    <a:gd name="T13" fmla="*/ 0 h 2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248"/>
                    <a:gd name="T23" fmla="*/ 142 w 142"/>
                    <a:gd name="T24" fmla="*/ 248 h 2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248">
                      <a:moveTo>
                        <a:pt x="121" y="0"/>
                      </a:moveTo>
                      <a:lnTo>
                        <a:pt x="60" y="5"/>
                      </a:lnTo>
                      <a:lnTo>
                        <a:pt x="0" y="11"/>
                      </a:lnTo>
                      <a:lnTo>
                        <a:pt x="22" y="248"/>
                      </a:lnTo>
                      <a:lnTo>
                        <a:pt x="82" y="242"/>
                      </a:lnTo>
                      <a:lnTo>
                        <a:pt x="142" y="236"/>
                      </a:lnTo>
                      <a:lnTo>
                        <a:pt x="1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01" name="Freeform 566"/>
                <p:cNvSpPr>
                  <a:spLocks noChangeAspect="1"/>
                </p:cNvSpPr>
                <p:nvPr/>
              </p:nvSpPr>
              <p:spPr bwMode="auto">
                <a:xfrm>
                  <a:off x="4215" y="1652"/>
                  <a:ext cx="20" cy="36"/>
                </a:xfrm>
                <a:custGeom>
                  <a:avLst/>
                  <a:gdLst>
                    <a:gd name="T0" fmla="*/ 121 w 142"/>
                    <a:gd name="T1" fmla="*/ 0 h 248"/>
                    <a:gd name="T2" fmla="*/ 60 w 142"/>
                    <a:gd name="T3" fmla="*/ 5 h 248"/>
                    <a:gd name="T4" fmla="*/ 0 w 142"/>
                    <a:gd name="T5" fmla="*/ 11 h 248"/>
                    <a:gd name="T6" fmla="*/ 22 w 142"/>
                    <a:gd name="T7" fmla="*/ 248 h 248"/>
                    <a:gd name="T8" fmla="*/ 82 w 142"/>
                    <a:gd name="T9" fmla="*/ 242 h 248"/>
                    <a:gd name="T10" fmla="*/ 142 w 142"/>
                    <a:gd name="T11" fmla="*/ 236 h 248"/>
                    <a:gd name="T12" fmla="*/ 121 w 142"/>
                    <a:gd name="T13" fmla="*/ 0 h 2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248"/>
                    <a:gd name="T23" fmla="*/ 142 w 142"/>
                    <a:gd name="T24" fmla="*/ 248 h 2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248">
                      <a:moveTo>
                        <a:pt x="121" y="0"/>
                      </a:moveTo>
                      <a:lnTo>
                        <a:pt x="60" y="5"/>
                      </a:lnTo>
                      <a:lnTo>
                        <a:pt x="0" y="11"/>
                      </a:lnTo>
                      <a:lnTo>
                        <a:pt x="22" y="248"/>
                      </a:lnTo>
                      <a:lnTo>
                        <a:pt x="82" y="242"/>
                      </a:lnTo>
                      <a:lnTo>
                        <a:pt x="142" y="236"/>
                      </a:lnTo>
                      <a:lnTo>
                        <a:pt x="12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02" name="Freeform 567"/>
                <p:cNvSpPr>
                  <a:spLocks noChangeAspect="1"/>
                </p:cNvSpPr>
                <p:nvPr/>
              </p:nvSpPr>
              <p:spPr bwMode="auto">
                <a:xfrm>
                  <a:off x="4218" y="1687"/>
                  <a:ext cx="9" cy="1"/>
                </a:xfrm>
                <a:custGeom>
                  <a:avLst/>
                  <a:gdLst>
                    <a:gd name="T0" fmla="*/ 60 w 60"/>
                    <a:gd name="T1" fmla="*/ 0 h 10"/>
                    <a:gd name="T2" fmla="*/ 0 w 60"/>
                    <a:gd name="T3" fmla="*/ 6 h 10"/>
                    <a:gd name="T4" fmla="*/ 0 w 60"/>
                    <a:gd name="T5" fmla="*/ 10 h 10"/>
                    <a:gd name="T6" fmla="*/ 60 w 60"/>
                    <a:gd name="T7" fmla="*/ 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10"/>
                    <a:gd name="T14" fmla="*/ 60 w 60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10">
                      <a:moveTo>
                        <a:pt x="60" y="0"/>
                      </a:move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03" name="Line 568"/>
                <p:cNvSpPr>
                  <a:spLocks noChangeAspect="1" noChangeShapeType="1"/>
                </p:cNvSpPr>
                <p:nvPr/>
              </p:nvSpPr>
              <p:spPr bwMode="auto">
                <a:xfrm>
                  <a:off x="4218" y="168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04" name="Freeform 569"/>
                <p:cNvSpPr>
                  <a:spLocks noChangeAspect="1"/>
                </p:cNvSpPr>
                <p:nvPr/>
              </p:nvSpPr>
              <p:spPr bwMode="auto">
                <a:xfrm>
                  <a:off x="4218" y="1686"/>
                  <a:ext cx="23" cy="36"/>
                </a:xfrm>
                <a:custGeom>
                  <a:avLst/>
                  <a:gdLst>
                    <a:gd name="T0" fmla="*/ 120 w 158"/>
                    <a:gd name="T1" fmla="*/ 0 h 254"/>
                    <a:gd name="T2" fmla="*/ 60 w 158"/>
                    <a:gd name="T3" fmla="*/ 10 h 254"/>
                    <a:gd name="T4" fmla="*/ 0 w 158"/>
                    <a:gd name="T5" fmla="*/ 20 h 254"/>
                    <a:gd name="T6" fmla="*/ 37 w 158"/>
                    <a:gd name="T7" fmla="*/ 254 h 254"/>
                    <a:gd name="T8" fmla="*/ 97 w 158"/>
                    <a:gd name="T9" fmla="*/ 243 h 254"/>
                    <a:gd name="T10" fmla="*/ 158 w 158"/>
                    <a:gd name="T11" fmla="*/ 233 h 254"/>
                    <a:gd name="T12" fmla="*/ 120 w 158"/>
                    <a:gd name="T13" fmla="*/ 0 h 2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254"/>
                    <a:gd name="T23" fmla="*/ 158 w 158"/>
                    <a:gd name="T24" fmla="*/ 254 h 2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254">
                      <a:moveTo>
                        <a:pt x="120" y="0"/>
                      </a:moveTo>
                      <a:lnTo>
                        <a:pt x="60" y="10"/>
                      </a:lnTo>
                      <a:lnTo>
                        <a:pt x="0" y="20"/>
                      </a:lnTo>
                      <a:lnTo>
                        <a:pt x="37" y="254"/>
                      </a:lnTo>
                      <a:lnTo>
                        <a:pt x="97" y="243"/>
                      </a:lnTo>
                      <a:lnTo>
                        <a:pt x="158" y="233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05" name="Freeform 570"/>
                <p:cNvSpPr>
                  <a:spLocks noChangeAspect="1"/>
                </p:cNvSpPr>
                <p:nvPr/>
              </p:nvSpPr>
              <p:spPr bwMode="auto">
                <a:xfrm>
                  <a:off x="4218" y="1686"/>
                  <a:ext cx="23" cy="36"/>
                </a:xfrm>
                <a:custGeom>
                  <a:avLst/>
                  <a:gdLst>
                    <a:gd name="T0" fmla="*/ 120 w 158"/>
                    <a:gd name="T1" fmla="*/ 0 h 254"/>
                    <a:gd name="T2" fmla="*/ 60 w 158"/>
                    <a:gd name="T3" fmla="*/ 10 h 254"/>
                    <a:gd name="T4" fmla="*/ 0 w 158"/>
                    <a:gd name="T5" fmla="*/ 20 h 254"/>
                    <a:gd name="T6" fmla="*/ 37 w 158"/>
                    <a:gd name="T7" fmla="*/ 254 h 254"/>
                    <a:gd name="T8" fmla="*/ 97 w 158"/>
                    <a:gd name="T9" fmla="*/ 243 h 254"/>
                    <a:gd name="T10" fmla="*/ 158 w 158"/>
                    <a:gd name="T11" fmla="*/ 233 h 254"/>
                    <a:gd name="T12" fmla="*/ 120 w 158"/>
                    <a:gd name="T13" fmla="*/ 0 h 2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254"/>
                    <a:gd name="T23" fmla="*/ 158 w 158"/>
                    <a:gd name="T24" fmla="*/ 254 h 2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254">
                      <a:moveTo>
                        <a:pt x="120" y="0"/>
                      </a:moveTo>
                      <a:lnTo>
                        <a:pt x="60" y="10"/>
                      </a:lnTo>
                      <a:lnTo>
                        <a:pt x="0" y="20"/>
                      </a:lnTo>
                      <a:lnTo>
                        <a:pt x="37" y="254"/>
                      </a:lnTo>
                      <a:lnTo>
                        <a:pt x="97" y="243"/>
                      </a:lnTo>
                      <a:lnTo>
                        <a:pt x="158" y="233"/>
                      </a:lnTo>
                      <a:lnTo>
                        <a:pt x="12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06" name="Freeform 571"/>
                <p:cNvSpPr>
                  <a:spLocks noChangeAspect="1"/>
                </p:cNvSpPr>
                <p:nvPr/>
              </p:nvSpPr>
              <p:spPr bwMode="auto">
                <a:xfrm>
                  <a:off x="4223" y="1720"/>
                  <a:ext cx="9" cy="2"/>
                </a:xfrm>
                <a:custGeom>
                  <a:avLst/>
                  <a:gdLst>
                    <a:gd name="T0" fmla="*/ 60 w 60"/>
                    <a:gd name="T1" fmla="*/ 0 h 14"/>
                    <a:gd name="T2" fmla="*/ 0 w 60"/>
                    <a:gd name="T3" fmla="*/ 11 h 14"/>
                    <a:gd name="T4" fmla="*/ 1 w 60"/>
                    <a:gd name="T5" fmla="*/ 14 h 14"/>
                    <a:gd name="T6" fmla="*/ 60 w 60"/>
                    <a:gd name="T7" fmla="*/ 0 h 1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14"/>
                    <a:gd name="T14" fmla="*/ 60 w 60"/>
                    <a:gd name="T15" fmla="*/ 14 h 1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14">
                      <a:moveTo>
                        <a:pt x="60" y="0"/>
                      </a:moveTo>
                      <a:lnTo>
                        <a:pt x="0" y="11"/>
                      </a:lnTo>
                      <a:lnTo>
                        <a:pt x="1" y="14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07" name="Line 572"/>
                <p:cNvSpPr>
                  <a:spLocks noChangeAspect="1" noChangeShapeType="1"/>
                </p:cNvSpPr>
                <p:nvPr/>
              </p:nvSpPr>
              <p:spPr bwMode="auto">
                <a:xfrm>
                  <a:off x="4223" y="172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08" name="Freeform 573"/>
                <p:cNvSpPr>
                  <a:spLocks noChangeAspect="1"/>
                </p:cNvSpPr>
                <p:nvPr/>
              </p:nvSpPr>
              <p:spPr bwMode="auto">
                <a:xfrm>
                  <a:off x="4224" y="1718"/>
                  <a:ext cx="24" cy="37"/>
                </a:xfrm>
                <a:custGeom>
                  <a:avLst/>
                  <a:gdLst>
                    <a:gd name="T0" fmla="*/ 118 w 170"/>
                    <a:gd name="T1" fmla="*/ 0 h 257"/>
                    <a:gd name="T2" fmla="*/ 59 w 170"/>
                    <a:gd name="T3" fmla="*/ 13 h 257"/>
                    <a:gd name="T4" fmla="*/ 0 w 170"/>
                    <a:gd name="T5" fmla="*/ 27 h 257"/>
                    <a:gd name="T6" fmla="*/ 51 w 170"/>
                    <a:gd name="T7" fmla="*/ 257 h 257"/>
                    <a:gd name="T8" fmla="*/ 111 w 170"/>
                    <a:gd name="T9" fmla="*/ 243 h 257"/>
                    <a:gd name="T10" fmla="*/ 170 w 170"/>
                    <a:gd name="T11" fmla="*/ 230 h 257"/>
                    <a:gd name="T12" fmla="*/ 118 w 170"/>
                    <a:gd name="T13" fmla="*/ 0 h 2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257"/>
                    <a:gd name="T23" fmla="*/ 170 w 170"/>
                    <a:gd name="T24" fmla="*/ 257 h 2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257">
                      <a:moveTo>
                        <a:pt x="118" y="0"/>
                      </a:moveTo>
                      <a:lnTo>
                        <a:pt x="59" y="13"/>
                      </a:lnTo>
                      <a:lnTo>
                        <a:pt x="0" y="27"/>
                      </a:lnTo>
                      <a:lnTo>
                        <a:pt x="51" y="257"/>
                      </a:lnTo>
                      <a:lnTo>
                        <a:pt x="111" y="243"/>
                      </a:lnTo>
                      <a:lnTo>
                        <a:pt x="170" y="23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09" name="Freeform 574"/>
                <p:cNvSpPr>
                  <a:spLocks noChangeAspect="1"/>
                </p:cNvSpPr>
                <p:nvPr/>
              </p:nvSpPr>
              <p:spPr bwMode="auto">
                <a:xfrm>
                  <a:off x="4224" y="1718"/>
                  <a:ext cx="24" cy="37"/>
                </a:xfrm>
                <a:custGeom>
                  <a:avLst/>
                  <a:gdLst>
                    <a:gd name="T0" fmla="*/ 118 w 170"/>
                    <a:gd name="T1" fmla="*/ 0 h 257"/>
                    <a:gd name="T2" fmla="*/ 59 w 170"/>
                    <a:gd name="T3" fmla="*/ 13 h 257"/>
                    <a:gd name="T4" fmla="*/ 0 w 170"/>
                    <a:gd name="T5" fmla="*/ 27 h 257"/>
                    <a:gd name="T6" fmla="*/ 51 w 170"/>
                    <a:gd name="T7" fmla="*/ 257 h 257"/>
                    <a:gd name="T8" fmla="*/ 111 w 170"/>
                    <a:gd name="T9" fmla="*/ 243 h 257"/>
                    <a:gd name="T10" fmla="*/ 170 w 170"/>
                    <a:gd name="T11" fmla="*/ 230 h 257"/>
                    <a:gd name="T12" fmla="*/ 118 w 170"/>
                    <a:gd name="T13" fmla="*/ 0 h 2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257"/>
                    <a:gd name="T23" fmla="*/ 170 w 170"/>
                    <a:gd name="T24" fmla="*/ 257 h 2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257">
                      <a:moveTo>
                        <a:pt x="118" y="0"/>
                      </a:moveTo>
                      <a:lnTo>
                        <a:pt x="59" y="13"/>
                      </a:lnTo>
                      <a:lnTo>
                        <a:pt x="0" y="27"/>
                      </a:lnTo>
                      <a:lnTo>
                        <a:pt x="51" y="257"/>
                      </a:lnTo>
                      <a:lnTo>
                        <a:pt x="111" y="243"/>
                      </a:lnTo>
                      <a:lnTo>
                        <a:pt x="170" y="230"/>
                      </a:lnTo>
                      <a:lnTo>
                        <a:pt x="118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10" name="Freeform 575"/>
                <p:cNvSpPr>
                  <a:spLocks noChangeAspect="1"/>
                </p:cNvSpPr>
                <p:nvPr/>
              </p:nvSpPr>
              <p:spPr bwMode="auto">
                <a:xfrm>
                  <a:off x="4231" y="1753"/>
                  <a:ext cx="8" cy="3"/>
                </a:xfrm>
                <a:custGeom>
                  <a:avLst/>
                  <a:gdLst>
                    <a:gd name="T0" fmla="*/ 60 w 60"/>
                    <a:gd name="T1" fmla="*/ 0 h 17"/>
                    <a:gd name="T2" fmla="*/ 0 w 60"/>
                    <a:gd name="T3" fmla="*/ 14 h 17"/>
                    <a:gd name="T4" fmla="*/ 2 w 60"/>
                    <a:gd name="T5" fmla="*/ 17 h 17"/>
                    <a:gd name="T6" fmla="*/ 60 w 60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17"/>
                    <a:gd name="T14" fmla="*/ 60 w 60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17">
                      <a:moveTo>
                        <a:pt x="60" y="0"/>
                      </a:moveTo>
                      <a:lnTo>
                        <a:pt x="0" y="14"/>
                      </a:lnTo>
                      <a:lnTo>
                        <a:pt x="2" y="17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11" name="Line 576"/>
                <p:cNvSpPr>
                  <a:spLocks noChangeAspect="1" noChangeShapeType="1"/>
                </p:cNvSpPr>
                <p:nvPr/>
              </p:nvSpPr>
              <p:spPr bwMode="auto">
                <a:xfrm>
                  <a:off x="4231" y="175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12" name="Freeform 577"/>
                <p:cNvSpPr>
                  <a:spLocks noChangeAspect="1"/>
                </p:cNvSpPr>
                <p:nvPr/>
              </p:nvSpPr>
              <p:spPr bwMode="auto">
                <a:xfrm>
                  <a:off x="4231" y="1751"/>
                  <a:ext cx="26" cy="37"/>
                </a:xfrm>
                <a:custGeom>
                  <a:avLst/>
                  <a:gdLst>
                    <a:gd name="T0" fmla="*/ 115 w 183"/>
                    <a:gd name="T1" fmla="*/ 0 h 260"/>
                    <a:gd name="T2" fmla="*/ 58 w 183"/>
                    <a:gd name="T3" fmla="*/ 17 h 260"/>
                    <a:gd name="T4" fmla="*/ 0 w 183"/>
                    <a:gd name="T5" fmla="*/ 34 h 260"/>
                    <a:gd name="T6" fmla="*/ 67 w 183"/>
                    <a:gd name="T7" fmla="*/ 260 h 260"/>
                    <a:gd name="T8" fmla="*/ 125 w 183"/>
                    <a:gd name="T9" fmla="*/ 243 h 260"/>
                    <a:gd name="T10" fmla="*/ 183 w 183"/>
                    <a:gd name="T11" fmla="*/ 226 h 260"/>
                    <a:gd name="T12" fmla="*/ 115 w 183"/>
                    <a:gd name="T13" fmla="*/ 0 h 2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60"/>
                    <a:gd name="T23" fmla="*/ 183 w 183"/>
                    <a:gd name="T24" fmla="*/ 260 h 2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60">
                      <a:moveTo>
                        <a:pt x="115" y="0"/>
                      </a:moveTo>
                      <a:lnTo>
                        <a:pt x="58" y="17"/>
                      </a:lnTo>
                      <a:lnTo>
                        <a:pt x="0" y="34"/>
                      </a:lnTo>
                      <a:lnTo>
                        <a:pt x="67" y="260"/>
                      </a:lnTo>
                      <a:lnTo>
                        <a:pt x="125" y="243"/>
                      </a:lnTo>
                      <a:lnTo>
                        <a:pt x="183" y="226"/>
                      </a:lnTo>
                      <a:lnTo>
                        <a:pt x="11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13" name="Freeform 578"/>
                <p:cNvSpPr>
                  <a:spLocks noChangeAspect="1"/>
                </p:cNvSpPr>
                <p:nvPr/>
              </p:nvSpPr>
              <p:spPr bwMode="auto">
                <a:xfrm>
                  <a:off x="4231" y="1751"/>
                  <a:ext cx="26" cy="37"/>
                </a:xfrm>
                <a:custGeom>
                  <a:avLst/>
                  <a:gdLst>
                    <a:gd name="T0" fmla="*/ 115 w 183"/>
                    <a:gd name="T1" fmla="*/ 0 h 260"/>
                    <a:gd name="T2" fmla="*/ 58 w 183"/>
                    <a:gd name="T3" fmla="*/ 17 h 260"/>
                    <a:gd name="T4" fmla="*/ 0 w 183"/>
                    <a:gd name="T5" fmla="*/ 34 h 260"/>
                    <a:gd name="T6" fmla="*/ 67 w 183"/>
                    <a:gd name="T7" fmla="*/ 260 h 260"/>
                    <a:gd name="T8" fmla="*/ 125 w 183"/>
                    <a:gd name="T9" fmla="*/ 243 h 260"/>
                    <a:gd name="T10" fmla="*/ 183 w 183"/>
                    <a:gd name="T11" fmla="*/ 226 h 260"/>
                    <a:gd name="T12" fmla="*/ 115 w 183"/>
                    <a:gd name="T13" fmla="*/ 0 h 2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60"/>
                    <a:gd name="T23" fmla="*/ 183 w 183"/>
                    <a:gd name="T24" fmla="*/ 260 h 2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60">
                      <a:moveTo>
                        <a:pt x="115" y="0"/>
                      </a:moveTo>
                      <a:lnTo>
                        <a:pt x="58" y="17"/>
                      </a:lnTo>
                      <a:lnTo>
                        <a:pt x="0" y="34"/>
                      </a:lnTo>
                      <a:lnTo>
                        <a:pt x="67" y="260"/>
                      </a:lnTo>
                      <a:lnTo>
                        <a:pt x="125" y="243"/>
                      </a:lnTo>
                      <a:lnTo>
                        <a:pt x="183" y="226"/>
                      </a:lnTo>
                      <a:lnTo>
                        <a:pt x="11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14" name="Freeform 579"/>
                <p:cNvSpPr>
                  <a:spLocks noChangeAspect="1"/>
                </p:cNvSpPr>
                <p:nvPr/>
              </p:nvSpPr>
              <p:spPr bwMode="auto">
                <a:xfrm>
                  <a:off x="4241" y="1785"/>
                  <a:ext cx="8" cy="3"/>
                </a:xfrm>
                <a:custGeom>
                  <a:avLst/>
                  <a:gdLst>
                    <a:gd name="T0" fmla="*/ 58 w 58"/>
                    <a:gd name="T1" fmla="*/ 0 h 20"/>
                    <a:gd name="T2" fmla="*/ 0 w 58"/>
                    <a:gd name="T3" fmla="*/ 17 h 20"/>
                    <a:gd name="T4" fmla="*/ 1 w 58"/>
                    <a:gd name="T5" fmla="*/ 20 h 20"/>
                    <a:gd name="T6" fmla="*/ 58 w 58"/>
                    <a:gd name="T7" fmla="*/ 0 h 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20"/>
                    <a:gd name="T14" fmla="*/ 58 w 58"/>
                    <a:gd name="T15" fmla="*/ 20 h 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20">
                      <a:moveTo>
                        <a:pt x="58" y="0"/>
                      </a:moveTo>
                      <a:lnTo>
                        <a:pt x="0" y="17"/>
                      </a:lnTo>
                      <a:lnTo>
                        <a:pt x="1" y="2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15" name="Line 580"/>
                <p:cNvSpPr>
                  <a:spLocks noChangeAspect="1" noChangeShapeType="1"/>
                </p:cNvSpPr>
                <p:nvPr/>
              </p:nvSpPr>
              <p:spPr bwMode="auto">
                <a:xfrm>
                  <a:off x="4241" y="178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16" name="Freeform 581"/>
                <p:cNvSpPr>
                  <a:spLocks noChangeAspect="1"/>
                </p:cNvSpPr>
                <p:nvPr/>
              </p:nvSpPr>
              <p:spPr bwMode="auto">
                <a:xfrm>
                  <a:off x="4241" y="1782"/>
                  <a:ext cx="22" cy="22"/>
                </a:xfrm>
                <a:custGeom>
                  <a:avLst/>
                  <a:gdLst>
                    <a:gd name="T0" fmla="*/ 113 w 153"/>
                    <a:gd name="T1" fmla="*/ 0 h 151"/>
                    <a:gd name="T2" fmla="*/ 57 w 153"/>
                    <a:gd name="T3" fmla="*/ 21 h 151"/>
                    <a:gd name="T4" fmla="*/ 0 w 153"/>
                    <a:gd name="T5" fmla="*/ 41 h 151"/>
                    <a:gd name="T6" fmla="*/ 40 w 153"/>
                    <a:gd name="T7" fmla="*/ 151 h 151"/>
                    <a:gd name="T8" fmla="*/ 96 w 153"/>
                    <a:gd name="T9" fmla="*/ 130 h 151"/>
                    <a:gd name="T10" fmla="*/ 153 w 153"/>
                    <a:gd name="T11" fmla="*/ 110 h 151"/>
                    <a:gd name="T12" fmla="*/ 113 w 153"/>
                    <a:gd name="T13" fmla="*/ 0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151"/>
                    <a:gd name="T23" fmla="*/ 153 w 153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151">
                      <a:moveTo>
                        <a:pt x="113" y="0"/>
                      </a:moveTo>
                      <a:lnTo>
                        <a:pt x="57" y="21"/>
                      </a:lnTo>
                      <a:lnTo>
                        <a:pt x="0" y="41"/>
                      </a:lnTo>
                      <a:lnTo>
                        <a:pt x="40" y="151"/>
                      </a:lnTo>
                      <a:lnTo>
                        <a:pt x="96" y="130"/>
                      </a:lnTo>
                      <a:lnTo>
                        <a:pt x="153" y="110"/>
                      </a:lnTo>
                      <a:lnTo>
                        <a:pt x="1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17" name="Freeform 582"/>
                <p:cNvSpPr>
                  <a:spLocks noChangeAspect="1"/>
                </p:cNvSpPr>
                <p:nvPr/>
              </p:nvSpPr>
              <p:spPr bwMode="auto">
                <a:xfrm>
                  <a:off x="4241" y="1782"/>
                  <a:ext cx="22" cy="22"/>
                </a:xfrm>
                <a:custGeom>
                  <a:avLst/>
                  <a:gdLst>
                    <a:gd name="T0" fmla="*/ 113 w 153"/>
                    <a:gd name="T1" fmla="*/ 0 h 151"/>
                    <a:gd name="T2" fmla="*/ 57 w 153"/>
                    <a:gd name="T3" fmla="*/ 21 h 151"/>
                    <a:gd name="T4" fmla="*/ 0 w 153"/>
                    <a:gd name="T5" fmla="*/ 41 h 151"/>
                    <a:gd name="T6" fmla="*/ 40 w 153"/>
                    <a:gd name="T7" fmla="*/ 151 h 151"/>
                    <a:gd name="T8" fmla="*/ 96 w 153"/>
                    <a:gd name="T9" fmla="*/ 130 h 151"/>
                    <a:gd name="T10" fmla="*/ 153 w 153"/>
                    <a:gd name="T11" fmla="*/ 110 h 151"/>
                    <a:gd name="T12" fmla="*/ 113 w 153"/>
                    <a:gd name="T13" fmla="*/ 0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151"/>
                    <a:gd name="T23" fmla="*/ 153 w 153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151">
                      <a:moveTo>
                        <a:pt x="113" y="0"/>
                      </a:moveTo>
                      <a:lnTo>
                        <a:pt x="57" y="21"/>
                      </a:lnTo>
                      <a:lnTo>
                        <a:pt x="0" y="41"/>
                      </a:lnTo>
                      <a:lnTo>
                        <a:pt x="40" y="151"/>
                      </a:lnTo>
                      <a:lnTo>
                        <a:pt x="96" y="130"/>
                      </a:lnTo>
                      <a:lnTo>
                        <a:pt x="153" y="110"/>
                      </a:lnTo>
                      <a:lnTo>
                        <a:pt x="113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18" name="Freeform 583"/>
                <p:cNvSpPr>
                  <a:spLocks noChangeAspect="1"/>
                </p:cNvSpPr>
                <p:nvPr/>
              </p:nvSpPr>
              <p:spPr bwMode="auto">
                <a:xfrm>
                  <a:off x="4247" y="1801"/>
                  <a:ext cx="8" cy="3"/>
                </a:xfrm>
                <a:custGeom>
                  <a:avLst/>
                  <a:gdLst>
                    <a:gd name="T0" fmla="*/ 56 w 56"/>
                    <a:gd name="T1" fmla="*/ 0 h 23"/>
                    <a:gd name="T2" fmla="*/ 0 w 56"/>
                    <a:gd name="T3" fmla="*/ 21 h 23"/>
                    <a:gd name="T4" fmla="*/ 0 w 56"/>
                    <a:gd name="T5" fmla="*/ 23 h 23"/>
                    <a:gd name="T6" fmla="*/ 56 w 56"/>
                    <a:gd name="T7" fmla="*/ 0 h 2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3"/>
                    <a:gd name="T14" fmla="*/ 56 w 56"/>
                    <a:gd name="T15" fmla="*/ 23 h 2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3">
                      <a:moveTo>
                        <a:pt x="56" y="0"/>
                      </a:move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19" name="Line 584"/>
                <p:cNvSpPr>
                  <a:spLocks noChangeAspect="1" noChangeShapeType="1"/>
                </p:cNvSpPr>
                <p:nvPr/>
              </p:nvSpPr>
              <p:spPr bwMode="auto">
                <a:xfrm>
                  <a:off x="4247" y="180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20" name="Freeform 585"/>
                <p:cNvSpPr>
                  <a:spLocks noChangeAspect="1"/>
                </p:cNvSpPr>
                <p:nvPr/>
              </p:nvSpPr>
              <p:spPr bwMode="auto">
                <a:xfrm>
                  <a:off x="4247" y="1798"/>
                  <a:ext cx="22" cy="22"/>
                </a:xfrm>
                <a:custGeom>
                  <a:avLst/>
                  <a:gdLst>
                    <a:gd name="T0" fmla="*/ 113 w 156"/>
                    <a:gd name="T1" fmla="*/ 0 h 155"/>
                    <a:gd name="T2" fmla="*/ 56 w 156"/>
                    <a:gd name="T3" fmla="*/ 23 h 155"/>
                    <a:gd name="T4" fmla="*/ 0 w 156"/>
                    <a:gd name="T5" fmla="*/ 46 h 155"/>
                    <a:gd name="T6" fmla="*/ 43 w 156"/>
                    <a:gd name="T7" fmla="*/ 155 h 155"/>
                    <a:gd name="T8" fmla="*/ 100 w 156"/>
                    <a:gd name="T9" fmla="*/ 132 h 155"/>
                    <a:gd name="T10" fmla="*/ 156 w 156"/>
                    <a:gd name="T11" fmla="*/ 110 h 155"/>
                    <a:gd name="T12" fmla="*/ 113 w 156"/>
                    <a:gd name="T13" fmla="*/ 0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6"/>
                    <a:gd name="T22" fmla="*/ 0 h 155"/>
                    <a:gd name="T23" fmla="*/ 156 w 156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6" h="155">
                      <a:moveTo>
                        <a:pt x="113" y="0"/>
                      </a:moveTo>
                      <a:lnTo>
                        <a:pt x="56" y="23"/>
                      </a:lnTo>
                      <a:lnTo>
                        <a:pt x="0" y="46"/>
                      </a:lnTo>
                      <a:lnTo>
                        <a:pt x="43" y="155"/>
                      </a:lnTo>
                      <a:lnTo>
                        <a:pt x="100" y="132"/>
                      </a:lnTo>
                      <a:lnTo>
                        <a:pt x="156" y="110"/>
                      </a:lnTo>
                      <a:lnTo>
                        <a:pt x="1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21" name="Freeform 586"/>
                <p:cNvSpPr>
                  <a:spLocks noChangeAspect="1"/>
                </p:cNvSpPr>
                <p:nvPr/>
              </p:nvSpPr>
              <p:spPr bwMode="auto">
                <a:xfrm>
                  <a:off x="4247" y="1798"/>
                  <a:ext cx="22" cy="22"/>
                </a:xfrm>
                <a:custGeom>
                  <a:avLst/>
                  <a:gdLst>
                    <a:gd name="T0" fmla="*/ 113 w 156"/>
                    <a:gd name="T1" fmla="*/ 0 h 155"/>
                    <a:gd name="T2" fmla="*/ 56 w 156"/>
                    <a:gd name="T3" fmla="*/ 23 h 155"/>
                    <a:gd name="T4" fmla="*/ 0 w 156"/>
                    <a:gd name="T5" fmla="*/ 46 h 155"/>
                    <a:gd name="T6" fmla="*/ 43 w 156"/>
                    <a:gd name="T7" fmla="*/ 155 h 155"/>
                    <a:gd name="T8" fmla="*/ 100 w 156"/>
                    <a:gd name="T9" fmla="*/ 132 h 155"/>
                    <a:gd name="T10" fmla="*/ 156 w 156"/>
                    <a:gd name="T11" fmla="*/ 110 h 155"/>
                    <a:gd name="T12" fmla="*/ 113 w 156"/>
                    <a:gd name="T13" fmla="*/ 0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6"/>
                    <a:gd name="T22" fmla="*/ 0 h 155"/>
                    <a:gd name="T23" fmla="*/ 156 w 156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6" h="155">
                      <a:moveTo>
                        <a:pt x="113" y="0"/>
                      </a:moveTo>
                      <a:lnTo>
                        <a:pt x="56" y="23"/>
                      </a:lnTo>
                      <a:lnTo>
                        <a:pt x="0" y="46"/>
                      </a:lnTo>
                      <a:lnTo>
                        <a:pt x="43" y="155"/>
                      </a:lnTo>
                      <a:lnTo>
                        <a:pt x="100" y="132"/>
                      </a:lnTo>
                      <a:lnTo>
                        <a:pt x="156" y="110"/>
                      </a:lnTo>
                      <a:lnTo>
                        <a:pt x="113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22" name="Freeform 587"/>
                <p:cNvSpPr>
                  <a:spLocks noChangeAspect="1"/>
                </p:cNvSpPr>
                <p:nvPr/>
              </p:nvSpPr>
              <p:spPr bwMode="auto">
                <a:xfrm>
                  <a:off x="4253" y="1817"/>
                  <a:ext cx="8" cy="3"/>
                </a:xfrm>
                <a:custGeom>
                  <a:avLst/>
                  <a:gdLst>
                    <a:gd name="T0" fmla="*/ 57 w 57"/>
                    <a:gd name="T1" fmla="*/ 0 h 25"/>
                    <a:gd name="T2" fmla="*/ 0 w 57"/>
                    <a:gd name="T3" fmla="*/ 23 h 25"/>
                    <a:gd name="T4" fmla="*/ 1 w 57"/>
                    <a:gd name="T5" fmla="*/ 25 h 25"/>
                    <a:gd name="T6" fmla="*/ 57 w 57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25"/>
                    <a:gd name="T14" fmla="*/ 57 w 57"/>
                    <a:gd name="T15" fmla="*/ 25 h 2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25">
                      <a:moveTo>
                        <a:pt x="57" y="0"/>
                      </a:moveTo>
                      <a:lnTo>
                        <a:pt x="0" y="23"/>
                      </a:lnTo>
                      <a:lnTo>
                        <a:pt x="1" y="25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23" name="Line 588"/>
                <p:cNvSpPr>
                  <a:spLocks noChangeAspect="1" noChangeShapeType="1"/>
                </p:cNvSpPr>
                <p:nvPr/>
              </p:nvSpPr>
              <p:spPr bwMode="auto">
                <a:xfrm>
                  <a:off x="4253" y="182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24" name="Freeform 589"/>
                <p:cNvSpPr>
                  <a:spLocks noChangeAspect="1"/>
                </p:cNvSpPr>
                <p:nvPr/>
              </p:nvSpPr>
              <p:spPr bwMode="auto">
                <a:xfrm>
                  <a:off x="4253" y="1813"/>
                  <a:ext cx="22" cy="22"/>
                </a:xfrm>
                <a:custGeom>
                  <a:avLst/>
                  <a:gdLst>
                    <a:gd name="T0" fmla="*/ 111 w 158"/>
                    <a:gd name="T1" fmla="*/ 0 h 156"/>
                    <a:gd name="T2" fmla="*/ 56 w 158"/>
                    <a:gd name="T3" fmla="*/ 25 h 156"/>
                    <a:gd name="T4" fmla="*/ 0 w 158"/>
                    <a:gd name="T5" fmla="*/ 50 h 156"/>
                    <a:gd name="T6" fmla="*/ 46 w 158"/>
                    <a:gd name="T7" fmla="*/ 156 h 156"/>
                    <a:gd name="T8" fmla="*/ 102 w 158"/>
                    <a:gd name="T9" fmla="*/ 131 h 156"/>
                    <a:gd name="T10" fmla="*/ 158 w 158"/>
                    <a:gd name="T11" fmla="*/ 106 h 156"/>
                    <a:gd name="T12" fmla="*/ 111 w 158"/>
                    <a:gd name="T13" fmla="*/ 0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156"/>
                    <a:gd name="T23" fmla="*/ 158 w 158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156">
                      <a:moveTo>
                        <a:pt x="111" y="0"/>
                      </a:moveTo>
                      <a:lnTo>
                        <a:pt x="56" y="25"/>
                      </a:lnTo>
                      <a:lnTo>
                        <a:pt x="0" y="50"/>
                      </a:lnTo>
                      <a:lnTo>
                        <a:pt x="46" y="156"/>
                      </a:lnTo>
                      <a:lnTo>
                        <a:pt x="102" y="131"/>
                      </a:lnTo>
                      <a:lnTo>
                        <a:pt x="158" y="10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25" name="Freeform 590"/>
                <p:cNvSpPr>
                  <a:spLocks noChangeAspect="1"/>
                </p:cNvSpPr>
                <p:nvPr/>
              </p:nvSpPr>
              <p:spPr bwMode="auto">
                <a:xfrm>
                  <a:off x="4253" y="1813"/>
                  <a:ext cx="22" cy="22"/>
                </a:xfrm>
                <a:custGeom>
                  <a:avLst/>
                  <a:gdLst>
                    <a:gd name="T0" fmla="*/ 111 w 158"/>
                    <a:gd name="T1" fmla="*/ 0 h 156"/>
                    <a:gd name="T2" fmla="*/ 56 w 158"/>
                    <a:gd name="T3" fmla="*/ 25 h 156"/>
                    <a:gd name="T4" fmla="*/ 0 w 158"/>
                    <a:gd name="T5" fmla="*/ 50 h 156"/>
                    <a:gd name="T6" fmla="*/ 46 w 158"/>
                    <a:gd name="T7" fmla="*/ 156 h 156"/>
                    <a:gd name="T8" fmla="*/ 102 w 158"/>
                    <a:gd name="T9" fmla="*/ 131 h 156"/>
                    <a:gd name="T10" fmla="*/ 158 w 158"/>
                    <a:gd name="T11" fmla="*/ 106 h 156"/>
                    <a:gd name="T12" fmla="*/ 111 w 158"/>
                    <a:gd name="T13" fmla="*/ 0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156"/>
                    <a:gd name="T23" fmla="*/ 158 w 158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156">
                      <a:moveTo>
                        <a:pt x="111" y="0"/>
                      </a:moveTo>
                      <a:lnTo>
                        <a:pt x="56" y="25"/>
                      </a:lnTo>
                      <a:lnTo>
                        <a:pt x="0" y="50"/>
                      </a:lnTo>
                      <a:lnTo>
                        <a:pt x="46" y="156"/>
                      </a:lnTo>
                      <a:lnTo>
                        <a:pt x="102" y="131"/>
                      </a:lnTo>
                      <a:lnTo>
                        <a:pt x="158" y="106"/>
                      </a:lnTo>
                      <a:lnTo>
                        <a:pt x="11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26" name="Freeform 591"/>
                <p:cNvSpPr>
                  <a:spLocks noChangeAspect="1"/>
                </p:cNvSpPr>
                <p:nvPr/>
              </p:nvSpPr>
              <p:spPr bwMode="auto">
                <a:xfrm>
                  <a:off x="4259" y="1832"/>
                  <a:ext cx="8" cy="4"/>
                </a:xfrm>
                <a:custGeom>
                  <a:avLst/>
                  <a:gdLst>
                    <a:gd name="T0" fmla="*/ 56 w 56"/>
                    <a:gd name="T1" fmla="*/ 0 h 27"/>
                    <a:gd name="T2" fmla="*/ 0 w 56"/>
                    <a:gd name="T3" fmla="*/ 25 h 27"/>
                    <a:gd name="T4" fmla="*/ 2 w 56"/>
                    <a:gd name="T5" fmla="*/ 27 h 27"/>
                    <a:gd name="T6" fmla="*/ 56 w 56"/>
                    <a:gd name="T7" fmla="*/ 0 h 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7"/>
                    <a:gd name="T14" fmla="*/ 56 w 56"/>
                    <a:gd name="T15" fmla="*/ 27 h 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7">
                      <a:moveTo>
                        <a:pt x="56" y="0"/>
                      </a:move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27" name="Line 592"/>
                <p:cNvSpPr>
                  <a:spLocks noChangeAspect="1" noChangeShapeType="1"/>
                </p:cNvSpPr>
                <p:nvPr/>
              </p:nvSpPr>
              <p:spPr bwMode="auto">
                <a:xfrm>
                  <a:off x="4259" y="183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28" name="Freeform 593"/>
                <p:cNvSpPr>
                  <a:spLocks noChangeAspect="1"/>
                </p:cNvSpPr>
                <p:nvPr/>
              </p:nvSpPr>
              <p:spPr bwMode="auto">
                <a:xfrm>
                  <a:off x="4260" y="1828"/>
                  <a:ext cx="23" cy="23"/>
                </a:xfrm>
                <a:custGeom>
                  <a:avLst/>
                  <a:gdLst>
                    <a:gd name="T0" fmla="*/ 109 w 160"/>
                    <a:gd name="T1" fmla="*/ 0 h 159"/>
                    <a:gd name="T2" fmla="*/ 54 w 160"/>
                    <a:gd name="T3" fmla="*/ 27 h 159"/>
                    <a:gd name="T4" fmla="*/ 0 w 160"/>
                    <a:gd name="T5" fmla="*/ 54 h 159"/>
                    <a:gd name="T6" fmla="*/ 51 w 160"/>
                    <a:gd name="T7" fmla="*/ 159 h 159"/>
                    <a:gd name="T8" fmla="*/ 105 w 160"/>
                    <a:gd name="T9" fmla="*/ 132 h 159"/>
                    <a:gd name="T10" fmla="*/ 160 w 160"/>
                    <a:gd name="T11" fmla="*/ 105 h 159"/>
                    <a:gd name="T12" fmla="*/ 109 w 160"/>
                    <a:gd name="T13" fmla="*/ 0 h 1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59"/>
                    <a:gd name="T23" fmla="*/ 160 w 160"/>
                    <a:gd name="T24" fmla="*/ 159 h 1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59">
                      <a:moveTo>
                        <a:pt x="109" y="0"/>
                      </a:moveTo>
                      <a:lnTo>
                        <a:pt x="54" y="27"/>
                      </a:lnTo>
                      <a:lnTo>
                        <a:pt x="0" y="54"/>
                      </a:lnTo>
                      <a:lnTo>
                        <a:pt x="51" y="159"/>
                      </a:lnTo>
                      <a:lnTo>
                        <a:pt x="105" y="132"/>
                      </a:lnTo>
                      <a:lnTo>
                        <a:pt x="160" y="105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29" name="Freeform 594"/>
                <p:cNvSpPr>
                  <a:spLocks noChangeAspect="1"/>
                </p:cNvSpPr>
                <p:nvPr/>
              </p:nvSpPr>
              <p:spPr bwMode="auto">
                <a:xfrm>
                  <a:off x="4260" y="1828"/>
                  <a:ext cx="23" cy="23"/>
                </a:xfrm>
                <a:custGeom>
                  <a:avLst/>
                  <a:gdLst>
                    <a:gd name="T0" fmla="*/ 109 w 160"/>
                    <a:gd name="T1" fmla="*/ 0 h 159"/>
                    <a:gd name="T2" fmla="*/ 54 w 160"/>
                    <a:gd name="T3" fmla="*/ 27 h 159"/>
                    <a:gd name="T4" fmla="*/ 0 w 160"/>
                    <a:gd name="T5" fmla="*/ 54 h 159"/>
                    <a:gd name="T6" fmla="*/ 51 w 160"/>
                    <a:gd name="T7" fmla="*/ 159 h 159"/>
                    <a:gd name="T8" fmla="*/ 105 w 160"/>
                    <a:gd name="T9" fmla="*/ 132 h 159"/>
                    <a:gd name="T10" fmla="*/ 160 w 160"/>
                    <a:gd name="T11" fmla="*/ 105 h 159"/>
                    <a:gd name="T12" fmla="*/ 109 w 160"/>
                    <a:gd name="T13" fmla="*/ 0 h 1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59"/>
                    <a:gd name="T23" fmla="*/ 160 w 160"/>
                    <a:gd name="T24" fmla="*/ 159 h 1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59">
                      <a:moveTo>
                        <a:pt x="109" y="0"/>
                      </a:moveTo>
                      <a:lnTo>
                        <a:pt x="54" y="27"/>
                      </a:lnTo>
                      <a:lnTo>
                        <a:pt x="0" y="54"/>
                      </a:lnTo>
                      <a:lnTo>
                        <a:pt x="51" y="159"/>
                      </a:lnTo>
                      <a:lnTo>
                        <a:pt x="105" y="132"/>
                      </a:lnTo>
                      <a:lnTo>
                        <a:pt x="160" y="105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30" name="Freeform 595"/>
                <p:cNvSpPr>
                  <a:spLocks noChangeAspect="1"/>
                </p:cNvSpPr>
                <p:nvPr/>
              </p:nvSpPr>
              <p:spPr bwMode="auto">
                <a:xfrm>
                  <a:off x="4267" y="1847"/>
                  <a:ext cx="8" cy="4"/>
                </a:xfrm>
                <a:custGeom>
                  <a:avLst/>
                  <a:gdLst>
                    <a:gd name="T0" fmla="*/ 54 w 54"/>
                    <a:gd name="T1" fmla="*/ 0 h 30"/>
                    <a:gd name="T2" fmla="*/ 0 w 54"/>
                    <a:gd name="T3" fmla="*/ 27 h 30"/>
                    <a:gd name="T4" fmla="*/ 1 w 54"/>
                    <a:gd name="T5" fmla="*/ 30 h 30"/>
                    <a:gd name="T6" fmla="*/ 54 w 54"/>
                    <a:gd name="T7" fmla="*/ 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4"/>
                    <a:gd name="T13" fmla="*/ 0 h 30"/>
                    <a:gd name="T14" fmla="*/ 54 w 54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4" h="30">
                      <a:moveTo>
                        <a:pt x="54" y="0"/>
                      </a:moveTo>
                      <a:lnTo>
                        <a:pt x="0" y="27"/>
                      </a:lnTo>
                      <a:lnTo>
                        <a:pt x="1" y="3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31" name="Line 596"/>
                <p:cNvSpPr>
                  <a:spLocks noChangeAspect="1" noChangeShapeType="1"/>
                </p:cNvSpPr>
                <p:nvPr/>
              </p:nvSpPr>
              <p:spPr bwMode="auto">
                <a:xfrm>
                  <a:off x="4267" y="1851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32" name="Freeform 597"/>
                <p:cNvSpPr>
                  <a:spLocks noChangeAspect="1"/>
                </p:cNvSpPr>
                <p:nvPr/>
              </p:nvSpPr>
              <p:spPr bwMode="auto">
                <a:xfrm>
                  <a:off x="4267" y="1842"/>
                  <a:ext cx="23" cy="24"/>
                </a:xfrm>
                <a:custGeom>
                  <a:avLst/>
                  <a:gdLst>
                    <a:gd name="T0" fmla="*/ 107 w 162"/>
                    <a:gd name="T1" fmla="*/ 0 h 162"/>
                    <a:gd name="T2" fmla="*/ 53 w 162"/>
                    <a:gd name="T3" fmla="*/ 30 h 162"/>
                    <a:gd name="T4" fmla="*/ 0 w 162"/>
                    <a:gd name="T5" fmla="*/ 60 h 162"/>
                    <a:gd name="T6" fmla="*/ 56 w 162"/>
                    <a:gd name="T7" fmla="*/ 162 h 162"/>
                    <a:gd name="T8" fmla="*/ 109 w 162"/>
                    <a:gd name="T9" fmla="*/ 132 h 162"/>
                    <a:gd name="T10" fmla="*/ 162 w 162"/>
                    <a:gd name="T11" fmla="*/ 103 h 162"/>
                    <a:gd name="T12" fmla="*/ 107 w 162"/>
                    <a:gd name="T13" fmla="*/ 0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2"/>
                    <a:gd name="T22" fmla="*/ 0 h 162"/>
                    <a:gd name="T23" fmla="*/ 162 w 162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2" h="162">
                      <a:moveTo>
                        <a:pt x="107" y="0"/>
                      </a:moveTo>
                      <a:lnTo>
                        <a:pt x="53" y="30"/>
                      </a:lnTo>
                      <a:lnTo>
                        <a:pt x="0" y="60"/>
                      </a:lnTo>
                      <a:lnTo>
                        <a:pt x="56" y="162"/>
                      </a:lnTo>
                      <a:lnTo>
                        <a:pt x="109" y="132"/>
                      </a:lnTo>
                      <a:lnTo>
                        <a:pt x="162" y="103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33" name="Freeform 598"/>
                <p:cNvSpPr>
                  <a:spLocks noChangeAspect="1"/>
                </p:cNvSpPr>
                <p:nvPr/>
              </p:nvSpPr>
              <p:spPr bwMode="auto">
                <a:xfrm>
                  <a:off x="4267" y="1842"/>
                  <a:ext cx="23" cy="24"/>
                </a:xfrm>
                <a:custGeom>
                  <a:avLst/>
                  <a:gdLst>
                    <a:gd name="T0" fmla="*/ 107 w 162"/>
                    <a:gd name="T1" fmla="*/ 0 h 162"/>
                    <a:gd name="T2" fmla="*/ 53 w 162"/>
                    <a:gd name="T3" fmla="*/ 30 h 162"/>
                    <a:gd name="T4" fmla="*/ 0 w 162"/>
                    <a:gd name="T5" fmla="*/ 60 h 162"/>
                    <a:gd name="T6" fmla="*/ 56 w 162"/>
                    <a:gd name="T7" fmla="*/ 162 h 162"/>
                    <a:gd name="T8" fmla="*/ 109 w 162"/>
                    <a:gd name="T9" fmla="*/ 132 h 162"/>
                    <a:gd name="T10" fmla="*/ 162 w 162"/>
                    <a:gd name="T11" fmla="*/ 103 h 162"/>
                    <a:gd name="T12" fmla="*/ 107 w 162"/>
                    <a:gd name="T13" fmla="*/ 0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2"/>
                    <a:gd name="T22" fmla="*/ 0 h 162"/>
                    <a:gd name="T23" fmla="*/ 162 w 162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2" h="162">
                      <a:moveTo>
                        <a:pt x="107" y="0"/>
                      </a:moveTo>
                      <a:lnTo>
                        <a:pt x="53" y="30"/>
                      </a:lnTo>
                      <a:lnTo>
                        <a:pt x="0" y="60"/>
                      </a:lnTo>
                      <a:lnTo>
                        <a:pt x="56" y="162"/>
                      </a:lnTo>
                      <a:lnTo>
                        <a:pt x="109" y="132"/>
                      </a:lnTo>
                      <a:lnTo>
                        <a:pt x="162" y="103"/>
                      </a:lnTo>
                      <a:lnTo>
                        <a:pt x="107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34" name="Freeform 599"/>
                <p:cNvSpPr>
                  <a:spLocks noChangeAspect="1"/>
                </p:cNvSpPr>
                <p:nvPr/>
              </p:nvSpPr>
              <p:spPr bwMode="auto">
                <a:xfrm>
                  <a:off x="4275" y="1861"/>
                  <a:ext cx="8" cy="5"/>
                </a:xfrm>
                <a:custGeom>
                  <a:avLst/>
                  <a:gdLst>
                    <a:gd name="T0" fmla="*/ 53 w 53"/>
                    <a:gd name="T1" fmla="*/ 0 h 32"/>
                    <a:gd name="T2" fmla="*/ 0 w 53"/>
                    <a:gd name="T3" fmla="*/ 30 h 32"/>
                    <a:gd name="T4" fmla="*/ 1 w 53"/>
                    <a:gd name="T5" fmla="*/ 32 h 32"/>
                    <a:gd name="T6" fmla="*/ 53 w 53"/>
                    <a:gd name="T7" fmla="*/ 0 h 3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"/>
                    <a:gd name="T13" fmla="*/ 0 h 32"/>
                    <a:gd name="T14" fmla="*/ 53 w 53"/>
                    <a:gd name="T15" fmla="*/ 32 h 3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" h="32">
                      <a:moveTo>
                        <a:pt x="53" y="0"/>
                      </a:moveTo>
                      <a:lnTo>
                        <a:pt x="0" y="30"/>
                      </a:lnTo>
                      <a:lnTo>
                        <a:pt x="1" y="32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35" name="Line 600"/>
                <p:cNvSpPr>
                  <a:spLocks noChangeAspect="1" noChangeShapeType="1"/>
                </p:cNvSpPr>
                <p:nvPr/>
              </p:nvSpPr>
              <p:spPr bwMode="auto">
                <a:xfrm>
                  <a:off x="4275" y="186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36" name="Freeform 601"/>
                <p:cNvSpPr>
                  <a:spLocks noChangeAspect="1"/>
                </p:cNvSpPr>
                <p:nvPr/>
              </p:nvSpPr>
              <p:spPr bwMode="auto">
                <a:xfrm>
                  <a:off x="4275" y="1857"/>
                  <a:ext cx="24" cy="23"/>
                </a:xfrm>
                <a:custGeom>
                  <a:avLst/>
                  <a:gdLst>
                    <a:gd name="T0" fmla="*/ 104 w 165"/>
                    <a:gd name="T1" fmla="*/ 0 h 164"/>
                    <a:gd name="T2" fmla="*/ 52 w 165"/>
                    <a:gd name="T3" fmla="*/ 32 h 164"/>
                    <a:gd name="T4" fmla="*/ 0 w 165"/>
                    <a:gd name="T5" fmla="*/ 64 h 164"/>
                    <a:gd name="T6" fmla="*/ 60 w 165"/>
                    <a:gd name="T7" fmla="*/ 164 h 164"/>
                    <a:gd name="T8" fmla="*/ 112 w 165"/>
                    <a:gd name="T9" fmla="*/ 133 h 164"/>
                    <a:gd name="T10" fmla="*/ 165 w 165"/>
                    <a:gd name="T11" fmla="*/ 101 h 164"/>
                    <a:gd name="T12" fmla="*/ 104 w 165"/>
                    <a:gd name="T13" fmla="*/ 0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164"/>
                    <a:gd name="T23" fmla="*/ 165 w 165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164">
                      <a:moveTo>
                        <a:pt x="104" y="0"/>
                      </a:moveTo>
                      <a:lnTo>
                        <a:pt x="52" y="32"/>
                      </a:lnTo>
                      <a:lnTo>
                        <a:pt x="0" y="64"/>
                      </a:lnTo>
                      <a:lnTo>
                        <a:pt x="60" y="164"/>
                      </a:lnTo>
                      <a:lnTo>
                        <a:pt x="112" y="133"/>
                      </a:lnTo>
                      <a:lnTo>
                        <a:pt x="165" y="101"/>
                      </a:lnTo>
                      <a:lnTo>
                        <a:pt x="10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37" name="Freeform 602"/>
                <p:cNvSpPr>
                  <a:spLocks noChangeAspect="1"/>
                </p:cNvSpPr>
                <p:nvPr/>
              </p:nvSpPr>
              <p:spPr bwMode="auto">
                <a:xfrm>
                  <a:off x="4275" y="1857"/>
                  <a:ext cx="24" cy="23"/>
                </a:xfrm>
                <a:custGeom>
                  <a:avLst/>
                  <a:gdLst>
                    <a:gd name="T0" fmla="*/ 104 w 165"/>
                    <a:gd name="T1" fmla="*/ 0 h 164"/>
                    <a:gd name="T2" fmla="*/ 52 w 165"/>
                    <a:gd name="T3" fmla="*/ 32 h 164"/>
                    <a:gd name="T4" fmla="*/ 0 w 165"/>
                    <a:gd name="T5" fmla="*/ 64 h 164"/>
                    <a:gd name="T6" fmla="*/ 60 w 165"/>
                    <a:gd name="T7" fmla="*/ 164 h 164"/>
                    <a:gd name="T8" fmla="*/ 112 w 165"/>
                    <a:gd name="T9" fmla="*/ 133 h 164"/>
                    <a:gd name="T10" fmla="*/ 165 w 165"/>
                    <a:gd name="T11" fmla="*/ 101 h 164"/>
                    <a:gd name="T12" fmla="*/ 104 w 165"/>
                    <a:gd name="T13" fmla="*/ 0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164"/>
                    <a:gd name="T23" fmla="*/ 165 w 165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164">
                      <a:moveTo>
                        <a:pt x="104" y="0"/>
                      </a:moveTo>
                      <a:lnTo>
                        <a:pt x="52" y="32"/>
                      </a:lnTo>
                      <a:lnTo>
                        <a:pt x="0" y="64"/>
                      </a:lnTo>
                      <a:lnTo>
                        <a:pt x="60" y="164"/>
                      </a:lnTo>
                      <a:lnTo>
                        <a:pt x="112" y="133"/>
                      </a:lnTo>
                      <a:lnTo>
                        <a:pt x="165" y="101"/>
                      </a:lnTo>
                      <a:lnTo>
                        <a:pt x="10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38" name="Freeform 603"/>
                <p:cNvSpPr>
                  <a:spLocks noChangeAspect="1"/>
                </p:cNvSpPr>
                <p:nvPr/>
              </p:nvSpPr>
              <p:spPr bwMode="auto">
                <a:xfrm>
                  <a:off x="4284" y="1876"/>
                  <a:ext cx="7" cy="4"/>
                </a:xfrm>
                <a:custGeom>
                  <a:avLst/>
                  <a:gdLst>
                    <a:gd name="T0" fmla="*/ 52 w 52"/>
                    <a:gd name="T1" fmla="*/ 0 h 33"/>
                    <a:gd name="T2" fmla="*/ 0 w 52"/>
                    <a:gd name="T3" fmla="*/ 31 h 33"/>
                    <a:gd name="T4" fmla="*/ 1 w 52"/>
                    <a:gd name="T5" fmla="*/ 33 h 33"/>
                    <a:gd name="T6" fmla="*/ 52 w 52"/>
                    <a:gd name="T7" fmla="*/ 0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2"/>
                    <a:gd name="T13" fmla="*/ 0 h 33"/>
                    <a:gd name="T14" fmla="*/ 52 w 52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2" h="33">
                      <a:moveTo>
                        <a:pt x="52" y="0"/>
                      </a:moveTo>
                      <a:lnTo>
                        <a:pt x="0" y="31"/>
                      </a:lnTo>
                      <a:lnTo>
                        <a:pt x="1" y="33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39" name="Line 604"/>
                <p:cNvSpPr>
                  <a:spLocks noChangeAspect="1" noChangeShapeType="1"/>
                </p:cNvSpPr>
                <p:nvPr/>
              </p:nvSpPr>
              <p:spPr bwMode="auto">
                <a:xfrm>
                  <a:off x="4284" y="188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40" name="Freeform 605"/>
                <p:cNvSpPr>
                  <a:spLocks noChangeAspect="1"/>
                </p:cNvSpPr>
                <p:nvPr/>
              </p:nvSpPr>
              <p:spPr bwMode="auto">
                <a:xfrm>
                  <a:off x="4284" y="1871"/>
                  <a:ext cx="24" cy="23"/>
                </a:xfrm>
                <a:custGeom>
                  <a:avLst/>
                  <a:gdLst>
                    <a:gd name="T0" fmla="*/ 102 w 166"/>
                    <a:gd name="T1" fmla="*/ 0 h 162"/>
                    <a:gd name="T2" fmla="*/ 51 w 166"/>
                    <a:gd name="T3" fmla="*/ 33 h 162"/>
                    <a:gd name="T4" fmla="*/ 0 w 166"/>
                    <a:gd name="T5" fmla="*/ 66 h 162"/>
                    <a:gd name="T6" fmla="*/ 64 w 166"/>
                    <a:gd name="T7" fmla="*/ 162 h 162"/>
                    <a:gd name="T8" fmla="*/ 115 w 166"/>
                    <a:gd name="T9" fmla="*/ 129 h 162"/>
                    <a:gd name="T10" fmla="*/ 166 w 166"/>
                    <a:gd name="T11" fmla="*/ 96 h 162"/>
                    <a:gd name="T12" fmla="*/ 102 w 166"/>
                    <a:gd name="T13" fmla="*/ 0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2"/>
                    <a:gd name="T23" fmla="*/ 166 w 166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2">
                      <a:moveTo>
                        <a:pt x="102" y="0"/>
                      </a:moveTo>
                      <a:lnTo>
                        <a:pt x="51" y="33"/>
                      </a:lnTo>
                      <a:lnTo>
                        <a:pt x="0" y="66"/>
                      </a:lnTo>
                      <a:lnTo>
                        <a:pt x="64" y="162"/>
                      </a:lnTo>
                      <a:lnTo>
                        <a:pt x="115" y="129"/>
                      </a:lnTo>
                      <a:lnTo>
                        <a:pt x="166" y="96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41" name="Freeform 606"/>
                <p:cNvSpPr>
                  <a:spLocks noChangeAspect="1"/>
                </p:cNvSpPr>
                <p:nvPr/>
              </p:nvSpPr>
              <p:spPr bwMode="auto">
                <a:xfrm>
                  <a:off x="4284" y="1871"/>
                  <a:ext cx="24" cy="23"/>
                </a:xfrm>
                <a:custGeom>
                  <a:avLst/>
                  <a:gdLst>
                    <a:gd name="T0" fmla="*/ 102 w 166"/>
                    <a:gd name="T1" fmla="*/ 0 h 162"/>
                    <a:gd name="T2" fmla="*/ 51 w 166"/>
                    <a:gd name="T3" fmla="*/ 33 h 162"/>
                    <a:gd name="T4" fmla="*/ 0 w 166"/>
                    <a:gd name="T5" fmla="*/ 66 h 162"/>
                    <a:gd name="T6" fmla="*/ 64 w 166"/>
                    <a:gd name="T7" fmla="*/ 162 h 162"/>
                    <a:gd name="T8" fmla="*/ 115 w 166"/>
                    <a:gd name="T9" fmla="*/ 129 h 162"/>
                    <a:gd name="T10" fmla="*/ 166 w 166"/>
                    <a:gd name="T11" fmla="*/ 96 h 162"/>
                    <a:gd name="T12" fmla="*/ 102 w 166"/>
                    <a:gd name="T13" fmla="*/ 0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2"/>
                    <a:gd name="T23" fmla="*/ 166 w 166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2">
                      <a:moveTo>
                        <a:pt x="102" y="0"/>
                      </a:moveTo>
                      <a:lnTo>
                        <a:pt x="51" y="33"/>
                      </a:lnTo>
                      <a:lnTo>
                        <a:pt x="0" y="66"/>
                      </a:lnTo>
                      <a:lnTo>
                        <a:pt x="64" y="162"/>
                      </a:lnTo>
                      <a:lnTo>
                        <a:pt x="115" y="129"/>
                      </a:lnTo>
                      <a:lnTo>
                        <a:pt x="166" y="96"/>
                      </a:lnTo>
                      <a:lnTo>
                        <a:pt x="102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42" name="Freeform 607"/>
                <p:cNvSpPr>
                  <a:spLocks noChangeAspect="1"/>
                </p:cNvSpPr>
                <p:nvPr/>
              </p:nvSpPr>
              <p:spPr bwMode="auto">
                <a:xfrm>
                  <a:off x="4293" y="1889"/>
                  <a:ext cx="7" cy="6"/>
                </a:xfrm>
                <a:custGeom>
                  <a:avLst/>
                  <a:gdLst>
                    <a:gd name="T0" fmla="*/ 51 w 51"/>
                    <a:gd name="T1" fmla="*/ 0 h 37"/>
                    <a:gd name="T2" fmla="*/ 0 w 51"/>
                    <a:gd name="T3" fmla="*/ 33 h 37"/>
                    <a:gd name="T4" fmla="*/ 2 w 51"/>
                    <a:gd name="T5" fmla="*/ 37 h 37"/>
                    <a:gd name="T6" fmla="*/ 51 w 51"/>
                    <a:gd name="T7" fmla="*/ 0 h 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1"/>
                    <a:gd name="T13" fmla="*/ 0 h 37"/>
                    <a:gd name="T14" fmla="*/ 51 w 51"/>
                    <a:gd name="T15" fmla="*/ 37 h 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1" h="37">
                      <a:moveTo>
                        <a:pt x="51" y="0"/>
                      </a:moveTo>
                      <a:lnTo>
                        <a:pt x="0" y="33"/>
                      </a:lnTo>
                      <a:lnTo>
                        <a:pt x="2" y="37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43" name="Line 608"/>
                <p:cNvSpPr>
                  <a:spLocks noChangeAspect="1" noChangeShapeType="1"/>
                </p:cNvSpPr>
                <p:nvPr/>
              </p:nvSpPr>
              <p:spPr bwMode="auto">
                <a:xfrm>
                  <a:off x="4293" y="189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44" name="Freeform 609"/>
                <p:cNvSpPr>
                  <a:spLocks noChangeAspect="1"/>
                </p:cNvSpPr>
                <p:nvPr/>
              </p:nvSpPr>
              <p:spPr bwMode="auto">
                <a:xfrm>
                  <a:off x="4293" y="1884"/>
                  <a:ext cx="24" cy="24"/>
                </a:xfrm>
                <a:custGeom>
                  <a:avLst/>
                  <a:gdLst>
                    <a:gd name="T0" fmla="*/ 98 w 167"/>
                    <a:gd name="T1" fmla="*/ 0 h 167"/>
                    <a:gd name="T2" fmla="*/ 49 w 167"/>
                    <a:gd name="T3" fmla="*/ 36 h 167"/>
                    <a:gd name="T4" fmla="*/ 0 w 167"/>
                    <a:gd name="T5" fmla="*/ 73 h 167"/>
                    <a:gd name="T6" fmla="*/ 69 w 167"/>
                    <a:gd name="T7" fmla="*/ 167 h 167"/>
                    <a:gd name="T8" fmla="*/ 118 w 167"/>
                    <a:gd name="T9" fmla="*/ 131 h 167"/>
                    <a:gd name="T10" fmla="*/ 167 w 167"/>
                    <a:gd name="T11" fmla="*/ 94 h 167"/>
                    <a:gd name="T12" fmla="*/ 98 w 167"/>
                    <a:gd name="T13" fmla="*/ 0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7"/>
                    <a:gd name="T23" fmla="*/ 167 w 167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7">
                      <a:moveTo>
                        <a:pt x="98" y="0"/>
                      </a:moveTo>
                      <a:lnTo>
                        <a:pt x="49" y="36"/>
                      </a:lnTo>
                      <a:lnTo>
                        <a:pt x="0" y="73"/>
                      </a:lnTo>
                      <a:lnTo>
                        <a:pt x="69" y="167"/>
                      </a:lnTo>
                      <a:lnTo>
                        <a:pt x="118" y="131"/>
                      </a:lnTo>
                      <a:lnTo>
                        <a:pt x="167" y="94"/>
                      </a:lnTo>
                      <a:lnTo>
                        <a:pt x="9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45" name="Freeform 610"/>
                <p:cNvSpPr>
                  <a:spLocks noChangeAspect="1"/>
                </p:cNvSpPr>
                <p:nvPr/>
              </p:nvSpPr>
              <p:spPr bwMode="auto">
                <a:xfrm>
                  <a:off x="4293" y="1884"/>
                  <a:ext cx="24" cy="24"/>
                </a:xfrm>
                <a:custGeom>
                  <a:avLst/>
                  <a:gdLst>
                    <a:gd name="T0" fmla="*/ 98 w 167"/>
                    <a:gd name="T1" fmla="*/ 0 h 167"/>
                    <a:gd name="T2" fmla="*/ 49 w 167"/>
                    <a:gd name="T3" fmla="*/ 36 h 167"/>
                    <a:gd name="T4" fmla="*/ 0 w 167"/>
                    <a:gd name="T5" fmla="*/ 73 h 167"/>
                    <a:gd name="T6" fmla="*/ 69 w 167"/>
                    <a:gd name="T7" fmla="*/ 167 h 167"/>
                    <a:gd name="T8" fmla="*/ 118 w 167"/>
                    <a:gd name="T9" fmla="*/ 131 h 167"/>
                    <a:gd name="T10" fmla="*/ 167 w 167"/>
                    <a:gd name="T11" fmla="*/ 94 h 167"/>
                    <a:gd name="T12" fmla="*/ 98 w 167"/>
                    <a:gd name="T13" fmla="*/ 0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7"/>
                    <a:gd name="T23" fmla="*/ 167 w 167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7">
                      <a:moveTo>
                        <a:pt x="98" y="0"/>
                      </a:moveTo>
                      <a:lnTo>
                        <a:pt x="49" y="36"/>
                      </a:lnTo>
                      <a:lnTo>
                        <a:pt x="0" y="73"/>
                      </a:lnTo>
                      <a:lnTo>
                        <a:pt x="69" y="167"/>
                      </a:lnTo>
                      <a:lnTo>
                        <a:pt x="118" y="131"/>
                      </a:lnTo>
                      <a:lnTo>
                        <a:pt x="167" y="94"/>
                      </a:lnTo>
                      <a:lnTo>
                        <a:pt x="98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46" name="Freeform 611"/>
                <p:cNvSpPr>
                  <a:spLocks noChangeAspect="1"/>
                </p:cNvSpPr>
                <p:nvPr/>
              </p:nvSpPr>
              <p:spPr bwMode="auto">
                <a:xfrm>
                  <a:off x="4303" y="1903"/>
                  <a:ext cx="7" cy="5"/>
                </a:xfrm>
                <a:custGeom>
                  <a:avLst/>
                  <a:gdLst>
                    <a:gd name="T0" fmla="*/ 49 w 49"/>
                    <a:gd name="T1" fmla="*/ 0 h 37"/>
                    <a:gd name="T2" fmla="*/ 0 w 49"/>
                    <a:gd name="T3" fmla="*/ 36 h 37"/>
                    <a:gd name="T4" fmla="*/ 1 w 49"/>
                    <a:gd name="T5" fmla="*/ 37 h 37"/>
                    <a:gd name="T6" fmla="*/ 49 w 49"/>
                    <a:gd name="T7" fmla="*/ 0 h 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9"/>
                    <a:gd name="T13" fmla="*/ 0 h 37"/>
                    <a:gd name="T14" fmla="*/ 49 w 49"/>
                    <a:gd name="T15" fmla="*/ 37 h 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9" h="37">
                      <a:moveTo>
                        <a:pt x="49" y="0"/>
                      </a:moveTo>
                      <a:lnTo>
                        <a:pt x="0" y="36"/>
                      </a:lnTo>
                      <a:lnTo>
                        <a:pt x="1" y="37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47" name="Line 612"/>
                <p:cNvSpPr>
                  <a:spLocks noChangeAspect="1" noChangeShapeType="1"/>
                </p:cNvSpPr>
                <p:nvPr/>
              </p:nvSpPr>
              <p:spPr bwMode="auto">
                <a:xfrm>
                  <a:off x="4303" y="190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48" name="Freeform 613"/>
                <p:cNvSpPr>
                  <a:spLocks noChangeAspect="1"/>
                </p:cNvSpPr>
                <p:nvPr/>
              </p:nvSpPr>
              <p:spPr bwMode="auto">
                <a:xfrm>
                  <a:off x="4303" y="1898"/>
                  <a:ext cx="25" cy="24"/>
                </a:xfrm>
                <a:custGeom>
                  <a:avLst/>
                  <a:gdLst>
                    <a:gd name="T0" fmla="*/ 96 w 170"/>
                    <a:gd name="T1" fmla="*/ 0 h 168"/>
                    <a:gd name="T2" fmla="*/ 48 w 170"/>
                    <a:gd name="T3" fmla="*/ 38 h 168"/>
                    <a:gd name="T4" fmla="*/ 0 w 170"/>
                    <a:gd name="T5" fmla="*/ 75 h 168"/>
                    <a:gd name="T6" fmla="*/ 74 w 170"/>
                    <a:gd name="T7" fmla="*/ 168 h 168"/>
                    <a:gd name="T8" fmla="*/ 122 w 170"/>
                    <a:gd name="T9" fmla="*/ 130 h 168"/>
                    <a:gd name="T10" fmla="*/ 170 w 170"/>
                    <a:gd name="T11" fmla="*/ 92 h 168"/>
                    <a:gd name="T12" fmla="*/ 96 w 170"/>
                    <a:gd name="T13" fmla="*/ 0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68"/>
                    <a:gd name="T23" fmla="*/ 170 w 170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68">
                      <a:moveTo>
                        <a:pt x="96" y="0"/>
                      </a:moveTo>
                      <a:lnTo>
                        <a:pt x="48" y="38"/>
                      </a:lnTo>
                      <a:lnTo>
                        <a:pt x="0" y="75"/>
                      </a:lnTo>
                      <a:lnTo>
                        <a:pt x="74" y="168"/>
                      </a:lnTo>
                      <a:lnTo>
                        <a:pt x="122" y="130"/>
                      </a:lnTo>
                      <a:lnTo>
                        <a:pt x="170" y="92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49" name="Freeform 614"/>
                <p:cNvSpPr>
                  <a:spLocks noChangeAspect="1"/>
                </p:cNvSpPr>
                <p:nvPr/>
              </p:nvSpPr>
              <p:spPr bwMode="auto">
                <a:xfrm>
                  <a:off x="4303" y="1898"/>
                  <a:ext cx="25" cy="24"/>
                </a:xfrm>
                <a:custGeom>
                  <a:avLst/>
                  <a:gdLst>
                    <a:gd name="T0" fmla="*/ 96 w 170"/>
                    <a:gd name="T1" fmla="*/ 0 h 168"/>
                    <a:gd name="T2" fmla="*/ 48 w 170"/>
                    <a:gd name="T3" fmla="*/ 38 h 168"/>
                    <a:gd name="T4" fmla="*/ 0 w 170"/>
                    <a:gd name="T5" fmla="*/ 75 h 168"/>
                    <a:gd name="T6" fmla="*/ 74 w 170"/>
                    <a:gd name="T7" fmla="*/ 168 h 168"/>
                    <a:gd name="T8" fmla="*/ 122 w 170"/>
                    <a:gd name="T9" fmla="*/ 130 h 168"/>
                    <a:gd name="T10" fmla="*/ 170 w 170"/>
                    <a:gd name="T11" fmla="*/ 92 h 168"/>
                    <a:gd name="T12" fmla="*/ 96 w 170"/>
                    <a:gd name="T13" fmla="*/ 0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68"/>
                    <a:gd name="T23" fmla="*/ 170 w 170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68">
                      <a:moveTo>
                        <a:pt x="96" y="0"/>
                      </a:moveTo>
                      <a:lnTo>
                        <a:pt x="48" y="38"/>
                      </a:lnTo>
                      <a:lnTo>
                        <a:pt x="0" y="75"/>
                      </a:lnTo>
                      <a:lnTo>
                        <a:pt x="74" y="168"/>
                      </a:lnTo>
                      <a:lnTo>
                        <a:pt x="122" y="130"/>
                      </a:lnTo>
                      <a:lnTo>
                        <a:pt x="170" y="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50" name="Freeform 615"/>
                <p:cNvSpPr>
                  <a:spLocks noChangeAspect="1"/>
                </p:cNvSpPr>
                <p:nvPr/>
              </p:nvSpPr>
              <p:spPr bwMode="auto">
                <a:xfrm>
                  <a:off x="4314" y="1916"/>
                  <a:ext cx="7" cy="6"/>
                </a:xfrm>
                <a:custGeom>
                  <a:avLst/>
                  <a:gdLst>
                    <a:gd name="T0" fmla="*/ 48 w 48"/>
                    <a:gd name="T1" fmla="*/ 0 h 41"/>
                    <a:gd name="T2" fmla="*/ 0 w 48"/>
                    <a:gd name="T3" fmla="*/ 38 h 41"/>
                    <a:gd name="T4" fmla="*/ 3 w 48"/>
                    <a:gd name="T5" fmla="*/ 41 h 41"/>
                    <a:gd name="T6" fmla="*/ 48 w 48"/>
                    <a:gd name="T7" fmla="*/ 0 h 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41"/>
                    <a:gd name="T14" fmla="*/ 48 w 48"/>
                    <a:gd name="T15" fmla="*/ 41 h 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41">
                      <a:moveTo>
                        <a:pt x="48" y="0"/>
                      </a:moveTo>
                      <a:lnTo>
                        <a:pt x="0" y="38"/>
                      </a:lnTo>
                      <a:lnTo>
                        <a:pt x="3" y="41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51" name="Line 616"/>
                <p:cNvSpPr>
                  <a:spLocks noChangeAspect="1" noChangeShapeType="1"/>
                </p:cNvSpPr>
                <p:nvPr/>
              </p:nvSpPr>
              <p:spPr bwMode="auto">
                <a:xfrm>
                  <a:off x="4314" y="192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52" name="Freeform 617"/>
                <p:cNvSpPr>
                  <a:spLocks noChangeAspect="1"/>
                </p:cNvSpPr>
                <p:nvPr/>
              </p:nvSpPr>
              <p:spPr bwMode="auto">
                <a:xfrm>
                  <a:off x="4314" y="1910"/>
                  <a:ext cx="25" cy="25"/>
                </a:xfrm>
                <a:custGeom>
                  <a:avLst/>
                  <a:gdLst>
                    <a:gd name="T0" fmla="*/ 91 w 169"/>
                    <a:gd name="T1" fmla="*/ 0 h 170"/>
                    <a:gd name="T2" fmla="*/ 45 w 169"/>
                    <a:gd name="T3" fmla="*/ 41 h 170"/>
                    <a:gd name="T4" fmla="*/ 0 w 169"/>
                    <a:gd name="T5" fmla="*/ 82 h 170"/>
                    <a:gd name="T6" fmla="*/ 78 w 169"/>
                    <a:gd name="T7" fmla="*/ 170 h 170"/>
                    <a:gd name="T8" fmla="*/ 124 w 169"/>
                    <a:gd name="T9" fmla="*/ 129 h 170"/>
                    <a:gd name="T10" fmla="*/ 169 w 169"/>
                    <a:gd name="T11" fmla="*/ 88 h 170"/>
                    <a:gd name="T12" fmla="*/ 91 w 169"/>
                    <a:gd name="T13" fmla="*/ 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0"/>
                    <a:gd name="T23" fmla="*/ 169 w 169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0">
                      <a:moveTo>
                        <a:pt x="91" y="0"/>
                      </a:moveTo>
                      <a:lnTo>
                        <a:pt x="45" y="41"/>
                      </a:lnTo>
                      <a:lnTo>
                        <a:pt x="0" y="82"/>
                      </a:lnTo>
                      <a:lnTo>
                        <a:pt x="78" y="170"/>
                      </a:lnTo>
                      <a:lnTo>
                        <a:pt x="124" y="129"/>
                      </a:lnTo>
                      <a:lnTo>
                        <a:pt x="169" y="88"/>
                      </a:lnTo>
                      <a:lnTo>
                        <a:pt x="9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53" name="Freeform 618"/>
                <p:cNvSpPr>
                  <a:spLocks noChangeAspect="1"/>
                </p:cNvSpPr>
                <p:nvPr/>
              </p:nvSpPr>
              <p:spPr bwMode="auto">
                <a:xfrm>
                  <a:off x="4314" y="1910"/>
                  <a:ext cx="25" cy="25"/>
                </a:xfrm>
                <a:custGeom>
                  <a:avLst/>
                  <a:gdLst>
                    <a:gd name="T0" fmla="*/ 91 w 169"/>
                    <a:gd name="T1" fmla="*/ 0 h 170"/>
                    <a:gd name="T2" fmla="*/ 45 w 169"/>
                    <a:gd name="T3" fmla="*/ 41 h 170"/>
                    <a:gd name="T4" fmla="*/ 0 w 169"/>
                    <a:gd name="T5" fmla="*/ 82 h 170"/>
                    <a:gd name="T6" fmla="*/ 78 w 169"/>
                    <a:gd name="T7" fmla="*/ 170 h 170"/>
                    <a:gd name="T8" fmla="*/ 124 w 169"/>
                    <a:gd name="T9" fmla="*/ 129 h 170"/>
                    <a:gd name="T10" fmla="*/ 169 w 169"/>
                    <a:gd name="T11" fmla="*/ 88 h 170"/>
                    <a:gd name="T12" fmla="*/ 91 w 169"/>
                    <a:gd name="T13" fmla="*/ 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0"/>
                    <a:gd name="T23" fmla="*/ 169 w 169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0">
                      <a:moveTo>
                        <a:pt x="91" y="0"/>
                      </a:moveTo>
                      <a:lnTo>
                        <a:pt x="45" y="41"/>
                      </a:lnTo>
                      <a:lnTo>
                        <a:pt x="0" y="82"/>
                      </a:lnTo>
                      <a:lnTo>
                        <a:pt x="78" y="170"/>
                      </a:lnTo>
                      <a:lnTo>
                        <a:pt x="124" y="129"/>
                      </a:lnTo>
                      <a:lnTo>
                        <a:pt x="169" y="88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54" name="Freeform 619"/>
                <p:cNvSpPr>
                  <a:spLocks noChangeAspect="1"/>
                </p:cNvSpPr>
                <p:nvPr/>
              </p:nvSpPr>
              <p:spPr bwMode="auto">
                <a:xfrm>
                  <a:off x="4326" y="1929"/>
                  <a:ext cx="6" cy="6"/>
                </a:xfrm>
                <a:custGeom>
                  <a:avLst/>
                  <a:gdLst>
                    <a:gd name="T0" fmla="*/ 46 w 46"/>
                    <a:gd name="T1" fmla="*/ 0 h 43"/>
                    <a:gd name="T2" fmla="*/ 0 w 46"/>
                    <a:gd name="T3" fmla="*/ 41 h 43"/>
                    <a:gd name="T4" fmla="*/ 2 w 46"/>
                    <a:gd name="T5" fmla="*/ 43 h 43"/>
                    <a:gd name="T6" fmla="*/ 46 w 46"/>
                    <a:gd name="T7" fmla="*/ 0 h 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6"/>
                    <a:gd name="T13" fmla="*/ 0 h 43"/>
                    <a:gd name="T14" fmla="*/ 46 w 46"/>
                    <a:gd name="T15" fmla="*/ 43 h 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6" h="43">
                      <a:moveTo>
                        <a:pt x="46" y="0"/>
                      </a:moveTo>
                      <a:lnTo>
                        <a:pt x="0" y="41"/>
                      </a:lnTo>
                      <a:lnTo>
                        <a:pt x="2" y="43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55" name="Line 620"/>
                <p:cNvSpPr>
                  <a:spLocks noChangeAspect="1" noChangeShapeType="1"/>
                </p:cNvSpPr>
                <p:nvPr/>
              </p:nvSpPr>
              <p:spPr bwMode="auto">
                <a:xfrm>
                  <a:off x="4326" y="193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56" name="Freeform 621"/>
                <p:cNvSpPr>
                  <a:spLocks noChangeAspect="1"/>
                </p:cNvSpPr>
                <p:nvPr/>
              </p:nvSpPr>
              <p:spPr bwMode="auto">
                <a:xfrm>
                  <a:off x="4326" y="1922"/>
                  <a:ext cx="24" cy="25"/>
                </a:xfrm>
                <a:custGeom>
                  <a:avLst/>
                  <a:gdLst>
                    <a:gd name="T0" fmla="*/ 87 w 170"/>
                    <a:gd name="T1" fmla="*/ 0 h 171"/>
                    <a:gd name="T2" fmla="*/ 44 w 170"/>
                    <a:gd name="T3" fmla="*/ 44 h 171"/>
                    <a:gd name="T4" fmla="*/ 0 w 170"/>
                    <a:gd name="T5" fmla="*/ 87 h 171"/>
                    <a:gd name="T6" fmla="*/ 83 w 170"/>
                    <a:gd name="T7" fmla="*/ 171 h 171"/>
                    <a:gd name="T8" fmla="*/ 126 w 170"/>
                    <a:gd name="T9" fmla="*/ 128 h 171"/>
                    <a:gd name="T10" fmla="*/ 170 w 170"/>
                    <a:gd name="T11" fmla="*/ 85 h 171"/>
                    <a:gd name="T12" fmla="*/ 87 w 170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87" y="0"/>
                      </a:moveTo>
                      <a:lnTo>
                        <a:pt x="44" y="44"/>
                      </a:lnTo>
                      <a:lnTo>
                        <a:pt x="0" y="87"/>
                      </a:lnTo>
                      <a:lnTo>
                        <a:pt x="83" y="171"/>
                      </a:lnTo>
                      <a:lnTo>
                        <a:pt x="126" y="128"/>
                      </a:lnTo>
                      <a:lnTo>
                        <a:pt x="170" y="85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57" name="Freeform 622"/>
                <p:cNvSpPr>
                  <a:spLocks noChangeAspect="1"/>
                </p:cNvSpPr>
                <p:nvPr/>
              </p:nvSpPr>
              <p:spPr bwMode="auto">
                <a:xfrm>
                  <a:off x="4326" y="1922"/>
                  <a:ext cx="24" cy="25"/>
                </a:xfrm>
                <a:custGeom>
                  <a:avLst/>
                  <a:gdLst>
                    <a:gd name="T0" fmla="*/ 87 w 170"/>
                    <a:gd name="T1" fmla="*/ 0 h 171"/>
                    <a:gd name="T2" fmla="*/ 44 w 170"/>
                    <a:gd name="T3" fmla="*/ 44 h 171"/>
                    <a:gd name="T4" fmla="*/ 0 w 170"/>
                    <a:gd name="T5" fmla="*/ 87 h 171"/>
                    <a:gd name="T6" fmla="*/ 83 w 170"/>
                    <a:gd name="T7" fmla="*/ 171 h 171"/>
                    <a:gd name="T8" fmla="*/ 126 w 170"/>
                    <a:gd name="T9" fmla="*/ 128 h 171"/>
                    <a:gd name="T10" fmla="*/ 170 w 170"/>
                    <a:gd name="T11" fmla="*/ 85 h 171"/>
                    <a:gd name="T12" fmla="*/ 87 w 170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87" y="0"/>
                      </a:moveTo>
                      <a:lnTo>
                        <a:pt x="44" y="44"/>
                      </a:lnTo>
                      <a:lnTo>
                        <a:pt x="0" y="87"/>
                      </a:lnTo>
                      <a:lnTo>
                        <a:pt x="83" y="171"/>
                      </a:lnTo>
                      <a:lnTo>
                        <a:pt x="126" y="128"/>
                      </a:lnTo>
                      <a:lnTo>
                        <a:pt x="170" y="85"/>
                      </a:lnTo>
                      <a:lnTo>
                        <a:pt x="87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58" name="Freeform 623"/>
                <p:cNvSpPr>
                  <a:spLocks noChangeAspect="1"/>
                </p:cNvSpPr>
                <p:nvPr/>
              </p:nvSpPr>
              <p:spPr bwMode="auto">
                <a:xfrm>
                  <a:off x="4338" y="1941"/>
                  <a:ext cx="6" cy="6"/>
                </a:xfrm>
                <a:custGeom>
                  <a:avLst/>
                  <a:gdLst>
                    <a:gd name="T0" fmla="*/ 43 w 43"/>
                    <a:gd name="T1" fmla="*/ 0 h 45"/>
                    <a:gd name="T2" fmla="*/ 0 w 43"/>
                    <a:gd name="T3" fmla="*/ 43 h 45"/>
                    <a:gd name="T4" fmla="*/ 3 w 43"/>
                    <a:gd name="T5" fmla="*/ 45 h 45"/>
                    <a:gd name="T6" fmla="*/ 43 w 43"/>
                    <a:gd name="T7" fmla="*/ 0 h 4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"/>
                    <a:gd name="T13" fmla="*/ 0 h 45"/>
                    <a:gd name="T14" fmla="*/ 43 w 43"/>
                    <a:gd name="T15" fmla="*/ 45 h 4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" h="45">
                      <a:moveTo>
                        <a:pt x="43" y="0"/>
                      </a:moveTo>
                      <a:lnTo>
                        <a:pt x="0" y="43"/>
                      </a:lnTo>
                      <a:lnTo>
                        <a:pt x="3" y="45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59" name="Line 624"/>
                <p:cNvSpPr>
                  <a:spLocks noChangeAspect="1" noChangeShapeType="1"/>
                </p:cNvSpPr>
                <p:nvPr/>
              </p:nvSpPr>
              <p:spPr bwMode="auto">
                <a:xfrm>
                  <a:off x="4338" y="194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60" name="Freeform 625"/>
                <p:cNvSpPr>
                  <a:spLocks noChangeAspect="1"/>
                </p:cNvSpPr>
                <p:nvPr/>
              </p:nvSpPr>
              <p:spPr bwMode="auto">
                <a:xfrm>
                  <a:off x="4338" y="1934"/>
                  <a:ext cx="24" cy="25"/>
                </a:xfrm>
                <a:custGeom>
                  <a:avLst/>
                  <a:gdLst>
                    <a:gd name="T0" fmla="*/ 81 w 170"/>
                    <a:gd name="T1" fmla="*/ 0 h 171"/>
                    <a:gd name="T2" fmla="*/ 40 w 170"/>
                    <a:gd name="T3" fmla="*/ 46 h 171"/>
                    <a:gd name="T4" fmla="*/ 0 w 170"/>
                    <a:gd name="T5" fmla="*/ 91 h 171"/>
                    <a:gd name="T6" fmla="*/ 88 w 170"/>
                    <a:gd name="T7" fmla="*/ 171 h 171"/>
                    <a:gd name="T8" fmla="*/ 129 w 170"/>
                    <a:gd name="T9" fmla="*/ 126 h 171"/>
                    <a:gd name="T10" fmla="*/ 170 w 170"/>
                    <a:gd name="T11" fmla="*/ 80 h 171"/>
                    <a:gd name="T12" fmla="*/ 81 w 170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81" y="0"/>
                      </a:moveTo>
                      <a:lnTo>
                        <a:pt x="40" y="46"/>
                      </a:lnTo>
                      <a:lnTo>
                        <a:pt x="0" y="91"/>
                      </a:lnTo>
                      <a:lnTo>
                        <a:pt x="88" y="171"/>
                      </a:lnTo>
                      <a:lnTo>
                        <a:pt x="129" y="126"/>
                      </a:lnTo>
                      <a:lnTo>
                        <a:pt x="170" y="80"/>
                      </a:lnTo>
                      <a:lnTo>
                        <a:pt x="8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61" name="Freeform 626"/>
                <p:cNvSpPr>
                  <a:spLocks noChangeAspect="1"/>
                </p:cNvSpPr>
                <p:nvPr/>
              </p:nvSpPr>
              <p:spPr bwMode="auto">
                <a:xfrm>
                  <a:off x="4338" y="1934"/>
                  <a:ext cx="24" cy="25"/>
                </a:xfrm>
                <a:custGeom>
                  <a:avLst/>
                  <a:gdLst>
                    <a:gd name="T0" fmla="*/ 81 w 170"/>
                    <a:gd name="T1" fmla="*/ 0 h 171"/>
                    <a:gd name="T2" fmla="*/ 40 w 170"/>
                    <a:gd name="T3" fmla="*/ 46 h 171"/>
                    <a:gd name="T4" fmla="*/ 0 w 170"/>
                    <a:gd name="T5" fmla="*/ 91 h 171"/>
                    <a:gd name="T6" fmla="*/ 88 w 170"/>
                    <a:gd name="T7" fmla="*/ 171 h 171"/>
                    <a:gd name="T8" fmla="*/ 129 w 170"/>
                    <a:gd name="T9" fmla="*/ 126 h 171"/>
                    <a:gd name="T10" fmla="*/ 170 w 170"/>
                    <a:gd name="T11" fmla="*/ 80 h 171"/>
                    <a:gd name="T12" fmla="*/ 81 w 170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81" y="0"/>
                      </a:moveTo>
                      <a:lnTo>
                        <a:pt x="40" y="46"/>
                      </a:lnTo>
                      <a:lnTo>
                        <a:pt x="0" y="91"/>
                      </a:lnTo>
                      <a:lnTo>
                        <a:pt x="88" y="171"/>
                      </a:lnTo>
                      <a:lnTo>
                        <a:pt x="129" y="126"/>
                      </a:lnTo>
                      <a:lnTo>
                        <a:pt x="170" y="80"/>
                      </a:lnTo>
                      <a:lnTo>
                        <a:pt x="8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62" name="Freeform 627"/>
                <p:cNvSpPr>
                  <a:spLocks noChangeAspect="1"/>
                </p:cNvSpPr>
                <p:nvPr/>
              </p:nvSpPr>
              <p:spPr bwMode="auto">
                <a:xfrm>
                  <a:off x="4351" y="1952"/>
                  <a:ext cx="6" cy="7"/>
                </a:xfrm>
                <a:custGeom>
                  <a:avLst/>
                  <a:gdLst>
                    <a:gd name="T0" fmla="*/ 41 w 41"/>
                    <a:gd name="T1" fmla="*/ 0 h 47"/>
                    <a:gd name="T2" fmla="*/ 0 w 41"/>
                    <a:gd name="T3" fmla="*/ 45 h 47"/>
                    <a:gd name="T4" fmla="*/ 4 w 41"/>
                    <a:gd name="T5" fmla="*/ 47 h 47"/>
                    <a:gd name="T6" fmla="*/ 41 w 41"/>
                    <a:gd name="T7" fmla="*/ 0 h 4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1"/>
                    <a:gd name="T13" fmla="*/ 0 h 47"/>
                    <a:gd name="T14" fmla="*/ 41 w 41"/>
                    <a:gd name="T15" fmla="*/ 47 h 4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1" h="47">
                      <a:moveTo>
                        <a:pt x="41" y="0"/>
                      </a:moveTo>
                      <a:lnTo>
                        <a:pt x="0" y="45"/>
                      </a:lnTo>
                      <a:lnTo>
                        <a:pt x="4" y="47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63" name="Line 628"/>
                <p:cNvSpPr>
                  <a:spLocks noChangeAspect="1" noChangeShapeType="1"/>
                </p:cNvSpPr>
                <p:nvPr/>
              </p:nvSpPr>
              <p:spPr bwMode="auto">
                <a:xfrm>
                  <a:off x="4351" y="195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64" name="Freeform 629"/>
                <p:cNvSpPr>
                  <a:spLocks noChangeAspect="1"/>
                </p:cNvSpPr>
                <p:nvPr/>
              </p:nvSpPr>
              <p:spPr bwMode="auto">
                <a:xfrm>
                  <a:off x="4351" y="1945"/>
                  <a:ext cx="24" cy="25"/>
                </a:xfrm>
                <a:custGeom>
                  <a:avLst/>
                  <a:gdLst>
                    <a:gd name="T0" fmla="*/ 75 w 169"/>
                    <a:gd name="T1" fmla="*/ 0 h 171"/>
                    <a:gd name="T2" fmla="*/ 37 w 169"/>
                    <a:gd name="T3" fmla="*/ 48 h 171"/>
                    <a:gd name="T4" fmla="*/ 0 w 169"/>
                    <a:gd name="T5" fmla="*/ 95 h 171"/>
                    <a:gd name="T6" fmla="*/ 94 w 169"/>
                    <a:gd name="T7" fmla="*/ 171 h 171"/>
                    <a:gd name="T8" fmla="*/ 131 w 169"/>
                    <a:gd name="T9" fmla="*/ 123 h 171"/>
                    <a:gd name="T10" fmla="*/ 169 w 169"/>
                    <a:gd name="T11" fmla="*/ 75 h 171"/>
                    <a:gd name="T12" fmla="*/ 75 w 169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1"/>
                    <a:gd name="T23" fmla="*/ 169 w 169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1">
                      <a:moveTo>
                        <a:pt x="75" y="0"/>
                      </a:moveTo>
                      <a:lnTo>
                        <a:pt x="37" y="48"/>
                      </a:lnTo>
                      <a:lnTo>
                        <a:pt x="0" y="95"/>
                      </a:lnTo>
                      <a:lnTo>
                        <a:pt x="94" y="171"/>
                      </a:lnTo>
                      <a:lnTo>
                        <a:pt x="131" y="123"/>
                      </a:lnTo>
                      <a:lnTo>
                        <a:pt x="169" y="75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65" name="Freeform 630"/>
                <p:cNvSpPr>
                  <a:spLocks noChangeAspect="1"/>
                </p:cNvSpPr>
                <p:nvPr/>
              </p:nvSpPr>
              <p:spPr bwMode="auto">
                <a:xfrm>
                  <a:off x="4351" y="1945"/>
                  <a:ext cx="24" cy="25"/>
                </a:xfrm>
                <a:custGeom>
                  <a:avLst/>
                  <a:gdLst>
                    <a:gd name="T0" fmla="*/ 75 w 169"/>
                    <a:gd name="T1" fmla="*/ 0 h 171"/>
                    <a:gd name="T2" fmla="*/ 37 w 169"/>
                    <a:gd name="T3" fmla="*/ 48 h 171"/>
                    <a:gd name="T4" fmla="*/ 0 w 169"/>
                    <a:gd name="T5" fmla="*/ 95 h 171"/>
                    <a:gd name="T6" fmla="*/ 94 w 169"/>
                    <a:gd name="T7" fmla="*/ 171 h 171"/>
                    <a:gd name="T8" fmla="*/ 131 w 169"/>
                    <a:gd name="T9" fmla="*/ 123 h 171"/>
                    <a:gd name="T10" fmla="*/ 169 w 169"/>
                    <a:gd name="T11" fmla="*/ 75 h 171"/>
                    <a:gd name="T12" fmla="*/ 75 w 169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1"/>
                    <a:gd name="T23" fmla="*/ 169 w 169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1">
                      <a:moveTo>
                        <a:pt x="75" y="0"/>
                      </a:moveTo>
                      <a:lnTo>
                        <a:pt x="37" y="48"/>
                      </a:lnTo>
                      <a:lnTo>
                        <a:pt x="0" y="95"/>
                      </a:lnTo>
                      <a:lnTo>
                        <a:pt x="94" y="171"/>
                      </a:lnTo>
                      <a:lnTo>
                        <a:pt x="131" y="123"/>
                      </a:lnTo>
                      <a:lnTo>
                        <a:pt x="169" y="75"/>
                      </a:lnTo>
                      <a:lnTo>
                        <a:pt x="7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66" name="Freeform 631"/>
                <p:cNvSpPr>
                  <a:spLocks noChangeAspect="1"/>
                </p:cNvSpPr>
                <p:nvPr/>
              </p:nvSpPr>
              <p:spPr bwMode="auto">
                <a:xfrm>
                  <a:off x="4365" y="1963"/>
                  <a:ext cx="5" cy="7"/>
                </a:xfrm>
                <a:custGeom>
                  <a:avLst/>
                  <a:gdLst>
                    <a:gd name="T0" fmla="*/ 37 w 37"/>
                    <a:gd name="T1" fmla="*/ 0 h 50"/>
                    <a:gd name="T2" fmla="*/ 0 w 37"/>
                    <a:gd name="T3" fmla="*/ 48 h 50"/>
                    <a:gd name="T4" fmla="*/ 2 w 37"/>
                    <a:gd name="T5" fmla="*/ 50 h 50"/>
                    <a:gd name="T6" fmla="*/ 37 w 37"/>
                    <a:gd name="T7" fmla="*/ 0 h 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7"/>
                    <a:gd name="T13" fmla="*/ 0 h 50"/>
                    <a:gd name="T14" fmla="*/ 37 w 37"/>
                    <a:gd name="T15" fmla="*/ 50 h 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7" h="50">
                      <a:moveTo>
                        <a:pt x="37" y="0"/>
                      </a:moveTo>
                      <a:lnTo>
                        <a:pt x="0" y="48"/>
                      </a:lnTo>
                      <a:lnTo>
                        <a:pt x="2" y="5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67" name="Line 632"/>
                <p:cNvSpPr>
                  <a:spLocks noChangeAspect="1" noChangeShapeType="1"/>
                </p:cNvSpPr>
                <p:nvPr/>
              </p:nvSpPr>
              <p:spPr bwMode="auto">
                <a:xfrm>
                  <a:off x="4365" y="197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68" name="Freeform 633"/>
                <p:cNvSpPr>
                  <a:spLocks noChangeAspect="1"/>
                </p:cNvSpPr>
                <p:nvPr/>
              </p:nvSpPr>
              <p:spPr bwMode="auto">
                <a:xfrm>
                  <a:off x="4365" y="1956"/>
                  <a:ext cx="24" cy="24"/>
                </a:xfrm>
                <a:custGeom>
                  <a:avLst/>
                  <a:gdLst>
                    <a:gd name="T0" fmla="*/ 71 w 170"/>
                    <a:gd name="T1" fmla="*/ 0 h 169"/>
                    <a:gd name="T2" fmla="*/ 35 w 170"/>
                    <a:gd name="T3" fmla="*/ 50 h 169"/>
                    <a:gd name="T4" fmla="*/ 0 w 170"/>
                    <a:gd name="T5" fmla="*/ 100 h 169"/>
                    <a:gd name="T6" fmla="*/ 99 w 170"/>
                    <a:gd name="T7" fmla="*/ 169 h 169"/>
                    <a:gd name="T8" fmla="*/ 134 w 170"/>
                    <a:gd name="T9" fmla="*/ 119 h 169"/>
                    <a:gd name="T10" fmla="*/ 170 w 170"/>
                    <a:gd name="T11" fmla="*/ 69 h 169"/>
                    <a:gd name="T12" fmla="*/ 71 w 170"/>
                    <a:gd name="T13" fmla="*/ 0 h 1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69"/>
                    <a:gd name="T23" fmla="*/ 170 w 170"/>
                    <a:gd name="T24" fmla="*/ 169 h 16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69">
                      <a:moveTo>
                        <a:pt x="71" y="0"/>
                      </a:moveTo>
                      <a:lnTo>
                        <a:pt x="35" y="50"/>
                      </a:lnTo>
                      <a:lnTo>
                        <a:pt x="0" y="100"/>
                      </a:lnTo>
                      <a:lnTo>
                        <a:pt x="99" y="169"/>
                      </a:lnTo>
                      <a:lnTo>
                        <a:pt x="134" y="119"/>
                      </a:lnTo>
                      <a:lnTo>
                        <a:pt x="170" y="69"/>
                      </a:lnTo>
                      <a:lnTo>
                        <a:pt x="7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69" name="Freeform 634"/>
                <p:cNvSpPr>
                  <a:spLocks noChangeAspect="1"/>
                </p:cNvSpPr>
                <p:nvPr/>
              </p:nvSpPr>
              <p:spPr bwMode="auto">
                <a:xfrm>
                  <a:off x="4365" y="1956"/>
                  <a:ext cx="24" cy="24"/>
                </a:xfrm>
                <a:custGeom>
                  <a:avLst/>
                  <a:gdLst>
                    <a:gd name="T0" fmla="*/ 71 w 170"/>
                    <a:gd name="T1" fmla="*/ 0 h 169"/>
                    <a:gd name="T2" fmla="*/ 35 w 170"/>
                    <a:gd name="T3" fmla="*/ 50 h 169"/>
                    <a:gd name="T4" fmla="*/ 0 w 170"/>
                    <a:gd name="T5" fmla="*/ 100 h 169"/>
                    <a:gd name="T6" fmla="*/ 99 w 170"/>
                    <a:gd name="T7" fmla="*/ 169 h 169"/>
                    <a:gd name="T8" fmla="*/ 134 w 170"/>
                    <a:gd name="T9" fmla="*/ 119 h 169"/>
                    <a:gd name="T10" fmla="*/ 170 w 170"/>
                    <a:gd name="T11" fmla="*/ 69 h 169"/>
                    <a:gd name="T12" fmla="*/ 71 w 170"/>
                    <a:gd name="T13" fmla="*/ 0 h 1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69"/>
                    <a:gd name="T23" fmla="*/ 170 w 170"/>
                    <a:gd name="T24" fmla="*/ 169 h 16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69">
                      <a:moveTo>
                        <a:pt x="71" y="0"/>
                      </a:moveTo>
                      <a:lnTo>
                        <a:pt x="35" y="50"/>
                      </a:lnTo>
                      <a:lnTo>
                        <a:pt x="0" y="100"/>
                      </a:lnTo>
                      <a:lnTo>
                        <a:pt x="99" y="169"/>
                      </a:lnTo>
                      <a:lnTo>
                        <a:pt x="134" y="119"/>
                      </a:lnTo>
                      <a:lnTo>
                        <a:pt x="170" y="69"/>
                      </a:lnTo>
                      <a:lnTo>
                        <a:pt x="7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70" name="Freeform 635"/>
                <p:cNvSpPr>
                  <a:spLocks noChangeAspect="1"/>
                </p:cNvSpPr>
                <p:nvPr/>
              </p:nvSpPr>
              <p:spPr bwMode="auto">
                <a:xfrm>
                  <a:off x="4379" y="1973"/>
                  <a:ext cx="5" cy="7"/>
                </a:xfrm>
                <a:custGeom>
                  <a:avLst/>
                  <a:gdLst>
                    <a:gd name="T0" fmla="*/ 35 w 35"/>
                    <a:gd name="T1" fmla="*/ 0 h 51"/>
                    <a:gd name="T2" fmla="*/ 0 w 35"/>
                    <a:gd name="T3" fmla="*/ 50 h 51"/>
                    <a:gd name="T4" fmla="*/ 4 w 35"/>
                    <a:gd name="T5" fmla="*/ 51 h 51"/>
                    <a:gd name="T6" fmla="*/ 35 w 35"/>
                    <a:gd name="T7" fmla="*/ 0 h 5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"/>
                    <a:gd name="T13" fmla="*/ 0 h 51"/>
                    <a:gd name="T14" fmla="*/ 35 w 35"/>
                    <a:gd name="T15" fmla="*/ 51 h 5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" h="51">
                      <a:moveTo>
                        <a:pt x="35" y="0"/>
                      </a:moveTo>
                      <a:lnTo>
                        <a:pt x="0" y="50"/>
                      </a:lnTo>
                      <a:lnTo>
                        <a:pt x="4" y="51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71" name="Line 636"/>
                <p:cNvSpPr>
                  <a:spLocks noChangeAspect="1" noChangeShapeType="1"/>
                </p:cNvSpPr>
                <p:nvPr/>
              </p:nvSpPr>
              <p:spPr bwMode="auto">
                <a:xfrm>
                  <a:off x="4379" y="198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72" name="Freeform 637"/>
                <p:cNvSpPr>
                  <a:spLocks noChangeAspect="1"/>
                </p:cNvSpPr>
                <p:nvPr/>
              </p:nvSpPr>
              <p:spPr bwMode="auto">
                <a:xfrm>
                  <a:off x="4380" y="1965"/>
                  <a:ext cx="24" cy="24"/>
                </a:xfrm>
                <a:custGeom>
                  <a:avLst/>
                  <a:gdLst>
                    <a:gd name="T0" fmla="*/ 63 w 168"/>
                    <a:gd name="T1" fmla="*/ 0 h 167"/>
                    <a:gd name="T2" fmla="*/ 31 w 168"/>
                    <a:gd name="T3" fmla="*/ 51 h 167"/>
                    <a:gd name="T4" fmla="*/ 0 w 168"/>
                    <a:gd name="T5" fmla="*/ 102 h 167"/>
                    <a:gd name="T6" fmla="*/ 104 w 168"/>
                    <a:gd name="T7" fmla="*/ 167 h 167"/>
                    <a:gd name="T8" fmla="*/ 136 w 168"/>
                    <a:gd name="T9" fmla="*/ 116 h 167"/>
                    <a:gd name="T10" fmla="*/ 168 w 168"/>
                    <a:gd name="T11" fmla="*/ 65 h 167"/>
                    <a:gd name="T12" fmla="*/ 63 w 168"/>
                    <a:gd name="T13" fmla="*/ 0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167"/>
                    <a:gd name="T23" fmla="*/ 168 w 168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167">
                      <a:moveTo>
                        <a:pt x="63" y="0"/>
                      </a:moveTo>
                      <a:lnTo>
                        <a:pt x="31" y="51"/>
                      </a:lnTo>
                      <a:lnTo>
                        <a:pt x="0" y="102"/>
                      </a:lnTo>
                      <a:lnTo>
                        <a:pt x="104" y="167"/>
                      </a:lnTo>
                      <a:lnTo>
                        <a:pt x="136" y="116"/>
                      </a:lnTo>
                      <a:lnTo>
                        <a:pt x="168" y="65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73" name="Freeform 638"/>
                <p:cNvSpPr>
                  <a:spLocks noChangeAspect="1"/>
                </p:cNvSpPr>
                <p:nvPr/>
              </p:nvSpPr>
              <p:spPr bwMode="auto">
                <a:xfrm>
                  <a:off x="4380" y="1965"/>
                  <a:ext cx="24" cy="24"/>
                </a:xfrm>
                <a:custGeom>
                  <a:avLst/>
                  <a:gdLst>
                    <a:gd name="T0" fmla="*/ 63 w 168"/>
                    <a:gd name="T1" fmla="*/ 0 h 167"/>
                    <a:gd name="T2" fmla="*/ 31 w 168"/>
                    <a:gd name="T3" fmla="*/ 51 h 167"/>
                    <a:gd name="T4" fmla="*/ 0 w 168"/>
                    <a:gd name="T5" fmla="*/ 102 h 167"/>
                    <a:gd name="T6" fmla="*/ 104 w 168"/>
                    <a:gd name="T7" fmla="*/ 167 h 167"/>
                    <a:gd name="T8" fmla="*/ 136 w 168"/>
                    <a:gd name="T9" fmla="*/ 116 h 167"/>
                    <a:gd name="T10" fmla="*/ 168 w 168"/>
                    <a:gd name="T11" fmla="*/ 65 h 167"/>
                    <a:gd name="T12" fmla="*/ 63 w 168"/>
                    <a:gd name="T13" fmla="*/ 0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167"/>
                    <a:gd name="T23" fmla="*/ 168 w 168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167">
                      <a:moveTo>
                        <a:pt x="63" y="0"/>
                      </a:moveTo>
                      <a:lnTo>
                        <a:pt x="31" y="51"/>
                      </a:lnTo>
                      <a:lnTo>
                        <a:pt x="0" y="102"/>
                      </a:lnTo>
                      <a:lnTo>
                        <a:pt x="104" y="167"/>
                      </a:lnTo>
                      <a:lnTo>
                        <a:pt x="136" y="116"/>
                      </a:lnTo>
                      <a:lnTo>
                        <a:pt x="168" y="65"/>
                      </a:lnTo>
                      <a:lnTo>
                        <a:pt x="63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74" name="Freeform 639"/>
                <p:cNvSpPr>
                  <a:spLocks noChangeAspect="1"/>
                </p:cNvSpPr>
                <p:nvPr/>
              </p:nvSpPr>
              <p:spPr bwMode="auto">
                <a:xfrm>
                  <a:off x="4395" y="1982"/>
                  <a:ext cx="4" cy="8"/>
                </a:xfrm>
                <a:custGeom>
                  <a:avLst/>
                  <a:gdLst>
                    <a:gd name="T0" fmla="*/ 32 w 32"/>
                    <a:gd name="T1" fmla="*/ 0 h 55"/>
                    <a:gd name="T2" fmla="*/ 0 w 32"/>
                    <a:gd name="T3" fmla="*/ 51 h 55"/>
                    <a:gd name="T4" fmla="*/ 4 w 32"/>
                    <a:gd name="T5" fmla="*/ 55 h 55"/>
                    <a:gd name="T6" fmla="*/ 32 w 32"/>
                    <a:gd name="T7" fmla="*/ 0 h 5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"/>
                    <a:gd name="T13" fmla="*/ 0 h 55"/>
                    <a:gd name="T14" fmla="*/ 32 w 32"/>
                    <a:gd name="T15" fmla="*/ 55 h 5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" h="55">
                      <a:moveTo>
                        <a:pt x="32" y="0"/>
                      </a:moveTo>
                      <a:lnTo>
                        <a:pt x="0" y="51"/>
                      </a:lnTo>
                      <a:lnTo>
                        <a:pt x="4" y="55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75" name="Line 640"/>
                <p:cNvSpPr>
                  <a:spLocks noChangeAspect="1" noChangeShapeType="1"/>
                </p:cNvSpPr>
                <p:nvPr/>
              </p:nvSpPr>
              <p:spPr bwMode="auto">
                <a:xfrm>
                  <a:off x="4395" y="198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76" name="Freeform 641"/>
                <p:cNvSpPr>
                  <a:spLocks noChangeAspect="1"/>
                </p:cNvSpPr>
                <p:nvPr/>
              </p:nvSpPr>
              <p:spPr bwMode="auto">
                <a:xfrm>
                  <a:off x="4395" y="1974"/>
                  <a:ext cx="24" cy="24"/>
                </a:xfrm>
                <a:custGeom>
                  <a:avLst/>
                  <a:gdLst>
                    <a:gd name="T0" fmla="*/ 56 w 167"/>
                    <a:gd name="T1" fmla="*/ 0 h 167"/>
                    <a:gd name="T2" fmla="*/ 28 w 167"/>
                    <a:gd name="T3" fmla="*/ 55 h 167"/>
                    <a:gd name="T4" fmla="*/ 0 w 167"/>
                    <a:gd name="T5" fmla="*/ 110 h 167"/>
                    <a:gd name="T6" fmla="*/ 110 w 167"/>
                    <a:gd name="T7" fmla="*/ 167 h 167"/>
                    <a:gd name="T8" fmla="*/ 138 w 167"/>
                    <a:gd name="T9" fmla="*/ 112 h 167"/>
                    <a:gd name="T10" fmla="*/ 167 w 167"/>
                    <a:gd name="T11" fmla="*/ 57 h 167"/>
                    <a:gd name="T12" fmla="*/ 56 w 167"/>
                    <a:gd name="T13" fmla="*/ 0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7"/>
                    <a:gd name="T23" fmla="*/ 167 w 167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7">
                      <a:moveTo>
                        <a:pt x="56" y="0"/>
                      </a:moveTo>
                      <a:lnTo>
                        <a:pt x="28" y="55"/>
                      </a:lnTo>
                      <a:lnTo>
                        <a:pt x="0" y="110"/>
                      </a:lnTo>
                      <a:lnTo>
                        <a:pt x="110" y="167"/>
                      </a:lnTo>
                      <a:lnTo>
                        <a:pt x="138" y="112"/>
                      </a:lnTo>
                      <a:lnTo>
                        <a:pt x="167" y="57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77" name="Freeform 642"/>
                <p:cNvSpPr>
                  <a:spLocks noChangeAspect="1"/>
                </p:cNvSpPr>
                <p:nvPr/>
              </p:nvSpPr>
              <p:spPr bwMode="auto">
                <a:xfrm>
                  <a:off x="4395" y="1974"/>
                  <a:ext cx="24" cy="24"/>
                </a:xfrm>
                <a:custGeom>
                  <a:avLst/>
                  <a:gdLst>
                    <a:gd name="T0" fmla="*/ 56 w 167"/>
                    <a:gd name="T1" fmla="*/ 0 h 167"/>
                    <a:gd name="T2" fmla="*/ 28 w 167"/>
                    <a:gd name="T3" fmla="*/ 55 h 167"/>
                    <a:gd name="T4" fmla="*/ 0 w 167"/>
                    <a:gd name="T5" fmla="*/ 110 h 167"/>
                    <a:gd name="T6" fmla="*/ 110 w 167"/>
                    <a:gd name="T7" fmla="*/ 167 h 167"/>
                    <a:gd name="T8" fmla="*/ 138 w 167"/>
                    <a:gd name="T9" fmla="*/ 112 h 167"/>
                    <a:gd name="T10" fmla="*/ 167 w 167"/>
                    <a:gd name="T11" fmla="*/ 57 h 167"/>
                    <a:gd name="T12" fmla="*/ 56 w 167"/>
                    <a:gd name="T13" fmla="*/ 0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7"/>
                    <a:gd name="T23" fmla="*/ 167 w 167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7">
                      <a:moveTo>
                        <a:pt x="56" y="0"/>
                      </a:moveTo>
                      <a:lnTo>
                        <a:pt x="28" y="55"/>
                      </a:lnTo>
                      <a:lnTo>
                        <a:pt x="0" y="110"/>
                      </a:lnTo>
                      <a:lnTo>
                        <a:pt x="110" y="167"/>
                      </a:lnTo>
                      <a:lnTo>
                        <a:pt x="138" y="112"/>
                      </a:lnTo>
                      <a:lnTo>
                        <a:pt x="167" y="57"/>
                      </a:lnTo>
                      <a:lnTo>
                        <a:pt x="56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78" name="Freeform 643"/>
                <p:cNvSpPr>
                  <a:spLocks noChangeAspect="1"/>
                </p:cNvSpPr>
                <p:nvPr/>
              </p:nvSpPr>
              <p:spPr bwMode="auto">
                <a:xfrm>
                  <a:off x="4411" y="1990"/>
                  <a:ext cx="4" cy="8"/>
                </a:xfrm>
                <a:custGeom>
                  <a:avLst/>
                  <a:gdLst>
                    <a:gd name="T0" fmla="*/ 28 w 28"/>
                    <a:gd name="T1" fmla="*/ 0 h 56"/>
                    <a:gd name="T2" fmla="*/ 0 w 28"/>
                    <a:gd name="T3" fmla="*/ 55 h 56"/>
                    <a:gd name="T4" fmla="*/ 3 w 28"/>
                    <a:gd name="T5" fmla="*/ 56 h 56"/>
                    <a:gd name="T6" fmla="*/ 28 w 28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"/>
                    <a:gd name="T13" fmla="*/ 0 h 56"/>
                    <a:gd name="T14" fmla="*/ 28 w 28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" h="56">
                      <a:moveTo>
                        <a:pt x="28" y="0"/>
                      </a:moveTo>
                      <a:lnTo>
                        <a:pt x="0" y="55"/>
                      </a:lnTo>
                      <a:lnTo>
                        <a:pt x="3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79" name="Line 644"/>
                <p:cNvSpPr>
                  <a:spLocks noChangeAspect="1" noChangeShapeType="1"/>
                </p:cNvSpPr>
                <p:nvPr/>
              </p:nvSpPr>
              <p:spPr bwMode="auto">
                <a:xfrm>
                  <a:off x="4411" y="199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80" name="Freeform 645"/>
                <p:cNvSpPr>
                  <a:spLocks noChangeAspect="1"/>
                </p:cNvSpPr>
                <p:nvPr/>
              </p:nvSpPr>
              <p:spPr bwMode="auto">
                <a:xfrm>
                  <a:off x="4411" y="1982"/>
                  <a:ext cx="24" cy="23"/>
                </a:xfrm>
                <a:custGeom>
                  <a:avLst/>
                  <a:gdLst>
                    <a:gd name="T0" fmla="*/ 50 w 164"/>
                    <a:gd name="T1" fmla="*/ 0 h 163"/>
                    <a:gd name="T2" fmla="*/ 25 w 164"/>
                    <a:gd name="T3" fmla="*/ 56 h 163"/>
                    <a:gd name="T4" fmla="*/ 0 w 164"/>
                    <a:gd name="T5" fmla="*/ 112 h 163"/>
                    <a:gd name="T6" fmla="*/ 114 w 164"/>
                    <a:gd name="T7" fmla="*/ 163 h 163"/>
                    <a:gd name="T8" fmla="*/ 139 w 164"/>
                    <a:gd name="T9" fmla="*/ 107 h 163"/>
                    <a:gd name="T10" fmla="*/ 164 w 164"/>
                    <a:gd name="T11" fmla="*/ 51 h 163"/>
                    <a:gd name="T12" fmla="*/ 50 w 164"/>
                    <a:gd name="T13" fmla="*/ 0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4"/>
                    <a:gd name="T22" fmla="*/ 0 h 163"/>
                    <a:gd name="T23" fmla="*/ 164 w 164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4" h="163">
                      <a:moveTo>
                        <a:pt x="50" y="0"/>
                      </a:moveTo>
                      <a:lnTo>
                        <a:pt x="25" y="56"/>
                      </a:lnTo>
                      <a:lnTo>
                        <a:pt x="0" y="112"/>
                      </a:lnTo>
                      <a:lnTo>
                        <a:pt x="114" y="163"/>
                      </a:lnTo>
                      <a:lnTo>
                        <a:pt x="139" y="107"/>
                      </a:lnTo>
                      <a:lnTo>
                        <a:pt x="164" y="5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81" name="Freeform 646"/>
                <p:cNvSpPr>
                  <a:spLocks noChangeAspect="1"/>
                </p:cNvSpPr>
                <p:nvPr/>
              </p:nvSpPr>
              <p:spPr bwMode="auto">
                <a:xfrm>
                  <a:off x="4411" y="1982"/>
                  <a:ext cx="24" cy="23"/>
                </a:xfrm>
                <a:custGeom>
                  <a:avLst/>
                  <a:gdLst>
                    <a:gd name="T0" fmla="*/ 50 w 164"/>
                    <a:gd name="T1" fmla="*/ 0 h 163"/>
                    <a:gd name="T2" fmla="*/ 25 w 164"/>
                    <a:gd name="T3" fmla="*/ 56 h 163"/>
                    <a:gd name="T4" fmla="*/ 0 w 164"/>
                    <a:gd name="T5" fmla="*/ 112 h 163"/>
                    <a:gd name="T6" fmla="*/ 114 w 164"/>
                    <a:gd name="T7" fmla="*/ 163 h 163"/>
                    <a:gd name="T8" fmla="*/ 139 w 164"/>
                    <a:gd name="T9" fmla="*/ 107 h 163"/>
                    <a:gd name="T10" fmla="*/ 164 w 164"/>
                    <a:gd name="T11" fmla="*/ 51 h 163"/>
                    <a:gd name="T12" fmla="*/ 50 w 164"/>
                    <a:gd name="T13" fmla="*/ 0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4"/>
                    <a:gd name="T22" fmla="*/ 0 h 163"/>
                    <a:gd name="T23" fmla="*/ 164 w 164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4" h="163">
                      <a:moveTo>
                        <a:pt x="50" y="0"/>
                      </a:moveTo>
                      <a:lnTo>
                        <a:pt x="25" y="56"/>
                      </a:lnTo>
                      <a:lnTo>
                        <a:pt x="0" y="112"/>
                      </a:lnTo>
                      <a:lnTo>
                        <a:pt x="114" y="163"/>
                      </a:lnTo>
                      <a:lnTo>
                        <a:pt x="139" y="107"/>
                      </a:lnTo>
                      <a:lnTo>
                        <a:pt x="164" y="51"/>
                      </a:lnTo>
                      <a:lnTo>
                        <a:pt x="5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291" name="Group 647"/>
              <p:cNvGrpSpPr>
                <a:grpSpLocks noChangeAspect="1"/>
              </p:cNvGrpSpPr>
              <p:nvPr/>
            </p:nvGrpSpPr>
            <p:grpSpPr bwMode="auto">
              <a:xfrm>
                <a:off x="4263" y="1213"/>
                <a:ext cx="400" cy="754"/>
                <a:chOff x="4428" y="1269"/>
                <a:chExt cx="400" cy="755"/>
              </a:xfrm>
            </p:grpSpPr>
            <p:sp>
              <p:nvSpPr>
                <p:cNvPr id="3962" name="Freeform 648"/>
                <p:cNvSpPr>
                  <a:spLocks noChangeAspect="1"/>
                </p:cNvSpPr>
                <p:nvPr/>
              </p:nvSpPr>
              <p:spPr bwMode="auto">
                <a:xfrm>
                  <a:off x="4428" y="1997"/>
                  <a:ext cx="3" cy="9"/>
                </a:xfrm>
                <a:custGeom>
                  <a:avLst/>
                  <a:gdLst>
                    <a:gd name="T0" fmla="*/ 25 w 25"/>
                    <a:gd name="T1" fmla="*/ 0 h 57"/>
                    <a:gd name="T2" fmla="*/ 0 w 25"/>
                    <a:gd name="T3" fmla="*/ 56 h 57"/>
                    <a:gd name="T4" fmla="*/ 4 w 25"/>
                    <a:gd name="T5" fmla="*/ 57 h 57"/>
                    <a:gd name="T6" fmla="*/ 25 w 25"/>
                    <a:gd name="T7" fmla="*/ 0 h 5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57"/>
                    <a:gd name="T14" fmla="*/ 25 w 25"/>
                    <a:gd name="T15" fmla="*/ 57 h 5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57">
                      <a:moveTo>
                        <a:pt x="25" y="0"/>
                      </a:moveTo>
                      <a:lnTo>
                        <a:pt x="0" y="56"/>
                      </a:lnTo>
                      <a:lnTo>
                        <a:pt x="4" y="57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3" name="Line 649"/>
                <p:cNvSpPr>
                  <a:spLocks noChangeAspect="1" noChangeShapeType="1"/>
                </p:cNvSpPr>
                <p:nvPr/>
              </p:nvSpPr>
              <p:spPr bwMode="auto">
                <a:xfrm>
                  <a:off x="4428" y="200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4" name="Freeform 650"/>
                <p:cNvSpPr>
                  <a:spLocks noChangeAspect="1"/>
                </p:cNvSpPr>
                <p:nvPr/>
              </p:nvSpPr>
              <p:spPr bwMode="auto">
                <a:xfrm>
                  <a:off x="4428" y="1989"/>
                  <a:ext cx="23" cy="23"/>
                </a:xfrm>
                <a:custGeom>
                  <a:avLst/>
                  <a:gdLst>
                    <a:gd name="T0" fmla="*/ 41 w 161"/>
                    <a:gd name="T1" fmla="*/ 0 h 156"/>
                    <a:gd name="T2" fmla="*/ 21 w 161"/>
                    <a:gd name="T3" fmla="*/ 57 h 156"/>
                    <a:gd name="T4" fmla="*/ 0 w 161"/>
                    <a:gd name="T5" fmla="*/ 114 h 156"/>
                    <a:gd name="T6" fmla="*/ 120 w 161"/>
                    <a:gd name="T7" fmla="*/ 156 h 156"/>
                    <a:gd name="T8" fmla="*/ 140 w 161"/>
                    <a:gd name="T9" fmla="*/ 99 h 156"/>
                    <a:gd name="T10" fmla="*/ 161 w 161"/>
                    <a:gd name="T11" fmla="*/ 42 h 156"/>
                    <a:gd name="T12" fmla="*/ 41 w 161"/>
                    <a:gd name="T13" fmla="*/ 0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1"/>
                    <a:gd name="T22" fmla="*/ 0 h 156"/>
                    <a:gd name="T23" fmla="*/ 161 w 161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1" h="156">
                      <a:moveTo>
                        <a:pt x="41" y="0"/>
                      </a:moveTo>
                      <a:lnTo>
                        <a:pt x="21" y="57"/>
                      </a:lnTo>
                      <a:lnTo>
                        <a:pt x="0" y="114"/>
                      </a:lnTo>
                      <a:lnTo>
                        <a:pt x="120" y="156"/>
                      </a:lnTo>
                      <a:lnTo>
                        <a:pt x="140" y="99"/>
                      </a:lnTo>
                      <a:lnTo>
                        <a:pt x="161" y="42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5" name="Freeform 651"/>
                <p:cNvSpPr>
                  <a:spLocks noChangeAspect="1"/>
                </p:cNvSpPr>
                <p:nvPr/>
              </p:nvSpPr>
              <p:spPr bwMode="auto">
                <a:xfrm>
                  <a:off x="4428" y="1989"/>
                  <a:ext cx="23" cy="23"/>
                </a:xfrm>
                <a:custGeom>
                  <a:avLst/>
                  <a:gdLst>
                    <a:gd name="T0" fmla="*/ 41 w 161"/>
                    <a:gd name="T1" fmla="*/ 0 h 156"/>
                    <a:gd name="T2" fmla="*/ 21 w 161"/>
                    <a:gd name="T3" fmla="*/ 57 h 156"/>
                    <a:gd name="T4" fmla="*/ 0 w 161"/>
                    <a:gd name="T5" fmla="*/ 114 h 156"/>
                    <a:gd name="T6" fmla="*/ 120 w 161"/>
                    <a:gd name="T7" fmla="*/ 156 h 156"/>
                    <a:gd name="T8" fmla="*/ 140 w 161"/>
                    <a:gd name="T9" fmla="*/ 99 h 156"/>
                    <a:gd name="T10" fmla="*/ 161 w 161"/>
                    <a:gd name="T11" fmla="*/ 42 h 156"/>
                    <a:gd name="T12" fmla="*/ 41 w 161"/>
                    <a:gd name="T13" fmla="*/ 0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1"/>
                    <a:gd name="T22" fmla="*/ 0 h 156"/>
                    <a:gd name="T23" fmla="*/ 161 w 161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1" h="156">
                      <a:moveTo>
                        <a:pt x="41" y="0"/>
                      </a:moveTo>
                      <a:lnTo>
                        <a:pt x="21" y="57"/>
                      </a:lnTo>
                      <a:lnTo>
                        <a:pt x="0" y="114"/>
                      </a:lnTo>
                      <a:lnTo>
                        <a:pt x="120" y="156"/>
                      </a:lnTo>
                      <a:lnTo>
                        <a:pt x="140" y="99"/>
                      </a:lnTo>
                      <a:lnTo>
                        <a:pt x="161" y="42"/>
                      </a:lnTo>
                      <a:lnTo>
                        <a:pt x="4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6" name="Freeform 652"/>
                <p:cNvSpPr>
                  <a:spLocks noChangeAspect="1"/>
                </p:cNvSpPr>
                <p:nvPr/>
              </p:nvSpPr>
              <p:spPr bwMode="auto">
                <a:xfrm>
                  <a:off x="4445" y="2003"/>
                  <a:ext cx="3" cy="9"/>
                </a:xfrm>
                <a:custGeom>
                  <a:avLst/>
                  <a:gdLst>
                    <a:gd name="T0" fmla="*/ 20 w 20"/>
                    <a:gd name="T1" fmla="*/ 0 h 60"/>
                    <a:gd name="T2" fmla="*/ 0 w 20"/>
                    <a:gd name="T3" fmla="*/ 57 h 60"/>
                    <a:gd name="T4" fmla="*/ 4 w 20"/>
                    <a:gd name="T5" fmla="*/ 60 h 60"/>
                    <a:gd name="T6" fmla="*/ 20 w 2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"/>
                    <a:gd name="T13" fmla="*/ 0 h 60"/>
                    <a:gd name="T14" fmla="*/ 20 w 2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" h="60">
                      <a:moveTo>
                        <a:pt x="20" y="0"/>
                      </a:moveTo>
                      <a:lnTo>
                        <a:pt x="0" y="57"/>
                      </a:lnTo>
                      <a:lnTo>
                        <a:pt x="4" y="6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7" name="Line 653"/>
                <p:cNvSpPr>
                  <a:spLocks noChangeAspect="1" noChangeShapeType="1"/>
                </p:cNvSpPr>
                <p:nvPr/>
              </p:nvSpPr>
              <p:spPr bwMode="auto">
                <a:xfrm>
                  <a:off x="4445" y="201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8" name="Freeform 654"/>
                <p:cNvSpPr>
                  <a:spLocks noChangeAspect="1"/>
                </p:cNvSpPr>
                <p:nvPr/>
              </p:nvSpPr>
              <p:spPr bwMode="auto">
                <a:xfrm>
                  <a:off x="4446" y="1995"/>
                  <a:ext cx="22" cy="22"/>
                </a:xfrm>
                <a:custGeom>
                  <a:avLst/>
                  <a:gdLst>
                    <a:gd name="T0" fmla="*/ 32 w 155"/>
                    <a:gd name="T1" fmla="*/ 0 h 153"/>
                    <a:gd name="T2" fmla="*/ 16 w 155"/>
                    <a:gd name="T3" fmla="*/ 59 h 153"/>
                    <a:gd name="T4" fmla="*/ 0 w 155"/>
                    <a:gd name="T5" fmla="*/ 119 h 153"/>
                    <a:gd name="T6" fmla="*/ 123 w 155"/>
                    <a:gd name="T7" fmla="*/ 153 h 153"/>
                    <a:gd name="T8" fmla="*/ 139 w 155"/>
                    <a:gd name="T9" fmla="*/ 93 h 153"/>
                    <a:gd name="T10" fmla="*/ 155 w 155"/>
                    <a:gd name="T11" fmla="*/ 34 h 153"/>
                    <a:gd name="T12" fmla="*/ 32 w 155"/>
                    <a:gd name="T13" fmla="*/ 0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53"/>
                    <a:gd name="T23" fmla="*/ 155 w 155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53">
                      <a:moveTo>
                        <a:pt x="32" y="0"/>
                      </a:moveTo>
                      <a:lnTo>
                        <a:pt x="16" y="59"/>
                      </a:lnTo>
                      <a:lnTo>
                        <a:pt x="0" y="119"/>
                      </a:lnTo>
                      <a:lnTo>
                        <a:pt x="123" y="153"/>
                      </a:lnTo>
                      <a:lnTo>
                        <a:pt x="139" y="93"/>
                      </a:lnTo>
                      <a:lnTo>
                        <a:pt x="155" y="34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9" name="Freeform 655"/>
                <p:cNvSpPr>
                  <a:spLocks noChangeAspect="1"/>
                </p:cNvSpPr>
                <p:nvPr/>
              </p:nvSpPr>
              <p:spPr bwMode="auto">
                <a:xfrm>
                  <a:off x="4446" y="1995"/>
                  <a:ext cx="22" cy="22"/>
                </a:xfrm>
                <a:custGeom>
                  <a:avLst/>
                  <a:gdLst>
                    <a:gd name="T0" fmla="*/ 32 w 155"/>
                    <a:gd name="T1" fmla="*/ 0 h 153"/>
                    <a:gd name="T2" fmla="*/ 16 w 155"/>
                    <a:gd name="T3" fmla="*/ 59 h 153"/>
                    <a:gd name="T4" fmla="*/ 0 w 155"/>
                    <a:gd name="T5" fmla="*/ 119 h 153"/>
                    <a:gd name="T6" fmla="*/ 123 w 155"/>
                    <a:gd name="T7" fmla="*/ 153 h 153"/>
                    <a:gd name="T8" fmla="*/ 139 w 155"/>
                    <a:gd name="T9" fmla="*/ 93 h 153"/>
                    <a:gd name="T10" fmla="*/ 155 w 155"/>
                    <a:gd name="T11" fmla="*/ 34 h 153"/>
                    <a:gd name="T12" fmla="*/ 32 w 155"/>
                    <a:gd name="T13" fmla="*/ 0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53"/>
                    <a:gd name="T23" fmla="*/ 155 w 155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53">
                      <a:moveTo>
                        <a:pt x="32" y="0"/>
                      </a:moveTo>
                      <a:lnTo>
                        <a:pt x="16" y="59"/>
                      </a:lnTo>
                      <a:lnTo>
                        <a:pt x="0" y="119"/>
                      </a:lnTo>
                      <a:lnTo>
                        <a:pt x="123" y="153"/>
                      </a:lnTo>
                      <a:lnTo>
                        <a:pt x="139" y="93"/>
                      </a:lnTo>
                      <a:lnTo>
                        <a:pt x="155" y="34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0" name="Freeform 656"/>
                <p:cNvSpPr>
                  <a:spLocks noChangeAspect="1"/>
                </p:cNvSpPr>
                <p:nvPr/>
              </p:nvSpPr>
              <p:spPr bwMode="auto">
                <a:xfrm>
                  <a:off x="4463" y="2008"/>
                  <a:ext cx="3" cy="9"/>
                </a:xfrm>
                <a:custGeom>
                  <a:avLst/>
                  <a:gdLst>
                    <a:gd name="T0" fmla="*/ 16 w 16"/>
                    <a:gd name="T1" fmla="*/ 0 h 61"/>
                    <a:gd name="T2" fmla="*/ 0 w 16"/>
                    <a:gd name="T3" fmla="*/ 60 h 61"/>
                    <a:gd name="T4" fmla="*/ 5 w 16"/>
                    <a:gd name="T5" fmla="*/ 61 h 61"/>
                    <a:gd name="T6" fmla="*/ 16 w 16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61"/>
                    <a:gd name="T14" fmla="*/ 16 w 16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61">
                      <a:moveTo>
                        <a:pt x="16" y="0"/>
                      </a:moveTo>
                      <a:lnTo>
                        <a:pt x="0" y="60"/>
                      </a:lnTo>
                      <a:lnTo>
                        <a:pt x="5" y="61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1" name="Line 657"/>
                <p:cNvSpPr>
                  <a:spLocks noChangeAspect="1" noChangeShapeType="1"/>
                </p:cNvSpPr>
                <p:nvPr/>
              </p:nvSpPr>
              <p:spPr bwMode="auto">
                <a:xfrm>
                  <a:off x="4463" y="201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2" name="Freeform 658"/>
                <p:cNvSpPr>
                  <a:spLocks noChangeAspect="1"/>
                </p:cNvSpPr>
                <p:nvPr/>
              </p:nvSpPr>
              <p:spPr bwMode="auto">
                <a:xfrm>
                  <a:off x="4464" y="2000"/>
                  <a:ext cx="21" cy="20"/>
                </a:xfrm>
                <a:custGeom>
                  <a:avLst/>
                  <a:gdLst>
                    <a:gd name="T0" fmla="*/ 22 w 147"/>
                    <a:gd name="T1" fmla="*/ 0 h 145"/>
                    <a:gd name="T2" fmla="*/ 11 w 147"/>
                    <a:gd name="T3" fmla="*/ 60 h 145"/>
                    <a:gd name="T4" fmla="*/ 0 w 147"/>
                    <a:gd name="T5" fmla="*/ 121 h 145"/>
                    <a:gd name="T6" fmla="*/ 125 w 147"/>
                    <a:gd name="T7" fmla="*/ 145 h 145"/>
                    <a:gd name="T8" fmla="*/ 136 w 147"/>
                    <a:gd name="T9" fmla="*/ 84 h 145"/>
                    <a:gd name="T10" fmla="*/ 147 w 147"/>
                    <a:gd name="T11" fmla="*/ 24 h 145"/>
                    <a:gd name="T12" fmla="*/ 22 w 147"/>
                    <a:gd name="T13" fmla="*/ 0 h 1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7"/>
                    <a:gd name="T22" fmla="*/ 0 h 145"/>
                    <a:gd name="T23" fmla="*/ 147 w 147"/>
                    <a:gd name="T24" fmla="*/ 145 h 14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7" h="145">
                      <a:moveTo>
                        <a:pt x="22" y="0"/>
                      </a:moveTo>
                      <a:lnTo>
                        <a:pt x="11" y="60"/>
                      </a:lnTo>
                      <a:lnTo>
                        <a:pt x="0" y="121"/>
                      </a:lnTo>
                      <a:lnTo>
                        <a:pt x="125" y="145"/>
                      </a:lnTo>
                      <a:lnTo>
                        <a:pt x="136" y="84"/>
                      </a:lnTo>
                      <a:lnTo>
                        <a:pt x="147" y="24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3" name="Freeform 659"/>
                <p:cNvSpPr>
                  <a:spLocks noChangeAspect="1"/>
                </p:cNvSpPr>
                <p:nvPr/>
              </p:nvSpPr>
              <p:spPr bwMode="auto">
                <a:xfrm>
                  <a:off x="4464" y="2000"/>
                  <a:ext cx="21" cy="20"/>
                </a:xfrm>
                <a:custGeom>
                  <a:avLst/>
                  <a:gdLst>
                    <a:gd name="T0" fmla="*/ 22 w 147"/>
                    <a:gd name="T1" fmla="*/ 0 h 145"/>
                    <a:gd name="T2" fmla="*/ 11 w 147"/>
                    <a:gd name="T3" fmla="*/ 60 h 145"/>
                    <a:gd name="T4" fmla="*/ 0 w 147"/>
                    <a:gd name="T5" fmla="*/ 121 h 145"/>
                    <a:gd name="T6" fmla="*/ 125 w 147"/>
                    <a:gd name="T7" fmla="*/ 145 h 145"/>
                    <a:gd name="T8" fmla="*/ 136 w 147"/>
                    <a:gd name="T9" fmla="*/ 84 h 145"/>
                    <a:gd name="T10" fmla="*/ 147 w 147"/>
                    <a:gd name="T11" fmla="*/ 24 h 145"/>
                    <a:gd name="T12" fmla="*/ 22 w 147"/>
                    <a:gd name="T13" fmla="*/ 0 h 1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7"/>
                    <a:gd name="T22" fmla="*/ 0 h 145"/>
                    <a:gd name="T23" fmla="*/ 147 w 147"/>
                    <a:gd name="T24" fmla="*/ 145 h 14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7" h="145">
                      <a:moveTo>
                        <a:pt x="22" y="0"/>
                      </a:moveTo>
                      <a:lnTo>
                        <a:pt x="11" y="60"/>
                      </a:lnTo>
                      <a:lnTo>
                        <a:pt x="0" y="121"/>
                      </a:lnTo>
                      <a:lnTo>
                        <a:pt x="125" y="145"/>
                      </a:lnTo>
                      <a:lnTo>
                        <a:pt x="136" y="84"/>
                      </a:lnTo>
                      <a:lnTo>
                        <a:pt x="147" y="24"/>
                      </a:lnTo>
                      <a:lnTo>
                        <a:pt x="22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4" name="Freeform 660"/>
                <p:cNvSpPr>
                  <a:spLocks noChangeAspect="1"/>
                </p:cNvSpPr>
                <p:nvPr/>
              </p:nvSpPr>
              <p:spPr bwMode="auto">
                <a:xfrm>
                  <a:off x="4482" y="2012"/>
                  <a:ext cx="2" cy="8"/>
                </a:xfrm>
                <a:custGeom>
                  <a:avLst/>
                  <a:gdLst>
                    <a:gd name="T0" fmla="*/ 11 w 11"/>
                    <a:gd name="T1" fmla="*/ 0 h 61"/>
                    <a:gd name="T2" fmla="*/ 0 w 11"/>
                    <a:gd name="T3" fmla="*/ 61 h 61"/>
                    <a:gd name="T4" fmla="*/ 4 w 11"/>
                    <a:gd name="T5" fmla="*/ 61 h 61"/>
                    <a:gd name="T6" fmla="*/ 11 w 11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"/>
                    <a:gd name="T13" fmla="*/ 0 h 61"/>
                    <a:gd name="T14" fmla="*/ 11 w 11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" h="61">
                      <a:moveTo>
                        <a:pt x="11" y="0"/>
                      </a:moveTo>
                      <a:lnTo>
                        <a:pt x="0" y="61"/>
                      </a:lnTo>
                      <a:lnTo>
                        <a:pt x="4" y="61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5" name="Line 661"/>
                <p:cNvSpPr>
                  <a:spLocks noChangeAspect="1" noChangeShapeType="1"/>
                </p:cNvSpPr>
                <p:nvPr/>
              </p:nvSpPr>
              <p:spPr bwMode="auto">
                <a:xfrm>
                  <a:off x="4482" y="202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6" name="Freeform 662"/>
                <p:cNvSpPr>
                  <a:spLocks noChangeAspect="1"/>
                </p:cNvSpPr>
                <p:nvPr/>
              </p:nvSpPr>
              <p:spPr bwMode="auto">
                <a:xfrm>
                  <a:off x="4483" y="2003"/>
                  <a:ext cx="20" cy="20"/>
                </a:xfrm>
                <a:custGeom>
                  <a:avLst/>
                  <a:gdLst>
                    <a:gd name="T0" fmla="*/ 14 w 142"/>
                    <a:gd name="T1" fmla="*/ 0 h 136"/>
                    <a:gd name="T2" fmla="*/ 7 w 142"/>
                    <a:gd name="T3" fmla="*/ 60 h 136"/>
                    <a:gd name="T4" fmla="*/ 0 w 142"/>
                    <a:gd name="T5" fmla="*/ 121 h 136"/>
                    <a:gd name="T6" fmla="*/ 129 w 142"/>
                    <a:gd name="T7" fmla="*/ 136 h 136"/>
                    <a:gd name="T8" fmla="*/ 135 w 142"/>
                    <a:gd name="T9" fmla="*/ 75 h 136"/>
                    <a:gd name="T10" fmla="*/ 142 w 142"/>
                    <a:gd name="T11" fmla="*/ 15 h 136"/>
                    <a:gd name="T12" fmla="*/ 14 w 142"/>
                    <a:gd name="T13" fmla="*/ 0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136"/>
                    <a:gd name="T23" fmla="*/ 142 w 142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136">
                      <a:moveTo>
                        <a:pt x="14" y="0"/>
                      </a:moveTo>
                      <a:lnTo>
                        <a:pt x="7" y="60"/>
                      </a:lnTo>
                      <a:lnTo>
                        <a:pt x="0" y="121"/>
                      </a:lnTo>
                      <a:lnTo>
                        <a:pt x="129" y="136"/>
                      </a:lnTo>
                      <a:lnTo>
                        <a:pt x="135" y="75"/>
                      </a:lnTo>
                      <a:lnTo>
                        <a:pt x="142" y="15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7" name="Freeform 663"/>
                <p:cNvSpPr>
                  <a:spLocks noChangeAspect="1"/>
                </p:cNvSpPr>
                <p:nvPr/>
              </p:nvSpPr>
              <p:spPr bwMode="auto">
                <a:xfrm>
                  <a:off x="4483" y="2003"/>
                  <a:ext cx="20" cy="20"/>
                </a:xfrm>
                <a:custGeom>
                  <a:avLst/>
                  <a:gdLst>
                    <a:gd name="T0" fmla="*/ 14 w 142"/>
                    <a:gd name="T1" fmla="*/ 0 h 136"/>
                    <a:gd name="T2" fmla="*/ 7 w 142"/>
                    <a:gd name="T3" fmla="*/ 60 h 136"/>
                    <a:gd name="T4" fmla="*/ 0 w 142"/>
                    <a:gd name="T5" fmla="*/ 121 h 136"/>
                    <a:gd name="T6" fmla="*/ 129 w 142"/>
                    <a:gd name="T7" fmla="*/ 136 h 136"/>
                    <a:gd name="T8" fmla="*/ 135 w 142"/>
                    <a:gd name="T9" fmla="*/ 75 h 136"/>
                    <a:gd name="T10" fmla="*/ 142 w 142"/>
                    <a:gd name="T11" fmla="*/ 15 h 136"/>
                    <a:gd name="T12" fmla="*/ 14 w 142"/>
                    <a:gd name="T13" fmla="*/ 0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136"/>
                    <a:gd name="T23" fmla="*/ 142 w 142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136">
                      <a:moveTo>
                        <a:pt x="14" y="0"/>
                      </a:moveTo>
                      <a:lnTo>
                        <a:pt x="7" y="60"/>
                      </a:lnTo>
                      <a:lnTo>
                        <a:pt x="0" y="121"/>
                      </a:lnTo>
                      <a:lnTo>
                        <a:pt x="129" y="136"/>
                      </a:lnTo>
                      <a:lnTo>
                        <a:pt x="135" y="75"/>
                      </a:lnTo>
                      <a:lnTo>
                        <a:pt x="142" y="15"/>
                      </a:lnTo>
                      <a:lnTo>
                        <a:pt x="1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8" name="Freeform 664"/>
                <p:cNvSpPr>
                  <a:spLocks noChangeAspect="1"/>
                </p:cNvSpPr>
                <p:nvPr/>
              </p:nvSpPr>
              <p:spPr bwMode="auto">
                <a:xfrm>
                  <a:off x="4501" y="2014"/>
                  <a:ext cx="1" cy="9"/>
                </a:xfrm>
                <a:custGeom>
                  <a:avLst/>
                  <a:gdLst>
                    <a:gd name="T0" fmla="*/ 6 w 6"/>
                    <a:gd name="T1" fmla="*/ 0 h 61"/>
                    <a:gd name="T2" fmla="*/ 0 w 6"/>
                    <a:gd name="T3" fmla="*/ 61 h 61"/>
                    <a:gd name="T4" fmla="*/ 4 w 6"/>
                    <a:gd name="T5" fmla="*/ 61 h 61"/>
                    <a:gd name="T6" fmla="*/ 6 w 6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61"/>
                    <a:gd name="T14" fmla="*/ 6 w 6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61">
                      <a:moveTo>
                        <a:pt x="6" y="0"/>
                      </a:moveTo>
                      <a:lnTo>
                        <a:pt x="0" y="61"/>
                      </a:lnTo>
                      <a:lnTo>
                        <a:pt x="4" y="61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9" name="Line 665"/>
                <p:cNvSpPr>
                  <a:spLocks noChangeAspect="1" noChangeShapeType="1"/>
                </p:cNvSpPr>
                <p:nvPr/>
              </p:nvSpPr>
              <p:spPr bwMode="auto">
                <a:xfrm>
                  <a:off x="4501" y="202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0" name="Freeform 666"/>
                <p:cNvSpPr>
                  <a:spLocks noChangeAspect="1"/>
                </p:cNvSpPr>
                <p:nvPr/>
              </p:nvSpPr>
              <p:spPr bwMode="auto">
                <a:xfrm>
                  <a:off x="4502" y="2005"/>
                  <a:ext cx="19" cy="18"/>
                </a:xfrm>
                <a:custGeom>
                  <a:avLst/>
                  <a:gdLst>
                    <a:gd name="T0" fmla="*/ 5 w 134"/>
                    <a:gd name="T1" fmla="*/ 0 h 126"/>
                    <a:gd name="T2" fmla="*/ 2 w 134"/>
                    <a:gd name="T3" fmla="*/ 60 h 126"/>
                    <a:gd name="T4" fmla="*/ 0 w 134"/>
                    <a:gd name="T5" fmla="*/ 121 h 126"/>
                    <a:gd name="T6" fmla="*/ 130 w 134"/>
                    <a:gd name="T7" fmla="*/ 126 h 126"/>
                    <a:gd name="T8" fmla="*/ 132 w 134"/>
                    <a:gd name="T9" fmla="*/ 66 h 126"/>
                    <a:gd name="T10" fmla="*/ 134 w 134"/>
                    <a:gd name="T11" fmla="*/ 6 h 126"/>
                    <a:gd name="T12" fmla="*/ 5 w 134"/>
                    <a:gd name="T13" fmla="*/ 0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4"/>
                    <a:gd name="T22" fmla="*/ 0 h 126"/>
                    <a:gd name="T23" fmla="*/ 134 w 134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4" h="126">
                      <a:moveTo>
                        <a:pt x="5" y="0"/>
                      </a:moveTo>
                      <a:lnTo>
                        <a:pt x="2" y="60"/>
                      </a:lnTo>
                      <a:lnTo>
                        <a:pt x="0" y="121"/>
                      </a:lnTo>
                      <a:lnTo>
                        <a:pt x="130" y="126"/>
                      </a:lnTo>
                      <a:lnTo>
                        <a:pt x="132" y="66"/>
                      </a:lnTo>
                      <a:lnTo>
                        <a:pt x="134" y="6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1" name="Freeform 667"/>
                <p:cNvSpPr>
                  <a:spLocks noChangeAspect="1"/>
                </p:cNvSpPr>
                <p:nvPr/>
              </p:nvSpPr>
              <p:spPr bwMode="auto">
                <a:xfrm>
                  <a:off x="4502" y="2005"/>
                  <a:ext cx="19" cy="18"/>
                </a:xfrm>
                <a:custGeom>
                  <a:avLst/>
                  <a:gdLst>
                    <a:gd name="T0" fmla="*/ 5 w 134"/>
                    <a:gd name="T1" fmla="*/ 0 h 126"/>
                    <a:gd name="T2" fmla="*/ 2 w 134"/>
                    <a:gd name="T3" fmla="*/ 60 h 126"/>
                    <a:gd name="T4" fmla="*/ 0 w 134"/>
                    <a:gd name="T5" fmla="*/ 121 h 126"/>
                    <a:gd name="T6" fmla="*/ 130 w 134"/>
                    <a:gd name="T7" fmla="*/ 126 h 126"/>
                    <a:gd name="T8" fmla="*/ 132 w 134"/>
                    <a:gd name="T9" fmla="*/ 66 h 126"/>
                    <a:gd name="T10" fmla="*/ 134 w 134"/>
                    <a:gd name="T11" fmla="*/ 6 h 126"/>
                    <a:gd name="T12" fmla="*/ 5 w 134"/>
                    <a:gd name="T13" fmla="*/ 0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4"/>
                    <a:gd name="T22" fmla="*/ 0 h 126"/>
                    <a:gd name="T23" fmla="*/ 134 w 134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4" h="126">
                      <a:moveTo>
                        <a:pt x="5" y="0"/>
                      </a:moveTo>
                      <a:lnTo>
                        <a:pt x="2" y="60"/>
                      </a:lnTo>
                      <a:lnTo>
                        <a:pt x="0" y="121"/>
                      </a:lnTo>
                      <a:lnTo>
                        <a:pt x="130" y="126"/>
                      </a:lnTo>
                      <a:lnTo>
                        <a:pt x="132" y="66"/>
                      </a:lnTo>
                      <a:lnTo>
                        <a:pt x="134" y="6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2" name="Freeform 668"/>
                <p:cNvSpPr>
                  <a:spLocks noChangeAspect="1"/>
                </p:cNvSpPr>
                <p:nvPr/>
              </p:nvSpPr>
              <p:spPr bwMode="auto">
                <a:xfrm>
                  <a:off x="4520" y="2015"/>
                  <a:ext cx="1" cy="8"/>
                </a:xfrm>
                <a:custGeom>
                  <a:avLst/>
                  <a:gdLst>
                    <a:gd name="T0" fmla="*/ 2 w 4"/>
                    <a:gd name="T1" fmla="*/ 0 h 60"/>
                    <a:gd name="T2" fmla="*/ 0 w 4"/>
                    <a:gd name="T3" fmla="*/ 60 h 60"/>
                    <a:gd name="T4" fmla="*/ 4 w 4"/>
                    <a:gd name="T5" fmla="*/ 60 h 60"/>
                    <a:gd name="T6" fmla="*/ 2 w 4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"/>
                    <a:gd name="T13" fmla="*/ 0 h 60"/>
                    <a:gd name="T14" fmla="*/ 4 w 4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" h="60">
                      <a:moveTo>
                        <a:pt x="2" y="0"/>
                      </a:moveTo>
                      <a:lnTo>
                        <a:pt x="0" y="60"/>
                      </a:lnTo>
                      <a:lnTo>
                        <a:pt x="4" y="6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3" name="Line 669"/>
                <p:cNvSpPr>
                  <a:spLocks noChangeAspect="1" noChangeShapeType="1"/>
                </p:cNvSpPr>
                <p:nvPr/>
              </p:nvSpPr>
              <p:spPr bwMode="auto">
                <a:xfrm>
                  <a:off x="4520" y="202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4" name="Freeform 670"/>
                <p:cNvSpPr>
                  <a:spLocks noChangeAspect="1"/>
                </p:cNvSpPr>
                <p:nvPr/>
              </p:nvSpPr>
              <p:spPr bwMode="auto">
                <a:xfrm>
                  <a:off x="4520" y="2005"/>
                  <a:ext cx="19" cy="18"/>
                </a:xfrm>
                <a:custGeom>
                  <a:avLst/>
                  <a:gdLst>
                    <a:gd name="T0" fmla="*/ 0 w 133"/>
                    <a:gd name="T1" fmla="*/ 6 h 126"/>
                    <a:gd name="T2" fmla="*/ 2 w 133"/>
                    <a:gd name="T3" fmla="*/ 66 h 126"/>
                    <a:gd name="T4" fmla="*/ 4 w 133"/>
                    <a:gd name="T5" fmla="*/ 126 h 126"/>
                    <a:gd name="T6" fmla="*/ 133 w 133"/>
                    <a:gd name="T7" fmla="*/ 121 h 126"/>
                    <a:gd name="T8" fmla="*/ 130 w 133"/>
                    <a:gd name="T9" fmla="*/ 60 h 126"/>
                    <a:gd name="T10" fmla="*/ 128 w 133"/>
                    <a:gd name="T11" fmla="*/ 0 h 126"/>
                    <a:gd name="T12" fmla="*/ 0 w 133"/>
                    <a:gd name="T13" fmla="*/ 6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3"/>
                    <a:gd name="T22" fmla="*/ 0 h 126"/>
                    <a:gd name="T23" fmla="*/ 133 w 133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3" h="126">
                      <a:moveTo>
                        <a:pt x="0" y="6"/>
                      </a:moveTo>
                      <a:lnTo>
                        <a:pt x="2" y="66"/>
                      </a:lnTo>
                      <a:lnTo>
                        <a:pt x="4" y="126"/>
                      </a:lnTo>
                      <a:lnTo>
                        <a:pt x="133" y="121"/>
                      </a:lnTo>
                      <a:lnTo>
                        <a:pt x="130" y="60"/>
                      </a:lnTo>
                      <a:lnTo>
                        <a:pt x="128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5" name="Freeform 671"/>
                <p:cNvSpPr>
                  <a:spLocks noChangeAspect="1"/>
                </p:cNvSpPr>
                <p:nvPr/>
              </p:nvSpPr>
              <p:spPr bwMode="auto">
                <a:xfrm>
                  <a:off x="4520" y="2005"/>
                  <a:ext cx="19" cy="18"/>
                </a:xfrm>
                <a:custGeom>
                  <a:avLst/>
                  <a:gdLst>
                    <a:gd name="T0" fmla="*/ 0 w 133"/>
                    <a:gd name="T1" fmla="*/ 6 h 126"/>
                    <a:gd name="T2" fmla="*/ 2 w 133"/>
                    <a:gd name="T3" fmla="*/ 66 h 126"/>
                    <a:gd name="T4" fmla="*/ 4 w 133"/>
                    <a:gd name="T5" fmla="*/ 126 h 126"/>
                    <a:gd name="T6" fmla="*/ 133 w 133"/>
                    <a:gd name="T7" fmla="*/ 121 h 126"/>
                    <a:gd name="T8" fmla="*/ 130 w 133"/>
                    <a:gd name="T9" fmla="*/ 60 h 126"/>
                    <a:gd name="T10" fmla="*/ 128 w 133"/>
                    <a:gd name="T11" fmla="*/ 0 h 126"/>
                    <a:gd name="T12" fmla="*/ 0 w 133"/>
                    <a:gd name="T13" fmla="*/ 6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3"/>
                    <a:gd name="T22" fmla="*/ 0 h 126"/>
                    <a:gd name="T23" fmla="*/ 133 w 133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3" h="126">
                      <a:moveTo>
                        <a:pt x="0" y="6"/>
                      </a:moveTo>
                      <a:lnTo>
                        <a:pt x="2" y="66"/>
                      </a:lnTo>
                      <a:lnTo>
                        <a:pt x="4" y="126"/>
                      </a:lnTo>
                      <a:lnTo>
                        <a:pt x="133" y="121"/>
                      </a:lnTo>
                      <a:lnTo>
                        <a:pt x="130" y="60"/>
                      </a:lnTo>
                      <a:lnTo>
                        <a:pt x="128" y="0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6" name="Freeform 672"/>
                <p:cNvSpPr>
                  <a:spLocks noChangeAspect="1"/>
                </p:cNvSpPr>
                <p:nvPr/>
              </p:nvSpPr>
              <p:spPr bwMode="auto">
                <a:xfrm>
                  <a:off x="4539" y="2014"/>
                  <a:ext cx="1" cy="9"/>
                </a:xfrm>
                <a:custGeom>
                  <a:avLst/>
                  <a:gdLst>
                    <a:gd name="T0" fmla="*/ 0 w 7"/>
                    <a:gd name="T1" fmla="*/ 0 h 61"/>
                    <a:gd name="T2" fmla="*/ 3 w 7"/>
                    <a:gd name="T3" fmla="*/ 61 h 61"/>
                    <a:gd name="T4" fmla="*/ 7 w 7"/>
                    <a:gd name="T5" fmla="*/ 61 h 61"/>
                    <a:gd name="T6" fmla="*/ 0 w 7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61"/>
                    <a:gd name="T14" fmla="*/ 7 w 7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61">
                      <a:moveTo>
                        <a:pt x="0" y="0"/>
                      </a:moveTo>
                      <a:lnTo>
                        <a:pt x="3" y="61"/>
                      </a:lnTo>
                      <a:lnTo>
                        <a:pt x="7" y="6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7" name="Line 673"/>
                <p:cNvSpPr>
                  <a:spLocks noChangeAspect="1" noChangeShapeType="1"/>
                </p:cNvSpPr>
                <p:nvPr/>
              </p:nvSpPr>
              <p:spPr bwMode="auto">
                <a:xfrm>
                  <a:off x="4539" y="202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8" name="Freeform 674"/>
                <p:cNvSpPr>
                  <a:spLocks noChangeAspect="1"/>
                </p:cNvSpPr>
                <p:nvPr/>
              </p:nvSpPr>
              <p:spPr bwMode="auto">
                <a:xfrm>
                  <a:off x="4538" y="2003"/>
                  <a:ext cx="20" cy="20"/>
                </a:xfrm>
                <a:custGeom>
                  <a:avLst/>
                  <a:gdLst>
                    <a:gd name="T0" fmla="*/ 0 w 141"/>
                    <a:gd name="T1" fmla="*/ 15 h 136"/>
                    <a:gd name="T2" fmla="*/ 6 w 141"/>
                    <a:gd name="T3" fmla="*/ 75 h 136"/>
                    <a:gd name="T4" fmla="*/ 13 w 141"/>
                    <a:gd name="T5" fmla="*/ 136 h 136"/>
                    <a:gd name="T6" fmla="*/ 141 w 141"/>
                    <a:gd name="T7" fmla="*/ 121 h 136"/>
                    <a:gd name="T8" fmla="*/ 134 w 141"/>
                    <a:gd name="T9" fmla="*/ 60 h 136"/>
                    <a:gd name="T10" fmla="*/ 127 w 141"/>
                    <a:gd name="T11" fmla="*/ 0 h 136"/>
                    <a:gd name="T12" fmla="*/ 0 w 141"/>
                    <a:gd name="T13" fmla="*/ 15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1"/>
                    <a:gd name="T22" fmla="*/ 0 h 136"/>
                    <a:gd name="T23" fmla="*/ 141 w 141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1" h="136">
                      <a:moveTo>
                        <a:pt x="0" y="15"/>
                      </a:moveTo>
                      <a:lnTo>
                        <a:pt x="6" y="75"/>
                      </a:lnTo>
                      <a:lnTo>
                        <a:pt x="13" y="136"/>
                      </a:lnTo>
                      <a:lnTo>
                        <a:pt x="141" y="121"/>
                      </a:lnTo>
                      <a:lnTo>
                        <a:pt x="134" y="60"/>
                      </a:lnTo>
                      <a:lnTo>
                        <a:pt x="127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9" name="Freeform 675"/>
                <p:cNvSpPr>
                  <a:spLocks noChangeAspect="1"/>
                </p:cNvSpPr>
                <p:nvPr/>
              </p:nvSpPr>
              <p:spPr bwMode="auto">
                <a:xfrm>
                  <a:off x="4538" y="2003"/>
                  <a:ext cx="20" cy="20"/>
                </a:xfrm>
                <a:custGeom>
                  <a:avLst/>
                  <a:gdLst>
                    <a:gd name="T0" fmla="*/ 0 w 141"/>
                    <a:gd name="T1" fmla="*/ 15 h 136"/>
                    <a:gd name="T2" fmla="*/ 6 w 141"/>
                    <a:gd name="T3" fmla="*/ 75 h 136"/>
                    <a:gd name="T4" fmla="*/ 13 w 141"/>
                    <a:gd name="T5" fmla="*/ 136 h 136"/>
                    <a:gd name="T6" fmla="*/ 141 w 141"/>
                    <a:gd name="T7" fmla="*/ 121 h 136"/>
                    <a:gd name="T8" fmla="*/ 134 w 141"/>
                    <a:gd name="T9" fmla="*/ 60 h 136"/>
                    <a:gd name="T10" fmla="*/ 127 w 141"/>
                    <a:gd name="T11" fmla="*/ 0 h 136"/>
                    <a:gd name="T12" fmla="*/ 0 w 141"/>
                    <a:gd name="T13" fmla="*/ 15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1"/>
                    <a:gd name="T22" fmla="*/ 0 h 136"/>
                    <a:gd name="T23" fmla="*/ 141 w 141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1" h="136">
                      <a:moveTo>
                        <a:pt x="0" y="15"/>
                      </a:moveTo>
                      <a:lnTo>
                        <a:pt x="6" y="75"/>
                      </a:lnTo>
                      <a:lnTo>
                        <a:pt x="13" y="136"/>
                      </a:lnTo>
                      <a:lnTo>
                        <a:pt x="141" y="121"/>
                      </a:lnTo>
                      <a:lnTo>
                        <a:pt x="134" y="60"/>
                      </a:lnTo>
                      <a:lnTo>
                        <a:pt x="127" y="0"/>
                      </a:lnTo>
                      <a:lnTo>
                        <a:pt x="0" y="1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0" name="Freeform 676"/>
                <p:cNvSpPr>
                  <a:spLocks noChangeAspect="1"/>
                </p:cNvSpPr>
                <p:nvPr/>
              </p:nvSpPr>
              <p:spPr bwMode="auto">
                <a:xfrm>
                  <a:off x="4557" y="2012"/>
                  <a:ext cx="2" cy="8"/>
                </a:xfrm>
                <a:custGeom>
                  <a:avLst/>
                  <a:gdLst>
                    <a:gd name="T0" fmla="*/ 0 w 11"/>
                    <a:gd name="T1" fmla="*/ 0 h 61"/>
                    <a:gd name="T2" fmla="*/ 7 w 11"/>
                    <a:gd name="T3" fmla="*/ 61 h 61"/>
                    <a:gd name="T4" fmla="*/ 11 w 11"/>
                    <a:gd name="T5" fmla="*/ 61 h 61"/>
                    <a:gd name="T6" fmla="*/ 0 w 11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"/>
                    <a:gd name="T13" fmla="*/ 0 h 61"/>
                    <a:gd name="T14" fmla="*/ 11 w 11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" h="61">
                      <a:moveTo>
                        <a:pt x="0" y="0"/>
                      </a:moveTo>
                      <a:lnTo>
                        <a:pt x="7" y="61"/>
                      </a:lnTo>
                      <a:lnTo>
                        <a:pt x="11" y="6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1" name="Line 677"/>
                <p:cNvSpPr>
                  <a:spLocks noChangeAspect="1" noChangeShapeType="1"/>
                </p:cNvSpPr>
                <p:nvPr/>
              </p:nvSpPr>
              <p:spPr bwMode="auto">
                <a:xfrm>
                  <a:off x="4558" y="202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2" name="Freeform 678"/>
                <p:cNvSpPr>
                  <a:spLocks noChangeAspect="1"/>
                </p:cNvSpPr>
                <p:nvPr/>
              </p:nvSpPr>
              <p:spPr bwMode="auto">
                <a:xfrm>
                  <a:off x="4555" y="2000"/>
                  <a:ext cx="22" cy="20"/>
                </a:xfrm>
                <a:custGeom>
                  <a:avLst/>
                  <a:gdLst>
                    <a:gd name="T0" fmla="*/ 0 w 149"/>
                    <a:gd name="T1" fmla="*/ 24 h 145"/>
                    <a:gd name="T2" fmla="*/ 12 w 149"/>
                    <a:gd name="T3" fmla="*/ 84 h 145"/>
                    <a:gd name="T4" fmla="*/ 23 w 149"/>
                    <a:gd name="T5" fmla="*/ 145 h 145"/>
                    <a:gd name="T6" fmla="*/ 149 w 149"/>
                    <a:gd name="T7" fmla="*/ 121 h 145"/>
                    <a:gd name="T8" fmla="*/ 138 w 149"/>
                    <a:gd name="T9" fmla="*/ 60 h 145"/>
                    <a:gd name="T10" fmla="*/ 126 w 149"/>
                    <a:gd name="T11" fmla="*/ 0 h 145"/>
                    <a:gd name="T12" fmla="*/ 0 w 149"/>
                    <a:gd name="T13" fmla="*/ 24 h 1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9"/>
                    <a:gd name="T22" fmla="*/ 0 h 145"/>
                    <a:gd name="T23" fmla="*/ 149 w 149"/>
                    <a:gd name="T24" fmla="*/ 145 h 14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9" h="145">
                      <a:moveTo>
                        <a:pt x="0" y="24"/>
                      </a:moveTo>
                      <a:lnTo>
                        <a:pt x="12" y="84"/>
                      </a:lnTo>
                      <a:lnTo>
                        <a:pt x="23" y="145"/>
                      </a:lnTo>
                      <a:lnTo>
                        <a:pt x="149" y="121"/>
                      </a:lnTo>
                      <a:lnTo>
                        <a:pt x="138" y="60"/>
                      </a:lnTo>
                      <a:lnTo>
                        <a:pt x="126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3" name="Freeform 679"/>
                <p:cNvSpPr>
                  <a:spLocks noChangeAspect="1"/>
                </p:cNvSpPr>
                <p:nvPr/>
              </p:nvSpPr>
              <p:spPr bwMode="auto">
                <a:xfrm>
                  <a:off x="4555" y="2000"/>
                  <a:ext cx="22" cy="20"/>
                </a:xfrm>
                <a:custGeom>
                  <a:avLst/>
                  <a:gdLst>
                    <a:gd name="T0" fmla="*/ 0 w 149"/>
                    <a:gd name="T1" fmla="*/ 24 h 145"/>
                    <a:gd name="T2" fmla="*/ 12 w 149"/>
                    <a:gd name="T3" fmla="*/ 84 h 145"/>
                    <a:gd name="T4" fmla="*/ 23 w 149"/>
                    <a:gd name="T5" fmla="*/ 145 h 145"/>
                    <a:gd name="T6" fmla="*/ 149 w 149"/>
                    <a:gd name="T7" fmla="*/ 121 h 145"/>
                    <a:gd name="T8" fmla="*/ 138 w 149"/>
                    <a:gd name="T9" fmla="*/ 60 h 145"/>
                    <a:gd name="T10" fmla="*/ 126 w 149"/>
                    <a:gd name="T11" fmla="*/ 0 h 145"/>
                    <a:gd name="T12" fmla="*/ 0 w 149"/>
                    <a:gd name="T13" fmla="*/ 24 h 1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9"/>
                    <a:gd name="T22" fmla="*/ 0 h 145"/>
                    <a:gd name="T23" fmla="*/ 149 w 149"/>
                    <a:gd name="T24" fmla="*/ 145 h 14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9" h="145">
                      <a:moveTo>
                        <a:pt x="0" y="24"/>
                      </a:moveTo>
                      <a:lnTo>
                        <a:pt x="12" y="84"/>
                      </a:lnTo>
                      <a:lnTo>
                        <a:pt x="23" y="145"/>
                      </a:lnTo>
                      <a:lnTo>
                        <a:pt x="149" y="121"/>
                      </a:lnTo>
                      <a:lnTo>
                        <a:pt x="138" y="60"/>
                      </a:lnTo>
                      <a:lnTo>
                        <a:pt x="126" y="0"/>
                      </a:lnTo>
                      <a:lnTo>
                        <a:pt x="0" y="2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4" name="Freeform 680"/>
                <p:cNvSpPr>
                  <a:spLocks noChangeAspect="1"/>
                </p:cNvSpPr>
                <p:nvPr/>
              </p:nvSpPr>
              <p:spPr bwMode="auto">
                <a:xfrm>
                  <a:off x="4575" y="2008"/>
                  <a:ext cx="2" cy="9"/>
                </a:xfrm>
                <a:custGeom>
                  <a:avLst/>
                  <a:gdLst>
                    <a:gd name="T0" fmla="*/ 0 w 16"/>
                    <a:gd name="T1" fmla="*/ 0 h 61"/>
                    <a:gd name="T2" fmla="*/ 11 w 16"/>
                    <a:gd name="T3" fmla="*/ 61 h 61"/>
                    <a:gd name="T4" fmla="*/ 16 w 16"/>
                    <a:gd name="T5" fmla="*/ 60 h 61"/>
                    <a:gd name="T6" fmla="*/ 0 w 16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61"/>
                    <a:gd name="T14" fmla="*/ 16 w 16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61">
                      <a:moveTo>
                        <a:pt x="0" y="0"/>
                      </a:moveTo>
                      <a:lnTo>
                        <a:pt x="11" y="61"/>
                      </a:lnTo>
                      <a:lnTo>
                        <a:pt x="16" y="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5" name="Line 68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577" y="201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6" name="Freeform 682"/>
                <p:cNvSpPr>
                  <a:spLocks noChangeAspect="1"/>
                </p:cNvSpPr>
                <p:nvPr/>
              </p:nvSpPr>
              <p:spPr bwMode="auto">
                <a:xfrm>
                  <a:off x="4573" y="1995"/>
                  <a:ext cx="22" cy="22"/>
                </a:xfrm>
                <a:custGeom>
                  <a:avLst/>
                  <a:gdLst>
                    <a:gd name="T0" fmla="*/ 0 w 155"/>
                    <a:gd name="T1" fmla="*/ 34 h 153"/>
                    <a:gd name="T2" fmla="*/ 16 w 155"/>
                    <a:gd name="T3" fmla="*/ 93 h 153"/>
                    <a:gd name="T4" fmla="*/ 32 w 155"/>
                    <a:gd name="T5" fmla="*/ 153 h 153"/>
                    <a:gd name="T6" fmla="*/ 155 w 155"/>
                    <a:gd name="T7" fmla="*/ 119 h 153"/>
                    <a:gd name="T8" fmla="*/ 139 w 155"/>
                    <a:gd name="T9" fmla="*/ 59 h 153"/>
                    <a:gd name="T10" fmla="*/ 123 w 155"/>
                    <a:gd name="T11" fmla="*/ 0 h 153"/>
                    <a:gd name="T12" fmla="*/ 0 w 155"/>
                    <a:gd name="T13" fmla="*/ 34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53"/>
                    <a:gd name="T23" fmla="*/ 155 w 155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53">
                      <a:moveTo>
                        <a:pt x="0" y="34"/>
                      </a:moveTo>
                      <a:lnTo>
                        <a:pt x="16" y="93"/>
                      </a:lnTo>
                      <a:lnTo>
                        <a:pt x="32" y="153"/>
                      </a:lnTo>
                      <a:lnTo>
                        <a:pt x="155" y="119"/>
                      </a:lnTo>
                      <a:lnTo>
                        <a:pt x="139" y="59"/>
                      </a:lnTo>
                      <a:lnTo>
                        <a:pt x="123" y="0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7" name="Freeform 683"/>
                <p:cNvSpPr>
                  <a:spLocks noChangeAspect="1"/>
                </p:cNvSpPr>
                <p:nvPr/>
              </p:nvSpPr>
              <p:spPr bwMode="auto">
                <a:xfrm>
                  <a:off x="4573" y="1995"/>
                  <a:ext cx="22" cy="22"/>
                </a:xfrm>
                <a:custGeom>
                  <a:avLst/>
                  <a:gdLst>
                    <a:gd name="T0" fmla="*/ 0 w 155"/>
                    <a:gd name="T1" fmla="*/ 34 h 153"/>
                    <a:gd name="T2" fmla="*/ 16 w 155"/>
                    <a:gd name="T3" fmla="*/ 93 h 153"/>
                    <a:gd name="T4" fmla="*/ 32 w 155"/>
                    <a:gd name="T5" fmla="*/ 153 h 153"/>
                    <a:gd name="T6" fmla="*/ 155 w 155"/>
                    <a:gd name="T7" fmla="*/ 119 h 153"/>
                    <a:gd name="T8" fmla="*/ 139 w 155"/>
                    <a:gd name="T9" fmla="*/ 59 h 153"/>
                    <a:gd name="T10" fmla="*/ 123 w 155"/>
                    <a:gd name="T11" fmla="*/ 0 h 153"/>
                    <a:gd name="T12" fmla="*/ 0 w 155"/>
                    <a:gd name="T13" fmla="*/ 34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53"/>
                    <a:gd name="T23" fmla="*/ 155 w 155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53">
                      <a:moveTo>
                        <a:pt x="0" y="34"/>
                      </a:moveTo>
                      <a:lnTo>
                        <a:pt x="16" y="93"/>
                      </a:lnTo>
                      <a:lnTo>
                        <a:pt x="32" y="153"/>
                      </a:lnTo>
                      <a:lnTo>
                        <a:pt x="155" y="119"/>
                      </a:lnTo>
                      <a:lnTo>
                        <a:pt x="139" y="59"/>
                      </a:lnTo>
                      <a:lnTo>
                        <a:pt x="123" y="0"/>
                      </a:lnTo>
                      <a:lnTo>
                        <a:pt x="0" y="3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8" name="Freeform 684"/>
                <p:cNvSpPr>
                  <a:spLocks noChangeAspect="1"/>
                </p:cNvSpPr>
                <p:nvPr/>
              </p:nvSpPr>
              <p:spPr bwMode="auto">
                <a:xfrm>
                  <a:off x="4593" y="2003"/>
                  <a:ext cx="2" cy="9"/>
                </a:xfrm>
                <a:custGeom>
                  <a:avLst/>
                  <a:gdLst>
                    <a:gd name="T0" fmla="*/ 0 w 20"/>
                    <a:gd name="T1" fmla="*/ 0 h 60"/>
                    <a:gd name="T2" fmla="*/ 16 w 20"/>
                    <a:gd name="T3" fmla="*/ 60 h 60"/>
                    <a:gd name="T4" fmla="*/ 20 w 20"/>
                    <a:gd name="T5" fmla="*/ 57 h 60"/>
                    <a:gd name="T6" fmla="*/ 0 w 2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"/>
                    <a:gd name="T13" fmla="*/ 0 h 60"/>
                    <a:gd name="T14" fmla="*/ 20 w 2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" h="60">
                      <a:moveTo>
                        <a:pt x="0" y="0"/>
                      </a:moveTo>
                      <a:lnTo>
                        <a:pt x="16" y="60"/>
                      </a:lnTo>
                      <a:lnTo>
                        <a:pt x="20" y="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9" name="Line 68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595" y="201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0" name="Freeform 686"/>
                <p:cNvSpPr>
                  <a:spLocks noChangeAspect="1"/>
                </p:cNvSpPr>
                <p:nvPr/>
              </p:nvSpPr>
              <p:spPr bwMode="auto">
                <a:xfrm>
                  <a:off x="4590" y="1989"/>
                  <a:ext cx="22" cy="23"/>
                </a:xfrm>
                <a:custGeom>
                  <a:avLst/>
                  <a:gdLst>
                    <a:gd name="T0" fmla="*/ 0 w 160"/>
                    <a:gd name="T1" fmla="*/ 42 h 156"/>
                    <a:gd name="T2" fmla="*/ 21 w 160"/>
                    <a:gd name="T3" fmla="*/ 99 h 156"/>
                    <a:gd name="T4" fmla="*/ 41 w 160"/>
                    <a:gd name="T5" fmla="*/ 156 h 156"/>
                    <a:gd name="T6" fmla="*/ 160 w 160"/>
                    <a:gd name="T7" fmla="*/ 114 h 156"/>
                    <a:gd name="T8" fmla="*/ 140 w 160"/>
                    <a:gd name="T9" fmla="*/ 57 h 156"/>
                    <a:gd name="T10" fmla="*/ 119 w 160"/>
                    <a:gd name="T11" fmla="*/ 0 h 156"/>
                    <a:gd name="T12" fmla="*/ 0 w 160"/>
                    <a:gd name="T13" fmla="*/ 42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56"/>
                    <a:gd name="T23" fmla="*/ 160 w 160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56">
                      <a:moveTo>
                        <a:pt x="0" y="42"/>
                      </a:moveTo>
                      <a:lnTo>
                        <a:pt x="21" y="99"/>
                      </a:lnTo>
                      <a:lnTo>
                        <a:pt x="41" y="156"/>
                      </a:lnTo>
                      <a:lnTo>
                        <a:pt x="160" y="114"/>
                      </a:lnTo>
                      <a:lnTo>
                        <a:pt x="140" y="57"/>
                      </a:lnTo>
                      <a:lnTo>
                        <a:pt x="119" y="0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1" name="Freeform 687"/>
                <p:cNvSpPr>
                  <a:spLocks noChangeAspect="1"/>
                </p:cNvSpPr>
                <p:nvPr/>
              </p:nvSpPr>
              <p:spPr bwMode="auto">
                <a:xfrm>
                  <a:off x="4590" y="1989"/>
                  <a:ext cx="22" cy="23"/>
                </a:xfrm>
                <a:custGeom>
                  <a:avLst/>
                  <a:gdLst>
                    <a:gd name="T0" fmla="*/ 0 w 160"/>
                    <a:gd name="T1" fmla="*/ 42 h 156"/>
                    <a:gd name="T2" fmla="*/ 21 w 160"/>
                    <a:gd name="T3" fmla="*/ 99 h 156"/>
                    <a:gd name="T4" fmla="*/ 41 w 160"/>
                    <a:gd name="T5" fmla="*/ 156 h 156"/>
                    <a:gd name="T6" fmla="*/ 160 w 160"/>
                    <a:gd name="T7" fmla="*/ 114 h 156"/>
                    <a:gd name="T8" fmla="*/ 140 w 160"/>
                    <a:gd name="T9" fmla="*/ 57 h 156"/>
                    <a:gd name="T10" fmla="*/ 119 w 160"/>
                    <a:gd name="T11" fmla="*/ 0 h 156"/>
                    <a:gd name="T12" fmla="*/ 0 w 160"/>
                    <a:gd name="T13" fmla="*/ 42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56"/>
                    <a:gd name="T23" fmla="*/ 160 w 160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56">
                      <a:moveTo>
                        <a:pt x="0" y="42"/>
                      </a:moveTo>
                      <a:lnTo>
                        <a:pt x="21" y="99"/>
                      </a:lnTo>
                      <a:lnTo>
                        <a:pt x="41" y="156"/>
                      </a:lnTo>
                      <a:lnTo>
                        <a:pt x="160" y="114"/>
                      </a:lnTo>
                      <a:lnTo>
                        <a:pt x="140" y="57"/>
                      </a:lnTo>
                      <a:lnTo>
                        <a:pt x="119" y="0"/>
                      </a:lnTo>
                      <a:lnTo>
                        <a:pt x="0" y="4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2" name="Freeform 688"/>
                <p:cNvSpPr>
                  <a:spLocks noChangeAspect="1"/>
                </p:cNvSpPr>
                <p:nvPr/>
              </p:nvSpPr>
              <p:spPr bwMode="auto">
                <a:xfrm>
                  <a:off x="4610" y="1997"/>
                  <a:ext cx="3" cy="9"/>
                </a:xfrm>
                <a:custGeom>
                  <a:avLst/>
                  <a:gdLst>
                    <a:gd name="T0" fmla="*/ 0 w 25"/>
                    <a:gd name="T1" fmla="*/ 0 h 57"/>
                    <a:gd name="T2" fmla="*/ 20 w 25"/>
                    <a:gd name="T3" fmla="*/ 57 h 57"/>
                    <a:gd name="T4" fmla="*/ 25 w 25"/>
                    <a:gd name="T5" fmla="*/ 56 h 57"/>
                    <a:gd name="T6" fmla="*/ 0 w 25"/>
                    <a:gd name="T7" fmla="*/ 0 h 5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57"/>
                    <a:gd name="T14" fmla="*/ 25 w 25"/>
                    <a:gd name="T15" fmla="*/ 57 h 5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57">
                      <a:moveTo>
                        <a:pt x="0" y="0"/>
                      </a:moveTo>
                      <a:lnTo>
                        <a:pt x="20" y="57"/>
                      </a:lnTo>
                      <a:lnTo>
                        <a:pt x="25" y="5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3" name="Line 68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612" y="200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4" name="Freeform 690"/>
                <p:cNvSpPr>
                  <a:spLocks noChangeAspect="1"/>
                </p:cNvSpPr>
                <p:nvPr/>
              </p:nvSpPr>
              <p:spPr bwMode="auto">
                <a:xfrm>
                  <a:off x="4606" y="1982"/>
                  <a:ext cx="24" cy="23"/>
                </a:xfrm>
                <a:custGeom>
                  <a:avLst/>
                  <a:gdLst>
                    <a:gd name="T0" fmla="*/ 0 w 165"/>
                    <a:gd name="T1" fmla="*/ 51 h 163"/>
                    <a:gd name="T2" fmla="*/ 25 w 165"/>
                    <a:gd name="T3" fmla="*/ 107 h 163"/>
                    <a:gd name="T4" fmla="*/ 50 w 165"/>
                    <a:gd name="T5" fmla="*/ 163 h 163"/>
                    <a:gd name="T6" fmla="*/ 165 w 165"/>
                    <a:gd name="T7" fmla="*/ 112 h 163"/>
                    <a:gd name="T8" fmla="*/ 140 w 165"/>
                    <a:gd name="T9" fmla="*/ 56 h 163"/>
                    <a:gd name="T10" fmla="*/ 115 w 165"/>
                    <a:gd name="T11" fmla="*/ 0 h 163"/>
                    <a:gd name="T12" fmla="*/ 0 w 165"/>
                    <a:gd name="T13" fmla="*/ 51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163"/>
                    <a:gd name="T23" fmla="*/ 165 w 165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163">
                      <a:moveTo>
                        <a:pt x="0" y="51"/>
                      </a:moveTo>
                      <a:lnTo>
                        <a:pt x="25" y="107"/>
                      </a:lnTo>
                      <a:lnTo>
                        <a:pt x="50" y="163"/>
                      </a:lnTo>
                      <a:lnTo>
                        <a:pt x="165" y="112"/>
                      </a:lnTo>
                      <a:lnTo>
                        <a:pt x="140" y="56"/>
                      </a:lnTo>
                      <a:lnTo>
                        <a:pt x="115" y="0"/>
                      </a:lnTo>
                      <a:lnTo>
                        <a:pt x="0" y="5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5" name="Freeform 691"/>
                <p:cNvSpPr>
                  <a:spLocks noChangeAspect="1"/>
                </p:cNvSpPr>
                <p:nvPr/>
              </p:nvSpPr>
              <p:spPr bwMode="auto">
                <a:xfrm>
                  <a:off x="4606" y="1982"/>
                  <a:ext cx="24" cy="23"/>
                </a:xfrm>
                <a:custGeom>
                  <a:avLst/>
                  <a:gdLst>
                    <a:gd name="T0" fmla="*/ 0 w 165"/>
                    <a:gd name="T1" fmla="*/ 51 h 163"/>
                    <a:gd name="T2" fmla="*/ 25 w 165"/>
                    <a:gd name="T3" fmla="*/ 107 h 163"/>
                    <a:gd name="T4" fmla="*/ 50 w 165"/>
                    <a:gd name="T5" fmla="*/ 163 h 163"/>
                    <a:gd name="T6" fmla="*/ 165 w 165"/>
                    <a:gd name="T7" fmla="*/ 112 h 163"/>
                    <a:gd name="T8" fmla="*/ 140 w 165"/>
                    <a:gd name="T9" fmla="*/ 56 h 163"/>
                    <a:gd name="T10" fmla="*/ 115 w 165"/>
                    <a:gd name="T11" fmla="*/ 0 h 163"/>
                    <a:gd name="T12" fmla="*/ 0 w 165"/>
                    <a:gd name="T13" fmla="*/ 51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163"/>
                    <a:gd name="T23" fmla="*/ 165 w 165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163">
                      <a:moveTo>
                        <a:pt x="0" y="51"/>
                      </a:moveTo>
                      <a:lnTo>
                        <a:pt x="25" y="107"/>
                      </a:lnTo>
                      <a:lnTo>
                        <a:pt x="50" y="163"/>
                      </a:lnTo>
                      <a:lnTo>
                        <a:pt x="165" y="112"/>
                      </a:lnTo>
                      <a:lnTo>
                        <a:pt x="140" y="56"/>
                      </a:lnTo>
                      <a:lnTo>
                        <a:pt x="115" y="0"/>
                      </a:lnTo>
                      <a:lnTo>
                        <a:pt x="0" y="5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6" name="Freeform 692"/>
                <p:cNvSpPr>
                  <a:spLocks noChangeAspect="1"/>
                </p:cNvSpPr>
                <p:nvPr/>
              </p:nvSpPr>
              <p:spPr bwMode="auto">
                <a:xfrm>
                  <a:off x="4626" y="1990"/>
                  <a:ext cx="4" cy="8"/>
                </a:xfrm>
                <a:custGeom>
                  <a:avLst/>
                  <a:gdLst>
                    <a:gd name="T0" fmla="*/ 0 w 28"/>
                    <a:gd name="T1" fmla="*/ 0 h 56"/>
                    <a:gd name="T2" fmla="*/ 25 w 28"/>
                    <a:gd name="T3" fmla="*/ 56 h 56"/>
                    <a:gd name="T4" fmla="*/ 28 w 28"/>
                    <a:gd name="T5" fmla="*/ 53 h 56"/>
                    <a:gd name="T6" fmla="*/ 0 w 28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"/>
                    <a:gd name="T13" fmla="*/ 0 h 56"/>
                    <a:gd name="T14" fmla="*/ 28 w 28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" h="56">
                      <a:moveTo>
                        <a:pt x="0" y="0"/>
                      </a:moveTo>
                      <a:lnTo>
                        <a:pt x="25" y="56"/>
                      </a:lnTo>
                      <a:lnTo>
                        <a:pt x="28" y="5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7" name="Line 69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630" y="199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8" name="Freeform 694"/>
                <p:cNvSpPr>
                  <a:spLocks noChangeAspect="1"/>
                </p:cNvSpPr>
                <p:nvPr/>
              </p:nvSpPr>
              <p:spPr bwMode="auto">
                <a:xfrm>
                  <a:off x="4622" y="1974"/>
                  <a:ext cx="24" cy="24"/>
                </a:xfrm>
                <a:custGeom>
                  <a:avLst/>
                  <a:gdLst>
                    <a:gd name="T0" fmla="*/ 0 w 166"/>
                    <a:gd name="T1" fmla="*/ 56 h 163"/>
                    <a:gd name="T2" fmla="*/ 29 w 166"/>
                    <a:gd name="T3" fmla="*/ 110 h 163"/>
                    <a:gd name="T4" fmla="*/ 57 w 166"/>
                    <a:gd name="T5" fmla="*/ 163 h 163"/>
                    <a:gd name="T6" fmla="*/ 166 w 166"/>
                    <a:gd name="T7" fmla="*/ 107 h 163"/>
                    <a:gd name="T8" fmla="*/ 138 w 166"/>
                    <a:gd name="T9" fmla="*/ 53 h 163"/>
                    <a:gd name="T10" fmla="*/ 109 w 166"/>
                    <a:gd name="T11" fmla="*/ 0 h 163"/>
                    <a:gd name="T12" fmla="*/ 0 w 166"/>
                    <a:gd name="T13" fmla="*/ 56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3"/>
                    <a:gd name="T23" fmla="*/ 166 w 166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3">
                      <a:moveTo>
                        <a:pt x="0" y="56"/>
                      </a:moveTo>
                      <a:lnTo>
                        <a:pt x="29" y="110"/>
                      </a:lnTo>
                      <a:lnTo>
                        <a:pt x="57" y="163"/>
                      </a:lnTo>
                      <a:lnTo>
                        <a:pt x="166" y="107"/>
                      </a:lnTo>
                      <a:lnTo>
                        <a:pt x="138" y="53"/>
                      </a:lnTo>
                      <a:lnTo>
                        <a:pt x="109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9" name="Freeform 695"/>
                <p:cNvSpPr>
                  <a:spLocks noChangeAspect="1"/>
                </p:cNvSpPr>
                <p:nvPr/>
              </p:nvSpPr>
              <p:spPr bwMode="auto">
                <a:xfrm>
                  <a:off x="4622" y="1974"/>
                  <a:ext cx="24" cy="24"/>
                </a:xfrm>
                <a:custGeom>
                  <a:avLst/>
                  <a:gdLst>
                    <a:gd name="T0" fmla="*/ 0 w 166"/>
                    <a:gd name="T1" fmla="*/ 56 h 163"/>
                    <a:gd name="T2" fmla="*/ 29 w 166"/>
                    <a:gd name="T3" fmla="*/ 110 h 163"/>
                    <a:gd name="T4" fmla="*/ 57 w 166"/>
                    <a:gd name="T5" fmla="*/ 163 h 163"/>
                    <a:gd name="T6" fmla="*/ 166 w 166"/>
                    <a:gd name="T7" fmla="*/ 107 h 163"/>
                    <a:gd name="T8" fmla="*/ 138 w 166"/>
                    <a:gd name="T9" fmla="*/ 53 h 163"/>
                    <a:gd name="T10" fmla="*/ 109 w 166"/>
                    <a:gd name="T11" fmla="*/ 0 h 163"/>
                    <a:gd name="T12" fmla="*/ 0 w 166"/>
                    <a:gd name="T13" fmla="*/ 56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3"/>
                    <a:gd name="T23" fmla="*/ 166 w 166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3">
                      <a:moveTo>
                        <a:pt x="0" y="56"/>
                      </a:moveTo>
                      <a:lnTo>
                        <a:pt x="29" y="110"/>
                      </a:lnTo>
                      <a:lnTo>
                        <a:pt x="57" y="163"/>
                      </a:lnTo>
                      <a:lnTo>
                        <a:pt x="166" y="107"/>
                      </a:lnTo>
                      <a:lnTo>
                        <a:pt x="138" y="53"/>
                      </a:lnTo>
                      <a:lnTo>
                        <a:pt x="109" y="0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0" name="Freeform 696"/>
                <p:cNvSpPr>
                  <a:spLocks noChangeAspect="1"/>
                </p:cNvSpPr>
                <p:nvPr/>
              </p:nvSpPr>
              <p:spPr bwMode="auto">
                <a:xfrm>
                  <a:off x="4642" y="1982"/>
                  <a:ext cx="4" cy="8"/>
                </a:xfrm>
                <a:custGeom>
                  <a:avLst/>
                  <a:gdLst>
                    <a:gd name="T0" fmla="*/ 0 w 32"/>
                    <a:gd name="T1" fmla="*/ 0 h 54"/>
                    <a:gd name="T2" fmla="*/ 28 w 32"/>
                    <a:gd name="T3" fmla="*/ 54 h 54"/>
                    <a:gd name="T4" fmla="*/ 32 w 32"/>
                    <a:gd name="T5" fmla="*/ 51 h 54"/>
                    <a:gd name="T6" fmla="*/ 0 w 32"/>
                    <a:gd name="T7" fmla="*/ 0 h 5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"/>
                    <a:gd name="T13" fmla="*/ 0 h 54"/>
                    <a:gd name="T14" fmla="*/ 32 w 32"/>
                    <a:gd name="T15" fmla="*/ 54 h 5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" h="54">
                      <a:moveTo>
                        <a:pt x="0" y="0"/>
                      </a:moveTo>
                      <a:lnTo>
                        <a:pt x="28" y="54"/>
                      </a:lnTo>
                      <a:lnTo>
                        <a:pt x="32" y="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1" name="Line 69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646" y="198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2" name="Freeform 698"/>
                <p:cNvSpPr>
                  <a:spLocks noChangeAspect="1"/>
                </p:cNvSpPr>
                <p:nvPr/>
              </p:nvSpPr>
              <p:spPr bwMode="auto">
                <a:xfrm>
                  <a:off x="4637" y="1965"/>
                  <a:ext cx="24" cy="24"/>
                </a:xfrm>
                <a:custGeom>
                  <a:avLst/>
                  <a:gdLst>
                    <a:gd name="T0" fmla="*/ 0 w 168"/>
                    <a:gd name="T1" fmla="*/ 65 h 167"/>
                    <a:gd name="T2" fmla="*/ 32 w 168"/>
                    <a:gd name="T3" fmla="*/ 116 h 167"/>
                    <a:gd name="T4" fmla="*/ 64 w 168"/>
                    <a:gd name="T5" fmla="*/ 167 h 167"/>
                    <a:gd name="T6" fmla="*/ 168 w 168"/>
                    <a:gd name="T7" fmla="*/ 102 h 167"/>
                    <a:gd name="T8" fmla="*/ 136 w 168"/>
                    <a:gd name="T9" fmla="*/ 51 h 167"/>
                    <a:gd name="T10" fmla="*/ 105 w 168"/>
                    <a:gd name="T11" fmla="*/ 0 h 167"/>
                    <a:gd name="T12" fmla="*/ 0 w 168"/>
                    <a:gd name="T13" fmla="*/ 65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167"/>
                    <a:gd name="T23" fmla="*/ 168 w 168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167">
                      <a:moveTo>
                        <a:pt x="0" y="65"/>
                      </a:moveTo>
                      <a:lnTo>
                        <a:pt x="32" y="116"/>
                      </a:lnTo>
                      <a:lnTo>
                        <a:pt x="64" y="167"/>
                      </a:lnTo>
                      <a:lnTo>
                        <a:pt x="168" y="102"/>
                      </a:lnTo>
                      <a:lnTo>
                        <a:pt x="136" y="51"/>
                      </a:lnTo>
                      <a:lnTo>
                        <a:pt x="105" y="0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3" name="Freeform 699"/>
                <p:cNvSpPr>
                  <a:spLocks noChangeAspect="1"/>
                </p:cNvSpPr>
                <p:nvPr/>
              </p:nvSpPr>
              <p:spPr bwMode="auto">
                <a:xfrm>
                  <a:off x="4637" y="1965"/>
                  <a:ext cx="24" cy="24"/>
                </a:xfrm>
                <a:custGeom>
                  <a:avLst/>
                  <a:gdLst>
                    <a:gd name="T0" fmla="*/ 0 w 168"/>
                    <a:gd name="T1" fmla="*/ 65 h 167"/>
                    <a:gd name="T2" fmla="*/ 32 w 168"/>
                    <a:gd name="T3" fmla="*/ 116 h 167"/>
                    <a:gd name="T4" fmla="*/ 64 w 168"/>
                    <a:gd name="T5" fmla="*/ 167 h 167"/>
                    <a:gd name="T6" fmla="*/ 168 w 168"/>
                    <a:gd name="T7" fmla="*/ 102 h 167"/>
                    <a:gd name="T8" fmla="*/ 136 w 168"/>
                    <a:gd name="T9" fmla="*/ 51 h 167"/>
                    <a:gd name="T10" fmla="*/ 105 w 168"/>
                    <a:gd name="T11" fmla="*/ 0 h 167"/>
                    <a:gd name="T12" fmla="*/ 0 w 168"/>
                    <a:gd name="T13" fmla="*/ 65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167"/>
                    <a:gd name="T23" fmla="*/ 168 w 168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167">
                      <a:moveTo>
                        <a:pt x="0" y="65"/>
                      </a:moveTo>
                      <a:lnTo>
                        <a:pt x="32" y="116"/>
                      </a:lnTo>
                      <a:lnTo>
                        <a:pt x="64" y="167"/>
                      </a:lnTo>
                      <a:lnTo>
                        <a:pt x="168" y="102"/>
                      </a:lnTo>
                      <a:lnTo>
                        <a:pt x="136" y="51"/>
                      </a:lnTo>
                      <a:lnTo>
                        <a:pt x="105" y="0"/>
                      </a:lnTo>
                      <a:lnTo>
                        <a:pt x="0" y="6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4" name="Freeform 700"/>
                <p:cNvSpPr>
                  <a:spLocks noChangeAspect="1"/>
                </p:cNvSpPr>
                <p:nvPr/>
              </p:nvSpPr>
              <p:spPr bwMode="auto">
                <a:xfrm>
                  <a:off x="4656" y="1973"/>
                  <a:ext cx="6" cy="7"/>
                </a:xfrm>
                <a:custGeom>
                  <a:avLst/>
                  <a:gdLst>
                    <a:gd name="T0" fmla="*/ 0 w 36"/>
                    <a:gd name="T1" fmla="*/ 0 h 51"/>
                    <a:gd name="T2" fmla="*/ 32 w 36"/>
                    <a:gd name="T3" fmla="*/ 51 h 51"/>
                    <a:gd name="T4" fmla="*/ 36 w 36"/>
                    <a:gd name="T5" fmla="*/ 50 h 51"/>
                    <a:gd name="T6" fmla="*/ 0 w 36"/>
                    <a:gd name="T7" fmla="*/ 0 h 5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51"/>
                    <a:gd name="T14" fmla="*/ 36 w 36"/>
                    <a:gd name="T15" fmla="*/ 51 h 5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51">
                      <a:moveTo>
                        <a:pt x="0" y="0"/>
                      </a:moveTo>
                      <a:lnTo>
                        <a:pt x="32" y="51"/>
                      </a:lnTo>
                      <a:lnTo>
                        <a:pt x="36" y="5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5" name="Line 70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661" y="198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6" name="Freeform 702"/>
                <p:cNvSpPr>
                  <a:spLocks noChangeAspect="1"/>
                </p:cNvSpPr>
                <p:nvPr/>
              </p:nvSpPr>
              <p:spPr bwMode="auto">
                <a:xfrm>
                  <a:off x="4651" y="1956"/>
                  <a:ext cx="25" cy="24"/>
                </a:xfrm>
                <a:custGeom>
                  <a:avLst/>
                  <a:gdLst>
                    <a:gd name="T0" fmla="*/ 0 w 170"/>
                    <a:gd name="T1" fmla="*/ 69 h 169"/>
                    <a:gd name="T2" fmla="*/ 35 w 170"/>
                    <a:gd name="T3" fmla="*/ 119 h 169"/>
                    <a:gd name="T4" fmla="*/ 71 w 170"/>
                    <a:gd name="T5" fmla="*/ 169 h 169"/>
                    <a:gd name="T6" fmla="*/ 170 w 170"/>
                    <a:gd name="T7" fmla="*/ 100 h 169"/>
                    <a:gd name="T8" fmla="*/ 134 w 170"/>
                    <a:gd name="T9" fmla="*/ 50 h 169"/>
                    <a:gd name="T10" fmla="*/ 99 w 170"/>
                    <a:gd name="T11" fmla="*/ 0 h 169"/>
                    <a:gd name="T12" fmla="*/ 0 w 170"/>
                    <a:gd name="T13" fmla="*/ 69 h 1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69"/>
                    <a:gd name="T23" fmla="*/ 170 w 170"/>
                    <a:gd name="T24" fmla="*/ 169 h 16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69">
                      <a:moveTo>
                        <a:pt x="0" y="69"/>
                      </a:moveTo>
                      <a:lnTo>
                        <a:pt x="35" y="119"/>
                      </a:lnTo>
                      <a:lnTo>
                        <a:pt x="71" y="169"/>
                      </a:lnTo>
                      <a:lnTo>
                        <a:pt x="170" y="100"/>
                      </a:lnTo>
                      <a:lnTo>
                        <a:pt x="134" y="50"/>
                      </a:lnTo>
                      <a:lnTo>
                        <a:pt x="99" y="0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7" name="Freeform 703"/>
                <p:cNvSpPr>
                  <a:spLocks noChangeAspect="1"/>
                </p:cNvSpPr>
                <p:nvPr/>
              </p:nvSpPr>
              <p:spPr bwMode="auto">
                <a:xfrm>
                  <a:off x="4651" y="1956"/>
                  <a:ext cx="25" cy="24"/>
                </a:xfrm>
                <a:custGeom>
                  <a:avLst/>
                  <a:gdLst>
                    <a:gd name="T0" fmla="*/ 0 w 170"/>
                    <a:gd name="T1" fmla="*/ 69 h 169"/>
                    <a:gd name="T2" fmla="*/ 35 w 170"/>
                    <a:gd name="T3" fmla="*/ 119 h 169"/>
                    <a:gd name="T4" fmla="*/ 71 w 170"/>
                    <a:gd name="T5" fmla="*/ 169 h 169"/>
                    <a:gd name="T6" fmla="*/ 170 w 170"/>
                    <a:gd name="T7" fmla="*/ 100 h 169"/>
                    <a:gd name="T8" fmla="*/ 134 w 170"/>
                    <a:gd name="T9" fmla="*/ 50 h 169"/>
                    <a:gd name="T10" fmla="*/ 99 w 170"/>
                    <a:gd name="T11" fmla="*/ 0 h 169"/>
                    <a:gd name="T12" fmla="*/ 0 w 170"/>
                    <a:gd name="T13" fmla="*/ 69 h 1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69"/>
                    <a:gd name="T23" fmla="*/ 170 w 170"/>
                    <a:gd name="T24" fmla="*/ 169 h 16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69">
                      <a:moveTo>
                        <a:pt x="0" y="69"/>
                      </a:moveTo>
                      <a:lnTo>
                        <a:pt x="35" y="119"/>
                      </a:lnTo>
                      <a:lnTo>
                        <a:pt x="71" y="169"/>
                      </a:lnTo>
                      <a:lnTo>
                        <a:pt x="170" y="100"/>
                      </a:lnTo>
                      <a:lnTo>
                        <a:pt x="134" y="50"/>
                      </a:lnTo>
                      <a:lnTo>
                        <a:pt x="99" y="0"/>
                      </a:lnTo>
                      <a:lnTo>
                        <a:pt x="0" y="6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8" name="Freeform 704"/>
                <p:cNvSpPr>
                  <a:spLocks noChangeAspect="1"/>
                </p:cNvSpPr>
                <p:nvPr/>
              </p:nvSpPr>
              <p:spPr bwMode="auto">
                <a:xfrm>
                  <a:off x="4671" y="1963"/>
                  <a:ext cx="5" cy="7"/>
                </a:xfrm>
                <a:custGeom>
                  <a:avLst/>
                  <a:gdLst>
                    <a:gd name="T0" fmla="*/ 0 w 38"/>
                    <a:gd name="T1" fmla="*/ 0 h 50"/>
                    <a:gd name="T2" fmla="*/ 36 w 38"/>
                    <a:gd name="T3" fmla="*/ 50 h 50"/>
                    <a:gd name="T4" fmla="*/ 38 w 38"/>
                    <a:gd name="T5" fmla="*/ 48 h 50"/>
                    <a:gd name="T6" fmla="*/ 0 w 38"/>
                    <a:gd name="T7" fmla="*/ 0 h 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"/>
                    <a:gd name="T13" fmla="*/ 0 h 50"/>
                    <a:gd name="T14" fmla="*/ 38 w 38"/>
                    <a:gd name="T15" fmla="*/ 50 h 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" h="50">
                      <a:moveTo>
                        <a:pt x="0" y="0"/>
                      </a:moveTo>
                      <a:lnTo>
                        <a:pt x="36" y="50"/>
                      </a:lnTo>
                      <a:lnTo>
                        <a:pt x="38" y="4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9" name="Line 70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676" y="197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0" name="Freeform 706"/>
                <p:cNvSpPr>
                  <a:spLocks noChangeAspect="1"/>
                </p:cNvSpPr>
                <p:nvPr/>
              </p:nvSpPr>
              <p:spPr bwMode="auto">
                <a:xfrm>
                  <a:off x="4665" y="1945"/>
                  <a:ext cx="24" cy="25"/>
                </a:xfrm>
                <a:custGeom>
                  <a:avLst/>
                  <a:gdLst>
                    <a:gd name="T0" fmla="*/ 0 w 169"/>
                    <a:gd name="T1" fmla="*/ 75 h 171"/>
                    <a:gd name="T2" fmla="*/ 37 w 169"/>
                    <a:gd name="T3" fmla="*/ 123 h 171"/>
                    <a:gd name="T4" fmla="*/ 75 w 169"/>
                    <a:gd name="T5" fmla="*/ 171 h 171"/>
                    <a:gd name="T6" fmla="*/ 169 w 169"/>
                    <a:gd name="T7" fmla="*/ 95 h 171"/>
                    <a:gd name="T8" fmla="*/ 132 w 169"/>
                    <a:gd name="T9" fmla="*/ 48 h 171"/>
                    <a:gd name="T10" fmla="*/ 94 w 169"/>
                    <a:gd name="T11" fmla="*/ 0 h 171"/>
                    <a:gd name="T12" fmla="*/ 0 w 169"/>
                    <a:gd name="T13" fmla="*/ 75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1"/>
                    <a:gd name="T23" fmla="*/ 169 w 169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1">
                      <a:moveTo>
                        <a:pt x="0" y="75"/>
                      </a:moveTo>
                      <a:lnTo>
                        <a:pt x="37" y="123"/>
                      </a:lnTo>
                      <a:lnTo>
                        <a:pt x="75" y="171"/>
                      </a:lnTo>
                      <a:lnTo>
                        <a:pt x="169" y="95"/>
                      </a:lnTo>
                      <a:lnTo>
                        <a:pt x="132" y="48"/>
                      </a:lnTo>
                      <a:lnTo>
                        <a:pt x="94" y="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1" name="Freeform 707"/>
                <p:cNvSpPr>
                  <a:spLocks noChangeAspect="1"/>
                </p:cNvSpPr>
                <p:nvPr/>
              </p:nvSpPr>
              <p:spPr bwMode="auto">
                <a:xfrm>
                  <a:off x="4665" y="1945"/>
                  <a:ext cx="24" cy="25"/>
                </a:xfrm>
                <a:custGeom>
                  <a:avLst/>
                  <a:gdLst>
                    <a:gd name="T0" fmla="*/ 0 w 169"/>
                    <a:gd name="T1" fmla="*/ 75 h 171"/>
                    <a:gd name="T2" fmla="*/ 37 w 169"/>
                    <a:gd name="T3" fmla="*/ 123 h 171"/>
                    <a:gd name="T4" fmla="*/ 75 w 169"/>
                    <a:gd name="T5" fmla="*/ 171 h 171"/>
                    <a:gd name="T6" fmla="*/ 169 w 169"/>
                    <a:gd name="T7" fmla="*/ 95 h 171"/>
                    <a:gd name="T8" fmla="*/ 132 w 169"/>
                    <a:gd name="T9" fmla="*/ 48 h 171"/>
                    <a:gd name="T10" fmla="*/ 94 w 169"/>
                    <a:gd name="T11" fmla="*/ 0 h 171"/>
                    <a:gd name="T12" fmla="*/ 0 w 169"/>
                    <a:gd name="T13" fmla="*/ 75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1"/>
                    <a:gd name="T23" fmla="*/ 169 w 169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1">
                      <a:moveTo>
                        <a:pt x="0" y="75"/>
                      </a:moveTo>
                      <a:lnTo>
                        <a:pt x="37" y="123"/>
                      </a:lnTo>
                      <a:lnTo>
                        <a:pt x="75" y="171"/>
                      </a:lnTo>
                      <a:lnTo>
                        <a:pt x="169" y="95"/>
                      </a:lnTo>
                      <a:lnTo>
                        <a:pt x="132" y="48"/>
                      </a:lnTo>
                      <a:lnTo>
                        <a:pt x="94" y="0"/>
                      </a:lnTo>
                      <a:lnTo>
                        <a:pt x="0" y="7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2" name="Freeform 708"/>
                <p:cNvSpPr>
                  <a:spLocks noChangeAspect="1"/>
                </p:cNvSpPr>
                <p:nvPr/>
              </p:nvSpPr>
              <p:spPr bwMode="auto">
                <a:xfrm>
                  <a:off x="4684" y="1952"/>
                  <a:ext cx="6" cy="7"/>
                </a:xfrm>
                <a:custGeom>
                  <a:avLst/>
                  <a:gdLst>
                    <a:gd name="T0" fmla="*/ 0 w 41"/>
                    <a:gd name="T1" fmla="*/ 0 h 47"/>
                    <a:gd name="T2" fmla="*/ 37 w 41"/>
                    <a:gd name="T3" fmla="*/ 47 h 47"/>
                    <a:gd name="T4" fmla="*/ 41 w 41"/>
                    <a:gd name="T5" fmla="*/ 45 h 47"/>
                    <a:gd name="T6" fmla="*/ 0 w 41"/>
                    <a:gd name="T7" fmla="*/ 0 h 4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1"/>
                    <a:gd name="T13" fmla="*/ 0 h 47"/>
                    <a:gd name="T14" fmla="*/ 41 w 41"/>
                    <a:gd name="T15" fmla="*/ 47 h 4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1" h="47">
                      <a:moveTo>
                        <a:pt x="0" y="0"/>
                      </a:moveTo>
                      <a:lnTo>
                        <a:pt x="37" y="47"/>
                      </a:lnTo>
                      <a:lnTo>
                        <a:pt x="41" y="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3" name="Line 70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689" y="195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4" name="Freeform 710"/>
                <p:cNvSpPr>
                  <a:spLocks noChangeAspect="1"/>
                </p:cNvSpPr>
                <p:nvPr/>
              </p:nvSpPr>
              <p:spPr bwMode="auto">
                <a:xfrm>
                  <a:off x="4678" y="1934"/>
                  <a:ext cx="25" cy="25"/>
                </a:xfrm>
                <a:custGeom>
                  <a:avLst/>
                  <a:gdLst>
                    <a:gd name="T0" fmla="*/ 0 w 170"/>
                    <a:gd name="T1" fmla="*/ 80 h 171"/>
                    <a:gd name="T2" fmla="*/ 41 w 170"/>
                    <a:gd name="T3" fmla="*/ 126 h 171"/>
                    <a:gd name="T4" fmla="*/ 82 w 170"/>
                    <a:gd name="T5" fmla="*/ 171 h 171"/>
                    <a:gd name="T6" fmla="*/ 170 w 170"/>
                    <a:gd name="T7" fmla="*/ 91 h 171"/>
                    <a:gd name="T8" fmla="*/ 129 w 170"/>
                    <a:gd name="T9" fmla="*/ 46 h 171"/>
                    <a:gd name="T10" fmla="*/ 88 w 170"/>
                    <a:gd name="T11" fmla="*/ 0 h 171"/>
                    <a:gd name="T12" fmla="*/ 0 w 170"/>
                    <a:gd name="T13" fmla="*/ 8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0" y="80"/>
                      </a:moveTo>
                      <a:lnTo>
                        <a:pt x="41" y="126"/>
                      </a:lnTo>
                      <a:lnTo>
                        <a:pt x="82" y="171"/>
                      </a:lnTo>
                      <a:lnTo>
                        <a:pt x="170" y="91"/>
                      </a:lnTo>
                      <a:lnTo>
                        <a:pt x="129" y="46"/>
                      </a:lnTo>
                      <a:lnTo>
                        <a:pt x="88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5" name="Freeform 711"/>
                <p:cNvSpPr>
                  <a:spLocks noChangeAspect="1"/>
                </p:cNvSpPr>
                <p:nvPr/>
              </p:nvSpPr>
              <p:spPr bwMode="auto">
                <a:xfrm>
                  <a:off x="4678" y="1934"/>
                  <a:ext cx="25" cy="25"/>
                </a:xfrm>
                <a:custGeom>
                  <a:avLst/>
                  <a:gdLst>
                    <a:gd name="T0" fmla="*/ 0 w 170"/>
                    <a:gd name="T1" fmla="*/ 80 h 171"/>
                    <a:gd name="T2" fmla="*/ 41 w 170"/>
                    <a:gd name="T3" fmla="*/ 126 h 171"/>
                    <a:gd name="T4" fmla="*/ 82 w 170"/>
                    <a:gd name="T5" fmla="*/ 171 h 171"/>
                    <a:gd name="T6" fmla="*/ 170 w 170"/>
                    <a:gd name="T7" fmla="*/ 91 h 171"/>
                    <a:gd name="T8" fmla="*/ 129 w 170"/>
                    <a:gd name="T9" fmla="*/ 46 h 171"/>
                    <a:gd name="T10" fmla="*/ 88 w 170"/>
                    <a:gd name="T11" fmla="*/ 0 h 171"/>
                    <a:gd name="T12" fmla="*/ 0 w 170"/>
                    <a:gd name="T13" fmla="*/ 8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0" y="80"/>
                      </a:moveTo>
                      <a:lnTo>
                        <a:pt x="41" y="126"/>
                      </a:lnTo>
                      <a:lnTo>
                        <a:pt x="82" y="171"/>
                      </a:lnTo>
                      <a:lnTo>
                        <a:pt x="170" y="91"/>
                      </a:lnTo>
                      <a:lnTo>
                        <a:pt x="129" y="46"/>
                      </a:lnTo>
                      <a:lnTo>
                        <a:pt x="88" y="0"/>
                      </a:lnTo>
                      <a:lnTo>
                        <a:pt x="0" y="8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6" name="Freeform 712"/>
                <p:cNvSpPr>
                  <a:spLocks noChangeAspect="1"/>
                </p:cNvSpPr>
                <p:nvPr/>
              </p:nvSpPr>
              <p:spPr bwMode="auto">
                <a:xfrm>
                  <a:off x="4697" y="1941"/>
                  <a:ext cx="6" cy="6"/>
                </a:xfrm>
                <a:custGeom>
                  <a:avLst/>
                  <a:gdLst>
                    <a:gd name="T0" fmla="*/ 0 w 43"/>
                    <a:gd name="T1" fmla="*/ 0 h 45"/>
                    <a:gd name="T2" fmla="*/ 41 w 43"/>
                    <a:gd name="T3" fmla="*/ 45 h 45"/>
                    <a:gd name="T4" fmla="*/ 43 w 43"/>
                    <a:gd name="T5" fmla="*/ 43 h 45"/>
                    <a:gd name="T6" fmla="*/ 0 w 43"/>
                    <a:gd name="T7" fmla="*/ 0 h 4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"/>
                    <a:gd name="T13" fmla="*/ 0 h 45"/>
                    <a:gd name="T14" fmla="*/ 43 w 43"/>
                    <a:gd name="T15" fmla="*/ 45 h 4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" h="45">
                      <a:moveTo>
                        <a:pt x="0" y="0"/>
                      </a:moveTo>
                      <a:lnTo>
                        <a:pt x="41" y="45"/>
                      </a:lnTo>
                      <a:lnTo>
                        <a:pt x="43" y="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7" name="Line 71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703" y="194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8" name="Freeform 714"/>
                <p:cNvSpPr>
                  <a:spLocks noChangeAspect="1"/>
                </p:cNvSpPr>
                <p:nvPr/>
              </p:nvSpPr>
              <p:spPr bwMode="auto">
                <a:xfrm>
                  <a:off x="4691" y="1922"/>
                  <a:ext cx="24" cy="25"/>
                </a:xfrm>
                <a:custGeom>
                  <a:avLst/>
                  <a:gdLst>
                    <a:gd name="T0" fmla="*/ 0 w 169"/>
                    <a:gd name="T1" fmla="*/ 85 h 171"/>
                    <a:gd name="T2" fmla="*/ 43 w 169"/>
                    <a:gd name="T3" fmla="*/ 128 h 171"/>
                    <a:gd name="T4" fmla="*/ 86 w 169"/>
                    <a:gd name="T5" fmla="*/ 171 h 171"/>
                    <a:gd name="T6" fmla="*/ 169 w 169"/>
                    <a:gd name="T7" fmla="*/ 87 h 171"/>
                    <a:gd name="T8" fmla="*/ 126 w 169"/>
                    <a:gd name="T9" fmla="*/ 44 h 171"/>
                    <a:gd name="T10" fmla="*/ 83 w 169"/>
                    <a:gd name="T11" fmla="*/ 0 h 171"/>
                    <a:gd name="T12" fmla="*/ 0 w 169"/>
                    <a:gd name="T13" fmla="*/ 85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1"/>
                    <a:gd name="T23" fmla="*/ 169 w 169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1">
                      <a:moveTo>
                        <a:pt x="0" y="85"/>
                      </a:moveTo>
                      <a:lnTo>
                        <a:pt x="43" y="128"/>
                      </a:lnTo>
                      <a:lnTo>
                        <a:pt x="86" y="171"/>
                      </a:lnTo>
                      <a:lnTo>
                        <a:pt x="169" y="87"/>
                      </a:lnTo>
                      <a:lnTo>
                        <a:pt x="126" y="44"/>
                      </a:lnTo>
                      <a:lnTo>
                        <a:pt x="83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9" name="Freeform 715"/>
                <p:cNvSpPr>
                  <a:spLocks noChangeAspect="1"/>
                </p:cNvSpPr>
                <p:nvPr/>
              </p:nvSpPr>
              <p:spPr bwMode="auto">
                <a:xfrm>
                  <a:off x="4691" y="1922"/>
                  <a:ext cx="24" cy="25"/>
                </a:xfrm>
                <a:custGeom>
                  <a:avLst/>
                  <a:gdLst>
                    <a:gd name="T0" fmla="*/ 0 w 169"/>
                    <a:gd name="T1" fmla="*/ 85 h 171"/>
                    <a:gd name="T2" fmla="*/ 43 w 169"/>
                    <a:gd name="T3" fmla="*/ 128 h 171"/>
                    <a:gd name="T4" fmla="*/ 86 w 169"/>
                    <a:gd name="T5" fmla="*/ 171 h 171"/>
                    <a:gd name="T6" fmla="*/ 169 w 169"/>
                    <a:gd name="T7" fmla="*/ 87 h 171"/>
                    <a:gd name="T8" fmla="*/ 126 w 169"/>
                    <a:gd name="T9" fmla="*/ 44 h 171"/>
                    <a:gd name="T10" fmla="*/ 83 w 169"/>
                    <a:gd name="T11" fmla="*/ 0 h 171"/>
                    <a:gd name="T12" fmla="*/ 0 w 169"/>
                    <a:gd name="T13" fmla="*/ 85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1"/>
                    <a:gd name="T23" fmla="*/ 169 w 169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1">
                      <a:moveTo>
                        <a:pt x="0" y="85"/>
                      </a:moveTo>
                      <a:lnTo>
                        <a:pt x="43" y="128"/>
                      </a:lnTo>
                      <a:lnTo>
                        <a:pt x="86" y="171"/>
                      </a:lnTo>
                      <a:lnTo>
                        <a:pt x="169" y="87"/>
                      </a:lnTo>
                      <a:lnTo>
                        <a:pt x="126" y="44"/>
                      </a:lnTo>
                      <a:lnTo>
                        <a:pt x="83" y="0"/>
                      </a:lnTo>
                      <a:lnTo>
                        <a:pt x="0" y="8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0" name="Freeform 716"/>
                <p:cNvSpPr>
                  <a:spLocks noChangeAspect="1"/>
                </p:cNvSpPr>
                <p:nvPr/>
              </p:nvSpPr>
              <p:spPr bwMode="auto">
                <a:xfrm>
                  <a:off x="4709" y="1929"/>
                  <a:ext cx="6" cy="6"/>
                </a:xfrm>
                <a:custGeom>
                  <a:avLst/>
                  <a:gdLst>
                    <a:gd name="T0" fmla="*/ 0 w 46"/>
                    <a:gd name="T1" fmla="*/ 0 h 43"/>
                    <a:gd name="T2" fmla="*/ 43 w 46"/>
                    <a:gd name="T3" fmla="*/ 43 h 43"/>
                    <a:gd name="T4" fmla="*/ 46 w 46"/>
                    <a:gd name="T5" fmla="*/ 41 h 43"/>
                    <a:gd name="T6" fmla="*/ 0 w 46"/>
                    <a:gd name="T7" fmla="*/ 0 h 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6"/>
                    <a:gd name="T13" fmla="*/ 0 h 43"/>
                    <a:gd name="T14" fmla="*/ 46 w 46"/>
                    <a:gd name="T15" fmla="*/ 43 h 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6" h="43">
                      <a:moveTo>
                        <a:pt x="0" y="0"/>
                      </a:moveTo>
                      <a:lnTo>
                        <a:pt x="43" y="43"/>
                      </a:lnTo>
                      <a:lnTo>
                        <a:pt x="46" y="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1" name="Line 71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715" y="193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2" name="Freeform 718"/>
                <p:cNvSpPr>
                  <a:spLocks noChangeAspect="1"/>
                </p:cNvSpPr>
                <p:nvPr/>
              </p:nvSpPr>
              <p:spPr bwMode="auto">
                <a:xfrm>
                  <a:off x="4702" y="1910"/>
                  <a:ext cx="24" cy="25"/>
                </a:xfrm>
                <a:custGeom>
                  <a:avLst/>
                  <a:gdLst>
                    <a:gd name="T0" fmla="*/ 0 w 170"/>
                    <a:gd name="T1" fmla="*/ 88 h 170"/>
                    <a:gd name="T2" fmla="*/ 45 w 170"/>
                    <a:gd name="T3" fmla="*/ 129 h 170"/>
                    <a:gd name="T4" fmla="*/ 91 w 170"/>
                    <a:gd name="T5" fmla="*/ 170 h 170"/>
                    <a:gd name="T6" fmla="*/ 170 w 170"/>
                    <a:gd name="T7" fmla="*/ 82 h 170"/>
                    <a:gd name="T8" fmla="*/ 125 w 170"/>
                    <a:gd name="T9" fmla="*/ 41 h 170"/>
                    <a:gd name="T10" fmla="*/ 79 w 170"/>
                    <a:gd name="T11" fmla="*/ 0 h 170"/>
                    <a:gd name="T12" fmla="*/ 0 w 170"/>
                    <a:gd name="T13" fmla="*/ 88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0" y="88"/>
                      </a:moveTo>
                      <a:lnTo>
                        <a:pt x="45" y="129"/>
                      </a:lnTo>
                      <a:lnTo>
                        <a:pt x="91" y="170"/>
                      </a:lnTo>
                      <a:lnTo>
                        <a:pt x="170" y="82"/>
                      </a:lnTo>
                      <a:lnTo>
                        <a:pt x="125" y="41"/>
                      </a:lnTo>
                      <a:lnTo>
                        <a:pt x="79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3" name="Freeform 719"/>
                <p:cNvSpPr>
                  <a:spLocks noChangeAspect="1"/>
                </p:cNvSpPr>
                <p:nvPr/>
              </p:nvSpPr>
              <p:spPr bwMode="auto">
                <a:xfrm>
                  <a:off x="4702" y="1910"/>
                  <a:ext cx="24" cy="25"/>
                </a:xfrm>
                <a:custGeom>
                  <a:avLst/>
                  <a:gdLst>
                    <a:gd name="T0" fmla="*/ 0 w 170"/>
                    <a:gd name="T1" fmla="*/ 88 h 170"/>
                    <a:gd name="T2" fmla="*/ 45 w 170"/>
                    <a:gd name="T3" fmla="*/ 129 h 170"/>
                    <a:gd name="T4" fmla="*/ 91 w 170"/>
                    <a:gd name="T5" fmla="*/ 170 h 170"/>
                    <a:gd name="T6" fmla="*/ 170 w 170"/>
                    <a:gd name="T7" fmla="*/ 82 h 170"/>
                    <a:gd name="T8" fmla="*/ 125 w 170"/>
                    <a:gd name="T9" fmla="*/ 41 h 170"/>
                    <a:gd name="T10" fmla="*/ 79 w 170"/>
                    <a:gd name="T11" fmla="*/ 0 h 170"/>
                    <a:gd name="T12" fmla="*/ 0 w 170"/>
                    <a:gd name="T13" fmla="*/ 88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0" y="88"/>
                      </a:moveTo>
                      <a:lnTo>
                        <a:pt x="45" y="129"/>
                      </a:lnTo>
                      <a:lnTo>
                        <a:pt x="91" y="170"/>
                      </a:lnTo>
                      <a:lnTo>
                        <a:pt x="170" y="82"/>
                      </a:lnTo>
                      <a:lnTo>
                        <a:pt x="125" y="41"/>
                      </a:lnTo>
                      <a:lnTo>
                        <a:pt x="79" y="0"/>
                      </a:lnTo>
                      <a:lnTo>
                        <a:pt x="0" y="8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4" name="Freeform 720"/>
                <p:cNvSpPr>
                  <a:spLocks noChangeAspect="1"/>
                </p:cNvSpPr>
                <p:nvPr/>
              </p:nvSpPr>
              <p:spPr bwMode="auto">
                <a:xfrm>
                  <a:off x="4720" y="1916"/>
                  <a:ext cx="7" cy="6"/>
                </a:xfrm>
                <a:custGeom>
                  <a:avLst/>
                  <a:gdLst>
                    <a:gd name="T0" fmla="*/ 0 w 48"/>
                    <a:gd name="T1" fmla="*/ 0 h 41"/>
                    <a:gd name="T2" fmla="*/ 45 w 48"/>
                    <a:gd name="T3" fmla="*/ 41 h 41"/>
                    <a:gd name="T4" fmla="*/ 48 w 48"/>
                    <a:gd name="T5" fmla="*/ 38 h 41"/>
                    <a:gd name="T6" fmla="*/ 0 w 48"/>
                    <a:gd name="T7" fmla="*/ 0 h 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41"/>
                    <a:gd name="T14" fmla="*/ 48 w 48"/>
                    <a:gd name="T15" fmla="*/ 41 h 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41">
                      <a:moveTo>
                        <a:pt x="0" y="0"/>
                      </a:moveTo>
                      <a:lnTo>
                        <a:pt x="45" y="41"/>
                      </a:lnTo>
                      <a:lnTo>
                        <a:pt x="48" y="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5" name="Line 72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726" y="192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6" name="Freeform 722"/>
                <p:cNvSpPr>
                  <a:spLocks noChangeAspect="1"/>
                </p:cNvSpPr>
                <p:nvPr/>
              </p:nvSpPr>
              <p:spPr bwMode="auto">
                <a:xfrm>
                  <a:off x="4713" y="1898"/>
                  <a:ext cx="24" cy="24"/>
                </a:xfrm>
                <a:custGeom>
                  <a:avLst/>
                  <a:gdLst>
                    <a:gd name="T0" fmla="*/ 0 w 168"/>
                    <a:gd name="T1" fmla="*/ 92 h 168"/>
                    <a:gd name="T2" fmla="*/ 48 w 168"/>
                    <a:gd name="T3" fmla="*/ 130 h 168"/>
                    <a:gd name="T4" fmla="*/ 96 w 168"/>
                    <a:gd name="T5" fmla="*/ 168 h 168"/>
                    <a:gd name="T6" fmla="*/ 168 w 168"/>
                    <a:gd name="T7" fmla="*/ 75 h 168"/>
                    <a:gd name="T8" fmla="*/ 121 w 168"/>
                    <a:gd name="T9" fmla="*/ 38 h 168"/>
                    <a:gd name="T10" fmla="*/ 73 w 168"/>
                    <a:gd name="T11" fmla="*/ 0 h 168"/>
                    <a:gd name="T12" fmla="*/ 0 w 168"/>
                    <a:gd name="T13" fmla="*/ 92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168"/>
                    <a:gd name="T23" fmla="*/ 168 w 168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168">
                      <a:moveTo>
                        <a:pt x="0" y="92"/>
                      </a:moveTo>
                      <a:lnTo>
                        <a:pt x="48" y="130"/>
                      </a:lnTo>
                      <a:lnTo>
                        <a:pt x="96" y="168"/>
                      </a:lnTo>
                      <a:lnTo>
                        <a:pt x="168" y="75"/>
                      </a:lnTo>
                      <a:lnTo>
                        <a:pt x="121" y="38"/>
                      </a:lnTo>
                      <a:lnTo>
                        <a:pt x="73" y="0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7" name="Freeform 723"/>
                <p:cNvSpPr>
                  <a:spLocks noChangeAspect="1"/>
                </p:cNvSpPr>
                <p:nvPr/>
              </p:nvSpPr>
              <p:spPr bwMode="auto">
                <a:xfrm>
                  <a:off x="4713" y="1898"/>
                  <a:ext cx="24" cy="24"/>
                </a:xfrm>
                <a:custGeom>
                  <a:avLst/>
                  <a:gdLst>
                    <a:gd name="T0" fmla="*/ 0 w 168"/>
                    <a:gd name="T1" fmla="*/ 92 h 168"/>
                    <a:gd name="T2" fmla="*/ 48 w 168"/>
                    <a:gd name="T3" fmla="*/ 130 h 168"/>
                    <a:gd name="T4" fmla="*/ 96 w 168"/>
                    <a:gd name="T5" fmla="*/ 168 h 168"/>
                    <a:gd name="T6" fmla="*/ 168 w 168"/>
                    <a:gd name="T7" fmla="*/ 75 h 168"/>
                    <a:gd name="T8" fmla="*/ 121 w 168"/>
                    <a:gd name="T9" fmla="*/ 38 h 168"/>
                    <a:gd name="T10" fmla="*/ 73 w 168"/>
                    <a:gd name="T11" fmla="*/ 0 h 168"/>
                    <a:gd name="T12" fmla="*/ 0 w 168"/>
                    <a:gd name="T13" fmla="*/ 92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168"/>
                    <a:gd name="T23" fmla="*/ 168 w 168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168">
                      <a:moveTo>
                        <a:pt x="0" y="92"/>
                      </a:moveTo>
                      <a:lnTo>
                        <a:pt x="48" y="130"/>
                      </a:lnTo>
                      <a:lnTo>
                        <a:pt x="96" y="168"/>
                      </a:lnTo>
                      <a:lnTo>
                        <a:pt x="168" y="75"/>
                      </a:lnTo>
                      <a:lnTo>
                        <a:pt x="121" y="38"/>
                      </a:lnTo>
                      <a:lnTo>
                        <a:pt x="73" y="0"/>
                      </a:lnTo>
                      <a:lnTo>
                        <a:pt x="0" y="9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8" name="Freeform 724"/>
                <p:cNvSpPr>
                  <a:spLocks noChangeAspect="1"/>
                </p:cNvSpPr>
                <p:nvPr/>
              </p:nvSpPr>
              <p:spPr bwMode="auto">
                <a:xfrm>
                  <a:off x="4730" y="1903"/>
                  <a:ext cx="7" cy="5"/>
                </a:xfrm>
                <a:custGeom>
                  <a:avLst/>
                  <a:gdLst>
                    <a:gd name="T0" fmla="*/ 0 w 48"/>
                    <a:gd name="T1" fmla="*/ 0 h 37"/>
                    <a:gd name="T2" fmla="*/ 47 w 48"/>
                    <a:gd name="T3" fmla="*/ 37 h 37"/>
                    <a:gd name="T4" fmla="*/ 48 w 48"/>
                    <a:gd name="T5" fmla="*/ 36 h 37"/>
                    <a:gd name="T6" fmla="*/ 0 w 48"/>
                    <a:gd name="T7" fmla="*/ 0 h 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37"/>
                    <a:gd name="T14" fmla="*/ 48 w 48"/>
                    <a:gd name="T15" fmla="*/ 37 h 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37">
                      <a:moveTo>
                        <a:pt x="0" y="0"/>
                      </a:moveTo>
                      <a:lnTo>
                        <a:pt x="47" y="37"/>
                      </a:lnTo>
                      <a:lnTo>
                        <a:pt x="48" y="3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9" name="Line 72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737" y="190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0" name="Freeform 726"/>
                <p:cNvSpPr>
                  <a:spLocks noChangeAspect="1"/>
                </p:cNvSpPr>
                <p:nvPr/>
              </p:nvSpPr>
              <p:spPr bwMode="auto">
                <a:xfrm>
                  <a:off x="4723" y="1884"/>
                  <a:ext cx="24" cy="24"/>
                </a:xfrm>
                <a:custGeom>
                  <a:avLst/>
                  <a:gdLst>
                    <a:gd name="T0" fmla="*/ 0 w 167"/>
                    <a:gd name="T1" fmla="*/ 94 h 167"/>
                    <a:gd name="T2" fmla="*/ 49 w 167"/>
                    <a:gd name="T3" fmla="*/ 131 h 167"/>
                    <a:gd name="T4" fmla="*/ 97 w 167"/>
                    <a:gd name="T5" fmla="*/ 167 h 167"/>
                    <a:gd name="T6" fmla="*/ 167 w 167"/>
                    <a:gd name="T7" fmla="*/ 73 h 167"/>
                    <a:gd name="T8" fmla="*/ 118 w 167"/>
                    <a:gd name="T9" fmla="*/ 36 h 167"/>
                    <a:gd name="T10" fmla="*/ 69 w 167"/>
                    <a:gd name="T11" fmla="*/ 0 h 167"/>
                    <a:gd name="T12" fmla="*/ 0 w 167"/>
                    <a:gd name="T13" fmla="*/ 94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7"/>
                    <a:gd name="T23" fmla="*/ 167 w 167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7">
                      <a:moveTo>
                        <a:pt x="0" y="94"/>
                      </a:moveTo>
                      <a:lnTo>
                        <a:pt x="49" y="131"/>
                      </a:lnTo>
                      <a:lnTo>
                        <a:pt x="97" y="167"/>
                      </a:lnTo>
                      <a:lnTo>
                        <a:pt x="167" y="73"/>
                      </a:lnTo>
                      <a:lnTo>
                        <a:pt x="118" y="36"/>
                      </a:lnTo>
                      <a:lnTo>
                        <a:pt x="69" y="0"/>
                      </a:lnTo>
                      <a:lnTo>
                        <a:pt x="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1" name="Freeform 727"/>
                <p:cNvSpPr>
                  <a:spLocks noChangeAspect="1"/>
                </p:cNvSpPr>
                <p:nvPr/>
              </p:nvSpPr>
              <p:spPr bwMode="auto">
                <a:xfrm>
                  <a:off x="4723" y="1884"/>
                  <a:ext cx="24" cy="24"/>
                </a:xfrm>
                <a:custGeom>
                  <a:avLst/>
                  <a:gdLst>
                    <a:gd name="T0" fmla="*/ 0 w 167"/>
                    <a:gd name="T1" fmla="*/ 94 h 167"/>
                    <a:gd name="T2" fmla="*/ 49 w 167"/>
                    <a:gd name="T3" fmla="*/ 131 h 167"/>
                    <a:gd name="T4" fmla="*/ 97 w 167"/>
                    <a:gd name="T5" fmla="*/ 167 h 167"/>
                    <a:gd name="T6" fmla="*/ 167 w 167"/>
                    <a:gd name="T7" fmla="*/ 73 h 167"/>
                    <a:gd name="T8" fmla="*/ 118 w 167"/>
                    <a:gd name="T9" fmla="*/ 36 h 167"/>
                    <a:gd name="T10" fmla="*/ 69 w 167"/>
                    <a:gd name="T11" fmla="*/ 0 h 167"/>
                    <a:gd name="T12" fmla="*/ 0 w 167"/>
                    <a:gd name="T13" fmla="*/ 94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7"/>
                    <a:gd name="T23" fmla="*/ 167 w 167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7">
                      <a:moveTo>
                        <a:pt x="0" y="94"/>
                      </a:moveTo>
                      <a:lnTo>
                        <a:pt x="49" y="131"/>
                      </a:lnTo>
                      <a:lnTo>
                        <a:pt x="97" y="167"/>
                      </a:lnTo>
                      <a:lnTo>
                        <a:pt x="167" y="73"/>
                      </a:lnTo>
                      <a:lnTo>
                        <a:pt x="118" y="36"/>
                      </a:lnTo>
                      <a:lnTo>
                        <a:pt x="69" y="0"/>
                      </a:lnTo>
                      <a:lnTo>
                        <a:pt x="0" y="9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2" name="Freeform 728"/>
                <p:cNvSpPr>
                  <a:spLocks noChangeAspect="1"/>
                </p:cNvSpPr>
                <p:nvPr/>
              </p:nvSpPr>
              <p:spPr bwMode="auto">
                <a:xfrm>
                  <a:off x="4740" y="1889"/>
                  <a:ext cx="8" cy="6"/>
                </a:xfrm>
                <a:custGeom>
                  <a:avLst/>
                  <a:gdLst>
                    <a:gd name="T0" fmla="*/ 0 w 51"/>
                    <a:gd name="T1" fmla="*/ 0 h 37"/>
                    <a:gd name="T2" fmla="*/ 49 w 51"/>
                    <a:gd name="T3" fmla="*/ 37 h 37"/>
                    <a:gd name="T4" fmla="*/ 51 w 51"/>
                    <a:gd name="T5" fmla="*/ 33 h 37"/>
                    <a:gd name="T6" fmla="*/ 0 w 51"/>
                    <a:gd name="T7" fmla="*/ 0 h 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1"/>
                    <a:gd name="T13" fmla="*/ 0 h 37"/>
                    <a:gd name="T14" fmla="*/ 51 w 51"/>
                    <a:gd name="T15" fmla="*/ 37 h 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1" h="37">
                      <a:moveTo>
                        <a:pt x="0" y="0"/>
                      </a:moveTo>
                      <a:lnTo>
                        <a:pt x="49" y="37"/>
                      </a:lnTo>
                      <a:lnTo>
                        <a:pt x="51" y="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3" name="Line 72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747" y="189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4" name="Freeform 730"/>
                <p:cNvSpPr>
                  <a:spLocks noChangeAspect="1"/>
                </p:cNvSpPr>
                <p:nvPr/>
              </p:nvSpPr>
              <p:spPr bwMode="auto">
                <a:xfrm>
                  <a:off x="4733" y="1871"/>
                  <a:ext cx="24" cy="23"/>
                </a:xfrm>
                <a:custGeom>
                  <a:avLst/>
                  <a:gdLst>
                    <a:gd name="T0" fmla="*/ 0 w 166"/>
                    <a:gd name="T1" fmla="*/ 96 h 162"/>
                    <a:gd name="T2" fmla="*/ 51 w 166"/>
                    <a:gd name="T3" fmla="*/ 129 h 162"/>
                    <a:gd name="T4" fmla="*/ 102 w 166"/>
                    <a:gd name="T5" fmla="*/ 162 h 162"/>
                    <a:gd name="T6" fmla="*/ 166 w 166"/>
                    <a:gd name="T7" fmla="*/ 66 h 162"/>
                    <a:gd name="T8" fmla="*/ 115 w 166"/>
                    <a:gd name="T9" fmla="*/ 33 h 162"/>
                    <a:gd name="T10" fmla="*/ 63 w 166"/>
                    <a:gd name="T11" fmla="*/ 0 h 162"/>
                    <a:gd name="T12" fmla="*/ 0 w 166"/>
                    <a:gd name="T13" fmla="*/ 96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2"/>
                    <a:gd name="T23" fmla="*/ 166 w 166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2">
                      <a:moveTo>
                        <a:pt x="0" y="96"/>
                      </a:moveTo>
                      <a:lnTo>
                        <a:pt x="51" y="129"/>
                      </a:lnTo>
                      <a:lnTo>
                        <a:pt x="102" y="162"/>
                      </a:lnTo>
                      <a:lnTo>
                        <a:pt x="166" y="66"/>
                      </a:lnTo>
                      <a:lnTo>
                        <a:pt x="115" y="33"/>
                      </a:lnTo>
                      <a:lnTo>
                        <a:pt x="63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5" name="Freeform 731"/>
                <p:cNvSpPr>
                  <a:spLocks noChangeAspect="1"/>
                </p:cNvSpPr>
                <p:nvPr/>
              </p:nvSpPr>
              <p:spPr bwMode="auto">
                <a:xfrm>
                  <a:off x="4733" y="1871"/>
                  <a:ext cx="24" cy="23"/>
                </a:xfrm>
                <a:custGeom>
                  <a:avLst/>
                  <a:gdLst>
                    <a:gd name="T0" fmla="*/ 0 w 166"/>
                    <a:gd name="T1" fmla="*/ 96 h 162"/>
                    <a:gd name="T2" fmla="*/ 51 w 166"/>
                    <a:gd name="T3" fmla="*/ 129 h 162"/>
                    <a:gd name="T4" fmla="*/ 102 w 166"/>
                    <a:gd name="T5" fmla="*/ 162 h 162"/>
                    <a:gd name="T6" fmla="*/ 166 w 166"/>
                    <a:gd name="T7" fmla="*/ 66 h 162"/>
                    <a:gd name="T8" fmla="*/ 115 w 166"/>
                    <a:gd name="T9" fmla="*/ 33 h 162"/>
                    <a:gd name="T10" fmla="*/ 63 w 166"/>
                    <a:gd name="T11" fmla="*/ 0 h 162"/>
                    <a:gd name="T12" fmla="*/ 0 w 166"/>
                    <a:gd name="T13" fmla="*/ 96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2"/>
                    <a:gd name="T23" fmla="*/ 166 w 166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2">
                      <a:moveTo>
                        <a:pt x="0" y="96"/>
                      </a:moveTo>
                      <a:lnTo>
                        <a:pt x="51" y="129"/>
                      </a:lnTo>
                      <a:lnTo>
                        <a:pt x="102" y="162"/>
                      </a:lnTo>
                      <a:lnTo>
                        <a:pt x="166" y="66"/>
                      </a:lnTo>
                      <a:lnTo>
                        <a:pt x="115" y="33"/>
                      </a:lnTo>
                      <a:lnTo>
                        <a:pt x="63" y="0"/>
                      </a:lnTo>
                      <a:lnTo>
                        <a:pt x="0" y="9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6" name="Freeform 732"/>
                <p:cNvSpPr>
                  <a:spLocks noChangeAspect="1"/>
                </p:cNvSpPr>
                <p:nvPr/>
              </p:nvSpPr>
              <p:spPr bwMode="auto">
                <a:xfrm>
                  <a:off x="4749" y="1876"/>
                  <a:ext cx="8" cy="4"/>
                </a:xfrm>
                <a:custGeom>
                  <a:avLst/>
                  <a:gdLst>
                    <a:gd name="T0" fmla="*/ 0 w 52"/>
                    <a:gd name="T1" fmla="*/ 0 h 33"/>
                    <a:gd name="T2" fmla="*/ 51 w 52"/>
                    <a:gd name="T3" fmla="*/ 33 h 33"/>
                    <a:gd name="T4" fmla="*/ 52 w 52"/>
                    <a:gd name="T5" fmla="*/ 31 h 33"/>
                    <a:gd name="T6" fmla="*/ 0 w 52"/>
                    <a:gd name="T7" fmla="*/ 0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2"/>
                    <a:gd name="T13" fmla="*/ 0 h 33"/>
                    <a:gd name="T14" fmla="*/ 52 w 52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2" h="33">
                      <a:moveTo>
                        <a:pt x="0" y="0"/>
                      </a:moveTo>
                      <a:lnTo>
                        <a:pt x="51" y="33"/>
                      </a:lnTo>
                      <a:lnTo>
                        <a:pt x="52" y="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7" name="Line 73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757" y="188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8" name="Freeform 734"/>
                <p:cNvSpPr>
                  <a:spLocks noChangeAspect="1"/>
                </p:cNvSpPr>
                <p:nvPr/>
              </p:nvSpPr>
              <p:spPr bwMode="auto">
                <a:xfrm>
                  <a:off x="4742" y="1857"/>
                  <a:ext cx="23" cy="23"/>
                </a:xfrm>
                <a:custGeom>
                  <a:avLst/>
                  <a:gdLst>
                    <a:gd name="T0" fmla="*/ 0 w 165"/>
                    <a:gd name="T1" fmla="*/ 101 h 164"/>
                    <a:gd name="T2" fmla="*/ 53 w 165"/>
                    <a:gd name="T3" fmla="*/ 133 h 164"/>
                    <a:gd name="T4" fmla="*/ 105 w 165"/>
                    <a:gd name="T5" fmla="*/ 164 h 164"/>
                    <a:gd name="T6" fmla="*/ 165 w 165"/>
                    <a:gd name="T7" fmla="*/ 64 h 164"/>
                    <a:gd name="T8" fmla="*/ 113 w 165"/>
                    <a:gd name="T9" fmla="*/ 32 h 164"/>
                    <a:gd name="T10" fmla="*/ 61 w 165"/>
                    <a:gd name="T11" fmla="*/ 0 h 164"/>
                    <a:gd name="T12" fmla="*/ 0 w 165"/>
                    <a:gd name="T13" fmla="*/ 101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164"/>
                    <a:gd name="T23" fmla="*/ 165 w 165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164">
                      <a:moveTo>
                        <a:pt x="0" y="101"/>
                      </a:moveTo>
                      <a:lnTo>
                        <a:pt x="53" y="133"/>
                      </a:lnTo>
                      <a:lnTo>
                        <a:pt x="105" y="164"/>
                      </a:lnTo>
                      <a:lnTo>
                        <a:pt x="165" y="64"/>
                      </a:lnTo>
                      <a:lnTo>
                        <a:pt x="113" y="32"/>
                      </a:lnTo>
                      <a:lnTo>
                        <a:pt x="61" y="0"/>
                      </a:lnTo>
                      <a:lnTo>
                        <a:pt x="0" y="10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9" name="Freeform 735"/>
                <p:cNvSpPr>
                  <a:spLocks noChangeAspect="1"/>
                </p:cNvSpPr>
                <p:nvPr/>
              </p:nvSpPr>
              <p:spPr bwMode="auto">
                <a:xfrm>
                  <a:off x="4742" y="1857"/>
                  <a:ext cx="23" cy="23"/>
                </a:xfrm>
                <a:custGeom>
                  <a:avLst/>
                  <a:gdLst>
                    <a:gd name="T0" fmla="*/ 0 w 165"/>
                    <a:gd name="T1" fmla="*/ 101 h 164"/>
                    <a:gd name="T2" fmla="*/ 53 w 165"/>
                    <a:gd name="T3" fmla="*/ 133 h 164"/>
                    <a:gd name="T4" fmla="*/ 105 w 165"/>
                    <a:gd name="T5" fmla="*/ 164 h 164"/>
                    <a:gd name="T6" fmla="*/ 165 w 165"/>
                    <a:gd name="T7" fmla="*/ 64 h 164"/>
                    <a:gd name="T8" fmla="*/ 113 w 165"/>
                    <a:gd name="T9" fmla="*/ 32 h 164"/>
                    <a:gd name="T10" fmla="*/ 61 w 165"/>
                    <a:gd name="T11" fmla="*/ 0 h 164"/>
                    <a:gd name="T12" fmla="*/ 0 w 165"/>
                    <a:gd name="T13" fmla="*/ 101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164"/>
                    <a:gd name="T23" fmla="*/ 165 w 165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164">
                      <a:moveTo>
                        <a:pt x="0" y="101"/>
                      </a:moveTo>
                      <a:lnTo>
                        <a:pt x="53" y="133"/>
                      </a:lnTo>
                      <a:lnTo>
                        <a:pt x="105" y="164"/>
                      </a:lnTo>
                      <a:lnTo>
                        <a:pt x="165" y="64"/>
                      </a:lnTo>
                      <a:lnTo>
                        <a:pt x="113" y="32"/>
                      </a:lnTo>
                      <a:lnTo>
                        <a:pt x="61" y="0"/>
                      </a:lnTo>
                      <a:lnTo>
                        <a:pt x="0" y="10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50" name="Freeform 736"/>
                <p:cNvSpPr>
                  <a:spLocks noChangeAspect="1"/>
                </p:cNvSpPr>
                <p:nvPr/>
              </p:nvSpPr>
              <p:spPr bwMode="auto">
                <a:xfrm>
                  <a:off x="4758" y="1861"/>
                  <a:ext cx="8" cy="5"/>
                </a:xfrm>
                <a:custGeom>
                  <a:avLst/>
                  <a:gdLst>
                    <a:gd name="T0" fmla="*/ 0 w 53"/>
                    <a:gd name="T1" fmla="*/ 0 h 32"/>
                    <a:gd name="T2" fmla="*/ 52 w 53"/>
                    <a:gd name="T3" fmla="*/ 32 h 32"/>
                    <a:gd name="T4" fmla="*/ 53 w 53"/>
                    <a:gd name="T5" fmla="*/ 30 h 32"/>
                    <a:gd name="T6" fmla="*/ 0 w 53"/>
                    <a:gd name="T7" fmla="*/ 0 h 3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"/>
                    <a:gd name="T13" fmla="*/ 0 h 32"/>
                    <a:gd name="T14" fmla="*/ 53 w 53"/>
                    <a:gd name="T15" fmla="*/ 32 h 3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" h="32">
                      <a:moveTo>
                        <a:pt x="0" y="0"/>
                      </a:moveTo>
                      <a:lnTo>
                        <a:pt x="52" y="32"/>
                      </a:lnTo>
                      <a:lnTo>
                        <a:pt x="53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51" name="Line 73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765" y="186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52" name="Freeform 738"/>
                <p:cNvSpPr>
                  <a:spLocks noChangeAspect="1"/>
                </p:cNvSpPr>
                <p:nvPr/>
              </p:nvSpPr>
              <p:spPr bwMode="auto">
                <a:xfrm>
                  <a:off x="4750" y="1842"/>
                  <a:ext cx="24" cy="24"/>
                </a:xfrm>
                <a:custGeom>
                  <a:avLst/>
                  <a:gdLst>
                    <a:gd name="T0" fmla="*/ 0 w 163"/>
                    <a:gd name="T1" fmla="*/ 103 h 162"/>
                    <a:gd name="T2" fmla="*/ 54 w 163"/>
                    <a:gd name="T3" fmla="*/ 132 h 162"/>
                    <a:gd name="T4" fmla="*/ 107 w 163"/>
                    <a:gd name="T5" fmla="*/ 162 h 162"/>
                    <a:gd name="T6" fmla="*/ 163 w 163"/>
                    <a:gd name="T7" fmla="*/ 60 h 162"/>
                    <a:gd name="T8" fmla="*/ 109 w 163"/>
                    <a:gd name="T9" fmla="*/ 30 h 162"/>
                    <a:gd name="T10" fmla="*/ 56 w 163"/>
                    <a:gd name="T11" fmla="*/ 0 h 162"/>
                    <a:gd name="T12" fmla="*/ 0 w 163"/>
                    <a:gd name="T13" fmla="*/ 103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3"/>
                    <a:gd name="T22" fmla="*/ 0 h 162"/>
                    <a:gd name="T23" fmla="*/ 163 w 163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3" h="162">
                      <a:moveTo>
                        <a:pt x="0" y="103"/>
                      </a:moveTo>
                      <a:lnTo>
                        <a:pt x="54" y="132"/>
                      </a:lnTo>
                      <a:lnTo>
                        <a:pt x="107" y="162"/>
                      </a:lnTo>
                      <a:lnTo>
                        <a:pt x="163" y="60"/>
                      </a:lnTo>
                      <a:lnTo>
                        <a:pt x="109" y="30"/>
                      </a:lnTo>
                      <a:lnTo>
                        <a:pt x="56" y="0"/>
                      </a:lnTo>
                      <a:lnTo>
                        <a:pt x="0" y="10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53" name="Freeform 739"/>
                <p:cNvSpPr>
                  <a:spLocks noChangeAspect="1"/>
                </p:cNvSpPr>
                <p:nvPr/>
              </p:nvSpPr>
              <p:spPr bwMode="auto">
                <a:xfrm>
                  <a:off x="4750" y="1842"/>
                  <a:ext cx="24" cy="24"/>
                </a:xfrm>
                <a:custGeom>
                  <a:avLst/>
                  <a:gdLst>
                    <a:gd name="T0" fmla="*/ 0 w 163"/>
                    <a:gd name="T1" fmla="*/ 103 h 162"/>
                    <a:gd name="T2" fmla="*/ 54 w 163"/>
                    <a:gd name="T3" fmla="*/ 132 h 162"/>
                    <a:gd name="T4" fmla="*/ 107 w 163"/>
                    <a:gd name="T5" fmla="*/ 162 h 162"/>
                    <a:gd name="T6" fmla="*/ 163 w 163"/>
                    <a:gd name="T7" fmla="*/ 60 h 162"/>
                    <a:gd name="T8" fmla="*/ 109 w 163"/>
                    <a:gd name="T9" fmla="*/ 30 h 162"/>
                    <a:gd name="T10" fmla="*/ 56 w 163"/>
                    <a:gd name="T11" fmla="*/ 0 h 162"/>
                    <a:gd name="T12" fmla="*/ 0 w 163"/>
                    <a:gd name="T13" fmla="*/ 103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3"/>
                    <a:gd name="T22" fmla="*/ 0 h 162"/>
                    <a:gd name="T23" fmla="*/ 163 w 163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3" h="162">
                      <a:moveTo>
                        <a:pt x="0" y="103"/>
                      </a:moveTo>
                      <a:lnTo>
                        <a:pt x="54" y="132"/>
                      </a:lnTo>
                      <a:lnTo>
                        <a:pt x="107" y="162"/>
                      </a:lnTo>
                      <a:lnTo>
                        <a:pt x="163" y="60"/>
                      </a:lnTo>
                      <a:lnTo>
                        <a:pt x="109" y="30"/>
                      </a:lnTo>
                      <a:lnTo>
                        <a:pt x="56" y="0"/>
                      </a:lnTo>
                      <a:lnTo>
                        <a:pt x="0" y="10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54" name="Freeform 740"/>
                <p:cNvSpPr>
                  <a:spLocks noChangeAspect="1"/>
                </p:cNvSpPr>
                <p:nvPr/>
              </p:nvSpPr>
              <p:spPr bwMode="auto">
                <a:xfrm>
                  <a:off x="4766" y="1847"/>
                  <a:ext cx="8" cy="4"/>
                </a:xfrm>
                <a:custGeom>
                  <a:avLst/>
                  <a:gdLst>
                    <a:gd name="T0" fmla="*/ 0 w 55"/>
                    <a:gd name="T1" fmla="*/ 0 h 30"/>
                    <a:gd name="T2" fmla="*/ 54 w 55"/>
                    <a:gd name="T3" fmla="*/ 30 h 30"/>
                    <a:gd name="T4" fmla="*/ 55 w 55"/>
                    <a:gd name="T5" fmla="*/ 27 h 30"/>
                    <a:gd name="T6" fmla="*/ 0 w 55"/>
                    <a:gd name="T7" fmla="*/ 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5"/>
                    <a:gd name="T13" fmla="*/ 0 h 30"/>
                    <a:gd name="T14" fmla="*/ 55 w 55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5" h="30">
                      <a:moveTo>
                        <a:pt x="0" y="0"/>
                      </a:moveTo>
                      <a:lnTo>
                        <a:pt x="54" y="30"/>
                      </a:lnTo>
                      <a:lnTo>
                        <a:pt x="55" y="2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55" name="Line 7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774" y="1851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56" name="Freeform 742"/>
                <p:cNvSpPr>
                  <a:spLocks noChangeAspect="1"/>
                </p:cNvSpPr>
                <p:nvPr/>
              </p:nvSpPr>
              <p:spPr bwMode="auto">
                <a:xfrm>
                  <a:off x="4758" y="1828"/>
                  <a:ext cx="23" cy="23"/>
                </a:xfrm>
                <a:custGeom>
                  <a:avLst/>
                  <a:gdLst>
                    <a:gd name="T0" fmla="*/ 0 w 160"/>
                    <a:gd name="T1" fmla="*/ 105 h 159"/>
                    <a:gd name="T2" fmla="*/ 54 w 160"/>
                    <a:gd name="T3" fmla="*/ 132 h 159"/>
                    <a:gd name="T4" fmla="*/ 109 w 160"/>
                    <a:gd name="T5" fmla="*/ 159 h 159"/>
                    <a:gd name="T6" fmla="*/ 160 w 160"/>
                    <a:gd name="T7" fmla="*/ 54 h 159"/>
                    <a:gd name="T8" fmla="*/ 106 w 160"/>
                    <a:gd name="T9" fmla="*/ 27 h 159"/>
                    <a:gd name="T10" fmla="*/ 51 w 160"/>
                    <a:gd name="T11" fmla="*/ 0 h 159"/>
                    <a:gd name="T12" fmla="*/ 0 w 160"/>
                    <a:gd name="T13" fmla="*/ 105 h 1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59"/>
                    <a:gd name="T23" fmla="*/ 160 w 160"/>
                    <a:gd name="T24" fmla="*/ 159 h 1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59">
                      <a:moveTo>
                        <a:pt x="0" y="105"/>
                      </a:moveTo>
                      <a:lnTo>
                        <a:pt x="54" y="132"/>
                      </a:lnTo>
                      <a:lnTo>
                        <a:pt x="109" y="159"/>
                      </a:lnTo>
                      <a:lnTo>
                        <a:pt x="160" y="54"/>
                      </a:lnTo>
                      <a:lnTo>
                        <a:pt x="106" y="27"/>
                      </a:lnTo>
                      <a:lnTo>
                        <a:pt x="51" y="0"/>
                      </a:ln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57" name="Freeform 743"/>
                <p:cNvSpPr>
                  <a:spLocks noChangeAspect="1"/>
                </p:cNvSpPr>
                <p:nvPr/>
              </p:nvSpPr>
              <p:spPr bwMode="auto">
                <a:xfrm>
                  <a:off x="4758" y="1828"/>
                  <a:ext cx="23" cy="23"/>
                </a:xfrm>
                <a:custGeom>
                  <a:avLst/>
                  <a:gdLst>
                    <a:gd name="T0" fmla="*/ 0 w 160"/>
                    <a:gd name="T1" fmla="*/ 105 h 159"/>
                    <a:gd name="T2" fmla="*/ 54 w 160"/>
                    <a:gd name="T3" fmla="*/ 132 h 159"/>
                    <a:gd name="T4" fmla="*/ 109 w 160"/>
                    <a:gd name="T5" fmla="*/ 159 h 159"/>
                    <a:gd name="T6" fmla="*/ 160 w 160"/>
                    <a:gd name="T7" fmla="*/ 54 h 159"/>
                    <a:gd name="T8" fmla="*/ 106 w 160"/>
                    <a:gd name="T9" fmla="*/ 27 h 159"/>
                    <a:gd name="T10" fmla="*/ 51 w 160"/>
                    <a:gd name="T11" fmla="*/ 0 h 159"/>
                    <a:gd name="T12" fmla="*/ 0 w 160"/>
                    <a:gd name="T13" fmla="*/ 105 h 1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59"/>
                    <a:gd name="T23" fmla="*/ 160 w 160"/>
                    <a:gd name="T24" fmla="*/ 159 h 1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59">
                      <a:moveTo>
                        <a:pt x="0" y="105"/>
                      </a:moveTo>
                      <a:lnTo>
                        <a:pt x="54" y="132"/>
                      </a:lnTo>
                      <a:lnTo>
                        <a:pt x="109" y="159"/>
                      </a:lnTo>
                      <a:lnTo>
                        <a:pt x="160" y="54"/>
                      </a:lnTo>
                      <a:lnTo>
                        <a:pt x="106" y="27"/>
                      </a:lnTo>
                      <a:lnTo>
                        <a:pt x="51" y="0"/>
                      </a:lnTo>
                      <a:lnTo>
                        <a:pt x="0" y="10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58" name="Freeform 744"/>
                <p:cNvSpPr>
                  <a:spLocks noChangeAspect="1"/>
                </p:cNvSpPr>
                <p:nvPr/>
              </p:nvSpPr>
              <p:spPr bwMode="auto">
                <a:xfrm>
                  <a:off x="4773" y="1832"/>
                  <a:ext cx="8" cy="4"/>
                </a:xfrm>
                <a:custGeom>
                  <a:avLst/>
                  <a:gdLst>
                    <a:gd name="T0" fmla="*/ 0 w 55"/>
                    <a:gd name="T1" fmla="*/ 0 h 27"/>
                    <a:gd name="T2" fmla="*/ 54 w 55"/>
                    <a:gd name="T3" fmla="*/ 27 h 27"/>
                    <a:gd name="T4" fmla="*/ 55 w 55"/>
                    <a:gd name="T5" fmla="*/ 25 h 27"/>
                    <a:gd name="T6" fmla="*/ 0 w 55"/>
                    <a:gd name="T7" fmla="*/ 0 h 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5"/>
                    <a:gd name="T13" fmla="*/ 0 h 27"/>
                    <a:gd name="T14" fmla="*/ 55 w 55"/>
                    <a:gd name="T15" fmla="*/ 27 h 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5" h="27">
                      <a:moveTo>
                        <a:pt x="0" y="0"/>
                      </a:moveTo>
                      <a:lnTo>
                        <a:pt x="54" y="27"/>
                      </a:lnTo>
                      <a:lnTo>
                        <a:pt x="55" y="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59" name="Line 74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781" y="183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60" name="Freeform 746"/>
                <p:cNvSpPr>
                  <a:spLocks noChangeAspect="1"/>
                </p:cNvSpPr>
                <p:nvPr/>
              </p:nvSpPr>
              <p:spPr bwMode="auto">
                <a:xfrm>
                  <a:off x="4765" y="1813"/>
                  <a:ext cx="23" cy="22"/>
                </a:xfrm>
                <a:custGeom>
                  <a:avLst/>
                  <a:gdLst>
                    <a:gd name="T0" fmla="*/ 0 w 158"/>
                    <a:gd name="T1" fmla="*/ 106 h 156"/>
                    <a:gd name="T2" fmla="*/ 56 w 158"/>
                    <a:gd name="T3" fmla="*/ 131 h 156"/>
                    <a:gd name="T4" fmla="*/ 111 w 158"/>
                    <a:gd name="T5" fmla="*/ 156 h 156"/>
                    <a:gd name="T6" fmla="*/ 158 w 158"/>
                    <a:gd name="T7" fmla="*/ 50 h 156"/>
                    <a:gd name="T8" fmla="*/ 102 w 158"/>
                    <a:gd name="T9" fmla="*/ 25 h 156"/>
                    <a:gd name="T10" fmla="*/ 47 w 158"/>
                    <a:gd name="T11" fmla="*/ 0 h 156"/>
                    <a:gd name="T12" fmla="*/ 0 w 158"/>
                    <a:gd name="T13" fmla="*/ 106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156"/>
                    <a:gd name="T23" fmla="*/ 158 w 158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156">
                      <a:moveTo>
                        <a:pt x="0" y="106"/>
                      </a:moveTo>
                      <a:lnTo>
                        <a:pt x="56" y="131"/>
                      </a:lnTo>
                      <a:lnTo>
                        <a:pt x="111" y="156"/>
                      </a:lnTo>
                      <a:lnTo>
                        <a:pt x="158" y="50"/>
                      </a:lnTo>
                      <a:lnTo>
                        <a:pt x="102" y="25"/>
                      </a:lnTo>
                      <a:lnTo>
                        <a:pt x="47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61" name="Freeform 747"/>
                <p:cNvSpPr>
                  <a:spLocks noChangeAspect="1"/>
                </p:cNvSpPr>
                <p:nvPr/>
              </p:nvSpPr>
              <p:spPr bwMode="auto">
                <a:xfrm>
                  <a:off x="4765" y="1813"/>
                  <a:ext cx="23" cy="22"/>
                </a:xfrm>
                <a:custGeom>
                  <a:avLst/>
                  <a:gdLst>
                    <a:gd name="T0" fmla="*/ 0 w 158"/>
                    <a:gd name="T1" fmla="*/ 106 h 156"/>
                    <a:gd name="T2" fmla="*/ 56 w 158"/>
                    <a:gd name="T3" fmla="*/ 131 h 156"/>
                    <a:gd name="T4" fmla="*/ 111 w 158"/>
                    <a:gd name="T5" fmla="*/ 156 h 156"/>
                    <a:gd name="T6" fmla="*/ 158 w 158"/>
                    <a:gd name="T7" fmla="*/ 50 h 156"/>
                    <a:gd name="T8" fmla="*/ 102 w 158"/>
                    <a:gd name="T9" fmla="*/ 25 h 156"/>
                    <a:gd name="T10" fmla="*/ 47 w 158"/>
                    <a:gd name="T11" fmla="*/ 0 h 156"/>
                    <a:gd name="T12" fmla="*/ 0 w 158"/>
                    <a:gd name="T13" fmla="*/ 106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156"/>
                    <a:gd name="T23" fmla="*/ 158 w 158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156">
                      <a:moveTo>
                        <a:pt x="0" y="106"/>
                      </a:moveTo>
                      <a:lnTo>
                        <a:pt x="56" y="131"/>
                      </a:lnTo>
                      <a:lnTo>
                        <a:pt x="111" y="156"/>
                      </a:lnTo>
                      <a:lnTo>
                        <a:pt x="158" y="50"/>
                      </a:lnTo>
                      <a:lnTo>
                        <a:pt x="102" y="25"/>
                      </a:lnTo>
                      <a:lnTo>
                        <a:pt x="47" y="0"/>
                      </a:lnTo>
                      <a:lnTo>
                        <a:pt x="0" y="10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62" name="Freeform 748"/>
                <p:cNvSpPr>
                  <a:spLocks noChangeAspect="1"/>
                </p:cNvSpPr>
                <p:nvPr/>
              </p:nvSpPr>
              <p:spPr bwMode="auto">
                <a:xfrm>
                  <a:off x="4780" y="1817"/>
                  <a:ext cx="8" cy="3"/>
                </a:xfrm>
                <a:custGeom>
                  <a:avLst/>
                  <a:gdLst>
                    <a:gd name="T0" fmla="*/ 0 w 57"/>
                    <a:gd name="T1" fmla="*/ 0 h 25"/>
                    <a:gd name="T2" fmla="*/ 56 w 57"/>
                    <a:gd name="T3" fmla="*/ 25 h 25"/>
                    <a:gd name="T4" fmla="*/ 57 w 57"/>
                    <a:gd name="T5" fmla="*/ 23 h 25"/>
                    <a:gd name="T6" fmla="*/ 0 w 57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25"/>
                    <a:gd name="T14" fmla="*/ 57 w 57"/>
                    <a:gd name="T15" fmla="*/ 25 h 2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25">
                      <a:moveTo>
                        <a:pt x="0" y="0"/>
                      </a:moveTo>
                      <a:lnTo>
                        <a:pt x="56" y="25"/>
                      </a:lnTo>
                      <a:lnTo>
                        <a:pt x="57" y="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63" name="Line 74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788" y="182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64" name="Freeform 750"/>
                <p:cNvSpPr>
                  <a:spLocks noChangeAspect="1"/>
                </p:cNvSpPr>
                <p:nvPr/>
              </p:nvSpPr>
              <p:spPr bwMode="auto">
                <a:xfrm>
                  <a:off x="4772" y="1798"/>
                  <a:ext cx="22" cy="22"/>
                </a:xfrm>
                <a:custGeom>
                  <a:avLst/>
                  <a:gdLst>
                    <a:gd name="T0" fmla="*/ 0 w 157"/>
                    <a:gd name="T1" fmla="*/ 110 h 155"/>
                    <a:gd name="T2" fmla="*/ 57 w 157"/>
                    <a:gd name="T3" fmla="*/ 132 h 155"/>
                    <a:gd name="T4" fmla="*/ 114 w 157"/>
                    <a:gd name="T5" fmla="*/ 155 h 155"/>
                    <a:gd name="T6" fmla="*/ 157 w 157"/>
                    <a:gd name="T7" fmla="*/ 46 h 155"/>
                    <a:gd name="T8" fmla="*/ 100 w 157"/>
                    <a:gd name="T9" fmla="*/ 23 h 155"/>
                    <a:gd name="T10" fmla="*/ 44 w 157"/>
                    <a:gd name="T11" fmla="*/ 0 h 155"/>
                    <a:gd name="T12" fmla="*/ 0 w 157"/>
                    <a:gd name="T13" fmla="*/ 110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7"/>
                    <a:gd name="T22" fmla="*/ 0 h 155"/>
                    <a:gd name="T23" fmla="*/ 157 w 157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7" h="155">
                      <a:moveTo>
                        <a:pt x="0" y="110"/>
                      </a:moveTo>
                      <a:lnTo>
                        <a:pt x="57" y="132"/>
                      </a:lnTo>
                      <a:lnTo>
                        <a:pt x="114" y="155"/>
                      </a:lnTo>
                      <a:lnTo>
                        <a:pt x="157" y="46"/>
                      </a:lnTo>
                      <a:lnTo>
                        <a:pt x="100" y="23"/>
                      </a:lnTo>
                      <a:lnTo>
                        <a:pt x="44" y="0"/>
                      </a:lnTo>
                      <a:lnTo>
                        <a:pt x="0" y="1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65" name="Freeform 751"/>
                <p:cNvSpPr>
                  <a:spLocks noChangeAspect="1"/>
                </p:cNvSpPr>
                <p:nvPr/>
              </p:nvSpPr>
              <p:spPr bwMode="auto">
                <a:xfrm>
                  <a:off x="4772" y="1798"/>
                  <a:ext cx="22" cy="22"/>
                </a:xfrm>
                <a:custGeom>
                  <a:avLst/>
                  <a:gdLst>
                    <a:gd name="T0" fmla="*/ 0 w 157"/>
                    <a:gd name="T1" fmla="*/ 110 h 155"/>
                    <a:gd name="T2" fmla="*/ 57 w 157"/>
                    <a:gd name="T3" fmla="*/ 132 h 155"/>
                    <a:gd name="T4" fmla="*/ 114 w 157"/>
                    <a:gd name="T5" fmla="*/ 155 h 155"/>
                    <a:gd name="T6" fmla="*/ 157 w 157"/>
                    <a:gd name="T7" fmla="*/ 46 h 155"/>
                    <a:gd name="T8" fmla="*/ 100 w 157"/>
                    <a:gd name="T9" fmla="*/ 23 h 155"/>
                    <a:gd name="T10" fmla="*/ 44 w 157"/>
                    <a:gd name="T11" fmla="*/ 0 h 155"/>
                    <a:gd name="T12" fmla="*/ 0 w 157"/>
                    <a:gd name="T13" fmla="*/ 110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7"/>
                    <a:gd name="T22" fmla="*/ 0 h 155"/>
                    <a:gd name="T23" fmla="*/ 157 w 157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7" h="155">
                      <a:moveTo>
                        <a:pt x="0" y="110"/>
                      </a:moveTo>
                      <a:lnTo>
                        <a:pt x="57" y="132"/>
                      </a:lnTo>
                      <a:lnTo>
                        <a:pt x="114" y="155"/>
                      </a:lnTo>
                      <a:lnTo>
                        <a:pt x="157" y="46"/>
                      </a:lnTo>
                      <a:lnTo>
                        <a:pt x="100" y="23"/>
                      </a:lnTo>
                      <a:lnTo>
                        <a:pt x="44" y="0"/>
                      </a:lnTo>
                      <a:lnTo>
                        <a:pt x="0" y="11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66" name="Freeform 752"/>
                <p:cNvSpPr>
                  <a:spLocks noChangeAspect="1"/>
                </p:cNvSpPr>
                <p:nvPr/>
              </p:nvSpPr>
              <p:spPr bwMode="auto">
                <a:xfrm>
                  <a:off x="4786" y="1801"/>
                  <a:ext cx="8" cy="3"/>
                </a:xfrm>
                <a:custGeom>
                  <a:avLst/>
                  <a:gdLst>
                    <a:gd name="T0" fmla="*/ 0 w 57"/>
                    <a:gd name="T1" fmla="*/ 0 h 23"/>
                    <a:gd name="T2" fmla="*/ 57 w 57"/>
                    <a:gd name="T3" fmla="*/ 23 h 23"/>
                    <a:gd name="T4" fmla="*/ 57 w 57"/>
                    <a:gd name="T5" fmla="*/ 21 h 23"/>
                    <a:gd name="T6" fmla="*/ 0 w 57"/>
                    <a:gd name="T7" fmla="*/ 0 h 2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23"/>
                    <a:gd name="T14" fmla="*/ 57 w 57"/>
                    <a:gd name="T15" fmla="*/ 23 h 2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23">
                      <a:moveTo>
                        <a:pt x="0" y="0"/>
                      </a:moveTo>
                      <a:lnTo>
                        <a:pt x="57" y="23"/>
                      </a:lnTo>
                      <a:lnTo>
                        <a:pt x="57" y="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67" name="Line 75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794" y="180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68" name="Freeform 754"/>
                <p:cNvSpPr>
                  <a:spLocks noChangeAspect="1"/>
                </p:cNvSpPr>
                <p:nvPr/>
              </p:nvSpPr>
              <p:spPr bwMode="auto">
                <a:xfrm>
                  <a:off x="4778" y="1782"/>
                  <a:ext cx="22" cy="22"/>
                </a:xfrm>
                <a:custGeom>
                  <a:avLst/>
                  <a:gdLst>
                    <a:gd name="T0" fmla="*/ 0 w 153"/>
                    <a:gd name="T1" fmla="*/ 110 h 151"/>
                    <a:gd name="T2" fmla="*/ 56 w 153"/>
                    <a:gd name="T3" fmla="*/ 130 h 151"/>
                    <a:gd name="T4" fmla="*/ 113 w 153"/>
                    <a:gd name="T5" fmla="*/ 151 h 151"/>
                    <a:gd name="T6" fmla="*/ 153 w 153"/>
                    <a:gd name="T7" fmla="*/ 41 h 151"/>
                    <a:gd name="T8" fmla="*/ 96 w 153"/>
                    <a:gd name="T9" fmla="*/ 21 h 151"/>
                    <a:gd name="T10" fmla="*/ 39 w 153"/>
                    <a:gd name="T11" fmla="*/ 0 h 151"/>
                    <a:gd name="T12" fmla="*/ 0 w 153"/>
                    <a:gd name="T13" fmla="*/ 110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151"/>
                    <a:gd name="T23" fmla="*/ 153 w 153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151">
                      <a:moveTo>
                        <a:pt x="0" y="110"/>
                      </a:moveTo>
                      <a:lnTo>
                        <a:pt x="56" y="130"/>
                      </a:lnTo>
                      <a:lnTo>
                        <a:pt x="113" y="151"/>
                      </a:lnTo>
                      <a:lnTo>
                        <a:pt x="153" y="41"/>
                      </a:lnTo>
                      <a:lnTo>
                        <a:pt x="96" y="21"/>
                      </a:lnTo>
                      <a:lnTo>
                        <a:pt x="39" y="0"/>
                      </a:lnTo>
                      <a:lnTo>
                        <a:pt x="0" y="1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69" name="Freeform 755"/>
                <p:cNvSpPr>
                  <a:spLocks noChangeAspect="1"/>
                </p:cNvSpPr>
                <p:nvPr/>
              </p:nvSpPr>
              <p:spPr bwMode="auto">
                <a:xfrm>
                  <a:off x="4778" y="1782"/>
                  <a:ext cx="22" cy="22"/>
                </a:xfrm>
                <a:custGeom>
                  <a:avLst/>
                  <a:gdLst>
                    <a:gd name="T0" fmla="*/ 0 w 153"/>
                    <a:gd name="T1" fmla="*/ 110 h 151"/>
                    <a:gd name="T2" fmla="*/ 56 w 153"/>
                    <a:gd name="T3" fmla="*/ 130 h 151"/>
                    <a:gd name="T4" fmla="*/ 113 w 153"/>
                    <a:gd name="T5" fmla="*/ 151 h 151"/>
                    <a:gd name="T6" fmla="*/ 153 w 153"/>
                    <a:gd name="T7" fmla="*/ 41 h 151"/>
                    <a:gd name="T8" fmla="*/ 96 w 153"/>
                    <a:gd name="T9" fmla="*/ 21 h 151"/>
                    <a:gd name="T10" fmla="*/ 39 w 153"/>
                    <a:gd name="T11" fmla="*/ 0 h 151"/>
                    <a:gd name="T12" fmla="*/ 0 w 153"/>
                    <a:gd name="T13" fmla="*/ 110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151"/>
                    <a:gd name="T23" fmla="*/ 153 w 153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151">
                      <a:moveTo>
                        <a:pt x="0" y="110"/>
                      </a:moveTo>
                      <a:lnTo>
                        <a:pt x="56" y="130"/>
                      </a:lnTo>
                      <a:lnTo>
                        <a:pt x="113" y="151"/>
                      </a:lnTo>
                      <a:lnTo>
                        <a:pt x="153" y="41"/>
                      </a:lnTo>
                      <a:lnTo>
                        <a:pt x="96" y="21"/>
                      </a:lnTo>
                      <a:lnTo>
                        <a:pt x="39" y="0"/>
                      </a:lnTo>
                      <a:lnTo>
                        <a:pt x="0" y="11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70" name="Freeform 756"/>
                <p:cNvSpPr>
                  <a:spLocks noChangeAspect="1"/>
                </p:cNvSpPr>
                <p:nvPr/>
              </p:nvSpPr>
              <p:spPr bwMode="auto">
                <a:xfrm>
                  <a:off x="4792" y="1785"/>
                  <a:ext cx="8" cy="3"/>
                </a:xfrm>
                <a:custGeom>
                  <a:avLst/>
                  <a:gdLst>
                    <a:gd name="T0" fmla="*/ 0 w 58"/>
                    <a:gd name="T1" fmla="*/ 0 h 20"/>
                    <a:gd name="T2" fmla="*/ 57 w 58"/>
                    <a:gd name="T3" fmla="*/ 20 h 20"/>
                    <a:gd name="T4" fmla="*/ 58 w 58"/>
                    <a:gd name="T5" fmla="*/ 17 h 20"/>
                    <a:gd name="T6" fmla="*/ 0 w 58"/>
                    <a:gd name="T7" fmla="*/ 0 h 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20"/>
                    <a:gd name="T14" fmla="*/ 58 w 58"/>
                    <a:gd name="T15" fmla="*/ 20 h 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20">
                      <a:moveTo>
                        <a:pt x="0" y="0"/>
                      </a:moveTo>
                      <a:lnTo>
                        <a:pt x="57" y="20"/>
                      </a:lnTo>
                      <a:lnTo>
                        <a:pt x="58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71" name="Line 75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00" y="178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72" name="Freeform 758"/>
                <p:cNvSpPr>
                  <a:spLocks noChangeAspect="1"/>
                </p:cNvSpPr>
                <p:nvPr/>
              </p:nvSpPr>
              <p:spPr bwMode="auto">
                <a:xfrm>
                  <a:off x="4783" y="1751"/>
                  <a:ext cx="27" cy="37"/>
                </a:xfrm>
                <a:custGeom>
                  <a:avLst/>
                  <a:gdLst>
                    <a:gd name="T0" fmla="*/ 0 w 183"/>
                    <a:gd name="T1" fmla="*/ 226 h 260"/>
                    <a:gd name="T2" fmla="*/ 58 w 183"/>
                    <a:gd name="T3" fmla="*/ 243 h 260"/>
                    <a:gd name="T4" fmla="*/ 116 w 183"/>
                    <a:gd name="T5" fmla="*/ 260 h 260"/>
                    <a:gd name="T6" fmla="*/ 183 w 183"/>
                    <a:gd name="T7" fmla="*/ 34 h 260"/>
                    <a:gd name="T8" fmla="*/ 125 w 183"/>
                    <a:gd name="T9" fmla="*/ 17 h 260"/>
                    <a:gd name="T10" fmla="*/ 67 w 183"/>
                    <a:gd name="T11" fmla="*/ 0 h 260"/>
                    <a:gd name="T12" fmla="*/ 0 w 183"/>
                    <a:gd name="T13" fmla="*/ 226 h 2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60"/>
                    <a:gd name="T23" fmla="*/ 183 w 183"/>
                    <a:gd name="T24" fmla="*/ 260 h 2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60">
                      <a:moveTo>
                        <a:pt x="0" y="226"/>
                      </a:moveTo>
                      <a:lnTo>
                        <a:pt x="58" y="243"/>
                      </a:lnTo>
                      <a:lnTo>
                        <a:pt x="116" y="260"/>
                      </a:lnTo>
                      <a:lnTo>
                        <a:pt x="183" y="34"/>
                      </a:lnTo>
                      <a:lnTo>
                        <a:pt x="125" y="17"/>
                      </a:lnTo>
                      <a:lnTo>
                        <a:pt x="67" y="0"/>
                      </a:lnTo>
                      <a:lnTo>
                        <a:pt x="0" y="2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73" name="Freeform 759"/>
                <p:cNvSpPr>
                  <a:spLocks noChangeAspect="1"/>
                </p:cNvSpPr>
                <p:nvPr/>
              </p:nvSpPr>
              <p:spPr bwMode="auto">
                <a:xfrm>
                  <a:off x="4783" y="1751"/>
                  <a:ext cx="27" cy="37"/>
                </a:xfrm>
                <a:custGeom>
                  <a:avLst/>
                  <a:gdLst>
                    <a:gd name="T0" fmla="*/ 0 w 183"/>
                    <a:gd name="T1" fmla="*/ 226 h 260"/>
                    <a:gd name="T2" fmla="*/ 58 w 183"/>
                    <a:gd name="T3" fmla="*/ 243 h 260"/>
                    <a:gd name="T4" fmla="*/ 116 w 183"/>
                    <a:gd name="T5" fmla="*/ 260 h 260"/>
                    <a:gd name="T6" fmla="*/ 183 w 183"/>
                    <a:gd name="T7" fmla="*/ 34 h 260"/>
                    <a:gd name="T8" fmla="*/ 125 w 183"/>
                    <a:gd name="T9" fmla="*/ 17 h 260"/>
                    <a:gd name="T10" fmla="*/ 67 w 183"/>
                    <a:gd name="T11" fmla="*/ 0 h 260"/>
                    <a:gd name="T12" fmla="*/ 0 w 183"/>
                    <a:gd name="T13" fmla="*/ 226 h 2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60"/>
                    <a:gd name="T23" fmla="*/ 183 w 183"/>
                    <a:gd name="T24" fmla="*/ 260 h 2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60">
                      <a:moveTo>
                        <a:pt x="0" y="226"/>
                      </a:moveTo>
                      <a:lnTo>
                        <a:pt x="58" y="243"/>
                      </a:lnTo>
                      <a:lnTo>
                        <a:pt x="116" y="260"/>
                      </a:lnTo>
                      <a:lnTo>
                        <a:pt x="183" y="34"/>
                      </a:lnTo>
                      <a:lnTo>
                        <a:pt x="125" y="17"/>
                      </a:lnTo>
                      <a:lnTo>
                        <a:pt x="67" y="0"/>
                      </a:lnTo>
                      <a:lnTo>
                        <a:pt x="0" y="22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74" name="Freeform 760"/>
                <p:cNvSpPr>
                  <a:spLocks noChangeAspect="1"/>
                </p:cNvSpPr>
                <p:nvPr/>
              </p:nvSpPr>
              <p:spPr bwMode="auto">
                <a:xfrm>
                  <a:off x="4801" y="1753"/>
                  <a:ext cx="9" cy="3"/>
                </a:xfrm>
                <a:custGeom>
                  <a:avLst/>
                  <a:gdLst>
                    <a:gd name="T0" fmla="*/ 0 w 59"/>
                    <a:gd name="T1" fmla="*/ 0 h 17"/>
                    <a:gd name="T2" fmla="*/ 58 w 59"/>
                    <a:gd name="T3" fmla="*/ 17 h 17"/>
                    <a:gd name="T4" fmla="*/ 59 w 59"/>
                    <a:gd name="T5" fmla="*/ 14 h 17"/>
                    <a:gd name="T6" fmla="*/ 0 w 59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"/>
                    <a:gd name="T13" fmla="*/ 0 h 17"/>
                    <a:gd name="T14" fmla="*/ 59 w 59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" h="17">
                      <a:moveTo>
                        <a:pt x="0" y="0"/>
                      </a:moveTo>
                      <a:lnTo>
                        <a:pt x="58" y="17"/>
                      </a:lnTo>
                      <a:lnTo>
                        <a:pt x="59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75" name="Line 76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10" y="175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76" name="Freeform 762"/>
                <p:cNvSpPr>
                  <a:spLocks noChangeAspect="1"/>
                </p:cNvSpPr>
                <p:nvPr/>
              </p:nvSpPr>
              <p:spPr bwMode="auto">
                <a:xfrm>
                  <a:off x="4793" y="1718"/>
                  <a:ext cx="24" cy="37"/>
                </a:xfrm>
                <a:custGeom>
                  <a:avLst/>
                  <a:gdLst>
                    <a:gd name="T0" fmla="*/ 0 w 170"/>
                    <a:gd name="T1" fmla="*/ 230 h 257"/>
                    <a:gd name="T2" fmla="*/ 59 w 170"/>
                    <a:gd name="T3" fmla="*/ 243 h 257"/>
                    <a:gd name="T4" fmla="*/ 118 w 170"/>
                    <a:gd name="T5" fmla="*/ 257 h 257"/>
                    <a:gd name="T6" fmla="*/ 170 w 170"/>
                    <a:gd name="T7" fmla="*/ 27 h 257"/>
                    <a:gd name="T8" fmla="*/ 110 w 170"/>
                    <a:gd name="T9" fmla="*/ 13 h 257"/>
                    <a:gd name="T10" fmla="*/ 51 w 170"/>
                    <a:gd name="T11" fmla="*/ 0 h 257"/>
                    <a:gd name="T12" fmla="*/ 0 w 170"/>
                    <a:gd name="T13" fmla="*/ 230 h 2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257"/>
                    <a:gd name="T23" fmla="*/ 170 w 170"/>
                    <a:gd name="T24" fmla="*/ 257 h 2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257">
                      <a:moveTo>
                        <a:pt x="0" y="230"/>
                      </a:moveTo>
                      <a:lnTo>
                        <a:pt x="59" y="243"/>
                      </a:lnTo>
                      <a:lnTo>
                        <a:pt x="118" y="257"/>
                      </a:lnTo>
                      <a:lnTo>
                        <a:pt x="170" y="27"/>
                      </a:lnTo>
                      <a:lnTo>
                        <a:pt x="110" y="13"/>
                      </a:lnTo>
                      <a:lnTo>
                        <a:pt x="51" y="0"/>
                      </a:lnTo>
                      <a:lnTo>
                        <a:pt x="0" y="2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77" name="Freeform 763"/>
                <p:cNvSpPr>
                  <a:spLocks noChangeAspect="1"/>
                </p:cNvSpPr>
                <p:nvPr/>
              </p:nvSpPr>
              <p:spPr bwMode="auto">
                <a:xfrm>
                  <a:off x="4793" y="1718"/>
                  <a:ext cx="24" cy="37"/>
                </a:xfrm>
                <a:custGeom>
                  <a:avLst/>
                  <a:gdLst>
                    <a:gd name="T0" fmla="*/ 0 w 170"/>
                    <a:gd name="T1" fmla="*/ 230 h 257"/>
                    <a:gd name="T2" fmla="*/ 59 w 170"/>
                    <a:gd name="T3" fmla="*/ 243 h 257"/>
                    <a:gd name="T4" fmla="*/ 118 w 170"/>
                    <a:gd name="T5" fmla="*/ 257 h 257"/>
                    <a:gd name="T6" fmla="*/ 170 w 170"/>
                    <a:gd name="T7" fmla="*/ 27 h 257"/>
                    <a:gd name="T8" fmla="*/ 110 w 170"/>
                    <a:gd name="T9" fmla="*/ 13 h 257"/>
                    <a:gd name="T10" fmla="*/ 51 w 170"/>
                    <a:gd name="T11" fmla="*/ 0 h 257"/>
                    <a:gd name="T12" fmla="*/ 0 w 170"/>
                    <a:gd name="T13" fmla="*/ 230 h 2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257"/>
                    <a:gd name="T23" fmla="*/ 170 w 170"/>
                    <a:gd name="T24" fmla="*/ 257 h 2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257">
                      <a:moveTo>
                        <a:pt x="0" y="230"/>
                      </a:moveTo>
                      <a:lnTo>
                        <a:pt x="59" y="243"/>
                      </a:lnTo>
                      <a:lnTo>
                        <a:pt x="118" y="257"/>
                      </a:lnTo>
                      <a:lnTo>
                        <a:pt x="170" y="27"/>
                      </a:lnTo>
                      <a:lnTo>
                        <a:pt x="110" y="13"/>
                      </a:lnTo>
                      <a:lnTo>
                        <a:pt x="51" y="0"/>
                      </a:lnTo>
                      <a:lnTo>
                        <a:pt x="0" y="23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78" name="Freeform 764"/>
                <p:cNvSpPr>
                  <a:spLocks noChangeAspect="1"/>
                </p:cNvSpPr>
                <p:nvPr/>
              </p:nvSpPr>
              <p:spPr bwMode="auto">
                <a:xfrm>
                  <a:off x="4809" y="1720"/>
                  <a:ext cx="8" cy="2"/>
                </a:xfrm>
                <a:custGeom>
                  <a:avLst/>
                  <a:gdLst>
                    <a:gd name="T0" fmla="*/ 0 w 61"/>
                    <a:gd name="T1" fmla="*/ 0 h 14"/>
                    <a:gd name="T2" fmla="*/ 60 w 61"/>
                    <a:gd name="T3" fmla="*/ 14 h 14"/>
                    <a:gd name="T4" fmla="*/ 61 w 61"/>
                    <a:gd name="T5" fmla="*/ 11 h 14"/>
                    <a:gd name="T6" fmla="*/ 0 w 61"/>
                    <a:gd name="T7" fmla="*/ 0 h 1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14"/>
                    <a:gd name="T14" fmla="*/ 61 w 61"/>
                    <a:gd name="T15" fmla="*/ 14 h 1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14">
                      <a:moveTo>
                        <a:pt x="0" y="0"/>
                      </a:moveTo>
                      <a:lnTo>
                        <a:pt x="60" y="14"/>
                      </a:lnTo>
                      <a:lnTo>
                        <a:pt x="6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79" name="Line 76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17" y="172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80" name="Freeform 766"/>
                <p:cNvSpPr>
                  <a:spLocks noChangeAspect="1"/>
                </p:cNvSpPr>
                <p:nvPr/>
              </p:nvSpPr>
              <p:spPr bwMode="auto">
                <a:xfrm>
                  <a:off x="4800" y="1686"/>
                  <a:ext cx="23" cy="36"/>
                </a:xfrm>
                <a:custGeom>
                  <a:avLst/>
                  <a:gdLst>
                    <a:gd name="T0" fmla="*/ 0 w 158"/>
                    <a:gd name="T1" fmla="*/ 233 h 254"/>
                    <a:gd name="T2" fmla="*/ 60 w 158"/>
                    <a:gd name="T3" fmla="*/ 243 h 254"/>
                    <a:gd name="T4" fmla="*/ 121 w 158"/>
                    <a:gd name="T5" fmla="*/ 254 h 254"/>
                    <a:gd name="T6" fmla="*/ 158 w 158"/>
                    <a:gd name="T7" fmla="*/ 20 h 254"/>
                    <a:gd name="T8" fmla="*/ 98 w 158"/>
                    <a:gd name="T9" fmla="*/ 10 h 254"/>
                    <a:gd name="T10" fmla="*/ 38 w 158"/>
                    <a:gd name="T11" fmla="*/ 0 h 254"/>
                    <a:gd name="T12" fmla="*/ 0 w 158"/>
                    <a:gd name="T13" fmla="*/ 233 h 2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254"/>
                    <a:gd name="T23" fmla="*/ 158 w 158"/>
                    <a:gd name="T24" fmla="*/ 254 h 2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254">
                      <a:moveTo>
                        <a:pt x="0" y="233"/>
                      </a:moveTo>
                      <a:lnTo>
                        <a:pt x="60" y="243"/>
                      </a:lnTo>
                      <a:lnTo>
                        <a:pt x="121" y="254"/>
                      </a:lnTo>
                      <a:lnTo>
                        <a:pt x="158" y="20"/>
                      </a:lnTo>
                      <a:lnTo>
                        <a:pt x="98" y="10"/>
                      </a:lnTo>
                      <a:lnTo>
                        <a:pt x="38" y="0"/>
                      </a:lnTo>
                      <a:lnTo>
                        <a:pt x="0" y="2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81" name="Freeform 767"/>
                <p:cNvSpPr>
                  <a:spLocks noChangeAspect="1"/>
                </p:cNvSpPr>
                <p:nvPr/>
              </p:nvSpPr>
              <p:spPr bwMode="auto">
                <a:xfrm>
                  <a:off x="4800" y="1686"/>
                  <a:ext cx="23" cy="36"/>
                </a:xfrm>
                <a:custGeom>
                  <a:avLst/>
                  <a:gdLst>
                    <a:gd name="T0" fmla="*/ 0 w 158"/>
                    <a:gd name="T1" fmla="*/ 233 h 254"/>
                    <a:gd name="T2" fmla="*/ 60 w 158"/>
                    <a:gd name="T3" fmla="*/ 243 h 254"/>
                    <a:gd name="T4" fmla="*/ 121 w 158"/>
                    <a:gd name="T5" fmla="*/ 254 h 254"/>
                    <a:gd name="T6" fmla="*/ 158 w 158"/>
                    <a:gd name="T7" fmla="*/ 20 h 254"/>
                    <a:gd name="T8" fmla="*/ 98 w 158"/>
                    <a:gd name="T9" fmla="*/ 10 h 254"/>
                    <a:gd name="T10" fmla="*/ 38 w 158"/>
                    <a:gd name="T11" fmla="*/ 0 h 254"/>
                    <a:gd name="T12" fmla="*/ 0 w 158"/>
                    <a:gd name="T13" fmla="*/ 233 h 2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254"/>
                    <a:gd name="T23" fmla="*/ 158 w 158"/>
                    <a:gd name="T24" fmla="*/ 254 h 2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254">
                      <a:moveTo>
                        <a:pt x="0" y="233"/>
                      </a:moveTo>
                      <a:lnTo>
                        <a:pt x="60" y="243"/>
                      </a:lnTo>
                      <a:lnTo>
                        <a:pt x="121" y="254"/>
                      </a:lnTo>
                      <a:lnTo>
                        <a:pt x="158" y="20"/>
                      </a:lnTo>
                      <a:lnTo>
                        <a:pt x="98" y="10"/>
                      </a:lnTo>
                      <a:lnTo>
                        <a:pt x="38" y="0"/>
                      </a:lnTo>
                      <a:lnTo>
                        <a:pt x="0" y="23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82" name="Freeform 768"/>
                <p:cNvSpPr>
                  <a:spLocks noChangeAspect="1"/>
                </p:cNvSpPr>
                <p:nvPr/>
              </p:nvSpPr>
              <p:spPr bwMode="auto">
                <a:xfrm>
                  <a:off x="4814" y="1687"/>
                  <a:ext cx="9" cy="1"/>
                </a:xfrm>
                <a:custGeom>
                  <a:avLst/>
                  <a:gdLst>
                    <a:gd name="T0" fmla="*/ 0 w 60"/>
                    <a:gd name="T1" fmla="*/ 0 h 10"/>
                    <a:gd name="T2" fmla="*/ 60 w 60"/>
                    <a:gd name="T3" fmla="*/ 10 h 10"/>
                    <a:gd name="T4" fmla="*/ 60 w 60"/>
                    <a:gd name="T5" fmla="*/ 6 h 10"/>
                    <a:gd name="T6" fmla="*/ 0 w 60"/>
                    <a:gd name="T7" fmla="*/ 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10"/>
                    <a:gd name="T14" fmla="*/ 60 w 60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10">
                      <a:moveTo>
                        <a:pt x="0" y="0"/>
                      </a:moveTo>
                      <a:lnTo>
                        <a:pt x="60" y="10"/>
                      </a:lnTo>
                      <a:lnTo>
                        <a:pt x="6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83" name="Line 7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23" y="168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84" name="Freeform 770"/>
                <p:cNvSpPr>
                  <a:spLocks noChangeAspect="1"/>
                </p:cNvSpPr>
                <p:nvPr/>
              </p:nvSpPr>
              <p:spPr bwMode="auto">
                <a:xfrm>
                  <a:off x="4805" y="1652"/>
                  <a:ext cx="21" cy="36"/>
                </a:xfrm>
                <a:custGeom>
                  <a:avLst/>
                  <a:gdLst>
                    <a:gd name="T0" fmla="*/ 0 w 142"/>
                    <a:gd name="T1" fmla="*/ 236 h 248"/>
                    <a:gd name="T2" fmla="*/ 60 w 142"/>
                    <a:gd name="T3" fmla="*/ 242 h 248"/>
                    <a:gd name="T4" fmla="*/ 120 w 142"/>
                    <a:gd name="T5" fmla="*/ 248 h 248"/>
                    <a:gd name="T6" fmla="*/ 142 w 142"/>
                    <a:gd name="T7" fmla="*/ 11 h 248"/>
                    <a:gd name="T8" fmla="*/ 82 w 142"/>
                    <a:gd name="T9" fmla="*/ 5 h 248"/>
                    <a:gd name="T10" fmla="*/ 21 w 142"/>
                    <a:gd name="T11" fmla="*/ 0 h 248"/>
                    <a:gd name="T12" fmla="*/ 0 w 142"/>
                    <a:gd name="T13" fmla="*/ 236 h 2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248"/>
                    <a:gd name="T23" fmla="*/ 142 w 142"/>
                    <a:gd name="T24" fmla="*/ 248 h 2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248">
                      <a:moveTo>
                        <a:pt x="0" y="236"/>
                      </a:moveTo>
                      <a:lnTo>
                        <a:pt x="60" y="242"/>
                      </a:lnTo>
                      <a:lnTo>
                        <a:pt x="120" y="248"/>
                      </a:lnTo>
                      <a:lnTo>
                        <a:pt x="142" y="11"/>
                      </a:lnTo>
                      <a:lnTo>
                        <a:pt x="82" y="5"/>
                      </a:lnTo>
                      <a:lnTo>
                        <a:pt x="21" y="0"/>
                      </a:lnTo>
                      <a:lnTo>
                        <a:pt x="0" y="2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85" name="Freeform 771"/>
                <p:cNvSpPr>
                  <a:spLocks noChangeAspect="1"/>
                </p:cNvSpPr>
                <p:nvPr/>
              </p:nvSpPr>
              <p:spPr bwMode="auto">
                <a:xfrm>
                  <a:off x="4805" y="1652"/>
                  <a:ext cx="21" cy="36"/>
                </a:xfrm>
                <a:custGeom>
                  <a:avLst/>
                  <a:gdLst>
                    <a:gd name="T0" fmla="*/ 0 w 142"/>
                    <a:gd name="T1" fmla="*/ 236 h 248"/>
                    <a:gd name="T2" fmla="*/ 60 w 142"/>
                    <a:gd name="T3" fmla="*/ 242 h 248"/>
                    <a:gd name="T4" fmla="*/ 120 w 142"/>
                    <a:gd name="T5" fmla="*/ 248 h 248"/>
                    <a:gd name="T6" fmla="*/ 142 w 142"/>
                    <a:gd name="T7" fmla="*/ 11 h 248"/>
                    <a:gd name="T8" fmla="*/ 82 w 142"/>
                    <a:gd name="T9" fmla="*/ 5 h 248"/>
                    <a:gd name="T10" fmla="*/ 21 w 142"/>
                    <a:gd name="T11" fmla="*/ 0 h 248"/>
                    <a:gd name="T12" fmla="*/ 0 w 142"/>
                    <a:gd name="T13" fmla="*/ 236 h 2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248"/>
                    <a:gd name="T23" fmla="*/ 142 w 142"/>
                    <a:gd name="T24" fmla="*/ 248 h 2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248">
                      <a:moveTo>
                        <a:pt x="0" y="236"/>
                      </a:moveTo>
                      <a:lnTo>
                        <a:pt x="60" y="242"/>
                      </a:lnTo>
                      <a:lnTo>
                        <a:pt x="120" y="248"/>
                      </a:lnTo>
                      <a:lnTo>
                        <a:pt x="142" y="11"/>
                      </a:lnTo>
                      <a:lnTo>
                        <a:pt x="82" y="5"/>
                      </a:lnTo>
                      <a:lnTo>
                        <a:pt x="21" y="0"/>
                      </a:lnTo>
                      <a:lnTo>
                        <a:pt x="0" y="23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86" name="Freeform 772"/>
                <p:cNvSpPr>
                  <a:spLocks noChangeAspect="1"/>
                </p:cNvSpPr>
                <p:nvPr/>
              </p:nvSpPr>
              <p:spPr bwMode="auto">
                <a:xfrm>
                  <a:off x="4817" y="1653"/>
                  <a:ext cx="9" cy="1"/>
                </a:xfrm>
                <a:custGeom>
                  <a:avLst/>
                  <a:gdLst>
                    <a:gd name="T0" fmla="*/ 0 w 60"/>
                    <a:gd name="T1" fmla="*/ 0 h 6"/>
                    <a:gd name="T2" fmla="*/ 60 w 60"/>
                    <a:gd name="T3" fmla="*/ 6 h 6"/>
                    <a:gd name="T4" fmla="*/ 60 w 60"/>
                    <a:gd name="T5" fmla="*/ 2 h 6"/>
                    <a:gd name="T6" fmla="*/ 0 w 60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6"/>
                    <a:gd name="T14" fmla="*/ 60 w 60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6">
                      <a:moveTo>
                        <a:pt x="0" y="0"/>
                      </a:moveTo>
                      <a:lnTo>
                        <a:pt x="60" y="6"/>
                      </a:lnTo>
                      <a:lnTo>
                        <a:pt x="6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87" name="Line 77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26" y="165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88" name="Freeform 774"/>
                <p:cNvSpPr>
                  <a:spLocks noChangeAspect="1"/>
                </p:cNvSpPr>
                <p:nvPr/>
              </p:nvSpPr>
              <p:spPr bwMode="auto">
                <a:xfrm>
                  <a:off x="4808" y="1619"/>
                  <a:ext cx="19" cy="34"/>
                </a:xfrm>
                <a:custGeom>
                  <a:avLst/>
                  <a:gdLst>
                    <a:gd name="T0" fmla="*/ 0 w 129"/>
                    <a:gd name="T1" fmla="*/ 238 h 242"/>
                    <a:gd name="T2" fmla="*/ 61 w 129"/>
                    <a:gd name="T3" fmla="*/ 240 h 242"/>
                    <a:gd name="T4" fmla="*/ 121 w 129"/>
                    <a:gd name="T5" fmla="*/ 242 h 242"/>
                    <a:gd name="T6" fmla="*/ 129 w 129"/>
                    <a:gd name="T7" fmla="*/ 5 h 242"/>
                    <a:gd name="T8" fmla="*/ 68 w 129"/>
                    <a:gd name="T9" fmla="*/ 2 h 242"/>
                    <a:gd name="T10" fmla="*/ 8 w 129"/>
                    <a:gd name="T11" fmla="*/ 0 h 242"/>
                    <a:gd name="T12" fmla="*/ 0 w 129"/>
                    <a:gd name="T13" fmla="*/ 238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9"/>
                    <a:gd name="T22" fmla="*/ 0 h 242"/>
                    <a:gd name="T23" fmla="*/ 129 w 129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9" h="242">
                      <a:moveTo>
                        <a:pt x="0" y="238"/>
                      </a:moveTo>
                      <a:lnTo>
                        <a:pt x="61" y="240"/>
                      </a:lnTo>
                      <a:lnTo>
                        <a:pt x="121" y="242"/>
                      </a:lnTo>
                      <a:lnTo>
                        <a:pt x="129" y="5"/>
                      </a:lnTo>
                      <a:lnTo>
                        <a:pt x="68" y="2"/>
                      </a:lnTo>
                      <a:lnTo>
                        <a:pt x="8" y="0"/>
                      </a:lnTo>
                      <a:lnTo>
                        <a:pt x="0" y="2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89" name="Freeform 775"/>
                <p:cNvSpPr>
                  <a:spLocks noChangeAspect="1"/>
                </p:cNvSpPr>
                <p:nvPr/>
              </p:nvSpPr>
              <p:spPr bwMode="auto">
                <a:xfrm>
                  <a:off x="4808" y="1619"/>
                  <a:ext cx="19" cy="34"/>
                </a:xfrm>
                <a:custGeom>
                  <a:avLst/>
                  <a:gdLst>
                    <a:gd name="T0" fmla="*/ 0 w 129"/>
                    <a:gd name="T1" fmla="*/ 238 h 242"/>
                    <a:gd name="T2" fmla="*/ 61 w 129"/>
                    <a:gd name="T3" fmla="*/ 240 h 242"/>
                    <a:gd name="T4" fmla="*/ 121 w 129"/>
                    <a:gd name="T5" fmla="*/ 242 h 242"/>
                    <a:gd name="T6" fmla="*/ 129 w 129"/>
                    <a:gd name="T7" fmla="*/ 5 h 242"/>
                    <a:gd name="T8" fmla="*/ 68 w 129"/>
                    <a:gd name="T9" fmla="*/ 2 h 242"/>
                    <a:gd name="T10" fmla="*/ 8 w 129"/>
                    <a:gd name="T11" fmla="*/ 0 h 242"/>
                    <a:gd name="T12" fmla="*/ 0 w 129"/>
                    <a:gd name="T13" fmla="*/ 238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9"/>
                    <a:gd name="T22" fmla="*/ 0 h 242"/>
                    <a:gd name="T23" fmla="*/ 129 w 129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9" h="242">
                      <a:moveTo>
                        <a:pt x="0" y="238"/>
                      </a:moveTo>
                      <a:lnTo>
                        <a:pt x="61" y="240"/>
                      </a:lnTo>
                      <a:lnTo>
                        <a:pt x="121" y="242"/>
                      </a:lnTo>
                      <a:lnTo>
                        <a:pt x="129" y="5"/>
                      </a:lnTo>
                      <a:lnTo>
                        <a:pt x="68" y="2"/>
                      </a:lnTo>
                      <a:lnTo>
                        <a:pt x="8" y="0"/>
                      </a:lnTo>
                      <a:lnTo>
                        <a:pt x="0" y="23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90" name="Freeform 776"/>
                <p:cNvSpPr>
                  <a:spLocks noChangeAspect="1"/>
                </p:cNvSpPr>
                <p:nvPr/>
              </p:nvSpPr>
              <p:spPr bwMode="auto">
                <a:xfrm>
                  <a:off x="4818" y="1619"/>
                  <a:ext cx="9" cy="1"/>
                </a:xfrm>
                <a:custGeom>
                  <a:avLst/>
                  <a:gdLst>
                    <a:gd name="T0" fmla="*/ 0 w 61"/>
                    <a:gd name="T1" fmla="*/ 2 h 5"/>
                    <a:gd name="T2" fmla="*/ 61 w 61"/>
                    <a:gd name="T3" fmla="*/ 5 h 5"/>
                    <a:gd name="T4" fmla="*/ 61 w 61"/>
                    <a:gd name="T5" fmla="*/ 0 h 5"/>
                    <a:gd name="T6" fmla="*/ 0 w 61"/>
                    <a:gd name="T7" fmla="*/ 2 h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5"/>
                    <a:gd name="T14" fmla="*/ 61 w 61"/>
                    <a:gd name="T15" fmla="*/ 5 h 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5">
                      <a:moveTo>
                        <a:pt x="0" y="2"/>
                      </a:moveTo>
                      <a:lnTo>
                        <a:pt x="61" y="5"/>
                      </a:lnTo>
                      <a:lnTo>
                        <a:pt x="61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91" name="Line 7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27" y="161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92" name="Freeform 778"/>
                <p:cNvSpPr>
                  <a:spLocks noChangeAspect="1"/>
                </p:cNvSpPr>
                <p:nvPr/>
              </p:nvSpPr>
              <p:spPr bwMode="auto">
                <a:xfrm>
                  <a:off x="4808" y="1585"/>
                  <a:ext cx="19" cy="35"/>
                </a:xfrm>
                <a:custGeom>
                  <a:avLst/>
                  <a:gdLst>
                    <a:gd name="T0" fmla="*/ 8 w 129"/>
                    <a:gd name="T1" fmla="*/ 242 h 242"/>
                    <a:gd name="T2" fmla="*/ 68 w 129"/>
                    <a:gd name="T3" fmla="*/ 239 h 242"/>
                    <a:gd name="T4" fmla="*/ 129 w 129"/>
                    <a:gd name="T5" fmla="*/ 237 h 242"/>
                    <a:gd name="T6" fmla="*/ 121 w 129"/>
                    <a:gd name="T7" fmla="*/ 0 h 242"/>
                    <a:gd name="T8" fmla="*/ 61 w 129"/>
                    <a:gd name="T9" fmla="*/ 2 h 242"/>
                    <a:gd name="T10" fmla="*/ 0 w 129"/>
                    <a:gd name="T11" fmla="*/ 5 h 242"/>
                    <a:gd name="T12" fmla="*/ 8 w 129"/>
                    <a:gd name="T13" fmla="*/ 242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9"/>
                    <a:gd name="T22" fmla="*/ 0 h 242"/>
                    <a:gd name="T23" fmla="*/ 129 w 129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9" h="242">
                      <a:moveTo>
                        <a:pt x="8" y="242"/>
                      </a:moveTo>
                      <a:lnTo>
                        <a:pt x="68" y="239"/>
                      </a:lnTo>
                      <a:lnTo>
                        <a:pt x="129" y="237"/>
                      </a:lnTo>
                      <a:lnTo>
                        <a:pt x="121" y="0"/>
                      </a:lnTo>
                      <a:lnTo>
                        <a:pt x="61" y="2"/>
                      </a:lnTo>
                      <a:lnTo>
                        <a:pt x="0" y="5"/>
                      </a:lnTo>
                      <a:lnTo>
                        <a:pt x="8" y="2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93" name="Freeform 779"/>
                <p:cNvSpPr>
                  <a:spLocks noChangeAspect="1"/>
                </p:cNvSpPr>
                <p:nvPr/>
              </p:nvSpPr>
              <p:spPr bwMode="auto">
                <a:xfrm>
                  <a:off x="4808" y="1585"/>
                  <a:ext cx="19" cy="35"/>
                </a:xfrm>
                <a:custGeom>
                  <a:avLst/>
                  <a:gdLst>
                    <a:gd name="T0" fmla="*/ 8 w 129"/>
                    <a:gd name="T1" fmla="*/ 242 h 242"/>
                    <a:gd name="T2" fmla="*/ 68 w 129"/>
                    <a:gd name="T3" fmla="*/ 239 h 242"/>
                    <a:gd name="T4" fmla="*/ 129 w 129"/>
                    <a:gd name="T5" fmla="*/ 237 h 242"/>
                    <a:gd name="T6" fmla="*/ 121 w 129"/>
                    <a:gd name="T7" fmla="*/ 0 h 242"/>
                    <a:gd name="T8" fmla="*/ 61 w 129"/>
                    <a:gd name="T9" fmla="*/ 2 h 242"/>
                    <a:gd name="T10" fmla="*/ 0 w 129"/>
                    <a:gd name="T11" fmla="*/ 5 h 242"/>
                    <a:gd name="T12" fmla="*/ 8 w 129"/>
                    <a:gd name="T13" fmla="*/ 242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9"/>
                    <a:gd name="T22" fmla="*/ 0 h 242"/>
                    <a:gd name="T23" fmla="*/ 129 w 129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9" h="242">
                      <a:moveTo>
                        <a:pt x="8" y="242"/>
                      </a:moveTo>
                      <a:lnTo>
                        <a:pt x="68" y="239"/>
                      </a:lnTo>
                      <a:lnTo>
                        <a:pt x="129" y="237"/>
                      </a:lnTo>
                      <a:lnTo>
                        <a:pt x="121" y="0"/>
                      </a:lnTo>
                      <a:lnTo>
                        <a:pt x="61" y="2"/>
                      </a:lnTo>
                      <a:lnTo>
                        <a:pt x="0" y="5"/>
                      </a:lnTo>
                      <a:lnTo>
                        <a:pt x="8" y="24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94" name="Freeform 780"/>
                <p:cNvSpPr>
                  <a:spLocks noChangeAspect="1"/>
                </p:cNvSpPr>
                <p:nvPr/>
              </p:nvSpPr>
              <p:spPr bwMode="auto">
                <a:xfrm>
                  <a:off x="4817" y="1585"/>
                  <a:ext cx="9" cy="1"/>
                </a:xfrm>
                <a:custGeom>
                  <a:avLst/>
                  <a:gdLst>
                    <a:gd name="T0" fmla="*/ 0 w 60"/>
                    <a:gd name="T1" fmla="*/ 5 h 5"/>
                    <a:gd name="T2" fmla="*/ 60 w 60"/>
                    <a:gd name="T3" fmla="*/ 3 h 5"/>
                    <a:gd name="T4" fmla="*/ 60 w 60"/>
                    <a:gd name="T5" fmla="*/ 0 h 5"/>
                    <a:gd name="T6" fmla="*/ 0 w 60"/>
                    <a:gd name="T7" fmla="*/ 5 h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5"/>
                    <a:gd name="T14" fmla="*/ 60 w 60"/>
                    <a:gd name="T15" fmla="*/ 5 h 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5">
                      <a:moveTo>
                        <a:pt x="0" y="5"/>
                      </a:moveTo>
                      <a:lnTo>
                        <a:pt x="60" y="3"/>
                      </a:lnTo>
                      <a:lnTo>
                        <a:pt x="60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95" name="Line 78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26" y="158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16" name="Freeform 782"/>
                <p:cNvSpPr>
                  <a:spLocks noChangeAspect="1"/>
                </p:cNvSpPr>
                <p:nvPr/>
              </p:nvSpPr>
              <p:spPr bwMode="auto">
                <a:xfrm>
                  <a:off x="4805" y="1551"/>
                  <a:ext cx="21" cy="35"/>
                </a:xfrm>
                <a:custGeom>
                  <a:avLst/>
                  <a:gdLst>
                    <a:gd name="T0" fmla="*/ 21 w 142"/>
                    <a:gd name="T1" fmla="*/ 248 h 248"/>
                    <a:gd name="T2" fmla="*/ 82 w 142"/>
                    <a:gd name="T3" fmla="*/ 242 h 248"/>
                    <a:gd name="T4" fmla="*/ 142 w 142"/>
                    <a:gd name="T5" fmla="*/ 237 h 248"/>
                    <a:gd name="T6" fmla="*/ 120 w 142"/>
                    <a:gd name="T7" fmla="*/ 0 h 248"/>
                    <a:gd name="T8" fmla="*/ 60 w 142"/>
                    <a:gd name="T9" fmla="*/ 6 h 248"/>
                    <a:gd name="T10" fmla="*/ 0 w 142"/>
                    <a:gd name="T11" fmla="*/ 11 h 248"/>
                    <a:gd name="T12" fmla="*/ 21 w 142"/>
                    <a:gd name="T13" fmla="*/ 248 h 2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248"/>
                    <a:gd name="T23" fmla="*/ 142 w 142"/>
                    <a:gd name="T24" fmla="*/ 248 h 2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248">
                      <a:moveTo>
                        <a:pt x="21" y="248"/>
                      </a:moveTo>
                      <a:lnTo>
                        <a:pt x="82" y="242"/>
                      </a:lnTo>
                      <a:lnTo>
                        <a:pt x="142" y="237"/>
                      </a:lnTo>
                      <a:lnTo>
                        <a:pt x="120" y="0"/>
                      </a:lnTo>
                      <a:lnTo>
                        <a:pt x="60" y="6"/>
                      </a:lnTo>
                      <a:lnTo>
                        <a:pt x="0" y="11"/>
                      </a:lnTo>
                      <a:lnTo>
                        <a:pt x="21" y="2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17" name="Freeform 783"/>
                <p:cNvSpPr>
                  <a:spLocks noChangeAspect="1"/>
                </p:cNvSpPr>
                <p:nvPr/>
              </p:nvSpPr>
              <p:spPr bwMode="auto">
                <a:xfrm>
                  <a:off x="4805" y="1551"/>
                  <a:ext cx="21" cy="35"/>
                </a:xfrm>
                <a:custGeom>
                  <a:avLst/>
                  <a:gdLst>
                    <a:gd name="T0" fmla="*/ 21 w 142"/>
                    <a:gd name="T1" fmla="*/ 248 h 248"/>
                    <a:gd name="T2" fmla="*/ 82 w 142"/>
                    <a:gd name="T3" fmla="*/ 242 h 248"/>
                    <a:gd name="T4" fmla="*/ 142 w 142"/>
                    <a:gd name="T5" fmla="*/ 237 h 248"/>
                    <a:gd name="T6" fmla="*/ 120 w 142"/>
                    <a:gd name="T7" fmla="*/ 0 h 248"/>
                    <a:gd name="T8" fmla="*/ 60 w 142"/>
                    <a:gd name="T9" fmla="*/ 6 h 248"/>
                    <a:gd name="T10" fmla="*/ 0 w 142"/>
                    <a:gd name="T11" fmla="*/ 11 h 248"/>
                    <a:gd name="T12" fmla="*/ 21 w 142"/>
                    <a:gd name="T13" fmla="*/ 248 h 2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248"/>
                    <a:gd name="T23" fmla="*/ 142 w 142"/>
                    <a:gd name="T24" fmla="*/ 248 h 2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248">
                      <a:moveTo>
                        <a:pt x="21" y="248"/>
                      </a:moveTo>
                      <a:lnTo>
                        <a:pt x="82" y="242"/>
                      </a:lnTo>
                      <a:lnTo>
                        <a:pt x="142" y="237"/>
                      </a:lnTo>
                      <a:lnTo>
                        <a:pt x="120" y="0"/>
                      </a:lnTo>
                      <a:lnTo>
                        <a:pt x="60" y="6"/>
                      </a:lnTo>
                      <a:lnTo>
                        <a:pt x="0" y="11"/>
                      </a:lnTo>
                      <a:lnTo>
                        <a:pt x="21" y="24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18" name="Freeform 784"/>
                <p:cNvSpPr>
                  <a:spLocks noChangeAspect="1"/>
                </p:cNvSpPr>
                <p:nvPr/>
              </p:nvSpPr>
              <p:spPr bwMode="auto">
                <a:xfrm>
                  <a:off x="4814" y="1550"/>
                  <a:ext cx="9" cy="2"/>
                </a:xfrm>
                <a:custGeom>
                  <a:avLst/>
                  <a:gdLst>
                    <a:gd name="T0" fmla="*/ 0 w 60"/>
                    <a:gd name="T1" fmla="*/ 11 h 11"/>
                    <a:gd name="T2" fmla="*/ 60 w 60"/>
                    <a:gd name="T3" fmla="*/ 5 h 11"/>
                    <a:gd name="T4" fmla="*/ 60 w 60"/>
                    <a:gd name="T5" fmla="*/ 0 h 11"/>
                    <a:gd name="T6" fmla="*/ 0 w 60"/>
                    <a:gd name="T7" fmla="*/ 11 h 1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11"/>
                    <a:gd name="T14" fmla="*/ 60 w 60"/>
                    <a:gd name="T15" fmla="*/ 11 h 1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11">
                      <a:moveTo>
                        <a:pt x="0" y="11"/>
                      </a:moveTo>
                      <a:lnTo>
                        <a:pt x="60" y="5"/>
                      </a:lnTo>
                      <a:lnTo>
                        <a:pt x="60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19" name="Line 78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23" y="155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20" name="Freeform 786"/>
                <p:cNvSpPr>
                  <a:spLocks noChangeAspect="1"/>
                </p:cNvSpPr>
                <p:nvPr/>
              </p:nvSpPr>
              <p:spPr bwMode="auto">
                <a:xfrm>
                  <a:off x="4800" y="1517"/>
                  <a:ext cx="23" cy="36"/>
                </a:xfrm>
                <a:custGeom>
                  <a:avLst/>
                  <a:gdLst>
                    <a:gd name="T0" fmla="*/ 38 w 158"/>
                    <a:gd name="T1" fmla="*/ 254 h 254"/>
                    <a:gd name="T2" fmla="*/ 98 w 158"/>
                    <a:gd name="T3" fmla="*/ 244 h 254"/>
                    <a:gd name="T4" fmla="*/ 158 w 158"/>
                    <a:gd name="T5" fmla="*/ 233 h 254"/>
                    <a:gd name="T6" fmla="*/ 121 w 158"/>
                    <a:gd name="T7" fmla="*/ 0 h 254"/>
                    <a:gd name="T8" fmla="*/ 60 w 158"/>
                    <a:gd name="T9" fmla="*/ 10 h 254"/>
                    <a:gd name="T10" fmla="*/ 0 w 158"/>
                    <a:gd name="T11" fmla="*/ 21 h 254"/>
                    <a:gd name="T12" fmla="*/ 38 w 158"/>
                    <a:gd name="T13" fmla="*/ 254 h 2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254"/>
                    <a:gd name="T23" fmla="*/ 158 w 158"/>
                    <a:gd name="T24" fmla="*/ 254 h 2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254">
                      <a:moveTo>
                        <a:pt x="38" y="254"/>
                      </a:moveTo>
                      <a:lnTo>
                        <a:pt x="98" y="244"/>
                      </a:lnTo>
                      <a:lnTo>
                        <a:pt x="158" y="233"/>
                      </a:lnTo>
                      <a:lnTo>
                        <a:pt x="121" y="0"/>
                      </a:lnTo>
                      <a:lnTo>
                        <a:pt x="60" y="10"/>
                      </a:lnTo>
                      <a:lnTo>
                        <a:pt x="0" y="21"/>
                      </a:lnTo>
                      <a:lnTo>
                        <a:pt x="38" y="2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21" name="Freeform 787"/>
                <p:cNvSpPr>
                  <a:spLocks noChangeAspect="1"/>
                </p:cNvSpPr>
                <p:nvPr/>
              </p:nvSpPr>
              <p:spPr bwMode="auto">
                <a:xfrm>
                  <a:off x="4800" y="1517"/>
                  <a:ext cx="23" cy="36"/>
                </a:xfrm>
                <a:custGeom>
                  <a:avLst/>
                  <a:gdLst>
                    <a:gd name="T0" fmla="*/ 38 w 158"/>
                    <a:gd name="T1" fmla="*/ 254 h 254"/>
                    <a:gd name="T2" fmla="*/ 98 w 158"/>
                    <a:gd name="T3" fmla="*/ 244 h 254"/>
                    <a:gd name="T4" fmla="*/ 158 w 158"/>
                    <a:gd name="T5" fmla="*/ 233 h 254"/>
                    <a:gd name="T6" fmla="*/ 121 w 158"/>
                    <a:gd name="T7" fmla="*/ 0 h 254"/>
                    <a:gd name="T8" fmla="*/ 60 w 158"/>
                    <a:gd name="T9" fmla="*/ 10 h 254"/>
                    <a:gd name="T10" fmla="*/ 0 w 158"/>
                    <a:gd name="T11" fmla="*/ 21 h 254"/>
                    <a:gd name="T12" fmla="*/ 38 w 158"/>
                    <a:gd name="T13" fmla="*/ 254 h 2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254"/>
                    <a:gd name="T23" fmla="*/ 158 w 158"/>
                    <a:gd name="T24" fmla="*/ 254 h 2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254">
                      <a:moveTo>
                        <a:pt x="38" y="254"/>
                      </a:moveTo>
                      <a:lnTo>
                        <a:pt x="98" y="244"/>
                      </a:lnTo>
                      <a:lnTo>
                        <a:pt x="158" y="233"/>
                      </a:lnTo>
                      <a:lnTo>
                        <a:pt x="121" y="0"/>
                      </a:lnTo>
                      <a:lnTo>
                        <a:pt x="60" y="10"/>
                      </a:lnTo>
                      <a:lnTo>
                        <a:pt x="0" y="21"/>
                      </a:lnTo>
                      <a:lnTo>
                        <a:pt x="38" y="25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22" name="Freeform 788"/>
                <p:cNvSpPr>
                  <a:spLocks noChangeAspect="1"/>
                </p:cNvSpPr>
                <p:nvPr/>
              </p:nvSpPr>
              <p:spPr bwMode="auto">
                <a:xfrm>
                  <a:off x="4809" y="1516"/>
                  <a:ext cx="8" cy="2"/>
                </a:xfrm>
                <a:custGeom>
                  <a:avLst/>
                  <a:gdLst>
                    <a:gd name="T0" fmla="*/ 0 w 61"/>
                    <a:gd name="T1" fmla="*/ 13 h 13"/>
                    <a:gd name="T2" fmla="*/ 61 w 61"/>
                    <a:gd name="T3" fmla="*/ 3 h 13"/>
                    <a:gd name="T4" fmla="*/ 60 w 61"/>
                    <a:gd name="T5" fmla="*/ 0 h 13"/>
                    <a:gd name="T6" fmla="*/ 0 w 61"/>
                    <a:gd name="T7" fmla="*/ 13 h 1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13"/>
                    <a:gd name="T14" fmla="*/ 61 w 61"/>
                    <a:gd name="T15" fmla="*/ 13 h 1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13">
                      <a:moveTo>
                        <a:pt x="0" y="13"/>
                      </a:moveTo>
                      <a:lnTo>
                        <a:pt x="61" y="3"/>
                      </a:lnTo>
                      <a:lnTo>
                        <a:pt x="60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23" name="Line 789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817" y="151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24" name="Freeform 790"/>
                <p:cNvSpPr>
                  <a:spLocks noChangeAspect="1"/>
                </p:cNvSpPr>
                <p:nvPr/>
              </p:nvSpPr>
              <p:spPr bwMode="auto">
                <a:xfrm>
                  <a:off x="4793" y="1483"/>
                  <a:ext cx="24" cy="37"/>
                </a:xfrm>
                <a:custGeom>
                  <a:avLst/>
                  <a:gdLst>
                    <a:gd name="T0" fmla="*/ 51 w 170"/>
                    <a:gd name="T1" fmla="*/ 257 h 257"/>
                    <a:gd name="T2" fmla="*/ 110 w 170"/>
                    <a:gd name="T3" fmla="*/ 243 h 257"/>
                    <a:gd name="T4" fmla="*/ 170 w 170"/>
                    <a:gd name="T5" fmla="*/ 230 h 257"/>
                    <a:gd name="T6" fmla="*/ 118 w 170"/>
                    <a:gd name="T7" fmla="*/ 0 h 257"/>
                    <a:gd name="T8" fmla="*/ 59 w 170"/>
                    <a:gd name="T9" fmla="*/ 13 h 257"/>
                    <a:gd name="T10" fmla="*/ 0 w 170"/>
                    <a:gd name="T11" fmla="*/ 27 h 257"/>
                    <a:gd name="T12" fmla="*/ 51 w 170"/>
                    <a:gd name="T13" fmla="*/ 257 h 2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257"/>
                    <a:gd name="T23" fmla="*/ 170 w 170"/>
                    <a:gd name="T24" fmla="*/ 257 h 2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257">
                      <a:moveTo>
                        <a:pt x="51" y="257"/>
                      </a:moveTo>
                      <a:lnTo>
                        <a:pt x="110" y="243"/>
                      </a:lnTo>
                      <a:lnTo>
                        <a:pt x="170" y="230"/>
                      </a:lnTo>
                      <a:lnTo>
                        <a:pt x="118" y="0"/>
                      </a:lnTo>
                      <a:lnTo>
                        <a:pt x="59" y="13"/>
                      </a:lnTo>
                      <a:lnTo>
                        <a:pt x="0" y="27"/>
                      </a:lnTo>
                      <a:lnTo>
                        <a:pt x="51" y="2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25" name="Freeform 791"/>
                <p:cNvSpPr>
                  <a:spLocks noChangeAspect="1"/>
                </p:cNvSpPr>
                <p:nvPr/>
              </p:nvSpPr>
              <p:spPr bwMode="auto">
                <a:xfrm>
                  <a:off x="4793" y="1483"/>
                  <a:ext cx="24" cy="37"/>
                </a:xfrm>
                <a:custGeom>
                  <a:avLst/>
                  <a:gdLst>
                    <a:gd name="T0" fmla="*/ 51 w 170"/>
                    <a:gd name="T1" fmla="*/ 257 h 257"/>
                    <a:gd name="T2" fmla="*/ 110 w 170"/>
                    <a:gd name="T3" fmla="*/ 243 h 257"/>
                    <a:gd name="T4" fmla="*/ 170 w 170"/>
                    <a:gd name="T5" fmla="*/ 230 h 257"/>
                    <a:gd name="T6" fmla="*/ 118 w 170"/>
                    <a:gd name="T7" fmla="*/ 0 h 257"/>
                    <a:gd name="T8" fmla="*/ 59 w 170"/>
                    <a:gd name="T9" fmla="*/ 13 h 257"/>
                    <a:gd name="T10" fmla="*/ 0 w 170"/>
                    <a:gd name="T11" fmla="*/ 27 h 257"/>
                    <a:gd name="T12" fmla="*/ 51 w 170"/>
                    <a:gd name="T13" fmla="*/ 257 h 2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257"/>
                    <a:gd name="T23" fmla="*/ 170 w 170"/>
                    <a:gd name="T24" fmla="*/ 257 h 2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257">
                      <a:moveTo>
                        <a:pt x="51" y="257"/>
                      </a:moveTo>
                      <a:lnTo>
                        <a:pt x="110" y="243"/>
                      </a:lnTo>
                      <a:lnTo>
                        <a:pt x="170" y="230"/>
                      </a:lnTo>
                      <a:lnTo>
                        <a:pt x="118" y="0"/>
                      </a:lnTo>
                      <a:lnTo>
                        <a:pt x="59" y="13"/>
                      </a:lnTo>
                      <a:lnTo>
                        <a:pt x="0" y="27"/>
                      </a:lnTo>
                      <a:lnTo>
                        <a:pt x="51" y="25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26" name="Freeform 792"/>
                <p:cNvSpPr>
                  <a:spLocks noChangeAspect="1"/>
                </p:cNvSpPr>
                <p:nvPr/>
              </p:nvSpPr>
              <p:spPr bwMode="auto">
                <a:xfrm>
                  <a:off x="4801" y="1483"/>
                  <a:ext cx="9" cy="2"/>
                </a:xfrm>
                <a:custGeom>
                  <a:avLst/>
                  <a:gdLst>
                    <a:gd name="T0" fmla="*/ 0 w 59"/>
                    <a:gd name="T1" fmla="*/ 17 h 17"/>
                    <a:gd name="T2" fmla="*/ 59 w 59"/>
                    <a:gd name="T3" fmla="*/ 4 h 17"/>
                    <a:gd name="T4" fmla="*/ 58 w 59"/>
                    <a:gd name="T5" fmla="*/ 0 h 17"/>
                    <a:gd name="T6" fmla="*/ 0 w 59"/>
                    <a:gd name="T7" fmla="*/ 17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"/>
                    <a:gd name="T13" fmla="*/ 0 h 17"/>
                    <a:gd name="T14" fmla="*/ 59 w 59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" h="17">
                      <a:moveTo>
                        <a:pt x="0" y="17"/>
                      </a:moveTo>
                      <a:lnTo>
                        <a:pt x="59" y="4"/>
                      </a:lnTo>
                      <a:lnTo>
                        <a:pt x="58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27" name="Line 793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810" y="148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28" name="Freeform 794"/>
                <p:cNvSpPr>
                  <a:spLocks noChangeAspect="1"/>
                </p:cNvSpPr>
                <p:nvPr/>
              </p:nvSpPr>
              <p:spPr bwMode="auto">
                <a:xfrm>
                  <a:off x="4783" y="1451"/>
                  <a:ext cx="27" cy="37"/>
                </a:xfrm>
                <a:custGeom>
                  <a:avLst/>
                  <a:gdLst>
                    <a:gd name="T0" fmla="*/ 67 w 183"/>
                    <a:gd name="T1" fmla="*/ 259 h 259"/>
                    <a:gd name="T2" fmla="*/ 125 w 183"/>
                    <a:gd name="T3" fmla="*/ 242 h 259"/>
                    <a:gd name="T4" fmla="*/ 183 w 183"/>
                    <a:gd name="T5" fmla="*/ 225 h 259"/>
                    <a:gd name="T6" fmla="*/ 116 w 183"/>
                    <a:gd name="T7" fmla="*/ 0 h 259"/>
                    <a:gd name="T8" fmla="*/ 58 w 183"/>
                    <a:gd name="T9" fmla="*/ 17 h 259"/>
                    <a:gd name="T10" fmla="*/ 0 w 183"/>
                    <a:gd name="T11" fmla="*/ 34 h 259"/>
                    <a:gd name="T12" fmla="*/ 67 w 183"/>
                    <a:gd name="T13" fmla="*/ 259 h 2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59"/>
                    <a:gd name="T23" fmla="*/ 183 w 183"/>
                    <a:gd name="T24" fmla="*/ 259 h 2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59">
                      <a:moveTo>
                        <a:pt x="67" y="259"/>
                      </a:moveTo>
                      <a:lnTo>
                        <a:pt x="125" y="242"/>
                      </a:lnTo>
                      <a:lnTo>
                        <a:pt x="183" y="225"/>
                      </a:lnTo>
                      <a:lnTo>
                        <a:pt x="116" y="0"/>
                      </a:lnTo>
                      <a:lnTo>
                        <a:pt x="58" y="17"/>
                      </a:lnTo>
                      <a:lnTo>
                        <a:pt x="0" y="34"/>
                      </a:lnTo>
                      <a:lnTo>
                        <a:pt x="67" y="2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29" name="Freeform 795"/>
                <p:cNvSpPr>
                  <a:spLocks noChangeAspect="1"/>
                </p:cNvSpPr>
                <p:nvPr/>
              </p:nvSpPr>
              <p:spPr bwMode="auto">
                <a:xfrm>
                  <a:off x="4783" y="1451"/>
                  <a:ext cx="27" cy="37"/>
                </a:xfrm>
                <a:custGeom>
                  <a:avLst/>
                  <a:gdLst>
                    <a:gd name="T0" fmla="*/ 67 w 183"/>
                    <a:gd name="T1" fmla="*/ 259 h 259"/>
                    <a:gd name="T2" fmla="*/ 125 w 183"/>
                    <a:gd name="T3" fmla="*/ 242 h 259"/>
                    <a:gd name="T4" fmla="*/ 183 w 183"/>
                    <a:gd name="T5" fmla="*/ 225 h 259"/>
                    <a:gd name="T6" fmla="*/ 116 w 183"/>
                    <a:gd name="T7" fmla="*/ 0 h 259"/>
                    <a:gd name="T8" fmla="*/ 58 w 183"/>
                    <a:gd name="T9" fmla="*/ 17 h 259"/>
                    <a:gd name="T10" fmla="*/ 0 w 183"/>
                    <a:gd name="T11" fmla="*/ 34 h 259"/>
                    <a:gd name="T12" fmla="*/ 67 w 183"/>
                    <a:gd name="T13" fmla="*/ 259 h 2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59"/>
                    <a:gd name="T23" fmla="*/ 183 w 183"/>
                    <a:gd name="T24" fmla="*/ 259 h 2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59">
                      <a:moveTo>
                        <a:pt x="67" y="259"/>
                      </a:moveTo>
                      <a:lnTo>
                        <a:pt x="125" y="242"/>
                      </a:lnTo>
                      <a:lnTo>
                        <a:pt x="183" y="225"/>
                      </a:lnTo>
                      <a:lnTo>
                        <a:pt x="116" y="0"/>
                      </a:lnTo>
                      <a:lnTo>
                        <a:pt x="58" y="17"/>
                      </a:lnTo>
                      <a:lnTo>
                        <a:pt x="0" y="34"/>
                      </a:lnTo>
                      <a:lnTo>
                        <a:pt x="67" y="25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0" name="Freeform 796"/>
                <p:cNvSpPr>
                  <a:spLocks noChangeAspect="1"/>
                </p:cNvSpPr>
                <p:nvPr/>
              </p:nvSpPr>
              <p:spPr bwMode="auto">
                <a:xfrm>
                  <a:off x="4792" y="1450"/>
                  <a:ext cx="8" cy="3"/>
                </a:xfrm>
                <a:custGeom>
                  <a:avLst/>
                  <a:gdLst>
                    <a:gd name="T0" fmla="*/ 0 w 58"/>
                    <a:gd name="T1" fmla="*/ 21 h 21"/>
                    <a:gd name="T2" fmla="*/ 58 w 58"/>
                    <a:gd name="T3" fmla="*/ 4 h 21"/>
                    <a:gd name="T4" fmla="*/ 57 w 58"/>
                    <a:gd name="T5" fmla="*/ 0 h 21"/>
                    <a:gd name="T6" fmla="*/ 0 w 58"/>
                    <a:gd name="T7" fmla="*/ 21 h 2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21"/>
                    <a:gd name="T14" fmla="*/ 58 w 58"/>
                    <a:gd name="T15" fmla="*/ 21 h 2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21">
                      <a:moveTo>
                        <a:pt x="0" y="21"/>
                      </a:moveTo>
                      <a:lnTo>
                        <a:pt x="58" y="4"/>
                      </a:lnTo>
                      <a:lnTo>
                        <a:pt x="57" y="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1" name="Line 797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800" y="145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2" name="Freeform 798"/>
                <p:cNvSpPr>
                  <a:spLocks noChangeAspect="1"/>
                </p:cNvSpPr>
                <p:nvPr/>
              </p:nvSpPr>
              <p:spPr bwMode="auto">
                <a:xfrm>
                  <a:off x="4778" y="1434"/>
                  <a:ext cx="22" cy="22"/>
                </a:xfrm>
                <a:custGeom>
                  <a:avLst/>
                  <a:gdLst>
                    <a:gd name="T0" fmla="*/ 39 w 153"/>
                    <a:gd name="T1" fmla="*/ 151 h 151"/>
                    <a:gd name="T2" fmla="*/ 96 w 153"/>
                    <a:gd name="T3" fmla="*/ 131 h 151"/>
                    <a:gd name="T4" fmla="*/ 153 w 153"/>
                    <a:gd name="T5" fmla="*/ 110 h 151"/>
                    <a:gd name="T6" fmla="*/ 113 w 153"/>
                    <a:gd name="T7" fmla="*/ 0 h 151"/>
                    <a:gd name="T8" fmla="*/ 56 w 153"/>
                    <a:gd name="T9" fmla="*/ 21 h 151"/>
                    <a:gd name="T10" fmla="*/ 0 w 153"/>
                    <a:gd name="T11" fmla="*/ 41 h 151"/>
                    <a:gd name="T12" fmla="*/ 39 w 153"/>
                    <a:gd name="T13" fmla="*/ 151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151"/>
                    <a:gd name="T23" fmla="*/ 153 w 153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151">
                      <a:moveTo>
                        <a:pt x="39" y="151"/>
                      </a:moveTo>
                      <a:lnTo>
                        <a:pt x="96" y="131"/>
                      </a:lnTo>
                      <a:lnTo>
                        <a:pt x="153" y="110"/>
                      </a:lnTo>
                      <a:lnTo>
                        <a:pt x="113" y="0"/>
                      </a:lnTo>
                      <a:lnTo>
                        <a:pt x="56" y="21"/>
                      </a:lnTo>
                      <a:lnTo>
                        <a:pt x="0" y="41"/>
                      </a:lnTo>
                      <a:lnTo>
                        <a:pt x="39" y="15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3" name="Freeform 799"/>
                <p:cNvSpPr>
                  <a:spLocks noChangeAspect="1"/>
                </p:cNvSpPr>
                <p:nvPr/>
              </p:nvSpPr>
              <p:spPr bwMode="auto">
                <a:xfrm>
                  <a:off x="4778" y="1434"/>
                  <a:ext cx="22" cy="22"/>
                </a:xfrm>
                <a:custGeom>
                  <a:avLst/>
                  <a:gdLst>
                    <a:gd name="T0" fmla="*/ 39 w 153"/>
                    <a:gd name="T1" fmla="*/ 151 h 151"/>
                    <a:gd name="T2" fmla="*/ 96 w 153"/>
                    <a:gd name="T3" fmla="*/ 131 h 151"/>
                    <a:gd name="T4" fmla="*/ 153 w 153"/>
                    <a:gd name="T5" fmla="*/ 110 h 151"/>
                    <a:gd name="T6" fmla="*/ 113 w 153"/>
                    <a:gd name="T7" fmla="*/ 0 h 151"/>
                    <a:gd name="T8" fmla="*/ 56 w 153"/>
                    <a:gd name="T9" fmla="*/ 21 h 151"/>
                    <a:gd name="T10" fmla="*/ 0 w 153"/>
                    <a:gd name="T11" fmla="*/ 41 h 151"/>
                    <a:gd name="T12" fmla="*/ 39 w 153"/>
                    <a:gd name="T13" fmla="*/ 151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151"/>
                    <a:gd name="T23" fmla="*/ 153 w 153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151">
                      <a:moveTo>
                        <a:pt x="39" y="151"/>
                      </a:moveTo>
                      <a:lnTo>
                        <a:pt x="96" y="131"/>
                      </a:lnTo>
                      <a:lnTo>
                        <a:pt x="153" y="110"/>
                      </a:lnTo>
                      <a:lnTo>
                        <a:pt x="113" y="0"/>
                      </a:lnTo>
                      <a:lnTo>
                        <a:pt x="56" y="21"/>
                      </a:lnTo>
                      <a:lnTo>
                        <a:pt x="0" y="41"/>
                      </a:lnTo>
                      <a:lnTo>
                        <a:pt x="39" y="15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4" name="Freeform 800"/>
                <p:cNvSpPr>
                  <a:spLocks noChangeAspect="1"/>
                </p:cNvSpPr>
                <p:nvPr/>
              </p:nvSpPr>
              <p:spPr bwMode="auto">
                <a:xfrm>
                  <a:off x="4786" y="1434"/>
                  <a:ext cx="8" cy="3"/>
                </a:xfrm>
                <a:custGeom>
                  <a:avLst/>
                  <a:gdLst>
                    <a:gd name="T0" fmla="*/ 0 w 57"/>
                    <a:gd name="T1" fmla="*/ 23 h 23"/>
                    <a:gd name="T2" fmla="*/ 57 w 57"/>
                    <a:gd name="T3" fmla="*/ 2 h 23"/>
                    <a:gd name="T4" fmla="*/ 57 w 57"/>
                    <a:gd name="T5" fmla="*/ 0 h 23"/>
                    <a:gd name="T6" fmla="*/ 0 w 57"/>
                    <a:gd name="T7" fmla="*/ 23 h 2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23"/>
                    <a:gd name="T14" fmla="*/ 57 w 57"/>
                    <a:gd name="T15" fmla="*/ 23 h 2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23">
                      <a:moveTo>
                        <a:pt x="0" y="23"/>
                      </a:moveTo>
                      <a:lnTo>
                        <a:pt x="57" y="2"/>
                      </a:lnTo>
                      <a:lnTo>
                        <a:pt x="57" y="0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5" name="Line 80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794" y="143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6" name="Freeform 802"/>
                <p:cNvSpPr>
                  <a:spLocks noChangeAspect="1"/>
                </p:cNvSpPr>
                <p:nvPr/>
              </p:nvSpPr>
              <p:spPr bwMode="auto">
                <a:xfrm>
                  <a:off x="4772" y="1419"/>
                  <a:ext cx="22" cy="22"/>
                </a:xfrm>
                <a:custGeom>
                  <a:avLst/>
                  <a:gdLst>
                    <a:gd name="T0" fmla="*/ 44 w 157"/>
                    <a:gd name="T1" fmla="*/ 153 h 153"/>
                    <a:gd name="T2" fmla="*/ 100 w 157"/>
                    <a:gd name="T3" fmla="*/ 131 h 153"/>
                    <a:gd name="T4" fmla="*/ 157 w 157"/>
                    <a:gd name="T5" fmla="*/ 108 h 153"/>
                    <a:gd name="T6" fmla="*/ 114 w 157"/>
                    <a:gd name="T7" fmla="*/ 0 h 153"/>
                    <a:gd name="T8" fmla="*/ 57 w 157"/>
                    <a:gd name="T9" fmla="*/ 22 h 153"/>
                    <a:gd name="T10" fmla="*/ 0 w 157"/>
                    <a:gd name="T11" fmla="*/ 45 h 153"/>
                    <a:gd name="T12" fmla="*/ 44 w 157"/>
                    <a:gd name="T13" fmla="*/ 153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7"/>
                    <a:gd name="T22" fmla="*/ 0 h 153"/>
                    <a:gd name="T23" fmla="*/ 157 w 157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7" h="153">
                      <a:moveTo>
                        <a:pt x="44" y="153"/>
                      </a:moveTo>
                      <a:lnTo>
                        <a:pt x="100" y="131"/>
                      </a:lnTo>
                      <a:lnTo>
                        <a:pt x="157" y="108"/>
                      </a:lnTo>
                      <a:lnTo>
                        <a:pt x="114" y="0"/>
                      </a:lnTo>
                      <a:lnTo>
                        <a:pt x="57" y="22"/>
                      </a:lnTo>
                      <a:lnTo>
                        <a:pt x="0" y="45"/>
                      </a:lnTo>
                      <a:lnTo>
                        <a:pt x="44" y="1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7" name="Freeform 803"/>
                <p:cNvSpPr>
                  <a:spLocks noChangeAspect="1"/>
                </p:cNvSpPr>
                <p:nvPr/>
              </p:nvSpPr>
              <p:spPr bwMode="auto">
                <a:xfrm>
                  <a:off x="4772" y="1419"/>
                  <a:ext cx="22" cy="22"/>
                </a:xfrm>
                <a:custGeom>
                  <a:avLst/>
                  <a:gdLst>
                    <a:gd name="T0" fmla="*/ 44 w 157"/>
                    <a:gd name="T1" fmla="*/ 153 h 153"/>
                    <a:gd name="T2" fmla="*/ 100 w 157"/>
                    <a:gd name="T3" fmla="*/ 131 h 153"/>
                    <a:gd name="T4" fmla="*/ 157 w 157"/>
                    <a:gd name="T5" fmla="*/ 108 h 153"/>
                    <a:gd name="T6" fmla="*/ 114 w 157"/>
                    <a:gd name="T7" fmla="*/ 0 h 153"/>
                    <a:gd name="T8" fmla="*/ 57 w 157"/>
                    <a:gd name="T9" fmla="*/ 22 h 153"/>
                    <a:gd name="T10" fmla="*/ 0 w 157"/>
                    <a:gd name="T11" fmla="*/ 45 h 153"/>
                    <a:gd name="T12" fmla="*/ 44 w 157"/>
                    <a:gd name="T13" fmla="*/ 153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7"/>
                    <a:gd name="T22" fmla="*/ 0 h 153"/>
                    <a:gd name="T23" fmla="*/ 157 w 157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7" h="153">
                      <a:moveTo>
                        <a:pt x="44" y="153"/>
                      </a:moveTo>
                      <a:lnTo>
                        <a:pt x="100" y="131"/>
                      </a:lnTo>
                      <a:lnTo>
                        <a:pt x="157" y="108"/>
                      </a:lnTo>
                      <a:lnTo>
                        <a:pt x="114" y="0"/>
                      </a:lnTo>
                      <a:lnTo>
                        <a:pt x="57" y="22"/>
                      </a:lnTo>
                      <a:lnTo>
                        <a:pt x="0" y="45"/>
                      </a:lnTo>
                      <a:lnTo>
                        <a:pt x="44" y="15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8" name="Freeform 804"/>
                <p:cNvSpPr>
                  <a:spLocks noChangeAspect="1"/>
                </p:cNvSpPr>
                <p:nvPr/>
              </p:nvSpPr>
              <p:spPr bwMode="auto">
                <a:xfrm>
                  <a:off x="4780" y="1418"/>
                  <a:ext cx="8" cy="4"/>
                </a:xfrm>
                <a:custGeom>
                  <a:avLst/>
                  <a:gdLst>
                    <a:gd name="T0" fmla="*/ 0 w 57"/>
                    <a:gd name="T1" fmla="*/ 24 h 24"/>
                    <a:gd name="T2" fmla="*/ 57 w 57"/>
                    <a:gd name="T3" fmla="*/ 2 h 24"/>
                    <a:gd name="T4" fmla="*/ 56 w 57"/>
                    <a:gd name="T5" fmla="*/ 0 h 24"/>
                    <a:gd name="T6" fmla="*/ 0 w 57"/>
                    <a:gd name="T7" fmla="*/ 24 h 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24"/>
                    <a:gd name="T14" fmla="*/ 57 w 57"/>
                    <a:gd name="T15" fmla="*/ 24 h 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24">
                      <a:moveTo>
                        <a:pt x="0" y="24"/>
                      </a:moveTo>
                      <a:lnTo>
                        <a:pt x="57" y="2"/>
                      </a:lnTo>
                      <a:lnTo>
                        <a:pt x="56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9" name="Line 805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788" y="141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0" name="Freeform 806"/>
                <p:cNvSpPr>
                  <a:spLocks noChangeAspect="1"/>
                </p:cNvSpPr>
                <p:nvPr/>
              </p:nvSpPr>
              <p:spPr bwMode="auto">
                <a:xfrm>
                  <a:off x="4765" y="1403"/>
                  <a:ext cx="23" cy="22"/>
                </a:xfrm>
                <a:custGeom>
                  <a:avLst/>
                  <a:gdLst>
                    <a:gd name="T0" fmla="*/ 47 w 158"/>
                    <a:gd name="T1" fmla="*/ 155 h 155"/>
                    <a:gd name="T2" fmla="*/ 102 w 158"/>
                    <a:gd name="T3" fmla="*/ 131 h 155"/>
                    <a:gd name="T4" fmla="*/ 158 w 158"/>
                    <a:gd name="T5" fmla="*/ 107 h 155"/>
                    <a:gd name="T6" fmla="*/ 111 w 158"/>
                    <a:gd name="T7" fmla="*/ 0 h 155"/>
                    <a:gd name="T8" fmla="*/ 56 w 158"/>
                    <a:gd name="T9" fmla="*/ 24 h 155"/>
                    <a:gd name="T10" fmla="*/ 0 w 158"/>
                    <a:gd name="T11" fmla="*/ 48 h 155"/>
                    <a:gd name="T12" fmla="*/ 47 w 158"/>
                    <a:gd name="T13" fmla="*/ 155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155"/>
                    <a:gd name="T23" fmla="*/ 158 w 158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155">
                      <a:moveTo>
                        <a:pt x="47" y="155"/>
                      </a:moveTo>
                      <a:lnTo>
                        <a:pt x="102" y="131"/>
                      </a:lnTo>
                      <a:lnTo>
                        <a:pt x="158" y="107"/>
                      </a:lnTo>
                      <a:lnTo>
                        <a:pt x="111" y="0"/>
                      </a:lnTo>
                      <a:lnTo>
                        <a:pt x="56" y="24"/>
                      </a:lnTo>
                      <a:lnTo>
                        <a:pt x="0" y="48"/>
                      </a:lnTo>
                      <a:lnTo>
                        <a:pt x="47" y="1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1" name="Freeform 807"/>
                <p:cNvSpPr>
                  <a:spLocks noChangeAspect="1"/>
                </p:cNvSpPr>
                <p:nvPr/>
              </p:nvSpPr>
              <p:spPr bwMode="auto">
                <a:xfrm>
                  <a:off x="4765" y="1403"/>
                  <a:ext cx="23" cy="22"/>
                </a:xfrm>
                <a:custGeom>
                  <a:avLst/>
                  <a:gdLst>
                    <a:gd name="T0" fmla="*/ 47 w 158"/>
                    <a:gd name="T1" fmla="*/ 155 h 155"/>
                    <a:gd name="T2" fmla="*/ 102 w 158"/>
                    <a:gd name="T3" fmla="*/ 131 h 155"/>
                    <a:gd name="T4" fmla="*/ 158 w 158"/>
                    <a:gd name="T5" fmla="*/ 107 h 155"/>
                    <a:gd name="T6" fmla="*/ 111 w 158"/>
                    <a:gd name="T7" fmla="*/ 0 h 155"/>
                    <a:gd name="T8" fmla="*/ 56 w 158"/>
                    <a:gd name="T9" fmla="*/ 24 h 155"/>
                    <a:gd name="T10" fmla="*/ 0 w 158"/>
                    <a:gd name="T11" fmla="*/ 48 h 155"/>
                    <a:gd name="T12" fmla="*/ 47 w 158"/>
                    <a:gd name="T13" fmla="*/ 155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155"/>
                    <a:gd name="T23" fmla="*/ 158 w 158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155">
                      <a:moveTo>
                        <a:pt x="47" y="155"/>
                      </a:moveTo>
                      <a:lnTo>
                        <a:pt x="102" y="131"/>
                      </a:lnTo>
                      <a:lnTo>
                        <a:pt x="158" y="107"/>
                      </a:lnTo>
                      <a:lnTo>
                        <a:pt x="111" y="0"/>
                      </a:lnTo>
                      <a:lnTo>
                        <a:pt x="56" y="24"/>
                      </a:lnTo>
                      <a:lnTo>
                        <a:pt x="0" y="48"/>
                      </a:lnTo>
                      <a:lnTo>
                        <a:pt x="47" y="15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2" name="Freeform 808"/>
                <p:cNvSpPr>
                  <a:spLocks noChangeAspect="1"/>
                </p:cNvSpPr>
                <p:nvPr/>
              </p:nvSpPr>
              <p:spPr bwMode="auto">
                <a:xfrm>
                  <a:off x="4773" y="1403"/>
                  <a:ext cx="8" cy="4"/>
                </a:xfrm>
                <a:custGeom>
                  <a:avLst/>
                  <a:gdLst>
                    <a:gd name="T0" fmla="*/ 0 w 55"/>
                    <a:gd name="T1" fmla="*/ 27 h 27"/>
                    <a:gd name="T2" fmla="*/ 55 w 55"/>
                    <a:gd name="T3" fmla="*/ 3 h 27"/>
                    <a:gd name="T4" fmla="*/ 54 w 55"/>
                    <a:gd name="T5" fmla="*/ 0 h 27"/>
                    <a:gd name="T6" fmla="*/ 0 w 55"/>
                    <a:gd name="T7" fmla="*/ 27 h 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5"/>
                    <a:gd name="T13" fmla="*/ 0 h 27"/>
                    <a:gd name="T14" fmla="*/ 55 w 55"/>
                    <a:gd name="T15" fmla="*/ 27 h 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5" h="27">
                      <a:moveTo>
                        <a:pt x="0" y="27"/>
                      </a:moveTo>
                      <a:lnTo>
                        <a:pt x="55" y="3"/>
                      </a:lnTo>
                      <a:lnTo>
                        <a:pt x="54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3" name="Line 809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781" y="140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4" name="Freeform 810"/>
                <p:cNvSpPr>
                  <a:spLocks noChangeAspect="1"/>
                </p:cNvSpPr>
                <p:nvPr/>
              </p:nvSpPr>
              <p:spPr bwMode="auto">
                <a:xfrm>
                  <a:off x="4758" y="1388"/>
                  <a:ext cx="23" cy="23"/>
                </a:xfrm>
                <a:custGeom>
                  <a:avLst/>
                  <a:gdLst>
                    <a:gd name="T0" fmla="*/ 51 w 160"/>
                    <a:gd name="T1" fmla="*/ 160 h 160"/>
                    <a:gd name="T2" fmla="*/ 106 w 160"/>
                    <a:gd name="T3" fmla="*/ 132 h 160"/>
                    <a:gd name="T4" fmla="*/ 160 w 160"/>
                    <a:gd name="T5" fmla="*/ 105 h 160"/>
                    <a:gd name="T6" fmla="*/ 109 w 160"/>
                    <a:gd name="T7" fmla="*/ 0 h 160"/>
                    <a:gd name="T8" fmla="*/ 54 w 160"/>
                    <a:gd name="T9" fmla="*/ 28 h 160"/>
                    <a:gd name="T10" fmla="*/ 0 w 160"/>
                    <a:gd name="T11" fmla="*/ 55 h 160"/>
                    <a:gd name="T12" fmla="*/ 51 w 160"/>
                    <a:gd name="T13" fmla="*/ 160 h 1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60"/>
                    <a:gd name="T23" fmla="*/ 160 w 160"/>
                    <a:gd name="T24" fmla="*/ 160 h 1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60">
                      <a:moveTo>
                        <a:pt x="51" y="160"/>
                      </a:moveTo>
                      <a:lnTo>
                        <a:pt x="106" y="132"/>
                      </a:lnTo>
                      <a:lnTo>
                        <a:pt x="160" y="105"/>
                      </a:lnTo>
                      <a:lnTo>
                        <a:pt x="109" y="0"/>
                      </a:lnTo>
                      <a:lnTo>
                        <a:pt x="54" y="28"/>
                      </a:lnTo>
                      <a:lnTo>
                        <a:pt x="0" y="55"/>
                      </a:lnTo>
                      <a:lnTo>
                        <a:pt x="51" y="1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5" name="Freeform 811"/>
                <p:cNvSpPr>
                  <a:spLocks noChangeAspect="1"/>
                </p:cNvSpPr>
                <p:nvPr/>
              </p:nvSpPr>
              <p:spPr bwMode="auto">
                <a:xfrm>
                  <a:off x="4758" y="1388"/>
                  <a:ext cx="23" cy="23"/>
                </a:xfrm>
                <a:custGeom>
                  <a:avLst/>
                  <a:gdLst>
                    <a:gd name="T0" fmla="*/ 51 w 160"/>
                    <a:gd name="T1" fmla="*/ 160 h 160"/>
                    <a:gd name="T2" fmla="*/ 106 w 160"/>
                    <a:gd name="T3" fmla="*/ 132 h 160"/>
                    <a:gd name="T4" fmla="*/ 160 w 160"/>
                    <a:gd name="T5" fmla="*/ 105 h 160"/>
                    <a:gd name="T6" fmla="*/ 109 w 160"/>
                    <a:gd name="T7" fmla="*/ 0 h 160"/>
                    <a:gd name="T8" fmla="*/ 54 w 160"/>
                    <a:gd name="T9" fmla="*/ 28 h 160"/>
                    <a:gd name="T10" fmla="*/ 0 w 160"/>
                    <a:gd name="T11" fmla="*/ 55 h 160"/>
                    <a:gd name="T12" fmla="*/ 51 w 160"/>
                    <a:gd name="T13" fmla="*/ 160 h 1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60"/>
                    <a:gd name="T23" fmla="*/ 160 w 160"/>
                    <a:gd name="T24" fmla="*/ 160 h 1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60">
                      <a:moveTo>
                        <a:pt x="51" y="160"/>
                      </a:moveTo>
                      <a:lnTo>
                        <a:pt x="106" y="132"/>
                      </a:lnTo>
                      <a:lnTo>
                        <a:pt x="160" y="105"/>
                      </a:lnTo>
                      <a:lnTo>
                        <a:pt x="109" y="0"/>
                      </a:lnTo>
                      <a:lnTo>
                        <a:pt x="54" y="28"/>
                      </a:lnTo>
                      <a:lnTo>
                        <a:pt x="0" y="55"/>
                      </a:lnTo>
                      <a:lnTo>
                        <a:pt x="51" y="16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6" name="Freeform 812"/>
                <p:cNvSpPr>
                  <a:spLocks noChangeAspect="1"/>
                </p:cNvSpPr>
                <p:nvPr/>
              </p:nvSpPr>
              <p:spPr bwMode="auto">
                <a:xfrm>
                  <a:off x="4766" y="1387"/>
                  <a:ext cx="8" cy="5"/>
                </a:xfrm>
                <a:custGeom>
                  <a:avLst/>
                  <a:gdLst>
                    <a:gd name="T0" fmla="*/ 0 w 55"/>
                    <a:gd name="T1" fmla="*/ 30 h 30"/>
                    <a:gd name="T2" fmla="*/ 55 w 55"/>
                    <a:gd name="T3" fmla="*/ 2 h 30"/>
                    <a:gd name="T4" fmla="*/ 54 w 55"/>
                    <a:gd name="T5" fmla="*/ 0 h 30"/>
                    <a:gd name="T6" fmla="*/ 0 w 55"/>
                    <a:gd name="T7" fmla="*/ 3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5"/>
                    <a:gd name="T13" fmla="*/ 0 h 30"/>
                    <a:gd name="T14" fmla="*/ 55 w 55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5" h="30">
                      <a:moveTo>
                        <a:pt x="0" y="30"/>
                      </a:moveTo>
                      <a:lnTo>
                        <a:pt x="55" y="2"/>
                      </a:lnTo>
                      <a:lnTo>
                        <a:pt x="54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7" name="Line 813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774" y="138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8" name="Freeform 814"/>
                <p:cNvSpPr>
                  <a:spLocks noChangeAspect="1"/>
                </p:cNvSpPr>
                <p:nvPr/>
              </p:nvSpPr>
              <p:spPr bwMode="auto">
                <a:xfrm>
                  <a:off x="4750" y="1373"/>
                  <a:ext cx="24" cy="23"/>
                </a:xfrm>
                <a:custGeom>
                  <a:avLst/>
                  <a:gdLst>
                    <a:gd name="T0" fmla="*/ 56 w 163"/>
                    <a:gd name="T1" fmla="*/ 161 h 161"/>
                    <a:gd name="T2" fmla="*/ 109 w 163"/>
                    <a:gd name="T3" fmla="*/ 132 h 161"/>
                    <a:gd name="T4" fmla="*/ 163 w 163"/>
                    <a:gd name="T5" fmla="*/ 102 h 161"/>
                    <a:gd name="T6" fmla="*/ 107 w 163"/>
                    <a:gd name="T7" fmla="*/ 0 h 161"/>
                    <a:gd name="T8" fmla="*/ 54 w 163"/>
                    <a:gd name="T9" fmla="*/ 29 h 161"/>
                    <a:gd name="T10" fmla="*/ 0 w 163"/>
                    <a:gd name="T11" fmla="*/ 59 h 161"/>
                    <a:gd name="T12" fmla="*/ 56 w 163"/>
                    <a:gd name="T13" fmla="*/ 161 h 16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3"/>
                    <a:gd name="T22" fmla="*/ 0 h 161"/>
                    <a:gd name="T23" fmla="*/ 163 w 163"/>
                    <a:gd name="T24" fmla="*/ 161 h 16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3" h="161">
                      <a:moveTo>
                        <a:pt x="56" y="161"/>
                      </a:moveTo>
                      <a:lnTo>
                        <a:pt x="109" y="132"/>
                      </a:lnTo>
                      <a:lnTo>
                        <a:pt x="163" y="102"/>
                      </a:lnTo>
                      <a:lnTo>
                        <a:pt x="107" y="0"/>
                      </a:lnTo>
                      <a:lnTo>
                        <a:pt x="54" y="29"/>
                      </a:lnTo>
                      <a:lnTo>
                        <a:pt x="0" y="59"/>
                      </a:lnTo>
                      <a:lnTo>
                        <a:pt x="56" y="1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9" name="Freeform 815"/>
                <p:cNvSpPr>
                  <a:spLocks noChangeAspect="1"/>
                </p:cNvSpPr>
                <p:nvPr/>
              </p:nvSpPr>
              <p:spPr bwMode="auto">
                <a:xfrm>
                  <a:off x="4750" y="1373"/>
                  <a:ext cx="24" cy="23"/>
                </a:xfrm>
                <a:custGeom>
                  <a:avLst/>
                  <a:gdLst>
                    <a:gd name="T0" fmla="*/ 56 w 163"/>
                    <a:gd name="T1" fmla="*/ 161 h 161"/>
                    <a:gd name="T2" fmla="*/ 109 w 163"/>
                    <a:gd name="T3" fmla="*/ 132 h 161"/>
                    <a:gd name="T4" fmla="*/ 163 w 163"/>
                    <a:gd name="T5" fmla="*/ 102 h 161"/>
                    <a:gd name="T6" fmla="*/ 107 w 163"/>
                    <a:gd name="T7" fmla="*/ 0 h 161"/>
                    <a:gd name="T8" fmla="*/ 54 w 163"/>
                    <a:gd name="T9" fmla="*/ 29 h 161"/>
                    <a:gd name="T10" fmla="*/ 0 w 163"/>
                    <a:gd name="T11" fmla="*/ 59 h 161"/>
                    <a:gd name="T12" fmla="*/ 56 w 163"/>
                    <a:gd name="T13" fmla="*/ 161 h 16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3"/>
                    <a:gd name="T22" fmla="*/ 0 h 161"/>
                    <a:gd name="T23" fmla="*/ 163 w 163"/>
                    <a:gd name="T24" fmla="*/ 161 h 16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3" h="161">
                      <a:moveTo>
                        <a:pt x="56" y="161"/>
                      </a:moveTo>
                      <a:lnTo>
                        <a:pt x="109" y="132"/>
                      </a:lnTo>
                      <a:lnTo>
                        <a:pt x="163" y="102"/>
                      </a:lnTo>
                      <a:lnTo>
                        <a:pt x="107" y="0"/>
                      </a:lnTo>
                      <a:lnTo>
                        <a:pt x="54" y="29"/>
                      </a:lnTo>
                      <a:lnTo>
                        <a:pt x="0" y="59"/>
                      </a:lnTo>
                      <a:lnTo>
                        <a:pt x="56" y="16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50" name="Freeform 816"/>
                <p:cNvSpPr>
                  <a:spLocks noChangeAspect="1"/>
                </p:cNvSpPr>
                <p:nvPr/>
              </p:nvSpPr>
              <p:spPr bwMode="auto">
                <a:xfrm>
                  <a:off x="4758" y="1372"/>
                  <a:ext cx="8" cy="5"/>
                </a:xfrm>
                <a:custGeom>
                  <a:avLst/>
                  <a:gdLst>
                    <a:gd name="T0" fmla="*/ 0 w 53"/>
                    <a:gd name="T1" fmla="*/ 32 h 32"/>
                    <a:gd name="T2" fmla="*/ 53 w 53"/>
                    <a:gd name="T3" fmla="*/ 3 h 32"/>
                    <a:gd name="T4" fmla="*/ 52 w 53"/>
                    <a:gd name="T5" fmla="*/ 0 h 32"/>
                    <a:gd name="T6" fmla="*/ 0 w 53"/>
                    <a:gd name="T7" fmla="*/ 32 h 3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"/>
                    <a:gd name="T13" fmla="*/ 0 h 32"/>
                    <a:gd name="T14" fmla="*/ 53 w 53"/>
                    <a:gd name="T15" fmla="*/ 32 h 3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" h="32">
                      <a:moveTo>
                        <a:pt x="0" y="32"/>
                      </a:moveTo>
                      <a:lnTo>
                        <a:pt x="53" y="3"/>
                      </a:lnTo>
                      <a:lnTo>
                        <a:pt x="52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51" name="Line 817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765" y="137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52" name="Freeform 818"/>
                <p:cNvSpPr>
                  <a:spLocks noChangeAspect="1"/>
                </p:cNvSpPr>
                <p:nvPr/>
              </p:nvSpPr>
              <p:spPr bwMode="auto">
                <a:xfrm>
                  <a:off x="4742" y="1358"/>
                  <a:ext cx="23" cy="24"/>
                </a:xfrm>
                <a:custGeom>
                  <a:avLst/>
                  <a:gdLst>
                    <a:gd name="T0" fmla="*/ 61 w 165"/>
                    <a:gd name="T1" fmla="*/ 163 h 163"/>
                    <a:gd name="T2" fmla="*/ 113 w 165"/>
                    <a:gd name="T3" fmla="*/ 131 h 163"/>
                    <a:gd name="T4" fmla="*/ 165 w 165"/>
                    <a:gd name="T5" fmla="*/ 99 h 163"/>
                    <a:gd name="T6" fmla="*/ 105 w 165"/>
                    <a:gd name="T7" fmla="*/ 0 h 163"/>
                    <a:gd name="T8" fmla="*/ 53 w 165"/>
                    <a:gd name="T9" fmla="*/ 32 h 163"/>
                    <a:gd name="T10" fmla="*/ 0 w 165"/>
                    <a:gd name="T11" fmla="*/ 64 h 163"/>
                    <a:gd name="T12" fmla="*/ 61 w 165"/>
                    <a:gd name="T13" fmla="*/ 163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163"/>
                    <a:gd name="T23" fmla="*/ 165 w 165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163">
                      <a:moveTo>
                        <a:pt x="61" y="163"/>
                      </a:moveTo>
                      <a:lnTo>
                        <a:pt x="113" y="131"/>
                      </a:lnTo>
                      <a:lnTo>
                        <a:pt x="165" y="99"/>
                      </a:lnTo>
                      <a:lnTo>
                        <a:pt x="105" y="0"/>
                      </a:lnTo>
                      <a:lnTo>
                        <a:pt x="53" y="32"/>
                      </a:lnTo>
                      <a:lnTo>
                        <a:pt x="0" y="64"/>
                      </a:lnTo>
                      <a:lnTo>
                        <a:pt x="61" y="1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53" name="Freeform 819"/>
                <p:cNvSpPr>
                  <a:spLocks noChangeAspect="1"/>
                </p:cNvSpPr>
                <p:nvPr/>
              </p:nvSpPr>
              <p:spPr bwMode="auto">
                <a:xfrm>
                  <a:off x="4742" y="1358"/>
                  <a:ext cx="23" cy="24"/>
                </a:xfrm>
                <a:custGeom>
                  <a:avLst/>
                  <a:gdLst>
                    <a:gd name="T0" fmla="*/ 61 w 165"/>
                    <a:gd name="T1" fmla="*/ 163 h 163"/>
                    <a:gd name="T2" fmla="*/ 113 w 165"/>
                    <a:gd name="T3" fmla="*/ 131 h 163"/>
                    <a:gd name="T4" fmla="*/ 165 w 165"/>
                    <a:gd name="T5" fmla="*/ 99 h 163"/>
                    <a:gd name="T6" fmla="*/ 105 w 165"/>
                    <a:gd name="T7" fmla="*/ 0 h 163"/>
                    <a:gd name="T8" fmla="*/ 53 w 165"/>
                    <a:gd name="T9" fmla="*/ 32 h 163"/>
                    <a:gd name="T10" fmla="*/ 0 w 165"/>
                    <a:gd name="T11" fmla="*/ 64 h 163"/>
                    <a:gd name="T12" fmla="*/ 61 w 165"/>
                    <a:gd name="T13" fmla="*/ 163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163"/>
                    <a:gd name="T23" fmla="*/ 165 w 165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163">
                      <a:moveTo>
                        <a:pt x="61" y="163"/>
                      </a:moveTo>
                      <a:lnTo>
                        <a:pt x="113" y="131"/>
                      </a:lnTo>
                      <a:lnTo>
                        <a:pt x="165" y="99"/>
                      </a:lnTo>
                      <a:lnTo>
                        <a:pt x="105" y="0"/>
                      </a:lnTo>
                      <a:lnTo>
                        <a:pt x="53" y="32"/>
                      </a:lnTo>
                      <a:lnTo>
                        <a:pt x="0" y="64"/>
                      </a:lnTo>
                      <a:lnTo>
                        <a:pt x="61" y="16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54" name="Freeform 820"/>
                <p:cNvSpPr>
                  <a:spLocks noChangeAspect="1"/>
                </p:cNvSpPr>
                <p:nvPr/>
              </p:nvSpPr>
              <p:spPr bwMode="auto">
                <a:xfrm>
                  <a:off x="4749" y="1358"/>
                  <a:ext cx="8" cy="5"/>
                </a:xfrm>
                <a:custGeom>
                  <a:avLst/>
                  <a:gdLst>
                    <a:gd name="T0" fmla="*/ 0 w 52"/>
                    <a:gd name="T1" fmla="*/ 33 h 33"/>
                    <a:gd name="T2" fmla="*/ 52 w 52"/>
                    <a:gd name="T3" fmla="*/ 1 h 33"/>
                    <a:gd name="T4" fmla="*/ 51 w 52"/>
                    <a:gd name="T5" fmla="*/ 0 h 33"/>
                    <a:gd name="T6" fmla="*/ 0 w 52"/>
                    <a:gd name="T7" fmla="*/ 33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2"/>
                    <a:gd name="T13" fmla="*/ 0 h 33"/>
                    <a:gd name="T14" fmla="*/ 52 w 52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2" h="33">
                      <a:moveTo>
                        <a:pt x="0" y="33"/>
                      </a:moveTo>
                      <a:lnTo>
                        <a:pt x="52" y="1"/>
                      </a:lnTo>
                      <a:lnTo>
                        <a:pt x="51" y="0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55" name="Line 821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757" y="135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56" name="Freeform 822"/>
                <p:cNvSpPr>
                  <a:spLocks noChangeAspect="1"/>
                </p:cNvSpPr>
                <p:nvPr/>
              </p:nvSpPr>
              <p:spPr bwMode="auto">
                <a:xfrm>
                  <a:off x="4733" y="1344"/>
                  <a:ext cx="24" cy="24"/>
                </a:xfrm>
                <a:custGeom>
                  <a:avLst/>
                  <a:gdLst>
                    <a:gd name="T0" fmla="*/ 63 w 166"/>
                    <a:gd name="T1" fmla="*/ 164 h 164"/>
                    <a:gd name="T2" fmla="*/ 115 w 166"/>
                    <a:gd name="T3" fmla="*/ 131 h 164"/>
                    <a:gd name="T4" fmla="*/ 166 w 166"/>
                    <a:gd name="T5" fmla="*/ 98 h 164"/>
                    <a:gd name="T6" fmla="*/ 102 w 166"/>
                    <a:gd name="T7" fmla="*/ 0 h 164"/>
                    <a:gd name="T8" fmla="*/ 51 w 166"/>
                    <a:gd name="T9" fmla="*/ 33 h 164"/>
                    <a:gd name="T10" fmla="*/ 0 w 166"/>
                    <a:gd name="T11" fmla="*/ 66 h 164"/>
                    <a:gd name="T12" fmla="*/ 63 w 166"/>
                    <a:gd name="T13" fmla="*/ 164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4"/>
                    <a:gd name="T23" fmla="*/ 166 w 166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4">
                      <a:moveTo>
                        <a:pt x="63" y="164"/>
                      </a:moveTo>
                      <a:lnTo>
                        <a:pt x="115" y="131"/>
                      </a:lnTo>
                      <a:lnTo>
                        <a:pt x="166" y="98"/>
                      </a:lnTo>
                      <a:lnTo>
                        <a:pt x="102" y="0"/>
                      </a:lnTo>
                      <a:lnTo>
                        <a:pt x="51" y="33"/>
                      </a:lnTo>
                      <a:lnTo>
                        <a:pt x="0" y="66"/>
                      </a:lnTo>
                      <a:lnTo>
                        <a:pt x="63" y="1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57" name="Freeform 823"/>
                <p:cNvSpPr>
                  <a:spLocks noChangeAspect="1"/>
                </p:cNvSpPr>
                <p:nvPr/>
              </p:nvSpPr>
              <p:spPr bwMode="auto">
                <a:xfrm>
                  <a:off x="4733" y="1344"/>
                  <a:ext cx="24" cy="24"/>
                </a:xfrm>
                <a:custGeom>
                  <a:avLst/>
                  <a:gdLst>
                    <a:gd name="T0" fmla="*/ 63 w 166"/>
                    <a:gd name="T1" fmla="*/ 164 h 164"/>
                    <a:gd name="T2" fmla="*/ 115 w 166"/>
                    <a:gd name="T3" fmla="*/ 131 h 164"/>
                    <a:gd name="T4" fmla="*/ 166 w 166"/>
                    <a:gd name="T5" fmla="*/ 98 h 164"/>
                    <a:gd name="T6" fmla="*/ 102 w 166"/>
                    <a:gd name="T7" fmla="*/ 0 h 164"/>
                    <a:gd name="T8" fmla="*/ 51 w 166"/>
                    <a:gd name="T9" fmla="*/ 33 h 164"/>
                    <a:gd name="T10" fmla="*/ 0 w 166"/>
                    <a:gd name="T11" fmla="*/ 66 h 164"/>
                    <a:gd name="T12" fmla="*/ 63 w 166"/>
                    <a:gd name="T13" fmla="*/ 164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4"/>
                    <a:gd name="T23" fmla="*/ 166 w 166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4">
                      <a:moveTo>
                        <a:pt x="63" y="164"/>
                      </a:moveTo>
                      <a:lnTo>
                        <a:pt x="115" y="131"/>
                      </a:lnTo>
                      <a:lnTo>
                        <a:pt x="166" y="98"/>
                      </a:lnTo>
                      <a:lnTo>
                        <a:pt x="102" y="0"/>
                      </a:lnTo>
                      <a:lnTo>
                        <a:pt x="51" y="33"/>
                      </a:lnTo>
                      <a:lnTo>
                        <a:pt x="0" y="66"/>
                      </a:lnTo>
                      <a:lnTo>
                        <a:pt x="63" y="16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58" name="Freeform 824"/>
                <p:cNvSpPr>
                  <a:spLocks noChangeAspect="1"/>
                </p:cNvSpPr>
                <p:nvPr/>
              </p:nvSpPr>
              <p:spPr bwMode="auto">
                <a:xfrm>
                  <a:off x="4740" y="1344"/>
                  <a:ext cx="8" cy="5"/>
                </a:xfrm>
                <a:custGeom>
                  <a:avLst/>
                  <a:gdLst>
                    <a:gd name="T0" fmla="*/ 0 w 51"/>
                    <a:gd name="T1" fmla="*/ 36 h 36"/>
                    <a:gd name="T2" fmla="*/ 51 w 51"/>
                    <a:gd name="T3" fmla="*/ 3 h 36"/>
                    <a:gd name="T4" fmla="*/ 49 w 51"/>
                    <a:gd name="T5" fmla="*/ 0 h 36"/>
                    <a:gd name="T6" fmla="*/ 0 w 51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1"/>
                    <a:gd name="T13" fmla="*/ 0 h 36"/>
                    <a:gd name="T14" fmla="*/ 51 w 51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1" h="36">
                      <a:moveTo>
                        <a:pt x="0" y="36"/>
                      </a:moveTo>
                      <a:lnTo>
                        <a:pt x="51" y="3"/>
                      </a:lnTo>
                      <a:lnTo>
                        <a:pt x="49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59" name="Line 825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747" y="134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0" name="Freeform 826"/>
                <p:cNvSpPr>
                  <a:spLocks noChangeAspect="1"/>
                </p:cNvSpPr>
                <p:nvPr/>
              </p:nvSpPr>
              <p:spPr bwMode="auto">
                <a:xfrm>
                  <a:off x="4723" y="1330"/>
                  <a:ext cx="24" cy="24"/>
                </a:xfrm>
                <a:custGeom>
                  <a:avLst/>
                  <a:gdLst>
                    <a:gd name="T0" fmla="*/ 69 w 167"/>
                    <a:gd name="T1" fmla="*/ 168 h 168"/>
                    <a:gd name="T2" fmla="*/ 118 w 167"/>
                    <a:gd name="T3" fmla="*/ 131 h 168"/>
                    <a:gd name="T4" fmla="*/ 167 w 167"/>
                    <a:gd name="T5" fmla="*/ 95 h 168"/>
                    <a:gd name="T6" fmla="*/ 97 w 167"/>
                    <a:gd name="T7" fmla="*/ 0 h 168"/>
                    <a:gd name="T8" fmla="*/ 49 w 167"/>
                    <a:gd name="T9" fmla="*/ 37 h 168"/>
                    <a:gd name="T10" fmla="*/ 0 w 167"/>
                    <a:gd name="T11" fmla="*/ 73 h 168"/>
                    <a:gd name="T12" fmla="*/ 69 w 167"/>
                    <a:gd name="T13" fmla="*/ 168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8"/>
                    <a:gd name="T23" fmla="*/ 167 w 167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8">
                      <a:moveTo>
                        <a:pt x="69" y="168"/>
                      </a:moveTo>
                      <a:lnTo>
                        <a:pt x="118" y="131"/>
                      </a:lnTo>
                      <a:lnTo>
                        <a:pt x="167" y="95"/>
                      </a:lnTo>
                      <a:lnTo>
                        <a:pt x="97" y="0"/>
                      </a:lnTo>
                      <a:lnTo>
                        <a:pt x="49" y="37"/>
                      </a:lnTo>
                      <a:lnTo>
                        <a:pt x="0" y="73"/>
                      </a:lnTo>
                      <a:lnTo>
                        <a:pt x="69" y="1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1" name="Freeform 827"/>
                <p:cNvSpPr>
                  <a:spLocks noChangeAspect="1"/>
                </p:cNvSpPr>
                <p:nvPr/>
              </p:nvSpPr>
              <p:spPr bwMode="auto">
                <a:xfrm>
                  <a:off x="4723" y="1330"/>
                  <a:ext cx="24" cy="24"/>
                </a:xfrm>
                <a:custGeom>
                  <a:avLst/>
                  <a:gdLst>
                    <a:gd name="T0" fmla="*/ 69 w 167"/>
                    <a:gd name="T1" fmla="*/ 168 h 168"/>
                    <a:gd name="T2" fmla="*/ 118 w 167"/>
                    <a:gd name="T3" fmla="*/ 131 h 168"/>
                    <a:gd name="T4" fmla="*/ 167 w 167"/>
                    <a:gd name="T5" fmla="*/ 95 h 168"/>
                    <a:gd name="T6" fmla="*/ 97 w 167"/>
                    <a:gd name="T7" fmla="*/ 0 h 168"/>
                    <a:gd name="T8" fmla="*/ 49 w 167"/>
                    <a:gd name="T9" fmla="*/ 37 h 168"/>
                    <a:gd name="T10" fmla="*/ 0 w 167"/>
                    <a:gd name="T11" fmla="*/ 73 h 168"/>
                    <a:gd name="T12" fmla="*/ 69 w 167"/>
                    <a:gd name="T13" fmla="*/ 168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8"/>
                    <a:gd name="T23" fmla="*/ 167 w 167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8">
                      <a:moveTo>
                        <a:pt x="69" y="168"/>
                      </a:moveTo>
                      <a:lnTo>
                        <a:pt x="118" y="131"/>
                      </a:lnTo>
                      <a:lnTo>
                        <a:pt x="167" y="95"/>
                      </a:lnTo>
                      <a:lnTo>
                        <a:pt x="97" y="0"/>
                      </a:lnTo>
                      <a:lnTo>
                        <a:pt x="49" y="37"/>
                      </a:lnTo>
                      <a:lnTo>
                        <a:pt x="0" y="73"/>
                      </a:lnTo>
                      <a:lnTo>
                        <a:pt x="69" y="16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2" name="Freeform 828"/>
                <p:cNvSpPr>
                  <a:spLocks noChangeAspect="1"/>
                </p:cNvSpPr>
                <p:nvPr/>
              </p:nvSpPr>
              <p:spPr bwMode="auto">
                <a:xfrm>
                  <a:off x="4730" y="1330"/>
                  <a:ext cx="7" cy="5"/>
                </a:xfrm>
                <a:custGeom>
                  <a:avLst/>
                  <a:gdLst>
                    <a:gd name="T0" fmla="*/ 0 w 48"/>
                    <a:gd name="T1" fmla="*/ 38 h 38"/>
                    <a:gd name="T2" fmla="*/ 48 w 48"/>
                    <a:gd name="T3" fmla="*/ 1 h 38"/>
                    <a:gd name="T4" fmla="*/ 47 w 48"/>
                    <a:gd name="T5" fmla="*/ 0 h 38"/>
                    <a:gd name="T6" fmla="*/ 0 w 48"/>
                    <a:gd name="T7" fmla="*/ 38 h 3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38"/>
                    <a:gd name="T14" fmla="*/ 48 w 48"/>
                    <a:gd name="T15" fmla="*/ 38 h 3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38">
                      <a:moveTo>
                        <a:pt x="0" y="38"/>
                      </a:moveTo>
                      <a:lnTo>
                        <a:pt x="48" y="1"/>
                      </a:lnTo>
                      <a:lnTo>
                        <a:pt x="47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3" name="Line 829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737" y="133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4" name="Freeform 830"/>
                <p:cNvSpPr>
                  <a:spLocks noChangeAspect="1"/>
                </p:cNvSpPr>
                <p:nvPr/>
              </p:nvSpPr>
              <p:spPr bwMode="auto">
                <a:xfrm>
                  <a:off x="4713" y="1317"/>
                  <a:ext cx="24" cy="24"/>
                </a:xfrm>
                <a:custGeom>
                  <a:avLst/>
                  <a:gdLst>
                    <a:gd name="T0" fmla="*/ 73 w 168"/>
                    <a:gd name="T1" fmla="*/ 166 h 166"/>
                    <a:gd name="T2" fmla="*/ 121 w 168"/>
                    <a:gd name="T3" fmla="*/ 129 h 166"/>
                    <a:gd name="T4" fmla="*/ 168 w 168"/>
                    <a:gd name="T5" fmla="*/ 91 h 166"/>
                    <a:gd name="T6" fmla="*/ 96 w 168"/>
                    <a:gd name="T7" fmla="*/ 0 h 166"/>
                    <a:gd name="T8" fmla="*/ 48 w 168"/>
                    <a:gd name="T9" fmla="*/ 38 h 166"/>
                    <a:gd name="T10" fmla="*/ 0 w 168"/>
                    <a:gd name="T11" fmla="*/ 75 h 166"/>
                    <a:gd name="T12" fmla="*/ 73 w 168"/>
                    <a:gd name="T13" fmla="*/ 166 h 16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166"/>
                    <a:gd name="T23" fmla="*/ 168 w 168"/>
                    <a:gd name="T24" fmla="*/ 166 h 16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166">
                      <a:moveTo>
                        <a:pt x="73" y="166"/>
                      </a:moveTo>
                      <a:lnTo>
                        <a:pt x="121" y="129"/>
                      </a:lnTo>
                      <a:lnTo>
                        <a:pt x="168" y="91"/>
                      </a:lnTo>
                      <a:lnTo>
                        <a:pt x="96" y="0"/>
                      </a:lnTo>
                      <a:lnTo>
                        <a:pt x="48" y="38"/>
                      </a:lnTo>
                      <a:lnTo>
                        <a:pt x="0" y="75"/>
                      </a:lnTo>
                      <a:lnTo>
                        <a:pt x="73" y="1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5" name="Freeform 831"/>
                <p:cNvSpPr>
                  <a:spLocks noChangeAspect="1"/>
                </p:cNvSpPr>
                <p:nvPr/>
              </p:nvSpPr>
              <p:spPr bwMode="auto">
                <a:xfrm>
                  <a:off x="4713" y="1317"/>
                  <a:ext cx="24" cy="24"/>
                </a:xfrm>
                <a:custGeom>
                  <a:avLst/>
                  <a:gdLst>
                    <a:gd name="T0" fmla="*/ 73 w 168"/>
                    <a:gd name="T1" fmla="*/ 166 h 166"/>
                    <a:gd name="T2" fmla="*/ 121 w 168"/>
                    <a:gd name="T3" fmla="*/ 129 h 166"/>
                    <a:gd name="T4" fmla="*/ 168 w 168"/>
                    <a:gd name="T5" fmla="*/ 91 h 166"/>
                    <a:gd name="T6" fmla="*/ 96 w 168"/>
                    <a:gd name="T7" fmla="*/ 0 h 166"/>
                    <a:gd name="T8" fmla="*/ 48 w 168"/>
                    <a:gd name="T9" fmla="*/ 38 h 166"/>
                    <a:gd name="T10" fmla="*/ 0 w 168"/>
                    <a:gd name="T11" fmla="*/ 75 h 166"/>
                    <a:gd name="T12" fmla="*/ 73 w 168"/>
                    <a:gd name="T13" fmla="*/ 166 h 16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166"/>
                    <a:gd name="T23" fmla="*/ 168 w 168"/>
                    <a:gd name="T24" fmla="*/ 166 h 16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166">
                      <a:moveTo>
                        <a:pt x="73" y="166"/>
                      </a:moveTo>
                      <a:lnTo>
                        <a:pt x="121" y="129"/>
                      </a:lnTo>
                      <a:lnTo>
                        <a:pt x="168" y="91"/>
                      </a:lnTo>
                      <a:lnTo>
                        <a:pt x="96" y="0"/>
                      </a:lnTo>
                      <a:lnTo>
                        <a:pt x="48" y="38"/>
                      </a:lnTo>
                      <a:lnTo>
                        <a:pt x="0" y="75"/>
                      </a:lnTo>
                      <a:lnTo>
                        <a:pt x="73" y="16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6" name="Freeform 832"/>
                <p:cNvSpPr>
                  <a:spLocks noChangeAspect="1"/>
                </p:cNvSpPr>
                <p:nvPr/>
              </p:nvSpPr>
              <p:spPr bwMode="auto">
                <a:xfrm>
                  <a:off x="4720" y="1317"/>
                  <a:ext cx="7" cy="5"/>
                </a:xfrm>
                <a:custGeom>
                  <a:avLst/>
                  <a:gdLst>
                    <a:gd name="T0" fmla="*/ 0 w 48"/>
                    <a:gd name="T1" fmla="*/ 41 h 41"/>
                    <a:gd name="T2" fmla="*/ 48 w 48"/>
                    <a:gd name="T3" fmla="*/ 3 h 41"/>
                    <a:gd name="T4" fmla="*/ 45 w 48"/>
                    <a:gd name="T5" fmla="*/ 0 h 41"/>
                    <a:gd name="T6" fmla="*/ 0 w 48"/>
                    <a:gd name="T7" fmla="*/ 41 h 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41"/>
                    <a:gd name="T14" fmla="*/ 48 w 48"/>
                    <a:gd name="T15" fmla="*/ 41 h 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41">
                      <a:moveTo>
                        <a:pt x="0" y="41"/>
                      </a:moveTo>
                      <a:lnTo>
                        <a:pt x="48" y="3"/>
                      </a:lnTo>
                      <a:lnTo>
                        <a:pt x="45" y="0"/>
                      </a:lnTo>
                      <a:lnTo>
                        <a:pt x="0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7" name="Line 833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726" y="131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8" name="Freeform 834"/>
                <p:cNvSpPr>
                  <a:spLocks noChangeAspect="1"/>
                </p:cNvSpPr>
                <p:nvPr/>
              </p:nvSpPr>
              <p:spPr bwMode="auto">
                <a:xfrm>
                  <a:off x="4702" y="1304"/>
                  <a:ext cx="24" cy="24"/>
                </a:xfrm>
                <a:custGeom>
                  <a:avLst/>
                  <a:gdLst>
                    <a:gd name="T0" fmla="*/ 79 w 170"/>
                    <a:gd name="T1" fmla="*/ 170 h 170"/>
                    <a:gd name="T2" fmla="*/ 125 w 170"/>
                    <a:gd name="T3" fmla="*/ 129 h 170"/>
                    <a:gd name="T4" fmla="*/ 170 w 170"/>
                    <a:gd name="T5" fmla="*/ 88 h 170"/>
                    <a:gd name="T6" fmla="*/ 91 w 170"/>
                    <a:gd name="T7" fmla="*/ 0 h 170"/>
                    <a:gd name="T8" fmla="*/ 45 w 170"/>
                    <a:gd name="T9" fmla="*/ 41 h 170"/>
                    <a:gd name="T10" fmla="*/ 0 w 170"/>
                    <a:gd name="T11" fmla="*/ 82 h 170"/>
                    <a:gd name="T12" fmla="*/ 79 w 17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79" y="170"/>
                      </a:moveTo>
                      <a:lnTo>
                        <a:pt x="125" y="129"/>
                      </a:lnTo>
                      <a:lnTo>
                        <a:pt x="170" y="88"/>
                      </a:lnTo>
                      <a:lnTo>
                        <a:pt x="91" y="0"/>
                      </a:lnTo>
                      <a:lnTo>
                        <a:pt x="45" y="41"/>
                      </a:lnTo>
                      <a:lnTo>
                        <a:pt x="0" y="82"/>
                      </a:lnTo>
                      <a:lnTo>
                        <a:pt x="79" y="1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9" name="Freeform 835"/>
                <p:cNvSpPr>
                  <a:spLocks noChangeAspect="1"/>
                </p:cNvSpPr>
                <p:nvPr/>
              </p:nvSpPr>
              <p:spPr bwMode="auto">
                <a:xfrm>
                  <a:off x="4702" y="1304"/>
                  <a:ext cx="24" cy="24"/>
                </a:xfrm>
                <a:custGeom>
                  <a:avLst/>
                  <a:gdLst>
                    <a:gd name="T0" fmla="*/ 79 w 170"/>
                    <a:gd name="T1" fmla="*/ 170 h 170"/>
                    <a:gd name="T2" fmla="*/ 125 w 170"/>
                    <a:gd name="T3" fmla="*/ 129 h 170"/>
                    <a:gd name="T4" fmla="*/ 170 w 170"/>
                    <a:gd name="T5" fmla="*/ 88 h 170"/>
                    <a:gd name="T6" fmla="*/ 91 w 170"/>
                    <a:gd name="T7" fmla="*/ 0 h 170"/>
                    <a:gd name="T8" fmla="*/ 45 w 170"/>
                    <a:gd name="T9" fmla="*/ 41 h 170"/>
                    <a:gd name="T10" fmla="*/ 0 w 170"/>
                    <a:gd name="T11" fmla="*/ 82 h 170"/>
                    <a:gd name="T12" fmla="*/ 79 w 17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79" y="170"/>
                      </a:moveTo>
                      <a:lnTo>
                        <a:pt x="125" y="129"/>
                      </a:lnTo>
                      <a:lnTo>
                        <a:pt x="170" y="88"/>
                      </a:lnTo>
                      <a:lnTo>
                        <a:pt x="91" y="0"/>
                      </a:lnTo>
                      <a:lnTo>
                        <a:pt x="45" y="41"/>
                      </a:lnTo>
                      <a:lnTo>
                        <a:pt x="0" y="82"/>
                      </a:lnTo>
                      <a:lnTo>
                        <a:pt x="79" y="17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70" name="Freeform 836"/>
                <p:cNvSpPr>
                  <a:spLocks noChangeAspect="1"/>
                </p:cNvSpPr>
                <p:nvPr/>
              </p:nvSpPr>
              <p:spPr bwMode="auto">
                <a:xfrm>
                  <a:off x="4709" y="1304"/>
                  <a:ext cx="6" cy="6"/>
                </a:xfrm>
                <a:custGeom>
                  <a:avLst/>
                  <a:gdLst>
                    <a:gd name="T0" fmla="*/ 0 w 46"/>
                    <a:gd name="T1" fmla="*/ 43 h 43"/>
                    <a:gd name="T2" fmla="*/ 46 w 46"/>
                    <a:gd name="T3" fmla="*/ 2 h 43"/>
                    <a:gd name="T4" fmla="*/ 43 w 46"/>
                    <a:gd name="T5" fmla="*/ 0 h 43"/>
                    <a:gd name="T6" fmla="*/ 0 w 46"/>
                    <a:gd name="T7" fmla="*/ 43 h 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6"/>
                    <a:gd name="T13" fmla="*/ 0 h 43"/>
                    <a:gd name="T14" fmla="*/ 46 w 46"/>
                    <a:gd name="T15" fmla="*/ 43 h 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6" h="43">
                      <a:moveTo>
                        <a:pt x="0" y="43"/>
                      </a:moveTo>
                      <a:lnTo>
                        <a:pt x="46" y="2"/>
                      </a:lnTo>
                      <a:lnTo>
                        <a:pt x="43" y="0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71" name="Line 837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715" y="130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72" name="Freeform 838"/>
                <p:cNvSpPr>
                  <a:spLocks noChangeAspect="1"/>
                </p:cNvSpPr>
                <p:nvPr/>
              </p:nvSpPr>
              <p:spPr bwMode="auto">
                <a:xfrm>
                  <a:off x="4691" y="1292"/>
                  <a:ext cx="24" cy="24"/>
                </a:xfrm>
                <a:custGeom>
                  <a:avLst/>
                  <a:gdLst>
                    <a:gd name="T0" fmla="*/ 83 w 169"/>
                    <a:gd name="T1" fmla="*/ 170 h 170"/>
                    <a:gd name="T2" fmla="*/ 126 w 169"/>
                    <a:gd name="T3" fmla="*/ 127 h 170"/>
                    <a:gd name="T4" fmla="*/ 169 w 169"/>
                    <a:gd name="T5" fmla="*/ 84 h 170"/>
                    <a:gd name="T6" fmla="*/ 86 w 169"/>
                    <a:gd name="T7" fmla="*/ 0 h 170"/>
                    <a:gd name="T8" fmla="*/ 43 w 169"/>
                    <a:gd name="T9" fmla="*/ 43 h 170"/>
                    <a:gd name="T10" fmla="*/ 0 w 169"/>
                    <a:gd name="T11" fmla="*/ 86 h 170"/>
                    <a:gd name="T12" fmla="*/ 83 w 169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0"/>
                    <a:gd name="T23" fmla="*/ 169 w 169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0">
                      <a:moveTo>
                        <a:pt x="83" y="170"/>
                      </a:moveTo>
                      <a:lnTo>
                        <a:pt x="126" y="127"/>
                      </a:lnTo>
                      <a:lnTo>
                        <a:pt x="169" y="84"/>
                      </a:lnTo>
                      <a:lnTo>
                        <a:pt x="86" y="0"/>
                      </a:lnTo>
                      <a:lnTo>
                        <a:pt x="43" y="43"/>
                      </a:lnTo>
                      <a:lnTo>
                        <a:pt x="0" y="86"/>
                      </a:lnTo>
                      <a:lnTo>
                        <a:pt x="83" y="1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73" name="Freeform 839"/>
                <p:cNvSpPr>
                  <a:spLocks noChangeAspect="1"/>
                </p:cNvSpPr>
                <p:nvPr/>
              </p:nvSpPr>
              <p:spPr bwMode="auto">
                <a:xfrm>
                  <a:off x="4691" y="1292"/>
                  <a:ext cx="24" cy="24"/>
                </a:xfrm>
                <a:custGeom>
                  <a:avLst/>
                  <a:gdLst>
                    <a:gd name="T0" fmla="*/ 83 w 169"/>
                    <a:gd name="T1" fmla="*/ 170 h 170"/>
                    <a:gd name="T2" fmla="*/ 126 w 169"/>
                    <a:gd name="T3" fmla="*/ 127 h 170"/>
                    <a:gd name="T4" fmla="*/ 169 w 169"/>
                    <a:gd name="T5" fmla="*/ 84 h 170"/>
                    <a:gd name="T6" fmla="*/ 86 w 169"/>
                    <a:gd name="T7" fmla="*/ 0 h 170"/>
                    <a:gd name="T8" fmla="*/ 43 w 169"/>
                    <a:gd name="T9" fmla="*/ 43 h 170"/>
                    <a:gd name="T10" fmla="*/ 0 w 169"/>
                    <a:gd name="T11" fmla="*/ 86 h 170"/>
                    <a:gd name="T12" fmla="*/ 83 w 169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0"/>
                    <a:gd name="T23" fmla="*/ 169 w 169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0">
                      <a:moveTo>
                        <a:pt x="83" y="170"/>
                      </a:moveTo>
                      <a:lnTo>
                        <a:pt x="126" y="127"/>
                      </a:lnTo>
                      <a:lnTo>
                        <a:pt x="169" y="84"/>
                      </a:lnTo>
                      <a:lnTo>
                        <a:pt x="86" y="0"/>
                      </a:lnTo>
                      <a:lnTo>
                        <a:pt x="43" y="43"/>
                      </a:lnTo>
                      <a:lnTo>
                        <a:pt x="0" y="86"/>
                      </a:lnTo>
                      <a:lnTo>
                        <a:pt x="83" y="17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74" name="Freeform 840"/>
                <p:cNvSpPr>
                  <a:spLocks noChangeAspect="1"/>
                </p:cNvSpPr>
                <p:nvPr/>
              </p:nvSpPr>
              <p:spPr bwMode="auto">
                <a:xfrm>
                  <a:off x="4697" y="1291"/>
                  <a:ext cx="6" cy="7"/>
                </a:xfrm>
                <a:custGeom>
                  <a:avLst/>
                  <a:gdLst>
                    <a:gd name="T0" fmla="*/ 0 w 43"/>
                    <a:gd name="T1" fmla="*/ 46 h 46"/>
                    <a:gd name="T2" fmla="*/ 43 w 43"/>
                    <a:gd name="T3" fmla="*/ 3 h 46"/>
                    <a:gd name="T4" fmla="*/ 41 w 43"/>
                    <a:gd name="T5" fmla="*/ 0 h 46"/>
                    <a:gd name="T6" fmla="*/ 0 w 43"/>
                    <a:gd name="T7" fmla="*/ 46 h 4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"/>
                    <a:gd name="T13" fmla="*/ 0 h 46"/>
                    <a:gd name="T14" fmla="*/ 43 w 43"/>
                    <a:gd name="T15" fmla="*/ 46 h 4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" h="46">
                      <a:moveTo>
                        <a:pt x="0" y="46"/>
                      </a:moveTo>
                      <a:lnTo>
                        <a:pt x="43" y="3"/>
                      </a:lnTo>
                      <a:lnTo>
                        <a:pt x="41" y="0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75" name="Line 841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703" y="1291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76" name="Freeform 842"/>
                <p:cNvSpPr>
                  <a:spLocks noChangeAspect="1"/>
                </p:cNvSpPr>
                <p:nvPr/>
              </p:nvSpPr>
              <p:spPr bwMode="auto">
                <a:xfrm>
                  <a:off x="4678" y="1280"/>
                  <a:ext cx="25" cy="24"/>
                </a:xfrm>
                <a:custGeom>
                  <a:avLst/>
                  <a:gdLst>
                    <a:gd name="T0" fmla="*/ 88 w 170"/>
                    <a:gd name="T1" fmla="*/ 170 h 170"/>
                    <a:gd name="T2" fmla="*/ 129 w 170"/>
                    <a:gd name="T3" fmla="*/ 125 h 170"/>
                    <a:gd name="T4" fmla="*/ 170 w 170"/>
                    <a:gd name="T5" fmla="*/ 79 h 170"/>
                    <a:gd name="T6" fmla="*/ 82 w 170"/>
                    <a:gd name="T7" fmla="*/ 0 h 170"/>
                    <a:gd name="T8" fmla="*/ 41 w 170"/>
                    <a:gd name="T9" fmla="*/ 45 h 170"/>
                    <a:gd name="T10" fmla="*/ 0 w 170"/>
                    <a:gd name="T11" fmla="*/ 91 h 170"/>
                    <a:gd name="T12" fmla="*/ 88 w 17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88" y="170"/>
                      </a:moveTo>
                      <a:lnTo>
                        <a:pt x="129" y="125"/>
                      </a:lnTo>
                      <a:lnTo>
                        <a:pt x="170" y="79"/>
                      </a:lnTo>
                      <a:lnTo>
                        <a:pt x="82" y="0"/>
                      </a:lnTo>
                      <a:lnTo>
                        <a:pt x="41" y="45"/>
                      </a:lnTo>
                      <a:lnTo>
                        <a:pt x="0" y="91"/>
                      </a:lnTo>
                      <a:lnTo>
                        <a:pt x="88" y="1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77" name="Freeform 843"/>
                <p:cNvSpPr>
                  <a:spLocks noChangeAspect="1"/>
                </p:cNvSpPr>
                <p:nvPr/>
              </p:nvSpPr>
              <p:spPr bwMode="auto">
                <a:xfrm>
                  <a:off x="4678" y="1280"/>
                  <a:ext cx="25" cy="24"/>
                </a:xfrm>
                <a:custGeom>
                  <a:avLst/>
                  <a:gdLst>
                    <a:gd name="T0" fmla="*/ 88 w 170"/>
                    <a:gd name="T1" fmla="*/ 170 h 170"/>
                    <a:gd name="T2" fmla="*/ 129 w 170"/>
                    <a:gd name="T3" fmla="*/ 125 h 170"/>
                    <a:gd name="T4" fmla="*/ 170 w 170"/>
                    <a:gd name="T5" fmla="*/ 79 h 170"/>
                    <a:gd name="T6" fmla="*/ 82 w 170"/>
                    <a:gd name="T7" fmla="*/ 0 h 170"/>
                    <a:gd name="T8" fmla="*/ 41 w 170"/>
                    <a:gd name="T9" fmla="*/ 45 h 170"/>
                    <a:gd name="T10" fmla="*/ 0 w 170"/>
                    <a:gd name="T11" fmla="*/ 91 h 170"/>
                    <a:gd name="T12" fmla="*/ 88 w 17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88" y="170"/>
                      </a:moveTo>
                      <a:lnTo>
                        <a:pt x="129" y="125"/>
                      </a:lnTo>
                      <a:lnTo>
                        <a:pt x="170" y="79"/>
                      </a:lnTo>
                      <a:lnTo>
                        <a:pt x="82" y="0"/>
                      </a:lnTo>
                      <a:lnTo>
                        <a:pt x="41" y="45"/>
                      </a:lnTo>
                      <a:lnTo>
                        <a:pt x="0" y="91"/>
                      </a:lnTo>
                      <a:lnTo>
                        <a:pt x="88" y="17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78" name="Freeform 844"/>
                <p:cNvSpPr>
                  <a:spLocks noChangeAspect="1"/>
                </p:cNvSpPr>
                <p:nvPr/>
              </p:nvSpPr>
              <p:spPr bwMode="auto">
                <a:xfrm>
                  <a:off x="4684" y="1280"/>
                  <a:ext cx="6" cy="6"/>
                </a:xfrm>
                <a:custGeom>
                  <a:avLst/>
                  <a:gdLst>
                    <a:gd name="T0" fmla="*/ 0 w 41"/>
                    <a:gd name="T1" fmla="*/ 48 h 48"/>
                    <a:gd name="T2" fmla="*/ 41 w 41"/>
                    <a:gd name="T3" fmla="*/ 3 h 48"/>
                    <a:gd name="T4" fmla="*/ 37 w 41"/>
                    <a:gd name="T5" fmla="*/ 0 h 48"/>
                    <a:gd name="T6" fmla="*/ 0 w 41"/>
                    <a:gd name="T7" fmla="*/ 48 h 4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1"/>
                    <a:gd name="T13" fmla="*/ 0 h 48"/>
                    <a:gd name="T14" fmla="*/ 41 w 41"/>
                    <a:gd name="T15" fmla="*/ 48 h 4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1" h="48">
                      <a:moveTo>
                        <a:pt x="0" y="48"/>
                      </a:moveTo>
                      <a:lnTo>
                        <a:pt x="41" y="3"/>
                      </a:lnTo>
                      <a:lnTo>
                        <a:pt x="37" y="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79" name="Line 845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689" y="128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80" name="Freeform 846"/>
                <p:cNvSpPr>
                  <a:spLocks noChangeAspect="1"/>
                </p:cNvSpPr>
                <p:nvPr/>
              </p:nvSpPr>
              <p:spPr bwMode="auto">
                <a:xfrm>
                  <a:off x="4665" y="1269"/>
                  <a:ext cx="24" cy="24"/>
                </a:xfrm>
                <a:custGeom>
                  <a:avLst/>
                  <a:gdLst>
                    <a:gd name="T0" fmla="*/ 94 w 169"/>
                    <a:gd name="T1" fmla="*/ 171 h 171"/>
                    <a:gd name="T2" fmla="*/ 132 w 169"/>
                    <a:gd name="T3" fmla="*/ 123 h 171"/>
                    <a:gd name="T4" fmla="*/ 169 w 169"/>
                    <a:gd name="T5" fmla="*/ 75 h 171"/>
                    <a:gd name="T6" fmla="*/ 75 w 169"/>
                    <a:gd name="T7" fmla="*/ 0 h 171"/>
                    <a:gd name="T8" fmla="*/ 37 w 169"/>
                    <a:gd name="T9" fmla="*/ 48 h 171"/>
                    <a:gd name="T10" fmla="*/ 0 w 169"/>
                    <a:gd name="T11" fmla="*/ 96 h 171"/>
                    <a:gd name="T12" fmla="*/ 94 w 169"/>
                    <a:gd name="T13" fmla="*/ 171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1"/>
                    <a:gd name="T23" fmla="*/ 169 w 169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1">
                      <a:moveTo>
                        <a:pt x="94" y="171"/>
                      </a:moveTo>
                      <a:lnTo>
                        <a:pt x="132" y="123"/>
                      </a:lnTo>
                      <a:lnTo>
                        <a:pt x="169" y="75"/>
                      </a:lnTo>
                      <a:lnTo>
                        <a:pt x="75" y="0"/>
                      </a:lnTo>
                      <a:lnTo>
                        <a:pt x="37" y="48"/>
                      </a:lnTo>
                      <a:lnTo>
                        <a:pt x="0" y="96"/>
                      </a:lnTo>
                      <a:lnTo>
                        <a:pt x="94" y="17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81" name="Freeform 847"/>
                <p:cNvSpPr>
                  <a:spLocks noChangeAspect="1"/>
                </p:cNvSpPr>
                <p:nvPr/>
              </p:nvSpPr>
              <p:spPr bwMode="auto">
                <a:xfrm>
                  <a:off x="4665" y="1269"/>
                  <a:ext cx="24" cy="24"/>
                </a:xfrm>
                <a:custGeom>
                  <a:avLst/>
                  <a:gdLst>
                    <a:gd name="T0" fmla="*/ 94 w 169"/>
                    <a:gd name="T1" fmla="*/ 171 h 171"/>
                    <a:gd name="T2" fmla="*/ 132 w 169"/>
                    <a:gd name="T3" fmla="*/ 123 h 171"/>
                    <a:gd name="T4" fmla="*/ 169 w 169"/>
                    <a:gd name="T5" fmla="*/ 75 h 171"/>
                    <a:gd name="T6" fmla="*/ 75 w 169"/>
                    <a:gd name="T7" fmla="*/ 0 h 171"/>
                    <a:gd name="T8" fmla="*/ 37 w 169"/>
                    <a:gd name="T9" fmla="*/ 48 h 171"/>
                    <a:gd name="T10" fmla="*/ 0 w 169"/>
                    <a:gd name="T11" fmla="*/ 96 h 171"/>
                    <a:gd name="T12" fmla="*/ 94 w 169"/>
                    <a:gd name="T13" fmla="*/ 171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1"/>
                    <a:gd name="T23" fmla="*/ 169 w 169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1">
                      <a:moveTo>
                        <a:pt x="94" y="171"/>
                      </a:moveTo>
                      <a:lnTo>
                        <a:pt x="132" y="123"/>
                      </a:lnTo>
                      <a:lnTo>
                        <a:pt x="169" y="75"/>
                      </a:lnTo>
                      <a:lnTo>
                        <a:pt x="75" y="0"/>
                      </a:lnTo>
                      <a:lnTo>
                        <a:pt x="37" y="48"/>
                      </a:lnTo>
                      <a:lnTo>
                        <a:pt x="0" y="96"/>
                      </a:lnTo>
                      <a:lnTo>
                        <a:pt x="94" y="17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292" name="Group 848"/>
              <p:cNvGrpSpPr>
                <a:grpSpLocks noChangeAspect="1"/>
              </p:cNvGrpSpPr>
              <p:nvPr/>
            </p:nvGrpSpPr>
            <p:grpSpPr bwMode="auto">
              <a:xfrm>
                <a:off x="911" y="1159"/>
                <a:ext cx="3601" cy="801"/>
                <a:chOff x="1075" y="1215"/>
                <a:chExt cx="3602" cy="801"/>
              </a:xfrm>
            </p:grpSpPr>
            <p:sp>
              <p:nvSpPr>
                <p:cNvPr id="3762" name="Freeform 849"/>
                <p:cNvSpPr>
                  <a:spLocks noChangeAspect="1"/>
                </p:cNvSpPr>
                <p:nvPr/>
              </p:nvSpPr>
              <p:spPr bwMode="auto">
                <a:xfrm>
                  <a:off x="4671" y="1269"/>
                  <a:ext cx="5" cy="7"/>
                </a:xfrm>
                <a:custGeom>
                  <a:avLst/>
                  <a:gdLst>
                    <a:gd name="T0" fmla="*/ 0 w 38"/>
                    <a:gd name="T1" fmla="*/ 50 h 50"/>
                    <a:gd name="T2" fmla="*/ 38 w 38"/>
                    <a:gd name="T3" fmla="*/ 2 h 50"/>
                    <a:gd name="T4" fmla="*/ 36 w 38"/>
                    <a:gd name="T5" fmla="*/ 0 h 50"/>
                    <a:gd name="T6" fmla="*/ 0 w 38"/>
                    <a:gd name="T7" fmla="*/ 50 h 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"/>
                    <a:gd name="T13" fmla="*/ 0 h 50"/>
                    <a:gd name="T14" fmla="*/ 38 w 38"/>
                    <a:gd name="T15" fmla="*/ 50 h 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" h="50">
                      <a:moveTo>
                        <a:pt x="0" y="50"/>
                      </a:move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63" name="Line 850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676" y="126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64" name="Freeform 851"/>
                <p:cNvSpPr>
                  <a:spLocks noChangeAspect="1"/>
                </p:cNvSpPr>
                <p:nvPr/>
              </p:nvSpPr>
              <p:spPr bwMode="auto">
                <a:xfrm>
                  <a:off x="4651" y="1258"/>
                  <a:ext cx="25" cy="25"/>
                </a:xfrm>
                <a:custGeom>
                  <a:avLst/>
                  <a:gdLst>
                    <a:gd name="T0" fmla="*/ 99 w 170"/>
                    <a:gd name="T1" fmla="*/ 171 h 171"/>
                    <a:gd name="T2" fmla="*/ 134 w 170"/>
                    <a:gd name="T3" fmla="*/ 121 h 171"/>
                    <a:gd name="T4" fmla="*/ 170 w 170"/>
                    <a:gd name="T5" fmla="*/ 71 h 171"/>
                    <a:gd name="T6" fmla="*/ 71 w 170"/>
                    <a:gd name="T7" fmla="*/ 0 h 171"/>
                    <a:gd name="T8" fmla="*/ 35 w 170"/>
                    <a:gd name="T9" fmla="*/ 50 h 171"/>
                    <a:gd name="T10" fmla="*/ 0 w 170"/>
                    <a:gd name="T11" fmla="*/ 100 h 171"/>
                    <a:gd name="T12" fmla="*/ 99 w 170"/>
                    <a:gd name="T13" fmla="*/ 171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99" y="171"/>
                      </a:moveTo>
                      <a:lnTo>
                        <a:pt x="134" y="121"/>
                      </a:lnTo>
                      <a:lnTo>
                        <a:pt x="170" y="71"/>
                      </a:lnTo>
                      <a:lnTo>
                        <a:pt x="71" y="0"/>
                      </a:lnTo>
                      <a:lnTo>
                        <a:pt x="35" y="50"/>
                      </a:lnTo>
                      <a:lnTo>
                        <a:pt x="0" y="100"/>
                      </a:lnTo>
                      <a:lnTo>
                        <a:pt x="99" y="17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65" name="Freeform 852"/>
                <p:cNvSpPr>
                  <a:spLocks noChangeAspect="1"/>
                </p:cNvSpPr>
                <p:nvPr/>
              </p:nvSpPr>
              <p:spPr bwMode="auto">
                <a:xfrm>
                  <a:off x="4651" y="1258"/>
                  <a:ext cx="25" cy="25"/>
                </a:xfrm>
                <a:custGeom>
                  <a:avLst/>
                  <a:gdLst>
                    <a:gd name="T0" fmla="*/ 99 w 170"/>
                    <a:gd name="T1" fmla="*/ 171 h 171"/>
                    <a:gd name="T2" fmla="*/ 134 w 170"/>
                    <a:gd name="T3" fmla="*/ 121 h 171"/>
                    <a:gd name="T4" fmla="*/ 170 w 170"/>
                    <a:gd name="T5" fmla="*/ 71 h 171"/>
                    <a:gd name="T6" fmla="*/ 71 w 170"/>
                    <a:gd name="T7" fmla="*/ 0 h 171"/>
                    <a:gd name="T8" fmla="*/ 35 w 170"/>
                    <a:gd name="T9" fmla="*/ 50 h 171"/>
                    <a:gd name="T10" fmla="*/ 0 w 170"/>
                    <a:gd name="T11" fmla="*/ 100 h 171"/>
                    <a:gd name="T12" fmla="*/ 99 w 170"/>
                    <a:gd name="T13" fmla="*/ 171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99" y="171"/>
                      </a:moveTo>
                      <a:lnTo>
                        <a:pt x="134" y="121"/>
                      </a:lnTo>
                      <a:lnTo>
                        <a:pt x="170" y="71"/>
                      </a:lnTo>
                      <a:lnTo>
                        <a:pt x="71" y="0"/>
                      </a:lnTo>
                      <a:lnTo>
                        <a:pt x="35" y="50"/>
                      </a:lnTo>
                      <a:lnTo>
                        <a:pt x="0" y="100"/>
                      </a:lnTo>
                      <a:lnTo>
                        <a:pt x="99" y="17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66" name="Freeform 853"/>
                <p:cNvSpPr>
                  <a:spLocks noChangeAspect="1"/>
                </p:cNvSpPr>
                <p:nvPr/>
              </p:nvSpPr>
              <p:spPr bwMode="auto">
                <a:xfrm>
                  <a:off x="4656" y="1258"/>
                  <a:ext cx="6" cy="8"/>
                </a:xfrm>
                <a:custGeom>
                  <a:avLst/>
                  <a:gdLst>
                    <a:gd name="T0" fmla="*/ 0 w 36"/>
                    <a:gd name="T1" fmla="*/ 52 h 52"/>
                    <a:gd name="T2" fmla="*/ 36 w 36"/>
                    <a:gd name="T3" fmla="*/ 2 h 52"/>
                    <a:gd name="T4" fmla="*/ 32 w 36"/>
                    <a:gd name="T5" fmla="*/ 0 h 52"/>
                    <a:gd name="T6" fmla="*/ 0 w 36"/>
                    <a:gd name="T7" fmla="*/ 52 h 5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52"/>
                    <a:gd name="T14" fmla="*/ 36 w 36"/>
                    <a:gd name="T15" fmla="*/ 52 h 5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52">
                      <a:moveTo>
                        <a:pt x="0" y="52"/>
                      </a:moveTo>
                      <a:lnTo>
                        <a:pt x="36" y="2"/>
                      </a:lnTo>
                      <a:lnTo>
                        <a:pt x="32" y="0"/>
                      </a:lnTo>
                      <a:lnTo>
                        <a:pt x="0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67" name="Line 854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661" y="125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68" name="Freeform 855"/>
                <p:cNvSpPr>
                  <a:spLocks noChangeAspect="1"/>
                </p:cNvSpPr>
                <p:nvPr/>
              </p:nvSpPr>
              <p:spPr bwMode="auto">
                <a:xfrm>
                  <a:off x="4637" y="1249"/>
                  <a:ext cx="24" cy="24"/>
                </a:xfrm>
                <a:custGeom>
                  <a:avLst/>
                  <a:gdLst>
                    <a:gd name="T0" fmla="*/ 105 w 168"/>
                    <a:gd name="T1" fmla="*/ 169 h 169"/>
                    <a:gd name="T2" fmla="*/ 136 w 168"/>
                    <a:gd name="T3" fmla="*/ 116 h 169"/>
                    <a:gd name="T4" fmla="*/ 168 w 168"/>
                    <a:gd name="T5" fmla="*/ 64 h 169"/>
                    <a:gd name="T6" fmla="*/ 64 w 168"/>
                    <a:gd name="T7" fmla="*/ 0 h 169"/>
                    <a:gd name="T8" fmla="*/ 32 w 168"/>
                    <a:gd name="T9" fmla="*/ 53 h 169"/>
                    <a:gd name="T10" fmla="*/ 0 w 168"/>
                    <a:gd name="T11" fmla="*/ 105 h 169"/>
                    <a:gd name="T12" fmla="*/ 105 w 168"/>
                    <a:gd name="T13" fmla="*/ 169 h 1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169"/>
                    <a:gd name="T23" fmla="*/ 168 w 168"/>
                    <a:gd name="T24" fmla="*/ 169 h 16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169">
                      <a:moveTo>
                        <a:pt x="105" y="169"/>
                      </a:moveTo>
                      <a:lnTo>
                        <a:pt x="136" y="116"/>
                      </a:lnTo>
                      <a:lnTo>
                        <a:pt x="168" y="64"/>
                      </a:lnTo>
                      <a:lnTo>
                        <a:pt x="64" y="0"/>
                      </a:lnTo>
                      <a:lnTo>
                        <a:pt x="32" y="53"/>
                      </a:lnTo>
                      <a:lnTo>
                        <a:pt x="0" y="105"/>
                      </a:lnTo>
                      <a:lnTo>
                        <a:pt x="105" y="16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69" name="Freeform 856"/>
                <p:cNvSpPr>
                  <a:spLocks noChangeAspect="1"/>
                </p:cNvSpPr>
                <p:nvPr/>
              </p:nvSpPr>
              <p:spPr bwMode="auto">
                <a:xfrm>
                  <a:off x="4637" y="1249"/>
                  <a:ext cx="24" cy="24"/>
                </a:xfrm>
                <a:custGeom>
                  <a:avLst/>
                  <a:gdLst>
                    <a:gd name="T0" fmla="*/ 105 w 168"/>
                    <a:gd name="T1" fmla="*/ 169 h 169"/>
                    <a:gd name="T2" fmla="*/ 136 w 168"/>
                    <a:gd name="T3" fmla="*/ 116 h 169"/>
                    <a:gd name="T4" fmla="*/ 168 w 168"/>
                    <a:gd name="T5" fmla="*/ 64 h 169"/>
                    <a:gd name="T6" fmla="*/ 64 w 168"/>
                    <a:gd name="T7" fmla="*/ 0 h 169"/>
                    <a:gd name="T8" fmla="*/ 32 w 168"/>
                    <a:gd name="T9" fmla="*/ 53 h 169"/>
                    <a:gd name="T10" fmla="*/ 0 w 168"/>
                    <a:gd name="T11" fmla="*/ 105 h 169"/>
                    <a:gd name="T12" fmla="*/ 105 w 168"/>
                    <a:gd name="T13" fmla="*/ 169 h 1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169"/>
                    <a:gd name="T23" fmla="*/ 168 w 168"/>
                    <a:gd name="T24" fmla="*/ 169 h 16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169">
                      <a:moveTo>
                        <a:pt x="105" y="169"/>
                      </a:moveTo>
                      <a:lnTo>
                        <a:pt x="136" y="116"/>
                      </a:lnTo>
                      <a:lnTo>
                        <a:pt x="168" y="64"/>
                      </a:lnTo>
                      <a:lnTo>
                        <a:pt x="64" y="0"/>
                      </a:lnTo>
                      <a:lnTo>
                        <a:pt x="32" y="53"/>
                      </a:lnTo>
                      <a:lnTo>
                        <a:pt x="0" y="105"/>
                      </a:lnTo>
                      <a:lnTo>
                        <a:pt x="105" y="16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70" name="Freeform 857"/>
                <p:cNvSpPr>
                  <a:spLocks noChangeAspect="1"/>
                </p:cNvSpPr>
                <p:nvPr/>
              </p:nvSpPr>
              <p:spPr bwMode="auto">
                <a:xfrm>
                  <a:off x="4642" y="1249"/>
                  <a:ext cx="4" cy="8"/>
                </a:xfrm>
                <a:custGeom>
                  <a:avLst/>
                  <a:gdLst>
                    <a:gd name="T0" fmla="*/ 0 w 32"/>
                    <a:gd name="T1" fmla="*/ 54 h 54"/>
                    <a:gd name="T2" fmla="*/ 32 w 32"/>
                    <a:gd name="T3" fmla="*/ 1 h 54"/>
                    <a:gd name="T4" fmla="*/ 28 w 32"/>
                    <a:gd name="T5" fmla="*/ 0 h 54"/>
                    <a:gd name="T6" fmla="*/ 0 w 32"/>
                    <a:gd name="T7" fmla="*/ 54 h 5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"/>
                    <a:gd name="T13" fmla="*/ 0 h 54"/>
                    <a:gd name="T14" fmla="*/ 32 w 32"/>
                    <a:gd name="T15" fmla="*/ 54 h 5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" h="54">
                      <a:moveTo>
                        <a:pt x="0" y="54"/>
                      </a:moveTo>
                      <a:lnTo>
                        <a:pt x="32" y="1"/>
                      </a:lnTo>
                      <a:lnTo>
                        <a:pt x="28" y="0"/>
                      </a:lnTo>
                      <a:lnTo>
                        <a:pt x="0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71" name="Line 858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646" y="124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72" name="Freeform 859"/>
                <p:cNvSpPr>
                  <a:spLocks noChangeAspect="1"/>
                </p:cNvSpPr>
                <p:nvPr/>
              </p:nvSpPr>
              <p:spPr bwMode="auto">
                <a:xfrm>
                  <a:off x="4622" y="1241"/>
                  <a:ext cx="24" cy="23"/>
                </a:xfrm>
                <a:custGeom>
                  <a:avLst/>
                  <a:gdLst>
                    <a:gd name="T0" fmla="*/ 109 w 166"/>
                    <a:gd name="T1" fmla="*/ 165 h 165"/>
                    <a:gd name="T2" fmla="*/ 138 w 166"/>
                    <a:gd name="T3" fmla="*/ 112 h 165"/>
                    <a:gd name="T4" fmla="*/ 166 w 166"/>
                    <a:gd name="T5" fmla="*/ 58 h 165"/>
                    <a:gd name="T6" fmla="*/ 57 w 166"/>
                    <a:gd name="T7" fmla="*/ 0 h 165"/>
                    <a:gd name="T8" fmla="*/ 29 w 166"/>
                    <a:gd name="T9" fmla="*/ 54 h 165"/>
                    <a:gd name="T10" fmla="*/ 0 w 166"/>
                    <a:gd name="T11" fmla="*/ 107 h 165"/>
                    <a:gd name="T12" fmla="*/ 109 w 166"/>
                    <a:gd name="T13" fmla="*/ 165 h 16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5"/>
                    <a:gd name="T23" fmla="*/ 166 w 166"/>
                    <a:gd name="T24" fmla="*/ 165 h 16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5">
                      <a:moveTo>
                        <a:pt x="109" y="165"/>
                      </a:moveTo>
                      <a:lnTo>
                        <a:pt x="138" y="112"/>
                      </a:lnTo>
                      <a:lnTo>
                        <a:pt x="166" y="58"/>
                      </a:lnTo>
                      <a:lnTo>
                        <a:pt x="57" y="0"/>
                      </a:lnTo>
                      <a:lnTo>
                        <a:pt x="29" y="54"/>
                      </a:lnTo>
                      <a:lnTo>
                        <a:pt x="0" y="107"/>
                      </a:lnTo>
                      <a:lnTo>
                        <a:pt x="109" y="1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73" name="Freeform 860"/>
                <p:cNvSpPr>
                  <a:spLocks noChangeAspect="1"/>
                </p:cNvSpPr>
                <p:nvPr/>
              </p:nvSpPr>
              <p:spPr bwMode="auto">
                <a:xfrm>
                  <a:off x="4622" y="1241"/>
                  <a:ext cx="24" cy="23"/>
                </a:xfrm>
                <a:custGeom>
                  <a:avLst/>
                  <a:gdLst>
                    <a:gd name="T0" fmla="*/ 109 w 166"/>
                    <a:gd name="T1" fmla="*/ 165 h 165"/>
                    <a:gd name="T2" fmla="*/ 138 w 166"/>
                    <a:gd name="T3" fmla="*/ 112 h 165"/>
                    <a:gd name="T4" fmla="*/ 166 w 166"/>
                    <a:gd name="T5" fmla="*/ 58 h 165"/>
                    <a:gd name="T6" fmla="*/ 57 w 166"/>
                    <a:gd name="T7" fmla="*/ 0 h 165"/>
                    <a:gd name="T8" fmla="*/ 29 w 166"/>
                    <a:gd name="T9" fmla="*/ 54 h 165"/>
                    <a:gd name="T10" fmla="*/ 0 w 166"/>
                    <a:gd name="T11" fmla="*/ 107 h 165"/>
                    <a:gd name="T12" fmla="*/ 109 w 166"/>
                    <a:gd name="T13" fmla="*/ 165 h 16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5"/>
                    <a:gd name="T23" fmla="*/ 166 w 166"/>
                    <a:gd name="T24" fmla="*/ 165 h 16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5">
                      <a:moveTo>
                        <a:pt x="109" y="165"/>
                      </a:moveTo>
                      <a:lnTo>
                        <a:pt x="138" y="112"/>
                      </a:lnTo>
                      <a:lnTo>
                        <a:pt x="166" y="58"/>
                      </a:lnTo>
                      <a:lnTo>
                        <a:pt x="57" y="0"/>
                      </a:lnTo>
                      <a:lnTo>
                        <a:pt x="29" y="54"/>
                      </a:lnTo>
                      <a:lnTo>
                        <a:pt x="0" y="107"/>
                      </a:lnTo>
                      <a:lnTo>
                        <a:pt x="109" y="16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74" name="Freeform 861"/>
                <p:cNvSpPr>
                  <a:spLocks noChangeAspect="1"/>
                </p:cNvSpPr>
                <p:nvPr/>
              </p:nvSpPr>
              <p:spPr bwMode="auto">
                <a:xfrm>
                  <a:off x="4626" y="1240"/>
                  <a:ext cx="4" cy="8"/>
                </a:xfrm>
                <a:custGeom>
                  <a:avLst/>
                  <a:gdLst>
                    <a:gd name="T0" fmla="*/ 0 w 28"/>
                    <a:gd name="T1" fmla="*/ 56 h 56"/>
                    <a:gd name="T2" fmla="*/ 28 w 28"/>
                    <a:gd name="T3" fmla="*/ 2 h 56"/>
                    <a:gd name="T4" fmla="*/ 24 w 28"/>
                    <a:gd name="T5" fmla="*/ 0 h 56"/>
                    <a:gd name="T6" fmla="*/ 0 w 28"/>
                    <a:gd name="T7" fmla="*/ 56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"/>
                    <a:gd name="T13" fmla="*/ 0 h 56"/>
                    <a:gd name="T14" fmla="*/ 28 w 28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" h="56">
                      <a:moveTo>
                        <a:pt x="0" y="56"/>
                      </a:moveTo>
                      <a:lnTo>
                        <a:pt x="28" y="2"/>
                      </a:lnTo>
                      <a:lnTo>
                        <a:pt x="24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75" name="Line 862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629" y="124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76" name="Freeform 863"/>
                <p:cNvSpPr>
                  <a:spLocks noChangeAspect="1"/>
                </p:cNvSpPr>
                <p:nvPr/>
              </p:nvSpPr>
              <p:spPr bwMode="auto">
                <a:xfrm>
                  <a:off x="4606" y="1233"/>
                  <a:ext cx="23" cy="23"/>
                </a:xfrm>
                <a:custGeom>
                  <a:avLst/>
                  <a:gdLst>
                    <a:gd name="T0" fmla="*/ 115 w 163"/>
                    <a:gd name="T1" fmla="*/ 161 h 161"/>
                    <a:gd name="T2" fmla="*/ 139 w 163"/>
                    <a:gd name="T3" fmla="*/ 106 h 161"/>
                    <a:gd name="T4" fmla="*/ 163 w 163"/>
                    <a:gd name="T5" fmla="*/ 50 h 161"/>
                    <a:gd name="T6" fmla="*/ 48 w 163"/>
                    <a:gd name="T7" fmla="*/ 0 h 161"/>
                    <a:gd name="T8" fmla="*/ 24 w 163"/>
                    <a:gd name="T9" fmla="*/ 55 h 161"/>
                    <a:gd name="T10" fmla="*/ 0 w 163"/>
                    <a:gd name="T11" fmla="*/ 111 h 161"/>
                    <a:gd name="T12" fmla="*/ 115 w 163"/>
                    <a:gd name="T13" fmla="*/ 161 h 16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3"/>
                    <a:gd name="T22" fmla="*/ 0 h 161"/>
                    <a:gd name="T23" fmla="*/ 163 w 163"/>
                    <a:gd name="T24" fmla="*/ 161 h 16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3" h="161">
                      <a:moveTo>
                        <a:pt x="115" y="161"/>
                      </a:moveTo>
                      <a:lnTo>
                        <a:pt x="139" y="106"/>
                      </a:lnTo>
                      <a:lnTo>
                        <a:pt x="163" y="50"/>
                      </a:lnTo>
                      <a:lnTo>
                        <a:pt x="48" y="0"/>
                      </a:lnTo>
                      <a:lnTo>
                        <a:pt x="24" y="55"/>
                      </a:lnTo>
                      <a:lnTo>
                        <a:pt x="0" y="111"/>
                      </a:lnTo>
                      <a:lnTo>
                        <a:pt x="115" y="1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77" name="Freeform 864"/>
                <p:cNvSpPr>
                  <a:spLocks noChangeAspect="1"/>
                </p:cNvSpPr>
                <p:nvPr/>
              </p:nvSpPr>
              <p:spPr bwMode="auto">
                <a:xfrm>
                  <a:off x="4606" y="1233"/>
                  <a:ext cx="23" cy="23"/>
                </a:xfrm>
                <a:custGeom>
                  <a:avLst/>
                  <a:gdLst>
                    <a:gd name="T0" fmla="*/ 115 w 163"/>
                    <a:gd name="T1" fmla="*/ 161 h 161"/>
                    <a:gd name="T2" fmla="*/ 139 w 163"/>
                    <a:gd name="T3" fmla="*/ 106 h 161"/>
                    <a:gd name="T4" fmla="*/ 163 w 163"/>
                    <a:gd name="T5" fmla="*/ 50 h 161"/>
                    <a:gd name="T6" fmla="*/ 48 w 163"/>
                    <a:gd name="T7" fmla="*/ 0 h 161"/>
                    <a:gd name="T8" fmla="*/ 24 w 163"/>
                    <a:gd name="T9" fmla="*/ 55 h 161"/>
                    <a:gd name="T10" fmla="*/ 0 w 163"/>
                    <a:gd name="T11" fmla="*/ 111 h 161"/>
                    <a:gd name="T12" fmla="*/ 115 w 163"/>
                    <a:gd name="T13" fmla="*/ 161 h 16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3"/>
                    <a:gd name="T22" fmla="*/ 0 h 161"/>
                    <a:gd name="T23" fmla="*/ 163 w 163"/>
                    <a:gd name="T24" fmla="*/ 161 h 16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3" h="161">
                      <a:moveTo>
                        <a:pt x="115" y="161"/>
                      </a:moveTo>
                      <a:lnTo>
                        <a:pt x="139" y="106"/>
                      </a:lnTo>
                      <a:lnTo>
                        <a:pt x="163" y="50"/>
                      </a:lnTo>
                      <a:lnTo>
                        <a:pt x="48" y="0"/>
                      </a:lnTo>
                      <a:lnTo>
                        <a:pt x="24" y="55"/>
                      </a:lnTo>
                      <a:lnTo>
                        <a:pt x="0" y="111"/>
                      </a:lnTo>
                      <a:lnTo>
                        <a:pt x="115" y="16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78" name="Freeform 865"/>
                <p:cNvSpPr>
                  <a:spLocks noChangeAspect="1"/>
                </p:cNvSpPr>
                <p:nvPr/>
              </p:nvSpPr>
              <p:spPr bwMode="auto">
                <a:xfrm>
                  <a:off x="4610" y="1233"/>
                  <a:ext cx="3" cy="8"/>
                </a:xfrm>
                <a:custGeom>
                  <a:avLst/>
                  <a:gdLst>
                    <a:gd name="T0" fmla="*/ 0 w 24"/>
                    <a:gd name="T1" fmla="*/ 56 h 56"/>
                    <a:gd name="T2" fmla="*/ 24 w 24"/>
                    <a:gd name="T3" fmla="*/ 1 h 56"/>
                    <a:gd name="T4" fmla="*/ 20 w 24"/>
                    <a:gd name="T5" fmla="*/ 0 h 56"/>
                    <a:gd name="T6" fmla="*/ 0 w 24"/>
                    <a:gd name="T7" fmla="*/ 56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"/>
                    <a:gd name="T13" fmla="*/ 0 h 56"/>
                    <a:gd name="T14" fmla="*/ 24 w 24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" h="56">
                      <a:moveTo>
                        <a:pt x="0" y="56"/>
                      </a:moveTo>
                      <a:lnTo>
                        <a:pt x="24" y="1"/>
                      </a:lnTo>
                      <a:lnTo>
                        <a:pt x="20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79" name="Line 866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612" y="123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80" name="Freeform 867"/>
                <p:cNvSpPr>
                  <a:spLocks noChangeAspect="1"/>
                </p:cNvSpPr>
                <p:nvPr/>
              </p:nvSpPr>
              <p:spPr bwMode="auto">
                <a:xfrm>
                  <a:off x="4590" y="1227"/>
                  <a:ext cx="22" cy="22"/>
                </a:xfrm>
                <a:custGeom>
                  <a:avLst/>
                  <a:gdLst>
                    <a:gd name="T0" fmla="*/ 119 w 160"/>
                    <a:gd name="T1" fmla="*/ 156 h 156"/>
                    <a:gd name="T2" fmla="*/ 140 w 160"/>
                    <a:gd name="T3" fmla="*/ 99 h 156"/>
                    <a:gd name="T4" fmla="*/ 160 w 160"/>
                    <a:gd name="T5" fmla="*/ 43 h 156"/>
                    <a:gd name="T6" fmla="*/ 41 w 160"/>
                    <a:gd name="T7" fmla="*/ 0 h 156"/>
                    <a:gd name="T8" fmla="*/ 21 w 160"/>
                    <a:gd name="T9" fmla="*/ 57 h 156"/>
                    <a:gd name="T10" fmla="*/ 0 w 160"/>
                    <a:gd name="T11" fmla="*/ 114 h 156"/>
                    <a:gd name="T12" fmla="*/ 119 w 160"/>
                    <a:gd name="T13" fmla="*/ 156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56"/>
                    <a:gd name="T23" fmla="*/ 160 w 160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56">
                      <a:moveTo>
                        <a:pt x="119" y="156"/>
                      </a:moveTo>
                      <a:lnTo>
                        <a:pt x="140" y="99"/>
                      </a:lnTo>
                      <a:lnTo>
                        <a:pt x="160" y="43"/>
                      </a:lnTo>
                      <a:lnTo>
                        <a:pt x="41" y="0"/>
                      </a:lnTo>
                      <a:lnTo>
                        <a:pt x="21" y="57"/>
                      </a:lnTo>
                      <a:lnTo>
                        <a:pt x="0" y="114"/>
                      </a:lnTo>
                      <a:lnTo>
                        <a:pt x="119" y="1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81" name="Freeform 868"/>
                <p:cNvSpPr>
                  <a:spLocks noChangeAspect="1"/>
                </p:cNvSpPr>
                <p:nvPr/>
              </p:nvSpPr>
              <p:spPr bwMode="auto">
                <a:xfrm>
                  <a:off x="4590" y="1227"/>
                  <a:ext cx="22" cy="22"/>
                </a:xfrm>
                <a:custGeom>
                  <a:avLst/>
                  <a:gdLst>
                    <a:gd name="T0" fmla="*/ 119 w 160"/>
                    <a:gd name="T1" fmla="*/ 156 h 156"/>
                    <a:gd name="T2" fmla="*/ 140 w 160"/>
                    <a:gd name="T3" fmla="*/ 99 h 156"/>
                    <a:gd name="T4" fmla="*/ 160 w 160"/>
                    <a:gd name="T5" fmla="*/ 43 h 156"/>
                    <a:gd name="T6" fmla="*/ 41 w 160"/>
                    <a:gd name="T7" fmla="*/ 0 h 156"/>
                    <a:gd name="T8" fmla="*/ 21 w 160"/>
                    <a:gd name="T9" fmla="*/ 57 h 156"/>
                    <a:gd name="T10" fmla="*/ 0 w 160"/>
                    <a:gd name="T11" fmla="*/ 114 h 156"/>
                    <a:gd name="T12" fmla="*/ 119 w 160"/>
                    <a:gd name="T13" fmla="*/ 156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56"/>
                    <a:gd name="T23" fmla="*/ 160 w 160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56">
                      <a:moveTo>
                        <a:pt x="119" y="156"/>
                      </a:moveTo>
                      <a:lnTo>
                        <a:pt x="140" y="99"/>
                      </a:lnTo>
                      <a:lnTo>
                        <a:pt x="160" y="43"/>
                      </a:lnTo>
                      <a:lnTo>
                        <a:pt x="41" y="0"/>
                      </a:lnTo>
                      <a:lnTo>
                        <a:pt x="21" y="57"/>
                      </a:lnTo>
                      <a:lnTo>
                        <a:pt x="0" y="114"/>
                      </a:lnTo>
                      <a:lnTo>
                        <a:pt x="119" y="15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82" name="Freeform 869"/>
                <p:cNvSpPr>
                  <a:spLocks noChangeAspect="1"/>
                </p:cNvSpPr>
                <p:nvPr/>
              </p:nvSpPr>
              <p:spPr bwMode="auto">
                <a:xfrm>
                  <a:off x="4593" y="1227"/>
                  <a:ext cx="2" cy="8"/>
                </a:xfrm>
                <a:custGeom>
                  <a:avLst/>
                  <a:gdLst>
                    <a:gd name="T0" fmla="*/ 0 w 20"/>
                    <a:gd name="T1" fmla="*/ 59 h 59"/>
                    <a:gd name="T2" fmla="*/ 20 w 20"/>
                    <a:gd name="T3" fmla="*/ 2 h 59"/>
                    <a:gd name="T4" fmla="*/ 16 w 20"/>
                    <a:gd name="T5" fmla="*/ 0 h 59"/>
                    <a:gd name="T6" fmla="*/ 0 w 20"/>
                    <a:gd name="T7" fmla="*/ 59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"/>
                    <a:gd name="T13" fmla="*/ 0 h 59"/>
                    <a:gd name="T14" fmla="*/ 20 w 20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" h="59">
                      <a:moveTo>
                        <a:pt x="0" y="59"/>
                      </a:moveTo>
                      <a:lnTo>
                        <a:pt x="20" y="2"/>
                      </a:lnTo>
                      <a:lnTo>
                        <a:pt x="16" y="0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83" name="Line 870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595" y="122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84" name="Freeform 871"/>
                <p:cNvSpPr>
                  <a:spLocks noChangeAspect="1"/>
                </p:cNvSpPr>
                <p:nvPr/>
              </p:nvSpPr>
              <p:spPr bwMode="auto">
                <a:xfrm>
                  <a:off x="4573" y="1222"/>
                  <a:ext cx="22" cy="22"/>
                </a:xfrm>
                <a:custGeom>
                  <a:avLst/>
                  <a:gdLst>
                    <a:gd name="T0" fmla="*/ 123 w 155"/>
                    <a:gd name="T1" fmla="*/ 153 h 153"/>
                    <a:gd name="T2" fmla="*/ 139 w 155"/>
                    <a:gd name="T3" fmla="*/ 93 h 153"/>
                    <a:gd name="T4" fmla="*/ 155 w 155"/>
                    <a:gd name="T5" fmla="*/ 34 h 153"/>
                    <a:gd name="T6" fmla="*/ 32 w 155"/>
                    <a:gd name="T7" fmla="*/ 0 h 153"/>
                    <a:gd name="T8" fmla="*/ 16 w 155"/>
                    <a:gd name="T9" fmla="*/ 59 h 153"/>
                    <a:gd name="T10" fmla="*/ 0 w 155"/>
                    <a:gd name="T11" fmla="*/ 118 h 153"/>
                    <a:gd name="T12" fmla="*/ 123 w 155"/>
                    <a:gd name="T13" fmla="*/ 153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53"/>
                    <a:gd name="T23" fmla="*/ 155 w 155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53">
                      <a:moveTo>
                        <a:pt x="123" y="153"/>
                      </a:moveTo>
                      <a:lnTo>
                        <a:pt x="139" y="93"/>
                      </a:lnTo>
                      <a:lnTo>
                        <a:pt x="155" y="34"/>
                      </a:lnTo>
                      <a:lnTo>
                        <a:pt x="32" y="0"/>
                      </a:lnTo>
                      <a:lnTo>
                        <a:pt x="16" y="59"/>
                      </a:lnTo>
                      <a:lnTo>
                        <a:pt x="0" y="118"/>
                      </a:lnTo>
                      <a:lnTo>
                        <a:pt x="123" y="1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85" name="Freeform 872"/>
                <p:cNvSpPr>
                  <a:spLocks noChangeAspect="1"/>
                </p:cNvSpPr>
                <p:nvPr/>
              </p:nvSpPr>
              <p:spPr bwMode="auto">
                <a:xfrm>
                  <a:off x="4573" y="1222"/>
                  <a:ext cx="22" cy="22"/>
                </a:xfrm>
                <a:custGeom>
                  <a:avLst/>
                  <a:gdLst>
                    <a:gd name="T0" fmla="*/ 123 w 155"/>
                    <a:gd name="T1" fmla="*/ 153 h 153"/>
                    <a:gd name="T2" fmla="*/ 139 w 155"/>
                    <a:gd name="T3" fmla="*/ 93 h 153"/>
                    <a:gd name="T4" fmla="*/ 155 w 155"/>
                    <a:gd name="T5" fmla="*/ 34 h 153"/>
                    <a:gd name="T6" fmla="*/ 32 w 155"/>
                    <a:gd name="T7" fmla="*/ 0 h 153"/>
                    <a:gd name="T8" fmla="*/ 16 w 155"/>
                    <a:gd name="T9" fmla="*/ 59 h 153"/>
                    <a:gd name="T10" fmla="*/ 0 w 155"/>
                    <a:gd name="T11" fmla="*/ 118 h 153"/>
                    <a:gd name="T12" fmla="*/ 123 w 155"/>
                    <a:gd name="T13" fmla="*/ 153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53"/>
                    <a:gd name="T23" fmla="*/ 155 w 155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53">
                      <a:moveTo>
                        <a:pt x="123" y="153"/>
                      </a:moveTo>
                      <a:lnTo>
                        <a:pt x="139" y="93"/>
                      </a:lnTo>
                      <a:lnTo>
                        <a:pt x="155" y="34"/>
                      </a:lnTo>
                      <a:lnTo>
                        <a:pt x="32" y="0"/>
                      </a:lnTo>
                      <a:lnTo>
                        <a:pt x="16" y="59"/>
                      </a:lnTo>
                      <a:lnTo>
                        <a:pt x="0" y="118"/>
                      </a:lnTo>
                      <a:lnTo>
                        <a:pt x="123" y="15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86" name="Freeform 873"/>
                <p:cNvSpPr>
                  <a:spLocks noChangeAspect="1"/>
                </p:cNvSpPr>
                <p:nvPr/>
              </p:nvSpPr>
              <p:spPr bwMode="auto">
                <a:xfrm>
                  <a:off x="4575" y="1222"/>
                  <a:ext cx="2" cy="8"/>
                </a:xfrm>
                <a:custGeom>
                  <a:avLst/>
                  <a:gdLst>
                    <a:gd name="T0" fmla="*/ 0 w 16"/>
                    <a:gd name="T1" fmla="*/ 59 h 59"/>
                    <a:gd name="T2" fmla="*/ 16 w 16"/>
                    <a:gd name="T3" fmla="*/ 0 h 59"/>
                    <a:gd name="T4" fmla="*/ 11 w 16"/>
                    <a:gd name="T5" fmla="*/ 0 h 59"/>
                    <a:gd name="T6" fmla="*/ 0 w 16"/>
                    <a:gd name="T7" fmla="*/ 59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59"/>
                    <a:gd name="T14" fmla="*/ 16 w 16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59">
                      <a:moveTo>
                        <a:pt x="0" y="59"/>
                      </a:moveTo>
                      <a:lnTo>
                        <a:pt x="16" y="0"/>
                      </a:lnTo>
                      <a:lnTo>
                        <a:pt x="11" y="0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87" name="Line 87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577" y="122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88" name="Freeform 875"/>
                <p:cNvSpPr>
                  <a:spLocks noChangeAspect="1"/>
                </p:cNvSpPr>
                <p:nvPr/>
              </p:nvSpPr>
              <p:spPr bwMode="auto">
                <a:xfrm>
                  <a:off x="4555" y="1218"/>
                  <a:ext cx="22" cy="21"/>
                </a:xfrm>
                <a:custGeom>
                  <a:avLst/>
                  <a:gdLst>
                    <a:gd name="T0" fmla="*/ 125 w 148"/>
                    <a:gd name="T1" fmla="*/ 143 h 143"/>
                    <a:gd name="T2" fmla="*/ 137 w 148"/>
                    <a:gd name="T3" fmla="*/ 84 h 143"/>
                    <a:gd name="T4" fmla="*/ 148 w 148"/>
                    <a:gd name="T5" fmla="*/ 25 h 143"/>
                    <a:gd name="T6" fmla="*/ 23 w 148"/>
                    <a:gd name="T7" fmla="*/ 0 h 143"/>
                    <a:gd name="T8" fmla="*/ 12 w 148"/>
                    <a:gd name="T9" fmla="*/ 59 h 143"/>
                    <a:gd name="T10" fmla="*/ 0 w 148"/>
                    <a:gd name="T11" fmla="*/ 118 h 143"/>
                    <a:gd name="T12" fmla="*/ 125 w 148"/>
                    <a:gd name="T13" fmla="*/ 143 h 1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43"/>
                    <a:gd name="T23" fmla="*/ 148 w 148"/>
                    <a:gd name="T24" fmla="*/ 143 h 1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43">
                      <a:moveTo>
                        <a:pt x="125" y="143"/>
                      </a:moveTo>
                      <a:lnTo>
                        <a:pt x="137" y="84"/>
                      </a:lnTo>
                      <a:lnTo>
                        <a:pt x="148" y="25"/>
                      </a:lnTo>
                      <a:lnTo>
                        <a:pt x="23" y="0"/>
                      </a:lnTo>
                      <a:lnTo>
                        <a:pt x="12" y="59"/>
                      </a:lnTo>
                      <a:lnTo>
                        <a:pt x="0" y="118"/>
                      </a:lnTo>
                      <a:lnTo>
                        <a:pt x="125" y="1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89" name="Freeform 876"/>
                <p:cNvSpPr>
                  <a:spLocks noChangeAspect="1"/>
                </p:cNvSpPr>
                <p:nvPr/>
              </p:nvSpPr>
              <p:spPr bwMode="auto">
                <a:xfrm>
                  <a:off x="4555" y="1218"/>
                  <a:ext cx="22" cy="21"/>
                </a:xfrm>
                <a:custGeom>
                  <a:avLst/>
                  <a:gdLst>
                    <a:gd name="T0" fmla="*/ 125 w 148"/>
                    <a:gd name="T1" fmla="*/ 143 h 143"/>
                    <a:gd name="T2" fmla="*/ 137 w 148"/>
                    <a:gd name="T3" fmla="*/ 84 h 143"/>
                    <a:gd name="T4" fmla="*/ 148 w 148"/>
                    <a:gd name="T5" fmla="*/ 25 h 143"/>
                    <a:gd name="T6" fmla="*/ 23 w 148"/>
                    <a:gd name="T7" fmla="*/ 0 h 143"/>
                    <a:gd name="T8" fmla="*/ 12 w 148"/>
                    <a:gd name="T9" fmla="*/ 59 h 143"/>
                    <a:gd name="T10" fmla="*/ 0 w 148"/>
                    <a:gd name="T11" fmla="*/ 118 h 143"/>
                    <a:gd name="T12" fmla="*/ 125 w 148"/>
                    <a:gd name="T13" fmla="*/ 143 h 1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43"/>
                    <a:gd name="T23" fmla="*/ 148 w 148"/>
                    <a:gd name="T24" fmla="*/ 143 h 1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43">
                      <a:moveTo>
                        <a:pt x="125" y="143"/>
                      </a:moveTo>
                      <a:lnTo>
                        <a:pt x="137" y="84"/>
                      </a:lnTo>
                      <a:lnTo>
                        <a:pt x="148" y="25"/>
                      </a:lnTo>
                      <a:lnTo>
                        <a:pt x="23" y="0"/>
                      </a:lnTo>
                      <a:lnTo>
                        <a:pt x="12" y="59"/>
                      </a:lnTo>
                      <a:lnTo>
                        <a:pt x="0" y="118"/>
                      </a:lnTo>
                      <a:lnTo>
                        <a:pt x="125" y="14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90" name="Freeform 877"/>
                <p:cNvSpPr>
                  <a:spLocks noChangeAspect="1"/>
                </p:cNvSpPr>
                <p:nvPr/>
              </p:nvSpPr>
              <p:spPr bwMode="auto">
                <a:xfrm>
                  <a:off x="4557" y="1218"/>
                  <a:ext cx="2" cy="9"/>
                </a:xfrm>
                <a:custGeom>
                  <a:avLst/>
                  <a:gdLst>
                    <a:gd name="T0" fmla="*/ 0 w 11"/>
                    <a:gd name="T1" fmla="*/ 60 h 60"/>
                    <a:gd name="T2" fmla="*/ 11 w 11"/>
                    <a:gd name="T3" fmla="*/ 1 h 60"/>
                    <a:gd name="T4" fmla="*/ 7 w 11"/>
                    <a:gd name="T5" fmla="*/ 0 h 60"/>
                    <a:gd name="T6" fmla="*/ 0 w 11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"/>
                    <a:gd name="T13" fmla="*/ 0 h 60"/>
                    <a:gd name="T14" fmla="*/ 11 w 11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" h="60">
                      <a:moveTo>
                        <a:pt x="0" y="60"/>
                      </a:move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91" name="Line 878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558" y="121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92" name="Freeform 879"/>
                <p:cNvSpPr>
                  <a:spLocks noChangeAspect="1"/>
                </p:cNvSpPr>
                <p:nvPr/>
              </p:nvSpPr>
              <p:spPr bwMode="auto">
                <a:xfrm>
                  <a:off x="4538" y="1216"/>
                  <a:ext cx="20" cy="19"/>
                </a:xfrm>
                <a:custGeom>
                  <a:avLst/>
                  <a:gdLst>
                    <a:gd name="T0" fmla="*/ 128 w 142"/>
                    <a:gd name="T1" fmla="*/ 135 h 135"/>
                    <a:gd name="T2" fmla="*/ 135 w 142"/>
                    <a:gd name="T3" fmla="*/ 75 h 135"/>
                    <a:gd name="T4" fmla="*/ 142 w 142"/>
                    <a:gd name="T5" fmla="*/ 15 h 135"/>
                    <a:gd name="T6" fmla="*/ 13 w 142"/>
                    <a:gd name="T7" fmla="*/ 0 h 135"/>
                    <a:gd name="T8" fmla="*/ 6 w 142"/>
                    <a:gd name="T9" fmla="*/ 60 h 135"/>
                    <a:gd name="T10" fmla="*/ 0 w 142"/>
                    <a:gd name="T11" fmla="*/ 121 h 135"/>
                    <a:gd name="T12" fmla="*/ 128 w 142"/>
                    <a:gd name="T13" fmla="*/ 135 h 13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135"/>
                    <a:gd name="T23" fmla="*/ 142 w 142"/>
                    <a:gd name="T24" fmla="*/ 135 h 13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135">
                      <a:moveTo>
                        <a:pt x="128" y="135"/>
                      </a:moveTo>
                      <a:lnTo>
                        <a:pt x="135" y="75"/>
                      </a:lnTo>
                      <a:lnTo>
                        <a:pt x="142" y="15"/>
                      </a:lnTo>
                      <a:lnTo>
                        <a:pt x="13" y="0"/>
                      </a:lnTo>
                      <a:lnTo>
                        <a:pt x="6" y="60"/>
                      </a:lnTo>
                      <a:lnTo>
                        <a:pt x="0" y="121"/>
                      </a:lnTo>
                      <a:lnTo>
                        <a:pt x="128" y="1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93" name="Freeform 880"/>
                <p:cNvSpPr>
                  <a:spLocks noChangeAspect="1"/>
                </p:cNvSpPr>
                <p:nvPr/>
              </p:nvSpPr>
              <p:spPr bwMode="auto">
                <a:xfrm>
                  <a:off x="4538" y="1216"/>
                  <a:ext cx="20" cy="19"/>
                </a:xfrm>
                <a:custGeom>
                  <a:avLst/>
                  <a:gdLst>
                    <a:gd name="T0" fmla="*/ 128 w 142"/>
                    <a:gd name="T1" fmla="*/ 135 h 135"/>
                    <a:gd name="T2" fmla="*/ 135 w 142"/>
                    <a:gd name="T3" fmla="*/ 75 h 135"/>
                    <a:gd name="T4" fmla="*/ 142 w 142"/>
                    <a:gd name="T5" fmla="*/ 15 h 135"/>
                    <a:gd name="T6" fmla="*/ 13 w 142"/>
                    <a:gd name="T7" fmla="*/ 0 h 135"/>
                    <a:gd name="T8" fmla="*/ 6 w 142"/>
                    <a:gd name="T9" fmla="*/ 60 h 135"/>
                    <a:gd name="T10" fmla="*/ 0 w 142"/>
                    <a:gd name="T11" fmla="*/ 121 h 135"/>
                    <a:gd name="T12" fmla="*/ 128 w 142"/>
                    <a:gd name="T13" fmla="*/ 135 h 13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135"/>
                    <a:gd name="T23" fmla="*/ 142 w 142"/>
                    <a:gd name="T24" fmla="*/ 135 h 13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135">
                      <a:moveTo>
                        <a:pt x="128" y="135"/>
                      </a:moveTo>
                      <a:lnTo>
                        <a:pt x="135" y="75"/>
                      </a:lnTo>
                      <a:lnTo>
                        <a:pt x="142" y="15"/>
                      </a:lnTo>
                      <a:lnTo>
                        <a:pt x="13" y="0"/>
                      </a:lnTo>
                      <a:lnTo>
                        <a:pt x="6" y="60"/>
                      </a:lnTo>
                      <a:lnTo>
                        <a:pt x="0" y="121"/>
                      </a:lnTo>
                      <a:lnTo>
                        <a:pt x="128" y="13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94" name="Freeform 881"/>
                <p:cNvSpPr>
                  <a:spLocks noChangeAspect="1"/>
                </p:cNvSpPr>
                <p:nvPr/>
              </p:nvSpPr>
              <p:spPr bwMode="auto">
                <a:xfrm>
                  <a:off x="4539" y="1216"/>
                  <a:ext cx="1" cy="8"/>
                </a:xfrm>
                <a:custGeom>
                  <a:avLst/>
                  <a:gdLst>
                    <a:gd name="T0" fmla="*/ 0 w 7"/>
                    <a:gd name="T1" fmla="*/ 60 h 60"/>
                    <a:gd name="T2" fmla="*/ 7 w 7"/>
                    <a:gd name="T3" fmla="*/ 0 h 60"/>
                    <a:gd name="T4" fmla="*/ 3 w 7"/>
                    <a:gd name="T5" fmla="*/ 0 h 60"/>
                    <a:gd name="T6" fmla="*/ 0 w 7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60"/>
                    <a:gd name="T14" fmla="*/ 7 w 7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60">
                      <a:moveTo>
                        <a:pt x="0" y="60"/>
                      </a:move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95" name="Line 88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539" y="121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96" name="Freeform 883"/>
                <p:cNvSpPr>
                  <a:spLocks noChangeAspect="1"/>
                </p:cNvSpPr>
                <p:nvPr/>
              </p:nvSpPr>
              <p:spPr bwMode="auto">
                <a:xfrm>
                  <a:off x="4520" y="1215"/>
                  <a:ext cx="19" cy="18"/>
                </a:xfrm>
                <a:custGeom>
                  <a:avLst/>
                  <a:gdLst>
                    <a:gd name="T0" fmla="*/ 128 w 133"/>
                    <a:gd name="T1" fmla="*/ 126 h 126"/>
                    <a:gd name="T2" fmla="*/ 130 w 133"/>
                    <a:gd name="T3" fmla="*/ 65 h 126"/>
                    <a:gd name="T4" fmla="*/ 133 w 133"/>
                    <a:gd name="T5" fmla="*/ 5 h 126"/>
                    <a:gd name="T6" fmla="*/ 4 w 133"/>
                    <a:gd name="T7" fmla="*/ 0 h 126"/>
                    <a:gd name="T8" fmla="*/ 2 w 133"/>
                    <a:gd name="T9" fmla="*/ 61 h 126"/>
                    <a:gd name="T10" fmla="*/ 0 w 133"/>
                    <a:gd name="T11" fmla="*/ 121 h 126"/>
                    <a:gd name="T12" fmla="*/ 128 w 133"/>
                    <a:gd name="T13" fmla="*/ 126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3"/>
                    <a:gd name="T22" fmla="*/ 0 h 126"/>
                    <a:gd name="T23" fmla="*/ 133 w 133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3" h="126">
                      <a:moveTo>
                        <a:pt x="128" y="126"/>
                      </a:moveTo>
                      <a:lnTo>
                        <a:pt x="130" y="65"/>
                      </a:lnTo>
                      <a:lnTo>
                        <a:pt x="133" y="5"/>
                      </a:lnTo>
                      <a:lnTo>
                        <a:pt x="4" y="0"/>
                      </a:lnTo>
                      <a:lnTo>
                        <a:pt x="2" y="61"/>
                      </a:lnTo>
                      <a:lnTo>
                        <a:pt x="0" y="121"/>
                      </a:lnTo>
                      <a:lnTo>
                        <a:pt x="128" y="1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97" name="Freeform 884"/>
                <p:cNvSpPr>
                  <a:spLocks noChangeAspect="1"/>
                </p:cNvSpPr>
                <p:nvPr/>
              </p:nvSpPr>
              <p:spPr bwMode="auto">
                <a:xfrm>
                  <a:off x="4520" y="1215"/>
                  <a:ext cx="19" cy="18"/>
                </a:xfrm>
                <a:custGeom>
                  <a:avLst/>
                  <a:gdLst>
                    <a:gd name="T0" fmla="*/ 128 w 133"/>
                    <a:gd name="T1" fmla="*/ 126 h 126"/>
                    <a:gd name="T2" fmla="*/ 130 w 133"/>
                    <a:gd name="T3" fmla="*/ 65 h 126"/>
                    <a:gd name="T4" fmla="*/ 133 w 133"/>
                    <a:gd name="T5" fmla="*/ 5 h 126"/>
                    <a:gd name="T6" fmla="*/ 4 w 133"/>
                    <a:gd name="T7" fmla="*/ 0 h 126"/>
                    <a:gd name="T8" fmla="*/ 2 w 133"/>
                    <a:gd name="T9" fmla="*/ 61 h 126"/>
                    <a:gd name="T10" fmla="*/ 0 w 133"/>
                    <a:gd name="T11" fmla="*/ 121 h 126"/>
                    <a:gd name="T12" fmla="*/ 128 w 133"/>
                    <a:gd name="T13" fmla="*/ 126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3"/>
                    <a:gd name="T22" fmla="*/ 0 h 126"/>
                    <a:gd name="T23" fmla="*/ 133 w 133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3" h="126">
                      <a:moveTo>
                        <a:pt x="128" y="126"/>
                      </a:moveTo>
                      <a:lnTo>
                        <a:pt x="130" y="65"/>
                      </a:lnTo>
                      <a:lnTo>
                        <a:pt x="133" y="5"/>
                      </a:lnTo>
                      <a:lnTo>
                        <a:pt x="4" y="0"/>
                      </a:lnTo>
                      <a:lnTo>
                        <a:pt x="2" y="61"/>
                      </a:lnTo>
                      <a:lnTo>
                        <a:pt x="0" y="121"/>
                      </a:lnTo>
                      <a:lnTo>
                        <a:pt x="128" y="12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98" name="Freeform 885"/>
                <p:cNvSpPr>
                  <a:spLocks noChangeAspect="1"/>
                </p:cNvSpPr>
                <p:nvPr/>
              </p:nvSpPr>
              <p:spPr bwMode="auto">
                <a:xfrm>
                  <a:off x="4520" y="1215"/>
                  <a:ext cx="1" cy="9"/>
                </a:xfrm>
                <a:custGeom>
                  <a:avLst/>
                  <a:gdLst>
                    <a:gd name="T0" fmla="*/ 2 w 4"/>
                    <a:gd name="T1" fmla="*/ 61 h 61"/>
                    <a:gd name="T2" fmla="*/ 4 w 4"/>
                    <a:gd name="T3" fmla="*/ 0 h 61"/>
                    <a:gd name="T4" fmla="*/ 0 w 4"/>
                    <a:gd name="T5" fmla="*/ 0 h 61"/>
                    <a:gd name="T6" fmla="*/ 2 w 4"/>
                    <a:gd name="T7" fmla="*/ 61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"/>
                    <a:gd name="T13" fmla="*/ 0 h 61"/>
                    <a:gd name="T14" fmla="*/ 4 w 4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" h="61">
                      <a:moveTo>
                        <a:pt x="2" y="61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99" name="Line 88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520" y="121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00" name="Freeform 887"/>
                <p:cNvSpPr>
                  <a:spLocks noChangeAspect="1"/>
                </p:cNvSpPr>
                <p:nvPr/>
              </p:nvSpPr>
              <p:spPr bwMode="auto">
                <a:xfrm>
                  <a:off x="4520" y="1215"/>
                  <a:ext cx="9" cy="17"/>
                </a:xfrm>
                <a:custGeom>
                  <a:avLst/>
                  <a:gdLst>
                    <a:gd name="T0" fmla="*/ 0 w 60"/>
                    <a:gd name="T1" fmla="*/ 62 h 122"/>
                    <a:gd name="T2" fmla="*/ 0 w 60"/>
                    <a:gd name="T3" fmla="*/ 0 h 122"/>
                    <a:gd name="T4" fmla="*/ 12 w 60"/>
                    <a:gd name="T5" fmla="*/ 3 h 122"/>
                    <a:gd name="T6" fmla="*/ 25 w 60"/>
                    <a:gd name="T7" fmla="*/ 6 h 122"/>
                    <a:gd name="T8" fmla="*/ 35 w 60"/>
                    <a:gd name="T9" fmla="*/ 13 h 122"/>
                    <a:gd name="T10" fmla="*/ 45 w 60"/>
                    <a:gd name="T11" fmla="*/ 21 h 122"/>
                    <a:gd name="T12" fmla="*/ 52 w 60"/>
                    <a:gd name="T13" fmla="*/ 31 h 122"/>
                    <a:gd name="T14" fmla="*/ 58 w 60"/>
                    <a:gd name="T15" fmla="*/ 42 h 122"/>
                    <a:gd name="T16" fmla="*/ 60 w 60"/>
                    <a:gd name="T17" fmla="*/ 55 h 122"/>
                    <a:gd name="T18" fmla="*/ 60 w 60"/>
                    <a:gd name="T19" fmla="*/ 69 h 122"/>
                    <a:gd name="T20" fmla="*/ 58 w 60"/>
                    <a:gd name="T21" fmla="*/ 81 h 122"/>
                    <a:gd name="T22" fmla="*/ 52 w 60"/>
                    <a:gd name="T23" fmla="*/ 93 h 122"/>
                    <a:gd name="T24" fmla="*/ 45 w 60"/>
                    <a:gd name="T25" fmla="*/ 103 h 122"/>
                    <a:gd name="T26" fmla="*/ 35 w 60"/>
                    <a:gd name="T27" fmla="*/ 111 h 122"/>
                    <a:gd name="T28" fmla="*/ 25 w 60"/>
                    <a:gd name="T29" fmla="*/ 118 h 122"/>
                    <a:gd name="T30" fmla="*/ 12 w 60"/>
                    <a:gd name="T31" fmla="*/ 121 h 122"/>
                    <a:gd name="T32" fmla="*/ 0 w 60"/>
                    <a:gd name="T33" fmla="*/ 122 h 122"/>
                    <a:gd name="T34" fmla="*/ 0 w 60"/>
                    <a:gd name="T35" fmla="*/ 62 h 12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0"/>
                    <a:gd name="T55" fmla="*/ 0 h 122"/>
                    <a:gd name="T56" fmla="*/ 60 w 60"/>
                    <a:gd name="T57" fmla="*/ 122 h 12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0" h="122">
                      <a:moveTo>
                        <a:pt x="0" y="62"/>
                      </a:moveTo>
                      <a:lnTo>
                        <a:pt x="0" y="0"/>
                      </a:lnTo>
                      <a:lnTo>
                        <a:pt x="12" y="3"/>
                      </a:lnTo>
                      <a:lnTo>
                        <a:pt x="25" y="6"/>
                      </a:lnTo>
                      <a:lnTo>
                        <a:pt x="35" y="13"/>
                      </a:lnTo>
                      <a:lnTo>
                        <a:pt x="45" y="21"/>
                      </a:lnTo>
                      <a:lnTo>
                        <a:pt x="52" y="31"/>
                      </a:lnTo>
                      <a:lnTo>
                        <a:pt x="58" y="42"/>
                      </a:lnTo>
                      <a:lnTo>
                        <a:pt x="60" y="55"/>
                      </a:lnTo>
                      <a:lnTo>
                        <a:pt x="60" y="69"/>
                      </a:lnTo>
                      <a:lnTo>
                        <a:pt x="58" y="81"/>
                      </a:lnTo>
                      <a:lnTo>
                        <a:pt x="52" y="93"/>
                      </a:lnTo>
                      <a:lnTo>
                        <a:pt x="45" y="103"/>
                      </a:lnTo>
                      <a:lnTo>
                        <a:pt x="35" y="111"/>
                      </a:lnTo>
                      <a:lnTo>
                        <a:pt x="25" y="118"/>
                      </a:lnTo>
                      <a:lnTo>
                        <a:pt x="12" y="121"/>
                      </a:lnTo>
                      <a:lnTo>
                        <a:pt x="0" y="122"/>
                      </a:ln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01" name="Freeform 888"/>
                <p:cNvSpPr>
                  <a:spLocks noChangeAspect="1"/>
                </p:cNvSpPr>
                <p:nvPr/>
              </p:nvSpPr>
              <p:spPr bwMode="auto">
                <a:xfrm>
                  <a:off x="4520" y="1215"/>
                  <a:ext cx="9" cy="17"/>
                </a:xfrm>
                <a:custGeom>
                  <a:avLst/>
                  <a:gdLst>
                    <a:gd name="T0" fmla="*/ 0 w 60"/>
                    <a:gd name="T1" fmla="*/ 0 h 122"/>
                    <a:gd name="T2" fmla="*/ 12 w 60"/>
                    <a:gd name="T3" fmla="*/ 3 h 122"/>
                    <a:gd name="T4" fmla="*/ 25 w 60"/>
                    <a:gd name="T5" fmla="*/ 6 h 122"/>
                    <a:gd name="T6" fmla="*/ 35 w 60"/>
                    <a:gd name="T7" fmla="*/ 13 h 122"/>
                    <a:gd name="T8" fmla="*/ 45 w 60"/>
                    <a:gd name="T9" fmla="*/ 21 h 122"/>
                    <a:gd name="T10" fmla="*/ 52 w 60"/>
                    <a:gd name="T11" fmla="*/ 31 h 122"/>
                    <a:gd name="T12" fmla="*/ 58 w 60"/>
                    <a:gd name="T13" fmla="*/ 42 h 122"/>
                    <a:gd name="T14" fmla="*/ 60 w 60"/>
                    <a:gd name="T15" fmla="*/ 55 h 122"/>
                    <a:gd name="T16" fmla="*/ 60 w 60"/>
                    <a:gd name="T17" fmla="*/ 69 h 122"/>
                    <a:gd name="T18" fmla="*/ 58 w 60"/>
                    <a:gd name="T19" fmla="*/ 81 h 122"/>
                    <a:gd name="T20" fmla="*/ 52 w 60"/>
                    <a:gd name="T21" fmla="*/ 93 h 122"/>
                    <a:gd name="T22" fmla="*/ 45 w 60"/>
                    <a:gd name="T23" fmla="*/ 103 h 122"/>
                    <a:gd name="T24" fmla="*/ 35 w 60"/>
                    <a:gd name="T25" fmla="*/ 111 h 122"/>
                    <a:gd name="T26" fmla="*/ 25 w 60"/>
                    <a:gd name="T27" fmla="*/ 118 h 122"/>
                    <a:gd name="T28" fmla="*/ 12 w 60"/>
                    <a:gd name="T29" fmla="*/ 121 h 122"/>
                    <a:gd name="T30" fmla="*/ 0 w 60"/>
                    <a:gd name="T31" fmla="*/ 122 h 12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60"/>
                    <a:gd name="T49" fmla="*/ 0 h 122"/>
                    <a:gd name="T50" fmla="*/ 60 w 60"/>
                    <a:gd name="T51" fmla="*/ 122 h 12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60" h="122">
                      <a:moveTo>
                        <a:pt x="0" y="0"/>
                      </a:moveTo>
                      <a:lnTo>
                        <a:pt x="12" y="3"/>
                      </a:lnTo>
                      <a:lnTo>
                        <a:pt x="25" y="6"/>
                      </a:lnTo>
                      <a:lnTo>
                        <a:pt x="35" y="13"/>
                      </a:lnTo>
                      <a:lnTo>
                        <a:pt x="45" y="21"/>
                      </a:lnTo>
                      <a:lnTo>
                        <a:pt x="52" y="31"/>
                      </a:lnTo>
                      <a:lnTo>
                        <a:pt x="58" y="42"/>
                      </a:lnTo>
                      <a:lnTo>
                        <a:pt x="60" y="55"/>
                      </a:lnTo>
                      <a:lnTo>
                        <a:pt x="60" y="69"/>
                      </a:lnTo>
                      <a:lnTo>
                        <a:pt x="58" y="81"/>
                      </a:lnTo>
                      <a:lnTo>
                        <a:pt x="52" y="93"/>
                      </a:lnTo>
                      <a:lnTo>
                        <a:pt x="45" y="103"/>
                      </a:lnTo>
                      <a:lnTo>
                        <a:pt x="35" y="111"/>
                      </a:lnTo>
                      <a:lnTo>
                        <a:pt x="25" y="118"/>
                      </a:lnTo>
                      <a:lnTo>
                        <a:pt x="12" y="121"/>
                      </a:lnTo>
                      <a:lnTo>
                        <a:pt x="0" y="12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02" name="Freeform 889"/>
                <p:cNvSpPr>
                  <a:spLocks noChangeAspect="1"/>
                </p:cNvSpPr>
                <p:nvPr/>
              </p:nvSpPr>
              <p:spPr bwMode="auto">
                <a:xfrm>
                  <a:off x="1382" y="1215"/>
                  <a:ext cx="3138" cy="17"/>
                </a:xfrm>
                <a:custGeom>
                  <a:avLst/>
                  <a:gdLst>
                    <a:gd name="T0" fmla="*/ 21971 w 21971"/>
                    <a:gd name="T1" fmla="*/ 122 h 122"/>
                    <a:gd name="T2" fmla="*/ 21971 w 21971"/>
                    <a:gd name="T3" fmla="*/ 62 h 122"/>
                    <a:gd name="T4" fmla="*/ 21971 w 21971"/>
                    <a:gd name="T5" fmla="*/ 0 h 122"/>
                    <a:gd name="T6" fmla="*/ 0 w 21971"/>
                    <a:gd name="T7" fmla="*/ 0 h 122"/>
                    <a:gd name="T8" fmla="*/ 0 w 21971"/>
                    <a:gd name="T9" fmla="*/ 62 h 122"/>
                    <a:gd name="T10" fmla="*/ 0 w 21971"/>
                    <a:gd name="T11" fmla="*/ 122 h 122"/>
                    <a:gd name="T12" fmla="*/ 21971 w 21971"/>
                    <a:gd name="T13" fmla="*/ 122 h 12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1971"/>
                    <a:gd name="T22" fmla="*/ 0 h 122"/>
                    <a:gd name="T23" fmla="*/ 21971 w 21971"/>
                    <a:gd name="T24" fmla="*/ 122 h 12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1971" h="122">
                      <a:moveTo>
                        <a:pt x="21971" y="122"/>
                      </a:moveTo>
                      <a:lnTo>
                        <a:pt x="21971" y="62"/>
                      </a:lnTo>
                      <a:lnTo>
                        <a:pt x="21971" y="0"/>
                      </a:ln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0" y="122"/>
                      </a:lnTo>
                      <a:lnTo>
                        <a:pt x="21971" y="1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03" name="Freeform 890"/>
                <p:cNvSpPr>
                  <a:spLocks noChangeAspect="1"/>
                </p:cNvSpPr>
                <p:nvPr/>
              </p:nvSpPr>
              <p:spPr bwMode="auto">
                <a:xfrm>
                  <a:off x="1382" y="1215"/>
                  <a:ext cx="3138" cy="17"/>
                </a:xfrm>
                <a:custGeom>
                  <a:avLst/>
                  <a:gdLst>
                    <a:gd name="T0" fmla="*/ 21971 w 21971"/>
                    <a:gd name="T1" fmla="*/ 122 h 122"/>
                    <a:gd name="T2" fmla="*/ 21971 w 21971"/>
                    <a:gd name="T3" fmla="*/ 62 h 122"/>
                    <a:gd name="T4" fmla="*/ 21971 w 21971"/>
                    <a:gd name="T5" fmla="*/ 0 h 122"/>
                    <a:gd name="T6" fmla="*/ 0 w 21971"/>
                    <a:gd name="T7" fmla="*/ 0 h 122"/>
                    <a:gd name="T8" fmla="*/ 0 w 21971"/>
                    <a:gd name="T9" fmla="*/ 62 h 122"/>
                    <a:gd name="T10" fmla="*/ 0 w 21971"/>
                    <a:gd name="T11" fmla="*/ 122 h 122"/>
                    <a:gd name="T12" fmla="*/ 21971 w 21971"/>
                    <a:gd name="T13" fmla="*/ 122 h 12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1971"/>
                    <a:gd name="T22" fmla="*/ 0 h 122"/>
                    <a:gd name="T23" fmla="*/ 21971 w 21971"/>
                    <a:gd name="T24" fmla="*/ 122 h 12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1971" h="122">
                      <a:moveTo>
                        <a:pt x="21971" y="122"/>
                      </a:moveTo>
                      <a:lnTo>
                        <a:pt x="21971" y="62"/>
                      </a:lnTo>
                      <a:lnTo>
                        <a:pt x="21971" y="0"/>
                      </a:ln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0" y="122"/>
                      </a:lnTo>
                      <a:lnTo>
                        <a:pt x="21971" y="12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04" name="Freeform 891"/>
                <p:cNvSpPr>
                  <a:spLocks noChangeAspect="1"/>
                </p:cNvSpPr>
                <p:nvPr/>
              </p:nvSpPr>
              <p:spPr bwMode="auto">
                <a:xfrm>
                  <a:off x="1373" y="1215"/>
                  <a:ext cx="9" cy="17"/>
                </a:xfrm>
                <a:custGeom>
                  <a:avLst/>
                  <a:gdLst>
                    <a:gd name="T0" fmla="*/ 61 w 61"/>
                    <a:gd name="T1" fmla="*/ 62 h 122"/>
                    <a:gd name="T2" fmla="*/ 61 w 61"/>
                    <a:gd name="T3" fmla="*/ 122 h 122"/>
                    <a:gd name="T4" fmla="*/ 48 w 61"/>
                    <a:gd name="T5" fmla="*/ 121 h 122"/>
                    <a:gd name="T6" fmla="*/ 36 w 61"/>
                    <a:gd name="T7" fmla="*/ 118 h 122"/>
                    <a:gd name="T8" fmla="*/ 25 w 61"/>
                    <a:gd name="T9" fmla="*/ 111 h 122"/>
                    <a:gd name="T10" fmla="*/ 15 w 61"/>
                    <a:gd name="T11" fmla="*/ 103 h 122"/>
                    <a:gd name="T12" fmla="*/ 8 w 61"/>
                    <a:gd name="T13" fmla="*/ 93 h 122"/>
                    <a:gd name="T14" fmla="*/ 3 w 61"/>
                    <a:gd name="T15" fmla="*/ 81 h 122"/>
                    <a:gd name="T16" fmla="*/ 0 w 61"/>
                    <a:gd name="T17" fmla="*/ 69 h 122"/>
                    <a:gd name="T18" fmla="*/ 0 w 61"/>
                    <a:gd name="T19" fmla="*/ 55 h 122"/>
                    <a:gd name="T20" fmla="*/ 3 w 61"/>
                    <a:gd name="T21" fmla="*/ 42 h 122"/>
                    <a:gd name="T22" fmla="*/ 8 w 61"/>
                    <a:gd name="T23" fmla="*/ 31 h 122"/>
                    <a:gd name="T24" fmla="*/ 15 w 61"/>
                    <a:gd name="T25" fmla="*/ 21 h 122"/>
                    <a:gd name="T26" fmla="*/ 25 w 61"/>
                    <a:gd name="T27" fmla="*/ 13 h 122"/>
                    <a:gd name="T28" fmla="*/ 36 w 61"/>
                    <a:gd name="T29" fmla="*/ 6 h 122"/>
                    <a:gd name="T30" fmla="*/ 48 w 61"/>
                    <a:gd name="T31" fmla="*/ 3 h 122"/>
                    <a:gd name="T32" fmla="*/ 61 w 61"/>
                    <a:gd name="T33" fmla="*/ 0 h 122"/>
                    <a:gd name="T34" fmla="*/ 61 w 61"/>
                    <a:gd name="T35" fmla="*/ 62 h 12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1"/>
                    <a:gd name="T55" fmla="*/ 0 h 122"/>
                    <a:gd name="T56" fmla="*/ 61 w 61"/>
                    <a:gd name="T57" fmla="*/ 122 h 12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1" h="122">
                      <a:moveTo>
                        <a:pt x="61" y="62"/>
                      </a:moveTo>
                      <a:lnTo>
                        <a:pt x="61" y="122"/>
                      </a:lnTo>
                      <a:lnTo>
                        <a:pt x="48" y="121"/>
                      </a:lnTo>
                      <a:lnTo>
                        <a:pt x="36" y="118"/>
                      </a:lnTo>
                      <a:lnTo>
                        <a:pt x="25" y="111"/>
                      </a:lnTo>
                      <a:lnTo>
                        <a:pt x="15" y="103"/>
                      </a:lnTo>
                      <a:lnTo>
                        <a:pt x="8" y="93"/>
                      </a:lnTo>
                      <a:lnTo>
                        <a:pt x="3" y="81"/>
                      </a:lnTo>
                      <a:lnTo>
                        <a:pt x="0" y="69"/>
                      </a:lnTo>
                      <a:lnTo>
                        <a:pt x="0" y="55"/>
                      </a:lnTo>
                      <a:lnTo>
                        <a:pt x="3" y="42"/>
                      </a:lnTo>
                      <a:lnTo>
                        <a:pt x="8" y="31"/>
                      </a:lnTo>
                      <a:lnTo>
                        <a:pt x="15" y="21"/>
                      </a:lnTo>
                      <a:lnTo>
                        <a:pt x="25" y="13"/>
                      </a:lnTo>
                      <a:lnTo>
                        <a:pt x="36" y="6"/>
                      </a:lnTo>
                      <a:lnTo>
                        <a:pt x="48" y="3"/>
                      </a:lnTo>
                      <a:lnTo>
                        <a:pt x="61" y="0"/>
                      </a:lnTo>
                      <a:lnTo>
                        <a:pt x="61" y="6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05" name="Freeform 892"/>
                <p:cNvSpPr>
                  <a:spLocks noChangeAspect="1"/>
                </p:cNvSpPr>
                <p:nvPr/>
              </p:nvSpPr>
              <p:spPr bwMode="auto">
                <a:xfrm>
                  <a:off x="1373" y="1215"/>
                  <a:ext cx="9" cy="17"/>
                </a:xfrm>
                <a:custGeom>
                  <a:avLst/>
                  <a:gdLst>
                    <a:gd name="T0" fmla="*/ 61 w 61"/>
                    <a:gd name="T1" fmla="*/ 122 h 122"/>
                    <a:gd name="T2" fmla="*/ 48 w 61"/>
                    <a:gd name="T3" fmla="*/ 121 h 122"/>
                    <a:gd name="T4" fmla="*/ 36 w 61"/>
                    <a:gd name="T5" fmla="*/ 118 h 122"/>
                    <a:gd name="T6" fmla="*/ 25 w 61"/>
                    <a:gd name="T7" fmla="*/ 111 h 122"/>
                    <a:gd name="T8" fmla="*/ 15 w 61"/>
                    <a:gd name="T9" fmla="*/ 103 h 122"/>
                    <a:gd name="T10" fmla="*/ 8 w 61"/>
                    <a:gd name="T11" fmla="*/ 93 h 122"/>
                    <a:gd name="T12" fmla="*/ 3 w 61"/>
                    <a:gd name="T13" fmla="*/ 81 h 122"/>
                    <a:gd name="T14" fmla="*/ 0 w 61"/>
                    <a:gd name="T15" fmla="*/ 69 h 122"/>
                    <a:gd name="T16" fmla="*/ 0 w 61"/>
                    <a:gd name="T17" fmla="*/ 55 h 122"/>
                    <a:gd name="T18" fmla="*/ 3 w 61"/>
                    <a:gd name="T19" fmla="*/ 42 h 122"/>
                    <a:gd name="T20" fmla="*/ 8 w 61"/>
                    <a:gd name="T21" fmla="*/ 31 h 122"/>
                    <a:gd name="T22" fmla="*/ 15 w 61"/>
                    <a:gd name="T23" fmla="*/ 21 h 122"/>
                    <a:gd name="T24" fmla="*/ 25 w 61"/>
                    <a:gd name="T25" fmla="*/ 13 h 122"/>
                    <a:gd name="T26" fmla="*/ 36 w 61"/>
                    <a:gd name="T27" fmla="*/ 6 h 122"/>
                    <a:gd name="T28" fmla="*/ 48 w 61"/>
                    <a:gd name="T29" fmla="*/ 3 h 122"/>
                    <a:gd name="T30" fmla="*/ 61 w 61"/>
                    <a:gd name="T31" fmla="*/ 0 h 12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61"/>
                    <a:gd name="T49" fmla="*/ 0 h 122"/>
                    <a:gd name="T50" fmla="*/ 61 w 61"/>
                    <a:gd name="T51" fmla="*/ 122 h 12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61" h="122">
                      <a:moveTo>
                        <a:pt x="61" y="122"/>
                      </a:moveTo>
                      <a:lnTo>
                        <a:pt x="48" y="121"/>
                      </a:lnTo>
                      <a:lnTo>
                        <a:pt x="36" y="118"/>
                      </a:lnTo>
                      <a:lnTo>
                        <a:pt x="25" y="111"/>
                      </a:lnTo>
                      <a:lnTo>
                        <a:pt x="15" y="103"/>
                      </a:lnTo>
                      <a:lnTo>
                        <a:pt x="8" y="93"/>
                      </a:lnTo>
                      <a:lnTo>
                        <a:pt x="3" y="81"/>
                      </a:lnTo>
                      <a:lnTo>
                        <a:pt x="0" y="69"/>
                      </a:lnTo>
                      <a:lnTo>
                        <a:pt x="0" y="55"/>
                      </a:lnTo>
                      <a:lnTo>
                        <a:pt x="3" y="42"/>
                      </a:lnTo>
                      <a:lnTo>
                        <a:pt x="8" y="31"/>
                      </a:lnTo>
                      <a:lnTo>
                        <a:pt x="15" y="21"/>
                      </a:lnTo>
                      <a:lnTo>
                        <a:pt x="25" y="13"/>
                      </a:lnTo>
                      <a:lnTo>
                        <a:pt x="36" y="6"/>
                      </a:lnTo>
                      <a:lnTo>
                        <a:pt x="48" y="3"/>
                      </a:lnTo>
                      <a:lnTo>
                        <a:pt x="6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06" name="Line 89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382" y="2015"/>
                  <a:ext cx="313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07" name="Freeform 894"/>
                <p:cNvSpPr>
                  <a:spLocks noChangeAspect="1"/>
                </p:cNvSpPr>
                <p:nvPr/>
              </p:nvSpPr>
              <p:spPr bwMode="auto">
                <a:xfrm>
                  <a:off x="1381" y="1215"/>
                  <a:ext cx="9" cy="17"/>
                </a:xfrm>
                <a:custGeom>
                  <a:avLst/>
                  <a:gdLst>
                    <a:gd name="T0" fmla="*/ 3 w 63"/>
                    <a:gd name="T1" fmla="*/ 61 h 121"/>
                    <a:gd name="T2" fmla="*/ 0 w 63"/>
                    <a:gd name="T3" fmla="*/ 0 h 121"/>
                    <a:gd name="T4" fmla="*/ 13 w 63"/>
                    <a:gd name="T5" fmla="*/ 0 h 121"/>
                    <a:gd name="T6" fmla="*/ 25 w 63"/>
                    <a:gd name="T7" fmla="*/ 4 h 121"/>
                    <a:gd name="T8" fmla="*/ 37 w 63"/>
                    <a:gd name="T9" fmla="*/ 11 h 121"/>
                    <a:gd name="T10" fmla="*/ 46 w 63"/>
                    <a:gd name="T11" fmla="*/ 19 h 121"/>
                    <a:gd name="T12" fmla="*/ 54 w 63"/>
                    <a:gd name="T13" fmla="*/ 29 h 121"/>
                    <a:gd name="T14" fmla="*/ 59 w 63"/>
                    <a:gd name="T15" fmla="*/ 40 h 121"/>
                    <a:gd name="T16" fmla="*/ 63 w 63"/>
                    <a:gd name="T17" fmla="*/ 53 h 121"/>
                    <a:gd name="T18" fmla="*/ 63 w 63"/>
                    <a:gd name="T19" fmla="*/ 65 h 121"/>
                    <a:gd name="T20" fmla="*/ 61 w 63"/>
                    <a:gd name="T21" fmla="*/ 78 h 121"/>
                    <a:gd name="T22" fmla="*/ 56 w 63"/>
                    <a:gd name="T23" fmla="*/ 89 h 121"/>
                    <a:gd name="T24" fmla="*/ 49 w 63"/>
                    <a:gd name="T25" fmla="*/ 99 h 121"/>
                    <a:gd name="T26" fmla="*/ 40 w 63"/>
                    <a:gd name="T27" fmla="*/ 109 h 121"/>
                    <a:gd name="T28" fmla="*/ 29 w 63"/>
                    <a:gd name="T29" fmla="*/ 115 h 121"/>
                    <a:gd name="T30" fmla="*/ 17 w 63"/>
                    <a:gd name="T31" fmla="*/ 120 h 121"/>
                    <a:gd name="T32" fmla="*/ 5 w 63"/>
                    <a:gd name="T33" fmla="*/ 121 h 121"/>
                    <a:gd name="T34" fmla="*/ 3 w 63"/>
                    <a:gd name="T35" fmla="*/ 61 h 12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3"/>
                    <a:gd name="T55" fmla="*/ 0 h 121"/>
                    <a:gd name="T56" fmla="*/ 63 w 63"/>
                    <a:gd name="T57" fmla="*/ 121 h 12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3" h="121">
                      <a:moveTo>
                        <a:pt x="3" y="61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25" y="4"/>
                      </a:lnTo>
                      <a:lnTo>
                        <a:pt x="37" y="11"/>
                      </a:lnTo>
                      <a:lnTo>
                        <a:pt x="46" y="19"/>
                      </a:lnTo>
                      <a:lnTo>
                        <a:pt x="54" y="29"/>
                      </a:lnTo>
                      <a:lnTo>
                        <a:pt x="59" y="40"/>
                      </a:lnTo>
                      <a:lnTo>
                        <a:pt x="63" y="53"/>
                      </a:lnTo>
                      <a:lnTo>
                        <a:pt x="63" y="65"/>
                      </a:lnTo>
                      <a:lnTo>
                        <a:pt x="61" y="78"/>
                      </a:lnTo>
                      <a:lnTo>
                        <a:pt x="56" y="89"/>
                      </a:lnTo>
                      <a:lnTo>
                        <a:pt x="49" y="99"/>
                      </a:lnTo>
                      <a:lnTo>
                        <a:pt x="40" y="109"/>
                      </a:lnTo>
                      <a:lnTo>
                        <a:pt x="29" y="115"/>
                      </a:lnTo>
                      <a:lnTo>
                        <a:pt x="17" y="120"/>
                      </a:lnTo>
                      <a:lnTo>
                        <a:pt x="5" y="121"/>
                      </a:lnTo>
                      <a:lnTo>
                        <a:pt x="3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08" name="Freeform 895"/>
                <p:cNvSpPr>
                  <a:spLocks noChangeAspect="1"/>
                </p:cNvSpPr>
                <p:nvPr/>
              </p:nvSpPr>
              <p:spPr bwMode="auto">
                <a:xfrm>
                  <a:off x="1381" y="1215"/>
                  <a:ext cx="9" cy="17"/>
                </a:xfrm>
                <a:custGeom>
                  <a:avLst/>
                  <a:gdLst>
                    <a:gd name="T0" fmla="*/ 0 w 63"/>
                    <a:gd name="T1" fmla="*/ 0 h 121"/>
                    <a:gd name="T2" fmla="*/ 13 w 63"/>
                    <a:gd name="T3" fmla="*/ 0 h 121"/>
                    <a:gd name="T4" fmla="*/ 25 w 63"/>
                    <a:gd name="T5" fmla="*/ 4 h 121"/>
                    <a:gd name="T6" fmla="*/ 37 w 63"/>
                    <a:gd name="T7" fmla="*/ 11 h 121"/>
                    <a:gd name="T8" fmla="*/ 46 w 63"/>
                    <a:gd name="T9" fmla="*/ 19 h 121"/>
                    <a:gd name="T10" fmla="*/ 54 w 63"/>
                    <a:gd name="T11" fmla="*/ 29 h 121"/>
                    <a:gd name="T12" fmla="*/ 59 w 63"/>
                    <a:gd name="T13" fmla="*/ 40 h 121"/>
                    <a:gd name="T14" fmla="*/ 63 w 63"/>
                    <a:gd name="T15" fmla="*/ 53 h 121"/>
                    <a:gd name="T16" fmla="*/ 63 w 63"/>
                    <a:gd name="T17" fmla="*/ 65 h 121"/>
                    <a:gd name="T18" fmla="*/ 61 w 63"/>
                    <a:gd name="T19" fmla="*/ 78 h 121"/>
                    <a:gd name="T20" fmla="*/ 56 w 63"/>
                    <a:gd name="T21" fmla="*/ 89 h 121"/>
                    <a:gd name="T22" fmla="*/ 49 w 63"/>
                    <a:gd name="T23" fmla="*/ 99 h 121"/>
                    <a:gd name="T24" fmla="*/ 40 w 63"/>
                    <a:gd name="T25" fmla="*/ 109 h 121"/>
                    <a:gd name="T26" fmla="*/ 29 w 63"/>
                    <a:gd name="T27" fmla="*/ 115 h 121"/>
                    <a:gd name="T28" fmla="*/ 17 w 63"/>
                    <a:gd name="T29" fmla="*/ 120 h 121"/>
                    <a:gd name="T30" fmla="*/ 5 w 63"/>
                    <a:gd name="T31" fmla="*/ 121 h 12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63"/>
                    <a:gd name="T49" fmla="*/ 0 h 121"/>
                    <a:gd name="T50" fmla="*/ 63 w 63"/>
                    <a:gd name="T51" fmla="*/ 121 h 12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63" h="121">
                      <a:moveTo>
                        <a:pt x="0" y="0"/>
                      </a:moveTo>
                      <a:lnTo>
                        <a:pt x="13" y="0"/>
                      </a:lnTo>
                      <a:lnTo>
                        <a:pt x="25" y="4"/>
                      </a:lnTo>
                      <a:lnTo>
                        <a:pt x="37" y="11"/>
                      </a:lnTo>
                      <a:lnTo>
                        <a:pt x="46" y="19"/>
                      </a:lnTo>
                      <a:lnTo>
                        <a:pt x="54" y="29"/>
                      </a:lnTo>
                      <a:lnTo>
                        <a:pt x="59" y="40"/>
                      </a:lnTo>
                      <a:lnTo>
                        <a:pt x="63" y="53"/>
                      </a:lnTo>
                      <a:lnTo>
                        <a:pt x="63" y="65"/>
                      </a:lnTo>
                      <a:lnTo>
                        <a:pt x="61" y="78"/>
                      </a:lnTo>
                      <a:lnTo>
                        <a:pt x="56" y="89"/>
                      </a:lnTo>
                      <a:lnTo>
                        <a:pt x="49" y="99"/>
                      </a:lnTo>
                      <a:lnTo>
                        <a:pt x="40" y="109"/>
                      </a:lnTo>
                      <a:lnTo>
                        <a:pt x="29" y="115"/>
                      </a:lnTo>
                      <a:lnTo>
                        <a:pt x="17" y="120"/>
                      </a:lnTo>
                      <a:lnTo>
                        <a:pt x="5" y="12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09" name="Freeform 896"/>
                <p:cNvSpPr>
                  <a:spLocks noChangeAspect="1"/>
                </p:cNvSpPr>
                <p:nvPr/>
              </p:nvSpPr>
              <p:spPr bwMode="auto">
                <a:xfrm>
                  <a:off x="1363" y="1215"/>
                  <a:ext cx="19" cy="18"/>
                </a:xfrm>
                <a:custGeom>
                  <a:avLst/>
                  <a:gdLst>
                    <a:gd name="T0" fmla="*/ 133 w 133"/>
                    <a:gd name="T1" fmla="*/ 121 h 126"/>
                    <a:gd name="T2" fmla="*/ 131 w 133"/>
                    <a:gd name="T3" fmla="*/ 61 h 126"/>
                    <a:gd name="T4" fmla="*/ 128 w 133"/>
                    <a:gd name="T5" fmla="*/ 0 h 126"/>
                    <a:gd name="T6" fmla="*/ 0 w 133"/>
                    <a:gd name="T7" fmla="*/ 5 h 126"/>
                    <a:gd name="T8" fmla="*/ 2 w 133"/>
                    <a:gd name="T9" fmla="*/ 65 h 126"/>
                    <a:gd name="T10" fmla="*/ 4 w 133"/>
                    <a:gd name="T11" fmla="*/ 126 h 126"/>
                    <a:gd name="T12" fmla="*/ 133 w 133"/>
                    <a:gd name="T13" fmla="*/ 121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3"/>
                    <a:gd name="T22" fmla="*/ 0 h 126"/>
                    <a:gd name="T23" fmla="*/ 133 w 133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3" h="126">
                      <a:moveTo>
                        <a:pt x="133" y="121"/>
                      </a:moveTo>
                      <a:lnTo>
                        <a:pt x="131" y="61"/>
                      </a:lnTo>
                      <a:lnTo>
                        <a:pt x="128" y="0"/>
                      </a:lnTo>
                      <a:lnTo>
                        <a:pt x="0" y="5"/>
                      </a:lnTo>
                      <a:lnTo>
                        <a:pt x="2" y="65"/>
                      </a:lnTo>
                      <a:lnTo>
                        <a:pt x="4" y="126"/>
                      </a:lnTo>
                      <a:lnTo>
                        <a:pt x="133" y="1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10" name="Freeform 897"/>
                <p:cNvSpPr>
                  <a:spLocks noChangeAspect="1"/>
                </p:cNvSpPr>
                <p:nvPr/>
              </p:nvSpPr>
              <p:spPr bwMode="auto">
                <a:xfrm>
                  <a:off x="1363" y="1215"/>
                  <a:ext cx="19" cy="18"/>
                </a:xfrm>
                <a:custGeom>
                  <a:avLst/>
                  <a:gdLst>
                    <a:gd name="T0" fmla="*/ 133 w 133"/>
                    <a:gd name="T1" fmla="*/ 121 h 126"/>
                    <a:gd name="T2" fmla="*/ 131 w 133"/>
                    <a:gd name="T3" fmla="*/ 61 h 126"/>
                    <a:gd name="T4" fmla="*/ 128 w 133"/>
                    <a:gd name="T5" fmla="*/ 0 h 126"/>
                    <a:gd name="T6" fmla="*/ 0 w 133"/>
                    <a:gd name="T7" fmla="*/ 5 h 126"/>
                    <a:gd name="T8" fmla="*/ 2 w 133"/>
                    <a:gd name="T9" fmla="*/ 65 h 126"/>
                    <a:gd name="T10" fmla="*/ 4 w 133"/>
                    <a:gd name="T11" fmla="*/ 126 h 126"/>
                    <a:gd name="T12" fmla="*/ 133 w 133"/>
                    <a:gd name="T13" fmla="*/ 121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3"/>
                    <a:gd name="T22" fmla="*/ 0 h 126"/>
                    <a:gd name="T23" fmla="*/ 133 w 133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3" h="126">
                      <a:moveTo>
                        <a:pt x="133" y="121"/>
                      </a:moveTo>
                      <a:lnTo>
                        <a:pt x="131" y="61"/>
                      </a:lnTo>
                      <a:lnTo>
                        <a:pt x="128" y="0"/>
                      </a:lnTo>
                      <a:lnTo>
                        <a:pt x="0" y="5"/>
                      </a:lnTo>
                      <a:lnTo>
                        <a:pt x="2" y="65"/>
                      </a:lnTo>
                      <a:lnTo>
                        <a:pt x="4" y="126"/>
                      </a:lnTo>
                      <a:lnTo>
                        <a:pt x="133" y="12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11" name="Freeform 898"/>
                <p:cNvSpPr>
                  <a:spLocks noChangeAspect="1"/>
                </p:cNvSpPr>
                <p:nvPr/>
              </p:nvSpPr>
              <p:spPr bwMode="auto">
                <a:xfrm>
                  <a:off x="1362" y="1216"/>
                  <a:ext cx="1" cy="8"/>
                </a:xfrm>
                <a:custGeom>
                  <a:avLst/>
                  <a:gdLst>
                    <a:gd name="T0" fmla="*/ 7 w 7"/>
                    <a:gd name="T1" fmla="*/ 60 h 60"/>
                    <a:gd name="T2" fmla="*/ 5 w 7"/>
                    <a:gd name="T3" fmla="*/ 0 h 60"/>
                    <a:gd name="T4" fmla="*/ 0 w 7"/>
                    <a:gd name="T5" fmla="*/ 0 h 60"/>
                    <a:gd name="T6" fmla="*/ 7 w 7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60"/>
                    <a:gd name="T14" fmla="*/ 7 w 7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60">
                      <a:moveTo>
                        <a:pt x="7" y="6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7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12" name="Line 89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362" y="121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13" name="Freeform 900"/>
                <p:cNvSpPr>
                  <a:spLocks noChangeAspect="1"/>
                </p:cNvSpPr>
                <p:nvPr/>
              </p:nvSpPr>
              <p:spPr bwMode="auto">
                <a:xfrm>
                  <a:off x="1344" y="1216"/>
                  <a:ext cx="20" cy="19"/>
                </a:xfrm>
                <a:custGeom>
                  <a:avLst/>
                  <a:gdLst>
                    <a:gd name="T0" fmla="*/ 142 w 142"/>
                    <a:gd name="T1" fmla="*/ 121 h 135"/>
                    <a:gd name="T2" fmla="*/ 135 w 142"/>
                    <a:gd name="T3" fmla="*/ 60 h 135"/>
                    <a:gd name="T4" fmla="*/ 128 w 142"/>
                    <a:gd name="T5" fmla="*/ 0 h 135"/>
                    <a:gd name="T6" fmla="*/ 0 w 142"/>
                    <a:gd name="T7" fmla="*/ 15 h 135"/>
                    <a:gd name="T8" fmla="*/ 7 w 142"/>
                    <a:gd name="T9" fmla="*/ 75 h 135"/>
                    <a:gd name="T10" fmla="*/ 14 w 142"/>
                    <a:gd name="T11" fmla="*/ 135 h 135"/>
                    <a:gd name="T12" fmla="*/ 142 w 142"/>
                    <a:gd name="T13" fmla="*/ 121 h 13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135"/>
                    <a:gd name="T23" fmla="*/ 142 w 142"/>
                    <a:gd name="T24" fmla="*/ 135 h 13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135">
                      <a:moveTo>
                        <a:pt x="142" y="121"/>
                      </a:moveTo>
                      <a:lnTo>
                        <a:pt x="135" y="60"/>
                      </a:lnTo>
                      <a:lnTo>
                        <a:pt x="128" y="0"/>
                      </a:lnTo>
                      <a:lnTo>
                        <a:pt x="0" y="15"/>
                      </a:lnTo>
                      <a:lnTo>
                        <a:pt x="7" y="75"/>
                      </a:lnTo>
                      <a:lnTo>
                        <a:pt x="14" y="135"/>
                      </a:lnTo>
                      <a:lnTo>
                        <a:pt x="142" y="1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14" name="Freeform 901"/>
                <p:cNvSpPr>
                  <a:spLocks noChangeAspect="1"/>
                </p:cNvSpPr>
                <p:nvPr/>
              </p:nvSpPr>
              <p:spPr bwMode="auto">
                <a:xfrm>
                  <a:off x="1344" y="1216"/>
                  <a:ext cx="20" cy="19"/>
                </a:xfrm>
                <a:custGeom>
                  <a:avLst/>
                  <a:gdLst>
                    <a:gd name="T0" fmla="*/ 142 w 142"/>
                    <a:gd name="T1" fmla="*/ 121 h 135"/>
                    <a:gd name="T2" fmla="*/ 135 w 142"/>
                    <a:gd name="T3" fmla="*/ 60 h 135"/>
                    <a:gd name="T4" fmla="*/ 128 w 142"/>
                    <a:gd name="T5" fmla="*/ 0 h 135"/>
                    <a:gd name="T6" fmla="*/ 0 w 142"/>
                    <a:gd name="T7" fmla="*/ 15 h 135"/>
                    <a:gd name="T8" fmla="*/ 7 w 142"/>
                    <a:gd name="T9" fmla="*/ 75 h 135"/>
                    <a:gd name="T10" fmla="*/ 14 w 142"/>
                    <a:gd name="T11" fmla="*/ 135 h 135"/>
                    <a:gd name="T12" fmla="*/ 142 w 142"/>
                    <a:gd name="T13" fmla="*/ 121 h 13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135"/>
                    <a:gd name="T23" fmla="*/ 142 w 142"/>
                    <a:gd name="T24" fmla="*/ 135 h 13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135">
                      <a:moveTo>
                        <a:pt x="142" y="121"/>
                      </a:moveTo>
                      <a:lnTo>
                        <a:pt x="135" y="60"/>
                      </a:lnTo>
                      <a:lnTo>
                        <a:pt x="128" y="0"/>
                      </a:lnTo>
                      <a:lnTo>
                        <a:pt x="0" y="15"/>
                      </a:lnTo>
                      <a:lnTo>
                        <a:pt x="7" y="75"/>
                      </a:lnTo>
                      <a:lnTo>
                        <a:pt x="14" y="135"/>
                      </a:lnTo>
                      <a:lnTo>
                        <a:pt x="142" y="12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15" name="Freeform 902"/>
                <p:cNvSpPr>
                  <a:spLocks noChangeAspect="1"/>
                </p:cNvSpPr>
                <p:nvPr/>
              </p:nvSpPr>
              <p:spPr bwMode="auto">
                <a:xfrm>
                  <a:off x="1343" y="1218"/>
                  <a:ext cx="2" cy="9"/>
                </a:xfrm>
                <a:custGeom>
                  <a:avLst/>
                  <a:gdLst>
                    <a:gd name="T0" fmla="*/ 12 w 12"/>
                    <a:gd name="T1" fmla="*/ 60 h 60"/>
                    <a:gd name="T2" fmla="*/ 5 w 12"/>
                    <a:gd name="T3" fmla="*/ 0 h 60"/>
                    <a:gd name="T4" fmla="*/ 0 w 12"/>
                    <a:gd name="T5" fmla="*/ 1 h 60"/>
                    <a:gd name="T6" fmla="*/ 12 w 1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"/>
                    <a:gd name="T13" fmla="*/ 0 h 60"/>
                    <a:gd name="T14" fmla="*/ 12 w 1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" h="60">
                      <a:moveTo>
                        <a:pt x="12" y="60"/>
                      </a:moveTo>
                      <a:lnTo>
                        <a:pt x="5" y="0"/>
                      </a:lnTo>
                      <a:lnTo>
                        <a:pt x="0" y="1"/>
                      </a:lnTo>
                      <a:lnTo>
                        <a:pt x="12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16" name="Line 90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343" y="121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17" name="Freeform 904"/>
                <p:cNvSpPr>
                  <a:spLocks noChangeAspect="1"/>
                </p:cNvSpPr>
                <p:nvPr/>
              </p:nvSpPr>
              <p:spPr bwMode="auto">
                <a:xfrm>
                  <a:off x="1325" y="1218"/>
                  <a:ext cx="22" cy="21"/>
                </a:xfrm>
                <a:custGeom>
                  <a:avLst/>
                  <a:gdLst>
                    <a:gd name="T0" fmla="*/ 148 w 148"/>
                    <a:gd name="T1" fmla="*/ 118 h 143"/>
                    <a:gd name="T2" fmla="*/ 137 w 148"/>
                    <a:gd name="T3" fmla="*/ 59 h 143"/>
                    <a:gd name="T4" fmla="*/ 125 w 148"/>
                    <a:gd name="T5" fmla="*/ 0 h 143"/>
                    <a:gd name="T6" fmla="*/ 0 w 148"/>
                    <a:gd name="T7" fmla="*/ 25 h 143"/>
                    <a:gd name="T8" fmla="*/ 12 w 148"/>
                    <a:gd name="T9" fmla="*/ 84 h 143"/>
                    <a:gd name="T10" fmla="*/ 23 w 148"/>
                    <a:gd name="T11" fmla="*/ 143 h 143"/>
                    <a:gd name="T12" fmla="*/ 148 w 148"/>
                    <a:gd name="T13" fmla="*/ 118 h 1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43"/>
                    <a:gd name="T23" fmla="*/ 148 w 148"/>
                    <a:gd name="T24" fmla="*/ 143 h 1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43">
                      <a:moveTo>
                        <a:pt x="148" y="118"/>
                      </a:moveTo>
                      <a:lnTo>
                        <a:pt x="137" y="59"/>
                      </a:lnTo>
                      <a:lnTo>
                        <a:pt x="125" y="0"/>
                      </a:lnTo>
                      <a:lnTo>
                        <a:pt x="0" y="25"/>
                      </a:lnTo>
                      <a:lnTo>
                        <a:pt x="12" y="84"/>
                      </a:lnTo>
                      <a:lnTo>
                        <a:pt x="23" y="143"/>
                      </a:lnTo>
                      <a:lnTo>
                        <a:pt x="148" y="1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18" name="Freeform 905"/>
                <p:cNvSpPr>
                  <a:spLocks noChangeAspect="1"/>
                </p:cNvSpPr>
                <p:nvPr/>
              </p:nvSpPr>
              <p:spPr bwMode="auto">
                <a:xfrm>
                  <a:off x="1325" y="1218"/>
                  <a:ext cx="22" cy="21"/>
                </a:xfrm>
                <a:custGeom>
                  <a:avLst/>
                  <a:gdLst>
                    <a:gd name="T0" fmla="*/ 148 w 148"/>
                    <a:gd name="T1" fmla="*/ 118 h 143"/>
                    <a:gd name="T2" fmla="*/ 137 w 148"/>
                    <a:gd name="T3" fmla="*/ 59 h 143"/>
                    <a:gd name="T4" fmla="*/ 125 w 148"/>
                    <a:gd name="T5" fmla="*/ 0 h 143"/>
                    <a:gd name="T6" fmla="*/ 0 w 148"/>
                    <a:gd name="T7" fmla="*/ 25 h 143"/>
                    <a:gd name="T8" fmla="*/ 12 w 148"/>
                    <a:gd name="T9" fmla="*/ 84 h 143"/>
                    <a:gd name="T10" fmla="*/ 23 w 148"/>
                    <a:gd name="T11" fmla="*/ 143 h 143"/>
                    <a:gd name="T12" fmla="*/ 148 w 148"/>
                    <a:gd name="T13" fmla="*/ 118 h 1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43"/>
                    <a:gd name="T23" fmla="*/ 148 w 148"/>
                    <a:gd name="T24" fmla="*/ 143 h 1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43">
                      <a:moveTo>
                        <a:pt x="148" y="118"/>
                      </a:moveTo>
                      <a:lnTo>
                        <a:pt x="137" y="59"/>
                      </a:lnTo>
                      <a:lnTo>
                        <a:pt x="125" y="0"/>
                      </a:lnTo>
                      <a:lnTo>
                        <a:pt x="0" y="25"/>
                      </a:lnTo>
                      <a:lnTo>
                        <a:pt x="12" y="84"/>
                      </a:lnTo>
                      <a:lnTo>
                        <a:pt x="23" y="143"/>
                      </a:lnTo>
                      <a:lnTo>
                        <a:pt x="148" y="11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19" name="Freeform 906"/>
                <p:cNvSpPr>
                  <a:spLocks noChangeAspect="1"/>
                </p:cNvSpPr>
                <p:nvPr/>
              </p:nvSpPr>
              <p:spPr bwMode="auto">
                <a:xfrm>
                  <a:off x="1325" y="1222"/>
                  <a:ext cx="2" cy="8"/>
                </a:xfrm>
                <a:custGeom>
                  <a:avLst/>
                  <a:gdLst>
                    <a:gd name="T0" fmla="*/ 16 w 16"/>
                    <a:gd name="T1" fmla="*/ 59 h 59"/>
                    <a:gd name="T2" fmla="*/ 4 w 16"/>
                    <a:gd name="T3" fmla="*/ 0 h 59"/>
                    <a:gd name="T4" fmla="*/ 0 w 16"/>
                    <a:gd name="T5" fmla="*/ 0 h 59"/>
                    <a:gd name="T6" fmla="*/ 16 w 16"/>
                    <a:gd name="T7" fmla="*/ 59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59"/>
                    <a:gd name="T14" fmla="*/ 16 w 16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59">
                      <a:moveTo>
                        <a:pt x="16" y="59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16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20" name="Line 90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325" y="122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21" name="Freeform 908"/>
                <p:cNvSpPr>
                  <a:spLocks noChangeAspect="1"/>
                </p:cNvSpPr>
                <p:nvPr/>
              </p:nvSpPr>
              <p:spPr bwMode="auto">
                <a:xfrm>
                  <a:off x="1307" y="1222"/>
                  <a:ext cx="22" cy="22"/>
                </a:xfrm>
                <a:custGeom>
                  <a:avLst/>
                  <a:gdLst>
                    <a:gd name="T0" fmla="*/ 155 w 155"/>
                    <a:gd name="T1" fmla="*/ 118 h 153"/>
                    <a:gd name="T2" fmla="*/ 139 w 155"/>
                    <a:gd name="T3" fmla="*/ 59 h 153"/>
                    <a:gd name="T4" fmla="*/ 123 w 155"/>
                    <a:gd name="T5" fmla="*/ 0 h 153"/>
                    <a:gd name="T6" fmla="*/ 0 w 155"/>
                    <a:gd name="T7" fmla="*/ 34 h 153"/>
                    <a:gd name="T8" fmla="*/ 16 w 155"/>
                    <a:gd name="T9" fmla="*/ 93 h 153"/>
                    <a:gd name="T10" fmla="*/ 32 w 155"/>
                    <a:gd name="T11" fmla="*/ 153 h 153"/>
                    <a:gd name="T12" fmla="*/ 155 w 155"/>
                    <a:gd name="T13" fmla="*/ 118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53"/>
                    <a:gd name="T23" fmla="*/ 155 w 155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53">
                      <a:moveTo>
                        <a:pt x="155" y="118"/>
                      </a:moveTo>
                      <a:lnTo>
                        <a:pt x="139" y="59"/>
                      </a:lnTo>
                      <a:lnTo>
                        <a:pt x="123" y="0"/>
                      </a:lnTo>
                      <a:lnTo>
                        <a:pt x="0" y="34"/>
                      </a:lnTo>
                      <a:lnTo>
                        <a:pt x="16" y="93"/>
                      </a:lnTo>
                      <a:lnTo>
                        <a:pt x="32" y="153"/>
                      </a:lnTo>
                      <a:lnTo>
                        <a:pt x="155" y="1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22" name="Freeform 909"/>
                <p:cNvSpPr>
                  <a:spLocks noChangeAspect="1"/>
                </p:cNvSpPr>
                <p:nvPr/>
              </p:nvSpPr>
              <p:spPr bwMode="auto">
                <a:xfrm>
                  <a:off x="1307" y="1222"/>
                  <a:ext cx="22" cy="22"/>
                </a:xfrm>
                <a:custGeom>
                  <a:avLst/>
                  <a:gdLst>
                    <a:gd name="T0" fmla="*/ 155 w 155"/>
                    <a:gd name="T1" fmla="*/ 118 h 153"/>
                    <a:gd name="T2" fmla="*/ 139 w 155"/>
                    <a:gd name="T3" fmla="*/ 59 h 153"/>
                    <a:gd name="T4" fmla="*/ 123 w 155"/>
                    <a:gd name="T5" fmla="*/ 0 h 153"/>
                    <a:gd name="T6" fmla="*/ 0 w 155"/>
                    <a:gd name="T7" fmla="*/ 34 h 153"/>
                    <a:gd name="T8" fmla="*/ 16 w 155"/>
                    <a:gd name="T9" fmla="*/ 93 h 153"/>
                    <a:gd name="T10" fmla="*/ 32 w 155"/>
                    <a:gd name="T11" fmla="*/ 153 h 153"/>
                    <a:gd name="T12" fmla="*/ 155 w 155"/>
                    <a:gd name="T13" fmla="*/ 118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53"/>
                    <a:gd name="T23" fmla="*/ 155 w 155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53">
                      <a:moveTo>
                        <a:pt x="155" y="118"/>
                      </a:moveTo>
                      <a:lnTo>
                        <a:pt x="139" y="59"/>
                      </a:lnTo>
                      <a:lnTo>
                        <a:pt x="123" y="0"/>
                      </a:lnTo>
                      <a:lnTo>
                        <a:pt x="0" y="34"/>
                      </a:lnTo>
                      <a:lnTo>
                        <a:pt x="16" y="93"/>
                      </a:lnTo>
                      <a:lnTo>
                        <a:pt x="32" y="153"/>
                      </a:lnTo>
                      <a:lnTo>
                        <a:pt x="155" y="11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23" name="Freeform 910"/>
                <p:cNvSpPr>
                  <a:spLocks noChangeAspect="1"/>
                </p:cNvSpPr>
                <p:nvPr/>
              </p:nvSpPr>
              <p:spPr bwMode="auto">
                <a:xfrm>
                  <a:off x="1307" y="1227"/>
                  <a:ext cx="3" cy="8"/>
                </a:xfrm>
                <a:custGeom>
                  <a:avLst/>
                  <a:gdLst>
                    <a:gd name="T0" fmla="*/ 20 w 20"/>
                    <a:gd name="T1" fmla="*/ 59 h 59"/>
                    <a:gd name="T2" fmla="*/ 4 w 20"/>
                    <a:gd name="T3" fmla="*/ 0 h 59"/>
                    <a:gd name="T4" fmla="*/ 0 w 20"/>
                    <a:gd name="T5" fmla="*/ 2 h 59"/>
                    <a:gd name="T6" fmla="*/ 20 w 20"/>
                    <a:gd name="T7" fmla="*/ 59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"/>
                    <a:gd name="T13" fmla="*/ 0 h 59"/>
                    <a:gd name="T14" fmla="*/ 20 w 20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" h="59">
                      <a:moveTo>
                        <a:pt x="20" y="59"/>
                      </a:move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20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24" name="Line 91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307" y="122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25" name="Freeform 912"/>
                <p:cNvSpPr>
                  <a:spLocks noChangeAspect="1"/>
                </p:cNvSpPr>
                <p:nvPr/>
              </p:nvSpPr>
              <p:spPr bwMode="auto">
                <a:xfrm>
                  <a:off x="1290" y="1227"/>
                  <a:ext cx="22" cy="22"/>
                </a:xfrm>
                <a:custGeom>
                  <a:avLst/>
                  <a:gdLst>
                    <a:gd name="T0" fmla="*/ 160 w 160"/>
                    <a:gd name="T1" fmla="*/ 114 h 156"/>
                    <a:gd name="T2" fmla="*/ 140 w 160"/>
                    <a:gd name="T3" fmla="*/ 57 h 156"/>
                    <a:gd name="T4" fmla="*/ 120 w 160"/>
                    <a:gd name="T5" fmla="*/ 0 h 156"/>
                    <a:gd name="T6" fmla="*/ 0 w 160"/>
                    <a:gd name="T7" fmla="*/ 43 h 156"/>
                    <a:gd name="T8" fmla="*/ 21 w 160"/>
                    <a:gd name="T9" fmla="*/ 99 h 156"/>
                    <a:gd name="T10" fmla="*/ 41 w 160"/>
                    <a:gd name="T11" fmla="*/ 156 h 156"/>
                    <a:gd name="T12" fmla="*/ 160 w 160"/>
                    <a:gd name="T13" fmla="*/ 114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56"/>
                    <a:gd name="T23" fmla="*/ 160 w 160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56">
                      <a:moveTo>
                        <a:pt x="160" y="114"/>
                      </a:moveTo>
                      <a:lnTo>
                        <a:pt x="140" y="57"/>
                      </a:lnTo>
                      <a:lnTo>
                        <a:pt x="120" y="0"/>
                      </a:lnTo>
                      <a:lnTo>
                        <a:pt x="0" y="43"/>
                      </a:lnTo>
                      <a:lnTo>
                        <a:pt x="21" y="99"/>
                      </a:lnTo>
                      <a:lnTo>
                        <a:pt x="41" y="156"/>
                      </a:lnTo>
                      <a:lnTo>
                        <a:pt x="160" y="1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26" name="Freeform 913"/>
                <p:cNvSpPr>
                  <a:spLocks noChangeAspect="1"/>
                </p:cNvSpPr>
                <p:nvPr/>
              </p:nvSpPr>
              <p:spPr bwMode="auto">
                <a:xfrm>
                  <a:off x="1290" y="1227"/>
                  <a:ext cx="22" cy="22"/>
                </a:xfrm>
                <a:custGeom>
                  <a:avLst/>
                  <a:gdLst>
                    <a:gd name="T0" fmla="*/ 160 w 160"/>
                    <a:gd name="T1" fmla="*/ 114 h 156"/>
                    <a:gd name="T2" fmla="*/ 140 w 160"/>
                    <a:gd name="T3" fmla="*/ 57 h 156"/>
                    <a:gd name="T4" fmla="*/ 120 w 160"/>
                    <a:gd name="T5" fmla="*/ 0 h 156"/>
                    <a:gd name="T6" fmla="*/ 0 w 160"/>
                    <a:gd name="T7" fmla="*/ 43 h 156"/>
                    <a:gd name="T8" fmla="*/ 21 w 160"/>
                    <a:gd name="T9" fmla="*/ 99 h 156"/>
                    <a:gd name="T10" fmla="*/ 41 w 160"/>
                    <a:gd name="T11" fmla="*/ 156 h 156"/>
                    <a:gd name="T12" fmla="*/ 160 w 160"/>
                    <a:gd name="T13" fmla="*/ 114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56"/>
                    <a:gd name="T23" fmla="*/ 160 w 160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56">
                      <a:moveTo>
                        <a:pt x="160" y="114"/>
                      </a:moveTo>
                      <a:lnTo>
                        <a:pt x="140" y="57"/>
                      </a:lnTo>
                      <a:lnTo>
                        <a:pt x="120" y="0"/>
                      </a:lnTo>
                      <a:lnTo>
                        <a:pt x="0" y="43"/>
                      </a:lnTo>
                      <a:lnTo>
                        <a:pt x="21" y="99"/>
                      </a:lnTo>
                      <a:lnTo>
                        <a:pt x="41" y="156"/>
                      </a:lnTo>
                      <a:lnTo>
                        <a:pt x="160" y="11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27" name="Freeform 914"/>
                <p:cNvSpPr>
                  <a:spLocks noChangeAspect="1"/>
                </p:cNvSpPr>
                <p:nvPr/>
              </p:nvSpPr>
              <p:spPr bwMode="auto">
                <a:xfrm>
                  <a:off x="1289" y="1233"/>
                  <a:ext cx="4" cy="8"/>
                </a:xfrm>
                <a:custGeom>
                  <a:avLst/>
                  <a:gdLst>
                    <a:gd name="T0" fmla="*/ 24 w 24"/>
                    <a:gd name="T1" fmla="*/ 56 h 56"/>
                    <a:gd name="T2" fmla="*/ 3 w 24"/>
                    <a:gd name="T3" fmla="*/ 0 h 56"/>
                    <a:gd name="T4" fmla="*/ 0 w 24"/>
                    <a:gd name="T5" fmla="*/ 1 h 56"/>
                    <a:gd name="T6" fmla="*/ 24 w 24"/>
                    <a:gd name="T7" fmla="*/ 56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"/>
                    <a:gd name="T13" fmla="*/ 0 h 56"/>
                    <a:gd name="T14" fmla="*/ 24 w 24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" h="56">
                      <a:moveTo>
                        <a:pt x="24" y="56"/>
                      </a:move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24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28" name="Line 91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289" y="123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29" name="Freeform 916"/>
                <p:cNvSpPr>
                  <a:spLocks noChangeAspect="1"/>
                </p:cNvSpPr>
                <p:nvPr/>
              </p:nvSpPr>
              <p:spPr bwMode="auto">
                <a:xfrm>
                  <a:off x="1273" y="1233"/>
                  <a:ext cx="23" cy="23"/>
                </a:xfrm>
                <a:custGeom>
                  <a:avLst/>
                  <a:gdLst>
                    <a:gd name="T0" fmla="*/ 163 w 163"/>
                    <a:gd name="T1" fmla="*/ 111 h 161"/>
                    <a:gd name="T2" fmla="*/ 139 w 163"/>
                    <a:gd name="T3" fmla="*/ 55 h 161"/>
                    <a:gd name="T4" fmla="*/ 115 w 163"/>
                    <a:gd name="T5" fmla="*/ 0 h 161"/>
                    <a:gd name="T6" fmla="*/ 0 w 163"/>
                    <a:gd name="T7" fmla="*/ 50 h 161"/>
                    <a:gd name="T8" fmla="*/ 24 w 163"/>
                    <a:gd name="T9" fmla="*/ 106 h 161"/>
                    <a:gd name="T10" fmla="*/ 48 w 163"/>
                    <a:gd name="T11" fmla="*/ 161 h 161"/>
                    <a:gd name="T12" fmla="*/ 163 w 163"/>
                    <a:gd name="T13" fmla="*/ 111 h 16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3"/>
                    <a:gd name="T22" fmla="*/ 0 h 161"/>
                    <a:gd name="T23" fmla="*/ 163 w 163"/>
                    <a:gd name="T24" fmla="*/ 161 h 16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3" h="161">
                      <a:moveTo>
                        <a:pt x="163" y="111"/>
                      </a:moveTo>
                      <a:lnTo>
                        <a:pt x="139" y="55"/>
                      </a:lnTo>
                      <a:lnTo>
                        <a:pt x="115" y="0"/>
                      </a:lnTo>
                      <a:lnTo>
                        <a:pt x="0" y="50"/>
                      </a:lnTo>
                      <a:lnTo>
                        <a:pt x="24" y="106"/>
                      </a:lnTo>
                      <a:lnTo>
                        <a:pt x="48" y="161"/>
                      </a:lnTo>
                      <a:lnTo>
                        <a:pt x="163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30" name="Freeform 917"/>
                <p:cNvSpPr>
                  <a:spLocks noChangeAspect="1"/>
                </p:cNvSpPr>
                <p:nvPr/>
              </p:nvSpPr>
              <p:spPr bwMode="auto">
                <a:xfrm>
                  <a:off x="1273" y="1233"/>
                  <a:ext cx="23" cy="23"/>
                </a:xfrm>
                <a:custGeom>
                  <a:avLst/>
                  <a:gdLst>
                    <a:gd name="T0" fmla="*/ 163 w 163"/>
                    <a:gd name="T1" fmla="*/ 111 h 161"/>
                    <a:gd name="T2" fmla="*/ 139 w 163"/>
                    <a:gd name="T3" fmla="*/ 55 h 161"/>
                    <a:gd name="T4" fmla="*/ 115 w 163"/>
                    <a:gd name="T5" fmla="*/ 0 h 161"/>
                    <a:gd name="T6" fmla="*/ 0 w 163"/>
                    <a:gd name="T7" fmla="*/ 50 h 161"/>
                    <a:gd name="T8" fmla="*/ 24 w 163"/>
                    <a:gd name="T9" fmla="*/ 106 h 161"/>
                    <a:gd name="T10" fmla="*/ 48 w 163"/>
                    <a:gd name="T11" fmla="*/ 161 h 161"/>
                    <a:gd name="T12" fmla="*/ 163 w 163"/>
                    <a:gd name="T13" fmla="*/ 111 h 16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3"/>
                    <a:gd name="T22" fmla="*/ 0 h 161"/>
                    <a:gd name="T23" fmla="*/ 163 w 163"/>
                    <a:gd name="T24" fmla="*/ 161 h 16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3" h="161">
                      <a:moveTo>
                        <a:pt x="163" y="111"/>
                      </a:moveTo>
                      <a:lnTo>
                        <a:pt x="139" y="55"/>
                      </a:lnTo>
                      <a:lnTo>
                        <a:pt x="115" y="0"/>
                      </a:lnTo>
                      <a:lnTo>
                        <a:pt x="0" y="50"/>
                      </a:lnTo>
                      <a:lnTo>
                        <a:pt x="24" y="106"/>
                      </a:lnTo>
                      <a:lnTo>
                        <a:pt x="48" y="161"/>
                      </a:lnTo>
                      <a:lnTo>
                        <a:pt x="163" y="1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31" name="Freeform 918"/>
                <p:cNvSpPr>
                  <a:spLocks noChangeAspect="1"/>
                </p:cNvSpPr>
                <p:nvPr/>
              </p:nvSpPr>
              <p:spPr bwMode="auto">
                <a:xfrm>
                  <a:off x="1272" y="1240"/>
                  <a:ext cx="4" cy="8"/>
                </a:xfrm>
                <a:custGeom>
                  <a:avLst/>
                  <a:gdLst>
                    <a:gd name="T0" fmla="*/ 29 w 29"/>
                    <a:gd name="T1" fmla="*/ 56 h 56"/>
                    <a:gd name="T2" fmla="*/ 5 w 29"/>
                    <a:gd name="T3" fmla="*/ 0 h 56"/>
                    <a:gd name="T4" fmla="*/ 0 w 29"/>
                    <a:gd name="T5" fmla="*/ 2 h 56"/>
                    <a:gd name="T6" fmla="*/ 29 w 29"/>
                    <a:gd name="T7" fmla="*/ 56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"/>
                    <a:gd name="T13" fmla="*/ 0 h 56"/>
                    <a:gd name="T14" fmla="*/ 29 w 29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" h="56">
                      <a:moveTo>
                        <a:pt x="29" y="56"/>
                      </a:move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29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32" name="Line 91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272" y="124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33" name="Freeform 920"/>
                <p:cNvSpPr>
                  <a:spLocks noChangeAspect="1"/>
                </p:cNvSpPr>
                <p:nvPr/>
              </p:nvSpPr>
              <p:spPr bwMode="auto">
                <a:xfrm>
                  <a:off x="1256" y="1241"/>
                  <a:ext cx="24" cy="23"/>
                </a:xfrm>
                <a:custGeom>
                  <a:avLst/>
                  <a:gdLst>
                    <a:gd name="T0" fmla="*/ 166 w 166"/>
                    <a:gd name="T1" fmla="*/ 107 h 165"/>
                    <a:gd name="T2" fmla="*/ 138 w 166"/>
                    <a:gd name="T3" fmla="*/ 54 h 165"/>
                    <a:gd name="T4" fmla="*/ 109 w 166"/>
                    <a:gd name="T5" fmla="*/ 0 h 165"/>
                    <a:gd name="T6" fmla="*/ 0 w 166"/>
                    <a:gd name="T7" fmla="*/ 58 h 165"/>
                    <a:gd name="T8" fmla="*/ 29 w 166"/>
                    <a:gd name="T9" fmla="*/ 112 h 165"/>
                    <a:gd name="T10" fmla="*/ 57 w 166"/>
                    <a:gd name="T11" fmla="*/ 165 h 165"/>
                    <a:gd name="T12" fmla="*/ 166 w 166"/>
                    <a:gd name="T13" fmla="*/ 107 h 16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5"/>
                    <a:gd name="T23" fmla="*/ 166 w 166"/>
                    <a:gd name="T24" fmla="*/ 165 h 16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5">
                      <a:moveTo>
                        <a:pt x="166" y="107"/>
                      </a:moveTo>
                      <a:lnTo>
                        <a:pt x="138" y="54"/>
                      </a:lnTo>
                      <a:lnTo>
                        <a:pt x="109" y="0"/>
                      </a:lnTo>
                      <a:lnTo>
                        <a:pt x="0" y="58"/>
                      </a:lnTo>
                      <a:lnTo>
                        <a:pt x="29" y="112"/>
                      </a:lnTo>
                      <a:lnTo>
                        <a:pt x="57" y="165"/>
                      </a:lnTo>
                      <a:lnTo>
                        <a:pt x="166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34" name="Freeform 921"/>
                <p:cNvSpPr>
                  <a:spLocks noChangeAspect="1"/>
                </p:cNvSpPr>
                <p:nvPr/>
              </p:nvSpPr>
              <p:spPr bwMode="auto">
                <a:xfrm>
                  <a:off x="1256" y="1241"/>
                  <a:ext cx="24" cy="23"/>
                </a:xfrm>
                <a:custGeom>
                  <a:avLst/>
                  <a:gdLst>
                    <a:gd name="T0" fmla="*/ 166 w 166"/>
                    <a:gd name="T1" fmla="*/ 107 h 165"/>
                    <a:gd name="T2" fmla="*/ 138 w 166"/>
                    <a:gd name="T3" fmla="*/ 54 h 165"/>
                    <a:gd name="T4" fmla="*/ 109 w 166"/>
                    <a:gd name="T5" fmla="*/ 0 h 165"/>
                    <a:gd name="T6" fmla="*/ 0 w 166"/>
                    <a:gd name="T7" fmla="*/ 58 h 165"/>
                    <a:gd name="T8" fmla="*/ 29 w 166"/>
                    <a:gd name="T9" fmla="*/ 112 h 165"/>
                    <a:gd name="T10" fmla="*/ 57 w 166"/>
                    <a:gd name="T11" fmla="*/ 165 h 165"/>
                    <a:gd name="T12" fmla="*/ 166 w 166"/>
                    <a:gd name="T13" fmla="*/ 107 h 16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5"/>
                    <a:gd name="T23" fmla="*/ 166 w 166"/>
                    <a:gd name="T24" fmla="*/ 165 h 16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5">
                      <a:moveTo>
                        <a:pt x="166" y="107"/>
                      </a:moveTo>
                      <a:lnTo>
                        <a:pt x="138" y="54"/>
                      </a:lnTo>
                      <a:lnTo>
                        <a:pt x="109" y="0"/>
                      </a:lnTo>
                      <a:lnTo>
                        <a:pt x="0" y="58"/>
                      </a:lnTo>
                      <a:lnTo>
                        <a:pt x="29" y="112"/>
                      </a:lnTo>
                      <a:lnTo>
                        <a:pt x="57" y="165"/>
                      </a:lnTo>
                      <a:lnTo>
                        <a:pt x="166" y="10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35" name="Freeform 922"/>
                <p:cNvSpPr>
                  <a:spLocks noChangeAspect="1"/>
                </p:cNvSpPr>
                <p:nvPr/>
              </p:nvSpPr>
              <p:spPr bwMode="auto">
                <a:xfrm>
                  <a:off x="1256" y="1249"/>
                  <a:ext cx="5" cy="8"/>
                </a:xfrm>
                <a:custGeom>
                  <a:avLst/>
                  <a:gdLst>
                    <a:gd name="T0" fmla="*/ 32 w 32"/>
                    <a:gd name="T1" fmla="*/ 54 h 54"/>
                    <a:gd name="T2" fmla="*/ 3 w 32"/>
                    <a:gd name="T3" fmla="*/ 0 h 54"/>
                    <a:gd name="T4" fmla="*/ 0 w 32"/>
                    <a:gd name="T5" fmla="*/ 1 h 54"/>
                    <a:gd name="T6" fmla="*/ 32 w 32"/>
                    <a:gd name="T7" fmla="*/ 54 h 5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"/>
                    <a:gd name="T13" fmla="*/ 0 h 54"/>
                    <a:gd name="T14" fmla="*/ 32 w 32"/>
                    <a:gd name="T15" fmla="*/ 54 h 5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" h="54">
                      <a:moveTo>
                        <a:pt x="32" y="54"/>
                      </a:move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32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36" name="Line 92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256" y="124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37" name="Freeform 924"/>
                <p:cNvSpPr>
                  <a:spLocks noChangeAspect="1"/>
                </p:cNvSpPr>
                <p:nvPr/>
              </p:nvSpPr>
              <p:spPr bwMode="auto">
                <a:xfrm>
                  <a:off x="1241" y="1249"/>
                  <a:ext cx="24" cy="24"/>
                </a:xfrm>
                <a:custGeom>
                  <a:avLst/>
                  <a:gdLst>
                    <a:gd name="T0" fmla="*/ 169 w 169"/>
                    <a:gd name="T1" fmla="*/ 105 h 169"/>
                    <a:gd name="T2" fmla="*/ 137 w 169"/>
                    <a:gd name="T3" fmla="*/ 53 h 169"/>
                    <a:gd name="T4" fmla="*/ 105 w 169"/>
                    <a:gd name="T5" fmla="*/ 0 h 169"/>
                    <a:gd name="T6" fmla="*/ 0 w 169"/>
                    <a:gd name="T7" fmla="*/ 64 h 169"/>
                    <a:gd name="T8" fmla="*/ 32 w 169"/>
                    <a:gd name="T9" fmla="*/ 116 h 169"/>
                    <a:gd name="T10" fmla="*/ 64 w 169"/>
                    <a:gd name="T11" fmla="*/ 169 h 169"/>
                    <a:gd name="T12" fmla="*/ 169 w 169"/>
                    <a:gd name="T13" fmla="*/ 105 h 1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69"/>
                    <a:gd name="T23" fmla="*/ 169 w 169"/>
                    <a:gd name="T24" fmla="*/ 169 h 16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69">
                      <a:moveTo>
                        <a:pt x="169" y="105"/>
                      </a:moveTo>
                      <a:lnTo>
                        <a:pt x="137" y="53"/>
                      </a:lnTo>
                      <a:lnTo>
                        <a:pt x="105" y="0"/>
                      </a:lnTo>
                      <a:lnTo>
                        <a:pt x="0" y="64"/>
                      </a:lnTo>
                      <a:lnTo>
                        <a:pt x="32" y="116"/>
                      </a:lnTo>
                      <a:lnTo>
                        <a:pt x="64" y="169"/>
                      </a:lnTo>
                      <a:lnTo>
                        <a:pt x="169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38" name="Freeform 925"/>
                <p:cNvSpPr>
                  <a:spLocks noChangeAspect="1"/>
                </p:cNvSpPr>
                <p:nvPr/>
              </p:nvSpPr>
              <p:spPr bwMode="auto">
                <a:xfrm>
                  <a:off x="1241" y="1249"/>
                  <a:ext cx="24" cy="24"/>
                </a:xfrm>
                <a:custGeom>
                  <a:avLst/>
                  <a:gdLst>
                    <a:gd name="T0" fmla="*/ 169 w 169"/>
                    <a:gd name="T1" fmla="*/ 105 h 169"/>
                    <a:gd name="T2" fmla="*/ 137 w 169"/>
                    <a:gd name="T3" fmla="*/ 53 h 169"/>
                    <a:gd name="T4" fmla="*/ 105 w 169"/>
                    <a:gd name="T5" fmla="*/ 0 h 169"/>
                    <a:gd name="T6" fmla="*/ 0 w 169"/>
                    <a:gd name="T7" fmla="*/ 64 h 169"/>
                    <a:gd name="T8" fmla="*/ 32 w 169"/>
                    <a:gd name="T9" fmla="*/ 116 h 169"/>
                    <a:gd name="T10" fmla="*/ 64 w 169"/>
                    <a:gd name="T11" fmla="*/ 169 h 169"/>
                    <a:gd name="T12" fmla="*/ 169 w 169"/>
                    <a:gd name="T13" fmla="*/ 105 h 1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69"/>
                    <a:gd name="T23" fmla="*/ 169 w 169"/>
                    <a:gd name="T24" fmla="*/ 169 h 16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69">
                      <a:moveTo>
                        <a:pt x="169" y="105"/>
                      </a:moveTo>
                      <a:lnTo>
                        <a:pt x="137" y="53"/>
                      </a:lnTo>
                      <a:lnTo>
                        <a:pt x="105" y="0"/>
                      </a:lnTo>
                      <a:lnTo>
                        <a:pt x="0" y="64"/>
                      </a:lnTo>
                      <a:lnTo>
                        <a:pt x="32" y="116"/>
                      </a:lnTo>
                      <a:lnTo>
                        <a:pt x="64" y="169"/>
                      </a:lnTo>
                      <a:lnTo>
                        <a:pt x="169" y="10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39" name="Freeform 926"/>
                <p:cNvSpPr>
                  <a:spLocks noChangeAspect="1"/>
                </p:cNvSpPr>
                <p:nvPr/>
              </p:nvSpPr>
              <p:spPr bwMode="auto">
                <a:xfrm>
                  <a:off x="1241" y="1258"/>
                  <a:ext cx="5" cy="8"/>
                </a:xfrm>
                <a:custGeom>
                  <a:avLst/>
                  <a:gdLst>
                    <a:gd name="T0" fmla="*/ 35 w 35"/>
                    <a:gd name="T1" fmla="*/ 52 h 52"/>
                    <a:gd name="T2" fmla="*/ 3 w 35"/>
                    <a:gd name="T3" fmla="*/ 0 h 52"/>
                    <a:gd name="T4" fmla="*/ 0 w 35"/>
                    <a:gd name="T5" fmla="*/ 2 h 52"/>
                    <a:gd name="T6" fmla="*/ 35 w 35"/>
                    <a:gd name="T7" fmla="*/ 52 h 5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"/>
                    <a:gd name="T13" fmla="*/ 0 h 52"/>
                    <a:gd name="T14" fmla="*/ 35 w 35"/>
                    <a:gd name="T15" fmla="*/ 52 h 5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" h="52">
                      <a:moveTo>
                        <a:pt x="35" y="52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5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40" name="Line 92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241" y="125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41" name="Freeform 928"/>
                <p:cNvSpPr>
                  <a:spLocks noChangeAspect="1"/>
                </p:cNvSpPr>
                <p:nvPr/>
              </p:nvSpPr>
              <p:spPr bwMode="auto">
                <a:xfrm>
                  <a:off x="1226" y="1258"/>
                  <a:ext cx="25" cy="25"/>
                </a:xfrm>
                <a:custGeom>
                  <a:avLst/>
                  <a:gdLst>
                    <a:gd name="T0" fmla="*/ 169 w 169"/>
                    <a:gd name="T1" fmla="*/ 100 h 171"/>
                    <a:gd name="T2" fmla="*/ 134 w 169"/>
                    <a:gd name="T3" fmla="*/ 50 h 171"/>
                    <a:gd name="T4" fmla="*/ 99 w 169"/>
                    <a:gd name="T5" fmla="*/ 0 h 171"/>
                    <a:gd name="T6" fmla="*/ 0 w 169"/>
                    <a:gd name="T7" fmla="*/ 71 h 171"/>
                    <a:gd name="T8" fmla="*/ 35 w 169"/>
                    <a:gd name="T9" fmla="*/ 121 h 171"/>
                    <a:gd name="T10" fmla="*/ 71 w 169"/>
                    <a:gd name="T11" fmla="*/ 171 h 171"/>
                    <a:gd name="T12" fmla="*/ 169 w 169"/>
                    <a:gd name="T13" fmla="*/ 10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1"/>
                    <a:gd name="T23" fmla="*/ 169 w 169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1">
                      <a:moveTo>
                        <a:pt x="169" y="100"/>
                      </a:moveTo>
                      <a:lnTo>
                        <a:pt x="134" y="50"/>
                      </a:lnTo>
                      <a:lnTo>
                        <a:pt x="99" y="0"/>
                      </a:lnTo>
                      <a:lnTo>
                        <a:pt x="0" y="71"/>
                      </a:lnTo>
                      <a:lnTo>
                        <a:pt x="35" y="121"/>
                      </a:lnTo>
                      <a:lnTo>
                        <a:pt x="71" y="171"/>
                      </a:lnTo>
                      <a:lnTo>
                        <a:pt x="169" y="1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42" name="Freeform 929"/>
                <p:cNvSpPr>
                  <a:spLocks noChangeAspect="1"/>
                </p:cNvSpPr>
                <p:nvPr/>
              </p:nvSpPr>
              <p:spPr bwMode="auto">
                <a:xfrm>
                  <a:off x="1226" y="1258"/>
                  <a:ext cx="25" cy="25"/>
                </a:xfrm>
                <a:custGeom>
                  <a:avLst/>
                  <a:gdLst>
                    <a:gd name="T0" fmla="*/ 169 w 169"/>
                    <a:gd name="T1" fmla="*/ 100 h 171"/>
                    <a:gd name="T2" fmla="*/ 134 w 169"/>
                    <a:gd name="T3" fmla="*/ 50 h 171"/>
                    <a:gd name="T4" fmla="*/ 99 w 169"/>
                    <a:gd name="T5" fmla="*/ 0 h 171"/>
                    <a:gd name="T6" fmla="*/ 0 w 169"/>
                    <a:gd name="T7" fmla="*/ 71 h 171"/>
                    <a:gd name="T8" fmla="*/ 35 w 169"/>
                    <a:gd name="T9" fmla="*/ 121 h 171"/>
                    <a:gd name="T10" fmla="*/ 71 w 169"/>
                    <a:gd name="T11" fmla="*/ 171 h 171"/>
                    <a:gd name="T12" fmla="*/ 169 w 169"/>
                    <a:gd name="T13" fmla="*/ 10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71"/>
                    <a:gd name="T23" fmla="*/ 169 w 169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71">
                      <a:moveTo>
                        <a:pt x="169" y="100"/>
                      </a:moveTo>
                      <a:lnTo>
                        <a:pt x="134" y="50"/>
                      </a:lnTo>
                      <a:lnTo>
                        <a:pt x="99" y="0"/>
                      </a:lnTo>
                      <a:lnTo>
                        <a:pt x="0" y="71"/>
                      </a:lnTo>
                      <a:lnTo>
                        <a:pt x="35" y="121"/>
                      </a:lnTo>
                      <a:lnTo>
                        <a:pt x="71" y="171"/>
                      </a:lnTo>
                      <a:lnTo>
                        <a:pt x="169" y="10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43" name="Freeform 930"/>
                <p:cNvSpPr>
                  <a:spLocks noChangeAspect="1"/>
                </p:cNvSpPr>
                <p:nvPr/>
              </p:nvSpPr>
              <p:spPr bwMode="auto">
                <a:xfrm>
                  <a:off x="1226" y="1269"/>
                  <a:ext cx="5" cy="7"/>
                </a:xfrm>
                <a:custGeom>
                  <a:avLst/>
                  <a:gdLst>
                    <a:gd name="T0" fmla="*/ 37 w 37"/>
                    <a:gd name="T1" fmla="*/ 50 h 50"/>
                    <a:gd name="T2" fmla="*/ 2 w 37"/>
                    <a:gd name="T3" fmla="*/ 0 h 50"/>
                    <a:gd name="T4" fmla="*/ 0 w 37"/>
                    <a:gd name="T5" fmla="*/ 2 h 50"/>
                    <a:gd name="T6" fmla="*/ 37 w 37"/>
                    <a:gd name="T7" fmla="*/ 50 h 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7"/>
                    <a:gd name="T13" fmla="*/ 0 h 50"/>
                    <a:gd name="T14" fmla="*/ 37 w 37"/>
                    <a:gd name="T15" fmla="*/ 50 h 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7" h="50">
                      <a:moveTo>
                        <a:pt x="37" y="50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37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44" name="Line 93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226" y="126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45" name="Freeform 932"/>
                <p:cNvSpPr>
                  <a:spLocks noChangeAspect="1"/>
                </p:cNvSpPr>
                <p:nvPr/>
              </p:nvSpPr>
              <p:spPr bwMode="auto">
                <a:xfrm>
                  <a:off x="1213" y="1269"/>
                  <a:ext cx="24" cy="24"/>
                </a:xfrm>
                <a:custGeom>
                  <a:avLst/>
                  <a:gdLst>
                    <a:gd name="T0" fmla="*/ 170 w 170"/>
                    <a:gd name="T1" fmla="*/ 96 h 171"/>
                    <a:gd name="T2" fmla="*/ 132 w 170"/>
                    <a:gd name="T3" fmla="*/ 48 h 171"/>
                    <a:gd name="T4" fmla="*/ 95 w 170"/>
                    <a:gd name="T5" fmla="*/ 0 h 171"/>
                    <a:gd name="T6" fmla="*/ 0 w 170"/>
                    <a:gd name="T7" fmla="*/ 75 h 171"/>
                    <a:gd name="T8" fmla="*/ 38 w 170"/>
                    <a:gd name="T9" fmla="*/ 123 h 171"/>
                    <a:gd name="T10" fmla="*/ 75 w 170"/>
                    <a:gd name="T11" fmla="*/ 171 h 171"/>
                    <a:gd name="T12" fmla="*/ 170 w 170"/>
                    <a:gd name="T13" fmla="*/ 96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170" y="96"/>
                      </a:moveTo>
                      <a:lnTo>
                        <a:pt x="132" y="48"/>
                      </a:lnTo>
                      <a:lnTo>
                        <a:pt x="95" y="0"/>
                      </a:lnTo>
                      <a:lnTo>
                        <a:pt x="0" y="75"/>
                      </a:lnTo>
                      <a:lnTo>
                        <a:pt x="38" y="123"/>
                      </a:lnTo>
                      <a:lnTo>
                        <a:pt x="75" y="171"/>
                      </a:lnTo>
                      <a:lnTo>
                        <a:pt x="170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46" name="Freeform 933"/>
                <p:cNvSpPr>
                  <a:spLocks noChangeAspect="1"/>
                </p:cNvSpPr>
                <p:nvPr/>
              </p:nvSpPr>
              <p:spPr bwMode="auto">
                <a:xfrm>
                  <a:off x="1213" y="1269"/>
                  <a:ext cx="24" cy="24"/>
                </a:xfrm>
                <a:custGeom>
                  <a:avLst/>
                  <a:gdLst>
                    <a:gd name="T0" fmla="*/ 170 w 170"/>
                    <a:gd name="T1" fmla="*/ 96 h 171"/>
                    <a:gd name="T2" fmla="*/ 132 w 170"/>
                    <a:gd name="T3" fmla="*/ 48 h 171"/>
                    <a:gd name="T4" fmla="*/ 95 w 170"/>
                    <a:gd name="T5" fmla="*/ 0 h 171"/>
                    <a:gd name="T6" fmla="*/ 0 w 170"/>
                    <a:gd name="T7" fmla="*/ 75 h 171"/>
                    <a:gd name="T8" fmla="*/ 38 w 170"/>
                    <a:gd name="T9" fmla="*/ 123 h 171"/>
                    <a:gd name="T10" fmla="*/ 75 w 170"/>
                    <a:gd name="T11" fmla="*/ 171 h 171"/>
                    <a:gd name="T12" fmla="*/ 170 w 170"/>
                    <a:gd name="T13" fmla="*/ 96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170" y="96"/>
                      </a:moveTo>
                      <a:lnTo>
                        <a:pt x="132" y="48"/>
                      </a:lnTo>
                      <a:lnTo>
                        <a:pt x="95" y="0"/>
                      </a:lnTo>
                      <a:lnTo>
                        <a:pt x="0" y="75"/>
                      </a:lnTo>
                      <a:lnTo>
                        <a:pt x="38" y="123"/>
                      </a:lnTo>
                      <a:lnTo>
                        <a:pt x="75" y="171"/>
                      </a:lnTo>
                      <a:lnTo>
                        <a:pt x="170" y="9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47" name="Freeform 934"/>
                <p:cNvSpPr>
                  <a:spLocks noChangeAspect="1"/>
                </p:cNvSpPr>
                <p:nvPr/>
              </p:nvSpPr>
              <p:spPr bwMode="auto">
                <a:xfrm>
                  <a:off x="1212" y="1280"/>
                  <a:ext cx="6" cy="6"/>
                </a:xfrm>
                <a:custGeom>
                  <a:avLst/>
                  <a:gdLst>
                    <a:gd name="T0" fmla="*/ 41 w 41"/>
                    <a:gd name="T1" fmla="*/ 48 h 48"/>
                    <a:gd name="T2" fmla="*/ 3 w 41"/>
                    <a:gd name="T3" fmla="*/ 0 h 48"/>
                    <a:gd name="T4" fmla="*/ 0 w 41"/>
                    <a:gd name="T5" fmla="*/ 3 h 48"/>
                    <a:gd name="T6" fmla="*/ 41 w 41"/>
                    <a:gd name="T7" fmla="*/ 48 h 4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1"/>
                    <a:gd name="T13" fmla="*/ 0 h 48"/>
                    <a:gd name="T14" fmla="*/ 41 w 41"/>
                    <a:gd name="T15" fmla="*/ 48 h 4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1" h="48">
                      <a:moveTo>
                        <a:pt x="41" y="48"/>
                      </a:move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41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48" name="Line 93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212" y="128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49" name="Freeform 936"/>
                <p:cNvSpPr>
                  <a:spLocks noChangeAspect="1"/>
                </p:cNvSpPr>
                <p:nvPr/>
              </p:nvSpPr>
              <p:spPr bwMode="auto">
                <a:xfrm>
                  <a:off x="1199" y="1280"/>
                  <a:ext cx="25" cy="24"/>
                </a:xfrm>
                <a:custGeom>
                  <a:avLst/>
                  <a:gdLst>
                    <a:gd name="T0" fmla="*/ 171 w 171"/>
                    <a:gd name="T1" fmla="*/ 91 h 170"/>
                    <a:gd name="T2" fmla="*/ 130 w 171"/>
                    <a:gd name="T3" fmla="*/ 45 h 170"/>
                    <a:gd name="T4" fmla="*/ 89 w 171"/>
                    <a:gd name="T5" fmla="*/ 0 h 170"/>
                    <a:gd name="T6" fmla="*/ 0 w 171"/>
                    <a:gd name="T7" fmla="*/ 79 h 170"/>
                    <a:gd name="T8" fmla="*/ 41 w 171"/>
                    <a:gd name="T9" fmla="*/ 125 h 170"/>
                    <a:gd name="T10" fmla="*/ 82 w 171"/>
                    <a:gd name="T11" fmla="*/ 170 h 170"/>
                    <a:gd name="T12" fmla="*/ 171 w 171"/>
                    <a:gd name="T13" fmla="*/ 91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1"/>
                    <a:gd name="T22" fmla="*/ 0 h 170"/>
                    <a:gd name="T23" fmla="*/ 171 w 171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1" h="170">
                      <a:moveTo>
                        <a:pt x="171" y="91"/>
                      </a:moveTo>
                      <a:lnTo>
                        <a:pt x="130" y="45"/>
                      </a:lnTo>
                      <a:lnTo>
                        <a:pt x="89" y="0"/>
                      </a:lnTo>
                      <a:lnTo>
                        <a:pt x="0" y="79"/>
                      </a:lnTo>
                      <a:lnTo>
                        <a:pt x="41" y="125"/>
                      </a:lnTo>
                      <a:lnTo>
                        <a:pt x="82" y="170"/>
                      </a:lnTo>
                      <a:lnTo>
                        <a:pt x="171" y="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50" name="Freeform 937"/>
                <p:cNvSpPr>
                  <a:spLocks noChangeAspect="1"/>
                </p:cNvSpPr>
                <p:nvPr/>
              </p:nvSpPr>
              <p:spPr bwMode="auto">
                <a:xfrm>
                  <a:off x="1199" y="1280"/>
                  <a:ext cx="25" cy="24"/>
                </a:xfrm>
                <a:custGeom>
                  <a:avLst/>
                  <a:gdLst>
                    <a:gd name="T0" fmla="*/ 171 w 171"/>
                    <a:gd name="T1" fmla="*/ 91 h 170"/>
                    <a:gd name="T2" fmla="*/ 130 w 171"/>
                    <a:gd name="T3" fmla="*/ 45 h 170"/>
                    <a:gd name="T4" fmla="*/ 89 w 171"/>
                    <a:gd name="T5" fmla="*/ 0 h 170"/>
                    <a:gd name="T6" fmla="*/ 0 w 171"/>
                    <a:gd name="T7" fmla="*/ 79 h 170"/>
                    <a:gd name="T8" fmla="*/ 41 w 171"/>
                    <a:gd name="T9" fmla="*/ 125 h 170"/>
                    <a:gd name="T10" fmla="*/ 82 w 171"/>
                    <a:gd name="T11" fmla="*/ 170 h 170"/>
                    <a:gd name="T12" fmla="*/ 171 w 171"/>
                    <a:gd name="T13" fmla="*/ 91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1"/>
                    <a:gd name="T22" fmla="*/ 0 h 170"/>
                    <a:gd name="T23" fmla="*/ 171 w 171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1" h="170">
                      <a:moveTo>
                        <a:pt x="171" y="91"/>
                      </a:moveTo>
                      <a:lnTo>
                        <a:pt x="130" y="45"/>
                      </a:lnTo>
                      <a:lnTo>
                        <a:pt x="89" y="0"/>
                      </a:lnTo>
                      <a:lnTo>
                        <a:pt x="0" y="79"/>
                      </a:lnTo>
                      <a:lnTo>
                        <a:pt x="41" y="125"/>
                      </a:lnTo>
                      <a:lnTo>
                        <a:pt x="82" y="170"/>
                      </a:lnTo>
                      <a:lnTo>
                        <a:pt x="171" y="9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51" name="Freeform 938"/>
                <p:cNvSpPr>
                  <a:spLocks noChangeAspect="1"/>
                </p:cNvSpPr>
                <p:nvPr/>
              </p:nvSpPr>
              <p:spPr bwMode="auto">
                <a:xfrm>
                  <a:off x="1199" y="1291"/>
                  <a:ext cx="6" cy="7"/>
                </a:xfrm>
                <a:custGeom>
                  <a:avLst/>
                  <a:gdLst>
                    <a:gd name="T0" fmla="*/ 43 w 43"/>
                    <a:gd name="T1" fmla="*/ 46 h 46"/>
                    <a:gd name="T2" fmla="*/ 2 w 43"/>
                    <a:gd name="T3" fmla="*/ 0 h 46"/>
                    <a:gd name="T4" fmla="*/ 0 w 43"/>
                    <a:gd name="T5" fmla="*/ 3 h 46"/>
                    <a:gd name="T6" fmla="*/ 43 w 43"/>
                    <a:gd name="T7" fmla="*/ 46 h 4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"/>
                    <a:gd name="T13" fmla="*/ 0 h 46"/>
                    <a:gd name="T14" fmla="*/ 43 w 43"/>
                    <a:gd name="T15" fmla="*/ 46 h 4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" h="46">
                      <a:moveTo>
                        <a:pt x="43" y="46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43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52" name="Line 93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99" y="1291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53" name="Freeform 940"/>
                <p:cNvSpPr>
                  <a:spLocks noChangeAspect="1"/>
                </p:cNvSpPr>
                <p:nvPr/>
              </p:nvSpPr>
              <p:spPr bwMode="auto">
                <a:xfrm>
                  <a:off x="1187" y="1292"/>
                  <a:ext cx="25" cy="24"/>
                </a:xfrm>
                <a:custGeom>
                  <a:avLst/>
                  <a:gdLst>
                    <a:gd name="T0" fmla="*/ 171 w 171"/>
                    <a:gd name="T1" fmla="*/ 86 h 170"/>
                    <a:gd name="T2" fmla="*/ 127 w 171"/>
                    <a:gd name="T3" fmla="*/ 43 h 170"/>
                    <a:gd name="T4" fmla="*/ 84 w 171"/>
                    <a:gd name="T5" fmla="*/ 0 h 170"/>
                    <a:gd name="T6" fmla="*/ 0 w 171"/>
                    <a:gd name="T7" fmla="*/ 84 h 170"/>
                    <a:gd name="T8" fmla="*/ 43 w 171"/>
                    <a:gd name="T9" fmla="*/ 127 h 170"/>
                    <a:gd name="T10" fmla="*/ 86 w 171"/>
                    <a:gd name="T11" fmla="*/ 170 h 170"/>
                    <a:gd name="T12" fmla="*/ 171 w 171"/>
                    <a:gd name="T13" fmla="*/ 86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1"/>
                    <a:gd name="T22" fmla="*/ 0 h 170"/>
                    <a:gd name="T23" fmla="*/ 171 w 171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1" h="170">
                      <a:moveTo>
                        <a:pt x="171" y="86"/>
                      </a:moveTo>
                      <a:lnTo>
                        <a:pt x="127" y="43"/>
                      </a:lnTo>
                      <a:lnTo>
                        <a:pt x="84" y="0"/>
                      </a:lnTo>
                      <a:lnTo>
                        <a:pt x="0" y="84"/>
                      </a:lnTo>
                      <a:lnTo>
                        <a:pt x="43" y="127"/>
                      </a:lnTo>
                      <a:lnTo>
                        <a:pt x="86" y="170"/>
                      </a:lnTo>
                      <a:lnTo>
                        <a:pt x="171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54" name="Freeform 941"/>
                <p:cNvSpPr>
                  <a:spLocks noChangeAspect="1"/>
                </p:cNvSpPr>
                <p:nvPr/>
              </p:nvSpPr>
              <p:spPr bwMode="auto">
                <a:xfrm>
                  <a:off x="1187" y="1292"/>
                  <a:ext cx="25" cy="24"/>
                </a:xfrm>
                <a:custGeom>
                  <a:avLst/>
                  <a:gdLst>
                    <a:gd name="T0" fmla="*/ 171 w 171"/>
                    <a:gd name="T1" fmla="*/ 86 h 170"/>
                    <a:gd name="T2" fmla="*/ 127 w 171"/>
                    <a:gd name="T3" fmla="*/ 43 h 170"/>
                    <a:gd name="T4" fmla="*/ 84 w 171"/>
                    <a:gd name="T5" fmla="*/ 0 h 170"/>
                    <a:gd name="T6" fmla="*/ 0 w 171"/>
                    <a:gd name="T7" fmla="*/ 84 h 170"/>
                    <a:gd name="T8" fmla="*/ 43 w 171"/>
                    <a:gd name="T9" fmla="*/ 127 h 170"/>
                    <a:gd name="T10" fmla="*/ 86 w 171"/>
                    <a:gd name="T11" fmla="*/ 170 h 170"/>
                    <a:gd name="T12" fmla="*/ 171 w 171"/>
                    <a:gd name="T13" fmla="*/ 86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1"/>
                    <a:gd name="T22" fmla="*/ 0 h 170"/>
                    <a:gd name="T23" fmla="*/ 171 w 171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1" h="170">
                      <a:moveTo>
                        <a:pt x="171" y="86"/>
                      </a:moveTo>
                      <a:lnTo>
                        <a:pt x="127" y="43"/>
                      </a:lnTo>
                      <a:lnTo>
                        <a:pt x="84" y="0"/>
                      </a:lnTo>
                      <a:lnTo>
                        <a:pt x="0" y="84"/>
                      </a:lnTo>
                      <a:lnTo>
                        <a:pt x="43" y="127"/>
                      </a:lnTo>
                      <a:lnTo>
                        <a:pt x="86" y="170"/>
                      </a:lnTo>
                      <a:lnTo>
                        <a:pt x="171" y="8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55" name="Freeform 942"/>
                <p:cNvSpPr>
                  <a:spLocks noChangeAspect="1"/>
                </p:cNvSpPr>
                <p:nvPr/>
              </p:nvSpPr>
              <p:spPr bwMode="auto">
                <a:xfrm>
                  <a:off x="1187" y="1304"/>
                  <a:ext cx="6" cy="6"/>
                </a:xfrm>
                <a:custGeom>
                  <a:avLst/>
                  <a:gdLst>
                    <a:gd name="T0" fmla="*/ 45 w 45"/>
                    <a:gd name="T1" fmla="*/ 43 h 43"/>
                    <a:gd name="T2" fmla="*/ 2 w 45"/>
                    <a:gd name="T3" fmla="*/ 0 h 43"/>
                    <a:gd name="T4" fmla="*/ 0 w 45"/>
                    <a:gd name="T5" fmla="*/ 2 h 43"/>
                    <a:gd name="T6" fmla="*/ 45 w 45"/>
                    <a:gd name="T7" fmla="*/ 43 h 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"/>
                    <a:gd name="T13" fmla="*/ 0 h 43"/>
                    <a:gd name="T14" fmla="*/ 45 w 45"/>
                    <a:gd name="T15" fmla="*/ 43 h 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" h="43">
                      <a:moveTo>
                        <a:pt x="45" y="43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45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56" name="Line 94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87" y="130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57" name="Freeform 944"/>
                <p:cNvSpPr>
                  <a:spLocks noChangeAspect="1"/>
                </p:cNvSpPr>
                <p:nvPr/>
              </p:nvSpPr>
              <p:spPr bwMode="auto">
                <a:xfrm>
                  <a:off x="1176" y="1304"/>
                  <a:ext cx="24" cy="24"/>
                </a:xfrm>
                <a:custGeom>
                  <a:avLst/>
                  <a:gdLst>
                    <a:gd name="T0" fmla="*/ 170 w 170"/>
                    <a:gd name="T1" fmla="*/ 82 h 170"/>
                    <a:gd name="T2" fmla="*/ 124 w 170"/>
                    <a:gd name="T3" fmla="*/ 41 h 170"/>
                    <a:gd name="T4" fmla="*/ 79 w 170"/>
                    <a:gd name="T5" fmla="*/ 0 h 170"/>
                    <a:gd name="T6" fmla="*/ 0 w 170"/>
                    <a:gd name="T7" fmla="*/ 88 h 170"/>
                    <a:gd name="T8" fmla="*/ 46 w 170"/>
                    <a:gd name="T9" fmla="*/ 129 h 170"/>
                    <a:gd name="T10" fmla="*/ 91 w 170"/>
                    <a:gd name="T11" fmla="*/ 170 h 170"/>
                    <a:gd name="T12" fmla="*/ 170 w 170"/>
                    <a:gd name="T13" fmla="*/ 82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170" y="82"/>
                      </a:moveTo>
                      <a:lnTo>
                        <a:pt x="124" y="41"/>
                      </a:lnTo>
                      <a:lnTo>
                        <a:pt x="79" y="0"/>
                      </a:lnTo>
                      <a:lnTo>
                        <a:pt x="0" y="88"/>
                      </a:lnTo>
                      <a:lnTo>
                        <a:pt x="46" y="129"/>
                      </a:lnTo>
                      <a:lnTo>
                        <a:pt x="91" y="170"/>
                      </a:lnTo>
                      <a:lnTo>
                        <a:pt x="170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58" name="Freeform 945"/>
                <p:cNvSpPr>
                  <a:spLocks noChangeAspect="1"/>
                </p:cNvSpPr>
                <p:nvPr/>
              </p:nvSpPr>
              <p:spPr bwMode="auto">
                <a:xfrm>
                  <a:off x="1176" y="1304"/>
                  <a:ext cx="24" cy="24"/>
                </a:xfrm>
                <a:custGeom>
                  <a:avLst/>
                  <a:gdLst>
                    <a:gd name="T0" fmla="*/ 170 w 170"/>
                    <a:gd name="T1" fmla="*/ 82 h 170"/>
                    <a:gd name="T2" fmla="*/ 124 w 170"/>
                    <a:gd name="T3" fmla="*/ 41 h 170"/>
                    <a:gd name="T4" fmla="*/ 79 w 170"/>
                    <a:gd name="T5" fmla="*/ 0 h 170"/>
                    <a:gd name="T6" fmla="*/ 0 w 170"/>
                    <a:gd name="T7" fmla="*/ 88 h 170"/>
                    <a:gd name="T8" fmla="*/ 46 w 170"/>
                    <a:gd name="T9" fmla="*/ 129 h 170"/>
                    <a:gd name="T10" fmla="*/ 91 w 170"/>
                    <a:gd name="T11" fmla="*/ 170 h 170"/>
                    <a:gd name="T12" fmla="*/ 170 w 170"/>
                    <a:gd name="T13" fmla="*/ 82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170" y="82"/>
                      </a:moveTo>
                      <a:lnTo>
                        <a:pt x="124" y="41"/>
                      </a:lnTo>
                      <a:lnTo>
                        <a:pt x="79" y="0"/>
                      </a:lnTo>
                      <a:lnTo>
                        <a:pt x="0" y="88"/>
                      </a:lnTo>
                      <a:lnTo>
                        <a:pt x="46" y="129"/>
                      </a:lnTo>
                      <a:lnTo>
                        <a:pt x="91" y="170"/>
                      </a:lnTo>
                      <a:lnTo>
                        <a:pt x="170" y="8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59" name="Freeform 946"/>
                <p:cNvSpPr>
                  <a:spLocks noChangeAspect="1"/>
                </p:cNvSpPr>
                <p:nvPr/>
              </p:nvSpPr>
              <p:spPr bwMode="auto">
                <a:xfrm>
                  <a:off x="1175" y="1317"/>
                  <a:ext cx="7" cy="5"/>
                </a:xfrm>
                <a:custGeom>
                  <a:avLst/>
                  <a:gdLst>
                    <a:gd name="T0" fmla="*/ 48 w 48"/>
                    <a:gd name="T1" fmla="*/ 41 h 41"/>
                    <a:gd name="T2" fmla="*/ 2 w 48"/>
                    <a:gd name="T3" fmla="*/ 0 h 41"/>
                    <a:gd name="T4" fmla="*/ 0 w 48"/>
                    <a:gd name="T5" fmla="*/ 3 h 41"/>
                    <a:gd name="T6" fmla="*/ 48 w 48"/>
                    <a:gd name="T7" fmla="*/ 41 h 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41"/>
                    <a:gd name="T14" fmla="*/ 48 w 48"/>
                    <a:gd name="T15" fmla="*/ 41 h 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41">
                      <a:moveTo>
                        <a:pt x="48" y="41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48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60" name="Line 94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75" y="131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61" name="Freeform 948"/>
                <p:cNvSpPr>
                  <a:spLocks noChangeAspect="1"/>
                </p:cNvSpPr>
                <p:nvPr/>
              </p:nvSpPr>
              <p:spPr bwMode="auto">
                <a:xfrm>
                  <a:off x="1165" y="1317"/>
                  <a:ext cx="24" cy="24"/>
                </a:xfrm>
                <a:custGeom>
                  <a:avLst/>
                  <a:gdLst>
                    <a:gd name="T0" fmla="*/ 169 w 169"/>
                    <a:gd name="T1" fmla="*/ 75 h 166"/>
                    <a:gd name="T2" fmla="*/ 121 w 169"/>
                    <a:gd name="T3" fmla="*/ 38 h 166"/>
                    <a:gd name="T4" fmla="*/ 73 w 169"/>
                    <a:gd name="T5" fmla="*/ 0 h 166"/>
                    <a:gd name="T6" fmla="*/ 0 w 169"/>
                    <a:gd name="T7" fmla="*/ 91 h 166"/>
                    <a:gd name="T8" fmla="*/ 48 w 169"/>
                    <a:gd name="T9" fmla="*/ 129 h 166"/>
                    <a:gd name="T10" fmla="*/ 96 w 169"/>
                    <a:gd name="T11" fmla="*/ 166 h 166"/>
                    <a:gd name="T12" fmla="*/ 169 w 169"/>
                    <a:gd name="T13" fmla="*/ 75 h 16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66"/>
                    <a:gd name="T23" fmla="*/ 169 w 169"/>
                    <a:gd name="T24" fmla="*/ 166 h 16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66">
                      <a:moveTo>
                        <a:pt x="169" y="75"/>
                      </a:moveTo>
                      <a:lnTo>
                        <a:pt x="121" y="38"/>
                      </a:lnTo>
                      <a:lnTo>
                        <a:pt x="73" y="0"/>
                      </a:lnTo>
                      <a:lnTo>
                        <a:pt x="0" y="91"/>
                      </a:lnTo>
                      <a:lnTo>
                        <a:pt x="48" y="129"/>
                      </a:lnTo>
                      <a:lnTo>
                        <a:pt x="96" y="166"/>
                      </a:lnTo>
                      <a:lnTo>
                        <a:pt x="169" y="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62" name="Freeform 949"/>
                <p:cNvSpPr>
                  <a:spLocks noChangeAspect="1"/>
                </p:cNvSpPr>
                <p:nvPr/>
              </p:nvSpPr>
              <p:spPr bwMode="auto">
                <a:xfrm>
                  <a:off x="1165" y="1317"/>
                  <a:ext cx="24" cy="24"/>
                </a:xfrm>
                <a:custGeom>
                  <a:avLst/>
                  <a:gdLst>
                    <a:gd name="T0" fmla="*/ 169 w 169"/>
                    <a:gd name="T1" fmla="*/ 75 h 166"/>
                    <a:gd name="T2" fmla="*/ 121 w 169"/>
                    <a:gd name="T3" fmla="*/ 38 h 166"/>
                    <a:gd name="T4" fmla="*/ 73 w 169"/>
                    <a:gd name="T5" fmla="*/ 0 h 166"/>
                    <a:gd name="T6" fmla="*/ 0 w 169"/>
                    <a:gd name="T7" fmla="*/ 91 h 166"/>
                    <a:gd name="T8" fmla="*/ 48 w 169"/>
                    <a:gd name="T9" fmla="*/ 129 h 166"/>
                    <a:gd name="T10" fmla="*/ 96 w 169"/>
                    <a:gd name="T11" fmla="*/ 166 h 166"/>
                    <a:gd name="T12" fmla="*/ 169 w 169"/>
                    <a:gd name="T13" fmla="*/ 75 h 16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66"/>
                    <a:gd name="T23" fmla="*/ 169 w 169"/>
                    <a:gd name="T24" fmla="*/ 166 h 16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66">
                      <a:moveTo>
                        <a:pt x="169" y="75"/>
                      </a:moveTo>
                      <a:lnTo>
                        <a:pt x="121" y="38"/>
                      </a:lnTo>
                      <a:lnTo>
                        <a:pt x="73" y="0"/>
                      </a:lnTo>
                      <a:lnTo>
                        <a:pt x="0" y="91"/>
                      </a:lnTo>
                      <a:lnTo>
                        <a:pt x="48" y="129"/>
                      </a:lnTo>
                      <a:lnTo>
                        <a:pt x="96" y="166"/>
                      </a:lnTo>
                      <a:lnTo>
                        <a:pt x="169" y="7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63" name="Freeform 950"/>
                <p:cNvSpPr>
                  <a:spLocks noChangeAspect="1"/>
                </p:cNvSpPr>
                <p:nvPr/>
              </p:nvSpPr>
              <p:spPr bwMode="auto">
                <a:xfrm>
                  <a:off x="1165" y="1330"/>
                  <a:ext cx="7" cy="5"/>
                </a:xfrm>
                <a:custGeom>
                  <a:avLst/>
                  <a:gdLst>
                    <a:gd name="T0" fmla="*/ 49 w 49"/>
                    <a:gd name="T1" fmla="*/ 38 h 38"/>
                    <a:gd name="T2" fmla="*/ 1 w 49"/>
                    <a:gd name="T3" fmla="*/ 0 h 38"/>
                    <a:gd name="T4" fmla="*/ 0 w 49"/>
                    <a:gd name="T5" fmla="*/ 1 h 38"/>
                    <a:gd name="T6" fmla="*/ 49 w 49"/>
                    <a:gd name="T7" fmla="*/ 38 h 3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9"/>
                    <a:gd name="T13" fmla="*/ 0 h 38"/>
                    <a:gd name="T14" fmla="*/ 49 w 49"/>
                    <a:gd name="T15" fmla="*/ 38 h 3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9" h="38">
                      <a:moveTo>
                        <a:pt x="49" y="38"/>
                      </a:move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49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64" name="Line 95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65" y="133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65" name="Freeform 952"/>
                <p:cNvSpPr>
                  <a:spLocks noChangeAspect="1"/>
                </p:cNvSpPr>
                <p:nvPr/>
              </p:nvSpPr>
              <p:spPr bwMode="auto">
                <a:xfrm>
                  <a:off x="1155" y="1330"/>
                  <a:ext cx="24" cy="24"/>
                </a:xfrm>
                <a:custGeom>
                  <a:avLst/>
                  <a:gdLst>
                    <a:gd name="T0" fmla="*/ 167 w 167"/>
                    <a:gd name="T1" fmla="*/ 73 h 168"/>
                    <a:gd name="T2" fmla="*/ 118 w 167"/>
                    <a:gd name="T3" fmla="*/ 37 h 168"/>
                    <a:gd name="T4" fmla="*/ 69 w 167"/>
                    <a:gd name="T5" fmla="*/ 0 h 168"/>
                    <a:gd name="T6" fmla="*/ 0 w 167"/>
                    <a:gd name="T7" fmla="*/ 95 h 168"/>
                    <a:gd name="T8" fmla="*/ 49 w 167"/>
                    <a:gd name="T9" fmla="*/ 131 h 168"/>
                    <a:gd name="T10" fmla="*/ 98 w 167"/>
                    <a:gd name="T11" fmla="*/ 168 h 168"/>
                    <a:gd name="T12" fmla="*/ 167 w 167"/>
                    <a:gd name="T13" fmla="*/ 73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8"/>
                    <a:gd name="T23" fmla="*/ 167 w 167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8">
                      <a:moveTo>
                        <a:pt x="167" y="73"/>
                      </a:moveTo>
                      <a:lnTo>
                        <a:pt x="118" y="37"/>
                      </a:lnTo>
                      <a:lnTo>
                        <a:pt x="69" y="0"/>
                      </a:lnTo>
                      <a:lnTo>
                        <a:pt x="0" y="95"/>
                      </a:lnTo>
                      <a:lnTo>
                        <a:pt x="49" y="131"/>
                      </a:lnTo>
                      <a:lnTo>
                        <a:pt x="98" y="168"/>
                      </a:lnTo>
                      <a:lnTo>
                        <a:pt x="167" y="7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66" name="Freeform 953"/>
                <p:cNvSpPr>
                  <a:spLocks noChangeAspect="1"/>
                </p:cNvSpPr>
                <p:nvPr/>
              </p:nvSpPr>
              <p:spPr bwMode="auto">
                <a:xfrm>
                  <a:off x="1155" y="1330"/>
                  <a:ext cx="24" cy="24"/>
                </a:xfrm>
                <a:custGeom>
                  <a:avLst/>
                  <a:gdLst>
                    <a:gd name="T0" fmla="*/ 167 w 167"/>
                    <a:gd name="T1" fmla="*/ 73 h 168"/>
                    <a:gd name="T2" fmla="*/ 118 w 167"/>
                    <a:gd name="T3" fmla="*/ 37 h 168"/>
                    <a:gd name="T4" fmla="*/ 69 w 167"/>
                    <a:gd name="T5" fmla="*/ 0 h 168"/>
                    <a:gd name="T6" fmla="*/ 0 w 167"/>
                    <a:gd name="T7" fmla="*/ 95 h 168"/>
                    <a:gd name="T8" fmla="*/ 49 w 167"/>
                    <a:gd name="T9" fmla="*/ 131 h 168"/>
                    <a:gd name="T10" fmla="*/ 98 w 167"/>
                    <a:gd name="T11" fmla="*/ 168 h 168"/>
                    <a:gd name="T12" fmla="*/ 167 w 167"/>
                    <a:gd name="T13" fmla="*/ 73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8"/>
                    <a:gd name="T23" fmla="*/ 167 w 167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8">
                      <a:moveTo>
                        <a:pt x="167" y="73"/>
                      </a:moveTo>
                      <a:lnTo>
                        <a:pt x="118" y="37"/>
                      </a:lnTo>
                      <a:lnTo>
                        <a:pt x="69" y="0"/>
                      </a:lnTo>
                      <a:lnTo>
                        <a:pt x="0" y="95"/>
                      </a:lnTo>
                      <a:lnTo>
                        <a:pt x="49" y="131"/>
                      </a:lnTo>
                      <a:lnTo>
                        <a:pt x="98" y="168"/>
                      </a:lnTo>
                      <a:lnTo>
                        <a:pt x="167" y="7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67" name="Freeform 954"/>
                <p:cNvSpPr>
                  <a:spLocks noChangeAspect="1"/>
                </p:cNvSpPr>
                <p:nvPr/>
              </p:nvSpPr>
              <p:spPr bwMode="auto">
                <a:xfrm>
                  <a:off x="1155" y="1344"/>
                  <a:ext cx="7" cy="5"/>
                </a:xfrm>
                <a:custGeom>
                  <a:avLst/>
                  <a:gdLst>
                    <a:gd name="T0" fmla="*/ 51 w 51"/>
                    <a:gd name="T1" fmla="*/ 36 h 36"/>
                    <a:gd name="T2" fmla="*/ 2 w 51"/>
                    <a:gd name="T3" fmla="*/ 0 h 36"/>
                    <a:gd name="T4" fmla="*/ 0 w 51"/>
                    <a:gd name="T5" fmla="*/ 3 h 36"/>
                    <a:gd name="T6" fmla="*/ 51 w 51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1"/>
                    <a:gd name="T13" fmla="*/ 0 h 36"/>
                    <a:gd name="T14" fmla="*/ 51 w 51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1" h="36">
                      <a:moveTo>
                        <a:pt x="51" y="36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51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68" name="Line 95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55" y="134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69" name="Freeform 956"/>
                <p:cNvSpPr>
                  <a:spLocks noChangeAspect="1"/>
                </p:cNvSpPr>
                <p:nvPr/>
              </p:nvSpPr>
              <p:spPr bwMode="auto">
                <a:xfrm>
                  <a:off x="1145" y="1344"/>
                  <a:ext cx="24" cy="24"/>
                </a:xfrm>
                <a:custGeom>
                  <a:avLst/>
                  <a:gdLst>
                    <a:gd name="T0" fmla="*/ 166 w 166"/>
                    <a:gd name="T1" fmla="*/ 66 h 164"/>
                    <a:gd name="T2" fmla="*/ 115 w 166"/>
                    <a:gd name="T3" fmla="*/ 33 h 164"/>
                    <a:gd name="T4" fmla="*/ 64 w 166"/>
                    <a:gd name="T5" fmla="*/ 0 h 164"/>
                    <a:gd name="T6" fmla="*/ 0 w 166"/>
                    <a:gd name="T7" fmla="*/ 98 h 164"/>
                    <a:gd name="T8" fmla="*/ 51 w 166"/>
                    <a:gd name="T9" fmla="*/ 131 h 164"/>
                    <a:gd name="T10" fmla="*/ 102 w 166"/>
                    <a:gd name="T11" fmla="*/ 164 h 164"/>
                    <a:gd name="T12" fmla="*/ 166 w 166"/>
                    <a:gd name="T13" fmla="*/ 66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4"/>
                    <a:gd name="T23" fmla="*/ 166 w 166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4">
                      <a:moveTo>
                        <a:pt x="166" y="66"/>
                      </a:moveTo>
                      <a:lnTo>
                        <a:pt x="115" y="33"/>
                      </a:lnTo>
                      <a:lnTo>
                        <a:pt x="64" y="0"/>
                      </a:lnTo>
                      <a:lnTo>
                        <a:pt x="0" y="98"/>
                      </a:lnTo>
                      <a:lnTo>
                        <a:pt x="51" y="131"/>
                      </a:lnTo>
                      <a:lnTo>
                        <a:pt x="102" y="164"/>
                      </a:lnTo>
                      <a:lnTo>
                        <a:pt x="166" y="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70" name="Freeform 957"/>
                <p:cNvSpPr>
                  <a:spLocks noChangeAspect="1"/>
                </p:cNvSpPr>
                <p:nvPr/>
              </p:nvSpPr>
              <p:spPr bwMode="auto">
                <a:xfrm>
                  <a:off x="1145" y="1344"/>
                  <a:ext cx="24" cy="24"/>
                </a:xfrm>
                <a:custGeom>
                  <a:avLst/>
                  <a:gdLst>
                    <a:gd name="T0" fmla="*/ 166 w 166"/>
                    <a:gd name="T1" fmla="*/ 66 h 164"/>
                    <a:gd name="T2" fmla="*/ 115 w 166"/>
                    <a:gd name="T3" fmla="*/ 33 h 164"/>
                    <a:gd name="T4" fmla="*/ 64 w 166"/>
                    <a:gd name="T5" fmla="*/ 0 h 164"/>
                    <a:gd name="T6" fmla="*/ 0 w 166"/>
                    <a:gd name="T7" fmla="*/ 98 h 164"/>
                    <a:gd name="T8" fmla="*/ 51 w 166"/>
                    <a:gd name="T9" fmla="*/ 131 h 164"/>
                    <a:gd name="T10" fmla="*/ 102 w 166"/>
                    <a:gd name="T11" fmla="*/ 164 h 164"/>
                    <a:gd name="T12" fmla="*/ 166 w 166"/>
                    <a:gd name="T13" fmla="*/ 66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4"/>
                    <a:gd name="T23" fmla="*/ 166 w 166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4">
                      <a:moveTo>
                        <a:pt x="166" y="66"/>
                      </a:moveTo>
                      <a:lnTo>
                        <a:pt x="115" y="33"/>
                      </a:lnTo>
                      <a:lnTo>
                        <a:pt x="64" y="0"/>
                      </a:lnTo>
                      <a:lnTo>
                        <a:pt x="0" y="98"/>
                      </a:lnTo>
                      <a:lnTo>
                        <a:pt x="51" y="131"/>
                      </a:lnTo>
                      <a:lnTo>
                        <a:pt x="102" y="164"/>
                      </a:lnTo>
                      <a:lnTo>
                        <a:pt x="166" y="6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71" name="Freeform 958"/>
                <p:cNvSpPr>
                  <a:spLocks noChangeAspect="1"/>
                </p:cNvSpPr>
                <p:nvPr/>
              </p:nvSpPr>
              <p:spPr bwMode="auto">
                <a:xfrm>
                  <a:off x="1145" y="1358"/>
                  <a:ext cx="8" cy="5"/>
                </a:xfrm>
                <a:custGeom>
                  <a:avLst/>
                  <a:gdLst>
                    <a:gd name="T0" fmla="*/ 52 w 52"/>
                    <a:gd name="T1" fmla="*/ 33 h 33"/>
                    <a:gd name="T2" fmla="*/ 1 w 52"/>
                    <a:gd name="T3" fmla="*/ 0 h 33"/>
                    <a:gd name="T4" fmla="*/ 0 w 52"/>
                    <a:gd name="T5" fmla="*/ 1 h 33"/>
                    <a:gd name="T6" fmla="*/ 52 w 52"/>
                    <a:gd name="T7" fmla="*/ 33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2"/>
                    <a:gd name="T13" fmla="*/ 0 h 33"/>
                    <a:gd name="T14" fmla="*/ 52 w 52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2" h="33">
                      <a:moveTo>
                        <a:pt x="52" y="33"/>
                      </a:move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52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72" name="Line 95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45" y="135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73" name="Freeform 960"/>
                <p:cNvSpPr>
                  <a:spLocks noChangeAspect="1"/>
                </p:cNvSpPr>
                <p:nvPr/>
              </p:nvSpPr>
              <p:spPr bwMode="auto">
                <a:xfrm>
                  <a:off x="1137" y="1358"/>
                  <a:ext cx="23" cy="24"/>
                </a:xfrm>
                <a:custGeom>
                  <a:avLst/>
                  <a:gdLst>
                    <a:gd name="T0" fmla="*/ 164 w 164"/>
                    <a:gd name="T1" fmla="*/ 64 h 164"/>
                    <a:gd name="T2" fmla="*/ 112 w 164"/>
                    <a:gd name="T3" fmla="*/ 32 h 164"/>
                    <a:gd name="T4" fmla="*/ 60 w 164"/>
                    <a:gd name="T5" fmla="*/ 0 h 164"/>
                    <a:gd name="T6" fmla="*/ 0 w 164"/>
                    <a:gd name="T7" fmla="*/ 100 h 164"/>
                    <a:gd name="T8" fmla="*/ 52 w 164"/>
                    <a:gd name="T9" fmla="*/ 132 h 164"/>
                    <a:gd name="T10" fmla="*/ 104 w 164"/>
                    <a:gd name="T11" fmla="*/ 164 h 164"/>
                    <a:gd name="T12" fmla="*/ 164 w 164"/>
                    <a:gd name="T13" fmla="*/ 64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4"/>
                    <a:gd name="T22" fmla="*/ 0 h 164"/>
                    <a:gd name="T23" fmla="*/ 164 w 164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4" h="164">
                      <a:moveTo>
                        <a:pt x="164" y="64"/>
                      </a:moveTo>
                      <a:lnTo>
                        <a:pt x="112" y="32"/>
                      </a:lnTo>
                      <a:lnTo>
                        <a:pt x="60" y="0"/>
                      </a:lnTo>
                      <a:lnTo>
                        <a:pt x="0" y="100"/>
                      </a:lnTo>
                      <a:lnTo>
                        <a:pt x="52" y="132"/>
                      </a:lnTo>
                      <a:lnTo>
                        <a:pt x="104" y="164"/>
                      </a:lnTo>
                      <a:lnTo>
                        <a:pt x="164" y="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74" name="Freeform 961"/>
                <p:cNvSpPr>
                  <a:spLocks noChangeAspect="1"/>
                </p:cNvSpPr>
                <p:nvPr/>
              </p:nvSpPr>
              <p:spPr bwMode="auto">
                <a:xfrm>
                  <a:off x="1137" y="1358"/>
                  <a:ext cx="23" cy="24"/>
                </a:xfrm>
                <a:custGeom>
                  <a:avLst/>
                  <a:gdLst>
                    <a:gd name="T0" fmla="*/ 164 w 164"/>
                    <a:gd name="T1" fmla="*/ 64 h 164"/>
                    <a:gd name="T2" fmla="*/ 112 w 164"/>
                    <a:gd name="T3" fmla="*/ 32 h 164"/>
                    <a:gd name="T4" fmla="*/ 60 w 164"/>
                    <a:gd name="T5" fmla="*/ 0 h 164"/>
                    <a:gd name="T6" fmla="*/ 0 w 164"/>
                    <a:gd name="T7" fmla="*/ 100 h 164"/>
                    <a:gd name="T8" fmla="*/ 52 w 164"/>
                    <a:gd name="T9" fmla="*/ 132 h 164"/>
                    <a:gd name="T10" fmla="*/ 104 w 164"/>
                    <a:gd name="T11" fmla="*/ 164 h 164"/>
                    <a:gd name="T12" fmla="*/ 164 w 164"/>
                    <a:gd name="T13" fmla="*/ 64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4"/>
                    <a:gd name="T22" fmla="*/ 0 h 164"/>
                    <a:gd name="T23" fmla="*/ 164 w 164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4" h="164">
                      <a:moveTo>
                        <a:pt x="164" y="64"/>
                      </a:moveTo>
                      <a:lnTo>
                        <a:pt x="112" y="32"/>
                      </a:lnTo>
                      <a:lnTo>
                        <a:pt x="60" y="0"/>
                      </a:lnTo>
                      <a:lnTo>
                        <a:pt x="0" y="100"/>
                      </a:lnTo>
                      <a:lnTo>
                        <a:pt x="52" y="132"/>
                      </a:lnTo>
                      <a:lnTo>
                        <a:pt x="104" y="164"/>
                      </a:lnTo>
                      <a:lnTo>
                        <a:pt x="164" y="6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75" name="Freeform 962"/>
                <p:cNvSpPr>
                  <a:spLocks noChangeAspect="1"/>
                </p:cNvSpPr>
                <p:nvPr/>
              </p:nvSpPr>
              <p:spPr bwMode="auto">
                <a:xfrm>
                  <a:off x="1136" y="1373"/>
                  <a:ext cx="8" cy="4"/>
                </a:xfrm>
                <a:custGeom>
                  <a:avLst/>
                  <a:gdLst>
                    <a:gd name="T0" fmla="*/ 54 w 54"/>
                    <a:gd name="T1" fmla="*/ 32 h 32"/>
                    <a:gd name="T2" fmla="*/ 2 w 54"/>
                    <a:gd name="T3" fmla="*/ 0 h 32"/>
                    <a:gd name="T4" fmla="*/ 0 w 54"/>
                    <a:gd name="T5" fmla="*/ 3 h 32"/>
                    <a:gd name="T6" fmla="*/ 54 w 54"/>
                    <a:gd name="T7" fmla="*/ 32 h 3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4"/>
                    <a:gd name="T13" fmla="*/ 0 h 32"/>
                    <a:gd name="T14" fmla="*/ 54 w 54"/>
                    <a:gd name="T15" fmla="*/ 32 h 3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4" h="32">
                      <a:moveTo>
                        <a:pt x="54" y="32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54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76" name="Line 96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36" y="137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77" name="Freeform 964"/>
                <p:cNvSpPr>
                  <a:spLocks noChangeAspect="1"/>
                </p:cNvSpPr>
                <p:nvPr/>
              </p:nvSpPr>
              <p:spPr bwMode="auto">
                <a:xfrm>
                  <a:off x="1129" y="1373"/>
                  <a:ext cx="23" cy="23"/>
                </a:xfrm>
                <a:custGeom>
                  <a:avLst/>
                  <a:gdLst>
                    <a:gd name="T0" fmla="*/ 162 w 162"/>
                    <a:gd name="T1" fmla="*/ 59 h 160"/>
                    <a:gd name="T2" fmla="*/ 109 w 162"/>
                    <a:gd name="T3" fmla="*/ 29 h 160"/>
                    <a:gd name="T4" fmla="*/ 55 w 162"/>
                    <a:gd name="T5" fmla="*/ 0 h 160"/>
                    <a:gd name="T6" fmla="*/ 0 w 162"/>
                    <a:gd name="T7" fmla="*/ 101 h 160"/>
                    <a:gd name="T8" fmla="*/ 53 w 162"/>
                    <a:gd name="T9" fmla="*/ 131 h 160"/>
                    <a:gd name="T10" fmla="*/ 107 w 162"/>
                    <a:gd name="T11" fmla="*/ 160 h 160"/>
                    <a:gd name="T12" fmla="*/ 162 w 162"/>
                    <a:gd name="T13" fmla="*/ 59 h 1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2"/>
                    <a:gd name="T22" fmla="*/ 0 h 160"/>
                    <a:gd name="T23" fmla="*/ 162 w 162"/>
                    <a:gd name="T24" fmla="*/ 160 h 1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2" h="160">
                      <a:moveTo>
                        <a:pt x="162" y="59"/>
                      </a:moveTo>
                      <a:lnTo>
                        <a:pt x="109" y="29"/>
                      </a:lnTo>
                      <a:lnTo>
                        <a:pt x="55" y="0"/>
                      </a:lnTo>
                      <a:lnTo>
                        <a:pt x="0" y="101"/>
                      </a:lnTo>
                      <a:lnTo>
                        <a:pt x="53" y="131"/>
                      </a:lnTo>
                      <a:lnTo>
                        <a:pt x="107" y="160"/>
                      </a:lnTo>
                      <a:lnTo>
                        <a:pt x="162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78" name="Freeform 965"/>
                <p:cNvSpPr>
                  <a:spLocks noChangeAspect="1"/>
                </p:cNvSpPr>
                <p:nvPr/>
              </p:nvSpPr>
              <p:spPr bwMode="auto">
                <a:xfrm>
                  <a:off x="1129" y="1373"/>
                  <a:ext cx="23" cy="23"/>
                </a:xfrm>
                <a:custGeom>
                  <a:avLst/>
                  <a:gdLst>
                    <a:gd name="T0" fmla="*/ 162 w 162"/>
                    <a:gd name="T1" fmla="*/ 59 h 160"/>
                    <a:gd name="T2" fmla="*/ 109 w 162"/>
                    <a:gd name="T3" fmla="*/ 29 h 160"/>
                    <a:gd name="T4" fmla="*/ 55 w 162"/>
                    <a:gd name="T5" fmla="*/ 0 h 160"/>
                    <a:gd name="T6" fmla="*/ 0 w 162"/>
                    <a:gd name="T7" fmla="*/ 101 h 160"/>
                    <a:gd name="T8" fmla="*/ 53 w 162"/>
                    <a:gd name="T9" fmla="*/ 131 h 160"/>
                    <a:gd name="T10" fmla="*/ 107 w 162"/>
                    <a:gd name="T11" fmla="*/ 160 h 160"/>
                    <a:gd name="T12" fmla="*/ 162 w 162"/>
                    <a:gd name="T13" fmla="*/ 59 h 1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2"/>
                    <a:gd name="T22" fmla="*/ 0 h 160"/>
                    <a:gd name="T23" fmla="*/ 162 w 162"/>
                    <a:gd name="T24" fmla="*/ 160 h 1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2" h="160">
                      <a:moveTo>
                        <a:pt x="162" y="59"/>
                      </a:moveTo>
                      <a:lnTo>
                        <a:pt x="109" y="29"/>
                      </a:lnTo>
                      <a:lnTo>
                        <a:pt x="55" y="0"/>
                      </a:lnTo>
                      <a:lnTo>
                        <a:pt x="0" y="101"/>
                      </a:lnTo>
                      <a:lnTo>
                        <a:pt x="53" y="131"/>
                      </a:lnTo>
                      <a:lnTo>
                        <a:pt x="107" y="160"/>
                      </a:lnTo>
                      <a:lnTo>
                        <a:pt x="162" y="5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79" name="Freeform 966"/>
                <p:cNvSpPr>
                  <a:spLocks noChangeAspect="1"/>
                </p:cNvSpPr>
                <p:nvPr/>
              </p:nvSpPr>
              <p:spPr bwMode="auto">
                <a:xfrm>
                  <a:off x="1128" y="1387"/>
                  <a:ext cx="8" cy="5"/>
                </a:xfrm>
                <a:custGeom>
                  <a:avLst/>
                  <a:gdLst>
                    <a:gd name="T0" fmla="*/ 54 w 54"/>
                    <a:gd name="T1" fmla="*/ 30 h 30"/>
                    <a:gd name="T2" fmla="*/ 1 w 54"/>
                    <a:gd name="T3" fmla="*/ 0 h 30"/>
                    <a:gd name="T4" fmla="*/ 0 w 54"/>
                    <a:gd name="T5" fmla="*/ 2 h 30"/>
                    <a:gd name="T6" fmla="*/ 54 w 54"/>
                    <a:gd name="T7" fmla="*/ 3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4"/>
                    <a:gd name="T13" fmla="*/ 0 h 30"/>
                    <a:gd name="T14" fmla="*/ 54 w 54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4" h="30">
                      <a:moveTo>
                        <a:pt x="54" y="30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54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80" name="Line 96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28" y="138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81" name="Freeform 968"/>
                <p:cNvSpPr>
                  <a:spLocks noChangeAspect="1"/>
                </p:cNvSpPr>
                <p:nvPr/>
              </p:nvSpPr>
              <p:spPr bwMode="auto">
                <a:xfrm>
                  <a:off x="1121" y="1388"/>
                  <a:ext cx="23" cy="23"/>
                </a:xfrm>
                <a:custGeom>
                  <a:avLst/>
                  <a:gdLst>
                    <a:gd name="T0" fmla="*/ 161 w 161"/>
                    <a:gd name="T1" fmla="*/ 55 h 160"/>
                    <a:gd name="T2" fmla="*/ 106 w 161"/>
                    <a:gd name="T3" fmla="*/ 28 h 160"/>
                    <a:gd name="T4" fmla="*/ 52 w 161"/>
                    <a:gd name="T5" fmla="*/ 0 h 160"/>
                    <a:gd name="T6" fmla="*/ 0 w 161"/>
                    <a:gd name="T7" fmla="*/ 105 h 160"/>
                    <a:gd name="T8" fmla="*/ 55 w 161"/>
                    <a:gd name="T9" fmla="*/ 132 h 160"/>
                    <a:gd name="T10" fmla="*/ 110 w 161"/>
                    <a:gd name="T11" fmla="*/ 160 h 160"/>
                    <a:gd name="T12" fmla="*/ 161 w 161"/>
                    <a:gd name="T13" fmla="*/ 55 h 1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1"/>
                    <a:gd name="T22" fmla="*/ 0 h 160"/>
                    <a:gd name="T23" fmla="*/ 161 w 161"/>
                    <a:gd name="T24" fmla="*/ 160 h 1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1" h="160">
                      <a:moveTo>
                        <a:pt x="161" y="55"/>
                      </a:moveTo>
                      <a:lnTo>
                        <a:pt x="106" y="28"/>
                      </a:lnTo>
                      <a:lnTo>
                        <a:pt x="52" y="0"/>
                      </a:lnTo>
                      <a:lnTo>
                        <a:pt x="0" y="105"/>
                      </a:lnTo>
                      <a:lnTo>
                        <a:pt x="55" y="132"/>
                      </a:lnTo>
                      <a:lnTo>
                        <a:pt x="110" y="160"/>
                      </a:lnTo>
                      <a:lnTo>
                        <a:pt x="161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82" name="Freeform 969"/>
                <p:cNvSpPr>
                  <a:spLocks noChangeAspect="1"/>
                </p:cNvSpPr>
                <p:nvPr/>
              </p:nvSpPr>
              <p:spPr bwMode="auto">
                <a:xfrm>
                  <a:off x="1121" y="1388"/>
                  <a:ext cx="23" cy="23"/>
                </a:xfrm>
                <a:custGeom>
                  <a:avLst/>
                  <a:gdLst>
                    <a:gd name="T0" fmla="*/ 161 w 161"/>
                    <a:gd name="T1" fmla="*/ 55 h 160"/>
                    <a:gd name="T2" fmla="*/ 106 w 161"/>
                    <a:gd name="T3" fmla="*/ 28 h 160"/>
                    <a:gd name="T4" fmla="*/ 52 w 161"/>
                    <a:gd name="T5" fmla="*/ 0 h 160"/>
                    <a:gd name="T6" fmla="*/ 0 w 161"/>
                    <a:gd name="T7" fmla="*/ 105 h 160"/>
                    <a:gd name="T8" fmla="*/ 55 w 161"/>
                    <a:gd name="T9" fmla="*/ 132 h 160"/>
                    <a:gd name="T10" fmla="*/ 110 w 161"/>
                    <a:gd name="T11" fmla="*/ 160 h 160"/>
                    <a:gd name="T12" fmla="*/ 161 w 161"/>
                    <a:gd name="T13" fmla="*/ 55 h 1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1"/>
                    <a:gd name="T22" fmla="*/ 0 h 160"/>
                    <a:gd name="T23" fmla="*/ 161 w 161"/>
                    <a:gd name="T24" fmla="*/ 160 h 1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1" h="160">
                      <a:moveTo>
                        <a:pt x="161" y="55"/>
                      </a:moveTo>
                      <a:lnTo>
                        <a:pt x="106" y="28"/>
                      </a:lnTo>
                      <a:lnTo>
                        <a:pt x="52" y="0"/>
                      </a:lnTo>
                      <a:lnTo>
                        <a:pt x="0" y="105"/>
                      </a:lnTo>
                      <a:lnTo>
                        <a:pt x="55" y="132"/>
                      </a:lnTo>
                      <a:lnTo>
                        <a:pt x="110" y="160"/>
                      </a:lnTo>
                      <a:lnTo>
                        <a:pt x="161" y="5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83" name="Freeform 970"/>
                <p:cNvSpPr>
                  <a:spLocks noChangeAspect="1"/>
                </p:cNvSpPr>
                <p:nvPr/>
              </p:nvSpPr>
              <p:spPr bwMode="auto">
                <a:xfrm>
                  <a:off x="1121" y="1403"/>
                  <a:ext cx="8" cy="4"/>
                </a:xfrm>
                <a:custGeom>
                  <a:avLst/>
                  <a:gdLst>
                    <a:gd name="T0" fmla="*/ 56 w 56"/>
                    <a:gd name="T1" fmla="*/ 27 h 27"/>
                    <a:gd name="T2" fmla="*/ 1 w 56"/>
                    <a:gd name="T3" fmla="*/ 0 h 27"/>
                    <a:gd name="T4" fmla="*/ 0 w 56"/>
                    <a:gd name="T5" fmla="*/ 2 h 27"/>
                    <a:gd name="T6" fmla="*/ 56 w 56"/>
                    <a:gd name="T7" fmla="*/ 27 h 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7"/>
                    <a:gd name="T14" fmla="*/ 56 w 56"/>
                    <a:gd name="T15" fmla="*/ 27 h 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7">
                      <a:moveTo>
                        <a:pt x="56" y="27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56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84" name="Line 97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21" y="140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85" name="Freeform 972"/>
                <p:cNvSpPr>
                  <a:spLocks noChangeAspect="1"/>
                </p:cNvSpPr>
                <p:nvPr/>
              </p:nvSpPr>
              <p:spPr bwMode="auto">
                <a:xfrm>
                  <a:off x="1114" y="1403"/>
                  <a:ext cx="23" cy="22"/>
                </a:xfrm>
                <a:custGeom>
                  <a:avLst/>
                  <a:gdLst>
                    <a:gd name="T0" fmla="*/ 159 w 159"/>
                    <a:gd name="T1" fmla="*/ 50 h 157"/>
                    <a:gd name="T2" fmla="*/ 103 w 159"/>
                    <a:gd name="T3" fmla="*/ 25 h 157"/>
                    <a:gd name="T4" fmla="*/ 47 w 159"/>
                    <a:gd name="T5" fmla="*/ 0 h 157"/>
                    <a:gd name="T6" fmla="*/ 0 w 159"/>
                    <a:gd name="T7" fmla="*/ 107 h 157"/>
                    <a:gd name="T8" fmla="*/ 55 w 159"/>
                    <a:gd name="T9" fmla="*/ 132 h 157"/>
                    <a:gd name="T10" fmla="*/ 111 w 159"/>
                    <a:gd name="T11" fmla="*/ 157 h 157"/>
                    <a:gd name="T12" fmla="*/ 159 w 159"/>
                    <a:gd name="T13" fmla="*/ 50 h 1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9"/>
                    <a:gd name="T22" fmla="*/ 0 h 157"/>
                    <a:gd name="T23" fmla="*/ 159 w 159"/>
                    <a:gd name="T24" fmla="*/ 157 h 1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9" h="157">
                      <a:moveTo>
                        <a:pt x="159" y="50"/>
                      </a:moveTo>
                      <a:lnTo>
                        <a:pt x="103" y="25"/>
                      </a:lnTo>
                      <a:lnTo>
                        <a:pt x="47" y="0"/>
                      </a:lnTo>
                      <a:lnTo>
                        <a:pt x="0" y="107"/>
                      </a:lnTo>
                      <a:lnTo>
                        <a:pt x="55" y="132"/>
                      </a:lnTo>
                      <a:lnTo>
                        <a:pt x="111" y="157"/>
                      </a:lnTo>
                      <a:lnTo>
                        <a:pt x="159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86" name="Freeform 973"/>
                <p:cNvSpPr>
                  <a:spLocks noChangeAspect="1"/>
                </p:cNvSpPr>
                <p:nvPr/>
              </p:nvSpPr>
              <p:spPr bwMode="auto">
                <a:xfrm>
                  <a:off x="1114" y="1403"/>
                  <a:ext cx="23" cy="22"/>
                </a:xfrm>
                <a:custGeom>
                  <a:avLst/>
                  <a:gdLst>
                    <a:gd name="T0" fmla="*/ 159 w 159"/>
                    <a:gd name="T1" fmla="*/ 50 h 157"/>
                    <a:gd name="T2" fmla="*/ 103 w 159"/>
                    <a:gd name="T3" fmla="*/ 25 h 157"/>
                    <a:gd name="T4" fmla="*/ 47 w 159"/>
                    <a:gd name="T5" fmla="*/ 0 h 157"/>
                    <a:gd name="T6" fmla="*/ 0 w 159"/>
                    <a:gd name="T7" fmla="*/ 107 h 157"/>
                    <a:gd name="T8" fmla="*/ 55 w 159"/>
                    <a:gd name="T9" fmla="*/ 132 h 157"/>
                    <a:gd name="T10" fmla="*/ 111 w 159"/>
                    <a:gd name="T11" fmla="*/ 157 h 157"/>
                    <a:gd name="T12" fmla="*/ 159 w 159"/>
                    <a:gd name="T13" fmla="*/ 50 h 1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9"/>
                    <a:gd name="T22" fmla="*/ 0 h 157"/>
                    <a:gd name="T23" fmla="*/ 159 w 159"/>
                    <a:gd name="T24" fmla="*/ 157 h 1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9" h="157">
                      <a:moveTo>
                        <a:pt x="159" y="50"/>
                      </a:moveTo>
                      <a:lnTo>
                        <a:pt x="103" y="25"/>
                      </a:lnTo>
                      <a:lnTo>
                        <a:pt x="47" y="0"/>
                      </a:lnTo>
                      <a:lnTo>
                        <a:pt x="0" y="107"/>
                      </a:lnTo>
                      <a:lnTo>
                        <a:pt x="55" y="132"/>
                      </a:lnTo>
                      <a:lnTo>
                        <a:pt x="111" y="157"/>
                      </a:lnTo>
                      <a:lnTo>
                        <a:pt x="159" y="5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87" name="Freeform 974"/>
                <p:cNvSpPr>
                  <a:spLocks noChangeAspect="1"/>
                </p:cNvSpPr>
                <p:nvPr/>
              </p:nvSpPr>
              <p:spPr bwMode="auto">
                <a:xfrm>
                  <a:off x="1114" y="1418"/>
                  <a:ext cx="8" cy="4"/>
                </a:xfrm>
                <a:custGeom>
                  <a:avLst/>
                  <a:gdLst>
                    <a:gd name="T0" fmla="*/ 57 w 57"/>
                    <a:gd name="T1" fmla="*/ 25 h 25"/>
                    <a:gd name="T2" fmla="*/ 2 w 57"/>
                    <a:gd name="T3" fmla="*/ 0 h 25"/>
                    <a:gd name="T4" fmla="*/ 0 w 57"/>
                    <a:gd name="T5" fmla="*/ 3 h 25"/>
                    <a:gd name="T6" fmla="*/ 57 w 57"/>
                    <a:gd name="T7" fmla="*/ 25 h 2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25"/>
                    <a:gd name="T14" fmla="*/ 57 w 57"/>
                    <a:gd name="T15" fmla="*/ 25 h 2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25">
                      <a:moveTo>
                        <a:pt x="57" y="25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57" y="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88" name="Line 97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14" y="141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89" name="Freeform 976"/>
                <p:cNvSpPr>
                  <a:spLocks noChangeAspect="1"/>
                </p:cNvSpPr>
                <p:nvPr/>
              </p:nvSpPr>
              <p:spPr bwMode="auto">
                <a:xfrm>
                  <a:off x="1108" y="1419"/>
                  <a:ext cx="22" cy="22"/>
                </a:xfrm>
                <a:custGeom>
                  <a:avLst/>
                  <a:gdLst>
                    <a:gd name="T0" fmla="*/ 157 w 157"/>
                    <a:gd name="T1" fmla="*/ 45 h 153"/>
                    <a:gd name="T2" fmla="*/ 100 w 157"/>
                    <a:gd name="T3" fmla="*/ 22 h 153"/>
                    <a:gd name="T4" fmla="*/ 43 w 157"/>
                    <a:gd name="T5" fmla="*/ 0 h 153"/>
                    <a:gd name="T6" fmla="*/ 0 w 157"/>
                    <a:gd name="T7" fmla="*/ 108 h 153"/>
                    <a:gd name="T8" fmla="*/ 57 w 157"/>
                    <a:gd name="T9" fmla="*/ 131 h 153"/>
                    <a:gd name="T10" fmla="*/ 114 w 157"/>
                    <a:gd name="T11" fmla="*/ 153 h 153"/>
                    <a:gd name="T12" fmla="*/ 157 w 157"/>
                    <a:gd name="T13" fmla="*/ 45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7"/>
                    <a:gd name="T22" fmla="*/ 0 h 153"/>
                    <a:gd name="T23" fmla="*/ 157 w 157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7" h="153">
                      <a:moveTo>
                        <a:pt x="157" y="45"/>
                      </a:moveTo>
                      <a:lnTo>
                        <a:pt x="100" y="22"/>
                      </a:lnTo>
                      <a:lnTo>
                        <a:pt x="43" y="0"/>
                      </a:lnTo>
                      <a:lnTo>
                        <a:pt x="0" y="108"/>
                      </a:lnTo>
                      <a:lnTo>
                        <a:pt x="57" y="131"/>
                      </a:lnTo>
                      <a:lnTo>
                        <a:pt x="114" y="153"/>
                      </a:lnTo>
                      <a:lnTo>
                        <a:pt x="157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90" name="Freeform 977"/>
                <p:cNvSpPr>
                  <a:spLocks noChangeAspect="1"/>
                </p:cNvSpPr>
                <p:nvPr/>
              </p:nvSpPr>
              <p:spPr bwMode="auto">
                <a:xfrm>
                  <a:off x="1108" y="1419"/>
                  <a:ext cx="22" cy="22"/>
                </a:xfrm>
                <a:custGeom>
                  <a:avLst/>
                  <a:gdLst>
                    <a:gd name="T0" fmla="*/ 157 w 157"/>
                    <a:gd name="T1" fmla="*/ 45 h 153"/>
                    <a:gd name="T2" fmla="*/ 100 w 157"/>
                    <a:gd name="T3" fmla="*/ 22 h 153"/>
                    <a:gd name="T4" fmla="*/ 43 w 157"/>
                    <a:gd name="T5" fmla="*/ 0 h 153"/>
                    <a:gd name="T6" fmla="*/ 0 w 157"/>
                    <a:gd name="T7" fmla="*/ 108 h 153"/>
                    <a:gd name="T8" fmla="*/ 57 w 157"/>
                    <a:gd name="T9" fmla="*/ 131 h 153"/>
                    <a:gd name="T10" fmla="*/ 114 w 157"/>
                    <a:gd name="T11" fmla="*/ 153 h 153"/>
                    <a:gd name="T12" fmla="*/ 157 w 157"/>
                    <a:gd name="T13" fmla="*/ 45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7"/>
                    <a:gd name="T22" fmla="*/ 0 h 153"/>
                    <a:gd name="T23" fmla="*/ 157 w 157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7" h="153">
                      <a:moveTo>
                        <a:pt x="157" y="45"/>
                      </a:moveTo>
                      <a:lnTo>
                        <a:pt x="100" y="22"/>
                      </a:lnTo>
                      <a:lnTo>
                        <a:pt x="43" y="0"/>
                      </a:lnTo>
                      <a:lnTo>
                        <a:pt x="0" y="108"/>
                      </a:lnTo>
                      <a:lnTo>
                        <a:pt x="57" y="131"/>
                      </a:lnTo>
                      <a:lnTo>
                        <a:pt x="114" y="153"/>
                      </a:lnTo>
                      <a:lnTo>
                        <a:pt x="157" y="4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91" name="Freeform 978"/>
                <p:cNvSpPr>
                  <a:spLocks noChangeAspect="1"/>
                </p:cNvSpPr>
                <p:nvPr/>
              </p:nvSpPr>
              <p:spPr bwMode="auto">
                <a:xfrm>
                  <a:off x="1108" y="1434"/>
                  <a:ext cx="8" cy="3"/>
                </a:xfrm>
                <a:custGeom>
                  <a:avLst/>
                  <a:gdLst>
                    <a:gd name="T0" fmla="*/ 57 w 57"/>
                    <a:gd name="T1" fmla="*/ 23 h 23"/>
                    <a:gd name="T2" fmla="*/ 0 w 57"/>
                    <a:gd name="T3" fmla="*/ 0 h 23"/>
                    <a:gd name="T4" fmla="*/ 0 w 57"/>
                    <a:gd name="T5" fmla="*/ 2 h 23"/>
                    <a:gd name="T6" fmla="*/ 57 w 57"/>
                    <a:gd name="T7" fmla="*/ 23 h 2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23"/>
                    <a:gd name="T14" fmla="*/ 57 w 57"/>
                    <a:gd name="T15" fmla="*/ 23 h 2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23">
                      <a:moveTo>
                        <a:pt x="57" y="23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57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92" name="Line 979"/>
                <p:cNvSpPr>
                  <a:spLocks noChangeAspect="1" noChangeShapeType="1"/>
                </p:cNvSpPr>
                <p:nvPr/>
              </p:nvSpPr>
              <p:spPr bwMode="auto">
                <a:xfrm>
                  <a:off x="1108" y="143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93" name="Freeform 980"/>
                <p:cNvSpPr>
                  <a:spLocks noChangeAspect="1"/>
                </p:cNvSpPr>
                <p:nvPr/>
              </p:nvSpPr>
              <p:spPr bwMode="auto">
                <a:xfrm>
                  <a:off x="1102" y="1434"/>
                  <a:ext cx="22" cy="22"/>
                </a:xfrm>
                <a:custGeom>
                  <a:avLst/>
                  <a:gdLst>
                    <a:gd name="T0" fmla="*/ 152 w 152"/>
                    <a:gd name="T1" fmla="*/ 41 h 151"/>
                    <a:gd name="T2" fmla="*/ 95 w 152"/>
                    <a:gd name="T3" fmla="*/ 21 h 151"/>
                    <a:gd name="T4" fmla="*/ 38 w 152"/>
                    <a:gd name="T5" fmla="*/ 0 h 151"/>
                    <a:gd name="T6" fmla="*/ 0 w 152"/>
                    <a:gd name="T7" fmla="*/ 110 h 151"/>
                    <a:gd name="T8" fmla="*/ 56 w 152"/>
                    <a:gd name="T9" fmla="*/ 131 h 151"/>
                    <a:gd name="T10" fmla="*/ 113 w 152"/>
                    <a:gd name="T11" fmla="*/ 151 h 151"/>
                    <a:gd name="T12" fmla="*/ 152 w 152"/>
                    <a:gd name="T13" fmla="*/ 41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"/>
                    <a:gd name="T22" fmla="*/ 0 h 151"/>
                    <a:gd name="T23" fmla="*/ 152 w 152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" h="151">
                      <a:moveTo>
                        <a:pt x="152" y="41"/>
                      </a:moveTo>
                      <a:lnTo>
                        <a:pt x="95" y="21"/>
                      </a:lnTo>
                      <a:lnTo>
                        <a:pt x="38" y="0"/>
                      </a:lnTo>
                      <a:lnTo>
                        <a:pt x="0" y="110"/>
                      </a:lnTo>
                      <a:lnTo>
                        <a:pt x="56" y="131"/>
                      </a:lnTo>
                      <a:lnTo>
                        <a:pt x="113" y="151"/>
                      </a:lnTo>
                      <a:lnTo>
                        <a:pt x="152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94" name="Freeform 981"/>
                <p:cNvSpPr>
                  <a:spLocks noChangeAspect="1"/>
                </p:cNvSpPr>
                <p:nvPr/>
              </p:nvSpPr>
              <p:spPr bwMode="auto">
                <a:xfrm>
                  <a:off x="1102" y="1434"/>
                  <a:ext cx="22" cy="22"/>
                </a:xfrm>
                <a:custGeom>
                  <a:avLst/>
                  <a:gdLst>
                    <a:gd name="T0" fmla="*/ 152 w 152"/>
                    <a:gd name="T1" fmla="*/ 41 h 151"/>
                    <a:gd name="T2" fmla="*/ 95 w 152"/>
                    <a:gd name="T3" fmla="*/ 21 h 151"/>
                    <a:gd name="T4" fmla="*/ 38 w 152"/>
                    <a:gd name="T5" fmla="*/ 0 h 151"/>
                    <a:gd name="T6" fmla="*/ 0 w 152"/>
                    <a:gd name="T7" fmla="*/ 110 h 151"/>
                    <a:gd name="T8" fmla="*/ 56 w 152"/>
                    <a:gd name="T9" fmla="*/ 131 h 151"/>
                    <a:gd name="T10" fmla="*/ 113 w 152"/>
                    <a:gd name="T11" fmla="*/ 151 h 151"/>
                    <a:gd name="T12" fmla="*/ 152 w 152"/>
                    <a:gd name="T13" fmla="*/ 41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"/>
                    <a:gd name="T22" fmla="*/ 0 h 151"/>
                    <a:gd name="T23" fmla="*/ 152 w 152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" h="151">
                      <a:moveTo>
                        <a:pt x="152" y="41"/>
                      </a:moveTo>
                      <a:lnTo>
                        <a:pt x="95" y="21"/>
                      </a:lnTo>
                      <a:lnTo>
                        <a:pt x="38" y="0"/>
                      </a:lnTo>
                      <a:lnTo>
                        <a:pt x="0" y="110"/>
                      </a:lnTo>
                      <a:lnTo>
                        <a:pt x="56" y="131"/>
                      </a:lnTo>
                      <a:lnTo>
                        <a:pt x="113" y="151"/>
                      </a:lnTo>
                      <a:lnTo>
                        <a:pt x="152" y="4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95" name="Freeform 982"/>
                <p:cNvSpPr>
                  <a:spLocks noChangeAspect="1"/>
                </p:cNvSpPr>
                <p:nvPr/>
              </p:nvSpPr>
              <p:spPr bwMode="auto">
                <a:xfrm>
                  <a:off x="1102" y="1450"/>
                  <a:ext cx="8" cy="3"/>
                </a:xfrm>
                <a:custGeom>
                  <a:avLst/>
                  <a:gdLst>
                    <a:gd name="T0" fmla="*/ 58 w 58"/>
                    <a:gd name="T1" fmla="*/ 21 h 21"/>
                    <a:gd name="T2" fmla="*/ 2 w 58"/>
                    <a:gd name="T3" fmla="*/ 0 h 21"/>
                    <a:gd name="T4" fmla="*/ 0 w 58"/>
                    <a:gd name="T5" fmla="*/ 4 h 21"/>
                    <a:gd name="T6" fmla="*/ 58 w 58"/>
                    <a:gd name="T7" fmla="*/ 21 h 2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21"/>
                    <a:gd name="T14" fmla="*/ 58 w 58"/>
                    <a:gd name="T15" fmla="*/ 21 h 2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21">
                      <a:moveTo>
                        <a:pt x="58" y="21"/>
                      </a:moveTo>
                      <a:lnTo>
                        <a:pt x="2" y="0"/>
                      </a:lnTo>
                      <a:lnTo>
                        <a:pt x="0" y="4"/>
                      </a:lnTo>
                      <a:lnTo>
                        <a:pt x="58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96" name="Line 98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02" y="145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97" name="Freeform 984"/>
                <p:cNvSpPr>
                  <a:spLocks noChangeAspect="1"/>
                </p:cNvSpPr>
                <p:nvPr/>
              </p:nvSpPr>
              <p:spPr bwMode="auto">
                <a:xfrm>
                  <a:off x="1092" y="1451"/>
                  <a:ext cx="27" cy="37"/>
                </a:xfrm>
                <a:custGeom>
                  <a:avLst/>
                  <a:gdLst>
                    <a:gd name="T0" fmla="*/ 183 w 183"/>
                    <a:gd name="T1" fmla="*/ 34 h 259"/>
                    <a:gd name="T2" fmla="*/ 125 w 183"/>
                    <a:gd name="T3" fmla="*/ 17 h 259"/>
                    <a:gd name="T4" fmla="*/ 67 w 183"/>
                    <a:gd name="T5" fmla="*/ 0 h 259"/>
                    <a:gd name="T6" fmla="*/ 0 w 183"/>
                    <a:gd name="T7" fmla="*/ 225 h 259"/>
                    <a:gd name="T8" fmla="*/ 58 w 183"/>
                    <a:gd name="T9" fmla="*/ 242 h 259"/>
                    <a:gd name="T10" fmla="*/ 116 w 183"/>
                    <a:gd name="T11" fmla="*/ 259 h 259"/>
                    <a:gd name="T12" fmla="*/ 183 w 183"/>
                    <a:gd name="T13" fmla="*/ 34 h 2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59"/>
                    <a:gd name="T23" fmla="*/ 183 w 183"/>
                    <a:gd name="T24" fmla="*/ 259 h 2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59">
                      <a:moveTo>
                        <a:pt x="183" y="34"/>
                      </a:moveTo>
                      <a:lnTo>
                        <a:pt x="125" y="17"/>
                      </a:lnTo>
                      <a:lnTo>
                        <a:pt x="67" y="0"/>
                      </a:lnTo>
                      <a:lnTo>
                        <a:pt x="0" y="225"/>
                      </a:lnTo>
                      <a:lnTo>
                        <a:pt x="58" y="242"/>
                      </a:lnTo>
                      <a:lnTo>
                        <a:pt x="116" y="259"/>
                      </a:lnTo>
                      <a:lnTo>
                        <a:pt x="183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98" name="Freeform 985"/>
                <p:cNvSpPr>
                  <a:spLocks noChangeAspect="1"/>
                </p:cNvSpPr>
                <p:nvPr/>
              </p:nvSpPr>
              <p:spPr bwMode="auto">
                <a:xfrm>
                  <a:off x="1092" y="1451"/>
                  <a:ext cx="27" cy="37"/>
                </a:xfrm>
                <a:custGeom>
                  <a:avLst/>
                  <a:gdLst>
                    <a:gd name="T0" fmla="*/ 183 w 183"/>
                    <a:gd name="T1" fmla="*/ 34 h 259"/>
                    <a:gd name="T2" fmla="*/ 125 w 183"/>
                    <a:gd name="T3" fmla="*/ 17 h 259"/>
                    <a:gd name="T4" fmla="*/ 67 w 183"/>
                    <a:gd name="T5" fmla="*/ 0 h 259"/>
                    <a:gd name="T6" fmla="*/ 0 w 183"/>
                    <a:gd name="T7" fmla="*/ 225 h 259"/>
                    <a:gd name="T8" fmla="*/ 58 w 183"/>
                    <a:gd name="T9" fmla="*/ 242 h 259"/>
                    <a:gd name="T10" fmla="*/ 116 w 183"/>
                    <a:gd name="T11" fmla="*/ 259 h 259"/>
                    <a:gd name="T12" fmla="*/ 183 w 183"/>
                    <a:gd name="T13" fmla="*/ 34 h 2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59"/>
                    <a:gd name="T23" fmla="*/ 183 w 183"/>
                    <a:gd name="T24" fmla="*/ 259 h 2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59">
                      <a:moveTo>
                        <a:pt x="183" y="34"/>
                      </a:moveTo>
                      <a:lnTo>
                        <a:pt x="125" y="17"/>
                      </a:lnTo>
                      <a:lnTo>
                        <a:pt x="67" y="0"/>
                      </a:lnTo>
                      <a:lnTo>
                        <a:pt x="0" y="225"/>
                      </a:lnTo>
                      <a:lnTo>
                        <a:pt x="58" y="242"/>
                      </a:lnTo>
                      <a:lnTo>
                        <a:pt x="116" y="259"/>
                      </a:lnTo>
                      <a:lnTo>
                        <a:pt x="183" y="3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99" name="Freeform 986"/>
                <p:cNvSpPr>
                  <a:spLocks noChangeAspect="1"/>
                </p:cNvSpPr>
                <p:nvPr/>
              </p:nvSpPr>
              <p:spPr bwMode="auto">
                <a:xfrm>
                  <a:off x="1092" y="1483"/>
                  <a:ext cx="9" cy="2"/>
                </a:xfrm>
                <a:custGeom>
                  <a:avLst/>
                  <a:gdLst>
                    <a:gd name="T0" fmla="*/ 59 w 59"/>
                    <a:gd name="T1" fmla="*/ 17 h 17"/>
                    <a:gd name="T2" fmla="*/ 1 w 59"/>
                    <a:gd name="T3" fmla="*/ 0 h 17"/>
                    <a:gd name="T4" fmla="*/ 0 w 59"/>
                    <a:gd name="T5" fmla="*/ 4 h 17"/>
                    <a:gd name="T6" fmla="*/ 59 w 59"/>
                    <a:gd name="T7" fmla="*/ 17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"/>
                    <a:gd name="T13" fmla="*/ 0 h 17"/>
                    <a:gd name="T14" fmla="*/ 59 w 59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" h="17">
                      <a:moveTo>
                        <a:pt x="59" y="17"/>
                      </a:moveTo>
                      <a:lnTo>
                        <a:pt x="1" y="0"/>
                      </a:lnTo>
                      <a:lnTo>
                        <a:pt x="0" y="4"/>
                      </a:lnTo>
                      <a:lnTo>
                        <a:pt x="59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00" name="Line 98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092" y="148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01" name="Freeform 988"/>
                <p:cNvSpPr>
                  <a:spLocks noChangeAspect="1"/>
                </p:cNvSpPr>
                <p:nvPr/>
              </p:nvSpPr>
              <p:spPr bwMode="auto">
                <a:xfrm>
                  <a:off x="1085" y="1483"/>
                  <a:ext cx="24" cy="37"/>
                </a:xfrm>
                <a:custGeom>
                  <a:avLst/>
                  <a:gdLst>
                    <a:gd name="T0" fmla="*/ 169 w 169"/>
                    <a:gd name="T1" fmla="*/ 27 h 257"/>
                    <a:gd name="T2" fmla="*/ 110 w 169"/>
                    <a:gd name="T3" fmla="*/ 13 h 257"/>
                    <a:gd name="T4" fmla="*/ 51 w 169"/>
                    <a:gd name="T5" fmla="*/ 0 h 257"/>
                    <a:gd name="T6" fmla="*/ 0 w 169"/>
                    <a:gd name="T7" fmla="*/ 230 h 257"/>
                    <a:gd name="T8" fmla="*/ 59 w 169"/>
                    <a:gd name="T9" fmla="*/ 243 h 257"/>
                    <a:gd name="T10" fmla="*/ 118 w 169"/>
                    <a:gd name="T11" fmla="*/ 257 h 257"/>
                    <a:gd name="T12" fmla="*/ 169 w 169"/>
                    <a:gd name="T13" fmla="*/ 27 h 2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257"/>
                    <a:gd name="T23" fmla="*/ 169 w 169"/>
                    <a:gd name="T24" fmla="*/ 257 h 2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257">
                      <a:moveTo>
                        <a:pt x="169" y="27"/>
                      </a:moveTo>
                      <a:lnTo>
                        <a:pt x="110" y="13"/>
                      </a:lnTo>
                      <a:lnTo>
                        <a:pt x="51" y="0"/>
                      </a:lnTo>
                      <a:lnTo>
                        <a:pt x="0" y="230"/>
                      </a:lnTo>
                      <a:lnTo>
                        <a:pt x="59" y="243"/>
                      </a:lnTo>
                      <a:lnTo>
                        <a:pt x="118" y="257"/>
                      </a:lnTo>
                      <a:lnTo>
                        <a:pt x="169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02" name="Freeform 989"/>
                <p:cNvSpPr>
                  <a:spLocks noChangeAspect="1"/>
                </p:cNvSpPr>
                <p:nvPr/>
              </p:nvSpPr>
              <p:spPr bwMode="auto">
                <a:xfrm>
                  <a:off x="1085" y="1483"/>
                  <a:ext cx="24" cy="37"/>
                </a:xfrm>
                <a:custGeom>
                  <a:avLst/>
                  <a:gdLst>
                    <a:gd name="T0" fmla="*/ 169 w 169"/>
                    <a:gd name="T1" fmla="*/ 27 h 257"/>
                    <a:gd name="T2" fmla="*/ 110 w 169"/>
                    <a:gd name="T3" fmla="*/ 13 h 257"/>
                    <a:gd name="T4" fmla="*/ 51 w 169"/>
                    <a:gd name="T5" fmla="*/ 0 h 257"/>
                    <a:gd name="T6" fmla="*/ 0 w 169"/>
                    <a:gd name="T7" fmla="*/ 230 h 257"/>
                    <a:gd name="T8" fmla="*/ 59 w 169"/>
                    <a:gd name="T9" fmla="*/ 243 h 257"/>
                    <a:gd name="T10" fmla="*/ 118 w 169"/>
                    <a:gd name="T11" fmla="*/ 257 h 257"/>
                    <a:gd name="T12" fmla="*/ 169 w 169"/>
                    <a:gd name="T13" fmla="*/ 27 h 2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257"/>
                    <a:gd name="T23" fmla="*/ 169 w 169"/>
                    <a:gd name="T24" fmla="*/ 257 h 2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257">
                      <a:moveTo>
                        <a:pt x="169" y="27"/>
                      </a:moveTo>
                      <a:lnTo>
                        <a:pt x="110" y="13"/>
                      </a:lnTo>
                      <a:lnTo>
                        <a:pt x="51" y="0"/>
                      </a:lnTo>
                      <a:lnTo>
                        <a:pt x="0" y="230"/>
                      </a:lnTo>
                      <a:lnTo>
                        <a:pt x="59" y="243"/>
                      </a:lnTo>
                      <a:lnTo>
                        <a:pt x="118" y="257"/>
                      </a:lnTo>
                      <a:lnTo>
                        <a:pt x="169" y="2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03" name="Freeform 990"/>
                <p:cNvSpPr>
                  <a:spLocks noChangeAspect="1"/>
                </p:cNvSpPr>
                <p:nvPr/>
              </p:nvSpPr>
              <p:spPr bwMode="auto">
                <a:xfrm>
                  <a:off x="1085" y="1516"/>
                  <a:ext cx="8" cy="2"/>
                </a:xfrm>
                <a:custGeom>
                  <a:avLst/>
                  <a:gdLst>
                    <a:gd name="T0" fmla="*/ 60 w 60"/>
                    <a:gd name="T1" fmla="*/ 13 h 13"/>
                    <a:gd name="T2" fmla="*/ 1 w 60"/>
                    <a:gd name="T3" fmla="*/ 0 h 13"/>
                    <a:gd name="T4" fmla="*/ 0 w 60"/>
                    <a:gd name="T5" fmla="*/ 3 h 13"/>
                    <a:gd name="T6" fmla="*/ 60 w 60"/>
                    <a:gd name="T7" fmla="*/ 13 h 1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13"/>
                    <a:gd name="T14" fmla="*/ 60 w 60"/>
                    <a:gd name="T15" fmla="*/ 13 h 1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13">
                      <a:moveTo>
                        <a:pt x="60" y="13"/>
                      </a:moveTo>
                      <a:lnTo>
                        <a:pt x="1" y="0"/>
                      </a:lnTo>
                      <a:lnTo>
                        <a:pt x="0" y="3"/>
                      </a:lnTo>
                      <a:lnTo>
                        <a:pt x="6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04" name="Line 99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085" y="151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05" name="Freeform 992"/>
                <p:cNvSpPr>
                  <a:spLocks noChangeAspect="1"/>
                </p:cNvSpPr>
                <p:nvPr/>
              </p:nvSpPr>
              <p:spPr bwMode="auto">
                <a:xfrm>
                  <a:off x="1079" y="1517"/>
                  <a:ext cx="23" cy="36"/>
                </a:xfrm>
                <a:custGeom>
                  <a:avLst/>
                  <a:gdLst>
                    <a:gd name="T0" fmla="*/ 158 w 158"/>
                    <a:gd name="T1" fmla="*/ 21 h 254"/>
                    <a:gd name="T2" fmla="*/ 98 w 158"/>
                    <a:gd name="T3" fmla="*/ 10 h 254"/>
                    <a:gd name="T4" fmla="*/ 38 w 158"/>
                    <a:gd name="T5" fmla="*/ 0 h 254"/>
                    <a:gd name="T6" fmla="*/ 0 w 158"/>
                    <a:gd name="T7" fmla="*/ 233 h 254"/>
                    <a:gd name="T8" fmla="*/ 61 w 158"/>
                    <a:gd name="T9" fmla="*/ 244 h 254"/>
                    <a:gd name="T10" fmla="*/ 121 w 158"/>
                    <a:gd name="T11" fmla="*/ 254 h 254"/>
                    <a:gd name="T12" fmla="*/ 158 w 158"/>
                    <a:gd name="T13" fmla="*/ 21 h 2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254"/>
                    <a:gd name="T23" fmla="*/ 158 w 158"/>
                    <a:gd name="T24" fmla="*/ 254 h 2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254">
                      <a:moveTo>
                        <a:pt x="158" y="21"/>
                      </a:moveTo>
                      <a:lnTo>
                        <a:pt x="98" y="10"/>
                      </a:lnTo>
                      <a:lnTo>
                        <a:pt x="38" y="0"/>
                      </a:lnTo>
                      <a:lnTo>
                        <a:pt x="0" y="233"/>
                      </a:lnTo>
                      <a:lnTo>
                        <a:pt x="61" y="244"/>
                      </a:lnTo>
                      <a:lnTo>
                        <a:pt x="121" y="254"/>
                      </a:lnTo>
                      <a:lnTo>
                        <a:pt x="158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06" name="Freeform 993"/>
                <p:cNvSpPr>
                  <a:spLocks noChangeAspect="1"/>
                </p:cNvSpPr>
                <p:nvPr/>
              </p:nvSpPr>
              <p:spPr bwMode="auto">
                <a:xfrm>
                  <a:off x="1079" y="1517"/>
                  <a:ext cx="23" cy="36"/>
                </a:xfrm>
                <a:custGeom>
                  <a:avLst/>
                  <a:gdLst>
                    <a:gd name="T0" fmla="*/ 158 w 158"/>
                    <a:gd name="T1" fmla="*/ 21 h 254"/>
                    <a:gd name="T2" fmla="*/ 98 w 158"/>
                    <a:gd name="T3" fmla="*/ 10 h 254"/>
                    <a:gd name="T4" fmla="*/ 38 w 158"/>
                    <a:gd name="T5" fmla="*/ 0 h 254"/>
                    <a:gd name="T6" fmla="*/ 0 w 158"/>
                    <a:gd name="T7" fmla="*/ 233 h 254"/>
                    <a:gd name="T8" fmla="*/ 61 w 158"/>
                    <a:gd name="T9" fmla="*/ 244 h 254"/>
                    <a:gd name="T10" fmla="*/ 121 w 158"/>
                    <a:gd name="T11" fmla="*/ 254 h 254"/>
                    <a:gd name="T12" fmla="*/ 158 w 158"/>
                    <a:gd name="T13" fmla="*/ 21 h 2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254"/>
                    <a:gd name="T23" fmla="*/ 158 w 158"/>
                    <a:gd name="T24" fmla="*/ 254 h 2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254">
                      <a:moveTo>
                        <a:pt x="158" y="21"/>
                      </a:moveTo>
                      <a:lnTo>
                        <a:pt x="98" y="10"/>
                      </a:lnTo>
                      <a:lnTo>
                        <a:pt x="38" y="0"/>
                      </a:lnTo>
                      <a:lnTo>
                        <a:pt x="0" y="233"/>
                      </a:lnTo>
                      <a:lnTo>
                        <a:pt x="61" y="244"/>
                      </a:lnTo>
                      <a:lnTo>
                        <a:pt x="121" y="254"/>
                      </a:lnTo>
                      <a:lnTo>
                        <a:pt x="158" y="2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07" name="Freeform 994"/>
                <p:cNvSpPr>
                  <a:spLocks noChangeAspect="1"/>
                </p:cNvSpPr>
                <p:nvPr/>
              </p:nvSpPr>
              <p:spPr bwMode="auto">
                <a:xfrm>
                  <a:off x="1079" y="1550"/>
                  <a:ext cx="9" cy="2"/>
                </a:xfrm>
                <a:custGeom>
                  <a:avLst/>
                  <a:gdLst>
                    <a:gd name="T0" fmla="*/ 61 w 61"/>
                    <a:gd name="T1" fmla="*/ 11 h 11"/>
                    <a:gd name="T2" fmla="*/ 0 w 61"/>
                    <a:gd name="T3" fmla="*/ 0 h 11"/>
                    <a:gd name="T4" fmla="*/ 0 w 61"/>
                    <a:gd name="T5" fmla="*/ 5 h 11"/>
                    <a:gd name="T6" fmla="*/ 61 w 61"/>
                    <a:gd name="T7" fmla="*/ 11 h 1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11"/>
                    <a:gd name="T14" fmla="*/ 61 w 61"/>
                    <a:gd name="T15" fmla="*/ 11 h 1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11">
                      <a:moveTo>
                        <a:pt x="61" y="11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61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08" name="Line 995"/>
                <p:cNvSpPr>
                  <a:spLocks noChangeAspect="1" noChangeShapeType="1"/>
                </p:cNvSpPr>
                <p:nvPr/>
              </p:nvSpPr>
              <p:spPr bwMode="auto">
                <a:xfrm>
                  <a:off x="1079" y="155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09" name="Freeform 996"/>
                <p:cNvSpPr>
                  <a:spLocks noChangeAspect="1"/>
                </p:cNvSpPr>
                <p:nvPr/>
              </p:nvSpPr>
              <p:spPr bwMode="auto">
                <a:xfrm>
                  <a:off x="1076" y="1551"/>
                  <a:ext cx="21" cy="35"/>
                </a:xfrm>
                <a:custGeom>
                  <a:avLst/>
                  <a:gdLst>
                    <a:gd name="T0" fmla="*/ 142 w 142"/>
                    <a:gd name="T1" fmla="*/ 11 h 248"/>
                    <a:gd name="T2" fmla="*/ 82 w 142"/>
                    <a:gd name="T3" fmla="*/ 6 h 248"/>
                    <a:gd name="T4" fmla="*/ 21 w 142"/>
                    <a:gd name="T5" fmla="*/ 0 h 248"/>
                    <a:gd name="T6" fmla="*/ 0 w 142"/>
                    <a:gd name="T7" fmla="*/ 237 h 248"/>
                    <a:gd name="T8" fmla="*/ 60 w 142"/>
                    <a:gd name="T9" fmla="*/ 242 h 248"/>
                    <a:gd name="T10" fmla="*/ 120 w 142"/>
                    <a:gd name="T11" fmla="*/ 248 h 248"/>
                    <a:gd name="T12" fmla="*/ 142 w 142"/>
                    <a:gd name="T13" fmla="*/ 11 h 2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248"/>
                    <a:gd name="T23" fmla="*/ 142 w 142"/>
                    <a:gd name="T24" fmla="*/ 248 h 2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248">
                      <a:moveTo>
                        <a:pt x="142" y="11"/>
                      </a:moveTo>
                      <a:lnTo>
                        <a:pt x="82" y="6"/>
                      </a:lnTo>
                      <a:lnTo>
                        <a:pt x="21" y="0"/>
                      </a:lnTo>
                      <a:lnTo>
                        <a:pt x="0" y="237"/>
                      </a:lnTo>
                      <a:lnTo>
                        <a:pt x="60" y="242"/>
                      </a:lnTo>
                      <a:lnTo>
                        <a:pt x="120" y="248"/>
                      </a:lnTo>
                      <a:lnTo>
                        <a:pt x="142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0" name="Freeform 997"/>
                <p:cNvSpPr>
                  <a:spLocks noChangeAspect="1"/>
                </p:cNvSpPr>
                <p:nvPr/>
              </p:nvSpPr>
              <p:spPr bwMode="auto">
                <a:xfrm>
                  <a:off x="1076" y="1551"/>
                  <a:ext cx="21" cy="35"/>
                </a:xfrm>
                <a:custGeom>
                  <a:avLst/>
                  <a:gdLst>
                    <a:gd name="T0" fmla="*/ 142 w 142"/>
                    <a:gd name="T1" fmla="*/ 11 h 248"/>
                    <a:gd name="T2" fmla="*/ 82 w 142"/>
                    <a:gd name="T3" fmla="*/ 6 h 248"/>
                    <a:gd name="T4" fmla="*/ 21 w 142"/>
                    <a:gd name="T5" fmla="*/ 0 h 248"/>
                    <a:gd name="T6" fmla="*/ 0 w 142"/>
                    <a:gd name="T7" fmla="*/ 237 h 248"/>
                    <a:gd name="T8" fmla="*/ 60 w 142"/>
                    <a:gd name="T9" fmla="*/ 242 h 248"/>
                    <a:gd name="T10" fmla="*/ 120 w 142"/>
                    <a:gd name="T11" fmla="*/ 248 h 248"/>
                    <a:gd name="T12" fmla="*/ 142 w 142"/>
                    <a:gd name="T13" fmla="*/ 11 h 2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248"/>
                    <a:gd name="T23" fmla="*/ 142 w 142"/>
                    <a:gd name="T24" fmla="*/ 248 h 2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248">
                      <a:moveTo>
                        <a:pt x="142" y="11"/>
                      </a:moveTo>
                      <a:lnTo>
                        <a:pt x="82" y="6"/>
                      </a:lnTo>
                      <a:lnTo>
                        <a:pt x="21" y="0"/>
                      </a:lnTo>
                      <a:lnTo>
                        <a:pt x="0" y="237"/>
                      </a:lnTo>
                      <a:lnTo>
                        <a:pt x="60" y="242"/>
                      </a:lnTo>
                      <a:lnTo>
                        <a:pt x="120" y="248"/>
                      </a:lnTo>
                      <a:lnTo>
                        <a:pt x="142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1" name="Freeform 998"/>
                <p:cNvSpPr>
                  <a:spLocks noChangeAspect="1"/>
                </p:cNvSpPr>
                <p:nvPr/>
              </p:nvSpPr>
              <p:spPr bwMode="auto">
                <a:xfrm>
                  <a:off x="1076" y="1585"/>
                  <a:ext cx="9" cy="1"/>
                </a:xfrm>
                <a:custGeom>
                  <a:avLst/>
                  <a:gdLst>
                    <a:gd name="T0" fmla="*/ 60 w 60"/>
                    <a:gd name="T1" fmla="*/ 5 h 5"/>
                    <a:gd name="T2" fmla="*/ 0 w 60"/>
                    <a:gd name="T3" fmla="*/ 0 h 5"/>
                    <a:gd name="T4" fmla="*/ 0 w 60"/>
                    <a:gd name="T5" fmla="*/ 3 h 5"/>
                    <a:gd name="T6" fmla="*/ 60 w 60"/>
                    <a:gd name="T7" fmla="*/ 5 h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5"/>
                    <a:gd name="T14" fmla="*/ 60 w 60"/>
                    <a:gd name="T15" fmla="*/ 5 h 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5">
                      <a:moveTo>
                        <a:pt x="60" y="5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6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2" name="Line 999"/>
                <p:cNvSpPr>
                  <a:spLocks noChangeAspect="1" noChangeShapeType="1"/>
                </p:cNvSpPr>
                <p:nvPr/>
              </p:nvSpPr>
              <p:spPr bwMode="auto">
                <a:xfrm>
                  <a:off x="1076" y="158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3" name="Freeform 1000"/>
                <p:cNvSpPr>
                  <a:spLocks noChangeAspect="1"/>
                </p:cNvSpPr>
                <p:nvPr/>
              </p:nvSpPr>
              <p:spPr bwMode="auto">
                <a:xfrm>
                  <a:off x="1075" y="1585"/>
                  <a:ext cx="19" cy="35"/>
                </a:xfrm>
                <a:custGeom>
                  <a:avLst/>
                  <a:gdLst>
                    <a:gd name="T0" fmla="*/ 128 w 128"/>
                    <a:gd name="T1" fmla="*/ 5 h 242"/>
                    <a:gd name="T2" fmla="*/ 68 w 128"/>
                    <a:gd name="T3" fmla="*/ 2 h 242"/>
                    <a:gd name="T4" fmla="*/ 8 w 128"/>
                    <a:gd name="T5" fmla="*/ 0 h 242"/>
                    <a:gd name="T6" fmla="*/ 0 w 128"/>
                    <a:gd name="T7" fmla="*/ 237 h 242"/>
                    <a:gd name="T8" fmla="*/ 60 w 128"/>
                    <a:gd name="T9" fmla="*/ 239 h 242"/>
                    <a:gd name="T10" fmla="*/ 120 w 128"/>
                    <a:gd name="T11" fmla="*/ 242 h 242"/>
                    <a:gd name="T12" fmla="*/ 128 w 128"/>
                    <a:gd name="T13" fmla="*/ 5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8"/>
                    <a:gd name="T22" fmla="*/ 0 h 242"/>
                    <a:gd name="T23" fmla="*/ 128 w 128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8" h="242">
                      <a:moveTo>
                        <a:pt x="128" y="5"/>
                      </a:moveTo>
                      <a:lnTo>
                        <a:pt x="68" y="2"/>
                      </a:lnTo>
                      <a:lnTo>
                        <a:pt x="8" y="0"/>
                      </a:lnTo>
                      <a:lnTo>
                        <a:pt x="0" y="237"/>
                      </a:lnTo>
                      <a:lnTo>
                        <a:pt x="60" y="239"/>
                      </a:lnTo>
                      <a:lnTo>
                        <a:pt x="120" y="242"/>
                      </a:lnTo>
                      <a:lnTo>
                        <a:pt x="128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4" name="Freeform 1001"/>
                <p:cNvSpPr>
                  <a:spLocks noChangeAspect="1"/>
                </p:cNvSpPr>
                <p:nvPr/>
              </p:nvSpPr>
              <p:spPr bwMode="auto">
                <a:xfrm>
                  <a:off x="1075" y="1585"/>
                  <a:ext cx="19" cy="35"/>
                </a:xfrm>
                <a:custGeom>
                  <a:avLst/>
                  <a:gdLst>
                    <a:gd name="T0" fmla="*/ 128 w 128"/>
                    <a:gd name="T1" fmla="*/ 5 h 242"/>
                    <a:gd name="T2" fmla="*/ 68 w 128"/>
                    <a:gd name="T3" fmla="*/ 2 h 242"/>
                    <a:gd name="T4" fmla="*/ 8 w 128"/>
                    <a:gd name="T5" fmla="*/ 0 h 242"/>
                    <a:gd name="T6" fmla="*/ 0 w 128"/>
                    <a:gd name="T7" fmla="*/ 237 h 242"/>
                    <a:gd name="T8" fmla="*/ 60 w 128"/>
                    <a:gd name="T9" fmla="*/ 239 h 242"/>
                    <a:gd name="T10" fmla="*/ 120 w 128"/>
                    <a:gd name="T11" fmla="*/ 242 h 242"/>
                    <a:gd name="T12" fmla="*/ 128 w 128"/>
                    <a:gd name="T13" fmla="*/ 5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8"/>
                    <a:gd name="T22" fmla="*/ 0 h 242"/>
                    <a:gd name="T23" fmla="*/ 128 w 128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8" h="242">
                      <a:moveTo>
                        <a:pt x="128" y="5"/>
                      </a:moveTo>
                      <a:lnTo>
                        <a:pt x="68" y="2"/>
                      </a:lnTo>
                      <a:lnTo>
                        <a:pt x="8" y="0"/>
                      </a:lnTo>
                      <a:lnTo>
                        <a:pt x="0" y="237"/>
                      </a:lnTo>
                      <a:lnTo>
                        <a:pt x="60" y="239"/>
                      </a:lnTo>
                      <a:lnTo>
                        <a:pt x="120" y="242"/>
                      </a:lnTo>
                      <a:lnTo>
                        <a:pt x="128" y="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5" name="Freeform 1002"/>
                <p:cNvSpPr>
                  <a:spLocks noChangeAspect="1"/>
                </p:cNvSpPr>
                <p:nvPr/>
              </p:nvSpPr>
              <p:spPr bwMode="auto">
                <a:xfrm>
                  <a:off x="1075" y="1619"/>
                  <a:ext cx="9" cy="1"/>
                </a:xfrm>
                <a:custGeom>
                  <a:avLst/>
                  <a:gdLst>
                    <a:gd name="T0" fmla="*/ 60 w 60"/>
                    <a:gd name="T1" fmla="*/ 2 h 5"/>
                    <a:gd name="T2" fmla="*/ 0 w 60"/>
                    <a:gd name="T3" fmla="*/ 0 h 5"/>
                    <a:gd name="T4" fmla="*/ 0 w 60"/>
                    <a:gd name="T5" fmla="*/ 5 h 5"/>
                    <a:gd name="T6" fmla="*/ 60 w 60"/>
                    <a:gd name="T7" fmla="*/ 2 h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5"/>
                    <a:gd name="T14" fmla="*/ 60 w 60"/>
                    <a:gd name="T15" fmla="*/ 5 h 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5">
                      <a:moveTo>
                        <a:pt x="60" y="2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6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6" name="Line 1003"/>
                <p:cNvSpPr>
                  <a:spLocks noChangeAspect="1" noChangeShapeType="1"/>
                </p:cNvSpPr>
                <p:nvPr/>
              </p:nvSpPr>
              <p:spPr bwMode="auto">
                <a:xfrm>
                  <a:off x="1075" y="161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7" name="Freeform 1004"/>
                <p:cNvSpPr>
                  <a:spLocks noChangeAspect="1"/>
                </p:cNvSpPr>
                <p:nvPr/>
              </p:nvSpPr>
              <p:spPr bwMode="auto">
                <a:xfrm>
                  <a:off x="1075" y="1619"/>
                  <a:ext cx="19" cy="34"/>
                </a:xfrm>
                <a:custGeom>
                  <a:avLst/>
                  <a:gdLst>
                    <a:gd name="T0" fmla="*/ 120 w 128"/>
                    <a:gd name="T1" fmla="*/ 0 h 242"/>
                    <a:gd name="T2" fmla="*/ 60 w 128"/>
                    <a:gd name="T3" fmla="*/ 2 h 242"/>
                    <a:gd name="T4" fmla="*/ 0 w 128"/>
                    <a:gd name="T5" fmla="*/ 5 h 242"/>
                    <a:gd name="T6" fmla="*/ 8 w 128"/>
                    <a:gd name="T7" fmla="*/ 242 h 242"/>
                    <a:gd name="T8" fmla="*/ 68 w 128"/>
                    <a:gd name="T9" fmla="*/ 240 h 242"/>
                    <a:gd name="T10" fmla="*/ 128 w 128"/>
                    <a:gd name="T11" fmla="*/ 238 h 242"/>
                    <a:gd name="T12" fmla="*/ 120 w 128"/>
                    <a:gd name="T13" fmla="*/ 0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8"/>
                    <a:gd name="T22" fmla="*/ 0 h 242"/>
                    <a:gd name="T23" fmla="*/ 128 w 128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8" h="242">
                      <a:moveTo>
                        <a:pt x="120" y="0"/>
                      </a:moveTo>
                      <a:lnTo>
                        <a:pt x="60" y="2"/>
                      </a:lnTo>
                      <a:lnTo>
                        <a:pt x="0" y="5"/>
                      </a:lnTo>
                      <a:lnTo>
                        <a:pt x="8" y="242"/>
                      </a:lnTo>
                      <a:lnTo>
                        <a:pt x="68" y="240"/>
                      </a:lnTo>
                      <a:lnTo>
                        <a:pt x="128" y="238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8" name="Freeform 1005"/>
                <p:cNvSpPr>
                  <a:spLocks noChangeAspect="1"/>
                </p:cNvSpPr>
                <p:nvPr/>
              </p:nvSpPr>
              <p:spPr bwMode="auto">
                <a:xfrm>
                  <a:off x="1075" y="1619"/>
                  <a:ext cx="19" cy="34"/>
                </a:xfrm>
                <a:custGeom>
                  <a:avLst/>
                  <a:gdLst>
                    <a:gd name="T0" fmla="*/ 120 w 128"/>
                    <a:gd name="T1" fmla="*/ 0 h 242"/>
                    <a:gd name="T2" fmla="*/ 60 w 128"/>
                    <a:gd name="T3" fmla="*/ 2 h 242"/>
                    <a:gd name="T4" fmla="*/ 0 w 128"/>
                    <a:gd name="T5" fmla="*/ 5 h 242"/>
                    <a:gd name="T6" fmla="*/ 8 w 128"/>
                    <a:gd name="T7" fmla="*/ 242 h 242"/>
                    <a:gd name="T8" fmla="*/ 68 w 128"/>
                    <a:gd name="T9" fmla="*/ 240 h 242"/>
                    <a:gd name="T10" fmla="*/ 128 w 128"/>
                    <a:gd name="T11" fmla="*/ 238 h 242"/>
                    <a:gd name="T12" fmla="*/ 120 w 128"/>
                    <a:gd name="T13" fmla="*/ 0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8"/>
                    <a:gd name="T22" fmla="*/ 0 h 242"/>
                    <a:gd name="T23" fmla="*/ 128 w 128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8" h="242">
                      <a:moveTo>
                        <a:pt x="120" y="0"/>
                      </a:moveTo>
                      <a:lnTo>
                        <a:pt x="60" y="2"/>
                      </a:lnTo>
                      <a:lnTo>
                        <a:pt x="0" y="5"/>
                      </a:lnTo>
                      <a:lnTo>
                        <a:pt x="8" y="242"/>
                      </a:lnTo>
                      <a:lnTo>
                        <a:pt x="68" y="240"/>
                      </a:lnTo>
                      <a:lnTo>
                        <a:pt x="128" y="238"/>
                      </a:lnTo>
                      <a:lnTo>
                        <a:pt x="12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9" name="Freeform 1006"/>
                <p:cNvSpPr>
                  <a:spLocks noChangeAspect="1"/>
                </p:cNvSpPr>
                <p:nvPr/>
              </p:nvSpPr>
              <p:spPr bwMode="auto">
                <a:xfrm>
                  <a:off x="1076" y="1653"/>
                  <a:ext cx="9" cy="1"/>
                </a:xfrm>
                <a:custGeom>
                  <a:avLst/>
                  <a:gdLst>
                    <a:gd name="T0" fmla="*/ 60 w 60"/>
                    <a:gd name="T1" fmla="*/ 0 h 6"/>
                    <a:gd name="T2" fmla="*/ 0 w 60"/>
                    <a:gd name="T3" fmla="*/ 2 h 6"/>
                    <a:gd name="T4" fmla="*/ 0 w 60"/>
                    <a:gd name="T5" fmla="*/ 6 h 6"/>
                    <a:gd name="T6" fmla="*/ 60 w 60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6"/>
                    <a:gd name="T14" fmla="*/ 60 w 60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6">
                      <a:moveTo>
                        <a:pt x="60" y="0"/>
                      </a:move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0" name="Line 1007"/>
                <p:cNvSpPr>
                  <a:spLocks noChangeAspect="1" noChangeShapeType="1"/>
                </p:cNvSpPr>
                <p:nvPr/>
              </p:nvSpPr>
              <p:spPr bwMode="auto">
                <a:xfrm>
                  <a:off x="1076" y="165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1" name="Freeform 1008"/>
                <p:cNvSpPr>
                  <a:spLocks noChangeAspect="1"/>
                </p:cNvSpPr>
                <p:nvPr/>
              </p:nvSpPr>
              <p:spPr bwMode="auto">
                <a:xfrm>
                  <a:off x="1076" y="1652"/>
                  <a:ext cx="21" cy="36"/>
                </a:xfrm>
                <a:custGeom>
                  <a:avLst/>
                  <a:gdLst>
                    <a:gd name="T0" fmla="*/ 120 w 142"/>
                    <a:gd name="T1" fmla="*/ 0 h 248"/>
                    <a:gd name="T2" fmla="*/ 60 w 142"/>
                    <a:gd name="T3" fmla="*/ 5 h 248"/>
                    <a:gd name="T4" fmla="*/ 0 w 142"/>
                    <a:gd name="T5" fmla="*/ 11 h 248"/>
                    <a:gd name="T6" fmla="*/ 21 w 142"/>
                    <a:gd name="T7" fmla="*/ 248 h 248"/>
                    <a:gd name="T8" fmla="*/ 82 w 142"/>
                    <a:gd name="T9" fmla="*/ 242 h 248"/>
                    <a:gd name="T10" fmla="*/ 142 w 142"/>
                    <a:gd name="T11" fmla="*/ 236 h 248"/>
                    <a:gd name="T12" fmla="*/ 120 w 142"/>
                    <a:gd name="T13" fmla="*/ 0 h 2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248"/>
                    <a:gd name="T23" fmla="*/ 142 w 142"/>
                    <a:gd name="T24" fmla="*/ 248 h 2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248">
                      <a:moveTo>
                        <a:pt x="120" y="0"/>
                      </a:moveTo>
                      <a:lnTo>
                        <a:pt x="60" y="5"/>
                      </a:lnTo>
                      <a:lnTo>
                        <a:pt x="0" y="11"/>
                      </a:lnTo>
                      <a:lnTo>
                        <a:pt x="21" y="248"/>
                      </a:lnTo>
                      <a:lnTo>
                        <a:pt x="82" y="242"/>
                      </a:lnTo>
                      <a:lnTo>
                        <a:pt x="142" y="236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2" name="Freeform 1009"/>
                <p:cNvSpPr>
                  <a:spLocks noChangeAspect="1"/>
                </p:cNvSpPr>
                <p:nvPr/>
              </p:nvSpPr>
              <p:spPr bwMode="auto">
                <a:xfrm>
                  <a:off x="1076" y="1652"/>
                  <a:ext cx="21" cy="36"/>
                </a:xfrm>
                <a:custGeom>
                  <a:avLst/>
                  <a:gdLst>
                    <a:gd name="T0" fmla="*/ 120 w 142"/>
                    <a:gd name="T1" fmla="*/ 0 h 248"/>
                    <a:gd name="T2" fmla="*/ 60 w 142"/>
                    <a:gd name="T3" fmla="*/ 5 h 248"/>
                    <a:gd name="T4" fmla="*/ 0 w 142"/>
                    <a:gd name="T5" fmla="*/ 11 h 248"/>
                    <a:gd name="T6" fmla="*/ 21 w 142"/>
                    <a:gd name="T7" fmla="*/ 248 h 248"/>
                    <a:gd name="T8" fmla="*/ 82 w 142"/>
                    <a:gd name="T9" fmla="*/ 242 h 248"/>
                    <a:gd name="T10" fmla="*/ 142 w 142"/>
                    <a:gd name="T11" fmla="*/ 236 h 248"/>
                    <a:gd name="T12" fmla="*/ 120 w 142"/>
                    <a:gd name="T13" fmla="*/ 0 h 2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248"/>
                    <a:gd name="T23" fmla="*/ 142 w 142"/>
                    <a:gd name="T24" fmla="*/ 248 h 24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248">
                      <a:moveTo>
                        <a:pt x="120" y="0"/>
                      </a:moveTo>
                      <a:lnTo>
                        <a:pt x="60" y="5"/>
                      </a:lnTo>
                      <a:lnTo>
                        <a:pt x="0" y="11"/>
                      </a:lnTo>
                      <a:lnTo>
                        <a:pt x="21" y="248"/>
                      </a:lnTo>
                      <a:lnTo>
                        <a:pt x="82" y="242"/>
                      </a:lnTo>
                      <a:lnTo>
                        <a:pt x="142" y="236"/>
                      </a:lnTo>
                      <a:lnTo>
                        <a:pt x="12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3" name="Freeform 1010"/>
                <p:cNvSpPr>
                  <a:spLocks noChangeAspect="1"/>
                </p:cNvSpPr>
                <p:nvPr/>
              </p:nvSpPr>
              <p:spPr bwMode="auto">
                <a:xfrm>
                  <a:off x="1079" y="1687"/>
                  <a:ext cx="9" cy="1"/>
                </a:xfrm>
                <a:custGeom>
                  <a:avLst/>
                  <a:gdLst>
                    <a:gd name="T0" fmla="*/ 61 w 61"/>
                    <a:gd name="T1" fmla="*/ 0 h 10"/>
                    <a:gd name="T2" fmla="*/ 0 w 61"/>
                    <a:gd name="T3" fmla="*/ 6 h 10"/>
                    <a:gd name="T4" fmla="*/ 0 w 61"/>
                    <a:gd name="T5" fmla="*/ 10 h 10"/>
                    <a:gd name="T6" fmla="*/ 61 w 61"/>
                    <a:gd name="T7" fmla="*/ 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10"/>
                    <a:gd name="T14" fmla="*/ 61 w 61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10">
                      <a:moveTo>
                        <a:pt x="61" y="0"/>
                      </a:move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4" name="Line 1011"/>
                <p:cNvSpPr>
                  <a:spLocks noChangeAspect="1" noChangeShapeType="1"/>
                </p:cNvSpPr>
                <p:nvPr/>
              </p:nvSpPr>
              <p:spPr bwMode="auto">
                <a:xfrm>
                  <a:off x="1079" y="168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5" name="Freeform 1012"/>
                <p:cNvSpPr>
                  <a:spLocks noChangeAspect="1"/>
                </p:cNvSpPr>
                <p:nvPr/>
              </p:nvSpPr>
              <p:spPr bwMode="auto">
                <a:xfrm>
                  <a:off x="1079" y="1686"/>
                  <a:ext cx="23" cy="36"/>
                </a:xfrm>
                <a:custGeom>
                  <a:avLst/>
                  <a:gdLst>
                    <a:gd name="T0" fmla="*/ 121 w 158"/>
                    <a:gd name="T1" fmla="*/ 0 h 254"/>
                    <a:gd name="T2" fmla="*/ 61 w 158"/>
                    <a:gd name="T3" fmla="*/ 10 h 254"/>
                    <a:gd name="T4" fmla="*/ 0 w 158"/>
                    <a:gd name="T5" fmla="*/ 20 h 254"/>
                    <a:gd name="T6" fmla="*/ 38 w 158"/>
                    <a:gd name="T7" fmla="*/ 254 h 254"/>
                    <a:gd name="T8" fmla="*/ 98 w 158"/>
                    <a:gd name="T9" fmla="*/ 243 h 254"/>
                    <a:gd name="T10" fmla="*/ 158 w 158"/>
                    <a:gd name="T11" fmla="*/ 233 h 254"/>
                    <a:gd name="T12" fmla="*/ 121 w 158"/>
                    <a:gd name="T13" fmla="*/ 0 h 2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254"/>
                    <a:gd name="T23" fmla="*/ 158 w 158"/>
                    <a:gd name="T24" fmla="*/ 254 h 2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254">
                      <a:moveTo>
                        <a:pt x="121" y="0"/>
                      </a:moveTo>
                      <a:lnTo>
                        <a:pt x="61" y="10"/>
                      </a:lnTo>
                      <a:lnTo>
                        <a:pt x="0" y="20"/>
                      </a:lnTo>
                      <a:lnTo>
                        <a:pt x="38" y="254"/>
                      </a:lnTo>
                      <a:lnTo>
                        <a:pt x="98" y="243"/>
                      </a:lnTo>
                      <a:lnTo>
                        <a:pt x="158" y="233"/>
                      </a:lnTo>
                      <a:lnTo>
                        <a:pt x="1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6" name="Freeform 1013"/>
                <p:cNvSpPr>
                  <a:spLocks noChangeAspect="1"/>
                </p:cNvSpPr>
                <p:nvPr/>
              </p:nvSpPr>
              <p:spPr bwMode="auto">
                <a:xfrm>
                  <a:off x="1079" y="1686"/>
                  <a:ext cx="23" cy="36"/>
                </a:xfrm>
                <a:custGeom>
                  <a:avLst/>
                  <a:gdLst>
                    <a:gd name="T0" fmla="*/ 121 w 158"/>
                    <a:gd name="T1" fmla="*/ 0 h 254"/>
                    <a:gd name="T2" fmla="*/ 61 w 158"/>
                    <a:gd name="T3" fmla="*/ 10 h 254"/>
                    <a:gd name="T4" fmla="*/ 0 w 158"/>
                    <a:gd name="T5" fmla="*/ 20 h 254"/>
                    <a:gd name="T6" fmla="*/ 38 w 158"/>
                    <a:gd name="T7" fmla="*/ 254 h 254"/>
                    <a:gd name="T8" fmla="*/ 98 w 158"/>
                    <a:gd name="T9" fmla="*/ 243 h 254"/>
                    <a:gd name="T10" fmla="*/ 158 w 158"/>
                    <a:gd name="T11" fmla="*/ 233 h 254"/>
                    <a:gd name="T12" fmla="*/ 121 w 158"/>
                    <a:gd name="T13" fmla="*/ 0 h 2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254"/>
                    <a:gd name="T23" fmla="*/ 158 w 158"/>
                    <a:gd name="T24" fmla="*/ 254 h 2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254">
                      <a:moveTo>
                        <a:pt x="121" y="0"/>
                      </a:moveTo>
                      <a:lnTo>
                        <a:pt x="61" y="10"/>
                      </a:lnTo>
                      <a:lnTo>
                        <a:pt x="0" y="20"/>
                      </a:lnTo>
                      <a:lnTo>
                        <a:pt x="38" y="254"/>
                      </a:lnTo>
                      <a:lnTo>
                        <a:pt x="98" y="243"/>
                      </a:lnTo>
                      <a:lnTo>
                        <a:pt x="158" y="233"/>
                      </a:lnTo>
                      <a:lnTo>
                        <a:pt x="12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7" name="Freeform 1014"/>
                <p:cNvSpPr>
                  <a:spLocks noChangeAspect="1"/>
                </p:cNvSpPr>
                <p:nvPr/>
              </p:nvSpPr>
              <p:spPr bwMode="auto">
                <a:xfrm>
                  <a:off x="1085" y="1720"/>
                  <a:ext cx="8" cy="2"/>
                </a:xfrm>
                <a:custGeom>
                  <a:avLst/>
                  <a:gdLst>
                    <a:gd name="T0" fmla="*/ 60 w 60"/>
                    <a:gd name="T1" fmla="*/ 0 h 14"/>
                    <a:gd name="T2" fmla="*/ 0 w 60"/>
                    <a:gd name="T3" fmla="*/ 11 h 14"/>
                    <a:gd name="T4" fmla="*/ 1 w 60"/>
                    <a:gd name="T5" fmla="*/ 14 h 14"/>
                    <a:gd name="T6" fmla="*/ 60 w 60"/>
                    <a:gd name="T7" fmla="*/ 0 h 1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14"/>
                    <a:gd name="T14" fmla="*/ 60 w 60"/>
                    <a:gd name="T15" fmla="*/ 14 h 1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14">
                      <a:moveTo>
                        <a:pt x="60" y="0"/>
                      </a:moveTo>
                      <a:lnTo>
                        <a:pt x="0" y="11"/>
                      </a:lnTo>
                      <a:lnTo>
                        <a:pt x="1" y="14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8" name="Line 1015"/>
                <p:cNvSpPr>
                  <a:spLocks noChangeAspect="1" noChangeShapeType="1"/>
                </p:cNvSpPr>
                <p:nvPr/>
              </p:nvSpPr>
              <p:spPr bwMode="auto">
                <a:xfrm>
                  <a:off x="1085" y="172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9" name="Freeform 1016"/>
                <p:cNvSpPr>
                  <a:spLocks noChangeAspect="1"/>
                </p:cNvSpPr>
                <p:nvPr/>
              </p:nvSpPr>
              <p:spPr bwMode="auto">
                <a:xfrm>
                  <a:off x="1085" y="1718"/>
                  <a:ext cx="24" cy="37"/>
                </a:xfrm>
                <a:custGeom>
                  <a:avLst/>
                  <a:gdLst>
                    <a:gd name="T0" fmla="*/ 118 w 169"/>
                    <a:gd name="T1" fmla="*/ 0 h 257"/>
                    <a:gd name="T2" fmla="*/ 59 w 169"/>
                    <a:gd name="T3" fmla="*/ 13 h 257"/>
                    <a:gd name="T4" fmla="*/ 0 w 169"/>
                    <a:gd name="T5" fmla="*/ 27 h 257"/>
                    <a:gd name="T6" fmla="*/ 51 w 169"/>
                    <a:gd name="T7" fmla="*/ 257 h 257"/>
                    <a:gd name="T8" fmla="*/ 110 w 169"/>
                    <a:gd name="T9" fmla="*/ 243 h 257"/>
                    <a:gd name="T10" fmla="*/ 169 w 169"/>
                    <a:gd name="T11" fmla="*/ 230 h 257"/>
                    <a:gd name="T12" fmla="*/ 118 w 169"/>
                    <a:gd name="T13" fmla="*/ 0 h 2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257"/>
                    <a:gd name="T23" fmla="*/ 169 w 169"/>
                    <a:gd name="T24" fmla="*/ 257 h 2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257">
                      <a:moveTo>
                        <a:pt x="118" y="0"/>
                      </a:moveTo>
                      <a:lnTo>
                        <a:pt x="59" y="13"/>
                      </a:lnTo>
                      <a:lnTo>
                        <a:pt x="0" y="27"/>
                      </a:lnTo>
                      <a:lnTo>
                        <a:pt x="51" y="257"/>
                      </a:lnTo>
                      <a:lnTo>
                        <a:pt x="110" y="243"/>
                      </a:lnTo>
                      <a:lnTo>
                        <a:pt x="169" y="23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0" name="Freeform 1017"/>
                <p:cNvSpPr>
                  <a:spLocks noChangeAspect="1"/>
                </p:cNvSpPr>
                <p:nvPr/>
              </p:nvSpPr>
              <p:spPr bwMode="auto">
                <a:xfrm>
                  <a:off x="1085" y="1718"/>
                  <a:ext cx="24" cy="37"/>
                </a:xfrm>
                <a:custGeom>
                  <a:avLst/>
                  <a:gdLst>
                    <a:gd name="T0" fmla="*/ 118 w 169"/>
                    <a:gd name="T1" fmla="*/ 0 h 257"/>
                    <a:gd name="T2" fmla="*/ 59 w 169"/>
                    <a:gd name="T3" fmla="*/ 13 h 257"/>
                    <a:gd name="T4" fmla="*/ 0 w 169"/>
                    <a:gd name="T5" fmla="*/ 27 h 257"/>
                    <a:gd name="T6" fmla="*/ 51 w 169"/>
                    <a:gd name="T7" fmla="*/ 257 h 257"/>
                    <a:gd name="T8" fmla="*/ 110 w 169"/>
                    <a:gd name="T9" fmla="*/ 243 h 257"/>
                    <a:gd name="T10" fmla="*/ 169 w 169"/>
                    <a:gd name="T11" fmla="*/ 230 h 257"/>
                    <a:gd name="T12" fmla="*/ 118 w 169"/>
                    <a:gd name="T13" fmla="*/ 0 h 2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257"/>
                    <a:gd name="T23" fmla="*/ 169 w 169"/>
                    <a:gd name="T24" fmla="*/ 257 h 2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257">
                      <a:moveTo>
                        <a:pt x="118" y="0"/>
                      </a:moveTo>
                      <a:lnTo>
                        <a:pt x="59" y="13"/>
                      </a:lnTo>
                      <a:lnTo>
                        <a:pt x="0" y="27"/>
                      </a:lnTo>
                      <a:lnTo>
                        <a:pt x="51" y="257"/>
                      </a:lnTo>
                      <a:lnTo>
                        <a:pt x="110" y="243"/>
                      </a:lnTo>
                      <a:lnTo>
                        <a:pt x="169" y="230"/>
                      </a:lnTo>
                      <a:lnTo>
                        <a:pt x="118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1" name="Freeform 1018"/>
                <p:cNvSpPr>
                  <a:spLocks noChangeAspect="1"/>
                </p:cNvSpPr>
                <p:nvPr/>
              </p:nvSpPr>
              <p:spPr bwMode="auto">
                <a:xfrm>
                  <a:off x="1092" y="1753"/>
                  <a:ext cx="9" cy="3"/>
                </a:xfrm>
                <a:custGeom>
                  <a:avLst/>
                  <a:gdLst>
                    <a:gd name="T0" fmla="*/ 59 w 59"/>
                    <a:gd name="T1" fmla="*/ 0 h 17"/>
                    <a:gd name="T2" fmla="*/ 0 w 59"/>
                    <a:gd name="T3" fmla="*/ 14 h 17"/>
                    <a:gd name="T4" fmla="*/ 1 w 59"/>
                    <a:gd name="T5" fmla="*/ 17 h 17"/>
                    <a:gd name="T6" fmla="*/ 59 w 59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"/>
                    <a:gd name="T13" fmla="*/ 0 h 17"/>
                    <a:gd name="T14" fmla="*/ 59 w 59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" h="17">
                      <a:moveTo>
                        <a:pt x="59" y="0"/>
                      </a:moveTo>
                      <a:lnTo>
                        <a:pt x="0" y="14"/>
                      </a:lnTo>
                      <a:lnTo>
                        <a:pt x="1" y="17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2" name="Line 1019"/>
                <p:cNvSpPr>
                  <a:spLocks noChangeAspect="1" noChangeShapeType="1"/>
                </p:cNvSpPr>
                <p:nvPr/>
              </p:nvSpPr>
              <p:spPr bwMode="auto">
                <a:xfrm>
                  <a:off x="1092" y="175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3" name="Freeform 1020"/>
                <p:cNvSpPr>
                  <a:spLocks noChangeAspect="1"/>
                </p:cNvSpPr>
                <p:nvPr/>
              </p:nvSpPr>
              <p:spPr bwMode="auto">
                <a:xfrm>
                  <a:off x="1092" y="1751"/>
                  <a:ext cx="27" cy="37"/>
                </a:xfrm>
                <a:custGeom>
                  <a:avLst/>
                  <a:gdLst>
                    <a:gd name="T0" fmla="*/ 116 w 183"/>
                    <a:gd name="T1" fmla="*/ 0 h 260"/>
                    <a:gd name="T2" fmla="*/ 58 w 183"/>
                    <a:gd name="T3" fmla="*/ 17 h 260"/>
                    <a:gd name="T4" fmla="*/ 0 w 183"/>
                    <a:gd name="T5" fmla="*/ 34 h 260"/>
                    <a:gd name="T6" fmla="*/ 67 w 183"/>
                    <a:gd name="T7" fmla="*/ 260 h 260"/>
                    <a:gd name="T8" fmla="*/ 125 w 183"/>
                    <a:gd name="T9" fmla="*/ 243 h 260"/>
                    <a:gd name="T10" fmla="*/ 183 w 183"/>
                    <a:gd name="T11" fmla="*/ 226 h 260"/>
                    <a:gd name="T12" fmla="*/ 116 w 183"/>
                    <a:gd name="T13" fmla="*/ 0 h 2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60"/>
                    <a:gd name="T23" fmla="*/ 183 w 183"/>
                    <a:gd name="T24" fmla="*/ 260 h 2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60">
                      <a:moveTo>
                        <a:pt x="116" y="0"/>
                      </a:moveTo>
                      <a:lnTo>
                        <a:pt x="58" y="17"/>
                      </a:lnTo>
                      <a:lnTo>
                        <a:pt x="0" y="34"/>
                      </a:lnTo>
                      <a:lnTo>
                        <a:pt x="67" y="260"/>
                      </a:lnTo>
                      <a:lnTo>
                        <a:pt x="125" y="243"/>
                      </a:lnTo>
                      <a:lnTo>
                        <a:pt x="183" y="226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4" name="Freeform 1021"/>
                <p:cNvSpPr>
                  <a:spLocks noChangeAspect="1"/>
                </p:cNvSpPr>
                <p:nvPr/>
              </p:nvSpPr>
              <p:spPr bwMode="auto">
                <a:xfrm>
                  <a:off x="1092" y="1751"/>
                  <a:ext cx="27" cy="37"/>
                </a:xfrm>
                <a:custGeom>
                  <a:avLst/>
                  <a:gdLst>
                    <a:gd name="T0" fmla="*/ 116 w 183"/>
                    <a:gd name="T1" fmla="*/ 0 h 260"/>
                    <a:gd name="T2" fmla="*/ 58 w 183"/>
                    <a:gd name="T3" fmla="*/ 17 h 260"/>
                    <a:gd name="T4" fmla="*/ 0 w 183"/>
                    <a:gd name="T5" fmla="*/ 34 h 260"/>
                    <a:gd name="T6" fmla="*/ 67 w 183"/>
                    <a:gd name="T7" fmla="*/ 260 h 260"/>
                    <a:gd name="T8" fmla="*/ 125 w 183"/>
                    <a:gd name="T9" fmla="*/ 243 h 260"/>
                    <a:gd name="T10" fmla="*/ 183 w 183"/>
                    <a:gd name="T11" fmla="*/ 226 h 260"/>
                    <a:gd name="T12" fmla="*/ 116 w 183"/>
                    <a:gd name="T13" fmla="*/ 0 h 26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60"/>
                    <a:gd name="T23" fmla="*/ 183 w 183"/>
                    <a:gd name="T24" fmla="*/ 260 h 26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60">
                      <a:moveTo>
                        <a:pt x="116" y="0"/>
                      </a:moveTo>
                      <a:lnTo>
                        <a:pt x="58" y="17"/>
                      </a:lnTo>
                      <a:lnTo>
                        <a:pt x="0" y="34"/>
                      </a:lnTo>
                      <a:lnTo>
                        <a:pt x="67" y="260"/>
                      </a:lnTo>
                      <a:lnTo>
                        <a:pt x="125" y="243"/>
                      </a:lnTo>
                      <a:lnTo>
                        <a:pt x="183" y="226"/>
                      </a:lnTo>
                      <a:lnTo>
                        <a:pt x="116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5" name="Freeform 1022"/>
                <p:cNvSpPr>
                  <a:spLocks noChangeAspect="1"/>
                </p:cNvSpPr>
                <p:nvPr/>
              </p:nvSpPr>
              <p:spPr bwMode="auto">
                <a:xfrm>
                  <a:off x="1102" y="1785"/>
                  <a:ext cx="8" cy="3"/>
                </a:xfrm>
                <a:custGeom>
                  <a:avLst/>
                  <a:gdLst>
                    <a:gd name="T0" fmla="*/ 58 w 58"/>
                    <a:gd name="T1" fmla="*/ 0 h 20"/>
                    <a:gd name="T2" fmla="*/ 0 w 58"/>
                    <a:gd name="T3" fmla="*/ 17 h 20"/>
                    <a:gd name="T4" fmla="*/ 2 w 58"/>
                    <a:gd name="T5" fmla="*/ 20 h 20"/>
                    <a:gd name="T6" fmla="*/ 58 w 58"/>
                    <a:gd name="T7" fmla="*/ 0 h 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20"/>
                    <a:gd name="T14" fmla="*/ 58 w 58"/>
                    <a:gd name="T15" fmla="*/ 20 h 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20">
                      <a:moveTo>
                        <a:pt x="58" y="0"/>
                      </a:moveTo>
                      <a:lnTo>
                        <a:pt x="0" y="17"/>
                      </a:lnTo>
                      <a:lnTo>
                        <a:pt x="2" y="2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6" name="Line 1023"/>
                <p:cNvSpPr>
                  <a:spLocks noChangeAspect="1" noChangeShapeType="1"/>
                </p:cNvSpPr>
                <p:nvPr/>
              </p:nvSpPr>
              <p:spPr bwMode="auto">
                <a:xfrm>
                  <a:off x="1102" y="178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7" name="Freeform 1024"/>
                <p:cNvSpPr>
                  <a:spLocks noChangeAspect="1"/>
                </p:cNvSpPr>
                <p:nvPr/>
              </p:nvSpPr>
              <p:spPr bwMode="auto">
                <a:xfrm>
                  <a:off x="1102" y="1782"/>
                  <a:ext cx="22" cy="22"/>
                </a:xfrm>
                <a:custGeom>
                  <a:avLst/>
                  <a:gdLst>
                    <a:gd name="T0" fmla="*/ 113 w 153"/>
                    <a:gd name="T1" fmla="*/ 0 h 151"/>
                    <a:gd name="T2" fmla="*/ 56 w 153"/>
                    <a:gd name="T3" fmla="*/ 21 h 151"/>
                    <a:gd name="T4" fmla="*/ 0 w 153"/>
                    <a:gd name="T5" fmla="*/ 41 h 151"/>
                    <a:gd name="T6" fmla="*/ 39 w 153"/>
                    <a:gd name="T7" fmla="*/ 151 h 151"/>
                    <a:gd name="T8" fmla="*/ 96 w 153"/>
                    <a:gd name="T9" fmla="*/ 130 h 151"/>
                    <a:gd name="T10" fmla="*/ 153 w 153"/>
                    <a:gd name="T11" fmla="*/ 110 h 151"/>
                    <a:gd name="T12" fmla="*/ 113 w 153"/>
                    <a:gd name="T13" fmla="*/ 0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151"/>
                    <a:gd name="T23" fmla="*/ 153 w 153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151">
                      <a:moveTo>
                        <a:pt x="113" y="0"/>
                      </a:moveTo>
                      <a:lnTo>
                        <a:pt x="56" y="21"/>
                      </a:lnTo>
                      <a:lnTo>
                        <a:pt x="0" y="41"/>
                      </a:lnTo>
                      <a:lnTo>
                        <a:pt x="39" y="151"/>
                      </a:lnTo>
                      <a:lnTo>
                        <a:pt x="96" y="130"/>
                      </a:lnTo>
                      <a:lnTo>
                        <a:pt x="153" y="110"/>
                      </a:lnTo>
                      <a:lnTo>
                        <a:pt x="1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8" name="Freeform 1025"/>
                <p:cNvSpPr>
                  <a:spLocks noChangeAspect="1"/>
                </p:cNvSpPr>
                <p:nvPr/>
              </p:nvSpPr>
              <p:spPr bwMode="auto">
                <a:xfrm>
                  <a:off x="1102" y="1782"/>
                  <a:ext cx="22" cy="22"/>
                </a:xfrm>
                <a:custGeom>
                  <a:avLst/>
                  <a:gdLst>
                    <a:gd name="T0" fmla="*/ 113 w 153"/>
                    <a:gd name="T1" fmla="*/ 0 h 151"/>
                    <a:gd name="T2" fmla="*/ 56 w 153"/>
                    <a:gd name="T3" fmla="*/ 21 h 151"/>
                    <a:gd name="T4" fmla="*/ 0 w 153"/>
                    <a:gd name="T5" fmla="*/ 41 h 151"/>
                    <a:gd name="T6" fmla="*/ 39 w 153"/>
                    <a:gd name="T7" fmla="*/ 151 h 151"/>
                    <a:gd name="T8" fmla="*/ 96 w 153"/>
                    <a:gd name="T9" fmla="*/ 130 h 151"/>
                    <a:gd name="T10" fmla="*/ 153 w 153"/>
                    <a:gd name="T11" fmla="*/ 110 h 151"/>
                    <a:gd name="T12" fmla="*/ 113 w 153"/>
                    <a:gd name="T13" fmla="*/ 0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151"/>
                    <a:gd name="T23" fmla="*/ 153 w 153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151">
                      <a:moveTo>
                        <a:pt x="113" y="0"/>
                      </a:moveTo>
                      <a:lnTo>
                        <a:pt x="56" y="21"/>
                      </a:lnTo>
                      <a:lnTo>
                        <a:pt x="0" y="41"/>
                      </a:lnTo>
                      <a:lnTo>
                        <a:pt x="39" y="151"/>
                      </a:lnTo>
                      <a:lnTo>
                        <a:pt x="96" y="130"/>
                      </a:lnTo>
                      <a:lnTo>
                        <a:pt x="153" y="110"/>
                      </a:lnTo>
                      <a:lnTo>
                        <a:pt x="113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9" name="Freeform 1026"/>
                <p:cNvSpPr>
                  <a:spLocks noChangeAspect="1"/>
                </p:cNvSpPr>
                <p:nvPr/>
              </p:nvSpPr>
              <p:spPr bwMode="auto">
                <a:xfrm>
                  <a:off x="1108" y="1801"/>
                  <a:ext cx="8" cy="3"/>
                </a:xfrm>
                <a:custGeom>
                  <a:avLst/>
                  <a:gdLst>
                    <a:gd name="T0" fmla="*/ 57 w 57"/>
                    <a:gd name="T1" fmla="*/ 0 h 23"/>
                    <a:gd name="T2" fmla="*/ 0 w 57"/>
                    <a:gd name="T3" fmla="*/ 21 h 23"/>
                    <a:gd name="T4" fmla="*/ 0 w 57"/>
                    <a:gd name="T5" fmla="*/ 23 h 23"/>
                    <a:gd name="T6" fmla="*/ 57 w 57"/>
                    <a:gd name="T7" fmla="*/ 0 h 2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23"/>
                    <a:gd name="T14" fmla="*/ 57 w 57"/>
                    <a:gd name="T15" fmla="*/ 23 h 2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23">
                      <a:moveTo>
                        <a:pt x="57" y="0"/>
                      </a:move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0" name="Line 1027"/>
                <p:cNvSpPr>
                  <a:spLocks noChangeAspect="1" noChangeShapeType="1"/>
                </p:cNvSpPr>
                <p:nvPr/>
              </p:nvSpPr>
              <p:spPr bwMode="auto">
                <a:xfrm>
                  <a:off x="1108" y="180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1" name="Freeform 1028"/>
                <p:cNvSpPr>
                  <a:spLocks noChangeAspect="1"/>
                </p:cNvSpPr>
                <p:nvPr/>
              </p:nvSpPr>
              <p:spPr bwMode="auto">
                <a:xfrm>
                  <a:off x="1108" y="1798"/>
                  <a:ext cx="22" cy="22"/>
                </a:xfrm>
                <a:custGeom>
                  <a:avLst/>
                  <a:gdLst>
                    <a:gd name="T0" fmla="*/ 114 w 157"/>
                    <a:gd name="T1" fmla="*/ 0 h 155"/>
                    <a:gd name="T2" fmla="*/ 57 w 157"/>
                    <a:gd name="T3" fmla="*/ 23 h 155"/>
                    <a:gd name="T4" fmla="*/ 0 w 157"/>
                    <a:gd name="T5" fmla="*/ 46 h 155"/>
                    <a:gd name="T6" fmla="*/ 44 w 157"/>
                    <a:gd name="T7" fmla="*/ 155 h 155"/>
                    <a:gd name="T8" fmla="*/ 100 w 157"/>
                    <a:gd name="T9" fmla="*/ 132 h 155"/>
                    <a:gd name="T10" fmla="*/ 157 w 157"/>
                    <a:gd name="T11" fmla="*/ 110 h 155"/>
                    <a:gd name="T12" fmla="*/ 114 w 157"/>
                    <a:gd name="T13" fmla="*/ 0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7"/>
                    <a:gd name="T22" fmla="*/ 0 h 155"/>
                    <a:gd name="T23" fmla="*/ 157 w 157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7" h="155">
                      <a:moveTo>
                        <a:pt x="114" y="0"/>
                      </a:moveTo>
                      <a:lnTo>
                        <a:pt x="57" y="23"/>
                      </a:lnTo>
                      <a:lnTo>
                        <a:pt x="0" y="46"/>
                      </a:lnTo>
                      <a:lnTo>
                        <a:pt x="44" y="155"/>
                      </a:lnTo>
                      <a:lnTo>
                        <a:pt x="100" y="132"/>
                      </a:lnTo>
                      <a:lnTo>
                        <a:pt x="157" y="110"/>
                      </a:lnTo>
                      <a:lnTo>
                        <a:pt x="11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2" name="Freeform 1029"/>
                <p:cNvSpPr>
                  <a:spLocks noChangeAspect="1"/>
                </p:cNvSpPr>
                <p:nvPr/>
              </p:nvSpPr>
              <p:spPr bwMode="auto">
                <a:xfrm>
                  <a:off x="1108" y="1798"/>
                  <a:ext cx="22" cy="22"/>
                </a:xfrm>
                <a:custGeom>
                  <a:avLst/>
                  <a:gdLst>
                    <a:gd name="T0" fmla="*/ 114 w 157"/>
                    <a:gd name="T1" fmla="*/ 0 h 155"/>
                    <a:gd name="T2" fmla="*/ 57 w 157"/>
                    <a:gd name="T3" fmla="*/ 23 h 155"/>
                    <a:gd name="T4" fmla="*/ 0 w 157"/>
                    <a:gd name="T5" fmla="*/ 46 h 155"/>
                    <a:gd name="T6" fmla="*/ 44 w 157"/>
                    <a:gd name="T7" fmla="*/ 155 h 155"/>
                    <a:gd name="T8" fmla="*/ 100 w 157"/>
                    <a:gd name="T9" fmla="*/ 132 h 155"/>
                    <a:gd name="T10" fmla="*/ 157 w 157"/>
                    <a:gd name="T11" fmla="*/ 110 h 155"/>
                    <a:gd name="T12" fmla="*/ 114 w 157"/>
                    <a:gd name="T13" fmla="*/ 0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7"/>
                    <a:gd name="T22" fmla="*/ 0 h 155"/>
                    <a:gd name="T23" fmla="*/ 157 w 157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7" h="155">
                      <a:moveTo>
                        <a:pt x="114" y="0"/>
                      </a:moveTo>
                      <a:lnTo>
                        <a:pt x="57" y="23"/>
                      </a:lnTo>
                      <a:lnTo>
                        <a:pt x="0" y="46"/>
                      </a:lnTo>
                      <a:lnTo>
                        <a:pt x="44" y="155"/>
                      </a:lnTo>
                      <a:lnTo>
                        <a:pt x="100" y="132"/>
                      </a:lnTo>
                      <a:lnTo>
                        <a:pt x="157" y="110"/>
                      </a:lnTo>
                      <a:lnTo>
                        <a:pt x="11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3" name="Freeform 1030"/>
                <p:cNvSpPr>
                  <a:spLocks noChangeAspect="1"/>
                </p:cNvSpPr>
                <p:nvPr/>
              </p:nvSpPr>
              <p:spPr bwMode="auto">
                <a:xfrm>
                  <a:off x="1114" y="1817"/>
                  <a:ext cx="8" cy="3"/>
                </a:xfrm>
                <a:custGeom>
                  <a:avLst/>
                  <a:gdLst>
                    <a:gd name="T0" fmla="*/ 56 w 56"/>
                    <a:gd name="T1" fmla="*/ 0 h 25"/>
                    <a:gd name="T2" fmla="*/ 0 w 56"/>
                    <a:gd name="T3" fmla="*/ 23 h 25"/>
                    <a:gd name="T4" fmla="*/ 1 w 56"/>
                    <a:gd name="T5" fmla="*/ 25 h 25"/>
                    <a:gd name="T6" fmla="*/ 56 w 56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5"/>
                    <a:gd name="T14" fmla="*/ 56 w 56"/>
                    <a:gd name="T15" fmla="*/ 25 h 2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5">
                      <a:moveTo>
                        <a:pt x="56" y="0"/>
                      </a:moveTo>
                      <a:lnTo>
                        <a:pt x="0" y="23"/>
                      </a:lnTo>
                      <a:lnTo>
                        <a:pt x="1" y="25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4" name="Line 1031"/>
                <p:cNvSpPr>
                  <a:spLocks noChangeAspect="1" noChangeShapeType="1"/>
                </p:cNvSpPr>
                <p:nvPr/>
              </p:nvSpPr>
              <p:spPr bwMode="auto">
                <a:xfrm>
                  <a:off x="1114" y="182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5" name="Freeform 1032"/>
                <p:cNvSpPr>
                  <a:spLocks noChangeAspect="1"/>
                </p:cNvSpPr>
                <p:nvPr/>
              </p:nvSpPr>
              <p:spPr bwMode="auto">
                <a:xfrm>
                  <a:off x="1114" y="1813"/>
                  <a:ext cx="23" cy="22"/>
                </a:xfrm>
                <a:custGeom>
                  <a:avLst/>
                  <a:gdLst>
                    <a:gd name="T0" fmla="*/ 111 w 158"/>
                    <a:gd name="T1" fmla="*/ 0 h 156"/>
                    <a:gd name="T2" fmla="*/ 55 w 158"/>
                    <a:gd name="T3" fmla="*/ 25 h 156"/>
                    <a:gd name="T4" fmla="*/ 0 w 158"/>
                    <a:gd name="T5" fmla="*/ 50 h 156"/>
                    <a:gd name="T6" fmla="*/ 46 w 158"/>
                    <a:gd name="T7" fmla="*/ 156 h 156"/>
                    <a:gd name="T8" fmla="*/ 102 w 158"/>
                    <a:gd name="T9" fmla="*/ 131 h 156"/>
                    <a:gd name="T10" fmla="*/ 158 w 158"/>
                    <a:gd name="T11" fmla="*/ 106 h 156"/>
                    <a:gd name="T12" fmla="*/ 111 w 158"/>
                    <a:gd name="T13" fmla="*/ 0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156"/>
                    <a:gd name="T23" fmla="*/ 158 w 158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156">
                      <a:moveTo>
                        <a:pt x="111" y="0"/>
                      </a:moveTo>
                      <a:lnTo>
                        <a:pt x="55" y="25"/>
                      </a:lnTo>
                      <a:lnTo>
                        <a:pt x="0" y="50"/>
                      </a:lnTo>
                      <a:lnTo>
                        <a:pt x="46" y="156"/>
                      </a:lnTo>
                      <a:lnTo>
                        <a:pt x="102" y="131"/>
                      </a:lnTo>
                      <a:lnTo>
                        <a:pt x="158" y="10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6" name="Freeform 1033"/>
                <p:cNvSpPr>
                  <a:spLocks noChangeAspect="1"/>
                </p:cNvSpPr>
                <p:nvPr/>
              </p:nvSpPr>
              <p:spPr bwMode="auto">
                <a:xfrm>
                  <a:off x="1114" y="1813"/>
                  <a:ext cx="23" cy="22"/>
                </a:xfrm>
                <a:custGeom>
                  <a:avLst/>
                  <a:gdLst>
                    <a:gd name="T0" fmla="*/ 111 w 158"/>
                    <a:gd name="T1" fmla="*/ 0 h 156"/>
                    <a:gd name="T2" fmla="*/ 55 w 158"/>
                    <a:gd name="T3" fmla="*/ 25 h 156"/>
                    <a:gd name="T4" fmla="*/ 0 w 158"/>
                    <a:gd name="T5" fmla="*/ 50 h 156"/>
                    <a:gd name="T6" fmla="*/ 46 w 158"/>
                    <a:gd name="T7" fmla="*/ 156 h 156"/>
                    <a:gd name="T8" fmla="*/ 102 w 158"/>
                    <a:gd name="T9" fmla="*/ 131 h 156"/>
                    <a:gd name="T10" fmla="*/ 158 w 158"/>
                    <a:gd name="T11" fmla="*/ 106 h 156"/>
                    <a:gd name="T12" fmla="*/ 111 w 158"/>
                    <a:gd name="T13" fmla="*/ 0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8"/>
                    <a:gd name="T22" fmla="*/ 0 h 156"/>
                    <a:gd name="T23" fmla="*/ 158 w 158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8" h="156">
                      <a:moveTo>
                        <a:pt x="111" y="0"/>
                      </a:moveTo>
                      <a:lnTo>
                        <a:pt x="55" y="25"/>
                      </a:lnTo>
                      <a:lnTo>
                        <a:pt x="0" y="50"/>
                      </a:lnTo>
                      <a:lnTo>
                        <a:pt x="46" y="156"/>
                      </a:lnTo>
                      <a:lnTo>
                        <a:pt x="102" y="131"/>
                      </a:lnTo>
                      <a:lnTo>
                        <a:pt x="158" y="106"/>
                      </a:lnTo>
                      <a:lnTo>
                        <a:pt x="11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7" name="Freeform 1034"/>
                <p:cNvSpPr>
                  <a:spLocks noChangeAspect="1"/>
                </p:cNvSpPr>
                <p:nvPr/>
              </p:nvSpPr>
              <p:spPr bwMode="auto">
                <a:xfrm>
                  <a:off x="1121" y="1832"/>
                  <a:ext cx="8" cy="4"/>
                </a:xfrm>
                <a:custGeom>
                  <a:avLst/>
                  <a:gdLst>
                    <a:gd name="T0" fmla="*/ 56 w 56"/>
                    <a:gd name="T1" fmla="*/ 0 h 27"/>
                    <a:gd name="T2" fmla="*/ 0 w 56"/>
                    <a:gd name="T3" fmla="*/ 25 h 27"/>
                    <a:gd name="T4" fmla="*/ 1 w 56"/>
                    <a:gd name="T5" fmla="*/ 27 h 27"/>
                    <a:gd name="T6" fmla="*/ 56 w 56"/>
                    <a:gd name="T7" fmla="*/ 0 h 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7"/>
                    <a:gd name="T14" fmla="*/ 56 w 56"/>
                    <a:gd name="T15" fmla="*/ 27 h 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7">
                      <a:moveTo>
                        <a:pt x="56" y="0"/>
                      </a:moveTo>
                      <a:lnTo>
                        <a:pt x="0" y="25"/>
                      </a:lnTo>
                      <a:lnTo>
                        <a:pt x="1" y="27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8" name="Line 1035"/>
                <p:cNvSpPr>
                  <a:spLocks noChangeAspect="1" noChangeShapeType="1"/>
                </p:cNvSpPr>
                <p:nvPr/>
              </p:nvSpPr>
              <p:spPr bwMode="auto">
                <a:xfrm>
                  <a:off x="1121" y="183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9" name="Freeform 1036"/>
                <p:cNvSpPr>
                  <a:spLocks noChangeAspect="1"/>
                </p:cNvSpPr>
                <p:nvPr/>
              </p:nvSpPr>
              <p:spPr bwMode="auto">
                <a:xfrm>
                  <a:off x="1121" y="1828"/>
                  <a:ext cx="23" cy="23"/>
                </a:xfrm>
                <a:custGeom>
                  <a:avLst/>
                  <a:gdLst>
                    <a:gd name="T0" fmla="*/ 110 w 161"/>
                    <a:gd name="T1" fmla="*/ 0 h 159"/>
                    <a:gd name="T2" fmla="*/ 55 w 161"/>
                    <a:gd name="T3" fmla="*/ 27 h 159"/>
                    <a:gd name="T4" fmla="*/ 0 w 161"/>
                    <a:gd name="T5" fmla="*/ 54 h 159"/>
                    <a:gd name="T6" fmla="*/ 52 w 161"/>
                    <a:gd name="T7" fmla="*/ 159 h 159"/>
                    <a:gd name="T8" fmla="*/ 106 w 161"/>
                    <a:gd name="T9" fmla="*/ 132 h 159"/>
                    <a:gd name="T10" fmla="*/ 161 w 161"/>
                    <a:gd name="T11" fmla="*/ 105 h 159"/>
                    <a:gd name="T12" fmla="*/ 110 w 161"/>
                    <a:gd name="T13" fmla="*/ 0 h 1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1"/>
                    <a:gd name="T22" fmla="*/ 0 h 159"/>
                    <a:gd name="T23" fmla="*/ 161 w 161"/>
                    <a:gd name="T24" fmla="*/ 159 h 1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1" h="159">
                      <a:moveTo>
                        <a:pt x="110" y="0"/>
                      </a:moveTo>
                      <a:lnTo>
                        <a:pt x="55" y="27"/>
                      </a:lnTo>
                      <a:lnTo>
                        <a:pt x="0" y="54"/>
                      </a:lnTo>
                      <a:lnTo>
                        <a:pt x="52" y="159"/>
                      </a:lnTo>
                      <a:lnTo>
                        <a:pt x="106" y="132"/>
                      </a:lnTo>
                      <a:lnTo>
                        <a:pt x="161" y="105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0" name="Freeform 1037"/>
                <p:cNvSpPr>
                  <a:spLocks noChangeAspect="1"/>
                </p:cNvSpPr>
                <p:nvPr/>
              </p:nvSpPr>
              <p:spPr bwMode="auto">
                <a:xfrm>
                  <a:off x="1121" y="1828"/>
                  <a:ext cx="23" cy="23"/>
                </a:xfrm>
                <a:custGeom>
                  <a:avLst/>
                  <a:gdLst>
                    <a:gd name="T0" fmla="*/ 110 w 161"/>
                    <a:gd name="T1" fmla="*/ 0 h 159"/>
                    <a:gd name="T2" fmla="*/ 55 w 161"/>
                    <a:gd name="T3" fmla="*/ 27 h 159"/>
                    <a:gd name="T4" fmla="*/ 0 w 161"/>
                    <a:gd name="T5" fmla="*/ 54 h 159"/>
                    <a:gd name="T6" fmla="*/ 52 w 161"/>
                    <a:gd name="T7" fmla="*/ 159 h 159"/>
                    <a:gd name="T8" fmla="*/ 106 w 161"/>
                    <a:gd name="T9" fmla="*/ 132 h 159"/>
                    <a:gd name="T10" fmla="*/ 161 w 161"/>
                    <a:gd name="T11" fmla="*/ 105 h 159"/>
                    <a:gd name="T12" fmla="*/ 110 w 161"/>
                    <a:gd name="T13" fmla="*/ 0 h 1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1"/>
                    <a:gd name="T22" fmla="*/ 0 h 159"/>
                    <a:gd name="T23" fmla="*/ 161 w 161"/>
                    <a:gd name="T24" fmla="*/ 159 h 1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1" h="159">
                      <a:moveTo>
                        <a:pt x="110" y="0"/>
                      </a:moveTo>
                      <a:lnTo>
                        <a:pt x="55" y="27"/>
                      </a:lnTo>
                      <a:lnTo>
                        <a:pt x="0" y="54"/>
                      </a:lnTo>
                      <a:lnTo>
                        <a:pt x="52" y="159"/>
                      </a:lnTo>
                      <a:lnTo>
                        <a:pt x="106" y="132"/>
                      </a:lnTo>
                      <a:lnTo>
                        <a:pt x="161" y="105"/>
                      </a:lnTo>
                      <a:lnTo>
                        <a:pt x="11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1" name="Freeform 1038"/>
                <p:cNvSpPr>
                  <a:spLocks noChangeAspect="1"/>
                </p:cNvSpPr>
                <p:nvPr/>
              </p:nvSpPr>
              <p:spPr bwMode="auto">
                <a:xfrm>
                  <a:off x="1128" y="1847"/>
                  <a:ext cx="8" cy="4"/>
                </a:xfrm>
                <a:custGeom>
                  <a:avLst/>
                  <a:gdLst>
                    <a:gd name="T0" fmla="*/ 54 w 54"/>
                    <a:gd name="T1" fmla="*/ 0 h 30"/>
                    <a:gd name="T2" fmla="*/ 0 w 54"/>
                    <a:gd name="T3" fmla="*/ 27 h 30"/>
                    <a:gd name="T4" fmla="*/ 1 w 54"/>
                    <a:gd name="T5" fmla="*/ 30 h 30"/>
                    <a:gd name="T6" fmla="*/ 54 w 54"/>
                    <a:gd name="T7" fmla="*/ 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4"/>
                    <a:gd name="T13" fmla="*/ 0 h 30"/>
                    <a:gd name="T14" fmla="*/ 54 w 54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4" h="30">
                      <a:moveTo>
                        <a:pt x="54" y="0"/>
                      </a:moveTo>
                      <a:lnTo>
                        <a:pt x="0" y="27"/>
                      </a:lnTo>
                      <a:lnTo>
                        <a:pt x="1" y="3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2" name="Line 1039"/>
                <p:cNvSpPr>
                  <a:spLocks noChangeAspect="1" noChangeShapeType="1"/>
                </p:cNvSpPr>
                <p:nvPr/>
              </p:nvSpPr>
              <p:spPr bwMode="auto">
                <a:xfrm>
                  <a:off x="1128" y="1851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3" name="Freeform 1040"/>
                <p:cNvSpPr>
                  <a:spLocks noChangeAspect="1"/>
                </p:cNvSpPr>
                <p:nvPr/>
              </p:nvSpPr>
              <p:spPr bwMode="auto">
                <a:xfrm>
                  <a:off x="1129" y="1842"/>
                  <a:ext cx="23" cy="24"/>
                </a:xfrm>
                <a:custGeom>
                  <a:avLst/>
                  <a:gdLst>
                    <a:gd name="T0" fmla="*/ 107 w 162"/>
                    <a:gd name="T1" fmla="*/ 0 h 162"/>
                    <a:gd name="T2" fmla="*/ 53 w 162"/>
                    <a:gd name="T3" fmla="*/ 30 h 162"/>
                    <a:gd name="T4" fmla="*/ 0 w 162"/>
                    <a:gd name="T5" fmla="*/ 60 h 162"/>
                    <a:gd name="T6" fmla="*/ 55 w 162"/>
                    <a:gd name="T7" fmla="*/ 162 h 162"/>
                    <a:gd name="T8" fmla="*/ 109 w 162"/>
                    <a:gd name="T9" fmla="*/ 132 h 162"/>
                    <a:gd name="T10" fmla="*/ 162 w 162"/>
                    <a:gd name="T11" fmla="*/ 103 h 162"/>
                    <a:gd name="T12" fmla="*/ 107 w 162"/>
                    <a:gd name="T13" fmla="*/ 0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2"/>
                    <a:gd name="T22" fmla="*/ 0 h 162"/>
                    <a:gd name="T23" fmla="*/ 162 w 162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2" h="162">
                      <a:moveTo>
                        <a:pt x="107" y="0"/>
                      </a:moveTo>
                      <a:lnTo>
                        <a:pt x="53" y="30"/>
                      </a:lnTo>
                      <a:lnTo>
                        <a:pt x="0" y="60"/>
                      </a:lnTo>
                      <a:lnTo>
                        <a:pt x="55" y="162"/>
                      </a:lnTo>
                      <a:lnTo>
                        <a:pt x="109" y="132"/>
                      </a:lnTo>
                      <a:lnTo>
                        <a:pt x="162" y="103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4" name="Freeform 1041"/>
                <p:cNvSpPr>
                  <a:spLocks noChangeAspect="1"/>
                </p:cNvSpPr>
                <p:nvPr/>
              </p:nvSpPr>
              <p:spPr bwMode="auto">
                <a:xfrm>
                  <a:off x="1129" y="1842"/>
                  <a:ext cx="23" cy="24"/>
                </a:xfrm>
                <a:custGeom>
                  <a:avLst/>
                  <a:gdLst>
                    <a:gd name="T0" fmla="*/ 107 w 162"/>
                    <a:gd name="T1" fmla="*/ 0 h 162"/>
                    <a:gd name="T2" fmla="*/ 53 w 162"/>
                    <a:gd name="T3" fmla="*/ 30 h 162"/>
                    <a:gd name="T4" fmla="*/ 0 w 162"/>
                    <a:gd name="T5" fmla="*/ 60 h 162"/>
                    <a:gd name="T6" fmla="*/ 55 w 162"/>
                    <a:gd name="T7" fmla="*/ 162 h 162"/>
                    <a:gd name="T8" fmla="*/ 109 w 162"/>
                    <a:gd name="T9" fmla="*/ 132 h 162"/>
                    <a:gd name="T10" fmla="*/ 162 w 162"/>
                    <a:gd name="T11" fmla="*/ 103 h 162"/>
                    <a:gd name="T12" fmla="*/ 107 w 162"/>
                    <a:gd name="T13" fmla="*/ 0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2"/>
                    <a:gd name="T22" fmla="*/ 0 h 162"/>
                    <a:gd name="T23" fmla="*/ 162 w 162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2" h="162">
                      <a:moveTo>
                        <a:pt x="107" y="0"/>
                      </a:moveTo>
                      <a:lnTo>
                        <a:pt x="53" y="30"/>
                      </a:lnTo>
                      <a:lnTo>
                        <a:pt x="0" y="60"/>
                      </a:lnTo>
                      <a:lnTo>
                        <a:pt x="55" y="162"/>
                      </a:lnTo>
                      <a:lnTo>
                        <a:pt x="109" y="132"/>
                      </a:lnTo>
                      <a:lnTo>
                        <a:pt x="162" y="103"/>
                      </a:lnTo>
                      <a:lnTo>
                        <a:pt x="107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5" name="Freeform 1042"/>
                <p:cNvSpPr>
                  <a:spLocks noChangeAspect="1"/>
                </p:cNvSpPr>
                <p:nvPr/>
              </p:nvSpPr>
              <p:spPr bwMode="auto">
                <a:xfrm>
                  <a:off x="1136" y="1861"/>
                  <a:ext cx="8" cy="5"/>
                </a:xfrm>
                <a:custGeom>
                  <a:avLst/>
                  <a:gdLst>
                    <a:gd name="T0" fmla="*/ 54 w 54"/>
                    <a:gd name="T1" fmla="*/ 0 h 32"/>
                    <a:gd name="T2" fmla="*/ 0 w 54"/>
                    <a:gd name="T3" fmla="*/ 30 h 32"/>
                    <a:gd name="T4" fmla="*/ 2 w 54"/>
                    <a:gd name="T5" fmla="*/ 32 h 32"/>
                    <a:gd name="T6" fmla="*/ 54 w 54"/>
                    <a:gd name="T7" fmla="*/ 0 h 3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4"/>
                    <a:gd name="T13" fmla="*/ 0 h 32"/>
                    <a:gd name="T14" fmla="*/ 54 w 54"/>
                    <a:gd name="T15" fmla="*/ 32 h 3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4" h="32">
                      <a:moveTo>
                        <a:pt x="54" y="0"/>
                      </a:moveTo>
                      <a:lnTo>
                        <a:pt x="0" y="30"/>
                      </a:lnTo>
                      <a:lnTo>
                        <a:pt x="2" y="32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6" name="Line 1043"/>
                <p:cNvSpPr>
                  <a:spLocks noChangeAspect="1" noChangeShapeType="1"/>
                </p:cNvSpPr>
                <p:nvPr/>
              </p:nvSpPr>
              <p:spPr bwMode="auto">
                <a:xfrm>
                  <a:off x="1136" y="186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7" name="Freeform 1044"/>
                <p:cNvSpPr>
                  <a:spLocks noChangeAspect="1"/>
                </p:cNvSpPr>
                <p:nvPr/>
              </p:nvSpPr>
              <p:spPr bwMode="auto">
                <a:xfrm>
                  <a:off x="1137" y="1857"/>
                  <a:ext cx="23" cy="23"/>
                </a:xfrm>
                <a:custGeom>
                  <a:avLst/>
                  <a:gdLst>
                    <a:gd name="T0" fmla="*/ 104 w 164"/>
                    <a:gd name="T1" fmla="*/ 0 h 164"/>
                    <a:gd name="T2" fmla="*/ 52 w 164"/>
                    <a:gd name="T3" fmla="*/ 32 h 164"/>
                    <a:gd name="T4" fmla="*/ 0 w 164"/>
                    <a:gd name="T5" fmla="*/ 64 h 164"/>
                    <a:gd name="T6" fmla="*/ 60 w 164"/>
                    <a:gd name="T7" fmla="*/ 164 h 164"/>
                    <a:gd name="T8" fmla="*/ 112 w 164"/>
                    <a:gd name="T9" fmla="*/ 133 h 164"/>
                    <a:gd name="T10" fmla="*/ 164 w 164"/>
                    <a:gd name="T11" fmla="*/ 101 h 164"/>
                    <a:gd name="T12" fmla="*/ 104 w 164"/>
                    <a:gd name="T13" fmla="*/ 0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4"/>
                    <a:gd name="T22" fmla="*/ 0 h 164"/>
                    <a:gd name="T23" fmla="*/ 164 w 164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4" h="164">
                      <a:moveTo>
                        <a:pt x="104" y="0"/>
                      </a:moveTo>
                      <a:lnTo>
                        <a:pt x="52" y="32"/>
                      </a:lnTo>
                      <a:lnTo>
                        <a:pt x="0" y="64"/>
                      </a:lnTo>
                      <a:lnTo>
                        <a:pt x="60" y="164"/>
                      </a:lnTo>
                      <a:lnTo>
                        <a:pt x="112" y="133"/>
                      </a:lnTo>
                      <a:lnTo>
                        <a:pt x="164" y="101"/>
                      </a:lnTo>
                      <a:lnTo>
                        <a:pt x="10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8" name="Freeform 1045"/>
                <p:cNvSpPr>
                  <a:spLocks noChangeAspect="1"/>
                </p:cNvSpPr>
                <p:nvPr/>
              </p:nvSpPr>
              <p:spPr bwMode="auto">
                <a:xfrm>
                  <a:off x="1137" y="1857"/>
                  <a:ext cx="23" cy="23"/>
                </a:xfrm>
                <a:custGeom>
                  <a:avLst/>
                  <a:gdLst>
                    <a:gd name="T0" fmla="*/ 104 w 164"/>
                    <a:gd name="T1" fmla="*/ 0 h 164"/>
                    <a:gd name="T2" fmla="*/ 52 w 164"/>
                    <a:gd name="T3" fmla="*/ 32 h 164"/>
                    <a:gd name="T4" fmla="*/ 0 w 164"/>
                    <a:gd name="T5" fmla="*/ 64 h 164"/>
                    <a:gd name="T6" fmla="*/ 60 w 164"/>
                    <a:gd name="T7" fmla="*/ 164 h 164"/>
                    <a:gd name="T8" fmla="*/ 112 w 164"/>
                    <a:gd name="T9" fmla="*/ 133 h 164"/>
                    <a:gd name="T10" fmla="*/ 164 w 164"/>
                    <a:gd name="T11" fmla="*/ 101 h 164"/>
                    <a:gd name="T12" fmla="*/ 104 w 164"/>
                    <a:gd name="T13" fmla="*/ 0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4"/>
                    <a:gd name="T22" fmla="*/ 0 h 164"/>
                    <a:gd name="T23" fmla="*/ 164 w 164"/>
                    <a:gd name="T24" fmla="*/ 164 h 1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4" h="164">
                      <a:moveTo>
                        <a:pt x="104" y="0"/>
                      </a:moveTo>
                      <a:lnTo>
                        <a:pt x="52" y="32"/>
                      </a:lnTo>
                      <a:lnTo>
                        <a:pt x="0" y="64"/>
                      </a:lnTo>
                      <a:lnTo>
                        <a:pt x="60" y="164"/>
                      </a:lnTo>
                      <a:lnTo>
                        <a:pt x="112" y="133"/>
                      </a:lnTo>
                      <a:lnTo>
                        <a:pt x="164" y="101"/>
                      </a:lnTo>
                      <a:lnTo>
                        <a:pt x="10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9" name="Freeform 1046"/>
                <p:cNvSpPr>
                  <a:spLocks noChangeAspect="1"/>
                </p:cNvSpPr>
                <p:nvPr/>
              </p:nvSpPr>
              <p:spPr bwMode="auto">
                <a:xfrm>
                  <a:off x="1145" y="1876"/>
                  <a:ext cx="8" cy="4"/>
                </a:xfrm>
                <a:custGeom>
                  <a:avLst/>
                  <a:gdLst>
                    <a:gd name="T0" fmla="*/ 52 w 52"/>
                    <a:gd name="T1" fmla="*/ 0 h 33"/>
                    <a:gd name="T2" fmla="*/ 0 w 52"/>
                    <a:gd name="T3" fmla="*/ 31 h 33"/>
                    <a:gd name="T4" fmla="*/ 1 w 52"/>
                    <a:gd name="T5" fmla="*/ 33 h 33"/>
                    <a:gd name="T6" fmla="*/ 52 w 52"/>
                    <a:gd name="T7" fmla="*/ 0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2"/>
                    <a:gd name="T13" fmla="*/ 0 h 33"/>
                    <a:gd name="T14" fmla="*/ 52 w 52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2" h="33">
                      <a:moveTo>
                        <a:pt x="52" y="0"/>
                      </a:moveTo>
                      <a:lnTo>
                        <a:pt x="0" y="31"/>
                      </a:lnTo>
                      <a:lnTo>
                        <a:pt x="1" y="33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0" name="Line 1047"/>
                <p:cNvSpPr>
                  <a:spLocks noChangeAspect="1" noChangeShapeType="1"/>
                </p:cNvSpPr>
                <p:nvPr/>
              </p:nvSpPr>
              <p:spPr bwMode="auto">
                <a:xfrm>
                  <a:off x="1145" y="188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1" name="Freeform 1048"/>
                <p:cNvSpPr>
                  <a:spLocks noChangeAspect="1"/>
                </p:cNvSpPr>
                <p:nvPr/>
              </p:nvSpPr>
              <p:spPr bwMode="auto">
                <a:xfrm>
                  <a:off x="1145" y="1871"/>
                  <a:ext cx="24" cy="23"/>
                </a:xfrm>
                <a:custGeom>
                  <a:avLst/>
                  <a:gdLst>
                    <a:gd name="T0" fmla="*/ 102 w 166"/>
                    <a:gd name="T1" fmla="*/ 0 h 162"/>
                    <a:gd name="T2" fmla="*/ 51 w 166"/>
                    <a:gd name="T3" fmla="*/ 33 h 162"/>
                    <a:gd name="T4" fmla="*/ 0 w 166"/>
                    <a:gd name="T5" fmla="*/ 66 h 162"/>
                    <a:gd name="T6" fmla="*/ 64 w 166"/>
                    <a:gd name="T7" fmla="*/ 162 h 162"/>
                    <a:gd name="T8" fmla="*/ 115 w 166"/>
                    <a:gd name="T9" fmla="*/ 129 h 162"/>
                    <a:gd name="T10" fmla="*/ 166 w 166"/>
                    <a:gd name="T11" fmla="*/ 96 h 162"/>
                    <a:gd name="T12" fmla="*/ 102 w 166"/>
                    <a:gd name="T13" fmla="*/ 0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2"/>
                    <a:gd name="T23" fmla="*/ 166 w 166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2">
                      <a:moveTo>
                        <a:pt x="102" y="0"/>
                      </a:moveTo>
                      <a:lnTo>
                        <a:pt x="51" y="33"/>
                      </a:lnTo>
                      <a:lnTo>
                        <a:pt x="0" y="66"/>
                      </a:lnTo>
                      <a:lnTo>
                        <a:pt x="64" y="162"/>
                      </a:lnTo>
                      <a:lnTo>
                        <a:pt x="115" y="129"/>
                      </a:lnTo>
                      <a:lnTo>
                        <a:pt x="166" y="96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293" name="Group 1049"/>
              <p:cNvGrpSpPr>
                <a:grpSpLocks noChangeAspect="1"/>
              </p:cNvGrpSpPr>
              <p:nvPr/>
            </p:nvGrpSpPr>
            <p:grpSpPr bwMode="auto">
              <a:xfrm>
                <a:off x="831" y="1070"/>
                <a:ext cx="493" cy="897"/>
                <a:chOff x="995" y="1126"/>
                <a:chExt cx="493" cy="898"/>
              </a:xfrm>
            </p:grpSpPr>
            <p:sp>
              <p:nvSpPr>
                <p:cNvPr id="3562" name="Freeform 1050"/>
                <p:cNvSpPr>
                  <a:spLocks noChangeAspect="1"/>
                </p:cNvSpPr>
                <p:nvPr/>
              </p:nvSpPr>
              <p:spPr bwMode="auto">
                <a:xfrm>
                  <a:off x="1145" y="1871"/>
                  <a:ext cx="24" cy="23"/>
                </a:xfrm>
                <a:custGeom>
                  <a:avLst/>
                  <a:gdLst>
                    <a:gd name="T0" fmla="*/ 102 w 166"/>
                    <a:gd name="T1" fmla="*/ 0 h 162"/>
                    <a:gd name="T2" fmla="*/ 51 w 166"/>
                    <a:gd name="T3" fmla="*/ 33 h 162"/>
                    <a:gd name="T4" fmla="*/ 0 w 166"/>
                    <a:gd name="T5" fmla="*/ 66 h 162"/>
                    <a:gd name="T6" fmla="*/ 64 w 166"/>
                    <a:gd name="T7" fmla="*/ 162 h 162"/>
                    <a:gd name="T8" fmla="*/ 115 w 166"/>
                    <a:gd name="T9" fmla="*/ 129 h 162"/>
                    <a:gd name="T10" fmla="*/ 166 w 166"/>
                    <a:gd name="T11" fmla="*/ 96 h 162"/>
                    <a:gd name="T12" fmla="*/ 102 w 166"/>
                    <a:gd name="T13" fmla="*/ 0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2"/>
                    <a:gd name="T23" fmla="*/ 166 w 166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2">
                      <a:moveTo>
                        <a:pt x="102" y="0"/>
                      </a:moveTo>
                      <a:lnTo>
                        <a:pt x="51" y="33"/>
                      </a:lnTo>
                      <a:lnTo>
                        <a:pt x="0" y="66"/>
                      </a:lnTo>
                      <a:lnTo>
                        <a:pt x="64" y="162"/>
                      </a:lnTo>
                      <a:lnTo>
                        <a:pt x="115" y="129"/>
                      </a:lnTo>
                      <a:lnTo>
                        <a:pt x="166" y="96"/>
                      </a:lnTo>
                      <a:lnTo>
                        <a:pt x="102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3" name="Freeform 1051"/>
                <p:cNvSpPr>
                  <a:spLocks noChangeAspect="1"/>
                </p:cNvSpPr>
                <p:nvPr/>
              </p:nvSpPr>
              <p:spPr bwMode="auto">
                <a:xfrm>
                  <a:off x="1155" y="1889"/>
                  <a:ext cx="7" cy="6"/>
                </a:xfrm>
                <a:custGeom>
                  <a:avLst/>
                  <a:gdLst>
                    <a:gd name="T0" fmla="*/ 51 w 51"/>
                    <a:gd name="T1" fmla="*/ 0 h 37"/>
                    <a:gd name="T2" fmla="*/ 0 w 51"/>
                    <a:gd name="T3" fmla="*/ 33 h 37"/>
                    <a:gd name="T4" fmla="*/ 2 w 51"/>
                    <a:gd name="T5" fmla="*/ 37 h 37"/>
                    <a:gd name="T6" fmla="*/ 51 w 51"/>
                    <a:gd name="T7" fmla="*/ 0 h 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1"/>
                    <a:gd name="T13" fmla="*/ 0 h 37"/>
                    <a:gd name="T14" fmla="*/ 51 w 51"/>
                    <a:gd name="T15" fmla="*/ 37 h 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1" h="37">
                      <a:moveTo>
                        <a:pt x="51" y="0"/>
                      </a:moveTo>
                      <a:lnTo>
                        <a:pt x="0" y="33"/>
                      </a:lnTo>
                      <a:lnTo>
                        <a:pt x="2" y="37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4" name="Line 1052"/>
                <p:cNvSpPr>
                  <a:spLocks noChangeAspect="1" noChangeShapeType="1"/>
                </p:cNvSpPr>
                <p:nvPr/>
              </p:nvSpPr>
              <p:spPr bwMode="auto">
                <a:xfrm>
                  <a:off x="1155" y="189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5" name="Freeform 1053"/>
                <p:cNvSpPr>
                  <a:spLocks noChangeAspect="1"/>
                </p:cNvSpPr>
                <p:nvPr/>
              </p:nvSpPr>
              <p:spPr bwMode="auto">
                <a:xfrm>
                  <a:off x="1155" y="1884"/>
                  <a:ext cx="24" cy="24"/>
                </a:xfrm>
                <a:custGeom>
                  <a:avLst/>
                  <a:gdLst>
                    <a:gd name="T0" fmla="*/ 98 w 167"/>
                    <a:gd name="T1" fmla="*/ 0 h 167"/>
                    <a:gd name="T2" fmla="*/ 49 w 167"/>
                    <a:gd name="T3" fmla="*/ 36 h 167"/>
                    <a:gd name="T4" fmla="*/ 0 w 167"/>
                    <a:gd name="T5" fmla="*/ 73 h 167"/>
                    <a:gd name="T6" fmla="*/ 69 w 167"/>
                    <a:gd name="T7" fmla="*/ 167 h 167"/>
                    <a:gd name="T8" fmla="*/ 118 w 167"/>
                    <a:gd name="T9" fmla="*/ 131 h 167"/>
                    <a:gd name="T10" fmla="*/ 167 w 167"/>
                    <a:gd name="T11" fmla="*/ 94 h 167"/>
                    <a:gd name="T12" fmla="*/ 98 w 167"/>
                    <a:gd name="T13" fmla="*/ 0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7"/>
                    <a:gd name="T23" fmla="*/ 167 w 167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7">
                      <a:moveTo>
                        <a:pt x="98" y="0"/>
                      </a:moveTo>
                      <a:lnTo>
                        <a:pt x="49" y="36"/>
                      </a:lnTo>
                      <a:lnTo>
                        <a:pt x="0" y="73"/>
                      </a:lnTo>
                      <a:lnTo>
                        <a:pt x="69" y="167"/>
                      </a:lnTo>
                      <a:lnTo>
                        <a:pt x="118" y="131"/>
                      </a:lnTo>
                      <a:lnTo>
                        <a:pt x="167" y="94"/>
                      </a:lnTo>
                      <a:lnTo>
                        <a:pt x="9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6" name="Freeform 1054"/>
                <p:cNvSpPr>
                  <a:spLocks noChangeAspect="1"/>
                </p:cNvSpPr>
                <p:nvPr/>
              </p:nvSpPr>
              <p:spPr bwMode="auto">
                <a:xfrm>
                  <a:off x="1155" y="1884"/>
                  <a:ext cx="24" cy="24"/>
                </a:xfrm>
                <a:custGeom>
                  <a:avLst/>
                  <a:gdLst>
                    <a:gd name="T0" fmla="*/ 98 w 167"/>
                    <a:gd name="T1" fmla="*/ 0 h 167"/>
                    <a:gd name="T2" fmla="*/ 49 w 167"/>
                    <a:gd name="T3" fmla="*/ 36 h 167"/>
                    <a:gd name="T4" fmla="*/ 0 w 167"/>
                    <a:gd name="T5" fmla="*/ 73 h 167"/>
                    <a:gd name="T6" fmla="*/ 69 w 167"/>
                    <a:gd name="T7" fmla="*/ 167 h 167"/>
                    <a:gd name="T8" fmla="*/ 118 w 167"/>
                    <a:gd name="T9" fmla="*/ 131 h 167"/>
                    <a:gd name="T10" fmla="*/ 167 w 167"/>
                    <a:gd name="T11" fmla="*/ 94 h 167"/>
                    <a:gd name="T12" fmla="*/ 98 w 167"/>
                    <a:gd name="T13" fmla="*/ 0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67"/>
                    <a:gd name="T23" fmla="*/ 167 w 167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67">
                      <a:moveTo>
                        <a:pt x="98" y="0"/>
                      </a:moveTo>
                      <a:lnTo>
                        <a:pt x="49" y="36"/>
                      </a:lnTo>
                      <a:lnTo>
                        <a:pt x="0" y="73"/>
                      </a:lnTo>
                      <a:lnTo>
                        <a:pt x="69" y="167"/>
                      </a:lnTo>
                      <a:lnTo>
                        <a:pt x="118" y="131"/>
                      </a:lnTo>
                      <a:lnTo>
                        <a:pt x="167" y="94"/>
                      </a:lnTo>
                      <a:lnTo>
                        <a:pt x="98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7" name="Freeform 1055"/>
                <p:cNvSpPr>
                  <a:spLocks noChangeAspect="1"/>
                </p:cNvSpPr>
                <p:nvPr/>
              </p:nvSpPr>
              <p:spPr bwMode="auto">
                <a:xfrm>
                  <a:off x="1165" y="1903"/>
                  <a:ext cx="7" cy="5"/>
                </a:xfrm>
                <a:custGeom>
                  <a:avLst/>
                  <a:gdLst>
                    <a:gd name="T0" fmla="*/ 49 w 49"/>
                    <a:gd name="T1" fmla="*/ 0 h 37"/>
                    <a:gd name="T2" fmla="*/ 0 w 49"/>
                    <a:gd name="T3" fmla="*/ 36 h 37"/>
                    <a:gd name="T4" fmla="*/ 1 w 49"/>
                    <a:gd name="T5" fmla="*/ 37 h 37"/>
                    <a:gd name="T6" fmla="*/ 49 w 49"/>
                    <a:gd name="T7" fmla="*/ 0 h 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9"/>
                    <a:gd name="T13" fmla="*/ 0 h 37"/>
                    <a:gd name="T14" fmla="*/ 49 w 49"/>
                    <a:gd name="T15" fmla="*/ 37 h 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9" h="37">
                      <a:moveTo>
                        <a:pt x="49" y="0"/>
                      </a:moveTo>
                      <a:lnTo>
                        <a:pt x="0" y="36"/>
                      </a:lnTo>
                      <a:lnTo>
                        <a:pt x="1" y="37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8" name="Line 1056"/>
                <p:cNvSpPr>
                  <a:spLocks noChangeAspect="1" noChangeShapeType="1"/>
                </p:cNvSpPr>
                <p:nvPr/>
              </p:nvSpPr>
              <p:spPr bwMode="auto">
                <a:xfrm>
                  <a:off x="1165" y="190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9" name="Freeform 1057"/>
                <p:cNvSpPr>
                  <a:spLocks noChangeAspect="1"/>
                </p:cNvSpPr>
                <p:nvPr/>
              </p:nvSpPr>
              <p:spPr bwMode="auto">
                <a:xfrm>
                  <a:off x="1165" y="1898"/>
                  <a:ext cx="24" cy="24"/>
                </a:xfrm>
                <a:custGeom>
                  <a:avLst/>
                  <a:gdLst>
                    <a:gd name="T0" fmla="*/ 96 w 169"/>
                    <a:gd name="T1" fmla="*/ 0 h 168"/>
                    <a:gd name="T2" fmla="*/ 48 w 169"/>
                    <a:gd name="T3" fmla="*/ 38 h 168"/>
                    <a:gd name="T4" fmla="*/ 0 w 169"/>
                    <a:gd name="T5" fmla="*/ 75 h 168"/>
                    <a:gd name="T6" fmla="*/ 73 w 169"/>
                    <a:gd name="T7" fmla="*/ 168 h 168"/>
                    <a:gd name="T8" fmla="*/ 121 w 169"/>
                    <a:gd name="T9" fmla="*/ 130 h 168"/>
                    <a:gd name="T10" fmla="*/ 169 w 169"/>
                    <a:gd name="T11" fmla="*/ 92 h 168"/>
                    <a:gd name="T12" fmla="*/ 96 w 169"/>
                    <a:gd name="T13" fmla="*/ 0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68"/>
                    <a:gd name="T23" fmla="*/ 169 w 169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68">
                      <a:moveTo>
                        <a:pt x="96" y="0"/>
                      </a:moveTo>
                      <a:lnTo>
                        <a:pt x="48" y="38"/>
                      </a:lnTo>
                      <a:lnTo>
                        <a:pt x="0" y="75"/>
                      </a:lnTo>
                      <a:lnTo>
                        <a:pt x="73" y="168"/>
                      </a:lnTo>
                      <a:lnTo>
                        <a:pt x="121" y="130"/>
                      </a:lnTo>
                      <a:lnTo>
                        <a:pt x="169" y="92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0" name="Freeform 1058"/>
                <p:cNvSpPr>
                  <a:spLocks noChangeAspect="1"/>
                </p:cNvSpPr>
                <p:nvPr/>
              </p:nvSpPr>
              <p:spPr bwMode="auto">
                <a:xfrm>
                  <a:off x="1165" y="1898"/>
                  <a:ext cx="24" cy="24"/>
                </a:xfrm>
                <a:custGeom>
                  <a:avLst/>
                  <a:gdLst>
                    <a:gd name="T0" fmla="*/ 96 w 169"/>
                    <a:gd name="T1" fmla="*/ 0 h 168"/>
                    <a:gd name="T2" fmla="*/ 48 w 169"/>
                    <a:gd name="T3" fmla="*/ 38 h 168"/>
                    <a:gd name="T4" fmla="*/ 0 w 169"/>
                    <a:gd name="T5" fmla="*/ 75 h 168"/>
                    <a:gd name="T6" fmla="*/ 73 w 169"/>
                    <a:gd name="T7" fmla="*/ 168 h 168"/>
                    <a:gd name="T8" fmla="*/ 121 w 169"/>
                    <a:gd name="T9" fmla="*/ 130 h 168"/>
                    <a:gd name="T10" fmla="*/ 169 w 169"/>
                    <a:gd name="T11" fmla="*/ 92 h 168"/>
                    <a:gd name="T12" fmla="*/ 96 w 169"/>
                    <a:gd name="T13" fmla="*/ 0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68"/>
                    <a:gd name="T23" fmla="*/ 169 w 169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68">
                      <a:moveTo>
                        <a:pt x="96" y="0"/>
                      </a:moveTo>
                      <a:lnTo>
                        <a:pt x="48" y="38"/>
                      </a:lnTo>
                      <a:lnTo>
                        <a:pt x="0" y="75"/>
                      </a:lnTo>
                      <a:lnTo>
                        <a:pt x="73" y="168"/>
                      </a:lnTo>
                      <a:lnTo>
                        <a:pt x="121" y="130"/>
                      </a:lnTo>
                      <a:lnTo>
                        <a:pt x="169" y="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1" name="Freeform 1059"/>
                <p:cNvSpPr>
                  <a:spLocks noChangeAspect="1"/>
                </p:cNvSpPr>
                <p:nvPr/>
              </p:nvSpPr>
              <p:spPr bwMode="auto">
                <a:xfrm>
                  <a:off x="1175" y="1916"/>
                  <a:ext cx="7" cy="6"/>
                </a:xfrm>
                <a:custGeom>
                  <a:avLst/>
                  <a:gdLst>
                    <a:gd name="T0" fmla="*/ 48 w 48"/>
                    <a:gd name="T1" fmla="*/ 0 h 41"/>
                    <a:gd name="T2" fmla="*/ 0 w 48"/>
                    <a:gd name="T3" fmla="*/ 38 h 41"/>
                    <a:gd name="T4" fmla="*/ 2 w 48"/>
                    <a:gd name="T5" fmla="*/ 41 h 41"/>
                    <a:gd name="T6" fmla="*/ 48 w 48"/>
                    <a:gd name="T7" fmla="*/ 0 h 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41"/>
                    <a:gd name="T14" fmla="*/ 48 w 48"/>
                    <a:gd name="T15" fmla="*/ 41 h 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41">
                      <a:moveTo>
                        <a:pt x="48" y="0"/>
                      </a:moveTo>
                      <a:lnTo>
                        <a:pt x="0" y="38"/>
                      </a:lnTo>
                      <a:lnTo>
                        <a:pt x="2" y="41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2" name="Line 1060"/>
                <p:cNvSpPr>
                  <a:spLocks noChangeAspect="1" noChangeShapeType="1"/>
                </p:cNvSpPr>
                <p:nvPr/>
              </p:nvSpPr>
              <p:spPr bwMode="auto">
                <a:xfrm>
                  <a:off x="1175" y="192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3" name="Freeform 1061"/>
                <p:cNvSpPr>
                  <a:spLocks noChangeAspect="1"/>
                </p:cNvSpPr>
                <p:nvPr/>
              </p:nvSpPr>
              <p:spPr bwMode="auto">
                <a:xfrm>
                  <a:off x="1176" y="1910"/>
                  <a:ext cx="24" cy="25"/>
                </a:xfrm>
                <a:custGeom>
                  <a:avLst/>
                  <a:gdLst>
                    <a:gd name="T0" fmla="*/ 91 w 170"/>
                    <a:gd name="T1" fmla="*/ 0 h 170"/>
                    <a:gd name="T2" fmla="*/ 46 w 170"/>
                    <a:gd name="T3" fmla="*/ 41 h 170"/>
                    <a:gd name="T4" fmla="*/ 0 w 170"/>
                    <a:gd name="T5" fmla="*/ 82 h 170"/>
                    <a:gd name="T6" fmla="*/ 79 w 170"/>
                    <a:gd name="T7" fmla="*/ 170 h 170"/>
                    <a:gd name="T8" fmla="*/ 124 w 170"/>
                    <a:gd name="T9" fmla="*/ 129 h 170"/>
                    <a:gd name="T10" fmla="*/ 170 w 170"/>
                    <a:gd name="T11" fmla="*/ 88 h 170"/>
                    <a:gd name="T12" fmla="*/ 91 w 170"/>
                    <a:gd name="T13" fmla="*/ 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91" y="0"/>
                      </a:moveTo>
                      <a:lnTo>
                        <a:pt x="46" y="41"/>
                      </a:lnTo>
                      <a:lnTo>
                        <a:pt x="0" y="82"/>
                      </a:lnTo>
                      <a:lnTo>
                        <a:pt x="79" y="170"/>
                      </a:lnTo>
                      <a:lnTo>
                        <a:pt x="124" y="129"/>
                      </a:lnTo>
                      <a:lnTo>
                        <a:pt x="170" y="88"/>
                      </a:lnTo>
                      <a:lnTo>
                        <a:pt x="9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4" name="Freeform 1062"/>
                <p:cNvSpPr>
                  <a:spLocks noChangeAspect="1"/>
                </p:cNvSpPr>
                <p:nvPr/>
              </p:nvSpPr>
              <p:spPr bwMode="auto">
                <a:xfrm>
                  <a:off x="1176" y="1910"/>
                  <a:ext cx="24" cy="25"/>
                </a:xfrm>
                <a:custGeom>
                  <a:avLst/>
                  <a:gdLst>
                    <a:gd name="T0" fmla="*/ 91 w 170"/>
                    <a:gd name="T1" fmla="*/ 0 h 170"/>
                    <a:gd name="T2" fmla="*/ 46 w 170"/>
                    <a:gd name="T3" fmla="*/ 41 h 170"/>
                    <a:gd name="T4" fmla="*/ 0 w 170"/>
                    <a:gd name="T5" fmla="*/ 82 h 170"/>
                    <a:gd name="T6" fmla="*/ 79 w 170"/>
                    <a:gd name="T7" fmla="*/ 170 h 170"/>
                    <a:gd name="T8" fmla="*/ 124 w 170"/>
                    <a:gd name="T9" fmla="*/ 129 h 170"/>
                    <a:gd name="T10" fmla="*/ 170 w 170"/>
                    <a:gd name="T11" fmla="*/ 88 h 170"/>
                    <a:gd name="T12" fmla="*/ 91 w 170"/>
                    <a:gd name="T13" fmla="*/ 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0"/>
                    <a:gd name="T23" fmla="*/ 170 w 17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0">
                      <a:moveTo>
                        <a:pt x="91" y="0"/>
                      </a:moveTo>
                      <a:lnTo>
                        <a:pt x="46" y="41"/>
                      </a:lnTo>
                      <a:lnTo>
                        <a:pt x="0" y="82"/>
                      </a:lnTo>
                      <a:lnTo>
                        <a:pt x="79" y="170"/>
                      </a:lnTo>
                      <a:lnTo>
                        <a:pt x="124" y="129"/>
                      </a:lnTo>
                      <a:lnTo>
                        <a:pt x="170" y="88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5" name="Freeform 1063"/>
                <p:cNvSpPr>
                  <a:spLocks noChangeAspect="1"/>
                </p:cNvSpPr>
                <p:nvPr/>
              </p:nvSpPr>
              <p:spPr bwMode="auto">
                <a:xfrm>
                  <a:off x="1187" y="1929"/>
                  <a:ext cx="6" cy="6"/>
                </a:xfrm>
                <a:custGeom>
                  <a:avLst/>
                  <a:gdLst>
                    <a:gd name="T0" fmla="*/ 45 w 45"/>
                    <a:gd name="T1" fmla="*/ 0 h 43"/>
                    <a:gd name="T2" fmla="*/ 0 w 45"/>
                    <a:gd name="T3" fmla="*/ 41 h 43"/>
                    <a:gd name="T4" fmla="*/ 2 w 45"/>
                    <a:gd name="T5" fmla="*/ 43 h 43"/>
                    <a:gd name="T6" fmla="*/ 45 w 45"/>
                    <a:gd name="T7" fmla="*/ 0 h 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"/>
                    <a:gd name="T13" fmla="*/ 0 h 43"/>
                    <a:gd name="T14" fmla="*/ 45 w 45"/>
                    <a:gd name="T15" fmla="*/ 43 h 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" h="43">
                      <a:moveTo>
                        <a:pt x="45" y="0"/>
                      </a:moveTo>
                      <a:lnTo>
                        <a:pt x="0" y="41"/>
                      </a:lnTo>
                      <a:lnTo>
                        <a:pt x="2" y="43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6" name="Line 1064"/>
                <p:cNvSpPr>
                  <a:spLocks noChangeAspect="1" noChangeShapeType="1"/>
                </p:cNvSpPr>
                <p:nvPr/>
              </p:nvSpPr>
              <p:spPr bwMode="auto">
                <a:xfrm>
                  <a:off x="1187" y="193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7" name="Freeform 1065"/>
                <p:cNvSpPr>
                  <a:spLocks noChangeAspect="1"/>
                </p:cNvSpPr>
                <p:nvPr/>
              </p:nvSpPr>
              <p:spPr bwMode="auto">
                <a:xfrm>
                  <a:off x="1187" y="1922"/>
                  <a:ext cx="25" cy="25"/>
                </a:xfrm>
                <a:custGeom>
                  <a:avLst/>
                  <a:gdLst>
                    <a:gd name="T0" fmla="*/ 86 w 171"/>
                    <a:gd name="T1" fmla="*/ 0 h 171"/>
                    <a:gd name="T2" fmla="*/ 43 w 171"/>
                    <a:gd name="T3" fmla="*/ 44 h 171"/>
                    <a:gd name="T4" fmla="*/ 0 w 171"/>
                    <a:gd name="T5" fmla="*/ 87 h 171"/>
                    <a:gd name="T6" fmla="*/ 84 w 171"/>
                    <a:gd name="T7" fmla="*/ 171 h 171"/>
                    <a:gd name="T8" fmla="*/ 127 w 171"/>
                    <a:gd name="T9" fmla="*/ 128 h 171"/>
                    <a:gd name="T10" fmla="*/ 171 w 171"/>
                    <a:gd name="T11" fmla="*/ 85 h 171"/>
                    <a:gd name="T12" fmla="*/ 86 w 171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1"/>
                    <a:gd name="T22" fmla="*/ 0 h 171"/>
                    <a:gd name="T23" fmla="*/ 171 w 171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1" h="171">
                      <a:moveTo>
                        <a:pt x="86" y="0"/>
                      </a:moveTo>
                      <a:lnTo>
                        <a:pt x="43" y="44"/>
                      </a:lnTo>
                      <a:lnTo>
                        <a:pt x="0" y="87"/>
                      </a:lnTo>
                      <a:lnTo>
                        <a:pt x="84" y="171"/>
                      </a:lnTo>
                      <a:lnTo>
                        <a:pt x="127" y="128"/>
                      </a:lnTo>
                      <a:lnTo>
                        <a:pt x="171" y="85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8" name="Freeform 1066"/>
                <p:cNvSpPr>
                  <a:spLocks noChangeAspect="1"/>
                </p:cNvSpPr>
                <p:nvPr/>
              </p:nvSpPr>
              <p:spPr bwMode="auto">
                <a:xfrm>
                  <a:off x="1187" y="1922"/>
                  <a:ext cx="25" cy="25"/>
                </a:xfrm>
                <a:custGeom>
                  <a:avLst/>
                  <a:gdLst>
                    <a:gd name="T0" fmla="*/ 86 w 171"/>
                    <a:gd name="T1" fmla="*/ 0 h 171"/>
                    <a:gd name="T2" fmla="*/ 43 w 171"/>
                    <a:gd name="T3" fmla="*/ 44 h 171"/>
                    <a:gd name="T4" fmla="*/ 0 w 171"/>
                    <a:gd name="T5" fmla="*/ 87 h 171"/>
                    <a:gd name="T6" fmla="*/ 84 w 171"/>
                    <a:gd name="T7" fmla="*/ 171 h 171"/>
                    <a:gd name="T8" fmla="*/ 127 w 171"/>
                    <a:gd name="T9" fmla="*/ 128 h 171"/>
                    <a:gd name="T10" fmla="*/ 171 w 171"/>
                    <a:gd name="T11" fmla="*/ 85 h 171"/>
                    <a:gd name="T12" fmla="*/ 86 w 171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1"/>
                    <a:gd name="T22" fmla="*/ 0 h 171"/>
                    <a:gd name="T23" fmla="*/ 171 w 171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1" h="171">
                      <a:moveTo>
                        <a:pt x="86" y="0"/>
                      </a:moveTo>
                      <a:lnTo>
                        <a:pt x="43" y="44"/>
                      </a:lnTo>
                      <a:lnTo>
                        <a:pt x="0" y="87"/>
                      </a:lnTo>
                      <a:lnTo>
                        <a:pt x="84" y="171"/>
                      </a:lnTo>
                      <a:lnTo>
                        <a:pt x="127" y="128"/>
                      </a:lnTo>
                      <a:lnTo>
                        <a:pt x="171" y="85"/>
                      </a:lnTo>
                      <a:lnTo>
                        <a:pt x="86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9" name="Freeform 1067"/>
                <p:cNvSpPr>
                  <a:spLocks noChangeAspect="1"/>
                </p:cNvSpPr>
                <p:nvPr/>
              </p:nvSpPr>
              <p:spPr bwMode="auto">
                <a:xfrm>
                  <a:off x="1199" y="1941"/>
                  <a:ext cx="6" cy="6"/>
                </a:xfrm>
                <a:custGeom>
                  <a:avLst/>
                  <a:gdLst>
                    <a:gd name="T0" fmla="*/ 43 w 43"/>
                    <a:gd name="T1" fmla="*/ 0 h 45"/>
                    <a:gd name="T2" fmla="*/ 0 w 43"/>
                    <a:gd name="T3" fmla="*/ 43 h 45"/>
                    <a:gd name="T4" fmla="*/ 2 w 43"/>
                    <a:gd name="T5" fmla="*/ 45 h 45"/>
                    <a:gd name="T6" fmla="*/ 43 w 43"/>
                    <a:gd name="T7" fmla="*/ 0 h 4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"/>
                    <a:gd name="T13" fmla="*/ 0 h 45"/>
                    <a:gd name="T14" fmla="*/ 43 w 43"/>
                    <a:gd name="T15" fmla="*/ 45 h 4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" h="45">
                      <a:moveTo>
                        <a:pt x="43" y="0"/>
                      </a:moveTo>
                      <a:lnTo>
                        <a:pt x="0" y="43"/>
                      </a:lnTo>
                      <a:lnTo>
                        <a:pt x="2" y="45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0" name="Line 1068"/>
                <p:cNvSpPr>
                  <a:spLocks noChangeAspect="1" noChangeShapeType="1"/>
                </p:cNvSpPr>
                <p:nvPr/>
              </p:nvSpPr>
              <p:spPr bwMode="auto">
                <a:xfrm>
                  <a:off x="1199" y="194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1" name="Freeform 1069"/>
                <p:cNvSpPr>
                  <a:spLocks noChangeAspect="1"/>
                </p:cNvSpPr>
                <p:nvPr/>
              </p:nvSpPr>
              <p:spPr bwMode="auto">
                <a:xfrm>
                  <a:off x="1199" y="1934"/>
                  <a:ext cx="25" cy="25"/>
                </a:xfrm>
                <a:custGeom>
                  <a:avLst/>
                  <a:gdLst>
                    <a:gd name="T0" fmla="*/ 82 w 171"/>
                    <a:gd name="T1" fmla="*/ 0 h 171"/>
                    <a:gd name="T2" fmla="*/ 41 w 171"/>
                    <a:gd name="T3" fmla="*/ 46 h 171"/>
                    <a:gd name="T4" fmla="*/ 0 w 171"/>
                    <a:gd name="T5" fmla="*/ 91 h 171"/>
                    <a:gd name="T6" fmla="*/ 89 w 171"/>
                    <a:gd name="T7" fmla="*/ 171 h 171"/>
                    <a:gd name="T8" fmla="*/ 130 w 171"/>
                    <a:gd name="T9" fmla="*/ 126 h 171"/>
                    <a:gd name="T10" fmla="*/ 171 w 171"/>
                    <a:gd name="T11" fmla="*/ 80 h 171"/>
                    <a:gd name="T12" fmla="*/ 82 w 171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1"/>
                    <a:gd name="T22" fmla="*/ 0 h 171"/>
                    <a:gd name="T23" fmla="*/ 171 w 171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1" h="171">
                      <a:moveTo>
                        <a:pt x="82" y="0"/>
                      </a:moveTo>
                      <a:lnTo>
                        <a:pt x="41" y="46"/>
                      </a:lnTo>
                      <a:lnTo>
                        <a:pt x="0" y="91"/>
                      </a:lnTo>
                      <a:lnTo>
                        <a:pt x="89" y="171"/>
                      </a:lnTo>
                      <a:lnTo>
                        <a:pt x="130" y="126"/>
                      </a:lnTo>
                      <a:lnTo>
                        <a:pt x="171" y="80"/>
                      </a:ln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2" name="Freeform 1070"/>
                <p:cNvSpPr>
                  <a:spLocks noChangeAspect="1"/>
                </p:cNvSpPr>
                <p:nvPr/>
              </p:nvSpPr>
              <p:spPr bwMode="auto">
                <a:xfrm>
                  <a:off x="1199" y="1934"/>
                  <a:ext cx="25" cy="25"/>
                </a:xfrm>
                <a:custGeom>
                  <a:avLst/>
                  <a:gdLst>
                    <a:gd name="T0" fmla="*/ 82 w 171"/>
                    <a:gd name="T1" fmla="*/ 0 h 171"/>
                    <a:gd name="T2" fmla="*/ 41 w 171"/>
                    <a:gd name="T3" fmla="*/ 46 h 171"/>
                    <a:gd name="T4" fmla="*/ 0 w 171"/>
                    <a:gd name="T5" fmla="*/ 91 h 171"/>
                    <a:gd name="T6" fmla="*/ 89 w 171"/>
                    <a:gd name="T7" fmla="*/ 171 h 171"/>
                    <a:gd name="T8" fmla="*/ 130 w 171"/>
                    <a:gd name="T9" fmla="*/ 126 h 171"/>
                    <a:gd name="T10" fmla="*/ 171 w 171"/>
                    <a:gd name="T11" fmla="*/ 80 h 171"/>
                    <a:gd name="T12" fmla="*/ 82 w 171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1"/>
                    <a:gd name="T22" fmla="*/ 0 h 171"/>
                    <a:gd name="T23" fmla="*/ 171 w 171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1" h="171">
                      <a:moveTo>
                        <a:pt x="82" y="0"/>
                      </a:moveTo>
                      <a:lnTo>
                        <a:pt x="41" y="46"/>
                      </a:lnTo>
                      <a:lnTo>
                        <a:pt x="0" y="91"/>
                      </a:lnTo>
                      <a:lnTo>
                        <a:pt x="89" y="171"/>
                      </a:lnTo>
                      <a:lnTo>
                        <a:pt x="130" y="126"/>
                      </a:lnTo>
                      <a:lnTo>
                        <a:pt x="171" y="80"/>
                      </a:lnTo>
                      <a:lnTo>
                        <a:pt x="82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3" name="Freeform 1071"/>
                <p:cNvSpPr>
                  <a:spLocks noChangeAspect="1"/>
                </p:cNvSpPr>
                <p:nvPr/>
              </p:nvSpPr>
              <p:spPr bwMode="auto">
                <a:xfrm>
                  <a:off x="1212" y="1952"/>
                  <a:ext cx="6" cy="7"/>
                </a:xfrm>
                <a:custGeom>
                  <a:avLst/>
                  <a:gdLst>
                    <a:gd name="T0" fmla="*/ 41 w 41"/>
                    <a:gd name="T1" fmla="*/ 0 h 47"/>
                    <a:gd name="T2" fmla="*/ 0 w 41"/>
                    <a:gd name="T3" fmla="*/ 45 h 47"/>
                    <a:gd name="T4" fmla="*/ 3 w 41"/>
                    <a:gd name="T5" fmla="*/ 47 h 47"/>
                    <a:gd name="T6" fmla="*/ 41 w 41"/>
                    <a:gd name="T7" fmla="*/ 0 h 4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1"/>
                    <a:gd name="T13" fmla="*/ 0 h 47"/>
                    <a:gd name="T14" fmla="*/ 41 w 41"/>
                    <a:gd name="T15" fmla="*/ 47 h 4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1" h="47">
                      <a:moveTo>
                        <a:pt x="41" y="0"/>
                      </a:moveTo>
                      <a:lnTo>
                        <a:pt x="0" y="45"/>
                      </a:lnTo>
                      <a:lnTo>
                        <a:pt x="3" y="47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4" name="Line 1072"/>
                <p:cNvSpPr>
                  <a:spLocks noChangeAspect="1" noChangeShapeType="1"/>
                </p:cNvSpPr>
                <p:nvPr/>
              </p:nvSpPr>
              <p:spPr bwMode="auto">
                <a:xfrm>
                  <a:off x="1212" y="195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5" name="Freeform 1073"/>
                <p:cNvSpPr>
                  <a:spLocks noChangeAspect="1"/>
                </p:cNvSpPr>
                <p:nvPr/>
              </p:nvSpPr>
              <p:spPr bwMode="auto">
                <a:xfrm>
                  <a:off x="1213" y="1945"/>
                  <a:ext cx="24" cy="25"/>
                </a:xfrm>
                <a:custGeom>
                  <a:avLst/>
                  <a:gdLst>
                    <a:gd name="T0" fmla="*/ 75 w 170"/>
                    <a:gd name="T1" fmla="*/ 0 h 171"/>
                    <a:gd name="T2" fmla="*/ 38 w 170"/>
                    <a:gd name="T3" fmla="*/ 48 h 171"/>
                    <a:gd name="T4" fmla="*/ 0 w 170"/>
                    <a:gd name="T5" fmla="*/ 95 h 171"/>
                    <a:gd name="T6" fmla="*/ 95 w 170"/>
                    <a:gd name="T7" fmla="*/ 171 h 171"/>
                    <a:gd name="T8" fmla="*/ 132 w 170"/>
                    <a:gd name="T9" fmla="*/ 123 h 171"/>
                    <a:gd name="T10" fmla="*/ 170 w 170"/>
                    <a:gd name="T11" fmla="*/ 75 h 171"/>
                    <a:gd name="T12" fmla="*/ 75 w 170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75" y="0"/>
                      </a:moveTo>
                      <a:lnTo>
                        <a:pt x="38" y="48"/>
                      </a:lnTo>
                      <a:lnTo>
                        <a:pt x="0" y="95"/>
                      </a:lnTo>
                      <a:lnTo>
                        <a:pt x="95" y="171"/>
                      </a:lnTo>
                      <a:lnTo>
                        <a:pt x="132" y="123"/>
                      </a:lnTo>
                      <a:lnTo>
                        <a:pt x="170" y="75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6" name="Freeform 1074"/>
                <p:cNvSpPr>
                  <a:spLocks noChangeAspect="1"/>
                </p:cNvSpPr>
                <p:nvPr/>
              </p:nvSpPr>
              <p:spPr bwMode="auto">
                <a:xfrm>
                  <a:off x="1213" y="1945"/>
                  <a:ext cx="24" cy="25"/>
                </a:xfrm>
                <a:custGeom>
                  <a:avLst/>
                  <a:gdLst>
                    <a:gd name="T0" fmla="*/ 75 w 170"/>
                    <a:gd name="T1" fmla="*/ 0 h 171"/>
                    <a:gd name="T2" fmla="*/ 38 w 170"/>
                    <a:gd name="T3" fmla="*/ 48 h 171"/>
                    <a:gd name="T4" fmla="*/ 0 w 170"/>
                    <a:gd name="T5" fmla="*/ 95 h 171"/>
                    <a:gd name="T6" fmla="*/ 95 w 170"/>
                    <a:gd name="T7" fmla="*/ 171 h 171"/>
                    <a:gd name="T8" fmla="*/ 132 w 170"/>
                    <a:gd name="T9" fmla="*/ 123 h 171"/>
                    <a:gd name="T10" fmla="*/ 170 w 170"/>
                    <a:gd name="T11" fmla="*/ 75 h 171"/>
                    <a:gd name="T12" fmla="*/ 75 w 170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0"/>
                    <a:gd name="T22" fmla="*/ 0 h 171"/>
                    <a:gd name="T23" fmla="*/ 170 w 170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0" h="171">
                      <a:moveTo>
                        <a:pt x="75" y="0"/>
                      </a:moveTo>
                      <a:lnTo>
                        <a:pt x="38" y="48"/>
                      </a:lnTo>
                      <a:lnTo>
                        <a:pt x="0" y="95"/>
                      </a:lnTo>
                      <a:lnTo>
                        <a:pt x="95" y="171"/>
                      </a:lnTo>
                      <a:lnTo>
                        <a:pt x="132" y="123"/>
                      </a:lnTo>
                      <a:lnTo>
                        <a:pt x="170" y="75"/>
                      </a:lnTo>
                      <a:lnTo>
                        <a:pt x="7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7" name="Freeform 1075"/>
                <p:cNvSpPr>
                  <a:spLocks noChangeAspect="1"/>
                </p:cNvSpPr>
                <p:nvPr/>
              </p:nvSpPr>
              <p:spPr bwMode="auto">
                <a:xfrm>
                  <a:off x="1226" y="1963"/>
                  <a:ext cx="5" cy="7"/>
                </a:xfrm>
                <a:custGeom>
                  <a:avLst/>
                  <a:gdLst>
                    <a:gd name="T0" fmla="*/ 37 w 37"/>
                    <a:gd name="T1" fmla="*/ 0 h 50"/>
                    <a:gd name="T2" fmla="*/ 0 w 37"/>
                    <a:gd name="T3" fmla="*/ 48 h 50"/>
                    <a:gd name="T4" fmla="*/ 2 w 37"/>
                    <a:gd name="T5" fmla="*/ 50 h 50"/>
                    <a:gd name="T6" fmla="*/ 37 w 37"/>
                    <a:gd name="T7" fmla="*/ 0 h 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7"/>
                    <a:gd name="T13" fmla="*/ 0 h 50"/>
                    <a:gd name="T14" fmla="*/ 37 w 37"/>
                    <a:gd name="T15" fmla="*/ 50 h 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7" h="50">
                      <a:moveTo>
                        <a:pt x="37" y="0"/>
                      </a:moveTo>
                      <a:lnTo>
                        <a:pt x="0" y="48"/>
                      </a:lnTo>
                      <a:lnTo>
                        <a:pt x="2" y="5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8" name="Line 1076"/>
                <p:cNvSpPr>
                  <a:spLocks noChangeAspect="1" noChangeShapeType="1"/>
                </p:cNvSpPr>
                <p:nvPr/>
              </p:nvSpPr>
              <p:spPr bwMode="auto">
                <a:xfrm>
                  <a:off x="1226" y="197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9" name="Freeform 1077"/>
                <p:cNvSpPr>
                  <a:spLocks noChangeAspect="1"/>
                </p:cNvSpPr>
                <p:nvPr/>
              </p:nvSpPr>
              <p:spPr bwMode="auto">
                <a:xfrm>
                  <a:off x="1226" y="1956"/>
                  <a:ext cx="25" cy="24"/>
                </a:xfrm>
                <a:custGeom>
                  <a:avLst/>
                  <a:gdLst>
                    <a:gd name="T0" fmla="*/ 71 w 169"/>
                    <a:gd name="T1" fmla="*/ 0 h 169"/>
                    <a:gd name="T2" fmla="*/ 35 w 169"/>
                    <a:gd name="T3" fmla="*/ 50 h 169"/>
                    <a:gd name="T4" fmla="*/ 0 w 169"/>
                    <a:gd name="T5" fmla="*/ 100 h 169"/>
                    <a:gd name="T6" fmla="*/ 99 w 169"/>
                    <a:gd name="T7" fmla="*/ 169 h 169"/>
                    <a:gd name="T8" fmla="*/ 134 w 169"/>
                    <a:gd name="T9" fmla="*/ 119 h 169"/>
                    <a:gd name="T10" fmla="*/ 169 w 169"/>
                    <a:gd name="T11" fmla="*/ 69 h 169"/>
                    <a:gd name="T12" fmla="*/ 71 w 169"/>
                    <a:gd name="T13" fmla="*/ 0 h 1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69"/>
                    <a:gd name="T23" fmla="*/ 169 w 169"/>
                    <a:gd name="T24" fmla="*/ 169 h 16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69">
                      <a:moveTo>
                        <a:pt x="71" y="0"/>
                      </a:moveTo>
                      <a:lnTo>
                        <a:pt x="35" y="50"/>
                      </a:lnTo>
                      <a:lnTo>
                        <a:pt x="0" y="100"/>
                      </a:lnTo>
                      <a:lnTo>
                        <a:pt x="99" y="169"/>
                      </a:lnTo>
                      <a:lnTo>
                        <a:pt x="134" y="119"/>
                      </a:lnTo>
                      <a:lnTo>
                        <a:pt x="169" y="69"/>
                      </a:lnTo>
                      <a:lnTo>
                        <a:pt x="7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0" name="Freeform 1078"/>
                <p:cNvSpPr>
                  <a:spLocks noChangeAspect="1"/>
                </p:cNvSpPr>
                <p:nvPr/>
              </p:nvSpPr>
              <p:spPr bwMode="auto">
                <a:xfrm>
                  <a:off x="1226" y="1956"/>
                  <a:ext cx="25" cy="24"/>
                </a:xfrm>
                <a:custGeom>
                  <a:avLst/>
                  <a:gdLst>
                    <a:gd name="T0" fmla="*/ 71 w 169"/>
                    <a:gd name="T1" fmla="*/ 0 h 169"/>
                    <a:gd name="T2" fmla="*/ 35 w 169"/>
                    <a:gd name="T3" fmla="*/ 50 h 169"/>
                    <a:gd name="T4" fmla="*/ 0 w 169"/>
                    <a:gd name="T5" fmla="*/ 100 h 169"/>
                    <a:gd name="T6" fmla="*/ 99 w 169"/>
                    <a:gd name="T7" fmla="*/ 169 h 169"/>
                    <a:gd name="T8" fmla="*/ 134 w 169"/>
                    <a:gd name="T9" fmla="*/ 119 h 169"/>
                    <a:gd name="T10" fmla="*/ 169 w 169"/>
                    <a:gd name="T11" fmla="*/ 69 h 169"/>
                    <a:gd name="T12" fmla="*/ 71 w 169"/>
                    <a:gd name="T13" fmla="*/ 0 h 1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69"/>
                    <a:gd name="T23" fmla="*/ 169 w 169"/>
                    <a:gd name="T24" fmla="*/ 169 h 16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69">
                      <a:moveTo>
                        <a:pt x="71" y="0"/>
                      </a:moveTo>
                      <a:lnTo>
                        <a:pt x="35" y="50"/>
                      </a:lnTo>
                      <a:lnTo>
                        <a:pt x="0" y="100"/>
                      </a:lnTo>
                      <a:lnTo>
                        <a:pt x="99" y="169"/>
                      </a:lnTo>
                      <a:lnTo>
                        <a:pt x="134" y="119"/>
                      </a:lnTo>
                      <a:lnTo>
                        <a:pt x="169" y="69"/>
                      </a:lnTo>
                      <a:lnTo>
                        <a:pt x="7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1" name="Freeform 1079"/>
                <p:cNvSpPr>
                  <a:spLocks noChangeAspect="1"/>
                </p:cNvSpPr>
                <p:nvPr/>
              </p:nvSpPr>
              <p:spPr bwMode="auto">
                <a:xfrm>
                  <a:off x="1241" y="1973"/>
                  <a:ext cx="5" cy="7"/>
                </a:xfrm>
                <a:custGeom>
                  <a:avLst/>
                  <a:gdLst>
                    <a:gd name="T0" fmla="*/ 35 w 35"/>
                    <a:gd name="T1" fmla="*/ 0 h 51"/>
                    <a:gd name="T2" fmla="*/ 0 w 35"/>
                    <a:gd name="T3" fmla="*/ 50 h 51"/>
                    <a:gd name="T4" fmla="*/ 3 w 35"/>
                    <a:gd name="T5" fmla="*/ 51 h 51"/>
                    <a:gd name="T6" fmla="*/ 35 w 35"/>
                    <a:gd name="T7" fmla="*/ 0 h 5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"/>
                    <a:gd name="T13" fmla="*/ 0 h 51"/>
                    <a:gd name="T14" fmla="*/ 35 w 35"/>
                    <a:gd name="T15" fmla="*/ 51 h 5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" h="51">
                      <a:moveTo>
                        <a:pt x="35" y="0"/>
                      </a:moveTo>
                      <a:lnTo>
                        <a:pt x="0" y="50"/>
                      </a:lnTo>
                      <a:lnTo>
                        <a:pt x="3" y="51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2" name="Line 1080"/>
                <p:cNvSpPr>
                  <a:spLocks noChangeAspect="1" noChangeShapeType="1"/>
                </p:cNvSpPr>
                <p:nvPr/>
              </p:nvSpPr>
              <p:spPr bwMode="auto">
                <a:xfrm>
                  <a:off x="1241" y="198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3" name="Freeform 1081"/>
                <p:cNvSpPr>
                  <a:spLocks noChangeAspect="1"/>
                </p:cNvSpPr>
                <p:nvPr/>
              </p:nvSpPr>
              <p:spPr bwMode="auto">
                <a:xfrm>
                  <a:off x="1241" y="1965"/>
                  <a:ext cx="24" cy="24"/>
                </a:xfrm>
                <a:custGeom>
                  <a:avLst/>
                  <a:gdLst>
                    <a:gd name="T0" fmla="*/ 64 w 169"/>
                    <a:gd name="T1" fmla="*/ 0 h 167"/>
                    <a:gd name="T2" fmla="*/ 32 w 169"/>
                    <a:gd name="T3" fmla="*/ 51 h 167"/>
                    <a:gd name="T4" fmla="*/ 0 w 169"/>
                    <a:gd name="T5" fmla="*/ 102 h 167"/>
                    <a:gd name="T6" fmla="*/ 105 w 169"/>
                    <a:gd name="T7" fmla="*/ 167 h 167"/>
                    <a:gd name="T8" fmla="*/ 137 w 169"/>
                    <a:gd name="T9" fmla="*/ 116 h 167"/>
                    <a:gd name="T10" fmla="*/ 169 w 169"/>
                    <a:gd name="T11" fmla="*/ 65 h 167"/>
                    <a:gd name="T12" fmla="*/ 64 w 169"/>
                    <a:gd name="T13" fmla="*/ 0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67"/>
                    <a:gd name="T23" fmla="*/ 169 w 169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67">
                      <a:moveTo>
                        <a:pt x="64" y="0"/>
                      </a:moveTo>
                      <a:lnTo>
                        <a:pt x="32" y="51"/>
                      </a:lnTo>
                      <a:lnTo>
                        <a:pt x="0" y="102"/>
                      </a:lnTo>
                      <a:lnTo>
                        <a:pt x="105" y="167"/>
                      </a:lnTo>
                      <a:lnTo>
                        <a:pt x="137" y="116"/>
                      </a:lnTo>
                      <a:lnTo>
                        <a:pt x="169" y="65"/>
                      </a:lnTo>
                      <a:lnTo>
                        <a:pt x="6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4" name="Freeform 1082"/>
                <p:cNvSpPr>
                  <a:spLocks noChangeAspect="1"/>
                </p:cNvSpPr>
                <p:nvPr/>
              </p:nvSpPr>
              <p:spPr bwMode="auto">
                <a:xfrm>
                  <a:off x="1241" y="1965"/>
                  <a:ext cx="24" cy="24"/>
                </a:xfrm>
                <a:custGeom>
                  <a:avLst/>
                  <a:gdLst>
                    <a:gd name="T0" fmla="*/ 64 w 169"/>
                    <a:gd name="T1" fmla="*/ 0 h 167"/>
                    <a:gd name="T2" fmla="*/ 32 w 169"/>
                    <a:gd name="T3" fmla="*/ 51 h 167"/>
                    <a:gd name="T4" fmla="*/ 0 w 169"/>
                    <a:gd name="T5" fmla="*/ 102 h 167"/>
                    <a:gd name="T6" fmla="*/ 105 w 169"/>
                    <a:gd name="T7" fmla="*/ 167 h 167"/>
                    <a:gd name="T8" fmla="*/ 137 w 169"/>
                    <a:gd name="T9" fmla="*/ 116 h 167"/>
                    <a:gd name="T10" fmla="*/ 169 w 169"/>
                    <a:gd name="T11" fmla="*/ 65 h 167"/>
                    <a:gd name="T12" fmla="*/ 64 w 169"/>
                    <a:gd name="T13" fmla="*/ 0 h 1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9"/>
                    <a:gd name="T22" fmla="*/ 0 h 167"/>
                    <a:gd name="T23" fmla="*/ 169 w 169"/>
                    <a:gd name="T24" fmla="*/ 167 h 16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9" h="167">
                      <a:moveTo>
                        <a:pt x="64" y="0"/>
                      </a:moveTo>
                      <a:lnTo>
                        <a:pt x="32" y="51"/>
                      </a:lnTo>
                      <a:lnTo>
                        <a:pt x="0" y="102"/>
                      </a:lnTo>
                      <a:lnTo>
                        <a:pt x="105" y="167"/>
                      </a:lnTo>
                      <a:lnTo>
                        <a:pt x="137" y="116"/>
                      </a:lnTo>
                      <a:lnTo>
                        <a:pt x="169" y="65"/>
                      </a:lnTo>
                      <a:lnTo>
                        <a:pt x="6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5" name="Freeform 1083"/>
                <p:cNvSpPr>
                  <a:spLocks noChangeAspect="1"/>
                </p:cNvSpPr>
                <p:nvPr/>
              </p:nvSpPr>
              <p:spPr bwMode="auto">
                <a:xfrm>
                  <a:off x="1256" y="1982"/>
                  <a:ext cx="5" cy="8"/>
                </a:xfrm>
                <a:custGeom>
                  <a:avLst/>
                  <a:gdLst>
                    <a:gd name="T0" fmla="*/ 32 w 32"/>
                    <a:gd name="T1" fmla="*/ 0 h 54"/>
                    <a:gd name="T2" fmla="*/ 0 w 32"/>
                    <a:gd name="T3" fmla="*/ 51 h 54"/>
                    <a:gd name="T4" fmla="*/ 3 w 32"/>
                    <a:gd name="T5" fmla="*/ 54 h 54"/>
                    <a:gd name="T6" fmla="*/ 32 w 32"/>
                    <a:gd name="T7" fmla="*/ 0 h 5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"/>
                    <a:gd name="T13" fmla="*/ 0 h 54"/>
                    <a:gd name="T14" fmla="*/ 32 w 32"/>
                    <a:gd name="T15" fmla="*/ 54 h 5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" h="54">
                      <a:moveTo>
                        <a:pt x="32" y="0"/>
                      </a:moveTo>
                      <a:lnTo>
                        <a:pt x="0" y="51"/>
                      </a:lnTo>
                      <a:lnTo>
                        <a:pt x="3" y="54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6" name="Line 1084"/>
                <p:cNvSpPr>
                  <a:spLocks noChangeAspect="1" noChangeShapeType="1"/>
                </p:cNvSpPr>
                <p:nvPr/>
              </p:nvSpPr>
              <p:spPr bwMode="auto">
                <a:xfrm>
                  <a:off x="1256" y="198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7" name="Freeform 1085"/>
                <p:cNvSpPr>
                  <a:spLocks noChangeAspect="1"/>
                </p:cNvSpPr>
                <p:nvPr/>
              </p:nvSpPr>
              <p:spPr bwMode="auto">
                <a:xfrm>
                  <a:off x="1256" y="1974"/>
                  <a:ext cx="24" cy="24"/>
                </a:xfrm>
                <a:custGeom>
                  <a:avLst/>
                  <a:gdLst>
                    <a:gd name="T0" fmla="*/ 57 w 166"/>
                    <a:gd name="T1" fmla="*/ 0 h 163"/>
                    <a:gd name="T2" fmla="*/ 29 w 166"/>
                    <a:gd name="T3" fmla="*/ 53 h 163"/>
                    <a:gd name="T4" fmla="*/ 0 w 166"/>
                    <a:gd name="T5" fmla="*/ 107 h 163"/>
                    <a:gd name="T6" fmla="*/ 109 w 166"/>
                    <a:gd name="T7" fmla="*/ 163 h 163"/>
                    <a:gd name="T8" fmla="*/ 138 w 166"/>
                    <a:gd name="T9" fmla="*/ 110 h 163"/>
                    <a:gd name="T10" fmla="*/ 166 w 166"/>
                    <a:gd name="T11" fmla="*/ 56 h 163"/>
                    <a:gd name="T12" fmla="*/ 57 w 166"/>
                    <a:gd name="T13" fmla="*/ 0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3"/>
                    <a:gd name="T23" fmla="*/ 166 w 166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3">
                      <a:moveTo>
                        <a:pt x="57" y="0"/>
                      </a:moveTo>
                      <a:lnTo>
                        <a:pt x="29" y="53"/>
                      </a:lnTo>
                      <a:lnTo>
                        <a:pt x="0" y="107"/>
                      </a:lnTo>
                      <a:lnTo>
                        <a:pt x="109" y="163"/>
                      </a:lnTo>
                      <a:lnTo>
                        <a:pt x="138" y="110"/>
                      </a:lnTo>
                      <a:lnTo>
                        <a:pt x="166" y="56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8" name="Freeform 1086"/>
                <p:cNvSpPr>
                  <a:spLocks noChangeAspect="1"/>
                </p:cNvSpPr>
                <p:nvPr/>
              </p:nvSpPr>
              <p:spPr bwMode="auto">
                <a:xfrm>
                  <a:off x="1256" y="1974"/>
                  <a:ext cx="24" cy="24"/>
                </a:xfrm>
                <a:custGeom>
                  <a:avLst/>
                  <a:gdLst>
                    <a:gd name="T0" fmla="*/ 57 w 166"/>
                    <a:gd name="T1" fmla="*/ 0 h 163"/>
                    <a:gd name="T2" fmla="*/ 29 w 166"/>
                    <a:gd name="T3" fmla="*/ 53 h 163"/>
                    <a:gd name="T4" fmla="*/ 0 w 166"/>
                    <a:gd name="T5" fmla="*/ 107 h 163"/>
                    <a:gd name="T6" fmla="*/ 109 w 166"/>
                    <a:gd name="T7" fmla="*/ 163 h 163"/>
                    <a:gd name="T8" fmla="*/ 138 w 166"/>
                    <a:gd name="T9" fmla="*/ 110 h 163"/>
                    <a:gd name="T10" fmla="*/ 166 w 166"/>
                    <a:gd name="T11" fmla="*/ 56 h 163"/>
                    <a:gd name="T12" fmla="*/ 57 w 166"/>
                    <a:gd name="T13" fmla="*/ 0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63"/>
                    <a:gd name="T23" fmla="*/ 166 w 166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63">
                      <a:moveTo>
                        <a:pt x="57" y="0"/>
                      </a:moveTo>
                      <a:lnTo>
                        <a:pt x="29" y="53"/>
                      </a:lnTo>
                      <a:lnTo>
                        <a:pt x="0" y="107"/>
                      </a:lnTo>
                      <a:lnTo>
                        <a:pt x="109" y="163"/>
                      </a:lnTo>
                      <a:lnTo>
                        <a:pt x="138" y="110"/>
                      </a:lnTo>
                      <a:lnTo>
                        <a:pt x="166" y="56"/>
                      </a:lnTo>
                      <a:lnTo>
                        <a:pt x="57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9" name="Freeform 1087"/>
                <p:cNvSpPr>
                  <a:spLocks noChangeAspect="1"/>
                </p:cNvSpPr>
                <p:nvPr/>
              </p:nvSpPr>
              <p:spPr bwMode="auto">
                <a:xfrm>
                  <a:off x="1272" y="1990"/>
                  <a:ext cx="4" cy="8"/>
                </a:xfrm>
                <a:custGeom>
                  <a:avLst/>
                  <a:gdLst>
                    <a:gd name="T0" fmla="*/ 29 w 29"/>
                    <a:gd name="T1" fmla="*/ 0 h 56"/>
                    <a:gd name="T2" fmla="*/ 0 w 29"/>
                    <a:gd name="T3" fmla="*/ 53 h 56"/>
                    <a:gd name="T4" fmla="*/ 4 w 29"/>
                    <a:gd name="T5" fmla="*/ 56 h 56"/>
                    <a:gd name="T6" fmla="*/ 29 w 29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"/>
                    <a:gd name="T13" fmla="*/ 0 h 56"/>
                    <a:gd name="T14" fmla="*/ 29 w 29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" h="56">
                      <a:moveTo>
                        <a:pt x="29" y="0"/>
                      </a:moveTo>
                      <a:lnTo>
                        <a:pt x="0" y="53"/>
                      </a:lnTo>
                      <a:lnTo>
                        <a:pt x="4" y="56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0" name="Line 1088"/>
                <p:cNvSpPr>
                  <a:spLocks noChangeAspect="1" noChangeShapeType="1"/>
                </p:cNvSpPr>
                <p:nvPr/>
              </p:nvSpPr>
              <p:spPr bwMode="auto">
                <a:xfrm>
                  <a:off x="1272" y="199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1" name="Freeform 1089"/>
                <p:cNvSpPr>
                  <a:spLocks noChangeAspect="1"/>
                </p:cNvSpPr>
                <p:nvPr/>
              </p:nvSpPr>
              <p:spPr bwMode="auto">
                <a:xfrm>
                  <a:off x="1273" y="1982"/>
                  <a:ext cx="23" cy="23"/>
                </a:xfrm>
                <a:custGeom>
                  <a:avLst/>
                  <a:gdLst>
                    <a:gd name="T0" fmla="*/ 50 w 165"/>
                    <a:gd name="T1" fmla="*/ 0 h 163"/>
                    <a:gd name="T2" fmla="*/ 25 w 165"/>
                    <a:gd name="T3" fmla="*/ 56 h 163"/>
                    <a:gd name="T4" fmla="*/ 0 w 165"/>
                    <a:gd name="T5" fmla="*/ 112 h 163"/>
                    <a:gd name="T6" fmla="*/ 115 w 165"/>
                    <a:gd name="T7" fmla="*/ 163 h 163"/>
                    <a:gd name="T8" fmla="*/ 140 w 165"/>
                    <a:gd name="T9" fmla="*/ 107 h 163"/>
                    <a:gd name="T10" fmla="*/ 165 w 165"/>
                    <a:gd name="T11" fmla="*/ 51 h 163"/>
                    <a:gd name="T12" fmla="*/ 50 w 165"/>
                    <a:gd name="T13" fmla="*/ 0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163"/>
                    <a:gd name="T23" fmla="*/ 165 w 165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163">
                      <a:moveTo>
                        <a:pt x="50" y="0"/>
                      </a:moveTo>
                      <a:lnTo>
                        <a:pt x="25" y="56"/>
                      </a:lnTo>
                      <a:lnTo>
                        <a:pt x="0" y="112"/>
                      </a:lnTo>
                      <a:lnTo>
                        <a:pt x="115" y="163"/>
                      </a:lnTo>
                      <a:lnTo>
                        <a:pt x="140" y="107"/>
                      </a:lnTo>
                      <a:lnTo>
                        <a:pt x="165" y="5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2" name="Freeform 1090"/>
                <p:cNvSpPr>
                  <a:spLocks noChangeAspect="1"/>
                </p:cNvSpPr>
                <p:nvPr/>
              </p:nvSpPr>
              <p:spPr bwMode="auto">
                <a:xfrm>
                  <a:off x="1273" y="1982"/>
                  <a:ext cx="23" cy="23"/>
                </a:xfrm>
                <a:custGeom>
                  <a:avLst/>
                  <a:gdLst>
                    <a:gd name="T0" fmla="*/ 50 w 165"/>
                    <a:gd name="T1" fmla="*/ 0 h 163"/>
                    <a:gd name="T2" fmla="*/ 25 w 165"/>
                    <a:gd name="T3" fmla="*/ 56 h 163"/>
                    <a:gd name="T4" fmla="*/ 0 w 165"/>
                    <a:gd name="T5" fmla="*/ 112 h 163"/>
                    <a:gd name="T6" fmla="*/ 115 w 165"/>
                    <a:gd name="T7" fmla="*/ 163 h 163"/>
                    <a:gd name="T8" fmla="*/ 140 w 165"/>
                    <a:gd name="T9" fmla="*/ 107 h 163"/>
                    <a:gd name="T10" fmla="*/ 165 w 165"/>
                    <a:gd name="T11" fmla="*/ 51 h 163"/>
                    <a:gd name="T12" fmla="*/ 50 w 165"/>
                    <a:gd name="T13" fmla="*/ 0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163"/>
                    <a:gd name="T23" fmla="*/ 165 w 165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163">
                      <a:moveTo>
                        <a:pt x="50" y="0"/>
                      </a:moveTo>
                      <a:lnTo>
                        <a:pt x="25" y="56"/>
                      </a:lnTo>
                      <a:lnTo>
                        <a:pt x="0" y="112"/>
                      </a:lnTo>
                      <a:lnTo>
                        <a:pt x="115" y="163"/>
                      </a:lnTo>
                      <a:lnTo>
                        <a:pt x="140" y="107"/>
                      </a:lnTo>
                      <a:lnTo>
                        <a:pt x="165" y="51"/>
                      </a:lnTo>
                      <a:lnTo>
                        <a:pt x="5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3" name="Freeform 1091"/>
                <p:cNvSpPr>
                  <a:spLocks noChangeAspect="1"/>
                </p:cNvSpPr>
                <p:nvPr/>
              </p:nvSpPr>
              <p:spPr bwMode="auto">
                <a:xfrm>
                  <a:off x="1289" y="1997"/>
                  <a:ext cx="4" cy="9"/>
                </a:xfrm>
                <a:custGeom>
                  <a:avLst/>
                  <a:gdLst>
                    <a:gd name="T0" fmla="*/ 25 w 25"/>
                    <a:gd name="T1" fmla="*/ 0 h 57"/>
                    <a:gd name="T2" fmla="*/ 0 w 25"/>
                    <a:gd name="T3" fmla="*/ 56 h 57"/>
                    <a:gd name="T4" fmla="*/ 4 w 25"/>
                    <a:gd name="T5" fmla="*/ 57 h 57"/>
                    <a:gd name="T6" fmla="*/ 25 w 25"/>
                    <a:gd name="T7" fmla="*/ 0 h 5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57"/>
                    <a:gd name="T14" fmla="*/ 25 w 25"/>
                    <a:gd name="T15" fmla="*/ 57 h 5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57">
                      <a:moveTo>
                        <a:pt x="25" y="0"/>
                      </a:moveTo>
                      <a:lnTo>
                        <a:pt x="0" y="56"/>
                      </a:lnTo>
                      <a:lnTo>
                        <a:pt x="4" y="57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4" name="Line 1092"/>
                <p:cNvSpPr>
                  <a:spLocks noChangeAspect="1" noChangeShapeType="1"/>
                </p:cNvSpPr>
                <p:nvPr/>
              </p:nvSpPr>
              <p:spPr bwMode="auto">
                <a:xfrm>
                  <a:off x="1289" y="200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5" name="Freeform 1093"/>
                <p:cNvSpPr>
                  <a:spLocks noChangeAspect="1"/>
                </p:cNvSpPr>
                <p:nvPr/>
              </p:nvSpPr>
              <p:spPr bwMode="auto">
                <a:xfrm>
                  <a:off x="1290" y="1989"/>
                  <a:ext cx="22" cy="23"/>
                </a:xfrm>
                <a:custGeom>
                  <a:avLst/>
                  <a:gdLst>
                    <a:gd name="T0" fmla="*/ 41 w 160"/>
                    <a:gd name="T1" fmla="*/ 0 h 156"/>
                    <a:gd name="T2" fmla="*/ 21 w 160"/>
                    <a:gd name="T3" fmla="*/ 57 h 156"/>
                    <a:gd name="T4" fmla="*/ 0 w 160"/>
                    <a:gd name="T5" fmla="*/ 114 h 156"/>
                    <a:gd name="T6" fmla="*/ 120 w 160"/>
                    <a:gd name="T7" fmla="*/ 156 h 156"/>
                    <a:gd name="T8" fmla="*/ 140 w 160"/>
                    <a:gd name="T9" fmla="*/ 99 h 156"/>
                    <a:gd name="T10" fmla="*/ 160 w 160"/>
                    <a:gd name="T11" fmla="*/ 42 h 156"/>
                    <a:gd name="T12" fmla="*/ 41 w 160"/>
                    <a:gd name="T13" fmla="*/ 0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56"/>
                    <a:gd name="T23" fmla="*/ 160 w 160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56">
                      <a:moveTo>
                        <a:pt x="41" y="0"/>
                      </a:moveTo>
                      <a:lnTo>
                        <a:pt x="21" y="57"/>
                      </a:lnTo>
                      <a:lnTo>
                        <a:pt x="0" y="114"/>
                      </a:lnTo>
                      <a:lnTo>
                        <a:pt x="120" y="156"/>
                      </a:lnTo>
                      <a:lnTo>
                        <a:pt x="140" y="99"/>
                      </a:lnTo>
                      <a:lnTo>
                        <a:pt x="160" y="42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6" name="Freeform 1094"/>
                <p:cNvSpPr>
                  <a:spLocks noChangeAspect="1"/>
                </p:cNvSpPr>
                <p:nvPr/>
              </p:nvSpPr>
              <p:spPr bwMode="auto">
                <a:xfrm>
                  <a:off x="1290" y="1989"/>
                  <a:ext cx="22" cy="23"/>
                </a:xfrm>
                <a:custGeom>
                  <a:avLst/>
                  <a:gdLst>
                    <a:gd name="T0" fmla="*/ 41 w 160"/>
                    <a:gd name="T1" fmla="*/ 0 h 156"/>
                    <a:gd name="T2" fmla="*/ 21 w 160"/>
                    <a:gd name="T3" fmla="*/ 57 h 156"/>
                    <a:gd name="T4" fmla="*/ 0 w 160"/>
                    <a:gd name="T5" fmla="*/ 114 h 156"/>
                    <a:gd name="T6" fmla="*/ 120 w 160"/>
                    <a:gd name="T7" fmla="*/ 156 h 156"/>
                    <a:gd name="T8" fmla="*/ 140 w 160"/>
                    <a:gd name="T9" fmla="*/ 99 h 156"/>
                    <a:gd name="T10" fmla="*/ 160 w 160"/>
                    <a:gd name="T11" fmla="*/ 42 h 156"/>
                    <a:gd name="T12" fmla="*/ 41 w 160"/>
                    <a:gd name="T13" fmla="*/ 0 h 1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0"/>
                    <a:gd name="T22" fmla="*/ 0 h 156"/>
                    <a:gd name="T23" fmla="*/ 160 w 160"/>
                    <a:gd name="T24" fmla="*/ 156 h 1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0" h="156">
                      <a:moveTo>
                        <a:pt x="41" y="0"/>
                      </a:moveTo>
                      <a:lnTo>
                        <a:pt x="21" y="57"/>
                      </a:lnTo>
                      <a:lnTo>
                        <a:pt x="0" y="114"/>
                      </a:lnTo>
                      <a:lnTo>
                        <a:pt x="120" y="156"/>
                      </a:lnTo>
                      <a:lnTo>
                        <a:pt x="140" y="99"/>
                      </a:lnTo>
                      <a:lnTo>
                        <a:pt x="160" y="42"/>
                      </a:lnTo>
                      <a:lnTo>
                        <a:pt x="4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7" name="Freeform 1095"/>
                <p:cNvSpPr>
                  <a:spLocks noChangeAspect="1"/>
                </p:cNvSpPr>
                <p:nvPr/>
              </p:nvSpPr>
              <p:spPr bwMode="auto">
                <a:xfrm>
                  <a:off x="1307" y="2003"/>
                  <a:ext cx="3" cy="9"/>
                </a:xfrm>
                <a:custGeom>
                  <a:avLst/>
                  <a:gdLst>
                    <a:gd name="T0" fmla="*/ 20 w 20"/>
                    <a:gd name="T1" fmla="*/ 0 h 60"/>
                    <a:gd name="T2" fmla="*/ 0 w 20"/>
                    <a:gd name="T3" fmla="*/ 57 h 60"/>
                    <a:gd name="T4" fmla="*/ 4 w 20"/>
                    <a:gd name="T5" fmla="*/ 60 h 60"/>
                    <a:gd name="T6" fmla="*/ 20 w 2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"/>
                    <a:gd name="T13" fmla="*/ 0 h 60"/>
                    <a:gd name="T14" fmla="*/ 20 w 2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" h="60">
                      <a:moveTo>
                        <a:pt x="20" y="0"/>
                      </a:moveTo>
                      <a:lnTo>
                        <a:pt x="0" y="57"/>
                      </a:lnTo>
                      <a:lnTo>
                        <a:pt x="4" y="6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8" name="Line 1096"/>
                <p:cNvSpPr>
                  <a:spLocks noChangeAspect="1" noChangeShapeType="1"/>
                </p:cNvSpPr>
                <p:nvPr/>
              </p:nvSpPr>
              <p:spPr bwMode="auto">
                <a:xfrm>
                  <a:off x="1307" y="201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9" name="Freeform 1097"/>
                <p:cNvSpPr>
                  <a:spLocks noChangeAspect="1"/>
                </p:cNvSpPr>
                <p:nvPr/>
              </p:nvSpPr>
              <p:spPr bwMode="auto">
                <a:xfrm>
                  <a:off x="1307" y="1995"/>
                  <a:ext cx="22" cy="22"/>
                </a:xfrm>
                <a:custGeom>
                  <a:avLst/>
                  <a:gdLst>
                    <a:gd name="T0" fmla="*/ 32 w 155"/>
                    <a:gd name="T1" fmla="*/ 0 h 153"/>
                    <a:gd name="T2" fmla="*/ 16 w 155"/>
                    <a:gd name="T3" fmla="*/ 59 h 153"/>
                    <a:gd name="T4" fmla="*/ 0 w 155"/>
                    <a:gd name="T5" fmla="*/ 119 h 153"/>
                    <a:gd name="T6" fmla="*/ 123 w 155"/>
                    <a:gd name="T7" fmla="*/ 153 h 153"/>
                    <a:gd name="T8" fmla="*/ 139 w 155"/>
                    <a:gd name="T9" fmla="*/ 93 h 153"/>
                    <a:gd name="T10" fmla="*/ 155 w 155"/>
                    <a:gd name="T11" fmla="*/ 34 h 153"/>
                    <a:gd name="T12" fmla="*/ 32 w 155"/>
                    <a:gd name="T13" fmla="*/ 0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53"/>
                    <a:gd name="T23" fmla="*/ 155 w 155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53">
                      <a:moveTo>
                        <a:pt x="32" y="0"/>
                      </a:moveTo>
                      <a:lnTo>
                        <a:pt x="16" y="59"/>
                      </a:lnTo>
                      <a:lnTo>
                        <a:pt x="0" y="119"/>
                      </a:lnTo>
                      <a:lnTo>
                        <a:pt x="123" y="153"/>
                      </a:lnTo>
                      <a:lnTo>
                        <a:pt x="139" y="93"/>
                      </a:lnTo>
                      <a:lnTo>
                        <a:pt x="155" y="34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0" name="Freeform 1098"/>
                <p:cNvSpPr>
                  <a:spLocks noChangeAspect="1"/>
                </p:cNvSpPr>
                <p:nvPr/>
              </p:nvSpPr>
              <p:spPr bwMode="auto">
                <a:xfrm>
                  <a:off x="1307" y="1995"/>
                  <a:ext cx="22" cy="22"/>
                </a:xfrm>
                <a:custGeom>
                  <a:avLst/>
                  <a:gdLst>
                    <a:gd name="T0" fmla="*/ 32 w 155"/>
                    <a:gd name="T1" fmla="*/ 0 h 153"/>
                    <a:gd name="T2" fmla="*/ 16 w 155"/>
                    <a:gd name="T3" fmla="*/ 59 h 153"/>
                    <a:gd name="T4" fmla="*/ 0 w 155"/>
                    <a:gd name="T5" fmla="*/ 119 h 153"/>
                    <a:gd name="T6" fmla="*/ 123 w 155"/>
                    <a:gd name="T7" fmla="*/ 153 h 153"/>
                    <a:gd name="T8" fmla="*/ 139 w 155"/>
                    <a:gd name="T9" fmla="*/ 93 h 153"/>
                    <a:gd name="T10" fmla="*/ 155 w 155"/>
                    <a:gd name="T11" fmla="*/ 34 h 153"/>
                    <a:gd name="T12" fmla="*/ 32 w 155"/>
                    <a:gd name="T13" fmla="*/ 0 h 1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53"/>
                    <a:gd name="T23" fmla="*/ 155 w 155"/>
                    <a:gd name="T24" fmla="*/ 153 h 1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53">
                      <a:moveTo>
                        <a:pt x="32" y="0"/>
                      </a:moveTo>
                      <a:lnTo>
                        <a:pt x="16" y="59"/>
                      </a:lnTo>
                      <a:lnTo>
                        <a:pt x="0" y="119"/>
                      </a:lnTo>
                      <a:lnTo>
                        <a:pt x="123" y="153"/>
                      </a:lnTo>
                      <a:lnTo>
                        <a:pt x="139" y="93"/>
                      </a:lnTo>
                      <a:lnTo>
                        <a:pt x="155" y="34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1" name="Freeform 1099"/>
                <p:cNvSpPr>
                  <a:spLocks noChangeAspect="1"/>
                </p:cNvSpPr>
                <p:nvPr/>
              </p:nvSpPr>
              <p:spPr bwMode="auto">
                <a:xfrm>
                  <a:off x="1325" y="2008"/>
                  <a:ext cx="2" cy="9"/>
                </a:xfrm>
                <a:custGeom>
                  <a:avLst/>
                  <a:gdLst>
                    <a:gd name="T0" fmla="*/ 16 w 16"/>
                    <a:gd name="T1" fmla="*/ 0 h 61"/>
                    <a:gd name="T2" fmla="*/ 0 w 16"/>
                    <a:gd name="T3" fmla="*/ 60 h 61"/>
                    <a:gd name="T4" fmla="*/ 4 w 16"/>
                    <a:gd name="T5" fmla="*/ 61 h 61"/>
                    <a:gd name="T6" fmla="*/ 16 w 16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61"/>
                    <a:gd name="T14" fmla="*/ 16 w 16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61">
                      <a:moveTo>
                        <a:pt x="16" y="0"/>
                      </a:moveTo>
                      <a:lnTo>
                        <a:pt x="0" y="60"/>
                      </a:lnTo>
                      <a:lnTo>
                        <a:pt x="4" y="61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2" name="Line 1100"/>
                <p:cNvSpPr>
                  <a:spLocks noChangeAspect="1" noChangeShapeType="1"/>
                </p:cNvSpPr>
                <p:nvPr/>
              </p:nvSpPr>
              <p:spPr bwMode="auto">
                <a:xfrm>
                  <a:off x="1325" y="201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3" name="Freeform 1101"/>
                <p:cNvSpPr>
                  <a:spLocks noChangeAspect="1"/>
                </p:cNvSpPr>
                <p:nvPr/>
              </p:nvSpPr>
              <p:spPr bwMode="auto">
                <a:xfrm>
                  <a:off x="1325" y="2000"/>
                  <a:ext cx="22" cy="20"/>
                </a:xfrm>
                <a:custGeom>
                  <a:avLst/>
                  <a:gdLst>
                    <a:gd name="T0" fmla="*/ 23 w 148"/>
                    <a:gd name="T1" fmla="*/ 0 h 145"/>
                    <a:gd name="T2" fmla="*/ 12 w 148"/>
                    <a:gd name="T3" fmla="*/ 60 h 145"/>
                    <a:gd name="T4" fmla="*/ 0 w 148"/>
                    <a:gd name="T5" fmla="*/ 121 h 145"/>
                    <a:gd name="T6" fmla="*/ 125 w 148"/>
                    <a:gd name="T7" fmla="*/ 145 h 145"/>
                    <a:gd name="T8" fmla="*/ 137 w 148"/>
                    <a:gd name="T9" fmla="*/ 84 h 145"/>
                    <a:gd name="T10" fmla="*/ 148 w 148"/>
                    <a:gd name="T11" fmla="*/ 24 h 145"/>
                    <a:gd name="T12" fmla="*/ 23 w 148"/>
                    <a:gd name="T13" fmla="*/ 0 h 1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45"/>
                    <a:gd name="T23" fmla="*/ 148 w 148"/>
                    <a:gd name="T24" fmla="*/ 145 h 14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45">
                      <a:moveTo>
                        <a:pt x="23" y="0"/>
                      </a:moveTo>
                      <a:lnTo>
                        <a:pt x="12" y="60"/>
                      </a:lnTo>
                      <a:lnTo>
                        <a:pt x="0" y="121"/>
                      </a:lnTo>
                      <a:lnTo>
                        <a:pt x="125" y="145"/>
                      </a:lnTo>
                      <a:lnTo>
                        <a:pt x="137" y="84"/>
                      </a:lnTo>
                      <a:lnTo>
                        <a:pt x="148" y="24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4" name="Freeform 1102"/>
                <p:cNvSpPr>
                  <a:spLocks noChangeAspect="1"/>
                </p:cNvSpPr>
                <p:nvPr/>
              </p:nvSpPr>
              <p:spPr bwMode="auto">
                <a:xfrm>
                  <a:off x="1325" y="2000"/>
                  <a:ext cx="22" cy="20"/>
                </a:xfrm>
                <a:custGeom>
                  <a:avLst/>
                  <a:gdLst>
                    <a:gd name="T0" fmla="*/ 23 w 148"/>
                    <a:gd name="T1" fmla="*/ 0 h 145"/>
                    <a:gd name="T2" fmla="*/ 12 w 148"/>
                    <a:gd name="T3" fmla="*/ 60 h 145"/>
                    <a:gd name="T4" fmla="*/ 0 w 148"/>
                    <a:gd name="T5" fmla="*/ 121 h 145"/>
                    <a:gd name="T6" fmla="*/ 125 w 148"/>
                    <a:gd name="T7" fmla="*/ 145 h 145"/>
                    <a:gd name="T8" fmla="*/ 137 w 148"/>
                    <a:gd name="T9" fmla="*/ 84 h 145"/>
                    <a:gd name="T10" fmla="*/ 148 w 148"/>
                    <a:gd name="T11" fmla="*/ 24 h 145"/>
                    <a:gd name="T12" fmla="*/ 23 w 148"/>
                    <a:gd name="T13" fmla="*/ 0 h 1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45"/>
                    <a:gd name="T23" fmla="*/ 148 w 148"/>
                    <a:gd name="T24" fmla="*/ 145 h 14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45">
                      <a:moveTo>
                        <a:pt x="23" y="0"/>
                      </a:moveTo>
                      <a:lnTo>
                        <a:pt x="12" y="60"/>
                      </a:lnTo>
                      <a:lnTo>
                        <a:pt x="0" y="121"/>
                      </a:lnTo>
                      <a:lnTo>
                        <a:pt x="125" y="145"/>
                      </a:lnTo>
                      <a:lnTo>
                        <a:pt x="137" y="84"/>
                      </a:lnTo>
                      <a:lnTo>
                        <a:pt x="148" y="24"/>
                      </a:lnTo>
                      <a:lnTo>
                        <a:pt x="23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5" name="Freeform 1103"/>
                <p:cNvSpPr>
                  <a:spLocks noChangeAspect="1"/>
                </p:cNvSpPr>
                <p:nvPr/>
              </p:nvSpPr>
              <p:spPr bwMode="auto">
                <a:xfrm>
                  <a:off x="1343" y="2012"/>
                  <a:ext cx="2" cy="8"/>
                </a:xfrm>
                <a:custGeom>
                  <a:avLst/>
                  <a:gdLst>
                    <a:gd name="T0" fmla="*/ 12 w 12"/>
                    <a:gd name="T1" fmla="*/ 0 h 61"/>
                    <a:gd name="T2" fmla="*/ 0 w 12"/>
                    <a:gd name="T3" fmla="*/ 61 h 61"/>
                    <a:gd name="T4" fmla="*/ 5 w 12"/>
                    <a:gd name="T5" fmla="*/ 61 h 61"/>
                    <a:gd name="T6" fmla="*/ 12 w 12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"/>
                    <a:gd name="T13" fmla="*/ 0 h 61"/>
                    <a:gd name="T14" fmla="*/ 12 w 12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" h="61">
                      <a:moveTo>
                        <a:pt x="12" y="0"/>
                      </a:moveTo>
                      <a:lnTo>
                        <a:pt x="0" y="61"/>
                      </a:lnTo>
                      <a:lnTo>
                        <a:pt x="5" y="6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6" name="Line 1104"/>
                <p:cNvSpPr>
                  <a:spLocks noChangeAspect="1" noChangeShapeType="1"/>
                </p:cNvSpPr>
                <p:nvPr/>
              </p:nvSpPr>
              <p:spPr bwMode="auto">
                <a:xfrm>
                  <a:off x="1343" y="202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7" name="Freeform 1105"/>
                <p:cNvSpPr>
                  <a:spLocks noChangeAspect="1"/>
                </p:cNvSpPr>
                <p:nvPr/>
              </p:nvSpPr>
              <p:spPr bwMode="auto">
                <a:xfrm>
                  <a:off x="1344" y="2003"/>
                  <a:ext cx="20" cy="20"/>
                </a:xfrm>
                <a:custGeom>
                  <a:avLst/>
                  <a:gdLst>
                    <a:gd name="T0" fmla="*/ 14 w 142"/>
                    <a:gd name="T1" fmla="*/ 0 h 136"/>
                    <a:gd name="T2" fmla="*/ 7 w 142"/>
                    <a:gd name="T3" fmla="*/ 60 h 136"/>
                    <a:gd name="T4" fmla="*/ 0 w 142"/>
                    <a:gd name="T5" fmla="*/ 121 h 136"/>
                    <a:gd name="T6" fmla="*/ 128 w 142"/>
                    <a:gd name="T7" fmla="*/ 136 h 136"/>
                    <a:gd name="T8" fmla="*/ 135 w 142"/>
                    <a:gd name="T9" fmla="*/ 75 h 136"/>
                    <a:gd name="T10" fmla="*/ 142 w 142"/>
                    <a:gd name="T11" fmla="*/ 15 h 136"/>
                    <a:gd name="T12" fmla="*/ 14 w 142"/>
                    <a:gd name="T13" fmla="*/ 0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136"/>
                    <a:gd name="T23" fmla="*/ 142 w 142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136">
                      <a:moveTo>
                        <a:pt x="14" y="0"/>
                      </a:moveTo>
                      <a:lnTo>
                        <a:pt x="7" y="60"/>
                      </a:lnTo>
                      <a:lnTo>
                        <a:pt x="0" y="121"/>
                      </a:lnTo>
                      <a:lnTo>
                        <a:pt x="128" y="136"/>
                      </a:lnTo>
                      <a:lnTo>
                        <a:pt x="135" y="75"/>
                      </a:lnTo>
                      <a:lnTo>
                        <a:pt x="142" y="15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8" name="Freeform 1106"/>
                <p:cNvSpPr>
                  <a:spLocks noChangeAspect="1"/>
                </p:cNvSpPr>
                <p:nvPr/>
              </p:nvSpPr>
              <p:spPr bwMode="auto">
                <a:xfrm>
                  <a:off x="1344" y="2003"/>
                  <a:ext cx="20" cy="20"/>
                </a:xfrm>
                <a:custGeom>
                  <a:avLst/>
                  <a:gdLst>
                    <a:gd name="T0" fmla="*/ 14 w 142"/>
                    <a:gd name="T1" fmla="*/ 0 h 136"/>
                    <a:gd name="T2" fmla="*/ 7 w 142"/>
                    <a:gd name="T3" fmla="*/ 60 h 136"/>
                    <a:gd name="T4" fmla="*/ 0 w 142"/>
                    <a:gd name="T5" fmla="*/ 121 h 136"/>
                    <a:gd name="T6" fmla="*/ 128 w 142"/>
                    <a:gd name="T7" fmla="*/ 136 h 136"/>
                    <a:gd name="T8" fmla="*/ 135 w 142"/>
                    <a:gd name="T9" fmla="*/ 75 h 136"/>
                    <a:gd name="T10" fmla="*/ 142 w 142"/>
                    <a:gd name="T11" fmla="*/ 15 h 136"/>
                    <a:gd name="T12" fmla="*/ 14 w 142"/>
                    <a:gd name="T13" fmla="*/ 0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2"/>
                    <a:gd name="T22" fmla="*/ 0 h 136"/>
                    <a:gd name="T23" fmla="*/ 142 w 142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2" h="136">
                      <a:moveTo>
                        <a:pt x="14" y="0"/>
                      </a:moveTo>
                      <a:lnTo>
                        <a:pt x="7" y="60"/>
                      </a:lnTo>
                      <a:lnTo>
                        <a:pt x="0" y="121"/>
                      </a:lnTo>
                      <a:lnTo>
                        <a:pt x="128" y="136"/>
                      </a:lnTo>
                      <a:lnTo>
                        <a:pt x="135" y="75"/>
                      </a:lnTo>
                      <a:lnTo>
                        <a:pt x="142" y="15"/>
                      </a:lnTo>
                      <a:lnTo>
                        <a:pt x="1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9" name="Freeform 1107"/>
                <p:cNvSpPr>
                  <a:spLocks noChangeAspect="1"/>
                </p:cNvSpPr>
                <p:nvPr/>
              </p:nvSpPr>
              <p:spPr bwMode="auto">
                <a:xfrm>
                  <a:off x="1362" y="2014"/>
                  <a:ext cx="1" cy="9"/>
                </a:xfrm>
                <a:custGeom>
                  <a:avLst/>
                  <a:gdLst>
                    <a:gd name="T0" fmla="*/ 7 w 7"/>
                    <a:gd name="T1" fmla="*/ 0 h 61"/>
                    <a:gd name="T2" fmla="*/ 0 w 7"/>
                    <a:gd name="T3" fmla="*/ 61 h 61"/>
                    <a:gd name="T4" fmla="*/ 5 w 7"/>
                    <a:gd name="T5" fmla="*/ 61 h 61"/>
                    <a:gd name="T6" fmla="*/ 7 w 7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61"/>
                    <a:gd name="T14" fmla="*/ 7 w 7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61">
                      <a:moveTo>
                        <a:pt x="7" y="0"/>
                      </a:moveTo>
                      <a:lnTo>
                        <a:pt x="0" y="61"/>
                      </a:lnTo>
                      <a:lnTo>
                        <a:pt x="5" y="6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0" name="Line 1108"/>
                <p:cNvSpPr>
                  <a:spLocks noChangeAspect="1" noChangeShapeType="1"/>
                </p:cNvSpPr>
                <p:nvPr/>
              </p:nvSpPr>
              <p:spPr bwMode="auto">
                <a:xfrm>
                  <a:off x="1362" y="202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1" name="Freeform 1109"/>
                <p:cNvSpPr>
                  <a:spLocks noChangeAspect="1"/>
                </p:cNvSpPr>
                <p:nvPr/>
              </p:nvSpPr>
              <p:spPr bwMode="auto">
                <a:xfrm>
                  <a:off x="1363" y="2005"/>
                  <a:ext cx="19" cy="18"/>
                </a:xfrm>
                <a:custGeom>
                  <a:avLst/>
                  <a:gdLst>
                    <a:gd name="T0" fmla="*/ 4 w 133"/>
                    <a:gd name="T1" fmla="*/ 0 h 126"/>
                    <a:gd name="T2" fmla="*/ 2 w 133"/>
                    <a:gd name="T3" fmla="*/ 60 h 126"/>
                    <a:gd name="T4" fmla="*/ 0 w 133"/>
                    <a:gd name="T5" fmla="*/ 121 h 126"/>
                    <a:gd name="T6" fmla="*/ 128 w 133"/>
                    <a:gd name="T7" fmla="*/ 126 h 126"/>
                    <a:gd name="T8" fmla="*/ 131 w 133"/>
                    <a:gd name="T9" fmla="*/ 66 h 126"/>
                    <a:gd name="T10" fmla="*/ 133 w 133"/>
                    <a:gd name="T11" fmla="*/ 6 h 126"/>
                    <a:gd name="T12" fmla="*/ 4 w 133"/>
                    <a:gd name="T13" fmla="*/ 0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3"/>
                    <a:gd name="T22" fmla="*/ 0 h 126"/>
                    <a:gd name="T23" fmla="*/ 133 w 133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3" h="126">
                      <a:moveTo>
                        <a:pt x="4" y="0"/>
                      </a:moveTo>
                      <a:lnTo>
                        <a:pt x="2" y="60"/>
                      </a:lnTo>
                      <a:lnTo>
                        <a:pt x="0" y="121"/>
                      </a:lnTo>
                      <a:lnTo>
                        <a:pt x="128" y="126"/>
                      </a:lnTo>
                      <a:lnTo>
                        <a:pt x="131" y="66"/>
                      </a:lnTo>
                      <a:lnTo>
                        <a:pt x="133" y="6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2" name="Freeform 1110"/>
                <p:cNvSpPr>
                  <a:spLocks noChangeAspect="1"/>
                </p:cNvSpPr>
                <p:nvPr/>
              </p:nvSpPr>
              <p:spPr bwMode="auto">
                <a:xfrm>
                  <a:off x="1363" y="2005"/>
                  <a:ext cx="19" cy="18"/>
                </a:xfrm>
                <a:custGeom>
                  <a:avLst/>
                  <a:gdLst>
                    <a:gd name="T0" fmla="*/ 4 w 133"/>
                    <a:gd name="T1" fmla="*/ 0 h 126"/>
                    <a:gd name="T2" fmla="*/ 2 w 133"/>
                    <a:gd name="T3" fmla="*/ 60 h 126"/>
                    <a:gd name="T4" fmla="*/ 0 w 133"/>
                    <a:gd name="T5" fmla="*/ 121 h 126"/>
                    <a:gd name="T6" fmla="*/ 128 w 133"/>
                    <a:gd name="T7" fmla="*/ 126 h 126"/>
                    <a:gd name="T8" fmla="*/ 131 w 133"/>
                    <a:gd name="T9" fmla="*/ 66 h 126"/>
                    <a:gd name="T10" fmla="*/ 133 w 133"/>
                    <a:gd name="T11" fmla="*/ 6 h 126"/>
                    <a:gd name="T12" fmla="*/ 4 w 133"/>
                    <a:gd name="T13" fmla="*/ 0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3"/>
                    <a:gd name="T22" fmla="*/ 0 h 126"/>
                    <a:gd name="T23" fmla="*/ 133 w 133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3" h="126">
                      <a:moveTo>
                        <a:pt x="4" y="0"/>
                      </a:moveTo>
                      <a:lnTo>
                        <a:pt x="2" y="60"/>
                      </a:lnTo>
                      <a:lnTo>
                        <a:pt x="0" y="121"/>
                      </a:lnTo>
                      <a:lnTo>
                        <a:pt x="128" y="126"/>
                      </a:lnTo>
                      <a:lnTo>
                        <a:pt x="131" y="66"/>
                      </a:lnTo>
                      <a:lnTo>
                        <a:pt x="133" y="6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3" name="Freeform 1111"/>
                <p:cNvSpPr>
                  <a:spLocks noChangeAspect="1"/>
                </p:cNvSpPr>
                <p:nvPr/>
              </p:nvSpPr>
              <p:spPr bwMode="auto">
                <a:xfrm>
                  <a:off x="1381" y="2006"/>
                  <a:ext cx="9" cy="17"/>
                </a:xfrm>
                <a:custGeom>
                  <a:avLst/>
                  <a:gdLst>
                    <a:gd name="T0" fmla="*/ 3 w 63"/>
                    <a:gd name="T1" fmla="*/ 60 h 120"/>
                    <a:gd name="T2" fmla="*/ 5 w 63"/>
                    <a:gd name="T3" fmla="*/ 0 h 120"/>
                    <a:gd name="T4" fmla="*/ 17 w 63"/>
                    <a:gd name="T5" fmla="*/ 1 h 120"/>
                    <a:gd name="T6" fmla="*/ 30 w 63"/>
                    <a:gd name="T7" fmla="*/ 5 h 120"/>
                    <a:gd name="T8" fmla="*/ 40 w 63"/>
                    <a:gd name="T9" fmla="*/ 12 h 120"/>
                    <a:gd name="T10" fmla="*/ 49 w 63"/>
                    <a:gd name="T11" fmla="*/ 21 h 120"/>
                    <a:gd name="T12" fmla="*/ 56 w 63"/>
                    <a:gd name="T13" fmla="*/ 31 h 120"/>
                    <a:gd name="T14" fmla="*/ 62 w 63"/>
                    <a:gd name="T15" fmla="*/ 44 h 120"/>
                    <a:gd name="T16" fmla="*/ 63 w 63"/>
                    <a:gd name="T17" fmla="*/ 56 h 120"/>
                    <a:gd name="T18" fmla="*/ 63 w 63"/>
                    <a:gd name="T19" fmla="*/ 69 h 120"/>
                    <a:gd name="T20" fmla="*/ 59 w 63"/>
                    <a:gd name="T21" fmla="*/ 82 h 120"/>
                    <a:gd name="T22" fmla="*/ 54 w 63"/>
                    <a:gd name="T23" fmla="*/ 93 h 120"/>
                    <a:gd name="T24" fmla="*/ 46 w 63"/>
                    <a:gd name="T25" fmla="*/ 103 h 120"/>
                    <a:gd name="T26" fmla="*/ 37 w 63"/>
                    <a:gd name="T27" fmla="*/ 111 h 120"/>
                    <a:gd name="T28" fmla="*/ 25 w 63"/>
                    <a:gd name="T29" fmla="*/ 117 h 120"/>
                    <a:gd name="T30" fmla="*/ 13 w 63"/>
                    <a:gd name="T31" fmla="*/ 120 h 120"/>
                    <a:gd name="T32" fmla="*/ 0 w 63"/>
                    <a:gd name="T33" fmla="*/ 120 h 120"/>
                    <a:gd name="T34" fmla="*/ 3 w 63"/>
                    <a:gd name="T35" fmla="*/ 60 h 1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3"/>
                    <a:gd name="T55" fmla="*/ 0 h 120"/>
                    <a:gd name="T56" fmla="*/ 63 w 63"/>
                    <a:gd name="T57" fmla="*/ 120 h 12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3" h="120">
                      <a:moveTo>
                        <a:pt x="3" y="60"/>
                      </a:moveTo>
                      <a:lnTo>
                        <a:pt x="5" y="0"/>
                      </a:lnTo>
                      <a:lnTo>
                        <a:pt x="17" y="1"/>
                      </a:lnTo>
                      <a:lnTo>
                        <a:pt x="30" y="5"/>
                      </a:lnTo>
                      <a:lnTo>
                        <a:pt x="40" y="12"/>
                      </a:lnTo>
                      <a:lnTo>
                        <a:pt x="49" y="21"/>
                      </a:lnTo>
                      <a:lnTo>
                        <a:pt x="56" y="31"/>
                      </a:lnTo>
                      <a:lnTo>
                        <a:pt x="62" y="44"/>
                      </a:lnTo>
                      <a:lnTo>
                        <a:pt x="63" y="56"/>
                      </a:lnTo>
                      <a:lnTo>
                        <a:pt x="63" y="69"/>
                      </a:lnTo>
                      <a:lnTo>
                        <a:pt x="59" y="82"/>
                      </a:lnTo>
                      <a:lnTo>
                        <a:pt x="54" y="93"/>
                      </a:lnTo>
                      <a:lnTo>
                        <a:pt x="46" y="103"/>
                      </a:lnTo>
                      <a:lnTo>
                        <a:pt x="37" y="111"/>
                      </a:lnTo>
                      <a:lnTo>
                        <a:pt x="25" y="117"/>
                      </a:lnTo>
                      <a:lnTo>
                        <a:pt x="13" y="120"/>
                      </a:lnTo>
                      <a:lnTo>
                        <a:pt x="0" y="120"/>
                      </a:lnTo>
                      <a:lnTo>
                        <a:pt x="3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4" name="Freeform 1112"/>
                <p:cNvSpPr>
                  <a:spLocks noChangeAspect="1"/>
                </p:cNvSpPr>
                <p:nvPr/>
              </p:nvSpPr>
              <p:spPr bwMode="auto">
                <a:xfrm>
                  <a:off x="1381" y="2006"/>
                  <a:ext cx="9" cy="17"/>
                </a:xfrm>
                <a:custGeom>
                  <a:avLst/>
                  <a:gdLst>
                    <a:gd name="T0" fmla="*/ 5 w 63"/>
                    <a:gd name="T1" fmla="*/ 0 h 120"/>
                    <a:gd name="T2" fmla="*/ 17 w 63"/>
                    <a:gd name="T3" fmla="*/ 1 h 120"/>
                    <a:gd name="T4" fmla="*/ 30 w 63"/>
                    <a:gd name="T5" fmla="*/ 5 h 120"/>
                    <a:gd name="T6" fmla="*/ 40 w 63"/>
                    <a:gd name="T7" fmla="*/ 12 h 120"/>
                    <a:gd name="T8" fmla="*/ 49 w 63"/>
                    <a:gd name="T9" fmla="*/ 21 h 120"/>
                    <a:gd name="T10" fmla="*/ 56 w 63"/>
                    <a:gd name="T11" fmla="*/ 31 h 120"/>
                    <a:gd name="T12" fmla="*/ 62 w 63"/>
                    <a:gd name="T13" fmla="*/ 44 h 120"/>
                    <a:gd name="T14" fmla="*/ 63 w 63"/>
                    <a:gd name="T15" fmla="*/ 56 h 120"/>
                    <a:gd name="T16" fmla="*/ 63 w 63"/>
                    <a:gd name="T17" fmla="*/ 69 h 120"/>
                    <a:gd name="T18" fmla="*/ 59 w 63"/>
                    <a:gd name="T19" fmla="*/ 82 h 120"/>
                    <a:gd name="T20" fmla="*/ 54 w 63"/>
                    <a:gd name="T21" fmla="*/ 93 h 120"/>
                    <a:gd name="T22" fmla="*/ 46 w 63"/>
                    <a:gd name="T23" fmla="*/ 103 h 120"/>
                    <a:gd name="T24" fmla="*/ 37 w 63"/>
                    <a:gd name="T25" fmla="*/ 111 h 120"/>
                    <a:gd name="T26" fmla="*/ 25 w 63"/>
                    <a:gd name="T27" fmla="*/ 117 h 120"/>
                    <a:gd name="T28" fmla="*/ 13 w 63"/>
                    <a:gd name="T29" fmla="*/ 120 h 120"/>
                    <a:gd name="T30" fmla="*/ 0 w 63"/>
                    <a:gd name="T31" fmla="*/ 120 h 12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63"/>
                    <a:gd name="T49" fmla="*/ 0 h 120"/>
                    <a:gd name="T50" fmla="*/ 63 w 63"/>
                    <a:gd name="T51" fmla="*/ 120 h 120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63" h="120">
                      <a:moveTo>
                        <a:pt x="5" y="0"/>
                      </a:moveTo>
                      <a:lnTo>
                        <a:pt x="17" y="1"/>
                      </a:lnTo>
                      <a:lnTo>
                        <a:pt x="30" y="5"/>
                      </a:lnTo>
                      <a:lnTo>
                        <a:pt x="40" y="12"/>
                      </a:lnTo>
                      <a:lnTo>
                        <a:pt x="49" y="21"/>
                      </a:lnTo>
                      <a:lnTo>
                        <a:pt x="56" y="31"/>
                      </a:lnTo>
                      <a:lnTo>
                        <a:pt x="62" y="44"/>
                      </a:lnTo>
                      <a:lnTo>
                        <a:pt x="63" y="56"/>
                      </a:lnTo>
                      <a:lnTo>
                        <a:pt x="63" y="69"/>
                      </a:lnTo>
                      <a:lnTo>
                        <a:pt x="59" y="82"/>
                      </a:lnTo>
                      <a:lnTo>
                        <a:pt x="54" y="93"/>
                      </a:lnTo>
                      <a:lnTo>
                        <a:pt x="46" y="103"/>
                      </a:lnTo>
                      <a:lnTo>
                        <a:pt x="37" y="111"/>
                      </a:lnTo>
                      <a:lnTo>
                        <a:pt x="25" y="117"/>
                      </a:lnTo>
                      <a:lnTo>
                        <a:pt x="13" y="120"/>
                      </a:lnTo>
                      <a:lnTo>
                        <a:pt x="0" y="12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5" name="Freeform 1113"/>
                <p:cNvSpPr>
                  <a:spLocks noChangeAspect="1"/>
                </p:cNvSpPr>
                <p:nvPr/>
              </p:nvSpPr>
              <p:spPr bwMode="auto">
                <a:xfrm>
                  <a:off x="1477" y="1142"/>
                  <a:ext cx="11" cy="16"/>
                </a:xfrm>
                <a:custGeom>
                  <a:avLst/>
                  <a:gdLst>
                    <a:gd name="T0" fmla="*/ 17 w 77"/>
                    <a:gd name="T1" fmla="*/ 58 h 118"/>
                    <a:gd name="T2" fmla="*/ 34 w 77"/>
                    <a:gd name="T3" fmla="*/ 0 h 118"/>
                    <a:gd name="T4" fmla="*/ 45 w 77"/>
                    <a:gd name="T5" fmla="*/ 4 h 118"/>
                    <a:gd name="T6" fmla="*/ 57 w 77"/>
                    <a:gd name="T7" fmla="*/ 11 h 118"/>
                    <a:gd name="T8" fmla="*/ 65 w 77"/>
                    <a:gd name="T9" fmla="*/ 20 h 118"/>
                    <a:gd name="T10" fmla="*/ 72 w 77"/>
                    <a:gd name="T11" fmla="*/ 32 h 118"/>
                    <a:gd name="T12" fmla="*/ 76 w 77"/>
                    <a:gd name="T13" fmla="*/ 43 h 118"/>
                    <a:gd name="T14" fmla="*/ 77 w 77"/>
                    <a:gd name="T15" fmla="*/ 56 h 118"/>
                    <a:gd name="T16" fmla="*/ 77 w 77"/>
                    <a:gd name="T17" fmla="*/ 68 h 118"/>
                    <a:gd name="T18" fmla="*/ 74 w 77"/>
                    <a:gd name="T19" fmla="*/ 81 h 118"/>
                    <a:gd name="T20" fmla="*/ 67 w 77"/>
                    <a:gd name="T21" fmla="*/ 92 h 118"/>
                    <a:gd name="T22" fmla="*/ 59 w 77"/>
                    <a:gd name="T23" fmla="*/ 102 h 118"/>
                    <a:gd name="T24" fmla="*/ 49 w 77"/>
                    <a:gd name="T25" fmla="*/ 109 h 118"/>
                    <a:gd name="T26" fmla="*/ 37 w 77"/>
                    <a:gd name="T27" fmla="*/ 115 h 118"/>
                    <a:gd name="T28" fmla="*/ 25 w 77"/>
                    <a:gd name="T29" fmla="*/ 118 h 118"/>
                    <a:gd name="T30" fmla="*/ 12 w 77"/>
                    <a:gd name="T31" fmla="*/ 118 h 118"/>
                    <a:gd name="T32" fmla="*/ 0 w 77"/>
                    <a:gd name="T33" fmla="*/ 116 h 118"/>
                    <a:gd name="T34" fmla="*/ 17 w 77"/>
                    <a:gd name="T35" fmla="*/ 58 h 11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7"/>
                    <a:gd name="T55" fmla="*/ 0 h 118"/>
                    <a:gd name="T56" fmla="*/ 77 w 77"/>
                    <a:gd name="T57" fmla="*/ 118 h 11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7" h="118">
                      <a:moveTo>
                        <a:pt x="17" y="58"/>
                      </a:moveTo>
                      <a:lnTo>
                        <a:pt x="34" y="0"/>
                      </a:lnTo>
                      <a:lnTo>
                        <a:pt x="45" y="4"/>
                      </a:lnTo>
                      <a:lnTo>
                        <a:pt x="57" y="11"/>
                      </a:lnTo>
                      <a:lnTo>
                        <a:pt x="65" y="20"/>
                      </a:lnTo>
                      <a:lnTo>
                        <a:pt x="72" y="32"/>
                      </a:lnTo>
                      <a:lnTo>
                        <a:pt x="76" y="43"/>
                      </a:lnTo>
                      <a:lnTo>
                        <a:pt x="77" y="56"/>
                      </a:lnTo>
                      <a:lnTo>
                        <a:pt x="77" y="68"/>
                      </a:lnTo>
                      <a:lnTo>
                        <a:pt x="74" y="81"/>
                      </a:lnTo>
                      <a:lnTo>
                        <a:pt x="67" y="92"/>
                      </a:lnTo>
                      <a:lnTo>
                        <a:pt x="59" y="102"/>
                      </a:lnTo>
                      <a:lnTo>
                        <a:pt x="49" y="109"/>
                      </a:lnTo>
                      <a:lnTo>
                        <a:pt x="37" y="115"/>
                      </a:lnTo>
                      <a:lnTo>
                        <a:pt x="25" y="118"/>
                      </a:lnTo>
                      <a:lnTo>
                        <a:pt x="12" y="118"/>
                      </a:lnTo>
                      <a:lnTo>
                        <a:pt x="0" y="116"/>
                      </a:lnTo>
                      <a:lnTo>
                        <a:pt x="17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6" name="Freeform 1114"/>
                <p:cNvSpPr>
                  <a:spLocks noChangeAspect="1"/>
                </p:cNvSpPr>
                <p:nvPr/>
              </p:nvSpPr>
              <p:spPr bwMode="auto">
                <a:xfrm>
                  <a:off x="1477" y="1142"/>
                  <a:ext cx="11" cy="16"/>
                </a:xfrm>
                <a:custGeom>
                  <a:avLst/>
                  <a:gdLst>
                    <a:gd name="T0" fmla="*/ 34 w 77"/>
                    <a:gd name="T1" fmla="*/ 0 h 118"/>
                    <a:gd name="T2" fmla="*/ 45 w 77"/>
                    <a:gd name="T3" fmla="*/ 4 h 118"/>
                    <a:gd name="T4" fmla="*/ 57 w 77"/>
                    <a:gd name="T5" fmla="*/ 11 h 118"/>
                    <a:gd name="T6" fmla="*/ 65 w 77"/>
                    <a:gd name="T7" fmla="*/ 20 h 118"/>
                    <a:gd name="T8" fmla="*/ 72 w 77"/>
                    <a:gd name="T9" fmla="*/ 32 h 118"/>
                    <a:gd name="T10" fmla="*/ 76 w 77"/>
                    <a:gd name="T11" fmla="*/ 43 h 118"/>
                    <a:gd name="T12" fmla="*/ 77 w 77"/>
                    <a:gd name="T13" fmla="*/ 56 h 118"/>
                    <a:gd name="T14" fmla="*/ 77 w 77"/>
                    <a:gd name="T15" fmla="*/ 68 h 118"/>
                    <a:gd name="T16" fmla="*/ 74 w 77"/>
                    <a:gd name="T17" fmla="*/ 81 h 118"/>
                    <a:gd name="T18" fmla="*/ 67 w 77"/>
                    <a:gd name="T19" fmla="*/ 92 h 118"/>
                    <a:gd name="T20" fmla="*/ 59 w 77"/>
                    <a:gd name="T21" fmla="*/ 102 h 118"/>
                    <a:gd name="T22" fmla="*/ 49 w 77"/>
                    <a:gd name="T23" fmla="*/ 109 h 118"/>
                    <a:gd name="T24" fmla="*/ 37 w 77"/>
                    <a:gd name="T25" fmla="*/ 115 h 118"/>
                    <a:gd name="T26" fmla="*/ 25 w 77"/>
                    <a:gd name="T27" fmla="*/ 118 h 118"/>
                    <a:gd name="T28" fmla="*/ 12 w 77"/>
                    <a:gd name="T29" fmla="*/ 118 h 118"/>
                    <a:gd name="T30" fmla="*/ 0 w 77"/>
                    <a:gd name="T31" fmla="*/ 116 h 11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77"/>
                    <a:gd name="T49" fmla="*/ 0 h 118"/>
                    <a:gd name="T50" fmla="*/ 77 w 77"/>
                    <a:gd name="T51" fmla="*/ 118 h 11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77" h="118">
                      <a:moveTo>
                        <a:pt x="34" y="0"/>
                      </a:moveTo>
                      <a:lnTo>
                        <a:pt x="45" y="4"/>
                      </a:lnTo>
                      <a:lnTo>
                        <a:pt x="57" y="11"/>
                      </a:lnTo>
                      <a:lnTo>
                        <a:pt x="65" y="20"/>
                      </a:lnTo>
                      <a:lnTo>
                        <a:pt x="72" y="32"/>
                      </a:lnTo>
                      <a:lnTo>
                        <a:pt x="76" y="43"/>
                      </a:lnTo>
                      <a:lnTo>
                        <a:pt x="77" y="56"/>
                      </a:lnTo>
                      <a:lnTo>
                        <a:pt x="77" y="68"/>
                      </a:lnTo>
                      <a:lnTo>
                        <a:pt x="74" y="81"/>
                      </a:lnTo>
                      <a:lnTo>
                        <a:pt x="67" y="92"/>
                      </a:lnTo>
                      <a:lnTo>
                        <a:pt x="59" y="102"/>
                      </a:lnTo>
                      <a:lnTo>
                        <a:pt x="49" y="109"/>
                      </a:lnTo>
                      <a:lnTo>
                        <a:pt x="37" y="115"/>
                      </a:lnTo>
                      <a:lnTo>
                        <a:pt x="25" y="118"/>
                      </a:lnTo>
                      <a:lnTo>
                        <a:pt x="12" y="118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7" name="Freeform 1115"/>
                <p:cNvSpPr>
                  <a:spLocks noChangeAspect="1"/>
                </p:cNvSpPr>
                <p:nvPr/>
              </p:nvSpPr>
              <p:spPr bwMode="auto">
                <a:xfrm>
                  <a:off x="1462" y="1137"/>
                  <a:ext cx="20" cy="21"/>
                </a:xfrm>
                <a:custGeom>
                  <a:avLst/>
                  <a:gdLst>
                    <a:gd name="T0" fmla="*/ 106 w 140"/>
                    <a:gd name="T1" fmla="*/ 147 h 147"/>
                    <a:gd name="T2" fmla="*/ 123 w 140"/>
                    <a:gd name="T3" fmla="*/ 89 h 147"/>
                    <a:gd name="T4" fmla="*/ 140 w 140"/>
                    <a:gd name="T5" fmla="*/ 31 h 147"/>
                    <a:gd name="T6" fmla="*/ 34 w 140"/>
                    <a:gd name="T7" fmla="*/ 0 h 147"/>
                    <a:gd name="T8" fmla="*/ 17 w 140"/>
                    <a:gd name="T9" fmla="*/ 58 h 147"/>
                    <a:gd name="T10" fmla="*/ 0 w 140"/>
                    <a:gd name="T11" fmla="*/ 116 h 147"/>
                    <a:gd name="T12" fmla="*/ 106 w 140"/>
                    <a:gd name="T13" fmla="*/ 147 h 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0"/>
                    <a:gd name="T22" fmla="*/ 0 h 147"/>
                    <a:gd name="T23" fmla="*/ 140 w 140"/>
                    <a:gd name="T24" fmla="*/ 147 h 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0" h="147">
                      <a:moveTo>
                        <a:pt x="106" y="147"/>
                      </a:moveTo>
                      <a:lnTo>
                        <a:pt x="123" y="89"/>
                      </a:lnTo>
                      <a:lnTo>
                        <a:pt x="140" y="31"/>
                      </a:lnTo>
                      <a:lnTo>
                        <a:pt x="34" y="0"/>
                      </a:lnTo>
                      <a:lnTo>
                        <a:pt x="17" y="58"/>
                      </a:lnTo>
                      <a:lnTo>
                        <a:pt x="0" y="116"/>
                      </a:lnTo>
                      <a:lnTo>
                        <a:pt x="106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8" name="Freeform 1116"/>
                <p:cNvSpPr>
                  <a:spLocks noChangeAspect="1"/>
                </p:cNvSpPr>
                <p:nvPr/>
              </p:nvSpPr>
              <p:spPr bwMode="auto">
                <a:xfrm>
                  <a:off x="1462" y="1137"/>
                  <a:ext cx="20" cy="21"/>
                </a:xfrm>
                <a:custGeom>
                  <a:avLst/>
                  <a:gdLst>
                    <a:gd name="T0" fmla="*/ 106 w 140"/>
                    <a:gd name="T1" fmla="*/ 147 h 147"/>
                    <a:gd name="T2" fmla="*/ 123 w 140"/>
                    <a:gd name="T3" fmla="*/ 89 h 147"/>
                    <a:gd name="T4" fmla="*/ 140 w 140"/>
                    <a:gd name="T5" fmla="*/ 31 h 147"/>
                    <a:gd name="T6" fmla="*/ 34 w 140"/>
                    <a:gd name="T7" fmla="*/ 0 h 147"/>
                    <a:gd name="T8" fmla="*/ 17 w 140"/>
                    <a:gd name="T9" fmla="*/ 58 h 147"/>
                    <a:gd name="T10" fmla="*/ 0 w 140"/>
                    <a:gd name="T11" fmla="*/ 116 h 147"/>
                    <a:gd name="T12" fmla="*/ 106 w 140"/>
                    <a:gd name="T13" fmla="*/ 147 h 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0"/>
                    <a:gd name="T22" fmla="*/ 0 h 147"/>
                    <a:gd name="T23" fmla="*/ 140 w 140"/>
                    <a:gd name="T24" fmla="*/ 147 h 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0" h="147">
                      <a:moveTo>
                        <a:pt x="106" y="147"/>
                      </a:moveTo>
                      <a:lnTo>
                        <a:pt x="123" y="89"/>
                      </a:lnTo>
                      <a:lnTo>
                        <a:pt x="140" y="31"/>
                      </a:lnTo>
                      <a:lnTo>
                        <a:pt x="34" y="0"/>
                      </a:lnTo>
                      <a:lnTo>
                        <a:pt x="17" y="58"/>
                      </a:lnTo>
                      <a:lnTo>
                        <a:pt x="0" y="116"/>
                      </a:lnTo>
                      <a:lnTo>
                        <a:pt x="106" y="14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9" name="Freeform 1117"/>
                <p:cNvSpPr>
                  <a:spLocks noChangeAspect="1"/>
                </p:cNvSpPr>
                <p:nvPr/>
              </p:nvSpPr>
              <p:spPr bwMode="auto">
                <a:xfrm>
                  <a:off x="1464" y="1137"/>
                  <a:ext cx="3" cy="8"/>
                </a:xfrm>
                <a:custGeom>
                  <a:avLst/>
                  <a:gdLst>
                    <a:gd name="T0" fmla="*/ 0 w 17"/>
                    <a:gd name="T1" fmla="*/ 59 h 59"/>
                    <a:gd name="T2" fmla="*/ 17 w 17"/>
                    <a:gd name="T3" fmla="*/ 1 h 59"/>
                    <a:gd name="T4" fmla="*/ 14 w 17"/>
                    <a:gd name="T5" fmla="*/ 0 h 59"/>
                    <a:gd name="T6" fmla="*/ 0 w 17"/>
                    <a:gd name="T7" fmla="*/ 59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59"/>
                    <a:gd name="T14" fmla="*/ 17 w 17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59">
                      <a:moveTo>
                        <a:pt x="0" y="59"/>
                      </a:moveTo>
                      <a:lnTo>
                        <a:pt x="17" y="1"/>
                      </a:lnTo>
                      <a:lnTo>
                        <a:pt x="14" y="0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0" name="Line 1118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1466" y="113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1" name="Freeform 1119"/>
                <p:cNvSpPr>
                  <a:spLocks noChangeAspect="1"/>
                </p:cNvSpPr>
                <p:nvPr/>
              </p:nvSpPr>
              <p:spPr bwMode="auto">
                <a:xfrm>
                  <a:off x="1447" y="1133"/>
                  <a:ext cx="19" cy="21"/>
                </a:xfrm>
                <a:custGeom>
                  <a:avLst/>
                  <a:gdLst>
                    <a:gd name="T0" fmla="*/ 109 w 136"/>
                    <a:gd name="T1" fmla="*/ 144 h 144"/>
                    <a:gd name="T2" fmla="*/ 122 w 136"/>
                    <a:gd name="T3" fmla="*/ 85 h 144"/>
                    <a:gd name="T4" fmla="*/ 136 w 136"/>
                    <a:gd name="T5" fmla="*/ 26 h 144"/>
                    <a:gd name="T6" fmla="*/ 27 w 136"/>
                    <a:gd name="T7" fmla="*/ 0 h 144"/>
                    <a:gd name="T8" fmla="*/ 13 w 136"/>
                    <a:gd name="T9" fmla="*/ 59 h 144"/>
                    <a:gd name="T10" fmla="*/ 0 w 136"/>
                    <a:gd name="T11" fmla="*/ 118 h 144"/>
                    <a:gd name="T12" fmla="*/ 109 w 136"/>
                    <a:gd name="T13" fmla="*/ 144 h 1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6"/>
                    <a:gd name="T22" fmla="*/ 0 h 144"/>
                    <a:gd name="T23" fmla="*/ 136 w 136"/>
                    <a:gd name="T24" fmla="*/ 144 h 1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6" h="144">
                      <a:moveTo>
                        <a:pt x="109" y="144"/>
                      </a:moveTo>
                      <a:lnTo>
                        <a:pt x="122" y="85"/>
                      </a:lnTo>
                      <a:lnTo>
                        <a:pt x="136" y="26"/>
                      </a:lnTo>
                      <a:lnTo>
                        <a:pt x="27" y="0"/>
                      </a:lnTo>
                      <a:lnTo>
                        <a:pt x="13" y="59"/>
                      </a:lnTo>
                      <a:lnTo>
                        <a:pt x="0" y="118"/>
                      </a:lnTo>
                      <a:lnTo>
                        <a:pt x="109" y="1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2" name="Freeform 1120"/>
                <p:cNvSpPr>
                  <a:spLocks noChangeAspect="1"/>
                </p:cNvSpPr>
                <p:nvPr/>
              </p:nvSpPr>
              <p:spPr bwMode="auto">
                <a:xfrm>
                  <a:off x="1447" y="1133"/>
                  <a:ext cx="19" cy="21"/>
                </a:xfrm>
                <a:custGeom>
                  <a:avLst/>
                  <a:gdLst>
                    <a:gd name="T0" fmla="*/ 109 w 136"/>
                    <a:gd name="T1" fmla="*/ 144 h 144"/>
                    <a:gd name="T2" fmla="*/ 122 w 136"/>
                    <a:gd name="T3" fmla="*/ 85 h 144"/>
                    <a:gd name="T4" fmla="*/ 136 w 136"/>
                    <a:gd name="T5" fmla="*/ 26 h 144"/>
                    <a:gd name="T6" fmla="*/ 27 w 136"/>
                    <a:gd name="T7" fmla="*/ 0 h 144"/>
                    <a:gd name="T8" fmla="*/ 13 w 136"/>
                    <a:gd name="T9" fmla="*/ 59 h 144"/>
                    <a:gd name="T10" fmla="*/ 0 w 136"/>
                    <a:gd name="T11" fmla="*/ 118 h 144"/>
                    <a:gd name="T12" fmla="*/ 109 w 136"/>
                    <a:gd name="T13" fmla="*/ 144 h 1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6"/>
                    <a:gd name="T22" fmla="*/ 0 h 144"/>
                    <a:gd name="T23" fmla="*/ 136 w 136"/>
                    <a:gd name="T24" fmla="*/ 144 h 1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6" h="144">
                      <a:moveTo>
                        <a:pt x="109" y="144"/>
                      </a:moveTo>
                      <a:lnTo>
                        <a:pt x="122" y="85"/>
                      </a:lnTo>
                      <a:lnTo>
                        <a:pt x="136" y="26"/>
                      </a:lnTo>
                      <a:lnTo>
                        <a:pt x="27" y="0"/>
                      </a:lnTo>
                      <a:lnTo>
                        <a:pt x="13" y="59"/>
                      </a:lnTo>
                      <a:lnTo>
                        <a:pt x="0" y="118"/>
                      </a:lnTo>
                      <a:lnTo>
                        <a:pt x="109" y="14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3" name="Freeform 1121"/>
                <p:cNvSpPr>
                  <a:spLocks noChangeAspect="1"/>
                </p:cNvSpPr>
                <p:nvPr/>
              </p:nvSpPr>
              <p:spPr bwMode="auto">
                <a:xfrm>
                  <a:off x="1449" y="1133"/>
                  <a:ext cx="2" cy="9"/>
                </a:xfrm>
                <a:custGeom>
                  <a:avLst/>
                  <a:gdLst>
                    <a:gd name="T0" fmla="*/ 0 w 14"/>
                    <a:gd name="T1" fmla="*/ 60 h 60"/>
                    <a:gd name="T2" fmla="*/ 14 w 14"/>
                    <a:gd name="T3" fmla="*/ 1 h 60"/>
                    <a:gd name="T4" fmla="*/ 10 w 14"/>
                    <a:gd name="T5" fmla="*/ 0 h 60"/>
                    <a:gd name="T6" fmla="*/ 0 w 14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"/>
                    <a:gd name="T13" fmla="*/ 0 h 60"/>
                    <a:gd name="T14" fmla="*/ 14 w 14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" h="60">
                      <a:moveTo>
                        <a:pt x="0" y="60"/>
                      </a:moveTo>
                      <a:lnTo>
                        <a:pt x="14" y="1"/>
                      </a:lnTo>
                      <a:lnTo>
                        <a:pt x="10" y="0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4" name="Line 1122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1450" y="113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5" name="Freeform 1123"/>
                <p:cNvSpPr>
                  <a:spLocks noChangeAspect="1"/>
                </p:cNvSpPr>
                <p:nvPr/>
              </p:nvSpPr>
              <p:spPr bwMode="auto">
                <a:xfrm>
                  <a:off x="1432" y="1130"/>
                  <a:ext cx="18" cy="20"/>
                </a:xfrm>
                <a:custGeom>
                  <a:avLst/>
                  <a:gdLst>
                    <a:gd name="T0" fmla="*/ 110 w 130"/>
                    <a:gd name="T1" fmla="*/ 140 h 140"/>
                    <a:gd name="T2" fmla="*/ 120 w 130"/>
                    <a:gd name="T3" fmla="*/ 80 h 140"/>
                    <a:gd name="T4" fmla="*/ 130 w 130"/>
                    <a:gd name="T5" fmla="*/ 20 h 140"/>
                    <a:gd name="T6" fmla="*/ 20 w 130"/>
                    <a:gd name="T7" fmla="*/ 0 h 140"/>
                    <a:gd name="T8" fmla="*/ 10 w 130"/>
                    <a:gd name="T9" fmla="*/ 61 h 140"/>
                    <a:gd name="T10" fmla="*/ 0 w 130"/>
                    <a:gd name="T11" fmla="*/ 121 h 140"/>
                    <a:gd name="T12" fmla="*/ 110 w 130"/>
                    <a:gd name="T13" fmla="*/ 140 h 1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0"/>
                    <a:gd name="T22" fmla="*/ 0 h 140"/>
                    <a:gd name="T23" fmla="*/ 130 w 130"/>
                    <a:gd name="T24" fmla="*/ 140 h 1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0" h="140">
                      <a:moveTo>
                        <a:pt x="110" y="140"/>
                      </a:moveTo>
                      <a:lnTo>
                        <a:pt x="120" y="80"/>
                      </a:lnTo>
                      <a:lnTo>
                        <a:pt x="130" y="20"/>
                      </a:lnTo>
                      <a:lnTo>
                        <a:pt x="20" y="0"/>
                      </a:lnTo>
                      <a:lnTo>
                        <a:pt x="10" y="61"/>
                      </a:lnTo>
                      <a:lnTo>
                        <a:pt x="0" y="121"/>
                      </a:lnTo>
                      <a:lnTo>
                        <a:pt x="110" y="1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6" name="Freeform 1124"/>
                <p:cNvSpPr>
                  <a:spLocks noChangeAspect="1"/>
                </p:cNvSpPr>
                <p:nvPr/>
              </p:nvSpPr>
              <p:spPr bwMode="auto">
                <a:xfrm>
                  <a:off x="1432" y="1130"/>
                  <a:ext cx="18" cy="20"/>
                </a:xfrm>
                <a:custGeom>
                  <a:avLst/>
                  <a:gdLst>
                    <a:gd name="T0" fmla="*/ 110 w 130"/>
                    <a:gd name="T1" fmla="*/ 140 h 140"/>
                    <a:gd name="T2" fmla="*/ 120 w 130"/>
                    <a:gd name="T3" fmla="*/ 80 h 140"/>
                    <a:gd name="T4" fmla="*/ 130 w 130"/>
                    <a:gd name="T5" fmla="*/ 20 h 140"/>
                    <a:gd name="T6" fmla="*/ 20 w 130"/>
                    <a:gd name="T7" fmla="*/ 0 h 140"/>
                    <a:gd name="T8" fmla="*/ 10 w 130"/>
                    <a:gd name="T9" fmla="*/ 61 h 140"/>
                    <a:gd name="T10" fmla="*/ 0 w 130"/>
                    <a:gd name="T11" fmla="*/ 121 h 140"/>
                    <a:gd name="T12" fmla="*/ 110 w 130"/>
                    <a:gd name="T13" fmla="*/ 140 h 1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0"/>
                    <a:gd name="T22" fmla="*/ 0 h 140"/>
                    <a:gd name="T23" fmla="*/ 130 w 130"/>
                    <a:gd name="T24" fmla="*/ 140 h 1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0" h="140">
                      <a:moveTo>
                        <a:pt x="110" y="140"/>
                      </a:moveTo>
                      <a:lnTo>
                        <a:pt x="120" y="80"/>
                      </a:lnTo>
                      <a:lnTo>
                        <a:pt x="130" y="20"/>
                      </a:lnTo>
                      <a:lnTo>
                        <a:pt x="20" y="0"/>
                      </a:lnTo>
                      <a:lnTo>
                        <a:pt x="10" y="61"/>
                      </a:lnTo>
                      <a:lnTo>
                        <a:pt x="0" y="121"/>
                      </a:lnTo>
                      <a:lnTo>
                        <a:pt x="110" y="14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7" name="Freeform 1125"/>
                <p:cNvSpPr>
                  <a:spLocks noChangeAspect="1"/>
                </p:cNvSpPr>
                <p:nvPr/>
              </p:nvSpPr>
              <p:spPr bwMode="auto">
                <a:xfrm>
                  <a:off x="1433" y="1130"/>
                  <a:ext cx="2" cy="9"/>
                </a:xfrm>
                <a:custGeom>
                  <a:avLst/>
                  <a:gdLst>
                    <a:gd name="T0" fmla="*/ 0 w 10"/>
                    <a:gd name="T1" fmla="*/ 61 h 61"/>
                    <a:gd name="T2" fmla="*/ 10 w 10"/>
                    <a:gd name="T3" fmla="*/ 0 h 61"/>
                    <a:gd name="T4" fmla="*/ 9 w 10"/>
                    <a:gd name="T5" fmla="*/ 0 h 61"/>
                    <a:gd name="T6" fmla="*/ 0 w 10"/>
                    <a:gd name="T7" fmla="*/ 61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"/>
                    <a:gd name="T13" fmla="*/ 0 h 61"/>
                    <a:gd name="T14" fmla="*/ 10 w 10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" h="61">
                      <a:moveTo>
                        <a:pt x="0" y="61"/>
                      </a:move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8" name="Line 112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434" y="113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9" name="Freeform 1127"/>
                <p:cNvSpPr>
                  <a:spLocks noChangeAspect="1"/>
                </p:cNvSpPr>
                <p:nvPr/>
              </p:nvSpPr>
              <p:spPr bwMode="auto">
                <a:xfrm>
                  <a:off x="1416" y="1128"/>
                  <a:ext cx="18" cy="20"/>
                </a:xfrm>
                <a:custGeom>
                  <a:avLst/>
                  <a:gdLst>
                    <a:gd name="T0" fmla="*/ 112 w 130"/>
                    <a:gd name="T1" fmla="*/ 137 h 137"/>
                    <a:gd name="T2" fmla="*/ 121 w 130"/>
                    <a:gd name="T3" fmla="*/ 77 h 137"/>
                    <a:gd name="T4" fmla="*/ 130 w 130"/>
                    <a:gd name="T5" fmla="*/ 16 h 137"/>
                    <a:gd name="T6" fmla="*/ 19 w 130"/>
                    <a:gd name="T7" fmla="*/ 0 h 137"/>
                    <a:gd name="T8" fmla="*/ 10 w 130"/>
                    <a:gd name="T9" fmla="*/ 61 h 137"/>
                    <a:gd name="T10" fmla="*/ 0 w 130"/>
                    <a:gd name="T11" fmla="*/ 121 h 137"/>
                    <a:gd name="T12" fmla="*/ 112 w 130"/>
                    <a:gd name="T13" fmla="*/ 137 h 1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0"/>
                    <a:gd name="T22" fmla="*/ 0 h 137"/>
                    <a:gd name="T23" fmla="*/ 130 w 130"/>
                    <a:gd name="T24" fmla="*/ 137 h 1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0" h="137">
                      <a:moveTo>
                        <a:pt x="112" y="137"/>
                      </a:moveTo>
                      <a:lnTo>
                        <a:pt x="121" y="77"/>
                      </a:lnTo>
                      <a:lnTo>
                        <a:pt x="130" y="16"/>
                      </a:lnTo>
                      <a:lnTo>
                        <a:pt x="19" y="0"/>
                      </a:lnTo>
                      <a:lnTo>
                        <a:pt x="10" y="61"/>
                      </a:lnTo>
                      <a:lnTo>
                        <a:pt x="0" y="121"/>
                      </a:lnTo>
                      <a:lnTo>
                        <a:pt x="112" y="1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0" name="Freeform 1128"/>
                <p:cNvSpPr>
                  <a:spLocks noChangeAspect="1"/>
                </p:cNvSpPr>
                <p:nvPr/>
              </p:nvSpPr>
              <p:spPr bwMode="auto">
                <a:xfrm>
                  <a:off x="1416" y="1128"/>
                  <a:ext cx="18" cy="20"/>
                </a:xfrm>
                <a:custGeom>
                  <a:avLst/>
                  <a:gdLst>
                    <a:gd name="T0" fmla="*/ 112 w 130"/>
                    <a:gd name="T1" fmla="*/ 137 h 137"/>
                    <a:gd name="T2" fmla="*/ 121 w 130"/>
                    <a:gd name="T3" fmla="*/ 77 h 137"/>
                    <a:gd name="T4" fmla="*/ 130 w 130"/>
                    <a:gd name="T5" fmla="*/ 16 h 137"/>
                    <a:gd name="T6" fmla="*/ 19 w 130"/>
                    <a:gd name="T7" fmla="*/ 0 h 137"/>
                    <a:gd name="T8" fmla="*/ 10 w 130"/>
                    <a:gd name="T9" fmla="*/ 61 h 137"/>
                    <a:gd name="T10" fmla="*/ 0 w 130"/>
                    <a:gd name="T11" fmla="*/ 121 h 137"/>
                    <a:gd name="T12" fmla="*/ 112 w 130"/>
                    <a:gd name="T13" fmla="*/ 137 h 1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0"/>
                    <a:gd name="T22" fmla="*/ 0 h 137"/>
                    <a:gd name="T23" fmla="*/ 130 w 130"/>
                    <a:gd name="T24" fmla="*/ 137 h 1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0" h="137">
                      <a:moveTo>
                        <a:pt x="112" y="137"/>
                      </a:moveTo>
                      <a:lnTo>
                        <a:pt x="121" y="77"/>
                      </a:lnTo>
                      <a:lnTo>
                        <a:pt x="130" y="16"/>
                      </a:lnTo>
                      <a:lnTo>
                        <a:pt x="19" y="0"/>
                      </a:lnTo>
                      <a:lnTo>
                        <a:pt x="10" y="61"/>
                      </a:lnTo>
                      <a:lnTo>
                        <a:pt x="0" y="121"/>
                      </a:lnTo>
                      <a:lnTo>
                        <a:pt x="112" y="13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1" name="Freeform 1129"/>
                <p:cNvSpPr>
                  <a:spLocks noChangeAspect="1"/>
                </p:cNvSpPr>
                <p:nvPr/>
              </p:nvSpPr>
              <p:spPr bwMode="auto">
                <a:xfrm>
                  <a:off x="1417" y="1128"/>
                  <a:ext cx="2" cy="9"/>
                </a:xfrm>
                <a:custGeom>
                  <a:avLst/>
                  <a:gdLst>
                    <a:gd name="T0" fmla="*/ 0 w 9"/>
                    <a:gd name="T1" fmla="*/ 61 h 61"/>
                    <a:gd name="T2" fmla="*/ 9 w 9"/>
                    <a:gd name="T3" fmla="*/ 0 h 61"/>
                    <a:gd name="T4" fmla="*/ 4 w 9"/>
                    <a:gd name="T5" fmla="*/ 0 h 61"/>
                    <a:gd name="T6" fmla="*/ 0 w 9"/>
                    <a:gd name="T7" fmla="*/ 61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"/>
                    <a:gd name="T13" fmla="*/ 0 h 61"/>
                    <a:gd name="T14" fmla="*/ 9 w 9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" h="61">
                      <a:moveTo>
                        <a:pt x="0" y="61"/>
                      </a:move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2" name="Line 113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418" y="112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3" name="Freeform 1131"/>
                <p:cNvSpPr>
                  <a:spLocks noChangeAspect="1"/>
                </p:cNvSpPr>
                <p:nvPr/>
              </p:nvSpPr>
              <p:spPr bwMode="auto">
                <a:xfrm>
                  <a:off x="1400" y="1127"/>
                  <a:ext cx="18" cy="18"/>
                </a:xfrm>
                <a:custGeom>
                  <a:avLst/>
                  <a:gdLst>
                    <a:gd name="T0" fmla="*/ 113 w 122"/>
                    <a:gd name="T1" fmla="*/ 130 h 130"/>
                    <a:gd name="T2" fmla="*/ 118 w 122"/>
                    <a:gd name="T3" fmla="*/ 70 h 130"/>
                    <a:gd name="T4" fmla="*/ 122 w 122"/>
                    <a:gd name="T5" fmla="*/ 9 h 130"/>
                    <a:gd name="T6" fmla="*/ 10 w 122"/>
                    <a:gd name="T7" fmla="*/ 0 h 130"/>
                    <a:gd name="T8" fmla="*/ 5 w 122"/>
                    <a:gd name="T9" fmla="*/ 60 h 130"/>
                    <a:gd name="T10" fmla="*/ 0 w 122"/>
                    <a:gd name="T11" fmla="*/ 121 h 130"/>
                    <a:gd name="T12" fmla="*/ 113 w 122"/>
                    <a:gd name="T13" fmla="*/ 130 h 1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2"/>
                    <a:gd name="T22" fmla="*/ 0 h 130"/>
                    <a:gd name="T23" fmla="*/ 122 w 122"/>
                    <a:gd name="T24" fmla="*/ 130 h 13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2" h="130">
                      <a:moveTo>
                        <a:pt x="113" y="130"/>
                      </a:moveTo>
                      <a:lnTo>
                        <a:pt x="118" y="70"/>
                      </a:lnTo>
                      <a:lnTo>
                        <a:pt x="122" y="9"/>
                      </a:lnTo>
                      <a:lnTo>
                        <a:pt x="10" y="0"/>
                      </a:lnTo>
                      <a:lnTo>
                        <a:pt x="5" y="60"/>
                      </a:lnTo>
                      <a:lnTo>
                        <a:pt x="0" y="121"/>
                      </a:lnTo>
                      <a:lnTo>
                        <a:pt x="113" y="1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4" name="Freeform 1132"/>
                <p:cNvSpPr>
                  <a:spLocks noChangeAspect="1"/>
                </p:cNvSpPr>
                <p:nvPr/>
              </p:nvSpPr>
              <p:spPr bwMode="auto">
                <a:xfrm>
                  <a:off x="1400" y="1127"/>
                  <a:ext cx="18" cy="18"/>
                </a:xfrm>
                <a:custGeom>
                  <a:avLst/>
                  <a:gdLst>
                    <a:gd name="T0" fmla="*/ 113 w 122"/>
                    <a:gd name="T1" fmla="*/ 130 h 130"/>
                    <a:gd name="T2" fmla="*/ 118 w 122"/>
                    <a:gd name="T3" fmla="*/ 70 h 130"/>
                    <a:gd name="T4" fmla="*/ 122 w 122"/>
                    <a:gd name="T5" fmla="*/ 9 h 130"/>
                    <a:gd name="T6" fmla="*/ 10 w 122"/>
                    <a:gd name="T7" fmla="*/ 0 h 130"/>
                    <a:gd name="T8" fmla="*/ 5 w 122"/>
                    <a:gd name="T9" fmla="*/ 60 h 130"/>
                    <a:gd name="T10" fmla="*/ 0 w 122"/>
                    <a:gd name="T11" fmla="*/ 121 h 130"/>
                    <a:gd name="T12" fmla="*/ 113 w 122"/>
                    <a:gd name="T13" fmla="*/ 130 h 1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2"/>
                    <a:gd name="T22" fmla="*/ 0 h 130"/>
                    <a:gd name="T23" fmla="*/ 122 w 122"/>
                    <a:gd name="T24" fmla="*/ 130 h 13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2" h="130">
                      <a:moveTo>
                        <a:pt x="113" y="130"/>
                      </a:moveTo>
                      <a:lnTo>
                        <a:pt x="118" y="70"/>
                      </a:lnTo>
                      <a:lnTo>
                        <a:pt x="122" y="9"/>
                      </a:lnTo>
                      <a:lnTo>
                        <a:pt x="10" y="0"/>
                      </a:lnTo>
                      <a:lnTo>
                        <a:pt x="5" y="60"/>
                      </a:lnTo>
                      <a:lnTo>
                        <a:pt x="0" y="121"/>
                      </a:lnTo>
                      <a:lnTo>
                        <a:pt x="113" y="13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5" name="Freeform 1133"/>
                <p:cNvSpPr>
                  <a:spLocks noChangeAspect="1"/>
                </p:cNvSpPr>
                <p:nvPr/>
              </p:nvSpPr>
              <p:spPr bwMode="auto">
                <a:xfrm>
                  <a:off x="1401" y="1127"/>
                  <a:ext cx="1" cy="8"/>
                </a:xfrm>
                <a:custGeom>
                  <a:avLst/>
                  <a:gdLst>
                    <a:gd name="T0" fmla="*/ 0 w 5"/>
                    <a:gd name="T1" fmla="*/ 60 h 60"/>
                    <a:gd name="T2" fmla="*/ 5 w 5"/>
                    <a:gd name="T3" fmla="*/ 0 h 60"/>
                    <a:gd name="T4" fmla="*/ 2 w 5"/>
                    <a:gd name="T5" fmla="*/ 0 h 60"/>
                    <a:gd name="T6" fmla="*/ 0 w 5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"/>
                    <a:gd name="T13" fmla="*/ 0 h 60"/>
                    <a:gd name="T14" fmla="*/ 5 w 5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" h="60">
                      <a:moveTo>
                        <a:pt x="0" y="60"/>
                      </a:moveTo>
                      <a:lnTo>
                        <a:pt x="5" y="0"/>
                      </a:lnTo>
                      <a:lnTo>
                        <a:pt x="2" y="0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6" name="Line 113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401" y="112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7" name="Freeform 1135"/>
                <p:cNvSpPr>
                  <a:spLocks noChangeAspect="1"/>
                </p:cNvSpPr>
                <p:nvPr/>
              </p:nvSpPr>
              <p:spPr bwMode="auto">
                <a:xfrm>
                  <a:off x="1385" y="1126"/>
                  <a:ext cx="16" cy="18"/>
                </a:xfrm>
                <a:custGeom>
                  <a:avLst/>
                  <a:gdLst>
                    <a:gd name="T0" fmla="*/ 114 w 118"/>
                    <a:gd name="T1" fmla="*/ 125 h 125"/>
                    <a:gd name="T2" fmla="*/ 116 w 118"/>
                    <a:gd name="T3" fmla="*/ 64 h 125"/>
                    <a:gd name="T4" fmla="*/ 118 w 118"/>
                    <a:gd name="T5" fmla="*/ 4 h 125"/>
                    <a:gd name="T6" fmla="*/ 5 w 118"/>
                    <a:gd name="T7" fmla="*/ 0 h 125"/>
                    <a:gd name="T8" fmla="*/ 2 w 118"/>
                    <a:gd name="T9" fmla="*/ 60 h 125"/>
                    <a:gd name="T10" fmla="*/ 0 w 118"/>
                    <a:gd name="T11" fmla="*/ 120 h 125"/>
                    <a:gd name="T12" fmla="*/ 114 w 118"/>
                    <a:gd name="T13" fmla="*/ 125 h 1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8"/>
                    <a:gd name="T22" fmla="*/ 0 h 125"/>
                    <a:gd name="T23" fmla="*/ 118 w 118"/>
                    <a:gd name="T24" fmla="*/ 125 h 1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8" h="125">
                      <a:moveTo>
                        <a:pt x="114" y="125"/>
                      </a:moveTo>
                      <a:lnTo>
                        <a:pt x="116" y="64"/>
                      </a:lnTo>
                      <a:lnTo>
                        <a:pt x="118" y="4"/>
                      </a:lnTo>
                      <a:lnTo>
                        <a:pt x="5" y="0"/>
                      </a:lnTo>
                      <a:lnTo>
                        <a:pt x="2" y="60"/>
                      </a:lnTo>
                      <a:lnTo>
                        <a:pt x="0" y="120"/>
                      </a:lnTo>
                      <a:lnTo>
                        <a:pt x="114" y="1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8" name="Freeform 1136"/>
                <p:cNvSpPr>
                  <a:spLocks noChangeAspect="1"/>
                </p:cNvSpPr>
                <p:nvPr/>
              </p:nvSpPr>
              <p:spPr bwMode="auto">
                <a:xfrm>
                  <a:off x="1385" y="1126"/>
                  <a:ext cx="16" cy="18"/>
                </a:xfrm>
                <a:custGeom>
                  <a:avLst/>
                  <a:gdLst>
                    <a:gd name="T0" fmla="*/ 114 w 118"/>
                    <a:gd name="T1" fmla="*/ 125 h 125"/>
                    <a:gd name="T2" fmla="*/ 116 w 118"/>
                    <a:gd name="T3" fmla="*/ 64 h 125"/>
                    <a:gd name="T4" fmla="*/ 118 w 118"/>
                    <a:gd name="T5" fmla="*/ 4 h 125"/>
                    <a:gd name="T6" fmla="*/ 5 w 118"/>
                    <a:gd name="T7" fmla="*/ 0 h 125"/>
                    <a:gd name="T8" fmla="*/ 2 w 118"/>
                    <a:gd name="T9" fmla="*/ 60 h 125"/>
                    <a:gd name="T10" fmla="*/ 0 w 118"/>
                    <a:gd name="T11" fmla="*/ 120 h 125"/>
                    <a:gd name="T12" fmla="*/ 114 w 118"/>
                    <a:gd name="T13" fmla="*/ 125 h 1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8"/>
                    <a:gd name="T22" fmla="*/ 0 h 125"/>
                    <a:gd name="T23" fmla="*/ 118 w 118"/>
                    <a:gd name="T24" fmla="*/ 125 h 1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8" h="125">
                      <a:moveTo>
                        <a:pt x="114" y="125"/>
                      </a:moveTo>
                      <a:lnTo>
                        <a:pt x="116" y="64"/>
                      </a:lnTo>
                      <a:lnTo>
                        <a:pt x="118" y="4"/>
                      </a:lnTo>
                      <a:lnTo>
                        <a:pt x="5" y="0"/>
                      </a:lnTo>
                      <a:lnTo>
                        <a:pt x="2" y="60"/>
                      </a:lnTo>
                      <a:lnTo>
                        <a:pt x="0" y="120"/>
                      </a:lnTo>
                      <a:lnTo>
                        <a:pt x="114" y="12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9" name="Freeform 1137"/>
                <p:cNvSpPr>
                  <a:spLocks noChangeAspect="1"/>
                </p:cNvSpPr>
                <p:nvPr/>
              </p:nvSpPr>
              <p:spPr bwMode="auto">
                <a:xfrm>
                  <a:off x="1385" y="1126"/>
                  <a:ext cx="1" cy="9"/>
                </a:xfrm>
                <a:custGeom>
                  <a:avLst/>
                  <a:gdLst>
                    <a:gd name="T0" fmla="*/ 1 w 4"/>
                    <a:gd name="T1" fmla="*/ 60 h 60"/>
                    <a:gd name="T2" fmla="*/ 4 w 4"/>
                    <a:gd name="T3" fmla="*/ 0 h 60"/>
                    <a:gd name="T4" fmla="*/ 0 w 4"/>
                    <a:gd name="T5" fmla="*/ 0 h 60"/>
                    <a:gd name="T6" fmla="*/ 1 w 4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"/>
                    <a:gd name="T13" fmla="*/ 0 h 60"/>
                    <a:gd name="T14" fmla="*/ 4 w 4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" h="60">
                      <a:moveTo>
                        <a:pt x="1" y="60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1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0" name="Line 113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385" y="112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1" name="Freeform 1139"/>
                <p:cNvSpPr>
                  <a:spLocks noChangeAspect="1"/>
                </p:cNvSpPr>
                <p:nvPr/>
              </p:nvSpPr>
              <p:spPr bwMode="auto">
                <a:xfrm>
                  <a:off x="1369" y="1126"/>
                  <a:ext cx="16" cy="18"/>
                </a:xfrm>
                <a:custGeom>
                  <a:avLst/>
                  <a:gdLst>
                    <a:gd name="T0" fmla="*/ 116 w 116"/>
                    <a:gd name="T1" fmla="*/ 120 h 123"/>
                    <a:gd name="T2" fmla="*/ 114 w 116"/>
                    <a:gd name="T3" fmla="*/ 60 h 123"/>
                    <a:gd name="T4" fmla="*/ 113 w 116"/>
                    <a:gd name="T5" fmla="*/ 0 h 123"/>
                    <a:gd name="T6" fmla="*/ 0 w 116"/>
                    <a:gd name="T7" fmla="*/ 2 h 123"/>
                    <a:gd name="T8" fmla="*/ 1 w 116"/>
                    <a:gd name="T9" fmla="*/ 62 h 123"/>
                    <a:gd name="T10" fmla="*/ 2 w 116"/>
                    <a:gd name="T11" fmla="*/ 123 h 123"/>
                    <a:gd name="T12" fmla="*/ 116 w 116"/>
                    <a:gd name="T13" fmla="*/ 120 h 12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6"/>
                    <a:gd name="T22" fmla="*/ 0 h 123"/>
                    <a:gd name="T23" fmla="*/ 116 w 116"/>
                    <a:gd name="T24" fmla="*/ 123 h 12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6" h="123">
                      <a:moveTo>
                        <a:pt x="116" y="120"/>
                      </a:moveTo>
                      <a:lnTo>
                        <a:pt x="114" y="60"/>
                      </a:lnTo>
                      <a:lnTo>
                        <a:pt x="113" y="0"/>
                      </a:lnTo>
                      <a:lnTo>
                        <a:pt x="0" y="2"/>
                      </a:lnTo>
                      <a:lnTo>
                        <a:pt x="1" y="62"/>
                      </a:lnTo>
                      <a:lnTo>
                        <a:pt x="2" y="123"/>
                      </a:lnTo>
                      <a:lnTo>
                        <a:pt x="116" y="1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2" name="Freeform 1140"/>
                <p:cNvSpPr>
                  <a:spLocks noChangeAspect="1"/>
                </p:cNvSpPr>
                <p:nvPr/>
              </p:nvSpPr>
              <p:spPr bwMode="auto">
                <a:xfrm>
                  <a:off x="1369" y="1126"/>
                  <a:ext cx="16" cy="18"/>
                </a:xfrm>
                <a:custGeom>
                  <a:avLst/>
                  <a:gdLst>
                    <a:gd name="T0" fmla="*/ 116 w 116"/>
                    <a:gd name="T1" fmla="*/ 120 h 123"/>
                    <a:gd name="T2" fmla="*/ 114 w 116"/>
                    <a:gd name="T3" fmla="*/ 60 h 123"/>
                    <a:gd name="T4" fmla="*/ 113 w 116"/>
                    <a:gd name="T5" fmla="*/ 0 h 123"/>
                    <a:gd name="T6" fmla="*/ 0 w 116"/>
                    <a:gd name="T7" fmla="*/ 2 h 123"/>
                    <a:gd name="T8" fmla="*/ 1 w 116"/>
                    <a:gd name="T9" fmla="*/ 62 h 123"/>
                    <a:gd name="T10" fmla="*/ 2 w 116"/>
                    <a:gd name="T11" fmla="*/ 123 h 123"/>
                    <a:gd name="T12" fmla="*/ 116 w 116"/>
                    <a:gd name="T13" fmla="*/ 120 h 12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6"/>
                    <a:gd name="T22" fmla="*/ 0 h 123"/>
                    <a:gd name="T23" fmla="*/ 116 w 116"/>
                    <a:gd name="T24" fmla="*/ 123 h 12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6" h="123">
                      <a:moveTo>
                        <a:pt x="116" y="120"/>
                      </a:moveTo>
                      <a:lnTo>
                        <a:pt x="114" y="60"/>
                      </a:lnTo>
                      <a:lnTo>
                        <a:pt x="113" y="0"/>
                      </a:lnTo>
                      <a:lnTo>
                        <a:pt x="0" y="2"/>
                      </a:lnTo>
                      <a:lnTo>
                        <a:pt x="1" y="62"/>
                      </a:lnTo>
                      <a:lnTo>
                        <a:pt x="2" y="123"/>
                      </a:lnTo>
                      <a:lnTo>
                        <a:pt x="116" y="12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3" name="Freeform 1141"/>
                <p:cNvSpPr>
                  <a:spLocks noChangeAspect="1"/>
                </p:cNvSpPr>
                <p:nvPr/>
              </p:nvSpPr>
              <p:spPr bwMode="auto">
                <a:xfrm>
                  <a:off x="1368" y="1126"/>
                  <a:ext cx="1" cy="9"/>
                </a:xfrm>
                <a:custGeom>
                  <a:avLst/>
                  <a:gdLst>
                    <a:gd name="T0" fmla="*/ 4 w 4"/>
                    <a:gd name="T1" fmla="*/ 60 h 60"/>
                    <a:gd name="T2" fmla="*/ 3 w 4"/>
                    <a:gd name="T3" fmla="*/ 0 h 60"/>
                    <a:gd name="T4" fmla="*/ 0 w 4"/>
                    <a:gd name="T5" fmla="*/ 0 h 60"/>
                    <a:gd name="T6" fmla="*/ 4 w 4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"/>
                    <a:gd name="T13" fmla="*/ 0 h 60"/>
                    <a:gd name="T14" fmla="*/ 4 w 4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" h="60">
                      <a:moveTo>
                        <a:pt x="4" y="6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4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4" name="Line 114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368" y="112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5" name="Freeform 1143"/>
                <p:cNvSpPr>
                  <a:spLocks noChangeAspect="1"/>
                </p:cNvSpPr>
                <p:nvPr/>
              </p:nvSpPr>
              <p:spPr bwMode="auto">
                <a:xfrm>
                  <a:off x="1352" y="1126"/>
                  <a:ext cx="17" cy="19"/>
                </a:xfrm>
                <a:custGeom>
                  <a:avLst/>
                  <a:gdLst>
                    <a:gd name="T0" fmla="*/ 119 w 119"/>
                    <a:gd name="T1" fmla="*/ 121 h 127"/>
                    <a:gd name="T2" fmla="*/ 116 w 119"/>
                    <a:gd name="T3" fmla="*/ 60 h 127"/>
                    <a:gd name="T4" fmla="*/ 112 w 119"/>
                    <a:gd name="T5" fmla="*/ 0 h 127"/>
                    <a:gd name="T6" fmla="*/ 0 w 119"/>
                    <a:gd name="T7" fmla="*/ 7 h 127"/>
                    <a:gd name="T8" fmla="*/ 3 w 119"/>
                    <a:gd name="T9" fmla="*/ 67 h 127"/>
                    <a:gd name="T10" fmla="*/ 7 w 119"/>
                    <a:gd name="T11" fmla="*/ 127 h 127"/>
                    <a:gd name="T12" fmla="*/ 119 w 119"/>
                    <a:gd name="T13" fmla="*/ 121 h 1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9"/>
                    <a:gd name="T22" fmla="*/ 0 h 127"/>
                    <a:gd name="T23" fmla="*/ 119 w 119"/>
                    <a:gd name="T24" fmla="*/ 127 h 12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9" h="127">
                      <a:moveTo>
                        <a:pt x="119" y="121"/>
                      </a:moveTo>
                      <a:lnTo>
                        <a:pt x="116" y="60"/>
                      </a:lnTo>
                      <a:lnTo>
                        <a:pt x="112" y="0"/>
                      </a:lnTo>
                      <a:lnTo>
                        <a:pt x="0" y="7"/>
                      </a:lnTo>
                      <a:lnTo>
                        <a:pt x="3" y="67"/>
                      </a:lnTo>
                      <a:lnTo>
                        <a:pt x="7" y="127"/>
                      </a:lnTo>
                      <a:lnTo>
                        <a:pt x="119" y="1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6" name="Freeform 1144"/>
                <p:cNvSpPr>
                  <a:spLocks noChangeAspect="1"/>
                </p:cNvSpPr>
                <p:nvPr/>
              </p:nvSpPr>
              <p:spPr bwMode="auto">
                <a:xfrm>
                  <a:off x="1352" y="1126"/>
                  <a:ext cx="17" cy="19"/>
                </a:xfrm>
                <a:custGeom>
                  <a:avLst/>
                  <a:gdLst>
                    <a:gd name="T0" fmla="*/ 119 w 119"/>
                    <a:gd name="T1" fmla="*/ 121 h 127"/>
                    <a:gd name="T2" fmla="*/ 116 w 119"/>
                    <a:gd name="T3" fmla="*/ 60 h 127"/>
                    <a:gd name="T4" fmla="*/ 112 w 119"/>
                    <a:gd name="T5" fmla="*/ 0 h 127"/>
                    <a:gd name="T6" fmla="*/ 0 w 119"/>
                    <a:gd name="T7" fmla="*/ 7 h 127"/>
                    <a:gd name="T8" fmla="*/ 3 w 119"/>
                    <a:gd name="T9" fmla="*/ 67 h 127"/>
                    <a:gd name="T10" fmla="*/ 7 w 119"/>
                    <a:gd name="T11" fmla="*/ 127 h 127"/>
                    <a:gd name="T12" fmla="*/ 119 w 119"/>
                    <a:gd name="T13" fmla="*/ 121 h 1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9"/>
                    <a:gd name="T22" fmla="*/ 0 h 127"/>
                    <a:gd name="T23" fmla="*/ 119 w 119"/>
                    <a:gd name="T24" fmla="*/ 127 h 12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9" h="127">
                      <a:moveTo>
                        <a:pt x="119" y="121"/>
                      </a:moveTo>
                      <a:lnTo>
                        <a:pt x="116" y="60"/>
                      </a:lnTo>
                      <a:lnTo>
                        <a:pt x="112" y="0"/>
                      </a:lnTo>
                      <a:lnTo>
                        <a:pt x="0" y="7"/>
                      </a:lnTo>
                      <a:lnTo>
                        <a:pt x="3" y="67"/>
                      </a:lnTo>
                      <a:lnTo>
                        <a:pt x="7" y="127"/>
                      </a:lnTo>
                      <a:lnTo>
                        <a:pt x="119" y="12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7" name="Freeform 1145"/>
                <p:cNvSpPr>
                  <a:spLocks noChangeAspect="1"/>
                </p:cNvSpPr>
                <p:nvPr/>
              </p:nvSpPr>
              <p:spPr bwMode="auto">
                <a:xfrm>
                  <a:off x="1352" y="1127"/>
                  <a:ext cx="1" cy="9"/>
                </a:xfrm>
                <a:custGeom>
                  <a:avLst/>
                  <a:gdLst>
                    <a:gd name="T0" fmla="*/ 7 w 7"/>
                    <a:gd name="T1" fmla="*/ 60 h 60"/>
                    <a:gd name="T2" fmla="*/ 4 w 7"/>
                    <a:gd name="T3" fmla="*/ 0 h 60"/>
                    <a:gd name="T4" fmla="*/ 0 w 7"/>
                    <a:gd name="T5" fmla="*/ 0 h 60"/>
                    <a:gd name="T6" fmla="*/ 7 w 7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60"/>
                    <a:gd name="T14" fmla="*/ 7 w 7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60">
                      <a:moveTo>
                        <a:pt x="7" y="60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7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8" name="Line 114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352" y="112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9" name="Freeform 1147"/>
                <p:cNvSpPr>
                  <a:spLocks noChangeAspect="1"/>
                </p:cNvSpPr>
                <p:nvPr/>
              </p:nvSpPr>
              <p:spPr bwMode="auto">
                <a:xfrm>
                  <a:off x="1336" y="1127"/>
                  <a:ext cx="18" cy="20"/>
                </a:xfrm>
                <a:custGeom>
                  <a:avLst/>
                  <a:gdLst>
                    <a:gd name="T0" fmla="*/ 126 w 126"/>
                    <a:gd name="T1" fmla="*/ 120 h 134"/>
                    <a:gd name="T2" fmla="*/ 119 w 126"/>
                    <a:gd name="T3" fmla="*/ 60 h 134"/>
                    <a:gd name="T4" fmla="*/ 112 w 126"/>
                    <a:gd name="T5" fmla="*/ 0 h 134"/>
                    <a:gd name="T6" fmla="*/ 0 w 126"/>
                    <a:gd name="T7" fmla="*/ 13 h 134"/>
                    <a:gd name="T8" fmla="*/ 7 w 126"/>
                    <a:gd name="T9" fmla="*/ 74 h 134"/>
                    <a:gd name="T10" fmla="*/ 13 w 126"/>
                    <a:gd name="T11" fmla="*/ 134 h 134"/>
                    <a:gd name="T12" fmla="*/ 126 w 126"/>
                    <a:gd name="T13" fmla="*/ 120 h 1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6"/>
                    <a:gd name="T22" fmla="*/ 0 h 134"/>
                    <a:gd name="T23" fmla="*/ 126 w 126"/>
                    <a:gd name="T24" fmla="*/ 134 h 1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6" h="134">
                      <a:moveTo>
                        <a:pt x="126" y="120"/>
                      </a:moveTo>
                      <a:lnTo>
                        <a:pt x="119" y="60"/>
                      </a:lnTo>
                      <a:lnTo>
                        <a:pt x="112" y="0"/>
                      </a:lnTo>
                      <a:lnTo>
                        <a:pt x="0" y="13"/>
                      </a:lnTo>
                      <a:lnTo>
                        <a:pt x="7" y="74"/>
                      </a:lnTo>
                      <a:lnTo>
                        <a:pt x="13" y="134"/>
                      </a:lnTo>
                      <a:lnTo>
                        <a:pt x="126" y="1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60" name="Freeform 1148"/>
                <p:cNvSpPr>
                  <a:spLocks noChangeAspect="1"/>
                </p:cNvSpPr>
                <p:nvPr/>
              </p:nvSpPr>
              <p:spPr bwMode="auto">
                <a:xfrm>
                  <a:off x="1336" y="1127"/>
                  <a:ext cx="18" cy="20"/>
                </a:xfrm>
                <a:custGeom>
                  <a:avLst/>
                  <a:gdLst>
                    <a:gd name="T0" fmla="*/ 126 w 126"/>
                    <a:gd name="T1" fmla="*/ 120 h 134"/>
                    <a:gd name="T2" fmla="*/ 119 w 126"/>
                    <a:gd name="T3" fmla="*/ 60 h 134"/>
                    <a:gd name="T4" fmla="*/ 112 w 126"/>
                    <a:gd name="T5" fmla="*/ 0 h 134"/>
                    <a:gd name="T6" fmla="*/ 0 w 126"/>
                    <a:gd name="T7" fmla="*/ 13 h 134"/>
                    <a:gd name="T8" fmla="*/ 7 w 126"/>
                    <a:gd name="T9" fmla="*/ 74 h 134"/>
                    <a:gd name="T10" fmla="*/ 13 w 126"/>
                    <a:gd name="T11" fmla="*/ 134 h 134"/>
                    <a:gd name="T12" fmla="*/ 126 w 126"/>
                    <a:gd name="T13" fmla="*/ 120 h 1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6"/>
                    <a:gd name="T22" fmla="*/ 0 h 134"/>
                    <a:gd name="T23" fmla="*/ 126 w 126"/>
                    <a:gd name="T24" fmla="*/ 134 h 1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6" h="134">
                      <a:moveTo>
                        <a:pt x="126" y="120"/>
                      </a:moveTo>
                      <a:lnTo>
                        <a:pt x="119" y="60"/>
                      </a:lnTo>
                      <a:lnTo>
                        <a:pt x="112" y="0"/>
                      </a:lnTo>
                      <a:lnTo>
                        <a:pt x="0" y="13"/>
                      </a:lnTo>
                      <a:lnTo>
                        <a:pt x="7" y="74"/>
                      </a:lnTo>
                      <a:lnTo>
                        <a:pt x="13" y="134"/>
                      </a:lnTo>
                      <a:lnTo>
                        <a:pt x="126" y="12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61" name="Freeform 1149"/>
                <p:cNvSpPr>
                  <a:spLocks noChangeAspect="1"/>
                </p:cNvSpPr>
                <p:nvPr/>
              </p:nvSpPr>
              <p:spPr bwMode="auto">
                <a:xfrm>
                  <a:off x="1335" y="1129"/>
                  <a:ext cx="2" cy="9"/>
                </a:xfrm>
                <a:custGeom>
                  <a:avLst/>
                  <a:gdLst>
                    <a:gd name="T0" fmla="*/ 11 w 11"/>
                    <a:gd name="T1" fmla="*/ 61 h 61"/>
                    <a:gd name="T2" fmla="*/ 4 w 11"/>
                    <a:gd name="T3" fmla="*/ 0 h 61"/>
                    <a:gd name="T4" fmla="*/ 0 w 11"/>
                    <a:gd name="T5" fmla="*/ 0 h 61"/>
                    <a:gd name="T6" fmla="*/ 11 w 11"/>
                    <a:gd name="T7" fmla="*/ 61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"/>
                    <a:gd name="T13" fmla="*/ 0 h 61"/>
                    <a:gd name="T14" fmla="*/ 11 w 11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" h="61">
                      <a:moveTo>
                        <a:pt x="11" y="61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11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62" name="Line 115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335" y="112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63" name="Freeform 1151"/>
                <p:cNvSpPr>
                  <a:spLocks noChangeAspect="1"/>
                </p:cNvSpPr>
                <p:nvPr/>
              </p:nvSpPr>
              <p:spPr bwMode="auto">
                <a:xfrm>
                  <a:off x="1319" y="1129"/>
                  <a:ext cx="19" cy="20"/>
                </a:xfrm>
                <a:custGeom>
                  <a:avLst/>
                  <a:gdLst>
                    <a:gd name="T0" fmla="*/ 131 w 131"/>
                    <a:gd name="T1" fmla="*/ 121 h 139"/>
                    <a:gd name="T2" fmla="*/ 121 w 131"/>
                    <a:gd name="T3" fmla="*/ 61 h 139"/>
                    <a:gd name="T4" fmla="*/ 110 w 131"/>
                    <a:gd name="T5" fmla="*/ 0 h 139"/>
                    <a:gd name="T6" fmla="*/ 0 w 131"/>
                    <a:gd name="T7" fmla="*/ 19 h 139"/>
                    <a:gd name="T8" fmla="*/ 10 w 131"/>
                    <a:gd name="T9" fmla="*/ 79 h 139"/>
                    <a:gd name="T10" fmla="*/ 21 w 131"/>
                    <a:gd name="T11" fmla="*/ 139 h 139"/>
                    <a:gd name="T12" fmla="*/ 131 w 131"/>
                    <a:gd name="T13" fmla="*/ 121 h 1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1"/>
                    <a:gd name="T22" fmla="*/ 0 h 139"/>
                    <a:gd name="T23" fmla="*/ 131 w 131"/>
                    <a:gd name="T24" fmla="*/ 139 h 13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1" h="139">
                      <a:moveTo>
                        <a:pt x="131" y="121"/>
                      </a:moveTo>
                      <a:lnTo>
                        <a:pt x="121" y="61"/>
                      </a:lnTo>
                      <a:lnTo>
                        <a:pt x="110" y="0"/>
                      </a:lnTo>
                      <a:lnTo>
                        <a:pt x="0" y="19"/>
                      </a:lnTo>
                      <a:lnTo>
                        <a:pt x="10" y="79"/>
                      </a:lnTo>
                      <a:lnTo>
                        <a:pt x="21" y="139"/>
                      </a:lnTo>
                      <a:lnTo>
                        <a:pt x="131" y="1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64" name="Freeform 1152"/>
                <p:cNvSpPr>
                  <a:spLocks noChangeAspect="1"/>
                </p:cNvSpPr>
                <p:nvPr/>
              </p:nvSpPr>
              <p:spPr bwMode="auto">
                <a:xfrm>
                  <a:off x="1319" y="1129"/>
                  <a:ext cx="19" cy="20"/>
                </a:xfrm>
                <a:custGeom>
                  <a:avLst/>
                  <a:gdLst>
                    <a:gd name="T0" fmla="*/ 131 w 131"/>
                    <a:gd name="T1" fmla="*/ 121 h 139"/>
                    <a:gd name="T2" fmla="*/ 121 w 131"/>
                    <a:gd name="T3" fmla="*/ 61 h 139"/>
                    <a:gd name="T4" fmla="*/ 110 w 131"/>
                    <a:gd name="T5" fmla="*/ 0 h 139"/>
                    <a:gd name="T6" fmla="*/ 0 w 131"/>
                    <a:gd name="T7" fmla="*/ 19 h 139"/>
                    <a:gd name="T8" fmla="*/ 10 w 131"/>
                    <a:gd name="T9" fmla="*/ 79 h 139"/>
                    <a:gd name="T10" fmla="*/ 21 w 131"/>
                    <a:gd name="T11" fmla="*/ 139 h 139"/>
                    <a:gd name="T12" fmla="*/ 131 w 131"/>
                    <a:gd name="T13" fmla="*/ 121 h 1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1"/>
                    <a:gd name="T22" fmla="*/ 0 h 139"/>
                    <a:gd name="T23" fmla="*/ 131 w 131"/>
                    <a:gd name="T24" fmla="*/ 139 h 13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1" h="139">
                      <a:moveTo>
                        <a:pt x="131" y="121"/>
                      </a:moveTo>
                      <a:lnTo>
                        <a:pt x="121" y="61"/>
                      </a:lnTo>
                      <a:lnTo>
                        <a:pt x="110" y="0"/>
                      </a:lnTo>
                      <a:lnTo>
                        <a:pt x="0" y="19"/>
                      </a:lnTo>
                      <a:lnTo>
                        <a:pt x="10" y="79"/>
                      </a:lnTo>
                      <a:lnTo>
                        <a:pt x="21" y="139"/>
                      </a:lnTo>
                      <a:lnTo>
                        <a:pt x="131" y="12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65" name="Freeform 1153"/>
                <p:cNvSpPr>
                  <a:spLocks noChangeAspect="1"/>
                </p:cNvSpPr>
                <p:nvPr/>
              </p:nvSpPr>
              <p:spPr bwMode="auto">
                <a:xfrm>
                  <a:off x="1319" y="1132"/>
                  <a:ext cx="2" cy="9"/>
                </a:xfrm>
                <a:custGeom>
                  <a:avLst/>
                  <a:gdLst>
                    <a:gd name="T0" fmla="*/ 12 w 12"/>
                    <a:gd name="T1" fmla="*/ 60 h 60"/>
                    <a:gd name="T2" fmla="*/ 2 w 12"/>
                    <a:gd name="T3" fmla="*/ 0 h 60"/>
                    <a:gd name="T4" fmla="*/ 0 w 12"/>
                    <a:gd name="T5" fmla="*/ 1 h 60"/>
                    <a:gd name="T6" fmla="*/ 12 w 1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"/>
                    <a:gd name="T13" fmla="*/ 0 h 60"/>
                    <a:gd name="T14" fmla="*/ 12 w 1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" h="60">
                      <a:moveTo>
                        <a:pt x="12" y="60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12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66" name="Line 115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319" y="113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67" name="Freeform 1155"/>
                <p:cNvSpPr>
                  <a:spLocks noChangeAspect="1"/>
                </p:cNvSpPr>
                <p:nvPr/>
              </p:nvSpPr>
              <p:spPr bwMode="auto">
                <a:xfrm>
                  <a:off x="1303" y="1132"/>
                  <a:ext cx="20" cy="20"/>
                </a:xfrm>
                <a:custGeom>
                  <a:avLst/>
                  <a:gdLst>
                    <a:gd name="T0" fmla="*/ 135 w 135"/>
                    <a:gd name="T1" fmla="*/ 118 h 142"/>
                    <a:gd name="T2" fmla="*/ 122 w 135"/>
                    <a:gd name="T3" fmla="*/ 59 h 142"/>
                    <a:gd name="T4" fmla="*/ 110 w 135"/>
                    <a:gd name="T5" fmla="*/ 0 h 142"/>
                    <a:gd name="T6" fmla="*/ 0 w 135"/>
                    <a:gd name="T7" fmla="*/ 24 h 142"/>
                    <a:gd name="T8" fmla="*/ 12 w 135"/>
                    <a:gd name="T9" fmla="*/ 83 h 142"/>
                    <a:gd name="T10" fmla="*/ 25 w 135"/>
                    <a:gd name="T11" fmla="*/ 142 h 142"/>
                    <a:gd name="T12" fmla="*/ 135 w 135"/>
                    <a:gd name="T13" fmla="*/ 118 h 1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5"/>
                    <a:gd name="T22" fmla="*/ 0 h 142"/>
                    <a:gd name="T23" fmla="*/ 135 w 135"/>
                    <a:gd name="T24" fmla="*/ 142 h 1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5" h="142">
                      <a:moveTo>
                        <a:pt x="135" y="118"/>
                      </a:moveTo>
                      <a:lnTo>
                        <a:pt x="122" y="59"/>
                      </a:lnTo>
                      <a:lnTo>
                        <a:pt x="110" y="0"/>
                      </a:lnTo>
                      <a:lnTo>
                        <a:pt x="0" y="24"/>
                      </a:lnTo>
                      <a:lnTo>
                        <a:pt x="12" y="83"/>
                      </a:lnTo>
                      <a:lnTo>
                        <a:pt x="25" y="142"/>
                      </a:lnTo>
                      <a:lnTo>
                        <a:pt x="135" y="1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68" name="Freeform 1156"/>
                <p:cNvSpPr>
                  <a:spLocks noChangeAspect="1"/>
                </p:cNvSpPr>
                <p:nvPr/>
              </p:nvSpPr>
              <p:spPr bwMode="auto">
                <a:xfrm>
                  <a:off x="1303" y="1132"/>
                  <a:ext cx="20" cy="20"/>
                </a:xfrm>
                <a:custGeom>
                  <a:avLst/>
                  <a:gdLst>
                    <a:gd name="T0" fmla="*/ 135 w 135"/>
                    <a:gd name="T1" fmla="*/ 118 h 142"/>
                    <a:gd name="T2" fmla="*/ 122 w 135"/>
                    <a:gd name="T3" fmla="*/ 59 h 142"/>
                    <a:gd name="T4" fmla="*/ 110 w 135"/>
                    <a:gd name="T5" fmla="*/ 0 h 142"/>
                    <a:gd name="T6" fmla="*/ 0 w 135"/>
                    <a:gd name="T7" fmla="*/ 24 h 142"/>
                    <a:gd name="T8" fmla="*/ 12 w 135"/>
                    <a:gd name="T9" fmla="*/ 83 h 142"/>
                    <a:gd name="T10" fmla="*/ 25 w 135"/>
                    <a:gd name="T11" fmla="*/ 142 h 142"/>
                    <a:gd name="T12" fmla="*/ 135 w 135"/>
                    <a:gd name="T13" fmla="*/ 118 h 1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5"/>
                    <a:gd name="T22" fmla="*/ 0 h 142"/>
                    <a:gd name="T23" fmla="*/ 135 w 135"/>
                    <a:gd name="T24" fmla="*/ 142 h 1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5" h="142">
                      <a:moveTo>
                        <a:pt x="135" y="118"/>
                      </a:moveTo>
                      <a:lnTo>
                        <a:pt x="122" y="59"/>
                      </a:lnTo>
                      <a:lnTo>
                        <a:pt x="110" y="0"/>
                      </a:lnTo>
                      <a:lnTo>
                        <a:pt x="0" y="24"/>
                      </a:lnTo>
                      <a:lnTo>
                        <a:pt x="12" y="83"/>
                      </a:lnTo>
                      <a:lnTo>
                        <a:pt x="25" y="142"/>
                      </a:lnTo>
                      <a:lnTo>
                        <a:pt x="135" y="11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69" name="Freeform 1157"/>
                <p:cNvSpPr>
                  <a:spLocks noChangeAspect="1"/>
                </p:cNvSpPr>
                <p:nvPr/>
              </p:nvSpPr>
              <p:spPr bwMode="auto">
                <a:xfrm>
                  <a:off x="1303" y="1136"/>
                  <a:ext cx="2" cy="8"/>
                </a:xfrm>
                <a:custGeom>
                  <a:avLst/>
                  <a:gdLst>
                    <a:gd name="T0" fmla="*/ 16 w 16"/>
                    <a:gd name="T1" fmla="*/ 59 h 59"/>
                    <a:gd name="T2" fmla="*/ 4 w 16"/>
                    <a:gd name="T3" fmla="*/ 0 h 59"/>
                    <a:gd name="T4" fmla="*/ 0 w 16"/>
                    <a:gd name="T5" fmla="*/ 0 h 59"/>
                    <a:gd name="T6" fmla="*/ 16 w 16"/>
                    <a:gd name="T7" fmla="*/ 59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59"/>
                    <a:gd name="T14" fmla="*/ 16 w 16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59">
                      <a:moveTo>
                        <a:pt x="16" y="59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16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70" name="Line 115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303" y="113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71" name="Freeform 1159"/>
                <p:cNvSpPr>
                  <a:spLocks noChangeAspect="1"/>
                </p:cNvSpPr>
                <p:nvPr/>
              </p:nvSpPr>
              <p:spPr bwMode="auto">
                <a:xfrm>
                  <a:off x="1287" y="1136"/>
                  <a:ext cx="20" cy="20"/>
                </a:xfrm>
                <a:custGeom>
                  <a:avLst/>
                  <a:gdLst>
                    <a:gd name="T0" fmla="*/ 139 w 139"/>
                    <a:gd name="T1" fmla="*/ 118 h 146"/>
                    <a:gd name="T2" fmla="*/ 123 w 139"/>
                    <a:gd name="T3" fmla="*/ 59 h 146"/>
                    <a:gd name="T4" fmla="*/ 107 w 139"/>
                    <a:gd name="T5" fmla="*/ 0 h 146"/>
                    <a:gd name="T6" fmla="*/ 0 w 139"/>
                    <a:gd name="T7" fmla="*/ 28 h 146"/>
                    <a:gd name="T8" fmla="*/ 16 w 139"/>
                    <a:gd name="T9" fmla="*/ 87 h 146"/>
                    <a:gd name="T10" fmla="*/ 32 w 139"/>
                    <a:gd name="T11" fmla="*/ 146 h 146"/>
                    <a:gd name="T12" fmla="*/ 139 w 139"/>
                    <a:gd name="T13" fmla="*/ 118 h 1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9"/>
                    <a:gd name="T22" fmla="*/ 0 h 146"/>
                    <a:gd name="T23" fmla="*/ 139 w 139"/>
                    <a:gd name="T24" fmla="*/ 146 h 14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9" h="146">
                      <a:moveTo>
                        <a:pt x="139" y="118"/>
                      </a:moveTo>
                      <a:lnTo>
                        <a:pt x="123" y="59"/>
                      </a:lnTo>
                      <a:lnTo>
                        <a:pt x="107" y="0"/>
                      </a:lnTo>
                      <a:lnTo>
                        <a:pt x="0" y="28"/>
                      </a:lnTo>
                      <a:lnTo>
                        <a:pt x="16" y="87"/>
                      </a:lnTo>
                      <a:lnTo>
                        <a:pt x="32" y="146"/>
                      </a:lnTo>
                      <a:lnTo>
                        <a:pt x="139" y="1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72" name="Freeform 1160"/>
                <p:cNvSpPr>
                  <a:spLocks noChangeAspect="1"/>
                </p:cNvSpPr>
                <p:nvPr/>
              </p:nvSpPr>
              <p:spPr bwMode="auto">
                <a:xfrm>
                  <a:off x="1287" y="1136"/>
                  <a:ext cx="20" cy="20"/>
                </a:xfrm>
                <a:custGeom>
                  <a:avLst/>
                  <a:gdLst>
                    <a:gd name="T0" fmla="*/ 139 w 139"/>
                    <a:gd name="T1" fmla="*/ 118 h 146"/>
                    <a:gd name="T2" fmla="*/ 123 w 139"/>
                    <a:gd name="T3" fmla="*/ 59 h 146"/>
                    <a:gd name="T4" fmla="*/ 107 w 139"/>
                    <a:gd name="T5" fmla="*/ 0 h 146"/>
                    <a:gd name="T6" fmla="*/ 0 w 139"/>
                    <a:gd name="T7" fmla="*/ 28 h 146"/>
                    <a:gd name="T8" fmla="*/ 16 w 139"/>
                    <a:gd name="T9" fmla="*/ 87 h 146"/>
                    <a:gd name="T10" fmla="*/ 32 w 139"/>
                    <a:gd name="T11" fmla="*/ 146 h 146"/>
                    <a:gd name="T12" fmla="*/ 139 w 139"/>
                    <a:gd name="T13" fmla="*/ 118 h 1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9"/>
                    <a:gd name="T22" fmla="*/ 0 h 146"/>
                    <a:gd name="T23" fmla="*/ 139 w 139"/>
                    <a:gd name="T24" fmla="*/ 146 h 14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9" h="146">
                      <a:moveTo>
                        <a:pt x="139" y="118"/>
                      </a:moveTo>
                      <a:lnTo>
                        <a:pt x="123" y="59"/>
                      </a:lnTo>
                      <a:lnTo>
                        <a:pt x="107" y="0"/>
                      </a:lnTo>
                      <a:lnTo>
                        <a:pt x="0" y="28"/>
                      </a:lnTo>
                      <a:lnTo>
                        <a:pt x="16" y="87"/>
                      </a:lnTo>
                      <a:lnTo>
                        <a:pt x="32" y="146"/>
                      </a:lnTo>
                      <a:lnTo>
                        <a:pt x="139" y="11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73" name="Freeform 1161"/>
                <p:cNvSpPr>
                  <a:spLocks noChangeAspect="1"/>
                </p:cNvSpPr>
                <p:nvPr/>
              </p:nvSpPr>
              <p:spPr bwMode="auto">
                <a:xfrm>
                  <a:off x="1287" y="1140"/>
                  <a:ext cx="3" cy="8"/>
                </a:xfrm>
                <a:custGeom>
                  <a:avLst/>
                  <a:gdLst>
                    <a:gd name="T0" fmla="*/ 18 w 18"/>
                    <a:gd name="T1" fmla="*/ 59 h 59"/>
                    <a:gd name="T2" fmla="*/ 2 w 18"/>
                    <a:gd name="T3" fmla="*/ 0 h 59"/>
                    <a:gd name="T4" fmla="*/ 0 w 18"/>
                    <a:gd name="T5" fmla="*/ 1 h 59"/>
                    <a:gd name="T6" fmla="*/ 18 w 18"/>
                    <a:gd name="T7" fmla="*/ 59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"/>
                    <a:gd name="T13" fmla="*/ 0 h 59"/>
                    <a:gd name="T14" fmla="*/ 18 w 18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" h="59">
                      <a:moveTo>
                        <a:pt x="18" y="59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18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74" name="Line 116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287" y="114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75" name="Freeform 1163"/>
                <p:cNvSpPr>
                  <a:spLocks noChangeAspect="1"/>
                </p:cNvSpPr>
                <p:nvPr/>
              </p:nvSpPr>
              <p:spPr bwMode="auto">
                <a:xfrm>
                  <a:off x="1272" y="1140"/>
                  <a:ext cx="20" cy="21"/>
                </a:xfrm>
                <a:custGeom>
                  <a:avLst/>
                  <a:gdLst>
                    <a:gd name="T0" fmla="*/ 141 w 141"/>
                    <a:gd name="T1" fmla="*/ 116 h 149"/>
                    <a:gd name="T2" fmla="*/ 122 w 141"/>
                    <a:gd name="T3" fmla="*/ 58 h 149"/>
                    <a:gd name="T4" fmla="*/ 104 w 141"/>
                    <a:gd name="T5" fmla="*/ 0 h 149"/>
                    <a:gd name="T6" fmla="*/ 0 w 141"/>
                    <a:gd name="T7" fmla="*/ 33 h 149"/>
                    <a:gd name="T8" fmla="*/ 18 w 141"/>
                    <a:gd name="T9" fmla="*/ 91 h 149"/>
                    <a:gd name="T10" fmla="*/ 36 w 141"/>
                    <a:gd name="T11" fmla="*/ 149 h 149"/>
                    <a:gd name="T12" fmla="*/ 141 w 141"/>
                    <a:gd name="T13" fmla="*/ 116 h 1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1"/>
                    <a:gd name="T22" fmla="*/ 0 h 149"/>
                    <a:gd name="T23" fmla="*/ 141 w 141"/>
                    <a:gd name="T24" fmla="*/ 149 h 1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1" h="149">
                      <a:moveTo>
                        <a:pt x="141" y="116"/>
                      </a:moveTo>
                      <a:lnTo>
                        <a:pt x="122" y="58"/>
                      </a:lnTo>
                      <a:lnTo>
                        <a:pt x="104" y="0"/>
                      </a:lnTo>
                      <a:lnTo>
                        <a:pt x="0" y="33"/>
                      </a:lnTo>
                      <a:lnTo>
                        <a:pt x="18" y="91"/>
                      </a:lnTo>
                      <a:lnTo>
                        <a:pt x="36" y="149"/>
                      </a:lnTo>
                      <a:lnTo>
                        <a:pt x="141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76" name="Freeform 1164"/>
                <p:cNvSpPr>
                  <a:spLocks noChangeAspect="1"/>
                </p:cNvSpPr>
                <p:nvPr/>
              </p:nvSpPr>
              <p:spPr bwMode="auto">
                <a:xfrm>
                  <a:off x="1272" y="1140"/>
                  <a:ext cx="20" cy="21"/>
                </a:xfrm>
                <a:custGeom>
                  <a:avLst/>
                  <a:gdLst>
                    <a:gd name="T0" fmla="*/ 141 w 141"/>
                    <a:gd name="T1" fmla="*/ 116 h 149"/>
                    <a:gd name="T2" fmla="*/ 122 w 141"/>
                    <a:gd name="T3" fmla="*/ 58 h 149"/>
                    <a:gd name="T4" fmla="*/ 104 w 141"/>
                    <a:gd name="T5" fmla="*/ 0 h 149"/>
                    <a:gd name="T6" fmla="*/ 0 w 141"/>
                    <a:gd name="T7" fmla="*/ 33 h 149"/>
                    <a:gd name="T8" fmla="*/ 18 w 141"/>
                    <a:gd name="T9" fmla="*/ 91 h 149"/>
                    <a:gd name="T10" fmla="*/ 36 w 141"/>
                    <a:gd name="T11" fmla="*/ 149 h 149"/>
                    <a:gd name="T12" fmla="*/ 141 w 141"/>
                    <a:gd name="T13" fmla="*/ 116 h 1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1"/>
                    <a:gd name="T22" fmla="*/ 0 h 149"/>
                    <a:gd name="T23" fmla="*/ 141 w 141"/>
                    <a:gd name="T24" fmla="*/ 149 h 1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1" h="149">
                      <a:moveTo>
                        <a:pt x="141" y="116"/>
                      </a:moveTo>
                      <a:lnTo>
                        <a:pt x="122" y="58"/>
                      </a:lnTo>
                      <a:lnTo>
                        <a:pt x="104" y="0"/>
                      </a:lnTo>
                      <a:lnTo>
                        <a:pt x="0" y="33"/>
                      </a:lnTo>
                      <a:lnTo>
                        <a:pt x="18" y="91"/>
                      </a:lnTo>
                      <a:lnTo>
                        <a:pt x="36" y="149"/>
                      </a:lnTo>
                      <a:lnTo>
                        <a:pt x="141" y="11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77" name="Freeform 1165"/>
                <p:cNvSpPr>
                  <a:spLocks noChangeAspect="1"/>
                </p:cNvSpPr>
                <p:nvPr/>
              </p:nvSpPr>
              <p:spPr bwMode="auto">
                <a:xfrm>
                  <a:off x="1272" y="1144"/>
                  <a:ext cx="3" cy="9"/>
                </a:xfrm>
                <a:custGeom>
                  <a:avLst/>
                  <a:gdLst>
                    <a:gd name="T0" fmla="*/ 21 w 21"/>
                    <a:gd name="T1" fmla="*/ 58 h 58"/>
                    <a:gd name="T2" fmla="*/ 3 w 21"/>
                    <a:gd name="T3" fmla="*/ 0 h 58"/>
                    <a:gd name="T4" fmla="*/ 0 w 21"/>
                    <a:gd name="T5" fmla="*/ 1 h 58"/>
                    <a:gd name="T6" fmla="*/ 21 w 21"/>
                    <a:gd name="T7" fmla="*/ 58 h 5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"/>
                    <a:gd name="T13" fmla="*/ 0 h 58"/>
                    <a:gd name="T14" fmla="*/ 21 w 21"/>
                    <a:gd name="T15" fmla="*/ 58 h 5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" h="58">
                      <a:moveTo>
                        <a:pt x="21" y="58"/>
                      </a:move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21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78" name="Line 116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272" y="114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79" name="Freeform 1167"/>
                <p:cNvSpPr>
                  <a:spLocks noChangeAspect="1"/>
                </p:cNvSpPr>
                <p:nvPr/>
              </p:nvSpPr>
              <p:spPr bwMode="auto">
                <a:xfrm>
                  <a:off x="1257" y="1145"/>
                  <a:ext cx="21" cy="21"/>
                </a:xfrm>
                <a:custGeom>
                  <a:avLst/>
                  <a:gdLst>
                    <a:gd name="T0" fmla="*/ 144 w 144"/>
                    <a:gd name="T1" fmla="*/ 114 h 152"/>
                    <a:gd name="T2" fmla="*/ 124 w 144"/>
                    <a:gd name="T3" fmla="*/ 57 h 152"/>
                    <a:gd name="T4" fmla="*/ 103 w 144"/>
                    <a:gd name="T5" fmla="*/ 0 h 152"/>
                    <a:gd name="T6" fmla="*/ 0 w 144"/>
                    <a:gd name="T7" fmla="*/ 38 h 152"/>
                    <a:gd name="T8" fmla="*/ 20 w 144"/>
                    <a:gd name="T9" fmla="*/ 95 h 152"/>
                    <a:gd name="T10" fmla="*/ 41 w 144"/>
                    <a:gd name="T11" fmla="*/ 152 h 152"/>
                    <a:gd name="T12" fmla="*/ 144 w 144"/>
                    <a:gd name="T13" fmla="*/ 114 h 15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4"/>
                    <a:gd name="T22" fmla="*/ 0 h 152"/>
                    <a:gd name="T23" fmla="*/ 144 w 144"/>
                    <a:gd name="T24" fmla="*/ 152 h 15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4" h="152">
                      <a:moveTo>
                        <a:pt x="144" y="114"/>
                      </a:moveTo>
                      <a:lnTo>
                        <a:pt x="124" y="57"/>
                      </a:lnTo>
                      <a:lnTo>
                        <a:pt x="103" y="0"/>
                      </a:lnTo>
                      <a:lnTo>
                        <a:pt x="0" y="38"/>
                      </a:lnTo>
                      <a:lnTo>
                        <a:pt x="20" y="95"/>
                      </a:lnTo>
                      <a:lnTo>
                        <a:pt x="41" y="152"/>
                      </a:lnTo>
                      <a:lnTo>
                        <a:pt x="144" y="1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0" name="Freeform 1168"/>
                <p:cNvSpPr>
                  <a:spLocks noChangeAspect="1"/>
                </p:cNvSpPr>
                <p:nvPr/>
              </p:nvSpPr>
              <p:spPr bwMode="auto">
                <a:xfrm>
                  <a:off x="1257" y="1145"/>
                  <a:ext cx="21" cy="21"/>
                </a:xfrm>
                <a:custGeom>
                  <a:avLst/>
                  <a:gdLst>
                    <a:gd name="T0" fmla="*/ 144 w 144"/>
                    <a:gd name="T1" fmla="*/ 114 h 152"/>
                    <a:gd name="T2" fmla="*/ 124 w 144"/>
                    <a:gd name="T3" fmla="*/ 57 h 152"/>
                    <a:gd name="T4" fmla="*/ 103 w 144"/>
                    <a:gd name="T5" fmla="*/ 0 h 152"/>
                    <a:gd name="T6" fmla="*/ 0 w 144"/>
                    <a:gd name="T7" fmla="*/ 38 h 152"/>
                    <a:gd name="T8" fmla="*/ 20 w 144"/>
                    <a:gd name="T9" fmla="*/ 95 h 152"/>
                    <a:gd name="T10" fmla="*/ 41 w 144"/>
                    <a:gd name="T11" fmla="*/ 152 h 152"/>
                    <a:gd name="T12" fmla="*/ 144 w 144"/>
                    <a:gd name="T13" fmla="*/ 114 h 15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4"/>
                    <a:gd name="T22" fmla="*/ 0 h 152"/>
                    <a:gd name="T23" fmla="*/ 144 w 144"/>
                    <a:gd name="T24" fmla="*/ 152 h 15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4" h="152">
                      <a:moveTo>
                        <a:pt x="144" y="114"/>
                      </a:moveTo>
                      <a:lnTo>
                        <a:pt x="124" y="57"/>
                      </a:lnTo>
                      <a:lnTo>
                        <a:pt x="103" y="0"/>
                      </a:lnTo>
                      <a:lnTo>
                        <a:pt x="0" y="38"/>
                      </a:lnTo>
                      <a:lnTo>
                        <a:pt x="20" y="95"/>
                      </a:lnTo>
                      <a:lnTo>
                        <a:pt x="41" y="152"/>
                      </a:lnTo>
                      <a:lnTo>
                        <a:pt x="144" y="11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1" name="Freeform 1169"/>
                <p:cNvSpPr>
                  <a:spLocks noChangeAspect="1"/>
                </p:cNvSpPr>
                <p:nvPr/>
              </p:nvSpPr>
              <p:spPr bwMode="auto">
                <a:xfrm>
                  <a:off x="1257" y="1150"/>
                  <a:ext cx="3" cy="8"/>
                </a:xfrm>
                <a:custGeom>
                  <a:avLst/>
                  <a:gdLst>
                    <a:gd name="T0" fmla="*/ 24 w 24"/>
                    <a:gd name="T1" fmla="*/ 57 h 57"/>
                    <a:gd name="T2" fmla="*/ 4 w 24"/>
                    <a:gd name="T3" fmla="*/ 0 h 57"/>
                    <a:gd name="T4" fmla="*/ 0 w 24"/>
                    <a:gd name="T5" fmla="*/ 1 h 57"/>
                    <a:gd name="T6" fmla="*/ 24 w 24"/>
                    <a:gd name="T7" fmla="*/ 57 h 5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"/>
                    <a:gd name="T13" fmla="*/ 0 h 57"/>
                    <a:gd name="T14" fmla="*/ 24 w 24"/>
                    <a:gd name="T15" fmla="*/ 57 h 5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" h="57">
                      <a:moveTo>
                        <a:pt x="24" y="57"/>
                      </a:move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24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2" name="Line 117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257" y="115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3" name="Freeform 1171"/>
                <p:cNvSpPr>
                  <a:spLocks noChangeAspect="1"/>
                </p:cNvSpPr>
                <p:nvPr/>
              </p:nvSpPr>
              <p:spPr bwMode="auto">
                <a:xfrm>
                  <a:off x="1243" y="1150"/>
                  <a:ext cx="20" cy="22"/>
                </a:xfrm>
                <a:custGeom>
                  <a:avLst/>
                  <a:gdLst>
                    <a:gd name="T0" fmla="*/ 146 w 146"/>
                    <a:gd name="T1" fmla="*/ 112 h 155"/>
                    <a:gd name="T2" fmla="*/ 122 w 146"/>
                    <a:gd name="T3" fmla="*/ 56 h 155"/>
                    <a:gd name="T4" fmla="*/ 98 w 146"/>
                    <a:gd name="T5" fmla="*/ 0 h 155"/>
                    <a:gd name="T6" fmla="*/ 0 w 146"/>
                    <a:gd name="T7" fmla="*/ 43 h 155"/>
                    <a:gd name="T8" fmla="*/ 23 w 146"/>
                    <a:gd name="T9" fmla="*/ 99 h 155"/>
                    <a:gd name="T10" fmla="*/ 47 w 146"/>
                    <a:gd name="T11" fmla="*/ 155 h 155"/>
                    <a:gd name="T12" fmla="*/ 146 w 146"/>
                    <a:gd name="T13" fmla="*/ 112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6"/>
                    <a:gd name="T22" fmla="*/ 0 h 155"/>
                    <a:gd name="T23" fmla="*/ 146 w 146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6" h="155">
                      <a:moveTo>
                        <a:pt x="146" y="112"/>
                      </a:moveTo>
                      <a:lnTo>
                        <a:pt x="122" y="56"/>
                      </a:lnTo>
                      <a:lnTo>
                        <a:pt x="98" y="0"/>
                      </a:lnTo>
                      <a:lnTo>
                        <a:pt x="0" y="43"/>
                      </a:lnTo>
                      <a:lnTo>
                        <a:pt x="23" y="99"/>
                      </a:lnTo>
                      <a:lnTo>
                        <a:pt x="47" y="155"/>
                      </a:lnTo>
                      <a:lnTo>
                        <a:pt x="146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4" name="Freeform 1172"/>
                <p:cNvSpPr>
                  <a:spLocks noChangeAspect="1"/>
                </p:cNvSpPr>
                <p:nvPr/>
              </p:nvSpPr>
              <p:spPr bwMode="auto">
                <a:xfrm>
                  <a:off x="1243" y="1150"/>
                  <a:ext cx="20" cy="22"/>
                </a:xfrm>
                <a:custGeom>
                  <a:avLst/>
                  <a:gdLst>
                    <a:gd name="T0" fmla="*/ 146 w 146"/>
                    <a:gd name="T1" fmla="*/ 112 h 155"/>
                    <a:gd name="T2" fmla="*/ 122 w 146"/>
                    <a:gd name="T3" fmla="*/ 56 h 155"/>
                    <a:gd name="T4" fmla="*/ 98 w 146"/>
                    <a:gd name="T5" fmla="*/ 0 h 155"/>
                    <a:gd name="T6" fmla="*/ 0 w 146"/>
                    <a:gd name="T7" fmla="*/ 43 h 155"/>
                    <a:gd name="T8" fmla="*/ 23 w 146"/>
                    <a:gd name="T9" fmla="*/ 99 h 155"/>
                    <a:gd name="T10" fmla="*/ 47 w 146"/>
                    <a:gd name="T11" fmla="*/ 155 h 155"/>
                    <a:gd name="T12" fmla="*/ 146 w 146"/>
                    <a:gd name="T13" fmla="*/ 112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6"/>
                    <a:gd name="T22" fmla="*/ 0 h 155"/>
                    <a:gd name="T23" fmla="*/ 146 w 146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6" h="155">
                      <a:moveTo>
                        <a:pt x="146" y="112"/>
                      </a:moveTo>
                      <a:lnTo>
                        <a:pt x="122" y="56"/>
                      </a:lnTo>
                      <a:lnTo>
                        <a:pt x="98" y="0"/>
                      </a:lnTo>
                      <a:lnTo>
                        <a:pt x="0" y="43"/>
                      </a:lnTo>
                      <a:lnTo>
                        <a:pt x="23" y="99"/>
                      </a:lnTo>
                      <a:lnTo>
                        <a:pt x="47" y="155"/>
                      </a:lnTo>
                      <a:lnTo>
                        <a:pt x="146" y="1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5" name="Freeform 1173"/>
                <p:cNvSpPr>
                  <a:spLocks noChangeAspect="1"/>
                </p:cNvSpPr>
                <p:nvPr/>
              </p:nvSpPr>
              <p:spPr bwMode="auto">
                <a:xfrm>
                  <a:off x="1242" y="1156"/>
                  <a:ext cx="4" cy="8"/>
                </a:xfrm>
                <a:custGeom>
                  <a:avLst/>
                  <a:gdLst>
                    <a:gd name="T0" fmla="*/ 26 w 26"/>
                    <a:gd name="T1" fmla="*/ 56 h 56"/>
                    <a:gd name="T2" fmla="*/ 3 w 26"/>
                    <a:gd name="T3" fmla="*/ 0 h 56"/>
                    <a:gd name="T4" fmla="*/ 0 w 26"/>
                    <a:gd name="T5" fmla="*/ 1 h 56"/>
                    <a:gd name="T6" fmla="*/ 26 w 26"/>
                    <a:gd name="T7" fmla="*/ 56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6"/>
                    <a:gd name="T13" fmla="*/ 0 h 56"/>
                    <a:gd name="T14" fmla="*/ 26 w 26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6" h="56">
                      <a:moveTo>
                        <a:pt x="26" y="56"/>
                      </a:move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26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6" name="Line 117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242" y="115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7" name="Freeform 1175"/>
                <p:cNvSpPr>
                  <a:spLocks noChangeAspect="1"/>
                </p:cNvSpPr>
                <p:nvPr/>
              </p:nvSpPr>
              <p:spPr bwMode="auto">
                <a:xfrm>
                  <a:off x="1228" y="1156"/>
                  <a:ext cx="22" cy="23"/>
                </a:xfrm>
                <a:custGeom>
                  <a:avLst/>
                  <a:gdLst>
                    <a:gd name="T0" fmla="*/ 149 w 149"/>
                    <a:gd name="T1" fmla="*/ 110 h 155"/>
                    <a:gd name="T2" fmla="*/ 122 w 149"/>
                    <a:gd name="T3" fmla="*/ 55 h 155"/>
                    <a:gd name="T4" fmla="*/ 96 w 149"/>
                    <a:gd name="T5" fmla="*/ 0 h 155"/>
                    <a:gd name="T6" fmla="*/ 0 w 149"/>
                    <a:gd name="T7" fmla="*/ 46 h 155"/>
                    <a:gd name="T8" fmla="*/ 26 w 149"/>
                    <a:gd name="T9" fmla="*/ 101 h 155"/>
                    <a:gd name="T10" fmla="*/ 52 w 149"/>
                    <a:gd name="T11" fmla="*/ 155 h 155"/>
                    <a:gd name="T12" fmla="*/ 149 w 149"/>
                    <a:gd name="T13" fmla="*/ 110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9"/>
                    <a:gd name="T22" fmla="*/ 0 h 155"/>
                    <a:gd name="T23" fmla="*/ 149 w 149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9" h="155">
                      <a:moveTo>
                        <a:pt x="149" y="110"/>
                      </a:moveTo>
                      <a:lnTo>
                        <a:pt x="122" y="55"/>
                      </a:lnTo>
                      <a:lnTo>
                        <a:pt x="96" y="0"/>
                      </a:lnTo>
                      <a:lnTo>
                        <a:pt x="0" y="46"/>
                      </a:lnTo>
                      <a:lnTo>
                        <a:pt x="26" y="101"/>
                      </a:lnTo>
                      <a:lnTo>
                        <a:pt x="52" y="155"/>
                      </a:lnTo>
                      <a:lnTo>
                        <a:pt x="149" y="1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8" name="Freeform 1176"/>
                <p:cNvSpPr>
                  <a:spLocks noChangeAspect="1"/>
                </p:cNvSpPr>
                <p:nvPr/>
              </p:nvSpPr>
              <p:spPr bwMode="auto">
                <a:xfrm>
                  <a:off x="1228" y="1156"/>
                  <a:ext cx="22" cy="23"/>
                </a:xfrm>
                <a:custGeom>
                  <a:avLst/>
                  <a:gdLst>
                    <a:gd name="T0" fmla="*/ 149 w 149"/>
                    <a:gd name="T1" fmla="*/ 110 h 155"/>
                    <a:gd name="T2" fmla="*/ 122 w 149"/>
                    <a:gd name="T3" fmla="*/ 55 h 155"/>
                    <a:gd name="T4" fmla="*/ 96 w 149"/>
                    <a:gd name="T5" fmla="*/ 0 h 155"/>
                    <a:gd name="T6" fmla="*/ 0 w 149"/>
                    <a:gd name="T7" fmla="*/ 46 h 155"/>
                    <a:gd name="T8" fmla="*/ 26 w 149"/>
                    <a:gd name="T9" fmla="*/ 101 h 155"/>
                    <a:gd name="T10" fmla="*/ 52 w 149"/>
                    <a:gd name="T11" fmla="*/ 155 h 155"/>
                    <a:gd name="T12" fmla="*/ 149 w 149"/>
                    <a:gd name="T13" fmla="*/ 110 h 1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9"/>
                    <a:gd name="T22" fmla="*/ 0 h 155"/>
                    <a:gd name="T23" fmla="*/ 149 w 149"/>
                    <a:gd name="T24" fmla="*/ 155 h 15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9" h="155">
                      <a:moveTo>
                        <a:pt x="149" y="110"/>
                      </a:moveTo>
                      <a:lnTo>
                        <a:pt x="122" y="55"/>
                      </a:lnTo>
                      <a:lnTo>
                        <a:pt x="96" y="0"/>
                      </a:lnTo>
                      <a:lnTo>
                        <a:pt x="0" y="46"/>
                      </a:lnTo>
                      <a:lnTo>
                        <a:pt x="26" y="101"/>
                      </a:lnTo>
                      <a:lnTo>
                        <a:pt x="52" y="155"/>
                      </a:lnTo>
                      <a:lnTo>
                        <a:pt x="149" y="11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9" name="Freeform 1177"/>
                <p:cNvSpPr>
                  <a:spLocks noChangeAspect="1"/>
                </p:cNvSpPr>
                <p:nvPr/>
              </p:nvSpPr>
              <p:spPr bwMode="auto">
                <a:xfrm>
                  <a:off x="1228" y="1163"/>
                  <a:ext cx="4" cy="8"/>
                </a:xfrm>
                <a:custGeom>
                  <a:avLst/>
                  <a:gdLst>
                    <a:gd name="T0" fmla="*/ 29 w 29"/>
                    <a:gd name="T1" fmla="*/ 55 h 55"/>
                    <a:gd name="T2" fmla="*/ 3 w 29"/>
                    <a:gd name="T3" fmla="*/ 0 h 55"/>
                    <a:gd name="T4" fmla="*/ 0 w 29"/>
                    <a:gd name="T5" fmla="*/ 1 h 55"/>
                    <a:gd name="T6" fmla="*/ 29 w 29"/>
                    <a:gd name="T7" fmla="*/ 55 h 5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"/>
                    <a:gd name="T13" fmla="*/ 0 h 55"/>
                    <a:gd name="T14" fmla="*/ 29 w 29"/>
                    <a:gd name="T15" fmla="*/ 55 h 5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" h="55">
                      <a:moveTo>
                        <a:pt x="29" y="55"/>
                      </a:move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29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90" name="Line 117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228" y="116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91" name="Freeform 1179"/>
                <p:cNvSpPr>
                  <a:spLocks noChangeAspect="1"/>
                </p:cNvSpPr>
                <p:nvPr/>
              </p:nvSpPr>
              <p:spPr bwMode="auto">
                <a:xfrm>
                  <a:off x="1215" y="1163"/>
                  <a:ext cx="21" cy="23"/>
                </a:xfrm>
                <a:custGeom>
                  <a:avLst/>
                  <a:gdLst>
                    <a:gd name="T0" fmla="*/ 150 w 150"/>
                    <a:gd name="T1" fmla="*/ 107 h 157"/>
                    <a:gd name="T2" fmla="*/ 122 w 150"/>
                    <a:gd name="T3" fmla="*/ 54 h 157"/>
                    <a:gd name="T4" fmla="*/ 93 w 150"/>
                    <a:gd name="T5" fmla="*/ 0 h 157"/>
                    <a:gd name="T6" fmla="*/ 0 w 150"/>
                    <a:gd name="T7" fmla="*/ 50 h 157"/>
                    <a:gd name="T8" fmla="*/ 29 w 150"/>
                    <a:gd name="T9" fmla="*/ 104 h 157"/>
                    <a:gd name="T10" fmla="*/ 57 w 150"/>
                    <a:gd name="T11" fmla="*/ 157 h 157"/>
                    <a:gd name="T12" fmla="*/ 150 w 150"/>
                    <a:gd name="T13" fmla="*/ 107 h 1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57"/>
                    <a:gd name="T23" fmla="*/ 150 w 150"/>
                    <a:gd name="T24" fmla="*/ 157 h 1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57">
                      <a:moveTo>
                        <a:pt x="150" y="107"/>
                      </a:moveTo>
                      <a:lnTo>
                        <a:pt x="122" y="54"/>
                      </a:lnTo>
                      <a:lnTo>
                        <a:pt x="93" y="0"/>
                      </a:lnTo>
                      <a:lnTo>
                        <a:pt x="0" y="50"/>
                      </a:lnTo>
                      <a:lnTo>
                        <a:pt x="29" y="104"/>
                      </a:lnTo>
                      <a:lnTo>
                        <a:pt x="57" y="157"/>
                      </a:lnTo>
                      <a:lnTo>
                        <a:pt x="150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92" name="Freeform 1180"/>
                <p:cNvSpPr>
                  <a:spLocks noChangeAspect="1"/>
                </p:cNvSpPr>
                <p:nvPr/>
              </p:nvSpPr>
              <p:spPr bwMode="auto">
                <a:xfrm>
                  <a:off x="1215" y="1163"/>
                  <a:ext cx="21" cy="23"/>
                </a:xfrm>
                <a:custGeom>
                  <a:avLst/>
                  <a:gdLst>
                    <a:gd name="T0" fmla="*/ 150 w 150"/>
                    <a:gd name="T1" fmla="*/ 107 h 157"/>
                    <a:gd name="T2" fmla="*/ 122 w 150"/>
                    <a:gd name="T3" fmla="*/ 54 h 157"/>
                    <a:gd name="T4" fmla="*/ 93 w 150"/>
                    <a:gd name="T5" fmla="*/ 0 h 157"/>
                    <a:gd name="T6" fmla="*/ 0 w 150"/>
                    <a:gd name="T7" fmla="*/ 50 h 157"/>
                    <a:gd name="T8" fmla="*/ 29 w 150"/>
                    <a:gd name="T9" fmla="*/ 104 h 157"/>
                    <a:gd name="T10" fmla="*/ 57 w 150"/>
                    <a:gd name="T11" fmla="*/ 157 h 157"/>
                    <a:gd name="T12" fmla="*/ 150 w 150"/>
                    <a:gd name="T13" fmla="*/ 107 h 1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57"/>
                    <a:gd name="T23" fmla="*/ 150 w 150"/>
                    <a:gd name="T24" fmla="*/ 157 h 1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57">
                      <a:moveTo>
                        <a:pt x="150" y="107"/>
                      </a:moveTo>
                      <a:lnTo>
                        <a:pt x="122" y="54"/>
                      </a:lnTo>
                      <a:lnTo>
                        <a:pt x="93" y="0"/>
                      </a:lnTo>
                      <a:lnTo>
                        <a:pt x="0" y="50"/>
                      </a:lnTo>
                      <a:lnTo>
                        <a:pt x="29" y="104"/>
                      </a:lnTo>
                      <a:lnTo>
                        <a:pt x="57" y="157"/>
                      </a:lnTo>
                      <a:lnTo>
                        <a:pt x="150" y="10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93" name="Freeform 1181"/>
                <p:cNvSpPr>
                  <a:spLocks noChangeAspect="1"/>
                </p:cNvSpPr>
                <p:nvPr/>
              </p:nvSpPr>
              <p:spPr bwMode="auto">
                <a:xfrm>
                  <a:off x="1214" y="1170"/>
                  <a:ext cx="5" cy="8"/>
                </a:xfrm>
                <a:custGeom>
                  <a:avLst/>
                  <a:gdLst>
                    <a:gd name="T0" fmla="*/ 31 w 31"/>
                    <a:gd name="T1" fmla="*/ 54 h 54"/>
                    <a:gd name="T2" fmla="*/ 2 w 31"/>
                    <a:gd name="T3" fmla="*/ 0 h 54"/>
                    <a:gd name="T4" fmla="*/ 0 w 31"/>
                    <a:gd name="T5" fmla="*/ 1 h 54"/>
                    <a:gd name="T6" fmla="*/ 31 w 31"/>
                    <a:gd name="T7" fmla="*/ 54 h 5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"/>
                    <a:gd name="T13" fmla="*/ 0 h 54"/>
                    <a:gd name="T14" fmla="*/ 31 w 31"/>
                    <a:gd name="T15" fmla="*/ 54 h 5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" h="54">
                      <a:moveTo>
                        <a:pt x="31" y="54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31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94" name="Line 118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214" y="117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95" name="Freeform 1183"/>
                <p:cNvSpPr>
                  <a:spLocks noChangeAspect="1"/>
                </p:cNvSpPr>
                <p:nvPr/>
              </p:nvSpPr>
              <p:spPr bwMode="auto">
                <a:xfrm>
                  <a:off x="1201" y="1170"/>
                  <a:ext cx="22" cy="23"/>
                </a:xfrm>
                <a:custGeom>
                  <a:avLst/>
                  <a:gdLst>
                    <a:gd name="T0" fmla="*/ 152 w 152"/>
                    <a:gd name="T1" fmla="*/ 105 h 157"/>
                    <a:gd name="T2" fmla="*/ 122 w 152"/>
                    <a:gd name="T3" fmla="*/ 53 h 157"/>
                    <a:gd name="T4" fmla="*/ 91 w 152"/>
                    <a:gd name="T5" fmla="*/ 0 h 157"/>
                    <a:gd name="T6" fmla="*/ 0 w 152"/>
                    <a:gd name="T7" fmla="*/ 53 h 157"/>
                    <a:gd name="T8" fmla="*/ 31 w 152"/>
                    <a:gd name="T9" fmla="*/ 105 h 157"/>
                    <a:gd name="T10" fmla="*/ 61 w 152"/>
                    <a:gd name="T11" fmla="*/ 157 h 157"/>
                    <a:gd name="T12" fmla="*/ 152 w 152"/>
                    <a:gd name="T13" fmla="*/ 105 h 1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"/>
                    <a:gd name="T22" fmla="*/ 0 h 157"/>
                    <a:gd name="T23" fmla="*/ 152 w 152"/>
                    <a:gd name="T24" fmla="*/ 157 h 1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" h="157">
                      <a:moveTo>
                        <a:pt x="152" y="105"/>
                      </a:moveTo>
                      <a:lnTo>
                        <a:pt x="122" y="53"/>
                      </a:lnTo>
                      <a:lnTo>
                        <a:pt x="91" y="0"/>
                      </a:lnTo>
                      <a:lnTo>
                        <a:pt x="0" y="53"/>
                      </a:lnTo>
                      <a:lnTo>
                        <a:pt x="31" y="105"/>
                      </a:lnTo>
                      <a:lnTo>
                        <a:pt x="61" y="157"/>
                      </a:lnTo>
                      <a:lnTo>
                        <a:pt x="1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96" name="Freeform 1184"/>
                <p:cNvSpPr>
                  <a:spLocks noChangeAspect="1"/>
                </p:cNvSpPr>
                <p:nvPr/>
              </p:nvSpPr>
              <p:spPr bwMode="auto">
                <a:xfrm>
                  <a:off x="1201" y="1170"/>
                  <a:ext cx="22" cy="23"/>
                </a:xfrm>
                <a:custGeom>
                  <a:avLst/>
                  <a:gdLst>
                    <a:gd name="T0" fmla="*/ 152 w 152"/>
                    <a:gd name="T1" fmla="*/ 105 h 157"/>
                    <a:gd name="T2" fmla="*/ 122 w 152"/>
                    <a:gd name="T3" fmla="*/ 53 h 157"/>
                    <a:gd name="T4" fmla="*/ 91 w 152"/>
                    <a:gd name="T5" fmla="*/ 0 h 157"/>
                    <a:gd name="T6" fmla="*/ 0 w 152"/>
                    <a:gd name="T7" fmla="*/ 53 h 157"/>
                    <a:gd name="T8" fmla="*/ 31 w 152"/>
                    <a:gd name="T9" fmla="*/ 105 h 157"/>
                    <a:gd name="T10" fmla="*/ 61 w 152"/>
                    <a:gd name="T11" fmla="*/ 157 h 157"/>
                    <a:gd name="T12" fmla="*/ 152 w 152"/>
                    <a:gd name="T13" fmla="*/ 105 h 1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"/>
                    <a:gd name="T22" fmla="*/ 0 h 157"/>
                    <a:gd name="T23" fmla="*/ 152 w 152"/>
                    <a:gd name="T24" fmla="*/ 157 h 1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" h="157">
                      <a:moveTo>
                        <a:pt x="152" y="105"/>
                      </a:moveTo>
                      <a:lnTo>
                        <a:pt x="122" y="53"/>
                      </a:lnTo>
                      <a:lnTo>
                        <a:pt x="91" y="0"/>
                      </a:lnTo>
                      <a:lnTo>
                        <a:pt x="0" y="53"/>
                      </a:lnTo>
                      <a:lnTo>
                        <a:pt x="31" y="105"/>
                      </a:lnTo>
                      <a:lnTo>
                        <a:pt x="61" y="157"/>
                      </a:lnTo>
                      <a:lnTo>
                        <a:pt x="152" y="10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97" name="Freeform 1185"/>
                <p:cNvSpPr>
                  <a:spLocks noChangeAspect="1"/>
                </p:cNvSpPr>
                <p:nvPr/>
              </p:nvSpPr>
              <p:spPr bwMode="auto">
                <a:xfrm>
                  <a:off x="1201" y="1178"/>
                  <a:ext cx="5" cy="7"/>
                </a:xfrm>
                <a:custGeom>
                  <a:avLst/>
                  <a:gdLst>
                    <a:gd name="T0" fmla="*/ 33 w 33"/>
                    <a:gd name="T1" fmla="*/ 52 h 52"/>
                    <a:gd name="T2" fmla="*/ 2 w 33"/>
                    <a:gd name="T3" fmla="*/ 0 h 52"/>
                    <a:gd name="T4" fmla="*/ 0 w 33"/>
                    <a:gd name="T5" fmla="*/ 1 h 52"/>
                    <a:gd name="T6" fmla="*/ 33 w 33"/>
                    <a:gd name="T7" fmla="*/ 52 h 5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3"/>
                    <a:gd name="T13" fmla="*/ 0 h 52"/>
                    <a:gd name="T14" fmla="*/ 33 w 33"/>
                    <a:gd name="T15" fmla="*/ 52 h 5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3" h="52">
                      <a:moveTo>
                        <a:pt x="33" y="52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33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98" name="Line 118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201" y="117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99" name="Freeform 1187"/>
                <p:cNvSpPr>
                  <a:spLocks noChangeAspect="1"/>
                </p:cNvSpPr>
                <p:nvPr/>
              </p:nvSpPr>
              <p:spPr bwMode="auto">
                <a:xfrm>
                  <a:off x="1189" y="1178"/>
                  <a:ext cx="22" cy="23"/>
                </a:xfrm>
                <a:custGeom>
                  <a:avLst/>
                  <a:gdLst>
                    <a:gd name="T0" fmla="*/ 153 w 153"/>
                    <a:gd name="T1" fmla="*/ 102 h 159"/>
                    <a:gd name="T2" fmla="*/ 120 w 153"/>
                    <a:gd name="T3" fmla="*/ 51 h 159"/>
                    <a:gd name="T4" fmla="*/ 87 w 153"/>
                    <a:gd name="T5" fmla="*/ 0 h 159"/>
                    <a:gd name="T6" fmla="*/ 0 w 153"/>
                    <a:gd name="T7" fmla="*/ 57 h 159"/>
                    <a:gd name="T8" fmla="*/ 33 w 153"/>
                    <a:gd name="T9" fmla="*/ 108 h 159"/>
                    <a:gd name="T10" fmla="*/ 66 w 153"/>
                    <a:gd name="T11" fmla="*/ 159 h 159"/>
                    <a:gd name="T12" fmla="*/ 153 w 153"/>
                    <a:gd name="T13" fmla="*/ 102 h 1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159"/>
                    <a:gd name="T23" fmla="*/ 153 w 153"/>
                    <a:gd name="T24" fmla="*/ 159 h 1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159">
                      <a:moveTo>
                        <a:pt x="153" y="102"/>
                      </a:moveTo>
                      <a:lnTo>
                        <a:pt x="120" y="51"/>
                      </a:lnTo>
                      <a:lnTo>
                        <a:pt x="87" y="0"/>
                      </a:lnTo>
                      <a:lnTo>
                        <a:pt x="0" y="57"/>
                      </a:lnTo>
                      <a:lnTo>
                        <a:pt x="33" y="108"/>
                      </a:lnTo>
                      <a:lnTo>
                        <a:pt x="66" y="159"/>
                      </a:lnTo>
                      <a:lnTo>
                        <a:pt x="153" y="1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0" name="Freeform 1188"/>
                <p:cNvSpPr>
                  <a:spLocks noChangeAspect="1"/>
                </p:cNvSpPr>
                <p:nvPr/>
              </p:nvSpPr>
              <p:spPr bwMode="auto">
                <a:xfrm>
                  <a:off x="1189" y="1178"/>
                  <a:ext cx="22" cy="23"/>
                </a:xfrm>
                <a:custGeom>
                  <a:avLst/>
                  <a:gdLst>
                    <a:gd name="T0" fmla="*/ 153 w 153"/>
                    <a:gd name="T1" fmla="*/ 102 h 159"/>
                    <a:gd name="T2" fmla="*/ 120 w 153"/>
                    <a:gd name="T3" fmla="*/ 51 h 159"/>
                    <a:gd name="T4" fmla="*/ 87 w 153"/>
                    <a:gd name="T5" fmla="*/ 0 h 159"/>
                    <a:gd name="T6" fmla="*/ 0 w 153"/>
                    <a:gd name="T7" fmla="*/ 57 h 159"/>
                    <a:gd name="T8" fmla="*/ 33 w 153"/>
                    <a:gd name="T9" fmla="*/ 108 h 159"/>
                    <a:gd name="T10" fmla="*/ 66 w 153"/>
                    <a:gd name="T11" fmla="*/ 159 h 159"/>
                    <a:gd name="T12" fmla="*/ 153 w 153"/>
                    <a:gd name="T13" fmla="*/ 102 h 15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159"/>
                    <a:gd name="T23" fmla="*/ 153 w 153"/>
                    <a:gd name="T24" fmla="*/ 159 h 15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159">
                      <a:moveTo>
                        <a:pt x="153" y="102"/>
                      </a:moveTo>
                      <a:lnTo>
                        <a:pt x="120" y="51"/>
                      </a:lnTo>
                      <a:lnTo>
                        <a:pt x="87" y="0"/>
                      </a:lnTo>
                      <a:lnTo>
                        <a:pt x="0" y="57"/>
                      </a:lnTo>
                      <a:lnTo>
                        <a:pt x="33" y="108"/>
                      </a:lnTo>
                      <a:lnTo>
                        <a:pt x="66" y="159"/>
                      </a:lnTo>
                      <a:lnTo>
                        <a:pt x="153" y="10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1" name="Freeform 1189"/>
                <p:cNvSpPr>
                  <a:spLocks noChangeAspect="1"/>
                </p:cNvSpPr>
                <p:nvPr/>
              </p:nvSpPr>
              <p:spPr bwMode="auto">
                <a:xfrm>
                  <a:off x="1189" y="1186"/>
                  <a:ext cx="4" cy="8"/>
                </a:xfrm>
                <a:custGeom>
                  <a:avLst/>
                  <a:gdLst>
                    <a:gd name="T0" fmla="*/ 34 w 34"/>
                    <a:gd name="T1" fmla="*/ 51 h 51"/>
                    <a:gd name="T2" fmla="*/ 1 w 34"/>
                    <a:gd name="T3" fmla="*/ 0 h 51"/>
                    <a:gd name="T4" fmla="*/ 0 w 34"/>
                    <a:gd name="T5" fmla="*/ 1 h 51"/>
                    <a:gd name="T6" fmla="*/ 34 w 34"/>
                    <a:gd name="T7" fmla="*/ 51 h 5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4"/>
                    <a:gd name="T13" fmla="*/ 0 h 51"/>
                    <a:gd name="T14" fmla="*/ 34 w 34"/>
                    <a:gd name="T15" fmla="*/ 51 h 5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4" h="51">
                      <a:moveTo>
                        <a:pt x="34" y="51"/>
                      </a:move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34" y="5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2" name="Line 119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89" y="118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3" name="Freeform 1191"/>
                <p:cNvSpPr>
                  <a:spLocks noChangeAspect="1"/>
                </p:cNvSpPr>
                <p:nvPr/>
              </p:nvSpPr>
              <p:spPr bwMode="auto">
                <a:xfrm>
                  <a:off x="1177" y="1186"/>
                  <a:ext cx="21" cy="23"/>
                </a:xfrm>
                <a:custGeom>
                  <a:avLst/>
                  <a:gdLst>
                    <a:gd name="T0" fmla="*/ 152 w 152"/>
                    <a:gd name="T1" fmla="*/ 100 h 158"/>
                    <a:gd name="T2" fmla="*/ 118 w 152"/>
                    <a:gd name="T3" fmla="*/ 50 h 158"/>
                    <a:gd name="T4" fmla="*/ 84 w 152"/>
                    <a:gd name="T5" fmla="*/ 0 h 158"/>
                    <a:gd name="T6" fmla="*/ 0 w 152"/>
                    <a:gd name="T7" fmla="*/ 58 h 158"/>
                    <a:gd name="T8" fmla="*/ 34 w 152"/>
                    <a:gd name="T9" fmla="*/ 108 h 158"/>
                    <a:gd name="T10" fmla="*/ 68 w 152"/>
                    <a:gd name="T11" fmla="*/ 158 h 158"/>
                    <a:gd name="T12" fmla="*/ 152 w 152"/>
                    <a:gd name="T13" fmla="*/ 100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"/>
                    <a:gd name="T22" fmla="*/ 0 h 158"/>
                    <a:gd name="T23" fmla="*/ 152 w 152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" h="158">
                      <a:moveTo>
                        <a:pt x="152" y="100"/>
                      </a:moveTo>
                      <a:lnTo>
                        <a:pt x="118" y="50"/>
                      </a:lnTo>
                      <a:lnTo>
                        <a:pt x="84" y="0"/>
                      </a:lnTo>
                      <a:lnTo>
                        <a:pt x="0" y="58"/>
                      </a:lnTo>
                      <a:lnTo>
                        <a:pt x="34" y="108"/>
                      </a:lnTo>
                      <a:lnTo>
                        <a:pt x="68" y="158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4" name="Freeform 1192"/>
                <p:cNvSpPr>
                  <a:spLocks noChangeAspect="1"/>
                </p:cNvSpPr>
                <p:nvPr/>
              </p:nvSpPr>
              <p:spPr bwMode="auto">
                <a:xfrm>
                  <a:off x="1177" y="1186"/>
                  <a:ext cx="21" cy="23"/>
                </a:xfrm>
                <a:custGeom>
                  <a:avLst/>
                  <a:gdLst>
                    <a:gd name="T0" fmla="*/ 152 w 152"/>
                    <a:gd name="T1" fmla="*/ 100 h 158"/>
                    <a:gd name="T2" fmla="*/ 118 w 152"/>
                    <a:gd name="T3" fmla="*/ 50 h 158"/>
                    <a:gd name="T4" fmla="*/ 84 w 152"/>
                    <a:gd name="T5" fmla="*/ 0 h 158"/>
                    <a:gd name="T6" fmla="*/ 0 w 152"/>
                    <a:gd name="T7" fmla="*/ 58 h 158"/>
                    <a:gd name="T8" fmla="*/ 34 w 152"/>
                    <a:gd name="T9" fmla="*/ 108 h 158"/>
                    <a:gd name="T10" fmla="*/ 68 w 152"/>
                    <a:gd name="T11" fmla="*/ 158 h 158"/>
                    <a:gd name="T12" fmla="*/ 152 w 152"/>
                    <a:gd name="T13" fmla="*/ 100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"/>
                    <a:gd name="T22" fmla="*/ 0 h 158"/>
                    <a:gd name="T23" fmla="*/ 152 w 152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" h="158">
                      <a:moveTo>
                        <a:pt x="152" y="100"/>
                      </a:moveTo>
                      <a:lnTo>
                        <a:pt x="118" y="50"/>
                      </a:lnTo>
                      <a:lnTo>
                        <a:pt x="84" y="0"/>
                      </a:lnTo>
                      <a:lnTo>
                        <a:pt x="0" y="58"/>
                      </a:lnTo>
                      <a:lnTo>
                        <a:pt x="34" y="108"/>
                      </a:lnTo>
                      <a:lnTo>
                        <a:pt x="68" y="158"/>
                      </a:lnTo>
                      <a:lnTo>
                        <a:pt x="152" y="10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5" name="Freeform 1193"/>
                <p:cNvSpPr>
                  <a:spLocks noChangeAspect="1"/>
                </p:cNvSpPr>
                <p:nvPr/>
              </p:nvSpPr>
              <p:spPr bwMode="auto">
                <a:xfrm>
                  <a:off x="1176" y="1195"/>
                  <a:ext cx="5" cy="7"/>
                </a:xfrm>
                <a:custGeom>
                  <a:avLst/>
                  <a:gdLst>
                    <a:gd name="T0" fmla="*/ 37 w 37"/>
                    <a:gd name="T1" fmla="*/ 50 h 50"/>
                    <a:gd name="T2" fmla="*/ 3 w 37"/>
                    <a:gd name="T3" fmla="*/ 0 h 50"/>
                    <a:gd name="T4" fmla="*/ 0 w 37"/>
                    <a:gd name="T5" fmla="*/ 2 h 50"/>
                    <a:gd name="T6" fmla="*/ 37 w 37"/>
                    <a:gd name="T7" fmla="*/ 50 h 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7"/>
                    <a:gd name="T13" fmla="*/ 0 h 50"/>
                    <a:gd name="T14" fmla="*/ 37 w 37"/>
                    <a:gd name="T15" fmla="*/ 50 h 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7" h="50">
                      <a:moveTo>
                        <a:pt x="37" y="50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7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6" name="Line 119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76" y="119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7" name="Freeform 1195"/>
                <p:cNvSpPr>
                  <a:spLocks noChangeAspect="1"/>
                </p:cNvSpPr>
                <p:nvPr/>
              </p:nvSpPr>
              <p:spPr bwMode="auto">
                <a:xfrm>
                  <a:off x="1154" y="1195"/>
                  <a:ext cx="33" cy="32"/>
                </a:xfrm>
                <a:custGeom>
                  <a:avLst/>
                  <a:gdLst>
                    <a:gd name="T0" fmla="*/ 232 w 232"/>
                    <a:gd name="T1" fmla="*/ 96 h 221"/>
                    <a:gd name="T2" fmla="*/ 194 w 232"/>
                    <a:gd name="T3" fmla="*/ 48 h 221"/>
                    <a:gd name="T4" fmla="*/ 157 w 232"/>
                    <a:gd name="T5" fmla="*/ 0 h 221"/>
                    <a:gd name="T6" fmla="*/ 0 w 232"/>
                    <a:gd name="T7" fmla="*/ 126 h 221"/>
                    <a:gd name="T8" fmla="*/ 37 w 232"/>
                    <a:gd name="T9" fmla="*/ 173 h 221"/>
                    <a:gd name="T10" fmla="*/ 75 w 232"/>
                    <a:gd name="T11" fmla="*/ 221 h 221"/>
                    <a:gd name="T12" fmla="*/ 232 w 232"/>
                    <a:gd name="T13" fmla="*/ 96 h 2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32"/>
                    <a:gd name="T22" fmla="*/ 0 h 221"/>
                    <a:gd name="T23" fmla="*/ 232 w 232"/>
                    <a:gd name="T24" fmla="*/ 221 h 2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32" h="221">
                      <a:moveTo>
                        <a:pt x="232" y="96"/>
                      </a:moveTo>
                      <a:lnTo>
                        <a:pt x="194" y="48"/>
                      </a:lnTo>
                      <a:lnTo>
                        <a:pt x="157" y="0"/>
                      </a:lnTo>
                      <a:lnTo>
                        <a:pt x="0" y="126"/>
                      </a:lnTo>
                      <a:lnTo>
                        <a:pt x="37" y="173"/>
                      </a:lnTo>
                      <a:lnTo>
                        <a:pt x="75" y="221"/>
                      </a:lnTo>
                      <a:lnTo>
                        <a:pt x="232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8" name="Freeform 1196"/>
                <p:cNvSpPr>
                  <a:spLocks noChangeAspect="1"/>
                </p:cNvSpPr>
                <p:nvPr/>
              </p:nvSpPr>
              <p:spPr bwMode="auto">
                <a:xfrm>
                  <a:off x="1154" y="1195"/>
                  <a:ext cx="33" cy="32"/>
                </a:xfrm>
                <a:custGeom>
                  <a:avLst/>
                  <a:gdLst>
                    <a:gd name="T0" fmla="*/ 232 w 232"/>
                    <a:gd name="T1" fmla="*/ 96 h 221"/>
                    <a:gd name="T2" fmla="*/ 194 w 232"/>
                    <a:gd name="T3" fmla="*/ 48 h 221"/>
                    <a:gd name="T4" fmla="*/ 157 w 232"/>
                    <a:gd name="T5" fmla="*/ 0 h 221"/>
                    <a:gd name="T6" fmla="*/ 0 w 232"/>
                    <a:gd name="T7" fmla="*/ 126 h 221"/>
                    <a:gd name="T8" fmla="*/ 37 w 232"/>
                    <a:gd name="T9" fmla="*/ 173 h 221"/>
                    <a:gd name="T10" fmla="*/ 75 w 232"/>
                    <a:gd name="T11" fmla="*/ 221 h 221"/>
                    <a:gd name="T12" fmla="*/ 232 w 232"/>
                    <a:gd name="T13" fmla="*/ 96 h 2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32"/>
                    <a:gd name="T22" fmla="*/ 0 h 221"/>
                    <a:gd name="T23" fmla="*/ 232 w 232"/>
                    <a:gd name="T24" fmla="*/ 221 h 2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32" h="221">
                      <a:moveTo>
                        <a:pt x="232" y="96"/>
                      </a:moveTo>
                      <a:lnTo>
                        <a:pt x="194" y="48"/>
                      </a:lnTo>
                      <a:lnTo>
                        <a:pt x="157" y="0"/>
                      </a:lnTo>
                      <a:lnTo>
                        <a:pt x="0" y="126"/>
                      </a:lnTo>
                      <a:lnTo>
                        <a:pt x="37" y="173"/>
                      </a:lnTo>
                      <a:lnTo>
                        <a:pt x="75" y="221"/>
                      </a:lnTo>
                      <a:lnTo>
                        <a:pt x="232" y="9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09" name="Freeform 1197"/>
                <p:cNvSpPr>
                  <a:spLocks noChangeAspect="1"/>
                </p:cNvSpPr>
                <p:nvPr/>
              </p:nvSpPr>
              <p:spPr bwMode="auto">
                <a:xfrm>
                  <a:off x="1153" y="1213"/>
                  <a:ext cx="6" cy="7"/>
                </a:xfrm>
                <a:custGeom>
                  <a:avLst/>
                  <a:gdLst>
                    <a:gd name="T0" fmla="*/ 41 w 41"/>
                    <a:gd name="T1" fmla="*/ 47 h 47"/>
                    <a:gd name="T2" fmla="*/ 4 w 41"/>
                    <a:gd name="T3" fmla="*/ 0 h 47"/>
                    <a:gd name="T4" fmla="*/ 0 w 41"/>
                    <a:gd name="T5" fmla="*/ 3 h 47"/>
                    <a:gd name="T6" fmla="*/ 41 w 41"/>
                    <a:gd name="T7" fmla="*/ 47 h 4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1"/>
                    <a:gd name="T13" fmla="*/ 0 h 47"/>
                    <a:gd name="T14" fmla="*/ 41 w 41"/>
                    <a:gd name="T15" fmla="*/ 47 h 4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1" h="47">
                      <a:moveTo>
                        <a:pt x="41" y="47"/>
                      </a:moveTo>
                      <a:lnTo>
                        <a:pt x="4" y="0"/>
                      </a:lnTo>
                      <a:lnTo>
                        <a:pt x="0" y="3"/>
                      </a:lnTo>
                      <a:lnTo>
                        <a:pt x="41" y="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10" name="Line 119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53" y="121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11" name="Freeform 1199"/>
                <p:cNvSpPr>
                  <a:spLocks noChangeAspect="1"/>
                </p:cNvSpPr>
                <p:nvPr/>
              </p:nvSpPr>
              <p:spPr bwMode="auto">
                <a:xfrm>
                  <a:off x="1132" y="1213"/>
                  <a:ext cx="33" cy="32"/>
                </a:xfrm>
                <a:custGeom>
                  <a:avLst/>
                  <a:gdLst>
                    <a:gd name="T0" fmla="*/ 227 w 227"/>
                    <a:gd name="T1" fmla="*/ 89 h 223"/>
                    <a:gd name="T2" fmla="*/ 186 w 227"/>
                    <a:gd name="T3" fmla="*/ 44 h 223"/>
                    <a:gd name="T4" fmla="*/ 145 w 227"/>
                    <a:gd name="T5" fmla="*/ 0 h 223"/>
                    <a:gd name="T6" fmla="*/ 0 w 227"/>
                    <a:gd name="T7" fmla="*/ 134 h 223"/>
                    <a:gd name="T8" fmla="*/ 41 w 227"/>
                    <a:gd name="T9" fmla="*/ 179 h 223"/>
                    <a:gd name="T10" fmla="*/ 82 w 227"/>
                    <a:gd name="T11" fmla="*/ 223 h 223"/>
                    <a:gd name="T12" fmla="*/ 227 w 227"/>
                    <a:gd name="T13" fmla="*/ 89 h 22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7"/>
                    <a:gd name="T22" fmla="*/ 0 h 223"/>
                    <a:gd name="T23" fmla="*/ 227 w 227"/>
                    <a:gd name="T24" fmla="*/ 223 h 22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7" h="223">
                      <a:moveTo>
                        <a:pt x="227" y="89"/>
                      </a:moveTo>
                      <a:lnTo>
                        <a:pt x="186" y="44"/>
                      </a:lnTo>
                      <a:lnTo>
                        <a:pt x="145" y="0"/>
                      </a:lnTo>
                      <a:lnTo>
                        <a:pt x="0" y="134"/>
                      </a:lnTo>
                      <a:lnTo>
                        <a:pt x="41" y="179"/>
                      </a:lnTo>
                      <a:lnTo>
                        <a:pt x="82" y="223"/>
                      </a:lnTo>
                      <a:lnTo>
                        <a:pt x="227" y="8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12" name="Freeform 1200"/>
                <p:cNvSpPr>
                  <a:spLocks noChangeAspect="1"/>
                </p:cNvSpPr>
                <p:nvPr/>
              </p:nvSpPr>
              <p:spPr bwMode="auto">
                <a:xfrm>
                  <a:off x="1132" y="1213"/>
                  <a:ext cx="33" cy="32"/>
                </a:xfrm>
                <a:custGeom>
                  <a:avLst/>
                  <a:gdLst>
                    <a:gd name="T0" fmla="*/ 227 w 227"/>
                    <a:gd name="T1" fmla="*/ 89 h 223"/>
                    <a:gd name="T2" fmla="*/ 186 w 227"/>
                    <a:gd name="T3" fmla="*/ 44 h 223"/>
                    <a:gd name="T4" fmla="*/ 145 w 227"/>
                    <a:gd name="T5" fmla="*/ 0 h 223"/>
                    <a:gd name="T6" fmla="*/ 0 w 227"/>
                    <a:gd name="T7" fmla="*/ 134 h 223"/>
                    <a:gd name="T8" fmla="*/ 41 w 227"/>
                    <a:gd name="T9" fmla="*/ 179 h 223"/>
                    <a:gd name="T10" fmla="*/ 82 w 227"/>
                    <a:gd name="T11" fmla="*/ 223 h 223"/>
                    <a:gd name="T12" fmla="*/ 227 w 227"/>
                    <a:gd name="T13" fmla="*/ 89 h 22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7"/>
                    <a:gd name="T22" fmla="*/ 0 h 223"/>
                    <a:gd name="T23" fmla="*/ 227 w 227"/>
                    <a:gd name="T24" fmla="*/ 223 h 22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7" h="223">
                      <a:moveTo>
                        <a:pt x="227" y="89"/>
                      </a:moveTo>
                      <a:lnTo>
                        <a:pt x="186" y="44"/>
                      </a:lnTo>
                      <a:lnTo>
                        <a:pt x="145" y="0"/>
                      </a:lnTo>
                      <a:lnTo>
                        <a:pt x="0" y="134"/>
                      </a:lnTo>
                      <a:lnTo>
                        <a:pt x="41" y="179"/>
                      </a:lnTo>
                      <a:lnTo>
                        <a:pt x="82" y="223"/>
                      </a:lnTo>
                      <a:lnTo>
                        <a:pt x="227" y="8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13" name="Freeform 1201"/>
                <p:cNvSpPr>
                  <a:spLocks noChangeAspect="1"/>
                </p:cNvSpPr>
                <p:nvPr/>
              </p:nvSpPr>
              <p:spPr bwMode="auto">
                <a:xfrm>
                  <a:off x="1132" y="1233"/>
                  <a:ext cx="6" cy="6"/>
                </a:xfrm>
                <a:custGeom>
                  <a:avLst/>
                  <a:gdLst>
                    <a:gd name="T0" fmla="*/ 44 w 44"/>
                    <a:gd name="T1" fmla="*/ 45 h 45"/>
                    <a:gd name="T2" fmla="*/ 3 w 44"/>
                    <a:gd name="T3" fmla="*/ 0 h 45"/>
                    <a:gd name="T4" fmla="*/ 0 w 44"/>
                    <a:gd name="T5" fmla="*/ 3 h 45"/>
                    <a:gd name="T6" fmla="*/ 44 w 44"/>
                    <a:gd name="T7" fmla="*/ 45 h 4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4"/>
                    <a:gd name="T13" fmla="*/ 0 h 45"/>
                    <a:gd name="T14" fmla="*/ 44 w 44"/>
                    <a:gd name="T15" fmla="*/ 45 h 4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4" h="45">
                      <a:moveTo>
                        <a:pt x="44" y="45"/>
                      </a:move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44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14" name="Line 120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32" y="123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15" name="Freeform 1203"/>
                <p:cNvSpPr>
                  <a:spLocks noChangeAspect="1"/>
                </p:cNvSpPr>
                <p:nvPr/>
              </p:nvSpPr>
              <p:spPr bwMode="auto">
                <a:xfrm>
                  <a:off x="1113" y="1233"/>
                  <a:ext cx="32" cy="32"/>
                </a:xfrm>
                <a:custGeom>
                  <a:avLst/>
                  <a:gdLst>
                    <a:gd name="T0" fmla="*/ 220 w 220"/>
                    <a:gd name="T1" fmla="*/ 84 h 224"/>
                    <a:gd name="T2" fmla="*/ 176 w 220"/>
                    <a:gd name="T3" fmla="*/ 42 h 224"/>
                    <a:gd name="T4" fmla="*/ 132 w 220"/>
                    <a:gd name="T5" fmla="*/ 0 h 224"/>
                    <a:gd name="T6" fmla="*/ 0 w 220"/>
                    <a:gd name="T7" fmla="*/ 140 h 224"/>
                    <a:gd name="T8" fmla="*/ 44 w 220"/>
                    <a:gd name="T9" fmla="*/ 182 h 224"/>
                    <a:gd name="T10" fmla="*/ 88 w 220"/>
                    <a:gd name="T11" fmla="*/ 224 h 224"/>
                    <a:gd name="T12" fmla="*/ 220 w 220"/>
                    <a:gd name="T13" fmla="*/ 84 h 2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0"/>
                    <a:gd name="T22" fmla="*/ 0 h 224"/>
                    <a:gd name="T23" fmla="*/ 220 w 220"/>
                    <a:gd name="T24" fmla="*/ 224 h 2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0" h="224">
                      <a:moveTo>
                        <a:pt x="220" y="84"/>
                      </a:moveTo>
                      <a:lnTo>
                        <a:pt x="176" y="42"/>
                      </a:lnTo>
                      <a:lnTo>
                        <a:pt x="132" y="0"/>
                      </a:lnTo>
                      <a:lnTo>
                        <a:pt x="0" y="140"/>
                      </a:lnTo>
                      <a:lnTo>
                        <a:pt x="44" y="182"/>
                      </a:lnTo>
                      <a:lnTo>
                        <a:pt x="88" y="224"/>
                      </a:lnTo>
                      <a:lnTo>
                        <a:pt x="220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16" name="Freeform 1204"/>
                <p:cNvSpPr>
                  <a:spLocks noChangeAspect="1"/>
                </p:cNvSpPr>
                <p:nvPr/>
              </p:nvSpPr>
              <p:spPr bwMode="auto">
                <a:xfrm>
                  <a:off x="1113" y="1233"/>
                  <a:ext cx="32" cy="32"/>
                </a:xfrm>
                <a:custGeom>
                  <a:avLst/>
                  <a:gdLst>
                    <a:gd name="T0" fmla="*/ 220 w 220"/>
                    <a:gd name="T1" fmla="*/ 84 h 224"/>
                    <a:gd name="T2" fmla="*/ 176 w 220"/>
                    <a:gd name="T3" fmla="*/ 42 h 224"/>
                    <a:gd name="T4" fmla="*/ 132 w 220"/>
                    <a:gd name="T5" fmla="*/ 0 h 224"/>
                    <a:gd name="T6" fmla="*/ 0 w 220"/>
                    <a:gd name="T7" fmla="*/ 140 h 224"/>
                    <a:gd name="T8" fmla="*/ 44 w 220"/>
                    <a:gd name="T9" fmla="*/ 182 h 224"/>
                    <a:gd name="T10" fmla="*/ 88 w 220"/>
                    <a:gd name="T11" fmla="*/ 224 h 224"/>
                    <a:gd name="T12" fmla="*/ 220 w 220"/>
                    <a:gd name="T13" fmla="*/ 84 h 2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0"/>
                    <a:gd name="T22" fmla="*/ 0 h 224"/>
                    <a:gd name="T23" fmla="*/ 220 w 220"/>
                    <a:gd name="T24" fmla="*/ 224 h 2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0" h="224">
                      <a:moveTo>
                        <a:pt x="220" y="84"/>
                      </a:moveTo>
                      <a:lnTo>
                        <a:pt x="176" y="42"/>
                      </a:lnTo>
                      <a:lnTo>
                        <a:pt x="132" y="0"/>
                      </a:lnTo>
                      <a:lnTo>
                        <a:pt x="0" y="140"/>
                      </a:lnTo>
                      <a:lnTo>
                        <a:pt x="44" y="182"/>
                      </a:lnTo>
                      <a:lnTo>
                        <a:pt x="88" y="224"/>
                      </a:lnTo>
                      <a:lnTo>
                        <a:pt x="220" y="8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17" name="Freeform 1205"/>
                <p:cNvSpPr>
                  <a:spLocks noChangeAspect="1"/>
                </p:cNvSpPr>
                <p:nvPr/>
              </p:nvSpPr>
              <p:spPr bwMode="auto">
                <a:xfrm>
                  <a:off x="1113" y="1253"/>
                  <a:ext cx="6" cy="6"/>
                </a:xfrm>
                <a:custGeom>
                  <a:avLst/>
                  <a:gdLst>
                    <a:gd name="T0" fmla="*/ 47 w 47"/>
                    <a:gd name="T1" fmla="*/ 42 h 42"/>
                    <a:gd name="T2" fmla="*/ 3 w 47"/>
                    <a:gd name="T3" fmla="*/ 0 h 42"/>
                    <a:gd name="T4" fmla="*/ 0 w 47"/>
                    <a:gd name="T5" fmla="*/ 3 h 42"/>
                    <a:gd name="T6" fmla="*/ 47 w 47"/>
                    <a:gd name="T7" fmla="*/ 42 h 4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7"/>
                    <a:gd name="T13" fmla="*/ 0 h 42"/>
                    <a:gd name="T14" fmla="*/ 47 w 47"/>
                    <a:gd name="T15" fmla="*/ 42 h 4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7" h="42">
                      <a:moveTo>
                        <a:pt x="47" y="42"/>
                      </a:move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47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18" name="Line 120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113" y="125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19" name="Freeform 1207"/>
                <p:cNvSpPr>
                  <a:spLocks noChangeAspect="1"/>
                </p:cNvSpPr>
                <p:nvPr/>
              </p:nvSpPr>
              <p:spPr bwMode="auto">
                <a:xfrm>
                  <a:off x="1096" y="1253"/>
                  <a:ext cx="30" cy="32"/>
                </a:xfrm>
                <a:custGeom>
                  <a:avLst/>
                  <a:gdLst>
                    <a:gd name="T0" fmla="*/ 214 w 214"/>
                    <a:gd name="T1" fmla="*/ 77 h 224"/>
                    <a:gd name="T2" fmla="*/ 167 w 214"/>
                    <a:gd name="T3" fmla="*/ 39 h 224"/>
                    <a:gd name="T4" fmla="*/ 120 w 214"/>
                    <a:gd name="T5" fmla="*/ 0 h 224"/>
                    <a:gd name="T6" fmla="*/ 0 w 214"/>
                    <a:gd name="T7" fmla="*/ 147 h 224"/>
                    <a:gd name="T8" fmla="*/ 47 w 214"/>
                    <a:gd name="T9" fmla="*/ 186 h 224"/>
                    <a:gd name="T10" fmla="*/ 93 w 214"/>
                    <a:gd name="T11" fmla="*/ 224 h 224"/>
                    <a:gd name="T12" fmla="*/ 214 w 214"/>
                    <a:gd name="T13" fmla="*/ 77 h 2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14"/>
                    <a:gd name="T22" fmla="*/ 0 h 224"/>
                    <a:gd name="T23" fmla="*/ 214 w 214"/>
                    <a:gd name="T24" fmla="*/ 224 h 2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14" h="224">
                      <a:moveTo>
                        <a:pt x="214" y="77"/>
                      </a:moveTo>
                      <a:lnTo>
                        <a:pt x="167" y="39"/>
                      </a:lnTo>
                      <a:lnTo>
                        <a:pt x="120" y="0"/>
                      </a:lnTo>
                      <a:lnTo>
                        <a:pt x="0" y="147"/>
                      </a:lnTo>
                      <a:lnTo>
                        <a:pt x="47" y="186"/>
                      </a:lnTo>
                      <a:lnTo>
                        <a:pt x="93" y="224"/>
                      </a:lnTo>
                      <a:lnTo>
                        <a:pt x="214" y="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20" name="Freeform 1208"/>
                <p:cNvSpPr>
                  <a:spLocks noChangeAspect="1"/>
                </p:cNvSpPr>
                <p:nvPr/>
              </p:nvSpPr>
              <p:spPr bwMode="auto">
                <a:xfrm>
                  <a:off x="1096" y="1253"/>
                  <a:ext cx="30" cy="32"/>
                </a:xfrm>
                <a:custGeom>
                  <a:avLst/>
                  <a:gdLst>
                    <a:gd name="T0" fmla="*/ 214 w 214"/>
                    <a:gd name="T1" fmla="*/ 77 h 224"/>
                    <a:gd name="T2" fmla="*/ 167 w 214"/>
                    <a:gd name="T3" fmla="*/ 39 h 224"/>
                    <a:gd name="T4" fmla="*/ 120 w 214"/>
                    <a:gd name="T5" fmla="*/ 0 h 224"/>
                    <a:gd name="T6" fmla="*/ 0 w 214"/>
                    <a:gd name="T7" fmla="*/ 147 h 224"/>
                    <a:gd name="T8" fmla="*/ 47 w 214"/>
                    <a:gd name="T9" fmla="*/ 186 h 224"/>
                    <a:gd name="T10" fmla="*/ 93 w 214"/>
                    <a:gd name="T11" fmla="*/ 224 h 224"/>
                    <a:gd name="T12" fmla="*/ 214 w 214"/>
                    <a:gd name="T13" fmla="*/ 77 h 2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14"/>
                    <a:gd name="T22" fmla="*/ 0 h 224"/>
                    <a:gd name="T23" fmla="*/ 214 w 214"/>
                    <a:gd name="T24" fmla="*/ 224 h 2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14" h="224">
                      <a:moveTo>
                        <a:pt x="214" y="77"/>
                      </a:moveTo>
                      <a:lnTo>
                        <a:pt x="167" y="39"/>
                      </a:lnTo>
                      <a:lnTo>
                        <a:pt x="120" y="0"/>
                      </a:lnTo>
                      <a:lnTo>
                        <a:pt x="0" y="147"/>
                      </a:lnTo>
                      <a:lnTo>
                        <a:pt x="47" y="186"/>
                      </a:lnTo>
                      <a:lnTo>
                        <a:pt x="93" y="224"/>
                      </a:lnTo>
                      <a:lnTo>
                        <a:pt x="214" y="7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21" name="Freeform 1209"/>
                <p:cNvSpPr>
                  <a:spLocks noChangeAspect="1"/>
                </p:cNvSpPr>
                <p:nvPr/>
              </p:nvSpPr>
              <p:spPr bwMode="auto">
                <a:xfrm>
                  <a:off x="1095" y="1274"/>
                  <a:ext cx="7" cy="6"/>
                </a:xfrm>
                <a:custGeom>
                  <a:avLst/>
                  <a:gdLst>
                    <a:gd name="T0" fmla="*/ 49 w 49"/>
                    <a:gd name="T1" fmla="*/ 39 h 39"/>
                    <a:gd name="T2" fmla="*/ 2 w 49"/>
                    <a:gd name="T3" fmla="*/ 0 h 39"/>
                    <a:gd name="T4" fmla="*/ 0 w 49"/>
                    <a:gd name="T5" fmla="*/ 3 h 39"/>
                    <a:gd name="T6" fmla="*/ 49 w 49"/>
                    <a:gd name="T7" fmla="*/ 39 h 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9"/>
                    <a:gd name="T13" fmla="*/ 0 h 39"/>
                    <a:gd name="T14" fmla="*/ 49 w 49"/>
                    <a:gd name="T15" fmla="*/ 39 h 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9" h="39">
                      <a:moveTo>
                        <a:pt x="49" y="39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49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22" name="Line 121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095" y="127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23" name="Freeform 1211"/>
                <p:cNvSpPr>
                  <a:spLocks noChangeAspect="1"/>
                </p:cNvSpPr>
                <p:nvPr/>
              </p:nvSpPr>
              <p:spPr bwMode="auto">
                <a:xfrm>
                  <a:off x="1080" y="1275"/>
                  <a:ext cx="29" cy="32"/>
                </a:xfrm>
                <a:custGeom>
                  <a:avLst/>
                  <a:gdLst>
                    <a:gd name="T0" fmla="*/ 206 w 206"/>
                    <a:gd name="T1" fmla="*/ 71 h 222"/>
                    <a:gd name="T2" fmla="*/ 158 w 206"/>
                    <a:gd name="T3" fmla="*/ 36 h 222"/>
                    <a:gd name="T4" fmla="*/ 109 w 206"/>
                    <a:gd name="T5" fmla="*/ 0 h 222"/>
                    <a:gd name="T6" fmla="*/ 0 w 206"/>
                    <a:gd name="T7" fmla="*/ 152 h 222"/>
                    <a:gd name="T8" fmla="*/ 48 w 206"/>
                    <a:gd name="T9" fmla="*/ 187 h 222"/>
                    <a:gd name="T10" fmla="*/ 97 w 206"/>
                    <a:gd name="T11" fmla="*/ 222 h 222"/>
                    <a:gd name="T12" fmla="*/ 206 w 206"/>
                    <a:gd name="T13" fmla="*/ 71 h 22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6"/>
                    <a:gd name="T22" fmla="*/ 0 h 222"/>
                    <a:gd name="T23" fmla="*/ 206 w 206"/>
                    <a:gd name="T24" fmla="*/ 222 h 22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6" h="222">
                      <a:moveTo>
                        <a:pt x="206" y="71"/>
                      </a:moveTo>
                      <a:lnTo>
                        <a:pt x="158" y="36"/>
                      </a:lnTo>
                      <a:lnTo>
                        <a:pt x="109" y="0"/>
                      </a:lnTo>
                      <a:lnTo>
                        <a:pt x="0" y="152"/>
                      </a:lnTo>
                      <a:lnTo>
                        <a:pt x="48" y="187"/>
                      </a:lnTo>
                      <a:lnTo>
                        <a:pt x="97" y="222"/>
                      </a:lnTo>
                      <a:lnTo>
                        <a:pt x="206" y="7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24" name="Freeform 1212"/>
                <p:cNvSpPr>
                  <a:spLocks noChangeAspect="1"/>
                </p:cNvSpPr>
                <p:nvPr/>
              </p:nvSpPr>
              <p:spPr bwMode="auto">
                <a:xfrm>
                  <a:off x="1080" y="1275"/>
                  <a:ext cx="29" cy="32"/>
                </a:xfrm>
                <a:custGeom>
                  <a:avLst/>
                  <a:gdLst>
                    <a:gd name="T0" fmla="*/ 206 w 206"/>
                    <a:gd name="T1" fmla="*/ 71 h 222"/>
                    <a:gd name="T2" fmla="*/ 158 w 206"/>
                    <a:gd name="T3" fmla="*/ 36 h 222"/>
                    <a:gd name="T4" fmla="*/ 109 w 206"/>
                    <a:gd name="T5" fmla="*/ 0 h 222"/>
                    <a:gd name="T6" fmla="*/ 0 w 206"/>
                    <a:gd name="T7" fmla="*/ 152 h 222"/>
                    <a:gd name="T8" fmla="*/ 48 w 206"/>
                    <a:gd name="T9" fmla="*/ 187 h 222"/>
                    <a:gd name="T10" fmla="*/ 97 w 206"/>
                    <a:gd name="T11" fmla="*/ 222 h 222"/>
                    <a:gd name="T12" fmla="*/ 206 w 206"/>
                    <a:gd name="T13" fmla="*/ 71 h 22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6"/>
                    <a:gd name="T22" fmla="*/ 0 h 222"/>
                    <a:gd name="T23" fmla="*/ 206 w 206"/>
                    <a:gd name="T24" fmla="*/ 222 h 22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6" h="222">
                      <a:moveTo>
                        <a:pt x="206" y="71"/>
                      </a:moveTo>
                      <a:lnTo>
                        <a:pt x="158" y="36"/>
                      </a:lnTo>
                      <a:lnTo>
                        <a:pt x="109" y="0"/>
                      </a:lnTo>
                      <a:lnTo>
                        <a:pt x="0" y="152"/>
                      </a:lnTo>
                      <a:lnTo>
                        <a:pt x="48" y="187"/>
                      </a:lnTo>
                      <a:lnTo>
                        <a:pt x="97" y="222"/>
                      </a:lnTo>
                      <a:lnTo>
                        <a:pt x="206" y="7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25" name="Freeform 1213"/>
                <p:cNvSpPr>
                  <a:spLocks noChangeAspect="1"/>
                </p:cNvSpPr>
                <p:nvPr/>
              </p:nvSpPr>
              <p:spPr bwMode="auto">
                <a:xfrm>
                  <a:off x="1079" y="1297"/>
                  <a:ext cx="8" cy="5"/>
                </a:xfrm>
                <a:custGeom>
                  <a:avLst/>
                  <a:gdLst>
                    <a:gd name="T0" fmla="*/ 51 w 51"/>
                    <a:gd name="T1" fmla="*/ 35 h 35"/>
                    <a:gd name="T2" fmla="*/ 3 w 51"/>
                    <a:gd name="T3" fmla="*/ 0 h 35"/>
                    <a:gd name="T4" fmla="*/ 0 w 51"/>
                    <a:gd name="T5" fmla="*/ 2 h 35"/>
                    <a:gd name="T6" fmla="*/ 51 w 51"/>
                    <a:gd name="T7" fmla="*/ 35 h 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1"/>
                    <a:gd name="T13" fmla="*/ 0 h 35"/>
                    <a:gd name="T14" fmla="*/ 51 w 51"/>
                    <a:gd name="T15" fmla="*/ 35 h 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1" h="35">
                      <a:moveTo>
                        <a:pt x="51" y="35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51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26" name="Line 121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079" y="129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27" name="Freeform 1215"/>
                <p:cNvSpPr>
                  <a:spLocks noChangeAspect="1"/>
                </p:cNvSpPr>
                <p:nvPr/>
              </p:nvSpPr>
              <p:spPr bwMode="auto">
                <a:xfrm>
                  <a:off x="1065" y="1297"/>
                  <a:ext cx="29" cy="31"/>
                </a:xfrm>
                <a:custGeom>
                  <a:avLst/>
                  <a:gdLst>
                    <a:gd name="T0" fmla="*/ 203 w 203"/>
                    <a:gd name="T1" fmla="*/ 66 h 221"/>
                    <a:gd name="T2" fmla="*/ 151 w 203"/>
                    <a:gd name="T3" fmla="*/ 33 h 221"/>
                    <a:gd name="T4" fmla="*/ 100 w 203"/>
                    <a:gd name="T5" fmla="*/ 0 h 221"/>
                    <a:gd name="T6" fmla="*/ 0 w 203"/>
                    <a:gd name="T7" fmla="*/ 155 h 221"/>
                    <a:gd name="T8" fmla="*/ 51 w 203"/>
                    <a:gd name="T9" fmla="*/ 188 h 221"/>
                    <a:gd name="T10" fmla="*/ 103 w 203"/>
                    <a:gd name="T11" fmla="*/ 221 h 221"/>
                    <a:gd name="T12" fmla="*/ 203 w 203"/>
                    <a:gd name="T13" fmla="*/ 66 h 2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"/>
                    <a:gd name="T22" fmla="*/ 0 h 221"/>
                    <a:gd name="T23" fmla="*/ 203 w 203"/>
                    <a:gd name="T24" fmla="*/ 221 h 2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" h="221">
                      <a:moveTo>
                        <a:pt x="203" y="66"/>
                      </a:moveTo>
                      <a:lnTo>
                        <a:pt x="151" y="33"/>
                      </a:lnTo>
                      <a:lnTo>
                        <a:pt x="100" y="0"/>
                      </a:lnTo>
                      <a:lnTo>
                        <a:pt x="0" y="155"/>
                      </a:lnTo>
                      <a:lnTo>
                        <a:pt x="51" y="188"/>
                      </a:lnTo>
                      <a:lnTo>
                        <a:pt x="103" y="221"/>
                      </a:lnTo>
                      <a:lnTo>
                        <a:pt x="203" y="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28" name="Freeform 1216"/>
                <p:cNvSpPr>
                  <a:spLocks noChangeAspect="1"/>
                </p:cNvSpPr>
                <p:nvPr/>
              </p:nvSpPr>
              <p:spPr bwMode="auto">
                <a:xfrm>
                  <a:off x="1065" y="1297"/>
                  <a:ext cx="29" cy="31"/>
                </a:xfrm>
                <a:custGeom>
                  <a:avLst/>
                  <a:gdLst>
                    <a:gd name="T0" fmla="*/ 203 w 203"/>
                    <a:gd name="T1" fmla="*/ 66 h 221"/>
                    <a:gd name="T2" fmla="*/ 151 w 203"/>
                    <a:gd name="T3" fmla="*/ 33 h 221"/>
                    <a:gd name="T4" fmla="*/ 100 w 203"/>
                    <a:gd name="T5" fmla="*/ 0 h 221"/>
                    <a:gd name="T6" fmla="*/ 0 w 203"/>
                    <a:gd name="T7" fmla="*/ 155 h 221"/>
                    <a:gd name="T8" fmla="*/ 51 w 203"/>
                    <a:gd name="T9" fmla="*/ 188 h 221"/>
                    <a:gd name="T10" fmla="*/ 103 w 203"/>
                    <a:gd name="T11" fmla="*/ 221 h 221"/>
                    <a:gd name="T12" fmla="*/ 203 w 203"/>
                    <a:gd name="T13" fmla="*/ 66 h 2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3"/>
                    <a:gd name="T22" fmla="*/ 0 h 221"/>
                    <a:gd name="T23" fmla="*/ 203 w 203"/>
                    <a:gd name="T24" fmla="*/ 221 h 2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3" h="221">
                      <a:moveTo>
                        <a:pt x="203" y="66"/>
                      </a:moveTo>
                      <a:lnTo>
                        <a:pt x="151" y="33"/>
                      </a:lnTo>
                      <a:lnTo>
                        <a:pt x="100" y="0"/>
                      </a:lnTo>
                      <a:lnTo>
                        <a:pt x="0" y="155"/>
                      </a:lnTo>
                      <a:lnTo>
                        <a:pt x="51" y="188"/>
                      </a:lnTo>
                      <a:lnTo>
                        <a:pt x="103" y="221"/>
                      </a:lnTo>
                      <a:lnTo>
                        <a:pt x="203" y="6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29" name="Freeform 1217"/>
                <p:cNvSpPr>
                  <a:spLocks noChangeAspect="1"/>
                </p:cNvSpPr>
                <p:nvPr/>
              </p:nvSpPr>
              <p:spPr bwMode="auto">
                <a:xfrm>
                  <a:off x="1065" y="1319"/>
                  <a:ext cx="7" cy="5"/>
                </a:xfrm>
                <a:custGeom>
                  <a:avLst/>
                  <a:gdLst>
                    <a:gd name="T0" fmla="*/ 53 w 53"/>
                    <a:gd name="T1" fmla="*/ 33 h 33"/>
                    <a:gd name="T2" fmla="*/ 2 w 53"/>
                    <a:gd name="T3" fmla="*/ 0 h 33"/>
                    <a:gd name="T4" fmla="*/ 0 w 53"/>
                    <a:gd name="T5" fmla="*/ 3 h 33"/>
                    <a:gd name="T6" fmla="*/ 53 w 53"/>
                    <a:gd name="T7" fmla="*/ 33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"/>
                    <a:gd name="T13" fmla="*/ 0 h 33"/>
                    <a:gd name="T14" fmla="*/ 53 w 53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" h="33">
                      <a:moveTo>
                        <a:pt x="53" y="33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53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30" name="Line 121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065" y="131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31" name="Freeform 1219"/>
                <p:cNvSpPr>
                  <a:spLocks noChangeAspect="1"/>
                </p:cNvSpPr>
                <p:nvPr/>
              </p:nvSpPr>
              <p:spPr bwMode="auto">
                <a:xfrm>
                  <a:off x="1052" y="1319"/>
                  <a:ext cx="28" cy="32"/>
                </a:xfrm>
                <a:custGeom>
                  <a:avLst/>
                  <a:gdLst>
                    <a:gd name="T0" fmla="*/ 196 w 196"/>
                    <a:gd name="T1" fmla="*/ 59 h 219"/>
                    <a:gd name="T2" fmla="*/ 142 w 196"/>
                    <a:gd name="T3" fmla="*/ 30 h 219"/>
                    <a:gd name="T4" fmla="*/ 89 w 196"/>
                    <a:gd name="T5" fmla="*/ 0 h 219"/>
                    <a:gd name="T6" fmla="*/ 0 w 196"/>
                    <a:gd name="T7" fmla="*/ 160 h 219"/>
                    <a:gd name="T8" fmla="*/ 54 w 196"/>
                    <a:gd name="T9" fmla="*/ 189 h 219"/>
                    <a:gd name="T10" fmla="*/ 107 w 196"/>
                    <a:gd name="T11" fmla="*/ 219 h 219"/>
                    <a:gd name="T12" fmla="*/ 196 w 196"/>
                    <a:gd name="T13" fmla="*/ 59 h 2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6"/>
                    <a:gd name="T22" fmla="*/ 0 h 219"/>
                    <a:gd name="T23" fmla="*/ 196 w 196"/>
                    <a:gd name="T24" fmla="*/ 219 h 2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6" h="219">
                      <a:moveTo>
                        <a:pt x="196" y="59"/>
                      </a:moveTo>
                      <a:lnTo>
                        <a:pt x="142" y="30"/>
                      </a:lnTo>
                      <a:lnTo>
                        <a:pt x="89" y="0"/>
                      </a:lnTo>
                      <a:lnTo>
                        <a:pt x="0" y="160"/>
                      </a:lnTo>
                      <a:lnTo>
                        <a:pt x="54" y="189"/>
                      </a:lnTo>
                      <a:lnTo>
                        <a:pt x="107" y="219"/>
                      </a:lnTo>
                      <a:lnTo>
                        <a:pt x="196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32" name="Freeform 1220"/>
                <p:cNvSpPr>
                  <a:spLocks noChangeAspect="1"/>
                </p:cNvSpPr>
                <p:nvPr/>
              </p:nvSpPr>
              <p:spPr bwMode="auto">
                <a:xfrm>
                  <a:off x="1052" y="1319"/>
                  <a:ext cx="28" cy="32"/>
                </a:xfrm>
                <a:custGeom>
                  <a:avLst/>
                  <a:gdLst>
                    <a:gd name="T0" fmla="*/ 196 w 196"/>
                    <a:gd name="T1" fmla="*/ 59 h 219"/>
                    <a:gd name="T2" fmla="*/ 142 w 196"/>
                    <a:gd name="T3" fmla="*/ 30 h 219"/>
                    <a:gd name="T4" fmla="*/ 89 w 196"/>
                    <a:gd name="T5" fmla="*/ 0 h 219"/>
                    <a:gd name="T6" fmla="*/ 0 w 196"/>
                    <a:gd name="T7" fmla="*/ 160 h 219"/>
                    <a:gd name="T8" fmla="*/ 54 w 196"/>
                    <a:gd name="T9" fmla="*/ 189 h 219"/>
                    <a:gd name="T10" fmla="*/ 107 w 196"/>
                    <a:gd name="T11" fmla="*/ 219 h 219"/>
                    <a:gd name="T12" fmla="*/ 196 w 196"/>
                    <a:gd name="T13" fmla="*/ 59 h 2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6"/>
                    <a:gd name="T22" fmla="*/ 0 h 219"/>
                    <a:gd name="T23" fmla="*/ 196 w 196"/>
                    <a:gd name="T24" fmla="*/ 219 h 2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6" h="219">
                      <a:moveTo>
                        <a:pt x="196" y="59"/>
                      </a:moveTo>
                      <a:lnTo>
                        <a:pt x="142" y="30"/>
                      </a:lnTo>
                      <a:lnTo>
                        <a:pt x="89" y="0"/>
                      </a:lnTo>
                      <a:lnTo>
                        <a:pt x="0" y="160"/>
                      </a:lnTo>
                      <a:lnTo>
                        <a:pt x="54" y="189"/>
                      </a:lnTo>
                      <a:lnTo>
                        <a:pt x="107" y="219"/>
                      </a:lnTo>
                      <a:lnTo>
                        <a:pt x="196" y="5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33" name="Freeform 1221"/>
                <p:cNvSpPr>
                  <a:spLocks noChangeAspect="1"/>
                </p:cNvSpPr>
                <p:nvPr/>
              </p:nvSpPr>
              <p:spPr bwMode="auto">
                <a:xfrm>
                  <a:off x="1052" y="1342"/>
                  <a:ext cx="8" cy="4"/>
                </a:xfrm>
                <a:custGeom>
                  <a:avLst/>
                  <a:gdLst>
                    <a:gd name="T0" fmla="*/ 55 w 55"/>
                    <a:gd name="T1" fmla="*/ 29 h 29"/>
                    <a:gd name="T2" fmla="*/ 1 w 55"/>
                    <a:gd name="T3" fmla="*/ 0 h 29"/>
                    <a:gd name="T4" fmla="*/ 0 w 55"/>
                    <a:gd name="T5" fmla="*/ 2 h 29"/>
                    <a:gd name="T6" fmla="*/ 55 w 55"/>
                    <a:gd name="T7" fmla="*/ 29 h 2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5"/>
                    <a:gd name="T13" fmla="*/ 0 h 29"/>
                    <a:gd name="T14" fmla="*/ 55 w 55"/>
                    <a:gd name="T15" fmla="*/ 29 h 2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5" h="29">
                      <a:moveTo>
                        <a:pt x="55" y="29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55" y="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34" name="Line 122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052" y="134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35" name="Freeform 1223"/>
                <p:cNvSpPr>
                  <a:spLocks noChangeAspect="1"/>
                </p:cNvSpPr>
                <p:nvPr/>
              </p:nvSpPr>
              <p:spPr bwMode="auto">
                <a:xfrm>
                  <a:off x="1040" y="1343"/>
                  <a:ext cx="27" cy="30"/>
                </a:xfrm>
                <a:custGeom>
                  <a:avLst/>
                  <a:gdLst>
                    <a:gd name="T0" fmla="*/ 189 w 189"/>
                    <a:gd name="T1" fmla="*/ 54 h 216"/>
                    <a:gd name="T2" fmla="*/ 135 w 189"/>
                    <a:gd name="T3" fmla="*/ 27 h 216"/>
                    <a:gd name="T4" fmla="*/ 80 w 189"/>
                    <a:gd name="T5" fmla="*/ 0 h 216"/>
                    <a:gd name="T6" fmla="*/ 0 w 189"/>
                    <a:gd name="T7" fmla="*/ 161 h 216"/>
                    <a:gd name="T8" fmla="*/ 54 w 189"/>
                    <a:gd name="T9" fmla="*/ 189 h 216"/>
                    <a:gd name="T10" fmla="*/ 109 w 189"/>
                    <a:gd name="T11" fmla="*/ 216 h 216"/>
                    <a:gd name="T12" fmla="*/ 189 w 189"/>
                    <a:gd name="T13" fmla="*/ 54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9"/>
                    <a:gd name="T22" fmla="*/ 0 h 216"/>
                    <a:gd name="T23" fmla="*/ 189 w 189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9" h="216">
                      <a:moveTo>
                        <a:pt x="189" y="54"/>
                      </a:moveTo>
                      <a:lnTo>
                        <a:pt x="135" y="27"/>
                      </a:lnTo>
                      <a:lnTo>
                        <a:pt x="80" y="0"/>
                      </a:lnTo>
                      <a:lnTo>
                        <a:pt x="0" y="161"/>
                      </a:lnTo>
                      <a:lnTo>
                        <a:pt x="54" y="189"/>
                      </a:lnTo>
                      <a:lnTo>
                        <a:pt x="109" y="216"/>
                      </a:lnTo>
                      <a:lnTo>
                        <a:pt x="189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36" name="Freeform 1224"/>
                <p:cNvSpPr>
                  <a:spLocks noChangeAspect="1"/>
                </p:cNvSpPr>
                <p:nvPr/>
              </p:nvSpPr>
              <p:spPr bwMode="auto">
                <a:xfrm>
                  <a:off x="1040" y="1343"/>
                  <a:ext cx="27" cy="30"/>
                </a:xfrm>
                <a:custGeom>
                  <a:avLst/>
                  <a:gdLst>
                    <a:gd name="T0" fmla="*/ 189 w 189"/>
                    <a:gd name="T1" fmla="*/ 54 h 216"/>
                    <a:gd name="T2" fmla="*/ 135 w 189"/>
                    <a:gd name="T3" fmla="*/ 27 h 216"/>
                    <a:gd name="T4" fmla="*/ 80 w 189"/>
                    <a:gd name="T5" fmla="*/ 0 h 216"/>
                    <a:gd name="T6" fmla="*/ 0 w 189"/>
                    <a:gd name="T7" fmla="*/ 161 h 216"/>
                    <a:gd name="T8" fmla="*/ 54 w 189"/>
                    <a:gd name="T9" fmla="*/ 189 h 216"/>
                    <a:gd name="T10" fmla="*/ 109 w 189"/>
                    <a:gd name="T11" fmla="*/ 216 h 216"/>
                    <a:gd name="T12" fmla="*/ 189 w 189"/>
                    <a:gd name="T13" fmla="*/ 54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9"/>
                    <a:gd name="T22" fmla="*/ 0 h 216"/>
                    <a:gd name="T23" fmla="*/ 189 w 189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9" h="216">
                      <a:moveTo>
                        <a:pt x="189" y="54"/>
                      </a:moveTo>
                      <a:lnTo>
                        <a:pt x="135" y="27"/>
                      </a:lnTo>
                      <a:lnTo>
                        <a:pt x="80" y="0"/>
                      </a:lnTo>
                      <a:lnTo>
                        <a:pt x="0" y="161"/>
                      </a:lnTo>
                      <a:lnTo>
                        <a:pt x="54" y="189"/>
                      </a:lnTo>
                      <a:lnTo>
                        <a:pt x="109" y="216"/>
                      </a:lnTo>
                      <a:lnTo>
                        <a:pt x="189" y="5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37" name="Freeform 1225"/>
                <p:cNvSpPr>
                  <a:spLocks noChangeAspect="1"/>
                </p:cNvSpPr>
                <p:nvPr/>
              </p:nvSpPr>
              <p:spPr bwMode="auto">
                <a:xfrm>
                  <a:off x="1040" y="1366"/>
                  <a:ext cx="8" cy="4"/>
                </a:xfrm>
                <a:custGeom>
                  <a:avLst/>
                  <a:gdLst>
                    <a:gd name="T0" fmla="*/ 56 w 56"/>
                    <a:gd name="T1" fmla="*/ 28 h 28"/>
                    <a:gd name="T2" fmla="*/ 2 w 56"/>
                    <a:gd name="T3" fmla="*/ 0 h 28"/>
                    <a:gd name="T4" fmla="*/ 0 w 56"/>
                    <a:gd name="T5" fmla="*/ 4 h 28"/>
                    <a:gd name="T6" fmla="*/ 56 w 56"/>
                    <a:gd name="T7" fmla="*/ 28 h 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8"/>
                    <a:gd name="T14" fmla="*/ 56 w 56"/>
                    <a:gd name="T15" fmla="*/ 28 h 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8">
                      <a:moveTo>
                        <a:pt x="56" y="28"/>
                      </a:moveTo>
                      <a:lnTo>
                        <a:pt x="2" y="0"/>
                      </a:lnTo>
                      <a:lnTo>
                        <a:pt x="0" y="4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38" name="Line 122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040" y="136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39" name="Freeform 1227"/>
                <p:cNvSpPr>
                  <a:spLocks noChangeAspect="1"/>
                </p:cNvSpPr>
                <p:nvPr/>
              </p:nvSpPr>
              <p:spPr bwMode="auto">
                <a:xfrm>
                  <a:off x="1030" y="1366"/>
                  <a:ext cx="26" cy="31"/>
                </a:xfrm>
                <a:custGeom>
                  <a:avLst/>
                  <a:gdLst>
                    <a:gd name="T0" fmla="*/ 183 w 183"/>
                    <a:gd name="T1" fmla="*/ 48 h 213"/>
                    <a:gd name="T2" fmla="*/ 127 w 183"/>
                    <a:gd name="T3" fmla="*/ 24 h 213"/>
                    <a:gd name="T4" fmla="*/ 71 w 183"/>
                    <a:gd name="T5" fmla="*/ 0 h 213"/>
                    <a:gd name="T6" fmla="*/ 0 w 183"/>
                    <a:gd name="T7" fmla="*/ 165 h 213"/>
                    <a:gd name="T8" fmla="*/ 55 w 183"/>
                    <a:gd name="T9" fmla="*/ 189 h 213"/>
                    <a:gd name="T10" fmla="*/ 111 w 183"/>
                    <a:gd name="T11" fmla="*/ 213 h 213"/>
                    <a:gd name="T12" fmla="*/ 183 w 183"/>
                    <a:gd name="T13" fmla="*/ 48 h 2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13"/>
                    <a:gd name="T23" fmla="*/ 183 w 183"/>
                    <a:gd name="T24" fmla="*/ 213 h 2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13">
                      <a:moveTo>
                        <a:pt x="183" y="48"/>
                      </a:moveTo>
                      <a:lnTo>
                        <a:pt x="127" y="24"/>
                      </a:lnTo>
                      <a:lnTo>
                        <a:pt x="71" y="0"/>
                      </a:lnTo>
                      <a:lnTo>
                        <a:pt x="0" y="165"/>
                      </a:lnTo>
                      <a:lnTo>
                        <a:pt x="55" y="189"/>
                      </a:lnTo>
                      <a:lnTo>
                        <a:pt x="111" y="213"/>
                      </a:lnTo>
                      <a:lnTo>
                        <a:pt x="183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40" name="Freeform 1228"/>
                <p:cNvSpPr>
                  <a:spLocks noChangeAspect="1"/>
                </p:cNvSpPr>
                <p:nvPr/>
              </p:nvSpPr>
              <p:spPr bwMode="auto">
                <a:xfrm>
                  <a:off x="1030" y="1366"/>
                  <a:ext cx="26" cy="31"/>
                </a:xfrm>
                <a:custGeom>
                  <a:avLst/>
                  <a:gdLst>
                    <a:gd name="T0" fmla="*/ 183 w 183"/>
                    <a:gd name="T1" fmla="*/ 48 h 213"/>
                    <a:gd name="T2" fmla="*/ 127 w 183"/>
                    <a:gd name="T3" fmla="*/ 24 h 213"/>
                    <a:gd name="T4" fmla="*/ 71 w 183"/>
                    <a:gd name="T5" fmla="*/ 0 h 213"/>
                    <a:gd name="T6" fmla="*/ 0 w 183"/>
                    <a:gd name="T7" fmla="*/ 165 h 213"/>
                    <a:gd name="T8" fmla="*/ 55 w 183"/>
                    <a:gd name="T9" fmla="*/ 189 h 213"/>
                    <a:gd name="T10" fmla="*/ 111 w 183"/>
                    <a:gd name="T11" fmla="*/ 213 h 213"/>
                    <a:gd name="T12" fmla="*/ 183 w 183"/>
                    <a:gd name="T13" fmla="*/ 48 h 2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13"/>
                    <a:gd name="T23" fmla="*/ 183 w 183"/>
                    <a:gd name="T24" fmla="*/ 213 h 2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13">
                      <a:moveTo>
                        <a:pt x="183" y="48"/>
                      </a:moveTo>
                      <a:lnTo>
                        <a:pt x="127" y="24"/>
                      </a:lnTo>
                      <a:lnTo>
                        <a:pt x="71" y="0"/>
                      </a:lnTo>
                      <a:lnTo>
                        <a:pt x="0" y="165"/>
                      </a:lnTo>
                      <a:lnTo>
                        <a:pt x="55" y="189"/>
                      </a:lnTo>
                      <a:lnTo>
                        <a:pt x="111" y="213"/>
                      </a:lnTo>
                      <a:lnTo>
                        <a:pt x="183" y="4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41" name="Freeform 1229"/>
                <p:cNvSpPr>
                  <a:spLocks noChangeAspect="1"/>
                </p:cNvSpPr>
                <p:nvPr/>
              </p:nvSpPr>
              <p:spPr bwMode="auto">
                <a:xfrm>
                  <a:off x="1030" y="1390"/>
                  <a:ext cx="8" cy="3"/>
                </a:xfrm>
                <a:custGeom>
                  <a:avLst/>
                  <a:gdLst>
                    <a:gd name="T0" fmla="*/ 56 w 56"/>
                    <a:gd name="T1" fmla="*/ 24 h 24"/>
                    <a:gd name="T2" fmla="*/ 1 w 56"/>
                    <a:gd name="T3" fmla="*/ 0 h 24"/>
                    <a:gd name="T4" fmla="*/ 0 w 56"/>
                    <a:gd name="T5" fmla="*/ 2 h 24"/>
                    <a:gd name="T6" fmla="*/ 56 w 56"/>
                    <a:gd name="T7" fmla="*/ 24 h 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4"/>
                    <a:gd name="T14" fmla="*/ 56 w 56"/>
                    <a:gd name="T15" fmla="*/ 24 h 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4">
                      <a:moveTo>
                        <a:pt x="56" y="24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56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42" name="Line 123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030" y="139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43" name="Freeform 1231"/>
                <p:cNvSpPr>
                  <a:spLocks noChangeAspect="1"/>
                </p:cNvSpPr>
                <p:nvPr/>
              </p:nvSpPr>
              <p:spPr bwMode="auto">
                <a:xfrm>
                  <a:off x="1021" y="1390"/>
                  <a:ext cx="25" cy="30"/>
                </a:xfrm>
                <a:custGeom>
                  <a:avLst/>
                  <a:gdLst>
                    <a:gd name="T0" fmla="*/ 177 w 177"/>
                    <a:gd name="T1" fmla="*/ 44 h 210"/>
                    <a:gd name="T2" fmla="*/ 120 w 177"/>
                    <a:gd name="T3" fmla="*/ 22 h 210"/>
                    <a:gd name="T4" fmla="*/ 64 w 177"/>
                    <a:gd name="T5" fmla="*/ 0 h 210"/>
                    <a:gd name="T6" fmla="*/ 0 w 177"/>
                    <a:gd name="T7" fmla="*/ 166 h 210"/>
                    <a:gd name="T8" fmla="*/ 57 w 177"/>
                    <a:gd name="T9" fmla="*/ 188 h 210"/>
                    <a:gd name="T10" fmla="*/ 114 w 177"/>
                    <a:gd name="T11" fmla="*/ 210 h 210"/>
                    <a:gd name="T12" fmla="*/ 177 w 177"/>
                    <a:gd name="T13" fmla="*/ 44 h 2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7"/>
                    <a:gd name="T22" fmla="*/ 0 h 210"/>
                    <a:gd name="T23" fmla="*/ 177 w 177"/>
                    <a:gd name="T24" fmla="*/ 210 h 21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7" h="210">
                      <a:moveTo>
                        <a:pt x="177" y="44"/>
                      </a:moveTo>
                      <a:lnTo>
                        <a:pt x="120" y="22"/>
                      </a:lnTo>
                      <a:lnTo>
                        <a:pt x="64" y="0"/>
                      </a:lnTo>
                      <a:lnTo>
                        <a:pt x="0" y="166"/>
                      </a:lnTo>
                      <a:lnTo>
                        <a:pt x="57" y="188"/>
                      </a:lnTo>
                      <a:lnTo>
                        <a:pt x="114" y="210"/>
                      </a:lnTo>
                      <a:lnTo>
                        <a:pt x="177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44" name="Freeform 1232"/>
                <p:cNvSpPr>
                  <a:spLocks noChangeAspect="1"/>
                </p:cNvSpPr>
                <p:nvPr/>
              </p:nvSpPr>
              <p:spPr bwMode="auto">
                <a:xfrm>
                  <a:off x="1021" y="1390"/>
                  <a:ext cx="25" cy="30"/>
                </a:xfrm>
                <a:custGeom>
                  <a:avLst/>
                  <a:gdLst>
                    <a:gd name="T0" fmla="*/ 177 w 177"/>
                    <a:gd name="T1" fmla="*/ 44 h 210"/>
                    <a:gd name="T2" fmla="*/ 120 w 177"/>
                    <a:gd name="T3" fmla="*/ 22 h 210"/>
                    <a:gd name="T4" fmla="*/ 64 w 177"/>
                    <a:gd name="T5" fmla="*/ 0 h 210"/>
                    <a:gd name="T6" fmla="*/ 0 w 177"/>
                    <a:gd name="T7" fmla="*/ 166 h 210"/>
                    <a:gd name="T8" fmla="*/ 57 w 177"/>
                    <a:gd name="T9" fmla="*/ 188 h 210"/>
                    <a:gd name="T10" fmla="*/ 114 w 177"/>
                    <a:gd name="T11" fmla="*/ 210 h 210"/>
                    <a:gd name="T12" fmla="*/ 177 w 177"/>
                    <a:gd name="T13" fmla="*/ 44 h 2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7"/>
                    <a:gd name="T22" fmla="*/ 0 h 210"/>
                    <a:gd name="T23" fmla="*/ 177 w 177"/>
                    <a:gd name="T24" fmla="*/ 210 h 21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7" h="210">
                      <a:moveTo>
                        <a:pt x="177" y="44"/>
                      </a:moveTo>
                      <a:lnTo>
                        <a:pt x="120" y="22"/>
                      </a:lnTo>
                      <a:lnTo>
                        <a:pt x="64" y="0"/>
                      </a:lnTo>
                      <a:lnTo>
                        <a:pt x="0" y="166"/>
                      </a:lnTo>
                      <a:lnTo>
                        <a:pt x="57" y="188"/>
                      </a:lnTo>
                      <a:lnTo>
                        <a:pt x="114" y="210"/>
                      </a:lnTo>
                      <a:lnTo>
                        <a:pt x="177" y="4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45" name="Freeform 1233"/>
                <p:cNvSpPr>
                  <a:spLocks noChangeAspect="1"/>
                </p:cNvSpPr>
                <p:nvPr/>
              </p:nvSpPr>
              <p:spPr bwMode="auto">
                <a:xfrm>
                  <a:off x="1021" y="1414"/>
                  <a:ext cx="8" cy="3"/>
                </a:xfrm>
                <a:custGeom>
                  <a:avLst/>
                  <a:gdLst>
                    <a:gd name="T0" fmla="*/ 58 w 58"/>
                    <a:gd name="T1" fmla="*/ 22 h 22"/>
                    <a:gd name="T2" fmla="*/ 1 w 58"/>
                    <a:gd name="T3" fmla="*/ 0 h 22"/>
                    <a:gd name="T4" fmla="*/ 0 w 58"/>
                    <a:gd name="T5" fmla="*/ 4 h 22"/>
                    <a:gd name="T6" fmla="*/ 58 w 58"/>
                    <a:gd name="T7" fmla="*/ 22 h 2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22"/>
                    <a:gd name="T14" fmla="*/ 58 w 58"/>
                    <a:gd name="T15" fmla="*/ 22 h 2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22">
                      <a:moveTo>
                        <a:pt x="58" y="22"/>
                      </a:moveTo>
                      <a:lnTo>
                        <a:pt x="1" y="0"/>
                      </a:lnTo>
                      <a:lnTo>
                        <a:pt x="0" y="4"/>
                      </a:lnTo>
                      <a:lnTo>
                        <a:pt x="58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46" name="Line 123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021" y="141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47" name="Freeform 1235"/>
                <p:cNvSpPr>
                  <a:spLocks noChangeAspect="1"/>
                </p:cNvSpPr>
                <p:nvPr/>
              </p:nvSpPr>
              <p:spPr bwMode="auto">
                <a:xfrm>
                  <a:off x="1013" y="1414"/>
                  <a:ext cx="24" cy="30"/>
                </a:xfrm>
                <a:custGeom>
                  <a:avLst/>
                  <a:gdLst>
                    <a:gd name="T0" fmla="*/ 171 w 171"/>
                    <a:gd name="T1" fmla="*/ 36 h 206"/>
                    <a:gd name="T2" fmla="*/ 113 w 171"/>
                    <a:gd name="T3" fmla="*/ 18 h 206"/>
                    <a:gd name="T4" fmla="*/ 55 w 171"/>
                    <a:gd name="T5" fmla="*/ 0 h 206"/>
                    <a:gd name="T6" fmla="*/ 0 w 171"/>
                    <a:gd name="T7" fmla="*/ 169 h 206"/>
                    <a:gd name="T8" fmla="*/ 58 w 171"/>
                    <a:gd name="T9" fmla="*/ 188 h 206"/>
                    <a:gd name="T10" fmla="*/ 116 w 171"/>
                    <a:gd name="T11" fmla="*/ 206 h 206"/>
                    <a:gd name="T12" fmla="*/ 171 w 171"/>
                    <a:gd name="T13" fmla="*/ 36 h 2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1"/>
                    <a:gd name="T22" fmla="*/ 0 h 206"/>
                    <a:gd name="T23" fmla="*/ 171 w 171"/>
                    <a:gd name="T24" fmla="*/ 206 h 2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1" h="206">
                      <a:moveTo>
                        <a:pt x="171" y="36"/>
                      </a:moveTo>
                      <a:lnTo>
                        <a:pt x="113" y="18"/>
                      </a:lnTo>
                      <a:lnTo>
                        <a:pt x="55" y="0"/>
                      </a:lnTo>
                      <a:lnTo>
                        <a:pt x="0" y="169"/>
                      </a:lnTo>
                      <a:lnTo>
                        <a:pt x="58" y="188"/>
                      </a:lnTo>
                      <a:lnTo>
                        <a:pt x="116" y="206"/>
                      </a:lnTo>
                      <a:lnTo>
                        <a:pt x="171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48" name="Freeform 1236"/>
                <p:cNvSpPr>
                  <a:spLocks noChangeAspect="1"/>
                </p:cNvSpPr>
                <p:nvPr/>
              </p:nvSpPr>
              <p:spPr bwMode="auto">
                <a:xfrm>
                  <a:off x="1013" y="1414"/>
                  <a:ext cx="24" cy="30"/>
                </a:xfrm>
                <a:custGeom>
                  <a:avLst/>
                  <a:gdLst>
                    <a:gd name="T0" fmla="*/ 171 w 171"/>
                    <a:gd name="T1" fmla="*/ 36 h 206"/>
                    <a:gd name="T2" fmla="*/ 113 w 171"/>
                    <a:gd name="T3" fmla="*/ 18 h 206"/>
                    <a:gd name="T4" fmla="*/ 55 w 171"/>
                    <a:gd name="T5" fmla="*/ 0 h 206"/>
                    <a:gd name="T6" fmla="*/ 0 w 171"/>
                    <a:gd name="T7" fmla="*/ 169 h 206"/>
                    <a:gd name="T8" fmla="*/ 58 w 171"/>
                    <a:gd name="T9" fmla="*/ 188 h 206"/>
                    <a:gd name="T10" fmla="*/ 116 w 171"/>
                    <a:gd name="T11" fmla="*/ 206 h 206"/>
                    <a:gd name="T12" fmla="*/ 171 w 171"/>
                    <a:gd name="T13" fmla="*/ 36 h 2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1"/>
                    <a:gd name="T22" fmla="*/ 0 h 206"/>
                    <a:gd name="T23" fmla="*/ 171 w 171"/>
                    <a:gd name="T24" fmla="*/ 206 h 2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1" h="206">
                      <a:moveTo>
                        <a:pt x="171" y="36"/>
                      </a:moveTo>
                      <a:lnTo>
                        <a:pt x="113" y="18"/>
                      </a:lnTo>
                      <a:lnTo>
                        <a:pt x="55" y="0"/>
                      </a:lnTo>
                      <a:lnTo>
                        <a:pt x="0" y="169"/>
                      </a:lnTo>
                      <a:lnTo>
                        <a:pt x="58" y="188"/>
                      </a:lnTo>
                      <a:lnTo>
                        <a:pt x="116" y="206"/>
                      </a:lnTo>
                      <a:lnTo>
                        <a:pt x="171" y="3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49" name="Freeform 1237"/>
                <p:cNvSpPr>
                  <a:spLocks noChangeAspect="1"/>
                </p:cNvSpPr>
                <p:nvPr/>
              </p:nvSpPr>
              <p:spPr bwMode="auto">
                <a:xfrm>
                  <a:off x="1013" y="1438"/>
                  <a:ext cx="8" cy="3"/>
                </a:xfrm>
                <a:custGeom>
                  <a:avLst/>
                  <a:gdLst>
                    <a:gd name="T0" fmla="*/ 59 w 59"/>
                    <a:gd name="T1" fmla="*/ 19 h 19"/>
                    <a:gd name="T2" fmla="*/ 1 w 59"/>
                    <a:gd name="T3" fmla="*/ 0 h 19"/>
                    <a:gd name="T4" fmla="*/ 0 w 59"/>
                    <a:gd name="T5" fmla="*/ 3 h 19"/>
                    <a:gd name="T6" fmla="*/ 59 w 59"/>
                    <a:gd name="T7" fmla="*/ 19 h 1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"/>
                    <a:gd name="T13" fmla="*/ 0 h 19"/>
                    <a:gd name="T14" fmla="*/ 59 w 59"/>
                    <a:gd name="T15" fmla="*/ 19 h 1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" h="19">
                      <a:moveTo>
                        <a:pt x="59" y="19"/>
                      </a:moveTo>
                      <a:lnTo>
                        <a:pt x="1" y="0"/>
                      </a:lnTo>
                      <a:lnTo>
                        <a:pt x="0" y="3"/>
                      </a:lnTo>
                      <a:lnTo>
                        <a:pt x="59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50" name="Line 123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013" y="143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51" name="Freeform 1239"/>
                <p:cNvSpPr>
                  <a:spLocks noChangeAspect="1"/>
                </p:cNvSpPr>
                <p:nvPr/>
              </p:nvSpPr>
              <p:spPr bwMode="auto">
                <a:xfrm>
                  <a:off x="1006" y="1439"/>
                  <a:ext cx="23" cy="29"/>
                </a:xfrm>
                <a:custGeom>
                  <a:avLst/>
                  <a:gdLst>
                    <a:gd name="T0" fmla="*/ 166 w 166"/>
                    <a:gd name="T1" fmla="*/ 32 h 202"/>
                    <a:gd name="T2" fmla="*/ 107 w 166"/>
                    <a:gd name="T3" fmla="*/ 16 h 202"/>
                    <a:gd name="T4" fmla="*/ 48 w 166"/>
                    <a:gd name="T5" fmla="*/ 0 h 202"/>
                    <a:gd name="T6" fmla="*/ 0 w 166"/>
                    <a:gd name="T7" fmla="*/ 171 h 202"/>
                    <a:gd name="T8" fmla="*/ 60 w 166"/>
                    <a:gd name="T9" fmla="*/ 186 h 202"/>
                    <a:gd name="T10" fmla="*/ 119 w 166"/>
                    <a:gd name="T11" fmla="*/ 202 h 202"/>
                    <a:gd name="T12" fmla="*/ 166 w 166"/>
                    <a:gd name="T13" fmla="*/ 32 h 2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202"/>
                    <a:gd name="T23" fmla="*/ 166 w 166"/>
                    <a:gd name="T24" fmla="*/ 202 h 2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202">
                      <a:moveTo>
                        <a:pt x="166" y="32"/>
                      </a:moveTo>
                      <a:lnTo>
                        <a:pt x="107" y="16"/>
                      </a:lnTo>
                      <a:lnTo>
                        <a:pt x="48" y="0"/>
                      </a:lnTo>
                      <a:lnTo>
                        <a:pt x="0" y="171"/>
                      </a:lnTo>
                      <a:lnTo>
                        <a:pt x="60" y="186"/>
                      </a:lnTo>
                      <a:lnTo>
                        <a:pt x="119" y="202"/>
                      </a:lnTo>
                      <a:lnTo>
                        <a:pt x="166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52" name="Freeform 1240"/>
                <p:cNvSpPr>
                  <a:spLocks noChangeAspect="1"/>
                </p:cNvSpPr>
                <p:nvPr/>
              </p:nvSpPr>
              <p:spPr bwMode="auto">
                <a:xfrm>
                  <a:off x="1006" y="1439"/>
                  <a:ext cx="23" cy="29"/>
                </a:xfrm>
                <a:custGeom>
                  <a:avLst/>
                  <a:gdLst>
                    <a:gd name="T0" fmla="*/ 166 w 166"/>
                    <a:gd name="T1" fmla="*/ 32 h 202"/>
                    <a:gd name="T2" fmla="*/ 107 w 166"/>
                    <a:gd name="T3" fmla="*/ 16 h 202"/>
                    <a:gd name="T4" fmla="*/ 48 w 166"/>
                    <a:gd name="T5" fmla="*/ 0 h 202"/>
                    <a:gd name="T6" fmla="*/ 0 w 166"/>
                    <a:gd name="T7" fmla="*/ 171 h 202"/>
                    <a:gd name="T8" fmla="*/ 60 w 166"/>
                    <a:gd name="T9" fmla="*/ 186 h 202"/>
                    <a:gd name="T10" fmla="*/ 119 w 166"/>
                    <a:gd name="T11" fmla="*/ 202 h 202"/>
                    <a:gd name="T12" fmla="*/ 166 w 166"/>
                    <a:gd name="T13" fmla="*/ 32 h 2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202"/>
                    <a:gd name="T23" fmla="*/ 166 w 166"/>
                    <a:gd name="T24" fmla="*/ 202 h 2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202">
                      <a:moveTo>
                        <a:pt x="166" y="32"/>
                      </a:moveTo>
                      <a:lnTo>
                        <a:pt x="107" y="16"/>
                      </a:lnTo>
                      <a:lnTo>
                        <a:pt x="48" y="0"/>
                      </a:lnTo>
                      <a:lnTo>
                        <a:pt x="0" y="171"/>
                      </a:lnTo>
                      <a:lnTo>
                        <a:pt x="60" y="186"/>
                      </a:lnTo>
                      <a:lnTo>
                        <a:pt x="119" y="202"/>
                      </a:lnTo>
                      <a:lnTo>
                        <a:pt x="166" y="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53" name="Freeform 1241"/>
                <p:cNvSpPr>
                  <a:spLocks noChangeAspect="1"/>
                </p:cNvSpPr>
                <p:nvPr/>
              </p:nvSpPr>
              <p:spPr bwMode="auto">
                <a:xfrm>
                  <a:off x="1006" y="1463"/>
                  <a:ext cx="8" cy="2"/>
                </a:xfrm>
                <a:custGeom>
                  <a:avLst/>
                  <a:gdLst>
                    <a:gd name="T0" fmla="*/ 60 w 60"/>
                    <a:gd name="T1" fmla="*/ 15 h 15"/>
                    <a:gd name="T2" fmla="*/ 0 w 60"/>
                    <a:gd name="T3" fmla="*/ 0 h 15"/>
                    <a:gd name="T4" fmla="*/ 0 w 60"/>
                    <a:gd name="T5" fmla="*/ 2 h 15"/>
                    <a:gd name="T6" fmla="*/ 60 w 60"/>
                    <a:gd name="T7" fmla="*/ 15 h 1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15"/>
                    <a:gd name="T14" fmla="*/ 60 w 60"/>
                    <a:gd name="T15" fmla="*/ 15 h 1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15">
                      <a:moveTo>
                        <a:pt x="60" y="15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54" name="Line 1242"/>
                <p:cNvSpPr>
                  <a:spLocks noChangeAspect="1" noChangeShapeType="1"/>
                </p:cNvSpPr>
                <p:nvPr/>
              </p:nvSpPr>
              <p:spPr bwMode="auto">
                <a:xfrm>
                  <a:off x="1006" y="146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55" name="Freeform 1243"/>
                <p:cNvSpPr>
                  <a:spLocks noChangeAspect="1"/>
                </p:cNvSpPr>
                <p:nvPr/>
              </p:nvSpPr>
              <p:spPr bwMode="auto">
                <a:xfrm>
                  <a:off x="1000" y="1464"/>
                  <a:ext cx="23" cy="28"/>
                </a:xfrm>
                <a:custGeom>
                  <a:avLst/>
                  <a:gdLst>
                    <a:gd name="T0" fmla="*/ 159 w 159"/>
                    <a:gd name="T1" fmla="*/ 27 h 199"/>
                    <a:gd name="T2" fmla="*/ 100 w 159"/>
                    <a:gd name="T3" fmla="*/ 13 h 199"/>
                    <a:gd name="T4" fmla="*/ 40 w 159"/>
                    <a:gd name="T5" fmla="*/ 0 h 199"/>
                    <a:gd name="T6" fmla="*/ 0 w 159"/>
                    <a:gd name="T7" fmla="*/ 172 h 199"/>
                    <a:gd name="T8" fmla="*/ 59 w 159"/>
                    <a:gd name="T9" fmla="*/ 185 h 199"/>
                    <a:gd name="T10" fmla="*/ 118 w 159"/>
                    <a:gd name="T11" fmla="*/ 199 h 199"/>
                    <a:gd name="T12" fmla="*/ 159 w 159"/>
                    <a:gd name="T13" fmla="*/ 27 h 1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9"/>
                    <a:gd name="T22" fmla="*/ 0 h 199"/>
                    <a:gd name="T23" fmla="*/ 159 w 159"/>
                    <a:gd name="T24" fmla="*/ 199 h 1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9" h="199">
                      <a:moveTo>
                        <a:pt x="159" y="27"/>
                      </a:moveTo>
                      <a:lnTo>
                        <a:pt x="100" y="13"/>
                      </a:lnTo>
                      <a:lnTo>
                        <a:pt x="40" y="0"/>
                      </a:lnTo>
                      <a:lnTo>
                        <a:pt x="0" y="172"/>
                      </a:lnTo>
                      <a:lnTo>
                        <a:pt x="59" y="185"/>
                      </a:lnTo>
                      <a:lnTo>
                        <a:pt x="118" y="199"/>
                      </a:lnTo>
                      <a:lnTo>
                        <a:pt x="159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56" name="Freeform 1244"/>
                <p:cNvSpPr>
                  <a:spLocks noChangeAspect="1"/>
                </p:cNvSpPr>
                <p:nvPr/>
              </p:nvSpPr>
              <p:spPr bwMode="auto">
                <a:xfrm>
                  <a:off x="1000" y="1464"/>
                  <a:ext cx="23" cy="28"/>
                </a:xfrm>
                <a:custGeom>
                  <a:avLst/>
                  <a:gdLst>
                    <a:gd name="T0" fmla="*/ 159 w 159"/>
                    <a:gd name="T1" fmla="*/ 27 h 199"/>
                    <a:gd name="T2" fmla="*/ 100 w 159"/>
                    <a:gd name="T3" fmla="*/ 13 h 199"/>
                    <a:gd name="T4" fmla="*/ 40 w 159"/>
                    <a:gd name="T5" fmla="*/ 0 h 199"/>
                    <a:gd name="T6" fmla="*/ 0 w 159"/>
                    <a:gd name="T7" fmla="*/ 172 h 199"/>
                    <a:gd name="T8" fmla="*/ 59 w 159"/>
                    <a:gd name="T9" fmla="*/ 185 h 199"/>
                    <a:gd name="T10" fmla="*/ 118 w 159"/>
                    <a:gd name="T11" fmla="*/ 199 h 199"/>
                    <a:gd name="T12" fmla="*/ 159 w 159"/>
                    <a:gd name="T13" fmla="*/ 27 h 1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9"/>
                    <a:gd name="T22" fmla="*/ 0 h 199"/>
                    <a:gd name="T23" fmla="*/ 159 w 159"/>
                    <a:gd name="T24" fmla="*/ 199 h 1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9" h="199">
                      <a:moveTo>
                        <a:pt x="159" y="27"/>
                      </a:moveTo>
                      <a:lnTo>
                        <a:pt x="100" y="13"/>
                      </a:lnTo>
                      <a:lnTo>
                        <a:pt x="40" y="0"/>
                      </a:lnTo>
                      <a:lnTo>
                        <a:pt x="0" y="172"/>
                      </a:lnTo>
                      <a:lnTo>
                        <a:pt x="59" y="185"/>
                      </a:lnTo>
                      <a:lnTo>
                        <a:pt x="118" y="199"/>
                      </a:lnTo>
                      <a:lnTo>
                        <a:pt x="159" y="2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57" name="Freeform 1245"/>
                <p:cNvSpPr>
                  <a:spLocks noChangeAspect="1"/>
                </p:cNvSpPr>
                <p:nvPr/>
              </p:nvSpPr>
              <p:spPr bwMode="auto">
                <a:xfrm>
                  <a:off x="1000" y="1488"/>
                  <a:ext cx="8" cy="2"/>
                </a:xfrm>
                <a:custGeom>
                  <a:avLst/>
                  <a:gdLst>
                    <a:gd name="T0" fmla="*/ 61 w 61"/>
                    <a:gd name="T1" fmla="*/ 13 h 13"/>
                    <a:gd name="T2" fmla="*/ 2 w 61"/>
                    <a:gd name="T3" fmla="*/ 0 h 13"/>
                    <a:gd name="T4" fmla="*/ 0 w 61"/>
                    <a:gd name="T5" fmla="*/ 2 h 13"/>
                    <a:gd name="T6" fmla="*/ 61 w 61"/>
                    <a:gd name="T7" fmla="*/ 13 h 1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13"/>
                    <a:gd name="T14" fmla="*/ 61 w 61"/>
                    <a:gd name="T15" fmla="*/ 13 h 1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13">
                      <a:moveTo>
                        <a:pt x="61" y="13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1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58" name="Line 124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000" y="1488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59" name="Freeform 1247"/>
                <p:cNvSpPr>
                  <a:spLocks noChangeAspect="1"/>
                </p:cNvSpPr>
                <p:nvPr/>
              </p:nvSpPr>
              <p:spPr bwMode="auto">
                <a:xfrm>
                  <a:off x="995" y="1488"/>
                  <a:ext cx="22" cy="29"/>
                </a:xfrm>
                <a:custGeom>
                  <a:avLst/>
                  <a:gdLst>
                    <a:gd name="T0" fmla="*/ 152 w 152"/>
                    <a:gd name="T1" fmla="*/ 23 h 197"/>
                    <a:gd name="T2" fmla="*/ 92 w 152"/>
                    <a:gd name="T3" fmla="*/ 11 h 197"/>
                    <a:gd name="T4" fmla="*/ 31 w 152"/>
                    <a:gd name="T5" fmla="*/ 0 h 197"/>
                    <a:gd name="T6" fmla="*/ 0 w 152"/>
                    <a:gd name="T7" fmla="*/ 174 h 197"/>
                    <a:gd name="T8" fmla="*/ 60 w 152"/>
                    <a:gd name="T9" fmla="*/ 186 h 197"/>
                    <a:gd name="T10" fmla="*/ 120 w 152"/>
                    <a:gd name="T11" fmla="*/ 197 h 197"/>
                    <a:gd name="T12" fmla="*/ 152 w 152"/>
                    <a:gd name="T13" fmla="*/ 23 h 1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"/>
                    <a:gd name="T22" fmla="*/ 0 h 197"/>
                    <a:gd name="T23" fmla="*/ 152 w 152"/>
                    <a:gd name="T24" fmla="*/ 197 h 19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" h="197">
                      <a:moveTo>
                        <a:pt x="152" y="23"/>
                      </a:moveTo>
                      <a:lnTo>
                        <a:pt x="92" y="11"/>
                      </a:lnTo>
                      <a:lnTo>
                        <a:pt x="31" y="0"/>
                      </a:lnTo>
                      <a:lnTo>
                        <a:pt x="0" y="174"/>
                      </a:lnTo>
                      <a:lnTo>
                        <a:pt x="60" y="186"/>
                      </a:lnTo>
                      <a:lnTo>
                        <a:pt x="120" y="197"/>
                      </a:lnTo>
                      <a:lnTo>
                        <a:pt x="15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60" name="Freeform 1248"/>
                <p:cNvSpPr>
                  <a:spLocks noChangeAspect="1"/>
                </p:cNvSpPr>
                <p:nvPr/>
              </p:nvSpPr>
              <p:spPr bwMode="auto">
                <a:xfrm>
                  <a:off x="995" y="1488"/>
                  <a:ext cx="22" cy="29"/>
                </a:xfrm>
                <a:custGeom>
                  <a:avLst/>
                  <a:gdLst>
                    <a:gd name="T0" fmla="*/ 152 w 152"/>
                    <a:gd name="T1" fmla="*/ 23 h 197"/>
                    <a:gd name="T2" fmla="*/ 92 w 152"/>
                    <a:gd name="T3" fmla="*/ 11 h 197"/>
                    <a:gd name="T4" fmla="*/ 31 w 152"/>
                    <a:gd name="T5" fmla="*/ 0 h 197"/>
                    <a:gd name="T6" fmla="*/ 0 w 152"/>
                    <a:gd name="T7" fmla="*/ 174 h 197"/>
                    <a:gd name="T8" fmla="*/ 60 w 152"/>
                    <a:gd name="T9" fmla="*/ 186 h 197"/>
                    <a:gd name="T10" fmla="*/ 120 w 152"/>
                    <a:gd name="T11" fmla="*/ 197 h 197"/>
                    <a:gd name="T12" fmla="*/ 152 w 152"/>
                    <a:gd name="T13" fmla="*/ 23 h 1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"/>
                    <a:gd name="T22" fmla="*/ 0 h 197"/>
                    <a:gd name="T23" fmla="*/ 152 w 152"/>
                    <a:gd name="T24" fmla="*/ 197 h 19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" h="197">
                      <a:moveTo>
                        <a:pt x="152" y="23"/>
                      </a:moveTo>
                      <a:lnTo>
                        <a:pt x="92" y="11"/>
                      </a:lnTo>
                      <a:lnTo>
                        <a:pt x="31" y="0"/>
                      </a:lnTo>
                      <a:lnTo>
                        <a:pt x="0" y="174"/>
                      </a:lnTo>
                      <a:lnTo>
                        <a:pt x="60" y="186"/>
                      </a:lnTo>
                      <a:lnTo>
                        <a:pt x="120" y="197"/>
                      </a:lnTo>
                      <a:lnTo>
                        <a:pt x="152" y="2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61" name="Freeform 1249"/>
                <p:cNvSpPr>
                  <a:spLocks noChangeAspect="1"/>
                </p:cNvSpPr>
                <p:nvPr/>
              </p:nvSpPr>
              <p:spPr bwMode="auto">
                <a:xfrm>
                  <a:off x="995" y="1513"/>
                  <a:ext cx="9" cy="2"/>
                </a:xfrm>
                <a:custGeom>
                  <a:avLst/>
                  <a:gdLst>
                    <a:gd name="T0" fmla="*/ 60 w 60"/>
                    <a:gd name="T1" fmla="*/ 12 h 12"/>
                    <a:gd name="T2" fmla="*/ 0 w 60"/>
                    <a:gd name="T3" fmla="*/ 0 h 12"/>
                    <a:gd name="T4" fmla="*/ 0 w 60"/>
                    <a:gd name="T5" fmla="*/ 2 h 12"/>
                    <a:gd name="T6" fmla="*/ 60 w 60"/>
                    <a:gd name="T7" fmla="*/ 12 h 1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12"/>
                    <a:gd name="T14" fmla="*/ 60 w 60"/>
                    <a:gd name="T15" fmla="*/ 12 h 1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12">
                      <a:moveTo>
                        <a:pt x="60" y="1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294" name="Line 1250"/>
              <p:cNvSpPr>
                <a:spLocks noChangeAspect="1" noChangeShapeType="1"/>
              </p:cNvSpPr>
              <p:nvPr/>
            </p:nvSpPr>
            <p:spPr bwMode="auto">
              <a:xfrm>
                <a:off x="831" y="14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5" name="Freeform 1251"/>
              <p:cNvSpPr>
                <a:spLocks noChangeAspect="1"/>
              </p:cNvSpPr>
              <p:nvPr/>
            </p:nvSpPr>
            <p:spPr bwMode="auto">
              <a:xfrm>
                <a:off x="827" y="1458"/>
                <a:ext cx="21" cy="27"/>
              </a:xfrm>
              <a:custGeom>
                <a:avLst/>
                <a:gdLst>
                  <a:gd name="T0" fmla="*/ 147 w 147"/>
                  <a:gd name="T1" fmla="*/ 19 h 193"/>
                  <a:gd name="T2" fmla="*/ 87 w 147"/>
                  <a:gd name="T3" fmla="*/ 10 h 193"/>
                  <a:gd name="T4" fmla="*/ 27 w 147"/>
                  <a:gd name="T5" fmla="*/ 0 h 193"/>
                  <a:gd name="T6" fmla="*/ 0 w 147"/>
                  <a:gd name="T7" fmla="*/ 175 h 193"/>
                  <a:gd name="T8" fmla="*/ 61 w 147"/>
                  <a:gd name="T9" fmla="*/ 184 h 193"/>
                  <a:gd name="T10" fmla="*/ 121 w 147"/>
                  <a:gd name="T11" fmla="*/ 193 h 193"/>
                  <a:gd name="T12" fmla="*/ 147 w 147"/>
                  <a:gd name="T13" fmla="*/ 19 h 1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93"/>
                  <a:gd name="T23" fmla="*/ 147 w 147"/>
                  <a:gd name="T24" fmla="*/ 193 h 1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93">
                    <a:moveTo>
                      <a:pt x="147" y="19"/>
                    </a:moveTo>
                    <a:lnTo>
                      <a:pt x="87" y="10"/>
                    </a:lnTo>
                    <a:lnTo>
                      <a:pt x="27" y="0"/>
                    </a:lnTo>
                    <a:lnTo>
                      <a:pt x="0" y="175"/>
                    </a:lnTo>
                    <a:lnTo>
                      <a:pt x="61" y="184"/>
                    </a:lnTo>
                    <a:lnTo>
                      <a:pt x="121" y="193"/>
                    </a:lnTo>
                    <a:lnTo>
                      <a:pt x="14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6" name="Freeform 1252"/>
              <p:cNvSpPr>
                <a:spLocks noChangeAspect="1"/>
              </p:cNvSpPr>
              <p:nvPr/>
            </p:nvSpPr>
            <p:spPr bwMode="auto">
              <a:xfrm>
                <a:off x="827" y="1458"/>
                <a:ext cx="21" cy="27"/>
              </a:xfrm>
              <a:custGeom>
                <a:avLst/>
                <a:gdLst>
                  <a:gd name="T0" fmla="*/ 147 w 147"/>
                  <a:gd name="T1" fmla="*/ 19 h 193"/>
                  <a:gd name="T2" fmla="*/ 87 w 147"/>
                  <a:gd name="T3" fmla="*/ 10 h 193"/>
                  <a:gd name="T4" fmla="*/ 27 w 147"/>
                  <a:gd name="T5" fmla="*/ 0 h 193"/>
                  <a:gd name="T6" fmla="*/ 0 w 147"/>
                  <a:gd name="T7" fmla="*/ 175 h 193"/>
                  <a:gd name="T8" fmla="*/ 61 w 147"/>
                  <a:gd name="T9" fmla="*/ 184 h 193"/>
                  <a:gd name="T10" fmla="*/ 121 w 147"/>
                  <a:gd name="T11" fmla="*/ 193 h 193"/>
                  <a:gd name="T12" fmla="*/ 147 w 147"/>
                  <a:gd name="T13" fmla="*/ 19 h 1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93"/>
                  <a:gd name="T23" fmla="*/ 147 w 147"/>
                  <a:gd name="T24" fmla="*/ 193 h 1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93">
                    <a:moveTo>
                      <a:pt x="147" y="19"/>
                    </a:moveTo>
                    <a:lnTo>
                      <a:pt x="87" y="10"/>
                    </a:lnTo>
                    <a:lnTo>
                      <a:pt x="27" y="0"/>
                    </a:lnTo>
                    <a:lnTo>
                      <a:pt x="0" y="175"/>
                    </a:lnTo>
                    <a:lnTo>
                      <a:pt x="61" y="184"/>
                    </a:lnTo>
                    <a:lnTo>
                      <a:pt x="121" y="193"/>
                    </a:lnTo>
                    <a:lnTo>
                      <a:pt x="147" y="1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7" name="Freeform 1253"/>
              <p:cNvSpPr>
                <a:spLocks noChangeAspect="1"/>
              </p:cNvSpPr>
              <p:nvPr/>
            </p:nvSpPr>
            <p:spPr bwMode="auto">
              <a:xfrm>
                <a:off x="827" y="1483"/>
                <a:ext cx="9" cy="1"/>
              </a:xfrm>
              <a:custGeom>
                <a:avLst/>
                <a:gdLst>
                  <a:gd name="T0" fmla="*/ 61 w 61"/>
                  <a:gd name="T1" fmla="*/ 9 h 9"/>
                  <a:gd name="T2" fmla="*/ 0 w 61"/>
                  <a:gd name="T3" fmla="*/ 0 h 9"/>
                  <a:gd name="T4" fmla="*/ 0 w 61"/>
                  <a:gd name="T5" fmla="*/ 3 h 9"/>
                  <a:gd name="T6" fmla="*/ 61 w 61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9"/>
                  <a:gd name="T14" fmla="*/ 61 w 61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9">
                    <a:moveTo>
                      <a:pt x="61" y="9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61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8" name="Line 1254"/>
              <p:cNvSpPr>
                <a:spLocks noChangeAspect="1" noChangeShapeType="1"/>
              </p:cNvSpPr>
              <p:nvPr/>
            </p:nvSpPr>
            <p:spPr bwMode="auto">
              <a:xfrm>
                <a:off x="827" y="14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9" name="Freeform 1255"/>
              <p:cNvSpPr>
                <a:spLocks noChangeAspect="1"/>
              </p:cNvSpPr>
              <p:nvPr/>
            </p:nvSpPr>
            <p:spPr bwMode="auto">
              <a:xfrm>
                <a:off x="825" y="1483"/>
                <a:ext cx="20" cy="27"/>
              </a:xfrm>
              <a:custGeom>
                <a:avLst/>
                <a:gdLst>
                  <a:gd name="T0" fmla="*/ 139 w 139"/>
                  <a:gd name="T1" fmla="*/ 11 h 188"/>
                  <a:gd name="T2" fmla="*/ 79 w 139"/>
                  <a:gd name="T3" fmla="*/ 6 h 188"/>
                  <a:gd name="T4" fmla="*/ 18 w 139"/>
                  <a:gd name="T5" fmla="*/ 0 h 188"/>
                  <a:gd name="T6" fmla="*/ 0 w 139"/>
                  <a:gd name="T7" fmla="*/ 176 h 188"/>
                  <a:gd name="T8" fmla="*/ 60 w 139"/>
                  <a:gd name="T9" fmla="*/ 182 h 188"/>
                  <a:gd name="T10" fmla="*/ 121 w 139"/>
                  <a:gd name="T11" fmla="*/ 188 h 188"/>
                  <a:gd name="T12" fmla="*/ 139 w 139"/>
                  <a:gd name="T13" fmla="*/ 11 h 1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88"/>
                  <a:gd name="T23" fmla="*/ 139 w 139"/>
                  <a:gd name="T24" fmla="*/ 188 h 1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88">
                    <a:moveTo>
                      <a:pt x="139" y="11"/>
                    </a:moveTo>
                    <a:lnTo>
                      <a:pt x="79" y="6"/>
                    </a:lnTo>
                    <a:lnTo>
                      <a:pt x="18" y="0"/>
                    </a:lnTo>
                    <a:lnTo>
                      <a:pt x="0" y="176"/>
                    </a:lnTo>
                    <a:lnTo>
                      <a:pt x="60" y="182"/>
                    </a:lnTo>
                    <a:lnTo>
                      <a:pt x="121" y="188"/>
                    </a:lnTo>
                    <a:lnTo>
                      <a:pt x="139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0" name="Freeform 1256"/>
              <p:cNvSpPr>
                <a:spLocks noChangeAspect="1"/>
              </p:cNvSpPr>
              <p:nvPr/>
            </p:nvSpPr>
            <p:spPr bwMode="auto">
              <a:xfrm>
                <a:off x="825" y="1483"/>
                <a:ext cx="20" cy="27"/>
              </a:xfrm>
              <a:custGeom>
                <a:avLst/>
                <a:gdLst>
                  <a:gd name="T0" fmla="*/ 139 w 139"/>
                  <a:gd name="T1" fmla="*/ 11 h 188"/>
                  <a:gd name="T2" fmla="*/ 79 w 139"/>
                  <a:gd name="T3" fmla="*/ 6 h 188"/>
                  <a:gd name="T4" fmla="*/ 18 w 139"/>
                  <a:gd name="T5" fmla="*/ 0 h 188"/>
                  <a:gd name="T6" fmla="*/ 0 w 139"/>
                  <a:gd name="T7" fmla="*/ 176 h 188"/>
                  <a:gd name="T8" fmla="*/ 60 w 139"/>
                  <a:gd name="T9" fmla="*/ 182 h 188"/>
                  <a:gd name="T10" fmla="*/ 121 w 139"/>
                  <a:gd name="T11" fmla="*/ 188 h 188"/>
                  <a:gd name="T12" fmla="*/ 139 w 139"/>
                  <a:gd name="T13" fmla="*/ 11 h 1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88"/>
                  <a:gd name="T23" fmla="*/ 139 w 139"/>
                  <a:gd name="T24" fmla="*/ 188 h 1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88">
                    <a:moveTo>
                      <a:pt x="139" y="11"/>
                    </a:moveTo>
                    <a:lnTo>
                      <a:pt x="79" y="6"/>
                    </a:lnTo>
                    <a:lnTo>
                      <a:pt x="18" y="0"/>
                    </a:lnTo>
                    <a:lnTo>
                      <a:pt x="0" y="176"/>
                    </a:lnTo>
                    <a:lnTo>
                      <a:pt x="60" y="182"/>
                    </a:lnTo>
                    <a:lnTo>
                      <a:pt x="121" y="188"/>
                    </a:lnTo>
                    <a:lnTo>
                      <a:pt x="139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1" name="Freeform 1257"/>
              <p:cNvSpPr>
                <a:spLocks noChangeAspect="1"/>
              </p:cNvSpPr>
              <p:nvPr/>
            </p:nvSpPr>
            <p:spPr bwMode="auto">
              <a:xfrm>
                <a:off x="825" y="1508"/>
                <a:ext cx="8" cy="1"/>
              </a:xfrm>
              <a:custGeom>
                <a:avLst/>
                <a:gdLst>
                  <a:gd name="T0" fmla="*/ 60 w 60"/>
                  <a:gd name="T1" fmla="*/ 6 h 6"/>
                  <a:gd name="T2" fmla="*/ 0 w 60"/>
                  <a:gd name="T3" fmla="*/ 0 h 6"/>
                  <a:gd name="T4" fmla="*/ 0 w 60"/>
                  <a:gd name="T5" fmla="*/ 3 h 6"/>
                  <a:gd name="T6" fmla="*/ 60 w 60"/>
                  <a:gd name="T7" fmla="*/ 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6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6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2" name="Line 1258"/>
              <p:cNvSpPr>
                <a:spLocks noChangeAspect="1" noChangeShapeType="1"/>
              </p:cNvSpPr>
              <p:nvPr/>
            </p:nvSpPr>
            <p:spPr bwMode="auto">
              <a:xfrm>
                <a:off x="825" y="150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3" name="Freeform 1259"/>
              <p:cNvSpPr>
                <a:spLocks noChangeAspect="1"/>
              </p:cNvSpPr>
              <p:nvPr/>
            </p:nvSpPr>
            <p:spPr bwMode="auto">
              <a:xfrm>
                <a:off x="823" y="1509"/>
                <a:ext cx="19" cy="25"/>
              </a:xfrm>
              <a:custGeom>
                <a:avLst/>
                <a:gdLst>
                  <a:gd name="T0" fmla="*/ 132 w 132"/>
                  <a:gd name="T1" fmla="*/ 7 h 182"/>
                  <a:gd name="T2" fmla="*/ 71 w 132"/>
                  <a:gd name="T3" fmla="*/ 3 h 182"/>
                  <a:gd name="T4" fmla="*/ 11 w 132"/>
                  <a:gd name="T5" fmla="*/ 0 h 182"/>
                  <a:gd name="T6" fmla="*/ 0 w 132"/>
                  <a:gd name="T7" fmla="*/ 175 h 182"/>
                  <a:gd name="T8" fmla="*/ 60 w 132"/>
                  <a:gd name="T9" fmla="*/ 178 h 182"/>
                  <a:gd name="T10" fmla="*/ 120 w 132"/>
                  <a:gd name="T11" fmla="*/ 182 h 182"/>
                  <a:gd name="T12" fmla="*/ 132 w 132"/>
                  <a:gd name="T13" fmla="*/ 7 h 1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"/>
                  <a:gd name="T22" fmla="*/ 0 h 182"/>
                  <a:gd name="T23" fmla="*/ 132 w 132"/>
                  <a:gd name="T24" fmla="*/ 182 h 1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" h="182">
                    <a:moveTo>
                      <a:pt x="132" y="7"/>
                    </a:moveTo>
                    <a:lnTo>
                      <a:pt x="71" y="3"/>
                    </a:lnTo>
                    <a:lnTo>
                      <a:pt x="11" y="0"/>
                    </a:lnTo>
                    <a:lnTo>
                      <a:pt x="0" y="175"/>
                    </a:lnTo>
                    <a:lnTo>
                      <a:pt x="60" y="178"/>
                    </a:lnTo>
                    <a:lnTo>
                      <a:pt x="120" y="182"/>
                    </a:lnTo>
                    <a:lnTo>
                      <a:pt x="132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4" name="Freeform 1260"/>
              <p:cNvSpPr>
                <a:spLocks noChangeAspect="1"/>
              </p:cNvSpPr>
              <p:nvPr/>
            </p:nvSpPr>
            <p:spPr bwMode="auto">
              <a:xfrm>
                <a:off x="823" y="1509"/>
                <a:ext cx="19" cy="25"/>
              </a:xfrm>
              <a:custGeom>
                <a:avLst/>
                <a:gdLst>
                  <a:gd name="T0" fmla="*/ 132 w 132"/>
                  <a:gd name="T1" fmla="*/ 7 h 182"/>
                  <a:gd name="T2" fmla="*/ 71 w 132"/>
                  <a:gd name="T3" fmla="*/ 3 h 182"/>
                  <a:gd name="T4" fmla="*/ 11 w 132"/>
                  <a:gd name="T5" fmla="*/ 0 h 182"/>
                  <a:gd name="T6" fmla="*/ 0 w 132"/>
                  <a:gd name="T7" fmla="*/ 175 h 182"/>
                  <a:gd name="T8" fmla="*/ 60 w 132"/>
                  <a:gd name="T9" fmla="*/ 178 h 182"/>
                  <a:gd name="T10" fmla="*/ 120 w 132"/>
                  <a:gd name="T11" fmla="*/ 182 h 182"/>
                  <a:gd name="T12" fmla="*/ 132 w 132"/>
                  <a:gd name="T13" fmla="*/ 7 h 1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"/>
                  <a:gd name="T22" fmla="*/ 0 h 182"/>
                  <a:gd name="T23" fmla="*/ 132 w 132"/>
                  <a:gd name="T24" fmla="*/ 182 h 1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" h="182">
                    <a:moveTo>
                      <a:pt x="132" y="7"/>
                    </a:moveTo>
                    <a:lnTo>
                      <a:pt x="71" y="3"/>
                    </a:lnTo>
                    <a:lnTo>
                      <a:pt x="11" y="0"/>
                    </a:lnTo>
                    <a:lnTo>
                      <a:pt x="0" y="175"/>
                    </a:lnTo>
                    <a:lnTo>
                      <a:pt x="60" y="178"/>
                    </a:lnTo>
                    <a:lnTo>
                      <a:pt x="120" y="182"/>
                    </a:lnTo>
                    <a:lnTo>
                      <a:pt x="132" y="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5" name="Freeform 1261"/>
              <p:cNvSpPr>
                <a:spLocks noChangeAspect="1"/>
              </p:cNvSpPr>
              <p:nvPr/>
            </p:nvSpPr>
            <p:spPr bwMode="auto">
              <a:xfrm>
                <a:off x="823" y="1533"/>
                <a:ext cx="9" cy="1"/>
              </a:xfrm>
              <a:custGeom>
                <a:avLst/>
                <a:gdLst>
                  <a:gd name="T0" fmla="*/ 60 w 60"/>
                  <a:gd name="T1" fmla="*/ 3 h 3"/>
                  <a:gd name="T2" fmla="*/ 0 w 60"/>
                  <a:gd name="T3" fmla="*/ 0 h 3"/>
                  <a:gd name="T4" fmla="*/ 0 w 60"/>
                  <a:gd name="T5" fmla="*/ 2 h 3"/>
                  <a:gd name="T6" fmla="*/ 60 w 60"/>
                  <a:gd name="T7" fmla="*/ 3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3"/>
                  <a:gd name="T14" fmla="*/ 60 w 60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3">
                    <a:moveTo>
                      <a:pt x="60" y="3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6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6" name="Line 1262"/>
              <p:cNvSpPr>
                <a:spLocks noChangeAspect="1" noChangeShapeType="1"/>
              </p:cNvSpPr>
              <p:nvPr/>
            </p:nvSpPr>
            <p:spPr bwMode="auto">
              <a:xfrm>
                <a:off x="823" y="15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7" name="Freeform 1263"/>
              <p:cNvSpPr>
                <a:spLocks noChangeAspect="1"/>
              </p:cNvSpPr>
              <p:nvPr/>
            </p:nvSpPr>
            <p:spPr bwMode="auto">
              <a:xfrm>
                <a:off x="823" y="1533"/>
                <a:ext cx="17" cy="25"/>
              </a:xfrm>
              <a:custGeom>
                <a:avLst/>
                <a:gdLst>
                  <a:gd name="T0" fmla="*/ 125 w 125"/>
                  <a:gd name="T1" fmla="*/ 3 h 179"/>
                  <a:gd name="T2" fmla="*/ 65 w 125"/>
                  <a:gd name="T3" fmla="*/ 1 h 179"/>
                  <a:gd name="T4" fmla="*/ 5 w 125"/>
                  <a:gd name="T5" fmla="*/ 0 h 179"/>
                  <a:gd name="T6" fmla="*/ 0 w 125"/>
                  <a:gd name="T7" fmla="*/ 177 h 179"/>
                  <a:gd name="T8" fmla="*/ 61 w 125"/>
                  <a:gd name="T9" fmla="*/ 178 h 179"/>
                  <a:gd name="T10" fmla="*/ 121 w 125"/>
                  <a:gd name="T11" fmla="*/ 179 h 179"/>
                  <a:gd name="T12" fmla="*/ 125 w 125"/>
                  <a:gd name="T13" fmla="*/ 3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5"/>
                  <a:gd name="T22" fmla="*/ 0 h 179"/>
                  <a:gd name="T23" fmla="*/ 125 w 125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5" h="179">
                    <a:moveTo>
                      <a:pt x="125" y="3"/>
                    </a:moveTo>
                    <a:lnTo>
                      <a:pt x="65" y="1"/>
                    </a:lnTo>
                    <a:lnTo>
                      <a:pt x="5" y="0"/>
                    </a:lnTo>
                    <a:lnTo>
                      <a:pt x="0" y="177"/>
                    </a:lnTo>
                    <a:lnTo>
                      <a:pt x="61" y="178"/>
                    </a:lnTo>
                    <a:lnTo>
                      <a:pt x="121" y="179"/>
                    </a:lnTo>
                    <a:lnTo>
                      <a:pt x="125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8" name="Freeform 1264"/>
              <p:cNvSpPr>
                <a:spLocks noChangeAspect="1"/>
              </p:cNvSpPr>
              <p:nvPr/>
            </p:nvSpPr>
            <p:spPr bwMode="auto">
              <a:xfrm>
                <a:off x="823" y="1533"/>
                <a:ext cx="17" cy="25"/>
              </a:xfrm>
              <a:custGeom>
                <a:avLst/>
                <a:gdLst>
                  <a:gd name="T0" fmla="*/ 125 w 125"/>
                  <a:gd name="T1" fmla="*/ 3 h 179"/>
                  <a:gd name="T2" fmla="*/ 65 w 125"/>
                  <a:gd name="T3" fmla="*/ 1 h 179"/>
                  <a:gd name="T4" fmla="*/ 5 w 125"/>
                  <a:gd name="T5" fmla="*/ 0 h 179"/>
                  <a:gd name="T6" fmla="*/ 0 w 125"/>
                  <a:gd name="T7" fmla="*/ 177 h 179"/>
                  <a:gd name="T8" fmla="*/ 61 w 125"/>
                  <a:gd name="T9" fmla="*/ 178 h 179"/>
                  <a:gd name="T10" fmla="*/ 121 w 125"/>
                  <a:gd name="T11" fmla="*/ 179 h 179"/>
                  <a:gd name="T12" fmla="*/ 125 w 125"/>
                  <a:gd name="T13" fmla="*/ 3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5"/>
                  <a:gd name="T22" fmla="*/ 0 h 179"/>
                  <a:gd name="T23" fmla="*/ 125 w 125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5" h="179">
                    <a:moveTo>
                      <a:pt x="125" y="3"/>
                    </a:moveTo>
                    <a:lnTo>
                      <a:pt x="65" y="1"/>
                    </a:lnTo>
                    <a:lnTo>
                      <a:pt x="5" y="0"/>
                    </a:lnTo>
                    <a:lnTo>
                      <a:pt x="0" y="177"/>
                    </a:lnTo>
                    <a:lnTo>
                      <a:pt x="61" y="178"/>
                    </a:lnTo>
                    <a:lnTo>
                      <a:pt x="121" y="179"/>
                    </a:lnTo>
                    <a:lnTo>
                      <a:pt x="125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9" name="Freeform 1265"/>
              <p:cNvSpPr>
                <a:spLocks noChangeAspect="1"/>
              </p:cNvSpPr>
              <p:nvPr/>
            </p:nvSpPr>
            <p:spPr bwMode="auto">
              <a:xfrm>
                <a:off x="823" y="1558"/>
                <a:ext cx="8" cy="1"/>
              </a:xfrm>
              <a:custGeom>
                <a:avLst/>
                <a:gdLst>
                  <a:gd name="T0" fmla="*/ 61 w 61"/>
                  <a:gd name="T1" fmla="*/ 1 h 2"/>
                  <a:gd name="T2" fmla="*/ 0 w 61"/>
                  <a:gd name="T3" fmla="*/ 0 h 2"/>
                  <a:gd name="T4" fmla="*/ 0 w 61"/>
                  <a:gd name="T5" fmla="*/ 2 h 2"/>
                  <a:gd name="T6" fmla="*/ 61 w 61"/>
                  <a:gd name="T7" fmla="*/ 1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2"/>
                  <a:gd name="T14" fmla="*/ 61 w 61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2">
                    <a:moveTo>
                      <a:pt x="61" y="1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6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0" name="Line 1266"/>
              <p:cNvSpPr>
                <a:spLocks noChangeAspect="1" noChangeShapeType="1"/>
              </p:cNvSpPr>
              <p:nvPr/>
            </p:nvSpPr>
            <p:spPr bwMode="auto">
              <a:xfrm>
                <a:off x="823" y="15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1" name="Freeform 1267"/>
              <p:cNvSpPr>
                <a:spLocks noChangeAspect="1"/>
              </p:cNvSpPr>
              <p:nvPr/>
            </p:nvSpPr>
            <p:spPr bwMode="auto">
              <a:xfrm>
                <a:off x="823" y="1558"/>
                <a:ext cx="17" cy="26"/>
              </a:xfrm>
              <a:custGeom>
                <a:avLst/>
                <a:gdLst>
                  <a:gd name="T0" fmla="*/ 121 w 123"/>
                  <a:gd name="T1" fmla="*/ 0 h 179"/>
                  <a:gd name="T2" fmla="*/ 61 w 123"/>
                  <a:gd name="T3" fmla="*/ 1 h 179"/>
                  <a:gd name="T4" fmla="*/ 0 w 123"/>
                  <a:gd name="T5" fmla="*/ 2 h 179"/>
                  <a:gd name="T6" fmla="*/ 3 w 123"/>
                  <a:gd name="T7" fmla="*/ 179 h 179"/>
                  <a:gd name="T8" fmla="*/ 63 w 123"/>
                  <a:gd name="T9" fmla="*/ 177 h 179"/>
                  <a:gd name="T10" fmla="*/ 123 w 123"/>
                  <a:gd name="T11" fmla="*/ 176 h 179"/>
                  <a:gd name="T12" fmla="*/ 121 w 123"/>
                  <a:gd name="T13" fmla="*/ 0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179"/>
                  <a:gd name="T23" fmla="*/ 123 w 123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179">
                    <a:moveTo>
                      <a:pt x="121" y="0"/>
                    </a:moveTo>
                    <a:lnTo>
                      <a:pt x="61" y="1"/>
                    </a:lnTo>
                    <a:lnTo>
                      <a:pt x="0" y="2"/>
                    </a:lnTo>
                    <a:lnTo>
                      <a:pt x="3" y="179"/>
                    </a:lnTo>
                    <a:lnTo>
                      <a:pt x="63" y="177"/>
                    </a:lnTo>
                    <a:lnTo>
                      <a:pt x="123" y="176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2" name="Freeform 1268"/>
              <p:cNvSpPr>
                <a:spLocks noChangeAspect="1"/>
              </p:cNvSpPr>
              <p:nvPr/>
            </p:nvSpPr>
            <p:spPr bwMode="auto">
              <a:xfrm>
                <a:off x="823" y="1558"/>
                <a:ext cx="17" cy="26"/>
              </a:xfrm>
              <a:custGeom>
                <a:avLst/>
                <a:gdLst>
                  <a:gd name="T0" fmla="*/ 121 w 123"/>
                  <a:gd name="T1" fmla="*/ 0 h 179"/>
                  <a:gd name="T2" fmla="*/ 61 w 123"/>
                  <a:gd name="T3" fmla="*/ 1 h 179"/>
                  <a:gd name="T4" fmla="*/ 0 w 123"/>
                  <a:gd name="T5" fmla="*/ 2 h 179"/>
                  <a:gd name="T6" fmla="*/ 3 w 123"/>
                  <a:gd name="T7" fmla="*/ 179 h 179"/>
                  <a:gd name="T8" fmla="*/ 63 w 123"/>
                  <a:gd name="T9" fmla="*/ 177 h 179"/>
                  <a:gd name="T10" fmla="*/ 123 w 123"/>
                  <a:gd name="T11" fmla="*/ 176 h 179"/>
                  <a:gd name="T12" fmla="*/ 121 w 123"/>
                  <a:gd name="T13" fmla="*/ 0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179"/>
                  <a:gd name="T23" fmla="*/ 123 w 123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179">
                    <a:moveTo>
                      <a:pt x="121" y="0"/>
                    </a:moveTo>
                    <a:lnTo>
                      <a:pt x="61" y="1"/>
                    </a:lnTo>
                    <a:lnTo>
                      <a:pt x="0" y="2"/>
                    </a:lnTo>
                    <a:lnTo>
                      <a:pt x="3" y="179"/>
                    </a:lnTo>
                    <a:lnTo>
                      <a:pt x="63" y="177"/>
                    </a:lnTo>
                    <a:lnTo>
                      <a:pt x="123" y="176"/>
                    </a:lnTo>
                    <a:lnTo>
                      <a:pt x="12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3" name="Freeform 1269"/>
              <p:cNvSpPr>
                <a:spLocks noChangeAspect="1"/>
              </p:cNvSpPr>
              <p:nvPr/>
            </p:nvSpPr>
            <p:spPr bwMode="auto">
              <a:xfrm>
                <a:off x="823" y="1583"/>
                <a:ext cx="9" cy="1"/>
              </a:xfrm>
              <a:custGeom>
                <a:avLst/>
                <a:gdLst>
                  <a:gd name="T0" fmla="*/ 60 w 60"/>
                  <a:gd name="T1" fmla="*/ 0 h 4"/>
                  <a:gd name="T2" fmla="*/ 0 w 60"/>
                  <a:gd name="T3" fmla="*/ 2 h 4"/>
                  <a:gd name="T4" fmla="*/ 0 w 60"/>
                  <a:gd name="T5" fmla="*/ 4 h 4"/>
                  <a:gd name="T6" fmla="*/ 60 w 60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4"/>
                  <a:gd name="T14" fmla="*/ 60 w 60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4">
                    <a:moveTo>
                      <a:pt x="60" y="0"/>
                    </a:moveTo>
                    <a:lnTo>
                      <a:pt x="0" y="2"/>
                    </a:lnTo>
                    <a:lnTo>
                      <a:pt x="0" y="4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4" name="Line 1270"/>
              <p:cNvSpPr>
                <a:spLocks noChangeAspect="1" noChangeShapeType="1"/>
              </p:cNvSpPr>
              <p:nvPr/>
            </p:nvSpPr>
            <p:spPr bwMode="auto">
              <a:xfrm>
                <a:off x="823" y="15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5" name="Freeform 1271"/>
              <p:cNvSpPr>
                <a:spLocks noChangeAspect="1"/>
              </p:cNvSpPr>
              <p:nvPr/>
            </p:nvSpPr>
            <p:spPr bwMode="auto">
              <a:xfrm>
                <a:off x="823" y="1583"/>
                <a:ext cx="18" cy="26"/>
              </a:xfrm>
              <a:custGeom>
                <a:avLst/>
                <a:gdLst>
                  <a:gd name="T0" fmla="*/ 120 w 129"/>
                  <a:gd name="T1" fmla="*/ 0 h 183"/>
                  <a:gd name="T2" fmla="*/ 60 w 129"/>
                  <a:gd name="T3" fmla="*/ 3 h 183"/>
                  <a:gd name="T4" fmla="*/ 0 w 129"/>
                  <a:gd name="T5" fmla="*/ 7 h 183"/>
                  <a:gd name="T6" fmla="*/ 9 w 129"/>
                  <a:gd name="T7" fmla="*/ 183 h 183"/>
                  <a:gd name="T8" fmla="*/ 69 w 129"/>
                  <a:gd name="T9" fmla="*/ 180 h 183"/>
                  <a:gd name="T10" fmla="*/ 129 w 129"/>
                  <a:gd name="T11" fmla="*/ 176 h 183"/>
                  <a:gd name="T12" fmla="*/ 120 w 129"/>
                  <a:gd name="T13" fmla="*/ 0 h 1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183"/>
                  <a:gd name="T23" fmla="*/ 129 w 129"/>
                  <a:gd name="T24" fmla="*/ 183 h 1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183">
                    <a:moveTo>
                      <a:pt x="120" y="0"/>
                    </a:moveTo>
                    <a:lnTo>
                      <a:pt x="60" y="3"/>
                    </a:lnTo>
                    <a:lnTo>
                      <a:pt x="0" y="7"/>
                    </a:lnTo>
                    <a:lnTo>
                      <a:pt x="9" y="183"/>
                    </a:lnTo>
                    <a:lnTo>
                      <a:pt x="69" y="180"/>
                    </a:lnTo>
                    <a:lnTo>
                      <a:pt x="129" y="176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6" name="Freeform 1272"/>
              <p:cNvSpPr>
                <a:spLocks noChangeAspect="1"/>
              </p:cNvSpPr>
              <p:nvPr/>
            </p:nvSpPr>
            <p:spPr bwMode="auto">
              <a:xfrm>
                <a:off x="823" y="1583"/>
                <a:ext cx="18" cy="26"/>
              </a:xfrm>
              <a:custGeom>
                <a:avLst/>
                <a:gdLst>
                  <a:gd name="T0" fmla="*/ 120 w 129"/>
                  <a:gd name="T1" fmla="*/ 0 h 183"/>
                  <a:gd name="T2" fmla="*/ 60 w 129"/>
                  <a:gd name="T3" fmla="*/ 3 h 183"/>
                  <a:gd name="T4" fmla="*/ 0 w 129"/>
                  <a:gd name="T5" fmla="*/ 7 h 183"/>
                  <a:gd name="T6" fmla="*/ 9 w 129"/>
                  <a:gd name="T7" fmla="*/ 183 h 183"/>
                  <a:gd name="T8" fmla="*/ 69 w 129"/>
                  <a:gd name="T9" fmla="*/ 180 h 183"/>
                  <a:gd name="T10" fmla="*/ 129 w 129"/>
                  <a:gd name="T11" fmla="*/ 176 h 183"/>
                  <a:gd name="T12" fmla="*/ 120 w 129"/>
                  <a:gd name="T13" fmla="*/ 0 h 1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183"/>
                  <a:gd name="T23" fmla="*/ 129 w 129"/>
                  <a:gd name="T24" fmla="*/ 183 h 1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183">
                    <a:moveTo>
                      <a:pt x="120" y="0"/>
                    </a:moveTo>
                    <a:lnTo>
                      <a:pt x="60" y="3"/>
                    </a:lnTo>
                    <a:lnTo>
                      <a:pt x="0" y="7"/>
                    </a:lnTo>
                    <a:lnTo>
                      <a:pt x="9" y="183"/>
                    </a:lnTo>
                    <a:lnTo>
                      <a:pt x="69" y="180"/>
                    </a:lnTo>
                    <a:lnTo>
                      <a:pt x="129" y="176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7" name="Freeform 1273"/>
              <p:cNvSpPr>
                <a:spLocks noChangeAspect="1"/>
              </p:cNvSpPr>
              <p:nvPr/>
            </p:nvSpPr>
            <p:spPr bwMode="auto">
              <a:xfrm>
                <a:off x="824" y="1609"/>
                <a:ext cx="9" cy="1"/>
              </a:xfrm>
              <a:custGeom>
                <a:avLst/>
                <a:gdLst>
                  <a:gd name="T0" fmla="*/ 60 w 60"/>
                  <a:gd name="T1" fmla="*/ 0 h 6"/>
                  <a:gd name="T2" fmla="*/ 0 w 60"/>
                  <a:gd name="T3" fmla="*/ 3 h 6"/>
                  <a:gd name="T4" fmla="*/ 0 w 60"/>
                  <a:gd name="T5" fmla="*/ 6 h 6"/>
                  <a:gd name="T6" fmla="*/ 6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0"/>
                    </a:moveTo>
                    <a:lnTo>
                      <a:pt x="0" y="3"/>
                    </a:lnTo>
                    <a:lnTo>
                      <a:pt x="0" y="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" name="Line 1274"/>
              <p:cNvSpPr>
                <a:spLocks noChangeAspect="1" noChangeShapeType="1"/>
              </p:cNvSpPr>
              <p:nvPr/>
            </p:nvSpPr>
            <p:spPr bwMode="auto">
              <a:xfrm>
                <a:off x="824" y="160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9" name="Freeform 1275"/>
              <p:cNvSpPr>
                <a:spLocks noChangeAspect="1"/>
              </p:cNvSpPr>
              <p:nvPr/>
            </p:nvSpPr>
            <p:spPr bwMode="auto">
              <a:xfrm>
                <a:off x="824" y="1608"/>
                <a:ext cx="20" cy="27"/>
              </a:xfrm>
              <a:custGeom>
                <a:avLst/>
                <a:gdLst>
                  <a:gd name="T0" fmla="*/ 120 w 136"/>
                  <a:gd name="T1" fmla="*/ 0 h 187"/>
                  <a:gd name="T2" fmla="*/ 60 w 136"/>
                  <a:gd name="T3" fmla="*/ 6 h 187"/>
                  <a:gd name="T4" fmla="*/ 0 w 136"/>
                  <a:gd name="T5" fmla="*/ 12 h 187"/>
                  <a:gd name="T6" fmla="*/ 16 w 136"/>
                  <a:gd name="T7" fmla="*/ 187 h 187"/>
                  <a:gd name="T8" fmla="*/ 76 w 136"/>
                  <a:gd name="T9" fmla="*/ 181 h 187"/>
                  <a:gd name="T10" fmla="*/ 136 w 136"/>
                  <a:gd name="T11" fmla="*/ 175 h 187"/>
                  <a:gd name="T12" fmla="*/ 120 w 136"/>
                  <a:gd name="T13" fmla="*/ 0 h 1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187"/>
                  <a:gd name="T23" fmla="*/ 136 w 136"/>
                  <a:gd name="T24" fmla="*/ 187 h 1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187">
                    <a:moveTo>
                      <a:pt x="120" y="0"/>
                    </a:moveTo>
                    <a:lnTo>
                      <a:pt x="60" y="6"/>
                    </a:lnTo>
                    <a:lnTo>
                      <a:pt x="0" y="12"/>
                    </a:lnTo>
                    <a:lnTo>
                      <a:pt x="16" y="187"/>
                    </a:lnTo>
                    <a:lnTo>
                      <a:pt x="76" y="181"/>
                    </a:lnTo>
                    <a:lnTo>
                      <a:pt x="136" y="175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0" name="Freeform 1276"/>
              <p:cNvSpPr>
                <a:spLocks noChangeAspect="1"/>
              </p:cNvSpPr>
              <p:nvPr/>
            </p:nvSpPr>
            <p:spPr bwMode="auto">
              <a:xfrm>
                <a:off x="824" y="1608"/>
                <a:ext cx="20" cy="27"/>
              </a:xfrm>
              <a:custGeom>
                <a:avLst/>
                <a:gdLst>
                  <a:gd name="T0" fmla="*/ 120 w 136"/>
                  <a:gd name="T1" fmla="*/ 0 h 187"/>
                  <a:gd name="T2" fmla="*/ 60 w 136"/>
                  <a:gd name="T3" fmla="*/ 6 h 187"/>
                  <a:gd name="T4" fmla="*/ 0 w 136"/>
                  <a:gd name="T5" fmla="*/ 12 h 187"/>
                  <a:gd name="T6" fmla="*/ 16 w 136"/>
                  <a:gd name="T7" fmla="*/ 187 h 187"/>
                  <a:gd name="T8" fmla="*/ 76 w 136"/>
                  <a:gd name="T9" fmla="*/ 181 h 187"/>
                  <a:gd name="T10" fmla="*/ 136 w 136"/>
                  <a:gd name="T11" fmla="*/ 175 h 187"/>
                  <a:gd name="T12" fmla="*/ 120 w 136"/>
                  <a:gd name="T13" fmla="*/ 0 h 1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187"/>
                  <a:gd name="T23" fmla="*/ 136 w 136"/>
                  <a:gd name="T24" fmla="*/ 187 h 1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187">
                    <a:moveTo>
                      <a:pt x="120" y="0"/>
                    </a:moveTo>
                    <a:lnTo>
                      <a:pt x="60" y="6"/>
                    </a:lnTo>
                    <a:lnTo>
                      <a:pt x="0" y="12"/>
                    </a:lnTo>
                    <a:lnTo>
                      <a:pt x="16" y="187"/>
                    </a:lnTo>
                    <a:lnTo>
                      <a:pt x="76" y="181"/>
                    </a:lnTo>
                    <a:lnTo>
                      <a:pt x="136" y="175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1" name="Freeform 1277"/>
              <p:cNvSpPr>
                <a:spLocks noChangeAspect="1"/>
              </p:cNvSpPr>
              <p:nvPr/>
            </p:nvSpPr>
            <p:spPr bwMode="auto">
              <a:xfrm>
                <a:off x="827" y="1634"/>
                <a:ext cx="8" cy="1"/>
              </a:xfrm>
              <a:custGeom>
                <a:avLst/>
                <a:gdLst>
                  <a:gd name="T0" fmla="*/ 60 w 60"/>
                  <a:gd name="T1" fmla="*/ 0 h 8"/>
                  <a:gd name="T2" fmla="*/ 0 w 60"/>
                  <a:gd name="T3" fmla="*/ 6 h 8"/>
                  <a:gd name="T4" fmla="*/ 0 w 60"/>
                  <a:gd name="T5" fmla="*/ 8 h 8"/>
                  <a:gd name="T6" fmla="*/ 60 w 60"/>
                  <a:gd name="T7" fmla="*/ 0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8"/>
                  <a:gd name="T14" fmla="*/ 60 w 60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8">
                    <a:moveTo>
                      <a:pt x="60" y="0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2" name="Line 1278"/>
              <p:cNvSpPr>
                <a:spLocks noChangeAspect="1" noChangeShapeType="1"/>
              </p:cNvSpPr>
              <p:nvPr/>
            </p:nvSpPr>
            <p:spPr bwMode="auto">
              <a:xfrm>
                <a:off x="827" y="16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3" name="Freeform 1279"/>
              <p:cNvSpPr>
                <a:spLocks noChangeAspect="1"/>
              </p:cNvSpPr>
              <p:nvPr/>
            </p:nvSpPr>
            <p:spPr bwMode="auto">
              <a:xfrm>
                <a:off x="827" y="1633"/>
                <a:ext cx="20" cy="27"/>
              </a:xfrm>
              <a:custGeom>
                <a:avLst/>
                <a:gdLst>
                  <a:gd name="T0" fmla="*/ 120 w 144"/>
                  <a:gd name="T1" fmla="*/ 0 h 191"/>
                  <a:gd name="T2" fmla="*/ 60 w 144"/>
                  <a:gd name="T3" fmla="*/ 8 h 191"/>
                  <a:gd name="T4" fmla="*/ 0 w 144"/>
                  <a:gd name="T5" fmla="*/ 16 h 191"/>
                  <a:gd name="T6" fmla="*/ 23 w 144"/>
                  <a:gd name="T7" fmla="*/ 191 h 191"/>
                  <a:gd name="T8" fmla="*/ 84 w 144"/>
                  <a:gd name="T9" fmla="*/ 183 h 191"/>
                  <a:gd name="T10" fmla="*/ 144 w 144"/>
                  <a:gd name="T11" fmla="*/ 176 h 191"/>
                  <a:gd name="T12" fmla="*/ 120 w 144"/>
                  <a:gd name="T13" fmla="*/ 0 h 1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91"/>
                  <a:gd name="T23" fmla="*/ 144 w 144"/>
                  <a:gd name="T24" fmla="*/ 191 h 1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91">
                    <a:moveTo>
                      <a:pt x="120" y="0"/>
                    </a:moveTo>
                    <a:lnTo>
                      <a:pt x="60" y="8"/>
                    </a:lnTo>
                    <a:lnTo>
                      <a:pt x="0" y="16"/>
                    </a:lnTo>
                    <a:lnTo>
                      <a:pt x="23" y="191"/>
                    </a:lnTo>
                    <a:lnTo>
                      <a:pt x="84" y="183"/>
                    </a:lnTo>
                    <a:lnTo>
                      <a:pt x="144" y="176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4" name="Freeform 1280"/>
              <p:cNvSpPr>
                <a:spLocks noChangeAspect="1"/>
              </p:cNvSpPr>
              <p:nvPr/>
            </p:nvSpPr>
            <p:spPr bwMode="auto">
              <a:xfrm>
                <a:off x="827" y="1633"/>
                <a:ext cx="20" cy="27"/>
              </a:xfrm>
              <a:custGeom>
                <a:avLst/>
                <a:gdLst>
                  <a:gd name="T0" fmla="*/ 120 w 144"/>
                  <a:gd name="T1" fmla="*/ 0 h 191"/>
                  <a:gd name="T2" fmla="*/ 60 w 144"/>
                  <a:gd name="T3" fmla="*/ 8 h 191"/>
                  <a:gd name="T4" fmla="*/ 0 w 144"/>
                  <a:gd name="T5" fmla="*/ 16 h 191"/>
                  <a:gd name="T6" fmla="*/ 23 w 144"/>
                  <a:gd name="T7" fmla="*/ 191 h 191"/>
                  <a:gd name="T8" fmla="*/ 84 w 144"/>
                  <a:gd name="T9" fmla="*/ 183 h 191"/>
                  <a:gd name="T10" fmla="*/ 144 w 144"/>
                  <a:gd name="T11" fmla="*/ 176 h 191"/>
                  <a:gd name="T12" fmla="*/ 120 w 144"/>
                  <a:gd name="T13" fmla="*/ 0 h 1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91"/>
                  <a:gd name="T23" fmla="*/ 144 w 144"/>
                  <a:gd name="T24" fmla="*/ 191 h 1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91">
                    <a:moveTo>
                      <a:pt x="120" y="0"/>
                    </a:moveTo>
                    <a:lnTo>
                      <a:pt x="60" y="8"/>
                    </a:lnTo>
                    <a:lnTo>
                      <a:pt x="0" y="16"/>
                    </a:lnTo>
                    <a:lnTo>
                      <a:pt x="23" y="191"/>
                    </a:lnTo>
                    <a:lnTo>
                      <a:pt x="84" y="183"/>
                    </a:lnTo>
                    <a:lnTo>
                      <a:pt x="144" y="176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5" name="Freeform 1281"/>
              <p:cNvSpPr>
                <a:spLocks noChangeAspect="1"/>
              </p:cNvSpPr>
              <p:nvPr/>
            </p:nvSpPr>
            <p:spPr bwMode="auto">
              <a:xfrm>
                <a:off x="830" y="1658"/>
                <a:ext cx="17" cy="9"/>
              </a:xfrm>
              <a:custGeom>
                <a:avLst/>
                <a:gdLst>
                  <a:gd name="T0" fmla="*/ 61 w 121"/>
                  <a:gd name="T1" fmla="*/ 7 h 68"/>
                  <a:gd name="T2" fmla="*/ 121 w 121"/>
                  <a:gd name="T3" fmla="*/ 0 h 68"/>
                  <a:gd name="T4" fmla="*/ 121 w 121"/>
                  <a:gd name="T5" fmla="*/ 12 h 68"/>
                  <a:gd name="T6" fmla="*/ 119 w 121"/>
                  <a:gd name="T7" fmla="*/ 25 h 68"/>
                  <a:gd name="T8" fmla="*/ 114 w 121"/>
                  <a:gd name="T9" fmla="*/ 36 h 68"/>
                  <a:gd name="T10" fmla="*/ 107 w 121"/>
                  <a:gd name="T11" fmla="*/ 47 h 68"/>
                  <a:gd name="T12" fmla="*/ 98 w 121"/>
                  <a:gd name="T13" fmla="*/ 55 h 68"/>
                  <a:gd name="T14" fmla="*/ 87 w 121"/>
                  <a:gd name="T15" fmla="*/ 62 h 68"/>
                  <a:gd name="T16" fmla="*/ 75 w 121"/>
                  <a:gd name="T17" fmla="*/ 67 h 68"/>
                  <a:gd name="T18" fmla="*/ 63 w 121"/>
                  <a:gd name="T19" fmla="*/ 68 h 68"/>
                  <a:gd name="T20" fmla="*/ 49 w 121"/>
                  <a:gd name="T21" fmla="*/ 68 h 68"/>
                  <a:gd name="T22" fmla="*/ 38 w 121"/>
                  <a:gd name="T23" fmla="*/ 64 h 68"/>
                  <a:gd name="T24" fmla="*/ 27 w 121"/>
                  <a:gd name="T25" fmla="*/ 58 h 68"/>
                  <a:gd name="T26" fmla="*/ 16 w 121"/>
                  <a:gd name="T27" fmla="*/ 50 h 68"/>
                  <a:gd name="T28" fmla="*/ 10 w 121"/>
                  <a:gd name="T29" fmla="*/ 39 h 68"/>
                  <a:gd name="T30" fmla="*/ 4 w 121"/>
                  <a:gd name="T31" fmla="*/ 28 h 68"/>
                  <a:gd name="T32" fmla="*/ 0 w 121"/>
                  <a:gd name="T33" fmla="*/ 15 h 68"/>
                  <a:gd name="T34" fmla="*/ 61 w 121"/>
                  <a:gd name="T35" fmla="*/ 7 h 6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21"/>
                  <a:gd name="T55" fmla="*/ 0 h 68"/>
                  <a:gd name="T56" fmla="*/ 121 w 121"/>
                  <a:gd name="T57" fmla="*/ 68 h 6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21" h="68">
                    <a:moveTo>
                      <a:pt x="61" y="7"/>
                    </a:moveTo>
                    <a:lnTo>
                      <a:pt x="121" y="0"/>
                    </a:lnTo>
                    <a:lnTo>
                      <a:pt x="121" y="12"/>
                    </a:lnTo>
                    <a:lnTo>
                      <a:pt x="119" y="25"/>
                    </a:lnTo>
                    <a:lnTo>
                      <a:pt x="114" y="36"/>
                    </a:lnTo>
                    <a:lnTo>
                      <a:pt x="107" y="47"/>
                    </a:lnTo>
                    <a:lnTo>
                      <a:pt x="98" y="55"/>
                    </a:lnTo>
                    <a:lnTo>
                      <a:pt x="87" y="62"/>
                    </a:lnTo>
                    <a:lnTo>
                      <a:pt x="75" y="67"/>
                    </a:lnTo>
                    <a:lnTo>
                      <a:pt x="63" y="68"/>
                    </a:lnTo>
                    <a:lnTo>
                      <a:pt x="49" y="68"/>
                    </a:lnTo>
                    <a:lnTo>
                      <a:pt x="38" y="64"/>
                    </a:lnTo>
                    <a:lnTo>
                      <a:pt x="27" y="58"/>
                    </a:lnTo>
                    <a:lnTo>
                      <a:pt x="16" y="50"/>
                    </a:lnTo>
                    <a:lnTo>
                      <a:pt x="10" y="39"/>
                    </a:lnTo>
                    <a:lnTo>
                      <a:pt x="4" y="28"/>
                    </a:lnTo>
                    <a:lnTo>
                      <a:pt x="0" y="15"/>
                    </a:lnTo>
                    <a:lnTo>
                      <a:pt x="61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6" name="Freeform 1282"/>
              <p:cNvSpPr>
                <a:spLocks noChangeAspect="1"/>
              </p:cNvSpPr>
              <p:nvPr/>
            </p:nvSpPr>
            <p:spPr bwMode="auto">
              <a:xfrm>
                <a:off x="830" y="1658"/>
                <a:ext cx="17" cy="9"/>
              </a:xfrm>
              <a:custGeom>
                <a:avLst/>
                <a:gdLst>
                  <a:gd name="T0" fmla="*/ 121 w 121"/>
                  <a:gd name="T1" fmla="*/ 0 h 68"/>
                  <a:gd name="T2" fmla="*/ 121 w 121"/>
                  <a:gd name="T3" fmla="*/ 12 h 68"/>
                  <a:gd name="T4" fmla="*/ 119 w 121"/>
                  <a:gd name="T5" fmla="*/ 25 h 68"/>
                  <a:gd name="T6" fmla="*/ 114 w 121"/>
                  <a:gd name="T7" fmla="*/ 36 h 68"/>
                  <a:gd name="T8" fmla="*/ 107 w 121"/>
                  <a:gd name="T9" fmla="*/ 47 h 68"/>
                  <a:gd name="T10" fmla="*/ 98 w 121"/>
                  <a:gd name="T11" fmla="*/ 55 h 68"/>
                  <a:gd name="T12" fmla="*/ 87 w 121"/>
                  <a:gd name="T13" fmla="*/ 62 h 68"/>
                  <a:gd name="T14" fmla="*/ 75 w 121"/>
                  <a:gd name="T15" fmla="*/ 67 h 68"/>
                  <a:gd name="T16" fmla="*/ 63 w 121"/>
                  <a:gd name="T17" fmla="*/ 68 h 68"/>
                  <a:gd name="T18" fmla="*/ 49 w 121"/>
                  <a:gd name="T19" fmla="*/ 68 h 68"/>
                  <a:gd name="T20" fmla="*/ 38 w 121"/>
                  <a:gd name="T21" fmla="*/ 64 h 68"/>
                  <a:gd name="T22" fmla="*/ 27 w 121"/>
                  <a:gd name="T23" fmla="*/ 58 h 68"/>
                  <a:gd name="T24" fmla="*/ 16 w 121"/>
                  <a:gd name="T25" fmla="*/ 50 h 68"/>
                  <a:gd name="T26" fmla="*/ 10 w 121"/>
                  <a:gd name="T27" fmla="*/ 39 h 68"/>
                  <a:gd name="T28" fmla="*/ 4 w 121"/>
                  <a:gd name="T29" fmla="*/ 28 h 68"/>
                  <a:gd name="T30" fmla="*/ 0 w 121"/>
                  <a:gd name="T31" fmla="*/ 15 h 6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21"/>
                  <a:gd name="T49" fmla="*/ 0 h 68"/>
                  <a:gd name="T50" fmla="*/ 121 w 121"/>
                  <a:gd name="T51" fmla="*/ 68 h 6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21" h="68">
                    <a:moveTo>
                      <a:pt x="121" y="0"/>
                    </a:moveTo>
                    <a:lnTo>
                      <a:pt x="121" y="12"/>
                    </a:lnTo>
                    <a:lnTo>
                      <a:pt x="119" y="25"/>
                    </a:lnTo>
                    <a:lnTo>
                      <a:pt x="114" y="36"/>
                    </a:lnTo>
                    <a:lnTo>
                      <a:pt x="107" y="47"/>
                    </a:lnTo>
                    <a:lnTo>
                      <a:pt x="98" y="55"/>
                    </a:lnTo>
                    <a:lnTo>
                      <a:pt x="87" y="62"/>
                    </a:lnTo>
                    <a:lnTo>
                      <a:pt x="75" y="67"/>
                    </a:lnTo>
                    <a:lnTo>
                      <a:pt x="63" y="68"/>
                    </a:lnTo>
                    <a:lnTo>
                      <a:pt x="49" y="68"/>
                    </a:lnTo>
                    <a:lnTo>
                      <a:pt x="38" y="64"/>
                    </a:lnTo>
                    <a:lnTo>
                      <a:pt x="27" y="58"/>
                    </a:lnTo>
                    <a:lnTo>
                      <a:pt x="16" y="50"/>
                    </a:lnTo>
                    <a:lnTo>
                      <a:pt x="10" y="39"/>
                    </a:lnTo>
                    <a:lnTo>
                      <a:pt x="4" y="28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7" name="Freeform 1283"/>
              <p:cNvSpPr>
                <a:spLocks noChangeAspect="1"/>
              </p:cNvSpPr>
              <p:nvPr/>
            </p:nvSpPr>
            <p:spPr bwMode="auto">
              <a:xfrm>
                <a:off x="1808" y="1168"/>
                <a:ext cx="297" cy="790"/>
              </a:xfrm>
              <a:custGeom>
                <a:avLst/>
                <a:gdLst>
                  <a:gd name="T0" fmla="*/ 2084 w 2084"/>
                  <a:gd name="T1" fmla="*/ 0 h 5536"/>
                  <a:gd name="T2" fmla="*/ 1956 w 2084"/>
                  <a:gd name="T3" fmla="*/ 4 h 5536"/>
                  <a:gd name="T4" fmla="*/ 1828 w 2084"/>
                  <a:gd name="T5" fmla="*/ 19 h 5536"/>
                  <a:gd name="T6" fmla="*/ 1701 w 2084"/>
                  <a:gd name="T7" fmla="*/ 44 h 5536"/>
                  <a:gd name="T8" fmla="*/ 1579 w 2084"/>
                  <a:gd name="T9" fmla="*/ 78 h 5536"/>
                  <a:gd name="T10" fmla="*/ 1461 w 2084"/>
                  <a:gd name="T11" fmla="*/ 120 h 5536"/>
                  <a:gd name="T12" fmla="*/ 1346 w 2084"/>
                  <a:gd name="T13" fmla="*/ 171 h 5536"/>
                  <a:gd name="T14" fmla="*/ 1237 w 2084"/>
                  <a:gd name="T15" fmla="*/ 229 h 5536"/>
                  <a:gd name="T16" fmla="*/ 1132 w 2084"/>
                  <a:gd name="T17" fmla="*/ 292 h 5536"/>
                  <a:gd name="T18" fmla="*/ 1032 w 2084"/>
                  <a:gd name="T19" fmla="*/ 363 h 5536"/>
                  <a:gd name="T20" fmla="*/ 939 w 2084"/>
                  <a:gd name="T21" fmla="*/ 438 h 5536"/>
                  <a:gd name="T22" fmla="*/ 850 w 2084"/>
                  <a:gd name="T23" fmla="*/ 518 h 5536"/>
                  <a:gd name="T24" fmla="*/ 766 w 2084"/>
                  <a:gd name="T25" fmla="*/ 602 h 5536"/>
                  <a:gd name="T26" fmla="*/ 688 w 2084"/>
                  <a:gd name="T27" fmla="*/ 690 h 5536"/>
                  <a:gd name="T28" fmla="*/ 614 w 2084"/>
                  <a:gd name="T29" fmla="*/ 781 h 5536"/>
                  <a:gd name="T30" fmla="*/ 546 w 2084"/>
                  <a:gd name="T31" fmla="*/ 875 h 5536"/>
                  <a:gd name="T32" fmla="*/ 481 w 2084"/>
                  <a:gd name="T33" fmla="*/ 973 h 5536"/>
                  <a:gd name="T34" fmla="*/ 422 w 2084"/>
                  <a:gd name="T35" fmla="*/ 1073 h 5536"/>
                  <a:gd name="T36" fmla="*/ 366 w 2084"/>
                  <a:gd name="T37" fmla="*/ 1175 h 5536"/>
                  <a:gd name="T38" fmla="*/ 315 w 2084"/>
                  <a:gd name="T39" fmla="*/ 1279 h 5536"/>
                  <a:gd name="T40" fmla="*/ 267 w 2084"/>
                  <a:gd name="T41" fmla="*/ 1386 h 5536"/>
                  <a:gd name="T42" fmla="*/ 224 w 2084"/>
                  <a:gd name="T43" fmla="*/ 1495 h 5536"/>
                  <a:gd name="T44" fmla="*/ 185 w 2084"/>
                  <a:gd name="T45" fmla="*/ 1605 h 5536"/>
                  <a:gd name="T46" fmla="*/ 118 w 2084"/>
                  <a:gd name="T47" fmla="*/ 1830 h 5536"/>
                  <a:gd name="T48" fmla="*/ 66 w 2084"/>
                  <a:gd name="T49" fmla="*/ 2060 h 5536"/>
                  <a:gd name="T50" fmla="*/ 30 w 2084"/>
                  <a:gd name="T51" fmla="*/ 2294 h 5536"/>
                  <a:gd name="T52" fmla="*/ 8 w 2084"/>
                  <a:gd name="T53" fmla="*/ 2530 h 5536"/>
                  <a:gd name="T54" fmla="*/ 0 w 2084"/>
                  <a:gd name="T55" fmla="*/ 2767 h 5536"/>
                  <a:gd name="T56" fmla="*/ 8 w 2084"/>
                  <a:gd name="T57" fmla="*/ 3005 h 5536"/>
                  <a:gd name="T58" fmla="*/ 30 w 2084"/>
                  <a:gd name="T59" fmla="*/ 3242 h 5536"/>
                  <a:gd name="T60" fmla="*/ 66 w 2084"/>
                  <a:gd name="T61" fmla="*/ 3475 h 5536"/>
                  <a:gd name="T62" fmla="*/ 118 w 2084"/>
                  <a:gd name="T63" fmla="*/ 3705 h 5536"/>
                  <a:gd name="T64" fmla="*/ 185 w 2084"/>
                  <a:gd name="T65" fmla="*/ 3931 h 5536"/>
                  <a:gd name="T66" fmla="*/ 224 w 2084"/>
                  <a:gd name="T67" fmla="*/ 4040 h 5536"/>
                  <a:gd name="T68" fmla="*/ 267 w 2084"/>
                  <a:gd name="T69" fmla="*/ 4149 h 5536"/>
                  <a:gd name="T70" fmla="*/ 315 w 2084"/>
                  <a:gd name="T71" fmla="*/ 4255 h 5536"/>
                  <a:gd name="T72" fmla="*/ 366 w 2084"/>
                  <a:gd name="T73" fmla="*/ 4360 h 5536"/>
                  <a:gd name="T74" fmla="*/ 422 w 2084"/>
                  <a:gd name="T75" fmla="*/ 4462 h 5536"/>
                  <a:gd name="T76" fmla="*/ 481 w 2084"/>
                  <a:gd name="T77" fmla="*/ 4563 h 5536"/>
                  <a:gd name="T78" fmla="*/ 546 w 2084"/>
                  <a:gd name="T79" fmla="*/ 4659 h 5536"/>
                  <a:gd name="T80" fmla="*/ 615 w 2084"/>
                  <a:gd name="T81" fmla="*/ 4754 h 5536"/>
                  <a:gd name="T82" fmla="*/ 688 w 2084"/>
                  <a:gd name="T83" fmla="*/ 4846 h 5536"/>
                  <a:gd name="T84" fmla="*/ 766 w 2084"/>
                  <a:gd name="T85" fmla="*/ 4934 h 5536"/>
                  <a:gd name="T86" fmla="*/ 850 w 2084"/>
                  <a:gd name="T87" fmla="*/ 5018 h 5536"/>
                  <a:gd name="T88" fmla="*/ 939 w 2084"/>
                  <a:gd name="T89" fmla="*/ 5098 h 5536"/>
                  <a:gd name="T90" fmla="*/ 1032 w 2084"/>
                  <a:gd name="T91" fmla="*/ 5173 h 5536"/>
                  <a:gd name="T92" fmla="*/ 1132 w 2084"/>
                  <a:gd name="T93" fmla="*/ 5242 h 5536"/>
                  <a:gd name="T94" fmla="*/ 1237 w 2084"/>
                  <a:gd name="T95" fmla="*/ 5307 h 5536"/>
                  <a:gd name="T96" fmla="*/ 1346 w 2084"/>
                  <a:gd name="T97" fmla="*/ 5364 h 5536"/>
                  <a:gd name="T98" fmla="*/ 1461 w 2084"/>
                  <a:gd name="T99" fmla="*/ 5415 h 5536"/>
                  <a:gd name="T100" fmla="*/ 1579 w 2084"/>
                  <a:gd name="T101" fmla="*/ 5457 h 5536"/>
                  <a:gd name="T102" fmla="*/ 1703 w 2084"/>
                  <a:gd name="T103" fmla="*/ 5491 h 5536"/>
                  <a:gd name="T104" fmla="*/ 1828 w 2084"/>
                  <a:gd name="T105" fmla="*/ 5515 h 5536"/>
                  <a:gd name="T106" fmla="*/ 1956 w 2084"/>
                  <a:gd name="T107" fmla="*/ 5530 h 5536"/>
                  <a:gd name="T108" fmla="*/ 2084 w 2084"/>
                  <a:gd name="T109" fmla="*/ 5536 h 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084"/>
                  <a:gd name="T166" fmla="*/ 0 h 5536"/>
                  <a:gd name="T167" fmla="*/ 2084 w 2084"/>
                  <a:gd name="T168" fmla="*/ 5536 h 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084" h="5536">
                    <a:moveTo>
                      <a:pt x="2084" y="0"/>
                    </a:moveTo>
                    <a:lnTo>
                      <a:pt x="1956" y="4"/>
                    </a:lnTo>
                    <a:lnTo>
                      <a:pt x="1828" y="19"/>
                    </a:lnTo>
                    <a:lnTo>
                      <a:pt x="1701" y="44"/>
                    </a:lnTo>
                    <a:lnTo>
                      <a:pt x="1579" y="78"/>
                    </a:lnTo>
                    <a:lnTo>
                      <a:pt x="1461" y="120"/>
                    </a:lnTo>
                    <a:lnTo>
                      <a:pt x="1346" y="171"/>
                    </a:lnTo>
                    <a:lnTo>
                      <a:pt x="1237" y="229"/>
                    </a:lnTo>
                    <a:lnTo>
                      <a:pt x="1132" y="292"/>
                    </a:lnTo>
                    <a:lnTo>
                      <a:pt x="1032" y="363"/>
                    </a:lnTo>
                    <a:lnTo>
                      <a:pt x="939" y="438"/>
                    </a:lnTo>
                    <a:lnTo>
                      <a:pt x="850" y="518"/>
                    </a:lnTo>
                    <a:lnTo>
                      <a:pt x="766" y="602"/>
                    </a:lnTo>
                    <a:lnTo>
                      <a:pt x="688" y="690"/>
                    </a:lnTo>
                    <a:lnTo>
                      <a:pt x="614" y="781"/>
                    </a:lnTo>
                    <a:lnTo>
                      <a:pt x="546" y="875"/>
                    </a:lnTo>
                    <a:lnTo>
                      <a:pt x="481" y="973"/>
                    </a:lnTo>
                    <a:lnTo>
                      <a:pt x="422" y="1073"/>
                    </a:lnTo>
                    <a:lnTo>
                      <a:pt x="366" y="1175"/>
                    </a:lnTo>
                    <a:lnTo>
                      <a:pt x="315" y="1279"/>
                    </a:lnTo>
                    <a:lnTo>
                      <a:pt x="267" y="1386"/>
                    </a:lnTo>
                    <a:lnTo>
                      <a:pt x="224" y="1495"/>
                    </a:lnTo>
                    <a:lnTo>
                      <a:pt x="185" y="1605"/>
                    </a:lnTo>
                    <a:lnTo>
                      <a:pt x="118" y="1830"/>
                    </a:lnTo>
                    <a:lnTo>
                      <a:pt x="66" y="2060"/>
                    </a:lnTo>
                    <a:lnTo>
                      <a:pt x="30" y="2294"/>
                    </a:lnTo>
                    <a:lnTo>
                      <a:pt x="8" y="2530"/>
                    </a:lnTo>
                    <a:lnTo>
                      <a:pt x="0" y="2767"/>
                    </a:lnTo>
                    <a:lnTo>
                      <a:pt x="8" y="3005"/>
                    </a:lnTo>
                    <a:lnTo>
                      <a:pt x="30" y="3242"/>
                    </a:lnTo>
                    <a:lnTo>
                      <a:pt x="66" y="3475"/>
                    </a:lnTo>
                    <a:lnTo>
                      <a:pt x="118" y="3705"/>
                    </a:lnTo>
                    <a:lnTo>
                      <a:pt x="185" y="3931"/>
                    </a:lnTo>
                    <a:lnTo>
                      <a:pt x="224" y="4040"/>
                    </a:lnTo>
                    <a:lnTo>
                      <a:pt x="267" y="4149"/>
                    </a:lnTo>
                    <a:lnTo>
                      <a:pt x="315" y="4255"/>
                    </a:lnTo>
                    <a:lnTo>
                      <a:pt x="366" y="4360"/>
                    </a:lnTo>
                    <a:lnTo>
                      <a:pt x="422" y="4462"/>
                    </a:lnTo>
                    <a:lnTo>
                      <a:pt x="481" y="4563"/>
                    </a:lnTo>
                    <a:lnTo>
                      <a:pt x="546" y="4659"/>
                    </a:lnTo>
                    <a:lnTo>
                      <a:pt x="615" y="4754"/>
                    </a:lnTo>
                    <a:lnTo>
                      <a:pt x="688" y="4846"/>
                    </a:lnTo>
                    <a:lnTo>
                      <a:pt x="766" y="4934"/>
                    </a:lnTo>
                    <a:lnTo>
                      <a:pt x="850" y="5018"/>
                    </a:lnTo>
                    <a:lnTo>
                      <a:pt x="939" y="5098"/>
                    </a:lnTo>
                    <a:lnTo>
                      <a:pt x="1032" y="5173"/>
                    </a:lnTo>
                    <a:lnTo>
                      <a:pt x="1132" y="5242"/>
                    </a:lnTo>
                    <a:lnTo>
                      <a:pt x="1237" y="5307"/>
                    </a:lnTo>
                    <a:lnTo>
                      <a:pt x="1346" y="5364"/>
                    </a:lnTo>
                    <a:lnTo>
                      <a:pt x="1461" y="5415"/>
                    </a:lnTo>
                    <a:lnTo>
                      <a:pt x="1579" y="5457"/>
                    </a:lnTo>
                    <a:lnTo>
                      <a:pt x="1703" y="5491"/>
                    </a:lnTo>
                    <a:lnTo>
                      <a:pt x="1828" y="5515"/>
                    </a:lnTo>
                    <a:lnTo>
                      <a:pt x="1956" y="5530"/>
                    </a:lnTo>
                    <a:lnTo>
                      <a:pt x="2084" y="553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8" name="Line 1284"/>
              <p:cNvSpPr>
                <a:spLocks noChangeAspect="1" noChangeShapeType="1"/>
              </p:cNvSpPr>
              <p:nvPr/>
            </p:nvSpPr>
            <p:spPr bwMode="auto">
              <a:xfrm>
                <a:off x="718" y="1562"/>
                <a:ext cx="8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9" name="Line 1285"/>
              <p:cNvSpPr>
                <a:spLocks noChangeAspect="1" noChangeShapeType="1"/>
              </p:cNvSpPr>
              <p:nvPr/>
            </p:nvSpPr>
            <p:spPr bwMode="auto">
              <a:xfrm>
                <a:off x="817" y="1562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30" name="Line 1286"/>
              <p:cNvSpPr>
                <a:spLocks noChangeAspect="1" noChangeShapeType="1"/>
              </p:cNvSpPr>
              <p:nvPr/>
            </p:nvSpPr>
            <p:spPr bwMode="auto">
              <a:xfrm>
                <a:off x="837" y="1562"/>
                <a:ext cx="8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31" name="Freeform 1287"/>
              <p:cNvSpPr>
                <a:spLocks noChangeAspect="1"/>
              </p:cNvSpPr>
              <p:nvPr/>
            </p:nvSpPr>
            <p:spPr bwMode="auto">
              <a:xfrm>
                <a:off x="4355" y="1949"/>
                <a:ext cx="9" cy="17"/>
              </a:xfrm>
              <a:custGeom>
                <a:avLst/>
                <a:gdLst>
                  <a:gd name="T0" fmla="*/ 0 w 60"/>
                  <a:gd name="T1" fmla="*/ 62 h 122"/>
                  <a:gd name="T2" fmla="*/ 0 w 60"/>
                  <a:gd name="T3" fmla="*/ 0 h 122"/>
                  <a:gd name="T4" fmla="*/ 12 w 60"/>
                  <a:gd name="T5" fmla="*/ 3 h 122"/>
                  <a:gd name="T6" fmla="*/ 25 w 60"/>
                  <a:gd name="T7" fmla="*/ 6 h 122"/>
                  <a:gd name="T8" fmla="*/ 35 w 60"/>
                  <a:gd name="T9" fmla="*/ 13 h 122"/>
                  <a:gd name="T10" fmla="*/ 45 w 60"/>
                  <a:gd name="T11" fmla="*/ 21 h 122"/>
                  <a:gd name="T12" fmla="*/ 52 w 60"/>
                  <a:gd name="T13" fmla="*/ 31 h 122"/>
                  <a:gd name="T14" fmla="*/ 58 w 60"/>
                  <a:gd name="T15" fmla="*/ 43 h 122"/>
                  <a:gd name="T16" fmla="*/ 60 w 60"/>
                  <a:gd name="T17" fmla="*/ 55 h 122"/>
                  <a:gd name="T18" fmla="*/ 60 w 60"/>
                  <a:gd name="T19" fmla="*/ 69 h 122"/>
                  <a:gd name="T20" fmla="*/ 58 w 60"/>
                  <a:gd name="T21" fmla="*/ 81 h 122"/>
                  <a:gd name="T22" fmla="*/ 52 w 60"/>
                  <a:gd name="T23" fmla="*/ 93 h 122"/>
                  <a:gd name="T24" fmla="*/ 45 w 60"/>
                  <a:gd name="T25" fmla="*/ 103 h 122"/>
                  <a:gd name="T26" fmla="*/ 35 w 60"/>
                  <a:gd name="T27" fmla="*/ 111 h 122"/>
                  <a:gd name="T28" fmla="*/ 25 w 60"/>
                  <a:gd name="T29" fmla="*/ 118 h 122"/>
                  <a:gd name="T30" fmla="*/ 12 w 60"/>
                  <a:gd name="T31" fmla="*/ 121 h 122"/>
                  <a:gd name="T32" fmla="*/ 0 w 60"/>
                  <a:gd name="T33" fmla="*/ 122 h 122"/>
                  <a:gd name="T34" fmla="*/ 0 w 60"/>
                  <a:gd name="T35" fmla="*/ 62 h 1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0"/>
                  <a:gd name="T55" fmla="*/ 0 h 122"/>
                  <a:gd name="T56" fmla="*/ 60 w 60"/>
                  <a:gd name="T57" fmla="*/ 122 h 1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0" h="122">
                    <a:moveTo>
                      <a:pt x="0" y="62"/>
                    </a:moveTo>
                    <a:lnTo>
                      <a:pt x="0" y="0"/>
                    </a:lnTo>
                    <a:lnTo>
                      <a:pt x="12" y="3"/>
                    </a:lnTo>
                    <a:lnTo>
                      <a:pt x="25" y="6"/>
                    </a:lnTo>
                    <a:lnTo>
                      <a:pt x="35" y="13"/>
                    </a:lnTo>
                    <a:lnTo>
                      <a:pt x="45" y="21"/>
                    </a:lnTo>
                    <a:lnTo>
                      <a:pt x="52" y="31"/>
                    </a:lnTo>
                    <a:lnTo>
                      <a:pt x="58" y="43"/>
                    </a:lnTo>
                    <a:lnTo>
                      <a:pt x="60" y="55"/>
                    </a:lnTo>
                    <a:lnTo>
                      <a:pt x="60" y="69"/>
                    </a:lnTo>
                    <a:lnTo>
                      <a:pt x="58" y="81"/>
                    </a:lnTo>
                    <a:lnTo>
                      <a:pt x="52" y="93"/>
                    </a:lnTo>
                    <a:lnTo>
                      <a:pt x="45" y="103"/>
                    </a:lnTo>
                    <a:lnTo>
                      <a:pt x="35" y="111"/>
                    </a:lnTo>
                    <a:lnTo>
                      <a:pt x="25" y="118"/>
                    </a:lnTo>
                    <a:lnTo>
                      <a:pt x="12" y="121"/>
                    </a:lnTo>
                    <a:lnTo>
                      <a:pt x="0" y="122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32" name="Freeform 1288"/>
              <p:cNvSpPr>
                <a:spLocks noChangeAspect="1"/>
              </p:cNvSpPr>
              <p:nvPr/>
            </p:nvSpPr>
            <p:spPr bwMode="auto">
              <a:xfrm>
                <a:off x="4355" y="1949"/>
                <a:ext cx="9" cy="17"/>
              </a:xfrm>
              <a:custGeom>
                <a:avLst/>
                <a:gdLst>
                  <a:gd name="T0" fmla="*/ 0 w 60"/>
                  <a:gd name="T1" fmla="*/ 0 h 122"/>
                  <a:gd name="T2" fmla="*/ 12 w 60"/>
                  <a:gd name="T3" fmla="*/ 3 h 122"/>
                  <a:gd name="T4" fmla="*/ 25 w 60"/>
                  <a:gd name="T5" fmla="*/ 6 h 122"/>
                  <a:gd name="T6" fmla="*/ 35 w 60"/>
                  <a:gd name="T7" fmla="*/ 13 h 122"/>
                  <a:gd name="T8" fmla="*/ 45 w 60"/>
                  <a:gd name="T9" fmla="*/ 21 h 122"/>
                  <a:gd name="T10" fmla="*/ 52 w 60"/>
                  <a:gd name="T11" fmla="*/ 31 h 122"/>
                  <a:gd name="T12" fmla="*/ 58 w 60"/>
                  <a:gd name="T13" fmla="*/ 43 h 122"/>
                  <a:gd name="T14" fmla="*/ 60 w 60"/>
                  <a:gd name="T15" fmla="*/ 55 h 122"/>
                  <a:gd name="T16" fmla="*/ 60 w 60"/>
                  <a:gd name="T17" fmla="*/ 69 h 122"/>
                  <a:gd name="T18" fmla="*/ 58 w 60"/>
                  <a:gd name="T19" fmla="*/ 81 h 122"/>
                  <a:gd name="T20" fmla="*/ 52 w 60"/>
                  <a:gd name="T21" fmla="*/ 93 h 122"/>
                  <a:gd name="T22" fmla="*/ 45 w 60"/>
                  <a:gd name="T23" fmla="*/ 103 h 122"/>
                  <a:gd name="T24" fmla="*/ 35 w 60"/>
                  <a:gd name="T25" fmla="*/ 111 h 122"/>
                  <a:gd name="T26" fmla="*/ 25 w 60"/>
                  <a:gd name="T27" fmla="*/ 118 h 122"/>
                  <a:gd name="T28" fmla="*/ 12 w 60"/>
                  <a:gd name="T29" fmla="*/ 121 h 122"/>
                  <a:gd name="T30" fmla="*/ 0 w 60"/>
                  <a:gd name="T31" fmla="*/ 122 h 12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0"/>
                  <a:gd name="T49" fmla="*/ 0 h 122"/>
                  <a:gd name="T50" fmla="*/ 60 w 60"/>
                  <a:gd name="T51" fmla="*/ 122 h 12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0" h="122">
                    <a:moveTo>
                      <a:pt x="0" y="0"/>
                    </a:moveTo>
                    <a:lnTo>
                      <a:pt x="12" y="3"/>
                    </a:lnTo>
                    <a:lnTo>
                      <a:pt x="25" y="6"/>
                    </a:lnTo>
                    <a:lnTo>
                      <a:pt x="35" y="13"/>
                    </a:lnTo>
                    <a:lnTo>
                      <a:pt x="45" y="21"/>
                    </a:lnTo>
                    <a:lnTo>
                      <a:pt x="52" y="31"/>
                    </a:lnTo>
                    <a:lnTo>
                      <a:pt x="58" y="43"/>
                    </a:lnTo>
                    <a:lnTo>
                      <a:pt x="60" y="55"/>
                    </a:lnTo>
                    <a:lnTo>
                      <a:pt x="60" y="69"/>
                    </a:lnTo>
                    <a:lnTo>
                      <a:pt x="58" y="81"/>
                    </a:lnTo>
                    <a:lnTo>
                      <a:pt x="52" y="93"/>
                    </a:lnTo>
                    <a:lnTo>
                      <a:pt x="45" y="103"/>
                    </a:lnTo>
                    <a:lnTo>
                      <a:pt x="35" y="111"/>
                    </a:lnTo>
                    <a:lnTo>
                      <a:pt x="25" y="118"/>
                    </a:lnTo>
                    <a:lnTo>
                      <a:pt x="12" y="121"/>
                    </a:lnTo>
                    <a:lnTo>
                      <a:pt x="0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33" name="Freeform 1289"/>
              <p:cNvSpPr>
                <a:spLocks noChangeAspect="1"/>
              </p:cNvSpPr>
              <p:nvPr/>
            </p:nvSpPr>
            <p:spPr bwMode="auto">
              <a:xfrm>
                <a:off x="1218" y="1949"/>
                <a:ext cx="3137" cy="17"/>
              </a:xfrm>
              <a:custGeom>
                <a:avLst/>
                <a:gdLst>
                  <a:gd name="T0" fmla="*/ 21971 w 21971"/>
                  <a:gd name="T1" fmla="*/ 122 h 122"/>
                  <a:gd name="T2" fmla="*/ 21971 w 21971"/>
                  <a:gd name="T3" fmla="*/ 62 h 122"/>
                  <a:gd name="T4" fmla="*/ 21971 w 21971"/>
                  <a:gd name="T5" fmla="*/ 0 h 122"/>
                  <a:gd name="T6" fmla="*/ 0 w 21971"/>
                  <a:gd name="T7" fmla="*/ 0 h 122"/>
                  <a:gd name="T8" fmla="*/ 0 w 21971"/>
                  <a:gd name="T9" fmla="*/ 62 h 122"/>
                  <a:gd name="T10" fmla="*/ 0 w 21971"/>
                  <a:gd name="T11" fmla="*/ 122 h 122"/>
                  <a:gd name="T12" fmla="*/ 21971 w 21971"/>
                  <a:gd name="T13" fmla="*/ 122 h 1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71"/>
                  <a:gd name="T22" fmla="*/ 0 h 122"/>
                  <a:gd name="T23" fmla="*/ 21971 w 21971"/>
                  <a:gd name="T24" fmla="*/ 122 h 1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71" h="122">
                    <a:moveTo>
                      <a:pt x="21971" y="122"/>
                    </a:moveTo>
                    <a:lnTo>
                      <a:pt x="21971" y="62"/>
                    </a:lnTo>
                    <a:lnTo>
                      <a:pt x="21971" y="0"/>
                    </a:lnTo>
                    <a:lnTo>
                      <a:pt x="0" y="0"/>
                    </a:lnTo>
                    <a:lnTo>
                      <a:pt x="0" y="62"/>
                    </a:lnTo>
                    <a:lnTo>
                      <a:pt x="0" y="122"/>
                    </a:lnTo>
                    <a:lnTo>
                      <a:pt x="21971" y="1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34" name="Freeform 1290"/>
              <p:cNvSpPr>
                <a:spLocks noChangeAspect="1"/>
              </p:cNvSpPr>
              <p:nvPr/>
            </p:nvSpPr>
            <p:spPr bwMode="auto">
              <a:xfrm>
                <a:off x="1218" y="1949"/>
                <a:ext cx="3137" cy="17"/>
              </a:xfrm>
              <a:custGeom>
                <a:avLst/>
                <a:gdLst>
                  <a:gd name="T0" fmla="*/ 21971 w 21971"/>
                  <a:gd name="T1" fmla="*/ 122 h 122"/>
                  <a:gd name="T2" fmla="*/ 21971 w 21971"/>
                  <a:gd name="T3" fmla="*/ 62 h 122"/>
                  <a:gd name="T4" fmla="*/ 21971 w 21971"/>
                  <a:gd name="T5" fmla="*/ 0 h 122"/>
                  <a:gd name="T6" fmla="*/ 0 w 21971"/>
                  <a:gd name="T7" fmla="*/ 0 h 122"/>
                  <a:gd name="T8" fmla="*/ 0 w 21971"/>
                  <a:gd name="T9" fmla="*/ 62 h 122"/>
                  <a:gd name="T10" fmla="*/ 0 w 21971"/>
                  <a:gd name="T11" fmla="*/ 122 h 122"/>
                  <a:gd name="T12" fmla="*/ 21971 w 21971"/>
                  <a:gd name="T13" fmla="*/ 122 h 1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71"/>
                  <a:gd name="T22" fmla="*/ 0 h 122"/>
                  <a:gd name="T23" fmla="*/ 21971 w 21971"/>
                  <a:gd name="T24" fmla="*/ 122 h 1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71" h="122">
                    <a:moveTo>
                      <a:pt x="21971" y="122"/>
                    </a:moveTo>
                    <a:lnTo>
                      <a:pt x="21971" y="62"/>
                    </a:lnTo>
                    <a:lnTo>
                      <a:pt x="21971" y="0"/>
                    </a:lnTo>
                    <a:lnTo>
                      <a:pt x="0" y="0"/>
                    </a:lnTo>
                    <a:lnTo>
                      <a:pt x="0" y="62"/>
                    </a:lnTo>
                    <a:lnTo>
                      <a:pt x="0" y="122"/>
                    </a:lnTo>
                    <a:lnTo>
                      <a:pt x="21971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35" name="Freeform 1291"/>
              <p:cNvSpPr>
                <a:spLocks noChangeAspect="1"/>
              </p:cNvSpPr>
              <p:nvPr/>
            </p:nvSpPr>
            <p:spPr bwMode="auto">
              <a:xfrm>
                <a:off x="1209" y="1949"/>
                <a:ext cx="9" cy="17"/>
              </a:xfrm>
              <a:custGeom>
                <a:avLst/>
                <a:gdLst>
                  <a:gd name="T0" fmla="*/ 61 w 61"/>
                  <a:gd name="T1" fmla="*/ 62 h 122"/>
                  <a:gd name="T2" fmla="*/ 61 w 61"/>
                  <a:gd name="T3" fmla="*/ 122 h 122"/>
                  <a:gd name="T4" fmla="*/ 48 w 61"/>
                  <a:gd name="T5" fmla="*/ 121 h 122"/>
                  <a:gd name="T6" fmla="*/ 36 w 61"/>
                  <a:gd name="T7" fmla="*/ 118 h 122"/>
                  <a:gd name="T8" fmla="*/ 25 w 61"/>
                  <a:gd name="T9" fmla="*/ 111 h 122"/>
                  <a:gd name="T10" fmla="*/ 15 w 61"/>
                  <a:gd name="T11" fmla="*/ 103 h 122"/>
                  <a:gd name="T12" fmla="*/ 8 w 61"/>
                  <a:gd name="T13" fmla="*/ 93 h 122"/>
                  <a:gd name="T14" fmla="*/ 3 w 61"/>
                  <a:gd name="T15" fmla="*/ 81 h 122"/>
                  <a:gd name="T16" fmla="*/ 0 w 61"/>
                  <a:gd name="T17" fmla="*/ 69 h 122"/>
                  <a:gd name="T18" fmla="*/ 0 w 61"/>
                  <a:gd name="T19" fmla="*/ 55 h 122"/>
                  <a:gd name="T20" fmla="*/ 3 w 61"/>
                  <a:gd name="T21" fmla="*/ 43 h 122"/>
                  <a:gd name="T22" fmla="*/ 8 w 61"/>
                  <a:gd name="T23" fmla="*/ 31 h 122"/>
                  <a:gd name="T24" fmla="*/ 15 w 61"/>
                  <a:gd name="T25" fmla="*/ 21 h 122"/>
                  <a:gd name="T26" fmla="*/ 25 w 61"/>
                  <a:gd name="T27" fmla="*/ 13 h 122"/>
                  <a:gd name="T28" fmla="*/ 36 w 61"/>
                  <a:gd name="T29" fmla="*/ 6 h 122"/>
                  <a:gd name="T30" fmla="*/ 48 w 61"/>
                  <a:gd name="T31" fmla="*/ 3 h 122"/>
                  <a:gd name="T32" fmla="*/ 61 w 61"/>
                  <a:gd name="T33" fmla="*/ 0 h 122"/>
                  <a:gd name="T34" fmla="*/ 61 w 61"/>
                  <a:gd name="T35" fmla="*/ 62 h 1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1"/>
                  <a:gd name="T55" fmla="*/ 0 h 122"/>
                  <a:gd name="T56" fmla="*/ 61 w 61"/>
                  <a:gd name="T57" fmla="*/ 122 h 1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1" h="122">
                    <a:moveTo>
                      <a:pt x="61" y="62"/>
                    </a:moveTo>
                    <a:lnTo>
                      <a:pt x="61" y="122"/>
                    </a:lnTo>
                    <a:lnTo>
                      <a:pt x="48" y="121"/>
                    </a:lnTo>
                    <a:lnTo>
                      <a:pt x="36" y="118"/>
                    </a:lnTo>
                    <a:lnTo>
                      <a:pt x="25" y="111"/>
                    </a:lnTo>
                    <a:lnTo>
                      <a:pt x="15" y="103"/>
                    </a:lnTo>
                    <a:lnTo>
                      <a:pt x="8" y="93"/>
                    </a:lnTo>
                    <a:lnTo>
                      <a:pt x="3" y="81"/>
                    </a:lnTo>
                    <a:lnTo>
                      <a:pt x="0" y="69"/>
                    </a:lnTo>
                    <a:lnTo>
                      <a:pt x="0" y="55"/>
                    </a:lnTo>
                    <a:lnTo>
                      <a:pt x="3" y="43"/>
                    </a:lnTo>
                    <a:lnTo>
                      <a:pt x="8" y="31"/>
                    </a:lnTo>
                    <a:lnTo>
                      <a:pt x="15" y="21"/>
                    </a:lnTo>
                    <a:lnTo>
                      <a:pt x="25" y="13"/>
                    </a:lnTo>
                    <a:lnTo>
                      <a:pt x="36" y="6"/>
                    </a:lnTo>
                    <a:lnTo>
                      <a:pt x="48" y="3"/>
                    </a:lnTo>
                    <a:lnTo>
                      <a:pt x="61" y="0"/>
                    </a:lnTo>
                    <a:lnTo>
                      <a:pt x="61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36" name="Freeform 1292"/>
              <p:cNvSpPr>
                <a:spLocks noChangeAspect="1"/>
              </p:cNvSpPr>
              <p:nvPr/>
            </p:nvSpPr>
            <p:spPr bwMode="auto">
              <a:xfrm>
                <a:off x="1209" y="1949"/>
                <a:ext cx="9" cy="17"/>
              </a:xfrm>
              <a:custGeom>
                <a:avLst/>
                <a:gdLst>
                  <a:gd name="T0" fmla="*/ 61 w 61"/>
                  <a:gd name="T1" fmla="*/ 122 h 122"/>
                  <a:gd name="T2" fmla="*/ 48 w 61"/>
                  <a:gd name="T3" fmla="*/ 121 h 122"/>
                  <a:gd name="T4" fmla="*/ 36 w 61"/>
                  <a:gd name="T5" fmla="*/ 118 h 122"/>
                  <a:gd name="T6" fmla="*/ 25 w 61"/>
                  <a:gd name="T7" fmla="*/ 111 h 122"/>
                  <a:gd name="T8" fmla="*/ 15 w 61"/>
                  <a:gd name="T9" fmla="*/ 103 h 122"/>
                  <a:gd name="T10" fmla="*/ 8 w 61"/>
                  <a:gd name="T11" fmla="*/ 93 h 122"/>
                  <a:gd name="T12" fmla="*/ 3 w 61"/>
                  <a:gd name="T13" fmla="*/ 81 h 122"/>
                  <a:gd name="T14" fmla="*/ 0 w 61"/>
                  <a:gd name="T15" fmla="*/ 69 h 122"/>
                  <a:gd name="T16" fmla="*/ 0 w 61"/>
                  <a:gd name="T17" fmla="*/ 55 h 122"/>
                  <a:gd name="T18" fmla="*/ 3 w 61"/>
                  <a:gd name="T19" fmla="*/ 43 h 122"/>
                  <a:gd name="T20" fmla="*/ 8 w 61"/>
                  <a:gd name="T21" fmla="*/ 31 h 122"/>
                  <a:gd name="T22" fmla="*/ 15 w 61"/>
                  <a:gd name="T23" fmla="*/ 21 h 122"/>
                  <a:gd name="T24" fmla="*/ 25 w 61"/>
                  <a:gd name="T25" fmla="*/ 13 h 122"/>
                  <a:gd name="T26" fmla="*/ 36 w 61"/>
                  <a:gd name="T27" fmla="*/ 6 h 122"/>
                  <a:gd name="T28" fmla="*/ 48 w 61"/>
                  <a:gd name="T29" fmla="*/ 3 h 122"/>
                  <a:gd name="T30" fmla="*/ 61 w 61"/>
                  <a:gd name="T31" fmla="*/ 0 h 12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1"/>
                  <a:gd name="T49" fmla="*/ 0 h 122"/>
                  <a:gd name="T50" fmla="*/ 61 w 61"/>
                  <a:gd name="T51" fmla="*/ 122 h 12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1" h="122">
                    <a:moveTo>
                      <a:pt x="61" y="122"/>
                    </a:moveTo>
                    <a:lnTo>
                      <a:pt x="48" y="121"/>
                    </a:lnTo>
                    <a:lnTo>
                      <a:pt x="36" y="118"/>
                    </a:lnTo>
                    <a:lnTo>
                      <a:pt x="25" y="111"/>
                    </a:lnTo>
                    <a:lnTo>
                      <a:pt x="15" y="103"/>
                    </a:lnTo>
                    <a:lnTo>
                      <a:pt x="8" y="93"/>
                    </a:lnTo>
                    <a:lnTo>
                      <a:pt x="3" y="81"/>
                    </a:lnTo>
                    <a:lnTo>
                      <a:pt x="0" y="69"/>
                    </a:lnTo>
                    <a:lnTo>
                      <a:pt x="0" y="55"/>
                    </a:lnTo>
                    <a:lnTo>
                      <a:pt x="3" y="43"/>
                    </a:lnTo>
                    <a:lnTo>
                      <a:pt x="8" y="31"/>
                    </a:lnTo>
                    <a:lnTo>
                      <a:pt x="15" y="21"/>
                    </a:lnTo>
                    <a:lnTo>
                      <a:pt x="25" y="13"/>
                    </a:lnTo>
                    <a:lnTo>
                      <a:pt x="36" y="6"/>
                    </a:lnTo>
                    <a:lnTo>
                      <a:pt x="48" y="3"/>
                    </a:lnTo>
                    <a:lnTo>
                      <a:pt x="6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37" name="Line 1293"/>
              <p:cNvSpPr>
                <a:spLocks noChangeAspect="1" noChangeShapeType="1"/>
              </p:cNvSpPr>
              <p:nvPr/>
            </p:nvSpPr>
            <p:spPr bwMode="auto">
              <a:xfrm>
                <a:off x="4146" y="1562"/>
                <a:ext cx="11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38" name="Line 1294"/>
              <p:cNvSpPr>
                <a:spLocks noChangeAspect="1" noChangeShapeType="1"/>
              </p:cNvSpPr>
              <p:nvPr/>
            </p:nvSpPr>
            <p:spPr bwMode="auto">
              <a:xfrm>
                <a:off x="4279" y="1562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39" name="Line 1295"/>
              <p:cNvSpPr>
                <a:spLocks noChangeAspect="1" noChangeShapeType="1"/>
              </p:cNvSpPr>
              <p:nvPr/>
            </p:nvSpPr>
            <p:spPr bwMode="auto">
              <a:xfrm>
                <a:off x="4298" y="1562"/>
                <a:ext cx="14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40" name="Line 1296"/>
              <p:cNvSpPr>
                <a:spLocks noChangeAspect="1" noChangeShapeType="1"/>
              </p:cNvSpPr>
              <p:nvPr/>
            </p:nvSpPr>
            <p:spPr bwMode="auto">
              <a:xfrm>
                <a:off x="4456" y="1562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41" name="Line 1297"/>
              <p:cNvSpPr>
                <a:spLocks noChangeAspect="1" noChangeShapeType="1"/>
              </p:cNvSpPr>
              <p:nvPr/>
            </p:nvSpPr>
            <p:spPr bwMode="auto">
              <a:xfrm>
                <a:off x="4476" y="1562"/>
                <a:ext cx="14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42" name="Line 1298"/>
              <p:cNvSpPr>
                <a:spLocks noChangeAspect="1" noChangeShapeType="1"/>
              </p:cNvSpPr>
              <p:nvPr/>
            </p:nvSpPr>
            <p:spPr bwMode="auto">
              <a:xfrm>
                <a:off x="4634" y="1562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43" name="Line 1299"/>
              <p:cNvSpPr>
                <a:spLocks noChangeAspect="1" noChangeShapeType="1"/>
              </p:cNvSpPr>
              <p:nvPr/>
            </p:nvSpPr>
            <p:spPr bwMode="auto">
              <a:xfrm>
                <a:off x="4653" y="1562"/>
                <a:ext cx="1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44" name="Freeform 1300"/>
              <p:cNvSpPr>
                <a:spLocks noChangeAspect="1"/>
              </p:cNvSpPr>
              <p:nvPr/>
            </p:nvSpPr>
            <p:spPr bwMode="auto">
              <a:xfrm>
                <a:off x="4451" y="1086"/>
                <a:ext cx="11" cy="16"/>
              </a:xfrm>
              <a:custGeom>
                <a:avLst/>
                <a:gdLst>
                  <a:gd name="T0" fmla="*/ 17 w 78"/>
                  <a:gd name="T1" fmla="*/ 58 h 118"/>
                  <a:gd name="T2" fmla="*/ 34 w 78"/>
                  <a:gd name="T3" fmla="*/ 0 h 118"/>
                  <a:gd name="T4" fmla="*/ 46 w 78"/>
                  <a:gd name="T5" fmla="*/ 4 h 118"/>
                  <a:gd name="T6" fmla="*/ 56 w 78"/>
                  <a:gd name="T7" fmla="*/ 11 h 118"/>
                  <a:gd name="T8" fmla="*/ 65 w 78"/>
                  <a:gd name="T9" fmla="*/ 20 h 118"/>
                  <a:gd name="T10" fmla="*/ 72 w 78"/>
                  <a:gd name="T11" fmla="*/ 32 h 118"/>
                  <a:gd name="T12" fmla="*/ 76 w 78"/>
                  <a:gd name="T13" fmla="*/ 43 h 118"/>
                  <a:gd name="T14" fmla="*/ 78 w 78"/>
                  <a:gd name="T15" fmla="*/ 56 h 118"/>
                  <a:gd name="T16" fmla="*/ 78 w 78"/>
                  <a:gd name="T17" fmla="*/ 68 h 118"/>
                  <a:gd name="T18" fmla="*/ 74 w 78"/>
                  <a:gd name="T19" fmla="*/ 81 h 118"/>
                  <a:gd name="T20" fmla="*/ 67 w 78"/>
                  <a:gd name="T21" fmla="*/ 92 h 118"/>
                  <a:gd name="T22" fmla="*/ 59 w 78"/>
                  <a:gd name="T23" fmla="*/ 102 h 118"/>
                  <a:gd name="T24" fmla="*/ 49 w 78"/>
                  <a:gd name="T25" fmla="*/ 109 h 118"/>
                  <a:gd name="T26" fmla="*/ 38 w 78"/>
                  <a:gd name="T27" fmla="*/ 115 h 118"/>
                  <a:gd name="T28" fmla="*/ 25 w 78"/>
                  <a:gd name="T29" fmla="*/ 118 h 118"/>
                  <a:gd name="T30" fmla="*/ 13 w 78"/>
                  <a:gd name="T31" fmla="*/ 118 h 118"/>
                  <a:gd name="T32" fmla="*/ 0 w 78"/>
                  <a:gd name="T33" fmla="*/ 116 h 118"/>
                  <a:gd name="T34" fmla="*/ 17 w 78"/>
                  <a:gd name="T35" fmla="*/ 58 h 11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8"/>
                  <a:gd name="T55" fmla="*/ 0 h 118"/>
                  <a:gd name="T56" fmla="*/ 78 w 78"/>
                  <a:gd name="T57" fmla="*/ 118 h 11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8" h="118">
                    <a:moveTo>
                      <a:pt x="17" y="58"/>
                    </a:moveTo>
                    <a:lnTo>
                      <a:pt x="34" y="0"/>
                    </a:lnTo>
                    <a:lnTo>
                      <a:pt x="46" y="4"/>
                    </a:lnTo>
                    <a:lnTo>
                      <a:pt x="56" y="11"/>
                    </a:lnTo>
                    <a:lnTo>
                      <a:pt x="65" y="20"/>
                    </a:lnTo>
                    <a:lnTo>
                      <a:pt x="72" y="32"/>
                    </a:lnTo>
                    <a:lnTo>
                      <a:pt x="76" y="43"/>
                    </a:lnTo>
                    <a:lnTo>
                      <a:pt x="78" y="56"/>
                    </a:lnTo>
                    <a:lnTo>
                      <a:pt x="78" y="68"/>
                    </a:lnTo>
                    <a:lnTo>
                      <a:pt x="74" y="81"/>
                    </a:lnTo>
                    <a:lnTo>
                      <a:pt x="67" y="92"/>
                    </a:lnTo>
                    <a:lnTo>
                      <a:pt x="59" y="102"/>
                    </a:lnTo>
                    <a:lnTo>
                      <a:pt x="49" y="109"/>
                    </a:lnTo>
                    <a:lnTo>
                      <a:pt x="38" y="115"/>
                    </a:lnTo>
                    <a:lnTo>
                      <a:pt x="25" y="118"/>
                    </a:lnTo>
                    <a:lnTo>
                      <a:pt x="13" y="118"/>
                    </a:lnTo>
                    <a:lnTo>
                      <a:pt x="0" y="116"/>
                    </a:lnTo>
                    <a:lnTo>
                      <a:pt x="17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45" name="Freeform 1301"/>
              <p:cNvSpPr>
                <a:spLocks noChangeAspect="1"/>
              </p:cNvSpPr>
              <p:nvPr/>
            </p:nvSpPr>
            <p:spPr bwMode="auto">
              <a:xfrm>
                <a:off x="4451" y="1086"/>
                <a:ext cx="11" cy="16"/>
              </a:xfrm>
              <a:custGeom>
                <a:avLst/>
                <a:gdLst>
                  <a:gd name="T0" fmla="*/ 34 w 78"/>
                  <a:gd name="T1" fmla="*/ 0 h 118"/>
                  <a:gd name="T2" fmla="*/ 46 w 78"/>
                  <a:gd name="T3" fmla="*/ 4 h 118"/>
                  <a:gd name="T4" fmla="*/ 56 w 78"/>
                  <a:gd name="T5" fmla="*/ 11 h 118"/>
                  <a:gd name="T6" fmla="*/ 65 w 78"/>
                  <a:gd name="T7" fmla="*/ 20 h 118"/>
                  <a:gd name="T8" fmla="*/ 72 w 78"/>
                  <a:gd name="T9" fmla="*/ 32 h 118"/>
                  <a:gd name="T10" fmla="*/ 76 w 78"/>
                  <a:gd name="T11" fmla="*/ 43 h 118"/>
                  <a:gd name="T12" fmla="*/ 78 w 78"/>
                  <a:gd name="T13" fmla="*/ 56 h 118"/>
                  <a:gd name="T14" fmla="*/ 78 w 78"/>
                  <a:gd name="T15" fmla="*/ 68 h 118"/>
                  <a:gd name="T16" fmla="*/ 74 w 78"/>
                  <a:gd name="T17" fmla="*/ 81 h 118"/>
                  <a:gd name="T18" fmla="*/ 67 w 78"/>
                  <a:gd name="T19" fmla="*/ 92 h 118"/>
                  <a:gd name="T20" fmla="*/ 59 w 78"/>
                  <a:gd name="T21" fmla="*/ 102 h 118"/>
                  <a:gd name="T22" fmla="*/ 49 w 78"/>
                  <a:gd name="T23" fmla="*/ 109 h 118"/>
                  <a:gd name="T24" fmla="*/ 38 w 78"/>
                  <a:gd name="T25" fmla="*/ 115 h 118"/>
                  <a:gd name="T26" fmla="*/ 25 w 78"/>
                  <a:gd name="T27" fmla="*/ 118 h 118"/>
                  <a:gd name="T28" fmla="*/ 13 w 78"/>
                  <a:gd name="T29" fmla="*/ 118 h 118"/>
                  <a:gd name="T30" fmla="*/ 0 w 78"/>
                  <a:gd name="T31" fmla="*/ 116 h 1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8"/>
                  <a:gd name="T49" fmla="*/ 0 h 118"/>
                  <a:gd name="T50" fmla="*/ 78 w 78"/>
                  <a:gd name="T51" fmla="*/ 118 h 1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8" h="118">
                    <a:moveTo>
                      <a:pt x="34" y="0"/>
                    </a:moveTo>
                    <a:lnTo>
                      <a:pt x="46" y="4"/>
                    </a:lnTo>
                    <a:lnTo>
                      <a:pt x="56" y="11"/>
                    </a:lnTo>
                    <a:lnTo>
                      <a:pt x="65" y="20"/>
                    </a:lnTo>
                    <a:lnTo>
                      <a:pt x="72" y="32"/>
                    </a:lnTo>
                    <a:lnTo>
                      <a:pt x="76" y="43"/>
                    </a:lnTo>
                    <a:lnTo>
                      <a:pt x="78" y="56"/>
                    </a:lnTo>
                    <a:lnTo>
                      <a:pt x="78" y="68"/>
                    </a:lnTo>
                    <a:lnTo>
                      <a:pt x="74" y="81"/>
                    </a:lnTo>
                    <a:lnTo>
                      <a:pt x="67" y="92"/>
                    </a:lnTo>
                    <a:lnTo>
                      <a:pt x="59" y="102"/>
                    </a:lnTo>
                    <a:lnTo>
                      <a:pt x="49" y="109"/>
                    </a:lnTo>
                    <a:lnTo>
                      <a:pt x="38" y="115"/>
                    </a:lnTo>
                    <a:lnTo>
                      <a:pt x="25" y="118"/>
                    </a:lnTo>
                    <a:lnTo>
                      <a:pt x="13" y="118"/>
                    </a:lnTo>
                    <a:lnTo>
                      <a:pt x="0" y="1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46" name="Freeform 1302"/>
              <p:cNvSpPr>
                <a:spLocks noChangeAspect="1"/>
              </p:cNvSpPr>
              <p:nvPr/>
            </p:nvSpPr>
            <p:spPr bwMode="auto">
              <a:xfrm>
                <a:off x="4436" y="1081"/>
                <a:ext cx="20" cy="21"/>
              </a:xfrm>
              <a:custGeom>
                <a:avLst/>
                <a:gdLst>
                  <a:gd name="T0" fmla="*/ 107 w 141"/>
                  <a:gd name="T1" fmla="*/ 147 h 147"/>
                  <a:gd name="T2" fmla="*/ 124 w 141"/>
                  <a:gd name="T3" fmla="*/ 89 h 147"/>
                  <a:gd name="T4" fmla="*/ 141 w 141"/>
                  <a:gd name="T5" fmla="*/ 31 h 147"/>
                  <a:gd name="T6" fmla="*/ 35 w 141"/>
                  <a:gd name="T7" fmla="*/ 0 h 147"/>
                  <a:gd name="T8" fmla="*/ 17 w 141"/>
                  <a:gd name="T9" fmla="*/ 58 h 147"/>
                  <a:gd name="T10" fmla="*/ 0 w 141"/>
                  <a:gd name="T11" fmla="*/ 116 h 147"/>
                  <a:gd name="T12" fmla="*/ 107 w 141"/>
                  <a:gd name="T13" fmla="*/ 14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47"/>
                  <a:gd name="T23" fmla="*/ 141 w 141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47">
                    <a:moveTo>
                      <a:pt x="107" y="147"/>
                    </a:moveTo>
                    <a:lnTo>
                      <a:pt x="124" y="89"/>
                    </a:lnTo>
                    <a:lnTo>
                      <a:pt x="141" y="31"/>
                    </a:lnTo>
                    <a:lnTo>
                      <a:pt x="35" y="0"/>
                    </a:lnTo>
                    <a:lnTo>
                      <a:pt x="17" y="58"/>
                    </a:lnTo>
                    <a:lnTo>
                      <a:pt x="0" y="116"/>
                    </a:lnTo>
                    <a:lnTo>
                      <a:pt x="107" y="1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47" name="Freeform 1303"/>
              <p:cNvSpPr>
                <a:spLocks noChangeAspect="1"/>
              </p:cNvSpPr>
              <p:nvPr/>
            </p:nvSpPr>
            <p:spPr bwMode="auto">
              <a:xfrm>
                <a:off x="4436" y="1081"/>
                <a:ext cx="20" cy="21"/>
              </a:xfrm>
              <a:custGeom>
                <a:avLst/>
                <a:gdLst>
                  <a:gd name="T0" fmla="*/ 107 w 141"/>
                  <a:gd name="T1" fmla="*/ 147 h 147"/>
                  <a:gd name="T2" fmla="*/ 124 w 141"/>
                  <a:gd name="T3" fmla="*/ 89 h 147"/>
                  <a:gd name="T4" fmla="*/ 141 w 141"/>
                  <a:gd name="T5" fmla="*/ 31 h 147"/>
                  <a:gd name="T6" fmla="*/ 35 w 141"/>
                  <a:gd name="T7" fmla="*/ 0 h 147"/>
                  <a:gd name="T8" fmla="*/ 17 w 141"/>
                  <a:gd name="T9" fmla="*/ 58 h 147"/>
                  <a:gd name="T10" fmla="*/ 0 w 141"/>
                  <a:gd name="T11" fmla="*/ 116 h 147"/>
                  <a:gd name="T12" fmla="*/ 107 w 141"/>
                  <a:gd name="T13" fmla="*/ 14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47"/>
                  <a:gd name="T23" fmla="*/ 141 w 141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47">
                    <a:moveTo>
                      <a:pt x="107" y="147"/>
                    </a:moveTo>
                    <a:lnTo>
                      <a:pt x="124" y="89"/>
                    </a:lnTo>
                    <a:lnTo>
                      <a:pt x="141" y="31"/>
                    </a:lnTo>
                    <a:lnTo>
                      <a:pt x="35" y="0"/>
                    </a:lnTo>
                    <a:lnTo>
                      <a:pt x="17" y="58"/>
                    </a:lnTo>
                    <a:lnTo>
                      <a:pt x="0" y="116"/>
                    </a:lnTo>
                    <a:lnTo>
                      <a:pt x="107" y="14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48" name="Freeform 1304"/>
              <p:cNvSpPr>
                <a:spLocks noChangeAspect="1"/>
              </p:cNvSpPr>
              <p:nvPr/>
            </p:nvSpPr>
            <p:spPr bwMode="auto">
              <a:xfrm>
                <a:off x="4438" y="1081"/>
                <a:ext cx="3" cy="8"/>
              </a:xfrm>
              <a:custGeom>
                <a:avLst/>
                <a:gdLst>
                  <a:gd name="T0" fmla="*/ 0 w 18"/>
                  <a:gd name="T1" fmla="*/ 59 h 59"/>
                  <a:gd name="T2" fmla="*/ 18 w 18"/>
                  <a:gd name="T3" fmla="*/ 1 h 59"/>
                  <a:gd name="T4" fmla="*/ 14 w 18"/>
                  <a:gd name="T5" fmla="*/ 0 h 59"/>
                  <a:gd name="T6" fmla="*/ 0 w 18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59"/>
                  <a:gd name="T14" fmla="*/ 18 w 18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59">
                    <a:moveTo>
                      <a:pt x="0" y="59"/>
                    </a:moveTo>
                    <a:lnTo>
                      <a:pt x="18" y="1"/>
                    </a:lnTo>
                    <a:lnTo>
                      <a:pt x="14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49" name="Line 130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40" y="10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50" name="Freeform 1306"/>
              <p:cNvSpPr>
                <a:spLocks noChangeAspect="1"/>
              </p:cNvSpPr>
              <p:nvPr/>
            </p:nvSpPr>
            <p:spPr bwMode="auto">
              <a:xfrm>
                <a:off x="4421" y="1077"/>
                <a:ext cx="19" cy="21"/>
              </a:xfrm>
              <a:custGeom>
                <a:avLst/>
                <a:gdLst>
                  <a:gd name="T0" fmla="*/ 109 w 136"/>
                  <a:gd name="T1" fmla="*/ 144 h 144"/>
                  <a:gd name="T2" fmla="*/ 122 w 136"/>
                  <a:gd name="T3" fmla="*/ 85 h 144"/>
                  <a:gd name="T4" fmla="*/ 136 w 136"/>
                  <a:gd name="T5" fmla="*/ 26 h 144"/>
                  <a:gd name="T6" fmla="*/ 27 w 136"/>
                  <a:gd name="T7" fmla="*/ 0 h 144"/>
                  <a:gd name="T8" fmla="*/ 13 w 136"/>
                  <a:gd name="T9" fmla="*/ 59 h 144"/>
                  <a:gd name="T10" fmla="*/ 0 w 136"/>
                  <a:gd name="T11" fmla="*/ 118 h 144"/>
                  <a:gd name="T12" fmla="*/ 109 w 136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144"/>
                  <a:gd name="T23" fmla="*/ 136 w 136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144">
                    <a:moveTo>
                      <a:pt x="109" y="144"/>
                    </a:moveTo>
                    <a:lnTo>
                      <a:pt x="122" y="85"/>
                    </a:lnTo>
                    <a:lnTo>
                      <a:pt x="136" y="26"/>
                    </a:lnTo>
                    <a:lnTo>
                      <a:pt x="27" y="0"/>
                    </a:lnTo>
                    <a:lnTo>
                      <a:pt x="13" y="59"/>
                    </a:lnTo>
                    <a:lnTo>
                      <a:pt x="0" y="118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51" name="Freeform 1307"/>
              <p:cNvSpPr>
                <a:spLocks noChangeAspect="1"/>
              </p:cNvSpPr>
              <p:nvPr/>
            </p:nvSpPr>
            <p:spPr bwMode="auto">
              <a:xfrm>
                <a:off x="4421" y="1077"/>
                <a:ext cx="19" cy="21"/>
              </a:xfrm>
              <a:custGeom>
                <a:avLst/>
                <a:gdLst>
                  <a:gd name="T0" fmla="*/ 109 w 136"/>
                  <a:gd name="T1" fmla="*/ 144 h 144"/>
                  <a:gd name="T2" fmla="*/ 122 w 136"/>
                  <a:gd name="T3" fmla="*/ 85 h 144"/>
                  <a:gd name="T4" fmla="*/ 136 w 136"/>
                  <a:gd name="T5" fmla="*/ 26 h 144"/>
                  <a:gd name="T6" fmla="*/ 27 w 136"/>
                  <a:gd name="T7" fmla="*/ 0 h 144"/>
                  <a:gd name="T8" fmla="*/ 13 w 136"/>
                  <a:gd name="T9" fmla="*/ 59 h 144"/>
                  <a:gd name="T10" fmla="*/ 0 w 136"/>
                  <a:gd name="T11" fmla="*/ 118 h 144"/>
                  <a:gd name="T12" fmla="*/ 109 w 136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144"/>
                  <a:gd name="T23" fmla="*/ 136 w 136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144">
                    <a:moveTo>
                      <a:pt x="109" y="144"/>
                    </a:moveTo>
                    <a:lnTo>
                      <a:pt x="122" y="85"/>
                    </a:lnTo>
                    <a:lnTo>
                      <a:pt x="136" y="26"/>
                    </a:lnTo>
                    <a:lnTo>
                      <a:pt x="27" y="0"/>
                    </a:lnTo>
                    <a:lnTo>
                      <a:pt x="13" y="59"/>
                    </a:lnTo>
                    <a:lnTo>
                      <a:pt x="0" y="118"/>
                    </a:lnTo>
                    <a:lnTo>
                      <a:pt x="109" y="1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52" name="Freeform 1308"/>
              <p:cNvSpPr>
                <a:spLocks noChangeAspect="1"/>
              </p:cNvSpPr>
              <p:nvPr/>
            </p:nvSpPr>
            <p:spPr bwMode="auto">
              <a:xfrm>
                <a:off x="4422" y="1077"/>
                <a:ext cx="2" cy="9"/>
              </a:xfrm>
              <a:custGeom>
                <a:avLst/>
                <a:gdLst>
                  <a:gd name="T0" fmla="*/ 0 w 14"/>
                  <a:gd name="T1" fmla="*/ 60 h 60"/>
                  <a:gd name="T2" fmla="*/ 14 w 14"/>
                  <a:gd name="T3" fmla="*/ 1 h 60"/>
                  <a:gd name="T4" fmla="*/ 11 w 14"/>
                  <a:gd name="T5" fmla="*/ 0 h 60"/>
                  <a:gd name="T6" fmla="*/ 0 w 14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0"/>
                  <a:gd name="T14" fmla="*/ 14 w 1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0">
                    <a:moveTo>
                      <a:pt x="0" y="60"/>
                    </a:moveTo>
                    <a:lnTo>
                      <a:pt x="14" y="1"/>
                    </a:lnTo>
                    <a:lnTo>
                      <a:pt x="11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53" name="Line 13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24" y="107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54" name="Freeform 1310"/>
              <p:cNvSpPr>
                <a:spLocks noChangeAspect="1"/>
              </p:cNvSpPr>
              <p:nvPr/>
            </p:nvSpPr>
            <p:spPr bwMode="auto">
              <a:xfrm>
                <a:off x="4405" y="1074"/>
                <a:ext cx="19" cy="20"/>
              </a:xfrm>
              <a:custGeom>
                <a:avLst/>
                <a:gdLst>
                  <a:gd name="T0" fmla="*/ 110 w 131"/>
                  <a:gd name="T1" fmla="*/ 140 h 140"/>
                  <a:gd name="T2" fmla="*/ 120 w 131"/>
                  <a:gd name="T3" fmla="*/ 80 h 140"/>
                  <a:gd name="T4" fmla="*/ 131 w 131"/>
                  <a:gd name="T5" fmla="*/ 20 h 140"/>
                  <a:gd name="T6" fmla="*/ 20 w 131"/>
                  <a:gd name="T7" fmla="*/ 0 h 140"/>
                  <a:gd name="T8" fmla="*/ 10 w 131"/>
                  <a:gd name="T9" fmla="*/ 61 h 140"/>
                  <a:gd name="T10" fmla="*/ 0 w 131"/>
                  <a:gd name="T11" fmla="*/ 121 h 140"/>
                  <a:gd name="T12" fmla="*/ 110 w 131"/>
                  <a:gd name="T13" fmla="*/ 14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40"/>
                  <a:gd name="T23" fmla="*/ 131 w 131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40">
                    <a:moveTo>
                      <a:pt x="110" y="140"/>
                    </a:moveTo>
                    <a:lnTo>
                      <a:pt x="120" y="80"/>
                    </a:lnTo>
                    <a:lnTo>
                      <a:pt x="131" y="20"/>
                    </a:lnTo>
                    <a:lnTo>
                      <a:pt x="20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0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55" name="Freeform 1311"/>
              <p:cNvSpPr>
                <a:spLocks noChangeAspect="1"/>
              </p:cNvSpPr>
              <p:nvPr/>
            </p:nvSpPr>
            <p:spPr bwMode="auto">
              <a:xfrm>
                <a:off x="4405" y="1074"/>
                <a:ext cx="19" cy="20"/>
              </a:xfrm>
              <a:custGeom>
                <a:avLst/>
                <a:gdLst>
                  <a:gd name="T0" fmla="*/ 110 w 131"/>
                  <a:gd name="T1" fmla="*/ 140 h 140"/>
                  <a:gd name="T2" fmla="*/ 120 w 131"/>
                  <a:gd name="T3" fmla="*/ 80 h 140"/>
                  <a:gd name="T4" fmla="*/ 131 w 131"/>
                  <a:gd name="T5" fmla="*/ 20 h 140"/>
                  <a:gd name="T6" fmla="*/ 20 w 131"/>
                  <a:gd name="T7" fmla="*/ 0 h 140"/>
                  <a:gd name="T8" fmla="*/ 10 w 131"/>
                  <a:gd name="T9" fmla="*/ 61 h 140"/>
                  <a:gd name="T10" fmla="*/ 0 w 131"/>
                  <a:gd name="T11" fmla="*/ 121 h 140"/>
                  <a:gd name="T12" fmla="*/ 110 w 131"/>
                  <a:gd name="T13" fmla="*/ 14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40"/>
                  <a:gd name="T23" fmla="*/ 131 w 131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40">
                    <a:moveTo>
                      <a:pt x="110" y="140"/>
                    </a:moveTo>
                    <a:lnTo>
                      <a:pt x="120" y="80"/>
                    </a:lnTo>
                    <a:lnTo>
                      <a:pt x="131" y="20"/>
                    </a:lnTo>
                    <a:lnTo>
                      <a:pt x="20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0" y="1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56" name="Freeform 1312"/>
              <p:cNvSpPr>
                <a:spLocks noChangeAspect="1"/>
              </p:cNvSpPr>
              <p:nvPr/>
            </p:nvSpPr>
            <p:spPr bwMode="auto">
              <a:xfrm>
                <a:off x="4407" y="1074"/>
                <a:ext cx="1" cy="9"/>
              </a:xfrm>
              <a:custGeom>
                <a:avLst/>
                <a:gdLst>
                  <a:gd name="T0" fmla="*/ 0 w 10"/>
                  <a:gd name="T1" fmla="*/ 61 h 61"/>
                  <a:gd name="T2" fmla="*/ 10 w 10"/>
                  <a:gd name="T3" fmla="*/ 0 h 61"/>
                  <a:gd name="T4" fmla="*/ 9 w 10"/>
                  <a:gd name="T5" fmla="*/ 0 h 61"/>
                  <a:gd name="T6" fmla="*/ 0 w 10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61"/>
                  <a:gd name="T14" fmla="*/ 10 w 10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61">
                    <a:moveTo>
                      <a:pt x="0" y="61"/>
                    </a:moveTo>
                    <a:lnTo>
                      <a:pt x="10" y="0"/>
                    </a:lnTo>
                    <a:lnTo>
                      <a:pt x="9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57" name="Line 1313"/>
              <p:cNvSpPr>
                <a:spLocks noChangeAspect="1" noChangeShapeType="1"/>
              </p:cNvSpPr>
              <p:nvPr/>
            </p:nvSpPr>
            <p:spPr bwMode="auto">
              <a:xfrm flipH="1">
                <a:off x="4408" y="10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58" name="Freeform 1314"/>
              <p:cNvSpPr>
                <a:spLocks noChangeAspect="1"/>
              </p:cNvSpPr>
              <p:nvPr/>
            </p:nvSpPr>
            <p:spPr bwMode="auto">
              <a:xfrm>
                <a:off x="4390" y="1072"/>
                <a:ext cx="18" cy="20"/>
              </a:xfrm>
              <a:custGeom>
                <a:avLst/>
                <a:gdLst>
                  <a:gd name="T0" fmla="*/ 111 w 129"/>
                  <a:gd name="T1" fmla="*/ 137 h 137"/>
                  <a:gd name="T2" fmla="*/ 120 w 129"/>
                  <a:gd name="T3" fmla="*/ 77 h 137"/>
                  <a:gd name="T4" fmla="*/ 129 w 129"/>
                  <a:gd name="T5" fmla="*/ 16 h 137"/>
                  <a:gd name="T6" fmla="*/ 18 w 129"/>
                  <a:gd name="T7" fmla="*/ 0 h 137"/>
                  <a:gd name="T8" fmla="*/ 9 w 129"/>
                  <a:gd name="T9" fmla="*/ 61 h 137"/>
                  <a:gd name="T10" fmla="*/ 0 w 129"/>
                  <a:gd name="T11" fmla="*/ 121 h 137"/>
                  <a:gd name="T12" fmla="*/ 111 w 129"/>
                  <a:gd name="T13" fmla="*/ 137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137"/>
                  <a:gd name="T23" fmla="*/ 129 w 129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137">
                    <a:moveTo>
                      <a:pt x="111" y="137"/>
                    </a:moveTo>
                    <a:lnTo>
                      <a:pt x="120" y="77"/>
                    </a:lnTo>
                    <a:lnTo>
                      <a:pt x="129" y="16"/>
                    </a:lnTo>
                    <a:lnTo>
                      <a:pt x="18" y="0"/>
                    </a:lnTo>
                    <a:lnTo>
                      <a:pt x="9" y="61"/>
                    </a:lnTo>
                    <a:lnTo>
                      <a:pt x="0" y="121"/>
                    </a:lnTo>
                    <a:lnTo>
                      <a:pt x="111" y="1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59" name="Freeform 1315"/>
              <p:cNvSpPr>
                <a:spLocks noChangeAspect="1"/>
              </p:cNvSpPr>
              <p:nvPr/>
            </p:nvSpPr>
            <p:spPr bwMode="auto">
              <a:xfrm>
                <a:off x="4390" y="1072"/>
                <a:ext cx="18" cy="20"/>
              </a:xfrm>
              <a:custGeom>
                <a:avLst/>
                <a:gdLst>
                  <a:gd name="T0" fmla="*/ 111 w 129"/>
                  <a:gd name="T1" fmla="*/ 137 h 137"/>
                  <a:gd name="T2" fmla="*/ 120 w 129"/>
                  <a:gd name="T3" fmla="*/ 77 h 137"/>
                  <a:gd name="T4" fmla="*/ 129 w 129"/>
                  <a:gd name="T5" fmla="*/ 16 h 137"/>
                  <a:gd name="T6" fmla="*/ 18 w 129"/>
                  <a:gd name="T7" fmla="*/ 0 h 137"/>
                  <a:gd name="T8" fmla="*/ 9 w 129"/>
                  <a:gd name="T9" fmla="*/ 61 h 137"/>
                  <a:gd name="T10" fmla="*/ 0 w 129"/>
                  <a:gd name="T11" fmla="*/ 121 h 137"/>
                  <a:gd name="T12" fmla="*/ 111 w 129"/>
                  <a:gd name="T13" fmla="*/ 137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137"/>
                  <a:gd name="T23" fmla="*/ 129 w 129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137">
                    <a:moveTo>
                      <a:pt x="111" y="137"/>
                    </a:moveTo>
                    <a:lnTo>
                      <a:pt x="120" y="77"/>
                    </a:lnTo>
                    <a:lnTo>
                      <a:pt x="129" y="16"/>
                    </a:lnTo>
                    <a:lnTo>
                      <a:pt x="18" y="0"/>
                    </a:lnTo>
                    <a:lnTo>
                      <a:pt x="9" y="61"/>
                    </a:lnTo>
                    <a:lnTo>
                      <a:pt x="0" y="121"/>
                    </a:lnTo>
                    <a:lnTo>
                      <a:pt x="111" y="13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60" name="Freeform 1316"/>
              <p:cNvSpPr>
                <a:spLocks noChangeAspect="1"/>
              </p:cNvSpPr>
              <p:nvPr/>
            </p:nvSpPr>
            <p:spPr bwMode="auto">
              <a:xfrm>
                <a:off x="4391" y="1072"/>
                <a:ext cx="1" cy="9"/>
              </a:xfrm>
              <a:custGeom>
                <a:avLst/>
                <a:gdLst>
                  <a:gd name="T0" fmla="*/ 0 w 9"/>
                  <a:gd name="T1" fmla="*/ 61 h 61"/>
                  <a:gd name="T2" fmla="*/ 9 w 9"/>
                  <a:gd name="T3" fmla="*/ 0 h 61"/>
                  <a:gd name="T4" fmla="*/ 4 w 9"/>
                  <a:gd name="T5" fmla="*/ 0 h 61"/>
                  <a:gd name="T6" fmla="*/ 0 w 9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61"/>
                  <a:gd name="T14" fmla="*/ 9 w 9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61">
                    <a:moveTo>
                      <a:pt x="0" y="61"/>
                    </a:moveTo>
                    <a:lnTo>
                      <a:pt x="9" y="0"/>
                    </a:lnTo>
                    <a:lnTo>
                      <a:pt x="4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61" name="Line 1317"/>
              <p:cNvSpPr>
                <a:spLocks noChangeAspect="1" noChangeShapeType="1"/>
              </p:cNvSpPr>
              <p:nvPr/>
            </p:nvSpPr>
            <p:spPr bwMode="auto">
              <a:xfrm flipH="1">
                <a:off x="4391" y="1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62" name="Freeform 1318"/>
              <p:cNvSpPr>
                <a:spLocks noChangeAspect="1"/>
              </p:cNvSpPr>
              <p:nvPr/>
            </p:nvSpPr>
            <p:spPr bwMode="auto">
              <a:xfrm>
                <a:off x="4374" y="1071"/>
                <a:ext cx="17" cy="18"/>
              </a:xfrm>
              <a:custGeom>
                <a:avLst/>
                <a:gdLst>
                  <a:gd name="T0" fmla="*/ 112 w 121"/>
                  <a:gd name="T1" fmla="*/ 130 h 130"/>
                  <a:gd name="T2" fmla="*/ 117 w 121"/>
                  <a:gd name="T3" fmla="*/ 70 h 130"/>
                  <a:gd name="T4" fmla="*/ 121 w 121"/>
                  <a:gd name="T5" fmla="*/ 9 h 130"/>
                  <a:gd name="T6" fmla="*/ 9 w 121"/>
                  <a:gd name="T7" fmla="*/ 0 h 130"/>
                  <a:gd name="T8" fmla="*/ 4 w 121"/>
                  <a:gd name="T9" fmla="*/ 60 h 130"/>
                  <a:gd name="T10" fmla="*/ 0 w 121"/>
                  <a:gd name="T11" fmla="*/ 121 h 130"/>
                  <a:gd name="T12" fmla="*/ 112 w 121"/>
                  <a:gd name="T13" fmla="*/ 13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30"/>
                  <a:gd name="T23" fmla="*/ 121 w 121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30">
                    <a:moveTo>
                      <a:pt x="112" y="130"/>
                    </a:moveTo>
                    <a:lnTo>
                      <a:pt x="117" y="70"/>
                    </a:lnTo>
                    <a:lnTo>
                      <a:pt x="121" y="9"/>
                    </a:lnTo>
                    <a:lnTo>
                      <a:pt x="9" y="0"/>
                    </a:lnTo>
                    <a:lnTo>
                      <a:pt x="4" y="60"/>
                    </a:lnTo>
                    <a:lnTo>
                      <a:pt x="0" y="121"/>
                    </a:lnTo>
                    <a:lnTo>
                      <a:pt x="112" y="1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63" name="Freeform 1319"/>
              <p:cNvSpPr>
                <a:spLocks noChangeAspect="1"/>
              </p:cNvSpPr>
              <p:nvPr/>
            </p:nvSpPr>
            <p:spPr bwMode="auto">
              <a:xfrm>
                <a:off x="4374" y="1071"/>
                <a:ext cx="17" cy="18"/>
              </a:xfrm>
              <a:custGeom>
                <a:avLst/>
                <a:gdLst>
                  <a:gd name="T0" fmla="*/ 112 w 121"/>
                  <a:gd name="T1" fmla="*/ 130 h 130"/>
                  <a:gd name="T2" fmla="*/ 117 w 121"/>
                  <a:gd name="T3" fmla="*/ 70 h 130"/>
                  <a:gd name="T4" fmla="*/ 121 w 121"/>
                  <a:gd name="T5" fmla="*/ 9 h 130"/>
                  <a:gd name="T6" fmla="*/ 9 w 121"/>
                  <a:gd name="T7" fmla="*/ 0 h 130"/>
                  <a:gd name="T8" fmla="*/ 4 w 121"/>
                  <a:gd name="T9" fmla="*/ 60 h 130"/>
                  <a:gd name="T10" fmla="*/ 0 w 121"/>
                  <a:gd name="T11" fmla="*/ 121 h 130"/>
                  <a:gd name="T12" fmla="*/ 112 w 121"/>
                  <a:gd name="T13" fmla="*/ 13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30"/>
                  <a:gd name="T23" fmla="*/ 121 w 121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30">
                    <a:moveTo>
                      <a:pt x="112" y="130"/>
                    </a:moveTo>
                    <a:lnTo>
                      <a:pt x="117" y="70"/>
                    </a:lnTo>
                    <a:lnTo>
                      <a:pt x="121" y="9"/>
                    </a:lnTo>
                    <a:lnTo>
                      <a:pt x="9" y="0"/>
                    </a:lnTo>
                    <a:lnTo>
                      <a:pt x="4" y="60"/>
                    </a:lnTo>
                    <a:lnTo>
                      <a:pt x="0" y="121"/>
                    </a:lnTo>
                    <a:lnTo>
                      <a:pt x="112" y="1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64" name="Freeform 1320"/>
              <p:cNvSpPr>
                <a:spLocks noChangeAspect="1"/>
              </p:cNvSpPr>
              <p:nvPr/>
            </p:nvSpPr>
            <p:spPr bwMode="auto">
              <a:xfrm>
                <a:off x="4375" y="1071"/>
                <a:ext cx="1" cy="8"/>
              </a:xfrm>
              <a:custGeom>
                <a:avLst/>
                <a:gdLst>
                  <a:gd name="T0" fmla="*/ 0 w 5"/>
                  <a:gd name="T1" fmla="*/ 60 h 60"/>
                  <a:gd name="T2" fmla="*/ 5 w 5"/>
                  <a:gd name="T3" fmla="*/ 0 h 60"/>
                  <a:gd name="T4" fmla="*/ 2 w 5"/>
                  <a:gd name="T5" fmla="*/ 0 h 60"/>
                  <a:gd name="T6" fmla="*/ 0 w 5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60"/>
                  <a:gd name="T14" fmla="*/ 5 w 5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60">
                    <a:moveTo>
                      <a:pt x="0" y="6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65" name="Line 1321"/>
              <p:cNvSpPr>
                <a:spLocks noChangeAspect="1" noChangeShapeType="1"/>
              </p:cNvSpPr>
              <p:nvPr/>
            </p:nvSpPr>
            <p:spPr bwMode="auto">
              <a:xfrm flipH="1">
                <a:off x="4375" y="10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66" name="Freeform 1322"/>
              <p:cNvSpPr>
                <a:spLocks noChangeAspect="1"/>
              </p:cNvSpPr>
              <p:nvPr/>
            </p:nvSpPr>
            <p:spPr bwMode="auto">
              <a:xfrm>
                <a:off x="4358" y="1070"/>
                <a:ext cx="17" cy="18"/>
              </a:xfrm>
              <a:custGeom>
                <a:avLst/>
                <a:gdLst>
                  <a:gd name="T0" fmla="*/ 114 w 118"/>
                  <a:gd name="T1" fmla="*/ 125 h 125"/>
                  <a:gd name="T2" fmla="*/ 116 w 118"/>
                  <a:gd name="T3" fmla="*/ 64 h 125"/>
                  <a:gd name="T4" fmla="*/ 118 w 118"/>
                  <a:gd name="T5" fmla="*/ 4 h 125"/>
                  <a:gd name="T6" fmla="*/ 5 w 118"/>
                  <a:gd name="T7" fmla="*/ 0 h 125"/>
                  <a:gd name="T8" fmla="*/ 3 w 118"/>
                  <a:gd name="T9" fmla="*/ 60 h 125"/>
                  <a:gd name="T10" fmla="*/ 0 w 118"/>
                  <a:gd name="T11" fmla="*/ 120 h 125"/>
                  <a:gd name="T12" fmla="*/ 114 w 118"/>
                  <a:gd name="T13" fmla="*/ 125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8"/>
                  <a:gd name="T22" fmla="*/ 0 h 125"/>
                  <a:gd name="T23" fmla="*/ 118 w 118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8" h="125">
                    <a:moveTo>
                      <a:pt x="114" y="125"/>
                    </a:moveTo>
                    <a:lnTo>
                      <a:pt x="116" y="64"/>
                    </a:lnTo>
                    <a:lnTo>
                      <a:pt x="118" y="4"/>
                    </a:lnTo>
                    <a:lnTo>
                      <a:pt x="5" y="0"/>
                    </a:lnTo>
                    <a:lnTo>
                      <a:pt x="3" y="60"/>
                    </a:lnTo>
                    <a:lnTo>
                      <a:pt x="0" y="120"/>
                    </a:lnTo>
                    <a:lnTo>
                      <a:pt x="114" y="1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67" name="Freeform 1323"/>
              <p:cNvSpPr>
                <a:spLocks noChangeAspect="1"/>
              </p:cNvSpPr>
              <p:nvPr/>
            </p:nvSpPr>
            <p:spPr bwMode="auto">
              <a:xfrm>
                <a:off x="4358" y="1070"/>
                <a:ext cx="17" cy="18"/>
              </a:xfrm>
              <a:custGeom>
                <a:avLst/>
                <a:gdLst>
                  <a:gd name="T0" fmla="*/ 114 w 118"/>
                  <a:gd name="T1" fmla="*/ 125 h 125"/>
                  <a:gd name="T2" fmla="*/ 116 w 118"/>
                  <a:gd name="T3" fmla="*/ 64 h 125"/>
                  <a:gd name="T4" fmla="*/ 118 w 118"/>
                  <a:gd name="T5" fmla="*/ 4 h 125"/>
                  <a:gd name="T6" fmla="*/ 5 w 118"/>
                  <a:gd name="T7" fmla="*/ 0 h 125"/>
                  <a:gd name="T8" fmla="*/ 3 w 118"/>
                  <a:gd name="T9" fmla="*/ 60 h 125"/>
                  <a:gd name="T10" fmla="*/ 0 w 118"/>
                  <a:gd name="T11" fmla="*/ 120 h 125"/>
                  <a:gd name="T12" fmla="*/ 114 w 118"/>
                  <a:gd name="T13" fmla="*/ 125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8"/>
                  <a:gd name="T22" fmla="*/ 0 h 125"/>
                  <a:gd name="T23" fmla="*/ 118 w 118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8" h="125">
                    <a:moveTo>
                      <a:pt x="114" y="125"/>
                    </a:moveTo>
                    <a:lnTo>
                      <a:pt x="116" y="64"/>
                    </a:lnTo>
                    <a:lnTo>
                      <a:pt x="118" y="4"/>
                    </a:lnTo>
                    <a:lnTo>
                      <a:pt x="5" y="0"/>
                    </a:lnTo>
                    <a:lnTo>
                      <a:pt x="3" y="60"/>
                    </a:lnTo>
                    <a:lnTo>
                      <a:pt x="0" y="120"/>
                    </a:lnTo>
                    <a:lnTo>
                      <a:pt x="114" y="12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68" name="Freeform 1324"/>
              <p:cNvSpPr>
                <a:spLocks noChangeAspect="1"/>
              </p:cNvSpPr>
              <p:nvPr/>
            </p:nvSpPr>
            <p:spPr bwMode="auto">
              <a:xfrm>
                <a:off x="4358" y="1070"/>
                <a:ext cx="1" cy="9"/>
              </a:xfrm>
              <a:custGeom>
                <a:avLst/>
                <a:gdLst>
                  <a:gd name="T0" fmla="*/ 2 w 4"/>
                  <a:gd name="T1" fmla="*/ 60 h 60"/>
                  <a:gd name="T2" fmla="*/ 4 w 4"/>
                  <a:gd name="T3" fmla="*/ 0 h 60"/>
                  <a:gd name="T4" fmla="*/ 0 w 4"/>
                  <a:gd name="T5" fmla="*/ 0 h 60"/>
                  <a:gd name="T6" fmla="*/ 2 w 4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0"/>
                  <a:gd name="T14" fmla="*/ 4 w 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0">
                    <a:moveTo>
                      <a:pt x="2" y="6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69" name="Line 1325"/>
              <p:cNvSpPr>
                <a:spLocks noChangeAspect="1" noChangeShapeType="1"/>
              </p:cNvSpPr>
              <p:nvPr/>
            </p:nvSpPr>
            <p:spPr bwMode="auto">
              <a:xfrm flipH="1">
                <a:off x="4358" y="10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70" name="Freeform 1326"/>
              <p:cNvSpPr>
                <a:spLocks noChangeAspect="1"/>
              </p:cNvSpPr>
              <p:nvPr/>
            </p:nvSpPr>
            <p:spPr bwMode="auto">
              <a:xfrm>
                <a:off x="4342" y="1070"/>
                <a:ext cx="17" cy="18"/>
              </a:xfrm>
              <a:custGeom>
                <a:avLst/>
                <a:gdLst>
                  <a:gd name="T0" fmla="*/ 116 w 116"/>
                  <a:gd name="T1" fmla="*/ 120 h 123"/>
                  <a:gd name="T2" fmla="*/ 115 w 116"/>
                  <a:gd name="T3" fmla="*/ 60 h 123"/>
                  <a:gd name="T4" fmla="*/ 113 w 116"/>
                  <a:gd name="T5" fmla="*/ 0 h 123"/>
                  <a:gd name="T6" fmla="*/ 0 w 116"/>
                  <a:gd name="T7" fmla="*/ 2 h 123"/>
                  <a:gd name="T8" fmla="*/ 1 w 116"/>
                  <a:gd name="T9" fmla="*/ 62 h 123"/>
                  <a:gd name="T10" fmla="*/ 2 w 116"/>
                  <a:gd name="T11" fmla="*/ 123 h 123"/>
                  <a:gd name="T12" fmla="*/ 116 w 116"/>
                  <a:gd name="T13" fmla="*/ 120 h 1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123"/>
                  <a:gd name="T23" fmla="*/ 116 w 116"/>
                  <a:gd name="T24" fmla="*/ 123 h 1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123">
                    <a:moveTo>
                      <a:pt x="116" y="120"/>
                    </a:moveTo>
                    <a:lnTo>
                      <a:pt x="115" y="60"/>
                    </a:lnTo>
                    <a:lnTo>
                      <a:pt x="113" y="0"/>
                    </a:lnTo>
                    <a:lnTo>
                      <a:pt x="0" y="2"/>
                    </a:lnTo>
                    <a:lnTo>
                      <a:pt x="1" y="62"/>
                    </a:lnTo>
                    <a:lnTo>
                      <a:pt x="2" y="123"/>
                    </a:lnTo>
                    <a:lnTo>
                      <a:pt x="116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71" name="Freeform 1327"/>
              <p:cNvSpPr>
                <a:spLocks noChangeAspect="1"/>
              </p:cNvSpPr>
              <p:nvPr/>
            </p:nvSpPr>
            <p:spPr bwMode="auto">
              <a:xfrm>
                <a:off x="4342" y="1070"/>
                <a:ext cx="17" cy="18"/>
              </a:xfrm>
              <a:custGeom>
                <a:avLst/>
                <a:gdLst>
                  <a:gd name="T0" fmla="*/ 116 w 116"/>
                  <a:gd name="T1" fmla="*/ 120 h 123"/>
                  <a:gd name="T2" fmla="*/ 115 w 116"/>
                  <a:gd name="T3" fmla="*/ 60 h 123"/>
                  <a:gd name="T4" fmla="*/ 113 w 116"/>
                  <a:gd name="T5" fmla="*/ 0 h 123"/>
                  <a:gd name="T6" fmla="*/ 0 w 116"/>
                  <a:gd name="T7" fmla="*/ 2 h 123"/>
                  <a:gd name="T8" fmla="*/ 1 w 116"/>
                  <a:gd name="T9" fmla="*/ 62 h 123"/>
                  <a:gd name="T10" fmla="*/ 2 w 116"/>
                  <a:gd name="T11" fmla="*/ 123 h 123"/>
                  <a:gd name="T12" fmla="*/ 116 w 116"/>
                  <a:gd name="T13" fmla="*/ 120 h 1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123"/>
                  <a:gd name="T23" fmla="*/ 116 w 116"/>
                  <a:gd name="T24" fmla="*/ 123 h 1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123">
                    <a:moveTo>
                      <a:pt x="116" y="120"/>
                    </a:moveTo>
                    <a:lnTo>
                      <a:pt x="115" y="60"/>
                    </a:lnTo>
                    <a:lnTo>
                      <a:pt x="113" y="0"/>
                    </a:lnTo>
                    <a:lnTo>
                      <a:pt x="0" y="2"/>
                    </a:lnTo>
                    <a:lnTo>
                      <a:pt x="1" y="62"/>
                    </a:lnTo>
                    <a:lnTo>
                      <a:pt x="2" y="123"/>
                    </a:lnTo>
                    <a:lnTo>
                      <a:pt x="116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72" name="Freeform 1328"/>
              <p:cNvSpPr>
                <a:spLocks noChangeAspect="1"/>
              </p:cNvSpPr>
              <p:nvPr/>
            </p:nvSpPr>
            <p:spPr bwMode="auto">
              <a:xfrm>
                <a:off x="4342" y="1070"/>
                <a:ext cx="1" cy="9"/>
              </a:xfrm>
              <a:custGeom>
                <a:avLst/>
                <a:gdLst>
                  <a:gd name="T0" fmla="*/ 4 w 4"/>
                  <a:gd name="T1" fmla="*/ 60 h 60"/>
                  <a:gd name="T2" fmla="*/ 3 w 4"/>
                  <a:gd name="T3" fmla="*/ 0 h 60"/>
                  <a:gd name="T4" fmla="*/ 0 w 4"/>
                  <a:gd name="T5" fmla="*/ 0 h 60"/>
                  <a:gd name="T6" fmla="*/ 4 w 4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0"/>
                  <a:gd name="T14" fmla="*/ 4 w 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0">
                    <a:moveTo>
                      <a:pt x="4" y="6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4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73" name="Line 1329"/>
              <p:cNvSpPr>
                <a:spLocks noChangeAspect="1" noChangeShapeType="1"/>
              </p:cNvSpPr>
              <p:nvPr/>
            </p:nvSpPr>
            <p:spPr bwMode="auto">
              <a:xfrm flipH="1">
                <a:off x="4342" y="10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74" name="Freeform 1330"/>
              <p:cNvSpPr>
                <a:spLocks noChangeAspect="1"/>
              </p:cNvSpPr>
              <p:nvPr/>
            </p:nvSpPr>
            <p:spPr bwMode="auto">
              <a:xfrm>
                <a:off x="4326" y="1070"/>
                <a:ext cx="17" cy="19"/>
              </a:xfrm>
              <a:custGeom>
                <a:avLst/>
                <a:gdLst>
                  <a:gd name="T0" fmla="*/ 119 w 119"/>
                  <a:gd name="T1" fmla="*/ 121 h 127"/>
                  <a:gd name="T2" fmla="*/ 116 w 119"/>
                  <a:gd name="T3" fmla="*/ 60 h 127"/>
                  <a:gd name="T4" fmla="*/ 112 w 119"/>
                  <a:gd name="T5" fmla="*/ 0 h 127"/>
                  <a:gd name="T6" fmla="*/ 0 w 119"/>
                  <a:gd name="T7" fmla="*/ 7 h 127"/>
                  <a:gd name="T8" fmla="*/ 3 w 119"/>
                  <a:gd name="T9" fmla="*/ 67 h 127"/>
                  <a:gd name="T10" fmla="*/ 7 w 119"/>
                  <a:gd name="T11" fmla="*/ 127 h 127"/>
                  <a:gd name="T12" fmla="*/ 119 w 119"/>
                  <a:gd name="T13" fmla="*/ 121 h 1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9"/>
                  <a:gd name="T22" fmla="*/ 0 h 127"/>
                  <a:gd name="T23" fmla="*/ 119 w 119"/>
                  <a:gd name="T24" fmla="*/ 127 h 1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9" h="127">
                    <a:moveTo>
                      <a:pt x="119" y="121"/>
                    </a:moveTo>
                    <a:lnTo>
                      <a:pt x="116" y="60"/>
                    </a:lnTo>
                    <a:lnTo>
                      <a:pt x="112" y="0"/>
                    </a:lnTo>
                    <a:lnTo>
                      <a:pt x="0" y="7"/>
                    </a:lnTo>
                    <a:lnTo>
                      <a:pt x="3" y="67"/>
                    </a:lnTo>
                    <a:lnTo>
                      <a:pt x="7" y="127"/>
                    </a:lnTo>
                    <a:lnTo>
                      <a:pt x="119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75" name="Freeform 1331"/>
              <p:cNvSpPr>
                <a:spLocks noChangeAspect="1"/>
              </p:cNvSpPr>
              <p:nvPr/>
            </p:nvSpPr>
            <p:spPr bwMode="auto">
              <a:xfrm>
                <a:off x="4326" y="1070"/>
                <a:ext cx="17" cy="19"/>
              </a:xfrm>
              <a:custGeom>
                <a:avLst/>
                <a:gdLst>
                  <a:gd name="T0" fmla="*/ 119 w 119"/>
                  <a:gd name="T1" fmla="*/ 121 h 127"/>
                  <a:gd name="T2" fmla="*/ 116 w 119"/>
                  <a:gd name="T3" fmla="*/ 60 h 127"/>
                  <a:gd name="T4" fmla="*/ 112 w 119"/>
                  <a:gd name="T5" fmla="*/ 0 h 127"/>
                  <a:gd name="T6" fmla="*/ 0 w 119"/>
                  <a:gd name="T7" fmla="*/ 7 h 127"/>
                  <a:gd name="T8" fmla="*/ 3 w 119"/>
                  <a:gd name="T9" fmla="*/ 67 h 127"/>
                  <a:gd name="T10" fmla="*/ 7 w 119"/>
                  <a:gd name="T11" fmla="*/ 127 h 127"/>
                  <a:gd name="T12" fmla="*/ 119 w 119"/>
                  <a:gd name="T13" fmla="*/ 121 h 1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9"/>
                  <a:gd name="T22" fmla="*/ 0 h 127"/>
                  <a:gd name="T23" fmla="*/ 119 w 119"/>
                  <a:gd name="T24" fmla="*/ 127 h 1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9" h="127">
                    <a:moveTo>
                      <a:pt x="119" y="121"/>
                    </a:moveTo>
                    <a:lnTo>
                      <a:pt x="116" y="60"/>
                    </a:lnTo>
                    <a:lnTo>
                      <a:pt x="112" y="0"/>
                    </a:lnTo>
                    <a:lnTo>
                      <a:pt x="0" y="7"/>
                    </a:lnTo>
                    <a:lnTo>
                      <a:pt x="3" y="67"/>
                    </a:lnTo>
                    <a:lnTo>
                      <a:pt x="7" y="127"/>
                    </a:lnTo>
                    <a:lnTo>
                      <a:pt x="119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76" name="Freeform 1332"/>
              <p:cNvSpPr>
                <a:spLocks noChangeAspect="1"/>
              </p:cNvSpPr>
              <p:nvPr/>
            </p:nvSpPr>
            <p:spPr bwMode="auto">
              <a:xfrm>
                <a:off x="4325" y="1071"/>
                <a:ext cx="1" cy="9"/>
              </a:xfrm>
              <a:custGeom>
                <a:avLst/>
                <a:gdLst>
                  <a:gd name="T0" fmla="*/ 6 w 6"/>
                  <a:gd name="T1" fmla="*/ 60 h 60"/>
                  <a:gd name="T2" fmla="*/ 3 w 6"/>
                  <a:gd name="T3" fmla="*/ 0 h 60"/>
                  <a:gd name="T4" fmla="*/ 0 w 6"/>
                  <a:gd name="T5" fmla="*/ 0 h 60"/>
                  <a:gd name="T6" fmla="*/ 6 w 6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0"/>
                  <a:gd name="T14" fmla="*/ 6 w 6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0">
                    <a:moveTo>
                      <a:pt x="6" y="6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6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77" name="Line 1333"/>
              <p:cNvSpPr>
                <a:spLocks noChangeAspect="1" noChangeShapeType="1"/>
              </p:cNvSpPr>
              <p:nvPr/>
            </p:nvSpPr>
            <p:spPr bwMode="auto">
              <a:xfrm flipH="1">
                <a:off x="4325" y="10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78" name="Freeform 1334"/>
              <p:cNvSpPr>
                <a:spLocks noChangeAspect="1"/>
              </p:cNvSpPr>
              <p:nvPr/>
            </p:nvSpPr>
            <p:spPr bwMode="auto">
              <a:xfrm>
                <a:off x="4309" y="1071"/>
                <a:ext cx="18" cy="20"/>
              </a:xfrm>
              <a:custGeom>
                <a:avLst/>
                <a:gdLst>
                  <a:gd name="T0" fmla="*/ 126 w 126"/>
                  <a:gd name="T1" fmla="*/ 120 h 134"/>
                  <a:gd name="T2" fmla="*/ 119 w 126"/>
                  <a:gd name="T3" fmla="*/ 60 h 134"/>
                  <a:gd name="T4" fmla="*/ 113 w 126"/>
                  <a:gd name="T5" fmla="*/ 0 h 134"/>
                  <a:gd name="T6" fmla="*/ 0 w 126"/>
                  <a:gd name="T7" fmla="*/ 13 h 134"/>
                  <a:gd name="T8" fmla="*/ 7 w 126"/>
                  <a:gd name="T9" fmla="*/ 74 h 134"/>
                  <a:gd name="T10" fmla="*/ 14 w 126"/>
                  <a:gd name="T11" fmla="*/ 134 h 134"/>
                  <a:gd name="T12" fmla="*/ 126 w 126"/>
                  <a:gd name="T13" fmla="*/ 12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6"/>
                  <a:gd name="T22" fmla="*/ 0 h 134"/>
                  <a:gd name="T23" fmla="*/ 126 w 126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6" h="134">
                    <a:moveTo>
                      <a:pt x="126" y="120"/>
                    </a:moveTo>
                    <a:lnTo>
                      <a:pt x="119" y="60"/>
                    </a:lnTo>
                    <a:lnTo>
                      <a:pt x="113" y="0"/>
                    </a:lnTo>
                    <a:lnTo>
                      <a:pt x="0" y="13"/>
                    </a:lnTo>
                    <a:lnTo>
                      <a:pt x="7" y="74"/>
                    </a:lnTo>
                    <a:lnTo>
                      <a:pt x="14" y="134"/>
                    </a:lnTo>
                    <a:lnTo>
                      <a:pt x="126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79" name="Freeform 1335"/>
              <p:cNvSpPr>
                <a:spLocks noChangeAspect="1"/>
              </p:cNvSpPr>
              <p:nvPr/>
            </p:nvSpPr>
            <p:spPr bwMode="auto">
              <a:xfrm>
                <a:off x="4309" y="1071"/>
                <a:ext cx="18" cy="20"/>
              </a:xfrm>
              <a:custGeom>
                <a:avLst/>
                <a:gdLst>
                  <a:gd name="T0" fmla="*/ 126 w 126"/>
                  <a:gd name="T1" fmla="*/ 120 h 134"/>
                  <a:gd name="T2" fmla="*/ 119 w 126"/>
                  <a:gd name="T3" fmla="*/ 60 h 134"/>
                  <a:gd name="T4" fmla="*/ 113 w 126"/>
                  <a:gd name="T5" fmla="*/ 0 h 134"/>
                  <a:gd name="T6" fmla="*/ 0 w 126"/>
                  <a:gd name="T7" fmla="*/ 13 h 134"/>
                  <a:gd name="T8" fmla="*/ 7 w 126"/>
                  <a:gd name="T9" fmla="*/ 74 h 134"/>
                  <a:gd name="T10" fmla="*/ 14 w 126"/>
                  <a:gd name="T11" fmla="*/ 134 h 134"/>
                  <a:gd name="T12" fmla="*/ 126 w 126"/>
                  <a:gd name="T13" fmla="*/ 12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6"/>
                  <a:gd name="T22" fmla="*/ 0 h 134"/>
                  <a:gd name="T23" fmla="*/ 126 w 126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6" h="134">
                    <a:moveTo>
                      <a:pt x="126" y="120"/>
                    </a:moveTo>
                    <a:lnTo>
                      <a:pt x="119" y="60"/>
                    </a:lnTo>
                    <a:lnTo>
                      <a:pt x="113" y="0"/>
                    </a:lnTo>
                    <a:lnTo>
                      <a:pt x="0" y="13"/>
                    </a:lnTo>
                    <a:lnTo>
                      <a:pt x="7" y="74"/>
                    </a:lnTo>
                    <a:lnTo>
                      <a:pt x="14" y="134"/>
                    </a:lnTo>
                    <a:lnTo>
                      <a:pt x="126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" name="Freeform 1336"/>
              <p:cNvSpPr>
                <a:spLocks noChangeAspect="1"/>
              </p:cNvSpPr>
              <p:nvPr/>
            </p:nvSpPr>
            <p:spPr bwMode="auto">
              <a:xfrm>
                <a:off x="4309" y="1073"/>
                <a:ext cx="1" cy="9"/>
              </a:xfrm>
              <a:custGeom>
                <a:avLst/>
                <a:gdLst>
                  <a:gd name="T0" fmla="*/ 10 w 10"/>
                  <a:gd name="T1" fmla="*/ 61 h 61"/>
                  <a:gd name="T2" fmla="*/ 3 w 10"/>
                  <a:gd name="T3" fmla="*/ 0 h 61"/>
                  <a:gd name="T4" fmla="*/ 0 w 10"/>
                  <a:gd name="T5" fmla="*/ 0 h 61"/>
                  <a:gd name="T6" fmla="*/ 10 w 10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61"/>
                  <a:gd name="T14" fmla="*/ 10 w 10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61">
                    <a:moveTo>
                      <a:pt x="10" y="61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1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" name="Line 1337"/>
              <p:cNvSpPr>
                <a:spLocks noChangeAspect="1" noChangeShapeType="1"/>
              </p:cNvSpPr>
              <p:nvPr/>
            </p:nvSpPr>
            <p:spPr bwMode="auto">
              <a:xfrm flipH="1">
                <a:off x="4309" y="107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2" name="Freeform 1338"/>
              <p:cNvSpPr>
                <a:spLocks noChangeAspect="1"/>
              </p:cNvSpPr>
              <p:nvPr/>
            </p:nvSpPr>
            <p:spPr bwMode="auto">
              <a:xfrm>
                <a:off x="4293" y="1073"/>
                <a:ext cx="19" cy="20"/>
              </a:xfrm>
              <a:custGeom>
                <a:avLst/>
                <a:gdLst>
                  <a:gd name="T0" fmla="*/ 131 w 131"/>
                  <a:gd name="T1" fmla="*/ 121 h 139"/>
                  <a:gd name="T2" fmla="*/ 121 w 131"/>
                  <a:gd name="T3" fmla="*/ 61 h 139"/>
                  <a:gd name="T4" fmla="*/ 111 w 131"/>
                  <a:gd name="T5" fmla="*/ 0 h 139"/>
                  <a:gd name="T6" fmla="*/ 0 w 131"/>
                  <a:gd name="T7" fmla="*/ 19 h 139"/>
                  <a:gd name="T8" fmla="*/ 11 w 131"/>
                  <a:gd name="T9" fmla="*/ 79 h 139"/>
                  <a:gd name="T10" fmla="*/ 21 w 131"/>
                  <a:gd name="T11" fmla="*/ 139 h 139"/>
                  <a:gd name="T12" fmla="*/ 131 w 131"/>
                  <a:gd name="T13" fmla="*/ 121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39"/>
                  <a:gd name="T23" fmla="*/ 131 w 131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39">
                    <a:moveTo>
                      <a:pt x="131" y="121"/>
                    </a:moveTo>
                    <a:lnTo>
                      <a:pt x="121" y="61"/>
                    </a:lnTo>
                    <a:lnTo>
                      <a:pt x="111" y="0"/>
                    </a:lnTo>
                    <a:lnTo>
                      <a:pt x="0" y="19"/>
                    </a:lnTo>
                    <a:lnTo>
                      <a:pt x="11" y="79"/>
                    </a:lnTo>
                    <a:lnTo>
                      <a:pt x="21" y="139"/>
                    </a:lnTo>
                    <a:lnTo>
                      <a:pt x="131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3" name="Freeform 1339"/>
              <p:cNvSpPr>
                <a:spLocks noChangeAspect="1"/>
              </p:cNvSpPr>
              <p:nvPr/>
            </p:nvSpPr>
            <p:spPr bwMode="auto">
              <a:xfrm>
                <a:off x="4293" y="1073"/>
                <a:ext cx="19" cy="20"/>
              </a:xfrm>
              <a:custGeom>
                <a:avLst/>
                <a:gdLst>
                  <a:gd name="T0" fmla="*/ 131 w 131"/>
                  <a:gd name="T1" fmla="*/ 121 h 139"/>
                  <a:gd name="T2" fmla="*/ 121 w 131"/>
                  <a:gd name="T3" fmla="*/ 61 h 139"/>
                  <a:gd name="T4" fmla="*/ 111 w 131"/>
                  <a:gd name="T5" fmla="*/ 0 h 139"/>
                  <a:gd name="T6" fmla="*/ 0 w 131"/>
                  <a:gd name="T7" fmla="*/ 19 h 139"/>
                  <a:gd name="T8" fmla="*/ 11 w 131"/>
                  <a:gd name="T9" fmla="*/ 79 h 139"/>
                  <a:gd name="T10" fmla="*/ 21 w 131"/>
                  <a:gd name="T11" fmla="*/ 139 h 139"/>
                  <a:gd name="T12" fmla="*/ 131 w 131"/>
                  <a:gd name="T13" fmla="*/ 121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39"/>
                  <a:gd name="T23" fmla="*/ 131 w 131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39">
                    <a:moveTo>
                      <a:pt x="131" y="121"/>
                    </a:moveTo>
                    <a:lnTo>
                      <a:pt x="121" y="61"/>
                    </a:lnTo>
                    <a:lnTo>
                      <a:pt x="111" y="0"/>
                    </a:lnTo>
                    <a:lnTo>
                      <a:pt x="0" y="19"/>
                    </a:lnTo>
                    <a:lnTo>
                      <a:pt x="11" y="79"/>
                    </a:lnTo>
                    <a:lnTo>
                      <a:pt x="21" y="139"/>
                    </a:lnTo>
                    <a:lnTo>
                      <a:pt x="131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4" name="Freeform 1340"/>
              <p:cNvSpPr>
                <a:spLocks noChangeAspect="1"/>
              </p:cNvSpPr>
              <p:nvPr/>
            </p:nvSpPr>
            <p:spPr bwMode="auto">
              <a:xfrm>
                <a:off x="4293" y="1076"/>
                <a:ext cx="1" cy="9"/>
              </a:xfrm>
              <a:custGeom>
                <a:avLst/>
                <a:gdLst>
                  <a:gd name="T0" fmla="*/ 13 w 13"/>
                  <a:gd name="T1" fmla="*/ 60 h 60"/>
                  <a:gd name="T2" fmla="*/ 2 w 13"/>
                  <a:gd name="T3" fmla="*/ 0 h 60"/>
                  <a:gd name="T4" fmla="*/ 0 w 13"/>
                  <a:gd name="T5" fmla="*/ 1 h 60"/>
                  <a:gd name="T6" fmla="*/ 13 w 13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60"/>
                  <a:gd name="T14" fmla="*/ 13 w 13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60">
                    <a:moveTo>
                      <a:pt x="13" y="6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13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" name="Line 1341"/>
              <p:cNvSpPr>
                <a:spLocks noChangeAspect="1" noChangeShapeType="1"/>
              </p:cNvSpPr>
              <p:nvPr/>
            </p:nvSpPr>
            <p:spPr bwMode="auto">
              <a:xfrm flipH="1">
                <a:off x="4293" y="107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" name="Freeform 1342"/>
              <p:cNvSpPr>
                <a:spLocks noChangeAspect="1"/>
              </p:cNvSpPr>
              <p:nvPr/>
            </p:nvSpPr>
            <p:spPr bwMode="auto">
              <a:xfrm>
                <a:off x="4277" y="1076"/>
                <a:ext cx="19" cy="20"/>
              </a:xfrm>
              <a:custGeom>
                <a:avLst/>
                <a:gdLst>
                  <a:gd name="T0" fmla="*/ 134 w 134"/>
                  <a:gd name="T1" fmla="*/ 118 h 142"/>
                  <a:gd name="T2" fmla="*/ 122 w 134"/>
                  <a:gd name="T3" fmla="*/ 59 h 142"/>
                  <a:gd name="T4" fmla="*/ 109 w 134"/>
                  <a:gd name="T5" fmla="*/ 0 h 142"/>
                  <a:gd name="T6" fmla="*/ 0 w 134"/>
                  <a:gd name="T7" fmla="*/ 24 h 142"/>
                  <a:gd name="T8" fmla="*/ 12 w 134"/>
                  <a:gd name="T9" fmla="*/ 83 h 142"/>
                  <a:gd name="T10" fmla="*/ 25 w 134"/>
                  <a:gd name="T11" fmla="*/ 142 h 142"/>
                  <a:gd name="T12" fmla="*/ 134 w 134"/>
                  <a:gd name="T13" fmla="*/ 118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2"/>
                  <a:gd name="T23" fmla="*/ 134 w 134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2">
                    <a:moveTo>
                      <a:pt x="134" y="118"/>
                    </a:moveTo>
                    <a:lnTo>
                      <a:pt x="122" y="59"/>
                    </a:lnTo>
                    <a:lnTo>
                      <a:pt x="109" y="0"/>
                    </a:lnTo>
                    <a:lnTo>
                      <a:pt x="0" y="24"/>
                    </a:lnTo>
                    <a:lnTo>
                      <a:pt x="12" y="83"/>
                    </a:lnTo>
                    <a:lnTo>
                      <a:pt x="25" y="142"/>
                    </a:lnTo>
                    <a:lnTo>
                      <a:pt x="134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" name="Freeform 1343"/>
              <p:cNvSpPr>
                <a:spLocks noChangeAspect="1"/>
              </p:cNvSpPr>
              <p:nvPr/>
            </p:nvSpPr>
            <p:spPr bwMode="auto">
              <a:xfrm>
                <a:off x="4277" y="1076"/>
                <a:ext cx="19" cy="20"/>
              </a:xfrm>
              <a:custGeom>
                <a:avLst/>
                <a:gdLst>
                  <a:gd name="T0" fmla="*/ 134 w 134"/>
                  <a:gd name="T1" fmla="*/ 118 h 142"/>
                  <a:gd name="T2" fmla="*/ 122 w 134"/>
                  <a:gd name="T3" fmla="*/ 59 h 142"/>
                  <a:gd name="T4" fmla="*/ 109 w 134"/>
                  <a:gd name="T5" fmla="*/ 0 h 142"/>
                  <a:gd name="T6" fmla="*/ 0 w 134"/>
                  <a:gd name="T7" fmla="*/ 24 h 142"/>
                  <a:gd name="T8" fmla="*/ 12 w 134"/>
                  <a:gd name="T9" fmla="*/ 83 h 142"/>
                  <a:gd name="T10" fmla="*/ 25 w 134"/>
                  <a:gd name="T11" fmla="*/ 142 h 142"/>
                  <a:gd name="T12" fmla="*/ 134 w 134"/>
                  <a:gd name="T13" fmla="*/ 118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2"/>
                  <a:gd name="T23" fmla="*/ 134 w 134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2">
                    <a:moveTo>
                      <a:pt x="134" y="118"/>
                    </a:moveTo>
                    <a:lnTo>
                      <a:pt x="122" y="59"/>
                    </a:lnTo>
                    <a:lnTo>
                      <a:pt x="109" y="0"/>
                    </a:lnTo>
                    <a:lnTo>
                      <a:pt x="0" y="24"/>
                    </a:lnTo>
                    <a:lnTo>
                      <a:pt x="12" y="83"/>
                    </a:lnTo>
                    <a:lnTo>
                      <a:pt x="25" y="142"/>
                    </a:lnTo>
                    <a:lnTo>
                      <a:pt x="134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" name="Freeform 1344"/>
              <p:cNvSpPr>
                <a:spLocks noChangeAspect="1"/>
              </p:cNvSpPr>
              <p:nvPr/>
            </p:nvSpPr>
            <p:spPr bwMode="auto">
              <a:xfrm>
                <a:off x="4277" y="1080"/>
                <a:ext cx="2" cy="8"/>
              </a:xfrm>
              <a:custGeom>
                <a:avLst/>
                <a:gdLst>
                  <a:gd name="T0" fmla="*/ 15 w 15"/>
                  <a:gd name="T1" fmla="*/ 59 h 59"/>
                  <a:gd name="T2" fmla="*/ 3 w 15"/>
                  <a:gd name="T3" fmla="*/ 0 h 59"/>
                  <a:gd name="T4" fmla="*/ 0 w 15"/>
                  <a:gd name="T5" fmla="*/ 0 h 59"/>
                  <a:gd name="T6" fmla="*/ 15 w 15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59"/>
                  <a:gd name="T14" fmla="*/ 15 w 1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59">
                    <a:moveTo>
                      <a:pt x="15" y="59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15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" name="Line 1345"/>
              <p:cNvSpPr>
                <a:spLocks noChangeAspect="1" noChangeShapeType="1"/>
              </p:cNvSpPr>
              <p:nvPr/>
            </p:nvSpPr>
            <p:spPr bwMode="auto">
              <a:xfrm flipH="1">
                <a:off x="4277" y="10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" name="Freeform 1346"/>
              <p:cNvSpPr>
                <a:spLocks noChangeAspect="1"/>
              </p:cNvSpPr>
              <p:nvPr/>
            </p:nvSpPr>
            <p:spPr bwMode="auto">
              <a:xfrm>
                <a:off x="4261" y="1080"/>
                <a:ext cx="20" cy="20"/>
              </a:xfrm>
              <a:custGeom>
                <a:avLst/>
                <a:gdLst>
                  <a:gd name="T0" fmla="*/ 139 w 139"/>
                  <a:gd name="T1" fmla="*/ 118 h 146"/>
                  <a:gd name="T2" fmla="*/ 123 w 139"/>
                  <a:gd name="T3" fmla="*/ 59 h 146"/>
                  <a:gd name="T4" fmla="*/ 108 w 139"/>
                  <a:gd name="T5" fmla="*/ 0 h 146"/>
                  <a:gd name="T6" fmla="*/ 0 w 139"/>
                  <a:gd name="T7" fmla="*/ 28 h 146"/>
                  <a:gd name="T8" fmla="*/ 16 w 139"/>
                  <a:gd name="T9" fmla="*/ 87 h 146"/>
                  <a:gd name="T10" fmla="*/ 31 w 139"/>
                  <a:gd name="T11" fmla="*/ 146 h 146"/>
                  <a:gd name="T12" fmla="*/ 139 w 139"/>
                  <a:gd name="T13" fmla="*/ 118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46"/>
                  <a:gd name="T23" fmla="*/ 139 w 139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46">
                    <a:moveTo>
                      <a:pt x="139" y="118"/>
                    </a:moveTo>
                    <a:lnTo>
                      <a:pt x="123" y="59"/>
                    </a:lnTo>
                    <a:lnTo>
                      <a:pt x="108" y="0"/>
                    </a:lnTo>
                    <a:lnTo>
                      <a:pt x="0" y="28"/>
                    </a:lnTo>
                    <a:lnTo>
                      <a:pt x="16" y="87"/>
                    </a:lnTo>
                    <a:lnTo>
                      <a:pt x="31" y="146"/>
                    </a:lnTo>
                    <a:lnTo>
                      <a:pt x="139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" name="Freeform 1347"/>
              <p:cNvSpPr>
                <a:spLocks noChangeAspect="1"/>
              </p:cNvSpPr>
              <p:nvPr/>
            </p:nvSpPr>
            <p:spPr bwMode="auto">
              <a:xfrm>
                <a:off x="4261" y="1080"/>
                <a:ext cx="20" cy="20"/>
              </a:xfrm>
              <a:custGeom>
                <a:avLst/>
                <a:gdLst>
                  <a:gd name="T0" fmla="*/ 139 w 139"/>
                  <a:gd name="T1" fmla="*/ 118 h 146"/>
                  <a:gd name="T2" fmla="*/ 123 w 139"/>
                  <a:gd name="T3" fmla="*/ 59 h 146"/>
                  <a:gd name="T4" fmla="*/ 108 w 139"/>
                  <a:gd name="T5" fmla="*/ 0 h 146"/>
                  <a:gd name="T6" fmla="*/ 0 w 139"/>
                  <a:gd name="T7" fmla="*/ 28 h 146"/>
                  <a:gd name="T8" fmla="*/ 16 w 139"/>
                  <a:gd name="T9" fmla="*/ 87 h 146"/>
                  <a:gd name="T10" fmla="*/ 31 w 139"/>
                  <a:gd name="T11" fmla="*/ 146 h 146"/>
                  <a:gd name="T12" fmla="*/ 139 w 139"/>
                  <a:gd name="T13" fmla="*/ 118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46"/>
                  <a:gd name="T23" fmla="*/ 139 w 139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46">
                    <a:moveTo>
                      <a:pt x="139" y="118"/>
                    </a:moveTo>
                    <a:lnTo>
                      <a:pt x="123" y="59"/>
                    </a:lnTo>
                    <a:lnTo>
                      <a:pt x="108" y="0"/>
                    </a:lnTo>
                    <a:lnTo>
                      <a:pt x="0" y="28"/>
                    </a:lnTo>
                    <a:lnTo>
                      <a:pt x="16" y="87"/>
                    </a:lnTo>
                    <a:lnTo>
                      <a:pt x="31" y="146"/>
                    </a:lnTo>
                    <a:lnTo>
                      <a:pt x="139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" name="Freeform 1348"/>
              <p:cNvSpPr>
                <a:spLocks noChangeAspect="1"/>
              </p:cNvSpPr>
              <p:nvPr/>
            </p:nvSpPr>
            <p:spPr bwMode="auto">
              <a:xfrm>
                <a:off x="4261" y="1084"/>
                <a:ext cx="2" cy="8"/>
              </a:xfrm>
              <a:custGeom>
                <a:avLst/>
                <a:gdLst>
                  <a:gd name="T0" fmla="*/ 19 w 19"/>
                  <a:gd name="T1" fmla="*/ 59 h 59"/>
                  <a:gd name="T2" fmla="*/ 3 w 19"/>
                  <a:gd name="T3" fmla="*/ 0 h 59"/>
                  <a:gd name="T4" fmla="*/ 0 w 19"/>
                  <a:gd name="T5" fmla="*/ 1 h 59"/>
                  <a:gd name="T6" fmla="*/ 19 w 19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59"/>
                  <a:gd name="T14" fmla="*/ 19 w 19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59">
                    <a:moveTo>
                      <a:pt x="19" y="59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19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" name="Line 1349"/>
              <p:cNvSpPr>
                <a:spLocks noChangeAspect="1" noChangeShapeType="1"/>
              </p:cNvSpPr>
              <p:nvPr/>
            </p:nvSpPr>
            <p:spPr bwMode="auto">
              <a:xfrm flipH="1">
                <a:off x="4261" y="10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4" name="Freeform 1350"/>
              <p:cNvSpPr>
                <a:spLocks noChangeAspect="1"/>
              </p:cNvSpPr>
              <p:nvPr/>
            </p:nvSpPr>
            <p:spPr bwMode="auto">
              <a:xfrm>
                <a:off x="4246" y="1084"/>
                <a:ext cx="20" cy="21"/>
              </a:xfrm>
              <a:custGeom>
                <a:avLst/>
                <a:gdLst>
                  <a:gd name="T0" fmla="*/ 141 w 141"/>
                  <a:gd name="T1" fmla="*/ 116 h 149"/>
                  <a:gd name="T2" fmla="*/ 123 w 141"/>
                  <a:gd name="T3" fmla="*/ 58 h 149"/>
                  <a:gd name="T4" fmla="*/ 104 w 141"/>
                  <a:gd name="T5" fmla="*/ 0 h 149"/>
                  <a:gd name="T6" fmla="*/ 0 w 141"/>
                  <a:gd name="T7" fmla="*/ 33 h 149"/>
                  <a:gd name="T8" fmla="*/ 18 w 141"/>
                  <a:gd name="T9" fmla="*/ 91 h 149"/>
                  <a:gd name="T10" fmla="*/ 36 w 141"/>
                  <a:gd name="T11" fmla="*/ 149 h 149"/>
                  <a:gd name="T12" fmla="*/ 141 w 141"/>
                  <a:gd name="T13" fmla="*/ 116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49"/>
                  <a:gd name="T23" fmla="*/ 141 w 141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49">
                    <a:moveTo>
                      <a:pt x="141" y="116"/>
                    </a:moveTo>
                    <a:lnTo>
                      <a:pt x="123" y="58"/>
                    </a:lnTo>
                    <a:lnTo>
                      <a:pt x="104" y="0"/>
                    </a:lnTo>
                    <a:lnTo>
                      <a:pt x="0" y="33"/>
                    </a:lnTo>
                    <a:lnTo>
                      <a:pt x="18" y="91"/>
                    </a:lnTo>
                    <a:lnTo>
                      <a:pt x="36" y="149"/>
                    </a:lnTo>
                    <a:lnTo>
                      <a:pt x="141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5" name="Freeform 1351"/>
              <p:cNvSpPr>
                <a:spLocks noChangeAspect="1"/>
              </p:cNvSpPr>
              <p:nvPr/>
            </p:nvSpPr>
            <p:spPr bwMode="auto">
              <a:xfrm>
                <a:off x="4246" y="1084"/>
                <a:ext cx="20" cy="21"/>
              </a:xfrm>
              <a:custGeom>
                <a:avLst/>
                <a:gdLst>
                  <a:gd name="T0" fmla="*/ 141 w 141"/>
                  <a:gd name="T1" fmla="*/ 116 h 149"/>
                  <a:gd name="T2" fmla="*/ 123 w 141"/>
                  <a:gd name="T3" fmla="*/ 58 h 149"/>
                  <a:gd name="T4" fmla="*/ 104 w 141"/>
                  <a:gd name="T5" fmla="*/ 0 h 149"/>
                  <a:gd name="T6" fmla="*/ 0 w 141"/>
                  <a:gd name="T7" fmla="*/ 33 h 149"/>
                  <a:gd name="T8" fmla="*/ 18 w 141"/>
                  <a:gd name="T9" fmla="*/ 91 h 149"/>
                  <a:gd name="T10" fmla="*/ 36 w 141"/>
                  <a:gd name="T11" fmla="*/ 149 h 149"/>
                  <a:gd name="T12" fmla="*/ 141 w 141"/>
                  <a:gd name="T13" fmla="*/ 116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49"/>
                  <a:gd name="T23" fmla="*/ 141 w 141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49">
                    <a:moveTo>
                      <a:pt x="141" y="116"/>
                    </a:moveTo>
                    <a:lnTo>
                      <a:pt x="123" y="58"/>
                    </a:lnTo>
                    <a:lnTo>
                      <a:pt x="104" y="0"/>
                    </a:lnTo>
                    <a:lnTo>
                      <a:pt x="0" y="33"/>
                    </a:lnTo>
                    <a:lnTo>
                      <a:pt x="18" y="91"/>
                    </a:lnTo>
                    <a:lnTo>
                      <a:pt x="36" y="149"/>
                    </a:lnTo>
                    <a:lnTo>
                      <a:pt x="141" y="1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6" name="Freeform 1352"/>
              <p:cNvSpPr>
                <a:spLocks noChangeAspect="1"/>
              </p:cNvSpPr>
              <p:nvPr/>
            </p:nvSpPr>
            <p:spPr bwMode="auto">
              <a:xfrm>
                <a:off x="4245" y="1088"/>
                <a:ext cx="3" cy="9"/>
              </a:xfrm>
              <a:custGeom>
                <a:avLst/>
                <a:gdLst>
                  <a:gd name="T0" fmla="*/ 21 w 21"/>
                  <a:gd name="T1" fmla="*/ 58 h 58"/>
                  <a:gd name="T2" fmla="*/ 3 w 21"/>
                  <a:gd name="T3" fmla="*/ 0 h 58"/>
                  <a:gd name="T4" fmla="*/ 0 w 21"/>
                  <a:gd name="T5" fmla="*/ 1 h 58"/>
                  <a:gd name="T6" fmla="*/ 21 w 21"/>
                  <a:gd name="T7" fmla="*/ 58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58"/>
                  <a:gd name="T14" fmla="*/ 21 w 21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58">
                    <a:moveTo>
                      <a:pt x="21" y="58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1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7" name="Line 1353"/>
              <p:cNvSpPr>
                <a:spLocks noChangeAspect="1" noChangeShapeType="1"/>
              </p:cNvSpPr>
              <p:nvPr/>
            </p:nvSpPr>
            <p:spPr bwMode="auto">
              <a:xfrm flipH="1">
                <a:off x="4245" y="10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8" name="Freeform 1354"/>
              <p:cNvSpPr>
                <a:spLocks noChangeAspect="1"/>
              </p:cNvSpPr>
              <p:nvPr/>
            </p:nvSpPr>
            <p:spPr bwMode="auto">
              <a:xfrm>
                <a:off x="4231" y="1089"/>
                <a:ext cx="20" cy="21"/>
              </a:xfrm>
              <a:custGeom>
                <a:avLst/>
                <a:gdLst>
                  <a:gd name="T0" fmla="*/ 143 w 143"/>
                  <a:gd name="T1" fmla="*/ 114 h 152"/>
                  <a:gd name="T2" fmla="*/ 123 w 143"/>
                  <a:gd name="T3" fmla="*/ 57 h 152"/>
                  <a:gd name="T4" fmla="*/ 102 w 143"/>
                  <a:gd name="T5" fmla="*/ 0 h 152"/>
                  <a:gd name="T6" fmla="*/ 0 w 143"/>
                  <a:gd name="T7" fmla="*/ 38 h 152"/>
                  <a:gd name="T8" fmla="*/ 21 w 143"/>
                  <a:gd name="T9" fmla="*/ 95 h 152"/>
                  <a:gd name="T10" fmla="*/ 41 w 143"/>
                  <a:gd name="T11" fmla="*/ 152 h 152"/>
                  <a:gd name="T12" fmla="*/ 143 w 143"/>
                  <a:gd name="T13" fmla="*/ 114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152"/>
                  <a:gd name="T23" fmla="*/ 143 w 143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152">
                    <a:moveTo>
                      <a:pt x="143" y="114"/>
                    </a:moveTo>
                    <a:lnTo>
                      <a:pt x="123" y="57"/>
                    </a:lnTo>
                    <a:lnTo>
                      <a:pt x="102" y="0"/>
                    </a:lnTo>
                    <a:lnTo>
                      <a:pt x="0" y="38"/>
                    </a:lnTo>
                    <a:lnTo>
                      <a:pt x="21" y="95"/>
                    </a:lnTo>
                    <a:lnTo>
                      <a:pt x="41" y="152"/>
                    </a:lnTo>
                    <a:lnTo>
                      <a:pt x="143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" name="Freeform 1355"/>
              <p:cNvSpPr>
                <a:spLocks noChangeAspect="1"/>
              </p:cNvSpPr>
              <p:nvPr/>
            </p:nvSpPr>
            <p:spPr bwMode="auto">
              <a:xfrm>
                <a:off x="4231" y="1089"/>
                <a:ext cx="20" cy="21"/>
              </a:xfrm>
              <a:custGeom>
                <a:avLst/>
                <a:gdLst>
                  <a:gd name="T0" fmla="*/ 143 w 143"/>
                  <a:gd name="T1" fmla="*/ 114 h 152"/>
                  <a:gd name="T2" fmla="*/ 123 w 143"/>
                  <a:gd name="T3" fmla="*/ 57 h 152"/>
                  <a:gd name="T4" fmla="*/ 102 w 143"/>
                  <a:gd name="T5" fmla="*/ 0 h 152"/>
                  <a:gd name="T6" fmla="*/ 0 w 143"/>
                  <a:gd name="T7" fmla="*/ 38 h 152"/>
                  <a:gd name="T8" fmla="*/ 21 w 143"/>
                  <a:gd name="T9" fmla="*/ 95 h 152"/>
                  <a:gd name="T10" fmla="*/ 41 w 143"/>
                  <a:gd name="T11" fmla="*/ 152 h 152"/>
                  <a:gd name="T12" fmla="*/ 143 w 143"/>
                  <a:gd name="T13" fmla="*/ 114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152"/>
                  <a:gd name="T23" fmla="*/ 143 w 143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152">
                    <a:moveTo>
                      <a:pt x="143" y="114"/>
                    </a:moveTo>
                    <a:lnTo>
                      <a:pt x="123" y="57"/>
                    </a:lnTo>
                    <a:lnTo>
                      <a:pt x="102" y="0"/>
                    </a:lnTo>
                    <a:lnTo>
                      <a:pt x="0" y="38"/>
                    </a:lnTo>
                    <a:lnTo>
                      <a:pt x="21" y="95"/>
                    </a:lnTo>
                    <a:lnTo>
                      <a:pt x="41" y="152"/>
                    </a:lnTo>
                    <a:lnTo>
                      <a:pt x="143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0" name="Freeform 1356"/>
              <p:cNvSpPr>
                <a:spLocks noChangeAspect="1"/>
              </p:cNvSpPr>
              <p:nvPr/>
            </p:nvSpPr>
            <p:spPr bwMode="auto">
              <a:xfrm>
                <a:off x="4230" y="1094"/>
                <a:ext cx="4" cy="8"/>
              </a:xfrm>
              <a:custGeom>
                <a:avLst/>
                <a:gdLst>
                  <a:gd name="T0" fmla="*/ 24 w 24"/>
                  <a:gd name="T1" fmla="*/ 57 h 57"/>
                  <a:gd name="T2" fmla="*/ 3 w 24"/>
                  <a:gd name="T3" fmla="*/ 0 h 57"/>
                  <a:gd name="T4" fmla="*/ 0 w 24"/>
                  <a:gd name="T5" fmla="*/ 1 h 57"/>
                  <a:gd name="T6" fmla="*/ 24 w 24"/>
                  <a:gd name="T7" fmla="*/ 57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57"/>
                  <a:gd name="T14" fmla="*/ 24 w 24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57">
                    <a:moveTo>
                      <a:pt x="24" y="57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4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1" name="Line 1357"/>
              <p:cNvSpPr>
                <a:spLocks noChangeAspect="1" noChangeShapeType="1"/>
              </p:cNvSpPr>
              <p:nvPr/>
            </p:nvSpPr>
            <p:spPr bwMode="auto">
              <a:xfrm flipH="1">
                <a:off x="4230" y="10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2" name="Freeform 1358"/>
              <p:cNvSpPr>
                <a:spLocks noChangeAspect="1"/>
              </p:cNvSpPr>
              <p:nvPr/>
            </p:nvSpPr>
            <p:spPr bwMode="auto">
              <a:xfrm>
                <a:off x="4216" y="1094"/>
                <a:ext cx="21" cy="22"/>
              </a:xfrm>
              <a:custGeom>
                <a:avLst/>
                <a:gdLst>
                  <a:gd name="T0" fmla="*/ 148 w 148"/>
                  <a:gd name="T1" fmla="*/ 112 h 155"/>
                  <a:gd name="T2" fmla="*/ 124 w 148"/>
                  <a:gd name="T3" fmla="*/ 56 h 155"/>
                  <a:gd name="T4" fmla="*/ 100 w 148"/>
                  <a:gd name="T5" fmla="*/ 0 h 155"/>
                  <a:gd name="T6" fmla="*/ 0 w 148"/>
                  <a:gd name="T7" fmla="*/ 43 h 155"/>
                  <a:gd name="T8" fmla="*/ 24 w 148"/>
                  <a:gd name="T9" fmla="*/ 99 h 155"/>
                  <a:gd name="T10" fmla="*/ 48 w 148"/>
                  <a:gd name="T11" fmla="*/ 155 h 155"/>
                  <a:gd name="T12" fmla="*/ 148 w 148"/>
                  <a:gd name="T13" fmla="*/ 112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55"/>
                  <a:gd name="T23" fmla="*/ 148 w 14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55">
                    <a:moveTo>
                      <a:pt x="148" y="112"/>
                    </a:moveTo>
                    <a:lnTo>
                      <a:pt x="124" y="56"/>
                    </a:lnTo>
                    <a:lnTo>
                      <a:pt x="100" y="0"/>
                    </a:lnTo>
                    <a:lnTo>
                      <a:pt x="0" y="43"/>
                    </a:lnTo>
                    <a:lnTo>
                      <a:pt x="24" y="99"/>
                    </a:lnTo>
                    <a:lnTo>
                      <a:pt x="48" y="155"/>
                    </a:lnTo>
                    <a:lnTo>
                      <a:pt x="148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3" name="Freeform 1359"/>
              <p:cNvSpPr>
                <a:spLocks noChangeAspect="1"/>
              </p:cNvSpPr>
              <p:nvPr/>
            </p:nvSpPr>
            <p:spPr bwMode="auto">
              <a:xfrm>
                <a:off x="4216" y="1094"/>
                <a:ext cx="21" cy="22"/>
              </a:xfrm>
              <a:custGeom>
                <a:avLst/>
                <a:gdLst>
                  <a:gd name="T0" fmla="*/ 148 w 148"/>
                  <a:gd name="T1" fmla="*/ 112 h 155"/>
                  <a:gd name="T2" fmla="*/ 124 w 148"/>
                  <a:gd name="T3" fmla="*/ 56 h 155"/>
                  <a:gd name="T4" fmla="*/ 100 w 148"/>
                  <a:gd name="T5" fmla="*/ 0 h 155"/>
                  <a:gd name="T6" fmla="*/ 0 w 148"/>
                  <a:gd name="T7" fmla="*/ 43 h 155"/>
                  <a:gd name="T8" fmla="*/ 24 w 148"/>
                  <a:gd name="T9" fmla="*/ 99 h 155"/>
                  <a:gd name="T10" fmla="*/ 48 w 148"/>
                  <a:gd name="T11" fmla="*/ 155 h 155"/>
                  <a:gd name="T12" fmla="*/ 148 w 148"/>
                  <a:gd name="T13" fmla="*/ 112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55"/>
                  <a:gd name="T23" fmla="*/ 148 w 14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55">
                    <a:moveTo>
                      <a:pt x="148" y="112"/>
                    </a:moveTo>
                    <a:lnTo>
                      <a:pt x="124" y="56"/>
                    </a:lnTo>
                    <a:lnTo>
                      <a:pt x="100" y="0"/>
                    </a:lnTo>
                    <a:lnTo>
                      <a:pt x="0" y="43"/>
                    </a:lnTo>
                    <a:lnTo>
                      <a:pt x="24" y="99"/>
                    </a:lnTo>
                    <a:lnTo>
                      <a:pt x="48" y="155"/>
                    </a:lnTo>
                    <a:lnTo>
                      <a:pt x="148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4" name="Freeform 1360"/>
              <p:cNvSpPr>
                <a:spLocks noChangeAspect="1"/>
              </p:cNvSpPr>
              <p:nvPr/>
            </p:nvSpPr>
            <p:spPr bwMode="auto">
              <a:xfrm>
                <a:off x="4216" y="1100"/>
                <a:ext cx="4" cy="8"/>
              </a:xfrm>
              <a:custGeom>
                <a:avLst/>
                <a:gdLst>
                  <a:gd name="T0" fmla="*/ 27 w 27"/>
                  <a:gd name="T1" fmla="*/ 56 h 56"/>
                  <a:gd name="T2" fmla="*/ 3 w 27"/>
                  <a:gd name="T3" fmla="*/ 0 h 56"/>
                  <a:gd name="T4" fmla="*/ 0 w 27"/>
                  <a:gd name="T5" fmla="*/ 1 h 56"/>
                  <a:gd name="T6" fmla="*/ 27 w 27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"/>
                  <a:gd name="T13" fmla="*/ 0 h 56"/>
                  <a:gd name="T14" fmla="*/ 27 w 27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" h="56">
                    <a:moveTo>
                      <a:pt x="27" y="56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7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5" name="Line 1361"/>
              <p:cNvSpPr>
                <a:spLocks noChangeAspect="1" noChangeShapeType="1"/>
              </p:cNvSpPr>
              <p:nvPr/>
            </p:nvSpPr>
            <p:spPr bwMode="auto">
              <a:xfrm flipH="1">
                <a:off x="4216" y="11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6" name="Freeform 1362"/>
              <p:cNvSpPr>
                <a:spLocks noChangeAspect="1"/>
              </p:cNvSpPr>
              <p:nvPr/>
            </p:nvSpPr>
            <p:spPr bwMode="auto">
              <a:xfrm>
                <a:off x="4202" y="1100"/>
                <a:ext cx="21" cy="23"/>
              </a:xfrm>
              <a:custGeom>
                <a:avLst/>
                <a:gdLst>
                  <a:gd name="T0" fmla="*/ 149 w 149"/>
                  <a:gd name="T1" fmla="*/ 110 h 155"/>
                  <a:gd name="T2" fmla="*/ 123 w 149"/>
                  <a:gd name="T3" fmla="*/ 55 h 155"/>
                  <a:gd name="T4" fmla="*/ 96 w 149"/>
                  <a:gd name="T5" fmla="*/ 0 h 155"/>
                  <a:gd name="T6" fmla="*/ 0 w 149"/>
                  <a:gd name="T7" fmla="*/ 46 h 155"/>
                  <a:gd name="T8" fmla="*/ 26 w 149"/>
                  <a:gd name="T9" fmla="*/ 101 h 155"/>
                  <a:gd name="T10" fmla="*/ 52 w 149"/>
                  <a:gd name="T11" fmla="*/ 155 h 155"/>
                  <a:gd name="T12" fmla="*/ 149 w 149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55"/>
                  <a:gd name="T23" fmla="*/ 149 w 149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55">
                    <a:moveTo>
                      <a:pt x="149" y="110"/>
                    </a:moveTo>
                    <a:lnTo>
                      <a:pt x="123" y="55"/>
                    </a:lnTo>
                    <a:lnTo>
                      <a:pt x="96" y="0"/>
                    </a:lnTo>
                    <a:lnTo>
                      <a:pt x="0" y="46"/>
                    </a:lnTo>
                    <a:lnTo>
                      <a:pt x="26" y="101"/>
                    </a:lnTo>
                    <a:lnTo>
                      <a:pt x="52" y="155"/>
                    </a:lnTo>
                    <a:lnTo>
                      <a:pt x="149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7" name="Freeform 1363"/>
              <p:cNvSpPr>
                <a:spLocks noChangeAspect="1"/>
              </p:cNvSpPr>
              <p:nvPr/>
            </p:nvSpPr>
            <p:spPr bwMode="auto">
              <a:xfrm>
                <a:off x="4202" y="1100"/>
                <a:ext cx="21" cy="23"/>
              </a:xfrm>
              <a:custGeom>
                <a:avLst/>
                <a:gdLst>
                  <a:gd name="T0" fmla="*/ 149 w 149"/>
                  <a:gd name="T1" fmla="*/ 110 h 155"/>
                  <a:gd name="T2" fmla="*/ 123 w 149"/>
                  <a:gd name="T3" fmla="*/ 55 h 155"/>
                  <a:gd name="T4" fmla="*/ 96 w 149"/>
                  <a:gd name="T5" fmla="*/ 0 h 155"/>
                  <a:gd name="T6" fmla="*/ 0 w 149"/>
                  <a:gd name="T7" fmla="*/ 46 h 155"/>
                  <a:gd name="T8" fmla="*/ 26 w 149"/>
                  <a:gd name="T9" fmla="*/ 101 h 155"/>
                  <a:gd name="T10" fmla="*/ 52 w 149"/>
                  <a:gd name="T11" fmla="*/ 155 h 155"/>
                  <a:gd name="T12" fmla="*/ 149 w 149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55"/>
                  <a:gd name="T23" fmla="*/ 149 w 149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55">
                    <a:moveTo>
                      <a:pt x="149" y="110"/>
                    </a:moveTo>
                    <a:lnTo>
                      <a:pt x="123" y="55"/>
                    </a:lnTo>
                    <a:lnTo>
                      <a:pt x="96" y="0"/>
                    </a:lnTo>
                    <a:lnTo>
                      <a:pt x="0" y="46"/>
                    </a:lnTo>
                    <a:lnTo>
                      <a:pt x="26" y="101"/>
                    </a:lnTo>
                    <a:lnTo>
                      <a:pt x="52" y="155"/>
                    </a:lnTo>
                    <a:lnTo>
                      <a:pt x="149" y="1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8" name="Freeform 1364"/>
              <p:cNvSpPr>
                <a:spLocks noChangeAspect="1"/>
              </p:cNvSpPr>
              <p:nvPr/>
            </p:nvSpPr>
            <p:spPr bwMode="auto">
              <a:xfrm>
                <a:off x="4202" y="1107"/>
                <a:ext cx="4" cy="8"/>
              </a:xfrm>
              <a:custGeom>
                <a:avLst/>
                <a:gdLst>
                  <a:gd name="T0" fmla="*/ 28 w 28"/>
                  <a:gd name="T1" fmla="*/ 55 h 55"/>
                  <a:gd name="T2" fmla="*/ 2 w 28"/>
                  <a:gd name="T3" fmla="*/ 0 h 55"/>
                  <a:gd name="T4" fmla="*/ 0 w 28"/>
                  <a:gd name="T5" fmla="*/ 1 h 55"/>
                  <a:gd name="T6" fmla="*/ 28 w 28"/>
                  <a:gd name="T7" fmla="*/ 55 h 5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5"/>
                  <a:gd name="T14" fmla="*/ 28 w 28"/>
                  <a:gd name="T15" fmla="*/ 55 h 5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5">
                    <a:moveTo>
                      <a:pt x="28" y="55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9" name="Line 1365"/>
              <p:cNvSpPr>
                <a:spLocks noChangeAspect="1" noChangeShapeType="1"/>
              </p:cNvSpPr>
              <p:nvPr/>
            </p:nvSpPr>
            <p:spPr bwMode="auto">
              <a:xfrm flipH="1">
                <a:off x="4202" y="11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" name="Freeform 1366"/>
              <p:cNvSpPr>
                <a:spLocks noChangeAspect="1"/>
              </p:cNvSpPr>
              <p:nvPr/>
            </p:nvSpPr>
            <p:spPr bwMode="auto">
              <a:xfrm>
                <a:off x="4188" y="1107"/>
                <a:ext cx="22" cy="23"/>
              </a:xfrm>
              <a:custGeom>
                <a:avLst/>
                <a:gdLst>
                  <a:gd name="T0" fmla="*/ 150 w 150"/>
                  <a:gd name="T1" fmla="*/ 107 h 157"/>
                  <a:gd name="T2" fmla="*/ 122 w 150"/>
                  <a:gd name="T3" fmla="*/ 54 h 157"/>
                  <a:gd name="T4" fmla="*/ 94 w 150"/>
                  <a:gd name="T5" fmla="*/ 0 h 157"/>
                  <a:gd name="T6" fmla="*/ 0 w 150"/>
                  <a:gd name="T7" fmla="*/ 50 h 157"/>
                  <a:gd name="T8" fmla="*/ 29 w 150"/>
                  <a:gd name="T9" fmla="*/ 104 h 157"/>
                  <a:gd name="T10" fmla="*/ 57 w 150"/>
                  <a:gd name="T11" fmla="*/ 157 h 157"/>
                  <a:gd name="T12" fmla="*/ 150 w 150"/>
                  <a:gd name="T13" fmla="*/ 107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57"/>
                  <a:gd name="T23" fmla="*/ 150 w 150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57">
                    <a:moveTo>
                      <a:pt x="150" y="107"/>
                    </a:moveTo>
                    <a:lnTo>
                      <a:pt x="122" y="54"/>
                    </a:lnTo>
                    <a:lnTo>
                      <a:pt x="94" y="0"/>
                    </a:lnTo>
                    <a:lnTo>
                      <a:pt x="0" y="50"/>
                    </a:lnTo>
                    <a:lnTo>
                      <a:pt x="29" y="104"/>
                    </a:lnTo>
                    <a:lnTo>
                      <a:pt x="57" y="157"/>
                    </a:lnTo>
                    <a:lnTo>
                      <a:pt x="150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1" name="Freeform 1367"/>
              <p:cNvSpPr>
                <a:spLocks noChangeAspect="1"/>
              </p:cNvSpPr>
              <p:nvPr/>
            </p:nvSpPr>
            <p:spPr bwMode="auto">
              <a:xfrm>
                <a:off x="4188" y="1107"/>
                <a:ext cx="22" cy="23"/>
              </a:xfrm>
              <a:custGeom>
                <a:avLst/>
                <a:gdLst>
                  <a:gd name="T0" fmla="*/ 150 w 150"/>
                  <a:gd name="T1" fmla="*/ 107 h 157"/>
                  <a:gd name="T2" fmla="*/ 122 w 150"/>
                  <a:gd name="T3" fmla="*/ 54 h 157"/>
                  <a:gd name="T4" fmla="*/ 94 w 150"/>
                  <a:gd name="T5" fmla="*/ 0 h 157"/>
                  <a:gd name="T6" fmla="*/ 0 w 150"/>
                  <a:gd name="T7" fmla="*/ 50 h 157"/>
                  <a:gd name="T8" fmla="*/ 29 w 150"/>
                  <a:gd name="T9" fmla="*/ 104 h 157"/>
                  <a:gd name="T10" fmla="*/ 57 w 150"/>
                  <a:gd name="T11" fmla="*/ 157 h 157"/>
                  <a:gd name="T12" fmla="*/ 150 w 150"/>
                  <a:gd name="T13" fmla="*/ 107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57"/>
                  <a:gd name="T23" fmla="*/ 150 w 150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57">
                    <a:moveTo>
                      <a:pt x="150" y="107"/>
                    </a:moveTo>
                    <a:lnTo>
                      <a:pt x="122" y="54"/>
                    </a:lnTo>
                    <a:lnTo>
                      <a:pt x="94" y="0"/>
                    </a:lnTo>
                    <a:lnTo>
                      <a:pt x="0" y="50"/>
                    </a:lnTo>
                    <a:lnTo>
                      <a:pt x="29" y="104"/>
                    </a:lnTo>
                    <a:lnTo>
                      <a:pt x="57" y="157"/>
                    </a:lnTo>
                    <a:lnTo>
                      <a:pt x="150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2" name="Freeform 1368"/>
              <p:cNvSpPr>
                <a:spLocks noChangeAspect="1"/>
              </p:cNvSpPr>
              <p:nvPr/>
            </p:nvSpPr>
            <p:spPr bwMode="auto">
              <a:xfrm>
                <a:off x="4188" y="1114"/>
                <a:ext cx="4" cy="8"/>
              </a:xfrm>
              <a:custGeom>
                <a:avLst/>
                <a:gdLst>
                  <a:gd name="T0" fmla="*/ 31 w 31"/>
                  <a:gd name="T1" fmla="*/ 54 h 54"/>
                  <a:gd name="T2" fmla="*/ 2 w 31"/>
                  <a:gd name="T3" fmla="*/ 0 h 54"/>
                  <a:gd name="T4" fmla="*/ 0 w 31"/>
                  <a:gd name="T5" fmla="*/ 1 h 54"/>
                  <a:gd name="T6" fmla="*/ 31 w 31"/>
                  <a:gd name="T7" fmla="*/ 54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54"/>
                  <a:gd name="T14" fmla="*/ 31 w 31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54">
                    <a:moveTo>
                      <a:pt x="31" y="54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1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3" name="Line 1369"/>
              <p:cNvSpPr>
                <a:spLocks noChangeAspect="1" noChangeShapeType="1"/>
              </p:cNvSpPr>
              <p:nvPr/>
            </p:nvSpPr>
            <p:spPr bwMode="auto">
              <a:xfrm flipH="1">
                <a:off x="4188" y="11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4" name="Freeform 1370"/>
              <p:cNvSpPr>
                <a:spLocks noChangeAspect="1"/>
              </p:cNvSpPr>
              <p:nvPr/>
            </p:nvSpPr>
            <p:spPr bwMode="auto">
              <a:xfrm>
                <a:off x="4175" y="1114"/>
                <a:ext cx="22" cy="23"/>
              </a:xfrm>
              <a:custGeom>
                <a:avLst/>
                <a:gdLst>
                  <a:gd name="T0" fmla="*/ 153 w 153"/>
                  <a:gd name="T1" fmla="*/ 105 h 157"/>
                  <a:gd name="T2" fmla="*/ 122 w 153"/>
                  <a:gd name="T3" fmla="*/ 53 h 157"/>
                  <a:gd name="T4" fmla="*/ 91 w 153"/>
                  <a:gd name="T5" fmla="*/ 0 h 157"/>
                  <a:gd name="T6" fmla="*/ 0 w 153"/>
                  <a:gd name="T7" fmla="*/ 53 h 157"/>
                  <a:gd name="T8" fmla="*/ 31 w 153"/>
                  <a:gd name="T9" fmla="*/ 105 h 157"/>
                  <a:gd name="T10" fmla="*/ 62 w 153"/>
                  <a:gd name="T11" fmla="*/ 157 h 157"/>
                  <a:gd name="T12" fmla="*/ 153 w 153"/>
                  <a:gd name="T13" fmla="*/ 105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7"/>
                  <a:gd name="T23" fmla="*/ 153 w 153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7">
                    <a:moveTo>
                      <a:pt x="153" y="105"/>
                    </a:moveTo>
                    <a:lnTo>
                      <a:pt x="122" y="53"/>
                    </a:lnTo>
                    <a:lnTo>
                      <a:pt x="91" y="0"/>
                    </a:lnTo>
                    <a:lnTo>
                      <a:pt x="0" y="53"/>
                    </a:lnTo>
                    <a:lnTo>
                      <a:pt x="31" y="105"/>
                    </a:lnTo>
                    <a:lnTo>
                      <a:pt x="62" y="157"/>
                    </a:lnTo>
                    <a:lnTo>
                      <a:pt x="153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5" name="Freeform 1371"/>
              <p:cNvSpPr>
                <a:spLocks noChangeAspect="1"/>
              </p:cNvSpPr>
              <p:nvPr/>
            </p:nvSpPr>
            <p:spPr bwMode="auto">
              <a:xfrm>
                <a:off x="4175" y="1114"/>
                <a:ext cx="22" cy="23"/>
              </a:xfrm>
              <a:custGeom>
                <a:avLst/>
                <a:gdLst>
                  <a:gd name="T0" fmla="*/ 153 w 153"/>
                  <a:gd name="T1" fmla="*/ 105 h 157"/>
                  <a:gd name="T2" fmla="*/ 122 w 153"/>
                  <a:gd name="T3" fmla="*/ 53 h 157"/>
                  <a:gd name="T4" fmla="*/ 91 w 153"/>
                  <a:gd name="T5" fmla="*/ 0 h 157"/>
                  <a:gd name="T6" fmla="*/ 0 w 153"/>
                  <a:gd name="T7" fmla="*/ 53 h 157"/>
                  <a:gd name="T8" fmla="*/ 31 w 153"/>
                  <a:gd name="T9" fmla="*/ 105 h 157"/>
                  <a:gd name="T10" fmla="*/ 62 w 153"/>
                  <a:gd name="T11" fmla="*/ 157 h 157"/>
                  <a:gd name="T12" fmla="*/ 153 w 153"/>
                  <a:gd name="T13" fmla="*/ 105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7"/>
                  <a:gd name="T23" fmla="*/ 153 w 153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7">
                    <a:moveTo>
                      <a:pt x="153" y="105"/>
                    </a:moveTo>
                    <a:lnTo>
                      <a:pt x="122" y="53"/>
                    </a:lnTo>
                    <a:lnTo>
                      <a:pt x="91" y="0"/>
                    </a:lnTo>
                    <a:lnTo>
                      <a:pt x="0" y="53"/>
                    </a:lnTo>
                    <a:lnTo>
                      <a:pt x="31" y="105"/>
                    </a:lnTo>
                    <a:lnTo>
                      <a:pt x="62" y="157"/>
                    </a:lnTo>
                    <a:lnTo>
                      <a:pt x="153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6" name="Freeform 1372"/>
              <p:cNvSpPr>
                <a:spLocks noChangeAspect="1"/>
              </p:cNvSpPr>
              <p:nvPr/>
            </p:nvSpPr>
            <p:spPr bwMode="auto">
              <a:xfrm>
                <a:off x="4175" y="1122"/>
                <a:ext cx="4" cy="7"/>
              </a:xfrm>
              <a:custGeom>
                <a:avLst/>
                <a:gdLst>
                  <a:gd name="T0" fmla="*/ 33 w 33"/>
                  <a:gd name="T1" fmla="*/ 52 h 52"/>
                  <a:gd name="T2" fmla="*/ 2 w 33"/>
                  <a:gd name="T3" fmla="*/ 0 h 52"/>
                  <a:gd name="T4" fmla="*/ 0 w 33"/>
                  <a:gd name="T5" fmla="*/ 1 h 52"/>
                  <a:gd name="T6" fmla="*/ 33 w 33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52"/>
                  <a:gd name="T14" fmla="*/ 33 w 33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52">
                    <a:moveTo>
                      <a:pt x="33" y="52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3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7" name="Line 1373"/>
              <p:cNvSpPr>
                <a:spLocks noChangeAspect="1" noChangeShapeType="1"/>
              </p:cNvSpPr>
              <p:nvPr/>
            </p:nvSpPr>
            <p:spPr bwMode="auto">
              <a:xfrm flipH="1">
                <a:off x="4175" y="11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8" name="Freeform 1374"/>
              <p:cNvSpPr>
                <a:spLocks noChangeAspect="1"/>
              </p:cNvSpPr>
              <p:nvPr/>
            </p:nvSpPr>
            <p:spPr bwMode="auto">
              <a:xfrm>
                <a:off x="4162" y="1122"/>
                <a:ext cx="22" cy="23"/>
              </a:xfrm>
              <a:custGeom>
                <a:avLst/>
                <a:gdLst>
                  <a:gd name="T0" fmla="*/ 152 w 152"/>
                  <a:gd name="T1" fmla="*/ 102 h 159"/>
                  <a:gd name="T2" fmla="*/ 119 w 152"/>
                  <a:gd name="T3" fmla="*/ 51 h 159"/>
                  <a:gd name="T4" fmla="*/ 86 w 152"/>
                  <a:gd name="T5" fmla="*/ 0 h 159"/>
                  <a:gd name="T6" fmla="*/ 0 w 152"/>
                  <a:gd name="T7" fmla="*/ 57 h 159"/>
                  <a:gd name="T8" fmla="*/ 33 w 152"/>
                  <a:gd name="T9" fmla="*/ 108 h 159"/>
                  <a:gd name="T10" fmla="*/ 65 w 152"/>
                  <a:gd name="T11" fmla="*/ 159 h 159"/>
                  <a:gd name="T12" fmla="*/ 152 w 152"/>
                  <a:gd name="T13" fmla="*/ 102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9"/>
                  <a:gd name="T23" fmla="*/ 152 w 152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9">
                    <a:moveTo>
                      <a:pt x="152" y="102"/>
                    </a:moveTo>
                    <a:lnTo>
                      <a:pt x="119" y="51"/>
                    </a:lnTo>
                    <a:lnTo>
                      <a:pt x="86" y="0"/>
                    </a:lnTo>
                    <a:lnTo>
                      <a:pt x="0" y="57"/>
                    </a:lnTo>
                    <a:lnTo>
                      <a:pt x="33" y="108"/>
                    </a:lnTo>
                    <a:lnTo>
                      <a:pt x="65" y="159"/>
                    </a:lnTo>
                    <a:lnTo>
                      <a:pt x="152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9" name="Freeform 1375"/>
              <p:cNvSpPr>
                <a:spLocks noChangeAspect="1"/>
              </p:cNvSpPr>
              <p:nvPr/>
            </p:nvSpPr>
            <p:spPr bwMode="auto">
              <a:xfrm>
                <a:off x="4162" y="1122"/>
                <a:ext cx="22" cy="23"/>
              </a:xfrm>
              <a:custGeom>
                <a:avLst/>
                <a:gdLst>
                  <a:gd name="T0" fmla="*/ 152 w 152"/>
                  <a:gd name="T1" fmla="*/ 102 h 159"/>
                  <a:gd name="T2" fmla="*/ 119 w 152"/>
                  <a:gd name="T3" fmla="*/ 51 h 159"/>
                  <a:gd name="T4" fmla="*/ 86 w 152"/>
                  <a:gd name="T5" fmla="*/ 0 h 159"/>
                  <a:gd name="T6" fmla="*/ 0 w 152"/>
                  <a:gd name="T7" fmla="*/ 57 h 159"/>
                  <a:gd name="T8" fmla="*/ 33 w 152"/>
                  <a:gd name="T9" fmla="*/ 108 h 159"/>
                  <a:gd name="T10" fmla="*/ 65 w 152"/>
                  <a:gd name="T11" fmla="*/ 159 h 159"/>
                  <a:gd name="T12" fmla="*/ 152 w 152"/>
                  <a:gd name="T13" fmla="*/ 102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9"/>
                  <a:gd name="T23" fmla="*/ 152 w 152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9">
                    <a:moveTo>
                      <a:pt x="152" y="102"/>
                    </a:moveTo>
                    <a:lnTo>
                      <a:pt x="119" y="51"/>
                    </a:lnTo>
                    <a:lnTo>
                      <a:pt x="86" y="0"/>
                    </a:lnTo>
                    <a:lnTo>
                      <a:pt x="0" y="57"/>
                    </a:lnTo>
                    <a:lnTo>
                      <a:pt x="33" y="108"/>
                    </a:lnTo>
                    <a:lnTo>
                      <a:pt x="65" y="159"/>
                    </a:lnTo>
                    <a:lnTo>
                      <a:pt x="152" y="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" name="Freeform 1376"/>
              <p:cNvSpPr>
                <a:spLocks noChangeAspect="1"/>
              </p:cNvSpPr>
              <p:nvPr/>
            </p:nvSpPr>
            <p:spPr bwMode="auto">
              <a:xfrm>
                <a:off x="4162" y="1130"/>
                <a:ext cx="5" cy="8"/>
              </a:xfrm>
              <a:custGeom>
                <a:avLst/>
                <a:gdLst>
                  <a:gd name="T0" fmla="*/ 35 w 35"/>
                  <a:gd name="T1" fmla="*/ 51 h 51"/>
                  <a:gd name="T2" fmla="*/ 2 w 35"/>
                  <a:gd name="T3" fmla="*/ 0 h 51"/>
                  <a:gd name="T4" fmla="*/ 0 w 35"/>
                  <a:gd name="T5" fmla="*/ 1 h 51"/>
                  <a:gd name="T6" fmla="*/ 35 w 35"/>
                  <a:gd name="T7" fmla="*/ 51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1"/>
                  <a:gd name="T14" fmla="*/ 35 w 35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1">
                    <a:moveTo>
                      <a:pt x="35" y="51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5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1" name="Line 1377"/>
              <p:cNvSpPr>
                <a:spLocks noChangeAspect="1" noChangeShapeType="1"/>
              </p:cNvSpPr>
              <p:nvPr/>
            </p:nvSpPr>
            <p:spPr bwMode="auto">
              <a:xfrm flipH="1">
                <a:off x="4162" y="11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2" name="Freeform 1378"/>
              <p:cNvSpPr>
                <a:spLocks noChangeAspect="1"/>
              </p:cNvSpPr>
              <p:nvPr/>
            </p:nvSpPr>
            <p:spPr bwMode="auto">
              <a:xfrm>
                <a:off x="4150" y="1130"/>
                <a:ext cx="22" cy="23"/>
              </a:xfrm>
              <a:custGeom>
                <a:avLst/>
                <a:gdLst>
                  <a:gd name="T0" fmla="*/ 153 w 153"/>
                  <a:gd name="T1" fmla="*/ 100 h 158"/>
                  <a:gd name="T2" fmla="*/ 119 w 153"/>
                  <a:gd name="T3" fmla="*/ 50 h 158"/>
                  <a:gd name="T4" fmla="*/ 84 w 153"/>
                  <a:gd name="T5" fmla="*/ 0 h 158"/>
                  <a:gd name="T6" fmla="*/ 0 w 153"/>
                  <a:gd name="T7" fmla="*/ 58 h 158"/>
                  <a:gd name="T8" fmla="*/ 34 w 153"/>
                  <a:gd name="T9" fmla="*/ 108 h 158"/>
                  <a:gd name="T10" fmla="*/ 69 w 153"/>
                  <a:gd name="T11" fmla="*/ 158 h 158"/>
                  <a:gd name="T12" fmla="*/ 153 w 153"/>
                  <a:gd name="T13" fmla="*/ 100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8"/>
                  <a:gd name="T23" fmla="*/ 153 w 153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8">
                    <a:moveTo>
                      <a:pt x="153" y="100"/>
                    </a:moveTo>
                    <a:lnTo>
                      <a:pt x="119" y="50"/>
                    </a:lnTo>
                    <a:lnTo>
                      <a:pt x="84" y="0"/>
                    </a:lnTo>
                    <a:lnTo>
                      <a:pt x="0" y="58"/>
                    </a:lnTo>
                    <a:lnTo>
                      <a:pt x="34" y="108"/>
                    </a:lnTo>
                    <a:lnTo>
                      <a:pt x="69" y="158"/>
                    </a:lnTo>
                    <a:lnTo>
                      <a:pt x="153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3" name="Freeform 1379"/>
              <p:cNvSpPr>
                <a:spLocks noChangeAspect="1"/>
              </p:cNvSpPr>
              <p:nvPr/>
            </p:nvSpPr>
            <p:spPr bwMode="auto">
              <a:xfrm>
                <a:off x="4150" y="1130"/>
                <a:ext cx="22" cy="23"/>
              </a:xfrm>
              <a:custGeom>
                <a:avLst/>
                <a:gdLst>
                  <a:gd name="T0" fmla="*/ 153 w 153"/>
                  <a:gd name="T1" fmla="*/ 100 h 158"/>
                  <a:gd name="T2" fmla="*/ 119 w 153"/>
                  <a:gd name="T3" fmla="*/ 50 h 158"/>
                  <a:gd name="T4" fmla="*/ 84 w 153"/>
                  <a:gd name="T5" fmla="*/ 0 h 158"/>
                  <a:gd name="T6" fmla="*/ 0 w 153"/>
                  <a:gd name="T7" fmla="*/ 58 h 158"/>
                  <a:gd name="T8" fmla="*/ 34 w 153"/>
                  <a:gd name="T9" fmla="*/ 108 h 158"/>
                  <a:gd name="T10" fmla="*/ 69 w 153"/>
                  <a:gd name="T11" fmla="*/ 158 h 158"/>
                  <a:gd name="T12" fmla="*/ 153 w 153"/>
                  <a:gd name="T13" fmla="*/ 100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8"/>
                  <a:gd name="T23" fmla="*/ 153 w 153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8">
                    <a:moveTo>
                      <a:pt x="153" y="100"/>
                    </a:moveTo>
                    <a:lnTo>
                      <a:pt x="119" y="50"/>
                    </a:lnTo>
                    <a:lnTo>
                      <a:pt x="84" y="0"/>
                    </a:lnTo>
                    <a:lnTo>
                      <a:pt x="0" y="58"/>
                    </a:lnTo>
                    <a:lnTo>
                      <a:pt x="34" y="108"/>
                    </a:lnTo>
                    <a:lnTo>
                      <a:pt x="69" y="158"/>
                    </a:lnTo>
                    <a:lnTo>
                      <a:pt x="153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4" name="Freeform 1380"/>
              <p:cNvSpPr>
                <a:spLocks noChangeAspect="1"/>
              </p:cNvSpPr>
              <p:nvPr/>
            </p:nvSpPr>
            <p:spPr bwMode="auto">
              <a:xfrm>
                <a:off x="4150" y="1139"/>
                <a:ext cx="5" cy="7"/>
              </a:xfrm>
              <a:custGeom>
                <a:avLst/>
                <a:gdLst>
                  <a:gd name="T0" fmla="*/ 37 w 37"/>
                  <a:gd name="T1" fmla="*/ 50 h 50"/>
                  <a:gd name="T2" fmla="*/ 3 w 37"/>
                  <a:gd name="T3" fmla="*/ 0 h 50"/>
                  <a:gd name="T4" fmla="*/ 0 w 37"/>
                  <a:gd name="T5" fmla="*/ 2 h 50"/>
                  <a:gd name="T6" fmla="*/ 37 w 37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5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7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5" name="Line 1381"/>
              <p:cNvSpPr>
                <a:spLocks noChangeAspect="1" noChangeShapeType="1"/>
              </p:cNvSpPr>
              <p:nvPr/>
            </p:nvSpPr>
            <p:spPr bwMode="auto">
              <a:xfrm flipH="1">
                <a:off x="4150" y="113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6" name="Freeform 1382"/>
              <p:cNvSpPr>
                <a:spLocks noChangeAspect="1"/>
              </p:cNvSpPr>
              <p:nvPr/>
            </p:nvSpPr>
            <p:spPr bwMode="auto">
              <a:xfrm>
                <a:off x="4127" y="1139"/>
                <a:ext cx="33" cy="32"/>
              </a:xfrm>
              <a:custGeom>
                <a:avLst/>
                <a:gdLst>
                  <a:gd name="T0" fmla="*/ 232 w 232"/>
                  <a:gd name="T1" fmla="*/ 96 h 221"/>
                  <a:gd name="T2" fmla="*/ 194 w 232"/>
                  <a:gd name="T3" fmla="*/ 48 h 221"/>
                  <a:gd name="T4" fmla="*/ 157 w 232"/>
                  <a:gd name="T5" fmla="*/ 0 h 221"/>
                  <a:gd name="T6" fmla="*/ 0 w 232"/>
                  <a:gd name="T7" fmla="*/ 126 h 221"/>
                  <a:gd name="T8" fmla="*/ 38 w 232"/>
                  <a:gd name="T9" fmla="*/ 173 h 221"/>
                  <a:gd name="T10" fmla="*/ 75 w 232"/>
                  <a:gd name="T11" fmla="*/ 221 h 221"/>
                  <a:gd name="T12" fmla="*/ 232 w 232"/>
                  <a:gd name="T13" fmla="*/ 9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2"/>
                  <a:gd name="T22" fmla="*/ 0 h 221"/>
                  <a:gd name="T23" fmla="*/ 232 w 232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2" h="221">
                    <a:moveTo>
                      <a:pt x="232" y="96"/>
                    </a:moveTo>
                    <a:lnTo>
                      <a:pt x="194" y="48"/>
                    </a:lnTo>
                    <a:lnTo>
                      <a:pt x="157" y="0"/>
                    </a:lnTo>
                    <a:lnTo>
                      <a:pt x="0" y="126"/>
                    </a:lnTo>
                    <a:lnTo>
                      <a:pt x="38" y="173"/>
                    </a:lnTo>
                    <a:lnTo>
                      <a:pt x="75" y="221"/>
                    </a:lnTo>
                    <a:lnTo>
                      <a:pt x="232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7" name="Freeform 1383"/>
              <p:cNvSpPr>
                <a:spLocks noChangeAspect="1"/>
              </p:cNvSpPr>
              <p:nvPr/>
            </p:nvSpPr>
            <p:spPr bwMode="auto">
              <a:xfrm>
                <a:off x="4127" y="1139"/>
                <a:ext cx="33" cy="32"/>
              </a:xfrm>
              <a:custGeom>
                <a:avLst/>
                <a:gdLst>
                  <a:gd name="T0" fmla="*/ 232 w 232"/>
                  <a:gd name="T1" fmla="*/ 96 h 221"/>
                  <a:gd name="T2" fmla="*/ 194 w 232"/>
                  <a:gd name="T3" fmla="*/ 48 h 221"/>
                  <a:gd name="T4" fmla="*/ 157 w 232"/>
                  <a:gd name="T5" fmla="*/ 0 h 221"/>
                  <a:gd name="T6" fmla="*/ 0 w 232"/>
                  <a:gd name="T7" fmla="*/ 126 h 221"/>
                  <a:gd name="T8" fmla="*/ 38 w 232"/>
                  <a:gd name="T9" fmla="*/ 173 h 221"/>
                  <a:gd name="T10" fmla="*/ 75 w 232"/>
                  <a:gd name="T11" fmla="*/ 221 h 221"/>
                  <a:gd name="T12" fmla="*/ 232 w 232"/>
                  <a:gd name="T13" fmla="*/ 9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2"/>
                  <a:gd name="T22" fmla="*/ 0 h 221"/>
                  <a:gd name="T23" fmla="*/ 232 w 232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2" h="221">
                    <a:moveTo>
                      <a:pt x="232" y="96"/>
                    </a:moveTo>
                    <a:lnTo>
                      <a:pt x="194" y="48"/>
                    </a:lnTo>
                    <a:lnTo>
                      <a:pt x="157" y="0"/>
                    </a:lnTo>
                    <a:lnTo>
                      <a:pt x="0" y="126"/>
                    </a:lnTo>
                    <a:lnTo>
                      <a:pt x="38" y="173"/>
                    </a:lnTo>
                    <a:lnTo>
                      <a:pt x="75" y="221"/>
                    </a:lnTo>
                    <a:lnTo>
                      <a:pt x="232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8" name="Freeform 1384"/>
              <p:cNvSpPr>
                <a:spLocks noChangeAspect="1"/>
              </p:cNvSpPr>
              <p:nvPr/>
            </p:nvSpPr>
            <p:spPr bwMode="auto">
              <a:xfrm>
                <a:off x="4127" y="1157"/>
                <a:ext cx="6" cy="7"/>
              </a:xfrm>
              <a:custGeom>
                <a:avLst/>
                <a:gdLst>
                  <a:gd name="T0" fmla="*/ 41 w 41"/>
                  <a:gd name="T1" fmla="*/ 47 h 47"/>
                  <a:gd name="T2" fmla="*/ 3 w 41"/>
                  <a:gd name="T3" fmla="*/ 0 h 47"/>
                  <a:gd name="T4" fmla="*/ 0 w 41"/>
                  <a:gd name="T5" fmla="*/ 3 h 47"/>
                  <a:gd name="T6" fmla="*/ 41 w 41"/>
                  <a:gd name="T7" fmla="*/ 47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7"/>
                  <a:gd name="T14" fmla="*/ 41 w 41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7">
                    <a:moveTo>
                      <a:pt x="41" y="47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1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9" name="Line 1385"/>
              <p:cNvSpPr>
                <a:spLocks noChangeAspect="1" noChangeShapeType="1"/>
              </p:cNvSpPr>
              <p:nvPr/>
            </p:nvSpPr>
            <p:spPr bwMode="auto">
              <a:xfrm flipH="1">
                <a:off x="4127" y="11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30" name="Freeform 1386"/>
              <p:cNvSpPr>
                <a:spLocks noChangeAspect="1"/>
              </p:cNvSpPr>
              <p:nvPr/>
            </p:nvSpPr>
            <p:spPr bwMode="auto">
              <a:xfrm>
                <a:off x="4106" y="1157"/>
                <a:ext cx="32" cy="32"/>
              </a:xfrm>
              <a:custGeom>
                <a:avLst/>
                <a:gdLst>
                  <a:gd name="T0" fmla="*/ 226 w 226"/>
                  <a:gd name="T1" fmla="*/ 89 h 223"/>
                  <a:gd name="T2" fmla="*/ 186 w 226"/>
                  <a:gd name="T3" fmla="*/ 44 h 223"/>
                  <a:gd name="T4" fmla="*/ 145 w 226"/>
                  <a:gd name="T5" fmla="*/ 0 h 223"/>
                  <a:gd name="T6" fmla="*/ 0 w 226"/>
                  <a:gd name="T7" fmla="*/ 134 h 223"/>
                  <a:gd name="T8" fmla="*/ 41 w 226"/>
                  <a:gd name="T9" fmla="*/ 179 h 223"/>
                  <a:gd name="T10" fmla="*/ 82 w 226"/>
                  <a:gd name="T11" fmla="*/ 223 h 223"/>
                  <a:gd name="T12" fmla="*/ 226 w 226"/>
                  <a:gd name="T13" fmla="*/ 89 h 2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6"/>
                  <a:gd name="T22" fmla="*/ 0 h 223"/>
                  <a:gd name="T23" fmla="*/ 226 w 226"/>
                  <a:gd name="T24" fmla="*/ 223 h 2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6" h="223">
                    <a:moveTo>
                      <a:pt x="226" y="89"/>
                    </a:moveTo>
                    <a:lnTo>
                      <a:pt x="186" y="44"/>
                    </a:lnTo>
                    <a:lnTo>
                      <a:pt x="145" y="0"/>
                    </a:lnTo>
                    <a:lnTo>
                      <a:pt x="0" y="134"/>
                    </a:lnTo>
                    <a:lnTo>
                      <a:pt x="41" y="179"/>
                    </a:lnTo>
                    <a:lnTo>
                      <a:pt x="82" y="223"/>
                    </a:lnTo>
                    <a:lnTo>
                      <a:pt x="226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31" name="Freeform 1387"/>
              <p:cNvSpPr>
                <a:spLocks noChangeAspect="1"/>
              </p:cNvSpPr>
              <p:nvPr/>
            </p:nvSpPr>
            <p:spPr bwMode="auto">
              <a:xfrm>
                <a:off x="4106" y="1157"/>
                <a:ext cx="32" cy="32"/>
              </a:xfrm>
              <a:custGeom>
                <a:avLst/>
                <a:gdLst>
                  <a:gd name="T0" fmla="*/ 226 w 226"/>
                  <a:gd name="T1" fmla="*/ 89 h 223"/>
                  <a:gd name="T2" fmla="*/ 186 w 226"/>
                  <a:gd name="T3" fmla="*/ 44 h 223"/>
                  <a:gd name="T4" fmla="*/ 145 w 226"/>
                  <a:gd name="T5" fmla="*/ 0 h 223"/>
                  <a:gd name="T6" fmla="*/ 0 w 226"/>
                  <a:gd name="T7" fmla="*/ 134 h 223"/>
                  <a:gd name="T8" fmla="*/ 41 w 226"/>
                  <a:gd name="T9" fmla="*/ 179 h 223"/>
                  <a:gd name="T10" fmla="*/ 82 w 226"/>
                  <a:gd name="T11" fmla="*/ 223 h 223"/>
                  <a:gd name="T12" fmla="*/ 226 w 226"/>
                  <a:gd name="T13" fmla="*/ 89 h 2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6"/>
                  <a:gd name="T22" fmla="*/ 0 h 223"/>
                  <a:gd name="T23" fmla="*/ 226 w 226"/>
                  <a:gd name="T24" fmla="*/ 223 h 2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6" h="223">
                    <a:moveTo>
                      <a:pt x="226" y="89"/>
                    </a:moveTo>
                    <a:lnTo>
                      <a:pt x="186" y="44"/>
                    </a:lnTo>
                    <a:lnTo>
                      <a:pt x="145" y="0"/>
                    </a:lnTo>
                    <a:lnTo>
                      <a:pt x="0" y="134"/>
                    </a:lnTo>
                    <a:lnTo>
                      <a:pt x="41" y="179"/>
                    </a:lnTo>
                    <a:lnTo>
                      <a:pt x="82" y="223"/>
                    </a:lnTo>
                    <a:lnTo>
                      <a:pt x="226" y="8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32" name="Freeform 1388"/>
              <p:cNvSpPr>
                <a:spLocks noChangeAspect="1"/>
              </p:cNvSpPr>
              <p:nvPr/>
            </p:nvSpPr>
            <p:spPr bwMode="auto">
              <a:xfrm>
                <a:off x="4106" y="1177"/>
                <a:ext cx="6" cy="6"/>
              </a:xfrm>
              <a:custGeom>
                <a:avLst/>
                <a:gdLst>
                  <a:gd name="T0" fmla="*/ 44 w 44"/>
                  <a:gd name="T1" fmla="*/ 45 h 45"/>
                  <a:gd name="T2" fmla="*/ 3 w 44"/>
                  <a:gd name="T3" fmla="*/ 0 h 45"/>
                  <a:gd name="T4" fmla="*/ 0 w 44"/>
                  <a:gd name="T5" fmla="*/ 3 h 45"/>
                  <a:gd name="T6" fmla="*/ 44 w 44"/>
                  <a:gd name="T7" fmla="*/ 45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45"/>
                  <a:gd name="T14" fmla="*/ 44 w 44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45">
                    <a:moveTo>
                      <a:pt x="44" y="4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4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33" name="Line 1389"/>
              <p:cNvSpPr>
                <a:spLocks noChangeAspect="1" noChangeShapeType="1"/>
              </p:cNvSpPr>
              <p:nvPr/>
            </p:nvSpPr>
            <p:spPr bwMode="auto">
              <a:xfrm flipH="1">
                <a:off x="4106" y="117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34" name="Freeform 1390"/>
              <p:cNvSpPr>
                <a:spLocks noChangeAspect="1"/>
              </p:cNvSpPr>
              <p:nvPr/>
            </p:nvSpPr>
            <p:spPr bwMode="auto">
              <a:xfrm>
                <a:off x="4087" y="1177"/>
                <a:ext cx="31" cy="32"/>
              </a:xfrm>
              <a:custGeom>
                <a:avLst/>
                <a:gdLst>
                  <a:gd name="T0" fmla="*/ 222 w 222"/>
                  <a:gd name="T1" fmla="*/ 84 h 224"/>
                  <a:gd name="T2" fmla="*/ 177 w 222"/>
                  <a:gd name="T3" fmla="*/ 42 h 224"/>
                  <a:gd name="T4" fmla="*/ 133 w 222"/>
                  <a:gd name="T5" fmla="*/ 0 h 224"/>
                  <a:gd name="T6" fmla="*/ 0 w 222"/>
                  <a:gd name="T7" fmla="*/ 140 h 224"/>
                  <a:gd name="T8" fmla="*/ 44 w 222"/>
                  <a:gd name="T9" fmla="*/ 182 h 224"/>
                  <a:gd name="T10" fmla="*/ 89 w 222"/>
                  <a:gd name="T11" fmla="*/ 224 h 224"/>
                  <a:gd name="T12" fmla="*/ 222 w 222"/>
                  <a:gd name="T13" fmla="*/ 84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"/>
                  <a:gd name="T22" fmla="*/ 0 h 224"/>
                  <a:gd name="T23" fmla="*/ 222 w 222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" h="224">
                    <a:moveTo>
                      <a:pt x="222" y="84"/>
                    </a:moveTo>
                    <a:lnTo>
                      <a:pt x="177" y="42"/>
                    </a:lnTo>
                    <a:lnTo>
                      <a:pt x="133" y="0"/>
                    </a:lnTo>
                    <a:lnTo>
                      <a:pt x="0" y="140"/>
                    </a:lnTo>
                    <a:lnTo>
                      <a:pt x="44" y="182"/>
                    </a:lnTo>
                    <a:lnTo>
                      <a:pt x="89" y="224"/>
                    </a:lnTo>
                    <a:lnTo>
                      <a:pt x="222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35" name="Freeform 1391"/>
              <p:cNvSpPr>
                <a:spLocks noChangeAspect="1"/>
              </p:cNvSpPr>
              <p:nvPr/>
            </p:nvSpPr>
            <p:spPr bwMode="auto">
              <a:xfrm>
                <a:off x="4087" y="1177"/>
                <a:ext cx="31" cy="32"/>
              </a:xfrm>
              <a:custGeom>
                <a:avLst/>
                <a:gdLst>
                  <a:gd name="T0" fmla="*/ 222 w 222"/>
                  <a:gd name="T1" fmla="*/ 84 h 224"/>
                  <a:gd name="T2" fmla="*/ 177 w 222"/>
                  <a:gd name="T3" fmla="*/ 42 h 224"/>
                  <a:gd name="T4" fmla="*/ 133 w 222"/>
                  <a:gd name="T5" fmla="*/ 0 h 224"/>
                  <a:gd name="T6" fmla="*/ 0 w 222"/>
                  <a:gd name="T7" fmla="*/ 140 h 224"/>
                  <a:gd name="T8" fmla="*/ 44 w 222"/>
                  <a:gd name="T9" fmla="*/ 182 h 224"/>
                  <a:gd name="T10" fmla="*/ 89 w 222"/>
                  <a:gd name="T11" fmla="*/ 224 h 224"/>
                  <a:gd name="T12" fmla="*/ 222 w 222"/>
                  <a:gd name="T13" fmla="*/ 84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"/>
                  <a:gd name="T22" fmla="*/ 0 h 224"/>
                  <a:gd name="T23" fmla="*/ 222 w 222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" h="224">
                    <a:moveTo>
                      <a:pt x="222" y="84"/>
                    </a:moveTo>
                    <a:lnTo>
                      <a:pt x="177" y="42"/>
                    </a:lnTo>
                    <a:lnTo>
                      <a:pt x="133" y="0"/>
                    </a:lnTo>
                    <a:lnTo>
                      <a:pt x="0" y="140"/>
                    </a:lnTo>
                    <a:lnTo>
                      <a:pt x="44" y="182"/>
                    </a:lnTo>
                    <a:lnTo>
                      <a:pt x="89" y="224"/>
                    </a:lnTo>
                    <a:lnTo>
                      <a:pt x="222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36" name="Freeform 1392"/>
              <p:cNvSpPr>
                <a:spLocks noChangeAspect="1"/>
              </p:cNvSpPr>
              <p:nvPr/>
            </p:nvSpPr>
            <p:spPr bwMode="auto">
              <a:xfrm>
                <a:off x="4086" y="1197"/>
                <a:ext cx="7" cy="6"/>
              </a:xfrm>
              <a:custGeom>
                <a:avLst/>
                <a:gdLst>
                  <a:gd name="T0" fmla="*/ 46 w 46"/>
                  <a:gd name="T1" fmla="*/ 42 h 42"/>
                  <a:gd name="T2" fmla="*/ 2 w 46"/>
                  <a:gd name="T3" fmla="*/ 0 h 42"/>
                  <a:gd name="T4" fmla="*/ 0 w 46"/>
                  <a:gd name="T5" fmla="*/ 3 h 42"/>
                  <a:gd name="T6" fmla="*/ 46 w 46"/>
                  <a:gd name="T7" fmla="*/ 42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2"/>
                  <a:gd name="T14" fmla="*/ 46 w 46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2">
                    <a:moveTo>
                      <a:pt x="46" y="42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6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37" name="Line 1393"/>
              <p:cNvSpPr>
                <a:spLocks noChangeAspect="1" noChangeShapeType="1"/>
              </p:cNvSpPr>
              <p:nvPr/>
            </p:nvSpPr>
            <p:spPr bwMode="auto">
              <a:xfrm flipH="1">
                <a:off x="4086" y="119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38" name="Freeform 1394"/>
              <p:cNvSpPr>
                <a:spLocks noChangeAspect="1"/>
              </p:cNvSpPr>
              <p:nvPr/>
            </p:nvSpPr>
            <p:spPr bwMode="auto">
              <a:xfrm>
                <a:off x="4069" y="1197"/>
                <a:ext cx="31" cy="32"/>
              </a:xfrm>
              <a:custGeom>
                <a:avLst/>
                <a:gdLst>
                  <a:gd name="T0" fmla="*/ 214 w 214"/>
                  <a:gd name="T1" fmla="*/ 77 h 224"/>
                  <a:gd name="T2" fmla="*/ 167 w 214"/>
                  <a:gd name="T3" fmla="*/ 39 h 224"/>
                  <a:gd name="T4" fmla="*/ 121 w 214"/>
                  <a:gd name="T5" fmla="*/ 0 h 224"/>
                  <a:gd name="T6" fmla="*/ 0 w 214"/>
                  <a:gd name="T7" fmla="*/ 147 h 224"/>
                  <a:gd name="T8" fmla="*/ 47 w 214"/>
                  <a:gd name="T9" fmla="*/ 186 h 224"/>
                  <a:gd name="T10" fmla="*/ 93 w 214"/>
                  <a:gd name="T11" fmla="*/ 224 h 224"/>
                  <a:gd name="T12" fmla="*/ 214 w 214"/>
                  <a:gd name="T13" fmla="*/ 77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4"/>
                  <a:gd name="T22" fmla="*/ 0 h 224"/>
                  <a:gd name="T23" fmla="*/ 214 w 214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4" h="224">
                    <a:moveTo>
                      <a:pt x="214" y="77"/>
                    </a:moveTo>
                    <a:lnTo>
                      <a:pt x="167" y="39"/>
                    </a:lnTo>
                    <a:lnTo>
                      <a:pt x="121" y="0"/>
                    </a:lnTo>
                    <a:lnTo>
                      <a:pt x="0" y="147"/>
                    </a:lnTo>
                    <a:lnTo>
                      <a:pt x="47" y="186"/>
                    </a:lnTo>
                    <a:lnTo>
                      <a:pt x="93" y="224"/>
                    </a:lnTo>
                    <a:lnTo>
                      <a:pt x="214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39" name="Freeform 1395"/>
              <p:cNvSpPr>
                <a:spLocks noChangeAspect="1"/>
              </p:cNvSpPr>
              <p:nvPr/>
            </p:nvSpPr>
            <p:spPr bwMode="auto">
              <a:xfrm>
                <a:off x="4069" y="1197"/>
                <a:ext cx="31" cy="32"/>
              </a:xfrm>
              <a:custGeom>
                <a:avLst/>
                <a:gdLst>
                  <a:gd name="T0" fmla="*/ 214 w 214"/>
                  <a:gd name="T1" fmla="*/ 77 h 224"/>
                  <a:gd name="T2" fmla="*/ 167 w 214"/>
                  <a:gd name="T3" fmla="*/ 39 h 224"/>
                  <a:gd name="T4" fmla="*/ 121 w 214"/>
                  <a:gd name="T5" fmla="*/ 0 h 224"/>
                  <a:gd name="T6" fmla="*/ 0 w 214"/>
                  <a:gd name="T7" fmla="*/ 147 h 224"/>
                  <a:gd name="T8" fmla="*/ 47 w 214"/>
                  <a:gd name="T9" fmla="*/ 186 h 224"/>
                  <a:gd name="T10" fmla="*/ 93 w 214"/>
                  <a:gd name="T11" fmla="*/ 224 h 224"/>
                  <a:gd name="T12" fmla="*/ 214 w 214"/>
                  <a:gd name="T13" fmla="*/ 77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4"/>
                  <a:gd name="T22" fmla="*/ 0 h 224"/>
                  <a:gd name="T23" fmla="*/ 214 w 214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4" h="224">
                    <a:moveTo>
                      <a:pt x="214" y="77"/>
                    </a:moveTo>
                    <a:lnTo>
                      <a:pt x="167" y="39"/>
                    </a:lnTo>
                    <a:lnTo>
                      <a:pt x="121" y="0"/>
                    </a:lnTo>
                    <a:lnTo>
                      <a:pt x="0" y="147"/>
                    </a:lnTo>
                    <a:lnTo>
                      <a:pt x="47" y="186"/>
                    </a:lnTo>
                    <a:lnTo>
                      <a:pt x="93" y="224"/>
                    </a:lnTo>
                    <a:lnTo>
                      <a:pt x="214" y="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40" name="Freeform 1396"/>
              <p:cNvSpPr>
                <a:spLocks noChangeAspect="1"/>
              </p:cNvSpPr>
              <p:nvPr/>
            </p:nvSpPr>
            <p:spPr bwMode="auto">
              <a:xfrm>
                <a:off x="4069" y="1218"/>
                <a:ext cx="7" cy="6"/>
              </a:xfrm>
              <a:custGeom>
                <a:avLst/>
                <a:gdLst>
                  <a:gd name="T0" fmla="*/ 49 w 49"/>
                  <a:gd name="T1" fmla="*/ 39 h 39"/>
                  <a:gd name="T2" fmla="*/ 2 w 49"/>
                  <a:gd name="T3" fmla="*/ 0 h 39"/>
                  <a:gd name="T4" fmla="*/ 0 w 49"/>
                  <a:gd name="T5" fmla="*/ 3 h 39"/>
                  <a:gd name="T6" fmla="*/ 49 w 49"/>
                  <a:gd name="T7" fmla="*/ 39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9"/>
                  <a:gd name="T14" fmla="*/ 49 w 49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9">
                    <a:moveTo>
                      <a:pt x="49" y="39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41" name="Line 1397"/>
              <p:cNvSpPr>
                <a:spLocks noChangeAspect="1" noChangeShapeType="1"/>
              </p:cNvSpPr>
              <p:nvPr/>
            </p:nvSpPr>
            <p:spPr bwMode="auto">
              <a:xfrm flipH="1">
                <a:off x="4069" y="12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42" name="Freeform 1398"/>
              <p:cNvSpPr>
                <a:spLocks noChangeAspect="1"/>
              </p:cNvSpPr>
              <p:nvPr/>
            </p:nvSpPr>
            <p:spPr bwMode="auto">
              <a:xfrm>
                <a:off x="4053" y="1219"/>
                <a:ext cx="30" cy="32"/>
              </a:xfrm>
              <a:custGeom>
                <a:avLst/>
                <a:gdLst>
                  <a:gd name="T0" fmla="*/ 207 w 207"/>
                  <a:gd name="T1" fmla="*/ 71 h 222"/>
                  <a:gd name="T2" fmla="*/ 158 w 207"/>
                  <a:gd name="T3" fmla="*/ 36 h 222"/>
                  <a:gd name="T4" fmla="*/ 109 w 207"/>
                  <a:gd name="T5" fmla="*/ 0 h 222"/>
                  <a:gd name="T6" fmla="*/ 0 w 207"/>
                  <a:gd name="T7" fmla="*/ 152 h 222"/>
                  <a:gd name="T8" fmla="*/ 49 w 207"/>
                  <a:gd name="T9" fmla="*/ 187 h 222"/>
                  <a:gd name="T10" fmla="*/ 98 w 207"/>
                  <a:gd name="T11" fmla="*/ 222 h 222"/>
                  <a:gd name="T12" fmla="*/ 207 w 207"/>
                  <a:gd name="T13" fmla="*/ 71 h 2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7"/>
                  <a:gd name="T22" fmla="*/ 0 h 222"/>
                  <a:gd name="T23" fmla="*/ 207 w 207"/>
                  <a:gd name="T24" fmla="*/ 222 h 2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7" h="222">
                    <a:moveTo>
                      <a:pt x="207" y="71"/>
                    </a:moveTo>
                    <a:lnTo>
                      <a:pt x="158" y="36"/>
                    </a:lnTo>
                    <a:lnTo>
                      <a:pt x="109" y="0"/>
                    </a:lnTo>
                    <a:lnTo>
                      <a:pt x="0" y="152"/>
                    </a:lnTo>
                    <a:lnTo>
                      <a:pt x="49" y="187"/>
                    </a:lnTo>
                    <a:lnTo>
                      <a:pt x="98" y="222"/>
                    </a:lnTo>
                    <a:lnTo>
                      <a:pt x="207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43" name="Freeform 1399"/>
              <p:cNvSpPr>
                <a:spLocks noChangeAspect="1"/>
              </p:cNvSpPr>
              <p:nvPr/>
            </p:nvSpPr>
            <p:spPr bwMode="auto">
              <a:xfrm>
                <a:off x="4053" y="1219"/>
                <a:ext cx="30" cy="32"/>
              </a:xfrm>
              <a:custGeom>
                <a:avLst/>
                <a:gdLst>
                  <a:gd name="T0" fmla="*/ 207 w 207"/>
                  <a:gd name="T1" fmla="*/ 71 h 222"/>
                  <a:gd name="T2" fmla="*/ 158 w 207"/>
                  <a:gd name="T3" fmla="*/ 36 h 222"/>
                  <a:gd name="T4" fmla="*/ 109 w 207"/>
                  <a:gd name="T5" fmla="*/ 0 h 222"/>
                  <a:gd name="T6" fmla="*/ 0 w 207"/>
                  <a:gd name="T7" fmla="*/ 152 h 222"/>
                  <a:gd name="T8" fmla="*/ 49 w 207"/>
                  <a:gd name="T9" fmla="*/ 187 h 222"/>
                  <a:gd name="T10" fmla="*/ 98 w 207"/>
                  <a:gd name="T11" fmla="*/ 222 h 222"/>
                  <a:gd name="T12" fmla="*/ 207 w 207"/>
                  <a:gd name="T13" fmla="*/ 71 h 2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7"/>
                  <a:gd name="T22" fmla="*/ 0 h 222"/>
                  <a:gd name="T23" fmla="*/ 207 w 207"/>
                  <a:gd name="T24" fmla="*/ 222 h 2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7" h="222">
                    <a:moveTo>
                      <a:pt x="207" y="71"/>
                    </a:moveTo>
                    <a:lnTo>
                      <a:pt x="158" y="36"/>
                    </a:lnTo>
                    <a:lnTo>
                      <a:pt x="109" y="0"/>
                    </a:lnTo>
                    <a:lnTo>
                      <a:pt x="0" y="152"/>
                    </a:lnTo>
                    <a:lnTo>
                      <a:pt x="49" y="187"/>
                    </a:lnTo>
                    <a:lnTo>
                      <a:pt x="98" y="222"/>
                    </a:lnTo>
                    <a:lnTo>
                      <a:pt x="207" y="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44" name="Freeform 1400"/>
              <p:cNvSpPr>
                <a:spLocks noChangeAspect="1"/>
              </p:cNvSpPr>
              <p:nvPr/>
            </p:nvSpPr>
            <p:spPr bwMode="auto">
              <a:xfrm>
                <a:off x="4053" y="1241"/>
                <a:ext cx="7" cy="5"/>
              </a:xfrm>
              <a:custGeom>
                <a:avLst/>
                <a:gdLst>
                  <a:gd name="T0" fmla="*/ 51 w 51"/>
                  <a:gd name="T1" fmla="*/ 35 h 35"/>
                  <a:gd name="T2" fmla="*/ 2 w 51"/>
                  <a:gd name="T3" fmla="*/ 0 h 35"/>
                  <a:gd name="T4" fmla="*/ 0 w 51"/>
                  <a:gd name="T5" fmla="*/ 2 h 35"/>
                  <a:gd name="T6" fmla="*/ 51 w 51"/>
                  <a:gd name="T7" fmla="*/ 35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5"/>
                  <a:gd name="T14" fmla="*/ 51 w 51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5">
                    <a:moveTo>
                      <a:pt x="51" y="35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51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45" name="Line 1401"/>
              <p:cNvSpPr>
                <a:spLocks noChangeAspect="1" noChangeShapeType="1"/>
              </p:cNvSpPr>
              <p:nvPr/>
            </p:nvSpPr>
            <p:spPr bwMode="auto">
              <a:xfrm flipH="1">
                <a:off x="4053" y="124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46" name="Freeform 1402"/>
              <p:cNvSpPr>
                <a:spLocks noChangeAspect="1"/>
              </p:cNvSpPr>
              <p:nvPr/>
            </p:nvSpPr>
            <p:spPr bwMode="auto">
              <a:xfrm>
                <a:off x="4039" y="1241"/>
                <a:ext cx="29" cy="31"/>
              </a:xfrm>
              <a:custGeom>
                <a:avLst/>
                <a:gdLst>
                  <a:gd name="T0" fmla="*/ 201 w 201"/>
                  <a:gd name="T1" fmla="*/ 66 h 221"/>
                  <a:gd name="T2" fmla="*/ 150 w 201"/>
                  <a:gd name="T3" fmla="*/ 33 h 221"/>
                  <a:gd name="T4" fmla="*/ 99 w 201"/>
                  <a:gd name="T5" fmla="*/ 0 h 221"/>
                  <a:gd name="T6" fmla="*/ 0 w 201"/>
                  <a:gd name="T7" fmla="*/ 155 h 221"/>
                  <a:gd name="T8" fmla="*/ 51 w 201"/>
                  <a:gd name="T9" fmla="*/ 188 h 221"/>
                  <a:gd name="T10" fmla="*/ 102 w 201"/>
                  <a:gd name="T11" fmla="*/ 221 h 221"/>
                  <a:gd name="T12" fmla="*/ 201 w 201"/>
                  <a:gd name="T13" fmla="*/ 6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1"/>
                  <a:gd name="T22" fmla="*/ 0 h 221"/>
                  <a:gd name="T23" fmla="*/ 201 w 201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1" h="221">
                    <a:moveTo>
                      <a:pt x="201" y="66"/>
                    </a:moveTo>
                    <a:lnTo>
                      <a:pt x="150" y="33"/>
                    </a:lnTo>
                    <a:lnTo>
                      <a:pt x="99" y="0"/>
                    </a:lnTo>
                    <a:lnTo>
                      <a:pt x="0" y="155"/>
                    </a:lnTo>
                    <a:lnTo>
                      <a:pt x="51" y="188"/>
                    </a:lnTo>
                    <a:lnTo>
                      <a:pt x="102" y="221"/>
                    </a:lnTo>
                    <a:lnTo>
                      <a:pt x="201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47" name="Freeform 1403"/>
              <p:cNvSpPr>
                <a:spLocks noChangeAspect="1"/>
              </p:cNvSpPr>
              <p:nvPr/>
            </p:nvSpPr>
            <p:spPr bwMode="auto">
              <a:xfrm>
                <a:off x="4039" y="1241"/>
                <a:ext cx="29" cy="31"/>
              </a:xfrm>
              <a:custGeom>
                <a:avLst/>
                <a:gdLst>
                  <a:gd name="T0" fmla="*/ 201 w 201"/>
                  <a:gd name="T1" fmla="*/ 66 h 221"/>
                  <a:gd name="T2" fmla="*/ 150 w 201"/>
                  <a:gd name="T3" fmla="*/ 33 h 221"/>
                  <a:gd name="T4" fmla="*/ 99 w 201"/>
                  <a:gd name="T5" fmla="*/ 0 h 221"/>
                  <a:gd name="T6" fmla="*/ 0 w 201"/>
                  <a:gd name="T7" fmla="*/ 155 h 221"/>
                  <a:gd name="T8" fmla="*/ 51 w 201"/>
                  <a:gd name="T9" fmla="*/ 188 h 221"/>
                  <a:gd name="T10" fmla="*/ 102 w 201"/>
                  <a:gd name="T11" fmla="*/ 221 h 221"/>
                  <a:gd name="T12" fmla="*/ 201 w 201"/>
                  <a:gd name="T13" fmla="*/ 6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1"/>
                  <a:gd name="T22" fmla="*/ 0 h 221"/>
                  <a:gd name="T23" fmla="*/ 201 w 201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1" h="221">
                    <a:moveTo>
                      <a:pt x="201" y="66"/>
                    </a:moveTo>
                    <a:lnTo>
                      <a:pt x="150" y="33"/>
                    </a:lnTo>
                    <a:lnTo>
                      <a:pt x="99" y="0"/>
                    </a:lnTo>
                    <a:lnTo>
                      <a:pt x="0" y="155"/>
                    </a:lnTo>
                    <a:lnTo>
                      <a:pt x="51" y="188"/>
                    </a:lnTo>
                    <a:lnTo>
                      <a:pt x="102" y="221"/>
                    </a:lnTo>
                    <a:lnTo>
                      <a:pt x="201" y="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48" name="Freeform 1404"/>
              <p:cNvSpPr>
                <a:spLocks noChangeAspect="1"/>
              </p:cNvSpPr>
              <p:nvPr/>
            </p:nvSpPr>
            <p:spPr bwMode="auto">
              <a:xfrm>
                <a:off x="4038" y="1263"/>
                <a:ext cx="8" cy="5"/>
              </a:xfrm>
              <a:custGeom>
                <a:avLst/>
                <a:gdLst>
                  <a:gd name="T0" fmla="*/ 54 w 54"/>
                  <a:gd name="T1" fmla="*/ 33 h 33"/>
                  <a:gd name="T2" fmla="*/ 3 w 54"/>
                  <a:gd name="T3" fmla="*/ 0 h 33"/>
                  <a:gd name="T4" fmla="*/ 0 w 54"/>
                  <a:gd name="T5" fmla="*/ 3 h 33"/>
                  <a:gd name="T6" fmla="*/ 54 w 54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3"/>
                  <a:gd name="T14" fmla="*/ 54 w 54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3">
                    <a:moveTo>
                      <a:pt x="54" y="33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54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49" name="Line 1405"/>
              <p:cNvSpPr>
                <a:spLocks noChangeAspect="1" noChangeShapeType="1"/>
              </p:cNvSpPr>
              <p:nvPr/>
            </p:nvSpPr>
            <p:spPr bwMode="auto">
              <a:xfrm flipH="1">
                <a:off x="4038" y="12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50" name="Freeform 1406"/>
              <p:cNvSpPr>
                <a:spLocks noChangeAspect="1"/>
              </p:cNvSpPr>
              <p:nvPr/>
            </p:nvSpPr>
            <p:spPr bwMode="auto">
              <a:xfrm>
                <a:off x="4026" y="1263"/>
                <a:ext cx="28" cy="32"/>
              </a:xfrm>
              <a:custGeom>
                <a:avLst/>
                <a:gdLst>
                  <a:gd name="T0" fmla="*/ 196 w 196"/>
                  <a:gd name="T1" fmla="*/ 59 h 219"/>
                  <a:gd name="T2" fmla="*/ 143 w 196"/>
                  <a:gd name="T3" fmla="*/ 30 h 219"/>
                  <a:gd name="T4" fmla="*/ 89 w 196"/>
                  <a:gd name="T5" fmla="*/ 0 h 219"/>
                  <a:gd name="T6" fmla="*/ 0 w 196"/>
                  <a:gd name="T7" fmla="*/ 160 h 219"/>
                  <a:gd name="T8" fmla="*/ 53 w 196"/>
                  <a:gd name="T9" fmla="*/ 189 h 219"/>
                  <a:gd name="T10" fmla="*/ 106 w 196"/>
                  <a:gd name="T11" fmla="*/ 219 h 219"/>
                  <a:gd name="T12" fmla="*/ 196 w 196"/>
                  <a:gd name="T13" fmla="*/ 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19"/>
                  <a:gd name="T23" fmla="*/ 196 w 19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19">
                    <a:moveTo>
                      <a:pt x="196" y="59"/>
                    </a:moveTo>
                    <a:lnTo>
                      <a:pt x="143" y="30"/>
                    </a:lnTo>
                    <a:lnTo>
                      <a:pt x="89" y="0"/>
                    </a:lnTo>
                    <a:lnTo>
                      <a:pt x="0" y="160"/>
                    </a:lnTo>
                    <a:lnTo>
                      <a:pt x="53" y="189"/>
                    </a:lnTo>
                    <a:lnTo>
                      <a:pt x="106" y="219"/>
                    </a:lnTo>
                    <a:lnTo>
                      <a:pt x="19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51" name="Freeform 1407"/>
              <p:cNvSpPr>
                <a:spLocks noChangeAspect="1"/>
              </p:cNvSpPr>
              <p:nvPr/>
            </p:nvSpPr>
            <p:spPr bwMode="auto">
              <a:xfrm>
                <a:off x="4026" y="1263"/>
                <a:ext cx="28" cy="32"/>
              </a:xfrm>
              <a:custGeom>
                <a:avLst/>
                <a:gdLst>
                  <a:gd name="T0" fmla="*/ 196 w 196"/>
                  <a:gd name="T1" fmla="*/ 59 h 219"/>
                  <a:gd name="T2" fmla="*/ 143 w 196"/>
                  <a:gd name="T3" fmla="*/ 30 h 219"/>
                  <a:gd name="T4" fmla="*/ 89 w 196"/>
                  <a:gd name="T5" fmla="*/ 0 h 219"/>
                  <a:gd name="T6" fmla="*/ 0 w 196"/>
                  <a:gd name="T7" fmla="*/ 160 h 219"/>
                  <a:gd name="T8" fmla="*/ 53 w 196"/>
                  <a:gd name="T9" fmla="*/ 189 h 219"/>
                  <a:gd name="T10" fmla="*/ 106 w 196"/>
                  <a:gd name="T11" fmla="*/ 219 h 219"/>
                  <a:gd name="T12" fmla="*/ 196 w 196"/>
                  <a:gd name="T13" fmla="*/ 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19"/>
                  <a:gd name="T23" fmla="*/ 196 w 19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19">
                    <a:moveTo>
                      <a:pt x="196" y="59"/>
                    </a:moveTo>
                    <a:lnTo>
                      <a:pt x="143" y="30"/>
                    </a:lnTo>
                    <a:lnTo>
                      <a:pt x="89" y="0"/>
                    </a:lnTo>
                    <a:lnTo>
                      <a:pt x="0" y="160"/>
                    </a:lnTo>
                    <a:lnTo>
                      <a:pt x="53" y="189"/>
                    </a:lnTo>
                    <a:lnTo>
                      <a:pt x="106" y="219"/>
                    </a:lnTo>
                    <a:lnTo>
                      <a:pt x="196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52" name="Freeform 1408"/>
              <p:cNvSpPr>
                <a:spLocks noChangeAspect="1"/>
              </p:cNvSpPr>
              <p:nvPr/>
            </p:nvSpPr>
            <p:spPr bwMode="auto">
              <a:xfrm>
                <a:off x="4025" y="1286"/>
                <a:ext cx="8" cy="4"/>
              </a:xfrm>
              <a:custGeom>
                <a:avLst/>
                <a:gdLst>
                  <a:gd name="T0" fmla="*/ 55 w 55"/>
                  <a:gd name="T1" fmla="*/ 29 h 29"/>
                  <a:gd name="T2" fmla="*/ 2 w 55"/>
                  <a:gd name="T3" fmla="*/ 0 h 29"/>
                  <a:gd name="T4" fmla="*/ 0 w 55"/>
                  <a:gd name="T5" fmla="*/ 2 h 29"/>
                  <a:gd name="T6" fmla="*/ 55 w 55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9"/>
                  <a:gd name="T14" fmla="*/ 55 w 55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9">
                    <a:moveTo>
                      <a:pt x="55" y="29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55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53" name="Line 1409"/>
              <p:cNvSpPr>
                <a:spLocks noChangeAspect="1" noChangeShapeType="1"/>
              </p:cNvSpPr>
              <p:nvPr/>
            </p:nvSpPr>
            <p:spPr bwMode="auto">
              <a:xfrm flipH="1">
                <a:off x="4025" y="128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54" name="Freeform 1410"/>
              <p:cNvSpPr>
                <a:spLocks noChangeAspect="1"/>
              </p:cNvSpPr>
              <p:nvPr/>
            </p:nvSpPr>
            <p:spPr bwMode="auto">
              <a:xfrm>
                <a:off x="4014" y="1287"/>
                <a:ext cx="27" cy="30"/>
              </a:xfrm>
              <a:custGeom>
                <a:avLst/>
                <a:gdLst>
                  <a:gd name="T0" fmla="*/ 190 w 190"/>
                  <a:gd name="T1" fmla="*/ 54 h 216"/>
                  <a:gd name="T2" fmla="*/ 135 w 190"/>
                  <a:gd name="T3" fmla="*/ 27 h 216"/>
                  <a:gd name="T4" fmla="*/ 80 w 190"/>
                  <a:gd name="T5" fmla="*/ 0 h 216"/>
                  <a:gd name="T6" fmla="*/ 0 w 190"/>
                  <a:gd name="T7" fmla="*/ 161 h 216"/>
                  <a:gd name="T8" fmla="*/ 54 w 190"/>
                  <a:gd name="T9" fmla="*/ 189 h 216"/>
                  <a:gd name="T10" fmla="*/ 109 w 190"/>
                  <a:gd name="T11" fmla="*/ 216 h 216"/>
                  <a:gd name="T12" fmla="*/ 190 w 190"/>
                  <a:gd name="T13" fmla="*/ 54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0"/>
                  <a:gd name="T22" fmla="*/ 0 h 216"/>
                  <a:gd name="T23" fmla="*/ 190 w 19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0" h="216">
                    <a:moveTo>
                      <a:pt x="190" y="54"/>
                    </a:moveTo>
                    <a:lnTo>
                      <a:pt x="135" y="27"/>
                    </a:lnTo>
                    <a:lnTo>
                      <a:pt x="80" y="0"/>
                    </a:lnTo>
                    <a:lnTo>
                      <a:pt x="0" y="161"/>
                    </a:lnTo>
                    <a:lnTo>
                      <a:pt x="54" y="189"/>
                    </a:lnTo>
                    <a:lnTo>
                      <a:pt x="109" y="216"/>
                    </a:lnTo>
                    <a:lnTo>
                      <a:pt x="190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55" name="Freeform 1411"/>
              <p:cNvSpPr>
                <a:spLocks noChangeAspect="1"/>
              </p:cNvSpPr>
              <p:nvPr/>
            </p:nvSpPr>
            <p:spPr bwMode="auto">
              <a:xfrm>
                <a:off x="4014" y="1287"/>
                <a:ext cx="27" cy="30"/>
              </a:xfrm>
              <a:custGeom>
                <a:avLst/>
                <a:gdLst>
                  <a:gd name="T0" fmla="*/ 190 w 190"/>
                  <a:gd name="T1" fmla="*/ 54 h 216"/>
                  <a:gd name="T2" fmla="*/ 135 w 190"/>
                  <a:gd name="T3" fmla="*/ 27 h 216"/>
                  <a:gd name="T4" fmla="*/ 80 w 190"/>
                  <a:gd name="T5" fmla="*/ 0 h 216"/>
                  <a:gd name="T6" fmla="*/ 0 w 190"/>
                  <a:gd name="T7" fmla="*/ 161 h 216"/>
                  <a:gd name="T8" fmla="*/ 54 w 190"/>
                  <a:gd name="T9" fmla="*/ 189 h 216"/>
                  <a:gd name="T10" fmla="*/ 109 w 190"/>
                  <a:gd name="T11" fmla="*/ 216 h 216"/>
                  <a:gd name="T12" fmla="*/ 190 w 190"/>
                  <a:gd name="T13" fmla="*/ 54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0"/>
                  <a:gd name="T22" fmla="*/ 0 h 216"/>
                  <a:gd name="T23" fmla="*/ 190 w 19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0" h="216">
                    <a:moveTo>
                      <a:pt x="190" y="54"/>
                    </a:moveTo>
                    <a:lnTo>
                      <a:pt x="135" y="27"/>
                    </a:lnTo>
                    <a:lnTo>
                      <a:pt x="80" y="0"/>
                    </a:lnTo>
                    <a:lnTo>
                      <a:pt x="0" y="161"/>
                    </a:lnTo>
                    <a:lnTo>
                      <a:pt x="54" y="189"/>
                    </a:lnTo>
                    <a:lnTo>
                      <a:pt x="109" y="216"/>
                    </a:lnTo>
                    <a:lnTo>
                      <a:pt x="190" y="5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56" name="Freeform 1412"/>
              <p:cNvSpPr>
                <a:spLocks noChangeAspect="1"/>
              </p:cNvSpPr>
              <p:nvPr/>
            </p:nvSpPr>
            <p:spPr bwMode="auto">
              <a:xfrm>
                <a:off x="4014" y="1310"/>
                <a:ext cx="8" cy="4"/>
              </a:xfrm>
              <a:custGeom>
                <a:avLst/>
                <a:gdLst>
                  <a:gd name="T0" fmla="*/ 55 w 55"/>
                  <a:gd name="T1" fmla="*/ 28 h 28"/>
                  <a:gd name="T2" fmla="*/ 1 w 55"/>
                  <a:gd name="T3" fmla="*/ 0 h 28"/>
                  <a:gd name="T4" fmla="*/ 0 w 55"/>
                  <a:gd name="T5" fmla="*/ 4 h 28"/>
                  <a:gd name="T6" fmla="*/ 55 w 55"/>
                  <a:gd name="T7" fmla="*/ 28 h 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8"/>
                  <a:gd name="T14" fmla="*/ 55 w 55"/>
                  <a:gd name="T15" fmla="*/ 28 h 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8">
                    <a:moveTo>
                      <a:pt x="55" y="28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5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57" name="Line 1413"/>
              <p:cNvSpPr>
                <a:spLocks noChangeAspect="1" noChangeShapeType="1"/>
              </p:cNvSpPr>
              <p:nvPr/>
            </p:nvSpPr>
            <p:spPr bwMode="auto">
              <a:xfrm flipH="1">
                <a:off x="4014" y="131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58" name="Freeform 1414"/>
              <p:cNvSpPr>
                <a:spLocks noChangeAspect="1"/>
              </p:cNvSpPr>
              <p:nvPr/>
            </p:nvSpPr>
            <p:spPr bwMode="auto">
              <a:xfrm>
                <a:off x="4004" y="1310"/>
                <a:ext cx="26" cy="31"/>
              </a:xfrm>
              <a:custGeom>
                <a:avLst/>
                <a:gdLst>
                  <a:gd name="T0" fmla="*/ 183 w 183"/>
                  <a:gd name="T1" fmla="*/ 48 h 213"/>
                  <a:gd name="T2" fmla="*/ 127 w 183"/>
                  <a:gd name="T3" fmla="*/ 24 h 213"/>
                  <a:gd name="T4" fmla="*/ 72 w 183"/>
                  <a:gd name="T5" fmla="*/ 0 h 213"/>
                  <a:gd name="T6" fmla="*/ 0 w 183"/>
                  <a:gd name="T7" fmla="*/ 165 h 213"/>
                  <a:gd name="T8" fmla="*/ 56 w 183"/>
                  <a:gd name="T9" fmla="*/ 189 h 213"/>
                  <a:gd name="T10" fmla="*/ 111 w 183"/>
                  <a:gd name="T11" fmla="*/ 213 h 213"/>
                  <a:gd name="T12" fmla="*/ 183 w 183"/>
                  <a:gd name="T13" fmla="*/ 48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13"/>
                  <a:gd name="T23" fmla="*/ 183 w 183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13">
                    <a:moveTo>
                      <a:pt x="183" y="48"/>
                    </a:moveTo>
                    <a:lnTo>
                      <a:pt x="127" y="24"/>
                    </a:lnTo>
                    <a:lnTo>
                      <a:pt x="72" y="0"/>
                    </a:lnTo>
                    <a:lnTo>
                      <a:pt x="0" y="165"/>
                    </a:lnTo>
                    <a:lnTo>
                      <a:pt x="56" y="189"/>
                    </a:lnTo>
                    <a:lnTo>
                      <a:pt x="111" y="213"/>
                    </a:lnTo>
                    <a:lnTo>
                      <a:pt x="183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59" name="Freeform 1415"/>
              <p:cNvSpPr>
                <a:spLocks noChangeAspect="1"/>
              </p:cNvSpPr>
              <p:nvPr/>
            </p:nvSpPr>
            <p:spPr bwMode="auto">
              <a:xfrm>
                <a:off x="4004" y="1310"/>
                <a:ext cx="26" cy="31"/>
              </a:xfrm>
              <a:custGeom>
                <a:avLst/>
                <a:gdLst>
                  <a:gd name="T0" fmla="*/ 183 w 183"/>
                  <a:gd name="T1" fmla="*/ 48 h 213"/>
                  <a:gd name="T2" fmla="*/ 127 w 183"/>
                  <a:gd name="T3" fmla="*/ 24 h 213"/>
                  <a:gd name="T4" fmla="*/ 72 w 183"/>
                  <a:gd name="T5" fmla="*/ 0 h 213"/>
                  <a:gd name="T6" fmla="*/ 0 w 183"/>
                  <a:gd name="T7" fmla="*/ 165 h 213"/>
                  <a:gd name="T8" fmla="*/ 56 w 183"/>
                  <a:gd name="T9" fmla="*/ 189 h 213"/>
                  <a:gd name="T10" fmla="*/ 111 w 183"/>
                  <a:gd name="T11" fmla="*/ 213 h 213"/>
                  <a:gd name="T12" fmla="*/ 183 w 183"/>
                  <a:gd name="T13" fmla="*/ 48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13"/>
                  <a:gd name="T23" fmla="*/ 183 w 183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13">
                    <a:moveTo>
                      <a:pt x="183" y="48"/>
                    </a:moveTo>
                    <a:lnTo>
                      <a:pt x="127" y="24"/>
                    </a:lnTo>
                    <a:lnTo>
                      <a:pt x="72" y="0"/>
                    </a:lnTo>
                    <a:lnTo>
                      <a:pt x="0" y="165"/>
                    </a:lnTo>
                    <a:lnTo>
                      <a:pt x="56" y="189"/>
                    </a:lnTo>
                    <a:lnTo>
                      <a:pt x="111" y="213"/>
                    </a:lnTo>
                    <a:lnTo>
                      <a:pt x="183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60" name="Freeform 1416"/>
              <p:cNvSpPr>
                <a:spLocks noChangeAspect="1"/>
              </p:cNvSpPr>
              <p:nvPr/>
            </p:nvSpPr>
            <p:spPr bwMode="auto">
              <a:xfrm>
                <a:off x="4003" y="1334"/>
                <a:ext cx="9" cy="3"/>
              </a:xfrm>
              <a:custGeom>
                <a:avLst/>
                <a:gdLst>
                  <a:gd name="T0" fmla="*/ 57 w 57"/>
                  <a:gd name="T1" fmla="*/ 24 h 24"/>
                  <a:gd name="T2" fmla="*/ 1 w 57"/>
                  <a:gd name="T3" fmla="*/ 0 h 24"/>
                  <a:gd name="T4" fmla="*/ 0 w 57"/>
                  <a:gd name="T5" fmla="*/ 2 h 24"/>
                  <a:gd name="T6" fmla="*/ 57 w 57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4"/>
                  <a:gd name="T14" fmla="*/ 57 w 5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4">
                    <a:moveTo>
                      <a:pt x="57" y="24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7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61" name="Line 1417"/>
              <p:cNvSpPr>
                <a:spLocks noChangeAspect="1" noChangeShapeType="1"/>
              </p:cNvSpPr>
              <p:nvPr/>
            </p:nvSpPr>
            <p:spPr bwMode="auto">
              <a:xfrm flipH="1">
                <a:off x="4003" y="13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62" name="Freeform 1418"/>
              <p:cNvSpPr>
                <a:spLocks noChangeAspect="1"/>
              </p:cNvSpPr>
              <p:nvPr/>
            </p:nvSpPr>
            <p:spPr bwMode="auto">
              <a:xfrm>
                <a:off x="3994" y="1334"/>
                <a:ext cx="26" cy="30"/>
              </a:xfrm>
              <a:custGeom>
                <a:avLst/>
                <a:gdLst>
                  <a:gd name="T0" fmla="*/ 178 w 178"/>
                  <a:gd name="T1" fmla="*/ 44 h 210"/>
                  <a:gd name="T2" fmla="*/ 121 w 178"/>
                  <a:gd name="T3" fmla="*/ 22 h 210"/>
                  <a:gd name="T4" fmla="*/ 64 w 178"/>
                  <a:gd name="T5" fmla="*/ 0 h 210"/>
                  <a:gd name="T6" fmla="*/ 0 w 178"/>
                  <a:gd name="T7" fmla="*/ 166 h 210"/>
                  <a:gd name="T8" fmla="*/ 57 w 178"/>
                  <a:gd name="T9" fmla="*/ 188 h 210"/>
                  <a:gd name="T10" fmla="*/ 114 w 178"/>
                  <a:gd name="T11" fmla="*/ 210 h 210"/>
                  <a:gd name="T12" fmla="*/ 178 w 178"/>
                  <a:gd name="T13" fmla="*/ 44 h 2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8"/>
                  <a:gd name="T22" fmla="*/ 0 h 210"/>
                  <a:gd name="T23" fmla="*/ 178 w 178"/>
                  <a:gd name="T24" fmla="*/ 210 h 2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8" h="210">
                    <a:moveTo>
                      <a:pt x="178" y="44"/>
                    </a:moveTo>
                    <a:lnTo>
                      <a:pt x="121" y="22"/>
                    </a:lnTo>
                    <a:lnTo>
                      <a:pt x="64" y="0"/>
                    </a:lnTo>
                    <a:lnTo>
                      <a:pt x="0" y="166"/>
                    </a:lnTo>
                    <a:lnTo>
                      <a:pt x="57" y="188"/>
                    </a:lnTo>
                    <a:lnTo>
                      <a:pt x="114" y="210"/>
                    </a:lnTo>
                    <a:lnTo>
                      <a:pt x="178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63" name="Freeform 1419"/>
              <p:cNvSpPr>
                <a:spLocks noChangeAspect="1"/>
              </p:cNvSpPr>
              <p:nvPr/>
            </p:nvSpPr>
            <p:spPr bwMode="auto">
              <a:xfrm>
                <a:off x="3994" y="1334"/>
                <a:ext cx="26" cy="30"/>
              </a:xfrm>
              <a:custGeom>
                <a:avLst/>
                <a:gdLst>
                  <a:gd name="T0" fmla="*/ 178 w 178"/>
                  <a:gd name="T1" fmla="*/ 44 h 210"/>
                  <a:gd name="T2" fmla="*/ 121 w 178"/>
                  <a:gd name="T3" fmla="*/ 22 h 210"/>
                  <a:gd name="T4" fmla="*/ 64 w 178"/>
                  <a:gd name="T5" fmla="*/ 0 h 210"/>
                  <a:gd name="T6" fmla="*/ 0 w 178"/>
                  <a:gd name="T7" fmla="*/ 166 h 210"/>
                  <a:gd name="T8" fmla="*/ 57 w 178"/>
                  <a:gd name="T9" fmla="*/ 188 h 210"/>
                  <a:gd name="T10" fmla="*/ 114 w 178"/>
                  <a:gd name="T11" fmla="*/ 210 h 210"/>
                  <a:gd name="T12" fmla="*/ 178 w 178"/>
                  <a:gd name="T13" fmla="*/ 44 h 2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8"/>
                  <a:gd name="T22" fmla="*/ 0 h 210"/>
                  <a:gd name="T23" fmla="*/ 178 w 178"/>
                  <a:gd name="T24" fmla="*/ 210 h 2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8" h="210">
                    <a:moveTo>
                      <a:pt x="178" y="44"/>
                    </a:moveTo>
                    <a:lnTo>
                      <a:pt x="121" y="22"/>
                    </a:lnTo>
                    <a:lnTo>
                      <a:pt x="64" y="0"/>
                    </a:lnTo>
                    <a:lnTo>
                      <a:pt x="0" y="166"/>
                    </a:lnTo>
                    <a:lnTo>
                      <a:pt x="57" y="188"/>
                    </a:lnTo>
                    <a:lnTo>
                      <a:pt x="114" y="210"/>
                    </a:lnTo>
                    <a:lnTo>
                      <a:pt x="178" y="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64" name="Freeform 1420"/>
              <p:cNvSpPr>
                <a:spLocks noChangeAspect="1"/>
              </p:cNvSpPr>
              <p:nvPr/>
            </p:nvSpPr>
            <p:spPr bwMode="auto">
              <a:xfrm>
                <a:off x="3994" y="1358"/>
                <a:ext cx="8" cy="3"/>
              </a:xfrm>
              <a:custGeom>
                <a:avLst/>
                <a:gdLst>
                  <a:gd name="T0" fmla="*/ 58 w 58"/>
                  <a:gd name="T1" fmla="*/ 22 h 22"/>
                  <a:gd name="T2" fmla="*/ 1 w 58"/>
                  <a:gd name="T3" fmla="*/ 0 h 22"/>
                  <a:gd name="T4" fmla="*/ 0 w 58"/>
                  <a:gd name="T5" fmla="*/ 4 h 22"/>
                  <a:gd name="T6" fmla="*/ 58 w 58"/>
                  <a:gd name="T7" fmla="*/ 22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2"/>
                  <a:gd name="T14" fmla="*/ 58 w 58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2">
                    <a:moveTo>
                      <a:pt x="58" y="22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8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65" name="Line 1421"/>
              <p:cNvSpPr>
                <a:spLocks noChangeAspect="1" noChangeShapeType="1"/>
              </p:cNvSpPr>
              <p:nvPr/>
            </p:nvSpPr>
            <p:spPr bwMode="auto">
              <a:xfrm flipH="1">
                <a:off x="3994" y="13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66" name="Freeform 1422"/>
              <p:cNvSpPr>
                <a:spLocks noChangeAspect="1"/>
              </p:cNvSpPr>
              <p:nvPr/>
            </p:nvSpPr>
            <p:spPr bwMode="auto">
              <a:xfrm>
                <a:off x="3986" y="1358"/>
                <a:ext cx="25" cy="30"/>
              </a:xfrm>
              <a:custGeom>
                <a:avLst/>
                <a:gdLst>
                  <a:gd name="T0" fmla="*/ 170 w 170"/>
                  <a:gd name="T1" fmla="*/ 36 h 206"/>
                  <a:gd name="T2" fmla="*/ 112 w 170"/>
                  <a:gd name="T3" fmla="*/ 18 h 206"/>
                  <a:gd name="T4" fmla="*/ 54 w 170"/>
                  <a:gd name="T5" fmla="*/ 0 h 206"/>
                  <a:gd name="T6" fmla="*/ 0 w 170"/>
                  <a:gd name="T7" fmla="*/ 169 h 206"/>
                  <a:gd name="T8" fmla="*/ 57 w 170"/>
                  <a:gd name="T9" fmla="*/ 188 h 206"/>
                  <a:gd name="T10" fmla="*/ 115 w 170"/>
                  <a:gd name="T11" fmla="*/ 206 h 206"/>
                  <a:gd name="T12" fmla="*/ 170 w 170"/>
                  <a:gd name="T13" fmla="*/ 36 h 2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06"/>
                  <a:gd name="T23" fmla="*/ 170 w 170"/>
                  <a:gd name="T24" fmla="*/ 206 h 2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06">
                    <a:moveTo>
                      <a:pt x="170" y="36"/>
                    </a:moveTo>
                    <a:lnTo>
                      <a:pt x="112" y="18"/>
                    </a:lnTo>
                    <a:lnTo>
                      <a:pt x="54" y="0"/>
                    </a:lnTo>
                    <a:lnTo>
                      <a:pt x="0" y="169"/>
                    </a:lnTo>
                    <a:lnTo>
                      <a:pt x="57" y="188"/>
                    </a:lnTo>
                    <a:lnTo>
                      <a:pt x="115" y="206"/>
                    </a:lnTo>
                    <a:lnTo>
                      <a:pt x="170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67" name="Freeform 1423"/>
              <p:cNvSpPr>
                <a:spLocks noChangeAspect="1"/>
              </p:cNvSpPr>
              <p:nvPr/>
            </p:nvSpPr>
            <p:spPr bwMode="auto">
              <a:xfrm>
                <a:off x="3986" y="1358"/>
                <a:ext cx="25" cy="30"/>
              </a:xfrm>
              <a:custGeom>
                <a:avLst/>
                <a:gdLst>
                  <a:gd name="T0" fmla="*/ 170 w 170"/>
                  <a:gd name="T1" fmla="*/ 36 h 206"/>
                  <a:gd name="T2" fmla="*/ 112 w 170"/>
                  <a:gd name="T3" fmla="*/ 18 h 206"/>
                  <a:gd name="T4" fmla="*/ 54 w 170"/>
                  <a:gd name="T5" fmla="*/ 0 h 206"/>
                  <a:gd name="T6" fmla="*/ 0 w 170"/>
                  <a:gd name="T7" fmla="*/ 169 h 206"/>
                  <a:gd name="T8" fmla="*/ 57 w 170"/>
                  <a:gd name="T9" fmla="*/ 188 h 206"/>
                  <a:gd name="T10" fmla="*/ 115 w 170"/>
                  <a:gd name="T11" fmla="*/ 206 h 206"/>
                  <a:gd name="T12" fmla="*/ 170 w 170"/>
                  <a:gd name="T13" fmla="*/ 36 h 2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06"/>
                  <a:gd name="T23" fmla="*/ 170 w 170"/>
                  <a:gd name="T24" fmla="*/ 206 h 2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06">
                    <a:moveTo>
                      <a:pt x="170" y="36"/>
                    </a:moveTo>
                    <a:lnTo>
                      <a:pt x="112" y="18"/>
                    </a:lnTo>
                    <a:lnTo>
                      <a:pt x="54" y="0"/>
                    </a:lnTo>
                    <a:lnTo>
                      <a:pt x="0" y="169"/>
                    </a:lnTo>
                    <a:lnTo>
                      <a:pt x="57" y="188"/>
                    </a:lnTo>
                    <a:lnTo>
                      <a:pt x="115" y="206"/>
                    </a:lnTo>
                    <a:lnTo>
                      <a:pt x="170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68" name="Freeform 1424"/>
              <p:cNvSpPr>
                <a:spLocks noChangeAspect="1"/>
              </p:cNvSpPr>
              <p:nvPr/>
            </p:nvSpPr>
            <p:spPr bwMode="auto">
              <a:xfrm>
                <a:off x="3986" y="1382"/>
                <a:ext cx="9" cy="3"/>
              </a:xfrm>
              <a:custGeom>
                <a:avLst/>
                <a:gdLst>
                  <a:gd name="T0" fmla="*/ 59 w 59"/>
                  <a:gd name="T1" fmla="*/ 19 h 19"/>
                  <a:gd name="T2" fmla="*/ 2 w 59"/>
                  <a:gd name="T3" fmla="*/ 0 h 19"/>
                  <a:gd name="T4" fmla="*/ 0 w 59"/>
                  <a:gd name="T5" fmla="*/ 3 h 19"/>
                  <a:gd name="T6" fmla="*/ 59 w 59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9"/>
                  <a:gd name="T14" fmla="*/ 59 w 59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9">
                    <a:moveTo>
                      <a:pt x="59" y="19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9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69" name="Line 1425"/>
              <p:cNvSpPr>
                <a:spLocks noChangeAspect="1" noChangeShapeType="1"/>
              </p:cNvSpPr>
              <p:nvPr/>
            </p:nvSpPr>
            <p:spPr bwMode="auto">
              <a:xfrm flipH="1">
                <a:off x="3986" y="13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70" name="Freeform 1426"/>
              <p:cNvSpPr>
                <a:spLocks noChangeAspect="1"/>
              </p:cNvSpPr>
              <p:nvPr/>
            </p:nvSpPr>
            <p:spPr bwMode="auto">
              <a:xfrm>
                <a:off x="3979" y="1383"/>
                <a:ext cx="24" cy="29"/>
              </a:xfrm>
              <a:custGeom>
                <a:avLst/>
                <a:gdLst>
                  <a:gd name="T0" fmla="*/ 166 w 166"/>
                  <a:gd name="T1" fmla="*/ 32 h 202"/>
                  <a:gd name="T2" fmla="*/ 106 w 166"/>
                  <a:gd name="T3" fmla="*/ 16 h 202"/>
                  <a:gd name="T4" fmla="*/ 47 w 166"/>
                  <a:gd name="T5" fmla="*/ 0 h 202"/>
                  <a:gd name="T6" fmla="*/ 0 w 166"/>
                  <a:gd name="T7" fmla="*/ 171 h 202"/>
                  <a:gd name="T8" fmla="*/ 59 w 166"/>
                  <a:gd name="T9" fmla="*/ 186 h 202"/>
                  <a:gd name="T10" fmla="*/ 118 w 166"/>
                  <a:gd name="T11" fmla="*/ 202 h 202"/>
                  <a:gd name="T12" fmla="*/ 166 w 166"/>
                  <a:gd name="T13" fmla="*/ 32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02"/>
                  <a:gd name="T23" fmla="*/ 166 w 166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02">
                    <a:moveTo>
                      <a:pt x="166" y="32"/>
                    </a:moveTo>
                    <a:lnTo>
                      <a:pt x="106" y="16"/>
                    </a:lnTo>
                    <a:lnTo>
                      <a:pt x="47" y="0"/>
                    </a:lnTo>
                    <a:lnTo>
                      <a:pt x="0" y="171"/>
                    </a:lnTo>
                    <a:lnTo>
                      <a:pt x="59" y="186"/>
                    </a:lnTo>
                    <a:lnTo>
                      <a:pt x="118" y="202"/>
                    </a:lnTo>
                    <a:lnTo>
                      <a:pt x="16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71" name="Freeform 1427"/>
              <p:cNvSpPr>
                <a:spLocks noChangeAspect="1"/>
              </p:cNvSpPr>
              <p:nvPr/>
            </p:nvSpPr>
            <p:spPr bwMode="auto">
              <a:xfrm>
                <a:off x="3979" y="1383"/>
                <a:ext cx="24" cy="29"/>
              </a:xfrm>
              <a:custGeom>
                <a:avLst/>
                <a:gdLst>
                  <a:gd name="T0" fmla="*/ 166 w 166"/>
                  <a:gd name="T1" fmla="*/ 32 h 202"/>
                  <a:gd name="T2" fmla="*/ 106 w 166"/>
                  <a:gd name="T3" fmla="*/ 16 h 202"/>
                  <a:gd name="T4" fmla="*/ 47 w 166"/>
                  <a:gd name="T5" fmla="*/ 0 h 202"/>
                  <a:gd name="T6" fmla="*/ 0 w 166"/>
                  <a:gd name="T7" fmla="*/ 171 h 202"/>
                  <a:gd name="T8" fmla="*/ 59 w 166"/>
                  <a:gd name="T9" fmla="*/ 186 h 202"/>
                  <a:gd name="T10" fmla="*/ 118 w 166"/>
                  <a:gd name="T11" fmla="*/ 202 h 202"/>
                  <a:gd name="T12" fmla="*/ 166 w 166"/>
                  <a:gd name="T13" fmla="*/ 32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02"/>
                  <a:gd name="T23" fmla="*/ 166 w 166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02">
                    <a:moveTo>
                      <a:pt x="166" y="32"/>
                    </a:moveTo>
                    <a:lnTo>
                      <a:pt x="106" y="16"/>
                    </a:lnTo>
                    <a:lnTo>
                      <a:pt x="47" y="0"/>
                    </a:lnTo>
                    <a:lnTo>
                      <a:pt x="0" y="171"/>
                    </a:lnTo>
                    <a:lnTo>
                      <a:pt x="59" y="186"/>
                    </a:lnTo>
                    <a:lnTo>
                      <a:pt x="118" y="202"/>
                    </a:lnTo>
                    <a:lnTo>
                      <a:pt x="166" y="3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72" name="Freeform 1428"/>
              <p:cNvSpPr>
                <a:spLocks noChangeAspect="1"/>
              </p:cNvSpPr>
              <p:nvPr/>
            </p:nvSpPr>
            <p:spPr bwMode="auto">
              <a:xfrm>
                <a:off x="3979" y="1407"/>
                <a:ext cx="9" cy="2"/>
              </a:xfrm>
              <a:custGeom>
                <a:avLst/>
                <a:gdLst>
                  <a:gd name="T0" fmla="*/ 59 w 59"/>
                  <a:gd name="T1" fmla="*/ 15 h 15"/>
                  <a:gd name="T2" fmla="*/ 0 w 59"/>
                  <a:gd name="T3" fmla="*/ 0 h 15"/>
                  <a:gd name="T4" fmla="*/ 0 w 59"/>
                  <a:gd name="T5" fmla="*/ 2 h 15"/>
                  <a:gd name="T6" fmla="*/ 59 w 59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5"/>
                  <a:gd name="T14" fmla="*/ 59 w 59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5">
                    <a:moveTo>
                      <a:pt x="59" y="15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5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73" name="Line 1429"/>
              <p:cNvSpPr>
                <a:spLocks noChangeAspect="1" noChangeShapeType="1"/>
              </p:cNvSpPr>
              <p:nvPr/>
            </p:nvSpPr>
            <p:spPr bwMode="auto">
              <a:xfrm>
                <a:off x="3979" y="14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74" name="Freeform 1430"/>
              <p:cNvSpPr>
                <a:spLocks noChangeAspect="1"/>
              </p:cNvSpPr>
              <p:nvPr/>
            </p:nvSpPr>
            <p:spPr bwMode="auto">
              <a:xfrm>
                <a:off x="3974" y="1408"/>
                <a:ext cx="22" cy="28"/>
              </a:xfrm>
              <a:custGeom>
                <a:avLst/>
                <a:gdLst>
                  <a:gd name="T0" fmla="*/ 158 w 158"/>
                  <a:gd name="T1" fmla="*/ 27 h 199"/>
                  <a:gd name="T2" fmla="*/ 99 w 158"/>
                  <a:gd name="T3" fmla="*/ 13 h 199"/>
                  <a:gd name="T4" fmla="*/ 40 w 158"/>
                  <a:gd name="T5" fmla="*/ 0 h 199"/>
                  <a:gd name="T6" fmla="*/ 0 w 158"/>
                  <a:gd name="T7" fmla="*/ 172 h 199"/>
                  <a:gd name="T8" fmla="*/ 59 w 158"/>
                  <a:gd name="T9" fmla="*/ 185 h 199"/>
                  <a:gd name="T10" fmla="*/ 118 w 158"/>
                  <a:gd name="T11" fmla="*/ 199 h 199"/>
                  <a:gd name="T12" fmla="*/ 158 w 158"/>
                  <a:gd name="T13" fmla="*/ 27 h 1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99"/>
                  <a:gd name="T23" fmla="*/ 158 w 158"/>
                  <a:gd name="T24" fmla="*/ 199 h 1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99">
                    <a:moveTo>
                      <a:pt x="158" y="27"/>
                    </a:moveTo>
                    <a:lnTo>
                      <a:pt x="99" y="13"/>
                    </a:lnTo>
                    <a:lnTo>
                      <a:pt x="40" y="0"/>
                    </a:lnTo>
                    <a:lnTo>
                      <a:pt x="0" y="172"/>
                    </a:lnTo>
                    <a:lnTo>
                      <a:pt x="59" y="185"/>
                    </a:lnTo>
                    <a:lnTo>
                      <a:pt x="118" y="199"/>
                    </a:lnTo>
                    <a:lnTo>
                      <a:pt x="158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75" name="Freeform 1431"/>
              <p:cNvSpPr>
                <a:spLocks noChangeAspect="1"/>
              </p:cNvSpPr>
              <p:nvPr/>
            </p:nvSpPr>
            <p:spPr bwMode="auto">
              <a:xfrm>
                <a:off x="3974" y="1408"/>
                <a:ext cx="22" cy="28"/>
              </a:xfrm>
              <a:custGeom>
                <a:avLst/>
                <a:gdLst>
                  <a:gd name="T0" fmla="*/ 158 w 158"/>
                  <a:gd name="T1" fmla="*/ 27 h 199"/>
                  <a:gd name="T2" fmla="*/ 99 w 158"/>
                  <a:gd name="T3" fmla="*/ 13 h 199"/>
                  <a:gd name="T4" fmla="*/ 40 w 158"/>
                  <a:gd name="T5" fmla="*/ 0 h 199"/>
                  <a:gd name="T6" fmla="*/ 0 w 158"/>
                  <a:gd name="T7" fmla="*/ 172 h 199"/>
                  <a:gd name="T8" fmla="*/ 59 w 158"/>
                  <a:gd name="T9" fmla="*/ 185 h 199"/>
                  <a:gd name="T10" fmla="*/ 118 w 158"/>
                  <a:gd name="T11" fmla="*/ 199 h 199"/>
                  <a:gd name="T12" fmla="*/ 158 w 158"/>
                  <a:gd name="T13" fmla="*/ 27 h 1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99"/>
                  <a:gd name="T23" fmla="*/ 158 w 158"/>
                  <a:gd name="T24" fmla="*/ 199 h 1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99">
                    <a:moveTo>
                      <a:pt x="158" y="27"/>
                    </a:moveTo>
                    <a:lnTo>
                      <a:pt x="99" y="13"/>
                    </a:lnTo>
                    <a:lnTo>
                      <a:pt x="40" y="0"/>
                    </a:lnTo>
                    <a:lnTo>
                      <a:pt x="0" y="172"/>
                    </a:lnTo>
                    <a:lnTo>
                      <a:pt x="59" y="185"/>
                    </a:lnTo>
                    <a:lnTo>
                      <a:pt x="118" y="199"/>
                    </a:lnTo>
                    <a:lnTo>
                      <a:pt x="158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76" name="Freeform 1432"/>
              <p:cNvSpPr>
                <a:spLocks noChangeAspect="1"/>
              </p:cNvSpPr>
              <p:nvPr/>
            </p:nvSpPr>
            <p:spPr bwMode="auto">
              <a:xfrm>
                <a:off x="3974" y="1432"/>
                <a:ext cx="8" cy="2"/>
              </a:xfrm>
              <a:custGeom>
                <a:avLst/>
                <a:gdLst>
                  <a:gd name="T0" fmla="*/ 60 w 60"/>
                  <a:gd name="T1" fmla="*/ 13 h 13"/>
                  <a:gd name="T2" fmla="*/ 1 w 60"/>
                  <a:gd name="T3" fmla="*/ 0 h 13"/>
                  <a:gd name="T4" fmla="*/ 0 w 60"/>
                  <a:gd name="T5" fmla="*/ 2 h 13"/>
                  <a:gd name="T6" fmla="*/ 60 w 60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3"/>
                  <a:gd name="T14" fmla="*/ 60 w 60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3">
                    <a:moveTo>
                      <a:pt x="60" y="13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77" name="Line 1433"/>
              <p:cNvSpPr>
                <a:spLocks noChangeAspect="1" noChangeShapeType="1"/>
              </p:cNvSpPr>
              <p:nvPr/>
            </p:nvSpPr>
            <p:spPr bwMode="auto">
              <a:xfrm flipH="1">
                <a:off x="3974" y="143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78" name="Freeform 1434"/>
              <p:cNvSpPr>
                <a:spLocks noChangeAspect="1"/>
              </p:cNvSpPr>
              <p:nvPr/>
            </p:nvSpPr>
            <p:spPr bwMode="auto">
              <a:xfrm>
                <a:off x="3969" y="1432"/>
                <a:ext cx="22" cy="29"/>
              </a:xfrm>
              <a:custGeom>
                <a:avLst/>
                <a:gdLst>
                  <a:gd name="T0" fmla="*/ 153 w 153"/>
                  <a:gd name="T1" fmla="*/ 23 h 197"/>
                  <a:gd name="T2" fmla="*/ 93 w 153"/>
                  <a:gd name="T3" fmla="*/ 11 h 197"/>
                  <a:gd name="T4" fmla="*/ 33 w 153"/>
                  <a:gd name="T5" fmla="*/ 0 h 197"/>
                  <a:gd name="T6" fmla="*/ 0 w 153"/>
                  <a:gd name="T7" fmla="*/ 174 h 197"/>
                  <a:gd name="T8" fmla="*/ 60 w 153"/>
                  <a:gd name="T9" fmla="*/ 186 h 197"/>
                  <a:gd name="T10" fmla="*/ 120 w 153"/>
                  <a:gd name="T11" fmla="*/ 197 h 197"/>
                  <a:gd name="T12" fmla="*/ 153 w 153"/>
                  <a:gd name="T13" fmla="*/ 23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97"/>
                  <a:gd name="T23" fmla="*/ 153 w 153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97">
                    <a:moveTo>
                      <a:pt x="153" y="23"/>
                    </a:moveTo>
                    <a:lnTo>
                      <a:pt x="93" y="11"/>
                    </a:lnTo>
                    <a:lnTo>
                      <a:pt x="33" y="0"/>
                    </a:lnTo>
                    <a:lnTo>
                      <a:pt x="0" y="174"/>
                    </a:lnTo>
                    <a:lnTo>
                      <a:pt x="60" y="186"/>
                    </a:lnTo>
                    <a:lnTo>
                      <a:pt x="120" y="197"/>
                    </a:lnTo>
                    <a:lnTo>
                      <a:pt x="153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79" name="Freeform 1435"/>
              <p:cNvSpPr>
                <a:spLocks noChangeAspect="1"/>
              </p:cNvSpPr>
              <p:nvPr/>
            </p:nvSpPr>
            <p:spPr bwMode="auto">
              <a:xfrm>
                <a:off x="3969" y="1432"/>
                <a:ext cx="22" cy="29"/>
              </a:xfrm>
              <a:custGeom>
                <a:avLst/>
                <a:gdLst>
                  <a:gd name="T0" fmla="*/ 153 w 153"/>
                  <a:gd name="T1" fmla="*/ 23 h 197"/>
                  <a:gd name="T2" fmla="*/ 93 w 153"/>
                  <a:gd name="T3" fmla="*/ 11 h 197"/>
                  <a:gd name="T4" fmla="*/ 33 w 153"/>
                  <a:gd name="T5" fmla="*/ 0 h 197"/>
                  <a:gd name="T6" fmla="*/ 0 w 153"/>
                  <a:gd name="T7" fmla="*/ 174 h 197"/>
                  <a:gd name="T8" fmla="*/ 60 w 153"/>
                  <a:gd name="T9" fmla="*/ 186 h 197"/>
                  <a:gd name="T10" fmla="*/ 120 w 153"/>
                  <a:gd name="T11" fmla="*/ 197 h 197"/>
                  <a:gd name="T12" fmla="*/ 153 w 153"/>
                  <a:gd name="T13" fmla="*/ 23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97"/>
                  <a:gd name="T23" fmla="*/ 153 w 153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97">
                    <a:moveTo>
                      <a:pt x="153" y="23"/>
                    </a:moveTo>
                    <a:lnTo>
                      <a:pt x="93" y="11"/>
                    </a:lnTo>
                    <a:lnTo>
                      <a:pt x="33" y="0"/>
                    </a:lnTo>
                    <a:lnTo>
                      <a:pt x="0" y="174"/>
                    </a:lnTo>
                    <a:lnTo>
                      <a:pt x="60" y="186"/>
                    </a:lnTo>
                    <a:lnTo>
                      <a:pt x="120" y="197"/>
                    </a:lnTo>
                    <a:lnTo>
                      <a:pt x="153" y="2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0" name="Freeform 1436"/>
              <p:cNvSpPr>
                <a:spLocks noChangeAspect="1"/>
              </p:cNvSpPr>
              <p:nvPr/>
            </p:nvSpPr>
            <p:spPr bwMode="auto">
              <a:xfrm>
                <a:off x="3969" y="1457"/>
                <a:ext cx="8" cy="2"/>
              </a:xfrm>
              <a:custGeom>
                <a:avLst/>
                <a:gdLst>
                  <a:gd name="T0" fmla="*/ 60 w 60"/>
                  <a:gd name="T1" fmla="*/ 12 h 12"/>
                  <a:gd name="T2" fmla="*/ 0 w 60"/>
                  <a:gd name="T3" fmla="*/ 0 h 12"/>
                  <a:gd name="T4" fmla="*/ 0 w 60"/>
                  <a:gd name="T5" fmla="*/ 2 h 12"/>
                  <a:gd name="T6" fmla="*/ 60 w 60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2"/>
                  <a:gd name="T14" fmla="*/ 60 w 60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2">
                    <a:moveTo>
                      <a:pt x="60" y="1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6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1" name="Line 1437"/>
              <p:cNvSpPr>
                <a:spLocks noChangeAspect="1" noChangeShapeType="1"/>
              </p:cNvSpPr>
              <p:nvPr/>
            </p:nvSpPr>
            <p:spPr bwMode="auto">
              <a:xfrm>
                <a:off x="3969" y="14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2" name="Freeform 1438"/>
              <p:cNvSpPr>
                <a:spLocks noChangeAspect="1"/>
              </p:cNvSpPr>
              <p:nvPr/>
            </p:nvSpPr>
            <p:spPr bwMode="auto">
              <a:xfrm>
                <a:off x="3965" y="1458"/>
                <a:ext cx="21" cy="27"/>
              </a:xfrm>
              <a:custGeom>
                <a:avLst/>
                <a:gdLst>
                  <a:gd name="T0" fmla="*/ 146 w 146"/>
                  <a:gd name="T1" fmla="*/ 19 h 193"/>
                  <a:gd name="T2" fmla="*/ 86 w 146"/>
                  <a:gd name="T3" fmla="*/ 10 h 193"/>
                  <a:gd name="T4" fmla="*/ 26 w 146"/>
                  <a:gd name="T5" fmla="*/ 0 h 193"/>
                  <a:gd name="T6" fmla="*/ 0 w 146"/>
                  <a:gd name="T7" fmla="*/ 175 h 193"/>
                  <a:gd name="T8" fmla="*/ 60 w 146"/>
                  <a:gd name="T9" fmla="*/ 184 h 193"/>
                  <a:gd name="T10" fmla="*/ 120 w 146"/>
                  <a:gd name="T11" fmla="*/ 193 h 193"/>
                  <a:gd name="T12" fmla="*/ 146 w 146"/>
                  <a:gd name="T13" fmla="*/ 19 h 1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93"/>
                  <a:gd name="T23" fmla="*/ 146 w 146"/>
                  <a:gd name="T24" fmla="*/ 193 h 1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93">
                    <a:moveTo>
                      <a:pt x="146" y="19"/>
                    </a:moveTo>
                    <a:lnTo>
                      <a:pt x="86" y="10"/>
                    </a:lnTo>
                    <a:lnTo>
                      <a:pt x="26" y="0"/>
                    </a:lnTo>
                    <a:lnTo>
                      <a:pt x="0" y="175"/>
                    </a:lnTo>
                    <a:lnTo>
                      <a:pt x="60" y="184"/>
                    </a:lnTo>
                    <a:lnTo>
                      <a:pt x="120" y="193"/>
                    </a:lnTo>
                    <a:lnTo>
                      <a:pt x="146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" name="Freeform 1439"/>
              <p:cNvSpPr>
                <a:spLocks noChangeAspect="1"/>
              </p:cNvSpPr>
              <p:nvPr/>
            </p:nvSpPr>
            <p:spPr bwMode="auto">
              <a:xfrm>
                <a:off x="3965" y="1458"/>
                <a:ext cx="21" cy="27"/>
              </a:xfrm>
              <a:custGeom>
                <a:avLst/>
                <a:gdLst>
                  <a:gd name="T0" fmla="*/ 146 w 146"/>
                  <a:gd name="T1" fmla="*/ 19 h 193"/>
                  <a:gd name="T2" fmla="*/ 86 w 146"/>
                  <a:gd name="T3" fmla="*/ 10 h 193"/>
                  <a:gd name="T4" fmla="*/ 26 w 146"/>
                  <a:gd name="T5" fmla="*/ 0 h 193"/>
                  <a:gd name="T6" fmla="*/ 0 w 146"/>
                  <a:gd name="T7" fmla="*/ 175 h 193"/>
                  <a:gd name="T8" fmla="*/ 60 w 146"/>
                  <a:gd name="T9" fmla="*/ 184 h 193"/>
                  <a:gd name="T10" fmla="*/ 120 w 146"/>
                  <a:gd name="T11" fmla="*/ 193 h 193"/>
                  <a:gd name="T12" fmla="*/ 146 w 146"/>
                  <a:gd name="T13" fmla="*/ 19 h 1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93"/>
                  <a:gd name="T23" fmla="*/ 146 w 146"/>
                  <a:gd name="T24" fmla="*/ 193 h 1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93">
                    <a:moveTo>
                      <a:pt x="146" y="19"/>
                    </a:moveTo>
                    <a:lnTo>
                      <a:pt x="86" y="10"/>
                    </a:lnTo>
                    <a:lnTo>
                      <a:pt x="26" y="0"/>
                    </a:lnTo>
                    <a:lnTo>
                      <a:pt x="0" y="175"/>
                    </a:lnTo>
                    <a:lnTo>
                      <a:pt x="60" y="184"/>
                    </a:lnTo>
                    <a:lnTo>
                      <a:pt x="120" y="193"/>
                    </a:lnTo>
                    <a:lnTo>
                      <a:pt x="146" y="1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4" name="Freeform 1440"/>
              <p:cNvSpPr>
                <a:spLocks noChangeAspect="1"/>
              </p:cNvSpPr>
              <p:nvPr/>
            </p:nvSpPr>
            <p:spPr bwMode="auto">
              <a:xfrm>
                <a:off x="3965" y="1483"/>
                <a:ext cx="9" cy="1"/>
              </a:xfrm>
              <a:custGeom>
                <a:avLst/>
                <a:gdLst>
                  <a:gd name="T0" fmla="*/ 60 w 60"/>
                  <a:gd name="T1" fmla="*/ 9 h 9"/>
                  <a:gd name="T2" fmla="*/ 0 w 60"/>
                  <a:gd name="T3" fmla="*/ 0 h 9"/>
                  <a:gd name="T4" fmla="*/ 0 w 60"/>
                  <a:gd name="T5" fmla="*/ 3 h 9"/>
                  <a:gd name="T6" fmla="*/ 60 w 60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9"/>
                  <a:gd name="T14" fmla="*/ 60 w 6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9">
                    <a:moveTo>
                      <a:pt x="60" y="9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6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5" name="Line 1441"/>
              <p:cNvSpPr>
                <a:spLocks noChangeAspect="1" noChangeShapeType="1"/>
              </p:cNvSpPr>
              <p:nvPr/>
            </p:nvSpPr>
            <p:spPr bwMode="auto">
              <a:xfrm>
                <a:off x="3965" y="14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6" name="Freeform 1442"/>
              <p:cNvSpPr>
                <a:spLocks noChangeAspect="1"/>
              </p:cNvSpPr>
              <p:nvPr/>
            </p:nvSpPr>
            <p:spPr bwMode="auto">
              <a:xfrm>
                <a:off x="3962" y="1483"/>
                <a:ext cx="20" cy="27"/>
              </a:xfrm>
              <a:custGeom>
                <a:avLst/>
                <a:gdLst>
                  <a:gd name="T0" fmla="*/ 139 w 139"/>
                  <a:gd name="T1" fmla="*/ 11 h 188"/>
                  <a:gd name="T2" fmla="*/ 79 w 139"/>
                  <a:gd name="T3" fmla="*/ 6 h 188"/>
                  <a:gd name="T4" fmla="*/ 19 w 139"/>
                  <a:gd name="T5" fmla="*/ 0 h 188"/>
                  <a:gd name="T6" fmla="*/ 0 w 139"/>
                  <a:gd name="T7" fmla="*/ 176 h 188"/>
                  <a:gd name="T8" fmla="*/ 61 w 139"/>
                  <a:gd name="T9" fmla="*/ 182 h 188"/>
                  <a:gd name="T10" fmla="*/ 121 w 139"/>
                  <a:gd name="T11" fmla="*/ 188 h 188"/>
                  <a:gd name="T12" fmla="*/ 139 w 139"/>
                  <a:gd name="T13" fmla="*/ 11 h 1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88"/>
                  <a:gd name="T23" fmla="*/ 139 w 139"/>
                  <a:gd name="T24" fmla="*/ 188 h 1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88">
                    <a:moveTo>
                      <a:pt x="139" y="11"/>
                    </a:moveTo>
                    <a:lnTo>
                      <a:pt x="79" y="6"/>
                    </a:lnTo>
                    <a:lnTo>
                      <a:pt x="19" y="0"/>
                    </a:lnTo>
                    <a:lnTo>
                      <a:pt x="0" y="176"/>
                    </a:lnTo>
                    <a:lnTo>
                      <a:pt x="61" y="182"/>
                    </a:lnTo>
                    <a:lnTo>
                      <a:pt x="121" y="188"/>
                    </a:lnTo>
                    <a:lnTo>
                      <a:pt x="139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7" name="Freeform 1443"/>
              <p:cNvSpPr>
                <a:spLocks noChangeAspect="1"/>
              </p:cNvSpPr>
              <p:nvPr/>
            </p:nvSpPr>
            <p:spPr bwMode="auto">
              <a:xfrm>
                <a:off x="3962" y="1483"/>
                <a:ext cx="20" cy="27"/>
              </a:xfrm>
              <a:custGeom>
                <a:avLst/>
                <a:gdLst>
                  <a:gd name="T0" fmla="*/ 139 w 139"/>
                  <a:gd name="T1" fmla="*/ 11 h 188"/>
                  <a:gd name="T2" fmla="*/ 79 w 139"/>
                  <a:gd name="T3" fmla="*/ 6 h 188"/>
                  <a:gd name="T4" fmla="*/ 19 w 139"/>
                  <a:gd name="T5" fmla="*/ 0 h 188"/>
                  <a:gd name="T6" fmla="*/ 0 w 139"/>
                  <a:gd name="T7" fmla="*/ 176 h 188"/>
                  <a:gd name="T8" fmla="*/ 61 w 139"/>
                  <a:gd name="T9" fmla="*/ 182 h 188"/>
                  <a:gd name="T10" fmla="*/ 121 w 139"/>
                  <a:gd name="T11" fmla="*/ 188 h 188"/>
                  <a:gd name="T12" fmla="*/ 139 w 139"/>
                  <a:gd name="T13" fmla="*/ 11 h 1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88"/>
                  <a:gd name="T23" fmla="*/ 139 w 139"/>
                  <a:gd name="T24" fmla="*/ 188 h 1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88">
                    <a:moveTo>
                      <a:pt x="139" y="11"/>
                    </a:moveTo>
                    <a:lnTo>
                      <a:pt x="79" y="6"/>
                    </a:lnTo>
                    <a:lnTo>
                      <a:pt x="19" y="0"/>
                    </a:lnTo>
                    <a:lnTo>
                      <a:pt x="0" y="176"/>
                    </a:lnTo>
                    <a:lnTo>
                      <a:pt x="61" y="182"/>
                    </a:lnTo>
                    <a:lnTo>
                      <a:pt x="121" y="188"/>
                    </a:lnTo>
                    <a:lnTo>
                      <a:pt x="139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8" name="Freeform 1444"/>
              <p:cNvSpPr>
                <a:spLocks noChangeAspect="1"/>
              </p:cNvSpPr>
              <p:nvPr/>
            </p:nvSpPr>
            <p:spPr bwMode="auto">
              <a:xfrm>
                <a:off x="3962" y="1508"/>
                <a:ext cx="9" cy="1"/>
              </a:xfrm>
              <a:custGeom>
                <a:avLst/>
                <a:gdLst>
                  <a:gd name="T0" fmla="*/ 61 w 61"/>
                  <a:gd name="T1" fmla="*/ 6 h 6"/>
                  <a:gd name="T2" fmla="*/ 0 w 61"/>
                  <a:gd name="T3" fmla="*/ 0 h 6"/>
                  <a:gd name="T4" fmla="*/ 0 w 61"/>
                  <a:gd name="T5" fmla="*/ 3 h 6"/>
                  <a:gd name="T6" fmla="*/ 61 w 61"/>
                  <a:gd name="T7" fmla="*/ 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"/>
                  <a:gd name="T14" fmla="*/ 61 w 61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">
                    <a:moveTo>
                      <a:pt x="61" y="6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61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9" name="Line 1445"/>
              <p:cNvSpPr>
                <a:spLocks noChangeAspect="1" noChangeShapeType="1"/>
              </p:cNvSpPr>
              <p:nvPr/>
            </p:nvSpPr>
            <p:spPr bwMode="auto">
              <a:xfrm>
                <a:off x="3962" y="150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0" name="Freeform 1446"/>
              <p:cNvSpPr>
                <a:spLocks noChangeAspect="1"/>
              </p:cNvSpPr>
              <p:nvPr/>
            </p:nvSpPr>
            <p:spPr bwMode="auto">
              <a:xfrm>
                <a:off x="3961" y="1509"/>
                <a:ext cx="19" cy="25"/>
              </a:xfrm>
              <a:custGeom>
                <a:avLst/>
                <a:gdLst>
                  <a:gd name="T0" fmla="*/ 132 w 132"/>
                  <a:gd name="T1" fmla="*/ 7 h 182"/>
                  <a:gd name="T2" fmla="*/ 72 w 132"/>
                  <a:gd name="T3" fmla="*/ 3 h 182"/>
                  <a:gd name="T4" fmla="*/ 11 w 132"/>
                  <a:gd name="T5" fmla="*/ 0 h 182"/>
                  <a:gd name="T6" fmla="*/ 0 w 132"/>
                  <a:gd name="T7" fmla="*/ 175 h 182"/>
                  <a:gd name="T8" fmla="*/ 60 w 132"/>
                  <a:gd name="T9" fmla="*/ 178 h 182"/>
                  <a:gd name="T10" fmla="*/ 121 w 132"/>
                  <a:gd name="T11" fmla="*/ 182 h 182"/>
                  <a:gd name="T12" fmla="*/ 132 w 132"/>
                  <a:gd name="T13" fmla="*/ 7 h 1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"/>
                  <a:gd name="T22" fmla="*/ 0 h 182"/>
                  <a:gd name="T23" fmla="*/ 132 w 132"/>
                  <a:gd name="T24" fmla="*/ 182 h 1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" h="182">
                    <a:moveTo>
                      <a:pt x="132" y="7"/>
                    </a:moveTo>
                    <a:lnTo>
                      <a:pt x="72" y="3"/>
                    </a:lnTo>
                    <a:lnTo>
                      <a:pt x="11" y="0"/>
                    </a:lnTo>
                    <a:lnTo>
                      <a:pt x="0" y="175"/>
                    </a:lnTo>
                    <a:lnTo>
                      <a:pt x="60" y="178"/>
                    </a:lnTo>
                    <a:lnTo>
                      <a:pt x="121" y="182"/>
                    </a:lnTo>
                    <a:lnTo>
                      <a:pt x="132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1" name="Freeform 1447"/>
              <p:cNvSpPr>
                <a:spLocks noChangeAspect="1"/>
              </p:cNvSpPr>
              <p:nvPr/>
            </p:nvSpPr>
            <p:spPr bwMode="auto">
              <a:xfrm>
                <a:off x="3961" y="1509"/>
                <a:ext cx="19" cy="25"/>
              </a:xfrm>
              <a:custGeom>
                <a:avLst/>
                <a:gdLst>
                  <a:gd name="T0" fmla="*/ 132 w 132"/>
                  <a:gd name="T1" fmla="*/ 7 h 182"/>
                  <a:gd name="T2" fmla="*/ 72 w 132"/>
                  <a:gd name="T3" fmla="*/ 3 h 182"/>
                  <a:gd name="T4" fmla="*/ 11 w 132"/>
                  <a:gd name="T5" fmla="*/ 0 h 182"/>
                  <a:gd name="T6" fmla="*/ 0 w 132"/>
                  <a:gd name="T7" fmla="*/ 175 h 182"/>
                  <a:gd name="T8" fmla="*/ 60 w 132"/>
                  <a:gd name="T9" fmla="*/ 178 h 182"/>
                  <a:gd name="T10" fmla="*/ 121 w 132"/>
                  <a:gd name="T11" fmla="*/ 182 h 182"/>
                  <a:gd name="T12" fmla="*/ 132 w 132"/>
                  <a:gd name="T13" fmla="*/ 7 h 1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"/>
                  <a:gd name="T22" fmla="*/ 0 h 182"/>
                  <a:gd name="T23" fmla="*/ 132 w 132"/>
                  <a:gd name="T24" fmla="*/ 182 h 1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" h="182">
                    <a:moveTo>
                      <a:pt x="132" y="7"/>
                    </a:moveTo>
                    <a:lnTo>
                      <a:pt x="72" y="3"/>
                    </a:lnTo>
                    <a:lnTo>
                      <a:pt x="11" y="0"/>
                    </a:lnTo>
                    <a:lnTo>
                      <a:pt x="0" y="175"/>
                    </a:lnTo>
                    <a:lnTo>
                      <a:pt x="60" y="178"/>
                    </a:lnTo>
                    <a:lnTo>
                      <a:pt x="121" y="182"/>
                    </a:lnTo>
                    <a:lnTo>
                      <a:pt x="132" y="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2" name="Freeform 1448"/>
              <p:cNvSpPr>
                <a:spLocks noChangeAspect="1"/>
              </p:cNvSpPr>
              <p:nvPr/>
            </p:nvSpPr>
            <p:spPr bwMode="auto">
              <a:xfrm>
                <a:off x="3961" y="1533"/>
                <a:ext cx="8" cy="1"/>
              </a:xfrm>
              <a:custGeom>
                <a:avLst/>
                <a:gdLst>
                  <a:gd name="T0" fmla="*/ 60 w 60"/>
                  <a:gd name="T1" fmla="*/ 3 h 3"/>
                  <a:gd name="T2" fmla="*/ 0 w 60"/>
                  <a:gd name="T3" fmla="*/ 0 h 3"/>
                  <a:gd name="T4" fmla="*/ 0 w 60"/>
                  <a:gd name="T5" fmla="*/ 2 h 3"/>
                  <a:gd name="T6" fmla="*/ 60 w 60"/>
                  <a:gd name="T7" fmla="*/ 3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3"/>
                  <a:gd name="T14" fmla="*/ 60 w 60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3">
                    <a:moveTo>
                      <a:pt x="60" y="3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6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3" name="Line 1449"/>
              <p:cNvSpPr>
                <a:spLocks noChangeAspect="1" noChangeShapeType="1"/>
              </p:cNvSpPr>
              <p:nvPr/>
            </p:nvSpPr>
            <p:spPr bwMode="auto">
              <a:xfrm>
                <a:off x="3961" y="15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4" name="Freeform 1450"/>
              <p:cNvSpPr>
                <a:spLocks noChangeAspect="1"/>
              </p:cNvSpPr>
              <p:nvPr/>
            </p:nvSpPr>
            <p:spPr bwMode="auto">
              <a:xfrm>
                <a:off x="3960" y="1534"/>
                <a:ext cx="18" cy="25"/>
              </a:xfrm>
              <a:custGeom>
                <a:avLst/>
                <a:gdLst>
                  <a:gd name="T0" fmla="*/ 125 w 125"/>
                  <a:gd name="T1" fmla="*/ 3 h 179"/>
                  <a:gd name="T2" fmla="*/ 64 w 125"/>
                  <a:gd name="T3" fmla="*/ 1 h 179"/>
                  <a:gd name="T4" fmla="*/ 4 w 125"/>
                  <a:gd name="T5" fmla="*/ 0 h 179"/>
                  <a:gd name="T6" fmla="*/ 0 w 125"/>
                  <a:gd name="T7" fmla="*/ 177 h 179"/>
                  <a:gd name="T8" fmla="*/ 60 w 125"/>
                  <a:gd name="T9" fmla="*/ 178 h 179"/>
                  <a:gd name="T10" fmla="*/ 120 w 125"/>
                  <a:gd name="T11" fmla="*/ 179 h 179"/>
                  <a:gd name="T12" fmla="*/ 125 w 125"/>
                  <a:gd name="T13" fmla="*/ 3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5"/>
                  <a:gd name="T22" fmla="*/ 0 h 179"/>
                  <a:gd name="T23" fmla="*/ 125 w 125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5" h="179">
                    <a:moveTo>
                      <a:pt x="125" y="3"/>
                    </a:moveTo>
                    <a:lnTo>
                      <a:pt x="64" y="1"/>
                    </a:lnTo>
                    <a:lnTo>
                      <a:pt x="4" y="0"/>
                    </a:lnTo>
                    <a:lnTo>
                      <a:pt x="0" y="177"/>
                    </a:lnTo>
                    <a:lnTo>
                      <a:pt x="60" y="178"/>
                    </a:lnTo>
                    <a:lnTo>
                      <a:pt x="120" y="179"/>
                    </a:lnTo>
                    <a:lnTo>
                      <a:pt x="125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5" name="Freeform 1451"/>
              <p:cNvSpPr>
                <a:spLocks noChangeAspect="1"/>
              </p:cNvSpPr>
              <p:nvPr/>
            </p:nvSpPr>
            <p:spPr bwMode="auto">
              <a:xfrm>
                <a:off x="3960" y="1534"/>
                <a:ext cx="18" cy="25"/>
              </a:xfrm>
              <a:custGeom>
                <a:avLst/>
                <a:gdLst>
                  <a:gd name="T0" fmla="*/ 125 w 125"/>
                  <a:gd name="T1" fmla="*/ 3 h 179"/>
                  <a:gd name="T2" fmla="*/ 64 w 125"/>
                  <a:gd name="T3" fmla="*/ 1 h 179"/>
                  <a:gd name="T4" fmla="*/ 4 w 125"/>
                  <a:gd name="T5" fmla="*/ 0 h 179"/>
                  <a:gd name="T6" fmla="*/ 0 w 125"/>
                  <a:gd name="T7" fmla="*/ 177 h 179"/>
                  <a:gd name="T8" fmla="*/ 60 w 125"/>
                  <a:gd name="T9" fmla="*/ 178 h 179"/>
                  <a:gd name="T10" fmla="*/ 120 w 125"/>
                  <a:gd name="T11" fmla="*/ 179 h 179"/>
                  <a:gd name="T12" fmla="*/ 125 w 125"/>
                  <a:gd name="T13" fmla="*/ 3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5"/>
                  <a:gd name="T22" fmla="*/ 0 h 179"/>
                  <a:gd name="T23" fmla="*/ 125 w 125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5" h="179">
                    <a:moveTo>
                      <a:pt x="125" y="3"/>
                    </a:moveTo>
                    <a:lnTo>
                      <a:pt x="64" y="1"/>
                    </a:lnTo>
                    <a:lnTo>
                      <a:pt x="4" y="0"/>
                    </a:lnTo>
                    <a:lnTo>
                      <a:pt x="0" y="177"/>
                    </a:lnTo>
                    <a:lnTo>
                      <a:pt x="60" y="178"/>
                    </a:lnTo>
                    <a:lnTo>
                      <a:pt x="120" y="179"/>
                    </a:lnTo>
                    <a:lnTo>
                      <a:pt x="125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6" name="Freeform 1452"/>
              <p:cNvSpPr>
                <a:spLocks noChangeAspect="1"/>
              </p:cNvSpPr>
              <p:nvPr/>
            </p:nvSpPr>
            <p:spPr bwMode="auto">
              <a:xfrm>
                <a:off x="3960" y="1559"/>
                <a:ext cx="9" cy="1"/>
              </a:xfrm>
              <a:custGeom>
                <a:avLst/>
                <a:gdLst>
                  <a:gd name="T0" fmla="*/ 60 w 60"/>
                  <a:gd name="T1" fmla="*/ 1 h 2"/>
                  <a:gd name="T2" fmla="*/ 0 w 60"/>
                  <a:gd name="T3" fmla="*/ 0 h 2"/>
                  <a:gd name="T4" fmla="*/ 0 w 60"/>
                  <a:gd name="T5" fmla="*/ 2 h 2"/>
                  <a:gd name="T6" fmla="*/ 60 w 60"/>
                  <a:gd name="T7" fmla="*/ 1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"/>
                  <a:gd name="T14" fmla="*/ 60 w 60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">
                    <a:moveTo>
                      <a:pt x="60" y="1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6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7" name="Line 1453"/>
              <p:cNvSpPr>
                <a:spLocks noChangeAspect="1" noChangeShapeType="1"/>
              </p:cNvSpPr>
              <p:nvPr/>
            </p:nvSpPr>
            <p:spPr bwMode="auto">
              <a:xfrm>
                <a:off x="3960" y="155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8" name="Freeform 1454"/>
              <p:cNvSpPr>
                <a:spLocks noChangeAspect="1"/>
              </p:cNvSpPr>
              <p:nvPr/>
            </p:nvSpPr>
            <p:spPr bwMode="auto">
              <a:xfrm>
                <a:off x="3960" y="1559"/>
                <a:ext cx="18" cy="26"/>
              </a:xfrm>
              <a:custGeom>
                <a:avLst/>
                <a:gdLst>
                  <a:gd name="T0" fmla="*/ 120 w 122"/>
                  <a:gd name="T1" fmla="*/ 0 h 179"/>
                  <a:gd name="T2" fmla="*/ 60 w 122"/>
                  <a:gd name="T3" fmla="*/ 1 h 179"/>
                  <a:gd name="T4" fmla="*/ 0 w 122"/>
                  <a:gd name="T5" fmla="*/ 2 h 179"/>
                  <a:gd name="T6" fmla="*/ 2 w 122"/>
                  <a:gd name="T7" fmla="*/ 179 h 179"/>
                  <a:gd name="T8" fmla="*/ 62 w 122"/>
                  <a:gd name="T9" fmla="*/ 177 h 179"/>
                  <a:gd name="T10" fmla="*/ 122 w 122"/>
                  <a:gd name="T11" fmla="*/ 176 h 179"/>
                  <a:gd name="T12" fmla="*/ 120 w 122"/>
                  <a:gd name="T13" fmla="*/ 0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179"/>
                  <a:gd name="T23" fmla="*/ 122 w 122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179">
                    <a:moveTo>
                      <a:pt x="120" y="0"/>
                    </a:moveTo>
                    <a:lnTo>
                      <a:pt x="60" y="1"/>
                    </a:lnTo>
                    <a:lnTo>
                      <a:pt x="0" y="2"/>
                    </a:lnTo>
                    <a:lnTo>
                      <a:pt x="2" y="179"/>
                    </a:lnTo>
                    <a:lnTo>
                      <a:pt x="62" y="177"/>
                    </a:lnTo>
                    <a:lnTo>
                      <a:pt x="122" y="176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9" name="Freeform 1455"/>
              <p:cNvSpPr>
                <a:spLocks noChangeAspect="1"/>
              </p:cNvSpPr>
              <p:nvPr/>
            </p:nvSpPr>
            <p:spPr bwMode="auto">
              <a:xfrm>
                <a:off x="3960" y="1559"/>
                <a:ext cx="18" cy="26"/>
              </a:xfrm>
              <a:custGeom>
                <a:avLst/>
                <a:gdLst>
                  <a:gd name="T0" fmla="*/ 120 w 122"/>
                  <a:gd name="T1" fmla="*/ 0 h 179"/>
                  <a:gd name="T2" fmla="*/ 60 w 122"/>
                  <a:gd name="T3" fmla="*/ 1 h 179"/>
                  <a:gd name="T4" fmla="*/ 0 w 122"/>
                  <a:gd name="T5" fmla="*/ 2 h 179"/>
                  <a:gd name="T6" fmla="*/ 2 w 122"/>
                  <a:gd name="T7" fmla="*/ 179 h 179"/>
                  <a:gd name="T8" fmla="*/ 62 w 122"/>
                  <a:gd name="T9" fmla="*/ 177 h 179"/>
                  <a:gd name="T10" fmla="*/ 122 w 122"/>
                  <a:gd name="T11" fmla="*/ 176 h 179"/>
                  <a:gd name="T12" fmla="*/ 120 w 122"/>
                  <a:gd name="T13" fmla="*/ 0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179"/>
                  <a:gd name="T23" fmla="*/ 122 w 122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179">
                    <a:moveTo>
                      <a:pt x="120" y="0"/>
                    </a:moveTo>
                    <a:lnTo>
                      <a:pt x="60" y="1"/>
                    </a:lnTo>
                    <a:lnTo>
                      <a:pt x="0" y="2"/>
                    </a:lnTo>
                    <a:lnTo>
                      <a:pt x="2" y="179"/>
                    </a:lnTo>
                    <a:lnTo>
                      <a:pt x="62" y="177"/>
                    </a:lnTo>
                    <a:lnTo>
                      <a:pt x="122" y="176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0" name="Freeform 1456"/>
              <p:cNvSpPr>
                <a:spLocks noChangeAspect="1"/>
              </p:cNvSpPr>
              <p:nvPr/>
            </p:nvSpPr>
            <p:spPr bwMode="auto">
              <a:xfrm>
                <a:off x="3961" y="1584"/>
                <a:ext cx="8" cy="1"/>
              </a:xfrm>
              <a:custGeom>
                <a:avLst/>
                <a:gdLst>
                  <a:gd name="T0" fmla="*/ 60 w 60"/>
                  <a:gd name="T1" fmla="*/ 0 h 4"/>
                  <a:gd name="T2" fmla="*/ 0 w 60"/>
                  <a:gd name="T3" fmla="*/ 2 h 4"/>
                  <a:gd name="T4" fmla="*/ 0 w 60"/>
                  <a:gd name="T5" fmla="*/ 4 h 4"/>
                  <a:gd name="T6" fmla="*/ 60 w 60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4"/>
                  <a:gd name="T14" fmla="*/ 60 w 60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4">
                    <a:moveTo>
                      <a:pt x="60" y="0"/>
                    </a:moveTo>
                    <a:lnTo>
                      <a:pt x="0" y="2"/>
                    </a:lnTo>
                    <a:lnTo>
                      <a:pt x="0" y="4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1" name="Line 1457"/>
              <p:cNvSpPr>
                <a:spLocks noChangeAspect="1" noChangeShapeType="1"/>
              </p:cNvSpPr>
              <p:nvPr/>
            </p:nvSpPr>
            <p:spPr bwMode="auto">
              <a:xfrm>
                <a:off x="3961" y="158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2" name="Freeform 1458"/>
              <p:cNvSpPr>
                <a:spLocks noChangeAspect="1"/>
              </p:cNvSpPr>
              <p:nvPr/>
            </p:nvSpPr>
            <p:spPr bwMode="auto">
              <a:xfrm>
                <a:off x="3961" y="1584"/>
                <a:ext cx="18" cy="26"/>
              </a:xfrm>
              <a:custGeom>
                <a:avLst/>
                <a:gdLst>
                  <a:gd name="T0" fmla="*/ 120 w 129"/>
                  <a:gd name="T1" fmla="*/ 0 h 183"/>
                  <a:gd name="T2" fmla="*/ 60 w 129"/>
                  <a:gd name="T3" fmla="*/ 3 h 183"/>
                  <a:gd name="T4" fmla="*/ 0 w 129"/>
                  <a:gd name="T5" fmla="*/ 7 h 183"/>
                  <a:gd name="T6" fmla="*/ 9 w 129"/>
                  <a:gd name="T7" fmla="*/ 183 h 183"/>
                  <a:gd name="T8" fmla="*/ 69 w 129"/>
                  <a:gd name="T9" fmla="*/ 180 h 183"/>
                  <a:gd name="T10" fmla="*/ 129 w 129"/>
                  <a:gd name="T11" fmla="*/ 176 h 183"/>
                  <a:gd name="T12" fmla="*/ 120 w 129"/>
                  <a:gd name="T13" fmla="*/ 0 h 1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183"/>
                  <a:gd name="T23" fmla="*/ 129 w 129"/>
                  <a:gd name="T24" fmla="*/ 183 h 1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183">
                    <a:moveTo>
                      <a:pt x="120" y="0"/>
                    </a:moveTo>
                    <a:lnTo>
                      <a:pt x="60" y="3"/>
                    </a:lnTo>
                    <a:lnTo>
                      <a:pt x="0" y="7"/>
                    </a:lnTo>
                    <a:lnTo>
                      <a:pt x="9" y="183"/>
                    </a:lnTo>
                    <a:lnTo>
                      <a:pt x="69" y="180"/>
                    </a:lnTo>
                    <a:lnTo>
                      <a:pt x="129" y="176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3" name="Freeform 1459"/>
              <p:cNvSpPr>
                <a:spLocks noChangeAspect="1"/>
              </p:cNvSpPr>
              <p:nvPr/>
            </p:nvSpPr>
            <p:spPr bwMode="auto">
              <a:xfrm>
                <a:off x="3961" y="1584"/>
                <a:ext cx="18" cy="26"/>
              </a:xfrm>
              <a:custGeom>
                <a:avLst/>
                <a:gdLst>
                  <a:gd name="T0" fmla="*/ 120 w 129"/>
                  <a:gd name="T1" fmla="*/ 0 h 183"/>
                  <a:gd name="T2" fmla="*/ 60 w 129"/>
                  <a:gd name="T3" fmla="*/ 3 h 183"/>
                  <a:gd name="T4" fmla="*/ 0 w 129"/>
                  <a:gd name="T5" fmla="*/ 7 h 183"/>
                  <a:gd name="T6" fmla="*/ 9 w 129"/>
                  <a:gd name="T7" fmla="*/ 183 h 183"/>
                  <a:gd name="T8" fmla="*/ 69 w 129"/>
                  <a:gd name="T9" fmla="*/ 180 h 183"/>
                  <a:gd name="T10" fmla="*/ 129 w 129"/>
                  <a:gd name="T11" fmla="*/ 176 h 183"/>
                  <a:gd name="T12" fmla="*/ 120 w 129"/>
                  <a:gd name="T13" fmla="*/ 0 h 1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183"/>
                  <a:gd name="T23" fmla="*/ 129 w 129"/>
                  <a:gd name="T24" fmla="*/ 183 h 1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183">
                    <a:moveTo>
                      <a:pt x="120" y="0"/>
                    </a:moveTo>
                    <a:lnTo>
                      <a:pt x="60" y="3"/>
                    </a:lnTo>
                    <a:lnTo>
                      <a:pt x="0" y="7"/>
                    </a:lnTo>
                    <a:lnTo>
                      <a:pt x="9" y="183"/>
                    </a:lnTo>
                    <a:lnTo>
                      <a:pt x="69" y="180"/>
                    </a:lnTo>
                    <a:lnTo>
                      <a:pt x="129" y="176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4" name="Freeform 1460"/>
              <p:cNvSpPr>
                <a:spLocks noChangeAspect="1"/>
              </p:cNvSpPr>
              <p:nvPr/>
            </p:nvSpPr>
            <p:spPr bwMode="auto">
              <a:xfrm>
                <a:off x="3962" y="1610"/>
                <a:ext cx="8" cy="1"/>
              </a:xfrm>
              <a:custGeom>
                <a:avLst/>
                <a:gdLst>
                  <a:gd name="T0" fmla="*/ 60 w 60"/>
                  <a:gd name="T1" fmla="*/ 0 h 6"/>
                  <a:gd name="T2" fmla="*/ 0 w 60"/>
                  <a:gd name="T3" fmla="*/ 3 h 6"/>
                  <a:gd name="T4" fmla="*/ 0 w 60"/>
                  <a:gd name="T5" fmla="*/ 6 h 6"/>
                  <a:gd name="T6" fmla="*/ 6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0"/>
                    </a:moveTo>
                    <a:lnTo>
                      <a:pt x="0" y="3"/>
                    </a:lnTo>
                    <a:lnTo>
                      <a:pt x="0" y="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5" name="Line 1461"/>
              <p:cNvSpPr>
                <a:spLocks noChangeAspect="1" noChangeShapeType="1"/>
              </p:cNvSpPr>
              <p:nvPr/>
            </p:nvSpPr>
            <p:spPr bwMode="auto">
              <a:xfrm>
                <a:off x="3962" y="161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6" name="Freeform 1462"/>
              <p:cNvSpPr>
                <a:spLocks noChangeAspect="1"/>
              </p:cNvSpPr>
              <p:nvPr/>
            </p:nvSpPr>
            <p:spPr bwMode="auto">
              <a:xfrm>
                <a:off x="3962" y="1609"/>
                <a:ext cx="19" cy="27"/>
              </a:xfrm>
              <a:custGeom>
                <a:avLst/>
                <a:gdLst>
                  <a:gd name="T0" fmla="*/ 120 w 137"/>
                  <a:gd name="T1" fmla="*/ 0 h 187"/>
                  <a:gd name="T2" fmla="*/ 60 w 137"/>
                  <a:gd name="T3" fmla="*/ 6 h 187"/>
                  <a:gd name="T4" fmla="*/ 0 w 137"/>
                  <a:gd name="T5" fmla="*/ 12 h 187"/>
                  <a:gd name="T6" fmla="*/ 17 w 137"/>
                  <a:gd name="T7" fmla="*/ 187 h 187"/>
                  <a:gd name="T8" fmla="*/ 77 w 137"/>
                  <a:gd name="T9" fmla="*/ 181 h 187"/>
                  <a:gd name="T10" fmla="*/ 137 w 137"/>
                  <a:gd name="T11" fmla="*/ 175 h 187"/>
                  <a:gd name="T12" fmla="*/ 120 w 137"/>
                  <a:gd name="T13" fmla="*/ 0 h 1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7"/>
                  <a:gd name="T22" fmla="*/ 0 h 187"/>
                  <a:gd name="T23" fmla="*/ 137 w 137"/>
                  <a:gd name="T24" fmla="*/ 187 h 1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7" h="187">
                    <a:moveTo>
                      <a:pt x="120" y="0"/>
                    </a:moveTo>
                    <a:lnTo>
                      <a:pt x="60" y="6"/>
                    </a:lnTo>
                    <a:lnTo>
                      <a:pt x="0" y="12"/>
                    </a:lnTo>
                    <a:lnTo>
                      <a:pt x="17" y="187"/>
                    </a:lnTo>
                    <a:lnTo>
                      <a:pt x="77" y="181"/>
                    </a:lnTo>
                    <a:lnTo>
                      <a:pt x="137" y="175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7" name="Freeform 1463"/>
              <p:cNvSpPr>
                <a:spLocks noChangeAspect="1"/>
              </p:cNvSpPr>
              <p:nvPr/>
            </p:nvSpPr>
            <p:spPr bwMode="auto">
              <a:xfrm>
                <a:off x="3962" y="1609"/>
                <a:ext cx="19" cy="27"/>
              </a:xfrm>
              <a:custGeom>
                <a:avLst/>
                <a:gdLst>
                  <a:gd name="T0" fmla="*/ 120 w 137"/>
                  <a:gd name="T1" fmla="*/ 0 h 187"/>
                  <a:gd name="T2" fmla="*/ 60 w 137"/>
                  <a:gd name="T3" fmla="*/ 6 h 187"/>
                  <a:gd name="T4" fmla="*/ 0 w 137"/>
                  <a:gd name="T5" fmla="*/ 12 h 187"/>
                  <a:gd name="T6" fmla="*/ 17 w 137"/>
                  <a:gd name="T7" fmla="*/ 187 h 187"/>
                  <a:gd name="T8" fmla="*/ 77 w 137"/>
                  <a:gd name="T9" fmla="*/ 181 h 187"/>
                  <a:gd name="T10" fmla="*/ 137 w 137"/>
                  <a:gd name="T11" fmla="*/ 175 h 187"/>
                  <a:gd name="T12" fmla="*/ 120 w 137"/>
                  <a:gd name="T13" fmla="*/ 0 h 1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7"/>
                  <a:gd name="T22" fmla="*/ 0 h 187"/>
                  <a:gd name="T23" fmla="*/ 137 w 137"/>
                  <a:gd name="T24" fmla="*/ 187 h 1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7" h="187">
                    <a:moveTo>
                      <a:pt x="120" y="0"/>
                    </a:moveTo>
                    <a:lnTo>
                      <a:pt x="60" y="6"/>
                    </a:lnTo>
                    <a:lnTo>
                      <a:pt x="0" y="12"/>
                    </a:lnTo>
                    <a:lnTo>
                      <a:pt x="17" y="187"/>
                    </a:lnTo>
                    <a:lnTo>
                      <a:pt x="77" y="181"/>
                    </a:lnTo>
                    <a:lnTo>
                      <a:pt x="137" y="175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8" name="Freeform 1464"/>
              <p:cNvSpPr>
                <a:spLocks noChangeAspect="1"/>
              </p:cNvSpPr>
              <p:nvPr/>
            </p:nvSpPr>
            <p:spPr bwMode="auto">
              <a:xfrm>
                <a:off x="3964" y="1635"/>
                <a:ext cx="9" cy="1"/>
              </a:xfrm>
              <a:custGeom>
                <a:avLst/>
                <a:gdLst>
                  <a:gd name="T0" fmla="*/ 60 w 60"/>
                  <a:gd name="T1" fmla="*/ 0 h 8"/>
                  <a:gd name="T2" fmla="*/ 0 w 60"/>
                  <a:gd name="T3" fmla="*/ 6 h 8"/>
                  <a:gd name="T4" fmla="*/ 0 w 60"/>
                  <a:gd name="T5" fmla="*/ 8 h 8"/>
                  <a:gd name="T6" fmla="*/ 60 w 60"/>
                  <a:gd name="T7" fmla="*/ 0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8"/>
                  <a:gd name="T14" fmla="*/ 60 w 60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8">
                    <a:moveTo>
                      <a:pt x="60" y="0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9" name="Line 1465"/>
              <p:cNvSpPr>
                <a:spLocks noChangeAspect="1" noChangeShapeType="1"/>
              </p:cNvSpPr>
              <p:nvPr/>
            </p:nvSpPr>
            <p:spPr bwMode="auto">
              <a:xfrm>
                <a:off x="3964" y="16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10" name="Freeform 1466"/>
              <p:cNvSpPr>
                <a:spLocks noChangeAspect="1"/>
              </p:cNvSpPr>
              <p:nvPr/>
            </p:nvSpPr>
            <p:spPr bwMode="auto">
              <a:xfrm>
                <a:off x="3964" y="1634"/>
                <a:ext cx="21" cy="27"/>
              </a:xfrm>
              <a:custGeom>
                <a:avLst/>
                <a:gdLst>
                  <a:gd name="T0" fmla="*/ 120 w 143"/>
                  <a:gd name="T1" fmla="*/ 0 h 191"/>
                  <a:gd name="T2" fmla="*/ 60 w 143"/>
                  <a:gd name="T3" fmla="*/ 8 h 191"/>
                  <a:gd name="T4" fmla="*/ 0 w 143"/>
                  <a:gd name="T5" fmla="*/ 16 h 191"/>
                  <a:gd name="T6" fmla="*/ 23 w 143"/>
                  <a:gd name="T7" fmla="*/ 191 h 191"/>
                  <a:gd name="T8" fmla="*/ 83 w 143"/>
                  <a:gd name="T9" fmla="*/ 183 h 191"/>
                  <a:gd name="T10" fmla="*/ 143 w 143"/>
                  <a:gd name="T11" fmla="*/ 176 h 191"/>
                  <a:gd name="T12" fmla="*/ 120 w 143"/>
                  <a:gd name="T13" fmla="*/ 0 h 1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191"/>
                  <a:gd name="T23" fmla="*/ 143 w 143"/>
                  <a:gd name="T24" fmla="*/ 191 h 1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191">
                    <a:moveTo>
                      <a:pt x="120" y="0"/>
                    </a:moveTo>
                    <a:lnTo>
                      <a:pt x="60" y="8"/>
                    </a:lnTo>
                    <a:lnTo>
                      <a:pt x="0" y="16"/>
                    </a:lnTo>
                    <a:lnTo>
                      <a:pt x="23" y="191"/>
                    </a:lnTo>
                    <a:lnTo>
                      <a:pt x="83" y="183"/>
                    </a:lnTo>
                    <a:lnTo>
                      <a:pt x="143" y="176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11" name="Freeform 1467"/>
              <p:cNvSpPr>
                <a:spLocks noChangeAspect="1"/>
              </p:cNvSpPr>
              <p:nvPr/>
            </p:nvSpPr>
            <p:spPr bwMode="auto">
              <a:xfrm>
                <a:off x="3964" y="1634"/>
                <a:ext cx="21" cy="27"/>
              </a:xfrm>
              <a:custGeom>
                <a:avLst/>
                <a:gdLst>
                  <a:gd name="T0" fmla="*/ 120 w 143"/>
                  <a:gd name="T1" fmla="*/ 0 h 191"/>
                  <a:gd name="T2" fmla="*/ 60 w 143"/>
                  <a:gd name="T3" fmla="*/ 8 h 191"/>
                  <a:gd name="T4" fmla="*/ 0 w 143"/>
                  <a:gd name="T5" fmla="*/ 16 h 191"/>
                  <a:gd name="T6" fmla="*/ 23 w 143"/>
                  <a:gd name="T7" fmla="*/ 191 h 191"/>
                  <a:gd name="T8" fmla="*/ 83 w 143"/>
                  <a:gd name="T9" fmla="*/ 183 h 191"/>
                  <a:gd name="T10" fmla="*/ 143 w 143"/>
                  <a:gd name="T11" fmla="*/ 176 h 191"/>
                  <a:gd name="T12" fmla="*/ 120 w 143"/>
                  <a:gd name="T13" fmla="*/ 0 h 1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191"/>
                  <a:gd name="T23" fmla="*/ 143 w 143"/>
                  <a:gd name="T24" fmla="*/ 191 h 1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191">
                    <a:moveTo>
                      <a:pt x="120" y="0"/>
                    </a:moveTo>
                    <a:lnTo>
                      <a:pt x="60" y="8"/>
                    </a:lnTo>
                    <a:lnTo>
                      <a:pt x="0" y="16"/>
                    </a:lnTo>
                    <a:lnTo>
                      <a:pt x="23" y="191"/>
                    </a:lnTo>
                    <a:lnTo>
                      <a:pt x="83" y="183"/>
                    </a:lnTo>
                    <a:lnTo>
                      <a:pt x="143" y="176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12" name="Freeform 1468"/>
              <p:cNvSpPr>
                <a:spLocks noChangeAspect="1"/>
              </p:cNvSpPr>
              <p:nvPr/>
            </p:nvSpPr>
            <p:spPr bwMode="auto">
              <a:xfrm>
                <a:off x="3968" y="1659"/>
                <a:ext cx="17" cy="9"/>
              </a:xfrm>
              <a:custGeom>
                <a:avLst/>
                <a:gdLst>
                  <a:gd name="T0" fmla="*/ 60 w 120"/>
                  <a:gd name="T1" fmla="*/ 7 h 68"/>
                  <a:gd name="T2" fmla="*/ 120 w 120"/>
                  <a:gd name="T3" fmla="*/ 0 h 68"/>
                  <a:gd name="T4" fmla="*/ 120 w 120"/>
                  <a:gd name="T5" fmla="*/ 12 h 68"/>
                  <a:gd name="T6" fmla="*/ 118 w 120"/>
                  <a:gd name="T7" fmla="*/ 25 h 68"/>
                  <a:gd name="T8" fmla="*/ 113 w 120"/>
                  <a:gd name="T9" fmla="*/ 37 h 68"/>
                  <a:gd name="T10" fmla="*/ 106 w 120"/>
                  <a:gd name="T11" fmla="*/ 47 h 68"/>
                  <a:gd name="T12" fmla="*/ 96 w 120"/>
                  <a:gd name="T13" fmla="*/ 56 h 68"/>
                  <a:gd name="T14" fmla="*/ 86 w 120"/>
                  <a:gd name="T15" fmla="*/ 62 h 68"/>
                  <a:gd name="T16" fmla="*/ 74 w 120"/>
                  <a:gd name="T17" fmla="*/ 67 h 68"/>
                  <a:gd name="T18" fmla="*/ 61 w 120"/>
                  <a:gd name="T19" fmla="*/ 68 h 68"/>
                  <a:gd name="T20" fmla="*/ 49 w 120"/>
                  <a:gd name="T21" fmla="*/ 68 h 68"/>
                  <a:gd name="T22" fmla="*/ 36 w 120"/>
                  <a:gd name="T23" fmla="*/ 63 h 68"/>
                  <a:gd name="T24" fmla="*/ 26 w 120"/>
                  <a:gd name="T25" fmla="*/ 58 h 68"/>
                  <a:gd name="T26" fmla="*/ 16 w 120"/>
                  <a:gd name="T27" fmla="*/ 50 h 68"/>
                  <a:gd name="T28" fmla="*/ 8 w 120"/>
                  <a:gd name="T29" fmla="*/ 39 h 68"/>
                  <a:gd name="T30" fmla="*/ 3 w 120"/>
                  <a:gd name="T31" fmla="*/ 28 h 68"/>
                  <a:gd name="T32" fmla="*/ 0 w 120"/>
                  <a:gd name="T33" fmla="*/ 15 h 68"/>
                  <a:gd name="T34" fmla="*/ 60 w 120"/>
                  <a:gd name="T35" fmla="*/ 7 h 6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20"/>
                  <a:gd name="T55" fmla="*/ 0 h 68"/>
                  <a:gd name="T56" fmla="*/ 120 w 120"/>
                  <a:gd name="T57" fmla="*/ 68 h 6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20" h="68">
                    <a:moveTo>
                      <a:pt x="60" y="7"/>
                    </a:moveTo>
                    <a:lnTo>
                      <a:pt x="120" y="0"/>
                    </a:lnTo>
                    <a:lnTo>
                      <a:pt x="120" y="12"/>
                    </a:lnTo>
                    <a:lnTo>
                      <a:pt x="118" y="25"/>
                    </a:lnTo>
                    <a:lnTo>
                      <a:pt x="113" y="37"/>
                    </a:lnTo>
                    <a:lnTo>
                      <a:pt x="106" y="47"/>
                    </a:lnTo>
                    <a:lnTo>
                      <a:pt x="96" y="56"/>
                    </a:lnTo>
                    <a:lnTo>
                      <a:pt x="86" y="62"/>
                    </a:lnTo>
                    <a:lnTo>
                      <a:pt x="74" y="67"/>
                    </a:lnTo>
                    <a:lnTo>
                      <a:pt x="61" y="68"/>
                    </a:lnTo>
                    <a:lnTo>
                      <a:pt x="49" y="68"/>
                    </a:lnTo>
                    <a:lnTo>
                      <a:pt x="36" y="63"/>
                    </a:lnTo>
                    <a:lnTo>
                      <a:pt x="26" y="58"/>
                    </a:lnTo>
                    <a:lnTo>
                      <a:pt x="16" y="50"/>
                    </a:lnTo>
                    <a:lnTo>
                      <a:pt x="8" y="39"/>
                    </a:lnTo>
                    <a:lnTo>
                      <a:pt x="3" y="28"/>
                    </a:lnTo>
                    <a:lnTo>
                      <a:pt x="0" y="15"/>
                    </a:lnTo>
                    <a:lnTo>
                      <a:pt x="6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13" name="Freeform 1469"/>
              <p:cNvSpPr>
                <a:spLocks noChangeAspect="1"/>
              </p:cNvSpPr>
              <p:nvPr/>
            </p:nvSpPr>
            <p:spPr bwMode="auto">
              <a:xfrm>
                <a:off x="3968" y="1659"/>
                <a:ext cx="17" cy="9"/>
              </a:xfrm>
              <a:custGeom>
                <a:avLst/>
                <a:gdLst>
                  <a:gd name="T0" fmla="*/ 120 w 120"/>
                  <a:gd name="T1" fmla="*/ 0 h 68"/>
                  <a:gd name="T2" fmla="*/ 120 w 120"/>
                  <a:gd name="T3" fmla="*/ 12 h 68"/>
                  <a:gd name="T4" fmla="*/ 118 w 120"/>
                  <a:gd name="T5" fmla="*/ 25 h 68"/>
                  <a:gd name="T6" fmla="*/ 113 w 120"/>
                  <a:gd name="T7" fmla="*/ 37 h 68"/>
                  <a:gd name="T8" fmla="*/ 106 w 120"/>
                  <a:gd name="T9" fmla="*/ 47 h 68"/>
                  <a:gd name="T10" fmla="*/ 96 w 120"/>
                  <a:gd name="T11" fmla="*/ 56 h 68"/>
                  <a:gd name="T12" fmla="*/ 86 w 120"/>
                  <a:gd name="T13" fmla="*/ 62 h 68"/>
                  <a:gd name="T14" fmla="*/ 74 w 120"/>
                  <a:gd name="T15" fmla="*/ 67 h 68"/>
                  <a:gd name="T16" fmla="*/ 61 w 120"/>
                  <a:gd name="T17" fmla="*/ 68 h 68"/>
                  <a:gd name="T18" fmla="*/ 49 w 120"/>
                  <a:gd name="T19" fmla="*/ 68 h 68"/>
                  <a:gd name="T20" fmla="*/ 36 w 120"/>
                  <a:gd name="T21" fmla="*/ 63 h 68"/>
                  <a:gd name="T22" fmla="*/ 26 w 120"/>
                  <a:gd name="T23" fmla="*/ 58 h 68"/>
                  <a:gd name="T24" fmla="*/ 16 w 120"/>
                  <a:gd name="T25" fmla="*/ 50 h 68"/>
                  <a:gd name="T26" fmla="*/ 8 w 120"/>
                  <a:gd name="T27" fmla="*/ 39 h 68"/>
                  <a:gd name="T28" fmla="*/ 3 w 120"/>
                  <a:gd name="T29" fmla="*/ 28 h 68"/>
                  <a:gd name="T30" fmla="*/ 0 w 120"/>
                  <a:gd name="T31" fmla="*/ 15 h 6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20"/>
                  <a:gd name="T49" fmla="*/ 0 h 68"/>
                  <a:gd name="T50" fmla="*/ 120 w 120"/>
                  <a:gd name="T51" fmla="*/ 68 h 6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20" h="68">
                    <a:moveTo>
                      <a:pt x="120" y="0"/>
                    </a:moveTo>
                    <a:lnTo>
                      <a:pt x="120" y="12"/>
                    </a:lnTo>
                    <a:lnTo>
                      <a:pt x="118" y="25"/>
                    </a:lnTo>
                    <a:lnTo>
                      <a:pt x="113" y="37"/>
                    </a:lnTo>
                    <a:lnTo>
                      <a:pt x="106" y="47"/>
                    </a:lnTo>
                    <a:lnTo>
                      <a:pt x="96" y="56"/>
                    </a:lnTo>
                    <a:lnTo>
                      <a:pt x="86" y="62"/>
                    </a:lnTo>
                    <a:lnTo>
                      <a:pt x="74" y="67"/>
                    </a:lnTo>
                    <a:lnTo>
                      <a:pt x="61" y="68"/>
                    </a:lnTo>
                    <a:lnTo>
                      <a:pt x="49" y="68"/>
                    </a:lnTo>
                    <a:lnTo>
                      <a:pt x="36" y="63"/>
                    </a:lnTo>
                    <a:lnTo>
                      <a:pt x="26" y="58"/>
                    </a:lnTo>
                    <a:lnTo>
                      <a:pt x="16" y="50"/>
                    </a:lnTo>
                    <a:lnTo>
                      <a:pt x="8" y="39"/>
                    </a:lnTo>
                    <a:lnTo>
                      <a:pt x="3" y="28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14" name="Freeform 1470"/>
              <p:cNvSpPr>
                <a:spLocks noChangeAspect="1"/>
              </p:cNvSpPr>
              <p:nvPr/>
            </p:nvSpPr>
            <p:spPr bwMode="auto">
              <a:xfrm>
                <a:off x="1298" y="1070"/>
                <a:ext cx="134" cy="62"/>
              </a:xfrm>
              <a:custGeom>
                <a:avLst/>
                <a:gdLst>
                  <a:gd name="T0" fmla="*/ 0 w 934"/>
                  <a:gd name="T1" fmla="*/ 297 h 436"/>
                  <a:gd name="T2" fmla="*/ 934 w 934"/>
                  <a:gd name="T3" fmla="*/ 436 h 436"/>
                  <a:gd name="T4" fmla="*/ 94 w 934"/>
                  <a:gd name="T5" fmla="*/ 0 h 436"/>
                  <a:gd name="T6" fmla="*/ 0 w 934"/>
                  <a:gd name="T7" fmla="*/ 297 h 4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4"/>
                  <a:gd name="T13" fmla="*/ 0 h 436"/>
                  <a:gd name="T14" fmla="*/ 934 w 934"/>
                  <a:gd name="T15" fmla="*/ 436 h 4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4" h="436">
                    <a:moveTo>
                      <a:pt x="0" y="297"/>
                    </a:moveTo>
                    <a:lnTo>
                      <a:pt x="934" y="436"/>
                    </a:lnTo>
                    <a:lnTo>
                      <a:pt x="94" y="0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15" name="Freeform 1471"/>
              <p:cNvSpPr>
                <a:spLocks noChangeAspect="1"/>
              </p:cNvSpPr>
              <p:nvPr/>
            </p:nvSpPr>
            <p:spPr bwMode="auto">
              <a:xfrm>
                <a:off x="1298" y="1070"/>
                <a:ext cx="134" cy="62"/>
              </a:xfrm>
              <a:custGeom>
                <a:avLst/>
                <a:gdLst>
                  <a:gd name="T0" fmla="*/ 0 w 934"/>
                  <a:gd name="T1" fmla="*/ 297 h 436"/>
                  <a:gd name="T2" fmla="*/ 934 w 934"/>
                  <a:gd name="T3" fmla="*/ 436 h 436"/>
                  <a:gd name="T4" fmla="*/ 94 w 934"/>
                  <a:gd name="T5" fmla="*/ 0 h 436"/>
                  <a:gd name="T6" fmla="*/ 0 w 934"/>
                  <a:gd name="T7" fmla="*/ 297 h 4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4"/>
                  <a:gd name="T13" fmla="*/ 0 h 436"/>
                  <a:gd name="T14" fmla="*/ 934 w 934"/>
                  <a:gd name="T15" fmla="*/ 436 h 4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4" h="436">
                    <a:moveTo>
                      <a:pt x="0" y="297"/>
                    </a:moveTo>
                    <a:lnTo>
                      <a:pt x="934" y="436"/>
                    </a:lnTo>
                    <a:lnTo>
                      <a:pt x="94" y="0"/>
                    </a:lnTo>
                    <a:lnTo>
                      <a:pt x="0" y="29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16" name="Freeform 1472"/>
              <p:cNvSpPr>
                <a:spLocks noChangeAspect="1"/>
              </p:cNvSpPr>
              <p:nvPr/>
            </p:nvSpPr>
            <p:spPr bwMode="auto">
              <a:xfrm>
                <a:off x="3953" y="1645"/>
                <a:ext cx="44" cy="135"/>
              </a:xfrm>
              <a:custGeom>
                <a:avLst/>
                <a:gdLst>
                  <a:gd name="T0" fmla="*/ 0 w 308"/>
                  <a:gd name="T1" fmla="*/ 42 h 946"/>
                  <a:gd name="T2" fmla="*/ 279 w 308"/>
                  <a:gd name="T3" fmla="*/ 946 h 946"/>
                  <a:gd name="T4" fmla="*/ 308 w 308"/>
                  <a:gd name="T5" fmla="*/ 0 h 946"/>
                  <a:gd name="T6" fmla="*/ 0 w 308"/>
                  <a:gd name="T7" fmla="*/ 42 h 9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8"/>
                  <a:gd name="T13" fmla="*/ 0 h 946"/>
                  <a:gd name="T14" fmla="*/ 308 w 308"/>
                  <a:gd name="T15" fmla="*/ 946 h 9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8" h="946">
                    <a:moveTo>
                      <a:pt x="0" y="42"/>
                    </a:moveTo>
                    <a:lnTo>
                      <a:pt x="279" y="946"/>
                    </a:lnTo>
                    <a:lnTo>
                      <a:pt x="308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17" name="Rectangle 1473"/>
              <p:cNvSpPr>
                <a:spLocks noChangeAspect="1" noChangeArrowheads="1"/>
              </p:cNvSpPr>
              <p:nvPr/>
            </p:nvSpPr>
            <p:spPr bwMode="auto">
              <a:xfrm>
                <a:off x="748" y="935"/>
                <a:ext cx="54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2400" b="0" i="1">
                    <a:solidFill>
                      <a:srgbClr val="000000"/>
                    </a:solidFill>
                  </a:rPr>
                  <a:t>M</a:t>
                </a:r>
                <a:r>
                  <a:rPr lang="en-US" altLang="zh-CN" sz="2400" b="0" baseline="-25000">
                    <a:solidFill>
                      <a:srgbClr val="000000"/>
                    </a:solidFill>
                  </a:rPr>
                  <a:t>e</a:t>
                </a:r>
                <a:endParaRPr lang="en-US" altLang="zh-CN" sz="2400"/>
              </a:p>
            </p:txBody>
          </p:sp>
          <p:sp>
            <p:nvSpPr>
              <p:cNvPr id="3518" name="Freeform 1474"/>
              <p:cNvSpPr>
                <a:spLocks noChangeAspect="1"/>
              </p:cNvSpPr>
              <p:nvPr/>
            </p:nvSpPr>
            <p:spPr bwMode="auto">
              <a:xfrm>
                <a:off x="3953" y="1645"/>
                <a:ext cx="44" cy="135"/>
              </a:xfrm>
              <a:custGeom>
                <a:avLst/>
                <a:gdLst>
                  <a:gd name="T0" fmla="*/ 0 w 308"/>
                  <a:gd name="T1" fmla="*/ 42 h 946"/>
                  <a:gd name="T2" fmla="*/ 279 w 308"/>
                  <a:gd name="T3" fmla="*/ 946 h 946"/>
                  <a:gd name="T4" fmla="*/ 308 w 308"/>
                  <a:gd name="T5" fmla="*/ 0 h 946"/>
                  <a:gd name="T6" fmla="*/ 0 w 308"/>
                  <a:gd name="T7" fmla="*/ 42 h 9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8"/>
                  <a:gd name="T13" fmla="*/ 0 h 946"/>
                  <a:gd name="T14" fmla="*/ 308 w 308"/>
                  <a:gd name="T15" fmla="*/ 946 h 9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8" h="946">
                    <a:moveTo>
                      <a:pt x="0" y="42"/>
                    </a:moveTo>
                    <a:lnTo>
                      <a:pt x="279" y="946"/>
                    </a:lnTo>
                    <a:lnTo>
                      <a:pt x="308" y="0"/>
                    </a:lnTo>
                    <a:lnTo>
                      <a:pt x="0" y="4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19" name="Freeform 1475"/>
              <p:cNvSpPr>
                <a:spLocks noChangeAspect="1"/>
              </p:cNvSpPr>
              <p:nvPr/>
            </p:nvSpPr>
            <p:spPr bwMode="auto">
              <a:xfrm>
                <a:off x="1985" y="1168"/>
                <a:ext cx="298" cy="791"/>
              </a:xfrm>
              <a:custGeom>
                <a:avLst/>
                <a:gdLst>
                  <a:gd name="T0" fmla="*/ 2085 w 2085"/>
                  <a:gd name="T1" fmla="*/ 0 h 5536"/>
                  <a:gd name="T2" fmla="*/ 1955 w 2085"/>
                  <a:gd name="T3" fmla="*/ 4 h 5536"/>
                  <a:gd name="T4" fmla="*/ 1828 w 2085"/>
                  <a:gd name="T5" fmla="*/ 19 h 5536"/>
                  <a:gd name="T6" fmla="*/ 1702 w 2085"/>
                  <a:gd name="T7" fmla="*/ 44 h 5536"/>
                  <a:gd name="T8" fmla="*/ 1579 w 2085"/>
                  <a:gd name="T9" fmla="*/ 78 h 5536"/>
                  <a:gd name="T10" fmla="*/ 1460 w 2085"/>
                  <a:gd name="T11" fmla="*/ 120 h 5536"/>
                  <a:gd name="T12" fmla="*/ 1346 w 2085"/>
                  <a:gd name="T13" fmla="*/ 171 h 5536"/>
                  <a:gd name="T14" fmla="*/ 1236 w 2085"/>
                  <a:gd name="T15" fmla="*/ 229 h 5536"/>
                  <a:gd name="T16" fmla="*/ 1131 w 2085"/>
                  <a:gd name="T17" fmla="*/ 292 h 5536"/>
                  <a:gd name="T18" fmla="*/ 1032 w 2085"/>
                  <a:gd name="T19" fmla="*/ 363 h 5536"/>
                  <a:gd name="T20" fmla="*/ 938 w 2085"/>
                  <a:gd name="T21" fmla="*/ 438 h 5536"/>
                  <a:gd name="T22" fmla="*/ 849 w 2085"/>
                  <a:gd name="T23" fmla="*/ 518 h 5536"/>
                  <a:gd name="T24" fmla="*/ 766 w 2085"/>
                  <a:gd name="T25" fmla="*/ 602 h 5536"/>
                  <a:gd name="T26" fmla="*/ 688 w 2085"/>
                  <a:gd name="T27" fmla="*/ 690 h 5536"/>
                  <a:gd name="T28" fmla="*/ 614 w 2085"/>
                  <a:gd name="T29" fmla="*/ 781 h 5536"/>
                  <a:gd name="T30" fmla="*/ 545 w 2085"/>
                  <a:gd name="T31" fmla="*/ 875 h 5536"/>
                  <a:gd name="T32" fmla="*/ 481 w 2085"/>
                  <a:gd name="T33" fmla="*/ 973 h 5536"/>
                  <a:gd name="T34" fmla="*/ 421 w 2085"/>
                  <a:gd name="T35" fmla="*/ 1073 h 5536"/>
                  <a:gd name="T36" fmla="*/ 365 w 2085"/>
                  <a:gd name="T37" fmla="*/ 1175 h 5536"/>
                  <a:gd name="T38" fmla="*/ 314 w 2085"/>
                  <a:gd name="T39" fmla="*/ 1279 h 5536"/>
                  <a:gd name="T40" fmla="*/ 268 w 2085"/>
                  <a:gd name="T41" fmla="*/ 1386 h 5536"/>
                  <a:gd name="T42" fmla="*/ 224 w 2085"/>
                  <a:gd name="T43" fmla="*/ 1495 h 5536"/>
                  <a:gd name="T44" fmla="*/ 185 w 2085"/>
                  <a:gd name="T45" fmla="*/ 1605 h 5536"/>
                  <a:gd name="T46" fmla="*/ 117 w 2085"/>
                  <a:gd name="T47" fmla="*/ 1830 h 5536"/>
                  <a:gd name="T48" fmla="*/ 66 w 2085"/>
                  <a:gd name="T49" fmla="*/ 2060 h 5536"/>
                  <a:gd name="T50" fmla="*/ 30 w 2085"/>
                  <a:gd name="T51" fmla="*/ 2294 h 5536"/>
                  <a:gd name="T52" fmla="*/ 7 w 2085"/>
                  <a:gd name="T53" fmla="*/ 2530 h 5536"/>
                  <a:gd name="T54" fmla="*/ 0 w 2085"/>
                  <a:gd name="T55" fmla="*/ 2767 h 5536"/>
                  <a:gd name="T56" fmla="*/ 7 w 2085"/>
                  <a:gd name="T57" fmla="*/ 3005 h 5536"/>
                  <a:gd name="T58" fmla="*/ 30 w 2085"/>
                  <a:gd name="T59" fmla="*/ 3242 h 5536"/>
                  <a:gd name="T60" fmla="*/ 66 w 2085"/>
                  <a:gd name="T61" fmla="*/ 3475 h 5536"/>
                  <a:gd name="T62" fmla="*/ 117 w 2085"/>
                  <a:gd name="T63" fmla="*/ 3705 h 5536"/>
                  <a:gd name="T64" fmla="*/ 185 w 2085"/>
                  <a:gd name="T65" fmla="*/ 3931 h 5536"/>
                  <a:gd name="T66" fmla="*/ 224 w 2085"/>
                  <a:gd name="T67" fmla="*/ 4040 h 5536"/>
                  <a:gd name="T68" fmla="*/ 268 w 2085"/>
                  <a:gd name="T69" fmla="*/ 4149 h 5536"/>
                  <a:gd name="T70" fmla="*/ 314 w 2085"/>
                  <a:gd name="T71" fmla="*/ 4255 h 5536"/>
                  <a:gd name="T72" fmla="*/ 365 w 2085"/>
                  <a:gd name="T73" fmla="*/ 4360 h 5536"/>
                  <a:gd name="T74" fmla="*/ 421 w 2085"/>
                  <a:gd name="T75" fmla="*/ 4462 h 5536"/>
                  <a:gd name="T76" fmla="*/ 481 w 2085"/>
                  <a:gd name="T77" fmla="*/ 4563 h 5536"/>
                  <a:gd name="T78" fmla="*/ 545 w 2085"/>
                  <a:gd name="T79" fmla="*/ 4659 h 5536"/>
                  <a:gd name="T80" fmla="*/ 614 w 2085"/>
                  <a:gd name="T81" fmla="*/ 4754 h 5536"/>
                  <a:gd name="T82" fmla="*/ 688 w 2085"/>
                  <a:gd name="T83" fmla="*/ 4846 h 5536"/>
                  <a:gd name="T84" fmla="*/ 766 w 2085"/>
                  <a:gd name="T85" fmla="*/ 4934 h 5536"/>
                  <a:gd name="T86" fmla="*/ 849 w 2085"/>
                  <a:gd name="T87" fmla="*/ 5018 h 5536"/>
                  <a:gd name="T88" fmla="*/ 938 w 2085"/>
                  <a:gd name="T89" fmla="*/ 5098 h 5536"/>
                  <a:gd name="T90" fmla="*/ 1032 w 2085"/>
                  <a:gd name="T91" fmla="*/ 5173 h 5536"/>
                  <a:gd name="T92" fmla="*/ 1131 w 2085"/>
                  <a:gd name="T93" fmla="*/ 5242 h 5536"/>
                  <a:gd name="T94" fmla="*/ 1236 w 2085"/>
                  <a:gd name="T95" fmla="*/ 5307 h 5536"/>
                  <a:gd name="T96" fmla="*/ 1346 w 2085"/>
                  <a:gd name="T97" fmla="*/ 5364 h 5536"/>
                  <a:gd name="T98" fmla="*/ 1460 w 2085"/>
                  <a:gd name="T99" fmla="*/ 5415 h 5536"/>
                  <a:gd name="T100" fmla="*/ 1579 w 2085"/>
                  <a:gd name="T101" fmla="*/ 5457 h 5536"/>
                  <a:gd name="T102" fmla="*/ 1702 w 2085"/>
                  <a:gd name="T103" fmla="*/ 5491 h 5536"/>
                  <a:gd name="T104" fmla="*/ 1828 w 2085"/>
                  <a:gd name="T105" fmla="*/ 5515 h 5536"/>
                  <a:gd name="T106" fmla="*/ 1955 w 2085"/>
                  <a:gd name="T107" fmla="*/ 5530 h 5536"/>
                  <a:gd name="T108" fmla="*/ 2085 w 2085"/>
                  <a:gd name="T109" fmla="*/ 5536 h 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085"/>
                  <a:gd name="T166" fmla="*/ 0 h 5536"/>
                  <a:gd name="T167" fmla="*/ 2085 w 2085"/>
                  <a:gd name="T168" fmla="*/ 5536 h 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085" h="5536">
                    <a:moveTo>
                      <a:pt x="2085" y="0"/>
                    </a:moveTo>
                    <a:lnTo>
                      <a:pt x="1955" y="4"/>
                    </a:lnTo>
                    <a:lnTo>
                      <a:pt x="1828" y="19"/>
                    </a:lnTo>
                    <a:lnTo>
                      <a:pt x="1702" y="44"/>
                    </a:lnTo>
                    <a:lnTo>
                      <a:pt x="1579" y="78"/>
                    </a:lnTo>
                    <a:lnTo>
                      <a:pt x="1460" y="120"/>
                    </a:lnTo>
                    <a:lnTo>
                      <a:pt x="1346" y="171"/>
                    </a:lnTo>
                    <a:lnTo>
                      <a:pt x="1236" y="229"/>
                    </a:lnTo>
                    <a:lnTo>
                      <a:pt x="1131" y="292"/>
                    </a:lnTo>
                    <a:lnTo>
                      <a:pt x="1032" y="363"/>
                    </a:lnTo>
                    <a:lnTo>
                      <a:pt x="938" y="438"/>
                    </a:lnTo>
                    <a:lnTo>
                      <a:pt x="849" y="518"/>
                    </a:lnTo>
                    <a:lnTo>
                      <a:pt x="766" y="602"/>
                    </a:lnTo>
                    <a:lnTo>
                      <a:pt x="688" y="690"/>
                    </a:lnTo>
                    <a:lnTo>
                      <a:pt x="614" y="781"/>
                    </a:lnTo>
                    <a:lnTo>
                      <a:pt x="545" y="875"/>
                    </a:lnTo>
                    <a:lnTo>
                      <a:pt x="481" y="973"/>
                    </a:lnTo>
                    <a:lnTo>
                      <a:pt x="421" y="1073"/>
                    </a:lnTo>
                    <a:lnTo>
                      <a:pt x="365" y="1175"/>
                    </a:lnTo>
                    <a:lnTo>
                      <a:pt x="314" y="1279"/>
                    </a:lnTo>
                    <a:lnTo>
                      <a:pt x="268" y="1386"/>
                    </a:lnTo>
                    <a:lnTo>
                      <a:pt x="224" y="1495"/>
                    </a:lnTo>
                    <a:lnTo>
                      <a:pt x="185" y="1605"/>
                    </a:lnTo>
                    <a:lnTo>
                      <a:pt x="117" y="1830"/>
                    </a:lnTo>
                    <a:lnTo>
                      <a:pt x="66" y="2060"/>
                    </a:lnTo>
                    <a:lnTo>
                      <a:pt x="30" y="2294"/>
                    </a:lnTo>
                    <a:lnTo>
                      <a:pt x="7" y="2530"/>
                    </a:lnTo>
                    <a:lnTo>
                      <a:pt x="0" y="2767"/>
                    </a:lnTo>
                    <a:lnTo>
                      <a:pt x="7" y="3005"/>
                    </a:lnTo>
                    <a:lnTo>
                      <a:pt x="30" y="3242"/>
                    </a:lnTo>
                    <a:lnTo>
                      <a:pt x="66" y="3475"/>
                    </a:lnTo>
                    <a:lnTo>
                      <a:pt x="117" y="3705"/>
                    </a:lnTo>
                    <a:lnTo>
                      <a:pt x="185" y="3931"/>
                    </a:lnTo>
                    <a:lnTo>
                      <a:pt x="224" y="4040"/>
                    </a:lnTo>
                    <a:lnTo>
                      <a:pt x="268" y="4149"/>
                    </a:lnTo>
                    <a:lnTo>
                      <a:pt x="314" y="4255"/>
                    </a:lnTo>
                    <a:lnTo>
                      <a:pt x="365" y="4360"/>
                    </a:lnTo>
                    <a:lnTo>
                      <a:pt x="421" y="4462"/>
                    </a:lnTo>
                    <a:lnTo>
                      <a:pt x="481" y="4563"/>
                    </a:lnTo>
                    <a:lnTo>
                      <a:pt x="545" y="4659"/>
                    </a:lnTo>
                    <a:lnTo>
                      <a:pt x="614" y="4754"/>
                    </a:lnTo>
                    <a:lnTo>
                      <a:pt x="688" y="4846"/>
                    </a:lnTo>
                    <a:lnTo>
                      <a:pt x="766" y="4934"/>
                    </a:lnTo>
                    <a:lnTo>
                      <a:pt x="849" y="5018"/>
                    </a:lnTo>
                    <a:lnTo>
                      <a:pt x="938" y="5098"/>
                    </a:lnTo>
                    <a:lnTo>
                      <a:pt x="1032" y="5173"/>
                    </a:lnTo>
                    <a:lnTo>
                      <a:pt x="1131" y="5242"/>
                    </a:lnTo>
                    <a:lnTo>
                      <a:pt x="1236" y="5307"/>
                    </a:lnTo>
                    <a:lnTo>
                      <a:pt x="1346" y="5364"/>
                    </a:lnTo>
                    <a:lnTo>
                      <a:pt x="1460" y="5415"/>
                    </a:lnTo>
                    <a:lnTo>
                      <a:pt x="1579" y="5457"/>
                    </a:lnTo>
                    <a:lnTo>
                      <a:pt x="1702" y="5491"/>
                    </a:lnTo>
                    <a:lnTo>
                      <a:pt x="1828" y="5515"/>
                    </a:lnTo>
                    <a:lnTo>
                      <a:pt x="1955" y="5530"/>
                    </a:lnTo>
                    <a:lnTo>
                      <a:pt x="2085" y="553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0" name="Freeform 1476"/>
              <p:cNvSpPr>
                <a:spLocks noChangeAspect="1"/>
              </p:cNvSpPr>
              <p:nvPr/>
            </p:nvSpPr>
            <p:spPr bwMode="auto">
              <a:xfrm>
                <a:off x="2163" y="1168"/>
                <a:ext cx="298" cy="791"/>
              </a:xfrm>
              <a:custGeom>
                <a:avLst/>
                <a:gdLst>
                  <a:gd name="T0" fmla="*/ 2084 w 2084"/>
                  <a:gd name="T1" fmla="*/ 0 h 5536"/>
                  <a:gd name="T2" fmla="*/ 1956 w 2084"/>
                  <a:gd name="T3" fmla="*/ 4 h 5536"/>
                  <a:gd name="T4" fmla="*/ 1827 w 2084"/>
                  <a:gd name="T5" fmla="*/ 19 h 5536"/>
                  <a:gd name="T6" fmla="*/ 1702 w 2084"/>
                  <a:gd name="T7" fmla="*/ 44 h 5536"/>
                  <a:gd name="T8" fmla="*/ 1580 w 2084"/>
                  <a:gd name="T9" fmla="*/ 78 h 5536"/>
                  <a:gd name="T10" fmla="*/ 1460 w 2084"/>
                  <a:gd name="T11" fmla="*/ 120 h 5536"/>
                  <a:gd name="T12" fmla="*/ 1345 w 2084"/>
                  <a:gd name="T13" fmla="*/ 171 h 5536"/>
                  <a:gd name="T14" fmla="*/ 1236 w 2084"/>
                  <a:gd name="T15" fmla="*/ 229 h 5536"/>
                  <a:gd name="T16" fmla="*/ 1132 w 2084"/>
                  <a:gd name="T17" fmla="*/ 292 h 5536"/>
                  <a:gd name="T18" fmla="*/ 1032 w 2084"/>
                  <a:gd name="T19" fmla="*/ 363 h 5536"/>
                  <a:gd name="T20" fmla="*/ 939 w 2084"/>
                  <a:gd name="T21" fmla="*/ 438 h 5536"/>
                  <a:gd name="T22" fmla="*/ 850 w 2084"/>
                  <a:gd name="T23" fmla="*/ 518 h 5536"/>
                  <a:gd name="T24" fmla="*/ 766 w 2084"/>
                  <a:gd name="T25" fmla="*/ 602 h 5536"/>
                  <a:gd name="T26" fmla="*/ 687 w 2084"/>
                  <a:gd name="T27" fmla="*/ 690 h 5536"/>
                  <a:gd name="T28" fmla="*/ 615 w 2084"/>
                  <a:gd name="T29" fmla="*/ 781 h 5536"/>
                  <a:gd name="T30" fmla="*/ 545 w 2084"/>
                  <a:gd name="T31" fmla="*/ 875 h 5536"/>
                  <a:gd name="T32" fmla="*/ 480 w 2084"/>
                  <a:gd name="T33" fmla="*/ 973 h 5536"/>
                  <a:gd name="T34" fmla="*/ 421 w 2084"/>
                  <a:gd name="T35" fmla="*/ 1073 h 5536"/>
                  <a:gd name="T36" fmla="*/ 366 w 2084"/>
                  <a:gd name="T37" fmla="*/ 1175 h 5536"/>
                  <a:gd name="T38" fmla="*/ 315 w 2084"/>
                  <a:gd name="T39" fmla="*/ 1279 h 5536"/>
                  <a:gd name="T40" fmla="*/ 267 w 2084"/>
                  <a:gd name="T41" fmla="*/ 1386 h 5536"/>
                  <a:gd name="T42" fmla="*/ 224 w 2084"/>
                  <a:gd name="T43" fmla="*/ 1495 h 5536"/>
                  <a:gd name="T44" fmla="*/ 185 w 2084"/>
                  <a:gd name="T45" fmla="*/ 1605 h 5536"/>
                  <a:gd name="T46" fmla="*/ 118 w 2084"/>
                  <a:gd name="T47" fmla="*/ 1830 h 5536"/>
                  <a:gd name="T48" fmla="*/ 67 w 2084"/>
                  <a:gd name="T49" fmla="*/ 2060 h 5536"/>
                  <a:gd name="T50" fmla="*/ 29 w 2084"/>
                  <a:gd name="T51" fmla="*/ 2294 h 5536"/>
                  <a:gd name="T52" fmla="*/ 8 w 2084"/>
                  <a:gd name="T53" fmla="*/ 2530 h 5536"/>
                  <a:gd name="T54" fmla="*/ 0 w 2084"/>
                  <a:gd name="T55" fmla="*/ 2767 h 5536"/>
                  <a:gd name="T56" fmla="*/ 8 w 2084"/>
                  <a:gd name="T57" fmla="*/ 3005 h 5536"/>
                  <a:gd name="T58" fmla="*/ 29 w 2084"/>
                  <a:gd name="T59" fmla="*/ 3242 h 5536"/>
                  <a:gd name="T60" fmla="*/ 67 w 2084"/>
                  <a:gd name="T61" fmla="*/ 3475 h 5536"/>
                  <a:gd name="T62" fmla="*/ 118 w 2084"/>
                  <a:gd name="T63" fmla="*/ 3705 h 5536"/>
                  <a:gd name="T64" fmla="*/ 185 w 2084"/>
                  <a:gd name="T65" fmla="*/ 3931 h 5536"/>
                  <a:gd name="T66" fmla="*/ 224 w 2084"/>
                  <a:gd name="T67" fmla="*/ 4040 h 5536"/>
                  <a:gd name="T68" fmla="*/ 267 w 2084"/>
                  <a:gd name="T69" fmla="*/ 4149 h 5536"/>
                  <a:gd name="T70" fmla="*/ 315 w 2084"/>
                  <a:gd name="T71" fmla="*/ 4255 h 5536"/>
                  <a:gd name="T72" fmla="*/ 366 w 2084"/>
                  <a:gd name="T73" fmla="*/ 4360 h 5536"/>
                  <a:gd name="T74" fmla="*/ 421 w 2084"/>
                  <a:gd name="T75" fmla="*/ 4462 h 5536"/>
                  <a:gd name="T76" fmla="*/ 480 w 2084"/>
                  <a:gd name="T77" fmla="*/ 4563 h 5536"/>
                  <a:gd name="T78" fmla="*/ 545 w 2084"/>
                  <a:gd name="T79" fmla="*/ 4659 h 5536"/>
                  <a:gd name="T80" fmla="*/ 615 w 2084"/>
                  <a:gd name="T81" fmla="*/ 4754 h 5536"/>
                  <a:gd name="T82" fmla="*/ 687 w 2084"/>
                  <a:gd name="T83" fmla="*/ 4846 h 5536"/>
                  <a:gd name="T84" fmla="*/ 766 w 2084"/>
                  <a:gd name="T85" fmla="*/ 4934 h 5536"/>
                  <a:gd name="T86" fmla="*/ 850 w 2084"/>
                  <a:gd name="T87" fmla="*/ 5018 h 5536"/>
                  <a:gd name="T88" fmla="*/ 939 w 2084"/>
                  <a:gd name="T89" fmla="*/ 5098 h 5536"/>
                  <a:gd name="T90" fmla="*/ 1032 w 2084"/>
                  <a:gd name="T91" fmla="*/ 5173 h 5536"/>
                  <a:gd name="T92" fmla="*/ 1132 w 2084"/>
                  <a:gd name="T93" fmla="*/ 5242 h 5536"/>
                  <a:gd name="T94" fmla="*/ 1236 w 2084"/>
                  <a:gd name="T95" fmla="*/ 5307 h 5536"/>
                  <a:gd name="T96" fmla="*/ 1345 w 2084"/>
                  <a:gd name="T97" fmla="*/ 5364 h 5536"/>
                  <a:gd name="T98" fmla="*/ 1460 w 2084"/>
                  <a:gd name="T99" fmla="*/ 5415 h 5536"/>
                  <a:gd name="T100" fmla="*/ 1580 w 2084"/>
                  <a:gd name="T101" fmla="*/ 5457 h 5536"/>
                  <a:gd name="T102" fmla="*/ 1702 w 2084"/>
                  <a:gd name="T103" fmla="*/ 5491 h 5536"/>
                  <a:gd name="T104" fmla="*/ 1827 w 2084"/>
                  <a:gd name="T105" fmla="*/ 5515 h 5536"/>
                  <a:gd name="T106" fmla="*/ 1956 w 2084"/>
                  <a:gd name="T107" fmla="*/ 5530 h 5536"/>
                  <a:gd name="T108" fmla="*/ 2084 w 2084"/>
                  <a:gd name="T109" fmla="*/ 5536 h 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084"/>
                  <a:gd name="T166" fmla="*/ 0 h 5536"/>
                  <a:gd name="T167" fmla="*/ 2084 w 2084"/>
                  <a:gd name="T168" fmla="*/ 5536 h 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084" h="5536">
                    <a:moveTo>
                      <a:pt x="2084" y="0"/>
                    </a:moveTo>
                    <a:lnTo>
                      <a:pt x="1956" y="4"/>
                    </a:lnTo>
                    <a:lnTo>
                      <a:pt x="1827" y="19"/>
                    </a:lnTo>
                    <a:lnTo>
                      <a:pt x="1702" y="44"/>
                    </a:lnTo>
                    <a:lnTo>
                      <a:pt x="1580" y="78"/>
                    </a:lnTo>
                    <a:lnTo>
                      <a:pt x="1460" y="120"/>
                    </a:lnTo>
                    <a:lnTo>
                      <a:pt x="1345" y="171"/>
                    </a:lnTo>
                    <a:lnTo>
                      <a:pt x="1236" y="229"/>
                    </a:lnTo>
                    <a:lnTo>
                      <a:pt x="1132" y="292"/>
                    </a:lnTo>
                    <a:lnTo>
                      <a:pt x="1032" y="363"/>
                    </a:lnTo>
                    <a:lnTo>
                      <a:pt x="939" y="438"/>
                    </a:lnTo>
                    <a:lnTo>
                      <a:pt x="850" y="518"/>
                    </a:lnTo>
                    <a:lnTo>
                      <a:pt x="766" y="602"/>
                    </a:lnTo>
                    <a:lnTo>
                      <a:pt x="687" y="690"/>
                    </a:lnTo>
                    <a:lnTo>
                      <a:pt x="615" y="781"/>
                    </a:lnTo>
                    <a:lnTo>
                      <a:pt x="545" y="875"/>
                    </a:lnTo>
                    <a:lnTo>
                      <a:pt x="480" y="973"/>
                    </a:lnTo>
                    <a:lnTo>
                      <a:pt x="421" y="1073"/>
                    </a:lnTo>
                    <a:lnTo>
                      <a:pt x="366" y="1175"/>
                    </a:lnTo>
                    <a:lnTo>
                      <a:pt x="315" y="1279"/>
                    </a:lnTo>
                    <a:lnTo>
                      <a:pt x="267" y="1386"/>
                    </a:lnTo>
                    <a:lnTo>
                      <a:pt x="224" y="1495"/>
                    </a:lnTo>
                    <a:lnTo>
                      <a:pt x="185" y="1605"/>
                    </a:lnTo>
                    <a:lnTo>
                      <a:pt x="118" y="1830"/>
                    </a:lnTo>
                    <a:lnTo>
                      <a:pt x="67" y="2060"/>
                    </a:lnTo>
                    <a:lnTo>
                      <a:pt x="29" y="2294"/>
                    </a:lnTo>
                    <a:lnTo>
                      <a:pt x="8" y="2530"/>
                    </a:lnTo>
                    <a:lnTo>
                      <a:pt x="0" y="2767"/>
                    </a:lnTo>
                    <a:lnTo>
                      <a:pt x="8" y="3005"/>
                    </a:lnTo>
                    <a:lnTo>
                      <a:pt x="29" y="3242"/>
                    </a:lnTo>
                    <a:lnTo>
                      <a:pt x="67" y="3475"/>
                    </a:lnTo>
                    <a:lnTo>
                      <a:pt x="118" y="3705"/>
                    </a:lnTo>
                    <a:lnTo>
                      <a:pt x="185" y="3931"/>
                    </a:lnTo>
                    <a:lnTo>
                      <a:pt x="224" y="4040"/>
                    </a:lnTo>
                    <a:lnTo>
                      <a:pt x="267" y="4149"/>
                    </a:lnTo>
                    <a:lnTo>
                      <a:pt x="315" y="4255"/>
                    </a:lnTo>
                    <a:lnTo>
                      <a:pt x="366" y="4360"/>
                    </a:lnTo>
                    <a:lnTo>
                      <a:pt x="421" y="4462"/>
                    </a:lnTo>
                    <a:lnTo>
                      <a:pt x="480" y="4563"/>
                    </a:lnTo>
                    <a:lnTo>
                      <a:pt x="545" y="4659"/>
                    </a:lnTo>
                    <a:lnTo>
                      <a:pt x="615" y="4754"/>
                    </a:lnTo>
                    <a:lnTo>
                      <a:pt x="687" y="4846"/>
                    </a:lnTo>
                    <a:lnTo>
                      <a:pt x="766" y="4934"/>
                    </a:lnTo>
                    <a:lnTo>
                      <a:pt x="850" y="5018"/>
                    </a:lnTo>
                    <a:lnTo>
                      <a:pt x="939" y="5098"/>
                    </a:lnTo>
                    <a:lnTo>
                      <a:pt x="1032" y="5173"/>
                    </a:lnTo>
                    <a:lnTo>
                      <a:pt x="1132" y="5242"/>
                    </a:lnTo>
                    <a:lnTo>
                      <a:pt x="1236" y="5307"/>
                    </a:lnTo>
                    <a:lnTo>
                      <a:pt x="1345" y="5364"/>
                    </a:lnTo>
                    <a:lnTo>
                      <a:pt x="1460" y="5415"/>
                    </a:lnTo>
                    <a:lnTo>
                      <a:pt x="1580" y="5457"/>
                    </a:lnTo>
                    <a:lnTo>
                      <a:pt x="1702" y="5491"/>
                    </a:lnTo>
                    <a:lnTo>
                      <a:pt x="1827" y="5515"/>
                    </a:lnTo>
                    <a:lnTo>
                      <a:pt x="1956" y="5530"/>
                    </a:lnTo>
                    <a:lnTo>
                      <a:pt x="2084" y="553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1" name="Line 1477"/>
              <p:cNvSpPr>
                <a:spLocks noChangeAspect="1" noChangeShapeType="1"/>
              </p:cNvSpPr>
              <p:nvPr/>
            </p:nvSpPr>
            <p:spPr bwMode="auto">
              <a:xfrm>
                <a:off x="967" y="1345"/>
                <a:ext cx="3116" cy="5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2" name="Line 1478"/>
              <p:cNvSpPr>
                <a:spLocks noChangeAspect="1" noChangeShapeType="1"/>
              </p:cNvSpPr>
              <p:nvPr/>
            </p:nvSpPr>
            <p:spPr bwMode="auto">
              <a:xfrm>
                <a:off x="921" y="1514"/>
                <a:ext cx="3137" cy="56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3" name="Line 1479"/>
              <p:cNvSpPr>
                <a:spLocks noChangeAspect="1" noChangeShapeType="1"/>
              </p:cNvSpPr>
              <p:nvPr/>
            </p:nvSpPr>
            <p:spPr bwMode="auto">
              <a:xfrm>
                <a:off x="936" y="1695"/>
                <a:ext cx="3156" cy="57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4" name="Line 1480"/>
              <p:cNvSpPr>
                <a:spLocks noChangeAspect="1" noChangeShapeType="1"/>
              </p:cNvSpPr>
              <p:nvPr/>
            </p:nvSpPr>
            <p:spPr bwMode="auto">
              <a:xfrm>
                <a:off x="967" y="1345"/>
                <a:ext cx="3138" cy="1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5" name="Line 1481"/>
              <p:cNvSpPr>
                <a:spLocks noChangeAspect="1" noChangeShapeType="1"/>
              </p:cNvSpPr>
              <p:nvPr/>
            </p:nvSpPr>
            <p:spPr bwMode="auto">
              <a:xfrm>
                <a:off x="4631" y="141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6" name="Line 1482"/>
              <p:cNvSpPr>
                <a:spLocks noChangeAspect="1" noChangeShapeType="1"/>
              </p:cNvSpPr>
              <p:nvPr/>
            </p:nvSpPr>
            <p:spPr bwMode="auto">
              <a:xfrm>
                <a:off x="4615" y="1761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7" name="Freeform 1483"/>
              <p:cNvSpPr>
                <a:spLocks noChangeAspect="1"/>
              </p:cNvSpPr>
              <p:nvPr/>
            </p:nvSpPr>
            <p:spPr bwMode="auto">
              <a:xfrm>
                <a:off x="1743" y="1466"/>
                <a:ext cx="22" cy="104"/>
              </a:xfrm>
              <a:custGeom>
                <a:avLst/>
                <a:gdLst>
                  <a:gd name="T0" fmla="*/ 0 w 160"/>
                  <a:gd name="T1" fmla="*/ 731 h 731"/>
                  <a:gd name="T2" fmla="*/ 92 w 160"/>
                  <a:gd name="T3" fmla="*/ 368 h 731"/>
                  <a:gd name="T4" fmla="*/ 160 w 160"/>
                  <a:gd name="T5" fmla="*/ 0 h 731"/>
                  <a:gd name="T6" fmla="*/ 0 60000 65536"/>
                  <a:gd name="T7" fmla="*/ 0 60000 65536"/>
                  <a:gd name="T8" fmla="*/ 0 60000 65536"/>
                  <a:gd name="T9" fmla="*/ 0 w 160"/>
                  <a:gd name="T10" fmla="*/ 0 h 731"/>
                  <a:gd name="T11" fmla="*/ 160 w 160"/>
                  <a:gd name="T12" fmla="*/ 731 h 7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0" h="731">
                    <a:moveTo>
                      <a:pt x="0" y="731"/>
                    </a:moveTo>
                    <a:lnTo>
                      <a:pt x="92" y="368"/>
                    </a:lnTo>
                    <a:lnTo>
                      <a:pt x="160" y="0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8" name="Freeform 1484"/>
              <p:cNvSpPr>
                <a:spLocks noChangeAspect="1"/>
              </p:cNvSpPr>
              <p:nvPr/>
            </p:nvSpPr>
            <p:spPr bwMode="auto">
              <a:xfrm>
                <a:off x="1747" y="1134"/>
                <a:ext cx="20" cy="105"/>
              </a:xfrm>
              <a:custGeom>
                <a:avLst/>
                <a:gdLst>
                  <a:gd name="T0" fmla="*/ 146 w 146"/>
                  <a:gd name="T1" fmla="*/ 733 h 733"/>
                  <a:gd name="T2" fmla="*/ 85 w 146"/>
                  <a:gd name="T3" fmla="*/ 364 h 733"/>
                  <a:gd name="T4" fmla="*/ 0 w 146"/>
                  <a:gd name="T5" fmla="*/ 0 h 733"/>
                  <a:gd name="T6" fmla="*/ 0 60000 65536"/>
                  <a:gd name="T7" fmla="*/ 0 60000 65536"/>
                  <a:gd name="T8" fmla="*/ 0 60000 65536"/>
                  <a:gd name="T9" fmla="*/ 0 w 146"/>
                  <a:gd name="T10" fmla="*/ 0 h 733"/>
                  <a:gd name="T11" fmla="*/ 146 w 146"/>
                  <a:gd name="T12" fmla="*/ 733 h 7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6" h="733">
                    <a:moveTo>
                      <a:pt x="146" y="733"/>
                    </a:moveTo>
                    <a:lnTo>
                      <a:pt x="85" y="36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9" name="Line 1485"/>
              <p:cNvSpPr>
                <a:spLocks noChangeAspect="1" noChangeShapeType="1"/>
              </p:cNvSpPr>
              <p:nvPr/>
            </p:nvSpPr>
            <p:spPr bwMode="auto">
              <a:xfrm flipV="1">
                <a:off x="1774" y="1345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30" name="Freeform 1486"/>
              <p:cNvSpPr>
                <a:spLocks noChangeAspect="1"/>
              </p:cNvSpPr>
              <p:nvPr/>
            </p:nvSpPr>
            <p:spPr bwMode="auto">
              <a:xfrm>
                <a:off x="1748" y="1360"/>
                <a:ext cx="35" cy="108"/>
              </a:xfrm>
              <a:custGeom>
                <a:avLst/>
                <a:gdLst>
                  <a:gd name="T0" fmla="*/ 0 w 246"/>
                  <a:gd name="T1" fmla="*/ 734 h 756"/>
                  <a:gd name="T2" fmla="*/ 246 w 246"/>
                  <a:gd name="T3" fmla="*/ 756 h 756"/>
                  <a:gd name="T4" fmla="*/ 185 w 246"/>
                  <a:gd name="T5" fmla="*/ 0 h 756"/>
                  <a:gd name="T6" fmla="*/ 0 w 246"/>
                  <a:gd name="T7" fmla="*/ 734 h 7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6"/>
                  <a:gd name="T13" fmla="*/ 0 h 756"/>
                  <a:gd name="T14" fmla="*/ 246 w 246"/>
                  <a:gd name="T15" fmla="*/ 756 h 7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6" h="756">
                    <a:moveTo>
                      <a:pt x="0" y="734"/>
                    </a:moveTo>
                    <a:lnTo>
                      <a:pt x="246" y="756"/>
                    </a:lnTo>
                    <a:lnTo>
                      <a:pt x="185" y="0"/>
                    </a:lnTo>
                    <a:lnTo>
                      <a:pt x="0" y="73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31" name="Freeform 1487"/>
              <p:cNvSpPr>
                <a:spLocks noChangeAspect="1"/>
              </p:cNvSpPr>
              <p:nvPr/>
            </p:nvSpPr>
            <p:spPr bwMode="auto">
              <a:xfrm>
                <a:off x="1748" y="1360"/>
                <a:ext cx="35" cy="108"/>
              </a:xfrm>
              <a:custGeom>
                <a:avLst/>
                <a:gdLst>
                  <a:gd name="T0" fmla="*/ 0 w 246"/>
                  <a:gd name="T1" fmla="*/ 734 h 756"/>
                  <a:gd name="T2" fmla="*/ 246 w 246"/>
                  <a:gd name="T3" fmla="*/ 756 h 756"/>
                  <a:gd name="T4" fmla="*/ 185 w 246"/>
                  <a:gd name="T5" fmla="*/ 0 h 756"/>
                  <a:gd name="T6" fmla="*/ 0 w 246"/>
                  <a:gd name="T7" fmla="*/ 734 h 7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6"/>
                  <a:gd name="T13" fmla="*/ 0 h 756"/>
                  <a:gd name="T14" fmla="*/ 246 w 246"/>
                  <a:gd name="T15" fmla="*/ 756 h 7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6" h="756">
                    <a:moveTo>
                      <a:pt x="0" y="734"/>
                    </a:moveTo>
                    <a:lnTo>
                      <a:pt x="246" y="756"/>
                    </a:lnTo>
                    <a:lnTo>
                      <a:pt x="185" y="0"/>
                    </a:lnTo>
                    <a:lnTo>
                      <a:pt x="0" y="734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32" name="Freeform 1488"/>
              <p:cNvSpPr>
                <a:spLocks noChangeAspect="1"/>
              </p:cNvSpPr>
              <p:nvPr/>
            </p:nvSpPr>
            <p:spPr bwMode="auto">
              <a:xfrm>
                <a:off x="1750" y="1237"/>
                <a:ext cx="35" cy="108"/>
              </a:xfrm>
              <a:custGeom>
                <a:avLst/>
                <a:gdLst>
                  <a:gd name="T0" fmla="*/ 248 w 248"/>
                  <a:gd name="T1" fmla="*/ 0 h 754"/>
                  <a:gd name="T2" fmla="*/ 0 w 248"/>
                  <a:gd name="T3" fmla="*/ 16 h 754"/>
                  <a:gd name="T4" fmla="*/ 173 w 248"/>
                  <a:gd name="T5" fmla="*/ 754 h 754"/>
                  <a:gd name="T6" fmla="*/ 248 w 248"/>
                  <a:gd name="T7" fmla="*/ 0 h 7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754"/>
                  <a:gd name="T14" fmla="*/ 248 w 248"/>
                  <a:gd name="T15" fmla="*/ 754 h 7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754">
                    <a:moveTo>
                      <a:pt x="248" y="0"/>
                    </a:moveTo>
                    <a:lnTo>
                      <a:pt x="0" y="16"/>
                    </a:lnTo>
                    <a:lnTo>
                      <a:pt x="173" y="754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33" name="Freeform 1489"/>
              <p:cNvSpPr>
                <a:spLocks noChangeAspect="1"/>
              </p:cNvSpPr>
              <p:nvPr/>
            </p:nvSpPr>
            <p:spPr bwMode="auto">
              <a:xfrm>
                <a:off x="1750" y="1237"/>
                <a:ext cx="35" cy="108"/>
              </a:xfrm>
              <a:custGeom>
                <a:avLst/>
                <a:gdLst>
                  <a:gd name="T0" fmla="*/ 248 w 248"/>
                  <a:gd name="T1" fmla="*/ 0 h 754"/>
                  <a:gd name="T2" fmla="*/ 0 w 248"/>
                  <a:gd name="T3" fmla="*/ 16 h 754"/>
                  <a:gd name="T4" fmla="*/ 173 w 248"/>
                  <a:gd name="T5" fmla="*/ 754 h 754"/>
                  <a:gd name="T6" fmla="*/ 248 w 248"/>
                  <a:gd name="T7" fmla="*/ 0 h 7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754"/>
                  <a:gd name="T14" fmla="*/ 248 w 248"/>
                  <a:gd name="T15" fmla="*/ 754 h 7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754">
                    <a:moveTo>
                      <a:pt x="248" y="0"/>
                    </a:moveTo>
                    <a:lnTo>
                      <a:pt x="0" y="16"/>
                    </a:lnTo>
                    <a:lnTo>
                      <a:pt x="173" y="754"/>
                    </a:lnTo>
                    <a:lnTo>
                      <a:pt x="248" y="0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34" name="Line 1490"/>
              <p:cNvSpPr>
                <a:spLocks noChangeAspect="1" noChangeShapeType="1"/>
              </p:cNvSpPr>
              <p:nvPr/>
            </p:nvSpPr>
            <p:spPr bwMode="auto">
              <a:xfrm>
                <a:off x="1774" y="13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35" name="Line 1491"/>
              <p:cNvSpPr>
                <a:spLocks noChangeAspect="1" noChangeShapeType="1"/>
              </p:cNvSpPr>
              <p:nvPr/>
            </p:nvSpPr>
            <p:spPr bwMode="auto">
              <a:xfrm>
                <a:off x="967" y="13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36" name="Line 1492"/>
              <p:cNvSpPr>
                <a:spLocks noChangeAspect="1" noChangeShapeType="1"/>
              </p:cNvSpPr>
              <p:nvPr/>
            </p:nvSpPr>
            <p:spPr bwMode="auto">
              <a:xfrm>
                <a:off x="967" y="13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37" name="Line 1493"/>
              <p:cNvSpPr>
                <a:spLocks noChangeAspect="1" noChangeShapeType="1"/>
              </p:cNvSpPr>
              <p:nvPr/>
            </p:nvSpPr>
            <p:spPr bwMode="auto">
              <a:xfrm>
                <a:off x="4083" y="140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38" name="Rectangle 1494"/>
              <p:cNvSpPr>
                <a:spLocks noChangeAspect="1" noChangeArrowheads="1"/>
              </p:cNvSpPr>
              <p:nvPr/>
            </p:nvSpPr>
            <p:spPr bwMode="auto">
              <a:xfrm>
                <a:off x="1690" y="1507"/>
                <a:ext cx="11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2400" b="0" i="1">
                    <a:solidFill>
                      <a:srgbClr val="0000FF"/>
                    </a:solidFill>
                  </a:rPr>
                  <a:t>A</a:t>
                </a:r>
                <a:endParaRPr lang="en-US" altLang="zh-CN" sz="2400"/>
              </a:p>
            </p:txBody>
          </p:sp>
          <p:sp>
            <p:nvSpPr>
              <p:cNvPr id="3539" name="Rectangle 1495"/>
              <p:cNvSpPr>
                <a:spLocks noChangeAspect="1" noChangeArrowheads="1"/>
              </p:cNvSpPr>
              <p:nvPr/>
            </p:nvSpPr>
            <p:spPr bwMode="auto">
              <a:xfrm>
                <a:off x="1992" y="1509"/>
                <a:ext cx="14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2400" b="0" i="1">
                    <a:solidFill>
                      <a:srgbClr val="0000FF"/>
                    </a:solidFill>
                  </a:rPr>
                  <a:t>D</a:t>
                </a:r>
                <a:endParaRPr lang="en-US" altLang="zh-CN" sz="2400"/>
              </a:p>
            </p:txBody>
          </p:sp>
          <p:sp>
            <p:nvSpPr>
              <p:cNvPr id="3540" name="Rectangle 1496"/>
              <p:cNvSpPr>
                <a:spLocks noChangeAspect="1" noChangeArrowheads="1"/>
              </p:cNvSpPr>
              <p:nvPr/>
            </p:nvSpPr>
            <p:spPr bwMode="auto">
              <a:xfrm>
                <a:off x="1732" y="1693"/>
                <a:ext cx="11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2400" b="0" i="1">
                    <a:solidFill>
                      <a:srgbClr val="0000FF"/>
                    </a:solidFill>
                  </a:rPr>
                  <a:t>B</a:t>
                </a:r>
                <a:endParaRPr lang="en-US" altLang="zh-CN" sz="2400"/>
              </a:p>
            </p:txBody>
          </p:sp>
          <p:sp>
            <p:nvSpPr>
              <p:cNvPr id="3541" name="Rectangle 1497"/>
              <p:cNvSpPr>
                <a:spLocks noChangeAspect="1" noChangeArrowheads="1"/>
              </p:cNvSpPr>
              <p:nvPr/>
            </p:nvSpPr>
            <p:spPr bwMode="auto">
              <a:xfrm>
                <a:off x="1898" y="1689"/>
                <a:ext cx="12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2400" b="0" i="1">
                    <a:solidFill>
                      <a:srgbClr val="0000FF"/>
                    </a:solidFill>
                  </a:rPr>
                  <a:t>C</a:t>
                </a:r>
                <a:endParaRPr lang="en-US" altLang="zh-CN" sz="2400"/>
              </a:p>
            </p:txBody>
          </p:sp>
          <p:sp>
            <p:nvSpPr>
              <p:cNvPr id="3542" name="Line 1498"/>
              <p:cNvSpPr>
                <a:spLocks noChangeAspect="1" noChangeShapeType="1"/>
              </p:cNvSpPr>
              <p:nvPr/>
            </p:nvSpPr>
            <p:spPr bwMode="auto">
              <a:xfrm>
                <a:off x="4105" y="13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43" name="Line 149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05" y="1345"/>
                <a:ext cx="250" cy="218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44" name="Line 15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83" y="1401"/>
                <a:ext cx="272" cy="16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45" name="Freeform 1501"/>
              <p:cNvSpPr>
                <a:spLocks noChangeAspect="1"/>
              </p:cNvSpPr>
              <p:nvPr/>
            </p:nvSpPr>
            <p:spPr bwMode="auto">
              <a:xfrm>
                <a:off x="4185" y="1337"/>
                <a:ext cx="199" cy="78"/>
              </a:xfrm>
              <a:custGeom>
                <a:avLst/>
                <a:gdLst>
                  <a:gd name="T0" fmla="*/ 1393 w 1393"/>
                  <a:gd name="T1" fmla="*/ 12 h 544"/>
                  <a:gd name="T2" fmla="*/ 1239 w 1393"/>
                  <a:gd name="T3" fmla="*/ 0 h 544"/>
                  <a:gd name="T4" fmla="*/ 1083 w 1393"/>
                  <a:gd name="T5" fmla="*/ 3 h 544"/>
                  <a:gd name="T6" fmla="*/ 929 w 1393"/>
                  <a:gd name="T7" fmla="*/ 22 h 544"/>
                  <a:gd name="T8" fmla="*/ 777 w 1393"/>
                  <a:gd name="T9" fmla="*/ 55 h 544"/>
                  <a:gd name="T10" fmla="*/ 629 w 1393"/>
                  <a:gd name="T11" fmla="*/ 102 h 544"/>
                  <a:gd name="T12" fmla="*/ 487 w 1393"/>
                  <a:gd name="T13" fmla="*/ 165 h 544"/>
                  <a:gd name="T14" fmla="*/ 352 w 1393"/>
                  <a:gd name="T15" fmla="*/ 241 h 544"/>
                  <a:gd name="T16" fmla="*/ 225 w 1393"/>
                  <a:gd name="T17" fmla="*/ 330 h 544"/>
                  <a:gd name="T18" fmla="*/ 107 w 1393"/>
                  <a:gd name="T19" fmla="*/ 431 h 544"/>
                  <a:gd name="T20" fmla="*/ 0 w 1393"/>
                  <a:gd name="T21" fmla="*/ 544 h 5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93"/>
                  <a:gd name="T34" fmla="*/ 0 h 544"/>
                  <a:gd name="T35" fmla="*/ 1393 w 1393"/>
                  <a:gd name="T36" fmla="*/ 544 h 54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93" h="544">
                    <a:moveTo>
                      <a:pt x="1393" y="12"/>
                    </a:moveTo>
                    <a:lnTo>
                      <a:pt x="1239" y="0"/>
                    </a:lnTo>
                    <a:lnTo>
                      <a:pt x="1083" y="3"/>
                    </a:lnTo>
                    <a:lnTo>
                      <a:pt x="929" y="22"/>
                    </a:lnTo>
                    <a:lnTo>
                      <a:pt x="777" y="55"/>
                    </a:lnTo>
                    <a:lnTo>
                      <a:pt x="629" y="102"/>
                    </a:lnTo>
                    <a:lnTo>
                      <a:pt x="487" y="165"/>
                    </a:lnTo>
                    <a:lnTo>
                      <a:pt x="352" y="241"/>
                    </a:lnTo>
                    <a:lnTo>
                      <a:pt x="225" y="330"/>
                    </a:lnTo>
                    <a:lnTo>
                      <a:pt x="107" y="431"/>
                    </a:lnTo>
                    <a:lnTo>
                      <a:pt x="0" y="544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46" name="Line 1502"/>
              <p:cNvSpPr>
                <a:spLocks noChangeAspect="1" noChangeShapeType="1"/>
              </p:cNvSpPr>
              <p:nvPr/>
            </p:nvSpPr>
            <p:spPr bwMode="auto">
              <a:xfrm>
                <a:off x="4384" y="1339"/>
                <a:ext cx="76" cy="1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47" name="Freeform 1503"/>
              <p:cNvSpPr>
                <a:spLocks noChangeAspect="1"/>
              </p:cNvSpPr>
              <p:nvPr/>
            </p:nvSpPr>
            <p:spPr bwMode="auto">
              <a:xfrm>
                <a:off x="4272" y="1337"/>
                <a:ext cx="106" cy="16"/>
              </a:xfrm>
              <a:custGeom>
                <a:avLst/>
                <a:gdLst>
                  <a:gd name="T0" fmla="*/ 739 w 739"/>
                  <a:gd name="T1" fmla="*/ 8 h 112"/>
                  <a:gd name="T2" fmla="*/ 587 w 739"/>
                  <a:gd name="T3" fmla="*/ 0 h 112"/>
                  <a:gd name="T4" fmla="*/ 437 w 739"/>
                  <a:gd name="T5" fmla="*/ 7 h 112"/>
                  <a:gd name="T6" fmla="*/ 288 w 739"/>
                  <a:gd name="T7" fmla="*/ 28 h 112"/>
                  <a:gd name="T8" fmla="*/ 142 w 739"/>
                  <a:gd name="T9" fmla="*/ 63 h 112"/>
                  <a:gd name="T10" fmla="*/ 0 w 739"/>
                  <a:gd name="T11" fmla="*/ 112 h 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39"/>
                  <a:gd name="T19" fmla="*/ 0 h 112"/>
                  <a:gd name="T20" fmla="*/ 739 w 739"/>
                  <a:gd name="T21" fmla="*/ 112 h 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39" h="112">
                    <a:moveTo>
                      <a:pt x="739" y="8"/>
                    </a:moveTo>
                    <a:lnTo>
                      <a:pt x="587" y="0"/>
                    </a:lnTo>
                    <a:lnTo>
                      <a:pt x="437" y="7"/>
                    </a:lnTo>
                    <a:lnTo>
                      <a:pt x="288" y="28"/>
                    </a:lnTo>
                    <a:lnTo>
                      <a:pt x="142" y="63"/>
                    </a:lnTo>
                    <a:lnTo>
                      <a:pt x="0" y="112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48" name="Freeform 1504"/>
              <p:cNvSpPr>
                <a:spLocks noChangeAspect="1"/>
              </p:cNvSpPr>
              <p:nvPr/>
            </p:nvSpPr>
            <p:spPr bwMode="auto">
              <a:xfrm>
                <a:off x="4130" y="1550"/>
                <a:ext cx="19" cy="105"/>
              </a:xfrm>
              <a:custGeom>
                <a:avLst/>
                <a:gdLst>
                  <a:gd name="T0" fmla="*/ 1 w 134"/>
                  <a:gd name="T1" fmla="*/ 0 h 736"/>
                  <a:gd name="T2" fmla="*/ 0 w 134"/>
                  <a:gd name="T3" fmla="*/ 151 h 736"/>
                  <a:gd name="T4" fmla="*/ 13 w 134"/>
                  <a:gd name="T5" fmla="*/ 301 h 736"/>
                  <a:gd name="T6" fmla="*/ 39 w 134"/>
                  <a:gd name="T7" fmla="*/ 449 h 736"/>
                  <a:gd name="T8" fmla="*/ 80 w 134"/>
                  <a:gd name="T9" fmla="*/ 595 h 736"/>
                  <a:gd name="T10" fmla="*/ 134 w 134"/>
                  <a:gd name="T11" fmla="*/ 736 h 7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4"/>
                  <a:gd name="T19" fmla="*/ 0 h 736"/>
                  <a:gd name="T20" fmla="*/ 134 w 134"/>
                  <a:gd name="T21" fmla="*/ 736 h 7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4" h="736">
                    <a:moveTo>
                      <a:pt x="1" y="0"/>
                    </a:moveTo>
                    <a:lnTo>
                      <a:pt x="0" y="151"/>
                    </a:lnTo>
                    <a:lnTo>
                      <a:pt x="13" y="301"/>
                    </a:lnTo>
                    <a:lnTo>
                      <a:pt x="39" y="449"/>
                    </a:lnTo>
                    <a:lnTo>
                      <a:pt x="80" y="595"/>
                    </a:lnTo>
                    <a:lnTo>
                      <a:pt x="134" y="736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49" name="Freeform 1505"/>
              <p:cNvSpPr>
                <a:spLocks noChangeAspect="1"/>
              </p:cNvSpPr>
              <p:nvPr/>
            </p:nvSpPr>
            <p:spPr bwMode="auto">
              <a:xfrm>
                <a:off x="4161" y="1415"/>
                <a:ext cx="24" cy="33"/>
              </a:xfrm>
              <a:custGeom>
                <a:avLst/>
                <a:gdLst>
                  <a:gd name="T0" fmla="*/ 166 w 166"/>
                  <a:gd name="T1" fmla="*/ 0 h 229"/>
                  <a:gd name="T2" fmla="*/ 77 w 166"/>
                  <a:gd name="T3" fmla="*/ 110 h 229"/>
                  <a:gd name="T4" fmla="*/ 0 w 166"/>
                  <a:gd name="T5" fmla="*/ 229 h 229"/>
                  <a:gd name="T6" fmla="*/ 0 60000 65536"/>
                  <a:gd name="T7" fmla="*/ 0 60000 65536"/>
                  <a:gd name="T8" fmla="*/ 0 60000 65536"/>
                  <a:gd name="T9" fmla="*/ 0 w 166"/>
                  <a:gd name="T10" fmla="*/ 0 h 229"/>
                  <a:gd name="T11" fmla="*/ 166 w 166"/>
                  <a:gd name="T12" fmla="*/ 229 h 2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6" h="229">
                    <a:moveTo>
                      <a:pt x="166" y="0"/>
                    </a:moveTo>
                    <a:lnTo>
                      <a:pt x="77" y="110"/>
                    </a:lnTo>
                    <a:lnTo>
                      <a:pt x="0" y="229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50" name="Freeform 1506"/>
              <p:cNvSpPr>
                <a:spLocks noChangeAspect="1"/>
              </p:cNvSpPr>
              <p:nvPr/>
            </p:nvSpPr>
            <p:spPr bwMode="auto">
              <a:xfrm>
                <a:off x="4185" y="1339"/>
                <a:ext cx="97" cy="76"/>
              </a:xfrm>
              <a:custGeom>
                <a:avLst/>
                <a:gdLst>
                  <a:gd name="T0" fmla="*/ 679 w 679"/>
                  <a:gd name="T1" fmla="*/ 203 h 534"/>
                  <a:gd name="T2" fmla="*/ 536 w 679"/>
                  <a:gd name="T3" fmla="*/ 0 h 534"/>
                  <a:gd name="T4" fmla="*/ 0 w 679"/>
                  <a:gd name="T5" fmla="*/ 534 h 534"/>
                  <a:gd name="T6" fmla="*/ 679 w 679"/>
                  <a:gd name="T7" fmla="*/ 203 h 5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9"/>
                  <a:gd name="T13" fmla="*/ 0 h 534"/>
                  <a:gd name="T14" fmla="*/ 679 w 679"/>
                  <a:gd name="T15" fmla="*/ 534 h 5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9" h="534">
                    <a:moveTo>
                      <a:pt x="679" y="203"/>
                    </a:moveTo>
                    <a:lnTo>
                      <a:pt x="536" y="0"/>
                    </a:lnTo>
                    <a:lnTo>
                      <a:pt x="0" y="534"/>
                    </a:lnTo>
                    <a:lnTo>
                      <a:pt x="679" y="203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51" name="Freeform 1507"/>
              <p:cNvSpPr>
                <a:spLocks noChangeAspect="1"/>
              </p:cNvSpPr>
              <p:nvPr/>
            </p:nvSpPr>
            <p:spPr bwMode="auto">
              <a:xfrm>
                <a:off x="4185" y="1339"/>
                <a:ext cx="97" cy="76"/>
              </a:xfrm>
              <a:custGeom>
                <a:avLst/>
                <a:gdLst>
                  <a:gd name="T0" fmla="*/ 679 w 679"/>
                  <a:gd name="T1" fmla="*/ 203 h 534"/>
                  <a:gd name="T2" fmla="*/ 536 w 679"/>
                  <a:gd name="T3" fmla="*/ 0 h 534"/>
                  <a:gd name="T4" fmla="*/ 0 w 679"/>
                  <a:gd name="T5" fmla="*/ 534 h 534"/>
                  <a:gd name="T6" fmla="*/ 679 w 679"/>
                  <a:gd name="T7" fmla="*/ 203 h 5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9"/>
                  <a:gd name="T13" fmla="*/ 0 h 534"/>
                  <a:gd name="T14" fmla="*/ 679 w 679"/>
                  <a:gd name="T15" fmla="*/ 534 h 5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9" h="534">
                    <a:moveTo>
                      <a:pt x="679" y="203"/>
                    </a:moveTo>
                    <a:lnTo>
                      <a:pt x="536" y="0"/>
                    </a:lnTo>
                    <a:lnTo>
                      <a:pt x="0" y="534"/>
                    </a:lnTo>
                    <a:lnTo>
                      <a:pt x="679" y="203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52" name="Freeform 1508"/>
              <p:cNvSpPr>
                <a:spLocks noChangeAspect="1"/>
              </p:cNvSpPr>
              <p:nvPr/>
            </p:nvSpPr>
            <p:spPr bwMode="auto">
              <a:xfrm>
                <a:off x="4113" y="1448"/>
                <a:ext cx="48" cy="107"/>
              </a:xfrm>
              <a:custGeom>
                <a:avLst/>
                <a:gdLst>
                  <a:gd name="T0" fmla="*/ 0 w 338"/>
                  <a:gd name="T1" fmla="*/ 678 h 751"/>
                  <a:gd name="T2" fmla="*/ 238 w 338"/>
                  <a:gd name="T3" fmla="*/ 751 h 751"/>
                  <a:gd name="T4" fmla="*/ 338 w 338"/>
                  <a:gd name="T5" fmla="*/ 0 h 751"/>
                  <a:gd name="T6" fmla="*/ 0 w 338"/>
                  <a:gd name="T7" fmla="*/ 678 h 7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8"/>
                  <a:gd name="T13" fmla="*/ 0 h 751"/>
                  <a:gd name="T14" fmla="*/ 338 w 338"/>
                  <a:gd name="T15" fmla="*/ 751 h 7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8" h="751">
                    <a:moveTo>
                      <a:pt x="0" y="678"/>
                    </a:moveTo>
                    <a:lnTo>
                      <a:pt x="238" y="751"/>
                    </a:lnTo>
                    <a:lnTo>
                      <a:pt x="338" y="0"/>
                    </a:lnTo>
                    <a:lnTo>
                      <a:pt x="0" y="67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53" name="Freeform 1509"/>
              <p:cNvSpPr>
                <a:spLocks noChangeAspect="1"/>
              </p:cNvSpPr>
              <p:nvPr/>
            </p:nvSpPr>
            <p:spPr bwMode="auto">
              <a:xfrm>
                <a:off x="4113" y="1448"/>
                <a:ext cx="48" cy="107"/>
              </a:xfrm>
              <a:custGeom>
                <a:avLst/>
                <a:gdLst>
                  <a:gd name="T0" fmla="*/ 0 w 338"/>
                  <a:gd name="T1" fmla="*/ 678 h 751"/>
                  <a:gd name="T2" fmla="*/ 238 w 338"/>
                  <a:gd name="T3" fmla="*/ 751 h 751"/>
                  <a:gd name="T4" fmla="*/ 338 w 338"/>
                  <a:gd name="T5" fmla="*/ 0 h 751"/>
                  <a:gd name="T6" fmla="*/ 0 w 338"/>
                  <a:gd name="T7" fmla="*/ 678 h 7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8"/>
                  <a:gd name="T13" fmla="*/ 0 h 751"/>
                  <a:gd name="T14" fmla="*/ 338 w 338"/>
                  <a:gd name="T15" fmla="*/ 751 h 7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8" h="751">
                    <a:moveTo>
                      <a:pt x="0" y="678"/>
                    </a:moveTo>
                    <a:lnTo>
                      <a:pt x="238" y="751"/>
                    </a:lnTo>
                    <a:lnTo>
                      <a:pt x="338" y="0"/>
                    </a:lnTo>
                    <a:lnTo>
                      <a:pt x="0" y="678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54" name="Line 1510"/>
              <p:cNvSpPr>
                <a:spLocks noChangeAspect="1" noChangeShapeType="1"/>
              </p:cNvSpPr>
              <p:nvPr/>
            </p:nvSpPr>
            <p:spPr bwMode="auto">
              <a:xfrm>
                <a:off x="4169" y="14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55" name="Line 1511"/>
              <p:cNvSpPr>
                <a:spLocks noChangeAspect="1" noChangeShapeType="1"/>
              </p:cNvSpPr>
              <p:nvPr/>
            </p:nvSpPr>
            <p:spPr bwMode="auto">
              <a:xfrm>
                <a:off x="4355" y="15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56" name="Line 1512"/>
              <p:cNvSpPr>
                <a:spLocks noChangeAspect="1" noChangeShapeType="1"/>
              </p:cNvSpPr>
              <p:nvPr/>
            </p:nvSpPr>
            <p:spPr bwMode="auto">
              <a:xfrm>
                <a:off x="4355" y="15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57" name="Line 1513"/>
              <p:cNvSpPr>
                <a:spLocks noChangeAspect="1" noChangeShapeType="1"/>
              </p:cNvSpPr>
              <p:nvPr/>
            </p:nvSpPr>
            <p:spPr bwMode="auto">
              <a:xfrm>
                <a:off x="4083" y="140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58" name="Rectangle 1514"/>
              <p:cNvSpPr>
                <a:spLocks noChangeAspect="1" noChangeArrowheads="1"/>
              </p:cNvSpPr>
              <p:nvPr/>
            </p:nvSpPr>
            <p:spPr bwMode="auto">
              <a:xfrm>
                <a:off x="3923" y="890"/>
                <a:ext cx="36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2400" b="0" i="1">
                    <a:solidFill>
                      <a:srgbClr val="000000"/>
                    </a:solidFill>
                  </a:rPr>
                  <a:t>M</a:t>
                </a:r>
                <a:r>
                  <a:rPr lang="en-US" altLang="zh-CN" sz="2400" b="0" baseline="-25000">
                    <a:solidFill>
                      <a:srgbClr val="000000"/>
                    </a:solidFill>
                  </a:rPr>
                  <a:t>e</a:t>
                </a:r>
                <a:endParaRPr lang="en-US" altLang="zh-CN" sz="2400"/>
              </a:p>
            </p:txBody>
          </p:sp>
          <p:sp>
            <p:nvSpPr>
              <p:cNvPr id="3559" name="Line 1515"/>
              <p:cNvSpPr>
                <a:spLocks noChangeAspect="1" noChangeShapeType="1"/>
              </p:cNvSpPr>
              <p:nvPr/>
            </p:nvSpPr>
            <p:spPr bwMode="auto">
              <a:xfrm>
                <a:off x="4105" y="13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60" name="Text Box 1516"/>
              <p:cNvSpPr txBox="1">
                <a:spLocks noChangeArrowheads="1"/>
              </p:cNvSpPr>
              <p:nvPr/>
            </p:nvSpPr>
            <p:spPr bwMode="auto">
              <a:xfrm>
                <a:off x="4286" y="1294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2400" i="1">
                    <a:solidFill>
                      <a:srgbClr val="0000CC"/>
                    </a:solidFill>
                    <a:latin typeface="Symbol" panose="05050102010706020507" pitchFamily="18" charset="2"/>
                  </a:rPr>
                  <a:t>j</a:t>
                </a:r>
              </a:p>
            </p:txBody>
          </p:sp>
          <p:sp>
            <p:nvSpPr>
              <p:cNvPr id="3561" name="Text Box 1517"/>
              <p:cNvSpPr txBox="1">
                <a:spLocks noChangeArrowheads="1"/>
              </p:cNvSpPr>
              <p:nvPr/>
            </p:nvSpPr>
            <p:spPr bwMode="auto">
              <a:xfrm>
                <a:off x="1564" y="1263"/>
                <a:ext cx="23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2400" i="1">
                    <a:solidFill>
                      <a:srgbClr val="0000CC"/>
                    </a:solidFill>
                    <a:latin typeface="Symbol" panose="05050102010706020507" pitchFamily="18" charset="2"/>
                  </a:rPr>
                  <a:t>g</a:t>
                </a:r>
              </a:p>
            </p:txBody>
          </p:sp>
        </p:grpSp>
        <p:grpSp>
          <p:nvGrpSpPr>
            <p:cNvPr id="3082" name="Group 1522"/>
            <p:cNvGrpSpPr>
              <a:grpSpLocks/>
            </p:cNvGrpSpPr>
            <p:nvPr/>
          </p:nvGrpSpPr>
          <p:grpSpPr bwMode="auto">
            <a:xfrm>
              <a:off x="1020" y="1525"/>
              <a:ext cx="3266" cy="288"/>
              <a:chOff x="1020" y="1525"/>
              <a:chExt cx="3266" cy="288"/>
            </a:xfrm>
          </p:grpSpPr>
          <p:sp>
            <p:nvSpPr>
              <p:cNvPr id="3083" name="Line 1518"/>
              <p:cNvSpPr>
                <a:spLocks noChangeShapeType="1"/>
              </p:cNvSpPr>
              <p:nvPr/>
            </p:nvSpPr>
            <p:spPr bwMode="auto">
              <a:xfrm>
                <a:off x="1020" y="157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4" name="Line 1519"/>
              <p:cNvSpPr>
                <a:spLocks noChangeShapeType="1"/>
              </p:cNvSpPr>
              <p:nvPr/>
            </p:nvSpPr>
            <p:spPr bwMode="auto">
              <a:xfrm>
                <a:off x="4286" y="157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5" name="Line 1520"/>
              <p:cNvSpPr>
                <a:spLocks noChangeShapeType="1"/>
              </p:cNvSpPr>
              <p:nvPr/>
            </p:nvSpPr>
            <p:spPr bwMode="auto">
              <a:xfrm>
                <a:off x="1020" y="1752"/>
                <a:ext cx="32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sm" len="lg"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6" name="Text Box 1521"/>
              <p:cNvSpPr txBox="1">
                <a:spLocks noChangeArrowheads="1"/>
              </p:cNvSpPr>
              <p:nvPr/>
            </p:nvSpPr>
            <p:spPr bwMode="auto">
              <a:xfrm>
                <a:off x="2506" y="1525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2400" b="0" i="1"/>
                  <a:t>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8489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555585" y="2492375"/>
            <a:ext cx="105098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 dirty="0"/>
              <a:t>        </a:t>
            </a:r>
            <a:r>
              <a:rPr lang="zh-CN" altLang="en-US" sz="2400" b="0" dirty="0"/>
              <a:t>薄壁圆筒的扭转实验表明：当横截面上切应力</a:t>
            </a:r>
            <a:r>
              <a:rPr lang="en-US" altLang="zh-CN" sz="2400" b="0" i="1" dirty="0">
                <a:latin typeface="Symbol" panose="05050102010706020507" pitchFamily="18" charset="2"/>
              </a:rPr>
              <a:t>t </a:t>
            </a:r>
            <a:r>
              <a:rPr lang="zh-CN" altLang="en-US" sz="2400" b="0" dirty="0"/>
              <a:t>不超过材料的剪切比例极限</a:t>
            </a:r>
            <a:r>
              <a:rPr lang="en-US" altLang="zh-CN" sz="2400" b="0" i="1" dirty="0" err="1">
                <a:latin typeface="Symbol" panose="05050102010706020507" pitchFamily="18" charset="2"/>
              </a:rPr>
              <a:t>t</a:t>
            </a:r>
            <a:r>
              <a:rPr lang="en-US" altLang="zh-CN" sz="2400" b="0" baseline="-25000" dirty="0" err="1"/>
              <a:t>p</a:t>
            </a:r>
            <a:r>
              <a:rPr lang="zh-CN" altLang="en-US" sz="2400" b="0" dirty="0"/>
              <a:t>时，外力偶矩</a:t>
            </a:r>
            <a:r>
              <a:rPr lang="en-US" altLang="zh-CN" sz="2400" b="0" i="1" dirty="0"/>
              <a:t>M</a:t>
            </a:r>
            <a:r>
              <a:rPr lang="en-US" altLang="zh-CN" sz="2400" b="0" baseline="-25000" dirty="0"/>
              <a:t>e</a:t>
            </a:r>
            <a:r>
              <a:rPr lang="en-US" altLang="zh-CN" sz="2400" b="0" dirty="0"/>
              <a:t>(</a:t>
            </a:r>
            <a:r>
              <a:rPr lang="zh-CN" altLang="en-US" sz="2400" b="0" dirty="0"/>
              <a:t>数值上等于扭矩</a:t>
            </a:r>
            <a:r>
              <a:rPr lang="en-US" altLang="zh-CN" sz="2400" b="0" i="1" dirty="0"/>
              <a:t>T </a:t>
            </a:r>
            <a:r>
              <a:rPr lang="en-US" altLang="zh-CN" sz="2400" b="0" dirty="0"/>
              <a:t>)</a:t>
            </a:r>
            <a:r>
              <a:rPr lang="zh-CN" altLang="en-US" sz="2400" b="0" dirty="0"/>
              <a:t>与相对扭转角</a:t>
            </a:r>
            <a:r>
              <a:rPr lang="en-US" altLang="zh-CN" sz="2400" b="0" i="1" dirty="0">
                <a:latin typeface="Symbol" panose="05050102010706020507" pitchFamily="18" charset="2"/>
              </a:rPr>
              <a:t>j </a:t>
            </a:r>
            <a:r>
              <a:rPr lang="zh-CN" altLang="en-US" sz="2400" b="0" dirty="0"/>
              <a:t>成线性正比例关系，从而可知</a:t>
            </a:r>
            <a:r>
              <a:rPr lang="en-US" altLang="zh-CN" sz="2400" b="0" i="1" dirty="0">
                <a:latin typeface="Symbol" panose="05050102010706020507" pitchFamily="18" charset="2"/>
              </a:rPr>
              <a:t>t </a:t>
            </a:r>
            <a:r>
              <a:rPr lang="zh-CN" altLang="en-US" sz="2400" b="0" dirty="0"/>
              <a:t>与</a:t>
            </a:r>
            <a:r>
              <a:rPr lang="en-US" altLang="zh-CN" sz="2400" b="0" i="1" dirty="0">
                <a:latin typeface="Symbol" panose="05050102010706020507" pitchFamily="18" charset="2"/>
              </a:rPr>
              <a:t>g </a:t>
            </a:r>
            <a:r>
              <a:rPr lang="zh-CN" altLang="en-US" sz="2400" b="0" dirty="0"/>
              <a:t>亦成线性正比关系：</a:t>
            </a:r>
          </a:p>
        </p:txBody>
      </p:sp>
      <p:graphicFrame>
        <p:nvGraphicFramePr>
          <p:cNvPr id="962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242509"/>
              </p:ext>
            </p:extLst>
          </p:nvPr>
        </p:nvGraphicFramePr>
        <p:xfrm>
          <a:off x="5806282" y="3789362"/>
          <a:ext cx="939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公式" r:id="rId3" imgW="469800" imgH="203040" progId="Equation.3">
                  <p:embed/>
                </p:oleObj>
              </mc:Choice>
              <mc:Fallback>
                <p:oleObj name="公式" r:id="rId3" imgW="469800" imgH="203040" progId="Equation.3">
                  <p:embed/>
                  <p:pic>
                    <p:nvPicPr>
                      <p:cNvPr id="962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6282" y="3789362"/>
                        <a:ext cx="939800" cy="4064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682905" y="4652963"/>
            <a:ext cx="105792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CN" sz="2400" b="0" dirty="0"/>
              <a:t>         </a:t>
            </a:r>
            <a:r>
              <a:rPr lang="zh-CN" altLang="en-US" sz="2400" b="0" dirty="0"/>
              <a:t>这就是材料的</a:t>
            </a:r>
            <a:r>
              <a:rPr lang="zh-CN" altLang="en-US" sz="2400" dirty="0">
                <a:solidFill>
                  <a:srgbClr val="0000CC"/>
                </a:solidFill>
              </a:rPr>
              <a:t>剪切胡克定律</a:t>
            </a:r>
            <a:r>
              <a:rPr lang="zh-CN" altLang="en-US" sz="2400" b="0" dirty="0"/>
              <a:t>，式中的比例系数</a:t>
            </a:r>
            <a:r>
              <a:rPr lang="en-US" altLang="zh-CN" sz="2400" b="0" i="1" dirty="0">
                <a:solidFill>
                  <a:srgbClr val="0000CC"/>
                </a:solidFill>
              </a:rPr>
              <a:t>G</a:t>
            </a:r>
            <a:r>
              <a:rPr lang="zh-CN" altLang="en-US" sz="2400" b="0" dirty="0"/>
              <a:t>称为材料的</a:t>
            </a:r>
            <a:r>
              <a:rPr lang="zh-CN" altLang="en-US" sz="2400" dirty="0">
                <a:solidFill>
                  <a:srgbClr val="0000CC"/>
                </a:solidFill>
              </a:rPr>
              <a:t>切变模量</a:t>
            </a:r>
            <a:r>
              <a:rPr lang="zh-CN" altLang="en-US" sz="2400" b="0" dirty="0"/>
              <a:t>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0" dirty="0">
                <a:latin typeface="黑体" panose="02010609060101010101" pitchFamily="49" charset="-122"/>
              </a:rPr>
              <a:t>    </a:t>
            </a:r>
            <a:r>
              <a:rPr lang="zh-CN" altLang="en-US" sz="2400" b="0" dirty="0"/>
              <a:t>钢材的切变模量的约值为：</a:t>
            </a:r>
            <a:r>
              <a:rPr lang="en-US" altLang="zh-CN" sz="2400" b="0" i="1" dirty="0">
                <a:solidFill>
                  <a:srgbClr val="0000CC"/>
                </a:solidFill>
              </a:rPr>
              <a:t>G</a:t>
            </a:r>
            <a:r>
              <a:rPr lang="en-US" altLang="zh-CN" sz="2400" b="0" i="1" dirty="0"/>
              <a:t> </a:t>
            </a:r>
            <a:r>
              <a:rPr lang="en-US" altLang="zh-CN" sz="2400" b="0" dirty="0"/>
              <a:t>=80GPa</a:t>
            </a:r>
          </a:p>
        </p:txBody>
      </p:sp>
      <p:grpSp>
        <p:nvGrpSpPr>
          <p:cNvPr id="4101" name="Group 1513"/>
          <p:cNvGrpSpPr>
            <a:grpSpLocks/>
          </p:cNvGrpSpPr>
          <p:nvPr/>
        </p:nvGrpSpPr>
        <p:grpSpPr bwMode="auto">
          <a:xfrm>
            <a:off x="2566988" y="495300"/>
            <a:ext cx="6527800" cy="1854200"/>
            <a:chOff x="657" y="890"/>
            <a:chExt cx="4112" cy="1168"/>
          </a:xfrm>
        </p:grpSpPr>
        <p:grpSp>
          <p:nvGrpSpPr>
            <p:cNvPr id="4105" name="Group 1514"/>
            <p:cNvGrpSpPr>
              <a:grpSpLocks/>
            </p:cNvGrpSpPr>
            <p:nvPr/>
          </p:nvGrpSpPr>
          <p:grpSpPr bwMode="auto">
            <a:xfrm>
              <a:off x="4147" y="1253"/>
              <a:ext cx="243" cy="630"/>
              <a:chOff x="7130" y="1934"/>
              <a:chExt cx="484" cy="1262"/>
            </a:xfrm>
          </p:grpSpPr>
          <p:sp>
            <p:nvSpPr>
              <p:cNvPr id="36100" name="Freeform 1515"/>
              <p:cNvSpPr>
                <a:spLocks noChangeAspect="1"/>
              </p:cNvSpPr>
              <p:nvPr/>
            </p:nvSpPr>
            <p:spPr bwMode="auto">
              <a:xfrm>
                <a:off x="7542" y="1934"/>
                <a:ext cx="24" cy="36"/>
              </a:xfrm>
              <a:custGeom>
                <a:avLst/>
                <a:gdLst>
                  <a:gd name="T0" fmla="*/ 85 w 85"/>
                  <a:gd name="T1" fmla="*/ 121 h 124"/>
                  <a:gd name="T2" fmla="*/ 83 w 85"/>
                  <a:gd name="T3" fmla="*/ 60 h 124"/>
                  <a:gd name="T4" fmla="*/ 81 w 85"/>
                  <a:gd name="T5" fmla="*/ 0 h 124"/>
                  <a:gd name="T6" fmla="*/ 0 w 85"/>
                  <a:gd name="T7" fmla="*/ 4 h 124"/>
                  <a:gd name="T8" fmla="*/ 2 w 85"/>
                  <a:gd name="T9" fmla="*/ 64 h 124"/>
                  <a:gd name="T10" fmla="*/ 5 w 85"/>
                  <a:gd name="T11" fmla="*/ 124 h 124"/>
                  <a:gd name="T12" fmla="*/ 85 w 85"/>
                  <a:gd name="T13" fmla="*/ 121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4"/>
                  <a:gd name="T23" fmla="*/ 85 w 85"/>
                  <a:gd name="T24" fmla="*/ 124 h 1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4">
                    <a:moveTo>
                      <a:pt x="85" y="121"/>
                    </a:moveTo>
                    <a:lnTo>
                      <a:pt x="83" y="60"/>
                    </a:lnTo>
                    <a:lnTo>
                      <a:pt x="81" y="0"/>
                    </a:lnTo>
                    <a:lnTo>
                      <a:pt x="0" y="4"/>
                    </a:lnTo>
                    <a:lnTo>
                      <a:pt x="2" y="64"/>
                    </a:lnTo>
                    <a:lnTo>
                      <a:pt x="5" y="124"/>
                    </a:lnTo>
                    <a:lnTo>
                      <a:pt x="85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01" name="Freeform 1516"/>
              <p:cNvSpPr>
                <a:spLocks noChangeAspect="1"/>
              </p:cNvSpPr>
              <p:nvPr/>
            </p:nvSpPr>
            <p:spPr bwMode="auto">
              <a:xfrm>
                <a:off x="7542" y="1934"/>
                <a:ext cx="24" cy="36"/>
              </a:xfrm>
              <a:custGeom>
                <a:avLst/>
                <a:gdLst>
                  <a:gd name="T0" fmla="*/ 85 w 85"/>
                  <a:gd name="T1" fmla="*/ 121 h 124"/>
                  <a:gd name="T2" fmla="*/ 83 w 85"/>
                  <a:gd name="T3" fmla="*/ 60 h 124"/>
                  <a:gd name="T4" fmla="*/ 81 w 85"/>
                  <a:gd name="T5" fmla="*/ 0 h 124"/>
                  <a:gd name="T6" fmla="*/ 0 w 85"/>
                  <a:gd name="T7" fmla="*/ 4 h 124"/>
                  <a:gd name="T8" fmla="*/ 2 w 85"/>
                  <a:gd name="T9" fmla="*/ 64 h 124"/>
                  <a:gd name="T10" fmla="*/ 5 w 85"/>
                  <a:gd name="T11" fmla="*/ 124 h 124"/>
                  <a:gd name="T12" fmla="*/ 85 w 85"/>
                  <a:gd name="T13" fmla="*/ 121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4"/>
                  <a:gd name="T23" fmla="*/ 85 w 85"/>
                  <a:gd name="T24" fmla="*/ 124 h 1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4">
                    <a:moveTo>
                      <a:pt x="85" y="121"/>
                    </a:moveTo>
                    <a:lnTo>
                      <a:pt x="83" y="60"/>
                    </a:lnTo>
                    <a:lnTo>
                      <a:pt x="81" y="0"/>
                    </a:lnTo>
                    <a:lnTo>
                      <a:pt x="0" y="4"/>
                    </a:lnTo>
                    <a:lnTo>
                      <a:pt x="2" y="64"/>
                    </a:lnTo>
                    <a:lnTo>
                      <a:pt x="5" y="124"/>
                    </a:lnTo>
                    <a:lnTo>
                      <a:pt x="85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02" name="Freeform 1517"/>
              <p:cNvSpPr>
                <a:spLocks noChangeAspect="1"/>
              </p:cNvSpPr>
              <p:nvPr/>
            </p:nvSpPr>
            <p:spPr bwMode="auto">
              <a:xfrm>
                <a:off x="7540" y="1936"/>
                <a:ext cx="2" cy="16"/>
              </a:xfrm>
              <a:custGeom>
                <a:avLst/>
                <a:gdLst>
                  <a:gd name="T0" fmla="*/ 7 w 7"/>
                  <a:gd name="T1" fmla="*/ 60 h 60"/>
                  <a:gd name="T2" fmla="*/ 5 w 7"/>
                  <a:gd name="T3" fmla="*/ 0 h 60"/>
                  <a:gd name="T4" fmla="*/ 0 w 7"/>
                  <a:gd name="T5" fmla="*/ 0 h 60"/>
                  <a:gd name="T6" fmla="*/ 7 w 7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7" y="60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7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03" name="Line 1518"/>
              <p:cNvSpPr>
                <a:spLocks noChangeAspect="1" noChangeShapeType="1"/>
              </p:cNvSpPr>
              <p:nvPr/>
            </p:nvSpPr>
            <p:spPr bwMode="auto">
              <a:xfrm flipH="1">
                <a:off x="7540" y="193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04" name="Freeform 1519"/>
              <p:cNvSpPr>
                <a:spLocks noChangeAspect="1"/>
              </p:cNvSpPr>
              <p:nvPr/>
            </p:nvSpPr>
            <p:spPr bwMode="auto">
              <a:xfrm>
                <a:off x="7516" y="1936"/>
                <a:ext cx="28" cy="36"/>
              </a:xfrm>
              <a:custGeom>
                <a:avLst/>
                <a:gdLst>
                  <a:gd name="T0" fmla="*/ 94 w 94"/>
                  <a:gd name="T1" fmla="*/ 120 h 129"/>
                  <a:gd name="T2" fmla="*/ 87 w 94"/>
                  <a:gd name="T3" fmla="*/ 60 h 129"/>
                  <a:gd name="T4" fmla="*/ 80 w 94"/>
                  <a:gd name="T5" fmla="*/ 0 h 129"/>
                  <a:gd name="T6" fmla="*/ 0 w 94"/>
                  <a:gd name="T7" fmla="*/ 9 h 129"/>
                  <a:gd name="T8" fmla="*/ 7 w 94"/>
                  <a:gd name="T9" fmla="*/ 69 h 129"/>
                  <a:gd name="T10" fmla="*/ 13 w 94"/>
                  <a:gd name="T11" fmla="*/ 129 h 129"/>
                  <a:gd name="T12" fmla="*/ 94 w 94"/>
                  <a:gd name="T13" fmla="*/ 120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"/>
                  <a:gd name="T22" fmla="*/ 0 h 129"/>
                  <a:gd name="T23" fmla="*/ 94 w 94"/>
                  <a:gd name="T24" fmla="*/ 129 h 1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" h="129">
                    <a:moveTo>
                      <a:pt x="94" y="120"/>
                    </a:moveTo>
                    <a:lnTo>
                      <a:pt x="87" y="60"/>
                    </a:lnTo>
                    <a:lnTo>
                      <a:pt x="80" y="0"/>
                    </a:lnTo>
                    <a:lnTo>
                      <a:pt x="0" y="9"/>
                    </a:lnTo>
                    <a:lnTo>
                      <a:pt x="7" y="69"/>
                    </a:lnTo>
                    <a:lnTo>
                      <a:pt x="13" y="129"/>
                    </a:lnTo>
                    <a:lnTo>
                      <a:pt x="94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05" name="Freeform 1520"/>
              <p:cNvSpPr>
                <a:spLocks noChangeAspect="1"/>
              </p:cNvSpPr>
              <p:nvPr/>
            </p:nvSpPr>
            <p:spPr bwMode="auto">
              <a:xfrm>
                <a:off x="7516" y="1936"/>
                <a:ext cx="28" cy="36"/>
              </a:xfrm>
              <a:custGeom>
                <a:avLst/>
                <a:gdLst>
                  <a:gd name="T0" fmla="*/ 94 w 94"/>
                  <a:gd name="T1" fmla="*/ 120 h 129"/>
                  <a:gd name="T2" fmla="*/ 87 w 94"/>
                  <a:gd name="T3" fmla="*/ 60 h 129"/>
                  <a:gd name="T4" fmla="*/ 80 w 94"/>
                  <a:gd name="T5" fmla="*/ 0 h 129"/>
                  <a:gd name="T6" fmla="*/ 0 w 94"/>
                  <a:gd name="T7" fmla="*/ 9 h 129"/>
                  <a:gd name="T8" fmla="*/ 7 w 94"/>
                  <a:gd name="T9" fmla="*/ 69 h 129"/>
                  <a:gd name="T10" fmla="*/ 13 w 94"/>
                  <a:gd name="T11" fmla="*/ 129 h 129"/>
                  <a:gd name="T12" fmla="*/ 94 w 94"/>
                  <a:gd name="T13" fmla="*/ 120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"/>
                  <a:gd name="T22" fmla="*/ 0 h 129"/>
                  <a:gd name="T23" fmla="*/ 94 w 94"/>
                  <a:gd name="T24" fmla="*/ 129 h 1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" h="129">
                    <a:moveTo>
                      <a:pt x="94" y="120"/>
                    </a:moveTo>
                    <a:lnTo>
                      <a:pt x="87" y="60"/>
                    </a:lnTo>
                    <a:lnTo>
                      <a:pt x="80" y="0"/>
                    </a:lnTo>
                    <a:lnTo>
                      <a:pt x="0" y="9"/>
                    </a:lnTo>
                    <a:lnTo>
                      <a:pt x="7" y="69"/>
                    </a:lnTo>
                    <a:lnTo>
                      <a:pt x="13" y="129"/>
                    </a:lnTo>
                    <a:lnTo>
                      <a:pt x="94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06" name="Freeform 1521"/>
              <p:cNvSpPr>
                <a:spLocks noChangeAspect="1"/>
              </p:cNvSpPr>
              <p:nvPr/>
            </p:nvSpPr>
            <p:spPr bwMode="auto">
              <a:xfrm>
                <a:off x="7516" y="1938"/>
                <a:ext cx="2" cy="18"/>
              </a:xfrm>
              <a:custGeom>
                <a:avLst/>
                <a:gdLst>
                  <a:gd name="T0" fmla="*/ 12 w 12"/>
                  <a:gd name="T1" fmla="*/ 60 h 60"/>
                  <a:gd name="T2" fmla="*/ 5 w 12"/>
                  <a:gd name="T3" fmla="*/ 0 h 60"/>
                  <a:gd name="T4" fmla="*/ 0 w 12"/>
                  <a:gd name="T5" fmla="*/ 1 h 60"/>
                  <a:gd name="T6" fmla="*/ 12 w 1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12" y="60"/>
                    </a:moveTo>
                    <a:lnTo>
                      <a:pt x="5" y="0"/>
                    </a:lnTo>
                    <a:lnTo>
                      <a:pt x="0" y="1"/>
                    </a:lnTo>
                    <a:lnTo>
                      <a:pt x="1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07" name="Line 1522"/>
              <p:cNvSpPr>
                <a:spLocks noChangeAspect="1" noChangeShapeType="1"/>
              </p:cNvSpPr>
              <p:nvPr/>
            </p:nvSpPr>
            <p:spPr bwMode="auto">
              <a:xfrm flipH="1">
                <a:off x="7516" y="193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08" name="Freeform 1523"/>
              <p:cNvSpPr>
                <a:spLocks noChangeAspect="1"/>
              </p:cNvSpPr>
              <p:nvPr/>
            </p:nvSpPr>
            <p:spPr bwMode="auto">
              <a:xfrm>
                <a:off x="7492" y="1938"/>
                <a:ext cx="30" cy="38"/>
              </a:xfrm>
              <a:custGeom>
                <a:avLst/>
                <a:gdLst>
                  <a:gd name="T0" fmla="*/ 102 w 102"/>
                  <a:gd name="T1" fmla="*/ 118 h 134"/>
                  <a:gd name="T2" fmla="*/ 91 w 102"/>
                  <a:gd name="T3" fmla="*/ 59 h 134"/>
                  <a:gd name="T4" fmla="*/ 79 w 102"/>
                  <a:gd name="T5" fmla="*/ 0 h 134"/>
                  <a:gd name="T6" fmla="*/ 0 w 102"/>
                  <a:gd name="T7" fmla="*/ 16 h 134"/>
                  <a:gd name="T8" fmla="*/ 11 w 102"/>
                  <a:gd name="T9" fmla="*/ 75 h 134"/>
                  <a:gd name="T10" fmla="*/ 22 w 102"/>
                  <a:gd name="T11" fmla="*/ 134 h 134"/>
                  <a:gd name="T12" fmla="*/ 102 w 102"/>
                  <a:gd name="T13" fmla="*/ 118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102" y="118"/>
                    </a:moveTo>
                    <a:lnTo>
                      <a:pt x="91" y="59"/>
                    </a:lnTo>
                    <a:lnTo>
                      <a:pt x="79" y="0"/>
                    </a:lnTo>
                    <a:lnTo>
                      <a:pt x="0" y="16"/>
                    </a:lnTo>
                    <a:lnTo>
                      <a:pt x="11" y="75"/>
                    </a:lnTo>
                    <a:lnTo>
                      <a:pt x="22" y="134"/>
                    </a:lnTo>
                    <a:lnTo>
                      <a:pt x="102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09" name="Freeform 1524"/>
              <p:cNvSpPr>
                <a:spLocks noChangeAspect="1"/>
              </p:cNvSpPr>
              <p:nvPr/>
            </p:nvSpPr>
            <p:spPr bwMode="auto">
              <a:xfrm>
                <a:off x="7492" y="1938"/>
                <a:ext cx="30" cy="38"/>
              </a:xfrm>
              <a:custGeom>
                <a:avLst/>
                <a:gdLst>
                  <a:gd name="T0" fmla="*/ 102 w 102"/>
                  <a:gd name="T1" fmla="*/ 118 h 134"/>
                  <a:gd name="T2" fmla="*/ 91 w 102"/>
                  <a:gd name="T3" fmla="*/ 59 h 134"/>
                  <a:gd name="T4" fmla="*/ 79 w 102"/>
                  <a:gd name="T5" fmla="*/ 0 h 134"/>
                  <a:gd name="T6" fmla="*/ 0 w 102"/>
                  <a:gd name="T7" fmla="*/ 16 h 134"/>
                  <a:gd name="T8" fmla="*/ 11 w 102"/>
                  <a:gd name="T9" fmla="*/ 75 h 134"/>
                  <a:gd name="T10" fmla="*/ 22 w 102"/>
                  <a:gd name="T11" fmla="*/ 134 h 134"/>
                  <a:gd name="T12" fmla="*/ 102 w 102"/>
                  <a:gd name="T13" fmla="*/ 118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102" y="118"/>
                    </a:moveTo>
                    <a:lnTo>
                      <a:pt x="91" y="59"/>
                    </a:lnTo>
                    <a:lnTo>
                      <a:pt x="79" y="0"/>
                    </a:lnTo>
                    <a:lnTo>
                      <a:pt x="0" y="16"/>
                    </a:lnTo>
                    <a:lnTo>
                      <a:pt x="11" y="75"/>
                    </a:lnTo>
                    <a:lnTo>
                      <a:pt x="22" y="134"/>
                    </a:lnTo>
                    <a:lnTo>
                      <a:pt x="102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10" name="Freeform 1525"/>
              <p:cNvSpPr>
                <a:spLocks noChangeAspect="1"/>
              </p:cNvSpPr>
              <p:nvPr/>
            </p:nvSpPr>
            <p:spPr bwMode="auto">
              <a:xfrm>
                <a:off x="7492" y="1942"/>
                <a:ext cx="4" cy="18"/>
              </a:xfrm>
              <a:custGeom>
                <a:avLst/>
                <a:gdLst>
                  <a:gd name="T0" fmla="*/ 16 w 16"/>
                  <a:gd name="T1" fmla="*/ 59 h 59"/>
                  <a:gd name="T2" fmla="*/ 5 w 16"/>
                  <a:gd name="T3" fmla="*/ 0 h 59"/>
                  <a:gd name="T4" fmla="*/ 0 w 16"/>
                  <a:gd name="T5" fmla="*/ 0 h 59"/>
                  <a:gd name="T6" fmla="*/ 16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59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11" name="Line 1526"/>
              <p:cNvSpPr>
                <a:spLocks noChangeAspect="1" noChangeShapeType="1"/>
              </p:cNvSpPr>
              <p:nvPr/>
            </p:nvSpPr>
            <p:spPr bwMode="auto">
              <a:xfrm flipH="1">
                <a:off x="7492" y="194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12" name="Freeform 1527"/>
              <p:cNvSpPr>
                <a:spLocks noChangeAspect="1"/>
              </p:cNvSpPr>
              <p:nvPr/>
            </p:nvSpPr>
            <p:spPr bwMode="auto">
              <a:xfrm>
                <a:off x="7470" y="1942"/>
                <a:ext cx="30" cy="40"/>
              </a:xfrm>
              <a:custGeom>
                <a:avLst/>
                <a:gdLst>
                  <a:gd name="T0" fmla="*/ 110 w 110"/>
                  <a:gd name="T1" fmla="*/ 118 h 140"/>
                  <a:gd name="T2" fmla="*/ 94 w 110"/>
                  <a:gd name="T3" fmla="*/ 59 h 140"/>
                  <a:gd name="T4" fmla="*/ 78 w 110"/>
                  <a:gd name="T5" fmla="*/ 0 h 140"/>
                  <a:gd name="T6" fmla="*/ 0 w 110"/>
                  <a:gd name="T7" fmla="*/ 21 h 140"/>
                  <a:gd name="T8" fmla="*/ 16 w 110"/>
                  <a:gd name="T9" fmla="*/ 81 h 140"/>
                  <a:gd name="T10" fmla="*/ 31 w 110"/>
                  <a:gd name="T11" fmla="*/ 140 h 140"/>
                  <a:gd name="T12" fmla="*/ 110 w 110"/>
                  <a:gd name="T13" fmla="*/ 118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110" y="118"/>
                    </a:moveTo>
                    <a:lnTo>
                      <a:pt x="94" y="59"/>
                    </a:lnTo>
                    <a:lnTo>
                      <a:pt x="78" y="0"/>
                    </a:lnTo>
                    <a:lnTo>
                      <a:pt x="0" y="21"/>
                    </a:lnTo>
                    <a:lnTo>
                      <a:pt x="16" y="81"/>
                    </a:lnTo>
                    <a:lnTo>
                      <a:pt x="31" y="140"/>
                    </a:lnTo>
                    <a:lnTo>
                      <a:pt x="110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13" name="Freeform 1528"/>
              <p:cNvSpPr>
                <a:spLocks noChangeAspect="1"/>
              </p:cNvSpPr>
              <p:nvPr/>
            </p:nvSpPr>
            <p:spPr bwMode="auto">
              <a:xfrm>
                <a:off x="7470" y="1942"/>
                <a:ext cx="30" cy="40"/>
              </a:xfrm>
              <a:custGeom>
                <a:avLst/>
                <a:gdLst>
                  <a:gd name="T0" fmla="*/ 110 w 110"/>
                  <a:gd name="T1" fmla="*/ 118 h 140"/>
                  <a:gd name="T2" fmla="*/ 94 w 110"/>
                  <a:gd name="T3" fmla="*/ 59 h 140"/>
                  <a:gd name="T4" fmla="*/ 78 w 110"/>
                  <a:gd name="T5" fmla="*/ 0 h 140"/>
                  <a:gd name="T6" fmla="*/ 0 w 110"/>
                  <a:gd name="T7" fmla="*/ 21 h 140"/>
                  <a:gd name="T8" fmla="*/ 16 w 110"/>
                  <a:gd name="T9" fmla="*/ 81 h 140"/>
                  <a:gd name="T10" fmla="*/ 31 w 110"/>
                  <a:gd name="T11" fmla="*/ 140 h 140"/>
                  <a:gd name="T12" fmla="*/ 110 w 110"/>
                  <a:gd name="T13" fmla="*/ 118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110" y="118"/>
                    </a:moveTo>
                    <a:lnTo>
                      <a:pt x="94" y="59"/>
                    </a:lnTo>
                    <a:lnTo>
                      <a:pt x="78" y="0"/>
                    </a:lnTo>
                    <a:lnTo>
                      <a:pt x="0" y="21"/>
                    </a:lnTo>
                    <a:lnTo>
                      <a:pt x="16" y="81"/>
                    </a:lnTo>
                    <a:lnTo>
                      <a:pt x="31" y="140"/>
                    </a:lnTo>
                    <a:lnTo>
                      <a:pt x="110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14" name="Freeform 1529"/>
              <p:cNvSpPr>
                <a:spLocks noChangeAspect="1"/>
              </p:cNvSpPr>
              <p:nvPr/>
            </p:nvSpPr>
            <p:spPr bwMode="auto">
              <a:xfrm>
                <a:off x="7468" y="1948"/>
                <a:ext cx="6" cy="18"/>
              </a:xfrm>
              <a:custGeom>
                <a:avLst/>
                <a:gdLst>
                  <a:gd name="T0" fmla="*/ 21 w 21"/>
                  <a:gd name="T1" fmla="*/ 60 h 60"/>
                  <a:gd name="T2" fmla="*/ 5 w 21"/>
                  <a:gd name="T3" fmla="*/ 0 h 60"/>
                  <a:gd name="T4" fmla="*/ 0 w 21"/>
                  <a:gd name="T5" fmla="*/ 3 h 60"/>
                  <a:gd name="T6" fmla="*/ 21 w 21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60"/>
                  <a:gd name="T14" fmla="*/ 21 w 21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60">
                    <a:moveTo>
                      <a:pt x="21" y="6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2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15" name="Line 1530"/>
              <p:cNvSpPr>
                <a:spLocks noChangeAspect="1" noChangeShapeType="1"/>
              </p:cNvSpPr>
              <p:nvPr/>
            </p:nvSpPr>
            <p:spPr bwMode="auto">
              <a:xfrm flipH="1">
                <a:off x="7468" y="194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16" name="Freeform 1531"/>
              <p:cNvSpPr>
                <a:spLocks noChangeAspect="1"/>
              </p:cNvSpPr>
              <p:nvPr/>
            </p:nvSpPr>
            <p:spPr bwMode="auto">
              <a:xfrm>
                <a:off x="7446" y="1950"/>
                <a:ext cx="34" cy="40"/>
              </a:xfrm>
              <a:custGeom>
                <a:avLst/>
                <a:gdLst>
                  <a:gd name="T0" fmla="*/ 117 w 117"/>
                  <a:gd name="T1" fmla="*/ 114 h 141"/>
                  <a:gd name="T2" fmla="*/ 97 w 117"/>
                  <a:gd name="T3" fmla="*/ 57 h 141"/>
                  <a:gd name="T4" fmla="*/ 76 w 117"/>
                  <a:gd name="T5" fmla="*/ 0 h 141"/>
                  <a:gd name="T6" fmla="*/ 0 w 117"/>
                  <a:gd name="T7" fmla="*/ 27 h 141"/>
                  <a:gd name="T8" fmla="*/ 20 w 117"/>
                  <a:gd name="T9" fmla="*/ 84 h 141"/>
                  <a:gd name="T10" fmla="*/ 41 w 117"/>
                  <a:gd name="T11" fmla="*/ 141 h 141"/>
                  <a:gd name="T12" fmla="*/ 117 w 117"/>
                  <a:gd name="T13" fmla="*/ 114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117" y="114"/>
                    </a:moveTo>
                    <a:lnTo>
                      <a:pt x="97" y="57"/>
                    </a:lnTo>
                    <a:lnTo>
                      <a:pt x="76" y="0"/>
                    </a:lnTo>
                    <a:lnTo>
                      <a:pt x="0" y="27"/>
                    </a:lnTo>
                    <a:lnTo>
                      <a:pt x="20" y="84"/>
                    </a:lnTo>
                    <a:lnTo>
                      <a:pt x="41" y="141"/>
                    </a:lnTo>
                    <a:lnTo>
                      <a:pt x="117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17" name="Freeform 1532"/>
              <p:cNvSpPr>
                <a:spLocks noChangeAspect="1"/>
              </p:cNvSpPr>
              <p:nvPr/>
            </p:nvSpPr>
            <p:spPr bwMode="auto">
              <a:xfrm>
                <a:off x="7446" y="1950"/>
                <a:ext cx="34" cy="40"/>
              </a:xfrm>
              <a:custGeom>
                <a:avLst/>
                <a:gdLst>
                  <a:gd name="T0" fmla="*/ 117 w 117"/>
                  <a:gd name="T1" fmla="*/ 114 h 141"/>
                  <a:gd name="T2" fmla="*/ 97 w 117"/>
                  <a:gd name="T3" fmla="*/ 57 h 141"/>
                  <a:gd name="T4" fmla="*/ 76 w 117"/>
                  <a:gd name="T5" fmla="*/ 0 h 141"/>
                  <a:gd name="T6" fmla="*/ 0 w 117"/>
                  <a:gd name="T7" fmla="*/ 27 h 141"/>
                  <a:gd name="T8" fmla="*/ 20 w 117"/>
                  <a:gd name="T9" fmla="*/ 84 h 141"/>
                  <a:gd name="T10" fmla="*/ 41 w 117"/>
                  <a:gd name="T11" fmla="*/ 141 h 141"/>
                  <a:gd name="T12" fmla="*/ 117 w 117"/>
                  <a:gd name="T13" fmla="*/ 114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117" y="114"/>
                    </a:moveTo>
                    <a:lnTo>
                      <a:pt x="97" y="57"/>
                    </a:lnTo>
                    <a:lnTo>
                      <a:pt x="76" y="0"/>
                    </a:lnTo>
                    <a:lnTo>
                      <a:pt x="0" y="27"/>
                    </a:lnTo>
                    <a:lnTo>
                      <a:pt x="20" y="84"/>
                    </a:lnTo>
                    <a:lnTo>
                      <a:pt x="41" y="141"/>
                    </a:lnTo>
                    <a:lnTo>
                      <a:pt x="117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18" name="Freeform 1533"/>
              <p:cNvSpPr>
                <a:spLocks noChangeAspect="1"/>
              </p:cNvSpPr>
              <p:nvPr/>
            </p:nvSpPr>
            <p:spPr bwMode="auto">
              <a:xfrm>
                <a:off x="7446" y="1958"/>
                <a:ext cx="6" cy="16"/>
              </a:xfrm>
              <a:custGeom>
                <a:avLst/>
                <a:gdLst>
                  <a:gd name="T0" fmla="*/ 23 w 23"/>
                  <a:gd name="T1" fmla="*/ 57 h 57"/>
                  <a:gd name="T2" fmla="*/ 3 w 23"/>
                  <a:gd name="T3" fmla="*/ 0 h 57"/>
                  <a:gd name="T4" fmla="*/ 0 w 23"/>
                  <a:gd name="T5" fmla="*/ 1 h 57"/>
                  <a:gd name="T6" fmla="*/ 23 w 23"/>
                  <a:gd name="T7" fmla="*/ 57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"/>
                  <a:gd name="T13" fmla="*/ 0 h 57"/>
                  <a:gd name="T14" fmla="*/ 23 w 23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" h="57">
                    <a:moveTo>
                      <a:pt x="23" y="57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3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19" name="Line 1534"/>
              <p:cNvSpPr>
                <a:spLocks noChangeAspect="1" noChangeShapeType="1"/>
              </p:cNvSpPr>
              <p:nvPr/>
            </p:nvSpPr>
            <p:spPr bwMode="auto">
              <a:xfrm flipH="1">
                <a:off x="7446" y="195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20" name="Freeform 1535"/>
              <p:cNvSpPr>
                <a:spLocks noChangeAspect="1"/>
              </p:cNvSpPr>
              <p:nvPr/>
            </p:nvSpPr>
            <p:spPr bwMode="auto">
              <a:xfrm>
                <a:off x="7424" y="1958"/>
                <a:ext cx="34" cy="40"/>
              </a:xfrm>
              <a:custGeom>
                <a:avLst/>
                <a:gdLst>
                  <a:gd name="T0" fmla="*/ 121 w 121"/>
                  <a:gd name="T1" fmla="*/ 112 h 144"/>
                  <a:gd name="T2" fmla="*/ 97 w 121"/>
                  <a:gd name="T3" fmla="*/ 56 h 144"/>
                  <a:gd name="T4" fmla="*/ 74 w 121"/>
                  <a:gd name="T5" fmla="*/ 0 h 144"/>
                  <a:gd name="T6" fmla="*/ 0 w 121"/>
                  <a:gd name="T7" fmla="*/ 32 h 144"/>
                  <a:gd name="T8" fmla="*/ 24 w 121"/>
                  <a:gd name="T9" fmla="*/ 88 h 144"/>
                  <a:gd name="T10" fmla="*/ 47 w 121"/>
                  <a:gd name="T11" fmla="*/ 144 h 144"/>
                  <a:gd name="T12" fmla="*/ 121 w 121"/>
                  <a:gd name="T13" fmla="*/ 112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44"/>
                  <a:gd name="T23" fmla="*/ 121 w 121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44">
                    <a:moveTo>
                      <a:pt x="121" y="112"/>
                    </a:moveTo>
                    <a:lnTo>
                      <a:pt x="97" y="56"/>
                    </a:lnTo>
                    <a:lnTo>
                      <a:pt x="74" y="0"/>
                    </a:lnTo>
                    <a:lnTo>
                      <a:pt x="0" y="32"/>
                    </a:lnTo>
                    <a:lnTo>
                      <a:pt x="24" y="88"/>
                    </a:lnTo>
                    <a:lnTo>
                      <a:pt x="47" y="144"/>
                    </a:lnTo>
                    <a:lnTo>
                      <a:pt x="121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21" name="Freeform 1536"/>
              <p:cNvSpPr>
                <a:spLocks noChangeAspect="1"/>
              </p:cNvSpPr>
              <p:nvPr/>
            </p:nvSpPr>
            <p:spPr bwMode="auto">
              <a:xfrm>
                <a:off x="7424" y="1958"/>
                <a:ext cx="34" cy="40"/>
              </a:xfrm>
              <a:custGeom>
                <a:avLst/>
                <a:gdLst>
                  <a:gd name="T0" fmla="*/ 121 w 121"/>
                  <a:gd name="T1" fmla="*/ 112 h 144"/>
                  <a:gd name="T2" fmla="*/ 97 w 121"/>
                  <a:gd name="T3" fmla="*/ 56 h 144"/>
                  <a:gd name="T4" fmla="*/ 74 w 121"/>
                  <a:gd name="T5" fmla="*/ 0 h 144"/>
                  <a:gd name="T6" fmla="*/ 0 w 121"/>
                  <a:gd name="T7" fmla="*/ 32 h 144"/>
                  <a:gd name="T8" fmla="*/ 24 w 121"/>
                  <a:gd name="T9" fmla="*/ 88 h 144"/>
                  <a:gd name="T10" fmla="*/ 47 w 121"/>
                  <a:gd name="T11" fmla="*/ 144 h 144"/>
                  <a:gd name="T12" fmla="*/ 121 w 121"/>
                  <a:gd name="T13" fmla="*/ 112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44"/>
                  <a:gd name="T23" fmla="*/ 121 w 121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44">
                    <a:moveTo>
                      <a:pt x="121" y="112"/>
                    </a:moveTo>
                    <a:lnTo>
                      <a:pt x="97" y="56"/>
                    </a:lnTo>
                    <a:lnTo>
                      <a:pt x="74" y="0"/>
                    </a:lnTo>
                    <a:lnTo>
                      <a:pt x="0" y="32"/>
                    </a:lnTo>
                    <a:lnTo>
                      <a:pt x="24" y="88"/>
                    </a:lnTo>
                    <a:lnTo>
                      <a:pt x="47" y="144"/>
                    </a:lnTo>
                    <a:lnTo>
                      <a:pt x="121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22" name="Freeform 1537"/>
              <p:cNvSpPr>
                <a:spLocks noChangeAspect="1"/>
              </p:cNvSpPr>
              <p:nvPr/>
            </p:nvSpPr>
            <p:spPr bwMode="auto">
              <a:xfrm>
                <a:off x="7422" y="1966"/>
                <a:ext cx="8" cy="16"/>
              </a:xfrm>
              <a:custGeom>
                <a:avLst/>
                <a:gdLst>
                  <a:gd name="T0" fmla="*/ 29 w 29"/>
                  <a:gd name="T1" fmla="*/ 56 h 56"/>
                  <a:gd name="T2" fmla="*/ 5 w 29"/>
                  <a:gd name="T3" fmla="*/ 0 h 56"/>
                  <a:gd name="T4" fmla="*/ 0 w 29"/>
                  <a:gd name="T5" fmla="*/ 2 h 56"/>
                  <a:gd name="T6" fmla="*/ 29 w 29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29" y="56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23" name="Line 1538"/>
              <p:cNvSpPr>
                <a:spLocks noChangeAspect="1" noChangeShapeType="1"/>
              </p:cNvSpPr>
              <p:nvPr/>
            </p:nvSpPr>
            <p:spPr bwMode="auto">
              <a:xfrm flipH="1">
                <a:off x="7422" y="196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24" name="Freeform 1539"/>
              <p:cNvSpPr>
                <a:spLocks noChangeAspect="1"/>
              </p:cNvSpPr>
              <p:nvPr/>
            </p:nvSpPr>
            <p:spPr bwMode="auto">
              <a:xfrm>
                <a:off x="7402" y="1968"/>
                <a:ext cx="36" cy="42"/>
              </a:xfrm>
              <a:custGeom>
                <a:avLst/>
                <a:gdLst>
                  <a:gd name="T0" fmla="*/ 130 w 130"/>
                  <a:gd name="T1" fmla="*/ 107 h 146"/>
                  <a:gd name="T2" fmla="*/ 102 w 130"/>
                  <a:gd name="T3" fmla="*/ 54 h 146"/>
                  <a:gd name="T4" fmla="*/ 73 w 130"/>
                  <a:gd name="T5" fmla="*/ 0 h 146"/>
                  <a:gd name="T6" fmla="*/ 0 w 130"/>
                  <a:gd name="T7" fmla="*/ 39 h 146"/>
                  <a:gd name="T8" fmla="*/ 29 w 130"/>
                  <a:gd name="T9" fmla="*/ 92 h 146"/>
                  <a:gd name="T10" fmla="*/ 57 w 130"/>
                  <a:gd name="T11" fmla="*/ 146 h 146"/>
                  <a:gd name="T12" fmla="*/ 130 w 130"/>
                  <a:gd name="T13" fmla="*/ 107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6"/>
                  <a:gd name="T23" fmla="*/ 130 w 130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6">
                    <a:moveTo>
                      <a:pt x="130" y="107"/>
                    </a:moveTo>
                    <a:lnTo>
                      <a:pt x="102" y="54"/>
                    </a:lnTo>
                    <a:lnTo>
                      <a:pt x="73" y="0"/>
                    </a:lnTo>
                    <a:lnTo>
                      <a:pt x="0" y="39"/>
                    </a:lnTo>
                    <a:lnTo>
                      <a:pt x="29" y="92"/>
                    </a:lnTo>
                    <a:lnTo>
                      <a:pt x="57" y="146"/>
                    </a:lnTo>
                    <a:lnTo>
                      <a:pt x="130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25" name="Freeform 1540"/>
              <p:cNvSpPr>
                <a:spLocks noChangeAspect="1"/>
              </p:cNvSpPr>
              <p:nvPr/>
            </p:nvSpPr>
            <p:spPr bwMode="auto">
              <a:xfrm>
                <a:off x="7402" y="1968"/>
                <a:ext cx="36" cy="42"/>
              </a:xfrm>
              <a:custGeom>
                <a:avLst/>
                <a:gdLst>
                  <a:gd name="T0" fmla="*/ 130 w 130"/>
                  <a:gd name="T1" fmla="*/ 107 h 146"/>
                  <a:gd name="T2" fmla="*/ 102 w 130"/>
                  <a:gd name="T3" fmla="*/ 54 h 146"/>
                  <a:gd name="T4" fmla="*/ 73 w 130"/>
                  <a:gd name="T5" fmla="*/ 0 h 146"/>
                  <a:gd name="T6" fmla="*/ 0 w 130"/>
                  <a:gd name="T7" fmla="*/ 39 h 146"/>
                  <a:gd name="T8" fmla="*/ 29 w 130"/>
                  <a:gd name="T9" fmla="*/ 92 h 146"/>
                  <a:gd name="T10" fmla="*/ 57 w 130"/>
                  <a:gd name="T11" fmla="*/ 146 h 146"/>
                  <a:gd name="T12" fmla="*/ 130 w 130"/>
                  <a:gd name="T13" fmla="*/ 107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6"/>
                  <a:gd name="T23" fmla="*/ 130 w 130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6">
                    <a:moveTo>
                      <a:pt x="130" y="107"/>
                    </a:moveTo>
                    <a:lnTo>
                      <a:pt x="102" y="54"/>
                    </a:lnTo>
                    <a:lnTo>
                      <a:pt x="73" y="0"/>
                    </a:lnTo>
                    <a:lnTo>
                      <a:pt x="0" y="39"/>
                    </a:lnTo>
                    <a:lnTo>
                      <a:pt x="29" y="92"/>
                    </a:lnTo>
                    <a:lnTo>
                      <a:pt x="57" y="146"/>
                    </a:lnTo>
                    <a:lnTo>
                      <a:pt x="130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26" name="Freeform 1541"/>
              <p:cNvSpPr>
                <a:spLocks noChangeAspect="1"/>
              </p:cNvSpPr>
              <p:nvPr/>
            </p:nvSpPr>
            <p:spPr bwMode="auto">
              <a:xfrm>
                <a:off x="7400" y="1978"/>
                <a:ext cx="10" cy="16"/>
              </a:xfrm>
              <a:custGeom>
                <a:avLst/>
                <a:gdLst>
                  <a:gd name="T0" fmla="*/ 32 w 32"/>
                  <a:gd name="T1" fmla="*/ 53 h 53"/>
                  <a:gd name="T2" fmla="*/ 3 w 32"/>
                  <a:gd name="T3" fmla="*/ 0 h 53"/>
                  <a:gd name="T4" fmla="*/ 0 w 32"/>
                  <a:gd name="T5" fmla="*/ 1 h 53"/>
                  <a:gd name="T6" fmla="*/ 32 w 32"/>
                  <a:gd name="T7" fmla="*/ 53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3"/>
                  <a:gd name="T14" fmla="*/ 32 w 32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3">
                    <a:moveTo>
                      <a:pt x="32" y="53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32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27" name="Line 1542"/>
              <p:cNvSpPr>
                <a:spLocks noChangeAspect="1" noChangeShapeType="1"/>
              </p:cNvSpPr>
              <p:nvPr/>
            </p:nvSpPr>
            <p:spPr bwMode="auto">
              <a:xfrm flipH="1">
                <a:off x="7400" y="197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28" name="Freeform 1543"/>
              <p:cNvSpPr>
                <a:spLocks noChangeAspect="1"/>
              </p:cNvSpPr>
              <p:nvPr/>
            </p:nvSpPr>
            <p:spPr bwMode="auto">
              <a:xfrm>
                <a:off x="7380" y="1978"/>
                <a:ext cx="40" cy="44"/>
              </a:xfrm>
              <a:custGeom>
                <a:avLst/>
                <a:gdLst>
                  <a:gd name="T0" fmla="*/ 134 w 134"/>
                  <a:gd name="T1" fmla="*/ 105 h 148"/>
                  <a:gd name="T2" fmla="*/ 102 w 134"/>
                  <a:gd name="T3" fmla="*/ 52 h 148"/>
                  <a:gd name="T4" fmla="*/ 70 w 134"/>
                  <a:gd name="T5" fmla="*/ 0 h 148"/>
                  <a:gd name="T6" fmla="*/ 0 w 134"/>
                  <a:gd name="T7" fmla="*/ 43 h 148"/>
                  <a:gd name="T8" fmla="*/ 31 w 134"/>
                  <a:gd name="T9" fmla="*/ 96 h 148"/>
                  <a:gd name="T10" fmla="*/ 63 w 134"/>
                  <a:gd name="T11" fmla="*/ 148 h 148"/>
                  <a:gd name="T12" fmla="*/ 134 w 134"/>
                  <a:gd name="T13" fmla="*/ 105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134" y="105"/>
                    </a:moveTo>
                    <a:lnTo>
                      <a:pt x="102" y="52"/>
                    </a:lnTo>
                    <a:lnTo>
                      <a:pt x="70" y="0"/>
                    </a:lnTo>
                    <a:lnTo>
                      <a:pt x="0" y="43"/>
                    </a:lnTo>
                    <a:lnTo>
                      <a:pt x="31" y="96"/>
                    </a:lnTo>
                    <a:lnTo>
                      <a:pt x="63" y="148"/>
                    </a:lnTo>
                    <a:lnTo>
                      <a:pt x="134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29" name="Freeform 1544"/>
              <p:cNvSpPr>
                <a:spLocks noChangeAspect="1"/>
              </p:cNvSpPr>
              <p:nvPr/>
            </p:nvSpPr>
            <p:spPr bwMode="auto">
              <a:xfrm>
                <a:off x="7380" y="1978"/>
                <a:ext cx="40" cy="44"/>
              </a:xfrm>
              <a:custGeom>
                <a:avLst/>
                <a:gdLst>
                  <a:gd name="T0" fmla="*/ 134 w 134"/>
                  <a:gd name="T1" fmla="*/ 105 h 148"/>
                  <a:gd name="T2" fmla="*/ 102 w 134"/>
                  <a:gd name="T3" fmla="*/ 52 h 148"/>
                  <a:gd name="T4" fmla="*/ 70 w 134"/>
                  <a:gd name="T5" fmla="*/ 0 h 148"/>
                  <a:gd name="T6" fmla="*/ 0 w 134"/>
                  <a:gd name="T7" fmla="*/ 43 h 148"/>
                  <a:gd name="T8" fmla="*/ 31 w 134"/>
                  <a:gd name="T9" fmla="*/ 96 h 148"/>
                  <a:gd name="T10" fmla="*/ 63 w 134"/>
                  <a:gd name="T11" fmla="*/ 148 h 148"/>
                  <a:gd name="T12" fmla="*/ 134 w 134"/>
                  <a:gd name="T13" fmla="*/ 105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134" y="105"/>
                    </a:moveTo>
                    <a:lnTo>
                      <a:pt x="102" y="52"/>
                    </a:lnTo>
                    <a:lnTo>
                      <a:pt x="70" y="0"/>
                    </a:lnTo>
                    <a:lnTo>
                      <a:pt x="0" y="43"/>
                    </a:lnTo>
                    <a:lnTo>
                      <a:pt x="31" y="96"/>
                    </a:lnTo>
                    <a:lnTo>
                      <a:pt x="63" y="148"/>
                    </a:lnTo>
                    <a:lnTo>
                      <a:pt x="134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30" name="Freeform 1545"/>
              <p:cNvSpPr>
                <a:spLocks noChangeAspect="1"/>
              </p:cNvSpPr>
              <p:nvPr/>
            </p:nvSpPr>
            <p:spPr bwMode="auto">
              <a:xfrm>
                <a:off x="7380" y="1992"/>
                <a:ext cx="10" cy="14"/>
              </a:xfrm>
              <a:custGeom>
                <a:avLst/>
                <a:gdLst>
                  <a:gd name="T0" fmla="*/ 35 w 35"/>
                  <a:gd name="T1" fmla="*/ 53 h 53"/>
                  <a:gd name="T2" fmla="*/ 4 w 35"/>
                  <a:gd name="T3" fmla="*/ 0 h 53"/>
                  <a:gd name="T4" fmla="*/ 0 w 35"/>
                  <a:gd name="T5" fmla="*/ 3 h 53"/>
                  <a:gd name="T6" fmla="*/ 35 w 35"/>
                  <a:gd name="T7" fmla="*/ 53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3"/>
                  <a:gd name="T14" fmla="*/ 35 w 35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3">
                    <a:moveTo>
                      <a:pt x="35" y="53"/>
                    </a:moveTo>
                    <a:lnTo>
                      <a:pt x="4" y="0"/>
                    </a:lnTo>
                    <a:lnTo>
                      <a:pt x="0" y="3"/>
                    </a:lnTo>
                    <a:lnTo>
                      <a:pt x="35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31" name="Line 1546"/>
              <p:cNvSpPr>
                <a:spLocks noChangeAspect="1" noChangeShapeType="1"/>
              </p:cNvSpPr>
              <p:nvPr/>
            </p:nvSpPr>
            <p:spPr bwMode="auto">
              <a:xfrm flipH="1">
                <a:off x="7380" y="199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32" name="Freeform 1547"/>
              <p:cNvSpPr>
                <a:spLocks noChangeAspect="1"/>
              </p:cNvSpPr>
              <p:nvPr/>
            </p:nvSpPr>
            <p:spPr bwMode="auto">
              <a:xfrm>
                <a:off x="7360" y="1992"/>
                <a:ext cx="40" cy="42"/>
              </a:xfrm>
              <a:custGeom>
                <a:avLst/>
                <a:gdLst>
                  <a:gd name="T0" fmla="*/ 138 w 138"/>
                  <a:gd name="T1" fmla="*/ 100 h 147"/>
                  <a:gd name="T2" fmla="*/ 102 w 138"/>
                  <a:gd name="T3" fmla="*/ 50 h 147"/>
                  <a:gd name="T4" fmla="*/ 67 w 138"/>
                  <a:gd name="T5" fmla="*/ 0 h 147"/>
                  <a:gd name="T6" fmla="*/ 0 w 138"/>
                  <a:gd name="T7" fmla="*/ 46 h 147"/>
                  <a:gd name="T8" fmla="*/ 35 w 138"/>
                  <a:gd name="T9" fmla="*/ 96 h 147"/>
                  <a:gd name="T10" fmla="*/ 71 w 138"/>
                  <a:gd name="T11" fmla="*/ 147 h 147"/>
                  <a:gd name="T12" fmla="*/ 138 w 138"/>
                  <a:gd name="T13" fmla="*/ 10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7"/>
                  <a:gd name="T23" fmla="*/ 138 w 138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7">
                    <a:moveTo>
                      <a:pt x="138" y="100"/>
                    </a:moveTo>
                    <a:lnTo>
                      <a:pt x="102" y="50"/>
                    </a:lnTo>
                    <a:lnTo>
                      <a:pt x="67" y="0"/>
                    </a:lnTo>
                    <a:lnTo>
                      <a:pt x="0" y="46"/>
                    </a:lnTo>
                    <a:lnTo>
                      <a:pt x="35" y="96"/>
                    </a:lnTo>
                    <a:lnTo>
                      <a:pt x="71" y="147"/>
                    </a:lnTo>
                    <a:lnTo>
                      <a:pt x="138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33" name="Freeform 1548"/>
              <p:cNvSpPr>
                <a:spLocks noChangeAspect="1"/>
              </p:cNvSpPr>
              <p:nvPr/>
            </p:nvSpPr>
            <p:spPr bwMode="auto">
              <a:xfrm>
                <a:off x="7360" y="1992"/>
                <a:ext cx="40" cy="42"/>
              </a:xfrm>
              <a:custGeom>
                <a:avLst/>
                <a:gdLst>
                  <a:gd name="T0" fmla="*/ 138 w 138"/>
                  <a:gd name="T1" fmla="*/ 100 h 147"/>
                  <a:gd name="T2" fmla="*/ 102 w 138"/>
                  <a:gd name="T3" fmla="*/ 50 h 147"/>
                  <a:gd name="T4" fmla="*/ 67 w 138"/>
                  <a:gd name="T5" fmla="*/ 0 h 147"/>
                  <a:gd name="T6" fmla="*/ 0 w 138"/>
                  <a:gd name="T7" fmla="*/ 46 h 147"/>
                  <a:gd name="T8" fmla="*/ 35 w 138"/>
                  <a:gd name="T9" fmla="*/ 96 h 147"/>
                  <a:gd name="T10" fmla="*/ 71 w 138"/>
                  <a:gd name="T11" fmla="*/ 147 h 147"/>
                  <a:gd name="T12" fmla="*/ 138 w 138"/>
                  <a:gd name="T13" fmla="*/ 10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7"/>
                  <a:gd name="T23" fmla="*/ 138 w 138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7">
                    <a:moveTo>
                      <a:pt x="138" y="100"/>
                    </a:moveTo>
                    <a:lnTo>
                      <a:pt x="102" y="50"/>
                    </a:lnTo>
                    <a:lnTo>
                      <a:pt x="67" y="0"/>
                    </a:lnTo>
                    <a:lnTo>
                      <a:pt x="0" y="46"/>
                    </a:lnTo>
                    <a:lnTo>
                      <a:pt x="35" y="96"/>
                    </a:lnTo>
                    <a:lnTo>
                      <a:pt x="71" y="147"/>
                    </a:lnTo>
                    <a:lnTo>
                      <a:pt x="138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34" name="Freeform 1549"/>
              <p:cNvSpPr>
                <a:spLocks noChangeAspect="1"/>
              </p:cNvSpPr>
              <p:nvPr/>
            </p:nvSpPr>
            <p:spPr bwMode="auto">
              <a:xfrm>
                <a:off x="7360" y="2006"/>
                <a:ext cx="10" cy="14"/>
              </a:xfrm>
              <a:custGeom>
                <a:avLst/>
                <a:gdLst>
                  <a:gd name="T0" fmla="*/ 38 w 38"/>
                  <a:gd name="T1" fmla="*/ 50 h 50"/>
                  <a:gd name="T2" fmla="*/ 3 w 38"/>
                  <a:gd name="T3" fmla="*/ 0 h 50"/>
                  <a:gd name="T4" fmla="*/ 0 w 38"/>
                  <a:gd name="T5" fmla="*/ 3 h 50"/>
                  <a:gd name="T6" fmla="*/ 38 w 38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38" y="5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8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35" name="Line 1550"/>
              <p:cNvSpPr>
                <a:spLocks noChangeAspect="1" noChangeShapeType="1"/>
              </p:cNvSpPr>
              <p:nvPr/>
            </p:nvSpPr>
            <p:spPr bwMode="auto">
              <a:xfrm flipH="1">
                <a:off x="7360" y="200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36" name="Freeform 1551"/>
              <p:cNvSpPr>
                <a:spLocks noChangeAspect="1"/>
              </p:cNvSpPr>
              <p:nvPr/>
            </p:nvSpPr>
            <p:spPr bwMode="auto">
              <a:xfrm>
                <a:off x="7342" y="2006"/>
                <a:ext cx="40" cy="42"/>
              </a:xfrm>
              <a:custGeom>
                <a:avLst/>
                <a:gdLst>
                  <a:gd name="T0" fmla="*/ 142 w 142"/>
                  <a:gd name="T1" fmla="*/ 95 h 148"/>
                  <a:gd name="T2" fmla="*/ 103 w 142"/>
                  <a:gd name="T3" fmla="*/ 47 h 148"/>
                  <a:gd name="T4" fmla="*/ 65 w 142"/>
                  <a:gd name="T5" fmla="*/ 0 h 148"/>
                  <a:gd name="T6" fmla="*/ 0 w 142"/>
                  <a:gd name="T7" fmla="*/ 52 h 148"/>
                  <a:gd name="T8" fmla="*/ 38 w 142"/>
                  <a:gd name="T9" fmla="*/ 100 h 148"/>
                  <a:gd name="T10" fmla="*/ 77 w 142"/>
                  <a:gd name="T11" fmla="*/ 148 h 148"/>
                  <a:gd name="T12" fmla="*/ 142 w 142"/>
                  <a:gd name="T13" fmla="*/ 95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142" y="95"/>
                    </a:moveTo>
                    <a:lnTo>
                      <a:pt x="103" y="47"/>
                    </a:lnTo>
                    <a:lnTo>
                      <a:pt x="65" y="0"/>
                    </a:lnTo>
                    <a:lnTo>
                      <a:pt x="0" y="52"/>
                    </a:lnTo>
                    <a:lnTo>
                      <a:pt x="38" y="100"/>
                    </a:lnTo>
                    <a:lnTo>
                      <a:pt x="77" y="148"/>
                    </a:lnTo>
                    <a:lnTo>
                      <a:pt x="142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37" name="Freeform 1552"/>
              <p:cNvSpPr>
                <a:spLocks noChangeAspect="1"/>
              </p:cNvSpPr>
              <p:nvPr/>
            </p:nvSpPr>
            <p:spPr bwMode="auto">
              <a:xfrm>
                <a:off x="7342" y="2006"/>
                <a:ext cx="40" cy="42"/>
              </a:xfrm>
              <a:custGeom>
                <a:avLst/>
                <a:gdLst>
                  <a:gd name="T0" fmla="*/ 142 w 142"/>
                  <a:gd name="T1" fmla="*/ 95 h 148"/>
                  <a:gd name="T2" fmla="*/ 103 w 142"/>
                  <a:gd name="T3" fmla="*/ 47 h 148"/>
                  <a:gd name="T4" fmla="*/ 65 w 142"/>
                  <a:gd name="T5" fmla="*/ 0 h 148"/>
                  <a:gd name="T6" fmla="*/ 0 w 142"/>
                  <a:gd name="T7" fmla="*/ 52 h 148"/>
                  <a:gd name="T8" fmla="*/ 38 w 142"/>
                  <a:gd name="T9" fmla="*/ 100 h 148"/>
                  <a:gd name="T10" fmla="*/ 77 w 142"/>
                  <a:gd name="T11" fmla="*/ 148 h 148"/>
                  <a:gd name="T12" fmla="*/ 142 w 142"/>
                  <a:gd name="T13" fmla="*/ 95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142" y="95"/>
                    </a:moveTo>
                    <a:lnTo>
                      <a:pt x="103" y="47"/>
                    </a:lnTo>
                    <a:lnTo>
                      <a:pt x="65" y="0"/>
                    </a:lnTo>
                    <a:lnTo>
                      <a:pt x="0" y="52"/>
                    </a:lnTo>
                    <a:lnTo>
                      <a:pt x="38" y="100"/>
                    </a:lnTo>
                    <a:lnTo>
                      <a:pt x="77" y="148"/>
                    </a:lnTo>
                    <a:lnTo>
                      <a:pt x="142" y="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38" name="Freeform 1553"/>
              <p:cNvSpPr>
                <a:spLocks noChangeAspect="1"/>
              </p:cNvSpPr>
              <p:nvPr/>
            </p:nvSpPr>
            <p:spPr bwMode="auto">
              <a:xfrm>
                <a:off x="7340" y="2020"/>
                <a:ext cx="12" cy="14"/>
              </a:xfrm>
              <a:custGeom>
                <a:avLst/>
                <a:gdLst>
                  <a:gd name="T0" fmla="*/ 40 w 40"/>
                  <a:gd name="T1" fmla="*/ 48 h 48"/>
                  <a:gd name="T2" fmla="*/ 2 w 40"/>
                  <a:gd name="T3" fmla="*/ 0 h 48"/>
                  <a:gd name="T4" fmla="*/ 0 w 40"/>
                  <a:gd name="T5" fmla="*/ 2 h 48"/>
                  <a:gd name="T6" fmla="*/ 40 w 40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"/>
                  <a:gd name="T13" fmla="*/ 0 h 48"/>
                  <a:gd name="T14" fmla="*/ 40 w 40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" h="48">
                    <a:moveTo>
                      <a:pt x="40" y="48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4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39" name="Line 1554"/>
              <p:cNvSpPr>
                <a:spLocks noChangeAspect="1" noChangeShapeType="1"/>
              </p:cNvSpPr>
              <p:nvPr/>
            </p:nvSpPr>
            <p:spPr bwMode="auto">
              <a:xfrm flipH="1">
                <a:off x="7340" y="202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40" name="Freeform 1555"/>
              <p:cNvSpPr>
                <a:spLocks noChangeAspect="1"/>
              </p:cNvSpPr>
              <p:nvPr/>
            </p:nvSpPr>
            <p:spPr bwMode="auto">
              <a:xfrm>
                <a:off x="7322" y="2022"/>
                <a:ext cx="42" cy="42"/>
              </a:xfrm>
              <a:custGeom>
                <a:avLst/>
                <a:gdLst>
                  <a:gd name="T0" fmla="*/ 144 w 144"/>
                  <a:gd name="T1" fmla="*/ 91 h 147"/>
                  <a:gd name="T2" fmla="*/ 103 w 144"/>
                  <a:gd name="T3" fmla="*/ 46 h 147"/>
                  <a:gd name="T4" fmla="*/ 63 w 144"/>
                  <a:gd name="T5" fmla="*/ 0 h 147"/>
                  <a:gd name="T6" fmla="*/ 0 w 144"/>
                  <a:gd name="T7" fmla="*/ 56 h 147"/>
                  <a:gd name="T8" fmla="*/ 41 w 144"/>
                  <a:gd name="T9" fmla="*/ 102 h 147"/>
                  <a:gd name="T10" fmla="*/ 82 w 144"/>
                  <a:gd name="T11" fmla="*/ 147 h 147"/>
                  <a:gd name="T12" fmla="*/ 144 w 144"/>
                  <a:gd name="T13" fmla="*/ 91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7"/>
                  <a:gd name="T23" fmla="*/ 144 w 144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7">
                    <a:moveTo>
                      <a:pt x="144" y="91"/>
                    </a:moveTo>
                    <a:lnTo>
                      <a:pt x="103" y="46"/>
                    </a:lnTo>
                    <a:lnTo>
                      <a:pt x="63" y="0"/>
                    </a:lnTo>
                    <a:lnTo>
                      <a:pt x="0" y="56"/>
                    </a:lnTo>
                    <a:lnTo>
                      <a:pt x="41" y="102"/>
                    </a:lnTo>
                    <a:lnTo>
                      <a:pt x="82" y="147"/>
                    </a:lnTo>
                    <a:lnTo>
                      <a:pt x="144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41" name="Freeform 1556"/>
              <p:cNvSpPr>
                <a:spLocks noChangeAspect="1"/>
              </p:cNvSpPr>
              <p:nvPr/>
            </p:nvSpPr>
            <p:spPr bwMode="auto">
              <a:xfrm>
                <a:off x="7322" y="2022"/>
                <a:ext cx="42" cy="42"/>
              </a:xfrm>
              <a:custGeom>
                <a:avLst/>
                <a:gdLst>
                  <a:gd name="T0" fmla="*/ 144 w 144"/>
                  <a:gd name="T1" fmla="*/ 91 h 147"/>
                  <a:gd name="T2" fmla="*/ 103 w 144"/>
                  <a:gd name="T3" fmla="*/ 46 h 147"/>
                  <a:gd name="T4" fmla="*/ 63 w 144"/>
                  <a:gd name="T5" fmla="*/ 0 h 147"/>
                  <a:gd name="T6" fmla="*/ 0 w 144"/>
                  <a:gd name="T7" fmla="*/ 56 h 147"/>
                  <a:gd name="T8" fmla="*/ 41 w 144"/>
                  <a:gd name="T9" fmla="*/ 102 h 147"/>
                  <a:gd name="T10" fmla="*/ 82 w 144"/>
                  <a:gd name="T11" fmla="*/ 147 h 147"/>
                  <a:gd name="T12" fmla="*/ 144 w 144"/>
                  <a:gd name="T13" fmla="*/ 91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7"/>
                  <a:gd name="T23" fmla="*/ 144 w 144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7">
                    <a:moveTo>
                      <a:pt x="144" y="91"/>
                    </a:moveTo>
                    <a:lnTo>
                      <a:pt x="103" y="46"/>
                    </a:lnTo>
                    <a:lnTo>
                      <a:pt x="63" y="0"/>
                    </a:lnTo>
                    <a:lnTo>
                      <a:pt x="0" y="56"/>
                    </a:lnTo>
                    <a:lnTo>
                      <a:pt x="41" y="102"/>
                    </a:lnTo>
                    <a:lnTo>
                      <a:pt x="82" y="147"/>
                    </a:lnTo>
                    <a:lnTo>
                      <a:pt x="144" y="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42" name="Freeform 1557"/>
              <p:cNvSpPr>
                <a:spLocks noChangeAspect="1"/>
              </p:cNvSpPr>
              <p:nvPr/>
            </p:nvSpPr>
            <p:spPr bwMode="auto">
              <a:xfrm>
                <a:off x="7322" y="2038"/>
                <a:ext cx="12" cy="12"/>
              </a:xfrm>
              <a:custGeom>
                <a:avLst/>
                <a:gdLst>
                  <a:gd name="T0" fmla="*/ 43 w 43"/>
                  <a:gd name="T1" fmla="*/ 46 h 46"/>
                  <a:gd name="T2" fmla="*/ 2 w 43"/>
                  <a:gd name="T3" fmla="*/ 0 h 46"/>
                  <a:gd name="T4" fmla="*/ 0 w 43"/>
                  <a:gd name="T5" fmla="*/ 2 h 46"/>
                  <a:gd name="T6" fmla="*/ 43 w 43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43" y="46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4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43" name="Line 1558"/>
              <p:cNvSpPr>
                <a:spLocks noChangeAspect="1" noChangeShapeType="1"/>
              </p:cNvSpPr>
              <p:nvPr/>
            </p:nvSpPr>
            <p:spPr bwMode="auto">
              <a:xfrm flipH="1">
                <a:off x="7322" y="203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44" name="Freeform 1559"/>
              <p:cNvSpPr>
                <a:spLocks noChangeAspect="1"/>
              </p:cNvSpPr>
              <p:nvPr/>
            </p:nvSpPr>
            <p:spPr bwMode="auto">
              <a:xfrm>
                <a:off x="7304" y="2038"/>
                <a:ext cx="42" cy="42"/>
              </a:xfrm>
              <a:custGeom>
                <a:avLst/>
                <a:gdLst>
                  <a:gd name="T0" fmla="*/ 146 w 146"/>
                  <a:gd name="T1" fmla="*/ 87 h 147"/>
                  <a:gd name="T2" fmla="*/ 103 w 146"/>
                  <a:gd name="T3" fmla="*/ 44 h 147"/>
                  <a:gd name="T4" fmla="*/ 60 w 146"/>
                  <a:gd name="T5" fmla="*/ 0 h 147"/>
                  <a:gd name="T6" fmla="*/ 0 w 146"/>
                  <a:gd name="T7" fmla="*/ 61 h 147"/>
                  <a:gd name="T8" fmla="*/ 43 w 146"/>
                  <a:gd name="T9" fmla="*/ 104 h 147"/>
                  <a:gd name="T10" fmla="*/ 86 w 146"/>
                  <a:gd name="T11" fmla="*/ 147 h 147"/>
                  <a:gd name="T12" fmla="*/ 146 w 146"/>
                  <a:gd name="T13" fmla="*/ 8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146" y="87"/>
                    </a:moveTo>
                    <a:lnTo>
                      <a:pt x="103" y="44"/>
                    </a:lnTo>
                    <a:lnTo>
                      <a:pt x="60" y="0"/>
                    </a:lnTo>
                    <a:lnTo>
                      <a:pt x="0" y="61"/>
                    </a:lnTo>
                    <a:lnTo>
                      <a:pt x="43" y="104"/>
                    </a:lnTo>
                    <a:lnTo>
                      <a:pt x="86" y="147"/>
                    </a:lnTo>
                    <a:lnTo>
                      <a:pt x="146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45" name="Freeform 1560"/>
              <p:cNvSpPr>
                <a:spLocks noChangeAspect="1"/>
              </p:cNvSpPr>
              <p:nvPr/>
            </p:nvSpPr>
            <p:spPr bwMode="auto">
              <a:xfrm>
                <a:off x="7304" y="2038"/>
                <a:ext cx="42" cy="42"/>
              </a:xfrm>
              <a:custGeom>
                <a:avLst/>
                <a:gdLst>
                  <a:gd name="T0" fmla="*/ 146 w 146"/>
                  <a:gd name="T1" fmla="*/ 87 h 147"/>
                  <a:gd name="T2" fmla="*/ 103 w 146"/>
                  <a:gd name="T3" fmla="*/ 44 h 147"/>
                  <a:gd name="T4" fmla="*/ 60 w 146"/>
                  <a:gd name="T5" fmla="*/ 0 h 147"/>
                  <a:gd name="T6" fmla="*/ 0 w 146"/>
                  <a:gd name="T7" fmla="*/ 61 h 147"/>
                  <a:gd name="T8" fmla="*/ 43 w 146"/>
                  <a:gd name="T9" fmla="*/ 104 h 147"/>
                  <a:gd name="T10" fmla="*/ 86 w 146"/>
                  <a:gd name="T11" fmla="*/ 147 h 147"/>
                  <a:gd name="T12" fmla="*/ 146 w 146"/>
                  <a:gd name="T13" fmla="*/ 8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146" y="87"/>
                    </a:moveTo>
                    <a:lnTo>
                      <a:pt x="103" y="44"/>
                    </a:lnTo>
                    <a:lnTo>
                      <a:pt x="60" y="0"/>
                    </a:lnTo>
                    <a:lnTo>
                      <a:pt x="0" y="61"/>
                    </a:lnTo>
                    <a:lnTo>
                      <a:pt x="43" y="104"/>
                    </a:lnTo>
                    <a:lnTo>
                      <a:pt x="86" y="147"/>
                    </a:lnTo>
                    <a:lnTo>
                      <a:pt x="146" y="8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46" name="Freeform 1561"/>
              <p:cNvSpPr>
                <a:spLocks noChangeAspect="1"/>
              </p:cNvSpPr>
              <p:nvPr/>
            </p:nvSpPr>
            <p:spPr bwMode="auto">
              <a:xfrm>
                <a:off x="7304" y="2056"/>
                <a:ext cx="14" cy="12"/>
              </a:xfrm>
              <a:custGeom>
                <a:avLst/>
                <a:gdLst>
                  <a:gd name="T0" fmla="*/ 46 w 46"/>
                  <a:gd name="T1" fmla="*/ 43 h 43"/>
                  <a:gd name="T2" fmla="*/ 3 w 46"/>
                  <a:gd name="T3" fmla="*/ 0 h 43"/>
                  <a:gd name="T4" fmla="*/ 0 w 46"/>
                  <a:gd name="T5" fmla="*/ 2 h 43"/>
                  <a:gd name="T6" fmla="*/ 46 w 46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43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46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47" name="Line 1562"/>
              <p:cNvSpPr>
                <a:spLocks noChangeAspect="1" noChangeShapeType="1"/>
              </p:cNvSpPr>
              <p:nvPr/>
            </p:nvSpPr>
            <p:spPr bwMode="auto">
              <a:xfrm flipH="1">
                <a:off x="7304" y="205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48" name="Freeform 1563"/>
              <p:cNvSpPr>
                <a:spLocks noChangeAspect="1"/>
              </p:cNvSpPr>
              <p:nvPr/>
            </p:nvSpPr>
            <p:spPr bwMode="auto">
              <a:xfrm>
                <a:off x="7288" y="2056"/>
                <a:ext cx="42" cy="42"/>
              </a:xfrm>
              <a:custGeom>
                <a:avLst/>
                <a:gdLst>
                  <a:gd name="T0" fmla="*/ 148 w 148"/>
                  <a:gd name="T1" fmla="*/ 82 h 146"/>
                  <a:gd name="T2" fmla="*/ 103 w 148"/>
                  <a:gd name="T3" fmla="*/ 41 h 146"/>
                  <a:gd name="T4" fmla="*/ 57 w 148"/>
                  <a:gd name="T5" fmla="*/ 0 h 146"/>
                  <a:gd name="T6" fmla="*/ 0 w 148"/>
                  <a:gd name="T7" fmla="*/ 64 h 146"/>
                  <a:gd name="T8" fmla="*/ 46 w 148"/>
                  <a:gd name="T9" fmla="*/ 105 h 146"/>
                  <a:gd name="T10" fmla="*/ 91 w 148"/>
                  <a:gd name="T11" fmla="*/ 146 h 146"/>
                  <a:gd name="T12" fmla="*/ 148 w 148"/>
                  <a:gd name="T13" fmla="*/ 82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6"/>
                  <a:gd name="T23" fmla="*/ 148 w 148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6">
                    <a:moveTo>
                      <a:pt x="148" y="82"/>
                    </a:moveTo>
                    <a:lnTo>
                      <a:pt x="103" y="41"/>
                    </a:lnTo>
                    <a:lnTo>
                      <a:pt x="57" y="0"/>
                    </a:lnTo>
                    <a:lnTo>
                      <a:pt x="0" y="64"/>
                    </a:lnTo>
                    <a:lnTo>
                      <a:pt x="46" y="105"/>
                    </a:lnTo>
                    <a:lnTo>
                      <a:pt x="91" y="146"/>
                    </a:lnTo>
                    <a:lnTo>
                      <a:pt x="148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49" name="Freeform 1564"/>
              <p:cNvSpPr>
                <a:spLocks noChangeAspect="1"/>
              </p:cNvSpPr>
              <p:nvPr/>
            </p:nvSpPr>
            <p:spPr bwMode="auto">
              <a:xfrm>
                <a:off x="7288" y="2056"/>
                <a:ext cx="42" cy="42"/>
              </a:xfrm>
              <a:custGeom>
                <a:avLst/>
                <a:gdLst>
                  <a:gd name="T0" fmla="*/ 148 w 148"/>
                  <a:gd name="T1" fmla="*/ 82 h 146"/>
                  <a:gd name="T2" fmla="*/ 103 w 148"/>
                  <a:gd name="T3" fmla="*/ 41 h 146"/>
                  <a:gd name="T4" fmla="*/ 57 w 148"/>
                  <a:gd name="T5" fmla="*/ 0 h 146"/>
                  <a:gd name="T6" fmla="*/ 0 w 148"/>
                  <a:gd name="T7" fmla="*/ 64 h 146"/>
                  <a:gd name="T8" fmla="*/ 46 w 148"/>
                  <a:gd name="T9" fmla="*/ 105 h 146"/>
                  <a:gd name="T10" fmla="*/ 91 w 148"/>
                  <a:gd name="T11" fmla="*/ 146 h 146"/>
                  <a:gd name="T12" fmla="*/ 148 w 148"/>
                  <a:gd name="T13" fmla="*/ 82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6"/>
                  <a:gd name="T23" fmla="*/ 148 w 148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6">
                    <a:moveTo>
                      <a:pt x="148" y="82"/>
                    </a:moveTo>
                    <a:lnTo>
                      <a:pt x="103" y="41"/>
                    </a:lnTo>
                    <a:lnTo>
                      <a:pt x="57" y="0"/>
                    </a:lnTo>
                    <a:lnTo>
                      <a:pt x="0" y="64"/>
                    </a:lnTo>
                    <a:lnTo>
                      <a:pt x="46" y="105"/>
                    </a:lnTo>
                    <a:lnTo>
                      <a:pt x="91" y="146"/>
                    </a:lnTo>
                    <a:lnTo>
                      <a:pt x="148" y="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50" name="Freeform 1565"/>
              <p:cNvSpPr>
                <a:spLocks noChangeAspect="1"/>
              </p:cNvSpPr>
              <p:nvPr/>
            </p:nvSpPr>
            <p:spPr bwMode="auto">
              <a:xfrm>
                <a:off x="7288" y="2074"/>
                <a:ext cx="12" cy="12"/>
              </a:xfrm>
              <a:custGeom>
                <a:avLst/>
                <a:gdLst>
                  <a:gd name="T0" fmla="*/ 48 w 48"/>
                  <a:gd name="T1" fmla="*/ 41 h 41"/>
                  <a:gd name="T2" fmla="*/ 2 w 48"/>
                  <a:gd name="T3" fmla="*/ 0 h 41"/>
                  <a:gd name="T4" fmla="*/ 0 w 48"/>
                  <a:gd name="T5" fmla="*/ 3 h 41"/>
                  <a:gd name="T6" fmla="*/ 48 w 48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41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8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51" name="Line 1566"/>
              <p:cNvSpPr>
                <a:spLocks noChangeAspect="1" noChangeShapeType="1"/>
              </p:cNvSpPr>
              <p:nvPr/>
            </p:nvSpPr>
            <p:spPr bwMode="auto">
              <a:xfrm flipH="1">
                <a:off x="7288" y="207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52" name="Freeform 1567"/>
              <p:cNvSpPr>
                <a:spLocks noChangeAspect="1"/>
              </p:cNvSpPr>
              <p:nvPr/>
            </p:nvSpPr>
            <p:spPr bwMode="auto">
              <a:xfrm>
                <a:off x="7272" y="2076"/>
                <a:ext cx="42" cy="40"/>
              </a:xfrm>
              <a:custGeom>
                <a:avLst/>
                <a:gdLst>
                  <a:gd name="T0" fmla="*/ 149 w 149"/>
                  <a:gd name="T1" fmla="*/ 75 h 144"/>
                  <a:gd name="T2" fmla="*/ 101 w 149"/>
                  <a:gd name="T3" fmla="*/ 38 h 144"/>
                  <a:gd name="T4" fmla="*/ 53 w 149"/>
                  <a:gd name="T5" fmla="*/ 0 h 144"/>
                  <a:gd name="T6" fmla="*/ 0 w 149"/>
                  <a:gd name="T7" fmla="*/ 68 h 144"/>
                  <a:gd name="T8" fmla="*/ 47 w 149"/>
                  <a:gd name="T9" fmla="*/ 106 h 144"/>
                  <a:gd name="T10" fmla="*/ 95 w 149"/>
                  <a:gd name="T11" fmla="*/ 144 h 144"/>
                  <a:gd name="T12" fmla="*/ 149 w 149"/>
                  <a:gd name="T13" fmla="*/ 75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4"/>
                  <a:gd name="T23" fmla="*/ 149 w 149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4">
                    <a:moveTo>
                      <a:pt x="149" y="75"/>
                    </a:moveTo>
                    <a:lnTo>
                      <a:pt x="101" y="38"/>
                    </a:lnTo>
                    <a:lnTo>
                      <a:pt x="53" y="0"/>
                    </a:lnTo>
                    <a:lnTo>
                      <a:pt x="0" y="68"/>
                    </a:lnTo>
                    <a:lnTo>
                      <a:pt x="47" y="106"/>
                    </a:lnTo>
                    <a:lnTo>
                      <a:pt x="95" y="144"/>
                    </a:lnTo>
                    <a:lnTo>
                      <a:pt x="149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53" name="Freeform 1568"/>
              <p:cNvSpPr>
                <a:spLocks noChangeAspect="1"/>
              </p:cNvSpPr>
              <p:nvPr/>
            </p:nvSpPr>
            <p:spPr bwMode="auto">
              <a:xfrm>
                <a:off x="7272" y="2076"/>
                <a:ext cx="42" cy="40"/>
              </a:xfrm>
              <a:custGeom>
                <a:avLst/>
                <a:gdLst>
                  <a:gd name="T0" fmla="*/ 149 w 149"/>
                  <a:gd name="T1" fmla="*/ 75 h 144"/>
                  <a:gd name="T2" fmla="*/ 101 w 149"/>
                  <a:gd name="T3" fmla="*/ 38 h 144"/>
                  <a:gd name="T4" fmla="*/ 53 w 149"/>
                  <a:gd name="T5" fmla="*/ 0 h 144"/>
                  <a:gd name="T6" fmla="*/ 0 w 149"/>
                  <a:gd name="T7" fmla="*/ 68 h 144"/>
                  <a:gd name="T8" fmla="*/ 47 w 149"/>
                  <a:gd name="T9" fmla="*/ 106 h 144"/>
                  <a:gd name="T10" fmla="*/ 95 w 149"/>
                  <a:gd name="T11" fmla="*/ 144 h 144"/>
                  <a:gd name="T12" fmla="*/ 149 w 149"/>
                  <a:gd name="T13" fmla="*/ 75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4"/>
                  <a:gd name="T23" fmla="*/ 149 w 149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4">
                    <a:moveTo>
                      <a:pt x="149" y="75"/>
                    </a:moveTo>
                    <a:lnTo>
                      <a:pt x="101" y="38"/>
                    </a:lnTo>
                    <a:lnTo>
                      <a:pt x="53" y="0"/>
                    </a:lnTo>
                    <a:lnTo>
                      <a:pt x="0" y="68"/>
                    </a:lnTo>
                    <a:lnTo>
                      <a:pt x="47" y="106"/>
                    </a:lnTo>
                    <a:lnTo>
                      <a:pt x="95" y="144"/>
                    </a:lnTo>
                    <a:lnTo>
                      <a:pt x="149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54" name="Freeform 1569"/>
              <p:cNvSpPr>
                <a:spLocks noChangeAspect="1"/>
              </p:cNvSpPr>
              <p:nvPr/>
            </p:nvSpPr>
            <p:spPr bwMode="auto">
              <a:xfrm>
                <a:off x="7272" y="2094"/>
                <a:ext cx="14" cy="12"/>
              </a:xfrm>
              <a:custGeom>
                <a:avLst/>
                <a:gdLst>
                  <a:gd name="T0" fmla="*/ 48 w 48"/>
                  <a:gd name="T1" fmla="*/ 38 h 38"/>
                  <a:gd name="T2" fmla="*/ 1 w 48"/>
                  <a:gd name="T3" fmla="*/ 0 h 38"/>
                  <a:gd name="T4" fmla="*/ 0 w 48"/>
                  <a:gd name="T5" fmla="*/ 2 h 38"/>
                  <a:gd name="T6" fmla="*/ 48 w 48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38"/>
                  <a:gd name="T14" fmla="*/ 48 w 48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38">
                    <a:moveTo>
                      <a:pt x="48" y="38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48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55" name="Line 1570"/>
              <p:cNvSpPr>
                <a:spLocks noChangeAspect="1" noChangeShapeType="1"/>
              </p:cNvSpPr>
              <p:nvPr/>
            </p:nvSpPr>
            <p:spPr bwMode="auto">
              <a:xfrm flipH="1">
                <a:off x="7272" y="209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56" name="Freeform 1571"/>
              <p:cNvSpPr>
                <a:spLocks noChangeAspect="1"/>
              </p:cNvSpPr>
              <p:nvPr/>
            </p:nvSpPr>
            <p:spPr bwMode="auto">
              <a:xfrm>
                <a:off x="7256" y="2096"/>
                <a:ext cx="44" cy="40"/>
              </a:xfrm>
              <a:custGeom>
                <a:avLst/>
                <a:gdLst>
                  <a:gd name="T0" fmla="*/ 150 w 150"/>
                  <a:gd name="T1" fmla="*/ 72 h 143"/>
                  <a:gd name="T2" fmla="*/ 101 w 150"/>
                  <a:gd name="T3" fmla="*/ 36 h 143"/>
                  <a:gd name="T4" fmla="*/ 53 w 150"/>
                  <a:gd name="T5" fmla="*/ 0 h 143"/>
                  <a:gd name="T6" fmla="*/ 0 w 150"/>
                  <a:gd name="T7" fmla="*/ 70 h 143"/>
                  <a:gd name="T8" fmla="*/ 49 w 150"/>
                  <a:gd name="T9" fmla="*/ 107 h 143"/>
                  <a:gd name="T10" fmla="*/ 98 w 150"/>
                  <a:gd name="T11" fmla="*/ 143 h 143"/>
                  <a:gd name="T12" fmla="*/ 150 w 150"/>
                  <a:gd name="T13" fmla="*/ 72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3"/>
                  <a:gd name="T23" fmla="*/ 150 w 150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3">
                    <a:moveTo>
                      <a:pt x="150" y="72"/>
                    </a:moveTo>
                    <a:lnTo>
                      <a:pt x="101" y="36"/>
                    </a:lnTo>
                    <a:lnTo>
                      <a:pt x="53" y="0"/>
                    </a:lnTo>
                    <a:lnTo>
                      <a:pt x="0" y="70"/>
                    </a:lnTo>
                    <a:lnTo>
                      <a:pt x="49" y="107"/>
                    </a:lnTo>
                    <a:lnTo>
                      <a:pt x="98" y="143"/>
                    </a:lnTo>
                    <a:lnTo>
                      <a:pt x="150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57" name="Freeform 1572"/>
              <p:cNvSpPr>
                <a:spLocks noChangeAspect="1"/>
              </p:cNvSpPr>
              <p:nvPr/>
            </p:nvSpPr>
            <p:spPr bwMode="auto">
              <a:xfrm>
                <a:off x="7256" y="2096"/>
                <a:ext cx="44" cy="40"/>
              </a:xfrm>
              <a:custGeom>
                <a:avLst/>
                <a:gdLst>
                  <a:gd name="T0" fmla="*/ 150 w 150"/>
                  <a:gd name="T1" fmla="*/ 72 h 143"/>
                  <a:gd name="T2" fmla="*/ 101 w 150"/>
                  <a:gd name="T3" fmla="*/ 36 h 143"/>
                  <a:gd name="T4" fmla="*/ 53 w 150"/>
                  <a:gd name="T5" fmla="*/ 0 h 143"/>
                  <a:gd name="T6" fmla="*/ 0 w 150"/>
                  <a:gd name="T7" fmla="*/ 70 h 143"/>
                  <a:gd name="T8" fmla="*/ 49 w 150"/>
                  <a:gd name="T9" fmla="*/ 107 h 143"/>
                  <a:gd name="T10" fmla="*/ 98 w 150"/>
                  <a:gd name="T11" fmla="*/ 143 h 143"/>
                  <a:gd name="T12" fmla="*/ 150 w 150"/>
                  <a:gd name="T13" fmla="*/ 72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3"/>
                  <a:gd name="T23" fmla="*/ 150 w 150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3">
                    <a:moveTo>
                      <a:pt x="150" y="72"/>
                    </a:moveTo>
                    <a:lnTo>
                      <a:pt x="101" y="36"/>
                    </a:lnTo>
                    <a:lnTo>
                      <a:pt x="53" y="0"/>
                    </a:lnTo>
                    <a:lnTo>
                      <a:pt x="0" y="70"/>
                    </a:lnTo>
                    <a:lnTo>
                      <a:pt x="49" y="107"/>
                    </a:lnTo>
                    <a:lnTo>
                      <a:pt x="98" y="143"/>
                    </a:lnTo>
                    <a:lnTo>
                      <a:pt x="150" y="7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58" name="Freeform 1573"/>
              <p:cNvSpPr>
                <a:spLocks noChangeAspect="1"/>
              </p:cNvSpPr>
              <p:nvPr/>
            </p:nvSpPr>
            <p:spPr bwMode="auto">
              <a:xfrm>
                <a:off x="7256" y="2116"/>
                <a:ext cx="14" cy="10"/>
              </a:xfrm>
              <a:custGeom>
                <a:avLst/>
                <a:gdLst>
                  <a:gd name="T0" fmla="*/ 51 w 51"/>
                  <a:gd name="T1" fmla="*/ 37 h 37"/>
                  <a:gd name="T2" fmla="*/ 2 w 51"/>
                  <a:gd name="T3" fmla="*/ 0 h 37"/>
                  <a:gd name="T4" fmla="*/ 0 w 51"/>
                  <a:gd name="T5" fmla="*/ 2 h 37"/>
                  <a:gd name="T6" fmla="*/ 51 w 51"/>
                  <a:gd name="T7" fmla="*/ 37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51" y="37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51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59" name="Line 1574"/>
              <p:cNvSpPr>
                <a:spLocks noChangeAspect="1" noChangeShapeType="1"/>
              </p:cNvSpPr>
              <p:nvPr/>
            </p:nvSpPr>
            <p:spPr bwMode="auto">
              <a:xfrm flipH="1">
                <a:off x="7256" y="211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60" name="Freeform 1575"/>
              <p:cNvSpPr>
                <a:spLocks noChangeAspect="1"/>
              </p:cNvSpPr>
              <p:nvPr/>
            </p:nvSpPr>
            <p:spPr bwMode="auto">
              <a:xfrm>
                <a:off x="7242" y="2116"/>
                <a:ext cx="44" cy="40"/>
              </a:xfrm>
              <a:custGeom>
                <a:avLst/>
                <a:gdLst>
                  <a:gd name="T0" fmla="*/ 151 w 151"/>
                  <a:gd name="T1" fmla="*/ 69 h 143"/>
                  <a:gd name="T2" fmla="*/ 100 w 151"/>
                  <a:gd name="T3" fmla="*/ 35 h 143"/>
                  <a:gd name="T4" fmla="*/ 49 w 151"/>
                  <a:gd name="T5" fmla="*/ 0 h 143"/>
                  <a:gd name="T6" fmla="*/ 0 w 151"/>
                  <a:gd name="T7" fmla="*/ 74 h 143"/>
                  <a:gd name="T8" fmla="*/ 51 w 151"/>
                  <a:gd name="T9" fmla="*/ 109 h 143"/>
                  <a:gd name="T10" fmla="*/ 102 w 151"/>
                  <a:gd name="T11" fmla="*/ 143 h 143"/>
                  <a:gd name="T12" fmla="*/ 151 w 151"/>
                  <a:gd name="T13" fmla="*/ 69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43"/>
                  <a:gd name="T23" fmla="*/ 151 w 151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43">
                    <a:moveTo>
                      <a:pt x="151" y="69"/>
                    </a:moveTo>
                    <a:lnTo>
                      <a:pt x="100" y="35"/>
                    </a:lnTo>
                    <a:lnTo>
                      <a:pt x="49" y="0"/>
                    </a:lnTo>
                    <a:lnTo>
                      <a:pt x="0" y="74"/>
                    </a:lnTo>
                    <a:lnTo>
                      <a:pt x="51" y="109"/>
                    </a:lnTo>
                    <a:lnTo>
                      <a:pt x="102" y="143"/>
                    </a:lnTo>
                    <a:lnTo>
                      <a:pt x="151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61" name="Freeform 1576"/>
              <p:cNvSpPr>
                <a:spLocks noChangeAspect="1"/>
              </p:cNvSpPr>
              <p:nvPr/>
            </p:nvSpPr>
            <p:spPr bwMode="auto">
              <a:xfrm>
                <a:off x="7242" y="2116"/>
                <a:ext cx="44" cy="40"/>
              </a:xfrm>
              <a:custGeom>
                <a:avLst/>
                <a:gdLst>
                  <a:gd name="T0" fmla="*/ 151 w 151"/>
                  <a:gd name="T1" fmla="*/ 69 h 143"/>
                  <a:gd name="T2" fmla="*/ 100 w 151"/>
                  <a:gd name="T3" fmla="*/ 35 h 143"/>
                  <a:gd name="T4" fmla="*/ 49 w 151"/>
                  <a:gd name="T5" fmla="*/ 0 h 143"/>
                  <a:gd name="T6" fmla="*/ 0 w 151"/>
                  <a:gd name="T7" fmla="*/ 74 h 143"/>
                  <a:gd name="T8" fmla="*/ 51 w 151"/>
                  <a:gd name="T9" fmla="*/ 109 h 143"/>
                  <a:gd name="T10" fmla="*/ 102 w 151"/>
                  <a:gd name="T11" fmla="*/ 143 h 143"/>
                  <a:gd name="T12" fmla="*/ 151 w 151"/>
                  <a:gd name="T13" fmla="*/ 69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43"/>
                  <a:gd name="T23" fmla="*/ 151 w 151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43">
                    <a:moveTo>
                      <a:pt x="151" y="69"/>
                    </a:moveTo>
                    <a:lnTo>
                      <a:pt x="100" y="35"/>
                    </a:lnTo>
                    <a:lnTo>
                      <a:pt x="49" y="0"/>
                    </a:lnTo>
                    <a:lnTo>
                      <a:pt x="0" y="74"/>
                    </a:lnTo>
                    <a:lnTo>
                      <a:pt x="51" y="109"/>
                    </a:lnTo>
                    <a:lnTo>
                      <a:pt x="102" y="143"/>
                    </a:lnTo>
                    <a:lnTo>
                      <a:pt x="151" y="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62" name="Freeform 1577"/>
              <p:cNvSpPr>
                <a:spLocks noChangeAspect="1"/>
              </p:cNvSpPr>
              <p:nvPr/>
            </p:nvSpPr>
            <p:spPr bwMode="auto">
              <a:xfrm>
                <a:off x="7242" y="2136"/>
                <a:ext cx="14" cy="10"/>
              </a:xfrm>
              <a:custGeom>
                <a:avLst/>
                <a:gdLst>
                  <a:gd name="T0" fmla="*/ 52 w 52"/>
                  <a:gd name="T1" fmla="*/ 35 h 35"/>
                  <a:gd name="T2" fmla="*/ 1 w 52"/>
                  <a:gd name="T3" fmla="*/ 0 h 35"/>
                  <a:gd name="T4" fmla="*/ 0 w 52"/>
                  <a:gd name="T5" fmla="*/ 5 h 35"/>
                  <a:gd name="T6" fmla="*/ 52 w 52"/>
                  <a:gd name="T7" fmla="*/ 35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5"/>
                  <a:gd name="T14" fmla="*/ 52 w 52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5">
                    <a:moveTo>
                      <a:pt x="52" y="35"/>
                    </a:moveTo>
                    <a:lnTo>
                      <a:pt x="1" y="0"/>
                    </a:lnTo>
                    <a:lnTo>
                      <a:pt x="0" y="5"/>
                    </a:lnTo>
                    <a:lnTo>
                      <a:pt x="52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63" name="Line 1578"/>
              <p:cNvSpPr>
                <a:spLocks noChangeAspect="1" noChangeShapeType="1"/>
              </p:cNvSpPr>
              <p:nvPr/>
            </p:nvSpPr>
            <p:spPr bwMode="auto">
              <a:xfrm flipH="1">
                <a:off x="7242" y="213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64" name="Freeform 1579"/>
              <p:cNvSpPr>
                <a:spLocks noChangeAspect="1"/>
              </p:cNvSpPr>
              <p:nvPr/>
            </p:nvSpPr>
            <p:spPr bwMode="auto">
              <a:xfrm>
                <a:off x="7216" y="2138"/>
                <a:ext cx="56" cy="62"/>
              </a:xfrm>
              <a:custGeom>
                <a:avLst/>
                <a:gdLst>
                  <a:gd name="T0" fmla="*/ 194 w 194"/>
                  <a:gd name="T1" fmla="*/ 59 h 215"/>
                  <a:gd name="T2" fmla="*/ 141 w 194"/>
                  <a:gd name="T3" fmla="*/ 30 h 215"/>
                  <a:gd name="T4" fmla="*/ 89 w 194"/>
                  <a:gd name="T5" fmla="*/ 0 h 215"/>
                  <a:gd name="T6" fmla="*/ 0 w 194"/>
                  <a:gd name="T7" fmla="*/ 156 h 215"/>
                  <a:gd name="T8" fmla="*/ 53 w 194"/>
                  <a:gd name="T9" fmla="*/ 186 h 215"/>
                  <a:gd name="T10" fmla="*/ 105 w 194"/>
                  <a:gd name="T11" fmla="*/ 215 h 215"/>
                  <a:gd name="T12" fmla="*/ 194 w 194"/>
                  <a:gd name="T13" fmla="*/ 59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5"/>
                  <a:gd name="T23" fmla="*/ 194 w 194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5">
                    <a:moveTo>
                      <a:pt x="194" y="59"/>
                    </a:moveTo>
                    <a:lnTo>
                      <a:pt x="141" y="30"/>
                    </a:lnTo>
                    <a:lnTo>
                      <a:pt x="89" y="0"/>
                    </a:lnTo>
                    <a:lnTo>
                      <a:pt x="0" y="156"/>
                    </a:lnTo>
                    <a:lnTo>
                      <a:pt x="53" y="186"/>
                    </a:lnTo>
                    <a:lnTo>
                      <a:pt x="105" y="215"/>
                    </a:lnTo>
                    <a:lnTo>
                      <a:pt x="194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65" name="Freeform 1580"/>
              <p:cNvSpPr>
                <a:spLocks noChangeAspect="1"/>
              </p:cNvSpPr>
              <p:nvPr/>
            </p:nvSpPr>
            <p:spPr bwMode="auto">
              <a:xfrm>
                <a:off x="7216" y="2138"/>
                <a:ext cx="56" cy="62"/>
              </a:xfrm>
              <a:custGeom>
                <a:avLst/>
                <a:gdLst>
                  <a:gd name="T0" fmla="*/ 194 w 194"/>
                  <a:gd name="T1" fmla="*/ 59 h 215"/>
                  <a:gd name="T2" fmla="*/ 141 w 194"/>
                  <a:gd name="T3" fmla="*/ 30 h 215"/>
                  <a:gd name="T4" fmla="*/ 89 w 194"/>
                  <a:gd name="T5" fmla="*/ 0 h 215"/>
                  <a:gd name="T6" fmla="*/ 0 w 194"/>
                  <a:gd name="T7" fmla="*/ 156 h 215"/>
                  <a:gd name="T8" fmla="*/ 53 w 194"/>
                  <a:gd name="T9" fmla="*/ 186 h 215"/>
                  <a:gd name="T10" fmla="*/ 105 w 194"/>
                  <a:gd name="T11" fmla="*/ 215 h 215"/>
                  <a:gd name="T12" fmla="*/ 194 w 194"/>
                  <a:gd name="T13" fmla="*/ 59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5"/>
                  <a:gd name="T23" fmla="*/ 194 w 194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5">
                    <a:moveTo>
                      <a:pt x="194" y="59"/>
                    </a:moveTo>
                    <a:lnTo>
                      <a:pt x="141" y="30"/>
                    </a:lnTo>
                    <a:lnTo>
                      <a:pt x="89" y="0"/>
                    </a:lnTo>
                    <a:lnTo>
                      <a:pt x="0" y="156"/>
                    </a:lnTo>
                    <a:lnTo>
                      <a:pt x="53" y="186"/>
                    </a:lnTo>
                    <a:lnTo>
                      <a:pt x="105" y="215"/>
                    </a:lnTo>
                    <a:lnTo>
                      <a:pt x="194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66" name="Freeform 1581"/>
              <p:cNvSpPr>
                <a:spLocks noChangeAspect="1"/>
              </p:cNvSpPr>
              <p:nvPr/>
            </p:nvSpPr>
            <p:spPr bwMode="auto">
              <a:xfrm>
                <a:off x="7216" y="2182"/>
                <a:ext cx="16" cy="10"/>
              </a:xfrm>
              <a:custGeom>
                <a:avLst/>
                <a:gdLst>
                  <a:gd name="T0" fmla="*/ 55 w 55"/>
                  <a:gd name="T1" fmla="*/ 30 h 30"/>
                  <a:gd name="T2" fmla="*/ 2 w 55"/>
                  <a:gd name="T3" fmla="*/ 0 h 30"/>
                  <a:gd name="T4" fmla="*/ 0 w 55"/>
                  <a:gd name="T5" fmla="*/ 3 h 30"/>
                  <a:gd name="T6" fmla="*/ 55 w 55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0"/>
                  <a:gd name="T14" fmla="*/ 55 w 55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0">
                    <a:moveTo>
                      <a:pt x="55" y="3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5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67" name="Line 1582"/>
              <p:cNvSpPr>
                <a:spLocks noChangeAspect="1" noChangeShapeType="1"/>
              </p:cNvSpPr>
              <p:nvPr/>
            </p:nvSpPr>
            <p:spPr bwMode="auto">
              <a:xfrm flipH="1">
                <a:off x="7216" y="218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68" name="Freeform 1583"/>
              <p:cNvSpPr>
                <a:spLocks noChangeAspect="1"/>
              </p:cNvSpPr>
              <p:nvPr/>
            </p:nvSpPr>
            <p:spPr bwMode="auto">
              <a:xfrm>
                <a:off x="7194" y="2184"/>
                <a:ext cx="52" cy="62"/>
              </a:xfrm>
              <a:custGeom>
                <a:avLst/>
                <a:gdLst>
                  <a:gd name="T0" fmla="*/ 186 w 186"/>
                  <a:gd name="T1" fmla="*/ 53 h 219"/>
                  <a:gd name="T2" fmla="*/ 132 w 186"/>
                  <a:gd name="T3" fmla="*/ 27 h 219"/>
                  <a:gd name="T4" fmla="*/ 77 w 186"/>
                  <a:gd name="T5" fmla="*/ 0 h 219"/>
                  <a:gd name="T6" fmla="*/ 0 w 186"/>
                  <a:gd name="T7" fmla="*/ 167 h 219"/>
                  <a:gd name="T8" fmla="*/ 54 w 186"/>
                  <a:gd name="T9" fmla="*/ 193 h 219"/>
                  <a:gd name="T10" fmla="*/ 109 w 186"/>
                  <a:gd name="T11" fmla="*/ 219 h 219"/>
                  <a:gd name="T12" fmla="*/ 186 w 186"/>
                  <a:gd name="T13" fmla="*/ 53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6"/>
                  <a:gd name="T22" fmla="*/ 0 h 219"/>
                  <a:gd name="T23" fmla="*/ 186 w 18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6" h="219">
                    <a:moveTo>
                      <a:pt x="186" y="53"/>
                    </a:moveTo>
                    <a:lnTo>
                      <a:pt x="132" y="27"/>
                    </a:lnTo>
                    <a:lnTo>
                      <a:pt x="77" y="0"/>
                    </a:lnTo>
                    <a:lnTo>
                      <a:pt x="0" y="167"/>
                    </a:lnTo>
                    <a:lnTo>
                      <a:pt x="54" y="193"/>
                    </a:lnTo>
                    <a:lnTo>
                      <a:pt x="109" y="219"/>
                    </a:lnTo>
                    <a:lnTo>
                      <a:pt x="186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69" name="Freeform 1584"/>
              <p:cNvSpPr>
                <a:spLocks noChangeAspect="1"/>
              </p:cNvSpPr>
              <p:nvPr/>
            </p:nvSpPr>
            <p:spPr bwMode="auto">
              <a:xfrm>
                <a:off x="7194" y="2184"/>
                <a:ext cx="52" cy="62"/>
              </a:xfrm>
              <a:custGeom>
                <a:avLst/>
                <a:gdLst>
                  <a:gd name="T0" fmla="*/ 186 w 186"/>
                  <a:gd name="T1" fmla="*/ 53 h 219"/>
                  <a:gd name="T2" fmla="*/ 132 w 186"/>
                  <a:gd name="T3" fmla="*/ 27 h 219"/>
                  <a:gd name="T4" fmla="*/ 77 w 186"/>
                  <a:gd name="T5" fmla="*/ 0 h 219"/>
                  <a:gd name="T6" fmla="*/ 0 w 186"/>
                  <a:gd name="T7" fmla="*/ 167 h 219"/>
                  <a:gd name="T8" fmla="*/ 54 w 186"/>
                  <a:gd name="T9" fmla="*/ 193 h 219"/>
                  <a:gd name="T10" fmla="*/ 109 w 186"/>
                  <a:gd name="T11" fmla="*/ 219 h 219"/>
                  <a:gd name="T12" fmla="*/ 186 w 186"/>
                  <a:gd name="T13" fmla="*/ 53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6"/>
                  <a:gd name="T22" fmla="*/ 0 h 219"/>
                  <a:gd name="T23" fmla="*/ 186 w 18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6" h="219">
                    <a:moveTo>
                      <a:pt x="186" y="53"/>
                    </a:moveTo>
                    <a:lnTo>
                      <a:pt x="132" y="27"/>
                    </a:lnTo>
                    <a:lnTo>
                      <a:pt x="77" y="0"/>
                    </a:lnTo>
                    <a:lnTo>
                      <a:pt x="0" y="167"/>
                    </a:lnTo>
                    <a:lnTo>
                      <a:pt x="54" y="193"/>
                    </a:lnTo>
                    <a:lnTo>
                      <a:pt x="109" y="219"/>
                    </a:lnTo>
                    <a:lnTo>
                      <a:pt x="186" y="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70" name="Freeform 1585"/>
              <p:cNvSpPr>
                <a:spLocks noChangeAspect="1"/>
              </p:cNvSpPr>
              <p:nvPr/>
            </p:nvSpPr>
            <p:spPr bwMode="auto">
              <a:xfrm>
                <a:off x="7194" y="2232"/>
                <a:ext cx="16" cy="6"/>
              </a:xfrm>
              <a:custGeom>
                <a:avLst/>
                <a:gdLst>
                  <a:gd name="T0" fmla="*/ 56 w 56"/>
                  <a:gd name="T1" fmla="*/ 26 h 26"/>
                  <a:gd name="T2" fmla="*/ 2 w 56"/>
                  <a:gd name="T3" fmla="*/ 0 h 26"/>
                  <a:gd name="T4" fmla="*/ 0 w 56"/>
                  <a:gd name="T5" fmla="*/ 4 h 26"/>
                  <a:gd name="T6" fmla="*/ 56 w 56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6"/>
                  <a:gd name="T14" fmla="*/ 56 w 56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6">
                    <a:moveTo>
                      <a:pt x="56" y="26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56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71" name="Line 1586"/>
              <p:cNvSpPr>
                <a:spLocks noChangeAspect="1" noChangeShapeType="1"/>
              </p:cNvSpPr>
              <p:nvPr/>
            </p:nvSpPr>
            <p:spPr bwMode="auto">
              <a:xfrm flipH="1">
                <a:off x="7194" y="223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72" name="Freeform 1587"/>
              <p:cNvSpPr>
                <a:spLocks noChangeAspect="1"/>
              </p:cNvSpPr>
              <p:nvPr/>
            </p:nvSpPr>
            <p:spPr bwMode="auto">
              <a:xfrm>
                <a:off x="7174" y="2232"/>
                <a:ext cx="52" cy="64"/>
              </a:xfrm>
              <a:custGeom>
                <a:avLst/>
                <a:gdLst>
                  <a:gd name="T0" fmla="*/ 180 w 180"/>
                  <a:gd name="T1" fmla="*/ 43 h 220"/>
                  <a:gd name="T2" fmla="*/ 123 w 180"/>
                  <a:gd name="T3" fmla="*/ 22 h 220"/>
                  <a:gd name="T4" fmla="*/ 67 w 180"/>
                  <a:gd name="T5" fmla="*/ 0 h 220"/>
                  <a:gd name="T6" fmla="*/ 0 w 180"/>
                  <a:gd name="T7" fmla="*/ 177 h 220"/>
                  <a:gd name="T8" fmla="*/ 56 w 180"/>
                  <a:gd name="T9" fmla="*/ 198 h 220"/>
                  <a:gd name="T10" fmla="*/ 113 w 180"/>
                  <a:gd name="T11" fmla="*/ 220 h 220"/>
                  <a:gd name="T12" fmla="*/ 180 w 180"/>
                  <a:gd name="T13" fmla="*/ 43 h 2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220"/>
                  <a:gd name="T23" fmla="*/ 180 w 180"/>
                  <a:gd name="T24" fmla="*/ 220 h 2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220">
                    <a:moveTo>
                      <a:pt x="180" y="43"/>
                    </a:moveTo>
                    <a:lnTo>
                      <a:pt x="123" y="22"/>
                    </a:lnTo>
                    <a:lnTo>
                      <a:pt x="67" y="0"/>
                    </a:lnTo>
                    <a:lnTo>
                      <a:pt x="0" y="177"/>
                    </a:lnTo>
                    <a:lnTo>
                      <a:pt x="56" y="198"/>
                    </a:lnTo>
                    <a:lnTo>
                      <a:pt x="113" y="220"/>
                    </a:lnTo>
                    <a:lnTo>
                      <a:pt x="18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73" name="Freeform 1588"/>
              <p:cNvSpPr>
                <a:spLocks noChangeAspect="1"/>
              </p:cNvSpPr>
              <p:nvPr/>
            </p:nvSpPr>
            <p:spPr bwMode="auto">
              <a:xfrm>
                <a:off x="7174" y="2232"/>
                <a:ext cx="52" cy="64"/>
              </a:xfrm>
              <a:custGeom>
                <a:avLst/>
                <a:gdLst>
                  <a:gd name="T0" fmla="*/ 180 w 180"/>
                  <a:gd name="T1" fmla="*/ 43 h 220"/>
                  <a:gd name="T2" fmla="*/ 123 w 180"/>
                  <a:gd name="T3" fmla="*/ 22 h 220"/>
                  <a:gd name="T4" fmla="*/ 67 w 180"/>
                  <a:gd name="T5" fmla="*/ 0 h 220"/>
                  <a:gd name="T6" fmla="*/ 0 w 180"/>
                  <a:gd name="T7" fmla="*/ 177 h 220"/>
                  <a:gd name="T8" fmla="*/ 56 w 180"/>
                  <a:gd name="T9" fmla="*/ 198 h 220"/>
                  <a:gd name="T10" fmla="*/ 113 w 180"/>
                  <a:gd name="T11" fmla="*/ 220 h 220"/>
                  <a:gd name="T12" fmla="*/ 180 w 180"/>
                  <a:gd name="T13" fmla="*/ 43 h 2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220"/>
                  <a:gd name="T23" fmla="*/ 180 w 180"/>
                  <a:gd name="T24" fmla="*/ 220 h 2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220">
                    <a:moveTo>
                      <a:pt x="180" y="43"/>
                    </a:moveTo>
                    <a:lnTo>
                      <a:pt x="123" y="22"/>
                    </a:lnTo>
                    <a:lnTo>
                      <a:pt x="67" y="0"/>
                    </a:lnTo>
                    <a:lnTo>
                      <a:pt x="0" y="177"/>
                    </a:lnTo>
                    <a:lnTo>
                      <a:pt x="56" y="198"/>
                    </a:lnTo>
                    <a:lnTo>
                      <a:pt x="113" y="220"/>
                    </a:lnTo>
                    <a:lnTo>
                      <a:pt x="180" y="4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74" name="Freeform 1589"/>
              <p:cNvSpPr>
                <a:spLocks noChangeAspect="1"/>
              </p:cNvSpPr>
              <p:nvPr/>
            </p:nvSpPr>
            <p:spPr bwMode="auto">
              <a:xfrm>
                <a:off x="7174" y="2284"/>
                <a:ext cx="16" cy="6"/>
              </a:xfrm>
              <a:custGeom>
                <a:avLst/>
                <a:gdLst>
                  <a:gd name="T0" fmla="*/ 58 w 58"/>
                  <a:gd name="T1" fmla="*/ 21 h 21"/>
                  <a:gd name="T2" fmla="*/ 2 w 58"/>
                  <a:gd name="T3" fmla="*/ 0 h 21"/>
                  <a:gd name="T4" fmla="*/ 0 w 58"/>
                  <a:gd name="T5" fmla="*/ 4 h 21"/>
                  <a:gd name="T6" fmla="*/ 58 w 58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58" y="21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75" name="Line 1590"/>
              <p:cNvSpPr>
                <a:spLocks noChangeAspect="1" noChangeShapeType="1"/>
              </p:cNvSpPr>
              <p:nvPr/>
            </p:nvSpPr>
            <p:spPr bwMode="auto">
              <a:xfrm flipH="1">
                <a:off x="7174" y="228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76" name="Freeform 1591"/>
              <p:cNvSpPr>
                <a:spLocks noChangeAspect="1"/>
              </p:cNvSpPr>
              <p:nvPr/>
            </p:nvSpPr>
            <p:spPr bwMode="auto">
              <a:xfrm>
                <a:off x="7158" y="2284"/>
                <a:ext cx="48" cy="62"/>
              </a:xfrm>
              <a:custGeom>
                <a:avLst/>
                <a:gdLst>
                  <a:gd name="T0" fmla="*/ 170 w 170"/>
                  <a:gd name="T1" fmla="*/ 34 h 218"/>
                  <a:gd name="T2" fmla="*/ 112 w 170"/>
                  <a:gd name="T3" fmla="*/ 17 h 218"/>
                  <a:gd name="T4" fmla="*/ 54 w 170"/>
                  <a:gd name="T5" fmla="*/ 0 h 218"/>
                  <a:gd name="T6" fmla="*/ 0 w 170"/>
                  <a:gd name="T7" fmla="*/ 183 h 218"/>
                  <a:gd name="T8" fmla="*/ 58 w 170"/>
                  <a:gd name="T9" fmla="*/ 200 h 218"/>
                  <a:gd name="T10" fmla="*/ 116 w 170"/>
                  <a:gd name="T11" fmla="*/ 218 h 218"/>
                  <a:gd name="T12" fmla="*/ 170 w 170"/>
                  <a:gd name="T13" fmla="*/ 34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18"/>
                  <a:gd name="T23" fmla="*/ 170 w 17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18">
                    <a:moveTo>
                      <a:pt x="170" y="34"/>
                    </a:moveTo>
                    <a:lnTo>
                      <a:pt x="112" y="17"/>
                    </a:lnTo>
                    <a:lnTo>
                      <a:pt x="54" y="0"/>
                    </a:lnTo>
                    <a:lnTo>
                      <a:pt x="0" y="183"/>
                    </a:lnTo>
                    <a:lnTo>
                      <a:pt x="58" y="200"/>
                    </a:lnTo>
                    <a:lnTo>
                      <a:pt x="116" y="218"/>
                    </a:lnTo>
                    <a:lnTo>
                      <a:pt x="17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77" name="Freeform 1592"/>
              <p:cNvSpPr>
                <a:spLocks noChangeAspect="1"/>
              </p:cNvSpPr>
              <p:nvPr/>
            </p:nvSpPr>
            <p:spPr bwMode="auto">
              <a:xfrm>
                <a:off x="7158" y="2284"/>
                <a:ext cx="48" cy="62"/>
              </a:xfrm>
              <a:custGeom>
                <a:avLst/>
                <a:gdLst>
                  <a:gd name="T0" fmla="*/ 170 w 170"/>
                  <a:gd name="T1" fmla="*/ 34 h 218"/>
                  <a:gd name="T2" fmla="*/ 112 w 170"/>
                  <a:gd name="T3" fmla="*/ 17 h 218"/>
                  <a:gd name="T4" fmla="*/ 54 w 170"/>
                  <a:gd name="T5" fmla="*/ 0 h 218"/>
                  <a:gd name="T6" fmla="*/ 0 w 170"/>
                  <a:gd name="T7" fmla="*/ 183 h 218"/>
                  <a:gd name="T8" fmla="*/ 58 w 170"/>
                  <a:gd name="T9" fmla="*/ 200 h 218"/>
                  <a:gd name="T10" fmla="*/ 116 w 170"/>
                  <a:gd name="T11" fmla="*/ 218 h 218"/>
                  <a:gd name="T12" fmla="*/ 170 w 170"/>
                  <a:gd name="T13" fmla="*/ 34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18"/>
                  <a:gd name="T23" fmla="*/ 170 w 17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18">
                    <a:moveTo>
                      <a:pt x="170" y="34"/>
                    </a:moveTo>
                    <a:lnTo>
                      <a:pt x="112" y="17"/>
                    </a:lnTo>
                    <a:lnTo>
                      <a:pt x="54" y="0"/>
                    </a:lnTo>
                    <a:lnTo>
                      <a:pt x="0" y="183"/>
                    </a:lnTo>
                    <a:lnTo>
                      <a:pt x="58" y="200"/>
                    </a:lnTo>
                    <a:lnTo>
                      <a:pt x="116" y="218"/>
                    </a:lnTo>
                    <a:lnTo>
                      <a:pt x="170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78" name="Freeform 1593"/>
              <p:cNvSpPr>
                <a:spLocks noChangeAspect="1"/>
              </p:cNvSpPr>
              <p:nvPr/>
            </p:nvSpPr>
            <p:spPr bwMode="auto">
              <a:xfrm>
                <a:off x="7158" y="2336"/>
                <a:ext cx="16" cy="6"/>
              </a:xfrm>
              <a:custGeom>
                <a:avLst/>
                <a:gdLst>
                  <a:gd name="T0" fmla="*/ 59 w 59"/>
                  <a:gd name="T1" fmla="*/ 17 h 17"/>
                  <a:gd name="T2" fmla="*/ 1 w 59"/>
                  <a:gd name="T3" fmla="*/ 0 h 17"/>
                  <a:gd name="T4" fmla="*/ 0 w 59"/>
                  <a:gd name="T5" fmla="*/ 4 h 17"/>
                  <a:gd name="T6" fmla="*/ 59 w 59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59" y="17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9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79" name="Line 1594"/>
              <p:cNvSpPr>
                <a:spLocks noChangeAspect="1" noChangeShapeType="1"/>
              </p:cNvSpPr>
              <p:nvPr/>
            </p:nvSpPr>
            <p:spPr bwMode="auto">
              <a:xfrm flipH="1">
                <a:off x="7158" y="233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80" name="Freeform 1595"/>
              <p:cNvSpPr>
                <a:spLocks noChangeAspect="1"/>
              </p:cNvSpPr>
              <p:nvPr/>
            </p:nvSpPr>
            <p:spPr bwMode="auto">
              <a:xfrm>
                <a:off x="7146" y="2338"/>
                <a:ext cx="46" cy="62"/>
              </a:xfrm>
              <a:custGeom>
                <a:avLst/>
                <a:gdLst>
                  <a:gd name="T0" fmla="*/ 160 w 160"/>
                  <a:gd name="T1" fmla="*/ 27 h 216"/>
                  <a:gd name="T2" fmla="*/ 101 w 160"/>
                  <a:gd name="T3" fmla="*/ 13 h 216"/>
                  <a:gd name="T4" fmla="*/ 42 w 160"/>
                  <a:gd name="T5" fmla="*/ 0 h 216"/>
                  <a:gd name="T6" fmla="*/ 0 w 160"/>
                  <a:gd name="T7" fmla="*/ 189 h 216"/>
                  <a:gd name="T8" fmla="*/ 59 w 160"/>
                  <a:gd name="T9" fmla="*/ 202 h 216"/>
                  <a:gd name="T10" fmla="*/ 118 w 160"/>
                  <a:gd name="T11" fmla="*/ 216 h 216"/>
                  <a:gd name="T12" fmla="*/ 160 w 160"/>
                  <a:gd name="T13" fmla="*/ 27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6"/>
                  <a:gd name="T23" fmla="*/ 160 w 16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6">
                    <a:moveTo>
                      <a:pt x="160" y="27"/>
                    </a:moveTo>
                    <a:lnTo>
                      <a:pt x="101" y="13"/>
                    </a:lnTo>
                    <a:lnTo>
                      <a:pt x="42" y="0"/>
                    </a:lnTo>
                    <a:lnTo>
                      <a:pt x="0" y="189"/>
                    </a:lnTo>
                    <a:lnTo>
                      <a:pt x="59" y="202"/>
                    </a:lnTo>
                    <a:lnTo>
                      <a:pt x="118" y="216"/>
                    </a:lnTo>
                    <a:lnTo>
                      <a:pt x="16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81" name="Freeform 1596"/>
              <p:cNvSpPr>
                <a:spLocks noChangeAspect="1"/>
              </p:cNvSpPr>
              <p:nvPr/>
            </p:nvSpPr>
            <p:spPr bwMode="auto">
              <a:xfrm>
                <a:off x="7146" y="2338"/>
                <a:ext cx="46" cy="62"/>
              </a:xfrm>
              <a:custGeom>
                <a:avLst/>
                <a:gdLst>
                  <a:gd name="T0" fmla="*/ 160 w 160"/>
                  <a:gd name="T1" fmla="*/ 27 h 216"/>
                  <a:gd name="T2" fmla="*/ 101 w 160"/>
                  <a:gd name="T3" fmla="*/ 13 h 216"/>
                  <a:gd name="T4" fmla="*/ 42 w 160"/>
                  <a:gd name="T5" fmla="*/ 0 h 216"/>
                  <a:gd name="T6" fmla="*/ 0 w 160"/>
                  <a:gd name="T7" fmla="*/ 189 h 216"/>
                  <a:gd name="T8" fmla="*/ 59 w 160"/>
                  <a:gd name="T9" fmla="*/ 202 h 216"/>
                  <a:gd name="T10" fmla="*/ 118 w 160"/>
                  <a:gd name="T11" fmla="*/ 216 h 216"/>
                  <a:gd name="T12" fmla="*/ 160 w 160"/>
                  <a:gd name="T13" fmla="*/ 27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6"/>
                  <a:gd name="T23" fmla="*/ 160 w 16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6">
                    <a:moveTo>
                      <a:pt x="160" y="27"/>
                    </a:moveTo>
                    <a:lnTo>
                      <a:pt x="101" y="13"/>
                    </a:lnTo>
                    <a:lnTo>
                      <a:pt x="42" y="0"/>
                    </a:lnTo>
                    <a:lnTo>
                      <a:pt x="0" y="189"/>
                    </a:lnTo>
                    <a:lnTo>
                      <a:pt x="59" y="202"/>
                    </a:lnTo>
                    <a:lnTo>
                      <a:pt x="118" y="216"/>
                    </a:lnTo>
                    <a:lnTo>
                      <a:pt x="160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82" name="Freeform 1597"/>
              <p:cNvSpPr>
                <a:spLocks noChangeAspect="1"/>
              </p:cNvSpPr>
              <p:nvPr/>
            </p:nvSpPr>
            <p:spPr bwMode="auto">
              <a:xfrm>
                <a:off x="7146" y="2392"/>
                <a:ext cx="16" cy="4"/>
              </a:xfrm>
              <a:custGeom>
                <a:avLst/>
                <a:gdLst>
                  <a:gd name="T0" fmla="*/ 61 w 61"/>
                  <a:gd name="T1" fmla="*/ 13 h 13"/>
                  <a:gd name="T2" fmla="*/ 2 w 61"/>
                  <a:gd name="T3" fmla="*/ 0 h 13"/>
                  <a:gd name="T4" fmla="*/ 0 w 61"/>
                  <a:gd name="T5" fmla="*/ 4 h 13"/>
                  <a:gd name="T6" fmla="*/ 61 w 61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3"/>
                  <a:gd name="T14" fmla="*/ 61 w 61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3">
                    <a:moveTo>
                      <a:pt x="61" y="13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6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83" name="Line 1598"/>
              <p:cNvSpPr>
                <a:spLocks noChangeAspect="1" noChangeShapeType="1"/>
              </p:cNvSpPr>
              <p:nvPr/>
            </p:nvSpPr>
            <p:spPr bwMode="auto">
              <a:xfrm flipH="1">
                <a:off x="7146" y="239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84" name="Freeform 1599"/>
              <p:cNvSpPr>
                <a:spLocks noChangeAspect="1"/>
              </p:cNvSpPr>
              <p:nvPr/>
            </p:nvSpPr>
            <p:spPr bwMode="auto">
              <a:xfrm>
                <a:off x="7136" y="2392"/>
                <a:ext cx="44" cy="62"/>
              </a:xfrm>
              <a:custGeom>
                <a:avLst/>
                <a:gdLst>
                  <a:gd name="T0" fmla="*/ 151 w 151"/>
                  <a:gd name="T1" fmla="*/ 19 h 213"/>
                  <a:gd name="T2" fmla="*/ 91 w 151"/>
                  <a:gd name="T3" fmla="*/ 9 h 213"/>
                  <a:gd name="T4" fmla="*/ 30 w 151"/>
                  <a:gd name="T5" fmla="*/ 0 h 213"/>
                  <a:gd name="T6" fmla="*/ 0 w 151"/>
                  <a:gd name="T7" fmla="*/ 195 h 213"/>
                  <a:gd name="T8" fmla="*/ 60 w 151"/>
                  <a:gd name="T9" fmla="*/ 204 h 213"/>
                  <a:gd name="T10" fmla="*/ 120 w 151"/>
                  <a:gd name="T11" fmla="*/ 213 h 213"/>
                  <a:gd name="T12" fmla="*/ 151 w 151"/>
                  <a:gd name="T13" fmla="*/ 19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3"/>
                  <a:gd name="T23" fmla="*/ 151 w 151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3">
                    <a:moveTo>
                      <a:pt x="151" y="19"/>
                    </a:moveTo>
                    <a:lnTo>
                      <a:pt x="91" y="9"/>
                    </a:lnTo>
                    <a:lnTo>
                      <a:pt x="30" y="0"/>
                    </a:lnTo>
                    <a:lnTo>
                      <a:pt x="0" y="195"/>
                    </a:lnTo>
                    <a:lnTo>
                      <a:pt x="60" y="204"/>
                    </a:lnTo>
                    <a:lnTo>
                      <a:pt x="120" y="213"/>
                    </a:lnTo>
                    <a:lnTo>
                      <a:pt x="151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85" name="Freeform 1600"/>
              <p:cNvSpPr>
                <a:spLocks noChangeAspect="1"/>
              </p:cNvSpPr>
              <p:nvPr/>
            </p:nvSpPr>
            <p:spPr bwMode="auto">
              <a:xfrm>
                <a:off x="7136" y="2392"/>
                <a:ext cx="44" cy="62"/>
              </a:xfrm>
              <a:custGeom>
                <a:avLst/>
                <a:gdLst>
                  <a:gd name="T0" fmla="*/ 151 w 151"/>
                  <a:gd name="T1" fmla="*/ 19 h 213"/>
                  <a:gd name="T2" fmla="*/ 91 w 151"/>
                  <a:gd name="T3" fmla="*/ 9 h 213"/>
                  <a:gd name="T4" fmla="*/ 30 w 151"/>
                  <a:gd name="T5" fmla="*/ 0 h 213"/>
                  <a:gd name="T6" fmla="*/ 0 w 151"/>
                  <a:gd name="T7" fmla="*/ 195 h 213"/>
                  <a:gd name="T8" fmla="*/ 60 w 151"/>
                  <a:gd name="T9" fmla="*/ 204 h 213"/>
                  <a:gd name="T10" fmla="*/ 120 w 151"/>
                  <a:gd name="T11" fmla="*/ 213 h 213"/>
                  <a:gd name="T12" fmla="*/ 151 w 151"/>
                  <a:gd name="T13" fmla="*/ 19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3"/>
                  <a:gd name="T23" fmla="*/ 151 w 151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3">
                    <a:moveTo>
                      <a:pt x="151" y="19"/>
                    </a:moveTo>
                    <a:lnTo>
                      <a:pt x="91" y="9"/>
                    </a:lnTo>
                    <a:lnTo>
                      <a:pt x="30" y="0"/>
                    </a:lnTo>
                    <a:lnTo>
                      <a:pt x="0" y="195"/>
                    </a:lnTo>
                    <a:lnTo>
                      <a:pt x="60" y="204"/>
                    </a:lnTo>
                    <a:lnTo>
                      <a:pt x="120" y="213"/>
                    </a:lnTo>
                    <a:lnTo>
                      <a:pt x="151" y="1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86" name="Freeform 1601"/>
              <p:cNvSpPr>
                <a:spLocks noChangeAspect="1"/>
              </p:cNvSpPr>
              <p:nvPr/>
            </p:nvSpPr>
            <p:spPr bwMode="auto">
              <a:xfrm>
                <a:off x="7136" y="2448"/>
                <a:ext cx="18" cy="4"/>
              </a:xfrm>
              <a:custGeom>
                <a:avLst/>
                <a:gdLst>
                  <a:gd name="T0" fmla="*/ 60 w 60"/>
                  <a:gd name="T1" fmla="*/ 9 h 9"/>
                  <a:gd name="T2" fmla="*/ 0 w 60"/>
                  <a:gd name="T3" fmla="*/ 0 h 9"/>
                  <a:gd name="T4" fmla="*/ 0 w 60"/>
                  <a:gd name="T5" fmla="*/ 3 h 9"/>
                  <a:gd name="T6" fmla="*/ 60 w 60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9"/>
                  <a:gd name="T14" fmla="*/ 60 w 6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9">
                    <a:moveTo>
                      <a:pt x="60" y="9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6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87" name="Line 1602"/>
              <p:cNvSpPr>
                <a:spLocks noChangeAspect="1" noChangeShapeType="1"/>
              </p:cNvSpPr>
              <p:nvPr/>
            </p:nvSpPr>
            <p:spPr bwMode="auto">
              <a:xfrm>
                <a:off x="7136" y="244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88" name="Freeform 1603"/>
              <p:cNvSpPr>
                <a:spLocks noChangeAspect="1"/>
              </p:cNvSpPr>
              <p:nvPr/>
            </p:nvSpPr>
            <p:spPr bwMode="auto">
              <a:xfrm>
                <a:off x="7132" y="2450"/>
                <a:ext cx="38" cy="60"/>
              </a:xfrm>
              <a:custGeom>
                <a:avLst/>
                <a:gdLst>
                  <a:gd name="T0" fmla="*/ 138 w 138"/>
                  <a:gd name="T1" fmla="*/ 12 h 209"/>
                  <a:gd name="T2" fmla="*/ 78 w 138"/>
                  <a:gd name="T3" fmla="*/ 6 h 209"/>
                  <a:gd name="T4" fmla="*/ 18 w 138"/>
                  <a:gd name="T5" fmla="*/ 0 h 209"/>
                  <a:gd name="T6" fmla="*/ 0 w 138"/>
                  <a:gd name="T7" fmla="*/ 197 h 209"/>
                  <a:gd name="T8" fmla="*/ 60 w 138"/>
                  <a:gd name="T9" fmla="*/ 203 h 209"/>
                  <a:gd name="T10" fmla="*/ 120 w 138"/>
                  <a:gd name="T11" fmla="*/ 209 h 209"/>
                  <a:gd name="T12" fmla="*/ 138 w 138"/>
                  <a:gd name="T13" fmla="*/ 12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38" y="12"/>
                    </a:moveTo>
                    <a:lnTo>
                      <a:pt x="78" y="6"/>
                    </a:lnTo>
                    <a:lnTo>
                      <a:pt x="18" y="0"/>
                    </a:lnTo>
                    <a:lnTo>
                      <a:pt x="0" y="197"/>
                    </a:lnTo>
                    <a:lnTo>
                      <a:pt x="60" y="203"/>
                    </a:lnTo>
                    <a:lnTo>
                      <a:pt x="120" y="209"/>
                    </a:lnTo>
                    <a:lnTo>
                      <a:pt x="138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89" name="Freeform 1604"/>
              <p:cNvSpPr>
                <a:spLocks noChangeAspect="1"/>
              </p:cNvSpPr>
              <p:nvPr/>
            </p:nvSpPr>
            <p:spPr bwMode="auto">
              <a:xfrm>
                <a:off x="7132" y="2450"/>
                <a:ext cx="38" cy="60"/>
              </a:xfrm>
              <a:custGeom>
                <a:avLst/>
                <a:gdLst>
                  <a:gd name="T0" fmla="*/ 138 w 138"/>
                  <a:gd name="T1" fmla="*/ 12 h 209"/>
                  <a:gd name="T2" fmla="*/ 78 w 138"/>
                  <a:gd name="T3" fmla="*/ 6 h 209"/>
                  <a:gd name="T4" fmla="*/ 18 w 138"/>
                  <a:gd name="T5" fmla="*/ 0 h 209"/>
                  <a:gd name="T6" fmla="*/ 0 w 138"/>
                  <a:gd name="T7" fmla="*/ 197 h 209"/>
                  <a:gd name="T8" fmla="*/ 60 w 138"/>
                  <a:gd name="T9" fmla="*/ 203 h 209"/>
                  <a:gd name="T10" fmla="*/ 120 w 138"/>
                  <a:gd name="T11" fmla="*/ 209 h 209"/>
                  <a:gd name="T12" fmla="*/ 138 w 138"/>
                  <a:gd name="T13" fmla="*/ 12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38" y="12"/>
                    </a:moveTo>
                    <a:lnTo>
                      <a:pt x="78" y="6"/>
                    </a:lnTo>
                    <a:lnTo>
                      <a:pt x="18" y="0"/>
                    </a:lnTo>
                    <a:lnTo>
                      <a:pt x="0" y="197"/>
                    </a:lnTo>
                    <a:lnTo>
                      <a:pt x="60" y="203"/>
                    </a:lnTo>
                    <a:lnTo>
                      <a:pt x="120" y="209"/>
                    </a:lnTo>
                    <a:lnTo>
                      <a:pt x="138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90" name="Freeform 1605"/>
              <p:cNvSpPr>
                <a:spLocks noChangeAspect="1"/>
              </p:cNvSpPr>
              <p:nvPr/>
            </p:nvSpPr>
            <p:spPr bwMode="auto">
              <a:xfrm>
                <a:off x="7132" y="2506"/>
                <a:ext cx="16" cy="2"/>
              </a:xfrm>
              <a:custGeom>
                <a:avLst/>
                <a:gdLst>
                  <a:gd name="T0" fmla="*/ 60 w 60"/>
                  <a:gd name="T1" fmla="*/ 6 h 6"/>
                  <a:gd name="T2" fmla="*/ 0 w 60"/>
                  <a:gd name="T3" fmla="*/ 0 h 6"/>
                  <a:gd name="T4" fmla="*/ 0 w 60"/>
                  <a:gd name="T5" fmla="*/ 4 h 6"/>
                  <a:gd name="T6" fmla="*/ 60 w 60"/>
                  <a:gd name="T7" fmla="*/ 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6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6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91" name="Line 1606"/>
              <p:cNvSpPr>
                <a:spLocks noChangeAspect="1" noChangeShapeType="1"/>
              </p:cNvSpPr>
              <p:nvPr/>
            </p:nvSpPr>
            <p:spPr bwMode="auto">
              <a:xfrm>
                <a:off x="7132" y="250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92" name="Freeform 1607"/>
              <p:cNvSpPr>
                <a:spLocks noChangeAspect="1"/>
              </p:cNvSpPr>
              <p:nvPr/>
            </p:nvSpPr>
            <p:spPr bwMode="auto">
              <a:xfrm>
                <a:off x="7130" y="2506"/>
                <a:ext cx="36" cy="60"/>
              </a:xfrm>
              <a:custGeom>
                <a:avLst/>
                <a:gdLst>
                  <a:gd name="T0" fmla="*/ 127 w 127"/>
                  <a:gd name="T1" fmla="*/ 4 h 204"/>
                  <a:gd name="T2" fmla="*/ 67 w 127"/>
                  <a:gd name="T3" fmla="*/ 2 h 204"/>
                  <a:gd name="T4" fmla="*/ 7 w 127"/>
                  <a:gd name="T5" fmla="*/ 0 h 204"/>
                  <a:gd name="T6" fmla="*/ 0 w 127"/>
                  <a:gd name="T7" fmla="*/ 199 h 204"/>
                  <a:gd name="T8" fmla="*/ 60 w 127"/>
                  <a:gd name="T9" fmla="*/ 201 h 204"/>
                  <a:gd name="T10" fmla="*/ 120 w 127"/>
                  <a:gd name="T11" fmla="*/ 204 h 204"/>
                  <a:gd name="T12" fmla="*/ 127 w 127"/>
                  <a:gd name="T13" fmla="*/ 4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127" y="4"/>
                    </a:moveTo>
                    <a:lnTo>
                      <a:pt x="67" y="2"/>
                    </a:lnTo>
                    <a:lnTo>
                      <a:pt x="7" y="0"/>
                    </a:lnTo>
                    <a:lnTo>
                      <a:pt x="0" y="199"/>
                    </a:lnTo>
                    <a:lnTo>
                      <a:pt x="60" y="201"/>
                    </a:lnTo>
                    <a:lnTo>
                      <a:pt x="120" y="204"/>
                    </a:lnTo>
                    <a:lnTo>
                      <a:pt x="12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93" name="Freeform 1608"/>
              <p:cNvSpPr>
                <a:spLocks noChangeAspect="1"/>
              </p:cNvSpPr>
              <p:nvPr/>
            </p:nvSpPr>
            <p:spPr bwMode="auto">
              <a:xfrm>
                <a:off x="7130" y="2506"/>
                <a:ext cx="36" cy="60"/>
              </a:xfrm>
              <a:custGeom>
                <a:avLst/>
                <a:gdLst>
                  <a:gd name="T0" fmla="*/ 127 w 127"/>
                  <a:gd name="T1" fmla="*/ 4 h 204"/>
                  <a:gd name="T2" fmla="*/ 67 w 127"/>
                  <a:gd name="T3" fmla="*/ 2 h 204"/>
                  <a:gd name="T4" fmla="*/ 7 w 127"/>
                  <a:gd name="T5" fmla="*/ 0 h 204"/>
                  <a:gd name="T6" fmla="*/ 0 w 127"/>
                  <a:gd name="T7" fmla="*/ 199 h 204"/>
                  <a:gd name="T8" fmla="*/ 60 w 127"/>
                  <a:gd name="T9" fmla="*/ 201 h 204"/>
                  <a:gd name="T10" fmla="*/ 120 w 127"/>
                  <a:gd name="T11" fmla="*/ 204 h 204"/>
                  <a:gd name="T12" fmla="*/ 127 w 127"/>
                  <a:gd name="T13" fmla="*/ 4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127" y="4"/>
                    </a:moveTo>
                    <a:lnTo>
                      <a:pt x="67" y="2"/>
                    </a:lnTo>
                    <a:lnTo>
                      <a:pt x="7" y="0"/>
                    </a:lnTo>
                    <a:lnTo>
                      <a:pt x="0" y="199"/>
                    </a:lnTo>
                    <a:lnTo>
                      <a:pt x="60" y="201"/>
                    </a:lnTo>
                    <a:lnTo>
                      <a:pt x="120" y="204"/>
                    </a:lnTo>
                    <a:lnTo>
                      <a:pt x="127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94" name="Freeform 1609"/>
              <p:cNvSpPr>
                <a:spLocks noChangeAspect="1"/>
              </p:cNvSpPr>
              <p:nvPr/>
            </p:nvSpPr>
            <p:spPr bwMode="auto">
              <a:xfrm>
                <a:off x="7130" y="2564"/>
                <a:ext cx="16" cy="2"/>
              </a:xfrm>
              <a:custGeom>
                <a:avLst/>
                <a:gdLst>
                  <a:gd name="T0" fmla="*/ 60 w 60"/>
                  <a:gd name="T1" fmla="*/ 2 h 5"/>
                  <a:gd name="T2" fmla="*/ 0 w 60"/>
                  <a:gd name="T3" fmla="*/ 0 h 5"/>
                  <a:gd name="T4" fmla="*/ 0 w 60"/>
                  <a:gd name="T5" fmla="*/ 5 h 5"/>
                  <a:gd name="T6" fmla="*/ 60 w 60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95" name="Line 1610"/>
              <p:cNvSpPr>
                <a:spLocks noChangeAspect="1" noChangeShapeType="1"/>
              </p:cNvSpPr>
              <p:nvPr/>
            </p:nvSpPr>
            <p:spPr bwMode="auto">
              <a:xfrm>
                <a:off x="7130" y="256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96" name="Freeform 1611"/>
              <p:cNvSpPr>
                <a:spLocks noChangeAspect="1"/>
              </p:cNvSpPr>
              <p:nvPr/>
            </p:nvSpPr>
            <p:spPr bwMode="auto">
              <a:xfrm>
                <a:off x="7130" y="2564"/>
                <a:ext cx="36" cy="58"/>
              </a:xfrm>
              <a:custGeom>
                <a:avLst/>
                <a:gdLst>
                  <a:gd name="T0" fmla="*/ 120 w 127"/>
                  <a:gd name="T1" fmla="*/ 0 h 204"/>
                  <a:gd name="T2" fmla="*/ 60 w 127"/>
                  <a:gd name="T3" fmla="*/ 2 h 204"/>
                  <a:gd name="T4" fmla="*/ 0 w 127"/>
                  <a:gd name="T5" fmla="*/ 5 h 204"/>
                  <a:gd name="T6" fmla="*/ 7 w 127"/>
                  <a:gd name="T7" fmla="*/ 204 h 204"/>
                  <a:gd name="T8" fmla="*/ 67 w 127"/>
                  <a:gd name="T9" fmla="*/ 201 h 204"/>
                  <a:gd name="T10" fmla="*/ 127 w 127"/>
                  <a:gd name="T11" fmla="*/ 199 h 204"/>
                  <a:gd name="T12" fmla="*/ 120 w 127"/>
                  <a:gd name="T13" fmla="*/ 0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120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7" y="204"/>
                    </a:lnTo>
                    <a:lnTo>
                      <a:pt x="67" y="201"/>
                    </a:lnTo>
                    <a:lnTo>
                      <a:pt x="127" y="199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97" name="Freeform 1612"/>
              <p:cNvSpPr>
                <a:spLocks noChangeAspect="1"/>
              </p:cNvSpPr>
              <p:nvPr/>
            </p:nvSpPr>
            <p:spPr bwMode="auto">
              <a:xfrm>
                <a:off x="7130" y="2564"/>
                <a:ext cx="36" cy="58"/>
              </a:xfrm>
              <a:custGeom>
                <a:avLst/>
                <a:gdLst>
                  <a:gd name="T0" fmla="*/ 120 w 127"/>
                  <a:gd name="T1" fmla="*/ 0 h 204"/>
                  <a:gd name="T2" fmla="*/ 60 w 127"/>
                  <a:gd name="T3" fmla="*/ 2 h 204"/>
                  <a:gd name="T4" fmla="*/ 0 w 127"/>
                  <a:gd name="T5" fmla="*/ 5 h 204"/>
                  <a:gd name="T6" fmla="*/ 7 w 127"/>
                  <a:gd name="T7" fmla="*/ 204 h 204"/>
                  <a:gd name="T8" fmla="*/ 67 w 127"/>
                  <a:gd name="T9" fmla="*/ 201 h 204"/>
                  <a:gd name="T10" fmla="*/ 127 w 127"/>
                  <a:gd name="T11" fmla="*/ 199 h 204"/>
                  <a:gd name="T12" fmla="*/ 120 w 127"/>
                  <a:gd name="T13" fmla="*/ 0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120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7" y="204"/>
                    </a:lnTo>
                    <a:lnTo>
                      <a:pt x="67" y="201"/>
                    </a:lnTo>
                    <a:lnTo>
                      <a:pt x="127" y="199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98" name="Freeform 1613"/>
              <p:cNvSpPr>
                <a:spLocks noChangeAspect="1"/>
              </p:cNvSpPr>
              <p:nvPr/>
            </p:nvSpPr>
            <p:spPr bwMode="auto">
              <a:xfrm>
                <a:off x="7132" y="2622"/>
                <a:ext cx="16" cy="2"/>
              </a:xfrm>
              <a:custGeom>
                <a:avLst/>
                <a:gdLst>
                  <a:gd name="T0" fmla="*/ 60 w 60"/>
                  <a:gd name="T1" fmla="*/ 0 h 6"/>
                  <a:gd name="T2" fmla="*/ 0 w 60"/>
                  <a:gd name="T3" fmla="*/ 3 h 6"/>
                  <a:gd name="T4" fmla="*/ 0 w 60"/>
                  <a:gd name="T5" fmla="*/ 6 h 6"/>
                  <a:gd name="T6" fmla="*/ 6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0"/>
                    </a:moveTo>
                    <a:lnTo>
                      <a:pt x="0" y="3"/>
                    </a:lnTo>
                    <a:lnTo>
                      <a:pt x="0" y="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99" name="Line 1614"/>
              <p:cNvSpPr>
                <a:spLocks noChangeAspect="1" noChangeShapeType="1"/>
              </p:cNvSpPr>
              <p:nvPr/>
            </p:nvSpPr>
            <p:spPr bwMode="auto">
              <a:xfrm>
                <a:off x="7132" y="262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00" name="Freeform 1615"/>
              <p:cNvSpPr>
                <a:spLocks noChangeAspect="1"/>
              </p:cNvSpPr>
              <p:nvPr/>
            </p:nvSpPr>
            <p:spPr bwMode="auto">
              <a:xfrm>
                <a:off x="7132" y="2620"/>
                <a:ext cx="38" cy="60"/>
              </a:xfrm>
              <a:custGeom>
                <a:avLst/>
                <a:gdLst>
                  <a:gd name="T0" fmla="*/ 120 w 138"/>
                  <a:gd name="T1" fmla="*/ 0 h 209"/>
                  <a:gd name="T2" fmla="*/ 60 w 138"/>
                  <a:gd name="T3" fmla="*/ 5 h 209"/>
                  <a:gd name="T4" fmla="*/ 0 w 138"/>
                  <a:gd name="T5" fmla="*/ 11 h 209"/>
                  <a:gd name="T6" fmla="*/ 18 w 138"/>
                  <a:gd name="T7" fmla="*/ 209 h 209"/>
                  <a:gd name="T8" fmla="*/ 78 w 138"/>
                  <a:gd name="T9" fmla="*/ 204 h 209"/>
                  <a:gd name="T10" fmla="*/ 138 w 138"/>
                  <a:gd name="T11" fmla="*/ 198 h 209"/>
                  <a:gd name="T12" fmla="*/ 120 w 138"/>
                  <a:gd name="T13" fmla="*/ 0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20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18" y="209"/>
                    </a:lnTo>
                    <a:lnTo>
                      <a:pt x="78" y="204"/>
                    </a:lnTo>
                    <a:lnTo>
                      <a:pt x="138" y="19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01" name="Freeform 1616"/>
              <p:cNvSpPr>
                <a:spLocks noChangeAspect="1"/>
              </p:cNvSpPr>
              <p:nvPr/>
            </p:nvSpPr>
            <p:spPr bwMode="auto">
              <a:xfrm>
                <a:off x="7132" y="2620"/>
                <a:ext cx="38" cy="60"/>
              </a:xfrm>
              <a:custGeom>
                <a:avLst/>
                <a:gdLst>
                  <a:gd name="T0" fmla="*/ 120 w 138"/>
                  <a:gd name="T1" fmla="*/ 0 h 209"/>
                  <a:gd name="T2" fmla="*/ 60 w 138"/>
                  <a:gd name="T3" fmla="*/ 5 h 209"/>
                  <a:gd name="T4" fmla="*/ 0 w 138"/>
                  <a:gd name="T5" fmla="*/ 11 h 209"/>
                  <a:gd name="T6" fmla="*/ 18 w 138"/>
                  <a:gd name="T7" fmla="*/ 209 h 209"/>
                  <a:gd name="T8" fmla="*/ 78 w 138"/>
                  <a:gd name="T9" fmla="*/ 204 h 209"/>
                  <a:gd name="T10" fmla="*/ 138 w 138"/>
                  <a:gd name="T11" fmla="*/ 198 h 209"/>
                  <a:gd name="T12" fmla="*/ 120 w 138"/>
                  <a:gd name="T13" fmla="*/ 0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20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18" y="209"/>
                    </a:lnTo>
                    <a:lnTo>
                      <a:pt x="78" y="204"/>
                    </a:lnTo>
                    <a:lnTo>
                      <a:pt x="138" y="198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02" name="Freeform 1617"/>
              <p:cNvSpPr>
                <a:spLocks noChangeAspect="1"/>
              </p:cNvSpPr>
              <p:nvPr/>
            </p:nvSpPr>
            <p:spPr bwMode="auto">
              <a:xfrm>
                <a:off x="7136" y="2678"/>
                <a:ext cx="18" cy="2"/>
              </a:xfrm>
              <a:custGeom>
                <a:avLst/>
                <a:gdLst>
                  <a:gd name="T0" fmla="*/ 60 w 60"/>
                  <a:gd name="T1" fmla="*/ 0 h 9"/>
                  <a:gd name="T2" fmla="*/ 0 w 60"/>
                  <a:gd name="T3" fmla="*/ 5 h 9"/>
                  <a:gd name="T4" fmla="*/ 0 w 60"/>
                  <a:gd name="T5" fmla="*/ 9 h 9"/>
                  <a:gd name="T6" fmla="*/ 60 w 60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9"/>
                  <a:gd name="T14" fmla="*/ 60 w 6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9">
                    <a:moveTo>
                      <a:pt x="60" y="0"/>
                    </a:moveTo>
                    <a:lnTo>
                      <a:pt x="0" y="5"/>
                    </a:lnTo>
                    <a:lnTo>
                      <a:pt x="0" y="9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03" name="Line 1618"/>
              <p:cNvSpPr>
                <a:spLocks noChangeAspect="1" noChangeShapeType="1"/>
              </p:cNvSpPr>
              <p:nvPr/>
            </p:nvSpPr>
            <p:spPr bwMode="auto">
              <a:xfrm>
                <a:off x="7136" y="268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04" name="Freeform 1619"/>
              <p:cNvSpPr>
                <a:spLocks noChangeAspect="1"/>
              </p:cNvSpPr>
              <p:nvPr/>
            </p:nvSpPr>
            <p:spPr bwMode="auto">
              <a:xfrm>
                <a:off x="7136" y="2676"/>
                <a:ext cx="44" cy="60"/>
              </a:xfrm>
              <a:custGeom>
                <a:avLst/>
                <a:gdLst>
                  <a:gd name="T0" fmla="*/ 120 w 151"/>
                  <a:gd name="T1" fmla="*/ 0 h 212"/>
                  <a:gd name="T2" fmla="*/ 60 w 151"/>
                  <a:gd name="T3" fmla="*/ 10 h 212"/>
                  <a:gd name="T4" fmla="*/ 0 w 151"/>
                  <a:gd name="T5" fmla="*/ 19 h 212"/>
                  <a:gd name="T6" fmla="*/ 30 w 151"/>
                  <a:gd name="T7" fmla="*/ 212 h 212"/>
                  <a:gd name="T8" fmla="*/ 91 w 151"/>
                  <a:gd name="T9" fmla="*/ 203 h 212"/>
                  <a:gd name="T10" fmla="*/ 151 w 151"/>
                  <a:gd name="T11" fmla="*/ 194 h 212"/>
                  <a:gd name="T12" fmla="*/ 120 w 151"/>
                  <a:gd name="T13" fmla="*/ 0 h 2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2"/>
                  <a:gd name="T23" fmla="*/ 151 w 151"/>
                  <a:gd name="T24" fmla="*/ 212 h 2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2">
                    <a:moveTo>
                      <a:pt x="120" y="0"/>
                    </a:moveTo>
                    <a:lnTo>
                      <a:pt x="60" y="10"/>
                    </a:lnTo>
                    <a:lnTo>
                      <a:pt x="0" y="19"/>
                    </a:lnTo>
                    <a:lnTo>
                      <a:pt x="30" y="212"/>
                    </a:lnTo>
                    <a:lnTo>
                      <a:pt x="91" y="203"/>
                    </a:lnTo>
                    <a:lnTo>
                      <a:pt x="151" y="194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05" name="Freeform 1620"/>
              <p:cNvSpPr>
                <a:spLocks noChangeAspect="1"/>
              </p:cNvSpPr>
              <p:nvPr/>
            </p:nvSpPr>
            <p:spPr bwMode="auto">
              <a:xfrm>
                <a:off x="7136" y="2676"/>
                <a:ext cx="44" cy="60"/>
              </a:xfrm>
              <a:custGeom>
                <a:avLst/>
                <a:gdLst>
                  <a:gd name="T0" fmla="*/ 120 w 151"/>
                  <a:gd name="T1" fmla="*/ 0 h 212"/>
                  <a:gd name="T2" fmla="*/ 60 w 151"/>
                  <a:gd name="T3" fmla="*/ 10 h 212"/>
                  <a:gd name="T4" fmla="*/ 0 w 151"/>
                  <a:gd name="T5" fmla="*/ 19 h 212"/>
                  <a:gd name="T6" fmla="*/ 30 w 151"/>
                  <a:gd name="T7" fmla="*/ 212 h 212"/>
                  <a:gd name="T8" fmla="*/ 91 w 151"/>
                  <a:gd name="T9" fmla="*/ 203 h 212"/>
                  <a:gd name="T10" fmla="*/ 151 w 151"/>
                  <a:gd name="T11" fmla="*/ 194 h 212"/>
                  <a:gd name="T12" fmla="*/ 120 w 151"/>
                  <a:gd name="T13" fmla="*/ 0 h 2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2"/>
                  <a:gd name="T23" fmla="*/ 151 w 151"/>
                  <a:gd name="T24" fmla="*/ 212 h 2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2">
                    <a:moveTo>
                      <a:pt x="120" y="0"/>
                    </a:moveTo>
                    <a:lnTo>
                      <a:pt x="60" y="10"/>
                    </a:lnTo>
                    <a:lnTo>
                      <a:pt x="0" y="19"/>
                    </a:lnTo>
                    <a:lnTo>
                      <a:pt x="30" y="212"/>
                    </a:lnTo>
                    <a:lnTo>
                      <a:pt x="91" y="203"/>
                    </a:lnTo>
                    <a:lnTo>
                      <a:pt x="151" y="194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06" name="Freeform 1621"/>
              <p:cNvSpPr>
                <a:spLocks noChangeAspect="1"/>
              </p:cNvSpPr>
              <p:nvPr/>
            </p:nvSpPr>
            <p:spPr bwMode="auto">
              <a:xfrm>
                <a:off x="7146" y="2734"/>
                <a:ext cx="16" cy="4"/>
              </a:xfrm>
              <a:custGeom>
                <a:avLst/>
                <a:gdLst>
                  <a:gd name="T0" fmla="*/ 61 w 61"/>
                  <a:gd name="T1" fmla="*/ 0 h 14"/>
                  <a:gd name="T2" fmla="*/ 0 w 61"/>
                  <a:gd name="T3" fmla="*/ 9 h 14"/>
                  <a:gd name="T4" fmla="*/ 2 w 61"/>
                  <a:gd name="T5" fmla="*/ 14 h 14"/>
                  <a:gd name="T6" fmla="*/ 61 w 61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4"/>
                  <a:gd name="T14" fmla="*/ 61 w 61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4">
                    <a:moveTo>
                      <a:pt x="61" y="0"/>
                    </a:moveTo>
                    <a:lnTo>
                      <a:pt x="0" y="9"/>
                    </a:lnTo>
                    <a:lnTo>
                      <a:pt x="2" y="14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07" name="Line 1622"/>
              <p:cNvSpPr>
                <a:spLocks noChangeAspect="1" noChangeShapeType="1"/>
              </p:cNvSpPr>
              <p:nvPr/>
            </p:nvSpPr>
            <p:spPr bwMode="auto">
              <a:xfrm>
                <a:off x="7146" y="273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08" name="Freeform 1623"/>
              <p:cNvSpPr>
                <a:spLocks noChangeAspect="1"/>
              </p:cNvSpPr>
              <p:nvPr/>
            </p:nvSpPr>
            <p:spPr bwMode="auto">
              <a:xfrm>
                <a:off x="7146" y="2730"/>
                <a:ext cx="46" cy="62"/>
              </a:xfrm>
              <a:custGeom>
                <a:avLst/>
                <a:gdLst>
                  <a:gd name="T0" fmla="*/ 118 w 160"/>
                  <a:gd name="T1" fmla="*/ 0 h 218"/>
                  <a:gd name="T2" fmla="*/ 59 w 160"/>
                  <a:gd name="T3" fmla="*/ 14 h 218"/>
                  <a:gd name="T4" fmla="*/ 0 w 160"/>
                  <a:gd name="T5" fmla="*/ 28 h 218"/>
                  <a:gd name="T6" fmla="*/ 42 w 160"/>
                  <a:gd name="T7" fmla="*/ 218 h 218"/>
                  <a:gd name="T8" fmla="*/ 101 w 160"/>
                  <a:gd name="T9" fmla="*/ 204 h 218"/>
                  <a:gd name="T10" fmla="*/ 160 w 160"/>
                  <a:gd name="T11" fmla="*/ 191 h 218"/>
                  <a:gd name="T12" fmla="*/ 118 w 16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8"/>
                  <a:gd name="T23" fmla="*/ 160 w 16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8">
                    <a:moveTo>
                      <a:pt x="118" y="0"/>
                    </a:moveTo>
                    <a:lnTo>
                      <a:pt x="59" y="14"/>
                    </a:lnTo>
                    <a:lnTo>
                      <a:pt x="0" y="28"/>
                    </a:lnTo>
                    <a:lnTo>
                      <a:pt x="42" y="218"/>
                    </a:lnTo>
                    <a:lnTo>
                      <a:pt x="101" y="204"/>
                    </a:lnTo>
                    <a:lnTo>
                      <a:pt x="160" y="191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09" name="Freeform 1624"/>
              <p:cNvSpPr>
                <a:spLocks noChangeAspect="1"/>
              </p:cNvSpPr>
              <p:nvPr/>
            </p:nvSpPr>
            <p:spPr bwMode="auto">
              <a:xfrm>
                <a:off x="7146" y="2730"/>
                <a:ext cx="46" cy="62"/>
              </a:xfrm>
              <a:custGeom>
                <a:avLst/>
                <a:gdLst>
                  <a:gd name="T0" fmla="*/ 118 w 160"/>
                  <a:gd name="T1" fmla="*/ 0 h 218"/>
                  <a:gd name="T2" fmla="*/ 59 w 160"/>
                  <a:gd name="T3" fmla="*/ 14 h 218"/>
                  <a:gd name="T4" fmla="*/ 0 w 160"/>
                  <a:gd name="T5" fmla="*/ 28 h 218"/>
                  <a:gd name="T6" fmla="*/ 42 w 160"/>
                  <a:gd name="T7" fmla="*/ 218 h 218"/>
                  <a:gd name="T8" fmla="*/ 101 w 160"/>
                  <a:gd name="T9" fmla="*/ 204 h 218"/>
                  <a:gd name="T10" fmla="*/ 160 w 160"/>
                  <a:gd name="T11" fmla="*/ 191 h 218"/>
                  <a:gd name="T12" fmla="*/ 118 w 16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8"/>
                  <a:gd name="T23" fmla="*/ 160 w 16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8">
                    <a:moveTo>
                      <a:pt x="118" y="0"/>
                    </a:moveTo>
                    <a:lnTo>
                      <a:pt x="59" y="14"/>
                    </a:lnTo>
                    <a:lnTo>
                      <a:pt x="0" y="28"/>
                    </a:lnTo>
                    <a:lnTo>
                      <a:pt x="42" y="218"/>
                    </a:lnTo>
                    <a:lnTo>
                      <a:pt x="101" y="204"/>
                    </a:lnTo>
                    <a:lnTo>
                      <a:pt x="160" y="191"/>
                    </a:lnTo>
                    <a:lnTo>
                      <a:pt x="1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10" name="Freeform 1625"/>
              <p:cNvSpPr>
                <a:spLocks noChangeAspect="1"/>
              </p:cNvSpPr>
              <p:nvPr/>
            </p:nvSpPr>
            <p:spPr bwMode="auto">
              <a:xfrm>
                <a:off x="7158" y="2788"/>
                <a:ext cx="16" cy="4"/>
              </a:xfrm>
              <a:custGeom>
                <a:avLst/>
                <a:gdLst>
                  <a:gd name="T0" fmla="*/ 59 w 59"/>
                  <a:gd name="T1" fmla="*/ 0 h 17"/>
                  <a:gd name="T2" fmla="*/ 0 w 59"/>
                  <a:gd name="T3" fmla="*/ 14 h 17"/>
                  <a:gd name="T4" fmla="*/ 1 w 59"/>
                  <a:gd name="T5" fmla="*/ 17 h 17"/>
                  <a:gd name="T6" fmla="*/ 59 w 59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59" y="0"/>
                    </a:moveTo>
                    <a:lnTo>
                      <a:pt x="0" y="14"/>
                    </a:lnTo>
                    <a:lnTo>
                      <a:pt x="1" y="17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11" name="Line 1626"/>
              <p:cNvSpPr>
                <a:spLocks noChangeAspect="1" noChangeShapeType="1"/>
              </p:cNvSpPr>
              <p:nvPr/>
            </p:nvSpPr>
            <p:spPr bwMode="auto">
              <a:xfrm>
                <a:off x="7158" y="279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12" name="Freeform 1627"/>
              <p:cNvSpPr>
                <a:spLocks noChangeAspect="1"/>
              </p:cNvSpPr>
              <p:nvPr/>
            </p:nvSpPr>
            <p:spPr bwMode="auto">
              <a:xfrm>
                <a:off x="7158" y="2782"/>
                <a:ext cx="48" cy="62"/>
              </a:xfrm>
              <a:custGeom>
                <a:avLst/>
                <a:gdLst>
                  <a:gd name="T0" fmla="*/ 116 w 170"/>
                  <a:gd name="T1" fmla="*/ 0 h 218"/>
                  <a:gd name="T2" fmla="*/ 58 w 170"/>
                  <a:gd name="T3" fmla="*/ 17 h 218"/>
                  <a:gd name="T4" fmla="*/ 0 w 170"/>
                  <a:gd name="T5" fmla="*/ 34 h 218"/>
                  <a:gd name="T6" fmla="*/ 54 w 170"/>
                  <a:gd name="T7" fmla="*/ 218 h 218"/>
                  <a:gd name="T8" fmla="*/ 112 w 170"/>
                  <a:gd name="T9" fmla="*/ 201 h 218"/>
                  <a:gd name="T10" fmla="*/ 170 w 170"/>
                  <a:gd name="T11" fmla="*/ 183 h 218"/>
                  <a:gd name="T12" fmla="*/ 116 w 17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18"/>
                  <a:gd name="T23" fmla="*/ 170 w 17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18">
                    <a:moveTo>
                      <a:pt x="116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54" y="218"/>
                    </a:lnTo>
                    <a:lnTo>
                      <a:pt x="112" y="201"/>
                    </a:lnTo>
                    <a:lnTo>
                      <a:pt x="170" y="183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13" name="Freeform 1628"/>
              <p:cNvSpPr>
                <a:spLocks noChangeAspect="1"/>
              </p:cNvSpPr>
              <p:nvPr/>
            </p:nvSpPr>
            <p:spPr bwMode="auto">
              <a:xfrm>
                <a:off x="7158" y="2782"/>
                <a:ext cx="48" cy="62"/>
              </a:xfrm>
              <a:custGeom>
                <a:avLst/>
                <a:gdLst>
                  <a:gd name="T0" fmla="*/ 116 w 170"/>
                  <a:gd name="T1" fmla="*/ 0 h 218"/>
                  <a:gd name="T2" fmla="*/ 58 w 170"/>
                  <a:gd name="T3" fmla="*/ 17 h 218"/>
                  <a:gd name="T4" fmla="*/ 0 w 170"/>
                  <a:gd name="T5" fmla="*/ 34 h 218"/>
                  <a:gd name="T6" fmla="*/ 54 w 170"/>
                  <a:gd name="T7" fmla="*/ 218 h 218"/>
                  <a:gd name="T8" fmla="*/ 112 w 170"/>
                  <a:gd name="T9" fmla="*/ 201 h 218"/>
                  <a:gd name="T10" fmla="*/ 170 w 170"/>
                  <a:gd name="T11" fmla="*/ 183 h 218"/>
                  <a:gd name="T12" fmla="*/ 116 w 17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18"/>
                  <a:gd name="T23" fmla="*/ 170 w 17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18">
                    <a:moveTo>
                      <a:pt x="116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54" y="218"/>
                    </a:lnTo>
                    <a:lnTo>
                      <a:pt x="112" y="201"/>
                    </a:lnTo>
                    <a:lnTo>
                      <a:pt x="170" y="183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14" name="Freeform 1629"/>
              <p:cNvSpPr>
                <a:spLocks noChangeAspect="1"/>
              </p:cNvSpPr>
              <p:nvPr/>
            </p:nvSpPr>
            <p:spPr bwMode="auto">
              <a:xfrm>
                <a:off x="7174" y="2840"/>
                <a:ext cx="16" cy="6"/>
              </a:xfrm>
              <a:custGeom>
                <a:avLst/>
                <a:gdLst>
                  <a:gd name="T0" fmla="*/ 58 w 58"/>
                  <a:gd name="T1" fmla="*/ 0 h 21"/>
                  <a:gd name="T2" fmla="*/ 0 w 58"/>
                  <a:gd name="T3" fmla="*/ 17 h 21"/>
                  <a:gd name="T4" fmla="*/ 2 w 58"/>
                  <a:gd name="T5" fmla="*/ 21 h 21"/>
                  <a:gd name="T6" fmla="*/ 58 w 58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58" y="0"/>
                    </a:moveTo>
                    <a:lnTo>
                      <a:pt x="0" y="17"/>
                    </a:lnTo>
                    <a:lnTo>
                      <a:pt x="2" y="21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15" name="Line 1630"/>
              <p:cNvSpPr>
                <a:spLocks noChangeAspect="1" noChangeShapeType="1"/>
              </p:cNvSpPr>
              <p:nvPr/>
            </p:nvSpPr>
            <p:spPr bwMode="auto">
              <a:xfrm>
                <a:off x="7174" y="284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16" name="Freeform 1631"/>
              <p:cNvSpPr>
                <a:spLocks noChangeAspect="1"/>
              </p:cNvSpPr>
              <p:nvPr/>
            </p:nvSpPr>
            <p:spPr bwMode="auto">
              <a:xfrm>
                <a:off x="7174" y="2834"/>
                <a:ext cx="52" cy="62"/>
              </a:xfrm>
              <a:custGeom>
                <a:avLst/>
                <a:gdLst>
                  <a:gd name="T0" fmla="*/ 113 w 180"/>
                  <a:gd name="T1" fmla="*/ 0 h 218"/>
                  <a:gd name="T2" fmla="*/ 56 w 180"/>
                  <a:gd name="T3" fmla="*/ 22 h 218"/>
                  <a:gd name="T4" fmla="*/ 0 w 180"/>
                  <a:gd name="T5" fmla="*/ 43 h 218"/>
                  <a:gd name="T6" fmla="*/ 67 w 180"/>
                  <a:gd name="T7" fmla="*/ 218 h 218"/>
                  <a:gd name="T8" fmla="*/ 123 w 180"/>
                  <a:gd name="T9" fmla="*/ 197 h 218"/>
                  <a:gd name="T10" fmla="*/ 180 w 180"/>
                  <a:gd name="T11" fmla="*/ 175 h 218"/>
                  <a:gd name="T12" fmla="*/ 113 w 18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218"/>
                  <a:gd name="T23" fmla="*/ 180 w 18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218">
                    <a:moveTo>
                      <a:pt x="113" y="0"/>
                    </a:moveTo>
                    <a:lnTo>
                      <a:pt x="56" y="22"/>
                    </a:lnTo>
                    <a:lnTo>
                      <a:pt x="0" y="43"/>
                    </a:lnTo>
                    <a:lnTo>
                      <a:pt x="67" y="218"/>
                    </a:lnTo>
                    <a:lnTo>
                      <a:pt x="123" y="197"/>
                    </a:lnTo>
                    <a:lnTo>
                      <a:pt x="180" y="175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17" name="Freeform 1632"/>
              <p:cNvSpPr>
                <a:spLocks noChangeAspect="1"/>
              </p:cNvSpPr>
              <p:nvPr/>
            </p:nvSpPr>
            <p:spPr bwMode="auto">
              <a:xfrm>
                <a:off x="7174" y="2834"/>
                <a:ext cx="52" cy="62"/>
              </a:xfrm>
              <a:custGeom>
                <a:avLst/>
                <a:gdLst>
                  <a:gd name="T0" fmla="*/ 113 w 180"/>
                  <a:gd name="T1" fmla="*/ 0 h 218"/>
                  <a:gd name="T2" fmla="*/ 56 w 180"/>
                  <a:gd name="T3" fmla="*/ 22 h 218"/>
                  <a:gd name="T4" fmla="*/ 0 w 180"/>
                  <a:gd name="T5" fmla="*/ 43 h 218"/>
                  <a:gd name="T6" fmla="*/ 67 w 180"/>
                  <a:gd name="T7" fmla="*/ 218 h 218"/>
                  <a:gd name="T8" fmla="*/ 123 w 180"/>
                  <a:gd name="T9" fmla="*/ 197 h 218"/>
                  <a:gd name="T10" fmla="*/ 180 w 180"/>
                  <a:gd name="T11" fmla="*/ 175 h 218"/>
                  <a:gd name="T12" fmla="*/ 113 w 18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218"/>
                  <a:gd name="T23" fmla="*/ 180 w 18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218">
                    <a:moveTo>
                      <a:pt x="113" y="0"/>
                    </a:moveTo>
                    <a:lnTo>
                      <a:pt x="56" y="22"/>
                    </a:lnTo>
                    <a:lnTo>
                      <a:pt x="0" y="43"/>
                    </a:lnTo>
                    <a:lnTo>
                      <a:pt x="67" y="218"/>
                    </a:lnTo>
                    <a:lnTo>
                      <a:pt x="123" y="197"/>
                    </a:lnTo>
                    <a:lnTo>
                      <a:pt x="180" y="175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18" name="Freeform 1633"/>
              <p:cNvSpPr>
                <a:spLocks noChangeAspect="1"/>
              </p:cNvSpPr>
              <p:nvPr/>
            </p:nvSpPr>
            <p:spPr bwMode="auto">
              <a:xfrm>
                <a:off x="7194" y="2890"/>
                <a:ext cx="16" cy="8"/>
              </a:xfrm>
              <a:custGeom>
                <a:avLst/>
                <a:gdLst>
                  <a:gd name="T0" fmla="*/ 56 w 56"/>
                  <a:gd name="T1" fmla="*/ 0 h 25"/>
                  <a:gd name="T2" fmla="*/ 0 w 56"/>
                  <a:gd name="T3" fmla="*/ 21 h 25"/>
                  <a:gd name="T4" fmla="*/ 1 w 56"/>
                  <a:gd name="T5" fmla="*/ 25 h 25"/>
                  <a:gd name="T6" fmla="*/ 56 w 56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56" y="0"/>
                    </a:moveTo>
                    <a:lnTo>
                      <a:pt x="0" y="21"/>
                    </a:lnTo>
                    <a:lnTo>
                      <a:pt x="1" y="25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19" name="Line 1634"/>
              <p:cNvSpPr>
                <a:spLocks noChangeAspect="1" noChangeShapeType="1"/>
              </p:cNvSpPr>
              <p:nvPr/>
            </p:nvSpPr>
            <p:spPr bwMode="auto">
              <a:xfrm>
                <a:off x="7194" y="289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20" name="Freeform 1635"/>
              <p:cNvSpPr>
                <a:spLocks noChangeAspect="1"/>
              </p:cNvSpPr>
              <p:nvPr/>
            </p:nvSpPr>
            <p:spPr bwMode="auto">
              <a:xfrm>
                <a:off x="7194" y="2882"/>
                <a:ext cx="54" cy="62"/>
              </a:xfrm>
              <a:custGeom>
                <a:avLst/>
                <a:gdLst>
                  <a:gd name="T0" fmla="*/ 111 w 188"/>
                  <a:gd name="T1" fmla="*/ 0 h 217"/>
                  <a:gd name="T2" fmla="*/ 55 w 188"/>
                  <a:gd name="T3" fmla="*/ 25 h 217"/>
                  <a:gd name="T4" fmla="*/ 0 w 188"/>
                  <a:gd name="T5" fmla="*/ 50 h 217"/>
                  <a:gd name="T6" fmla="*/ 77 w 188"/>
                  <a:gd name="T7" fmla="*/ 217 h 217"/>
                  <a:gd name="T8" fmla="*/ 133 w 188"/>
                  <a:gd name="T9" fmla="*/ 192 h 217"/>
                  <a:gd name="T10" fmla="*/ 188 w 188"/>
                  <a:gd name="T11" fmla="*/ 167 h 217"/>
                  <a:gd name="T12" fmla="*/ 111 w 188"/>
                  <a:gd name="T13" fmla="*/ 0 h 2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217"/>
                  <a:gd name="T23" fmla="*/ 188 w 188"/>
                  <a:gd name="T24" fmla="*/ 217 h 2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217">
                    <a:moveTo>
                      <a:pt x="111" y="0"/>
                    </a:moveTo>
                    <a:lnTo>
                      <a:pt x="55" y="25"/>
                    </a:lnTo>
                    <a:lnTo>
                      <a:pt x="0" y="50"/>
                    </a:lnTo>
                    <a:lnTo>
                      <a:pt x="77" y="217"/>
                    </a:lnTo>
                    <a:lnTo>
                      <a:pt x="133" y="192"/>
                    </a:lnTo>
                    <a:lnTo>
                      <a:pt x="188" y="167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21" name="Freeform 1636"/>
              <p:cNvSpPr>
                <a:spLocks noChangeAspect="1"/>
              </p:cNvSpPr>
              <p:nvPr/>
            </p:nvSpPr>
            <p:spPr bwMode="auto">
              <a:xfrm>
                <a:off x="7194" y="2882"/>
                <a:ext cx="54" cy="62"/>
              </a:xfrm>
              <a:custGeom>
                <a:avLst/>
                <a:gdLst>
                  <a:gd name="T0" fmla="*/ 111 w 188"/>
                  <a:gd name="T1" fmla="*/ 0 h 217"/>
                  <a:gd name="T2" fmla="*/ 55 w 188"/>
                  <a:gd name="T3" fmla="*/ 25 h 217"/>
                  <a:gd name="T4" fmla="*/ 0 w 188"/>
                  <a:gd name="T5" fmla="*/ 50 h 217"/>
                  <a:gd name="T6" fmla="*/ 77 w 188"/>
                  <a:gd name="T7" fmla="*/ 217 h 217"/>
                  <a:gd name="T8" fmla="*/ 133 w 188"/>
                  <a:gd name="T9" fmla="*/ 192 h 217"/>
                  <a:gd name="T10" fmla="*/ 188 w 188"/>
                  <a:gd name="T11" fmla="*/ 167 h 217"/>
                  <a:gd name="T12" fmla="*/ 111 w 188"/>
                  <a:gd name="T13" fmla="*/ 0 h 2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217"/>
                  <a:gd name="T23" fmla="*/ 188 w 188"/>
                  <a:gd name="T24" fmla="*/ 217 h 2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217">
                    <a:moveTo>
                      <a:pt x="111" y="0"/>
                    </a:moveTo>
                    <a:lnTo>
                      <a:pt x="55" y="25"/>
                    </a:lnTo>
                    <a:lnTo>
                      <a:pt x="0" y="50"/>
                    </a:lnTo>
                    <a:lnTo>
                      <a:pt x="77" y="217"/>
                    </a:lnTo>
                    <a:lnTo>
                      <a:pt x="133" y="192"/>
                    </a:lnTo>
                    <a:lnTo>
                      <a:pt x="188" y="167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22" name="Freeform 1637"/>
              <p:cNvSpPr>
                <a:spLocks noChangeAspect="1"/>
              </p:cNvSpPr>
              <p:nvPr/>
            </p:nvSpPr>
            <p:spPr bwMode="auto">
              <a:xfrm>
                <a:off x="7216" y="2938"/>
                <a:ext cx="16" cy="8"/>
              </a:xfrm>
              <a:custGeom>
                <a:avLst/>
                <a:gdLst>
                  <a:gd name="T0" fmla="*/ 56 w 56"/>
                  <a:gd name="T1" fmla="*/ 0 h 30"/>
                  <a:gd name="T2" fmla="*/ 0 w 56"/>
                  <a:gd name="T3" fmla="*/ 25 h 30"/>
                  <a:gd name="T4" fmla="*/ 3 w 56"/>
                  <a:gd name="T5" fmla="*/ 30 h 30"/>
                  <a:gd name="T6" fmla="*/ 56 w 56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30"/>
                  <a:gd name="T14" fmla="*/ 56 w 56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30">
                    <a:moveTo>
                      <a:pt x="56" y="0"/>
                    </a:moveTo>
                    <a:lnTo>
                      <a:pt x="0" y="25"/>
                    </a:lnTo>
                    <a:lnTo>
                      <a:pt x="3" y="3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23" name="Line 1638"/>
              <p:cNvSpPr>
                <a:spLocks noChangeAspect="1" noChangeShapeType="1"/>
              </p:cNvSpPr>
              <p:nvPr/>
            </p:nvSpPr>
            <p:spPr bwMode="auto">
              <a:xfrm>
                <a:off x="7216" y="294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24" name="Freeform 1639"/>
              <p:cNvSpPr>
                <a:spLocks noChangeAspect="1"/>
              </p:cNvSpPr>
              <p:nvPr/>
            </p:nvSpPr>
            <p:spPr bwMode="auto">
              <a:xfrm>
                <a:off x="7216" y="2930"/>
                <a:ext cx="56" cy="60"/>
              </a:xfrm>
              <a:custGeom>
                <a:avLst/>
                <a:gdLst>
                  <a:gd name="T0" fmla="*/ 105 w 194"/>
                  <a:gd name="T1" fmla="*/ 0 h 215"/>
                  <a:gd name="T2" fmla="*/ 53 w 194"/>
                  <a:gd name="T3" fmla="*/ 29 h 215"/>
                  <a:gd name="T4" fmla="*/ 0 w 194"/>
                  <a:gd name="T5" fmla="*/ 59 h 215"/>
                  <a:gd name="T6" fmla="*/ 89 w 194"/>
                  <a:gd name="T7" fmla="*/ 215 h 215"/>
                  <a:gd name="T8" fmla="*/ 141 w 194"/>
                  <a:gd name="T9" fmla="*/ 185 h 215"/>
                  <a:gd name="T10" fmla="*/ 194 w 194"/>
                  <a:gd name="T11" fmla="*/ 156 h 215"/>
                  <a:gd name="T12" fmla="*/ 105 w 194"/>
                  <a:gd name="T13" fmla="*/ 0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5"/>
                  <a:gd name="T23" fmla="*/ 194 w 194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5">
                    <a:moveTo>
                      <a:pt x="105" y="0"/>
                    </a:moveTo>
                    <a:lnTo>
                      <a:pt x="53" y="29"/>
                    </a:lnTo>
                    <a:lnTo>
                      <a:pt x="0" y="59"/>
                    </a:lnTo>
                    <a:lnTo>
                      <a:pt x="89" y="215"/>
                    </a:lnTo>
                    <a:lnTo>
                      <a:pt x="141" y="185"/>
                    </a:lnTo>
                    <a:lnTo>
                      <a:pt x="194" y="156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25" name="Freeform 1640"/>
              <p:cNvSpPr>
                <a:spLocks noChangeAspect="1"/>
              </p:cNvSpPr>
              <p:nvPr/>
            </p:nvSpPr>
            <p:spPr bwMode="auto">
              <a:xfrm>
                <a:off x="7216" y="2930"/>
                <a:ext cx="56" cy="60"/>
              </a:xfrm>
              <a:custGeom>
                <a:avLst/>
                <a:gdLst>
                  <a:gd name="T0" fmla="*/ 105 w 194"/>
                  <a:gd name="T1" fmla="*/ 0 h 215"/>
                  <a:gd name="T2" fmla="*/ 53 w 194"/>
                  <a:gd name="T3" fmla="*/ 29 h 215"/>
                  <a:gd name="T4" fmla="*/ 0 w 194"/>
                  <a:gd name="T5" fmla="*/ 59 h 215"/>
                  <a:gd name="T6" fmla="*/ 89 w 194"/>
                  <a:gd name="T7" fmla="*/ 215 h 215"/>
                  <a:gd name="T8" fmla="*/ 141 w 194"/>
                  <a:gd name="T9" fmla="*/ 185 h 215"/>
                  <a:gd name="T10" fmla="*/ 194 w 194"/>
                  <a:gd name="T11" fmla="*/ 156 h 215"/>
                  <a:gd name="T12" fmla="*/ 105 w 194"/>
                  <a:gd name="T13" fmla="*/ 0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5"/>
                  <a:gd name="T23" fmla="*/ 194 w 194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5">
                    <a:moveTo>
                      <a:pt x="105" y="0"/>
                    </a:moveTo>
                    <a:lnTo>
                      <a:pt x="53" y="29"/>
                    </a:lnTo>
                    <a:lnTo>
                      <a:pt x="0" y="59"/>
                    </a:lnTo>
                    <a:lnTo>
                      <a:pt x="89" y="215"/>
                    </a:lnTo>
                    <a:lnTo>
                      <a:pt x="141" y="185"/>
                    </a:lnTo>
                    <a:lnTo>
                      <a:pt x="194" y="156"/>
                    </a:lnTo>
                    <a:lnTo>
                      <a:pt x="10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26" name="Freeform 1641"/>
              <p:cNvSpPr>
                <a:spLocks noChangeAspect="1"/>
              </p:cNvSpPr>
              <p:nvPr/>
            </p:nvSpPr>
            <p:spPr bwMode="auto">
              <a:xfrm>
                <a:off x="7242" y="2982"/>
                <a:ext cx="14" cy="10"/>
              </a:xfrm>
              <a:custGeom>
                <a:avLst/>
                <a:gdLst>
                  <a:gd name="T0" fmla="*/ 52 w 52"/>
                  <a:gd name="T1" fmla="*/ 0 h 34"/>
                  <a:gd name="T2" fmla="*/ 0 w 52"/>
                  <a:gd name="T3" fmla="*/ 30 h 34"/>
                  <a:gd name="T4" fmla="*/ 1 w 52"/>
                  <a:gd name="T5" fmla="*/ 34 h 34"/>
                  <a:gd name="T6" fmla="*/ 52 w 52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4"/>
                  <a:gd name="T14" fmla="*/ 52 w 52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4">
                    <a:moveTo>
                      <a:pt x="52" y="0"/>
                    </a:moveTo>
                    <a:lnTo>
                      <a:pt x="0" y="30"/>
                    </a:lnTo>
                    <a:lnTo>
                      <a:pt x="1" y="3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27" name="Line 1642"/>
              <p:cNvSpPr>
                <a:spLocks noChangeAspect="1" noChangeShapeType="1"/>
              </p:cNvSpPr>
              <p:nvPr/>
            </p:nvSpPr>
            <p:spPr bwMode="auto">
              <a:xfrm>
                <a:off x="7242" y="299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28" name="Freeform 1643"/>
              <p:cNvSpPr>
                <a:spLocks noChangeAspect="1"/>
              </p:cNvSpPr>
              <p:nvPr/>
            </p:nvSpPr>
            <p:spPr bwMode="auto">
              <a:xfrm>
                <a:off x="7242" y="2972"/>
                <a:ext cx="44" cy="42"/>
              </a:xfrm>
              <a:custGeom>
                <a:avLst/>
                <a:gdLst>
                  <a:gd name="T0" fmla="*/ 102 w 151"/>
                  <a:gd name="T1" fmla="*/ 0 h 142"/>
                  <a:gd name="T2" fmla="*/ 51 w 151"/>
                  <a:gd name="T3" fmla="*/ 34 h 142"/>
                  <a:gd name="T4" fmla="*/ 0 w 151"/>
                  <a:gd name="T5" fmla="*/ 68 h 142"/>
                  <a:gd name="T6" fmla="*/ 49 w 151"/>
                  <a:gd name="T7" fmla="*/ 142 h 142"/>
                  <a:gd name="T8" fmla="*/ 100 w 151"/>
                  <a:gd name="T9" fmla="*/ 108 h 142"/>
                  <a:gd name="T10" fmla="*/ 151 w 151"/>
                  <a:gd name="T11" fmla="*/ 74 h 142"/>
                  <a:gd name="T12" fmla="*/ 102 w 151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42"/>
                  <a:gd name="T23" fmla="*/ 151 w 151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42">
                    <a:moveTo>
                      <a:pt x="102" y="0"/>
                    </a:moveTo>
                    <a:lnTo>
                      <a:pt x="51" y="34"/>
                    </a:lnTo>
                    <a:lnTo>
                      <a:pt x="0" y="68"/>
                    </a:lnTo>
                    <a:lnTo>
                      <a:pt x="49" y="142"/>
                    </a:lnTo>
                    <a:lnTo>
                      <a:pt x="100" y="108"/>
                    </a:lnTo>
                    <a:lnTo>
                      <a:pt x="151" y="74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29" name="Freeform 1644"/>
              <p:cNvSpPr>
                <a:spLocks noChangeAspect="1"/>
              </p:cNvSpPr>
              <p:nvPr/>
            </p:nvSpPr>
            <p:spPr bwMode="auto">
              <a:xfrm>
                <a:off x="7242" y="2972"/>
                <a:ext cx="44" cy="42"/>
              </a:xfrm>
              <a:custGeom>
                <a:avLst/>
                <a:gdLst>
                  <a:gd name="T0" fmla="*/ 102 w 151"/>
                  <a:gd name="T1" fmla="*/ 0 h 142"/>
                  <a:gd name="T2" fmla="*/ 51 w 151"/>
                  <a:gd name="T3" fmla="*/ 34 h 142"/>
                  <a:gd name="T4" fmla="*/ 0 w 151"/>
                  <a:gd name="T5" fmla="*/ 68 h 142"/>
                  <a:gd name="T6" fmla="*/ 49 w 151"/>
                  <a:gd name="T7" fmla="*/ 142 h 142"/>
                  <a:gd name="T8" fmla="*/ 100 w 151"/>
                  <a:gd name="T9" fmla="*/ 108 h 142"/>
                  <a:gd name="T10" fmla="*/ 151 w 151"/>
                  <a:gd name="T11" fmla="*/ 74 h 142"/>
                  <a:gd name="T12" fmla="*/ 102 w 151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42"/>
                  <a:gd name="T23" fmla="*/ 151 w 151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42">
                    <a:moveTo>
                      <a:pt x="102" y="0"/>
                    </a:moveTo>
                    <a:lnTo>
                      <a:pt x="51" y="34"/>
                    </a:lnTo>
                    <a:lnTo>
                      <a:pt x="0" y="68"/>
                    </a:lnTo>
                    <a:lnTo>
                      <a:pt x="49" y="142"/>
                    </a:lnTo>
                    <a:lnTo>
                      <a:pt x="100" y="108"/>
                    </a:lnTo>
                    <a:lnTo>
                      <a:pt x="151" y="74"/>
                    </a:lnTo>
                    <a:lnTo>
                      <a:pt x="10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30" name="Freeform 1645"/>
              <p:cNvSpPr>
                <a:spLocks noChangeAspect="1"/>
              </p:cNvSpPr>
              <p:nvPr/>
            </p:nvSpPr>
            <p:spPr bwMode="auto">
              <a:xfrm>
                <a:off x="7256" y="3004"/>
                <a:ext cx="14" cy="10"/>
              </a:xfrm>
              <a:custGeom>
                <a:avLst/>
                <a:gdLst>
                  <a:gd name="T0" fmla="*/ 51 w 51"/>
                  <a:gd name="T1" fmla="*/ 0 h 37"/>
                  <a:gd name="T2" fmla="*/ 0 w 51"/>
                  <a:gd name="T3" fmla="*/ 34 h 37"/>
                  <a:gd name="T4" fmla="*/ 2 w 51"/>
                  <a:gd name="T5" fmla="*/ 37 h 37"/>
                  <a:gd name="T6" fmla="*/ 51 w 51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51" y="0"/>
                    </a:moveTo>
                    <a:lnTo>
                      <a:pt x="0" y="34"/>
                    </a:lnTo>
                    <a:lnTo>
                      <a:pt x="2" y="3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31" name="Line 1646"/>
              <p:cNvSpPr>
                <a:spLocks noChangeAspect="1" noChangeShapeType="1"/>
              </p:cNvSpPr>
              <p:nvPr/>
            </p:nvSpPr>
            <p:spPr bwMode="auto">
              <a:xfrm>
                <a:off x="7256" y="301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32" name="Freeform 1647"/>
              <p:cNvSpPr>
                <a:spLocks noChangeAspect="1"/>
              </p:cNvSpPr>
              <p:nvPr/>
            </p:nvSpPr>
            <p:spPr bwMode="auto">
              <a:xfrm>
                <a:off x="7256" y="2994"/>
                <a:ext cx="44" cy="40"/>
              </a:xfrm>
              <a:custGeom>
                <a:avLst/>
                <a:gdLst>
                  <a:gd name="T0" fmla="*/ 98 w 150"/>
                  <a:gd name="T1" fmla="*/ 0 h 143"/>
                  <a:gd name="T2" fmla="*/ 49 w 150"/>
                  <a:gd name="T3" fmla="*/ 36 h 143"/>
                  <a:gd name="T4" fmla="*/ 0 w 150"/>
                  <a:gd name="T5" fmla="*/ 73 h 143"/>
                  <a:gd name="T6" fmla="*/ 53 w 150"/>
                  <a:gd name="T7" fmla="*/ 143 h 143"/>
                  <a:gd name="T8" fmla="*/ 101 w 150"/>
                  <a:gd name="T9" fmla="*/ 107 h 143"/>
                  <a:gd name="T10" fmla="*/ 150 w 150"/>
                  <a:gd name="T11" fmla="*/ 70 h 143"/>
                  <a:gd name="T12" fmla="*/ 98 w 150"/>
                  <a:gd name="T13" fmla="*/ 0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3"/>
                  <a:gd name="T23" fmla="*/ 150 w 150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3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53" y="143"/>
                    </a:lnTo>
                    <a:lnTo>
                      <a:pt x="101" y="107"/>
                    </a:lnTo>
                    <a:lnTo>
                      <a:pt x="150" y="70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33" name="Freeform 1648"/>
              <p:cNvSpPr>
                <a:spLocks noChangeAspect="1"/>
              </p:cNvSpPr>
              <p:nvPr/>
            </p:nvSpPr>
            <p:spPr bwMode="auto">
              <a:xfrm>
                <a:off x="7256" y="2994"/>
                <a:ext cx="44" cy="40"/>
              </a:xfrm>
              <a:custGeom>
                <a:avLst/>
                <a:gdLst>
                  <a:gd name="T0" fmla="*/ 98 w 150"/>
                  <a:gd name="T1" fmla="*/ 0 h 143"/>
                  <a:gd name="T2" fmla="*/ 49 w 150"/>
                  <a:gd name="T3" fmla="*/ 36 h 143"/>
                  <a:gd name="T4" fmla="*/ 0 w 150"/>
                  <a:gd name="T5" fmla="*/ 73 h 143"/>
                  <a:gd name="T6" fmla="*/ 53 w 150"/>
                  <a:gd name="T7" fmla="*/ 143 h 143"/>
                  <a:gd name="T8" fmla="*/ 101 w 150"/>
                  <a:gd name="T9" fmla="*/ 107 h 143"/>
                  <a:gd name="T10" fmla="*/ 150 w 150"/>
                  <a:gd name="T11" fmla="*/ 70 h 143"/>
                  <a:gd name="T12" fmla="*/ 98 w 150"/>
                  <a:gd name="T13" fmla="*/ 0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3"/>
                  <a:gd name="T23" fmla="*/ 150 w 150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3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53" y="143"/>
                    </a:lnTo>
                    <a:lnTo>
                      <a:pt x="101" y="107"/>
                    </a:lnTo>
                    <a:lnTo>
                      <a:pt x="150" y="70"/>
                    </a:lnTo>
                    <a:lnTo>
                      <a:pt x="9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34" name="Freeform 1649"/>
              <p:cNvSpPr>
                <a:spLocks noChangeAspect="1"/>
              </p:cNvSpPr>
              <p:nvPr/>
            </p:nvSpPr>
            <p:spPr bwMode="auto">
              <a:xfrm>
                <a:off x="7272" y="3024"/>
                <a:ext cx="14" cy="10"/>
              </a:xfrm>
              <a:custGeom>
                <a:avLst/>
                <a:gdLst>
                  <a:gd name="T0" fmla="*/ 48 w 48"/>
                  <a:gd name="T1" fmla="*/ 0 h 37"/>
                  <a:gd name="T2" fmla="*/ 0 w 48"/>
                  <a:gd name="T3" fmla="*/ 36 h 37"/>
                  <a:gd name="T4" fmla="*/ 1 w 48"/>
                  <a:gd name="T5" fmla="*/ 37 h 37"/>
                  <a:gd name="T6" fmla="*/ 48 w 48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37"/>
                  <a:gd name="T14" fmla="*/ 48 w 48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37">
                    <a:moveTo>
                      <a:pt x="48" y="0"/>
                    </a:moveTo>
                    <a:lnTo>
                      <a:pt x="0" y="36"/>
                    </a:lnTo>
                    <a:lnTo>
                      <a:pt x="1" y="37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35" name="Line 1650"/>
              <p:cNvSpPr>
                <a:spLocks noChangeAspect="1" noChangeShapeType="1"/>
              </p:cNvSpPr>
              <p:nvPr/>
            </p:nvSpPr>
            <p:spPr bwMode="auto">
              <a:xfrm>
                <a:off x="7272" y="303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36" name="Freeform 1651"/>
              <p:cNvSpPr>
                <a:spLocks noChangeAspect="1"/>
              </p:cNvSpPr>
              <p:nvPr/>
            </p:nvSpPr>
            <p:spPr bwMode="auto">
              <a:xfrm>
                <a:off x="7272" y="3012"/>
                <a:ext cx="42" cy="42"/>
              </a:xfrm>
              <a:custGeom>
                <a:avLst/>
                <a:gdLst>
                  <a:gd name="T0" fmla="*/ 95 w 149"/>
                  <a:gd name="T1" fmla="*/ 0 h 142"/>
                  <a:gd name="T2" fmla="*/ 47 w 149"/>
                  <a:gd name="T3" fmla="*/ 38 h 142"/>
                  <a:gd name="T4" fmla="*/ 0 w 149"/>
                  <a:gd name="T5" fmla="*/ 75 h 142"/>
                  <a:gd name="T6" fmla="*/ 53 w 149"/>
                  <a:gd name="T7" fmla="*/ 142 h 142"/>
                  <a:gd name="T8" fmla="*/ 101 w 149"/>
                  <a:gd name="T9" fmla="*/ 105 h 142"/>
                  <a:gd name="T10" fmla="*/ 149 w 149"/>
                  <a:gd name="T11" fmla="*/ 67 h 142"/>
                  <a:gd name="T12" fmla="*/ 95 w 149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2"/>
                  <a:gd name="T23" fmla="*/ 149 w 149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2">
                    <a:moveTo>
                      <a:pt x="95" y="0"/>
                    </a:moveTo>
                    <a:lnTo>
                      <a:pt x="47" y="38"/>
                    </a:lnTo>
                    <a:lnTo>
                      <a:pt x="0" y="75"/>
                    </a:lnTo>
                    <a:lnTo>
                      <a:pt x="53" y="142"/>
                    </a:lnTo>
                    <a:lnTo>
                      <a:pt x="101" y="105"/>
                    </a:lnTo>
                    <a:lnTo>
                      <a:pt x="149" y="67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37" name="Freeform 1652"/>
              <p:cNvSpPr>
                <a:spLocks noChangeAspect="1"/>
              </p:cNvSpPr>
              <p:nvPr/>
            </p:nvSpPr>
            <p:spPr bwMode="auto">
              <a:xfrm>
                <a:off x="7272" y="3012"/>
                <a:ext cx="42" cy="42"/>
              </a:xfrm>
              <a:custGeom>
                <a:avLst/>
                <a:gdLst>
                  <a:gd name="T0" fmla="*/ 95 w 149"/>
                  <a:gd name="T1" fmla="*/ 0 h 142"/>
                  <a:gd name="T2" fmla="*/ 47 w 149"/>
                  <a:gd name="T3" fmla="*/ 38 h 142"/>
                  <a:gd name="T4" fmla="*/ 0 w 149"/>
                  <a:gd name="T5" fmla="*/ 75 h 142"/>
                  <a:gd name="T6" fmla="*/ 53 w 149"/>
                  <a:gd name="T7" fmla="*/ 142 h 142"/>
                  <a:gd name="T8" fmla="*/ 101 w 149"/>
                  <a:gd name="T9" fmla="*/ 105 h 142"/>
                  <a:gd name="T10" fmla="*/ 149 w 149"/>
                  <a:gd name="T11" fmla="*/ 67 h 142"/>
                  <a:gd name="T12" fmla="*/ 95 w 149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2"/>
                  <a:gd name="T23" fmla="*/ 149 w 149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2">
                    <a:moveTo>
                      <a:pt x="95" y="0"/>
                    </a:moveTo>
                    <a:lnTo>
                      <a:pt x="47" y="38"/>
                    </a:lnTo>
                    <a:lnTo>
                      <a:pt x="0" y="75"/>
                    </a:lnTo>
                    <a:lnTo>
                      <a:pt x="53" y="142"/>
                    </a:lnTo>
                    <a:lnTo>
                      <a:pt x="101" y="105"/>
                    </a:lnTo>
                    <a:lnTo>
                      <a:pt x="149" y="67"/>
                    </a:lnTo>
                    <a:lnTo>
                      <a:pt x="9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38" name="Freeform 1653"/>
              <p:cNvSpPr>
                <a:spLocks noChangeAspect="1"/>
              </p:cNvSpPr>
              <p:nvPr/>
            </p:nvSpPr>
            <p:spPr bwMode="auto">
              <a:xfrm>
                <a:off x="7288" y="3042"/>
                <a:ext cx="12" cy="12"/>
              </a:xfrm>
              <a:custGeom>
                <a:avLst/>
                <a:gdLst>
                  <a:gd name="T0" fmla="*/ 48 w 48"/>
                  <a:gd name="T1" fmla="*/ 0 h 41"/>
                  <a:gd name="T2" fmla="*/ 0 w 48"/>
                  <a:gd name="T3" fmla="*/ 37 h 41"/>
                  <a:gd name="T4" fmla="*/ 2 w 48"/>
                  <a:gd name="T5" fmla="*/ 41 h 41"/>
                  <a:gd name="T6" fmla="*/ 48 w 48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0"/>
                    </a:moveTo>
                    <a:lnTo>
                      <a:pt x="0" y="37"/>
                    </a:lnTo>
                    <a:lnTo>
                      <a:pt x="2" y="41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39" name="Line 1654"/>
              <p:cNvSpPr>
                <a:spLocks noChangeAspect="1" noChangeShapeType="1"/>
              </p:cNvSpPr>
              <p:nvPr/>
            </p:nvSpPr>
            <p:spPr bwMode="auto">
              <a:xfrm>
                <a:off x="7288" y="305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40" name="Freeform 1655"/>
              <p:cNvSpPr>
                <a:spLocks noChangeAspect="1"/>
              </p:cNvSpPr>
              <p:nvPr/>
            </p:nvSpPr>
            <p:spPr bwMode="auto">
              <a:xfrm>
                <a:off x="7288" y="3032"/>
                <a:ext cx="42" cy="40"/>
              </a:xfrm>
              <a:custGeom>
                <a:avLst/>
                <a:gdLst>
                  <a:gd name="T0" fmla="*/ 91 w 148"/>
                  <a:gd name="T1" fmla="*/ 0 h 146"/>
                  <a:gd name="T2" fmla="*/ 46 w 148"/>
                  <a:gd name="T3" fmla="*/ 41 h 146"/>
                  <a:gd name="T4" fmla="*/ 0 w 148"/>
                  <a:gd name="T5" fmla="*/ 82 h 146"/>
                  <a:gd name="T6" fmla="*/ 57 w 148"/>
                  <a:gd name="T7" fmla="*/ 146 h 146"/>
                  <a:gd name="T8" fmla="*/ 103 w 148"/>
                  <a:gd name="T9" fmla="*/ 105 h 146"/>
                  <a:gd name="T10" fmla="*/ 148 w 148"/>
                  <a:gd name="T11" fmla="*/ 64 h 146"/>
                  <a:gd name="T12" fmla="*/ 91 w 148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6"/>
                  <a:gd name="T23" fmla="*/ 148 w 148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6">
                    <a:moveTo>
                      <a:pt x="91" y="0"/>
                    </a:moveTo>
                    <a:lnTo>
                      <a:pt x="46" y="41"/>
                    </a:lnTo>
                    <a:lnTo>
                      <a:pt x="0" y="82"/>
                    </a:lnTo>
                    <a:lnTo>
                      <a:pt x="57" y="146"/>
                    </a:lnTo>
                    <a:lnTo>
                      <a:pt x="103" y="105"/>
                    </a:lnTo>
                    <a:lnTo>
                      <a:pt x="148" y="64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41" name="Freeform 1656"/>
              <p:cNvSpPr>
                <a:spLocks noChangeAspect="1"/>
              </p:cNvSpPr>
              <p:nvPr/>
            </p:nvSpPr>
            <p:spPr bwMode="auto">
              <a:xfrm>
                <a:off x="7288" y="3032"/>
                <a:ext cx="42" cy="40"/>
              </a:xfrm>
              <a:custGeom>
                <a:avLst/>
                <a:gdLst>
                  <a:gd name="T0" fmla="*/ 91 w 148"/>
                  <a:gd name="T1" fmla="*/ 0 h 146"/>
                  <a:gd name="T2" fmla="*/ 46 w 148"/>
                  <a:gd name="T3" fmla="*/ 41 h 146"/>
                  <a:gd name="T4" fmla="*/ 0 w 148"/>
                  <a:gd name="T5" fmla="*/ 82 h 146"/>
                  <a:gd name="T6" fmla="*/ 57 w 148"/>
                  <a:gd name="T7" fmla="*/ 146 h 146"/>
                  <a:gd name="T8" fmla="*/ 103 w 148"/>
                  <a:gd name="T9" fmla="*/ 105 h 146"/>
                  <a:gd name="T10" fmla="*/ 148 w 148"/>
                  <a:gd name="T11" fmla="*/ 64 h 146"/>
                  <a:gd name="T12" fmla="*/ 91 w 148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6"/>
                  <a:gd name="T23" fmla="*/ 148 w 148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6">
                    <a:moveTo>
                      <a:pt x="91" y="0"/>
                    </a:moveTo>
                    <a:lnTo>
                      <a:pt x="46" y="41"/>
                    </a:lnTo>
                    <a:lnTo>
                      <a:pt x="0" y="82"/>
                    </a:lnTo>
                    <a:lnTo>
                      <a:pt x="57" y="146"/>
                    </a:lnTo>
                    <a:lnTo>
                      <a:pt x="103" y="105"/>
                    </a:lnTo>
                    <a:lnTo>
                      <a:pt x="148" y="64"/>
                    </a:lnTo>
                    <a:lnTo>
                      <a:pt x="9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42" name="Freeform 1657"/>
              <p:cNvSpPr>
                <a:spLocks noChangeAspect="1"/>
              </p:cNvSpPr>
              <p:nvPr/>
            </p:nvSpPr>
            <p:spPr bwMode="auto">
              <a:xfrm>
                <a:off x="7304" y="3062"/>
                <a:ext cx="14" cy="12"/>
              </a:xfrm>
              <a:custGeom>
                <a:avLst/>
                <a:gdLst>
                  <a:gd name="T0" fmla="*/ 46 w 46"/>
                  <a:gd name="T1" fmla="*/ 0 h 43"/>
                  <a:gd name="T2" fmla="*/ 0 w 46"/>
                  <a:gd name="T3" fmla="*/ 41 h 43"/>
                  <a:gd name="T4" fmla="*/ 3 w 46"/>
                  <a:gd name="T5" fmla="*/ 43 h 43"/>
                  <a:gd name="T6" fmla="*/ 46 w 4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0"/>
                    </a:moveTo>
                    <a:lnTo>
                      <a:pt x="0" y="41"/>
                    </a:lnTo>
                    <a:lnTo>
                      <a:pt x="3" y="4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43" name="Line 1658"/>
              <p:cNvSpPr>
                <a:spLocks noChangeAspect="1" noChangeShapeType="1"/>
              </p:cNvSpPr>
              <p:nvPr/>
            </p:nvSpPr>
            <p:spPr bwMode="auto">
              <a:xfrm>
                <a:off x="7304" y="307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44" name="Freeform 1659"/>
              <p:cNvSpPr>
                <a:spLocks noChangeAspect="1"/>
              </p:cNvSpPr>
              <p:nvPr/>
            </p:nvSpPr>
            <p:spPr bwMode="auto">
              <a:xfrm>
                <a:off x="7304" y="3048"/>
                <a:ext cx="42" cy="42"/>
              </a:xfrm>
              <a:custGeom>
                <a:avLst/>
                <a:gdLst>
                  <a:gd name="T0" fmla="*/ 86 w 146"/>
                  <a:gd name="T1" fmla="*/ 0 h 147"/>
                  <a:gd name="T2" fmla="*/ 43 w 146"/>
                  <a:gd name="T3" fmla="*/ 44 h 147"/>
                  <a:gd name="T4" fmla="*/ 0 w 146"/>
                  <a:gd name="T5" fmla="*/ 87 h 147"/>
                  <a:gd name="T6" fmla="*/ 60 w 146"/>
                  <a:gd name="T7" fmla="*/ 147 h 147"/>
                  <a:gd name="T8" fmla="*/ 103 w 146"/>
                  <a:gd name="T9" fmla="*/ 104 h 147"/>
                  <a:gd name="T10" fmla="*/ 146 w 146"/>
                  <a:gd name="T11" fmla="*/ 61 h 147"/>
                  <a:gd name="T12" fmla="*/ 86 w 146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86" y="0"/>
                    </a:moveTo>
                    <a:lnTo>
                      <a:pt x="43" y="44"/>
                    </a:lnTo>
                    <a:lnTo>
                      <a:pt x="0" y="87"/>
                    </a:lnTo>
                    <a:lnTo>
                      <a:pt x="60" y="147"/>
                    </a:lnTo>
                    <a:lnTo>
                      <a:pt x="103" y="104"/>
                    </a:lnTo>
                    <a:lnTo>
                      <a:pt x="146" y="61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45" name="Freeform 1660"/>
              <p:cNvSpPr>
                <a:spLocks noChangeAspect="1"/>
              </p:cNvSpPr>
              <p:nvPr/>
            </p:nvSpPr>
            <p:spPr bwMode="auto">
              <a:xfrm>
                <a:off x="7304" y="3048"/>
                <a:ext cx="42" cy="42"/>
              </a:xfrm>
              <a:custGeom>
                <a:avLst/>
                <a:gdLst>
                  <a:gd name="T0" fmla="*/ 86 w 146"/>
                  <a:gd name="T1" fmla="*/ 0 h 147"/>
                  <a:gd name="T2" fmla="*/ 43 w 146"/>
                  <a:gd name="T3" fmla="*/ 44 h 147"/>
                  <a:gd name="T4" fmla="*/ 0 w 146"/>
                  <a:gd name="T5" fmla="*/ 87 h 147"/>
                  <a:gd name="T6" fmla="*/ 60 w 146"/>
                  <a:gd name="T7" fmla="*/ 147 h 147"/>
                  <a:gd name="T8" fmla="*/ 103 w 146"/>
                  <a:gd name="T9" fmla="*/ 104 h 147"/>
                  <a:gd name="T10" fmla="*/ 146 w 146"/>
                  <a:gd name="T11" fmla="*/ 61 h 147"/>
                  <a:gd name="T12" fmla="*/ 86 w 146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86" y="0"/>
                    </a:moveTo>
                    <a:lnTo>
                      <a:pt x="43" y="44"/>
                    </a:lnTo>
                    <a:lnTo>
                      <a:pt x="0" y="87"/>
                    </a:lnTo>
                    <a:lnTo>
                      <a:pt x="60" y="147"/>
                    </a:lnTo>
                    <a:lnTo>
                      <a:pt x="103" y="104"/>
                    </a:lnTo>
                    <a:lnTo>
                      <a:pt x="146" y="61"/>
                    </a:lnTo>
                    <a:lnTo>
                      <a:pt x="8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46" name="Freeform 1661"/>
              <p:cNvSpPr>
                <a:spLocks noChangeAspect="1"/>
              </p:cNvSpPr>
              <p:nvPr/>
            </p:nvSpPr>
            <p:spPr bwMode="auto">
              <a:xfrm>
                <a:off x="7322" y="3078"/>
                <a:ext cx="12" cy="14"/>
              </a:xfrm>
              <a:custGeom>
                <a:avLst/>
                <a:gdLst>
                  <a:gd name="T0" fmla="*/ 43 w 43"/>
                  <a:gd name="T1" fmla="*/ 0 h 46"/>
                  <a:gd name="T2" fmla="*/ 0 w 43"/>
                  <a:gd name="T3" fmla="*/ 43 h 46"/>
                  <a:gd name="T4" fmla="*/ 2 w 43"/>
                  <a:gd name="T5" fmla="*/ 46 h 46"/>
                  <a:gd name="T6" fmla="*/ 43 w 43"/>
                  <a:gd name="T7" fmla="*/ 0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43" y="0"/>
                    </a:moveTo>
                    <a:lnTo>
                      <a:pt x="0" y="43"/>
                    </a:lnTo>
                    <a:lnTo>
                      <a:pt x="2" y="46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47" name="Line 1662"/>
              <p:cNvSpPr>
                <a:spLocks noChangeAspect="1" noChangeShapeType="1"/>
              </p:cNvSpPr>
              <p:nvPr/>
            </p:nvSpPr>
            <p:spPr bwMode="auto">
              <a:xfrm>
                <a:off x="7322" y="309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48" name="Freeform 1663"/>
              <p:cNvSpPr>
                <a:spLocks noChangeAspect="1"/>
              </p:cNvSpPr>
              <p:nvPr/>
            </p:nvSpPr>
            <p:spPr bwMode="auto">
              <a:xfrm>
                <a:off x="7322" y="3066"/>
                <a:ext cx="42" cy="42"/>
              </a:xfrm>
              <a:custGeom>
                <a:avLst/>
                <a:gdLst>
                  <a:gd name="T0" fmla="*/ 82 w 144"/>
                  <a:gd name="T1" fmla="*/ 0 h 147"/>
                  <a:gd name="T2" fmla="*/ 41 w 144"/>
                  <a:gd name="T3" fmla="*/ 46 h 147"/>
                  <a:gd name="T4" fmla="*/ 0 w 144"/>
                  <a:gd name="T5" fmla="*/ 92 h 147"/>
                  <a:gd name="T6" fmla="*/ 63 w 144"/>
                  <a:gd name="T7" fmla="*/ 147 h 147"/>
                  <a:gd name="T8" fmla="*/ 103 w 144"/>
                  <a:gd name="T9" fmla="*/ 102 h 147"/>
                  <a:gd name="T10" fmla="*/ 144 w 144"/>
                  <a:gd name="T11" fmla="*/ 56 h 147"/>
                  <a:gd name="T12" fmla="*/ 82 w 144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7"/>
                  <a:gd name="T23" fmla="*/ 144 w 144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7">
                    <a:moveTo>
                      <a:pt x="82" y="0"/>
                    </a:moveTo>
                    <a:lnTo>
                      <a:pt x="41" y="46"/>
                    </a:lnTo>
                    <a:lnTo>
                      <a:pt x="0" y="92"/>
                    </a:lnTo>
                    <a:lnTo>
                      <a:pt x="63" y="147"/>
                    </a:lnTo>
                    <a:lnTo>
                      <a:pt x="103" y="102"/>
                    </a:lnTo>
                    <a:lnTo>
                      <a:pt x="144" y="56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49" name="Freeform 1664"/>
              <p:cNvSpPr>
                <a:spLocks noChangeAspect="1"/>
              </p:cNvSpPr>
              <p:nvPr/>
            </p:nvSpPr>
            <p:spPr bwMode="auto">
              <a:xfrm>
                <a:off x="7322" y="3066"/>
                <a:ext cx="42" cy="42"/>
              </a:xfrm>
              <a:custGeom>
                <a:avLst/>
                <a:gdLst>
                  <a:gd name="T0" fmla="*/ 82 w 144"/>
                  <a:gd name="T1" fmla="*/ 0 h 147"/>
                  <a:gd name="T2" fmla="*/ 41 w 144"/>
                  <a:gd name="T3" fmla="*/ 46 h 147"/>
                  <a:gd name="T4" fmla="*/ 0 w 144"/>
                  <a:gd name="T5" fmla="*/ 92 h 147"/>
                  <a:gd name="T6" fmla="*/ 63 w 144"/>
                  <a:gd name="T7" fmla="*/ 147 h 147"/>
                  <a:gd name="T8" fmla="*/ 103 w 144"/>
                  <a:gd name="T9" fmla="*/ 102 h 147"/>
                  <a:gd name="T10" fmla="*/ 144 w 144"/>
                  <a:gd name="T11" fmla="*/ 56 h 147"/>
                  <a:gd name="T12" fmla="*/ 82 w 144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7"/>
                  <a:gd name="T23" fmla="*/ 144 w 144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7">
                    <a:moveTo>
                      <a:pt x="82" y="0"/>
                    </a:moveTo>
                    <a:lnTo>
                      <a:pt x="41" y="46"/>
                    </a:lnTo>
                    <a:lnTo>
                      <a:pt x="0" y="92"/>
                    </a:lnTo>
                    <a:lnTo>
                      <a:pt x="63" y="147"/>
                    </a:lnTo>
                    <a:lnTo>
                      <a:pt x="103" y="102"/>
                    </a:lnTo>
                    <a:lnTo>
                      <a:pt x="144" y="56"/>
                    </a:lnTo>
                    <a:lnTo>
                      <a:pt x="8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50" name="Freeform 1665"/>
              <p:cNvSpPr>
                <a:spLocks noChangeAspect="1"/>
              </p:cNvSpPr>
              <p:nvPr/>
            </p:nvSpPr>
            <p:spPr bwMode="auto">
              <a:xfrm>
                <a:off x="7340" y="3094"/>
                <a:ext cx="12" cy="14"/>
              </a:xfrm>
              <a:custGeom>
                <a:avLst/>
                <a:gdLst>
                  <a:gd name="T0" fmla="*/ 40 w 40"/>
                  <a:gd name="T1" fmla="*/ 0 h 48"/>
                  <a:gd name="T2" fmla="*/ 0 w 40"/>
                  <a:gd name="T3" fmla="*/ 45 h 48"/>
                  <a:gd name="T4" fmla="*/ 2 w 40"/>
                  <a:gd name="T5" fmla="*/ 48 h 48"/>
                  <a:gd name="T6" fmla="*/ 40 w 40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"/>
                  <a:gd name="T13" fmla="*/ 0 h 48"/>
                  <a:gd name="T14" fmla="*/ 40 w 40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" h="48">
                    <a:moveTo>
                      <a:pt x="40" y="0"/>
                    </a:moveTo>
                    <a:lnTo>
                      <a:pt x="0" y="45"/>
                    </a:lnTo>
                    <a:lnTo>
                      <a:pt x="2" y="48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51" name="Line 1666"/>
              <p:cNvSpPr>
                <a:spLocks noChangeAspect="1" noChangeShapeType="1"/>
              </p:cNvSpPr>
              <p:nvPr/>
            </p:nvSpPr>
            <p:spPr bwMode="auto">
              <a:xfrm>
                <a:off x="7340" y="310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52" name="Freeform 1667"/>
              <p:cNvSpPr>
                <a:spLocks noChangeAspect="1"/>
              </p:cNvSpPr>
              <p:nvPr/>
            </p:nvSpPr>
            <p:spPr bwMode="auto">
              <a:xfrm>
                <a:off x="7342" y="3080"/>
                <a:ext cx="40" cy="42"/>
              </a:xfrm>
              <a:custGeom>
                <a:avLst/>
                <a:gdLst>
                  <a:gd name="T0" fmla="*/ 77 w 142"/>
                  <a:gd name="T1" fmla="*/ 0 h 148"/>
                  <a:gd name="T2" fmla="*/ 38 w 142"/>
                  <a:gd name="T3" fmla="*/ 48 h 148"/>
                  <a:gd name="T4" fmla="*/ 0 w 142"/>
                  <a:gd name="T5" fmla="*/ 96 h 148"/>
                  <a:gd name="T6" fmla="*/ 65 w 142"/>
                  <a:gd name="T7" fmla="*/ 148 h 148"/>
                  <a:gd name="T8" fmla="*/ 103 w 142"/>
                  <a:gd name="T9" fmla="*/ 100 h 148"/>
                  <a:gd name="T10" fmla="*/ 142 w 142"/>
                  <a:gd name="T11" fmla="*/ 52 h 148"/>
                  <a:gd name="T12" fmla="*/ 77 w 142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77" y="0"/>
                    </a:moveTo>
                    <a:lnTo>
                      <a:pt x="38" y="48"/>
                    </a:lnTo>
                    <a:lnTo>
                      <a:pt x="0" y="96"/>
                    </a:lnTo>
                    <a:lnTo>
                      <a:pt x="65" y="148"/>
                    </a:lnTo>
                    <a:lnTo>
                      <a:pt x="103" y="100"/>
                    </a:lnTo>
                    <a:lnTo>
                      <a:pt x="142" y="52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53" name="Freeform 1668"/>
              <p:cNvSpPr>
                <a:spLocks noChangeAspect="1"/>
              </p:cNvSpPr>
              <p:nvPr/>
            </p:nvSpPr>
            <p:spPr bwMode="auto">
              <a:xfrm>
                <a:off x="7342" y="3080"/>
                <a:ext cx="40" cy="42"/>
              </a:xfrm>
              <a:custGeom>
                <a:avLst/>
                <a:gdLst>
                  <a:gd name="T0" fmla="*/ 77 w 142"/>
                  <a:gd name="T1" fmla="*/ 0 h 148"/>
                  <a:gd name="T2" fmla="*/ 38 w 142"/>
                  <a:gd name="T3" fmla="*/ 48 h 148"/>
                  <a:gd name="T4" fmla="*/ 0 w 142"/>
                  <a:gd name="T5" fmla="*/ 96 h 148"/>
                  <a:gd name="T6" fmla="*/ 65 w 142"/>
                  <a:gd name="T7" fmla="*/ 148 h 148"/>
                  <a:gd name="T8" fmla="*/ 103 w 142"/>
                  <a:gd name="T9" fmla="*/ 100 h 148"/>
                  <a:gd name="T10" fmla="*/ 142 w 142"/>
                  <a:gd name="T11" fmla="*/ 52 h 148"/>
                  <a:gd name="T12" fmla="*/ 77 w 142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77" y="0"/>
                    </a:moveTo>
                    <a:lnTo>
                      <a:pt x="38" y="48"/>
                    </a:lnTo>
                    <a:lnTo>
                      <a:pt x="0" y="96"/>
                    </a:lnTo>
                    <a:lnTo>
                      <a:pt x="65" y="148"/>
                    </a:lnTo>
                    <a:lnTo>
                      <a:pt x="103" y="100"/>
                    </a:lnTo>
                    <a:lnTo>
                      <a:pt x="142" y="52"/>
                    </a:lnTo>
                    <a:lnTo>
                      <a:pt x="7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54" name="Freeform 1669"/>
              <p:cNvSpPr>
                <a:spLocks noChangeAspect="1"/>
              </p:cNvSpPr>
              <p:nvPr/>
            </p:nvSpPr>
            <p:spPr bwMode="auto">
              <a:xfrm>
                <a:off x="7360" y="3110"/>
                <a:ext cx="10" cy="14"/>
              </a:xfrm>
              <a:custGeom>
                <a:avLst/>
                <a:gdLst>
                  <a:gd name="T0" fmla="*/ 38 w 38"/>
                  <a:gd name="T1" fmla="*/ 0 h 50"/>
                  <a:gd name="T2" fmla="*/ 0 w 38"/>
                  <a:gd name="T3" fmla="*/ 48 h 50"/>
                  <a:gd name="T4" fmla="*/ 3 w 38"/>
                  <a:gd name="T5" fmla="*/ 50 h 50"/>
                  <a:gd name="T6" fmla="*/ 38 w 38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38" y="0"/>
                    </a:moveTo>
                    <a:lnTo>
                      <a:pt x="0" y="48"/>
                    </a:lnTo>
                    <a:lnTo>
                      <a:pt x="3" y="5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55" name="Line 1670"/>
              <p:cNvSpPr>
                <a:spLocks noChangeAspect="1" noChangeShapeType="1"/>
              </p:cNvSpPr>
              <p:nvPr/>
            </p:nvSpPr>
            <p:spPr bwMode="auto">
              <a:xfrm>
                <a:off x="7360" y="312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56" name="Freeform 1671"/>
              <p:cNvSpPr>
                <a:spLocks noChangeAspect="1"/>
              </p:cNvSpPr>
              <p:nvPr/>
            </p:nvSpPr>
            <p:spPr bwMode="auto">
              <a:xfrm>
                <a:off x="7360" y="3094"/>
                <a:ext cx="40" cy="44"/>
              </a:xfrm>
              <a:custGeom>
                <a:avLst/>
                <a:gdLst>
                  <a:gd name="T0" fmla="*/ 71 w 138"/>
                  <a:gd name="T1" fmla="*/ 0 h 148"/>
                  <a:gd name="T2" fmla="*/ 35 w 138"/>
                  <a:gd name="T3" fmla="*/ 50 h 148"/>
                  <a:gd name="T4" fmla="*/ 0 w 138"/>
                  <a:gd name="T5" fmla="*/ 100 h 148"/>
                  <a:gd name="T6" fmla="*/ 67 w 138"/>
                  <a:gd name="T7" fmla="*/ 148 h 148"/>
                  <a:gd name="T8" fmla="*/ 102 w 138"/>
                  <a:gd name="T9" fmla="*/ 98 h 148"/>
                  <a:gd name="T10" fmla="*/ 138 w 138"/>
                  <a:gd name="T11" fmla="*/ 48 h 148"/>
                  <a:gd name="T12" fmla="*/ 71 w 138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8"/>
                  <a:gd name="T23" fmla="*/ 138 w 138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8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67" y="148"/>
                    </a:lnTo>
                    <a:lnTo>
                      <a:pt x="102" y="98"/>
                    </a:lnTo>
                    <a:lnTo>
                      <a:pt x="138" y="4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57" name="Freeform 1672"/>
              <p:cNvSpPr>
                <a:spLocks noChangeAspect="1"/>
              </p:cNvSpPr>
              <p:nvPr/>
            </p:nvSpPr>
            <p:spPr bwMode="auto">
              <a:xfrm>
                <a:off x="7360" y="3094"/>
                <a:ext cx="40" cy="44"/>
              </a:xfrm>
              <a:custGeom>
                <a:avLst/>
                <a:gdLst>
                  <a:gd name="T0" fmla="*/ 71 w 138"/>
                  <a:gd name="T1" fmla="*/ 0 h 148"/>
                  <a:gd name="T2" fmla="*/ 35 w 138"/>
                  <a:gd name="T3" fmla="*/ 50 h 148"/>
                  <a:gd name="T4" fmla="*/ 0 w 138"/>
                  <a:gd name="T5" fmla="*/ 100 h 148"/>
                  <a:gd name="T6" fmla="*/ 67 w 138"/>
                  <a:gd name="T7" fmla="*/ 148 h 148"/>
                  <a:gd name="T8" fmla="*/ 102 w 138"/>
                  <a:gd name="T9" fmla="*/ 98 h 148"/>
                  <a:gd name="T10" fmla="*/ 138 w 138"/>
                  <a:gd name="T11" fmla="*/ 48 h 148"/>
                  <a:gd name="T12" fmla="*/ 71 w 138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8"/>
                  <a:gd name="T23" fmla="*/ 138 w 138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8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67" y="148"/>
                    </a:lnTo>
                    <a:lnTo>
                      <a:pt x="102" y="98"/>
                    </a:lnTo>
                    <a:lnTo>
                      <a:pt x="138" y="48"/>
                    </a:lnTo>
                    <a:lnTo>
                      <a:pt x="7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58" name="Freeform 1673"/>
              <p:cNvSpPr>
                <a:spLocks noChangeAspect="1"/>
              </p:cNvSpPr>
              <p:nvPr/>
            </p:nvSpPr>
            <p:spPr bwMode="auto">
              <a:xfrm>
                <a:off x="7380" y="3122"/>
                <a:ext cx="10" cy="16"/>
              </a:xfrm>
              <a:custGeom>
                <a:avLst/>
                <a:gdLst>
                  <a:gd name="T0" fmla="*/ 35 w 35"/>
                  <a:gd name="T1" fmla="*/ 0 h 52"/>
                  <a:gd name="T2" fmla="*/ 0 w 35"/>
                  <a:gd name="T3" fmla="*/ 50 h 52"/>
                  <a:gd name="T4" fmla="*/ 4 w 35"/>
                  <a:gd name="T5" fmla="*/ 52 h 52"/>
                  <a:gd name="T6" fmla="*/ 35 w 35"/>
                  <a:gd name="T7" fmla="*/ 0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2"/>
                  <a:gd name="T14" fmla="*/ 35 w 35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2">
                    <a:moveTo>
                      <a:pt x="35" y="0"/>
                    </a:moveTo>
                    <a:lnTo>
                      <a:pt x="0" y="50"/>
                    </a:lnTo>
                    <a:lnTo>
                      <a:pt x="4" y="52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59" name="Line 1674"/>
              <p:cNvSpPr>
                <a:spLocks noChangeAspect="1" noChangeShapeType="1"/>
              </p:cNvSpPr>
              <p:nvPr/>
            </p:nvSpPr>
            <p:spPr bwMode="auto">
              <a:xfrm>
                <a:off x="7380" y="313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60" name="Freeform 1675"/>
              <p:cNvSpPr>
                <a:spLocks noChangeAspect="1"/>
              </p:cNvSpPr>
              <p:nvPr/>
            </p:nvSpPr>
            <p:spPr bwMode="auto">
              <a:xfrm>
                <a:off x="7380" y="3108"/>
                <a:ext cx="40" cy="42"/>
              </a:xfrm>
              <a:custGeom>
                <a:avLst/>
                <a:gdLst>
                  <a:gd name="T0" fmla="*/ 63 w 134"/>
                  <a:gd name="T1" fmla="*/ 0 h 148"/>
                  <a:gd name="T2" fmla="*/ 31 w 134"/>
                  <a:gd name="T3" fmla="*/ 52 h 148"/>
                  <a:gd name="T4" fmla="*/ 0 w 134"/>
                  <a:gd name="T5" fmla="*/ 104 h 148"/>
                  <a:gd name="T6" fmla="*/ 70 w 134"/>
                  <a:gd name="T7" fmla="*/ 148 h 148"/>
                  <a:gd name="T8" fmla="*/ 102 w 134"/>
                  <a:gd name="T9" fmla="*/ 95 h 148"/>
                  <a:gd name="T10" fmla="*/ 134 w 134"/>
                  <a:gd name="T11" fmla="*/ 43 h 148"/>
                  <a:gd name="T12" fmla="*/ 63 w 134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63" y="0"/>
                    </a:moveTo>
                    <a:lnTo>
                      <a:pt x="31" y="52"/>
                    </a:lnTo>
                    <a:lnTo>
                      <a:pt x="0" y="104"/>
                    </a:lnTo>
                    <a:lnTo>
                      <a:pt x="70" y="148"/>
                    </a:lnTo>
                    <a:lnTo>
                      <a:pt x="102" y="95"/>
                    </a:lnTo>
                    <a:lnTo>
                      <a:pt x="134" y="43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61" name="Freeform 1676"/>
              <p:cNvSpPr>
                <a:spLocks noChangeAspect="1"/>
              </p:cNvSpPr>
              <p:nvPr/>
            </p:nvSpPr>
            <p:spPr bwMode="auto">
              <a:xfrm>
                <a:off x="7380" y="3108"/>
                <a:ext cx="40" cy="42"/>
              </a:xfrm>
              <a:custGeom>
                <a:avLst/>
                <a:gdLst>
                  <a:gd name="T0" fmla="*/ 63 w 134"/>
                  <a:gd name="T1" fmla="*/ 0 h 148"/>
                  <a:gd name="T2" fmla="*/ 31 w 134"/>
                  <a:gd name="T3" fmla="*/ 52 h 148"/>
                  <a:gd name="T4" fmla="*/ 0 w 134"/>
                  <a:gd name="T5" fmla="*/ 104 h 148"/>
                  <a:gd name="T6" fmla="*/ 70 w 134"/>
                  <a:gd name="T7" fmla="*/ 148 h 148"/>
                  <a:gd name="T8" fmla="*/ 102 w 134"/>
                  <a:gd name="T9" fmla="*/ 95 h 148"/>
                  <a:gd name="T10" fmla="*/ 134 w 134"/>
                  <a:gd name="T11" fmla="*/ 43 h 148"/>
                  <a:gd name="T12" fmla="*/ 63 w 134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63" y="0"/>
                    </a:moveTo>
                    <a:lnTo>
                      <a:pt x="31" y="52"/>
                    </a:lnTo>
                    <a:lnTo>
                      <a:pt x="0" y="104"/>
                    </a:lnTo>
                    <a:lnTo>
                      <a:pt x="70" y="148"/>
                    </a:lnTo>
                    <a:lnTo>
                      <a:pt x="102" y="95"/>
                    </a:lnTo>
                    <a:lnTo>
                      <a:pt x="134" y="43"/>
                    </a:lnTo>
                    <a:lnTo>
                      <a:pt x="6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62" name="Freeform 1677"/>
              <p:cNvSpPr>
                <a:spLocks noChangeAspect="1"/>
              </p:cNvSpPr>
              <p:nvPr/>
            </p:nvSpPr>
            <p:spPr bwMode="auto">
              <a:xfrm>
                <a:off x="7400" y="3136"/>
                <a:ext cx="10" cy="14"/>
              </a:xfrm>
              <a:custGeom>
                <a:avLst/>
                <a:gdLst>
                  <a:gd name="T0" fmla="*/ 32 w 32"/>
                  <a:gd name="T1" fmla="*/ 0 h 55"/>
                  <a:gd name="T2" fmla="*/ 0 w 32"/>
                  <a:gd name="T3" fmla="*/ 53 h 55"/>
                  <a:gd name="T4" fmla="*/ 3 w 32"/>
                  <a:gd name="T5" fmla="*/ 55 h 55"/>
                  <a:gd name="T6" fmla="*/ 32 w 32"/>
                  <a:gd name="T7" fmla="*/ 0 h 5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5"/>
                  <a:gd name="T14" fmla="*/ 32 w 32"/>
                  <a:gd name="T15" fmla="*/ 55 h 5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5">
                    <a:moveTo>
                      <a:pt x="32" y="0"/>
                    </a:moveTo>
                    <a:lnTo>
                      <a:pt x="0" y="53"/>
                    </a:lnTo>
                    <a:lnTo>
                      <a:pt x="3" y="55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63" name="Line 1678"/>
              <p:cNvSpPr>
                <a:spLocks noChangeAspect="1" noChangeShapeType="1"/>
              </p:cNvSpPr>
              <p:nvPr/>
            </p:nvSpPr>
            <p:spPr bwMode="auto">
              <a:xfrm>
                <a:off x="7400" y="315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64" name="Freeform 1679"/>
              <p:cNvSpPr>
                <a:spLocks noChangeAspect="1"/>
              </p:cNvSpPr>
              <p:nvPr/>
            </p:nvSpPr>
            <p:spPr bwMode="auto">
              <a:xfrm>
                <a:off x="7402" y="3120"/>
                <a:ext cx="36" cy="42"/>
              </a:xfrm>
              <a:custGeom>
                <a:avLst/>
                <a:gdLst>
                  <a:gd name="T0" fmla="*/ 57 w 130"/>
                  <a:gd name="T1" fmla="*/ 0 h 146"/>
                  <a:gd name="T2" fmla="*/ 29 w 130"/>
                  <a:gd name="T3" fmla="*/ 54 h 146"/>
                  <a:gd name="T4" fmla="*/ 0 w 130"/>
                  <a:gd name="T5" fmla="*/ 109 h 146"/>
                  <a:gd name="T6" fmla="*/ 73 w 130"/>
                  <a:gd name="T7" fmla="*/ 146 h 146"/>
                  <a:gd name="T8" fmla="*/ 102 w 130"/>
                  <a:gd name="T9" fmla="*/ 92 h 146"/>
                  <a:gd name="T10" fmla="*/ 130 w 130"/>
                  <a:gd name="T11" fmla="*/ 37 h 146"/>
                  <a:gd name="T12" fmla="*/ 57 w 130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6"/>
                  <a:gd name="T23" fmla="*/ 130 w 130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6">
                    <a:moveTo>
                      <a:pt x="57" y="0"/>
                    </a:moveTo>
                    <a:lnTo>
                      <a:pt x="29" y="54"/>
                    </a:lnTo>
                    <a:lnTo>
                      <a:pt x="0" y="109"/>
                    </a:lnTo>
                    <a:lnTo>
                      <a:pt x="73" y="146"/>
                    </a:lnTo>
                    <a:lnTo>
                      <a:pt x="102" y="92"/>
                    </a:lnTo>
                    <a:lnTo>
                      <a:pt x="130" y="37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65" name="Freeform 1680"/>
              <p:cNvSpPr>
                <a:spLocks noChangeAspect="1"/>
              </p:cNvSpPr>
              <p:nvPr/>
            </p:nvSpPr>
            <p:spPr bwMode="auto">
              <a:xfrm>
                <a:off x="7402" y="3120"/>
                <a:ext cx="36" cy="42"/>
              </a:xfrm>
              <a:custGeom>
                <a:avLst/>
                <a:gdLst>
                  <a:gd name="T0" fmla="*/ 57 w 130"/>
                  <a:gd name="T1" fmla="*/ 0 h 146"/>
                  <a:gd name="T2" fmla="*/ 29 w 130"/>
                  <a:gd name="T3" fmla="*/ 54 h 146"/>
                  <a:gd name="T4" fmla="*/ 0 w 130"/>
                  <a:gd name="T5" fmla="*/ 109 h 146"/>
                  <a:gd name="T6" fmla="*/ 73 w 130"/>
                  <a:gd name="T7" fmla="*/ 146 h 146"/>
                  <a:gd name="T8" fmla="*/ 102 w 130"/>
                  <a:gd name="T9" fmla="*/ 92 h 146"/>
                  <a:gd name="T10" fmla="*/ 130 w 130"/>
                  <a:gd name="T11" fmla="*/ 37 h 146"/>
                  <a:gd name="T12" fmla="*/ 57 w 130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6"/>
                  <a:gd name="T23" fmla="*/ 130 w 130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6">
                    <a:moveTo>
                      <a:pt x="57" y="0"/>
                    </a:moveTo>
                    <a:lnTo>
                      <a:pt x="29" y="54"/>
                    </a:lnTo>
                    <a:lnTo>
                      <a:pt x="0" y="109"/>
                    </a:lnTo>
                    <a:lnTo>
                      <a:pt x="73" y="146"/>
                    </a:lnTo>
                    <a:lnTo>
                      <a:pt x="102" y="92"/>
                    </a:lnTo>
                    <a:lnTo>
                      <a:pt x="130" y="37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66" name="Freeform 1681"/>
              <p:cNvSpPr>
                <a:spLocks noChangeAspect="1"/>
              </p:cNvSpPr>
              <p:nvPr/>
            </p:nvSpPr>
            <p:spPr bwMode="auto">
              <a:xfrm>
                <a:off x="7422" y="3146"/>
                <a:ext cx="8" cy="16"/>
              </a:xfrm>
              <a:custGeom>
                <a:avLst/>
                <a:gdLst>
                  <a:gd name="T0" fmla="*/ 29 w 29"/>
                  <a:gd name="T1" fmla="*/ 0 h 56"/>
                  <a:gd name="T2" fmla="*/ 0 w 29"/>
                  <a:gd name="T3" fmla="*/ 54 h 56"/>
                  <a:gd name="T4" fmla="*/ 4 w 29"/>
                  <a:gd name="T5" fmla="*/ 56 h 56"/>
                  <a:gd name="T6" fmla="*/ 29 w 29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29" y="0"/>
                    </a:moveTo>
                    <a:lnTo>
                      <a:pt x="0" y="54"/>
                    </a:lnTo>
                    <a:lnTo>
                      <a:pt x="4" y="56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67" name="Line 1682"/>
              <p:cNvSpPr>
                <a:spLocks noChangeAspect="1" noChangeShapeType="1"/>
              </p:cNvSpPr>
              <p:nvPr/>
            </p:nvSpPr>
            <p:spPr bwMode="auto">
              <a:xfrm>
                <a:off x="7422" y="316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68" name="Freeform 1683"/>
              <p:cNvSpPr>
                <a:spLocks noChangeAspect="1"/>
              </p:cNvSpPr>
              <p:nvPr/>
            </p:nvSpPr>
            <p:spPr bwMode="auto">
              <a:xfrm>
                <a:off x="7424" y="3130"/>
                <a:ext cx="34" cy="42"/>
              </a:xfrm>
              <a:custGeom>
                <a:avLst/>
                <a:gdLst>
                  <a:gd name="T0" fmla="*/ 50 w 123"/>
                  <a:gd name="T1" fmla="*/ 0 h 145"/>
                  <a:gd name="T2" fmla="*/ 25 w 123"/>
                  <a:gd name="T3" fmla="*/ 56 h 145"/>
                  <a:gd name="T4" fmla="*/ 0 w 123"/>
                  <a:gd name="T5" fmla="*/ 112 h 145"/>
                  <a:gd name="T6" fmla="*/ 73 w 123"/>
                  <a:gd name="T7" fmla="*/ 145 h 145"/>
                  <a:gd name="T8" fmla="*/ 98 w 123"/>
                  <a:gd name="T9" fmla="*/ 89 h 145"/>
                  <a:gd name="T10" fmla="*/ 123 w 123"/>
                  <a:gd name="T11" fmla="*/ 33 h 145"/>
                  <a:gd name="T12" fmla="*/ 50 w 12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145"/>
                  <a:gd name="T23" fmla="*/ 123 w 12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145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73" y="145"/>
                    </a:lnTo>
                    <a:lnTo>
                      <a:pt x="98" y="89"/>
                    </a:lnTo>
                    <a:lnTo>
                      <a:pt x="123" y="33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69" name="Freeform 1684"/>
              <p:cNvSpPr>
                <a:spLocks noChangeAspect="1"/>
              </p:cNvSpPr>
              <p:nvPr/>
            </p:nvSpPr>
            <p:spPr bwMode="auto">
              <a:xfrm>
                <a:off x="7424" y="3130"/>
                <a:ext cx="34" cy="42"/>
              </a:xfrm>
              <a:custGeom>
                <a:avLst/>
                <a:gdLst>
                  <a:gd name="T0" fmla="*/ 50 w 123"/>
                  <a:gd name="T1" fmla="*/ 0 h 145"/>
                  <a:gd name="T2" fmla="*/ 25 w 123"/>
                  <a:gd name="T3" fmla="*/ 56 h 145"/>
                  <a:gd name="T4" fmla="*/ 0 w 123"/>
                  <a:gd name="T5" fmla="*/ 112 h 145"/>
                  <a:gd name="T6" fmla="*/ 73 w 123"/>
                  <a:gd name="T7" fmla="*/ 145 h 145"/>
                  <a:gd name="T8" fmla="*/ 98 w 123"/>
                  <a:gd name="T9" fmla="*/ 89 h 145"/>
                  <a:gd name="T10" fmla="*/ 123 w 123"/>
                  <a:gd name="T11" fmla="*/ 33 h 145"/>
                  <a:gd name="T12" fmla="*/ 50 w 12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145"/>
                  <a:gd name="T23" fmla="*/ 123 w 12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145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73" y="145"/>
                    </a:lnTo>
                    <a:lnTo>
                      <a:pt x="98" y="89"/>
                    </a:lnTo>
                    <a:lnTo>
                      <a:pt x="123" y="33"/>
                    </a:lnTo>
                    <a:lnTo>
                      <a:pt x="5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70" name="Freeform 1685"/>
              <p:cNvSpPr>
                <a:spLocks noChangeAspect="1"/>
              </p:cNvSpPr>
              <p:nvPr/>
            </p:nvSpPr>
            <p:spPr bwMode="auto">
              <a:xfrm>
                <a:off x="7444" y="3156"/>
                <a:ext cx="8" cy="16"/>
              </a:xfrm>
              <a:custGeom>
                <a:avLst/>
                <a:gdLst>
                  <a:gd name="T0" fmla="*/ 25 w 25"/>
                  <a:gd name="T1" fmla="*/ 0 h 57"/>
                  <a:gd name="T2" fmla="*/ 0 w 25"/>
                  <a:gd name="T3" fmla="*/ 56 h 57"/>
                  <a:gd name="T4" fmla="*/ 5 w 25"/>
                  <a:gd name="T5" fmla="*/ 57 h 57"/>
                  <a:gd name="T6" fmla="*/ 25 w 25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7"/>
                  <a:gd name="T14" fmla="*/ 25 w 25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7">
                    <a:moveTo>
                      <a:pt x="25" y="0"/>
                    </a:moveTo>
                    <a:lnTo>
                      <a:pt x="0" y="56"/>
                    </a:lnTo>
                    <a:lnTo>
                      <a:pt x="5" y="57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71" name="Line 1686"/>
              <p:cNvSpPr>
                <a:spLocks noChangeAspect="1" noChangeShapeType="1"/>
              </p:cNvSpPr>
              <p:nvPr/>
            </p:nvSpPr>
            <p:spPr bwMode="auto">
              <a:xfrm>
                <a:off x="7444" y="317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72" name="Freeform 1687"/>
              <p:cNvSpPr>
                <a:spLocks noChangeAspect="1"/>
              </p:cNvSpPr>
              <p:nvPr/>
            </p:nvSpPr>
            <p:spPr bwMode="auto">
              <a:xfrm>
                <a:off x="7446" y="3140"/>
                <a:ext cx="34" cy="40"/>
              </a:xfrm>
              <a:custGeom>
                <a:avLst/>
                <a:gdLst>
                  <a:gd name="T0" fmla="*/ 41 w 117"/>
                  <a:gd name="T1" fmla="*/ 0 h 141"/>
                  <a:gd name="T2" fmla="*/ 20 w 117"/>
                  <a:gd name="T3" fmla="*/ 57 h 141"/>
                  <a:gd name="T4" fmla="*/ 0 w 117"/>
                  <a:gd name="T5" fmla="*/ 114 h 141"/>
                  <a:gd name="T6" fmla="*/ 76 w 117"/>
                  <a:gd name="T7" fmla="*/ 141 h 141"/>
                  <a:gd name="T8" fmla="*/ 97 w 117"/>
                  <a:gd name="T9" fmla="*/ 84 h 141"/>
                  <a:gd name="T10" fmla="*/ 117 w 117"/>
                  <a:gd name="T11" fmla="*/ 27 h 141"/>
                  <a:gd name="T12" fmla="*/ 41 w 11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41" y="0"/>
                    </a:moveTo>
                    <a:lnTo>
                      <a:pt x="20" y="57"/>
                    </a:lnTo>
                    <a:lnTo>
                      <a:pt x="0" y="114"/>
                    </a:lnTo>
                    <a:lnTo>
                      <a:pt x="76" y="141"/>
                    </a:lnTo>
                    <a:lnTo>
                      <a:pt x="97" y="84"/>
                    </a:lnTo>
                    <a:lnTo>
                      <a:pt x="117" y="27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73" name="Freeform 1688"/>
              <p:cNvSpPr>
                <a:spLocks noChangeAspect="1"/>
              </p:cNvSpPr>
              <p:nvPr/>
            </p:nvSpPr>
            <p:spPr bwMode="auto">
              <a:xfrm>
                <a:off x="7446" y="3140"/>
                <a:ext cx="34" cy="40"/>
              </a:xfrm>
              <a:custGeom>
                <a:avLst/>
                <a:gdLst>
                  <a:gd name="T0" fmla="*/ 41 w 117"/>
                  <a:gd name="T1" fmla="*/ 0 h 141"/>
                  <a:gd name="T2" fmla="*/ 20 w 117"/>
                  <a:gd name="T3" fmla="*/ 57 h 141"/>
                  <a:gd name="T4" fmla="*/ 0 w 117"/>
                  <a:gd name="T5" fmla="*/ 114 h 141"/>
                  <a:gd name="T6" fmla="*/ 76 w 117"/>
                  <a:gd name="T7" fmla="*/ 141 h 141"/>
                  <a:gd name="T8" fmla="*/ 97 w 117"/>
                  <a:gd name="T9" fmla="*/ 84 h 141"/>
                  <a:gd name="T10" fmla="*/ 117 w 117"/>
                  <a:gd name="T11" fmla="*/ 27 h 141"/>
                  <a:gd name="T12" fmla="*/ 41 w 11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41" y="0"/>
                    </a:moveTo>
                    <a:lnTo>
                      <a:pt x="20" y="57"/>
                    </a:lnTo>
                    <a:lnTo>
                      <a:pt x="0" y="114"/>
                    </a:lnTo>
                    <a:lnTo>
                      <a:pt x="76" y="141"/>
                    </a:lnTo>
                    <a:lnTo>
                      <a:pt x="97" y="84"/>
                    </a:lnTo>
                    <a:lnTo>
                      <a:pt x="117" y="27"/>
                    </a:lnTo>
                    <a:lnTo>
                      <a:pt x="4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74" name="Freeform 1689"/>
              <p:cNvSpPr>
                <a:spLocks noChangeAspect="1"/>
              </p:cNvSpPr>
              <p:nvPr/>
            </p:nvSpPr>
            <p:spPr bwMode="auto">
              <a:xfrm>
                <a:off x="7468" y="3164"/>
                <a:ext cx="6" cy="16"/>
              </a:xfrm>
              <a:custGeom>
                <a:avLst/>
                <a:gdLst>
                  <a:gd name="T0" fmla="*/ 21 w 21"/>
                  <a:gd name="T1" fmla="*/ 0 h 59"/>
                  <a:gd name="T2" fmla="*/ 0 w 21"/>
                  <a:gd name="T3" fmla="*/ 57 h 59"/>
                  <a:gd name="T4" fmla="*/ 5 w 21"/>
                  <a:gd name="T5" fmla="*/ 59 h 59"/>
                  <a:gd name="T6" fmla="*/ 21 w 21"/>
                  <a:gd name="T7" fmla="*/ 0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59"/>
                  <a:gd name="T14" fmla="*/ 21 w 21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59">
                    <a:moveTo>
                      <a:pt x="21" y="0"/>
                    </a:moveTo>
                    <a:lnTo>
                      <a:pt x="0" y="57"/>
                    </a:lnTo>
                    <a:lnTo>
                      <a:pt x="5" y="59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75" name="Line 1690"/>
              <p:cNvSpPr>
                <a:spLocks noChangeAspect="1" noChangeShapeType="1"/>
              </p:cNvSpPr>
              <p:nvPr/>
            </p:nvSpPr>
            <p:spPr bwMode="auto">
              <a:xfrm>
                <a:off x="7468" y="318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76" name="Freeform 1691"/>
              <p:cNvSpPr>
                <a:spLocks noChangeAspect="1"/>
              </p:cNvSpPr>
              <p:nvPr/>
            </p:nvSpPr>
            <p:spPr bwMode="auto">
              <a:xfrm>
                <a:off x="7470" y="3146"/>
                <a:ext cx="30" cy="40"/>
              </a:xfrm>
              <a:custGeom>
                <a:avLst/>
                <a:gdLst>
                  <a:gd name="T0" fmla="*/ 31 w 110"/>
                  <a:gd name="T1" fmla="*/ 0 h 140"/>
                  <a:gd name="T2" fmla="*/ 16 w 110"/>
                  <a:gd name="T3" fmla="*/ 59 h 140"/>
                  <a:gd name="T4" fmla="*/ 0 w 110"/>
                  <a:gd name="T5" fmla="*/ 118 h 140"/>
                  <a:gd name="T6" fmla="*/ 78 w 110"/>
                  <a:gd name="T7" fmla="*/ 140 h 140"/>
                  <a:gd name="T8" fmla="*/ 94 w 110"/>
                  <a:gd name="T9" fmla="*/ 81 h 140"/>
                  <a:gd name="T10" fmla="*/ 110 w 110"/>
                  <a:gd name="T11" fmla="*/ 22 h 140"/>
                  <a:gd name="T12" fmla="*/ 31 w 110"/>
                  <a:gd name="T13" fmla="*/ 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31" y="0"/>
                    </a:moveTo>
                    <a:lnTo>
                      <a:pt x="16" y="59"/>
                    </a:lnTo>
                    <a:lnTo>
                      <a:pt x="0" y="118"/>
                    </a:lnTo>
                    <a:lnTo>
                      <a:pt x="78" y="140"/>
                    </a:lnTo>
                    <a:lnTo>
                      <a:pt x="94" y="81"/>
                    </a:lnTo>
                    <a:lnTo>
                      <a:pt x="110" y="2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77" name="Freeform 1692"/>
              <p:cNvSpPr>
                <a:spLocks noChangeAspect="1"/>
              </p:cNvSpPr>
              <p:nvPr/>
            </p:nvSpPr>
            <p:spPr bwMode="auto">
              <a:xfrm>
                <a:off x="7470" y="3146"/>
                <a:ext cx="30" cy="40"/>
              </a:xfrm>
              <a:custGeom>
                <a:avLst/>
                <a:gdLst>
                  <a:gd name="T0" fmla="*/ 31 w 110"/>
                  <a:gd name="T1" fmla="*/ 0 h 140"/>
                  <a:gd name="T2" fmla="*/ 16 w 110"/>
                  <a:gd name="T3" fmla="*/ 59 h 140"/>
                  <a:gd name="T4" fmla="*/ 0 w 110"/>
                  <a:gd name="T5" fmla="*/ 118 h 140"/>
                  <a:gd name="T6" fmla="*/ 78 w 110"/>
                  <a:gd name="T7" fmla="*/ 140 h 140"/>
                  <a:gd name="T8" fmla="*/ 94 w 110"/>
                  <a:gd name="T9" fmla="*/ 81 h 140"/>
                  <a:gd name="T10" fmla="*/ 110 w 110"/>
                  <a:gd name="T11" fmla="*/ 22 h 140"/>
                  <a:gd name="T12" fmla="*/ 31 w 110"/>
                  <a:gd name="T13" fmla="*/ 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31" y="0"/>
                    </a:moveTo>
                    <a:lnTo>
                      <a:pt x="16" y="59"/>
                    </a:lnTo>
                    <a:lnTo>
                      <a:pt x="0" y="118"/>
                    </a:lnTo>
                    <a:lnTo>
                      <a:pt x="78" y="140"/>
                    </a:lnTo>
                    <a:lnTo>
                      <a:pt x="94" y="81"/>
                    </a:lnTo>
                    <a:lnTo>
                      <a:pt x="110" y="22"/>
                    </a:lnTo>
                    <a:lnTo>
                      <a:pt x="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78" name="Freeform 1693"/>
              <p:cNvSpPr>
                <a:spLocks noChangeAspect="1"/>
              </p:cNvSpPr>
              <p:nvPr/>
            </p:nvSpPr>
            <p:spPr bwMode="auto">
              <a:xfrm>
                <a:off x="7492" y="3170"/>
                <a:ext cx="4" cy="16"/>
              </a:xfrm>
              <a:custGeom>
                <a:avLst/>
                <a:gdLst>
                  <a:gd name="T0" fmla="*/ 16 w 16"/>
                  <a:gd name="T1" fmla="*/ 0 h 59"/>
                  <a:gd name="T2" fmla="*/ 0 w 16"/>
                  <a:gd name="T3" fmla="*/ 59 h 59"/>
                  <a:gd name="T4" fmla="*/ 5 w 16"/>
                  <a:gd name="T5" fmla="*/ 59 h 59"/>
                  <a:gd name="T6" fmla="*/ 16 w 16"/>
                  <a:gd name="T7" fmla="*/ 0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0"/>
                    </a:moveTo>
                    <a:lnTo>
                      <a:pt x="0" y="59"/>
                    </a:lnTo>
                    <a:lnTo>
                      <a:pt x="5" y="59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79" name="Line 1694"/>
              <p:cNvSpPr>
                <a:spLocks noChangeAspect="1" noChangeShapeType="1"/>
              </p:cNvSpPr>
              <p:nvPr/>
            </p:nvSpPr>
            <p:spPr bwMode="auto">
              <a:xfrm>
                <a:off x="7492" y="318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80" name="Freeform 1695"/>
              <p:cNvSpPr>
                <a:spLocks noChangeAspect="1"/>
              </p:cNvSpPr>
              <p:nvPr/>
            </p:nvSpPr>
            <p:spPr bwMode="auto">
              <a:xfrm>
                <a:off x="7492" y="3152"/>
                <a:ext cx="30" cy="38"/>
              </a:xfrm>
              <a:custGeom>
                <a:avLst/>
                <a:gdLst>
                  <a:gd name="T0" fmla="*/ 22 w 102"/>
                  <a:gd name="T1" fmla="*/ 0 h 134"/>
                  <a:gd name="T2" fmla="*/ 11 w 102"/>
                  <a:gd name="T3" fmla="*/ 59 h 134"/>
                  <a:gd name="T4" fmla="*/ 0 w 102"/>
                  <a:gd name="T5" fmla="*/ 118 h 134"/>
                  <a:gd name="T6" fmla="*/ 79 w 102"/>
                  <a:gd name="T7" fmla="*/ 134 h 134"/>
                  <a:gd name="T8" fmla="*/ 91 w 102"/>
                  <a:gd name="T9" fmla="*/ 75 h 134"/>
                  <a:gd name="T10" fmla="*/ 102 w 102"/>
                  <a:gd name="T11" fmla="*/ 15 h 134"/>
                  <a:gd name="T12" fmla="*/ 22 w 102"/>
                  <a:gd name="T13" fmla="*/ 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22" y="0"/>
                    </a:moveTo>
                    <a:lnTo>
                      <a:pt x="11" y="59"/>
                    </a:lnTo>
                    <a:lnTo>
                      <a:pt x="0" y="118"/>
                    </a:lnTo>
                    <a:lnTo>
                      <a:pt x="79" y="134"/>
                    </a:lnTo>
                    <a:lnTo>
                      <a:pt x="91" y="75"/>
                    </a:lnTo>
                    <a:lnTo>
                      <a:pt x="102" y="1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81" name="Freeform 1696"/>
              <p:cNvSpPr>
                <a:spLocks noChangeAspect="1"/>
              </p:cNvSpPr>
              <p:nvPr/>
            </p:nvSpPr>
            <p:spPr bwMode="auto">
              <a:xfrm>
                <a:off x="7492" y="3152"/>
                <a:ext cx="30" cy="38"/>
              </a:xfrm>
              <a:custGeom>
                <a:avLst/>
                <a:gdLst>
                  <a:gd name="T0" fmla="*/ 22 w 102"/>
                  <a:gd name="T1" fmla="*/ 0 h 134"/>
                  <a:gd name="T2" fmla="*/ 11 w 102"/>
                  <a:gd name="T3" fmla="*/ 59 h 134"/>
                  <a:gd name="T4" fmla="*/ 0 w 102"/>
                  <a:gd name="T5" fmla="*/ 118 h 134"/>
                  <a:gd name="T6" fmla="*/ 79 w 102"/>
                  <a:gd name="T7" fmla="*/ 134 h 134"/>
                  <a:gd name="T8" fmla="*/ 91 w 102"/>
                  <a:gd name="T9" fmla="*/ 75 h 134"/>
                  <a:gd name="T10" fmla="*/ 102 w 102"/>
                  <a:gd name="T11" fmla="*/ 15 h 134"/>
                  <a:gd name="T12" fmla="*/ 22 w 102"/>
                  <a:gd name="T13" fmla="*/ 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22" y="0"/>
                    </a:moveTo>
                    <a:lnTo>
                      <a:pt x="11" y="59"/>
                    </a:lnTo>
                    <a:lnTo>
                      <a:pt x="0" y="118"/>
                    </a:lnTo>
                    <a:lnTo>
                      <a:pt x="79" y="134"/>
                    </a:lnTo>
                    <a:lnTo>
                      <a:pt x="91" y="75"/>
                    </a:lnTo>
                    <a:lnTo>
                      <a:pt x="102" y="15"/>
                    </a:lnTo>
                    <a:lnTo>
                      <a:pt x="2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82" name="Freeform 1697"/>
              <p:cNvSpPr>
                <a:spLocks noChangeAspect="1"/>
              </p:cNvSpPr>
              <p:nvPr/>
            </p:nvSpPr>
            <p:spPr bwMode="auto">
              <a:xfrm>
                <a:off x="7516" y="3174"/>
                <a:ext cx="2" cy="18"/>
              </a:xfrm>
              <a:custGeom>
                <a:avLst/>
                <a:gdLst>
                  <a:gd name="T0" fmla="*/ 12 w 12"/>
                  <a:gd name="T1" fmla="*/ 0 h 60"/>
                  <a:gd name="T2" fmla="*/ 0 w 12"/>
                  <a:gd name="T3" fmla="*/ 59 h 60"/>
                  <a:gd name="T4" fmla="*/ 5 w 12"/>
                  <a:gd name="T5" fmla="*/ 60 h 60"/>
                  <a:gd name="T6" fmla="*/ 12 w 12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12" y="0"/>
                    </a:moveTo>
                    <a:lnTo>
                      <a:pt x="0" y="59"/>
                    </a:lnTo>
                    <a:lnTo>
                      <a:pt x="5" y="6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83" name="Line 1698"/>
              <p:cNvSpPr>
                <a:spLocks noChangeAspect="1" noChangeShapeType="1"/>
              </p:cNvSpPr>
              <p:nvPr/>
            </p:nvSpPr>
            <p:spPr bwMode="auto">
              <a:xfrm>
                <a:off x="7516" y="319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84" name="Freeform 1699"/>
              <p:cNvSpPr>
                <a:spLocks noChangeAspect="1"/>
              </p:cNvSpPr>
              <p:nvPr/>
            </p:nvSpPr>
            <p:spPr bwMode="auto">
              <a:xfrm>
                <a:off x="7516" y="3156"/>
                <a:ext cx="28" cy="38"/>
              </a:xfrm>
              <a:custGeom>
                <a:avLst/>
                <a:gdLst>
                  <a:gd name="T0" fmla="*/ 13 w 94"/>
                  <a:gd name="T1" fmla="*/ 0 h 130"/>
                  <a:gd name="T2" fmla="*/ 7 w 94"/>
                  <a:gd name="T3" fmla="*/ 61 h 130"/>
                  <a:gd name="T4" fmla="*/ 0 w 94"/>
                  <a:gd name="T5" fmla="*/ 121 h 130"/>
                  <a:gd name="T6" fmla="*/ 80 w 94"/>
                  <a:gd name="T7" fmla="*/ 130 h 130"/>
                  <a:gd name="T8" fmla="*/ 87 w 94"/>
                  <a:gd name="T9" fmla="*/ 70 h 130"/>
                  <a:gd name="T10" fmla="*/ 94 w 94"/>
                  <a:gd name="T11" fmla="*/ 9 h 130"/>
                  <a:gd name="T12" fmla="*/ 13 w 94"/>
                  <a:gd name="T13" fmla="*/ 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"/>
                  <a:gd name="T22" fmla="*/ 0 h 130"/>
                  <a:gd name="T23" fmla="*/ 94 w 94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" h="130">
                    <a:moveTo>
                      <a:pt x="13" y="0"/>
                    </a:moveTo>
                    <a:lnTo>
                      <a:pt x="7" y="61"/>
                    </a:lnTo>
                    <a:lnTo>
                      <a:pt x="0" y="121"/>
                    </a:lnTo>
                    <a:lnTo>
                      <a:pt x="80" y="130"/>
                    </a:lnTo>
                    <a:lnTo>
                      <a:pt x="87" y="70"/>
                    </a:lnTo>
                    <a:lnTo>
                      <a:pt x="94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85" name="Freeform 1700"/>
              <p:cNvSpPr>
                <a:spLocks noChangeAspect="1"/>
              </p:cNvSpPr>
              <p:nvPr/>
            </p:nvSpPr>
            <p:spPr bwMode="auto">
              <a:xfrm>
                <a:off x="7516" y="3156"/>
                <a:ext cx="28" cy="38"/>
              </a:xfrm>
              <a:custGeom>
                <a:avLst/>
                <a:gdLst>
                  <a:gd name="T0" fmla="*/ 13 w 94"/>
                  <a:gd name="T1" fmla="*/ 0 h 130"/>
                  <a:gd name="T2" fmla="*/ 7 w 94"/>
                  <a:gd name="T3" fmla="*/ 61 h 130"/>
                  <a:gd name="T4" fmla="*/ 0 w 94"/>
                  <a:gd name="T5" fmla="*/ 121 h 130"/>
                  <a:gd name="T6" fmla="*/ 80 w 94"/>
                  <a:gd name="T7" fmla="*/ 130 h 130"/>
                  <a:gd name="T8" fmla="*/ 87 w 94"/>
                  <a:gd name="T9" fmla="*/ 70 h 130"/>
                  <a:gd name="T10" fmla="*/ 94 w 94"/>
                  <a:gd name="T11" fmla="*/ 9 h 130"/>
                  <a:gd name="T12" fmla="*/ 13 w 94"/>
                  <a:gd name="T13" fmla="*/ 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"/>
                  <a:gd name="T22" fmla="*/ 0 h 130"/>
                  <a:gd name="T23" fmla="*/ 94 w 94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" h="130">
                    <a:moveTo>
                      <a:pt x="13" y="0"/>
                    </a:moveTo>
                    <a:lnTo>
                      <a:pt x="7" y="61"/>
                    </a:lnTo>
                    <a:lnTo>
                      <a:pt x="0" y="121"/>
                    </a:lnTo>
                    <a:lnTo>
                      <a:pt x="80" y="130"/>
                    </a:lnTo>
                    <a:lnTo>
                      <a:pt x="87" y="70"/>
                    </a:lnTo>
                    <a:lnTo>
                      <a:pt x="94" y="9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86" name="Freeform 1701"/>
              <p:cNvSpPr>
                <a:spLocks noChangeAspect="1"/>
              </p:cNvSpPr>
              <p:nvPr/>
            </p:nvSpPr>
            <p:spPr bwMode="auto">
              <a:xfrm>
                <a:off x="7540" y="3176"/>
                <a:ext cx="2" cy="18"/>
              </a:xfrm>
              <a:custGeom>
                <a:avLst/>
                <a:gdLst>
                  <a:gd name="T0" fmla="*/ 7 w 7"/>
                  <a:gd name="T1" fmla="*/ 0 h 60"/>
                  <a:gd name="T2" fmla="*/ 0 w 7"/>
                  <a:gd name="T3" fmla="*/ 60 h 60"/>
                  <a:gd name="T4" fmla="*/ 5 w 7"/>
                  <a:gd name="T5" fmla="*/ 60 h 60"/>
                  <a:gd name="T6" fmla="*/ 7 w 7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7" y="0"/>
                    </a:moveTo>
                    <a:lnTo>
                      <a:pt x="0" y="60"/>
                    </a:lnTo>
                    <a:lnTo>
                      <a:pt x="5" y="6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87" name="Line 1702"/>
              <p:cNvSpPr>
                <a:spLocks noChangeAspect="1" noChangeShapeType="1"/>
              </p:cNvSpPr>
              <p:nvPr/>
            </p:nvSpPr>
            <p:spPr bwMode="auto">
              <a:xfrm>
                <a:off x="7540" y="319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88" name="Freeform 1703"/>
              <p:cNvSpPr>
                <a:spLocks noChangeAspect="1"/>
              </p:cNvSpPr>
              <p:nvPr/>
            </p:nvSpPr>
            <p:spPr bwMode="auto">
              <a:xfrm>
                <a:off x="7542" y="3160"/>
                <a:ext cx="24" cy="34"/>
              </a:xfrm>
              <a:custGeom>
                <a:avLst/>
                <a:gdLst>
                  <a:gd name="T0" fmla="*/ 5 w 85"/>
                  <a:gd name="T1" fmla="*/ 0 h 125"/>
                  <a:gd name="T2" fmla="*/ 2 w 85"/>
                  <a:gd name="T3" fmla="*/ 61 h 125"/>
                  <a:gd name="T4" fmla="*/ 0 w 85"/>
                  <a:gd name="T5" fmla="*/ 121 h 125"/>
                  <a:gd name="T6" fmla="*/ 81 w 85"/>
                  <a:gd name="T7" fmla="*/ 125 h 125"/>
                  <a:gd name="T8" fmla="*/ 83 w 85"/>
                  <a:gd name="T9" fmla="*/ 64 h 125"/>
                  <a:gd name="T10" fmla="*/ 85 w 85"/>
                  <a:gd name="T11" fmla="*/ 4 h 125"/>
                  <a:gd name="T12" fmla="*/ 5 w 85"/>
                  <a:gd name="T13" fmla="*/ 0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5"/>
                  <a:gd name="T23" fmla="*/ 85 w 85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5">
                    <a:moveTo>
                      <a:pt x="5" y="0"/>
                    </a:moveTo>
                    <a:lnTo>
                      <a:pt x="2" y="61"/>
                    </a:lnTo>
                    <a:lnTo>
                      <a:pt x="0" y="121"/>
                    </a:lnTo>
                    <a:lnTo>
                      <a:pt x="81" y="125"/>
                    </a:lnTo>
                    <a:lnTo>
                      <a:pt x="83" y="64"/>
                    </a:lnTo>
                    <a:lnTo>
                      <a:pt x="85" y="4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89" name="Freeform 1704"/>
              <p:cNvSpPr>
                <a:spLocks noChangeAspect="1"/>
              </p:cNvSpPr>
              <p:nvPr/>
            </p:nvSpPr>
            <p:spPr bwMode="auto">
              <a:xfrm>
                <a:off x="7542" y="3160"/>
                <a:ext cx="24" cy="34"/>
              </a:xfrm>
              <a:custGeom>
                <a:avLst/>
                <a:gdLst>
                  <a:gd name="T0" fmla="*/ 5 w 85"/>
                  <a:gd name="T1" fmla="*/ 0 h 125"/>
                  <a:gd name="T2" fmla="*/ 2 w 85"/>
                  <a:gd name="T3" fmla="*/ 61 h 125"/>
                  <a:gd name="T4" fmla="*/ 0 w 85"/>
                  <a:gd name="T5" fmla="*/ 121 h 125"/>
                  <a:gd name="T6" fmla="*/ 81 w 85"/>
                  <a:gd name="T7" fmla="*/ 125 h 125"/>
                  <a:gd name="T8" fmla="*/ 83 w 85"/>
                  <a:gd name="T9" fmla="*/ 64 h 125"/>
                  <a:gd name="T10" fmla="*/ 85 w 85"/>
                  <a:gd name="T11" fmla="*/ 4 h 125"/>
                  <a:gd name="T12" fmla="*/ 5 w 85"/>
                  <a:gd name="T13" fmla="*/ 0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5"/>
                  <a:gd name="T23" fmla="*/ 85 w 85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5">
                    <a:moveTo>
                      <a:pt x="5" y="0"/>
                    </a:moveTo>
                    <a:lnTo>
                      <a:pt x="2" y="61"/>
                    </a:lnTo>
                    <a:lnTo>
                      <a:pt x="0" y="121"/>
                    </a:lnTo>
                    <a:lnTo>
                      <a:pt x="81" y="125"/>
                    </a:lnTo>
                    <a:lnTo>
                      <a:pt x="83" y="64"/>
                    </a:lnTo>
                    <a:lnTo>
                      <a:pt x="85" y="4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90" name="Freeform 1705"/>
              <p:cNvSpPr>
                <a:spLocks noChangeAspect="1"/>
              </p:cNvSpPr>
              <p:nvPr/>
            </p:nvSpPr>
            <p:spPr bwMode="auto">
              <a:xfrm>
                <a:off x="7564" y="3178"/>
                <a:ext cx="2" cy="16"/>
              </a:xfrm>
              <a:custGeom>
                <a:avLst/>
                <a:gdLst>
                  <a:gd name="T0" fmla="*/ 2 w 4"/>
                  <a:gd name="T1" fmla="*/ 0 h 61"/>
                  <a:gd name="T2" fmla="*/ 0 w 4"/>
                  <a:gd name="T3" fmla="*/ 61 h 61"/>
                  <a:gd name="T4" fmla="*/ 4 w 4"/>
                  <a:gd name="T5" fmla="*/ 61 h 61"/>
                  <a:gd name="T6" fmla="*/ 2 w 4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1"/>
                  <a:gd name="T14" fmla="*/ 4 w 4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1">
                    <a:moveTo>
                      <a:pt x="2" y="0"/>
                    </a:moveTo>
                    <a:lnTo>
                      <a:pt x="0" y="61"/>
                    </a:lnTo>
                    <a:lnTo>
                      <a:pt x="4" y="6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91" name="Line 1706"/>
              <p:cNvSpPr>
                <a:spLocks noChangeAspect="1" noChangeShapeType="1"/>
              </p:cNvSpPr>
              <p:nvPr/>
            </p:nvSpPr>
            <p:spPr bwMode="auto">
              <a:xfrm>
                <a:off x="7564" y="319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92" name="Freeform 1707"/>
              <p:cNvSpPr>
                <a:spLocks noChangeAspect="1"/>
              </p:cNvSpPr>
              <p:nvPr/>
            </p:nvSpPr>
            <p:spPr bwMode="auto">
              <a:xfrm>
                <a:off x="7564" y="3160"/>
                <a:ext cx="24" cy="34"/>
              </a:xfrm>
              <a:custGeom>
                <a:avLst/>
                <a:gdLst>
                  <a:gd name="T0" fmla="*/ 0 w 85"/>
                  <a:gd name="T1" fmla="*/ 4 h 125"/>
                  <a:gd name="T2" fmla="*/ 2 w 85"/>
                  <a:gd name="T3" fmla="*/ 64 h 125"/>
                  <a:gd name="T4" fmla="*/ 4 w 85"/>
                  <a:gd name="T5" fmla="*/ 125 h 125"/>
                  <a:gd name="T6" fmla="*/ 85 w 85"/>
                  <a:gd name="T7" fmla="*/ 121 h 125"/>
                  <a:gd name="T8" fmla="*/ 83 w 85"/>
                  <a:gd name="T9" fmla="*/ 61 h 125"/>
                  <a:gd name="T10" fmla="*/ 80 w 85"/>
                  <a:gd name="T11" fmla="*/ 0 h 125"/>
                  <a:gd name="T12" fmla="*/ 0 w 85"/>
                  <a:gd name="T13" fmla="*/ 4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5"/>
                  <a:gd name="T23" fmla="*/ 85 w 85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5">
                    <a:moveTo>
                      <a:pt x="0" y="4"/>
                    </a:moveTo>
                    <a:lnTo>
                      <a:pt x="2" y="64"/>
                    </a:lnTo>
                    <a:lnTo>
                      <a:pt x="4" y="125"/>
                    </a:lnTo>
                    <a:lnTo>
                      <a:pt x="85" y="121"/>
                    </a:lnTo>
                    <a:lnTo>
                      <a:pt x="83" y="61"/>
                    </a:lnTo>
                    <a:lnTo>
                      <a:pt x="8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93" name="Freeform 1708"/>
              <p:cNvSpPr>
                <a:spLocks noChangeAspect="1"/>
              </p:cNvSpPr>
              <p:nvPr/>
            </p:nvSpPr>
            <p:spPr bwMode="auto">
              <a:xfrm>
                <a:off x="7564" y="3160"/>
                <a:ext cx="24" cy="34"/>
              </a:xfrm>
              <a:custGeom>
                <a:avLst/>
                <a:gdLst>
                  <a:gd name="T0" fmla="*/ 0 w 85"/>
                  <a:gd name="T1" fmla="*/ 4 h 125"/>
                  <a:gd name="T2" fmla="*/ 2 w 85"/>
                  <a:gd name="T3" fmla="*/ 64 h 125"/>
                  <a:gd name="T4" fmla="*/ 4 w 85"/>
                  <a:gd name="T5" fmla="*/ 125 h 125"/>
                  <a:gd name="T6" fmla="*/ 85 w 85"/>
                  <a:gd name="T7" fmla="*/ 121 h 125"/>
                  <a:gd name="T8" fmla="*/ 83 w 85"/>
                  <a:gd name="T9" fmla="*/ 61 h 125"/>
                  <a:gd name="T10" fmla="*/ 80 w 85"/>
                  <a:gd name="T11" fmla="*/ 0 h 125"/>
                  <a:gd name="T12" fmla="*/ 0 w 85"/>
                  <a:gd name="T13" fmla="*/ 4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5"/>
                  <a:gd name="T23" fmla="*/ 85 w 85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5">
                    <a:moveTo>
                      <a:pt x="0" y="4"/>
                    </a:moveTo>
                    <a:lnTo>
                      <a:pt x="2" y="64"/>
                    </a:lnTo>
                    <a:lnTo>
                      <a:pt x="4" y="125"/>
                    </a:lnTo>
                    <a:lnTo>
                      <a:pt x="85" y="121"/>
                    </a:lnTo>
                    <a:lnTo>
                      <a:pt x="83" y="61"/>
                    </a:lnTo>
                    <a:lnTo>
                      <a:pt x="80" y="0"/>
                    </a:lnTo>
                    <a:lnTo>
                      <a:pt x="0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94" name="Freeform 1709"/>
              <p:cNvSpPr>
                <a:spLocks noChangeAspect="1"/>
              </p:cNvSpPr>
              <p:nvPr/>
            </p:nvSpPr>
            <p:spPr bwMode="auto">
              <a:xfrm>
                <a:off x="7588" y="3176"/>
                <a:ext cx="2" cy="18"/>
              </a:xfrm>
              <a:custGeom>
                <a:avLst/>
                <a:gdLst>
                  <a:gd name="T0" fmla="*/ 0 w 6"/>
                  <a:gd name="T1" fmla="*/ 0 h 60"/>
                  <a:gd name="T2" fmla="*/ 2 w 6"/>
                  <a:gd name="T3" fmla="*/ 60 h 60"/>
                  <a:gd name="T4" fmla="*/ 6 w 6"/>
                  <a:gd name="T5" fmla="*/ 60 h 60"/>
                  <a:gd name="T6" fmla="*/ 0 w 6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0"/>
                  <a:gd name="T14" fmla="*/ 6 w 6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0">
                    <a:moveTo>
                      <a:pt x="0" y="0"/>
                    </a:moveTo>
                    <a:lnTo>
                      <a:pt x="2" y="60"/>
                    </a:lnTo>
                    <a:lnTo>
                      <a:pt x="6" y="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95" name="Line 1710"/>
              <p:cNvSpPr>
                <a:spLocks noChangeAspect="1" noChangeShapeType="1"/>
              </p:cNvSpPr>
              <p:nvPr/>
            </p:nvSpPr>
            <p:spPr bwMode="auto">
              <a:xfrm>
                <a:off x="7588" y="319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96" name="Freeform 1711"/>
              <p:cNvSpPr>
                <a:spLocks noChangeAspect="1"/>
              </p:cNvSpPr>
              <p:nvPr/>
            </p:nvSpPr>
            <p:spPr bwMode="auto">
              <a:xfrm>
                <a:off x="7586" y="3156"/>
                <a:ext cx="26" cy="38"/>
              </a:xfrm>
              <a:custGeom>
                <a:avLst/>
                <a:gdLst>
                  <a:gd name="T0" fmla="*/ 0 w 93"/>
                  <a:gd name="T1" fmla="*/ 9 h 130"/>
                  <a:gd name="T2" fmla="*/ 7 w 93"/>
                  <a:gd name="T3" fmla="*/ 70 h 130"/>
                  <a:gd name="T4" fmla="*/ 13 w 93"/>
                  <a:gd name="T5" fmla="*/ 130 h 130"/>
                  <a:gd name="T6" fmla="*/ 93 w 93"/>
                  <a:gd name="T7" fmla="*/ 121 h 130"/>
                  <a:gd name="T8" fmla="*/ 86 w 93"/>
                  <a:gd name="T9" fmla="*/ 61 h 130"/>
                  <a:gd name="T10" fmla="*/ 79 w 93"/>
                  <a:gd name="T11" fmla="*/ 0 h 130"/>
                  <a:gd name="T12" fmla="*/ 0 w 93"/>
                  <a:gd name="T13" fmla="*/ 9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3"/>
                  <a:gd name="T22" fmla="*/ 0 h 130"/>
                  <a:gd name="T23" fmla="*/ 93 w 93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3" h="130">
                    <a:moveTo>
                      <a:pt x="0" y="9"/>
                    </a:moveTo>
                    <a:lnTo>
                      <a:pt x="7" y="70"/>
                    </a:lnTo>
                    <a:lnTo>
                      <a:pt x="13" y="130"/>
                    </a:lnTo>
                    <a:lnTo>
                      <a:pt x="93" y="121"/>
                    </a:lnTo>
                    <a:lnTo>
                      <a:pt x="86" y="61"/>
                    </a:lnTo>
                    <a:lnTo>
                      <a:pt x="79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97" name="Freeform 1712"/>
              <p:cNvSpPr>
                <a:spLocks noChangeAspect="1"/>
              </p:cNvSpPr>
              <p:nvPr/>
            </p:nvSpPr>
            <p:spPr bwMode="auto">
              <a:xfrm>
                <a:off x="7586" y="3156"/>
                <a:ext cx="26" cy="38"/>
              </a:xfrm>
              <a:custGeom>
                <a:avLst/>
                <a:gdLst>
                  <a:gd name="T0" fmla="*/ 0 w 93"/>
                  <a:gd name="T1" fmla="*/ 9 h 130"/>
                  <a:gd name="T2" fmla="*/ 7 w 93"/>
                  <a:gd name="T3" fmla="*/ 70 h 130"/>
                  <a:gd name="T4" fmla="*/ 13 w 93"/>
                  <a:gd name="T5" fmla="*/ 130 h 130"/>
                  <a:gd name="T6" fmla="*/ 93 w 93"/>
                  <a:gd name="T7" fmla="*/ 121 h 130"/>
                  <a:gd name="T8" fmla="*/ 86 w 93"/>
                  <a:gd name="T9" fmla="*/ 61 h 130"/>
                  <a:gd name="T10" fmla="*/ 79 w 93"/>
                  <a:gd name="T11" fmla="*/ 0 h 130"/>
                  <a:gd name="T12" fmla="*/ 0 w 93"/>
                  <a:gd name="T13" fmla="*/ 9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3"/>
                  <a:gd name="T22" fmla="*/ 0 h 130"/>
                  <a:gd name="T23" fmla="*/ 93 w 93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3" h="130">
                    <a:moveTo>
                      <a:pt x="0" y="9"/>
                    </a:moveTo>
                    <a:lnTo>
                      <a:pt x="7" y="70"/>
                    </a:lnTo>
                    <a:lnTo>
                      <a:pt x="13" y="130"/>
                    </a:lnTo>
                    <a:lnTo>
                      <a:pt x="93" y="121"/>
                    </a:lnTo>
                    <a:lnTo>
                      <a:pt x="86" y="61"/>
                    </a:lnTo>
                    <a:lnTo>
                      <a:pt x="79" y="0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298" name="Freeform 1713"/>
              <p:cNvSpPr>
                <a:spLocks noChangeAspect="1"/>
              </p:cNvSpPr>
              <p:nvPr/>
            </p:nvSpPr>
            <p:spPr bwMode="auto">
              <a:xfrm>
                <a:off x="7610" y="3174"/>
                <a:ext cx="4" cy="18"/>
              </a:xfrm>
              <a:custGeom>
                <a:avLst/>
                <a:gdLst>
                  <a:gd name="T0" fmla="*/ 0 w 12"/>
                  <a:gd name="T1" fmla="*/ 0 h 60"/>
                  <a:gd name="T2" fmla="*/ 7 w 12"/>
                  <a:gd name="T3" fmla="*/ 60 h 60"/>
                  <a:gd name="T4" fmla="*/ 12 w 12"/>
                  <a:gd name="T5" fmla="*/ 59 h 60"/>
                  <a:gd name="T6" fmla="*/ 0 w 12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0" y="0"/>
                    </a:moveTo>
                    <a:lnTo>
                      <a:pt x="7" y="60"/>
                    </a:lnTo>
                    <a:lnTo>
                      <a:pt x="12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6" name="Text Box 1714"/>
            <p:cNvSpPr txBox="1">
              <a:spLocks noChangeAspect="1" noChangeArrowheads="1"/>
            </p:cNvSpPr>
            <p:nvPr/>
          </p:nvSpPr>
          <p:spPr bwMode="auto">
            <a:xfrm>
              <a:off x="4228" y="122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zh-CN" sz="2400" b="0" i="1">
                <a:latin typeface="Symbol" panose="05050102010706020507" pitchFamily="18" charset="2"/>
              </a:endParaRPr>
            </a:p>
          </p:txBody>
        </p:sp>
        <p:sp>
          <p:nvSpPr>
            <p:cNvPr id="4107" name="AutoShape 1715"/>
            <p:cNvSpPr>
              <a:spLocks noChangeAspect="1" noChangeArrowheads="1" noTextEdit="1"/>
            </p:cNvSpPr>
            <p:nvPr/>
          </p:nvSpPr>
          <p:spPr bwMode="auto">
            <a:xfrm>
              <a:off x="657" y="994"/>
              <a:ext cx="4081" cy="1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8" name="Line 1716"/>
            <p:cNvSpPr>
              <a:spLocks noChangeAspect="1" noChangeShapeType="1"/>
            </p:cNvSpPr>
            <p:nvPr/>
          </p:nvSpPr>
          <p:spPr bwMode="auto">
            <a:xfrm flipV="1">
              <a:off x="4379" y="187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9" name="Freeform 1717"/>
            <p:cNvSpPr>
              <a:spLocks noChangeAspect="1"/>
            </p:cNvSpPr>
            <p:nvPr/>
          </p:nvSpPr>
          <p:spPr bwMode="auto">
            <a:xfrm>
              <a:off x="4377" y="1857"/>
              <a:ext cx="14" cy="19"/>
            </a:xfrm>
            <a:custGeom>
              <a:avLst/>
              <a:gdLst>
                <a:gd name="T0" fmla="*/ 0 w 102"/>
                <a:gd name="T1" fmla="*/ 15 h 134"/>
                <a:gd name="T2" fmla="*/ 11 w 102"/>
                <a:gd name="T3" fmla="*/ 75 h 134"/>
                <a:gd name="T4" fmla="*/ 23 w 102"/>
                <a:gd name="T5" fmla="*/ 134 h 134"/>
                <a:gd name="T6" fmla="*/ 102 w 102"/>
                <a:gd name="T7" fmla="*/ 118 h 134"/>
                <a:gd name="T8" fmla="*/ 91 w 102"/>
                <a:gd name="T9" fmla="*/ 59 h 134"/>
                <a:gd name="T10" fmla="*/ 79 w 102"/>
                <a:gd name="T11" fmla="*/ 0 h 134"/>
                <a:gd name="T12" fmla="*/ 0 w 102"/>
                <a:gd name="T13" fmla="*/ 15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34"/>
                <a:gd name="T23" fmla="*/ 102 w 102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34">
                  <a:moveTo>
                    <a:pt x="0" y="15"/>
                  </a:moveTo>
                  <a:lnTo>
                    <a:pt x="11" y="75"/>
                  </a:lnTo>
                  <a:lnTo>
                    <a:pt x="23" y="134"/>
                  </a:lnTo>
                  <a:lnTo>
                    <a:pt x="102" y="118"/>
                  </a:lnTo>
                  <a:lnTo>
                    <a:pt x="91" y="59"/>
                  </a:lnTo>
                  <a:lnTo>
                    <a:pt x="79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0" name="Freeform 1718"/>
            <p:cNvSpPr>
              <a:spLocks noChangeAspect="1"/>
            </p:cNvSpPr>
            <p:nvPr/>
          </p:nvSpPr>
          <p:spPr bwMode="auto">
            <a:xfrm>
              <a:off x="4377" y="1857"/>
              <a:ext cx="14" cy="19"/>
            </a:xfrm>
            <a:custGeom>
              <a:avLst/>
              <a:gdLst>
                <a:gd name="T0" fmla="*/ 0 w 102"/>
                <a:gd name="T1" fmla="*/ 15 h 134"/>
                <a:gd name="T2" fmla="*/ 11 w 102"/>
                <a:gd name="T3" fmla="*/ 75 h 134"/>
                <a:gd name="T4" fmla="*/ 23 w 102"/>
                <a:gd name="T5" fmla="*/ 134 h 134"/>
                <a:gd name="T6" fmla="*/ 102 w 102"/>
                <a:gd name="T7" fmla="*/ 118 h 134"/>
                <a:gd name="T8" fmla="*/ 91 w 102"/>
                <a:gd name="T9" fmla="*/ 59 h 134"/>
                <a:gd name="T10" fmla="*/ 79 w 102"/>
                <a:gd name="T11" fmla="*/ 0 h 134"/>
                <a:gd name="T12" fmla="*/ 0 w 102"/>
                <a:gd name="T13" fmla="*/ 15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34"/>
                <a:gd name="T23" fmla="*/ 102 w 102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34">
                  <a:moveTo>
                    <a:pt x="0" y="15"/>
                  </a:moveTo>
                  <a:lnTo>
                    <a:pt x="11" y="75"/>
                  </a:lnTo>
                  <a:lnTo>
                    <a:pt x="23" y="134"/>
                  </a:lnTo>
                  <a:lnTo>
                    <a:pt x="102" y="118"/>
                  </a:lnTo>
                  <a:lnTo>
                    <a:pt x="91" y="59"/>
                  </a:lnTo>
                  <a:lnTo>
                    <a:pt x="79" y="0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1" name="Freeform 1719"/>
            <p:cNvSpPr>
              <a:spLocks noChangeAspect="1"/>
            </p:cNvSpPr>
            <p:nvPr/>
          </p:nvSpPr>
          <p:spPr bwMode="auto">
            <a:xfrm>
              <a:off x="4390" y="1866"/>
              <a:ext cx="2" cy="8"/>
            </a:xfrm>
            <a:custGeom>
              <a:avLst/>
              <a:gdLst>
                <a:gd name="T0" fmla="*/ 0 w 16"/>
                <a:gd name="T1" fmla="*/ 0 h 59"/>
                <a:gd name="T2" fmla="*/ 11 w 16"/>
                <a:gd name="T3" fmla="*/ 59 h 59"/>
                <a:gd name="T4" fmla="*/ 16 w 16"/>
                <a:gd name="T5" fmla="*/ 59 h 59"/>
                <a:gd name="T6" fmla="*/ 0 w 16"/>
                <a:gd name="T7" fmla="*/ 0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59"/>
                <a:gd name="T14" fmla="*/ 16 w 16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59">
                  <a:moveTo>
                    <a:pt x="0" y="0"/>
                  </a:moveTo>
                  <a:lnTo>
                    <a:pt x="11" y="59"/>
                  </a:lnTo>
                  <a:lnTo>
                    <a:pt x="16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2" name="Line 1720"/>
            <p:cNvSpPr>
              <a:spLocks noChangeAspect="1" noChangeShapeType="1"/>
            </p:cNvSpPr>
            <p:nvPr/>
          </p:nvSpPr>
          <p:spPr bwMode="auto">
            <a:xfrm>
              <a:off x="4391" y="187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3" name="Freeform 1721"/>
            <p:cNvSpPr>
              <a:spLocks noChangeAspect="1"/>
            </p:cNvSpPr>
            <p:nvPr/>
          </p:nvSpPr>
          <p:spPr bwMode="auto">
            <a:xfrm>
              <a:off x="4387" y="1854"/>
              <a:ext cx="16" cy="20"/>
            </a:xfrm>
            <a:custGeom>
              <a:avLst/>
              <a:gdLst>
                <a:gd name="T0" fmla="*/ 0 w 110"/>
                <a:gd name="T1" fmla="*/ 22 h 140"/>
                <a:gd name="T2" fmla="*/ 16 w 110"/>
                <a:gd name="T3" fmla="*/ 81 h 140"/>
                <a:gd name="T4" fmla="*/ 32 w 110"/>
                <a:gd name="T5" fmla="*/ 140 h 140"/>
                <a:gd name="T6" fmla="*/ 110 w 110"/>
                <a:gd name="T7" fmla="*/ 118 h 140"/>
                <a:gd name="T8" fmla="*/ 94 w 110"/>
                <a:gd name="T9" fmla="*/ 59 h 140"/>
                <a:gd name="T10" fmla="*/ 78 w 110"/>
                <a:gd name="T11" fmla="*/ 0 h 140"/>
                <a:gd name="T12" fmla="*/ 0 w 110"/>
                <a:gd name="T13" fmla="*/ 22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"/>
                <a:gd name="T22" fmla="*/ 0 h 140"/>
                <a:gd name="T23" fmla="*/ 110 w 11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" h="140">
                  <a:moveTo>
                    <a:pt x="0" y="22"/>
                  </a:moveTo>
                  <a:lnTo>
                    <a:pt x="16" y="81"/>
                  </a:lnTo>
                  <a:lnTo>
                    <a:pt x="32" y="140"/>
                  </a:lnTo>
                  <a:lnTo>
                    <a:pt x="110" y="118"/>
                  </a:lnTo>
                  <a:lnTo>
                    <a:pt x="94" y="59"/>
                  </a:lnTo>
                  <a:lnTo>
                    <a:pt x="78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4" name="Freeform 1722"/>
            <p:cNvSpPr>
              <a:spLocks noChangeAspect="1"/>
            </p:cNvSpPr>
            <p:nvPr/>
          </p:nvSpPr>
          <p:spPr bwMode="auto">
            <a:xfrm>
              <a:off x="4387" y="1854"/>
              <a:ext cx="16" cy="20"/>
            </a:xfrm>
            <a:custGeom>
              <a:avLst/>
              <a:gdLst>
                <a:gd name="T0" fmla="*/ 0 w 110"/>
                <a:gd name="T1" fmla="*/ 22 h 140"/>
                <a:gd name="T2" fmla="*/ 16 w 110"/>
                <a:gd name="T3" fmla="*/ 81 h 140"/>
                <a:gd name="T4" fmla="*/ 32 w 110"/>
                <a:gd name="T5" fmla="*/ 140 h 140"/>
                <a:gd name="T6" fmla="*/ 110 w 110"/>
                <a:gd name="T7" fmla="*/ 118 h 140"/>
                <a:gd name="T8" fmla="*/ 94 w 110"/>
                <a:gd name="T9" fmla="*/ 59 h 140"/>
                <a:gd name="T10" fmla="*/ 78 w 110"/>
                <a:gd name="T11" fmla="*/ 0 h 140"/>
                <a:gd name="T12" fmla="*/ 0 w 110"/>
                <a:gd name="T13" fmla="*/ 22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"/>
                <a:gd name="T22" fmla="*/ 0 h 140"/>
                <a:gd name="T23" fmla="*/ 110 w 11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" h="140">
                  <a:moveTo>
                    <a:pt x="0" y="22"/>
                  </a:moveTo>
                  <a:lnTo>
                    <a:pt x="16" y="81"/>
                  </a:lnTo>
                  <a:lnTo>
                    <a:pt x="32" y="140"/>
                  </a:lnTo>
                  <a:lnTo>
                    <a:pt x="110" y="118"/>
                  </a:lnTo>
                  <a:lnTo>
                    <a:pt x="94" y="59"/>
                  </a:lnTo>
                  <a:lnTo>
                    <a:pt x="78" y="0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5" name="Freeform 1723"/>
            <p:cNvSpPr>
              <a:spLocks noChangeAspect="1"/>
            </p:cNvSpPr>
            <p:nvPr/>
          </p:nvSpPr>
          <p:spPr bwMode="auto">
            <a:xfrm>
              <a:off x="4401" y="1863"/>
              <a:ext cx="3" cy="8"/>
            </a:xfrm>
            <a:custGeom>
              <a:avLst/>
              <a:gdLst>
                <a:gd name="T0" fmla="*/ 0 w 21"/>
                <a:gd name="T1" fmla="*/ 0 h 59"/>
                <a:gd name="T2" fmla="*/ 16 w 21"/>
                <a:gd name="T3" fmla="*/ 59 h 59"/>
                <a:gd name="T4" fmla="*/ 21 w 21"/>
                <a:gd name="T5" fmla="*/ 57 h 59"/>
                <a:gd name="T6" fmla="*/ 0 w 21"/>
                <a:gd name="T7" fmla="*/ 0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59"/>
                <a:gd name="T14" fmla="*/ 21 w 21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59">
                  <a:moveTo>
                    <a:pt x="0" y="0"/>
                  </a:moveTo>
                  <a:lnTo>
                    <a:pt x="16" y="59"/>
                  </a:lnTo>
                  <a:lnTo>
                    <a:pt x="21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6" name="Line 1724"/>
            <p:cNvSpPr>
              <a:spLocks noChangeAspect="1" noChangeShapeType="1"/>
            </p:cNvSpPr>
            <p:nvPr/>
          </p:nvSpPr>
          <p:spPr bwMode="auto">
            <a:xfrm flipV="1">
              <a:off x="4403" y="187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Freeform 1725"/>
            <p:cNvSpPr>
              <a:spLocks noChangeAspect="1"/>
            </p:cNvSpPr>
            <p:nvPr/>
          </p:nvSpPr>
          <p:spPr bwMode="auto">
            <a:xfrm>
              <a:off x="4398" y="1851"/>
              <a:ext cx="17" cy="20"/>
            </a:xfrm>
            <a:custGeom>
              <a:avLst/>
              <a:gdLst>
                <a:gd name="T0" fmla="*/ 0 w 117"/>
                <a:gd name="T1" fmla="*/ 27 h 141"/>
                <a:gd name="T2" fmla="*/ 20 w 117"/>
                <a:gd name="T3" fmla="*/ 84 h 141"/>
                <a:gd name="T4" fmla="*/ 41 w 117"/>
                <a:gd name="T5" fmla="*/ 141 h 141"/>
                <a:gd name="T6" fmla="*/ 117 w 117"/>
                <a:gd name="T7" fmla="*/ 114 h 141"/>
                <a:gd name="T8" fmla="*/ 96 w 117"/>
                <a:gd name="T9" fmla="*/ 57 h 141"/>
                <a:gd name="T10" fmla="*/ 76 w 117"/>
                <a:gd name="T11" fmla="*/ 0 h 141"/>
                <a:gd name="T12" fmla="*/ 0 w 117"/>
                <a:gd name="T13" fmla="*/ 27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141"/>
                <a:gd name="T23" fmla="*/ 117 w 11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141">
                  <a:moveTo>
                    <a:pt x="0" y="27"/>
                  </a:moveTo>
                  <a:lnTo>
                    <a:pt x="20" y="84"/>
                  </a:lnTo>
                  <a:lnTo>
                    <a:pt x="41" y="141"/>
                  </a:lnTo>
                  <a:lnTo>
                    <a:pt x="117" y="114"/>
                  </a:lnTo>
                  <a:lnTo>
                    <a:pt x="96" y="57"/>
                  </a:lnTo>
                  <a:lnTo>
                    <a:pt x="7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8" name="Freeform 1726"/>
            <p:cNvSpPr>
              <a:spLocks noChangeAspect="1"/>
            </p:cNvSpPr>
            <p:nvPr/>
          </p:nvSpPr>
          <p:spPr bwMode="auto">
            <a:xfrm>
              <a:off x="4398" y="1851"/>
              <a:ext cx="17" cy="20"/>
            </a:xfrm>
            <a:custGeom>
              <a:avLst/>
              <a:gdLst>
                <a:gd name="T0" fmla="*/ 0 w 117"/>
                <a:gd name="T1" fmla="*/ 27 h 141"/>
                <a:gd name="T2" fmla="*/ 20 w 117"/>
                <a:gd name="T3" fmla="*/ 84 h 141"/>
                <a:gd name="T4" fmla="*/ 41 w 117"/>
                <a:gd name="T5" fmla="*/ 141 h 141"/>
                <a:gd name="T6" fmla="*/ 117 w 117"/>
                <a:gd name="T7" fmla="*/ 114 h 141"/>
                <a:gd name="T8" fmla="*/ 96 w 117"/>
                <a:gd name="T9" fmla="*/ 57 h 141"/>
                <a:gd name="T10" fmla="*/ 76 w 117"/>
                <a:gd name="T11" fmla="*/ 0 h 141"/>
                <a:gd name="T12" fmla="*/ 0 w 117"/>
                <a:gd name="T13" fmla="*/ 27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141"/>
                <a:gd name="T23" fmla="*/ 117 w 11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141">
                  <a:moveTo>
                    <a:pt x="0" y="27"/>
                  </a:moveTo>
                  <a:lnTo>
                    <a:pt x="20" y="84"/>
                  </a:lnTo>
                  <a:lnTo>
                    <a:pt x="41" y="141"/>
                  </a:lnTo>
                  <a:lnTo>
                    <a:pt x="117" y="114"/>
                  </a:lnTo>
                  <a:lnTo>
                    <a:pt x="96" y="57"/>
                  </a:lnTo>
                  <a:lnTo>
                    <a:pt x="76" y="0"/>
                  </a:lnTo>
                  <a:lnTo>
                    <a:pt x="0" y="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9" name="Freeform 1727"/>
            <p:cNvSpPr>
              <a:spLocks noChangeAspect="1"/>
            </p:cNvSpPr>
            <p:nvPr/>
          </p:nvSpPr>
          <p:spPr bwMode="auto">
            <a:xfrm>
              <a:off x="4412" y="1859"/>
              <a:ext cx="3" cy="8"/>
            </a:xfrm>
            <a:custGeom>
              <a:avLst/>
              <a:gdLst>
                <a:gd name="T0" fmla="*/ 0 w 25"/>
                <a:gd name="T1" fmla="*/ 0 h 57"/>
                <a:gd name="T2" fmla="*/ 21 w 25"/>
                <a:gd name="T3" fmla="*/ 57 h 57"/>
                <a:gd name="T4" fmla="*/ 25 w 25"/>
                <a:gd name="T5" fmla="*/ 56 h 57"/>
                <a:gd name="T6" fmla="*/ 0 w 25"/>
                <a:gd name="T7" fmla="*/ 0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57"/>
                <a:gd name="T14" fmla="*/ 25 w 25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57">
                  <a:moveTo>
                    <a:pt x="0" y="0"/>
                  </a:moveTo>
                  <a:lnTo>
                    <a:pt x="21" y="57"/>
                  </a:lnTo>
                  <a:lnTo>
                    <a:pt x="25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0" name="Line 1728"/>
            <p:cNvSpPr>
              <a:spLocks noChangeAspect="1" noChangeShapeType="1"/>
            </p:cNvSpPr>
            <p:nvPr/>
          </p:nvSpPr>
          <p:spPr bwMode="auto">
            <a:xfrm flipV="1">
              <a:off x="4415" y="186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1" name="Freeform 1729"/>
            <p:cNvSpPr>
              <a:spLocks noChangeAspect="1"/>
            </p:cNvSpPr>
            <p:nvPr/>
          </p:nvSpPr>
          <p:spPr bwMode="auto">
            <a:xfrm>
              <a:off x="4408" y="1846"/>
              <a:ext cx="18" cy="21"/>
            </a:xfrm>
            <a:custGeom>
              <a:avLst/>
              <a:gdLst>
                <a:gd name="T0" fmla="*/ 0 w 124"/>
                <a:gd name="T1" fmla="*/ 33 h 145"/>
                <a:gd name="T2" fmla="*/ 25 w 124"/>
                <a:gd name="T3" fmla="*/ 89 h 145"/>
                <a:gd name="T4" fmla="*/ 50 w 124"/>
                <a:gd name="T5" fmla="*/ 145 h 145"/>
                <a:gd name="T6" fmla="*/ 124 w 124"/>
                <a:gd name="T7" fmla="*/ 112 h 145"/>
                <a:gd name="T8" fmla="*/ 99 w 124"/>
                <a:gd name="T9" fmla="*/ 56 h 145"/>
                <a:gd name="T10" fmla="*/ 74 w 124"/>
                <a:gd name="T11" fmla="*/ 0 h 145"/>
                <a:gd name="T12" fmla="*/ 0 w 124"/>
                <a:gd name="T13" fmla="*/ 33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"/>
                <a:gd name="T22" fmla="*/ 0 h 145"/>
                <a:gd name="T23" fmla="*/ 124 w 124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" h="145">
                  <a:moveTo>
                    <a:pt x="0" y="33"/>
                  </a:moveTo>
                  <a:lnTo>
                    <a:pt x="25" y="89"/>
                  </a:lnTo>
                  <a:lnTo>
                    <a:pt x="50" y="145"/>
                  </a:lnTo>
                  <a:lnTo>
                    <a:pt x="124" y="112"/>
                  </a:lnTo>
                  <a:lnTo>
                    <a:pt x="99" y="56"/>
                  </a:lnTo>
                  <a:lnTo>
                    <a:pt x="74" y="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2" name="Freeform 1730"/>
            <p:cNvSpPr>
              <a:spLocks noChangeAspect="1"/>
            </p:cNvSpPr>
            <p:nvPr/>
          </p:nvSpPr>
          <p:spPr bwMode="auto">
            <a:xfrm>
              <a:off x="4408" y="1846"/>
              <a:ext cx="18" cy="21"/>
            </a:xfrm>
            <a:custGeom>
              <a:avLst/>
              <a:gdLst>
                <a:gd name="T0" fmla="*/ 0 w 124"/>
                <a:gd name="T1" fmla="*/ 33 h 145"/>
                <a:gd name="T2" fmla="*/ 25 w 124"/>
                <a:gd name="T3" fmla="*/ 89 h 145"/>
                <a:gd name="T4" fmla="*/ 50 w 124"/>
                <a:gd name="T5" fmla="*/ 145 h 145"/>
                <a:gd name="T6" fmla="*/ 124 w 124"/>
                <a:gd name="T7" fmla="*/ 112 h 145"/>
                <a:gd name="T8" fmla="*/ 99 w 124"/>
                <a:gd name="T9" fmla="*/ 56 h 145"/>
                <a:gd name="T10" fmla="*/ 74 w 124"/>
                <a:gd name="T11" fmla="*/ 0 h 145"/>
                <a:gd name="T12" fmla="*/ 0 w 124"/>
                <a:gd name="T13" fmla="*/ 33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"/>
                <a:gd name="T22" fmla="*/ 0 h 145"/>
                <a:gd name="T23" fmla="*/ 124 w 124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" h="145">
                  <a:moveTo>
                    <a:pt x="0" y="33"/>
                  </a:moveTo>
                  <a:lnTo>
                    <a:pt x="25" y="89"/>
                  </a:lnTo>
                  <a:lnTo>
                    <a:pt x="50" y="145"/>
                  </a:lnTo>
                  <a:lnTo>
                    <a:pt x="124" y="112"/>
                  </a:lnTo>
                  <a:lnTo>
                    <a:pt x="99" y="56"/>
                  </a:lnTo>
                  <a:lnTo>
                    <a:pt x="74" y="0"/>
                  </a:lnTo>
                  <a:lnTo>
                    <a:pt x="0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3" name="Freeform 1731"/>
            <p:cNvSpPr>
              <a:spLocks noChangeAspect="1"/>
            </p:cNvSpPr>
            <p:nvPr/>
          </p:nvSpPr>
          <p:spPr bwMode="auto">
            <a:xfrm>
              <a:off x="4422" y="1854"/>
              <a:ext cx="4" cy="8"/>
            </a:xfrm>
            <a:custGeom>
              <a:avLst/>
              <a:gdLst>
                <a:gd name="T0" fmla="*/ 0 w 29"/>
                <a:gd name="T1" fmla="*/ 0 h 56"/>
                <a:gd name="T2" fmla="*/ 25 w 29"/>
                <a:gd name="T3" fmla="*/ 56 h 56"/>
                <a:gd name="T4" fmla="*/ 29 w 29"/>
                <a:gd name="T5" fmla="*/ 54 h 56"/>
                <a:gd name="T6" fmla="*/ 0 w 29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6"/>
                <a:gd name="T14" fmla="*/ 29 w 29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6">
                  <a:moveTo>
                    <a:pt x="0" y="0"/>
                  </a:moveTo>
                  <a:lnTo>
                    <a:pt x="25" y="56"/>
                  </a:lnTo>
                  <a:lnTo>
                    <a:pt x="29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4" name="Line 1732"/>
            <p:cNvSpPr>
              <a:spLocks noChangeAspect="1" noChangeShapeType="1"/>
            </p:cNvSpPr>
            <p:nvPr/>
          </p:nvSpPr>
          <p:spPr bwMode="auto">
            <a:xfrm flipV="1">
              <a:off x="4426" y="186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5" name="Freeform 1733"/>
            <p:cNvSpPr>
              <a:spLocks noChangeAspect="1"/>
            </p:cNvSpPr>
            <p:nvPr/>
          </p:nvSpPr>
          <p:spPr bwMode="auto">
            <a:xfrm>
              <a:off x="4418" y="1841"/>
              <a:ext cx="19" cy="21"/>
            </a:xfrm>
            <a:custGeom>
              <a:avLst/>
              <a:gdLst>
                <a:gd name="T0" fmla="*/ 0 w 129"/>
                <a:gd name="T1" fmla="*/ 37 h 146"/>
                <a:gd name="T2" fmla="*/ 28 w 129"/>
                <a:gd name="T3" fmla="*/ 92 h 146"/>
                <a:gd name="T4" fmla="*/ 57 w 129"/>
                <a:gd name="T5" fmla="*/ 146 h 146"/>
                <a:gd name="T6" fmla="*/ 129 w 129"/>
                <a:gd name="T7" fmla="*/ 109 h 146"/>
                <a:gd name="T8" fmla="*/ 101 w 129"/>
                <a:gd name="T9" fmla="*/ 54 h 146"/>
                <a:gd name="T10" fmla="*/ 73 w 129"/>
                <a:gd name="T11" fmla="*/ 0 h 146"/>
                <a:gd name="T12" fmla="*/ 0 w 129"/>
                <a:gd name="T13" fmla="*/ 37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46"/>
                <a:gd name="T23" fmla="*/ 129 w 12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46">
                  <a:moveTo>
                    <a:pt x="0" y="37"/>
                  </a:moveTo>
                  <a:lnTo>
                    <a:pt x="28" y="92"/>
                  </a:lnTo>
                  <a:lnTo>
                    <a:pt x="57" y="146"/>
                  </a:lnTo>
                  <a:lnTo>
                    <a:pt x="129" y="109"/>
                  </a:lnTo>
                  <a:lnTo>
                    <a:pt x="101" y="54"/>
                  </a:lnTo>
                  <a:lnTo>
                    <a:pt x="73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6" name="Freeform 1734"/>
            <p:cNvSpPr>
              <a:spLocks noChangeAspect="1"/>
            </p:cNvSpPr>
            <p:nvPr/>
          </p:nvSpPr>
          <p:spPr bwMode="auto">
            <a:xfrm>
              <a:off x="4418" y="1841"/>
              <a:ext cx="19" cy="21"/>
            </a:xfrm>
            <a:custGeom>
              <a:avLst/>
              <a:gdLst>
                <a:gd name="T0" fmla="*/ 0 w 129"/>
                <a:gd name="T1" fmla="*/ 37 h 146"/>
                <a:gd name="T2" fmla="*/ 28 w 129"/>
                <a:gd name="T3" fmla="*/ 92 h 146"/>
                <a:gd name="T4" fmla="*/ 57 w 129"/>
                <a:gd name="T5" fmla="*/ 146 h 146"/>
                <a:gd name="T6" fmla="*/ 129 w 129"/>
                <a:gd name="T7" fmla="*/ 109 h 146"/>
                <a:gd name="T8" fmla="*/ 101 w 129"/>
                <a:gd name="T9" fmla="*/ 54 h 146"/>
                <a:gd name="T10" fmla="*/ 73 w 129"/>
                <a:gd name="T11" fmla="*/ 0 h 146"/>
                <a:gd name="T12" fmla="*/ 0 w 129"/>
                <a:gd name="T13" fmla="*/ 37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46"/>
                <a:gd name="T23" fmla="*/ 129 w 12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46">
                  <a:moveTo>
                    <a:pt x="0" y="37"/>
                  </a:moveTo>
                  <a:lnTo>
                    <a:pt x="28" y="92"/>
                  </a:lnTo>
                  <a:lnTo>
                    <a:pt x="57" y="146"/>
                  </a:lnTo>
                  <a:lnTo>
                    <a:pt x="129" y="109"/>
                  </a:lnTo>
                  <a:lnTo>
                    <a:pt x="101" y="54"/>
                  </a:lnTo>
                  <a:lnTo>
                    <a:pt x="73" y="0"/>
                  </a:lnTo>
                  <a:lnTo>
                    <a:pt x="0" y="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7" name="Freeform 1735"/>
            <p:cNvSpPr>
              <a:spLocks noChangeAspect="1"/>
            </p:cNvSpPr>
            <p:nvPr/>
          </p:nvSpPr>
          <p:spPr bwMode="auto">
            <a:xfrm>
              <a:off x="4433" y="1849"/>
              <a:ext cx="4" cy="7"/>
            </a:xfrm>
            <a:custGeom>
              <a:avLst/>
              <a:gdLst>
                <a:gd name="T0" fmla="*/ 0 w 32"/>
                <a:gd name="T1" fmla="*/ 0 h 55"/>
                <a:gd name="T2" fmla="*/ 28 w 32"/>
                <a:gd name="T3" fmla="*/ 55 h 55"/>
                <a:gd name="T4" fmla="*/ 32 w 32"/>
                <a:gd name="T5" fmla="*/ 53 h 55"/>
                <a:gd name="T6" fmla="*/ 0 w 32"/>
                <a:gd name="T7" fmla="*/ 0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55"/>
                <a:gd name="T14" fmla="*/ 32 w 32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55">
                  <a:moveTo>
                    <a:pt x="0" y="0"/>
                  </a:moveTo>
                  <a:lnTo>
                    <a:pt x="28" y="55"/>
                  </a:lnTo>
                  <a:lnTo>
                    <a:pt x="32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8" name="Line 1736"/>
            <p:cNvSpPr>
              <a:spLocks noChangeAspect="1" noChangeShapeType="1"/>
            </p:cNvSpPr>
            <p:nvPr/>
          </p:nvSpPr>
          <p:spPr bwMode="auto">
            <a:xfrm flipV="1">
              <a:off x="4437" y="185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9" name="Freeform 1737"/>
            <p:cNvSpPr>
              <a:spLocks noChangeAspect="1"/>
            </p:cNvSpPr>
            <p:nvPr/>
          </p:nvSpPr>
          <p:spPr bwMode="auto">
            <a:xfrm>
              <a:off x="4428" y="1835"/>
              <a:ext cx="19" cy="21"/>
            </a:xfrm>
            <a:custGeom>
              <a:avLst/>
              <a:gdLst>
                <a:gd name="T0" fmla="*/ 0 w 134"/>
                <a:gd name="T1" fmla="*/ 43 h 148"/>
                <a:gd name="T2" fmla="*/ 32 w 134"/>
                <a:gd name="T3" fmla="*/ 95 h 148"/>
                <a:gd name="T4" fmla="*/ 64 w 134"/>
                <a:gd name="T5" fmla="*/ 148 h 148"/>
                <a:gd name="T6" fmla="*/ 134 w 134"/>
                <a:gd name="T7" fmla="*/ 104 h 148"/>
                <a:gd name="T8" fmla="*/ 102 w 134"/>
                <a:gd name="T9" fmla="*/ 52 h 148"/>
                <a:gd name="T10" fmla="*/ 71 w 134"/>
                <a:gd name="T11" fmla="*/ 0 h 148"/>
                <a:gd name="T12" fmla="*/ 0 w 134"/>
                <a:gd name="T13" fmla="*/ 43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8"/>
                <a:gd name="T23" fmla="*/ 134 w 134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8">
                  <a:moveTo>
                    <a:pt x="0" y="43"/>
                  </a:moveTo>
                  <a:lnTo>
                    <a:pt x="32" y="95"/>
                  </a:lnTo>
                  <a:lnTo>
                    <a:pt x="64" y="148"/>
                  </a:lnTo>
                  <a:lnTo>
                    <a:pt x="134" y="104"/>
                  </a:lnTo>
                  <a:lnTo>
                    <a:pt x="102" y="52"/>
                  </a:lnTo>
                  <a:lnTo>
                    <a:pt x="71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0" name="Freeform 1738"/>
            <p:cNvSpPr>
              <a:spLocks noChangeAspect="1"/>
            </p:cNvSpPr>
            <p:nvPr/>
          </p:nvSpPr>
          <p:spPr bwMode="auto">
            <a:xfrm>
              <a:off x="4428" y="1835"/>
              <a:ext cx="19" cy="21"/>
            </a:xfrm>
            <a:custGeom>
              <a:avLst/>
              <a:gdLst>
                <a:gd name="T0" fmla="*/ 0 w 134"/>
                <a:gd name="T1" fmla="*/ 43 h 148"/>
                <a:gd name="T2" fmla="*/ 32 w 134"/>
                <a:gd name="T3" fmla="*/ 95 h 148"/>
                <a:gd name="T4" fmla="*/ 64 w 134"/>
                <a:gd name="T5" fmla="*/ 148 h 148"/>
                <a:gd name="T6" fmla="*/ 134 w 134"/>
                <a:gd name="T7" fmla="*/ 104 h 148"/>
                <a:gd name="T8" fmla="*/ 102 w 134"/>
                <a:gd name="T9" fmla="*/ 52 h 148"/>
                <a:gd name="T10" fmla="*/ 71 w 134"/>
                <a:gd name="T11" fmla="*/ 0 h 148"/>
                <a:gd name="T12" fmla="*/ 0 w 134"/>
                <a:gd name="T13" fmla="*/ 43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8"/>
                <a:gd name="T23" fmla="*/ 134 w 134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8">
                  <a:moveTo>
                    <a:pt x="0" y="43"/>
                  </a:moveTo>
                  <a:lnTo>
                    <a:pt x="32" y="95"/>
                  </a:lnTo>
                  <a:lnTo>
                    <a:pt x="64" y="148"/>
                  </a:lnTo>
                  <a:lnTo>
                    <a:pt x="134" y="104"/>
                  </a:lnTo>
                  <a:lnTo>
                    <a:pt x="102" y="52"/>
                  </a:lnTo>
                  <a:lnTo>
                    <a:pt x="71" y="0"/>
                  </a:lnTo>
                  <a:lnTo>
                    <a:pt x="0" y="4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1" name="Freeform 1739"/>
            <p:cNvSpPr>
              <a:spLocks noChangeAspect="1"/>
            </p:cNvSpPr>
            <p:nvPr/>
          </p:nvSpPr>
          <p:spPr bwMode="auto">
            <a:xfrm>
              <a:off x="4443" y="1842"/>
              <a:ext cx="5" cy="8"/>
            </a:xfrm>
            <a:custGeom>
              <a:avLst/>
              <a:gdLst>
                <a:gd name="T0" fmla="*/ 0 w 36"/>
                <a:gd name="T1" fmla="*/ 0 h 52"/>
                <a:gd name="T2" fmla="*/ 32 w 36"/>
                <a:gd name="T3" fmla="*/ 52 h 52"/>
                <a:gd name="T4" fmla="*/ 36 w 36"/>
                <a:gd name="T5" fmla="*/ 50 h 52"/>
                <a:gd name="T6" fmla="*/ 0 w 36"/>
                <a:gd name="T7" fmla="*/ 0 h 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52"/>
                <a:gd name="T14" fmla="*/ 36 w 36"/>
                <a:gd name="T15" fmla="*/ 52 h 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52">
                  <a:moveTo>
                    <a:pt x="0" y="0"/>
                  </a:moveTo>
                  <a:lnTo>
                    <a:pt x="32" y="52"/>
                  </a:lnTo>
                  <a:lnTo>
                    <a:pt x="36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2" name="Line 1740"/>
            <p:cNvSpPr>
              <a:spLocks noChangeAspect="1" noChangeShapeType="1"/>
            </p:cNvSpPr>
            <p:nvPr/>
          </p:nvSpPr>
          <p:spPr bwMode="auto">
            <a:xfrm flipV="1">
              <a:off x="4447" y="185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3" name="Freeform 1741"/>
            <p:cNvSpPr>
              <a:spLocks noChangeAspect="1"/>
            </p:cNvSpPr>
            <p:nvPr/>
          </p:nvSpPr>
          <p:spPr bwMode="auto">
            <a:xfrm>
              <a:off x="4438" y="1828"/>
              <a:ext cx="19" cy="22"/>
            </a:xfrm>
            <a:custGeom>
              <a:avLst/>
              <a:gdLst>
                <a:gd name="T0" fmla="*/ 0 w 138"/>
                <a:gd name="T1" fmla="*/ 48 h 148"/>
                <a:gd name="T2" fmla="*/ 35 w 138"/>
                <a:gd name="T3" fmla="*/ 98 h 148"/>
                <a:gd name="T4" fmla="*/ 71 w 138"/>
                <a:gd name="T5" fmla="*/ 148 h 148"/>
                <a:gd name="T6" fmla="*/ 138 w 138"/>
                <a:gd name="T7" fmla="*/ 100 h 148"/>
                <a:gd name="T8" fmla="*/ 103 w 138"/>
                <a:gd name="T9" fmla="*/ 50 h 148"/>
                <a:gd name="T10" fmla="*/ 67 w 138"/>
                <a:gd name="T11" fmla="*/ 0 h 148"/>
                <a:gd name="T12" fmla="*/ 0 w 138"/>
                <a:gd name="T13" fmla="*/ 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148"/>
                <a:gd name="T23" fmla="*/ 138 w 138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148">
                  <a:moveTo>
                    <a:pt x="0" y="48"/>
                  </a:moveTo>
                  <a:lnTo>
                    <a:pt x="35" y="98"/>
                  </a:lnTo>
                  <a:lnTo>
                    <a:pt x="71" y="148"/>
                  </a:lnTo>
                  <a:lnTo>
                    <a:pt x="138" y="100"/>
                  </a:lnTo>
                  <a:lnTo>
                    <a:pt x="103" y="50"/>
                  </a:lnTo>
                  <a:lnTo>
                    <a:pt x="67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4" name="Freeform 1742"/>
            <p:cNvSpPr>
              <a:spLocks noChangeAspect="1"/>
            </p:cNvSpPr>
            <p:nvPr/>
          </p:nvSpPr>
          <p:spPr bwMode="auto">
            <a:xfrm>
              <a:off x="4438" y="1828"/>
              <a:ext cx="19" cy="22"/>
            </a:xfrm>
            <a:custGeom>
              <a:avLst/>
              <a:gdLst>
                <a:gd name="T0" fmla="*/ 0 w 138"/>
                <a:gd name="T1" fmla="*/ 48 h 148"/>
                <a:gd name="T2" fmla="*/ 35 w 138"/>
                <a:gd name="T3" fmla="*/ 98 h 148"/>
                <a:gd name="T4" fmla="*/ 71 w 138"/>
                <a:gd name="T5" fmla="*/ 148 h 148"/>
                <a:gd name="T6" fmla="*/ 138 w 138"/>
                <a:gd name="T7" fmla="*/ 100 h 148"/>
                <a:gd name="T8" fmla="*/ 103 w 138"/>
                <a:gd name="T9" fmla="*/ 50 h 148"/>
                <a:gd name="T10" fmla="*/ 67 w 138"/>
                <a:gd name="T11" fmla="*/ 0 h 148"/>
                <a:gd name="T12" fmla="*/ 0 w 138"/>
                <a:gd name="T13" fmla="*/ 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148"/>
                <a:gd name="T23" fmla="*/ 138 w 138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148">
                  <a:moveTo>
                    <a:pt x="0" y="48"/>
                  </a:moveTo>
                  <a:lnTo>
                    <a:pt x="35" y="98"/>
                  </a:lnTo>
                  <a:lnTo>
                    <a:pt x="71" y="148"/>
                  </a:lnTo>
                  <a:lnTo>
                    <a:pt x="138" y="100"/>
                  </a:lnTo>
                  <a:lnTo>
                    <a:pt x="103" y="50"/>
                  </a:lnTo>
                  <a:lnTo>
                    <a:pt x="67" y="0"/>
                  </a:lnTo>
                  <a:lnTo>
                    <a:pt x="0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5" name="Freeform 1743"/>
            <p:cNvSpPr>
              <a:spLocks noChangeAspect="1"/>
            </p:cNvSpPr>
            <p:nvPr/>
          </p:nvSpPr>
          <p:spPr bwMode="auto">
            <a:xfrm>
              <a:off x="4452" y="1836"/>
              <a:ext cx="6" cy="7"/>
            </a:xfrm>
            <a:custGeom>
              <a:avLst/>
              <a:gdLst>
                <a:gd name="T0" fmla="*/ 0 w 38"/>
                <a:gd name="T1" fmla="*/ 0 h 50"/>
                <a:gd name="T2" fmla="*/ 35 w 38"/>
                <a:gd name="T3" fmla="*/ 50 h 50"/>
                <a:gd name="T4" fmla="*/ 38 w 38"/>
                <a:gd name="T5" fmla="*/ 48 h 50"/>
                <a:gd name="T6" fmla="*/ 0 w 38"/>
                <a:gd name="T7" fmla="*/ 0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50"/>
                <a:gd name="T14" fmla="*/ 38 w 38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50">
                  <a:moveTo>
                    <a:pt x="0" y="0"/>
                  </a:moveTo>
                  <a:lnTo>
                    <a:pt x="35" y="50"/>
                  </a:lnTo>
                  <a:lnTo>
                    <a:pt x="3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6" name="Line 1744"/>
            <p:cNvSpPr>
              <a:spLocks noChangeAspect="1" noChangeShapeType="1"/>
            </p:cNvSpPr>
            <p:nvPr/>
          </p:nvSpPr>
          <p:spPr bwMode="auto">
            <a:xfrm flipV="1">
              <a:off x="4457" y="184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7" name="Freeform 1745"/>
            <p:cNvSpPr>
              <a:spLocks noChangeAspect="1"/>
            </p:cNvSpPr>
            <p:nvPr/>
          </p:nvSpPr>
          <p:spPr bwMode="auto">
            <a:xfrm>
              <a:off x="4447" y="1821"/>
              <a:ext cx="20" cy="21"/>
            </a:xfrm>
            <a:custGeom>
              <a:avLst/>
              <a:gdLst>
                <a:gd name="T0" fmla="*/ 0 w 142"/>
                <a:gd name="T1" fmla="*/ 52 h 148"/>
                <a:gd name="T2" fmla="*/ 39 w 142"/>
                <a:gd name="T3" fmla="*/ 100 h 148"/>
                <a:gd name="T4" fmla="*/ 77 w 142"/>
                <a:gd name="T5" fmla="*/ 148 h 148"/>
                <a:gd name="T6" fmla="*/ 142 w 142"/>
                <a:gd name="T7" fmla="*/ 96 h 148"/>
                <a:gd name="T8" fmla="*/ 103 w 142"/>
                <a:gd name="T9" fmla="*/ 48 h 148"/>
                <a:gd name="T10" fmla="*/ 65 w 142"/>
                <a:gd name="T11" fmla="*/ 0 h 148"/>
                <a:gd name="T12" fmla="*/ 0 w 142"/>
                <a:gd name="T13" fmla="*/ 52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"/>
                <a:gd name="T22" fmla="*/ 0 h 148"/>
                <a:gd name="T23" fmla="*/ 142 w 14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" h="148">
                  <a:moveTo>
                    <a:pt x="0" y="52"/>
                  </a:moveTo>
                  <a:lnTo>
                    <a:pt x="39" y="100"/>
                  </a:lnTo>
                  <a:lnTo>
                    <a:pt x="77" y="148"/>
                  </a:lnTo>
                  <a:lnTo>
                    <a:pt x="142" y="96"/>
                  </a:lnTo>
                  <a:lnTo>
                    <a:pt x="103" y="48"/>
                  </a:lnTo>
                  <a:lnTo>
                    <a:pt x="65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8" name="Freeform 1746"/>
            <p:cNvSpPr>
              <a:spLocks noChangeAspect="1"/>
            </p:cNvSpPr>
            <p:nvPr/>
          </p:nvSpPr>
          <p:spPr bwMode="auto">
            <a:xfrm>
              <a:off x="4447" y="1821"/>
              <a:ext cx="20" cy="21"/>
            </a:xfrm>
            <a:custGeom>
              <a:avLst/>
              <a:gdLst>
                <a:gd name="T0" fmla="*/ 0 w 142"/>
                <a:gd name="T1" fmla="*/ 52 h 148"/>
                <a:gd name="T2" fmla="*/ 39 w 142"/>
                <a:gd name="T3" fmla="*/ 100 h 148"/>
                <a:gd name="T4" fmla="*/ 77 w 142"/>
                <a:gd name="T5" fmla="*/ 148 h 148"/>
                <a:gd name="T6" fmla="*/ 142 w 142"/>
                <a:gd name="T7" fmla="*/ 96 h 148"/>
                <a:gd name="T8" fmla="*/ 103 w 142"/>
                <a:gd name="T9" fmla="*/ 48 h 148"/>
                <a:gd name="T10" fmla="*/ 65 w 142"/>
                <a:gd name="T11" fmla="*/ 0 h 148"/>
                <a:gd name="T12" fmla="*/ 0 w 142"/>
                <a:gd name="T13" fmla="*/ 52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"/>
                <a:gd name="T22" fmla="*/ 0 h 148"/>
                <a:gd name="T23" fmla="*/ 142 w 14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" h="148">
                  <a:moveTo>
                    <a:pt x="0" y="52"/>
                  </a:moveTo>
                  <a:lnTo>
                    <a:pt x="39" y="100"/>
                  </a:lnTo>
                  <a:lnTo>
                    <a:pt x="77" y="148"/>
                  </a:lnTo>
                  <a:lnTo>
                    <a:pt x="142" y="96"/>
                  </a:lnTo>
                  <a:lnTo>
                    <a:pt x="103" y="48"/>
                  </a:lnTo>
                  <a:lnTo>
                    <a:pt x="65" y="0"/>
                  </a:lnTo>
                  <a:lnTo>
                    <a:pt x="0" y="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9" name="Freeform 1747"/>
            <p:cNvSpPr>
              <a:spLocks noChangeAspect="1"/>
            </p:cNvSpPr>
            <p:nvPr/>
          </p:nvSpPr>
          <p:spPr bwMode="auto">
            <a:xfrm>
              <a:off x="4462" y="1828"/>
              <a:ext cx="5" cy="7"/>
            </a:xfrm>
            <a:custGeom>
              <a:avLst/>
              <a:gdLst>
                <a:gd name="T0" fmla="*/ 0 w 41"/>
                <a:gd name="T1" fmla="*/ 0 h 48"/>
                <a:gd name="T2" fmla="*/ 39 w 41"/>
                <a:gd name="T3" fmla="*/ 48 h 48"/>
                <a:gd name="T4" fmla="*/ 41 w 41"/>
                <a:gd name="T5" fmla="*/ 45 h 48"/>
                <a:gd name="T6" fmla="*/ 0 w 41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8"/>
                <a:gd name="T14" fmla="*/ 41 w 41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8">
                  <a:moveTo>
                    <a:pt x="0" y="0"/>
                  </a:moveTo>
                  <a:lnTo>
                    <a:pt x="39" y="48"/>
                  </a:lnTo>
                  <a:lnTo>
                    <a:pt x="41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0" name="Line 1748"/>
            <p:cNvSpPr>
              <a:spLocks noChangeAspect="1" noChangeShapeType="1"/>
            </p:cNvSpPr>
            <p:nvPr/>
          </p:nvSpPr>
          <p:spPr bwMode="auto">
            <a:xfrm flipV="1">
              <a:off x="4467" y="183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1" name="Freeform 1749"/>
            <p:cNvSpPr>
              <a:spLocks noChangeAspect="1"/>
            </p:cNvSpPr>
            <p:nvPr/>
          </p:nvSpPr>
          <p:spPr bwMode="auto">
            <a:xfrm>
              <a:off x="4456" y="1814"/>
              <a:ext cx="20" cy="21"/>
            </a:xfrm>
            <a:custGeom>
              <a:avLst/>
              <a:gdLst>
                <a:gd name="T0" fmla="*/ 0 w 145"/>
                <a:gd name="T1" fmla="*/ 56 h 147"/>
                <a:gd name="T2" fmla="*/ 41 w 145"/>
                <a:gd name="T3" fmla="*/ 102 h 147"/>
                <a:gd name="T4" fmla="*/ 82 w 145"/>
                <a:gd name="T5" fmla="*/ 147 h 147"/>
                <a:gd name="T6" fmla="*/ 145 w 145"/>
                <a:gd name="T7" fmla="*/ 92 h 147"/>
                <a:gd name="T8" fmla="*/ 104 w 145"/>
                <a:gd name="T9" fmla="*/ 46 h 147"/>
                <a:gd name="T10" fmla="*/ 63 w 145"/>
                <a:gd name="T11" fmla="*/ 0 h 147"/>
                <a:gd name="T12" fmla="*/ 0 w 145"/>
                <a:gd name="T13" fmla="*/ 56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"/>
                <a:gd name="T22" fmla="*/ 0 h 147"/>
                <a:gd name="T23" fmla="*/ 145 w 145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" h="147">
                  <a:moveTo>
                    <a:pt x="0" y="56"/>
                  </a:moveTo>
                  <a:lnTo>
                    <a:pt x="41" y="102"/>
                  </a:lnTo>
                  <a:lnTo>
                    <a:pt x="82" y="147"/>
                  </a:lnTo>
                  <a:lnTo>
                    <a:pt x="145" y="92"/>
                  </a:lnTo>
                  <a:lnTo>
                    <a:pt x="104" y="46"/>
                  </a:lnTo>
                  <a:lnTo>
                    <a:pt x="63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2" name="Freeform 1750"/>
            <p:cNvSpPr>
              <a:spLocks noChangeAspect="1"/>
            </p:cNvSpPr>
            <p:nvPr/>
          </p:nvSpPr>
          <p:spPr bwMode="auto">
            <a:xfrm>
              <a:off x="4456" y="1814"/>
              <a:ext cx="20" cy="21"/>
            </a:xfrm>
            <a:custGeom>
              <a:avLst/>
              <a:gdLst>
                <a:gd name="T0" fmla="*/ 0 w 145"/>
                <a:gd name="T1" fmla="*/ 56 h 147"/>
                <a:gd name="T2" fmla="*/ 41 w 145"/>
                <a:gd name="T3" fmla="*/ 102 h 147"/>
                <a:gd name="T4" fmla="*/ 82 w 145"/>
                <a:gd name="T5" fmla="*/ 147 h 147"/>
                <a:gd name="T6" fmla="*/ 145 w 145"/>
                <a:gd name="T7" fmla="*/ 92 h 147"/>
                <a:gd name="T8" fmla="*/ 104 w 145"/>
                <a:gd name="T9" fmla="*/ 46 h 147"/>
                <a:gd name="T10" fmla="*/ 63 w 145"/>
                <a:gd name="T11" fmla="*/ 0 h 147"/>
                <a:gd name="T12" fmla="*/ 0 w 145"/>
                <a:gd name="T13" fmla="*/ 56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"/>
                <a:gd name="T22" fmla="*/ 0 h 147"/>
                <a:gd name="T23" fmla="*/ 145 w 145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" h="147">
                  <a:moveTo>
                    <a:pt x="0" y="56"/>
                  </a:moveTo>
                  <a:lnTo>
                    <a:pt x="41" y="102"/>
                  </a:lnTo>
                  <a:lnTo>
                    <a:pt x="82" y="147"/>
                  </a:lnTo>
                  <a:lnTo>
                    <a:pt x="145" y="92"/>
                  </a:lnTo>
                  <a:lnTo>
                    <a:pt x="104" y="46"/>
                  </a:lnTo>
                  <a:lnTo>
                    <a:pt x="63" y="0"/>
                  </a:lnTo>
                  <a:lnTo>
                    <a:pt x="0" y="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3" name="Freeform 1751"/>
            <p:cNvSpPr>
              <a:spLocks noChangeAspect="1"/>
            </p:cNvSpPr>
            <p:nvPr/>
          </p:nvSpPr>
          <p:spPr bwMode="auto">
            <a:xfrm>
              <a:off x="4471" y="1820"/>
              <a:ext cx="6" cy="7"/>
            </a:xfrm>
            <a:custGeom>
              <a:avLst/>
              <a:gdLst>
                <a:gd name="T0" fmla="*/ 0 w 43"/>
                <a:gd name="T1" fmla="*/ 0 h 46"/>
                <a:gd name="T2" fmla="*/ 41 w 43"/>
                <a:gd name="T3" fmla="*/ 46 h 46"/>
                <a:gd name="T4" fmla="*/ 43 w 43"/>
                <a:gd name="T5" fmla="*/ 43 h 46"/>
                <a:gd name="T6" fmla="*/ 0 w 43"/>
                <a:gd name="T7" fmla="*/ 0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6"/>
                <a:gd name="T14" fmla="*/ 43 w 43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6">
                  <a:moveTo>
                    <a:pt x="0" y="0"/>
                  </a:moveTo>
                  <a:lnTo>
                    <a:pt x="41" y="46"/>
                  </a:lnTo>
                  <a:lnTo>
                    <a:pt x="43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4" name="Line 1752"/>
            <p:cNvSpPr>
              <a:spLocks noChangeAspect="1" noChangeShapeType="1"/>
            </p:cNvSpPr>
            <p:nvPr/>
          </p:nvSpPr>
          <p:spPr bwMode="auto">
            <a:xfrm flipV="1">
              <a:off x="4476" y="182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5" name="Freeform 1753"/>
            <p:cNvSpPr>
              <a:spLocks noChangeAspect="1"/>
            </p:cNvSpPr>
            <p:nvPr/>
          </p:nvSpPr>
          <p:spPr bwMode="auto">
            <a:xfrm>
              <a:off x="4464" y="1805"/>
              <a:ext cx="21" cy="21"/>
            </a:xfrm>
            <a:custGeom>
              <a:avLst/>
              <a:gdLst>
                <a:gd name="T0" fmla="*/ 0 w 146"/>
                <a:gd name="T1" fmla="*/ 61 h 147"/>
                <a:gd name="T2" fmla="*/ 43 w 146"/>
                <a:gd name="T3" fmla="*/ 104 h 147"/>
                <a:gd name="T4" fmla="*/ 86 w 146"/>
                <a:gd name="T5" fmla="*/ 147 h 147"/>
                <a:gd name="T6" fmla="*/ 146 w 146"/>
                <a:gd name="T7" fmla="*/ 87 h 147"/>
                <a:gd name="T8" fmla="*/ 103 w 146"/>
                <a:gd name="T9" fmla="*/ 44 h 147"/>
                <a:gd name="T10" fmla="*/ 60 w 146"/>
                <a:gd name="T11" fmla="*/ 0 h 147"/>
                <a:gd name="T12" fmla="*/ 0 w 146"/>
                <a:gd name="T13" fmla="*/ 61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47"/>
                <a:gd name="T23" fmla="*/ 146 w 146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47">
                  <a:moveTo>
                    <a:pt x="0" y="61"/>
                  </a:moveTo>
                  <a:lnTo>
                    <a:pt x="43" y="104"/>
                  </a:lnTo>
                  <a:lnTo>
                    <a:pt x="86" y="147"/>
                  </a:lnTo>
                  <a:lnTo>
                    <a:pt x="146" y="87"/>
                  </a:lnTo>
                  <a:lnTo>
                    <a:pt x="103" y="44"/>
                  </a:lnTo>
                  <a:lnTo>
                    <a:pt x="60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6" name="Freeform 1754"/>
            <p:cNvSpPr>
              <a:spLocks noChangeAspect="1"/>
            </p:cNvSpPr>
            <p:nvPr/>
          </p:nvSpPr>
          <p:spPr bwMode="auto">
            <a:xfrm>
              <a:off x="4464" y="1805"/>
              <a:ext cx="21" cy="21"/>
            </a:xfrm>
            <a:custGeom>
              <a:avLst/>
              <a:gdLst>
                <a:gd name="T0" fmla="*/ 0 w 146"/>
                <a:gd name="T1" fmla="*/ 61 h 147"/>
                <a:gd name="T2" fmla="*/ 43 w 146"/>
                <a:gd name="T3" fmla="*/ 104 h 147"/>
                <a:gd name="T4" fmla="*/ 86 w 146"/>
                <a:gd name="T5" fmla="*/ 147 h 147"/>
                <a:gd name="T6" fmla="*/ 146 w 146"/>
                <a:gd name="T7" fmla="*/ 87 h 147"/>
                <a:gd name="T8" fmla="*/ 103 w 146"/>
                <a:gd name="T9" fmla="*/ 44 h 147"/>
                <a:gd name="T10" fmla="*/ 60 w 146"/>
                <a:gd name="T11" fmla="*/ 0 h 147"/>
                <a:gd name="T12" fmla="*/ 0 w 146"/>
                <a:gd name="T13" fmla="*/ 61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47"/>
                <a:gd name="T23" fmla="*/ 146 w 146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47">
                  <a:moveTo>
                    <a:pt x="0" y="61"/>
                  </a:moveTo>
                  <a:lnTo>
                    <a:pt x="43" y="104"/>
                  </a:lnTo>
                  <a:lnTo>
                    <a:pt x="86" y="147"/>
                  </a:lnTo>
                  <a:lnTo>
                    <a:pt x="146" y="87"/>
                  </a:lnTo>
                  <a:lnTo>
                    <a:pt x="103" y="44"/>
                  </a:lnTo>
                  <a:lnTo>
                    <a:pt x="60" y="0"/>
                  </a:lnTo>
                  <a:lnTo>
                    <a:pt x="0" y="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7" name="Freeform 1755"/>
            <p:cNvSpPr>
              <a:spLocks noChangeAspect="1"/>
            </p:cNvSpPr>
            <p:nvPr/>
          </p:nvSpPr>
          <p:spPr bwMode="auto">
            <a:xfrm>
              <a:off x="4479" y="1812"/>
              <a:ext cx="7" cy="6"/>
            </a:xfrm>
            <a:custGeom>
              <a:avLst/>
              <a:gdLst>
                <a:gd name="T0" fmla="*/ 0 w 46"/>
                <a:gd name="T1" fmla="*/ 0 h 43"/>
                <a:gd name="T2" fmla="*/ 43 w 46"/>
                <a:gd name="T3" fmla="*/ 43 h 43"/>
                <a:gd name="T4" fmla="*/ 46 w 46"/>
                <a:gd name="T5" fmla="*/ 41 h 43"/>
                <a:gd name="T6" fmla="*/ 0 w 46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3"/>
                <a:gd name="T14" fmla="*/ 46 w 46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3">
                  <a:moveTo>
                    <a:pt x="0" y="0"/>
                  </a:moveTo>
                  <a:lnTo>
                    <a:pt x="43" y="43"/>
                  </a:lnTo>
                  <a:lnTo>
                    <a:pt x="46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8" name="Line 1756"/>
            <p:cNvSpPr>
              <a:spLocks noChangeAspect="1" noChangeShapeType="1"/>
            </p:cNvSpPr>
            <p:nvPr/>
          </p:nvSpPr>
          <p:spPr bwMode="auto">
            <a:xfrm flipV="1">
              <a:off x="4485" y="181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9" name="Freeform 1757"/>
            <p:cNvSpPr>
              <a:spLocks noChangeAspect="1"/>
            </p:cNvSpPr>
            <p:nvPr/>
          </p:nvSpPr>
          <p:spPr bwMode="auto">
            <a:xfrm>
              <a:off x="4473" y="1797"/>
              <a:ext cx="21" cy="20"/>
            </a:xfrm>
            <a:custGeom>
              <a:avLst/>
              <a:gdLst>
                <a:gd name="T0" fmla="*/ 0 w 147"/>
                <a:gd name="T1" fmla="*/ 64 h 146"/>
                <a:gd name="T2" fmla="*/ 45 w 147"/>
                <a:gd name="T3" fmla="*/ 105 h 146"/>
                <a:gd name="T4" fmla="*/ 91 w 147"/>
                <a:gd name="T5" fmla="*/ 146 h 146"/>
                <a:gd name="T6" fmla="*/ 147 w 147"/>
                <a:gd name="T7" fmla="*/ 82 h 146"/>
                <a:gd name="T8" fmla="*/ 102 w 147"/>
                <a:gd name="T9" fmla="*/ 41 h 146"/>
                <a:gd name="T10" fmla="*/ 56 w 147"/>
                <a:gd name="T11" fmla="*/ 0 h 146"/>
                <a:gd name="T12" fmla="*/ 0 w 147"/>
                <a:gd name="T13" fmla="*/ 64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46"/>
                <a:gd name="T23" fmla="*/ 147 w 147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46">
                  <a:moveTo>
                    <a:pt x="0" y="64"/>
                  </a:moveTo>
                  <a:lnTo>
                    <a:pt x="45" y="105"/>
                  </a:lnTo>
                  <a:lnTo>
                    <a:pt x="91" y="146"/>
                  </a:lnTo>
                  <a:lnTo>
                    <a:pt x="147" y="82"/>
                  </a:lnTo>
                  <a:lnTo>
                    <a:pt x="102" y="41"/>
                  </a:lnTo>
                  <a:lnTo>
                    <a:pt x="56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0" name="Freeform 1758"/>
            <p:cNvSpPr>
              <a:spLocks noChangeAspect="1"/>
            </p:cNvSpPr>
            <p:nvPr/>
          </p:nvSpPr>
          <p:spPr bwMode="auto">
            <a:xfrm>
              <a:off x="4473" y="1797"/>
              <a:ext cx="21" cy="20"/>
            </a:xfrm>
            <a:custGeom>
              <a:avLst/>
              <a:gdLst>
                <a:gd name="T0" fmla="*/ 0 w 147"/>
                <a:gd name="T1" fmla="*/ 64 h 146"/>
                <a:gd name="T2" fmla="*/ 45 w 147"/>
                <a:gd name="T3" fmla="*/ 105 h 146"/>
                <a:gd name="T4" fmla="*/ 91 w 147"/>
                <a:gd name="T5" fmla="*/ 146 h 146"/>
                <a:gd name="T6" fmla="*/ 147 w 147"/>
                <a:gd name="T7" fmla="*/ 82 h 146"/>
                <a:gd name="T8" fmla="*/ 102 w 147"/>
                <a:gd name="T9" fmla="*/ 41 h 146"/>
                <a:gd name="T10" fmla="*/ 56 w 147"/>
                <a:gd name="T11" fmla="*/ 0 h 146"/>
                <a:gd name="T12" fmla="*/ 0 w 147"/>
                <a:gd name="T13" fmla="*/ 64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46"/>
                <a:gd name="T23" fmla="*/ 147 w 147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46">
                  <a:moveTo>
                    <a:pt x="0" y="64"/>
                  </a:moveTo>
                  <a:lnTo>
                    <a:pt x="45" y="105"/>
                  </a:lnTo>
                  <a:lnTo>
                    <a:pt x="91" y="146"/>
                  </a:lnTo>
                  <a:lnTo>
                    <a:pt x="147" y="82"/>
                  </a:lnTo>
                  <a:lnTo>
                    <a:pt x="102" y="41"/>
                  </a:lnTo>
                  <a:lnTo>
                    <a:pt x="56" y="0"/>
                  </a:lnTo>
                  <a:lnTo>
                    <a:pt x="0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1" name="Freeform 1759"/>
            <p:cNvSpPr>
              <a:spLocks noChangeAspect="1"/>
            </p:cNvSpPr>
            <p:nvPr/>
          </p:nvSpPr>
          <p:spPr bwMode="auto">
            <a:xfrm>
              <a:off x="4487" y="1802"/>
              <a:ext cx="7" cy="6"/>
            </a:xfrm>
            <a:custGeom>
              <a:avLst/>
              <a:gdLst>
                <a:gd name="T0" fmla="*/ 0 w 48"/>
                <a:gd name="T1" fmla="*/ 0 h 41"/>
                <a:gd name="T2" fmla="*/ 45 w 48"/>
                <a:gd name="T3" fmla="*/ 41 h 41"/>
                <a:gd name="T4" fmla="*/ 48 w 48"/>
                <a:gd name="T5" fmla="*/ 39 h 41"/>
                <a:gd name="T6" fmla="*/ 0 w 48"/>
                <a:gd name="T7" fmla="*/ 0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1"/>
                <a:gd name="T14" fmla="*/ 48 w 48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1">
                  <a:moveTo>
                    <a:pt x="0" y="0"/>
                  </a:moveTo>
                  <a:lnTo>
                    <a:pt x="45" y="41"/>
                  </a:lnTo>
                  <a:lnTo>
                    <a:pt x="48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2" name="Line 1760"/>
            <p:cNvSpPr>
              <a:spLocks noChangeAspect="1" noChangeShapeType="1"/>
            </p:cNvSpPr>
            <p:nvPr/>
          </p:nvSpPr>
          <p:spPr bwMode="auto">
            <a:xfrm flipV="1">
              <a:off x="4494" y="180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3" name="Freeform 1761"/>
            <p:cNvSpPr>
              <a:spLocks noChangeAspect="1"/>
            </p:cNvSpPr>
            <p:nvPr/>
          </p:nvSpPr>
          <p:spPr bwMode="auto">
            <a:xfrm>
              <a:off x="4481" y="1787"/>
              <a:ext cx="21" cy="21"/>
            </a:xfrm>
            <a:custGeom>
              <a:avLst/>
              <a:gdLst>
                <a:gd name="T0" fmla="*/ 0 w 149"/>
                <a:gd name="T1" fmla="*/ 67 h 145"/>
                <a:gd name="T2" fmla="*/ 47 w 149"/>
                <a:gd name="T3" fmla="*/ 106 h 145"/>
                <a:gd name="T4" fmla="*/ 95 w 149"/>
                <a:gd name="T5" fmla="*/ 145 h 145"/>
                <a:gd name="T6" fmla="*/ 149 w 149"/>
                <a:gd name="T7" fmla="*/ 77 h 145"/>
                <a:gd name="T8" fmla="*/ 101 w 149"/>
                <a:gd name="T9" fmla="*/ 39 h 145"/>
                <a:gd name="T10" fmla="*/ 55 w 149"/>
                <a:gd name="T11" fmla="*/ 0 h 145"/>
                <a:gd name="T12" fmla="*/ 0 w 149"/>
                <a:gd name="T13" fmla="*/ 67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45"/>
                <a:gd name="T23" fmla="*/ 149 w 149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45">
                  <a:moveTo>
                    <a:pt x="0" y="67"/>
                  </a:moveTo>
                  <a:lnTo>
                    <a:pt x="47" y="106"/>
                  </a:lnTo>
                  <a:lnTo>
                    <a:pt x="95" y="145"/>
                  </a:lnTo>
                  <a:lnTo>
                    <a:pt x="149" y="77"/>
                  </a:lnTo>
                  <a:lnTo>
                    <a:pt x="101" y="39"/>
                  </a:lnTo>
                  <a:lnTo>
                    <a:pt x="55" y="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4" name="Freeform 1762"/>
            <p:cNvSpPr>
              <a:spLocks noChangeAspect="1"/>
            </p:cNvSpPr>
            <p:nvPr/>
          </p:nvSpPr>
          <p:spPr bwMode="auto">
            <a:xfrm>
              <a:off x="4481" y="1787"/>
              <a:ext cx="21" cy="21"/>
            </a:xfrm>
            <a:custGeom>
              <a:avLst/>
              <a:gdLst>
                <a:gd name="T0" fmla="*/ 0 w 149"/>
                <a:gd name="T1" fmla="*/ 67 h 145"/>
                <a:gd name="T2" fmla="*/ 47 w 149"/>
                <a:gd name="T3" fmla="*/ 106 h 145"/>
                <a:gd name="T4" fmla="*/ 95 w 149"/>
                <a:gd name="T5" fmla="*/ 145 h 145"/>
                <a:gd name="T6" fmla="*/ 149 w 149"/>
                <a:gd name="T7" fmla="*/ 77 h 145"/>
                <a:gd name="T8" fmla="*/ 101 w 149"/>
                <a:gd name="T9" fmla="*/ 39 h 145"/>
                <a:gd name="T10" fmla="*/ 55 w 149"/>
                <a:gd name="T11" fmla="*/ 0 h 145"/>
                <a:gd name="T12" fmla="*/ 0 w 149"/>
                <a:gd name="T13" fmla="*/ 67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45"/>
                <a:gd name="T23" fmla="*/ 149 w 149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45">
                  <a:moveTo>
                    <a:pt x="0" y="67"/>
                  </a:moveTo>
                  <a:lnTo>
                    <a:pt x="47" y="106"/>
                  </a:lnTo>
                  <a:lnTo>
                    <a:pt x="95" y="145"/>
                  </a:lnTo>
                  <a:lnTo>
                    <a:pt x="149" y="77"/>
                  </a:lnTo>
                  <a:lnTo>
                    <a:pt x="101" y="39"/>
                  </a:lnTo>
                  <a:lnTo>
                    <a:pt x="55" y="0"/>
                  </a:lnTo>
                  <a:lnTo>
                    <a:pt x="0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5" name="Freeform 1763"/>
            <p:cNvSpPr>
              <a:spLocks noChangeAspect="1"/>
            </p:cNvSpPr>
            <p:nvPr/>
          </p:nvSpPr>
          <p:spPr bwMode="auto">
            <a:xfrm>
              <a:off x="4495" y="1793"/>
              <a:ext cx="7" cy="5"/>
            </a:xfrm>
            <a:custGeom>
              <a:avLst/>
              <a:gdLst>
                <a:gd name="T0" fmla="*/ 0 w 49"/>
                <a:gd name="T1" fmla="*/ 0 h 38"/>
                <a:gd name="T2" fmla="*/ 48 w 49"/>
                <a:gd name="T3" fmla="*/ 38 h 38"/>
                <a:gd name="T4" fmla="*/ 49 w 49"/>
                <a:gd name="T5" fmla="*/ 35 h 38"/>
                <a:gd name="T6" fmla="*/ 0 w 49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8"/>
                <a:gd name="T14" fmla="*/ 49 w 49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8">
                  <a:moveTo>
                    <a:pt x="0" y="0"/>
                  </a:moveTo>
                  <a:lnTo>
                    <a:pt x="48" y="38"/>
                  </a:lnTo>
                  <a:lnTo>
                    <a:pt x="4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6" name="Line 1764"/>
            <p:cNvSpPr>
              <a:spLocks noChangeAspect="1" noChangeShapeType="1"/>
            </p:cNvSpPr>
            <p:nvPr/>
          </p:nvSpPr>
          <p:spPr bwMode="auto">
            <a:xfrm flipV="1">
              <a:off x="4502" y="179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7" name="Freeform 1765"/>
            <p:cNvSpPr>
              <a:spLocks noChangeAspect="1"/>
            </p:cNvSpPr>
            <p:nvPr/>
          </p:nvSpPr>
          <p:spPr bwMode="auto">
            <a:xfrm>
              <a:off x="4488" y="1778"/>
              <a:ext cx="21" cy="20"/>
            </a:xfrm>
            <a:custGeom>
              <a:avLst/>
              <a:gdLst>
                <a:gd name="T0" fmla="*/ 0 w 148"/>
                <a:gd name="T1" fmla="*/ 70 h 141"/>
                <a:gd name="T2" fmla="*/ 48 w 148"/>
                <a:gd name="T3" fmla="*/ 106 h 141"/>
                <a:gd name="T4" fmla="*/ 97 w 148"/>
                <a:gd name="T5" fmla="*/ 141 h 141"/>
                <a:gd name="T6" fmla="*/ 148 w 148"/>
                <a:gd name="T7" fmla="*/ 70 h 141"/>
                <a:gd name="T8" fmla="*/ 100 w 148"/>
                <a:gd name="T9" fmla="*/ 35 h 141"/>
                <a:gd name="T10" fmla="*/ 51 w 148"/>
                <a:gd name="T11" fmla="*/ 0 h 141"/>
                <a:gd name="T12" fmla="*/ 0 w 148"/>
                <a:gd name="T13" fmla="*/ 7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0" y="70"/>
                  </a:moveTo>
                  <a:lnTo>
                    <a:pt x="48" y="106"/>
                  </a:lnTo>
                  <a:lnTo>
                    <a:pt x="97" y="141"/>
                  </a:lnTo>
                  <a:lnTo>
                    <a:pt x="148" y="70"/>
                  </a:lnTo>
                  <a:lnTo>
                    <a:pt x="100" y="35"/>
                  </a:lnTo>
                  <a:lnTo>
                    <a:pt x="51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8" name="Freeform 1766"/>
            <p:cNvSpPr>
              <a:spLocks noChangeAspect="1"/>
            </p:cNvSpPr>
            <p:nvPr/>
          </p:nvSpPr>
          <p:spPr bwMode="auto">
            <a:xfrm>
              <a:off x="4488" y="1778"/>
              <a:ext cx="21" cy="20"/>
            </a:xfrm>
            <a:custGeom>
              <a:avLst/>
              <a:gdLst>
                <a:gd name="T0" fmla="*/ 0 w 148"/>
                <a:gd name="T1" fmla="*/ 70 h 141"/>
                <a:gd name="T2" fmla="*/ 48 w 148"/>
                <a:gd name="T3" fmla="*/ 106 h 141"/>
                <a:gd name="T4" fmla="*/ 97 w 148"/>
                <a:gd name="T5" fmla="*/ 141 h 141"/>
                <a:gd name="T6" fmla="*/ 148 w 148"/>
                <a:gd name="T7" fmla="*/ 70 h 141"/>
                <a:gd name="T8" fmla="*/ 100 w 148"/>
                <a:gd name="T9" fmla="*/ 35 h 141"/>
                <a:gd name="T10" fmla="*/ 51 w 148"/>
                <a:gd name="T11" fmla="*/ 0 h 141"/>
                <a:gd name="T12" fmla="*/ 0 w 148"/>
                <a:gd name="T13" fmla="*/ 7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0" y="70"/>
                  </a:moveTo>
                  <a:lnTo>
                    <a:pt x="48" y="106"/>
                  </a:lnTo>
                  <a:lnTo>
                    <a:pt x="97" y="141"/>
                  </a:lnTo>
                  <a:lnTo>
                    <a:pt x="148" y="70"/>
                  </a:lnTo>
                  <a:lnTo>
                    <a:pt x="100" y="35"/>
                  </a:lnTo>
                  <a:lnTo>
                    <a:pt x="51" y="0"/>
                  </a:lnTo>
                  <a:lnTo>
                    <a:pt x="0" y="7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9" name="Freeform 1767"/>
            <p:cNvSpPr>
              <a:spLocks noChangeAspect="1"/>
            </p:cNvSpPr>
            <p:nvPr/>
          </p:nvSpPr>
          <p:spPr bwMode="auto">
            <a:xfrm>
              <a:off x="4502" y="1783"/>
              <a:ext cx="8" cy="5"/>
            </a:xfrm>
            <a:custGeom>
              <a:avLst/>
              <a:gdLst>
                <a:gd name="T0" fmla="*/ 0 w 51"/>
                <a:gd name="T1" fmla="*/ 0 h 35"/>
                <a:gd name="T2" fmla="*/ 48 w 51"/>
                <a:gd name="T3" fmla="*/ 35 h 35"/>
                <a:gd name="T4" fmla="*/ 51 w 51"/>
                <a:gd name="T5" fmla="*/ 34 h 35"/>
                <a:gd name="T6" fmla="*/ 0 w 51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0" y="0"/>
                  </a:moveTo>
                  <a:lnTo>
                    <a:pt x="48" y="35"/>
                  </a:lnTo>
                  <a:lnTo>
                    <a:pt x="51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0" name="Line 1768"/>
            <p:cNvSpPr>
              <a:spLocks noChangeAspect="1" noChangeShapeType="1"/>
            </p:cNvSpPr>
            <p:nvPr/>
          </p:nvSpPr>
          <p:spPr bwMode="auto">
            <a:xfrm flipV="1">
              <a:off x="4509" y="178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1" name="Freeform 1769"/>
            <p:cNvSpPr>
              <a:spLocks noChangeAspect="1"/>
            </p:cNvSpPr>
            <p:nvPr/>
          </p:nvSpPr>
          <p:spPr bwMode="auto">
            <a:xfrm>
              <a:off x="4495" y="1767"/>
              <a:ext cx="22" cy="21"/>
            </a:xfrm>
            <a:custGeom>
              <a:avLst/>
              <a:gdLst>
                <a:gd name="T0" fmla="*/ 0 w 152"/>
                <a:gd name="T1" fmla="*/ 74 h 142"/>
                <a:gd name="T2" fmla="*/ 52 w 152"/>
                <a:gd name="T3" fmla="*/ 108 h 142"/>
                <a:gd name="T4" fmla="*/ 103 w 152"/>
                <a:gd name="T5" fmla="*/ 142 h 142"/>
                <a:gd name="T6" fmla="*/ 152 w 152"/>
                <a:gd name="T7" fmla="*/ 68 h 142"/>
                <a:gd name="T8" fmla="*/ 100 w 152"/>
                <a:gd name="T9" fmla="*/ 34 h 142"/>
                <a:gd name="T10" fmla="*/ 49 w 152"/>
                <a:gd name="T11" fmla="*/ 0 h 142"/>
                <a:gd name="T12" fmla="*/ 0 w 152"/>
                <a:gd name="T13" fmla="*/ 74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142"/>
                <a:gd name="T23" fmla="*/ 152 w 152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142">
                  <a:moveTo>
                    <a:pt x="0" y="74"/>
                  </a:moveTo>
                  <a:lnTo>
                    <a:pt x="52" y="108"/>
                  </a:lnTo>
                  <a:lnTo>
                    <a:pt x="103" y="142"/>
                  </a:lnTo>
                  <a:lnTo>
                    <a:pt x="152" y="68"/>
                  </a:lnTo>
                  <a:lnTo>
                    <a:pt x="100" y="34"/>
                  </a:lnTo>
                  <a:lnTo>
                    <a:pt x="49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2" name="Freeform 1770"/>
            <p:cNvSpPr>
              <a:spLocks noChangeAspect="1"/>
            </p:cNvSpPr>
            <p:nvPr/>
          </p:nvSpPr>
          <p:spPr bwMode="auto">
            <a:xfrm>
              <a:off x="4495" y="1767"/>
              <a:ext cx="22" cy="21"/>
            </a:xfrm>
            <a:custGeom>
              <a:avLst/>
              <a:gdLst>
                <a:gd name="T0" fmla="*/ 0 w 152"/>
                <a:gd name="T1" fmla="*/ 74 h 142"/>
                <a:gd name="T2" fmla="*/ 52 w 152"/>
                <a:gd name="T3" fmla="*/ 108 h 142"/>
                <a:gd name="T4" fmla="*/ 103 w 152"/>
                <a:gd name="T5" fmla="*/ 142 h 142"/>
                <a:gd name="T6" fmla="*/ 152 w 152"/>
                <a:gd name="T7" fmla="*/ 68 h 142"/>
                <a:gd name="T8" fmla="*/ 100 w 152"/>
                <a:gd name="T9" fmla="*/ 34 h 142"/>
                <a:gd name="T10" fmla="*/ 49 w 152"/>
                <a:gd name="T11" fmla="*/ 0 h 142"/>
                <a:gd name="T12" fmla="*/ 0 w 152"/>
                <a:gd name="T13" fmla="*/ 74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142"/>
                <a:gd name="T23" fmla="*/ 152 w 152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142">
                  <a:moveTo>
                    <a:pt x="0" y="74"/>
                  </a:moveTo>
                  <a:lnTo>
                    <a:pt x="52" y="108"/>
                  </a:lnTo>
                  <a:lnTo>
                    <a:pt x="103" y="142"/>
                  </a:lnTo>
                  <a:lnTo>
                    <a:pt x="152" y="68"/>
                  </a:lnTo>
                  <a:lnTo>
                    <a:pt x="100" y="34"/>
                  </a:lnTo>
                  <a:lnTo>
                    <a:pt x="49" y="0"/>
                  </a:lnTo>
                  <a:lnTo>
                    <a:pt x="0" y="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3" name="Freeform 1771"/>
            <p:cNvSpPr>
              <a:spLocks noChangeAspect="1"/>
            </p:cNvSpPr>
            <p:nvPr/>
          </p:nvSpPr>
          <p:spPr bwMode="auto">
            <a:xfrm>
              <a:off x="4509" y="1772"/>
              <a:ext cx="8" cy="5"/>
            </a:xfrm>
            <a:custGeom>
              <a:avLst/>
              <a:gdLst>
                <a:gd name="T0" fmla="*/ 0 w 53"/>
                <a:gd name="T1" fmla="*/ 0 h 34"/>
                <a:gd name="T2" fmla="*/ 52 w 53"/>
                <a:gd name="T3" fmla="*/ 34 h 34"/>
                <a:gd name="T4" fmla="*/ 53 w 53"/>
                <a:gd name="T5" fmla="*/ 30 h 34"/>
                <a:gd name="T6" fmla="*/ 0 w 53"/>
                <a:gd name="T7" fmla="*/ 0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34"/>
                <a:gd name="T14" fmla="*/ 53 w 53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34">
                  <a:moveTo>
                    <a:pt x="0" y="0"/>
                  </a:moveTo>
                  <a:lnTo>
                    <a:pt x="52" y="34"/>
                  </a:lnTo>
                  <a:lnTo>
                    <a:pt x="53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4" name="Line 1772"/>
            <p:cNvSpPr>
              <a:spLocks noChangeAspect="1" noChangeShapeType="1"/>
            </p:cNvSpPr>
            <p:nvPr/>
          </p:nvSpPr>
          <p:spPr bwMode="auto">
            <a:xfrm flipV="1">
              <a:off x="4517" y="177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5" name="Freeform 1773"/>
            <p:cNvSpPr>
              <a:spLocks noChangeAspect="1"/>
            </p:cNvSpPr>
            <p:nvPr/>
          </p:nvSpPr>
          <p:spPr bwMode="auto">
            <a:xfrm>
              <a:off x="4502" y="1746"/>
              <a:ext cx="27" cy="30"/>
            </a:xfrm>
            <a:custGeom>
              <a:avLst/>
              <a:gdLst>
                <a:gd name="T0" fmla="*/ 0 w 193"/>
                <a:gd name="T1" fmla="*/ 156 h 215"/>
                <a:gd name="T2" fmla="*/ 52 w 193"/>
                <a:gd name="T3" fmla="*/ 185 h 215"/>
                <a:gd name="T4" fmla="*/ 105 w 193"/>
                <a:gd name="T5" fmla="*/ 215 h 215"/>
                <a:gd name="T6" fmla="*/ 193 w 193"/>
                <a:gd name="T7" fmla="*/ 59 h 215"/>
                <a:gd name="T8" fmla="*/ 141 w 193"/>
                <a:gd name="T9" fmla="*/ 29 h 215"/>
                <a:gd name="T10" fmla="*/ 89 w 193"/>
                <a:gd name="T11" fmla="*/ 0 h 215"/>
                <a:gd name="T12" fmla="*/ 0 w 193"/>
                <a:gd name="T13" fmla="*/ 156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3"/>
                <a:gd name="T22" fmla="*/ 0 h 215"/>
                <a:gd name="T23" fmla="*/ 193 w 193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3" h="215">
                  <a:moveTo>
                    <a:pt x="0" y="156"/>
                  </a:moveTo>
                  <a:lnTo>
                    <a:pt x="52" y="185"/>
                  </a:lnTo>
                  <a:lnTo>
                    <a:pt x="105" y="215"/>
                  </a:lnTo>
                  <a:lnTo>
                    <a:pt x="193" y="59"/>
                  </a:lnTo>
                  <a:lnTo>
                    <a:pt x="141" y="29"/>
                  </a:lnTo>
                  <a:lnTo>
                    <a:pt x="89" y="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6" name="Freeform 1774"/>
            <p:cNvSpPr>
              <a:spLocks noChangeAspect="1"/>
            </p:cNvSpPr>
            <p:nvPr/>
          </p:nvSpPr>
          <p:spPr bwMode="auto">
            <a:xfrm>
              <a:off x="4502" y="1746"/>
              <a:ext cx="27" cy="30"/>
            </a:xfrm>
            <a:custGeom>
              <a:avLst/>
              <a:gdLst>
                <a:gd name="T0" fmla="*/ 0 w 193"/>
                <a:gd name="T1" fmla="*/ 156 h 215"/>
                <a:gd name="T2" fmla="*/ 52 w 193"/>
                <a:gd name="T3" fmla="*/ 185 h 215"/>
                <a:gd name="T4" fmla="*/ 105 w 193"/>
                <a:gd name="T5" fmla="*/ 215 h 215"/>
                <a:gd name="T6" fmla="*/ 193 w 193"/>
                <a:gd name="T7" fmla="*/ 59 h 215"/>
                <a:gd name="T8" fmla="*/ 141 w 193"/>
                <a:gd name="T9" fmla="*/ 29 h 215"/>
                <a:gd name="T10" fmla="*/ 89 w 193"/>
                <a:gd name="T11" fmla="*/ 0 h 215"/>
                <a:gd name="T12" fmla="*/ 0 w 193"/>
                <a:gd name="T13" fmla="*/ 156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3"/>
                <a:gd name="T22" fmla="*/ 0 h 215"/>
                <a:gd name="T23" fmla="*/ 193 w 193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3" h="215">
                  <a:moveTo>
                    <a:pt x="0" y="156"/>
                  </a:moveTo>
                  <a:lnTo>
                    <a:pt x="52" y="185"/>
                  </a:lnTo>
                  <a:lnTo>
                    <a:pt x="105" y="215"/>
                  </a:lnTo>
                  <a:lnTo>
                    <a:pt x="193" y="59"/>
                  </a:lnTo>
                  <a:lnTo>
                    <a:pt x="141" y="29"/>
                  </a:lnTo>
                  <a:lnTo>
                    <a:pt x="89" y="0"/>
                  </a:lnTo>
                  <a:lnTo>
                    <a:pt x="0" y="1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7" name="Freeform 1775"/>
            <p:cNvSpPr>
              <a:spLocks noChangeAspect="1"/>
            </p:cNvSpPr>
            <p:nvPr/>
          </p:nvSpPr>
          <p:spPr bwMode="auto">
            <a:xfrm>
              <a:off x="4522" y="1750"/>
              <a:ext cx="8" cy="4"/>
            </a:xfrm>
            <a:custGeom>
              <a:avLst/>
              <a:gdLst>
                <a:gd name="T0" fmla="*/ 0 w 55"/>
                <a:gd name="T1" fmla="*/ 0 h 30"/>
                <a:gd name="T2" fmla="*/ 52 w 55"/>
                <a:gd name="T3" fmla="*/ 30 h 30"/>
                <a:gd name="T4" fmla="*/ 55 w 55"/>
                <a:gd name="T5" fmla="*/ 26 h 30"/>
                <a:gd name="T6" fmla="*/ 0 w 55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0"/>
                <a:gd name="T14" fmla="*/ 55 w 5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0">
                  <a:moveTo>
                    <a:pt x="0" y="0"/>
                  </a:moveTo>
                  <a:lnTo>
                    <a:pt x="52" y="30"/>
                  </a:lnTo>
                  <a:lnTo>
                    <a:pt x="55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8" name="Line 1776"/>
            <p:cNvSpPr>
              <a:spLocks noChangeAspect="1" noChangeShapeType="1"/>
            </p:cNvSpPr>
            <p:nvPr/>
          </p:nvSpPr>
          <p:spPr bwMode="auto">
            <a:xfrm flipV="1">
              <a:off x="4529" y="175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9" name="Freeform 1777"/>
            <p:cNvSpPr>
              <a:spLocks noChangeAspect="1"/>
            </p:cNvSpPr>
            <p:nvPr/>
          </p:nvSpPr>
          <p:spPr bwMode="auto">
            <a:xfrm>
              <a:off x="4514" y="1722"/>
              <a:ext cx="27" cy="32"/>
            </a:xfrm>
            <a:custGeom>
              <a:avLst/>
              <a:gdLst>
                <a:gd name="T0" fmla="*/ 0 w 187"/>
                <a:gd name="T1" fmla="*/ 167 h 219"/>
                <a:gd name="T2" fmla="*/ 54 w 187"/>
                <a:gd name="T3" fmla="*/ 193 h 219"/>
                <a:gd name="T4" fmla="*/ 109 w 187"/>
                <a:gd name="T5" fmla="*/ 219 h 219"/>
                <a:gd name="T6" fmla="*/ 187 w 187"/>
                <a:gd name="T7" fmla="*/ 52 h 219"/>
                <a:gd name="T8" fmla="*/ 133 w 187"/>
                <a:gd name="T9" fmla="*/ 26 h 219"/>
                <a:gd name="T10" fmla="*/ 78 w 187"/>
                <a:gd name="T11" fmla="*/ 0 h 219"/>
                <a:gd name="T12" fmla="*/ 0 w 187"/>
                <a:gd name="T13" fmla="*/ 167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19"/>
                <a:gd name="T23" fmla="*/ 187 w 187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19">
                  <a:moveTo>
                    <a:pt x="0" y="167"/>
                  </a:moveTo>
                  <a:lnTo>
                    <a:pt x="54" y="193"/>
                  </a:lnTo>
                  <a:lnTo>
                    <a:pt x="109" y="219"/>
                  </a:lnTo>
                  <a:lnTo>
                    <a:pt x="187" y="52"/>
                  </a:lnTo>
                  <a:lnTo>
                    <a:pt x="133" y="26"/>
                  </a:lnTo>
                  <a:lnTo>
                    <a:pt x="78" y="0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0" name="Freeform 1778"/>
            <p:cNvSpPr>
              <a:spLocks noChangeAspect="1"/>
            </p:cNvSpPr>
            <p:nvPr/>
          </p:nvSpPr>
          <p:spPr bwMode="auto">
            <a:xfrm>
              <a:off x="4514" y="1722"/>
              <a:ext cx="27" cy="32"/>
            </a:xfrm>
            <a:custGeom>
              <a:avLst/>
              <a:gdLst>
                <a:gd name="T0" fmla="*/ 0 w 187"/>
                <a:gd name="T1" fmla="*/ 167 h 219"/>
                <a:gd name="T2" fmla="*/ 54 w 187"/>
                <a:gd name="T3" fmla="*/ 193 h 219"/>
                <a:gd name="T4" fmla="*/ 109 w 187"/>
                <a:gd name="T5" fmla="*/ 219 h 219"/>
                <a:gd name="T6" fmla="*/ 187 w 187"/>
                <a:gd name="T7" fmla="*/ 52 h 219"/>
                <a:gd name="T8" fmla="*/ 133 w 187"/>
                <a:gd name="T9" fmla="*/ 26 h 219"/>
                <a:gd name="T10" fmla="*/ 78 w 187"/>
                <a:gd name="T11" fmla="*/ 0 h 219"/>
                <a:gd name="T12" fmla="*/ 0 w 187"/>
                <a:gd name="T13" fmla="*/ 167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19"/>
                <a:gd name="T23" fmla="*/ 187 w 187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19">
                  <a:moveTo>
                    <a:pt x="0" y="167"/>
                  </a:moveTo>
                  <a:lnTo>
                    <a:pt x="54" y="193"/>
                  </a:lnTo>
                  <a:lnTo>
                    <a:pt x="109" y="219"/>
                  </a:lnTo>
                  <a:lnTo>
                    <a:pt x="187" y="52"/>
                  </a:lnTo>
                  <a:lnTo>
                    <a:pt x="133" y="26"/>
                  </a:lnTo>
                  <a:lnTo>
                    <a:pt x="78" y="0"/>
                  </a:lnTo>
                  <a:lnTo>
                    <a:pt x="0" y="1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1" name="Freeform 1779"/>
            <p:cNvSpPr>
              <a:spLocks noChangeAspect="1"/>
            </p:cNvSpPr>
            <p:nvPr/>
          </p:nvSpPr>
          <p:spPr bwMode="auto">
            <a:xfrm>
              <a:off x="4533" y="1726"/>
              <a:ext cx="8" cy="4"/>
            </a:xfrm>
            <a:custGeom>
              <a:avLst/>
              <a:gdLst>
                <a:gd name="T0" fmla="*/ 0 w 56"/>
                <a:gd name="T1" fmla="*/ 0 h 26"/>
                <a:gd name="T2" fmla="*/ 54 w 56"/>
                <a:gd name="T3" fmla="*/ 26 h 26"/>
                <a:gd name="T4" fmla="*/ 56 w 56"/>
                <a:gd name="T5" fmla="*/ 21 h 26"/>
                <a:gd name="T6" fmla="*/ 0 w 56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6"/>
                <a:gd name="T14" fmla="*/ 56 w 56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6">
                  <a:moveTo>
                    <a:pt x="0" y="0"/>
                  </a:moveTo>
                  <a:lnTo>
                    <a:pt x="54" y="26"/>
                  </a:lnTo>
                  <a:lnTo>
                    <a:pt x="5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2" name="Line 1780"/>
            <p:cNvSpPr>
              <a:spLocks noChangeAspect="1" noChangeShapeType="1"/>
            </p:cNvSpPr>
            <p:nvPr/>
          </p:nvSpPr>
          <p:spPr bwMode="auto">
            <a:xfrm flipV="1">
              <a:off x="4541" y="172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3" name="Freeform 1781"/>
            <p:cNvSpPr>
              <a:spLocks noChangeAspect="1"/>
            </p:cNvSpPr>
            <p:nvPr/>
          </p:nvSpPr>
          <p:spPr bwMode="auto">
            <a:xfrm>
              <a:off x="4525" y="1698"/>
              <a:ext cx="26" cy="31"/>
            </a:xfrm>
            <a:custGeom>
              <a:avLst/>
              <a:gdLst>
                <a:gd name="T0" fmla="*/ 0 w 179"/>
                <a:gd name="T1" fmla="*/ 175 h 218"/>
                <a:gd name="T2" fmla="*/ 57 w 179"/>
                <a:gd name="T3" fmla="*/ 197 h 218"/>
                <a:gd name="T4" fmla="*/ 113 w 179"/>
                <a:gd name="T5" fmla="*/ 218 h 218"/>
                <a:gd name="T6" fmla="*/ 179 w 179"/>
                <a:gd name="T7" fmla="*/ 43 h 218"/>
                <a:gd name="T8" fmla="*/ 122 w 179"/>
                <a:gd name="T9" fmla="*/ 22 h 218"/>
                <a:gd name="T10" fmla="*/ 66 w 179"/>
                <a:gd name="T11" fmla="*/ 0 h 218"/>
                <a:gd name="T12" fmla="*/ 0 w 179"/>
                <a:gd name="T13" fmla="*/ 175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218"/>
                <a:gd name="T23" fmla="*/ 179 w 179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218">
                  <a:moveTo>
                    <a:pt x="0" y="175"/>
                  </a:moveTo>
                  <a:lnTo>
                    <a:pt x="57" y="197"/>
                  </a:lnTo>
                  <a:lnTo>
                    <a:pt x="113" y="218"/>
                  </a:lnTo>
                  <a:lnTo>
                    <a:pt x="179" y="43"/>
                  </a:lnTo>
                  <a:lnTo>
                    <a:pt x="122" y="22"/>
                  </a:lnTo>
                  <a:lnTo>
                    <a:pt x="66" y="0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4" name="Freeform 1782"/>
            <p:cNvSpPr>
              <a:spLocks noChangeAspect="1"/>
            </p:cNvSpPr>
            <p:nvPr/>
          </p:nvSpPr>
          <p:spPr bwMode="auto">
            <a:xfrm>
              <a:off x="4525" y="1698"/>
              <a:ext cx="26" cy="31"/>
            </a:xfrm>
            <a:custGeom>
              <a:avLst/>
              <a:gdLst>
                <a:gd name="T0" fmla="*/ 0 w 179"/>
                <a:gd name="T1" fmla="*/ 175 h 218"/>
                <a:gd name="T2" fmla="*/ 57 w 179"/>
                <a:gd name="T3" fmla="*/ 197 h 218"/>
                <a:gd name="T4" fmla="*/ 113 w 179"/>
                <a:gd name="T5" fmla="*/ 218 h 218"/>
                <a:gd name="T6" fmla="*/ 179 w 179"/>
                <a:gd name="T7" fmla="*/ 43 h 218"/>
                <a:gd name="T8" fmla="*/ 122 w 179"/>
                <a:gd name="T9" fmla="*/ 22 h 218"/>
                <a:gd name="T10" fmla="*/ 66 w 179"/>
                <a:gd name="T11" fmla="*/ 0 h 218"/>
                <a:gd name="T12" fmla="*/ 0 w 179"/>
                <a:gd name="T13" fmla="*/ 175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218"/>
                <a:gd name="T23" fmla="*/ 179 w 179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218">
                  <a:moveTo>
                    <a:pt x="0" y="175"/>
                  </a:moveTo>
                  <a:lnTo>
                    <a:pt x="57" y="197"/>
                  </a:lnTo>
                  <a:lnTo>
                    <a:pt x="113" y="218"/>
                  </a:lnTo>
                  <a:lnTo>
                    <a:pt x="179" y="43"/>
                  </a:lnTo>
                  <a:lnTo>
                    <a:pt x="122" y="22"/>
                  </a:lnTo>
                  <a:lnTo>
                    <a:pt x="66" y="0"/>
                  </a:lnTo>
                  <a:lnTo>
                    <a:pt x="0" y="17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5" name="Freeform 1783"/>
            <p:cNvSpPr>
              <a:spLocks noChangeAspect="1"/>
            </p:cNvSpPr>
            <p:nvPr/>
          </p:nvSpPr>
          <p:spPr bwMode="auto">
            <a:xfrm>
              <a:off x="4543" y="1701"/>
              <a:ext cx="8" cy="3"/>
            </a:xfrm>
            <a:custGeom>
              <a:avLst/>
              <a:gdLst>
                <a:gd name="T0" fmla="*/ 0 w 58"/>
                <a:gd name="T1" fmla="*/ 0 h 21"/>
                <a:gd name="T2" fmla="*/ 57 w 58"/>
                <a:gd name="T3" fmla="*/ 21 h 21"/>
                <a:gd name="T4" fmla="*/ 58 w 58"/>
                <a:gd name="T5" fmla="*/ 17 h 21"/>
                <a:gd name="T6" fmla="*/ 0 w 58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21"/>
                <a:gd name="T14" fmla="*/ 58 w 58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21">
                  <a:moveTo>
                    <a:pt x="0" y="0"/>
                  </a:moveTo>
                  <a:lnTo>
                    <a:pt x="57" y="21"/>
                  </a:lnTo>
                  <a:lnTo>
                    <a:pt x="58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6" name="Line 1784"/>
            <p:cNvSpPr>
              <a:spLocks noChangeAspect="1" noChangeShapeType="1"/>
            </p:cNvSpPr>
            <p:nvPr/>
          </p:nvSpPr>
          <p:spPr bwMode="auto">
            <a:xfrm flipV="1">
              <a:off x="4551" y="170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7" name="Freeform 1785"/>
            <p:cNvSpPr>
              <a:spLocks noChangeAspect="1"/>
            </p:cNvSpPr>
            <p:nvPr/>
          </p:nvSpPr>
          <p:spPr bwMode="auto">
            <a:xfrm>
              <a:off x="4534" y="1672"/>
              <a:ext cx="25" cy="31"/>
            </a:xfrm>
            <a:custGeom>
              <a:avLst/>
              <a:gdLst>
                <a:gd name="T0" fmla="*/ 0 w 171"/>
                <a:gd name="T1" fmla="*/ 183 h 218"/>
                <a:gd name="T2" fmla="*/ 58 w 171"/>
                <a:gd name="T3" fmla="*/ 201 h 218"/>
                <a:gd name="T4" fmla="*/ 116 w 171"/>
                <a:gd name="T5" fmla="*/ 218 h 218"/>
                <a:gd name="T6" fmla="*/ 171 w 171"/>
                <a:gd name="T7" fmla="*/ 34 h 218"/>
                <a:gd name="T8" fmla="*/ 113 w 171"/>
                <a:gd name="T9" fmla="*/ 17 h 218"/>
                <a:gd name="T10" fmla="*/ 55 w 171"/>
                <a:gd name="T11" fmla="*/ 0 h 218"/>
                <a:gd name="T12" fmla="*/ 0 w 171"/>
                <a:gd name="T13" fmla="*/ 183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218"/>
                <a:gd name="T23" fmla="*/ 171 w 171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218">
                  <a:moveTo>
                    <a:pt x="0" y="183"/>
                  </a:moveTo>
                  <a:lnTo>
                    <a:pt x="58" y="201"/>
                  </a:lnTo>
                  <a:lnTo>
                    <a:pt x="116" y="218"/>
                  </a:lnTo>
                  <a:lnTo>
                    <a:pt x="171" y="34"/>
                  </a:lnTo>
                  <a:lnTo>
                    <a:pt x="113" y="17"/>
                  </a:lnTo>
                  <a:lnTo>
                    <a:pt x="55" y="0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8" name="Freeform 1786"/>
            <p:cNvSpPr>
              <a:spLocks noChangeAspect="1"/>
            </p:cNvSpPr>
            <p:nvPr/>
          </p:nvSpPr>
          <p:spPr bwMode="auto">
            <a:xfrm>
              <a:off x="4534" y="1672"/>
              <a:ext cx="25" cy="31"/>
            </a:xfrm>
            <a:custGeom>
              <a:avLst/>
              <a:gdLst>
                <a:gd name="T0" fmla="*/ 0 w 171"/>
                <a:gd name="T1" fmla="*/ 183 h 218"/>
                <a:gd name="T2" fmla="*/ 58 w 171"/>
                <a:gd name="T3" fmla="*/ 201 h 218"/>
                <a:gd name="T4" fmla="*/ 116 w 171"/>
                <a:gd name="T5" fmla="*/ 218 h 218"/>
                <a:gd name="T6" fmla="*/ 171 w 171"/>
                <a:gd name="T7" fmla="*/ 34 h 218"/>
                <a:gd name="T8" fmla="*/ 113 w 171"/>
                <a:gd name="T9" fmla="*/ 17 h 218"/>
                <a:gd name="T10" fmla="*/ 55 w 171"/>
                <a:gd name="T11" fmla="*/ 0 h 218"/>
                <a:gd name="T12" fmla="*/ 0 w 171"/>
                <a:gd name="T13" fmla="*/ 183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218"/>
                <a:gd name="T23" fmla="*/ 171 w 171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218">
                  <a:moveTo>
                    <a:pt x="0" y="183"/>
                  </a:moveTo>
                  <a:lnTo>
                    <a:pt x="58" y="201"/>
                  </a:lnTo>
                  <a:lnTo>
                    <a:pt x="116" y="218"/>
                  </a:lnTo>
                  <a:lnTo>
                    <a:pt x="171" y="34"/>
                  </a:lnTo>
                  <a:lnTo>
                    <a:pt x="113" y="17"/>
                  </a:lnTo>
                  <a:lnTo>
                    <a:pt x="55" y="0"/>
                  </a:lnTo>
                  <a:lnTo>
                    <a:pt x="0" y="1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9" name="Freeform 1787"/>
            <p:cNvSpPr>
              <a:spLocks noChangeAspect="1"/>
            </p:cNvSpPr>
            <p:nvPr/>
          </p:nvSpPr>
          <p:spPr bwMode="auto">
            <a:xfrm>
              <a:off x="4550" y="1675"/>
              <a:ext cx="9" cy="2"/>
            </a:xfrm>
            <a:custGeom>
              <a:avLst/>
              <a:gdLst>
                <a:gd name="T0" fmla="*/ 0 w 59"/>
                <a:gd name="T1" fmla="*/ 0 h 17"/>
                <a:gd name="T2" fmla="*/ 58 w 59"/>
                <a:gd name="T3" fmla="*/ 17 h 17"/>
                <a:gd name="T4" fmla="*/ 59 w 59"/>
                <a:gd name="T5" fmla="*/ 14 h 17"/>
                <a:gd name="T6" fmla="*/ 0 w 59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17"/>
                <a:gd name="T14" fmla="*/ 59 w 59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17">
                  <a:moveTo>
                    <a:pt x="0" y="0"/>
                  </a:moveTo>
                  <a:lnTo>
                    <a:pt x="58" y="17"/>
                  </a:lnTo>
                  <a:lnTo>
                    <a:pt x="5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0" name="Line 1788"/>
            <p:cNvSpPr>
              <a:spLocks noChangeAspect="1" noChangeShapeType="1"/>
            </p:cNvSpPr>
            <p:nvPr/>
          </p:nvSpPr>
          <p:spPr bwMode="auto">
            <a:xfrm flipV="1">
              <a:off x="4559" y="16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1" name="Freeform 1789"/>
            <p:cNvSpPr>
              <a:spLocks noChangeAspect="1"/>
            </p:cNvSpPr>
            <p:nvPr/>
          </p:nvSpPr>
          <p:spPr bwMode="auto">
            <a:xfrm>
              <a:off x="4542" y="1646"/>
              <a:ext cx="23" cy="31"/>
            </a:xfrm>
            <a:custGeom>
              <a:avLst/>
              <a:gdLst>
                <a:gd name="T0" fmla="*/ 0 w 160"/>
                <a:gd name="T1" fmla="*/ 191 h 218"/>
                <a:gd name="T2" fmla="*/ 59 w 160"/>
                <a:gd name="T3" fmla="*/ 204 h 218"/>
                <a:gd name="T4" fmla="*/ 118 w 160"/>
                <a:gd name="T5" fmla="*/ 218 h 218"/>
                <a:gd name="T6" fmla="*/ 160 w 160"/>
                <a:gd name="T7" fmla="*/ 28 h 218"/>
                <a:gd name="T8" fmla="*/ 101 w 160"/>
                <a:gd name="T9" fmla="*/ 14 h 218"/>
                <a:gd name="T10" fmla="*/ 42 w 160"/>
                <a:gd name="T11" fmla="*/ 0 h 218"/>
                <a:gd name="T12" fmla="*/ 0 w 160"/>
                <a:gd name="T13" fmla="*/ 19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218"/>
                <a:gd name="T23" fmla="*/ 160 w 16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218">
                  <a:moveTo>
                    <a:pt x="0" y="191"/>
                  </a:moveTo>
                  <a:lnTo>
                    <a:pt x="59" y="204"/>
                  </a:lnTo>
                  <a:lnTo>
                    <a:pt x="118" y="218"/>
                  </a:lnTo>
                  <a:lnTo>
                    <a:pt x="160" y="28"/>
                  </a:lnTo>
                  <a:lnTo>
                    <a:pt x="101" y="14"/>
                  </a:lnTo>
                  <a:lnTo>
                    <a:pt x="42" y="0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2" name="Freeform 1790"/>
            <p:cNvSpPr>
              <a:spLocks noChangeAspect="1"/>
            </p:cNvSpPr>
            <p:nvPr/>
          </p:nvSpPr>
          <p:spPr bwMode="auto">
            <a:xfrm>
              <a:off x="4542" y="1646"/>
              <a:ext cx="23" cy="31"/>
            </a:xfrm>
            <a:custGeom>
              <a:avLst/>
              <a:gdLst>
                <a:gd name="T0" fmla="*/ 0 w 160"/>
                <a:gd name="T1" fmla="*/ 191 h 218"/>
                <a:gd name="T2" fmla="*/ 59 w 160"/>
                <a:gd name="T3" fmla="*/ 204 h 218"/>
                <a:gd name="T4" fmla="*/ 118 w 160"/>
                <a:gd name="T5" fmla="*/ 218 h 218"/>
                <a:gd name="T6" fmla="*/ 160 w 160"/>
                <a:gd name="T7" fmla="*/ 28 h 218"/>
                <a:gd name="T8" fmla="*/ 101 w 160"/>
                <a:gd name="T9" fmla="*/ 14 h 218"/>
                <a:gd name="T10" fmla="*/ 42 w 160"/>
                <a:gd name="T11" fmla="*/ 0 h 218"/>
                <a:gd name="T12" fmla="*/ 0 w 160"/>
                <a:gd name="T13" fmla="*/ 19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218"/>
                <a:gd name="T23" fmla="*/ 160 w 16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218">
                  <a:moveTo>
                    <a:pt x="0" y="191"/>
                  </a:moveTo>
                  <a:lnTo>
                    <a:pt x="59" y="204"/>
                  </a:lnTo>
                  <a:lnTo>
                    <a:pt x="118" y="218"/>
                  </a:lnTo>
                  <a:lnTo>
                    <a:pt x="160" y="28"/>
                  </a:lnTo>
                  <a:lnTo>
                    <a:pt x="101" y="14"/>
                  </a:lnTo>
                  <a:lnTo>
                    <a:pt x="42" y="0"/>
                  </a:lnTo>
                  <a:lnTo>
                    <a:pt x="0" y="19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3" name="Freeform 1791"/>
            <p:cNvSpPr>
              <a:spLocks noChangeAspect="1"/>
            </p:cNvSpPr>
            <p:nvPr/>
          </p:nvSpPr>
          <p:spPr bwMode="auto">
            <a:xfrm>
              <a:off x="4556" y="1648"/>
              <a:ext cx="9" cy="2"/>
            </a:xfrm>
            <a:custGeom>
              <a:avLst/>
              <a:gdLst>
                <a:gd name="T0" fmla="*/ 0 w 60"/>
                <a:gd name="T1" fmla="*/ 0 h 14"/>
                <a:gd name="T2" fmla="*/ 59 w 60"/>
                <a:gd name="T3" fmla="*/ 14 h 14"/>
                <a:gd name="T4" fmla="*/ 60 w 60"/>
                <a:gd name="T5" fmla="*/ 9 h 14"/>
                <a:gd name="T6" fmla="*/ 0 w 60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0"/>
                  </a:moveTo>
                  <a:lnTo>
                    <a:pt x="59" y="14"/>
                  </a:lnTo>
                  <a:lnTo>
                    <a:pt x="6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4" name="Line 1792"/>
            <p:cNvSpPr>
              <a:spLocks noChangeAspect="1" noChangeShapeType="1"/>
            </p:cNvSpPr>
            <p:nvPr/>
          </p:nvSpPr>
          <p:spPr bwMode="auto">
            <a:xfrm flipV="1">
              <a:off x="4565" y="16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5" name="Freeform 1793"/>
            <p:cNvSpPr>
              <a:spLocks noChangeAspect="1"/>
            </p:cNvSpPr>
            <p:nvPr/>
          </p:nvSpPr>
          <p:spPr bwMode="auto">
            <a:xfrm>
              <a:off x="4548" y="1619"/>
              <a:ext cx="21" cy="30"/>
            </a:xfrm>
            <a:custGeom>
              <a:avLst/>
              <a:gdLst>
                <a:gd name="T0" fmla="*/ 0 w 151"/>
                <a:gd name="T1" fmla="*/ 194 h 212"/>
                <a:gd name="T2" fmla="*/ 60 w 151"/>
                <a:gd name="T3" fmla="*/ 203 h 212"/>
                <a:gd name="T4" fmla="*/ 120 w 151"/>
                <a:gd name="T5" fmla="*/ 212 h 212"/>
                <a:gd name="T6" fmla="*/ 151 w 151"/>
                <a:gd name="T7" fmla="*/ 19 h 212"/>
                <a:gd name="T8" fmla="*/ 91 w 151"/>
                <a:gd name="T9" fmla="*/ 10 h 212"/>
                <a:gd name="T10" fmla="*/ 31 w 151"/>
                <a:gd name="T11" fmla="*/ 0 h 212"/>
                <a:gd name="T12" fmla="*/ 0 w 151"/>
                <a:gd name="T13" fmla="*/ 194 h 2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12"/>
                <a:gd name="T23" fmla="*/ 151 w 151"/>
                <a:gd name="T24" fmla="*/ 212 h 2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12">
                  <a:moveTo>
                    <a:pt x="0" y="194"/>
                  </a:moveTo>
                  <a:lnTo>
                    <a:pt x="60" y="203"/>
                  </a:lnTo>
                  <a:lnTo>
                    <a:pt x="120" y="212"/>
                  </a:lnTo>
                  <a:lnTo>
                    <a:pt x="151" y="19"/>
                  </a:lnTo>
                  <a:lnTo>
                    <a:pt x="91" y="10"/>
                  </a:lnTo>
                  <a:lnTo>
                    <a:pt x="31" y="0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6" name="Freeform 1794"/>
            <p:cNvSpPr>
              <a:spLocks noChangeAspect="1"/>
            </p:cNvSpPr>
            <p:nvPr/>
          </p:nvSpPr>
          <p:spPr bwMode="auto">
            <a:xfrm>
              <a:off x="4548" y="1619"/>
              <a:ext cx="21" cy="30"/>
            </a:xfrm>
            <a:custGeom>
              <a:avLst/>
              <a:gdLst>
                <a:gd name="T0" fmla="*/ 0 w 151"/>
                <a:gd name="T1" fmla="*/ 194 h 212"/>
                <a:gd name="T2" fmla="*/ 60 w 151"/>
                <a:gd name="T3" fmla="*/ 203 h 212"/>
                <a:gd name="T4" fmla="*/ 120 w 151"/>
                <a:gd name="T5" fmla="*/ 212 h 212"/>
                <a:gd name="T6" fmla="*/ 151 w 151"/>
                <a:gd name="T7" fmla="*/ 19 h 212"/>
                <a:gd name="T8" fmla="*/ 91 w 151"/>
                <a:gd name="T9" fmla="*/ 10 h 212"/>
                <a:gd name="T10" fmla="*/ 31 w 151"/>
                <a:gd name="T11" fmla="*/ 0 h 212"/>
                <a:gd name="T12" fmla="*/ 0 w 151"/>
                <a:gd name="T13" fmla="*/ 194 h 2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12"/>
                <a:gd name="T23" fmla="*/ 151 w 151"/>
                <a:gd name="T24" fmla="*/ 212 h 2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12">
                  <a:moveTo>
                    <a:pt x="0" y="194"/>
                  </a:moveTo>
                  <a:lnTo>
                    <a:pt x="60" y="203"/>
                  </a:lnTo>
                  <a:lnTo>
                    <a:pt x="120" y="212"/>
                  </a:lnTo>
                  <a:lnTo>
                    <a:pt x="151" y="19"/>
                  </a:lnTo>
                  <a:lnTo>
                    <a:pt x="91" y="10"/>
                  </a:lnTo>
                  <a:lnTo>
                    <a:pt x="31" y="0"/>
                  </a:lnTo>
                  <a:lnTo>
                    <a:pt x="0" y="19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7" name="Freeform 1795"/>
            <p:cNvSpPr>
              <a:spLocks noChangeAspect="1"/>
            </p:cNvSpPr>
            <p:nvPr/>
          </p:nvSpPr>
          <p:spPr bwMode="auto">
            <a:xfrm>
              <a:off x="4561" y="1620"/>
              <a:ext cx="8" cy="1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60 w 60"/>
                <a:gd name="T5" fmla="*/ 5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6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8" name="Line 1796"/>
            <p:cNvSpPr>
              <a:spLocks noChangeAspect="1" noChangeShapeType="1"/>
            </p:cNvSpPr>
            <p:nvPr/>
          </p:nvSpPr>
          <p:spPr bwMode="auto">
            <a:xfrm flipV="1">
              <a:off x="4569" y="162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9" name="Freeform 1797"/>
            <p:cNvSpPr>
              <a:spLocks noChangeAspect="1"/>
            </p:cNvSpPr>
            <p:nvPr/>
          </p:nvSpPr>
          <p:spPr bwMode="auto">
            <a:xfrm>
              <a:off x="4552" y="1591"/>
              <a:ext cx="20" cy="30"/>
            </a:xfrm>
            <a:custGeom>
              <a:avLst/>
              <a:gdLst>
                <a:gd name="T0" fmla="*/ 0 w 138"/>
                <a:gd name="T1" fmla="*/ 198 h 209"/>
                <a:gd name="T2" fmla="*/ 60 w 138"/>
                <a:gd name="T3" fmla="*/ 204 h 209"/>
                <a:gd name="T4" fmla="*/ 120 w 138"/>
                <a:gd name="T5" fmla="*/ 209 h 209"/>
                <a:gd name="T6" fmla="*/ 138 w 138"/>
                <a:gd name="T7" fmla="*/ 11 h 209"/>
                <a:gd name="T8" fmla="*/ 78 w 138"/>
                <a:gd name="T9" fmla="*/ 5 h 209"/>
                <a:gd name="T10" fmla="*/ 18 w 138"/>
                <a:gd name="T11" fmla="*/ 0 h 209"/>
                <a:gd name="T12" fmla="*/ 0 w 138"/>
                <a:gd name="T13" fmla="*/ 198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09"/>
                <a:gd name="T23" fmla="*/ 138 w 13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09">
                  <a:moveTo>
                    <a:pt x="0" y="198"/>
                  </a:moveTo>
                  <a:lnTo>
                    <a:pt x="60" y="204"/>
                  </a:lnTo>
                  <a:lnTo>
                    <a:pt x="120" y="209"/>
                  </a:lnTo>
                  <a:lnTo>
                    <a:pt x="138" y="11"/>
                  </a:lnTo>
                  <a:lnTo>
                    <a:pt x="78" y="5"/>
                  </a:lnTo>
                  <a:lnTo>
                    <a:pt x="18" y="0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0" name="Freeform 1798"/>
            <p:cNvSpPr>
              <a:spLocks noChangeAspect="1"/>
            </p:cNvSpPr>
            <p:nvPr/>
          </p:nvSpPr>
          <p:spPr bwMode="auto">
            <a:xfrm>
              <a:off x="4552" y="1591"/>
              <a:ext cx="20" cy="30"/>
            </a:xfrm>
            <a:custGeom>
              <a:avLst/>
              <a:gdLst>
                <a:gd name="T0" fmla="*/ 0 w 138"/>
                <a:gd name="T1" fmla="*/ 198 h 209"/>
                <a:gd name="T2" fmla="*/ 60 w 138"/>
                <a:gd name="T3" fmla="*/ 204 h 209"/>
                <a:gd name="T4" fmla="*/ 120 w 138"/>
                <a:gd name="T5" fmla="*/ 209 h 209"/>
                <a:gd name="T6" fmla="*/ 138 w 138"/>
                <a:gd name="T7" fmla="*/ 11 h 209"/>
                <a:gd name="T8" fmla="*/ 78 w 138"/>
                <a:gd name="T9" fmla="*/ 5 h 209"/>
                <a:gd name="T10" fmla="*/ 18 w 138"/>
                <a:gd name="T11" fmla="*/ 0 h 209"/>
                <a:gd name="T12" fmla="*/ 0 w 138"/>
                <a:gd name="T13" fmla="*/ 198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09"/>
                <a:gd name="T23" fmla="*/ 138 w 13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09">
                  <a:moveTo>
                    <a:pt x="0" y="198"/>
                  </a:moveTo>
                  <a:lnTo>
                    <a:pt x="60" y="204"/>
                  </a:lnTo>
                  <a:lnTo>
                    <a:pt x="120" y="209"/>
                  </a:lnTo>
                  <a:lnTo>
                    <a:pt x="138" y="11"/>
                  </a:lnTo>
                  <a:lnTo>
                    <a:pt x="78" y="5"/>
                  </a:lnTo>
                  <a:lnTo>
                    <a:pt x="18" y="0"/>
                  </a:lnTo>
                  <a:lnTo>
                    <a:pt x="0" y="1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1" name="Freeform 1799"/>
            <p:cNvSpPr>
              <a:spLocks noChangeAspect="1"/>
            </p:cNvSpPr>
            <p:nvPr/>
          </p:nvSpPr>
          <p:spPr bwMode="auto">
            <a:xfrm>
              <a:off x="4563" y="1592"/>
              <a:ext cx="9" cy="1"/>
            </a:xfrm>
            <a:custGeom>
              <a:avLst/>
              <a:gdLst>
                <a:gd name="T0" fmla="*/ 0 w 60"/>
                <a:gd name="T1" fmla="*/ 0 h 6"/>
                <a:gd name="T2" fmla="*/ 60 w 60"/>
                <a:gd name="T3" fmla="*/ 6 h 6"/>
                <a:gd name="T4" fmla="*/ 60 w 60"/>
                <a:gd name="T5" fmla="*/ 3 h 6"/>
                <a:gd name="T6" fmla="*/ 0 w 6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0" y="0"/>
                  </a:moveTo>
                  <a:lnTo>
                    <a:pt x="60" y="6"/>
                  </a:lnTo>
                  <a:lnTo>
                    <a:pt x="6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2" name="Line 1800"/>
            <p:cNvSpPr>
              <a:spLocks noChangeAspect="1" noChangeShapeType="1"/>
            </p:cNvSpPr>
            <p:nvPr/>
          </p:nvSpPr>
          <p:spPr bwMode="auto">
            <a:xfrm flipV="1">
              <a:off x="4572" y="159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3" name="Freeform 1801"/>
            <p:cNvSpPr>
              <a:spLocks noChangeAspect="1"/>
            </p:cNvSpPr>
            <p:nvPr/>
          </p:nvSpPr>
          <p:spPr bwMode="auto">
            <a:xfrm>
              <a:off x="4555" y="1563"/>
              <a:ext cx="18" cy="29"/>
            </a:xfrm>
            <a:custGeom>
              <a:avLst/>
              <a:gdLst>
                <a:gd name="T0" fmla="*/ 0 w 127"/>
                <a:gd name="T1" fmla="*/ 199 h 204"/>
                <a:gd name="T2" fmla="*/ 60 w 127"/>
                <a:gd name="T3" fmla="*/ 201 h 204"/>
                <a:gd name="T4" fmla="*/ 120 w 127"/>
                <a:gd name="T5" fmla="*/ 204 h 204"/>
                <a:gd name="T6" fmla="*/ 127 w 127"/>
                <a:gd name="T7" fmla="*/ 5 h 204"/>
                <a:gd name="T8" fmla="*/ 67 w 127"/>
                <a:gd name="T9" fmla="*/ 2 h 204"/>
                <a:gd name="T10" fmla="*/ 7 w 127"/>
                <a:gd name="T11" fmla="*/ 0 h 204"/>
                <a:gd name="T12" fmla="*/ 0 w 127"/>
                <a:gd name="T13" fmla="*/ 199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4"/>
                <a:gd name="T23" fmla="*/ 127 w 127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4">
                  <a:moveTo>
                    <a:pt x="0" y="199"/>
                  </a:moveTo>
                  <a:lnTo>
                    <a:pt x="60" y="201"/>
                  </a:lnTo>
                  <a:lnTo>
                    <a:pt x="120" y="204"/>
                  </a:lnTo>
                  <a:lnTo>
                    <a:pt x="127" y="5"/>
                  </a:lnTo>
                  <a:lnTo>
                    <a:pt x="67" y="2"/>
                  </a:lnTo>
                  <a:lnTo>
                    <a:pt x="7" y="0"/>
                  </a:lnTo>
                  <a:lnTo>
                    <a:pt x="0" y="1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4" name="Freeform 1802"/>
            <p:cNvSpPr>
              <a:spLocks noChangeAspect="1"/>
            </p:cNvSpPr>
            <p:nvPr/>
          </p:nvSpPr>
          <p:spPr bwMode="auto">
            <a:xfrm>
              <a:off x="4555" y="1563"/>
              <a:ext cx="18" cy="29"/>
            </a:xfrm>
            <a:custGeom>
              <a:avLst/>
              <a:gdLst>
                <a:gd name="T0" fmla="*/ 0 w 127"/>
                <a:gd name="T1" fmla="*/ 199 h 204"/>
                <a:gd name="T2" fmla="*/ 60 w 127"/>
                <a:gd name="T3" fmla="*/ 201 h 204"/>
                <a:gd name="T4" fmla="*/ 120 w 127"/>
                <a:gd name="T5" fmla="*/ 204 h 204"/>
                <a:gd name="T6" fmla="*/ 127 w 127"/>
                <a:gd name="T7" fmla="*/ 5 h 204"/>
                <a:gd name="T8" fmla="*/ 67 w 127"/>
                <a:gd name="T9" fmla="*/ 2 h 204"/>
                <a:gd name="T10" fmla="*/ 7 w 127"/>
                <a:gd name="T11" fmla="*/ 0 h 204"/>
                <a:gd name="T12" fmla="*/ 0 w 127"/>
                <a:gd name="T13" fmla="*/ 199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4"/>
                <a:gd name="T23" fmla="*/ 127 w 127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4">
                  <a:moveTo>
                    <a:pt x="0" y="199"/>
                  </a:moveTo>
                  <a:lnTo>
                    <a:pt x="60" y="201"/>
                  </a:lnTo>
                  <a:lnTo>
                    <a:pt x="120" y="204"/>
                  </a:lnTo>
                  <a:lnTo>
                    <a:pt x="127" y="5"/>
                  </a:lnTo>
                  <a:lnTo>
                    <a:pt x="67" y="2"/>
                  </a:lnTo>
                  <a:lnTo>
                    <a:pt x="7" y="0"/>
                  </a:lnTo>
                  <a:lnTo>
                    <a:pt x="0" y="19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5" name="Freeform 1803"/>
            <p:cNvSpPr>
              <a:spLocks noChangeAspect="1"/>
            </p:cNvSpPr>
            <p:nvPr/>
          </p:nvSpPr>
          <p:spPr bwMode="auto">
            <a:xfrm>
              <a:off x="4564" y="1563"/>
              <a:ext cx="9" cy="1"/>
            </a:xfrm>
            <a:custGeom>
              <a:avLst/>
              <a:gdLst>
                <a:gd name="T0" fmla="*/ 0 w 60"/>
                <a:gd name="T1" fmla="*/ 2 h 5"/>
                <a:gd name="T2" fmla="*/ 60 w 60"/>
                <a:gd name="T3" fmla="*/ 5 h 5"/>
                <a:gd name="T4" fmla="*/ 60 w 60"/>
                <a:gd name="T5" fmla="*/ 0 h 5"/>
                <a:gd name="T6" fmla="*/ 0 w 60"/>
                <a:gd name="T7" fmla="*/ 2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2"/>
                  </a:moveTo>
                  <a:lnTo>
                    <a:pt x="60" y="5"/>
                  </a:lnTo>
                  <a:lnTo>
                    <a:pt x="6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6" name="Line 1804"/>
            <p:cNvSpPr>
              <a:spLocks noChangeAspect="1" noChangeShapeType="1"/>
            </p:cNvSpPr>
            <p:nvPr/>
          </p:nvSpPr>
          <p:spPr bwMode="auto">
            <a:xfrm flipV="1">
              <a:off x="4573" y="156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7" name="Freeform 1805"/>
            <p:cNvSpPr>
              <a:spLocks noChangeAspect="1"/>
            </p:cNvSpPr>
            <p:nvPr/>
          </p:nvSpPr>
          <p:spPr bwMode="auto">
            <a:xfrm>
              <a:off x="4555" y="1534"/>
              <a:ext cx="18" cy="30"/>
            </a:xfrm>
            <a:custGeom>
              <a:avLst/>
              <a:gdLst>
                <a:gd name="T0" fmla="*/ 7 w 127"/>
                <a:gd name="T1" fmla="*/ 204 h 204"/>
                <a:gd name="T2" fmla="*/ 67 w 127"/>
                <a:gd name="T3" fmla="*/ 201 h 204"/>
                <a:gd name="T4" fmla="*/ 127 w 127"/>
                <a:gd name="T5" fmla="*/ 199 h 204"/>
                <a:gd name="T6" fmla="*/ 120 w 127"/>
                <a:gd name="T7" fmla="*/ 0 h 204"/>
                <a:gd name="T8" fmla="*/ 60 w 127"/>
                <a:gd name="T9" fmla="*/ 2 h 204"/>
                <a:gd name="T10" fmla="*/ 0 w 127"/>
                <a:gd name="T11" fmla="*/ 4 h 204"/>
                <a:gd name="T12" fmla="*/ 7 w 127"/>
                <a:gd name="T13" fmla="*/ 204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4"/>
                <a:gd name="T23" fmla="*/ 127 w 127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4">
                  <a:moveTo>
                    <a:pt x="7" y="204"/>
                  </a:moveTo>
                  <a:lnTo>
                    <a:pt x="67" y="201"/>
                  </a:lnTo>
                  <a:lnTo>
                    <a:pt x="127" y="199"/>
                  </a:lnTo>
                  <a:lnTo>
                    <a:pt x="120" y="0"/>
                  </a:lnTo>
                  <a:lnTo>
                    <a:pt x="60" y="2"/>
                  </a:lnTo>
                  <a:lnTo>
                    <a:pt x="0" y="4"/>
                  </a:lnTo>
                  <a:lnTo>
                    <a:pt x="7" y="2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8" name="Freeform 1806"/>
            <p:cNvSpPr>
              <a:spLocks noChangeAspect="1"/>
            </p:cNvSpPr>
            <p:nvPr/>
          </p:nvSpPr>
          <p:spPr bwMode="auto">
            <a:xfrm>
              <a:off x="4555" y="1534"/>
              <a:ext cx="18" cy="30"/>
            </a:xfrm>
            <a:custGeom>
              <a:avLst/>
              <a:gdLst>
                <a:gd name="T0" fmla="*/ 7 w 127"/>
                <a:gd name="T1" fmla="*/ 204 h 204"/>
                <a:gd name="T2" fmla="*/ 67 w 127"/>
                <a:gd name="T3" fmla="*/ 201 h 204"/>
                <a:gd name="T4" fmla="*/ 127 w 127"/>
                <a:gd name="T5" fmla="*/ 199 h 204"/>
                <a:gd name="T6" fmla="*/ 120 w 127"/>
                <a:gd name="T7" fmla="*/ 0 h 204"/>
                <a:gd name="T8" fmla="*/ 60 w 127"/>
                <a:gd name="T9" fmla="*/ 2 h 204"/>
                <a:gd name="T10" fmla="*/ 0 w 127"/>
                <a:gd name="T11" fmla="*/ 4 h 204"/>
                <a:gd name="T12" fmla="*/ 7 w 127"/>
                <a:gd name="T13" fmla="*/ 204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4"/>
                <a:gd name="T23" fmla="*/ 127 w 127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4">
                  <a:moveTo>
                    <a:pt x="7" y="204"/>
                  </a:moveTo>
                  <a:lnTo>
                    <a:pt x="67" y="201"/>
                  </a:lnTo>
                  <a:lnTo>
                    <a:pt x="127" y="199"/>
                  </a:lnTo>
                  <a:lnTo>
                    <a:pt x="120" y="0"/>
                  </a:lnTo>
                  <a:lnTo>
                    <a:pt x="60" y="2"/>
                  </a:lnTo>
                  <a:lnTo>
                    <a:pt x="0" y="4"/>
                  </a:lnTo>
                  <a:lnTo>
                    <a:pt x="7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" name="Freeform 1807"/>
            <p:cNvSpPr>
              <a:spLocks noChangeAspect="1"/>
            </p:cNvSpPr>
            <p:nvPr/>
          </p:nvSpPr>
          <p:spPr bwMode="auto">
            <a:xfrm>
              <a:off x="4563" y="1534"/>
              <a:ext cx="9" cy="1"/>
            </a:xfrm>
            <a:custGeom>
              <a:avLst/>
              <a:gdLst>
                <a:gd name="T0" fmla="*/ 0 w 60"/>
                <a:gd name="T1" fmla="*/ 6 h 6"/>
                <a:gd name="T2" fmla="*/ 60 w 60"/>
                <a:gd name="T3" fmla="*/ 4 h 6"/>
                <a:gd name="T4" fmla="*/ 60 w 60"/>
                <a:gd name="T5" fmla="*/ 0 h 6"/>
                <a:gd name="T6" fmla="*/ 0 w 60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0" y="6"/>
                  </a:moveTo>
                  <a:lnTo>
                    <a:pt x="60" y="4"/>
                  </a:lnTo>
                  <a:lnTo>
                    <a:pt x="6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" name="Line 1808"/>
            <p:cNvSpPr>
              <a:spLocks noChangeAspect="1" noChangeShapeType="1"/>
            </p:cNvSpPr>
            <p:nvPr/>
          </p:nvSpPr>
          <p:spPr bwMode="auto">
            <a:xfrm flipV="1">
              <a:off x="4572" y="153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" name="Freeform 1809"/>
            <p:cNvSpPr>
              <a:spLocks noChangeAspect="1"/>
            </p:cNvSpPr>
            <p:nvPr/>
          </p:nvSpPr>
          <p:spPr bwMode="auto">
            <a:xfrm>
              <a:off x="4552" y="1506"/>
              <a:ext cx="20" cy="30"/>
            </a:xfrm>
            <a:custGeom>
              <a:avLst/>
              <a:gdLst>
                <a:gd name="T0" fmla="*/ 18 w 138"/>
                <a:gd name="T1" fmla="*/ 209 h 209"/>
                <a:gd name="T2" fmla="*/ 78 w 138"/>
                <a:gd name="T3" fmla="*/ 203 h 209"/>
                <a:gd name="T4" fmla="*/ 138 w 138"/>
                <a:gd name="T5" fmla="*/ 197 h 209"/>
                <a:gd name="T6" fmla="*/ 120 w 138"/>
                <a:gd name="T7" fmla="*/ 0 h 209"/>
                <a:gd name="T8" fmla="*/ 60 w 138"/>
                <a:gd name="T9" fmla="*/ 6 h 209"/>
                <a:gd name="T10" fmla="*/ 0 w 138"/>
                <a:gd name="T11" fmla="*/ 12 h 209"/>
                <a:gd name="T12" fmla="*/ 18 w 138"/>
                <a:gd name="T13" fmla="*/ 209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09"/>
                <a:gd name="T23" fmla="*/ 138 w 13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09">
                  <a:moveTo>
                    <a:pt x="18" y="209"/>
                  </a:moveTo>
                  <a:lnTo>
                    <a:pt x="78" y="203"/>
                  </a:lnTo>
                  <a:lnTo>
                    <a:pt x="138" y="197"/>
                  </a:lnTo>
                  <a:lnTo>
                    <a:pt x="120" y="0"/>
                  </a:lnTo>
                  <a:lnTo>
                    <a:pt x="60" y="6"/>
                  </a:lnTo>
                  <a:lnTo>
                    <a:pt x="0" y="12"/>
                  </a:lnTo>
                  <a:lnTo>
                    <a:pt x="18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" name="Freeform 1810"/>
            <p:cNvSpPr>
              <a:spLocks noChangeAspect="1"/>
            </p:cNvSpPr>
            <p:nvPr/>
          </p:nvSpPr>
          <p:spPr bwMode="auto">
            <a:xfrm>
              <a:off x="4552" y="1506"/>
              <a:ext cx="20" cy="30"/>
            </a:xfrm>
            <a:custGeom>
              <a:avLst/>
              <a:gdLst>
                <a:gd name="T0" fmla="*/ 18 w 138"/>
                <a:gd name="T1" fmla="*/ 209 h 209"/>
                <a:gd name="T2" fmla="*/ 78 w 138"/>
                <a:gd name="T3" fmla="*/ 203 h 209"/>
                <a:gd name="T4" fmla="*/ 138 w 138"/>
                <a:gd name="T5" fmla="*/ 197 h 209"/>
                <a:gd name="T6" fmla="*/ 120 w 138"/>
                <a:gd name="T7" fmla="*/ 0 h 209"/>
                <a:gd name="T8" fmla="*/ 60 w 138"/>
                <a:gd name="T9" fmla="*/ 6 h 209"/>
                <a:gd name="T10" fmla="*/ 0 w 138"/>
                <a:gd name="T11" fmla="*/ 12 h 209"/>
                <a:gd name="T12" fmla="*/ 18 w 138"/>
                <a:gd name="T13" fmla="*/ 209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09"/>
                <a:gd name="T23" fmla="*/ 138 w 13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09">
                  <a:moveTo>
                    <a:pt x="18" y="209"/>
                  </a:moveTo>
                  <a:lnTo>
                    <a:pt x="78" y="203"/>
                  </a:lnTo>
                  <a:lnTo>
                    <a:pt x="138" y="197"/>
                  </a:lnTo>
                  <a:lnTo>
                    <a:pt x="120" y="0"/>
                  </a:lnTo>
                  <a:lnTo>
                    <a:pt x="60" y="6"/>
                  </a:lnTo>
                  <a:lnTo>
                    <a:pt x="0" y="12"/>
                  </a:lnTo>
                  <a:lnTo>
                    <a:pt x="18" y="2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3" name="Freeform 1811"/>
            <p:cNvSpPr>
              <a:spLocks noChangeAspect="1"/>
            </p:cNvSpPr>
            <p:nvPr/>
          </p:nvSpPr>
          <p:spPr bwMode="auto">
            <a:xfrm>
              <a:off x="4561" y="1505"/>
              <a:ext cx="8" cy="2"/>
            </a:xfrm>
            <a:custGeom>
              <a:avLst/>
              <a:gdLst>
                <a:gd name="T0" fmla="*/ 0 w 60"/>
                <a:gd name="T1" fmla="*/ 9 h 9"/>
                <a:gd name="T2" fmla="*/ 60 w 60"/>
                <a:gd name="T3" fmla="*/ 3 h 9"/>
                <a:gd name="T4" fmla="*/ 60 w 60"/>
                <a:gd name="T5" fmla="*/ 0 h 9"/>
                <a:gd name="T6" fmla="*/ 0 w 60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9"/>
                  </a:moveTo>
                  <a:lnTo>
                    <a:pt x="60" y="3"/>
                  </a:lnTo>
                  <a:lnTo>
                    <a:pt x="6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4" name="Line 1812"/>
            <p:cNvSpPr>
              <a:spLocks noChangeAspect="1" noChangeShapeType="1"/>
            </p:cNvSpPr>
            <p:nvPr/>
          </p:nvSpPr>
          <p:spPr bwMode="auto">
            <a:xfrm flipV="1">
              <a:off x="4569" y="150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5" name="Freeform 1813"/>
            <p:cNvSpPr>
              <a:spLocks noChangeAspect="1"/>
            </p:cNvSpPr>
            <p:nvPr/>
          </p:nvSpPr>
          <p:spPr bwMode="auto">
            <a:xfrm>
              <a:off x="4548" y="1477"/>
              <a:ext cx="21" cy="31"/>
            </a:xfrm>
            <a:custGeom>
              <a:avLst/>
              <a:gdLst>
                <a:gd name="T0" fmla="*/ 31 w 151"/>
                <a:gd name="T1" fmla="*/ 213 h 213"/>
                <a:gd name="T2" fmla="*/ 91 w 151"/>
                <a:gd name="T3" fmla="*/ 204 h 213"/>
                <a:gd name="T4" fmla="*/ 151 w 151"/>
                <a:gd name="T5" fmla="*/ 195 h 213"/>
                <a:gd name="T6" fmla="*/ 120 w 151"/>
                <a:gd name="T7" fmla="*/ 0 h 213"/>
                <a:gd name="T8" fmla="*/ 60 w 151"/>
                <a:gd name="T9" fmla="*/ 9 h 213"/>
                <a:gd name="T10" fmla="*/ 0 w 151"/>
                <a:gd name="T11" fmla="*/ 19 h 213"/>
                <a:gd name="T12" fmla="*/ 31 w 151"/>
                <a:gd name="T13" fmla="*/ 213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13"/>
                <a:gd name="T23" fmla="*/ 151 w 151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13">
                  <a:moveTo>
                    <a:pt x="31" y="213"/>
                  </a:moveTo>
                  <a:lnTo>
                    <a:pt x="91" y="204"/>
                  </a:lnTo>
                  <a:lnTo>
                    <a:pt x="151" y="195"/>
                  </a:lnTo>
                  <a:lnTo>
                    <a:pt x="120" y="0"/>
                  </a:lnTo>
                  <a:lnTo>
                    <a:pt x="60" y="9"/>
                  </a:lnTo>
                  <a:lnTo>
                    <a:pt x="0" y="19"/>
                  </a:lnTo>
                  <a:lnTo>
                    <a:pt x="31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6" name="Freeform 1814"/>
            <p:cNvSpPr>
              <a:spLocks noChangeAspect="1"/>
            </p:cNvSpPr>
            <p:nvPr/>
          </p:nvSpPr>
          <p:spPr bwMode="auto">
            <a:xfrm>
              <a:off x="4548" y="1477"/>
              <a:ext cx="21" cy="31"/>
            </a:xfrm>
            <a:custGeom>
              <a:avLst/>
              <a:gdLst>
                <a:gd name="T0" fmla="*/ 31 w 151"/>
                <a:gd name="T1" fmla="*/ 213 h 213"/>
                <a:gd name="T2" fmla="*/ 91 w 151"/>
                <a:gd name="T3" fmla="*/ 204 h 213"/>
                <a:gd name="T4" fmla="*/ 151 w 151"/>
                <a:gd name="T5" fmla="*/ 195 h 213"/>
                <a:gd name="T6" fmla="*/ 120 w 151"/>
                <a:gd name="T7" fmla="*/ 0 h 213"/>
                <a:gd name="T8" fmla="*/ 60 w 151"/>
                <a:gd name="T9" fmla="*/ 9 h 213"/>
                <a:gd name="T10" fmla="*/ 0 w 151"/>
                <a:gd name="T11" fmla="*/ 19 h 213"/>
                <a:gd name="T12" fmla="*/ 31 w 151"/>
                <a:gd name="T13" fmla="*/ 213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13"/>
                <a:gd name="T23" fmla="*/ 151 w 151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13">
                  <a:moveTo>
                    <a:pt x="31" y="213"/>
                  </a:moveTo>
                  <a:lnTo>
                    <a:pt x="91" y="204"/>
                  </a:lnTo>
                  <a:lnTo>
                    <a:pt x="151" y="195"/>
                  </a:lnTo>
                  <a:lnTo>
                    <a:pt x="120" y="0"/>
                  </a:lnTo>
                  <a:lnTo>
                    <a:pt x="60" y="9"/>
                  </a:lnTo>
                  <a:lnTo>
                    <a:pt x="0" y="19"/>
                  </a:lnTo>
                  <a:lnTo>
                    <a:pt x="31" y="2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7" name="Freeform 1815"/>
            <p:cNvSpPr>
              <a:spLocks noChangeAspect="1"/>
            </p:cNvSpPr>
            <p:nvPr/>
          </p:nvSpPr>
          <p:spPr bwMode="auto">
            <a:xfrm>
              <a:off x="4556" y="1477"/>
              <a:ext cx="9" cy="2"/>
            </a:xfrm>
            <a:custGeom>
              <a:avLst/>
              <a:gdLst>
                <a:gd name="T0" fmla="*/ 0 w 60"/>
                <a:gd name="T1" fmla="*/ 13 h 13"/>
                <a:gd name="T2" fmla="*/ 60 w 60"/>
                <a:gd name="T3" fmla="*/ 4 h 13"/>
                <a:gd name="T4" fmla="*/ 59 w 60"/>
                <a:gd name="T5" fmla="*/ 0 h 13"/>
                <a:gd name="T6" fmla="*/ 0 w 60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3"/>
                <a:gd name="T14" fmla="*/ 60 w 60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3">
                  <a:moveTo>
                    <a:pt x="0" y="13"/>
                  </a:moveTo>
                  <a:lnTo>
                    <a:pt x="60" y="4"/>
                  </a:lnTo>
                  <a:lnTo>
                    <a:pt x="59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8" name="Line 1816"/>
            <p:cNvSpPr>
              <a:spLocks noChangeAspect="1" noChangeShapeType="1"/>
            </p:cNvSpPr>
            <p:nvPr/>
          </p:nvSpPr>
          <p:spPr bwMode="auto">
            <a:xfrm flipH="1" flipV="1">
              <a:off x="4565" y="14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9" name="Freeform 1817"/>
            <p:cNvSpPr>
              <a:spLocks noChangeAspect="1"/>
            </p:cNvSpPr>
            <p:nvPr/>
          </p:nvSpPr>
          <p:spPr bwMode="auto">
            <a:xfrm>
              <a:off x="4542" y="1450"/>
              <a:ext cx="23" cy="31"/>
            </a:xfrm>
            <a:custGeom>
              <a:avLst/>
              <a:gdLst>
                <a:gd name="T0" fmla="*/ 42 w 160"/>
                <a:gd name="T1" fmla="*/ 216 h 216"/>
                <a:gd name="T2" fmla="*/ 101 w 160"/>
                <a:gd name="T3" fmla="*/ 202 h 216"/>
                <a:gd name="T4" fmla="*/ 160 w 160"/>
                <a:gd name="T5" fmla="*/ 189 h 216"/>
                <a:gd name="T6" fmla="*/ 118 w 160"/>
                <a:gd name="T7" fmla="*/ 0 h 216"/>
                <a:gd name="T8" fmla="*/ 59 w 160"/>
                <a:gd name="T9" fmla="*/ 13 h 216"/>
                <a:gd name="T10" fmla="*/ 0 w 160"/>
                <a:gd name="T11" fmla="*/ 27 h 216"/>
                <a:gd name="T12" fmla="*/ 42 w 160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216"/>
                <a:gd name="T23" fmla="*/ 160 w 16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216">
                  <a:moveTo>
                    <a:pt x="42" y="216"/>
                  </a:moveTo>
                  <a:lnTo>
                    <a:pt x="101" y="202"/>
                  </a:lnTo>
                  <a:lnTo>
                    <a:pt x="160" y="189"/>
                  </a:lnTo>
                  <a:lnTo>
                    <a:pt x="118" y="0"/>
                  </a:lnTo>
                  <a:lnTo>
                    <a:pt x="59" y="13"/>
                  </a:lnTo>
                  <a:lnTo>
                    <a:pt x="0" y="27"/>
                  </a:lnTo>
                  <a:lnTo>
                    <a:pt x="42" y="2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0" name="Freeform 1818"/>
            <p:cNvSpPr>
              <a:spLocks noChangeAspect="1"/>
            </p:cNvSpPr>
            <p:nvPr/>
          </p:nvSpPr>
          <p:spPr bwMode="auto">
            <a:xfrm>
              <a:off x="4542" y="1450"/>
              <a:ext cx="23" cy="31"/>
            </a:xfrm>
            <a:custGeom>
              <a:avLst/>
              <a:gdLst>
                <a:gd name="T0" fmla="*/ 42 w 160"/>
                <a:gd name="T1" fmla="*/ 216 h 216"/>
                <a:gd name="T2" fmla="*/ 101 w 160"/>
                <a:gd name="T3" fmla="*/ 202 h 216"/>
                <a:gd name="T4" fmla="*/ 160 w 160"/>
                <a:gd name="T5" fmla="*/ 189 h 216"/>
                <a:gd name="T6" fmla="*/ 118 w 160"/>
                <a:gd name="T7" fmla="*/ 0 h 216"/>
                <a:gd name="T8" fmla="*/ 59 w 160"/>
                <a:gd name="T9" fmla="*/ 13 h 216"/>
                <a:gd name="T10" fmla="*/ 0 w 160"/>
                <a:gd name="T11" fmla="*/ 27 h 216"/>
                <a:gd name="T12" fmla="*/ 42 w 160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216"/>
                <a:gd name="T23" fmla="*/ 160 w 16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216">
                  <a:moveTo>
                    <a:pt x="42" y="216"/>
                  </a:moveTo>
                  <a:lnTo>
                    <a:pt x="101" y="202"/>
                  </a:lnTo>
                  <a:lnTo>
                    <a:pt x="160" y="189"/>
                  </a:lnTo>
                  <a:lnTo>
                    <a:pt x="118" y="0"/>
                  </a:lnTo>
                  <a:lnTo>
                    <a:pt x="59" y="13"/>
                  </a:lnTo>
                  <a:lnTo>
                    <a:pt x="0" y="27"/>
                  </a:lnTo>
                  <a:lnTo>
                    <a:pt x="42" y="2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1" name="Freeform 1819"/>
            <p:cNvSpPr>
              <a:spLocks noChangeAspect="1"/>
            </p:cNvSpPr>
            <p:nvPr/>
          </p:nvSpPr>
          <p:spPr bwMode="auto">
            <a:xfrm>
              <a:off x="4550" y="1449"/>
              <a:ext cx="9" cy="3"/>
            </a:xfrm>
            <a:custGeom>
              <a:avLst/>
              <a:gdLst>
                <a:gd name="T0" fmla="*/ 0 w 59"/>
                <a:gd name="T1" fmla="*/ 17 h 17"/>
                <a:gd name="T2" fmla="*/ 59 w 59"/>
                <a:gd name="T3" fmla="*/ 4 h 17"/>
                <a:gd name="T4" fmla="*/ 58 w 59"/>
                <a:gd name="T5" fmla="*/ 0 h 17"/>
                <a:gd name="T6" fmla="*/ 0 w 59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17"/>
                <a:gd name="T14" fmla="*/ 59 w 59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17">
                  <a:moveTo>
                    <a:pt x="0" y="17"/>
                  </a:moveTo>
                  <a:lnTo>
                    <a:pt x="59" y="4"/>
                  </a:lnTo>
                  <a:lnTo>
                    <a:pt x="58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2" name="Line 1820"/>
            <p:cNvSpPr>
              <a:spLocks noChangeAspect="1" noChangeShapeType="1"/>
            </p:cNvSpPr>
            <p:nvPr/>
          </p:nvSpPr>
          <p:spPr bwMode="auto">
            <a:xfrm flipH="1" flipV="1">
              <a:off x="4559" y="14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3" name="Freeform 1821"/>
            <p:cNvSpPr>
              <a:spLocks noChangeAspect="1"/>
            </p:cNvSpPr>
            <p:nvPr/>
          </p:nvSpPr>
          <p:spPr bwMode="auto">
            <a:xfrm>
              <a:off x="4534" y="1423"/>
              <a:ext cx="25" cy="31"/>
            </a:xfrm>
            <a:custGeom>
              <a:avLst/>
              <a:gdLst>
                <a:gd name="T0" fmla="*/ 55 w 171"/>
                <a:gd name="T1" fmla="*/ 218 h 218"/>
                <a:gd name="T2" fmla="*/ 113 w 171"/>
                <a:gd name="T3" fmla="*/ 200 h 218"/>
                <a:gd name="T4" fmla="*/ 171 w 171"/>
                <a:gd name="T5" fmla="*/ 183 h 218"/>
                <a:gd name="T6" fmla="*/ 116 w 171"/>
                <a:gd name="T7" fmla="*/ 0 h 218"/>
                <a:gd name="T8" fmla="*/ 58 w 171"/>
                <a:gd name="T9" fmla="*/ 17 h 218"/>
                <a:gd name="T10" fmla="*/ 0 w 171"/>
                <a:gd name="T11" fmla="*/ 34 h 218"/>
                <a:gd name="T12" fmla="*/ 55 w 171"/>
                <a:gd name="T13" fmla="*/ 21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218"/>
                <a:gd name="T23" fmla="*/ 171 w 171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218">
                  <a:moveTo>
                    <a:pt x="55" y="218"/>
                  </a:moveTo>
                  <a:lnTo>
                    <a:pt x="113" y="200"/>
                  </a:lnTo>
                  <a:lnTo>
                    <a:pt x="171" y="183"/>
                  </a:lnTo>
                  <a:lnTo>
                    <a:pt x="116" y="0"/>
                  </a:lnTo>
                  <a:lnTo>
                    <a:pt x="58" y="17"/>
                  </a:lnTo>
                  <a:lnTo>
                    <a:pt x="0" y="34"/>
                  </a:lnTo>
                  <a:lnTo>
                    <a:pt x="55" y="2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4" name="Freeform 1822"/>
            <p:cNvSpPr>
              <a:spLocks noChangeAspect="1"/>
            </p:cNvSpPr>
            <p:nvPr/>
          </p:nvSpPr>
          <p:spPr bwMode="auto">
            <a:xfrm>
              <a:off x="4534" y="1423"/>
              <a:ext cx="25" cy="31"/>
            </a:xfrm>
            <a:custGeom>
              <a:avLst/>
              <a:gdLst>
                <a:gd name="T0" fmla="*/ 55 w 171"/>
                <a:gd name="T1" fmla="*/ 218 h 218"/>
                <a:gd name="T2" fmla="*/ 113 w 171"/>
                <a:gd name="T3" fmla="*/ 200 h 218"/>
                <a:gd name="T4" fmla="*/ 171 w 171"/>
                <a:gd name="T5" fmla="*/ 183 h 218"/>
                <a:gd name="T6" fmla="*/ 116 w 171"/>
                <a:gd name="T7" fmla="*/ 0 h 218"/>
                <a:gd name="T8" fmla="*/ 58 w 171"/>
                <a:gd name="T9" fmla="*/ 17 h 218"/>
                <a:gd name="T10" fmla="*/ 0 w 171"/>
                <a:gd name="T11" fmla="*/ 34 h 218"/>
                <a:gd name="T12" fmla="*/ 55 w 171"/>
                <a:gd name="T13" fmla="*/ 21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218"/>
                <a:gd name="T23" fmla="*/ 171 w 171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218">
                  <a:moveTo>
                    <a:pt x="55" y="218"/>
                  </a:moveTo>
                  <a:lnTo>
                    <a:pt x="113" y="200"/>
                  </a:lnTo>
                  <a:lnTo>
                    <a:pt x="171" y="183"/>
                  </a:lnTo>
                  <a:lnTo>
                    <a:pt x="116" y="0"/>
                  </a:lnTo>
                  <a:lnTo>
                    <a:pt x="58" y="17"/>
                  </a:lnTo>
                  <a:lnTo>
                    <a:pt x="0" y="34"/>
                  </a:lnTo>
                  <a:lnTo>
                    <a:pt x="55" y="2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5" name="Freeform 1823"/>
            <p:cNvSpPr>
              <a:spLocks noChangeAspect="1"/>
            </p:cNvSpPr>
            <p:nvPr/>
          </p:nvSpPr>
          <p:spPr bwMode="auto">
            <a:xfrm>
              <a:off x="4543" y="1423"/>
              <a:ext cx="8" cy="3"/>
            </a:xfrm>
            <a:custGeom>
              <a:avLst/>
              <a:gdLst>
                <a:gd name="T0" fmla="*/ 0 w 58"/>
                <a:gd name="T1" fmla="*/ 21 h 21"/>
                <a:gd name="T2" fmla="*/ 58 w 58"/>
                <a:gd name="T3" fmla="*/ 4 h 21"/>
                <a:gd name="T4" fmla="*/ 57 w 58"/>
                <a:gd name="T5" fmla="*/ 0 h 21"/>
                <a:gd name="T6" fmla="*/ 0 w 58"/>
                <a:gd name="T7" fmla="*/ 21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21"/>
                <a:gd name="T14" fmla="*/ 58 w 58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21">
                  <a:moveTo>
                    <a:pt x="0" y="21"/>
                  </a:moveTo>
                  <a:lnTo>
                    <a:pt x="58" y="4"/>
                  </a:lnTo>
                  <a:lnTo>
                    <a:pt x="57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6" name="Line 1824"/>
            <p:cNvSpPr>
              <a:spLocks noChangeAspect="1" noChangeShapeType="1"/>
            </p:cNvSpPr>
            <p:nvPr/>
          </p:nvSpPr>
          <p:spPr bwMode="auto">
            <a:xfrm flipH="1" flipV="1">
              <a:off x="4551" y="142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7" name="Freeform 1825"/>
            <p:cNvSpPr>
              <a:spLocks noChangeAspect="1"/>
            </p:cNvSpPr>
            <p:nvPr/>
          </p:nvSpPr>
          <p:spPr bwMode="auto">
            <a:xfrm>
              <a:off x="4525" y="1397"/>
              <a:ext cx="26" cy="32"/>
            </a:xfrm>
            <a:custGeom>
              <a:avLst/>
              <a:gdLst>
                <a:gd name="T0" fmla="*/ 66 w 179"/>
                <a:gd name="T1" fmla="*/ 220 h 220"/>
                <a:gd name="T2" fmla="*/ 122 w 179"/>
                <a:gd name="T3" fmla="*/ 198 h 220"/>
                <a:gd name="T4" fmla="*/ 179 w 179"/>
                <a:gd name="T5" fmla="*/ 177 h 220"/>
                <a:gd name="T6" fmla="*/ 113 w 179"/>
                <a:gd name="T7" fmla="*/ 0 h 220"/>
                <a:gd name="T8" fmla="*/ 57 w 179"/>
                <a:gd name="T9" fmla="*/ 22 h 220"/>
                <a:gd name="T10" fmla="*/ 0 w 179"/>
                <a:gd name="T11" fmla="*/ 43 h 220"/>
                <a:gd name="T12" fmla="*/ 66 w 179"/>
                <a:gd name="T13" fmla="*/ 220 h 2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220"/>
                <a:gd name="T23" fmla="*/ 179 w 179"/>
                <a:gd name="T24" fmla="*/ 220 h 2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220">
                  <a:moveTo>
                    <a:pt x="66" y="220"/>
                  </a:moveTo>
                  <a:lnTo>
                    <a:pt x="122" y="198"/>
                  </a:lnTo>
                  <a:lnTo>
                    <a:pt x="179" y="177"/>
                  </a:lnTo>
                  <a:lnTo>
                    <a:pt x="113" y="0"/>
                  </a:lnTo>
                  <a:lnTo>
                    <a:pt x="57" y="22"/>
                  </a:lnTo>
                  <a:lnTo>
                    <a:pt x="0" y="43"/>
                  </a:lnTo>
                  <a:lnTo>
                    <a:pt x="66" y="2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8" name="Freeform 1826"/>
            <p:cNvSpPr>
              <a:spLocks noChangeAspect="1"/>
            </p:cNvSpPr>
            <p:nvPr/>
          </p:nvSpPr>
          <p:spPr bwMode="auto">
            <a:xfrm>
              <a:off x="4525" y="1397"/>
              <a:ext cx="26" cy="32"/>
            </a:xfrm>
            <a:custGeom>
              <a:avLst/>
              <a:gdLst>
                <a:gd name="T0" fmla="*/ 66 w 179"/>
                <a:gd name="T1" fmla="*/ 220 h 220"/>
                <a:gd name="T2" fmla="*/ 122 w 179"/>
                <a:gd name="T3" fmla="*/ 198 h 220"/>
                <a:gd name="T4" fmla="*/ 179 w 179"/>
                <a:gd name="T5" fmla="*/ 177 h 220"/>
                <a:gd name="T6" fmla="*/ 113 w 179"/>
                <a:gd name="T7" fmla="*/ 0 h 220"/>
                <a:gd name="T8" fmla="*/ 57 w 179"/>
                <a:gd name="T9" fmla="*/ 22 h 220"/>
                <a:gd name="T10" fmla="*/ 0 w 179"/>
                <a:gd name="T11" fmla="*/ 43 h 220"/>
                <a:gd name="T12" fmla="*/ 66 w 179"/>
                <a:gd name="T13" fmla="*/ 220 h 2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220"/>
                <a:gd name="T23" fmla="*/ 179 w 179"/>
                <a:gd name="T24" fmla="*/ 220 h 2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220">
                  <a:moveTo>
                    <a:pt x="66" y="220"/>
                  </a:moveTo>
                  <a:lnTo>
                    <a:pt x="122" y="198"/>
                  </a:lnTo>
                  <a:lnTo>
                    <a:pt x="179" y="177"/>
                  </a:lnTo>
                  <a:lnTo>
                    <a:pt x="113" y="0"/>
                  </a:lnTo>
                  <a:lnTo>
                    <a:pt x="57" y="22"/>
                  </a:lnTo>
                  <a:lnTo>
                    <a:pt x="0" y="43"/>
                  </a:lnTo>
                  <a:lnTo>
                    <a:pt x="66" y="2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9" name="Freeform 1827"/>
            <p:cNvSpPr>
              <a:spLocks noChangeAspect="1"/>
            </p:cNvSpPr>
            <p:nvPr/>
          </p:nvSpPr>
          <p:spPr bwMode="auto">
            <a:xfrm>
              <a:off x="4533" y="1397"/>
              <a:ext cx="8" cy="3"/>
            </a:xfrm>
            <a:custGeom>
              <a:avLst/>
              <a:gdLst>
                <a:gd name="T0" fmla="*/ 0 w 56"/>
                <a:gd name="T1" fmla="*/ 26 h 26"/>
                <a:gd name="T2" fmla="*/ 56 w 56"/>
                <a:gd name="T3" fmla="*/ 4 h 26"/>
                <a:gd name="T4" fmla="*/ 54 w 56"/>
                <a:gd name="T5" fmla="*/ 0 h 26"/>
                <a:gd name="T6" fmla="*/ 0 w 56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6"/>
                <a:gd name="T14" fmla="*/ 56 w 56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6">
                  <a:moveTo>
                    <a:pt x="0" y="26"/>
                  </a:moveTo>
                  <a:lnTo>
                    <a:pt x="56" y="4"/>
                  </a:lnTo>
                  <a:lnTo>
                    <a:pt x="54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0" name="Line 1828"/>
            <p:cNvSpPr>
              <a:spLocks noChangeAspect="1" noChangeShapeType="1"/>
            </p:cNvSpPr>
            <p:nvPr/>
          </p:nvSpPr>
          <p:spPr bwMode="auto">
            <a:xfrm flipH="1" flipV="1">
              <a:off x="4541" y="139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1" name="Freeform 1829"/>
            <p:cNvSpPr>
              <a:spLocks noChangeAspect="1"/>
            </p:cNvSpPr>
            <p:nvPr/>
          </p:nvSpPr>
          <p:spPr bwMode="auto">
            <a:xfrm>
              <a:off x="4514" y="1373"/>
              <a:ext cx="27" cy="31"/>
            </a:xfrm>
            <a:custGeom>
              <a:avLst/>
              <a:gdLst>
                <a:gd name="T0" fmla="*/ 78 w 187"/>
                <a:gd name="T1" fmla="*/ 219 h 219"/>
                <a:gd name="T2" fmla="*/ 133 w 187"/>
                <a:gd name="T3" fmla="*/ 193 h 219"/>
                <a:gd name="T4" fmla="*/ 187 w 187"/>
                <a:gd name="T5" fmla="*/ 167 h 219"/>
                <a:gd name="T6" fmla="*/ 109 w 187"/>
                <a:gd name="T7" fmla="*/ 0 h 219"/>
                <a:gd name="T8" fmla="*/ 54 w 187"/>
                <a:gd name="T9" fmla="*/ 27 h 219"/>
                <a:gd name="T10" fmla="*/ 0 w 187"/>
                <a:gd name="T11" fmla="*/ 53 h 219"/>
                <a:gd name="T12" fmla="*/ 78 w 187"/>
                <a:gd name="T13" fmla="*/ 219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19"/>
                <a:gd name="T23" fmla="*/ 187 w 187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19">
                  <a:moveTo>
                    <a:pt x="78" y="219"/>
                  </a:moveTo>
                  <a:lnTo>
                    <a:pt x="133" y="193"/>
                  </a:lnTo>
                  <a:lnTo>
                    <a:pt x="187" y="167"/>
                  </a:lnTo>
                  <a:lnTo>
                    <a:pt x="109" y="0"/>
                  </a:lnTo>
                  <a:lnTo>
                    <a:pt x="54" y="27"/>
                  </a:lnTo>
                  <a:lnTo>
                    <a:pt x="0" y="53"/>
                  </a:lnTo>
                  <a:lnTo>
                    <a:pt x="78" y="2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2" name="Freeform 1830"/>
            <p:cNvSpPr>
              <a:spLocks noChangeAspect="1"/>
            </p:cNvSpPr>
            <p:nvPr/>
          </p:nvSpPr>
          <p:spPr bwMode="auto">
            <a:xfrm>
              <a:off x="4514" y="1373"/>
              <a:ext cx="27" cy="31"/>
            </a:xfrm>
            <a:custGeom>
              <a:avLst/>
              <a:gdLst>
                <a:gd name="T0" fmla="*/ 78 w 187"/>
                <a:gd name="T1" fmla="*/ 219 h 219"/>
                <a:gd name="T2" fmla="*/ 133 w 187"/>
                <a:gd name="T3" fmla="*/ 193 h 219"/>
                <a:gd name="T4" fmla="*/ 187 w 187"/>
                <a:gd name="T5" fmla="*/ 167 h 219"/>
                <a:gd name="T6" fmla="*/ 109 w 187"/>
                <a:gd name="T7" fmla="*/ 0 h 219"/>
                <a:gd name="T8" fmla="*/ 54 w 187"/>
                <a:gd name="T9" fmla="*/ 27 h 219"/>
                <a:gd name="T10" fmla="*/ 0 w 187"/>
                <a:gd name="T11" fmla="*/ 53 h 219"/>
                <a:gd name="T12" fmla="*/ 78 w 187"/>
                <a:gd name="T13" fmla="*/ 219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19"/>
                <a:gd name="T23" fmla="*/ 187 w 187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19">
                  <a:moveTo>
                    <a:pt x="78" y="219"/>
                  </a:moveTo>
                  <a:lnTo>
                    <a:pt x="133" y="193"/>
                  </a:lnTo>
                  <a:lnTo>
                    <a:pt x="187" y="167"/>
                  </a:lnTo>
                  <a:lnTo>
                    <a:pt x="109" y="0"/>
                  </a:lnTo>
                  <a:lnTo>
                    <a:pt x="54" y="27"/>
                  </a:lnTo>
                  <a:lnTo>
                    <a:pt x="0" y="53"/>
                  </a:lnTo>
                  <a:lnTo>
                    <a:pt x="78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3" name="Freeform 1831"/>
            <p:cNvSpPr>
              <a:spLocks noChangeAspect="1"/>
            </p:cNvSpPr>
            <p:nvPr/>
          </p:nvSpPr>
          <p:spPr bwMode="auto">
            <a:xfrm>
              <a:off x="4522" y="1372"/>
              <a:ext cx="8" cy="5"/>
            </a:xfrm>
            <a:custGeom>
              <a:avLst/>
              <a:gdLst>
                <a:gd name="T0" fmla="*/ 0 w 55"/>
                <a:gd name="T1" fmla="*/ 30 h 30"/>
                <a:gd name="T2" fmla="*/ 55 w 55"/>
                <a:gd name="T3" fmla="*/ 3 h 30"/>
                <a:gd name="T4" fmla="*/ 54 w 55"/>
                <a:gd name="T5" fmla="*/ 0 h 30"/>
                <a:gd name="T6" fmla="*/ 0 w 55"/>
                <a:gd name="T7" fmla="*/ 3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0"/>
                <a:gd name="T14" fmla="*/ 55 w 5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0">
                  <a:moveTo>
                    <a:pt x="0" y="30"/>
                  </a:moveTo>
                  <a:lnTo>
                    <a:pt x="55" y="3"/>
                  </a:lnTo>
                  <a:lnTo>
                    <a:pt x="54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4" name="Line 1832"/>
            <p:cNvSpPr>
              <a:spLocks noChangeAspect="1" noChangeShapeType="1"/>
            </p:cNvSpPr>
            <p:nvPr/>
          </p:nvSpPr>
          <p:spPr bwMode="auto">
            <a:xfrm flipH="1" flipV="1">
              <a:off x="4530" y="137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5" name="Freeform 1833"/>
            <p:cNvSpPr>
              <a:spLocks noChangeAspect="1"/>
            </p:cNvSpPr>
            <p:nvPr/>
          </p:nvSpPr>
          <p:spPr bwMode="auto">
            <a:xfrm>
              <a:off x="4502" y="1350"/>
              <a:ext cx="28" cy="31"/>
            </a:xfrm>
            <a:custGeom>
              <a:avLst/>
              <a:gdLst>
                <a:gd name="T0" fmla="*/ 89 w 196"/>
                <a:gd name="T1" fmla="*/ 216 h 216"/>
                <a:gd name="T2" fmla="*/ 142 w 196"/>
                <a:gd name="T3" fmla="*/ 187 h 216"/>
                <a:gd name="T4" fmla="*/ 196 w 196"/>
                <a:gd name="T5" fmla="*/ 157 h 216"/>
                <a:gd name="T6" fmla="*/ 107 w 196"/>
                <a:gd name="T7" fmla="*/ 0 h 216"/>
                <a:gd name="T8" fmla="*/ 53 w 196"/>
                <a:gd name="T9" fmla="*/ 29 h 216"/>
                <a:gd name="T10" fmla="*/ 0 w 196"/>
                <a:gd name="T11" fmla="*/ 59 h 216"/>
                <a:gd name="T12" fmla="*/ 89 w 196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216"/>
                <a:gd name="T23" fmla="*/ 196 w 196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216">
                  <a:moveTo>
                    <a:pt x="89" y="216"/>
                  </a:moveTo>
                  <a:lnTo>
                    <a:pt x="142" y="187"/>
                  </a:lnTo>
                  <a:lnTo>
                    <a:pt x="196" y="157"/>
                  </a:lnTo>
                  <a:lnTo>
                    <a:pt x="107" y="0"/>
                  </a:lnTo>
                  <a:lnTo>
                    <a:pt x="53" y="29"/>
                  </a:lnTo>
                  <a:lnTo>
                    <a:pt x="0" y="59"/>
                  </a:lnTo>
                  <a:lnTo>
                    <a:pt x="89" y="2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6" name="Freeform 1834"/>
            <p:cNvSpPr>
              <a:spLocks noChangeAspect="1"/>
            </p:cNvSpPr>
            <p:nvPr/>
          </p:nvSpPr>
          <p:spPr bwMode="auto">
            <a:xfrm>
              <a:off x="4502" y="1350"/>
              <a:ext cx="28" cy="31"/>
            </a:xfrm>
            <a:custGeom>
              <a:avLst/>
              <a:gdLst>
                <a:gd name="T0" fmla="*/ 89 w 196"/>
                <a:gd name="T1" fmla="*/ 216 h 216"/>
                <a:gd name="T2" fmla="*/ 142 w 196"/>
                <a:gd name="T3" fmla="*/ 187 h 216"/>
                <a:gd name="T4" fmla="*/ 196 w 196"/>
                <a:gd name="T5" fmla="*/ 157 h 216"/>
                <a:gd name="T6" fmla="*/ 107 w 196"/>
                <a:gd name="T7" fmla="*/ 0 h 216"/>
                <a:gd name="T8" fmla="*/ 53 w 196"/>
                <a:gd name="T9" fmla="*/ 29 h 216"/>
                <a:gd name="T10" fmla="*/ 0 w 196"/>
                <a:gd name="T11" fmla="*/ 59 h 216"/>
                <a:gd name="T12" fmla="*/ 89 w 196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216"/>
                <a:gd name="T23" fmla="*/ 196 w 196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216">
                  <a:moveTo>
                    <a:pt x="89" y="216"/>
                  </a:moveTo>
                  <a:lnTo>
                    <a:pt x="142" y="187"/>
                  </a:lnTo>
                  <a:lnTo>
                    <a:pt x="196" y="157"/>
                  </a:lnTo>
                  <a:lnTo>
                    <a:pt x="107" y="0"/>
                  </a:lnTo>
                  <a:lnTo>
                    <a:pt x="53" y="29"/>
                  </a:lnTo>
                  <a:lnTo>
                    <a:pt x="0" y="59"/>
                  </a:lnTo>
                  <a:lnTo>
                    <a:pt x="89" y="2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7" name="Freeform 1835"/>
            <p:cNvSpPr>
              <a:spLocks noChangeAspect="1"/>
            </p:cNvSpPr>
            <p:nvPr/>
          </p:nvSpPr>
          <p:spPr bwMode="auto">
            <a:xfrm>
              <a:off x="4509" y="1349"/>
              <a:ext cx="8" cy="5"/>
            </a:xfrm>
            <a:custGeom>
              <a:avLst/>
              <a:gdLst>
                <a:gd name="T0" fmla="*/ 0 w 54"/>
                <a:gd name="T1" fmla="*/ 34 h 34"/>
                <a:gd name="T2" fmla="*/ 54 w 54"/>
                <a:gd name="T3" fmla="*/ 5 h 34"/>
                <a:gd name="T4" fmla="*/ 50 w 54"/>
                <a:gd name="T5" fmla="*/ 0 h 34"/>
                <a:gd name="T6" fmla="*/ 0 w 54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34"/>
                <a:gd name="T14" fmla="*/ 54 w 54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34">
                  <a:moveTo>
                    <a:pt x="0" y="34"/>
                  </a:moveTo>
                  <a:lnTo>
                    <a:pt x="54" y="5"/>
                  </a:lnTo>
                  <a:lnTo>
                    <a:pt x="50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8" name="Line 1836"/>
            <p:cNvSpPr>
              <a:spLocks noChangeAspect="1" noChangeShapeType="1"/>
            </p:cNvSpPr>
            <p:nvPr/>
          </p:nvSpPr>
          <p:spPr bwMode="auto">
            <a:xfrm flipH="1" flipV="1">
              <a:off x="4516" y="13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9" name="Freeform 1837"/>
            <p:cNvSpPr>
              <a:spLocks noChangeAspect="1"/>
            </p:cNvSpPr>
            <p:nvPr/>
          </p:nvSpPr>
          <p:spPr bwMode="auto">
            <a:xfrm>
              <a:off x="4495" y="1339"/>
              <a:ext cx="21" cy="20"/>
            </a:xfrm>
            <a:custGeom>
              <a:avLst/>
              <a:gdLst>
                <a:gd name="T0" fmla="*/ 48 w 148"/>
                <a:gd name="T1" fmla="*/ 142 h 142"/>
                <a:gd name="T2" fmla="*/ 98 w 148"/>
                <a:gd name="T3" fmla="*/ 107 h 142"/>
                <a:gd name="T4" fmla="*/ 148 w 148"/>
                <a:gd name="T5" fmla="*/ 73 h 142"/>
                <a:gd name="T6" fmla="*/ 100 w 148"/>
                <a:gd name="T7" fmla="*/ 0 h 142"/>
                <a:gd name="T8" fmla="*/ 50 w 148"/>
                <a:gd name="T9" fmla="*/ 35 h 142"/>
                <a:gd name="T10" fmla="*/ 0 w 148"/>
                <a:gd name="T11" fmla="*/ 69 h 142"/>
                <a:gd name="T12" fmla="*/ 48 w 148"/>
                <a:gd name="T13" fmla="*/ 142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2"/>
                <a:gd name="T23" fmla="*/ 148 w 148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2">
                  <a:moveTo>
                    <a:pt x="48" y="142"/>
                  </a:moveTo>
                  <a:lnTo>
                    <a:pt x="98" y="107"/>
                  </a:lnTo>
                  <a:lnTo>
                    <a:pt x="148" y="73"/>
                  </a:lnTo>
                  <a:lnTo>
                    <a:pt x="100" y="0"/>
                  </a:lnTo>
                  <a:lnTo>
                    <a:pt x="50" y="35"/>
                  </a:lnTo>
                  <a:lnTo>
                    <a:pt x="0" y="69"/>
                  </a:lnTo>
                  <a:lnTo>
                    <a:pt x="48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30" name="Freeform 1838"/>
            <p:cNvSpPr>
              <a:spLocks noChangeAspect="1"/>
            </p:cNvSpPr>
            <p:nvPr/>
          </p:nvSpPr>
          <p:spPr bwMode="auto">
            <a:xfrm>
              <a:off x="4495" y="1339"/>
              <a:ext cx="21" cy="20"/>
            </a:xfrm>
            <a:custGeom>
              <a:avLst/>
              <a:gdLst>
                <a:gd name="T0" fmla="*/ 48 w 148"/>
                <a:gd name="T1" fmla="*/ 142 h 142"/>
                <a:gd name="T2" fmla="*/ 98 w 148"/>
                <a:gd name="T3" fmla="*/ 107 h 142"/>
                <a:gd name="T4" fmla="*/ 148 w 148"/>
                <a:gd name="T5" fmla="*/ 73 h 142"/>
                <a:gd name="T6" fmla="*/ 100 w 148"/>
                <a:gd name="T7" fmla="*/ 0 h 142"/>
                <a:gd name="T8" fmla="*/ 50 w 148"/>
                <a:gd name="T9" fmla="*/ 35 h 142"/>
                <a:gd name="T10" fmla="*/ 0 w 148"/>
                <a:gd name="T11" fmla="*/ 69 h 142"/>
                <a:gd name="T12" fmla="*/ 48 w 148"/>
                <a:gd name="T13" fmla="*/ 142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2"/>
                <a:gd name="T23" fmla="*/ 148 w 148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2">
                  <a:moveTo>
                    <a:pt x="48" y="142"/>
                  </a:moveTo>
                  <a:lnTo>
                    <a:pt x="98" y="107"/>
                  </a:lnTo>
                  <a:lnTo>
                    <a:pt x="148" y="73"/>
                  </a:lnTo>
                  <a:lnTo>
                    <a:pt x="100" y="0"/>
                  </a:lnTo>
                  <a:lnTo>
                    <a:pt x="50" y="35"/>
                  </a:lnTo>
                  <a:lnTo>
                    <a:pt x="0" y="69"/>
                  </a:lnTo>
                  <a:lnTo>
                    <a:pt x="48" y="1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31" name="Freeform 1839"/>
            <p:cNvSpPr>
              <a:spLocks noChangeAspect="1"/>
            </p:cNvSpPr>
            <p:nvPr/>
          </p:nvSpPr>
          <p:spPr bwMode="auto">
            <a:xfrm>
              <a:off x="4502" y="1339"/>
              <a:ext cx="8" cy="5"/>
            </a:xfrm>
            <a:custGeom>
              <a:avLst/>
              <a:gdLst>
                <a:gd name="T0" fmla="*/ 0 w 50"/>
                <a:gd name="T1" fmla="*/ 36 h 36"/>
                <a:gd name="T2" fmla="*/ 50 w 50"/>
                <a:gd name="T3" fmla="*/ 1 h 36"/>
                <a:gd name="T4" fmla="*/ 48 w 50"/>
                <a:gd name="T5" fmla="*/ 0 h 36"/>
                <a:gd name="T6" fmla="*/ 0 w 50"/>
                <a:gd name="T7" fmla="*/ 36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6"/>
                <a:gd name="T14" fmla="*/ 50 w 50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6">
                  <a:moveTo>
                    <a:pt x="0" y="36"/>
                  </a:moveTo>
                  <a:lnTo>
                    <a:pt x="50" y="1"/>
                  </a:lnTo>
                  <a:lnTo>
                    <a:pt x="48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32" name="Line 1840"/>
            <p:cNvSpPr>
              <a:spLocks noChangeAspect="1" noChangeShapeType="1"/>
            </p:cNvSpPr>
            <p:nvPr/>
          </p:nvSpPr>
          <p:spPr bwMode="auto">
            <a:xfrm flipH="1" flipV="1">
              <a:off x="4509" y="133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33" name="Freeform 1841"/>
            <p:cNvSpPr>
              <a:spLocks noChangeAspect="1"/>
            </p:cNvSpPr>
            <p:nvPr/>
          </p:nvSpPr>
          <p:spPr bwMode="auto">
            <a:xfrm>
              <a:off x="4488" y="1329"/>
              <a:ext cx="21" cy="20"/>
            </a:xfrm>
            <a:custGeom>
              <a:avLst/>
              <a:gdLst>
                <a:gd name="T0" fmla="*/ 51 w 148"/>
                <a:gd name="T1" fmla="*/ 141 h 141"/>
                <a:gd name="T2" fmla="*/ 100 w 148"/>
                <a:gd name="T3" fmla="*/ 106 h 141"/>
                <a:gd name="T4" fmla="*/ 148 w 148"/>
                <a:gd name="T5" fmla="*/ 70 h 141"/>
                <a:gd name="T6" fmla="*/ 97 w 148"/>
                <a:gd name="T7" fmla="*/ 0 h 141"/>
                <a:gd name="T8" fmla="*/ 48 w 148"/>
                <a:gd name="T9" fmla="*/ 35 h 141"/>
                <a:gd name="T10" fmla="*/ 0 w 148"/>
                <a:gd name="T11" fmla="*/ 70 h 141"/>
                <a:gd name="T12" fmla="*/ 51 w 148"/>
                <a:gd name="T13" fmla="*/ 141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51" y="141"/>
                  </a:moveTo>
                  <a:lnTo>
                    <a:pt x="100" y="106"/>
                  </a:lnTo>
                  <a:lnTo>
                    <a:pt x="148" y="70"/>
                  </a:lnTo>
                  <a:lnTo>
                    <a:pt x="97" y="0"/>
                  </a:lnTo>
                  <a:lnTo>
                    <a:pt x="48" y="35"/>
                  </a:lnTo>
                  <a:lnTo>
                    <a:pt x="0" y="70"/>
                  </a:lnTo>
                  <a:lnTo>
                    <a:pt x="51" y="1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34" name="Freeform 1842"/>
            <p:cNvSpPr>
              <a:spLocks noChangeAspect="1"/>
            </p:cNvSpPr>
            <p:nvPr/>
          </p:nvSpPr>
          <p:spPr bwMode="auto">
            <a:xfrm>
              <a:off x="4488" y="1329"/>
              <a:ext cx="21" cy="20"/>
            </a:xfrm>
            <a:custGeom>
              <a:avLst/>
              <a:gdLst>
                <a:gd name="T0" fmla="*/ 51 w 148"/>
                <a:gd name="T1" fmla="*/ 141 h 141"/>
                <a:gd name="T2" fmla="*/ 100 w 148"/>
                <a:gd name="T3" fmla="*/ 106 h 141"/>
                <a:gd name="T4" fmla="*/ 148 w 148"/>
                <a:gd name="T5" fmla="*/ 70 h 141"/>
                <a:gd name="T6" fmla="*/ 97 w 148"/>
                <a:gd name="T7" fmla="*/ 0 h 141"/>
                <a:gd name="T8" fmla="*/ 48 w 148"/>
                <a:gd name="T9" fmla="*/ 35 h 141"/>
                <a:gd name="T10" fmla="*/ 0 w 148"/>
                <a:gd name="T11" fmla="*/ 70 h 141"/>
                <a:gd name="T12" fmla="*/ 51 w 148"/>
                <a:gd name="T13" fmla="*/ 141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51" y="141"/>
                  </a:moveTo>
                  <a:lnTo>
                    <a:pt x="100" y="106"/>
                  </a:lnTo>
                  <a:lnTo>
                    <a:pt x="148" y="70"/>
                  </a:lnTo>
                  <a:lnTo>
                    <a:pt x="97" y="0"/>
                  </a:lnTo>
                  <a:lnTo>
                    <a:pt x="48" y="35"/>
                  </a:lnTo>
                  <a:lnTo>
                    <a:pt x="0" y="70"/>
                  </a:lnTo>
                  <a:lnTo>
                    <a:pt x="51" y="1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35" name="Freeform 1843"/>
            <p:cNvSpPr>
              <a:spLocks noChangeAspect="1"/>
            </p:cNvSpPr>
            <p:nvPr/>
          </p:nvSpPr>
          <p:spPr bwMode="auto">
            <a:xfrm>
              <a:off x="4495" y="1328"/>
              <a:ext cx="7" cy="6"/>
            </a:xfrm>
            <a:custGeom>
              <a:avLst/>
              <a:gdLst>
                <a:gd name="T0" fmla="*/ 0 w 49"/>
                <a:gd name="T1" fmla="*/ 38 h 38"/>
                <a:gd name="T2" fmla="*/ 49 w 49"/>
                <a:gd name="T3" fmla="*/ 3 h 38"/>
                <a:gd name="T4" fmla="*/ 48 w 49"/>
                <a:gd name="T5" fmla="*/ 0 h 38"/>
                <a:gd name="T6" fmla="*/ 0 w 49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8"/>
                <a:gd name="T14" fmla="*/ 49 w 49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8">
                  <a:moveTo>
                    <a:pt x="0" y="38"/>
                  </a:moveTo>
                  <a:lnTo>
                    <a:pt x="49" y="3"/>
                  </a:lnTo>
                  <a:lnTo>
                    <a:pt x="48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36" name="Line 1844"/>
            <p:cNvSpPr>
              <a:spLocks noChangeAspect="1" noChangeShapeType="1"/>
            </p:cNvSpPr>
            <p:nvPr/>
          </p:nvSpPr>
          <p:spPr bwMode="auto">
            <a:xfrm flipH="1" flipV="1">
              <a:off x="4502" y="132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37" name="Freeform 1845"/>
            <p:cNvSpPr>
              <a:spLocks noChangeAspect="1"/>
            </p:cNvSpPr>
            <p:nvPr/>
          </p:nvSpPr>
          <p:spPr bwMode="auto">
            <a:xfrm>
              <a:off x="4480" y="1319"/>
              <a:ext cx="22" cy="20"/>
            </a:xfrm>
            <a:custGeom>
              <a:avLst/>
              <a:gdLst>
                <a:gd name="T0" fmla="*/ 55 w 150"/>
                <a:gd name="T1" fmla="*/ 144 h 144"/>
                <a:gd name="T2" fmla="*/ 102 w 150"/>
                <a:gd name="T3" fmla="*/ 106 h 144"/>
                <a:gd name="T4" fmla="*/ 150 w 150"/>
                <a:gd name="T5" fmla="*/ 68 h 144"/>
                <a:gd name="T6" fmla="*/ 96 w 150"/>
                <a:gd name="T7" fmla="*/ 0 h 144"/>
                <a:gd name="T8" fmla="*/ 48 w 150"/>
                <a:gd name="T9" fmla="*/ 38 h 144"/>
                <a:gd name="T10" fmla="*/ 0 w 150"/>
                <a:gd name="T11" fmla="*/ 75 h 144"/>
                <a:gd name="T12" fmla="*/ 55 w 150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144"/>
                <a:gd name="T23" fmla="*/ 150 w 150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144">
                  <a:moveTo>
                    <a:pt x="55" y="144"/>
                  </a:moveTo>
                  <a:lnTo>
                    <a:pt x="102" y="106"/>
                  </a:lnTo>
                  <a:lnTo>
                    <a:pt x="150" y="68"/>
                  </a:lnTo>
                  <a:lnTo>
                    <a:pt x="96" y="0"/>
                  </a:lnTo>
                  <a:lnTo>
                    <a:pt x="48" y="38"/>
                  </a:lnTo>
                  <a:lnTo>
                    <a:pt x="0" y="75"/>
                  </a:lnTo>
                  <a:lnTo>
                    <a:pt x="55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38" name="Freeform 1846"/>
            <p:cNvSpPr>
              <a:spLocks noChangeAspect="1"/>
            </p:cNvSpPr>
            <p:nvPr/>
          </p:nvSpPr>
          <p:spPr bwMode="auto">
            <a:xfrm>
              <a:off x="4480" y="1319"/>
              <a:ext cx="22" cy="20"/>
            </a:xfrm>
            <a:custGeom>
              <a:avLst/>
              <a:gdLst>
                <a:gd name="T0" fmla="*/ 55 w 150"/>
                <a:gd name="T1" fmla="*/ 144 h 144"/>
                <a:gd name="T2" fmla="*/ 102 w 150"/>
                <a:gd name="T3" fmla="*/ 106 h 144"/>
                <a:gd name="T4" fmla="*/ 150 w 150"/>
                <a:gd name="T5" fmla="*/ 68 h 144"/>
                <a:gd name="T6" fmla="*/ 96 w 150"/>
                <a:gd name="T7" fmla="*/ 0 h 144"/>
                <a:gd name="T8" fmla="*/ 48 w 150"/>
                <a:gd name="T9" fmla="*/ 38 h 144"/>
                <a:gd name="T10" fmla="*/ 0 w 150"/>
                <a:gd name="T11" fmla="*/ 75 h 144"/>
                <a:gd name="T12" fmla="*/ 55 w 150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144"/>
                <a:gd name="T23" fmla="*/ 150 w 150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144">
                  <a:moveTo>
                    <a:pt x="55" y="144"/>
                  </a:moveTo>
                  <a:lnTo>
                    <a:pt x="102" y="106"/>
                  </a:lnTo>
                  <a:lnTo>
                    <a:pt x="150" y="68"/>
                  </a:lnTo>
                  <a:lnTo>
                    <a:pt x="96" y="0"/>
                  </a:lnTo>
                  <a:lnTo>
                    <a:pt x="48" y="38"/>
                  </a:lnTo>
                  <a:lnTo>
                    <a:pt x="0" y="75"/>
                  </a:lnTo>
                  <a:lnTo>
                    <a:pt x="55" y="1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39" name="Freeform 1847"/>
            <p:cNvSpPr>
              <a:spLocks noChangeAspect="1"/>
            </p:cNvSpPr>
            <p:nvPr/>
          </p:nvSpPr>
          <p:spPr bwMode="auto">
            <a:xfrm>
              <a:off x="4487" y="1318"/>
              <a:ext cx="7" cy="6"/>
            </a:xfrm>
            <a:custGeom>
              <a:avLst/>
              <a:gdLst>
                <a:gd name="T0" fmla="*/ 0 w 48"/>
                <a:gd name="T1" fmla="*/ 41 h 41"/>
                <a:gd name="T2" fmla="*/ 48 w 48"/>
                <a:gd name="T3" fmla="*/ 3 h 41"/>
                <a:gd name="T4" fmla="*/ 45 w 48"/>
                <a:gd name="T5" fmla="*/ 0 h 41"/>
                <a:gd name="T6" fmla="*/ 0 w 48"/>
                <a:gd name="T7" fmla="*/ 41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1"/>
                <a:gd name="T14" fmla="*/ 48 w 48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1">
                  <a:moveTo>
                    <a:pt x="0" y="41"/>
                  </a:moveTo>
                  <a:lnTo>
                    <a:pt x="48" y="3"/>
                  </a:lnTo>
                  <a:lnTo>
                    <a:pt x="45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40" name="Line 1848"/>
            <p:cNvSpPr>
              <a:spLocks noChangeAspect="1" noChangeShapeType="1"/>
            </p:cNvSpPr>
            <p:nvPr/>
          </p:nvSpPr>
          <p:spPr bwMode="auto">
            <a:xfrm flipH="1" flipV="1">
              <a:off x="4494" y="131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41" name="Freeform 1849"/>
            <p:cNvSpPr>
              <a:spLocks noChangeAspect="1"/>
            </p:cNvSpPr>
            <p:nvPr/>
          </p:nvSpPr>
          <p:spPr bwMode="auto">
            <a:xfrm>
              <a:off x="4473" y="1309"/>
              <a:ext cx="21" cy="21"/>
            </a:xfrm>
            <a:custGeom>
              <a:avLst/>
              <a:gdLst>
                <a:gd name="T0" fmla="*/ 56 w 147"/>
                <a:gd name="T1" fmla="*/ 146 h 146"/>
                <a:gd name="T2" fmla="*/ 102 w 147"/>
                <a:gd name="T3" fmla="*/ 105 h 146"/>
                <a:gd name="T4" fmla="*/ 147 w 147"/>
                <a:gd name="T5" fmla="*/ 64 h 146"/>
                <a:gd name="T6" fmla="*/ 91 w 147"/>
                <a:gd name="T7" fmla="*/ 0 h 146"/>
                <a:gd name="T8" fmla="*/ 45 w 147"/>
                <a:gd name="T9" fmla="*/ 41 h 146"/>
                <a:gd name="T10" fmla="*/ 0 w 147"/>
                <a:gd name="T11" fmla="*/ 82 h 146"/>
                <a:gd name="T12" fmla="*/ 56 w 147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46"/>
                <a:gd name="T23" fmla="*/ 147 w 147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46">
                  <a:moveTo>
                    <a:pt x="56" y="146"/>
                  </a:moveTo>
                  <a:lnTo>
                    <a:pt x="102" y="105"/>
                  </a:lnTo>
                  <a:lnTo>
                    <a:pt x="147" y="64"/>
                  </a:lnTo>
                  <a:lnTo>
                    <a:pt x="91" y="0"/>
                  </a:lnTo>
                  <a:lnTo>
                    <a:pt x="45" y="41"/>
                  </a:lnTo>
                  <a:lnTo>
                    <a:pt x="0" y="82"/>
                  </a:lnTo>
                  <a:lnTo>
                    <a:pt x="56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42" name="Freeform 1850"/>
            <p:cNvSpPr>
              <a:spLocks noChangeAspect="1"/>
            </p:cNvSpPr>
            <p:nvPr/>
          </p:nvSpPr>
          <p:spPr bwMode="auto">
            <a:xfrm>
              <a:off x="4473" y="1309"/>
              <a:ext cx="21" cy="21"/>
            </a:xfrm>
            <a:custGeom>
              <a:avLst/>
              <a:gdLst>
                <a:gd name="T0" fmla="*/ 56 w 147"/>
                <a:gd name="T1" fmla="*/ 146 h 146"/>
                <a:gd name="T2" fmla="*/ 102 w 147"/>
                <a:gd name="T3" fmla="*/ 105 h 146"/>
                <a:gd name="T4" fmla="*/ 147 w 147"/>
                <a:gd name="T5" fmla="*/ 64 h 146"/>
                <a:gd name="T6" fmla="*/ 91 w 147"/>
                <a:gd name="T7" fmla="*/ 0 h 146"/>
                <a:gd name="T8" fmla="*/ 45 w 147"/>
                <a:gd name="T9" fmla="*/ 41 h 146"/>
                <a:gd name="T10" fmla="*/ 0 w 147"/>
                <a:gd name="T11" fmla="*/ 82 h 146"/>
                <a:gd name="T12" fmla="*/ 56 w 147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46"/>
                <a:gd name="T23" fmla="*/ 147 w 147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46">
                  <a:moveTo>
                    <a:pt x="56" y="146"/>
                  </a:moveTo>
                  <a:lnTo>
                    <a:pt x="102" y="105"/>
                  </a:lnTo>
                  <a:lnTo>
                    <a:pt x="147" y="64"/>
                  </a:lnTo>
                  <a:lnTo>
                    <a:pt x="91" y="0"/>
                  </a:lnTo>
                  <a:lnTo>
                    <a:pt x="45" y="41"/>
                  </a:lnTo>
                  <a:lnTo>
                    <a:pt x="0" y="82"/>
                  </a:lnTo>
                  <a:lnTo>
                    <a:pt x="56" y="1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43" name="Freeform 1851"/>
            <p:cNvSpPr>
              <a:spLocks noChangeAspect="1"/>
            </p:cNvSpPr>
            <p:nvPr/>
          </p:nvSpPr>
          <p:spPr bwMode="auto">
            <a:xfrm>
              <a:off x="4479" y="1309"/>
              <a:ext cx="7" cy="6"/>
            </a:xfrm>
            <a:custGeom>
              <a:avLst/>
              <a:gdLst>
                <a:gd name="T0" fmla="*/ 0 w 46"/>
                <a:gd name="T1" fmla="*/ 43 h 43"/>
                <a:gd name="T2" fmla="*/ 46 w 46"/>
                <a:gd name="T3" fmla="*/ 2 h 43"/>
                <a:gd name="T4" fmla="*/ 42 w 46"/>
                <a:gd name="T5" fmla="*/ 0 h 43"/>
                <a:gd name="T6" fmla="*/ 0 w 46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3"/>
                <a:gd name="T14" fmla="*/ 46 w 46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3">
                  <a:moveTo>
                    <a:pt x="0" y="43"/>
                  </a:moveTo>
                  <a:lnTo>
                    <a:pt x="46" y="2"/>
                  </a:lnTo>
                  <a:lnTo>
                    <a:pt x="42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44" name="Line 1852"/>
            <p:cNvSpPr>
              <a:spLocks noChangeAspect="1" noChangeShapeType="1"/>
            </p:cNvSpPr>
            <p:nvPr/>
          </p:nvSpPr>
          <p:spPr bwMode="auto">
            <a:xfrm flipH="1" flipV="1">
              <a:off x="4485" y="130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45" name="Freeform 1853"/>
            <p:cNvSpPr>
              <a:spLocks noChangeAspect="1"/>
            </p:cNvSpPr>
            <p:nvPr/>
          </p:nvSpPr>
          <p:spPr bwMode="auto">
            <a:xfrm>
              <a:off x="4465" y="1300"/>
              <a:ext cx="20" cy="21"/>
            </a:xfrm>
            <a:custGeom>
              <a:avLst/>
              <a:gdLst>
                <a:gd name="T0" fmla="*/ 60 w 144"/>
                <a:gd name="T1" fmla="*/ 146 h 146"/>
                <a:gd name="T2" fmla="*/ 102 w 144"/>
                <a:gd name="T3" fmla="*/ 103 h 146"/>
                <a:gd name="T4" fmla="*/ 144 w 144"/>
                <a:gd name="T5" fmla="*/ 60 h 146"/>
                <a:gd name="T6" fmla="*/ 84 w 144"/>
                <a:gd name="T7" fmla="*/ 0 h 146"/>
                <a:gd name="T8" fmla="*/ 42 w 144"/>
                <a:gd name="T9" fmla="*/ 44 h 146"/>
                <a:gd name="T10" fmla="*/ 0 w 144"/>
                <a:gd name="T11" fmla="*/ 87 h 146"/>
                <a:gd name="T12" fmla="*/ 60 w 144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46"/>
                <a:gd name="T23" fmla="*/ 144 w 144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46">
                  <a:moveTo>
                    <a:pt x="60" y="146"/>
                  </a:moveTo>
                  <a:lnTo>
                    <a:pt x="102" y="103"/>
                  </a:lnTo>
                  <a:lnTo>
                    <a:pt x="144" y="60"/>
                  </a:lnTo>
                  <a:lnTo>
                    <a:pt x="84" y="0"/>
                  </a:lnTo>
                  <a:lnTo>
                    <a:pt x="42" y="44"/>
                  </a:lnTo>
                  <a:lnTo>
                    <a:pt x="0" y="87"/>
                  </a:lnTo>
                  <a:lnTo>
                    <a:pt x="60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46" name="Freeform 1854"/>
            <p:cNvSpPr>
              <a:spLocks noChangeAspect="1"/>
            </p:cNvSpPr>
            <p:nvPr/>
          </p:nvSpPr>
          <p:spPr bwMode="auto">
            <a:xfrm>
              <a:off x="4465" y="1300"/>
              <a:ext cx="20" cy="21"/>
            </a:xfrm>
            <a:custGeom>
              <a:avLst/>
              <a:gdLst>
                <a:gd name="T0" fmla="*/ 60 w 144"/>
                <a:gd name="T1" fmla="*/ 146 h 146"/>
                <a:gd name="T2" fmla="*/ 102 w 144"/>
                <a:gd name="T3" fmla="*/ 103 h 146"/>
                <a:gd name="T4" fmla="*/ 144 w 144"/>
                <a:gd name="T5" fmla="*/ 60 h 146"/>
                <a:gd name="T6" fmla="*/ 84 w 144"/>
                <a:gd name="T7" fmla="*/ 0 h 146"/>
                <a:gd name="T8" fmla="*/ 42 w 144"/>
                <a:gd name="T9" fmla="*/ 44 h 146"/>
                <a:gd name="T10" fmla="*/ 0 w 144"/>
                <a:gd name="T11" fmla="*/ 87 h 146"/>
                <a:gd name="T12" fmla="*/ 60 w 144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46"/>
                <a:gd name="T23" fmla="*/ 144 w 144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46">
                  <a:moveTo>
                    <a:pt x="60" y="146"/>
                  </a:moveTo>
                  <a:lnTo>
                    <a:pt x="102" y="103"/>
                  </a:lnTo>
                  <a:lnTo>
                    <a:pt x="144" y="60"/>
                  </a:lnTo>
                  <a:lnTo>
                    <a:pt x="84" y="0"/>
                  </a:lnTo>
                  <a:lnTo>
                    <a:pt x="42" y="44"/>
                  </a:lnTo>
                  <a:lnTo>
                    <a:pt x="0" y="87"/>
                  </a:lnTo>
                  <a:lnTo>
                    <a:pt x="60" y="1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47" name="Freeform 1855"/>
            <p:cNvSpPr>
              <a:spLocks noChangeAspect="1"/>
            </p:cNvSpPr>
            <p:nvPr/>
          </p:nvSpPr>
          <p:spPr bwMode="auto">
            <a:xfrm>
              <a:off x="4471" y="1300"/>
              <a:ext cx="6" cy="6"/>
            </a:xfrm>
            <a:custGeom>
              <a:avLst/>
              <a:gdLst>
                <a:gd name="T0" fmla="*/ 0 w 42"/>
                <a:gd name="T1" fmla="*/ 46 h 46"/>
                <a:gd name="T2" fmla="*/ 42 w 42"/>
                <a:gd name="T3" fmla="*/ 2 h 46"/>
                <a:gd name="T4" fmla="*/ 41 w 42"/>
                <a:gd name="T5" fmla="*/ 0 h 46"/>
                <a:gd name="T6" fmla="*/ 0 w 42"/>
                <a:gd name="T7" fmla="*/ 46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6"/>
                <a:gd name="T14" fmla="*/ 42 w 42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6">
                  <a:moveTo>
                    <a:pt x="0" y="46"/>
                  </a:moveTo>
                  <a:lnTo>
                    <a:pt x="42" y="2"/>
                  </a:lnTo>
                  <a:lnTo>
                    <a:pt x="41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48" name="Line 1856"/>
            <p:cNvSpPr>
              <a:spLocks noChangeAspect="1" noChangeShapeType="1"/>
            </p:cNvSpPr>
            <p:nvPr/>
          </p:nvSpPr>
          <p:spPr bwMode="auto">
            <a:xfrm flipH="1" flipV="1">
              <a:off x="4476" y="130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49" name="Freeform 1857"/>
            <p:cNvSpPr>
              <a:spLocks noChangeAspect="1"/>
            </p:cNvSpPr>
            <p:nvPr/>
          </p:nvSpPr>
          <p:spPr bwMode="auto">
            <a:xfrm>
              <a:off x="4456" y="1292"/>
              <a:ext cx="20" cy="21"/>
            </a:xfrm>
            <a:custGeom>
              <a:avLst/>
              <a:gdLst>
                <a:gd name="T0" fmla="*/ 63 w 145"/>
                <a:gd name="T1" fmla="*/ 148 h 148"/>
                <a:gd name="T2" fmla="*/ 104 w 145"/>
                <a:gd name="T3" fmla="*/ 103 h 148"/>
                <a:gd name="T4" fmla="*/ 145 w 145"/>
                <a:gd name="T5" fmla="*/ 57 h 148"/>
                <a:gd name="T6" fmla="*/ 82 w 145"/>
                <a:gd name="T7" fmla="*/ 0 h 148"/>
                <a:gd name="T8" fmla="*/ 41 w 145"/>
                <a:gd name="T9" fmla="*/ 46 h 148"/>
                <a:gd name="T10" fmla="*/ 0 w 145"/>
                <a:gd name="T11" fmla="*/ 91 h 148"/>
                <a:gd name="T12" fmla="*/ 63 w 145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"/>
                <a:gd name="T22" fmla="*/ 0 h 148"/>
                <a:gd name="T23" fmla="*/ 145 w 145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" h="148">
                  <a:moveTo>
                    <a:pt x="63" y="148"/>
                  </a:moveTo>
                  <a:lnTo>
                    <a:pt x="104" y="103"/>
                  </a:lnTo>
                  <a:lnTo>
                    <a:pt x="145" y="57"/>
                  </a:lnTo>
                  <a:lnTo>
                    <a:pt x="82" y="0"/>
                  </a:lnTo>
                  <a:lnTo>
                    <a:pt x="41" y="46"/>
                  </a:lnTo>
                  <a:lnTo>
                    <a:pt x="0" y="91"/>
                  </a:lnTo>
                  <a:lnTo>
                    <a:pt x="63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50" name="Freeform 1858"/>
            <p:cNvSpPr>
              <a:spLocks noChangeAspect="1"/>
            </p:cNvSpPr>
            <p:nvPr/>
          </p:nvSpPr>
          <p:spPr bwMode="auto">
            <a:xfrm>
              <a:off x="4456" y="1292"/>
              <a:ext cx="20" cy="21"/>
            </a:xfrm>
            <a:custGeom>
              <a:avLst/>
              <a:gdLst>
                <a:gd name="T0" fmla="*/ 63 w 145"/>
                <a:gd name="T1" fmla="*/ 148 h 148"/>
                <a:gd name="T2" fmla="*/ 104 w 145"/>
                <a:gd name="T3" fmla="*/ 103 h 148"/>
                <a:gd name="T4" fmla="*/ 145 w 145"/>
                <a:gd name="T5" fmla="*/ 57 h 148"/>
                <a:gd name="T6" fmla="*/ 82 w 145"/>
                <a:gd name="T7" fmla="*/ 0 h 148"/>
                <a:gd name="T8" fmla="*/ 41 w 145"/>
                <a:gd name="T9" fmla="*/ 46 h 148"/>
                <a:gd name="T10" fmla="*/ 0 w 145"/>
                <a:gd name="T11" fmla="*/ 91 h 148"/>
                <a:gd name="T12" fmla="*/ 63 w 145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"/>
                <a:gd name="T22" fmla="*/ 0 h 148"/>
                <a:gd name="T23" fmla="*/ 145 w 145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" h="148">
                  <a:moveTo>
                    <a:pt x="63" y="148"/>
                  </a:moveTo>
                  <a:lnTo>
                    <a:pt x="104" y="103"/>
                  </a:lnTo>
                  <a:lnTo>
                    <a:pt x="145" y="57"/>
                  </a:lnTo>
                  <a:lnTo>
                    <a:pt x="82" y="0"/>
                  </a:lnTo>
                  <a:lnTo>
                    <a:pt x="41" y="46"/>
                  </a:lnTo>
                  <a:lnTo>
                    <a:pt x="0" y="91"/>
                  </a:lnTo>
                  <a:lnTo>
                    <a:pt x="63" y="1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51" name="Freeform 1859"/>
            <p:cNvSpPr>
              <a:spLocks noChangeAspect="1"/>
            </p:cNvSpPr>
            <p:nvPr/>
          </p:nvSpPr>
          <p:spPr bwMode="auto">
            <a:xfrm>
              <a:off x="4462" y="1291"/>
              <a:ext cx="5" cy="7"/>
            </a:xfrm>
            <a:custGeom>
              <a:avLst/>
              <a:gdLst>
                <a:gd name="T0" fmla="*/ 0 w 41"/>
                <a:gd name="T1" fmla="*/ 48 h 48"/>
                <a:gd name="T2" fmla="*/ 41 w 41"/>
                <a:gd name="T3" fmla="*/ 2 h 48"/>
                <a:gd name="T4" fmla="*/ 39 w 41"/>
                <a:gd name="T5" fmla="*/ 0 h 48"/>
                <a:gd name="T6" fmla="*/ 0 w 41"/>
                <a:gd name="T7" fmla="*/ 48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8"/>
                <a:gd name="T14" fmla="*/ 41 w 41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8">
                  <a:moveTo>
                    <a:pt x="0" y="48"/>
                  </a:moveTo>
                  <a:lnTo>
                    <a:pt x="41" y="2"/>
                  </a:lnTo>
                  <a:lnTo>
                    <a:pt x="39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52" name="Line 1860"/>
            <p:cNvSpPr>
              <a:spLocks noChangeAspect="1" noChangeShapeType="1"/>
            </p:cNvSpPr>
            <p:nvPr/>
          </p:nvSpPr>
          <p:spPr bwMode="auto">
            <a:xfrm flipH="1" flipV="1">
              <a:off x="4467" y="129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53" name="Freeform 1861"/>
            <p:cNvSpPr>
              <a:spLocks noChangeAspect="1"/>
            </p:cNvSpPr>
            <p:nvPr/>
          </p:nvSpPr>
          <p:spPr bwMode="auto">
            <a:xfrm>
              <a:off x="4447" y="1284"/>
              <a:ext cx="20" cy="21"/>
            </a:xfrm>
            <a:custGeom>
              <a:avLst/>
              <a:gdLst>
                <a:gd name="T0" fmla="*/ 65 w 142"/>
                <a:gd name="T1" fmla="*/ 148 h 148"/>
                <a:gd name="T2" fmla="*/ 103 w 142"/>
                <a:gd name="T3" fmla="*/ 100 h 148"/>
                <a:gd name="T4" fmla="*/ 142 w 142"/>
                <a:gd name="T5" fmla="*/ 52 h 148"/>
                <a:gd name="T6" fmla="*/ 77 w 142"/>
                <a:gd name="T7" fmla="*/ 0 h 148"/>
                <a:gd name="T8" fmla="*/ 39 w 142"/>
                <a:gd name="T9" fmla="*/ 47 h 148"/>
                <a:gd name="T10" fmla="*/ 0 w 142"/>
                <a:gd name="T11" fmla="*/ 95 h 148"/>
                <a:gd name="T12" fmla="*/ 65 w 142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"/>
                <a:gd name="T22" fmla="*/ 0 h 148"/>
                <a:gd name="T23" fmla="*/ 142 w 14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" h="148">
                  <a:moveTo>
                    <a:pt x="65" y="148"/>
                  </a:moveTo>
                  <a:lnTo>
                    <a:pt x="103" y="100"/>
                  </a:lnTo>
                  <a:lnTo>
                    <a:pt x="142" y="52"/>
                  </a:lnTo>
                  <a:lnTo>
                    <a:pt x="77" y="0"/>
                  </a:lnTo>
                  <a:lnTo>
                    <a:pt x="39" y="47"/>
                  </a:lnTo>
                  <a:lnTo>
                    <a:pt x="0" y="95"/>
                  </a:lnTo>
                  <a:lnTo>
                    <a:pt x="65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54" name="Freeform 1862"/>
            <p:cNvSpPr>
              <a:spLocks noChangeAspect="1"/>
            </p:cNvSpPr>
            <p:nvPr/>
          </p:nvSpPr>
          <p:spPr bwMode="auto">
            <a:xfrm>
              <a:off x="4447" y="1284"/>
              <a:ext cx="20" cy="21"/>
            </a:xfrm>
            <a:custGeom>
              <a:avLst/>
              <a:gdLst>
                <a:gd name="T0" fmla="*/ 65 w 142"/>
                <a:gd name="T1" fmla="*/ 148 h 148"/>
                <a:gd name="T2" fmla="*/ 103 w 142"/>
                <a:gd name="T3" fmla="*/ 100 h 148"/>
                <a:gd name="T4" fmla="*/ 142 w 142"/>
                <a:gd name="T5" fmla="*/ 52 h 148"/>
                <a:gd name="T6" fmla="*/ 77 w 142"/>
                <a:gd name="T7" fmla="*/ 0 h 148"/>
                <a:gd name="T8" fmla="*/ 39 w 142"/>
                <a:gd name="T9" fmla="*/ 47 h 148"/>
                <a:gd name="T10" fmla="*/ 0 w 142"/>
                <a:gd name="T11" fmla="*/ 95 h 148"/>
                <a:gd name="T12" fmla="*/ 65 w 142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"/>
                <a:gd name="T22" fmla="*/ 0 h 148"/>
                <a:gd name="T23" fmla="*/ 142 w 14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" h="148">
                  <a:moveTo>
                    <a:pt x="65" y="148"/>
                  </a:moveTo>
                  <a:lnTo>
                    <a:pt x="103" y="100"/>
                  </a:lnTo>
                  <a:lnTo>
                    <a:pt x="142" y="52"/>
                  </a:lnTo>
                  <a:lnTo>
                    <a:pt x="77" y="0"/>
                  </a:lnTo>
                  <a:lnTo>
                    <a:pt x="39" y="47"/>
                  </a:lnTo>
                  <a:lnTo>
                    <a:pt x="0" y="95"/>
                  </a:lnTo>
                  <a:lnTo>
                    <a:pt x="65" y="1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55" name="Freeform 1863"/>
            <p:cNvSpPr>
              <a:spLocks noChangeAspect="1"/>
            </p:cNvSpPr>
            <p:nvPr/>
          </p:nvSpPr>
          <p:spPr bwMode="auto">
            <a:xfrm>
              <a:off x="4452" y="1284"/>
              <a:ext cx="6" cy="7"/>
            </a:xfrm>
            <a:custGeom>
              <a:avLst/>
              <a:gdLst>
                <a:gd name="T0" fmla="*/ 0 w 38"/>
                <a:gd name="T1" fmla="*/ 50 h 50"/>
                <a:gd name="T2" fmla="*/ 38 w 38"/>
                <a:gd name="T3" fmla="*/ 3 h 50"/>
                <a:gd name="T4" fmla="*/ 35 w 38"/>
                <a:gd name="T5" fmla="*/ 0 h 50"/>
                <a:gd name="T6" fmla="*/ 0 w 38"/>
                <a:gd name="T7" fmla="*/ 50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50"/>
                <a:gd name="T14" fmla="*/ 38 w 38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50">
                  <a:moveTo>
                    <a:pt x="0" y="50"/>
                  </a:moveTo>
                  <a:lnTo>
                    <a:pt x="38" y="3"/>
                  </a:lnTo>
                  <a:lnTo>
                    <a:pt x="35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56" name="Line 1864"/>
            <p:cNvSpPr>
              <a:spLocks noChangeAspect="1" noChangeShapeType="1"/>
            </p:cNvSpPr>
            <p:nvPr/>
          </p:nvSpPr>
          <p:spPr bwMode="auto">
            <a:xfrm flipH="1" flipV="1">
              <a:off x="4457" y="12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57" name="Freeform 1865"/>
            <p:cNvSpPr>
              <a:spLocks noChangeAspect="1"/>
            </p:cNvSpPr>
            <p:nvPr/>
          </p:nvSpPr>
          <p:spPr bwMode="auto">
            <a:xfrm>
              <a:off x="4438" y="1277"/>
              <a:ext cx="19" cy="21"/>
            </a:xfrm>
            <a:custGeom>
              <a:avLst/>
              <a:gdLst>
                <a:gd name="T0" fmla="*/ 67 w 138"/>
                <a:gd name="T1" fmla="*/ 147 h 147"/>
                <a:gd name="T2" fmla="*/ 103 w 138"/>
                <a:gd name="T3" fmla="*/ 96 h 147"/>
                <a:gd name="T4" fmla="*/ 138 w 138"/>
                <a:gd name="T5" fmla="*/ 46 h 147"/>
                <a:gd name="T6" fmla="*/ 71 w 138"/>
                <a:gd name="T7" fmla="*/ 0 h 147"/>
                <a:gd name="T8" fmla="*/ 35 w 138"/>
                <a:gd name="T9" fmla="*/ 50 h 147"/>
                <a:gd name="T10" fmla="*/ 0 w 138"/>
                <a:gd name="T11" fmla="*/ 100 h 147"/>
                <a:gd name="T12" fmla="*/ 67 w 138"/>
                <a:gd name="T13" fmla="*/ 147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147"/>
                <a:gd name="T23" fmla="*/ 138 w 138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147">
                  <a:moveTo>
                    <a:pt x="67" y="147"/>
                  </a:moveTo>
                  <a:lnTo>
                    <a:pt x="103" y="96"/>
                  </a:lnTo>
                  <a:lnTo>
                    <a:pt x="138" y="46"/>
                  </a:lnTo>
                  <a:lnTo>
                    <a:pt x="71" y="0"/>
                  </a:lnTo>
                  <a:lnTo>
                    <a:pt x="35" y="50"/>
                  </a:lnTo>
                  <a:lnTo>
                    <a:pt x="0" y="100"/>
                  </a:lnTo>
                  <a:lnTo>
                    <a:pt x="67" y="1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58" name="Freeform 1866"/>
            <p:cNvSpPr>
              <a:spLocks noChangeAspect="1"/>
            </p:cNvSpPr>
            <p:nvPr/>
          </p:nvSpPr>
          <p:spPr bwMode="auto">
            <a:xfrm>
              <a:off x="4438" y="1277"/>
              <a:ext cx="19" cy="21"/>
            </a:xfrm>
            <a:custGeom>
              <a:avLst/>
              <a:gdLst>
                <a:gd name="T0" fmla="*/ 67 w 138"/>
                <a:gd name="T1" fmla="*/ 147 h 147"/>
                <a:gd name="T2" fmla="*/ 103 w 138"/>
                <a:gd name="T3" fmla="*/ 96 h 147"/>
                <a:gd name="T4" fmla="*/ 138 w 138"/>
                <a:gd name="T5" fmla="*/ 46 h 147"/>
                <a:gd name="T6" fmla="*/ 71 w 138"/>
                <a:gd name="T7" fmla="*/ 0 h 147"/>
                <a:gd name="T8" fmla="*/ 35 w 138"/>
                <a:gd name="T9" fmla="*/ 50 h 147"/>
                <a:gd name="T10" fmla="*/ 0 w 138"/>
                <a:gd name="T11" fmla="*/ 100 h 147"/>
                <a:gd name="T12" fmla="*/ 67 w 138"/>
                <a:gd name="T13" fmla="*/ 147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147"/>
                <a:gd name="T23" fmla="*/ 138 w 138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147">
                  <a:moveTo>
                    <a:pt x="67" y="147"/>
                  </a:moveTo>
                  <a:lnTo>
                    <a:pt x="103" y="96"/>
                  </a:lnTo>
                  <a:lnTo>
                    <a:pt x="138" y="46"/>
                  </a:lnTo>
                  <a:lnTo>
                    <a:pt x="71" y="0"/>
                  </a:lnTo>
                  <a:lnTo>
                    <a:pt x="35" y="50"/>
                  </a:lnTo>
                  <a:lnTo>
                    <a:pt x="0" y="100"/>
                  </a:lnTo>
                  <a:lnTo>
                    <a:pt x="67" y="1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59" name="Freeform 1867"/>
            <p:cNvSpPr>
              <a:spLocks noChangeAspect="1"/>
            </p:cNvSpPr>
            <p:nvPr/>
          </p:nvSpPr>
          <p:spPr bwMode="auto">
            <a:xfrm>
              <a:off x="4443" y="1277"/>
              <a:ext cx="5" cy="7"/>
            </a:xfrm>
            <a:custGeom>
              <a:avLst/>
              <a:gdLst>
                <a:gd name="T0" fmla="*/ 0 w 36"/>
                <a:gd name="T1" fmla="*/ 53 h 53"/>
                <a:gd name="T2" fmla="*/ 36 w 36"/>
                <a:gd name="T3" fmla="*/ 3 h 53"/>
                <a:gd name="T4" fmla="*/ 32 w 36"/>
                <a:gd name="T5" fmla="*/ 0 h 53"/>
                <a:gd name="T6" fmla="*/ 0 w 36"/>
                <a:gd name="T7" fmla="*/ 53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53"/>
                <a:gd name="T14" fmla="*/ 36 w 36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53">
                  <a:moveTo>
                    <a:pt x="0" y="53"/>
                  </a:moveTo>
                  <a:lnTo>
                    <a:pt x="36" y="3"/>
                  </a:lnTo>
                  <a:lnTo>
                    <a:pt x="32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60" name="Line 1868"/>
            <p:cNvSpPr>
              <a:spLocks noChangeAspect="1" noChangeShapeType="1"/>
            </p:cNvSpPr>
            <p:nvPr/>
          </p:nvSpPr>
          <p:spPr bwMode="auto">
            <a:xfrm flipH="1" flipV="1">
              <a:off x="4447" y="12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61" name="Freeform 1869"/>
            <p:cNvSpPr>
              <a:spLocks noChangeAspect="1"/>
            </p:cNvSpPr>
            <p:nvPr/>
          </p:nvSpPr>
          <p:spPr bwMode="auto">
            <a:xfrm>
              <a:off x="4428" y="1270"/>
              <a:ext cx="19" cy="22"/>
            </a:xfrm>
            <a:custGeom>
              <a:avLst/>
              <a:gdLst>
                <a:gd name="T0" fmla="*/ 71 w 134"/>
                <a:gd name="T1" fmla="*/ 148 h 148"/>
                <a:gd name="T2" fmla="*/ 102 w 134"/>
                <a:gd name="T3" fmla="*/ 96 h 148"/>
                <a:gd name="T4" fmla="*/ 134 w 134"/>
                <a:gd name="T5" fmla="*/ 43 h 148"/>
                <a:gd name="T6" fmla="*/ 64 w 134"/>
                <a:gd name="T7" fmla="*/ 0 h 148"/>
                <a:gd name="T8" fmla="*/ 32 w 134"/>
                <a:gd name="T9" fmla="*/ 52 h 148"/>
                <a:gd name="T10" fmla="*/ 0 w 134"/>
                <a:gd name="T11" fmla="*/ 105 h 148"/>
                <a:gd name="T12" fmla="*/ 71 w 134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8"/>
                <a:gd name="T23" fmla="*/ 134 w 134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8">
                  <a:moveTo>
                    <a:pt x="71" y="148"/>
                  </a:moveTo>
                  <a:lnTo>
                    <a:pt x="102" y="96"/>
                  </a:lnTo>
                  <a:lnTo>
                    <a:pt x="134" y="43"/>
                  </a:lnTo>
                  <a:lnTo>
                    <a:pt x="64" y="0"/>
                  </a:lnTo>
                  <a:lnTo>
                    <a:pt x="32" y="52"/>
                  </a:lnTo>
                  <a:lnTo>
                    <a:pt x="0" y="105"/>
                  </a:lnTo>
                  <a:lnTo>
                    <a:pt x="71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62" name="Freeform 1870"/>
            <p:cNvSpPr>
              <a:spLocks noChangeAspect="1"/>
            </p:cNvSpPr>
            <p:nvPr/>
          </p:nvSpPr>
          <p:spPr bwMode="auto">
            <a:xfrm>
              <a:off x="4428" y="1270"/>
              <a:ext cx="19" cy="22"/>
            </a:xfrm>
            <a:custGeom>
              <a:avLst/>
              <a:gdLst>
                <a:gd name="T0" fmla="*/ 71 w 134"/>
                <a:gd name="T1" fmla="*/ 148 h 148"/>
                <a:gd name="T2" fmla="*/ 102 w 134"/>
                <a:gd name="T3" fmla="*/ 96 h 148"/>
                <a:gd name="T4" fmla="*/ 134 w 134"/>
                <a:gd name="T5" fmla="*/ 43 h 148"/>
                <a:gd name="T6" fmla="*/ 64 w 134"/>
                <a:gd name="T7" fmla="*/ 0 h 148"/>
                <a:gd name="T8" fmla="*/ 32 w 134"/>
                <a:gd name="T9" fmla="*/ 52 h 148"/>
                <a:gd name="T10" fmla="*/ 0 w 134"/>
                <a:gd name="T11" fmla="*/ 105 h 148"/>
                <a:gd name="T12" fmla="*/ 71 w 134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8"/>
                <a:gd name="T23" fmla="*/ 134 w 134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8">
                  <a:moveTo>
                    <a:pt x="71" y="148"/>
                  </a:moveTo>
                  <a:lnTo>
                    <a:pt x="102" y="96"/>
                  </a:lnTo>
                  <a:lnTo>
                    <a:pt x="134" y="43"/>
                  </a:lnTo>
                  <a:lnTo>
                    <a:pt x="64" y="0"/>
                  </a:lnTo>
                  <a:lnTo>
                    <a:pt x="32" y="52"/>
                  </a:lnTo>
                  <a:lnTo>
                    <a:pt x="0" y="105"/>
                  </a:lnTo>
                  <a:lnTo>
                    <a:pt x="71" y="1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63" name="Freeform 1871"/>
            <p:cNvSpPr>
              <a:spLocks noChangeAspect="1"/>
            </p:cNvSpPr>
            <p:nvPr/>
          </p:nvSpPr>
          <p:spPr bwMode="auto">
            <a:xfrm>
              <a:off x="4433" y="1270"/>
              <a:ext cx="4" cy="8"/>
            </a:xfrm>
            <a:custGeom>
              <a:avLst/>
              <a:gdLst>
                <a:gd name="T0" fmla="*/ 0 w 32"/>
                <a:gd name="T1" fmla="*/ 53 h 53"/>
                <a:gd name="T2" fmla="*/ 32 w 32"/>
                <a:gd name="T3" fmla="*/ 1 h 53"/>
                <a:gd name="T4" fmla="*/ 28 w 32"/>
                <a:gd name="T5" fmla="*/ 0 h 53"/>
                <a:gd name="T6" fmla="*/ 0 w 32"/>
                <a:gd name="T7" fmla="*/ 53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53"/>
                <a:gd name="T14" fmla="*/ 32 w 32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53">
                  <a:moveTo>
                    <a:pt x="0" y="53"/>
                  </a:moveTo>
                  <a:lnTo>
                    <a:pt x="32" y="1"/>
                  </a:lnTo>
                  <a:lnTo>
                    <a:pt x="28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64" name="Line 1872"/>
            <p:cNvSpPr>
              <a:spLocks noChangeAspect="1" noChangeShapeType="1"/>
            </p:cNvSpPr>
            <p:nvPr/>
          </p:nvSpPr>
          <p:spPr bwMode="auto">
            <a:xfrm flipH="1" flipV="1">
              <a:off x="4437" y="127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65" name="Freeform 1873"/>
            <p:cNvSpPr>
              <a:spLocks noChangeAspect="1"/>
            </p:cNvSpPr>
            <p:nvPr/>
          </p:nvSpPr>
          <p:spPr bwMode="auto">
            <a:xfrm>
              <a:off x="4418" y="1265"/>
              <a:ext cx="19" cy="21"/>
            </a:xfrm>
            <a:custGeom>
              <a:avLst/>
              <a:gdLst>
                <a:gd name="T0" fmla="*/ 73 w 129"/>
                <a:gd name="T1" fmla="*/ 146 h 146"/>
                <a:gd name="T2" fmla="*/ 101 w 129"/>
                <a:gd name="T3" fmla="*/ 92 h 146"/>
                <a:gd name="T4" fmla="*/ 129 w 129"/>
                <a:gd name="T5" fmla="*/ 39 h 146"/>
                <a:gd name="T6" fmla="*/ 57 w 129"/>
                <a:gd name="T7" fmla="*/ 0 h 146"/>
                <a:gd name="T8" fmla="*/ 28 w 129"/>
                <a:gd name="T9" fmla="*/ 54 h 146"/>
                <a:gd name="T10" fmla="*/ 0 w 129"/>
                <a:gd name="T11" fmla="*/ 107 h 146"/>
                <a:gd name="T12" fmla="*/ 73 w 129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46"/>
                <a:gd name="T23" fmla="*/ 129 w 12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46">
                  <a:moveTo>
                    <a:pt x="73" y="146"/>
                  </a:moveTo>
                  <a:lnTo>
                    <a:pt x="101" y="92"/>
                  </a:lnTo>
                  <a:lnTo>
                    <a:pt x="129" y="39"/>
                  </a:lnTo>
                  <a:lnTo>
                    <a:pt x="57" y="0"/>
                  </a:lnTo>
                  <a:lnTo>
                    <a:pt x="28" y="54"/>
                  </a:lnTo>
                  <a:lnTo>
                    <a:pt x="0" y="107"/>
                  </a:lnTo>
                  <a:lnTo>
                    <a:pt x="73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66" name="Freeform 1874"/>
            <p:cNvSpPr>
              <a:spLocks noChangeAspect="1"/>
            </p:cNvSpPr>
            <p:nvPr/>
          </p:nvSpPr>
          <p:spPr bwMode="auto">
            <a:xfrm>
              <a:off x="4418" y="1267"/>
              <a:ext cx="19" cy="21"/>
            </a:xfrm>
            <a:custGeom>
              <a:avLst/>
              <a:gdLst>
                <a:gd name="T0" fmla="*/ 73 w 129"/>
                <a:gd name="T1" fmla="*/ 146 h 146"/>
                <a:gd name="T2" fmla="*/ 101 w 129"/>
                <a:gd name="T3" fmla="*/ 92 h 146"/>
                <a:gd name="T4" fmla="*/ 129 w 129"/>
                <a:gd name="T5" fmla="*/ 39 h 146"/>
                <a:gd name="T6" fmla="*/ 57 w 129"/>
                <a:gd name="T7" fmla="*/ 0 h 146"/>
                <a:gd name="T8" fmla="*/ 28 w 129"/>
                <a:gd name="T9" fmla="*/ 54 h 146"/>
                <a:gd name="T10" fmla="*/ 0 w 129"/>
                <a:gd name="T11" fmla="*/ 107 h 146"/>
                <a:gd name="T12" fmla="*/ 73 w 129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46"/>
                <a:gd name="T23" fmla="*/ 129 w 12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46">
                  <a:moveTo>
                    <a:pt x="73" y="146"/>
                  </a:moveTo>
                  <a:lnTo>
                    <a:pt x="101" y="92"/>
                  </a:lnTo>
                  <a:lnTo>
                    <a:pt x="129" y="39"/>
                  </a:lnTo>
                  <a:lnTo>
                    <a:pt x="57" y="0"/>
                  </a:lnTo>
                  <a:lnTo>
                    <a:pt x="28" y="54"/>
                  </a:lnTo>
                  <a:lnTo>
                    <a:pt x="0" y="107"/>
                  </a:lnTo>
                  <a:lnTo>
                    <a:pt x="73" y="1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67" name="Freeform 1875"/>
            <p:cNvSpPr>
              <a:spLocks noChangeAspect="1"/>
            </p:cNvSpPr>
            <p:nvPr/>
          </p:nvSpPr>
          <p:spPr bwMode="auto">
            <a:xfrm>
              <a:off x="4422" y="1264"/>
              <a:ext cx="4" cy="8"/>
            </a:xfrm>
            <a:custGeom>
              <a:avLst/>
              <a:gdLst>
                <a:gd name="T0" fmla="*/ 0 w 29"/>
                <a:gd name="T1" fmla="*/ 56 h 56"/>
                <a:gd name="T2" fmla="*/ 29 w 29"/>
                <a:gd name="T3" fmla="*/ 2 h 56"/>
                <a:gd name="T4" fmla="*/ 24 w 29"/>
                <a:gd name="T5" fmla="*/ 0 h 56"/>
                <a:gd name="T6" fmla="*/ 0 w 29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6"/>
                <a:gd name="T14" fmla="*/ 29 w 29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6">
                  <a:moveTo>
                    <a:pt x="0" y="56"/>
                  </a:moveTo>
                  <a:lnTo>
                    <a:pt x="29" y="2"/>
                  </a:lnTo>
                  <a:lnTo>
                    <a:pt x="24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68" name="Line 1876"/>
            <p:cNvSpPr>
              <a:spLocks noChangeAspect="1" noChangeShapeType="1"/>
            </p:cNvSpPr>
            <p:nvPr/>
          </p:nvSpPr>
          <p:spPr bwMode="auto">
            <a:xfrm flipH="1" flipV="1">
              <a:off x="4426" y="126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69" name="Freeform 1877"/>
            <p:cNvSpPr>
              <a:spLocks noChangeAspect="1"/>
            </p:cNvSpPr>
            <p:nvPr/>
          </p:nvSpPr>
          <p:spPr bwMode="auto">
            <a:xfrm>
              <a:off x="4408" y="1260"/>
              <a:ext cx="18" cy="20"/>
            </a:xfrm>
            <a:custGeom>
              <a:avLst/>
              <a:gdLst>
                <a:gd name="T0" fmla="*/ 74 w 122"/>
                <a:gd name="T1" fmla="*/ 144 h 144"/>
                <a:gd name="T2" fmla="*/ 98 w 122"/>
                <a:gd name="T3" fmla="*/ 88 h 144"/>
                <a:gd name="T4" fmla="*/ 122 w 122"/>
                <a:gd name="T5" fmla="*/ 32 h 144"/>
                <a:gd name="T6" fmla="*/ 48 w 122"/>
                <a:gd name="T7" fmla="*/ 0 h 144"/>
                <a:gd name="T8" fmla="*/ 24 w 122"/>
                <a:gd name="T9" fmla="*/ 56 h 144"/>
                <a:gd name="T10" fmla="*/ 0 w 122"/>
                <a:gd name="T11" fmla="*/ 112 h 144"/>
                <a:gd name="T12" fmla="*/ 74 w 122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"/>
                <a:gd name="T22" fmla="*/ 0 h 144"/>
                <a:gd name="T23" fmla="*/ 122 w 122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" h="144">
                  <a:moveTo>
                    <a:pt x="74" y="144"/>
                  </a:moveTo>
                  <a:lnTo>
                    <a:pt x="98" y="88"/>
                  </a:lnTo>
                  <a:lnTo>
                    <a:pt x="122" y="32"/>
                  </a:lnTo>
                  <a:lnTo>
                    <a:pt x="48" y="0"/>
                  </a:lnTo>
                  <a:lnTo>
                    <a:pt x="24" y="56"/>
                  </a:lnTo>
                  <a:lnTo>
                    <a:pt x="0" y="112"/>
                  </a:lnTo>
                  <a:lnTo>
                    <a:pt x="74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70" name="Freeform 1878"/>
            <p:cNvSpPr>
              <a:spLocks noChangeAspect="1"/>
            </p:cNvSpPr>
            <p:nvPr/>
          </p:nvSpPr>
          <p:spPr bwMode="auto">
            <a:xfrm>
              <a:off x="4408" y="1260"/>
              <a:ext cx="18" cy="20"/>
            </a:xfrm>
            <a:custGeom>
              <a:avLst/>
              <a:gdLst>
                <a:gd name="T0" fmla="*/ 74 w 122"/>
                <a:gd name="T1" fmla="*/ 144 h 144"/>
                <a:gd name="T2" fmla="*/ 98 w 122"/>
                <a:gd name="T3" fmla="*/ 88 h 144"/>
                <a:gd name="T4" fmla="*/ 122 w 122"/>
                <a:gd name="T5" fmla="*/ 32 h 144"/>
                <a:gd name="T6" fmla="*/ 48 w 122"/>
                <a:gd name="T7" fmla="*/ 0 h 144"/>
                <a:gd name="T8" fmla="*/ 24 w 122"/>
                <a:gd name="T9" fmla="*/ 56 h 144"/>
                <a:gd name="T10" fmla="*/ 0 w 122"/>
                <a:gd name="T11" fmla="*/ 112 h 144"/>
                <a:gd name="T12" fmla="*/ 74 w 122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"/>
                <a:gd name="T22" fmla="*/ 0 h 144"/>
                <a:gd name="T23" fmla="*/ 122 w 122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" h="144">
                  <a:moveTo>
                    <a:pt x="74" y="144"/>
                  </a:moveTo>
                  <a:lnTo>
                    <a:pt x="98" y="88"/>
                  </a:lnTo>
                  <a:lnTo>
                    <a:pt x="122" y="32"/>
                  </a:lnTo>
                  <a:lnTo>
                    <a:pt x="48" y="0"/>
                  </a:lnTo>
                  <a:lnTo>
                    <a:pt x="24" y="56"/>
                  </a:lnTo>
                  <a:lnTo>
                    <a:pt x="0" y="112"/>
                  </a:lnTo>
                  <a:lnTo>
                    <a:pt x="74" y="1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71" name="Freeform 1879"/>
            <p:cNvSpPr>
              <a:spLocks noChangeAspect="1"/>
            </p:cNvSpPr>
            <p:nvPr/>
          </p:nvSpPr>
          <p:spPr bwMode="auto">
            <a:xfrm>
              <a:off x="4412" y="1260"/>
              <a:ext cx="3" cy="8"/>
            </a:xfrm>
            <a:custGeom>
              <a:avLst/>
              <a:gdLst>
                <a:gd name="T0" fmla="*/ 0 w 24"/>
                <a:gd name="T1" fmla="*/ 57 h 57"/>
                <a:gd name="T2" fmla="*/ 24 w 24"/>
                <a:gd name="T3" fmla="*/ 1 h 57"/>
                <a:gd name="T4" fmla="*/ 21 w 24"/>
                <a:gd name="T5" fmla="*/ 0 h 57"/>
                <a:gd name="T6" fmla="*/ 0 w 24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57"/>
                <a:gd name="T14" fmla="*/ 24 w 24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57">
                  <a:moveTo>
                    <a:pt x="0" y="57"/>
                  </a:moveTo>
                  <a:lnTo>
                    <a:pt x="24" y="1"/>
                  </a:lnTo>
                  <a:lnTo>
                    <a:pt x="21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72" name="Line 1880"/>
            <p:cNvSpPr>
              <a:spLocks noChangeAspect="1" noChangeShapeType="1"/>
            </p:cNvSpPr>
            <p:nvPr/>
          </p:nvSpPr>
          <p:spPr bwMode="auto">
            <a:xfrm flipH="1" flipV="1">
              <a:off x="4415" y="126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73" name="Freeform 1881"/>
            <p:cNvSpPr>
              <a:spLocks noChangeAspect="1"/>
            </p:cNvSpPr>
            <p:nvPr/>
          </p:nvSpPr>
          <p:spPr bwMode="auto">
            <a:xfrm>
              <a:off x="4398" y="1256"/>
              <a:ext cx="17" cy="20"/>
            </a:xfrm>
            <a:custGeom>
              <a:avLst/>
              <a:gdLst>
                <a:gd name="T0" fmla="*/ 76 w 117"/>
                <a:gd name="T1" fmla="*/ 141 h 141"/>
                <a:gd name="T2" fmla="*/ 96 w 117"/>
                <a:gd name="T3" fmla="*/ 84 h 141"/>
                <a:gd name="T4" fmla="*/ 117 w 117"/>
                <a:gd name="T5" fmla="*/ 27 h 141"/>
                <a:gd name="T6" fmla="*/ 41 w 117"/>
                <a:gd name="T7" fmla="*/ 0 h 141"/>
                <a:gd name="T8" fmla="*/ 20 w 117"/>
                <a:gd name="T9" fmla="*/ 57 h 141"/>
                <a:gd name="T10" fmla="*/ 0 w 117"/>
                <a:gd name="T11" fmla="*/ 114 h 141"/>
                <a:gd name="T12" fmla="*/ 76 w 117"/>
                <a:gd name="T13" fmla="*/ 141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141"/>
                <a:gd name="T23" fmla="*/ 117 w 11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141">
                  <a:moveTo>
                    <a:pt x="76" y="141"/>
                  </a:moveTo>
                  <a:lnTo>
                    <a:pt x="96" y="84"/>
                  </a:lnTo>
                  <a:lnTo>
                    <a:pt x="117" y="27"/>
                  </a:lnTo>
                  <a:lnTo>
                    <a:pt x="41" y="0"/>
                  </a:lnTo>
                  <a:lnTo>
                    <a:pt x="20" y="57"/>
                  </a:lnTo>
                  <a:lnTo>
                    <a:pt x="0" y="114"/>
                  </a:lnTo>
                  <a:lnTo>
                    <a:pt x="76" y="1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74" name="Freeform 1882"/>
            <p:cNvSpPr>
              <a:spLocks noChangeAspect="1"/>
            </p:cNvSpPr>
            <p:nvPr/>
          </p:nvSpPr>
          <p:spPr bwMode="auto">
            <a:xfrm>
              <a:off x="4398" y="1256"/>
              <a:ext cx="17" cy="20"/>
            </a:xfrm>
            <a:custGeom>
              <a:avLst/>
              <a:gdLst>
                <a:gd name="T0" fmla="*/ 76 w 117"/>
                <a:gd name="T1" fmla="*/ 141 h 141"/>
                <a:gd name="T2" fmla="*/ 96 w 117"/>
                <a:gd name="T3" fmla="*/ 84 h 141"/>
                <a:gd name="T4" fmla="*/ 117 w 117"/>
                <a:gd name="T5" fmla="*/ 27 h 141"/>
                <a:gd name="T6" fmla="*/ 41 w 117"/>
                <a:gd name="T7" fmla="*/ 0 h 141"/>
                <a:gd name="T8" fmla="*/ 20 w 117"/>
                <a:gd name="T9" fmla="*/ 57 h 141"/>
                <a:gd name="T10" fmla="*/ 0 w 117"/>
                <a:gd name="T11" fmla="*/ 114 h 141"/>
                <a:gd name="T12" fmla="*/ 76 w 117"/>
                <a:gd name="T13" fmla="*/ 141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141"/>
                <a:gd name="T23" fmla="*/ 117 w 11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141">
                  <a:moveTo>
                    <a:pt x="76" y="141"/>
                  </a:moveTo>
                  <a:lnTo>
                    <a:pt x="96" y="84"/>
                  </a:lnTo>
                  <a:lnTo>
                    <a:pt x="117" y="27"/>
                  </a:lnTo>
                  <a:lnTo>
                    <a:pt x="41" y="0"/>
                  </a:lnTo>
                  <a:lnTo>
                    <a:pt x="20" y="57"/>
                  </a:lnTo>
                  <a:lnTo>
                    <a:pt x="0" y="114"/>
                  </a:lnTo>
                  <a:lnTo>
                    <a:pt x="76" y="1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75" name="Freeform 1883"/>
            <p:cNvSpPr>
              <a:spLocks noChangeAspect="1"/>
            </p:cNvSpPr>
            <p:nvPr/>
          </p:nvSpPr>
          <p:spPr bwMode="auto">
            <a:xfrm>
              <a:off x="4401" y="1255"/>
              <a:ext cx="3" cy="9"/>
            </a:xfrm>
            <a:custGeom>
              <a:avLst/>
              <a:gdLst>
                <a:gd name="T0" fmla="*/ 0 w 21"/>
                <a:gd name="T1" fmla="*/ 60 h 60"/>
                <a:gd name="T2" fmla="*/ 21 w 21"/>
                <a:gd name="T3" fmla="*/ 3 h 60"/>
                <a:gd name="T4" fmla="*/ 16 w 21"/>
                <a:gd name="T5" fmla="*/ 0 h 60"/>
                <a:gd name="T6" fmla="*/ 0 w 21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60"/>
                <a:gd name="T14" fmla="*/ 21 w 21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60">
                  <a:moveTo>
                    <a:pt x="0" y="60"/>
                  </a:moveTo>
                  <a:lnTo>
                    <a:pt x="21" y="3"/>
                  </a:lnTo>
                  <a:lnTo>
                    <a:pt x="16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76" name="Line 1884"/>
            <p:cNvSpPr>
              <a:spLocks noChangeAspect="1" noChangeShapeType="1"/>
            </p:cNvSpPr>
            <p:nvPr/>
          </p:nvSpPr>
          <p:spPr bwMode="auto">
            <a:xfrm flipH="1" flipV="1">
              <a:off x="4403" y="125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77" name="Freeform 1885"/>
            <p:cNvSpPr>
              <a:spLocks noChangeAspect="1"/>
            </p:cNvSpPr>
            <p:nvPr/>
          </p:nvSpPr>
          <p:spPr bwMode="auto">
            <a:xfrm>
              <a:off x="4387" y="1252"/>
              <a:ext cx="16" cy="20"/>
            </a:xfrm>
            <a:custGeom>
              <a:avLst/>
              <a:gdLst>
                <a:gd name="T0" fmla="*/ 78 w 110"/>
                <a:gd name="T1" fmla="*/ 140 h 140"/>
                <a:gd name="T2" fmla="*/ 94 w 110"/>
                <a:gd name="T3" fmla="*/ 81 h 140"/>
                <a:gd name="T4" fmla="*/ 110 w 110"/>
                <a:gd name="T5" fmla="*/ 21 h 140"/>
                <a:gd name="T6" fmla="*/ 32 w 110"/>
                <a:gd name="T7" fmla="*/ 0 h 140"/>
                <a:gd name="T8" fmla="*/ 16 w 110"/>
                <a:gd name="T9" fmla="*/ 59 h 140"/>
                <a:gd name="T10" fmla="*/ 0 w 110"/>
                <a:gd name="T11" fmla="*/ 118 h 140"/>
                <a:gd name="T12" fmla="*/ 78 w 110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"/>
                <a:gd name="T22" fmla="*/ 0 h 140"/>
                <a:gd name="T23" fmla="*/ 110 w 11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" h="140">
                  <a:moveTo>
                    <a:pt x="78" y="140"/>
                  </a:moveTo>
                  <a:lnTo>
                    <a:pt x="94" y="81"/>
                  </a:lnTo>
                  <a:lnTo>
                    <a:pt x="110" y="21"/>
                  </a:lnTo>
                  <a:lnTo>
                    <a:pt x="32" y="0"/>
                  </a:lnTo>
                  <a:lnTo>
                    <a:pt x="16" y="59"/>
                  </a:lnTo>
                  <a:lnTo>
                    <a:pt x="0" y="118"/>
                  </a:lnTo>
                  <a:lnTo>
                    <a:pt x="78" y="1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78" name="Freeform 1886"/>
            <p:cNvSpPr>
              <a:spLocks noChangeAspect="1"/>
            </p:cNvSpPr>
            <p:nvPr/>
          </p:nvSpPr>
          <p:spPr bwMode="auto">
            <a:xfrm>
              <a:off x="4387" y="1252"/>
              <a:ext cx="16" cy="20"/>
            </a:xfrm>
            <a:custGeom>
              <a:avLst/>
              <a:gdLst>
                <a:gd name="T0" fmla="*/ 78 w 110"/>
                <a:gd name="T1" fmla="*/ 140 h 140"/>
                <a:gd name="T2" fmla="*/ 94 w 110"/>
                <a:gd name="T3" fmla="*/ 81 h 140"/>
                <a:gd name="T4" fmla="*/ 110 w 110"/>
                <a:gd name="T5" fmla="*/ 21 h 140"/>
                <a:gd name="T6" fmla="*/ 32 w 110"/>
                <a:gd name="T7" fmla="*/ 0 h 140"/>
                <a:gd name="T8" fmla="*/ 16 w 110"/>
                <a:gd name="T9" fmla="*/ 59 h 140"/>
                <a:gd name="T10" fmla="*/ 0 w 110"/>
                <a:gd name="T11" fmla="*/ 118 h 140"/>
                <a:gd name="T12" fmla="*/ 78 w 110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"/>
                <a:gd name="T22" fmla="*/ 0 h 140"/>
                <a:gd name="T23" fmla="*/ 110 w 11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" h="140">
                  <a:moveTo>
                    <a:pt x="78" y="140"/>
                  </a:moveTo>
                  <a:lnTo>
                    <a:pt x="94" y="81"/>
                  </a:lnTo>
                  <a:lnTo>
                    <a:pt x="110" y="21"/>
                  </a:lnTo>
                  <a:lnTo>
                    <a:pt x="32" y="0"/>
                  </a:lnTo>
                  <a:lnTo>
                    <a:pt x="16" y="59"/>
                  </a:lnTo>
                  <a:lnTo>
                    <a:pt x="0" y="118"/>
                  </a:lnTo>
                  <a:lnTo>
                    <a:pt x="78" y="1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79" name="Freeform 1887"/>
            <p:cNvSpPr>
              <a:spLocks noChangeAspect="1"/>
            </p:cNvSpPr>
            <p:nvPr/>
          </p:nvSpPr>
          <p:spPr bwMode="auto">
            <a:xfrm>
              <a:off x="4390" y="1252"/>
              <a:ext cx="2" cy="9"/>
            </a:xfrm>
            <a:custGeom>
              <a:avLst/>
              <a:gdLst>
                <a:gd name="T0" fmla="*/ 0 w 16"/>
                <a:gd name="T1" fmla="*/ 59 h 59"/>
                <a:gd name="T2" fmla="*/ 16 w 16"/>
                <a:gd name="T3" fmla="*/ 0 h 59"/>
                <a:gd name="T4" fmla="*/ 11 w 16"/>
                <a:gd name="T5" fmla="*/ 0 h 59"/>
                <a:gd name="T6" fmla="*/ 0 w 16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59"/>
                <a:gd name="T14" fmla="*/ 16 w 16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59">
                  <a:moveTo>
                    <a:pt x="0" y="59"/>
                  </a:moveTo>
                  <a:lnTo>
                    <a:pt x="16" y="0"/>
                  </a:lnTo>
                  <a:lnTo>
                    <a:pt x="11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80" name="Line 1888"/>
            <p:cNvSpPr>
              <a:spLocks noChangeAspect="1" noChangeShapeType="1"/>
            </p:cNvSpPr>
            <p:nvPr/>
          </p:nvSpPr>
          <p:spPr bwMode="auto">
            <a:xfrm flipH="1">
              <a:off x="4391" y="125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81" name="Freeform 1889"/>
            <p:cNvSpPr>
              <a:spLocks noChangeAspect="1"/>
            </p:cNvSpPr>
            <p:nvPr/>
          </p:nvSpPr>
          <p:spPr bwMode="auto">
            <a:xfrm>
              <a:off x="4377" y="1250"/>
              <a:ext cx="14" cy="19"/>
            </a:xfrm>
            <a:custGeom>
              <a:avLst/>
              <a:gdLst>
                <a:gd name="T0" fmla="*/ 79 w 102"/>
                <a:gd name="T1" fmla="*/ 134 h 134"/>
                <a:gd name="T2" fmla="*/ 91 w 102"/>
                <a:gd name="T3" fmla="*/ 75 h 134"/>
                <a:gd name="T4" fmla="*/ 102 w 102"/>
                <a:gd name="T5" fmla="*/ 16 h 134"/>
                <a:gd name="T6" fmla="*/ 23 w 102"/>
                <a:gd name="T7" fmla="*/ 0 h 134"/>
                <a:gd name="T8" fmla="*/ 11 w 102"/>
                <a:gd name="T9" fmla="*/ 59 h 134"/>
                <a:gd name="T10" fmla="*/ 0 w 102"/>
                <a:gd name="T11" fmla="*/ 118 h 134"/>
                <a:gd name="T12" fmla="*/ 79 w 102"/>
                <a:gd name="T13" fmla="*/ 134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34"/>
                <a:gd name="T23" fmla="*/ 102 w 102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34">
                  <a:moveTo>
                    <a:pt x="79" y="134"/>
                  </a:moveTo>
                  <a:lnTo>
                    <a:pt x="91" y="75"/>
                  </a:lnTo>
                  <a:lnTo>
                    <a:pt x="102" y="16"/>
                  </a:lnTo>
                  <a:lnTo>
                    <a:pt x="23" y="0"/>
                  </a:lnTo>
                  <a:lnTo>
                    <a:pt x="11" y="59"/>
                  </a:lnTo>
                  <a:lnTo>
                    <a:pt x="0" y="118"/>
                  </a:lnTo>
                  <a:lnTo>
                    <a:pt x="79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82" name="Freeform 1890"/>
            <p:cNvSpPr>
              <a:spLocks noChangeAspect="1"/>
            </p:cNvSpPr>
            <p:nvPr/>
          </p:nvSpPr>
          <p:spPr bwMode="auto">
            <a:xfrm>
              <a:off x="4377" y="1250"/>
              <a:ext cx="14" cy="19"/>
            </a:xfrm>
            <a:custGeom>
              <a:avLst/>
              <a:gdLst>
                <a:gd name="T0" fmla="*/ 79 w 102"/>
                <a:gd name="T1" fmla="*/ 134 h 134"/>
                <a:gd name="T2" fmla="*/ 91 w 102"/>
                <a:gd name="T3" fmla="*/ 75 h 134"/>
                <a:gd name="T4" fmla="*/ 102 w 102"/>
                <a:gd name="T5" fmla="*/ 16 h 134"/>
                <a:gd name="T6" fmla="*/ 23 w 102"/>
                <a:gd name="T7" fmla="*/ 0 h 134"/>
                <a:gd name="T8" fmla="*/ 11 w 102"/>
                <a:gd name="T9" fmla="*/ 59 h 134"/>
                <a:gd name="T10" fmla="*/ 0 w 102"/>
                <a:gd name="T11" fmla="*/ 118 h 134"/>
                <a:gd name="T12" fmla="*/ 79 w 102"/>
                <a:gd name="T13" fmla="*/ 134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34"/>
                <a:gd name="T23" fmla="*/ 102 w 102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34">
                  <a:moveTo>
                    <a:pt x="79" y="134"/>
                  </a:moveTo>
                  <a:lnTo>
                    <a:pt x="91" y="75"/>
                  </a:lnTo>
                  <a:lnTo>
                    <a:pt x="102" y="16"/>
                  </a:lnTo>
                  <a:lnTo>
                    <a:pt x="23" y="0"/>
                  </a:lnTo>
                  <a:lnTo>
                    <a:pt x="11" y="59"/>
                  </a:lnTo>
                  <a:lnTo>
                    <a:pt x="0" y="118"/>
                  </a:lnTo>
                  <a:lnTo>
                    <a:pt x="79" y="13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83" name="Freeform 1891"/>
            <p:cNvSpPr>
              <a:spLocks noChangeAspect="1"/>
            </p:cNvSpPr>
            <p:nvPr/>
          </p:nvSpPr>
          <p:spPr bwMode="auto">
            <a:xfrm>
              <a:off x="4378" y="1250"/>
              <a:ext cx="2" cy="9"/>
            </a:xfrm>
            <a:custGeom>
              <a:avLst/>
              <a:gdLst>
                <a:gd name="T0" fmla="*/ 0 w 12"/>
                <a:gd name="T1" fmla="*/ 60 h 60"/>
                <a:gd name="T2" fmla="*/ 12 w 12"/>
                <a:gd name="T3" fmla="*/ 1 h 60"/>
                <a:gd name="T4" fmla="*/ 7 w 12"/>
                <a:gd name="T5" fmla="*/ 0 h 60"/>
                <a:gd name="T6" fmla="*/ 0 w 12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60"/>
                <a:gd name="T14" fmla="*/ 12 w 12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60">
                  <a:moveTo>
                    <a:pt x="0" y="60"/>
                  </a:moveTo>
                  <a:lnTo>
                    <a:pt x="12" y="1"/>
                  </a:lnTo>
                  <a:lnTo>
                    <a:pt x="7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84" name="Line 1892"/>
            <p:cNvSpPr>
              <a:spLocks noChangeAspect="1" noChangeShapeType="1"/>
            </p:cNvSpPr>
            <p:nvPr/>
          </p:nvSpPr>
          <p:spPr bwMode="auto">
            <a:xfrm flipH="1" flipV="1">
              <a:off x="4379" y="125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85" name="Freeform 1893"/>
            <p:cNvSpPr>
              <a:spLocks noChangeAspect="1"/>
            </p:cNvSpPr>
            <p:nvPr/>
          </p:nvSpPr>
          <p:spPr bwMode="auto">
            <a:xfrm>
              <a:off x="4366" y="1249"/>
              <a:ext cx="13" cy="18"/>
            </a:xfrm>
            <a:custGeom>
              <a:avLst/>
              <a:gdLst>
                <a:gd name="T0" fmla="*/ 79 w 93"/>
                <a:gd name="T1" fmla="*/ 129 h 129"/>
                <a:gd name="T2" fmla="*/ 86 w 93"/>
                <a:gd name="T3" fmla="*/ 69 h 129"/>
                <a:gd name="T4" fmla="*/ 93 w 93"/>
                <a:gd name="T5" fmla="*/ 9 h 129"/>
                <a:gd name="T6" fmla="*/ 13 w 93"/>
                <a:gd name="T7" fmla="*/ 0 h 129"/>
                <a:gd name="T8" fmla="*/ 7 w 93"/>
                <a:gd name="T9" fmla="*/ 60 h 129"/>
                <a:gd name="T10" fmla="*/ 0 w 93"/>
                <a:gd name="T11" fmla="*/ 120 h 129"/>
                <a:gd name="T12" fmla="*/ 79 w 93"/>
                <a:gd name="T13" fmla="*/ 129 h 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129"/>
                <a:gd name="T23" fmla="*/ 93 w 93"/>
                <a:gd name="T24" fmla="*/ 129 h 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129">
                  <a:moveTo>
                    <a:pt x="79" y="129"/>
                  </a:moveTo>
                  <a:lnTo>
                    <a:pt x="86" y="69"/>
                  </a:lnTo>
                  <a:lnTo>
                    <a:pt x="93" y="9"/>
                  </a:lnTo>
                  <a:lnTo>
                    <a:pt x="13" y="0"/>
                  </a:lnTo>
                  <a:lnTo>
                    <a:pt x="7" y="60"/>
                  </a:lnTo>
                  <a:lnTo>
                    <a:pt x="0" y="120"/>
                  </a:lnTo>
                  <a:lnTo>
                    <a:pt x="79" y="1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86" name="Freeform 1894"/>
            <p:cNvSpPr>
              <a:spLocks noChangeAspect="1"/>
            </p:cNvSpPr>
            <p:nvPr/>
          </p:nvSpPr>
          <p:spPr bwMode="auto">
            <a:xfrm>
              <a:off x="4366" y="1249"/>
              <a:ext cx="13" cy="18"/>
            </a:xfrm>
            <a:custGeom>
              <a:avLst/>
              <a:gdLst>
                <a:gd name="T0" fmla="*/ 79 w 93"/>
                <a:gd name="T1" fmla="*/ 129 h 129"/>
                <a:gd name="T2" fmla="*/ 86 w 93"/>
                <a:gd name="T3" fmla="*/ 69 h 129"/>
                <a:gd name="T4" fmla="*/ 93 w 93"/>
                <a:gd name="T5" fmla="*/ 9 h 129"/>
                <a:gd name="T6" fmla="*/ 13 w 93"/>
                <a:gd name="T7" fmla="*/ 0 h 129"/>
                <a:gd name="T8" fmla="*/ 7 w 93"/>
                <a:gd name="T9" fmla="*/ 60 h 129"/>
                <a:gd name="T10" fmla="*/ 0 w 93"/>
                <a:gd name="T11" fmla="*/ 120 h 129"/>
                <a:gd name="T12" fmla="*/ 79 w 93"/>
                <a:gd name="T13" fmla="*/ 129 h 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129"/>
                <a:gd name="T23" fmla="*/ 93 w 93"/>
                <a:gd name="T24" fmla="*/ 129 h 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129">
                  <a:moveTo>
                    <a:pt x="79" y="129"/>
                  </a:moveTo>
                  <a:lnTo>
                    <a:pt x="86" y="69"/>
                  </a:lnTo>
                  <a:lnTo>
                    <a:pt x="93" y="9"/>
                  </a:lnTo>
                  <a:lnTo>
                    <a:pt x="13" y="0"/>
                  </a:lnTo>
                  <a:lnTo>
                    <a:pt x="7" y="60"/>
                  </a:lnTo>
                  <a:lnTo>
                    <a:pt x="0" y="120"/>
                  </a:lnTo>
                  <a:lnTo>
                    <a:pt x="79" y="1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87" name="Freeform 1895"/>
            <p:cNvSpPr>
              <a:spLocks noChangeAspect="1"/>
            </p:cNvSpPr>
            <p:nvPr/>
          </p:nvSpPr>
          <p:spPr bwMode="auto">
            <a:xfrm>
              <a:off x="4367" y="1249"/>
              <a:ext cx="1" cy="8"/>
            </a:xfrm>
            <a:custGeom>
              <a:avLst/>
              <a:gdLst>
                <a:gd name="T0" fmla="*/ 0 w 6"/>
                <a:gd name="T1" fmla="*/ 60 h 60"/>
                <a:gd name="T2" fmla="*/ 6 w 6"/>
                <a:gd name="T3" fmla="*/ 0 h 60"/>
                <a:gd name="T4" fmla="*/ 2 w 6"/>
                <a:gd name="T5" fmla="*/ 0 h 60"/>
                <a:gd name="T6" fmla="*/ 0 w 6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60"/>
                <a:gd name="T14" fmla="*/ 6 w 6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60">
                  <a:moveTo>
                    <a:pt x="0" y="6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88" name="Line 1896"/>
            <p:cNvSpPr>
              <a:spLocks noChangeAspect="1" noChangeShapeType="1"/>
            </p:cNvSpPr>
            <p:nvPr/>
          </p:nvSpPr>
          <p:spPr bwMode="auto">
            <a:xfrm flipH="1">
              <a:off x="4367" y="12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89" name="Freeform 1897"/>
            <p:cNvSpPr>
              <a:spLocks noChangeAspect="1"/>
            </p:cNvSpPr>
            <p:nvPr/>
          </p:nvSpPr>
          <p:spPr bwMode="auto">
            <a:xfrm>
              <a:off x="4355" y="1248"/>
              <a:ext cx="12" cy="18"/>
            </a:xfrm>
            <a:custGeom>
              <a:avLst/>
              <a:gdLst>
                <a:gd name="T0" fmla="*/ 80 w 85"/>
                <a:gd name="T1" fmla="*/ 124 h 124"/>
                <a:gd name="T2" fmla="*/ 83 w 85"/>
                <a:gd name="T3" fmla="*/ 64 h 124"/>
                <a:gd name="T4" fmla="*/ 85 w 85"/>
                <a:gd name="T5" fmla="*/ 4 h 124"/>
                <a:gd name="T6" fmla="*/ 4 w 85"/>
                <a:gd name="T7" fmla="*/ 0 h 124"/>
                <a:gd name="T8" fmla="*/ 2 w 85"/>
                <a:gd name="T9" fmla="*/ 60 h 124"/>
                <a:gd name="T10" fmla="*/ 0 w 85"/>
                <a:gd name="T11" fmla="*/ 121 h 124"/>
                <a:gd name="T12" fmla="*/ 80 w 85"/>
                <a:gd name="T13" fmla="*/ 124 h 1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"/>
                <a:gd name="T22" fmla="*/ 0 h 124"/>
                <a:gd name="T23" fmla="*/ 85 w 85"/>
                <a:gd name="T24" fmla="*/ 124 h 1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" h="124">
                  <a:moveTo>
                    <a:pt x="80" y="124"/>
                  </a:moveTo>
                  <a:lnTo>
                    <a:pt x="83" y="64"/>
                  </a:lnTo>
                  <a:lnTo>
                    <a:pt x="85" y="4"/>
                  </a:lnTo>
                  <a:lnTo>
                    <a:pt x="4" y="0"/>
                  </a:lnTo>
                  <a:lnTo>
                    <a:pt x="2" y="60"/>
                  </a:lnTo>
                  <a:lnTo>
                    <a:pt x="0" y="121"/>
                  </a:lnTo>
                  <a:lnTo>
                    <a:pt x="80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90" name="Freeform 1898"/>
            <p:cNvSpPr>
              <a:spLocks noChangeAspect="1"/>
            </p:cNvSpPr>
            <p:nvPr/>
          </p:nvSpPr>
          <p:spPr bwMode="auto">
            <a:xfrm>
              <a:off x="4355" y="1248"/>
              <a:ext cx="12" cy="18"/>
            </a:xfrm>
            <a:custGeom>
              <a:avLst/>
              <a:gdLst>
                <a:gd name="T0" fmla="*/ 80 w 85"/>
                <a:gd name="T1" fmla="*/ 124 h 124"/>
                <a:gd name="T2" fmla="*/ 83 w 85"/>
                <a:gd name="T3" fmla="*/ 64 h 124"/>
                <a:gd name="T4" fmla="*/ 85 w 85"/>
                <a:gd name="T5" fmla="*/ 4 h 124"/>
                <a:gd name="T6" fmla="*/ 4 w 85"/>
                <a:gd name="T7" fmla="*/ 0 h 124"/>
                <a:gd name="T8" fmla="*/ 2 w 85"/>
                <a:gd name="T9" fmla="*/ 60 h 124"/>
                <a:gd name="T10" fmla="*/ 0 w 85"/>
                <a:gd name="T11" fmla="*/ 121 h 124"/>
                <a:gd name="T12" fmla="*/ 80 w 85"/>
                <a:gd name="T13" fmla="*/ 124 h 1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"/>
                <a:gd name="T22" fmla="*/ 0 h 124"/>
                <a:gd name="T23" fmla="*/ 85 w 85"/>
                <a:gd name="T24" fmla="*/ 124 h 1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" h="124">
                  <a:moveTo>
                    <a:pt x="80" y="124"/>
                  </a:moveTo>
                  <a:lnTo>
                    <a:pt x="83" y="64"/>
                  </a:lnTo>
                  <a:lnTo>
                    <a:pt x="85" y="4"/>
                  </a:lnTo>
                  <a:lnTo>
                    <a:pt x="4" y="0"/>
                  </a:lnTo>
                  <a:lnTo>
                    <a:pt x="2" y="60"/>
                  </a:lnTo>
                  <a:lnTo>
                    <a:pt x="0" y="121"/>
                  </a:lnTo>
                  <a:lnTo>
                    <a:pt x="80" y="12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91" name="Freeform 1899"/>
            <p:cNvSpPr>
              <a:spLocks noChangeAspect="1"/>
            </p:cNvSpPr>
            <p:nvPr/>
          </p:nvSpPr>
          <p:spPr bwMode="auto">
            <a:xfrm>
              <a:off x="4355" y="1248"/>
              <a:ext cx="1" cy="9"/>
            </a:xfrm>
            <a:custGeom>
              <a:avLst/>
              <a:gdLst>
                <a:gd name="T0" fmla="*/ 2 w 4"/>
                <a:gd name="T1" fmla="*/ 60 h 60"/>
                <a:gd name="T2" fmla="*/ 4 w 4"/>
                <a:gd name="T3" fmla="*/ 0 h 60"/>
                <a:gd name="T4" fmla="*/ 0 w 4"/>
                <a:gd name="T5" fmla="*/ 0 h 60"/>
                <a:gd name="T6" fmla="*/ 2 w 4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60"/>
                <a:gd name="T14" fmla="*/ 4 w 4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60">
                  <a:moveTo>
                    <a:pt x="2" y="6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2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92" name="Line 1900"/>
            <p:cNvSpPr>
              <a:spLocks noChangeAspect="1" noChangeShapeType="1"/>
            </p:cNvSpPr>
            <p:nvPr/>
          </p:nvSpPr>
          <p:spPr bwMode="auto">
            <a:xfrm flipH="1">
              <a:off x="4355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93" name="Freeform 1901"/>
            <p:cNvSpPr>
              <a:spLocks noChangeAspect="1"/>
            </p:cNvSpPr>
            <p:nvPr/>
          </p:nvSpPr>
          <p:spPr bwMode="auto">
            <a:xfrm>
              <a:off x="4227" y="1212"/>
              <a:ext cx="128" cy="47"/>
            </a:xfrm>
            <a:custGeom>
              <a:avLst/>
              <a:gdLst>
                <a:gd name="T0" fmla="*/ 901 w 901"/>
                <a:gd name="T1" fmla="*/ 0 h 329"/>
                <a:gd name="T2" fmla="*/ 795 w 901"/>
                <a:gd name="T3" fmla="*/ 4 h 329"/>
                <a:gd name="T4" fmla="*/ 692 w 901"/>
                <a:gd name="T5" fmla="*/ 17 h 329"/>
                <a:gd name="T6" fmla="*/ 588 w 901"/>
                <a:gd name="T7" fmla="*/ 36 h 329"/>
                <a:gd name="T8" fmla="*/ 488 w 901"/>
                <a:gd name="T9" fmla="*/ 64 h 329"/>
                <a:gd name="T10" fmla="*/ 391 w 901"/>
                <a:gd name="T11" fmla="*/ 99 h 329"/>
                <a:gd name="T12" fmla="*/ 296 w 901"/>
                <a:gd name="T13" fmla="*/ 141 h 329"/>
                <a:gd name="T14" fmla="*/ 205 w 901"/>
                <a:gd name="T15" fmla="*/ 189 h 329"/>
                <a:gd name="T16" fmla="*/ 118 w 901"/>
                <a:gd name="T17" fmla="*/ 242 h 329"/>
                <a:gd name="T18" fmla="*/ 35 w 901"/>
                <a:gd name="T19" fmla="*/ 301 h 329"/>
                <a:gd name="T20" fmla="*/ 0 w 901"/>
                <a:gd name="T21" fmla="*/ 329 h 3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01"/>
                <a:gd name="T34" fmla="*/ 0 h 329"/>
                <a:gd name="T35" fmla="*/ 901 w 901"/>
                <a:gd name="T36" fmla="*/ 329 h 3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01" h="329">
                  <a:moveTo>
                    <a:pt x="901" y="0"/>
                  </a:moveTo>
                  <a:lnTo>
                    <a:pt x="795" y="4"/>
                  </a:lnTo>
                  <a:lnTo>
                    <a:pt x="692" y="17"/>
                  </a:lnTo>
                  <a:lnTo>
                    <a:pt x="588" y="36"/>
                  </a:lnTo>
                  <a:lnTo>
                    <a:pt x="488" y="64"/>
                  </a:lnTo>
                  <a:lnTo>
                    <a:pt x="391" y="99"/>
                  </a:lnTo>
                  <a:lnTo>
                    <a:pt x="296" y="141"/>
                  </a:lnTo>
                  <a:lnTo>
                    <a:pt x="205" y="189"/>
                  </a:lnTo>
                  <a:lnTo>
                    <a:pt x="118" y="242"/>
                  </a:lnTo>
                  <a:lnTo>
                    <a:pt x="35" y="301"/>
                  </a:lnTo>
                  <a:lnTo>
                    <a:pt x="0" y="3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94" name="Line 1902"/>
            <p:cNvSpPr>
              <a:spLocks noChangeAspect="1" noChangeShapeType="1"/>
            </p:cNvSpPr>
            <p:nvPr/>
          </p:nvSpPr>
          <p:spPr bwMode="auto">
            <a:xfrm flipH="1">
              <a:off x="4212" y="1270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95" name="Freeform 1903"/>
            <p:cNvSpPr>
              <a:spLocks noChangeAspect="1"/>
            </p:cNvSpPr>
            <p:nvPr/>
          </p:nvSpPr>
          <p:spPr bwMode="auto">
            <a:xfrm>
              <a:off x="4128" y="1283"/>
              <a:ext cx="73" cy="122"/>
            </a:xfrm>
            <a:custGeom>
              <a:avLst/>
              <a:gdLst>
                <a:gd name="T0" fmla="*/ 505 w 505"/>
                <a:gd name="T1" fmla="*/ 0 h 850"/>
                <a:gd name="T2" fmla="*/ 497 w 505"/>
                <a:gd name="T3" fmla="*/ 8 h 850"/>
                <a:gd name="T4" fmla="*/ 429 w 505"/>
                <a:gd name="T5" fmla="*/ 83 h 850"/>
                <a:gd name="T6" fmla="*/ 365 w 505"/>
                <a:gd name="T7" fmla="*/ 163 h 850"/>
                <a:gd name="T8" fmla="*/ 305 w 505"/>
                <a:gd name="T9" fmla="*/ 245 h 850"/>
                <a:gd name="T10" fmla="*/ 248 w 505"/>
                <a:gd name="T11" fmla="*/ 331 h 850"/>
                <a:gd name="T12" fmla="*/ 196 w 505"/>
                <a:gd name="T13" fmla="*/ 419 h 850"/>
                <a:gd name="T14" fmla="*/ 145 w 505"/>
                <a:gd name="T15" fmla="*/ 510 h 850"/>
                <a:gd name="T16" fmla="*/ 100 w 505"/>
                <a:gd name="T17" fmla="*/ 603 h 850"/>
                <a:gd name="T18" fmla="*/ 58 w 505"/>
                <a:gd name="T19" fmla="*/ 699 h 850"/>
                <a:gd name="T20" fmla="*/ 0 w 505"/>
                <a:gd name="T21" fmla="*/ 850 h 8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5"/>
                <a:gd name="T34" fmla="*/ 0 h 850"/>
                <a:gd name="T35" fmla="*/ 505 w 505"/>
                <a:gd name="T36" fmla="*/ 850 h 8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5" h="850">
                  <a:moveTo>
                    <a:pt x="505" y="0"/>
                  </a:moveTo>
                  <a:lnTo>
                    <a:pt x="497" y="8"/>
                  </a:lnTo>
                  <a:lnTo>
                    <a:pt x="429" y="83"/>
                  </a:lnTo>
                  <a:lnTo>
                    <a:pt x="365" y="163"/>
                  </a:lnTo>
                  <a:lnTo>
                    <a:pt x="305" y="245"/>
                  </a:lnTo>
                  <a:lnTo>
                    <a:pt x="248" y="331"/>
                  </a:lnTo>
                  <a:lnTo>
                    <a:pt x="196" y="419"/>
                  </a:lnTo>
                  <a:lnTo>
                    <a:pt x="145" y="510"/>
                  </a:lnTo>
                  <a:lnTo>
                    <a:pt x="100" y="603"/>
                  </a:lnTo>
                  <a:lnTo>
                    <a:pt x="58" y="699"/>
                  </a:lnTo>
                  <a:lnTo>
                    <a:pt x="0" y="85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96" name="Line 1904"/>
            <p:cNvSpPr>
              <a:spLocks noChangeAspect="1" noChangeShapeType="1"/>
            </p:cNvSpPr>
            <p:nvPr/>
          </p:nvSpPr>
          <p:spPr bwMode="auto">
            <a:xfrm flipH="1">
              <a:off x="4123" y="142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97" name="Freeform 1905"/>
            <p:cNvSpPr>
              <a:spLocks noChangeAspect="1"/>
            </p:cNvSpPr>
            <p:nvPr/>
          </p:nvSpPr>
          <p:spPr bwMode="auto">
            <a:xfrm>
              <a:off x="4102" y="1439"/>
              <a:ext cx="16" cy="141"/>
            </a:xfrm>
            <a:custGeom>
              <a:avLst/>
              <a:gdLst>
                <a:gd name="T0" fmla="*/ 111 w 111"/>
                <a:gd name="T1" fmla="*/ 0 h 987"/>
                <a:gd name="T2" fmla="*/ 108 w 111"/>
                <a:gd name="T3" fmla="*/ 13 h 987"/>
                <a:gd name="T4" fmla="*/ 60 w 111"/>
                <a:gd name="T5" fmla="*/ 222 h 987"/>
                <a:gd name="T6" fmla="*/ 27 w 111"/>
                <a:gd name="T7" fmla="*/ 436 h 987"/>
                <a:gd name="T8" fmla="*/ 7 w 111"/>
                <a:gd name="T9" fmla="*/ 654 h 987"/>
                <a:gd name="T10" fmla="*/ 0 w 111"/>
                <a:gd name="T11" fmla="*/ 871 h 987"/>
                <a:gd name="T12" fmla="*/ 3 w 111"/>
                <a:gd name="T13" fmla="*/ 987 h 9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1"/>
                <a:gd name="T22" fmla="*/ 0 h 987"/>
                <a:gd name="T23" fmla="*/ 111 w 111"/>
                <a:gd name="T24" fmla="*/ 987 h 9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1" h="987">
                  <a:moveTo>
                    <a:pt x="111" y="0"/>
                  </a:moveTo>
                  <a:lnTo>
                    <a:pt x="108" y="13"/>
                  </a:lnTo>
                  <a:lnTo>
                    <a:pt x="60" y="222"/>
                  </a:lnTo>
                  <a:lnTo>
                    <a:pt x="27" y="436"/>
                  </a:lnTo>
                  <a:lnTo>
                    <a:pt x="7" y="654"/>
                  </a:lnTo>
                  <a:lnTo>
                    <a:pt x="0" y="871"/>
                  </a:lnTo>
                  <a:lnTo>
                    <a:pt x="3" y="98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98" name="Line 1906"/>
            <p:cNvSpPr>
              <a:spLocks noChangeAspect="1" noChangeShapeType="1"/>
            </p:cNvSpPr>
            <p:nvPr/>
          </p:nvSpPr>
          <p:spPr bwMode="auto">
            <a:xfrm>
              <a:off x="4103" y="159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99" name="Freeform 1907"/>
            <p:cNvSpPr>
              <a:spLocks noChangeAspect="1"/>
            </p:cNvSpPr>
            <p:nvPr/>
          </p:nvSpPr>
          <p:spPr bwMode="auto">
            <a:xfrm>
              <a:off x="4105" y="1615"/>
              <a:ext cx="36" cy="137"/>
            </a:xfrm>
            <a:custGeom>
              <a:avLst/>
              <a:gdLst>
                <a:gd name="T0" fmla="*/ 0 w 251"/>
                <a:gd name="T1" fmla="*/ 0 h 960"/>
                <a:gd name="T2" fmla="*/ 7 w 251"/>
                <a:gd name="T3" fmla="*/ 71 h 960"/>
                <a:gd name="T4" fmla="*/ 40 w 251"/>
                <a:gd name="T5" fmla="*/ 285 h 960"/>
                <a:gd name="T6" fmla="*/ 88 w 251"/>
                <a:gd name="T7" fmla="*/ 495 h 960"/>
                <a:gd name="T8" fmla="*/ 148 w 251"/>
                <a:gd name="T9" fmla="*/ 699 h 960"/>
                <a:gd name="T10" fmla="*/ 223 w 251"/>
                <a:gd name="T11" fmla="*/ 895 h 960"/>
                <a:gd name="T12" fmla="*/ 251 w 251"/>
                <a:gd name="T13" fmla="*/ 960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1"/>
                <a:gd name="T22" fmla="*/ 0 h 960"/>
                <a:gd name="T23" fmla="*/ 251 w 251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1" h="960">
                  <a:moveTo>
                    <a:pt x="0" y="0"/>
                  </a:moveTo>
                  <a:lnTo>
                    <a:pt x="7" y="71"/>
                  </a:lnTo>
                  <a:lnTo>
                    <a:pt x="40" y="285"/>
                  </a:lnTo>
                  <a:lnTo>
                    <a:pt x="88" y="495"/>
                  </a:lnTo>
                  <a:lnTo>
                    <a:pt x="148" y="699"/>
                  </a:lnTo>
                  <a:lnTo>
                    <a:pt x="223" y="895"/>
                  </a:lnTo>
                  <a:lnTo>
                    <a:pt x="251" y="96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0" name="Line 1908"/>
            <p:cNvSpPr>
              <a:spLocks noChangeAspect="1" noChangeShapeType="1"/>
            </p:cNvSpPr>
            <p:nvPr/>
          </p:nvSpPr>
          <p:spPr bwMode="auto">
            <a:xfrm>
              <a:off x="4148" y="1767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1" name="Freeform 1909"/>
            <p:cNvSpPr>
              <a:spLocks noChangeAspect="1"/>
            </p:cNvSpPr>
            <p:nvPr/>
          </p:nvSpPr>
          <p:spPr bwMode="auto">
            <a:xfrm>
              <a:off x="4157" y="1784"/>
              <a:ext cx="97" cy="102"/>
            </a:xfrm>
            <a:custGeom>
              <a:avLst/>
              <a:gdLst>
                <a:gd name="T0" fmla="*/ 0 w 680"/>
                <a:gd name="T1" fmla="*/ 0 h 713"/>
                <a:gd name="T2" fmla="*/ 49 w 680"/>
                <a:gd name="T3" fmla="*/ 82 h 713"/>
                <a:gd name="T4" fmla="*/ 106 w 680"/>
                <a:gd name="T5" fmla="*/ 168 h 713"/>
                <a:gd name="T6" fmla="*/ 166 w 680"/>
                <a:gd name="T7" fmla="*/ 251 h 713"/>
                <a:gd name="T8" fmla="*/ 230 w 680"/>
                <a:gd name="T9" fmla="*/ 329 h 713"/>
                <a:gd name="T10" fmla="*/ 298 w 680"/>
                <a:gd name="T11" fmla="*/ 406 h 713"/>
                <a:gd name="T12" fmla="*/ 369 w 680"/>
                <a:gd name="T13" fmla="*/ 477 h 713"/>
                <a:gd name="T14" fmla="*/ 444 w 680"/>
                <a:gd name="T15" fmla="*/ 546 h 713"/>
                <a:gd name="T16" fmla="*/ 524 w 680"/>
                <a:gd name="T17" fmla="*/ 609 h 713"/>
                <a:gd name="T18" fmla="*/ 607 w 680"/>
                <a:gd name="T19" fmla="*/ 669 h 713"/>
                <a:gd name="T20" fmla="*/ 680 w 680"/>
                <a:gd name="T21" fmla="*/ 713 h 7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0"/>
                <a:gd name="T34" fmla="*/ 0 h 713"/>
                <a:gd name="T35" fmla="*/ 680 w 680"/>
                <a:gd name="T36" fmla="*/ 713 h 7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0" h="713">
                  <a:moveTo>
                    <a:pt x="0" y="0"/>
                  </a:moveTo>
                  <a:lnTo>
                    <a:pt x="49" y="82"/>
                  </a:lnTo>
                  <a:lnTo>
                    <a:pt x="106" y="168"/>
                  </a:lnTo>
                  <a:lnTo>
                    <a:pt x="166" y="251"/>
                  </a:lnTo>
                  <a:lnTo>
                    <a:pt x="230" y="329"/>
                  </a:lnTo>
                  <a:lnTo>
                    <a:pt x="298" y="406"/>
                  </a:lnTo>
                  <a:lnTo>
                    <a:pt x="369" y="477"/>
                  </a:lnTo>
                  <a:lnTo>
                    <a:pt x="444" y="546"/>
                  </a:lnTo>
                  <a:lnTo>
                    <a:pt x="524" y="609"/>
                  </a:lnTo>
                  <a:lnTo>
                    <a:pt x="607" y="669"/>
                  </a:lnTo>
                  <a:lnTo>
                    <a:pt x="680" y="7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" name="Freeform 1910"/>
            <p:cNvSpPr>
              <a:spLocks noChangeAspect="1"/>
            </p:cNvSpPr>
            <p:nvPr/>
          </p:nvSpPr>
          <p:spPr bwMode="auto">
            <a:xfrm>
              <a:off x="4268" y="1894"/>
              <a:ext cx="3" cy="1"/>
            </a:xfrm>
            <a:custGeom>
              <a:avLst/>
              <a:gdLst>
                <a:gd name="T0" fmla="*/ 0 w 18"/>
                <a:gd name="T1" fmla="*/ 0 h 9"/>
                <a:gd name="T2" fmla="*/ 5 w 18"/>
                <a:gd name="T3" fmla="*/ 3 h 9"/>
                <a:gd name="T4" fmla="*/ 18 w 18"/>
                <a:gd name="T5" fmla="*/ 9 h 9"/>
                <a:gd name="T6" fmla="*/ 0 60000 65536"/>
                <a:gd name="T7" fmla="*/ 0 60000 65536"/>
                <a:gd name="T8" fmla="*/ 0 60000 65536"/>
                <a:gd name="T9" fmla="*/ 0 w 18"/>
                <a:gd name="T10" fmla="*/ 0 h 9"/>
                <a:gd name="T11" fmla="*/ 18 w 18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9">
                  <a:moveTo>
                    <a:pt x="0" y="0"/>
                  </a:moveTo>
                  <a:lnTo>
                    <a:pt x="5" y="3"/>
                  </a:lnTo>
                  <a:lnTo>
                    <a:pt x="18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3" name="Freeform 1911"/>
            <p:cNvSpPr>
              <a:spLocks noChangeAspect="1"/>
            </p:cNvSpPr>
            <p:nvPr/>
          </p:nvSpPr>
          <p:spPr bwMode="auto">
            <a:xfrm>
              <a:off x="4286" y="1901"/>
              <a:ext cx="139" cy="13"/>
            </a:xfrm>
            <a:custGeom>
              <a:avLst/>
              <a:gdLst>
                <a:gd name="T0" fmla="*/ 0 w 971"/>
                <a:gd name="T1" fmla="*/ 0 h 90"/>
                <a:gd name="T2" fmla="*/ 73 w 971"/>
                <a:gd name="T3" fmla="*/ 26 h 90"/>
                <a:gd name="T4" fmla="*/ 175 w 971"/>
                <a:gd name="T5" fmla="*/ 54 h 90"/>
                <a:gd name="T6" fmla="*/ 277 w 971"/>
                <a:gd name="T7" fmla="*/ 74 h 90"/>
                <a:gd name="T8" fmla="*/ 380 w 971"/>
                <a:gd name="T9" fmla="*/ 87 h 90"/>
                <a:gd name="T10" fmla="*/ 486 w 971"/>
                <a:gd name="T11" fmla="*/ 90 h 90"/>
                <a:gd name="T12" fmla="*/ 591 w 971"/>
                <a:gd name="T13" fmla="*/ 87 h 90"/>
                <a:gd name="T14" fmla="*/ 694 w 971"/>
                <a:gd name="T15" fmla="*/ 74 h 90"/>
                <a:gd name="T16" fmla="*/ 797 w 971"/>
                <a:gd name="T17" fmla="*/ 54 h 90"/>
                <a:gd name="T18" fmla="*/ 897 w 971"/>
                <a:gd name="T19" fmla="*/ 26 h 90"/>
                <a:gd name="T20" fmla="*/ 971 w 971"/>
                <a:gd name="T21" fmla="*/ 0 h 9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1"/>
                <a:gd name="T34" fmla="*/ 0 h 90"/>
                <a:gd name="T35" fmla="*/ 971 w 971"/>
                <a:gd name="T36" fmla="*/ 90 h 9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1" h="90">
                  <a:moveTo>
                    <a:pt x="0" y="0"/>
                  </a:moveTo>
                  <a:lnTo>
                    <a:pt x="73" y="26"/>
                  </a:lnTo>
                  <a:lnTo>
                    <a:pt x="175" y="54"/>
                  </a:lnTo>
                  <a:lnTo>
                    <a:pt x="277" y="74"/>
                  </a:lnTo>
                  <a:lnTo>
                    <a:pt x="380" y="87"/>
                  </a:lnTo>
                  <a:lnTo>
                    <a:pt x="486" y="90"/>
                  </a:lnTo>
                  <a:lnTo>
                    <a:pt x="591" y="87"/>
                  </a:lnTo>
                  <a:lnTo>
                    <a:pt x="694" y="74"/>
                  </a:lnTo>
                  <a:lnTo>
                    <a:pt x="797" y="54"/>
                  </a:lnTo>
                  <a:lnTo>
                    <a:pt x="897" y="26"/>
                  </a:lnTo>
                  <a:lnTo>
                    <a:pt x="97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4" name="Freeform 1912"/>
            <p:cNvSpPr>
              <a:spLocks noChangeAspect="1"/>
            </p:cNvSpPr>
            <p:nvPr/>
          </p:nvSpPr>
          <p:spPr bwMode="auto">
            <a:xfrm>
              <a:off x="4440" y="1894"/>
              <a:ext cx="2" cy="1"/>
            </a:xfrm>
            <a:custGeom>
              <a:avLst/>
              <a:gdLst>
                <a:gd name="T0" fmla="*/ 0 w 18"/>
                <a:gd name="T1" fmla="*/ 9 h 9"/>
                <a:gd name="T2" fmla="*/ 12 w 18"/>
                <a:gd name="T3" fmla="*/ 3 h 9"/>
                <a:gd name="T4" fmla="*/ 18 w 18"/>
                <a:gd name="T5" fmla="*/ 0 h 9"/>
                <a:gd name="T6" fmla="*/ 0 60000 65536"/>
                <a:gd name="T7" fmla="*/ 0 60000 65536"/>
                <a:gd name="T8" fmla="*/ 0 60000 65536"/>
                <a:gd name="T9" fmla="*/ 0 w 18"/>
                <a:gd name="T10" fmla="*/ 0 h 9"/>
                <a:gd name="T11" fmla="*/ 18 w 18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9">
                  <a:moveTo>
                    <a:pt x="0" y="9"/>
                  </a:moveTo>
                  <a:lnTo>
                    <a:pt x="12" y="3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5" name="Freeform 1913"/>
            <p:cNvSpPr>
              <a:spLocks noChangeAspect="1"/>
            </p:cNvSpPr>
            <p:nvPr/>
          </p:nvSpPr>
          <p:spPr bwMode="auto">
            <a:xfrm>
              <a:off x="4457" y="1784"/>
              <a:ext cx="97" cy="102"/>
            </a:xfrm>
            <a:custGeom>
              <a:avLst/>
              <a:gdLst>
                <a:gd name="T0" fmla="*/ 0 w 680"/>
                <a:gd name="T1" fmla="*/ 713 h 713"/>
                <a:gd name="T2" fmla="*/ 73 w 680"/>
                <a:gd name="T3" fmla="*/ 669 h 713"/>
                <a:gd name="T4" fmla="*/ 156 w 680"/>
                <a:gd name="T5" fmla="*/ 609 h 713"/>
                <a:gd name="T6" fmla="*/ 235 w 680"/>
                <a:gd name="T7" fmla="*/ 546 h 713"/>
                <a:gd name="T8" fmla="*/ 312 w 680"/>
                <a:gd name="T9" fmla="*/ 477 h 713"/>
                <a:gd name="T10" fmla="*/ 383 w 680"/>
                <a:gd name="T11" fmla="*/ 406 h 713"/>
                <a:gd name="T12" fmla="*/ 450 w 680"/>
                <a:gd name="T13" fmla="*/ 329 h 713"/>
                <a:gd name="T14" fmla="*/ 514 w 680"/>
                <a:gd name="T15" fmla="*/ 251 h 713"/>
                <a:gd name="T16" fmla="*/ 574 w 680"/>
                <a:gd name="T17" fmla="*/ 168 h 713"/>
                <a:gd name="T18" fmla="*/ 631 w 680"/>
                <a:gd name="T19" fmla="*/ 82 h 713"/>
                <a:gd name="T20" fmla="*/ 680 w 680"/>
                <a:gd name="T21" fmla="*/ 0 h 7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0"/>
                <a:gd name="T34" fmla="*/ 0 h 713"/>
                <a:gd name="T35" fmla="*/ 680 w 680"/>
                <a:gd name="T36" fmla="*/ 713 h 7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0" h="713">
                  <a:moveTo>
                    <a:pt x="0" y="713"/>
                  </a:moveTo>
                  <a:lnTo>
                    <a:pt x="73" y="669"/>
                  </a:lnTo>
                  <a:lnTo>
                    <a:pt x="156" y="609"/>
                  </a:lnTo>
                  <a:lnTo>
                    <a:pt x="235" y="546"/>
                  </a:lnTo>
                  <a:lnTo>
                    <a:pt x="312" y="477"/>
                  </a:lnTo>
                  <a:lnTo>
                    <a:pt x="383" y="406"/>
                  </a:lnTo>
                  <a:lnTo>
                    <a:pt x="450" y="329"/>
                  </a:lnTo>
                  <a:lnTo>
                    <a:pt x="514" y="251"/>
                  </a:lnTo>
                  <a:lnTo>
                    <a:pt x="574" y="168"/>
                  </a:lnTo>
                  <a:lnTo>
                    <a:pt x="631" y="82"/>
                  </a:lnTo>
                  <a:lnTo>
                    <a:pt x="68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6" name="Line 1914"/>
            <p:cNvSpPr>
              <a:spLocks noChangeAspect="1" noChangeShapeType="1"/>
            </p:cNvSpPr>
            <p:nvPr/>
          </p:nvSpPr>
          <p:spPr bwMode="auto">
            <a:xfrm flipV="1">
              <a:off x="4562" y="1767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7" name="Freeform 1915"/>
            <p:cNvSpPr>
              <a:spLocks noChangeAspect="1"/>
            </p:cNvSpPr>
            <p:nvPr/>
          </p:nvSpPr>
          <p:spPr bwMode="auto">
            <a:xfrm>
              <a:off x="4570" y="1615"/>
              <a:ext cx="36" cy="137"/>
            </a:xfrm>
            <a:custGeom>
              <a:avLst/>
              <a:gdLst>
                <a:gd name="T0" fmla="*/ 0 w 252"/>
                <a:gd name="T1" fmla="*/ 960 h 960"/>
                <a:gd name="T2" fmla="*/ 29 w 252"/>
                <a:gd name="T3" fmla="*/ 895 h 960"/>
                <a:gd name="T4" fmla="*/ 104 w 252"/>
                <a:gd name="T5" fmla="*/ 699 h 960"/>
                <a:gd name="T6" fmla="*/ 164 w 252"/>
                <a:gd name="T7" fmla="*/ 495 h 960"/>
                <a:gd name="T8" fmla="*/ 212 w 252"/>
                <a:gd name="T9" fmla="*/ 285 h 960"/>
                <a:gd name="T10" fmla="*/ 245 w 252"/>
                <a:gd name="T11" fmla="*/ 71 h 960"/>
                <a:gd name="T12" fmla="*/ 252 w 252"/>
                <a:gd name="T13" fmla="*/ 0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2"/>
                <a:gd name="T22" fmla="*/ 0 h 960"/>
                <a:gd name="T23" fmla="*/ 252 w 252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2" h="960">
                  <a:moveTo>
                    <a:pt x="0" y="960"/>
                  </a:moveTo>
                  <a:lnTo>
                    <a:pt x="29" y="895"/>
                  </a:lnTo>
                  <a:lnTo>
                    <a:pt x="104" y="699"/>
                  </a:lnTo>
                  <a:lnTo>
                    <a:pt x="164" y="495"/>
                  </a:lnTo>
                  <a:lnTo>
                    <a:pt x="212" y="285"/>
                  </a:lnTo>
                  <a:lnTo>
                    <a:pt x="245" y="71"/>
                  </a:lnTo>
                  <a:lnTo>
                    <a:pt x="25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308" name="Group 1916"/>
            <p:cNvGrpSpPr>
              <a:grpSpLocks noChangeAspect="1"/>
            </p:cNvGrpSpPr>
            <p:nvPr/>
          </p:nvGrpSpPr>
          <p:grpSpPr bwMode="auto">
            <a:xfrm>
              <a:off x="4049" y="1159"/>
              <a:ext cx="560" cy="790"/>
              <a:chOff x="4214" y="1215"/>
              <a:chExt cx="560" cy="790"/>
            </a:xfrm>
          </p:grpSpPr>
          <p:sp>
            <p:nvSpPr>
              <p:cNvPr id="35900" name="Line 1917"/>
              <p:cNvSpPr>
                <a:spLocks noChangeAspect="1" noChangeShapeType="1"/>
              </p:cNvSpPr>
              <p:nvPr/>
            </p:nvSpPr>
            <p:spPr bwMode="auto">
              <a:xfrm flipV="1">
                <a:off x="4772" y="1652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01" name="Freeform 1918"/>
              <p:cNvSpPr>
                <a:spLocks noChangeAspect="1"/>
              </p:cNvSpPr>
              <p:nvPr/>
            </p:nvSpPr>
            <p:spPr bwMode="auto">
              <a:xfrm>
                <a:off x="4758" y="1495"/>
                <a:ext cx="16" cy="141"/>
              </a:xfrm>
              <a:custGeom>
                <a:avLst/>
                <a:gdLst>
                  <a:gd name="T0" fmla="*/ 108 w 111"/>
                  <a:gd name="T1" fmla="*/ 987 h 987"/>
                  <a:gd name="T2" fmla="*/ 111 w 111"/>
                  <a:gd name="T3" fmla="*/ 871 h 987"/>
                  <a:gd name="T4" fmla="*/ 104 w 111"/>
                  <a:gd name="T5" fmla="*/ 654 h 987"/>
                  <a:gd name="T6" fmla="*/ 84 w 111"/>
                  <a:gd name="T7" fmla="*/ 436 h 987"/>
                  <a:gd name="T8" fmla="*/ 51 w 111"/>
                  <a:gd name="T9" fmla="*/ 222 h 987"/>
                  <a:gd name="T10" fmla="*/ 3 w 111"/>
                  <a:gd name="T11" fmla="*/ 13 h 987"/>
                  <a:gd name="T12" fmla="*/ 0 w 111"/>
                  <a:gd name="T13" fmla="*/ 0 h 9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1"/>
                  <a:gd name="T22" fmla="*/ 0 h 987"/>
                  <a:gd name="T23" fmla="*/ 111 w 111"/>
                  <a:gd name="T24" fmla="*/ 987 h 9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1" h="987">
                    <a:moveTo>
                      <a:pt x="108" y="987"/>
                    </a:moveTo>
                    <a:lnTo>
                      <a:pt x="111" y="871"/>
                    </a:lnTo>
                    <a:lnTo>
                      <a:pt x="104" y="654"/>
                    </a:lnTo>
                    <a:lnTo>
                      <a:pt x="84" y="436"/>
                    </a:lnTo>
                    <a:lnTo>
                      <a:pt x="51" y="222"/>
                    </a:lnTo>
                    <a:lnTo>
                      <a:pt x="3" y="1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02" name="Line 191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52" y="147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03" name="Freeform 1920"/>
              <p:cNvSpPr>
                <a:spLocks noChangeAspect="1"/>
              </p:cNvSpPr>
              <p:nvPr/>
            </p:nvSpPr>
            <p:spPr bwMode="auto">
              <a:xfrm>
                <a:off x="4675" y="1339"/>
                <a:ext cx="72" cy="122"/>
              </a:xfrm>
              <a:custGeom>
                <a:avLst/>
                <a:gdLst>
                  <a:gd name="T0" fmla="*/ 504 w 504"/>
                  <a:gd name="T1" fmla="*/ 850 h 850"/>
                  <a:gd name="T2" fmla="*/ 446 w 504"/>
                  <a:gd name="T3" fmla="*/ 699 h 850"/>
                  <a:gd name="T4" fmla="*/ 404 w 504"/>
                  <a:gd name="T5" fmla="*/ 603 h 850"/>
                  <a:gd name="T6" fmla="*/ 358 w 504"/>
                  <a:gd name="T7" fmla="*/ 510 h 850"/>
                  <a:gd name="T8" fmla="*/ 309 w 504"/>
                  <a:gd name="T9" fmla="*/ 419 h 850"/>
                  <a:gd name="T10" fmla="*/ 256 w 504"/>
                  <a:gd name="T11" fmla="*/ 331 h 850"/>
                  <a:gd name="T12" fmla="*/ 199 w 504"/>
                  <a:gd name="T13" fmla="*/ 245 h 850"/>
                  <a:gd name="T14" fmla="*/ 139 w 504"/>
                  <a:gd name="T15" fmla="*/ 163 h 850"/>
                  <a:gd name="T16" fmla="*/ 75 w 504"/>
                  <a:gd name="T17" fmla="*/ 83 h 850"/>
                  <a:gd name="T18" fmla="*/ 8 w 504"/>
                  <a:gd name="T19" fmla="*/ 8 h 850"/>
                  <a:gd name="T20" fmla="*/ 0 w 504"/>
                  <a:gd name="T21" fmla="*/ 0 h 8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4"/>
                  <a:gd name="T34" fmla="*/ 0 h 850"/>
                  <a:gd name="T35" fmla="*/ 504 w 504"/>
                  <a:gd name="T36" fmla="*/ 850 h 85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4" h="850">
                    <a:moveTo>
                      <a:pt x="504" y="850"/>
                    </a:moveTo>
                    <a:lnTo>
                      <a:pt x="446" y="699"/>
                    </a:lnTo>
                    <a:lnTo>
                      <a:pt x="404" y="603"/>
                    </a:lnTo>
                    <a:lnTo>
                      <a:pt x="358" y="510"/>
                    </a:lnTo>
                    <a:lnTo>
                      <a:pt x="309" y="419"/>
                    </a:lnTo>
                    <a:lnTo>
                      <a:pt x="256" y="331"/>
                    </a:lnTo>
                    <a:lnTo>
                      <a:pt x="199" y="245"/>
                    </a:lnTo>
                    <a:lnTo>
                      <a:pt x="139" y="163"/>
                    </a:lnTo>
                    <a:lnTo>
                      <a:pt x="75" y="83"/>
                    </a:lnTo>
                    <a:lnTo>
                      <a:pt x="8" y="8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04" name="Line 192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62" y="132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05" name="Freeform 1922"/>
              <p:cNvSpPr>
                <a:spLocks noChangeAspect="1"/>
              </p:cNvSpPr>
              <p:nvPr/>
            </p:nvSpPr>
            <p:spPr bwMode="auto">
              <a:xfrm>
                <a:off x="4520" y="1268"/>
                <a:ext cx="129" cy="47"/>
              </a:xfrm>
              <a:custGeom>
                <a:avLst/>
                <a:gdLst>
                  <a:gd name="T0" fmla="*/ 900 w 900"/>
                  <a:gd name="T1" fmla="*/ 329 h 329"/>
                  <a:gd name="T2" fmla="*/ 865 w 900"/>
                  <a:gd name="T3" fmla="*/ 301 h 329"/>
                  <a:gd name="T4" fmla="*/ 782 w 900"/>
                  <a:gd name="T5" fmla="*/ 242 h 329"/>
                  <a:gd name="T6" fmla="*/ 694 w 900"/>
                  <a:gd name="T7" fmla="*/ 189 h 329"/>
                  <a:gd name="T8" fmla="*/ 603 w 900"/>
                  <a:gd name="T9" fmla="*/ 141 h 329"/>
                  <a:gd name="T10" fmla="*/ 509 w 900"/>
                  <a:gd name="T11" fmla="*/ 99 h 329"/>
                  <a:gd name="T12" fmla="*/ 411 w 900"/>
                  <a:gd name="T13" fmla="*/ 64 h 329"/>
                  <a:gd name="T14" fmla="*/ 311 w 900"/>
                  <a:gd name="T15" fmla="*/ 36 h 329"/>
                  <a:gd name="T16" fmla="*/ 208 w 900"/>
                  <a:gd name="T17" fmla="*/ 17 h 329"/>
                  <a:gd name="T18" fmla="*/ 105 w 900"/>
                  <a:gd name="T19" fmla="*/ 4 h 329"/>
                  <a:gd name="T20" fmla="*/ 0 w 900"/>
                  <a:gd name="T21" fmla="*/ 0 h 3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0"/>
                  <a:gd name="T34" fmla="*/ 0 h 329"/>
                  <a:gd name="T35" fmla="*/ 900 w 900"/>
                  <a:gd name="T36" fmla="*/ 329 h 3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0" h="329">
                    <a:moveTo>
                      <a:pt x="900" y="329"/>
                    </a:moveTo>
                    <a:lnTo>
                      <a:pt x="865" y="301"/>
                    </a:lnTo>
                    <a:lnTo>
                      <a:pt x="782" y="242"/>
                    </a:lnTo>
                    <a:lnTo>
                      <a:pt x="694" y="189"/>
                    </a:lnTo>
                    <a:lnTo>
                      <a:pt x="603" y="141"/>
                    </a:lnTo>
                    <a:lnTo>
                      <a:pt x="509" y="99"/>
                    </a:lnTo>
                    <a:lnTo>
                      <a:pt x="411" y="64"/>
                    </a:lnTo>
                    <a:lnTo>
                      <a:pt x="311" y="36"/>
                    </a:lnTo>
                    <a:lnTo>
                      <a:pt x="208" y="17"/>
                    </a:lnTo>
                    <a:lnTo>
                      <a:pt x="105" y="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06" name="Freeform 1923"/>
              <p:cNvSpPr>
                <a:spLocks noChangeAspect="1"/>
              </p:cNvSpPr>
              <p:nvPr/>
            </p:nvSpPr>
            <p:spPr bwMode="auto">
              <a:xfrm>
                <a:off x="4502" y="1215"/>
                <a:ext cx="19" cy="18"/>
              </a:xfrm>
              <a:custGeom>
                <a:avLst/>
                <a:gdLst>
                  <a:gd name="T0" fmla="*/ 134 w 134"/>
                  <a:gd name="T1" fmla="*/ 121 h 126"/>
                  <a:gd name="T2" fmla="*/ 132 w 134"/>
                  <a:gd name="T3" fmla="*/ 61 h 126"/>
                  <a:gd name="T4" fmla="*/ 130 w 134"/>
                  <a:gd name="T5" fmla="*/ 0 h 126"/>
                  <a:gd name="T6" fmla="*/ 0 w 134"/>
                  <a:gd name="T7" fmla="*/ 5 h 126"/>
                  <a:gd name="T8" fmla="*/ 2 w 134"/>
                  <a:gd name="T9" fmla="*/ 65 h 126"/>
                  <a:gd name="T10" fmla="*/ 5 w 134"/>
                  <a:gd name="T11" fmla="*/ 126 h 126"/>
                  <a:gd name="T12" fmla="*/ 134 w 134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26"/>
                  <a:gd name="T23" fmla="*/ 134 w 134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26">
                    <a:moveTo>
                      <a:pt x="134" y="121"/>
                    </a:moveTo>
                    <a:lnTo>
                      <a:pt x="132" y="61"/>
                    </a:lnTo>
                    <a:lnTo>
                      <a:pt x="130" y="0"/>
                    </a:lnTo>
                    <a:lnTo>
                      <a:pt x="0" y="5"/>
                    </a:lnTo>
                    <a:lnTo>
                      <a:pt x="2" y="65"/>
                    </a:lnTo>
                    <a:lnTo>
                      <a:pt x="5" y="126"/>
                    </a:lnTo>
                    <a:lnTo>
                      <a:pt x="134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07" name="Freeform 1924"/>
              <p:cNvSpPr>
                <a:spLocks noChangeAspect="1"/>
              </p:cNvSpPr>
              <p:nvPr/>
            </p:nvSpPr>
            <p:spPr bwMode="auto">
              <a:xfrm>
                <a:off x="4502" y="1215"/>
                <a:ext cx="19" cy="18"/>
              </a:xfrm>
              <a:custGeom>
                <a:avLst/>
                <a:gdLst>
                  <a:gd name="T0" fmla="*/ 134 w 134"/>
                  <a:gd name="T1" fmla="*/ 121 h 126"/>
                  <a:gd name="T2" fmla="*/ 132 w 134"/>
                  <a:gd name="T3" fmla="*/ 61 h 126"/>
                  <a:gd name="T4" fmla="*/ 130 w 134"/>
                  <a:gd name="T5" fmla="*/ 0 h 126"/>
                  <a:gd name="T6" fmla="*/ 0 w 134"/>
                  <a:gd name="T7" fmla="*/ 5 h 126"/>
                  <a:gd name="T8" fmla="*/ 2 w 134"/>
                  <a:gd name="T9" fmla="*/ 65 h 126"/>
                  <a:gd name="T10" fmla="*/ 5 w 134"/>
                  <a:gd name="T11" fmla="*/ 126 h 126"/>
                  <a:gd name="T12" fmla="*/ 134 w 134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26"/>
                  <a:gd name="T23" fmla="*/ 134 w 134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26">
                    <a:moveTo>
                      <a:pt x="134" y="121"/>
                    </a:moveTo>
                    <a:lnTo>
                      <a:pt x="132" y="61"/>
                    </a:lnTo>
                    <a:lnTo>
                      <a:pt x="130" y="0"/>
                    </a:lnTo>
                    <a:lnTo>
                      <a:pt x="0" y="5"/>
                    </a:lnTo>
                    <a:lnTo>
                      <a:pt x="2" y="65"/>
                    </a:lnTo>
                    <a:lnTo>
                      <a:pt x="5" y="126"/>
                    </a:lnTo>
                    <a:lnTo>
                      <a:pt x="134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08" name="Freeform 1925"/>
              <p:cNvSpPr>
                <a:spLocks noChangeAspect="1"/>
              </p:cNvSpPr>
              <p:nvPr/>
            </p:nvSpPr>
            <p:spPr bwMode="auto">
              <a:xfrm>
                <a:off x="4501" y="1216"/>
                <a:ext cx="1" cy="8"/>
              </a:xfrm>
              <a:custGeom>
                <a:avLst/>
                <a:gdLst>
                  <a:gd name="T0" fmla="*/ 6 w 6"/>
                  <a:gd name="T1" fmla="*/ 60 h 60"/>
                  <a:gd name="T2" fmla="*/ 4 w 6"/>
                  <a:gd name="T3" fmla="*/ 0 h 60"/>
                  <a:gd name="T4" fmla="*/ 0 w 6"/>
                  <a:gd name="T5" fmla="*/ 0 h 60"/>
                  <a:gd name="T6" fmla="*/ 6 w 6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0"/>
                  <a:gd name="T14" fmla="*/ 6 w 6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0">
                    <a:moveTo>
                      <a:pt x="6" y="6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6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09" name="Line 1926"/>
              <p:cNvSpPr>
                <a:spLocks noChangeAspect="1" noChangeShapeType="1"/>
              </p:cNvSpPr>
              <p:nvPr/>
            </p:nvSpPr>
            <p:spPr bwMode="auto">
              <a:xfrm flipH="1">
                <a:off x="4501" y="12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0" name="Freeform 1927"/>
              <p:cNvSpPr>
                <a:spLocks noChangeAspect="1"/>
              </p:cNvSpPr>
              <p:nvPr/>
            </p:nvSpPr>
            <p:spPr bwMode="auto">
              <a:xfrm>
                <a:off x="4483" y="1216"/>
                <a:ext cx="20" cy="19"/>
              </a:xfrm>
              <a:custGeom>
                <a:avLst/>
                <a:gdLst>
                  <a:gd name="T0" fmla="*/ 141 w 141"/>
                  <a:gd name="T1" fmla="*/ 121 h 135"/>
                  <a:gd name="T2" fmla="*/ 134 w 141"/>
                  <a:gd name="T3" fmla="*/ 60 h 135"/>
                  <a:gd name="T4" fmla="*/ 128 w 141"/>
                  <a:gd name="T5" fmla="*/ 0 h 135"/>
                  <a:gd name="T6" fmla="*/ 0 w 141"/>
                  <a:gd name="T7" fmla="*/ 15 h 135"/>
                  <a:gd name="T8" fmla="*/ 7 w 141"/>
                  <a:gd name="T9" fmla="*/ 75 h 135"/>
                  <a:gd name="T10" fmla="*/ 14 w 141"/>
                  <a:gd name="T11" fmla="*/ 135 h 135"/>
                  <a:gd name="T12" fmla="*/ 141 w 141"/>
                  <a:gd name="T13" fmla="*/ 121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35"/>
                  <a:gd name="T23" fmla="*/ 141 w 141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35">
                    <a:moveTo>
                      <a:pt x="141" y="121"/>
                    </a:moveTo>
                    <a:lnTo>
                      <a:pt x="134" y="60"/>
                    </a:lnTo>
                    <a:lnTo>
                      <a:pt x="128" y="0"/>
                    </a:lnTo>
                    <a:lnTo>
                      <a:pt x="0" y="15"/>
                    </a:lnTo>
                    <a:lnTo>
                      <a:pt x="7" y="75"/>
                    </a:lnTo>
                    <a:lnTo>
                      <a:pt x="14" y="135"/>
                    </a:lnTo>
                    <a:lnTo>
                      <a:pt x="141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1" name="Freeform 1928"/>
              <p:cNvSpPr>
                <a:spLocks noChangeAspect="1"/>
              </p:cNvSpPr>
              <p:nvPr/>
            </p:nvSpPr>
            <p:spPr bwMode="auto">
              <a:xfrm>
                <a:off x="4483" y="1216"/>
                <a:ext cx="20" cy="19"/>
              </a:xfrm>
              <a:custGeom>
                <a:avLst/>
                <a:gdLst>
                  <a:gd name="T0" fmla="*/ 141 w 141"/>
                  <a:gd name="T1" fmla="*/ 121 h 135"/>
                  <a:gd name="T2" fmla="*/ 134 w 141"/>
                  <a:gd name="T3" fmla="*/ 60 h 135"/>
                  <a:gd name="T4" fmla="*/ 128 w 141"/>
                  <a:gd name="T5" fmla="*/ 0 h 135"/>
                  <a:gd name="T6" fmla="*/ 0 w 141"/>
                  <a:gd name="T7" fmla="*/ 15 h 135"/>
                  <a:gd name="T8" fmla="*/ 7 w 141"/>
                  <a:gd name="T9" fmla="*/ 75 h 135"/>
                  <a:gd name="T10" fmla="*/ 14 w 141"/>
                  <a:gd name="T11" fmla="*/ 135 h 135"/>
                  <a:gd name="T12" fmla="*/ 141 w 141"/>
                  <a:gd name="T13" fmla="*/ 121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35"/>
                  <a:gd name="T23" fmla="*/ 141 w 141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35">
                    <a:moveTo>
                      <a:pt x="141" y="121"/>
                    </a:moveTo>
                    <a:lnTo>
                      <a:pt x="134" y="60"/>
                    </a:lnTo>
                    <a:lnTo>
                      <a:pt x="128" y="0"/>
                    </a:lnTo>
                    <a:lnTo>
                      <a:pt x="0" y="15"/>
                    </a:lnTo>
                    <a:lnTo>
                      <a:pt x="7" y="75"/>
                    </a:lnTo>
                    <a:lnTo>
                      <a:pt x="14" y="135"/>
                    </a:lnTo>
                    <a:lnTo>
                      <a:pt x="141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2" name="Freeform 1929"/>
              <p:cNvSpPr>
                <a:spLocks noChangeAspect="1"/>
              </p:cNvSpPr>
              <p:nvPr/>
            </p:nvSpPr>
            <p:spPr bwMode="auto">
              <a:xfrm>
                <a:off x="4482" y="1218"/>
                <a:ext cx="2" cy="9"/>
              </a:xfrm>
              <a:custGeom>
                <a:avLst/>
                <a:gdLst>
                  <a:gd name="T0" fmla="*/ 11 w 11"/>
                  <a:gd name="T1" fmla="*/ 60 h 60"/>
                  <a:gd name="T2" fmla="*/ 4 w 11"/>
                  <a:gd name="T3" fmla="*/ 0 h 60"/>
                  <a:gd name="T4" fmla="*/ 0 w 11"/>
                  <a:gd name="T5" fmla="*/ 1 h 60"/>
                  <a:gd name="T6" fmla="*/ 11 w 11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0"/>
                  <a:gd name="T14" fmla="*/ 11 w 11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0">
                    <a:moveTo>
                      <a:pt x="11" y="60"/>
                    </a:moveTo>
                    <a:lnTo>
                      <a:pt x="4" y="0"/>
                    </a:lnTo>
                    <a:lnTo>
                      <a:pt x="0" y="1"/>
                    </a:lnTo>
                    <a:lnTo>
                      <a:pt x="1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3" name="Line 1930"/>
              <p:cNvSpPr>
                <a:spLocks noChangeAspect="1" noChangeShapeType="1"/>
              </p:cNvSpPr>
              <p:nvPr/>
            </p:nvSpPr>
            <p:spPr bwMode="auto">
              <a:xfrm flipH="1">
                <a:off x="4482" y="12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4" name="Freeform 1931"/>
              <p:cNvSpPr>
                <a:spLocks noChangeAspect="1"/>
              </p:cNvSpPr>
              <p:nvPr/>
            </p:nvSpPr>
            <p:spPr bwMode="auto">
              <a:xfrm>
                <a:off x="4464" y="1218"/>
                <a:ext cx="21" cy="21"/>
              </a:xfrm>
              <a:custGeom>
                <a:avLst/>
                <a:gdLst>
                  <a:gd name="T0" fmla="*/ 148 w 148"/>
                  <a:gd name="T1" fmla="*/ 118 h 143"/>
                  <a:gd name="T2" fmla="*/ 137 w 148"/>
                  <a:gd name="T3" fmla="*/ 59 h 143"/>
                  <a:gd name="T4" fmla="*/ 126 w 148"/>
                  <a:gd name="T5" fmla="*/ 0 h 143"/>
                  <a:gd name="T6" fmla="*/ 0 w 148"/>
                  <a:gd name="T7" fmla="*/ 25 h 143"/>
                  <a:gd name="T8" fmla="*/ 11 w 148"/>
                  <a:gd name="T9" fmla="*/ 84 h 143"/>
                  <a:gd name="T10" fmla="*/ 22 w 148"/>
                  <a:gd name="T11" fmla="*/ 143 h 143"/>
                  <a:gd name="T12" fmla="*/ 148 w 148"/>
                  <a:gd name="T13" fmla="*/ 118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48" y="118"/>
                    </a:moveTo>
                    <a:lnTo>
                      <a:pt x="137" y="59"/>
                    </a:lnTo>
                    <a:lnTo>
                      <a:pt x="126" y="0"/>
                    </a:lnTo>
                    <a:lnTo>
                      <a:pt x="0" y="25"/>
                    </a:lnTo>
                    <a:lnTo>
                      <a:pt x="11" y="84"/>
                    </a:lnTo>
                    <a:lnTo>
                      <a:pt x="22" y="143"/>
                    </a:lnTo>
                    <a:lnTo>
                      <a:pt x="148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5" name="Freeform 1932"/>
              <p:cNvSpPr>
                <a:spLocks noChangeAspect="1"/>
              </p:cNvSpPr>
              <p:nvPr/>
            </p:nvSpPr>
            <p:spPr bwMode="auto">
              <a:xfrm>
                <a:off x="4464" y="1218"/>
                <a:ext cx="21" cy="21"/>
              </a:xfrm>
              <a:custGeom>
                <a:avLst/>
                <a:gdLst>
                  <a:gd name="T0" fmla="*/ 148 w 148"/>
                  <a:gd name="T1" fmla="*/ 118 h 143"/>
                  <a:gd name="T2" fmla="*/ 137 w 148"/>
                  <a:gd name="T3" fmla="*/ 59 h 143"/>
                  <a:gd name="T4" fmla="*/ 126 w 148"/>
                  <a:gd name="T5" fmla="*/ 0 h 143"/>
                  <a:gd name="T6" fmla="*/ 0 w 148"/>
                  <a:gd name="T7" fmla="*/ 25 h 143"/>
                  <a:gd name="T8" fmla="*/ 11 w 148"/>
                  <a:gd name="T9" fmla="*/ 84 h 143"/>
                  <a:gd name="T10" fmla="*/ 22 w 148"/>
                  <a:gd name="T11" fmla="*/ 143 h 143"/>
                  <a:gd name="T12" fmla="*/ 148 w 148"/>
                  <a:gd name="T13" fmla="*/ 118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48" y="118"/>
                    </a:moveTo>
                    <a:lnTo>
                      <a:pt x="137" y="59"/>
                    </a:lnTo>
                    <a:lnTo>
                      <a:pt x="126" y="0"/>
                    </a:lnTo>
                    <a:lnTo>
                      <a:pt x="0" y="25"/>
                    </a:lnTo>
                    <a:lnTo>
                      <a:pt x="11" y="84"/>
                    </a:lnTo>
                    <a:lnTo>
                      <a:pt x="22" y="143"/>
                    </a:lnTo>
                    <a:lnTo>
                      <a:pt x="148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6" name="Freeform 1933"/>
              <p:cNvSpPr>
                <a:spLocks noChangeAspect="1"/>
              </p:cNvSpPr>
              <p:nvPr/>
            </p:nvSpPr>
            <p:spPr bwMode="auto">
              <a:xfrm>
                <a:off x="4463" y="1222"/>
                <a:ext cx="3" cy="8"/>
              </a:xfrm>
              <a:custGeom>
                <a:avLst/>
                <a:gdLst>
                  <a:gd name="T0" fmla="*/ 16 w 16"/>
                  <a:gd name="T1" fmla="*/ 59 h 59"/>
                  <a:gd name="T2" fmla="*/ 5 w 16"/>
                  <a:gd name="T3" fmla="*/ 0 h 59"/>
                  <a:gd name="T4" fmla="*/ 0 w 16"/>
                  <a:gd name="T5" fmla="*/ 0 h 59"/>
                  <a:gd name="T6" fmla="*/ 16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59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7" name="Line 1934"/>
              <p:cNvSpPr>
                <a:spLocks noChangeAspect="1" noChangeShapeType="1"/>
              </p:cNvSpPr>
              <p:nvPr/>
            </p:nvSpPr>
            <p:spPr bwMode="auto">
              <a:xfrm flipH="1">
                <a:off x="4463" y="12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8" name="Freeform 1935"/>
              <p:cNvSpPr>
                <a:spLocks noChangeAspect="1"/>
              </p:cNvSpPr>
              <p:nvPr/>
            </p:nvSpPr>
            <p:spPr bwMode="auto">
              <a:xfrm>
                <a:off x="4446" y="1222"/>
                <a:ext cx="22" cy="22"/>
              </a:xfrm>
              <a:custGeom>
                <a:avLst/>
                <a:gdLst>
                  <a:gd name="T0" fmla="*/ 155 w 155"/>
                  <a:gd name="T1" fmla="*/ 118 h 153"/>
                  <a:gd name="T2" fmla="*/ 139 w 155"/>
                  <a:gd name="T3" fmla="*/ 59 h 153"/>
                  <a:gd name="T4" fmla="*/ 123 w 155"/>
                  <a:gd name="T5" fmla="*/ 0 h 153"/>
                  <a:gd name="T6" fmla="*/ 0 w 155"/>
                  <a:gd name="T7" fmla="*/ 34 h 153"/>
                  <a:gd name="T8" fmla="*/ 16 w 155"/>
                  <a:gd name="T9" fmla="*/ 93 h 153"/>
                  <a:gd name="T10" fmla="*/ 32 w 155"/>
                  <a:gd name="T11" fmla="*/ 153 h 153"/>
                  <a:gd name="T12" fmla="*/ 155 w 155"/>
                  <a:gd name="T13" fmla="*/ 118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55" y="118"/>
                    </a:move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9" name="Freeform 1936"/>
              <p:cNvSpPr>
                <a:spLocks noChangeAspect="1"/>
              </p:cNvSpPr>
              <p:nvPr/>
            </p:nvSpPr>
            <p:spPr bwMode="auto">
              <a:xfrm>
                <a:off x="4446" y="1222"/>
                <a:ext cx="22" cy="22"/>
              </a:xfrm>
              <a:custGeom>
                <a:avLst/>
                <a:gdLst>
                  <a:gd name="T0" fmla="*/ 155 w 155"/>
                  <a:gd name="T1" fmla="*/ 118 h 153"/>
                  <a:gd name="T2" fmla="*/ 139 w 155"/>
                  <a:gd name="T3" fmla="*/ 59 h 153"/>
                  <a:gd name="T4" fmla="*/ 123 w 155"/>
                  <a:gd name="T5" fmla="*/ 0 h 153"/>
                  <a:gd name="T6" fmla="*/ 0 w 155"/>
                  <a:gd name="T7" fmla="*/ 34 h 153"/>
                  <a:gd name="T8" fmla="*/ 16 w 155"/>
                  <a:gd name="T9" fmla="*/ 93 h 153"/>
                  <a:gd name="T10" fmla="*/ 32 w 155"/>
                  <a:gd name="T11" fmla="*/ 153 h 153"/>
                  <a:gd name="T12" fmla="*/ 155 w 155"/>
                  <a:gd name="T13" fmla="*/ 118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55" y="118"/>
                    </a:move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20" name="Freeform 1937"/>
              <p:cNvSpPr>
                <a:spLocks noChangeAspect="1"/>
              </p:cNvSpPr>
              <p:nvPr/>
            </p:nvSpPr>
            <p:spPr bwMode="auto">
              <a:xfrm>
                <a:off x="4445" y="1227"/>
                <a:ext cx="3" cy="8"/>
              </a:xfrm>
              <a:custGeom>
                <a:avLst/>
                <a:gdLst>
                  <a:gd name="T0" fmla="*/ 20 w 20"/>
                  <a:gd name="T1" fmla="*/ 59 h 59"/>
                  <a:gd name="T2" fmla="*/ 4 w 20"/>
                  <a:gd name="T3" fmla="*/ 0 h 59"/>
                  <a:gd name="T4" fmla="*/ 0 w 20"/>
                  <a:gd name="T5" fmla="*/ 2 h 59"/>
                  <a:gd name="T6" fmla="*/ 20 w 20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59"/>
                  <a:gd name="T14" fmla="*/ 20 w 20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59">
                    <a:moveTo>
                      <a:pt x="20" y="59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2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21" name="Line 1938"/>
              <p:cNvSpPr>
                <a:spLocks noChangeAspect="1" noChangeShapeType="1"/>
              </p:cNvSpPr>
              <p:nvPr/>
            </p:nvSpPr>
            <p:spPr bwMode="auto">
              <a:xfrm flipH="1">
                <a:off x="4445" y="12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22" name="Freeform 1939"/>
              <p:cNvSpPr>
                <a:spLocks noChangeAspect="1"/>
              </p:cNvSpPr>
              <p:nvPr/>
            </p:nvSpPr>
            <p:spPr bwMode="auto">
              <a:xfrm>
                <a:off x="4428" y="1227"/>
                <a:ext cx="23" cy="22"/>
              </a:xfrm>
              <a:custGeom>
                <a:avLst/>
                <a:gdLst>
                  <a:gd name="T0" fmla="*/ 161 w 161"/>
                  <a:gd name="T1" fmla="*/ 114 h 156"/>
                  <a:gd name="T2" fmla="*/ 140 w 161"/>
                  <a:gd name="T3" fmla="*/ 57 h 156"/>
                  <a:gd name="T4" fmla="*/ 120 w 161"/>
                  <a:gd name="T5" fmla="*/ 0 h 156"/>
                  <a:gd name="T6" fmla="*/ 0 w 161"/>
                  <a:gd name="T7" fmla="*/ 43 h 156"/>
                  <a:gd name="T8" fmla="*/ 21 w 161"/>
                  <a:gd name="T9" fmla="*/ 99 h 156"/>
                  <a:gd name="T10" fmla="*/ 41 w 161"/>
                  <a:gd name="T11" fmla="*/ 156 h 156"/>
                  <a:gd name="T12" fmla="*/ 161 w 161"/>
                  <a:gd name="T13" fmla="*/ 114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6"/>
                  <a:gd name="T23" fmla="*/ 161 w 161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6">
                    <a:moveTo>
                      <a:pt x="161" y="114"/>
                    </a:moveTo>
                    <a:lnTo>
                      <a:pt x="140" y="57"/>
                    </a:lnTo>
                    <a:lnTo>
                      <a:pt x="120" y="0"/>
                    </a:lnTo>
                    <a:lnTo>
                      <a:pt x="0" y="43"/>
                    </a:lnTo>
                    <a:lnTo>
                      <a:pt x="21" y="99"/>
                    </a:lnTo>
                    <a:lnTo>
                      <a:pt x="41" y="156"/>
                    </a:lnTo>
                    <a:lnTo>
                      <a:pt x="161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23" name="Freeform 1940"/>
              <p:cNvSpPr>
                <a:spLocks noChangeAspect="1"/>
              </p:cNvSpPr>
              <p:nvPr/>
            </p:nvSpPr>
            <p:spPr bwMode="auto">
              <a:xfrm>
                <a:off x="4428" y="1227"/>
                <a:ext cx="23" cy="22"/>
              </a:xfrm>
              <a:custGeom>
                <a:avLst/>
                <a:gdLst>
                  <a:gd name="T0" fmla="*/ 161 w 161"/>
                  <a:gd name="T1" fmla="*/ 114 h 156"/>
                  <a:gd name="T2" fmla="*/ 140 w 161"/>
                  <a:gd name="T3" fmla="*/ 57 h 156"/>
                  <a:gd name="T4" fmla="*/ 120 w 161"/>
                  <a:gd name="T5" fmla="*/ 0 h 156"/>
                  <a:gd name="T6" fmla="*/ 0 w 161"/>
                  <a:gd name="T7" fmla="*/ 43 h 156"/>
                  <a:gd name="T8" fmla="*/ 21 w 161"/>
                  <a:gd name="T9" fmla="*/ 99 h 156"/>
                  <a:gd name="T10" fmla="*/ 41 w 161"/>
                  <a:gd name="T11" fmla="*/ 156 h 156"/>
                  <a:gd name="T12" fmla="*/ 161 w 161"/>
                  <a:gd name="T13" fmla="*/ 114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6"/>
                  <a:gd name="T23" fmla="*/ 161 w 161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6">
                    <a:moveTo>
                      <a:pt x="161" y="114"/>
                    </a:moveTo>
                    <a:lnTo>
                      <a:pt x="140" y="57"/>
                    </a:lnTo>
                    <a:lnTo>
                      <a:pt x="120" y="0"/>
                    </a:lnTo>
                    <a:lnTo>
                      <a:pt x="0" y="43"/>
                    </a:lnTo>
                    <a:lnTo>
                      <a:pt x="21" y="99"/>
                    </a:lnTo>
                    <a:lnTo>
                      <a:pt x="41" y="156"/>
                    </a:lnTo>
                    <a:lnTo>
                      <a:pt x="161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24" name="Freeform 1941"/>
              <p:cNvSpPr>
                <a:spLocks noChangeAspect="1"/>
              </p:cNvSpPr>
              <p:nvPr/>
            </p:nvSpPr>
            <p:spPr bwMode="auto">
              <a:xfrm>
                <a:off x="4428" y="1233"/>
                <a:ext cx="3" cy="8"/>
              </a:xfrm>
              <a:custGeom>
                <a:avLst/>
                <a:gdLst>
                  <a:gd name="T0" fmla="*/ 25 w 25"/>
                  <a:gd name="T1" fmla="*/ 56 h 56"/>
                  <a:gd name="T2" fmla="*/ 4 w 25"/>
                  <a:gd name="T3" fmla="*/ 0 h 56"/>
                  <a:gd name="T4" fmla="*/ 0 w 25"/>
                  <a:gd name="T5" fmla="*/ 1 h 56"/>
                  <a:gd name="T6" fmla="*/ 25 w 25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6"/>
                  <a:gd name="T14" fmla="*/ 25 w 25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6">
                    <a:moveTo>
                      <a:pt x="25" y="56"/>
                    </a:moveTo>
                    <a:lnTo>
                      <a:pt x="4" y="0"/>
                    </a:lnTo>
                    <a:lnTo>
                      <a:pt x="0" y="1"/>
                    </a:lnTo>
                    <a:lnTo>
                      <a:pt x="25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25" name="Line 1942"/>
              <p:cNvSpPr>
                <a:spLocks noChangeAspect="1" noChangeShapeType="1"/>
              </p:cNvSpPr>
              <p:nvPr/>
            </p:nvSpPr>
            <p:spPr bwMode="auto">
              <a:xfrm flipH="1">
                <a:off x="4428" y="12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26" name="Freeform 1943"/>
              <p:cNvSpPr>
                <a:spLocks noChangeAspect="1"/>
              </p:cNvSpPr>
              <p:nvPr/>
            </p:nvSpPr>
            <p:spPr bwMode="auto">
              <a:xfrm>
                <a:off x="4411" y="1233"/>
                <a:ext cx="24" cy="23"/>
              </a:xfrm>
              <a:custGeom>
                <a:avLst/>
                <a:gdLst>
                  <a:gd name="T0" fmla="*/ 164 w 164"/>
                  <a:gd name="T1" fmla="*/ 111 h 161"/>
                  <a:gd name="T2" fmla="*/ 139 w 164"/>
                  <a:gd name="T3" fmla="*/ 55 h 161"/>
                  <a:gd name="T4" fmla="*/ 114 w 164"/>
                  <a:gd name="T5" fmla="*/ 0 h 161"/>
                  <a:gd name="T6" fmla="*/ 0 w 164"/>
                  <a:gd name="T7" fmla="*/ 50 h 161"/>
                  <a:gd name="T8" fmla="*/ 25 w 164"/>
                  <a:gd name="T9" fmla="*/ 106 h 161"/>
                  <a:gd name="T10" fmla="*/ 50 w 164"/>
                  <a:gd name="T11" fmla="*/ 161 h 161"/>
                  <a:gd name="T12" fmla="*/ 164 w 164"/>
                  <a:gd name="T13" fmla="*/ 11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1"/>
                  <a:gd name="T23" fmla="*/ 164 w 164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1">
                    <a:moveTo>
                      <a:pt x="164" y="111"/>
                    </a:moveTo>
                    <a:lnTo>
                      <a:pt x="139" y="55"/>
                    </a:lnTo>
                    <a:lnTo>
                      <a:pt x="114" y="0"/>
                    </a:lnTo>
                    <a:lnTo>
                      <a:pt x="0" y="50"/>
                    </a:lnTo>
                    <a:lnTo>
                      <a:pt x="25" y="106"/>
                    </a:lnTo>
                    <a:lnTo>
                      <a:pt x="50" y="161"/>
                    </a:lnTo>
                    <a:lnTo>
                      <a:pt x="164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27" name="Freeform 1944"/>
              <p:cNvSpPr>
                <a:spLocks noChangeAspect="1"/>
              </p:cNvSpPr>
              <p:nvPr/>
            </p:nvSpPr>
            <p:spPr bwMode="auto">
              <a:xfrm>
                <a:off x="4411" y="1233"/>
                <a:ext cx="24" cy="23"/>
              </a:xfrm>
              <a:custGeom>
                <a:avLst/>
                <a:gdLst>
                  <a:gd name="T0" fmla="*/ 164 w 164"/>
                  <a:gd name="T1" fmla="*/ 111 h 161"/>
                  <a:gd name="T2" fmla="*/ 139 w 164"/>
                  <a:gd name="T3" fmla="*/ 55 h 161"/>
                  <a:gd name="T4" fmla="*/ 114 w 164"/>
                  <a:gd name="T5" fmla="*/ 0 h 161"/>
                  <a:gd name="T6" fmla="*/ 0 w 164"/>
                  <a:gd name="T7" fmla="*/ 50 h 161"/>
                  <a:gd name="T8" fmla="*/ 25 w 164"/>
                  <a:gd name="T9" fmla="*/ 106 h 161"/>
                  <a:gd name="T10" fmla="*/ 50 w 164"/>
                  <a:gd name="T11" fmla="*/ 161 h 161"/>
                  <a:gd name="T12" fmla="*/ 164 w 164"/>
                  <a:gd name="T13" fmla="*/ 11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1"/>
                  <a:gd name="T23" fmla="*/ 164 w 164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1">
                    <a:moveTo>
                      <a:pt x="164" y="111"/>
                    </a:moveTo>
                    <a:lnTo>
                      <a:pt x="139" y="55"/>
                    </a:lnTo>
                    <a:lnTo>
                      <a:pt x="114" y="0"/>
                    </a:lnTo>
                    <a:lnTo>
                      <a:pt x="0" y="50"/>
                    </a:lnTo>
                    <a:lnTo>
                      <a:pt x="25" y="106"/>
                    </a:lnTo>
                    <a:lnTo>
                      <a:pt x="50" y="161"/>
                    </a:lnTo>
                    <a:lnTo>
                      <a:pt x="164" y="1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28" name="Freeform 1945"/>
              <p:cNvSpPr>
                <a:spLocks noChangeAspect="1"/>
              </p:cNvSpPr>
              <p:nvPr/>
            </p:nvSpPr>
            <p:spPr bwMode="auto">
              <a:xfrm>
                <a:off x="4411" y="1240"/>
                <a:ext cx="4" cy="8"/>
              </a:xfrm>
              <a:custGeom>
                <a:avLst/>
                <a:gdLst>
                  <a:gd name="T0" fmla="*/ 28 w 28"/>
                  <a:gd name="T1" fmla="*/ 56 h 56"/>
                  <a:gd name="T2" fmla="*/ 3 w 28"/>
                  <a:gd name="T3" fmla="*/ 0 h 56"/>
                  <a:gd name="T4" fmla="*/ 0 w 28"/>
                  <a:gd name="T5" fmla="*/ 2 h 56"/>
                  <a:gd name="T6" fmla="*/ 28 w 28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6"/>
                  <a:gd name="T14" fmla="*/ 28 w 2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6">
                    <a:moveTo>
                      <a:pt x="28" y="56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28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29" name="Line 1946"/>
              <p:cNvSpPr>
                <a:spLocks noChangeAspect="1" noChangeShapeType="1"/>
              </p:cNvSpPr>
              <p:nvPr/>
            </p:nvSpPr>
            <p:spPr bwMode="auto">
              <a:xfrm flipH="1">
                <a:off x="4411" y="12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30" name="Freeform 1947"/>
              <p:cNvSpPr>
                <a:spLocks noChangeAspect="1"/>
              </p:cNvSpPr>
              <p:nvPr/>
            </p:nvSpPr>
            <p:spPr bwMode="auto">
              <a:xfrm>
                <a:off x="4395" y="1241"/>
                <a:ext cx="24" cy="23"/>
              </a:xfrm>
              <a:custGeom>
                <a:avLst/>
                <a:gdLst>
                  <a:gd name="T0" fmla="*/ 167 w 167"/>
                  <a:gd name="T1" fmla="*/ 107 h 165"/>
                  <a:gd name="T2" fmla="*/ 138 w 167"/>
                  <a:gd name="T3" fmla="*/ 54 h 165"/>
                  <a:gd name="T4" fmla="*/ 110 w 167"/>
                  <a:gd name="T5" fmla="*/ 0 h 165"/>
                  <a:gd name="T6" fmla="*/ 0 w 167"/>
                  <a:gd name="T7" fmla="*/ 58 h 165"/>
                  <a:gd name="T8" fmla="*/ 28 w 167"/>
                  <a:gd name="T9" fmla="*/ 112 h 165"/>
                  <a:gd name="T10" fmla="*/ 56 w 167"/>
                  <a:gd name="T11" fmla="*/ 165 h 165"/>
                  <a:gd name="T12" fmla="*/ 167 w 167"/>
                  <a:gd name="T13" fmla="*/ 107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5"/>
                  <a:gd name="T23" fmla="*/ 167 w 167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5">
                    <a:moveTo>
                      <a:pt x="167" y="107"/>
                    </a:moveTo>
                    <a:lnTo>
                      <a:pt x="138" y="54"/>
                    </a:lnTo>
                    <a:lnTo>
                      <a:pt x="110" y="0"/>
                    </a:lnTo>
                    <a:lnTo>
                      <a:pt x="0" y="58"/>
                    </a:lnTo>
                    <a:lnTo>
                      <a:pt x="28" y="112"/>
                    </a:lnTo>
                    <a:lnTo>
                      <a:pt x="56" y="165"/>
                    </a:lnTo>
                    <a:lnTo>
                      <a:pt x="167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31" name="Freeform 1948"/>
              <p:cNvSpPr>
                <a:spLocks noChangeAspect="1"/>
              </p:cNvSpPr>
              <p:nvPr/>
            </p:nvSpPr>
            <p:spPr bwMode="auto">
              <a:xfrm>
                <a:off x="4395" y="1241"/>
                <a:ext cx="24" cy="23"/>
              </a:xfrm>
              <a:custGeom>
                <a:avLst/>
                <a:gdLst>
                  <a:gd name="T0" fmla="*/ 167 w 167"/>
                  <a:gd name="T1" fmla="*/ 107 h 165"/>
                  <a:gd name="T2" fmla="*/ 138 w 167"/>
                  <a:gd name="T3" fmla="*/ 54 h 165"/>
                  <a:gd name="T4" fmla="*/ 110 w 167"/>
                  <a:gd name="T5" fmla="*/ 0 h 165"/>
                  <a:gd name="T6" fmla="*/ 0 w 167"/>
                  <a:gd name="T7" fmla="*/ 58 h 165"/>
                  <a:gd name="T8" fmla="*/ 28 w 167"/>
                  <a:gd name="T9" fmla="*/ 112 h 165"/>
                  <a:gd name="T10" fmla="*/ 56 w 167"/>
                  <a:gd name="T11" fmla="*/ 165 h 165"/>
                  <a:gd name="T12" fmla="*/ 167 w 167"/>
                  <a:gd name="T13" fmla="*/ 107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5"/>
                  <a:gd name="T23" fmla="*/ 167 w 167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5">
                    <a:moveTo>
                      <a:pt x="167" y="107"/>
                    </a:moveTo>
                    <a:lnTo>
                      <a:pt x="138" y="54"/>
                    </a:lnTo>
                    <a:lnTo>
                      <a:pt x="110" y="0"/>
                    </a:lnTo>
                    <a:lnTo>
                      <a:pt x="0" y="58"/>
                    </a:lnTo>
                    <a:lnTo>
                      <a:pt x="28" y="112"/>
                    </a:lnTo>
                    <a:lnTo>
                      <a:pt x="56" y="165"/>
                    </a:lnTo>
                    <a:lnTo>
                      <a:pt x="167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32" name="Freeform 1949"/>
              <p:cNvSpPr>
                <a:spLocks noChangeAspect="1"/>
              </p:cNvSpPr>
              <p:nvPr/>
            </p:nvSpPr>
            <p:spPr bwMode="auto">
              <a:xfrm>
                <a:off x="4395" y="1249"/>
                <a:ext cx="4" cy="8"/>
              </a:xfrm>
              <a:custGeom>
                <a:avLst/>
                <a:gdLst>
                  <a:gd name="T0" fmla="*/ 32 w 32"/>
                  <a:gd name="T1" fmla="*/ 54 h 54"/>
                  <a:gd name="T2" fmla="*/ 4 w 32"/>
                  <a:gd name="T3" fmla="*/ 0 h 54"/>
                  <a:gd name="T4" fmla="*/ 0 w 32"/>
                  <a:gd name="T5" fmla="*/ 1 h 54"/>
                  <a:gd name="T6" fmla="*/ 32 w 32"/>
                  <a:gd name="T7" fmla="*/ 54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32" y="54"/>
                    </a:moveTo>
                    <a:lnTo>
                      <a:pt x="4" y="0"/>
                    </a:lnTo>
                    <a:lnTo>
                      <a:pt x="0" y="1"/>
                    </a:lnTo>
                    <a:lnTo>
                      <a:pt x="32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33" name="Line 1950"/>
              <p:cNvSpPr>
                <a:spLocks noChangeAspect="1" noChangeShapeType="1"/>
              </p:cNvSpPr>
              <p:nvPr/>
            </p:nvSpPr>
            <p:spPr bwMode="auto">
              <a:xfrm flipH="1">
                <a:off x="4395" y="12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34" name="Freeform 1951"/>
              <p:cNvSpPr>
                <a:spLocks noChangeAspect="1"/>
              </p:cNvSpPr>
              <p:nvPr/>
            </p:nvSpPr>
            <p:spPr bwMode="auto">
              <a:xfrm>
                <a:off x="4380" y="1249"/>
                <a:ext cx="24" cy="24"/>
              </a:xfrm>
              <a:custGeom>
                <a:avLst/>
                <a:gdLst>
                  <a:gd name="T0" fmla="*/ 168 w 168"/>
                  <a:gd name="T1" fmla="*/ 105 h 169"/>
                  <a:gd name="T2" fmla="*/ 136 w 168"/>
                  <a:gd name="T3" fmla="*/ 53 h 169"/>
                  <a:gd name="T4" fmla="*/ 104 w 168"/>
                  <a:gd name="T5" fmla="*/ 0 h 169"/>
                  <a:gd name="T6" fmla="*/ 0 w 168"/>
                  <a:gd name="T7" fmla="*/ 64 h 169"/>
                  <a:gd name="T8" fmla="*/ 31 w 168"/>
                  <a:gd name="T9" fmla="*/ 116 h 169"/>
                  <a:gd name="T10" fmla="*/ 63 w 168"/>
                  <a:gd name="T11" fmla="*/ 169 h 169"/>
                  <a:gd name="T12" fmla="*/ 168 w 168"/>
                  <a:gd name="T13" fmla="*/ 105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9"/>
                  <a:gd name="T23" fmla="*/ 168 w 168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9">
                    <a:moveTo>
                      <a:pt x="168" y="105"/>
                    </a:moveTo>
                    <a:lnTo>
                      <a:pt x="136" y="53"/>
                    </a:lnTo>
                    <a:lnTo>
                      <a:pt x="104" y="0"/>
                    </a:lnTo>
                    <a:lnTo>
                      <a:pt x="0" y="64"/>
                    </a:lnTo>
                    <a:lnTo>
                      <a:pt x="31" y="116"/>
                    </a:lnTo>
                    <a:lnTo>
                      <a:pt x="63" y="169"/>
                    </a:lnTo>
                    <a:lnTo>
                      <a:pt x="168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35" name="Freeform 1952"/>
              <p:cNvSpPr>
                <a:spLocks noChangeAspect="1"/>
              </p:cNvSpPr>
              <p:nvPr/>
            </p:nvSpPr>
            <p:spPr bwMode="auto">
              <a:xfrm>
                <a:off x="4380" y="1249"/>
                <a:ext cx="24" cy="24"/>
              </a:xfrm>
              <a:custGeom>
                <a:avLst/>
                <a:gdLst>
                  <a:gd name="T0" fmla="*/ 168 w 168"/>
                  <a:gd name="T1" fmla="*/ 105 h 169"/>
                  <a:gd name="T2" fmla="*/ 136 w 168"/>
                  <a:gd name="T3" fmla="*/ 53 h 169"/>
                  <a:gd name="T4" fmla="*/ 104 w 168"/>
                  <a:gd name="T5" fmla="*/ 0 h 169"/>
                  <a:gd name="T6" fmla="*/ 0 w 168"/>
                  <a:gd name="T7" fmla="*/ 64 h 169"/>
                  <a:gd name="T8" fmla="*/ 31 w 168"/>
                  <a:gd name="T9" fmla="*/ 116 h 169"/>
                  <a:gd name="T10" fmla="*/ 63 w 168"/>
                  <a:gd name="T11" fmla="*/ 169 h 169"/>
                  <a:gd name="T12" fmla="*/ 168 w 168"/>
                  <a:gd name="T13" fmla="*/ 105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9"/>
                  <a:gd name="T23" fmla="*/ 168 w 168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9">
                    <a:moveTo>
                      <a:pt x="168" y="105"/>
                    </a:moveTo>
                    <a:lnTo>
                      <a:pt x="136" y="53"/>
                    </a:lnTo>
                    <a:lnTo>
                      <a:pt x="104" y="0"/>
                    </a:lnTo>
                    <a:lnTo>
                      <a:pt x="0" y="64"/>
                    </a:lnTo>
                    <a:lnTo>
                      <a:pt x="31" y="116"/>
                    </a:lnTo>
                    <a:lnTo>
                      <a:pt x="63" y="169"/>
                    </a:lnTo>
                    <a:lnTo>
                      <a:pt x="168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36" name="Freeform 1953"/>
              <p:cNvSpPr>
                <a:spLocks noChangeAspect="1"/>
              </p:cNvSpPr>
              <p:nvPr/>
            </p:nvSpPr>
            <p:spPr bwMode="auto">
              <a:xfrm>
                <a:off x="4379" y="1258"/>
                <a:ext cx="5" cy="8"/>
              </a:xfrm>
              <a:custGeom>
                <a:avLst/>
                <a:gdLst>
                  <a:gd name="T0" fmla="*/ 35 w 35"/>
                  <a:gd name="T1" fmla="*/ 52 h 52"/>
                  <a:gd name="T2" fmla="*/ 4 w 35"/>
                  <a:gd name="T3" fmla="*/ 0 h 52"/>
                  <a:gd name="T4" fmla="*/ 0 w 35"/>
                  <a:gd name="T5" fmla="*/ 2 h 52"/>
                  <a:gd name="T6" fmla="*/ 35 w 35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2"/>
                  <a:gd name="T14" fmla="*/ 35 w 35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2">
                    <a:moveTo>
                      <a:pt x="35" y="52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35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37" name="Line 1954"/>
              <p:cNvSpPr>
                <a:spLocks noChangeAspect="1" noChangeShapeType="1"/>
              </p:cNvSpPr>
              <p:nvPr/>
            </p:nvSpPr>
            <p:spPr bwMode="auto">
              <a:xfrm flipH="1">
                <a:off x="4379" y="12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38" name="Freeform 1955"/>
              <p:cNvSpPr>
                <a:spLocks noChangeAspect="1"/>
              </p:cNvSpPr>
              <p:nvPr/>
            </p:nvSpPr>
            <p:spPr bwMode="auto">
              <a:xfrm>
                <a:off x="4365" y="1258"/>
                <a:ext cx="24" cy="25"/>
              </a:xfrm>
              <a:custGeom>
                <a:avLst/>
                <a:gdLst>
                  <a:gd name="T0" fmla="*/ 170 w 170"/>
                  <a:gd name="T1" fmla="*/ 100 h 171"/>
                  <a:gd name="T2" fmla="*/ 134 w 170"/>
                  <a:gd name="T3" fmla="*/ 50 h 171"/>
                  <a:gd name="T4" fmla="*/ 99 w 170"/>
                  <a:gd name="T5" fmla="*/ 0 h 171"/>
                  <a:gd name="T6" fmla="*/ 0 w 170"/>
                  <a:gd name="T7" fmla="*/ 71 h 171"/>
                  <a:gd name="T8" fmla="*/ 35 w 170"/>
                  <a:gd name="T9" fmla="*/ 121 h 171"/>
                  <a:gd name="T10" fmla="*/ 71 w 170"/>
                  <a:gd name="T11" fmla="*/ 171 h 171"/>
                  <a:gd name="T12" fmla="*/ 170 w 170"/>
                  <a:gd name="T13" fmla="*/ 10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170" y="100"/>
                    </a:moveTo>
                    <a:lnTo>
                      <a:pt x="134" y="50"/>
                    </a:lnTo>
                    <a:lnTo>
                      <a:pt x="99" y="0"/>
                    </a:lnTo>
                    <a:lnTo>
                      <a:pt x="0" y="71"/>
                    </a:lnTo>
                    <a:lnTo>
                      <a:pt x="35" y="121"/>
                    </a:lnTo>
                    <a:lnTo>
                      <a:pt x="71" y="171"/>
                    </a:lnTo>
                    <a:lnTo>
                      <a:pt x="17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39" name="Freeform 1956"/>
              <p:cNvSpPr>
                <a:spLocks noChangeAspect="1"/>
              </p:cNvSpPr>
              <p:nvPr/>
            </p:nvSpPr>
            <p:spPr bwMode="auto">
              <a:xfrm>
                <a:off x="4365" y="1258"/>
                <a:ext cx="24" cy="25"/>
              </a:xfrm>
              <a:custGeom>
                <a:avLst/>
                <a:gdLst>
                  <a:gd name="T0" fmla="*/ 170 w 170"/>
                  <a:gd name="T1" fmla="*/ 100 h 171"/>
                  <a:gd name="T2" fmla="*/ 134 w 170"/>
                  <a:gd name="T3" fmla="*/ 50 h 171"/>
                  <a:gd name="T4" fmla="*/ 99 w 170"/>
                  <a:gd name="T5" fmla="*/ 0 h 171"/>
                  <a:gd name="T6" fmla="*/ 0 w 170"/>
                  <a:gd name="T7" fmla="*/ 71 h 171"/>
                  <a:gd name="T8" fmla="*/ 35 w 170"/>
                  <a:gd name="T9" fmla="*/ 121 h 171"/>
                  <a:gd name="T10" fmla="*/ 71 w 170"/>
                  <a:gd name="T11" fmla="*/ 171 h 171"/>
                  <a:gd name="T12" fmla="*/ 170 w 170"/>
                  <a:gd name="T13" fmla="*/ 10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170" y="100"/>
                    </a:moveTo>
                    <a:lnTo>
                      <a:pt x="134" y="50"/>
                    </a:lnTo>
                    <a:lnTo>
                      <a:pt x="99" y="0"/>
                    </a:lnTo>
                    <a:lnTo>
                      <a:pt x="0" y="71"/>
                    </a:lnTo>
                    <a:lnTo>
                      <a:pt x="35" y="121"/>
                    </a:lnTo>
                    <a:lnTo>
                      <a:pt x="71" y="171"/>
                    </a:lnTo>
                    <a:lnTo>
                      <a:pt x="170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40" name="Freeform 1957"/>
              <p:cNvSpPr>
                <a:spLocks noChangeAspect="1"/>
              </p:cNvSpPr>
              <p:nvPr/>
            </p:nvSpPr>
            <p:spPr bwMode="auto">
              <a:xfrm>
                <a:off x="4365" y="1269"/>
                <a:ext cx="5" cy="7"/>
              </a:xfrm>
              <a:custGeom>
                <a:avLst/>
                <a:gdLst>
                  <a:gd name="T0" fmla="*/ 37 w 37"/>
                  <a:gd name="T1" fmla="*/ 50 h 50"/>
                  <a:gd name="T2" fmla="*/ 2 w 37"/>
                  <a:gd name="T3" fmla="*/ 0 h 50"/>
                  <a:gd name="T4" fmla="*/ 0 w 37"/>
                  <a:gd name="T5" fmla="*/ 2 h 50"/>
                  <a:gd name="T6" fmla="*/ 37 w 37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5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37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41" name="Line 1958"/>
              <p:cNvSpPr>
                <a:spLocks noChangeAspect="1" noChangeShapeType="1"/>
              </p:cNvSpPr>
              <p:nvPr/>
            </p:nvSpPr>
            <p:spPr bwMode="auto">
              <a:xfrm flipH="1">
                <a:off x="4365" y="126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42" name="Freeform 1959"/>
              <p:cNvSpPr>
                <a:spLocks noChangeAspect="1"/>
              </p:cNvSpPr>
              <p:nvPr/>
            </p:nvSpPr>
            <p:spPr bwMode="auto">
              <a:xfrm>
                <a:off x="4351" y="1269"/>
                <a:ext cx="24" cy="24"/>
              </a:xfrm>
              <a:custGeom>
                <a:avLst/>
                <a:gdLst>
                  <a:gd name="T0" fmla="*/ 169 w 169"/>
                  <a:gd name="T1" fmla="*/ 96 h 171"/>
                  <a:gd name="T2" fmla="*/ 131 w 169"/>
                  <a:gd name="T3" fmla="*/ 48 h 171"/>
                  <a:gd name="T4" fmla="*/ 94 w 169"/>
                  <a:gd name="T5" fmla="*/ 0 h 171"/>
                  <a:gd name="T6" fmla="*/ 0 w 169"/>
                  <a:gd name="T7" fmla="*/ 75 h 171"/>
                  <a:gd name="T8" fmla="*/ 37 w 169"/>
                  <a:gd name="T9" fmla="*/ 123 h 171"/>
                  <a:gd name="T10" fmla="*/ 75 w 169"/>
                  <a:gd name="T11" fmla="*/ 171 h 171"/>
                  <a:gd name="T12" fmla="*/ 169 w 169"/>
                  <a:gd name="T13" fmla="*/ 96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169" y="96"/>
                    </a:moveTo>
                    <a:lnTo>
                      <a:pt x="131" y="48"/>
                    </a:lnTo>
                    <a:lnTo>
                      <a:pt x="94" y="0"/>
                    </a:lnTo>
                    <a:lnTo>
                      <a:pt x="0" y="75"/>
                    </a:lnTo>
                    <a:lnTo>
                      <a:pt x="37" y="123"/>
                    </a:lnTo>
                    <a:lnTo>
                      <a:pt x="75" y="171"/>
                    </a:lnTo>
                    <a:lnTo>
                      <a:pt x="169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43" name="Freeform 1960"/>
              <p:cNvSpPr>
                <a:spLocks noChangeAspect="1"/>
              </p:cNvSpPr>
              <p:nvPr/>
            </p:nvSpPr>
            <p:spPr bwMode="auto">
              <a:xfrm>
                <a:off x="4351" y="1269"/>
                <a:ext cx="24" cy="24"/>
              </a:xfrm>
              <a:custGeom>
                <a:avLst/>
                <a:gdLst>
                  <a:gd name="T0" fmla="*/ 169 w 169"/>
                  <a:gd name="T1" fmla="*/ 96 h 171"/>
                  <a:gd name="T2" fmla="*/ 131 w 169"/>
                  <a:gd name="T3" fmla="*/ 48 h 171"/>
                  <a:gd name="T4" fmla="*/ 94 w 169"/>
                  <a:gd name="T5" fmla="*/ 0 h 171"/>
                  <a:gd name="T6" fmla="*/ 0 w 169"/>
                  <a:gd name="T7" fmla="*/ 75 h 171"/>
                  <a:gd name="T8" fmla="*/ 37 w 169"/>
                  <a:gd name="T9" fmla="*/ 123 h 171"/>
                  <a:gd name="T10" fmla="*/ 75 w 169"/>
                  <a:gd name="T11" fmla="*/ 171 h 171"/>
                  <a:gd name="T12" fmla="*/ 169 w 169"/>
                  <a:gd name="T13" fmla="*/ 96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169" y="96"/>
                    </a:moveTo>
                    <a:lnTo>
                      <a:pt x="131" y="48"/>
                    </a:lnTo>
                    <a:lnTo>
                      <a:pt x="94" y="0"/>
                    </a:lnTo>
                    <a:lnTo>
                      <a:pt x="0" y="75"/>
                    </a:lnTo>
                    <a:lnTo>
                      <a:pt x="37" y="123"/>
                    </a:lnTo>
                    <a:lnTo>
                      <a:pt x="75" y="171"/>
                    </a:lnTo>
                    <a:lnTo>
                      <a:pt x="169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44" name="Freeform 1961"/>
              <p:cNvSpPr>
                <a:spLocks noChangeAspect="1"/>
              </p:cNvSpPr>
              <p:nvPr/>
            </p:nvSpPr>
            <p:spPr bwMode="auto">
              <a:xfrm>
                <a:off x="4351" y="1280"/>
                <a:ext cx="6" cy="6"/>
              </a:xfrm>
              <a:custGeom>
                <a:avLst/>
                <a:gdLst>
                  <a:gd name="T0" fmla="*/ 41 w 41"/>
                  <a:gd name="T1" fmla="*/ 48 h 48"/>
                  <a:gd name="T2" fmla="*/ 4 w 41"/>
                  <a:gd name="T3" fmla="*/ 0 h 48"/>
                  <a:gd name="T4" fmla="*/ 0 w 41"/>
                  <a:gd name="T5" fmla="*/ 3 h 48"/>
                  <a:gd name="T6" fmla="*/ 41 w 41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8"/>
                  <a:gd name="T14" fmla="*/ 41 w 41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8">
                    <a:moveTo>
                      <a:pt x="41" y="48"/>
                    </a:moveTo>
                    <a:lnTo>
                      <a:pt x="4" y="0"/>
                    </a:lnTo>
                    <a:lnTo>
                      <a:pt x="0" y="3"/>
                    </a:lnTo>
                    <a:lnTo>
                      <a:pt x="41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45" name="Line 1962"/>
              <p:cNvSpPr>
                <a:spLocks noChangeAspect="1" noChangeShapeType="1"/>
              </p:cNvSpPr>
              <p:nvPr/>
            </p:nvSpPr>
            <p:spPr bwMode="auto">
              <a:xfrm flipH="1">
                <a:off x="4351" y="12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46" name="Freeform 1963"/>
              <p:cNvSpPr>
                <a:spLocks noChangeAspect="1"/>
              </p:cNvSpPr>
              <p:nvPr/>
            </p:nvSpPr>
            <p:spPr bwMode="auto">
              <a:xfrm>
                <a:off x="4338" y="1280"/>
                <a:ext cx="24" cy="24"/>
              </a:xfrm>
              <a:custGeom>
                <a:avLst/>
                <a:gdLst>
                  <a:gd name="T0" fmla="*/ 170 w 170"/>
                  <a:gd name="T1" fmla="*/ 91 h 170"/>
                  <a:gd name="T2" fmla="*/ 129 w 170"/>
                  <a:gd name="T3" fmla="*/ 45 h 170"/>
                  <a:gd name="T4" fmla="*/ 88 w 170"/>
                  <a:gd name="T5" fmla="*/ 0 h 170"/>
                  <a:gd name="T6" fmla="*/ 0 w 170"/>
                  <a:gd name="T7" fmla="*/ 79 h 170"/>
                  <a:gd name="T8" fmla="*/ 40 w 170"/>
                  <a:gd name="T9" fmla="*/ 125 h 170"/>
                  <a:gd name="T10" fmla="*/ 81 w 170"/>
                  <a:gd name="T11" fmla="*/ 170 h 170"/>
                  <a:gd name="T12" fmla="*/ 170 w 170"/>
                  <a:gd name="T13" fmla="*/ 91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91"/>
                    </a:moveTo>
                    <a:lnTo>
                      <a:pt x="129" y="45"/>
                    </a:lnTo>
                    <a:lnTo>
                      <a:pt x="88" y="0"/>
                    </a:lnTo>
                    <a:lnTo>
                      <a:pt x="0" y="79"/>
                    </a:lnTo>
                    <a:lnTo>
                      <a:pt x="40" y="125"/>
                    </a:lnTo>
                    <a:lnTo>
                      <a:pt x="81" y="170"/>
                    </a:lnTo>
                    <a:lnTo>
                      <a:pt x="17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47" name="Freeform 1964"/>
              <p:cNvSpPr>
                <a:spLocks noChangeAspect="1"/>
              </p:cNvSpPr>
              <p:nvPr/>
            </p:nvSpPr>
            <p:spPr bwMode="auto">
              <a:xfrm>
                <a:off x="4338" y="1280"/>
                <a:ext cx="24" cy="24"/>
              </a:xfrm>
              <a:custGeom>
                <a:avLst/>
                <a:gdLst>
                  <a:gd name="T0" fmla="*/ 170 w 170"/>
                  <a:gd name="T1" fmla="*/ 91 h 170"/>
                  <a:gd name="T2" fmla="*/ 129 w 170"/>
                  <a:gd name="T3" fmla="*/ 45 h 170"/>
                  <a:gd name="T4" fmla="*/ 88 w 170"/>
                  <a:gd name="T5" fmla="*/ 0 h 170"/>
                  <a:gd name="T6" fmla="*/ 0 w 170"/>
                  <a:gd name="T7" fmla="*/ 79 h 170"/>
                  <a:gd name="T8" fmla="*/ 40 w 170"/>
                  <a:gd name="T9" fmla="*/ 125 h 170"/>
                  <a:gd name="T10" fmla="*/ 81 w 170"/>
                  <a:gd name="T11" fmla="*/ 170 h 170"/>
                  <a:gd name="T12" fmla="*/ 170 w 170"/>
                  <a:gd name="T13" fmla="*/ 91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91"/>
                    </a:moveTo>
                    <a:lnTo>
                      <a:pt x="129" y="45"/>
                    </a:lnTo>
                    <a:lnTo>
                      <a:pt x="88" y="0"/>
                    </a:lnTo>
                    <a:lnTo>
                      <a:pt x="0" y="79"/>
                    </a:lnTo>
                    <a:lnTo>
                      <a:pt x="40" y="125"/>
                    </a:lnTo>
                    <a:lnTo>
                      <a:pt x="81" y="170"/>
                    </a:lnTo>
                    <a:lnTo>
                      <a:pt x="170" y="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48" name="Freeform 1965"/>
              <p:cNvSpPr>
                <a:spLocks noChangeAspect="1"/>
              </p:cNvSpPr>
              <p:nvPr/>
            </p:nvSpPr>
            <p:spPr bwMode="auto">
              <a:xfrm>
                <a:off x="4338" y="1291"/>
                <a:ext cx="6" cy="7"/>
              </a:xfrm>
              <a:custGeom>
                <a:avLst/>
                <a:gdLst>
                  <a:gd name="T0" fmla="*/ 43 w 43"/>
                  <a:gd name="T1" fmla="*/ 46 h 46"/>
                  <a:gd name="T2" fmla="*/ 3 w 43"/>
                  <a:gd name="T3" fmla="*/ 0 h 46"/>
                  <a:gd name="T4" fmla="*/ 0 w 43"/>
                  <a:gd name="T5" fmla="*/ 3 h 46"/>
                  <a:gd name="T6" fmla="*/ 43 w 43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43" y="46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49" name="Line 1966"/>
              <p:cNvSpPr>
                <a:spLocks noChangeAspect="1" noChangeShapeType="1"/>
              </p:cNvSpPr>
              <p:nvPr/>
            </p:nvSpPr>
            <p:spPr bwMode="auto">
              <a:xfrm flipH="1">
                <a:off x="4338" y="129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50" name="Freeform 1967"/>
              <p:cNvSpPr>
                <a:spLocks noChangeAspect="1"/>
              </p:cNvSpPr>
              <p:nvPr/>
            </p:nvSpPr>
            <p:spPr bwMode="auto">
              <a:xfrm>
                <a:off x="4326" y="1292"/>
                <a:ext cx="24" cy="24"/>
              </a:xfrm>
              <a:custGeom>
                <a:avLst/>
                <a:gdLst>
                  <a:gd name="T0" fmla="*/ 170 w 170"/>
                  <a:gd name="T1" fmla="*/ 86 h 170"/>
                  <a:gd name="T2" fmla="*/ 126 w 170"/>
                  <a:gd name="T3" fmla="*/ 43 h 170"/>
                  <a:gd name="T4" fmla="*/ 83 w 170"/>
                  <a:gd name="T5" fmla="*/ 0 h 170"/>
                  <a:gd name="T6" fmla="*/ 0 w 170"/>
                  <a:gd name="T7" fmla="*/ 84 h 170"/>
                  <a:gd name="T8" fmla="*/ 44 w 170"/>
                  <a:gd name="T9" fmla="*/ 127 h 170"/>
                  <a:gd name="T10" fmla="*/ 87 w 170"/>
                  <a:gd name="T11" fmla="*/ 170 h 170"/>
                  <a:gd name="T12" fmla="*/ 170 w 170"/>
                  <a:gd name="T13" fmla="*/ 86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86"/>
                    </a:moveTo>
                    <a:lnTo>
                      <a:pt x="126" y="43"/>
                    </a:lnTo>
                    <a:lnTo>
                      <a:pt x="83" y="0"/>
                    </a:lnTo>
                    <a:lnTo>
                      <a:pt x="0" y="84"/>
                    </a:lnTo>
                    <a:lnTo>
                      <a:pt x="44" y="127"/>
                    </a:lnTo>
                    <a:lnTo>
                      <a:pt x="87" y="170"/>
                    </a:lnTo>
                    <a:lnTo>
                      <a:pt x="170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51" name="Freeform 1968"/>
              <p:cNvSpPr>
                <a:spLocks noChangeAspect="1"/>
              </p:cNvSpPr>
              <p:nvPr/>
            </p:nvSpPr>
            <p:spPr bwMode="auto">
              <a:xfrm>
                <a:off x="4326" y="1292"/>
                <a:ext cx="24" cy="24"/>
              </a:xfrm>
              <a:custGeom>
                <a:avLst/>
                <a:gdLst>
                  <a:gd name="T0" fmla="*/ 170 w 170"/>
                  <a:gd name="T1" fmla="*/ 86 h 170"/>
                  <a:gd name="T2" fmla="*/ 126 w 170"/>
                  <a:gd name="T3" fmla="*/ 43 h 170"/>
                  <a:gd name="T4" fmla="*/ 83 w 170"/>
                  <a:gd name="T5" fmla="*/ 0 h 170"/>
                  <a:gd name="T6" fmla="*/ 0 w 170"/>
                  <a:gd name="T7" fmla="*/ 84 h 170"/>
                  <a:gd name="T8" fmla="*/ 44 w 170"/>
                  <a:gd name="T9" fmla="*/ 127 h 170"/>
                  <a:gd name="T10" fmla="*/ 87 w 170"/>
                  <a:gd name="T11" fmla="*/ 170 h 170"/>
                  <a:gd name="T12" fmla="*/ 170 w 170"/>
                  <a:gd name="T13" fmla="*/ 86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86"/>
                    </a:moveTo>
                    <a:lnTo>
                      <a:pt x="126" y="43"/>
                    </a:lnTo>
                    <a:lnTo>
                      <a:pt x="83" y="0"/>
                    </a:lnTo>
                    <a:lnTo>
                      <a:pt x="0" y="84"/>
                    </a:lnTo>
                    <a:lnTo>
                      <a:pt x="44" y="127"/>
                    </a:lnTo>
                    <a:lnTo>
                      <a:pt x="87" y="170"/>
                    </a:lnTo>
                    <a:lnTo>
                      <a:pt x="170" y="8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52" name="Freeform 1969"/>
              <p:cNvSpPr>
                <a:spLocks noChangeAspect="1"/>
              </p:cNvSpPr>
              <p:nvPr/>
            </p:nvSpPr>
            <p:spPr bwMode="auto">
              <a:xfrm>
                <a:off x="4326" y="1304"/>
                <a:ext cx="6" cy="6"/>
              </a:xfrm>
              <a:custGeom>
                <a:avLst/>
                <a:gdLst>
                  <a:gd name="T0" fmla="*/ 46 w 46"/>
                  <a:gd name="T1" fmla="*/ 43 h 43"/>
                  <a:gd name="T2" fmla="*/ 2 w 46"/>
                  <a:gd name="T3" fmla="*/ 0 h 43"/>
                  <a:gd name="T4" fmla="*/ 0 w 46"/>
                  <a:gd name="T5" fmla="*/ 2 h 43"/>
                  <a:gd name="T6" fmla="*/ 46 w 46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43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46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53" name="Line 1970"/>
              <p:cNvSpPr>
                <a:spLocks noChangeAspect="1" noChangeShapeType="1"/>
              </p:cNvSpPr>
              <p:nvPr/>
            </p:nvSpPr>
            <p:spPr bwMode="auto">
              <a:xfrm flipH="1">
                <a:off x="4326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54" name="Freeform 1971"/>
              <p:cNvSpPr>
                <a:spLocks noChangeAspect="1"/>
              </p:cNvSpPr>
              <p:nvPr/>
            </p:nvSpPr>
            <p:spPr bwMode="auto">
              <a:xfrm>
                <a:off x="4314" y="1304"/>
                <a:ext cx="25" cy="24"/>
              </a:xfrm>
              <a:custGeom>
                <a:avLst/>
                <a:gdLst>
                  <a:gd name="T0" fmla="*/ 169 w 169"/>
                  <a:gd name="T1" fmla="*/ 82 h 170"/>
                  <a:gd name="T2" fmla="*/ 124 w 169"/>
                  <a:gd name="T3" fmla="*/ 41 h 170"/>
                  <a:gd name="T4" fmla="*/ 78 w 169"/>
                  <a:gd name="T5" fmla="*/ 0 h 170"/>
                  <a:gd name="T6" fmla="*/ 0 w 169"/>
                  <a:gd name="T7" fmla="*/ 88 h 170"/>
                  <a:gd name="T8" fmla="*/ 45 w 169"/>
                  <a:gd name="T9" fmla="*/ 129 h 170"/>
                  <a:gd name="T10" fmla="*/ 91 w 169"/>
                  <a:gd name="T11" fmla="*/ 170 h 170"/>
                  <a:gd name="T12" fmla="*/ 169 w 169"/>
                  <a:gd name="T13" fmla="*/ 82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169" y="82"/>
                    </a:moveTo>
                    <a:lnTo>
                      <a:pt x="124" y="41"/>
                    </a:lnTo>
                    <a:lnTo>
                      <a:pt x="78" y="0"/>
                    </a:lnTo>
                    <a:lnTo>
                      <a:pt x="0" y="88"/>
                    </a:lnTo>
                    <a:lnTo>
                      <a:pt x="45" y="129"/>
                    </a:lnTo>
                    <a:lnTo>
                      <a:pt x="91" y="170"/>
                    </a:lnTo>
                    <a:lnTo>
                      <a:pt x="169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55" name="Freeform 1972"/>
              <p:cNvSpPr>
                <a:spLocks noChangeAspect="1"/>
              </p:cNvSpPr>
              <p:nvPr/>
            </p:nvSpPr>
            <p:spPr bwMode="auto">
              <a:xfrm>
                <a:off x="4314" y="1304"/>
                <a:ext cx="25" cy="24"/>
              </a:xfrm>
              <a:custGeom>
                <a:avLst/>
                <a:gdLst>
                  <a:gd name="T0" fmla="*/ 169 w 169"/>
                  <a:gd name="T1" fmla="*/ 82 h 170"/>
                  <a:gd name="T2" fmla="*/ 124 w 169"/>
                  <a:gd name="T3" fmla="*/ 41 h 170"/>
                  <a:gd name="T4" fmla="*/ 78 w 169"/>
                  <a:gd name="T5" fmla="*/ 0 h 170"/>
                  <a:gd name="T6" fmla="*/ 0 w 169"/>
                  <a:gd name="T7" fmla="*/ 88 h 170"/>
                  <a:gd name="T8" fmla="*/ 45 w 169"/>
                  <a:gd name="T9" fmla="*/ 129 h 170"/>
                  <a:gd name="T10" fmla="*/ 91 w 169"/>
                  <a:gd name="T11" fmla="*/ 170 h 170"/>
                  <a:gd name="T12" fmla="*/ 169 w 169"/>
                  <a:gd name="T13" fmla="*/ 82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169" y="82"/>
                    </a:moveTo>
                    <a:lnTo>
                      <a:pt x="124" y="41"/>
                    </a:lnTo>
                    <a:lnTo>
                      <a:pt x="78" y="0"/>
                    </a:lnTo>
                    <a:lnTo>
                      <a:pt x="0" y="88"/>
                    </a:lnTo>
                    <a:lnTo>
                      <a:pt x="45" y="129"/>
                    </a:lnTo>
                    <a:lnTo>
                      <a:pt x="91" y="170"/>
                    </a:lnTo>
                    <a:lnTo>
                      <a:pt x="169" y="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56" name="Freeform 1973"/>
              <p:cNvSpPr>
                <a:spLocks noChangeAspect="1"/>
              </p:cNvSpPr>
              <p:nvPr/>
            </p:nvSpPr>
            <p:spPr bwMode="auto">
              <a:xfrm>
                <a:off x="4314" y="1317"/>
                <a:ext cx="7" cy="5"/>
              </a:xfrm>
              <a:custGeom>
                <a:avLst/>
                <a:gdLst>
                  <a:gd name="T0" fmla="*/ 48 w 48"/>
                  <a:gd name="T1" fmla="*/ 41 h 41"/>
                  <a:gd name="T2" fmla="*/ 3 w 48"/>
                  <a:gd name="T3" fmla="*/ 0 h 41"/>
                  <a:gd name="T4" fmla="*/ 0 w 48"/>
                  <a:gd name="T5" fmla="*/ 2 h 41"/>
                  <a:gd name="T6" fmla="*/ 48 w 48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41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48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57" name="Line 1974"/>
              <p:cNvSpPr>
                <a:spLocks noChangeAspect="1" noChangeShapeType="1"/>
              </p:cNvSpPr>
              <p:nvPr/>
            </p:nvSpPr>
            <p:spPr bwMode="auto">
              <a:xfrm flipH="1">
                <a:off x="4314" y="13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58" name="Freeform 1975"/>
              <p:cNvSpPr>
                <a:spLocks noChangeAspect="1"/>
              </p:cNvSpPr>
              <p:nvPr/>
            </p:nvSpPr>
            <p:spPr bwMode="auto">
              <a:xfrm>
                <a:off x="4303" y="1317"/>
                <a:ext cx="25" cy="24"/>
              </a:xfrm>
              <a:custGeom>
                <a:avLst/>
                <a:gdLst>
                  <a:gd name="T0" fmla="*/ 170 w 170"/>
                  <a:gd name="T1" fmla="*/ 77 h 168"/>
                  <a:gd name="T2" fmla="*/ 122 w 170"/>
                  <a:gd name="T3" fmla="*/ 39 h 168"/>
                  <a:gd name="T4" fmla="*/ 74 w 170"/>
                  <a:gd name="T5" fmla="*/ 0 h 168"/>
                  <a:gd name="T6" fmla="*/ 0 w 170"/>
                  <a:gd name="T7" fmla="*/ 91 h 168"/>
                  <a:gd name="T8" fmla="*/ 48 w 170"/>
                  <a:gd name="T9" fmla="*/ 130 h 168"/>
                  <a:gd name="T10" fmla="*/ 96 w 170"/>
                  <a:gd name="T11" fmla="*/ 168 h 168"/>
                  <a:gd name="T12" fmla="*/ 170 w 170"/>
                  <a:gd name="T13" fmla="*/ 77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8"/>
                  <a:gd name="T23" fmla="*/ 170 w 17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8">
                    <a:moveTo>
                      <a:pt x="170" y="77"/>
                    </a:moveTo>
                    <a:lnTo>
                      <a:pt x="122" y="39"/>
                    </a:lnTo>
                    <a:lnTo>
                      <a:pt x="74" y="0"/>
                    </a:lnTo>
                    <a:lnTo>
                      <a:pt x="0" y="91"/>
                    </a:lnTo>
                    <a:lnTo>
                      <a:pt x="48" y="130"/>
                    </a:lnTo>
                    <a:lnTo>
                      <a:pt x="96" y="168"/>
                    </a:lnTo>
                    <a:lnTo>
                      <a:pt x="170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59" name="Freeform 1976"/>
              <p:cNvSpPr>
                <a:spLocks noChangeAspect="1"/>
              </p:cNvSpPr>
              <p:nvPr/>
            </p:nvSpPr>
            <p:spPr bwMode="auto">
              <a:xfrm>
                <a:off x="4303" y="1317"/>
                <a:ext cx="25" cy="24"/>
              </a:xfrm>
              <a:custGeom>
                <a:avLst/>
                <a:gdLst>
                  <a:gd name="T0" fmla="*/ 170 w 170"/>
                  <a:gd name="T1" fmla="*/ 77 h 168"/>
                  <a:gd name="T2" fmla="*/ 122 w 170"/>
                  <a:gd name="T3" fmla="*/ 39 h 168"/>
                  <a:gd name="T4" fmla="*/ 74 w 170"/>
                  <a:gd name="T5" fmla="*/ 0 h 168"/>
                  <a:gd name="T6" fmla="*/ 0 w 170"/>
                  <a:gd name="T7" fmla="*/ 91 h 168"/>
                  <a:gd name="T8" fmla="*/ 48 w 170"/>
                  <a:gd name="T9" fmla="*/ 130 h 168"/>
                  <a:gd name="T10" fmla="*/ 96 w 170"/>
                  <a:gd name="T11" fmla="*/ 168 h 168"/>
                  <a:gd name="T12" fmla="*/ 170 w 170"/>
                  <a:gd name="T13" fmla="*/ 77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8"/>
                  <a:gd name="T23" fmla="*/ 170 w 17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8">
                    <a:moveTo>
                      <a:pt x="170" y="77"/>
                    </a:moveTo>
                    <a:lnTo>
                      <a:pt x="122" y="39"/>
                    </a:lnTo>
                    <a:lnTo>
                      <a:pt x="74" y="0"/>
                    </a:lnTo>
                    <a:lnTo>
                      <a:pt x="0" y="91"/>
                    </a:lnTo>
                    <a:lnTo>
                      <a:pt x="48" y="130"/>
                    </a:lnTo>
                    <a:lnTo>
                      <a:pt x="96" y="168"/>
                    </a:lnTo>
                    <a:lnTo>
                      <a:pt x="170" y="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60" name="Freeform 1977"/>
              <p:cNvSpPr>
                <a:spLocks noChangeAspect="1"/>
              </p:cNvSpPr>
              <p:nvPr/>
            </p:nvSpPr>
            <p:spPr bwMode="auto">
              <a:xfrm>
                <a:off x="4303" y="1330"/>
                <a:ext cx="7" cy="5"/>
              </a:xfrm>
              <a:custGeom>
                <a:avLst/>
                <a:gdLst>
                  <a:gd name="T0" fmla="*/ 49 w 49"/>
                  <a:gd name="T1" fmla="*/ 39 h 39"/>
                  <a:gd name="T2" fmla="*/ 1 w 49"/>
                  <a:gd name="T3" fmla="*/ 0 h 39"/>
                  <a:gd name="T4" fmla="*/ 0 w 49"/>
                  <a:gd name="T5" fmla="*/ 2 h 39"/>
                  <a:gd name="T6" fmla="*/ 49 w 49"/>
                  <a:gd name="T7" fmla="*/ 39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9"/>
                  <a:gd name="T14" fmla="*/ 49 w 49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9">
                    <a:moveTo>
                      <a:pt x="49" y="39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4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61" name="Line 1978"/>
              <p:cNvSpPr>
                <a:spLocks noChangeAspect="1" noChangeShapeType="1"/>
              </p:cNvSpPr>
              <p:nvPr/>
            </p:nvSpPr>
            <p:spPr bwMode="auto">
              <a:xfrm flipH="1">
                <a:off x="4303" y="1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62" name="Freeform 1979"/>
              <p:cNvSpPr>
                <a:spLocks noChangeAspect="1"/>
              </p:cNvSpPr>
              <p:nvPr/>
            </p:nvSpPr>
            <p:spPr bwMode="auto">
              <a:xfrm>
                <a:off x="4293" y="1330"/>
                <a:ext cx="24" cy="24"/>
              </a:xfrm>
              <a:custGeom>
                <a:avLst/>
                <a:gdLst>
                  <a:gd name="T0" fmla="*/ 167 w 167"/>
                  <a:gd name="T1" fmla="*/ 73 h 168"/>
                  <a:gd name="T2" fmla="*/ 118 w 167"/>
                  <a:gd name="T3" fmla="*/ 37 h 168"/>
                  <a:gd name="T4" fmla="*/ 69 w 167"/>
                  <a:gd name="T5" fmla="*/ 0 h 168"/>
                  <a:gd name="T6" fmla="*/ 0 w 167"/>
                  <a:gd name="T7" fmla="*/ 95 h 168"/>
                  <a:gd name="T8" fmla="*/ 49 w 167"/>
                  <a:gd name="T9" fmla="*/ 131 h 168"/>
                  <a:gd name="T10" fmla="*/ 98 w 167"/>
                  <a:gd name="T11" fmla="*/ 168 h 168"/>
                  <a:gd name="T12" fmla="*/ 167 w 167"/>
                  <a:gd name="T13" fmla="*/ 7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167" y="73"/>
                    </a:moveTo>
                    <a:lnTo>
                      <a:pt x="118" y="37"/>
                    </a:lnTo>
                    <a:lnTo>
                      <a:pt x="69" y="0"/>
                    </a:lnTo>
                    <a:lnTo>
                      <a:pt x="0" y="95"/>
                    </a:lnTo>
                    <a:lnTo>
                      <a:pt x="49" y="131"/>
                    </a:lnTo>
                    <a:lnTo>
                      <a:pt x="98" y="168"/>
                    </a:lnTo>
                    <a:lnTo>
                      <a:pt x="167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63" name="Freeform 1980"/>
              <p:cNvSpPr>
                <a:spLocks noChangeAspect="1"/>
              </p:cNvSpPr>
              <p:nvPr/>
            </p:nvSpPr>
            <p:spPr bwMode="auto">
              <a:xfrm>
                <a:off x="4293" y="1330"/>
                <a:ext cx="24" cy="24"/>
              </a:xfrm>
              <a:custGeom>
                <a:avLst/>
                <a:gdLst>
                  <a:gd name="T0" fmla="*/ 167 w 167"/>
                  <a:gd name="T1" fmla="*/ 73 h 168"/>
                  <a:gd name="T2" fmla="*/ 118 w 167"/>
                  <a:gd name="T3" fmla="*/ 37 h 168"/>
                  <a:gd name="T4" fmla="*/ 69 w 167"/>
                  <a:gd name="T5" fmla="*/ 0 h 168"/>
                  <a:gd name="T6" fmla="*/ 0 w 167"/>
                  <a:gd name="T7" fmla="*/ 95 h 168"/>
                  <a:gd name="T8" fmla="*/ 49 w 167"/>
                  <a:gd name="T9" fmla="*/ 131 h 168"/>
                  <a:gd name="T10" fmla="*/ 98 w 167"/>
                  <a:gd name="T11" fmla="*/ 168 h 168"/>
                  <a:gd name="T12" fmla="*/ 167 w 167"/>
                  <a:gd name="T13" fmla="*/ 7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167" y="73"/>
                    </a:moveTo>
                    <a:lnTo>
                      <a:pt x="118" y="37"/>
                    </a:lnTo>
                    <a:lnTo>
                      <a:pt x="69" y="0"/>
                    </a:lnTo>
                    <a:lnTo>
                      <a:pt x="0" y="95"/>
                    </a:lnTo>
                    <a:lnTo>
                      <a:pt x="49" y="131"/>
                    </a:lnTo>
                    <a:lnTo>
                      <a:pt x="98" y="168"/>
                    </a:lnTo>
                    <a:lnTo>
                      <a:pt x="167" y="7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64" name="Freeform 1981"/>
              <p:cNvSpPr>
                <a:spLocks noChangeAspect="1"/>
              </p:cNvSpPr>
              <p:nvPr/>
            </p:nvSpPr>
            <p:spPr bwMode="auto">
              <a:xfrm>
                <a:off x="4293" y="1344"/>
                <a:ext cx="7" cy="5"/>
              </a:xfrm>
              <a:custGeom>
                <a:avLst/>
                <a:gdLst>
                  <a:gd name="T0" fmla="*/ 51 w 51"/>
                  <a:gd name="T1" fmla="*/ 36 h 36"/>
                  <a:gd name="T2" fmla="*/ 2 w 51"/>
                  <a:gd name="T3" fmla="*/ 0 h 36"/>
                  <a:gd name="T4" fmla="*/ 0 w 51"/>
                  <a:gd name="T5" fmla="*/ 3 h 36"/>
                  <a:gd name="T6" fmla="*/ 51 w 51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6"/>
                  <a:gd name="T14" fmla="*/ 51 w 51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6">
                    <a:moveTo>
                      <a:pt x="51" y="36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1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65" name="Line 1982"/>
              <p:cNvSpPr>
                <a:spLocks noChangeAspect="1" noChangeShapeType="1"/>
              </p:cNvSpPr>
              <p:nvPr/>
            </p:nvSpPr>
            <p:spPr bwMode="auto">
              <a:xfrm flipH="1">
                <a:off x="4293" y="13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66" name="Freeform 1983"/>
              <p:cNvSpPr>
                <a:spLocks noChangeAspect="1"/>
              </p:cNvSpPr>
              <p:nvPr/>
            </p:nvSpPr>
            <p:spPr bwMode="auto">
              <a:xfrm>
                <a:off x="4284" y="1344"/>
                <a:ext cx="24" cy="24"/>
              </a:xfrm>
              <a:custGeom>
                <a:avLst/>
                <a:gdLst>
                  <a:gd name="T0" fmla="*/ 166 w 166"/>
                  <a:gd name="T1" fmla="*/ 66 h 164"/>
                  <a:gd name="T2" fmla="*/ 115 w 166"/>
                  <a:gd name="T3" fmla="*/ 33 h 164"/>
                  <a:gd name="T4" fmla="*/ 64 w 166"/>
                  <a:gd name="T5" fmla="*/ 0 h 164"/>
                  <a:gd name="T6" fmla="*/ 0 w 166"/>
                  <a:gd name="T7" fmla="*/ 98 h 164"/>
                  <a:gd name="T8" fmla="*/ 51 w 166"/>
                  <a:gd name="T9" fmla="*/ 131 h 164"/>
                  <a:gd name="T10" fmla="*/ 102 w 166"/>
                  <a:gd name="T11" fmla="*/ 164 h 164"/>
                  <a:gd name="T12" fmla="*/ 166 w 166"/>
                  <a:gd name="T13" fmla="*/ 66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166" y="66"/>
                    </a:moveTo>
                    <a:lnTo>
                      <a:pt x="115" y="33"/>
                    </a:lnTo>
                    <a:lnTo>
                      <a:pt x="64" y="0"/>
                    </a:lnTo>
                    <a:lnTo>
                      <a:pt x="0" y="98"/>
                    </a:lnTo>
                    <a:lnTo>
                      <a:pt x="51" y="131"/>
                    </a:lnTo>
                    <a:lnTo>
                      <a:pt x="102" y="164"/>
                    </a:lnTo>
                    <a:lnTo>
                      <a:pt x="166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67" name="Freeform 1984"/>
              <p:cNvSpPr>
                <a:spLocks noChangeAspect="1"/>
              </p:cNvSpPr>
              <p:nvPr/>
            </p:nvSpPr>
            <p:spPr bwMode="auto">
              <a:xfrm>
                <a:off x="4284" y="1344"/>
                <a:ext cx="24" cy="24"/>
              </a:xfrm>
              <a:custGeom>
                <a:avLst/>
                <a:gdLst>
                  <a:gd name="T0" fmla="*/ 166 w 166"/>
                  <a:gd name="T1" fmla="*/ 66 h 164"/>
                  <a:gd name="T2" fmla="*/ 115 w 166"/>
                  <a:gd name="T3" fmla="*/ 33 h 164"/>
                  <a:gd name="T4" fmla="*/ 64 w 166"/>
                  <a:gd name="T5" fmla="*/ 0 h 164"/>
                  <a:gd name="T6" fmla="*/ 0 w 166"/>
                  <a:gd name="T7" fmla="*/ 98 h 164"/>
                  <a:gd name="T8" fmla="*/ 51 w 166"/>
                  <a:gd name="T9" fmla="*/ 131 h 164"/>
                  <a:gd name="T10" fmla="*/ 102 w 166"/>
                  <a:gd name="T11" fmla="*/ 164 h 164"/>
                  <a:gd name="T12" fmla="*/ 166 w 166"/>
                  <a:gd name="T13" fmla="*/ 66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166" y="66"/>
                    </a:moveTo>
                    <a:lnTo>
                      <a:pt x="115" y="33"/>
                    </a:lnTo>
                    <a:lnTo>
                      <a:pt x="64" y="0"/>
                    </a:lnTo>
                    <a:lnTo>
                      <a:pt x="0" y="98"/>
                    </a:lnTo>
                    <a:lnTo>
                      <a:pt x="51" y="131"/>
                    </a:lnTo>
                    <a:lnTo>
                      <a:pt x="102" y="164"/>
                    </a:lnTo>
                    <a:lnTo>
                      <a:pt x="166" y="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68" name="Freeform 1985"/>
              <p:cNvSpPr>
                <a:spLocks noChangeAspect="1"/>
              </p:cNvSpPr>
              <p:nvPr/>
            </p:nvSpPr>
            <p:spPr bwMode="auto">
              <a:xfrm>
                <a:off x="4284" y="1358"/>
                <a:ext cx="7" cy="5"/>
              </a:xfrm>
              <a:custGeom>
                <a:avLst/>
                <a:gdLst>
                  <a:gd name="T0" fmla="*/ 52 w 52"/>
                  <a:gd name="T1" fmla="*/ 33 h 33"/>
                  <a:gd name="T2" fmla="*/ 1 w 52"/>
                  <a:gd name="T3" fmla="*/ 0 h 33"/>
                  <a:gd name="T4" fmla="*/ 0 w 52"/>
                  <a:gd name="T5" fmla="*/ 1 h 33"/>
                  <a:gd name="T6" fmla="*/ 52 w 52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33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52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69" name="Line 1986"/>
              <p:cNvSpPr>
                <a:spLocks noChangeAspect="1" noChangeShapeType="1"/>
              </p:cNvSpPr>
              <p:nvPr/>
            </p:nvSpPr>
            <p:spPr bwMode="auto">
              <a:xfrm flipH="1">
                <a:off x="4284" y="13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70" name="Freeform 1987"/>
              <p:cNvSpPr>
                <a:spLocks noChangeAspect="1"/>
              </p:cNvSpPr>
              <p:nvPr/>
            </p:nvSpPr>
            <p:spPr bwMode="auto">
              <a:xfrm>
                <a:off x="4275" y="1358"/>
                <a:ext cx="24" cy="24"/>
              </a:xfrm>
              <a:custGeom>
                <a:avLst/>
                <a:gdLst>
                  <a:gd name="T0" fmla="*/ 165 w 165"/>
                  <a:gd name="T1" fmla="*/ 64 h 164"/>
                  <a:gd name="T2" fmla="*/ 112 w 165"/>
                  <a:gd name="T3" fmla="*/ 32 h 164"/>
                  <a:gd name="T4" fmla="*/ 60 w 165"/>
                  <a:gd name="T5" fmla="*/ 0 h 164"/>
                  <a:gd name="T6" fmla="*/ 0 w 165"/>
                  <a:gd name="T7" fmla="*/ 100 h 164"/>
                  <a:gd name="T8" fmla="*/ 52 w 165"/>
                  <a:gd name="T9" fmla="*/ 132 h 164"/>
                  <a:gd name="T10" fmla="*/ 104 w 165"/>
                  <a:gd name="T11" fmla="*/ 164 h 164"/>
                  <a:gd name="T12" fmla="*/ 165 w 165"/>
                  <a:gd name="T13" fmla="*/ 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165" y="64"/>
                    </a:moveTo>
                    <a:lnTo>
                      <a:pt x="112" y="32"/>
                    </a:lnTo>
                    <a:lnTo>
                      <a:pt x="60" y="0"/>
                    </a:lnTo>
                    <a:lnTo>
                      <a:pt x="0" y="100"/>
                    </a:lnTo>
                    <a:lnTo>
                      <a:pt x="52" y="132"/>
                    </a:lnTo>
                    <a:lnTo>
                      <a:pt x="104" y="164"/>
                    </a:lnTo>
                    <a:lnTo>
                      <a:pt x="165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71" name="Freeform 1988"/>
              <p:cNvSpPr>
                <a:spLocks noChangeAspect="1"/>
              </p:cNvSpPr>
              <p:nvPr/>
            </p:nvSpPr>
            <p:spPr bwMode="auto">
              <a:xfrm>
                <a:off x="4275" y="1358"/>
                <a:ext cx="24" cy="24"/>
              </a:xfrm>
              <a:custGeom>
                <a:avLst/>
                <a:gdLst>
                  <a:gd name="T0" fmla="*/ 165 w 165"/>
                  <a:gd name="T1" fmla="*/ 64 h 164"/>
                  <a:gd name="T2" fmla="*/ 112 w 165"/>
                  <a:gd name="T3" fmla="*/ 32 h 164"/>
                  <a:gd name="T4" fmla="*/ 60 w 165"/>
                  <a:gd name="T5" fmla="*/ 0 h 164"/>
                  <a:gd name="T6" fmla="*/ 0 w 165"/>
                  <a:gd name="T7" fmla="*/ 100 h 164"/>
                  <a:gd name="T8" fmla="*/ 52 w 165"/>
                  <a:gd name="T9" fmla="*/ 132 h 164"/>
                  <a:gd name="T10" fmla="*/ 104 w 165"/>
                  <a:gd name="T11" fmla="*/ 164 h 164"/>
                  <a:gd name="T12" fmla="*/ 165 w 165"/>
                  <a:gd name="T13" fmla="*/ 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165" y="64"/>
                    </a:moveTo>
                    <a:lnTo>
                      <a:pt x="112" y="32"/>
                    </a:lnTo>
                    <a:lnTo>
                      <a:pt x="60" y="0"/>
                    </a:lnTo>
                    <a:lnTo>
                      <a:pt x="0" y="100"/>
                    </a:lnTo>
                    <a:lnTo>
                      <a:pt x="52" y="132"/>
                    </a:lnTo>
                    <a:lnTo>
                      <a:pt x="104" y="164"/>
                    </a:lnTo>
                    <a:lnTo>
                      <a:pt x="165" y="6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72" name="Freeform 1989"/>
              <p:cNvSpPr>
                <a:spLocks noChangeAspect="1"/>
              </p:cNvSpPr>
              <p:nvPr/>
            </p:nvSpPr>
            <p:spPr bwMode="auto">
              <a:xfrm>
                <a:off x="4275" y="1373"/>
                <a:ext cx="8" cy="4"/>
              </a:xfrm>
              <a:custGeom>
                <a:avLst/>
                <a:gdLst>
                  <a:gd name="T0" fmla="*/ 53 w 53"/>
                  <a:gd name="T1" fmla="*/ 32 h 32"/>
                  <a:gd name="T2" fmla="*/ 1 w 53"/>
                  <a:gd name="T3" fmla="*/ 0 h 32"/>
                  <a:gd name="T4" fmla="*/ 0 w 53"/>
                  <a:gd name="T5" fmla="*/ 3 h 32"/>
                  <a:gd name="T6" fmla="*/ 53 w 53"/>
                  <a:gd name="T7" fmla="*/ 32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2"/>
                  <a:gd name="T14" fmla="*/ 53 w 5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2">
                    <a:moveTo>
                      <a:pt x="53" y="32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53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73" name="Line 1990"/>
              <p:cNvSpPr>
                <a:spLocks noChangeAspect="1" noChangeShapeType="1"/>
              </p:cNvSpPr>
              <p:nvPr/>
            </p:nvSpPr>
            <p:spPr bwMode="auto">
              <a:xfrm flipH="1">
                <a:off x="4275" y="137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74" name="Freeform 1991"/>
              <p:cNvSpPr>
                <a:spLocks noChangeAspect="1"/>
              </p:cNvSpPr>
              <p:nvPr/>
            </p:nvSpPr>
            <p:spPr bwMode="auto">
              <a:xfrm>
                <a:off x="4267" y="1373"/>
                <a:ext cx="23" cy="23"/>
              </a:xfrm>
              <a:custGeom>
                <a:avLst/>
                <a:gdLst>
                  <a:gd name="T0" fmla="*/ 162 w 162"/>
                  <a:gd name="T1" fmla="*/ 59 h 160"/>
                  <a:gd name="T2" fmla="*/ 109 w 162"/>
                  <a:gd name="T3" fmla="*/ 29 h 160"/>
                  <a:gd name="T4" fmla="*/ 56 w 162"/>
                  <a:gd name="T5" fmla="*/ 0 h 160"/>
                  <a:gd name="T6" fmla="*/ 0 w 162"/>
                  <a:gd name="T7" fmla="*/ 101 h 160"/>
                  <a:gd name="T8" fmla="*/ 53 w 162"/>
                  <a:gd name="T9" fmla="*/ 131 h 160"/>
                  <a:gd name="T10" fmla="*/ 107 w 162"/>
                  <a:gd name="T11" fmla="*/ 160 h 160"/>
                  <a:gd name="T12" fmla="*/ 162 w 162"/>
                  <a:gd name="T13" fmla="*/ 5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162" y="59"/>
                    </a:moveTo>
                    <a:lnTo>
                      <a:pt x="109" y="29"/>
                    </a:lnTo>
                    <a:lnTo>
                      <a:pt x="56" y="0"/>
                    </a:lnTo>
                    <a:lnTo>
                      <a:pt x="0" y="101"/>
                    </a:lnTo>
                    <a:lnTo>
                      <a:pt x="53" y="131"/>
                    </a:lnTo>
                    <a:lnTo>
                      <a:pt x="107" y="160"/>
                    </a:lnTo>
                    <a:lnTo>
                      <a:pt x="162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75" name="Freeform 1992"/>
              <p:cNvSpPr>
                <a:spLocks noChangeAspect="1"/>
              </p:cNvSpPr>
              <p:nvPr/>
            </p:nvSpPr>
            <p:spPr bwMode="auto">
              <a:xfrm>
                <a:off x="4267" y="1373"/>
                <a:ext cx="23" cy="23"/>
              </a:xfrm>
              <a:custGeom>
                <a:avLst/>
                <a:gdLst>
                  <a:gd name="T0" fmla="*/ 162 w 162"/>
                  <a:gd name="T1" fmla="*/ 59 h 160"/>
                  <a:gd name="T2" fmla="*/ 109 w 162"/>
                  <a:gd name="T3" fmla="*/ 29 h 160"/>
                  <a:gd name="T4" fmla="*/ 56 w 162"/>
                  <a:gd name="T5" fmla="*/ 0 h 160"/>
                  <a:gd name="T6" fmla="*/ 0 w 162"/>
                  <a:gd name="T7" fmla="*/ 101 h 160"/>
                  <a:gd name="T8" fmla="*/ 53 w 162"/>
                  <a:gd name="T9" fmla="*/ 131 h 160"/>
                  <a:gd name="T10" fmla="*/ 107 w 162"/>
                  <a:gd name="T11" fmla="*/ 160 h 160"/>
                  <a:gd name="T12" fmla="*/ 162 w 162"/>
                  <a:gd name="T13" fmla="*/ 5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162" y="59"/>
                    </a:moveTo>
                    <a:lnTo>
                      <a:pt x="109" y="29"/>
                    </a:lnTo>
                    <a:lnTo>
                      <a:pt x="56" y="0"/>
                    </a:lnTo>
                    <a:lnTo>
                      <a:pt x="0" y="101"/>
                    </a:lnTo>
                    <a:lnTo>
                      <a:pt x="53" y="131"/>
                    </a:lnTo>
                    <a:lnTo>
                      <a:pt x="107" y="160"/>
                    </a:lnTo>
                    <a:lnTo>
                      <a:pt x="162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76" name="Freeform 1993"/>
              <p:cNvSpPr>
                <a:spLocks noChangeAspect="1"/>
              </p:cNvSpPr>
              <p:nvPr/>
            </p:nvSpPr>
            <p:spPr bwMode="auto">
              <a:xfrm>
                <a:off x="4267" y="1387"/>
                <a:ext cx="8" cy="5"/>
              </a:xfrm>
              <a:custGeom>
                <a:avLst/>
                <a:gdLst>
                  <a:gd name="T0" fmla="*/ 54 w 54"/>
                  <a:gd name="T1" fmla="*/ 30 h 30"/>
                  <a:gd name="T2" fmla="*/ 1 w 54"/>
                  <a:gd name="T3" fmla="*/ 0 h 30"/>
                  <a:gd name="T4" fmla="*/ 0 w 54"/>
                  <a:gd name="T5" fmla="*/ 2 h 30"/>
                  <a:gd name="T6" fmla="*/ 54 w 54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30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77" name="Line 1994"/>
              <p:cNvSpPr>
                <a:spLocks noChangeAspect="1" noChangeShapeType="1"/>
              </p:cNvSpPr>
              <p:nvPr/>
            </p:nvSpPr>
            <p:spPr bwMode="auto">
              <a:xfrm flipH="1">
                <a:off x="4267" y="13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78" name="Freeform 1995"/>
              <p:cNvSpPr>
                <a:spLocks noChangeAspect="1"/>
              </p:cNvSpPr>
              <p:nvPr/>
            </p:nvSpPr>
            <p:spPr bwMode="auto">
              <a:xfrm>
                <a:off x="4260" y="1388"/>
                <a:ext cx="23" cy="23"/>
              </a:xfrm>
              <a:custGeom>
                <a:avLst/>
                <a:gdLst>
                  <a:gd name="T0" fmla="*/ 160 w 160"/>
                  <a:gd name="T1" fmla="*/ 55 h 160"/>
                  <a:gd name="T2" fmla="*/ 105 w 160"/>
                  <a:gd name="T3" fmla="*/ 28 h 160"/>
                  <a:gd name="T4" fmla="*/ 51 w 160"/>
                  <a:gd name="T5" fmla="*/ 0 h 160"/>
                  <a:gd name="T6" fmla="*/ 0 w 160"/>
                  <a:gd name="T7" fmla="*/ 105 h 160"/>
                  <a:gd name="T8" fmla="*/ 54 w 160"/>
                  <a:gd name="T9" fmla="*/ 132 h 160"/>
                  <a:gd name="T10" fmla="*/ 109 w 160"/>
                  <a:gd name="T11" fmla="*/ 160 h 160"/>
                  <a:gd name="T12" fmla="*/ 160 w 160"/>
                  <a:gd name="T13" fmla="*/ 55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60"/>
                  <a:gd name="T23" fmla="*/ 160 w 16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60">
                    <a:moveTo>
                      <a:pt x="160" y="55"/>
                    </a:moveTo>
                    <a:lnTo>
                      <a:pt x="105" y="28"/>
                    </a:lnTo>
                    <a:lnTo>
                      <a:pt x="51" y="0"/>
                    </a:lnTo>
                    <a:lnTo>
                      <a:pt x="0" y="105"/>
                    </a:lnTo>
                    <a:lnTo>
                      <a:pt x="54" y="132"/>
                    </a:lnTo>
                    <a:lnTo>
                      <a:pt x="109" y="160"/>
                    </a:lnTo>
                    <a:lnTo>
                      <a:pt x="16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79" name="Freeform 1996"/>
              <p:cNvSpPr>
                <a:spLocks noChangeAspect="1"/>
              </p:cNvSpPr>
              <p:nvPr/>
            </p:nvSpPr>
            <p:spPr bwMode="auto">
              <a:xfrm>
                <a:off x="4260" y="1388"/>
                <a:ext cx="23" cy="23"/>
              </a:xfrm>
              <a:custGeom>
                <a:avLst/>
                <a:gdLst>
                  <a:gd name="T0" fmla="*/ 160 w 160"/>
                  <a:gd name="T1" fmla="*/ 55 h 160"/>
                  <a:gd name="T2" fmla="*/ 105 w 160"/>
                  <a:gd name="T3" fmla="*/ 28 h 160"/>
                  <a:gd name="T4" fmla="*/ 51 w 160"/>
                  <a:gd name="T5" fmla="*/ 0 h 160"/>
                  <a:gd name="T6" fmla="*/ 0 w 160"/>
                  <a:gd name="T7" fmla="*/ 105 h 160"/>
                  <a:gd name="T8" fmla="*/ 54 w 160"/>
                  <a:gd name="T9" fmla="*/ 132 h 160"/>
                  <a:gd name="T10" fmla="*/ 109 w 160"/>
                  <a:gd name="T11" fmla="*/ 160 h 160"/>
                  <a:gd name="T12" fmla="*/ 160 w 160"/>
                  <a:gd name="T13" fmla="*/ 55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60"/>
                  <a:gd name="T23" fmla="*/ 160 w 16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60">
                    <a:moveTo>
                      <a:pt x="160" y="55"/>
                    </a:moveTo>
                    <a:lnTo>
                      <a:pt x="105" y="28"/>
                    </a:lnTo>
                    <a:lnTo>
                      <a:pt x="51" y="0"/>
                    </a:lnTo>
                    <a:lnTo>
                      <a:pt x="0" y="105"/>
                    </a:lnTo>
                    <a:lnTo>
                      <a:pt x="54" y="132"/>
                    </a:lnTo>
                    <a:lnTo>
                      <a:pt x="109" y="160"/>
                    </a:lnTo>
                    <a:lnTo>
                      <a:pt x="160" y="5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80" name="Freeform 1997"/>
              <p:cNvSpPr>
                <a:spLocks noChangeAspect="1"/>
              </p:cNvSpPr>
              <p:nvPr/>
            </p:nvSpPr>
            <p:spPr bwMode="auto">
              <a:xfrm>
                <a:off x="4259" y="1403"/>
                <a:ext cx="8" cy="4"/>
              </a:xfrm>
              <a:custGeom>
                <a:avLst/>
                <a:gdLst>
                  <a:gd name="T0" fmla="*/ 56 w 56"/>
                  <a:gd name="T1" fmla="*/ 27 h 27"/>
                  <a:gd name="T2" fmla="*/ 2 w 56"/>
                  <a:gd name="T3" fmla="*/ 0 h 27"/>
                  <a:gd name="T4" fmla="*/ 0 w 56"/>
                  <a:gd name="T5" fmla="*/ 3 h 27"/>
                  <a:gd name="T6" fmla="*/ 56 w 56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7"/>
                  <a:gd name="T14" fmla="*/ 56 w 56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7">
                    <a:moveTo>
                      <a:pt x="56" y="27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81" name="Line 1998"/>
              <p:cNvSpPr>
                <a:spLocks noChangeAspect="1" noChangeShapeType="1"/>
              </p:cNvSpPr>
              <p:nvPr/>
            </p:nvSpPr>
            <p:spPr bwMode="auto">
              <a:xfrm flipH="1">
                <a:off x="4259" y="14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82" name="Freeform 1999"/>
              <p:cNvSpPr>
                <a:spLocks noChangeAspect="1"/>
              </p:cNvSpPr>
              <p:nvPr/>
            </p:nvSpPr>
            <p:spPr bwMode="auto">
              <a:xfrm>
                <a:off x="4253" y="1403"/>
                <a:ext cx="22" cy="22"/>
              </a:xfrm>
              <a:custGeom>
                <a:avLst/>
                <a:gdLst>
                  <a:gd name="T0" fmla="*/ 158 w 158"/>
                  <a:gd name="T1" fmla="*/ 48 h 155"/>
                  <a:gd name="T2" fmla="*/ 102 w 158"/>
                  <a:gd name="T3" fmla="*/ 24 h 155"/>
                  <a:gd name="T4" fmla="*/ 46 w 158"/>
                  <a:gd name="T5" fmla="*/ 0 h 155"/>
                  <a:gd name="T6" fmla="*/ 0 w 158"/>
                  <a:gd name="T7" fmla="*/ 107 h 155"/>
                  <a:gd name="T8" fmla="*/ 56 w 158"/>
                  <a:gd name="T9" fmla="*/ 131 h 155"/>
                  <a:gd name="T10" fmla="*/ 111 w 158"/>
                  <a:gd name="T11" fmla="*/ 155 h 155"/>
                  <a:gd name="T12" fmla="*/ 158 w 158"/>
                  <a:gd name="T13" fmla="*/ 48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5"/>
                  <a:gd name="T23" fmla="*/ 158 w 15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5">
                    <a:moveTo>
                      <a:pt x="158" y="48"/>
                    </a:moveTo>
                    <a:lnTo>
                      <a:pt x="102" y="24"/>
                    </a:lnTo>
                    <a:lnTo>
                      <a:pt x="46" y="0"/>
                    </a:lnTo>
                    <a:lnTo>
                      <a:pt x="0" y="107"/>
                    </a:lnTo>
                    <a:lnTo>
                      <a:pt x="56" y="131"/>
                    </a:lnTo>
                    <a:lnTo>
                      <a:pt x="111" y="155"/>
                    </a:lnTo>
                    <a:lnTo>
                      <a:pt x="158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83" name="Freeform 2000"/>
              <p:cNvSpPr>
                <a:spLocks noChangeAspect="1"/>
              </p:cNvSpPr>
              <p:nvPr/>
            </p:nvSpPr>
            <p:spPr bwMode="auto">
              <a:xfrm>
                <a:off x="4253" y="1403"/>
                <a:ext cx="22" cy="22"/>
              </a:xfrm>
              <a:custGeom>
                <a:avLst/>
                <a:gdLst>
                  <a:gd name="T0" fmla="*/ 158 w 158"/>
                  <a:gd name="T1" fmla="*/ 48 h 155"/>
                  <a:gd name="T2" fmla="*/ 102 w 158"/>
                  <a:gd name="T3" fmla="*/ 24 h 155"/>
                  <a:gd name="T4" fmla="*/ 46 w 158"/>
                  <a:gd name="T5" fmla="*/ 0 h 155"/>
                  <a:gd name="T6" fmla="*/ 0 w 158"/>
                  <a:gd name="T7" fmla="*/ 107 h 155"/>
                  <a:gd name="T8" fmla="*/ 56 w 158"/>
                  <a:gd name="T9" fmla="*/ 131 h 155"/>
                  <a:gd name="T10" fmla="*/ 111 w 158"/>
                  <a:gd name="T11" fmla="*/ 155 h 155"/>
                  <a:gd name="T12" fmla="*/ 158 w 158"/>
                  <a:gd name="T13" fmla="*/ 48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5"/>
                  <a:gd name="T23" fmla="*/ 158 w 15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5">
                    <a:moveTo>
                      <a:pt x="158" y="48"/>
                    </a:moveTo>
                    <a:lnTo>
                      <a:pt x="102" y="24"/>
                    </a:lnTo>
                    <a:lnTo>
                      <a:pt x="46" y="0"/>
                    </a:lnTo>
                    <a:lnTo>
                      <a:pt x="0" y="107"/>
                    </a:lnTo>
                    <a:lnTo>
                      <a:pt x="56" y="131"/>
                    </a:lnTo>
                    <a:lnTo>
                      <a:pt x="111" y="155"/>
                    </a:lnTo>
                    <a:lnTo>
                      <a:pt x="158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84" name="Freeform 2001"/>
              <p:cNvSpPr>
                <a:spLocks noChangeAspect="1"/>
              </p:cNvSpPr>
              <p:nvPr/>
            </p:nvSpPr>
            <p:spPr bwMode="auto">
              <a:xfrm>
                <a:off x="4253" y="1418"/>
                <a:ext cx="8" cy="4"/>
              </a:xfrm>
              <a:custGeom>
                <a:avLst/>
                <a:gdLst>
                  <a:gd name="T0" fmla="*/ 57 w 57"/>
                  <a:gd name="T1" fmla="*/ 24 h 24"/>
                  <a:gd name="T2" fmla="*/ 1 w 57"/>
                  <a:gd name="T3" fmla="*/ 0 h 24"/>
                  <a:gd name="T4" fmla="*/ 0 w 57"/>
                  <a:gd name="T5" fmla="*/ 2 h 24"/>
                  <a:gd name="T6" fmla="*/ 57 w 57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4"/>
                  <a:gd name="T14" fmla="*/ 57 w 5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4">
                    <a:moveTo>
                      <a:pt x="57" y="24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7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85" name="Line 2002"/>
              <p:cNvSpPr>
                <a:spLocks noChangeAspect="1" noChangeShapeType="1"/>
              </p:cNvSpPr>
              <p:nvPr/>
            </p:nvSpPr>
            <p:spPr bwMode="auto">
              <a:xfrm flipH="1">
                <a:off x="4253" y="14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86" name="Freeform 2003"/>
              <p:cNvSpPr>
                <a:spLocks noChangeAspect="1"/>
              </p:cNvSpPr>
              <p:nvPr/>
            </p:nvSpPr>
            <p:spPr bwMode="auto">
              <a:xfrm>
                <a:off x="4247" y="1419"/>
                <a:ext cx="22" cy="22"/>
              </a:xfrm>
              <a:custGeom>
                <a:avLst/>
                <a:gdLst>
                  <a:gd name="T0" fmla="*/ 156 w 156"/>
                  <a:gd name="T1" fmla="*/ 45 h 153"/>
                  <a:gd name="T2" fmla="*/ 100 w 156"/>
                  <a:gd name="T3" fmla="*/ 22 h 153"/>
                  <a:gd name="T4" fmla="*/ 43 w 156"/>
                  <a:gd name="T5" fmla="*/ 0 h 153"/>
                  <a:gd name="T6" fmla="*/ 0 w 156"/>
                  <a:gd name="T7" fmla="*/ 108 h 153"/>
                  <a:gd name="T8" fmla="*/ 56 w 156"/>
                  <a:gd name="T9" fmla="*/ 131 h 153"/>
                  <a:gd name="T10" fmla="*/ 113 w 156"/>
                  <a:gd name="T11" fmla="*/ 153 h 153"/>
                  <a:gd name="T12" fmla="*/ 156 w 156"/>
                  <a:gd name="T13" fmla="*/ 45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153"/>
                  <a:gd name="T23" fmla="*/ 156 w 156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153">
                    <a:moveTo>
                      <a:pt x="156" y="45"/>
                    </a:moveTo>
                    <a:lnTo>
                      <a:pt x="100" y="22"/>
                    </a:lnTo>
                    <a:lnTo>
                      <a:pt x="43" y="0"/>
                    </a:lnTo>
                    <a:lnTo>
                      <a:pt x="0" y="108"/>
                    </a:lnTo>
                    <a:lnTo>
                      <a:pt x="56" y="131"/>
                    </a:lnTo>
                    <a:lnTo>
                      <a:pt x="113" y="153"/>
                    </a:lnTo>
                    <a:lnTo>
                      <a:pt x="156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87" name="Freeform 2004"/>
              <p:cNvSpPr>
                <a:spLocks noChangeAspect="1"/>
              </p:cNvSpPr>
              <p:nvPr/>
            </p:nvSpPr>
            <p:spPr bwMode="auto">
              <a:xfrm>
                <a:off x="4247" y="1419"/>
                <a:ext cx="22" cy="22"/>
              </a:xfrm>
              <a:custGeom>
                <a:avLst/>
                <a:gdLst>
                  <a:gd name="T0" fmla="*/ 156 w 156"/>
                  <a:gd name="T1" fmla="*/ 45 h 153"/>
                  <a:gd name="T2" fmla="*/ 100 w 156"/>
                  <a:gd name="T3" fmla="*/ 22 h 153"/>
                  <a:gd name="T4" fmla="*/ 43 w 156"/>
                  <a:gd name="T5" fmla="*/ 0 h 153"/>
                  <a:gd name="T6" fmla="*/ 0 w 156"/>
                  <a:gd name="T7" fmla="*/ 108 h 153"/>
                  <a:gd name="T8" fmla="*/ 56 w 156"/>
                  <a:gd name="T9" fmla="*/ 131 h 153"/>
                  <a:gd name="T10" fmla="*/ 113 w 156"/>
                  <a:gd name="T11" fmla="*/ 153 h 153"/>
                  <a:gd name="T12" fmla="*/ 156 w 156"/>
                  <a:gd name="T13" fmla="*/ 45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153"/>
                  <a:gd name="T23" fmla="*/ 156 w 156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153">
                    <a:moveTo>
                      <a:pt x="156" y="45"/>
                    </a:moveTo>
                    <a:lnTo>
                      <a:pt x="100" y="22"/>
                    </a:lnTo>
                    <a:lnTo>
                      <a:pt x="43" y="0"/>
                    </a:lnTo>
                    <a:lnTo>
                      <a:pt x="0" y="108"/>
                    </a:lnTo>
                    <a:lnTo>
                      <a:pt x="56" y="131"/>
                    </a:lnTo>
                    <a:lnTo>
                      <a:pt x="113" y="153"/>
                    </a:lnTo>
                    <a:lnTo>
                      <a:pt x="156" y="4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88" name="Freeform 2005"/>
              <p:cNvSpPr>
                <a:spLocks noChangeAspect="1"/>
              </p:cNvSpPr>
              <p:nvPr/>
            </p:nvSpPr>
            <p:spPr bwMode="auto">
              <a:xfrm>
                <a:off x="4247" y="1434"/>
                <a:ext cx="8" cy="3"/>
              </a:xfrm>
              <a:custGeom>
                <a:avLst/>
                <a:gdLst>
                  <a:gd name="T0" fmla="*/ 56 w 56"/>
                  <a:gd name="T1" fmla="*/ 23 h 23"/>
                  <a:gd name="T2" fmla="*/ 0 w 56"/>
                  <a:gd name="T3" fmla="*/ 0 h 23"/>
                  <a:gd name="T4" fmla="*/ 0 w 56"/>
                  <a:gd name="T5" fmla="*/ 2 h 23"/>
                  <a:gd name="T6" fmla="*/ 56 w 56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3"/>
                  <a:gd name="T14" fmla="*/ 56 w 56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3">
                    <a:moveTo>
                      <a:pt x="56" y="23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56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89" name="Line 2006"/>
              <p:cNvSpPr>
                <a:spLocks noChangeAspect="1" noChangeShapeType="1"/>
              </p:cNvSpPr>
              <p:nvPr/>
            </p:nvSpPr>
            <p:spPr bwMode="auto">
              <a:xfrm>
                <a:off x="4247" y="14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90" name="Freeform 2007"/>
              <p:cNvSpPr>
                <a:spLocks noChangeAspect="1"/>
              </p:cNvSpPr>
              <p:nvPr/>
            </p:nvSpPr>
            <p:spPr bwMode="auto">
              <a:xfrm>
                <a:off x="4241" y="1434"/>
                <a:ext cx="22" cy="22"/>
              </a:xfrm>
              <a:custGeom>
                <a:avLst/>
                <a:gdLst>
                  <a:gd name="T0" fmla="*/ 153 w 153"/>
                  <a:gd name="T1" fmla="*/ 41 h 151"/>
                  <a:gd name="T2" fmla="*/ 96 w 153"/>
                  <a:gd name="T3" fmla="*/ 21 h 151"/>
                  <a:gd name="T4" fmla="*/ 40 w 153"/>
                  <a:gd name="T5" fmla="*/ 0 h 151"/>
                  <a:gd name="T6" fmla="*/ 0 w 153"/>
                  <a:gd name="T7" fmla="*/ 110 h 151"/>
                  <a:gd name="T8" fmla="*/ 57 w 153"/>
                  <a:gd name="T9" fmla="*/ 131 h 151"/>
                  <a:gd name="T10" fmla="*/ 113 w 153"/>
                  <a:gd name="T11" fmla="*/ 151 h 151"/>
                  <a:gd name="T12" fmla="*/ 153 w 153"/>
                  <a:gd name="T13" fmla="*/ 4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53" y="41"/>
                    </a:moveTo>
                    <a:lnTo>
                      <a:pt x="96" y="21"/>
                    </a:lnTo>
                    <a:lnTo>
                      <a:pt x="40" y="0"/>
                    </a:lnTo>
                    <a:lnTo>
                      <a:pt x="0" y="110"/>
                    </a:lnTo>
                    <a:lnTo>
                      <a:pt x="57" y="131"/>
                    </a:lnTo>
                    <a:lnTo>
                      <a:pt x="113" y="151"/>
                    </a:lnTo>
                    <a:lnTo>
                      <a:pt x="153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91" name="Freeform 2008"/>
              <p:cNvSpPr>
                <a:spLocks noChangeAspect="1"/>
              </p:cNvSpPr>
              <p:nvPr/>
            </p:nvSpPr>
            <p:spPr bwMode="auto">
              <a:xfrm>
                <a:off x="4241" y="1434"/>
                <a:ext cx="22" cy="22"/>
              </a:xfrm>
              <a:custGeom>
                <a:avLst/>
                <a:gdLst>
                  <a:gd name="T0" fmla="*/ 153 w 153"/>
                  <a:gd name="T1" fmla="*/ 41 h 151"/>
                  <a:gd name="T2" fmla="*/ 96 w 153"/>
                  <a:gd name="T3" fmla="*/ 21 h 151"/>
                  <a:gd name="T4" fmla="*/ 40 w 153"/>
                  <a:gd name="T5" fmla="*/ 0 h 151"/>
                  <a:gd name="T6" fmla="*/ 0 w 153"/>
                  <a:gd name="T7" fmla="*/ 110 h 151"/>
                  <a:gd name="T8" fmla="*/ 57 w 153"/>
                  <a:gd name="T9" fmla="*/ 131 h 151"/>
                  <a:gd name="T10" fmla="*/ 113 w 153"/>
                  <a:gd name="T11" fmla="*/ 151 h 151"/>
                  <a:gd name="T12" fmla="*/ 153 w 153"/>
                  <a:gd name="T13" fmla="*/ 4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53" y="41"/>
                    </a:moveTo>
                    <a:lnTo>
                      <a:pt x="96" y="21"/>
                    </a:lnTo>
                    <a:lnTo>
                      <a:pt x="40" y="0"/>
                    </a:lnTo>
                    <a:lnTo>
                      <a:pt x="0" y="110"/>
                    </a:lnTo>
                    <a:lnTo>
                      <a:pt x="57" y="131"/>
                    </a:lnTo>
                    <a:lnTo>
                      <a:pt x="113" y="151"/>
                    </a:lnTo>
                    <a:lnTo>
                      <a:pt x="153" y="4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92" name="Freeform 2009"/>
              <p:cNvSpPr>
                <a:spLocks noChangeAspect="1"/>
              </p:cNvSpPr>
              <p:nvPr/>
            </p:nvSpPr>
            <p:spPr bwMode="auto">
              <a:xfrm>
                <a:off x="4241" y="1450"/>
                <a:ext cx="8" cy="3"/>
              </a:xfrm>
              <a:custGeom>
                <a:avLst/>
                <a:gdLst>
                  <a:gd name="T0" fmla="*/ 58 w 58"/>
                  <a:gd name="T1" fmla="*/ 21 h 21"/>
                  <a:gd name="T2" fmla="*/ 1 w 58"/>
                  <a:gd name="T3" fmla="*/ 0 h 21"/>
                  <a:gd name="T4" fmla="*/ 0 w 58"/>
                  <a:gd name="T5" fmla="*/ 4 h 21"/>
                  <a:gd name="T6" fmla="*/ 58 w 58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58" y="21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93" name="Line 2010"/>
              <p:cNvSpPr>
                <a:spLocks noChangeAspect="1" noChangeShapeType="1"/>
              </p:cNvSpPr>
              <p:nvPr/>
            </p:nvSpPr>
            <p:spPr bwMode="auto">
              <a:xfrm flipH="1">
                <a:off x="4241" y="14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94" name="Freeform 2011"/>
              <p:cNvSpPr>
                <a:spLocks noChangeAspect="1"/>
              </p:cNvSpPr>
              <p:nvPr/>
            </p:nvSpPr>
            <p:spPr bwMode="auto">
              <a:xfrm>
                <a:off x="4231" y="1451"/>
                <a:ext cx="26" cy="37"/>
              </a:xfrm>
              <a:custGeom>
                <a:avLst/>
                <a:gdLst>
                  <a:gd name="T0" fmla="*/ 183 w 183"/>
                  <a:gd name="T1" fmla="*/ 34 h 259"/>
                  <a:gd name="T2" fmla="*/ 125 w 183"/>
                  <a:gd name="T3" fmla="*/ 17 h 259"/>
                  <a:gd name="T4" fmla="*/ 67 w 183"/>
                  <a:gd name="T5" fmla="*/ 0 h 259"/>
                  <a:gd name="T6" fmla="*/ 0 w 183"/>
                  <a:gd name="T7" fmla="*/ 225 h 259"/>
                  <a:gd name="T8" fmla="*/ 58 w 183"/>
                  <a:gd name="T9" fmla="*/ 242 h 259"/>
                  <a:gd name="T10" fmla="*/ 115 w 183"/>
                  <a:gd name="T11" fmla="*/ 259 h 259"/>
                  <a:gd name="T12" fmla="*/ 183 w 183"/>
                  <a:gd name="T13" fmla="*/ 34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183" y="34"/>
                    </a:moveTo>
                    <a:lnTo>
                      <a:pt x="125" y="17"/>
                    </a:lnTo>
                    <a:lnTo>
                      <a:pt x="67" y="0"/>
                    </a:lnTo>
                    <a:lnTo>
                      <a:pt x="0" y="225"/>
                    </a:lnTo>
                    <a:lnTo>
                      <a:pt x="58" y="242"/>
                    </a:lnTo>
                    <a:lnTo>
                      <a:pt x="115" y="259"/>
                    </a:lnTo>
                    <a:lnTo>
                      <a:pt x="183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95" name="Freeform 2012"/>
              <p:cNvSpPr>
                <a:spLocks noChangeAspect="1"/>
              </p:cNvSpPr>
              <p:nvPr/>
            </p:nvSpPr>
            <p:spPr bwMode="auto">
              <a:xfrm>
                <a:off x="4231" y="1451"/>
                <a:ext cx="26" cy="37"/>
              </a:xfrm>
              <a:custGeom>
                <a:avLst/>
                <a:gdLst>
                  <a:gd name="T0" fmla="*/ 183 w 183"/>
                  <a:gd name="T1" fmla="*/ 34 h 259"/>
                  <a:gd name="T2" fmla="*/ 125 w 183"/>
                  <a:gd name="T3" fmla="*/ 17 h 259"/>
                  <a:gd name="T4" fmla="*/ 67 w 183"/>
                  <a:gd name="T5" fmla="*/ 0 h 259"/>
                  <a:gd name="T6" fmla="*/ 0 w 183"/>
                  <a:gd name="T7" fmla="*/ 225 h 259"/>
                  <a:gd name="T8" fmla="*/ 58 w 183"/>
                  <a:gd name="T9" fmla="*/ 242 h 259"/>
                  <a:gd name="T10" fmla="*/ 115 w 183"/>
                  <a:gd name="T11" fmla="*/ 259 h 259"/>
                  <a:gd name="T12" fmla="*/ 183 w 183"/>
                  <a:gd name="T13" fmla="*/ 34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183" y="34"/>
                    </a:moveTo>
                    <a:lnTo>
                      <a:pt x="125" y="17"/>
                    </a:lnTo>
                    <a:lnTo>
                      <a:pt x="67" y="0"/>
                    </a:lnTo>
                    <a:lnTo>
                      <a:pt x="0" y="225"/>
                    </a:lnTo>
                    <a:lnTo>
                      <a:pt x="58" y="242"/>
                    </a:lnTo>
                    <a:lnTo>
                      <a:pt x="115" y="259"/>
                    </a:lnTo>
                    <a:lnTo>
                      <a:pt x="183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96" name="Freeform 2013"/>
              <p:cNvSpPr>
                <a:spLocks noChangeAspect="1"/>
              </p:cNvSpPr>
              <p:nvPr/>
            </p:nvSpPr>
            <p:spPr bwMode="auto">
              <a:xfrm>
                <a:off x="4231" y="1483"/>
                <a:ext cx="8" cy="2"/>
              </a:xfrm>
              <a:custGeom>
                <a:avLst/>
                <a:gdLst>
                  <a:gd name="T0" fmla="*/ 60 w 60"/>
                  <a:gd name="T1" fmla="*/ 17 h 17"/>
                  <a:gd name="T2" fmla="*/ 2 w 60"/>
                  <a:gd name="T3" fmla="*/ 0 h 17"/>
                  <a:gd name="T4" fmla="*/ 0 w 60"/>
                  <a:gd name="T5" fmla="*/ 4 h 17"/>
                  <a:gd name="T6" fmla="*/ 60 w 60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7"/>
                  <a:gd name="T14" fmla="*/ 60 w 60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7">
                    <a:moveTo>
                      <a:pt x="60" y="17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6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97" name="Line 2014"/>
              <p:cNvSpPr>
                <a:spLocks noChangeAspect="1" noChangeShapeType="1"/>
              </p:cNvSpPr>
              <p:nvPr/>
            </p:nvSpPr>
            <p:spPr bwMode="auto">
              <a:xfrm flipH="1">
                <a:off x="4231" y="14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98" name="Freeform 2015"/>
              <p:cNvSpPr>
                <a:spLocks noChangeAspect="1"/>
              </p:cNvSpPr>
              <p:nvPr/>
            </p:nvSpPr>
            <p:spPr bwMode="auto">
              <a:xfrm>
                <a:off x="4224" y="1483"/>
                <a:ext cx="24" cy="37"/>
              </a:xfrm>
              <a:custGeom>
                <a:avLst/>
                <a:gdLst>
                  <a:gd name="T0" fmla="*/ 170 w 170"/>
                  <a:gd name="T1" fmla="*/ 27 h 257"/>
                  <a:gd name="T2" fmla="*/ 111 w 170"/>
                  <a:gd name="T3" fmla="*/ 13 h 257"/>
                  <a:gd name="T4" fmla="*/ 51 w 170"/>
                  <a:gd name="T5" fmla="*/ 0 h 257"/>
                  <a:gd name="T6" fmla="*/ 0 w 170"/>
                  <a:gd name="T7" fmla="*/ 230 h 257"/>
                  <a:gd name="T8" fmla="*/ 59 w 170"/>
                  <a:gd name="T9" fmla="*/ 243 h 257"/>
                  <a:gd name="T10" fmla="*/ 118 w 170"/>
                  <a:gd name="T11" fmla="*/ 257 h 257"/>
                  <a:gd name="T12" fmla="*/ 170 w 170"/>
                  <a:gd name="T13" fmla="*/ 2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170" y="27"/>
                    </a:moveTo>
                    <a:lnTo>
                      <a:pt x="111" y="13"/>
                    </a:lnTo>
                    <a:lnTo>
                      <a:pt x="51" y="0"/>
                    </a:lnTo>
                    <a:lnTo>
                      <a:pt x="0" y="230"/>
                    </a:lnTo>
                    <a:lnTo>
                      <a:pt x="59" y="243"/>
                    </a:lnTo>
                    <a:lnTo>
                      <a:pt x="118" y="257"/>
                    </a:lnTo>
                    <a:lnTo>
                      <a:pt x="17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99" name="Freeform 2016"/>
              <p:cNvSpPr>
                <a:spLocks noChangeAspect="1"/>
              </p:cNvSpPr>
              <p:nvPr/>
            </p:nvSpPr>
            <p:spPr bwMode="auto">
              <a:xfrm>
                <a:off x="4224" y="1483"/>
                <a:ext cx="24" cy="37"/>
              </a:xfrm>
              <a:custGeom>
                <a:avLst/>
                <a:gdLst>
                  <a:gd name="T0" fmla="*/ 170 w 170"/>
                  <a:gd name="T1" fmla="*/ 27 h 257"/>
                  <a:gd name="T2" fmla="*/ 111 w 170"/>
                  <a:gd name="T3" fmla="*/ 13 h 257"/>
                  <a:gd name="T4" fmla="*/ 51 w 170"/>
                  <a:gd name="T5" fmla="*/ 0 h 257"/>
                  <a:gd name="T6" fmla="*/ 0 w 170"/>
                  <a:gd name="T7" fmla="*/ 230 h 257"/>
                  <a:gd name="T8" fmla="*/ 59 w 170"/>
                  <a:gd name="T9" fmla="*/ 243 h 257"/>
                  <a:gd name="T10" fmla="*/ 118 w 170"/>
                  <a:gd name="T11" fmla="*/ 257 h 257"/>
                  <a:gd name="T12" fmla="*/ 170 w 170"/>
                  <a:gd name="T13" fmla="*/ 2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170" y="27"/>
                    </a:moveTo>
                    <a:lnTo>
                      <a:pt x="111" y="13"/>
                    </a:lnTo>
                    <a:lnTo>
                      <a:pt x="51" y="0"/>
                    </a:lnTo>
                    <a:lnTo>
                      <a:pt x="0" y="230"/>
                    </a:lnTo>
                    <a:lnTo>
                      <a:pt x="59" y="243"/>
                    </a:lnTo>
                    <a:lnTo>
                      <a:pt x="118" y="257"/>
                    </a:lnTo>
                    <a:lnTo>
                      <a:pt x="170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00" name="Freeform 2017"/>
              <p:cNvSpPr>
                <a:spLocks noChangeAspect="1"/>
              </p:cNvSpPr>
              <p:nvPr/>
            </p:nvSpPr>
            <p:spPr bwMode="auto">
              <a:xfrm>
                <a:off x="4223" y="1516"/>
                <a:ext cx="9" cy="2"/>
              </a:xfrm>
              <a:custGeom>
                <a:avLst/>
                <a:gdLst>
                  <a:gd name="T0" fmla="*/ 60 w 60"/>
                  <a:gd name="T1" fmla="*/ 13 h 13"/>
                  <a:gd name="T2" fmla="*/ 1 w 60"/>
                  <a:gd name="T3" fmla="*/ 0 h 13"/>
                  <a:gd name="T4" fmla="*/ 0 w 60"/>
                  <a:gd name="T5" fmla="*/ 3 h 13"/>
                  <a:gd name="T6" fmla="*/ 60 w 60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3"/>
                  <a:gd name="T14" fmla="*/ 60 w 60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3">
                    <a:moveTo>
                      <a:pt x="60" y="13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6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01" name="Line 2018"/>
              <p:cNvSpPr>
                <a:spLocks noChangeAspect="1" noChangeShapeType="1"/>
              </p:cNvSpPr>
              <p:nvPr/>
            </p:nvSpPr>
            <p:spPr bwMode="auto">
              <a:xfrm flipH="1">
                <a:off x="4223" y="15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02" name="Freeform 2019"/>
              <p:cNvSpPr>
                <a:spLocks noChangeAspect="1"/>
              </p:cNvSpPr>
              <p:nvPr/>
            </p:nvSpPr>
            <p:spPr bwMode="auto">
              <a:xfrm>
                <a:off x="4218" y="1517"/>
                <a:ext cx="23" cy="36"/>
              </a:xfrm>
              <a:custGeom>
                <a:avLst/>
                <a:gdLst>
                  <a:gd name="T0" fmla="*/ 158 w 158"/>
                  <a:gd name="T1" fmla="*/ 21 h 254"/>
                  <a:gd name="T2" fmla="*/ 97 w 158"/>
                  <a:gd name="T3" fmla="*/ 10 h 254"/>
                  <a:gd name="T4" fmla="*/ 37 w 158"/>
                  <a:gd name="T5" fmla="*/ 0 h 254"/>
                  <a:gd name="T6" fmla="*/ 0 w 158"/>
                  <a:gd name="T7" fmla="*/ 233 h 254"/>
                  <a:gd name="T8" fmla="*/ 60 w 158"/>
                  <a:gd name="T9" fmla="*/ 244 h 254"/>
                  <a:gd name="T10" fmla="*/ 120 w 158"/>
                  <a:gd name="T11" fmla="*/ 254 h 254"/>
                  <a:gd name="T12" fmla="*/ 158 w 158"/>
                  <a:gd name="T13" fmla="*/ 21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58" y="21"/>
                    </a:moveTo>
                    <a:lnTo>
                      <a:pt x="97" y="10"/>
                    </a:lnTo>
                    <a:lnTo>
                      <a:pt x="37" y="0"/>
                    </a:lnTo>
                    <a:lnTo>
                      <a:pt x="0" y="233"/>
                    </a:lnTo>
                    <a:lnTo>
                      <a:pt x="60" y="244"/>
                    </a:lnTo>
                    <a:lnTo>
                      <a:pt x="120" y="254"/>
                    </a:lnTo>
                    <a:lnTo>
                      <a:pt x="1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03" name="Freeform 2020"/>
              <p:cNvSpPr>
                <a:spLocks noChangeAspect="1"/>
              </p:cNvSpPr>
              <p:nvPr/>
            </p:nvSpPr>
            <p:spPr bwMode="auto">
              <a:xfrm>
                <a:off x="4218" y="1517"/>
                <a:ext cx="23" cy="36"/>
              </a:xfrm>
              <a:custGeom>
                <a:avLst/>
                <a:gdLst>
                  <a:gd name="T0" fmla="*/ 158 w 158"/>
                  <a:gd name="T1" fmla="*/ 21 h 254"/>
                  <a:gd name="T2" fmla="*/ 97 w 158"/>
                  <a:gd name="T3" fmla="*/ 10 h 254"/>
                  <a:gd name="T4" fmla="*/ 37 w 158"/>
                  <a:gd name="T5" fmla="*/ 0 h 254"/>
                  <a:gd name="T6" fmla="*/ 0 w 158"/>
                  <a:gd name="T7" fmla="*/ 233 h 254"/>
                  <a:gd name="T8" fmla="*/ 60 w 158"/>
                  <a:gd name="T9" fmla="*/ 244 h 254"/>
                  <a:gd name="T10" fmla="*/ 120 w 158"/>
                  <a:gd name="T11" fmla="*/ 254 h 254"/>
                  <a:gd name="T12" fmla="*/ 158 w 158"/>
                  <a:gd name="T13" fmla="*/ 21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58" y="21"/>
                    </a:moveTo>
                    <a:lnTo>
                      <a:pt x="97" y="10"/>
                    </a:lnTo>
                    <a:lnTo>
                      <a:pt x="37" y="0"/>
                    </a:lnTo>
                    <a:lnTo>
                      <a:pt x="0" y="233"/>
                    </a:lnTo>
                    <a:lnTo>
                      <a:pt x="60" y="244"/>
                    </a:lnTo>
                    <a:lnTo>
                      <a:pt x="120" y="254"/>
                    </a:lnTo>
                    <a:lnTo>
                      <a:pt x="158" y="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04" name="Freeform 2021"/>
              <p:cNvSpPr>
                <a:spLocks noChangeAspect="1"/>
              </p:cNvSpPr>
              <p:nvPr/>
            </p:nvSpPr>
            <p:spPr bwMode="auto">
              <a:xfrm>
                <a:off x="4218" y="1550"/>
                <a:ext cx="9" cy="2"/>
              </a:xfrm>
              <a:custGeom>
                <a:avLst/>
                <a:gdLst>
                  <a:gd name="T0" fmla="*/ 60 w 60"/>
                  <a:gd name="T1" fmla="*/ 11 h 11"/>
                  <a:gd name="T2" fmla="*/ 0 w 60"/>
                  <a:gd name="T3" fmla="*/ 0 h 11"/>
                  <a:gd name="T4" fmla="*/ 0 w 60"/>
                  <a:gd name="T5" fmla="*/ 5 h 11"/>
                  <a:gd name="T6" fmla="*/ 60 w 60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1"/>
                  <a:gd name="T14" fmla="*/ 60 w 60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1">
                    <a:moveTo>
                      <a:pt x="60" y="11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05" name="Line 2022"/>
              <p:cNvSpPr>
                <a:spLocks noChangeAspect="1" noChangeShapeType="1"/>
              </p:cNvSpPr>
              <p:nvPr/>
            </p:nvSpPr>
            <p:spPr bwMode="auto">
              <a:xfrm>
                <a:off x="4218" y="15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06" name="Freeform 2023"/>
              <p:cNvSpPr>
                <a:spLocks noChangeAspect="1"/>
              </p:cNvSpPr>
              <p:nvPr/>
            </p:nvSpPr>
            <p:spPr bwMode="auto">
              <a:xfrm>
                <a:off x="4215" y="1551"/>
                <a:ext cx="20" cy="35"/>
              </a:xfrm>
              <a:custGeom>
                <a:avLst/>
                <a:gdLst>
                  <a:gd name="T0" fmla="*/ 142 w 142"/>
                  <a:gd name="T1" fmla="*/ 11 h 248"/>
                  <a:gd name="T2" fmla="*/ 82 w 142"/>
                  <a:gd name="T3" fmla="*/ 6 h 248"/>
                  <a:gd name="T4" fmla="*/ 22 w 142"/>
                  <a:gd name="T5" fmla="*/ 0 h 248"/>
                  <a:gd name="T6" fmla="*/ 0 w 142"/>
                  <a:gd name="T7" fmla="*/ 237 h 248"/>
                  <a:gd name="T8" fmla="*/ 60 w 142"/>
                  <a:gd name="T9" fmla="*/ 242 h 248"/>
                  <a:gd name="T10" fmla="*/ 121 w 142"/>
                  <a:gd name="T11" fmla="*/ 248 h 248"/>
                  <a:gd name="T12" fmla="*/ 142 w 142"/>
                  <a:gd name="T13" fmla="*/ 11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42" y="11"/>
                    </a:moveTo>
                    <a:lnTo>
                      <a:pt x="82" y="6"/>
                    </a:lnTo>
                    <a:lnTo>
                      <a:pt x="22" y="0"/>
                    </a:lnTo>
                    <a:lnTo>
                      <a:pt x="0" y="237"/>
                    </a:lnTo>
                    <a:lnTo>
                      <a:pt x="60" y="242"/>
                    </a:lnTo>
                    <a:lnTo>
                      <a:pt x="121" y="248"/>
                    </a:lnTo>
                    <a:lnTo>
                      <a:pt x="14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07" name="Freeform 2024"/>
              <p:cNvSpPr>
                <a:spLocks noChangeAspect="1"/>
              </p:cNvSpPr>
              <p:nvPr/>
            </p:nvSpPr>
            <p:spPr bwMode="auto">
              <a:xfrm>
                <a:off x="4215" y="1551"/>
                <a:ext cx="20" cy="35"/>
              </a:xfrm>
              <a:custGeom>
                <a:avLst/>
                <a:gdLst>
                  <a:gd name="T0" fmla="*/ 142 w 142"/>
                  <a:gd name="T1" fmla="*/ 11 h 248"/>
                  <a:gd name="T2" fmla="*/ 82 w 142"/>
                  <a:gd name="T3" fmla="*/ 6 h 248"/>
                  <a:gd name="T4" fmla="*/ 22 w 142"/>
                  <a:gd name="T5" fmla="*/ 0 h 248"/>
                  <a:gd name="T6" fmla="*/ 0 w 142"/>
                  <a:gd name="T7" fmla="*/ 237 h 248"/>
                  <a:gd name="T8" fmla="*/ 60 w 142"/>
                  <a:gd name="T9" fmla="*/ 242 h 248"/>
                  <a:gd name="T10" fmla="*/ 121 w 142"/>
                  <a:gd name="T11" fmla="*/ 248 h 248"/>
                  <a:gd name="T12" fmla="*/ 142 w 142"/>
                  <a:gd name="T13" fmla="*/ 11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42" y="11"/>
                    </a:moveTo>
                    <a:lnTo>
                      <a:pt x="82" y="6"/>
                    </a:lnTo>
                    <a:lnTo>
                      <a:pt x="22" y="0"/>
                    </a:lnTo>
                    <a:lnTo>
                      <a:pt x="0" y="237"/>
                    </a:lnTo>
                    <a:lnTo>
                      <a:pt x="60" y="242"/>
                    </a:lnTo>
                    <a:lnTo>
                      <a:pt x="121" y="248"/>
                    </a:lnTo>
                    <a:lnTo>
                      <a:pt x="142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08" name="Freeform 2025"/>
              <p:cNvSpPr>
                <a:spLocks noChangeAspect="1"/>
              </p:cNvSpPr>
              <p:nvPr/>
            </p:nvSpPr>
            <p:spPr bwMode="auto">
              <a:xfrm>
                <a:off x="4215" y="1585"/>
                <a:ext cx="9" cy="1"/>
              </a:xfrm>
              <a:custGeom>
                <a:avLst/>
                <a:gdLst>
                  <a:gd name="T0" fmla="*/ 60 w 60"/>
                  <a:gd name="T1" fmla="*/ 5 h 5"/>
                  <a:gd name="T2" fmla="*/ 0 w 60"/>
                  <a:gd name="T3" fmla="*/ 0 h 5"/>
                  <a:gd name="T4" fmla="*/ 0 w 60"/>
                  <a:gd name="T5" fmla="*/ 3 h 5"/>
                  <a:gd name="T6" fmla="*/ 60 w 60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5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6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09" name="Line 2026"/>
              <p:cNvSpPr>
                <a:spLocks noChangeAspect="1" noChangeShapeType="1"/>
              </p:cNvSpPr>
              <p:nvPr/>
            </p:nvSpPr>
            <p:spPr bwMode="auto">
              <a:xfrm>
                <a:off x="4215" y="158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10" name="Freeform 2027"/>
              <p:cNvSpPr>
                <a:spLocks noChangeAspect="1"/>
              </p:cNvSpPr>
              <p:nvPr/>
            </p:nvSpPr>
            <p:spPr bwMode="auto">
              <a:xfrm>
                <a:off x="4214" y="1585"/>
                <a:ext cx="18" cy="35"/>
              </a:xfrm>
              <a:custGeom>
                <a:avLst/>
                <a:gdLst>
                  <a:gd name="T0" fmla="*/ 128 w 128"/>
                  <a:gd name="T1" fmla="*/ 5 h 242"/>
                  <a:gd name="T2" fmla="*/ 67 w 128"/>
                  <a:gd name="T3" fmla="*/ 2 h 242"/>
                  <a:gd name="T4" fmla="*/ 7 w 128"/>
                  <a:gd name="T5" fmla="*/ 0 h 242"/>
                  <a:gd name="T6" fmla="*/ 0 w 128"/>
                  <a:gd name="T7" fmla="*/ 237 h 242"/>
                  <a:gd name="T8" fmla="*/ 60 w 128"/>
                  <a:gd name="T9" fmla="*/ 239 h 242"/>
                  <a:gd name="T10" fmla="*/ 121 w 128"/>
                  <a:gd name="T11" fmla="*/ 242 h 242"/>
                  <a:gd name="T12" fmla="*/ 128 w 128"/>
                  <a:gd name="T13" fmla="*/ 5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8" y="5"/>
                    </a:moveTo>
                    <a:lnTo>
                      <a:pt x="67" y="2"/>
                    </a:lnTo>
                    <a:lnTo>
                      <a:pt x="7" y="0"/>
                    </a:lnTo>
                    <a:lnTo>
                      <a:pt x="0" y="237"/>
                    </a:lnTo>
                    <a:lnTo>
                      <a:pt x="60" y="239"/>
                    </a:lnTo>
                    <a:lnTo>
                      <a:pt x="121" y="242"/>
                    </a:lnTo>
                    <a:lnTo>
                      <a:pt x="12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11" name="Freeform 2028"/>
              <p:cNvSpPr>
                <a:spLocks noChangeAspect="1"/>
              </p:cNvSpPr>
              <p:nvPr/>
            </p:nvSpPr>
            <p:spPr bwMode="auto">
              <a:xfrm>
                <a:off x="4214" y="1585"/>
                <a:ext cx="18" cy="35"/>
              </a:xfrm>
              <a:custGeom>
                <a:avLst/>
                <a:gdLst>
                  <a:gd name="T0" fmla="*/ 128 w 128"/>
                  <a:gd name="T1" fmla="*/ 5 h 242"/>
                  <a:gd name="T2" fmla="*/ 67 w 128"/>
                  <a:gd name="T3" fmla="*/ 2 h 242"/>
                  <a:gd name="T4" fmla="*/ 7 w 128"/>
                  <a:gd name="T5" fmla="*/ 0 h 242"/>
                  <a:gd name="T6" fmla="*/ 0 w 128"/>
                  <a:gd name="T7" fmla="*/ 237 h 242"/>
                  <a:gd name="T8" fmla="*/ 60 w 128"/>
                  <a:gd name="T9" fmla="*/ 239 h 242"/>
                  <a:gd name="T10" fmla="*/ 121 w 128"/>
                  <a:gd name="T11" fmla="*/ 242 h 242"/>
                  <a:gd name="T12" fmla="*/ 128 w 128"/>
                  <a:gd name="T13" fmla="*/ 5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8" y="5"/>
                    </a:moveTo>
                    <a:lnTo>
                      <a:pt x="67" y="2"/>
                    </a:lnTo>
                    <a:lnTo>
                      <a:pt x="7" y="0"/>
                    </a:lnTo>
                    <a:lnTo>
                      <a:pt x="0" y="237"/>
                    </a:lnTo>
                    <a:lnTo>
                      <a:pt x="60" y="239"/>
                    </a:lnTo>
                    <a:lnTo>
                      <a:pt x="121" y="242"/>
                    </a:lnTo>
                    <a:lnTo>
                      <a:pt x="128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12" name="Freeform 2029"/>
              <p:cNvSpPr>
                <a:spLocks noChangeAspect="1"/>
              </p:cNvSpPr>
              <p:nvPr/>
            </p:nvSpPr>
            <p:spPr bwMode="auto">
              <a:xfrm>
                <a:off x="4214" y="1619"/>
                <a:ext cx="9" cy="1"/>
              </a:xfrm>
              <a:custGeom>
                <a:avLst/>
                <a:gdLst>
                  <a:gd name="T0" fmla="*/ 60 w 60"/>
                  <a:gd name="T1" fmla="*/ 2 h 5"/>
                  <a:gd name="T2" fmla="*/ 0 w 60"/>
                  <a:gd name="T3" fmla="*/ 0 h 5"/>
                  <a:gd name="T4" fmla="*/ 0 w 60"/>
                  <a:gd name="T5" fmla="*/ 5 h 5"/>
                  <a:gd name="T6" fmla="*/ 60 w 60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13" name="Line 2030"/>
              <p:cNvSpPr>
                <a:spLocks noChangeAspect="1" noChangeShapeType="1"/>
              </p:cNvSpPr>
              <p:nvPr/>
            </p:nvSpPr>
            <p:spPr bwMode="auto">
              <a:xfrm>
                <a:off x="4214" y="161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14" name="Freeform 2031"/>
              <p:cNvSpPr>
                <a:spLocks noChangeAspect="1"/>
              </p:cNvSpPr>
              <p:nvPr/>
            </p:nvSpPr>
            <p:spPr bwMode="auto">
              <a:xfrm>
                <a:off x="4214" y="1619"/>
                <a:ext cx="18" cy="34"/>
              </a:xfrm>
              <a:custGeom>
                <a:avLst/>
                <a:gdLst>
                  <a:gd name="T0" fmla="*/ 121 w 128"/>
                  <a:gd name="T1" fmla="*/ 0 h 242"/>
                  <a:gd name="T2" fmla="*/ 60 w 128"/>
                  <a:gd name="T3" fmla="*/ 2 h 242"/>
                  <a:gd name="T4" fmla="*/ 0 w 128"/>
                  <a:gd name="T5" fmla="*/ 5 h 242"/>
                  <a:gd name="T6" fmla="*/ 7 w 128"/>
                  <a:gd name="T7" fmla="*/ 242 h 242"/>
                  <a:gd name="T8" fmla="*/ 67 w 128"/>
                  <a:gd name="T9" fmla="*/ 240 h 242"/>
                  <a:gd name="T10" fmla="*/ 128 w 128"/>
                  <a:gd name="T11" fmla="*/ 238 h 242"/>
                  <a:gd name="T12" fmla="*/ 121 w 128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1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7" y="242"/>
                    </a:lnTo>
                    <a:lnTo>
                      <a:pt x="67" y="240"/>
                    </a:lnTo>
                    <a:lnTo>
                      <a:pt x="128" y="238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15" name="Freeform 2032"/>
              <p:cNvSpPr>
                <a:spLocks noChangeAspect="1"/>
              </p:cNvSpPr>
              <p:nvPr/>
            </p:nvSpPr>
            <p:spPr bwMode="auto">
              <a:xfrm>
                <a:off x="4214" y="1619"/>
                <a:ext cx="18" cy="34"/>
              </a:xfrm>
              <a:custGeom>
                <a:avLst/>
                <a:gdLst>
                  <a:gd name="T0" fmla="*/ 121 w 128"/>
                  <a:gd name="T1" fmla="*/ 0 h 242"/>
                  <a:gd name="T2" fmla="*/ 60 w 128"/>
                  <a:gd name="T3" fmla="*/ 2 h 242"/>
                  <a:gd name="T4" fmla="*/ 0 w 128"/>
                  <a:gd name="T5" fmla="*/ 5 h 242"/>
                  <a:gd name="T6" fmla="*/ 7 w 128"/>
                  <a:gd name="T7" fmla="*/ 242 h 242"/>
                  <a:gd name="T8" fmla="*/ 67 w 128"/>
                  <a:gd name="T9" fmla="*/ 240 h 242"/>
                  <a:gd name="T10" fmla="*/ 128 w 128"/>
                  <a:gd name="T11" fmla="*/ 238 h 242"/>
                  <a:gd name="T12" fmla="*/ 121 w 128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1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7" y="242"/>
                    </a:lnTo>
                    <a:lnTo>
                      <a:pt x="67" y="240"/>
                    </a:lnTo>
                    <a:lnTo>
                      <a:pt x="128" y="238"/>
                    </a:lnTo>
                    <a:lnTo>
                      <a:pt x="12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16" name="Freeform 2033"/>
              <p:cNvSpPr>
                <a:spLocks noChangeAspect="1"/>
              </p:cNvSpPr>
              <p:nvPr/>
            </p:nvSpPr>
            <p:spPr bwMode="auto">
              <a:xfrm>
                <a:off x="4215" y="1653"/>
                <a:ext cx="9" cy="1"/>
              </a:xfrm>
              <a:custGeom>
                <a:avLst/>
                <a:gdLst>
                  <a:gd name="T0" fmla="*/ 60 w 60"/>
                  <a:gd name="T1" fmla="*/ 0 h 6"/>
                  <a:gd name="T2" fmla="*/ 0 w 60"/>
                  <a:gd name="T3" fmla="*/ 2 h 6"/>
                  <a:gd name="T4" fmla="*/ 0 w 60"/>
                  <a:gd name="T5" fmla="*/ 6 h 6"/>
                  <a:gd name="T6" fmla="*/ 6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0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17" name="Line 2034"/>
              <p:cNvSpPr>
                <a:spLocks noChangeAspect="1" noChangeShapeType="1"/>
              </p:cNvSpPr>
              <p:nvPr/>
            </p:nvSpPr>
            <p:spPr bwMode="auto">
              <a:xfrm>
                <a:off x="4215" y="16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18" name="Freeform 2035"/>
              <p:cNvSpPr>
                <a:spLocks noChangeAspect="1"/>
              </p:cNvSpPr>
              <p:nvPr/>
            </p:nvSpPr>
            <p:spPr bwMode="auto">
              <a:xfrm>
                <a:off x="4215" y="1652"/>
                <a:ext cx="20" cy="36"/>
              </a:xfrm>
              <a:custGeom>
                <a:avLst/>
                <a:gdLst>
                  <a:gd name="T0" fmla="*/ 121 w 142"/>
                  <a:gd name="T1" fmla="*/ 0 h 248"/>
                  <a:gd name="T2" fmla="*/ 60 w 142"/>
                  <a:gd name="T3" fmla="*/ 5 h 248"/>
                  <a:gd name="T4" fmla="*/ 0 w 142"/>
                  <a:gd name="T5" fmla="*/ 11 h 248"/>
                  <a:gd name="T6" fmla="*/ 22 w 142"/>
                  <a:gd name="T7" fmla="*/ 248 h 248"/>
                  <a:gd name="T8" fmla="*/ 82 w 142"/>
                  <a:gd name="T9" fmla="*/ 242 h 248"/>
                  <a:gd name="T10" fmla="*/ 142 w 142"/>
                  <a:gd name="T11" fmla="*/ 236 h 248"/>
                  <a:gd name="T12" fmla="*/ 121 w 142"/>
                  <a:gd name="T13" fmla="*/ 0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21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22" y="248"/>
                    </a:lnTo>
                    <a:lnTo>
                      <a:pt x="82" y="242"/>
                    </a:lnTo>
                    <a:lnTo>
                      <a:pt x="142" y="236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19" name="Freeform 2036"/>
              <p:cNvSpPr>
                <a:spLocks noChangeAspect="1"/>
              </p:cNvSpPr>
              <p:nvPr/>
            </p:nvSpPr>
            <p:spPr bwMode="auto">
              <a:xfrm>
                <a:off x="4215" y="1652"/>
                <a:ext cx="20" cy="36"/>
              </a:xfrm>
              <a:custGeom>
                <a:avLst/>
                <a:gdLst>
                  <a:gd name="T0" fmla="*/ 121 w 142"/>
                  <a:gd name="T1" fmla="*/ 0 h 248"/>
                  <a:gd name="T2" fmla="*/ 60 w 142"/>
                  <a:gd name="T3" fmla="*/ 5 h 248"/>
                  <a:gd name="T4" fmla="*/ 0 w 142"/>
                  <a:gd name="T5" fmla="*/ 11 h 248"/>
                  <a:gd name="T6" fmla="*/ 22 w 142"/>
                  <a:gd name="T7" fmla="*/ 248 h 248"/>
                  <a:gd name="T8" fmla="*/ 82 w 142"/>
                  <a:gd name="T9" fmla="*/ 242 h 248"/>
                  <a:gd name="T10" fmla="*/ 142 w 142"/>
                  <a:gd name="T11" fmla="*/ 236 h 248"/>
                  <a:gd name="T12" fmla="*/ 121 w 142"/>
                  <a:gd name="T13" fmla="*/ 0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21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22" y="248"/>
                    </a:lnTo>
                    <a:lnTo>
                      <a:pt x="82" y="242"/>
                    </a:lnTo>
                    <a:lnTo>
                      <a:pt x="142" y="236"/>
                    </a:lnTo>
                    <a:lnTo>
                      <a:pt x="12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20" name="Freeform 2037"/>
              <p:cNvSpPr>
                <a:spLocks noChangeAspect="1"/>
              </p:cNvSpPr>
              <p:nvPr/>
            </p:nvSpPr>
            <p:spPr bwMode="auto">
              <a:xfrm>
                <a:off x="4218" y="1687"/>
                <a:ext cx="9" cy="1"/>
              </a:xfrm>
              <a:custGeom>
                <a:avLst/>
                <a:gdLst>
                  <a:gd name="T0" fmla="*/ 60 w 60"/>
                  <a:gd name="T1" fmla="*/ 0 h 10"/>
                  <a:gd name="T2" fmla="*/ 0 w 60"/>
                  <a:gd name="T3" fmla="*/ 6 h 10"/>
                  <a:gd name="T4" fmla="*/ 0 w 60"/>
                  <a:gd name="T5" fmla="*/ 10 h 10"/>
                  <a:gd name="T6" fmla="*/ 60 w 6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0"/>
                  <a:gd name="T14" fmla="*/ 60 w 60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0">
                    <a:moveTo>
                      <a:pt x="60" y="0"/>
                    </a:moveTo>
                    <a:lnTo>
                      <a:pt x="0" y="6"/>
                    </a:lnTo>
                    <a:lnTo>
                      <a:pt x="0" y="1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21" name="Line 2038"/>
              <p:cNvSpPr>
                <a:spLocks noChangeAspect="1" noChangeShapeType="1"/>
              </p:cNvSpPr>
              <p:nvPr/>
            </p:nvSpPr>
            <p:spPr bwMode="auto">
              <a:xfrm>
                <a:off x="4218" y="1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22" name="Freeform 2039"/>
              <p:cNvSpPr>
                <a:spLocks noChangeAspect="1"/>
              </p:cNvSpPr>
              <p:nvPr/>
            </p:nvSpPr>
            <p:spPr bwMode="auto">
              <a:xfrm>
                <a:off x="4218" y="1686"/>
                <a:ext cx="23" cy="36"/>
              </a:xfrm>
              <a:custGeom>
                <a:avLst/>
                <a:gdLst>
                  <a:gd name="T0" fmla="*/ 120 w 158"/>
                  <a:gd name="T1" fmla="*/ 0 h 254"/>
                  <a:gd name="T2" fmla="*/ 60 w 158"/>
                  <a:gd name="T3" fmla="*/ 10 h 254"/>
                  <a:gd name="T4" fmla="*/ 0 w 158"/>
                  <a:gd name="T5" fmla="*/ 20 h 254"/>
                  <a:gd name="T6" fmla="*/ 37 w 158"/>
                  <a:gd name="T7" fmla="*/ 254 h 254"/>
                  <a:gd name="T8" fmla="*/ 97 w 158"/>
                  <a:gd name="T9" fmla="*/ 243 h 254"/>
                  <a:gd name="T10" fmla="*/ 158 w 158"/>
                  <a:gd name="T11" fmla="*/ 233 h 254"/>
                  <a:gd name="T12" fmla="*/ 120 w 158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20" y="0"/>
                    </a:moveTo>
                    <a:lnTo>
                      <a:pt x="60" y="10"/>
                    </a:lnTo>
                    <a:lnTo>
                      <a:pt x="0" y="20"/>
                    </a:lnTo>
                    <a:lnTo>
                      <a:pt x="37" y="254"/>
                    </a:lnTo>
                    <a:lnTo>
                      <a:pt x="97" y="243"/>
                    </a:lnTo>
                    <a:lnTo>
                      <a:pt x="158" y="233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23" name="Freeform 2040"/>
              <p:cNvSpPr>
                <a:spLocks noChangeAspect="1"/>
              </p:cNvSpPr>
              <p:nvPr/>
            </p:nvSpPr>
            <p:spPr bwMode="auto">
              <a:xfrm>
                <a:off x="4218" y="1686"/>
                <a:ext cx="23" cy="36"/>
              </a:xfrm>
              <a:custGeom>
                <a:avLst/>
                <a:gdLst>
                  <a:gd name="T0" fmla="*/ 120 w 158"/>
                  <a:gd name="T1" fmla="*/ 0 h 254"/>
                  <a:gd name="T2" fmla="*/ 60 w 158"/>
                  <a:gd name="T3" fmla="*/ 10 h 254"/>
                  <a:gd name="T4" fmla="*/ 0 w 158"/>
                  <a:gd name="T5" fmla="*/ 20 h 254"/>
                  <a:gd name="T6" fmla="*/ 37 w 158"/>
                  <a:gd name="T7" fmla="*/ 254 h 254"/>
                  <a:gd name="T8" fmla="*/ 97 w 158"/>
                  <a:gd name="T9" fmla="*/ 243 h 254"/>
                  <a:gd name="T10" fmla="*/ 158 w 158"/>
                  <a:gd name="T11" fmla="*/ 233 h 254"/>
                  <a:gd name="T12" fmla="*/ 120 w 158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20" y="0"/>
                    </a:moveTo>
                    <a:lnTo>
                      <a:pt x="60" y="10"/>
                    </a:lnTo>
                    <a:lnTo>
                      <a:pt x="0" y="20"/>
                    </a:lnTo>
                    <a:lnTo>
                      <a:pt x="37" y="254"/>
                    </a:lnTo>
                    <a:lnTo>
                      <a:pt x="97" y="243"/>
                    </a:lnTo>
                    <a:lnTo>
                      <a:pt x="158" y="233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24" name="Freeform 2041"/>
              <p:cNvSpPr>
                <a:spLocks noChangeAspect="1"/>
              </p:cNvSpPr>
              <p:nvPr/>
            </p:nvSpPr>
            <p:spPr bwMode="auto">
              <a:xfrm>
                <a:off x="4223" y="1720"/>
                <a:ext cx="9" cy="2"/>
              </a:xfrm>
              <a:custGeom>
                <a:avLst/>
                <a:gdLst>
                  <a:gd name="T0" fmla="*/ 60 w 60"/>
                  <a:gd name="T1" fmla="*/ 0 h 14"/>
                  <a:gd name="T2" fmla="*/ 0 w 60"/>
                  <a:gd name="T3" fmla="*/ 11 h 14"/>
                  <a:gd name="T4" fmla="*/ 1 w 60"/>
                  <a:gd name="T5" fmla="*/ 14 h 14"/>
                  <a:gd name="T6" fmla="*/ 60 w 6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4"/>
                  <a:gd name="T14" fmla="*/ 60 w 60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4">
                    <a:moveTo>
                      <a:pt x="60" y="0"/>
                    </a:moveTo>
                    <a:lnTo>
                      <a:pt x="0" y="11"/>
                    </a:lnTo>
                    <a:lnTo>
                      <a:pt x="1" y="14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25" name="Line 2042"/>
              <p:cNvSpPr>
                <a:spLocks noChangeAspect="1" noChangeShapeType="1"/>
              </p:cNvSpPr>
              <p:nvPr/>
            </p:nvSpPr>
            <p:spPr bwMode="auto">
              <a:xfrm>
                <a:off x="4223" y="17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26" name="Freeform 2043"/>
              <p:cNvSpPr>
                <a:spLocks noChangeAspect="1"/>
              </p:cNvSpPr>
              <p:nvPr/>
            </p:nvSpPr>
            <p:spPr bwMode="auto">
              <a:xfrm>
                <a:off x="4224" y="1718"/>
                <a:ext cx="24" cy="37"/>
              </a:xfrm>
              <a:custGeom>
                <a:avLst/>
                <a:gdLst>
                  <a:gd name="T0" fmla="*/ 118 w 170"/>
                  <a:gd name="T1" fmla="*/ 0 h 257"/>
                  <a:gd name="T2" fmla="*/ 59 w 170"/>
                  <a:gd name="T3" fmla="*/ 13 h 257"/>
                  <a:gd name="T4" fmla="*/ 0 w 170"/>
                  <a:gd name="T5" fmla="*/ 27 h 257"/>
                  <a:gd name="T6" fmla="*/ 51 w 170"/>
                  <a:gd name="T7" fmla="*/ 257 h 257"/>
                  <a:gd name="T8" fmla="*/ 111 w 170"/>
                  <a:gd name="T9" fmla="*/ 243 h 257"/>
                  <a:gd name="T10" fmla="*/ 170 w 170"/>
                  <a:gd name="T11" fmla="*/ 230 h 257"/>
                  <a:gd name="T12" fmla="*/ 118 w 170"/>
                  <a:gd name="T13" fmla="*/ 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118" y="0"/>
                    </a:move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lnTo>
                      <a:pt x="111" y="243"/>
                    </a:lnTo>
                    <a:lnTo>
                      <a:pt x="170" y="230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27" name="Freeform 2044"/>
              <p:cNvSpPr>
                <a:spLocks noChangeAspect="1"/>
              </p:cNvSpPr>
              <p:nvPr/>
            </p:nvSpPr>
            <p:spPr bwMode="auto">
              <a:xfrm>
                <a:off x="4224" y="1718"/>
                <a:ext cx="24" cy="37"/>
              </a:xfrm>
              <a:custGeom>
                <a:avLst/>
                <a:gdLst>
                  <a:gd name="T0" fmla="*/ 118 w 170"/>
                  <a:gd name="T1" fmla="*/ 0 h 257"/>
                  <a:gd name="T2" fmla="*/ 59 w 170"/>
                  <a:gd name="T3" fmla="*/ 13 h 257"/>
                  <a:gd name="T4" fmla="*/ 0 w 170"/>
                  <a:gd name="T5" fmla="*/ 27 h 257"/>
                  <a:gd name="T6" fmla="*/ 51 w 170"/>
                  <a:gd name="T7" fmla="*/ 257 h 257"/>
                  <a:gd name="T8" fmla="*/ 111 w 170"/>
                  <a:gd name="T9" fmla="*/ 243 h 257"/>
                  <a:gd name="T10" fmla="*/ 170 w 170"/>
                  <a:gd name="T11" fmla="*/ 230 h 257"/>
                  <a:gd name="T12" fmla="*/ 118 w 170"/>
                  <a:gd name="T13" fmla="*/ 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118" y="0"/>
                    </a:move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lnTo>
                      <a:pt x="111" y="243"/>
                    </a:lnTo>
                    <a:lnTo>
                      <a:pt x="170" y="230"/>
                    </a:lnTo>
                    <a:lnTo>
                      <a:pt x="1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28" name="Freeform 2045"/>
              <p:cNvSpPr>
                <a:spLocks noChangeAspect="1"/>
              </p:cNvSpPr>
              <p:nvPr/>
            </p:nvSpPr>
            <p:spPr bwMode="auto">
              <a:xfrm>
                <a:off x="4231" y="1753"/>
                <a:ext cx="8" cy="3"/>
              </a:xfrm>
              <a:custGeom>
                <a:avLst/>
                <a:gdLst>
                  <a:gd name="T0" fmla="*/ 60 w 60"/>
                  <a:gd name="T1" fmla="*/ 0 h 17"/>
                  <a:gd name="T2" fmla="*/ 0 w 60"/>
                  <a:gd name="T3" fmla="*/ 14 h 17"/>
                  <a:gd name="T4" fmla="*/ 2 w 60"/>
                  <a:gd name="T5" fmla="*/ 17 h 17"/>
                  <a:gd name="T6" fmla="*/ 60 w 60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7"/>
                  <a:gd name="T14" fmla="*/ 60 w 60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7">
                    <a:moveTo>
                      <a:pt x="60" y="0"/>
                    </a:moveTo>
                    <a:lnTo>
                      <a:pt x="0" y="14"/>
                    </a:lnTo>
                    <a:lnTo>
                      <a:pt x="2" y="17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29" name="Line 2046"/>
              <p:cNvSpPr>
                <a:spLocks noChangeAspect="1" noChangeShapeType="1"/>
              </p:cNvSpPr>
              <p:nvPr/>
            </p:nvSpPr>
            <p:spPr bwMode="auto">
              <a:xfrm>
                <a:off x="4231" y="175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30" name="Freeform 2047"/>
              <p:cNvSpPr>
                <a:spLocks noChangeAspect="1"/>
              </p:cNvSpPr>
              <p:nvPr/>
            </p:nvSpPr>
            <p:spPr bwMode="auto">
              <a:xfrm>
                <a:off x="4231" y="1751"/>
                <a:ext cx="26" cy="37"/>
              </a:xfrm>
              <a:custGeom>
                <a:avLst/>
                <a:gdLst>
                  <a:gd name="T0" fmla="*/ 115 w 183"/>
                  <a:gd name="T1" fmla="*/ 0 h 260"/>
                  <a:gd name="T2" fmla="*/ 58 w 183"/>
                  <a:gd name="T3" fmla="*/ 17 h 260"/>
                  <a:gd name="T4" fmla="*/ 0 w 183"/>
                  <a:gd name="T5" fmla="*/ 34 h 260"/>
                  <a:gd name="T6" fmla="*/ 67 w 183"/>
                  <a:gd name="T7" fmla="*/ 260 h 260"/>
                  <a:gd name="T8" fmla="*/ 125 w 183"/>
                  <a:gd name="T9" fmla="*/ 243 h 260"/>
                  <a:gd name="T10" fmla="*/ 183 w 183"/>
                  <a:gd name="T11" fmla="*/ 226 h 260"/>
                  <a:gd name="T12" fmla="*/ 115 w 183"/>
                  <a:gd name="T13" fmla="*/ 0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115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67" y="260"/>
                    </a:lnTo>
                    <a:lnTo>
                      <a:pt x="125" y="243"/>
                    </a:lnTo>
                    <a:lnTo>
                      <a:pt x="183" y="226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31" name="Freeform 2048"/>
              <p:cNvSpPr>
                <a:spLocks noChangeAspect="1"/>
              </p:cNvSpPr>
              <p:nvPr/>
            </p:nvSpPr>
            <p:spPr bwMode="auto">
              <a:xfrm>
                <a:off x="4231" y="1751"/>
                <a:ext cx="26" cy="37"/>
              </a:xfrm>
              <a:custGeom>
                <a:avLst/>
                <a:gdLst>
                  <a:gd name="T0" fmla="*/ 115 w 183"/>
                  <a:gd name="T1" fmla="*/ 0 h 260"/>
                  <a:gd name="T2" fmla="*/ 58 w 183"/>
                  <a:gd name="T3" fmla="*/ 17 h 260"/>
                  <a:gd name="T4" fmla="*/ 0 w 183"/>
                  <a:gd name="T5" fmla="*/ 34 h 260"/>
                  <a:gd name="T6" fmla="*/ 67 w 183"/>
                  <a:gd name="T7" fmla="*/ 260 h 260"/>
                  <a:gd name="T8" fmla="*/ 125 w 183"/>
                  <a:gd name="T9" fmla="*/ 243 h 260"/>
                  <a:gd name="T10" fmla="*/ 183 w 183"/>
                  <a:gd name="T11" fmla="*/ 226 h 260"/>
                  <a:gd name="T12" fmla="*/ 115 w 183"/>
                  <a:gd name="T13" fmla="*/ 0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115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67" y="260"/>
                    </a:lnTo>
                    <a:lnTo>
                      <a:pt x="125" y="243"/>
                    </a:lnTo>
                    <a:lnTo>
                      <a:pt x="183" y="226"/>
                    </a:lnTo>
                    <a:lnTo>
                      <a:pt x="1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32" name="Freeform 2049"/>
              <p:cNvSpPr>
                <a:spLocks noChangeAspect="1"/>
              </p:cNvSpPr>
              <p:nvPr/>
            </p:nvSpPr>
            <p:spPr bwMode="auto">
              <a:xfrm>
                <a:off x="4241" y="1785"/>
                <a:ext cx="8" cy="3"/>
              </a:xfrm>
              <a:custGeom>
                <a:avLst/>
                <a:gdLst>
                  <a:gd name="T0" fmla="*/ 58 w 58"/>
                  <a:gd name="T1" fmla="*/ 0 h 20"/>
                  <a:gd name="T2" fmla="*/ 0 w 58"/>
                  <a:gd name="T3" fmla="*/ 17 h 20"/>
                  <a:gd name="T4" fmla="*/ 1 w 58"/>
                  <a:gd name="T5" fmla="*/ 20 h 20"/>
                  <a:gd name="T6" fmla="*/ 58 w 58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0"/>
                  <a:gd name="T14" fmla="*/ 58 w 5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0">
                    <a:moveTo>
                      <a:pt x="58" y="0"/>
                    </a:moveTo>
                    <a:lnTo>
                      <a:pt x="0" y="17"/>
                    </a:lnTo>
                    <a:lnTo>
                      <a:pt x="1" y="2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33" name="Line 2050"/>
              <p:cNvSpPr>
                <a:spLocks noChangeAspect="1" noChangeShapeType="1"/>
              </p:cNvSpPr>
              <p:nvPr/>
            </p:nvSpPr>
            <p:spPr bwMode="auto">
              <a:xfrm>
                <a:off x="4241" y="17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34" name="Freeform 2051"/>
              <p:cNvSpPr>
                <a:spLocks noChangeAspect="1"/>
              </p:cNvSpPr>
              <p:nvPr/>
            </p:nvSpPr>
            <p:spPr bwMode="auto">
              <a:xfrm>
                <a:off x="4241" y="1782"/>
                <a:ext cx="22" cy="22"/>
              </a:xfrm>
              <a:custGeom>
                <a:avLst/>
                <a:gdLst>
                  <a:gd name="T0" fmla="*/ 113 w 153"/>
                  <a:gd name="T1" fmla="*/ 0 h 151"/>
                  <a:gd name="T2" fmla="*/ 57 w 153"/>
                  <a:gd name="T3" fmla="*/ 21 h 151"/>
                  <a:gd name="T4" fmla="*/ 0 w 153"/>
                  <a:gd name="T5" fmla="*/ 41 h 151"/>
                  <a:gd name="T6" fmla="*/ 40 w 153"/>
                  <a:gd name="T7" fmla="*/ 151 h 151"/>
                  <a:gd name="T8" fmla="*/ 96 w 153"/>
                  <a:gd name="T9" fmla="*/ 130 h 151"/>
                  <a:gd name="T10" fmla="*/ 153 w 153"/>
                  <a:gd name="T11" fmla="*/ 110 h 151"/>
                  <a:gd name="T12" fmla="*/ 113 w 153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13" y="0"/>
                    </a:moveTo>
                    <a:lnTo>
                      <a:pt x="57" y="21"/>
                    </a:lnTo>
                    <a:lnTo>
                      <a:pt x="0" y="41"/>
                    </a:lnTo>
                    <a:lnTo>
                      <a:pt x="40" y="151"/>
                    </a:lnTo>
                    <a:lnTo>
                      <a:pt x="96" y="130"/>
                    </a:lnTo>
                    <a:lnTo>
                      <a:pt x="153" y="11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35" name="Freeform 2052"/>
              <p:cNvSpPr>
                <a:spLocks noChangeAspect="1"/>
              </p:cNvSpPr>
              <p:nvPr/>
            </p:nvSpPr>
            <p:spPr bwMode="auto">
              <a:xfrm>
                <a:off x="4241" y="1782"/>
                <a:ext cx="22" cy="22"/>
              </a:xfrm>
              <a:custGeom>
                <a:avLst/>
                <a:gdLst>
                  <a:gd name="T0" fmla="*/ 113 w 153"/>
                  <a:gd name="T1" fmla="*/ 0 h 151"/>
                  <a:gd name="T2" fmla="*/ 57 w 153"/>
                  <a:gd name="T3" fmla="*/ 21 h 151"/>
                  <a:gd name="T4" fmla="*/ 0 w 153"/>
                  <a:gd name="T5" fmla="*/ 41 h 151"/>
                  <a:gd name="T6" fmla="*/ 40 w 153"/>
                  <a:gd name="T7" fmla="*/ 151 h 151"/>
                  <a:gd name="T8" fmla="*/ 96 w 153"/>
                  <a:gd name="T9" fmla="*/ 130 h 151"/>
                  <a:gd name="T10" fmla="*/ 153 w 153"/>
                  <a:gd name="T11" fmla="*/ 110 h 151"/>
                  <a:gd name="T12" fmla="*/ 113 w 153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13" y="0"/>
                    </a:moveTo>
                    <a:lnTo>
                      <a:pt x="57" y="21"/>
                    </a:lnTo>
                    <a:lnTo>
                      <a:pt x="0" y="41"/>
                    </a:lnTo>
                    <a:lnTo>
                      <a:pt x="40" y="151"/>
                    </a:lnTo>
                    <a:lnTo>
                      <a:pt x="96" y="130"/>
                    </a:lnTo>
                    <a:lnTo>
                      <a:pt x="153" y="110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36" name="Freeform 2053"/>
              <p:cNvSpPr>
                <a:spLocks noChangeAspect="1"/>
              </p:cNvSpPr>
              <p:nvPr/>
            </p:nvSpPr>
            <p:spPr bwMode="auto">
              <a:xfrm>
                <a:off x="4247" y="1801"/>
                <a:ext cx="8" cy="3"/>
              </a:xfrm>
              <a:custGeom>
                <a:avLst/>
                <a:gdLst>
                  <a:gd name="T0" fmla="*/ 56 w 56"/>
                  <a:gd name="T1" fmla="*/ 0 h 23"/>
                  <a:gd name="T2" fmla="*/ 0 w 56"/>
                  <a:gd name="T3" fmla="*/ 21 h 23"/>
                  <a:gd name="T4" fmla="*/ 0 w 56"/>
                  <a:gd name="T5" fmla="*/ 23 h 23"/>
                  <a:gd name="T6" fmla="*/ 56 w 56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3"/>
                  <a:gd name="T14" fmla="*/ 56 w 56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3">
                    <a:moveTo>
                      <a:pt x="56" y="0"/>
                    </a:moveTo>
                    <a:lnTo>
                      <a:pt x="0" y="21"/>
                    </a:lnTo>
                    <a:lnTo>
                      <a:pt x="0" y="23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37" name="Line 2054"/>
              <p:cNvSpPr>
                <a:spLocks noChangeAspect="1" noChangeShapeType="1"/>
              </p:cNvSpPr>
              <p:nvPr/>
            </p:nvSpPr>
            <p:spPr bwMode="auto">
              <a:xfrm>
                <a:off x="4247" y="18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38" name="Freeform 2055"/>
              <p:cNvSpPr>
                <a:spLocks noChangeAspect="1"/>
              </p:cNvSpPr>
              <p:nvPr/>
            </p:nvSpPr>
            <p:spPr bwMode="auto">
              <a:xfrm>
                <a:off x="4247" y="1798"/>
                <a:ext cx="22" cy="22"/>
              </a:xfrm>
              <a:custGeom>
                <a:avLst/>
                <a:gdLst>
                  <a:gd name="T0" fmla="*/ 113 w 156"/>
                  <a:gd name="T1" fmla="*/ 0 h 155"/>
                  <a:gd name="T2" fmla="*/ 56 w 156"/>
                  <a:gd name="T3" fmla="*/ 23 h 155"/>
                  <a:gd name="T4" fmla="*/ 0 w 156"/>
                  <a:gd name="T5" fmla="*/ 46 h 155"/>
                  <a:gd name="T6" fmla="*/ 43 w 156"/>
                  <a:gd name="T7" fmla="*/ 155 h 155"/>
                  <a:gd name="T8" fmla="*/ 100 w 156"/>
                  <a:gd name="T9" fmla="*/ 132 h 155"/>
                  <a:gd name="T10" fmla="*/ 156 w 156"/>
                  <a:gd name="T11" fmla="*/ 110 h 155"/>
                  <a:gd name="T12" fmla="*/ 113 w 156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155"/>
                  <a:gd name="T23" fmla="*/ 156 w 156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155">
                    <a:moveTo>
                      <a:pt x="113" y="0"/>
                    </a:moveTo>
                    <a:lnTo>
                      <a:pt x="56" y="23"/>
                    </a:lnTo>
                    <a:lnTo>
                      <a:pt x="0" y="46"/>
                    </a:lnTo>
                    <a:lnTo>
                      <a:pt x="43" y="155"/>
                    </a:lnTo>
                    <a:lnTo>
                      <a:pt x="100" y="132"/>
                    </a:lnTo>
                    <a:lnTo>
                      <a:pt x="156" y="11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39" name="Freeform 2056"/>
              <p:cNvSpPr>
                <a:spLocks noChangeAspect="1"/>
              </p:cNvSpPr>
              <p:nvPr/>
            </p:nvSpPr>
            <p:spPr bwMode="auto">
              <a:xfrm>
                <a:off x="4247" y="1798"/>
                <a:ext cx="22" cy="22"/>
              </a:xfrm>
              <a:custGeom>
                <a:avLst/>
                <a:gdLst>
                  <a:gd name="T0" fmla="*/ 113 w 156"/>
                  <a:gd name="T1" fmla="*/ 0 h 155"/>
                  <a:gd name="T2" fmla="*/ 56 w 156"/>
                  <a:gd name="T3" fmla="*/ 23 h 155"/>
                  <a:gd name="T4" fmla="*/ 0 w 156"/>
                  <a:gd name="T5" fmla="*/ 46 h 155"/>
                  <a:gd name="T6" fmla="*/ 43 w 156"/>
                  <a:gd name="T7" fmla="*/ 155 h 155"/>
                  <a:gd name="T8" fmla="*/ 100 w 156"/>
                  <a:gd name="T9" fmla="*/ 132 h 155"/>
                  <a:gd name="T10" fmla="*/ 156 w 156"/>
                  <a:gd name="T11" fmla="*/ 110 h 155"/>
                  <a:gd name="T12" fmla="*/ 113 w 156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155"/>
                  <a:gd name="T23" fmla="*/ 156 w 156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155">
                    <a:moveTo>
                      <a:pt x="113" y="0"/>
                    </a:moveTo>
                    <a:lnTo>
                      <a:pt x="56" y="23"/>
                    </a:lnTo>
                    <a:lnTo>
                      <a:pt x="0" y="46"/>
                    </a:lnTo>
                    <a:lnTo>
                      <a:pt x="43" y="155"/>
                    </a:lnTo>
                    <a:lnTo>
                      <a:pt x="100" y="132"/>
                    </a:lnTo>
                    <a:lnTo>
                      <a:pt x="156" y="110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40" name="Freeform 2057"/>
              <p:cNvSpPr>
                <a:spLocks noChangeAspect="1"/>
              </p:cNvSpPr>
              <p:nvPr/>
            </p:nvSpPr>
            <p:spPr bwMode="auto">
              <a:xfrm>
                <a:off x="4253" y="1817"/>
                <a:ext cx="8" cy="3"/>
              </a:xfrm>
              <a:custGeom>
                <a:avLst/>
                <a:gdLst>
                  <a:gd name="T0" fmla="*/ 57 w 57"/>
                  <a:gd name="T1" fmla="*/ 0 h 25"/>
                  <a:gd name="T2" fmla="*/ 0 w 57"/>
                  <a:gd name="T3" fmla="*/ 23 h 25"/>
                  <a:gd name="T4" fmla="*/ 1 w 57"/>
                  <a:gd name="T5" fmla="*/ 25 h 25"/>
                  <a:gd name="T6" fmla="*/ 57 w 57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5"/>
                  <a:gd name="T14" fmla="*/ 57 w 57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5">
                    <a:moveTo>
                      <a:pt x="57" y="0"/>
                    </a:moveTo>
                    <a:lnTo>
                      <a:pt x="0" y="23"/>
                    </a:lnTo>
                    <a:lnTo>
                      <a:pt x="1" y="25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41" name="Line 2058"/>
              <p:cNvSpPr>
                <a:spLocks noChangeAspect="1" noChangeShapeType="1"/>
              </p:cNvSpPr>
              <p:nvPr/>
            </p:nvSpPr>
            <p:spPr bwMode="auto">
              <a:xfrm>
                <a:off x="4253" y="18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42" name="Freeform 2059"/>
              <p:cNvSpPr>
                <a:spLocks noChangeAspect="1"/>
              </p:cNvSpPr>
              <p:nvPr/>
            </p:nvSpPr>
            <p:spPr bwMode="auto">
              <a:xfrm>
                <a:off x="4253" y="1813"/>
                <a:ext cx="22" cy="22"/>
              </a:xfrm>
              <a:custGeom>
                <a:avLst/>
                <a:gdLst>
                  <a:gd name="T0" fmla="*/ 111 w 158"/>
                  <a:gd name="T1" fmla="*/ 0 h 156"/>
                  <a:gd name="T2" fmla="*/ 56 w 158"/>
                  <a:gd name="T3" fmla="*/ 25 h 156"/>
                  <a:gd name="T4" fmla="*/ 0 w 158"/>
                  <a:gd name="T5" fmla="*/ 50 h 156"/>
                  <a:gd name="T6" fmla="*/ 46 w 158"/>
                  <a:gd name="T7" fmla="*/ 156 h 156"/>
                  <a:gd name="T8" fmla="*/ 102 w 158"/>
                  <a:gd name="T9" fmla="*/ 131 h 156"/>
                  <a:gd name="T10" fmla="*/ 158 w 158"/>
                  <a:gd name="T11" fmla="*/ 106 h 156"/>
                  <a:gd name="T12" fmla="*/ 111 w 158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111" y="0"/>
                    </a:moveTo>
                    <a:lnTo>
                      <a:pt x="56" y="25"/>
                    </a:lnTo>
                    <a:lnTo>
                      <a:pt x="0" y="50"/>
                    </a:lnTo>
                    <a:lnTo>
                      <a:pt x="46" y="156"/>
                    </a:lnTo>
                    <a:lnTo>
                      <a:pt x="102" y="131"/>
                    </a:lnTo>
                    <a:lnTo>
                      <a:pt x="158" y="106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43" name="Freeform 2060"/>
              <p:cNvSpPr>
                <a:spLocks noChangeAspect="1"/>
              </p:cNvSpPr>
              <p:nvPr/>
            </p:nvSpPr>
            <p:spPr bwMode="auto">
              <a:xfrm>
                <a:off x="4253" y="1813"/>
                <a:ext cx="22" cy="22"/>
              </a:xfrm>
              <a:custGeom>
                <a:avLst/>
                <a:gdLst>
                  <a:gd name="T0" fmla="*/ 111 w 158"/>
                  <a:gd name="T1" fmla="*/ 0 h 156"/>
                  <a:gd name="T2" fmla="*/ 56 w 158"/>
                  <a:gd name="T3" fmla="*/ 25 h 156"/>
                  <a:gd name="T4" fmla="*/ 0 w 158"/>
                  <a:gd name="T5" fmla="*/ 50 h 156"/>
                  <a:gd name="T6" fmla="*/ 46 w 158"/>
                  <a:gd name="T7" fmla="*/ 156 h 156"/>
                  <a:gd name="T8" fmla="*/ 102 w 158"/>
                  <a:gd name="T9" fmla="*/ 131 h 156"/>
                  <a:gd name="T10" fmla="*/ 158 w 158"/>
                  <a:gd name="T11" fmla="*/ 106 h 156"/>
                  <a:gd name="T12" fmla="*/ 111 w 158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111" y="0"/>
                    </a:moveTo>
                    <a:lnTo>
                      <a:pt x="56" y="25"/>
                    </a:lnTo>
                    <a:lnTo>
                      <a:pt x="0" y="50"/>
                    </a:lnTo>
                    <a:lnTo>
                      <a:pt x="46" y="156"/>
                    </a:lnTo>
                    <a:lnTo>
                      <a:pt x="102" y="131"/>
                    </a:lnTo>
                    <a:lnTo>
                      <a:pt x="158" y="106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44" name="Freeform 2061"/>
              <p:cNvSpPr>
                <a:spLocks noChangeAspect="1"/>
              </p:cNvSpPr>
              <p:nvPr/>
            </p:nvSpPr>
            <p:spPr bwMode="auto">
              <a:xfrm>
                <a:off x="4259" y="1832"/>
                <a:ext cx="8" cy="4"/>
              </a:xfrm>
              <a:custGeom>
                <a:avLst/>
                <a:gdLst>
                  <a:gd name="T0" fmla="*/ 56 w 56"/>
                  <a:gd name="T1" fmla="*/ 0 h 27"/>
                  <a:gd name="T2" fmla="*/ 0 w 56"/>
                  <a:gd name="T3" fmla="*/ 25 h 27"/>
                  <a:gd name="T4" fmla="*/ 2 w 56"/>
                  <a:gd name="T5" fmla="*/ 27 h 27"/>
                  <a:gd name="T6" fmla="*/ 56 w 56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7"/>
                  <a:gd name="T14" fmla="*/ 56 w 56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7">
                    <a:moveTo>
                      <a:pt x="56" y="0"/>
                    </a:moveTo>
                    <a:lnTo>
                      <a:pt x="0" y="25"/>
                    </a:lnTo>
                    <a:lnTo>
                      <a:pt x="2" y="27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45" name="Line 2062"/>
              <p:cNvSpPr>
                <a:spLocks noChangeAspect="1" noChangeShapeType="1"/>
              </p:cNvSpPr>
              <p:nvPr/>
            </p:nvSpPr>
            <p:spPr bwMode="auto">
              <a:xfrm>
                <a:off x="4259" y="18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46" name="Freeform 2063"/>
              <p:cNvSpPr>
                <a:spLocks noChangeAspect="1"/>
              </p:cNvSpPr>
              <p:nvPr/>
            </p:nvSpPr>
            <p:spPr bwMode="auto">
              <a:xfrm>
                <a:off x="4260" y="1828"/>
                <a:ext cx="23" cy="23"/>
              </a:xfrm>
              <a:custGeom>
                <a:avLst/>
                <a:gdLst>
                  <a:gd name="T0" fmla="*/ 109 w 160"/>
                  <a:gd name="T1" fmla="*/ 0 h 159"/>
                  <a:gd name="T2" fmla="*/ 54 w 160"/>
                  <a:gd name="T3" fmla="*/ 27 h 159"/>
                  <a:gd name="T4" fmla="*/ 0 w 160"/>
                  <a:gd name="T5" fmla="*/ 54 h 159"/>
                  <a:gd name="T6" fmla="*/ 51 w 160"/>
                  <a:gd name="T7" fmla="*/ 159 h 159"/>
                  <a:gd name="T8" fmla="*/ 105 w 160"/>
                  <a:gd name="T9" fmla="*/ 132 h 159"/>
                  <a:gd name="T10" fmla="*/ 160 w 160"/>
                  <a:gd name="T11" fmla="*/ 105 h 159"/>
                  <a:gd name="T12" fmla="*/ 109 w 160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9"/>
                  <a:gd name="T23" fmla="*/ 160 w 160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9">
                    <a:moveTo>
                      <a:pt x="109" y="0"/>
                    </a:moveTo>
                    <a:lnTo>
                      <a:pt x="54" y="27"/>
                    </a:lnTo>
                    <a:lnTo>
                      <a:pt x="0" y="54"/>
                    </a:lnTo>
                    <a:lnTo>
                      <a:pt x="51" y="159"/>
                    </a:lnTo>
                    <a:lnTo>
                      <a:pt x="105" y="132"/>
                    </a:lnTo>
                    <a:lnTo>
                      <a:pt x="160" y="105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47" name="Freeform 2064"/>
              <p:cNvSpPr>
                <a:spLocks noChangeAspect="1"/>
              </p:cNvSpPr>
              <p:nvPr/>
            </p:nvSpPr>
            <p:spPr bwMode="auto">
              <a:xfrm>
                <a:off x="4260" y="1828"/>
                <a:ext cx="23" cy="23"/>
              </a:xfrm>
              <a:custGeom>
                <a:avLst/>
                <a:gdLst>
                  <a:gd name="T0" fmla="*/ 109 w 160"/>
                  <a:gd name="T1" fmla="*/ 0 h 159"/>
                  <a:gd name="T2" fmla="*/ 54 w 160"/>
                  <a:gd name="T3" fmla="*/ 27 h 159"/>
                  <a:gd name="T4" fmla="*/ 0 w 160"/>
                  <a:gd name="T5" fmla="*/ 54 h 159"/>
                  <a:gd name="T6" fmla="*/ 51 w 160"/>
                  <a:gd name="T7" fmla="*/ 159 h 159"/>
                  <a:gd name="T8" fmla="*/ 105 w 160"/>
                  <a:gd name="T9" fmla="*/ 132 h 159"/>
                  <a:gd name="T10" fmla="*/ 160 w 160"/>
                  <a:gd name="T11" fmla="*/ 105 h 159"/>
                  <a:gd name="T12" fmla="*/ 109 w 160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9"/>
                  <a:gd name="T23" fmla="*/ 160 w 160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9">
                    <a:moveTo>
                      <a:pt x="109" y="0"/>
                    </a:moveTo>
                    <a:lnTo>
                      <a:pt x="54" y="27"/>
                    </a:lnTo>
                    <a:lnTo>
                      <a:pt x="0" y="54"/>
                    </a:lnTo>
                    <a:lnTo>
                      <a:pt x="51" y="159"/>
                    </a:lnTo>
                    <a:lnTo>
                      <a:pt x="105" y="132"/>
                    </a:lnTo>
                    <a:lnTo>
                      <a:pt x="160" y="105"/>
                    </a:lnTo>
                    <a:lnTo>
                      <a:pt x="10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48" name="Freeform 2065"/>
              <p:cNvSpPr>
                <a:spLocks noChangeAspect="1"/>
              </p:cNvSpPr>
              <p:nvPr/>
            </p:nvSpPr>
            <p:spPr bwMode="auto">
              <a:xfrm>
                <a:off x="4267" y="1847"/>
                <a:ext cx="8" cy="4"/>
              </a:xfrm>
              <a:custGeom>
                <a:avLst/>
                <a:gdLst>
                  <a:gd name="T0" fmla="*/ 54 w 54"/>
                  <a:gd name="T1" fmla="*/ 0 h 30"/>
                  <a:gd name="T2" fmla="*/ 0 w 54"/>
                  <a:gd name="T3" fmla="*/ 27 h 30"/>
                  <a:gd name="T4" fmla="*/ 1 w 54"/>
                  <a:gd name="T5" fmla="*/ 30 h 30"/>
                  <a:gd name="T6" fmla="*/ 54 w 54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0"/>
                    </a:moveTo>
                    <a:lnTo>
                      <a:pt x="0" y="27"/>
                    </a:lnTo>
                    <a:lnTo>
                      <a:pt x="1" y="3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49" name="Line 2066"/>
              <p:cNvSpPr>
                <a:spLocks noChangeAspect="1" noChangeShapeType="1"/>
              </p:cNvSpPr>
              <p:nvPr/>
            </p:nvSpPr>
            <p:spPr bwMode="auto">
              <a:xfrm>
                <a:off x="4267" y="18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50" name="Freeform 2067"/>
              <p:cNvSpPr>
                <a:spLocks noChangeAspect="1"/>
              </p:cNvSpPr>
              <p:nvPr/>
            </p:nvSpPr>
            <p:spPr bwMode="auto">
              <a:xfrm>
                <a:off x="4267" y="1842"/>
                <a:ext cx="23" cy="24"/>
              </a:xfrm>
              <a:custGeom>
                <a:avLst/>
                <a:gdLst>
                  <a:gd name="T0" fmla="*/ 107 w 162"/>
                  <a:gd name="T1" fmla="*/ 0 h 162"/>
                  <a:gd name="T2" fmla="*/ 53 w 162"/>
                  <a:gd name="T3" fmla="*/ 30 h 162"/>
                  <a:gd name="T4" fmla="*/ 0 w 162"/>
                  <a:gd name="T5" fmla="*/ 60 h 162"/>
                  <a:gd name="T6" fmla="*/ 56 w 162"/>
                  <a:gd name="T7" fmla="*/ 162 h 162"/>
                  <a:gd name="T8" fmla="*/ 109 w 162"/>
                  <a:gd name="T9" fmla="*/ 132 h 162"/>
                  <a:gd name="T10" fmla="*/ 162 w 162"/>
                  <a:gd name="T11" fmla="*/ 103 h 162"/>
                  <a:gd name="T12" fmla="*/ 107 w 162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2"/>
                  <a:gd name="T23" fmla="*/ 162 w 162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2">
                    <a:moveTo>
                      <a:pt x="107" y="0"/>
                    </a:moveTo>
                    <a:lnTo>
                      <a:pt x="53" y="30"/>
                    </a:lnTo>
                    <a:lnTo>
                      <a:pt x="0" y="60"/>
                    </a:lnTo>
                    <a:lnTo>
                      <a:pt x="56" y="162"/>
                    </a:lnTo>
                    <a:lnTo>
                      <a:pt x="109" y="132"/>
                    </a:lnTo>
                    <a:lnTo>
                      <a:pt x="162" y="103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51" name="Freeform 2068"/>
              <p:cNvSpPr>
                <a:spLocks noChangeAspect="1"/>
              </p:cNvSpPr>
              <p:nvPr/>
            </p:nvSpPr>
            <p:spPr bwMode="auto">
              <a:xfrm>
                <a:off x="4267" y="1842"/>
                <a:ext cx="23" cy="24"/>
              </a:xfrm>
              <a:custGeom>
                <a:avLst/>
                <a:gdLst>
                  <a:gd name="T0" fmla="*/ 107 w 162"/>
                  <a:gd name="T1" fmla="*/ 0 h 162"/>
                  <a:gd name="T2" fmla="*/ 53 w 162"/>
                  <a:gd name="T3" fmla="*/ 30 h 162"/>
                  <a:gd name="T4" fmla="*/ 0 w 162"/>
                  <a:gd name="T5" fmla="*/ 60 h 162"/>
                  <a:gd name="T6" fmla="*/ 56 w 162"/>
                  <a:gd name="T7" fmla="*/ 162 h 162"/>
                  <a:gd name="T8" fmla="*/ 109 w 162"/>
                  <a:gd name="T9" fmla="*/ 132 h 162"/>
                  <a:gd name="T10" fmla="*/ 162 w 162"/>
                  <a:gd name="T11" fmla="*/ 103 h 162"/>
                  <a:gd name="T12" fmla="*/ 107 w 162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2"/>
                  <a:gd name="T23" fmla="*/ 162 w 162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2">
                    <a:moveTo>
                      <a:pt x="107" y="0"/>
                    </a:moveTo>
                    <a:lnTo>
                      <a:pt x="53" y="30"/>
                    </a:lnTo>
                    <a:lnTo>
                      <a:pt x="0" y="60"/>
                    </a:lnTo>
                    <a:lnTo>
                      <a:pt x="56" y="162"/>
                    </a:lnTo>
                    <a:lnTo>
                      <a:pt x="109" y="132"/>
                    </a:lnTo>
                    <a:lnTo>
                      <a:pt x="162" y="103"/>
                    </a:lnTo>
                    <a:lnTo>
                      <a:pt x="10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52" name="Freeform 2069"/>
              <p:cNvSpPr>
                <a:spLocks noChangeAspect="1"/>
              </p:cNvSpPr>
              <p:nvPr/>
            </p:nvSpPr>
            <p:spPr bwMode="auto">
              <a:xfrm>
                <a:off x="4275" y="1861"/>
                <a:ext cx="8" cy="5"/>
              </a:xfrm>
              <a:custGeom>
                <a:avLst/>
                <a:gdLst>
                  <a:gd name="T0" fmla="*/ 53 w 53"/>
                  <a:gd name="T1" fmla="*/ 0 h 32"/>
                  <a:gd name="T2" fmla="*/ 0 w 53"/>
                  <a:gd name="T3" fmla="*/ 30 h 32"/>
                  <a:gd name="T4" fmla="*/ 1 w 53"/>
                  <a:gd name="T5" fmla="*/ 32 h 32"/>
                  <a:gd name="T6" fmla="*/ 53 w 53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2"/>
                  <a:gd name="T14" fmla="*/ 53 w 5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2">
                    <a:moveTo>
                      <a:pt x="53" y="0"/>
                    </a:moveTo>
                    <a:lnTo>
                      <a:pt x="0" y="30"/>
                    </a:lnTo>
                    <a:lnTo>
                      <a:pt x="1" y="3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53" name="Line 2070"/>
              <p:cNvSpPr>
                <a:spLocks noChangeAspect="1" noChangeShapeType="1"/>
              </p:cNvSpPr>
              <p:nvPr/>
            </p:nvSpPr>
            <p:spPr bwMode="auto">
              <a:xfrm>
                <a:off x="4275" y="186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54" name="Freeform 2071"/>
              <p:cNvSpPr>
                <a:spLocks noChangeAspect="1"/>
              </p:cNvSpPr>
              <p:nvPr/>
            </p:nvSpPr>
            <p:spPr bwMode="auto">
              <a:xfrm>
                <a:off x="4275" y="1857"/>
                <a:ext cx="24" cy="23"/>
              </a:xfrm>
              <a:custGeom>
                <a:avLst/>
                <a:gdLst>
                  <a:gd name="T0" fmla="*/ 104 w 165"/>
                  <a:gd name="T1" fmla="*/ 0 h 164"/>
                  <a:gd name="T2" fmla="*/ 52 w 165"/>
                  <a:gd name="T3" fmla="*/ 32 h 164"/>
                  <a:gd name="T4" fmla="*/ 0 w 165"/>
                  <a:gd name="T5" fmla="*/ 64 h 164"/>
                  <a:gd name="T6" fmla="*/ 60 w 165"/>
                  <a:gd name="T7" fmla="*/ 164 h 164"/>
                  <a:gd name="T8" fmla="*/ 112 w 165"/>
                  <a:gd name="T9" fmla="*/ 133 h 164"/>
                  <a:gd name="T10" fmla="*/ 165 w 165"/>
                  <a:gd name="T11" fmla="*/ 101 h 164"/>
                  <a:gd name="T12" fmla="*/ 104 w 165"/>
                  <a:gd name="T13" fmla="*/ 0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104" y="0"/>
                    </a:moveTo>
                    <a:lnTo>
                      <a:pt x="52" y="32"/>
                    </a:lnTo>
                    <a:lnTo>
                      <a:pt x="0" y="64"/>
                    </a:lnTo>
                    <a:lnTo>
                      <a:pt x="60" y="164"/>
                    </a:lnTo>
                    <a:lnTo>
                      <a:pt x="112" y="133"/>
                    </a:lnTo>
                    <a:lnTo>
                      <a:pt x="165" y="101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55" name="Freeform 2072"/>
              <p:cNvSpPr>
                <a:spLocks noChangeAspect="1"/>
              </p:cNvSpPr>
              <p:nvPr/>
            </p:nvSpPr>
            <p:spPr bwMode="auto">
              <a:xfrm>
                <a:off x="4275" y="1857"/>
                <a:ext cx="24" cy="23"/>
              </a:xfrm>
              <a:custGeom>
                <a:avLst/>
                <a:gdLst>
                  <a:gd name="T0" fmla="*/ 104 w 165"/>
                  <a:gd name="T1" fmla="*/ 0 h 164"/>
                  <a:gd name="T2" fmla="*/ 52 w 165"/>
                  <a:gd name="T3" fmla="*/ 32 h 164"/>
                  <a:gd name="T4" fmla="*/ 0 w 165"/>
                  <a:gd name="T5" fmla="*/ 64 h 164"/>
                  <a:gd name="T6" fmla="*/ 60 w 165"/>
                  <a:gd name="T7" fmla="*/ 164 h 164"/>
                  <a:gd name="T8" fmla="*/ 112 w 165"/>
                  <a:gd name="T9" fmla="*/ 133 h 164"/>
                  <a:gd name="T10" fmla="*/ 165 w 165"/>
                  <a:gd name="T11" fmla="*/ 101 h 164"/>
                  <a:gd name="T12" fmla="*/ 104 w 165"/>
                  <a:gd name="T13" fmla="*/ 0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104" y="0"/>
                    </a:moveTo>
                    <a:lnTo>
                      <a:pt x="52" y="32"/>
                    </a:lnTo>
                    <a:lnTo>
                      <a:pt x="0" y="64"/>
                    </a:lnTo>
                    <a:lnTo>
                      <a:pt x="60" y="164"/>
                    </a:lnTo>
                    <a:lnTo>
                      <a:pt x="112" y="133"/>
                    </a:lnTo>
                    <a:lnTo>
                      <a:pt x="165" y="101"/>
                    </a:lnTo>
                    <a:lnTo>
                      <a:pt x="10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56" name="Freeform 2073"/>
              <p:cNvSpPr>
                <a:spLocks noChangeAspect="1"/>
              </p:cNvSpPr>
              <p:nvPr/>
            </p:nvSpPr>
            <p:spPr bwMode="auto">
              <a:xfrm>
                <a:off x="4284" y="1876"/>
                <a:ext cx="7" cy="4"/>
              </a:xfrm>
              <a:custGeom>
                <a:avLst/>
                <a:gdLst>
                  <a:gd name="T0" fmla="*/ 52 w 52"/>
                  <a:gd name="T1" fmla="*/ 0 h 33"/>
                  <a:gd name="T2" fmla="*/ 0 w 52"/>
                  <a:gd name="T3" fmla="*/ 31 h 33"/>
                  <a:gd name="T4" fmla="*/ 1 w 52"/>
                  <a:gd name="T5" fmla="*/ 33 h 33"/>
                  <a:gd name="T6" fmla="*/ 52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0"/>
                    </a:moveTo>
                    <a:lnTo>
                      <a:pt x="0" y="31"/>
                    </a:lnTo>
                    <a:lnTo>
                      <a:pt x="1" y="3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57" name="Line 2074"/>
              <p:cNvSpPr>
                <a:spLocks noChangeAspect="1" noChangeShapeType="1"/>
              </p:cNvSpPr>
              <p:nvPr/>
            </p:nvSpPr>
            <p:spPr bwMode="auto">
              <a:xfrm>
                <a:off x="4284" y="18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58" name="Freeform 2075"/>
              <p:cNvSpPr>
                <a:spLocks noChangeAspect="1"/>
              </p:cNvSpPr>
              <p:nvPr/>
            </p:nvSpPr>
            <p:spPr bwMode="auto">
              <a:xfrm>
                <a:off x="4284" y="1871"/>
                <a:ext cx="24" cy="23"/>
              </a:xfrm>
              <a:custGeom>
                <a:avLst/>
                <a:gdLst>
                  <a:gd name="T0" fmla="*/ 102 w 166"/>
                  <a:gd name="T1" fmla="*/ 0 h 162"/>
                  <a:gd name="T2" fmla="*/ 51 w 166"/>
                  <a:gd name="T3" fmla="*/ 33 h 162"/>
                  <a:gd name="T4" fmla="*/ 0 w 166"/>
                  <a:gd name="T5" fmla="*/ 66 h 162"/>
                  <a:gd name="T6" fmla="*/ 64 w 166"/>
                  <a:gd name="T7" fmla="*/ 162 h 162"/>
                  <a:gd name="T8" fmla="*/ 115 w 166"/>
                  <a:gd name="T9" fmla="*/ 129 h 162"/>
                  <a:gd name="T10" fmla="*/ 166 w 166"/>
                  <a:gd name="T11" fmla="*/ 96 h 162"/>
                  <a:gd name="T12" fmla="*/ 102 w 166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102" y="0"/>
                    </a:moveTo>
                    <a:lnTo>
                      <a:pt x="51" y="33"/>
                    </a:lnTo>
                    <a:lnTo>
                      <a:pt x="0" y="66"/>
                    </a:lnTo>
                    <a:lnTo>
                      <a:pt x="64" y="162"/>
                    </a:lnTo>
                    <a:lnTo>
                      <a:pt x="115" y="129"/>
                    </a:lnTo>
                    <a:lnTo>
                      <a:pt x="166" y="96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59" name="Freeform 2076"/>
              <p:cNvSpPr>
                <a:spLocks noChangeAspect="1"/>
              </p:cNvSpPr>
              <p:nvPr/>
            </p:nvSpPr>
            <p:spPr bwMode="auto">
              <a:xfrm>
                <a:off x="4284" y="1871"/>
                <a:ext cx="24" cy="23"/>
              </a:xfrm>
              <a:custGeom>
                <a:avLst/>
                <a:gdLst>
                  <a:gd name="T0" fmla="*/ 102 w 166"/>
                  <a:gd name="T1" fmla="*/ 0 h 162"/>
                  <a:gd name="T2" fmla="*/ 51 w 166"/>
                  <a:gd name="T3" fmla="*/ 33 h 162"/>
                  <a:gd name="T4" fmla="*/ 0 w 166"/>
                  <a:gd name="T5" fmla="*/ 66 h 162"/>
                  <a:gd name="T6" fmla="*/ 64 w 166"/>
                  <a:gd name="T7" fmla="*/ 162 h 162"/>
                  <a:gd name="T8" fmla="*/ 115 w 166"/>
                  <a:gd name="T9" fmla="*/ 129 h 162"/>
                  <a:gd name="T10" fmla="*/ 166 w 166"/>
                  <a:gd name="T11" fmla="*/ 96 h 162"/>
                  <a:gd name="T12" fmla="*/ 102 w 166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102" y="0"/>
                    </a:moveTo>
                    <a:lnTo>
                      <a:pt x="51" y="33"/>
                    </a:lnTo>
                    <a:lnTo>
                      <a:pt x="0" y="66"/>
                    </a:lnTo>
                    <a:lnTo>
                      <a:pt x="64" y="162"/>
                    </a:lnTo>
                    <a:lnTo>
                      <a:pt x="115" y="129"/>
                    </a:lnTo>
                    <a:lnTo>
                      <a:pt x="166" y="96"/>
                    </a:lnTo>
                    <a:lnTo>
                      <a:pt x="10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60" name="Freeform 2077"/>
              <p:cNvSpPr>
                <a:spLocks noChangeAspect="1"/>
              </p:cNvSpPr>
              <p:nvPr/>
            </p:nvSpPr>
            <p:spPr bwMode="auto">
              <a:xfrm>
                <a:off x="4293" y="1889"/>
                <a:ext cx="7" cy="6"/>
              </a:xfrm>
              <a:custGeom>
                <a:avLst/>
                <a:gdLst>
                  <a:gd name="T0" fmla="*/ 51 w 51"/>
                  <a:gd name="T1" fmla="*/ 0 h 37"/>
                  <a:gd name="T2" fmla="*/ 0 w 51"/>
                  <a:gd name="T3" fmla="*/ 33 h 37"/>
                  <a:gd name="T4" fmla="*/ 2 w 51"/>
                  <a:gd name="T5" fmla="*/ 37 h 37"/>
                  <a:gd name="T6" fmla="*/ 51 w 51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51" y="0"/>
                    </a:moveTo>
                    <a:lnTo>
                      <a:pt x="0" y="33"/>
                    </a:lnTo>
                    <a:lnTo>
                      <a:pt x="2" y="3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61" name="Line 2078"/>
              <p:cNvSpPr>
                <a:spLocks noChangeAspect="1" noChangeShapeType="1"/>
              </p:cNvSpPr>
              <p:nvPr/>
            </p:nvSpPr>
            <p:spPr bwMode="auto">
              <a:xfrm>
                <a:off x="4293" y="18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62" name="Freeform 2079"/>
              <p:cNvSpPr>
                <a:spLocks noChangeAspect="1"/>
              </p:cNvSpPr>
              <p:nvPr/>
            </p:nvSpPr>
            <p:spPr bwMode="auto">
              <a:xfrm>
                <a:off x="4293" y="1884"/>
                <a:ext cx="24" cy="24"/>
              </a:xfrm>
              <a:custGeom>
                <a:avLst/>
                <a:gdLst>
                  <a:gd name="T0" fmla="*/ 98 w 167"/>
                  <a:gd name="T1" fmla="*/ 0 h 167"/>
                  <a:gd name="T2" fmla="*/ 49 w 167"/>
                  <a:gd name="T3" fmla="*/ 36 h 167"/>
                  <a:gd name="T4" fmla="*/ 0 w 167"/>
                  <a:gd name="T5" fmla="*/ 73 h 167"/>
                  <a:gd name="T6" fmla="*/ 69 w 167"/>
                  <a:gd name="T7" fmla="*/ 167 h 167"/>
                  <a:gd name="T8" fmla="*/ 118 w 167"/>
                  <a:gd name="T9" fmla="*/ 131 h 167"/>
                  <a:gd name="T10" fmla="*/ 167 w 167"/>
                  <a:gd name="T11" fmla="*/ 94 h 167"/>
                  <a:gd name="T12" fmla="*/ 98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69" y="167"/>
                    </a:lnTo>
                    <a:lnTo>
                      <a:pt x="118" y="131"/>
                    </a:lnTo>
                    <a:lnTo>
                      <a:pt x="167" y="94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63" name="Freeform 2080"/>
              <p:cNvSpPr>
                <a:spLocks noChangeAspect="1"/>
              </p:cNvSpPr>
              <p:nvPr/>
            </p:nvSpPr>
            <p:spPr bwMode="auto">
              <a:xfrm>
                <a:off x="4293" y="1884"/>
                <a:ext cx="24" cy="24"/>
              </a:xfrm>
              <a:custGeom>
                <a:avLst/>
                <a:gdLst>
                  <a:gd name="T0" fmla="*/ 98 w 167"/>
                  <a:gd name="T1" fmla="*/ 0 h 167"/>
                  <a:gd name="T2" fmla="*/ 49 w 167"/>
                  <a:gd name="T3" fmla="*/ 36 h 167"/>
                  <a:gd name="T4" fmla="*/ 0 w 167"/>
                  <a:gd name="T5" fmla="*/ 73 h 167"/>
                  <a:gd name="T6" fmla="*/ 69 w 167"/>
                  <a:gd name="T7" fmla="*/ 167 h 167"/>
                  <a:gd name="T8" fmla="*/ 118 w 167"/>
                  <a:gd name="T9" fmla="*/ 131 h 167"/>
                  <a:gd name="T10" fmla="*/ 167 w 167"/>
                  <a:gd name="T11" fmla="*/ 94 h 167"/>
                  <a:gd name="T12" fmla="*/ 98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69" y="167"/>
                    </a:lnTo>
                    <a:lnTo>
                      <a:pt x="118" y="131"/>
                    </a:lnTo>
                    <a:lnTo>
                      <a:pt x="167" y="94"/>
                    </a:lnTo>
                    <a:lnTo>
                      <a:pt x="9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64" name="Freeform 2081"/>
              <p:cNvSpPr>
                <a:spLocks noChangeAspect="1"/>
              </p:cNvSpPr>
              <p:nvPr/>
            </p:nvSpPr>
            <p:spPr bwMode="auto">
              <a:xfrm>
                <a:off x="4303" y="1903"/>
                <a:ext cx="7" cy="5"/>
              </a:xfrm>
              <a:custGeom>
                <a:avLst/>
                <a:gdLst>
                  <a:gd name="T0" fmla="*/ 49 w 49"/>
                  <a:gd name="T1" fmla="*/ 0 h 37"/>
                  <a:gd name="T2" fmla="*/ 0 w 49"/>
                  <a:gd name="T3" fmla="*/ 36 h 37"/>
                  <a:gd name="T4" fmla="*/ 1 w 49"/>
                  <a:gd name="T5" fmla="*/ 37 h 37"/>
                  <a:gd name="T6" fmla="*/ 49 w 49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7"/>
                  <a:gd name="T14" fmla="*/ 49 w 49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7">
                    <a:moveTo>
                      <a:pt x="49" y="0"/>
                    </a:moveTo>
                    <a:lnTo>
                      <a:pt x="0" y="36"/>
                    </a:lnTo>
                    <a:lnTo>
                      <a:pt x="1" y="37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65" name="Line 2082"/>
              <p:cNvSpPr>
                <a:spLocks noChangeAspect="1" noChangeShapeType="1"/>
              </p:cNvSpPr>
              <p:nvPr/>
            </p:nvSpPr>
            <p:spPr bwMode="auto">
              <a:xfrm>
                <a:off x="4303" y="190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66" name="Freeform 2083"/>
              <p:cNvSpPr>
                <a:spLocks noChangeAspect="1"/>
              </p:cNvSpPr>
              <p:nvPr/>
            </p:nvSpPr>
            <p:spPr bwMode="auto">
              <a:xfrm>
                <a:off x="4303" y="1898"/>
                <a:ext cx="25" cy="24"/>
              </a:xfrm>
              <a:custGeom>
                <a:avLst/>
                <a:gdLst>
                  <a:gd name="T0" fmla="*/ 96 w 170"/>
                  <a:gd name="T1" fmla="*/ 0 h 168"/>
                  <a:gd name="T2" fmla="*/ 48 w 170"/>
                  <a:gd name="T3" fmla="*/ 38 h 168"/>
                  <a:gd name="T4" fmla="*/ 0 w 170"/>
                  <a:gd name="T5" fmla="*/ 75 h 168"/>
                  <a:gd name="T6" fmla="*/ 74 w 170"/>
                  <a:gd name="T7" fmla="*/ 168 h 168"/>
                  <a:gd name="T8" fmla="*/ 122 w 170"/>
                  <a:gd name="T9" fmla="*/ 130 h 168"/>
                  <a:gd name="T10" fmla="*/ 170 w 170"/>
                  <a:gd name="T11" fmla="*/ 92 h 168"/>
                  <a:gd name="T12" fmla="*/ 96 w 170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8"/>
                  <a:gd name="T23" fmla="*/ 170 w 17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8">
                    <a:moveTo>
                      <a:pt x="96" y="0"/>
                    </a:moveTo>
                    <a:lnTo>
                      <a:pt x="48" y="38"/>
                    </a:lnTo>
                    <a:lnTo>
                      <a:pt x="0" y="75"/>
                    </a:lnTo>
                    <a:lnTo>
                      <a:pt x="74" y="168"/>
                    </a:lnTo>
                    <a:lnTo>
                      <a:pt x="122" y="130"/>
                    </a:lnTo>
                    <a:lnTo>
                      <a:pt x="170" y="92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67" name="Freeform 2084"/>
              <p:cNvSpPr>
                <a:spLocks noChangeAspect="1"/>
              </p:cNvSpPr>
              <p:nvPr/>
            </p:nvSpPr>
            <p:spPr bwMode="auto">
              <a:xfrm>
                <a:off x="4303" y="1898"/>
                <a:ext cx="25" cy="24"/>
              </a:xfrm>
              <a:custGeom>
                <a:avLst/>
                <a:gdLst>
                  <a:gd name="T0" fmla="*/ 96 w 170"/>
                  <a:gd name="T1" fmla="*/ 0 h 168"/>
                  <a:gd name="T2" fmla="*/ 48 w 170"/>
                  <a:gd name="T3" fmla="*/ 38 h 168"/>
                  <a:gd name="T4" fmla="*/ 0 w 170"/>
                  <a:gd name="T5" fmla="*/ 75 h 168"/>
                  <a:gd name="T6" fmla="*/ 74 w 170"/>
                  <a:gd name="T7" fmla="*/ 168 h 168"/>
                  <a:gd name="T8" fmla="*/ 122 w 170"/>
                  <a:gd name="T9" fmla="*/ 130 h 168"/>
                  <a:gd name="T10" fmla="*/ 170 w 170"/>
                  <a:gd name="T11" fmla="*/ 92 h 168"/>
                  <a:gd name="T12" fmla="*/ 96 w 170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8"/>
                  <a:gd name="T23" fmla="*/ 170 w 17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8">
                    <a:moveTo>
                      <a:pt x="96" y="0"/>
                    </a:moveTo>
                    <a:lnTo>
                      <a:pt x="48" y="38"/>
                    </a:lnTo>
                    <a:lnTo>
                      <a:pt x="0" y="75"/>
                    </a:lnTo>
                    <a:lnTo>
                      <a:pt x="74" y="168"/>
                    </a:lnTo>
                    <a:lnTo>
                      <a:pt x="122" y="130"/>
                    </a:lnTo>
                    <a:lnTo>
                      <a:pt x="170" y="92"/>
                    </a:lnTo>
                    <a:lnTo>
                      <a:pt x="9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68" name="Freeform 2085"/>
              <p:cNvSpPr>
                <a:spLocks noChangeAspect="1"/>
              </p:cNvSpPr>
              <p:nvPr/>
            </p:nvSpPr>
            <p:spPr bwMode="auto">
              <a:xfrm>
                <a:off x="4314" y="1916"/>
                <a:ext cx="7" cy="6"/>
              </a:xfrm>
              <a:custGeom>
                <a:avLst/>
                <a:gdLst>
                  <a:gd name="T0" fmla="*/ 48 w 48"/>
                  <a:gd name="T1" fmla="*/ 0 h 41"/>
                  <a:gd name="T2" fmla="*/ 0 w 48"/>
                  <a:gd name="T3" fmla="*/ 38 h 41"/>
                  <a:gd name="T4" fmla="*/ 3 w 48"/>
                  <a:gd name="T5" fmla="*/ 41 h 41"/>
                  <a:gd name="T6" fmla="*/ 48 w 48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0"/>
                    </a:moveTo>
                    <a:lnTo>
                      <a:pt x="0" y="38"/>
                    </a:lnTo>
                    <a:lnTo>
                      <a:pt x="3" y="41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69" name="Line 2086"/>
              <p:cNvSpPr>
                <a:spLocks noChangeAspect="1" noChangeShapeType="1"/>
              </p:cNvSpPr>
              <p:nvPr/>
            </p:nvSpPr>
            <p:spPr bwMode="auto">
              <a:xfrm>
                <a:off x="4314" y="19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70" name="Freeform 2087"/>
              <p:cNvSpPr>
                <a:spLocks noChangeAspect="1"/>
              </p:cNvSpPr>
              <p:nvPr/>
            </p:nvSpPr>
            <p:spPr bwMode="auto">
              <a:xfrm>
                <a:off x="4314" y="1910"/>
                <a:ext cx="25" cy="25"/>
              </a:xfrm>
              <a:custGeom>
                <a:avLst/>
                <a:gdLst>
                  <a:gd name="T0" fmla="*/ 91 w 169"/>
                  <a:gd name="T1" fmla="*/ 0 h 170"/>
                  <a:gd name="T2" fmla="*/ 45 w 169"/>
                  <a:gd name="T3" fmla="*/ 41 h 170"/>
                  <a:gd name="T4" fmla="*/ 0 w 169"/>
                  <a:gd name="T5" fmla="*/ 82 h 170"/>
                  <a:gd name="T6" fmla="*/ 78 w 169"/>
                  <a:gd name="T7" fmla="*/ 170 h 170"/>
                  <a:gd name="T8" fmla="*/ 124 w 169"/>
                  <a:gd name="T9" fmla="*/ 129 h 170"/>
                  <a:gd name="T10" fmla="*/ 169 w 169"/>
                  <a:gd name="T11" fmla="*/ 88 h 170"/>
                  <a:gd name="T12" fmla="*/ 91 w 169"/>
                  <a:gd name="T13" fmla="*/ 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91" y="0"/>
                    </a:moveTo>
                    <a:lnTo>
                      <a:pt x="45" y="41"/>
                    </a:lnTo>
                    <a:lnTo>
                      <a:pt x="0" y="82"/>
                    </a:lnTo>
                    <a:lnTo>
                      <a:pt x="78" y="170"/>
                    </a:lnTo>
                    <a:lnTo>
                      <a:pt x="124" y="129"/>
                    </a:lnTo>
                    <a:lnTo>
                      <a:pt x="169" y="88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71" name="Freeform 2088"/>
              <p:cNvSpPr>
                <a:spLocks noChangeAspect="1"/>
              </p:cNvSpPr>
              <p:nvPr/>
            </p:nvSpPr>
            <p:spPr bwMode="auto">
              <a:xfrm>
                <a:off x="4314" y="1910"/>
                <a:ext cx="25" cy="25"/>
              </a:xfrm>
              <a:custGeom>
                <a:avLst/>
                <a:gdLst>
                  <a:gd name="T0" fmla="*/ 91 w 169"/>
                  <a:gd name="T1" fmla="*/ 0 h 170"/>
                  <a:gd name="T2" fmla="*/ 45 w 169"/>
                  <a:gd name="T3" fmla="*/ 41 h 170"/>
                  <a:gd name="T4" fmla="*/ 0 w 169"/>
                  <a:gd name="T5" fmla="*/ 82 h 170"/>
                  <a:gd name="T6" fmla="*/ 78 w 169"/>
                  <a:gd name="T7" fmla="*/ 170 h 170"/>
                  <a:gd name="T8" fmla="*/ 124 w 169"/>
                  <a:gd name="T9" fmla="*/ 129 h 170"/>
                  <a:gd name="T10" fmla="*/ 169 w 169"/>
                  <a:gd name="T11" fmla="*/ 88 h 170"/>
                  <a:gd name="T12" fmla="*/ 91 w 169"/>
                  <a:gd name="T13" fmla="*/ 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91" y="0"/>
                    </a:moveTo>
                    <a:lnTo>
                      <a:pt x="45" y="41"/>
                    </a:lnTo>
                    <a:lnTo>
                      <a:pt x="0" y="82"/>
                    </a:lnTo>
                    <a:lnTo>
                      <a:pt x="78" y="170"/>
                    </a:lnTo>
                    <a:lnTo>
                      <a:pt x="124" y="129"/>
                    </a:lnTo>
                    <a:lnTo>
                      <a:pt x="169" y="88"/>
                    </a:lnTo>
                    <a:lnTo>
                      <a:pt x="9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72" name="Freeform 2089"/>
              <p:cNvSpPr>
                <a:spLocks noChangeAspect="1"/>
              </p:cNvSpPr>
              <p:nvPr/>
            </p:nvSpPr>
            <p:spPr bwMode="auto">
              <a:xfrm>
                <a:off x="4326" y="1929"/>
                <a:ext cx="6" cy="6"/>
              </a:xfrm>
              <a:custGeom>
                <a:avLst/>
                <a:gdLst>
                  <a:gd name="T0" fmla="*/ 46 w 46"/>
                  <a:gd name="T1" fmla="*/ 0 h 43"/>
                  <a:gd name="T2" fmla="*/ 0 w 46"/>
                  <a:gd name="T3" fmla="*/ 41 h 43"/>
                  <a:gd name="T4" fmla="*/ 2 w 46"/>
                  <a:gd name="T5" fmla="*/ 43 h 43"/>
                  <a:gd name="T6" fmla="*/ 46 w 4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0"/>
                    </a:moveTo>
                    <a:lnTo>
                      <a:pt x="0" y="41"/>
                    </a:lnTo>
                    <a:lnTo>
                      <a:pt x="2" y="4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73" name="Line 2090"/>
              <p:cNvSpPr>
                <a:spLocks noChangeAspect="1" noChangeShapeType="1"/>
              </p:cNvSpPr>
              <p:nvPr/>
            </p:nvSpPr>
            <p:spPr bwMode="auto">
              <a:xfrm>
                <a:off x="4326" y="19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74" name="Freeform 2091"/>
              <p:cNvSpPr>
                <a:spLocks noChangeAspect="1"/>
              </p:cNvSpPr>
              <p:nvPr/>
            </p:nvSpPr>
            <p:spPr bwMode="auto">
              <a:xfrm>
                <a:off x="4326" y="1922"/>
                <a:ext cx="24" cy="25"/>
              </a:xfrm>
              <a:custGeom>
                <a:avLst/>
                <a:gdLst>
                  <a:gd name="T0" fmla="*/ 87 w 170"/>
                  <a:gd name="T1" fmla="*/ 0 h 171"/>
                  <a:gd name="T2" fmla="*/ 44 w 170"/>
                  <a:gd name="T3" fmla="*/ 44 h 171"/>
                  <a:gd name="T4" fmla="*/ 0 w 170"/>
                  <a:gd name="T5" fmla="*/ 87 h 171"/>
                  <a:gd name="T6" fmla="*/ 83 w 170"/>
                  <a:gd name="T7" fmla="*/ 171 h 171"/>
                  <a:gd name="T8" fmla="*/ 126 w 170"/>
                  <a:gd name="T9" fmla="*/ 128 h 171"/>
                  <a:gd name="T10" fmla="*/ 170 w 170"/>
                  <a:gd name="T11" fmla="*/ 85 h 171"/>
                  <a:gd name="T12" fmla="*/ 87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87" y="0"/>
                    </a:moveTo>
                    <a:lnTo>
                      <a:pt x="44" y="44"/>
                    </a:lnTo>
                    <a:lnTo>
                      <a:pt x="0" y="87"/>
                    </a:lnTo>
                    <a:lnTo>
                      <a:pt x="83" y="171"/>
                    </a:lnTo>
                    <a:lnTo>
                      <a:pt x="126" y="128"/>
                    </a:lnTo>
                    <a:lnTo>
                      <a:pt x="170" y="8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75" name="Freeform 2092"/>
              <p:cNvSpPr>
                <a:spLocks noChangeAspect="1"/>
              </p:cNvSpPr>
              <p:nvPr/>
            </p:nvSpPr>
            <p:spPr bwMode="auto">
              <a:xfrm>
                <a:off x="4326" y="1922"/>
                <a:ext cx="24" cy="25"/>
              </a:xfrm>
              <a:custGeom>
                <a:avLst/>
                <a:gdLst>
                  <a:gd name="T0" fmla="*/ 87 w 170"/>
                  <a:gd name="T1" fmla="*/ 0 h 171"/>
                  <a:gd name="T2" fmla="*/ 44 w 170"/>
                  <a:gd name="T3" fmla="*/ 44 h 171"/>
                  <a:gd name="T4" fmla="*/ 0 w 170"/>
                  <a:gd name="T5" fmla="*/ 87 h 171"/>
                  <a:gd name="T6" fmla="*/ 83 w 170"/>
                  <a:gd name="T7" fmla="*/ 171 h 171"/>
                  <a:gd name="T8" fmla="*/ 126 w 170"/>
                  <a:gd name="T9" fmla="*/ 128 h 171"/>
                  <a:gd name="T10" fmla="*/ 170 w 170"/>
                  <a:gd name="T11" fmla="*/ 85 h 171"/>
                  <a:gd name="T12" fmla="*/ 87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87" y="0"/>
                    </a:moveTo>
                    <a:lnTo>
                      <a:pt x="44" y="44"/>
                    </a:lnTo>
                    <a:lnTo>
                      <a:pt x="0" y="87"/>
                    </a:lnTo>
                    <a:lnTo>
                      <a:pt x="83" y="171"/>
                    </a:lnTo>
                    <a:lnTo>
                      <a:pt x="126" y="128"/>
                    </a:lnTo>
                    <a:lnTo>
                      <a:pt x="170" y="85"/>
                    </a:lnTo>
                    <a:lnTo>
                      <a:pt x="8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76" name="Freeform 2093"/>
              <p:cNvSpPr>
                <a:spLocks noChangeAspect="1"/>
              </p:cNvSpPr>
              <p:nvPr/>
            </p:nvSpPr>
            <p:spPr bwMode="auto">
              <a:xfrm>
                <a:off x="4338" y="1941"/>
                <a:ext cx="6" cy="6"/>
              </a:xfrm>
              <a:custGeom>
                <a:avLst/>
                <a:gdLst>
                  <a:gd name="T0" fmla="*/ 43 w 43"/>
                  <a:gd name="T1" fmla="*/ 0 h 45"/>
                  <a:gd name="T2" fmla="*/ 0 w 43"/>
                  <a:gd name="T3" fmla="*/ 43 h 45"/>
                  <a:gd name="T4" fmla="*/ 3 w 43"/>
                  <a:gd name="T5" fmla="*/ 45 h 45"/>
                  <a:gd name="T6" fmla="*/ 43 w 43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5"/>
                  <a:gd name="T14" fmla="*/ 43 w 43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5">
                    <a:moveTo>
                      <a:pt x="43" y="0"/>
                    </a:moveTo>
                    <a:lnTo>
                      <a:pt x="0" y="43"/>
                    </a:lnTo>
                    <a:lnTo>
                      <a:pt x="3" y="45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77" name="Line 2094"/>
              <p:cNvSpPr>
                <a:spLocks noChangeAspect="1" noChangeShapeType="1"/>
              </p:cNvSpPr>
              <p:nvPr/>
            </p:nvSpPr>
            <p:spPr bwMode="auto">
              <a:xfrm>
                <a:off x="4338" y="194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78" name="Freeform 2095"/>
              <p:cNvSpPr>
                <a:spLocks noChangeAspect="1"/>
              </p:cNvSpPr>
              <p:nvPr/>
            </p:nvSpPr>
            <p:spPr bwMode="auto">
              <a:xfrm>
                <a:off x="4338" y="1934"/>
                <a:ext cx="24" cy="25"/>
              </a:xfrm>
              <a:custGeom>
                <a:avLst/>
                <a:gdLst>
                  <a:gd name="T0" fmla="*/ 81 w 170"/>
                  <a:gd name="T1" fmla="*/ 0 h 171"/>
                  <a:gd name="T2" fmla="*/ 40 w 170"/>
                  <a:gd name="T3" fmla="*/ 46 h 171"/>
                  <a:gd name="T4" fmla="*/ 0 w 170"/>
                  <a:gd name="T5" fmla="*/ 91 h 171"/>
                  <a:gd name="T6" fmla="*/ 88 w 170"/>
                  <a:gd name="T7" fmla="*/ 171 h 171"/>
                  <a:gd name="T8" fmla="*/ 129 w 170"/>
                  <a:gd name="T9" fmla="*/ 126 h 171"/>
                  <a:gd name="T10" fmla="*/ 170 w 170"/>
                  <a:gd name="T11" fmla="*/ 80 h 171"/>
                  <a:gd name="T12" fmla="*/ 81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81" y="0"/>
                    </a:moveTo>
                    <a:lnTo>
                      <a:pt x="40" y="46"/>
                    </a:lnTo>
                    <a:lnTo>
                      <a:pt x="0" y="91"/>
                    </a:lnTo>
                    <a:lnTo>
                      <a:pt x="88" y="171"/>
                    </a:lnTo>
                    <a:lnTo>
                      <a:pt x="129" y="126"/>
                    </a:lnTo>
                    <a:lnTo>
                      <a:pt x="170" y="8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79" name="Freeform 2096"/>
              <p:cNvSpPr>
                <a:spLocks noChangeAspect="1"/>
              </p:cNvSpPr>
              <p:nvPr/>
            </p:nvSpPr>
            <p:spPr bwMode="auto">
              <a:xfrm>
                <a:off x="4338" y="1934"/>
                <a:ext cx="24" cy="25"/>
              </a:xfrm>
              <a:custGeom>
                <a:avLst/>
                <a:gdLst>
                  <a:gd name="T0" fmla="*/ 81 w 170"/>
                  <a:gd name="T1" fmla="*/ 0 h 171"/>
                  <a:gd name="T2" fmla="*/ 40 w 170"/>
                  <a:gd name="T3" fmla="*/ 46 h 171"/>
                  <a:gd name="T4" fmla="*/ 0 w 170"/>
                  <a:gd name="T5" fmla="*/ 91 h 171"/>
                  <a:gd name="T6" fmla="*/ 88 w 170"/>
                  <a:gd name="T7" fmla="*/ 171 h 171"/>
                  <a:gd name="T8" fmla="*/ 129 w 170"/>
                  <a:gd name="T9" fmla="*/ 126 h 171"/>
                  <a:gd name="T10" fmla="*/ 170 w 170"/>
                  <a:gd name="T11" fmla="*/ 80 h 171"/>
                  <a:gd name="T12" fmla="*/ 81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81" y="0"/>
                    </a:moveTo>
                    <a:lnTo>
                      <a:pt x="40" y="46"/>
                    </a:lnTo>
                    <a:lnTo>
                      <a:pt x="0" y="91"/>
                    </a:lnTo>
                    <a:lnTo>
                      <a:pt x="88" y="171"/>
                    </a:lnTo>
                    <a:lnTo>
                      <a:pt x="129" y="126"/>
                    </a:lnTo>
                    <a:lnTo>
                      <a:pt x="170" y="80"/>
                    </a:lnTo>
                    <a:lnTo>
                      <a:pt x="8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80" name="Freeform 2097"/>
              <p:cNvSpPr>
                <a:spLocks noChangeAspect="1"/>
              </p:cNvSpPr>
              <p:nvPr/>
            </p:nvSpPr>
            <p:spPr bwMode="auto">
              <a:xfrm>
                <a:off x="4351" y="1952"/>
                <a:ext cx="6" cy="7"/>
              </a:xfrm>
              <a:custGeom>
                <a:avLst/>
                <a:gdLst>
                  <a:gd name="T0" fmla="*/ 41 w 41"/>
                  <a:gd name="T1" fmla="*/ 0 h 47"/>
                  <a:gd name="T2" fmla="*/ 0 w 41"/>
                  <a:gd name="T3" fmla="*/ 45 h 47"/>
                  <a:gd name="T4" fmla="*/ 4 w 41"/>
                  <a:gd name="T5" fmla="*/ 47 h 47"/>
                  <a:gd name="T6" fmla="*/ 41 w 41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7"/>
                  <a:gd name="T14" fmla="*/ 41 w 41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7">
                    <a:moveTo>
                      <a:pt x="41" y="0"/>
                    </a:moveTo>
                    <a:lnTo>
                      <a:pt x="0" y="45"/>
                    </a:lnTo>
                    <a:lnTo>
                      <a:pt x="4" y="47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81" name="Line 2098"/>
              <p:cNvSpPr>
                <a:spLocks noChangeAspect="1" noChangeShapeType="1"/>
              </p:cNvSpPr>
              <p:nvPr/>
            </p:nvSpPr>
            <p:spPr bwMode="auto">
              <a:xfrm>
                <a:off x="4351" y="195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82" name="Freeform 2099"/>
              <p:cNvSpPr>
                <a:spLocks noChangeAspect="1"/>
              </p:cNvSpPr>
              <p:nvPr/>
            </p:nvSpPr>
            <p:spPr bwMode="auto">
              <a:xfrm>
                <a:off x="4351" y="1945"/>
                <a:ext cx="24" cy="25"/>
              </a:xfrm>
              <a:custGeom>
                <a:avLst/>
                <a:gdLst>
                  <a:gd name="T0" fmla="*/ 75 w 169"/>
                  <a:gd name="T1" fmla="*/ 0 h 171"/>
                  <a:gd name="T2" fmla="*/ 37 w 169"/>
                  <a:gd name="T3" fmla="*/ 48 h 171"/>
                  <a:gd name="T4" fmla="*/ 0 w 169"/>
                  <a:gd name="T5" fmla="*/ 95 h 171"/>
                  <a:gd name="T6" fmla="*/ 94 w 169"/>
                  <a:gd name="T7" fmla="*/ 171 h 171"/>
                  <a:gd name="T8" fmla="*/ 131 w 169"/>
                  <a:gd name="T9" fmla="*/ 123 h 171"/>
                  <a:gd name="T10" fmla="*/ 169 w 169"/>
                  <a:gd name="T11" fmla="*/ 75 h 171"/>
                  <a:gd name="T12" fmla="*/ 75 w 169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75" y="0"/>
                    </a:moveTo>
                    <a:lnTo>
                      <a:pt x="37" y="48"/>
                    </a:lnTo>
                    <a:lnTo>
                      <a:pt x="0" y="95"/>
                    </a:lnTo>
                    <a:lnTo>
                      <a:pt x="94" y="171"/>
                    </a:lnTo>
                    <a:lnTo>
                      <a:pt x="131" y="123"/>
                    </a:lnTo>
                    <a:lnTo>
                      <a:pt x="169" y="7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83" name="Freeform 2100"/>
              <p:cNvSpPr>
                <a:spLocks noChangeAspect="1"/>
              </p:cNvSpPr>
              <p:nvPr/>
            </p:nvSpPr>
            <p:spPr bwMode="auto">
              <a:xfrm>
                <a:off x="4351" y="1945"/>
                <a:ext cx="24" cy="25"/>
              </a:xfrm>
              <a:custGeom>
                <a:avLst/>
                <a:gdLst>
                  <a:gd name="T0" fmla="*/ 75 w 169"/>
                  <a:gd name="T1" fmla="*/ 0 h 171"/>
                  <a:gd name="T2" fmla="*/ 37 w 169"/>
                  <a:gd name="T3" fmla="*/ 48 h 171"/>
                  <a:gd name="T4" fmla="*/ 0 w 169"/>
                  <a:gd name="T5" fmla="*/ 95 h 171"/>
                  <a:gd name="T6" fmla="*/ 94 w 169"/>
                  <a:gd name="T7" fmla="*/ 171 h 171"/>
                  <a:gd name="T8" fmla="*/ 131 w 169"/>
                  <a:gd name="T9" fmla="*/ 123 h 171"/>
                  <a:gd name="T10" fmla="*/ 169 w 169"/>
                  <a:gd name="T11" fmla="*/ 75 h 171"/>
                  <a:gd name="T12" fmla="*/ 75 w 169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75" y="0"/>
                    </a:moveTo>
                    <a:lnTo>
                      <a:pt x="37" y="48"/>
                    </a:lnTo>
                    <a:lnTo>
                      <a:pt x="0" y="95"/>
                    </a:lnTo>
                    <a:lnTo>
                      <a:pt x="94" y="171"/>
                    </a:lnTo>
                    <a:lnTo>
                      <a:pt x="131" y="123"/>
                    </a:lnTo>
                    <a:lnTo>
                      <a:pt x="169" y="75"/>
                    </a:lnTo>
                    <a:lnTo>
                      <a:pt x="7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84" name="Freeform 2101"/>
              <p:cNvSpPr>
                <a:spLocks noChangeAspect="1"/>
              </p:cNvSpPr>
              <p:nvPr/>
            </p:nvSpPr>
            <p:spPr bwMode="auto">
              <a:xfrm>
                <a:off x="4365" y="1963"/>
                <a:ext cx="5" cy="7"/>
              </a:xfrm>
              <a:custGeom>
                <a:avLst/>
                <a:gdLst>
                  <a:gd name="T0" fmla="*/ 37 w 37"/>
                  <a:gd name="T1" fmla="*/ 0 h 50"/>
                  <a:gd name="T2" fmla="*/ 0 w 37"/>
                  <a:gd name="T3" fmla="*/ 48 h 50"/>
                  <a:gd name="T4" fmla="*/ 2 w 37"/>
                  <a:gd name="T5" fmla="*/ 50 h 50"/>
                  <a:gd name="T6" fmla="*/ 37 w 37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0"/>
                    </a:moveTo>
                    <a:lnTo>
                      <a:pt x="0" y="48"/>
                    </a:lnTo>
                    <a:lnTo>
                      <a:pt x="2" y="5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85" name="Line 2102"/>
              <p:cNvSpPr>
                <a:spLocks noChangeAspect="1" noChangeShapeType="1"/>
              </p:cNvSpPr>
              <p:nvPr/>
            </p:nvSpPr>
            <p:spPr bwMode="auto">
              <a:xfrm>
                <a:off x="4365" y="19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86" name="Freeform 2103"/>
              <p:cNvSpPr>
                <a:spLocks noChangeAspect="1"/>
              </p:cNvSpPr>
              <p:nvPr/>
            </p:nvSpPr>
            <p:spPr bwMode="auto">
              <a:xfrm>
                <a:off x="4365" y="1956"/>
                <a:ext cx="24" cy="24"/>
              </a:xfrm>
              <a:custGeom>
                <a:avLst/>
                <a:gdLst>
                  <a:gd name="T0" fmla="*/ 71 w 170"/>
                  <a:gd name="T1" fmla="*/ 0 h 169"/>
                  <a:gd name="T2" fmla="*/ 35 w 170"/>
                  <a:gd name="T3" fmla="*/ 50 h 169"/>
                  <a:gd name="T4" fmla="*/ 0 w 170"/>
                  <a:gd name="T5" fmla="*/ 100 h 169"/>
                  <a:gd name="T6" fmla="*/ 99 w 170"/>
                  <a:gd name="T7" fmla="*/ 169 h 169"/>
                  <a:gd name="T8" fmla="*/ 134 w 170"/>
                  <a:gd name="T9" fmla="*/ 119 h 169"/>
                  <a:gd name="T10" fmla="*/ 170 w 170"/>
                  <a:gd name="T11" fmla="*/ 69 h 169"/>
                  <a:gd name="T12" fmla="*/ 71 w 170"/>
                  <a:gd name="T13" fmla="*/ 0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9"/>
                  <a:gd name="T23" fmla="*/ 170 w 170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9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99" y="169"/>
                    </a:lnTo>
                    <a:lnTo>
                      <a:pt x="134" y="119"/>
                    </a:lnTo>
                    <a:lnTo>
                      <a:pt x="170" y="6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87" name="Freeform 2104"/>
              <p:cNvSpPr>
                <a:spLocks noChangeAspect="1"/>
              </p:cNvSpPr>
              <p:nvPr/>
            </p:nvSpPr>
            <p:spPr bwMode="auto">
              <a:xfrm>
                <a:off x="4365" y="1956"/>
                <a:ext cx="24" cy="24"/>
              </a:xfrm>
              <a:custGeom>
                <a:avLst/>
                <a:gdLst>
                  <a:gd name="T0" fmla="*/ 71 w 170"/>
                  <a:gd name="T1" fmla="*/ 0 h 169"/>
                  <a:gd name="T2" fmla="*/ 35 w 170"/>
                  <a:gd name="T3" fmla="*/ 50 h 169"/>
                  <a:gd name="T4" fmla="*/ 0 w 170"/>
                  <a:gd name="T5" fmla="*/ 100 h 169"/>
                  <a:gd name="T6" fmla="*/ 99 w 170"/>
                  <a:gd name="T7" fmla="*/ 169 h 169"/>
                  <a:gd name="T8" fmla="*/ 134 w 170"/>
                  <a:gd name="T9" fmla="*/ 119 h 169"/>
                  <a:gd name="T10" fmla="*/ 170 w 170"/>
                  <a:gd name="T11" fmla="*/ 69 h 169"/>
                  <a:gd name="T12" fmla="*/ 71 w 170"/>
                  <a:gd name="T13" fmla="*/ 0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9"/>
                  <a:gd name="T23" fmla="*/ 170 w 170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9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99" y="169"/>
                    </a:lnTo>
                    <a:lnTo>
                      <a:pt x="134" y="119"/>
                    </a:lnTo>
                    <a:lnTo>
                      <a:pt x="170" y="69"/>
                    </a:lnTo>
                    <a:lnTo>
                      <a:pt x="7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88" name="Freeform 2105"/>
              <p:cNvSpPr>
                <a:spLocks noChangeAspect="1"/>
              </p:cNvSpPr>
              <p:nvPr/>
            </p:nvSpPr>
            <p:spPr bwMode="auto">
              <a:xfrm>
                <a:off x="4379" y="1973"/>
                <a:ext cx="5" cy="7"/>
              </a:xfrm>
              <a:custGeom>
                <a:avLst/>
                <a:gdLst>
                  <a:gd name="T0" fmla="*/ 35 w 35"/>
                  <a:gd name="T1" fmla="*/ 0 h 51"/>
                  <a:gd name="T2" fmla="*/ 0 w 35"/>
                  <a:gd name="T3" fmla="*/ 50 h 51"/>
                  <a:gd name="T4" fmla="*/ 4 w 35"/>
                  <a:gd name="T5" fmla="*/ 51 h 51"/>
                  <a:gd name="T6" fmla="*/ 35 w 35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1"/>
                  <a:gd name="T14" fmla="*/ 35 w 35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1">
                    <a:moveTo>
                      <a:pt x="35" y="0"/>
                    </a:moveTo>
                    <a:lnTo>
                      <a:pt x="0" y="50"/>
                    </a:lnTo>
                    <a:lnTo>
                      <a:pt x="4" y="5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89" name="Line 2106"/>
              <p:cNvSpPr>
                <a:spLocks noChangeAspect="1" noChangeShapeType="1"/>
              </p:cNvSpPr>
              <p:nvPr/>
            </p:nvSpPr>
            <p:spPr bwMode="auto">
              <a:xfrm>
                <a:off x="4379" y="19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90" name="Freeform 2107"/>
              <p:cNvSpPr>
                <a:spLocks noChangeAspect="1"/>
              </p:cNvSpPr>
              <p:nvPr/>
            </p:nvSpPr>
            <p:spPr bwMode="auto">
              <a:xfrm>
                <a:off x="4380" y="1965"/>
                <a:ext cx="24" cy="24"/>
              </a:xfrm>
              <a:custGeom>
                <a:avLst/>
                <a:gdLst>
                  <a:gd name="T0" fmla="*/ 63 w 168"/>
                  <a:gd name="T1" fmla="*/ 0 h 167"/>
                  <a:gd name="T2" fmla="*/ 31 w 168"/>
                  <a:gd name="T3" fmla="*/ 51 h 167"/>
                  <a:gd name="T4" fmla="*/ 0 w 168"/>
                  <a:gd name="T5" fmla="*/ 102 h 167"/>
                  <a:gd name="T6" fmla="*/ 104 w 168"/>
                  <a:gd name="T7" fmla="*/ 167 h 167"/>
                  <a:gd name="T8" fmla="*/ 136 w 168"/>
                  <a:gd name="T9" fmla="*/ 116 h 167"/>
                  <a:gd name="T10" fmla="*/ 168 w 168"/>
                  <a:gd name="T11" fmla="*/ 65 h 167"/>
                  <a:gd name="T12" fmla="*/ 63 w 168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7"/>
                  <a:gd name="T23" fmla="*/ 168 w 168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7">
                    <a:moveTo>
                      <a:pt x="63" y="0"/>
                    </a:moveTo>
                    <a:lnTo>
                      <a:pt x="31" y="51"/>
                    </a:lnTo>
                    <a:lnTo>
                      <a:pt x="0" y="102"/>
                    </a:lnTo>
                    <a:lnTo>
                      <a:pt x="104" y="167"/>
                    </a:lnTo>
                    <a:lnTo>
                      <a:pt x="136" y="116"/>
                    </a:lnTo>
                    <a:lnTo>
                      <a:pt x="168" y="65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91" name="Freeform 2108"/>
              <p:cNvSpPr>
                <a:spLocks noChangeAspect="1"/>
              </p:cNvSpPr>
              <p:nvPr/>
            </p:nvSpPr>
            <p:spPr bwMode="auto">
              <a:xfrm>
                <a:off x="4380" y="1965"/>
                <a:ext cx="24" cy="24"/>
              </a:xfrm>
              <a:custGeom>
                <a:avLst/>
                <a:gdLst>
                  <a:gd name="T0" fmla="*/ 63 w 168"/>
                  <a:gd name="T1" fmla="*/ 0 h 167"/>
                  <a:gd name="T2" fmla="*/ 31 w 168"/>
                  <a:gd name="T3" fmla="*/ 51 h 167"/>
                  <a:gd name="T4" fmla="*/ 0 w 168"/>
                  <a:gd name="T5" fmla="*/ 102 h 167"/>
                  <a:gd name="T6" fmla="*/ 104 w 168"/>
                  <a:gd name="T7" fmla="*/ 167 h 167"/>
                  <a:gd name="T8" fmla="*/ 136 w 168"/>
                  <a:gd name="T9" fmla="*/ 116 h 167"/>
                  <a:gd name="T10" fmla="*/ 168 w 168"/>
                  <a:gd name="T11" fmla="*/ 65 h 167"/>
                  <a:gd name="T12" fmla="*/ 63 w 168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7"/>
                  <a:gd name="T23" fmla="*/ 168 w 168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7">
                    <a:moveTo>
                      <a:pt x="63" y="0"/>
                    </a:moveTo>
                    <a:lnTo>
                      <a:pt x="31" y="51"/>
                    </a:lnTo>
                    <a:lnTo>
                      <a:pt x="0" y="102"/>
                    </a:lnTo>
                    <a:lnTo>
                      <a:pt x="104" y="167"/>
                    </a:lnTo>
                    <a:lnTo>
                      <a:pt x="136" y="116"/>
                    </a:lnTo>
                    <a:lnTo>
                      <a:pt x="168" y="65"/>
                    </a:lnTo>
                    <a:lnTo>
                      <a:pt x="6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92" name="Freeform 2109"/>
              <p:cNvSpPr>
                <a:spLocks noChangeAspect="1"/>
              </p:cNvSpPr>
              <p:nvPr/>
            </p:nvSpPr>
            <p:spPr bwMode="auto">
              <a:xfrm>
                <a:off x="4395" y="1982"/>
                <a:ext cx="4" cy="8"/>
              </a:xfrm>
              <a:custGeom>
                <a:avLst/>
                <a:gdLst>
                  <a:gd name="T0" fmla="*/ 32 w 32"/>
                  <a:gd name="T1" fmla="*/ 0 h 55"/>
                  <a:gd name="T2" fmla="*/ 0 w 32"/>
                  <a:gd name="T3" fmla="*/ 51 h 55"/>
                  <a:gd name="T4" fmla="*/ 4 w 32"/>
                  <a:gd name="T5" fmla="*/ 55 h 55"/>
                  <a:gd name="T6" fmla="*/ 32 w 32"/>
                  <a:gd name="T7" fmla="*/ 0 h 5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5"/>
                  <a:gd name="T14" fmla="*/ 32 w 32"/>
                  <a:gd name="T15" fmla="*/ 55 h 5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5">
                    <a:moveTo>
                      <a:pt x="32" y="0"/>
                    </a:moveTo>
                    <a:lnTo>
                      <a:pt x="0" y="51"/>
                    </a:lnTo>
                    <a:lnTo>
                      <a:pt x="4" y="55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93" name="Line 2110"/>
              <p:cNvSpPr>
                <a:spLocks noChangeAspect="1" noChangeShapeType="1"/>
              </p:cNvSpPr>
              <p:nvPr/>
            </p:nvSpPr>
            <p:spPr bwMode="auto">
              <a:xfrm>
                <a:off x="4395" y="198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94" name="Freeform 2111"/>
              <p:cNvSpPr>
                <a:spLocks noChangeAspect="1"/>
              </p:cNvSpPr>
              <p:nvPr/>
            </p:nvSpPr>
            <p:spPr bwMode="auto">
              <a:xfrm>
                <a:off x="4395" y="1974"/>
                <a:ext cx="24" cy="24"/>
              </a:xfrm>
              <a:custGeom>
                <a:avLst/>
                <a:gdLst>
                  <a:gd name="T0" fmla="*/ 56 w 167"/>
                  <a:gd name="T1" fmla="*/ 0 h 167"/>
                  <a:gd name="T2" fmla="*/ 28 w 167"/>
                  <a:gd name="T3" fmla="*/ 55 h 167"/>
                  <a:gd name="T4" fmla="*/ 0 w 167"/>
                  <a:gd name="T5" fmla="*/ 110 h 167"/>
                  <a:gd name="T6" fmla="*/ 110 w 167"/>
                  <a:gd name="T7" fmla="*/ 167 h 167"/>
                  <a:gd name="T8" fmla="*/ 138 w 167"/>
                  <a:gd name="T9" fmla="*/ 112 h 167"/>
                  <a:gd name="T10" fmla="*/ 167 w 167"/>
                  <a:gd name="T11" fmla="*/ 57 h 167"/>
                  <a:gd name="T12" fmla="*/ 56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56" y="0"/>
                    </a:moveTo>
                    <a:lnTo>
                      <a:pt x="28" y="55"/>
                    </a:lnTo>
                    <a:lnTo>
                      <a:pt x="0" y="110"/>
                    </a:lnTo>
                    <a:lnTo>
                      <a:pt x="110" y="167"/>
                    </a:lnTo>
                    <a:lnTo>
                      <a:pt x="138" y="112"/>
                    </a:lnTo>
                    <a:lnTo>
                      <a:pt x="167" y="57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95" name="Freeform 2112"/>
              <p:cNvSpPr>
                <a:spLocks noChangeAspect="1"/>
              </p:cNvSpPr>
              <p:nvPr/>
            </p:nvSpPr>
            <p:spPr bwMode="auto">
              <a:xfrm>
                <a:off x="4395" y="1974"/>
                <a:ext cx="24" cy="24"/>
              </a:xfrm>
              <a:custGeom>
                <a:avLst/>
                <a:gdLst>
                  <a:gd name="T0" fmla="*/ 56 w 167"/>
                  <a:gd name="T1" fmla="*/ 0 h 167"/>
                  <a:gd name="T2" fmla="*/ 28 w 167"/>
                  <a:gd name="T3" fmla="*/ 55 h 167"/>
                  <a:gd name="T4" fmla="*/ 0 w 167"/>
                  <a:gd name="T5" fmla="*/ 110 h 167"/>
                  <a:gd name="T6" fmla="*/ 110 w 167"/>
                  <a:gd name="T7" fmla="*/ 167 h 167"/>
                  <a:gd name="T8" fmla="*/ 138 w 167"/>
                  <a:gd name="T9" fmla="*/ 112 h 167"/>
                  <a:gd name="T10" fmla="*/ 167 w 167"/>
                  <a:gd name="T11" fmla="*/ 57 h 167"/>
                  <a:gd name="T12" fmla="*/ 56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56" y="0"/>
                    </a:moveTo>
                    <a:lnTo>
                      <a:pt x="28" y="55"/>
                    </a:lnTo>
                    <a:lnTo>
                      <a:pt x="0" y="110"/>
                    </a:lnTo>
                    <a:lnTo>
                      <a:pt x="110" y="167"/>
                    </a:lnTo>
                    <a:lnTo>
                      <a:pt x="138" y="112"/>
                    </a:lnTo>
                    <a:lnTo>
                      <a:pt x="167" y="57"/>
                    </a:lnTo>
                    <a:lnTo>
                      <a:pt x="5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96" name="Freeform 2113"/>
              <p:cNvSpPr>
                <a:spLocks noChangeAspect="1"/>
              </p:cNvSpPr>
              <p:nvPr/>
            </p:nvSpPr>
            <p:spPr bwMode="auto">
              <a:xfrm>
                <a:off x="4411" y="1990"/>
                <a:ext cx="4" cy="8"/>
              </a:xfrm>
              <a:custGeom>
                <a:avLst/>
                <a:gdLst>
                  <a:gd name="T0" fmla="*/ 28 w 28"/>
                  <a:gd name="T1" fmla="*/ 0 h 56"/>
                  <a:gd name="T2" fmla="*/ 0 w 28"/>
                  <a:gd name="T3" fmla="*/ 55 h 56"/>
                  <a:gd name="T4" fmla="*/ 3 w 28"/>
                  <a:gd name="T5" fmla="*/ 56 h 56"/>
                  <a:gd name="T6" fmla="*/ 28 w 28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6"/>
                  <a:gd name="T14" fmla="*/ 28 w 2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6">
                    <a:moveTo>
                      <a:pt x="28" y="0"/>
                    </a:moveTo>
                    <a:lnTo>
                      <a:pt x="0" y="55"/>
                    </a:lnTo>
                    <a:lnTo>
                      <a:pt x="3" y="56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97" name="Line 2114"/>
              <p:cNvSpPr>
                <a:spLocks noChangeAspect="1" noChangeShapeType="1"/>
              </p:cNvSpPr>
              <p:nvPr/>
            </p:nvSpPr>
            <p:spPr bwMode="auto">
              <a:xfrm>
                <a:off x="4411" y="19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98" name="Freeform 2115"/>
              <p:cNvSpPr>
                <a:spLocks noChangeAspect="1"/>
              </p:cNvSpPr>
              <p:nvPr/>
            </p:nvSpPr>
            <p:spPr bwMode="auto">
              <a:xfrm>
                <a:off x="4411" y="1982"/>
                <a:ext cx="24" cy="23"/>
              </a:xfrm>
              <a:custGeom>
                <a:avLst/>
                <a:gdLst>
                  <a:gd name="T0" fmla="*/ 50 w 164"/>
                  <a:gd name="T1" fmla="*/ 0 h 163"/>
                  <a:gd name="T2" fmla="*/ 25 w 164"/>
                  <a:gd name="T3" fmla="*/ 56 h 163"/>
                  <a:gd name="T4" fmla="*/ 0 w 164"/>
                  <a:gd name="T5" fmla="*/ 112 h 163"/>
                  <a:gd name="T6" fmla="*/ 114 w 164"/>
                  <a:gd name="T7" fmla="*/ 163 h 163"/>
                  <a:gd name="T8" fmla="*/ 139 w 164"/>
                  <a:gd name="T9" fmla="*/ 107 h 163"/>
                  <a:gd name="T10" fmla="*/ 164 w 164"/>
                  <a:gd name="T11" fmla="*/ 51 h 163"/>
                  <a:gd name="T12" fmla="*/ 50 w 164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3"/>
                  <a:gd name="T23" fmla="*/ 164 w 164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3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114" y="163"/>
                    </a:lnTo>
                    <a:lnTo>
                      <a:pt x="139" y="107"/>
                    </a:lnTo>
                    <a:lnTo>
                      <a:pt x="164" y="5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099" name="Freeform 2116"/>
              <p:cNvSpPr>
                <a:spLocks noChangeAspect="1"/>
              </p:cNvSpPr>
              <p:nvPr/>
            </p:nvSpPr>
            <p:spPr bwMode="auto">
              <a:xfrm>
                <a:off x="4411" y="1982"/>
                <a:ext cx="24" cy="23"/>
              </a:xfrm>
              <a:custGeom>
                <a:avLst/>
                <a:gdLst>
                  <a:gd name="T0" fmla="*/ 50 w 164"/>
                  <a:gd name="T1" fmla="*/ 0 h 163"/>
                  <a:gd name="T2" fmla="*/ 25 w 164"/>
                  <a:gd name="T3" fmla="*/ 56 h 163"/>
                  <a:gd name="T4" fmla="*/ 0 w 164"/>
                  <a:gd name="T5" fmla="*/ 112 h 163"/>
                  <a:gd name="T6" fmla="*/ 114 w 164"/>
                  <a:gd name="T7" fmla="*/ 163 h 163"/>
                  <a:gd name="T8" fmla="*/ 139 w 164"/>
                  <a:gd name="T9" fmla="*/ 107 h 163"/>
                  <a:gd name="T10" fmla="*/ 164 w 164"/>
                  <a:gd name="T11" fmla="*/ 51 h 163"/>
                  <a:gd name="T12" fmla="*/ 50 w 164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3"/>
                  <a:gd name="T23" fmla="*/ 164 w 164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3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114" y="163"/>
                    </a:lnTo>
                    <a:lnTo>
                      <a:pt x="139" y="107"/>
                    </a:lnTo>
                    <a:lnTo>
                      <a:pt x="164" y="51"/>
                    </a:lnTo>
                    <a:lnTo>
                      <a:pt x="5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309" name="Group 2117"/>
            <p:cNvGrpSpPr>
              <a:grpSpLocks noChangeAspect="1"/>
            </p:cNvGrpSpPr>
            <p:nvPr/>
          </p:nvGrpSpPr>
          <p:grpSpPr bwMode="auto">
            <a:xfrm>
              <a:off x="4263" y="1213"/>
              <a:ext cx="400" cy="754"/>
              <a:chOff x="4428" y="1269"/>
              <a:chExt cx="400" cy="755"/>
            </a:xfrm>
          </p:grpSpPr>
          <p:sp>
            <p:nvSpPr>
              <p:cNvPr id="4980" name="Freeform 2118"/>
              <p:cNvSpPr>
                <a:spLocks noChangeAspect="1"/>
              </p:cNvSpPr>
              <p:nvPr/>
            </p:nvSpPr>
            <p:spPr bwMode="auto">
              <a:xfrm>
                <a:off x="4428" y="1997"/>
                <a:ext cx="3" cy="9"/>
              </a:xfrm>
              <a:custGeom>
                <a:avLst/>
                <a:gdLst>
                  <a:gd name="T0" fmla="*/ 25 w 25"/>
                  <a:gd name="T1" fmla="*/ 0 h 57"/>
                  <a:gd name="T2" fmla="*/ 0 w 25"/>
                  <a:gd name="T3" fmla="*/ 56 h 57"/>
                  <a:gd name="T4" fmla="*/ 4 w 25"/>
                  <a:gd name="T5" fmla="*/ 57 h 57"/>
                  <a:gd name="T6" fmla="*/ 25 w 25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7"/>
                  <a:gd name="T14" fmla="*/ 25 w 25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7">
                    <a:moveTo>
                      <a:pt x="25" y="0"/>
                    </a:moveTo>
                    <a:lnTo>
                      <a:pt x="0" y="56"/>
                    </a:lnTo>
                    <a:lnTo>
                      <a:pt x="4" y="57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81" name="Line 2119"/>
              <p:cNvSpPr>
                <a:spLocks noChangeAspect="1" noChangeShapeType="1"/>
              </p:cNvSpPr>
              <p:nvPr/>
            </p:nvSpPr>
            <p:spPr bwMode="auto">
              <a:xfrm>
                <a:off x="4428" y="200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82" name="Freeform 2120"/>
              <p:cNvSpPr>
                <a:spLocks noChangeAspect="1"/>
              </p:cNvSpPr>
              <p:nvPr/>
            </p:nvSpPr>
            <p:spPr bwMode="auto">
              <a:xfrm>
                <a:off x="4428" y="1989"/>
                <a:ext cx="23" cy="23"/>
              </a:xfrm>
              <a:custGeom>
                <a:avLst/>
                <a:gdLst>
                  <a:gd name="T0" fmla="*/ 41 w 161"/>
                  <a:gd name="T1" fmla="*/ 0 h 156"/>
                  <a:gd name="T2" fmla="*/ 21 w 161"/>
                  <a:gd name="T3" fmla="*/ 57 h 156"/>
                  <a:gd name="T4" fmla="*/ 0 w 161"/>
                  <a:gd name="T5" fmla="*/ 114 h 156"/>
                  <a:gd name="T6" fmla="*/ 120 w 161"/>
                  <a:gd name="T7" fmla="*/ 156 h 156"/>
                  <a:gd name="T8" fmla="*/ 140 w 161"/>
                  <a:gd name="T9" fmla="*/ 99 h 156"/>
                  <a:gd name="T10" fmla="*/ 161 w 161"/>
                  <a:gd name="T11" fmla="*/ 42 h 156"/>
                  <a:gd name="T12" fmla="*/ 41 w 161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6"/>
                  <a:gd name="T23" fmla="*/ 161 w 161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6">
                    <a:moveTo>
                      <a:pt x="41" y="0"/>
                    </a:moveTo>
                    <a:lnTo>
                      <a:pt x="21" y="57"/>
                    </a:lnTo>
                    <a:lnTo>
                      <a:pt x="0" y="114"/>
                    </a:lnTo>
                    <a:lnTo>
                      <a:pt x="120" y="156"/>
                    </a:lnTo>
                    <a:lnTo>
                      <a:pt x="140" y="99"/>
                    </a:lnTo>
                    <a:lnTo>
                      <a:pt x="161" y="42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83" name="Freeform 2121"/>
              <p:cNvSpPr>
                <a:spLocks noChangeAspect="1"/>
              </p:cNvSpPr>
              <p:nvPr/>
            </p:nvSpPr>
            <p:spPr bwMode="auto">
              <a:xfrm>
                <a:off x="4428" y="1989"/>
                <a:ext cx="23" cy="23"/>
              </a:xfrm>
              <a:custGeom>
                <a:avLst/>
                <a:gdLst>
                  <a:gd name="T0" fmla="*/ 41 w 161"/>
                  <a:gd name="T1" fmla="*/ 0 h 156"/>
                  <a:gd name="T2" fmla="*/ 21 w 161"/>
                  <a:gd name="T3" fmla="*/ 57 h 156"/>
                  <a:gd name="T4" fmla="*/ 0 w 161"/>
                  <a:gd name="T5" fmla="*/ 114 h 156"/>
                  <a:gd name="T6" fmla="*/ 120 w 161"/>
                  <a:gd name="T7" fmla="*/ 156 h 156"/>
                  <a:gd name="T8" fmla="*/ 140 w 161"/>
                  <a:gd name="T9" fmla="*/ 99 h 156"/>
                  <a:gd name="T10" fmla="*/ 161 w 161"/>
                  <a:gd name="T11" fmla="*/ 42 h 156"/>
                  <a:gd name="T12" fmla="*/ 41 w 161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6"/>
                  <a:gd name="T23" fmla="*/ 161 w 161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6">
                    <a:moveTo>
                      <a:pt x="41" y="0"/>
                    </a:moveTo>
                    <a:lnTo>
                      <a:pt x="21" y="57"/>
                    </a:lnTo>
                    <a:lnTo>
                      <a:pt x="0" y="114"/>
                    </a:lnTo>
                    <a:lnTo>
                      <a:pt x="120" y="156"/>
                    </a:lnTo>
                    <a:lnTo>
                      <a:pt x="140" y="99"/>
                    </a:lnTo>
                    <a:lnTo>
                      <a:pt x="161" y="42"/>
                    </a:lnTo>
                    <a:lnTo>
                      <a:pt x="4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84" name="Freeform 2122"/>
              <p:cNvSpPr>
                <a:spLocks noChangeAspect="1"/>
              </p:cNvSpPr>
              <p:nvPr/>
            </p:nvSpPr>
            <p:spPr bwMode="auto">
              <a:xfrm>
                <a:off x="4445" y="2003"/>
                <a:ext cx="3" cy="9"/>
              </a:xfrm>
              <a:custGeom>
                <a:avLst/>
                <a:gdLst>
                  <a:gd name="T0" fmla="*/ 20 w 20"/>
                  <a:gd name="T1" fmla="*/ 0 h 60"/>
                  <a:gd name="T2" fmla="*/ 0 w 20"/>
                  <a:gd name="T3" fmla="*/ 57 h 60"/>
                  <a:gd name="T4" fmla="*/ 4 w 20"/>
                  <a:gd name="T5" fmla="*/ 60 h 60"/>
                  <a:gd name="T6" fmla="*/ 20 w 2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60"/>
                  <a:gd name="T14" fmla="*/ 20 w 2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60">
                    <a:moveTo>
                      <a:pt x="20" y="0"/>
                    </a:moveTo>
                    <a:lnTo>
                      <a:pt x="0" y="57"/>
                    </a:lnTo>
                    <a:lnTo>
                      <a:pt x="4" y="6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85" name="Line 2123"/>
              <p:cNvSpPr>
                <a:spLocks noChangeAspect="1" noChangeShapeType="1"/>
              </p:cNvSpPr>
              <p:nvPr/>
            </p:nvSpPr>
            <p:spPr bwMode="auto">
              <a:xfrm>
                <a:off x="4445" y="20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86" name="Freeform 2124"/>
              <p:cNvSpPr>
                <a:spLocks noChangeAspect="1"/>
              </p:cNvSpPr>
              <p:nvPr/>
            </p:nvSpPr>
            <p:spPr bwMode="auto">
              <a:xfrm>
                <a:off x="4446" y="1995"/>
                <a:ext cx="22" cy="22"/>
              </a:xfrm>
              <a:custGeom>
                <a:avLst/>
                <a:gdLst>
                  <a:gd name="T0" fmla="*/ 32 w 155"/>
                  <a:gd name="T1" fmla="*/ 0 h 153"/>
                  <a:gd name="T2" fmla="*/ 16 w 155"/>
                  <a:gd name="T3" fmla="*/ 59 h 153"/>
                  <a:gd name="T4" fmla="*/ 0 w 155"/>
                  <a:gd name="T5" fmla="*/ 119 h 153"/>
                  <a:gd name="T6" fmla="*/ 123 w 155"/>
                  <a:gd name="T7" fmla="*/ 153 h 153"/>
                  <a:gd name="T8" fmla="*/ 139 w 155"/>
                  <a:gd name="T9" fmla="*/ 93 h 153"/>
                  <a:gd name="T10" fmla="*/ 155 w 155"/>
                  <a:gd name="T11" fmla="*/ 34 h 153"/>
                  <a:gd name="T12" fmla="*/ 32 w 155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32" y="0"/>
                    </a:moveTo>
                    <a:lnTo>
                      <a:pt x="16" y="59"/>
                    </a:lnTo>
                    <a:lnTo>
                      <a:pt x="0" y="119"/>
                    </a:lnTo>
                    <a:lnTo>
                      <a:pt x="123" y="153"/>
                    </a:ln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87" name="Freeform 2125"/>
              <p:cNvSpPr>
                <a:spLocks noChangeAspect="1"/>
              </p:cNvSpPr>
              <p:nvPr/>
            </p:nvSpPr>
            <p:spPr bwMode="auto">
              <a:xfrm>
                <a:off x="4446" y="1995"/>
                <a:ext cx="22" cy="22"/>
              </a:xfrm>
              <a:custGeom>
                <a:avLst/>
                <a:gdLst>
                  <a:gd name="T0" fmla="*/ 32 w 155"/>
                  <a:gd name="T1" fmla="*/ 0 h 153"/>
                  <a:gd name="T2" fmla="*/ 16 w 155"/>
                  <a:gd name="T3" fmla="*/ 59 h 153"/>
                  <a:gd name="T4" fmla="*/ 0 w 155"/>
                  <a:gd name="T5" fmla="*/ 119 h 153"/>
                  <a:gd name="T6" fmla="*/ 123 w 155"/>
                  <a:gd name="T7" fmla="*/ 153 h 153"/>
                  <a:gd name="T8" fmla="*/ 139 w 155"/>
                  <a:gd name="T9" fmla="*/ 93 h 153"/>
                  <a:gd name="T10" fmla="*/ 155 w 155"/>
                  <a:gd name="T11" fmla="*/ 34 h 153"/>
                  <a:gd name="T12" fmla="*/ 32 w 155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32" y="0"/>
                    </a:moveTo>
                    <a:lnTo>
                      <a:pt x="16" y="59"/>
                    </a:lnTo>
                    <a:lnTo>
                      <a:pt x="0" y="119"/>
                    </a:lnTo>
                    <a:lnTo>
                      <a:pt x="123" y="153"/>
                    </a:ln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88" name="Freeform 2126"/>
              <p:cNvSpPr>
                <a:spLocks noChangeAspect="1"/>
              </p:cNvSpPr>
              <p:nvPr/>
            </p:nvSpPr>
            <p:spPr bwMode="auto">
              <a:xfrm>
                <a:off x="4463" y="2008"/>
                <a:ext cx="3" cy="9"/>
              </a:xfrm>
              <a:custGeom>
                <a:avLst/>
                <a:gdLst>
                  <a:gd name="T0" fmla="*/ 16 w 16"/>
                  <a:gd name="T1" fmla="*/ 0 h 61"/>
                  <a:gd name="T2" fmla="*/ 0 w 16"/>
                  <a:gd name="T3" fmla="*/ 60 h 61"/>
                  <a:gd name="T4" fmla="*/ 5 w 16"/>
                  <a:gd name="T5" fmla="*/ 61 h 61"/>
                  <a:gd name="T6" fmla="*/ 16 w 16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61"/>
                  <a:gd name="T14" fmla="*/ 16 w 16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61">
                    <a:moveTo>
                      <a:pt x="16" y="0"/>
                    </a:moveTo>
                    <a:lnTo>
                      <a:pt x="0" y="60"/>
                    </a:lnTo>
                    <a:lnTo>
                      <a:pt x="5" y="6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89" name="Line 2127"/>
              <p:cNvSpPr>
                <a:spLocks noChangeAspect="1" noChangeShapeType="1"/>
              </p:cNvSpPr>
              <p:nvPr/>
            </p:nvSpPr>
            <p:spPr bwMode="auto">
              <a:xfrm>
                <a:off x="4463" y="20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90" name="Freeform 2128"/>
              <p:cNvSpPr>
                <a:spLocks noChangeAspect="1"/>
              </p:cNvSpPr>
              <p:nvPr/>
            </p:nvSpPr>
            <p:spPr bwMode="auto">
              <a:xfrm>
                <a:off x="4464" y="2000"/>
                <a:ext cx="21" cy="20"/>
              </a:xfrm>
              <a:custGeom>
                <a:avLst/>
                <a:gdLst>
                  <a:gd name="T0" fmla="*/ 22 w 147"/>
                  <a:gd name="T1" fmla="*/ 0 h 145"/>
                  <a:gd name="T2" fmla="*/ 11 w 147"/>
                  <a:gd name="T3" fmla="*/ 60 h 145"/>
                  <a:gd name="T4" fmla="*/ 0 w 147"/>
                  <a:gd name="T5" fmla="*/ 121 h 145"/>
                  <a:gd name="T6" fmla="*/ 125 w 147"/>
                  <a:gd name="T7" fmla="*/ 145 h 145"/>
                  <a:gd name="T8" fmla="*/ 136 w 147"/>
                  <a:gd name="T9" fmla="*/ 84 h 145"/>
                  <a:gd name="T10" fmla="*/ 147 w 147"/>
                  <a:gd name="T11" fmla="*/ 24 h 145"/>
                  <a:gd name="T12" fmla="*/ 22 w 147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45"/>
                  <a:gd name="T23" fmla="*/ 147 w 147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45">
                    <a:moveTo>
                      <a:pt x="22" y="0"/>
                    </a:moveTo>
                    <a:lnTo>
                      <a:pt x="11" y="60"/>
                    </a:lnTo>
                    <a:lnTo>
                      <a:pt x="0" y="121"/>
                    </a:lnTo>
                    <a:lnTo>
                      <a:pt x="125" y="145"/>
                    </a:lnTo>
                    <a:lnTo>
                      <a:pt x="136" y="84"/>
                    </a:lnTo>
                    <a:lnTo>
                      <a:pt x="147" y="2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91" name="Freeform 2129"/>
              <p:cNvSpPr>
                <a:spLocks noChangeAspect="1"/>
              </p:cNvSpPr>
              <p:nvPr/>
            </p:nvSpPr>
            <p:spPr bwMode="auto">
              <a:xfrm>
                <a:off x="4464" y="2000"/>
                <a:ext cx="21" cy="20"/>
              </a:xfrm>
              <a:custGeom>
                <a:avLst/>
                <a:gdLst>
                  <a:gd name="T0" fmla="*/ 22 w 147"/>
                  <a:gd name="T1" fmla="*/ 0 h 145"/>
                  <a:gd name="T2" fmla="*/ 11 w 147"/>
                  <a:gd name="T3" fmla="*/ 60 h 145"/>
                  <a:gd name="T4" fmla="*/ 0 w 147"/>
                  <a:gd name="T5" fmla="*/ 121 h 145"/>
                  <a:gd name="T6" fmla="*/ 125 w 147"/>
                  <a:gd name="T7" fmla="*/ 145 h 145"/>
                  <a:gd name="T8" fmla="*/ 136 w 147"/>
                  <a:gd name="T9" fmla="*/ 84 h 145"/>
                  <a:gd name="T10" fmla="*/ 147 w 147"/>
                  <a:gd name="T11" fmla="*/ 24 h 145"/>
                  <a:gd name="T12" fmla="*/ 22 w 147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45"/>
                  <a:gd name="T23" fmla="*/ 147 w 147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45">
                    <a:moveTo>
                      <a:pt x="22" y="0"/>
                    </a:moveTo>
                    <a:lnTo>
                      <a:pt x="11" y="60"/>
                    </a:lnTo>
                    <a:lnTo>
                      <a:pt x="0" y="121"/>
                    </a:lnTo>
                    <a:lnTo>
                      <a:pt x="125" y="145"/>
                    </a:lnTo>
                    <a:lnTo>
                      <a:pt x="136" y="84"/>
                    </a:lnTo>
                    <a:lnTo>
                      <a:pt x="147" y="24"/>
                    </a:lnTo>
                    <a:lnTo>
                      <a:pt x="2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92" name="Freeform 2130"/>
              <p:cNvSpPr>
                <a:spLocks noChangeAspect="1"/>
              </p:cNvSpPr>
              <p:nvPr/>
            </p:nvSpPr>
            <p:spPr bwMode="auto">
              <a:xfrm>
                <a:off x="4482" y="2012"/>
                <a:ext cx="2" cy="8"/>
              </a:xfrm>
              <a:custGeom>
                <a:avLst/>
                <a:gdLst>
                  <a:gd name="T0" fmla="*/ 11 w 11"/>
                  <a:gd name="T1" fmla="*/ 0 h 61"/>
                  <a:gd name="T2" fmla="*/ 0 w 11"/>
                  <a:gd name="T3" fmla="*/ 61 h 61"/>
                  <a:gd name="T4" fmla="*/ 4 w 11"/>
                  <a:gd name="T5" fmla="*/ 61 h 61"/>
                  <a:gd name="T6" fmla="*/ 11 w 11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1"/>
                  <a:gd name="T14" fmla="*/ 11 w 1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1">
                    <a:moveTo>
                      <a:pt x="11" y="0"/>
                    </a:moveTo>
                    <a:lnTo>
                      <a:pt x="0" y="61"/>
                    </a:lnTo>
                    <a:lnTo>
                      <a:pt x="4" y="6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93" name="Line 2131"/>
              <p:cNvSpPr>
                <a:spLocks noChangeAspect="1" noChangeShapeType="1"/>
              </p:cNvSpPr>
              <p:nvPr/>
            </p:nvSpPr>
            <p:spPr bwMode="auto">
              <a:xfrm>
                <a:off x="4482" y="20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94" name="Freeform 2132"/>
              <p:cNvSpPr>
                <a:spLocks noChangeAspect="1"/>
              </p:cNvSpPr>
              <p:nvPr/>
            </p:nvSpPr>
            <p:spPr bwMode="auto">
              <a:xfrm>
                <a:off x="4483" y="2003"/>
                <a:ext cx="20" cy="20"/>
              </a:xfrm>
              <a:custGeom>
                <a:avLst/>
                <a:gdLst>
                  <a:gd name="T0" fmla="*/ 14 w 142"/>
                  <a:gd name="T1" fmla="*/ 0 h 136"/>
                  <a:gd name="T2" fmla="*/ 7 w 142"/>
                  <a:gd name="T3" fmla="*/ 60 h 136"/>
                  <a:gd name="T4" fmla="*/ 0 w 142"/>
                  <a:gd name="T5" fmla="*/ 121 h 136"/>
                  <a:gd name="T6" fmla="*/ 129 w 142"/>
                  <a:gd name="T7" fmla="*/ 136 h 136"/>
                  <a:gd name="T8" fmla="*/ 135 w 142"/>
                  <a:gd name="T9" fmla="*/ 75 h 136"/>
                  <a:gd name="T10" fmla="*/ 142 w 142"/>
                  <a:gd name="T11" fmla="*/ 15 h 136"/>
                  <a:gd name="T12" fmla="*/ 14 w 142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6"/>
                  <a:gd name="T23" fmla="*/ 142 w 14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6">
                    <a:moveTo>
                      <a:pt x="14" y="0"/>
                    </a:moveTo>
                    <a:lnTo>
                      <a:pt x="7" y="60"/>
                    </a:lnTo>
                    <a:lnTo>
                      <a:pt x="0" y="121"/>
                    </a:lnTo>
                    <a:lnTo>
                      <a:pt x="129" y="136"/>
                    </a:lnTo>
                    <a:lnTo>
                      <a:pt x="135" y="75"/>
                    </a:lnTo>
                    <a:lnTo>
                      <a:pt x="142" y="1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95" name="Freeform 2133"/>
              <p:cNvSpPr>
                <a:spLocks noChangeAspect="1"/>
              </p:cNvSpPr>
              <p:nvPr/>
            </p:nvSpPr>
            <p:spPr bwMode="auto">
              <a:xfrm>
                <a:off x="4483" y="2003"/>
                <a:ext cx="20" cy="20"/>
              </a:xfrm>
              <a:custGeom>
                <a:avLst/>
                <a:gdLst>
                  <a:gd name="T0" fmla="*/ 14 w 142"/>
                  <a:gd name="T1" fmla="*/ 0 h 136"/>
                  <a:gd name="T2" fmla="*/ 7 w 142"/>
                  <a:gd name="T3" fmla="*/ 60 h 136"/>
                  <a:gd name="T4" fmla="*/ 0 w 142"/>
                  <a:gd name="T5" fmla="*/ 121 h 136"/>
                  <a:gd name="T6" fmla="*/ 129 w 142"/>
                  <a:gd name="T7" fmla="*/ 136 h 136"/>
                  <a:gd name="T8" fmla="*/ 135 w 142"/>
                  <a:gd name="T9" fmla="*/ 75 h 136"/>
                  <a:gd name="T10" fmla="*/ 142 w 142"/>
                  <a:gd name="T11" fmla="*/ 15 h 136"/>
                  <a:gd name="T12" fmla="*/ 14 w 142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6"/>
                  <a:gd name="T23" fmla="*/ 142 w 14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6">
                    <a:moveTo>
                      <a:pt x="14" y="0"/>
                    </a:moveTo>
                    <a:lnTo>
                      <a:pt x="7" y="60"/>
                    </a:lnTo>
                    <a:lnTo>
                      <a:pt x="0" y="121"/>
                    </a:lnTo>
                    <a:lnTo>
                      <a:pt x="129" y="136"/>
                    </a:lnTo>
                    <a:lnTo>
                      <a:pt x="135" y="75"/>
                    </a:lnTo>
                    <a:lnTo>
                      <a:pt x="142" y="15"/>
                    </a:lnTo>
                    <a:lnTo>
                      <a:pt x="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96" name="Freeform 2134"/>
              <p:cNvSpPr>
                <a:spLocks noChangeAspect="1"/>
              </p:cNvSpPr>
              <p:nvPr/>
            </p:nvSpPr>
            <p:spPr bwMode="auto">
              <a:xfrm>
                <a:off x="4501" y="2014"/>
                <a:ext cx="1" cy="9"/>
              </a:xfrm>
              <a:custGeom>
                <a:avLst/>
                <a:gdLst>
                  <a:gd name="T0" fmla="*/ 6 w 6"/>
                  <a:gd name="T1" fmla="*/ 0 h 61"/>
                  <a:gd name="T2" fmla="*/ 0 w 6"/>
                  <a:gd name="T3" fmla="*/ 61 h 61"/>
                  <a:gd name="T4" fmla="*/ 4 w 6"/>
                  <a:gd name="T5" fmla="*/ 61 h 61"/>
                  <a:gd name="T6" fmla="*/ 6 w 6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1"/>
                  <a:gd name="T14" fmla="*/ 6 w 6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1">
                    <a:moveTo>
                      <a:pt x="6" y="0"/>
                    </a:moveTo>
                    <a:lnTo>
                      <a:pt x="0" y="61"/>
                    </a:lnTo>
                    <a:lnTo>
                      <a:pt x="4" y="6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97" name="Line 2135"/>
              <p:cNvSpPr>
                <a:spLocks noChangeAspect="1" noChangeShapeType="1"/>
              </p:cNvSpPr>
              <p:nvPr/>
            </p:nvSpPr>
            <p:spPr bwMode="auto">
              <a:xfrm>
                <a:off x="4501" y="20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98" name="Freeform 2136"/>
              <p:cNvSpPr>
                <a:spLocks noChangeAspect="1"/>
              </p:cNvSpPr>
              <p:nvPr/>
            </p:nvSpPr>
            <p:spPr bwMode="auto">
              <a:xfrm>
                <a:off x="4502" y="2005"/>
                <a:ext cx="19" cy="18"/>
              </a:xfrm>
              <a:custGeom>
                <a:avLst/>
                <a:gdLst>
                  <a:gd name="T0" fmla="*/ 5 w 134"/>
                  <a:gd name="T1" fmla="*/ 0 h 126"/>
                  <a:gd name="T2" fmla="*/ 2 w 134"/>
                  <a:gd name="T3" fmla="*/ 60 h 126"/>
                  <a:gd name="T4" fmla="*/ 0 w 134"/>
                  <a:gd name="T5" fmla="*/ 121 h 126"/>
                  <a:gd name="T6" fmla="*/ 130 w 134"/>
                  <a:gd name="T7" fmla="*/ 126 h 126"/>
                  <a:gd name="T8" fmla="*/ 132 w 134"/>
                  <a:gd name="T9" fmla="*/ 66 h 126"/>
                  <a:gd name="T10" fmla="*/ 134 w 134"/>
                  <a:gd name="T11" fmla="*/ 6 h 126"/>
                  <a:gd name="T12" fmla="*/ 5 w 134"/>
                  <a:gd name="T13" fmla="*/ 0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26"/>
                  <a:gd name="T23" fmla="*/ 134 w 134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26">
                    <a:moveTo>
                      <a:pt x="5" y="0"/>
                    </a:moveTo>
                    <a:lnTo>
                      <a:pt x="2" y="60"/>
                    </a:lnTo>
                    <a:lnTo>
                      <a:pt x="0" y="121"/>
                    </a:lnTo>
                    <a:lnTo>
                      <a:pt x="130" y="126"/>
                    </a:lnTo>
                    <a:lnTo>
                      <a:pt x="132" y="66"/>
                    </a:lnTo>
                    <a:lnTo>
                      <a:pt x="134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99" name="Freeform 2137"/>
              <p:cNvSpPr>
                <a:spLocks noChangeAspect="1"/>
              </p:cNvSpPr>
              <p:nvPr/>
            </p:nvSpPr>
            <p:spPr bwMode="auto">
              <a:xfrm>
                <a:off x="4502" y="2005"/>
                <a:ext cx="19" cy="18"/>
              </a:xfrm>
              <a:custGeom>
                <a:avLst/>
                <a:gdLst>
                  <a:gd name="T0" fmla="*/ 5 w 134"/>
                  <a:gd name="T1" fmla="*/ 0 h 126"/>
                  <a:gd name="T2" fmla="*/ 2 w 134"/>
                  <a:gd name="T3" fmla="*/ 60 h 126"/>
                  <a:gd name="T4" fmla="*/ 0 w 134"/>
                  <a:gd name="T5" fmla="*/ 121 h 126"/>
                  <a:gd name="T6" fmla="*/ 130 w 134"/>
                  <a:gd name="T7" fmla="*/ 126 h 126"/>
                  <a:gd name="T8" fmla="*/ 132 w 134"/>
                  <a:gd name="T9" fmla="*/ 66 h 126"/>
                  <a:gd name="T10" fmla="*/ 134 w 134"/>
                  <a:gd name="T11" fmla="*/ 6 h 126"/>
                  <a:gd name="T12" fmla="*/ 5 w 134"/>
                  <a:gd name="T13" fmla="*/ 0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26"/>
                  <a:gd name="T23" fmla="*/ 134 w 134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26">
                    <a:moveTo>
                      <a:pt x="5" y="0"/>
                    </a:moveTo>
                    <a:lnTo>
                      <a:pt x="2" y="60"/>
                    </a:lnTo>
                    <a:lnTo>
                      <a:pt x="0" y="121"/>
                    </a:lnTo>
                    <a:lnTo>
                      <a:pt x="130" y="126"/>
                    </a:lnTo>
                    <a:lnTo>
                      <a:pt x="132" y="66"/>
                    </a:lnTo>
                    <a:lnTo>
                      <a:pt x="134" y="6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00" name="Freeform 2138"/>
              <p:cNvSpPr>
                <a:spLocks noChangeAspect="1"/>
              </p:cNvSpPr>
              <p:nvPr/>
            </p:nvSpPr>
            <p:spPr bwMode="auto">
              <a:xfrm>
                <a:off x="4520" y="2015"/>
                <a:ext cx="1" cy="8"/>
              </a:xfrm>
              <a:custGeom>
                <a:avLst/>
                <a:gdLst>
                  <a:gd name="T0" fmla="*/ 2 w 4"/>
                  <a:gd name="T1" fmla="*/ 0 h 60"/>
                  <a:gd name="T2" fmla="*/ 0 w 4"/>
                  <a:gd name="T3" fmla="*/ 60 h 60"/>
                  <a:gd name="T4" fmla="*/ 4 w 4"/>
                  <a:gd name="T5" fmla="*/ 60 h 60"/>
                  <a:gd name="T6" fmla="*/ 2 w 4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0"/>
                  <a:gd name="T14" fmla="*/ 4 w 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0">
                    <a:moveTo>
                      <a:pt x="2" y="0"/>
                    </a:moveTo>
                    <a:lnTo>
                      <a:pt x="0" y="60"/>
                    </a:lnTo>
                    <a:lnTo>
                      <a:pt x="4" y="6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01" name="Line 2139"/>
              <p:cNvSpPr>
                <a:spLocks noChangeAspect="1" noChangeShapeType="1"/>
              </p:cNvSpPr>
              <p:nvPr/>
            </p:nvSpPr>
            <p:spPr bwMode="auto">
              <a:xfrm>
                <a:off x="4520" y="20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02" name="Freeform 2140"/>
              <p:cNvSpPr>
                <a:spLocks noChangeAspect="1"/>
              </p:cNvSpPr>
              <p:nvPr/>
            </p:nvSpPr>
            <p:spPr bwMode="auto">
              <a:xfrm>
                <a:off x="4520" y="2005"/>
                <a:ext cx="19" cy="18"/>
              </a:xfrm>
              <a:custGeom>
                <a:avLst/>
                <a:gdLst>
                  <a:gd name="T0" fmla="*/ 0 w 133"/>
                  <a:gd name="T1" fmla="*/ 6 h 126"/>
                  <a:gd name="T2" fmla="*/ 2 w 133"/>
                  <a:gd name="T3" fmla="*/ 66 h 126"/>
                  <a:gd name="T4" fmla="*/ 4 w 133"/>
                  <a:gd name="T5" fmla="*/ 126 h 126"/>
                  <a:gd name="T6" fmla="*/ 133 w 133"/>
                  <a:gd name="T7" fmla="*/ 121 h 126"/>
                  <a:gd name="T8" fmla="*/ 130 w 133"/>
                  <a:gd name="T9" fmla="*/ 60 h 126"/>
                  <a:gd name="T10" fmla="*/ 128 w 133"/>
                  <a:gd name="T11" fmla="*/ 0 h 126"/>
                  <a:gd name="T12" fmla="*/ 0 w 133"/>
                  <a:gd name="T13" fmla="*/ 6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0" y="6"/>
                    </a:moveTo>
                    <a:lnTo>
                      <a:pt x="2" y="66"/>
                    </a:lnTo>
                    <a:lnTo>
                      <a:pt x="4" y="126"/>
                    </a:lnTo>
                    <a:lnTo>
                      <a:pt x="133" y="121"/>
                    </a:lnTo>
                    <a:lnTo>
                      <a:pt x="130" y="60"/>
                    </a:lnTo>
                    <a:lnTo>
                      <a:pt x="128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03" name="Freeform 2141"/>
              <p:cNvSpPr>
                <a:spLocks noChangeAspect="1"/>
              </p:cNvSpPr>
              <p:nvPr/>
            </p:nvSpPr>
            <p:spPr bwMode="auto">
              <a:xfrm>
                <a:off x="4520" y="2005"/>
                <a:ext cx="19" cy="18"/>
              </a:xfrm>
              <a:custGeom>
                <a:avLst/>
                <a:gdLst>
                  <a:gd name="T0" fmla="*/ 0 w 133"/>
                  <a:gd name="T1" fmla="*/ 6 h 126"/>
                  <a:gd name="T2" fmla="*/ 2 w 133"/>
                  <a:gd name="T3" fmla="*/ 66 h 126"/>
                  <a:gd name="T4" fmla="*/ 4 w 133"/>
                  <a:gd name="T5" fmla="*/ 126 h 126"/>
                  <a:gd name="T6" fmla="*/ 133 w 133"/>
                  <a:gd name="T7" fmla="*/ 121 h 126"/>
                  <a:gd name="T8" fmla="*/ 130 w 133"/>
                  <a:gd name="T9" fmla="*/ 60 h 126"/>
                  <a:gd name="T10" fmla="*/ 128 w 133"/>
                  <a:gd name="T11" fmla="*/ 0 h 126"/>
                  <a:gd name="T12" fmla="*/ 0 w 133"/>
                  <a:gd name="T13" fmla="*/ 6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0" y="6"/>
                    </a:moveTo>
                    <a:lnTo>
                      <a:pt x="2" y="66"/>
                    </a:lnTo>
                    <a:lnTo>
                      <a:pt x="4" y="126"/>
                    </a:lnTo>
                    <a:lnTo>
                      <a:pt x="133" y="121"/>
                    </a:lnTo>
                    <a:lnTo>
                      <a:pt x="130" y="60"/>
                    </a:lnTo>
                    <a:lnTo>
                      <a:pt x="128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04" name="Freeform 2142"/>
              <p:cNvSpPr>
                <a:spLocks noChangeAspect="1"/>
              </p:cNvSpPr>
              <p:nvPr/>
            </p:nvSpPr>
            <p:spPr bwMode="auto">
              <a:xfrm>
                <a:off x="4539" y="2014"/>
                <a:ext cx="1" cy="9"/>
              </a:xfrm>
              <a:custGeom>
                <a:avLst/>
                <a:gdLst>
                  <a:gd name="T0" fmla="*/ 0 w 7"/>
                  <a:gd name="T1" fmla="*/ 0 h 61"/>
                  <a:gd name="T2" fmla="*/ 3 w 7"/>
                  <a:gd name="T3" fmla="*/ 61 h 61"/>
                  <a:gd name="T4" fmla="*/ 7 w 7"/>
                  <a:gd name="T5" fmla="*/ 61 h 61"/>
                  <a:gd name="T6" fmla="*/ 0 w 7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1"/>
                  <a:gd name="T14" fmla="*/ 7 w 7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1">
                    <a:moveTo>
                      <a:pt x="0" y="0"/>
                    </a:moveTo>
                    <a:lnTo>
                      <a:pt x="3" y="61"/>
                    </a:lnTo>
                    <a:lnTo>
                      <a:pt x="7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05" name="Line 2143"/>
              <p:cNvSpPr>
                <a:spLocks noChangeAspect="1" noChangeShapeType="1"/>
              </p:cNvSpPr>
              <p:nvPr/>
            </p:nvSpPr>
            <p:spPr bwMode="auto">
              <a:xfrm>
                <a:off x="4539" y="20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06" name="Freeform 2144"/>
              <p:cNvSpPr>
                <a:spLocks noChangeAspect="1"/>
              </p:cNvSpPr>
              <p:nvPr/>
            </p:nvSpPr>
            <p:spPr bwMode="auto">
              <a:xfrm>
                <a:off x="4538" y="2003"/>
                <a:ext cx="20" cy="20"/>
              </a:xfrm>
              <a:custGeom>
                <a:avLst/>
                <a:gdLst>
                  <a:gd name="T0" fmla="*/ 0 w 141"/>
                  <a:gd name="T1" fmla="*/ 15 h 136"/>
                  <a:gd name="T2" fmla="*/ 6 w 141"/>
                  <a:gd name="T3" fmla="*/ 75 h 136"/>
                  <a:gd name="T4" fmla="*/ 13 w 141"/>
                  <a:gd name="T5" fmla="*/ 136 h 136"/>
                  <a:gd name="T6" fmla="*/ 141 w 141"/>
                  <a:gd name="T7" fmla="*/ 121 h 136"/>
                  <a:gd name="T8" fmla="*/ 134 w 141"/>
                  <a:gd name="T9" fmla="*/ 60 h 136"/>
                  <a:gd name="T10" fmla="*/ 127 w 141"/>
                  <a:gd name="T11" fmla="*/ 0 h 136"/>
                  <a:gd name="T12" fmla="*/ 0 w 141"/>
                  <a:gd name="T13" fmla="*/ 15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36"/>
                  <a:gd name="T23" fmla="*/ 141 w 141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36">
                    <a:moveTo>
                      <a:pt x="0" y="15"/>
                    </a:moveTo>
                    <a:lnTo>
                      <a:pt x="6" y="75"/>
                    </a:lnTo>
                    <a:lnTo>
                      <a:pt x="13" y="136"/>
                    </a:lnTo>
                    <a:lnTo>
                      <a:pt x="141" y="121"/>
                    </a:lnTo>
                    <a:lnTo>
                      <a:pt x="134" y="60"/>
                    </a:lnTo>
                    <a:lnTo>
                      <a:pt x="127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07" name="Freeform 2145"/>
              <p:cNvSpPr>
                <a:spLocks noChangeAspect="1"/>
              </p:cNvSpPr>
              <p:nvPr/>
            </p:nvSpPr>
            <p:spPr bwMode="auto">
              <a:xfrm>
                <a:off x="4538" y="2003"/>
                <a:ext cx="20" cy="20"/>
              </a:xfrm>
              <a:custGeom>
                <a:avLst/>
                <a:gdLst>
                  <a:gd name="T0" fmla="*/ 0 w 141"/>
                  <a:gd name="T1" fmla="*/ 15 h 136"/>
                  <a:gd name="T2" fmla="*/ 6 w 141"/>
                  <a:gd name="T3" fmla="*/ 75 h 136"/>
                  <a:gd name="T4" fmla="*/ 13 w 141"/>
                  <a:gd name="T5" fmla="*/ 136 h 136"/>
                  <a:gd name="T6" fmla="*/ 141 w 141"/>
                  <a:gd name="T7" fmla="*/ 121 h 136"/>
                  <a:gd name="T8" fmla="*/ 134 w 141"/>
                  <a:gd name="T9" fmla="*/ 60 h 136"/>
                  <a:gd name="T10" fmla="*/ 127 w 141"/>
                  <a:gd name="T11" fmla="*/ 0 h 136"/>
                  <a:gd name="T12" fmla="*/ 0 w 141"/>
                  <a:gd name="T13" fmla="*/ 15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36"/>
                  <a:gd name="T23" fmla="*/ 141 w 141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36">
                    <a:moveTo>
                      <a:pt x="0" y="15"/>
                    </a:moveTo>
                    <a:lnTo>
                      <a:pt x="6" y="75"/>
                    </a:lnTo>
                    <a:lnTo>
                      <a:pt x="13" y="136"/>
                    </a:lnTo>
                    <a:lnTo>
                      <a:pt x="141" y="121"/>
                    </a:lnTo>
                    <a:lnTo>
                      <a:pt x="134" y="60"/>
                    </a:lnTo>
                    <a:lnTo>
                      <a:pt x="127" y="0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08" name="Freeform 2146"/>
              <p:cNvSpPr>
                <a:spLocks noChangeAspect="1"/>
              </p:cNvSpPr>
              <p:nvPr/>
            </p:nvSpPr>
            <p:spPr bwMode="auto">
              <a:xfrm>
                <a:off x="4557" y="2012"/>
                <a:ext cx="2" cy="8"/>
              </a:xfrm>
              <a:custGeom>
                <a:avLst/>
                <a:gdLst>
                  <a:gd name="T0" fmla="*/ 0 w 11"/>
                  <a:gd name="T1" fmla="*/ 0 h 61"/>
                  <a:gd name="T2" fmla="*/ 7 w 11"/>
                  <a:gd name="T3" fmla="*/ 61 h 61"/>
                  <a:gd name="T4" fmla="*/ 11 w 11"/>
                  <a:gd name="T5" fmla="*/ 61 h 61"/>
                  <a:gd name="T6" fmla="*/ 0 w 11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1"/>
                  <a:gd name="T14" fmla="*/ 11 w 1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1">
                    <a:moveTo>
                      <a:pt x="0" y="0"/>
                    </a:moveTo>
                    <a:lnTo>
                      <a:pt x="7" y="61"/>
                    </a:lnTo>
                    <a:lnTo>
                      <a:pt x="11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09" name="Line 2147"/>
              <p:cNvSpPr>
                <a:spLocks noChangeAspect="1" noChangeShapeType="1"/>
              </p:cNvSpPr>
              <p:nvPr/>
            </p:nvSpPr>
            <p:spPr bwMode="auto">
              <a:xfrm>
                <a:off x="4558" y="20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10" name="Freeform 2148"/>
              <p:cNvSpPr>
                <a:spLocks noChangeAspect="1"/>
              </p:cNvSpPr>
              <p:nvPr/>
            </p:nvSpPr>
            <p:spPr bwMode="auto">
              <a:xfrm>
                <a:off x="4555" y="2000"/>
                <a:ext cx="22" cy="20"/>
              </a:xfrm>
              <a:custGeom>
                <a:avLst/>
                <a:gdLst>
                  <a:gd name="T0" fmla="*/ 0 w 149"/>
                  <a:gd name="T1" fmla="*/ 24 h 145"/>
                  <a:gd name="T2" fmla="*/ 12 w 149"/>
                  <a:gd name="T3" fmla="*/ 84 h 145"/>
                  <a:gd name="T4" fmla="*/ 23 w 149"/>
                  <a:gd name="T5" fmla="*/ 145 h 145"/>
                  <a:gd name="T6" fmla="*/ 149 w 149"/>
                  <a:gd name="T7" fmla="*/ 121 h 145"/>
                  <a:gd name="T8" fmla="*/ 138 w 149"/>
                  <a:gd name="T9" fmla="*/ 60 h 145"/>
                  <a:gd name="T10" fmla="*/ 126 w 149"/>
                  <a:gd name="T11" fmla="*/ 0 h 145"/>
                  <a:gd name="T12" fmla="*/ 0 w 149"/>
                  <a:gd name="T13" fmla="*/ 24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5"/>
                  <a:gd name="T23" fmla="*/ 149 w 149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5">
                    <a:moveTo>
                      <a:pt x="0" y="24"/>
                    </a:moveTo>
                    <a:lnTo>
                      <a:pt x="12" y="84"/>
                    </a:lnTo>
                    <a:lnTo>
                      <a:pt x="23" y="145"/>
                    </a:lnTo>
                    <a:lnTo>
                      <a:pt x="149" y="121"/>
                    </a:lnTo>
                    <a:lnTo>
                      <a:pt x="138" y="60"/>
                    </a:lnTo>
                    <a:lnTo>
                      <a:pt x="126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11" name="Freeform 2149"/>
              <p:cNvSpPr>
                <a:spLocks noChangeAspect="1"/>
              </p:cNvSpPr>
              <p:nvPr/>
            </p:nvSpPr>
            <p:spPr bwMode="auto">
              <a:xfrm>
                <a:off x="4555" y="2000"/>
                <a:ext cx="22" cy="20"/>
              </a:xfrm>
              <a:custGeom>
                <a:avLst/>
                <a:gdLst>
                  <a:gd name="T0" fmla="*/ 0 w 149"/>
                  <a:gd name="T1" fmla="*/ 24 h 145"/>
                  <a:gd name="T2" fmla="*/ 12 w 149"/>
                  <a:gd name="T3" fmla="*/ 84 h 145"/>
                  <a:gd name="T4" fmla="*/ 23 w 149"/>
                  <a:gd name="T5" fmla="*/ 145 h 145"/>
                  <a:gd name="T6" fmla="*/ 149 w 149"/>
                  <a:gd name="T7" fmla="*/ 121 h 145"/>
                  <a:gd name="T8" fmla="*/ 138 w 149"/>
                  <a:gd name="T9" fmla="*/ 60 h 145"/>
                  <a:gd name="T10" fmla="*/ 126 w 149"/>
                  <a:gd name="T11" fmla="*/ 0 h 145"/>
                  <a:gd name="T12" fmla="*/ 0 w 149"/>
                  <a:gd name="T13" fmla="*/ 24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5"/>
                  <a:gd name="T23" fmla="*/ 149 w 149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5">
                    <a:moveTo>
                      <a:pt x="0" y="24"/>
                    </a:moveTo>
                    <a:lnTo>
                      <a:pt x="12" y="84"/>
                    </a:lnTo>
                    <a:lnTo>
                      <a:pt x="23" y="145"/>
                    </a:lnTo>
                    <a:lnTo>
                      <a:pt x="149" y="121"/>
                    </a:lnTo>
                    <a:lnTo>
                      <a:pt x="138" y="60"/>
                    </a:lnTo>
                    <a:lnTo>
                      <a:pt x="126" y="0"/>
                    </a:lnTo>
                    <a:lnTo>
                      <a:pt x="0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12" name="Freeform 2150"/>
              <p:cNvSpPr>
                <a:spLocks noChangeAspect="1"/>
              </p:cNvSpPr>
              <p:nvPr/>
            </p:nvSpPr>
            <p:spPr bwMode="auto">
              <a:xfrm>
                <a:off x="4575" y="2008"/>
                <a:ext cx="2" cy="9"/>
              </a:xfrm>
              <a:custGeom>
                <a:avLst/>
                <a:gdLst>
                  <a:gd name="T0" fmla="*/ 0 w 16"/>
                  <a:gd name="T1" fmla="*/ 0 h 61"/>
                  <a:gd name="T2" fmla="*/ 11 w 16"/>
                  <a:gd name="T3" fmla="*/ 61 h 61"/>
                  <a:gd name="T4" fmla="*/ 16 w 16"/>
                  <a:gd name="T5" fmla="*/ 60 h 61"/>
                  <a:gd name="T6" fmla="*/ 0 w 16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61"/>
                  <a:gd name="T14" fmla="*/ 16 w 16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61">
                    <a:moveTo>
                      <a:pt x="0" y="0"/>
                    </a:moveTo>
                    <a:lnTo>
                      <a:pt x="11" y="61"/>
                    </a:lnTo>
                    <a:lnTo>
                      <a:pt x="16" y="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13" name="Line 2151"/>
              <p:cNvSpPr>
                <a:spLocks noChangeAspect="1" noChangeShapeType="1"/>
              </p:cNvSpPr>
              <p:nvPr/>
            </p:nvSpPr>
            <p:spPr bwMode="auto">
              <a:xfrm flipV="1">
                <a:off x="4577" y="20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14" name="Freeform 2152"/>
              <p:cNvSpPr>
                <a:spLocks noChangeAspect="1"/>
              </p:cNvSpPr>
              <p:nvPr/>
            </p:nvSpPr>
            <p:spPr bwMode="auto">
              <a:xfrm>
                <a:off x="4573" y="1995"/>
                <a:ext cx="22" cy="22"/>
              </a:xfrm>
              <a:custGeom>
                <a:avLst/>
                <a:gdLst>
                  <a:gd name="T0" fmla="*/ 0 w 155"/>
                  <a:gd name="T1" fmla="*/ 34 h 153"/>
                  <a:gd name="T2" fmla="*/ 16 w 155"/>
                  <a:gd name="T3" fmla="*/ 93 h 153"/>
                  <a:gd name="T4" fmla="*/ 32 w 155"/>
                  <a:gd name="T5" fmla="*/ 153 h 153"/>
                  <a:gd name="T6" fmla="*/ 155 w 155"/>
                  <a:gd name="T7" fmla="*/ 119 h 153"/>
                  <a:gd name="T8" fmla="*/ 139 w 155"/>
                  <a:gd name="T9" fmla="*/ 59 h 153"/>
                  <a:gd name="T10" fmla="*/ 123 w 155"/>
                  <a:gd name="T11" fmla="*/ 0 h 153"/>
                  <a:gd name="T12" fmla="*/ 0 w 155"/>
                  <a:gd name="T13" fmla="*/ 34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0" y="34"/>
                    </a:move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9"/>
                    </a:ln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15" name="Freeform 2153"/>
              <p:cNvSpPr>
                <a:spLocks noChangeAspect="1"/>
              </p:cNvSpPr>
              <p:nvPr/>
            </p:nvSpPr>
            <p:spPr bwMode="auto">
              <a:xfrm>
                <a:off x="4573" y="1995"/>
                <a:ext cx="22" cy="22"/>
              </a:xfrm>
              <a:custGeom>
                <a:avLst/>
                <a:gdLst>
                  <a:gd name="T0" fmla="*/ 0 w 155"/>
                  <a:gd name="T1" fmla="*/ 34 h 153"/>
                  <a:gd name="T2" fmla="*/ 16 w 155"/>
                  <a:gd name="T3" fmla="*/ 93 h 153"/>
                  <a:gd name="T4" fmla="*/ 32 w 155"/>
                  <a:gd name="T5" fmla="*/ 153 h 153"/>
                  <a:gd name="T6" fmla="*/ 155 w 155"/>
                  <a:gd name="T7" fmla="*/ 119 h 153"/>
                  <a:gd name="T8" fmla="*/ 139 w 155"/>
                  <a:gd name="T9" fmla="*/ 59 h 153"/>
                  <a:gd name="T10" fmla="*/ 123 w 155"/>
                  <a:gd name="T11" fmla="*/ 0 h 153"/>
                  <a:gd name="T12" fmla="*/ 0 w 155"/>
                  <a:gd name="T13" fmla="*/ 34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0" y="34"/>
                    </a:move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9"/>
                    </a:ln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16" name="Freeform 2154"/>
              <p:cNvSpPr>
                <a:spLocks noChangeAspect="1"/>
              </p:cNvSpPr>
              <p:nvPr/>
            </p:nvSpPr>
            <p:spPr bwMode="auto">
              <a:xfrm>
                <a:off x="4593" y="2003"/>
                <a:ext cx="2" cy="9"/>
              </a:xfrm>
              <a:custGeom>
                <a:avLst/>
                <a:gdLst>
                  <a:gd name="T0" fmla="*/ 0 w 20"/>
                  <a:gd name="T1" fmla="*/ 0 h 60"/>
                  <a:gd name="T2" fmla="*/ 16 w 20"/>
                  <a:gd name="T3" fmla="*/ 60 h 60"/>
                  <a:gd name="T4" fmla="*/ 20 w 20"/>
                  <a:gd name="T5" fmla="*/ 57 h 60"/>
                  <a:gd name="T6" fmla="*/ 0 w 2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60"/>
                  <a:gd name="T14" fmla="*/ 20 w 2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60">
                    <a:moveTo>
                      <a:pt x="0" y="0"/>
                    </a:moveTo>
                    <a:lnTo>
                      <a:pt x="16" y="60"/>
                    </a:lnTo>
                    <a:lnTo>
                      <a:pt x="20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17" name="Line 2155"/>
              <p:cNvSpPr>
                <a:spLocks noChangeAspect="1" noChangeShapeType="1"/>
              </p:cNvSpPr>
              <p:nvPr/>
            </p:nvSpPr>
            <p:spPr bwMode="auto">
              <a:xfrm flipV="1">
                <a:off x="4595" y="20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18" name="Freeform 2156"/>
              <p:cNvSpPr>
                <a:spLocks noChangeAspect="1"/>
              </p:cNvSpPr>
              <p:nvPr/>
            </p:nvSpPr>
            <p:spPr bwMode="auto">
              <a:xfrm>
                <a:off x="4590" y="1989"/>
                <a:ext cx="22" cy="23"/>
              </a:xfrm>
              <a:custGeom>
                <a:avLst/>
                <a:gdLst>
                  <a:gd name="T0" fmla="*/ 0 w 160"/>
                  <a:gd name="T1" fmla="*/ 42 h 156"/>
                  <a:gd name="T2" fmla="*/ 21 w 160"/>
                  <a:gd name="T3" fmla="*/ 99 h 156"/>
                  <a:gd name="T4" fmla="*/ 41 w 160"/>
                  <a:gd name="T5" fmla="*/ 156 h 156"/>
                  <a:gd name="T6" fmla="*/ 160 w 160"/>
                  <a:gd name="T7" fmla="*/ 114 h 156"/>
                  <a:gd name="T8" fmla="*/ 140 w 160"/>
                  <a:gd name="T9" fmla="*/ 57 h 156"/>
                  <a:gd name="T10" fmla="*/ 119 w 160"/>
                  <a:gd name="T11" fmla="*/ 0 h 156"/>
                  <a:gd name="T12" fmla="*/ 0 w 160"/>
                  <a:gd name="T13" fmla="*/ 42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0" y="42"/>
                    </a:moveTo>
                    <a:lnTo>
                      <a:pt x="21" y="99"/>
                    </a:lnTo>
                    <a:lnTo>
                      <a:pt x="41" y="156"/>
                    </a:lnTo>
                    <a:lnTo>
                      <a:pt x="160" y="114"/>
                    </a:lnTo>
                    <a:lnTo>
                      <a:pt x="140" y="57"/>
                    </a:lnTo>
                    <a:lnTo>
                      <a:pt x="119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19" name="Freeform 2157"/>
              <p:cNvSpPr>
                <a:spLocks noChangeAspect="1"/>
              </p:cNvSpPr>
              <p:nvPr/>
            </p:nvSpPr>
            <p:spPr bwMode="auto">
              <a:xfrm>
                <a:off x="4590" y="1989"/>
                <a:ext cx="22" cy="23"/>
              </a:xfrm>
              <a:custGeom>
                <a:avLst/>
                <a:gdLst>
                  <a:gd name="T0" fmla="*/ 0 w 160"/>
                  <a:gd name="T1" fmla="*/ 42 h 156"/>
                  <a:gd name="T2" fmla="*/ 21 w 160"/>
                  <a:gd name="T3" fmla="*/ 99 h 156"/>
                  <a:gd name="T4" fmla="*/ 41 w 160"/>
                  <a:gd name="T5" fmla="*/ 156 h 156"/>
                  <a:gd name="T6" fmla="*/ 160 w 160"/>
                  <a:gd name="T7" fmla="*/ 114 h 156"/>
                  <a:gd name="T8" fmla="*/ 140 w 160"/>
                  <a:gd name="T9" fmla="*/ 57 h 156"/>
                  <a:gd name="T10" fmla="*/ 119 w 160"/>
                  <a:gd name="T11" fmla="*/ 0 h 156"/>
                  <a:gd name="T12" fmla="*/ 0 w 160"/>
                  <a:gd name="T13" fmla="*/ 42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0" y="42"/>
                    </a:moveTo>
                    <a:lnTo>
                      <a:pt x="21" y="99"/>
                    </a:lnTo>
                    <a:lnTo>
                      <a:pt x="41" y="156"/>
                    </a:lnTo>
                    <a:lnTo>
                      <a:pt x="160" y="114"/>
                    </a:lnTo>
                    <a:lnTo>
                      <a:pt x="140" y="57"/>
                    </a:lnTo>
                    <a:lnTo>
                      <a:pt x="119" y="0"/>
                    </a:lnTo>
                    <a:lnTo>
                      <a:pt x="0" y="4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0" name="Freeform 2158"/>
              <p:cNvSpPr>
                <a:spLocks noChangeAspect="1"/>
              </p:cNvSpPr>
              <p:nvPr/>
            </p:nvSpPr>
            <p:spPr bwMode="auto">
              <a:xfrm>
                <a:off x="4610" y="1997"/>
                <a:ext cx="3" cy="9"/>
              </a:xfrm>
              <a:custGeom>
                <a:avLst/>
                <a:gdLst>
                  <a:gd name="T0" fmla="*/ 0 w 25"/>
                  <a:gd name="T1" fmla="*/ 0 h 57"/>
                  <a:gd name="T2" fmla="*/ 20 w 25"/>
                  <a:gd name="T3" fmla="*/ 57 h 57"/>
                  <a:gd name="T4" fmla="*/ 25 w 25"/>
                  <a:gd name="T5" fmla="*/ 56 h 57"/>
                  <a:gd name="T6" fmla="*/ 0 w 25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7"/>
                  <a:gd name="T14" fmla="*/ 25 w 25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7">
                    <a:moveTo>
                      <a:pt x="0" y="0"/>
                    </a:moveTo>
                    <a:lnTo>
                      <a:pt x="20" y="57"/>
                    </a:lnTo>
                    <a:lnTo>
                      <a:pt x="25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1" name="Line 2159"/>
              <p:cNvSpPr>
                <a:spLocks noChangeAspect="1" noChangeShapeType="1"/>
              </p:cNvSpPr>
              <p:nvPr/>
            </p:nvSpPr>
            <p:spPr bwMode="auto">
              <a:xfrm flipV="1">
                <a:off x="4612" y="200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2" name="Freeform 2160"/>
              <p:cNvSpPr>
                <a:spLocks noChangeAspect="1"/>
              </p:cNvSpPr>
              <p:nvPr/>
            </p:nvSpPr>
            <p:spPr bwMode="auto">
              <a:xfrm>
                <a:off x="4606" y="1982"/>
                <a:ext cx="24" cy="23"/>
              </a:xfrm>
              <a:custGeom>
                <a:avLst/>
                <a:gdLst>
                  <a:gd name="T0" fmla="*/ 0 w 165"/>
                  <a:gd name="T1" fmla="*/ 51 h 163"/>
                  <a:gd name="T2" fmla="*/ 25 w 165"/>
                  <a:gd name="T3" fmla="*/ 107 h 163"/>
                  <a:gd name="T4" fmla="*/ 50 w 165"/>
                  <a:gd name="T5" fmla="*/ 163 h 163"/>
                  <a:gd name="T6" fmla="*/ 165 w 165"/>
                  <a:gd name="T7" fmla="*/ 112 h 163"/>
                  <a:gd name="T8" fmla="*/ 140 w 165"/>
                  <a:gd name="T9" fmla="*/ 56 h 163"/>
                  <a:gd name="T10" fmla="*/ 115 w 165"/>
                  <a:gd name="T11" fmla="*/ 0 h 163"/>
                  <a:gd name="T12" fmla="*/ 0 w 165"/>
                  <a:gd name="T13" fmla="*/ 51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0" y="51"/>
                    </a:moveTo>
                    <a:lnTo>
                      <a:pt x="25" y="107"/>
                    </a:lnTo>
                    <a:lnTo>
                      <a:pt x="50" y="163"/>
                    </a:lnTo>
                    <a:lnTo>
                      <a:pt x="165" y="112"/>
                    </a:lnTo>
                    <a:lnTo>
                      <a:pt x="140" y="56"/>
                    </a:lnTo>
                    <a:lnTo>
                      <a:pt x="115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3" name="Freeform 2161"/>
              <p:cNvSpPr>
                <a:spLocks noChangeAspect="1"/>
              </p:cNvSpPr>
              <p:nvPr/>
            </p:nvSpPr>
            <p:spPr bwMode="auto">
              <a:xfrm>
                <a:off x="4606" y="1982"/>
                <a:ext cx="24" cy="23"/>
              </a:xfrm>
              <a:custGeom>
                <a:avLst/>
                <a:gdLst>
                  <a:gd name="T0" fmla="*/ 0 w 165"/>
                  <a:gd name="T1" fmla="*/ 51 h 163"/>
                  <a:gd name="T2" fmla="*/ 25 w 165"/>
                  <a:gd name="T3" fmla="*/ 107 h 163"/>
                  <a:gd name="T4" fmla="*/ 50 w 165"/>
                  <a:gd name="T5" fmla="*/ 163 h 163"/>
                  <a:gd name="T6" fmla="*/ 165 w 165"/>
                  <a:gd name="T7" fmla="*/ 112 h 163"/>
                  <a:gd name="T8" fmla="*/ 140 w 165"/>
                  <a:gd name="T9" fmla="*/ 56 h 163"/>
                  <a:gd name="T10" fmla="*/ 115 w 165"/>
                  <a:gd name="T11" fmla="*/ 0 h 163"/>
                  <a:gd name="T12" fmla="*/ 0 w 165"/>
                  <a:gd name="T13" fmla="*/ 51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0" y="51"/>
                    </a:moveTo>
                    <a:lnTo>
                      <a:pt x="25" y="107"/>
                    </a:lnTo>
                    <a:lnTo>
                      <a:pt x="50" y="163"/>
                    </a:lnTo>
                    <a:lnTo>
                      <a:pt x="165" y="112"/>
                    </a:lnTo>
                    <a:lnTo>
                      <a:pt x="140" y="56"/>
                    </a:lnTo>
                    <a:lnTo>
                      <a:pt x="115" y="0"/>
                    </a:lnTo>
                    <a:lnTo>
                      <a:pt x="0" y="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4" name="Freeform 2162"/>
              <p:cNvSpPr>
                <a:spLocks noChangeAspect="1"/>
              </p:cNvSpPr>
              <p:nvPr/>
            </p:nvSpPr>
            <p:spPr bwMode="auto">
              <a:xfrm>
                <a:off x="4626" y="1990"/>
                <a:ext cx="4" cy="8"/>
              </a:xfrm>
              <a:custGeom>
                <a:avLst/>
                <a:gdLst>
                  <a:gd name="T0" fmla="*/ 0 w 28"/>
                  <a:gd name="T1" fmla="*/ 0 h 56"/>
                  <a:gd name="T2" fmla="*/ 25 w 28"/>
                  <a:gd name="T3" fmla="*/ 56 h 56"/>
                  <a:gd name="T4" fmla="*/ 28 w 28"/>
                  <a:gd name="T5" fmla="*/ 53 h 56"/>
                  <a:gd name="T6" fmla="*/ 0 w 28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6"/>
                  <a:gd name="T14" fmla="*/ 28 w 2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6">
                    <a:moveTo>
                      <a:pt x="0" y="0"/>
                    </a:moveTo>
                    <a:lnTo>
                      <a:pt x="25" y="56"/>
                    </a:lnTo>
                    <a:lnTo>
                      <a:pt x="28" y="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5" name="Line 2163"/>
              <p:cNvSpPr>
                <a:spLocks noChangeAspect="1" noChangeShapeType="1"/>
              </p:cNvSpPr>
              <p:nvPr/>
            </p:nvSpPr>
            <p:spPr bwMode="auto">
              <a:xfrm flipV="1">
                <a:off x="4630" y="19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6" name="Freeform 2164"/>
              <p:cNvSpPr>
                <a:spLocks noChangeAspect="1"/>
              </p:cNvSpPr>
              <p:nvPr/>
            </p:nvSpPr>
            <p:spPr bwMode="auto">
              <a:xfrm>
                <a:off x="4622" y="1974"/>
                <a:ext cx="24" cy="24"/>
              </a:xfrm>
              <a:custGeom>
                <a:avLst/>
                <a:gdLst>
                  <a:gd name="T0" fmla="*/ 0 w 166"/>
                  <a:gd name="T1" fmla="*/ 56 h 163"/>
                  <a:gd name="T2" fmla="*/ 29 w 166"/>
                  <a:gd name="T3" fmla="*/ 110 h 163"/>
                  <a:gd name="T4" fmla="*/ 57 w 166"/>
                  <a:gd name="T5" fmla="*/ 163 h 163"/>
                  <a:gd name="T6" fmla="*/ 166 w 166"/>
                  <a:gd name="T7" fmla="*/ 107 h 163"/>
                  <a:gd name="T8" fmla="*/ 138 w 166"/>
                  <a:gd name="T9" fmla="*/ 53 h 163"/>
                  <a:gd name="T10" fmla="*/ 109 w 166"/>
                  <a:gd name="T11" fmla="*/ 0 h 163"/>
                  <a:gd name="T12" fmla="*/ 0 w 166"/>
                  <a:gd name="T13" fmla="*/ 56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3"/>
                  <a:gd name="T23" fmla="*/ 166 w 166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3">
                    <a:moveTo>
                      <a:pt x="0" y="56"/>
                    </a:moveTo>
                    <a:lnTo>
                      <a:pt x="29" y="110"/>
                    </a:lnTo>
                    <a:lnTo>
                      <a:pt x="57" y="163"/>
                    </a:lnTo>
                    <a:lnTo>
                      <a:pt x="166" y="107"/>
                    </a:lnTo>
                    <a:lnTo>
                      <a:pt x="138" y="53"/>
                    </a:lnTo>
                    <a:lnTo>
                      <a:pt x="109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7" name="Freeform 2165"/>
              <p:cNvSpPr>
                <a:spLocks noChangeAspect="1"/>
              </p:cNvSpPr>
              <p:nvPr/>
            </p:nvSpPr>
            <p:spPr bwMode="auto">
              <a:xfrm>
                <a:off x="4622" y="1974"/>
                <a:ext cx="24" cy="24"/>
              </a:xfrm>
              <a:custGeom>
                <a:avLst/>
                <a:gdLst>
                  <a:gd name="T0" fmla="*/ 0 w 166"/>
                  <a:gd name="T1" fmla="*/ 56 h 163"/>
                  <a:gd name="T2" fmla="*/ 29 w 166"/>
                  <a:gd name="T3" fmla="*/ 110 h 163"/>
                  <a:gd name="T4" fmla="*/ 57 w 166"/>
                  <a:gd name="T5" fmla="*/ 163 h 163"/>
                  <a:gd name="T6" fmla="*/ 166 w 166"/>
                  <a:gd name="T7" fmla="*/ 107 h 163"/>
                  <a:gd name="T8" fmla="*/ 138 w 166"/>
                  <a:gd name="T9" fmla="*/ 53 h 163"/>
                  <a:gd name="T10" fmla="*/ 109 w 166"/>
                  <a:gd name="T11" fmla="*/ 0 h 163"/>
                  <a:gd name="T12" fmla="*/ 0 w 166"/>
                  <a:gd name="T13" fmla="*/ 56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3"/>
                  <a:gd name="T23" fmla="*/ 166 w 166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3">
                    <a:moveTo>
                      <a:pt x="0" y="56"/>
                    </a:moveTo>
                    <a:lnTo>
                      <a:pt x="29" y="110"/>
                    </a:lnTo>
                    <a:lnTo>
                      <a:pt x="57" y="163"/>
                    </a:lnTo>
                    <a:lnTo>
                      <a:pt x="166" y="107"/>
                    </a:lnTo>
                    <a:lnTo>
                      <a:pt x="138" y="53"/>
                    </a:lnTo>
                    <a:lnTo>
                      <a:pt x="109" y="0"/>
                    </a:lnTo>
                    <a:lnTo>
                      <a:pt x="0" y="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8" name="Freeform 2166"/>
              <p:cNvSpPr>
                <a:spLocks noChangeAspect="1"/>
              </p:cNvSpPr>
              <p:nvPr/>
            </p:nvSpPr>
            <p:spPr bwMode="auto">
              <a:xfrm>
                <a:off x="4642" y="1982"/>
                <a:ext cx="4" cy="8"/>
              </a:xfrm>
              <a:custGeom>
                <a:avLst/>
                <a:gdLst>
                  <a:gd name="T0" fmla="*/ 0 w 32"/>
                  <a:gd name="T1" fmla="*/ 0 h 54"/>
                  <a:gd name="T2" fmla="*/ 28 w 32"/>
                  <a:gd name="T3" fmla="*/ 54 h 54"/>
                  <a:gd name="T4" fmla="*/ 32 w 32"/>
                  <a:gd name="T5" fmla="*/ 51 h 54"/>
                  <a:gd name="T6" fmla="*/ 0 w 32"/>
                  <a:gd name="T7" fmla="*/ 0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0" y="0"/>
                    </a:moveTo>
                    <a:lnTo>
                      <a:pt x="28" y="54"/>
                    </a:lnTo>
                    <a:lnTo>
                      <a:pt x="32" y="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9" name="Line 2167"/>
              <p:cNvSpPr>
                <a:spLocks noChangeAspect="1" noChangeShapeType="1"/>
              </p:cNvSpPr>
              <p:nvPr/>
            </p:nvSpPr>
            <p:spPr bwMode="auto">
              <a:xfrm flipV="1">
                <a:off x="4646" y="198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30" name="Freeform 2168"/>
              <p:cNvSpPr>
                <a:spLocks noChangeAspect="1"/>
              </p:cNvSpPr>
              <p:nvPr/>
            </p:nvSpPr>
            <p:spPr bwMode="auto">
              <a:xfrm>
                <a:off x="4637" y="1965"/>
                <a:ext cx="24" cy="24"/>
              </a:xfrm>
              <a:custGeom>
                <a:avLst/>
                <a:gdLst>
                  <a:gd name="T0" fmla="*/ 0 w 168"/>
                  <a:gd name="T1" fmla="*/ 65 h 167"/>
                  <a:gd name="T2" fmla="*/ 32 w 168"/>
                  <a:gd name="T3" fmla="*/ 116 h 167"/>
                  <a:gd name="T4" fmla="*/ 64 w 168"/>
                  <a:gd name="T5" fmla="*/ 167 h 167"/>
                  <a:gd name="T6" fmla="*/ 168 w 168"/>
                  <a:gd name="T7" fmla="*/ 102 h 167"/>
                  <a:gd name="T8" fmla="*/ 136 w 168"/>
                  <a:gd name="T9" fmla="*/ 51 h 167"/>
                  <a:gd name="T10" fmla="*/ 105 w 168"/>
                  <a:gd name="T11" fmla="*/ 0 h 167"/>
                  <a:gd name="T12" fmla="*/ 0 w 168"/>
                  <a:gd name="T13" fmla="*/ 65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7"/>
                  <a:gd name="T23" fmla="*/ 168 w 168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7">
                    <a:moveTo>
                      <a:pt x="0" y="65"/>
                    </a:moveTo>
                    <a:lnTo>
                      <a:pt x="32" y="116"/>
                    </a:lnTo>
                    <a:lnTo>
                      <a:pt x="64" y="167"/>
                    </a:lnTo>
                    <a:lnTo>
                      <a:pt x="168" y="102"/>
                    </a:lnTo>
                    <a:lnTo>
                      <a:pt x="136" y="51"/>
                    </a:lnTo>
                    <a:lnTo>
                      <a:pt x="105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31" name="Freeform 2169"/>
              <p:cNvSpPr>
                <a:spLocks noChangeAspect="1"/>
              </p:cNvSpPr>
              <p:nvPr/>
            </p:nvSpPr>
            <p:spPr bwMode="auto">
              <a:xfrm>
                <a:off x="4637" y="1965"/>
                <a:ext cx="24" cy="24"/>
              </a:xfrm>
              <a:custGeom>
                <a:avLst/>
                <a:gdLst>
                  <a:gd name="T0" fmla="*/ 0 w 168"/>
                  <a:gd name="T1" fmla="*/ 65 h 167"/>
                  <a:gd name="T2" fmla="*/ 32 w 168"/>
                  <a:gd name="T3" fmla="*/ 116 h 167"/>
                  <a:gd name="T4" fmla="*/ 64 w 168"/>
                  <a:gd name="T5" fmla="*/ 167 h 167"/>
                  <a:gd name="T6" fmla="*/ 168 w 168"/>
                  <a:gd name="T7" fmla="*/ 102 h 167"/>
                  <a:gd name="T8" fmla="*/ 136 w 168"/>
                  <a:gd name="T9" fmla="*/ 51 h 167"/>
                  <a:gd name="T10" fmla="*/ 105 w 168"/>
                  <a:gd name="T11" fmla="*/ 0 h 167"/>
                  <a:gd name="T12" fmla="*/ 0 w 168"/>
                  <a:gd name="T13" fmla="*/ 65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7"/>
                  <a:gd name="T23" fmla="*/ 168 w 168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7">
                    <a:moveTo>
                      <a:pt x="0" y="65"/>
                    </a:moveTo>
                    <a:lnTo>
                      <a:pt x="32" y="116"/>
                    </a:lnTo>
                    <a:lnTo>
                      <a:pt x="64" y="167"/>
                    </a:lnTo>
                    <a:lnTo>
                      <a:pt x="168" y="102"/>
                    </a:lnTo>
                    <a:lnTo>
                      <a:pt x="136" y="51"/>
                    </a:lnTo>
                    <a:lnTo>
                      <a:pt x="105" y="0"/>
                    </a:lnTo>
                    <a:lnTo>
                      <a:pt x="0" y="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32" name="Freeform 2170"/>
              <p:cNvSpPr>
                <a:spLocks noChangeAspect="1"/>
              </p:cNvSpPr>
              <p:nvPr/>
            </p:nvSpPr>
            <p:spPr bwMode="auto">
              <a:xfrm>
                <a:off x="4656" y="1973"/>
                <a:ext cx="6" cy="7"/>
              </a:xfrm>
              <a:custGeom>
                <a:avLst/>
                <a:gdLst>
                  <a:gd name="T0" fmla="*/ 0 w 36"/>
                  <a:gd name="T1" fmla="*/ 0 h 51"/>
                  <a:gd name="T2" fmla="*/ 32 w 36"/>
                  <a:gd name="T3" fmla="*/ 51 h 51"/>
                  <a:gd name="T4" fmla="*/ 36 w 36"/>
                  <a:gd name="T5" fmla="*/ 50 h 51"/>
                  <a:gd name="T6" fmla="*/ 0 w 36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51"/>
                  <a:gd name="T14" fmla="*/ 36 w 36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51">
                    <a:moveTo>
                      <a:pt x="0" y="0"/>
                    </a:moveTo>
                    <a:lnTo>
                      <a:pt x="32" y="51"/>
                    </a:lnTo>
                    <a:lnTo>
                      <a:pt x="36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33" name="Line 2171"/>
              <p:cNvSpPr>
                <a:spLocks noChangeAspect="1" noChangeShapeType="1"/>
              </p:cNvSpPr>
              <p:nvPr/>
            </p:nvSpPr>
            <p:spPr bwMode="auto">
              <a:xfrm flipV="1">
                <a:off x="4661" y="19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34" name="Freeform 2172"/>
              <p:cNvSpPr>
                <a:spLocks noChangeAspect="1"/>
              </p:cNvSpPr>
              <p:nvPr/>
            </p:nvSpPr>
            <p:spPr bwMode="auto">
              <a:xfrm>
                <a:off x="4651" y="1956"/>
                <a:ext cx="25" cy="24"/>
              </a:xfrm>
              <a:custGeom>
                <a:avLst/>
                <a:gdLst>
                  <a:gd name="T0" fmla="*/ 0 w 170"/>
                  <a:gd name="T1" fmla="*/ 69 h 169"/>
                  <a:gd name="T2" fmla="*/ 35 w 170"/>
                  <a:gd name="T3" fmla="*/ 119 h 169"/>
                  <a:gd name="T4" fmla="*/ 71 w 170"/>
                  <a:gd name="T5" fmla="*/ 169 h 169"/>
                  <a:gd name="T6" fmla="*/ 170 w 170"/>
                  <a:gd name="T7" fmla="*/ 100 h 169"/>
                  <a:gd name="T8" fmla="*/ 134 w 170"/>
                  <a:gd name="T9" fmla="*/ 50 h 169"/>
                  <a:gd name="T10" fmla="*/ 99 w 170"/>
                  <a:gd name="T11" fmla="*/ 0 h 169"/>
                  <a:gd name="T12" fmla="*/ 0 w 170"/>
                  <a:gd name="T13" fmla="*/ 69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9"/>
                  <a:gd name="T23" fmla="*/ 170 w 170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9">
                    <a:moveTo>
                      <a:pt x="0" y="69"/>
                    </a:moveTo>
                    <a:lnTo>
                      <a:pt x="35" y="119"/>
                    </a:lnTo>
                    <a:lnTo>
                      <a:pt x="71" y="169"/>
                    </a:lnTo>
                    <a:lnTo>
                      <a:pt x="170" y="100"/>
                    </a:lnTo>
                    <a:lnTo>
                      <a:pt x="134" y="50"/>
                    </a:lnTo>
                    <a:lnTo>
                      <a:pt x="99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35" name="Freeform 2173"/>
              <p:cNvSpPr>
                <a:spLocks noChangeAspect="1"/>
              </p:cNvSpPr>
              <p:nvPr/>
            </p:nvSpPr>
            <p:spPr bwMode="auto">
              <a:xfrm>
                <a:off x="4651" y="1956"/>
                <a:ext cx="25" cy="24"/>
              </a:xfrm>
              <a:custGeom>
                <a:avLst/>
                <a:gdLst>
                  <a:gd name="T0" fmla="*/ 0 w 170"/>
                  <a:gd name="T1" fmla="*/ 69 h 169"/>
                  <a:gd name="T2" fmla="*/ 35 w 170"/>
                  <a:gd name="T3" fmla="*/ 119 h 169"/>
                  <a:gd name="T4" fmla="*/ 71 w 170"/>
                  <a:gd name="T5" fmla="*/ 169 h 169"/>
                  <a:gd name="T6" fmla="*/ 170 w 170"/>
                  <a:gd name="T7" fmla="*/ 100 h 169"/>
                  <a:gd name="T8" fmla="*/ 134 w 170"/>
                  <a:gd name="T9" fmla="*/ 50 h 169"/>
                  <a:gd name="T10" fmla="*/ 99 w 170"/>
                  <a:gd name="T11" fmla="*/ 0 h 169"/>
                  <a:gd name="T12" fmla="*/ 0 w 170"/>
                  <a:gd name="T13" fmla="*/ 69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9"/>
                  <a:gd name="T23" fmla="*/ 170 w 170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9">
                    <a:moveTo>
                      <a:pt x="0" y="69"/>
                    </a:moveTo>
                    <a:lnTo>
                      <a:pt x="35" y="119"/>
                    </a:lnTo>
                    <a:lnTo>
                      <a:pt x="71" y="169"/>
                    </a:lnTo>
                    <a:lnTo>
                      <a:pt x="170" y="100"/>
                    </a:lnTo>
                    <a:lnTo>
                      <a:pt x="134" y="50"/>
                    </a:lnTo>
                    <a:lnTo>
                      <a:pt x="99" y="0"/>
                    </a:lnTo>
                    <a:lnTo>
                      <a:pt x="0" y="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36" name="Freeform 2174"/>
              <p:cNvSpPr>
                <a:spLocks noChangeAspect="1"/>
              </p:cNvSpPr>
              <p:nvPr/>
            </p:nvSpPr>
            <p:spPr bwMode="auto">
              <a:xfrm>
                <a:off x="4671" y="1963"/>
                <a:ext cx="5" cy="7"/>
              </a:xfrm>
              <a:custGeom>
                <a:avLst/>
                <a:gdLst>
                  <a:gd name="T0" fmla="*/ 0 w 38"/>
                  <a:gd name="T1" fmla="*/ 0 h 50"/>
                  <a:gd name="T2" fmla="*/ 36 w 38"/>
                  <a:gd name="T3" fmla="*/ 50 h 50"/>
                  <a:gd name="T4" fmla="*/ 38 w 38"/>
                  <a:gd name="T5" fmla="*/ 48 h 50"/>
                  <a:gd name="T6" fmla="*/ 0 w 38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0" y="0"/>
                    </a:moveTo>
                    <a:lnTo>
                      <a:pt x="36" y="50"/>
                    </a:lnTo>
                    <a:lnTo>
                      <a:pt x="38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37" name="Line 2175"/>
              <p:cNvSpPr>
                <a:spLocks noChangeAspect="1" noChangeShapeType="1"/>
              </p:cNvSpPr>
              <p:nvPr/>
            </p:nvSpPr>
            <p:spPr bwMode="auto">
              <a:xfrm flipV="1">
                <a:off x="4676" y="19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38" name="Freeform 2176"/>
              <p:cNvSpPr>
                <a:spLocks noChangeAspect="1"/>
              </p:cNvSpPr>
              <p:nvPr/>
            </p:nvSpPr>
            <p:spPr bwMode="auto">
              <a:xfrm>
                <a:off x="4665" y="1945"/>
                <a:ext cx="24" cy="25"/>
              </a:xfrm>
              <a:custGeom>
                <a:avLst/>
                <a:gdLst>
                  <a:gd name="T0" fmla="*/ 0 w 169"/>
                  <a:gd name="T1" fmla="*/ 75 h 171"/>
                  <a:gd name="T2" fmla="*/ 37 w 169"/>
                  <a:gd name="T3" fmla="*/ 123 h 171"/>
                  <a:gd name="T4" fmla="*/ 75 w 169"/>
                  <a:gd name="T5" fmla="*/ 171 h 171"/>
                  <a:gd name="T6" fmla="*/ 169 w 169"/>
                  <a:gd name="T7" fmla="*/ 95 h 171"/>
                  <a:gd name="T8" fmla="*/ 132 w 169"/>
                  <a:gd name="T9" fmla="*/ 48 h 171"/>
                  <a:gd name="T10" fmla="*/ 94 w 169"/>
                  <a:gd name="T11" fmla="*/ 0 h 171"/>
                  <a:gd name="T12" fmla="*/ 0 w 169"/>
                  <a:gd name="T13" fmla="*/ 75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0" y="75"/>
                    </a:moveTo>
                    <a:lnTo>
                      <a:pt x="37" y="123"/>
                    </a:lnTo>
                    <a:lnTo>
                      <a:pt x="75" y="171"/>
                    </a:lnTo>
                    <a:lnTo>
                      <a:pt x="169" y="95"/>
                    </a:lnTo>
                    <a:lnTo>
                      <a:pt x="132" y="48"/>
                    </a:lnTo>
                    <a:lnTo>
                      <a:pt x="94" y="0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39" name="Freeform 2177"/>
              <p:cNvSpPr>
                <a:spLocks noChangeAspect="1"/>
              </p:cNvSpPr>
              <p:nvPr/>
            </p:nvSpPr>
            <p:spPr bwMode="auto">
              <a:xfrm>
                <a:off x="4665" y="1945"/>
                <a:ext cx="24" cy="25"/>
              </a:xfrm>
              <a:custGeom>
                <a:avLst/>
                <a:gdLst>
                  <a:gd name="T0" fmla="*/ 0 w 169"/>
                  <a:gd name="T1" fmla="*/ 75 h 171"/>
                  <a:gd name="T2" fmla="*/ 37 w 169"/>
                  <a:gd name="T3" fmla="*/ 123 h 171"/>
                  <a:gd name="T4" fmla="*/ 75 w 169"/>
                  <a:gd name="T5" fmla="*/ 171 h 171"/>
                  <a:gd name="T6" fmla="*/ 169 w 169"/>
                  <a:gd name="T7" fmla="*/ 95 h 171"/>
                  <a:gd name="T8" fmla="*/ 132 w 169"/>
                  <a:gd name="T9" fmla="*/ 48 h 171"/>
                  <a:gd name="T10" fmla="*/ 94 w 169"/>
                  <a:gd name="T11" fmla="*/ 0 h 171"/>
                  <a:gd name="T12" fmla="*/ 0 w 169"/>
                  <a:gd name="T13" fmla="*/ 75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0" y="75"/>
                    </a:moveTo>
                    <a:lnTo>
                      <a:pt x="37" y="123"/>
                    </a:lnTo>
                    <a:lnTo>
                      <a:pt x="75" y="171"/>
                    </a:lnTo>
                    <a:lnTo>
                      <a:pt x="169" y="95"/>
                    </a:lnTo>
                    <a:lnTo>
                      <a:pt x="132" y="48"/>
                    </a:lnTo>
                    <a:lnTo>
                      <a:pt x="94" y="0"/>
                    </a:lnTo>
                    <a:lnTo>
                      <a:pt x="0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40" name="Freeform 2178"/>
              <p:cNvSpPr>
                <a:spLocks noChangeAspect="1"/>
              </p:cNvSpPr>
              <p:nvPr/>
            </p:nvSpPr>
            <p:spPr bwMode="auto">
              <a:xfrm>
                <a:off x="4684" y="1952"/>
                <a:ext cx="6" cy="7"/>
              </a:xfrm>
              <a:custGeom>
                <a:avLst/>
                <a:gdLst>
                  <a:gd name="T0" fmla="*/ 0 w 41"/>
                  <a:gd name="T1" fmla="*/ 0 h 47"/>
                  <a:gd name="T2" fmla="*/ 37 w 41"/>
                  <a:gd name="T3" fmla="*/ 47 h 47"/>
                  <a:gd name="T4" fmla="*/ 41 w 41"/>
                  <a:gd name="T5" fmla="*/ 45 h 47"/>
                  <a:gd name="T6" fmla="*/ 0 w 41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7"/>
                  <a:gd name="T14" fmla="*/ 41 w 41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7">
                    <a:moveTo>
                      <a:pt x="0" y="0"/>
                    </a:moveTo>
                    <a:lnTo>
                      <a:pt x="37" y="47"/>
                    </a:lnTo>
                    <a:lnTo>
                      <a:pt x="41" y="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41" name="Line 2179"/>
              <p:cNvSpPr>
                <a:spLocks noChangeAspect="1" noChangeShapeType="1"/>
              </p:cNvSpPr>
              <p:nvPr/>
            </p:nvSpPr>
            <p:spPr bwMode="auto">
              <a:xfrm flipV="1">
                <a:off x="4689" y="195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42" name="Freeform 2180"/>
              <p:cNvSpPr>
                <a:spLocks noChangeAspect="1"/>
              </p:cNvSpPr>
              <p:nvPr/>
            </p:nvSpPr>
            <p:spPr bwMode="auto">
              <a:xfrm>
                <a:off x="4678" y="1934"/>
                <a:ext cx="25" cy="25"/>
              </a:xfrm>
              <a:custGeom>
                <a:avLst/>
                <a:gdLst>
                  <a:gd name="T0" fmla="*/ 0 w 170"/>
                  <a:gd name="T1" fmla="*/ 80 h 171"/>
                  <a:gd name="T2" fmla="*/ 41 w 170"/>
                  <a:gd name="T3" fmla="*/ 126 h 171"/>
                  <a:gd name="T4" fmla="*/ 82 w 170"/>
                  <a:gd name="T5" fmla="*/ 171 h 171"/>
                  <a:gd name="T6" fmla="*/ 170 w 170"/>
                  <a:gd name="T7" fmla="*/ 91 h 171"/>
                  <a:gd name="T8" fmla="*/ 129 w 170"/>
                  <a:gd name="T9" fmla="*/ 46 h 171"/>
                  <a:gd name="T10" fmla="*/ 88 w 170"/>
                  <a:gd name="T11" fmla="*/ 0 h 171"/>
                  <a:gd name="T12" fmla="*/ 0 w 170"/>
                  <a:gd name="T13" fmla="*/ 8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0" y="80"/>
                    </a:moveTo>
                    <a:lnTo>
                      <a:pt x="41" y="126"/>
                    </a:lnTo>
                    <a:lnTo>
                      <a:pt x="82" y="171"/>
                    </a:lnTo>
                    <a:lnTo>
                      <a:pt x="170" y="91"/>
                    </a:lnTo>
                    <a:lnTo>
                      <a:pt x="129" y="46"/>
                    </a:lnTo>
                    <a:lnTo>
                      <a:pt x="88" y="0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43" name="Freeform 2181"/>
              <p:cNvSpPr>
                <a:spLocks noChangeAspect="1"/>
              </p:cNvSpPr>
              <p:nvPr/>
            </p:nvSpPr>
            <p:spPr bwMode="auto">
              <a:xfrm>
                <a:off x="4678" y="1934"/>
                <a:ext cx="25" cy="25"/>
              </a:xfrm>
              <a:custGeom>
                <a:avLst/>
                <a:gdLst>
                  <a:gd name="T0" fmla="*/ 0 w 170"/>
                  <a:gd name="T1" fmla="*/ 80 h 171"/>
                  <a:gd name="T2" fmla="*/ 41 w 170"/>
                  <a:gd name="T3" fmla="*/ 126 h 171"/>
                  <a:gd name="T4" fmla="*/ 82 w 170"/>
                  <a:gd name="T5" fmla="*/ 171 h 171"/>
                  <a:gd name="T6" fmla="*/ 170 w 170"/>
                  <a:gd name="T7" fmla="*/ 91 h 171"/>
                  <a:gd name="T8" fmla="*/ 129 w 170"/>
                  <a:gd name="T9" fmla="*/ 46 h 171"/>
                  <a:gd name="T10" fmla="*/ 88 w 170"/>
                  <a:gd name="T11" fmla="*/ 0 h 171"/>
                  <a:gd name="T12" fmla="*/ 0 w 170"/>
                  <a:gd name="T13" fmla="*/ 8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0" y="80"/>
                    </a:moveTo>
                    <a:lnTo>
                      <a:pt x="41" y="126"/>
                    </a:lnTo>
                    <a:lnTo>
                      <a:pt x="82" y="171"/>
                    </a:lnTo>
                    <a:lnTo>
                      <a:pt x="170" y="91"/>
                    </a:lnTo>
                    <a:lnTo>
                      <a:pt x="129" y="46"/>
                    </a:lnTo>
                    <a:lnTo>
                      <a:pt x="88" y="0"/>
                    </a:lnTo>
                    <a:lnTo>
                      <a:pt x="0" y="8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44" name="Freeform 2182"/>
              <p:cNvSpPr>
                <a:spLocks noChangeAspect="1"/>
              </p:cNvSpPr>
              <p:nvPr/>
            </p:nvSpPr>
            <p:spPr bwMode="auto">
              <a:xfrm>
                <a:off x="4697" y="1941"/>
                <a:ext cx="6" cy="6"/>
              </a:xfrm>
              <a:custGeom>
                <a:avLst/>
                <a:gdLst>
                  <a:gd name="T0" fmla="*/ 0 w 43"/>
                  <a:gd name="T1" fmla="*/ 0 h 45"/>
                  <a:gd name="T2" fmla="*/ 41 w 43"/>
                  <a:gd name="T3" fmla="*/ 45 h 45"/>
                  <a:gd name="T4" fmla="*/ 43 w 43"/>
                  <a:gd name="T5" fmla="*/ 43 h 45"/>
                  <a:gd name="T6" fmla="*/ 0 w 43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5"/>
                  <a:gd name="T14" fmla="*/ 43 w 43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5">
                    <a:moveTo>
                      <a:pt x="0" y="0"/>
                    </a:moveTo>
                    <a:lnTo>
                      <a:pt x="41" y="45"/>
                    </a:lnTo>
                    <a:lnTo>
                      <a:pt x="43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45" name="Line 2183"/>
              <p:cNvSpPr>
                <a:spLocks noChangeAspect="1" noChangeShapeType="1"/>
              </p:cNvSpPr>
              <p:nvPr/>
            </p:nvSpPr>
            <p:spPr bwMode="auto">
              <a:xfrm flipV="1">
                <a:off x="4703" y="194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46" name="Freeform 2184"/>
              <p:cNvSpPr>
                <a:spLocks noChangeAspect="1"/>
              </p:cNvSpPr>
              <p:nvPr/>
            </p:nvSpPr>
            <p:spPr bwMode="auto">
              <a:xfrm>
                <a:off x="4691" y="1922"/>
                <a:ext cx="24" cy="25"/>
              </a:xfrm>
              <a:custGeom>
                <a:avLst/>
                <a:gdLst>
                  <a:gd name="T0" fmla="*/ 0 w 169"/>
                  <a:gd name="T1" fmla="*/ 85 h 171"/>
                  <a:gd name="T2" fmla="*/ 43 w 169"/>
                  <a:gd name="T3" fmla="*/ 128 h 171"/>
                  <a:gd name="T4" fmla="*/ 86 w 169"/>
                  <a:gd name="T5" fmla="*/ 171 h 171"/>
                  <a:gd name="T6" fmla="*/ 169 w 169"/>
                  <a:gd name="T7" fmla="*/ 87 h 171"/>
                  <a:gd name="T8" fmla="*/ 126 w 169"/>
                  <a:gd name="T9" fmla="*/ 44 h 171"/>
                  <a:gd name="T10" fmla="*/ 83 w 169"/>
                  <a:gd name="T11" fmla="*/ 0 h 171"/>
                  <a:gd name="T12" fmla="*/ 0 w 169"/>
                  <a:gd name="T13" fmla="*/ 85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0" y="85"/>
                    </a:moveTo>
                    <a:lnTo>
                      <a:pt x="43" y="128"/>
                    </a:lnTo>
                    <a:lnTo>
                      <a:pt x="86" y="171"/>
                    </a:lnTo>
                    <a:lnTo>
                      <a:pt x="169" y="87"/>
                    </a:lnTo>
                    <a:lnTo>
                      <a:pt x="126" y="44"/>
                    </a:lnTo>
                    <a:lnTo>
                      <a:pt x="83" y="0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47" name="Freeform 2185"/>
              <p:cNvSpPr>
                <a:spLocks noChangeAspect="1"/>
              </p:cNvSpPr>
              <p:nvPr/>
            </p:nvSpPr>
            <p:spPr bwMode="auto">
              <a:xfrm>
                <a:off x="4691" y="1922"/>
                <a:ext cx="24" cy="25"/>
              </a:xfrm>
              <a:custGeom>
                <a:avLst/>
                <a:gdLst>
                  <a:gd name="T0" fmla="*/ 0 w 169"/>
                  <a:gd name="T1" fmla="*/ 85 h 171"/>
                  <a:gd name="T2" fmla="*/ 43 w 169"/>
                  <a:gd name="T3" fmla="*/ 128 h 171"/>
                  <a:gd name="T4" fmla="*/ 86 w 169"/>
                  <a:gd name="T5" fmla="*/ 171 h 171"/>
                  <a:gd name="T6" fmla="*/ 169 w 169"/>
                  <a:gd name="T7" fmla="*/ 87 h 171"/>
                  <a:gd name="T8" fmla="*/ 126 w 169"/>
                  <a:gd name="T9" fmla="*/ 44 h 171"/>
                  <a:gd name="T10" fmla="*/ 83 w 169"/>
                  <a:gd name="T11" fmla="*/ 0 h 171"/>
                  <a:gd name="T12" fmla="*/ 0 w 169"/>
                  <a:gd name="T13" fmla="*/ 85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0" y="85"/>
                    </a:moveTo>
                    <a:lnTo>
                      <a:pt x="43" y="128"/>
                    </a:lnTo>
                    <a:lnTo>
                      <a:pt x="86" y="171"/>
                    </a:lnTo>
                    <a:lnTo>
                      <a:pt x="169" y="87"/>
                    </a:lnTo>
                    <a:lnTo>
                      <a:pt x="126" y="44"/>
                    </a:lnTo>
                    <a:lnTo>
                      <a:pt x="83" y="0"/>
                    </a:lnTo>
                    <a:lnTo>
                      <a:pt x="0" y="8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48" name="Freeform 2186"/>
              <p:cNvSpPr>
                <a:spLocks noChangeAspect="1"/>
              </p:cNvSpPr>
              <p:nvPr/>
            </p:nvSpPr>
            <p:spPr bwMode="auto">
              <a:xfrm>
                <a:off x="4709" y="1929"/>
                <a:ext cx="6" cy="6"/>
              </a:xfrm>
              <a:custGeom>
                <a:avLst/>
                <a:gdLst>
                  <a:gd name="T0" fmla="*/ 0 w 46"/>
                  <a:gd name="T1" fmla="*/ 0 h 43"/>
                  <a:gd name="T2" fmla="*/ 43 w 46"/>
                  <a:gd name="T3" fmla="*/ 43 h 43"/>
                  <a:gd name="T4" fmla="*/ 46 w 46"/>
                  <a:gd name="T5" fmla="*/ 41 h 43"/>
                  <a:gd name="T6" fmla="*/ 0 w 4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0" y="0"/>
                    </a:moveTo>
                    <a:lnTo>
                      <a:pt x="43" y="43"/>
                    </a:lnTo>
                    <a:lnTo>
                      <a:pt x="46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49" name="Line 2187"/>
              <p:cNvSpPr>
                <a:spLocks noChangeAspect="1" noChangeShapeType="1"/>
              </p:cNvSpPr>
              <p:nvPr/>
            </p:nvSpPr>
            <p:spPr bwMode="auto">
              <a:xfrm flipV="1">
                <a:off x="4715" y="19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50" name="Freeform 2188"/>
              <p:cNvSpPr>
                <a:spLocks noChangeAspect="1"/>
              </p:cNvSpPr>
              <p:nvPr/>
            </p:nvSpPr>
            <p:spPr bwMode="auto">
              <a:xfrm>
                <a:off x="4702" y="1910"/>
                <a:ext cx="24" cy="25"/>
              </a:xfrm>
              <a:custGeom>
                <a:avLst/>
                <a:gdLst>
                  <a:gd name="T0" fmla="*/ 0 w 170"/>
                  <a:gd name="T1" fmla="*/ 88 h 170"/>
                  <a:gd name="T2" fmla="*/ 45 w 170"/>
                  <a:gd name="T3" fmla="*/ 129 h 170"/>
                  <a:gd name="T4" fmla="*/ 91 w 170"/>
                  <a:gd name="T5" fmla="*/ 170 h 170"/>
                  <a:gd name="T6" fmla="*/ 170 w 170"/>
                  <a:gd name="T7" fmla="*/ 82 h 170"/>
                  <a:gd name="T8" fmla="*/ 125 w 170"/>
                  <a:gd name="T9" fmla="*/ 41 h 170"/>
                  <a:gd name="T10" fmla="*/ 79 w 170"/>
                  <a:gd name="T11" fmla="*/ 0 h 170"/>
                  <a:gd name="T12" fmla="*/ 0 w 170"/>
                  <a:gd name="T13" fmla="*/ 88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0" y="88"/>
                    </a:moveTo>
                    <a:lnTo>
                      <a:pt x="45" y="129"/>
                    </a:lnTo>
                    <a:lnTo>
                      <a:pt x="91" y="170"/>
                    </a:lnTo>
                    <a:lnTo>
                      <a:pt x="170" y="82"/>
                    </a:lnTo>
                    <a:lnTo>
                      <a:pt x="125" y="41"/>
                    </a:lnTo>
                    <a:lnTo>
                      <a:pt x="79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51" name="Freeform 2189"/>
              <p:cNvSpPr>
                <a:spLocks noChangeAspect="1"/>
              </p:cNvSpPr>
              <p:nvPr/>
            </p:nvSpPr>
            <p:spPr bwMode="auto">
              <a:xfrm>
                <a:off x="4702" y="1910"/>
                <a:ext cx="24" cy="25"/>
              </a:xfrm>
              <a:custGeom>
                <a:avLst/>
                <a:gdLst>
                  <a:gd name="T0" fmla="*/ 0 w 170"/>
                  <a:gd name="T1" fmla="*/ 88 h 170"/>
                  <a:gd name="T2" fmla="*/ 45 w 170"/>
                  <a:gd name="T3" fmla="*/ 129 h 170"/>
                  <a:gd name="T4" fmla="*/ 91 w 170"/>
                  <a:gd name="T5" fmla="*/ 170 h 170"/>
                  <a:gd name="T6" fmla="*/ 170 w 170"/>
                  <a:gd name="T7" fmla="*/ 82 h 170"/>
                  <a:gd name="T8" fmla="*/ 125 w 170"/>
                  <a:gd name="T9" fmla="*/ 41 h 170"/>
                  <a:gd name="T10" fmla="*/ 79 w 170"/>
                  <a:gd name="T11" fmla="*/ 0 h 170"/>
                  <a:gd name="T12" fmla="*/ 0 w 170"/>
                  <a:gd name="T13" fmla="*/ 88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0" y="88"/>
                    </a:moveTo>
                    <a:lnTo>
                      <a:pt x="45" y="129"/>
                    </a:lnTo>
                    <a:lnTo>
                      <a:pt x="91" y="170"/>
                    </a:lnTo>
                    <a:lnTo>
                      <a:pt x="170" y="82"/>
                    </a:lnTo>
                    <a:lnTo>
                      <a:pt x="125" y="41"/>
                    </a:lnTo>
                    <a:lnTo>
                      <a:pt x="79" y="0"/>
                    </a:lnTo>
                    <a:lnTo>
                      <a:pt x="0" y="8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52" name="Freeform 2190"/>
              <p:cNvSpPr>
                <a:spLocks noChangeAspect="1"/>
              </p:cNvSpPr>
              <p:nvPr/>
            </p:nvSpPr>
            <p:spPr bwMode="auto">
              <a:xfrm>
                <a:off x="4720" y="1916"/>
                <a:ext cx="7" cy="6"/>
              </a:xfrm>
              <a:custGeom>
                <a:avLst/>
                <a:gdLst>
                  <a:gd name="T0" fmla="*/ 0 w 48"/>
                  <a:gd name="T1" fmla="*/ 0 h 41"/>
                  <a:gd name="T2" fmla="*/ 45 w 48"/>
                  <a:gd name="T3" fmla="*/ 41 h 41"/>
                  <a:gd name="T4" fmla="*/ 48 w 48"/>
                  <a:gd name="T5" fmla="*/ 38 h 41"/>
                  <a:gd name="T6" fmla="*/ 0 w 48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0" y="0"/>
                    </a:moveTo>
                    <a:lnTo>
                      <a:pt x="45" y="41"/>
                    </a:lnTo>
                    <a:lnTo>
                      <a:pt x="48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53" name="Line 2191"/>
              <p:cNvSpPr>
                <a:spLocks noChangeAspect="1" noChangeShapeType="1"/>
              </p:cNvSpPr>
              <p:nvPr/>
            </p:nvSpPr>
            <p:spPr bwMode="auto">
              <a:xfrm flipV="1">
                <a:off x="4726" y="19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54" name="Freeform 2192"/>
              <p:cNvSpPr>
                <a:spLocks noChangeAspect="1"/>
              </p:cNvSpPr>
              <p:nvPr/>
            </p:nvSpPr>
            <p:spPr bwMode="auto">
              <a:xfrm>
                <a:off x="4713" y="1898"/>
                <a:ext cx="24" cy="24"/>
              </a:xfrm>
              <a:custGeom>
                <a:avLst/>
                <a:gdLst>
                  <a:gd name="T0" fmla="*/ 0 w 168"/>
                  <a:gd name="T1" fmla="*/ 92 h 168"/>
                  <a:gd name="T2" fmla="*/ 48 w 168"/>
                  <a:gd name="T3" fmla="*/ 130 h 168"/>
                  <a:gd name="T4" fmla="*/ 96 w 168"/>
                  <a:gd name="T5" fmla="*/ 168 h 168"/>
                  <a:gd name="T6" fmla="*/ 168 w 168"/>
                  <a:gd name="T7" fmla="*/ 75 h 168"/>
                  <a:gd name="T8" fmla="*/ 121 w 168"/>
                  <a:gd name="T9" fmla="*/ 38 h 168"/>
                  <a:gd name="T10" fmla="*/ 73 w 168"/>
                  <a:gd name="T11" fmla="*/ 0 h 168"/>
                  <a:gd name="T12" fmla="*/ 0 w 168"/>
                  <a:gd name="T13" fmla="*/ 92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8"/>
                  <a:gd name="T23" fmla="*/ 168 w 168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8">
                    <a:moveTo>
                      <a:pt x="0" y="92"/>
                    </a:moveTo>
                    <a:lnTo>
                      <a:pt x="48" y="130"/>
                    </a:lnTo>
                    <a:lnTo>
                      <a:pt x="96" y="168"/>
                    </a:lnTo>
                    <a:lnTo>
                      <a:pt x="168" y="75"/>
                    </a:lnTo>
                    <a:lnTo>
                      <a:pt x="121" y="38"/>
                    </a:lnTo>
                    <a:lnTo>
                      <a:pt x="73" y="0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55" name="Freeform 2193"/>
              <p:cNvSpPr>
                <a:spLocks noChangeAspect="1"/>
              </p:cNvSpPr>
              <p:nvPr/>
            </p:nvSpPr>
            <p:spPr bwMode="auto">
              <a:xfrm>
                <a:off x="4713" y="1898"/>
                <a:ext cx="24" cy="24"/>
              </a:xfrm>
              <a:custGeom>
                <a:avLst/>
                <a:gdLst>
                  <a:gd name="T0" fmla="*/ 0 w 168"/>
                  <a:gd name="T1" fmla="*/ 92 h 168"/>
                  <a:gd name="T2" fmla="*/ 48 w 168"/>
                  <a:gd name="T3" fmla="*/ 130 h 168"/>
                  <a:gd name="T4" fmla="*/ 96 w 168"/>
                  <a:gd name="T5" fmla="*/ 168 h 168"/>
                  <a:gd name="T6" fmla="*/ 168 w 168"/>
                  <a:gd name="T7" fmla="*/ 75 h 168"/>
                  <a:gd name="T8" fmla="*/ 121 w 168"/>
                  <a:gd name="T9" fmla="*/ 38 h 168"/>
                  <a:gd name="T10" fmla="*/ 73 w 168"/>
                  <a:gd name="T11" fmla="*/ 0 h 168"/>
                  <a:gd name="T12" fmla="*/ 0 w 168"/>
                  <a:gd name="T13" fmla="*/ 92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8"/>
                  <a:gd name="T23" fmla="*/ 168 w 168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8">
                    <a:moveTo>
                      <a:pt x="0" y="92"/>
                    </a:moveTo>
                    <a:lnTo>
                      <a:pt x="48" y="130"/>
                    </a:lnTo>
                    <a:lnTo>
                      <a:pt x="96" y="168"/>
                    </a:lnTo>
                    <a:lnTo>
                      <a:pt x="168" y="75"/>
                    </a:lnTo>
                    <a:lnTo>
                      <a:pt x="121" y="38"/>
                    </a:lnTo>
                    <a:lnTo>
                      <a:pt x="73" y="0"/>
                    </a:lnTo>
                    <a:lnTo>
                      <a:pt x="0" y="9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56" name="Freeform 2194"/>
              <p:cNvSpPr>
                <a:spLocks noChangeAspect="1"/>
              </p:cNvSpPr>
              <p:nvPr/>
            </p:nvSpPr>
            <p:spPr bwMode="auto">
              <a:xfrm>
                <a:off x="4730" y="1903"/>
                <a:ext cx="7" cy="5"/>
              </a:xfrm>
              <a:custGeom>
                <a:avLst/>
                <a:gdLst>
                  <a:gd name="T0" fmla="*/ 0 w 48"/>
                  <a:gd name="T1" fmla="*/ 0 h 37"/>
                  <a:gd name="T2" fmla="*/ 47 w 48"/>
                  <a:gd name="T3" fmla="*/ 37 h 37"/>
                  <a:gd name="T4" fmla="*/ 48 w 48"/>
                  <a:gd name="T5" fmla="*/ 36 h 37"/>
                  <a:gd name="T6" fmla="*/ 0 w 48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37"/>
                  <a:gd name="T14" fmla="*/ 48 w 48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37">
                    <a:moveTo>
                      <a:pt x="0" y="0"/>
                    </a:moveTo>
                    <a:lnTo>
                      <a:pt x="47" y="37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57" name="Line 2195"/>
              <p:cNvSpPr>
                <a:spLocks noChangeAspect="1" noChangeShapeType="1"/>
              </p:cNvSpPr>
              <p:nvPr/>
            </p:nvSpPr>
            <p:spPr bwMode="auto">
              <a:xfrm flipV="1">
                <a:off x="4737" y="190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58" name="Freeform 2196"/>
              <p:cNvSpPr>
                <a:spLocks noChangeAspect="1"/>
              </p:cNvSpPr>
              <p:nvPr/>
            </p:nvSpPr>
            <p:spPr bwMode="auto">
              <a:xfrm>
                <a:off x="4723" y="1884"/>
                <a:ext cx="24" cy="24"/>
              </a:xfrm>
              <a:custGeom>
                <a:avLst/>
                <a:gdLst>
                  <a:gd name="T0" fmla="*/ 0 w 167"/>
                  <a:gd name="T1" fmla="*/ 94 h 167"/>
                  <a:gd name="T2" fmla="*/ 49 w 167"/>
                  <a:gd name="T3" fmla="*/ 131 h 167"/>
                  <a:gd name="T4" fmla="*/ 97 w 167"/>
                  <a:gd name="T5" fmla="*/ 167 h 167"/>
                  <a:gd name="T6" fmla="*/ 167 w 167"/>
                  <a:gd name="T7" fmla="*/ 73 h 167"/>
                  <a:gd name="T8" fmla="*/ 118 w 167"/>
                  <a:gd name="T9" fmla="*/ 36 h 167"/>
                  <a:gd name="T10" fmla="*/ 69 w 167"/>
                  <a:gd name="T11" fmla="*/ 0 h 167"/>
                  <a:gd name="T12" fmla="*/ 0 w 167"/>
                  <a:gd name="T13" fmla="*/ 94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0" y="94"/>
                    </a:moveTo>
                    <a:lnTo>
                      <a:pt x="49" y="131"/>
                    </a:lnTo>
                    <a:lnTo>
                      <a:pt x="97" y="167"/>
                    </a:lnTo>
                    <a:lnTo>
                      <a:pt x="167" y="73"/>
                    </a:lnTo>
                    <a:lnTo>
                      <a:pt x="118" y="36"/>
                    </a:lnTo>
                    <a:lnTo>
                      <a:pt x="69" y="0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59" name="Freeform 2197"/>
              <p:cNvSpPr>
                <a:spLocks noChangeAspect="1"/>
              </p:cNvSpPr>
              <p:nvPr/>
            </p:nvSpPr>
            <p:spPr bwMode="auto">
              <a:xfrm>
                <a:off x="4723" y="1884"/>
                <a:ext cx="24" cy="24"/>
              </a:xfrm>
              <a:custGeom>
                <a:avLst/>
                <a:gdLst>
                  <a:gd name="T0" fmla="*/ 0 w 167"/>
                  <a:gd name="T1" fmla="*/ 94 h 167"/>
                  <a:gd name="T2" fmla="*/ 49 w 167"/>
                  <a:gd name="T3" fmla="*/ 131 h 167"/>
                  <a:gd name="T4" fmla="*/ 97 w 167"/>
                  <a:gd name="T5" fmla="*/ 167 h 167"/>
                  <a:gd name="T6" fmla="*/ 167 w 167"/>
                  <a:gd name="T7" fmla="*/ 73 h 167"/>
                  <a:gd name="T8" fmla="*/ 118 w 167"/>
                  <a:gd name="T9" fmla="*/ 36 h 167"/>
                  <a:gd name="T10" fmla="*/ 69 w 167"/>
                  <a:gd name="T11" fmla="*/ 0 h 167"/>
                  <a:gd name="T12" fmla="*/ 0 w 167"/>
                  <a:gd name="T13" fmla="*/ 94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0" y="94"/>
                    </a:moveTo>
                    <a:lnTo>
                      <a:pt x="49" y="131"/>
                    </a:lnTo>
                    <a:lnTo>
                      <a:pt x="97" y="167"/>
                    </a:lnTo>
                    <a:lnTo>
                      <a:pt x="167" y="73"/>
                    </a:lnTo>
                    <a:lnTo>
                      <a:pt x="118" y="36"/>
                    </a:lnTo>
                    <a:lnTo>
                      <a:pt x="69" y="0"/>
                    </a:lnTo>
                    <a:lnTo>
                      <a:pt x="0" y="9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60" name="Freeform 2198"/>
              <p:cNvSpPr>
                <a:spLocks noChangeAspect="1"/>
              </p:cNvSpPr>
              <p:nvPr/>
            </p:nvSpPr>
            <p:spPr bwMode="auto">
              <a:xfrm>
                <a:off x="4740" y="1889"/>
                <a:ext cx="8" cy="6"/>
              </a:xfrm>
              <a:custGeom>
                <a:avLst/>
                <a:gdLst>
                  <a:gd name="T0" fmla="*/ 0 w 51"/>
                  <a:gd name="T1" fmla="*/ 0 h 37"/>
                  <a:gd name="T2" fmla="*/ 49 w 51"/>
                  <a:gd name="T3" fmla="*/ 37 h 37"/>
                  <a:gd name="T4" fmla="*/ 51 w 51"/>
                  <a:gd name="T5" fmla="*/ 33 h 37"/>
                  <a:gd name="T6" fmla="*/ 0 w 51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0" y="0"/>
                    </a:moveTo>
                    <a:lnTo>
                      <a:pt x="49" y="37"/>
                    </a:lnTo>
                    <a:lnTo>
                      <a:pt x="51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61" name="Line 2199"/>
              <p:cNvSpPr>
                <a:spLocks noChangeAspect="1" noChangeShapeType="1"/>
              </p:cNvSpPr>
              <p:nvPr/>
            </p:nvSpPr>
            <p:spPr bwMode="auto">
              <a:xfrm flipV="1">
                <a:off x="4747" y="18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62" name="Freeform 2200"/>
              <p:cNvSpPr>
                <a:spLocks noChangeAspect="1"/>
              </p:cNvSpPr>
              <p:nvPr/>
            </p:nvSpPr>
            <p:spPr bwMode="auto">
              <a:xfrm>
                <a:off x="4733" y="1871"/>
                <a:ext cx="24" cy="23"/>
              </a:xfrm>
              <a:custGeom>
                <a:avLst/>
                <a:gdLst>
                  <a:gd name="T0" fmla="*/ 0 w 166"/>
                  <a:gd name="T1" fmla="*/ 96 h 162"/>
                  <a:gd name="T2" fmla="*/ 51 w 166"/>
                  <a:gd name="T3" fmla="*/ 129 h 162"/>
                  <a:gd name="T4" fmla="*/ 102 w 166"/>
                  <a:gd name="T5" fmla="*/ 162 h 162"/>
                  <a:gd name="T6" fmla="*/ 166 w 166"/>
                  <a:gd name="T7" fmla="*/ 66 h 162"/>
                  <a:gd name="T8" fmla="*/ 115 w 166"/>
                  <a:gd name="T9" fmla="*/ 33 h 162"/>
                  <a:gd name="T10" fmla="*/ 63 w 166"/>
                  <a:gd name="T11" fmla="*/ 0 h 162"/>
                  <a:gd name="T12" fmla="*/ 0 w 166"/>
                  <a:gd name="T13" fmla="*/ 96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0" y="96"/>
                    </a:moveTo>
                    <a:lnTo>
                      <a:pt x="51" y="129"/>
                    </a:lnTo>
                    <a:lnTo>
                      <a:pt x="102" y="162"/>
                    </a:lnTo>
                    <a:lnTo>
                      <a:pt x="166" y="66"/>
                    </a:lnTo>
                    <a:lnTo>
                      <a:pt x="115" y="33"/>
                    </a:lnTo>
                    <a:lnTo>
                      <a:pt x="63" y="0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63" name="Freeform 2201"/>
              <p:cNvSpPr>
                <a:spLocks noChangeAspect="1"/>
              </p:cNvSpPr>
              <p:nvPr/>
            </p:nvSpPr>
            <p:spPr bwMode="auto">
              <a:xfrm>
                <a:off x="4733" y="1871"/>
                <a:ext cx="24" cy="23"/>
              </a:xfrm>
              <a:custGeom>
                <a:avLst/>
                <a:gdLst>
                  <a:gd name="T0" fmla="*/ 0 w 166"/>
                  <a:gd name="T1" fmla="*/ 96 h 162"/>
                  <a:gd name="T2" fmla="*/ 51 w 166"/>
                  <a:gd name="T3" fmla="*/ 129 h 162"/>
                  <a:gd name="T4" fmla="*/ 102 w 166"/>
                  <a:gd name="T5" fmla="*/ 162 h 162"/>
                  <a:gd name="T6" fmla="*/ 166 w 166"/>
                  <a:gd name="T7" fmla="*/ 66 h 162"/>
                  <a:gd name="T8" fmla="*/ 115 w 166"/>
                  <a:gd name="T9" fmla="*/ 33 h 162"/>
                  <a:gd name="T10" fmla="*/ 63 w 166"/>
                  <a:gd name="T11" fmla="*/ 0 h 162"/>
                  <a:gd name="T12" fmla="*/ 0 w 166"/>
                  <a:gd name="T13" fmla="*/ 96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0" y="96"/>
                    </a:moveTo>
                    <a:lnTo>
                      <a:pt x="51" y="129"/>
                    </a:lnTo>
                    <a:lnTo>
                      <a:pt x="102" y="162"/>
                    </a:lnTo>
                    <a:lnTo>
                      <a:pt x="166" y="66"/>
                    </a:lnTo>
                    <a:lnTo>
                      <a:pt x="115" y="33"/>
                    </a:lnTo>
                    <a:lnTo>
                      <a:pt x="63" y="0"/>
                    </a:lnTo>
                    <a:lnTo>
                      <a:pt x="0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64" name="Freeform 2202"/>
              <p:cNvSpPr>
                <a:spLocks noChangeAspect="1"/>
              </p:cNvSpPr>
              <p:nvPr/>
            </p:nvSpPr>
            <p:spPr bwMode="auto">
              <a:xfrm>
                <a:off x="4749" y="1876"/>
                <a:ext cx="8" cy="4"/>
              </a:xfrm>
              <a:custGeom>
                <a:avLst/>
                <a:gdLst>
                  <a:gd name="T0" fmla="*/ 0 w 52"/>
                  <a:gd name="T1" fmla="*/ 0 h 33"/>
                  <a:gd name="T2" fmla="*/ 51 w 52"/>
                  <a:gd name="T3" fmla="*/ 33 h 33"/>
                  <a:gd name="T4" fmla="*/ 52 w 52"/>
                  <a:gd name="T5" fmla="*/ 31 h 33"/>
                  <a:gd name="T6" fmla="*/ 0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0" y="0"/>
                    </a:moveTo>
                    <a:lnTo>
                      <a:pt x="51" y="33"/>
                    </a:lnTo>
                    <a:lnTo>
                      <a:pt x="52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65" name="Line 2203"/>
              <p:cNvSpPr>
                <a:spLocks noChangeAspect="1" noChangeShapeType="1"/>
              </p:cNvSpPr>
              <p:nvPr/>
            </p:nvSpPr>
            <p:spPr bwMode="auto">
              <a:xfrm flipV="1">
                <a:off x="4757" y="18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66" name="Freeform 2204"/>
              <p:cNvSpPr>
                <a:spLocks noChangeAspect="1"/>
              </p:cNvSpPr>
              <p:nvPr/>
            </p:nvSpPr>
            <p:spPr bwMode="auto">
              <a:xfrm>
                <a:off x="4742" y="1857"/>
                <a:ext cx="23" cy="23"/>
              </a:xfrm>
              <a:custGeom>
                <a:avLst/>
                <a:gdLst>
                  <a:gd name="T0" fmla="*/ 0 w 165"/>
                  <a:gd name="T1" fmla="*/ 101 h 164"/>
                  <a:gd name="T2" fmla="*/ 53 w 165"/>
                  <a:gd name="T3" fmla="*/ 133 h 164"/>
                  <a:gd name="T4" fmla="*/ 105 w 165"/>
                  <a:gd name="T5" fmla="*/ 164 h 164"/>
                  <a:gd name="T6" fmla="*/ 165 w 165"/>
                  <a:gd name="T7" fmla="*/ 64 h 164"/>
                  <a:gd name="T8" fmla="*/ 113 w 165"/>
                  <a:gd name="T9" fmla="*/ 32 h 164"/>
                  <a:gd name="T10" fmla="*/ 61 w 165"/>
                  <a:gd name="T11" fmla="*/ 0 h 164"/>
                  <a:gd name="T12" fmla="*/ 0 w 165"/>
                  <a:gd name="T13" fmla="*/ 101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0" y="101"/>
                    </a:moveTo>
                    <a:lnTo>
                      <a:pt x="53" y="133"/>
                    </a:lnTo>
                    <a:lnTo>
                      <a:pt x="105" y="164"/>
                    </a:lnTo>
                    <a:lnTo>
                      <a:pt x="165" y="64"/>
                    </a:lnTo>
                    <a:lnTo>
                      <a:pt x="113" y="32"/>
                    </a:lnTo>
                    <a:lnTo>
                      <a:pt x="61" y="0"/>
                    </a:lnTo>
                    <a:lnTo>
                      <a:pt x="0" y="1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67" name="Freeform 2205"/>
              <p:cNvSpPr>
                <a:spLocks noChangeAspect="1"/>
              </p:cNvSpPr>
              <p:nvPr/>
            </p:nvSpPr>
            <p:spPr bwMode="auto">
              <a:xfrm>
                <a:off x="4742" y="1857"/>
                <a:ext cx="23" cy="23"/>
              </a:xfrm>
              <a:custGeom>
                <a:avLst/>
                <a:gdLst>
                  <a:gd name="T0" fmla="*/ 0 w 165"/>
                  <a:gd name="T1" fmla="*/ 101 h 164"/>
                  <a:gd name="T2" fmla="*/ 53 w 165"/>
                  <a:gd name="T3" fmla="*/ 133 h 164"/>
                  <a:gd name="T4" fmla="*/ 105 w 165"/>
                  <a:gd name="T5" fmla="*/ 164 h 164"/>
                  <a:gd name="T6" fmla="*/ 165 w 165"/>
                  <a:gd name="T7" fmla="*/ 64 h 164"/>
                  <a:gd name="T8" fmla="*/ 113 w 165"/>
                  <a:gd name="T9" fmla="*/ 32 h 164"/>
                  <a:gd name="T10" fmla="*/ 61 w 165"/>
                  <a:gd name="T11" fmla="*/ 0 h 164"/>
                  <a:gd name="T12" fmla="*/ 0 w 165"/>
                  <a:gd name="T13" fmla="*/ 101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0" y="101"/>
                    </a:moveTo>
                    <a:lnTo>
                      <a:pt x="53" y="133"/>
                    </a:lnTo>
                    <a:lnTo>
                      <a:pt x="105" y="164"/>
                    </a:lnTo>
                    <a:lnTo>
                      <a:pt x="165" y="64"/>
                    </a:lnTo>
                    <a:lnTo>
                      <a:pt x="113" y="32"/>
                    </a:lnTo>
                    <a:lnTo>
                      <a:pt x="61" y="0"/>
                    </a:lnTo>
                    <a:lnTo>
                      <a:pt x="0" y="10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68" name="Freeform 2206"/>
              <p:cNvSpPr>
                <a:spLocks noChangeAspect="1"/>
              </p:cNvSpPr>
              <p:nvPr/>
            </p:nvSpPr>
            <p:spPr bwMode="auto">
              <a:xfrm>
                <a:off x="4758" y="1861"/>
                <a:ext cx="8" cy="5"/>
              </a:xfrm>
              <a:custGeom>
                <a:avLst/>
                <a:gdLst>
                  <a:gd name="T0" fmla="*/ 0 w 53"/>
                  <a:gd name="T1" fmla="*/ 0 h 32"/>
                  <a:gd name="T2" fmla="*/ 52 w 53"/>
                  <a:gd name="T3" fmla="*/ 32 h 32"/>
                  <a:gd name="T4" fmla="*/ 53 w 53"/>
                  <a:gd name="T5" fmla="*/ 30 h 32"/>
                  <a:gd name="T6" fmla="*/ 0 w 53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2"/>
                  <a:gd name="T14" fmla="*/ 53 w 5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2">
                    <a:moveTo>
                      <a:pt x="0" y="0"/>
                    </a:moveTo>
                    <a:lnTo>
                      <a:pt x="52" y="32"/>
                    </a:lnTo>
                    <a:lnTo>
                      <a:pt x="53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69" name="Line 2207"/>
              <p:cNvSpPr>
                <a:spLocks noChangeAspect="1" noChangeShapeType="1"/>
              </p:cNvSpPr>
              <p:nvPr/>
            </p:nvSpPr>
            <p:spPr bwMode="auto">
              <a:xfrm flipV="1">
                <a:off x="4765" y="186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70" name="Freeform 2208"/>
              <p:cNvSpPr>
                <a:spLocks noChangeAspect="1"/>
              </p:cNvSpPr>
              <p:nvPr/>
            </p:nvSpPr>
            <p:spPr bwMode="auto">
              <a:xfrm>
                <a:off x="4750" y="1842"/>
                <a:ext cx="24" cy="24"/>
              </a:xfrm>
              <a:custGeom>
                <a:avLst/>
                <a:gdLst>
                  <a:gd name="T0" fmla="*/ 0 w 163"/>
                  <a:gd name="T1" fmla="*/ 103 h 162"/>
                  <a:gd name="T2" fmla="*/ 54 w 163"/>
                  <a:gd name="T3" fmla="*/ 132 h 162"/>
                  <a:gd name="T4" fmla="*/ 107 w 163"/>
                  <a:gd name="T5" fmla="*/ 162 h 162"/>
                  <a:gd name="T6" fmla="*/ 163 w 163"/>
                  <a:gd name="T7" fmla="*/ 60 h 162"/>
                  <a:gd name="T8" fmla="*/ 109 w 163"/>
                  <a:gd name="T9" fmla="*/ 30 h 162"/>
                  <a:gd name="T10" fmla="*/ 56 w 163"/>
                  <a:gd name="T11" fmla="*/ 0 h 162"/>
                  <a:gd name="T12" fmla="*/ 0 w 163"/>
                  <a:gd name="T13" fmla="*/ 103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2"/>
                  <a:gd name="T23" fmla="*/ 163 w 163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2">
                    <a:moveTo>
                      <a:pt x="0" y="103"/>
                    </a:moveTo>
                    <a:lnTo>
                      <a:pt x="54" y="132"/>
                    </a:lnTo>
                    <a:lnTo>
                      <a:pt x="107" y="162"/>
                    </a:lnTo>
                    <a:lnTo>
                      <a:pt x="163" y="60"/>
                    </a:lnTo>
                    <a:lnTo>
                      <a:pt x="109" y="30"/>
                    </a:lnTo>
                    <a:lnTo>
                      <a:pt x="56" y="0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71" name="Freeform 2209"/>
              <p:cNvSpPr>
                <a:spLocks noChangeAspect="1"/>
              </p:cNvSpPr>
              <p:nvPr/>
            </p:nvSpPr>
            <p:spPr bwMode="auto">
              <a:xfrm>
                <a:off x="4750" y="1842"/>
                <a:ext cx="24" cy="24"/>
              </a:xfrm>
              <a:custGeom>
                <a:avLst/>
                <a:gdLst>
                  <a:gd name="T0" fmla="*/ 0 w 163"/>
                  <a:gd name="T1" fmla="*/ 103 h 162"/>
                  <a:gd name="T2" fmla="*/ 54 w 163"/>
                  <a:gd name="T3" fmla="*/ 132 h 162"/>
                  <a:gd name="T4" fmla="*/ 107 w 163"/>
                  <a:gd name="T5" fmla="*/ 162 h 162"/>
                  <a:gd name="T6" fmla="*/ 163 w 163"/>
                  <a:gd name="T7" fmla="*/ 60 h 162"/>
                  <a:gd name="T8" fmla="*/ 109 w 163"/>
                  <a:gd name="T9" fmla="*/ 30 h 162"/>
                  <a:gd name="T10" fmla="*/ 56 w 163"/>
                  <a:gd name="T11" fmla="*/ 0 h 162"/>
                  <a:gd name="T12" fmla="*/ 0 w 163"/>
                  <a:gd name="T13" fmla="*/ 103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2"/>
                  <a:gd name="T23" fmla="*/ 163 w 163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2">
                    <a:moveTo>
                      <a:pt x="0" y="103"/>
                    </a:moveTo>
                    <a:lnTo>
                      <a:pt x="54" y="132"/>
                    </a:lnTo>
                    <a:lnTo>
                      <a:pt x="107" y="162"/>
                    </a:lnTo>
                    <a:lnTo>
                      <a:pt x="163" y="60"/>
                    </a:lnTo>
                    <a:lnTo>
                      <a:pt x="109" y="30"/>
                    </a:lnTo>
                    <a:lnTo>
                      <a:pt x="56" y="0"/>
                    </a:lnTo>
                    <a:lnTo>
                      <a:pt x="0" y="10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72" name="Freeform 2210"/>
              <p:cNvSpPr>
                <a:spLocks noChangeAspect="1"/>
              </p:cNvSpPr>
              <p:nvPr/>
            </p:nvSpPr>
            <p:spPr bwMode="auto">
              <a:xfrm>
                <a:off x="4766" y="1847"/>
                <a:ext cx="8" cy="4"/>
              </a:xfrm>
              <a:custGeom>
                <a:avLst/>
                <a:gdLst>
                  <a:gd name="T0" fmla="*/ 0 w 55"/>
                  <a:gd name="T1" fmla="*/ 0 h 30"/>
                  <a:gd name="T2" fmla="*/ 54 w 55"/>
                  <a:gd name="T3" fmla="*/ 30 h 30"/>
                  <a:gd name="T4" fmla="*/ 55 w 55"/>
                  <a:gd name="T5" fmla="*/ 27 h 30"/>
                  <a:gd name="T6" fmla="*/ 0 w 55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0"/>
                  <a:gd name="T14" fmla="*/ 55 w 55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0">
                    <a:moveTo>
                      <a:pt x="0" y="0"/>
                    </a:moveTo>
                    <a:lnTo>
                      <a:pt x="54" y="30"/>
                    </a:lnTo>
                    <a:lnTo>
                      <a:pt x="55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73" name="Line 2211"/>
              <p:cNvSpPr>
                <a:spLocks noChangeAspect="1" noChangeShapeType="1"/>
              </p:cNvSpPr>
              <p:nvPr/>
            </p:nvSpPr>
            <p:spPr bwMode="auto">
              <a:xfrm flipV="1">
                <a:off x="4774" y="18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74" name="Freeform 2212"/>
              <p:cNvSpPr>
                <a:spLocks noChangeAspect="1"/>
              </p:cNvSpPr>
              <p:nvPr/>
            </p:nvSpPr>
            <p:spPr bwMode="auto">
              <a:xfrm>
                <a:off x="4758" y="1828"/>
                <a:ext cx="23" cy="23"/>
              </a:xfrm>
              <a:custGeom>
                <a:avLst/>
                <a:gdLst>
                  <a:gd name="T0" fmla="*/ 0 w 160"/>
                  <a:gd name="T1" fmla="*/ 105 h 159"/>
                  <a:gd name="T2" fmla="*/ 54 w 160"/>
                  <a:gd name="T3" fmla="*/ 132 h 159"/>
                  <a:gd name="T4" fmla="*/ 109 w 160"/>
                  <a:gd name="T5" fmla="*/ 159 h 159"/>
                  <a:gd name="T6" fmla="*/ 160 w 160"/>
                  <a:gd name="T7" fmla="*/ 54 h 159"/>
                  <a:gd name="T8" fmla="*/ 106 w 160"/>
                  <a:gd name="T9" fmla="*/ 27 h 159"/>
                  <a:gd name="T10" fmla="*/ 51 w 160"/>
                  <a:gd name="T11" fmla="*/ 0 h 159"/>
                  <a:gd name="T12" fmla="*/ 0 w 160"/>
                  <a:gd name="T13" fmla="*/ 105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9"/>
                  <a:gd name="T23" fmla="*/ 160 w 160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9">
                    <a:moveTo>
                      <a:pt x="0" y="105"/>
                    </a:moveTo>
                    <a:lnTo>
                      <a:pt x="54" y="132"/>
                    </a:lnTo>
                    <a:lnTo>
                      <a:pt x="109" y="159"/>
                    </a:lnTo>
                    <a:lnTo>
                      <a:pt x="160" y="54"/>
                    </a:lnTo>
                    <a:lnTo>
                      <a:pt x="106" y="27"/>
                    </a:lnTo>
                    <a:lnTo>
                      <a:pt x="51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75" name="Freeform 2213"/>
              <p:cNvSpPr>
                <a:spLocks noChangeAspect="1"/>
              </p:cNvSpPr>
              <p:nvPr/>
            </p:nvSpPr>
            <p:spPr bwMode="auto">
              <a:xfrm>
                <a:off x="4758" y="1828"/>
                <a:ext cx="23" cy="23"/>
              </a:xfrm>
              <a:custGeom>
                <a:avLst/>
                <a:gdLst>
                  <a:gd name="T0" fmla="*/ 0 w 160"/>
                  <a:gd name="T1" fmla="*/ 105 h 159"/>
                  <a:gd name="T2" fmla="*/ 54 w 160"/>
                  <a:gd name="T3" fmla="*/ 132 h 159"/>
                  <a:gd name="T4" fmla="*/ 109 w 160"/>
                  <a:gd name="T5" fmla="*/ 159 h 159"/>
                  <a:gd name="T6" fmla="*/ 160 w 160"/>
                  <a:gd name="T7" fmla="*/ 54 h 159"/>
                  <a:gd name="T8" fmla="*/ 106 w 160"/>
                  <a:gd name="T9" fmla="*/ 27 h 159"/>
                  <a:gd name="T10" fmla="*/ 51 w 160"/>
                  <a:gd name="T11" fmla="*/ 0 h 159"/>
                  <a:gd name="T12" fmla="*/ 0 w 160"/>
                  <a:gd name="T13" fmla="*/ 105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9"/>
                  <a:gd name="T23" fmla="*/ 160 w 160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9">
                    <a:moveTo>
                      <a:pt x="0" y="105"/>
                    </a:moveTo>
                    <a:lnTo>
                      <a:pt x="54" y="132"/>
                    </a:lnTo>
                    <a:lnTo>
                      <a:pt x="109" y="159"/>
                    </a:lnTo>
                    <a:lnTo>
                      <a:pt x="160" y="54"/>
                    </a:lnTo>
                    <a:lnTo>
                      <a:pt x="106" y="27"/>
                    </a:lnTo>
                    <a:lnTo>
                      <a:pt x="51" y="0"/>
                    </a:lnTo>
                    <a:lnTo>
                      <a:pt x="0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76" name="Freeform 2214"/>
              <p:cNvSpPr>
                <a:spLocks noChangeAspect="1"/>
              </p:cNvSpPr>
              <p:nvPr/>
            </p:nvSpPr>
            <p:spPr bwMode="auto">
              <a:xfrm>
                <a:off x="4773" y="1832"/>
                <a:ext cx="8" cy="4"/>
              </a:xfrm>
              <a:custGeom>
                <a:avLst/>
                <a:gdLst>
                  <a:gd name="T0" fmla="*/ 0 w 55"/>
                  <a:gd name="T1" fmla="*/ 0 h 27"/>
                  <a:gd name="T2" fmla="*/ 54 w 55"/>
                  <a:gd name="T3" fmla="*/ 27 h 27"/>
                  <a:gd name="T4" fmla="*/ 55 w 55"/>
                  <a:gd name="T5" fmla="*/ 25 h 27"/>
                  <a:gd name="T6" fmla="*/ 0 w 55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7"/>
                  <a:gd name="T14" fmla="*/ 55 w 5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7">
                    <a:moveTo>
                      <a:pt x="0" y="0"/>
                    </a:moveTo>
                    <a:lnTo>
                      <a:pt x="54" y="27"/>
                    </a:lnTo>
                    <a:lnTo>
                      <a:pt x="55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77" name="Line 2215"/>
              <p:cNvSpPr>
                <a:spLocks noChangeAspect="1" noChangeShapeType="1"/>
              </p:cNvSpPr>
              <p:nvPr/>
            </p:nvSpPr>
            <p:spPr bwMode="auto">
              <a:xfrm flipV="1">
                <a:off x="4781" y="18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78" name="Freeform 2216"/>
              <p:cNvSpPr>
                <a:spLocks noChangeAspect="1"/>
              </p:cNvSpPr>
              <p:nvPr/>
            </p:nvSpPr>
            <p:spPr bwMode="auto">
              <a:xfrm>
                <a:off x="4765" y="1813"/>
                <a:ext cx="23" cy="22"/>
              </a:xfrm>
              <a:custGeom>
                <a:avLst/>
                <a:gdLst>
                  <a:gd name="T0" fmla="*/ 0 w 158"/>
                  <a:gd name="T1" fmla="*/ 106 h 156"/>
                  <a:gd name="T2" fmla="*/ 56 w 158"/>
                  <a:gd name="T3" fmla="*/ 131 h 156"/>
                  <a:gd name="T4" fmla="*/ 111 w 158"/>
                  <a:gd name="T5" fmla="*/ 156 h 156"/>
                  <a:gd name="T6" fmla="*/ 158 w 158"/>
                  <a:gd name="T7" fmla="*/ 50 h 156"/>
                  <a:gd name="T8" fmla="*/ 102 w 158"/>
                  <a:gd name="T9" fmla="*/ 25 h 156"/>
                  <a:gd name="T10" fmla="*/ 47 w 158"/>
                  <a:gd name="T11" fmla="*/ 0 h 156"/>
                  <a:gd name="T12" fmla="*/ 0 w 158"/>
                  <a:gd name="T13" fmla="*/ 10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0" y="106"/>
                    </a:moveTo>
                    <a:lnTo>
                      <a:pt x="56" y="131"/>
                    </a:lnTo>
                    <a:lnTo>
                      <a:pt x="111" y="156"/>
                    </a:lnTo>
                    <a:lnTo>
                      <a:pt x="158" y="50"/>
                    </a:lnTo>
                    <a:lnTo>
                      <a:pt x="102" y="25"/>
                    </a:lnTo>
                    <a:lnTo>
                      <a:pt x="47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79" name="Freeform 2217"/>
              <p:cNvSpPr>
                <a:spLocks noChangeAspect="1"/>
              </p:cNvSpPr>
              <p:nvPr/>
            </p:nvSpPr>
            <p:spPr bwMode="auto">
              <a:xfrm>
                <a:off x="4765" y="1813"/>
                <a:ext cx="23" cy="22"/>
              </a:xfrm>
              <a:custGeom>
                <a:avLst/>
                <a:gdLst>
                  <a:gd name="T0" fmla="*/ 0 w 158"/>
                  <a:gd name="T1" fmla="*/ 106 h 156"/>
                  <a:gd name="T2" fmla="*/ 56 w 158"/>
                  <a:gd name="T3" fmla="*/ 131 h 156"/>
                  <a:gd name="T4" fmla="*/ 111 w 158"/>
                  <a:gd name="T5" fmla="*/ 156 h 156"/>
                  <a:gd name="T6" fmla="*/ 158 w 158"/>
                  <a:gd name="T7" fmla="*/ 50 h 156"/>
                  <a:gd name="T8" fmla="*/ 102 w 158"/>
                  <a:gd name="T9" fmla="*/ 25 h 156"/>
                  <a:gd name="T10" fmla="*/ 47 w 158"/>
                  <a:gd name="T11" fmla="*/ 0 h 156"/>
                  <a:gd name="T12" fmla="*/ 0 w 158"/>
                  <a:gd name="T13" fmla="*/ 10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0" y="106"/>
                    </a:moveTo>
                    <a:lnTo>
                      <a:pt x="56" y="131"/>
                    </a:lnTo>
                    <a:lnTo>
                      <a:pt x="111" y="156"/>
                    </a:lnTo>
                    <a:lnTo>
                      <a:pt x="158" y="50"/>
                    </a:lnTo>
                    <a:lnTo>
                      <a:pt x="102" y="25"/>
                    </a:lnTo>
                    <a:lnTo>
                      <a:pt x="47" y="0"/>
                    </a:lnTo>
                    <a:lnTo>
                      <a:pt x="0" y="10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80" name="Freeform 2218"/>
              <p:cNvSpPr>
                <a:spLocks noChangeAspect="1"/>
              </p:cNvSpPr>
              <p:nvPr/>
            </p:nvSpPr>
            <p:spPr bwMode="auto">
              <a:xfrm>
                <a:off x="4780" y="1817"/>
                <a:ext cx="8" cy="3"/>
              </a:xfrm>
              <a:custGeom>
                <a:avLst/>
                <a:gdLst>
                  <a:gd name="T0" fmla="*/ 0 w 57"/>
                  <a:gd name="T1" fmla="*/ 0 h 25"/>
                  <a:gd name="T2" fmla="*/ 56 w 57"/>
                  <a:gd name="T3" fmla="*/ 25 h 25"/>
                  <a:gd name="T4" fmla="*/ 57 w 57"/>
                  <a:gd name="T5" fmla="*/ 23 h 25"/>
                  <a:gd name="T6" fmla="*/ 0 w 57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5"/>
                  <a:gd name="T14" fmla="*/ 57 w 57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5">
                    <a:moveTo>
                      <a:pt x="0" y="0"/>
                    </a:moveTo>
                    <a:lnTo>
                      <a:pt x="56" y="25"/>
                    </a:lnTo>
                    <a:lnTo>
                      <a:pt x="57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81" name="Line 2219"/>
              <p:cNvSpPr>
                <a:spLocks noChangeAspect="1" noChangeShapeType="1"/>
              </p:cNvSpPr>
              <p:nvPr/>
            </p:nvSpPr>
            <p:spPr bwMode="auto">
              <a:xfrm flipV="1">
                <a:off x="4788" y="18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82" name="Freeform 2220"/>
              <p:cNvSpPr>
                <a:spLocks noChangeAspect="1"/>
              </p:cNvSpPr>
              <p:nvPr/>
            </p:nvSpPr>
            <p:spPr bwMode="auto">
              <a:xfrm>
                <a:off x="4772" y="1798"/>
                <a:ext cx="22" cy="22"/>
              </a:xfrm>
              <a:custGeom>
                <a:avLst/>
                <a:gdLst>
                  <a:gd name="T0" fmla="*/ 0 w 157"/>
                  <a:gd name="T1" fmla="*/ 110 h 155"/>
                  <a:gd name="T2" fmla="*/ 57 w 157"/>
                  <a:gd name="T3" fmla="*/ 132 h 155"/>
                  <a:gd name="T4" fmla="*/ 114 w 157"/>
                  <a:gd name="T5" fmla="*/ 155 h 155"/>
                  <a:gd name="T6" fmla="*/ 157 w 157"/>
                  <a:gd name="T7" fmla="*/ 46 h 155"/>
                  <a:gd name="T8" fmla="*/ 100 w 157"/>
                  <a:gd name="T9" fmla="*/ 23 h 155"/>
                  <a:gd name="T10" fmla="*/ 44 w 157"/>
                  <a:gd name="T11" fmla="*/ 0 h 155"/>
                  <a:gd name="T12" fmla="*/ 0 w 157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0" y="110"/>
                    </a:moveTo>
                    <a:lnTo>
                      <a:pt x="57" y="132"/>
                    </a:lnTo>
                    <a:lnTo>
                      <a:pt x="114" y="155"/>
                    </a:lnTo>
                    <a:lnTo>
                      <a:pt x="157" y="46"/>
                    </a:lnTo>
                    <a:lnTo>
                      <a:pt x="100" y="23"/>
                    </a:lnTo>
                    <a:lnTo>
                      <a:pt x="44" y="0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83" name="Freeform 2221"/>
              <p:cNvSpPr>
                <a:spLocks noChangeAspect="1"/>
              </p:cNvSpPr>
              <p:nvPr/>
            </p:nvSpPr>
            <p:spPr bwMode="auto">
              <a:xfrm>
                <a:off x="4772" y="1798"/>
                <a:ext cx="22" cy="22"/>
              </a:xfrm>
              <a:custGeom>
                <a:avLst/>
                <a:gdLst>
                  <a:gd name="T0" fmla="*/ 0 w 157"/>
                  <a:gd name="T1" fmla="*/ 110 h 155"/>
                  <a:gd name="T2" fmla="*/ 57 w 157"/>
                  <a:gd name="T3" fmla="*/ 132 h 155"/>
                  <a:gd name="T4" fmla="*/ 114 w 157"/>
                  <a:gd name="T5" fmla="*/ 155 h 155"/>
                  <a:gd name="T6" fmla="*/ 157 w 157"/>
                  <a:gd name="T7" fmla="*/ 46 h 155"/>
                  <a:gd name="T8" fmla="*/ 100 w 157"/>
                  <a:gd name="T9" fmla="*/ 23 h 155"/>
                  <a:gd name="T10" fmla="*/ 44 w 157"/>
                  <a:gd name="T11" fmla="*/ 0 h 155"/>
                  <a:gd name="T12" fmla="*/ 0 w 157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0" y="110"/>
                    </a:moveTo>
                    <a:lnTo>
                      <a:pt x="57" y="132"/>
                    </a:lnTo>
                    <a:lnTo>
                      <a:pt x="114" y="155"/>
                    </a:lnTo>
                    <a:lnTo>
                      <a:pt x="157" y="46"/>
                    </a:lnTo>
                    <a:lnTo>
                      <a:pt x="100" y="23"/>
                    </a:lnTo>
                    <a:lnTo>
                      <a:pt x="44" y="0"/>
                    </a:lnTo>
                    <a:lnTo>
                      <a:pt x="0" y="1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84" name="Freeform 2222"/>
              <p:cNvSpPr>
                <a:spLocks noChangeAspect="1"/>
              </p:cNvSpPr>
              <p:nvPr/>
            </p:nvSpPr>
            <p:spPr bwMode="auto">
              <a:xfrm>
                <a:off x="4786" y="1801"/>
                <a:ext cx="8" cy="3"/>
              </a:xfrm>
              <a:custGeom>
                <a:avLst/>
                <a:gdLst>
                  <a:gd name="T0" fmla="*/ 0 w 57"/>
                  <a:gd name="T1" fmla="*/ 0 h 23"/>
                  <a:gd name="T2" fmla="*/ 57 w 57"/>
                  <a:gd name="T3" fmla="*/ 23 h 23"/>
                  <a:gd name="T4" fmla="*/ 57 w 57"/>
                  <a:gd name="T5" fmla="*/ 21 h 23"/>
                  <a:gd name="T6" fmla="*/ 0 w 57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3"/>
                  <a:gd name="T14" fmla="*/ 57 w 57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3">
                    <a:moveTo>
                      <a:pt x="0" y="0"/>
                    </a:moveTo>
                    <a:lnTo>
                      <a:pt x="57" y="23"/>
                    </a:lnTo>
                    <a:lnTo>
                      <a:pt x="57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85" name="Line 2223"/>
              <p:cNvSpPr>
                <a:spLocks noChangeAspect="1" noChangeShapeType="1"/>
              </p:cNvSpPr>
              <p:nvPr/>
            </p:nvSpPr>
            <p:spPr bwMode="auto">
              <a:xfrm flipV="1">
                <a:off x="4794" y="18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86" name="Freeform 2224"/>
              <p:cNvSpPr>
                <a:spLocks noChangeAspect="1"/>
              </p:cNvSpPr>
              <p:nvPr/>
            </p:nvSpPr>
            <p:spPr bwMode="auto">
              <a:xfrm>
                <a:off x="4778" y="1782"/>
                <a:ext cx="22" cy="22"/>
              </a:xfrm>
              <a:custGeom>
                <a:avLst/>
                <a:gdLst>
                  <a:gd name="T0" fmla="*/ 0 w 153"/>
                  <a:gd name="T1" fmla="*/ 110 h 151"/>
                  <a:gd name="T2" fmla="*/ 56 w 153"/>
                  <a:gd name="T3" fmla="*/ 130 h 151"/>
                  <a:gd name="T4" fmla="*/ 113 w 153"/>
                  <a:gd name="T5" fmla="*/ 151 h 151"/>
                  <a:gd name="T6" fmla="*/ 153 w 153"/>
                  <a:gd name="T7" fmla="*/ 41 h 151"/>
                  <a:gd name="T8" fmla="*/ 96 w 153"/>
                  <a:gd name="T9" fmla="*/ 21 h 151"/>
                  <a:gd name="T10" fmla="*/ 39 w 153"/>
                  <a:gd name="T11" fmla="*/ 0 h 151"/>
                  <a:gd name="T12" fmla="*/ 0 w 153"/>
                  <a:gd name="T13" fmla="*/ 11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0" y="110"/>
                    </a:moveTo>
                    <a:lnTo>
                      <a:pt x="56" y="130"/>
                    </a:lnTo>
                    <a:lnTo>
                      <a:pt x="113" y="151"/>
                    </a:lnTo>
                    <a:lnTo>
                      <a:pt x="153" y="41"/>
                    </a:lnTo>
                    <a:lnTo>
                      <a:pt x="96" y="21"/>
                    </a:lnTo>
                    <a:lnTo>
                      <a:pt x="39" y="0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87" name="Freeform 2225"/>
              <p:cNvSpPr>
                <a:spLocks noChangeAspect="1"/>
              </p:cNvSpPr>
              <p:nvPr/>
            </p:nvSpPr>
            <p:spPr bwMode="auto">
              <a:xfrm>
                <a:off x="4778" y="1782"/>
                <a:ext cx="22" cy="22"/>
              </a:xfrm>
              <a:custGeom>
                <a:avLst/>
                <a:gdLst>
                  <a:gd name="T0" fmla="*/ 0 w 153"/>
                  <a:gd name="T1" fmla="*/ 110 h 151"/>
                  <a:gd name="T2" fmla="*/ 56 w 153"/>
                  <a:gd name="T3" fmla="*/ 130 h 151"/>
                  <a:gd name="T4" fmla="*/ 113 w 153"/>
                  <a:gd name="T5" fmla="*/ 151 h 151"/>
                  <a:gd name="T6" fmla="*/ 153 w 153"/>
                  <a:gd name="T7" fmla="*/ 41 h 151"/>
                  <a:gd name="T8" fmla="*/ 96 w 153"/>
                  <a:gd name="T9" fmla="*/ 21 h 151"/>
                  <a:gd name="T10" fmla="*/ 39 w 153"/>
                  <a:gd name="T11" fmla="*/ 0 h 151"/>
                  <a:gd name="T12" fmla="*/ 0 w 153"/>
                  <a:gd name="T13" fmla="*/ 11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0" y="110"/>
                    </a:moveTo>
                    <a:lnTo>
                      <a:pt x="56" y="130"/>
                    </a:lnTo>
                    <a:lnTo>
                      <a:pt x="113" y="151"/>
                    </a:lnTo>
                    <a:lnTo>
                      <a:pt x="153" y="41"/>
                    </a:lnTo>
                    <a:lnTo>
                      <a:pt x="96" y="21"/>
                    </a:lnTo>
                    <a:lnTo>
                      <a:pt x="39" y="0"/>
                    </a:lnTo>
                    <a:lnTo>
                      <a:pt x="0" y="1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88" name="Freeform 2226"/>
              <p:cNvSpPr>
                <a:spLocks noChangeAspect="1"/>
              </p:cNvSpPr>
              <p:nvPr/>
            </p:nvSpPr>
            <p:spPr bwMode="auto">
              <a:xfrm>
                <a:off x="4792" y="1785"/>
                <a:ext cx="8" cy="3"/>
              </a:xfrm>
              <a:custGeom>
                <a:avLst/>
                <a:gdLst>
                  <a:gd name="T0" fmla="*/ 0 w 58"/>
                  <a:gd name="T1" fmla="*/ 0 h 20"/>
                  <a:gd name="T2" fmla="*/ 57 w 58"/>
                  <a:gd name="T3" fmla="*/ 20 h 20"/>
                  <a:gd name="T4" fmla="*/ 58 w 58"/>
                  <a:gd name="T5" fmla="*/ 17 h 20"/>
                  <a:gd name="T6" fmla="*/ 0 w 58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0"/>
                  <a:gd name="T14" fmla="*/ 58 w 5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0">
                    <a:moveTo>
                      <a:pt x="0" y="0"/>
                    </a:moveTo>
                    <a:lnTo>
                      <a:pt x="57" y="20"/>
                    </a:lnTo>
                    <a:lnTo>
                      <a:pt x="58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89" name="Line 2227"/>
              <p:cNvSpPr>
                <a:spLocks noChangeAspect="1" noChangeShapeType="1"/>
              </p:cNvSpPr>
              <p:nvPr/>
            </p:nvSpPr>
            <p:spPr bwMode="auto">
              <a:xfrm flipV="1">
                <a:off x="4800" y="17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90" name="Freeform 2228"/>
              <p:cNvSpPr>
                <a:spLocks noChangeAspect="1"/>
              </p:cNvSpPr>
              <p:nvPr/>
            </p:nvSpPr>
            <p:spPr bwMode="auto">
              <a:xfrm>
                <a:off x="4783" y="1751"/>
                <a:ext cx="27" cy="37"/>
              </a:xfrm>
              <a:custGeom>
                <a:avLst/>
                <a:gdLst>
                  <a:gd name="T0" fmla="*/ 0 w 183"/>
                  <a:gd name="T1" fmla="*/ 226 h 260"/>
                  <a:gd name="T2" fmla="*/ 58 w 183"/>
                  <a:gd name="T3" fmla="*/ 243 h 260"/>
                  <a:gd name="T4" fmla="*/ 116 w 183"/>
                  <a:gd name="T5" fmla="*/ 260 h 260"/>
                  <a:gd name="T6" fmla="*/ 183 w 183"/>
                  <a:gd name="T7" fmla="*/ 34 h 260"/>
                  <a:gd name="T8" fmla="*/ 125 w 183"/>
                  <a:gd name="T9" fmla="*/ 17 h 260"/>
                  <a:gd name="T10" fmla="*/ 67 w 183"/>
                  <a:gd name="T11" fmla="*/ 0 h 260"/>
                  <a:gd name="T12" fmla="*/ 0 w 183"/>
                  <a:gd name="T13" fmla="*/ 226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0" y="226"/>
                    </a:moveTo>
                    <a:lnTo>
                      <a:pt x="58" y="243"/>
                    </a:lnTo>
                    <a:lnTo>
                      <a:pt x="116" y="260"/>
                    </a:lnTo>
                    <a:lnTo>
                      <a:pt x="183" y="34"/>
                    </a:lnTo>
                    <a:lnTo>
                      <a:pt x="125" y="17"/>
                    </a:lnTo>
                    <a:lnTo>
                      <a:pt x="67" y="0"/>
                    </a:lnTo>
                    <a:lnTo>
                      <a:pt x="0" y="2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91" name="Freeform 2229"/>
              <p:cNvSpPr>
                <a:spLocks noChangeAspect="1"/>
              </p:cNvSpPr>
              <p:nvPr/>
            </p:nvSpPr>
            <p:spPr bwMode="auto">
              <a:xfrm>
                <a:off x="4783" y="1751"/>
                <a:ext cx="27" cy="37"/>
              </a:xfrm>
              <a:custGeom>
                <a:avLst/>
                <a:gdLst>
                  <a:gd name="T0" fmla="*/ 0 w 183"/>
                  <a:gd name="T1" fmla="*/ 226 h 260"/>
                  <a:gd name="T2" fmla="*/ 58 w 183"/>
                  <a:gd name="T3" fmla="*/ 243 h 260"/>
                  <a:gd name="T4" fmla="*/ 116 w 183"/>
                  <a:gd name="T5" fmla="*/ 260 h 260"/>
                  <a:gd name="T6" fmla="*/ 183 w 183"/>
                  <a:gd name="T7" fmla="*/ 34 h 260"/>
                  <a:gd name="T8" fmla="*/ 125 w 183"/>
                  <a:gd name="T9" fmla="*/ 17 h 260"/>
                  <a:gd name="T10" fmla="*/ 67 w 183"/>
                  <a:gd name="T11" fmla="*/ 0 h 260"/>
                  <a:gd name="T12" fmla="*/ 0 w 183"/>
                  <a:gd name="T13" fmla="*/ 226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0" y="226"/>
                    </a:moveTo>
                    <a:lnTo>
                      <a:pt x="58" y="243"/>
                    </a:lnTo>
                    <a:lnTo>
                      <a:pt x="116" y="260"/>
                    </a:lnTo>
                    <a:lnTo>
                      <a:pt x="183" y="34"/>
                    </a:lnTo>
                    <a:lnTo>
                      <a:pt x="125" y="17"/>
                    </a:lnTo>
                    <a:lnTo>
                      <a:pt x="67" y="0"/>
                    </a:lnTo>
                    <a:lnTo>
                      <a:pt x="0" y="2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92" name="Freeform 2230"/>
              <p:cNvSpPr>
                <a:spLocks noChangeAspect="1"/>
              </p:cNvSpPr>
              <p:nvPr/>
            </p:nvSpPr>
            <p:spPr bwMode="auto">
              <a:xfrm>
                <a:off x="4801" y="1753"/>
                <a:ext cx="9" cy="3"/>
              </a:xfrm>
              <a:custGeom>
                <a:avLst/>
                <a:gdLst>
                  <a:gd name="T0" fmla="*/ 0 w 59"/>
                  <a:gd name="T1" fmla="*/ 0 h 17"/>
                  <a:gd name="T2" fmla="*/ 58 w 59"/>
                  <a:gd name="T3" fmla="*/ 17 h 17"/>
                  <a:gd name="T4" fmla="*/ 59 w 59"/>
                  <a:gd name="T5" fmla="*/ 14 h 17"/>
                  <a:gd name="T6" fmla="*/ 0 w 59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0" y="0"/>
                    </a:moveTo>
                    <a:lnTo>
                      <a:pt x="58" y="17"/>
                    </a:lnTo>
                    <a:lnTo>
                      <a:pt x="59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93" name="Line 2231"/>
              <p:cNvSpPr>
                <a:spLocks noChangeAspect="1" noChangeShapeType="1"/>
              </p:cNvSpPr>
              <p:nvPr/>
            </p:nvSpPr>
            <p:spPr bwMode="auto">
              <a:xfrm flipV="1">
                <a:off x="4810" y="175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94" name="Freeform 2232"/>
              <p:cNvSpPr>
                <a:spLocks noChangeAspect="1"/>
              </p:cNvSpPr>
              <p:nvPr/>
            </p:nvSpPr>
            <p:spPr bwMode="auto">
              <a:xfrm>
                <a:off x="4793" y="1718"/>
                <a:ext cx="24" cy="37"/>
              </a:xfrm>
              <a:custGeom>
                <a:avLst/>
                <a:gdLst>
                  <a:gd name="T0" fmla="*/ 0 w 170"/>
                  <a:gd name="T1" fmla="*/ 230 h 257"/>
                  <a:gd name="T2" fmla="*/ 59 w 170"/>
                  <a:gd name="T3" fmla="*/ 243 h 257"/>
                  <a:gd name="T4" fmla="*/ 118 w 170"/>
                  <a:gd name="T5" fmla="*/ 257 h 257"/>
                  <a:gd name="T6" fmla="*/ 170 w 170"/>
                  <a:gd name="T7" fmla="*/ 27 h 257"/>
                  <a:gd name="T8" fmla="*/ 110 w 170"/>
                  <a:gd name="T9" fmla="*/ 13 h 257"/>
                  <a:gd name="T10" fmla="*/ 51 w 170"/>
                  <a:gd name="T11" fmla="*/ 0 h 257"/>
                  <a:gd name="T12" fmla="*/ 0 w 170"/>
                  <a:gd name="T13" fmla="*/ 23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0" y="230"/>
                    </a:moveTo>
                    <a:lnTo>
                      <a:pt x="59" y="243"/>
                    </a:lnTo>
                    <a:lnTo>
                      <a:pt x="118" y="257"/>
                    </a:lnTo>
                    <a:lnTo>
                      <a:pt x="170" y="27"/>
                    </a:lnTo>
                    <a:lnTo>
                      <a:pt x="110" y="13"/>
                    </a:lnTo>
                    <a:lnTo>
                      <a:pt x="51" y="0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95" name="Freeform 2233"/>
              <p:cNvSpPr>
                <a:spLocks noChangeAspect="1"/>
              </p:cNvSpPr>
              <p:nvPr/>
            </p:nvSpPr>
            <p:spPr bwMode="auto">
              <a:xfrm>
                <a:off x="4793" y="1718"/>
                <a:ext cx="24" cy="37"/>
              </a:xfrm>
              <a:custGeom>
                <a:avLst/>
                <a:gdLst>
                  <a:gd name="T0" fmla="*/ 0 w 170"/>
                  <a:gd name="T1" fmla="*/ 230 h 257"/>
                  <a:gd name="T2" fmla="*/ 59 w 170"/>
                  <a:gd name="T3" fmla="*/ 243 h 257"/>
                  <a:gd name="T4" fmla="*/ 118 w 170"/>
                  <a:gd name="T5" fmla="*/ 257 h 257"/>
                  <a:gd name="T6" fmla="*/ 170 w 170"/>
                  <a:gd name="T7" fmla="*/ 27 h 257"/>
                  <a:gd name="T8" fmla="*/ 110 w 170"/>
                  <a:gd name="T9" fmla="*/ 13 h 257"/>
                  <a:gd name="T10" fmla="*/ 51 w 170"/>
                  <a:gd name="T11" fmla="*/ 0 h 257"/>
                  <a:gd name="T12" fmla="*/ 0 w 170"/>
                  <a:gd name="T13" fmla="*/ 23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0" y="230"/>
                    </a:moveTo>
                    <a:lnTo>
                      <a:pt x="59" y="243"/>
                    </a:lnTo>
                    <a:lnTo>
                      <a:pt x="118" y="257"/>
                    </a:lnTo>
                    <a:lnTo>
                      <a:pt x="170" y="27"/>
                    </a:lnTo>
                    <a:lnTo>
                      <a:pt x="110" y="13"/>
                    </a:lnTo>
                    <a:lnTo>
                      <a:pt x="51" y="0"/>
                    </a:lnTo>
                    <a:lnTo>
                      <a:pt x="0" y="2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96" name="Freeform 2234"/>
              <p:cNvSpPr>
                <a:spLocks noChangeAspect="1"/>
              </p:cNvSpPr>
              <p:nvPr/>
            </p:nvSpPr>
            <p:spPr bwMode="auto">
              <a:xfrm>
                <a:off x="4809" y="1720"/>
                <a:ext cx="8" cy="2"/>
              </a:xfrm>
              <a:custGeom>
                <a:avLst/>
                <a:gdLst>
                  <a:gd name="T0" fmla="*/ 0 w 61"/>
                  <a:gd name="T1" fmla="*/ 0 h 14"/>
                  <a:gd name="T2" fmla="*/ 60 w 61"/>
                  <a:gd name="T3" fmla="*/ 14 h 14"/>
                  <a:gd name="T4" fmla="*/ 61 w 61"/>
                  <a:gd name="T5" fmla="*/ 11 h 14"/>
                  <a:gd name="T6" fmla="*/ 0 w 61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4"/>
                  <a:gd name="T14" fmla="*/ 61 w 61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4">
                    <a:moveTo>
                      <a:pt x="0" y="0"/>
                    </a:moveTo>
                    <a:lnTo>
                      <a:pt x="60" y="14"/>
                    </a:lnTo>
                    <a:lnTo>
                      <a:pt x="61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97" name="Line 2235"/>
              <p:cNvSpPr>
                <a:spLocks noChangeAspect="1" noChangeShapeType="1"/>
              </p:cNvSpPr>
              <p:nvPr/>
            </p:nvSpPr>
            <p:spPr bwMode="auto">
              <a:xfrm flipV="1">
                <a:off x="4817" y="17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98" name="Freeform 2236"/>
              <p:cNvSpPr>
                <a:spLocks noChangeAspect="1"/>
              </p:cNvSpPr>
              <p:nvPr/>
            </p:nvSpPr>
            <p:spPr bwMode="auto">
              <a:xfrm>
                <a:off x="4800" y="1686"/>
                <a:ext cx="23" cy="36"/>
              </a:xfrm>
              <a:custGeom>
                <a:avLst/>
                <a:gdLst>
                  <a:gd name="T0" fmla="*/ 0 w 158"/>
                  <a:gd name="T1" fmla="*/ 233 h 254"/>
                  <a:gd name="T2" fmla="*/ 60 w 158"/>
                  <a:gd name="T3" fmla="*/ 243 h 254"/>
                  <a:gd name="T4" fmla="*/ 121 w 158"/>
                  <a:gd name="T5" fmla="*/ 254 h 254"/>
                  <a:gd name="T6" fmla="*/ 158 w 158"/>
                  <a:gd name="T7" fmla="*/ 20 h 254"/>
                  <a:gd name="T8" fmla="*/ 98 w 158"/>
                  <a:gd name="T9" fmla="*/ 10 h 254"/>
                  <a:gd name="T10" fmla="*/ 38 w 158"/>
                  <a:gd name="T11" fmla="*/ 0 h 254"/>
                  <a:gd name="T12" fmla="*/ 0 w 158"/>
                  <a:gd name="T13" fmla="*/ 233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0" y="233"/>
                    </a:moveTo>
                    <a:lnTo>
                      <a:pt x="60" y="243"/>
                    </a:lnTo>
                    <a:lnTo>
                      <a:pt x="121" y="254"/>
                    </a:lnTo>
                    <a:lnTo>
                      <a:pt x="158" y="20"/>
                    </a:lnTo>
                    <a:lnTo>
                      <a:pt x="98" y="10"/>
                    </a:lnTo>
                    <a:lnTo>
                      <a:pt x="38" y="0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99" name="Freeform 2237"/>
              <p:cNvSpPr>
                <a:spLocks noChangeAspect="1"/>
              </p:cNvSpPr>
              <p:nvPr/>
            </p:nvSpPr>
            <p:spPr bwMode="auto">
              <a:xfrm>
                <a:off x="4800" y="1686"/>
                <a:ext cx="23" cy="36"/>
              </a:xfrm>
              <a:custGeom>
                <a:avLst/>
                <a:gdLst>
                  <a:gd name="T0" fmla="*/ 0 w 158"/>
                  <a:gd name="T1" fmla="*/ 233 h 254"/>
                  <a:gd name="T2" fmla="*/ 60 w 158"/>
                  <a:gd name="T3" fmla="*/ 243 h 254"/>
                  <a:gd name="T4" fmla="*/ 121 w 158"/>
                  <a:gd name="T5" fmla="*/ 254 h 254"/>
                  <a:gd name="T6" fmla="*/ 158 w 158"/>
                  <a:gd name="T7" fmla="*/ 20 h 254"/>
                  <a:gd name="T8" fmla="*/ 98 w 158"/>
                  <a:gd name="T9" fmla="*/ 10 h 254"/>
                  <a:gd name="T10" fmla="*/ 38 w 158"/>
                  <a:gd name="T11" fmla="*/ 0 h 254"/>
                  <a:gd name="T12" fmla="*/ 0 w 158"/>
                  <a:gd name="T13" fmla="*/ 233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0" y="233"/>
                    </a:moveTo>
                    <a:lnTo>
                      <a:pt x="60" y="243"/>
                    </a:lnTo>
                    <a:lnTo>
                      <a:pt x="121" y="254"/>
                    </a:lnTo>
                    <a:lnTo>
                      <a:pt x="158" y="20"/>
                    </a:lnTo>
                    <a:lnTo>
                      <a:pt x="98" y="10"/>
                    </a:lnTo>
                    <a:lnTo>
                      <a:pt x="38" y="0"/>
                    </a:lnTo>
                    <a:lnTo>
                      <a:pt x="0" y="2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00" name="Freeform 2238"/>
              <p:cNvSpPr>
                <a:spLocks noChangeAspect="1"/>
              </p:cNvSpPr>
              <p:nvPr/>
            </p:nvSpPr>
            <p:spPr bwMode="auto">
              <a:xfrm>
                <a:off x="4814" y="1687"/>
                <a:ext cx="9" cy="1"/>
              </a:xfrm>
              <a:custGeom>
                <a:avLst/>
                <a:gdLst>
                  <a:gd name="T0" fmla="*/ 0 w 60"/>
                  <a:gd name="T1" fmla="*/ 0 h 10"/>
                  <a:gd name="T2" fmla="*/ 60 w 60"/>
                  <a:gd name="T3" fmla="*/ 10 h 10"/>
                  <a:gd name="T4" fmla="*/ 60 w 60"/>
                  <a:gd name="T5" fmla="*/ 6 h 10"/>
                  <a:gd name="T6" fmla="*/ 0 w 6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0"/>
                  <a:gd name="T14" fmla="*/ 60 w 60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0">
                    <a:moveTo>
                      <a:pt x="0" y="0"/>
                    </a:moveTo>
                    <a:lnTo>
                      <a:pt x="60" y="10"/>
                    </a:lnTo>
                    <a:lnTo>
                      <a:pt x="6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01" name="Line 2239"/>
              <p:cNvSpPr>
                <a:spLocks noChangeAspect="1" noChangeShapeType="1"/>
              </p:cNvSpPr>
              <p:nvPr/>
            </p:nvSpPr>
            <p:spPr bwMode="auto">
              <a:xfrm flipV="1">
                <a:off x="4823" y="1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02" name="Freeform 2240"/>
              <p:cNvSpPr>
                <a:spLocks noChangeAspect="1"/>
              </p:cNvSpPr>
              <p:nvPr/>
            </p:nvSpPr>
            <p:spPr bwMode="auto">
              <a:xfrm>
                <a:off x="4805" y="1652"/>
                <a:ext cx="21" cy="36"/>
              </a:xfrm>
              <a:custGeom>
                <a:avLst/>
                <a:gdLst>
                  <a:gd name="T0" fmla="*/ 0 w 142"/>
                  <a:gd name="T1" fmla="*/ 236 h 248"/>
                  <a:gd name="T2" fmla="*/ 60 w 142"/>
                  <a:gd name="T3" fmla="*/ 242 h 248"/>
                  <a:gd name="T4" fmla="*/ 120 w 142"/>
                  <a:gd name="T5" fmla="*/ 248 h 248"/>
                  <a:gd name="T6" fmla="*/ 142 w 142"/>
                  <a:gd name="T7" fmla="*/ 11 h 248"/>
                  <a:gd name="T8" fmla="*/ 82 w 142"/>
                  <a:gd name="T9" fmla="*/ 5 h 248"/>
                  <a:gd name="T10" fmla="*/ 21 w 142"/>
                  <a:gd name="T11" fmla="*/ 0 h 248"/>
                  <a:gd name="T12" fmla="*/ 0 w 142"/>
                  <a:gd name="T13" fmla="*/ 236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0" y="236"/>
                    </a:moveTo>
                    <a:lnTo>
                      <a:pt x="60" y="242"/>
                    </a:lnTo>
                    <a:lnTo>
                      <a:pt x="120" y="248"/>
                    </a:lnTo>
                    <a:lnTo>
                      <a:pt x="142" y="11"/>
                    </a:lnTo>
                    <a:lnTo>
                      <a:pt x="82" y="5"/>
                    </a:lnTo>
                    <a:lnTo>
                      <a:pt x="21" y="0"/>
                    </a:lnTo>
                    <a:lnTo>
                      <a:pt x="0" y="2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03" name="Freeform 2241"/>
              <p:cNvSpPr>
                <a:spLocks noChangeAspect="1"/>
              </p:cNvSpPr>
              <p:nvPr/>
            </p:nvSpPr>
            <p:spPr bwMode="auto">
              <a:xfrm>
                <a:off x="4805" y="1652"/>
                <a:ext cx="21" cy="36"/>
              </a:xfrm>
              <a:custGeom>
                <a:avLst/>
                <a:gdLst>
                  <a:gd name="T0" fmla="*/ 0 w 142"/>
                  <a:gd name="T1" fmla="*/ 236 h 248"/>
                  <a:gd name="T2" fmla="*/ 60 w 142"/>
                  <a:gd name="T3" fmla="*/ 242 h 248"/>
                  <a:gd name="T4" fmla="*/ 120 w 142"/>
                  <a:gd name="T5" fmla="*/ 248 h 248"/>
                  <a:gd name="T6" fmla="*/ 142 w 142"/>
                  <a:gd name="T7" fmla="*/ 11 h 248"/>
                  <a:gd name="T8" fmla="*/ 82 w 142"/>
                  <a:gd name="T9" fmla="*/ 5 h 248"/>
                  <a:gd name="T10" fmla="*/ 21 w 142"/>
                  <a:gd name="T11" fmla="*/ 0 h 248"/>
                  <a:gd name="T12" fmla="*/ 0 w 142"/>
                  <a:gd name="T13" fmla="*/ 236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0" y="236"/>
                    </a:moveTo>
                    <a:lnTo>
                      <a:pt x="60" y="242"/>
                    </a:lnTo>
                    <a:lnTo>
                      <a:pt x="120" y="248"/>
                    </a:lnTo>
                    <a:lnTo>
                      <a:pt x="142" y="11"/>
                    </a:lnTo>
                    <a:lnTo>
                      <a:pt x="82" y="5"/>
                    </a:lnTo>
                    <a:lnTo>
                      <a:pt x="21" y="0"/>
                    </a:lnTo>
                    <a:lnTo>
                      <a:pt x="0" y="2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04" name="Freeform 2242"/>
              <p:cNvSpPr>
                <a:spLocks noChangeAspect="1"/>
              </p:cNvSpPr>
              <p:nvPr/>
            </p:nvSpPr>
            <p:spPr bwMode="auto">
              <a:xfrm>
                <a:off x="4817" y="1653"/>
                <a:ext cx="9" cy="1"/>
              </a:xfrm>
              <a:custGeom>
                <a:avLst/>
                <a:gdLst>
                  <a:gd name="T0" fmla="*/ 0 w 60"/>
                  <a:gd name="T1" fmla="*/ 0 h 6"/>
                  <a:gd name="T2" fmla="*/ 60 w 60"/>
                  <a:gd name="T3" fmla="*/ 6 h 6"/>
                  <a:gd name="T4" fmla="*/ 60 w 60"/>
                  <a:gd name="T5" fmla="*/ 2 h 6"/>
                  <a:gd name="T6" fmla="*/ 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0" y="0"/>
                    </a:moveTo>
                    <a:lnTo>
                      <a:pt x="60" y="6"/>
                    </a:lnTo>
                    <a:lnTo>
                      <a:pt x="6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05" name="Line 2243"/>
              <p:cNvSpPr>
                <a:spLocks noChangeAspect="1" noChangeShapeType="1"/>
              </p:cNvSpPr>
              <p:nvPr/>
            </p:nvSpPr>
            <p:spPr bwMode="auto">
              <a:xfrm flipV="1">
                <a:off x="4826" y="16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06" name="Freeform 2244"/>
              <p:cNvSpPr>
                <a:spLocks noChangeAspect="1"/>
              </p:cNvSpPr>
              <p:nvPr/>
            </p:nvSpPr>
            <p:spPr bwMode="auto">
              <a:xfrm>
                <a:off x="4808" y="1619"/>
                <a:ext cx="19" cy="34"/>
              </a:xfrm>
              <a:custGeom>
                <a:avLst/>
                <a:gdLst>
                  <a:gd name="T0" fmla="*/ 0 w 129"/>
                  <a:gd name="T1" fmla="*/ 238 h 242"/>
                  <a:gd name="T2" fmla="*/ 61 w 129"/>
                  <a:gd name="T3" fmla="*/ 240 h 242"/>
                  <a:gd name="T4" fmla="*/ 121 w 129"/>
                  <a:gd name="T5" fmla="*/ 242 h 242"/>
                  <a:gd name="T6" fmla="*/ 129 w 129"/>
                  <a:gd name="T7" fmla="*/ 5 h 242"/>
                  <a:gd name="T8" fmla="*/ 68 w 129"/>
                  <a:gd name="T9" fmla="*/ 2 h 242"/>
                  <a:gd name="T10" fmla="*/ 8 w 129"/>
                  <a:gd name="T11" fmla="*/ 0 h 242"/>
                  <a:gd name="T12" fmla="*/ 0 w 129"/>
                  <a:gd name="T13" fmla="*/ 238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2"/>
                  <a:gd name="T23" fmla="*/ 129 w 12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2">
                    <a:moveTo>
                      <a:pt x="0" y="238"/>
                    </a:moveTo>
                    <a:lnTo>
                      <a:pt x="61" y="240"/>
                    </a:lnTo>
                    <a:lnTo>
                      <a:pt x="121" y="242"/>
                    </a:lnTo>
                    <a:lnTo>
                      <a:pt x="129" y="5"/>
                    </a:lnTo>
                    <a:lnTo>
                      <a:pt x="68" y="2"/>
                    </a:lnTo>
                    <a:lnTo>
                      <a:pt x="8" y="0"/>
                    </a:lnTo>
                    <a:lnTo>
                      <a:pt x="0" y="2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07" name="Freeform 2245"/>
              <p:cNvSpPr>
                <a:spLocks noChangeAspect="1"/>
              </p:cNvSpPr>
              <p:nvPr/>
            </p:nvSpPr>
            <p:spPr bwMode="auto">
              <a:xfrm>
                <a:off x="4808" y="1619"/>
                <a:ext cx="19" cy="34"/>
              </a:xfrm>
              <a:custGeom>
                <a:avLst/>
                <a:gdLst>
                  <a:gd name="T0" fmla="*/ 0 w 129"/>
                  <a:gd name="T1" fmla="*/ 238 h 242"/>
                  <a:gd name="T2" fmla="*/ 61 w 129"/>
                  <a:gd name="T3" fmla="*/ 240 h 242"/>
                  <a:gd name="T4" fmla="*/ 121 w 129"/>
                  <a:gd name="T5" fmla="*/ 242 h 242"/>
                  <a:gd name="T6" fmla="*/ 129 w 129"/>
                  <a:gd name="T7" fmla="*/ 5 h 242"/>
                  <a:gd name="T8" fmla="*/ 68 w 129"/>
                  <a:gd name="T9" fmla="*/ 2 h 242"/>
                  <a:gd name="T10" fmla="*/ 8 w 129"/>
                  <a:gd name="T11" fmla="*/ 0 h 242"/>
                  <a:gd name="T12" fmla="*/ 0 w 129"/>
                  <a:gd name="T13" fmla="*/ 238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2"/>
                  <a:gd name="T23" fmla="*/ 129 w 12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2">
                    <a:moveTo>
                      <a:pt x="0" y="238"/>
                    </a:moveTo>
                    <a:lnTo>
                      <a:pt x="61" y="240"/>
                    </a:lnTo>
                    <a:lnTo>
                      <a:pt x="121" y="242"/>
                    </a:lnTo>
                    <a:lnTo>
                      <a:pt x="129" y="5"/>
                    </a:lnTo>
                    <a:lnTo>
                      <a:pt x="68" y="2"/>
                    </a:lnTo>
                    <a:lnTo>
                      <a:pt x="8" y="0"/>
                    </a:lnTo>
                    <a:lnTo>
                      <a:pt x="0" y="23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08" name="Freeform 2246"/>
              <p:cNvSpPr>
                <a:spLocks noChangeAspect="1"/>
              </p:cNvSpPr>
              <p:nvPr/>
            </p:nvSpPr>
            <p:spPr bwMode="auto">
              <a:xfrm>
                <a:off x="4818" y="1619"/>
                <a:ext cx="9" cy="1"/>
              </a:xfrm>
              <a:custGeom>
                <a:avLst/>
                <a:gdLst>
                  <a:gd name="T0" fmla="*/ 0 w 61"/>
                  <a:gd name="T1" fmla="*/ 2 h 5"/>
                  <a:gd name="T2" fmla="*/ 61 w 61"/>
                  <a:gd name="T3" fmla="*/ 5 h 5"/>
                  <a:gd name="T4" fmla="*/ 61 w 61"/>
                  <a:gd name="T5" fmla="*/ 0 h 5"/>
                  <a:gd name="T6" fmla="*/ 0 w 61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5"/>
                  <a:gd name="T14" fmla="*/ 61 w 61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5">
                    <a:moveTo>
                      <a:pt x="0" y="2"/>
                    </a:moveTo>
                    <a:lnTo>
                      <a:pt x="61" y="5"/>
                    </a:lnTo>
                    <a:lnTo>
                      <a:pt x="6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09" name="Line 2247"/>
              <p:cNvSpPr>
                <a:spLocks noChangeAspect="1" noChangeShapeType="1"/>
              </p:cNvSpPr>
              <p:nvPr/>
            </p:nvSpPr>
            <p:spPr bwMode="auto">
              <a:xfrm flipV="1">
                <a:off x="4827" y="161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10" name="Freeform 2248"/>
              <p:cNvSpPr>
                <a:spLocks noChangeAspect="1"/>
              </p:cNvSpPr>
              <p:nvPr/>
            </p:nvSpPr>
            <p:spPr bwMode="auto">
              <a:xfrm>
                <a:off x="4808" y="1585"/>
                <a:ext cx="19" cy="35"/>
              </a:xfrm>
              <a:custGeom>
                <a:avLst/>
                <a:gdLst>
                  <a:gd name="T0" fmla="*/ 8 w 129"/>
                  <a:gd name="T1" fmla="*/ 242 h 242"/>
                  <a:gd name="T2" fmla="*/ 68 w 129"/>
                  <a:gd name="T3" fmla="*/ 239 h 242"/>
                  <a:gd name="T4" fmla="*/ 129 w 129"/>
                  <a:gd name="T5" fmla="*/ 237 h 242"/>
                  <a:gd name="T6" fmla="*/ 121 w 129"/>
                  <a:gd name="T7" fmla="*/ 0 h 242"/>
                  <a:gd name="T8" fmla="*/ 61 w 129"/>
                  <a:gd name="T9" fmla="*/ 2 h 242"/>
                  <a:gd name="T10" fmla="*/ 0 w 129"/>
                  <a:gd name="T11" fmla="*/ 5 h 242"/>
                  <a:gd name="T12" fmla="*/ 8 w 129"/>
                  <a:gd name="T13" fmla="*/ 242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2"/>
                  <a:gd name="T23" fmla="*/ 129 w 12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2">
                    <a:moveTo>
                      <a:pt x="8" y="242"/>
                    </a:moveTo>
                    <a:lnTo>
                      <a:pt x="68" y="239"/>
                    </a:lnTo>
                    <a:lnTo>
                      <a:pt x="129" y="237"/>
                    </a:lnTo>
                    <a:lnTo>
                      <a:pt x="121" y="0"/>
                    </a:lnTo>
                    <a:lnTo>
                      <a:pt x="61" y="2"/>
                    </a:lnTo>
                    <a:lnTo>
                      <a:pt x="0" y="5"/>
                    </a:lnTo>
                    <a:lnTo>
                      <a:pt x="8" y="2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11" name="Freeform 2249"/>
              <p:cNvSpPr>
                <a:spLocks noChangeAspect="1"/>
              </p:cNvSpPr>
              <p:nvPr/>
            </p:nvSpPr>
            <p:spPr bwMode="auto">
              <a:xfrm>
                <a:off x="4808" y="1585"/>
                <a:ext cx="19" cy="35"/>
              </a:xfrm>
              <a:custGeom>
                <a:avLst/>
                <a:gdLst>
                  <a:gd name="T0" fmla="*/ 8 w 129"/>
                  <a:gd name="T1" fmla="*/ 242 h 242"/>
                  <a:gd name="T2" fmla="*/ 68 w 129"/>
                  <a:gd name="T3" fmla="*/ 239 h 242"/>
                  <a:gd name="T4" fmla="*/ 129 w 129"/>
                  <a:gd name="T5" fmla="*/ 237 h 242"/>
                  <a:gd name="T6" fmla="*/ 121 w 129"/>
                  <a:gd name="T7" fmla="*/ 0 h 242"/>
                  <a:gd name="T8" fmla="*/ 61 w 129"/>
                  <a:gd name="T9" fmla="*/ 2 h 242"/>
                  <a:gd name="T10" fmla="*/ 0 w 129"/>
                  <a:gd name="T11" fmla="*/ 5 h 242"/>
                  <a:gd name="T12" fmla="*/ 8 w 129"/>
                  <a:gd name="T13" fmla="*/ 242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2"/>
                  <a:gd name="T23" fmla="*/ 129 w 12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2">
                    <a:moveTo>
                      <a:pt x="8" y="242"/>
                    </a:moveTo>
                    <a:lnTo>
                      <a:pt x="68" y="239"/>
                    </a:lnTo>
                    <a:lnTo>
                      <a:pt x="129" y="237"/>
                    </a:lnTo>
                    <a:lnTo>
                      <a:pt x="121" y="0"/>
                    </a:lnTo>
                    <a:lnTo>
                      <a:pt x="61" y="2"/>
                    </a:lnTo>
                    <a:lnTo>
                      <a:pt x="0" y="5"/>
                    </a:lnTo>
                    <a:lnTo>
                      <a:pt x="8" y="24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12" name="Freeform 2250"/>
              <p:cNvSpPr>
                <a:spLocks noChangeAspect="1"/>
              </p:cNvSpPr>
              <p:nvPr/>
            </p:nvSpPr>
            <p:spPr bwMode="auto">
              <a:xfrm>
                <a:off x="4817" y="1585"/>
                <a:ext cx="9" cy="1"/>
              </a:xfrm>
              <a:custGeom>
                <a:avLst/>
                <a:gdLst>
                  <a:gd name="T0" fmla="*/ 0 w 60"/>
                  <a:gd name="T1" fmla="*/ 5 h 5"/>
                  <a:gd name="T2" fmla="*/ 60 w 60"/>
                  <a:gd name="T3" fmla="*/ 3 h 5"/>
                  <a:gd name="T4" fmla="*/ 60 w 60"/>
                  <a:gd name="T5" fmla="*/ 0 h 5"/>
                  <a:gd name="T6" fmla="*/ 0 w 60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0" y="5"/>
                    </a:moveTo>
                    <a:lnTo>
                      <a:pt x="60" y="3"/>
                    </a:lnTo>
                    <a:lnTo>
                      <a:pt x="6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13" name="Line 2251"/>
              <p:cNvSpPr>
                <a:spLocks noChangeAspect="1" noChangeShapeType="1"/>
              </p:cNvSpPr>
              <p:nvPr/>
            </p:nvSpPr>
            <p:spPr bwMode="auto">
              <a:xfrm flipV="1">
                <a:off x="4826" y="158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14" name="Freeform 2252"/>
              <p:cNvSpPr>
                <a:spLocks noChangeAspect="1"/>
              </p:cNvSpPr>
              <p:nvPr/>
            </p:nvSpPr>
            <p:spPr bwMode="auto">
              <a:xfrm>
                <a:off x="4805" y="1551"/>
                <a:ext cx="21" cy="35"/>
              </a:xfrm>
              <a:custGeom>
                <a:avLst/>
                <a:gdLst>
                  <a:gd name="T0" fmla="*/ 21 w 142"/>
                  <a:gd name="T1" fmla="*/ 248 h 248"/>
                  <a:gd name="T2" fmla="*/ 82 w 142"/>
                  <a:gd name="T3" fmla="*/ 242 h 248"/>
                  <a:gd name="T4" fmla="*/ 142 w 142"/>
                  <a:gd name="T5" fmla="*/ 237 h 248"/>
                  <a:gd name="T6" fmla="*/ 120 w 142"/>
                  <a:gd name="T7" fmla="*/ 0 h 248"/>
                  <a:gd name="T8" fmla="*/ 60 w 142"/>
                  <a:gd name="T9" fmla="*/ 6 h 248"/>
                  <a:gd name="T10" fmla="*/ 0 w 142"/>
                  <a:gd name="T11" fmla="*/ 11 h 248"/>
                  <a:gd name="T12" fmla="*/ 21 w 142"/>
                  <a:gd name="T13" fmla="*/ 248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21" y="248"/>
                    </a:moveTo>
                    <a:lnTo>
                      <a:pt x="82" y="242"/>
                    </a:lnTo>
                    <a:lnTo>
                      <a:pt x="142" y="237"/>
                    </a:lnTo>
                    <a:lnTo>
                      <a:pt x="120" y="0"/>
                    </a:lnTo>
                    <a:lnTo>
                      <a:pt x="60" y="6"/>
                    </a:lnTo>
                    <a:lnTo>
                      <a:pt x="0" y="11"/>
                    </a:lnTo>
                    <a:lnTo>
                      <a:pt x="21" y="2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15" name="Freeform 2253"/>
              <p:cNvSpPr>
                <a:spLocks noChangeAspect="1"/>
              </p:cNvSpPr>
              <p:nvPr/>
            </p:nvSpPr>
            <p:spPr bwMode="auto">
              <a:xfrm>
                <a:off x="4805" y="1551"/>
                <a:ext cx="21" cy="35"/>
              </a:xfrm>
              <a:custGeom>
                <a:avLst/>
                <a:gdLst>
                  <a:gd name="T0" fmla="*/ 21 w 142"/>
                  <a:gd name="T1" fmla="*/ 248 h 248"/>
                  <a:gd name="T2" fmla="*/ 82 w 142"/>
                  <a:gd name="T3" fmla="*/ 242 h 248"/>
                  <a:gd name="T4" fmla="*/ 142 w 142"/>
                  <a:gd name="T5" fmla="*/ 237 h 248"/>
                  <a:gd name="T6" fmla="*/ 120 w 142"/>
                  <a:gd name="T7" fmla="*/ 0 h 248"/>
                  <a:gd name="T8" fmla="*/ 60 w 142"/>
                  <a:gd name="T9" fmla="*/ 6 h 248"/>
                  <a:gd name="T10" fmla="*/ 0 w 142"/>
                  <a:gd name="T11" fmla="*/ 11 h 248"/>
                  <a:gd name="T12" fmla="*/ 21 w 142"/>
                  <a:gd name="T13" fmla="*/ 248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21" y="248"/>
                    </a:moveTo>
                    <a:lnTo>
                      <a:pt x="82" y="242"/>
                    </a:lnTo>
                    <a:lnTo>
                      <a:pt x="142" y="237"/>
                    </a:lnTo>
                    <a:lnTo>
                      <a:pt x="120" y="0"/>
                    </a:lnTo>
                    <a:lnTo>
                      <a:pt x="60" y="6"/>
                    </a:lnTo>
                    <a:lnTo>
                      <a:pt x="0" y="11"/>
                    </a:lnTo>
                    <a:lnTo>
                      <a:pt x="21" y="2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16" name="Freeform 2254"/>
              <p:cNvSpPr>
                <a:spLocks noChangeAspect="1"/>
              </p:cNvSpPr>
              <p:nvPr/>
            </p:nvSpPr>
            <p:spPr bwMode="auto">
              <a:xfrm>
                <a:off x="4814" y="1550"/>
                <a:ext cx="9" cy="2"/>
              </a:xfrm>
              <a:custGeom>
                <a:avLst/>
                <a:gdLst>
                  <a:gd name="T0" fmla="*/ 0 w 60"/>
                  <a:gd name="T1" fmla="*/ 11 h 11"/>
                  <a:gd name="T2" fmla="*/ 60 w 60"/>
                  <a:gd name="T3" fmla="*/ 5 h 11"/>
                  <a:gd name="T4" fmla="*/ 60 w 60"/>
                  <a:gd name="T5" fmla="*/ 0 h 11"/>
                  <a:gd name="T6" fmla="*/ 0 w 60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1"/>
                  <a:gd name="T14" fmla="*/ 60 w 60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1">
                    <a:moveTo>
                      <a:pt x="0" y="11"/>
                    </a:moveTo>
                    <a:lnTo>
                      <a:pt x="60" y="5"/>
                    </a:lnTo>
                    <a:lnTo>
                      <a:pt x="60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17" name="Line 2255"/>
              <p:cNvSpPr>
                <a:spLocks noChangeAspect="1" noChangeShapeType="1"/>
              </p:cNvSpPr>
              <p:nvPr/>
            </p:nvSpPr>
            <p:spPr bwMode="auto">
              <a:xfrm flipV="1">
                <a:off x="4823" y="15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18" name="Freeform 2256"/>
              <p:cNvSpPr>
                <a:spLocks noChangeAspect="1"/>
              </p:cNvSpPr>
              <p:nvPr/>
            </p:nvSpPr>
            <p:spPr bwMode="auto">
              <a:xfrm>
                <a:off x="4800" y="1517"/>
                <a:ext cx="23" cy="36"/>
              </a:xfrm>
              <a:custGeom>
                <a:avLst/>
                <a:gdLst>
                  <a:gd name="T0" fmla="*/ 38 w 158"/>
                  <a:gd name="T1" fmla="*/ 254 h 254"/>
                  <a:gd name="T2" fmla="*/ 98 w 158"/>
                  <a:gd name="T3" fmla="*/ 244 h 254"/>
                  <a:gd name="T4" fmla="*/ 158 w 158"/>
                  <a:gd name="T5" fmla="*/ 233 h 254"/>
                  <a:gd name="T6" fmla="*/ 121 w 158"/>
                  <a:gd name="T7" fmla="*/ 0 h 254"/>
                  <a:gd name="T8" fmla="*/ 60 w 158"/>
                  <a:gd name="T9" fmla="*/ 10 h 254"/>
                  <a:gd name="T10" fmla="*/ 0 w 158"/>
                  <a:gd name="T11" fmla="*/ 21 h 254"/>
                  <a:gd name="T12" fmla="*/ 38 w 158"/>
                  <a:gd name="T13" fmla="*/ 254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38" y="254"/>
                    </a:moveTo>
                    <a:lnTo>
                      <a:pt x="98" y="244"/>
                    </a:lnTo>
                    <a:lnTo>
                      <a:pt x="158" y="233"/>
                    </a:lnTo>
                    <a:lnTo>
                      <a:pt x="121" y="0"/>
                    </a:lnTo>
                    <a:lnTo>
                      <a:pt x="60" y="10"/>
                    </a:lnTo>
                    <a:lnTo>
                      <a:pt x="0" y="21"/>
                    </a:lnTo>
                    <a:lnTo>
                      <a:pt x="38" y="2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19" name="Freeform 2257"/>
              <p:cNvSpPr>
                <a:spLocks noChangeAspect="1"/>
              </p:cNvSpPr>
              <p:nvPr/>
            </p:nvSpPr>
            <p:spPr bwMode="auto">
              <a:xfrm>
                <a:off x="4800" y="1517"/>
                <a:ext cx="23" cy="36"/>
              </a:xfrm>
              <a:custGeom>
                <a:avLst/>
                <a:gdLst>
                  <a:gd name="T0" fmla="*/ 38 w 158"/>
                  <a:gd name="T1" fmla="*/ 254 h 254"/>
                  <a:gd name="T2" fmla="*/ 98 w 158"/>
                  <a:gd name="T3" fmla="*/ 244 h 254"/>
                  <a:gd name="T4" fmla="*/ 158 w 158"/>
                  <a:gd name="T5" fmla="*/ 233 h 254"/>
                  <a:gd name="T6" fmla="*/ 121 w 158"/>
                  <a:gd name="T7" fmla="*/ 0 h 254"/>
                  <a:gd name="T8" fmla="*/ 60 w 158"/>
                  <a:gd name="T9" fmla="*/ 10 h 254"/>
                  <a:gd name="T10" fmla="*/ 0 w 158"/>
                  <a:gd name="T11" fmla="*/ 21 h 254"/>
                  <a:gd name="T12" fmla="*/ 38 w 158"/>
                  <a:gd name="T13" fmla="*/ 254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38" y="254"/>
                    </a:moveTo>
                    <a:lnTo>
                      <a:pt x="98" y="244"/>
                    </a:lnTo>
                    <a:lnTo>
                      <a:pt x="158" y="233"/>
                    </a:lnTo>
                    <a:lnTo>
                      <a:pt x="121" y="0"/>
                    </a:lnTo>
                    <a:lnTo>
                      <a:pt x="60" y="10"/>
                    </a:lnTo>
                    <a:lnTo>
                      <a:pt x="0" y="21"/>
                    </a:lnTo>
                    <a:lnTo>
                      <a:pt x="38" y="25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40" name="Freeform 2258"/>
              <p:cNvSpPr>
                <a:spLocks noChangeAspect="1"/>
              </p:cNvSpPr>
              <p:nvPr/>
            </p:nvSpPr>
            <p:spPr bwMode="auto">
              <a:xfrm>
                <a:off x="4809" y="1516"/>
                <a:ext cx="8" cy="2"/>
              </a:xfrm>
              <a:custGeom>
                <a:avLst/>
                <a:gdLst>
                  <a:gd name="T0" fmla="*/ 0 w 61"/>
                  <a:gd name="T1" fmla="*/ 13 h 13"/>
                  <a:gd name="T2" fmla="*/ 61 w 61"/>
                  <a:gd name="T3" fmla="*/ 3 h 13"/>
                  <a:gd name="T4" fmla="*/ 60 w 61"/>
                  <a:gd name="T5" fmla="*/ 0 h 13"/>
                  <a:gd name="T6" fmla="*/ 0 w 61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3"/>
                  <a:gd name="T14" fmla="*/ 61 w 61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3">
                    <a:moveTo>
                      <a:pt x="0" y="13"/>
                    </a:moveTo>
                    <a:lnTo>
                      <a:pt x="61" y="3"/>
                    </a:lnTo>
                    <a:lnTo>
                      <a:pt x="6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41" name="Line 225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817" y="15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42" name="Freeform 2260"/>
              <p:cNvSpPr>
                <a:spLocks noChangeAspect="1"/>
              </p:cNvSpPr>
              <p:nvPr/>
            </p:nvSpPr>
            <p:spPr bwMode="auto">
              <a:xfrm>
                <a:off x="4793" y="1483"/>
                <a:ext cx="24" cy="37"/>
              </a:xfrm>
              <a:custGeom>
                <a:avLst/>
                <a:gdLst>
                  <a:gd name="T0" fmla="*/ 51 w 170"/>
                  <a:gd name="T1" fmla="*/ 257 h 257"/>
                  <a:gd name="T2" fmla="*/ 110 w 170"/>
                  <a:gd name="T3" fmla="*/ 243 h 257"/>
                  <a:gd name="T4" fmla="*/ 170 w 170"/>
                  <a:gd name="T5" fmla="*/ 230 h 257"/>
                  <a:gd name="T6" fmla="*/ 118 w 170"/>
                  <a:gd name="T7" fmla="*/ 0 h 257"/>
                  <a:gd name="T8" fmla="*/ 59 w 170"/>
                  <a:gd name="T9" fmla="*/ 13 h 257"/>
                  <a:gd name="T10" fmla="*/ 0 w 170"/>
                  <a:gd name="T11" fmla="*/ 27 h 257"/>
                  <a:gd name="T12" fmla="*/ 51 w 170"/>
                  <a:gd name="T13" fmla="*/ 25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51" y="257"/>
                    </a:moveTo>
                    <a:lnTo>
                      <a:pt x="110" y="243"/>
                    </a:lnTo>
                    <a:lnTo>
                      <a:pt x="170" y="230"/>
                    </a:lnTo>
                    <a:lnTo>
                      <a:pt x="118" y="0"/>
                    </a:ln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43" name="Freeform 2261"/>
              <p:cNvSpPr>
                <a:spLocks noChangeAspect="1"/>
              </p:cNvSpPr>
              <p:nvPr/>
            </p:nvSpPr>
            <p:spPr bwMode="auto">
              <a:xfrm>
                <a:off x="4793" y="1483"/>
                <a:ext cx="24" cy="37"/>
              </a:xfrm>
              <a:custGeom>
                <a:avLst/>
                <a:gdLst>
                  <a:gd name="T0" fmla="*/ 51 w 170"/>
                  <a:gd name="T1" fmla="*/ 257 h 257"/>
                  <a:gd name="T2" fmla="*/ 110 w 170"/>
                  <a:gd name="T3" fmla="*/ 243 h 257"/>
                  <a:gd name="T4" fmla="*/ 170 w 170"/>
                  <a:gd name="T5" fmla="*/ 230 h 257"/>
                  <a:gd name="T6" fmla="*/ 118 w 170"/>
                  <a:gd name="T7" fmla="*/ 0 h 257"/>
                  <a:gd name="T8" fmla="*/ 59 w 170"/>
                  <a:gd name="T9" fmla="*/ 13 h 257"/>
                  <a:gd name="T10" fmla="*/ 0 w 170"/>
                  <a:gd name="T11" fmla="*/ 27 h 257"/>
                  <a:gd name="T12" fmla="*/ 51 w 170"/>
                  <a:gd name="T13" fmla="*/ 25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51" y="257"/>
                    </a:moveTo>
                    <a:lnTo>
                      <a:pt x="110" y="243"/>
                    </a:lnTo>
                    <a:lnTo>
                      <a:pt x="170" y="230"/>
                    </a:lnTo>
                    <a:lnTo>
                      <a:pt x="118" y="0"/>
                    </a:ln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44" name="Freeform 2262"/>
              <p:cNvSpPr>
                <a:spLocks noChangeAspect="1"/>
              </p:cNvSpPr>
              <p:nvPr/>
            </p:nvSpPr>
            <p:spPr bwMode="auto">
              <a:xfrm>
                <a:off x="4801" y="1483"/>
                <a:ext cx="9" cy="2"/>
              </a:xfrm>
              <a:custGeom>
                <a:avLst/>
                <a:gdLst>
                  <a:gd name="T0" fmla="*/ 0 w 59"/>
                  <a:gd name="T1" fmla="*/ 17 h 17"/>
                  <a:gd name="T2" fmla="*/ 59 w 59"/>
                  <a:gd name="T3" fmla="*/ 4 h 17"/>
                  <a:gd name="T4" fmla="*/ 58 w 59"/>
                  <a:gd name="T5" fmla="*/ 0 h 17"/>
                  <a:gd name="T6" fmla="*/ 0 w 59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0" y="17"/>
                    </a:moveTo>
                    <a:lnTo>
                      <a:pt x="59" y="4"/>
                    </a:lnTo>
                    <a:lnTo>
                      <a:pt x="58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45" name="Line 226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810" y="14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46" name="Freeform 2264"/>
              <p:cNvSpPr>
                <a:spLocks noChangeAspect="1"/>
              </p:cNvSpPr>
              <p:nvPr/>
            </p:nvSpPr>
            <p:spPr bwMode="auto">
              <a:xfrm>
                <a:off x="4783" y="1451"/>
                <a:ext cx="27" cy="37"/>
              </a:xfrm>
              <a:custGeom>
                <a:avLst/>
                <a:gdLst>
                  <a:gd name="T0" fmla="*/ 67 w 183"/>
                  <a:gd name="T1" fmla="*/ 259 h 259"/>
                  <a:gd name="T2" fmla="*/ 125 w 183"/>
                  <a:gd name="T3" fmla="*/ 242 h 259"/>
                  <a:gd name="T4" fmla="*/ 183 w 183"/>
                  <a:gd name="T5" fmla="*/ 225 h 259"/>
                  <a:gd name="T6" fmla="*/ 116 w 183"/>
                  <a:gd name="T7" fmla="*/ 0 h 259"/>
                  <a:gd name="T8" fmla="*/ 58 w 183"/>
                  <a:gd name="T9" fmla="*/ 17 h 259"/>
                  <a:gd name="T10" fmla="*/ 0 w 183"/>
                  <a:gd name="T11" fmla="*/ 34 h 259"/>
                  <a:gd name="T12" fmla="*/ 67 w 183"/>
                  <a:gd name="T13" fmla="*/ 259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67" y="259"/>
                    </a:moveTo>
                    <a:lnTo>
                      <a:pt x="125" y="242"/>
                    </a:lnTo>
                    <a:lnTo>
                      <a:pt x="183" y="225"/>
                    </a:lnTo>
                    <a:lnTo>
                      <a:pt x="116" y="0"/>
                    </a:lnTo>
                    <a:lnTo>
                      <a:pt x="58" y="17"/>
                    </a:lnTo>
                    <a:lnTo>
                      <a:pt x="0" y="34"/>
                    </a:lnTo>
                    <a:lnTo>
                      <a:pt x="67" y="2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47" name="Freeform 2265"/>
              <p:cNvSpPr>
                <a:spLocks noChangeAspect="1"/>
              </p:cNvSpPr>
              <p:nvPr/>
            </p:nvSpPr>
            <p:spPr bwMode="auto">
              <a:xfrm>
                <a:off x="4783" y="1451"/>
                <a:ext cx="27" cy="37"/>
              </a:xfrm>
              <a:custGeom>
                <a:avLst/>
                <a:gdLst>
                  <a:gd name="T0" fmla="*/ 67 w 183"/>
                  <a:gd name="T1" fmla="*/ 259 h 259"/>
                  <a:gd name="T2" fmla="*/ 125 w 183"/>
                  <a:gd name="T3" fmla="*/ 242 h 259"/>
                  <a:gd name="T4" fmla="*/ 183 w 183"/>
                  <a:gd name="T5" fmla="*/ 225 h 259"/>
                  <a:gd name="T6" fmla="*/ 116 w 183"/>
                  <a:gd name="T7" fmla="*/ 0 h 259"/>
                  <a:gd name="T8" fmla="*/ 58 w 183"/>
                  <a:gd name="T9" fmla="*/ 17 h 259"/>
                  <a:gd name="T10" fmla="*/ 0 w 183"/>
                  <a:gd name="T11" fmla="*/ 34 h 259"/>
                  <a:gd name="T12" fmla="*/ 67 w 183"/>
                  <a:gd name="T13" fmla="*/ 259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67" y="259"/>
                    </a:moveTo>
                    <a:lnTo>
                      <a:pt x="125" y="242"/>
                    </a:lnTo>
                    <a:lnTo>
                      <a:pt x="183" y="225"/>
                    </a:lnTo>
                    <a:lnTo>
                      <a:pt x="116" y="0"/>
                    </a:lnTo>
                    <a:lnTo>
                      <a:pt x="58" y="17"/>
                    </a:lnTo>
                    <a:lnTo>
                      <a:pt x="0" y="34"/>
                    </a:lnTo>
                    <a:lnTo>
                      <a:pt x="67" y="2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48" name="Freeform 2266"/>
              <p:cNvSpPr>
                <a:spLocks noChangeAspect="1"/>
              </p:cNvSpPr>
              <p:nvPr/>
            </p:nvSpPr>
            <p:spPr bwMode="auto">
              <a:xfrm>
                <a:off x="4792" y="1450"/>
                <a:ext cx="8" cy="3"/>
              </a:xfrm>
              <a:custGeom>
                <a:avLst/>
                <a:gdLst>
                  <a:gd name="T0" fmla="*/ 0 w 58"/>
                  <a:gd name="T1" fmla="*/ 21 h 21"/>
                  <a:gd name="T2" fmla="*/ 58 w 58"/>
                  <a:gd name="T3" fmla="*/ 4 h 21"/>
                  <a:gd name="T4" fmla="*/ 57 w 58"/>
                  <a:gd name="T5" fmla="*/ 0 h 21"/>
                  <a:gd name="T6" fmla="*/ 0 w 58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0" y="21"/>
                    </a:moveTo>
                    <a:lnTo>
                      <a:pt x="58" y="4"/>
                    </a:lnTo>
                    <a:lnTo>
                      <a:pt x="57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49" name="Line 226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800" y="14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0" name="Freeform 2268"/>
              <p:cNvSpPr>
                <a:spLocks noChangeAspect="1"/>
              </p:cNvSpPr>
              <p:nvPr/>
            </p:nvSpPr>
            <p:spPr bwMode="auto">
              <a:xfrm>
                <a:off x="4778" y="1434"/>
                <a:ext cx="22" cy="22"/>
              </a:xfrm>
              <a:custGeom>
                <a:avLst/>
                <a:gdLst>
                  <a:gd name="T0" fmla="*/ 39 w 153"/>
                  <a:gd name="T1" fmla="*/ 151 h 151"/>
                  <a:gd name="T2" fmla="*/ 96 w 153"/>
                  <a:gd name="T3" fmla="*/ 131 h 151"/>
                  <a:gd name="T4" fmla="*/ 153 w 153"/>
                  <a:gd name="T5" fmla="*/ 110 h 151"/>
                  <a:gd name="T6" fmla="*/ 113 w 153"/>
                  <a:gd name="T7" fmla="*/ 0 h 151"/>
                  <a:gd name="T8" fmla="*/ 56 w 153"/>
                  <a:gd name="T9" fmla="*/ 21 h 151"/>
                  <a:gd name="T10" fmla="*/ 0 w 153"/>
                  <a:gd name="T11" fmla="*/ 41 h 151"/>
                  <a:gd name="T12" fmla="*/ 39 w 153"/>
                  <a:gd name="T13" fmla="*/ 15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39" y="151"/>
                    </a:moveTo>
                    <a:lnTo>
                      <a:pt x="96" y="131"/>
                    </a:lnTo>
                    <a:lnTo>
                      <a:pt x="153" y="110"/>
                    </a:lnTo>
                    <a:lnTo>
                      <a:pt x="113" y="0"/>
                    </a:lnTo>
                    <a:lnTo>
                      <a:pt x="56" y="21"/>
                    </a:lnTo>
                    <a:lnTo>
                      <a:pt x="0" y="41"/>
                    </a:lnTo>
                    <a:lnTo>
                      <a:pt x="39" y="1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1" name="Freeform 2269"/>
              <p:cNvSpPr>
                <a:spLocks noChangeAspect="1"/>
              </p:cNvSpPr>
              <p:nvPr/>
            </p:nvSpPr>
            <p:spPr bwMode="auto">
              <a:xfrm>
                <a:off x="4778" y="1434"/>
                <a:ext cx="22" cy="22"/>
              </a:xfrm>
              <a:custGeom>
                <a:avLst/>
                <a:gdLst>
                  <a:gd name="T0" fmla="*/ 39 w 153"/>
                  <a:gd name="T1" fmla="*/ 151 h 151"/>
                  <a:gd name="T2" fmla="*/ 96 w 153"/>
                  <a:gd name="T3" fmla="*/ 131 h 151"/>
                  <a:gd name="T4" fmla="*/ 153 w 153"/>
                  <a:gd name="T5" fmla="*/ 110 h 151"/>
                  <a:gd name="T6" fmla="*/ 113 w 153"/>
                  <a:gd name="T7" fmla="*/ 0 h 151"/>
                  <a:gd name="T8" fmla="*/ 56 w 153"/>
                  <a:gd name="T9" fmla="*/ 21 h 151"/>
                  <a:gd name="T10" fmla="*/ 0 w 153"/>
                  <a:gd name="T11" fmla="*/ 41 h 151"/>
                  <a:gd name="T12" fmla="*/ 39 w 153"/>
                  <a:gd name="T13" fmla="*/ 15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39" y="151"/>
                    </a:moveTo>
                    <a:lnTo>
                      <a:pt x="96" y="131"/>
                    </a:lnTo>
                    <a:lnTo>
                      <a:pt x="153" y="110"/>
                    </a:lnTo>
                    <a:lnTo>
                      <a:pt x="113" y="0"/>
                    </a:lnTo>
                    <a:lnTo>
                      <a:pt x="56" y="21"/>
                    </a:lnTo>
                    <a:lnTo>
                      <a:pt x="0" y="41"/>
                    </a:lnTo>
                    <a:lnTo>
                      <a:pt x="39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2" name="Freeform 2270"/>
              <p:cNvSpPr>
                <a:spLocks noChangeAspect="1"/>
              </p:cNvSpPr>
              <p:nvPr/>
            </p:nvSpPr>
            <p:spPr bwMode="auto">
              <a:xfrm>
                <a:off x="4786" y="1434"/>
                <a:ext cx="8" cy="3"/>
              </a:xfrm>
              <a:custGeom>
                <a:avLst/>
                <a:gdLst>
                  <a:gd name="T0" fmla="*/ 0 w 57"/>
                  <a:gd name="T1" fmla="*/ 23 h 23"/>
                  <a:gd name="T2" fmla="*/ 57 w 57"/>
                  <a:gd name="T3" fmla="*/ 2 h 23"/>
                  <a:gd name="T4" fmla="*/ 57 w 57"/>
                  <a:gd name="T5" fmla="*/ 0 h 23"/>
                  <a:gd name="T6" fmla="*/ 0 w 57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3"/>
                  <a:gd name="T14" fmla="*/ 57 w 57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3">
                    <a:moveTo>
                      <a:pt x="0" y="23"/>
                    </a:moveTo>
                    <a:lnTo>
                      <a:pt x="57" y="2"/>
                    </a:lnTo>
                    <a:lnTo>
                      <a:pt x="57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3" name="Line 2271"/>
              <p:cNvSpPr>
                <a:spLocks noChangeAspect="1" noChangeShapeType="1"/>
              </p:cNvSpPr>
              <p:nvPr/>
            </p:nvSpPr>
            <p:spPr bwMode="auto">
              <a:xfrm flipV="1">
                <a:off x="4794" y="14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4" name="Freeform 2272"/>
              <p:cNvSpPr>
                <a:spLocks noChangeAspect="1"/>
              </p:cNvSpPr>
              <p:nvPr/>
            </p:nvSpPr>
            <p:spPr bwMode="auto">
              <a:xfrm>
                <a:off x="4772" y="1419"/>
                <a:ext cx="22" cy="22"/>
              </a:xfrm>
              <a:custGeom>
                <a:avLst/>
                <a:gdLst>
                  <a:gd name="T0" fmla="*/ 44 w 157"/>
                  <a:gd name="T1" fmla="*/ 153 h 153"/>
                  <a:gd name="T2" fmla="*/ 100 w 157"/>
                  <a:gd name="T3" fmla="*/ 131 h 153"/>
                  <a:gd name="T4" fmla="*/ 157 w 157"/>
                  <a:gd name="T5" fmla="*/ 108 h 153"/>
                  <a:gd name="T6" fmla="*/ 114 w 157"/>
                  <a:gd name="T7" fmla="*/ 0 h 153"/>
                  <a:gd name="T8" fmla="*/ 57 w 157"/>
                  <a:gd name="T9" fmla="*/ 22 h 153"/>
                  <a:gd name="T10" fmla="*/ 0 w 157"/>
                  <a:gd name="T11" fmla="*/ 45 h 153"/>
                  <a:gd name="T12" fmla="*/ 44 w 157"/>
                  <a:gd name="T13" fmla="*/ 153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3"/>
                  <a:gd name="T23" fmla="*/ 157 w 15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3">
                    <a:moveTo>
                      <a:pt x="44" y="153"/>
                    </a:moveTo>
                    <a:lnTo>
                      <a:pt x="100" y="131"/>
                    </a:lnTo>
                    <a:lnTo>
                      <a:pt x="157" y="108"/>
                    </a:lnTo>
                    <a:lnTo>
                      <a:pt x="114" y="0"/>
                    </a:lnTo>
                    <a:lnTo>
                      <a:pt x="57" y="22"/>
                    </a:lnTo>
                    <a:lnTo>
                      <a:pt x="0" y="45"/>
                    </a:lnTo>
                    <a:lnTo>
                      <a:pt x="44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5" name="Freeform 2273"/>
              <p:cNvSpPr>
                <a:spLocks noChangeAspect="1"/>
              </p:cNvSpPr>
              <p:nvPr/>
            </p:nvSpPr>
            <p:spPr bwMode="auto">
              <a:xfrm>
                <a:off x="4772" y="1419"/>
                <a:ext cx="22" cy="22"/>
              </a:xfrm>
              <a:custGeom>
                <a:avLst/>
                <a:gdLst>
                  <a:gd name="T0" fmla="*/ 44 w 157"/>
                  <a:gd name="T1" fmla="*/ 153 h 153"/>
                  <a:gd name="T2" fmla="*/ 100 w 157"/>
                  <a:gd name="T3" fmla="*/ 131 h 153"/>
                  <a:gd name="T4" fmla="*/ 157 w 157"/>
                  <a:gd name="T5" fmla="*/ 108 h 153"/>
                  <a:gd name="T6" fmla="*/ 114 w 157"/>
                  <a:gd name="T7" fmla="*/ 0 h 153"/>
                  <a:gd name="T8" fmla="*/ 57 w 157"/>
                  <a:gd name="T9" fmla="*/ 22 h 153"/>
                  <a:gd name="T10" fmla="*/ 0 w 157"/>
                  <a:gd name="T11" fmla="*/ 45 h 153"/>
                  <a:gd name="T12" fmla="*/ 44 w 157"/>
                  <a:gd name="T13" fmla="*/ 153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3"/>
                  <a:gd name="T23" fmla="*/ 157 w 15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3">
                    <a:moveTo>
                      <a:pt x="44" y="153"/>
                    </a:moveTo>
                    <a:lnTo>
                      <a:pt x="100" y="131"/>
                    </a:lnTo>
                    <a:lnTo>
                      <a:pt x="157" y="108"/>
                    </a:lnTo>
                    <a:lnTo>
                      <a:pt x="114" y="0"/>
                    </a:lnTo>
                    <a:lnTo>
                      <a:pt x="57" y="22"/>
                    </a:lnTo>
                    <a:lnTo>
                      <a:pt x="0" y="45"/>
                    </a:lnTo>
                    <a:lnTo>
                      <a:pt x="44" y="1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6" name="Freeform 2274"/>
              <p:cNvSpPr>
                <a:spLocks noChangeAspect="1"/>
              </p:cNvSpPr>
              <p:nvPr/>
            </p:nvSpPr>
            <p:spPr bwMode="auto">
              <a:xfrm>
                <a:off x="4780" y="1418"/>
                <a:ext cx="8" cy="4"/>
              </a:xfrm>
              <a:custGeom>
                <a:avLst/>
                <a:gdLst>
                  <a:gd name="T0" fmla="*/ 0 w 57"/>
                  <a:gd name="T1" fmla="*/ 24 h 24"/>
                  <a:gd name="T2" fmla="*/ 57 w 57"/>
                  <a:gd name="T3" fmla="*/ 2 h 24"/>
                  <a:gd name="T4" fmla="*/ 56 w 57"/>
                  <a:gd name="T5" fmla="*/ 0 h 24"/>
                  <a:gd name="T6" fmla="*/ 0 w 57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4"/>
                  <a:gd name="T14" fmla="*/ 57 w 5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4">
                    <a:moveTo>
                      <a:pt x="0" y="24"/>
                    </a:moveTo>
                    <a:lnTo>
                      <a:pt x="57" y="2"/>
                    </a:lnTo>
                    <a:lnTo>
                      <a:pt x="56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7" name="Line 227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88" y="14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8" name="Freeform 2276"/>
              <p:cNvSpPr>
                <a:spLocks noChangeAspect="1"/>
              </p:cNvSpPr>
              <p:nvPr/>
            </p:nvSpPr>
            <p:spPr bwMode="auto">
              <a:xfrm>
                <a:off x="4765" y="1403"/>
                <a:ext cx="23" cy="22"/>
              </a:xfrm>
              <a:custGeom>
                <a:avLst/>
                <a:gdLst>
                  <a:gd name="T0" fmla="*/ 47 w 158"/>
                  <a:gd name="T1" fmla="*/ 155 h 155"/>
                  <a:gd name="T2" fmla="*/ 102 w 158"/>
                  <a:gd name="T3" fmla="*/ 131 h 155"/>
                  <a:gd name="T4" fmla="*/ 158 w 158"/>
                  <a:gd name="T5" fmla="*/ 107 h 155"/>
                  <a:gd name="T6" fmla="*/ 111 w 158"/>
                  <a:gd name="T7" fmla="*/ 0 h 155"/>
                  <a:gd name="T8" fmla="*/ 56 w 158"/>
                  <a:gd name="T9" fmla="*/ 24 h 155"/>
                  <a:gd name="T10" fmla="*/ 0 w 158"/>
                  <a:gd name="T11" fmla="*/ 48 h 155"/>
                  <a:gd name="T12" fmla="*/ 47 w 158"/>
                  <a:gd name="T13" fmla="*/ 155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5"/>
                  <a:gd name="T23" fmla="*/ 158 w 15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5">
                    <a:moveTo>
                      <a:pt x="47" y="155"/>
                    </a:moveTo>
                    <a:lnTo>
                      <a:pt x="102" y="131"/>
                    </a:lnTo>
                    <a:lnTo>
                      <a:pt x="158" y="107"/>
                    </a:lnTo>
                    <a:lnTo>
                      <a:pt x="111" y="0"/>
                    </a:lnTo>
                    <a:lnTo>
                      <a:pt x="56" y="24"/>
                    </a:lnTo>
                    <a:lnTo>
                      <a:pt x="0" y="48"/>
                    </a:lnTo>
                    <a:lnTo>
                      <a:pt x="47" y="1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9" name="Freeform 2277"/>
              <p:cNvSpPr>
                <a:spLocks noChangeAspect="1"/>
              </p:cNvSpPr>
              <p:nvPr/>
            </p:nvSpPr>
            <p:spPr bwMode="auto">
              <a:xfrm>
                <a:off x="4765" y="1403"/>
                <a:ext cx="23" cy="22"/>
              </a:xfrm>
              <a:custGeom>
                <a:avLst/>
                <a:gdLst>
                  <a:gd name="T0" fmla="*/ 47 w 158"/>
                  <a:gd name="T1" fmla="*/ 155 h 155"/>
                  <a:gd name="T2" fmla="*/ 102 w 158"/>
                  <a:gd name="T3" fmla="*/ 131 h 155"/>
                  <a:gd name="T4" fmla="*/ 158 w 158"/>
                  <a:gd name="T5" fmla="*/ 107 h 155"/>
                  <a:gd name="T6" fmla="*/ 111 w 158"/>
                  <a:gd name="T7" fmla="*/ 0 h 155"/>
                  <a:gd name="T8" fmla="*/ 56 w 158"/>
                  <a:gd name="T9" fmla="*/ 24 h 155"/>
                  <a:gd name="T10" fmla="*/ 0 w 158"/>
                  <a:gd name="T11" fmla="*/ 48 h 155"/>
                  <a:gd name="T12" fmla="*/ 47 w 158"/>
                  <a:gd name="T13" fmla="*/ 155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5"/>
                  <a:gd name="T23" fmla="*/ 158 w 15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5">
                    <a:moveTo>
                      <a:pt x="47" y="155"/>
                    </a:moveTo>
                    <a:lnTo>
                      <a:pt x="102" y="131"/>
                    </a:lnTo>
                    <a:lnTo>
                      <a:pt x="158" y="107"/>
                    </a:lnTo>
                    <a:lnTo>
                      <a:pt x="111" y="0"/>
                    </a:lnTo>
                    <a:lnTo>
                      <a:pt x="56" y="24"/>
                    </a:lnTo>
                    <a:lnTo>
                      <a:pt x="0" y="48"/>
                    </a:lnTo>
                    <a:lnTo>
                      <a:pt x="47" y="15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0" name="Freeform 2278"/>
              <p:cNvSpPr>
                <a:spLocks noChangeAspect="1"/>
              </p:cNvSpPr>
              <p:nvPr/>
            </p:nvSpPr>
            <p:spPr bwMode="auto">
              <a:xfrm>
                <a:off x="4773" y="1403"/>
                <a:ext cx="8" cy="4"/>
              </a:xfrm>
              <a:custGeom>
                <a:avLst/>
                <a:gdLst>
                  <a:gd name="T0" fmla="*/ 0 w 55"/>
                  <a:gd name="T1" fmla="*/ 27 h 27"/>
                  <a:gd name="T2" fmla="*/ 55 w 55"/>
                  <a:gd name="T3" fmla="*/ 3 h 27"/>
                  <a:gd name="T4" fmla="*/ 54 w 55"/>
                  <a:gd name="T5" fmla="*/ 0 h 27"/>
                  <a:gd name="T6" fmla="*/ 0 w 55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7"/>
                  <a:gd name="T14" fmla="*/ 55 w 5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7">
                    <a:moveTo>
                      <a:pt x="0" y="27"/>
                    </a:moveTo>
                    <a:lnTo>
                      <a:pt x="55" y="3"/>
                    </a:lnTo>
                    <a:lnTo>
                      <a:pt x="54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1" name="Line 22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81" y="14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2" name="Freeform 2280"/>
              <p:cNvSpPr>
                <a:spLocks noChangeAspect="1"/>
              </p:cNvSpPr>
              <p:nvPr/>
            </p:nvSpPr>
            <p:spPr bwMode="auto">
              <a:xfrm>
                <a:off x="4758" y="1388"/>
                <a:ext cx="23" cy="23"/>
              </a:xfrm>
              <a:custGeom>
                <a:avLst/>
                <a:gdLst>
                  <a:gd name="T0" fmla="*/ 51 w 160"/>
                  <a:gd name="T1" fmla="*/ 160 h 160"/>
                  <a:gd name="T2" fmla="*/ 106 w 160"/>
                  <a:gd name="T3" fmla="*/ 132 h 160"/>
                  <a:gd name="T4" fmla="*/ 160 w 160"/>
                  <a:gd name="T5" fmla="*/ 105 h 160"/>
                  <a:gd name="T6" fmla="*/ 109 w 160"/>
                  <a:gd name="T7" fmla="*/ 0 h 160"/>
                  <a:gd name="T8" fmla="*/ 54 w 160"/>
                  <a:gd name="T9" fmla="*/ 28 h 160"/>
                  <a:gd name="T10" fmla="*/ 0 w 160"/>
                  <a:gd name="T11" fmla="*/ 55 h 160"/>
                  <a:gd name="T12" fmla="*/ 51 w 160"/>
                  <a:gd name="T13" fmla="*/ 160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60"/>
                  <a:gd name="T23" fmla="*/ 160 w 16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60">
                    <a:moveTo>
                      <a:pt x="51" y="160"/>
                    </a:moveTo>
                    <a:lnTo>
                      <a:pt x="106" y="132"/>
                    </a:lnTo>
                    <a:lnTo>
                      <a:pt x="160" y="105"/>
                    </a:lnTo>
                    <a:lnTo>
                      <a:pt x="109" y="0"/>
                    </a:lnTo>
                    <a:lnTo>
                      <a:pt x="54" y="28"/>
                    </a:lnTo>
                    <a:lnTo>
                      <a:pt x="0" y="55"/>
                    </a:lnTo>
                    <a:lnTo>
                      <a:pt x="51" y="1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3" name="Freeform 2281"/>
              <p:cNvSpPr>
                <a:spLocks noChangeAspect="1"/>
              </p:cNvSpPr>
              <p:nvPr/>
            </p:nvSpPr>
            <p:spPr bwMode="auto">
              <a:xfrm>
                <a:off x="4758" y="1388"/>
                <a:ext cx="23" cy="23"/>
              </a:xfrm>
              <a:custGeom>
                <a:avLst/>
                <a:gdLst>
                  <a:gd name="T0" fmla="*/ 51 w 160"/>
                  <a:gd name="T1" fmla="*/ 160 h 160"/>
                  <a:gd name="T2" fmla="*/ 106 w 160"/>
                  <a:gd name="T3" fmla="*/ 132 h 160"/>
                  <a:gd name="T4" fmla="*/ 160 w 160"/>
                  <a:gd name="T5" fmla="*/ 105 h 160"/>
                  <a:gd name="T6" fmla="*/ 109 w 160"/>
                  <a:gd name="T7" fmla="*/ 0 h 160"/>
                  <a:gd name="T8" fmla="*/ 54 w 160"/>
                  <a:gd name="T9" fmla="*/ 28 h 160"/>
                  <a:gd name="T10" fmla="*/ 0 w 160"/>
                  <a:gd name="T11" fmla="*/ 55 h 160"/>
                  <a:gd name="T12" fmla="*/ 51 w 160"/>
                  <a:gd name="T13" fmla="*/ 160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60"/>
                  <a:gd name="T23" fmla="*/ 160 w 16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60">
                    <a:moveTo>
                      <a:pt x="51" y="160"/>
                    </a:moveTo>
                    <a:lnTo>
                      <a:pt x="106" y="132"/>
                    </a:lnTo>
                    <a:lnTo>
                      <a:pt x="160" y="105"/>
                    </a:lnTo>
                    <a:lnTo>
                      <a:pt x="109" y="0"/>
                    </a:lnTo>
                    <a:lnTo>
                      <a:pt x="54" y="28"/>
                    </a:lnTo>
                    <a:lnTo>
                      <a:pt x="0" y="55"/>
                    </a:lnTo>
                    <a:lnTo>
                      <a:pt x="51" y="1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4" name="Freeform 2282"/>
              <p:cNvSpPr>
                <a:spLocks noChangeAspect="1"/>
              </p:cNvSpPr>
              <p:nvPr/>
            </p:nvSpPr>
            <p:spPr bwMode="auto">
              <a:xfrm>
                <a:off x="4766" y="1387"/>
                <a:ext cx="8" cy="5"/>
              </a:xfrm>
              <a:custGeom>
                <a:avLst/>
                <a:gdLst>
                  <a:gd name="T0" fmla="*/ 0 w 55"/>
                  <a:gd name="T1" fmla="*/ 30 h 30"/>
                  <a:gd name="T2" fmla="*/ 55 w 55"/>
                  <a:gd name="T3" fmla="*/ 2 h 30"/>
                  <a:gd name="T4" fmla="*/ 54 w 55"/>
                  <a:gd name="T5" fmla="*/ 0 h 30"/>
                  <a:gd name="T6" fmla="*/ 0 w 55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0"/>
                  <a:gd name="T14" fmla="*/ 55 w 55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0">
                    <a:moveTo>
                      <a:pt x="0" y="30"/>
                    </a:moveTo>
                    <a:lnTo>
                      <a:pt x="55" y="2"/>
                    </a:lnTo>
                    <a:lnTo>
                      <a:pt x="54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5" name="Line 228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74" y="13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6" name="Freeform 2284"/>
              <p:cNvSpPr>
                <a:spLocks noChangeAspect="1"/>
              </p:cNvSpPr>
              <p:nvPr/>
            </p:nvSpPr>
            <p:spPr bwMode="auto">
              <a:xfrm>
                <a:off x="4750" y="1373"/>
                <a:ext cx="24" cy="23"/>
              </a:xfrm>
              <a:custGeom>
                <a:avLst/>
                <a:gdLst>
                  <a:gd name="T0" fmla="*/ 56 w 163"/>
                  <a:gd name="T1" fmla="*/ 161 h 161"/>
                  <a:gd name="T2" fmla="*/ 109 w 163"/>
                  <a:gd name="T3" fmla="*/ 132 h 161"/>
                  <a:gd name="T4" fmla="*/ 163 w 163"/>
                  <a:gd name="T5" fmla="*/ 102 h 161"/>
                  <a:gd name="T6" fmla="*/ 107 w 163"/>
                  <a:gd name="T7" fmla="*/ 0 h 161"/>
                  <a:gd name="T8" fmla="*/ 54 w 163"/>
                  <a:gd name="T9" fmla="*/ 29 h 161"/>
                  <a:gd name="T10" fmla="*/ 0 w 163"/>
                  <a:gd name="T11" fmla="*/ 59 h 161"/>
                  <a:gd name="T12" fmla="*/ 56 w 163"/>
                  <a:gd name="T13" fmla="*/ 16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56" y="161"/>
                    </a:moveTo>
                    <a:lnTo>
                      <a:pt x="109" y="132"/>
                    </a:lnTo>
                    <a:lnTo>
                      <a:pt x="163" y="102"/>
                    </a:lnTo>
                    <a:lnTo>
                      <a:pt x="107" y="0"/>
                    </a:lnTo>
                    <a:lnTo>
                      <a:pt x="54" y="29"/>
                    </a:lnTo>
                    <a:lnTo>
                      <a:pt x="0" y="59"/>
                    </a:lnTo>
                    <a:lnTo>
                      <a:pt x="56" y="1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7" name="Freeform 2285"/>
              <p:cNvSpPr>
                <a:spLocks noChangeAspect="1"/>
              </p:cNvSpPr>
              <p:nvPr/>
            </p:nvSpPr>
            <p:spPr bwMode="auto">
              <a:xfrm>
                <a:off x="4750" y="1373"/>
                <a:ext cx="24" cy="23"/>
              </a:xfrm>
              <a:custGeom>
                <a:avLst/>
                <a:gdLst>
                  <a:gd name="T0" fmla="*/ 56 w 163"/>
                  <a:gd name="T1" fmla="*/ 161 h 161"/>
                  <a:gd name="T2" fmla="*/ 109 w 163"/>
                  <a:gd name="T3" fmla="*/ 132 h 161"/>
                  <a:gd name="T4" fmla="*/ 163 w 163"/>
                  <a:gd name="T5" fmla="*/ 102 h 161"/>
                  <a:gd name="T6" fmla="*/ 107 w 163"/>
                  <a:gd name="T7" fmla="*/ 0 h 161"/>
                  <a:gd name="T8" fmla="*/ 54 w 163"/>
                  <a:gd name="T9" fmla="*/ 29 h 161"/>
                  <a:gd name="T10" fmla="*/ 0 w 163"/>
                  <a:gd name="T11" fmla="*/ 59 h 161"/>
                  <a:gd name="T12" fmla="*/ 56 w 163"/>
                  <a:gd name="T13" fmla="*/ 16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56" y="161"/>
                    </a:moveTo>
                    <a:lnTo>
                      <a:pt x="109" y="132"/>
                    </a:lnTo>
                    <a:lnTo>
                      <a:pt x="163" y="102"/>
                    </a:lnTo>
                    <a:lnTo>
                      <a:pt x="107" y="0"/>
                    </a:lnTo>
                    <a:lnTo>
                      <a:pt x="54" y="29"/>
                    </a:lnTo>
                    <a:lnTo>
                      <a:pt x="0" y="59"/>
                    </a:lnTo>
                    <a:lnTo>
                      <a:pt x="56" y="1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8" name="Freeform 2286"/>
              <p:cNvSpPr>
                <a:spLocks noChangeAspect="1"/>
              </p:cNvSpPr>
              <p:nvPr/>
            </p:nvSpPr>
            <p:spPr bwMode="auto">
              <a:xfrm>
                <a:off x="4758" y="1372"/>
                <a:ext cx="8" cy="5"/>
              </a:xfrm>
              <a:custGeom>
                <a:avLst/>
                <a:gdLst>
                  <a:gd name="T0" fmla="*/ 0 w 53"/>
                  <a:gd name="T1" fmla="*/ 32 h 32"/>
                  <a:gd name="T2" fmla="*/ 53 w 53"/>
                  <a:gd name="T3" fmla="*/ 3 h 32"/>
                  <a:gd name="T4" fmla="*/ 52 w 53"/>
                  <a:gd name="T5" fmla="*/ 0 h 32"/>
                  <a:gd name="T6" fmla="*/ 0 w 53"/>
                  <a:gd name="T7" fmla="*/ 32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2"/>
                  <a:gd name="T14" fmla="*/ 53 w 5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2">
                    <a:moveTo>
                      <a:pt x="0" y="32"/>
                    </a:moveTo>
                    <a:lnTo>
                      <a:pt x="53" y="3"/>
                    </a:lnTo>
                    <a:lnTo>
                      <a:pt x="52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9" name="Line 22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65" y="13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0" name="Freeform 2288"/>
              <p:cNvSpPr>
                <a:spLocks noChangeAspect="1"/>
              </p:cNvSpPr>
              <p:nvPr/>
            </p:nvSpPr>
            <p:spPr bwMode="auto">
              <a:xfrm>
                <a:off x="4742" y="1358"/>
                <a:ext cx="23" cy="24"/>
              </a:xfrm>
              <a:custGeom>
                <a:avLst/>
                <a:gdLst>
                  <a:gd name="T0" fmla="*/ 61 w 165"/>
                  <a:gd name="T1" fmla="*/ 163 h 163"/>
                  <a:gd name="T2" fmla="*/ 113 w 165"/>
                  <a:gd name="T3" fmla="*/ 131 h 163"/>
                  <a:gd name="T4" fmla="*/ 165 w 165"/>
                  <a:gd name="T5" fmla="*/ 99 h 163"/>
                  <a:gd name="T6" fmla="*/ 105 w 165"/>
                  <a:gd name="T7" fmla="*/ 0 h 163"/>
                  <a:gd name="T8" fmla="*/ 53 w 165"/>
                  <a:gd name="T9" fmla="*/ 32 h 163"/>
                  <a:gd name="T10" fmla="*/ 0 w 165"/>
                  <a:gd name="T11" fmla="*/ 64 h 163"/>
                  <a:gd name="T12" fmla="*/ 61 w 165"/>
                  <a:gd name="T13" fmla="*/ 163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61" y="163"/>
                    </a:moveTo>
                    <a:lnTo>
                      <a:pt x="113" y="131"/>
                    </a:lnTo>
                    <a:lnTo>
                      <a:pt x="165" y="99"/>
                    </a:lnTo>
                    <a:lnTo>
                      <a:pt x="105" y="0"/>
                    </a:lnTo>
                    <a:lnTo>
                      <a:pt x="53" y="32"/>
                    </a:lnTo>
                    <a:lnTo>
                      <a:pt x="0" y="64"/>
                    </a:lnTo>
                    <a:lnTo>
                      <a:pt x="61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1" name="Freeform 2289"/>
              <p:cNvSpPr>
                <a:spLocks noChangeAspect="1"/>
              </p:cNvSpPr>
              <p:nvPr/>
            </p:nvSpPr>
            <p:spPr bwMode="auto">
              <a:xfrm>
                <a:off x="4742" y="1358"/>
                <a:ext cx="23" cy="24"/>
              </a:xfrm>
              <a:custGeom>
                <a:avLst/>
                <a:gdLst>
                  <a:gd name="T0" fmla="*/ 61 w 165"/>
                  <a:gd name="T1" fmla="*/ 163 h 163"/>
                  <a:gd name="T2" fmla="*/ 113 w 165"/>
                  <a:gd name="T3" fmla="*/ 131 h 163"/>
                  <a:gd name="T4" fmla="*/ 165 w 165"/>
                  <a:gd name="T5" fmla="*/ 99 h 163"/>
                  <a:gd name="T6" fmla="*/ 105 w 165"/>
                  <a:gd name="T7" fmla="*/ 0 h 163"/>
                  <a:gd name="T8" fmla="*/ 53 w 165"/>
                  <a:gd name="T9" fmla="*/ 32 h 163"/>
                  <a:gd name="T10" fmla="*/ 0 w 165"/>
                  <a:gd name="T11" fmla="*/ 64 h 163"/>
                  <a:gd name="T12" fmla="*/ 61 w 165"/>
                  <a:gd name="T13" fmla="*/ 163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61" y="163"/>
                    </a:moveTo>
                    <a:lnTo>
                      <a:pt x="113" y="131"/>
                    </a:lnTo>
                    <a:lnTo>
                      <a:pt x="165" y="99"/>
                    </a:lnTo>
                    <a:lnTo>
                      <a:pt x="105" y="0"/>
                    </a:lnTo>
                    <a:lnTo>
                      <a:pt x="53" y="32"/>
                    </a:lnTo>
                    <a:lnTo>
                      <a:pt x="0" y="64"/>
                    </a:lnTo>
                    <a:lnTo>
                      <a:pt x="61" y="16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2" name="Freeform 2290"/>
              <p:cNvSpPr>
                <a:spLocks noChangeAspect="1"/>
              </p:cNvSpPr>
              <p:nvPr/>
            </p:nvSpPr>
            <p:spPr bwMode="auto">
              <a:xfrm>
                <a:off x="4749" y="1358"/>
                <a:ext cx="8" cy="5"/>
              </a:xfrm>
              <a:custGeom>
                <a:avLst/>
                <a:gdLst>
                  <a:gd name="T0" fmla="*/ 0 w 52"/>
                  <a:gd name="T1" fmla="*/ 33 h 33"/>
                  <a:gd name="T2" fmla="*/ 52 w 52"/>
                  <a:gd name="T3" fmla="*/ 1 h 33"/>
                  <a:gd name="T4" fmla="*/ 51 w 52"/>
                  <a:gd name="T5" fmla="*/ 0 h 33"/>
                  <a:gd name="T6" fmla="*/ 0 w 52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0" y="33"/>
                    </a:moveTo>
                    <a:lnTo>
                      <a:pt x="52" y="1"/>
                    </a:lnTo>
                    <a:lnTo>
                      <a:pt x="51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3" name="Line 22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57" y="13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4" name="Freeform 2292"/>
              <p:cNvSpPr>
                <a:spLocks noChangeAspect="1"/>
              </p:cNvSpPr>
              <p:nvPr/>
            </p:nvSpPr>
            <p:spPr bwMode="auto">
              <a:xfrm>
                <a:off x="4733" y="1344"/>
                <a:ext cx="24" cy="24"/>
              </a:xfrm>
              <a:custGeom>
                <a:avLst/>
                <a:gdLst>
                  <a:gd name="T0" fmla="*/ 63 w 166"/>
                  <a:gd name="T1" fmla="*/ 164 h 164"/>
                  <a:gd name="T2" fmla="*/ 115 w 166"/>
                  <a:gd name="T3" fmla="*/ 131 h 164"/>
                  <a:gd name="T4" fmla="*/ 166 w 166"/>
                  <a:gd name="T5" fmla="*/ 98 h 164"/>
                  <a:gd name="T6" fmla="*/ 102 w 166"/>
                  <a:gd name="T7" fmla="*/ 0 h 164"/>
                  <a:gd name="T8" fmla="*/ 51 w 166"/>
                  <a:gd name="T9" fmla="*/ 33 h 164"/>
                  <a:gd name="T10" fmla="*/ 0 w 166"/>
                  <a:gd name="T11" fmla="*/ 66 h 164"/>
                  <a:gd name="T12" fmla="*/ 63 w 166"/>
                  <a:gd name="T13" fmla="*/ 1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63" y="164"/>
                    </a:moveTo>
                    <a:lnTo>
                      <a:pt x="115" y="131"/>
                    </a:lnTo>
                    <a:lnTo>
                      <a:pt x="166" y="98"/>
                    </a:lnTo>
                    <a:lnTo>
                      <a:pt x="102" y="0"/>
                    </a:lnTo>
                    <a:lnTo>
                      <a:pt x="51" y="33"/>
                    </a:lnTo>
                    <a:lnTo>
                      <a:pt x="0" y="66"/>
                    </a:lnTo>
                    <a:lnTo>
                      <a:pt x="63" y="1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5" name="Freeform 2293"/>
              <p:cNvSpPr>
                <a:spLocks noChangeAspect="1"/>
              </p:cNvSpPr>
              <p:nvPr/>
            </p:nvSpPr>
            <p:spPr bwMode="auto">
              <a:xfrm>
                <a:off x="4733" y="1344"/>
                <a:ext cx="24" cy="24"/>
              </a:xfrm>
              <a:custGeom>
                <a:avLst/>
                <a:gdLst>
                  <a:gd name="T0" fmla="*/ 63 w 166"/>
                  <a:gd name="T1" fmla="*/ 164 h 164"/>
                  <a:gd name="T2" fmla="*/ 115 w 166"/>
                  <a:gd name="T3" fmla="*/ 131 h 164"/>
                  <a:gd name="T4" fmla="*/ 166 w 166"/>
                  <a:gd name="T5" fmla="*/ 98 h 164"/>
                  <a:gd name="T6" fmla="*/ 102 w 166"/>
                  <a:gd name="T7" fmla="*/ 0 h 164"/>
                  <a:gd name="T8" fmla="*/ 51 w 166"/>
                  <a:gd name="T9" fmla="*/ 33 h 164"/>
                  <a:gd name="T10" fmla="*/ 0 w 166"/>
                  <a:gd name="T11" fmla="*/ 66 h 164"/>
                  <a:gd name="T12" fmla="*/ 63 w 166"/>
                  <a:gd name="T13" fmla="*/ 1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63" y="164"/>
                    </a:moveTo>
                    <a:lnTo>
                      <a:pt x="115" y="131"/>
                    </a:lnTo>
                    <a:lnTo>
                      <a:pt x="166" y="98"/>
                    </a:lnTo>
                    <a:lnTo>
                      <a:pt x="102" y="0"/>
                    </a:lnTo>
                    <a:lnTo>
                      <a:pt x="51" y="33"/>
                    </a:lnTo>
                    <a:lnTo>
                      <a:pt x="0" y="66"/>
                    </a:lnTo>
                    <a:lnTo>
                      <a:pt x="63" y="16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6" name="Freeform 2294"/>
              <p:cNvSpPr>
                <a:spLocks noChangeAspect="1"/>
              </p:cNvSpPr>
              <p:nvPr/>
            </p:nvSpPr>
            <p:spPr bwMode="auto">
              <a:xfrm>
                <a:off x="4740" y="1344"/>
                <a:ext cx="8" cy="5"/>
              </a:xfrm>
              <a:custGeom>
                <a:avLst/>
                <a:gdLst>
                  <a:gd name="T0" fmla="*/ 0 w 51"/>
                  <a:gd name="T1" fmla="*/ 36 h 36"/>
                  <a:gd name="T2" fmla="*/ 51 w 51"/>
                  <a:gd name="T3" fmla="*/ 3 h 36"/>
                  <a:gd name="T4" fmla="*/ 49 w 51"/>
                  <a:gd name="T5" fmla="*/ 0 h 36"/>
                  <a:gd name="T6" fmla="*/ 0 w 51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6"/>
                  <a:gd name="T14" fmla="*/ 51 w 51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6">
                    <a:moveTo>
                      <a:pt x="0" y="36"/>
                    </a:moveTo>
                    <a:lnTo>
                      <a:pt x="51" y="3"/>
                    </a:lnTo>
                    <a:lnTo>
                      <a:pt x="49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7" name="Line 229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47" y="13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8" name="Freeform 2296"/>
              <p:cNvSpPr>
                <a:spLocks noChangeAspect="1"/>
              </p:cNvSpPr>
              <p:nvPr/>
            </p:nvSpPr>
            <p:spPr bwMode="auto">
              <a:xfrm>
                <a:off x="4723" y="1330"/>
                <a:ext cx="24" cy="24"/>
              </a:xfrm>
              <a:custGeom>
                <a:avLst/>
                <a:gdLst>
                  <a:gd name="T0" fmla="*/ 69 w 167"/>
                  <a:gd name="T1" fmla="*/ 168 h 168"/>
                  <a:gd name="T2" fmla="*/ 118 w 167"/>
                  <a:gd name="T3" fmla="*/ 131 h 168"/>
                  <a:gd name="T4" fmla="*/ 167 w 167"/>
                  <a:gd name="T5" fmla="*/ 95 h 168"/>
                  <a:gd name="T6" fmla="*/ 97 w 167"/>
                  <a:gd name="T7" fmla="*/ 0 h 168"/>
                  <a:gd name="T8" fmla="*/ 49 w 167"/>
                  <a:gd name="T9" fmla="*/ 37 h 168"/>
                  <a:gd name="T10" fmla="*/ 0 w 167"/>
                  <a:gd name="T11" fmla="*/ 73 h 168"/>
                  <a:gd name="T12" fmla="*/ 69 w 167"/>
                  <a:gd name="T13" fmla="*/ 168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69" y="168"/>
                    </a:moveTo>
                    <a:lnTo>
                      <a:pt x="118" y="131"/>
                    </a:lnTo>
                    <a:lnTo>
                      <a:pt x="167" y="95"/>
                    </a:lnTo>
                    <a:lnTo>
                      <a:pt x="97" y="0"/>
                    </a:lnTo>
                    <a:lnTo>
                      <a:pt x="49" y="37"/>
                    </a:lnTo>
                    <a:lnTo>
                      <a:pt x="0" y="73"/>
                    </a:lnTo>
                    <a:lnTo>
                      <a:pt x="69" y="1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9" name="Freeform 2297"/>
              <p:cNvSpPr>
                <a:spLocks noChangeAspect="1"/>
              </p:cNvSpPr>
              <p:nvPr/>
            </p:nvSpPr>
            <p:spPr bwMode="auto">
              <a:xfrm>
                <a:off x="4723" y="1330"/>
                <a:ext cx="24" cy="24"/>
              </a:xfrm>
              <a:custGeom>
                <a:avLst/>
                <a:gdLst>
                  <a:gd name="T0" fmla="*/ 69 w 167"/>
                  <a:gd name="T1" fmla="*/ 168 h 168"/>
                  <a:gd name="T2" fmla="*/ 118 w 167"/>
                  <a:gd name="T3" fmla="*/ 131 h 168"/>
                  <a:gd name="T4" fmla="*/ 167 w 167"/>
                  <a:gd name="T5" fmla="*/ 95 h 168"/>
                  <a:gd name="T6" fmla="*/ 97 w 167"/>
                  <a:gd name="T7" fmla="*/ 0 h 168"/>
                  <a:gd name="T8" fmla="*/ 49 w 167"/>
                  <a:gd name="T9" fmla="*/ 37 h 168"/>
                  <a:gd name="T10" fmla="*/ 0 w 167"/>
                  <a:gd name="T11" fmla="*/ 73 h 168"/>
                  <a:gd name="T12" fmla="*/ 69 w 167"/>
                  <a:gd name="T13" fmla="*/ 168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69" y="168"/>
                    </a:moveTo>
                    <a:lnTo>
                      <a:pt x="118" y="131"/>
                    </a:lnTo>
                    <a:lnTo>
                      <a:pt x="167" y="95"/>
                    </a:lnTo>
                    <a:lnTo>
                      <a:pt x="97" y="0"/>
                    </a:lnTo>
                    <a:lnTo>
                      <a:pt x="49" y="37"/>
                    </a:lnTo>
                    <a:lnTo>
                      <a:pt x="0" y="73"/>
                    </a:lnTo>
                    <a:lnTo>
                      <a:pt x="69" y="1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80" name="Freeform 2298"/>
              <p:cNvSpPr>
                <a:spLocks noChangeAspect="1"/>
              </p:cNvSpPr>
              <p:nvPr/>
            </p:nvSpPr>
            <p:spPr bwMode="auto">
              <a:xfrm>
                <a:off x="4730" y="1330"/>
                <a:ext cx="7" cy="5"/>
              </a:xfrm>
              <a:custGeom>
                <a:avLst/>
                <a:gdLst>
                  <a:gd name="T0" fmla="*/ 0 w 48"/>
                  <a:gd name="T1" fmla="*/ 38 h 38"/>
                  <a:gd name="T2" fmla="*/ 48 w 48"/>
                  <a:gd name="T3" fmla="*/ 1 h 38"/>
                  <a:gd name="T4" fmla="*/ 47 w 48"/>
                  <a:gd name="T5" fmla="*/ 0 h 38"/>
                  <a:gd name="T6" fmla="*/ 0 w 48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38"/>
                  <a:gd name="T14" fmla="*/ 48 w 48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38">
                    <a:moveTo>
                      <a:pt x="0" y="38"/>
                    </a:moveTo>
                    <a:lnTo>
                      <a:pt x="48" y="1"/>
                    </a:lnTo>
                    <a:lnTo>
                      <a:pt x="47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81" name="Line 229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37" y="1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82" name="Freeform 2300"/>
              <p:cNvSpPr>
                <a:spLocks noChangeAspect="1"/>
              </p:cNvSpPr>
              <p:nvPr/>
            </p:nvSpPr>
            <p:spPr bwMode="auto">
              <a:xfrm>
                <a:off x="4713" y="1317"/>
                <a:ext cx="24" cy="24"/>
              </a:xfrm>
              <a:custGeom>
                <a:avLst/>
                <a:gdLst>
                  <a:gd name="T0" fmla="*/ 73 w 168"/>
                  <a:gd name="T1" fmla="*/ 166 h 166"/>
                  <a:gd name="T2" fmla="*/ 121 w 168"/>
                  <a:gd name="T3" fmla="*/ 129 h 166"/>
                  <a:gd name="T4" fmla="*/ 168 w 168"/>
                  <a:gd name="T5" fmla="*/ 91 h 166"/>
                  <a:gd name="T6" fmla="*/ 96 w 168"/>
                  <a:gd name="T7" fmla="*/ 0 h 166"/>
                  <a:gd name="T8" fmla="*/ 48 w 168"/>
                  <a:gd name="T9" fmla="*/ 38 h 166"/>
                  <a:gd name="T10" fmla="*/ 0 w 168"/>
                  <a:gd name="T11" fmla="*/ 75 h 166"/>
                  <a:gd name="T12" fmla="*/ 73 w 168"/>
                  <a:gd name="T13" fmla="*/ 166 h 1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6"/>
                  <a:gd name="T23" fmla="*/ 168 w 168"/>
                  <a:gd name="T24" fmla="*/ 166 h 1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6">
                    <a:moveTo>
                      <a:pt x="73" y="166"/>
                    </a:moveTo>
                    <a:lnTo>
                      <a:pt x="121" y="129"/>
                    </a:lnTo>
                    <a:lnTo>
                      <a:pt x="168" y="91"/>
                    </a:lnTo>
                    <a:lnTo>
                      <a:pt x="96" y="0"/>
                    </a:lnTo>
                    <a:lnTo>
                      <a:pt x="48" y="38"/>
                    </a:lnTo>
                    <a:lnTo>
                      <a:pt x="0" y="75"/>
                    </a:lnTo>
                    <a:lnTo>
                      <a:pt x="73" y="1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83" name="Freeform 2301"/>
              <p:cNvSpPr>
                <a:spLocks noChangeAspect="1"/>
              </p:cNvSpPr>
              <p:nvPr/>
            </p:nvSpPr>
            <p:spPr bwMode="auto">
              <a:xfrm>
                <a:off x="4713" y="1317"/>
                <a:ext cx="24" cy="24"/>
              </a:xfrm>
              <a:custGeom>
                <a:avLst/>
                <a:gdLst>
                  <a:gd name="T0" fmla="*/ 73 w 168"/>
                  <a:gd name="T1" fmla="*/ 166 h 166"/>
                  <a:gd name="T2" fmla="*/ 121 w 168"/>
                  <a:gd name="T3" fmla="*/ 129 h 166"/>
                  <a:gd name="T4" fmla="*/ 168 w 168"/>
                  <a:gd name="T5" fmla="*/ 91 h 166"/>
                  <a:gd name="T6" fmla="*/ 96 w 168"/>
                  <a:gd name="T7" fmla="*/ 0 h 166"/>
                  <a:gd name="T8" fmla="*/ 48 w 168"/>
                  <a:gd name="T9" fmla="*/ 38 h 166"/>
                  <a:gd name="T10" fmla="*/ 0 w 168"/>
                  <a:gd name="T11" fmla="*/ 75 h 166"/>
                  <a:gd name="T12" fmla="*/ 73 w 168"/>
                  <a:gd name="T13" fmla="*/ 166 h 1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6"/>
                  <a:gd name="T23" fmla="*/ 168 w 168"/>
                  <a:gd name="T24" fmla="*/ 166 h 1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6">
                    <a:moveTo>
                      <a:pt x="73" y="166"/>
                    </a:moveTo>
                    <a:lnTo>
                      <a:pt x="121" y="129"/>
                    </a:lnTo>
                    <a:lnTo>
                      <a:pt x="168" y="91"/>
                    </a:lnTo>
                    <a:lnTo>
                      <a:pt x="96" y="0"/>
                    </a:lnTo>
                    <a:lnTo>
                      <a:pt x="48" y="38"/>
                    </a:lnTo>
                    <a:lnTo>
                      <a:pt x="0" y="75"/>
                    </a:lnTo>
                    <a:lnTo>
                      <a:pt x="73" y="1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84" name="Freeform 2302"/>
              <p:cNvSpPr>
                <a:spLocks noChangeAspect="1"/>
              </p:cNvSpPr>
              <p:nvPr/>
            </p:nvSpPr>
            <p:spPr bwMode="auto">
              <a:xfrm>
                <a:off x="4720" y="1317"/>
                <a:ext cx="7" cy="5"/>
              </a:xfrm>
              <a:custGeom>
                <a:avLst/>
                <a:gdLst>
                  <a:gd name="T0" fmla="*/ 0 w 48"/>
                  <a:gd name="T1" fmla="*/ 41 h 41"/>
                  <a:gd name="T2" fmla="*/ 48 w 48"/>
                  <a:gd name="T3" fmla="*/ 3 h 41"/>
                  <a:gd name="T4" fmla="*/ 45 w 48"/>
                  <a:gd name="T5" fmla="*/ 0 h 41"/>
                  <a:gd name="T6" fmla="*/ 0 w 48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0" y="41"/>
                    </a:moveTo>
                    <a:lnTo>
                      <a:pt x="48" y="3"/>
                    </a:lnTo>
                    <a:lnTo>
                      <a:pt x="45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85" name="Line 230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26" y="13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86" name="Freeform 2304"/>
              <p:cNvSpPr>
                <a:spLocks noChangeAspect="1"/>
              </p:cNvSpPr>
              <p:nvPr/>
            </p:nvSpPr>
            <p:spPr bwMode="auto">
              <a:xfrm>
                <a:off x="4702" y="1304"/>
                <a:ext cx="24" cy="24"/>
              </a:xfrm>
              <a:custGeom>
                <a:avLst/>
                <a:gdLst>
                  <a:gd name="T0" fmla="*/ 79 w 170"/>
                  <a:gd name="T1" fmla="*/ 170 h 170"/>
                  <a:gd name="T2" fmla="*/ 125 w 170"/>
                  <a:gd name="T3" fmla="*/ 129 h 170"/>
                  <a:gd name="T4" fmla="*/ 170 w 170"/>
                  <a:gd name="T5" fmla="*/ 88 h 170"/>
                  <a:gd name="T6" fmla="*/ 91 w 170"/>
                  <a:gd name="T7" fmla="*/ 0 h 170"/>
                  <a:gd name="T8" fmla="*/ 45 w 170"/>
                  <a:gd name="T9" fmla="*/ 41 h 170"/>
                  <a:gd name="T10" fmla="*/ 0 w 170"/>
                  <a:gd name="T11" fmla="*/ 82 h 170"/>
                  <a:gd name="T12" fmla="*/ 79 w 170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79" y="170"/>
                    </a:moveTo>
                    <a:lnTo>
                      <a:pt x="125" y="129"/>
                    </a:lnTo>
                    <a:lnTo>
                      <a:pt x="170" y="88"/>
                    </a:lnTo>
                    <a:lnTo>
                      <a:pt x="91" y="0"/>
                    </a:lnTo>
                    <a:lnTo>
                      <a:pt x="45" y="41"/>
                    </a:lnTo>
                    <a:lnTo>
                      <a:pt x="0" y="82"/>
                    </a:lnTo>
                    <a:lnTo>
                      <a:pt x="79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87" name="Freeform 2305"/>
              <p:cNvSpPr>
                <a:spLocks noChangeAspect="1"/>
              </p:cNvSpPr>
              <p:nvPr/>
            </p:nvSpPr>
            <p:spPr bwMode="auto">
              <a:xfrm>
                <a:off x="4702" y="1304"/>
                <a:ext cx="24" cy="24"/>
              </a:xfrm>
              <a:custGeom>
                <a:avLst/>
                <a:gdLst>
                  <a:gd name="T0" fmla="*/ 79 w 170"/>
                  <a:gd name="T1" fmla="*/ 170 h 170"/>
                  <a:gd name="T2" fmla="*/ 125 w 170"/>
                  <a:gd name="T3" fmla="*/ 129 h 170"/>
                  <a:gd name="T4" fmla="*/ 170 w 170"/>
                  <a:gd name="T5" fmla="*/ 88 h 170"/>
                  <a:gd name="T6" fmla="*/ 91 w 170"/>
                  <a:gd name="T7" fmla="*/ 0 h 170"/>
                  <a:gd name="T8" fmla="*/ 45 w 170"/>
                  <a:gd name="T9" fmla="*/ 41 h 170"/>
                  <a:gd name="T10" fmla="*/ 0 w 170"/>
                  <a:gd name="T11" fmla="*/ 82 h 170"/>
                  <a:gd name="T12" fmla="*/ 79 w 170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79" y="170"/>
                    </a:moveTo>
                    <a:lnTo>
                      <a:pt x="125" y="129"/>
                    </a:lnTo>
                    <a:lnTo>
                      <a:pt x="170" y="88"/>
                    </a:lnTo>
                    <a:lnTo>
                      <a:pt x="91" y="0"/>
                    </a:lnTo>
                    <a:lnTo>
                      <a:pt x="45" y="41"/>
                    </a:lnTo>
                    <a:lnTo>
                      <a:pt x="0" y="82"/>
                    </a:lnTo>
                    <a:lnTo>
                      <a:pt x="79" y="17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88" name="Freeform 2306"/>
              <p:cNvSpPr>
                <a:spLocks noChangeAspect="1"/>
              </p:cNvSpPr>
              <p:nvPr/>
            </p:nvSpPr>
            <p:spPr bwMode="auto">
              <a:xfrm>
                <a:off x="4709" y="1304"/>
                <a:ext cx="6" cy="6"/>
              </a:xfrm>
              <a:custGeom>
                <a:avLst/>
                <a:gdLst>
                  <a:gd name="T0" fmla="*/ 0 w 46"/>
                  <a:gd name="T1" fmla="*/ 43 h 43"/>
                  <a:gd name="T2" fmla="*/ 46 w 46"/>
                  <a:gd name="T3" fmla="*/ 2 h 43"/>
                  <a:gd name="T4" fmla="*/ 43 w 46"/>
                  <a:gd name="T5" fmla="*/ 0 h 43"/>
                  <a:gd name="T6" fmla="*/ 0 w 46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0" y="43"/>
                    </a:moveTo>
                    <a:lnTo>
                      <a:pt x="46" y="2"/>
                    </a:lnTo>
                    <a:lnTo>
                      <a:pt x="43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89" name="Line 23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15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90" name="Freeform 2308"/>
              <p:cNvSpPr>
                <a:spLocks noChangeAspect="1"/>
              </p:cNvSpPr>
              <p:nvPr/>
            </p:nvSpPr>
            <p:spPr bwMode="auto">
              <a:xfrm>
                <a:off x="4691" y="1292"/>
                <a:ext cx="24" cy="24"/>
              </a:xfrm>
              <a:custGeom>
                <a:avLst/>
                <a:gdLst>
                  <a:gd name="T0" fmla="*/ 83 w 169"/>
                  <a:gd name="T1" fmla="*/ 170 h 170"/>
                  <a:gd name="T2" fmla="*/ 126 w 169"/>
                  <a:gd name="T3" fmla="*/ 127 h 170"/>
                  <a:gd name="T4" fmla="*/ 169 w 169"/>
                  <a:gd name="T5" fmla="*/ 84 h 170"/>
                  <a:gd name="T6" fmla="*/ 86 w 169"/>
                  <a:gd name="T7" fmla="*/ 0 h 170"/>
                  <a:gd name="T8" fmla="*/ 43 w 169"/>
                  <a:gd name="T9" fmla="*/ 43 h 170"/>
                  <a:gd name="T10" fmla="*/ 0 w 169"/>
                  <a:gd name="T11" fmla="*/ 86 h 170"/>
                  <a:gd name="T12" fmla="*/ 83 w 169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83" y="170"/>
                    </a:moveTo>
                    <a:lnTo>
                      <a:pt x="126" y="127"/>
                    </a:lnTo>
                    <a:lnTo>
                      <a:pt x="169" y="84"/>
                    </a:lnTo>
                    <a:lnTo>
                      <a:pt x="86" y="0"/>
                    </a:lnTo>
                    <a:lnTo>
                      <a:pt x="43" y="43"/>
                    </a:lnTo>
                    <a:lnTo>
                      <a:pt x="0" y="86"/>
                    </a:lnTo>
                    <a:lnTo>
                      <a:pt x="83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91" name="Freeform 2309"/>
              <p:cNvSpPr>
                <a:spLocks noChangeAspect="1"/>
              </p:cNvSpPr>
              <p:nvPr/>
            </p:nvSpPr>
            <p:spPr bwMode="auto">
              <a:xfrm>
                <a:off x="4691" y="1292"/>
                <a:ext cx="24" cy="24"/>
              </a:xfrm>
              <a:custGeom>
                <a:avLst/>
                <a:gdLst>
                  <a:gd name="T0" fmla="*/ 83 w 169"/>
                  <a:gd name="T1" fmla="*/ 170 h 170"/>
                  <a:gd name="T2" fmla="*/ 126 w 169"/>
                  <a:gd name="T3" fmla="*/ 127 h 170"/>
                  <a:gd name="T4" fmla="*/ 169 w 169"/>
                  <a:gd name="T5" fmla="*/ 84 h 170"/>
                  <a:gd name="T6" fmla="*/ 86 w 169"/>
                  <a:gd name="T7" fmla="*/ 0 h 170"/>
                  <a:gd name="T8" fmla="*/ 43 w 169"/>
                  <a:gd name="T9" fmla="*/ 43 h 170"/>
                  <a:gd name="T10" fmla="*/ 0 w 169"/>
                  <a:gd name="T11" fmla="*/ 86 h 170"/>
                  <a:gd name="T12" fmla="*/ 83 w 169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83" y="170"/>
                    </a:moveTo>
                    <a:lnTo>
                      <a:pt x="126" y="127"/>
                    </a:lnTo>
                    <a:lnTo>
                      <a:pt x="169" y="84"/>
                    </a:lnTo>
                    <a:lnTo>
                      <a:pt x="86" y="0"/>
                    </a:lnTo>
                    <a:lnTo>
                      <a:pt x="43" y="43"/>
                    </a:lnTo>
                    <a:lnTo>
                      <a:pt x="0" y="86"/>
                    </a:lnTo>
                    <a:lnTo>
                      <a:pt x="83" y="17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92" name="Freeform 2310"/>
              <p:cNvSpPr>
                <a:spLocks noChangeAspect="1"/>
              </p:cNvSpPr>
              <p:nvPr/>
            </p:nvSpPr>
            <p:spPr bwMode="auto">
              <a:xfrm>
                <a:off x="4697" y="1291"/>
                <a:ext cx="6" cy="7"/>
              </a:xfrm>
              <a:custGeom>
                <a:avLst/>
                <a:gdLst>
                  <a:gd name="T0" fmla="*/ 0 w 43"/>
                  <a:gd name="T1" fmla="*/ 46 h 46"/>
                  <a:gd name="T2" fmla="*/ 43 w 43"/>
                  <a:gd name="T3" fmla="*/ 3 h 46"/>
                  <a:gd name="T4" fmla="*/ 41 w 43"/>
                  <a:gd name="T5" fmla="*/ 0 h 46"/>
                  <a:gd name="T6" fmla="*/ 0 w 43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0" y="46"/>
                    </a:moveTo>
                    <a:lnTo>
                      <a:pt x="43" y="3"/>
                    </a:lnTo>
                    <a:lnTo>
                      <a:pt x="41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93" name="Line 231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03" y="129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94" name="Freeform 2312"/>
              <p:cNvSpPr>
                <a:spLocks noChangeAspect="1"/>
              </p:cNvSpPr>
              <p:nvPr/>
            </p:nvSpPr>
            <p:spPr bwMode="auto">
              <a:xfrm>
                <a:off x="4678" y="1280"/>
                <a:ext cx="25" cy="24"/>
              </a:xfrm>
              <a:custGeom>
                <a:avLst/>
                <a:gdLst>
                  <a:gd name="T0" fmla="*/ 88 w 170"/>
                  <a:gd name="T1" fmla="*/ 170 h 170"/>
                  <a:gd name="T2" fmla="*/ 129 w 170"/>
                  <a:gd name="T3" fmla="*/ 125 h 170"/>
                  <a:gd name="T4" fmla="*/ 170 w 170"/>
                  <a:gd name="T5" fmla="*/ 79 h 170"/>
                  <a:gd name="T6" fmla="*/ 82 w 170"/>
                  <a:gd name="T7" fmla="*/ 0 h 170"/>
                  <a:gd name="T8" fmla="*/ 41 w 170"/>
                  <a:gd name="T9" fmla="*/ 45 h 170"/>
                  <a:gd name="T10" fmla="*/ 0 w 170"/>
                  <a:gd name="T11" fmla="*/ 91 h 170"/>
                  <a:gd name="T12" fmla="*/ 88 w 170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88" y="170"/>
                    </a:moveTo>
                    <a:lnTo>
                      <a:pt x="129" y="125"/>
                    </a:lnTo>
                    <a:lnTo>
                      <a:pt x="170" y="79"/>
                    </a:lnTo>
                    <a:lnTo>
                      <a:pt x="82" y="0"/>
                    </a:lnTo>
                    <a:lnTo>
                      <a:pt x="41" y="45"/>
                    </a:lnTo>
                    <a:lnTo>
                      <a:pt x="0" y="91"/>
                    </a:lnTo>
                    <a:lnTo>
                      <a:pt x="88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95" name="Freeform 2313"/>
              <p:cNvSpPr>
                <a:spLocks noChangeAspect="1"/>
              </p:cNvSpPr>
              <p:nvPr/>
            </p:nvSpPr>
            <p:spPr bwMode="auto">
              <a:xfrm>
                <a:off x="4678" y="1280"/>
                <a:ext cx="25" cy="24"/>
              </a:xfrm>
              <a:custGeom>
                <a:avLst/>
                <a:gdLst>
                  <a:gd name="T0" fmla="*/ 88 w 170"/>
                  <a:gd name="T1" fmla="*/ 170 h 170"/>
                  <a:gd name="T2" fmla="*/ 129 w 170"/>
                  <a:gd name="T3" fmla="*/ 125 h 170"/>
                  <a:gd name="T4" fmla="*/ 170 w 170"/>
                  <a:gd name="T5" fmla="*/ 79 h 170"/>
                  <a:gd name="T6" fmla="*/ 82 w 170"/>
                  <a:gd name="T7" fmla="*/ 0 h 170"/>
                  <a:gd name="T8" fmla="*/ 41 w 170"/>
                  <a:gd name="T9" fmla="*/ 45 h 170"/>
                  <a:gd name="T10" fmla="*/ 0 w 170"/>
                  <a:gd name="T11" fmla="*/ 91 h 170"/>
                  <a:gd name="T12" fmla="*/ 88 w 170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88" y="170"/>
                    </a:moveTo>
                    <a:lnTo>
                      <a:pt x="129" y="125"/>
                    </a:lnTo>
                    <a:lnTo>
                      <a:pt x="170" y="79"/>
                    </a:lnTo>
                    <a:lnTo>
                      <a:pt x="82" y="0"/>
                    </a:lnTo>
                    <a:lnTo>
                      <a:pt x="41" y="45"/>
                    </a:lnTo>
                    <a:lnTo>
                      <a:pt x="0" y="91"/>
                    </a:lnTo>
                    <a:lnTo>
                      <a:pt x="88" y="17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96" name="Freeform 2314"/>
              <p:cNvSpPr>
                <a:spLocks noChangeAspect="1"/>
              </p:cNvSpPr>
              <p:nvPr/>
            </p:nvSpPr>
            <p:spPr bwMode="auto">
              <a:xfrm>
                <a:off x="4684" y="1280"/>
                <a:ext cx="6" cy="6"/>
              </a:xfrm>
              <a:custGeom>
                <a:avLst/>
                <a:gdLst>
                  <a:gd name="T0" fmla="*/ 0 w 41"/>
                  <a:gd name="T1" fmla="*/ 48 h 48"/>
                  <a:gd name="T2" fmla="*/ 41 w 41"/>
                  <a:gd name="T3" fmla="*/ 3 h 48"/>
                  <a:gd name="T4" fmla="*/ 37 w 41"/>
                  <a:gd name="T5" fmla="*/ 0 h 48"/>
                  <a:gd name="T6" fmla="*/ 0 w 41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8"/>
                  <a:gd name="T14" fmla="*/ 41 w 41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8">
                    <a:moveTo>
                      <a:pt x="0" y="48"/>
                    </a:moveTo>
                    <a:lnTo>
                      <a:pt x="41" y="3"/>
                    </a:lnTo>
                    <a:lnTo>
                      <a:pt x="37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97" name="Line 23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89" y="12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98" name="Freeform 2316"/>
              <p:cNvSpPr>
                <a:spLocks noChangeAspect="1"/>
              </p:cNvSpPr>
              <p:nvPr/>
            </p:nvSpPr>
            <p:spPr bwMode="auto">
              <a:xfrm>
                <a:off x="4665" y="1269"/>
                <a:ext cx="24" cy="24"/>
              </a:xfrm>
              <a:custGeom>
                <a:avLst/>
                <a:gdLst>
                  <a:gd name="T0" fmla="*/ 94 w 169"/>
                  <a:gd name="T1" fmla="*/ 171 h 171"/>
                  <a:gd name="T2" fmla="*/ 132 w 169"/>
                  <a:gd name="T3" fmla="*/ 123 h 171"/>
                  <a:gd name="T4" fmla="*/ 169 w 169"/>
                  <a:gd name="T5" fmla="*/ 75 h 171"/>
                  <a:gd name="T6" fmla="*/ 75 w 169"/>
                  <a:gd name="T7" fmla="*/ 0 h 171"/>
                  <a:gd name="T8" fmla="*/ 37 w 169"/>
                  <a:gd name="T9" fmla="*/ 48 h 171"/>
                  <a:gd name="T10" fmla="*/ 0 w 169"/>
                  <a:gd name="T11" fmla="*/ 96 h 171"/>
                  <a:gd name="T12" fmla="*/ 94 w 169"/>
                  <a:gd name="T13" fmla="*/ 171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94" y="171"/>
                    </a:moveTo>
                    <a:lnTo>
                      <a:pt x="132" y="123"/>
                    </a:lnTo>
                    <a:lnTo>
                      <a:pt x="169" y="75"/>
                    </a:lnTo>
                    <a:lnTo>
                      <a:pt x="75" y="0"/>
                    </a:lnTo>
                    <a:lnTo>
                      <a:pt x="37" y="48"/>
                    </a:lnTo>
                    <a:lnTo>
                      <a:pt x="0" y="96"/>
                    </a:lnTo>
                    <a:lnTo>
                      <a:pt x="9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99" name="Freeform 2317"/>
              <p:cNvSpPr>
                <a:spLocks noChangeAspect="1"/>
              </p:cNvSpPr>
              <p:nvPr/>
            </p:nvSpPr>
            <p:spPr bwMode="auto">
              <a:xfrm>
                <a:off x="4665" y="1269"/>
                <a:ext cx="24" cy="24"/>
              </a:xfrm>
              <a:custGeom>
                <a:avLst/>
                <a:gdLst>
                  <a:gd name="T0" fmla="*/ 94 w 169"/>
                  <a:gd name="T1" fmla="*/ 171 h 171"/>
                  <a:gd name="T2" fmla="*/ 132 w 169"/>
                  <a:gd name="T3" fmla="*/ 123 h 171"/>
                  <a:gd name="T4" fmla="*/ 169 w 169"/>
                  <a:gd name="T5" fmla="*/ 75 h 171"/>
                  <a:gd name="T6" fmla="*/ 75 w 169"/>
                  <a:gd name="T7" fmla="*/ 0 h 171"/>
                  <a:gd name="T8" fmla="*/ 37 w 169"/>
                  <a:gd name="T9" fmla="*/ 48 h 171"/>
                  <a:gd name="T10" fmla="*/ 0 w 169"/>
                  <a:gd name="T11" fmla="*/ 96 h 171"/>
                  <a:gd name="T12" fmla="*/ 94 w 169"/>
                  <a:gd name="T13" fmla="*/ 171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94" y="171"/>
                    </a:moveTo>
                    <a:lnTo>
                      <a:pt x="132" y="123"/>
                    </a:lnTo>
                    <a:lnTo>
                      <a:pt x="169" y="75"/>
                    </a:lnTo>
                    <a:lnTo>
                      <a:pt x="75" y="0"/>
                    </a:lnTo>
                    <a:lnTo>
                      <a:pt x="37" y="48"/>
                    </a:lnTo>
                    <a:lnTo>
                      <a:pt x="0" y="96"/>
                    </a:lnTo>
                    <a:lnTo>
                      <a:pt x="94" y="1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310" name="Group 2318"/>
            <p:cNvGrpSpPr>
              <a:grpSpLocks noChangeAspect="1"/>
            </p:cNvGrpSpPr>
            <p:nvPr/>
          </p:nvGrpSpPr>
          <p:grpSpPr bwMode="auto">
            <a:xfrm>
              <a:off x="911" y="1159"/>
              <a:ext cx="3601" cy="801"/>
              <a:chOff x="1075" y="1215"/>
              <a:chExt cx="3602" cy="801"/>
            </a:xfrm>
          </p:grpSpPr>
          <p:sp>
            <p:nvSpPr>
              <p:cNvPr id="4780" name="Freeform 2319"/>
              <p:cNvSpPr>
                <a:spLocks noChangeAspect="1"/>
              </p:cNvSpPr>
              <p:nvPr/>
            </p:nvSpPr>
            <p:spPr bwMode="auto">
              <a:xfrm>
                <a:off x="4671" y="1269"/>
                <a:ext cx="5" cy="7"/>
              </a:xfrm>
              <a:custGeom>
                <a:avLst/>
                <a:gdLst>
                  <a:gd name="T0" fmla="*/ 0 w 38"/>
                  <a:gd name="T1" fmla="*/ 50 h 50"/>
                  <a:gd name="T2" fmla="*/ 38 w 38"/>
                  <a:gd name="T3" fmla="*/ 2 h 50"/>
                  <a:gd name="T4" fmla="*/ 36 w 38"/>
                  <a:gd name="T5" fmla="*/ 0 h 50"/>
                  <a:gd name="T6" fmla="*/ 0 w 38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0" y="50"/>
                    </a:moveTo>
                    <a:lnTo>
                      <a:pt x="38" y="2"/>
                    </a:lnTo>
                    <a:lnTo>
                      <a:pt x="36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81" name="Line 23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76" y="126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82" name="Freeform 2321"/>
              <p:cNvSpPr>
                <a:spLocks noChangeAspect="1"/>
              </p:cNvSpPr>
              <p:nvPr/>
            </p:nvSpPr>
            <p:spPr bwMode="auto">
              <a:xfrm>
                <a:off x="4651" y="1258"/>
                <a:ext cx="25" cy="25"/>
              </a:xfrm>
              <a:custGeom>
                <a:avLst/>
                <a:gdLst>
                  <a:gd name="T0" fmla="*/ 99 w 170"/>
                  <a:gd name="T1" fmla="*/ 171 h 171"/>
                  <a:gd name="T2" fmla="*/ 134 w 170"/>
                  <a:gd name="T3" fmla="*/ 121 h 171"/>
                  <a:gd name="T4" fmla="*/ 170 w 170"/>
                  <a:gd name="T5" fmla="*/ 71 h 171"/>
                  <a:gd name="T6" fmla="*/ 71 w 170"/>
                  <a:gd name="T7" fmla="*/ 0 h 171"/>
                  <a:gd name="T8" fmla="*/ 35 w 170"/>
                  <a:gd name="T9" fmla="*/ 50 h 171"/>
                  <a:gd name="T10" fmla="*/ 0 w 170"/>
                  <a:gd name="T11" fmla="*/ 100 h 171"/>
                  <a:gd name="T12" fmla="*/ 99 w 170"/>
                  <a:gd name="T13" fmla="*/ 171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99" y="171"/>
                    </a:moveTo>
                    <a:lnTo>
                      <a:pt x="134" y="121"/>
                    </a:lnTo>
                    <a:lnTo>
                      <a:pt x="170" y="71"/>
                    </a:lnTo>
                    <a:lnTo>
                      <a:pt x="71" y="0"/>
                    </a:lnTo>
                    <a:lnTo>
                      <a:pt x="35" y="50"/>
                    </a:lnTo>
                    <a:lnTo>
                      <a:pt x="0" y="100"/>
                    </a:lnTo>
                    <a:lnTo>
                      <a:pt x="99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83" name="Freeform 2322"/>
              <p:cNvSpPr>
                <a:spLocks noChangeAspect="1"/>
              </p:cNvSpPr>
              <p:nvPr/>
            </p:nvSpPr>
            <p:spPr bwMode="auto">
              <a:xfrm>
                <a:off x="4651" y="1258"/>
                <a:ext cx="25" cy="25"/>
              </a:xfrm>
              <a:custGeom>
                <a:avLst/>
                <a:gdLst>
                  <a:gd name="T0" fmla="*/ 99 w 170"/>
                  <a:gd name="T1" fmla="*/ 171 h 171"/>
                  <a:gd name="T2" fmla="*/ 134 w 170"/>
                  <a:gd name="T3" fmla="*/ 121 h 171"/>
                  <a:gd name="T4" fmla="*/ 170 w 170"/>
                  <a:gd name="T5" fmla="*/ 71 h 171"/>
                  <a:gd name="T6" fmla="*/ 71 w 170"/>
                  <a:gd name="T7" fmla="*/ 0 h 171"/>
                  <a:gd name="T8" fmla="*/ 35 w 170"/>
                  <a:gd name="T9" fmla="*/ 50 h 171"/>
                  <a:gd name="T10" fmla="*/ 0 w 170"/>
                  <a:gd name="T11" fmla="*/ 100 h 171"/>
                  <a:gd name="T12" fmla="*/ 99 w 170"/>
                  <a:gd name="T13" fmla="*/ 171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99" y="171"/>
                    </a:moveTo>
                    <a:lnTo>
                      <a:pt x="134" y="121"/>
                    </a:lnTo>
                    <a:lnTo>
                      <a:pt x="170" y="71"/>
                    </a:lnTo>
                    <a:lnTo>
                      <a:pt x="71" y="0"/>
                    </a:lnTo>
                    <a:lnTo>
                      <a:pt x="35" y="50"/>
                    </a:lnTo>
                    <a:lnTo>
                      <a:pt x="0" y="100"/>
                    </a:lnTo>
                    <a:lnTo>
                      <a:pt x="99" y="1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84" name="Freeform 2323"/>
              <p:cNvSpPr>
                <a:spLocks noChangeAspect="1"/>
              </p:cNvSpPr>
              <p:nvPr/>
            </p:nvSpPr>
            <p:spPr bwMode="auto">
              <a:xfrm>
                <a:off x="4656" y="1258"/>
                <a:ext cx="6" cy="8"/>
              </a:xfrm>
              <a:custGeom>
                <a:avLst/>
                <a:gdLst>
                  <a:gd name="T0" fmla="*/ 0 w 36"/>
                  <a:gd name="T1" fmla="*/ 52 h 52"/>
                  <a:gd name="T2" fmla="*/ 36 w 36"/>
                  <a:gd name="T3" fmla="*/ 2 h 52"/>
                  <a:gd name="T4" fmla="*/ 32 w 36"/>
                  <a:gd name="T5" fmla="*/ 0 h 52"/>
                  <a:gd name="T6" fmla="*/ 0 w 36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52"/>
                  <a:gd name="T14" fmla="*/ 36 w 36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52">
                    <a:moveTo>
                      <a:pt x="0" y="52"/>
                    </a:moveTo>
                    <a:lnTo>
                      <a:pt x="36" y="2"/>
                    </a:lnTo>
                    <a:lnTo>
                      <a:pt x="32" y="0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85" name="Line 232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61" y="12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86" name="Freeform 2325"/>
              <p:cNvSpPr>
                <a:spLocks noChangeAspect="1"/>
              </p:cNvSpPr>
              <p:nvPr/>
            </p:nvSpPr>
            <p:spPr bwMode="auto">
              <a:xfrm>
                <a:off x="4637" y="1249"/>
                <a:ext cx="24" cy="24"/>
              </a:xfrm>
              <a:custGeom>
                <a:avLst/>
                <a:gdLst>
                  <a:gd name="T0" fmla="*/ 105 w 168"/>
                  <a:gd name="T1" fmla="*/ 169 h 169"/>
                  <a:gd name="T2" fmla="*/ 136 w 168"/>
                  <a:gd name="T3" fmla="*/ 116 h 169"/>
                  <a:gd name="T4" fmla="*/ 168 w 168"/>
                  <a:gd name="T5" fmla="*/ 64 h 169"/>
                  <a:gd name="T6" fmla="*/ 64 w 168"/>
                  <a:gd name="T7" fmla="*/ 0 h 169"/>
                  <a:gd name="T8" fmla="*/ 32 w 168"/>
                  <a:gd name="T9" fmla="*/ 53 h 169"/>
                  <a:gd name="T10" fmla="*/ 0 w 168"/>
                  <a:gd name="T11" fmla="*/ 105 h 169"/>
                  <a:gd name="T12" fmla="*/ 105 w 168"/>
                  <a:gd name="T13" fmla="*/ 169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9"/>
                  <a:gd name="T23" fmla="*/ 168 w 168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9">
                    <a:moveTo>
                      <a:pt x="105" y="169"/>
                    </a:moveTo>
                    <a:lnTo>
                      <a:pt x="136" y="116"/>
                    </a:lnTo>
                    <a:lnTo>
                      <a:pt x="168" y="64"/>
                    </a:lnTo>
                    <a:lnTo>
                      <a:pt x="64" y="0"/>
                    </a:lnTo>
                    <a:lnTo>
                      <a:pt x="32" y="53"/>
                    </a:lnTo>
                    <a:lnTo>
                      <a:pt x="0" y="105"/>
                    </a:lnTo>
                    <a:lnTo>
                      <a:pt x="105" y="1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87" name="Freeform 2326"/>
              <p:cNvSpPr>
                <a:spLocks noChangeAspect="1"/>
              </p:cNvSpPr>
              <p:nvPr/>
            </p:nvSpPr>
            <p:spPr bwMode="auto">
              <a:xfrm>
                <a:off x="4637" y="1249"/>
                <a:ext cx="24" cy="24"/>
              </a:xfrm>
              <a:custGeom>
                <a:avLst/>
                <a:gdLst>
                  <a:gd name="T0" fmla="*/ 105 w 168"/>
                  <a:gd name="T1" fmla="*/ 169 h 169"/>
                  <a:gd name="T2" fmla="*/ 136 w 168"/>
                  <a:gd name="T3" fmla="*/ 116 h 169"/>
                  <a:gd name="T4" fmla="*/ 168 w 168"/>
                  <a:gd name="T5" fmla="*/ 64 h 169"/>
                  <a:gd name="T6" fmla="*/ 64 w 168"/>
                  <a:gd name="T7" fmla="*/ 0 h 169"/>
                  <a:gd name="T8" fmla="*/ 32 w 168"/>
                  <a:gd name="T9" fmla="*/ 53 h 169"/>
                  <a:gd name="T10" fmla="*/ 0 w 168"/>
                  <a:gd name="T11" fmla="*/ 105 h 169"/>
                  <a:gd name="T12" fmla="*/ 105 w 168"/>
                  <a:gd name="T13" fmla="*/ 169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9"/>
                  <a:gd name="T23" fmla="*/ 168 w 168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9">
                    <a:moveTo>
                      <a:pt x="105" y="169"/>
                    </a:moveTo>
                    <a:lnTo>
                      <a:pt x="136" y="116"/>
                    </a:lnTo>
                    <a:lnTo>
                      <a:pt x="168" y="64"/>
                    </a:lnTo>
                    <a:lnTo>
                      <a:pt x="64" y="0"/>
                    </a:lnTo>
                    <a:lnTo>
                      <a:pt x="32" y="53"/>
                    </a:lnTo>
                    <a:lnTo>
                      <a:pt x="0" y="105"/>
                    </a:lnTo>
                    <a:lnTo>
                      <a:pt x="105" y="1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88" name="Freeform 2327"/>
              <p:cNvSpPr>
                <a:spLocks noChangeAspect="1"/>
              </p:cNvSpPr>
              <p:nvPr/>
            </p:nvSpPr>
            <p:spPr bwMode="auto">
              <a:xfrm>
                <a:off x="4642" y="1249"/>
                <a:ext cx="4" cy="8"/>
              </a:xfrm>
              <a:custGeom>
                <a:avLst/>
                <a:gdLst>
                  <a:gd name="T0" fmla="*/ 0 w 32"/>
                  <a:gd name="T1" fmla="*/ 54 h 54"/>
                  <a:gd name="T2" fmla="*/ 32 w 32"/>
                  <a:gd name="T3" fmla="*/ 1 h 54"/>
                  <a:gd name="T4" fmla="*/ 28 w 32"/>
                  <a:gd name="T5" fmla="*/ 0 h 54"/>
                  <a:gd name="T6" fmla="*/ 0 w 32"/>
                  <a:gd name="T7" fmla="*/ 54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0" y="54"/>
                    </a:moveTo>
                    <a:lnTo>
                      <a:pt x="32" y="1"/>
                    </a:lnTo>
                    <a:lnTo>
                      <a:pt x="28" y="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89" name="Line 232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46" y="12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90" name="Freeform 2329"/>
              <p:cNvSpPr>
                <a:spLocks noChangeAspect="1"/>
              </p:cNvSpPr>
              <p:nvPr/>
            </p:nvSpPr>
            <p:spPr bwMode="auto">
              <a:xfrm>
                <a:off x="4622" y="1241"/>
                <a:ext cx="24" cy="23"/>
              </a:xfrm>
              <a:custGeom>
                <a:avLst/>
                <a:gdLst>
                  <a:gd name="T0" fmla="*/ 109 w 166"/>
                  <a:gd name="T1" fmla="*/ 165 h 165"/>
                  <a:gd name="T2" fmla="*/ 138 w 166"/>
                  <a:gd name="T3" fmla="*/ 112 h 165"/>
                  <a:gd name="T4" fmla="*/ 166 w 166"/>
                  <a:gd name="T5" fmla="*/ 58 h 165"/>
                  <a:gd name="T6" fmla="*/ 57 w 166"/>
                  <a:gd name="T7" fmla="*/ 0 h 165"/>
                  <a:gd name="T8" fmla="*/ 29 w 166"/>
                  <a:gd name="T9" fmla="*/ 54 h 165"/>
                  <a:gd name="T10" fmla="*/ 0 w 166"/>
                  <a:gd name="T11" fmla="*/ 107 h 165"/>
                  <a:gd name="T12" fmla="*/ 109 w 166"/>
                  <a:gd name="T13" fmla="*/ 165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5"/>
                  <a:gd name="T23" fmla="*/ 166 w 166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5">
                    <a:moveTo>
                      <a:pt x="109" y="165"/>
                    </a:moveTo>
                    <a:lnTo>
                      <a:pt x="138" y="112"/>
                    </a:lnTo>
                    <a:lnTo>
                      <a:pt x="166" y="58"/>
                    </a:lnTo>
                    <a:lnTo>
                      <a:pt x="57" y="0"/>
                    </a:lnTo>
                    <a:lnTo>
                      <a:pt x="29" y="54"/>
                    </a:lnTo>
                    <a:lnTo>
                      <a:pt x="0" y="107"/>
                    </a:lnTo>
                    <a:lnTo>
                      <a:pt x="109" y="1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91" name="Freeform 2330"/>
              <p:cNvSpPr>
                <a:spLocks noChangeAspect="1"/>
              </p:cNvSpPr>
              <p:nvPr/>
            </p:nvSpPr>
            <p:spPr bwMode="auto">
              <a:xfrm>
                <a:off x="4622" y="1241"/>
                <a:ext cx="24" cy="23"/>
              </a:xfrm>
              <a:custGeom>
                <a:avLst/>
                <a:gdLst>
                  <a:gd name="T0" fmla="*/ 109 w 166"/>
                  <a:gd name="T1" fmla="*/ 165 h 165"/>
                  <a:gd name="T2" fmla="*/ 138 w 166"/>
                  <a:gd name="T3" fmla="*/ 112 h 165"/>
                  <a:gd name="T4" fmla="*/ 166 w 166"/>
                  <a:gd name="T5" fmla="*/ 58 h 165"/>
                  <a:gd name="T6" fmla="*/ 57 w 166"/>
                  <a:gd name="T7" fmla="*/ 0 h 165"/>
                  <a:gd name="T8" fmla="*/ 29 w 166"/>
                  <a:gd name="T9" fmla="*/ 54 h 165"/>
                  <a:gd name="T10" fmla="*/ 0 w 166"/>
                  <a:gd name="T11" fmla="*/ 107 h 165"/>
                  <a:gd name="T12" fmla="*/ 109 w 166"/>
                  <a:gd name="T13" fmla="*/ 165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5"/>
                  <a:gd name="T23" fmla="*/ 166 w 166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5">
                    <a:moveTo>
                      <a:pt x="109" y="165"/>
                    </a:moveTo>
                    <a:lnTo>
                      <a:pt x="138" y="112"/>
                    </a:lnTo>
                    <a:lnTo>
                      <a:pt x="166" y="58"/>
                    </a:lnTo>
                    <a:lnTo>
                      <a:pt x="57" y="0"/>
                    </a:lnTo>
                    <a:lnTo>
                      <a:pt x="29" y="54"/>
                    </a:lnTo>
                    <a:lnTo>
                      <a:pt x="0" y="107"/>
                    </a:lnTo>
                    <a:lnTo>
                      <a:pt x="109" y="1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92" name="Freeform 2331"/>
              <p:cNvSpPr>
                <a:spLocks noChangeAspect="1"/>
              </p:cNvSpPr>
              <p:nvPr/>
            </p:nvSpPr>
            <p:spPr bwMode="auto">
              <a:xfrm>
                <a:off x="4626" y="1240"/>
                <a:ext cx="4" cy="8"/>
              </a:xfrm>
              <a:custGeom>
                <a:avLst/>
                <a:gdLst>
                  <a:gd name="T0" fmla="*/ 0 w 28"/>
                  <a:gd name="T1" fmla="*/ 56 h 56"/>
                  <a:gd name="T2" fmla="*/ 28 w 28"/>
                  <a:gd name="T3" fmla="*/ 2 h 56"/>
                  <a:gd name="T4" fmla="*/ 24 w 28"/>
                  <a:gd name="T5" fmla="*/ 0 h 56"/>
                  <a:gd name="T6" fmla="*/ 0 w 28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6"/>
                  <a:gd name="T14" fmla="*/ 28 w 2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6">
                    <a:moveTo>
                      <a:pt x="0" y="56"/>
                    </a:moveTo>
                    <a:lnTo>
                      <a:pt x="28" y="2"/>
                    </a:lnTo>
                    <a:lnTo>
                      <a:pt x="24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93" name="Line 233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29" y="12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94" name="Freeform 2333"/>
              <p:cNvSpPr>
                <a:spLocks noChangeAspect="1"/>
              </p:cNvSpPr>
              <p:nvPr/>
            </p:nvSpPr>
            <p:spPr bwMode="auto">
              <a:xfrm>
                <a:off x="4606" y="1233"/>
                <a:ext cx="23" cy="23"/>
              </a:xfrm>
              <a:custGeom>
                <a:avLst/>
                <a:gdLst>
                  <a:gd name="T0" fmla="*/ 115 w 163"/>
                  <a:gd name="T1" fmla="*/ 161 h 161"/>
                  <a:gd name="T2" fmla="*/ 139 w 163"/>
                  <a:gd name="T3" fmla="*/ 106 h 161"/>
                  <a:gd name="T4" fmla="*/ 163 w 163"/>
                  <a:gd name="T5" fmla="*/ 50 h 161"/>
                  <a:gd name="T6" fmla="*/ 48 w 163"/>
                  <a:gd name="T7" fmla="*/ 0 h 161"/>
                  <a:gd name="T8" fmla="*/ 24 w 163"/>
                  <a:gd name="T9" fmla="*/ 55 h 161"/>
                  <a:gd name="T10" fmla="*/ 0 w 163"/>
                  <a:gd name="T11" fmla="*/ 111 h 161"/>
                  <a:gd name="T12" fmla="*/ 115 w 163"/>
                  <a:gd name="T13" fmla="*/ 16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115" y="161"/>
                    </a:moveTo>
                    <a:lnTo>
                      <a:pt x="139" y="106"/>
                    </a:lnTo>
                    <a:lnTo>
                      <a:pt x="163" y="50"/>
                    </a:lnTo>
                    <a:lnTo>
                      <a:pt x="48" y="0"/>
                    </a:lnTo>
                    <a:lnTo>
                      <a:pt x="24" y="55"/>
                    </a:lnTo>
                    <a:lnTo>
                      <a:pt x="0" y="111"/>
                    </a:lnTo>
                    <a:lnTo>
                      <a:pt x="115" y="1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95" name="Freeform 2334"/>
              <p:cNvSpPr>
                <a:spLocks noChangeAspect="1"/>
              </p:cNvSpPr>
              <p:nvPr/>
            </p:nvSpPr>
            <p:spPr bwMode="auto">
              <a:xfrm>
                <a:off x="4606" y="1233"/>
                <a:ext cx="23" cy="23"/>
              </a:xfrm>
              <a:custGeom>
                <a:avLst/>
                <a:gdLst>
                  <a:gd name="T0" fmla="*/ 115 w 163"/>
                  <a:gd name="T1" fmla="*/ 161 h 161"/>
                  <a:gd name="T2" fmla="*/ 139 w 163"/>
                  <a:gd name="T3" fmla="*/ 106 h 161"/>
                  <a:gd name="T4" fmla="*/ 163 w 163"/>
                  <a:gd name="T5" fmla="*/ 50 h 161"/>
                  <a:gd name="T6" fmla="*/ 48 w 163"/>
                  <a:gd name="T7" fmla="*/ 0 h 161"/>
                  <a:gd name="T8" fmla="*/ 24 w 163"/>
                  <a:gd name="T9" fmla="*/ 55 h 161"/>
                  <a:gd name="T10" fmla="*/ 0 w 163"/>
                  <a:gd name="T11" fmla="*/ 111 h 161"/>
                  <a:gd name="T12" fmla="*/ 115 w 163"/>
                  <a:gd name="T13" fmla="*/ 16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115" y="161"/>
                    </a:moveTo>
                    <a:lnTo>
                      <a:pt x="139" y="106"/>
                    </a:lnTo>
                    <a:lnTo>
                      <a:pt x="163" y="50"/>
                    </a:lnTo>
                    <a:lnTo>
                      <a:pt x="48" y="0"/>
                    </a:lnTo>
                    <a:lnTo>
                      <a:pt x="24" y="55"/>
                    </a:lnTo>
                    <a:lnTo>
                      <a:pt x="0" y="111"/>
                    </a:lnTo>
                    <a:lnTo>
                      <a:pt x="115" y="1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96" name="Freeform 2335"/>
              <p:cNvSpPr>
                <a:spLocks noChangeAspect="1"/>
              </p:cNvSpPr>
              <p:nvPr/>
            </p:nvSpPr>
            <p:spPr bwMode="auto">
              <a:xfrm>
                <a:off x="4610" y="1233"/>
                <a:ext cx="3" cy="8"/>
              </a:xfrm>
              <a:custGeom>
                <a:avLst/>
                <a:gdLst>
                  <a:gd name="T0" fmla="*/ 0 w 24"/>
                  <a:gd name="T1" fmla="*/ 56 h 56"/>
                  <a:gd name="T2" fmla="*/ 24 w 24"/>
                  <a:gd name="T3" fmla="*/ 1 h 56"/>
                  <a:gd name="T4" fmla="*/ 20 w 24"/>
                  <a:gd name="T5" fmla="*/ 0 h 56"/>
                  <a:gd name="T6" fmla="*/ 0 w 24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56"/>
                  <a:gd name="T14" fmla="*/ 24 w 24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56">
                    <a:moveTo>
                      <a:pt x="0" y="56"/>
                    </a:moveTo>
                    <a:lnTo>
                      <a:pt x="24" y="1"/>
                    </a:lnTo>
                    <a:lnTo>
                      <a:pt x="20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97" name="Line 23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12" y="12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98" name="Freeform 2337"/>
              <p:cNvSpPr>
                <a:spLocks noChangeAspect="1"/>
              </p:cNvSpPr>
              <p:nvPr/>
            </p:nvSpPr>
            <p:spPr bwMode="auto">
              <a:xfrm>
                <a:off x="4590" y="1227"/>
                <a:ext cx="22" cy="22"/>
              </a:xfrm>
              <a:custGeom>
                <a:avLst/>
                <a:gdLst>
                  <a:gd name="T0" fmla="*/ 119 w 160"/>
                  <a:gd name="T1" fmla="*/ 156 h 156"/>
                  <a:gd name="T2" fmla="*/ 140 w 160"/>
                  <a:gd name="T3" fmla="*/ 99 h 156"/>
                  <a:gd name="T4" fmla="*/ 160 w 160"/>
                  <a:gd name="T5" fmla="*/ 43 h 156"/>
                  <a:gd name="T6" fmla="*/ 41 w 160"/>
                  <a:gd name="T7" fmla="*/ 0 h 156"/>
                  <a:gd name="T8" fmla="*/ 21 w 160"/>
                  <a:gd name="T9" fmla="*/ 57 h 156"/>
                  <a:gd name="T10" fmla="*/ 0 w 160"/>
                  <a:gd name="T11" fmla="*/ 114 h 156"/>
                  <a:gd name="T12" fmla="*/ 119 w 160"/>
                  <a:gd name="T13" fmla="*/ 15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119" y="156"/>
                    </a:moveTo>
                    <a:lnTo>
                      <a:pt x="140" y="99"/>
                    </a:lnTo>
                    <a:lnTo>
                      <a:pt x="160" y="43"/>
                    </a:lnTo>
                    <a:lnTo>
                      <a:pt x="41" y="0"/>
                    </a:lnTo>
                    <a:lnTo>
                      <a:pt x="21" y="57"/>
                    </a:lnTo>
                    <a:lnTo>
                      <a:pt x="0" y="114"/>
                    </a:lnTo>
                    <a:lnTo>
                      <a:pt x="119" y="1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99" name="Freeform 2338"/>
              <p:cNvSpPr>
                <a:spLocks noChangeAspect="1"/>
              </p:cNvSpPr>
              <p:nvPr/>
            </p:nvSpPr>
            <p:spPr bwMode="auto">
              <a:xfrm>
                <a:off x="4590" y="1227"/>
                <a:ext cx="22" cy="22"/>
              </a:xfrm>
              <a:custGeom>
                <a:avLst/>
                <a:gdLst>
                  <a:gd name="T0" fmla="*/ 119 w 160"/>
                  <a:gd name="T1" fmla="*/ 156 h 156"/>
                  <a:gd name="T2" fmla="*/ 140 w 160"/>
                  <a:gd name="T3" fmla="*/ 99 h 156"/>
                  <a:gd name="T4" fmla="*/ 160 w 160"/>
                  <a:gd name="T5" fmla="*/ 43 h 156"/>
                  <a:gd name="T6" fmla="*/ 41 w 160"/>
                  <a:gd name="T7" fmla="*/ 0 h 156"/>
                  <a:gd name="T8" fmla="*/ 21 w 160"/>
                  <a:gd name="T9" fmla="*/ 57 h 156"/>
                  <a:gd name="T10" fmla="*/ 0 w 160"/>
                  <a:gd name="T11" fmla="*/ 114 h 156"/>
                  <a:gd name="T12" fmla="*/ 119 w 160"/>
                  <a:gd name="T13" fmla="*/ 15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119" y="156"/>
                    </a:moveTo>
                    <a:lnTo>
                      <a:pt x="140" y="99"/>
                    </a:lnTo>
                    <a:lnTo>
                      <a:pt x="160" y="43"/>
                    </a:lnTo>
                    <a:lnTo>
                      <a:pt x="41" y="0"/>
                    </a:lnTo>
                    <a:lnTo>
                      <a:pt x="21" y="57"/>
                    </a:lnTo>
                    <a:lnTo>
                      <a:pt x="0" y="114"/>
                    </a:lnTo>
                    <a:lnTo>
                      <a:pt x="119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00" name="Freeform 2339"/>
              <p:cNvSpPr>
                <a:spLocks noChangeAspect="1"/>
              </p:cNvSpPr>
              <p:nvPr/>
            </p:nvSpPr>
            <p:spPr bwMode="auto">
              <a:xfrm>
                <a:off x="4593" y="1227"/>
                <a:ext cx="2" cy="8"/>
              </a:xfrm>
              <a:custGeom>
                <a:avLst/>
                <a:gdLst>
                  <a:gd name="T0" fmla="*/ 0 w 20"/>
                  <a:gd name="T1" fmla="*/ 59 h 59"/>
                  <a:gd name="T2" fmla="*/ 20 w 20"/>
                  <a:gd name="T3" fmla="*/ 2 h 59"/>
                  <a:gd name="T4" fmla="*/ 16 w 20"/>
                  <a:gd name="T5" fmla="*/ 0 h 59"/>
                  <a:gd name="T6" fmla="*/ 0 w 20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59"/>
                  <a:gd name="T14" fmla="*/ 20 w 20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59">
                    <a:moveTo>
                      <a:pt x="0" y="59"/>
                    </a:moveTo>
                    <a:lnTo>
                      <a:pt x="20" y="2"/>
                    </a:lnTo>
                    <a:lnTo>
                      <a:pt x="16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01" name="Line 23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95" y="12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02" name="Freeform 2341"/>
              <p:cNvSpPr>
                <a:spLocks noChangeAspect="1"/>
              </p:cNvSpPr>
              <p:nvPr/>
            </p:nvSpPr>
            <p:spPr bwMode="auto">
              <a:xfrm>
                <a:off x="4573" y="1222"/>
                <a:ext cx="22" cy="22"/>
              </a:xfrm>
              <a:custGeom>
                <a:avLst/>
                <a:gdLst>
                  <a:gd name="T0" fmla="*/ 123 w 155"/>
                  <a:gd name="T1" fmla="*/ 153 h 153"/>
                  <a:gd name="T2" fmla="*/ 139 w 155"/>
                  <a:gd name="T3" fmla="*/ 93 h 153"/>
                  <a:gd name="T4" fmla="*/ 155 w 155"/>
                  <a:gd name="T5" fmla="*/ 34 h 153"/>
                  <a:gd name="T6" fmla="*/ 32 w 155"/>
                  <a:gd name="T7" fmla="*/ 0 h 153"/>
                  <a:gd name="T8" fmla="*/ 16 w 155"/>
                  <a:gd name="T9" fmla="*/ 59 h 153"/>
                  <a:gd name="T10" fmla="*/ 0 w 155"/>
                  <a:gd name="T11" fmla="*/ 118 h 153"/>
                  <a:gd name="T12" fmla="*/ 123 w 155"/>
                  <a:gd name="T13" fmla="*/ 153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23" y="153"/>
                    </a:move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  <a:lnTo>
                      <a:pt x="16" y="59"/>
                    </a:lnTo>
                    <a:lnTo>
                      <a:pt x="0" y="118"/>
                    </a:lnTo>
                    <a:lnTo>
                      <a:pt x="123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03" name="Freeform 2342"/>
              <p:cNvSpPr>
                <a:spLocks noChangeAspect="1"/>
              </p:cNvSpPr>
              <p:nvPr/>
            </p:nvSpPr>
            <p:spPr bwMode="auto">
              <a:xfrm>
                <a:off x="4573" y="1222"/>
                <a:ext cx="22" cy="22"/>
              </a:xfrm>
              <a:custGeom>
                <a:avLst/>
                <a:gdLst>
                  <a:gd name="T0" fmla="*/ 123 w 155"/>
                  <a:gd name="T1" fmla="*/ 153 h 153"/>
                  <a:gd name="T2" fmla="*/ 139 w 155"/>
                  <a:gd name="T3" fmla="*/ 93 h 153"/>
                  <a:gd name="T4" fmla="*/ 155 w 155"/>
                  <a:gd name="T5" fmla="*/ 34 h 153"/>
                  <a:gd name="T6" fmla="*/ 32 w 155"/>
                  <a:gd name="T7" fmla="*/ 0 h 153"/>
                  <a:gd name="T8" fmla="*/ 16 w 155"/>
                  <a:gd name="T9" fmla="*/ 59 h 153"/>
                  <a:gd name="T10" fmla="*/ 0 w 155"/>
                  <a:gd name="T11" fmla="*/ 118 h 153"/>
                  <a:gd name="T12" fmla="*/ 123 w 155"/>
                  <a:gd name="T13" fmla="*/ 153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23" y="153"/>
                    </a:move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  <a:lnTo>
                      <a:pt x="16" y="59"/>
                    </a:lnTo>
                    <a:lnTo>
                      <a:pt x="0" y="118"/>
                    </a:lnTo>
                    <a:lnTo>
                      <a:pt x="123" y="1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04" name="Freeform 2343"/>
              <p:cNvSpPr>
                <a:spLocks noChangeAspect="1"/>
              </p:cNvSpPr>
              <p:nvPr/>
            </p:nvSpPr>
            <p:spPr bwMode="auto">
              <a:xfrm>
                <a:off x="4575" y="1222"/>
                <a:ext cx="2" cy="8"/>
              </a:xfrm>
              <a:custGeom>
                <a:avLst/>
                <a:gdLst>
                  <a:gd name="T0" fmla="*/ 0 w 16"/>
                  <a:gd name="T1" fmla="*/ 59 h 59"/>
                  <a:gd name="T2" fmla="*/ 16 w 16"/>
                  <a:gd name="T3" fmla="*/ 0 h 59"/>
                  <a:gd name="T4" fmla="*/ 11 w 16"/>
                  <a:gd name="T5" fmla="*/ 0 h 59"/>
                  <a:gd name="T6" fmla="*/ 0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0" y="59"/>
                    </a:moveTo>
                    <a:lnTo>
                      <a:pt x="16" y="0"/>
                    </a:lnTo>
                    <a:lnTo>
                      <a:pt x="11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05" name="Line 2344"/>
              <p:cNvSpPr>
                <a:spLocks noChangeAspect="1" noChangeShapeType="1"/>
              </p:cNvSpPr>
              <p:nvPr/>
            </p:nvSpPr>
            <p:spPr bwMode="auto">
              <a:xfrm flipH="1">
                <a:off x="4577" y="12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06" name="Freeform 2345"/>
              <p:cNvSpPr>
                <a:spLocks noChangeAspect="1"/>
              </p:cNvSpPr>
              <p:nvPr/>
            </p:nvSpPr>
            <p:spPr bwMode="auto">
              <a:xfrm>
                <a:off x="4555" y="1218"/>
                <a:ext cx="22" cy="21"/>
              </a:xfrm>
              <a:custGeom>
                <a:avLst/>
                <a:gdLst>
                  <a:gd name="T0" fmla="*/ 125 w 148"/>
                  <a:gd name="T1" fmla="*/ 143 h 143"/>
                  <a:gd name="T2" fmla="*/ 137 w 148"/>
                  <a:gd name="T3" fmla="*/ 84 h 143"/>
                  <a:gd name="T4" fmla="*/ 148 w 148"/>
                  <a:gd name="T5" fmla="*/ 25 h 143"/>
                  <a:gd name="T6" fmla="*/ 23 w 148"/>
                  <a:gd name="T7" fmla="*/ 0 h 143"/>
                  <a:gd name="T8" fmla="*/ 12 w 148"/>
                  <a:gd name="T9" fmla="*/ 59 h 143"/>
                  <a:gd name="T10" fmla="*/ 0 w 148"/>
                  <a:gd name="T11" fmla="*/ 118 h 143"/>
                  <a:gd name="T12" fmla="*/ 125 w 148"/>
                  <a:gd name="T13" fmla="*/ 143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25" y="143"/>
                    </a:moveTo>
                    <a:lnTo>
                      <a:pt x="137" y="84"/>
                    </a:lnTo>
                    <a:lnTo>
                      <a:pt x="148" y="25"/>
                    </a:lnTo>
                    <a:lnTo>
                      <a:pt x="23" y="0"/>
                    </a:lnTo>
                    <a:lnTo>
                      <a:pt x="12" y="59"/>
                    </a:lnTo>
                    <a:lnTo>
                      <a:pt x="0" y="118"/>
                    </a:lnTo>
                    <a:lnTo>
                      <a:pt x="125" y="1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07" name="Freeform 2346"/>
              <p:cNvSpPr>
                <a:spLocks noChangeAspect="1"/>
              </p:cNvSpPr>
              <p:nvPr/>
            </p:nvSpPr>
            <p:spPr bwMode="auto">
              <a:xfrm>
                <a:off x="4555" y="1218"/>
                <a:ext cx="22" cy="21"/>
              </a:xfrm>
              <a:custGeom>
                <a:avLst/>
                <a:gdLst>
                  <a:gd name="T0" fmla="*/ 125 w 148"/>
                  <a:gd name="T1" fmla="*/ 143 h 143"/>
                  <a:gd name="T2" fmla="*/ 137 w 148"/>
                  <a:gd name="T3" fmla="*/ 84 h 143"/>
                  <a:gd name="T4" fmla="*/ 148 w 148"/>
                  <a:gd name="T5" fmla="*/ 25 h 143"/>
                  <a:gd name="T6" fmla="*/ 23 w 148"/>
                  <a:gd name="T7" fmla="*/ 0 h 143"/>
                  <a:gd name="T8" fmla="*/ 12 w 148"/>
                  <a:gd name="T9" fmla="*/ 59 h 143"/>
                  <a:gd name="T10" fmla="*/ 0 w 148"/>
                  <a:gd name="T11" fmla="*/ 118 h 143"/>
                  <a:gd name="T12" fmla="*/ 125 w 148"/>
                  <a:gd name="T13" fmla="*/ 143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25" y="143"/>
                    </a:moveTo>
                    <a:lnTo>
                      <a:pt x="137" y="84"/>
                    </a:lnTo>
                    <a:lnTo>
                      <a:pt x="148" y="25"/>
                    </a:lnTo>
                    <a:lnTo>
                      <a:pt x="23" y="0"/>
                    </a:lnTo>
                    <a:lnTo>
                      <a:pt x="12" y="59"/>
                    </a:lnTo>
                    <a:lnTo>
                      <a:pt x="0" y="118"/>
                    </a:lnTo>
                    <a:lnTo>
                      <a:pt x="125" y="14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08" name="Freeform 2347"/>
              <p:cNvSpPr>
                <a:spLocks noChangeAspect="1"/>
              </p:cNvSpPr>
              <p:nvPr/>
            </p:nvSpPr>
            <p:spPr bwMode="auto">
              <a:xfrm>
                <a:off x="4557" y="1218"/>
                <a:ext cx="2" cy="9"/>
              </a:xfrm>
              <a:custGeom>
                <a:avLst/>
                <a:gdLst>
                  <a:gd name="T0" fmla="*/ 0 w 11"/>
                  <a:gd name="T1" fmla="*/ 60 h 60"/>
                  <a:gd name="T2" fmla="*/ 11 w 11"/>
                  <a:gd name="T3" fmla="*/ 1 h 60"/>
                  <a:gd name="T4" fmla="*/ 7 w 11"/>
                  <a:gd name="T5" fmla="*/ 0 h 60"/>
                  <a:gd name="T6" fmla="*/ 0 w 11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0"/>
                  <a:gd name="T14" fmla="*/ 11 w 11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0">
                    <a:moveTo>
                      <a:pt x="0" y="60"/>
                    </a:moveTo>
                    <a:lnTo>
                      <a:pt x="11" y="1"/>
                    </a:lnTo>
                    <a:lnTo>
                      <a:pt x="7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09" name="Line 23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58" y="12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0" name="Freeform 2349"/>
              <p:cNvSpPr>
                <a:spLocks noChangeAspect="1"/>
              </p:cNvSpPr>
              <p:nvPr/>
            </p:nvSpPr>
            <p:spPr bwMode="auto">
              <a:xfrm>
                <a:off x="4538" y="1216"/>
                <a:ext cx="20" cy="19"/>
              </a:xfrm>
              <a:custGeom>
                <a:avLst/>
                <a:gdLst>
                  <a:gd name="T0" fmla="*/ 128 w 142"/>
                  <a:gd name="T1" fmla="*/ 135 h 135"/>
                  <a:gd name="T2" fmla="*/ 135 w 142"/>
                  <a:gd name="T3" fmla="*/ 75 h 135"/>
                  <a:gd name="T4" fmla="*/ 142 w 142"/>
                  <a:gd name="T5" fmla="*/ 15 h 135"/>
                  <a:gd name="T6" fmla="*/ 13 w 142"/>
                  <a:gd name="T7" fmla="*/ 0 h 135"/>
                  <a:gd name="T8" fmla="*/ 6 w 142"/>
                  <a:gd name="T9" fmla="*/ 60 h 135"/>
                  <a:gd name="T10" fmla="*/ 0 w 142"/>
                  <a:gd name="T11" fmla="*/ 121 h 135"/>
                  <a:gd name="T12" fmla="*/ 128 w 142"/>
                  <a:gd name="T13" fmla="*/ 135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5"/>
                  <a:gd name="T23" fmla="*/ 142 w 142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5">
                    <a:moveTo>
                      <a:pt x="128" y="135"/>
                    </a:moveTo>
                    <a:lnTo>
                      <a:pt x="135" y="75"/>
                    </a:lnTo>
                    <a:lnTo>
                      <a:pt x="142" y="15"/>
                    </a:lnTo>
                    <a:lnTo>
                      <a:pt x="13" y="0"/>
                    </a:lnTo>
                    <a:lnTo>
                      <a:pt x="6" y="60"/>
                    </a:lnTo>
                    <a:lnTo>
                      <a:pt x="0" y="121"/>
                    </a:lnTo>
                    <a:lnTo>
                      <a:pt x="128" y="1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1" name="Freeform 2350"/>
              <p:cNvSpPr>
                <a:spLocks noChangeAspect="1"/>
              </p:cNvSpPr>
              <p:nvPr/>
            </p:nvSpPr>
            <p:spPr bwMode="auto">
              <a:xfrm>
                <a:off x="4538" y="1216"/>
                <a:ext cx="20" cy="19"/>
              </a:xfrm>
              <a:custGeom>
                <a:avLst/>
                <a:gdLst>
                  <a:gd name="T0" fmla="*/ 128 w 142"/>
                  <a:gd name="T1" fmla="*/ 135 h 135"/>
                  <a:gd name="T2" fmla="*/ 135 w 142"/>
                  <a:gd name="T3" fmla="*/ 75 h 135"/>
                  <a:gd name="T4" fmla="*/ 142 w 142"/>
                  <a:gd name="T5" fmla="*/ 15 h 135"/>
                  <a:gd name="T6" fmla="*/ 13 w 142"/>
                  <a:gd name="T7" fmla="*/ 0 h 135"/>
                  <a:gd name="T8" fmla="*/ 6 w 142"/>
                  <a:gd name="T9" fmla="*/ 60 h 135"/>
                  <a:gd name="T10" fmla="*/ 0 w 142"/>
                  <a:gd name="T11" fmla="*/ 121 h 135"/>
                  <a:gd name="T12" fmla="*/ 128 w 142"/>
                  <a:gd name="T13" fmla="*/ 135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5"/>
                  <a:gd name="T23" fmla="*/ 142 w 142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5">
                    <a:moveTo>
                      <a:pt x="128" y="135"/>
                    </a:moveTo>
                    <a:lnTo>
                      <a:pt x="135" y="75"/>
                    </a:lnTo>
                    <a:lnTo>
                      <a:pt x="142" y="15"/>
                    </a:lnTo>
                    <a:lnTo>
                      <a:pt x="13" y="0"/>
                    </a:lnTo>
                    <a:lnTo>
                      <a:pt x="6" y="60"/>
                    </a:lnTo>
                    <a:lnTo>
                      <a:pt x="0" y="121"/>
                    </a:lnTo>
                    <a:lnTo>
                      <a:pt x="128" y="13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2" name="Freeform 2351"/>
              <p:cNvSpPr>
                <a:spLocks noChangeAspect="1"/>
              </p:cNvSpPr>
              <p:nvPr/>
            </p:nvSpPr>
            <p:spPr bwMode="auto">
              <a:xfrm>
                <a:off x="4539" y="1216"/>
                <a:ext cx="1" cy="8"/>
              </a:xfrm>
              <a:custGeom>
                <a:avLst/>
                <a:gdLst>
                  <a:gd name="T0" fmla="*/ 0 w 7"/>
                  <a:gd name="T1" fmla="*/ 60 h 60"/>
                  <a:gd name="T2" fmla="*/ 7 w 7"/>
                  <a:gd name="T3" fmla="*/ 0 h 60"/>
                  <a:gd name="T4" fmla="*/ 3 w 7"/>
                  <a:gd name="T5" fmla="*/ 0 h 60"/>
                  <a:gd name="T6" fmla="*/ 0 w 7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0" y="60"/>
                    </a:moveTo>
                    <a:lnTo>
                      <a:pt x="7" y="0"/>
                    </a:lnTo>
                    <a:lnTo>
                      <a:pt x="3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3" name="Line 2352"/>
              <p:cNvSpPr>
                <a:spLocks noChangeAspect="1" noChangeShapeType="1"/>
              </p:cNvSpPr>
              <p:nvPr/>
            </p:nvSpPr>
            <p:spPr bwMode="auto">
              <a:xfrm flipH="1">
                <a:off x="4539" y="12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4" name="Freeform 2353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19" cy="18"/>
              </a:xfrm>
              <a:custGeom>
                <a:avLst/>
                <a:gdLst>
                  <a:gd name="T0" fmla="*/ 128 w 133"/>
                  <a:gd name="T1" fmla="*/ 126 h 126"/>
                  <a:gd name="T2" fmla="*/ 130 w 133"/>
                  <a:gd name="T3" fmla="*/ 65 h 126"/>
                  <a:gd name="T4" fmla="*/ 133 w 133"/>
                  <a:gd name="T5" fmla="*/ 5 h 126"/>
                  <a:gd name="T6" fmla="*/ 4 w 133"/>
                  <a:gd name="T7" fmla="*/ 0 h 126"/>
                  <a:gd name="T8" fmla="*/ 2 w 133"/>
                  <a:gd name="T9" fmla="*/ 61 h 126"/>
                  <a:gd name="T10" fmla="*/ 0 w 133"/>
                  <a:gd name="T11" fmla="*/ 121 h 126"/>
                  <a:gd name="T12" fmla="*/ 128 w 133"/>
                  <a:gd name="T13" fmla="*/ 126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128" y="126"/>
                    </a:moveTo>
                    <a:lnTo>
                      <a:pt x="130" y="65"/>
                    </a:lnTo>
                    <a:lnTo>
                      <a:pt x="133" y="5"/>
                    </a:lnTo>
                    <a:lnTo>
                      <a:pt x="4" y="0"/>
                    </a:lnTo>
                    <a:lnTo>
                      <a:pt x="2" y="61"/>
                    </a:lnTo>
                    <a:lnTo>
                      <a:pt x="0" y="121"/>
                    </a:lnTo>
                    <a:lnTo>
                      <a:pt x="128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5" name="Freeform 2354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19" cy="18"/>
              </a:xfrm>
              <a:custGeom>
                <a:avLst/>
                <a:gdLst>
                  <a:gd name="T0" fmla="*/ 128 w 133"/>
                  <a:gd name="T1" fmla="*/ 126 h 126"/>
                  <a:gd name="T2" fmla="*/ 130 w 133"/>
                  <a:gd name="T3" fmla="*/ 65 h 126"/>
                  <a:gd name="T4" fmla="*/ 133 w 133"/>
                  <a:gd name="T5" fmla="*/ 5 h 126"/>
                  <a:gd name="T6" fmla="*/ 4 w 133"/>
                  <a:gd name="T7" fmla="*/ 0 h 126"/>
                  <a:gd name="T8" fmla="*/ 2 w 133"/>
                  <a:gd name="T9" fmla="*/ 61 h 126"/>
                  <a:gd name="T10" fmla="*/ 0 w 133"/>
                  <a:gd name="T11" fmla="*/ 121 h 126"/>
                  <a:gd name="T12" fmla="*/ 128 w 133"/>
                  <a:gd name="T13" fmla="*/ 126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128" y="126"/>
                    </a:moveTo>
                    <a:lnTo>
                      <a:pt x="130" y="65"/>
                    </a:lnTo>
                    <a:lnTo>
                      <a:pt x="133" y="5"/>
                    </a:lnTo>
                    <a:lnTo>
                      <a:pt x="4" y="0"/>
                    </a:lnTo>
                    <a:lnTo>
                      <a:pt x="2" y="61"/>
                    </a:lnTo>
                    <a:lnTo>
                      <a:pt x="0" y="121"/>
                    </a:lnTo>
                    <a:lnTo>
                      <a:pt x="128" y="1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6" name="Freeform 2355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1" cy="9"/>
              </a:xfrm>
              <a:custGeom>
                <a:avLst/>
                <a:gdLst>
                  <a:gd name="T0" fmla="*/ 2 w 4"/>
                  <a:gd name="T1" fmla="*/ 61 h 61"/>
                  <a:gd name="T2" fmla="*/ 4 w 4"/>
                  <a:gd name="T3" fmla="*/ 0 h 61"/>
                  <a:gd name="T4" fmla="*/ 0 w 4"/>
                  <a:gd name="T5" fmla="*/ 0 h 61"/>
                  <a:gd name="T6" fmla="*/ 2 w 4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1"/>
                  <a:gd name="T14" fmla="*/ 4 w 4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1">
                    <a:moveTo>
                      <a:pt x="2" y="61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7" name="Line 2356"/>
              <p:cNvSpPr>
                <a:spLocks noChangeAspect="1" noChangeShapeType="1"/>
              </p:cNvSpPr>
              <p:nvPr/>
            </p:nvSpPr>
            <p:spPr bwMode="auto">
              <a:xfrm flipH="1">
                <a:off x="4520" y="121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8" name="Freeform 2357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9" cy="17"/>
              </a:xfrm>
              <a:custGeom>
                <a:avLst/>
                <a:gdLst>
                  <a:gd name="T0" fmla="*/ 0 w 60"/>
                  <a:gd name="T1" fmla="*/ 62 h 122"/>
                  <a:gd name="T2" fmla="*/ 0 w 60"/>
                  <a:gd name="T3" fmla="*/ 0 h 122"/>
                  <a:gd name="T4" fmla="*/ 12 w 60"/>
                  <a:gd name="T5" fmla="*/ 3 h 122"/>
                  <a:gd name="T6" fmla="*/ 25 w 60"/>
                  <a:gd name="T7" fmla="*/ 6 h 122"/>
                  <a:gd name="T8" fmla="*/ 35 w 60"/>
                  <a:gd name="T9" fmla="*/ 13 h 122"/>
                  <a:gd name="T10" fmla="*/ 45 w 60"/>
                  <a:gd name="T11" fmla="*/ 21 h 122"/>
                  <a:gd name="T12" fmla="*/ 52 w 60"/>
                  <a:gd name="T13" fmla="*/ 31 h 122"/>
                  <a:gd name="T14" fmla="*/ 58 w 60"/>
                  <a:gd name="T15" fmla="*/ 42 h 122"/>
                  <a:gd name="T16" fmla="*/ 60 w 60"/>
                  <a:gd name="T17" fmla="*/ 55 h 122"/>
                  <a:gd name="T18" fmla="*/ 60 w 60"/>
                  <a:gd name="T19" fmla="*/ 69 h 122"/>
                  <a:gd name="T20" fmla="*/ 58 w 60"/>
                  <a:gd name="T21" fmla="*/ 81 h 122"/>
                  <a:gd name="T22" fmla="*/ 52 w 60"/>
                  <a:gd name="T23" fmla="*/ 93 h 122"/>
                  <a:gd name="T24" fmla="*/ 45 w 60"/>
                  <a:gd name="T25" fmla="*/ 103 h 122"/>
                  <a:gd name="T26" fmla="*/ 35 w 60"/>
                  <a:gd name="T27" fmla="*/ 111 h 122"/>
                  <a:gd name="T28" fmla="*/ 25 w 60"/>
                  <a:gd name="T29" fmla="*/ 118 h 122"/>
                  <a:gd name="T30" fmla="*/ 12 w 60"/>
                  <a:gd name="T31" fmla="*/ 121 h 122"/>
                  <a:gd name="T32" fmla="*/ 0 w 60"/>
                  <a:gd name="T33" fmla="*/ 122 h 122"/>
                  <a:gd name="T34" fmla="*/ 0 w 60"/>
                  <a:gd name="T35" fmla="*/ 62 h 1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0"/>
                  <a:gd name="T55" fmla="*/ 0 h 122"/>
                  <a:gd name="T56" fmla="*/ 60 w 60"/>
                  <a:gd name="T57" fmla="*/ 122 h 1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0" h="122">
                    <a:moveTo>
                      <a:pt x="0" y="62"/>
                    </a:moveTo>
                    <a:lnTo>
                      <a:pt x="0" y="0"/>
                    </a:lnTo>
                    <a:lnTo>
                      <a:pt x="12" y="3"/>
                    </a:lnTo>
                    <a:lnTo>
                      <a:pt x="25" y="6"/>
                    </a:lnTo>
                    <a:lnTo>
                      <a:pt x="35" y="13"/>
                    </a:lnTo>
                    <a:lnTo>
                      <a:pt x="45" y="21"/>
                    </a:lnTo>
                    <a:lnTo>
                      <a:pt x="52" y="31"/>
                    </a:lnTo>
                    <a:lnTo>
                      <a:pt x="58" y="42"/>
                    </a:lnTo>
                    <a:lnTo>
                      <a:pt x="60" y="55"/>
                    </a:lnTo>
                    <a:lnTo>
                      <a:pt x="60" y="69"/>
                    </a:lnTo>
                    <a:lnTo>
                      <a:pt x="58" y="81"/>
                    </a:lnTo>
                    <a:lnTo>
                      <a:pt x="52" y="93"/>
                    </a:lnTo>
                    <a:lnTo>
                      <a:pt x="45" y="103"/>
                    </a:lnTo>
                    <a:lnTo>
                      <a:pt x="35" y="111"/>
                    </a:lnTo>
                    <a:lnTo>
                      <a:pt x="25" y="118"/>
                    </a:lnTo>
                    <a:lnTo>
                      <a:pt x="12" y="121"/>
                    </a:lnTo>
                    <a:lnTo>
                      <a:pt x="0" y="122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" name="Freeform 2358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9" cy="17"/>
              </a:xfrm>
              <a:custGeom>
                <a:avLst/>
                <a:gdLst>
                  <a:gd name="T0" fmla="*/ 0 w 60"/>
                  <a:gd name="T1" fmla="*/ 0 h 122"/>
                  <a:gd name="T2" fmla="*/ 12 w 60"/>
                  <a:gd name="T3" fmla="*/ 3 h 122"/>
                  <a:gd name="T4" fmla="*/ 25 w 60"/>
                  <a:gd name="T5" fmla="*/ 6 h 122"/>
                  <a:gd name="T6" fmla="*/ 35 w 60"/>
                  <a:gd name="T7" fmla="*/ 13 h 122"/>
                  <a:gd name="T8" fmla="*/ 45 w 60"/>
                  <a:gd name="T9" fmla="*/ 21 h 122"/>
                  <a:gd name="T10" fmla="*/ 52 w 60"/>
                  <a:gd name="T11" fmla="*/ 31 h 122"/>
                  <a:gd name="T12" fmla="*/ 58 w 60"/>
                  <a:gd name="T13" fmla="*/ 42 h 122"/>
                  <a:gd name="T14" fmla="*/ 60 w 60"/>
                  <a:gd name="T15" fmla="*/ 55 h 122"/>
                  <a:gd name="T16" fmla="*/ 60 w 60"/>
                  <a:gd name="T17" fmla="*/ 69 h 122"/>
                  <a:gd name="T18" fmla="*/ 58 w 60"/>
                  <a:gd name="T19" fmla="*/ 81 h 122"/>
                  <a:gd name="T20" fmla="*/ 52 w 60"/>
                  <a:gd name="T21" fmla="*/ 93 h 122"/>
                  <a:gd name="T22" fmla="*/ 45 w 60"/>
                  <a:gd name="T23" fmla="*/ 103 h 122"/>
                  <a:gd name="T24" fmla="*/ 35 w 60"/>
                  <a:gd name="T25" fmla="*/ 111 h 122"/>
                  <a:gd name="T26" fmla="*/ 25 w 60"/>
                  <a:gd name="T27" fmla="*/ 118 h 122"/>
                  <a:gd name="T28" fmla="*/ 12 w 60"/>
                  <a:gd name="T29" fmla="*/ 121 h 122"/>
                  <a:gd name="T30" fmla="*/ 0 w 60"/>
                  <a:gd name="T31" fmla="*/ 122 h 12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0"/>
                  <a:gd name="T49" fmla="*/ 0 h 122"/>
                  <a:gd name="T50" fmla="*/ 60 w 60"/>
                  <a:gd name="T51" fmla="*/ 122 h 12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0" h="122">
                    <a:moveTo>
                      <a:pt x="0" y="0"/>
                    </a:moveTo>
                    <a:lnTo>
                      <a:pt x="12" y="3"/>
                    </a:lnTo>
                    <a:lnTo>
                      <a:pt x="25" y="6"/>
                    </a:lnTo>
                    <a:lnTo>
                      <a:pt x="35" y="13"/>
                    </a:lnTo>
                    <a:lnTo>
                      <a:pt x="45" y="21"/>
                    </a:lnTo>
                    <a:lnTo>
                      <a:pt x="52" y="31"/>
                    </a:lnTo>
                    <a:lnTo>
                      <a:pt x="58" y="42"/>
                    </a:lnTo>
                    <a:lnTo>
                      <a:pt x="60" y="55"/>
                    </a:lnTo>
                    <a:lnTo>
                      <a:pt x="60" y="69"/>
                    </a:lnTo>
                    <a:lnTo>
                      <a:pt x="58" y="81"/>
                    </a:lnTo>
                    <a:lnTo>
                      <a:pt x="52" y="93"/>
                    </a:lnTo>
                    <a:lnTo>
                      <a:pt x="45" y="103"/>
                    </a:lnTo>
                    <a:lnTo>
                      <a:pt x="35" y="111"/>
                    </a:lnTo>
                    <a:lnTo>
                      <a:pt x="25" y="118"/>
                    </a:lnTo>
                    <a:lnTo>
                      <a:pt x="12" y="121"/>
                    </a:lnTo>
                    <a:lnTo>
                      <a:pt x="0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0" name="Freeform 2359"/>
              <p:cNvSpPr>
                <a:spLocks noChangeAspect="1"/>
              </p:cNvSpPr>
              <p:nvPr/>
            </p:nvSpPr>
            <p:spPr bwMode="auto">
              <a:xfrm>
                <a:off x="1382" y="1215"/>
                <a:ext cx="3138" cy="17"/>
              </a:xfrm>
              <a:custGeom>
                <a:avLst/>
                <a:gdLst>
                  <a:gd name="T0" fmla="*/ 21971 w 21971"/>
                  <a:gd name="T1" fmla="*/ 122 h 122"/>
                  <a:gd name="T2" fmla="*/ 21971 w 21971"/>
                  <a:gd name="T3" fmla="*/ 62 h 122"/>
                  <a:gd name="T4" fmla="*/ 21971 w 21971"/>
                  <a:gd name="T5" fmla="*/ 0 h 122"/>
                  <a:gd name="T6" fmla="*/ 0 w 21971"/>
                  <a:gd name="T7" fmla="*/ 0 h 122"/>
                  <a:gd name="T8" fmla="*/ 0 w 21971"/>
                  <a:gd name="T9" fmla="*/ 62 h 122"/>
                  <a:gd name="T10" fmla="*/ 0 w 21971"/>
                  <a:gd name="T11" fmla="*/ 122 h 122"/>
                  <a:gd name="T12" fmla="*/ 21971 w 21971"/>
                  <a:gd name="T13" fmla="*/ 122 h 1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71"/>
                  <a:gd name="T22" fmla="*/ 0 h 122"/>
                  <a:gd name="T23" fmla="*/ 21971 w 21971"/>
                  <a:gd name="T24" fmla="*/ 122 h 1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71" h="122">
                    <a:moveTo>
                      <a:pt x="21971" y="122"/>
                    </a:moveTo>
                    <a:lnTo>
                      <a:pt x="21971" y="62"/>
                    </a:lnTo>
                    <a:lnTo>
                      <a:pt x="21971" y="0"/>
                    </a:lnTo>
                    <a:lnTo>
                      <a:pt x="0" y="0"/>
                    </a:lnTo>
                    <a:lnTo>
                      <a:pt x="0" y="62"/>
                    </a:lnTo>
                    <a:lnTo>
                      <a:pt x="0" y="122"/>
                    </a:lnTo>
                    <a:lnTo>
                      <a:pt x="21971" y="1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1" name="Freeform 2360"/>
              <p:cNvSpPr>
                <a:spLocks noChangeAspect="1"/>
              </p:cNvSpPr>
              <p:nvPr/>
            </p:nvSpPr>
            <p:spPr bwMode="auto">
              <a:xfrm>
                <a:off x="1382" y="1215"/>
                <a:ext cx="3138" cy="17"/>
              </a:xfrm>
              <a:custGeom>
                <a:avLst/>
                <a:gdLst>
                  <a:gd name="T0" fmla="*/ 21971 w 21971"/>
                  <a:gd name="T1" fmla="*/ 122 h 122"/>
                  <a:gd name="T2" fmla="*/ 21971 w 21971"/>
                  <a:gd name="T3" fmla="*/ 62 h 122"/>
                  <a:gd name="T4" fmla="*/ 21971 w 21971"/>
                  <a:gd name="T5" fmla="*/ 0 h 122"/>
                  <a:gd name="T6" fmla="*/ 0 w 21971"/>
                  <a:gd name="T7" fmla="*/ 0 h 122"/>
                  <a:gd name="T8" fmla="*/ 0 w 21971"/>
                  <a:gd name="T9" fmla="*/ 62 h 122"/>
                  <a:gd name="T10" fmla="*/ 0 w 21971"/>
                  <a:gd name="T11" fmla="*/ 122 h 122"/>
                  <a:gd name="T12" fmla="*/ 21971 w 21971"/>
                  <a:gd name="T13" fmla="*/ 122 h 1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71"/>
                  <a:gd name="T22" fmla="*/ 0 h 122"/>
                  <a:gd name="T23" fmla="*/ 21971 w 21971"/>
                  <a:gd name="T24" fmla="*/ 122 h 1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71" h="122">
                    <a:moveTo>
                      <a:pt x="21971" y="122"/>
                    </a:moveTo>
                    <a:lnTo>
                      <a:pt x="21971" y="62"/>
                    </a:lnTo>
                    <a:lnTo>
                      <a:pt x="21971" y="0"/>
                    </a:lnTo>
                    <a:lnTo>
                      <a:pt x="0" y="0"/>
                    </a:lnTo>
                    <a:lnTo>
                      <a:pt x="0" y="62"/>
                    </a:lnTo>
                    <a:lnTo>
                      <a:pt x="0" y="122"/>
                    </a:lnTo>
                    <a:lnTo>
                      <a:pt x="21971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" name="Freeform 2361"/>
              <p:cNvSpPr>
                <a:spLocks noChangeAspect="1"/>
              </p:cNvSpPr>
              <p:nvPr/>
            </p:nvSpPr>
            <p:spPr bwMode="auto">
              <a:xfrm>
                <a:off x="1373" y="1215"/>
                <a:ext cx="9" cy="17"/>
              </a:xfrm>
              <a:custGeom>
                <a:avLst/>
                <a:gdLst>
                  <a:gd name="T0" fmla="*/ 61 w 61"/>
                  <a:gd name="T1" fmla="*/ 62 h 122"/>
                  <a:gd name="T2" fmla="*/ 61 w 61"/>
                  <a:gd name="T3" fmla="*/ 122 h 122"/>
                  <a:gd name="T4" fmla="*/ 48 w 61"/>
                  <a:gd name="T5" fmla="*/ 121 h 122"/>
                  <a:gd name="T6" fmla="*/ 36 w 61"/>
                  <a:gd name="T7" fmla="*/ 118 h 122"/>
                  <a:gd name="T8" fmla="*/ 25 w 61"/>
                  <a:gd name="T9" fmla="*/ 111 h 122"/>
                  <a:gd name="T10" fmla="*/ 15 w 61"/>
                  <a:gd name="T11" fmla="*/ 103 h 122"/>
                  <a:gd name="T12" fmla="*/ 8 w 61"/>
                  <a:gd name="T13" fmla="*/ 93 h 122"/>
                  <a:gd name="T14" fmla="*/ 3 w 61"/>
                  <a:gd name="T15" fmla="*/ 81 h 122"/>
                  <a:gd name="T16" fmla="*/ 0 w 61"/>
                  <a:gd name="T17" fmla="*/ 69 h 122"/>
                  <a:gd name="T18" fmla="*/ 0 w 61"/>
                  <a:gd name="T19" fmla="*/ 55 h 122"/>
                  <a:gd name="T20" fmla="*/ 3 w 61"/>
                  <a:gd name="T21" fmla="*/ 42 h 122"/>
                  <a:gd name="T22" fmla="*/ 8 w 61"/>
                  <a:gd name="T23" fmla="*/ 31 h 122"/>
                  <a:gd name="T24" fmla="*/ 15 w 61"/>
                  <a:gd name="T25" fmla="*/ 21 h 122"/>
                  <a:gd name="T26" fmla="*/ 25 w 61"/>
                  <a:gd name="T27" fmla="*/ 13 h 122"/>
                  <a:gd name="T28" fmla="*/ 36 w 61"/>
                  <a:gd name="T29" fmla="*/ 6 h 122"/>
                  <a:gd name="T30" fmla="*/ 48 w 61"/>
                  <a:gd name="T31" fmla="*/ 3 h 122"/>
                  <a:gd name="T32" fmla="*/ 61 w 61"/>
                  <a:gd name="T33" fmla="*/ 0 h 122"/>
                  <a:gd name="T34" fmla="*/ 61 w 61"/>
                  <a:gd name="T35" fmla="*/ 62 h 1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1"/>
                  <a:gd name="T55" fmla="*/ 0 h 122"/>
                  <a:gd name="T56" fmla="*/ 61 w 61"/>
                  <a:gd name="T57" fmla="*/ 122 h 1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1" h="122">
                    <a:moveTo>
                      <a:pt x="61" y="62"/>
                    </a:moveTo>
                    <a:lnTo>
                      <a:pt x="61" y="122"/>
                    </a:lnTo>
                    <a:lnTo>
                      <a:pt x="48" y="121"/>
                    </a:lnTo>
                    <a:lnTo>
                      <a:pt x="36" y="118"/>
                    </a:lnTo>
                    <a:lnTo>
                      <a:pt x="25" y="111"/>
                    </a:lnTo>
                    <a:lnTo>
                      <a:pt x="15" y="103"/>
                    </a:lnTo>
                    <a:lnTo>
                      <a:pt x="8" y="93"/>
                    </a:lnTo>
                    <a:lnTo>
                      <a:pt x="3" y="81"/>
                    </a:lnTo>
                    <a:lnTo>
                      <a:pt x="0" y="69"/>
                    </a:lnTo>
                    <a:lnTo>
                      <a:pt x="0" y="55"/>
                    </a:lnTo>
                    <a:lnTo>
                      <a:pt x="3" y="42"/>
                    </a:lnTo>
                    <a:lnTo>
                      <a:pt x="8" y="31"/>
                    </a:lnTo>
                    <a:lnTo>
                      <a:pt x="15" y="21"/>
                    </a:lnTo>
                    <a:lnTo>
                      <a:pt x="25" y="13"/>
                    </a:lnTo>
                    <a:lnTo>
                      <a:pt x="36" y="6"/>
                    </a:lnTo>
                    <a:lnTo>
                      <a:pt x="48" y="3"/>
                    </a:lnTo>
                    <a:lnTo>
                      <a:pt x="61" y="0"/>
                    </a:lnTo>
                    <a:lnTo>
                      <a:pt x="61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3" name="Freeform 2362"/>
              <p:cNvSpPr>
                <a:spLocks noChangeAspect="1"/>
              </p:cNvSpPr>
              <p:nvPr/>
            </p:nvSpPr>
            <p:spPr bwMode="auto">
              <a:xfrm>
                <a:off x="1373" y="1215"/>
                <a:ext cx="9" cy="17"/>
              </a:xfrm>
              <a:custGeom>
                <a:avLst/>
                <a:gdLst>
                  <a:gd name="T0" fmla="*/ 61 w 61"/>
                  <a:gd name="T1" fmla="*/ 122 h 122"/>
                  <a:gd name="T2" fmla="*/ 48 w 61"/>
                  <a:gd name="T3" fmla="*/ 121 h 122"/>
                  <a:gd name="T4" fmla="*/ 36 w 61"/>
                  <a:gd name="T5" fmla="*/ 118 h 122"/>
                  <a:gd name="T6" fmla="*/ 25 w 61"/>
                  <a:gd name="T7" fmla="*/ 111 h 122"/>
                  <a:gd name="T8" fmla="*/ 15 w 61"/>
                  <a:gd name="T9" fmla="*/ 103 h 122"/>
                  <a:gd name="T10" fmla="*/ 8 w 61"/>
                  <a:gd name="T11" fmla="*/ 93 h 122"/>
                  <a:gd name="T12" fmla="*/ 3 w 61"/>
                  <a:gd name="T13" fmla="*/ 81 h 122"/>
                  <a:gd name="T14" fmla="*/ 0 w 61"/>
                  <a:gd name="T15" fmla="*/ 69 h 122"/>
                  <a:gd name="T16" fmla="*/ 0 w 61"/>
                  <a:gd name="T17" fmla="*/ 55 h 122"/>
                  <a:gd name="T18" fmla="*/ 3 w 61"/>
                  <a:gd name="T19" fmla="*/ 42 h 122"/>
                  <a:gd name="T20" fmla="*/ 8 w 61"/>
                  <a:gd name="T21" fmla="*/ 31 h 122"/>
                  <a:gd name="T22" fmla="*/ 15 w 61"/>
                  <a:gd name="T23" fmla="*/ 21 h 122"/>
                  <a:gd name="T24" fmla="*/ 25 w 61"/>
                  <a:gd name="T25" fmla="*/ 13 h 122"/>
                  <a:gd name="T26" fmla="*/ 36 w 61"/>
                  <a:gd name="T27" fmla="*/ 6 h 122"/>
                  <a:gd name="T28" fmla="*/ 48 w 61"/>
                  <a:gd name="T29" fmla="*/ 3 h 122"/>
                  <a:gd name="T30" fmla="*/ 61 w 61"/>
                  <a:gd name="T31" fmla="*/ 0 h 12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1"/>
                  <a:gd name="T49" fmla="*/ 0 h 122"/>
                  <a:gd name="T50" fmla="*/ 61 w 61"/>
                  <a:gd name="T51" fmla="*/ 122 h 12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1" h="122">
                    <a:moveTo>
                      <a:pt x="61" y="122"/>
                    </a:moveTo>
                    <a:lnTo>
                      <a:pt x="48" y="121"/>
                    </a:lnTo>
                    <a:lnTo>
                      <a:pt x="36" y="118"/>
                    </a:lnTo>
                    <a:lnTo>
                      <a:pt x="25" y="111"/>
                    </a:lnTo>
                    <a:lnTo>
                      <a:pt x="15" y="103"/>
                    </a:lnTo>
                    <a:lnTo>
                      <a:pt x="8" y="93"/>
                    </a:lnTo>
                    <a:lnTo>
                      <a:pt x="3" y="81"/>
                    </a:lnTo>
                    <a:lnTo>
                      <a:pt x="0" y="69"/>
                    </a:lnTo>
                    <a:lnTo>
                      <a:pt x="0" y="55"/>
                    </a:lnTo>
                    <a:lnTo>
                      <a:pt x="3" y="42"/>
                    </a:lnTo>
                    <a:lnTo>
                      <a:pt x="8" y="31"/>
                    </a:lnTo>
                    <a:lnTo>
                      <a:pt x="15" y="21"/>
                    </a:lnTo>
                    <a:lnTo>
                      <a:pt x="25" y="13"/>
                    </a:lnTo>
                    <a:lnTo>
                      <a:pt x="36" y="6"/>
                    </a:lnTo>
                    <a:lnTo>
                      <a:pt x="48" y="3"/>
                    </a:lnTo>
                    <a:lnTo>
                      <a:pt x="6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4" name="Line 2363"/>
              <p:cNvSpPr>
                <a:spLocks noChangeAspect="1" noChangeShapeType="1"/>
              </p:cNvSpPr>
              <p:nvPr/>
            </p:nvSpPr>
            <p:spPr bwMode="auto">
              <a:xfrm flipH="1">
                <a:off x="1382" y="2015"/>
                <a:ext cx="31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5" name="Freeform 2364"/>
              <p:cNvSpPr>
                <a:spLocks noChangeAspect="1"/>
              </p:cNvSpPr>
              <p:nvPr/>
            </p:nvSpPr>
            <p:spPr bwMode="auto">
              <a:xfrm>
                <a:off x="1381" y="1215"/>
                <a:ext cx="9" cy="17"/>
              </a:xfrm>
              <a:custGeom>
                <a:avLst/>
                <a:gdLst>
                  <a:gd name="T0" fmla="*/ 3 w 63"/>
                  <a:gd name="T1" fmla="*/ 61 h 121"/>
                  <a:gd name="T2" fmla="*/ 0 w 63"/>
                  <a:gd name="T3" fmla="*/ 0 h 121"/>
                  <a:gd name="T4" fmla="*/ 13 w 63"/>
                  <a:gd name="T5" fmla="*/ 0 h 121"/>
                  <a:gd name="T6" fmla="*/ 25 w 63"/>
                  <a:gd name="T7" fmla="*/ 4 h 121"/>
                  <a:gd name="T8" fmla="*/ 37 w 63"/>
                  <a:gd name="T9" fmla="*/ 11 h 121"/>
                  <a:gd name="T10" fmla="*/ 46 w 63"/>
                  <a:gd name="T11" fmla="*/ 19 h 121"/>
                  <a:gd name="T12" fmla="*/ 54 w 63"/>
                  <a:gd name="T13" fmla="*/ 29 h 121"/>
                  <a:gd name="T14" fmla="*/ 59 w 63"/>
                  <a:gd name="T15" fmla="*/ 40 h 121"/>
                  <a:gd name="T16" fmla="*/ 63 w 63"/>
                  <a:gd name="T17" fmla="*/ 53 h 121"/>
                  <a:gd name="T18" fmla="*/ 63 w 63"/>
                  <a:gd name="T19" fmla="*/ 65 h 121"/>
                  <a:gd name="T20" fmla="*/ 61 w 63"/>
                  <a:gd name="T21" fmla="*/ 78 h 121"/>
                  <a:gd name="T22" fmla="*/ 56 w 63"/>
                  <a:gd name="T23" fmla="*/ 89 h 121"/>
                  <a:gd name="T24" fmla="*/ 49 w 63"/>
                  <a:gd name="T25" fmla="*/ 99 h 121"/>
                  <a:gd name="T26" fmla="*/ 40 w 63"/>
                  <a:gd name="T27" fmla="*/ 109 h 121"/>
                  <a:gd name="T28" fmla="*/ 29 w 63"/>
                  <a:gd name="T29" fmla="*/ 115 h 121"/>
                  <a:gd name="T30" fmla="*/ 17 w 63"/>
                  <a:gd name="T31" fmla="*/ 120 h 121"/>
                  <a:gd name="T32" fmla="*/ 5 w 63"/>
                  <a:gd name="T33" fmla="*/ 121 h 121"/>
                  <a:gd name="T34" fmla="*/ 3 w 63"/>
                  <a:gd name="T35" fmla="*/ 61 h 12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3"/>
                  <a:gd name="T55" fmla="*/ 0 h 121"/>
                  <a:gd name="T56" fmla="*/ 63 w 63"/>
                  <a:gd name="T57" fmla="*/ 121 h 12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3" h="121">
                    <a:moveTo>
                      <a:pt x="3" y="61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25" y="4"/>
                    </a:lnTo>
                    <a:lnTo>
                      <a:pt x="37" y="11"/>
                    </a:lnTo>
                    <a:lnTo>
                      <a:pt x="46" y="19"/>
                    </a:lnTo>
                    <a:lnTo>
                      <a:pt x="54" y="29"/>
                    </a:lnTo>
                    <a:lnTo>
                      <a:pt x="59" y="40"/>
                    </a:lnTo>
                    <a:lnTo>
                      <a:pt x="63" y="53"/>
                    </a:lnTo>
                    <a:lnTo>
                      <a:pt x="63" y="65"/>
                    </a:lnTo>
                    <a:lnTo>
                      <a:pt x="61" y="78"/>
                    </a:lnTo>
                    <a:lnTo>
                      <a:pt x="56" y="89"/>
                    </a:lnTo>
                    <a:lnTo>
                      <a:pt x="49" y="99"/>
                    </a:lnTo>
                    <a:lnTo>
                      <a:pt x="40" y="109"/>
                    </a:lnTo>
                    <a:lnTo>
                      <a:pt x="29" y="115"/>
                    </a:lnTo>
                    <a:lnTo>
                      <a:pt x="17" y="120"/>
                    </a:lnTo>
                    <a:lnTo>
                      <a:pt x="5" y="121"/>
                    </a:lnTo>
                    <a:lnTo>
                      <a:pt x="3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6" name="Freeform 2365"/>
              <p:cNvSpPr>
                <a:spLocks noChangeAspect="1"/>
              </p:cNvSpPr>
              <p:nvPr/>
            </p:nvSpPr>
            <p:spPr bwMode="auto">
              <a:xfrm>
                <a:off x="1381" y="1215"/>
                <a:ext cx="9" cy="17"/>
              </a:xfrm>
              <a:custGeom>
                <a:avLst/>
                <a:gdLst>
                  <a:gd name="T0" fmla="*/ 0 w 63"/>
                  <a:gd name="T1" fmla="*/ 0 h 121"/>
                  <a:gd name="T2" fmla="*/ 13 w 63"/>
                  <a:gd name="T3" fmla="*/ 0 h 121"/>
                  <a:gd name="T4" fmla="*/ 25 w 63"/>
                  <a:gd name="T5" fmla="*/ 4 h 121"/>
                  <a:gd name="T6" fmla="*/ 37 w 63"/>
                  <a:gd name="T7" fmla="*/ 11 h 121"/>
                  <a:gd name="T8" fmla="*/ 46 w 63"/>
                  <a:gd name="T9" fmla="*/ 19 h 121"/>
                  <a:gd name="T10" fmla="*/ 54 w 63"/>
                  <a:gd name="T11" fmla="*/ 29 h 121"/>
                  <a:gd name="T12" fmla="*/ 59 w 63"/>
                  <a:gd name="T13" fmla="*/ 40 h 121"/>
                  <a:gd name="T14" fmla="*/ 63 w 63"/>
                  <a:gd name="T15" fmla="*/ 53 h 121"/>
                  <a:gd name="T16" fmla="*/ 63 w 63"/>
                  <a:gd name="T17" fmla="*/ 65 h 121"/>
                  <a:gd name="T18" fmla="*/ 61 w 63"/>
                  <a:gd name="T19" fmla="*/ 78 h 121"/>
                  <a:gd name="T20" fmla="*/ 56 w 63"/>
                  <a:gd name="T21" fmla="*/ 89 h 121"/>
                  <a:gd name="T22" fmla="*/ 49 w 63"/>
                  <a:gd name="T23" fmla="*/ 99 h 121"/>
                  <a:gd name="T24" fmla="*/ 40 w 63"/>
                  <a:gd name="T25" fmla="*/ 109 h 121"/>
                  <a:gd name="T26" fmla="*/ 29 w 63"/>
                  <a:gd name="T27" fmla="*/ 115 h 121"/>
                  <a:gd name="T28" fmla="*/ 17 w 63"/>
                  <a:gd name="T29" fmla="*/ 120 h 121"/>
                  <a:gd name="T30" fmla="*/ 5 w 63"/>
                  <a:gd name="T31" fmla="*/ 121 h 1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3"/>
                  <a:gd name="T49" fmla="*/ 0 h 121"/>
                  <a:gd name="T50" fmla="*/ 63 w 63"/>
                  <a:gd name="T51" fmla="*/ 121 h 1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3" h="121">
                    <a:moveTo>
                      <a:pt x="0" y="0"/>
                    </a:moveTo>
                    <a:lnTo>
                      <a:pt x="13" y="0"/>
                    </a:lnTo>
                    <a:lnTo>
                      <a:pt x="25" y="4"/>
                    </a:lnTo>
                    <a:lnTo>
                      <a:pt x="37" y="11"/>
                    </a:lnTo>
                    <a:lnTo>
                      <a:pt x="46" y="19"/>
                    </a:lnTo>
                    <a:lnTo>
                      <a:pt x="54" y="29"/>
                    </a:lnTo>
                    <a:lnTo>
                      <a:pt x="59" y="40"/>
                    </a:lnTo>
                    <a:lnTo>
                      <a:pt x="63" y="53"/>
                    </a:lnTo>
                    <a:lnTo>
                      <a:pt x="63" y="65"/>
                    </a:lnTo>
                    <a:lnTo>
                      <a:pt x="61" y="78"/>
                    </a:lnTo>
                    <a:lnTo>
                      <a:pt x="56" y="89"/>
                    </a:lnTo>
                    <a:lnTo>
                      <a:pt x="49" y="99"/>
                    </a:lnTo>
                    <a:lnTo>
                      <a:pt x="40" y="109"/>
                    </a:lnTo>
                    <a:lnTo>
                      <a:pt x="29" y="115"/>
                    </a:lnTo>
                    <a:lnTo>
                      <a:pt x="17" y="120"/>
                    </a:lnTo>
                    <a:lnTo>
                      <a:pt x="5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7" name="Freeform 2366"/>
              <p:cNvSpPr>
                <a:spLocks noChangeAspect="1"/>
              </p:cNvSpPr>
              <p:nvPr/>
            </p:nvSpPr>
            <p:spPr bwMode="auto">
              <a:xfrm>
                <a:off x="1363" y="1215"/>
                <a:ext cx="19" cy="18"/>
              </a:xfrm>
              <a:custGeom>
                <a:avLst/>
                <a:gdLst>
                  <a:gd name="T0" fmla="*/ 133 w 133"/>
                  <a:gd name="T1" fmla="*/ 121 h 126"/>
                  <a:gd name="T2" fmla="*/ 131 w 133"/>
                  <a:gd name="T3" fmla="*/ 61 h 126"/>
                  <a:gd name="T4" fmla="*/ 128 w 133"/>
                  <a:gd name="T5" fmla="*/ 0 h 126"/>
                  <a:gd name="T6" fmla="*/ 0 w 133"/>
                  <a:gd name="T7" fmla="*/ 5 h 126"/>
                  <a:gd name="T8" fmla="*/ 2 w 133"/>
                  <a:gd name="T9" fmla="*/ 65 h 126"/>
                  <a:gd name="T10" fmla="*/ 4 w 133"/>
                  <a:gd name="T11" fmla="*/ 126 h 126"/>
                  <a:gd name="T12" fmla="*/ 133 w 133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133" y="121"/>
                    </a:moveTo>
                    <a:lnTo>
                      <a:pt x="131" y="61"/>
                    </a:lnTo>
                    <a:lnTo>
                      <a:pt x="128" y="0"/>
                    </a:lnTo>
                    <a:lnTo>
                      <a:pt x="0" y="5"/>
                    </a:lnTo>
                    <a:lnTo>
                      <a:pt x="2" y="65"/>
                    </a:lnTo>
                    <a:lnTo>
                      <a:pt x="4" y="126"/>
                    </a:lnTo>
                    <a:lnTo>
                      <a:pt x="133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8" name="Freeform 2367"/>
              <p:cNvSpPr>
                <a:spLocks noChangeAspect="1"/>
              </p:cNvSpPr>
              <p:nvPr/>
            </p:nvSpPr>
            <p:spPr bwMode="auto">
              <a:xfrm>
                <a:off x="1363" y="1215"/>
                <a:ext cx="19" cy="18"/>
              </a:xfrm>
              <a:custGeom>
                <a:avLst/>
                <a:gdLst>
                  <a:gd name="T0" fmla="*/ 133 w 133"/>
                  <a:gd name="T1" fmla="*/ 121 h 126"/>
                  <a:gd name="T2" fmla="*/ 131 w 133"/>
                  <a:gd name="T3" fmla="*/ 61 h 126"/>
                  <a:gd name="T4" fmla="*/ 128 w 133"/>
                  <a:gd name="T5" fmla="*/ 0 h 126"/>
                  <a:gd name="T6" fmla="*/ 0 w 133"/>
                  <a:gd name="T7" fmla="*/ 5 h 126"/>
                  <a:gd name="T8" fmla="*/ 2 w 133"/>
                  <a:gd name="T9" fmla="*/ 65 h 126"/>
                  <a:gd name="T10" fmla="*/ 4 w 133"/>
                  <a:gd name="T11" fmla="*/ 126 h 126"/>
                  <a:gd name="T12" fmla="*/ 133 w 133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133" y="121"/>
                    </a:moveTo>
                    <a:lnTo>
                      <a:pt x="131" y="61"/>
                    </a:lnTo>
                    <a:lnTo>
                      <a:pt x="128" y="0"/>
                    </a:lnTo>
                    <a:lnTo>
                      <a:pt x="0" y="5"/>
                    </a:lnTo>
                    <a:lnTo>
                      <a:pt x="2" y="65"/>
                    </a:lnTo>
                    <a:lnTo>
                      <a:pt x="4" y="126"/>
                    </a:lnTo>
                    <a:lnTo>
                      <a:pt x="133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9" name="Freeform 2368"/>
              <p:cNvSpPr>
                <a:spLocks noChangeAspect="1"/>
              </p:cNvSpPr>
              <p:nvPr/>
            </p:nvSpPr>
            <p:spPr bwMode="auto">
              <a:xfrm>
                <a:off x="1362" y="1216"/>
                <a:ext cx="1" cy="8"/>
              </a:xfrm>
              <a:custGeom>
                <a:avLst/>
                <a:gdLst>
                  <a:gd name="T0" fmla="*/ 7 w 7"/>
                  <a:gd name="T1" fmla="*/ 60 h 60"/>
                  <a:gd name="T2" fmla="*/ 5 w 7"/>
                  <a:gd name="T3" fmla="*/ 0 h 60"/>
                  <a:gd name="T4" fmla="*/ 0 w 7"/>
                  <a:gd name="T5" fmla="*/ 0 h 60"/>
                  <a:gd name="T6" fmla="*/ 7 w 7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7" y="60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7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30" name="Line 2369"/>
              <p:cNvSpPr>
                <a:spLocks noChangeAspect="1" noChangeShapeType="1"/>
              </p:cNvSpPr>
              <p:nvPr/>
            </p:nvSpPr>
            <p:spPr bwMode="auto">
              <a:xfrm flipH="1">
                <a:off x="1362" y="12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31" name="Freeform 2370"/>
              <p:cNvSpPr>
                <a:spLocks noChangeAspect="1"/>
              </p:cNvSpPr>
              <p:nvPr/>
            </p:nvSpPr>
            <p:spPr bwMode="auto">
              <a:xfrm>
                <a:off x="1344" y="1216"/>
                <a:ext cx="20" cy="19"/>
              </a:xfrm>
              <a:custGeom>
                <a:avLst/>
                <a:gdLst>
                  <a:gd name="T0" fmla="*/ 142 w 142"/>
                  <a:gd name="T1" fmla="*/ 121 h 135"/>
                  <a:gd name="T2" fmla="*/ 135 w 142"/>
                  <a:gd name="T3" fmla="*/ 60 h 135"/>
                  <a:gd name="T4" fmla="*/ 128 w 142"/>
                  <a:gd name="T5" fmla="*/ 0 h 135"/>
                  <a:gd name="T6" fmla="*/ 0 w 142"/>
                  <a:gd name="T7" fmla="*/ 15 h 135"/>
                  <a:gd name="T8" fmla="*/ 7 w 142"/>
                  <a:gd name="T9" fmla="*/ 75 h 135"/>
                  <a:gd name="T10" fmla="*/ 14 w 142"/>
                  <a:gd name="T11" fmla="*/ 135 h 135"/>
                  <a:gd name="T12" fmla="*/ 142 w 142"/>
                  <a:gd name="T13" fmla="*/ 121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5"/>
                  <a:gd name="T23" fmla="*/ 142 w 142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5">
                    <a:moveTo>
                      <a:pt x="142" y="121"/>
                    </a:moveTo>
                    <a:lnTo>
                      <a:pt x="135" y="60"/>
                    </a:lnTo>
                    <a:lnTo>
                      <a:pt x="128" y="0"/>
                    </a:lnTo>
                    <a:lnTo>
                      <a:pt x="0" y="15"/>
                    </a:lnTo>
                    <a:lnTo>
                      <a:pt x="7" y="75"/>
                    </a:lnTo>
                    <a:lnTo>
                      <a:pt x="14" y="135"/>
                    </a:lnTo>
                    <a:lnTo>
                      <a:pt x="142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32" name="Freeform 2371"/>
              <p:cNvSpPr>
                <a:spLocks noChangeAspect="1"/>
              </p:cNvSpPr>
              <p:nvPr/>
            </p:nvSpPr>
            <p:spPr bwMode="auto">
              <a:xfrm>
                <a:off x="1344" y="1216"/>
                <a:ext cx="20" cy="19"/>
              </a:xfrm>
              <a:custGeom>
                <a:avLst/>
                <a:gdLst>
                  <a:gd name="T0" fmla="*/ 142 w 142"/>
                  <a:gd name="T1" fmla="*/ 121 h 135"/>
                  <a:gd name="T2" fmla="*/ 135 w 142"/>
                  <a:gd name="T3" fmla="*/ 60 h 135"/>
                  <a:gd name="T4" fmla="*/ 128 w 142"/>
                  <a:gd name="T5" fmla="*/ 0 h 135"/>
                  <a:gd name="T6" fmla="*/ 0 w 142"/>
                  <a:gd name="T7" fmla="*/ 15 h 135"/>
                  <a:gd name="T8" fmla="*/ 7 w 142"/>
                  <a:gd name="T9" fmla="*/ 75 h 135"/>
                  <a:gd name="T10" fmla="*/ 14 w 142"/>
                  <a:gd name="T11" fmla="*/ 135 h 135"/>
                  <a:gd name="T12" fmla="*/ 142 w 142"/>
                  <a:gd name="T13" fmla="*/ 121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5"/>
                  <a:gd name="T23" fmla="*/ 142 w 142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5">
                    <a:moveTo>
                      <a:pt x="142" y="121"/>
                    </a:moveTo>
                    <a:lnTo>
                      <a:pt x="135" y="60"/>
                    </a:lnTo>
                    <a:lnTo>
                      <a:pt x="128" y="0"/>
                    </a:lnTo>
                    <a:lnTo>
                      <a:pt x="0" y="15"/>
                    </a:lnTo>
                    <a:lnTo>
                      <a:pt x="7" y="75"/>
                    </a:lnTo>
                    <a:lnTo>
                      <a:pt x="14" y="135"/>
                    </a:lnTo>
                    <a:lnTo>
                      <a:pt x="142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33" name="Freeform 2372"/>
              <p:cNvSpPr>
                <a:spLocks noChangeAspect="1"/>
              </p:cNvSpPr>
              <p:nvPr/>
            </p:nvSpPr>
            <p:spPr bwMode="auto">
              <a:xfrm>
                <a:off x="1343" y="1218"/>
                <a:ext cx="2" cy="9"/>
              </a:xfrm>
              <a:custGeom>
                <a:avLst/>
                <a:gdLst>
                  <a:gd name="T0" fmla="*/ 12 w 12"/>
                  <a:gd name="T1" fmla="*/ 60 h 60"/>
                  <a:gd name="T2" fmla="*/ 5 w 12"/>
                  <a:gd name="T3" fmla="*/ 0 h 60"/>
                  <a:gd name="T4" fmla="*/ 0 w 12"/>
                  <a:gd name="T5" fmla="*/ 1 h 60"/>
                  <a:gd name="T6" fmla="*/ 12 w 1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12" y="60"/>
                    </a:moveTo>
                    <a:lnTo>
                      <a:pt x="5" y="0"/>
                    </a:lnTo>
                    <a:lnTo>
                      <a:pt x="0" y="1"/>
                    </a:lnTo>
                    <a:lnTo>
                      <a:pt x="1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34" name="Line 2373"/>
              <p:cNvSpPr>
                <a:spLocks noChangeAspect="1" noChangeShapeType="1"/>
              </p:cNvSpPr>
              <p:nvPr/>
            </p:nvSpPr>
            <p:spPr bwMode="auto">
              <a:xfrm flipH="1">
                <a:off x="1343" y="12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35" name="Freeform 2374"/>
              <p:cNvSpPr>
                <a:spLocks noChangeAspect="1"/>
              </p:cNvSpPr>
              <p:nvPr/>
            </p:nvSpPr>
            <p:spPr bwMode="auto">
              <a:xfrm>
                <a:off x="1325" y="1218"/>
                <a:ext cx="22" cy="21"/>
              </a:xfrm>
              <a:custGeom>
                <a:avLst/>
                <a:gdLst>
                  <a:gd name="T0" fmla="*/ 148 w 148"/>
                  <a:gd name="T1" fmla="*/ 118 h 143"/>
                  <a:gd name="T2" fmla="*/ 137 w 148"/>
                  <a:gd name="T3" fmla="*/ 59 h 143"/>
                  <a:gd name="T4" fmla="*/ 125 w 148"/>
                  <a:gd name="T5" fmla="*/ 0 h 143"/>
                  <a:gd name="T6" fmla="*/ 0 w 148"/>
                  <a:gd name="T7" fmla="*/ 25 h 143"/>
                  <a:gd name="T8" fmla="*/ 12 w 148"/>
                  <a:gd name="T9" fmla="*/ 84 h 143"/>
                  <a:gd name="T10" fmla="*/ 23 w 148"/>
                  <a:gd name="T11" fmla="*/ 143 h 143"/>
                  <a:gd name="T12" fmla="*/ 148 w 148"/>
                  <a:gd name="T13" fmla="*/ 118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48" y="118"/>
                    </a:moveTo>
                    <a:lnTo>
                      <a:pt x="137" y="59"/>
                    </a:lnTo>
                    <a:lnTo>
                      <a:pt x="125" y="0"/>
                    </a:lnTo>
                    <a:lnTo>
                      <a:pt x="0" y="25"/>
                    </a:lnTo>
                    <a:lnTo>
                      <a:pt x="12" y="84"/>
                    </a:lnTo>
                    <a:lnTo>
                      <a:pt x="23" y="143"/>
                    </a:lnTo>
                    <a:lnTo>
                      <a:pt x="148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36" name="Freeform 2375"/>
              <p:cNvSpPr>
                <a:spLocks noChangeAspect="1"/>
              </p:cNvSpPr>
              <p:nvPr/>
            </p:nvSpPr>
            <p:spPr bwMode="auto">
              <a:xfrm>
                <a:off x="1325" y="1218"/>
                <a:ext cx="22" cy="21"/>
              </a:xfrm>
              <a:custGeom>
                <a:avLst/>
                <a:gdLst>
                  <a:gd name="T0" fmla="*/ 148 w 148"/>
                  <a:gd name="T1" fmla="*/ 118 h 143"/>
                  <a:gd name="T2" fmla="*/ 137 w 148"/>
                  <a:gd name="T3" fmla="*/ 59 h 143"/>
                  <a:gd name="T4" fmla="*/ 125 w 148"/>
                  <a:gd name="T5" fmla="*/ 0 h 143"/>
                  <a:gd name="T6" fmla="*/ 0 w 148"/>
                  <a:gd name="T7" fmla="*/ 25 h 143"/>
                  <a:gd name="T8" fmla="*/ 12 w 148"/>
                  <a:gd name="T9" fmla="*/ 84 h 143"/>
                  <a:gd name="T10" fmla="*/ 23 w 148"/>
                  <a:gd name="T11" fmla="*/ 143 h 143"/>
                  <a:gd name="T12" fmla="*/ 148 w 148"/>
                  <a:gd name="T13" fmla="*/ 118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48" y="118"/>
                    </a:moveTo>
                    <a:lnTo>
                      <a:pt x="137" y="59"/>
                    </a:lnTo>
                    <a:lnTo>
                      <a:pt x="125" y="0"/>
                    </a:lnTo>
                    <a:lnTo>
                      <a:pt x="0" y="25"/>
                    </a:lnTo>
                    <a:lnTo>
                      <a:pt x="12" y="84"/>
                    </a:lnTo>
                    <a:lnTo>
                      <a:pt x="23" y="143"/>
                    </a:lnTo>
                    <a:lnTo>
                      <a:pt x="148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37" name="Freeform 2376"/>
              <p:cNvSpPr>
                <a:spLocks noChangeAspect="1"/>
              </p:cNvSpPr>
              <p:nvPr/>
            </p:nvSpPr>
            <p:spPr bwMode="auto">
              <a:xfrm>
                <a:off x="1325" y="1222"/>
                <a:ext cx="2" cy="8"/>
              </a:xfrm>
              <a:custGeom>
                <a:avLst/>
                <a:gdLst>
                  <a:gd name="T0" fmla="*/ 16 w 16"/>
                  <a:gd name="T1" fmla="*/ 59 h 59"/>
                  <a:gd name="T2" fmla="*/ 4 w 16"/>
                  <a:gd name="T3" fmla="*/ 0 h 59"/>
                  <a:gd name="T4" fmla="*/ 0 w 16"/>
                  <a:gd name="T5" fmla="*/ 0 h 59"/>
                  <a:gd name="T6" fmla="*/ 16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59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38" name="Line 2377"/>
              <p:cNvSpPr>
                <a:spLocks noChangeAspect="1" noChangeShapeType="1"/>
              </p:cNvSpPr>
              <p:nvPr/>
            </p:nvSpPr>
            <p:spPr bwMode="auto">
              <a:xfrm flipH="1">
                <a:off x="1325" y="12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39" name="Freeform 2378"/>
              <p:cNvSpPr>
                <a:spLocks noChangeAspect="1"/>
              </p:cNvSpPr>
              <p:nvPr/>
            </p:nvSpPr>
            <p:spPr bwMode="auto">
              <a:xfrm>
                <a:off x="1307" y="1222"/>
                <a:ext cx="22" cy="22"/>
              </a:xfrm>
              <a:custGeom>
                <a:avLst/>
                <a:gdLst>
                  <a:gd name="T0" fmla="*/ 155 w 155"/>
                  <a:gd name="T1" fmla="*/ 118 h 153"/>
                  <a:gd name="T2" fmla="*/ 139 w 155"/>
                  <a:gd name="T3" fmla="*/ 59 h 153"/>
                  <a:gd name="T4" fmla="*/ 123 w 155"/>
                  <a:gd name="T5" fmla="*/ 0 h 153"/>
                  <a:gd name="T6" fmla="*/ 0 w 155"/>
                  <a:gd name="T7" fmla="*/ 34 h 153"/>
                  <a:gd name="T8" fmla="*/ 16 w 155"/>
                  <a:gd name="T9" fmla="*/ 93 h 153"/>
                  <a:gd name="T10" fmla="*/ 32 w 155"/>
                  <a:gd name="T11" fmla="*/ 153 h 153"/>
                  <a:gd name="T12" fmla="*/ 155 w 155"/>
                  <a:gd name="T13" fmla="*/ 118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55" y="118"/>
                    </a:move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40" name="Freeform 2379"/>
              <p:cNvSpPr>
                <a:spLocks noChangeAspect="1"/>
              </p:cNvSpPr>
              <p:nvPr/>
            </p:nvSpPr>
            <p:spPr bwMode="auto">
              <a:xfrm>
                <a:off x="1307" y="1222"/>
                <a:ext cx="22" cy="22"/>
              </a:xfrm>
              <a:custGeom>
                <a:avLst/>
                <a:gdLst>
                  <a:gd name="T0" fmla="*/ 155 w 155"/>
                  <a:gd name="T1" fmla="*/ 118 h 153"/>
                  <a:gd name="T2" fmla="*/ 139 w 155"/>
                  <a:gd name="T3" fmla="*/ 59 h 153"/>
                  <a:gd name="T4" fmla="*/ 123 w 155"/>
                  <a:gd name="T5" fmla="*/ 0 h 153"/>
                  <a:gd name="T6" fmla="*/ 0 w 155"/>
                  <a:gd name="T7" fmla="*/ 34 h 153"/>
                  <a:gd name="T8" fmla="*/ 16 w 155"/>
                  <a:gd name="T9" fmla="*/ 93 h 153"/>
                  <a:gd name="T10" fmla="*/ 32 w 155"/>
                  <a:gd name="T11" fmla="*/ 153 h 153"/>
                  <a:gd name="T12" fmla="*/ 155 w 155"/>
                  <a:gd name="T13" fmla="*/ 118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55" y="118"/>
                    </a:move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41" name="Freeform 2380"/>
              <p:cNvSpPr>
                <a:spLocks noChangeAspect="1"/>
              </p:cNvSpPr>
              <p:nvPr/>
            </p:nvSpPr>
            <p:spPr bwMode="auto">
              <a:xfrm>
                <a:off x="1307" y="1227"/>
                <a:ext cx="3" cy="8"/>
              </a:xfrm>
              <a:custGeom>
                <a:avLst/>
                <a:gdLst>
                  <a:gd name="T0" fmla="*/ 20 w 20"/>
                  <a:gd name="T1" fmla="*/ 59 h 59"/>
                  <a:gd name="T2" fmla="*/ 4 w 20"/>
                  <a:gd name="T3" fmla="*/ 0 h 59"/>
                  <a:gd name="T4" fmla="*/ 0 w 20"/>
                  <a:gd name="T5" fmla="*/ 2 h 59"/>
                  <a:gd name="T6" fmla="*/ 20 w 20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59"/>
                  <a:gd name="T14" fmla="*/ 20 w 20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59">
                    <a:moveTo>
                      <a:pt x="20" y="59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2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42" name="Line 2381"/>
              <p:cNvSpPr>
                <a:spLocks noChangeAspect="1" noChangeShapeType="1"/>
              </p:cNvSpPr>
              <p:nvPr/>
            </p:nvSpPr>
            <p:spPr bwMode="auto">
              <a:xfrm flipH="1">
                <a:off x="1307" y="12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43" name="Freeform 2382"/>
              <p:cNvSpPr>
                <a:spLocks noChangeAspect="1"/>
              </p:cNvSpPr>
              <p:nvPr/>
            </p:nvSpPr>
            <p:spPr bwMode="auto">
              <a:xfrm>
                <a:off x="1290" y="1227"/>
                <a:ext cx="22" cy="22"/>
              </a:xfrm>
              <a:custGeom>
                <a:avLst/>
                <a:gdLst>
                  <a:gd name="T0" fmla="*/ 160 w 160"/>
                  <a:gd name="T1" fmla="*/ 114 h 156"/>
                  <a:gd name="T2" fmla="*/ 140 w 160"/>
                  <a:gd name="T3" fmla="*/ 57 h 156"/>
                  <a:gd name="T4" fmla="*/ 120 w 160"/>
                  <a:gd name="T5" fmla="*/ 0 h 156"/>
                  <a:gd name="T6" fmla="*/ 0 w 160"/>
                  <a:gd name="T7" fmla="*/ 43 h 156"/>
                  <a:gd name="T8" fmla="*/ 21 w 160"/>
                  <a:gd name="T9" fmla="*/ 99 h 156"/>
                  <a:gd name="T10" fmla="*/ 41 w 160"/>
                  <a:gd name="T11" fmla="*/ 156 h 156"/>
                  <a:gd name="T12" fmla="*/ 160 w 160"/>
                  <a:gd name="T13" fmla="*/ 114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160" y="114"/>
                    </a:moveTo>
                    <a:lnTo>
                      <a:pt x="140" y="57"/>
                    </a:lnTo>
                    <a:lnTo>
                      <a:pt x="120" y="0"/>
                    </a:lnTo>
                    <a:lnTo>
                      <a:pt x="0" y="43"/>
                    </a:lnTo>
                    <a:lnTo>
                      <a:pt x="21" y="99"/>
                    </a:lnTo>
                    <a:lnTo>
                      <a:pt x="41" y="156"/>
                    </a:lnTo>
                    <a:lnTo>
                      <a:pt x="160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44" name="Freeform 2383"/>
              <p:cNvSpPr>
                <a:spLocks noChangeAspect="1"/>
              </p:cNvSpPr>
              <p:nvPr/>
            </p:nvSpPr>
            <p:spPr bwMode="auto">
              <a:xfrm>
                <a:off x="1290" y="1227"/>
                <a:ext cx="22" cy="22"/>
              </a:xfrm>
              <a:custGeom>
                <a:avLst/>
                <a:gdLst>
                  <a:gd name="T0" fmla="*/ 160 w 160"/>
                  <a:gd name="T1" fmla="*/ 114 h 156"/>
                  <a:gd name="T2" fmla="*/ 140 w 160"/>
                  <a:gd name="T3" fmla="*/ 57 h 156"/>
                  <a:gd name="T4" fmla="*/ 120 w 160"/>
                  <a:gd name="T5" fmla="*/ 0 h 156"/>
                  <a:gd name="T6" fmla="*/ 0 w 160"/>
                  <a:gd name="T7" fmla="*/ 43 h 156"/>
                  <a:gd name="T8" fmla="*/ 21 w 160"/>
                  <a:gd name="T9" fmla="*/ 99 h 156"/>
                  <a:gd name="T10" fmla="*/ 41 w 160"/>
                  <a:gd name="T11" fmla="*/ 156 h 156"/>
                  <a:gd name="T12" fmla="*/ 160 w 160"/>
                  <a:gd name="T13" fmla="*/ 114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160" y="114"/>
                    </a:moveTo>
                    <a:lnTo>
                      <a:pt x="140" y="57"/>
                    </a:lnTo>
                    <a:lnTo>
                      <a:pt x="120" y="0"/>
                    </a:lnTo>
                    <a:lnTo>
                      <a:pt x="0" y="43"/>
                    </a:lnTo>
                    <a:lnTo>
                      <a:pt x="21" y="99"/>
                    </a:lnTo>
                    <a:lnTo>
                      <a:pt x="41" y="156"/>
                    </a:lnTo>
                    <a:lnTo>
                      <a:pt x="160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45" name="Freeform 2384"/>
              <p:cNvSpPr>
                <a:spLocks noChangeAspect="1"/>
              </p:cNvSpPr>
              <p:nvPr/>
            </p:nvSpPr>
            <p:spPr bwMode="auto">
              <a:xfrm>
                <a:off x="1289" y="1233"/>
                <a:ext cx="4" cy="8"/>
              </a:xfrm>
              <a:custGeom>
                <a:avLst/>
                <a:gdLst>
                  <a:gd name="T0" fmla="*/ 24 w 24"/>
                  <a:gd name="T1" fmla="*/ 56 h 56"/>
                  <a:gd name="T2" fmla="*/ 3 w 24"/>
                  <a:gd name="T3" fmla="*/ 0 h 56"/>
                  <a:gd name="T4" fmla="*/ 0 w 24"/>
                  <a:gd name="T5" fmla="*/ 1 h 56"/>
                  <a:gd name="T6" fmla="*/ 24 w 24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56"/>
                  <a:gd name="T14" fmla="*/ 24 w 24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56">
                    <a:moveTo>
                      <a:pt x="24" y="56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4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46" name="Line 2385"/>
              <p:cNvSpPr>
                <a:spLocks noChangeAspect="1" noChangeShapeType="1"/>
              </p:cNvSpPr>
              <p:nvPr/>
            </p:nvSpPr>
            <p:spPr bwMode="auto">
              <a:xfrm flipH="1">
                <a:off x="1289" y="12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47" name="Freeform 2386"/>
              <p:cNvSpPr>
                <a:spLocks noChangeAspect="1"/>
              </p:cNvSpPr>
              <p:nvPr/>
            </p:nvSpPr>
            <p:spPr bwMode="auto">
              <a:xfrm>
                <a:off x="1273" y="1233"/>
                <a:ext cx="23" cy="23"/>
              </a:xfrm>
              <a:custGeom>
                <a:avLst/>
                <a:gdLst>
                  <a:gd name="T0" fmla="*/ 163 w 163"/>
                  <a:gd name="T1" fmla="*/ 111 h 161"/>
                  <a:gd name="T2" fmla="*/ 139 w 163"/>
                  <a:gd name="T3" fmla="*/ 55 h 161"/>
                  <a:gd name="T4" fmla="*/ 115 w 163"/>
                  <a:gd name="T5" fmla="*/ 0 h 161"/>
                  <a:gd name="T6" fmla="*/ 0 w 163"/>
                  <a:gd name="T7" fmla="*/ 50 h 161"/>
                  <a:gd name="T8" fmla="*/ 24 w 163"/>
                  <a:gd name="T9" fmla="*/ 106 h 161"/>
                  <a:gd name="T10" fmla="*/ 48 w 163"/>
                  <a:gd name="T11" fmla="*/ 161 h 161"/>
                  <a:gd name="T12" fmla="*/ 163 w 163"/>
                  <a:gd name="T13" fmla="*/ 11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163" y="111"/>
                    </a:moveTo>
                    <a:lnTo>
                      <a:pt x="139" y="55"/>
                    </a:lnTo>
                    <a:lnTo>
                      <a:pt x="115" y="0"/>
                    </a:lnTo>
                    <a:lnTo>
                      <a:pt x="0" y="50"/>
                    </a:lnTo>
                    <a:lnTo>
                      <a:pt x="24" y="106"/>
                    </a:lnTo>
                    <a:lnTo>
                      <a:pt x="48" y="161"/>
                    </a:lnTo>
                    <a:lnTo>
                      <a:pt x="163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48" name="Freeform 2387"/>
              <p:cNvSpPr>
                <a:spLocks noChangeAspect="1"/>
              </p:cNvSpPr>
              <p:nvPr/>
            </p:nvSpPr>
            <p:spPr bwMode="auto">
              <a:xfrm>
                <a:off x="1273" y="1233"/>
                <a:ext cx="23" cy="23"/>
              </a:xfrm>
              <a:custGeom>
                <a:avLst/>
                <a:gdLst>
                  <a:gd name="T0" fmla="*/ 163 w 163"/>
                  <a:gd name="T1" fmla="*/ 111 h 161"/>
                  <a:gd name="T2" fmla="*/ 139 w 163"/>
                  <a:gd name="T3" fmla="*/ 55 h 161"/>
                  <a:gd name="T4" fmla="*/ 115 w 163"/>
                  <a:gd name="T5" fmla="*/ 0 h 161"/>
                  <a:gd name="T6" fmla="*/ 0 w 163"/>
                  <a:gd name="T7" fmla="*/ 50 h 161"/>
                  <a:gd name="T8" fmla="*/ 24 w 163"/>
                  <a:gd name="T9" fmla="*/ 106 h 161"/>
                  <a:gd name="T10" fmla="*/ 48 w 163"/>
                  <a:gd name="T11" fmla="*/ 161 h 161"/>
                  <a:gd name="T12" fmla="*/ 163 w 163"/>
                  <a:gd name="T13" fmla="*/ 11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163" y="111"/>
                    </a:moveTo>
                    <a:lnTo>
                      <a:pt x="139" y="55"/>
                    </a:lnTo>
                    <a:lnTo>
                      <a:pt x="115" y="0"/>
                    </a:lnTo>
                    <a:lnTo>
                      <a:pt x="0" y="50"/>
                    </a:lnTo>
                    <a:lnTo>
                      <a:pt x="24" y="106"/>
                    </a:lnTo>
                    <a:lnTo>
                      <a:pt x="48" y="161"/>
                    </a:lnTo>
                    <a:lnTo>
                      <a:pt x="163" y="1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49" name="Freeform 2388"/>
              <p:cNvSpPr>
                <a:spLocks noChangeAspect="1"/>
              </p:cNvSpPr>
              <p:nvPr/>
            </p:nvSpPr>
            <p:spPr bwMode="auto">
              <a:xfrm>
                <a:off x="1272" y="1240"/>
                <a:ext cx="4" cy="8"/>
              </a:xfrm>
              <a:custGeom>
                <a:avLst/>
                <a:gdLst>
                  <a:gd name="T0" fmla="*/ 29 w 29"/>
                  <a:gd name="T1" fmla="*/ 56 h 56"/>
                  <a:gd name="T2" fmla="*/ 5 w 29"/>
                  <a:gd name="T3" fmla="*/ 0 h 56"/>
                  <a:gd name="T4" fmla="*/ 0 w 29"/>
                  <a:gd name="T5" fmla="*/ 2 h 56"/>
                  <a:gd name="T6" fmla="*/ 29 w 29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29" y="56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50" name="Line 2389"/>
              <p:cNvSpPr>
                <a:spLocks noChangeAspect="1" noChangeShapeType="1"/>
              </p:cNvSpPr>
              <p:nvPr/>
            </p:nvSpPr>
            <p:spPr bwMode="auto">
              <a:xfrm flipH="1">
                <a:off x="1272" y="12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51" name="Freeform 2390"/>
              <p:cNvSpPr>
                <a:spLocks noChangeAspect="1"/>
              </p:cNvSpPr>
              <p:nvPr/>
            </p:nvSpPr>
            <p:spPr bwMode="auto">
              <a:xfrm>
                <a:off x="1256" y="1241"/>
                <a:ext cx="24" cy="23"/>
              </a:xfrm>
              <a:custGeom>
                <a:avLst/>
                <a:gdLst>
                  <a:gd name="T0" fmla="*/ 166 w 166"/>
                  <a:gd name="T1" fmla="*/ 107 h 165"/>
                  <a:gd name="T2" fmla="*/ 138 w 166"/>
                  <a:gd name="T3" fmla="*/ 54 h 165"/>
                  <a:gd name="T4" fmla="*/ 109 w 166"/>
                  <a:gd name="T5" fmla="*/ 0 h 165"/>
                  <a:gd name="T6" fmla="*/ 0 w 166"/>
                  <a:gd name="T7" fmla="*/ 58 h 165"/>
                  <a:gd name="T8" fmla="*/ 29 w 166"/>
                  <a:gd name="T9" fmla="*/ 112 h 165"/>
                  <a:gd name="T10" fmla="*/ 57 w 166"/>
                  <a:gd name="T11" fmla="*/ 165 h 165"/>
                  <a:gd name="T12" fmla="*/ 166 w 166"/>
                  <a:gd name="T13" fmla="*/ 107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5"/>
                  <a:gd name="T23" fmla="*/ 166 w 166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5">
                    <a:moveTo>
                      <a:pt x="166" y="107"/>
                    </a:moveTo>
                    <a:lnTo>
                      <a:pt x="138" y="54"/>
                    </a:lnTo>
                    <a:lnTo>
                      <a:pt x="109" y="0"/>
                    </a:lnTo>
                    <a:lnTo>
                      <a:pt x="0" y="58"/>
                    </a:lnTo>
                    <a:lnTo>
                      <a:pt x="29" y="112"/>
                    </a:lnTo>
                    <a:lnTo>
                      <a:pt x="57" y="165"/>
                    </a:lnTo>
                    <a:lnTo>
                      <a:pt x="166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52" name="Freeform 2391"/>
              <p:cNvSpPr>
                <a:spLocks noChangeAspect="1"/>
              </p:cNvSpPr>
              <p:nvPr/>
            </p:nvSpPr>
            <p:spPr bwMode="auto">
              <a:xfrm>
                <a:off x="1256" y="1241"/>
                <a:ext cx="24" cy="23"/>
              </a:xfrm>
              <a:custGeom>
                <a:avLst/>
                <a:gdLst>
                  <a:gd name="T0" fmla="*/ 166 w 166"/>
                  <a:gd name="T1" fmla="*/ 107 h 165"/>
                  <a:gd name="T2" fmla="*/ 138 w 166"/>
                  <a:gd name="T3" fmla="*/ 54 h 165"/>
                  <a:gd name="T4" fmla="*/ 109 w 166"/>
                  <a:gd name="T5" fmla="*/ 0 h 165"/>
                  <a:gd name="T6" fmla="*/ 0 w 166"/>
                  <a:gd name="T7" fmla="*/ 58 h 165"/>
                  <a:gd name="T8" fmla="*/ 29 w 166"/>
                  <a:gd name="T9" fmla="*/ 112 h 165"/>
                  <a:gd name="T10" fmla="*/ 57 w 166"/>
                  <a:gd name="T11" fmla="*/ 165 h 165"/>
                  <a:gd name="T12" fmla="*/ 166 w 166"/>
                  <a:gd name="T13" fmla="*/ 107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5"/>
                  <a:gd name="T23" fmla="*/ 166 w 166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5">
                    <a:moveTo>
                      <a:pt x="166" y="107"/>
                    </a:moveTo>
                    <a:lnTo>
                      <a:pt x="138" y="54"/>
                    </a:lnTo>
                    <a:lnTo>
                      <a:pt x="109" y="0"/>
                    </a:lnTo>
                    <a:lnTo>
                      <a:pt x="0" y="58"/>
                    </a:lnTo>
                    <a:lnTo>
                      <a:pt x="29" y="112"/>
                    </a:lnTo>
                    <a:lnTo>
                      <a:pt x="57" y="165"/>
                    </a:lnTo>
                    <a:lnTo>
                      <a:pt x="166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53" name="Freeform 2392"/>
              <p:cNvSpPr>
                <a:spLocks noChangeAspect="1"/>
              </p:cNvSpPr>
              <p:nvPr/>
            </p:nvSpPr>
            <p:spPr bwMode="auto">
              <a:xfrm>
                <a:off x="1256" y="1249"/>
                <a:ext cx="5" cy="8"/>
              </a:xfrm>
              <a:custGeom>
                <a:avLst/>
                <a:gdLst>
                  <a:gd name="T0" fmla="*/ 32 w 32"/>
                  <a:gd name="T1" fmla="*/ 54 h 54"/>
                  <a:gd name="T2" fmla="*/ 3 w 32"/>
                  <a:gd name="T3" fmla="*/ 0 h 54"/>
                  <a:gd name="T4" fmla="*/ 0 w 32"/>
                  <a:gd name="T5" fmla="*/ 1 h 54"/>
                  <a:gd name="T6" fmla="*/ 32 w 32"/>
                  <a:gd name="T7" fmla="*/ 54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32" y="54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32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54" name="Line 2393"/>
              <p:cNvSpPr>
                <a:spLocks noChangeAspect="1" noChangeShapeType="1"/>
              </p:cNvSpPr>
              <p:nvPr/>
            </p:nvSpPr>
            <p:spPr bwMode="auto">
              <a:xfrm flipH="1">
                <a:off x="1256" y="12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55" name="Freeform 2394"/>
              <p:cNvSpPr>
                <a:spLocks noChangeAspect="1"/>
              </p:cNvSpPr>
              <p:nvPr/>
            </p:nvSpPr>
            <p:spPr bwMode="auto">
              <a:xfrm>
                <a:off x="1241" y="1249"/>
                <a:ext cx="24" cy="24"/>
              </a:xfrm>
              <a:custGeom>
                <a:avLst/>
                <a:gdLst>
                  <a:gd name="T0" fmla="*/ 169 w 169"/>
                  <a:gd name="T1" fmla="*/ 105 h 169"/>
                  <a:gd name="T2" fmla="*/ 137 w 169"/>
                  <a:gd name="T3" fmla="*/ 53 h 169"/>
                  <a:gd name="T4" fmla="*/ 105 w 169"/>
                  <a:gd name="T5" fmla="*/ 0 h 169"/>
                  <a:gd name="T6" fmla="*/ 0 w 169"/>
                  <a:gd name="T7" fmla="*/ 64 h 169"/>
                  <a:gd name="T8" fmla="*/ 32 w 169"/>
                  <a:gd name="T9" fmla="*/ 116 h 169"/>
                  <a:gd name="T10" fmla="*/ 64 w 169"/>
                  <a:gd name="T11" fmla="*/ 169 h 169"/>
                  <a:gd name="T12" fmla="*/ 169 w 169"/>
                  <a:gd name="T13" fmla="*/ 105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9"/>
                  <a:gd name="T23" fmla="*/ 169 w 169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9">
                    <a:moveTo>
                      <a:pt x="169" y="105"/>
                    </a:moveTo>
                    <a:lnTo>
                      <a:pt x="137" y="53"/>
                    </a:lnTo>
                    <a:lnTo>
                      <a:pt x="105" y="0"/>
                    </a:lnTo>
                    <a:lnTo>
                      <a:pt x="0" y="64"/>
                    </a:lnTo>
                    <a:lnTo>
                      <a:pt x="32" y="116"/>
                    </a:lnTo>
                    <a:lnTo>
                      <a:pt x="64" y="169"/>
                    </a:lnTo>
                    <a:lnTo>
                      <a:pt x="169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56" name="Freeform 2395"/>
              <p:cNvSpPr>
                <a:spLocks noChangeAspect="1"/>
              </p:cNvSpPr>
              <p:nvPr/>
            </p:nvSpPr>
            <p:spPr bwMode="auto">
              <a:xfrm>
                <a:off x="1241" y="1249"/>
                <a:ext cx="24" cy="24"/>
              </a:xfrm>
              <a:custGeom>
                <a:avLst/>
                <a:gdLst>
                  <a:gd name="T0" fmla="*/ 169 w 169"/>
                  <a:gd name="T1" fmla="*/ 105 h 169"/>
                  <a:gd name="T2" fmla="*/ 137 w 169"/>
                  <a:gd name="T3" fmla="*/ 53 h 169"/>
                  <a:gd name="T4" fmla="*/ 105 w 169"/>
                  <a:gd name="T5" fmla="*/ 0 h 169"/>
                  <a:gd name="T6" fmla="*/ 0 w 169"/>
                  <a:gd name="T7" fmla="*/ 64 h 169"/>
                  <a:gd name="T8" fmla="*/ 32 w 169"/>
                  <a:gd name="T9" fmla="*/ 116 h 169"/>
                  <a:gd name="T10" fmla="*/ 64 w 169"/>
                  <a:gd name="T11" fmla="*/ 169 h 169"/>
                  <a:gd name="T12" fmla="*/ 169 w 169"/>
                  <a:gd name="T13" fmla="*/ 105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9"/>
                  <a:gd name="T23" fmla="*/ 169 w 169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9">
                    <a:moveTo>
                      <a:pt x="169" y="105"/>
                    </a:moveTo>
                    <a:lnTo>
                      <a:pt x="137" y="53"/>
                    </a:lnTo>
                    <a:lnTo>
                      <a:pt x="105" y="0"/>
                    </a:lnTo>
                    <a:lnTo>
                      <a:pt x="0" y="64"/>
                    </a:lnTo>
                    <a:lnTo>
                      <a:pt x="32" y="116"/>
                    </a:lnTo>
                    <a:lnTo>
                      <a:pt x="64" y="169"/>
                    </a:lnTo>
                    <a:lnTo>
                      <a:pt x="169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57" name="Freeform 2396"/>
              <p:cNvSpPr>
                <a:spLocks noChangeAspect="1"/>
              </p:cNvSpPr>
              <p:nvPr/>
            </p:nvSpPr>
            <p:spPr bwMode="auto">
              <a:xfrm>
                <a:off x="1241" y="1258"/>
                <a:ext cx="5" cy="8"/>
              </a:xfrm>
              <a:custGeom>
                <a:avLst/>
                <a:gdLst>
                  <a:gd name="T0" fmla="*/ 35 w 35"/>
                  <a:gd name="T1" fmla="*/ 52 h 52"/>
                  <a:gd name="T2" fmla="*/ 3 w 35"/>
                  <a:gd name="T3" fmla="*/ 0 h 52"/>
                  <a:gd name="T4" fmla="*/ 0 w 35"/>
                  <a:gd name="T5" fmla="*/ 2 h 52"/>
                  <a:gd name="T6" fmla="*/ 35 w 35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2"/>
                  <a:gd name="T14" fmla="*/ 35 w 35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2">
                    <a:moveTo>
                      <a:pt x="35" y="52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5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58" name="Line 2397"/>
              <p:cNvSpPr>
                <a:spLocks noChangeAspect="1" noChangeShapeType="1"/>
              </p:cNvSpPr>
              <p:nvPr/>
            </p:nvSpPr>
            <p:spPr bwMode="auto">
              <a:xfrm flipH="1">
                <a:off x="1241" y="12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59" name="Freeform 2398"/>
              <p:cNvSpPr>
                <a:spLocks noChangeAspect="1"/>
              </p:cNvSpPr>
              <p:nvPr/>
            </p:nvSpPr>
            <p:spPr bwMode="auto">
              <a:xfrm>
                <a:off x="1226" y="1258"/>
                <a:ext cx="25" cy="25"/>
              </a:xfrm>
              <a:custGeom>
                <a:avLst/>
                <a:gdLst>
                  <a:gd name="T0" fmla="*/ 169 w 169"/>
                  <a:gd name="T1" fmla="*/ 100 h 171"/>
                  <a:gd name="T2" fmla="*/ 134 w 169"/>
                  <a:gd name="T3" fmla="*/ 50 h 171"/>
                  <a:gd name="T4" fmla="*/ 99 w 169"/>
                  <a:gd name="T5" fmla="*/ 0 h 171"/>
                  <a:gd name="T6" fmla="*/ 0 w 169"/>
                  <a:gd name="T7" fmla="*/ 71 h 171"/>
                  <a:gd name="T8" fmla="*/ 35 w 169"/>
                  <a:gd name="T9" fmla="*/ 121 h 171"/>
                  <a:gd name="T10" fmla="*/ 71 w 169"/>
                  <a:gd name="T11" fmla="*/ 171 h 171"/>
                  <a:gd name="T12" fmla="*/ 169 w 169"/>
                  <a:gd name="T13" fmla="*/ 10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169" y="100"/>
                    </a:moveTo>
                    <a:lnTo>
                      <a:pt x="134" y="50"/>
                    </a:lnTo>
                    <a:lnTo>
                      <a:pt x="99" y="0"/>
                    </a:lnTo>
                    <a:lnTo>
                      <a:pt x="0" y="71"/>
                    </a:lnTo>
                    <a:lnTo>
                      <a:pt x="35" y="121"/>
                    </a:lnTo>
                    <a:lnTo>
                      <a:pt x="71" y="171"/>
                    </a:lnTo>
                    <a:lnTo>
                      <a:pt x="169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60" name="Freeform 2399"/>
              <p:cNvSpPr>
                <a:spLocks noChangeAspect="1"/>
              </p:cNvSpPr>
              <p:nvPr/>
            </p:nvSpPr>
            <p:spPr bwMode="auto">
              <a:xfrm>
                <a:off x="1226" y="1258"/>
                <a:ext cx="25" cy="25"/>
              </a:xfrm>
              <a:custGeom>
                <a:avLst/>
                <a:gdLst>
                  <a:gd name="T0" fmla="*/ 169 w 169"/>
                  <a:gd name="T1" fmla="*/ 100 h 171"/>
                  <a:gd name="T2" fmla="*/ 134 w 169"/>
                  <a:gd name="T3" fmla="*/ 50 h 171"/>
                  <a:gd name="T4" fmla="*/ 99 w 169"/>
                  <a:gd name="T5" fmla="*/ 0 h 171"/>
                  <a:gd name="T6" fmla="*/ 0 w 169"/>
                  <a:gd name="T7" fmla="*/ 71 h 171"/>
                  <a:gd name="T8" fmla="*/ 35 w 169"/>
                  <a:gd name="T9" fmla="*/ 121 h 171"/>
                  <a:gd name="T10" fmla="*/ 71 w 169"/>
                  <a:gd name="T11" fmla="*/ 171 h 171"/>
                  <a:gd name="T12" fmla="*/ 169 w 169"/>
                  <a:gd name="T13" fmla="*/ 10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169" y="100"/>
                    </a:moveTo>
                    <a:lnTo>
                      <a:pt x="134" y="50"/>
                    </a:lnTo>
                    <a:lnTo>
                      <a:pt x="99" y="0"/>
                    </a:lnTo>
                    <a:lnTo>
                      <a:pt x="0" y="71"/>
                    </a:lnTo>
                    <a:lnTo>
                      <a:pt x="35" y="121"/>
                    </a:lnTo>
                    <a:lnTo>
                      <a:pt x="71" y="171"/>
                    </a:lnTo>
                    <a:lnTo>
                      <a:pt x="169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61" name="Freeform 2400"/>
              <p:cNvSpPr>
                <a:spLocks noChangeAspect="1"/>
              </p:cNvSpPr>
              <p:nvPr/>
            </p:nvSpPr>
            <p:spPr bwMode="auto">
              <a:xfrm>
                <a:off x="1226" y="1269"/>
                <a:ext cx="5" cy="7"/>
              </a:xfrm>
              <a:custGeom>
                <a:avLst/>
                <a:gdLst>
                  <a:gd name="T0" fmla="*/ 37 w 37"/>
                  <a:gd name="T1" fmla="*/ 50 h 50"/>
                  <a:gd name="T2" fmla="*/ 2 w 37"/>
                  <a:gd name="T3" fmla="*/ 0 h 50"/>
                  <a:gd name="T4" fmla="*/ 0 w 37"/>
                  <a:gd name="T5" fmla="*/ 2 h 50"/>
                  <a:gd name="T6" fmla="*/ 37 w 37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5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37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62" name="Line 2401"/>
              <p:cNvSpPr>
                <a:spLocks noChangeAspect="1" noChangeShapeType="1"/>
              </p:cNvSpPr>
              <p:nvPr/>
            </p:nvSpPr>
            <p:spPr bwMode="auto">
              <a:xfrm flipH="1">
                <a:off x="1226" y="126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63" name="Freeform 2402"/>
              <p:cNvSpPr>
                <a:spLocks noChangeAspect="1"/>
              </p:cNvSpPr>
              <p:nvPr/>
            </p:nvSpPr>
            <p:spPr bwMode="auto">
              <a:xfrm>
                <a:off x="1213" y="1269"/>
                <a:ext cx="24" cy="24"/>
              </a:xfrm>
              <a:custGeom>
                <a:avLst/>
                <a:gdLst>
                  <a:gd name="T0" fmla="*/ 170 w 170"/>
                  <a:gd name="T1" fmla="*/ 96 h 171"/>
                  <a:gd name="T2" fmla="*/ 132 w 170"/>
                  <a:gd name="T3" fmla="*/ 48 h 171"/>
                  <a:gd name="T4" fmla="*/ 95 w 170"/>
                  <a:gd name="T5" fmla="*/ 0 h 171"/>
                  <a:gd name="T6" fmla="*/ 0 w 170"/>
                  <a:gd name="T7" fmla="*/ 75 h 171"/>
                  <a:gd name="T8" fmla="*/ 38 w 170"/>
                  <a:gd name="T9" fmla="*/ 123 h 171"/>
                  <a:gd name="T10" fmla="*/ 75 w 170"/>
                  <a:gd name="T11" fmla="*/ 171 h 171"/>
                  <a:gd name="T12" fmla="*/ 170 w 170"/>
                  <a:gd name="T13" fmla="*/ 96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170" y="96"/>
                    </a:moveTo>
                    <a:lnTo>
                      <a:pt x="132" y="48"/>
                    </a:lnTo>
                    <a:lnTo>
                      <a:pt x="95" y="0"/>
                    </a:lnTo>
                    <a:lnTo>
                      <a:pt x="0" y="75"/>
                    </a:lnTo>
                    <a:lnTo>
                      <a:pt x="38" y="123"/>
                    </a:lnTo>
                    <a:lnTo>
                      <a:pt x="75" y="171"/>
                    </a:lnTo>
                    <a:lnTo>
                      <a:pt x="170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64" name="Freeform 2403"/>
              <p:cNvSpPr>
                <a:spLocks noChangeAspect="1"/>
              </p:cNvSpPr>
              <p:nvPr/>
            </p:nvSpPr>
            <p:spPr bwMode="auto">
              <a:xfrm>
                <a:off x="1213" y="1269"/>
                <a:ext cx="24" cy="24"/>
              </a:xfrm>
              <a:custGeom>
                <a:avLst/>
                <a:gdLst>
                  <a:gd name="T0" fmla="*/ 170 w 170"/>
                  <a:gd name="T1" fmla="*/ 96 h 171"/>
                  <a:gd name="T2" fmla="*/ 132 w 170"/>
                  <a:gd name="T3" fmla="*/ 48 h 171"/>
                  <a:gd name="T4" fmla="*/ 95 w 170"/>
                  <a:gd name="T5" fmla="*/ 0 h 171"/>
                  <a:gd name="T6" fmla="*/ 0 w 170"/>
                  <a:gd name="T7" fmla="*/ 75 h 171"/>
                  <a:gd name="T8" fmla="*/ 38 w 170"/>
                  <a:gd name="T9" fmla="*/ 123 h 171"/>
                  <a:gd name="T10" fmla="*/ 75 w 170"/>
                  <a:gd name="T11" fmla="*/ 171 h 171"/>
                  <a:gd name="T12" fmla="*/ 170 w 170"/>
                  <a:gd name="T13" fmla="*/ 96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170" y="96"/>
                    </a:moveTo>
                    <a:lnTo>
                      <a:pt x="132" y="48"/>
                    </a:lnTo>
                    <a:lnTo>
                      <a:pt x="95" y="0"/>
                    </a:lnTo>
                    <a:lnTo>
                      <a:pt x="0" y="75"/>
                    </a:lnTo>
                    <a:lnTo>
                      <a:pt x="38" y="123"/>
                    </a:lnTo>
                    <a:lnTo>
                      <a:pt x="75" y="171"/>
                    </a:lnTo>
                    <a:lnTo>
                      <a:pt x="170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65" name="Freeform 2404"/>
              <p:cNvSpPr>
                <a:spLocks noChangeAspect="1"/>
              </p:cNvSpPr>
              <p:nvPr/>
            </p:nvSpPr>
            <p:spPr bwMode="auto">
              <a:xfrm>
                <a:off x="1212" y="1280"/>
                <a:ext cx="6" cy="6"/>
              </a:xfrm>
              <a:custGeom>
                <a:avLst/>
                <a:gdLst>
                  <a:gd name="T0" fmla="*/ 41 w 41"/>
                  <a:gd name="T1" fmla="*/ 48 h 48"/>
                  <a:gd name="T2" fmla="*/ 3 w 41"/>
                  <a:gd name="T3" fmla="*/ 0 h 48"/>
                  <a:gd name="T4" fmla="*/ 0 w 41"/>
                  <a:gd name="T5" fmla="*/ 3 h 48"/>
                  <a:gd name="T6" fmla="*/ 41 w 41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8"/>
                  <a:gd name="T14" fmla="*/ 41 w 41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8">
                    <a:moveTo>
                      <a:pt x="41" y="48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1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66" name="Line 2405"/>
              <p:cNvSpPr>
                <a:spLocks noChangeAspect="1" noChangeShapeType="1"/>
              </p:cNvSpPr>
              <p:nvPr/>
            </p:nvSpPr>
            <p:spPr bwMode="auto">
              <a:xfrm flipH="1">
                <a:off x="1212" y="12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67" name="Freeform 2406"/>
              <p:cNvSpPr>
                <a:spLocks noChangeAspect="1"/>
              </p:cNvSpPr>
              <p:nvPr/>
            </p:nvSpPr>
            <p:spPr bwMode="auto">
              <a:xfrm>
                <a:off x="1199" y="1280"/>
                <a:ext cx="25" cy="24"/>
              </a:xfrm>
              <a:custGeom>
                <a:avLst/>
                <a:gdLst>
                  <a:gd name="T0" fmla="*/ 171 w 171"/>
                  <a:gd name="T1" fmla="*/ 91 h 170"/>
                  <a:gd name="T2" fmla="*/ 130 w 171"/>
                  <a:gd name="T3" fmla="*/ 45 h 170"/>
                  <a:gd name="T4" fmla="*/ 89 w 171"/>
                  <a:gd name="T5" fmla="*/ 0 h 170"/>
                  <a:gd name="T6" fmla="*/ 0 w 171"/>
                  <a:gd name="T7" fmla="*/ 79 h 170"/>
                  <a:gd name="T8" fmla="*/ 41 w 171"/>
                  <a:gd name="T9" fmla="*/ 125 h 170"/>
                  <a:gd name="T10" fmla="*/ 82 w 171"/>
                  <a:gd name="T11" fmla="*/ 170 h 170"/>
                  <a:gd name="T12" fmla="*/ 171 w 171"/>
                  <a:gd name="T13" fmla="*/ 91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0"/>
                  <a:gd name="T23" fmla="*/ 171 w 171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0">
                    <a:moveTo>
                      <a:pt x="171" y="91"/>
                    </a:moveTo>
                    <a:lnTo>
                      <a:pt x="130" y="45"/>
                    </a:lnTo>
                    <a:lnTo>
                      <a:pt x="89" y="0"/>
                    </a:lnTo>
                    <a:lnTo>
                      <a:pt x="0" y="79"/>
                    </a:lnTo>
                    <a:lnTo>
                      <a:pt x="41" y="125"/>
                    </a:lnTo>
                    <a:lnTo>
                      <a:pt x="82" y="170"/>
                    </a:lnTo>
                    <a:lnTo>
                      <a:pt x="171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68" name="Freeform 2407"/>
              <p:cNvSpPr>
                <a:spLocks noChangeAspect="1"/>
              </p:cNvSpPr>
              <p:nvPr/>
            </p:nvSpPr>
            <p:spPr bwMode="auto">
              <a:xfrm>
                <a:off x="1199" y="1280"/>
                <a:ext cx="25" cy="24"/>
              </a:xfrm>
              <a:custGeom>
                <a:avLst/>
                <a:gdLst>
                  <a:gd name="T0" fmla="*/ 171 w 171"/>
                  <a:gd name="T1" fmla="*/ 91 h 170"/>
                  <a:gd name="T2" fmla="*/ 130 w 171"/>
                  <a:gd name="T3" fmla="*/ 45 h 170"/>
                  <a:gd name="T4" fmla="*/ 89 w 171"/>
                  <a:gd name="T5" fmla="*/ 0 h 170"/>
                  <a:gd name="T6" fmla="*/ 0 w 171"/>
                  <a:gd name="T7" fmla="*/ 79 h 170"/>
                  <a:gd name="T8" fmla="*/ 41 w 171"/>
                  <a:gd name="T9" fmla="*/ 125 h 170"/>
                  <a:gd name="T10" fmla="*/ 82 w 171"/>
                  <a:gd name="T11" fmla="*/ 170 h 170"/>
                  <a:gd name="T12" fmla="*/ 171 w 171"/>
                  <a:gd name="T13" fmla="*/ 91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0"/>
                  <a:gd name="T23" fmla="*/ 171 w 171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0">
                    <a:moveTo>
                      <a:pt x="171" y="91"/>
                    </a:moveTo>
                    <a:lnTo>
                      <a:pt x="130" y="45"/>
                    </a:lnTo>
                    <a:lnTo>
                      <a:pt x="89" y="0"/>
                    </a:lnTo>
                    <a:lnTo>
                      <a:pt x="0" y="79"/>
                    </a:lnTo>
                    <a:lnTo>
                      <a:pt x="41" y="125"/>
                    </a:lnTo>
                    <a:lnTo>
                      <a:pt x="82" y="170"/>
                    </a:lnTo>
                    <a:lnTo>
                      <a:pt x="171" y="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69" name="Freeform 2408"/>
              <p:cNvSpPr>
                <a:spLocks noChangeAspect="1"/>
              </p:cNvSpPr>
              <p:nvPr/>
            </p:nvSpPr>
            <p:spPr bwMode="auto">
              <a:xfrm>
                <a:off x="1199" y="1291"/>
                <a:ext cx="6" cy="7"/>
              </a:xfrm>
              <a:custGeom>
                <a:avLst/>
                <a:gdLst>
                  <a:gd name="T0" fmla="*/ 43 w 43"/>
                  <a:gd name="T1" fmla="*/ 46 h 46"/>
                  <a:gd name="T2" fmla="*/ 2 w 43"/>
                  <a:gd name="T3" fmla="*/ 0 h 46"/>
                  <a:gd name="T4" fmla="*/ 0 w 43"/>
                  <a:gd name="T5" fmla="*/ 3 h 46"/>
                  <a:gd name="T6" fmla="*/ 43 w 43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43" y="46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70" name="Line 2409"/>
              <p:cNvSpPr>
                <a:spLocks noChangeAspect="1" noChangeShapeType="1"/>
              </p:cNvSpPr>
              <p:nvPr/>
            </p:nvSpPr>
            <p:spPr bwMode="auto">
              <a:xfrm flipH="1">
                <a:off x="1199" y="129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71" name="Freeform 2410"/>
              <p:cNvSpPr>
                <a:spLocks noChangeAspect="1"/>
              </p:cNvSpPr>
              <p:nvPr/>
            </p:nvSpPr>
            <p:spPr bwMode="auto">
              <a:xfrm>
                <a:off x="1187" y="1292"/>
                <a:ext cx="25" cy="24"/>
              </a:xfrm>
              <a:custGeom>
                <a:avLst/>
                <a:gdLst>
                  <a:gd name="T0" fmla="*/ 171 w 171"/>
                  <a:gd name="T1" fmla="*/ 86 h 170"/>
                  <a:gd name="T2" fmla="*/ 127 w 171"/>
                  <a:gd name="T3" fmla="*/ 43 h 170"/>
                  <a:gd name="T4" fmla="*/ 84 w 171"/>
                  <a:gd name="T5" fmla="*/ 0 h 170"/>
                  <a:gd name="T6" fmla="*/ 0 w 171"/>
                  <a:gd name="T7" fmla="*/ 84 h 170"/>
                  <a:gd name="T8" fmla="*/ 43 w 171"/>
                  <a:gd name="T9" fmla="*/ 127 h 170"/>
                  <a:gd name="T10" fmla="*/ 86 w 171"/>
                  <a:gd name="T11" fmla="*/ 170 h 170"/>
                  <a:gd name="T12" fmla="*/ 171 w 171"/>
                  <a:gd name="T13" fmla="*/ 86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0"/>
                  <a:gd name="T23" fmla="*/ 171 w 171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0">
                    <a:moveTo>
                      <a:pt x="171" y="86"/>
                    </a:moveTo>
                    <a:lnTo>
                      <a:pt x="127" y="43"/>
                    </a:lnTo>
                    <a:lnTo>
                      <a:pt x="84" y="0"/>
                    </a:lnTo>
                    <a:lnTo>
                      <a:pt x="0" y="84"/>
                    </a:lnTo>
                    <a:lnTo>
                      <a:pt x="43" y="127"/>
                    </a:lnTo>
                    <a:lnTo>
                      <a:pt x="86" y="170"/>
                    </a:lnTo>
                    <a:lnTo>
                      <a:pt x="171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72" name="Freeform 2411"/>
              <p:cNvSpPr>
                <a:spLocks noChangeAspect="1"/>
              </p:cNvSpPr>
              <p:nvPr/>
            </p:nvSpPr>
            <p:spPr bwMode="auto">
              <a:xfrm>
                <a:off x="1187" y="1292"/>
                <a:ext cx="25" cy="24"/>
              </a:xfrm>
              <a:custGeom>
                <a:avLst/>
                <a:gdLst>
                  <a:gd name="T0" fmla="*/ 171 w 171"/>
                  <a:gd name="T1" fmla="*/ 86 h 170"/>
                  <a:gd name="T2" fmla="*/ 127 w 171"/>
                  <a:gd name="T3" fmla="*/ 43 h 170"/>
                  <a:gd name="T4" fmla="*/ 84 w 171"/>
                  <a:gd name="T5" fmla="*/ 0 h 170"/>
                  <a:gd name="T6" fmla="*/ 0 w 171"/>
                  <a:gd name="T7" fmla="*/ 84 h 170"/>
                  <a:gd name="T8" fmla="*/ 43 w 171"/>
                  <a:gd name="T9" fmla="*/ 127 h 170"/>
                  <a:gd name="T10" fmla="*/ 86 w 171"/>
                  <a:gd name="T11" fmla="*/ 170 h 170"/>
                  <a:gd name="T12" fmla="*/ 171 w 171"/>
                  <a:gd name="T13" fmla="*/ 86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0"/>
                  <a:gd name="T23" fmla="*/ 171 w 171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0">
                    <a:moveTo>
                      <a:pt x="171" y="86"/>
                    </a:moveTo>
                    <a:lnTo>
                      <a:pt x="127" y="43"/>
                    </a:lnTo>
                    <a:lnTo>
                      <a:pt x="84" y="0"/>
                    </a:lnTo>
                    <a:lnTo>
                      <a:pt x="0" y="84"/>
                    </a:lnTo>
                    <a:lnTo>
                      <a:pt x="43" y="127"/>
                    </a:lnTo>
                    <a:lnTo>
                      <a:pt x="86" y="170"/>
                    </a:lnTo>
                    <a:lnTo>
                      <a:pt x="171" y="8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73" name="Freeform 2412"/>
              <p:cNvSpPr>
                <a:spLocks noChangeAspect="1"/>
              </p:cNvSpPr>
              <p:nvPr/>
            </p:nvSpPr>
            <p:spPr bwMode="auto">
              <a:xfrm>
                <a:off x="1187" y="1304"/>
                <a:ext cx="6" cy="6"/>
              </a:xfrm>
              <a:custGeom>
                <a:avLst/>
                <a:gdLst>
                  <a:gd name="T0" fmla="*/ 45 w 45"/>
                  <a:gd name="T1" fmla="*/ 43 h 43"/>
                  <a:gd name="T2" fmla="*/ 2 w 45"/>
                  <a:gd name="T3" fmla="*/ 0 h 43"/>
                  <a:gd name="T4" fmla="*/ 0 w 45"/>
                  <a:gd name="T5" fmla="*/ 2 h 43"/>
                  <a:gd name="T6" fmla="*/ 45 w 45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43"/>
                  <a:gd name="T14" fmla="*/ 45 w 45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43">
                    <a:moveTo>
                      <a:pt x="45" y="43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45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74" name="Line 2413"/>
              <p:cNvSpPr>
                <a:spLocks noChangeAspect="1" noChangeShapeType="1"/>
              </p:cNvSpPr>
              <p:nvPr/>
            </p:nvSpPr>
            <p:spPr bwMode="auto">
              <a:xfrm flipH="1">
                <a:off x="1187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75" name="Freeform 2414"/>
              <p:cNvSpPr>
                <a:spLocks noChangeAspect="1"/>
              </p:cNvSpPr>
              <p:nvPr/>
            </p:nvSpPr>
            <p:spPr bwMode="auto">
              <a:xfrm>
                <a:off x="1176" y="1304"/>
                <a:ext cx="24" cy="24"/>
              </a:xfrm>
              <a:custGeom>
                <a:avLst/>
                <a:gdLst>
                  <a:gd name="T0" fmla="*/ 170 w 170"/>
                  <a:gd name="T1" fmla="*/ 82 h 170"/>
                  <a:gd name="T2" fmla="*/ 124 w 170"/>
                  <a:gd name="T3" fmla="*/ 41 h 170"/>
                  <a:gd name="T4" fmla="*/ 79 w 170"/>
                  <a:gd name="T5" fmla="*/ 0 h 170"/>
                  <a:gd name="T6" fmla="*/ 0 w 170"/>
                  <a:gd name="T7" fmla="*/ 88 h 170"/>
                  <a:gd name="T8" fmla="*/ 46 w 170"/>
                  <a:gd name="T9" fmla="*/ 129 h 170"/>
                  <a:gd name="T10" fmla="*/ 91 w 170"/>
                  <a:gd name="T11" fmla="*/ 170 h 170"/>
                  <a:gd name="T12" fmla="*/ 170 w 170"/>
                  <a:gd name="T13" fmla="*/ 82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82"/>
                    </a:moveTo>
                    <a:lnTo>
                      <a:pt x="124" y="41"/>
                    </a:lnTo>
                    <a:lnTo>
                      <a:pt x="79" y="0"/>
                    </a:lnTo>
                    <a:lnTo>
                      <a:pt x="0" y="88"/>
                    </a:lnTo>
                    <a:lnTo>
                      <a:pt x="46" y="129"/>
                    </a:lnTo>
                    <a:lnTo>
                      <a:pt x="91" y="170"/>
                    </a:lnTo>
                    <a:lnTo>
                      <a:pt x="170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76" name="Freeform 2415"/>
              <p:cNvSpPr>
                <a:spLocks noChangeAspect="1"/>
              </p:cNvSpPr>
              <p:nvPr/>
            </p:nvSpPr>
            <p:spPr bwMode="auto">
              <a:xfrm>
                <a:off x="1176" y="1304"/>
                <a:ext cx="24" cy="24"/>
              </a:xfrm>
              <a:custGeom>
                <a:avLst/>
                <a:gdLst>
                  <a:gd name="T0" fmla="*/ 170 w 170"/>
                  <a:gd name="T1" fmla="*/ 82 h 170"/>
                  <a:gd name="T2" fmla="*/ 124 w 170"/>
                  <a:gd name="T3" fmla="*/ 41 h 170"/>
                  <a:gd name="T4" fmla="*/ 79 w 170"/>
                  <a:gd name="T5" fmla="*/ 0 h 170"/>
                  <a:gd name="T6" fmla="*/ 0 w 170"/>
                  <a:gd name="T7" fmla="*/ 88 h 170"/>
                  <a:gd name="T8" fmla="*/ 46 w 170"/>
                  <a:gd name="T9" fmla="*/ 129 h 170"/>
                  <a:gd name="T10" fmla="*/ 91 w 170"/>
                  <a:gd name="T11" fmla="*/ 170 h 170"/>
                  <a:gd name="T12" fmla="*/ 170 w 170"/>
                  <a:gd name="T13" fmla="*/ 82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82"/>
                    </a:moveTo>
                    <a:lnTo>
                      <a:pt x="124" y="41"/>
                    </a:lnTo>
                    <a:lnTo>
                      <a:pt x="79" y="0"/>
                    </a:lnTo>
                    <a:lnTo>
                      <a:pt x="0" y="88"/>
                    </a:lnTo>
                    <a:lnTo>
                      <a:pt x="46" y="129"/>
                    </a:lnTo>
                    <a:lnTo>
                      <a:pt x="91" y="170"/>
                    </a:lnTo>
                    <a:lnTo>
                      <a:pt x="170" y="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77" name="Freeform 2416"/>
              <p:cNvSpPr>
                <a:spLocks noChangeAspect="1"/>
              </p:cNvSpPr>
              <p:nvPr/>
            </p:nvSpPr>
            <p:spPr bwMode="auto">
              <a:xfrm>
                <a:off x="1175" y="1317"/>
                <a:ext cx="7" cy="5"/>
              </a:xfrm>
              <a:custGeom>
                <a:avLst/>
                <a:gdLst>
                  <a:gd name="T0" fmla="*/ 48 w 48"/>
                  <a:gd name="T1" fmla="*/ 41 h 41"/>
                  <a:gd name="T2" fmla="*/ 2 w 48"/>
                  <a:gd name="T3" fmla="*/ 0 h 41"/>
                  <a:gd name="T4" fmla="*/ 0 w 48"/>
                  <a:gd name="T5" fmla="*/ 3 h 41"/>
                  <a:gd name="T6" fmla="*/ 48 w 48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41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8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78" name="Line 2417"/>
              <p:cNvSpPr>
                <a:spLocks noChangeAspect="1" noChangeShapeType="1"/>
              </p:cNvSpPr>
              <p:nvPr/>
            </p:nvSpPr>
            <p:spPr bwMode="auto">
              <a:xfrm flipH="1">
                <a:off x="1175" y="13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79" name="Freeform 2418"/>
              <p:cNvSpPr>
                <a:spLocks noChangeAspect="1"/>
              </p:cNvSpPr>
              <p:nvPr/>
            </p:nvSpPr>
            <p:spPr bwMode="auto">
              <a:xfrm>
                <a:off x="1165" y="1317"/>
                <a:ext cx="24" cy="24"/>
              </a:xfrm>
              <a:custGeom>
                <a:avLst/>
                <a:gdLst>
                  <a:gd name="T0" fmla="*/ 169 w 169"/>
                  <a:gd name="T1" fmla="*/ 75 h 166"/>
                  <a:gd name="T2" fmla="*/ 121 w 169"/>
                  <a:gd name="T3" fmla="*/ 38 h 166"/>
                  <a:gd name="T4" fmla="*/ 73 w 169"/>
                  <a:gd name="T5" fmla="*/ 0 h 166"/>
                  <a:gd name="T6" fmla="*/ 0 w 169"/>
                  <a:gd name="T7" fmla="*/ 91 h 166"/>
                  <a:gd name="T8" fmla="*/ 48 w 169"/>
                  <a:gd name="T9" fmla="*/ 129 h 166"/>
                  <a:gd name="T10" fmla="*/ 96 w 169"/>
                  <a:gd name="T11" fmla="*/ 166 h 166"/>
                  <a:gd name="T12" fmla="*/ 169 w 169"/>
                  <a:gd name="T13" fmla="*/ 75 h 1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6"/>
                  <a:gd name="T23" fmla="*/ 169 w 169"/>
                  <a:gd name="T24" fmla="*/ 166 h 1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6">
                    <a:moveTo>
                      <a:pt x="169" y="75"/>
                    </a:moveTo>
                    <a:lnTo>
                      <a:pt x="121" y="38"/>
                    </a:lnTo>
                    <a:lnTo>
                      <a:pt x="73" y="0"/>
                    </a:lnTo>
                    <a:lnTo>
                      <a:pt x="0" y="91"/>
                    </a:lnTo>
                    <a:lnTo>
                      <a:pt x="48" y="129"/>
                    </a:lnTo>
                    <a:lnTo>
                      <a:pt x="96" y="166"/>
                    </a:lnTo>
                    <a:lnTo>
                      <a:pt x="169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80" name="Freeform 2419"/>
              <p:cNvSpPr>
                <a:spLocks noChangeAspect="1"/>
              </p:cNvSpPr>
              <p:nvPr/>
            </p:nvSpPr>
            <p:spPr bwMode="auto">
              <a:xfrm>
                <a:off x="1165" y="1317"/>
                <a:ext cx="24" cy="24"/>
              </a:xfrm>
              <a:custGeom>
                <a:avLst/>
                <a:gdLst>
                  <a:gd name="T0" fmla="*/ 169 w 169"/>
                  <a:gd name="T1" fmla="*/ 75 h 166"/>
                  <a:gd name="T2" fmla="*/ 121 w 169"/>
                  <a:gd name="T3" fmla="*/ 38 h 166"/>
                  <a:gd name="T4" fmla="*/ 73 w 169"/>
                  <a:gd name="T5" fmla="*/ 0 h 166"/>
                  <a:gd name="T6" fmla="*/ 0 w 169"/>
                  <a:gd name="T7" fmla="*/ 91 h 166"/>
                  <a:gd name="T8" fmla="*/ 48 w 169"/>
                  <a:gd name="T9" fmla="*/ 129 h 166"/>
                  <a:gd name="T10" fmla="*/ 96 w 169"/>
                  <a:gd name="T11" fmla="*/ 166 h 166"/>
                  <a:gd name="T12" fmla="*/ 169 w 169"/>
                  <a:gd name="T13" fmla="*/ 75 h 1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6"/>
                  <a:gd name="T23" fmla="*/ 169 w 169"/>
                  <a:gd name="T24" fmla="*/ 166 h 1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6">
                    <a:moveTo>
                      <a:pt x="169" y="75"/>
                    </a:moveTo>
                    <a:lnTo>
                      <a:pt x="121" y="38"/>
                    </a:lnTo>
                    <a:lnTo>
                      <a:pt x="73" y="0"/>
                    </a:lnTo>
                    <a:lnTo>
                      <a:pt x="0" y="91"/>
                    </a:lnTo>
                    <a:lnTo>
                      <a:pt x="48" y="129"/>
                    </a:lnTo>
                    <a:lnTo>
                      <a:pt x="96" y="166"/>
                    </a:lnTo>
                    <a:lnTo>
                      <a:pt x="169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81" name="Freeform 2420"/>
              <p:cNvSpPr>
                <a:spLocks noChangeAspect="1"/>
              </p:cNvSpPr>
              <p:nvPr/>
            </p:nvSpPr>
            <p:spPr bwMode="auto">
              <a:xfrm>
                <a:off x="1165" y="1330"/>
                <a:ext cx="7" cy="5"/>
              </a:xfrm>
              <a:custGeom>
                <a:avLst/>
                <a:gdLst>
                  <a:gd name="T0" fmla="*/ 49 w 49"/>
                  <a:gd name="T1" fmla="*/ 38 h 38"/>
                  <a:gd name="T2" fmla="*/ 1 w 49"/>
                  <a:gd name="T3" fmla="*/ 0 h 38"/>
                  <a:gd name="T4" fmla="*/ 0 w 49"/>
                  <a:gd name="T5" fmla="*/ 1 h 38"/>
                  <a:gd name="T6" fmla="*/ 49 w 49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8"/>
                  <a:gd name="T14" fmla="*/ 49 w 49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8">
                    <a:moveTo>
                      <a:pt x="49" y="38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49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82" name="Line 2421"/>
              <p:cNvSpPr>
                <a:spLocks noChangeAspect="1" noChangeShapeType="1"/>
              </p:cNvSpPr>
              <p:nvPr/>
            </p:nvSpPr>
            <p:spPr bwMode="auto">
              <a:xfrm flipH="1">
                <a:off x="1165" y="1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83" name="Freeform 2422"/>
              <p:cNvSpPr>
                <a:spLocks noChangeAspect="1"/>
              </p:cNvSpPr>
              <p:nvPr/>
            </p:nvSpPr>
            <p:spPr bwMode="auto">
              <a:xfrm>
                <a:off x="1155" y="1330"/>
                <a:ext cx="24" cy="24"/>
              </a:xfrm>
              <a:custGeom>
                <a:avLst/>
                <a:gdLst>
                  <a:gd name="T0" fmla="*/ 167 w 167"/>
                  <a:gd name="T1" fmla="*/ 73 h 168"/>
                  <a:gd name="T2" fmla="*/ 118 w 167"/>
                  <a:gd name="T3" fmla="*/ 37 h 168"/>
                  <a:gd name="T4" fmla="*/ 69 w 167"/>
                  <a:gd name="T5" fmla="*/ 0 h 168"/>
                  <a:gd name="T6" fmla="*/ 0 w 167"/>
                  <a:gd name="T7" fmla="*/ 95 h 168"/>
                  <a:gd name="T8" fmla="*/ 49 w 167"/>
                  <a:gd name="T9" fmla="*/ 131 h 168"/>
                  <a:gd name="T10" fmla="*/ 98 w 167"/>
                  <a:gd name="T11" fmla="*/ 168 h 168"/>
                  <a:gd name="T12" fmla="*/ 167 w 167"/>
                  <a:gd name="T13" fmla="*/ 7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167" y="73"/>
                    </a:moveTo>
                    <a:lnTo>
                      <a:pt x="118" y="37"/>
                    </a:lnTo>
                    <a:lnTo>
                      <a:pt x="69" y="0"/>
                    </a:lnTo>
                    <a:lnTo>
                      <a:pt x="0" y="95"/>
                    </a:lnTo>
                    <a:lnTo>
                      <a:pt x="49" y="131"/>
                    </a:lnTo>
                    <a:lnTo>
                      <a:pt x="98" y="168"/>
                    </a:lnTo>
                    <a:lnTo>
                      <a:pt x="167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84" name="Freeform 2423"/>
              <p:cNvSpPr>
                <a:spLocks noChangeAspect="1"/>
              </p:cNvSpPr>
              <p:nvPr/>
            </p:nvSpPr>
            <p:spPr bwMode="auto">
              <a:xfrm>
                <a:off x="1155" y="1330"/>
                <a:ext cx="24" cy="24"/>
              </a:xfrm>
              <a:custGeom>
                <a:avLst/>
                <a:gdLst>
                  <a:gd name="T0" fmla="*/ 167 w 167"/>
                  <a:gd name="T1" fmla="*/ 73 h 168"/>
                  <a:gd name="T2" fmla="*/ 118 w 167"/>
                  <a:gd name="T3" fmla="*/ 37 h 168"/>
                  <a:gd name="T4" fmla="*/ 69 w 167"/>
                  <a:gd name="T5" fmla="*/ 0 h 168"/>
                  <a:gd name="T6" fmla="*/ 0 w 167"/>
                  <a:gd name="T7" fmla="*/ 95 h 168"/>
                  <a:gd name="T8" fmla="*/ 49 w 167"/>
                  <a:gd name="T9" fmla="*/ 131 h 168"/>
                  <a:gd name="T10" fmla="*/ 98 w 167"/>
                  <a:gd name="T11" fmla="*/ 168 h 168"/>
                  <a:gd name="T12" fmla="*/ 167 w 167"/>
                  <a:gd name="T13" fmla="*/ 7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167" y="73"/>
                    </a:moveTo>
                    <a:lnTo>
                      <a:pt x="118" y="37"/>
                    </a:lnTo>
                    <a:lnTo>
                      <a:pt x="69" y="0"/>
                    </a:lnTo>
                    <a:lnTo>
                      <a:pt x="0" y="95"/>
                    </a:lnTo>
                    <a:lnTo>
                      <a:pt x="49" y="131"/>
                    </a:lnTo>
                    <a:lnTo>
                      <a:pt x="98" y="168"/>
                    </a:lnTo>
                    <a:lnTo>
                      <a:pt x="167" y="7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85" name="Freeform 2424"/>
              <p:cNvSpPr>
                <a:spLocks noChangeAspect="1"/>
              </p:cNvSpPr>
              <p:nvPr/>
            </p:nvSpPr>
            <p:spPr bwMode="auto">
              <a:xfrm>
                <a:off x="1155" y="1344"/>
                <a:ext cx="7" cy="5"/>
              </a:xfrm>
              <a:custGeom>
                <a:avLst/>
                <a:gdLst>
                  <a:gd name="T0" fmla="*/ 51 w 51"/>
                  <a:gd name="T1" fmla="*/ 36 h 36"/>
                  <a:gd name="T2" fmla="*/ 2 w 51"/>
                  <a:gd name="T3" fmla="*/ 0 h 36"/>
                  <a:gd name="T4" fmla="*/ 0 w 51"/>
                  <a:gd name="T5" fmla="*/ 3 h 36"/>
                  <a:gd name="T6" fmla="*/ 51 w 51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6"/>
                  <a:gd name="T14" fmla="*/ 51 w 51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6">
                    <a:moveTo>
                      <a:pt x="51" y="36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1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86" name="Line 2425"/>
              <p:cNvSpPr>
                <a:spLocks noChangeAspect="1" noChangeShapeType="1"/>
              </p:cNvSpPr>
              <p:nvPr/>
            </p:nvSpPr>
            <p:spPr bwMode="auto">
              <a:xfrm flipH="1">
                <a:off x="1155" y="13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87" name="Freeform 2426"/>
              <p:cNvSpPr>
                <a:spLocks noChangeAspect="1"/>
              </p:cNvSpPr>
              <p:nvPr/>
            </p:nvSpPr>
            <p:spPr bwMode="auto">
              <a:xfrm>
                <a:off x="1145" y="1344"/>
                <a:ext cx="24" cy="24"/>
              </a:xfrm>
              <a:custGeom>
                <a:avLst/>
                <a:gdLst>
                  <a:gd name="T0" fmla="*/ 166 w 166"/>
                  <a:gd name="T1" fmla="*/ 66 h 164"/>
                  <a:gd name="T2" fmla="*/ 115 w 166"/>
                  <a:gd name="T3" fmla="*/ 33 h 164"/>
                  <a:gd name="T4" fmla="*/ 64 w 166"/>
                  <a:gd name="T5" fmla="*/ 0 h 164"/>
                  <a:gd name="T6" fmla="*/ 0 w 166"/>
                  <a:gd name="T7" fmla="*/ 98 h 164"/>
                  <a:gd name="T8" fmla="*/ 51 w 166"/>
                  <a:gd name="T9" fmla="*/ 131 h 164"/>
                  <a:gd name="T10" fmla="*/ 102 w 166"/>
                  <a:gd name="T11" fmla="*/ 164 h 164"/>
                  <a:gd name="T12" fmla="*/ 166 w 166"/>
                  <a:gd name="T13" fmla="*/ 66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166" y="66"/>
                    </a:moveTo>
                    <a:lnTo>
                      <a:pt x="115" y="33"/>
                    </a:lnTo>
                    <a:lnTo>
                      <a:pt x="64" y="0"/>
                    </a:lnTo>
                    <a:lnTo>
                      <a:pt x="0" y="98"/>
                    </a:lnTo>
                    <a:lnTo>
                      <a:pt x="51" y="131"/>
                    </a:lnTo>
                    <a:lnTo>
                      <a:pt x="102" y="164"/>
                    </a:lnTo>
                    <a:lnTo>
                      <a:pt x="166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88" name="Freeform 2427"/>
              <p:cNvSpPr>
                <a:spLocks noChangeAspect="1"/>
              </p:cNvSpPr>
              <p:nvPr/>
            </p:nvSpPr>
            <p:spPr bwMode="auto">
              <a:xfrm>
                <a:off x="1145" y="1344"/>
                <a:ext cx="24" cy="24"/>
              </a:xfrm>
              <a:custGeom>
                <a:avLst/>
                <a:gdLst>
                  <a:gd name="T0" fmla="*/ 166 w 166"/>
                  <a:gd name="T1" fmla="*/ 66 h 164"/>
                  <a:gd name="T2" fmla="*/ 115 w 166"/>
                  <a:gd name="T3" fmla="*/ 33 h 164"/>
                  <a:gd name="T4" fmla="*/ 64 w 166"/>
                  <a:gd name="T5" fmla="*/ 0 h 164"/>
                  <a:gd name="T6" fmla="*/ 0 w 166"/>
                  <a:gd name="T7" fmla="*/ 98 h 164"/>
                  <a:gd name="T8" fmla="*/ 51 w 166"/>
                  <a:gd name="T9" fmla="*/ 131 h 164"/>
                  <a:gd name="T10" fmla="*/ 102 w 166"/>
                  <a:gd name="T11" fmla="*/ 164 h 164"/>
                  <a:gd name="T12" fmla="*/ 166 w 166"/>
                  <a:gd name="T13" fmla="*/ 66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166" y="66"/>
                    </a:moveTo>
                    <a:lnTo>
                      <a:pt x="115" y="33"/>
                    </a:lnTo>
                    <a:lnTo>
                      <a:pt x="64" y="0"/>
                    </a:lnTo>
                    <a:lnTo>
                      <a:pt x="0" y="98"/>
                    </a:lnTo>
                    <a:lnTo>
                      <a:pt x="51" y="131"/>
                    </a:lnTo>
                    <a:lnTo>
                      <a:pt x="102" y="164"/>
                    </a:lnTo>
                    <a:lnTo>
                      <a:pt x="166" y="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89" name="Freeform 2428"/>
              <p:cNvSpPr>
                <a:spLocks noChangeAspect="1"/>
              </p:cNvSpPr>
              <p:nvPr/>
            </p:nvSpPr>
            <p:spPr bwMode="auto">
              <a:xfrm>
                <a:off x="1145" y="1358"/>
                <a:ext cx="8" cy="5"/>
              </a:xfrm>
              <a:custGeom>
                <a:avLst/>
                <a:gdLst>
                  <a:gd name="T0" fmla="*/ 52 w 52"/>
                  <a:gd name="T1" fmla="*/ 33 h 33"/>
                  <a:gd name="T2" fmla="*/ 1 w 52"/>
                  <a:gd name="T3" fmla="*/ 0 h 33"/>
                  <a:gd name="T4" fmla="*/ 0 w 52"/>
                  <a:gd name="T5" fmla="*/ 1 h 33"/>
                  <a:gd name="T6" fmla="*/ 52 w 52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33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52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90" name="Line 2429"/>
              <p:cNvSpPr>
                <a:spLocks noChangeAspect="1" noChangeShapeType="1"/>
              </p:cNvSpPr>
              <p:nvPr/>
            </p:nvSpPr>
            <p:spPr bwMode="auto">
              <a:xfrm flipH="1">
                <a:off x="1145" y="13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91" name="Freeform 2430"/>
              <p:cNvSpPr>
                <a:spLocks noChangeAspect="1"/>
              </p:cNvSpPr>
              <p:nvPr/>
            </p:nvSpPr>
            <p:spPr bwMode="auto">
              <a:xfrm>
                <a:off x="1137" y="1358"/>
                <a:ext cx="23" cy="24"/>
              </a:xfrm>
              <a:custGeom>
                <a:avLst/>
                <a:gdLst>
                  <a:gd name="T0" fmla="*/ 164 w 164"/>
                  <a:gd name="T1" fmla="*/ 64 h 164"/>
                  <a:gd name="T2" fmla="*/ 112 w 164"/>
                  <a:gd name="T3" fmla="*/ 32 h 164"/>
                  <a:gd name="T4" fmla="*/ 60 w 164"/>
                  <a:gd name="T5" fmla="*/ 0 h 164"/>
                  <a:gd name="T6" fmla="*/ 0 w 164"/>
                  <a:gd name="T7" fmla="*/ 100 h 164"/>
                  <a:gd name="T8" fmla="*/ 52 w 164"/>
                  <a:gd name="T9" fmla="*/ 132 h 164"/>
                  <a:gd name="T10" fmla="*/ 104 w 164"/>
                  <a:gd name="T11" fmla="*/ 164 h 164"/>
                  <a:gd name="T12" fmla="*/ 164 w 164"/>
                  <a:gd name="T13" fmla="*/ 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4"/>
                  <a:gd name="T23" fmla="*/ 164 w 164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4">
                    <a:moveTo>
                      <a:pt x="164" y="64"/>
                    </a:moveTo>
                    <a:lnTo>
                      <a:pt x="112" y="32"/>
                    </a:lnTo>
                    <a:lnTo>
                      <a:pt x="60" y="0"/>
                    </a:lnTo>
                    <a:lnTo>
                      <a:pt x="0" y="100"/>
                    </a:lnTo>
                    <a:lnTo>
                      <a:pt x="52" y="132"/>
                    </a:lnTo>
                    <a:lnTo>
                      <a:pt x="104" y="164"/>
                    </a:lnTo>
                    <a:lnTo>
                      <a:pt x="164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92" name="Freeform 2431"/>
              <p:cNvSpPr>
                <a:spLocks noChangeAspect="1"/>
              </p:cNvSpPr>
              <p:nvPr/>
            </p:nvSpPr>
            <p:spPr bwMode="auto">
              <a:xfrm>
                <a:off x="1137" y="1358"/>
                <a:ext cx="23" cy="24"/>
              </a:xfrm>
              <a:custGeom>
                <a:avLst/>
                <a:gdLst>
                  <a:gd name="T0" fmla="*/ 164 w 164"/>
                  <a:gd name="T1" fmla="*/ 64 h 164"/>
                  <a:gd name="T2" fmla="*/ 112 w 164"/>
                  <a:gd name="T3" fmla="*/ 32 h 164"/>
                  <a:gd name="T4" fmla="*/ 60 w 164"/>
                  <a:gd name="T5" fmla="*/ 0 h 164"/>
                  <a:gd name="T6" fmla="*/ 0 w 164"/>
                  <a:gd name="T7" fmla="*/ 100 h 164"/>
                  <a:gd name="T8" fmla="*/ 52 w 164"/>
                  <a:gd name="T9" fmla="*/ 132 h 164"/>
                  <a:gd name="T10" fmla="*/ 104 w 164"/>
                  <a:gd name="T11" fmla="*/ 164 h 164"/>
                  <a:gd name="T12" fmla="*/ 164 w 164"/>
                  <a:gd name="T13" fmla="*/ 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4"/>
                  <a:gd name="T23" fmla="*/ 164 w 164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4">
                    <a:moveTo>
                      <a:pt x="164" y="64"/>
                    </a:moveTo>
                    <a:lnTo>
                      <a:pt x="112" y="32"/>
                    </a:lnTo>
                    <a:lnTo>
                      <a:pt x="60" y="0"/>
                    </a:lnTo>
                    <a:lnTo>
                      <a:pt x="0" y="100"/>
                    </a:lnTo>
                    <a:lnTo>
                      <a:pt x="52" y="132"/>
                    </a:lnTo>
                    <a:lnTo>
                      <a:pt x="104" y="164"/>
                    </a:lnTo>
                    <a:lnTo>
                      <a:pt x="164" y="6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93" name="Freeform 2432"/>
              <p:cNvSpPr>
                <a:spLocks noChangeAspect="1"/>
              </p:cNvSpPr>
              <p:nvPr/>
            </p:nvSpPr>
            <p:spPr bwMode="auto">
              <a:xfrm>
                <a:off x="1136" y="1373"/>
                <a:ext cx="8" cy="4"/>
              </a:xfrm>
              <a:custGeom>
                <a:avLst/>
                <a:gdLst>
                  <a:gd name="T0" fmla="*/ 54 w 54"/>
                  <a:gd name="T1" fmla="*/ 32 h 32"/>
                  <a:gd name="T2" fmla="*/ 2 w 54"/>
                  <a:gd name="T3" fmla="*/ 0 h 32"/>
                  <a:gd name="T4" fmla="*/ 0 w 54"/>
                  <a:gd name="T5" fmla="*/ 3 h 32"/>
                  <a:gd name="T6" fmla="*/ 54 w 54"/>
                  <a:gd name="T7" fmla="*/ 32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2"/>
                  <a:gd name="T14" fmla="*/ 54 w 54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2">
                    <a:moveTo>
                      <a:pt x="54" y="32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4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94" name="Line 2433"/>
              <p:cNvSpPr>
                <a:spLocks noChangeAspect="1" noChangeShapeType="1"/>
              </p:cNvSpPr>
              <p:nvPr/>
            </p:nvSpPr>
            <p:spPr bwMode="auto">
              <a:xfrm flipH="1">
                <a:off x="1136" y="137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95" name="Freeform 2434"/>
              <p:cNvSpPr>
                <a:spLocks noChangeAspect="1"/>
              </p:cNvSpPr>
              <p:nvPr/>
            </p:nvSpPr>
            <p:spPr bwMode="auto">
              <a:xfrm>
                <a:off x="1129" y="1373"/>
                <a:ext cx="23" cy="23"/>
              </a:xfrm>
              <a:custGeom>
                <a:avLst/>
                <a:gdLst>
                  <a:gd name="T0" fmla="*/ 162 w 162"/>
                  <a:gd name="T1" fmla="*/ 59 h 160"/>
                  <a:gd name="T2" fmla="*/ 109 w 162"/>
                  <a:gd name="T3" fmla="*/ 29 h 160"/>
                  <a:gd name="T4" fmla="*/ 55 w 162"/>
                  <a:gd name="T5" fmla="*/ 0 h 160"/>
                  <a:gd name="T6" fmla="*/ 0 w 162"/>
                  <a:gd name="T7" fmla="*/ 101 h 160"/>
                  <a:gd name="T8" fmla="*/ 53 w 162"/>
                  <a:gd name="T9" fmla="*/ 131 h 160"/>
                  <a:gd name="T10" fmla="*/ 107 w 162"/>
                  <a:gd name="T11" fmla="*/ 160 h 160"/>
                  <a:gd name="T12" fmla="*/ 162 w 162"/>
                  <a:gd name="T13" fmla="*/ 5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162" y="59"/>
                    </a:moveTo>
                    <a:lnTo>
                      <a:pt x="109" y="29"/>
                    </a:lnTo>
                    <a:lnTo>
                      <a:pt x="55" y="0"/>
                    </a:lnTo>
                    <a:lnTo>
                      <a:pt x="0" y="101"/>
                    </a:lnTo>
                    <a:lnTo>
                      <a:pt x="53" y="131"/>
                    </a:lnTo>
                    <a:lnTo>
                      <a:pt x="107" y="160"/>
                    </a:lnTo>
                    <a:lnTo>
                      <a:pt x="162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96" name="Freeform 2435"/>
              <p:cNvSpPr>
                <a:spLocks noChangeAspect="1"/>
              </p:cNvSpPr>
              <p:nvPr/>
            </p:nvSpPr>
            <p:spPr bwMode="auto">
              <a:xfrm>
                <a:off x="1129" y="1373"/>
                <a:ext cx="23" cy="23"/>
              </a:xfrm>
              <a:custGeom>
                <a:avLst/>
                <a:gdLst>
                  <a:gd name="T0" fmla="*/ 162 w 162"/>
                  <a:gd name="T1" fmla="*/ 59 h 160"/>
                  <a:gd name="T2" fmla="*/ 109 w 162"/>
                  <a:gd name="T3" fmla="*/ 29 h 160"/>
                  <a:gd name="T4" fmla="*/ 55 w 162"/>
                  <a:gd name="T5" fmla="*/ 0 h 160"/>
                  <a:gd name="T6" fmla="*/ 0 w 162"/>
                  <a:gd name="T7" fmla="*/ 101 h 160"/>
                  <a:gd name="T8" fmla="*/ 53 w 162"/>
                  <a:gd name="T9" fmla="*/ 131 h 160"/>
                  <a:gd name="T10" fmla="*/ 107 w 162"/>
                  <a:gd name="T11" fmla="*/ 160 h 160"/>
                  <a:gd name="T12" fmla="*/ 162 w 162"/>
                  <a:gd name="T13" fmla="*/ 5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162" y="59"/>
                    </a:moveTo>
                    <a:lnTo>
                      <a:pt x="109" y="29"/>
                    </a:lnTo>
                    <a:lnTo>
                      <a:pt x="55" y="0"/>
                    </a:lnTo>
                    <a:lnTo>
                      <a:pt x="0" y="101"/>
                    </a:lnTo>
                    <a:lnTo>
                      <a:pt x="53" y="131"/>
                    </a:lnTo>
                    <a:lnTo>
                      <a:pt x="107" y="160"/>
                    </a:lnTo>
                    <a:lnTo>
                      <a:pt x="162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97" name="Freeform 2436"/>
              <p:cNvSpPr>
                <a:spLocks noChangeAspect="1"/>
              </p:cNvSpPr>
              <p:nvPr/>
            </p:nvSpPr>
            <p:spPr bwMode="auto">
              <a:xfrm>
                <a:off x="1128" y="1387"/>
                <a:ext cx="8" cy="5"/>
              </a:xfrm>
              <a:custGeom>
                <a:avLst/>
                <a:gdLst>
                  <a:gd name="T0" fmla="*/ 54 w 54"/>
                  <a:gd name="T1" fmla="*/ 30 h 30"/>
                  <a:gd name="T2" fmla="*/ 1 w 54"/>
                  <a:gd name="T3" fmla="*/ 0 h 30"/>
                  <a:gd name="T4" fmla="*/ 0 w 54"/>
                  <a:gd name="T5" fmla="*/ 2 h 30"/>
                  <a:gd name="T6" fmla="*/ 54 w 54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30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98" name="Line 2437"/>
              <p:cNvSpPr>
                <a:spLocks noChangeAspect="1" noChangeShapeType="1"/>
              </p:cNvSpPr>
              <p:nvPr/>
            </p:nvSpPr>
            <p:spPr bwMode="auto">
              <a:xfrm flipH="1">
                <a:off x="1128" y="13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99" name="Freeform 2438"/>
              <p:cNvSpPr>
                <a:spLocks noChangeAspect="1"/>
              </p:cNvSpPr>
              <p:nvPr/>
            </p:nvSpPr>
            <p:spPr bwMode="auto">
              <a:xfrm>
                <a:off x="1121" y="1388"/>
                <a:ext cx="23" cy="23"/>
              </a:xfrm>
              <a:custGeom>
                <a:avLst/>
                <a:gdLst>
                  <a:gd name="T0" fmla="*/ 161 w 161"/>
                  <a:gd name="T1" fmla="*/ 55 h 160"/>
                  <a:gd name="T2" fmla="*/ 106 w 161"/>
                  <a:gd name="T3" fmla="*/ 28 h 160"/>
                  <a:gd name="T4" fmla="*/ 52 w 161"/>
                  <a:gd name="T5" fmla="*/ 0 h 160"/>
                  <a:gd name="T6" fmla="*/ 0 w 161"/>
                  <a:gd name="T7" fmla="*/ 105 h 160"/>
                  <a:gd name="T8" fmla="*/ 55 w 161"/>
                  <a:gd name="T9" fmla="*/ 132 h 160"/>
                  <a:gd name="T10" fmla="*/ 110 w 161"/>
                  <a:gd name="T11" fmla="*/ 160 h 160"/>
                  <a:gd name="T12" fmla="*/ 161 w 161"/>
                  <a:gd name="T13" fmla="*/ 55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60"/>
                  <a:gd name="T23" fmla="*/ 161 w 161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60">
                    <a:moveTo>
                      <a:pt x="161" y="55"/>
                    </a:moveTo>
                    <a:lnTo>
                      <a:pt x="106" y="28"/>
                    </a:lnTo>
                    <a:lnTo>
                      <a:pt x="52" y="0"/>
                    </a:lnTo>
                    <a:lnTo>
                      <a:pt x="0" y="105"/>
                    </a:lnTo>
                    <a:lnTo>
                      <a:pt x="55" y="132"/>
                    </a:lnTo>
                    <a:lnTo>
                      <a:pt x="110" y="160"/>
                    </a:lnTo>
                    <a:lnTo>
                      <a:pt x="161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00" name="Freeform 2439"/>
              <p:cNvSpPr>
                <a:spLocks noChangeAspect="1"/>
              </p:cNvSpPr>
              <p:nvPr/>
            </p:nvSpPr>
            <p:spPr bwMode="auto">
              <a:xfrm>
                <a:off x="1121" y="1388"/>
                <a:ext cx="23" cy="23"/>
              </a:xfrm>
              <a:custGeom>
                <a:avLst/>
                <a:gdLst>
                  <a:gd name="T0" fmla="*/ 161 w 161"/>
                  <a:gd name="T1" fmla="*/ 55 h 160"/>
                  <a:gd name="T2" fmla="*/ 106 w 161"/>
                  <a:gd name="T3" fmla="*/ 28 h 160"/>
                  <a:gd name="T4" fmla="*/ 52 w 161"/>
                  <a:gd name="T5" fmla="*/ 0 h 160"/>
                  <a:gd name="T6" fmla="*/ 0 w 161"/>
                  <a:gd name="T7" fmla="*/ 105 h 160"/>
                  <a:gd name="T8" fmla="*/ 55 w 161"/>
                  <a:gd name="T9" fmla="*/ 132 h 160"/>
                  <a:gd name="T10" fmla="*/ 110 w 161"/>
                  <a:gd name="T11" fmla="*/ 160 h 160"/>
                  <a:gd name="T12" fmla="*/ 161 w 161"/>
                  <a:gd name="T13" fmla="*/ 55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60"/>
                  <a:gd name="T23" fmla="*/ 161 w 161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60">
                    <a:moveTo>
                      <a:pt x="161" y="55"/>
                    </a:moveTo>
                    <a:lnTo>
                      <a:pt x="106" y="28"/>
                    </a:lnTo>
                    <a:lnTo>
                      <a:pt x="52" y="0"/>
                    </a:lnTo>
                    <a:lnTo>
                      <a:pt x="0" y="105"/>
                    </a:lnTo>
                    <a:lnTo>
                      <a:pt x="55" y="132"/>
                    </a:lnTo>
                    <a:lnTo>
                      <a:pt x="110" y="160"/>
                    </a:lnTo>
                    <a:lnTo>
                      <a:pt x="161" y="5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01" name="Freeform 2440"/>
              <p:cNvSpPr>
                <a:spLocks noChangeAspect="1"/>
              </p:cNvSpPr>
              <p:nvPr/>
            </p:nvSpPr>
            <p:spPr bwMode="auto">
              <a:xfrm>
                <a:off x="1121" y="1403"/>
                <a:ext cx="8" cy="4"/>
              </a:xfrm>
              <a:custGeom>
                <a:avLst/>
                <a:gdLst>
                  <a:gd name="T0" fmla="*/ 56 w 56"/>
                  <a:gd name="T1" fmla="*/ 27 h 27"/>
                  <a:gd name="T2" fmla="*/ 1 w 56"/>
                  <a:gd name="T3" fmla="*/ 0 h 27"/>
                  <a:gd name="T4" fmla="*/ 0 w 56"/>
                  <a:gd name="T5" fmla="*/ 2 h 27"/>
                  <a:gd name="T6" fmla="*/ 56 w 56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7"/>
                  <a:gd name="T14" fmla="*/ 56 w 56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7">
                    <a:moveTo>
                      <a:pt x="56" y="27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02" name="Line 2441"/>
              <p:cNvSpPr>
                <a:spLocks noChangeAspect="1" noChangeShapeType="1"/>
              </p:cNvSpPr>
              <p:nvPr/>
            </p:nvSpPr>
            <p:spPr bwMode="auto">
              <a:xfrm flipH="1">
                <a:off x="1121" y="14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03" name="Freeform 2442"/>
              <p:cNvSpPr>
                <a:spLocks noChangeAspect="1"/>
              </p:cNvSpPr>
              <p:nvPr/>
            </p:nvSpPr>
            <p:spPr bwMode="auto">
              <a:xfrm>
                <a:off x="1114" y="1403"/>
                <a:ext cx="23" cy="22"/>
              </a:xfrm>
              <a:custGeom>
                <a:avLst/>
                <a:gdLst>
                  <a:gd name="T0" fmla="*/ 159 w 159"/>
                  <a:gd name="T1" fmla="*/ 50 h 157"/>
                  <a:gd name="T2" fmla="*/ 103 w 159"/>
                  <a:gd name="T3" fmla="*/ 25 h 157"/>
                  <a:gd name="T4" fmla="*/ 47 w 159"/>
                  <a:gd name="T5" fmla="*/ 0 h 157"/>
                  <a:gd name="T6" fmla="*/ 0 w 159"/>
                  <a:gd name="T7" fmla="*/ 107 h 157"/>
                  <a:gd name="T8" fmla="*/ 55 w 159"/>
                  <a:gd name="T9" fmla="*/ 132 h 157"/>
                  <a:gd name="T10" fmla="*/ 111 w 159"/>
                  <a:gd name="T11" fmla="*/ 157 h 157"/>
                  <a:gd name="T12" fmla="*/ 159 w 159"/>
                  <a:gd name="T13" fmla="*/ 50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57"/>
                  <a:gd name="T23" fmla="*/ 159 w 159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57">
                    <a:moveTo>
                      <a:pt x="159" y="50"/>
                    </a:moveTo>
                    <a:lnTo>
                      <a:pt x="103" y="25"/>
                    </a:lnTo>
                    <a:lnTo>
                      <a:pt x="47" y="0"/>
                    </a:lnTo>
                    <a:lnTo>
                      <a:pt x="0" y="107"/>
                    </a:lnTo>
                    <a:lnTo>
                      <a:pt x="55" y="132"/>
                    </a:lnTo>
                    <a:lnTo>
                      <a:pt x="111" y="157"/>
                    </a:lnTo>
                    <a:lnTo>
                      <a:pt x="159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04" name="Freeform 2443"/>
              <p:cNvSpPr>
                <a:spLocks noChangeAspect="1"/>
              </p:cNvSpPr>
              <p:nvPr/>
            </p:nvSpPr>
            <p:spPr bwMode="auto">
              <a:xfrm>
                <a:off x="1114" y="1403"/>
                <a:ext cx="23" cy="22"/>
              </a:xfrm>
              <a:custGeom>
                <a:avLst/>
                <a:gdLst>
                  <a:gd name="T0" fmla="*/ 159 w 159"/>
                  <a:gd name="T1" fmla="*/ 50 h 157"/>
                  <a:gd name="T2" fmla="*/ 103 w 159"/>
                  <a:gd name="T3" fmla="*/ 25 h 157"/>
                  <a:gd name="T4" fmla="*/ 47 w 159"/>
                  <a:gd name="T5" fmla="*/ 0 h 157"/>
                  <a:gd name="T6" fmla="*/ 0 w 159"/>
                  <a:gd name="T7" fmla="*/ 107 h 157"/>
                  <a:gd name="T8" fmla="*/ 55 w 159"/>
                  <a:gd name="T9" fmla="*/ 132 h 157"/>
                  <a:gd name="T10" fmla="*/ 111 w 159"/>
                  <a:gd name="T11" fmla="*/ 157 h 157"/>
                  <a:gd name="T12" fmla="*/ 159 w 159"/>
                  <a:gd name="T13" fmla="*/ 50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57"/>
                  <a:gd name="T23" fmla="*/ 159 w 159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57">
                    <a:moveTo>
                      <a:pt x="159" y="50"/>
                    </a:moveTo>
                    <a:lnTo>
                      <a:pt x="103" y="25"/>
                    </a:lnTo>
                    <a:lnTo>
                      <a:pt x="47" y="0"/>
                    </a:lnTo>
                    <a:lnTo>
                      <a:pt x="0" y="107"/>
                    </a:lnTo>
                    <a:lnTo>
                      <a:pt x="55" y="132"/>
                    </a:lnTo>
                    <a:lnTo>
                      <a:pt x="111" y="157"/>
                    </a:lnTo>
                    <a:lnTo>
                      <a:pt x="159" y="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05" name="Freeform 2444"/>
              <p:cNvSpPr>
                <a:spLocks noChangeAspect="1"/>
              </p:cNvSpPr>
              <p:nvPr/>
            </p:nvSpPr>
            <p:spPr bwMode="auto">
              <a:xfrm>
                <a:off x="1114" y="1418"/>
                <a:ext cx="8" cy="4"/>
              </a:xfrm>
              <a:custGeom>
                <a:avLst/>
                <a:gdLst>
                  <a:gd name="T0" fmla="*/ 57 w 57"/>
                  <a:gd name="T1" fmla="*/ 25 h 25"/>
                  <a:gd name="T2" fmla="*/ 2 w 57"/>
                  <a:gd name="T3" fmla="*/ 0 h 25"/>
                  <a:gd name="T4" fmla="*/ 0 w 57"/>
                  <a:gd name="T5" fmla="*/ 3 h 25"/>
                  <a:gd name="T6" fmla="*/ 57 w 57"/>
                  <a:gd name="T7" fmla="*/ 25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5"/>
                  <a:gd name="T14" fmla="*/ 57 w 57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5">
                    <a:moveTo>
                      <a:pt x="57" y="25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7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06" name="Line 2445"/>
              <p:cNvSpPr>
                <a:spLocks noChangeAspect="1" noChangeShapeType="1"/>
              </p:cNvSpPr>
              <p:nvPr/>
            </p:nvSpPr>
            <p:spPr bwMode="auto">
              <a:xfrm flipH="1">
                <a:off x="1114" y="14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07" name="Freeform 2446"/>
              <p:cNvSpPr>
                <a:spLocks noChangeAspect="1"/>
              </p:cNvSpPr>
              <p:nvPr/>
            </p:nvSpPr>
            <p:spPr bwMode="auto">
              <a:xfrm>
                <a:off x="1108" y="1419"/>
                <a:ext cx="22" cy="22"/>
              </a:xfrm>
              <a:custGeom>
                <a:avLst/>
                <a:gdLst>
                  <a:gd name="T0" fmla="*/ 157 w 157"/>
                  <a:gd name="T1" fmla="*/ 45 h 153"/>
                  <a:gd name="T2" fmla="*/ 100 w 157"/>
                  <a:gd name="T3" fmla="*/ 22 h 153"/>
                  <a:gd name="T4" fmla="*/ 43 w 157"/>
                  <a:gd name="T5" fmla="*/ 0 h 153"/>
                  <a:gd name="T6" fmla="*/ 0 w 157"/>
                  <a:gd name="T7" fmla="*/ 108 h 153"/>
                  <a:gd name="T8" fmla="*/ 57 w 157"/>
                  <a:gd name="T9" fmla="*/ 131 h 153"/>
                  <a:gd name="T10" fmla="*/ 114 w 157"/>
                  <a:gd name="T11" fmla="*/ 153 h 153"/>
                  <a:gd name="T12" fmla="*/ 157 w 157"/>
                  <a:gd name="T13" fmla="*/ 45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3"/>
                  <a:gd name="T23" fmla="*/ 157 w 15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3">
                    <a:moveTo>
                      <a:pt x="157" y="45"/>
                    </a:moveTo>
                    <a:lnTo>
                      <a:pt x="100" y="22"/>
                    </a:lnTo>
                    <a:lnTo>
                      <a:pt x="43" y="0"/>
                    </a:lnTo>
                    <a:lnTo>
                      <a:pt x="0" y="108"/>
                    </a:lnTo>
                    <a:lnTo>
                      <a:pt x="57" y="131"/>
                    </a:lnTo>
                    <a:lnTo>
                      <a:pt x="114" y="153"/>
                    </a:lnTo>
                    <a:lnTo>
                      <a:pt x="157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08" name="Freeform 2447"/>
              <p:cNvSpPr>
                <a:spLocks noChangeAspect="1"/>
              </p:cNvSpPr>
              <p:nvPr/>
            </p:nvSpPr>
            <p:spPr bwMode="auto">
              <a:xfrm>
                <a:off x="1108" y="1419"/>
                <a:ext cx="22" cy="22"/>
              </a:xfrm>
              <a:custGeom>
                <a:avLst/>
                <a:gdLst>
                  <a:gd name="T0" fmla="*/ 157 w 157"/>
                  <a:gd name="T1" fmla="*/ 45 h 153"/>
                  <a:gd name="T2" fmla="*/ 100 w 157"/>
                  <a:gd name="T3" fmla="*/ 22 h 153"/>
                  <a:gd name="T4" fmla="*/ 43 w 157"/>
                  <a:gd name="T5" fmla="*/ 0 h 153"/>
                  <a:gd name="T6" fmla="*/ 0 w 157"/>
                  <a:gd name="T7" fmla="*/ 108 h 153"/>
                  <a:gd name="T8" fmla="*/ 57 w 157"/>
                  <a:gd name="T9" fmla="*/ 131 h 153"/>
                  <a:gd name="T10" fmla="*/ 114 w 157"/>
                  <a:gd name="T11" fmla="*/ 153 h 153"/>
                  <a:gd name="T12" fmla="*/ 157 w 157"/>
                  <a:gd name="T13" fmla="*/ 45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3"/>
                  <a:gd name="T23" fmla="*/ 157 w 15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3">
                    <a:moveTo>
                      <a:pt x="157" y="45"/>
                    </a:moveTo>
                    <a:lnTo>
                      <a:pt x="100" y="22"/>
                    </a:lnTo>
                    <a:lnTo>
                      <a:pt x="43" y="0"/>
                    </a:lnTo>
                    <a:lnTo>
                      <a:pt x="0" y="108"/>
                    </a:lnTo>
                    <a:lnTo>
                      <a:pt x="57" y="131"/>
                    </a:lnTo>
                    <a:lnTo>
                      <a:pt x="114" y="153"/>
                    </a:lnTo>
                    <a:lnTo>
                      <a:pt x="157" y="4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09" name="Freeform 2448"/>
              <p:cNvSpPr>
                <a:spLocks noChangeAspect="1"/>
              </p:cNvSpPr>
              <p:nvPr/>
            </p:nvSpPr>
            <p:spPr bwMode="auto">
              <a:xfrm>
                <a:off x="1108" y="1434"/>
                <a:ext cx="8" cy="3"/>
              </a:xfrm>
              <a:custGeom>
                <a:avLst/>
                <a:gdLst>
                  <a:gd name="T0" fmla="*/ 57 w 57"/>
                  <a:gd name="T1" fmla="*/ 23 h 23"/>
                  <a:gd name="T2" fmla="*/ 0 w 57"/>
                  <a:gd name="T3" fmla="*/ 0 h 23"/>
                  <a:gd name="T4" fmla="*/ 0 w 57"/>
                  <a:gd name="T5" fmla="*/ 2 h 23"/>
                  <a:gd name="T6" fmla="*/ 57 w 57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3"/>
                  <a:gd name="T14" fmla="*/ 57 w 57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3">
                    <a:moveTo>
                      <a:pt x="57" y="23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57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10" name="Line 2449"/>
              <p:cNvSpPr>
                <a:spLocks noChangeAspect="1" noChangeShapeType="1"/>
              </p:cNvSpPr>
              <p:nvPr/>
            </p:nvSpPr>
            <p:spPr bwMode="auto">
              <a:xfrm>
                <a:off x="1108" y="14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11" name="Freeform 2450"/>
              <p:cNvSpPr>
                <a:spLocks noChangeAspect="1"/>
              </p:cNvSpPr>
              <p:nvPr/>
            </p:nvSpPr>
            <p:spPr bwMode="auto">
              <a:xfrm>
                <a:off x="1102" y="1434"/>
                <a:ext cx="22" cy="22"/>
              </a:xfrm>
              <a:custGeom>
                <a:avLst/>
                <a:gdLst>
                  <a:gd name="T0" fmla="*/ 152 w 152"/>
                  <a:gd name="T1" fmla="*/ 41 h 151"/>
                  <a:gd name="T2" fmla="*/ 95 w 152"/>
                  <a:gd name="T3" fmla="*/ 21 h 151"/>
                  <a:gd name="T4" fmla="*/ 38 w 152"/>
                  <a:gd name="T5" fmla="*/ 0 h 151"/>
                  <a:gd name="T6" fmla="*/ 0 w 152"/>
                  <a:gd name="T7" fmla="*/ 110 h 151"/>
                  <a:gd name="T8" fmla="*/ 56 w 152"/>
                  <a:gd name="T9" fmla="*/ 131 h 151"/>
                  <a:gd name="T10" fmla="*/ 113 w 152"/>
                  <a:gd name="T11" fmla="*/ 151 h 151"/>
                  <a:gd name="T12" fmla="*/ 152 w 152"/>
                  <a:gd name="T13" fmla="*/ 4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1"/>
                  <a:gd name="T23" fmla="*/ 152 w 152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1">
                    <a:moveTo>
                      <a:pt x="152" y="41"/>
                    </a:moveTo>
                    <a:lnTo>
                      <a:pt x="95" y="21"/>
                    </a:lnTo>
                    <a:lnTo>
                      <a:pt x="38" y="0"/>
                    </a:lnTo>
                    <a:lnTo>
                      <a:pt x="0" y="110"/>
                    </a:lnTo>
                    <a:lnTo>
                      <a:pt x="56" y="131"/>
                    </a:lnTo>
                    <a:lnTo>
                      <a:pt x="113" y="151"/>
                    </a:lnTo>
                    <a:lnTo>
                      <a:pt x="152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12" name="Freeform 2451"/>
              <p:cNvSpPr>
                <a:spLocks noChangeAspect="1"/>
              </p:cNvSpPr>
              <p:nvPr/>
            </p:nvSpPr>
            <p:spPr bwMode="auto">
              <a:xfrm>
                <a:off x="1102" y="1434"/>
                <a:ext cx="22" cy="22"/>
              </a:xfrm>
              <a:custGeom>
                <a:avLst/>
                <a:gdLst>
                  <a:gd name="T0" fmla="*/ 152 w 152"/>
                  <a:gd name="T1" fmla="*/ 41 h 151"/>
                  <a:gd name="T2" fmla="*/ 95 w 152"/>
                  <a:gd name="T3" fmla="*/ 21 h 151"/>
                  <a:gd name="T4" fmla="*/ 38 w 152"/>
                  <a:gd name="T5" fmla="*/ 0 h 151"/>
                  <a:gd name="T6" fmla="*/ 0 w 152"/>
                  <a:gd name="T7" fmla="*/ 110 h 151"/>
                  <a:gd name="T8" fmla="*/ 56 w 152"/>
                  <a:gd name="T9" fmla="*/ 131 h 151"/>
                  <a:gd name="T10" fmla="*/ 113 w 152"/>
                  <a:gd name="T11" fmla="*/ 151 h 151"/>
                  <a:gd name="T12" fmla="*/ 152 w 152"/>
                  <a:gd name="T13" fmla="*/ 4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1"/>
                  <a:gd name="T23" fmla="*/ 152 w 152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1">
                    <a:moveTo>
                      <a:pt x="152" y="41"/>
                    </a:moveTo>
                    <a:lnTo>
                      <a:pt x="95" y="21"/>
                    </a:lnTo>
                    <a:lnTo>
                      <a:pt x="38" y="0"/>
                    </a:lnTo>
                    <a:lnTo>
                      <a:pt x="0" y="110"/>
                    </a:lnTo>
                    <a:lnTo>
                      <a:pt x="56" y="131"/>
                    </a:lnTo>
                    <a:lnTo>
                      <a:pt x="113" y="151"/>
                    </a:lnTo>
                    <a:lnTo>
                      <a:pt x="152" y="4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13" name="Freeform 2452"/>
              <p:cNvSpPr>
                <a:spLocks noChangeAspect="1"/>
              </p:cNvSpPr>
              <p:nvPr/>
            </p:nvSpPr>
            <p:spPr bwMode="auto">
              <a:xfrm>
                <a:off x="1102" y="1450"/>
                <a:ext cx="8" cy="3"/>
              </a:xfrm>
              <a:custGeom>
                <a:avLst/>
                <a:gdLst>
                  <a:gd name="T0" fmla="*/ 58 w 58"/>
                  <a:gd name="T1" fmla="*/ 21 h 21"/>
                  <a:gd name="T2" fmla="*/ 2 w 58"/>
                  <a:gd name="T3" fmla="*/ 0 h 21"/>
                  <a:gd name="T4" fmla="*/ 0 w 58"/>
                  <a:gd name="T5" fmla="*/ 4 h 21"/>
                  <a:gd name="T6" fmla="*/ 58 w 58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58" y="21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14" name="Line 2453"/>
              <p:cNvSpPr>
                <a:spLocks noChangeAspect="1" noChangeShapeType="1"/>
              </p:cNvSpPr>
              <p:nvPr/>
            </p:nvSpPr>
            <p:spPr bwMode="auto">
              <a:xfrm flipH="1">
                <a:off x="1102" y="14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15" name="Freeform 2454"/>
              <p:cNvSpPr>
                <a:spLocks noChangeAspect="1"/>
              </p:cNvSpPr>
              <p:nvPr/>
            </p:nvSpPr>
            <p:spPr bwMode="auto">
              <a:xfrm>
                <a:off x="1092" y="1451"/>
                <a:ext cx="27" cy="37"/>
              </a:xfrm>
              <a:custGeom>
                <a:avLst/>
                <a:gdLst>
                  <a:gd name="T0" fmla="*/ 183 w 183"/>
                  <a:gd name="T1" fmla="*/ 34 h 259"/>
                  <a:gd name="T2" fmla="*/ 125 w 183"/>
                  <a:gd name="T3" fmla="*/ 17 h 259"/>
                  <a:gd name="T4" fmla="*/ 67 w 183"/>
                  <a:gd name="T5" fmla="*/ 0 h 259"/>
                  <a:gd name="T6" fmla="*/ 0 w 183"/>
                  <a:gd name="T7" fmla="*/ 225 h 259"/>
                  <a:gd name="T8" fmla="*/ 58 w 183"/>
                  <a:gd name="T9" fmla="*/ 242 h 259"/>
                  <a:gd name="T10" fmla="*/ 116 w 183"/>
                  <a:gd name="T11" fmla="*/ 259 h 259"/>
                  <a:gd name="T12" fmla="*/ 183 w 183"/>
                  <a:gd name="T13" fmla="*/ 34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183" y="34"/>
                    </a:moveTo>
                    <a:lnTo>
                      <a:pt x="125" y="17"/>
                    </a:lnTo>
                    <a:lnTo>
                      <a:pt x="67" y="0"/>
                    </a:lnTo>
                    <a:lnTo>
                      <a:pt x="0" y="225"/>
                    </a:lnTo>
                    <a:lnTo>
                      <a:pt x="58" y="242"/>
                    </a:lnTo>
                    <a:lnTo>
                      <a:pt x="116" y="259"/>
                    </a:lnTo>
                    <a:lnTo>
                      <a:pt x="183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16" name="Freeform 2455"/>
              <p:cNvSpPr>
                <a:spLocks noChangeAspect="1"/>
              </p:cNvSpPr>
              <p:nvPr/>
            </p:nvSpPr>
            <p:spPr bwMode="auto">
              <a:xfrm>
                <a:off x="1092" y="1451"/>
                <a:ext cx="27" cy="37"/>
              </a:xfrm>
              <a:custGeom>
                <a:avLst/>
                <a:gdLst>
                  <a:gd name="T0" fmla="*/ 183 w 183"/>
                  <a:gd name="T1" fmla="*/ 34 h 259"/>
                  <a:gd name="T2" fmla="*/ 125 w 183"/>
                  <a:gd name="T3" fmla="*/ 17 h 259"/>
                  <a:gd name="T4" fmla="*/ 67 w 183"/>
                  <a:gd name="T5" fmla="*/ 0 h 259"/>
                  <a:gd name="T6" fmla="*/ 0 w 183"/>
                  <a:gd name="T7" fmla="*/ 225 h 259"/>
                  <a:gd name="T8" fmla="*/ 58 w 183"/>
                  <a:gd name="T9" fmla="*/ 242 h 259"/>
                  <a:gd name="T10" fmla="*/ 116 w 183"/>
                  <a:gd name="T11" fmla="*/ 259 h 259"/>
                  <a:gd name="T12" fmla="*/ 183 w 183"/>
                  <a:gd name="T13" fmla="*/ 34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183" y="34"/>
                    </a:moveTo>
                    <a:lnTo>
                      <a:pt x="125" y="17"/>
                    </a:lnTo>
                    <a:lnTo>
                      <a:pt x="67" y="0"/>
                    </a:lnTo>
                    <a:lnTo>
                      <a:pt x="0" y="225"/>
                    </a:lnTo>
                    <a:lnTo>
                      <a:pt x="58" y="242"/>
                    </a:lnTo>
                    <a:lnTo>
                      <a:pt x="116" y="259"/>
                    </a:lnTo>
                    <a:lnTo>
                      <a:pt x="183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17" name="Freeform 2456"/>
              <p:cNvSpPr>
                <a:spLocks noChangeAspect="1"/>
              </p:cNvSpPr>
              <p:nvPr/>
            </p:nvSpPr>
            <p:spPr bwMode="auto">
              <a:xfrm>
                <a:off x="1092" y="1483"/>
                <a:ext cx="9" cy="2"/>
              </a:xfrm>
              <a:custGeom>
                <a:avLst/>
                <a:gdLst>
                  <a:gd name="T0" fmla="*/ 59 w 59"/>
                  <a:gd name="T1" fmla="*/ 17 h 17"/>
                  <a:gd name="T2" fmla="*/ 1 w 59"/>
                  <a:gd name="T3" fmla="*/ 0 h 17"/>
                  <a:gd name="T4" fmla="*/ 0 w 59"/>
                  <a:gd name="T5" fmla="*/ 4 h 17"/>
                  <a:gd name="T6" fmla="*/ 59 w 59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59" y="17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9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18" name="Line 2457"/>
              <p:cNvSpPr>
                <a:spLocks noChangeAspect="1" noChangeShapeType="1"/>
              </p:cNvSpPr>
              <p:nvPr/>
            </p:nvSpPr>
            <p:spPr bwMode="auto">
              <a:xfrm flipH="1">
                <a:off x="1092" y="14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19" name="Freeform 2458"/>
              <p:cNvSpPr>
                <a:spLocks noChangeAspect="1"/>
              </p:cNvSpPr>
              <p:nvPr/>
            </p:nvSpPr>
            <p:spPr bwMode="auto">
              <a:xfrm>
                <a:off x="1085" y="1483"/>
                <a:ext cx="24" cy="37"/>
              </a:xfrm>
              <a:custGeom>
                <a:avLst/>
                <a:gdLst>
                  <a:gd name="T0" fmla="*/ 169 w 169"/>
                  <a:gd name="T1" fmla="*/ 27 h 257"/>
                  <a:gd name="T2" fmla="*/ 110 w 169"/>
                  <a:gd name="T3" fmla="*/ 13 h 257"/>
                  <a:gd name="T4" fmla="*/ 51 w 169"/>
                  <a:gd name="T5" fmla="*/ 0 h 257"/>
                  <a:gd name="T6" fmla="*/ 0 w 169"/>
                  <a:gd name="T7" fmla="*/ 230 h 257"/>
                  <a:gd name="T8" fmla="*/ 59 w 169"/>
                  <a:gd name="T9" fmla="*/ 243 h 257"/>
                  <a:gd name="T10" fmla="*/ 118 w 169"/>
                  <a:gd name="T11" fmla="*/ 257 h 257"/>
                  <a:gd name="T12" fmla="*/ 169 w 169"/>
                  <a:gd name="T13" fmla="*/ 2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257"/>
                  <a:gd name="T23" fmla="*/ 169 w 169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257">
                    <a:moveTo>
                      <a:pt x="169" y="27"/>
                    </a:moveTo>
                    <a:lnTo>
                      <a:pt x="110" y="13"/>
                    </a:lnTo>
                    <a:lnTo>
                      <a:pt x="51" y="0"/>
                    </a:lnTo>
                    <a:lnTo>
                      <a:pt x="0" y="230"/>
                    </a:lnTo>
                    <a:lnTo>
                      <a:pt x="59" y="243"/>
                    </a:lnTo>
                    <a:lnTo>
                      <a:pt x="118" y="257"/>
                    </a:lnTo>
                    <a:lnTo>
                      <a:pt x="169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20" name="Freeform 2459"/>
              <p:cNvSpPr>
                <a:spLocks noChangeAspect="1"/>
              </p:cNvSpPr>
              <p:nvPr/>
            </p:nvSpPr>
            <p:spPr bwMode="auto">
              <a:xfrm>
                <a:off x="1085" y="1483"/>
                <a:ext cx="24" cy="37"/>
              </a:xfrm>
              <a:custGeom>
                <a:avLst/>
                <a:gdLst>
                  <a:gd name="T0" fmla="*/ 169 w 169"/>
                  <a:gd name="T1" fmla="*/ 27 h 257"/>
                  <a:gd name="T2" fmla="*/ 110 w 169"/>
                  <a:gd name="T3" fmla="*/ 13 h 257"/>
                  <a:gd name="T4" fmla="*/ 51 w 169"/>
                  <a:gd name="T5" fmla="*/ 0 h 257"/>
                  <a:gd name="T6" fmla="*/ 0 w 169"/>
                  <a:gd name="T7" fmla="*/ 230 h 257"/>
                  <a:gd name="T8" fmla="*/ 59 w 169"/>
                  <a:gd name="T9" fmla="*/ 243 h 257"/>
                  <a:gd name="T10" fmla="*/ 118 w 169"/>
                  <a:gd name="T11" fmla="*/ 257 h 257"/>
                  <a:gd name="T12" fmla="*/ 169 w 169"/>
                  <a:gd name="T13" fmla="*/ 2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257"/>
                  <a:gd name="T23" fmla="*/ 169 w 169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257">
                    <a:moveTo>
                      <a:pt x="169" y="27"/>
                    </a:moveTo>
                    <a:lnTo>
                      <a:pt x="110" y="13"/>
                    </a:lnTo>
                    <a:lnTo>
                      <a:pt x="51" y="0"/>
                    </a:lnTo>
                    <a:lnTo>
                      <a:pt x="0" y="230"/>
                    </a:lnTo>
                    <a:lnTo>
                      <a:pt x="59" y="243"/>
                    </a:lnTo>
                    <a:lnTo>
                      <a:pt x="118" y="257"/>
                    </a:lnTo>
                    <a:lnTo>
                      <a:pt x="169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21" name="Freeform 2460"/>
              <p:cNvSpPr>
                <a:spLocks noChangeAspect="1"/>
              </p:cNvSpPr>
              <p:nvPr/>
            </p:nvSpPr>
            <p:spPr bwMode="auto">
              <a:xfrm>
                <a:off x="1085" y="1516"/>
                <a:ext cx="8" cy="2"/>
              </a:xfrm>
              <a:custGeom>
                <a:avLst/>
                <a:gdLst>
                  <a:gd name="T0" fmla="*/ 60 w 60"/>
                  <a:gd name="T1" fmla="*/ 13 h 13"/>
                  <a:gd name="T2" fmla="*/ 1 w 60"/>
                  <a:gd name="T3" fmla="*/ 0 h 13"/>
                  <a:gd name="T4" fmla="*/ 0 w 60"/>
                  <a:gd name="T5" fmla="*/ 3 h 13"/>
                  <a:gd name="T6" fmla="*/ 60 w 60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3"/>
                  <a:gd name="T14" fmla="*/ 60 w 60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3">
                    <a:moveTo>
                      <a:pt x="60" y="13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6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22" name="Line 2461"/>
              <p:cNvSpPr>
                <a:spLocks noChangeAspect="1" noChangeShapeType="1"/>
              </p:cNvSpPr>
              <p:nvPr/>
            </p:nvSpPr>
            <p:spPr bwMode="auto">
              <a:xfrm flipH="1">
                <a:off x="1085" y="15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23" name="Freeform 2462"/>
              <p:cNvSpPr>
                <a:spLocks noChangeAspect="1"/>
              </p:cNvSpPr>
              <p:nvPr/>
            </p:nvSpPr>
            <p:spPr bwMode="auto">
              <a:xfrm>
                <a:off x="1079" y="1517"/>
                <a:ext cx="23" cy="36"/>
              </a:xfrm>
              <a:custGeom>
                <a:avLst/>
                <a:gdLst>
                  <a:gd name="T0" fmla="*/ 158 w 158"/>
                  <a:gd name="T1" fmla="*/ 21 h 254"/>
                  <a:gd name="T2" fmla="*/ 98 w 158"/>
                  <a:gd name="T3" fmla="*/ 10 h 254"/>
                  <a:gd name="T4" fmla="*/ 38 w 158"/>
                  <a:gd name="T5" fmla="*/ 0 h 254"/>
                  <a:gd name="T6" fmla="*/ 0 w 158"/>
                  <a:gd name="T7" fmla="*/ 233 h 254"/>
                  <a:gd name="T8" fmla="*/ 61 w 158"/>
                  <a:gd name="T9" fmla="*/ 244 h 254"/>
                  <a:gd name="T10" fmla="*/ 121 w 158"/>
                  <a:gd name="T11" fmla="*/ 254 h 254"/>
                  <a:gd name="T12" fmla="*/ 158 w 158"/>
                  <a:gd name="T13" fmla="*/ 21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58" y="21"/>
                    </a:moveTo>
                    <a:lnTo>
                      <a:pt x="98" y="10"/>
                    </a:lnTo>
                    <a:lnTo>
                      <a:pt x="38" y="0"/>
                    </a:lnTo>
                    <a:lnTo>
                      <a:pt x="0" y="233"/>
                    </a:lnTo>
                    <a:lnTo>
                      <a:pt x="61" y="244"/>
                    </a:lnTo>
                    <a:lnTo>
                      <a:pt x="121" y="254"/>
                    </a:lnTo>
                    <a:lnTo>
                      <a:pt x="1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24" name="Freeform 2463"/>
              <p:cNvSpPr>
                <a:spLocks noChangeAspect="1"/>
              </p:cNvSpPr>
              <p:nvPr/>
            </p:nvSpPr>
            <p:spPr bwMode="auto">
              <a:xfrm>
                <a:off x="1079" y="1517"/>
                <a:ext cx="23" cy="36"/>
              </a:xfrm>
              <a:custGeom>
                <a:avLst/>
                <a:gdLst>
                  <a:gd name="T0" fmla="*/ 158 w 158"/>
                  <a:gd name="T1" fmla="*/ 21 h 254"/>
                  <a:gd name="T2" fmla="*/ 98 w 158"/>
                  <a:gd name="T3" fmla="*/ 10 h 254"/>
                  <a:gd name="T4" fmla="*/ 38 w 158"/>
                  <a:gd name="T5" fmla="*/ 0 h 254"/>
                  <a:gd name="T6" fmla="*/ 0 w 158"/>
                  <a:gd name="T7" fmla="*/ 233 h 254"/>
                  <a:gd name="T8" fmla="*/ 61 w 158"/>
                  <a:gd name="T9" fmla="*/ 244 h 254"/>
                  <a:gd name="T10" fmla="*/ 121 w 158"/>
                  <a:gd name="T11" fmla="*/ 254 h 254"/>
                  <a:gd name="T12" fmla="*/ 158 w 158"/>
                  <a:gd name="T13" fmla="*/ 21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58" y="21"/>
                    </a:moveTo>
                    <a:lnTo>
                      <a:pt x="98" y="10"/>
                    </a:lnTo>
                    <a:lnTo>
                      <a:pt x="38" y="0"/>
                    </a:lnTo>
                    <a:lnTo>
                      <a:pt x="0" y="233"/>
                    </a:lnTo>
                    <a:lnTo>
                      <a:pt x="61" y="244"/>
                    </a:lnTo>
                    <a:lnTo>
                      <a:pt x="121" y="254"/>
                    </a:lnTo>
                    <a:lnTo>
                      <a:pt x="158" y="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25" name="Freeform 2464"/>
              <p:cNvSpPr>
                <a:spLocks noChangeAspect="1"/>
              </p:cNvSpPr>
              <p:nvPr/>
            </p:nvSpPr>
            <p:spPr bwMode="auto">
              <a:xfrm>
                <a:off x="1079" y="1550"/>
                <a:ext cx="9" cy="2"/>
              </a:xfrm>
              <a:custGeom>
                <a:avLst/>
                <a:gdLst>
                  <a:gd name="T0" fmla="*/ 61 w 61"/>
                  <a:gd name="T1" fmla="*/ 11 h 11"/>
                  <a:gd name="T2" fmla="*/ 0 w 61"/>
                  <a:gd name="T3" fmla="*/ 0 h 11"/>
                  <a:gd name="T4" fmla="*/ 0 w 61"/>
                  <a:gd name="T5" fmla="*/ 5 h 11"/>
                  <a:gd name="T6" fmla="*/ 61 w 61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1"/>
                  <a:gd name="T14" fmla="*/ 61 w 6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1">
                    <a:moveTo>
                      <a:pt x="61" y="11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1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26" name="Line 2465"/>
              <p:cNvSpPr>
                <a:spLocks noChangeAspect="1" noChangeShapeType="1"/>
              </p:cNvSpPr>
              <p:nvPr/>
            </p:nvSpPr>
            <p:spPr bwMode="auto">
              <a:xfrm>
                <a:off x="1079" y="15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27" name="Freeform 2466"/>
              <p:cNvSpPr>
                <a:spLocks noChangeAspect="1"/>
              </p:cNvSpPr>
              <p:nvPr/>
            </p:nvSpPr>
            <p:spPr bwMode="auto">
              <a:xfrm>
                <a:off x="1076" y="1551"/>
                <a:ext cx="21" cy="35"/>
              </a:xfrm>
              <a:custGeom>
                <a:avLst/>
                <a:gdLst>
                  <a:gd name="T0" fmla="*/ 142 w 142"/>
                  <a:gd name="T1" fmla="*/ 11 h 248"/>
                  <a:gd name="T2" fmla="*/ 82 w 142"/>
                  <a:gd name="T3" fmla="*/ 6 h 248"/>
                  <a:gd name="T4" fmla="*/ 21 w 142"/>
                  <a:gd name="T5" fmla="*/ 0 h 248"/>
                  <a:gd name="T6" fmla="*/ 0 w 142"/>
                  <a:gd name="T7" fmla="*/ 237 h 248"/>
                  <a:gd name="T8" fmla="*/ 60 w 142"/>
                  <a:gd name="T9" fmla="*/ 242 h 248"/>
                  <a:gd name="T10" fmla="*/ 120 w 142"/>
                  <a:gd name="T11" fmla="*/ 248 h 248"/>
                  <a:gd name="T12" fmla="*/ 142 w 142"/>
                  <a:gd name="T13" fmla="*/ 11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42" y="11"/>
                    </a:moveTo>
                    <a:lnTo>
                      <a:pt x="82" y="6"/>
                    </a:lnTo>
                    <a:lnTo>
                      <a:pt x="21" y="0"/>
                    </a:lnTo>
                    <a:lnTo>
                      <a:pt x="0" y="237"/>
                    </a:lnTo>
                    <a:lnTo>
                      <a:pt x="60" y="242"/>
                    </a:lnTo>
                    <a:lnTo>
                      <a:pt x="120" y="248"/>
                    </a:lnTo>
                    <a:lnTo>
                      <a:pt x="14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28" name="Freeform 2467"/>
              <p:cNvSpPr>
                <a:spLocks noChangeAspect="1"/>
              </p:cNvSpPr>
              <p:nvPr/>
            </p:nvSpPr>
            <p:spPr bwMode="auto">
              <a:xfrm>
                <a:off x="1076" y="1551"/>
                <a:ext cx="21" cy="35"/>
              </a:xfrm>
              <a:custGeom>
                <a:avLst/>
                <a:gdLst>
                  <a:gd name="T0" fmla="*/ 142 w 142"/>
                  <a:gd name="T1" fmla="*/ 11 h 248"/>
                  <a:gd name="T2" fmla="*/ 82 w 142"/>
                  <a:gd name="T3" fmla="*/ 6 h 248"/>
                  <a:gd name="T4" fmla="*/ 21 w 142"/>
                  <a:gd name="T5" fmla="*/ 0 h 248"/>
                  <a:gd name="T6" fmla="*/ 0 w 142"/>
                  <a:gd name="T7" fmla="*/ 237 h 248"/>
                  <a:gd name="T8" fmla="*/ 60 w 142"/>
                  <a:gd name="T9" fmla="*/ 242 h 248"/>
                  <a:gd name="T10" fmla="*/ 120 w 142"/>
                  <a:gd name="T11" fmla="*/ 248 h 248"/>
                  <a:gd name="T12" fmla="*/ 142 w 142"/>
                  <a:gd name="T13" fmla="*/ 11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42" y="11"/>
                    </a:moveTo>
                    <a:lnTo>
                      <a:pt x="82" y="6"/>
                    </a:lnTo>
                    <a:lnTo>
                      <a:pt x="21" y="0"/>
                    </a:lnTo>
                    <a:lnTo>
                      <a:pt x="0" y="237"/>
                    </a:lnTo>
                    <a:lnTo>
                      <a:pt x="60" y="242"/>
                    </a:lnTo>
                    <a:lnTo>
                      <a:pt x="120" y="248"/>
                    </a:lnTo>
                    <a:lnTo>
                      <a:pt x="142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29" name="Freeform 2468"/>
              <p:cNvSpPr>
                <a:spLocks noChangeAspect="1"/>
              </p:cNvSpPr>
              <p:nvPr/>
            </p:nvSpPr>
            <p:spPr bwMode="auto">
              <a:xfrm>
                <a:off x="1076" y="1585"/>
                <a:ext cx="9" cy="1"/>
              </a:xfrm>
              <a:custGeom>
                <a:avLst/>
                <a:gdLst>
                  <a:gd name="T0" fmla="*/ 60 w 60"/>
                  <a:gd name="T1" fmla="*/ 5 h 5"/>
                  <a:gd name="T2" fmla="*/ 0 w 60"/>
                  <a:gd name="T3" fmla="*/ 0 h 5"/>
                  <a:gd name="T4" fmla="*/ 0 w 60"/>
                  <a:gd name="T5" fmla="*/ 3 h 5"/>
                  <a:gd name="T6" fmla="*/ 60 w 60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5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6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30" name="Line 2469"/>
              <p:cNvSpPr>
                <a:spLocks noChangeAspect="1" noChangeShapeType="1"/>
              </p:cNvSpPr>
              <p:nvPr/>
            </p:nvSpPr>
            <p:spPr bwMode="auto">
              <a:xfrm>
                <a:off x="1076" y="158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31" name="Freeform 2470"/>
              <p:cNvSpPr>
                <a:spLocks noChangeAspect="1"/>
              </p:cNvSpPr>
              <p:nvPr/>
            </p:nvSpPr>
            <p:spPr bwMode="auto">
              <a:xfrm>
                <a:off x="1075" y="1585"/>
                <a:ext cx="19" cy="35"/>
              </a:xfrm>
              <a:custGeom>
                <a:avLst/>
                <a:gdLst>
                  <a:gd name="T0" fmla="*/ 128 w 128"/>
                  <a:gd name="T1" fmla="*/ 5 h 242"/>
                  <a:gd name="T2" fmla="*/ 68 w 128"/>
                  <a:gd name="T3" fmla="*/ 2 h 242"/>
                  <a:gd name="T4" fmla="*/ 8 w 128"/>
                  <a:gd name="T5" fmla="*/ 0 h 242"/>
                  <a:gd name="T6" fmla="*/ 0 w 128"/>
                  <a:gd name="T7" fmla="*/ 237 h 242"/>
                  <a:gd name="T8" fmla="*/ 60 w 128"/>
                  <a:gd name="T9" fmla="*/ 239 h 242"/>
                  <a:gd name="T10" fmla="*/ 120 w 128"/>
                  <a:gd name="T11" fmla="*/ 242 h 242"/>
                  <a:gd name="T12" fmla="*/ 128 w 128"/>
                  <a:gd name="T13" fmla="*/ 5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8" y="5"/>
                    </a:moveTo>
                    <a:lnTo>
                      <a:pt x="68" y="2"/>
                    </a:lnTo>
                    <a:lnTo>
                      <a:pt x="8" y="0"/>
                    </a:lnTo>
                    <a:lnTo>
                      <a:pt x="0" y="237"/>
                    </a:lnTo>
                    <a:lnTo>
                      <a:pt x="60" y="239"/>
                    </a:lnTo>
                    <a:lnTo>
                      <a:pt x="120" y="242"/>
                    </a:lnTo>
                    <a:lnTo>
                      <a:pt x="12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32" name="Freeform 2471"/>
              <p:cNvSpPr>
                <a:spLocks noChangeAspect="1"/>
              </p:cNvSpPr>
              <p:nvPr/>
            </p:nvSpPr>
            <p:spPr bwMode="auto">
              <a:xfrm>
                <a:off x="1075" y="1585"/>
                <a:ext cx="19" cy="35"/>
              </a:xfrm>
              <a:custGeom>
                <a:avLst/>
                <a:gdLst>
                  <a:gd name="T0" fmla="*/ 128 w 128"/>
                  <a:gd name="T1" fmla="*/ 5 h 242"/>
                  <a:gd name="T2" fmla="*/ 68 w 128"/>
                  <a:gd name="T3" fmla="*/ 2 h 242"/>
                  <a:gd name="T4" fmla="*/ 8 w 128"/>
                  <a:gd name="T5" fmla="*/ 0 h 242"/>
                  <a:gd name="T6" fmla="*/ 0 w 128"/>
                  <a:gd name="T7" fmla="*/ 237 h 242"/>
                  <a:gd name="T8" fmla="*/ 60 w 128"/>
                  <a:gd name="T9" fmla="*/ 239 h 242"/>
                  <a:gd name="T10" fmla="*/ 120 w 128"/>
                  <a:gd name="T11" fmla="*/ 242 h 242"/>
                  <a:gd name="T12" fmla="*/ 128 w 128"/>
                  <a:gd name="T13" fmla="*/ 5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8" y="5"/>
                    </a:moveTo>
                    <a:lnTo>
                      <a:pt x="68" y="2"/>
                    </a:lnTo>
                    <a:lnTo>
                      <a:pt x="8" y="0"/>
                    </a:lnTo>
                    <a:lnTo>
                      <a:pt x="0" y="237"/>
                    </a:lnTo>
                    <a:lnTo>
                      <a:pt x="60" y="239"/>
                    </a:lnTo>
                    <a:lnTo>
                      <a:pt x="120" y="242"/>
                    </a:lnTo>
                    <a:lnTo>
                      <a:pt x="128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33" name="Freeform 2472"/>
              <p:cNvSpPr>
                <a:spLocks noChangeAspect="1"/>
              </p:cNvSpPr>
              <p:nvPr/>
            </p:nvSpPr>
            <p:spPr bwMode="auto">
              <a:xfrm>
                <a:off x="1075" y="1619"/>
                <a:ext cx="9" cy="1"/>
              </a:xfrm>
              <a:custGeom>
                <a:avLst/>
                <a:gdLst>
                  <a:gd name="T0" fmla="*/ 60 w 60"/>
                  <a:gd name="T1" fmla="*/ 2 h 5"/>
                  <a:gd name="T2" fmla="*/ 0 w 60"/>
                  <a:gd name="T3" fmla="*/ 0 h 5"/>
                  <a:gd name="T4" fmla="*/ 0 w 60"/>
                  <a:gd name="T5" fmla="*/ 5 h 5"/>
                  <a:gd name="T6" fmla="*/ 60 w 60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34" name="Line 2473"/>
              <p:cNvSpPr>
                <a:spLocks noChangeAspect="1" noChangeShapeType="1"/>
              </p:cNvSpPr>
              <p:nvPr/>
            </p:nvSpPr>
            <p:spPr bwMode="auto">
              <a:xfrm>
                <a:off x="1075" y="161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35" name="Freeform 2474"/>
              <p:cNvSpPr>
                <a:spLocks noChangeAspect="1"/>
              </p:cNvSpPr>
              <p:nvPr/>
            </p:nvSpPr>
            <p:spPr bwMode="auto">
              <a:xfrm>
                <a:off x="1075" y="1619"/>
                <a:ext cx="19" cy="34"/>
              </a:xfrm>
              <a:custGeom>
                <a:avLst/>
                <a:gdLst>
                  <a:gd name="T0" fmla="*/ 120 w 128"/>
                  <a:gd name="T1" fmla="*/ 0 h 242"/>
                  <a:gd name="T2" fmla="*/ 60 w 128"/>
                  <a:gd name="T3" fmla="*/ 2 h 242"/>
                  <a:gd name="T4" fmla="*/ 0 w 128"/>
                  <a:gd name="T5" fmla="*/ 5 h 242"/>
                  <a:gd name="T6" fmla="*/ 8 w 128"/>
                  <a:gd name="T7" fmla="*/ 242 h 242"/>
                  <a:gd name="T8" fmla="*/ 68 w 128"/>
                  <a:gd name="T9" fmla="*/ 240 h 242"/>
                  <a:gd name="T10" fmla="*/ 128 w 128"/>
                  <a:gd name="T11" fmla="*/ 238 h 242"/>
                  <a:gd name="T12" fmla="*/ 120 w 128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0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8" y="242"/>
                    </a:lnTo>
                    <a:lnTo>
                      <a:pt x="68" y="240"/>
                    </a:lnTo>
                    <a:lnTo>
                      <a:pt x="128" y="23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36" name="Freeform 2475"/>
              <p:cNvSpPr>
                <a:spLocks noChangeAspect="1"/>
              </p:cNvSpPr>
              <p:nvPr/>
            </p:nvSpPr>
            <p:spPr bwMode="auto">
              <a:xfrm>
                <a:off x="1075" y="1619"/>
                <a:ext cx="19" cy="34"/>
              </a:xfrm>
              <a:custGeom>
                <a:avLst/>
                <a:gdLst>
                  <a:gd name="T0" fmla="*/ 120 w 128"/>
                  <a:gd name="T1" fmla="*/ 0 h 242"/>
                  <a:gd name="T2" fmla="*/ 60 w 128"/>
                  <a:gd name="T3" fmla="*/ 2 h 242"/>
                  <a:gd name="T4" fmla="*/ 0 w 128"/>
                  <a:gd name="T5" fmla="*/ 5 h 242"/>
                  <a:gd name="T6" fmla="*/ 8 w 128"/>
                  <a:gd name="T7" fmla="*/ 242 h 242"/>
                  <a:gd name="T8" fmla="*/ 68 w 128"/>
                  <a:gd name="T9" fmla="*/ 240 h 242"/>
                  <a:gd name="T10" fmla="*/ 128 w 128"/>
                  <a:gd name="T11" fmla="*/ 238 h 242"/>
                  <a:gd name="T12" fmla="*/ 120 w 128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0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8" y="242"/>
                    </a:lnTo>
                    <a:lnTo>
                      <a:pt x="68" y="240"/>
                    </a:lnTo>
                    <a:lnTo>
                      <a:pt x="128" y="238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37" name="Freeform 2476"/>
              <p:cNvSpPr>
                <a:spLocks noChangeAspect="1"/>
              </p:cNvSpPr>
              <p:nvPr/>
            </p:nvSpPr>
            <p:spPr bwMode="auto">
              <a:xfrm>
                <a:off x="1076" y="1653"/>
                <a:ext cx="9" cy="1"/>
              </a:xfrm>
              <a:custGeom>
                <a:avLst/>
                <a:gdLst>
                  <a:gd name="T0" fmla="*/ 60 w 60"/>
                  <a:gd name="T1" fmla="*/ 0 h 6"/>
                  <a:gd name="T2" fmla="*/ 0 w 60"/>
                  <a:gd name="T3" fmla="*/ 2 h 6"/>
                  <a:gd name="T4" fmla="*/ 0 w 60"/>
                  <a:gd name="T5" fmla="*/ 6 h 6"/>
                  <a:gd name="T6" fmla="*/ 6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0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38" name="Line 2477"/>
              <p:cNvSpPr>
                <a:spLocks noChangeAspect="1" noChangeShapeType="1"/>
              </p:cNvSpPr>
              <p:nvPr/>
            </p:nvSpPr>
            <p:spPr bwMode="auto">
              <a:xfrm>
                <a:off x="1076" y="16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39" name="Freeform 2478"/>
              <p:cNvSpPr>
                <a:spLocks noChangeAspect="1"/>
              </p:cNvSpPr>
              <p:nvPr/>
            </p:nvSpPr>
            <p:spPr bwMode="auto">
              <a:xfrm>
                <a:off x="1076" y="1652"/>
                <a:ext cx="21" cy="36"/>
              </a:xfrm>
              <a:custGeom>
                <a:avLst/>
                <a:gdLst>
                  <a:gd name="T0" fmla="*/ 120 w 142"/>
                  <a:gd name="T1" fmla="*/ 0 h 248"/>
                  <a:gd name="T2" fmla="*/ 60 w 142"/>
                  <a:gd name="T3" fmla="*/ 5 h 248"/>
                  <a:gd name="T4" fmla="*/ 0 w 142"/>
                  <a:gd name="T5" fmla="*/ 11 h 248"/>
                  <a:gd name="T6" fmla="*/ 21 w 142"/>
                  <a:gd name="T7" fmla="*/ 248 h 248"/>
                  <a:gd name="T8" fmla="*/ 82 w 142"/>
                  <a:gd name="T9" fmla="*/ 242 h 248"/>
                  <a:gd name="T10" fmla="*/ 142 w 142"/>
                  <a:gd name="T11" fmla="*/ 236 h 248"/>
                  <a:gd name="T12" fmla="*/ 120 w 142"/>
                  <a:gd name="T13" fmla="*/ 0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20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21" y="248"/>
                    </a:lnTo>
                    <a:lnTo>
                      <a:pt x="82" y="242"/>
                    </a:lnTo>
                    <a:lnTo>
                      <a:pt x="142" y="236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40" name="Freeform 2479"/>
              <p:cNvSpPr>
                <a:spLocks noChangeAspect="1"/>
              </p:cNvSpPr>
              <p:nvPr/>
            </p:nvSpPr>
            <p:spPr bwMode="auto">
              <a:xfrm>
                <a:off x="1076" y="1652"/>
                <a:ext cx="21" cy="36"/>
              </a:xfrm>
              <a:custGeom>
                <a:avLst/>
                <a:gdLst>
                  <a:gd name="T0" fmla="*/ 120 w 142"/>
                  <a:gd name="T1" fmla="*/ 0 h 248"/>
                  <a:gd name="T2" fmla="*/ 60 w 142"/>
                  <a:gd name="T3" fmla="*/ 5 h 248"/>
                  <a:gd name="T4" fmla="*/ 0 w 142"/>
                  <a:gd name="T5" fmla="*/ 11 h 248"/>
                  <a:gd name="T6" fmla="*/ 21 w 142"/>
                  <a:gd name="T7" fmla="*/ 248 h 248"/>
                  <a:gd name="T8" fmla="*/ 82 w 142"/>
                  <a:gd name="T9" fmla="*/ 242 h 248"/>
                  <a:gd name="T10" fmla="*/ 142 w 142"/>
                  <a:gd name="T11" fmla="*/ 236 h 248"/>
                  <a:gd name="T12" fmla="*/ 120 w 142"/>
                  <a:gd name="T13" fmla="*/ 0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20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21" y="248"/>
                    </a:lnTo>
                    <a:lnTo>
                      <a:pt x="82" y="242"/>
                    </a:lnTo>
                    <a:lnTo>
                      <a:pt x="142" y="236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41" name="Freeform 2480"/>
              <p:cNvSpPr>
                <a:spLocks noChangeAspect="1"/>
              </p:cNvSpPr>
              <p:nvPr/>
            </p:nvSpPr>
            <p:spPr bwMode="auto">
              <a:xfrm>
                <a:off x="1079" y="1687"/>
                <a:ext cx="9" cy="1"/>
              </a:xfrm>
              <a:custGeom>
                <a:avLst/>
                <a:gdLst>
                  <a:gd name="T0" fmla="*/ 61 w 61"/>
                  <a:gd name="T1" fmla="*/ 0 h 10"/>
                  <a:gd name="T2" fmla="*/ 0 w 61"/>
                  <a:gd name="T3" fmla="*/ 6 h 10"/>
                  <a:gd name="T4" fmla="*/ 0 w 61"/>
                  <a:gd name="T5" fmla="*/ 10 h 10"/>
                  <a:gd name="T6" fmla="*/ 61 w 61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0"/>
                  <a:gd name="T14" fmla="*/ 61 w 61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0">
                    <a:moveTo>
                      <a:pt x="61" y="0"/>
                    </a:moveTo>
                    <a:lnTo>
                      <a:pt x="0" y="6"/>
                    </a:lnTo>
                    <a:lnTo>
                      <a:pt x="0" y="1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42" name="Line 2481"/>
              <p:cNvSpPr>
                <a:spLocks noChangeAspect="1" noChangeShapeType="1"/>
              </p:cNvSpPr>
              <p:nvPr/>
            </p:nvSpPr>
            <p:spPr bwMode="auto">
              <a:xfrm>
                <a:off x="1079" y="1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43" name="Freeform 2482"/>
              <p:cNvSpPr>
                <a:spLocks noChangeAspect="1"/>
              </p:cNvSpPr>
              <p:nvPr/>
            </p:nvSpPr>
            <p:spPr bwMode="auto">
              <a:xfrm>
                <a:off x="1079" y="1686"/>
                <a:ext cx="23" cy="36"/>
              </a:xfrm>
              <a:custGeom>
                <a:avLst/>
                <a:gdLst>
                  <a:gd name="T0" fmla="*/ 121 w 158"/>
                  <a:gd name="T1" fmla="*/ 0 h 254"/>
                  <a:gd name="T2" fmla="*/ 61 w 158"/>
                  <a:gd name="T3" fmla="*/ 10 h 254"/>
                  <a:gd name="T4" fmla="*/ 0 w 158"/>
                  <a:gd name="T5" fmla="*/ 20 h 254"/>
                  <a:gd name="T6" fmla="*/ 38 w 158"/>
                  <a:gd name="T7" fmla="*/ 254 h 254"/>
                  <a:gd name="T8" fmla="*/ 98 w 158"/>
                  <a:gd name="T9" fmla="*/ 243 h 254"/>
                  <a:gd name="T10" fmla="*/ 158 w 158"/>
                  <a:gd name="T11" fmla="*/ 233 h 254"/>
                  <a:gd name="T12" fmla="*/ 121 w 158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21" y="0"/>
                    </a:moveTo>
                    <a:lnTo>
                      <a:pt x="61" y="10"/>
                    </a:lnTo>
                    <a:lnTo>
                      <a:pt x="0" y="20"/>
                    </a:lnTo>
                    <a:lnTo>
                      <a:pt x="38" y="254"/>
                    </a:lnTo>
                    <a:lnTo>
                      <a:pt x="98" y="243"/>
                    </a:lnTo>
                    <a:lnTo>
                      <a:pt x="158" y="233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44" name="Freeform 2483"/>
              <p:cNvSpPr>
                <a:spLocks noChangeAspect="1"/>
              </p:cNvSpPr>
              <p:nvPr/>
            </p:nvSpPr>
            <p:spPr bwMode="auto">
              <a:xfrm>
                <a:off x="1079" y="1686"/>
                <a:ext cx="23" cy="36"/>
              </a:xfrm>
              <a:custGeom>
                <a:avLst/>
                <a:gdLst>
                  <a:gd name="T0" fmla="*/ 121 w 158"/>
                  <a:gd name="T1" fmla="*/ 0 h 254"/>
                  <a:gd name="T2" fmla="*/ 61 w 158"/>
                  <a:gd name="T3" fmla="*/ 10 h 254"/>
                  <a:gd name="T4" fmla="*/ 0 w 158"/>
                  <a:gd name="T5" fmla="*/ 20 h 254"/>
                  <a:gd name="T6" fmla="*/ 38 w 158"/>
                  <a:gd name="T7" fmla="*/ 254 h 254"/>
                  <a:gd name="T8" fmla="*/ 98 w 158"/>
                  <a:gd name="T9" fmla="*/ 243 h 254"/>
                  <a:gd name="T10" fmla="*/ 158 w 158"/>
                  <a:gd name="T11" fmla="*/ 233 h 254"/>
                  <a:gd name="T12" fmla="*/ 121 w 158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21" y="0"/>
                    </a:moveTo>
                    <a:lnTo>
                      <a:pt x="61" y="10"/>
                    </a:lnTo>
                    <a:lnTo>
                      <a:pt x="0" y="20"/>
                    </a:lnTo>
                    <a:lnTo>
                      <a:pt x="38" y="254"/>
                    </a:lnTo>
                    <a:lnTo>
                      <a:pt x="98" y="243"/>
                    </a:lnTo>
                    <a:lnTo>
                      <a:pt x="158" y="233"/>
                    </a:lnTo>
                    <a:lnTo>
                      <a:pt x="12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45" name="Freeform 2484"/>
              <p:cNvSpPr>
                <a:spLocks noChangeAspect="1"/>
              </p:cNvSpPr>
              <p:nvPr/>
            </p:nvSpPr>
            <p:spPr bwMode="auto">
              <a:xfrm>
                <a:off x="1085" y="1720"/>
                <a:ext cx="8" cy="2"/>
              </a:xfrm>
              <a:custGeom>
                <a:avLst/>
                <a:gdLst>
                  <a:gd name="T0" fmla="*/ 60 w 60"/>
                  <a:gd name="T1" fmla="*/ 0 h 14"/>
                  <a:gd name="T2" fmla="*/ 0 w 60"/>
                  <a:gd name="T3" fmla="*/ 11 h 14"/>
                  <a:gd name="T4" fmla="*/ 1 w 60"/>
                  <a:gd name="T5" fmla="*/ 14 h 14"/>
                  <a:gd name="T6" fmla="*/ 60 w 6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4"/>
                  <a:gd name="T14" fmla="*/ 60 w 60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4">
                    <a:moveTo>
                      <a:pt x="60" y="0"/>
                    </a:moveTo>
                    <a:lnTo>
                      <a:pt x="0" y="11"/>
                    </a:lnTo>
                    <a:lnTo>
                      <a:pt x="1" y="14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46" name="Line 2485"/>
              <p:cNvSpPr>
                <a:spLocks noChangeAspect="1" noChangeShapeType="1"/>
              </p:cNvSpPr>
              <p:nvPr/>
            </p:nvSpPr>
            <p:spPr bwMode="auto">
              <a:xfrm>
                <a:off x="1085" y="17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47" name="Freeform 2486"/>
              <p:cNvSpPr>
                <a:spLocks noChangeAspect="1"/>
              </p:cNvSpPr>
              <p:nvPr/>
            </p:nvSpPr>
            <p:spPr bwMode="auto">
              <a:xfrm>
                <a:off x="1085" y="1718"/>
                <a:ext cx="24" cy="37"/>
              </a:xfrm>
              <a:custGeom>
                <a:avLst/>
                <a:gdLst>
                  <a:gd name="T0" fmla="*/ 118 w 169"/>
                  <a:gd name="T1" fmla="*/ 0 h 257"/>
                  <a:gd name="T2" fmla="*/ 59 w 169"/>
                  <a:gd name="T3" fmla="*/ 13 h 257"/>
                  <a:gd name="T4" fmla="*/ 0 w 169"/>
                  <a:gd name="T5" fmla="*/ 27 h 257"/>
                  <a:gd name="T6" fmla="*/ 51 w 169"/>
                  <a:gd name="T7" fmla="*/ 257 h 257"/>
                  <a:gd name="T8" fmla="*/ 110 w 169"/>
                  <a:gd name="T9" fmla="*/ 243 h 257"/>
                  <a:gd name="T10" fmla="*/ 169 w 169"/>
                  <a:gd name="T11" fmla="*/ 230 h 257"/>
                  <a:gd name="T12" fmla="*/ 118 w 169"/>
                  <a:gd name="T13" fmla="*/ 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257"/>
                  <a:gd name="T23" fmla="*/ 169 w 169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257">
                    <a:moveTo>
                      <a:pt x="118" y="0"/>
                    </a:move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lnTo>
                      <a:pt x="110" y="243"/>
                    </a:lnTo>
                    <a:lnTo>
                      <a:pt x="169" y="230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48" name="Freeform 2487"/>
              <p:cNvSpPr>
                <a:spLocks noChangeAspect="1"/>
              </p:cNvSpPr>
              <p:nvPr/>
            </p:nvSpPr>
            <p:spPr bwMode="auto">
              <a:xfrm>
                <a:off x="1085" y="1718"/>
                <a:ext cx="24" cy="37"/>
              </a:xfrm>
              <a:custGeom>
                <a:avLst/>
                <a:gdLst>
                  <a:gd name="T0" fmla="*/ 118 w 169"/>
                  <a:gd name="T1" fmla="*/ 0 h 257"/>
                  <a:gd name="T2" fmla="*/ 59 w 169"/>
                  <a:gd name="T3" fmla="*/ 13 h 257"/>
                  <a:gd name="T4" fmla="*/ 0 w 169"/>
                  <a:gd name="T5" fmla="*/ 27 h 257"/>
                  <a:gd name="T6" fmla="*/ 51 w 169"/>
                  <a:gd name="T7" fmla="*/ 257 h 257"/>
                  <a:gd name="T8" fmla="*/ 110 w 169"/>
                  <a:gd name="T9" fmla="*/ 243 h 257"/>
                  <a:gd name="T10" fmla="*/ 169 w 169"/>
                  <a:gd name="T11" fmla="*/ 230 h 257"/>
                  <a:gd name="T12" fmla="*/ 118 w 169"/>
                  <a:gd name="T13" fmla="*/ 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257"/>
                  <a:gd name="T23" fmla="*/ 169 w 169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257">
                    <a:moveTo>
                      <a:pt x="118" y="0"/>
                    </a:move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lnTo>
                      <a:pt x="110" y="243"/>
                    </a:lnTo>
                    <a:lnTo>
                      <a:pt x="169" y="230"/>
                    </a:lnTo>
                    <a:lnTo>
                      <a:pt x="1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49" name="Freeform 2488"/>
              <p:cNvSpPr>
                <a:spLocks noChangeAspect="1"/>
              </p:cNvSpPr>
              <p:nvPr/>
            </p:nvSpPr>
            <p:spPr bwMode="auto">
              <a:xfrm>
                <a:off x="1092" y="1753"/>
                <a:ext cx="9" cy="3"/>
              </a:xfrm>
              <a:custGeom>
                <a:avLst/>
                <a:gdLst>
                  <a:gd name="T0" fmla="*/ 59 w 59"/>
                  <a:gd name="T1" fmla="*/ 0 h 17"/>
                  <a:gd name="T2" fmla="*/ 0 w 59"/>
                  <a:gd name="T3" fmla="*/ 14 h 17"/>
                  <a:gd name="T4" fmla="*/ 1 w 59"/>
                  <a:gd name="T5" fmla="*/ 17 h 17"/>
                  <a:gd name="T6" fmla="*/ 59 w 59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59" y="0"/>
                    </a:moveTo>
                    <a:lnTo>
                      <a:pt x="0" y="14"/>
                    </a:lnTo>
                    <a:lnTo>
                      <a:pt x="1" y="17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50" name="Line 2489"/>
              <p:cNvSpPr>
                <a:spLocks noChangeAspect="1" noChangeShapeType="1"/>
              </p:cNvSpPr>
              <p:nvPr/>
            </p:nvSpPr>
            <p:spPr bwMode="auto">
              <a:xfrm>
                <a:off x="1092" y="175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51" name="Freeform 2490"/>
              <p:cNvSpPr>
                <a:spLocks noChangeAspect="1"/>
              </p:cNvSpPr>
              <p:nvPr/>
            </p:nvSpPr>
            <p:spPr bwMode="auto">
              <a:xfrm>
                <a:off x="1092" y="1751"/>
                <a:ext cx="27" cy="37"/>
              </a:xfrm>
              <a:custGeom>
                <a:avLst/>
                <a:gdLst>
                  <a:gd name="T0" fmla="*/ 116 w 183"/>
                  <a:gd name="T1" fmla="*/ 0 h 260"/>
                  <a:gd name="T2" fmla="*/ 58 w 183"/>
                  <a:gd name="T3" fmla="*/ 17 h 260"/>
                  <a:gd name="T4" fmla="*/ 0 w 183"/>
                  <a:gd name="T5" fmla="*/ 34 h 260"/>
                  <a:gd name="T6" fmla="*/ 67 w 183"/>
                  <a:gd name="T7" fmla="*/ 260 h 260"/>
                  <a:gd name="T8" fmla="*/ 125 w 183"/>
                  <a:gd name="T9" fmla="*/ 243 h 260"/>
                  <a:gd name="T10" fmla="*/ 183 w 183"/>
                  <a:gd name="T11" fmla="*/ 226 h 260"/>
                  <a:gd name="T12" fmla="*/ 116 w 183"/>
                  <a:gd name="T13" fmla="*/ 0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116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67" y="260"/>
                    </a:lnTo>
                    <a:lnTo>
                      <a:pt x="125" y="243"/>
                    </a:lnTo>
                    <a:lnTo>
                      <a:pt x="183" y="226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52" name="Freeform 2491"/>
              <p:cNvSpPr>
                <a:spLocks noChangeAspect="1"/>
              </p:cNvSpPr>
              <p:nvPr/>
            </p:nvSpPr>
            <p:spPr bwMode="auto">
              <a:xfrm>
                <a:off x="1092" y="1751"/>
                <a:ext cx="27" cy="37"/>
              </a:xfrm>
              <a:custGeom>
                <a:avLst/>
                <a:gdLst>
                  <a:gd name="T0" fmla="*/ 116 w 183"/>
                  <a:gd name="T1" fmla="*/ 0 h 260"/>
                  <a:gd name="T2" fmla="*/ 58 w 183"/>
                  <a:gd name="T3" fmla="*/ 17 h 260"/>
                  <a:gd name="T4" fmla="*/ 0 w 183"/>
                  <a:gd name="T5" fmla="*/ 34 h 260"/>
                  <a:gd name="T6" fmla="*/ 67 w 183"/>
                  <a:gd name="T7" fmla="*/ 260 h 260"/>
                  <a:gd name="T8" fmla="*/ 125 w 183"/>
                  <a:gd name="T9" fmla="*/ 243 h 260"/>
                  <a:gd name="T10" fmla="*/ 183 w 183"/>
                  <a:gd name="T11" fmla="*/ 226 h 260"/>
                  <a:gd name="T12" fmla="*/ 116 w 183"/>
                  <a:gd name="T13" fmla="*/ 0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116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67" y="260"/>
                    </a:lnTo>
                    <a:lnTo>
                      <a:pt x="125" y="243"/>
                    </a:lnTo>
                    <a:lnTo>
                      <a:pt x="183" y="226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53" name="Freeform 2492"/>
              <p:cNvSpPr>
                <a:spLocks noChangeAspect="1"/>
              </p:cNvSpPr>
              <p:nvPr/>
            </p:nvSpPr>
            <p:spPr bwMode="auto">
              <a:xfrm>
                <a:off x="1102" y="1785"/>
                <a:ext cx="8" cy="3"/>
              </a:xfrm>
              <a:custGeom>
                <a:avLst/>
                <a:gdLst>
                  <a:gd name="T0" fmla="*/ 58 w 58"/>
                  <a:gd name="T1" fmla="*/ 0 h 20"/>
                  <a:gd name="T2" fmla="*/ 0 w 58"/>
                  <a:gd name="T3" fmla="*/ 17 h 20"/>
                  <a:gd name="T4" fmla="*/ 2 w 58"/>
                  <a:gd name="T5" fmla="*/ 20 h 20"/>
                  <a:gd name="T6" fmla="*/ 58 w 58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0"/>
                  <a:gd name="T14" fmla="*/ 58 w 5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0">
                    <a:moveTo>
                      <a:pt x="58" y="0"/>
                    </a:moveTo>
                    <a:lnTo>
                      <a:pt x="0" y="17"/>
                    </a:lnTo>
                    <a:lnTo>
                      <a:pt x="2" y="2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54" name="Line 2493"/>
              <p:cNvSpPr>
                <a:spLocks noChangeAspect="1" noChangeShapeType="1"/>
              </p:cNvSpPr>
              <p:nvPr/>
            </p:nvSpPr>
            <p:spPr bwMode="auto">
              <a:xfrm>
                <a:off x="1102" y="17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55" name="Freeform 2494"/>
              <p:cNvSpPr>
                <a:spLocks noChangeAspect="1"/>
              </p:cNvSpPr>
              <p:nvPr/>
            </p:nvSpPr>
            <p:spPr bwMode="auto">
              <a:xfrm>
                <a:off x="1102" y="1782"/>
                <a:ext cx="22" cy="22"/>
              </a:xfrm>
              <a:custGeom>
                <a:avLst/>
                <a:gdLst>
                  <a:gd name="T0" fmla="*/ 113 w 153"/>
                  <a:gd name="T1" fmla="*/ 0 h 151"/>
                  <a:gd name="T2" fmla="*/ 56 w 153"/>
                  <a:gd name="T3" fmla="*/ 21 h 151"/>
                  <a:gd name="T4" fmla="*/ 0 w 153"/>
                  <a:gd name="T5" fmla="*/ 41 h 151"/>
                  <a:gd name="T6" fmla="*/ 39 w 153"/>
                  <a:gd name="T7" fmla="*/ 151 h 151"/>
                  <a:gd name="T8" fmla="*/ 96 w 153"/>
                  <a:gd name="T9" fmla="*/ 130 h 151"/>
                  <a:gd name="T10" fmla="*/ 153 w 153"/>
                  <a:gd name="T11" fmla="*/ 110 h 151"/>
                  <a:gd name="T12" fmla="*/ 113 w 153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13" y="0"/>
                    </a:moveTo>
                    <a:lnTo>
                      <a:pt x="56" y="21"/>
                    </a:lnTo>
                    <a:lnTo>
                      <a:pt x="0" y="41"/>
                    </a:lnTo>
                    <a:lnTo>
                      <a:pt x="39" y="151"/>
                    </a:lnTo>
                    <a:lnTo>
                      <a:pt x="96" y="130"/>
                    </a:lnTo>
                    <a:lnTo>
                      <a:pt x="153" y="11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56" name="Freeform 2495"/>
              <p:cNvSpPr>
                <a:spLocks noChangeAspect="1"/>
              </p:cNvSpPr>
              <p:nvPr/>
            </p:nvSpPr>
            <p:spPr bwMode="auto">
              <a:xfrm>
                <a:off x="1102" y="1782"/>
                <a:ext cx="22" cy="22"/>
              </a:xfrm>
              <a:custGeom>
                <a:avLst/>
                <a:gdLst>
                  <a:gd name="T0" fmla="*/ 113 w 153"/>
                  <a:gd name="T1" fmla="*/ 0 h 151"/>
                  <a:gd name="T2" fmla="*/ 56 w 153"/>
                  <a:gd name="T3" fmla="*/ 21 h 151"/>
                  <a:gd name="T4" fmla="*/ 0 w 153"/>
                  <a:gd name="T5" fmla="*/ 41 h 151"/>
                  <a:gd name="T6" fmla="*/ 39 w 153"/>
                  <a:gd name="T7" fmla="*/ 151 h 151"/>
                  <a:gd name="T8" fmla="*/ 96 w 153"/>
                  <a:gd name="T9" fmla="*/ 130 h 151"/>
                  <a:gd name="T10" fmla="*/ 153 w 153"/>
                  <a:gd name="T11" fmla="*/ 110 h 151"/>
                  <a:gd name="T12" fmla="*/ 113 w 153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13" y="0"/>
                    </a:moveTo>
                    <a:lnTo>
                      <a:pt x="56" y="21"/>
                    </a:lnTo>
                    <a:lnTo>
                      <a:pt x="0" y="41"/>
                    </a:lnTo>
                    <a:lnTo>
                      <a:pt x="39" y="151"/>
                    </a:lnTo>
                    <a:lnTo>
                      <a:pt x="96" y="130"/>
                    </a:lnTo>
                    <a:lnTo>
                      <a:pt x="153" y="110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57" name="Freeform 2496"/>
              <p:cNvSpPr>
                <a:spLocks noChangeAspect="1"/>
              </p:cNvSpPr>
              <p:nvPr/>
            </p:nvSpPr>
            <p:spPr bwMode="auto">
              <a:xfrm>
                <a:off x="1108" y="1801"/>
                <a:ext cx="8" cy="3"/>
              </a:xfrm>
              <a:custGeom>
                <a:avLst/>
                <a:gdLst>
                  <a:gd name="T0" fmla="*/ 57 w 57"/>
                  <a:gd name="T1" fmla="*/ 0 h 23"/>
                  <a:gd name="T2" fmla="*/ 0 w 57"/>
                  <a:gd name="T3" fmla="*/ 21 h 23"/>
                  <a:gd name="T4" fmla="*/ 0 w 57"/>
                  <a:gd name="T5" fmla="*/ 23 h 23"/>
                  <a:gd name="T6" fmla="*/ 57 w 57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3"/>
                  <a:gd name="T14" fmla="*/ 57 w 57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3">
                    <a:moveTo>
                      <a:pt x="57" y="0"/>
                    </a:moveTo>
                    <a:lnTo>
                      <a:pt x="0" y="21"/>
                    </a:lnTo>
                    <a:lnTo>
                      <a:pt x="0" y="23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58" name="Line 2497"/>
              <p:cNvSpPr>
                <a:spLocks noChangeAspect="1" noChangeShapeType="1"/>
              </p:cNvSpPr>
              <p:nvPr/>
            </p:nvSpPr>
            <p:spPr bwMode="auto">
              <a:xfrm>
                <a:off x="1108" y="18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59" name="Freeform 2498"/>
              <p:cNvSpPr>
                <a:spLocks noChangeAspect="1"/>
              </p:cNvSpPr>
              <p:nvPr/>
            </p:nvSpPr>
            <p:spPr bwMode="auto">
              <a:xfrm>
                <a:off x="1108" y="1798"/>
                <a:ext cx="22" cy="22"/>
              </a:xfrm>
              <a:custGeom>
                <a:avLst/>
                <a:gdLst>
                  <a:gd name="T0" fmla="*/ 114 w 157"/>
                  <a:gd name="T1" fmla="*/ 0 h 155"/>
                  <a:gd name="T2" fmla="*/ 57 w 157"/>
                  <a:gd name="T3" fmla="*/ 23 h 155"/>
                  <a:gd name="T4" fmla="*/ 0 w 157"/>
                  <a:gd name="T5" fmla="*/ 46 h 155"/>
                  <a:gd name="T6" fmla="*/ 44 w 157"/>
                  <a:gd name="T7" fmla="*/ 155 h 155"/>
                  <a:gd name="T8" fmla="*/ 100 w 157"/>
                  <a:gd name="T9" fmla="*/ 132 h 155"/>
                  <a:gd name="T10" fmla="*/ 157 w 157"/>
                  <a:gd name="T11" fmla="*/ 110 h 155"/>
                  <a:gd name="T12" fmla="*/ 114 w 157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114" y="0"/>
                    </a:moveTo>
                    <a:lnTo>
                      <a:pt x="57" y="23"/>
                    </a:lnTo>
                    <a:lnTo>
                      <a:pt x="0" y="46"/>
                    </a:lnTo>
                    <a:lnTo>
                      <a:pt x="44" y="155"/>
                    </a:lnTo>
                    <a:lnTo>
                      <a:pt x="100" y="132"/>
                    </a:lnTo>
                    <a:lnTo>
                      <a:pt x="157" y="11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60" name="Freeform 2499"/>
              <p:cNvSpPr>
                <a:spLocks noChangeAspect="1"/>
              </p:cNvSpPr>
              <p:nvPr/>
            </p:nvSpPr>
            <p:spPr bwMode="auto">
              <a:xfrm>
                <a:off x="1108" y="1798"/>
                <a:ext cx="22" cy="22"/>
              </a:xfrm>
              <a:custGeom>
                <a:avLst/>
                <a:gdLst>
                  <a:gd name="T0" fmla="*/ 114 w 157"/>
                  <a:gd name="T1" fmla="*/ 0 h 155"/>
                  <a:gd name="T2" fmla="*/ 57 w 157"/>
                  <a:gd name="T3" fmla="*/ 23 h 155"/>
                  <a:gd name="T4" fmla="*/ 0 w 157"/>
                  <a:gd name="T5" fmla="*/ 46 h 155"/>
                  <a:gd name="T6" fmla="*/ 44 w 157"/>
                  <a:gd name="T7" fmla="*/ 155 h 155"/>
                  <a:gd name="T8" fmla="*/ 100 w 157"/>
                  <a:gd name="T9" fmla="*/ 132 h 155"/>
                  <a:gd name="T10" fmla="*/ 157 w 157"/>
                  <a:gd name="T11" fmla="*/ 110 h 155"/>
                  <a:gd name="T12" fmla="*/ 114 w 157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114" y="0"/>
                    </a:moveTo>
                    <a:lnTo>
                      <a:pt x="57" y="23"/>
                    </a:lnTo>
                    <a:lnTo>
                      <a:pt x="0" y="46"/>
                    </a:lnTo>
                    <a:lnTo>
                      <a:pt x="44" y="155"/>
                    </a:lnTo>
                    <a:lnTo>
                      <a:pt x="100" y="132"/>
                    </a:lnTo>
                    <a:lnTo>
                      <a:pt x="157" y="110"/>
                    </a:lnTo>
                    <a:lnTo>
                      <a:pt x="1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61" name="Freeform 2500"/>
              <p:cNvSpPr>
                <a:spLocks noChangeAspect="1"/>
              </p:cNvSpPr>
              <p:nvPr/>
            </p:nvSpPr>
            <p:spPr bwMode="auto">
              <a:xfrm>
                <a:off x="1114" y="1817"/>
                <a:ext cx="8" cy="3"/>
              </a:xfrm>
              <a:custGeom>
                <a:avLst/>
                <a:gdLst>
                  <a:gd name="T0" fmla="*/ 56 w 56"/>
                  <a:gd name="T1" fmla="*/ 0 h 25"/>
                  <a:gd name="T2" fmla="*/ 0 w 56"/>
                  <a:gd name="T3" fmla="*/ 23 h 25"/>
                  <a:gd name="T4" fmla="*/ 1 w 56"/>
                  <a:gd name="T5" fmla="*/ 25 h 25"/>
                  <a:gd name="T6" fmla="*/ 56 w 56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56" y="0"/>
                    </a:moveTo>
                    <a:lnTo>
                      <a:pt x="0" y="23"/>
                    </a:lnTo>
                    <a:lnTo>
                      <a:pt x="1" y="25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62" name="Line 2501"/>
              <p:cNvSpPr>
                <a:spLocks noChangeAspect="1" noChangeShapeType="1"/>
              </p:cNvSpPr>
              <p:nvPr/>
            </p:nvSpPr>
            <p:spPr bwMode="auto">
              <a:xfrm>
                <a:off x="1114" y="18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63" name="Freeform 2502"/>
              <p:cNvSpPr>
                <a:spLocks noChangeAspect="1"/>
              </p:cNvSpPr>
              <p:nvPr/>
            </p:nvSpPr>
            <p:spPr bwMode="auto">
              <a:xfrm>
                <a:off x="1114" y="1813"/>
                <a:ext cx="23" cy="22"/>
              </a:xfrm>
              <a:custGeom>
                <a:avLst/>
                <a:gdLst>
                  <a:gd name="T0" fmla="*/ 111 w 158"/>
                  <a:gd name="T1" fmla="*/ 0 h 156"/>
                  <a:gd name="T2" fmla="*/ 55 w 158"/>
                  <a:gd name="T3" fmla="*/ 25 h 156"/>
                  <a:gd name="T4" fmla="*/ 0 w 158"/>
                  <a:gd name="T5" fmla="*/ 50 h 156"/>
                  <a:gd name="T6" fmla="*/ 46 w 158"/>
                  <a:gd name="T7" fmla="*/ 156 h 156"/>
                  <a:gd name="T8" fmla="*/ 102 w 158"/>
                  <a:gd name="T9" fmla="*/ 131 h 156"/>
                  <a:gd name="T10" fmla="*/ 158 w 158"/>
                  <a:gd name="T11" fmla="*/ 106 h 156"/>
                  <a:gd name="T12" fmla="*/ 111 w 158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111" y="0"/>
                    </a:moveTo>
                    <a:lnTo>
                      <a:pt x="55" y="25"/>
                    </a:lnTo>
                    <a:lnTo>
                      <a:pt x="0" y="50"/>
                    </a:lnTo>
                    <a:lnTo>
                      <a:pt x="46" y="156"/>
                    </a:lnTo>
                    <a:lnTo>
                      <a:pt x="102" y="131"/>
                    </a:lnTo>
                    <a:lnTo>
                      <a:pt x="158" y="106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64" name="Freeform 2503"/>
              <p:cNvSpPr>
                <a:spLocks noChangeAspect="1"/>
              </p:cNvSpPr>
              <p:nvPr/>
            </p:nvSpPr>
            <p:spPr bwMode="auto">
              <a:xfrm>
                <a:off x="1114" y="1813"/>
                <a:ext cx="23" cy="22"/>
              </a:xfrm>
              <a:custGeom>
                <a:avLst/>
                <a:gdLst>
                  <a:gd name="T0" fmla="*/ 111 w 158"/>
                  <a:gd name="T1" fmla="*/ 0 h 156"/>
                  <a:gd name="T2" fmla="*/ 55 w 158"/>
                  <a:gd name="T3" fmla="*/ 25 h 156"/>
                  <a:gd name="T4" fmla="*/ 0 w 158"/>
                  <a:gd name="T5" fmla="*/ 50 h 156"/>
                  <a:gd name="T6" fmla="*/ 46 w 158"/>
                  <a:gd name="T7" fmla="*/ 156 h 156"/>
                  <a:gd name="T8" fmla="*/ 102 w 158"/>
                  <a:gd name="T9" fmla="*/ 131 h 156"/>
                  <a:gd name="T10" fmla="*/ 158 w 158"/>
                  <a:gd name="T11" fmla="*/ 106 h 156"/>
                  <a:gd name="T12" fmla="*/ 111 w 158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111" y="0"/>
                    </a:moveTo>
                    <a:lnTo>
                      <a:pt x="55" y="25"/>
                    </a:lnTo>
                    <a:lnTo>
                      <a:pt x="0" y="50"/>
                    </a:lnTo>
                    <a:lnTo>
                      <a:pt x="46" y="156"/>
                    </a:lnTo>
                    <a:lnTo>
                      <a:pt x="102" y="131"/>
                    </a:lnTo>
                    <a:lnTo>
                      <a:pt x="158" y="106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65" name="Freeform 2504"/>
              <p:cNvSpPr>
                <a:spLocks noChangeAspect="1"/>
              </p:cNvSpPr>
              <p:nvPr/>
            </p:nvSpPr>
            <p:spPr bwMode="auto">
              <a:xfrm>
                <a:off x="1121" y="1832"/>
                <a:ext cx="8" cy="4"/>
              </a:xfrm>
              <a:custGeom>
                <a:avLst/>
                <a:gdLst>
                  <a:gd name="T0" fmla="*/ 56 w 56"/>
                  <a:gd name="T1" fmla="*/ 0 h 27"/>
                  <a:gd name="T2" fmla="*/ 0 w 56"/>
                  <a:gd name="T3" fmla="*/ 25 h 27"/>
                  <a:gd name="T4" fmla="*/ 1 w 56"/>
                  <a:gd name="T5" fmla="*/ 27 h 27"/>
                  <a:gd name="T6" fmla="*/ 56 w 56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7"/>
                  <a:gd name="T14" fmla="*/ 56 w 56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7">
                    <a:moveTo>
                      <a:pt x="56" y="0"/>
                    </a:moveTo>
                    <a:lnTo>
                      <a:pt x="0" y="25"/>
                    </a:lnTo>
                    <a:lnTo>
                      <a:pt x="1" y="27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66" name="Line 2505"/>
              <p:cNvSpPr>
                <a:spLocks noChangeAspect="1" noChangeShapeType="1"/>
              </p:cNvSpPr>
              <p:nvPr/>
            </p:nvSpPr>
            <p:spPr bwMode="auto">
              <a:xfrm>
                <a:off x="1121" y="18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67" name="Freeform 2506"/>
              <p:cNvSpPr>
                <a:spLocks noChangeAspect="1"/>
              </p:cNvSpPr>
              <p:nvPr/>
            </p:nvSpPr>
            <p:spPr bwMode="auto">
              <a:xfrm>
                <a:off x="1121" y="1828"/>
                <a:ext cx="23" cy="23"/>
              </a:xfrm>
              <a:custGeom>
                <a:avLst/>
                <a:gdLst>
                  <a:gd name="T0" fmla="*/ 110 w 161"/>
                  <a:gd name="T1" fmla="*/ 0 h 159"/>
                  <a:gd name="T2" fmla="*/ 55 w 161"/>
                  <a:gd name="T3" fmla="*/ 27 h 159"/>
                  <a:gd name="T4" fmla="*/ 0 w 161"/>
                  <a:gd name="T5" fmla="*/ 54 h 159"/>
                  <a:gd name="T6" fmla="*/ 52 w 161"/>
                  <a:gd name="T7" fmla="*/ 159 h 159"/>
                  <a:gd name="T8" fmla="*/ 106 w 161"/>
                  <a:gd name="T9" fmla="*/ 132 h 159"/>
                  <a:gd name="T10" fmla="*/ 161 w 161"/>
                  <a:gd name="T11" fmla="*/ 105 h 159"/>
                  <a:gd name="T12" fmla="*/ 110 w 161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9"/>
                  <a:gd name="T23" fmla="*/ 161 w 161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9">
                    <a:moveTo>
                      <a:pt x="110" y="0"/>
                    </a:moveTo>
                    <a:lnTo>
                      <a:pt x="55" y="27"/>
                    </a:lnTo>
                    <a:lnTo>
                      <a:pt x="0" y="54"/>
                    </a:lnTo>
                    <a:lnTo>
                      <a:pt x="52" y="159"/>
                    </a:lnTo>
                    <a:lnTo>
                      <a:pt x="106" y="132"/>
                    </a:lnTo>
                    <a:lnTo>
                      <a:pt x="161" y="105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68" name="Freeform 2507"/>
              <p:cNvSpPr>
                <a:spLocks noChangeAspect="1"/>
              </p:cNvSpPr>
              <p:nvPr/>
            </p:nvSpPr>
            <p:spPr bwMode="auto">
              <a:xfrm>
                <a:off x="1121" y="1828"/>
                <a:ext cx="23" cy="23"/>
              </a:xfrm>
              <a:custGeom>
                <a:avLst/>
                <a:gdLst>
                  <a:gd name="T0" fmla="*/ 110 w 161"/>
                  <a:gd name="T1" fmla="*/ 0 h 159"/>
                  <a:gd name="T2" fmla="*/ 55 w 161"/>
                  <a:gd name="T3" fmla="*/ 27 h 159"/>
                  <a:gd name="T4" fmla="*/ 0 w 161"/>
                  <a:gd name="T5" fmla="*/ 54 h 159"/>
                  <a:gd name="T6" fmla="*/ 52 w 161"/>
                  <a:gd name="T7" fmla="*/ 159 h 159"/>
                  <a:gd name="T8" fmla="*/ 106 w 161"/>
                  <a:gd name="T9" fmla="*/ 132 h 159"/>
                  <a:gd name="T10" fmla="*/ 161 w 161"/>
                  <a:gd name="T11" fmla="*/ 105 h 159"/>
                  <a:gd name="T12" fmla="*/ 110 w 161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9"/>
                  <a:gd name="T23" fmla="*/ 161 w 161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9">
                    <a:moveTo>
                      <a:pt x="110" y="0"/>
                    </a:moveTo>
                    <a:lnTo>
                      <a:pt x="55" y="27"/>
                    </a:lnTo>
                    <a:lnTo>
                      <a:pt x="0" y="54"/>
                    </a:lnTo>
                    <a:lnTo>
                      <a:pt x="52" y="159"/>
                    </a:lnTo>
                    <a:lnTo>
                      <a:pt x="106" y="132"/>
                    </a:lnTo>
                    <a:lnTo>
                      <a:pt x="161" y="105"/>
                    </a:lnTo>
                    <a:lnTo>
                      <a:pt x="1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69" name="Freeform 2508"/>
              <p:cNvSpPr>
                <a:spLocks noChangeAspect="1"/>
              </p:cNvSpPr>
              <p:nvPr/>
            </p:nvSpPr>
            <p:spPr bwMode="auto">
              <a:xfrm>
                <a:off x="1128" y="1847"/>
                <a:ext cx="8" cy="4"/>
              </a:xfrm>
              <a:custGeom>
                <a:avLst/>
                <a:gdLst>
                  <a:gd name="T0" fmla="*/ 54 w 54"/>
                  <a:gd name="T1" fmla="*/ 0 h 30"/>
                  <a:gd name="T2" fmla="*/ 0 w 54"/>
                  <a:gd name="T3" fmla="*/ 27 h 30"/>
                  <a:gd name="T4" fmla="*/ 1 w 54"/>
                  <a:gd name="T5" fmla="*/ 30 h 30"/>
                  <a:gd name="T6" fmla="*/ 54 w 54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0"/>
                    </a:moveTo>
                    <a:lnTo>
                      <a:pt x="0" y="27"/>
                    </a:lnTo>
                    <a:lnTo>
                      <a:pt x="1" y="3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70" name="Line 2509"/>
              <p:cNvSpPr>
                <a:spLocks noChangeAspect="1" noChangeShapeType="1"/>
              </p:cNvSpPr>
              <p:nvPr/>
            </p:nvSpPr>
            <p:spPr bwMode="auto">
              <a:xfrm>
                <a:off x="1128" y="18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71" name="Freeform 2510"/>
              <p:cNvSpPr>
                <a:spLocks noChangeAspect="1"/>
              </p:cNvSpPr>
              <p:nvPr/>
            </p:nvSpPr>
            <p:spPr bwMode="auto">
              <a:xfrm>
                <a:off x="1129" y="1842"/>
                <a:ext cx="23" cy="24"/>
              </a:xfrm>
              <a:custGeom>
                <a:avLst/>
                <a:gdLst>
                  <a:gd name="T0" fmla="*/ 107 w 162"/>
                  <a:gd name="T1" fmla="*/ 0 h 162"/>
                  <a:gd name="T2" fmla="*/ 53 w 162"/>
                  <a:gd name="T3" fmla="*/ 30 h 162"/>
                  <a:gd name="T4" fmla="*/ 0 w 162"/>
                  <a:gd name="T5" fmla="*/ 60 h 162"/>
                  <a:gd name="T6" fmla="*/ 55 w 162"/>
                  <a:gd name="T7" fmla="*/ 162 h 162"/>
                  <a:gd name="T8" fmla="*/ 109 w 162"/>
                  <a:gd name="T9" fmla="*/ 132 h 162"/>
                  <a:gd name="T10" fmla="*/ 162 w 162"/>
                  <a:gd name="T11" fmla="*/ 103 h 162"/>
                  <a:gd name="T12" fmla="*/ 107 w 162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2"/>
                  <a:gd name="T23" fmla="*/ 162 w 162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2">
                    <a:moveTo>
                      <a:pt x="107" y="0"/>
                    </a:moveTo>
                    <a:lnTo>
                      <a:pt x="53" y="30"/>
                    </a:lnTo>
                    <a:lnTo>
                      <a:pt x="0" y="60"/>
                    </a:lnTo>
                    <a:lnTo>
                      <a:pt x="55" y="162"/>
                    </a:lnTo>
                    <a:lnTo>
                      <a:pt x="109" y="132"/>
                    </a:lnTo>
                    <a:lnTo>
                      <a:pt x="162" y="103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72" name="Freeform 2511"/>
              <p:cNvSpPr>
                <a:spLocks noChangeAspect="1"/>
              </p:cNvSpPr>
              <p:nvPr/>
            </p:nvSpPr>
            <p:spPr bwMode="auto">
              <a:xfrm>
                <a:off x="1129" y="1842"/>
                <a:ext cx="23" cy="24"/>
              </a:xfrm>
              <a:custGeom>
                <a:avLst/>
                <a:gdLst>
                  <a:gd name="T0" fmla="*/ 107 w 162"/>
                  <a:gd name="T1" fmla="*/ 0 h 162"/>
                  <a:gd name="T2" fmla="*/ 53 w 162"/>
                  <a:gd name="T3" fmla="*/ 30 h 162"/>
                  <a:gd name="T4" fmla="*/ 0 w 162"/>
                  <a:gd name="T5" fmla="*/ 60 h 162"/>
                  <a:gd name="T6" fmla="*/ 55 w 162"/>
                  <a:gd name="T7" fmla="*/ 162 h 162"/>
                  <a:gd name="T8" fmla="*/ 109 w 162"/>
                  <a:gd name="T9" fmla="*/ 132 h 162"/>
                  <a:gd name="T10" fmla="*/ 162 w 162"/>
                  <a:gd name="T11" fmla="*/ 103 h 162"/>
                  <a:gd name="T12" fmla="*/ 107 w 162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2"/>
                  <a:gd name="T23" fmla="*/ 162 w 162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2">
                    <a:moveTo>
                      <a:pt x="107" y="0"/>
                    </a:moveTo>
                    <a:lnTo>
                      <a:pt x="53" y="30"/>
                    </a:lnTo>
                    <a:lnTo>
                      <a:pt x="0" y="60"/>
                    </a:lnTo>
                    <a:lnTo>
                      <a:pt x="55" y="162"/>
                    </a:lnTo>
                    <a:lnTo>
                      <a:pt x="109" y="132"/>
                    </a:lnTo>
                    <a:lnTo>
                      <a:pt x="162" y="103"/>
                    </a:lnTo>
                    <a:lnTo>
                      <a:pt x="10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73" name="Freeform 2512"/>
              <p:cNvSpPr>
                <a:spLocks noChangeAspect="1"/>
              </p:cNvSpPr>
              <p:nvPr/>
            </p:nvSpPr>
            <p:spPr bwMode="auto">
              <a:xfrm>
                <a:off x="1136" y="1861"/>
                <a:ext cx="8" cy="5"/>
              </a:xfrm>
              <a:custGeom>
                <a:avLst/>
                <a:gdLst>
                  <a:gd name="T0" fmla="*/ 54 w 54"/>
                  <a:gd name="T1" fmla="*/ 0 h 32"/>
                  <a:gd name="T2" fmla="*/ 0 w 54"/>
                  <a:gd name="T3" fmla="*/ 30 h 32"/>
                  <a:gd name="T4" fmla="*/ 2 w 54"/>
                  <a:gd name="T5" fmla="*/ 32 h 32"/>
                  <a:gd name="T6" fmla="*/ 54 w 54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2"/>
                  <a:gd name="T14" fmla="*/ 54 w 54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2">
                    <a:moveTo>
                      <a:pt x="54" y="0"/>
                    </a:moveTo>
                    <a:lnTo>
                      <a:pt x="0" y="30"/>
                    </a:lnTo>
                    <a:lnTo>
                      <a:pt x="2" y="32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74" name="Line 2513"/>
              <p:cNvSpPr>
                <a:spLocks noChangeAspect="1" noChangeShapeType="1"/>
              </p:cNvSpPr>
              <p:nvPr/>
            </p:nvSpPr>
            <p:spPr bwMode="auto">
              <a:xfrm>
                <a:off x="1136" y="186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75" name="Freeform 2514"/>
              <p:cNvSpPr>
                <a:spLocks noChangeAspect="1"/>
              </p:cNvSpPr>
              <p:nvPr/>
            </p:nvSpPr>
            <p:spPr bwMode="auto">
              <a:xfrm>
                <a:off x="1137" y="1857"/>
                <a:ext cx="23" cy="23"/>
              </a:xfrm>
              <a:custGeom>
                <a:avLst/>
                <a:gdLst>
                  <a:gd name="T0" fmla="*/ 104 w 164"/>
                  <a:gd name="T1" fmla="*/ 0 h 164"/>
                  <a:gd name="T2" fmla="*/ 52 w 164"/>
                  <a:gd name="T3" fmla="*/ 32 h 164"/>
                  <a:gd name="T4" fmla="*/ 0 w 164"/>
                  <a:gd name="T5" fmla="*/ 64 h 164"/>
                  <a:gd name="T6" fmla="*/ 60 w 164"/>
                  <a:gd name="T7" fmla="*/ 164 h 164"/>
                  <a:gd name="T8" fmla="*/ 112 w 164"/>
                  <a:gd name="T9" fmla="*/ 133 h 164"/>
                  <a:gd name="T10" fmla="*/ 164 w 164"/>
                  <a:gd name="T11" fmla="*/ 101 h 164"/>
                  <a:gd name="T12" fmla="*/ 104 w 164"/>
                  <a:gd name="T13" fmla="*/ 0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4"/>
                  <a:gd name="T23" fmla="*/ 164 w 164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4">
                    <a:moveTo>
                      <a:pt x="104" y="0"/>
                    </a:moveTo>
                    <a:lnTo>
                      <a:pt x="52" y="32"/>
                    </a:lnTo>
                    <a:lnTo>
                      <a:pt x="0" y="64"/>
                    </a:lnTo>
                    <a:lnTo>
                      <a:pt x="60" y="164"/>
                    </a:lnTo>
                    <a:lnTo>
                      <a:pt x="112" y="133"/>
                    </a:lnTo>
                    <a:lnTo>
                      <a:pt x="164" y="101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76" name="Freeform 2515"/>
              <p:cNvSpPr>
                <a:spLocks noChangeAspect="1"/>
              </p:cNvSpPr>
              <p:nvPr/>
            </p:nvSpPr>
            <p:spPr bwMode="auto">
              <a:xfrm>
                <a:off x="1137" y="1857"/>
                <a:ext cx="23" cy="23"/>
              </a:xfrm>
              <a:custGeom>
                <a:avLst/>
                <a:gdLst>
                  <a:gd name="T0" fmla="*/ 104 w 164"/>
                  <a:gd name="T1" fmla="*/ 0 h 164"/>
                  <a:gd name="T2" fmla="*/ 52 w 164"/>
                  <a:gd name="T3" fmla="*/ 32 h 164"/>
                  <a:gd name="T4" fmla="*/ 0 w 164"/>
                  <a:gd name="T5" fmla="*/ 64 h 164"/>
                  <a:gd name="T6" fmla="*/ 60 w 164"/>
                  <a:gd name="T7" fmla="*/ 164 h 164"/>
                  <a:gd name="T8" fmla="*/ 112 w 164"/>
                  <a:gd name="T9" fmla="*/ 133 h 164"/>
                  <a:gd name="T10" fmla="*/ 164 w 164"/>
                  <a:gd name="T11" fmla="*/ 101 h 164"/>
                  <a:gd name="T12" fmla="*/ 104 w 164"/>
                  <a:gd name="T13" fmla="*/ 0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4"/>
                  <a:gd name="T23" fmla="*/ 164 w 164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4">
                    <a:moveTo>
                      <a:pt x="104" y="0"/>
                    </a:moveTo>
                    <a:lnTo>
                      <a:pt x="52" y="32"/>
                    </a:lnTo>
                    <a:lnTo>
                      <a:pt x="0" y="64"/>
                    </a:lnTo>
                    <a:lnTo>
                      <a:pt x="60" y="164"/>
                    </a:lnTo>
                    <a:lnTo>
                      <a:pt x="112" y="133"/>
                    </a:lnTo>
                    <a:lnTo>
                      <a:pt x="164" y="101"/>
                    </a:lnTo>
                    <a:lnTo>
                      <a:pt x="10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77" name="Freeform 2516"/>
              <p:cNvSpPr>
                <a:spLocks noChangeAspect="1"/>
              </p:cNvSpPr>
              <p:nvPr/>
            </p:nvSpPr>
            <p:spPr bwMode="auto">
              <a:xfrm>
                <a:off x="1145" y="1876"/>
                <a:ext cx="8" cy="4"/>
              </a:xfrm>
              <a:custGeom>
                <a:avLst/>
                <a:gdLst>
                  <a:gd name="T0" fmla="*/ 52 w 52"/>
                  <a:gd name="T1" fmla="*/ 0 h 33"/>
                  <a:gd name="T2" fmla="*/ 0 w 52"/>
                  <a:gd name="T3" fmla="*/ 31 h 33"/>
                  <a:gd name="T4" fmla="*/ 1 w 52"/>
                  <a:gd name="T5" fmla="*/ 33 h 33"/>
                  <a:gd name="T6" fmla="*/ 52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0"/>
                    </a:moveTo>
                    <a:lnTo>
                      <a:pt x="0" y="31"/>
                    </a:lnTo>
                    <a:lnTo>
                      <a:pt x="1" y="3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78" name="Line 2517"/>
              <p:cNvSpPr>
                <a:spLocks noChangeAspect="1" noChangeShapeType="1"/>
              </p:cNvSpPr>
              <p:nvPr/>
            </p:nvSpPr>
            <p:spPr bwMode="auto">
              <a:xfrm>
                <a:off x="1145" y="18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79" name="Freeform 2518"/>
              <p:cNvSpPr>
                <a:spLocks noChangeAspect="1"/>
              </p:cNvSpPr>
              <p:nvPr/>
            </p:nvSpPr>
            <p:spPr bwMode="auto">
              <a:xfrm>
                <a:off x="1145" y="1871"/>
                <a:ext cx="24" cy="23"/>
              </a:xfrm>
              <a:custGeom>
                <a:avLst/>
                <a:gdLst>
                  <a:gd name="T0" fmla="*/ 102 w 166"/>
                  <a:gd name="T1" fmla="*/ 0 h 162"/>
                  <a:gd name="T2" fmla="*/ 51 w 166"/>
                  <a:gd name="T3" fmla="*/ 33 h 162"/>
                  <a:gd name="T4" fmla="*/ 0 w 166"/>
                  <a:gd name="T5" fmla="*/ 66 h 162"/>
                  <a:gd name="T6" fmla="*/ 64 w 166"/>
                  <a:gd name="T7" fmla="*/ 162 h 162"/>
                  <a:gd name="T8" fmla="*/ 115 w 166"/>
                  <a:gd name="T9" fmla="*/ 129 h 162"/>
                  <a:gd name="T10" fmla="*/ 166 w 166"/>
                  <a:gd name="T11" fmla="*/ 96 h 162"/>
                  <a:gd name="T12" fmla="*/ 102 w 166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102" y="0"/>
                    </a:moveTo>
                    <a:lnTo>
                      <a:pt x="51" y="33"/>
                    </a:lnTo>
                    <a:lnTo>
                      <a:pt x="0" y="66"/>
                    </a:lnTo>
                    <a:lnTo>
                      <a:pt x="64" y="162"/>
                    </a:lnTo>
                    <a:lnTo>
                      <a:pt x="115" y="129"/>
                    </a:lnTo>
                    <a:lnTo>
                      <a:pt x="166" y="96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311" name="Group 2519"/>
            <p:cNvGrpSpPr>
              <a:grpSpLocks noChangeAspect="1"/>
            </p:cNvGrpSpPr>
            <p:nvPr/>
          </p:nvGrpSpPr>
          <p:grpSpPr bwMode="auto">
            <a:xfrm>
              <a:off x="831" y="1070"/>
              <a:ext cx="493" cy="897"/>
              <a:chOff x="995" y="1126"/>
              <a:chExt cx="493" cy="898"/>
            </a:xfrm>
          </p:grpSpPr>
          <p:sp>
            <p:nvSpPr>
              <p:cNvPr id="4580" name="Freeform 2520"/>
              <p:cNvSpPr>
                <a:spLocks noChangeAspect="1"/>
              </p:cNvSpPr>
              <p:nvPr/>
            </p:nvSpPr>
            <p:spPr bwMode="auto">
              <a:xfrm>
                <a:off x="1145" y="1871"/>
                <a:ext cx="24" cy="23"/>
              </a:xfrm>
              <a:custGeom>
                <a:avLst/>
                <a:gdLst>
                  <a:gd name="T0" fmla="*/ 102 w 166"/>
                  <a:gd name="T1" fmla="*/ 0 h 162"/>
                  <a:gd name="T2" fmla="*/ 51 w 166"/>
                  <a:gd name="T3" fmla="*/ 33 h 162"/>
                  <a:gd name="T4" fmla="*/ 0 w 166"/>
                  <a:gd name="T5" fmla="*/ 66 h 162"/>
                  <a:gd name="T6" fmla="*/ 64 w 166"/>
                  <a:gd name="T7" fmla="*/ 162 h 162"/>
                  <a:gd name="T8" fmla="*/ 115 w 166"/>
                  <a:gd name="T9" fmla="*/ 129 h 162"/>
                  <a:gd name="T10" fmla="*/ 166 w 166"/>
                  <a:gd name="T11" fmla="*/ 96 h 162"/>
                  <a:gd name="T12" fmla="*/ 102 w 166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102" y="0"/>
                    </a:moveTo>
                    <a:lnTo>
                      <a:pt x="51" y="33"/>
                    </a:lnTo>
                    <a:lnTo>
                      <a:pt x="0" y="66"/>
                    </a:lnTo>
                    <a:lnTo>
                      <a:pt x="64" y="162"/>
                    </a:lnTo>
                    <a:lnTo>
                      <a:pt x="115" y="129"/>
                    </a:lnTo>
                    <a:lnTo>
                      <a:pt x="166" y="96"/>
                    </a:lnTo>
                    <a:lnTo>
                      <a:pt x="10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81" name="Freeform 2521"/>
              <p:cNvSpPr>
                <a:spLocks noChangeAspect="1"/>
              </p:cNvSpPr>
              <p:nvPr/>
            </p:nvSpPr>
            <p:spPr bwMode="auto">
              <a:xfrm>
                <a:off x="1155" y="1889"/>
                <a:ext cx="7" cy="6"/>
              </a:xfrm>
              <a:custGeom>
                <a:avLst/>
                <a:gdLst>
                  <a:gd name="T0" fmla="*/ 51 w 51"/>
                  <a:gd name="T1" fmla="*/ 0 h 37"/>
                  <a:gd name="T2" fmla="*/ 0 w 51"/>
                  <a:gd name="T3" fmla="*/ 33 h 37"/>
                  <a:gd name="T4" fmla="*/ 2 w 51"/>
                  <a:gd name="T5" fmla="*/ 37 h 37"/>
                  <a:gd name="T6" fmla="*/ 51 w 51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51" y="0"/>
                    </a:moveTo>
                    <a:lnTo>
                      <a:pt x="0" y="33"/>
                    </a:lnTo>
                    <a:lnTo>
                      <a:pt x="2" y="3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82" name="Line 2522"/>
              <p:cNvSpPr>
                <a:spLocks noChangeAspect="1" noChangeShapeType="1"/>
              </p:cNvSpPr>
              <p:nvPr/>
            </p:nvSpPr>
            <p:spPr bwMode="auto">
              <a:xfrm>
                <a:off x="1155" y="18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83" name="Freeform 2523"/>
              <p:cNvSpPr>
                <a:spLocks noChangeAspect="1"/>
              </p:cNvSpPr>
              <p:nvPr/>
            </p:nvSpPr>
            <p:spPr bwMode="auto">
              <a:xfrm>
                <a:off x="1155" y="1884"/>
                <a:ext cx="24" cy="24"/>
              </a:xfrm>
              <a:custGeom>
                <a:avLst/>
                <a:gdLst>
                  <a:gd name="T0" fmla="*/ 98 w 167"/>
                  <a:gd name="T1" fmla="*/ 0 h 167"/>
                  <a:gd name="T2" fmla="*/ 49 w 167"/>
                  <a:gd name="T3" fmla="*/ 36 h 167"/>
                  <a:gd name="T4" fmla="*/ 0 w 167"/>
                  <a:gd name="T5" fmla="*/ 73 h 167"/>
                  <a:gd name="T6" fmla="*/ 69 w 167"/>
                  <a:gd name="T7" fmla="*/ 167 h 167"/>
                  <a:gd name="T8" fmla="*/ 118 w 167"/>
                  <a:gd name="T9" fmla="*/ 131 h 167"/>
                  <a:gd name="T10" fmla="*/ 167 w 167"/>
                  <a:gd name="T11" fmla="*/ 94 h 167"/>
                  <a:gd name="T12" fmla="*/ 98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69" y="167"/>
                    </a:lnTo>
                    <a:lnTo>
                      <a:pt x="118" y="131"/>
                    </a:lnTo>
                    <a:lnTo>
                      <a:pt x="167" y="94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84" name="Freeform 2524"/>
              <p:cNvSpPr>
                <a:spLocks noChangeAspect="1"/>
              </p:cNvSpPr>
              <p:nvPr/>
            </p:nvSpPr>
            <p:spPr bwMode="auto">
              <a:xfrm>
                <a:off x="1155" y="1884"/>
                <a:ext cx="24" cy="24"/>
              </a:xfrm>
              <a:custGeom>
                <a:avLst/>
                <a:gdLst>
                  <a:gd name="T0" fmla="*/ 98 w 167"/>
                  <a:gd name="T1" fmla="*/ 0 h 167"/>
                  <a:gd name="T2" fmla="*/ 49 w 167"/>
                  <a:gd name="T3" fmla="*/ 36 h 167"/>
                  <a:gd name="T4" fmla="*/ 0 w 167"/>
                  <a:gd name="T5" fmla="*/ 73 h 167"/>
                  <a:gd name="T6" fmla="*/ 69 w 167"/>
                  <a:gd name="T7" fmla="*/ 167 h 167"/>
                  <a:gd name="T8" fmla="*/ 118 w 167"/>
                  <a:gd name="T9" fmla="*/ 131 h 167"/>
                  <a:gd name="T10" fmla="*/ 167 w 167"/>
                  <a:gd name="T11" fmla="*/ 94 h 167"/>
                  <a:gd name="T12" fmla="*/ 98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69" y="167"/>
                    </a:lnTo>
                    <a:lnTo>
                      <a:pt x="118" y="131"/>
                    </a:lnTo>
                    <a:lnTo>
                      <a:pt x="167" y="94"/>
                    </a:lnTo>
                    <a:lnTo>
                      <a:pt x="9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85" name="Freeform 2525"/>
              <p:cNvSpPr>
                <a:spLocks noChangeAspect="1"/>
              </p:cNvSpPr>
              <p:nvPr/>
            </p:nvSpPr>
            <p:spPr bwMode="auto">
              <a:xfrm>
                <a:off x="1165" y="1903"/>
                <a:ext cx="7" cy="5"/>
              </a:xfrm>
              <a:custGeom>
                <a:avLst/>
                <a:gdLst>
                  <a:gd name="T0" fmla="*/ 49 w 49"/>
                  <a:gd name="T1" fmla="*/ 0 h 37"/>
                  <a:gd name="T2" fmla="*/ 0 w 49"/>
                  <a:gd name="T3" fmla="*/ 36 h 37"/>
                  <a:gd name="T4" fmla="*/ 1 w 49"/>
                  <a:gd name="T5" fmla="*/ 37 h 37"/>
                  <a:gd name="T6" fmla="*/ 49 w 49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7"/>
                  <a:gd name="T14" fmla="*/ 49 w 49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7">
                    <a:moveTo>
                      <a:pt x="49" y="0"/>
                    </a:moveTo>
                    <a:lnTo>
                      <a:pt x="0" y="36"/>
                    </a:lnTo>
                    <a:lnTo>
                      <a:pt x="1" y="37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86" name="Line 2526"/>
              <p:cNvSpPr>
                <a:spLocks noChangeAspect="1" noChangeShapeType="1"/>
              </p:cNvSpPr>
              <p:nvPr/>
            </p:nvSpPr>
            <p:spPr bwMode="auto">
              <a:xfrm>
                <a:off x="1165" y="190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87" name="Freeform 2527"/>
              <p:cNvSpPr>
                <a:spLocks noChangeAspect="1"/>
              </p:cNvSpPr>
              <p:nvPr/>
            </p:nvSpPr>
            <p:spPr bwMode="auto">
              <a:xfrm>
                <a:off x="1165" y="1898"/>
                <a:ext cx="24" cy="24"/>
              </a:xfrm>
              <a:custGeom>
                <a:avLst/>
                <a:gdLst>
                  <a:gd name="T0" fmla="*/ 96 w 169"/>
                  <a:gd name="T1" fmla="*/ 0 h 168"/>
                  <a:gd name="T2" fmla="*/ 48 w 169"/>
                  <a:gd name="T3" fmla="*/ 38 h 168"/>
                  <a:gd name="T4" fmla="*/ 0 w 169"/>
                  <a:gd name="T5" fmla="*/ 75 h 168"/>
                  <a:gd name="T6" fmla="*/ 73 w 169"/>
                  <a:gd name="T7" fmla="*/ 168 h 168"/>
                  <a:gd name="T8" fmla="*/ 121 w 169"/>
                  <a:gd name="T9" fmla="*/ 130 h 168"/>
                  <a:gd name="T10" fmla="*/ 169 w 169"/>
                  <a:gd name="T11" fmla="*/ 92 h 168"/>
                  <a:gd name="T12" fmla="*/ 96 w 169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8"/>
                  <a:gd name="T23" fmla="*/ 169 w 169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8">
                    <a:moveTo>
                      <a:pt x="96" y="0"/>
                    </a:moveTo>
                    <a:lnTo>
                      <a:pt x="48" y="38"/>
                    </a:lnTo>
                    <a:lnTo>
                      <a:pt x="0" y="75"/>
                    </a:lnTo>
                    <a:lnTo>
                      <a:pt x="73" y="168"/>
                    </a:lnTo>
                    <a:lnTo>
                      <a:pt x="121" y="130"/>
                    </a:lnTo>
                    <a:lnTo>
                      <a:pt x="169" y="92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88" name="Freeform 2528"/>
              <p:cNvSpPr>
                <a:spLocks noChangeAspect="1"/>
              </p:cNvSpPr>
              <p:nvPr/>
            </p:nvSpPr>
            <p:spPr bwMode="auto">
              <a:xfrm>
                <a:off x="1165" y="1898"/>
                <a:ext cx="24" cy="24"/>
              </a:xfrm>
              <a:custGeom>
                <a:avLst/>
                <a:gdLst>
                  <a:gd name="T0" fmla="*/ 96 w 169"/>
                  <a:gd name="T1" fmla="*/ 0 h 168"/>
                  <a:gd name="T2" fmla="*/ 48 w 169"/>
                  <a:gd name="T3" fmla="*/ 38 h 168"/>
                  <a:gd name="T4" fmla="*/ 0 w 169"/>
                  <a:gd name="T5" fmla="*/ 75 h 168"/>
                  <a:gd name="T6" fmla="*/ 73 w 169"/>
                  <a:gd name="T7" fmla="*/ 168 h 168"/>
                  <a:gd name="T8" fmla="*/ 121 w 169"/>
                  <a:gd name="T9" fmla="*/ 130 h 168"/>
                  <a:gd name="T10" fmla="*/ 169 w 169"/>
                  <a:gd name="T11" fmla="*/ 92 h 168"/>
                  <a:gd name="T12" fmla="*/ 96 w 169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8"/>
                  <a:gd name="T23" fmla="*/ 169 w 169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8">
                    <a:moveTo>
                      <a:pt x="96" y="0"/>
                    </a:moveTo>
                    <a:lnTo>
                      <a:pt x="48" y="38"/>
                    </a:lnTo>
                    <a:lnTo>
                      <a:pt x="0" y="75"/>
                    </a:lnTo>
                    <a:lnTo>
                      <a:pt x="73" y="168"/>
                    </a:lnTo>
                    <a:lnTo>
                      <a:pt x="121" y="130"/>
                    </a:lnTo>
                    <a:lnTo>
                      <a:pt x="169" y="92"/>
                    </a:lnTo>
                    <a:lnTo>
                      <a:pt x="9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89" name="Freeform 2529"/>
              <p:cNvSpPr>
                <a:spLocks noChangeAspect="1"/>
              </p:cNvSpPr>
              <p:nvPr/>
            </p:nvSpPr>
            <p:spPr bwMode="auto">
              <a:xfrm>
                <a:off x="1175" y="1916"/>
                <a:ext cx="7" cy="6"/>
              </a:xfrm>
              <a:custGeom>
                <a:avLst/>
                <a:gdLst>
                  <a:gd name="T0" fmla="*/ 48 w 48"/>
                  <a:gd name="T1" fmla="*/ 0 h 41"/>
                  <a:gd name="T2" fmla="*/ 0 w 48"/>
                  <a:gd name="T3" fmla="*/ 38 h 41"/>
                  <a:gd name="T4" fmla="*/ 2 w 48"/>
                  <a:gd name="T5" fmla="*/ 41 h 41"/>
                  <a:gd name="T6" fmla="*/ 48 w 48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0"/>
                    </a:moveTo>
                    <a:lnTo>
                      <a:pt x="0" y="38"/>
                    </a:lnTo>
                    <a:lnTo>
                      <a:pt x="2" y="41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90" name="Line 2530"/>
              <p:cNvSpPr>
                <a:spLocks noChangeAspect="1" noChangeShapeType="1"/>
              </p:cNvSpPr>
              <p:nvPr/>
            </p:nvSpPr>
            <p:spPr bwMode="auto">
              <a:xfrm>
                <a:off x="1175" y="19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91" name="Freeform 2531"/>
              <p:cNvSpPr>
                <a:spLocks noChangeAspect="1"/>
              </p:cNvSpPr>
              <p:nvPr/>
            </p:nvSpPr>
            <p:spPr bwMode="auto">
              <a:xfrm>
                <a:off x="1176" y="1910"/>
                <a:ext cx="24" cy="25"/>
              </a:xfrm>
              <a:custGeom>
                <a:avLst/>
                <a:gdLst>
                  <a:gd name="T0" fmla="*/ 91 w 170"/>
                  <a:gd name="T1" fmla="*/ 0 h 170"/>
                  <a:gd name="T2" fmla="*/ 46 w 170"/>
                  <a:gd name="T3" fmla="*/ 41 h 170"/>
                  <a:gd name="T4" fmla="*/ 0 w 170"/>
                  <a:gd name="T5" fmla="*/ 82 h 170"/>
                  <a:gd name="T6" fmla="*/ 79 w 170"/>
                  <a:gd name="T7" fmla="*/ 170 h 170"/>
                  <a:gd name="T8" fmla="*/ 124 w 170"/>
                  <a:gd name="T9" fmla="*/ 129 h 170"/>
                  <a:gd name="T10" fmla="*/ 170 w 170"/>
                  <a:gd name="T11" fmla="*/ 88 h 170"/>
                  <a:gd name="T12" fmla="*/ 91 w 170"/>
                  <a:gd name="T13" fmla="*/ 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91" y="0"/>
                    </a:moveTo>
                    <a:lnTo>
                      <a:pt x="46" y="41"/>
                    </a:lnTo>
                    <a:lnTo>
                      <a:pt x="0" y="82"/>
                    </a:lnTo>
                    <a:lnTo>
                      <a:pt x="79" y="170"/>
                    </a:lnTo>
                    <a:lnTo>
                      <a:pt x="124" y="129"/>
                    </a:lnTo>
                    <a:lnTo>
                      <a:pt x="170" y="88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92" name="Freeform 2532"/>
              <p:cNvSpPr>
                <a:spLocks noChangeAspect="1"/>
              </p:cNvSpPr>
              <p:nvPr/>
            </p:nvSpPr>
            <p:spPr bwMode="auto">
              <a:xfrm>
                <a:off x="1176" y="1910"/>
                <a:ext cx="24" cy="25"/>
              </a:xfrm>
              <a:custGeom>
                <a:avLst/>
                <a:gdLst>
                  <a:gd name="T0" fmla="*/ 91 w 170"/>
                  <a:gd name="T1" fmla="*/ 0 h 170"/>
                  <a:gd name="T2" fmla="*/ 46 w 170"/>
                  <a:gd name="T3" fmla="*/ 41 h 170"/>
                  <a:gd name="T4" fmla="*/ 0 w 170"/>
                  <a:gd name="T5" fmla="*/ 82 h 170"/>
                  <a:gd name="T6" fmla="*/ 79 w 170"/>
                  <a:gd name="T7" fmla="*/ 170 h 170"/>
                  <a:gd name="T8" fmla="*/ 124 w 170"/>
                  <a:gd name="T9" fmla="*/ 129 h 170"/>
                  <a:gd name="T10" fmla="*/ 170 w 170"/>
                  <a:gd name="T11" fmla="*/ 88 h 170"/>
                  <a:gd name="T12" fmla="*/ 91 w 170"/>
                  <a:gd name="T13" fmla="*/ 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91" y="0"/>
                    </a:moveTo>
                    <a:lnTo>
                      <a:pt x="46" y="41"/>
                    </a:lnTo>
                    <a:lnTo>
                      <a:pt x="0" y="82"/>
                    </a:lnTo>
                    <a:lnTo>
                      <a:pt x="79" y="170"/>
                    </a:lnTo>
                    <a:lnTo>
                      <a:pt x="124" y="129"/>
                    </a:lnTo>
                    <a:lnTo>
                      <a:pt x="170" y="88"/>
                    </a:lnTo>
                    <a:lnTo>
                      <a:pt x="9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93" name="Freeform 2533"/>
              <p:cNvSpPr>
                <a:spLocks noChangeAspect="1"/>
              </p:cNvSpPr>
              <p:nvPr/>
            </p:nvSpPr>
            <p:spPr bwMode="auto">
              <a:xfrm>
                <a:off x="1187" y="1929"/>
                <a:ext cx="6" cy="6"/>
              </a:xfrm>
              <a:custGeom>
                <a:avLst/>
                <a:gdLst>
                  <a:gd name="T0" fmla="*/ 45 w 45"/>
                  <a:gd name="T1" fmla="*/ 0 h 43"/>
                  <a:gd name="T2" fmla="*/ 0 w 45"/>
                  <a:gd name="T3" fmla="*/ 41 h 43"/>
                  <a:gd name="T4" fmla="*/ 2 w 45"/>
                  <a:gd name="T5" fmla="*/ 43 h 43"/>
                  <a:gd name="T6" fmla="*/ 45 w 45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43"/>
                  <a:gd name="T14" fmla="*/ 45 w 45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43">
                    <a:moveTo>
                      <a:pt x="45" y="0"/>
                    </a:moveTo>
                    <a:lnTo>
                      <a:pt x="0" y="41"/>
                    </a:lnTo>
                    <a:lnTo>
                      <a:pt x="2" y="43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94" name="Line 2534"/>
              <p:cNvSpPr>
                <a:spLocks noChangeAspect="1" noChangeShapeType="1"/>
              </p:cNvSpPr>
              <p:nvPr/>
            </p:nvSpPr>
            <p:spPr bwMode="auto">
              <a:xfrm>
                <a:off x="1187" y="19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95" name="Freeform 2535"/>
              <p:cNvSpPr>
                <a:spLocks noChangeAspect="1"/>
              </p:cNvSpPr>
              <p:nvPr/>
            </p:nvSpPr>
            <p:spPr bwMode="auto">
              <a:xfrm>
                <a:off x="1187" y="1922"/>
                <a:ext cx="25" cy="25"/>
              </a:xfrm>
              <a:custGeom>
                <a:avLst/>
                <a:gdLst>
                  <a:gd name="T0" fmla="*/ 86 w 171"/>
                  <a:gd name="T1" fmla="*/ 0 h 171"/>
                  <a:gd name="T2" fmla="*/ 43 w 171"/>
                  <a:gd name="T3" fmla="*/ 44 h 171"/>
                  <a:gd name="T4" fmla="*/ 0 w 171"/>
                  <a:gd name="T5" fmla="*/ 87 h 171"/>
                  <a:gd name="T6" fmla="*/ 84 w 171"/>
                  <a:gd name="T7" fmla="*/ 171 h 171"/>
                  <a:gd name="T8" fmla="*/ 127 w 171"/>
                  <a:gd name="T9" fmla="*/ 128 h 171"/>
                  <a:gd name="T10" fmla="*/ 171 w 171"/>
                  <a:gd name="T11" fmla="*/ 85 h 171"/>
                  <a:gd name="T12" fmla="*/ 86 w 171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1"/>
                  <a:gd name="T23" fmla="*/ 171 w 171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1">
                    <a:moveTo>
                      <a:pt x="86" y="0"/>
                    </a:moveTo>
                    <a:lnTo>
                      <a:pt x="43" y="44"/>
                    </a:lnTo>
                    <a:lnTo>
                      <a:pt x="0" y="87"/>
                    </a:lnTo>
                    <a:lnTo>
                      <a:pt x="84" y="171"/>
                    </a:lnTo>
                    <a:lnTo>
                      <a:pt x="127" y="128"/>
                    </a:lnTo>
                    <a:lnTo>
                      <a:pt x="171" y="85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96" name="Freeform 2536"/>
              <p:cNvSpPr>
                <a:spLocks noChangeAspect="1"/>
              </p:cNvSpPr>
              <p:nvPr/>
            </p:nvSpPr>
            <p:spPr bwMode="auto">
              <a:xfrm>
                <a:off x="1187" y="1922"/>
                <a:ext cx="25" cy="25"/>
              </a:xfrm>
              <a:custGeom>
                <a:avLst/>
                <a:gdLst>
                  <a:gd name="T0" fmla="*/ 86 w 171"/>
                  <a:gd name="T1" fmla="*/ 0 h 171"/>
                  <a:gd name="T2" fmla="*/ 43 w 171"/>
                  <a:gd name="T3" fmla="*/ 44 h 171"/>
                  <a:gd name="T4" fmla="*/ 0 w 171"/>
                  <a:gd name="T5" fmla="*/ 87 h 171"/>
                  <a:gd name="T6" fmla="*/ 84 w 171"/>
                  <a:gd name="T7" fmla="*/ 171 h 171"/>
                  <a:gd name="T8" fmla="*/ 127 w 171"/>
                  <a:gd name="T9" fmla="*/ 128 h 171"/>
                  <a:gd name="T10" fmla="*/ 171 w 171"/>
                  <a:gd name="T11" fmla="*/ 85 h 171"/>
                  <a:gd name="T12" fmla="*/ 86 w 171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1"/>
                  <a:gd name="T23" fmla="*/ 171 w 171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1">
                    <a:moveTo>
                      <a:pt x="86" y="0"/>
                    </a:moveTo>
                    <a:lnTo>
                      <a:pt x="43" y="44"/>
                    </a:lnTo>
                    <a:lnTo>
                      <a:pt x="0" y="87"/>
                    </a:lnTo>
                    <a:lnTo>
                      <a:pt x="84" y="171"/>
                    </a:lnTo>
                    <a:lnTo>
                      <a:pt x="127" y="128"/>
                    </a:lnTo>
                    <a:lnTo>
                      <a:pt x="171" y="85"/>
                    </a:lnTo>
                    <a:lnTo>
                      <a:pt x="8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97" name="Freeform 2537"/>
              <p:cNvSpPr>
                <a:spLocks noChangeAspect="1"/>
              </p:cNvSpPr>
              <p:nvPr/>
            </p:nvSpPr>
            <p:spPr bwMode="auto">
              <a:xfrm>
                <a:off x="1199" y="1941"/>
                <a:ext cx="6" cy="6"/>
              </a:xfrm>
              <a:custGeom>
                <a:avLst/>
                <a:gdLst>
                  <a:gd name="T0" fmla="*/ 43 w 43"/>
                  <a:gd name="T1" fmla="*/ 0 h 45"/>
                  <a:gd name="T2" fmla="*/ 0 w 43"/>
                  <a:gd name="T3" fmla="*/ 43 h 45"/>
                  <a:gd name="T4" fmla="*/ 2 w 43"/>
                  <a:gd name="T5" fmla="*/ 45 h 45"/>
                  <a:gd name="T6" fmla="*/ 43 w 43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5"/>
                  <a:gd name="T14" fmla="*/ 43 w 43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5">
                    <a:moveTo>
                      <a:pt x="43" y="0"/>
                    </a:moveTo>
                    <a:lnTo>
                      <a:pt x="0" y="43"/>
                    </a:lnTo>
                    <a:lnTo>
                      <a:pt x="2" y="45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98" name="Line 2538"/>
              <p:cNvSpPr>
                <a:spLocks noChangeAspect="1" noChangeShapeType="1"/>
              </p:cNvSpPr>
              <p:nvPr/>
            </p:nvSpPr>
            <p:spPr bwMode="auto">
              <a:xfrm>
                <a:off x="1199" y="194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99" name="Freeform 2539"/>
              <p:cNvSpPr>
                <a:spLocks noChangeAspect="1"/>
              </p:cNvSpPr>
              <p:nvPr/>
            </p:nvSpPr>
            <p:spPr bwMode="auto">
              <a:xfrm>
                <a:off x="1199" y="1934"/>
                <a:ext cx="25" cy="25"/>
              </a:xfrm>
              <a:custGeom>
                <a:avLst/>
                <a:gdLst>
                  <a:gd name="T0" fmla="*/ 82 w 171"/>
                  <a:gd name="T1" fmla="*/ 0 h 171"/>
                  <a:gd name="T2" fmla="*/ 41 w 171"/>
                  <a:gd name="T3" fmla="*/ 46 h 171"/>
                  <a:gd name="T4" fmla="*/ 0 w 171"/>
                  <a:gd name="T5" fmla="*/ 91 h 171"/>
                  <a:gd name="T6" fmla="*/ 89 w 171"/>
                  <a:gd name="T7" fmla="*/ 171 h 171"/>
                  <a:gd name="T8" fmla="*/ 130 w 171"/>
                  <a:gd name="T9" fmla="*/ 126 h 171"/>
                  <a:gd name="T10" fmla="*/ 171 w 171"/>
                  <a:gd name="T11" fmla="*/ 80 h 171"/>
                  <a:gd name="T12" fmla="*/ 82 w 171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1"/>
                  <a:gd name="T23" fmla="*/ 171 w 171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1">
                    <a:moveTo>
                      <a:pt x="82" y="0"/>
                    </a:moveTo>
                    <a:lnTo>
                      <a:pt x="41" y="46"/>
                    </a:lnTo>
                    <a:lnTo>
                      <a:pt x="0" y="91"/>
                    </a:lnTo>
                    <a:lnTo>
                      <a:pt x="89" y="171"/>
                    </a:lnTo>
                    <a:lnTo>
                      <a:pt x="130" y="126"/>
                    </a:lnTo>
                    <a:lnTo>
                      <a:pt x="171" y="80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0" name="Freeform 2540"/>
              <p:cNvSpPr>
                <a:spLocks noChangeAspect="1"/>
              </p:cNvSpPr>
              <p:nvPr/>
            </p:nvSpPr>
            <p:spPr bwMode="auto">
              <a:xfrm>
                <a:off x="1199" y="1934"/>
                <a:ext cx="25" cy="25"/>
              </a:xfrm>
              <a:custGeom>
                <a:avLst/>
                <a:gdLst>
                  <a:gd name="T0" fmla="*/ 82 w 171"/>
                  <a:gd name="T1" fmla="*/ 0 h 171"/>
                  <a:gd name="T2" fmla="*/ 41 w 171"/>
                  <a:gd name="T3" fmla="*/ 46 h 171"/>
                  <a:gd name="T4" fmla="*/ 0 w 171"/>
                  <a:gd name="T5" fmla="*/ 91 h 171"/>
                  <a:gd name="T6" fmla="*/ 89 w 171"/>
                  <a:gd name="T7" fmla="*/ 171 h 171"/>
                  <a:gd name="T8" fmla="*/ 130 w 171"/>
                  <a:gd name="T9" fmla="*/ 126 h 171"/>
                  <a:gd name="T10" fmla="*/ 171 w 171"/>
                  <a:gd name="T11" fmla="*/ 80 h 171"/>
                  <a:gd name="T12" fmla="*/ 82 w 171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1"/>
                  <a:gd name="T23" fmla="*/ 171 w 171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1">
                    <a:moveTo>
                      <a:pt x="82" y="0"/>
                    </a:moveTo>
                    <a:lnTo>
                      <a:pt x="41" y="46"/>
                    </a:lnTo>
                    <a:lnTo>
                      <a:pt x="0" y="91"/>
                    </a:lnTo>
                    <a:lnTo>
                      <a:pt x="89" y="171"/>
                    </a:lnTo>
                    <a:lnTo>
                      <a:pt x="130" y="126"/>
                    </a:lnTo>
                    <a:lnTo>
                      <a:pt x="171" y="80"/>
                    </a:lnTo>
                    <a:lnTo>
                      <a:pt x="8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1" name="Freeform 2541"/>
              <p:cNvSpPr>
                <a:spLocks noChangeAspect="1"/>
              </p:cNvSpPr>
              <p:nvPr/>
            </p:nvSpPr>
            <p:spPr bwMode="auto">
              <a:xfrm>
                <a:off x="1212" y="1952"/>
                <a:ext cx="6" cy="7"/>
              </a:xfrm>
              <a:custGeom>
                <a:avLst/>
                <a:gdLst>
                  <a:gd name="T0" fmla="*/ 41 w 41"/>
                  <a:gd name="T1" fmla="*/ 0 h 47"/>
                  <a:gd name="T2" fmla="*/ 0 w 41"/>
                  <a:gd name="T3" fmla="*/ 45 h 47"/>
                  <a:gd name="T4" fmla="*/ 3 w 41"/>
                  <a:gd name="T5" fmla="*/ 47 h 47"/>
                  <a:gd name="T6" fmla="*/ 41 w 41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7"/>
                  <a:gd name="T14" fmla="*/ 41 w 41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7">
                    <a:moveTo>
                      <a:pt x="41" y="0"/>
                    </a:moveTo>
                    <a:lnTo>
                      <a:pt x="0" y="45"/>
                    </a:lnTo>
                    <a:lnTo>
                      <a:pt x="3" y="47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2" name="Line 2542"/>
              <p:cNvSpPr>
                <a:spLocks noChangeAspect="1" noChangeShapeType="1"/>
              </p:cNvSpPr>
              <p:nvPr/>
            </p:nvSpPr>
            <p:spPr bwMode="auto">
              <a:xfrm>
                <a:off x="1212" y="195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3" name="Freeform 2543"/>
              <p:cNvSpPr>
                <a:spLocks noChangeAspect="1"/>
              </p:cNvSpPr>
              <p:nvPr/>
            </p:nvSpPr>
            <p:spPr bwMode="auto">
              <a:xfrm>
                <a:off x="1213" y="1945"/>
                <a:ext cx="24" cy="25"/>
              </a:xfrm>
              <a:custGeom>
                <a:avLst/>
                <a:gdLst>
                  <a:gd name="T0" fmla="*/ 75 w 170"/>
                  <a:gd name="T1" fmla="*/ 0 h 171"/>
                  <a:gd name="T2" fmla="*/ 38 w 170"/>
                  <a:gd name="T3" fmla="*/ 48 h 171"/>
                  <a:gd name="T4" fmla="*/ 0 w 170"/>
                  <a:gd name="T5" fmla="*/ 95 h 171"/>
                  <a:gd name="T6" fmla="*/ 95 w 170"/>
                  <a:gd name="T7" fmla="*/ 171 h 171"/>
                  <a:gd name="T8" fmla="*/ 132 w 170"/>
                  <a:gd name="T9" fmla="*/ 123 h 171"/>
                  <a:gd name="T10" fmla="*/ 170 w 170"/>
                  <a:gd name="T11" fmla="*/ 75 h 171"/>
                  <a:gd name="T12" fmla="*/ 75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75" y="0"/>
                    </a:moveTo>
                    <a:lnTo>
                      <a:pt x="38" y="48"/>
                    </a:lnTo>
                    <a:lnTo>
                      <a:pt x="0" y="95"/>
                    </a:lnTo>
                    <a:lnTo>
                      <a:pt x="95" y="171"/>
                    </a:lnTo>
                    <a:lnTo>
                      <a:pt x="132" y="123"/>
                    </a:lnTo>
                    <a:lnTo>
                      <a:pt x="170" y="7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4" name="Freeform 2544"/>
              <p:cNvSpPr>
                <a:spLocks noChangeAspect="1"/>
              </p:cNvSpPr>
              <p:nvPr/>
            </p:nvSpPr>
            <p:spPr bwMode="auto">
              <a:xfrm>
                <a:off x="1213" y="1945"/>
                <a:ext cx="24" cy="25"/>
              </a:xfrm>
              <a:custGeom>
                <a:avLst/>
                <a:gdLst>
                  <a:gd name="T0" fmla="*/ 75 w 170"/>
                  <a:gd name="T1" fmla="*/ 0 h 171"/>
                  <a:gd name="T2" fmla="*/ 38 w 170"/>
                  <a:gd name="T3" fmla="*/ 48 h 171"/>
                  <a:gd name="T4" fmla="*/ 0 w 170"/>
                  <a:gd name="T5" fmla="*/ 95 h 171"/>
                  <a:gd name="T6" fmla="*/ 95 w 170"/>
                  <a:gd name="T7" fmla="*/ 171 h 171"/>
                  <a:gd name="T8" fmla="*/ 132 w 170"/>
                  <a:gd name="T9" fmla="*/ 123 h 171"/>
                  <a:gd name="T10" fmla="*/ 170 w 170"/>
                  <a:gd name="T11" fmla="*/ 75 h 171"/>
                  <a:gd name="T12" fmla="*/ 75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75" y="0"/>
                    </a:moveTo>
                    <a:lnTo>
                      <a:pt x="38" y="48"/>
                    </a:lnTo>
                    <a:lnTo>
                      <a:pt x="0" y="95"/>
                    </a:lnTo>
                    <a:lnTo>
                      <a:pt x="95" y="171"/>
                    </a:lnTo>
                    <a:lnTo>
                      <a:pt x="132" y="123"/>
                    </a:lnTo>
                    <a:lnTo>
                      <a:pt x="170" y="75"/>
                    </a:lnTo>
                    <a:lnTo>
                      <a:pt x="7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5" name="Freeform 2545"/>
              <p:cNvSpPr>
                <a:spLocks noChangeAspect="1"/>
              </p:cNvSpPr>
              <p:nvPr/>
            </p:nvSpPr>
            <p:spPr bwMode="auto">
              <a:xfrm>
                <a:off x="1226" y="1963"/>
                <a:ext cx="5" cy="7"/>
              </a:xfrm>
              <a:custGeom>
                <a:avLst/>
                <a:gdLst>
                  <a:gd name="T0" fmla="*/ 37 w 37"/>
                  <a:gd name="T1" fmla="*/ 0 h 50"/>
                  <a:gd name="T2" fmla="*/ 0 w 37"/>
                  <a:gd name="T3" fmla="*/ 48 h 50"/>
                  <a:gd name="T4" fmla="*/ 2 w 37"/>
                  <a:gd name="T5" fmla="*/ 50 h 50"/>
                  <a:gd name="T6" fmla="*/ 37 w 37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0"/>
                    </a:moveTo>
                    <a:lnTo>
                      <a:pt x="0" y="48"/>
                    </a:lnTo>
                    <a:lnTo>
                      <a:pt x="2" y="5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6" name="Line 2546"/>
              <p:cNvSpPr>
                <a:spLocks noChangeAspect="1" noChangeShapeType="1"/>
              </p:cNvSpPr>
              <p:nvPr/>
            </p:nvSpPr>
            <p:spPr bwMode="auto">
              <a:xfrm>
                <a:off x="1226" y="19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7" name="Freeform 2547"/>
              <p:cNvSpPr>
                <a:spLocks noChangeAspect="1"/>
              </p:cNvSpPr>
              <p:nvPr/>
            </p:nvSpPr>
            <p:spPr bwMode="auto">
              <a:xfrm>
                <a:off x="1226" y="1956"/>
                <a:ext cx="25" cy="24"/>
              </a:xfrm>
              <a:custGeom>
                <a:avLst/>
                <a:gdLst>
                  <a:gd name="T0" fmla="*/ 71 w 169"/>
                  <a:gd name="T1" fmla="*/ 0 h 169"/>
                  <a:gd name="T2" fmla="*/ 35 w 169"/>
                  <a:gd name="T3" fmla="*/ 50 h 169"/>
                  <a:gd name="T4" fmla="*/ 0 w 169"/>
                  <a:gd name="T5" fmla="*/ 100 h 169"/>
                  <a:gd name="T6" fmla="*/ 99 w 169"/>
                  <a:gd name="T7" fmla="*/ 169 h 169"/>
                  <a:gd name="T8" fmla="*/ 134 w 169"/>
                  <a:gd name="T9" fmla="*/ 119 h 169"/>
                  <a:gd name="T10" fmla="*/ 169 w 169"/>
                  <a:gd name="T11" fmla="*/ 69 h 169"/>
                  <a:gd name="T12" fmla="*/ 71 w 169"/>
                  <a:gd name="T13" fmla="*/ 0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9"/>
                  <a:gd name="T23" fmla="*/ 169 w 169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9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99" y="169"/>
                    </a:lnTo>
                    <a:lnTo>
                      <a:pt x="134" y="119"/>
                    </a:lnTo>
                    <a:lnTo>
                      <a:pt x="169" y="6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8" name="Freeform 2548"/>
              <p:cNvSpPr>
                <a:spLocks noChangeAspect="1"/>
              </p:cNvSpPr>
              <p:nvPr/>
            </p:nvSpPr>
            <p:spPr bwMode="auto">
              <a:xfrm>
                <a:off x="1226" y="1956"/>
                <a:ext cx="25" cy="24"/>
              </a:xfrm>
              <a:custGeom>
                <a:avLst/>
                <a:gdLst>
                  <a:gd name="T0" fmla="*/ 71 w 169"/>
                  <a:gd name="T1" fmla="*/ 0 h 169"/>
                  <a:gd name="T2" fmla="*/ 35 w 169"/>
                  <a:gd name="T3" fmla="*/ 50 h 169"/>
                  <a:gd name="T4" fmla="*/ 0 w 169"/>
                  <a:gd name="T5" fmla="*/ 100 h 169"/>
                  <a:gd name="T6" fmla="*/ 99 w 169"/>
                  <a:gd name="T7" fmla="*/ 169 h 169"/>
                  <a:gd name="T8" fmla="*/ 134 w 169"/>
                  <a:gd name="T9" fmla="*/ 119 h 169"/>
                  <a:gd name="T10" fmla="*/ 169 w 169"/>
                  <a:gd name="T11" fmla="*/ 69 h 169"/>
                  <a:gd name="T12" fmla="*/ 71 w 169"/>
                  <a:gd name="T13" fmla="*/ 0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9"/>
                  <a:gd name="T23" fmla="*/ 169 w 169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9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99" y="169"/>
                    </a:lnTo>
                    <a:lnTo>
                      <a:pt x="134" y="119"/>
                    </a:lnTo>
                    <a:lnTo>
                      <a:pt x="169" y="69"/>
                    </a:lnTo>
                    <a:lnTo>
                      <a:pt x="7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9" name="Freeform 2549"/>
              <p:cNvSpPr>
                <a:spLocks noChangeAspect="1"/>
              </p:cNvSpPr>
              <p:nvPr/>
            </p:nvSpPr>
            <p:spPr bwMode="auto">
              <a:xfrm>
                <a:off x="1241" y="1973"/>
                <a:ext cx="5" cy="7"/>
              </a:xfrm>
              <a:custGeom>
                <a:avLst/>
                <a:gdLst>
                  <a:gd name="T0" fmla="*/ 35 w 35"/>
                  <a:gd name="T1" fmla="*/ 0 h 51"/>
                  <a:gd name="T2" fmla="*/ 0 w 35"/>
                  <a:gd name="T3" fmla="*/ 50 h 51"/>
                  <a:gd name="T4" fmla="*/ 3 w 35"/>
                  <a:gd name="T5" fmla="*/ 51 h 51"/>
                  <a:gd name="T6" fmla="*/ 35 w 35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1"/>
                  <a:gd name="T14" fmla="*/ 35 w 35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1">
                    <a:moveTo>
                      <a:pt x="35" y="0"/>
                    </a:moveTo>
                    <a:lnTo>
                      <a:pt x="0" y="50"/>
                    </a:lnTo>
                    <a:lnTo>
                      <a:pt x="3" y="5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0" name="Line 2550"/>
              <p:cNvSpPr>
                <a:spLocks noChangeAspect="1" noChangeShapeType="1"/>
              </p:cNvSpPr>
              <p:nvPr/>
            </p:nvSpPr>
            <p:spPr bwMode="auto">
              <a:xfrm>
                <a:off x="1241" y="19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1" name="Freeform 2551"/>
              <p:cNvSpPr>
                <a:spLocks noChangeAspect="1"/>
              </p:cNvSpPr>
              <p:nvPr/>
            </p:nvSpPr>
            <p:spPr bwMode="auto">
              <a:xfrm>
                <a:off x="1241" y="1965"/>
                <a:ext cx="24" cy="24"/>
              </a:xfrm>
              <a:custGeom>
                <a:avLst/>
                <a:gdLst>
                  <a:gd name="T0" fmla="*/ 64 w 169"/>
                  <a:gd name="T1" fmla="*/ 0 h 167"/>
                  <a:gd name="T2" fmla="*/ 32 w 169"/>
                  <a:gd name="T3" fmla="*/ 51 h 167"/>
                  <a:gd name="T4" fmla="*/ 0 w 169"/>
                  <a:gd name="T5" fmla="*/ 102 h 167"/>
                  <a:gd name="T6" fmla="*/ 105 w 169"/>
                  <a:gd name="T7" fmla="*/ 167 h 167"/>
                  <a:gd name="T8" fmla="*/ 137 w 169"/>
                  <a:gd name="T9" fmla="*/ 116 h 167"/>
                  <a:gd name="T10" fmla="*/ 169 w 169"/>
                  <a:gd name="T11" fmla="*/ 65 h 167"/>
                  <a:gd name="T12" fmla="*/ 64 w 169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7"/>
                  <a:gd name="T23" fmla="*/ 169 w 169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7">
                    <a:moveTo>
                      <a:pt x="64" y="0"/>
                    </a:moveTo>
                    <a:lnTo>
                      <a:pt x="32" y="51"/>
                    </a:lnTo>
                    <a:lnTo>
                      <a:pt x="0" y="102"/>
                    </a:lnTo>
                    <a:lnTo>
                      <a:pt x="105" y="167"/>
                    </a:lnTo>
                    <a:lnTo>
                      <a:pt x="137" y="116"/>
                    </a:lnTo>
                    <a:lnTo>
                      <a:pt x="169" y="65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2" name="Freeform 2552"/>
              <p:cNvSpPr>
                <a:spLocks noChangeAspect="1"/>
              </p:cNvSpPr>
              <p:nvPr/>
            </p:nvSpPr>
            <p:spPr bwMode="auto">
              <a:xfrm>
                <a:off x="1241" y="1965"/>
                <a:ext cx="24" cy="24"/>
              </a:xfrm>
              <a:custGeom>
                <a:avLst/>
                <a:gdLst>
                  <a:gd name="T0" fmla="*/ 64 w 169"/>
                  <a:gd name="T1" fmla="*/ 0 h 167"/>
                  <a:gd name="T2" fmla="*/ 32 w 169"/>
                  <a:gd name="T3" fmla="*/ 51 h 167"/>
                  <a:gd name="T4" fmla="*/ 0 w 169"/>
                  <a:gd name="T5" fmla="*/ 102 h 167"/>
                  <a:gd name="T6" fmla="*/ 105 w 169"/>
                  <a:gd name="T7" fmla="*/ 167 h 167"/>
                  <a:gd name="T8" fmla="*/ 137 w 169"/>
                  <a:gd name="T9" fmla="*/ 116 h 167"/>
                  <a:gd name="T10" fmla="*/ 169 w 169"/>
                  <a:gd name="T11" fmla="*/ 65 h 167"/>
                  <a:gd name="T12" fmla="*/ 64 w 169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7"/>
                  <a:gd name="T23" fmla="*/ 169 w 169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7">
                    <a:moveTo>
                      <a:pt x="64" y="0"/>
                    </a:moveTo>
                    <a:lnTo>
                      <a:pt x="32" y="51"/>
                    </a:lnTo>
                    <a:lnTo>
                      <a:pt x="0" y="102"/>
                    </a:lnTo>
                    <a:lnTo>
                      <a:pt x="105" y="167"/>
                    </a:lnTo>
                    <a:lnTo>
                      <a:pt x="137" y="116"/>
                    </a:lnTo>
                    <a:lnTo>
                      <a:pt x="169" y="65"/>
                    </a:lnTo>
                    <a:lnTo>
                      <a:pt x="6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3" name="Freeform 2553"/>
              <p:cNvSpPr>
                <a:spLocks noChangeAspect="1"/>
              </p:cNvSpPr>
              <p:nvPr/>
            </p:nvSpPr>
            <p:spPr bwMode="auto">
              <a:xfrm>
                <a:off x="1256" y="1982"/>
                <a:ext cx="5" cy="8"/>
              </a:xfrm>
              <a:custGeom>
                <a:avLst/>
                <a:gdLst>
                  <a:gd name="T0" fmla="*/ 32 w 32"/>
                  <a:gd name="T1" fmla="*/ 0 h 54"/>
                  <a:gd name="T2" fmla="*/ 0 w 32"/>
                  <a:gd name="T3" fmla="*/ 51 h 54"/>
                  <a:gd name="T4" fmla="*/ 3 w 32"/>
                  <a:gd name="T5" fmla="*/ 54 h 54"/>
                  <a:gd name="T6" fmla="*/ 32 w 32"/>
                  <a:gd name="T7" fmla="*/ 0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32" y="0"/>
                    </a:moveTo>
                    <a:lnTo>
                      <a:pt x="0" y="51"/>
                    </a:lnTo>
                    <a:lnTo>
                      <a:pt x="3" y="5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4" name="Line 2554"/>
              <p:cNvSpPr>
                <a:spLocks noChangeAspect="1" noChangeShapeType="1"/>
              </p:cNvSpPr>
              <p:nvPr/>
            </p:nvSpPr>
            <p:spPr bwMode="auto">
              <a:xfrm>
                <a:off x="1256" y="198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5" name="Freeform 2555"/>
              <p:cNvSpPr>
                <a:spLocks noChangeAspect="1"/>
              </p:cNvSpPr>
              <p:nvPr/>
            </p:nvSpPr>
            <p:spPr bwMode="auto">
              <a:xfrm>
                <a:off x="1256" y="1974"/>
                <a:ext cx="24" cy="24"/>
              </a:xfrm>
              <a:custGeom>
                <a:avLst/>
                <a:gdLst>
                  <a:gd name="T0" fmla="*/ 57 w 166"/>
                  <a:gd name="T1" fmla="*/ 0 h 163"/>
                  <a:gd name="T2" fmla="*/ 29 w 166"/>
                  <a:gd name="T3" fmla="*/ 53 h 163"/>
                  <a:gd name="T4" fmla="*/ 0 w 166"/>
                  <a:gd name="T5" fmla="*/ 107 h 163"/>
                  <a:gd name="T6" fmla="*/ 109 w 166"/>
                  <a:gd name="T7" fmla="*/ 163 h 163"/>
                  <a:gd name="T8" fmla="*/ 138 w 166"/>
                  <a:gd name="T9" fmla="*/ 110 h 163"/>
                  <a:gd name="T10" fmla="*/ 166 w 166"/>
                  <a:gd name="T11" fmla="*/ 56 h 163"/>
                  <a:gd name="T12" fmla="*/ 57 w 166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3"/>
                  <a:gd name="T23" fmla="*/ 166 w 166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3">
                    <a:moveTo>
                      <a:pt x="57" y="0"/>
                    </a:moveTo>
                    <a:lnTo>
                      <a:pt x="29" y="53"/>
                    </a:lnTo>
                    <a:lnTo>
                      <a:pt x="0" y="107"/>
                    </a:lnTo>
                    <a:lnTo>
                      <a:pt x="109" y="163"/>
                    </a:lnTo>
                    <a:lnTo>
                      <a:pt x="138" y="110"/>
                    </a:lnTo>
                    <a:lnTo>
                      <a:pt x="166" y="56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6" name="Freeform 2556"/>
              <p:cNvSpPr>
                <a:spLocks noChangeAspect="1"/>
              </p:cNvSpPr>
              <p:nvPr/>
            </p:nvSpPr>
            <p:spPr bwMode="auto">
              <a:xfrm>
                <a:off x="1256" y="1974"/>
                <a:ext cx="24" cy="24"/>
              </a:xfrm>
              <a:custGeom>
                <a:avLst/>
                <a:gdLst>
                  <a:gd name="T0" fmla="*/ 57 w 166"/>
                  <a:gd name="T1" fmla="*/ 0 h 163"/>
                  <a:gd name="T2" fmla="*/ 29 w 166"/>
                  <a:gd name="T3" fmla="*/ 53 h 163"/>
                  <a:gd name="T4" fmla="*/ 0 w 166"/>
                  <a:gd name="T5" fmla="*/ 107 h 163"/>
                  <a:gd name="T6" fmla="*/ 109 w 166"/>
                  <a:gd name="T7" fmla="*/ 163 h 163"/>
                  <a:gd name="T8" fmla="*/ 138 w 166"/>
                  <a:gd name="T9" fmla="*/ 110 h 163"/>
                  <a:gd name="T10" fmla="*/ 166 w 166"/>
                  <a:gd name="T11" fmla="*/ 56 h 163"/>
                  <a:gd name="T12" fmla="*/ 57 w 166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3"/>
                  <a:gd name="T23" fmla="*/ 166 w 166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3">
                    <a:moveTo>
                      <a:pt x="57" y="0"/>
                    </a:moveTo>
                    <a:lnTo>
                      <a:pt x="29" y="53"/>
                    </a:lnTo>
                    <a:lnTo>
                      <a:pt x="0" y="107"/>
                    </a:lnTo>
                    <a:lnTo>
                      <a:pt x="109" y="163"/>
                    </a:lnTo>
                    <a:lnTo>
                      <a:pt x="138" y="110"/>
                    </a:lnTo>
                    <a:lnTo>
                      <a:pt x="166" y="56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7" name="Freeform 2557"/>
              <p:cNvSpPr>
                <a:spLocks noChangeAspect="1"/>
              </p:cNvSpPr>
              <p:nvPr/>
            </p:nvSpPr>
            <p:spPr bwMode="auto">
              <a:xfrm>
                <a:off x="1272" y="1990"/>
                <a:ext cx="4" cy="8"/>
              </a:xfrm>
              <a:custGeom>
                <a:avLst/>
                <a:gdLst>
                  <a:gd name="T0" fmla="*/ 29 w 29"/>
                  <a:gd name="T1" fmla="*/ 0 h 56"/>
                  <a:gd name="T2" fmla="*/ 0 w 29"/>
                  <a:gd name="T3" fmla="*/ 53 h 56"/>
                  <a:gd name="T4" fmla="*/ 4 w 29"/>
                  <a:gd name="T5" fmla="*/ 56 h 56"/>
                  <a:gd name="T6" fmla="*/ 29 w 29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29" y="0"/>
                    </a:moveTo>
                    <a:lnTo>
                      <a:pt x="0" y="53"/>
                    </a:lnTo>
                    <a:lnTo>
                      <a:pt x="4" y="56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8" name="Line 2558"/>
              <p:cNvSpPr>
                <a:spLocks noChangeAspect="1" noChangeShapeType="1"/>
              </p:cNvSpPr>
              <p:nvPr/>
            </p:nvSpPr>
            <p:spPr bwMode="auto">
              <a:xfrm>
                <a:off x="1272" y="19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9" name="Freeform 2559"/>
              <p:cNvSpPr>
                <a:spLocks noChangeAspect="1"/>
              </p:cNvSpPr>
              <p:nvPr/>
            </p:nvSpPr>
            <p:spPr bwMode="auto">
              <a:xfrm>
                <a:off x="1273" y="1982"/>
                <a:ext cx="23" cy="23"/>
              </a:xfrm>
              <a:custGeom>
                <a:avLst/>
                <a:gdLst>
                  <a:gd name="T0" fmla="*/ 50 w 165"/>
                  <a:gd name="T1" fmla="*/ 0 h 163"/>
                  <a:gd name="T2" fmla="*/ 25 w 165"/>
                  <a:gd name="T3" fmla="*/ 56 h 163"/>
                  <a:gd name="T4" fmla="*/ 0 w 165"/>
                  <a:gd name="T5" fmla="*/ 112 h 163"/>
                  <a:gd name="T6" fmla="*/ 115 w 165"/>
                  <a:gd name="T7" fmla="*/ 163 h 163"/>
                  <a:gd name="T8" fmla="*/ 140 w 165"/>
                  <a:gd name="T9" fmla="*/ 107 h 163"/>
                  <a:gd name="T10" fmla="*/ 165 w 165"/>
                  <a:gd name="T11" fmla="*/ 51 h 163"/>
                  <a:gd name="T12" fmla="*/ 50 w 165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115" y="163"/>
                    </a:lnTo>
                    <a:lnTo>
                      <a:pt x="140" y="107"/>
                    </a:lnTo>
                    <a:lnTo>
                      <a:pt x="165" y="5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20" name="Freeform 2560"/>
              <p:cNvSpPr>
                <a:spLocks noChangeAspect="1"/>
              </p:cNvSpPr>
              <p:nvPr/>
            </p:nvSpPr>
            <p:spPr bwMode="auto">
              <a:xfrm>
                <a:off x="1273" y="1982"/>
                <a:ext cx="23" cy="23"/>
              </a:xfrm>
              <a:custGeom>
                <a:avLst/>
                <a:gdLst>
                  <a:gd name="T0" fmla="*/ 50 w 165"/>
                  <a:gd name="T1" fmla="*/ 0 h 163"/>
                  <a:gd name="T2" fmla="*/ 25 w 165"/>
                  <a:gd name="T3" fmla="*/ 56 h 163"/>
                  <a:gd name="T4" fmla="*/ 0 w 165"/>
                  <a:gd name="T5" fmla="*/ 112 h 163"/>
                  <a:gd name="T6" fmla="*/ 115 w 165"/>
                  <a:gd name="T7" fmla="*/ 163 h 163"/>
                  <a:gd name="T8" fmla="*/ 140 w 165"/>
                  <a:gd name="T9" fmla="*/ 107 h 163"/>
                  <a:gd name="T10" fmla="*/ 165 w 165"/>
                  <a:gd name="T11" fmla="*/ 51 h 163"/>
                  <a:gd name="T12" fmla="*/ 50 w 165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115" y="163"/>
                    </a:lnTo>
                    <a:lnTo>
                      <a:pt x="140" y="107"/>
                    </a:lnTo>
                    <a:lnTo>
                      <a:pt x="165" y="51"/>
                    </a:lnTo>
                    <a:lnTo>
                      <a:pt x="5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21" name="Freeform 2561"/>
              <p:cNvSpPr>
                <a:spLocks noChangeAspect="1"/>
              </p:cNvSpPr>
              <p:nvPr/>
            </p:nvSpPr>
            <p:spPr bwMode="auto">
              <a:xfrm>
                <a:off x="1289" y="1997"/>
                <a:ext cx="4" cy="9"/>
              </a:xfrm>
              <a:custGeom>
                <a:avLst/>
                <a:gdLst>
                  <a:gd name="T0" fmla="*/ 25 w 25"/>
                  <a:gd name="T1" fmla="*/ 0 h 57"/>
                  <a:gd name="T2" fmla="*/ 0 w 25"/>
                  <a:gd name="T3" fmla="*/ 56 h 57"/>
                  <a:gd name="T4" fmla="*/ 4 w 25"/>
                  <a:gd name="T5" fmla="*/ 57 h 57"/>
                  <a:gd name="T6" fmla="*/ 25 w 25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7"/>
                  <a:gd name="T14" fmla="*/ 25 w 25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7">
                    <a:moveTo>
                      <a:pt x="25" y="0"/>
                    </a:moveTo>
                    <a:lnTo>
                      <a:pt x="0" y="56"/>
                    </a:lnTo>
                    <a:lnTo>
                      <a:pt x="4" y="57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22" name="Line 2562"/>
              <p:cNvSpPr>
                <a:spLocks noChangeAspect="1" noChangeShapeType="1"/>
              </p:cNvSpPr>
              <p:nvPr/>
            </p:nvSpPr>
            <p:spPr bwMode="auto">
              <a:xfrm>
                <a:off x="1289" y="200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23" name="Freeform 2563"/>
              <p:cNvSpPr>
                <a:spLocks noChangeAspect="1"/>
              </p:cNvSpPr>
              <p:nvPr/>
            </p:nvSpPr>
            <p:spPr bwMode="auto">
              <a:xfrm>
                <a:off x="1290" y="1989"/>
                <a:ext cx="22" cy="23"/>
              </a:xfrm>
              <a:custGeom>
                <a:avLst/>
                <a:gdLst>
                  <a:gd name="T0" fmla="*/ 41 w 160"/>
                  <a:gd name="T1" fmla="*/ 0 h 156"/>
                  <a:gd name="T2" fmla="*/ 21 w 160"/>
                  <a:gd name="T3" fmla="*/ 57 h 156"/>
                  <a:gd name="T4" fmla="*/ 0 w 160"/>
                  <a:gd name="T5" fmla="*/ 114 h 156"/>
                  <a:gd name="T6" fmla="*/ 120 w 160"/>
                  <a:gd name="T7" fmla="*/ 156 h 156"/>
                  <a:gd name="T8" fmla="*/ 140 w 160"/>
                  <a:gd name="T9" fmla="*/ 99 h 156"/>
                  <a:gd name="T10" fmla="*/ 160 w 160"/>
                  <a:gd name="T11" fmla="*/ 42 h 156"/>
                  <a:gd name="T12" fmla="*/ 41 w 160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41" y="0"/>
                    </a:moveTo>
                    <a:lnTo>
                      <a:pt x="21" y="57"/>
                    </a:lnTo>
                    <a:lnTo>
                      <a:pt x="0" y="114"/>
                    </a:lnTo>
                    <a:lnTo>
                      <a:pt x="120" y="156"/>
                    </a:lnTo>
                    <a:lnTo>
                      <a:pt x="140" y="99"/>
                    </a:lnTo>
                    <a:lnTo>
                      <a:pt x="160" y="42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24" name="Freeform 2564"/>
              <p:cNvSpPr>
                <a:spLocks noChangeAspect="1"/>
              </p:cNvSpPr>
              <p:nvPr/>
            </p:nvSpPr>
            <p:spPr bwMode="auto">
              <a:xfrm>
                <a:off x="1290" y="1989"/>
                <a:ext cx="22" cy="23"/>
              </a:xfrm>
              <a:custGeom>
                <a:avLst/>
                <a:gdLst>
                  <a:gd name="T0" fmla="*/ 41 w 160"/>
                  <a:gd name="T1" fmla="*/ 0 h 156"/>
                  <a:gd name="T2" fmla="*/ 21 w 160"/>
                  <a:gd name="T3" fmla="*/ 57 h 156"/>
                  <a:gd name="T4" fmla="*/ 0 w 160"/>
                  <a:gd name="T5" fmla="*/ 114 h 156"/>
                  <a:gd name="T6" fmla="*/ 120 w 160"/>
                  <a:gd name="T7" fmla="*/ 156 h 156"/>
                  <a:gd name="T8" fmla="*/ 140 w 160"/>
                  <a:gd name="T9" fmla="*/ 99 h 156"/>
                  <a:gd name="T10" fmla="*/ 160 w 160"/>
                  <a:gd name="T11" fmla="*/ 42 h 156"/>
                  <a:gd name="T12" fmla="*/ 41 w 160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41" y="0"/>
                    </a:moveTo>
                    <a:lnTo>
                      <a:pt x="21" y="57"/>
                    </a:lnTo>
                    <a:lnTo>
                      <a:pt x="0" y="114"/>
                    </a:lnTo>
                    <a:lnTo>
                      <a:pt x="120" y="156"/>
                    </a:lnTo>
                    <a:lnTo>
                      <a:pt x="140" y="99"/>
                    </a:lnTo>
                    <a:lnTo>
                      <a:pt x="160" y="42"/>
                    </a:lnTo>
                    <a:lnTo>
                      <a:pt x="4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25" name="Freeform 2565"/>
              <p:cNvSpPr>
                <a:spLocks noChangeAspect="1"/>
              </p:cNvSpPr>
              <p:nvPr/>
            </p:nvSpPr>
            <p:spPr bwMode="auto">
              <a:xfrm>
                <a:off x="1307" y="2003"/>
                <a:ext cx="3" cy="9"/>
              </a:xfrm>
              <a:custGeom>
                <a:avLst/>
                <a:gdLst>
                  <a:gd name="T0" fmla="*/ 20 w 20"/>
                  <a:gd name="T1" fmla="*/ 0 h 60"/>
                  <a:gd name="T2" fmla="*/ 0 w 20"/>
                  <a:gd name="T3" fmla="*/ 57 h 60"/>
                  <a:gd name="T4" fmla="*/ 4 w 20"/>
                  <a:gd name="T5" fmla="*/ 60 h 60"/>
                  <a:gd name="T6" fmla="*/ 20 w 2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60"/>
                  <a:gd name="T14" fmla="*/ 20 w 2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60">
                    <a:moveTo>
                      <a:pt x="20" y="0"/>
                    </a:moveTo>
                    <a:lnTo>
                      <a:pt x="0" y="57"/>
                    </a:lnTo>
                    <a:lnTo>
                      <a:pt x="4" y="6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26" name="Line 2566"/>
              <p:cNvSpPr>
                <a:spLocks noChangeAspect="1" noChangeShapeType="1"/>
              </p:cNvSpPr>
              <p:nvPr/>
            </p:nvSpPr>
            <p:spPr bwMode="auto">
              <a:xfrm>
                <a:off x="1307" y="20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27" name="Freeform 2567"/>
              <p:cNvSpPr>
                <a:spLocks noChangeAspect="1"/>
              </p:cNvSpPr>
              <p:nvPr/>
            </p:nvSpPr>
            <p:spPr bwMode="auto">
              <a:xfrm>
                <a:off x="1307" y="1995"/>
                <a:ext cx="22" cy="22"/>
              </a:xfrm>
              <a:custGeom>
                <a:avLst/>
                <a:gdLst>
                  <a:gd name="T0" fmla="*/ 32 w 155"/>
                  <a:gd name="T1" fmla="*/ 0 h 153"/>
                  <a:gd name="T2" fmla="*/ 16 w 155"/>
                  <a:gd name="T3" fmla="*/ 59 h 153"/>
                  <a:gd name="T4" fmla="*/ 0 w 155"/>
                  <a:gd name="T5" fmla="*/ 119 h 153"/>
                  <a:gd name="T6" fmla="*/ 123 w 155"/>
                  <a:gd name="T7" fmla="*/ 153 h 153"/>
                  <a:gd name="T8" fmla="*/ 139 w 155"/>
                  <a:gd name="T9" fmla="*/ 93 h 153"/>
                  <a:gd name="T10" fmla="*/ 155 w 155"/>
                  <a:gd name="T11" fmla="*/ 34 h 153"/>
                  <a:gd name="T12" fmla="*/ 32 w 155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32" y="0"/>
                    </a:moveTo>
                    <a:lnTo>
                      <a:pt x="16" y="59"/>
                    </a:lnTo>
                    <a:lnTo>
                      <a:pt x="0" y="119"/>
                    </a:lnTo>
                    <a:lnTo>
                      <a:pt x="123" y="153"/>
                    </a:ln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28" name="Freeform 2568"/>
              <p:cNvSpPr>
                <a:spLocks noChangeAspect="1"/>
              </p:cNvSpPr>
              <p:nvPr/>
            </p:nvSpPr>
            <p:spPr bwMode="auto">
              <a:xfrm>
                <a:off x="1307" y="1995"/>
                <a:ext cx="22" cy="22"/>
              </a:xfrm>
              <a:custGeom>
                <a:avLst/>
                <a:gdLst>
                  <a:gd name="T0" fmla="*/ 32 w 155"/>
                  <a:gd name="T1" fmla="*/ 0 h 153"/>
                  <a:gd name="T2" fmla="*/ 16 w 155"/>
                  <a:gd name="T3" fmla="*/ 59 h 153"/>
                  <a:gd name="T4" fmla="*/ 0 w 155"/>
                  <a:gd name="T5" fmla="*/ 119 h 153"/>
                  <a:gd name="T6" fmla="*/ 123 w 155"/>
                  <a:gd name="T7" fmla="*/ 153 h 153"/>
                  <a:gd name="T8" fmla="*/ 139 w 155"/>
                  <a:gd name="T9" fmla="*/ 93 h 153"/>
                  <a:gd name="T10" fmla="*/ 155 w 155"/>
                  <a:gd name="T11" fmla="*/ 34 h 153"/>
                  <a:gd name="T12" fmla="*/ 32 w 155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32" y="0"/>
                    </a:moveTo>
                    <a:lnTo>
                      <a:pt x="16" y="59"/>
                    </a:lnTo>
                    <a:lnTo>
                      <a:pt x="0" y="119"/>
                    </a:lnTo>
                    <a:lnTo>
                      <a:pt x="123" y="153"/>
                    </a:ln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29" name="Freeform 2569"/>
              <p:cNvSpPr>
                <a:spLocks noChangeAspect="1"/>
              </p:cNvSpPr>
              <p:nvPr/>
            </p:nvSpPr>
            <p:spPr bwMode="auto">
              <a:xfrm>
                <a:off x="1325" y="2008"/>
                <a:ext cx="2" cy="9"/>
              </a:xfrm>
              <a:custGeom>
                <a:avLst/>
                <a:gdLst>
                  <a:gd name="T0" fmla="*/ 16 w 16"/>
                  <a:gd name="T1" fmla="*/ 0 h 61"/>
                  <a:gd name="T2" fmla="*/ 0 w 16"/>
                  <a:gd name="T3" fmla="*/ 60 h 61"/>
                  <a:gd name="T4" fmla="*/ 4 w 16"/>
                  <a:gd name="T5" fmla="*/ 61 h 61"/>
                  <a:gd name="T6" fmla="*/ 16 w 16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61"/>
                  <a:gd name="T14" fmla="*/ 16 w 16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61">
                    <a:moveTo>
                      <a:pt x="16" y="0"/>
                    </a:moveTo>
                    <a:lnTo>
                      <a:pt x="0" y="60"/>
                    </a:lnTo>
                    <a:lnTo>
                      <a:pt x="4" y="6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30" name="Line 2570"/>
              <p:cNvSpPr>
                <a:spLocks noChangeAspect="1" noChangeShapeType="1"/>
              </p:cNvSpPr>
              <p:nvPr/>
            </p:nvSpPr>
            <p:spPr bwMode="auto">
              <a:xfrm>
                <a:off x="1325" y="20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31" name="Freeform 2571"/>
              <p:cNvSpPr>
                <a:spLocks noChangeAspect="1"/>
              </p:cNvSpPr>
              <p:nvPr/>
            </p:nvSpPr>
            <p:spPr bwMode="auto">
              <a:xfrm>
                <a:off x="1325" y="2000"/>
                <a:ext cx="22" cy="20"/>
              </a:xfrm>
              <a:custGeom>
                <a:avLst/>
                <a:gdLst>
                  <a:gd name="T0" fmla="*/ 23 w 148"/>
                  <a:gd name="T1" fmla="*/ 0 h 145"/>
                  <a:gd name="T2" fmla="*/ 12 w 148"/>
                  <a:gd name="T3" fmla="*/ 60 h 145"/>
                  <a:gd name="T4" fmla="*/ 0 w 148"/>
                  <a:gd name="T5" fmla="*/ 121 h 145"/>
                  <a:gd name="T6" fmla="*/ 125 w 148"/>
                  <a:gd name="T7" fmla="*/ 145 h 145"/>
                  <a:gd name="T8" fmla="*/ 137 w 148"/>
                  <a:gd name="T9" fmla="*/ 84 h 145"/>
                  <a:gd name="T10" fmla="*/ 148 w 148"/>
                  <a:gd name="T11" fmla="*/ 24 h 145"/>
                  <a:gd name="T12" fmla="*/ 23 w 148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5"/>
                  <a:gd name="T23" fmla="*/ 148 w 148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5">
                    <a:moveTo>
                      <a:pt x="23" y="0"/>
                    </a:moveTo>
                    <a:lnTo>
                      <a:pt x="12" y="60"/>
                    </a:lnTo>
                    <a:lnTo>
                      <a:pt x="0" y="121"/>
                    </a:lnTo>
                    <a:lnTo>
                      <a:pt x="125" y="145"/>
                    </a:lnTo>
                    <a:lnTo>
                      <a:pt x="137" y="84"/>
                    </a:lnTo>
                    <a:lnTo>
                      <a:pt x="148" y="2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32" name="Freeform 2572"/>
              <p:cNvSpPr>
                <a:spLocks noChangeAspect="1"/>
              </p:cNvSpPr>
              <p:nvPr/>
            </p:nvSpPr>
            <p:spPr bwMode="auto">
              <a:xfrm>
                <a:off x="1325" y="2000"/>
                <a:ext cx="22" cy="20"/>
              </a:xfrm>
              <a:custGeom>
                <a:avLst/>
                <a:gdLst>
                  <a:gd name="T0" fmla="*/ 23 w 148"/>
                  <a:gd name="T1" fmla="*/ 0 h 145"/>
                  <a:gd name="T2" fmla="*/ 12 w 148"/>
                  <a:gd name="T3" fmla="*/ 60 h 145"/>
                  <a:gd name="T4" fmla="*/ 0 w 148"/>
                  <a:gd name="T5" fmla="*/ 121 h 145"/>
                  <a:gd name="T6" fmla="*/ 125 w 148"/>
                  <a:gd name="T7" fmla="*/ 145 h 145"/>
                  <a:gd name="T8" fmla="*/ 137 w 148"/>
                  <a:gd name="T9" fmla="*/ 84 h 145"/>
                  <a:gd name="T10" fmla="*/ 148 w 148"/>
                  <a:gd name="T11" fmla="*/ 24 h 145"/>
                  <a:gd name="T12" fmla="*/ 23 w 148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5"/>
                  <a:gd name="T23" fmla="*/ 148 w 148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5">
                    <a:moveTo>
                      <a:pt x="23" y="0"/>
                    </a:moveTo>
                    <a:lnTo>
                      <a:pt x="12" y="60"/>
                    </a:lnTo>
                    <a:lnTo>
                      <a:pt x="0" y="121"/>
                    </a:lnTo>
                    <a:lnTo>
                      <a:pt x="125" y="145"/>
                    </a:lnTo>
                    <a:lnTo>
                      <a:pt x="137" y="84"/>
                    </a:lnTo>
                    <a:lnTo>
                      <a:pt x="148" y="24"/>
                    </a:lnTo>
                    <a:lnTo>
                      <a:pt x="2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33" name="Freeform 2573"/>
              <p:cNvSpPr>
                <a:spLocks noChangeAspect="1"/>
              </p:cNvSpPr>
              <p:nvPr/>
            </p:nvSpPr>
            <p:spPr bwMode="auto">
              <a:xfrm>
                <a:off x="1343" y="2012"/>
                <a:ext cx="2" cy="8"/>
              </a:xfrm>
              <a:custGeom>
                <a:avLst/>
                <a:gdLst>
                  <a:gd name="T0" fmla="*/ 12 w 12"/>
                  <a:gd name="T1" fmla="*/ 0 h 61"/>
                  <a:gd name="T2" fmla="*/ 0 w 12"/>
                  <a:gd name="T3" fmla="*/ 61 h 61"/>
                  <a:gd name="T4" fmla="*/ 5 w 12"/>
                  <a:gd name="T5" fmla="*/ 61 h 61"/>
                  <a:gd name="T6" fmla="*/ 12 w 12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1"/>
                  <a:gd name="T14" fmla="*/ 12 w 12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1">
                    <a:moveTo>
                      <a:pt x="12" y="0"/>
                    </a:moveTo>
                    <a:lnTo>
                      <a:pt x="0" y="61"/>
                    </a:lnTo>
                    <a:lnTo>
                      <a:pt x="5" y="6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34" name="Line 2574"/>
              <p:cNvSpPr>
                <a:spLocks noChangeAspect="1" noChangeShapeType="1"/>
              </p:cNvSpPr>
              <p:nvPr/>
            </p:nvSpPr>
            <p:spPr bwMode="auto">
              <a:xfrm>
                <a:off x="1343" y="20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35" name="Freeform 2575"/>
              <p:cNvSpPr>
                <a:spLocks noChangeAspect="1"/>
              </p:cNvSpPr>
              <p:nvPr/>
            </p:nvSpPr>
            <p:spPr bwMode="auto">
              <a:xfrm>
                <a:off x="1344" y="2003"/>
                <a:ext cx="20" cy="20"/>
              </a:xfrm>
              <a:custGeom>
                <a:avLst/>
                <a:gdLst>
                  <a:gd name="T0" fmla="*/ 14 w 142"/>
                  <a:gd name="T1" fmla="*/ 0 h 136"/>
                  <a:gd name="T2" fmla="*/ 7 w 142"/>
                  <a:gd name="T3" fmla="*/ 60 h 136"/>
                  <a:gd name="T4" fmla="*/ 0 w 142"/>
                  <a:gd name="T5" fmla="*/ 121 h 136"/>
                  <a:gd name="T6" fmla="*/ 128 w 142"/>
                  <a:gd name="T7" fmla="*/ 136 h 136"/>
                  <a:gd name="T8" fmla="*/ 135 w 142"/>
                  <a:gd name="T9" fmla="*/ 75 h 136"/>
                  <a:gd name="T10" fmla="*/ 142 w 142"/>
                  <a:gd name="T11" fmla="*/ 15 h 136"/>
                  <a:gd name="T12" fmla="*/ 14 w 142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6"/>
                  <a:gd name="T23" fmla="*/ 142 w 14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6">
                    <a:moveTo>
                      <a:pt x="14" y="0"/>
                    </a:moveTo>
                    <a:lnTo>
                      <a:pt x="7" y="60"/>
                    </a:lnTo>
                    <a:lnTo>
                      <a:pt x="0" y="121"/>
                    </a:lnTo>
                    <a:lnTo>
                      <a:pt x="128" y="136"/>
                    </a:lnTo>
                    <a:lnTo>
                      <a:pt x="135" y="75"/>
                    </a:lnTo>
                    <a:lnTo>
                      <a:pt x="142" y="1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36" name="Freeform 2576"/>
              <p:cNvSpPr>
                <a:spLocks noChangeAspect="1"/>
              </p:cNvSpPr>
              <p:nvPr/>
            </p:nvSpPr>
            <p:spPr bwMode="auto">
              <a:xfrm>
                <a:off x="1344" y="2003"/>
                <a:ext cx="20" cy="20"/>
              </a:xfrm>
              <a:custGeom>
                <a:avLst/>
                <a:gdLst>
                  <a:gd name="T0" fmla="*/ 14 w 142"/>
                  <a:gd name="T1" fmla="*/ 0 h 136"/>
                  <a:gd name="T2" fmla="*/ 7 w 142"/>
                  <a:gd name="T3" fmla="*/ 60 h 136"/>
                  <a:gd name="T4" fmla="*/ 0 w 142"/>
                  <a:gd name="T5" fmla="*/ 121 h 136"/>
                  <a:gd name="T6" fmla="*/ 128 w 142"/>
                  <a:gd name="T7" fmla="*/ 136 h 136"/>
                  <a:gd name="T8" fmla="*/ 135 w 142"/>
                  <a:gd name="T9" fmla="*/ 75 h 136"/>
                  <a:gd name="T10" fmla="*/ 142 w 142"/>
                  <a:gd name="T11" fmla="*/ 15 h 136"/>
                  <a:gd name="T12" fmla="*/ 14 w 142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6"/>
                  <a:gd name="T23" fmla="*/ 142 w 14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6">
                    <a:moveTo>
                      <a:pt x="14" y="0"/>
                    </a:moveTo>
                    <a:lnTo>
                      <a:pt x="7" y="60"/>
                    </a:lnTo>
                    <a:lnTo>
                      <a:pt x="0" y="121"/>
                    </a:lnTo>
                    <a:lnTo>
                      <a:pt x="128" y="136"/>
                    </a:lnTo>
                    <a:lnTo>
                      <a:pt x="135" y="75"/>
                    </a:lnTo>
                    <a:lnTo>
                      <a:pt x="142" y="15"/>
                    </a:lnTo>
                    <a:lnTo>
                      <a:pt x="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37" name="Freeform 2577"/>
              <p:cNvSpPr>
                <a:spLocks noChangeAspect="1"/>
              </p:cNvSpPr>
              <p:nvPr/>
            </p:nvSpPr>
            <p:spPr bwMode="auto">
              <a:xfrm>
                <a:off x="1362" y="2014"/>
                <a:ext cx="1" cy="9"/>
              </a:xfrm>
              <a:custGeom>
                <a:avLst/>
                <a:gdLst>
                  <a:gd name="T0" fmla="*/ 7 w 7"/>
                  <a:gd name="T1" fmla="*/ 0 h 61"/>
                  <a:gd name="T2" fmla="*/ 0 w 7"/>
                  <a:gd name="T3" fmla="*/ 61 h 61"/>
                  <a:gd name="T4" fmla="*/ 5 w 7"/>
                  <a:gd name="T5" fmla="*/ 61 h 61"/>
                  <a:gd name="T6" fmla="*/ 7 w 7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1"/>
                  <a:gd name="T14" fmla="*/ 7 w 7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1">
                    <a:moveTo>
                      <a:pt x="7" y="0"/>
                    </a:moveTo>
                    <a:lnTo>
                      <a:pt x="0" y="61"/>
                    </a:lnTo>
                    <a:lnTo>
                      <a:pt x="5" y="6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38" name="Line 2578"/>
              <p:cNvSpPr>
                <a:spLocks noChangeAspect="1" noChangeShapeType="1"/>
              </p:cNvSpPr>
              <p:nvPr/>
            </p:nvSpPr>
            <p:spPr bwMode="auto">
              <a:xfrm>
                <a:off x="1362" y="20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39" name="Freeform 2579"/>
              <p:cNvSpPr>
                <a:spLocks noChangeAspect="1"/>
              </p:cNvSpPr>
              <p:nvPr/>
            </p:nvSpPr>
            <p:spPr bwMode="auto">
              <a:xfrm>
                <a:off x="1363" y="2005"/>
                <a:ext cx="19" cy="18"/>
              </a:xfrm>
              <a:custGeom>
                <a:avLst/>
                <a:gdLst>
                  <a:gd name="T0" fmla="*/ 4 w 133"/>
                  <a:gd name="T1" fmla="*/ 0 h 126"/>
                  <a:gd name="T2" fmla="*/ 2 w 133"/>
                  <a:gd name="T3" fmla="*/ 60 h 126"/>
                  <a:gd name="T4" fmla="*/ 0 w 133"/>
                  <a:gd name="T5" fmla="*/ 121 h 126"/>
                  <a:gd name="T6" fmla="*/ 128 w 133"/>
                  <a:gd name="T7" fmla="*/ 126 h 126"/>
                  <a:gd name="T8" fmla="*/ 131 w 133"/>
                  <a:gd name="T9" fmla="*/ 66 h 126"/>
                  <a:gd name="T10" fmla="*/ 133 w 133"/>
                  <a:gd name="T11" fmla="*/ 6 h 126"/>
                  <a:gd name="T12" fmla="*/ 4 w 133"/>
                  <a:gd name="T13" fmla="*/ 0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4" y="0"/>
                    </a:moveTo>
                    <a:lnTo>
                      <a:pt x="2" y="60"/>
                    </a:lnTo>
                    <a:lnTo>
                      <a:pt x="0" y="121"/>
                    </a:lnTo>
                    <a:lnTo>
                      <a:pt x="128" y="126"/>
                    </a:lnTo>
                    <a:lnTo>
                      <a:pt x="131" y="66"/>
                    </a:lnTo>
                    <a:lnTo>
                      <a:pt x="133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40" name="Freeform 2580"/>
              <p:cNvSpPr>
                <a:spLocks noChangeAspect="1"/>
              </p:cNvSpPr>
              <p:nvPr/>
            </p:nvSpPr>
            <p:spPr bwMode="auto">
              <a:xfrm>
                <a:off x="1363" y="2005"/>
                <a:ext cx="19" cy="18"/>
              </a:xfrm>
              <a:custGeom>
                <a:avLst/>
                <a:gdLst>
                  <a:gd name="T0" fmla="*/ 4 w 133"/>
                  <a:gd name="T1" fmla="*/ 0 h 126"/>
                  <a:gd name="T2" fmla="*/ 2 w 133"/>
                  <a:gd name="T3" fmla="*/ 60 h 126"/>
                  <a:gd name="T4" fmla="*/ 0 w 133"/>
                  <a:gd name="T5" fmla="*/ 121 h 126"/>
                  <a:gd name="T6" fmla="*/ 128 w 133"/>
                  <a:gd name="T7" fmla="*/ 126 h 126"/>
                  <a:gd name="T8" fmla="*/ 131 w 133"/>
                  <a:gd name="T9" fmla="*/ 66 h 126"/>
                  <a:gd name="T10" fmla="*/ 133 w 133"/>
                  <a:gd name="T11" fmla="*/ 6 h 126"/>
                  <a:gd name="T12" fmla="*/ 4 w 133"/>
                  <a:gd name="T13" fmla="*/ 0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4" y="0"/>
                    </a:moveTo>
                    <a:lnTo>
                      <a:pt x="2" y="60"/>
                    </a:lnTo>
                    <a:lnTo>
                      <a:pt x="0" y="121"/>
                    </a:lnTo>
                    <a:lnTo>
                      <a:pt x="128" y="126"/>
                    </a:lnTo>
                    <a:lnTo>
                      <a:pt x="131" y="66"/>
                    </a:lnTo>
                    <a:lnTo>
                      <a:pt x="133" y="6"/>
                    </a:lnTo>
                    <a:lnTo>
                      <a:pt x="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41" name="Freeform 2581"/>
              <p:cNvSpPr>
                <a:spLocks noChangeAspect="1"/>
              </p:cNvSpPr>
              <p:nvPr/>
            </p:nvSpPr>
            <p:spPr bwMode="auto">
              <a:xfrm>
                <a:off x="1381" y="2006"/>
                <a:ext cx="9" cy="17"/>
              </a:xfrm>
              <a:custGeom>
                <a:avLst/>
                <a:gdLst>
                  <a:gd name="T0" fmla="*/ 3 w 63"/>
                  <a:gd name="T1" fmla="*/ 60 h 120"/>
                  <a:gd name="T2" fmla="*/ 5 w 63"/>
                  <a:gd name="T3" fmla="*/ 0 h 120"/>
                  <a:gd name="T4" fmla="*/ 17 w 63"/>
                  <a:gd name="T5" fmla="*/ 1 h 120"/>
                  <a:gd name="T6" fmla="*/ 30 w 63"/>
                  <a:gd name="T7" fmla="*/ 5 h 120"/>
                  <a:gd name="T8" fmla="*/ 40 w 63"/>
                  <a:gd name="T9" fmla="*/ 12 h 120"/>
                  <a:gd name="T10" fmla="*/ 49 w 63"/>
                  <a:gd name="T11" fmla="*/ 21 h 120"/>
                  <a:gd name="T12" fmla="*/ 56 w 63"/>
                  <a:gd name="T13" fmla="*/ 31 h 120"/>
                  <a:gd name="T14" fmla="*/ 62 w 63"/>
                  <a:gd name="T15" fmla="*/ 44 h 120"/>
                  <a:gd name="T16" fmla="*/ 63 w 63"/>
                  <a:gd name="T17" fmla="*/ 56 h 120"/>
                  <a:gd name="T18" fmla="*/ 63 w 63"/>
                  <a:gd name="T19" fmla="*/ 69 h 120"/>
                  <a:gd name="T20" fmla="*/ 59 w 63"/>
                  <a:gd name="T21" fmla="*/ 82 h 120"/>
                  <a:gd name="T22" fmla="*/ 54 w 63"/>
                  <a:gd name="T23" fmla="*/ 93 h 120"/>
                  <a:gd name="T24" fmla="*/ 46 w 63"/>
                  <a:gd name="T25" fmla="*/ 103 h 120"/>
                  <a:gd name="T26" fmla="*/ 37 w 63"/>
                  <a:gd name="T27" fmla="*/ 111 h 120"/>
                  <a:gd name="T28" fmla="*/ 25 w 63"/>
                  <a:gd name="T29" fmla="*/ 117 h 120"/>
                  <a:gd name="T30" fmla="*/ 13 w 63"/>
                  <a:gd name="T31" fmla="*/ 120 h 120"/>
                  <a:gd name="T32" fmla="*/ 0 w 63"/>
                  <a:gd name="T33" fmla="*/ 120 h 120"/>
                  <a:gd name="T34" fmla="*/ 3 w 63"/>
                  <a:gd name="T35" fmla="*/ 60 h 1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3"/>
                  <a:gd name="T55" fmla="*/ 0 h 120"/>
                  <a:gd name="T56" fmla="*/ 63 w 63"/>
                  <a:gd name="T57" fmla="*/ 120 h 1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3" h="120">
                    <a:moveTo>
                      <a:pt x="3" y="60"/>
                    </a:moveTo>
                    <a:lnTo>
                      <a:pt x="5" y="0"/>
                    </a:lnTo>
                    <a:lnTo>
                      <a:pt x="17" y="1"/>
                    </a:lnTo>
                    <a:lnTo>
                      <a:pt x="30" y="5"/>
                    </a:lnTo>
                    <a:lnTo>
                      <a:pt x="40" y="12"/>
                    </a:lnTo>
                    <a:lnTo>
                      <a:pt x="49" y="21"/>
                    </a:lnTo>
                    <a:lnTo>
                      <a:pt x="56" y="31"/>
                    </a:lnTo>
                    <a:lnTo>
                      <a:pt x="62" y="44"/>
                    </a:lnTo>
                    <a:lnTo>
                      <a:pt x="63" y="56"/>
                    </a:lnTo>
                    <a:lnTo>
                      <a:pt x="63" y="69"/>
                    </a:lnTo>
                    <a:lnTo>
                      <a:pt x="59" y="82"/>
                    </a:lnTo>
                    <a:lnTo>
                      <a:pt x="54" y="93"/>
                    </a:lnTo>
                    <a:lnTo>
                      <a:pt x="46" y="103"/>
                    </a:lnTo>
                    <a:lnTo>
                      <a:pt x="37" y="111"/>
                    </a:lnTo>
                    <a:lnTo>
                      <a:pt x="25" y="117"/>
                    </a:lnTo>
                    <a:lnTo>
                      <a:pt x="13" y="120"/>
                    </a:lnTo>
                    <a:lnTo>
                      <a:pt x="0" y="120"/>
                    </a:lnTo>
                    <a:lnTo>
                      <a:pt x="3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42" name="Freeform 2582"/>
              <p:cNvSpPr>
                <a:spLocks noChangeAspect="1"/>
              </p:cNvSpPr>
              <p:nvPr/>
            </p:nvSpPr>
            <p:spPr bwMode="auto">
              <a:xfrm>
                <a:off x="1381" y="2006"/>
                <a:ext cx="9" cy="17"/>
              </a:xfrm>
              <a:custGeom>
                <a:avLst/>
                <a:gdLst>
                  <a:gd name="T0" fmla="*/ 5 w 63"/>
                  <a:gd name="T1" fmla="*/ 0 h 120"/>
                  <a:gd name="T2" fmla="*/ 17 w 63"/>
                  <a:gd name="T3" fmla="*/ 1 h 120"/>
                  <a:gd name="T4" fmla="*/ 30 w 63"/>
                  <a:gd name="T5" fmla="*/ 5 h 120"/>
                  <a:gd name="T6" fmla="*/ 40 w 63"/>
                  <a:gd name="T7" fmla="*/ 12 h 120"/>
                  <a:gd name="T8" fmla="*/ 49 w 63"/>
                  <a:gd name="T9" fmla="*/ 21 h 120"/>
                  <a:gd name="T10" fmla="*/ 56 w 63"/>
                  <a:gd name="T11" fmla="*/ 31 h 120"/>
                  <a:gd name="T12" fmla="*/ 62 w 63"/>
                  <a:gd name="T13" fmla="*/ 44 h 120"/>
                  <a:gd name="T14" fmla="*/ 63 w 63"/>
                  <a:gd name="T15" fmla="*/ 56 h 120"/>
                  <a:gd name="T16" fmla="*/ 63 w 63"/>
                  <a:gd name="T17" fmla="*/ 69 h 120"/>
                  <a:gd name="T18" fmla="*/ 59 w 63"/>
                  <a:gd name="T19" fmla="*/ 82 h 120"/>
                  <a:gd name="T20" fmla="*/ 54 w 63"/>
                  <a:gd name="T21" fmla="*/ 93 h 120"/>
                  <a:gd name="T22" fmla="*/ 46 w 63"/>
                  <a:gd name="T23" fmla="*/ 103 h 120"/>
                  <a:gd name="T24" fmla="*/ 37 w 63"/>
                  <a:gd name="T25" fmla="*/ 111 h 120"/>
                  <a:gd name="T26" fmla="*/ 25 w 63"/>
                  <a:gd name="T27" fmla="*/ 117 h 120"/>
                  <a:gd name="T28" fmla="*/ 13 w 63"/>
                  <a:gd name="T29" fmla="*/ 120 h 120"/>
                  <a:gd name="T30" fmla="*/ 0 w 63"/>
                  <a:gd name="T31" fmla="*/ 120 h 12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3"/>
                  <a:gd name="T49" fmla="*/ 0 h 120"/>
                  <a:gd name="T50" fmla="*/ 63 w 63"/>
                  <a:gd name="T51" fmla="*/ 120 h 12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3" h="120">
                    <a:moveTo>
                      <a:pt x="5" y="0"/>
                    </a:moveTo>
                    <a:lnTo>
                      <a:pt x="17" y="1"/>
                    </a:lnTo>
                    <a:lnTo>
                      <a:pt x="30" y="5"/>
                    </a:lnTo>
                    <a:lnTo>
                      <a:pt x="40" y="12"/>
                    </a:lnTo>
                    <a:lnTo>
                      <a:pt x="49" y="21"/>
                    </a:lnTo>
                    <a:lnTo>
                      <a:pt x="56" y="31"/>
                    </a:lnTo>
                    <a:lnTo>
                      <a:pt x="62" y="44"/>
                    </a:lnTo>
                    <a:lnTo>
                      <a:pt x="63" y="56"/>
                    </a:lnTo>
                    <a:lnTo>
                      <a:pt x="63" y="69"/>
                    </a:lnTo>
                    <a:lnTo>
                      <a:pt x="59" y="82"/>
                    </a:lnTo>
                    <a:lnTo>
                      <a:pt x="54" y="93"/>
                    </a:lnTo>
                    <a:lnTo>
                      <a:pt x="46" y="103"/>
                    </a:lnTo>
                    <a:lnTo>
                      <a:pt x="37" y="111"/>
                    </a:lnTo>
                    <a:lnTo>
                      <a:pt x="25" y="117"/>
                    </a:lnTo>
                    <a:lnTo>
                      <a:pt x="13" y="120"/>
                    </a:lnTo>
                    <a:lnTo>
                      <a:pt x="0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43" name="Freeform 2583"/>
              <p:cNvSpPr>
                <a:spLocks noChangeAspect="1"/>
              </p:cNvSpPr>
              <p:nvPr/>
            </p:nvSpPr>
            <p:spPr bwMode="auto">
              <a:xfrm>
                <a:off x="1477" y="1142"/>
                <a:ext cx="11" cy="16"/>
              </a:xfrm>
              <a:custGeom>
                <a:avLst/>
                <a:gdLst>
                  <a:gd name="T0" fmla="*/ 17 w 77"/>
                  <a:gd name="T1" fmla="*/ 58 h 118"/>
                  <a:gd name="T2" fmla="*/ 34 w 77"/>
                  <a:gd name="T3" fmla="*/ 0 h 118"/>
                  <a:gd name="T4" fmla="*/ 45 w 77"/>
                  <a:gd name="T5" fmla="*/ 4 h 118"/>
                  <a:gd name="T6" fmla="*/ 57 w 77"/>
                  <a:gd name="T7" fmla="*/ 11 h 118"/>
                  <a:gd name="T8" fmla="*/ 65 w 77"/>
                  <a:gd name="T9" fmla="*/ 20 h 118"/>
                  <a:gd name="T10" fmla="*/ 72 w 77"/>
                  <a:gd name="T11" fmla="*/ 32 h 118"/>
                  <a:gd name="T12" fmla="*/ 76 w 77"/>
                  <a:gd name="T13" fmla="*/ 43 h 118"/>
                  <a:gd name="T14" fmla="*/ 77 w 77"/>
                  <a:gd name="T15" fmla="*/ 56 h 118"/>
                  <a:gd name="T16" fmla="*/ 77 w 77"/>
                  <a:gd name="T17" fmla="*/ 68 h 118"/>
                  <a:gd name="T18" fmla="*/ 74 w 77"/>
                  <a:gd name="T19" fmla="*/ 81 h 118"/>
                  <a:gd name="T20" fmla="*/ 67 w 77"/>
                  <a:gd name="T21" fmla="*/ 92 h 118"/>
                  <a:gd name="T22" fmla="*/ 59 w 77"/>
                  <a:gd name="T23" fmla="*/ 102 h 118"/>
                  <a:gd name="T24" fmla="*/ 49 w 77"/>
                  <a:gd name="T25" fmla="*/ 109 h 118"/>
                  <a:gd name="T26" fmla="*/ 37 w 77"/>
                  <a:gd name="T27" fmla="*/ 115 h 118"/>
                  <a:gd name="T28" fmla="*/ 25 w 77"/>
                  <a:gd name="T29" fmla="*/ 118 h 118"/>
                  <a:gd name="T30" fmla="*/ 12 w 77"/>
                  <a:gd name="T31" fmla="*/ 118 h 118"/>
                  <a:gd name="T32" fmla="*/ 0 w 77"/>
                  <a:gd name="T33" fmla="*/ 116 h 118"/>
                  <a:gd name="T34" fmla="*/ 17 w 77"/>
                  <a:gd name="T35" fmla="*/ 58 h 11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7"/>
                  <a:gd name="T55" fmla="*/ 0 h 118"/>
                  <a:gd name="T56" fmla="*/ 77 w 77"/>
                  <a:gd name="T57" fmla="*/ 118 h 11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7" h="118">
                    <a:moveTo>
                      <a:pt x="17" y="58"/>
                    </a:moveTo>
                    <a:lnTo>
                      <a:pt x="34" y="0"/>
                    </a:lnTo>
                    <a:lnTo>
                      <a:pt x="45" y="4"/>
                    </a:lnTo>
                    <a:lnTo>
                      <a:pt x="57" y="11"/>
                    </a:lnTo>
                    <a:lnTo>
                      <a:pt x="65" y="20"/>
                    </a:lnTo>
                    <a:lnTo>
                      <a:pt x="72" y="32"/>
                    </a:lnTo>
                    <a:lnTo>
                      <a:pt x="76" y="43"/>
                    </a:lnTo>
                    <a:lnTo>
                      <a:pt x="77" y="56"/>
                    </a:lnTo>
                    <a:lnTo>
                      <a:pt x="77" y="68"/>
                    </a:lnTo>
                    <a:lnTo>
                      <a:pt x="74" y="81"/>
                    </a:lnTo>
                    <a:lnTo>
                      <a:pt x="67" y="92"/>
                    </a:lnTo>
                    <a:lnTo>
                      <a:pt x="59" y="102"/>
                    </a:lnTo>
                    <a:lnTo>
                      <a:pt x="49" y="109"/>
                    </a:lnTo>
                    <a:lnTo>
                      <a:pt x="37" y="115"/>
                    </a:lnTo>
                    <a:lnTo>
                      <a:pt x="25" y="118"/>
                    </a:lnTo>
                    <a:lnTo>
                      <a:pt x="12" y="118"/>
                    </a:lnTo>
                    <a:lnTo>
                      <a:pt x="0" y="116"/>
                    </a:lnTo>
                    <a:lnTo>
                      <a:pt x="17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44" name="Freeform 2584"/>
              <p:cNvSpPr>
                <a:spLocks noChangeAspect="1"/>
              </p:cNvSpPr>
              <p:nvPr/>
            </p:nvSpPr>
            <p:spPr bwMode="auto">
              <a:xfrm>
                <a:off x="1477" y="1142"/>
                <a:ext cx="11" cy="16"/>
              </a:xfrm>
              <a:custGeom>
                <a:avLst/>
                <a:gdLst>
                  <a:gd name="T0" fmla="*/ 34 w 77"/>
                  <a:gd name="T1" fmla="*/ 0 h 118"/>
                  <a:gd name="T2" fmla="*/ 45 w 77"/>
                  <a:gd name="T3" fmla="*/ 4 h 118"/>
                  <a:gd name="T4" fmla="*/ 57 w 77"/>
                  <a:gd name="T5" fmla="*/ 11 h 118"/>
                  <a:gd name="T6" fmla="*/ 65 w 77"/>
                  <a:gd name="T7" fmla="*/ 20 h 118"/>
                  <a:gd name="T8" fmla="*/ 72 w 77"/>
                  <a:gd name="T9" fmla="*/ 32 h 118"/>
                  <a:gd name="T10" fmla="*/ 76 w 77"/>
                  <a:gd name="T11" fmla="*/ 43 h 118"/>
                  <a:gd name="T12" fmla="*/ 77 w 77"/>
                  <a:gd name="T13" fmla="*/ 56 h 118"/>
                  <a:gd name="T14" fmla="*/ 77 w 77"/>
                  <a:gd name="T15" fmla="*/ 68 h 118"/>
                  <a:gd name="T16" fmla="*/ 74 w 77"/>
                  <a:gd name="T17" fmla="*/ 81 h 118"/>
                  <a:gd name="T18" fmla="*/ 67 w 77"/>
                  <a:gd name="T19" fmla="*/ 92 h 118"/>
                  <a:gd name="T20" fmla="*/ 59 w 77"/>
                  <a:gd name="T21" fmla="*/ 102 h 118"/>
                  <a:gd name="T22" fmla="*/ 49 w 77"/>
                  <a:gd name="T23" fmla="*/ 109 h 118"/>
                  <a:gd name="T24" fmla="*/ 37 w 77"/>
                  <a:gd name="T25" fmla="*/ 115 h 118"/>
                  <a:gd name="T26" fmla="*/ 25 w 77"/>
                  <a:gd name="T27" fmla="*/ 118 h 118"/>
                  <a:gd name="T28" fmla="*/ 12 w 77"/>
                  <a:gd name="T29" fmla="*/ 118 h 118"/>
                  <a:gd name="T30" fmla="*/ 0 w 77"/>
                  <a:gd name="T31" fmla="*/ 116 h 1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7"/>
                  <a:gd name="T49" fmla="*/ 0 h 118"/>
                  <a:gd name="T50" fmla="*/ 77 w 77"/>
                  <a:gd name="T51" fmla="*/ 118 h 1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7" h="118">
                    <a:moveTo>
                      <a:pt x="34" y="0"/>
                    </a:moveTo>
                    <a:lnTo>
                      <a:pt x="45" y="4"/>
                    </a:lnTo>
                    <a:lnTo>
                      <a:pt x="57" y="11"/>
                    </a:lnTo>
                    <a:lnTo>
                      <a:pt x="65" y="20"/>
                    </a:lnTo>
                    <a:lnTo>
                      <a:pt x="72" y="32"/>
                    </a:lnTo>
                    <a:lnTo>
                      <a:pt x="76" y="43"/>
                    </a:lnTo>
                    <a:lnTo>
                      <a:pt x="77" y="56"/>
                    </a:lnTo>
                    <a:lnTo>
                      <a:pt x="77" y="68"/>
                    </a:lnTo>
                    <a:lnTo>
                      <a:pt x="74" y="81"/>
                    </a:lnTo>
                    <a:lnTo>
                      <a:pt x="67" y="92"/>
                    </a:lnTo>
                    <a:lnTo>
                      <a:pt x="59" y="102"/>
                    </a:lnTo>
                    <a:lnTo>
                      <a:pt x="49" y="109"/>
                    </a:lnTo>
                    <a:lnTo>
                      <a:pt x="37" y="115"/>
                    </a:lnTo>
                    <a:lnTo>
                      <a:pt x="25" y="118"/>
                    </a:lnTo>
                    <a:lnTo>
                      <a:pt x="12" y="118"/>
                    </a:lnTo>
                    <a:lnTo>
                      <a:pt x="0" y="1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45" name="Freeform 2585"/>
              <p:cNvSpPr>
                <a:spLocks noChangeAspect="1"/>
              </p:cNvSpPr>
              <p:nvPr/>
            </p:nvSpPr>
            <p:spPr bwMode="auto">
              <a:xfrm>
                <a:off x="1462" y="1137"/>
                <a:ext cx="20" cy="21"/>
              </a:xfrm>
              <a:custGeom>
                <a:avLst/>
                <a:gdLst>
                  <a:gd name="T0" fmla="*/ 106 w 140"/>
                  <a:gd name="T1" fmla="*/ 147 h 147"/>
                  <a:gd name="T2" fmla="*/ 123 w 140"/>
                  <a:gd name="T3" fmla="*/ 89 h 147"/>
                  <a:gd name="T4" fmla="*/ 140 w 140"/>
                  <a:gd name="T5" fmla="*/ 31 h 147"/>
                  <a:gd name="T6" fmla="*/ 34 w 140"/>
                  <a:gd name="T7" fmla="*/ 0 h 147"/>
                  <a:gd name="T8" fmla="*/ 17 w 140"/>
                  <a:gd name="T9" fmla="*/ 58 h 147"/>
                  <a:gd name="T10" fmla="*/ 0 w 140"/>
                  <a:gd name="T11" fmla="*/ 116 h 147"/>
                  <a:gd name="T12" fmla="*/ 106 w 140"/>
                  <a:gd name="T13" fmla="*/ 14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0"/>
                  <a:gd name="T22" fmla="*/ 0 h 147"/>
                  <a:gd name="T23" fmla="*/ 140 w 140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0" h="147">
                    <a:moveTo>
                      <a:pt x="106" y="147"/>
                    </a:moveTo>
                    <a:lnTo>
                      <a:pt x="123" y="89"/>
                    </a:lnTo>
                    <a:lnTo>
                      <a:pt x="140" y="31"/>
                    </a:lnTo>
                    <a:lnTo>
                      <a:pt x="34" y="0"/>
                    </a:lnTo>
                    <a:lnTo>
                      <a:pt x="17" y="58"/>
                    </a:lnTo>
                    <a:lnTo>
                      <a:pt x="0" y="116"/>
                    </a:lnTo>
                    <a:lnTo>
                      <a:pt x="106" y="1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46" name="Freeform 2586"/>
              <p:cNvSpPr>
                <a:spLocks noChangeAspect="1"/>
              </p:cNvSpPr>
              <p:nvPr/>
            </p:nvSpPr>
            <p:spPr bwMode="auto">
              <a:xfrm>
                <a:off x="1462" y="1137"/>
                <a:ext cx="20" cy="21"/>
              </a:xfrm>
              <a:custGeom>
                <a:avLst/>
                <a:gdLst>
                  <a:gd name="T0" fmla="*/ 106 w 140"/>
                  <a:gd name="T1" fmla="*/ 147 h 147"/>
                  <a:gd name="T2" fmla="*/ 123 w 140"/>
                  <a:gd name="T3" fmla="*/ 89 h 147"/>
                  <a:gd name="T4" fmla="*/ 140 w 140"/>
                  <a:gd name="T5" fmla="*/ 31 h 147"/>
                  <a:gd name="T6" fmla="*/ 34 w 140"/>
                  <a:gd name="T7" fmla="*/ 0 h 147"/>
                  <a:gd name="T8" fmla="*/ 17 w 140"/>
                  <a:gd name="T9" fmla="*/ 58 h 147"/>
                  <a:gd name="T10" fmla="*/ 0 w 140"/>
                  <a:gd name="T11" fmla="*/ 116 h 147"/>
                  <a:gd name="T12" fmla="*/ 106 w 140"/>
                  <a:gd name="T13" fmla="*/ 14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0"/>
                  <a:gd name="T22" fmla="*/ 0 h 147"/>
                  <a:gd name="T23" fmla="*/ 140 w 140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0" h="147">
                    <a:moveTo>
                      <a:pt x="106" y="147"/>
                    </a:moveTo>
                    <a:lnTo>
                      <a:pt x="123" y="89"/>
                    </a:lnTo>
                    <a:lnTo>
                      <a:pt x="140" y="31"/>
                    </a:lnTo>
                    <a:lnTo>
                      <a:pt x="34" y="0"/>
                    </a:lnTo>
                    <a:lnTo>
                      <a:pt x="17" y="58"/>
                    </a:lnTo>
                    <a:lnTo>
                      <a:pt x="0" y="116"/>
                    </a:lnTo>
                    <a:lnTo>
                      <a:pt x="106" y="14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47" name="Freeform 2587"/>
              <p:cNvSpPr>
                <a:spLocks noChangeAspect="1"/>
              </p:cNvSpPr>
              <p:nvPr/>
            </p:nvSpPr>
            <p:spPr bwMode="auto">
              <a:xfrm>
                <a:off x="1464" y="1137"/>
                <a:ext cx="3" cy="8"/>
              </a:xfrm>
              <a:custGeom>
                <a:avLst/>
                <a:gdLst>
                  <a:gd name="T0" fmla="*/ 0 w 17"/>
                  <a:gd name="T1" fmla="*/ 59 h 59"/>
                  <a:gd name="T2" fmla="*/ 17 w 17"/>
                  <a:gd name="T3" fmla="*/ 1 h 59"/>
                  <a:gd name="T4" fmla="*/ 14 w 17"/>
                  <a:gd name="T5" fmla="*/ 0 h 59"/>
                  <a:gd name="T6" fmla="*/ 0 w 17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59"/>
                  <a:gd name="T14" fmla="*/ 17 w 17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59">
                    <a:moveTo>
                      <a:pt x="0" y="59"/>
                    </a:moveTo>
                    <a:lnTo>
                      <a:pt x="17" y="1"/>
                    </a:lnTo>
                    <a:lnTo>
                      <a:pt x="14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48" name="Line 25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66" y="11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49" name="Freeform 2589"/>
              <p:cNvSpPr>
                <a:spLocks noChangeAspect="1"/>
              </p:cNvSpPr>
              <p:nvPr/>
            </p:nvSpPr>
            <p:spPr bwMode="auto">
              <a:xfrm>
                <a:off x="1447" y="1133"/>
                <a:ext cx="19" cy="21"/>
              </a:xfrm>
              <a:custGeom>
                <a:avLst/>
                <a:gdLst>
                  <a:gd name="T0" fmla="*/ 109 w 136"/>
                  <a:gd name="T1" fmla="*/ 144 h 144"/>
                  <a:gd name="T2" fmla="*/ 122 w 136"/>
                  <a:gd name="T3" fmla="*/ 85 h 144"/>
                  <a:gd name="T4" fmla="*/ 136 w 136"/>
                  <a:gd name="T5" fmla="*/ 26 h 144"/>
                  <a:gd name="T6" fmla="*/ 27 w 136"/>
                  <a:gd name="T7" fmla="*/ 0 h 144"/>
                  <a:gd name="T8" fmla="*/ 13 w 136"/>
                  <a:gd name="T9" fmla="*/ 59 h 144"/>
                  <a:gd name="T10" fmla="*/ 0 w 136"/>
                  <a:gd name="T11" fmla="*/ 118 h 144"/>
                  <a:gd name="T12" fmla="*/ 109 w 136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144"/>
                  <a:gd name="T23" fmla="*/ 136 w 136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144">
                    <a:moveTo>
                      <a:pt x="109" y="144"/>
                    </a:moveTo>
                    <a:lnTo>
                      <a:pt x="122" y="85"/>
                    </a:lnTo>
                    <a:lnTo>
                      <a:pt x="136" y="26"/>
                    </a:lnTo>
                    <a:lnTo>
                      <a:pt x="27" y="0"/>
                    </a:lnTo>
                    <a:lnTo>
                      <a:pt x="13" y="59"/>
                    </a:lnTo>
                    <a:lnTo>
                      <a:pt x="0" y="118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50" name="Freeform 2590"/>
              <p:cNvSpPr>
                <a:spLocks noChangeAspect="1"/>
              </p:cNvSpPr>
              <p:nvPr/>
            </p:nvSpPr>
            <p:spPr bwMode="auto">
              <a:xfrm>
                <a:off x="1447" y="1133"/>
                <a:ext cx="19" cy="21"/>
              </a:xfrm>
              <a:custGeom>
                <a:avLst/>
                <a:gdLst>
                  <a:gd name="T0" fmla="*/ 109 w 136"/>
                  <a:gd name="T1" fmla="*/ 144 h 144"/>
                  <a:gd name="T2" fmla="*/ 122 w 136"/>
                  <a:gd name="T3" fmla="*/ 85 h 144"/>
                  <a:gd name="T4" fmla="*/ 136 w 136"/>
                  <a:gd name="T5" fmla="*/ 26 h 144"/>
                  <a:gd name="T6" fmla="*/ 27 w 136"/>
                  <a:gd name="T7" fmla="*/ 0 h 144"/>
                  <a:gd name="T8" fmla="*/ 13 w 136"/>
                  <a:gd name="T9" fmla="*/ 59 h 144"/>
                  <a:gd name="T10" fmla="*/ 0 w 136"/>
                  <a:gd name="T11" fmla="*/ 118 h 144"/>
                  <a:gd name="T12" fmla="*/ 109 w 136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144"/>
                  <a:gd name="T23" fmla="*/ 136 w 136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144">
                    <a:moveTo>
                      <a:pt x="109" y="144"/>
                    </a:moveTo>
                    <a:lnTo>
                      <a:pt x="122" y="85"/>
                    </a:lnTo>
                    <a:lnTo>
                      <a:pt x="136" y="26"/>
                    </a:lnTo>
                    <a:lnTo>
                      <a:pt x="27" y="0"/>
                    </a:lnTo>
                    <a:lnTo>
                      <a:pt x="13" y="59"/>
                    </a:lnTo>
                    <a:lnTo>
                      <a:pt x="0" y="118"/>
                    </a:lnTo>
                    <a:lnTo>
                      <a:pt x="109" y="1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51" name="Freeform 2591"/>
              <p:cNvSpPr>
                <a:spLocks noChangeAspect="1"/>
              </p:cNvSpPr>
              <p:nvPr/>
            </p:nvSpPr>
            <p:spPr bwMode="auto">
              <a:xfrm>
                <a:off x="1449" y="1133"/>
                <a:ext cx="2" cy="9"/>
              </a:xfrm>
              <a:custGeom>
                <a:avLst/>
                <a:gdLst>
                  <a:gd name="T0" fmla="*/ 0 w 14"/>
                  <a:gd name="T1" fmla="*/ 60 h 60"/>
                  <a:gd name="T2" fmla="*/ 14 w 14"/>
                  <a:gd name="T3" fmla="*/ 1 h 60"/>
                  <a:gd name="T4" fmla="*/ 10 w 14"/>
                  <a:gd name="T5" fmla="*/ 0 h 60"/>
                  <a:gd name="T6" fmla="*/ 0 w 14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0"/>
                  <a:gd name="T14" fmla="*/ 14 w 1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0">
                    <a:moveTo>
                      <a:pt x="0" y="60"/>
                    </a:moveTo>
                    <a:lnTo>
                      <a:pt x="14" y="1"/>
                    </a:lnTo>
                    <a:lnTo>
                      <a:pt x="10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52" name="Line 25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50" y="11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53" name="Freeform 2593"/>
              <p:cNvSpPr>
                <a:spLocks noChangeAspect="1"/>
              </p:cNvSpPr>
              <p:nvPr/>
            </p:nvSpPr>
            <p:spPr bwMode="auto">
              <a:xfrm>
                <a:off x="1432" y="1130"/>
                <a:ext cx="18" cy="20"/>
              </a:xfrm>
              <a:custGeom>
                <a:avLst/>
                <a:gdLst>
                  <a:gd name="T0" fmla="*/ 110 w 130"/>
                  <a:gd name="T1" fmla="*/ 140 h 140"/>
                  <a:gd name="T2" fmla="*/ 120 w 130"/>
                  <a:gd name="T3" fmla="*/ 80 h 140"/>
                  <a:gd name="T4" fmla="*/ 130 w 130"/>
                  <a:gd name="T5" fmla="*/ 20 h 140"/>
                  <a:gd name="T6" fmla="*/ 20 w 130"/>
                  <a:gd name="T7" fmla="*/ 0 h 140"/>
                  <a:gd name="T8" fmla="*/ 10 w 130"/>
                  <a:gd name="T9" fmla="*/ 61 h 140"/>
                  <a:gd name="T10" fmla="*/ 0 w 130"/>
                  <a:gd name="T11" fmla="*/ 121 h 140"/>
                  <a:gd name="T12" fmla="*/ 110 w 130"/>
                  <a:gd name="T13" fmla="*/ 14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0"/>
                  <a:gd name="T23" fmla="*/ 130 w 13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0">
                    <a:moveTo>
                      <a:pt x="110" y="140"/>
                    </a:moveTo>
                    <a:lnTo>
                      <a:pt x="120" y="80"/>
                    </a:lnTo>
                    <a:lnTo>
                      <a:pt x="130" y="20"/>
                    </a:lnTo>
                    <a:lnTo>
                      <a:pt x="20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0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54" name="Freeform 2594"/>
              <p:cNvSpPr>
                <a:spLocks noChangeAspect="1"/>
              </p:cNvSpPr>
              <p:nvPr/>
            </p:nvSpPr>
            <p:spPr bwMode="auto">
              <a:xfrm>
                <a:off x="1432" y="1130"/>
                <a:ext cx="18" cy="20"/>
              </a:xfrm>
              <a:custGeom>
                <a:avLst/>
                <a:gdLst>
                  <a:gd name="T0" fmla="*/ 110 w 130"/>
                  <a:gd name="T1" fmla="*/ 140 h 140"/>
                  <a:gd name="T2" fmla="*/ 120 w 130"/>
                  <a:gd name="T3" fmla="*/ 80 h 140"/>
                  <a:gd name="T4" fmla="*/ 130 w 130"/>
                  <a:gd name="T5" fmla="*/ 20 h 140"/>
                  <a:gd name="T6" fmla="*/ 20 w 130"/>
                  <a:gd name="T7" fmla="*/ 0 h 140"/>
                  <a:gd name="T8" fmla="*/ 10 w 130"/>
                  <a:gd name="T9" fmla="*/ 61 h 140"/>
                  <a:gd name="T10" fmla="*/ 0 w 130"/>
                  <a:gd name="T11" fmla="*/ 121 h 140"/>
                  <a:gd name="T12" fmla="*/ 110 w 130"/>
                  <a:gd name="T13" fmla="*/ 14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0"/>
                  <a:gd name="T23" fmla="*/ 130 w 13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0">
                    <a:moveTo>
                      <a:pt x="110" y="140"/>
                    </a:moveTo>
                    <a:lnTo>
                      <a:pt x="120" y="80"/>
                    </a:lnTo>
                    <a:lnTo>
                      <a:pt x="130" y="20"/>
                    </a:lnTo>
                    <a:lnTo>
                      <a:pt x="20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0" y="1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55" name="Freeform 2595"/>
              <p:cNvSpPr>
                <a:spLocks noChangeAspect="1"/>
              </p:cNvSpPr>
              <p:nvPr/>
            </p:nvSpPr>
            <p:spPr bwMode="auto">
              <a:xfrm>
                <a:off x="1433" y="1130"/>
                <a:ext cx="2" cy="9"/>
              </a:xfrm>
              <a:custGeom>
                <a:avLst/>
                <a:gdLst>
                  <a:gd name="T0" fmla="*/ 0 w 10"/>
                  <a:gd name="T1" fmla="*/ 61 h 61"/>
                  <a:gd name="T2" fmla="*/ 10 w 10"/>
                  <a:gd name="T3" fmla="*/ 0 h 61"/>
                  <a:gd name="T4" fmla="*/ 9 w 10"/>
                  <a:gd name="T5" fmla="*/ 0 h 61"/>
                  <a:gd name="T6" fmla="*/ 0 w 10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61"/>
                  <a:gd name="T14" fmla="*/ 10 w 10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61">
                    <a:moveTo>
                      <a:pt x="0" y="61"/>
                    </a:moveTo>
                    <a:lnTo>
                      <a:pt x="10" y="0"/>
                    </a:lnTo>
                    <a:lnTo>
                      <a:pt x="9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56" name="Line 2596"/>
              <p:cNvSpPr>
                <a:spLocks noChangeAspect="1" noChangeShapeType="1"/>
              </p:cNvSpPr>
              <p:nvPr/>
            </p:nvSpPr>
            <p:spPr bwMode="auto">
              <a:xfrm flipH="1">
                <a:off x="1434" y="11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57" name="Freeform 2597"/>
              <p:cNvSpPr>
                <a:spLocks noChangeAspect="1"/>
              </p:cNvSpPr>
              <p:nvPr/>
            </p:nvSpPr>
            <p:spPr bwMode="auto">
              <a:xfrm>
                <a:off x="1416" y="1128"/>
                <a:ext cx="18" cy="20"/>
              </a:xfrm>
              <a:custGeom>
                <a:avLst/>
                <a:gdLst>
                  <a:gd name="T0" fmla="*/ 112 w 130"/>
                  <a:gd name="T1" fmla="*/ 137 h 137"/>
                  <a:gd name="T2" fmla="*/ 121 w 130"/>
                  <a:gd name="T3" fmla="*/ 77 h 137"/>
                  <a:gd name="T4" fmla="*/ 130 w 130"/>
                  <a:gd name="T5" fmla="*/ 16 h 137"/>
                  <a:gd name="T6" fmla="*/ 19 w 130"/>
                  <a:gd name="T7" fmla="*/ 0 h 137"/>
                  <a:gd name="T8" fmla="*/ 10 w 130"/>
                  <a:gd name="T9" fmla="*/ 61 h 137"/>
                  <a:gd name="T10" fmla="*/ 0 w 130"/>
                  <a:gd name="T11" fmla="*/ 121 h 137"/>
                  <a:gd name="T12" fmla="*/ 112 w 130"/>
                  <a:gd name="T13" fmla="*/ 137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37"/>
                  <a:gd name="T23" fmla="*/ 130 w 130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37">
                    <a:moveTo>
                      <a:pt x="112" y="137"/>
                    </a:moveTo>
                    <a:lnTo>
                      <a:pt x="121" y="77"/>
                    </a:lnTo>
                    <a:lnTo>
                      <a:pt x="130" y="16"/>
                    </a:lnTo>
                    <a:lnTo>
                      <a:pt x="19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2" y="1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58" name="Freeform 2598"/>
              <p:cNvSpPr>
                <a:spLocks noChangeAspect="1"/>
              </p:cNvSpPr>
              <p:nvPr/>
            </p:nvSpPr>
            <p:spPr bwMode="auto">
              <a:xfrm>
                <a:off x="1416" y="1128"/>
                <a:ext cx="18" cy="20"/>
              </a:xfrm>
              <a:custGeom>
                <a:avLst/>
                <a:gdLst>
                  <a:gd name="T0" fmla="*/ 112 w 130"/>
                  <a:gd name="T1" fmla="*/ 137 h 137"/>
                  <a:gd name="T2" fmla="*/ 121 w 130"/>
                  <a:gd name="T3" fmla="*/ 77 h 137"/>
                  <a:gd name="T4" fmla="*/ 130 w 130"/>
                  <a:gd name="T5" fmla="*/ 16 h 137"/>
                  <a:gd name="T6" fmla="*/ 19 w 130"/>
                  <a:gd name="T7" fmla="*/ 0 h 137"/>
                  <a:gd name="T8" fmla="*/ 10 w 130"/>
                  <a:gd name="T9" fmla="*/ 61 h 137"/>
                  <a:gd name="T10" fmla="*/ 0 w 130"/>
                  <a:gd name="T11" fmla="*/ 121 h 137"/>
                  <a:gd name="T12" fmla="*/ 112 w 130"/>
                  <a:gd name="T13" fmla="*/ 137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37"/>
                  <a:gd name="T23" fmla="*/ 130 w 130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37">
                    <a:moveTo>
                      <a:pt x="112" y="137"/>
                    </a:moveTo>
                    <a:lnTo>
                      <a:pt x="121" y="77"/>
                    </a:lnTo>
                    <a:lnTo>
                      <a:pt x="130" y="16"/>
                    </a:lnTo>
                    <a:lnTo>
                      <a:pt x="19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2" y="13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59" name="Freeform 2599"/>
              <p:cNvSpPr>
                <a:spLocks noChangeAspect="1"/>
              </p:cNvSpPr>
              <p:nvPr/>
            </p:nvSpPr>
            <p:spPr bwMode="auto">
              <a:xfrm>
                <a:off x="1417" y="1128"/>
                <a:ext cx="2" cy="9"/>
              </a:xfrm>
              <a:custGeom>
                <a:avLst/>
                <a:gdLst>
                  <a:gd name="T0" fmla="*/ 0 w 9"/>
                  <a:gd name="T1" fmla="*/ 61 h 61"/>
                  <a:gd name="T2" fmla="*/ 9 w 9"/>
                  <a:gd name="T3" fmla="*/ 0 h 61"/>
                  <a:gd name="T4" fmla="*/ 4 w 9"/>
                  <a:gd name="T5" fmla="*/ 0 h 61"/>
                  <a:gd name="T6" fmla="*/ 0 w 9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61"/>
                  <a:gd name="T14" fmla="*/ 9 w 9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61">
                    <a:moveTo>
                      <a:pt x="0" y="61"/>
                    </a:moveTo>
                    <a:lnTo>
                      <a:pt x="9" y="0"/>
                    </a:lnTo>
                    <a:lnTo>
                      <a:pt x="4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60" name="Line 2600"/>
              <p:cNvSpPr>
                <a:spLocks noChangeAspect="1" noChangeShapeType="1"/>
              </p:cNvSpPr>
              <p:nvPr/>
            </p:nvSpPr>
            <p:spPr bwMode="auto">
              <a:xfrm flipH="1">
                <a:off x="1418" y="11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61" name="Freeform 2601"/>
              <p:cNvSpPr>
                <a:spLocks noChangeAspect="1"/>
              </p:cNvSpPr>
              <p:nvPr/>
            </p:nvSpPr>
            <p:spPr bwMode="auto">
              <a:xfrm>
                <a:off x="1400" y="1127"/>
                <a:ext cx="18" cy="18"/>
              </a:xfrm>
              <a:custGeom>
                <a:avLst/>
                <a:gdLst>
                  <a:gd name="T0" fmla="*/ 113 w 122"/>
                  <a:gd name="T1" fmla="*/ 130 h 130"/>
                  <a:gd name="T2" fmla="*/ 118 w 122"/>
                  <a:gd name="T3" fmla="*/ 70 h 130"/>
                  <a:gd name="T4" fmla="*/ 122 w 122"/>
                  <a:gd name="T5" fmla="*/ 9 h 130"/>
                  <a:gd name="T6" fmla="*/ 10 w 122"/>
                  <a:gd name="T7" fmla="*/ 0 h 130"/>
                  <a:gd name="T8" fmla="*/ 5 w 122"/>
                  <a:gd name="T9" fmla="*/ 60 h 130"/>
                  <a:gd name="T10" fmla="*/ 0 w 122"/>
                  <a:gd name="T11" fmla="*/ 121 h 130"/>
                  <a:gd name="T12" fmla="*/ 113 w 122"/>
                  <a:gd name="T13" fmla="*/ 13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130"/>
                  <a:gd name="T23" fmla="*/ 122 w 122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130">
                    <a:moveTo>
                      <a:pt x="113" y="130"/>
                    </a:moveTo>
                    <a:lnTo>
                      <a:pt x="118" y="70"/>
                    </a:lnTo>
                    <a:lnTo>
                      <a:pt x="122" y="9"/>
                    </a:lnTo>
                    <a:lnTo>
                      <a:pt x="10" y="0"/>
                    </a:lnTo>
                    <a:lnTo>
                      <a:pt x="5" y="60"/>
                    </a:lnTo>
                    <a:lnTo>
                      <a:pt x="0" y="121"/>
                    </a:lnTo>
                    <a:lnTo>
                      <a:pt x="113" y="1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62" name="Freeform 2602"/>
              <p:cNvSpPr>
                <a:spLocks noChangeAspect="1"/>
              </p:cNvSpPr>
              <p:nvPr/>
            </p:nvSpPr>
            <p:spPr bwMode="auto">
              <a:xfrm>
                <a:off x="1400" y="1127"/>
                <a:ext cx="18" cy="18"/>
              </a:xfrm>
              <a:custGeom>
                <a:avLst/>
                <a:gdLst>
                  <a:gd name="T0" fmla="*/ 113 w 122"/>
                  <a:gd name="T1" fmla="*/ 130 h 130"/>
                  <a:gd name="T2" fmla="*/ 118 w 122"/>
                  <a:gd name="T3" fmla="*/ 70 h 130"/>
                  <a:gd name="T4" fmla="*/ 122 w 122"/>
                  <a:gd name="T5" fmla="*/ 9 h 130"/>
                  <a:gd name="T6" fmla="*/ 10 w 122"/>
                  <a:gd name="T7" fmla="*/ 0 h 130"/>
                  <a:gd name="T8" fmla="*/ 5 w 122"/>
                  <a:gd name="T9" fmla="*/ 60 h 130"/>
                  <a:gd name="T10" fmla="*/ 0 w 122"/>
                  <a:gd name="T11" fmla="*/ 121 h 130"/>
                  <a:gd name="T12" fmla="*/ 113 w 122"/>
                  <a:gd name="T13" fmla="*/ 13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130"/>
                  <a:gd name="T23" fmla="*/ 122 w 122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130">
                    <a:moveTo>
                      <a:pt x="113" y="130"/>
                    </a:moveTo>
                    <a:lnTo>
                      <a:pt x="118" y="70"/>
                    </a:lnTo>
                    <a:lnTo>
                      <a:pt x="122" y="9"/>
                    </a:lnTo>
                    <a:lnTo>
                      <a:pt x="10" y="0"/>
                    </a:lnTo>
                    <a:lnTo>
                      <a:pt x="5" y="60"/>
                    </a:lnTo>
                    <a:lnTo>
                      <a:pt x="0" y="121"/>
                    </a:lnTo>
                    <a:lnTo>
                      <a:pt x="113" y="1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63" name="Freeform 2603"/>
              <p:cNvSpPr>
                <a:spLocks noChangeAspect="1"/>
              </p:cNvSpPr>
              <p:nvPr/>
            </p:nvSpPr>
            <p:spPr bwMode="auto">
              <a:xfrm>
                <a:off x="1401" y="1127"/>
                <a:ext cx="1" cy="8"/>
              </a:xfrm>
              <a:custGeom>
                <a:avLst/>
                <a:gdLst>
                  <a:gd name="T0" fmla="*/ 0 w 5"/>
                  <a:gd name="T1" fmla="*/ 60 h 60"/>
                  <a:gd name="T2" fmla="*/ 5 w 5"/>
                  <a:gd name="T3" fmla="*/ 0 h 60"/>
                  <a:gd name="T4" fmla="*/ 2 w 5"/>
                  <a:gd name="T5" fmla="*/ 0 h 60"/>
                  <a:gd name="T6" fmla="*/ 0 w 5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60"/>
                  <a:gd name="T14" fmla="*/ 5 w 5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60">
                    <a:moveTo>
                      <a:pt x="0" y="6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64" name="Line 2604"/>
              <p:cNvSpPr>
                <a:spLocks noChangeAspect="1" noChangeShapeType="1"/>
              </p:cNvSpPr>
              <p:nvPr/>
            </p:nvSpPr>
            <p:spPr bwMode="auto">
              <a:xfrm flipH="1">
                <a:off x="1401" y="11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65" name="Freeform 2605"/>
              <p:cNvSpPr>
                <a:spLocks noChangeAspect="1"/>
              </p:cNvSpPr>
              <p:nvPr/>
            </p:nvSpPr>
            <p:spPr bwMode="auto">
              <a:xfrm>
                <a:off x="1385" y="1126"/>
                <a:ext cx="16" cy="18"/>
              </a:xfrm>
              <a:custGeom>
                <a:avLst/>
                <a:gdLst>
                  <a:gd name="T0" fmla="*/ 114 w 118"/>
                  <a:gd name="T1" fmla="*/ 125 h 125"/>
                  <a:gd name="T2" fmla="*/ 116 w 118"/>
                  <a:gd name="T3" fmla="*/ 64 h 125"/>
                  <a:gd name="T4" fmla="*/ 118 w 118"/>
                  <a:gd name="T5" fmla="*/ 4 h 125"/>
                  <a:gd name="T6" fmla="*/ 5 w 118"/>
                  <a:gd name="T7" fmla="*/ 0 h 125"/>
                  <a:gd name="T8" fmla="*/ 2 w 118"/>
                  <a:gd name="T9" fmla="*/ 60 h 125"/>
                  <a:gd name="T10" fmla="*/ 0 w 118"/>
                  <a:gd name="T11" fmla="*/ 120 h 125"/>
                  <a:gd name="T12" fmla="*/ 114 w 118"/>
                  <a:gd name="T13" fmla="*/ 125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8"/>
                  <a:gd name="T22" fmla="*/ 0 h 125"/>
                  <a:gd name="T23" fmla="*/ 118 w 118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8" h="125">
                    <a:moveTo>
                      <a:pt x="114" y="125"/>
                    </a:moveTo>
                    <a:lnTo>
                      <a:pt x="116" y="64"/>
                    </a:lnTo>
                    <a:lnTo>
                      <a:pt x="118" y="4"/>
                    </a:lnTo>
                    <a:lnTo>
                      <a:pt x="5" y="0"/>
                    </a:lnTo>
                    <a:lnTo>
                      <a:pt x="2" y="60"/>
                    </a:lnTo>
                    <a:lnTo>
                      <a:pt x="0" y="120"/>
                    </a:lnTo>
                    <a:lnTo>
                      <a:pt x="114" y="1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66" name="Freeform 2606"/>
              <p:cNvSpPr>
                <a:spLocks noChangeAspect="1"/>
              </p:cNvSpPr>
              <p:nvPr/>
            </p:nvSpPr>
            <p:spPr bwMode="auto">
              <a:xfrm>
                <a:off x="1385" y="1126"/>
                <a:ext cx="16" cy="18"/>
              </a:xfrm>
              <a:custGeom>
                <a:avLst/>
                <a:gdLst>
                  <a:gd name="T0" fmla="*/ 114 w 118"/>
                  <a:gd name="T1" fmla="*/ 125 h 125"/>
                  <a:gd name="T2" fmla="*/ 116 w 118"/>
                  <a:gd name="T3" fmla="*/ 64 h 125"/>
                  <a:gd name="T4" fmla="*/ 118 w 118"/>
                  <a:gd name="T5" fmla="*/ 4 h 125"/>
                  <a:gd name="T6" fmla="*/ 5 w 118"/>
                  <a:gd name="T7" fmla="*/ 0 h 125"/>
                  <a:gd name="T8" fmla="*/ 2 w 118"/>
                  <a:gd name="T9" fmla="*/ 60 h 125"/>
                  <a:gd name="T10" fmla="*/ 0 w 118"/>
                  <a:gd name="T11" fmla="*/ 120 h 125"/>
                  <a:gd name="T12" fmla="*/ 114 w 118"/>
                  <a:gd name="T13" fmla="*/ 125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8"/>
                  <a:gd name="T22" fmla="*/ 0 h 125"/>
                  <a:gd name="T23" fmla="*/ 118 w 118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8" h="125">
                    <a:moveTo>
                      <a:pt x="114" y="125"/>
                    </a:moveTo>
                    <a:lnTo>
                      <a:pt x="116" y="64"/>
                    </a:lnTo>
                    <a:lnTo>
                      <a:pt x="118" y="4"/>
                    </a:lnTo>
                    <a:lnTo>
                      <a:pt x="5" y="0"/>
                    </a:lnTo>
                    <a:lnTo>
                      <a:pt x="2" y="60"/>
                    </a:lnTo>
                    <a:lnTo>
                      <a:pt x="0" y="120"/>
                    </a:lnTo>
                    <a:lnTo>
                      <a:pt x="114" y="12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67" name="Freeform 2607"/>
              <p:cNvSpPr>
                <a:spLocks noChangeAspect="1"/>
              </p:cNvSpPr>
              <p:nvPr/>
            </p:nvSpPr>
            <p:spPr bwMode="auto">
              <a:xfrm>
                <a:off x="1385" y="1126"/>
                <a:ext cx="1" cy="9"/>
              </a:xfrm>
              <a:custGeom>
                <a:avLst/>
                <a:gdLst>
                  <a:gd name="T0" fmla="*/ 1 w 4"/>
                  <a:gd name="T1" fmla="*/ 60 h 60"/>
                  <a:gd name="T2" fmla="*/ 4 w 4"/>
                  <a:gd name="T3" fmla="*/ 0 h 60"/>
                  <a:gd name="T4" fmla="*/ 0 w 4"/>
                  <a:gd name="T5" fmla="*/ 0 h 60"/>
                  <a:gd name="T6" fmla="*/ 1 w 4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0"/>
                  <a:gd name="T14" fmla="*/ 4 w 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0">
                    <a:moveTo>
                      <a:pt x="1" y="6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68" name="Line 2608"/>
              <p:cNvSpPr>
                <a:spLocks noChangeAspect="1" noChangeShapeType="1"/>
              </p:cNvSpPr>
              <p:nvPr/>
            </p:nvSpPr>
            <p:spPr bwMode="auto">
              <a:xfrm flipH="1">
                <a:off x="1385" y="112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69" name="Freeform 2609"/>
              <p:cNvSpPr>
                <a:spLocks noChangeAspect="1"/>
              </p:cNvSpPr>
              <p:nvPr/>
            </p:nvSpPr>
            <p:spPr bwMode="auto">
              <a:xfrm>
                <a:off x="1369" y="1126"/>
                <a:ext cx="16" cy="18"/>
              </a:xfrm>
              <a:custGeom>
                <a:avLst/>
                <a:gdLst>
                  <a:gd name="T0" fmla="*/ 116 w 116"/>
                  <a:gd name="T1" fmla="*/ 120 h 123"/>
                  <a:gd name="T2" fmla="*/ 114 w 116"/>
                  <a:gd name="T3" fmla="*/ 60 h 123"/>
                  <a:gd name="T4" fmla="*/ 113 w 116"/>
                  <a:gd name="T5" fmla="*/ 0 h 123"/>
                  <a:gd name="T6" fmla="*/ 0 w 116"/>
                  <a:gd name="T7" fmla="*/ 2 h 123"/>
                  <a:gd name="T8" fmla="*/ 1 w 116"/>
                  <a:gd name="T9" fmla="*/ 62 h 123"/>
                  <a:gd name="T10" fmla="*/ 2 w 116"/>
                  <a:gd name="T11" fmla="*/ 123 h 123"/>
                  <a:gd name="T12" fmla="*/ 116 w 116"/>
                  <a:gd name="T13" fmla="*/ 120 h 1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123"/>
                  <a:gd name="T23" fmla="*/ 116 w 116"/>
                  <a:gd name="T24" fmla="*/ 123 h 1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123">
                    <a:moveTo>
                      <a:pt x="116" y="120"/>
                    </a:moveTo>
                    <a:lnTo>
                      <a:pt x="114" y="60"/>
                    </a:lnTo>
                    <a:lnTo>
                      <a:pt x="113" y="0"/>
                    </a:lnTo>
                    <a:lnTo>
                      <a:pt x="0" y="2"/>
                    </a:lnTo>
                    <a:lnTo>
                      <a:pt x="1" y="62"/>
                    </a:lnTo>
                    <a:lnTo>
                      <a:pt x="2" y="123"/>
                    </a:lnTo>
                    <a:lnTo>
                      <a:pt x="116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70" name="Freeform 2610"/>
              <p:cNvSpPr>
                <a:spLocks noChangeAspect="1"/>
              </p:cNvSpPr>
              <p:nvPr/>
            </p:nvSpPr>
            <p:spPr bwMode="auto">
              <a:xfrm>
                <a:off x="1369" y="1126"/>
                <a:ext cx="16" cy="18"/>
              </a:xfrm>
              <a:custGeom>
                <a:avLst/>
                <a:gdLst>
                  <a:gd name="T0" fmla="*/ 116 w 116"/>
                  <a:gd name="T1" fmla="*/ 120 h 123"/>
                  <a:gd name="T2" fmla="*/ 114 w 116"/>
                  <a:gd name="T3" fmla="*/ 60 h 123"/>
                  <a:gd name="T4" fmla="*/ 113 w 116"/>
                  <a:gd name="T5" fmla="*/ 0 h 123"/>
                  <a:gd name="T6" fmla="*/ 0 w 116"/>
                  <a:gd name="T7" fmla="*/ 2 h 123"/>
                  <a:gd name="T8" fmla="*/ 1 w 116"/>
                  <a:gd name="T9" fmla="*/ 62 h 123"/>
                  <a:gd name="T10" fmla="*/ 2 w 116"/>
                  <a:gd name="T11" fmla="*/ 123 h 123"/>
                  <a:gd name="T12" fmla="*/ 116 w 116"/>
                  <a:gd name="T13" fmla="*/ 120 h 1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123"/>
                  <a:gd name="T23" fmla="*/ 116 w 116"/>
                  <a:gd name="T24" fmla="*/ 123 h 1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123">
                    <a:moveTo>
                      <a:pt x="116" y="120"/>
                    </a:moveTo>
                    <a:lnTo>
                      <a:pt x="114" y="60"/>
                    </a:lnTo>
                    <a:lnTo>
                      <a:pt x="113" y="0"/>
                    </a:lnTo>
                    <a:lnTo>
                      <a:pt x="0" y="2"/>
                    </a:lnTo>
                    <a:lnTo>
                      <a:pt x="1" y="62"/>
                    </a:lnTo>
                    <a:lnTo>
                      <a:pt x="2" y="123"/>
                    </a:lnTo>
                    <a:lnTo>
                      <a:pt x="116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71" name="Freeform 2611"/>
              <p:cNvSpPr>
                <a:spLocks noChangeAspect="1"/>
              </p:cNvSpPr>
              <p:nvPr/>
            </p:nvSpPr>
            <p:spPr bwMode="auto">
              <a:xfrm>
                <a:off x="1368" y="1126"/>
                <a:ext cx="1" cy="9"/>
              </a:xfrm>
              <a:custGeom>
                <a:avLst/>
                <a:gdLst>
                  <a:gd name="T0" fmla="*/ 4 w 4"/>
                  <a:gd name="T1" fmla="*/ 60 h 60"/>
                  <a:gd name="T2" fmla="*/ 3 w 4"/>
                  <a:gd name="T3" fmla="*/ 0 h 60"/>
                  <a:gd name="T4" fmla="*/ 0 w 4"/>
                  <a:gd name="T5" fmla="*/ 0 h 60"/>
                  <a:gd name="T6" fmla="*/ 4 w 4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0"/>
                  <a:gd name="T14" fmla="*/ 4 w 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0">
                    <a:moveTo>
                      <a:pt x="4" y="6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4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72" name="Line 2612"/>
              <p:cNvSpPr>
                <a:spLocks noChangeAspect="1" noChangeShapeType="1"/>
              </p:cNvSpPr>
              <p:nvPr/>
            </p:nvSpPr>
            <p:spPr bwMode="auto">
              <a:xfrm flipH="1">
                <a:off x="1368" y="112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73" name="Freeform 2613"/>
              <p:cNvSpPr>
                <a:spLocks noChangeAspect="1"/>
              </p:cNvSpPr>
              <p:nvPr/>
            </p:nvSpPr>
            <p:spPr bwMode="auto">
              <a:xfrm>
                <a:off x="1352" y="1126"/>
                <a:ext cx="17" cy="19"/>
              </a:xfrm>
              <a:custGeom>
                <a:avLst/>
                <a:gdLst>
                  <a:gd name="T0" fmla="*/ 119 w 119"/>
                  <a:gd name="T1" fmla="*/ 121 h 127"/>
                  <a:gd name="T2" fmla="*/ 116 w 119"/>
                  <a:gd name="T3" fmla="*/ 60 h 127"/>
                  <a:gd name="T4" fmla="*/ 112 w 119"/>
                  <a:gd name="T5" fmla="*/ 0 h 127"/>
                  <a:gd name="T6" fmla="*/ 0 w 119"/>
                  <a:gd name="T7" fmla="*/ 7 h 127"/>
                  <a:gd name="T8" fmla="*/ 3 w 119"/>
                  <a:gd name="T9" fmla="*/ 67 h 127"/>
                  <a:gd name="T10" fmla="*/ 7 w 119"/>
                  <a:gd name="T11" fmla="*/ 127 h 127"/>
                  <a:gd name="T12" fmla="*/ 119 w 119"/>
                  <a:gd name="T13" fmla="*/ 121 h 1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9"/>
                  <a:gd name="T22" fmla="*/ 0 h 127"/>
                  <a:gd name="T23" fmla="*/ 119 w 119"/>
                  <a:gd name="T24" fmla="*/ 127 h 1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9" h="127">
                    <a:moveTo>
                      <a:pt x="119" y="121"/>
                    </a:moveTo>
                    <a:lnTo>
                      <a:pt x="116" y="60"/>
                    </a:lnTo>
                    <a:lnTo>
                      <a:pt x="112" y="0"/>
                    </a:lnTo>
                    <a:lnTo>
                      <a:pt x="0" y="7"/>
                    </a:lnTo>
                    <a:lnTo>
                      <a:pt x="3" y="67"/>
                    </a:lnTo>
                    <a:lnTo>
                      <a:pt x="7" y="127"/>
                    </a:lnTo>
                    <a:lnTo>
                      <a:pt x="119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74" name="Freeform 2614"/>
              <p:cNvSpPr>
                <a:spLocks noChangeAspect="1"/>
              </p:cNvSpPr>
              <p:nvPr/>
            </p:nvSpPr>
            <p:spPr bwMode="auto">
              <a:xfrm>
                <a:off x="1352" y="1126"/>
                <a:ext cx="17" cy="19"/>
              </a:xfrm>
              <a:custGeom>
                <a:avLst/>
                <a:gdLst>
                  <a:gd name="T0" fmla="*/ 119 w 119"/>
                  <a:gd name="T1" fmla="*/ 121 h 127"/>
                  <a:gd name="T2" fmla="*/ 116 w 119"/>
                  <a:gd name="T3" fmla="*/ 60 h 127"/>
                  <a:gd name="T4" fmla="*/ 112 w 119"/>
                  <a:gd name="T5" fmla="*/ 0 h 127"/>
                  <a:gd name="T6" fmla="*/ 0 w 119"/>
                  <a:gd name="T7" fmla="*/ 7 h 127"/>
                  <a:gd name="T8" fmla="*/ 3 w 119"/>
                  <a:gd name="T9" fmla="*/ 67 h 127"/>
                  <a:gd name="T10" fmla="*/ 7 w 119"/>
                  <a:gd name="T11" fmla="*/ 127 h 127"/>
                  <a:gd name="T12" fmla="*/ 119 w 119"/>
                  <a:gd name="T13" fmla="*/ 121 h 1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9"/>
                  <a:gd name="T22" fmla="*/ 0 h 127"/>
                  <a:gd name="T23" fmla="*/ 119 w 119"/>
                  <a:gd name="T24" fmla="*/ 127 h 1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9" h="127">
                    <a:moveTo>
                      <a:pt x="119" y="121"/>
                    </a:moveTo>
                    <a:lnTo>
                      <a:pt x="116" y="60"/>
                    </a:lnTo>
                    <a:lnTo>
                      <a:pt x="112" y="0"/>
                    </a:lnTo>
                    <a:lnTo>
                      <a:pt x="0" y="7"/>
                    </a:lnTo>
                    <a:lnTo>
                      <a:pt x="3" y="67"/>
                    </a:lnTo>
                    <a:lnTo>
                      <a:pt x="7" y="127"/>
                    </a:lnTo>
                    <a:lnTo>
                      <a:pt x="119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75" name="Freeform 2615"/>
              <p:cNvSpPr>
                <a:spLocks noChangeAspect="1"/>
              </p:cNvSpPr>
              <p:nvPr/>
            </p:nvSpPr>
            <p:spPr bwMode="auto">
              <a:xfrm>
                <a:off x="1352" y="1127"/>
                <a:ext cx="1" cy="9"/>
              </a:xfrm>
              <a:custGeom>
                <a:avLst/>
                <a:gdLst>
                  <a:gd name="T0" fmla="*/ 7 w 7"/>
                  <a:gd name="T1" fmla="*/ 60 h 60"/>
                  <a:gd name="T2" fmla="*/ 4 w 7"/>
                  <a:gd name="T3" fmla="*/ 0 h 60"/>
                  <a:gd name="T4" fmla="*/ 0 w 7"/>
                  <a:gd name="T5" fmla="*/ 0 h 60"/>
                  <a:gd name="T6" fmla="*/ 7 w 7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7" y="6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7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76" name="Line 2616"/>
              <p:cNvSpPr>
                <a:spLocks noChangeAspect="1" noChangeShapeType="1"/>
              </p:cNvSpPr>
              <p:nvPr/>
            </p:nvSpPr>
            <p:spPr bwMode="auto">
              <a:xfrm flipH="1">
                <a:off x="1352" y="11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77" name="Freeform 2617"/>
              <p:cNvSpPr>
                <a:spLocks noChangeAspect="1"/>
              </p:cNvSpPr>
              <p:nvPr/>
            </p:nvSpPr>
            <p:spPr bwMode="auto">
              <a:xfrm>
                <a:off x="1336" y="1127"/>
                <a:ext cx="18" cy="20"/>
              </a:xfrm>
              <a:custGeom>
                <a:avLst/>
                <a:gdLst>
                  <a:gd name="T0" fmla="*/ 126 w 126"/>
                  <a:gd name="T1" fmla="*/ 120 h 134"/>
                  <a:gd name="T2" fmla="*/ 119 w 126"/>
                  <a:gd name="T3" fmla="*/ 60 h 134"/>
                  <a:gd name="T4" fmla="*/ 112 w 126"/>
                  <a:gd name="T5" fmla="*/ 0 h 134"/>
                  <a:gd name="T6" fmla="*/ 0 w 126"/>
                  <a:gd name="T7" fmla="*/ 13 h 134"/>
                  <a:gd name="T8" fmla="*/ 7 w 126"/>
                  <a:gd name="T9" fmla="*/ 74 h 134"/>
                  <a:gd name="T10" fmla="*/ 13 w 126"/>
                  <a:gd name="T11" fmla="*/ 134 h 134"/>
                  <a:gd name="T12" fmla="*/ 126 w 126"/>
                  <a:gd name="T13" fmla="*/ 12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6"/>
                  <a:gd name="T22" fmla="*/ 0 h 134"/>
                  <a:gd name="T23" fmla="*/ 126 w 126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6" h="134">
                    <a:moveTo>
                      <a:pt x="126" y="120"/>
                    </a:moveTo>
                    <a:lnTo>
                      <a:pt x="119" y="60"/>
                    </a:lnTo>
                    <a:lnTo>
                      <a:pt x="112" y="0"/>
                    </a:lnTo>
                    <a:lnTo>
                      <a:pt x="0" y="13"/>
                    </a:lnTo>
                    <a:lnTo>
                      <a:pt x="7" y="74"/>
                    </a:lnTo>
                    <a:lnTo>
                      <a:pt x="13" y="134"/>
                    </a:lnTo>
                    <a:lnTo>
                      <a:pt x="126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78" name="Freeform 2618"/>
              <p:cNvSpPr>
                <a:spLocks noChangeAspect="1"/>
              </p:cNvSpPr>
              <p:nvPr/>
            </p:nvSpPr>
            <p:spPr bwMode="auto">
              <a:xfrm>
                <a:off x="1336" y="1127"/>
                <a:ext cx="18" cy="20"/>
              </a:xfrm>
              <a:custGeom>
                <a:avLst/>
                <a:gdLst>
                  <a:gd name="T0" fmla="*/ 126 w 126"/>
                  <a:gd name="T1" fmla="*/ 120 h 134"/>
                  <a:gd name="T2" fmla="*/ 119 w 126"/>
                  <a:gd name="T3" fmla="*/ 60 h 134"/>
                  <a:gd name="T4" fmla="*/ 112 w 126"/>
                  <a:gd name="T5" fmla="*/ 0 h 134"/>
                  <a:gd name="T6" fmla="*/ 0 w 126"/>
                  <a:gd name="T7" fmla="*/ 13 h 134"/>
                  <a:gd name="T8" fmla="*/ 7 w 126"/>
                  <a:gd name="T9" fmla="*/ 74 h 134"/>
                  <a:gd name="T10" fmla="*/ 13 w 126"/>
                  <a:gd name="T11" fmla="*/ 134 h 134"/>
                  <a:gd name="T12" fmla="*/ 126 w 126"/>
                  <a:gd name="T13" fmla="*/ 12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6"/>
                  <a:gd name="T22" fmla="*/ 0 h 134"/>
                  <a:gd name="T23" fmla="*/ 126 w 126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6" h="134">
                    <a:moveTo>
                      <a:pt x="126" y="120"/>
                    </a:moveTo>
                    <a:lnTo>
                      <a:pt x="119" y="60"/>
                    </a:lnTo>
                    <a:lnTo>
                      <a:pt x="112" y="0"/>
                    </a:lnTo>
                    <a:lnTo>
                      <a:pt x="0" y="13"/>
                    </a:lnTo>
                    <a:lnTo>
                      <a:pt x="7" y="74"/>
                    </a:lnTo>
                    <a:lnTo>
                      <a:pt x="13" y="134"/>
                    </a:lnTo>
                    <a:lnTo>
                      <a:pt x="126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79" name="Freeform 2619"/>
              <p:cNvSpPr>
                <a:spLocks noChangeAspect="1"/>
              </p:cNvSpPr>
              <p:nvPr/>
            </p:nvSpPr>
            <p:spPr bwMode="auto">
              <a:xfrm>
                <a:off x="1335" y="1129"/>
                <a:ext cx="2" cy="9"/>
              </a:xfrm>
              <a:custGeom>
                <a:avLst/>
                <a:gdLst>
                  <a:gd name="T0" fmla="*/ 11 w 11"/>
                  <a:gd name="T1" fmla="*/ 61 h 61"/>
                  <a:gd name="T2" fmla="*/ 4 w 11"/>
                  <a:gd name="T3" fmla="*/ 0 h 61"/>
                  <a:gd name="T4" fmla="*/ 0 w 11"/>
                  <a:gd name="T5" fmla="*/ 0 h 61"/>
                  <a:gd name="T6" fmla="*/ 11 w 1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1"/>
                  <a:gd name="T14" fmla="*/ 11 w 1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1">
                    <a:moveTo>
                      <a:pt x="11" y="61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1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80" name="Line 2620"/>
              <p:cNvSpPr>
                <a:spLocks noChangeAspect="1" noChangeShapeType="1"/>
              </p:cNvSpPr>
              <p:nvPr/>
            </p:nvSpPr>
            <p:spPr bwMode="auto">
              <a:xfrm flipH="1">
                <a:off x="1335" y="112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81" name="Freeform 2621"/>
              <p:cNvSpPr>
                <a:spLocks noChangeAspect="1"/>
              </p:cNvSpPr>
              <p:nvPr/>
            </p:nvSpPr>
            <p:spPr bwMode="auto">
              <a:xfrm>
                <a:off x="1319" y="1129"/>
                <a:ext cx="19" cy="20"/>
              </a:xfrm>
              <a:custGeom>
                <a:avLst/>
                <a:gdLst>
                  <a:gd name="T0" fmla="*/ 131 w 131"/>
                  <a:gd name="T1" fmla="*/ 121 h 139"/>
                  <a:gd name="T2" fmla="*/ 121 w 131"/>
                  <a:gd name="T3" fmla="*/ 61 h 139"/>
                  <a:gd name="T4" fmla="*/ 110 w 131"/>
                  <a:gd name="T5" fmla="*/ 0 h 139"/>
                  <a:gd name="T6" fmla="*/ 0 w 131"/>
                  <a:gd name="T7" fmla="*/ 19 h 139"/>
                  <a:gd name="T8" fmla="*/ 10 w 131"/>
                  <a:gd name="T9" fmla="*/ 79 h 139"/>
                  <a:gd name="T10" fmla="*/ 21 w 131"/>
                  <a:gd name="T11" fmla="*/ 139 h 139"/>
                  <a:gd name="T12" fmla="*/ 131 w 131"/>
                  <a:gd name="T13" fmla="*/ 121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39"/>
                  <a:gd name="T23" fmla="*/ 131 w 131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39">
                    <a:moveTo>
                      <a:pt x="131" y="121"/>
                    </a:moveTo>
                    <a:lnTo>
                      <a:pt x="121" y="61"/>
                    </a:lnTo>
                    <a:lnTo>
                      <a:pt x="110" y="0"/>
                    </a:lnTo>
                    <a:lnTo>
                      <a:pt x="0" y="19"/>
                    </a:lnTo>
                    <a:lnTo>
                      <a:pt x="10" y="79"/>
                    </a:lnTo>
                    <a:lnTo>
                      <a:pt x="21" y="139"/>
                    </a:lnTo>
                    <a:lnTo>
                      <a:pt x="131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82" name="Freeform 2622"/>
              <p:cNvSpPr>
                <a:spLocks noChangeAspect="1"/>
              </p:cNvSpPr>
              <p:nvPr/>
            </p:nvSpPr>
            <p:spPr bwMode="auto">
              <a:xfrm>
                <a:off x="1319" y="1129"/>
                <a:ext cx="19" cy="20"/>
              </a:xfrm>
              <a:custGeom>
                <a:avLst/>
                <a:gdLst>
                  <a:gd name="T0" fmla="*/ 131 w 131"/>
                  <a:gd name="T1" fmla="*/ 121 h 139"/>
                  <a:gd name="T2" fmla="*/ 121 w 131"/>
                  <a:gd name="T3" fmla="*/ 61 h 139"/>
                  <a:gd name="T4" fmla="*/ 110 w 131"/>
                  <a:gd name="T5" fmla="*/ 0 h 139"/>
                  <a:gd name="T6" fmla="*/ 0 w 131"/>
                  <a:gd name="T7" fmla="*/ 19 h 139"/>
                  <a:gd name="T8" fmla="*/ 10 w 131"/>
                  <a:gd name="T9" fmla="*/ 79 h 139"/>
                  <a:gd name="T10" fmla="*/ 21 w 131"/>
                  <a:gd name="T11" fmla="*/ 139 h 139"/>
                  <a:gd name="T12" fmla="*/ 131 w 131"/>
                  <a:gd name="T13" fmla="*/ 121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39"/>
                  <a:gd name="T23" fmla="*/ 131 w 131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39">
                    <a:moveTo>
                      <a:pt x="131" y="121"/>
                    </a:moveTo>
                    <a:lnTo>
                      <a:pt x="121" y="61"/>
                    </a:lnTo>
                    <a:lnTo>
                      <a:pt x="110" y="0"/>
                    </a:lnTo>
                    <a:lnTo>
                      <a:pt x="0" y="19"/>
                    </a:lnTo>
                    <a:lnTo>
                      <a:pt x="10" y="79"/>
                    </a:lnTo>
                    <a:lnTo>
                      <a:pt x="21" y="139"/>
                    </a:lnTo>
                    <a:lnTo>
                      <a:pt x="131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83" name="Freeform 2623"/>
              <p:cNvSpPr>
                <a:spLocks noChangeAspect="1"/>
              </p:cNvSpPr>
              <p:nvPr/>
            </p:nvSpPr>
            <p:spPr bwMode="auto">
              <a:xfrm>
                <a:off x="1319" y="1132"/>
                <a:ext cx="2" cy="9"/>
              </a:xfrm>
              <a:custGeom>
                <a:avLst/>
                <a:gdLst>
                  <a:gd name="T0" fmla="*/ 12 w 12"/>
                  <a:gd name="T1" fmla="*/ 60 h 60"/>
                  <a:gd name="T2" fmla="*/ 2 w 12"/>
                  <a:gd name="T3" fmla="*/ 0 h 60"/>
                  <a:gd name="T4" fmla="*/ 0 w 12"/>
                  <a:gd name="T5" fmla="*/ 1 h 60"/>
                  <a:gd name="T6" fmla="*/ 12 w 1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12" y="6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1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84" name="Line 2624"/>
              <p:cNvSpPr>
                <a:spLocks noChangeAspect="1" noChangeShapeType="1"/>
              </p:cNvSpPr>
              <p:nvPr/>
            </p:nvSpPr>
            <p:spPr bwMode="auto">
              <a:xfrm flipH="1">
                <a:off x="1319" y="113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85" name="Freeform 2625"/>
              <p:cNvSpPr>
                <a:spLocks noChangeAspect="1"/>
              </p:cNvSpPr>
              <p:nvPr/>
            </p:nvSpPr>
            <p:spPr bwMode="auto">
              <a:xfrm>
                <a:off x="1303" y="1132"/>
                <a:ext cx="20" cy="20"/>
              </a:xfrm>
              <a:custGeom>
                <a:avLst/>
                <a:gdLst>
                  <a:gd name="T0" fmla="*/ 135 w 135"/>
                  <a:gd name="T1" fmla="*/ 118 h 142"/>
                  <a:gd name="T2" fmla="*/ 122 w 135"/>
                  <a:gd name="T3" fmla="*/ 59 h 142"/>
                  <a:gd name="T4" fmla="*/ 110 w 135"/>
                  <a:gd name="T5" fmla="*/ 0 h 142"/>
                  <a:gd name="T6" fmla="*/ 0 w 135"/>
                  <a:gd name="T7" fmla="*/ 24 h 142"/>
                  <a:gd name="T8" fmla="*/ 12 w 135"/>
                  <a:gd name="T9" fmla="*/ 83 h 142"/>
                  <a:gd name="T10" fmla="*/ 25 w 135"/>
                  <a:gd name="T11" fmla="*/ 142 h 142"/>
                  <a:gd name="T12" fmla="*/ 135 w 135"/>
                  <a:gd name="T13" fmla="*/ 118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5"/>
                  <a:gd name="T22" fmla="*/ 0 h 142"/>
                  <a:gd name="T23" fmla="*/ 135 w 135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5" h="142">
                    <a:moveTo>
                      <a:pt x="135" y="118"/>
                    </a:moveTo>
                    <a:lnTo>
                      <a:pt x="122" y="59"/>
                    </a:lnTo>
                    <a:lnTo>
                      <a:pt x="110" y="0"/>
                    </a:lnTo>
                    <a:lnTo>
                      <a:pt x="0" y="24"/>
                    </a:lnTo>
                    <a:lnTo>
                      <a:pt x="12" y="83"/>
                    </a:lnTo>
                    <a:lnTo>
                      <a:pt x="25" y="142"/>
                    </a:lnTo>
                    <a:lnTo>
                      <a:pt x="135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86" name="Freeform 2626"/>
              <p:cNvSpPr>
                <a:spLocks noChangeAspect="1"/>
              </p:cNvSpPr>
              <p:nvPr/>
            </p:nvSpPr>
            <p:spPr bwMode="auto">
              <a:xfrm>
                <a:off x="1303" y="1132"/>
                <a:ext cx="20" cy="20"/>
              </a:xfrm>
              <a:custGeom>
                <a:avLst/>
                <a:gdLst>
                  <a:gd name="T0" fmla="*/ 135 w 135"/>
                  <a:gd name="T1" fmla="*/ 118 h 142"/>
                  <a:gd name="T2" fmla="*/ 122 w 135"/>
                  <a:gd name="T3" fmla="*/ 59 h 142"/>
                  <a:gd name="T4" fmla="*/ 110 w 135"/>
                  <a:gd name="T5" fmla="*/ 0 h 142"/>
                  <a:gd name="T6" fmla="*/ 0 w 135"/>
                  <a:gd name="T7" fmla="*/ 24 h 142"/>
                  <a:gd name="T8" fmla="*/ 12 w 135"/>
                  <a:gd name="T9" fmla="*/ 83 h 142"/>
                  <a:gd name="T10" fmla="*/ 25 w 135"/>
                  <a:gd name="T11" fmla="*/ 142 h 142"/>
                  <a:gd name="T12" fmla="*/ 135 w 135"/>
                  <a:gd name="T13" fmla="*/ 118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5"/>
                  <a:gd name="T22" fmla="*/ 0 h 142"/>
                  <a:gd name="T23" fmla="*/ 135 w 135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5" h="142">
                    <a:moveTo>
                      <a:pt x="135" y="118"/>
                    </a:moveTo>
                    <a:lnTo>
                      <a:pt x="122" y="59"/>
                    </a:lnTo>
                    <a:lnTo>
                      <a:pt x="110" y="0"/>
                    </a:lnTo>
                    <a:lnTo>
                      <a:pt x="0" y="24"/>
                    </a:lnTo>
                    <a:lnTo>
                      <a:pt x="12" y="83"/>
                    </a:lnTo>
                    <a:lnTo>
                      <a:pt x="25" y="142"/>
                    </a:lnTo>
                    <a:lnTo>
                      <a:pt x="135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87" name="Freeform 2627"/>
              <p:cNvSpPr>
                <a:spLocks noChangeAspect="1"/>
              </p:cNvSpPr>
              <p:nvPr/>
            </p:nvSpPr>
            <p:spPr bwMode="auto">
              <a:xfrm>
                <a:off x="1303" y="1136"/>
                <a:ext cx="2" cy="8"/>
              </a:xfrm>
              <a:custGeom>
                <a:avLst/>
                <a:gdLst>
                  <a:gd name="T0" fmla="*/ 16 w 16"/>
                  <a:gd name="T1" fmla="*/ 59 h 59"/>
                  <a:gd name="T2" fmla="*/ 4 w 16"/>
                  <a:gd name="T3" fmla="*/ 0 h 59"/>
                  <a:gd name="T4" fmla="*/ 0 w 16"/>
                  <a:gd name="T5" fmla="*/ 0 h 59"/>
                  <a:gd name="T6" fmla="*/ 16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59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88" name="Line 2628"/>
              <p:cNvSpPr>
                <a:spLocks noChangeAspect="1" noChangeShapeType="1"/>
              </p:cNvSpPr>
              <p:nvPr/>
            </p:nvSpPr>
            <p:spPr bwMode="auto">
              <a:xfrm flipH="1">
                <a:off x="1303" y="11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89" name="Freeform 2629"/>
              <p:cNvSpPr>
                <a:spLocks noChangeAspect="1"/>
              </p:cNvSpPr>
              <p:nvPr/>
            </p:nvSpPr>
            <p:spPr bwMode="auto">
              <a:xfrm>
                <a:off x="1287" y="1136"/>
                <a:ext cx="20" cy="20"/>
              </a:xfrm>
              <a:custGeom>
                <a:avLst/>
                <a:gdLst>
                  <a:gd name="T0" fmla="*/ 139 w 139"/>
                  <a:gd name="T1" fmla="*/ 118 h 146"/>
                  <a:gd name="T2" fmla="*/ 123 w 139"/>
                  <a:gd name="T3" fmla="*/ 59 h 146"/>
                  <a:gd name="T4" fmla="*/ 107 w 139"/>
                  <a:gd name="T5" fmla="*/ 0 h 146"/>
                  <a:gd name="T6" fmla="*/ 0 w 139"/>
                  <a:gd name="T7" fmla="*/ 28 h 146"/>
                  <a:gd name="T8" fmla="*/ 16 w 139"/>
                  <a:gd name="T9" fmla="*/ 87 h 146"/>
                  <a:gd name="T10" fmla="*/ 32 w 139"/>
                  <a:gd name="T11" fmla="*/ 146 h 146"/>
                  <a:gd name="T12" fmla="*/ 139 w 139"/>
                  <a:gd name="T13" fmla="*/ 118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46"/>
                  <a:gd name="T23" fmla="*/ 139 w 139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46">
                    <a:moveTo>
                      <a:pt x="139" y="118"/>
                    </a:moveTo>
                    <a:lnTo>
                      <a:pt x="123" y="59"/>
                    </a:lnTo>
                    <a:lnTo>
                      <a:pt x="107" y="0"/>
                    </a:lnTo>
                    <a:lnTo>
                      <a:pt x="0" y="28"/>
                    </a:lnTo>
                    <a:lnTo>
                      <a:pt x="16" y="87"/>
                    </a:lnTo>
                    <a:lnTo>
                      <a:pt x="32" y="146"/>
                    </a:lnTo>
                    <a:lnTo>
                      <a:pt x="139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90" name="Freeform 2630"/>
              <p:cNvSpPr>
                <a:spLocks noChangeAspect="1"/>
              </p:cNvSpPr>
              <p:nvPr/>
            </p:nvSpPr>
            <p:spPr bwMode="auto">
              <a:xfrm>
                <a:off x="1287" y="1136"/>
                <a:ext cx="20" cy="20"/>
              </a:xfrm>
              <a:custGeom>
                <a:avLst/>
                <a:gdLst>
                  <a:gd name="T0" fmla="*/ 139 w 139"/>
                  <a:gd name="T1" fmla="*/ 118 h 146"/>
                  <a:gd name="T2" fmla="*/ 123 w 139"/>
                  <a:gd name="T3" fmla="*/ 59 h 146"/>
                  <a:gd name="T4" fmla="*/ 107 w 139"/>
                  <a:gd name="T5" fmla="*/ 0 h 146"/>
                  <a:gd name="T6" fmla="*/ 0 w 139"/>
                  <a:gd name="T7" fmla="*/ 28 h 146"/>
                  <a:gd name="T8" fmla="*/ 16 w 139"/>
                  <a:gd name="T9" fmla="*/ 87 h 146"/>
                  <a:gd name="T10" fmla="*/ 32 w 139"/>
                  <a:gd name="T11" fmla="*/ 146 h 146"/>
                  <a:gd name="T12" fmla="*/ 139 w 139"/>
                  <a:gd name="T13" fmla="*/ 118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46"/>
                  <a:gd name="T23" fmla="*/ 139 w 139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46">
                    <a:moveTo>
                      <a:pt x="139" y="118"/>
                    </a:moveTo>
                    <a:lnTo>
                      <a:pt x="123" y="59"/>
                    </a:lnTo>
                    <a:lnTo>
                      <a:pt x="107" y="0"/>
                    </a:lnTo>
                    <a:lnTo>
                      <a:pt x="0" y="28"/>
                    </a:lnTo>
                    <a:lnTo>
                      <a:pt x="16" y="87"/>
                    </a:lnTo>
                    <a:lnTo>
                      <a:pt x="32" y="146"/>
                    </a:lnTo>
                    <a:lnTo>
                      <a:pt x="139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91" name="Freeform 2631"/>
              <p:cNvSpPr>
                <a:spLocks noChangeAspect="1"/>
              </p:cNvSpPr>
              <p:nvPr/>
            </p:nvSpPr>
            <p:spPr bwMode="auto">
              <a:xfrm>
                <a:off x="1287" y="1140"/>
                <a:ext cx="3" cy="8"/>
              </a:xfrm>
              <a:custGeom>
                <a:avLst/>
                <a:gdLst>
                  <a:gd name="T0" fmla="*/ 18 w 18"/>
                  <a:gd name="T1" fmla="*/ 59 h 59"/>
                  <a:gd name="T2" fmla="*/ 2 w 18"/>
                  <a:gd name="T3" fmla="*/ 0 h 59"/>
                  <a:gd name="T4" fmla="*/ 0 w 18"/>
                  <a:gd name="T5" fmla="*/ 1 h 59"/>
                  <a:gd name="T6" fmla="*/ 18 w 18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59"/>
                  <a:gd name="T14" fmla="*/ 18 w 18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59">
                    <a:moveTo>
                      <a:pt x="18" y="59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18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92" name="Line 2632"/>
              <p:cNvSpPr>
                <a:spLocks noChangeAspect="1" noChangeShapeType="1"/>
              </p:cNvSpPr>
              <p:nvPr/>
            </p:nvSpPr>
            <p:spPr bwMode="auto">
              <a:xfrm flipH="1">
                <a:off x="1287" y="11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93" name="Freeform 2633"/>
              <p:cNvSpPr>
                <a:spLocks noChangeAspect="1"/>
              </p:cNvSpPr>
              <p:nvPr/>
            </p:nvSpPr>
            <p:spPr bwMode="auto">
              <a:xfrm>
                <a:off x="1272" y="1140"/>
                <a:ext cx="20" cy="21"/>
              </a:xfrm>
              <a:custGeom>
                <a:avLst/>
                <a:gdLst>
                  <a:gd name="T0" fmla="*/ 141 w 141"/>
                  <a:gd name="T1" fmla="*/ 116 h 149"/>
                  <a:gd name="T2" fmla="*/ 122 w 141"/>
                  <a:gd name="T3" fmla="*/ 58 h 149"/>
                  <a:gd name="T4" fmla="*/ 104 w 141"/>
                  <a:gd name="T5" fmla="*/ 0 h 149"/>
                  <a:gd name="T6" fmla="*/ 0 w 141"/>
                  <a:gd name="T7" fmla="*/ 33 h 149"/>
                  <a:gd name="T8" fmla="*/ 18 w 141"/>
                  <a:gd name="T9" fmla="*/ 91 h 149"/>
                  <a:gd name="T10" fmla="*/ 36 w 141"/>
                  <a:gd name="T11" fmla="*/ 149 h 149"/>
                  <a:gd name="T12" fmla="*/ 141 w 141"/>
                  <a:gd name="T13" fmla="*/ 116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49"/>
                  <a:gd name="T23" fmla="*/ 141 w 141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49">
                    <a:moveTo>
                      <a:pt x="141" y="116"/>
                    </a:moveTo>
                    <a:lnTo>
                      <a:pt x="122" y="58"/>
                    </a:lnTo>
                    <a:lnTo>
                      <a:pt x="104" y="0"/>
                    </a:lnTo>
                    <a:lnTo>
                      <a:pt x="0" y="33"/>
                    </a:lnTo>
                    <a:lnTo>
                      <a:pt x="18" y="91"/>
                    </a:lnTo>
                    <a:lnTo>
                      <a:pt x="36" y="149"/>
                    </a:lnTo>
                    <a:lnTo>
                      <a:pt x="141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94" name="Freeform 2634"/>
              <p:cNvSpPr>
                <a:spLocks noChangeAspect="1"/>
              </p:cNvSpPr>
              <p:nvPr/>
            </p:nvSpPr>
            <p:spPr bwMode="auto">
              <a:xfrm>
                <a:off x="1272" y="1140"/>
                <a:ext cx="20" cy="21"/>
              </a:xfrm>
              <a:custGeom>
                <a:avLst/>
                <a:gdLst>
                  <a:gd name="T0" fmla="*/ 141 w 141"/>
                  <a:gd name="T1" fmla="*/ 116 h 149"/>
                  <a:gd name="T2" fmla="*/ 122 w 141"/>
                  <a:gd name="T3" fmla="*/ 58 h 149"/>
                  <a:gd name="T4" fmla="*/ 104 w 141"/>
                  <a:gd name="T5" fmla="*/ 0 h 149"/>
                  <a:gd name="T6" fmla="*/ 0 w 141"/>
                  <a:gd name="T7" fmla="*/ 33 h 149"/>
                  <a:gd name="T8" fmla="*/ 18 w 141"/>
                  <a:gd name="T9" fmla="*/ 91 h 149"/>
                  <a:gd name="T10" fmla="*/ 36 w 141"/>
                  <a:gd name="T11" fmla="*/ 149 h 149"/>
                  <a:gd name="T12" fmla="*/ 141 w 141"/>
                  <a:gd name="T13" fmla="*/ 116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49"/>
                  <a:gd name="T23" fmla="*/ 141 w 141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49">
                    <a:moveTo>
                      <a:pt x="141" y="116"/>
                    </a:moveTo>
                    <a:lnTo>
                      <a:pt x="122" y="58"/>
                    </a:lnTo>
                    <a:lnTo>
                      <a:pt x="104" y="0"/>
                    </a:lnTo>
                    <a:lnTo>
                      <a:pt x="0" y="33"/>
                    </a:lnTo>
                    <a:lnTo>
                      <a:pt x="18" y="91"/>
                    </a:lnTo>
                    <a:lnTo>
                      <a:pt x="36" y="149"/>
                    </a:lnTo>
                    <a:lnTo>
                      <a:pt x="141" y="1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95" name="Freeform 2635"/>
              <p:cNvSpPr>
                <a:spLocks noChangeAspect="1"/>
              </p:cNvSpPr>
              <p:nvPr/>
            </p:nvSpPr>
            <p:spPr bwMode="auto">
              <a:xfrm>
                <a:off x="1272" y="1144"/>
                <a:ext cx="3" cy="9"/>
              </a:xfrm>
              <a:custGeom>
                <a:avLst/>
                <a:gdLst>
                  <a:gd name="T0" fmla="*/ 21 w 21"/>
                  <a:gd name="T1" fmla="*/ 58 h 58"/>
                  <a:gd name="T2" fmla="*/ 3 w 21"/>
                  <a:gd name="T3" fmla="*/ 0 h 58"/>
                  <a:gd name="T4" fmla="*/ 0 w 21"/>
                  <a:gd name="T5" fmla="*/ 1 h 58"/>
                  <a:gd name="T6" fmla="*/ 21 w 21"/>
                  <a:gd name="T7" fmla="*/ 58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58"/>
                  <a:gd name="T14" fmla="*/ 21 w 21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58">
                    <a:moveTo>
                      <a:pt x="21" y="58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1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96" name="Line 2636"/>
              <p:cNvSpPr>
                <a:spLocks noChangeAspect="1" noChangeShapeType="1"/>
              </p:cNvSpPr>
              <p:nvPr/>
            </p:nvSpPr>
            <p:spPr bwMode="auto">
              <a:xfrm flipH="1">
                <a:off x="1272" y="11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97" name="Freeform 2637"/>
              <p:cNvSpPr>
                <a:spLocks noChangeAspect="1"/>
              </p:cNvSpPr>
              <p:nvPr/>
            </p:nvSpPr>
            <p:spPr bwMode="auto">
              <a:xfrm>
                <a:off x="1257" y="1145"/>
                <a:ext cx="21" cy="21"/>
              </a:xfrm>
              <a:custGeom>
                <a:avLst/>
                <a:gdLst>
                  <a:gd name="T0" fmla="*/ 144 w 144"/>
                  <a:gd name="T1" fmla="*/ 114 h 152"/>
                  <a:gd name="T2" fmla="*/ 124 w 144"/>
                  <a:gd name="T3" fmla="*/ 57 h 152"/>
                  <a:gd name="T4" fmla="*/ 103 w 144"/>
                  <a:gd name="T5" fmla="*/ 0 h 152"/>
                  <a:gd name="T6" fmla="*/ 0 w 144"/>
                  <a:gd name="T7" fmla="*/ 38 h 152"/>
                  <a:gd name="T8" fmla="*/ 20 w 144"/>
                  <a:gd name="T9" fmla="*/ 95 h 152"/>
                  <a:gd name="T10" fmla="*/ 41 w 144"/>
                  <a:gd name="T11" fmla="*/ 152 h 152"/>
                  <a:gd name="T12" fmla="*/ 144 w 144"/>
                  <a:gd name="T13" fmla="*/ 114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52"/>
                  <a:gd name="T23" fmla="*/ 144 w 144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52">
                    <a:moveTo>
                      <a:pt x="144" y="114"/>
                    </a:moveTo>
                    <a:lnTo>
                      <a:pt x="124" y="57"/>
                    </a:lnTo>
                    <a:lnTo>
                      <a:pt x="103" y="0"/>
                    </a:lnTo>
                    <a:lnTo>
                      <a:pt x="0" y="38"/>
                    </a:lnTo>
                    <a:lnTo>
                      <a:pt x="20" y="95"/>
                    </a:lnTo>
                    <a:lnTo>
                      <a:pt x="41" y="152"/>
                    </a:lnTo>
                    <a:lnTo>
                      <a:pt x="144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98" name="Freeform 2638"/>
              <p:cNvSpPr>
                <a:spLocks noChangeAspect="1"/>
              </p:cNvSpPr>
              <p:nvPr/>
            </p:nvSpPr>
            <p:spPr bwMode="auto">
              <a:xfrm>
                <a:off x="1257" y="1145"/>
                <a:ext cx="21" cy="21"/>
              </a:xfrm>
              <a:custGeom>
                <a:avLst/>
                <a:gdLst>
                  <a:gd name="T0" fmla="*/ 144 w 144"/>
                  <a:gd name="T1" fmla="*/ 114 h 152"/>
                  <a:gd name="T2" fmla="*/ 124 w 144"/>
                  <a:gd name="T3" fmla="*/ 57 h 152"/>
                  <a:gd name="T4" fmla="*/ 103 w 144"/>
                  <a:gd name="T5" fmla="*/ 0 h 152"/>
                  <a:gd name="T6" fmla="*/ 0 w 144"/>
                  <a:gd name="T7" fmla="*/ 38 h 152"/>
                  <a:gd name="T8" fmla="*/ 20 w 144"/>
                  <a:gd name="T9" fmla="*/ 95 h 152"/>
                  <a:gd name="T10" fmla="*/ 41 w 144"/>
                  <a:gd name="T11" fmla="*/ 152 h 152"/>
                  <a:gd name="T12" fmla="*/ 144 w 144"/>
                  <a:gd name="T13" fmla="*/ 114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52"/>
                  <a:gd name="T23" fmla="*/ 144 w 144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52">
                    <a:moveTo>
                      <a:pt x="144" y="114"/>
                    </a:moveTo>
                    <a:lnTo>
                      <a:pt x="124" y="57"/>
                    </a:lnTo>
                    <a:lnTo>
                      <a:pt x="103" y="0"/>
                    </a:lnTo>
                    <a:lnTo>
                      <a:pt x="0" y="38"/>
                    </a:lnTo>
                    <a:lnTo>
                      <a:pt x="20" y="95"/>
                    </a:lnTo>
                    <a:lnTo>
                      <a:pt x="41" y="152"/>
                    </a:lnTo>
                    <a:lnTo>
                      <a:pt x="144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99" name="Freeform 2639"/>
              <p:cNvSpPr>
                <a:spLocks noChangeAspect="1"/>
              </p:cNvSpPr>
              <p:nvPr/>
            </p:nvSpPr>
            <p:spPr bwMode="auto">
              <a:xfrm>
                <a:off x="1257" y="1150"/>
                <a:ext cx="3" cy="8"/>
              </a:xfrm>
              <a:custGeom>
                <a:avLst/>
                <a:gdLst>
                  <a:gd name="T0" fmla="*/ 24 w 24"/>
                  <a:gd name="T1" fmla="*/ 57 h 57"/>
                  <a:gd name="T2" fmla="*/ 4 w 24"/>
                  <a:gd name="T3" fmla="*/ 0 h 57"/>
                  <a:gd name="T4" fmla="*/ 0 w 24"/>
                  <a:gd name="T5" fmla="*/ 1 h 57"/>
                  <a:gd name="T6" fmla="*/ 24 w 24"/>
                  <a:gd name="T7" fmla="*/ 57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57"/>
                  <a:gd name="T14" fmla="*/ 24 w 24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57">
                    <a:moveTo>
                      <a:pt x="24" y="57"/>
                    </a:moveTo>
                    <a:lnTo>
                      <a:pt x="4" y="0"/>
                    </a:lnTo>
                    <a:lnTo>
                      <a:pt x="0" y="1"/>
                    </a:lnTo>
                    <a:lnTo>
                      <a:pt x="24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00" name="Line 2640"/>
              <p:cNvSpPr>
                <a:spLocks noChangeAspect="1" noChangeShapeType="1"/>
              </p:cNvSpPr>
              <p:nvPr/>
            </p:nvSpPr>
            <p:spPr bwMode="auto">
              <a:xfrm flipH="1">
                <a:off x="1257" y="11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01" name="Freeform 2641"/>
              <p:cNvSpPr>
                <a:spLocks noChangeAspect="1"/>
              </p:cNvSpPr>
              <p:nvPr/>
            </p:nvSpPr>
            <p:spPr bwMode="auto">
              <a:xfrm>
                <a:off x="1243" y="1150"/>
                <a:ext cx="20" cy="22"/>
              </a:xfrm>
              <a:custGeom>
                <a:avLst/>
                <a:gdLst>
                  <a:gd name="T0" fmla="*/ 146 w 146"/>
                  <a:gd name="T1" fmla="*/ 112 h 155"/>
                  <a:gd name="T2" fmla="*/ 122 w 146"/>
                  <a:gd name="T3" fmla="*/ 56 h 155"/>
                  <a:gd name="T4" fmla="*/ 98 w 146"/>
                  <a:gd name="T5" fmla="*/ 0 h 155"/>
                  <a:gd name="T6" fmla="*/ 0 w 146"/>
                  <a:gd name="T7" fmla="*/ 43 h 155"/>
                  <a:gd name="T8" fmla="*/ 23 w 146"/>
                  <a:gd name="T9" fmla="*/ 99 h 155"/>
                  <a:gd name="T10" fmla="*/ 47 w 146"/>
                  <a:gd name="T11" fmla="*/ 155 h 155"/>
                  <a:gd name="T12" fmla="*/ 146 w 146"/>
                  <a:gd name="T13" fmla="*/ 112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55"/>
                  <a:gd name="T23" fmla="*/ 146 w 146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55">
                    <a:moveTo>
                      <a:pt x="146" y="112"/>
                    </a:moveTo>
                    <a:lnTo>
                      <a:pt x="122" y="56"/>
                    </a:lnTo>
                    <a:lnTo>
                      <a:pt x="98" y="0"/>
                    </a:lnTo>
                    <a:lnTo>
                      <a:pt x="0" y="43"/>
                    </a:lnTo>
                    <a:lnTo>
                      <a:pt x="23" y="99"/>
                    </a:lnTo>
                    <a:lnTo>
                      <a:pt x="47" y="155"/>
                    </a:lnTo>
                    <a:lnTo>
                      <a:pt x="146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02" name="Freeform 2642"/>
              <p:cNvSpPr>
                <a:spLocks noChangeAspect="1"/>
              </p:cNvSpPr>
              <p:nvPr/>
            </p:nvSpPr>
            <p:spPr bwMode="auto">
              <a:xfrm>
                <a:off x="1243" y="1150"/>
                <a:ext cx="20" cy="22"/>
              </a:xfrm>
              <a:custGeom>
                <a:avLst/>
                <a:gdLst>
                  <a:gd name="T0" fmla="*/ 146 w 146"/>
                  <a:gd name="T1" fmla="*/ 112 h 155"/>
                  <a:gd name="T2" fmla="*/ 122 w 146"/>
                  <a:gd name="T3" fmla="*/ 56 h 155"/>
                  <a:gd name="T4" fmla="*/ 98 w 146"/>
                  <a:gd name="T5" fmla="*/ 0 h 155"/>
                  <a:gd name="T6" fmla="*/ 0 w 146"/>
                  <a:gd name="T7" fmla="*/ 43 h 155"/>
                  <a:gd name="T8" fmla="*/ 23 w 146"/>
                  <a:gd name="T9" fmla="*/ 99 h 155"/>
                  <a:gd name="T10" fmla="*/ 47 w 146"/>
                  <a:gd name="T11" fmla="*/ 155 h 155"/>
                  <a:gd name="T12" fmla="*/ 146 w 146"/>
                  <a:gd name="T13" fmla="*/ 112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55"/>
                  <a:gd name="T23" fmla="*/ 146 w 146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55">
                    <a:moveTo>
                      <a:pt x="146" y="112"/>
                    </a:moveTo>
                    <a:lnTo>
                      <a:pt x="122" y="56"/>
                    </a:lnTo>
                    <a:lnTo>
                      <a:pt x="98" y="0"/>
                    </a:lnTo>
                    <a:lnTo>
                      <a:pt x="0" y="43"/>
                    </a:lnTo>
                    <a:lnTo>
                      <a:pt x="23" y="99"/>
                    </a:lnTo>
                    <a:lnTo>
                      <a:pt x="47" y="155"/>
                    </a:lnTo>
                    <a:lnTo>
                      <a:pt x="146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03" name="Freeform 2643"/>
              <p:cNvSpPr>
                <a:spLocks noChangeAspect="1"/>
              </p:cNvSpPr>
              <p:nvPr/>
            </p:nvSpPr>
            <p:spPr bwMode="auto">
              <a:xfrm>
                <a:off x="1242" y="1156"/>
                <a:ext cx="4" cy="8"/>
              </a:xfrm>
              <a:custGeom>
                <a:avLst/>
                <a:gdLst>
                  <a:gd name="T0" fmla="*/ 26 w 26"/>
                  <a:gd name="T1" fmla="*/ 56 h 56"/>
                  <a:gd name="T2" fmla="*/ 3 w 26"/>
                  <a:gd name="T3" fmla="*/ 0 h 56"/>
                  <a:gd name="T4" fmla="*/ 0 w 26"/>
                  <a:gd name="T5" fmla="*/ 1 h 56"/>
                  <a:gd name="T6" fmla="*/ 26 w 26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"/>
                  <a:gd name="T13" fmla="*/ 0 h 56"/>
                  <a:gd name="T14" fmla="*/ 26 w 26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" h="56">
                    <a:moveTo>
                      <a:pt x="26" y="56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6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04" name="Line 2644"/>
              <p:cNvSpPr>
                <a:spLocks noChangeAspect="1" noChangeShapeType="1"/>
              </p:cNvSpPr>
              <p:nvPr/>
            </p:nvSpPr>
            <p:spPr bwMode="auto">
              <a:xfrm flipH="1">
                <a:off x="1242" y="115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05" name="Freeform 2645"/>
              <p:cNvSpPr>
                <a:spLocks noChangeAspect="1"/>
              </p:cNvSpPr>
              <p:nvPr/>
            </p:nvSpPr>
            <p:spPr bwMode="auto">
              <a:xfrm>
                <a:off x="1228" y="1156"/>
                <a:ext cx="22" cy="23"/>
              </a:xfrm>
              <a:custGeom>
                <a:avLst/>
                <a:gdLst>
                  <a:gd name="T0" fmla="*/ 149 w 149"/>
                  <a:gd name="T1" fmla="*/ 110 h 155"/>
                  <a:gd name="T2" fmla="*/ 122 w 149"/>
                  <a:gd name="T3" fmla="*/ 55 h 155"/>
                  <a:gd name="T4" fmla="*/ 96 w 149"/>
                  <a:gd name="T5" fmla="*/ 0 h 155"/>
                  <a:gd name="T6" fmla="*/ 0 w 149"/>
                  <a:gd name="T7" fmla="*/ 46 h 155"/>
                  <a:gd name="T8" fmla="*/ 26 w 149"/>
                  <a:gd name="T9" fmla="*/ 101 h 155"/>
                  <a:gd name="T10" fmla="*/ 52 w 149"/>
                  <a:gd name="T11" fmla="*/ 155 h 155"/>
                  <a:gd name="T12" fmla="*/ 149 w 149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55"/>
                  <a:gd name="T23" fmla="*/ 149 w 149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55">
                    <a:moveTo>
                      <a:pt x="149" y="110"/>
                    </a:moveTo>
                    <a:lnTo>
                      <a:pt x="122" y="55"/>
                    </a:lnTo>
                    <a:lnTo>
                      <a:pt x="96" y="0"/>
                    </a:lnTo>
                    <a:lnTo>
                      <a:pt x="0" y="46"/>
                    </a:lnTo>
                    <a:lnTo>
                      <a:pt x="26" y="101"/>
                    </a:lnTo>
                    <a:lnTo>
                      <a:pt x="52" y="155"/>
                    </a:lnTo>
                    <a:lnTo>
                      <a:pt x="149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06" name="Freeform 2646"/>
              <p:cNvSpPr>
                <a:spLocks noChangeAspect="1"/>
              </p:cNvSpPr>
              <p:nvPr/>
            </p:nvSpPr>
            <p:spPr bwMode="auto">
              <a:xfrm>
                <a:off x="1228" y="1156"/>
                <a:ext cx="22" cy="23"/>
              </a:xfrm>
              <a:custGeom>
                <a:avLst/>
                <a:gdLst>
                  <a:gd name="T0" fmla="*/ 149 w 149"/>
                  <a:gd name="T1" fmla="*/ 110 h 155"/>
                  <a:gd name="T2" fmla="*/ 122 w 149"/>
                  <a:gd name="T3" fmla="*/ 55 h 155"/>
                  <a:gd name="T4" fmla="*/ 96 w 149"/>
                  <a:gd name="T5" fmla="*/ 0 h 155"/>
                  <a:gd name="T6" fmla="*/ 0 w 149"/>
                  <a:gd name="T7" fmla="*/ 46 h 155"/>
                  <a:gd name="T8" fmla="*/ 26 w 149"/>
                  <a:gd name="T9" fmla="*/ 101 h 155"/>
                  <a:gd name="T10" fmla="*/ 52 w 149"/>
                  <a:gd name="T11" fmla="*/ 155 h 155"/>
                  <a:gd name="T12" fmla="*/ 149 w 149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55"/>
                  <a:gd name="T23" fmla="*/ 149 w 149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55">
                    <a:moveTo>
                      <a:pt x="149" y="110"/>
                    </a:moveTo>
                    <a:lnTo>
                      <a:pt x="122" y="55"/>
                    </a:lnTo>
                    <a:lnTo>
                      <a:pt x="96" y="0"/>
                    </a:lnTo>
                    <a:lnTo>
                      <a:pt x="0" y="46"/>
                    </a:lnTo>
                    <a:lnTo>
                      <a:pt x="26" y="101"/>
                    </a:lnTo>
                    <a:lnTo>
                      <a:pt x="52" y="155"/>
                    </a:lnTo>
                    <a:lnTo>
                      <a:pt x="149" y="1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07" name="Freeform 2647"/>
              <p:cNvSpPr>
                <a:spLocks noChangeAspect="1"/>
              </p:cNvSpPr>
              <p:nvPr/>
            </p:nvSpPr>
            <p:spPr bwMode="auto">
              <a:xfrm>
                <a:off x="1228" y="1163"/>
                <a:ext cx="4" cy="8"/>
              </a:xfrm>
              <a:custGeom>
                <a:avLst/>
                <a:gdLst>
                  <a:gd name="T0" fmla="*/ 29 w 29"/>
                  <a:gd name="T1" fmla="*/ 55 h 55"/>
                  <a:gd name="T2" fmla="*/ 3 w 29"/>
                  <a:gd name="T3" fmla="*/ 0 h 55"/>
                  <a:gd name="T4" fmla="*/ 0 w 29"/>
                  <a:gd name="T5" fmla="*/ 1 h 55"/>
                  <a:gd name="T6" fmla="*/ 29 w 29"/>
                  <a:gd name="T7" fmla="*/ 55 h 5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5"/>
                  <a:gd name="T14" fmla="*/ 29 w 29"/>
                  <a:gd name="T15" fmla="*/ 55 h 5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5">
                    <a:moveTo>
                      <a:pt x="29" y="55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9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08" name="Line 2648"/>
              <p:cNvSpPr>
                <a:spLocks noChangeAspect="1" noChangeShapeType="1"/>
              </p:cNvSpPr>
              <p:nvPr/>
            </p:nvSpPr>
            <p:spPr bwMode="auto">
              <a:xfrm flipH="1">
                <a:off x="1228" y="11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09" name="Freeform 2649"/>
              <p:cNvSpPr>
                <a:spLocks noChangeAspect="1"/>
              </p:cNvSpPr>
              <p:nvPr/>
            </p:nvSpPr>
            <p:spPr bwMode="auto">
              <a:xfrm>
                <a:off x="1215" y="1163"/>
                <a:ext cx="21" cy="23"/>
              </a:xfrm>
              <a:custGeom>
                <a:avLst/>
                <a:gdLst>
                  <a:gd name="T0" fmla="*/ 150 w 150"/>
                  <a:gd name="T1" fmla="*/ 107 h 157"/>
                  <a:gd name="T2" fmla="*/ 122 w 150"/>
                  <a:gd name="T3" fmla="*/ 54 h 157"/>
                  <a:gd name="T4" fmla="*/ 93 w 150"/>
                  <a:gd name="T5" fmla="*/ 0 h 157"/>
                  <a:gd name="T6" fmla="*/ 0 w 150"/>
                  <a:gd name="T7" fmla="*/ 50 h 157"/>
                  <a:gd name="T8" fmla="*/ 29 w 150"/>
                  <a:gd name="T9" fmla="*/ 104 h 157"/>
                  <a:gd name="T10" fmla="*/ 57 w 150"/>
                  <a:gd name="T11" fmla="*/ 157 h 157"/>
                  <a:gd name="T12" fmla="*/ 150 w 150"/>
                  <a:gd name="T13" fmla="*/ 107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57"/>
                  <a:gd name="T23" fmla="*/ 150 w 150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57">
                    <a:moveTo>
                      <a:pt x="150" y="107"/>
                    </a:moveTo>
                    <a:lnTo>
                      <a:pt x="122" y="54"/>
                    </a:lnTo>
                    <a:lnTo>
                      <a:pt x="93" y="0"/>
                    </a:lnTo>
                    <a:lnTo>
                      <a:pt x="0" y="50"/>
                    </a:lnTo>
                    <a:lnTo>
                      <a:pt x="29" y="104"/>
                    </a:lnTo>
                    <a:lnTo>
                      <a:pt x="57" y="157"/>
                    </a:lnTo>
                    <a:lnTo>
                      <a:pt x="150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10" name="Freeform 2650"/>
              <p:cNvSpPr>
                <a:spLocks noChangeAspect="1"/>
              </p:cNvSpPr>
              <p:nvPr/>
            </p:nvSpPr>
            <p:spPr bwMode="auto">
              <a:xfrm>
                <a:off x="1215" y="1163"/>
                <a:ext cx="21" cy="23"/>
              </a:xfrm>
              <a:custGeom>
                <a:avLst/>
                <a:gdLst>
                  <a:gd name="T0" fmla="*/ 150 w 150"/>
                  <a:gd name="T1" fmla="*/ 107 h 157"/>
                  <a:gd name="T2" fmla="*/ 122 w 150"/>
                  <a:gd name="T3" fmla="*/ 54 h 157"/>
                  <a:gd name="T4" fmla="*/ 93 w 150"/>
                  <a:gd name="T5" fmla="*/ 0 h 157"/>
                  <a:gd name="T6" fmla="*/ 0 w 150"/>
                  <a:gd name="T7" fmla="*/ 50 h 157"/>
                  <a:gd name="T8" fmla="*/ 29 w 150"/>
                  <a:gd name="T9" fmla="*/ 104 h 157"/>
                  <a:gd name="T10" fmla="*/ 57 w 150"/>
                  <a:gd name="T11" fmla="*/ 157 h 157"/>
                  <a:gd name="T12" fmla="*/ 150 w 150"/>
                  <a:gd name="T13" fmla="*/ 107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57"/>
                  <a:gd name="T23" fmla="*/ 150 w 150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57">
                    <a:moveTo>
                      <a:pt x="150" y="107"/>
                    </a:moveTo>
                    <a:lnTo>
                      <a:pt x="122" y="54"/>
                    </a:lnTo>
                    <a:lnTo>
                      <a:pt x="93" y="0"/>
                    </a:lnTo>
                    <a:lnTo>
                      <a:pt x="0" y="50"/>
                    </a:lnTo>
                    <a:lnTo>
                      <a:pt x="29" y="104"/>
                    </a:lnTo>
                    <a:lnTo>
                      <a:pt x="57" y="157"/>
                    </a:lnTo>
                    <a:lnTo>
                      <a:pt x="150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11" name="Freeform 2651"/>
              <p:cNvSpPr>
                <a:spLocks noChangeAspect="1"/>
              </p:cNvSpPr>
              <p:nvPr/>
            </p:nvSpPr>
            <p:spPr bwMode="auto">
              <a:xfrm>
                <a:off x="1214" y="1170"/>
                <a:ext cx="5" cy="8"/>
              </a:xfrm>
              <a:custGeom>
                <a:avLst/>
                <a:gdLst>
                  <a:gd name="T0" fmla="*/ 31 w 31"/>
                  <a:gd name="T1" fmla="*/ 54 h 54"/>
                  <a:gd name="T2" fmla="*/ 2 w 31"/>
                  <a:gd name="T3" fmla="*/ 0 h 54"/>
                  <a:gd name="T4" fmla="*/ 0 w 31"/>
                  <a:gd name="T5" fmla="*/ 1 h 54"/>
                  <a:gd name="T6" fmla="*/ 31 w 31"/>
                  <a:gd name="T7" fmla="*/ 54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54"/>
                  <a:gd name="T14" fmla="*/ 31 w 31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54">
                    <a:moveTo>
                      <a:pt x="31" y="54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1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12" name="Line 2652"/>
              <p:cNvSpPr>
                <a:spLocks noChangeAspect="1" noChangeShapeType="1"/>
              </p:cNvSpPr>
              <p:nvPr/>
            </p:nvSpPr>
            <p:spPr bwMode="auto">
              <a:xfrm flipH="1">
                <a:off x="1214" y="11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13" name="Freeform 2653"/>
              <p:cNvSpPr>
                <a:spLocks noChangeAspect="1"/>
              </p:cNvSpPr>
              <p:nvPr/>
            </p:nvSpPr>
            <p:spPr bwMode="auto">
              <a:xfrm>
                <a:off x="1201" y="1170"/>
                <a:ext cx="22" cy="23"/>
              </a:xfrm>
              <a:custGeom>
                <a:avLst/>
                <a:gdLst>
                  <a:gd name="T0" fmla="*/ 152 w 152"/>
                  <a:gd name="T1" fmla="*/ 105 h 157"/>
                  <a:gd name="T2" fmla="*/ 122 w 152"/>
                  <a:gd name="T3" fmla="*/ 53 h 157"/>
                  <a:gd name="T4" fmla="*/ 91 w 152"/>
                  <a:gd name="T5" fmla="*/ 0 h 157"/>
                  <a:gd name="T6" fmla="*/ 0 w 152"/>
                  <a:gd name="T7" fmla="*/ 53 h 157"/>
                  <a:gd name="T8" fmla="*/ 31 w 152"/>
                  <a:gd name="T9" fmla="*/ 105 h 157"/>
                  <a:gd name="T10" fmla="*/ 61 w 152"/>
                  <a:gd name="T11" fmla="*/ 157 h 157"/>
                  <a:gd name="T12" fmla="*/ 152 w 152"/>
                  <a:gd name="T13" fmla="*/ 105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7"/>
                  <a:gd name="T23" fmla="*/ 152 w 152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7">
                    <a:moveTo>
                      <a:pt x="152" y="105"/>
                    </a:moveTo>
                    <a:lnTo>
                      <a:pt x="122" y="53"/>
                    </a:lnTo>
                    <a:lnTo>
                      <a:pt x="91" y="0"/>
                    </a:lnTo>
                    <a:lnTo>
                      <a:pt x="0" y="53"/>
                    </a:lnTo>
                    <a:lnTo>
                      <a:pt x="31" y="105"/>
                    </a:lnTo>
                    <a:lnTo>
                      <a:pt x="61" y="157"/>
                    </a:lnTo>
                    <a:lnTo>
                      <a:pt x="152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14" name="Freeform 2654"/>
              <p:cNvSpPr>
                <a:spLocks noChangeAspect="1"/>
              </p:cNvSpPr>
              <p:nvPr/>
            </p:nvSpPr>
            <p:spPr bwMode="auto">
              <a:xfrm>
                <a:off x="1201" y="1170"/>
                <a:ext cx="22" cy="23"/>
              </a:xfrm>
              <a:custGeom>
                <a:avLst/>
                <a:gdLst>
                  <a:gd name="T0" fmla="*/ 152 w 152"/>
                  <a:gd name="T1" fmla="*/ 105 h 157"/>
                  <a:gd name="T2" fmla="*/ 122 w 152"/>
                  <a:gd name="T3" fmla="*/ 53 h 157"/>
                  <a:gd name="T4" fmla="*/ 91 w 152"/>
                  <a:gd name="T5" fmla="*/ 0 h 157"/>
                  <a:gd name="T6" fmla="*/ 0 w 152"/>
                  <a:gd name="T7" fmla="*/ 53 h 157"/>
                  <a:gd name="T8" fmla="*/ 31 w 152"/>
                  <a:gd name="T9" fmla="*/ 105 h 157"/>
                  <a:gd name="T10" fmla="*/ 61 w 152"/>
                  <a:gd name="T11" fmla="*/ 157 h 157"/>
                  <a:gd name="T12" fmla="*/ 152 w 152"/>
                  <a:gd name="T13" fmla="*/ 105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7"/>
                  <a:gd name="T23" fmla="*/ 152 w 152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7">
                    <a:moveTo>
                      <a:pt x="152" y="105"/>
                    </a:moveTo>
                    <a:lnTo>
                      <a:pt x="122" y="53"/>
                    </a:lnTo>
                    <a:lnTo>
                      <a:pt x="91" y="0"/>
                    </a:lnTo>
                    <a:lnTo>
                      <a:pt x="0" y="53"/>
                    </a:lnTo>
                    <a:lnTo>
                      <a:pt x="31" y="105"/>
                    </a:lnTo>
                    <a:lnTo>
                      <a:pt x="61" y="157"/>
                    </a:lnTo>
                    <a:lnTo>
                      <a:pt x="152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15" name="Freeform 2655"/>
              <p:cNvSpPr>
                <a:spLocks noChangeAspect="1"/>
              </p:cNvSpPr>
              <p:nvPr/>
            </p:nvSpPr>
            <p:spPr bwMode="auto">
              <a:xfrm>
                <a:off x="1201" y="1178"/>
                <a:ext cx="5" cy="7"/>
              </a:xfrm>
              <a:custGeom>
                <a:avLst/>
                <a:gdLst>
                  <a:gd name="T0" fmla="*/ 33 w 33"/>
                  <a:gd name="T1" fmla="*/ 52 h 52"/>
                  <a:gd name="T2" fmla="*/ 2 w 33"/>
                  <a:gd name="T3" fmla="*/ 0 h 52"/>
                  <a:gd name="T4" fmla="*/ 0 w 33"/>
                  <a:gd name="T5" fmla="*/ 1 h 52"/>
                  <a:gd name="T6" fmla="*/ 33 w 33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52"/>
                  <a:gd name="T14" fmla="*/ 33 w 33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52">
                    <a:moveTo>
                      <a:pt x="33" y="52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3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16" name="Line 2656"/>
              <p:cNvSpPr>
                <a:spLocks noChangeAspect="1" noChangeShapeType="1"/>
              </p:cNvSpPr>
              <p:nvPr/>
            </p:nvSpPr>
            <p:spPr bwMode="auto">
              <a:xfrm flipH="1">
                <a:off x="1201" y="11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17" name="Freeform 2657"/>
              <p:cNvSpPr>
                <a:spLocks noChangeAspect="1"/>
              </p:cNvSpPr>
              <p:nvPr/>
            </p:nvSpPr>
            <p:spPr bwMode="auto">
              <a:xfrm>
                <a:off x="1189" y="1178"/>
                <a:ext cx="22" cy="23"/>
              </a:xfrm>
              <a:custGeom>
                <a:avLst/>
                <a:gdLst>
                  <a:gd name="T0" fmla="*/ 153 w 153"/>
                  <a:gd name="T1" fmla="*/ 102 h 159"/>
                  <a:gd name="T2" fmla="*/ 120 w 153"/>
                  <a:gd name="T3" fmla="*/ 51 h 159"/>
                  <a:gd name="T4" fmla="*/ 87 w 153"/>
                  <a:gd name="T5" fmla="*/ 0 h 159"/>
                  <a:gd name="T6" fmla="*/ 0 w 153"/>
                  <a:gd name="T7" fmla="*/ 57 h 159"/>
                  <a:gd name="T8" fmla="*/ 33 w 153"/>
                  <a:gd name="T9" fmla="*/ 108 h 159"/>
                  <a:gd name="T10" fmla="*/ 66 w 153"/>
                  <a:gd name="T11" fmla="*/ 159 h 159"/>
                  <a:gd name="T12" fmla="*/ 153 w 153"/>
                  <a:gd name="T13" fmla="*/ 102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9"/>
                  <a:gd name="T23" fmla="*/ 153 w 153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9">
                    <a:moveTo>
                      <a:pt x="153" y="102"/>
                    </a:moveTo>
                    <a:lnTo>
                      <a:pt x="120" y="51"/>
                    </a:lnTo>
                    <a:lnTo>
                      <a:pt x="87" y="0"/>
                    </a:lnTo>
                    <a:lnTo>
                      <a:pt x="0" y="57"/>
                    </a:lnTo>
                    <a:lnTo>
                      <a:pt x="33" y="108"/>
                    </a:lnTo>
                    <a:lnTo>
                      <a:pt x="66" y="159"/>
                    </a:lnTo>
                    <a:lnTo>
                      <a:pt x="153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18" name="Freeform 2658"/>
              <p:cNvSpPr>
                <a:spLocks noChangeAspect="1"/>
              </p:cNvSpPr>
              <p:nvPr/>
            </p:nvSpPr>
            <p:spPr bwMode="auto">
              <a:xfrm>
                <a:off x="1189" y="1178"/>
                <a:ext cx="22" cy="23"/>
              </a:xfrm>
              <a:custGeom>
                <a:avLst/>
                <a:gdLst>
                  <a:gd name="T0" fmla="*/ 153 w 153"/>
                  <a:gd name="T1" fmla="*/ 102 h 159"/>
                  <a:gd name="T2" fmla="*/ 120 w 153"/>
                  <a:gd name="T3" fmla="*/ 51 h 159"/>
                  <a:gd name="T4" fmla="*/ 87 w 153"/>
                  <a:gd name="T5" fmla="*/ 0 h 159"/>
                  <a:gd name="T6" fmla="*/ 0 w 153"/>
                  <a:gd name="T7" fmla="*/ 57 h 159"/>
                  <a:gd name="T8" fmla="*/ 33 w 153"/>
                  <a:gd name="T9" fmla="*/ 108 h 159"/>
                  <a:gd name="T10" fmla="*/ 66 w 153"/>
                  <a:gd name="T11" fmla="*/ 159 h 159"/>
                  <a:gd name="T12" fmla="*/ 153 w 153"/>
                  <a:gd name="T13" fmla="*/ 102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9"/>
                  <a:gd name="T23" fmla="*/ 153 w 153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9">
                    <a:moveTo>
                      <a:pt x="153" y="102"/>
                    </a:moveTo>
                    <a:lnTo>
                      <a:pt x="120" y="51"/>
                    </a:lnTo>
                    <a:lnTo>
                      <a:pt x="87" y="0"/>
                    </a:lnTo>
                    <a:lnTo>
                      <a:pt x="0" y="57"/>
                    </a:lnTo>
                    <a:lnTo>
                      <a:pt x="33" y="108"/>
                    </a:lnTo>
                    <a:lnTo>
                      <a:pt x="66" y="159"/>
                    </a:lnTo>
                    <a:lnTo>
                      <a:pt x="153" y="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19" name="Freeform 2659"/>
              <p:cNvSpPr>
                <a:spLocks noChangeAspect="1"/>
              </p:cNvSpPr>
              <p:nvPr/>
            </p:nvSpPr>
            <p:spPr bwMode="auto">
              <a:xfrm>
                <a:off x="1189" y="1186"/>
                <a:ext cx="4" cy="8"/>
              </a:xfrm>
              <a:custGeom>
                <a:avLst/>
                <a:gdLst>
                  <a:gd name="T0" fmla="*/ 34 w 34"/>
                  <a:gd name="T1" fmla="*/ 51 h 51"/>
                  <a:gd name="T2" fmla="*/ 1 w 34"/>
                  <a:gd name="T3" fmla="*/ 0 h 51"/>
                  <a:gd name="T4" fmla="*/ 0 w 34"/>
                  <a:gd name="T5" fmla="*/ 1 h 51"/>
                  <a:gd name="T6" fmla="*/ 34 w 34"/>
                  <a:gd name="T7" fmla="*/ 51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"/>
                  <a:gd name="T13" fmla="*/ 0 h 51"/>
                  <a:gd name="T14" fmla="*/ 34 w 34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" h="51">
                    <a:moveTo>
                      <a:pt x="34" y="51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34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20" name="Line 2660"/>
              <p:cNvSpPr>
                <a:spLocks noChangeAspect="1" noChangeShapeType="1"/>
              </p:cNvSpPr>
              <p:nvPr/>
            </p:nvSpPr>
            <p:spPr bwMode="auto">
              <a:xfrm flipH="1">
                <a:off x="1189" y="118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21" name="Freeform 2661"/>
              <p:cNvSpPr>
                <a:spLocks noChangeAspect="1"/>
              </p:cNvSpPr>
              <p:nvPr/>
            </p:nvSpPr>
            <p:spPr bwMode="auto">
              <a:xfrm>
                <a:off x="1177" y="1186"/>
                <a:ext cx="21" cy="23"/>
              </a:xfrm>
              <a:custGeom>
                <a:avLst/>
                <a:gdLst>
                  <a:gd name="T0" fmla="*/ 152 w 152"/>
                  <a:gd name="T1" fmla="*/ 100 h 158"/>
                  <a:gd name="T2" fmla="*/ 118 w 152"/>
                  <a:gd name="T3" fmla="*/ 50 h 158"/>
                  <a:gd name="T4" fmla="*/ 84 w 152"/>
                  <a:gd name="T5" fmla="*/ 0 h 158"/>
                  <a:gd name="T6" fmla="*/ 0 w 152"/>
                  <a:gd name="T7" fmla="*/ 58 h 158"/>
                  <a:gd name="T8" fmla="*/ 34 w 152"/>
                  <a:gd name="T9" fmla="*/ 108 h 158"/>
                  <a:gd name="T10" fmla="*/ 68 w 152"/>
                  <a:gd name="T11" fmla="*/ 158 h 158"/>
                  <a:gd name="T12" fmla="*/ 152 w 152"/>
                  <a:gd name="T13" fmla="*/ 100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8"/>
                  <a:gd name="T23" fmla="*/ 152 w 152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8">
                    <a:moveTo>
                      <a:pt x="152" y="100"/>
                    </a:moveTo>
                    <a:lnTo>
                      <a:pt x="118" y="50"/>
                    </a:lnTo>
                    <a:lnTo>
                      <a:pt x="84" y="0"/>
                    </a:lnTo>
                    <a:lnTo>
                      <a:pt x="0" y="58"/>
                    </a:lnTo>
                    <a:lnTo>
                      <a:pt x="34" y="108"/>
                    </a:lnTo>
                    <a:lnTo>
                      <a:pt x="68" y="158"/>
                    </a:lnTo>
                    <a:lnTo>
                      <a:pt x="152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22" name="Freeform 2662"/>
              <p:cNvSpPr>
                <a:spLocks noChangeAspect="1"/>
              </p:cNvSpPr>
              <p:nvPr/>
            </p:nvSpPr>
            <p:spPr bwMode="auto">
              <a:xfrm>
                <a:off x="1177" y="1186"/>
                <a:ext cx="21" cy="23"/>
              </a:xfrm>
              <a:custGeom>
                <a:avLst/>
                <a:gdLst>
                  <a:gd name="T0" fmla="*/ 152 w 152"/>
                  <a:gd name="T1" fmla="*/ 100 h 158"/>
                  <a:gd name="T2" fmla="*/ 118 w 152"/>
                  <a:gd name="T3" fmla="*/ 50 h 158"/>
                  <a:gd name="T4" fmla="*/ 84 w 152"/>
                  <a:gd name="T5" fmla="*/ 0 h 158"/>
                  <a:gd name="T6" fmla="*/ 0 w 152"/>
                  <a:gd name="T7" fmla="*/ 58 h 158"/>
                  <a:gd name="T8" fmla="*/ 34 w 152"/>
                  <a:gd name="T9" fmla="*/ 108 h 158"/>
                  <a:gd name="T10" fmla="*/ 68 w 152"/>
                  <a:gd name="T11" fmla="*/ 158 h 158"/>
                  <a:gd name="T12" fmla="*/ 152 w 152"/>
                  <a:gd name="T13" fmla="*/ 100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8"/>
                  <a:gd name="T23" fmla="*/ 152 w 152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8">
                    <a:moveTo>
                      <a:pt x="152" y="100"/>
                    </a:moveTo>
                    <a:lnTo>
                      <a:pt x="118" y="50"/>
                    </a:lnTo>
                    <a:lnTo>
                      <a:pt x="84" y="0"/>
                    </a:lnTo>
                    <a:lnTo>
                      <a:pt x="0" y="58"/>
                    </a:lnTo>
                    <a:lnTo>
                      <a:pt x="34" y="108"/>
                    </a:lnTo>
                    <a:lnTo>
                      <a:pt x="68" y="158"/>
                    </a:lnTo>
                    <a:lnTo>
                      <a:pt x="152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23" name="Freeform 2663"/>
              <p:cNvSpPr>
                <a:spLocks noChangeAspect="1"/>
              </p:cNvSpPr>
              <p:nvPr/>
            </p:nvSpPr>
            <p:spPr bwMode="auto">
              <a:xfrm>
                <a:off x="1176" y="1195"/>
                <a:ext cx="5" cy="7"/>
              </a:xfrm>
              <a:custGeom>
                <a:avLst/>
                <a:gdLst>
                  <a:gd name="T0" fmla="*/ 37 w 37"/>
                  <a:gd name="T1" fmla="*/ 50 h 50"/>
                  <a:gd name="T2" fmla="*/ 3 w 37"/>
                  <a:gd name="T3" fmla="*/ 0 h 50"/>
                  <a:gd name="T4" fmla="*/ 0 w 37"/>
                  <a:gd name="T5" fmla="*/ 2 h 50"/>
                  <a:gd name="T6" fmla="*/ 37 w 37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5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7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24" name="Line 2664"/>
              <p:cNvSpPr>
                <a:spLocks noChangeAspect="1" noChangeShapeType="1"/>
              </p:cNvSpPr>
              <p:nvPr/>
            </p:nvSpPr>
            <p:spPr bwMode="auto">
              <a:xfrm flipH="1">
                <a:off x="1176" y="119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25" name="Freeform 2665"/>
              <p:cNvSpPr>
                <a:spLocks noChangeAspect="1"/>
              </p:cNvSpPr>
              <p:nvPr/>
            </p:nvSpPr>
            <p:spPr bwMode="auto">
              <a:xfrm>
                <a:off x="1154" y="1195"/>
                <a:ext cx="33" cy="32"/>
              </a:xfrm>
              <a:custGeom>
                <a:avLst/>
                <a:gdLst>
                  <a:gd name="T0" fmla="*/ 232 w 232"/>
                  <a:gd name="T1" fmla="*/ 96 h 221"/>
                  <a:gd name="T2" fmla="*/ 194 w 232"/>
                  <a:gd name="T3" fmla="*/ 48 h 221"/>
                  <a:gd name="T4" fmla="*/ 157 w 232"/>
                  <a:gd name="T5" fmla="*/ 0 h 221"/>
                  <a:gd name="T6" fmla="*/ 0 w 232"/>
                  <a:gd name="T7" fmla="*/ 126 h 221"/>
                  <a:gd name="T8" fmla="*/ 37 w 232"/>
                  <a:gd name="T9" fmla="*/ 173 h 221"/>
                  <a:gd name="T10" fmla="*/ 75 w 232"/>
                  <a:gd name="T11" fmla="*/ 221 h 221"/>
                  <a:gd name="T12" fmla="*/ 232 w 232"/>
                  <a:gd name="T13" fmla="*/ 9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2"/>
                  <a:gd name="T22" fmla="*/ 0 h 221"/>
                  <a:gd name="T23" fmla="*/ 232 w 232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2" h="221">
                    <a:moveTo>
                      <a:pt x="232" y="96"/>
                    </a:moveTo>
                    <a:lnTo>
                      <a:pt x="194" y="48"/>
                    </a:lnTo>
                    <a:lnTo>
                      <a:pt x="157" y="0"/>
                    </a:lnTo>
                    <a:lnTo>
                      <a:pt x="0" y="126"/>
                    </a:lnTo>
                    <a:lnTo>
                      <a:pt x="37" y="173"/>
                    </a:lnTo>
                    <a:lnTo>
                      <a:pt x="75" y="221"/>
                    </a:lnTo>
                    <a:lnTo>
                      <a:pt x="232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26" name="Freeform 2666"/>
              <p:cNvSpPr>
                <a:spLocks noChangeAspect="1"/>
              </p:cNvSpPr>
              <p:nvPr/>
            </p:nvSpPr>
            <p:spPr bwMode="auto">
              <a:xfrm>
                <a:off x="1154" y="1195"/>
                <a:ext cx="33" cy="32"/>
              </a:xfrm>
              <a:custGeom>
                <a:avLst/>
                <a:gdLst>
                  <a:gd name="T0" fmla="*/ 232 w 232"/>
                  <a:gd name="T1" fmla="*/ 96 h 221"/>
                  <a:gd name="T2" fmla="*/ 194 w 232"/>
                  <a:gd name="T3" fmla="*/ 48 h 221"/>
                  <a:gd name="T4" fmla="*/ 157 w 232"/>
                  <a:gd name="T5" fmla="*/ 0 h 221"/>
                  <a:gd name="T6" fmla="*/ 0 w 232"/>
                  <a:gd name="T7" fmla="*/ 126 h 221"/>
                  <a:gd name="T8" fmla="*/ 37 w 232"/>
                  <a:gd name="T9" fmla="*/ 173 h 221"/>
                  <a:gd name="T10" fmla="*/ 75 w 232"/>
                  <a:gd name="T11" fmla="*/ 221 h 221"/>
                  <a:gd name="T12" fmla="*/ 232 w 232"/>
                  <a:gd name="T13" fmla="*/ 9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2"/>
                  <a:gd name="T22" fmla="*/ 0 h 221"/>
                  <a:gd name="T23" fmla="*/ 232 w 232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2" h="221">
                    <a:moveTo>
                      <a:pt x="232" y="96"/>
                    </a:moveTo>
                    <a:lnTo>
                      <a:pt x="194" y="48"/>
                    </a:lnTo>
                    <a:lnTo>
                      <a:pt x="157" y="0"/>
                    </a:lnTo>
                    <a:lnTo>
                      <a:pt x="0" y="126"/>
                    </a:lnTo>
                    <a:lnTo>
                      <a:pt x="37" y="173"/>
                    </a:lnTo>
                    <a:lnTo>
                      <a:pt x="75" y="221"/>
                    </a:lnTo>
                    <a:lnTo>
                      <a:pt x="232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27" name="Freeform 2667"/>
              <p:cNvSpPr>
                <a:spLocks noChangeAspect="1"/>
              </p:cNvSpPr>
              <p:nvPr/>
            </p:nvSpPr>
            <p:spPr bwMode="auto">
              <a:xfrm>
                <a:off x="1153" y="1213"/>
                <a:ext cx="6" cy="7"/>
              </a:xfrm>
              <a:custGeom>
                <a:avLst/>
                <a:gdLst>
                  <a:gd name="T0" fmla="*/ 41 w 41"/>
                  <a:gd name="T1" fmla="*/ 47 h 47"/>
                  <a:gd name="T2" fmla="*/ 4 w 41"/>
                  <a:gd name="T3" fmla="*/ 0 h 47"/>
                  <a:gd name="T4" fmla="*/ 0 w 41"/>
                  <a:gd name="T5" fmla="*/ 3 h 47"/>
                  <a:gd name="T6" fmla="*/ 41 w 41"/>
                  <a:gd name="T7" fmla="*/ 47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7"/>
                  <a:gd name="T14" fmla="*/ 41 w 41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7">
                    <a:moveTo>
                      <a:pt x="41" y="47"/>
                    </a:moveTo>
                    <a:lnTo>
                      <a:pt x="4" y="0"/>
                    </a:lnTo>
                    <a:lnTo>
                      <a:pt x="0" y="3"/>
                    </a:lnTo>
                    <a:lnTo>
                      <a:pt x="41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28" name="Line 2668"/>
              <p:cNvSpPr>
                <a:spLocks noChangeAspect="1" noChangeShapeType="1"/>
              </p:cNvSpPr>
              <p:nvPr/>
            </p:nvSpPr>
            <p:spPr bwMode="auto">
              <a:xfrm flipH="1">
                <a:off x="1153" y="12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29" name="Freeform 2669"/>
              <p:cNvSpPr>
                <a:spLocks noChangeAspect="1"/>
              </p:cNvSpPr>
              <p:nvPr/>
            </p:nvSpPr>
            <p:spPr bwMode="auto">
              <a:xfrm>
                <a:off x="1132" y="1213"/>
                <a:ext cx="33" cy="32"/>
              </a:xfrm>
              <a:custGeom>
                <a:avLst/>
                <a:gdLst>
                  <a:gd name="T0" fmla="*/ 227 w 227"/>
                  <a:gd name="T1" fmla="*/ 89 h 223"/>
                  <a:gd name="T2" fmla="*/ 186 w 227"/>
                  <a:gd name="T3" fmla="*/ 44 h 223"/>
                  <a:gd name="T4" fmla="*/ 145 w 227"/>
                  <a:gd name="T5" fmla="*/ 0 h 223"/>
                  <a:gd name="T6" fmla="*/ 0 w 227"/>
                  <a:gd name="T7" fmla="*/ 134 h 223"/>
                  <a:gd name="T8" fmla="*/ 41 w 227"/>
                  <a:gd name="T9" fmla="*/ 179 h 223"/>
                  <a:gd name="T10" fmla="*/ 82 w 227"/>
                  <a:gd name="T11" fmla="*/ 223 h 223"/>
                  <a:gd name="T12" fmla="*/ 227 w 227"/>
                  <a:gd name="T13" fmla="*/ 89 h 2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223"/>
                  <a:gd name="T23" fmla="*/ 227 w 227"/>
                  <a:gd name="T24" fmla="*/ 223 h 2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223">
                    <a:moveTo>
                      <a:pt x="227" y="89"/>
                    </a:moveTo>
                    <a:lnTo>
                      <a:pt x="186" y="44"/>
                    </a:lnTo>
                    <a:lnTo>
                      <a:pt x="145" y="0"/>
                    </a:lnTo>
                    <a:lnTo>
                      <a:pt x="0" y="134"/>
                    </a:lnTo>
                    <a:lnTo>
                      <a:pt x="41" y="179"/>
                    </a:lnTo>
                    <a:lnTo>
                      <a:pt x="82" y="223"/>
                    </a:lnTo>
                    <a:lnTo>
                      <a:pt x="227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30" name="Freeform 2670"/>
              <p:cNvSpPr>
                <a:spLocks noChangeAspect="1"/>
              </p:cNvSpPr>
              <p:nvPr/>
            </p:nvSpPr>
            <p:spPr bwMode="auto">
              <a:xfrm>
                <a:off x="1132" y="1213"/>
                <a:ext cx="33" cy="32"/>
              </a:xfrm>
              <a:custGeom>
                <a:avLst/>
                <a:gdLst>
                  <a:gd name="T0" fmla="*/ 227 w 227"/>
                  <a:gd name="T1" fmla="*/ 89 h 223"/>
                  <a:gd name="T2" fmla="*/ 186 w 227"/>
                  <a:gd name="T3" fmla="*/ 44 h 223"/>
                  <a:gd name="T4" fmla="*/ 145 w 227"/>
                  <a:gd name="T5" fmla="*/ 0 h 223"/>
                  <a:gd name="T6" fmla="*/ 0 w 227"/>
                  <a:gd name="T7" fmla="*/ 134 h 223"/>
                  <a:gd name="T8" fmla="*/ 41 w 227"/>
                  <a:gd name="T9" fmla="*/ 179 h 223"/>
                  <a:gd name="T10" fmla="*/ 82 w 227"/>
                  <a:gd name="T11" fmla="*/ 223 h 223"/>
                  <a:gd name="T12" fmla="*/ 227 w 227"/>
                  <a:gd name="T13" fmla="*/ 89 h 2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223"/>
                  <a:gd name="T23" fmla="*/ 227 w 227"/>
                  <a:gd name="T24" fmla="*/ 223 h 2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223">
                    <a:moveTo>
                      <a:pt x="227" y="89"/>
                    </a:moveTo>
                    <a:lnTo>
                      <a:pt x="186" y="44"/>
                    </a:lnTo>
                    <a:lnTo>
                      <a:pt x="145" y="0"/>
                    </a:lnTo>
                    <a:lnTo>
                      <a:pt x="0" y="134"/>
                    </a:lnTo>
                    <a:lnTo>
                      <a:pt x="41" y="179"/>
                    </a:lnTo>
                    <a:lnTo>
                      <a:pt x="82" y="223"/>
                    </a:lnTo>
                    <a:lnTo>
                      <a:pt x="227" y="8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31" name="Freeform 2671"/>
              <p:cNvSpPr>
                <a:spLocks noChangeAspect="1"/>
              </p:cNvSpPr>
              <p:nvPr/>
            </p:nvSpPr>
            <p:spPr bwMode="auto">
              <a:xfrm>
                <a:off x="1132" y="1233"/>
                <a:ext cx="6" cy="6"/>
              </a:xfrm>
              <a:custGeom>
                <a:avLst/>
                <a:gdLst>
                  <a:gd name="T0" fmla="*/ 44 w 44"/>
                  <a:gd name="T1" fmla="*/ 45 h 45"/>
                  <a:gd name="T2" fmla="*/ 3 w 44"/>
                  <a:gd name="T3" fmla="*/ 0 h 45"/>
                  <a:gd name="T4" fmla="*/ 0 w 44"/>
                  <a:gd name="T5" fmla="*/ 3 h 45"/>
                  <a:gd name="T6" fmla="*/ 44 w 44"/>
                  <a:gd name="T7" fmla="*/ 45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45"/>
                  <a:gd name="T14" fmla="*/ 44 w 44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45">
                    <a:moveTo>
                      <a:pt x="44" y="4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4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32" name="Line 2672"/>
              <p:cNvSpPr>
                <a:spLocks noChangeAspect="1" noChangeShapeType="1"/>
              </p:cNvSpPr>
              <p:nvPr/>
            </p:nvSpPr>
            <p:spPr bwMode="auto">
              <a:xfrm flipH="1">
                <a:off x="1132" y="12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33" name="Freeform 2673"/>
              <p:cNvSpPr>
                <a:spLocks noChangeAspect="1"/>
              </p:cNvSpPr>
              <p:nvPr/>
            </p:nvSpPr>
            <p:spPr bwMode="auto">
              <a:xfrm>
                <a:off x="1113" y="1233"/>
                <a:ext cx="32" cy="32"/>
              </a:xfrm>
              <a:custGeom>
                <a:avLst/>
                <a:gdLst>
                  <a:gd name="T0" fmla="*/ 220 w 220"/>
                  <a:gd name="T1" fmla="*/ 84 h 224"/>
                  <a:gd name="T2" fmla="*/ 176 w 220"/>
                  <a:gd name="T3" fmla="*/ 42 h 224"/>
                  <a:gd name="T4" fmla="*/ 132 w 220"/>
                  <a:gd name="T5" fmla="*/ 0 h 224"/>
                  <a:gd name="T6" fmla="*/ 0 w 220"/>
                  <a:gd name="T7" fmla="*/ 140 h 224"/>
                  <a:gd name="T8" fmla="*/ 44 w 220"/>
                  <a:gd name="T9" fmla="*/ 182 h 224"/>
                  <a:gd name="T10" fmla="*/ 88 w 220"/>
                  <a:gd name="T11" fmla="*/ 224 h 224"/>
                  <a:gd name="T12" fmla="*/ 220 w 220"/>
                  <a:gd name="T13" fmla="*/ 84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0"/>
                  <a:gd name="T22" fmla="*/ 0 h 224"/>
                  <a:gd name="T23" fmla="*/ 220 w 220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0" h="224">
                    <a:moveTo>
                      <a:pt x="220" y="84"/>
                    </a:moveTo>
                    <a:lnTo>
                      <a:pt x="176" y="42"/>
                    </a:lnTo>
                    <a:lnTo>
                      <a:pt x="132" y="0"/>
                    </a:lnTo>
                    <a:lnTo>
                      <a:pt x="0" y="140"/>
                    </a:lnTo>
                    <a:lnTo>
                      <a:pt x="44" y="182"/>
                    </a:lnTo>
                    <a:lnTo>
                      <a:pt x="88" y="224"/>
                    </a:lnTo>
                    <a:lnTo>
                      <a:pt x="220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34" name="Freeform 2674"/>
              <p:cNvSpPr>
                <a:spLocks noChangeAspect="1"/>
              </p:cNvSpPr>
              <p:nvPr/>
            </p:nvSpPr>
            <p:spPr bwMode="auto">
              <a:xfrm>
                <a:off x="1113" y="1233"/>
                <a:ext cx="32" cy="32"/>
              </a:xfrm>
              <a:custGeom>
                <a:avLst/>
                <a:gdLst>
                  <a:gd name="T0" fmla="*/ 220 w 220"/>
                  <a:gd name="T1" fmla="*/ 84 h 224"/>
                  <a:gd name="T2" fmla="*/ 176 w 220"/>
                  <a:gd name="T3" fmla="*/ 42 h 224"/>
                  <a:gd name="T4" fmla="*/ 132 w 220"/>
                  <a:gd name="T5" fmla="*/ 0 h 224"/>
                  <a:gd name="T6" fmla="*/ 0 w 220"/>
                  <a:gd name="T7" fmla="*/ 140 h 224"/>
                  <a:gd name="T8" fmla="*/ 44 w 220"/>
                  <a:gd name="T9" fmla="*/ 182 h 224"/>
                  <a:gd name="T10" fmla="*/ 88 w 220"/>
                  <a:gd name="T11" fmla="*/ 224 h 224"/>
                  <a:gd name="T12" fmla="*/ 220 w 220"/>
                  <a:gd name="T13" fmla="*/ 84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0"/>
                  <a:gd name="T22" fmla="*/ 0 h 224"/>
                  <a:gd name="T23" fmla="*/ 220 w 220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0" h="224">
                    <a:moveTo>
                      <a:pt x="220" y="84"/>
                    </a:moveTo>
                    <a:lnTo>
                      <a:pt x="176" y="42"/>
                    </a:lnTo>
                    <a:lnTo>
                      <a:pt x="132" y="0"/>
                    </a:lnTo>
                    <a:lnTo>
                      <a:pt x="0" y="140"/>
                    </a:lnTo>
                    <a:lnTo>
                      <a:pt x="44" y="182"/>
                    </a:lnTo>
                    <a:lnTo>
                      <a:pt x="88" y="224"/>
                    </a:lnTo>
                    <a:lnTo>
                      <a:pt x="220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35" name="Freeform 2675"/>
              <p:cNvSpPr>
                <a:spLocks noChangeAspect="1"/>
              </p:cNvSpPr>
              <p:nvPr/>
            </p:nvSpPr>
            <p:spPr bwMode="auto">
              <a:xfrm>
                <a:off x="1113" y="1253"/>
                <a:ext cx="6" cy="6"/>
              </a:xfrm>
              <a:custGeom>
                <a:avLst/>
                <a:gdLst>
                  <a:gd name="T0" fmla="*/ 47 w 47"/>
                  <a:gd name="T1" fmla="*/ 42 h 42"/>
                  <a:gd name="T2" fmla="*/ 3 w 47"/>
                  <a:gd name="T3" fmla="*/ 0 h 42"/>
                  <a:gd name="T4" fmla="*/ 0 w 47"/>
                  <a:gd name="T5" fmla="*/ 3 h 42"/>
                  <a:gd name="T6" fmla="*/ 47 w 47"/>
                  <a:gd name="T7" fmla="*/ 42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42"/>
                  <a:gd name="T14" fmla="*/ 47 w 47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42">
                    <a:moveTo>
                      <a:pt x="47" y="42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7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36" name="Line 2676"/>
              <p:cNvSpPr>
                <a:spLocks noChangeAspect="1" noChangeShapeType="1"/>
              </p:cNvSpPr>
              <p:nvPr/>
            </p:nvSpPr>
            <p:spPr bwMode="auto">
              <a:xfrm flipH="1">
                <a:off x="1113" y="12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37" name="Freeform 2677"/>
              <p:cNvSpPr>
                <a:spLocks noChangeAspect="1"/>
              </p:cNvSpPr>
              <p:nvPr/>
            </p:nvSpPr>
            <p:spPr bwMode="auto">
              <a:xfrm>
                <a:off x="1096" y="1253"/>
                <a:ext cx="30" cy="32"/>
              </a:xfrm>
              <a:custGeom>
                <a:avLst/>
                <a:gdLst>
                  <a:gd name="T0" fmla="*/ 214 w 214"/>
                  <a:gd name="T1" fmla="*/ 77 h 224"/>
                  <a:gd name="T2" fmla="*/ 167 w 214"/>
                  <a:gd name="T3" fmla="*/ 39 h 224"/>
                  <a:gd name="T4" fmla="*/ 120 w 214"/>
                  <a:gd name="T5" fmla="*/ 0 h 224"/>
                  <a:gd name="T6" fmla="*/ 0 w 214"/>
                  <a:gd name="T7" fmla="*/ 147 h 224"/>
                  <a:gd name="T8" fmla="*/ 47 w 214"/>
                  <a:gd name="T9" fmla="*/ 186 h 224"/>
                  <a:gd name="T10" fmla="*/ 93 w 214"/>
                  <a:gd name="T11" fmla="*/ 224 h 224"/>
                  <a:gd name="T12" fmla="*/ 214 w 214"/>
                  <a:gd name="T13" fmla="*/ 77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4"/>
                  <a:gd name="T22" fmla="*/ 0 h 224"/>
                  <a:gd name="T23" fmla="*/ 214 w 214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4" h="224">
                    <a:moveTo>
                      <a:pt x="214" y="77"/>
                    </a:moveTo>
                    <a:lnTo>
                      <a:pt x="167" y="39"/>
                    </a:lnTo>
                    <a:lnTo>
                      <a:pt x="120" y="0"/>
                    </a:lnTo>
                    <a:lnTo>
                      <a:pt x="0" y="147"/>
                    </a:lnTo>
                    <a:lnTo>
                      <a:pt x="47" y="186"/>
                    </a:lnTo>
                    <a:lnTo>
                      <a:pt x="93" y="224"/>
                    </a:lnTo>
                    <a:lnTo>
                      <a:pt x="214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38" name="Freeform 2678"/>
              <p:cNvSpPr>
                <a:spLocks noChangeAspect="1"/>
              </p:cNvSpPr>
              <p:nvPr/>
            </p:nvSpPr>
            <p:spPr bwMode="auto">
              <a:xfrm>
                <a:off x="1096" y="1253"/>
                <a:ext cx="30" cy="32"/>
              </a:xfrm>
              <a:custGeom>
                <a:avLst/>
                <a:gdLst>
                  <a:gd name="T0" fmla="*/ 214 w 214"/>
                  <a:gd name="T1" fmla="*/ 77 h 224"/>
                  <a:gd name="T2" fmla="*/ 167 w 214"/>
                  <a:gd name="T3" fmla="*/ 39 h 224"/>
                  <a:gd name="T4" fmla="*/ 120 w 214"/>
                  <a:gd name="T5" fmla="*/ 0 h 224"/>
                  <a:gd name="T6" fmla="*/ 0 w 214"/>
                  <a:gd name="T7" fmla="*/ 147 h 224"/>
                  <a:gd name="T8" fmla="*/ 47 w 214"/>
                  <a:gd name="T9" fmla="*/ 186 h 224"/>
                  <a:gd name="T10" fmla="*/ 93 w 214"/>
                  <a:gd name="T11" fmla="*/ 224 h 224"/>
                  <a:gd name="T12" fmla="*/ 214 w 214"/>
                  <a:gd name="T13" fmla="*/ 77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4"/>
                  <a:gd name="T22" fmla="*/ 0 h 224"/>
                  <a:gd name="T23" fmla="*/ 214 w 214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4" h="224">
                    <a:moveTo>
                      <a:pt x="214" y="77"/>
                    </a:moveTo>
                    <a:lnTo>
                      <a:pt x="167" y="39"/>
                    </a:lnTo>
                    <a:lnTo>
                      <a:pt x="120" y="0"/>
                    </a:lnTo>
                    <a:lnTo>
                      <a:pt x="0" y="147"/>
                    </a:lnTo>
                    <a:lnTo>
                      <a:pt x="47" y="186"/>
                    </a:lnTo>
                    <a:lnTo>
                      <a:pt x="93" y="224"/>
                    </a:lnTo>
                    <a:lnTo>
                      <a:pt x="214" y="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39" name="Freeform 2679"/>
              <p:cNvSpPr>
                <a:spLocks noChangeAspect="1"/>
              </p:cNvSpPr>
              <p:nvPr/>
            </p:nvSpPr>
            <p:spPr bwMode="auto">
              <a:xfrm>
                <a:off x="1095" y="1274"/>
                <a:ext cx="7" cy="6"/>
              </a:xfrm>
              <a:custGeom>
                <a:avLst/>
                <a:gdLst>
                  <a:gd name="T0" fmla="*/ 49 w 49"/>
                  <a:gd name="T1" fmla="*/ 39 h 39"/>
                  <a:gd name="T2" fmla="*/ 2 w 49"/>
                  <a:gd name="T3" fmla="*/ 0 h 39"/>
                  <a:gd name="T4" fmla="*/ 0 w 49"/>
                  <a:gd name="T5" fmla="*/ 3 h 39"/>
                  <a:gd name="T6" fmla="*/ 49 w 49"/>
                  <a:gd name="T7" fmla="*/ 39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9"/>
                  <a:gd name="T14" fmla="*/ 49 w 49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9">
                    <a:moveTo>
                      <a:pt x="49" y="39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40" name="Line 2680"/>
              <p:cNvSpPr>
                <a:spLocks noChangeAspect="1" noChangeShapeType="1"/>
              </p:cNvSpPr>
              <p:nvPr/>
            </p:nvSpPr>
            <p:spPr bwMode="auto">
              <a:xfrm flipH="1">
                <a:off x="1095" y="12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41" name="Freeform 2681"/>
              <p:cNvSpPr>
                <a:spLocks noChangeAspect="1"/>
              </p:cNvSpPr>
              <p:nvPr/>
            </p:nvSpPr>
            <p:spPr bwMode="auto">
              <a:xfrm>
                <a:off x="1080" y="1275"/>
                <a:ext cx="29" cy="32"/>
              </a:xfrm>
              <a:custGeom>
                <a:avLst/>
                <a:gdLst>
                  <a:gd name="T0" fmla="*/ 206 w 206"/>
                  <a:gd name="T1" fmla="*/ 71 h 222"/>
                  <a:gd name="T2" fmla="*/ 158 w 206"/>
                  <a:gd name="T3" fmla="*/ 36 h 222"/>
                  <a:gd name="T4" fmla="*/ 109 w 206"/>
                  <a:gd name="T5" fmla="*/ 0 h 222"/>
                  <a:gd name="T6" fmla="*/ 0 w 206"/>
                  <a:gd name="T7" fmla="*/ 152 h 222"/>
                  <a:gd name="T8" fmla="*/ 48 w 206"/>
                  <a:gd name="T9" fmla="*/ 187 h 222"/>
                  <a:gd name="T10" fmla="*/ 97 w 206"/>
                  <a:gd name="T11" fmla="*/ 222 h 222"/>
                  <a:gd name="T12" fmla="*/ 206 w 206"/>
                  <a:gd name="T13" fmla="*/ 71 h 2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222"/>
                  <a:gd name="T23" fmla="*/ 206 w 206"/>
                  <a:gd name="T24" fmla="*/ 222 h 2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222">
                    <a:moveTo>
                      <a:pt x="206" y="71"/>
                    </a:moveTo>
                    <a:lnTo>
                      <a:pt x="158" y="36"/>
                    </a:lnTo>
                    <a:lnTo>
                      <a:pt x="109" y="0"/>
                    </a:lnTo>
                    <a:lnTo>
                      <a:pt x="0" y="152"/>
                    </a:lnTo>
                    <a:lnTo>
                      <a:pt x="48" y="187"/>
                    </a:lnTo>
                    <a:lnTo>
                      <a:pt x="97" y="222"/>
                    </a:lnTo>
                    <a:lnTo>
                      <a:pt x="206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42" name="Freeform 2682"/>
              <p:cNvSpPr>
                <a:spLocks noChangeAspect="1"/>
              </p:cNvSpPr>
              <p:nvPr/>
            </p:nvSpPr>
            <p:spPr bwMode="auto">
              <a:xfrm>
                <a:off x="1080" y="1275"/>
                <a:ext cx="29" cy="32"/>
              </a:xfrm>
              <a:custGeom>
                <a:avLst/>
                <a:gdLst>
                  <a:gd name="T0" fmla="*/ 206 w 206"/>
                  <a:gd name="T1" fmla="*/ 71 h 222"/>
                  <a:gd name="T2" fmla="*/ 158 w 206"/>
                  <a:gd name="T3" fmla="*/ 36 h 222"/>
                  <a:gd name="T4" fmla="*/ 109 w 206"/>
                  <a:gd name="T5" fmla="*/ 0 h 222"/>
                  <a:gd name="T6" fmla="*/ 0 w 206"/>
                  <a:gd name="T7" fmla="*/ 152 h 222"/>
                  <a:gd name="T8" fmla="*/ 48 w 206"/>
                  <a:gd name="T9" fmla="*/ 187 h 222"/>
                  <a:gd name="T10" fmla="*/ 97 w 206"/>
                  <a:gd name="T11" fmla="*/ 222 h 222"/>
                  <a:gd name="T12" fmla="*/ 206 w 206"/>
                  <a:gd name="T13" fmla="*/ 71 h 2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222"/>
                  <a:gd name="T23" fmla="*/ 206 w 206"/>
                  <a:gd name="T24" fmla="*/ 222 h 2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222">
                    <a:moveTo>
                      <a:pt x="206" y="71"/>
                    </a:moveTo>
                    <a:lnTo>
                      <a:pt x="158" y="36"/>
                    </a:lnTo>
                    <a:lnTo>
                      <a:pt x="109" y="0"/>
                    </a:lnTo>
                    <a:lnTo>
                      <a:pt x="0" y="152"/>
                    </a:lnTo>
                    <a:lnTo>
                      <a:pt x="48" y="187"/>
                    </a:lnTo>
                    <a:lnTo>
                      <a:pt x="97" y="222"/>
                    </a:lnTo>
                    <a:lnTo>
                      <a:pt x="206" y="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43" name="Freeform 2683"/>
              <p:cNvSpPr>
                <a:spLocks noChangeAspect="1"/>
              </p:cNvSpPr>
              <p:nvPr/>
            </p:nvSpPr>
            <p:spPr bwMode="auto">
              <a:xfrm>
                <a:off x="1079" y="1297"/>
                <a:ext cx="8" cy="5"/>
              </a:xfrm>
              <a:custGeom>
                <a:avLst/>
                <a:gdLst>
                  <a:gd name="T0" fmla="*/ 51 w 51"/>
                  <a:gd name="T1" fmla="*/ 35 h 35"/>
                  <a:gd name="T2" fmla="*/ 3 w 51"/>
                  <a:gd name="T3" fmla="*/ 0 h 35"/>
                  <a:gd name="T4" fmla="*/ 0 w 51"/>
                  <a:gd name="T5" fmla="*/ 2 h 35"/>
                  <a:gd name="T6" fmla="*/ 51 w 51"/>
                  <a:gd name="T7" fmla="*/ 35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5"/>
                  <a:gd name="T14" fmla="*/ 51 w 51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5">
                    <a:moveTo>
                      <a:pt x="51" y="35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51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44" name="Line 2684"/>
              <p:cNvSpPr>
                <a:spLocks noChangeAspect="1" noChangeShapeType="1"/>
              </p:cNvSpPr>
              <p:nvPr/>
            </p:nvSpPr>
            <p:spPr bwMode="auto">
              <a:xfrm flipH="1">
                <a:off x="1079" y="129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45" name="Freeform 2685"/>
              <p:cNvSpPr>
                <a:spLocks noChangeAspect="1"/>
              </p:cNvSpPr>
              <p:nvPr/>
            </p:nvSpPr>
            <p:spPr bwMode="auto">
              <a:xfrm>
                <a:off x="1065" y="1297"/>
                <a:ext cx="29" cy="31"/>
              </a:xfrm>
              <a:custGeom>
                <a:avLst/>
                <a:gdLst>
                  <a:gd name="T0" fmla="*/ 203 w 203"/>
                  <a:gd name="T1" fmla="*/ 66 h 221"/>
                  <a:gd name="T2" fmla="*/ 151 w 203"/>
                  <a:gd name="T3" fmla="*/ 33 h 221"/>
                  <a:gd name="T4" fmla="*/ 100 w 203"/>
                  <a:gd name="T5" fmla="*/ 0 h 221"/>
                  <a:gd name="T6" fmla="*/ 0 w 203"/>
                  <a:gd name="T7" fmla="*/ 155 h 221"/>
                  <a:gd name="T8" fmla="*/ 51 w 203"/>
                  <a:gd name="T9" fmla="*/ 188 h 221"/>
                  <a:gd name="T10" fmla="*/ 103 w 203"/>
                  <a:gd name="T11" fmla="*/ 221 h 221"/>
                  <a:gd name="T12" fmla="*/ 203 w 203"/>
                  <a:gd name="T13" fmla="*/ 6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"/>
                  <a:gd name="T22" fmla="*/ 0 h 221"/>
                  <a:gd name="T23" fmla="*/ 203 w 203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" h="221">
                    <a:moveTo>
                      <a:pt x="203" y="66"/>
                    </a:moveTo>
                    <a:lnTo>
                      <a:pt x="151" y="33"/>
                    </a:lnTo>
                    <a:lnTo>
                      <a:pt x="100" y="0"/>
                    </a:lnTo>
                    <a:lnTo>
                      <a:pt x="0" y="155"/>
                    </a:lnTo>
                    <a:lnTo>
                      <a:pt x="51" y="188"/>
                    </a:lnTo>
                    <a:lnTo>
                      <a:pt x="103" y="221"/>
                    </a:lnTo>
                    <a:lnTo>
                      <a:pt x="203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46" name="Freeform 2686"/>
              <p:cNvSpPr>
                <a:spLocks noChangeAspect="1"/>
              </p:cNvSpPr>
              <p:nvPr/>
            </p:nvSpPr>
            <p:spPr bwMode="auto">
              <a:xfrm>
                <a:off x="1065" y="1297"/>
                <a:ext cx="29" cy="31"/>
              </a:xfrm>
              <a:custGeom>
                <a:avLst/>
                <a:gdLst>
                  <a:gd name="T0" fmla="*/ 203 w 203"/>
                  <a:gd name="T1" fmla="*/ 66 h 221"/>
                  <a:gd name="T2" fmla="*/ 151 w 203"/>
                  <a:gd name="T3" fmla="*/ 33 h 221"/>
                  <a:gd name="T4" fmla="*/ 100 w 203"/>
                  <a:gd name="T5" fmla="*/ 0 h 221"/>
                  <a:gd name="T6" fmla="*/ 0 w 203"/>
                  <a:gd name="T7" fmla="*/ 155 h 221"/>
                  <a:gd name="T8" fmla="*/ 51 w 203"/>
                  <a:gd name="T9" fmla="*/ 188 h 221"/>
                  <a:gd name="T10" fmla="*/ 103 w 203"/>
                  <a:gd name="T11" fmla="*/ 221 h 221"/>
                  <a:gd name="T12" fmla="*/ 203 w 203"/>
                  <a:gd name="T13" fmla="*/ 6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"/>
                  <a:gd name="T22" fmla="*/ 0 h 221"/>
                  <a:gd name="T23" fmla="*/ 203 w 203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" h="221">
                    <a:moveTo>
                      <a:pt x="203" y="66"/>
                    </a:moveTo>
                    <a:lnTo>
                      <a:pt x="151" y="33"/>
                    </a:lnTo>
                    <a:lnTo>
                      <a:pt x="100" y="0"/>
                    </a:lnTo>
                    <a:lnTo>
                      <a:pt x="0" y="155"/>
                    </a:lnTo>
                    <a:lnTo>
                      <a:pt x="51" y="188"/>
                    </a:lnTo>
                    <a:lnTo>
                      <a:pt x="103" y="221"/>
                    </a:lnTo>
                    <a:lnTo>
                      <a:pt x="203" y="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47" name="Freeform 2687"/>
              <p:cNvSpPr>
                <a:spLocks noChangeAspect="1"/>
              </p:cNvSpPr>
              <p:nvPr/>
            </p:nvSpPr>
            <p:spPr bwMode="auto">
              <a:xfrm>
                <a:off x="1065" y="1319"/>
                <a:ext cx="7" cy="5"/>
              </a:xfrm>
              <a:custGeom>
                <a:avLst/>
                <a:gdLst>
                  <a:gd name="T0" fmla="*/ 53 w 53"/>
                  <a:gd name="T1" fmla="*/ 33 h 33"/>
                  <a:gd name="T2" fmla="*/ 2 w 53"/>
                  <a:gd name="T3" fmla="*/ 0 h 33"/>
                  <a:gd name="T4" fmla="*/ 0 w 53"/>
                  <a:gd name="T5" fmla="*/ 3 h 33"/>
                  <a:gd name="T6" fmla="*/ 53 w 53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3"/>
                  <a:gd name="T14" fmla="*/ 53 w 53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3">
                    <a:moveTo>
                      <a:pt x="53" y="33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3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48" name="Line 2688"/>
              <p:cNvSpPr>
                <a:spLocks noChangeAspect="1" noChangeShapeType="1"/>
              </p:cNvSpPr>
              <p:nvPr/>
            </p:nvSpPr>
            <p:spPr bwMode="auto">
              <a:xfrm flipH="1">
                <a:off x="1065" y="131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49" name="Freeform 2689"/>
              <p:cNvSpPr>
                <a:spLocks noChangeAspect="1"/>
              </p:cNvSpPr>
              <p:nvPr/>
            </p:nvSpPr>
            <p:spPr bwMode="auto">
              <a:xfrm>
                <a:off x="1052" y="1319"/>
                <a:ext cx="28" cy="32"/>
              </a:xfrm>
              <a:custGeom>
                <a:avLst/>
                <a:gdLst>
                  <a:gd name="T0" fmla="*/ 196 w 196"/>
                  <a:gd name="T1" fmla="*/ 59 h 219"/>
                  <a:gd name="T2" fmla="*/ 142 w 196"/>
                  <a:gd name="T3" fmla="*/ 30 h 219"/>
                  <a:gd name="T4" fmla="*/ 89 w 196"/>
                  <a:gd name="T5" fmla="*/ 0 h 219"/>
                  <a:gd name="T6" fmla="*/ 0 w 196"/>
                  <a:gd name="T7" fmla="*/ 160 h 219"/>
                  <a:gd name="T8" fmla="*/ 54 w 196"/>
                  <a:gd name="T9" fmla="*/ 189 h 219"/>
                  <a:gd name="T10" fmla="*/ 107 w 196"/>
                  <a:gd name="T11" fmla="*/ 219 h 219"/>
                  <a:gd name="T12" fmla="*/ 196 w 196"/>
                  <a:gd name="T13" fmla="*/ 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19"/>
                  <a:gd name="T23" fmla="*/ 196 w 19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19">
                    <a:moveTo>
                      <a:pt x="196" y="59"/>
                    </a:moveTo>
                    <a:lnTo>
                      <a:pt x="142" y="30"/>
                    </a:lnTo>
                    <a:lnTo>
                      <a:pt x="89" y="0"/>
                    </a:lnTo>
                    <a:lnTo>
                      <a:pt x="0" y="160"/>
                    </a:lnTo>
                    <a:lnTo>
                      <a:pt x="54" y="189"/>
                    </a:lnTo>
                    <a:lnTo>
                      <a:pt x="107" y="219"/>
                    </a:lnTo>
                    <a:lnTo>
                      <a:pt x="19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50" name="Freeform 2690"/>
              <p:cNvSpPr>
                <a:spLocks noChangeAspect="1"/>
              </p:cNvSpPr>
              <p:nvPr/>
            </p:nvSpPr>
            <p:spPr bwMode="auto">
              <a:xfrm>
                <a:off x="1052" y="1319"/>
                <a:ext cx="28" cy="32"/>
              </a:xfrm>
              <a:custGeom>
                <a:avLst/>
                <a:gdLst>
                  <a:gd name="T0" fmla="*/ 196 w 196"/>
                  <a:gd name="T1" fmla="*/ 59 h 219"/>
                  <a:gd name="T2" fmla="*/ 142 w 196"/>
                  <a:gd name="T3" fmla="*/ 30 h 219"/>
                  <a:gd name="T4" fmla="*/ 89 w 196"/>
                  <a:gd name="T5" fmla="*/ 0 h 219"/>
                  <a:gd name="T6" fmla="*/ 0 w 196"/>
                  <a:gd name="T7" fmla="*/ 160 h 219"/>
                  <a:gd name="T8" fmla="*/ 54 w 196"/>
                  <a:gd name="T9" fmla="*/ 189 h 219"/>
                  <a:gd name="T10" fmla="*/ 107 w 196"/>
                  <a:gd name="T11" fmla="*/ 219 h 219"/>
                  <a:gd name="T12" fmla="*/ 196 w 196"/>
                  <a:gd name="T13" fmla="*/ 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19"/>
                  <a:gd name="T23" fmla="*/ 196 w 19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19">
                    <a:moveTo>
                      <a:pt x="196" y="59"/>
                    </a:moveTo>
                    <a:lnTo>
                      <a:pt x="142" y="30"/>
                    </a:lnTo>
                    <a:lnTo>
                      <a:pt x="89" y="0"/>
                    </a:lnTo>
                    <a:lnTo>
                      <a:pt x="0" y="160"/>
                    </a:lnTo>
                    <a:lnTo>
                      <a:pt x="54" y="189"/>
                    </a:lnTo>
                    <a:lnTo>
                      <a:pt x="107" y="219"/>
                    </a:lnTo>
                    <a:lnTo>
                      <a:pt x="196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51" name="Freeform 2691"/>
              <p:cNvSpPr>
                <a:spLocks noChangeAspect="1"/>
              </p:cNvSpPr>
              <p:nvPr/>
            </p:nvSpPr>
            <p:spPr bwMode="auto">
              <a:xfrm>
                <a:off x="1052" y="1342"/>
                <a:ext cx="8" cy="4"/>
              </a:xfrm>
              <a:custGeom>
                <a:avLst/>
                <a:gdLst>
                  <a:gd name="T0" fmla="*/ 55 w 55"/>
                  <a:gd name="T1" fmla="*/ 29 h 29"/>
                  <a:gd name="T2" fmla="*/ 1 w 55"/>
                  <a:gd name="T3" fmla="*/ 0 h 29"/>
                  <a:gd name="T4" fmla="*/ 0 w 55"/>
                  <a:gd name="T5" fmla="*/ 2 h 29"/>
                  <a:gd name="T6" fmla="*/ 55 w 55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9"/>
                  <a:gd name="T14" fmla="*/ 55 w 55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9">
                    <a:moveTo>
                      <a:pt x="55" y="29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5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52" name="Line 2692"/>
              <p:cNvSpPr>
                <a:spLocks noChangeAspect="1" noChangeShapeType="1"/>
              </p:cNvSpPr>
              <p:nvPr/>
            </p:nvSpPr>
            <p:spPr bwMode="auto">
              <a:xfrm flipH="1">
                <a:off x="1052" y="13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53" name="Freeform 2693"/>
              <p:cNvSpPr>
                <a:spLocks noChangeAspect="1"/>
              </p:cNvSpPr>
              <p:nvPr/>
            </p:nvSpPr>
            <p:spPr bwMode="auto">
              <a:xfrm>
                <a:off x="1040" y="1343"/>
                <a:ext cx="27" cy="30"/>
              </a:xfrm>
              <a:custGeom>
                <a:avLst/>
                <a:gdLst>
                  <a:gd name="T0" fmla="*/ 189 w 189"/>
                  <a:gd name="T1" fmla="*/ 54 h 216"/>
                  <a:gd name="T2" fmla="*/ 135 w 189"/>
                  <a:gd name="T3" fmla="*/ 27 h 216"/>
                  <a:gd name="T4" fmla="*/ 80 w 189"/>
                  <a:gd name="T5" fmla="*/ 0 h 216"/>
                  <a:gd name="T6" fmla="*/ 0 w 189"/>
                  <a:gd name="T7" fmla="*/ 161 h 216"/>
                  <a:gd name="T8" fmla="*/ 54 w 189"/>
                  <a:gd name="T9" fmla="*/ 189 h 216"/>
                  <a:gd name="T10" fmla="*/ 109 w 189"/>
                  <a:gd name="T11" fmla="*/ 216 h 216"/>
                  <a:gd name="T12" fmla="*/ 189 w 189"/>
                  <a:gd name="T13" fmla="*/ 54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16"/>
                  <a:gd name="T23" fmla="*/ 189 w 189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16">
                    <a:moveTo>
                      <a:pt x="189" y="54"/>
                    </a:moveTo>
                    <a:lnTo>
                      <a:pt x="135" y="27"/>
                    </a:lnTo>
                    <a:lnTo>
                      <a:pt x="80" y="0"/>
                    </a:lnTo>
                    <a:lnTo>
                      <a:pt x="0" y="161"/>
                    </a:lnTo>
                    <a:lnTo>
                      <a:pt x="54" y="189"/>
                    </a:lnTo>
                    <a:lnTo>
                      <a:pt x="109" y="216"/>
                    </a:lnTo>
                    <a:lnTo>
                      <a:pt x="189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54" name="Freeform 2694"/>
              <p:cNvSpPr>
                <a:spLocks noChangeAspect="1"/>
              </p:cNvSpPr>
              <p:nvPr/>
            </p:nvSpPr>
            <p:spPr bwMode="auto">
              <a:xfrm>
                <a:off x="1040" y="1343"/>
                <a:ext cx="27" cy="30"/>
              </a:xfrm>
              <a:custGeom>
                <a:avLst/>
                <a:gdLst>
                  <a:gd name="T0" fmla="*/ 189 w 189"/>
                  <a:gd name="T1" fmla="*/ 54 h 216"/>
                  <a:gd name="T2" fmla="*/ 135 w 189"/>
                  <a:gd name="T3" fmla="*/ 27 h 216"/>
                  <a:gd name="T4" fmla="*/ 80 w 189"/>
                  <a:gd name="T5" fmla="*/ 0 h 216"/>
                  <a:gd name="T6" fmla="*/ 0 w 189"/>
                  <a:gd name="T7" fmla="*/ 161 h 216"/>
                  <a:gd name="T8" fmla="*/ 54 w 189"/>
                  <a:gd name="T9" fmla="*/ 189 h 216"/>
                  <a:gd name="T10" fmla="*/ 109 w 189"/>
                  <a:gd name="T11" fmla="*/ 216 h 216"/>
                  <a:gd name="T12" fmla="*/ 189 w 189"/>
                  <a:gd name="T13" fmla="*/ 54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16"/>
                  <a:gd name="T23" fmla="*/ 189 w 189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16">
                    <a:moveTo>
                      <a:pt x="189" y="54"/>
                    </a:moveTo>
                    <a:lnTo>
                      <a:pt x="135" y="27"/>
                    </a:lnTo>
                    <a:lnTo>
                      <a:pt x="80" y="0"/>
                    </a:lnTo>
                    <a:lnTo>
                      <a:pt x="0" y="161"/>
                    </a:lnTo>
                    <a:lnTo>
                      <a:pt x="54" y="189"/>
                    </a:lnTo>
                    <a:lnTo>
                      <a:pt x="109" y="216"/>
                    </a:lnTo>
                    <a:lnTo>
                      <a:pt x="189" y="5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55" name="Freeform 2695"/>
              <p:cNvSpPr>
                <a:spLocks noChangeAspect="1"/>
              </p:cNvSpPr>
              <p:nvPr/>
            </p:nvSpPr>
            <p:spPr bwMode="auto">
              <a:xfrm>
                <a:off x="1040" y="1366"/>
                <a:ext cx="8" cy="4"/>
              </a:xfrm>
              <a:custGeom>
                <a:avLst/>
                <a:gdLst>
                  <a:gd name="T0" fmla="*/ 56 w 56"/>
                  <a:gd name="T1" fmla="*/ 28 h 28"/>
                  <a:gd name="T2" fmla="*/ 2 w 56"/>
                  <a:gd name="T3" fmla="*/ 0 h 28"/>
                  <a:gd name="T4" fmla="*/ 0 w 56"/>
                  <a:gd name="T5" fmla="*/ 4 h 28"/>
                  <a:gd name="T6" fmla="*/ 56 w 56"/>
                  <a:gd name="T7" fmla="*/ 28 h 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8"/>
                  <a:gd name="T14" fmla="*/ 56 w 56"/>
                  <a:gd name="T15" fmla="*/ 28 h 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8">
                    <a:moveTo>
                      <a:pt x="56" y="28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56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56" name="Line 2696"/>
              <p:cNvSpPr>
                <a:spLocks noChangeAspect="1" noChangeShapeType="1"/>
              </p:cNvSpPr>
              <p:nvPr/>
            </p:nvSpPr>
            <p:spPr bwMode="auto">
              <a:xfrm flipH="1">
                <a:off x="1040" y="136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57" name="Freeform 2697"/>
              <p:cNvSpPr>
                <a:spLocks noChangeAspect="1"/>
              </p:cNvSpPr>
              <p:nvPr/>
            </p:nvSpPr>
            <p:spPr bwMode="auto">
              <a:xfrm>
                <a:off x="1030" y="1366"/>
                <a:ext cx="26" cy="31"/>
              </a:xfrm>
              <a:custGeom>
                <a:avLst/>
                <a:gdLst>
                  <a:gd name="T0" fmla="*/ 183 w 183"/>
                  <a:gd name="T1" fmla="*/ 48 h 213"/>
                  <a:gd name="T2" fmla="*/ 127 w 183"/>
                  <a:gd name="T3" fmla="*/ 24 h 213"/>
                  <a:gd name="T4" fmla="*/ 71 w 183"/>
                  <a:gd name="T5" fmla="*/ 0 h 213"/>
                  <a:gd name="T6" fmla="*/ 0 w 183"/>
                  <a:gd name="T7" fmla="*/ 165 h 213"/>
                  <a:gd name="T8" fmla="*/ 55 w 183"/>
                  <a:gd name="T9" fmla="*/ 189 h 213"/>
                  <a:gd name="T10" fmla="*/ 111 w 183"/>
                  <a:gd name="T11" fmla="*/ 213 h 213"/>
                  <a:gd name="T12" fmla="*/ 183 w 183"/>
                  <a:gd name="T13" fmla="*/ 48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13"/>
                  <a:gd name="T23" fmla="*/ 183 w 183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13">
                    <a:moveTo>
                      <a:pt x="183" y="48"/>
                    </a:moveTo>
                    <a:lnTo>
                      <a:pt x="127" y="24"/>
                    </a:lnTo>
                    <a:lnTo>
                      <a:pt x="71" y="0"/>
                    </a:lnTo>
                    <a:lnTo>
                      <a:pt x="0" y="165"/>
                    </a:lnTo>
                    <a:lnTo>
                      <a:pt x="55" y="189"/>
                    </a:lnTo>
                    <a:lnTo>
                      <a:pt x="111" y="213"/>
                    </a:lnTo>
                    <a:lnTo>
                      <a:pt x="183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58" name="Freeform 2698"/>
              <p:cNvSpPr>
                <a:spLocks noChangeAspect="1"/>
              </p:cNvSpPr>
              <p:nvPr/>
            </p:nvSpPr>
            <p:spPr bwMode="auto">
              <a:xfrm>
                <a:off x="1030" y="1366"/>
                <a:ext cx="26" cy="31"/>
              </a:xfrm>
              <a:custGeom>
                <a:avLst/>
                <a:gdLst>
                  <a:gd name="T0" fmla="*/ 183 w 183"/>
                  <a:gd name="T1" fmla="*/ 48 h 213"/>
                  <a:gd name="T2" fmla="*/ 127 w 183"/>
                  <a:gd name="T3" fmla="*/ 24 h 213"/>
                  <a:gd name="T4" fmla="*/ 71 w 183"/>
                  <a:gd name="T5" fmla="*/ 0 h 213"/>
                  <a:gd name="T6" fmla="*/ 0 w 183"/>
                  <a:gd name="T7" fmla="*/ 165 h 213"/>
                  <a:gd name="T8" fmla="*/ 55 w 183"/>
                  <a:gd name="T9" fmla="*/ 189 h 213"/>
                  <a:gd name="T10" fmla="*/ 111 w 183"/>
                  <a:gd name="T11" fmla="*/ 213 h 213"/>
                  <a:gd name="T12" fmla="*/ 183 w 183"/>
                  <a:gd name="T13" fmla="*/ 48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13"/>
                  <a:gd name="T23" fmla="*/ 183 w 183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13">
                    <a:moveTo>
                      <a:pt x="183" y="48"/>
                    </a:moveTo>
                    <a:lnTo>
                      <a:pt x="127" y="24"/>
                    </a:lnTo>
                    <a:lnTo>
                      <a:pt x="71" y="0"/>
                    </a:lnTo>
                    <a:lnTo>
                      <a:pt x="0" y="165"/>
                    </a:lnTo>
                    <a:lnTo>
                      <a:pt x="55" y="189"/>
                    </a:lnTo>
                    <a:lnTo>
                      <a:pt x="111" y="213"/>
                    </a:lnTo>
                    <a:lnTo>
                      <a:pt x="183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59" name="Freeform 2699"/>
              <p:cNvSpPr>
                <a:spLocks noChangeAspect="1"/>
              </p:cNvSpPr>
              <p:nvPr/>
            </p:nvSpPr>
            <p:spPr bwMode="auto">
              <a:xfrm>
                <a:off x="1030" y="1390"/>
                <a:ext cx="8" cy="3"/>
              </a:xfrm>
              <a:custGeom>
                <a:avLst/>
                <a:gdLst>
                  <a:gd name="T0" fmla="*/ 56 w 56"/>
                  <a:gd name="T1" fmla="*/ 24 h 24"/>
                  <a:gd name="T2" fmla="*/ 1 w 56"/>
                  <a:gd name="T3" fmla="*/ 0 h 24"/>
                  <a:gd name="T4" fmla="*/ 0 w 56"/>
                  <a:gd name="T5" fmla="*/ 2 h 24"/>
                  <a:gd name="T6" fmla="*/ 56 w 56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4"/>
                  <a:gd name="T14" fmla="*/ 56 w 56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4">
                    <a:moveTo>
                      <a:pt x="56" y="24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6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60" name="Line 2700"/>
              <p:cNvSpPr>
                <a:spLocks noChangeAspect="1" noChangeShapeType="1"/>
              </p:cNvSpPr>
              <p:nvPr/>
            </p:nvSpPr>
            <p:spPr bwMode="auto">
              <a:xfrm flipH="1">
                <a:off x="1030" y="13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61" name="Freeform 2701"/>
              <p:cNvSpPr>
                <a:spLocks noChangeAspect="1"/>
              </p:cNvSpPr>
              <p:nvPr/>
            </p:nvSpPr>
            <p:spPr bwMode="auto">
              <a:xfrm>
                <a:off x="1021" y="1390"/>
                <a:ext cx="25" cy="30"/>
              </a:xfrm>
              <a:custGeom>
                <a:avLst/>
                <a:gdLst>
                  <a:gd name="T0" fmla="*/ 177 w 177"/>
                  <a:gd name="T1" fmla="*/ 44 h 210"/>
                  <a:gd name="T2" fmla="*/ 120 w 177"/>
                  <a:gd name="T3" fmla="*/ 22 h 210"/>
                  <a:gd name="T4" fmla="*/ 64 w 177"/>
                  <a:gd name="T5" fmla="*/ 0 h 210"/>
                  <a:gd name="T6" fmla="*/ 0 w 177"/>
                  <a:gd name="T7" fmla="*/ 166 h 210"/>
                  <a:gd name="T8" fmla="*/ 57 w 177"/>
                  <a:gd name="T9" fmla="*/ 188 h 210"/>
                  <a:gd name="T10" fmla="*/ 114 w 177"/>
                  <a:gd name="T11" fmla="*/ 210 h 210"/>
                  <a:gd name="T12" fmla="*/ 177 w 177"/>
                  <a:gd name="T13" fmla="*/ 44 h 2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7"/>
                  <a:gd name="T22" fmla="*/ 0 h 210"/>
                  <a:gd name="T23" fmla="*/ 177 w 177"/>
                  <a:gd name="T24" fmla="*/ 210 h 2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7" h="210">
                    <a:moveTo>
                      <a:pt x="177" y="44"/>
                    </a:moveTo>
                    <a:lnTo>
                      <a:pt x="120" y="22"/>
                    </a:lnTo>
                    <a:lnTo>
                      <a:pt x="64" y="0"/>
                    </a:lnTo>
                    <a:lnTo>
                      <a:pt x="0" y="166"/>
                    </a:lnTo>
                    <a:lnTo>
                      <a:pt x="57" y="188"/>
                    </a:lnTo>
                    <a:lnTo>
                      <a:pt x="114" y="210"/>
                    </a:lnTo>
                    <a:lnTo>
                      <a:pt x="177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62" name="Freeform 2702"/>
              <p:cNvSpPr>
                <a:spLocks noChangeAspect="1"/>
              </p:cNvSpPr>
              <p:nvPr/>
            </p:nvSpPr>
            <p:spPr bwMode="auto">
              <a:xfrm>
                <a:off x="1021" y="1390"/>
                <a:ext cx="25" cy="30"/>
              </a:xfrm>
              <a:custGeom>
                <a:avLst/>
                <a:gdLst>
                  <a:gd name="T0" fmla="*/ 177 w 177"/>
                  <a:gd name="T1" fmla="*/ 44 h 210"/>
                  <a:gd name="T2" fmla="*/ 120 w 177"/>
                  <a:gd name="T3" fmla="*/ 22 h 210"/>
                  <a:gd name="T4" fmla="*/ 64 w 177"/>
                  <a:gd name="T5" fmla="*/ 0 h 210"/>
                  <a:gd name="T6" fmla="*/ 0 w 177"/>
                  <a:gd name="T7" fmla="*/ 166 h 210"/>
                  <a:gd name="T8" fmla="*/ 57 w 177"/>
                  <a:gd name="T9" fmla="*/ 188 h 210"/>
                  <a:gd name="T10" fmla="*/ 114 w 177"/>
                  <a:gd name="T11" fmla="*/ 210 h 210"/>
                  <a:gd name="T12" fmla="*/ 177 w 177"/>
                  <a:gd name="T13" fmla="*/ 44 h 2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7"/>
                  <a:gd name="T22" fmla="*/ 0 h 210"/>
                  <a:gd name="T23" fmla="*/ 177 w 177"/>
                  <a:gd name="T24" fmla="*/ 210 h 2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7" h="210">
                    <a:moveTo>
                      <a:pt x="177" y="44"/>
                    </a:moveTo>
                    <a:lnTo>
                      <a:pt x="120" y="22"/>
                    </a:lnTo>
                    <a:lnTo>
                      <a:pt x="64" y="0"/>
                    </a:lnTo>
                    <a:lnTo>
                      <a:pt x="0" y="166"/>
                    </a:lnTo>
                    <a:lnTo>
                      <a:pt x="57" y="188"/>
                    </a:lnTo>
                    <a:lnTo>
                      <a:pt x="114" y="210"/>
                    </a:lnTo>
                    <a:lnTo>
                      <a:pt x="177" y="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63" name="Freeform 2703"/>
              <p:cNvSpPr>
                <a:spLocks noChangeAspect="1"/>
              </p:cNvSpPr>
              <p:nvPr/>
            </p:nvSpPr>
            <p:spPr bwMode="auto">
              <a:xfrm>
                <a:off x="1021" y="1414"/>
                <a:ext cx="8" cy="3"/>
              </a:xfrm>
              <a:custGeom>
                <a:avLst/>
                <a:gdLst>
                  <a:gd name="T0" fmla="*/ 58 w 58"/>
                  <a:gd name="T1" fmla="*/ 22 h 22"/>
                  <a:gd name="T2" fmla="*/ 1 w 58"/>
                  <a:gd name="T3" fmla="*/ 0 h 22"/>
                  <a:gd name="T4" fmla="*/ 0 w 58"/>
                  <a:gd name="T5" fmla="*/ 4 h 22"/>
                  <a:gd name="T6" fmla="*/ 58 w 58"/>
                  <a:gd name="T7" fmla="*/ 22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2"/>
                  <a:gd name="T14" fmla="*/ 58 w 58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2">
                    <a:moveTo>
                      <a:pt x="58" y="22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8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64" name="Line 2704"/>
              <p:cNvSpPr>
                <a:spLocks noChangeAspect="1" noChangeShapeType="1"/>
              </p:cNvSpPr>
              <p:nvPr/>
            </p:nvSpPr>
            <p:spPr bwMode="auto">
              <a:xfrm flipH="1">
                <a:off x="1021" y="14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65" name="Freeform 2705"/>
              <p:cNvSpPr>
                <a:spLocks noChangeAspect="1"/>
              </p:cNvSpPr>
              <p:nvPr/>
            </p:nvSpPr>
            <p:spPr bwMode="auto">
              <a:xfrm>
                <a:off x="1013" y="1414"/>
                <a:ext cx="24" cy="30"/>
              </a:xfrm>
              <a:custGeom>
                <a:avLst/>
                <a:gdLst>
                  <a:gd name="T0" fmla="*/ 171 w 171"/>
                  <a:gd name="T1" fmla="*/ 36 h 206"/>
                  <a:gd name="T2" fmla="*/ 113 w 171"/>
                  <a:gd name="T3" fmla="*/ 18 h 206"/>
                  <a:gd name="T4" fmla="*/ 55 w 171"/>
                  <a:gd name="T5" fmla="*/ 0 h 206"/>
                  <a:gd name="T6" fmla="*/ 0 w 171"/>
                  <a:gd name="T7" fmla="*/ 169 h 206"/>
                  <a:gd name="T8" fmla="*/ 58 w 171"/>
                  <a:gd name="T9" fmla="*/ 188 h 206"/>
                  <a:gd name="T10" fmla="*/ 116 w 171"/>
                  <a:gd name="T11" fmla="*/ 206 h 206"/>
                  <a:gd name="T12" fmla="*/ 171 w 171"/>
                  <a:gd name="T13" fmla="*/ 36 h 2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206"/>
                  <a:gd name="T23" fmla="*/ 171 w 171"/>
                  <a:gd name="T24" fmla="*/ 206 h 2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206">
                    <a:moveTo>
                      <a:pt x="171" y="36"/>
                    </a:moveTo>
                    <a:lnTo>
                      <a:pt x="113" y="18"/>
                    </a:lnTo>
                    <a:lnTo>
                      <a:pt x="55" y="0"/>
                    </a:lnTo>
                    <a:lnTo>
                      <a:pt x="0" y="169"/>
                    </a:lnTo>
                    <a:lnTo>
                      <a:pt x="58" y="188"/>
                    </a:lnTo>
                    <a:lnTo>
                      <a:pt x="116" y="206"/>
                    </a:lnTo>
                    <a:lnTo>
                      <a:pt x="171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66" name="Freeform 2706"/>
              <p:cNvSpPr>
                <a:spLocks noChangeAspect="1"/>
              </p:cNvSpPr>
              <p:nvPr/>
            </p:nvSpPr>
            <p:spPr bwMode="auto">
              <a:xfrm>
                <a:off x="1013" y="1414"/>
                <a:ext cx="24" cy="30"/>
              </a:xfrm>
              <a:custGeom>
                <a:avLst/>
                <a:gdLst>
                  <a:gd name="T0" fmla="*/ 171 w 171"/>
                  <a:gd name="T1" fmla="*/ 36 h 206"/>
                  <a:gd name="T2" fmla="*/ 113 w 171"/>
                  <a:gd name="T3" fmla="*/ 18 h 206"/>
                  <a:gd name="T4" fmla="*/ 55 w 171"/>
                  <a:gd name="T5" fmla="*/ 0 h 206"/>
                  <a:gd name="T6" fmla="*/ 0 w 171"/>
                  <a:gd name="T7" fmla="*/ 169 h 206"/>
                  <a:gd name="T8" fmla="*/ 58 w 171"/>
                  <a:gd name="T9" fmla="*/ 188 h 206"/>
                  <a:gd name="T10" fmla="*/ 116 w 171"/>
                  <a:gd name="T11" fmla="*/ 206 h 206"/>
                  <a:gd name="T12" fmla="*/ 171 w 171"/>
                  <a:gd name="T13" fmla="*/ 36 h 2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206"/>
                  <a:gd name="T23" fmla="*/ 171 w 171"/>
                  <a:gd name="T24" fmla="*/ 206 h 2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206">
                    <a:moveTo>
                      <a:pt x="171" y="36"/>
                    </a:moveTo>
                    <a:lnTo>
                      <a:pt x="113" y="18"/>
                    </a:lnTo>
                    <a:lnTo>
                      <a:pt x="55" y="0"/>
                    </a:lnTo>
                    <a:lnTo>
                      <a:pt x="0" y="169"/>
                    </a:lnTo>
                    <a:lnTo>
                      <a:pt x="58" y="188"/>
                    </a:lnTo>
                    <a:lnTo>
                      <a:pt x="116" y="206"/>
                    </a:lnTo>
                    <a:lnTo>
                      <a:pt x="171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67" name="Freeform 2707"/>
              <p:cNvSpPr>
                <a:spLocks noChangeAspect="1"/>
              </p:cNvSpPr>
              <p:nvPr/>
            </p:nvSpPr>
            <p:spPr bwMode="auto">
              <a:xfrm>
                <a:off x="1013" y="1438"/>
                <a:ext cx="8" cy="3"/>
              </a:xfrm>
              <a:custGeom>
                <a:avLst/>
                <a:gdLst>
                  <a:gd name="T0" fmla="*/ 59 w 59"/>
                  <a:gd name="T1" fmla="*/ 19 h 19"/>
                  <a:gd name="T2" fmla="*/ 1 w 59"/>
                  <a:gd name="T3" fmla="*/ 0 h 19"/>
                  <a:gd name="T4" fmla="*/ 0 w 59"/>
                  <a:gd name="T5" fmla="*/ 3 h 19"/>
                  <a:gd name="T6" fmla="*/ 59 w 59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9"/>
                  <a:gd name="T14" fmla="*/ 59 w 59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9">
                    <a:moveTo>
                      <a:pt x="59" y="19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59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68" name="Line 2708"/>
              <p:cNvSpPr>
                <a:spLocks noChangeAspect="1" noChangeShapeType="1"/>
              </p:cNvSpPr>
              <p:nvPr/>
            </p:nvSpPr>
            <p:spPr bwMode="auto">
              <a:xfrm flipH="1">
                <a:off x="1013" y="14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69" name="Freeform 2709"/>
              <p:cNvSpPr>
                <a:spLocks noChangeAspect="1"/>
              </p:cNvSpPr>
              <p:nvPr/>
            </p:nvSpPr>
            <p:spPr bwMode="auto">
              <a:xfrm>
                <a:off x="1006" y="1439"/>
                <a:ext cx="23" cy="29"/>
              </a:xfrm>
              <a:custGeom>
                <a:avLst/>
                <a:gdLst>
                  <a:gd name="T0" fmla="*/ 166 w 166"/>
                  <a:gd name="T1" fmla="*/ 32 h 202"/>
                  <a:gd name="T2" fmla="*/ 107 w 166"/>
                  <a:gd name="T3" fmla="*/ 16 h 202"/>
                  <a:gd name="T4" fmla="*/ 48 w 166"/>
                  <a:gd name="T5" fmla="*/ 0 h 202"/>
                  <a:gd name="T6" fmla="*/ 0 w 166"/>
                  <a:gd name="T7" fmla="*/ 171 h 202"/>
                  <a:gd name="T8" fmla="*/ 60 w 166"/>
                  <a:gd name="T9" fmla="*/ 186 h 202"/>
                  <a:gd name="T10" fmla="*/ 119 w 166"/>
                  <a:gd name="T11" fmla="*/ 202 h 202"/>
                  <a:gd name="T12" fmla="*/ 166 w 166"/>
                  <a:gd name="T13" fmla="*/ 32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02"/>
                  <a:gd name="T23" fmla="*/ 166 w 166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02">
                    <a:moveTo>
                      <a:pt x="166" y="32"/>
                    </a:moveTo>
                    <a:lnTo>
                      <a:pt x="107" y="16"/>
                    </a:lnTo>
                    <a:lnTo>
                      <a:pt x="48" y="0"/>
                    </a:lnTo>
                    <a:lnTo>
                      <a:pt x="0" y="171"/>
                    </a:lnTo>
                    <a:lnTo>
                      <a:pt x="60" y="186"/>
                    </a:lnTo>
                    <a:lnTo>
                      <a:pt x="119" y="202"/>
                    </a:lnTo>
                    <a:lnTo>
                      <a:pt x="16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70" name="Freeform 2710"/>
              <p:cNvSpPr>
                <a:spLocks noChangeAspect="1"/>
              </p:cNvSpPr>
              <p:nvPr/>
            </p:nvSpPr>
            <p:spPr bwMode="auto">
              <a:xfrm>
                <a:off x="1006" y="1439"/>
                <a:ext cx="23" cy="29"/>
              </a:xfrm>
              <a:custGeom>
                <a:avLst/>
                <a:gdLst>
                  <a:gd name="T0" fmla="*/ 166 w 166"/>
                  <a:gd name="T1" fmla="*/ 32 h 202"/>
                  <a:gd name="T2" fmla="*/ 107 w 166"/>
                  <a:gd name="T3" fmla="*/ 16 h 202"/>
                  <a:gd name="T4" fmla="*/ 48 w 166"/>
                  <a:gd name="T5" fmla="*/ 0 h 202"/>
                  <a:gd name="T6" fmla="*/ 0 w 166"/>
                  <a:gd name="T7" fmla="*/ 171 h 202"/>
                  <a:gd name="T8" fmla="*/ 60 w 166"/>
                  <a:gd name="T9" fmla="*/ 186 h 202"/>
                  <a:gd name="T10" fmla="*/ 119 w 166"/>
                  <a:gd name="T11" fmla="*/ 202 h 202"/>
                  <a:gd name="T12" fmla="*/ 166 w 166"/>
                  <a:gd name="T13" fmla="*/ 32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02"/>
                  <a:gd name="T23" fmla="*/ 166 w 166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02">
                    <a:moveTo>
                      <a:pt x="166" y="32"/>
                    </a:moveTo>
                    <a:lnTo>
                      <a:pt x="107" y="16"/>
                    </a:lnTo>
                    <a:lnTo>
                      <a:pt x="48" y="0"/>
                    </a:lnTo>
                    <a:lnTo>
                      <a:pt x="0" y="171"/>
                    </a:lnTo>
                    <a:lnTo>
                      <a:pt x="60" y="186"/>
                    </a:lnTo>
                    <a:lnTo>
                      <a:pt x="119" y="202"/>
                    </a:lnTo>
                    <a:lnTo>
                      <a:pt x="166" y="3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71" name="Freeform 2711"/>
              <p:cNvSpPr>
                <a:spLocks noChangeAspect="1"/>
              </p:cNvSpPr>
              <p:nvPr/>
            </p:nvSpPr>
            <p:spPr bwMode="auto">
              <a:xfrm>
                <a:off x="1006" y="1463"/>
                <a:ext cx="8" cy="2"/>
              </a:xfrm>
              <a:custGeom>
                <a:avLst/>
                <a:gdLst>
                  <a:gd name="T0" fmla="*/ 60 w 60"/>
                  <a:gd name="T1" fmla="*/ 15 h 15"/>
                  <a:gd name="T2" fmla="*/ 0 w 60"/>
                  <a:gd name="T3" fmla="*/ 0 h 15"/>
                  <a:gd name="T4" fmla="*/ 0 w 60"/>
                  <a:gd name="T5" fmla="*/ 2 h 15"/>
                  <a:gd name="T6" fmla="*/ 60 w 60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"/>
                  <a:gd name="T14" fmla="*/ 60 w 60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">
                    <a:moveTo>
                      <a:pt x="60" y="15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6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72" name="Line 2712"/>
              <p:cNvSpPr>
                <a:spLocks noChangeAspect="1" noChangeShapeType="1"/>
              </p:cNvSpPr>
              <p:nvPr/>
            </p:nvSpPr>
            <p:spPr bwMode="auto">
              <a:xfrm>
                <a:off x="1006" y="14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73" name="Freeform 2713"/>
              <p:cNvSpPr>
                <a:spLocks noChangeAspect="1"/>
              </p:cNvSpPr>
              <p:nvPr/>
            </p:nvSpPr>
            <p:spPr bwMode="auto">
              <a:xfrm>
                <a:off x="1000" y="1464"/>
                <a:ext cx="23" cy="28"/>
              </a:xfrm>
              <a:custGeom>
                <a:avLst/>
                <a:gdLst>
                  <a:gd name="T0" fmla="*/ 159 w 159"/>
                  <a:gd name="T1" fmla="*/ 27 h 199"/>
                  <a:gd name="T2" fmla="*/ 100 w 159"/>
                  <a:gd name="T3" fmla="*/ 13 h 199"/>
                  <a:gd name="T4" fmla="*/ 40 w 159"/>
                  <a:gd name="T5" fmla="*/ 0 h 199"/>
                  <a:gd name="T6" fmla="*/ 0 w 159"/>
                  <a:gd name="T7" fmla="*/ 172 h 199"/>
                  <a:gd name="T8" fmla="*/ 59 w 159"/>
                  <a:gd name="T9" fmla="*/ 185 h 199"/>
                  <a:gd name="T10" fmla="*/ 118 w 159"/>
                  <a:gd name="T11" fmla="*/ 199 h 199"/>
                  <a:gd name="T12" fmla="*/ 159 w 159"/>
                  <a:gd name="T13" fmla="*/ 27 h 1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99"/>
                  <a:gd name="T23" fmla="*/ 159 w 159"/>
                  <a:gd name="T24" fmla="*/ 199 h 1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99">
                    <a:moveTo>
                      <a:pt x="159" y="27"/>
                    </a:moveTo>
                    <a:lnTo>
                      <a:pt x="100" y="13"/>
                    </a:lnTo>
                    <a:lnTo>
                      <a:pt x="40" y="0"/>
                    </a:lnTo>
                    <a:lnTo>
                      <a:pt x="0" y="172"/>
                    </a:lnTo>
                    <a:lnTo>
                      <a:pt x="59" y="185"/>
                    </a:lnTo>
                    <a:lnTo>
                      <a:pt x="118" y="199"/>
                    </a:lnTo>
                    <a:lnTo>
                      <a:pt x="159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74" name="Freeform 2714"/>
              <p:cNvSpPr>
                <a:spLocks noChangeAspect="1"/>
              </p:cNvSpPr>
              <p:nvPr/>
            </p:nvSpPr>
            <p:spPr bwMode="auto">
              <a:xfrm>
                <a:off x="1000" y="1464"/>
                <a:ext cx="23" cy="28"/>
              </a:xfrm>
              <a:custGeom>
                <a:avLst/>
                <a:gdLst>
                  <a:gd name="T0" fmla="*/ 159 w 159"/>
                  <a:gd name="T1" fmla="*/ 27 h 199"/>
                  <a:gd name="T2" fmla="*/ 100 w 159"/>
                  <a:gd name="T3" fmla="*/ 13 h 199"/>
                  <a:gd name="T4" fmla="*/ 40 w 159"/>
                  <a:gd name="T5" fmla="*/ 0 h 199"/>
                  <a:gd name="T6" fmla="*/ 0 w 159"/>
                  <a:gd name="T7" fmla="*/ 172 h 199"/>
                  <a:gd name="T8" fmla="*/ 59 w 159"/>
                  <a:gd name="T9" fmla="*/ 185 h 199"/>
                  <a:gd name="T10" fmla="*/ 118 w 159"/>
                  <a:gd name="T11" fmla="*/ 199 h 199"/>
                  <a:gd name="T12" fmla="*/ 159 w 159"/>
                  <a:gd name="T13" fmla="*/ 27 h 1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99"/>
                  <a:gd name="T23" fmla="*/ 159 w 159"/>
                  <a:gd name="T24" fmla="*/ 199 h 1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99">
                    <a:moveTo>
                      <a:pt x="159" y="27"/>
                    </a:moveTo>
                    <a:lnTo>
                      <a:pt x="100" y="13"/>
                    </a:lnTo>
                    <a:lnTo>
                      <a:pt x="40" y="0"/>
                    </a:lnTo>
                    <a:lnTo>
                      <a:pt x="0" y="172"/>
                    </a:lnTo>
                    <a:lnTo>
                      <a:pt x="59" y="185"/>
                    </a:lnTo>
                    <a:lnTo>
                      <a:pt x="118" y="199"/>
                    </a:lnTo>
                    <a:lnTo>
                      <a:pt x="159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75" name="Freeform 2715"/>
              <p:cNvSpPr>
                <a:spLocks noChangeAspect="1"/>
              </p:cNvSpPr>
              <p:nvPr/>
            </p:nvSpPr>
            <p:spPr bwMode="auto">
              <a:xfrm>
                <a:off x="1000" y="1488"/>
                <a:ext cx="8" cy="2"/>
              </a:xfrm>
              <a:custGeom>
                <a:avLst/>
                <a:gdLst>
                  <a:gd name="T0" fmla="*/ 61 w 61"/>
                  <a:gd name="T1" fmla="*/ 13 h 13"/>
                  <a:gd name="T2" fmla="*/ 2 w 61"/>
                  <a:gd name="T3" fmla="*/ 0 h 13"/>
                  <a:gd name="T4" fmla="*/ 0 w 61"/>
                  <a:gd name="T5" fmla="*/ 2 h 13"/>
                  <a:gd name="T6" fmla="*/ 61 w 61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3"/>
                  <a:gd name="T14" fmla="*/ 61 w 61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3">
                    <a:moveTo>
                      <a:pt x="61" y="13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6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76" name="Line 2716"/>
              <p:cNvSpPr>
                <a:spLocks noChangeAspect="1" noChangeShapeType="1"/>
              </p:cNvSpPr>
              <p:nvPr/>
            </p:nvSpPr>
            <p:spPr bwMode="auto">
              <a:xfrm flipH="1">
                <a:off x="1000" y="14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77" name="Freeform 2717"/>
              <p:cNvSpPr>
                <a:spLocks noChangeAspect="1"/>
              </p:cNvSpPr>
              <p:nvPr/>
            </p:nvSpPr>
            <p:spPr bwMode="auto">
              <a:xfrm>
                <a:off x="995" y="1488"/>
                <a:ext cx="22" cy="29"/>
              </a:xfrm>
              <a:custGeom>
                <a:avLst/>
                <a:gdLst>
                  <a:gd name="T0" fmla="*/ 152 w 152"/>
                  <a:gd name="T1" fmla="*/ 23 h 197"/>
                  <a:gd name="T2" fmla="*/ 92 w 152"/>
                  <a:gd name="T3" fmla="*/ 11 h 197"/>
                  <a:gd name="T4" fmla="*/ 31 w 152"/>
                  <a:gd name="T5" fmla="*/ 0 h 197"/>
                  <a:gd name="T6" fmla="*/ 0 w 152"/>
                  <a:gd name="T7" fmla="*/ 174 h 197"/>
                  <a:gd name="T8" fmla="*/ 60 w 152"/>
                  <a:gd name="T9" fmla="*/ 186 h 197"/>
                  <a:gd name="T10" fmla="*/ 120 w 152"/>
                  <a:gd name="T11" fmla="*/ 197 h 197"/>
                  <a:gd name="T12" fmla="*/ 152 w 152"/>
                  <a:gd name="T13" fmla="*/ 23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97"/>
                  <a:gd name="T23" fmla="*/ 152 w 152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97">
                    <a:moveTo>
                      <a:pt x="152" y="23"/>
                    </a:moveTo>
                    <a:lnTo>
                      <a:pt x="92" y="11"/>
                    </a:lnTo>
                    <a:lnTo>
                      <a:pt x="31" y="0"/>
                    </a:lnTo>
                    <a:lnTo>
                      <a:pt x="0" y="174"/>
                    </a:lnTo>
                    <a:lnTo>
                      <a:pt x="60" y="186"/>
                    </a:lnTo>
                    <a:lnTo>
                      <a:pt x="120" y="197"/>
                    </a:lnTo>
                    <a:lnTo>
                      <a:pt x="152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78" name="Freeform 2718"/>
              <p:cNvSpPr>
                <a:spLocks noChangeAspect="1"/>
              </p:cNvSpPr>
              <p:nvPr/>
            </p:nvSpPr>
            <p:spPr bwMode="auto">
              <a:xfrm>
                <a:off x="995" y="1488"/>
                <a:ext cx="22" cy="29"/>
              </a:xfrm>
              <a:custGeom>
                <a:avLst/>
                <a:gdLst>
                  <a:gd name="T0" fmla="*/ 152 w 152"/>
                  <a:gd name="T1" fmla="*/ 23 h 197"/>
                  <a:gd name="T2" fmla="*/ 92 w 152"/>
                  <a:gd name="T3" fmla="*/ 11 h 197"/>
                  <a:gd name="T4" fmla="*/ 31 w 152"/>
                  <a:gd name="T5" fmla="*/ 0 h 197"/>
                  <a:gd name="T6" fmla="*/ 0 w 152"/>
                  <a:gd name="T7" fmla="*/ 174 h 197"/>
                  <a:gd name="T8" fmla="*/ 60 w 152"/>
                  <a:gd name="T9" fmla="*/ 186 h 197"/>
                  <a:gd name="T10" fmla="*/ 120 w 152"/>
                  <a:gd name="T11" fmla="*/ 197 h 197"/>
                  <a:gd name="T12" fmla="*/ 152 w 152"/>
                  <a:gd name="T13" fmla="*/ 23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97"/>
                  <a:gd name="T23" fmla="*/ 152 w 152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97">
                    <a:moveTo>
                      <a:pt x="152" y="23"/>
                    </a:moveTo>
                    <a:lnTo>
                      <a:pt x="92" y="11"/>
                    </a:lnTo>
                    <a:lnTo>
                      <a:pt x="31" y="0"/>
                    </a:lnTo>
                    <a:lnTo>
                      <a:pt x="0" y="174"/>
                    </a:lnTo>
                    <a:lnTo>
                      <a:pt x="60" y="186"/>
                    </a:lnTo>
                    <a:lnTo>
                      <a:pt x="120" y="197"/>
                    </a:lnTo>
                    <a:lnTo>
                      <a:pt x="152" y="2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79" name="Freeform 2719"/>
              <p:cNvSpPr>
                <a:spLocks noChangeAspect="1"/>
              </p:cNvSpPr>
              <p:nvPr/>
            </p:nvSpPr>
            <p:spPr bwMode="auto">
              <a:xfrm>
                <a:off x="995" y="1513"/>
                <a:ext cx="9" cy="2"/>
              </a:xfrm>
              <a:custGeom>
                <a:avLst/>
                <a:gdLst>
                  <a:gd name="T0" fmla="*/ 60 w 60"/>
                  <a:gd name="T1" fmla="*/ 12 h 12"/>
                  <a:gd name="T2" fmla="*/ 0 w 60"/>
                  <a:gd name="T3" fmla="*/ 0 h 12"/>
                  <a:gd name="T4" fmla="*/ 0 w 60"/>
                  <a:gd name="T5" fmla="*/ 2 h 12"/>
                  <a:gd name="T6" fmla="*/ 60 w 60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2"/>
                  <a:gd name="T14" fmla="*/ 60 w 60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2">
                    <a:moveTo>
                      <a:pt x="60" y="1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6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312" name="Line 2720"/>
            <p:cNvSpPr>
              <a:spLocks noChangeAspect="1" noChangeShapeType="1"/>
            </p:cNvSpPr>
            <p:nvPr/>
          </p:nvSpPr>
          <p:spPr bwMode="auto">
            <a:xfrm>
              <a:off x="831" y="145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13" name="Freeform 2721"/>
            <p:cNvSpPr>
              <a:spLocks noChangeAspect="1"/>
            </p:cNvSpPr>
            <p:nvPr/>
          </p:nvSpPr>
          <p:spPr bwMode="auto">
            <a:xfrm>
              <a:off x="827" y="1458"/>
              <a:ext cx="21" cy="27"/>
            </a:xfrm>
            <a:custGeom>
              <a:avLst/>
              <a:gdLst>
                <a:gd name="T0" fmla="*/ 147 w 147"/>
                <a:gd name="T1" fmla="*/ 19 h 193"/>
                <a:gd name="T2" fmla="*/ 87 w 147"/>
                <a:gd name="T3" fmla="*/ 10 h 193"/>
                <a:gd name="T4" fmla="*/ 27 w 147"/>
                <a:gd name="T5" fmla="*/ 0 h 193"/>
                <a:gd name="T6" fmla="*/ 0 w 147"/>
                <a:gd name="T7" fmla="*/ 175 h 193"/>
                <a:gd name="T8" fmla="*/ 61 w 147"/>
                <a:gd name="T9" fmla="*/ 184 h 193"/>
                <a:gd name="T10" fmla="*/ 121 w 147"/>
                <a:gd name="T11" fmla="*/ 193 h 193"/>
                <a:gd name="T12" fmla="*/ 147 w 147"/>
                <a:gd name="T13" fmla="*/ 19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93"/>
                <a:gd name="T23" fmla="*/ 147 w 147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93">
                  <a:moveTo>
                    <a:pt x="147" y="19"/>
                  </a:moveTo>
                  <a:lnTo>
                    <a:pt x="87" y="10"/>
                  </a:lnTo>
                  <a:lnTo>
                    <a:pt x="27" y="0"/>
                  </a:lnTo>
                  <a:lnTo>
                    <a:pt x="0" y="175"/>
                  </a:lnTo>
                  <a:lnTo>
                    <a:pt x="61" y="184"/>
                  </a:lnTo>
                  <a:lnTo>
                    <a:pt x="121" y="193"/>
                  </a:lnTo>
                  <a:lnTo>
                    <a:pt x="14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14" name="Freeform 2722"/>
            <p:cNvSpPr>
              <a:spLocks noChangeAspect="1"/>
            </p:cNvSpPr>
            <p:nvPr/>
          </p:nvSpPr>
          <p:spPr bwMode="auto">
            <a:xfrm>
              <a:off x="827" y="1458"/>
              <a:ext cx="21" cy="27"/>
            </a:xfrm>
            <a:custGeom>
              <a:avLst/>
              <a:gdLst>
                <a:gd name="T0" fmla="*/ 147 w 147"/>
                <a:gd name="T1" fmla="*/ 19 h 193"/>
                <a:gd name="T2" fmla="*/ 87 w 147"/>
                <a:gd name="T3" fmla="*/ 10 h 193"/>
                <a:gd name="T4" fmla="*/ 27 w 147"/>
                <a:gd name="T5" fmla="*/ 0 h 193"/>
                <a:gd name="T6" fmla="*/ 0 w 147"/>
                <a:gd name="T7" fmla="*/ 175 h 193"/>
                <a:gd name="T8" fmla="*/ 61 w 147"/>
                <a:gd name="T9" fmla="*/ 184 h 193"/>
                <a:gd name="T10" fmla="*/ 121 w 147"/>
                <a:gd name="T11" fmla="*/ 193 h 193"/>
                <a:gd name="T12" fmla="*/ 147 w 147"/>
                <a:gd name="T13" fmla="*/ 19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93"/>
                <a:gd name="T23" fmla="*/ 147 w 147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93">
                  <a:moveTo>
                    <a:pt x="147" y="19"/>
                  </a:moveTo>
                  <a:lnTo>
                    <a:pt x="87" y="10"/>
                  </a:lnTo>
                  <a:lnTo>
                    <a:pt x="27" y="0"/>
                  </a:lnTo>
                  <a:lnTo>
                    <a:pt x="0" y="175"/>
                  </a:lnTo>
                  <a:lnTo>
                    <a:pt x="61" y="184"/>
                  </a:lnTo>
                  <a:lnTo>
                    <a:pt x="121" y="193"/>
                  </a:lnTo>
                  <a:lnTo>
                    <a:pt x="147" y="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15" name="Freeform 2723"/>
            <p:cNvSpPr>
              <a:spLocks noChangeAspect="1"/>
            </p:cNvSpPr>
            <p:nvPr/>
          </p:nvSpPr>
          <p:spPr bwMode="auto">
            <a:xfrm>
              <a:off x="827" y="1483"/>
              <a:ext cx="9" cy="1"/>
            </a:xfrm>
            <a:custGeom>
              <a:avLst/>
              <a:gdLst>
                <a:gd name="T0" fmla="*/ 61 w 61"/>
                <a:gd name="T1" fmla="*/ 9 h 9"/>
                <a:gd name="T2" fmla="*/ 0 w 61"/>
                <a:gd name="T3" fmla="*/ 0 h 9"/>
                <a:gd name="T4" fmla="*/ 0 w 61"/>
                <a:gd name="T5" fmla="*/ 3 h 9"/>
                <a:gd name="T6" fmla="*/ 61 w 61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9"/>
                <a:gd name="T14" fmla="*/ 61 w 6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9">
                  <a:moveTo>
                    <a:pt x="61" y="9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6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16" name="Line 2724"/>
            <p:cNvSpPr>
              <a:spLocks noChangeAspect="1" noChangeShapeType="1"/>
            </p:cNvSpPr>
            <p:nvPr/>
          </p:nvSpPr>
          <p:spPr bwMode="auto">
            <a:xfrm>
              <a:off x="827" y="148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17" name="Freeform 2725"/>
            <p:cNvSpPr>
              <a:spLocks noChangeAspect="1"/>
            </p:cNvSpPr>
            <p:nvPr/>
          </p:nvSpPr>
          <p:spPr bwMode="auto">
            <a:xfrm>
              <a:off x="825" y="1483"/>
              <a:ext cx="20" cy="27"/>
            </a:xfrm>
            <a:custGeom>
              <a:avLst/>
              <a:gdLst>
                <a:gd name="T0" fmla="*/ 139 w 139"/>
                <a:gd name="T1" fmla="*/ 11 h 188"/>
                <a:gd name="T2" fmla="*/ 79 w 139"/>
                <a:gd name="T3" fmla="*/ 6 h 188"/>
                <a:gd name="T4" fmla="*/ 18 w 139"/>
                <a:gd name="T5" fmla="*/ 0 h 188"/>
                <a:gd name="T6" fmla="*/ 0 w 139"/>
                <a:gd name="T7" fmla="*/ 176 h 188"/>
                <a:gd name="T8" fmla="*/ 60 w 139"/>
                <a:gd name="T9" fmla="*/ 182 h 188"/>
                <a:gd name="T10" fmla="*/ 121 w 139"/>
                <a:gd name="T11" fmla="*/ 188 h 188"/>
                <a:gd name="T12" fmla="*/ 139 w 139"/>
                <a:gd name="T13" fmla="*/ 1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88"/>
                <a:gd name="T23" fmla="*/ 139 w 139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88">
                  <a:moveTo>
                    <a:pt x="139" y="11"/>
                  </a:moveTo>
                  <a:lnTo>
                    <a:pt x="79" y="6"/>
                  </a:lnTo>
                  <a:lnTo>
                    <a:pt x="18" y="0"/>
                  </a:lnTo>
                  <a:lnTo>
                    <a:pt x="0" y="176"/>
                  </a:lnTo>
                  <a:lnTo>
                    <a:pt x="60" y="182"/>
                  </a:lnTo>
                  <a:lnTo>
                    <a:pt x="121" y="188"/>
                  </a:lnTo>
                  <a:lnTo>
                    <a:pt x="139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18" name="Freeform 2726"/>
            <p:cNvSpPr>
              <a:spLocks noChangeAspect="1"/>
            </p:cNvSpPr>
            <p:nvPr/>
          </p:nvSpPr>
          <p:spPr bwMode="auto">
            <a:xfrm>
              <a:off x="825" y="1483"/>
              <a:ext cx="20" cy="27"/>
            </a:xfrm>
            <a:custGeom>
              <a:avLst/>
              <a:gdLst>
                <a:gd name="T0" fmla="*/ 139 w 139"/>
                <a:gd name="T1" fmla="*/ 11 h 188"/>
                <a:gd name="T2" fmla="*/ 79 w 139"/>
                <a:gd name="T3" fmla="*/ 6 h 188"/>
                <a:gd name="T4" fmla="*/ 18 w 139"/>
                <a:gd name="T5" fmla="*/ 0 h 188"/>
                <a:gd name="T6" fmla="*/ 0 w 139"/>
                <a:gd name="T7" fmla="*/ 176 h 188"/>
                <a:gd name="T8" fmla="*/ 60 w 139"/>
                <a:gd name="T9" fmla="*/ 182 h 188"/>
                <a:gd name="T10" fmla="*/ 121 w 139"/>
                <a:gd name="T11" fmla="*/ 188 h 188"/>
                <a:gd name="T12" fmla="*/ 139 w 139"/>
                <a:gd name="T13" fmla="*/ 1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88"/>
                <a:gd name="T23" fmla="*/ 139 w 139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88">
                  <a:moveTo>
                    <a:pt x="139" y="11"/>
                  </a:moveTo>
                  <a:lnTo>
                    <a:pt x="79" y="6"/>
                  </a:lnTo>
                  <a:lnTo>
                    <a:pt x="18" y="0"/>
                  </a:lnTo>
                  <a:lnTo>
                    <a:pt x="0" y="176"/>
                  </a:lnTo>
                  <a:lnTo>
                    <a:pt x="60" y="182"/>
                  </a:lnTo>
                  <a:lnTo>
                    <a:pt x="121" y="188"/>
                  </a:lnTo>
                  <a:lnTo>
                    <a:pt x="139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19" name="Freeform 2727"/>
            <p:cNvSpPr>
              <a:spLocks noChangeAspect="1"/>
            </p:cNvSpPr>
            <p:nvPr/>
          </p:nvSpPr>
          <p:spPr bwMode="auto">
            <a:xfrm>
              <a:off x="825" y="1508"/>
              <a:ext cx="8" cy="1"/>
            </a:xfrm>
            <a:custGeom>
              <a:avLst/>
              <a:gdLst>
                <a:gd name="T0" fmla="*/ 60 w 60"/>
                <a:gd name="T1" fmla="*/ 6 h 6"/>
                <a:gd name="T2" fmla="*/ 0 w 60"/>
                <a:gd name="T3" fmla="*/ 0 h 6"/>
                <a:gd name="T4" fmla="*/ 0 w 60"/>
                <a:gd name="T5" fmla="*/ 3 h 6"/>
                <a:gd name="T6" fmla="*/ 60 w 60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60" y="6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20" name="Line 2728"/>
            <p:cNvSpPr>
              <a:spLocks noChangeAspect="1" noChangeShapeType="1"/>
            </p:cNvSpPr>
            <p:nvPr/>
          </p:nvSpPr>
          <p:spPr bwMode="auto">
            <a:xfrm>
              <a:off x="825" y="150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21" name="Freeform 2729"/>
            <p:cNvSpPr>
              <a:spLocks noChangeAspect="1"/>
            </p:cNvSpPr>
            <p:nvPr/>
          </p:nvSpPr>
          <p:spPr bwMode="auto">
            <a:xfrm>
              <a:off x="823" y="1509"/>
              <a:ext cx="19" cy="25"/>
            </a:xfrm>
            <a:custGeom>
              <a:avLst/>
              <a:gdLst>
                <a:gd name="T0" fmla="*/ 132 w 132"/>
                <a:gd name="T1" fmla="*/ 7 h 182"/>
                <a:gd name="T2" fmla="*/ 71 w 132"/>
                <a:gd name="T3" fmla="*/ 3 h 182"/>
                <a:gd name="T4" fmla="*/ 11 w 132"/>
                <a:gd name="T5" fmla="*/ 0 h 182"/>
                <a:gd name="T6" fmla="*/ 0 w 132"/>
                <a:gd name="T7" fmla="*/ 175 h 182"/>
                <a:gd name="T8" fmla="*/ 60 w 132"/>
                <a:gd name="T9" fmla="*/ 178 h 182"/>
                <a:gd name="T10" fmla="*/ 120 w 132"/>
                <a:gd name="T11" fmla="*/ 182 h 182"/>
                <a:gd name="T12" fmla="*/ 132 w 132"/>
                <a:gd name="T13" fmla="*/ 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182"/>
                <a:gd name="T23" fmla="*/ 132 w 132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182">
                  <a:moveTo>
                    <a:pt x="132" y="7"/>
                  </a:moveTo>
                  <a:lnTo>
                    <a:pt x="71" y="3"/>
                  </a:lnTo>
                  <a:lnTo>
                    <a:pt x="11" y="0"/>
                  </a:lnTo>
                  <a:lnTo>
                    <a:pt x="0" y="175"/>
                  </a:lnTo>
                  <a:lnTo>
                    <a:pt x="60" y="178"/>
                  </a:lnTo>
                  <a:lnTo>
                    <a:pt x="120" y="182"/>
                  </a:lnTo>
                  <a:lnTo>
                    <a:pt x="13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22" name="Freeform 2730"/>
            <p:cNvSpPr>
              <a:spLocks noChangeAspect="1"/>
            </p:cNvSpPr>
            <p:nvPr/>
          </p:nvSpPr>
          <p:spPr bwMode="auto">
            <a:xfrm>
              <a:off x="823" y="1509"/>
              <a:ext cx="19" cy="25"/>
            </a:xfrm>
            <a:custGeom>
              <a:avLst/>
              <a:gdLst>
                <a:gd name="T0" fmla="*/ 132 w 132"/>
                <a:gd name="T1" fmla="*/ 7 h 182"/>
                <a:gd name="T2" fmla="*/ 71 w 132"/>
                <a:gd name="T3" fmla="*/ 3 h 182"/>
                <a:gd name="T4" fmla="*/ 11 w 132"/>
                <a:gd name="T5" fmla="*/ 0 h 182"/>
                <a:gd name="T6" fmla="*/ 0 w 132"/>
                <a:gd name="T7" fmla="*/ 175 h 182"/>
                <a:gd name="T8" fmla="*/ 60 w 132"/>
                <a:gd name="T9" fmla="*/ 178 h 182"/>
                <a:gd name="T10" fmla="*/ 120 w 132"/>
                <a:gd name="T11" fmla="*/ 182 h 182"/>
                <a:gd name="T12" fmla="*/ 132 w 132"/>
                <a:gd name="T13" fmla="*/ 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182"/>
                <a:gd name="T23" fmla="*/ 132 w 132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182">
                  <a:moveTo>
                    <a:pt x="132" y="7"/>
                  </a:moveTo>
                  <a:lnTo>
                    <a:pt x="71" y="3"/>
                  </a:lnTo>
                  <a:lnTo>
                    <a:pt x="11" y="0"/>
                  </a:lnTo>
                  <a:lnTo>
                    <a:pt x="0" y="175"/>
                  </a:lnTo>
                  <a:lnTo>
                    <a:pt x="60" y="178"/>
                  </a:lnTo>
                  <a:lnTo>
                    <a:pt x="120" y="182"/>
                  </a:lnTo>
                  <a:lnTo>
                    <a:pt x="132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23" name="Freeform 2731"/>
            <p:cNvSpPr>
              <a:spLocks noChangeAspect="1"/>
            </p:cNvSpPr>
            <p:nvPr/>
          </p:nvSpPr>
          <p:spPr bwMode="auto">
            <a:xfrm>
              <a:off x="823" y="1533"/>
              <a:ext cx="9" cy="1"/>
            </a:xfrm>
            <a:custGeom>
              <a:avLst/>
              <a:gdLst>
                <a:gd name="T0" fmla="*/ 60 w 60"/>
                <a:gd name="T1" fmla="*/ 3 h 3"/>
                <a:gd name="T2" fmla="*/ 0 w 60"/>
                <a:gd name="T3" fmla="*/ 0 h 3"/>
                <a:gd name="T4" fmla="*/ 0 w 60"/>
                <a:gd name="T5" fmla="*/ 2 h 3"/>
                <a:gd name="T6" fmla="*/ 60 w 60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"/>
                <a:gd name="T14" fmla="*/ 60 w 60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">
                  <a:moveTo>
                    <a:pt x="60" y="3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24" name="Line 2732"/>
            <p:cNvSpPr>
              <a:spLocks noChangeAspect="1" noChangeShapeType="1"/>
            </p:cNvSpPr>
            <p:nvPr/>
          </p:nvSpPr>
          <p:spPr bwMode="auto">
            <a:xfrm>
              <a:off x="823" y="153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25" name="Freeform 2733"/>
            <p:cNvSpPr>
              <a:spLocks noChangeAspect="1"/>
            </p:cNvSpPr>
            <p:nvPr/>
          </p:nvSpPr>
          <p:spPr bwMode="auto">
            <a:xfrm>
              <a:off x="823" y="1533"/>
              <a:ext cx="17" cy="25"/>
            </a:xfrm>
            <a:custGeom>
              <a:avLst/>
              <a:gdLst>
                <a:gd name="T0" fmla="*/ 125 w 125"/>
                <a:gd name="T1" fmla="*/ 3 h 179"/>
                <a:gd name="T2" fmla="*/ 65 w 125"/>
                <a:gd name="T3" fmla="*/ 1 h 179"/>
                <a:gd name="T4" fmla="*/ 5 w 125"/>
                <a:gd name="T5" fmla="*/ 0 h 179"/>
                <a:gd name="T6" fmla="*/ 0 w 125"/>
                <a:gd name="T7" fmla="*/ 177 h 179"/>
                <a:gd name="T8" fmla="*/ 61 w 125"/>
                <a:gd name="T9" fmla="*/ 178 h 179"/>
                <a:gd name="T10" fmla="*/ 121 w 125"/>
                <a:gd name="T11" fmla="*/ 179 h 179"/>
                <a:gd name="T12" fmla="*/ 125 w 125"/>
                <a:gd name="T13" fmla="*/ 3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79"/>
                <a:gd name="T23" fmla="*/ 125 w 12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79">
                  <a:moveTo>
                    <a:pt x="125" y="3"/>
                  </a:moveTo>
                  <a:lnTo>
                    <a:pt x="65" y="1"/>
                  </a:lnTo>
                  <a:lnTo>
                    <a:pt x="5" y="0"/>
                  </a:lnTo>
                  <a:lnTo>
                    <a:pt x="0" y="177"/>
                  </a:lnTo>
                  <a:lnTo>
                    <a:pt x="61" y="178"/>
                  </a:lnTo>
                  <a:lnTo>
                    <a:pt x="121" y="179"/>
                  </a:lnTo>
                  <a:lnTo>
                    <a:pt x="12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26" name="Freeform 2734"/>
            <p:cNvSpPr>
              <a:spLocks noChangeAspect="1"/>
            </p:cNvSpPr>
            <p:nvPr/>
          </p:nvSpPr>
          <p:spPr bwMode="auto">
            <a:xfrm>
              <a:off x="823" y="1533"/>
              <a:ext cx="17" cy="25"/>
            </a:xfrm>
            <a:custGeom>
              <a:avLst/>
              <a:gdLst>
                <a:gd name="T0" fmla="*/ 125 w 125"/>
                <a:gd name="T1" fmla="*/ 3 h 179"/>
                <a:gd name="T2" fmla="*/ 65 w 125"/>
                <a:gd name="T3" fmla="*/ 1 h 179"/>
                <a:gd name="T4" fmla="*/ 5 w 125"/>
                <a:gd name="T5" fmla="*/ 0 h 179"/>
                <a:gd name="T6" fmla="*/ 0 w 125"/>
                <a:gd name="T7" fmla="*/ 177 h 179"/>
                <a:gd name="T8" fmla="*/ 61 w 125"/>
                <a:gd name="T9" fmla="*/ 178 h 179"/>
                <a:gd name="T10" fmla="*/ 121 w 125"/>
                <a:gd name="T11" fmla="*/ 179 h 179"/>
                <a:gd name="T12" fmla="*/ 125 w 125"/>
                <a:gd name="T13" fmla="*/ 3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79"/>
                <a:gd name="T23" fmla="*/ 125 w 12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79">
                  <a:moveTo>
                    <a:pt x="125" y="3"/>
                  </a:moveTo>
                  <a:lnTo>
                    <a:pt x="65" y="1"/>
                  </a:lnTo>
                  <a:lnTo>
                    <a:pt x="5" y="0"/>
                  </a:lnTo>
                  <a:lnTo>
                    <a:pt x="0" y="177"/>
                  </a:lnTo>
                  <a:lnTo>
                    <a:pt x="61" y="178"/>
                  </a:lnTo>
                  <a:lnTo>
                    <a:pt x="121" y="179"/>
                  </a:lnTo>
                  <a:lnTo>
                    <a:pt x="125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27" name="Freeform 2735"/>
            <p:cNvSpPr>
              <a:spLocks noChangeAspect="1"/>
            </p:cNvSpPr>
            <p:nvPr/>
          </p:nvSpPr>
          <p:spPr bwMode="auto">
            <a:xfrm>
              <a:off x="823" y="1558"/>
              <a:ext cx="8" cy="1"/>
            </a:xfrm>
            <a:custGeom>
              <a:avLst/>
              <a:gdLst>
                <a:gd name="T0" fmla="*/ 61 w 61"/>
                <a:gd name="T1" fmla="*/ 1 h 2"/>
                <a:gd name="T2" fmla="*/ 0 w 61"/>
                <a:gd name="T3" fmla="*/ 0 h 2"/>
                <a:gd name="T4" fmla="*/ 0 w 61"/>
                <a:gd name="T5" fmla="*/ 2 h 2"/>
                <a:gd name="T6" fmla="*/ 61 w 61"/>
                <a:gd name="T7" fmla="*/ 1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2"/>
                <a:gd name="T14" fmla="*/ 61 w 61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2">
                  <a:moveTo>
                    <a:pt x="61" y="1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28" name="Line 2736"/>
            <p:cNvSpPr>
              <a:spLocks noChangeAspect="1" noChangeShapeType="1"/>
            </p:cNvSpPr>
            <p:nvPr/>
          </p:nvSpPr>
          <p:spPr bwMode="auto">
            <a:xfrm>
              <a:off x="823" y="155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29" name="Freeform 2737"/>
            <p:cNvSpPr>
              <a:spLocks noChangeAspect="1"/>
            </p:cNvSpPr>
            <p:nvPr/>
          </p:nvSpPr>
          <p:spPr bwMode="auto">
            <a:xfrm>
              <a:off x="823" y="1558"/>
              <a:ext cx="17" cy="26"/>
            </a:xfrm>
            <a:custGeom>
              <a:avLst/>
              <a:gdLst>
                <a:gd name="T0" fmla="*/ 121 w 123"/>
                <a:gd name="T1" fmla="*/ 0 h 179"/>
                <a:gd name="T2" fmla="*/ 61 w 123"/>
                <a:gd name="T3" fmla="*/ 1 h 179"/>
                <a:gd name="T4" fmla="*/ 0 w 123"/>
                <a:gd name="T5" fmla="*/ 2 h 179"/>
                <a:gd name="T6" fmla="*/ 3 w 123"/>
                <a:gd name="T7" fmla="*/ 179 h 179"/>
                <a:gd name="T8" fmla="*/ 63 w 123"/>
                <a:gd name="T9" fmla="*/ 177 h 179"/>
                <a:gd name="T10" fmla="*/ 123 w 123"/>
                <a:gd name="T11" fmla="*/ 176 h 179"/>
                <a:gd name="T12" fmla="*/ 121 w 123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179"/>
                <a:gd name="T23" fmla="*/ 123 w 123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179">
                  <a:moveTo>
                    <a:pt x="121" y="0"/>
                  </a:moveTo>
                  <a:lnTo>
                    <a:pt x="61" y="1"/>
                  </a:lnTo>
                  <a:lnTo>
                    <a:pt x="0" y="2"/>
                  </a:lnTo>
                  <a:lnTo>
                    <a:pt x="3" y="179"/>
                  </a:lnTo>
                  <a:lnTo>
                    <a:pt x="63" y="177"/>
                  </a:lnTo>
                  <a:lnTo>
                    <a:pt x="123" y="176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30" name="Freeform 2738"/>
            <p:cNvSpPr>
              <a:spLocks noChangeAspect="1"/>
            </p:cNvSpPr>
            <p:nvPr/>
          </p:nvSpPr>
          <p:spPr bwMode="auto">
            <a:xfrm>
              <a:off x="823" y="1558"/>
              <a:ext cx="17" cy="26"/>
            </a:xfrm>
            <a:custGeom>
              <a:avLst/>
              <a:gdLst>
                <a:gd name="T0" fmla="*/ 121 w 123"/>
                <a:gd name="T1" fmla="*/ 0 h 179"/>
                <a:gd name="T2" fmla="*/ 61 w 123"/>
                <a:gd name="T3" fmla="*/ 1 h 179"/>
                <a:gd name="T4" fmla="*/ 0 w 123"/>
                <a:gd name="T5" fmla="*/ 2 h 179"/>
                <a:gd name="T6" fmla="*/ 3 w 123"/>
                <a:gd name="T7" fmla="*/ 179 h 179"/>
                <a:gd name="T8" fmla="*/ 63 w 123"/>
                <a:gd name="T9" fmla="*/ 177 h 179"/>
                <a:gd name="T10" fmla="*/ 123 w 123"/>
                <a:gd name="T11" fmla="*/ 176 h 179"/>
                <a:gd name="T12" fmla="*/ 121 w 123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179"/>
                <a:gd name="T23" fmla="*/ 123 w 123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179">
                  <a:moveTo>
                    <a:pt x="121" y="0"/>
                  </a:moveTo>
                  <a:lnTo>
                    <a:pt x="61" y="1"/>
                  </a:lnTo>
                  <a:lnTo>
                    <a:pt x="0" y="2"/>
                  </a:lnTo>
                  <a:lnTo>
                    <a:pt x="3" y="179"/>
                  </a:lnTo>
                  <a:lnTo>
                    <a:pt x="63" y="177"/>
                  </a:lnTo>
                  <a:lnTo>
                    <a:pt x="123" y="176"/>
                  </a:lnTo>
                  <a:lnTo>
                    <a:pt x="12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31" name="Freeform 2739"/>
            <p:cNvSpPr>
              <a:spLocks noChangeAspect="1"/>
            </p:cNvSpPr>
            <p:nvPr/>
          </p:nvSpPr>
          <p:spPr bwMode="auto">
            <a:xfrm>
              <a:off x="823" y="1583"/>
              <a:ext cx="9" cy="1"/>
            </a:xfrm>
            <a:custGeom>
              <a:avLst/>
              <a:gdLst>
                <a:gd name="T0" fmla="*/ 60 w 60"/>
                <a:gd name="T1" fmla="*/ 0 h 4"/>
                <a:gd name="T2" fmla="*/ 0 w 60"/>
                <a:gd name="T3" fmla="*/ 2 h 4"/>
                <a:gd name="T4" fmla="*/ 0 w 60"/>
                <a:gd name="T5" fmla="*/ 4 h 4"/>
                <a:gd name="T6" fmla="*/ 60 w 60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"/>
                <a:gd name="T14" fmla="*/ 60 w 60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">
                  <a:moveTo>
                    <a:pt x="6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32" name="Line 2740"/>
            <p:cNvSpPr>
              <a:spLocks noChangeAspect="1" noChangeShapeType="1"/>
            </p:cNvSpPr>
            <p:nvPr/>
          </p:nvSpPr>
          <p:spPr bwMode="auto">
            <a:xfrm>
              <a:off x="823" y="15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33" name="Freeform 2741"/>
            <p:cNvSpPr>
              <a:spLocks noChangeAspect="1"/>
            </p:cNvSpPr>
            <p:nvPr/>
          </p:nvSpPr>
          <p:spPr bwMode="auto">
            <a:xfrm>
              <a:off x="823" y="1583"/>
              <a:ext cx="18" cy="26"/>
            </a:xfrm>
            <a:custGeom>
              <a:avLst/>
              <a:gdLst>
                <a:gd name="T0" fmla="*/ 120 w 129"/>
                <a:gd name="T1" fmla="*/ 0 h 183"/>
                <a:gd name="T2" fmla="*/ 60 w 129"/>
                <a:gd name="T3" fmla="*/ 3 h 183"/>
                <a:gd name="T4" fmla="*/ 0 w 129"/>
                <a:gd name="T5" fmla="*/ 7 h 183"/>
                <a:gd name="T6" fmla="*/ 9 w 129"/>
                <a:gd name="T7" fmla="*/ 183 h 183"/>
                <a:gd name="T8" fmla="*/ 69 w 129"/>
                <a:gd name="T9" fmla="*/ 180 h 183"/>
                <a:gd name="T10" fmla="*/ 129 w 129"/>
                <a:gd name="T11" fmla="*/ 176 h 183"/>
                <a:gd name="T12" fmla="*/ 120 w 129"/>
                <a:gd name="T13" fmla="*/ 0 h 1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83"/>
                <a:gd name="T23" fmla="*/ 129 w 129"/>
                <a:gd name="T24" fmla="*/ 183 h 1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83">
                  <a:moveTo>
                    <a:pt x="120" y="0"/>
                  </a:moveTo>
                  <a:lnTo>
                    <a:pt x="60" y="3"/>
                  </a:lnTo>
                  <a:lnTo>
                    <a:pt x="0" y="7"/>
                  </a:lnTo>
                  <a:lnTo>
                    <a:pt x="9" y="183"/>
                  </a:lnTo>
                  <a:lnTo>
                    <a:pt x="69" y="180"/>
                  </a:lnTo>
                  <a:lnTo>
                    <a:pt x="129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34" name="Freeform 2742"/>
            <p:cNvSpPr>
              <a:spLocks noChangeAspect="1"/>
            </p:cNvSpPr>
            <p:nvPr/>
          </p:nvSpPr>
          <p:spPr bwMode="auto">
            <a:xfrm>
              <a:off x="823" y="1583"/>
              <a:ext cx="18" cy="26"/>
            </a:xfrm>
            <a:custGeom>
              <a:avLst/>
              <a:gdLst>
                <a:gd name="T0" fmla="*/ 120 w 129"/>
                <a:gd name="T1" fmla="*/ 0 h 183"/>
                <a:gd name="T2" fmla="*/ 60 w 129"/>
                <a:gd name="T3" fmla="*/ 3 h 183"/>
                <a:gd name="T4" fmla="*/ 0 w 129"/>
                <a:gd name="T5" fmla="*/ 7 h 183"/>
                <a:gd name="T6" fmla="*/ 9 w 129"/>
                <a:gd name="T7" fmla="*/ 183 h 183"/>
                <a:gd name="T8" fmla="*/ 69 w 129"/>
                <a:gd name="T9" fmla="*/ 180 h 183"/>
                <a:gd name="T10" fmla="*/ 129 w 129"/>
                <a:gd name="T11" fmla="*/ 176 h 183"/>
                <a:gd name="T12" fmla="*/ 120 w 129"/>
                <a:gd name="T13" fmla="*/ 0 h 1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83"/>
                <a:gd name="T23" fmla="*/ 129 w 129"/>
                <a:gd name="T24" fmla="*/ 183 h 1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83">
                  <a:moveTo>
                    <a:pt x="120" y="0"/>
                  </a:moveTo>
                  <a:lnTo>
                    <a:pt x="60" y="3"/>
                  </a:lnTo>
                  <a:lnTo>
                    <a:pt x="0" y="7"/>
                  </a:lnTo>
                  <a:lnTo>
                    <a:pt x="9" y="183"/>
                  </a:lnTo>
                  <a:lnTo>
                    <a:pt x="69" y="180"/>
                  </a:lnTo>
                  <a:lnTo>
                    <a:pt x="129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35" name="Freeform 2743"/>
            <p:cNvSpPr>
              <a:spLocks noChangeAspect="1"/>
            </p:cNvSpPr>
            <p:nvPr/>
          </p:nvSpPr>
          <p:spPr bwMode="auto">
            <a:xfrm>
              <a:off x="824" y="1609"/>
              <a:ext cx="9" cy="1"/>
            </a:xfrm>
            <a:custGeom>
              <a:avLst/>
              <a:gdLst>
                <a:gd name="T0" fmla="*/ 60 w 60"/>
                <a:gd name="T1" fmla="*/ 0 h 6"/>
                <a:gd name="T2" fmla="*/ 0 w 60"/>
                <a:gd name="T3" fmla="*/ 3 h 6"/>
                <a:gd name="T4" fmla="*/ 0 w 60"/>
                <a:gd name="T5" fmla="*/ 6 h 6"/>
                <a:gd name="T6" fmla="*/ 60 w 6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60" y="0"/>
                  </a:moveTo>
                  <a:lnTo>
                    <a:pt x="0" y="3"/>
                  </a:lnTo>
                  <a:lnTo>
                    <a:pt x="0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36" name="Line 2744"/>
            <p:cNvSpPr>
              <a:spLocks noChangeAspect="1" noChangeShapeType="1"/>
            </p:cNvSpPr>
            <p:nvPr/>
          </p:nvSpPr>
          <p:spPr bwMode="auto">
            <a:xfrm>
              <a:off x="824" y="160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37" name="Freeform 2745"/>
            <p:cNvSpPr>
              <a:spLocks noChangeAspect="1"/>
            </p:cNvSpPr>
            <p:nvPr/>
          </p:nvSpPr>
          <p:spPr bwMode="auto">
            <a:xfrm>
              <a:off x="824" y="1608"/>
              <a:ext cx="20" cy="27"/>
            </a:xfrm>
            <a:custGeom>
              <a:avLst/>
              <a:gdLst>
                <a:gd name="T0" fmla="*/ 120 w 136"/>
                <a:gd name="T1" fmla="*/ 0 h 187"/>
                <a:gd name="T2" fmla="*/ 60 w 136"/>
                <a:gd name="T3" fmla="*/ 6 h 187"/>
                <a:gd name="T4" fmla="*/ 0 w 136"/>
                <a:gd name="T5" fmla="*/ 12 h 187"/>
                <a:gd name="T6" fmla="*/ 16 w 136"/>
                <a:gd name="T7" fmla="*/ 187 h 187"/>
                <a:gd name="T8" fmla="*/ 76 w 136"/>
                <a:gd name="T9" fmla="*/ 181 h 187"/>
                <a:gd name="T10" fmla="*/ 136 w 136"/>
                <a:gd name="T11" fmla="*/ 175 h 187"/>
                <a:gd name="T12" fmla="*/ 120 w 136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187"/>
                <a:gd name="T23" fmla="*/ 136 w 136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187">
                  <a:moveTo>
                    <a:pt x="120" y="0"/>
                  </a:moveTo>
                  <a:lnTo>
                    <a:pt x="60" y="6"/>
                  </a:lnTo>
                  <a:lnTo>
                    <a:pt x="0" y="12"/>
                  </a:lnTo>
                  <a:lnTo>
                    <a:pt x="16" y="187"/>
                  </a:lnTo>
                  <a:lnTo>
                    <a:pt x="76" y="181"/>
                  </a:lnTo>
                  <a:lnTo>
                    <a:pt x="136" y="175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38" name="Freeform 2746"/>
            <p:cNvSpPr>
              <a:spLocks noChangeAspect="1"/>
            </p:cNvSpPr>
            <p:nvPr/>
          </p:nvSpPr>
          <p:spPr bwMode="auto">
            <a:xfrm>
              <a:off x="824" y="1608"/>
              <a:ext cx="20" cy="27"/>
            </a:xfrm>
            <a:custGeom>
              <a:avLst/>
              <a:gdLst>
                <a:gd name="T0" fmla="*/ 120 w 136"/>
                <a:gd name="T1" fmla="*/ 0 h 187"/>
                <a:gd name="T2" fmla="*/ 60 w 136"/>
                <a:gd name="T3" fmla="*/ 6 h 187"/>
                <a:gd name="T4" fmla="*/ 0 w 136"/>
                <a:gd name="T5" fmla="*/ 12 h 187"/>
                <a:gd name="T6" fmla="*/ 16 w 136"/>
                <a:gd name="T7" fmla="*/ 187 h 187"/>
                <a:gd name="T8" fmla="*/ 76 w 136"/>
                <a:gd name="T9" fmla="*/ 181 h 187"/>
                <a:gd name="T10" fmla="*/ 136 w 136"/>
                <a:gd name="T11" fmla="*/ 175 h 187"/>
                <a:gd name="T12" fmla="*/ 120 w 136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187"/>
                <a:gd name="T23" fmla="*/ 136 w 136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187">
                  <a:moveTo>
                    <a:pt x="120" y="0"/>
                  </a:moveTo>
                  <a:lnTo>
                    <a:pt x="60" y="6"/>
                  </a:lnTo>
                  <a:lnTo>
                    <a:pt x="0" y="12"/>
                  </a:lnTo>
                  <a:lnTo>
                    <a:pt x="16" y="187"/>
                  </a:lnTo>
                  <a:lnTo>
                    <a:pt x="76" y="181"/>
                  </a:lnTo>
                  <a:lnTo>
                    <a:pt x="136" y="175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39" name="Freeform 2747"/>
            <p:cNvSpPr>
              <a:spLocks noChangeAspect="1"/>
            </p:cNvSpPr>
            <p:nvPr/>
          </p:nvSpPr>
          <p:spPr bwMode="auto">
            <a:xfrm>
              <a:off x="827" y="1634"/>
              <a:ext cx="8" cy="1"/>
            </a:xfrm>
            <a:custGeom>
              <a:avLst/>
              <a:gdLst>
                <a:gd name="T0" fmla="*/ 60 w 60"/>
                <a:gd name="T1" fmla="*/ 0 h 8"/>
                <a:gd name="T2" fmla="*/ 0 w 60"/>
                <a:gd name="T3" fmla="*/ 6 h 8"/>
                <a:gd name="T4" fmla="*/ 0 w 60"/>
                <a:gd name="T5" fmla="*/ 8 h 8"/>
                <a:gd name="T6" fmla="*/ 60 w 60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"/>
                <a:gd name="T14" fmla="*/ 60 w 6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">
                  <a:moveTo>
                    <a:pt x="60" y="0"/>
                  </a:moveTo>
                  <a:lnTo>
                    <a:pt x="0" y="6"/>
                  </a:lnTo>
                  <a:lnTo>
                    <a:pt x="0" y="8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40" name="Line 2748"/>
            <p:cNvSpPr>
              <a:spLocks noChangeAspect="1" noChangeShapeType="1"/>
            </p:cNvSpPr>
            <p:nvPr/>
          </p:nvSpPr>
          <p:spPr bwMode="auto">
            <a:xfrm>
              <a:off x="827" y="163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41" name="Freeform 2749"/>
            <p:cNvSpPr>
              <a:spLocks noChangeAspect="1"/>
            </p:cNvSpPr>
            <p:nvPr/>
          </p:nvSpPr>
          <p:spPr bwMode="auto">
            <a:xfrm>
              <a:off x="827" y="1633"/>
              <a:ext cx="20" cy="27"/>
            </a:xfrm>
            <a:custGeom>
              <a:avLst/>
              <a:gdLst>
                <a:gd name="T0" fmla="*/ 120 w 144"/>
                <a:gd name="T1" fmla="*/ 0 h 191"/>
                <a:gd name="T2" fmla="*/ 60 w 144"/>
                <a:gd name="T3" fmla="*/ 8 h 191"/>
                <a:gd name="T4" fmla="*/ 0 w 144"/>
                <a:gd name="T5" fmla="*/ 16 h 191"/>
                <a:gd name="T6" fmla="*/ 23 w 144"/>
                <a:gd name="T7" fmla="*/ 191 h 191"/>
                <a:gd name="T8" fmla="*/ 84 w 144"/>
                <a:gd name="T9" fmla="*/ 183 h 191"/>
                <a:gd name="T10" fmla="*/ 144 w 144"/>
                <a:gd name="T11" fmla="*/ 176 h 191"/>
                <a:gd name="T12" fmla="*/ 120 w 144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91"/>
                <a:gd name="T23" fmla="*/ 144 w 144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91">
                  <a:moveTo>
                    <a:pt x="120" y="0"/>
                  </a:moveTo>
                  <a:lnTo>
                    <a:pt x="60" y="8"/>
                  </a:lnTo>
                  <a:lnTo>
                    <a:pt x="0" y="16"/>
                  </a:lnTo>
                  <a:lnTo>
                    <a:pt x="23" y="191"/>
                  </a:lnTo>
                  <a:lnTo>
                    <a:pt x="84" y="183"/>
                  </a:lnTo>
                  <a:lnTo>
                    <a:pt x="144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42" name="Freeform 2750"/>
            <p:cNvSpPr>
              <a:spLocks noChangeAspect="1"/>
            </p:cNvSpPr>
            <p:nvPr/>
          </p:nvSpPr>
          <p:spPr bwMode="auto">
            <a:xfrm>
              <a:off x="827" y="1633"/>
              <a:ext cx="20" cy="27"/>
            </a:xfrm>
            <a:custGeom>
              <a:avLst/>
              <a:gdLst>
                <a:gd name="T0" fmla="*/ 120 w 144"/>
                <a:gd name="T1" fmla="*/ 0 h 191"/>
                <a:gd name="T2" fmla="*/ 60 w 144"/>
                <a:gd name="T3" fmla="*/ 8 h 191"/>
                <a:gd name="T4" fmla="*/ 0 w 144"/>
                <a:gd name="T5" fmla="*/ 16 h 191"/>
                <a:gd name="T6" fmla="*/ 23 w 144"/>
                <a:gd name="T7" fmla="*/ 191 h 191"/>
                <a:gd name="T8" fmla="*/ 84 w 144"/>
                <a:gd name="T9" fmla="*/ 183 h 191"/>
                <a:gd name="T10" fmla="*/ 144 w 144"/>
                <a:gd name="T11" fmla="*/ 176 h 191"/>
                <a:gd name="T12" fmla="*/ 120 w 144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91"/>
                <a:gd name="T23" fmla="*/ 144 w 144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91">
                  <a:moveTo>
                    <a:pt x="120" y="0"/>
                  </a:moveTo>
                  <a:lnTo>
                    <a:pt x="60" y="8"/>
                  </a:lnTo>
                  <a:lnTo>
                    <a:pt x="0" y="16"/>
                  </a:lnTo>
                  <a:lnTo>
                    <a:pt x="23" y="191"/>
                  </a:lnTo>
                  <a:lnTo>
                    <a:pt x="84" y="183"/>
                  </a:lnTo>
                  <a:lnTo>
                    <a:pt x="144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43" name="Freeform 2751"/>
            <p:cNvSpPr>
              <a:spLocks noChangeAspect="1"/>
            </p:cNvSpPr>
            <p:nvPr/>
          </p:nvSpPr>
          <p:spPr bwMode="auto">
            <a:xfrm>
              <a:off x="830" y="1658"/>
              <a:ext cx="17" cy="9"/>
            </a:xfrm>
            <a:custGeom>
              <a:avLst/>
              <a:gdLst>
                <a:gd name="T0" fmla="*/ 61 w 121"/>
                <a:gd name="T1" fmla="*/ 7 h 68"/>
                <a:gd name="T2" fmla="*/ 121 w 121"/>
                <a:gd name="T3" fmla="*/ 0 h 68"/>
                <a:gd name="T4" fmla="*/ 121 w 121"/>
                <a:gd name="T5" fmla="*/ 12 h 68"/>
                <a:gd name="T6" fmla="*/ 119 w 121"/>
                <a:gd name="T7" fmla="*/ 25 h 68"/>
                <a:gd name="T8" fmla="*/ 114 w 121"/>
                <a:gd name="T9" fmla="*/ 36 h 68"/>
                <a:gd name="T10" fmla="*/ 107 w 121"/>
                <a:gd name="T11" fmla="*/ 47 h 68"/>
                <a:gd name="T12" fmla="*/ 98 w 121"/>
                <a:gd name="T13" fmla="*/ 55 h 68"/>
                <a:gd name="T14" fmla="*/ 87 w 121"/>
                <a:gd name="T15" fmla="*/ 62 h 68"/>
                <a:gd name="T16" fmla="*/ 75 w 121"/>
                <a:gd name="T17" fmla="*/ 67 h 68"/>
                <a:gd name="T18" fmla="*/ 63 w 121"/>
                <a:gd name="T19" fmla="*/ 68 h 68"/>
                <a:gd name="T20" fmla="*/ 49 w 121"/>
                <a:gd name="T21" fmla="*/ 68 h 68"/>
                <a:gd name="T22" fmla="*/ 38 w 121"/>
                <a:gd name="T23" fmla="*/ 64 h 68"/>
                <a:gd name="T24" fmla="*/ 27 w 121"/>
                <a:gd name="T25" fmla="*/ 58 h 68"/>
                <a:gd name="T26" fmla="*/ 16 w 121"/>
                <a:gd name="T27" fmla="*/ 50 h 68"/>
                <a:gd name="T28" fmla="*/ 10 w 121"/>
                <a:gd name="T29" fmla="*/ 39 h 68"/>
                <a:gd name="T30" fmla="*/ 4 w 121"/>
                <a:gd name="T31" fmla="*/ 28 h 68"/>
                <a:gd name="T32" fmla="*/ 0 w 121"/>
                <a:gd name="T33" fmla="*/ 15 h 68"/>
                <a:gd name="T34" fmla="*/ 61 w 121"/>
                <a:gd name="T35" fmla="*/ 7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1"/>
                <a:gd name="T55" fmla="*/ 0 h 68"/>
                <a:gd name="T56" fmla="*/ 121 w 121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1" h="68">
                  <a:moveTo>
                    <a:pt x="61" y="7"/>
                  </a:moveTo>
                  <a:lnTo>
                    <a:pt x="121" y="0"/>
                  </a:lnTo>
                  <a:lnTo>
                    <a:pt x="121" y="12"/>
                  </a:lnTo>
                  <a:lnTo>
                    <a:pt x="119" y="25"/>
                  </a:lnTo>
                  <a:lnTo>
                    <a:pt x="114" y="36"/>
                  </a:lnTo>
                  <a:lnTo>
                    <a:pt x="107" y="47"/>
                  </a:lnTo>
                  <a:lnTo>
                    <a:pt x="98" y="55"/>
                  </a:lnTo>
                  <a:lnTo>
                    <a:pt x="87" y="62"/>
                  </a:lnTo>
                  <a:lnTo>
                    <a:pt x="75" y="67"/>
                  </a:lnTo>
                  <a:lnTo>
                    <a:pt x="63" y="68"/>
                  </a:lnTo>
                  <a:lnTo>
                    <a:pt x="49" y="68"/>
                  </a:lnTo>
                  <a:lnTo>
                    <a:pt x="38" y="64"/>
                  </a:lnTo>
                  <a:lnTo>
                    <a:pt x="27" y="58"/>
                  </a:lnTo>
                  <a:lnTo>
                    <a:pt x="16" y="50"/>
                  </a:lnTo>
                  <a:lnTo>
                    <a:pt x="10" y="39"/>
                  </a:lnTo>
                  <a:lnTo>
                    <a:pt x="4" y="28"/>
                  </a:lnTo>
                  <a:lnTo>
                    <a:pt x="0" y="15"/>
                  </a:lnTo>
                  <a:lnTo>
                    <a:pt x="6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44" name="Freeform 2752"/>
            <p:cNvSpPr>
              <a:spLocks noChangeAspect="1"/>
            </p:cNvSpPr>
            <p:nvPr/>
          </p:nvSpPr>
          <p:spPr bwMode="auto">
            <a:xfrm>
              <a:off x="830" y="1658"/>
              <a:ext cx="17" cy="9"/>
            </a:xfrm>
            <a:custGeom>
              <a:avLst/>
              <a:gdLst>
                <a:gd name="T0" fmla="*/ 121 w 121"/>
                <a:gd name="T1" fmla="*/ 0 h 68"/>
                <a:gd name="T2" fmla="*/ 121 w 121"/>
                <a:gd name="T3" fmla="*/ 12 h 68"/>
                <a:gd name="T4" fmla="*/ 119 w 121"/>
                <a:gd name="T5" fmla="*/ 25 h 68"/>
                <a:gd name="T6" fmla="*/ 114 w 121"/>
                <a:gd name="T7" fmla="*/ 36 h 68"/>
                <a:gd name="T8" fmla="*/ 107 w 121"/>
                <a:gd name="T9" fmla="*/ 47 h 68"/>
                <a:gd name="T10" fmla="*/ 98 w 121"/>
                <a:gd name="T11" fmla="*/ 55 h 68"/>
                <a:gd name="T12" fmla="*/ 87 w 121"/>
                <a:gd name="T13" fmla="*/ 62 h 68"/>
                <a:gd name="T14" fmla="*/ 75 w 121"/>
                <a:gd name="T15" fmla="*/ 67 h 68"/>
                <a:gd name="T16" fmla="*/ 63 w 121"/>
                <a:gd name="T17" fmla="*/ 68 h 68"/>
                <a:gd name="T18" fmla="*/ 49 w 121"/>
                <a:gd name="T19" fmla="*/ 68 h 68"/>
                <a:gd name="T20" fmla="*/ 38 w 121"/>
                <a:gd name="T21" fmla="*/ 64 h 68"/>
                <a:gd name="T22" fmla="*/ 27 w 121"/>
                <a:gd name="T23" fmla="*/ 58 h 68"/>
                <a:gd name="T24" fmla="*/ 16 w 121"/>
                <a:gd name="T25" fmla="*/ 50 h 68"/>
                <a:gd name="T26" fmla="*/ 10 w 121"/>
                <a:gd name="T27" fmla="*/ 39 h 68"/>
                <a:gd name="T28" fmla="*/ 4 w 121"/>
                <a:gd name="T29" fmla="*/ 28 h 68"/>
                <a:gd name="T30" fmla="*/ 0 w 121"/>
                <a:gd name="T31" fmla="*/ 15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1"/>
                <a:gd name="T49" fmla="*/ 0 h 68"/>
                <a:gd name="T50" fmla="*/ 121 w 121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1" h="68">
                  <a:moveTo>
                    <a:pt x="121" y="0"/>
                  </a:moveTo>
                  <a:lnTo>
                    <a:pt x="121" y="12"/>
                  </a:lnTo>
                  <a:lnTo>
                    <a:pt x="119" y="25"/>
                  </a:lnTo>
                  <a:lnTo>
                    <a:pt x="114" y="36"/>
                  </a:lnTo>
                  <a:lnTo>
                    <a:pt x="107" y="47"/>
                  </a:lnTo>
                  <a:lnTo>
                    <a:pt x="98" y="55"/>
                  </a:lnTo>
                  <a:lnTo>
                    <a:pt x="87" y="62"/>
                  </a:lnTo>
                  <a:lnTo>
                    <a:pt x="75" y="67"/>
                  </a:lnTo>
                  <a:lnTo>
                    <a:pt x="63" y="68"/>
                  </a:lnTo>
                  <a:lnTo>
                    <a:pt x="49" y="68"/>
                  </a:lnTo>
                  <a:lnTo>
                    <a:pt x="38" y="64"/>
                  </a:lnTo>
                  <a:lnTo>
                    <a:pt x="27" y="58"/>
                  </a:lnTo>
                  <a:lnTo>
                    <a:pt x="16" y="50"/>
                  </a:lnTo>
                  <a:lnTo>
                    <a:pt x="10" y="39"/>
                  </a:lnTo>
                  <a:lnTo>
                    <a:pt x="4" y="28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45" name="Freeform 2753"/>
            <p:cNvSpPr>
              <a:spLocks noChangeAspect="1"/>
            </p:cNvSpPr>
            <p:nvPr/>
          </p:nvSpPr>
          <p:spPr bwMode="auto">
            <a:xfrm>
              <a:off x="1808" y="1168"/>
              <a:ext cx="297" cy="790"/>
            </a:xfrm>
            <a:custGeom>
              <a:avLst/>
              <a:gdLst>
                <a:gd name="T0" fmla="*/ 2084 w 2084"/>
                <a:gd name="T1" fmla="*/ 0 h 5536"/>
                <a:gd name="T2" fmla="*/ 1956 w 2084"/>
                <a:gd name="T3" fmla="*/ 4 h 5536"/>
                <a:gd name="T4" fmla="*/ 1828 w 2084"/>
                <a:gd name="T5" fmla="*/ 19 h 5536"/>
                <a:gd name="T6" fmla="*/ 1701 w 2084"/>
                <a:gd name="T7" fmla="*/ 44 h 5536"/>
                <a:gd name="T8" fmla="*/ 1579 w 2084"/>
                <a:gd name="T9" fmla="*/ 78 h 5536"/>
                <a:gd name="T10" fmla="*/ 1461 w 2084"/>
                <a:gd name="T11" fmla="*/ 120 h 5536"/>
                <a:gd name="T12" fmla="*/ 1346 w 2084"/>
                <a:gd name="T13" fmla="*/ 171 h 5536"/>
                <a:gd name="T14" fmla="*/ 1237 w 2084"/>
                <a:gd name="T15" fmla="*/ 229 h 5536"/>
                <a:gd name="T16" fmla="*/ 1132 w 2084"/>
                <a:gd name="T17" fmla="*/ 292 h 5536"/>
                <a:gd name="T18" fmla="*/ 1032 w 2084"/>
                <a:gd name="T19" fmla="*/ 363 h 5536"/>
                <a:gd name="T20" fmla="*/ 939 w 2084"/>
                <a:gd name="T21" fmla="*/ 438 h 5536"/>
                <a:gd name="T22" fmla="*/ 850 w 2084"/>
                <a:gd name="T23" fmla="*/ 518 h 5536"/>
                <a:gd name="T24" fmla="*/ 766 w 2084"/>
                <a:gd name="T25" fmla="*/ 602 h 5536"/>
                <a:gd name="T26" fmla="*/ 688 w 2084"/>
                <a:gd name="T27" fmla="*/ 690 h 5536"/>
                <a:gd name="T28" fmla="*/ 614 w 2084"/>
                <a:gd name="T29" fmla="*/ 781 h 5536"/>
                <a:gd name="T30" fmla="*/ 546 w 2084"/>
                <a:gd name="T31" fmla="*/ 875 h 5536"/>
                <a:gd name="T32" fmla="*/ 481 w 2084"/>
                <a:gd name="T33" fmla="*/ 973 h 5536"/>
                <a:gd name="T34" fmla="*/ 422 w 2084"/>
                <a:gd name="T35" fmla="*/ 1073 h 5536"/>
                <a:gd name="T36" fmla="*/ 366 w 2084"/>
                <a:gd name="T37" fmla="*/ 1175 h 5536"/>
                <a:gd name="T38" fmla="*/ 315 w 2084"/>
                <a:gd name="T39" fmla="*/ 1279 h 5536"/>
                <a:gd name="T40" fmla="*/ 267 w 2084"/>
                <a:gd name="T41" fmla="*/ 1386 h 5536"/>
                <a:gd name="T42" fmla="*/ 224 w 2084"/>
                <a:gd name="T43" fmla="*/ 1495 h 5536"/>
                <a:gd name="T44" fmla="*/ 185 w 2084"/>
                <a:gd name="T45" fmla="*/ 1605 h 5536"/>
                <a:gd name="T46" fmla="*/ 118 w 2084"/>
                <a:gd name="T47" fmla="*/ 1830 h 5536"/>
                <a:gd name="T48" fmla="*/ 66 w 2084"/>
                <a:gd name="T49" fmla="*/ 2060 h 5536"/>
                <a:gd name="T50" fmla="*/ 30 w 2084"/>
                <a:gd name="T51" fmla="*/ 2294 h 5536"/>
                <a:gd name="T52" fmla="*/ 8 w 2084"/>
                <a:gd name="T53" fmla="*/ 2530 h 5536"/>
                <a:gd name="T54" fmla="*/ 0 w 2084"/>
                <a:gd name="T55" fmla="*/ 2767 h 5536"/>
                <a:gd name="T56" fmla="*/ 8 w 2084"/>
                <a:gd name="T57" fmla="*/ 3005 h 5536"/>
                <a:gd name="T58" fmla="*/ 30 w 2084"/>
                <a:gd name="T59" fmla="*/ 3242 h 5536"/>
                <a:gd name="T60" fmla="*/ 66 w 2084"/>
                <a:gd name="T61" fmla="*/ 3475 h 5536"/>
                <a:gd name="T62" fmla="*/ 118 w 2084"/>
                <a:gd name="T63" fmla="*/ 3705 h 5536"/>
                <a:gd name="T64" fmla="*/ 185 w 2084"/>
                <a:gd name="T65" fmla="*/ 3931 h 5536"/>
                <a:gd name="T66" fmla="*/ 224 w 2084"/>
                <a:gd name="T67" fmla="*/ 4040 h 5536"/>
                <a:gd name="T68" fmla="*/ 267 w 2084"/>
                <a:gd name="T69" fmla="*/ 4149 h 5536"/>
                <a:gd name="T70" fmla="*/ 315 w 2084"/>
                <a:gd name="T71" fmla="*/ 4255 h 5536"/>
                <a:gd name="T72" fmla="*/ 366 w 2084"/>
                <a:gd name="T73" fmla="*/ 4360 h 5536"/>
                <a:gd name="T74" fmla="*/ 422 w 2084"/>
                <a:gd name="T75" fmla="*/ 4462 h 5536"/>
                <a:gd name="T76" fmla="*/ 481 w 2084"/>
                <a:gd name="T77" fmla="*/ 4563 h 5536"/>
                <a:gd name="T78" fmla="*/ 546 w 2084"/>
                <a:gd name="T79" fmla="*/ 4659 h 5536"/>
                <a:gd name="T80" fmla="*/ 615 w 2084"/>
                <a:gd name="T81" fmla="*/ 4754 h 5536"/>
                <a:gd name="T82" fmla="*/ 688 w 2084"/>
                <a:gd name="T83" fmla="*/ 4846 h 5536"/>
                <a:gd name="T84" fmla="*/ 766 w 2084"/>
                <a:gd name="T85" fmla="*/ 4934 h 5536"/>
                <a:gd name="T86" fmla="*/ 850 w 2084"/>
                <a:gd name="T87" fmla="*/ 5018 h 5536"/>
                <a:gd name="T88" fmla="*/ 939 w 2084"/>
                <a:gd name="T89" fmla="*/ 5098 h 5536"/>
                <a:gd name="T90" fmla="*/ 1032 w 2084"/>
                <a:gd name="T91" fmla="*/ 5173 h 5536"/>
                <a:gd name="T92" fmla="*/ 1132 w 2084"/>
                <a:gd name="T93" fmla="*/ 5242 h 5536"/>
                <a:gd name="T94" fmla="*/ 1237 w 2084"/>
                <a:gd name="T95" fmla="*/ 5307 h 5536"/>
                <a:gd name="T96" fmla="*/ 1346 w 2084"/>
                <a:gd name="T97" fmla="*/ 5364 h 5536"/>
                <a:gd name="T98" fmla="*/ 1461 w 2084"/>
                <a:gd name="T99" fmla="*/ 5415 h 5536"/>
                <a:gd name="T100" fmla="*/ 1579 w 2084"/>
                <a:gd name="T101" fmla="*/ 5457 h 5536"/>
                <a:gd name="T102" fmla="*/ 1703 w 2084"/>
                <a:gd name="T103" fmla="*/ 5491 h 5536"/>
                <a:gd name="T104" fmla="*/ 1828 w 2084"/>
                <a:gd name="T105" fmla="*/ 5515 h 5536"/>
                <a:gd name="T106" fmla="*/ 1956 w 2084"/>
                <a:gd name="T107" fmla="*/ 5530 h 5536"/>
                <a:gd name="T108" fmla="*/ 2084 w 2084"/>
                <a:gd name="T109" fmla="*/ 5536 h 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84"/>
                <a:gd name="T166" fmla="*/ 0 h 5536"/>
                <a:gd name="T167" fmla="*/ 2084 w 2084"/>
                <a:gd name="T168" fmla="*/ 5536 h 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84" h="5536">
                  <a:moveTo>
                    <a:pt x="2084" y="0"/>
                  </a:moveTo>
                  <a:lnTo>
                    <a:pt x="1956" y="4"/>
                  </a:lnTo>
                  <a:lnTo>
                    <a:pt x="1828" y="19"/>
                  </a:lnTo>
                  <a:lnTo>
                    <a:pt x="1701" y="44"/>
                  </a:lnTo>
                  <a:lnTo>
                    <a:pt x="1579" y="78"/>
                  </a:lnTo>
                  <a:lnTo>
                    <a:pt x="1461" y="120"/>
                  </a:lnTo>
                  <a:lnTo>
                    <a:pt x="1346" y="171"/>
                  </a:lnTo>
                  <a:lnTo>
                    <a:pt x="1237" y="229"/>
                  </a:lnTo>
                  <a:lnTo>
                    <a:pt x="1132" y="292"/>
                  </a:lnTo>
                  <a:lnTo>
                    <a:pt x="1032" y="363"/>
                  </a:lnTo>
                  <a:lnTo>
                    <a:pt x="939" y="438"/>
                  </a:lnTo>
                  <a:lnTo>
                    <a:pt x="850" y="518"/>
                  </a:lnTo>
                  <a:lnTo>
                    <a:pt x="766" y="602"/>
                  </a:lnTo>
                  <a:lnTo>
                    <a:pt x="688" y="690"/>
                  </a:lnTo>
                  <a:lnTo>
                    <a:pt x="614" y="781"/>
                  </a:lnTo>
                  <a:lnTo>
                    <a:pt x="546" y="875"/>
                  </a:lnTo>
                  <a:lnTo>
                    <a:pt x="481" y="973"/>
                  </a:lnTo>
                  <a:lnTo>
                    <a:pt x="422" y="1073"/>
                  </a:lnTo>
                  <a:lnTo>
                    <a:pt x="366" y="1175"/>
                  </a:lnTo>
                  <a:lnTo>
                    <a:pt x="315" y="1279"/>
                  </a:lnTo>
                  <a:lnTo>
                    <a:pt x="267" y="1386"/>
                  </a:lnTo>
                  <a:lnTo>
                    <a:pt x="224" y="1495"/>
                  </a:lnTo>
                  <a:lnTo>
                    <a:pt x="185" y="1605"/>
                  </a:lnTo>
                  <a:lnTo>
                    <a:pt x="118" y="1830"/>
                  </a:lnTo>
                  <a:lnTo>
                    <a:pt x="66" y="2060"/>
                  </a:lnTo>
                  <a:lnTo>
                    <a:pt x="30" y="2294"/>
                  </a:lnTo>
                  <a:lnTo>
                    <a:pt x="8" y="2530"/>
                  </a:lnTo>
                  <a:lnTo>
                    <a:pt x="0" y="2767"/>
                  </a:lnTo>
                  <a:lnTo>
                    <a:pt x="8" y="3005"/>
                  </a:lnTo>
                  <a:lnTo>
                    <a:pt x="30" y="3242"/>
                  </a:lnTo>
                  <a:lnTo>
                    <a:pt x="66" y="3475"/>
                  </a:lnTo>
                  <a:lnTo>
                    <a:pt x="118" y="3705"/>
                  </a:lnTo>
                  <a:lnTo>
                    <a:pt x="185" y="3931"/>
                  </a:lnTo>
                  <a:lnTo>
                    <a:pt x="224" y="4040"/>
                  </a:lnTo>
                  <a:lnTo>
                    <a:pt x="267" y="4149"/>
                  </a:lnTo>
                  <a:lnTo>
                    <a:pt x="315" y="4255"/>
                  </a:lnTo>
                  <a:lnTo>
                    <a:pt x="366" y="4360"/>
                  </a:lnTo>
                  <a:lnTo>
                    <a:pt x="422" y="4462"/>
                  </a:lnTo>
                  <a:lnTo>
                    <a:pt x="481" y="4563"/>
                  </a:lnTo>
                  <a:lnTo>
                    <a:pt x="546" y="4659"/>
                  </a:lnTo>
                  <a:lnTo>
                    <a:pt x="615" y="4754"/>
                  </a:lnTo>
                  <a:lnTo>
                    <a:pt x="688" y="4846"/>
                  </a:lnTo>
                  <a:lnTo>
                    <a:pt x="766" y="4934"/>
                  </a:lnTo>
                  <a:lnTo>
                    <a:pt x="850" y="5018"/>
                  </a:lnTo>
                  <a:lnTo>
                    <a:pt x="939" y="5098"/>
                  </a:lnTo>
                  <a:lnTo>
                    <a:pt x="1032" y="5173"/>
                  </a:lnTo>
                  <a:lnTo>
                    <a:pt x="1132" y="5242"/>
                  </a:lnTo>
                  <a:lnTo>
                    <a:pt x="1237" y="5307"/>
                  </a:lnTo>
                  <a:lnTo>
                    <a:pt x="1346" y="5364"/>
                  </a:lnTo>
                  <a:lnTo>
                    <a:pt x="1461" y="5415"/>
                  </a:lnTo>
                  <a:lnTo>
                    <a:pt x="1579" y="5457"/>
                  </a:lnTo>
                  <a:lnTo>
                    <a:pt x="1703" y="5491"/>
                  </a:lnTo>
                  <a:lnTo>
                    <a:pt x="1828" y="5515"/>
                  </a:lnTo>
                  <a:lnTo>
                    <a:pt x="1956" y="5530"/>
                  </a:lnTo>
                  <a:lnTo>
                    <a:pt x="2084" y="553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46" name="Line 2754"/>
            <p:cNvSpPr>
              <a:spLocks noChangeAspect="1" noChangeShapeType="1"/>
            </p:cNvSpPr>
            <p:nvPr/>
          </p:nvSpPr>
          <p:spPr bwMode="auto">
            <a:xfrm>
              <a:off x="718" y="1562"/>
              <a:ext cx="8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47" name="Line 2755"/>
            <p:cNvSpPr>
              <a:spLocks noChangeAspect="1" noChangeShapeType="1"/>
            </p:cNvSpPr>
            <p:nvPr/>
          </p:nvSpPr>
          <p:spPr bwMode="auto">
            <a:xfrm>
              <a:off x="817" y="156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48" name="Line 2756"/>
            <p:cNvSpPr>
              <a:spLocks noChangeAspect="1" noChangeShapeType="1"/>
            </p:cNvSpPr>
            <p:nvPr/>
          </p:nvSpPr>
          <p:spPr bwMode="auto">
            <a:xfrm>
              <a:off x="837" y="1562"/>
              <a:ext cx="8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49" name="Freeform 2757"/>
            <p:cNvSpPr>
              <a:spLocks noChangeAspect="1"/>
            </p:cNvSpPr>
            <p:nvPr/>
          </p:nvSpPr>
          <p:spPr bwMode="auto">
            <a:xfrm>
              <a:off x="4355" y="1949"/>
              <a:ext cx="9" cy="17"/>
            </a:xfrm>
            <a:custGeom>
              <a:avLst/>
              <a:gdLst>
                <a:gd name="T0" fmla="*/ 0 w 60"/>
                <a:gd name="T1" fmla="*/ 62 h 122"/>
                <a:gd name="T2" fmla="*/ 0 w 60"/>
                <a:gd name="T3" fmla="*/ 0 h 122"/>
                <a:gd name="T4" fmla="*/ 12 w 60"/>
                <a:gd name="T5" fmla="*/ 3 h 122"/>
                <a:gd name="T6" fmla="*/ 25 w 60"/>
                <a:gd name="T7" fmla="*/ 6 h 122"/>
                <a:gd name="T8" fmla="*/ 35 w 60"/>
                <a:gd name="T9" fmla="*/ 13 h 122"/>
                <a:gd name="T10" fmla="*/ 45 w 60"/>
                <a:gd name="T11" fmla="*/ 21 h 122"/>
                <a:gd name="T12" fmla="*/ 52 w 60"/>
                <a:gd name="T13" fmla="*/ 31 h 122"/>
                <a:gd name="T14" fmla="*/ 58 w 60"/>
                <a:gd name="T15" fmla="*/ 43 h 122"/>
                <a:gd name="T16" fmla="*/ 60 w 60"/>
                <a:gd name="T17" fmla="*/ 55 h 122"/>
                <a:gd name="T18" fmla="*/ 60 w 60"/>
                <a:gd name="T19" fmla="*/ 69 h 122"/>
                <a:gd name="T20" fmla="*/ 58 w 60"/>
                <a:gd name="T21" fmla="*/ 81 h 122"/>
                <a:gd name="T22" fmla="*/ 52 w 60"/>
                <a:gd name="T23" fmla="*/ 93 h 122"/>
                <a:gd name="T24" fmla="*/ 45 w 60"/>
                <a:gd name="T25" fmla="*/ 103 h 122"/>
                <a:gd name="T26" fmla="*/ 35 w 60"/>
                <a:gd name="T27" fmla="*/ 111 h 122"/>
                <a:gd name="T28" fmla="*/ 25 w 60"/>
                <a:gd name="T29" fmla="*/ 118 h 122"/>
                <a:gd name="T30" fmla="*/ 12 w 60"/>
                <a:gd name="T31" fmla="*/ 121 h 122"/>
                <a:gd name="T32" fmla="*/ 0 w 60"/>
                <a:gd name="T33" fmla="*/ 122 h 122"/>
                <a:gd name="T34" fmla="*/ 0 w 60"/>
                <a:gd name="T35" fmla="*/ 62 h 1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122"/>
                <a:gd name="T56" fmla="*/ 60 w 60"/>
                <a:gd name="T57" fmla="*/ 122 h 1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122">
                  <a:moveTo>
                    <a:pt x="0" y="62"/>
                  </a:moveTo>
                  <a:lnTo>
                    <a:pt x="0" y="0"/>
                  </a:lnTo>
                  <a:lnTo>
                    <a:pt x="12" y="3"/>
                  </a:lnTo>
                  <a:lnTo>
                    <a:pt x="25" y="6"/>
                  </a:lnTo>
                  <a:lnTo>
                    <a:pt x="35" y="13"/>
                  </a:lnTo>
                  <a:lnTo>
                    <a:pt x="45" y="21"/>
                  </a:lnTo>
                  <a:lnTo>
                    <a:pt x="52" y="31"/>
                  </a:lnTo>
                  <a:lnTo>
                    <a:pt x="58" y="43"/>
                  </a:lnTo>
                  <a:lnTo>
                    <a:pt x="60" y="55"/>
                  </a:lnTo>
                  <a:lnTo>
                    <a:pt x="60" y="69"/>
                  </a:lnTo>
                  <a:lnTo>
                    <a:pt x="58" y="81"/>
                  </a:lnTo>
                  <a:lnTo>
                    <a:pt x="52" y="93"/>
                  </a:lnTo>
                  <a:lnTo>
                    <a:pt x="45" y="103"/>
                  </a:lnTo>
                  <a:lnTo>
                    <a:pt x="35" y="111"/>
                  </a:lnTo>
                  <a:lnTo>
                    <a:pt x="25" y="118"/>
                  </a:lnTo>
                  <a:lnTo>
                    <a:pt x="12" y="121"/>
                  </a:lnTo>
                  <a:lnTo>
                    <a:pt x="0" y="12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50" name="Freeform 2758"/>
            <p:cNvSpPr>
              <a:spLocks noChangeAspect="1"/>
            </p:cNvSpPr>
            <p:nvPr/>
          </p:nvSpPr>
          <p:spPr bwMode="auto">
            <a:xfrm>
              <a:off x="4355" y="1949"/>
              <a:ext cx="9" cy="17"/>
            </a:xfrm>
            <a:custGeom>
              <a:avLst/>
              <a:gdLst>
                <a:gd name="T0" fmla="*/ 0 w 60"/>
                <a:gd name="T1" fmla="*/ 0 h 122"/>
                <a:gd name="T2" fmla="*/ 12 w 60"/>
                <a:gd name="T3" fmla="*/ 3 h 122"/>
                <a:gd name="T4" fmla="*/ 25 w 60"/>
                <a:gd name="T5" fmla="*/ 6 h 122"/>
                <a:gd name="T6" fmla="*/ 35 w 60"/>
                <a:gd name="T7" fmla="*/ 13 h 122"/>
                <a:gd name="T8" fmla="*/ 45 w 60"/>
                <a:gd name="T9" fmla="*/ 21 h 122"/>
                <a:gd name="T10" fmla="*/ 52 w 60"/>
                <a:gd name="T11" fmla="*/ 31 h 122"/>
                <a:gd name="T12" fmla="*/ 58 w 60"/>
                <a:gd name="T13" fmla="*/ 43 h 122"/>
                <a:gd name="T14" fmla="*/ 60 w 60"/>
                <a:gd name="T15" fmla="*/ 55 h 122"/>
                <a:gd name="T16" fmla="*/ 60 w 60"/>
                <a:gd name="T17" fmla="*/ 69 h 122"/>
                <a:gd name="T18" fmla="*/ 58 w 60"/>
                <a:gd name="T19" fmla="*/ 81 h 122"/>
                <a:gd name="T20" fmla="*/ 52 w 60"/>
                <a:gd name="T21" fmla="*/ 93 h 122"/>
                <a:gd name="T22" fmla="*/ 45 w 60"/>
                <a:gd name="T23" fmla="*/ 103 h 122"/>
                <a:gd name="T24" fmla="*/ 35 w 60"/>
                <a:gd name="T25" fmla="*/ 111 h 122"/>
                <a:gd name="T26" fmla="*/ 25 w 60"/>
                <a:gd name="T27" fmla="*/ 118 h 122"/>
                <a:gd name="T28" fmla="*/ 12 w 60"/>
                <a:gd name="T29" fmla="*/ 121 h 122"/>
                <a:gd name="T30" fmla="*/ 0 w 60"/>
                <a:gd name="T31" fmla="*/ 122 h 1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0"/>
                <a:gd name="T49" fmla="*/ 0 h 122"/>
                <a:gd name="T50" fmla="*/ 60 w 60"/>
                <a:gd name="T51" fmla="*/ 122 h 1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0" h="122">
                  <a:moveTo>
                    <a:pt x="0" y="0"/>
                  </a:moveTo>
                  <a:lnTo>
                    <a:pt x="12" y="3"/>
                  </a:lnTo>
                  <a:lnTo>
                    <a:pt x="25" y="6"/>
                  </a:lnTo>
                  <a:lnTo>
                    <a:pt x="35" y="13"/>
                  </a:lnTo>
                  <a:lnTo>
                    <a:pt x="45" y="21"/>
                  </a:lnTo>
                  <a:lnTo>
                    <a:pt x="52" y="31"/>
                  </a:lnTo>
                  <a:lnTo>
                    <a:pt x="58" y="43"/>
                  </a:lnTo>
                  <a:lnTo>
                    <a:pt x="60" y="55"/>
                  </a:lnTo>
                  <a:lnTo>
                    <a:pt x="60" y="69"/>
                  </a:lnTo>
                  <a:lnTo>
                    <a:pt x="58" y="81"/>
                  </a:lnTo>
                  <a:lnTo>
                    <a:pt x="52" y="93"/>
                  </a:lnTo>
                  <a:lnTo>
                    <a:pt x="45" y="103"/>
                  </a:lnTo>
                  <a:lnTo>
                    <a:pt x="35" y="111"/>
                  </a:lnTo>
                  <a:lnTo>
                    <a:pt x="25" y="118"/>
                  </a:lnTo>
                  <a:lnTo>
                    <a:pt x="12" y="121"/>
                  </a:lnTo>
                  <a:lnTo>
                    <a:pt x="0" y="1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51" name="Freeform 2759"/>
            <p:cNvSpPr>
              <a:spLocks noChangeAspect="1"/>
            </p:cNvSpPr>
            <p:nvPr/>
          </p:nvSpPr>
          <p:spPr bwMode="auto">
            <a:xfrm>
              <a:off x="1218" y="1949"/>
              <a:ext cx="3137" cy="17"/>
            </a:xfrm>
            <a:custGeom>
              <a:avLst/>
              <a:gdLst>
                <a:gd name="T0" fmla="*/ 21971 w 21971"/>
                <a:gd name="T1" fmla="*/ 122 h 122"/>
                <a:gd name="T2" fmla="*/ 21971 w 21971"/>
                <a:gd name="T3" fmla="*/ 62 h 122"/>
                <a:gd name="T4" fmla="*/ 21971 w 21971"/>
                <a:gd name="T5" fmla="*/ 0 h 122"/>
                <a:gd name="T6" fmla="*/ 0 w 21971"/>
                <a:gd name="T7" fmla="*/ 0 h 122"/>
                <a:gd name="T8" fmla="*/ 0 w 21971"/>
                <a:gd name="T9" fmla="*/ 62 h 122"/>
                <a:gd name="T10" fmla="*/ 0 w 21971"/>
                <a:gd name="T11" fmla="*/ 122 h 122"/>
                <a:gd name="T12" fmla="*/ 21971 w 21971"/>
                <a:gd name="T13" fmla="*/ 122 h 1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71"/>
                <a:gd name="T22" fmla="*/ 0 h 122"/>
                <a:gd name="T23" fmla="*/ 21971 w 21971"/>
                <a:gd name="T24" fmla="*/ 122 h 1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71" h="122">
                  <a:moveTo>
                    <a:pt x="21971" y="122"/>
                  </a:moveTo>
                  <a:lnTo>
                    <a:pt x="21971" y="62"/>
                  </a:lnTo>
                  <a:lnTo>
                    <a:pt x="21971" y="0"/>
                  </a:lnTo>
                  <a:lnTo>
                    <a:pt x="0" y="0"/>
                  </a:lnTo>
                  <a:lnTo>
                    <a:pt x="0" y="62"/>
                  </a:lnTo>
                  <a:lnTo>
                    <a:pt x="0" y="122"/>
                  </a:lnTo>
                  <a:lnTo>
                    <a:pt x="21971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52" name="Freeform 2760"/>
            <p:cNvSpPr>
              <a:spLocks noChangeAspect="1"/>
            </p:cNvSpPr>
            <p:nvPr/>
          </p:nvSpPr>
          <p:spPr bwMode="auto">
            <a:xfrm>
              <a:off x="1218" y="1949"/>
              <a:ext cx="3137" cy="17"/>
            </a:xfrm>
            <a:custGeom>
              <a:avLst/>
              <a:gdLst>
                <a:gd name="T0" fmla="*/ 21971 w 21971"/>
                <a:gd name="T1" fmla="*/ 122 h 122"/>
                <a:gd name="T2" fmla="*/ 21971 w 21971"/>
                <a:gd name="T3" fmla="*/ 62 h 122"/>
                <a:gd name="T4" fmla="*/ 21971 w 21971"/>
                <a:gd name="T5" fmla="*/ 0 h 122"/>
                <a:gd name="T6" fmla="*/ 0 w 21971"/>
                <a:gd name="T7" fmla="*/ 0 h 122"/>
                <a:gd name="T8" fmla="*/ 0 w 21971"/>
                <a:gd name="T9" fmla="*/ 62 h 122"/>
                <a:gd name="T10" fmla="*/ 0 w 21971"/>
                <a:gd name="T11" fmla="*/ 122 h 122"/>
                <a:gd name="T12" fmla="*/ 21971 w 21971"/>
                <a:gd name="T13" fmla="*/ 122 h 1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71"/>
                <a:gd name="T22" fmla="*/ 0 h 122"/>
                <a:gd name="T23" fmla="*/ 21971 w 21971"/>
                <a:gd name="T24" fmla="*/ 122 h 1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71" h="122">
                  <a:moveTo>
                    <a:pt x="21971" y="122"/>
                  </a:moveTo>
                  <a:lnTo>
                    <a:pt x="21971" y="62"/>
                  </a:lnTo>
                  <a:lnTo>
                    <a:pt x="21971" y="0"/>
                  </a:lnTo>
                  <a:lnTo>
                    <a:pt x="0" y="0"/>
                  </a:lnTo>
                  <a:lnTo>
                    <a:pt x="0" y="62"/>
                  </a:lnTo>
                  <a:lnTo>
                    <a:pt x="0" y="122"/>
                  </a:lnTo>
                  <a:lnTo>
                    <a:pt x="21971" y="1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53" name="Freeform 2761"/>
            <p:cNvSpPr>
              <a:spLocks noChangeAspect="1"/>
            </p:cNvSpPr>
            <p:nvPr/>
          </p:nvSpPr>
          <p:spPr bwMode="auto">
            <a:xfrm>
              <a:off x="1209" y="1949"/>
              <a:ext cx="9" cy="17"/>
            </a:xfrm>
            <a:custGeom>
              <a:avLst/>
              <a:gdLst>
                <a:gd name="T0" fmla="*/ 61 w 61"/>
                <a:gd name="T1" fmla="*/ 62 h 122"/>
                <a:gd name="T2" fmla="*/ 61 w 61"/>
                <a:gd name="T3" fmla="*/ 122 h 122"/>
                <a:gd name="T4" fmla="*/ 48 w 61"/>
                <a:gd name="T5" fmla="*/ 121 h 122"/>
                <a:gd name="T6" fmla="*/ 36 w 61"/>
                <a:gd name="T7" fmla="*/ 118 h 122"/>
                <a:gd name="T8" fmla="*/ 25 w 61"/>
                <a:gd name="T9" fmla="*/ 111 h 122"/>
                <a:gd name="T10" fmla="*/ 15 w 61"/>
                <a:gd name="T11" fmla="*/ 103 h 122"/>
                <a:gd name="T12" fmla="*/ 8 w 61"/>
                <a:gd name="T13" fmla="*/ 93 h 122"/>
                <a:gd name="T14" fmla="*/ 3 w 61"/>
                <a:gd name="T15" fmla="*/ 81 h 122"/>
                <a:gd name="T16" fmla="*/ 0 w 61"/>
                <a:gd name="T17" fmla="*/ 69 h 122"/>
                <a:gd name="T18" fmla="*/ 0 w 61"/>
                <a:gd name="T19" fmla="*/ 55 h 122"/>
                <a:gd name="T20" fmla="*/ 3 w 61"/>
                <a:gd name="T21" fmla="*/ 43 h 122"/>
                <a:gd name="T22" fmla="*/ 8 w 61"/>
                <a:gd name="T23" fmla="*/ 31 h 122"/>
                <a:gd name="T24" fmla="*/ 15 w 61"/>
                <a:gd name="T25" fmla="*/ 21 h 122"/>
                <a:gd name="T26" fmla="*/ 25 w 61"/>
                <a:gd name="T27" fmla="*/ 13 h 122"/>
                <a:gd name="T28" fmla="*/ 36 w 61"/>
                <a:gd name="T29" fmla="*/ 6 h 122"/>
                <a:gd name="T30" fmla="*/ 48 w 61"/>
                <a:gd name="T31" fmla="*/ 3 h 122"/>
                <a:gd name="T32" fmla="*/ 61 w 61"/>
                <a:gd name="T33" fmla="*/ 0 h 122"/>
                <a:gd name="T34" fmla="*/ 61 w 61"/>
                <a:gd name="T35" fmla="*/ 62 h 1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22"/>
                <a:gd name="T56" fmla="*/ 61 w 61"/>
                <a:gd name="T57" fmla="*/ 122 h 1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22">
                  <a:moveTo>
                    <a:pt x="61" y="62"/>
                  </a:moveTo>
                  <a:lnTo>
                    <a:pt x="61" y="122"/>
                  </a:lnTo>
                  <a:lnTo>
                    <a:pt x="48" y="121"/>
                  </a:lnTo>
                  <a:lnTo>
                    <a:pt x="36" y="118"/>
                  </a:lnTo>
                  <a:lnTo>
                    <a:pt x="25" y="111"/>
                  </a:lnTo>
                  <a:lnTo>
                    <a:pt x="15" y="103"/>
                  </a:lnTo>
                  <a:lnTo>
                    <a:pt x="8" y="93"/>
                  </a:lnTo>
                  <a:lnTo>
                    <a:pt x="3" y="81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3" y="43"/>
                  </a:lnTo>
                  <a:lnTo>
                    <a:pt x="8" y="31"/>
                  </a:lnTo>
                  <a:lnTo>
                    <a:pt x="15" y="21"/>
                  </a:lnTo>
                  <a:lnTo>
                    <a:pt x="25" y="13"/>
                  </a:lnTo>
                  <a:lnTo>
                    <a:pt x="36" y="6"/>
                  </a:lnTo>
                  <a:lnTo>
                    <a:pt x="48" y="3"/>
                  </a:lnTo>
                  <a:lnTo>
                    <a:pt x="61" y="0"/>
                  </a:lnTo>
                  <a:lnTo>
                    <a:pt x="61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54" name="Freeform 2762"/>
            <p:cNvSpPr>
              <a:spLocks noChangeAspect="1"/>
            </p:cNvSpPr>
            <p:nvPr/>
          </p:nvSpPr>
          <p:spPr bwMode="auto">
            <a:xfrm>
              <a:off x="1209" y="1949"/>
              <a:ext cx="9" cy="17"/>
            </a:xfrm>
            <a:custGeom>
              <a:avLst/>
              <a:gdLst>
                <a:gd name="T0" fmla="*/ 61 w 61"/>
                <a:gd name="T1" fmla="*/ 122 h 122"/>
                <a:gd name="T2" fmla="*/ 48 w 61"/>
                <a:gd name="T3" fmla="*/ 121 h 122"/>
                <a:gd name="T4" fmla="*/ 36 w 61"/>
                <a:gd name="T5" fmla="*/ 118 h 122"/>
                <a:gd name="T6" fmla="*/ 25 w 61"/>
                <a:gd name="T7" fmla="*/ 111 h 122"/>
                <a:gd name="T8" fmla="*/ 15 w 61"/>
                <a:gd name="T9" fmla="*/ 103 h 122"/>
                <a:gd name="T10" fmla="*/ 8 w 61"/>
                <a:gd name="T11" fmla="*/ 93 h 122"/>
                <a:gd name="T12" fmla="*/ 3 w 61"/>
                <a:gd name="T13" fmla="*/ 81 h 122"/>
                <a:gd name="T14" fmla="*/ 0 w 61"/>
                <a:gd name="T15" fmla="*/ 69 h 122"/>
                <a:gd name="T16" fmla="*/ 0 w 61"/>
                <a:gd name="T17" fmla="*/ 55 h 122"/>
                <a:gd name="T18" fmla="*/ 3 w 61"/>
                <a:gd name="T19" fmla="*/ 43 h 122"/>
                <a:gd name="T20" fmla="*/ 8 w 61"/>
                <a:gd name="T21" fmla="*/ 31 h 122"/>
                <a:gd name="T22" fmla="*/ 15 w 61"/>
                <a:gd name="T23" fmla="*/ 21 h 122"/>
                <a:gd name="T24" fmla="*/ 25 w 61"/>
                <a:gd name="T25" fmla="*/ 13 h 122"/>
                <a:gd name="T26" fmla="*/ 36 w 61"/>
                <a:gd name="T27" fmla="*/ 6 h 122"/>
                <a:gd name="T28" fmla="*/ 48 w 61"/>
                <a:gd name="T29" fmla="*/ 3 h 122"/>
                <a:gd name="T30" fmla="*/ 61 w 61"/>
                <a:gd name="T31" fmla="*/ 0 h 1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1"/>
                <a:gd name="T49" fmla="*/ 0 h 122"/>
                <a:gd name="T50" fmla="*/ 61 w 61"/>
                <a:gd name="T51" fmla="*/ 122 h 1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1" h="122">
                  <a:moveTo>
                    <a:pt x="61" y="122"/>
                  </a:moveTo>
                  <a:lnTo>
                    <a:pt x="48" y="121"/>
                  </a:lnTo>
                  <a:lnTo>
                    <a:pt x="36" y="118"/>
                  </a:lnTo>
                  <a:lnTo>
                    <a:pt x="25" y="111"/>
                  </a:lnTo>
                  <a:lnTo>
                    <a:pt x="15" y="103"/>
                  </a:lnTo>
                  <a:lnTo>
                    <a:pt x="8" y="93"/>
                  </a:lnTo>
                  <a:lnTo>
                    <a:pt x="3" y="81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3" y="43"/>
                  </a:lnTo>
                  <a:lnTo>
                    <a:pt x="8" y="31"/>
                  </a:lnTo>
                  <a:lnTo>
                    <a:pt x="15" y="21"/>
                  </a:lnTo>
                  <a:lnTo>
                    <a:pt x="25" y="13"/>
                  </a:lnTo>
                  <a:lnTo>
                    <a:pt x="36" y="6"/>
                  </a:lnTo>
                  <a:lnTo>
                    <a:pt x="48" y="3"/>
                  </a:lnTo>
                  <a:lnTo>
                    <a:pt x="6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55" name="Line 2763"/>
            <p:cNvSpPr>
              <a:spLocks noChangeAspect="1" noChangeShapeType="1"/>
            </p:cNvSpPr>
            <p:nvPr/>
          </p:nvSpPr>
          <p:spPr bwMode="auto">
            <a:xfrm>
              <a:off x="4146" y="1562"/>
              <a:ext cx="1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56" name="Line 2764"/>
            <p:cNvSpPr>
              <a:spLocks noChangeAspect="1" noChangeShapeType="1"/>
            </p:cNvSpPr>
            <p:nvPr/>
          </p:nvSpPr>
          <p:spPr bwMode="auto">
            <a:xfrm>
              <a:off x="4279" y="156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57" name="Line 2765"/>
            <p:cNvSpPr>
              <a:spLocks noChangeAspect="1" noChangeShapeType="1"/>
            </p:cNvSpPr>
            <p:nvPr/>
          </p:nvSpPr>
          <p:spPr bwMode="auto">
            <a:xfrm>
              <a:off x="4298" y="1562"/>
              <a:ext cx="1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58" name="Line 2766"/>
            <p:cNvSpPr>
              <a:spLocks noChangeAspect="1" noChangeShapeType="1"/>
            </p:cNvSpPr>
            <p:nvPr/>
          </p:nvSpPr>
          <p:spPr bwMode="auto">
            <a:xfrm>
              <a:off x="4456" y="156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59" name="Line 2767"/>
            <p:cNvSpPr>
              <a:spLocks noChangeAspect="1" noChangeShapeType="1"/>
            </p:cNvSpPr>
            <p:nvPr/>
          </p:nvSpPr>
          <p:spPr bwMode="auto">
            <a:xfrm>
              <a:off x="4476" y="1562"/>
              <a:ext cx="1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60" name="Line 2768"/>
            <p:cNvSpPr>
              <a:spLocks noChangeAspect="1" noChangeShapeType="1"/>
            </p:cNvSpPr>
            <p:nvPr/>
          </p:nvSpPr>
          <p:spPr bwMode="auto">
            <a:xfrm>
              <a:off x="4634" y="156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61" name="Line 2769"/>
            <p:cNvSpPr>
              <a:spLocks noChangeAspect="1" noChangeShapeType="1"/>
            </p:cNvSpPr>
            <p:nvPr/>
          </p:nvSpPr>
          <p:spPr bwMode="auto">
            <a:xfrm>
              <a:off x="4653" y="1562"/>
              <a:ext cx="1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62" name="Freeform 2770"/>
            <p:cNvSpPr>
              <a:spLocks noChangeAspect="1"/>
            </p:cNvSpPr>
            <p:nvPr/>
          </p:nvSpPr>
          <p:spPr bwMode="auto">
            <a:xfrm>
              <a:off x="4451" y="1086"/>
              <a:ext cx="11" cy="16"/>
            </a:xfrm>
            <a:custGeom>
              <a:avLst/>
              <a:gdLst>
                <a:gd name="T0" fmla="*/ 17 w 78"/>
                <a:gd name="T1" fmla="*/ 58 h 118"/>
                <a:gd name="T2" fmla="*/ 34 w 78"/>
                <a:gd name="T3" fmla="*/ 0 h 118"/>
                <a:gd name="T4" fmla="*/ 46 w 78"/>
                <a:gd name="T5" fmla="*/ 4 h 118"/>
                <a:gd name="T6" fmla="*/ 56 w 78"/>
                <a:gd name="T7" fmla="*/ 11 h 118"/>
                <a:gd name="T8" fmla="*/ 65 w 78"/>
                <a:gd name="T9" fmla="*/ 20 h 118"/>
                <a:gd name="T10" fmla="*/ 72 w 78"/>
                <a:gd name="T11" fmla="*/ 32 h 118"/>
                <a:gd name="T12" fmla="*/ 76 w 78"/>
                <a:gd name="T13" fmla="*/ 43 h 118"/>
                <a:gd name="T14" fmla="*/ 78 w 78"/>
                <a:gd name="T15" fmla="*/ 56 h 118"/>
                <a:gd name="T16" fmla="*/ 78 w 78"/>
                <a:gd name="T17" fmla="*/ 68 h 118"/>
                <a:gd name="T18" fmla="*/ 74 w 78"/>
                <a:gd name="T19" fmla="*/ 81 h 118"/>
                <a:gd name="T20" fmla="*/ 67 w 78"/>
                <a:gd name="T21" fmla="*/ 92 h 118"/>
                <a:gd name="T22" fmla="*/ 59 w 78"/>
                <a:gd name="T23" fmla="*/ 102 h 118"/>
                <a:gd name="T24" fmla="*/ 49 w 78"/>
                <a:gd name="T25" fmla="*/ 109 h 118"/>
                <a:gd name="T26" fmla="*/ 38 w 78"/>
                <a:gd name="T27" fmla="*/ 115 h 118"/>
                <a:gd name="T28" fmla="*/ 25 w 78"/>
                <a:gd name="T29" fmla="*/ 118 h 118"/>
                <a:gd name="T30" fmla="*/ 13 w 78"/>
                <a:gd name="T31" fmla="*/ 118 h 118"/>
                <a:gd name="T32" fmla="*/ 0 w 78"/>
                <a:gd name="T33" fmla="*/ 116 h 118"/>
                <a:gd name="T34" fmla="*/ 17 w 78"/>
                <a:gd name="T35" fmla="*/ 58 h 1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8"/>
                <a:gd name="T55" fmla="*/ 0 h 118"/>
                <a:gd name="T56" fmla="*/ 78 w 78"/>
                <a:gd name="T57" fmla="*/ 118 h 11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8" h="118">
                  <a:moveTo>
                    <a:pt x="17" y="58"/>
                  </a:moveTo>
                  <a:lnTo>
                    <a:pt x="34" y="0"/>
                  </a:lnTo>
                  <a:lnTo>
                    <a:pt x="46" y="4"/>
                  </a:lnTo>
                  <a:lnTo>
                    <a:pt x="56" y="11"/>
                  </a:lnTo>
                  <a:lnTo>
                    <a:pt x="65" y="20"/>
                  </a:lnTo>
                  <a:lnTo>
                    <a:pt x="72" y="32"/>
                  </a:lnTo>
                  <a:lnTo>
                    <a:pt x="76" y="43"/>
                  </a:lnTo>
                  <a:lnTo>
                    <a:pt x="78" y="56"/>
                  </a:lnTo>
                  <a:lnTo>
                    <a:pt x="78" y="68"/>
                  </a:lnTo>
                  <a:lnTo>
                    <a:pt x="74" y="81"/>
                  </a:lnTo>
                  <a:lnTo>
                    <a:pt x="67" y="92"/>
                  </a:lnTo>
                  <a:lnTo>
                    <a:pt x="59" y="102"/>
                  </a:lnTo>
                  <a:lnTo>
                    <a:pt x="49" y="109"/>
                  </a:lnTo>
                  <a:lnTo>
                    <a:pt x="38" y="115"/>
                  </a:lnTo>
                  <a:lnTo>
                    <a:pt x="25" y="118"/>
                  </a:lnTo>
                  <a:lnTo>
                    <a:pt x="13" y="118"/>
                  </a:lnTo>
                  <a:lnTo>
                    <a:pt x="0" y="116"/>
                  </a:lnTo>
                  <a:lnTo>
                    <a:pt x="1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63" name="Freeform 2771"/>
            <p:cNvSpPr>
              <a:spLocks noChangeAspect="1"/>
            </p:cNvSpPr>
            <p:nvPr/>
          </p:nvSpPr>
          <p:spPr bwMode="auto">
            <a:xfrm>
              <a:off x="4451" y="1086"/>
              <a:ext cx="11" cy="16"/>
            </a:xfrm>
            <a:custGeom>
              <a:avLst/>
              <a:gdLst>
                <a:gd name="T0" fmla="*/ 34 w 78"/>
                <a:gd name="T1" fmla="*/ 0 h 118"/>
                <a:gd name="T2" fmla="*/ 46 w 78"/>
                <a:gd name="T3" fmla="*/ 4 h 118"/>
                <a:gd name="T4" fmla="*/ 56 w 78"/>
                <a:gd name="T5" fmla="*/ 11 h 118"/>
                <a:gd name="T6" fmla="*/ 65 w 78"/>
                <a:gd name="T7" fmla="*/ 20 h 118"/>
                <a:gd name="T8" fmla="*/ 72 w 78"/>
                <a:gd name="T9" fmla="*/ 32 h 118"/>
                <a:gd name="T10" fmla="*/ 76 w 78"/>
                <a:gd name="T11" fmla="*/ 43 h 118"/>
                <a:gd name="T12" fmla="*/ 78 w 78"/>
                <a:gd name="T13" fmla="*/ 56 h 118"/>
                <a:gd name="T14" fmla="*/ 78 w 78"/>
                <a:gd name="T15" fmla="*/ 68 h 118"/>
                <a:gd name="T16" fmla="*/ 74 w 78"/>
                <a:gd name="T17" fmla="*/ 81 h 118"/>
                <a:gd name="T18" fmla="*/ 67 w 78"/>
                <a:gd name="T19" fmla="*/ 92 h 118"/>
                <a:gd name="T20" fmla="*/ 59 w 78"/>
                <a:gd name="T21" fmla="*/ 102 h 118"/>
                <a:gd name="T22" fmla="*/ 49 w 78"/>
                <a:gd name="T23" fmla="*/ 109 h 118"/>
                <a:gd name="T24" fmla="*/ 38 w 78"/>
                <a:gd name="T25" fmla="*/ 115 h 118"/>
                <a:gd name="T26" fmla="*/ 25 w 78"/>
                <a:gd name="T27" fmla="*/ 118 h 118"/>
                <a:gd name="T28" fmla="*/ 13 w 78"/>
                <a:gd name="T29" fmla="*/ 118 h 118"/>
                <a:gd name="T30" fmla="*/ 0 w 78"/>
                <a:gd name="T31" fmla="*/ 116 h 1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8"/>
                <a:gd name="T49" fmla="*/ 0 h 118"/>
                <a:gd name="T50" fmla="*/ 78 w 78"/>
                <a:gd name="T51" fmla="*/ 118 h 11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8" h="118">
                  <a:moveTo>
                    <a:pt x="34" y="0"/>
                  </a:moveTo>
                  <a:lnTo>
                    <a:pt x="46" y="4"/>
                  </a:lnTo>
                  <a:lnTo>
                    <a:pt x="56" y="11"/>
                  </a:lnTo>
                  <a:lnTo>
                    <a:pt x="65" y="20"/>
                  </a:lnTo>
                  <a:lnTo>
                    <a:pt x="72" y="32"/>
                  </a:lnTo>
                  <a:lnTo>
                    <a:pt x="76" y="43"/>
                  </a:lnTo>
                  <a:lnTo>
                    <a:pt x="78" y="56"/>
                  </a:lnTo>
                  <a:lnTo>
                    <a:pt x="78" y="68"/>
                  </a:lnTo>
                  <a:lnTo>
                    <a:pt x="74" y="81"/>
                  </a:lnTo>
                  <a:lnTo>
                    <a:pt x="67" y="92"/>
                  </a:lnTo>
                  <a:lnTo>
                    <a:pt x="59" y="102"/>
                  </a:lnTo>
                  <a:lnTo>
                    <a:pt x="49" y="109"/>
                  </a:lnTo>
                  <a:lnTo>
                    <a:pt x="38" y="115"/>
                  </a:lnTo>
                  <a:lnTo>
                    <a:pt x="25" y="118"/>
                  </a:lnTo>
                  <a:lnTo>
                    <a:pt x="13" y="118"/>
                  </a:lnTo>
                  <a:lnTo>
                    <a:pt x="0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64" name="Freeform 2772"/>
            <p:cNvSpPr>
              <a:spLocks noChangeAspect="1"/>
            </p:cNvSpPr>
            <p:nvPr/>
          </p:nvSpPr>
          <p:spPr bwMode="auto">
            <a:xfrm>
              <a:off x="4436" y="1081"/>
              <a:ext cx="20" cy="21"/>
            </a:xfrm>
            <a:custGeom>
              <a:avLst/>
              <a:gdLst>
                <a:gd name="T0" fmla="*/ 107 w 141"/>
                <a:gd name="T1" fmla="*/ 147 h 147"/>
                <a:gd name="T2" fmla="*/ 124 w 141"/>
                <a:gd name="T3" fmla="*/ 89 h 147"/>
                <a:gd name="T4" fmla="*/ 141 w 141"/>
                <a:gd name="T5" fmla="*/ 31 h 147"/>
                <a:gd name="T6" fmla="*/ 35 w 141"/>
                <a:gd name="T7" fmla="*/ 0 h 147"/>
                <a:gd name="T8" fmla="*/ 17 w 141"/>
                <a:gd name="T9" fmla="*/ 58 h 147"/>
                <a:gd name="T10" fmla="*/ 0 w 141"/>
                <a:gd name="T11" fmla="*/ 116 h 147"/>
                <a:gd name="T12" fmla="*/ 107 w 141"/>
                <a:gd name="T13" fmla="*/ 147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147"/>
                <a:gd name="T23" fmla="*/ 141 w 141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147">
                  <a:moveTo>
                    <a:pt x="107" y="147"/>
                  </a:moveTo>
                  <a:lnTo>
                    <a:pt x="124" y="89"/>
                  </a:lnTo>
                  <a:lnTo>
                    <a:pt x="141" y="31"/>
                  </a:lnTo>
                  <a:lnTo>
                    <a:pt x="35" y="0"/>
                  </a:lnTo>
                  <a:lnTo>
                    <a:pt x="17" y="58"/>
                  </a:lnTo>
                  <a:lnTo>
                    <a:pt x="0" y="116"/>
                  </a:lnTo>
                  <a:lnTo>
                    <a:pt x="107" y="1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65" name="Freeform 2773"/>
            <p:cNvSpPr>
              <a:spLocks noChangeAspect="1"/>
            </p:cNvSpPr>
            <p:nvPr/>
          </p:nvSpPr>
          <p:spPr bwMode="auto">
            <a:xfrm>
              <a:off x="4436" y="1081"/>
              <a:ext cx="20" cy="21"/>
            </a:xfrm>
            <a:custGeom>
              <a:avLst/>
              <a:gdLst>
                <a:gd name="T0" fmla="*/ 107 w 141"/>
                <a:gd name="T1" fmla="*/ 147 h 147"/>
                <a:gd name="T2" fmla="*/ 124 w 141"/>
                <a:gd name="T3" fmla="*/ 89 h 147"/>
                <a:gd name="T4" fmla="*/ 141 w 141"/>
                <a:gd name="T5" fmla="*/ 31 h 147"/>
                <a:gd name="T6" fmla="*/ 35 w 141"/>
                <a:gd name="T7" fmla="*/ 0 h 147"/>
                <a:gd name="T8" fmla="*/ 17 w 141"/>
                <a:gd name="T9" fmla="*/ 58 h 147"/>
                <a:gd name="T10" fmla="*/ 0 w 141"/>
                <a:gd name="T11" fmla="*/ 116 h 147"/>
                <a:gd name="T12" fmla="*/ 107 w 141"/>
                <a:gd name="T13" fmla="*/ 147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147"/>
                <a:gd name="T23" fmla="*/ 141 w 141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147">
                  <a:moveTo>
                    <a:pt x="107" y="147"/>
                  </a:moveTo>
                  <a:lnTo>
                    <a:pt x="124" y="89"/>
                  </a:lnTo>
                  <a:lnTo>
                    <a:pt x="141" y="31"/>
                  </a:lnTo>
                  <a:lnTo>
                    <a:pt x="35" y="0"/>
                  </a:lnTo>
                  <a:lnTo>
                    <a:pt x="17" y="58"/>
                  </a:lnTo>
                  <a:lnTo>
                    <a:pt x="0" y="116"/>
                  </a:lnTo>
                  <a:lnTo>
                    <a:pt x="107" y="1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66" name="Freeform 2774"/>
            <p:cNvSpPr>
              <a:spLocks noChangeAspect="1"/>
            </p:cNvSpPr>
            <p:nvPr/>
          </p:nvSpPr>
          <p:spPr bwMode="auto">
            <a:xfrm>
              <a:off x="4438" y="1081"/>
              <a:ext cx="3" cy="8"/>
            </a:xfrm>
            <a:custGeom>
              <a:avLst/>
              <a:gdLst>
                <a:gd name="T0" fmla="*/ 0 w 18"/>
                <a:gd name="T1" fmla="*/ 59 h 59"/>
                <a:gd name="T2" fmla="*/ 18 w 18"/>
                <a:gd name="T3" fmla="*/ 1 h 59"/>
                <a:gd name="T4" fmla="*/ 14 w 18"/>
                <a:gd name="T5" fmla="*/ 0 h 59"/>
                <a:gd name="T6" fmla="*/ 0 w 18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59"/>
                <a:gd name="T14" fmla="*/ 18 w 18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59">
                  <a:moveTo>
                    <a:pt x="0" y="59"/>
                  </a:moveTo>
                  <a:lnTo>
                    <a:pt x="18" y="1"/>
                  </a:lnTo>
                  <a:lnTo>
                    <a:pt x="14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67" name="Line 2775"/>
            <p:cNvSpPr>
              <a:spLocks noChangeAspect="1" noChangeShapeType="1"/>
            </p:cNvSpPr>
            <p:nvPr/>
          </p:nvSpPr>
          <p:spPr bwMode="auto">
            <a:xfrm flipH="1" flipV="1">
              <a:off x="4440" y="108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68" name="Freeform 2776"/>
            <p:cNvSpPr>
              <a:spLocks noChangeAspect="1"/>
            </p:cNvSpPr>
            <p:nvPr/>
          </p:nvSpPr>
          <p:spPr bwMode="auto">
            <a:xfrm>
              <a:off x="4421" y="1077"/>
              <a:ext cx="19" cy="21"/>
            </a:xfrm>
            <a:custGeom>
              <a:avLst/>
              <a:gdLst>
                <a:gd name="T0" fmla="*/ 109 w 136"/>
                <a:gd name="T1" fmla="*/ 144 h 144"/>
                <a:gd name="T2" fmla="*/ 122 w 136"/>
                <a:gd name="T3" fmla="*/ 85 h 144"/>
                <a:gd name="T4" fmla="*/ 136 w 136"/>
                <a:gd name="T5" fmla="*/ 26 h 144"/>
                <a:gd name="T6" fmla="*/ 27 w 136"/>
                <a:gd name="T7" fmla="*/ 0 h 144"/>
                <a:gd name="T8" fmla="*/ 13 w 136"/>
                <a:gd name="T9" fmla="*/ 59 h 144"/>
                <a:gd name="T10" fmla="*/ 0 w 136"/>
                <a:gd name="T11" fmla="*/ 118 h 144"/>
                <a:gd name="T12" fmla="*/ 109 w 136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144"/>
                <a:gd name="T23" fmla="*/ 136 w 136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144">
                  <a:moveTo>
                    <a:pt x="109" y="144"/>
                  </a:moveTo>
                  <a:lnTo>
                    <a:pt x="122" y="85"/>
                  </a:lnTo>
                  <a:lnTo>
                    <a:pt x="136" y="26"/>
                  </a:lnTo>
                  <a:lnTo>
                    <a:pt x="27" y="0"/>
                  </a:lnTo>
                  <a:lnTo>
                    <a:pt x="13" y="59"/>
                  </a:lnTo>
                  <a:lnTo>
                    <a:pt x="0" y="118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69" name="Freeform 2777"/>
            <p:cNvSpPr>
              <a:spLocks noChangeAspect="1"/>
            </p:cNvSpPr>
            <p:nvPr/>
          </p:nvSpPr>
          <p:spPr bwMode="auto">
            <a:xfrm>
              <a:off x="4421" y="1077"/>
              <a:ext cx="19" cy="21"/>
            </a:xfrm>
            <a:custGeom>
              <a:avLst/>
              <a:gdLst>
                <a:gd name="T0" fmla="*/ 109 w 136"/>
                <a:gd name="T1" fmla="*/ 144 h 144"/>
                <a:gd name="T2" fmla="*/ 122 w 136"/>
                <a:gd name="T3" fmla="*/ 85 h 144"/>
                <a:gd name="T4" fmla="*/ 136 w 136"/>
                <a:gd name="T5" fmla="*/ 26 h 144"/>
                <a:gd name="T6" fmla="*/ 27 w 136"/>
                <a:gd name="T7" fmla="*/ 0 h 144"/>
                <a:gd name="T8" fmla="*/ 13 w 136"/>
                <a:gd name="T9" fmla="*/ 59 h 144"/>
                <a:gd name="T10" fmla="*/ 0 w 136"/>
                <a:gd name="T11" fmla="*/ 118 h 144"/>
                <a:gd name="T12" fmla="*/ 109 w 136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144"/>
                <a:gd name="T23" fmla="*/ 136 w 136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144">
                  <a:moveTo>
                    <a:pt x="109" y="144"/>
                  </a:moveTo>
                  <a:lnTo>
                    <a:pt x="122" y="85"/>
                  </a:lnTo>
                  <a:lnTo>
                    <a:pt x="136" y="26"/>
                  </a:lnTo>
                  <a:lnTo>
                    <a:pt x="27" y="0"/>
                  </a:lnTo>
                  <a:lnTo>
                    <a:pt x="13" y="59"/>
                  </a:lnTo>
                  <a:lnTo>
                    <a:pt x="0" y="118"/>
                  </a:lnTo>
                  <a:lnTo>
                    <a:pt x="109" y="1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70" name="Freeform 2778"/>
            <p:cNvSpPr>
              <a:spLocks noChangeAspect="1"/>
            </p:cNvSpPr>
            <p:nvPr/>
          </p:nvSpPr>
          <p:spPr bwMode="auto">
            <a:xfrm>
              <a:off x="4422" y="1077"/>
              <a:ext cx="2" cy="9"/>
            </a:xfrm>
            <a:custGeom>
              <a:avLst/>
              <a:gdLst>
                <a:gd name="T0" fmla="*/ 0 w 14"/>
                <a:gd name="T1" fmla="*/ 60 h 60"/>
                <a:gd name="T2" fmla="*/ 14 w 14"/>
                <a:gd name="T3" fmla="*/ 1 h 60"/>
                <a:gd name="T4" fmla="*/ 11 w 14"/>
                <a:gd name="T5" fmla="*/ 0 h 60"/>
                <a:gd name="T6" fmla="*/ 0 w 14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60"/>
                <a:gd name="T14" fmla="*/ 14 w 14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60">
                  <a:moveTo>
                    <a:pt x="0" y="60"/>
                  </a:moveTo>
                  <a:lnTo>
                    <a:pt x="14" y="1"/>
                  </a:lnTo>
                  <a:lnTo>
                    <a:pt x="11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71" name="Line 2779"/>
            <p:cNvSpPr>
              <a:spLocks noChangeAspect="1" noChangeShapeType="1"/>
            </p:cNvSpPr>
            <p:nvPr/>
          </p:nvSpPr>
          <p:spPr bwMode="auto">
            <a:xfrm flipH="1" flipV="1">
              <a:off x="4424" y="10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72" name="Freeform 2780"/>
            <p:cNvSpPr>
              <a:spLocks noChangeAspect="1"/>
            </p:cNvSpPr>
            <p:nvPr/>
          </p:nvSpPr>
          <p:spPr bwMode="auto">
            <a:xfrm>
              <a:off x="4405" y="1074"/>
              <a:ext cx="19" cy="20"/>
            </a:xfrm>
            <a:custGeom>
              <a:avLst/>
              <a:gdLst>
                <a:gd name="T0" fmla="*/ 110 w 131"/>
                <a:gd name="T1" fmla="*/ 140 h 140"/>
                <a:gd name="T2" fmla="*/ 120 w 131"/>
                <a:gd name="T3" fmla="*/ 80 h 140"/>
                <a:gd name="T4" fmla="*/ 131 w 131"/>
                <a:gd name="T5" fmla="*/ 20 h 140"/>
                <a:gd name="T6" fmla="*/ 20 w 131"/>
                <a:gd name="T7" fmla="*/ 0 h 140"/>
                <a:gd name="T8" fmla="*/ 10 w 131"/>
                <a:gd name="T9" fmla="*/ 61 h 140"/>
                <a:gd name="T10" fmla="*/ 0 w 131"/>
                <a:gd name="T11" fmla="*/ 121 h 140"/>
                <a:gd name="T12" fmla="*/ 110 w 131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"/>
                <a:gd name="T22" fmla="*/ 0 h 140"/>
                <a:gd name="T23" fmla="*/ 131 w 131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" h="140">
                  <a:moveTo>
                    <a:pt x="110" y="140"/>
                  </a:moveTo>
                  <a:lnTo>
                    <a:pt x="120" y="80"/>
                  </a:lnTo>
                  <a:lnTo>
                    <a:pt x="131" y="20"/>
                  </a:lnTo>
                  <a:lnTo>
                    <a:pt x="20" y="0"/>
                  </a:lnTo>
                  <a:lnTo>
                    <a:pt x="10" y="61"/>
                  </a:lnTo>
                  <a:lnTo>
                    <a:pt x="0" y="121"/>
                  </a:lnTo>
                  <a:lnTo>
                    <a:pt x="110" y="1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73" name="Freeform 2781"/>
            <p:cNvSpPr>
              <a:spLocks noChangeAspect="1"/>
            </p:cNvSpPr>
            <p:nvPr/>
          </p:nvSpPr>
          <p:spPr bwMode="auto">
            <a:xfrm>
              <a:off x="4405" y="1074"/>
              <a:ext cx="19" cy="20"/>
            </a:xfrm>
            <a:custGeom>
              <a:avLst/>
              <a:gdLst>
                <a:gd name="T0" fmla="*/ 110 w 131"/>
                <a:gd name="T1" fmla="*/ 140 h 140"/>
                <a:gd name="T2" fmla="*/ 120 w 131"/>
                <a:gd name="T3" fmla="*/ 80 h 140"/>
                <a:gd name="T4" fmla="*/ 131 w 131"/>
                <a:gd name="T5" fmla="*/ 20 h 140"/>
                <a:gd name="T6" fmla="*/ 20 w 131"/>
                <a:gd name="T7" fmla="*/ 0 h 140"/>
                <a:gd name="T8" fmla="*/ 10 w 131"/>
                <a:gd name="T9" fmla="*/ 61 h 140"/>
                <a:gd name="T10" fmla="*/ 0 w 131"/>
                <a:gd name="T11" fmla="*/ 121 h 140"/>
                <a:gd name="T12" fmla="*/ 110 w 131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"/>
                <a:gd name="T22" fmla="*/ 0 h 140"/>
                <a:gd name="T23" fmla="*/ 131 w 131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" h="140">
                  <a:moveTo>
                    <a:pt x="110" y="140"/>
                  </a:moveTo>
                  <a:lnTo>
                    <a:pt x="120" y="80"/>
                  </a:lnTo>
                  <a:lnTo>
                    <a:pt x="131" y="20"/>
                  </a:lnTo>
                  <a:lnTo>
                    <a:pt x="20" y="0"/>
                  </a:lnTo>
                  <a:lnTo>
                    <a:pt x="10" y="61"/>
                  </a:lnTo>
                  <a:lnTo>
                    <a:pt x="0" y="121"/>
                  </a:lnTo>
                  <a:lnTo>
                    <a:pt x="110" y="1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74" name="Freeform 2782"/>
            <p:cNvSpPr>
              <a:spLocks noChangeAspect="1"/>
            </p:cNvSpPr>
            <p:nvPr/>
          </p:nvSpPr>
          <p:spPr bwMode="auto">
            <a:xfrm>
              <a:off x="4407" y="1074"/>
              <a:ext cx="1" cy="9"/>
            </a:xfrm>
            <a:custGeom>
              <a:avLst/>
              <a:gdLst>
                <a:gd name="T0" fmla="*/ 0 w 10"/>
                <a:gd name="T1" fmla="*/ 61 h 61"/>
                <a:gd name="T2" fmla="*/ 10 w 10"/>
                <a:gd name="T3" fmla="*/ 0 h 61"/>
                <a:gd name="T4" fmla="*/ 9 w 10"/>
                <a:gd name="T5" fmla="*/ 0 h 61"/>
                <a:gd name="T6" fmla="*/ 0 w 10"/>
                <a:gd name="T7" fmla="*/ 61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61"/>
                <a:gd name="T14" fmla="*/ 10 w 10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61">
                  <a:moveTo>
                    <a:pt x="0" y="61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75" name="Line 2783"/>
            <p:cNvSpPr>
              <a:spLocks noChangeAspect="1" noChangeShapeType="1"/>
            </p:cNvSpPr>
            <p:nvPr/>
          </p:nvSpPr>
          <p:spPr bwMode="auto">
            <a:xfrm flipH="1">
              <a:off x="4408" y="107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76" name="Freeform 2784"/>
            <p:cNvSpPr>
              <a:spLocks noChangeAspect="1"/>
            </p:cNvSpPr>
            <p:nvPr/>
          </p:nvSpPr>
          <p:spPr bwMode="auto">
            <a:xfrm>
              <a:off x="4390" y="1072"/>
              <a:ext cx="18" cy="20"/>
            </a:xfrm>
            <a:custGeom>
              <a:avLst/>
              <a:gdLst>
                <a:gd name="T0" fmla="*/ 111 w 129"/>
                <a:gd name="T1" fmla="*/ 137 h 137"/>
                <a:gd name="T2" fmla="*/ 120 w 129"/>
                <a:gd name="T3" fmla="*/ 77 h 137"/>
                <a:gd name="T4" fmla="*/ 129 w 129"/>
                <a:gd name="T5" fmla="*/ 16 h 137"/>
                <a:gd name="T6" fmla="*/ 18 w 129"/>
                <a:gd name="T7" fmla="*/ 0 h 137"/>
                <a:gd name="T8" fmla="*/ 9 w 129"/>
                <a:gd name="T9" fmla="*/ 61 h 137"/>
                <a:gd name="T10" fmla="*/ 0 w 129"/>
                <a:gd name="T11" fmla="*/ 121 h 137"/>
                <a:gd name="T12" fmla="*/ 111 w 129"/>
                <a:gd name="T13" fmla="*/ 137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37"/>
                <a:gd name="T23" fmla="*/ 129 w 129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37">
                  <a:moveTo>
                    <a:pt x="111" y="137"/>
                  </a:moveTo>
                  <a:lnTo>
                    <a:pt x="120" y="77"/>
                  </a:lnTo>
                  <a:lnTo>
                    <a:pt x="129" y="16"/>
                  </a:lnTo>
                  <a:lnTo>
                    <a:pt x="18" y="0"/>
                  </a:lnTo>
                  <a:lnTo>
                    <a:pt x="9" y="61"/>
                  </a:lnTo>
                  <a:lnTo>
                    <a:pt x="0" y="121"/>
                  </a:lnTo>
                  <a:lnTo>
                    <a:pt x="111" y="1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77" name="Freeform 2785"/>
            <p:cNvSpPr>
              <a:spLocks noChangeAspect="1"/>
            </p:cNvSpPr>
            <p:nvPr/>
          </p:nvSpPr>
          <p:spPr bwMode="auto">
            <a:xfrm>
              <a:off x="4390" y="1072"/>
              <a:ext cx="18" cy="20"/>
            </a:xfrm>
            <a:custGeom>
              <a:avLst/>
              <a:gdLst>
                <a:gd name="T0" fmla="*/ 111 w 129"/>
                <a:gd name="T1" fmla="*/ 137 h 137"/>
                <a:gd name="T2" fmla="*/ 120 w 129"/>
                <a:gd name="T3" fmla="*/ 77 h 137"/>
                <a:gd name="T4" fmla="*/ 129 w 129"/>
                <a:gd name="T5" fmla="*/ 16 h 137"/>
                <a:gd name="T6" fmla="*/ 18 w 129"/>
                <a:gd name="T7" fmla="*/ 0 h 137"/>
                <a:gd name="T8" fmla="*/ 9 w 129"/>
                <a:gd name="T9" fmla="*/ 61 h 137"/>
                <a:gd name="T10" fmla="*/ 0 w 129"/>
                <a:gd name="T11" fmla="*/ 121 h 137"/>
                <a:gd name="T12" fmla="*/ 111 w 129"/>
                <a:gd name="T13" fmla="*/ 137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37"/>
                <a:gd name="T23" fmla="*/ 129 w 129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37">
                  <a:moveTo>
                    <a:pt x="111" y="137"/>
                  </a:moveTo>
                  <a:lnTo>
                    <a:pt x="120" y="77"/>
                  </a:lnTo>
                  <a:lnTo>
                    <a:pt x="129" y="16"/>
                  </a:lnTo>
                  <a:lnTo>
                    <a:pt x="18" y="0"/>
                  </a:lnTo>
                  <a:lnTo>
                    <a:pt x="9" y="61"/>
                  </a:lnTo>
                  <a:lnTo>
                    <a:pt x="0" y="121"/>
                  </a:lnTo>
                  <a:lnTo>
                    <a:pt x="111" y="1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78" name="Freeform 2786"/>
            <p:cNvSpPr>
              <a:spLocks noChangeAspect="1"/>
            </p:cNvSpPr>
            <p:nvPr/>
          </p:nvSpPr>
          <p:spPr bwMode="auto">
            <a:xfrm>
              <a:off x="4391" y="1072"/>
              <a:ext cx="1" cy="9"/>
            </a:xfrm>
            <a:custGeom>
              <a:avLst/>
              <a:gdLst>
                <a:gd name="T0" fmla="*/ 0 w 9"/>
                <a:gd name="T1" fmla="*/ 61 h 61"/>
                <a:gd name="T2" fmla="*/ 9 w 9"/>
                <a:gd name="T3" fmla="*/ 0 h 61"/>
                <a:gd name="T4" fmla="*/ 4 w 9"/>
                <a:gd name="T5" fmla="*/ 0 h 61"/>
                <a:gd name="T6" fmla="*/ 0 w 9"/>
                <a:gd name="T7" fmla="*/ 61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61"/>
                <a:gd name="T14" fmla="*/ 9 w 9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61">
                  <a:moveTo>
                    <a:pt x="0" y="61"/>
                  </a:moveTo>
                  <a:lnTo>
                    <a:pt x="9" y="0"/>
                  </a:lnTo>
                  <a:lnTo>
                    <a:pt x="4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79" name="Line 2787"/>
            <p:cNvSpPr>
              <a:spLocks noChangeAspect="1" noChangeShapeType="1"/>
            </p:cNvSpPr>
            <p:nvPr/>
          </p:nvSpPr>
          <p:spPr bwMode="auto">
            <a:xfrm flipH="1">
              <a:off x="4391" y="107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80" name="Freeform 2788"/>
            <p:cNvSpPr>
              <a:spLocks noChangeAspect="1"/>
            </p:cNvSpPr>
            <p:nvPr/>
          </p:nvSpPr>
          <p:spPr bwMode="auto">
            <a:xfrm>
              <a:off x="4374" y="1071"/>
              <a:ext cx="17" cy="18"/>
            </a:xfrm>
            <a:custGeom>
              <a:avLst/>
              <a:gdLst>
                <a:gd name="T0" fmla="*/ 112 w 121"/>
                <a:gd name="T1" fmla="*/ 130 h 130"/>
                <a:gd name="T2" fmla="*/ 117 w 121"/>
                <a:gd name="T3" fmla="*/ 70 h 130"/>
                <a:gd name="T4" fmla="*/ 121 w 121"/>
                <a:gd name="T5" fmla="*/ 9 h 130"/>
                <a:gd name="T6" fmla="*/ 9 w 121"/>
                <a:gd name="T7" fmla="*/ 0 h 130"/>
                <a:gd name="T8" fmla="*/ 4 w 121"/>
                <a:gd name="T9" fmla="*/ 60 h 130"/>
                <a:gd name="T10" fmla="*/ 0 w 121"/>
                <a:gd name="T11" fmla="*/ 121 h 130"/>
                <a:gd name="T12" fmla="*/ 112 w 121"/>
                <a:gd name="T13" fmla="*/ 130 h 1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"/>
                <a:gd name="T22" fmla="*/ 0 h 130"/>
                <a:gd name="T23" fmla="*/ 121 w 121"/>
                <a:gd name="T24" fmla="*/ 130 h 1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" h="130">
                  <a:moveTo>
                    <a:pt x="112" y="130"/>
                  </a:moveTo>
                  <a:lnTo>
                    <a:pt x="117" y="70"/>
                  </a:lnTo>
                  <a:lnTo>
                    <a:pt x="121" y="9"/>
                  </a:lnTo>
                  <a:lnTo>
                    <a:pt x="9" y="0"/>
                  </a:lnTo>
                  <a:lnTo>
                    <a:pt x="4" y="60"/>
                  </a:lnTo>
                  <a:lnTo>
                    <a:pt x="0" y="121"/>
                  </a:lnTo>
                  <a:lnTo>
                    <a:pt x="112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81" name="Freeform 2789"/>
            <p:cNvSpPr>
              <a:spLocks noChangeAspect="1"/>
            </p:cNvSpPr>
            <p:nvPr/>
          </p:nvSpPr>
          <p:spPr bwMode="auto">
            <a:xfrm>
              <a:off x="4374" y="1071"/>
              <a:ext cx="17" cy="18"/>
            </a:xfrm>
            <a:custGeom>
              <a:avLst/>
              <a:gdLst>
                <a:gd name="T0" fmla="*/ 112 w 121"/>
                <a:gd name="T1" fmla="*/ 130 h 130"/>
                <a:gd name="T2" fmla="*/ 117 w 121"/>
                <a:gd name="T3" fmla="*/ 70 h 130"/>
                <a:gd name="T4" fmla="*/ 121 w 121"/>
                <a:gd name="T5" fmla="*/ 9 h 130"/>
                <a:gd name="T6" fmla="*/ 9 w 121"/>
                <a:gd name="T7" fmla="*/ 0 h 130"/>
                <a:gd name="T8" fmla="*/ 4 w 121"/>
                <a:gd name="T9" fmla="*/ 60 h 130"/>
                <a:gd name="T10" fmla="*/ 0 w 121"/>
                <a:gd name="T11" fmla="*/ 121 h 130"/>
                <a:gd name="T12" fmla="*/ 112 w 121"/>
                <a:gd name="T13" fmla="*/ 130 h 1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"/>
                <a:gd name="T22" fmla="*/ 0 h 130"/>
                <a:gd name="T23" fmla="*/ 121 w 121"/>
                <a:gd name="T24" fmla="*/ 130 h 1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" h="130">
                  <a:moveTo>
                    <a:pt x="112" y="130"/>
                  </a:moveTo>
                  <a:lnTo>
                    <a:pt x="117" y="70"/>
                  </a:lnTo>
                  <a:lnTo>
                    <a:pt x="121" y="9"/>
                  </a:lnTo>
                  <a:lnTo>
                    <a:pt x="9" y="0"/>
                  </a:lnTo>
                  <a:lnTo>
                    <a:pt x="4" y="60"/>
                  </a:lnTo>
                  <a:lnTo>
                    <a:pt x="0" y="121"/>
                  </a:lnTo>
                  <a:lnTo>
                    <a:pt x="112" y="13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82" name="Freeform 2790"/>
            <p:cNvSpPr>
              <a:spLocks noChangeAspect="1"/>
            </p:cNvSpPr>
            <p:nvPr/>
          </p:nvSpPr>
          <p:spPr bwMode="auto">
            <a:xfrm>
              <a:off x="4375" y="1071"/>
              <a:ext cx="1" cy="8"/>
            </a:xfrm>
            <a:custGeom>
              <a:avLst/>
              <a:gdLst>
                <a:gd name="T0" fmla="*/ 0 w 5"/>
                <a:gd name="T1" fmla="*/ 60 h 60"/>
                <a:gd name="T2" fmla="*/ 5 w 5"/>
                <a:gd name="T3" fmla="*/ 0 h 60"/>
                <a:gd name="T4" fmla="*/ 2 w 5"/>
                <a:gd name="T5" fmla="*/ 0 h 60"/>
                <a:gd name="T6" fmla="*/ 0 w 5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60"/>
                <a:gd name="T14" fmla="*/ 5 w 5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60">
                  <a:moveTo>
                    <a:pt x="0" y="6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83" name="Line 2791"/>
            <p:cNvSpPr>
              <a:spLocks noChangeAspect="1" noChangeShapeType="1"/>
            </p:cNvSpPr>
            <p:nvPr/>
          </p:nvSpPr>
          <p:spPr bwMode="auto">
            <a:xfrm flipH="1">
              <a:off x="4375" y="107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84" name="Freeform 2792"/>
            <p:cNvSpPr>
              <a:spLocks noChangeAspect="1"/>
            </p:cNvSpPr>
            <p:nvPr/>
          </p:nvSpPr>
          <p:spPr bwMode="auto">
            <a:xfrm>
              <a:off x="4358" y="1070"/>
              <a:ext cx="17" cy="18"/>
            </a:xfrm>
            <a:custGeom>
              <a:avLst/>
              <a:gdLst>
                <a:gd name="T0" fmla="*/ 114 w 118"/>
                <a:gd name="T1" fmla="*/ 125 h 125"/>
                <a:gd name="T2" fmla="*/ 116 w 118"/>
                <a:gd name="T3" fmla="*/ 64 h 125"/>
                <a:gd name="T4" fmla="*/ 118 w 118"/>
                <a:gd name="T5" fmla="*/ 4 h 125"/>
                <a:gd name="T6" fmla="*/ 5 w 118"/>
                <a:gd name="T7" fmla="*/ 0 h 125"/>
                <a:gd name="T8" fmla="*/ 3 w 118"/>
                <a:gd name="T9" fmla="*/ 60 h 125"/>
                <a:gd name="T10" fmla="*/ 0 w 118"/>
                <a:gd name="T11" fmla="*/ 120 h 125"/>
                <a:gd name="T12" fmla="*/ 114 w 118"/>
                <a:gd name="T13" fmla="*/ 125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8"/>
                <a:gd name="T22" fmla="*/ 0 h 125"/>
                <a:gd name="T23" fmla="*/ 118 w 118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8" h="125">
                  <a:moveTo>
                    <a:pt x="114" y="125"/>
                  </a:moveTo>
                  <a:lnTo>
                    <a:pt x="116" y="64"/>
                  </a:lnTo>
                  <a:lnTo>
                    <a:pt x="118" y="4"/>
                  </a:lnTo>
                  <a:lnTo>
                    <a:pt x="5" y="0"/>
                  </a:lnTo>
                  <a:lnTo>
                    <a:pt x="3" y="60"/>
                  </a:lnTo>
                  <a:lnTo>
                    <a:pt x="0" y="120"/>
                  </a:lnTo>
                  <a:lnTo>
                    <a:pt x="114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85" name="Freeform 2793"/>
            <p:cNvSpPr>
              <a:spLocks noChangeAspect="1"/>
            </p:cNvSpPr>
            <p:nvPr/>
          </p:nvSpPr>
          <p:spPr bwMode="auto">
            <a:xfrm>
              <a:off x="4358" y="1070"/>
              <a:ext cx="17" cy="18"/>
            </a:xfrm>
            <a:custGeom>
              <a:avLst/>
              <a:gdLst>
                <a:gd name="T0" fmla="*/ 114 w 118"/>
                <a:gd name="T1" fmla="*/ 125 h 125"/>
                <a:gd name="T2" fmla="*/ 116 w 118"/>
                <a:gd name="T3" fmla="*/ 64 h 125"/>
                <a:gd name="T4" fmla="*/ 118 w 118"/>
                <a:gd name="T5" fmla="*/ 4 h 125"/>
                <a:gd name="T6" fmla="*/ 5 w 118"/>
                <a:gd name="T7" fmla="*/ 0 h 125"/>
                <a:gd name="T8" fmla="*/ 3 w 118"/>
                <a:gd name="T9" fmla="*/ 60 h 125"/>
                <a:gd name="T10" fmla="*/ 0 w 118"/>
                <a:gd name="T11" fmla="*/ 120 h 125"/>
                <a:gd name="T12" fmla="*/ 114 w 118"/>
                <a:gd name="T13" fmla="*/ 125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8"/>
                <a:gd name="T22" fmla="*/ 0 h 125"/>
                <a:gd name="T23" fmla="*/ 118 w 118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8" h="125">
                  <a:moveTo>
                    <a:pt x="114" y="125"/>
                  </a:moveTo>
                  <a:lnTo>
                    <a:pt x="116" y="64"/>
                  </a:lnTo>
                  <a:lnTo>
                    <a:pt x="118" y="4"/>
                  </a:lnTo>
                  <a:lnTo>
                    <a:pt x="5" y="0"/>
                  </a:lnTo>
                  <a:lnTo>
                    <a:pt x="3" y="60"/>
                  </a:lnTo>
                  <a:lnTo>
                    <a:pt x="0" y="120"/>
                  </a:lnTo>
                  <a:lnTo>
                    <a:pt x="114" y="1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86" name="Freeform 2794"/>
            <p:cNvSpPr>
              <a:spLocks noChangeAspect="1"/>
            </p:cNvSpPr>
            <p:nvPr/>
          </p:nvSpPr>
          <p:spPr bwMode="auto">
            <a:xfrm>
              <a:off x="4358" y="1070"/>
              <a:ext cx="1" cy="9"/>
            </a:xfrm>
            <a:custGeom>
              <a:avLst/>
              <a:gdLst>
                <a:gd name="T0" fmla="*/ 2 w 4"/>
                <a:gd name="T1" fmla="*/ 60 h 60"/>
                <a:gd name="T2" fmla="*/ 4 w 4"/>
                <a:gd name="T3" fmla="*/ 0 h 60"/>
                <a:gd name="T4" fmla="*/ 0 w 4"/>
                <a:gd name="T5" fmla="*/ 0 h 60"/>
                <a:gd name="T6" fmla="*/ 2 w 4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60"/>
                <a:gd name="T14" fmla="*/ 4 w 4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60">
                  <a:moveTo>
                    <a:pt x="2" y="6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2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87" name="Line 2795"/>
            <p:cNvSpPr>
              <a:spLocks noChangeAspect="1" noChangeShapeType="1"/>
            </p:cNvSpPr>
            <p:nvPr/>
          </p:nvSpPr>
          <p:spPr bwMode="auto">
            <a:xfrm flipH="1">
              <a:off x="4358" y="107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88" name="Freeform 2796"/>
            <p:cNvSpPr>
              <a:spLocks noChangeAspect="1"/>
            </p:cNvSpPr>
            <p:nvPr/>
          </p:nvSpPr>
          <p:spPr bwMode="auto">
            <a:xfrm>
              <a:off x="4342" y="1070"/>
              <a:ext cx="17" cy="18"/>
            </a:xfrm>
            <a:custGeom>
              <a:avLst/>
              <a:gdLst>
                <a:gd name="T0" fmla="*/ 116 w 116"/>
                <a:gd name="T1" fmla="*/ 120 h 123"/>
                <a:gd name="T2" fmla="*/ 115 w 116"/>
                <a:gd name="T3" fmla="*/ 60 h 123"/>
                <a:gd name="T4" fmla="*/ 113 w 116"/>
                <a:gd name="T5" fmla="*/ 0 h 123"/>
                <a:gd name="T6" fmla="*/ 0 w 116"/>
                <a:gd name="T7" fmla="*/ 2 h 123"/>
                <a:gd name="T8" fmla="*/ 1 w 116"/>
                <a:gd name="T9" fmla="*/ 62 h 123"/>
                <a:gd name="T10" fmla="*/ 2 w 116"/>
                <a:gd name="T11" fmla="*/ 123 h 123"/>
                <a:gd name="T12" fmla="*/ 116 w 116"/>
                <a:gd name="T13" fmla="*/ 120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123"/>
                <a:gd name="T23" fmla="*/ 116 w 116"/>
                <a:gd name="T24" fmla="*/ 123 h 1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123">
                  <a:moveTo>
                    <a:pt x="116" y="120"/>
                  </a:moveTo>
                  <a:lnTo>
                    <a:pt x="115" y="60"/>
                  </a:lnTo>
                  <a:lnTo>
                    <a:pt x="113" y="0"/>
                  </a:lnTo>
                  <a:lnTo>
                    <a:pt x="0" y="2"/>
                  </a:lnTo>
                  <a:lnTo>
                    <a:pt x="1" y="62"/>
                  </a:lnTo>
                  <a:lnTo>
                    <a:pt x="2" y="123"/>
                  </a:lnTo>
                  <a:lnTo>
                    <a:pt x="116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89" name="Freeform 2797"/>
            <p:cNvSpPr>
              <a:spLocks noChangeAspect="1"/>
            </p:cNvSpPr>
            <p:nvPr/>
          </p:nvSpPr>
          <p:spPr bwMode="auto">
            <a:xfrm>
              <a:off x="4342" y="1070"/>
              <a:ext cx="17" cy="18"/>
            </a:xfrm>
            <a:custGeom>
              <a:avLst/>
              <a:gdLst>
                <a:gd name="T0" fmla="*/ 116 w 116"/>
                <a:gd name="T1" fmla="*/ 120 h 123"/>
                <a:gd name="T2" fmla="*/ 115 w 116"/>
                <a:gd name="T3" fmla="*/ 60 h 123"/>
                <a:gd name="T4" fmla="*/ 113 w 116"/>
                <a:gd name="T5" fmla="*/ 0 h 123"/>
                <a:gd name="T6" fmla="*/ 0 w 116"/>
                <a:gd name="T7" fmla="*/ 2 h 123"/>
                <a:gd name="T8" fmla="*/ 1 w 116"/>
                <a:gd name="T9" fmla="*/ 62 h 123"/>
                <a:gd name="T10" fmla="*/ 2 w 116"/>
                <a:gd name="T11" fmla="*/ 123 h 123"/>
                <a:gd name="T12" fmla="*/ 116 w 116"/>
                <a:gd name="T13" fmla="*/ 120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123"/>
                <a:gd name="T23" fmla="*/ 116 w 116"/>
                <a:gd name="T24" fmla="*/ 123 h 1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123">
                  <a:moveTo>
                    <a:pt x="116" y="120"/>
                  </a:moveTo>
                  <a:lnTo>
                    <a:pt x="115" y="60"/>
                  </a:lnTo>
                  <a:lnTo>
                    <a:pt x="113" y="0"/>
                  </a:lnTo>
                  <a:lnTo>
                    <a:pt x="0" y="2"/>
                  </a:lnTo>
                  <a:lnTo>
                    <a:pt x="1" y="62"/>
                  </a:lnTo>
                  <a:lnTo>
                    <a:pt x="2" y="123"/>
                  </a:lnTo>
                  <a:lnTo>
                    <a:pt x="116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90" name="Freeform 2798"/>
            <p:cNvSpPr>
              <a:spLocks noChangeAspect="1"/>
            </p:cNvSpPr>
            <p:nvPr/>
          </p:nvSpPr>
          <p:spPr bwMode="auto">
            <a:xfrm>
              <a:off x="4342" y="1070"/>
              <a:ext cx="1" cy="9"/>
            </a:xfrm>
            <a:custGeom>
              <a:avLst/>
              <a:gdLst>
                <a:gd name="T0" fmla="*/ 4 w 4"/>
                <a:gd name="T1" fmla="*/ 60 h 60"/>
                <a:gd name="T2" fmla="*/ 3 w 4"/>
                <a:gd name="T3" fmla="*/ 0 h 60"/>
                <a:gd name="T4" fmla="*/ 0 w 4"/>
                <a:gd name="T5" fmla="*/ 0 h 60"/>
                <a:gd name="T6" fmla="*/ 4 w 4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60"/>
                <a:gd name="T14" fmla="*/ 4 w 4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60">
                  <a:moveTo>
                    <a:pt x="4" y="6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91" name="Line 2799"/>
            <p:cNvSpPr>
              <a:spLocks noChangeAspect="1" noChangeShapeType="1"/>
            </p:cNvSpPr>
            <p:nvPr/>
          </p:nvSpPr>
          <p:spPr bwMode="auto">
            <a:xfrm flipH="1">
              <a:off x="4342" y="107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92" name="Freeform 2800"/>
            <p:cNvSpPr>
              <a:spLocks noChangeAspect="1"/>
            </p:cNvSpPr>
            <p:nvPr/>
          </p:nvSpPr>
          <p:spPr bwMode="auto">
            <a:xfrm>
              <a:off x="4326" y="1070"/>
              <a:ext cx="17" cy="19"/>
            </a:xfrm>
            <a:custGeom>
              <a:avLst/>
              <a:gdLst>
                <a:gd name="T0" fmla="*/ 119 w 119"/>
                <a:gd name="T1" fmla="*/ 121 h 127"/>
                <a:gd name="T2" fmla="*/ 116 w 119"/>
                <a:gd name="T3" fmla="*/ 60 h 127"/>
                <a:gd name="T4" fmla="*/ 112 w 119"/>
                <a:gd name="T5" fmla="*/ 0 h 127"/>
                <a:gd name="T6" fmla="*/ 0 w 119"/>
                <a:gd name="T7" fmla="*/ 7 h 127"/>
                <a:gd name="T8" fmla="*/ 3 w 119"/>
                <a:gd name="T9" fmla="*/ 67 h 127"/>
                <a:gd name="T10" fmla="*/ 7 w 119"/>
                <a:gd name="T11" fmla="*/ 127 h 127"/>
                <a:gd name="T12" fmla="*/ 119 w 119"/>
                <a:gd name="T13" fmla="*/ 121 h 1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127"/>
                <a:gd name="T23" fmla="*/ 119 w 119"/>
                <a:gd name="T24" fmla="*/ 127 h 1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127">
                  <a:moveTo>
                    <a:pt x="119" y="121"/>
                  </a:moveTo>
                  <a:lnTo>
                    <a:pt x="116" y="60"/>
                  </a:lnTo>
                  <a:lnTo>
                    <a:pt x="112" y="0"/>
                  </a:lnTo>
                  <a:lnTo>
                    <a:pt x="0" y="7"/>
                  </a:lnTo>
                  <a:lnTo>
                    <a:pt x="3" y="67"/>
                  </a:lnTo>
                  <a:lnTo>
                    <a:pt x="7" y="127"/>
                  </a:lnTo>
                  <a:lnTo>
                    <a:pt x="119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93" name="Freeform 2801"/>
            <p:cNvSpPr>
              <a:spLocks noChangeAspect="1"/>
            </p:cNvSpPr>
            <p:nvPr/>
          </p:nvSpPr>
          <p:spPr bwMode="auto">
            <a:xfrm>
              <a:off x="4326" y="1070"/>
              <a:ext cx="17" cy="19"/>
            </a:xfrm>
            <a:custGeom>
              <a:avLst/>
              <a:gdLst>
                <a:gd name="T0" fmla="*/ 119 w 119"/>
                <a:gd name="T1" fmla="*/ 121 h 127"/>
                <a:gd name="T2" fmla="*/ 116 w 119"/>
                <a:gd name="T3" fmla="*/ 60 h 127"/>
                <a:gd name="T4" fmla="*/ 112 w 119"/>
                <a:gd name="T5" fmla="*/ 0 h 127"/>
                <a:gd name="T6" fmla="*/ 0 w 119"/>
                <a:gd name="T7" fmla="*/ 7 h 127"/>
                <a:gd name="T8" fmla="*/ 3 w 119"/>
                <a:gd name="T9" fmla="*/ 67 h 127"/>
                <a:gd name="T10" fmla="*/ 7 w 119"/>
                <a:gd name="T11" fmla="*/ 127 h 127"/>
                <a:gd name="T12" fmla="*/ 119 w 119"/>
                <a:gd name="T13" fmla="*/ 121 h 1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127"/>
                <a:gd name="T23" fmla="*/ 119 w 119"/>
                <a:gd name="T24" fmla="*/ 127 h 1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127">
                  <a:moveTo>
                    <a:pt x="119" y="121"/>
                  </a:moveTo>
                  <a:lnTo>
                    <a:pt x="116" y="60"/>
                  </a:lnTo>
                  <a:lnTo>
                    <a:pt x="112" y="0"/>
                  </a:lnTo>
                  <a:lnTo>
                    <a:pt x="0" y="7"/>
                  </a:lnTo>
                  <a:lnTo>
                    <a:pt x="3" y="67"/>
                  </a:lnTo>
                  <a:lnTo>
                    <a:pt x="7" y="127"/>
                  </a:lnTo>
                  <a:lnTo>
                    <a:pt x="119" y="1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94" name="Freeform 2802"/>
            <p:cNvSpPr>
              <a:spLocks noChangeAspect="1"/>
            </p:cNvSpPr>
            <p:nvPr/>
          </p:nvSpPr>
          <p:spPr bwMode="auto">
            <a:xfrm>
              <a:off x="4325" y="1071"/>
              <a:ext cx="1" cy="9"/>
            </a:xfrm>
            <a:custGeom>
              <a:avLst/>
              <a:gdLst>
                <a:gd name="T0" fmla="*/ 6 w 6"/>
                <a:gd name="T1" fmla="*/ 60 h 60"/>
                <a:gd name="T2" fmla="*/ 3 w 6"/>
                <a:gd name="T3" fmla="*/ 0 h 60"/>
                <a:gd name="T4" fmla="*/ 0 w 6"/>
                <a:gd name="T5" fmla="*/ 0 h 60"/>
                <a:gd name="T6" fmla="*/ 6 w 6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60"/>
                <a:gd name="T14" fmla="*/ 6 w 6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60">
                  <a:moveTo>
                    <a:pt x="6" y="6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6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95" name="Line 2803"/>
            <p:cNvSpPr>
              <a:spLocks noChangeAspect="1" noChangeShapeType="1"/>
            </p:cNvSpPr>
            <p:nvPr/>
          </p:nvSpPr>
          <p:spPr bwMode="auto">
            <a:xfrm flipH="1">
              <a:off x="4325" y="107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96" name="Freeform 2804"/>
            <p:cNvSpPr>
              <a:spLocks noChangeAspect="1"/>
            </p:cNvSpPr>
            <p:nvPr/>
          </p:nvSpPr>
          <p:spPr bwMode="auto">
            <a:xfrm>
              <a:off x="4309" y="1071"/>
              <a:ext cx="18" cy="20"/>
            </a:xfrm>
            <a:custGeom>
              <a:avLst/>
              <a:gdLst>
                <a:gd name="T0" fmla="*/ 126 w 126"/>
                <a:gd name="T1" fmla="*/ 120 h 134"/>
                <a:gd name="T2" fmla="*/ 119 w 126"/>
                <a:gd name="T3" fmla="*/ 60 h 134"/>
                <a:gd name="T4" fmla="*/ 113 w 126"/>
                <a:gd name="T5" fmla="*/ 0 h 134"/>
                <a:gd name="T6" fmla="*/ 0 w 126"/>
                <a:gd name="T7" fmla="*/ 13 h 134"/>
                <a:gd name="T8" fmla="*/ 7 w 126"/>
                <a:gd name="T9" fmla="*/ 74 h 134"/>
                <a:gd name="T10" fmla="*/ 14 w 126"/>
                <a:gd name="T11" fmla="*/ 134 h 134"/>
                <a:gd name="T12" fmla="*/ 126 w 126"/>
                <a:gd name="T13" fmla="*/ 120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34"/>
                <a:gd name="T23" fmla="*/ 126 w 126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34">
                  <a:moveTo>
                    <a:pt x="126" y="120"/>
                  </a:moveTo>
                  <a:lnTo>
                    <a:pt x="119" y="60"/>
                  </a:lnTo>
                  <a:lnTo>
                    <a:pt x="113" y="0"/>
                  </a:lnTo>
                  <a:lnTo>
                    <a:pt x="0" y="13"/>
                  </a:lnTo>
                  <a:lnTo>
                    <a:pt x="7" y="74"/>
                  </a:lnTo>
                  <a:lnTo>
                    <a:pt x="14" y="134"/>
                  </a:lnTo>
                  <a:lnTo>
                    <a:pt x="126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97" name="Freeform 2805"/>
            <p:cNvSpPr>
              <a:spLocks noChangeAspect="1"/>
            </p:cNvSpPr>
            <p:nvPr/>
          </p:nvSpPr>
          <p:spPr bwMode="auto">
            <a:xfrm>
              <a:off x="4309" y="1071"/>
              <a:ext cx="18" cy="20"/>
            </a:xfrm>
            <a:custGeom>
              <a:avLst/>
              <a:gdLst>
                <a:gd name="T0" fmla="*/ 126 w 126"/>
                <a:gd name="T1" fmla="*/ 120 h 134"/>
                <a:gd name="T2" fmla="*/ 119 w 126"/>
                <a:gd name="T3" fmla="*/ 60 h 134"/>
                <a:gd name="T4" fmla="*/ 113 w 126"/>
                <a:gd name="T5" fmla="*/ 0 h 134"/>
                <a:gd name="T6" fmla="*/ 0 w 126"/>
                <a:gd name="T7" fmla="*/ 13 h 134"/>
                <a:gd name="T8" fmla="*/ 7 w 126"/>
                <a:gd name="T9" fmla="*/ 74 h 134"/>
                <a:gd name="T10" fmla="*/ 14 w 126"/>
                <a:gd name="T11" fmla="*/ 134 h 134"/>
                <a:gd name="T12" fmla="*/ 126 w 126"/>
                <a:gd name="T13" fmla="*/ 120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34"/>
                <a:gd name="T23" fmla="*/ 126 w 126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34">
                  <a:moveTo>
                    <a:pt x="126" y="120"/>
                  </a:moveTo>
                  <a:lnTo>
                    <a:pt x="119" y="60"/>
                  </a:lnTo>
                  <a:lnTo>
                    <a:pt x="113" y="0"/>
                  </a:lnTo>
                  <a:lnTo>
                    <a:pt x="0" y="13"/>
                  </a:lnTo>
                  <a:lnTo>
                    <a:pt x="7" y="74"/>
                  </a:lnTo>
                  <a:lnTo>
                    <a:pt x="14" y="134"/>
                  </a:lnTo>
                  <a:lnTo>
                    <a:pt x="126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98" name="Freeform 2806"/>
            <p:cNvSpPr>
              <a:spLocks noChangeAspect="1"/>
            </p:cNvSpPr>
            <p:nvPr/>
          </p:nvSpPr>
          <p:spPr bwMode="auto">
            <a:xfrm>
              <a:off x="4309" y="1073"/>
              <a:ext cx="1" cy="9"/>
            </a:xfrm>
            <a:custGeom>
              <a:avLst/>
              <a:gdLst>
                <a:gd name="T0" fmla="*/ 10 w 10"/>
                <a:gd name="T1" fmla="*/ 61 h 61"/>
                <a:gd name="T2" fmla="*/ 3 w 10"/>
                <a:gd name="T3" fmla="*/ 0 h 61"/>
                <a:gd name="T4" fmla="*/ 0 w 10"/>
                <a:gd name="T5" fmla="*/ 0 h 61"/>
                <a:gd name="T6" fmla="*/ 10 w 10"/>
                <a:gd name="T7" fmla="*/ 61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61"/>
                <a:gd name="T14" fmla="*/ 10 w 10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61">
                  <a:moveTo>
                    <a:pt x="10" y="61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1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99" name="Line 2807"/>
            <p:cNvSpPr>
              <a:spLocks noChangeAspect="1" noChangeShapeType="1"/>
            </p:cNvSpPr>
            <p:nvPr/>
          </p:nvSpPr>
          <p:spPr bwMode="auto">
            <a:xfrm flipH="1">
              <a:off x="4309" y="107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0" name="Freeform 2808"/>
            <p:cNvSpPr>
              <a:spLocks noChangeAspect="1"/>
            </p:cNvSpPr>
            <p:nvPr/>
          </p:nvSpPr>
          <p:spPr bwMode="auto">
            <a:xfrm>
              <a:off x="4293" y="1073"/>
              <a:ext cx="19" cy="20"/>
            </a:xfrm>
            <a:custGeom>
              <a:avLst/>
              <a:gdLst>
                <a:gd name="T0" fmla="*/ 131 w 131"/>
                <a:gd name="T1" fmla="*/ 121 h 139"/>
                <a:gd name="T2" fmla="*/ 121 w 131"/>
                <a:gd name="T3" fmla="*/ 61 h 139"/>
                <a:gd name="T4" fmla="*/ 111 w 131"/>
                <a:gd name="T5" fmla="*/ 0 h 139"/>
                <a:gd name="T6" fmla="*/ 0 w 131"/>
                <a:gd name="T7" fmla="*/ 19 h 139"/>
                <a:gd name="T8" fmla="*/ 11 w 131"/>
                <a:gd name="T9" fmla="*/ 79 h 139"/>
                <a:gd name="T10" fmla="*/ 21 w 131"/>
                <a:gd name="T11" fmla="*/ 139 h 139"/>
                <a:gd name="T12" fmla="*/ 131 w 131"/>
                <a:gd name="T13" fmla="*/ 121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"/>
                <a:gd name="T22" fmla="*/ 0 h 139"/>
                <a:gd name="T23" fmla="*/ 131 w 131"/>
                <a:gd name="T24" fmla="*/ 139 h 1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" h="139">
                  <a:moveTo>
                    <a:pt x="131" y="121"/>
                  </a:moveTo>
                  <a:lnTo>
                    <a:pt x="121" y="61"/>
                  </a:lnTo>
                  <a:lnTo>
                    <a:pt x="111" y="0"/>
                  </a:lnTo>
                  <a:lnTo>
                    <a:pt x="0" y="19"/>
                  </a:lnTo>
                  <a:lnTo>
                    <a:pt x="11" y="79"/>
                  </a:lnTo>
                  <a:lnTo>
                    <a:pt x="21" y="139"/>
                  </a:lnTo>
                  <a:lnTo>
                    <a:pt x="131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1" name="Freeform 2809"/>
            <p:cNvSpPr>
              <a:spLocks noChangeAspect="1"/>
            </p:cNvSpPr>
            <p:nvPr/>
          </p:nvSpPr>
          <p:spPr bwMode="auto">
            <a:xfrm>
              <a:off x="4293" y="1073"/>
              <a:ext cx="19" cy="20"/>
            </a:xfrm>
            <a:custGeom>
              <a:avLst/>
              <a:gdLst>
                <a:gd name="T0" fmla="*/ 131 w 131"/>
                <a:gd name="T1" fmla="*/ 121 h 139"/>
                <a:gd name="T2" fmla="*/ 121 w 131"/>
                <a:gd name="T3" fmla="*/ 61 h 139"/>
                <a:gd name="T4" fmla="*/ 111 w 131"/>
                <a:gd name="T5" fmla="*/ 0 h 139"/>
                <a:gd name="T6" fmla="*/ 0 w 131"/>
                <a:gd name="T7" fmla="*/ 19 h 139"/>
                <a:gd name="T8" fmla="*/ 11 w 131"/>
                <a:gd name="T9" fmla="*/ 79 h 139"/>
                <a:gd name="T10" fmla="*/ 21 w 131"/>
                <a:gd name="T11" fmla="*/ 139 h 139"/>
                <a:gd name="T12" fmla="*/ 131 w 131"/>
                <a:gd name="T13" fmla="*/ 121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"/>
                <a:gd name="T22" fmla="*/ 0 h 139"/>
                <a:gd name="T23" fmla="*/ 131 w 131"/>
                <a:gd name="T24" fmla="*/ 139 h 1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" h="139">
                  <a:moveTo>
                    <a:pt x="131" y="121"/>
                  </a:moveTo>
                  <a:lnTo>
                    <a:pt x="121" y="61"/>
                  </a:lnTo>
                  <a:lnTo>
                    <a:pt x="111" y="0"/>
                  </a:lnTo>
                  <a:lnTo>
                    <a:pt x="0" y="19"/>
                  </a:lnTo>
                  <a:lnTo>
                    <a:pt x="11" y="79"/>
                  </a:lnTo>
                  <a:lnTo>
                    <a:pt x="21" y="139"/>
                  </a:lnTo>
                  <a:lnTo>
                    <a:pt x="131" y="1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2" name="Freeform 2810"/>
            <p:cNvSpPr>
              <a:spLocks noChangeAspect="1"/>
            </p:cNvSpPr>
            <p:nvPr/>
          </p:nvSpPr>
          <p:spPr bwMode="auto">
            <a:xfrm>
              <a:off x="4293" y="1076"/>
              <a:ext cx="1" cy="9"/>
            </a:xfrm>
            <a:custGeom>
              <a:avLst/>
              <a:gdLst>
                <a:gd name="T0" fmla="*/ 13 w 13"/>
                <a:gd name="T1" fmla="*/ 60 h 60"/>
                <a:gd name="T2" fmla="*/ 2 w 13"/>
                <a:gd name="T3" fmla="*/ 0 h 60"/>
                <a:gd name="T4" fmla="*/ 0 w 13"/>
                <a:gd name="T5" fmla="*/ 1 h 60"/>
                <a:gd name="T6" fmla="*/ 13 w 13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60"/>
                <a:gd name="T14" fmla="*/ 13 w 13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60">
                  <a:moveTo>
                    <a:pt x="13" y="6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13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3" name="Line 2811"/>
            <p:cNvSpPr>
              <a:spLocks noChangeAspect="1" noChangeShapeType="1"/>
            </p:cNvSpPr>
            <p:nvPr/>
          </p:nvSpPr>
          <p:spPr bwMode="auto">
            <a:xfrm flipH="1">
              <a:off x="4293" y="107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4" name="Freeform 2812"/>
            <p:cNvSpPr>
              <a:spLocks noChangeAspect="1"/>
            </p:cNvSpPr>
            <p:nvPr/>
          </p:nvSpPr>
          <p:spPr bwMode="auto">
            <a:xfrm>
              <a:off x="4277" y="1076"/>
              <a:ext cx="19" cy="20"/>
            </a:xfrm>
            <a:custGeom>
              <a:avLst/>
              <a:gdLst>
                <a:gd name="T0" fmla="*/ 134 w 134"/>
                <a:gd name="T1" fmla="*/ 118 h 142"/>
                <a:gd name="T2" fmla="*/ 122 w 134"/>
                <a:gd name="T3" fmla="*/ 59 h 142"/>
                <a:gd name="T4" fmla="*/ 109 w 134"/>
                <a:gd name="T5" fmla="*/ 0 h 142"/>
                <a:gd name="T6" fmla="*/ 0 w 134"/>
                <a:gd name="T7" fmla="*/ 24 h 142"/>
                <a:gd name="T8" fmla="*/ 12 w 134"/>
                <a:gd name="T9" fmla="*/ 83 h 142"/>
                <a:gd name="T10" fmla="*/ 25 w 134"/>
                <a:gd name="T11" fmla="*/ 142 h 142"/>
                <a:gd name="T12" fmla="*/ 134 w 134"/>
                <a:gd name="T13" fmla="*/ 118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2"/>
                <a:gd name="T23" fmla="*/ 134 w 134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2">
                  <a:moveTo>
                    <a:pt x="134" y="118"/>
                  </a:moveTo>
                  <a:lnTo>
                    <a:pt x="122" y="59"/>
                  </a:lnTo>
                  <a:lnTo>
                    <a:pt x="109" y="0"/>
                  </a:lnTo>
                  <a:lnTo>
                    <a:pt x="0" y="24"/>
                  </a:lnTo>
                  <a:lnTo>
                    <a:pt x="12" y="83"/>
                  </a:lnTo>
                  <a:lnTo>
                    <a:pt x="25" y="142"/>
                  </a:lnTo>
                  <a:lnTo>
                    <a:pt x="134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5" name="Freeform 2813"/>
            <p:cNvSpPr>
              <a:spLocks noChangeAspect="1"/>
            </p:cNvSpPr>
            <p:nvPr/>
          </p:nvSpPr>
          <p:spPr bwMode="auto">
            <a:xfrm>
              <a:off x="4277" y="1076"/>
              <a:ext cx="19" cy="20"/>
            </a:xfrm>
            <a:custGeom>
              <a:avLst/>
              <a:gdLst>
                <a:gd name="T0" fmla="*/ 134 w 134"/>
                <a:gd name="T1" fmla="*/ 118 h 142"/>
                <a:gd name="T2" fmla="*/ 122 w 134"/>
                <a:gd name="T3" fmla="*/ 59 h 142"/>
                <a:gd name="T4" fmla="*/ 109 w 134"/>
                <a:gd name="T5" fmla="*/ 0 h 142"/>
                <a:gd name="T6" fmla="*/ 0 w 134"/>
                <a:gd name="T7" fmla="*/ 24 h 142"/>
                <a:gd name="T8" fmla="*/ 12 w 134"/>
                <a:gd name="T9" fmla="*/ 83 h 142"/>
                <a:gd name="T10" fmla="*/ 25 w 134"/>
                <a:gd name="T11" fmla="*/ 142 h 142"/>
                <a:gd name="T12" fmla="*/ 134 w 134"/>
                <a:gd name="T13" fmla="*/ 118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2"/>
                <a:gd name="T23" fmla="*/ 134 w 134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2">
                  <a:moveTo>
                    <a:pt x="134" y="118"/>
                  </a:moveTo>
                  <a:lnTo>
                    <a:pt x="122" y="59"/>
                  </a:lnTo>
                  <a:lnTo>
                    <a:pt x="109" y="0"/>
                  </a:lnTo>
                  <a:lnTo>
                    <a:pt x="0" y="24"/>
                  </a:lnTo>
                  <a:lnTo>
                    <a:pt x="12" y="83"/>
                  </a:lnTo>
                  <a:lnTo>
                    <a:pt x="25" y="142"/>
                  </a:lnTo>
                  <a:lnTo>
                    <a:pt x="134" y="1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6" name="Freeform 2814"/>
            <p:cNvSpPr>
              <a:spLocks noChangeAspect="1"/>
            </p:cNvSpPr>
            <p:nvPr/>
          </p:nvSpPr>
          <p:spPr bwMode="auto">
            <a:xfrm>
              <a:off x="4277" y="1080"/>
              <a:ext cx="2" cy="8"/>
            </a:xfrm>
            <a:custGeom>
              <a:avLst/>
              <a:gdLst>
                <a:gd name="T0" fmla="*/ 15 w 15"/>
                <a:gd name="T1" fmla="*/ 59 h 59"/>
                <a:gd name="T2" fmla="*/ 3 w 15"/>
                <a:gd name="T3" fmla="*/ 0 h 59"/>
                <a:gd name="T4" fmla="*/ 0 w 15"/>
                <a:gd name="T5" fmla="*/ 0 h 59"/>
                <a:gd name="T6" fmla="*/ 15 w 15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59"/>
                <a:gd name="T14" fmla="*/ 15 w 1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59">
                  <a:moveTo>
                    <a:pt x="15" y="59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7" name="Line 2815"/>
            <p:cNvSpPr>
              <a:spLocks noChangeAspect="1" noChangeShapeType="1"/>
            </p:cNvSpPr>
            <p:nvPr/>
          </p:nvSpPr>
          <p:spPr bwMode="auto">
            <a:xfrm flipH="1">
              <a:off x="4277" y="108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8" name="Freeform 2816"/>
            <p:cNvSpPr>
              <a:spLocks noChangeAspect="1"/>
            </p:cNvSpPr>
            <p:nvPr/>
          </p:nvSpPr>
          <p:spPr bwMode="auto">
            <a:xfrm>
              <a:off x="4261" y="1080"/>
              <a:ext cx="20" cy="20"/>
            </a:xfrm>
            <a:custGeom>
              <a:avLst/>
              <a:gdLst>
                <a:gd name="T0" fmla="*/ 139 w 139"/>
                <a:gd name="T1" fmla="*/ 118 h 146"/>
                <a:gd name="T2" fmla="*/ 123 w 139"/>
                <a:gd name="T3" fmla="*/ 59 h 146"/>
                <a:gd name="T4" fmla="*/ 108 w 139"/>
                <a:gd name="T5" fmla="*/ 0 h 146"/>
                <a:gd name="T6" fmla="*/ 0 w 139"/>
                <a:gd name="T7" fmla="*/ 28 h 146"/>
                <a:gd name="T8" fmla="*/ 16 w 139"/>
                <a:gd name="T9" fmla="*/ 87 h 146"/>
                <a:gd name="T10" fmla="*/ 31 w 139"/>
                <a:gd name="T11" fmla="*/ 146 h 146"/>
                <a:gd name="T12" fmla="*/ 139 w 139"/>
                <a:gd name="T13" fmla="*/ 118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46"/>
                <a:gd name="T23" fmla="*/ 139 w 13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46">
                  <a:moveTo>
                    <a:pt x="139" y="118"/>
                  </a:moveTo>
                  <a:lnTo>
                    <a:pt x="123" y="59"/>
                  </a:lnTo>
                  <a:lnTo>
                    <a:pt x="108" y="0"/>
                  </a:lnTo>
                  <a:lnTo>
                    <a:pt x="0" y="28"/>
                  </a:lnTo>
                  <a:lnTo>
                    <a:pt x="16" y="87"/>
                  </a:lnTo>
                  <a:lnTo>
                    <a:pt x="31" y="146"/>
                  </a:lnTo>
                  <a:lnTo>
                    <a:pt x="139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9" name="Freeform 2817"/>
            <p:cNvSpPr>
              <a:spLocks noChangeAspect="1"/>
            </p:cNvSpPr>
            <p:nvPr/>
          </p:nvSpPr>
          <p:spPr bwMode="auto">
            <a:xfrm>
              <a:off x="4261" y="1080"/>
              <a:ext cx="20" cy="20"/>
            </a:xfrm>
            <a:custGeom>
              <a:avLst/>
              <a:gdLst>
                <a:gd name="T0" fmla="*/ 139 w 139"/>
                <a:gd name="T1" fmla="*/ 118 h 146"/>
                <a:gd name="T2" fmla="*/ 123 w 139"/>
                <a:gd name="T3" fmla="*/ 59 h 146"/>
                <a:gd name="T4" fmla="*/ 108 w 139"/>
                <a:gd name="T5" fmla="*/ 0 h 146"/>
                <a:gd name="T6" fmla="*/ 0 w 139"/>
                <a:gd name="T7" fmla="*/ 28 h 146"/>
                <a:gd name="T8" fmla="*/ 16 w 139"/>
                <a:gd name="T9" fmla="*/ 87 h 146"/>
                <a:gd name="T10" fmla="*/ 31 w 139"/>
                <a:gd name="T11" fmla="*/ 146 h 146"/>
                <a:gd name="T12" fmla="*/ 139 w 139"/>
                <a:gd name="T13" fmla="*/ 118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46"/>
                <a:gd name="T23" fmla="*/ 139 w 13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46">
                  <a:moveTo>
                    <a:pt x="139" y="118"/>
                  </a:moveTo>
                  <a:lnTo>
                    <a:pt x="123" y="59"/>
                  </a:lnTo>
                  <a:lnTo>
                    <a:pt x="108" y="0"/>
                  </a:lnTo>
                  <a:lnTo>
                    <a:pt x="0" y="28"/>
                  </a:lnTo>
                  <a:lnTo>
                    <a:pt x="16" y="87"/>
                  </a:lnTo>
                  <a:lnTo>
                    <a:pt x="31" y="146"/>
                  </a:lnTo>
                  <a:lnTo>
                    <a:pt x="139" y="1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10" name="Freeform 2818"/>
            <p:cNvSpPr>
              <a:spLocks noChangeAspect="1"/>
            </p:cNvSpPr>
            <p:nvPr/>
          </p:nvSpPr>
          <p:spPr bwMode="auto">
            <a:xfrm>
              <a:off x="4261" y="1084"/>
              <a:ext cx="2" cy="8"/>
            </a:xfrm>
            <a:custGeom>
              <a:avLst/>
              <a:gdLst>
                <a:gd name="T0" fmla="*/ 19 w 19"/>
                <a:gd name="T1" fmla="*/ 59 h 59"/>
                <a:gd name="T2" fmla="*/ 3 w 19"/>
                <a:gd name="T3" fmla="*/ 0 h 59"/>
                <a:gd name="T4" fmla="*/ 0 w 19"/>
                <a:gd name="T5" fmla="*/ 1 h 59"/>
                <a:gd name="T6" fmla="*/ 19 w 19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59"/>
                <a:gd name="T14" fmla="*/ 19 w 19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59">
                  <a:moveTo>
                    <a:pt x="19" y="59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19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11" name="Line 2819"/>
            <p:cNvSpPr>
              <a:spLocks noChangeAspect="1" noChangeShapeType="1"/>
            </p:cNvSpPr>
            <p:nvPr/>
          </p:nvSpPr>
          <p:spPr bwMode="auto">
            <a:xfrm flipH="1">
              <a:off x="4261" y="10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12" name="Freeform 2820"/>
            <p:cNvSpPr>
              <a:spLocks noChangeAspect="1"/>
            </p:cNvSpPr>
            <p:nvPr/>
          </p:nvSpPr>
          <p:spPr bwMode="auto">
            <a:xfrm>
              <a:off x="4246" y="1084"/>
              <a:ext cx="20" cy="21"/>
            </a:xfrm>
            <a:custGeom>
              <a:avLst/>
              <a:gdLst>
                <a:gd name="T0" fmla="*/ 141 w 141"/>
                <a:gd name="T1" fmla="*/ 116 h 149"/>
                <a:gd name="T2" fmla="*/ 123 w 141"/>
                <a:gd name="T3" fmla="*/ 58 h 149"/>
                <a:gd name="T4" fmla="*/ 104 w 141"/>
                <a:gd name="T5" fmla="*/ 0 h 149"/>
                <a:gd name="T6" fmla="*/ 0 w 141"/>
                <a:gd name="T7" fmla="*/ 33 h 149"/>
                <a:gd name="T8" fmla="*/ 18 w 141"/>
                <a:gd name="T9" fmla="*/ 91 h 149"/>
                <a:gd name="T10" fmla="*/ 36 w 141"/>
                <a:gd name="T11" fmla="*/ 149 h 149"/>
                <a:gd name="T12" fmla="*/ 141 w 141"/>
                <a:gd name="T13" fmla="*/ 116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149"/>
                <a:gd name="T23" fmla="*/ 141 w 141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149">
                  <a:moveTo>
                    <a:pt x="141" y="116"/>
                  </a:moveTo>
                  <a:lnTo>
                    <a:pt x="123" y="58"/>
                  </a:lnTo>
                  <a:lnTo>
                    <a:pt x="104" y="0"/>
                  </a:lnTo>
                  <a:lnTo>
                    <a:pt x="0" y="33"/>
                  </a:lnTo>
                  <a:lnTo>
                    <a:pt x="18" y="91"/>
                  </a:lnTo>
                  <a:lnTo>
                    <a:pt x="36" y="149"/>
                  </a:lnTo>
                  <a:lnTo>
                    <a:pt x="141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13" name="Freeform 2821"/>
            <p:cNvSpPr>
              <a:spLocks noChangeAspect="1"/>
            </p:cNvSpPr>
            <p:nvPr/>
          </p:nvSpPr>
          <p:spPr bwMode="auto">
            <a:xfrm>
              <a:off x="4246" y="1084"/>
              <a:ext cx="20" cy="21"/>
            </a:xfrm>
            <a:custGeom>
              <a:avLst/>
              <a:gdLst>
                <a:gd name="T0" fmla="*/ 141 w 141"/>
                <a:gd name="T1" fmla="*/ 116 h 149"/>
                <a:gd name="T2" fmla="*/ 123 w 141"/>
                <a:gd name="T3" fmla="*/ 58 h 149"/>
                <a:gd name="T4" fmla="*/ 104 w 141"/>
                <a:gd name="T5" fmla="*/ 0 h 149"/>
                <a:gd name="T6" fmla="*/ 0 w 141"/>
                <a:gd name="T7" fmla="*/ 33 h 149"/>
                <a:gd name="T8" fmla="*/ 18 w 141"/>
                <a:gd name="T9" fmla="*/ 91 h 149"/>
                <a:gd name="T10" fmla="*/ 36 w 141"/>
                <a:gd name="T11" fmla="*/ 149 h 149"/>
                <a:gd name="T12" fmla="*/ 141 w 141"/>
                <a:gd name="T13" fmla="*/ 116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149"/>
                <a:gd name="T23" fmla="*/ 141 w 141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149">
                  <a:moveTo>
                    <a:pt x="141" y="116"/>
                  </a:moveTo>
                  <a:lnTo>
                    <a:pt x="123" y="58"/>
                  </a:lnTo>
                  <a:lnTo>
                    <a:pt x="104" y="0"/>
                  </a:lnTo>
                  <a:lnTo>
                    <a:pt x="0" y="33"/>
                  </a:lnTo>
                  <a:lnTo>
                    <a:pt x="18" y="91"/>
                  </a:lnTo>
                  <a:lnTo>
                    <a:pt x="36" y="149"/>
                  </a:lnTo>
                  <a:lnTo>
                    <a:pt x="141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14" name="Freeform 2822"/>
            <p:cNvSpPr>
              <a:spLocks noChangeAspect="1"/>
            </p:cNvSpPr>
            <p:nvPr/>
          </p:nvSpPr>
          <p:spPr bwMode="auto">
            <a:xfrm>
              <a:off x="4245" y="1088"/>
              <a:ext cx="3" cy="9"/>
            </a:xfrm>
            <a:custGeom>
              <a:avLst/>
              <a:gdLst>
                <a:gd name="T0" fmla="*/ 21 w 21"/>
                <a:gd name="T1" fmla="*/ 58 h 58"/>
                <a:gd name="T2" fmla="*/ 3 w 21"/>
                <a:gd name="T3" fmla="*/ 0 h 58"/>
                <a:gd name="T4" fmla="*/ 0 w 21"/>
                <a:gd name="T5" fmla="*/ 1 h 58"/>
                <a:gd name="T6" fmla="*/ 21 w 21"/>
                <a:gd name="T7" fmla="*/ 58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58"/>
                <a:gd name="T14" fmla="*/ 21 w 21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58">
                  <a:moveTo>
                    <a:pt x="21" y="58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21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15" name="Line 2823"/>
            <p:cNvSpPr>
              <a:spLocks noChangeAspect="1" noChangeShapeType="1"/>
            </p:cNvSpPr>
            <p:nvPr/>
          </p:nvSpPr>
          <p:spPr bwMode="auto">
            <a:xfrm flipH="1">
              <a:off x="4245" y="108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16" name="Freeform 2824"/>
            <p:cNvSpPr>
              <a:spLocks noChangeAspect="1"/>
            </p:cNvSpPr>
            <p:nvPr/>
          </p:nvSpPr>
          <p:spPr bwMode="auto">
            <a:xfrm>
              <a:off x="4231" y="1089"/>
              <a:ext cx="20" cy="21"/>
            </a:xfrm>
            <a:custGeom>
              <a:avLst/>
              <a:gdLst>
                <a:gd name="T0" fmla="*/ 143 w 143"/>
                <a:gd name="T1" fmla="*/ 114 h 152"/>
                <a:gd name="T2" fmla="*/ 123 w 143"/>
                <a:gd name="T3" fmla="*/ 57 h 152"/>
                <a:gd name="T4" fmla="*/ 102 w 143"/>
                <a:gd name="T5" fmla="*/ 0 h 152"/>
                <a:gd name="T6" fmla="*/ 0 w 143"/>
                <a:gd name="T7" fmla="*/ 38 h 152"/>
                <a:gd name="T8" fmla="*/ 21 w 143"/>
                <a:gd name="T9" fmla="*/ 95 h 152"/>
                <a:gd name="T10" fmla="*/ 41 w 143"/>
                <a:gd name="T11" fmla="*/ 152 h 152"/>
                <a:gd name="T12" fmla="*/ 143 w 143"/>
                <a:gd name="T13" fmla="*/ 114 h 1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52"/>
                <a:gd name="T23" fmla="*/ 143 w 143"/>
                <a:gd name="T24" fmla="*/ 152 h 1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52">
                  <a:moveTo>
                    <a:pt x="143" y="114"/>
                  </a:moveTo>
                  <a:lnTo>
                    <a:pt x="123" y="57"/>
                  </a:lnTo>
                  <a:lnTo>
                    <a:pt x="102" y="0"/>
                  </a:lnTo>
                  <a:lnTo>
                    <a:pt x="0" y="38"/>
                  </a:lnTo>
                  <a:lnTo>
                    <a:pt x="21" y="95"/>
                  </a:lnTo>
                  <a:lnTo>
                    <a:pt x="41" y="152"/>
                  </a:lnTo>
                  <a:lnTo>
                    <a:pt x="143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17" name="Freeform 2825"/>
            <p:cNvSpPr>
              <a:spLocks noChangeAspect="1"/>
            </p:cNvSpPr>
            <p:nvPr/>
          </p:nvSpPr>
          <p:spPr bwMode="auto">
            <a:xfrm>
              <a:off x="4231" y="1089"/>
              <a:ext cx="20" cy="21"/>
            </a:xfrm>
            <a:custGeom>
              <a:avLst/>
              <a:gdLst>
                <a:gd name="T0" fmla="*/ 143 w 143"/>
                <a:gd name="T1" fmla="*/ 114 h 152"/>
                <a:gd name="T2" fmla="*/ 123 w 143"/>
                <a:gd name="T3" fmla="*/ 57 h 152"/>
                <a:gd name="T4" fmla="*/ 102 w 143"/>
                <a:gd name="T5" fmla="*/ 0 h 152"/>
                <a:gd name="T6" fmla="*/ 0 w 143"/>
                <a:gd name="T7" fmla="*/ 38 h 152"/>
                <a:gd name="T8" fmla="*/ 21 w 143"/>
                <a:gd name="T9" fmla="*/ 95 h 152"/>
                <a:gd name="T10" fmla="*/ 41 w 143"/>
                <a:gd name="T11" fmla="*/ 152 h 152"/>
                <a:gd name="T12" fmla="*/ 143 w 143"/>
                <a:gd name="T13" fmla="*/ 114 h 1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52"/>
                <a:gd name="T23" fmla="*/ 143 w 143"/>
                <a:gd name="T24" fmla="*/ 152 h 1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52">
                  <a:moveTo>
                    <a:pt x="143" y="114"/>
                  </a:moveTo>
                  <a:lnTo>
                    <a:pt x="123" y="57"/>
                  </a:lnTo>
                  <a:lnTo>
                    <a:pt x="102" y="0"/>
                  </a:lnTo>
                  <a:lnTo>
                    <a:pt x="0" y="38"/>
                  </a:lnTo>
                  <a:lnTo>
                    <a:pt x="21" y="95"/>
                  </a:lnTo>
                  <a:lnTo>
                    <a:pt x="41" y="152"/>
                  </a:lnTo>
                  <a:lnTo>
                    <a:pt x="143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18" name="Freeform 2826"/>
            <p:cNvSpPr>
              <a:spLocks noChangeAspect="1"/>
            </p:cNvSpPr>
            <p:nvPr/>
          </p:nvSpPr>
          <p:spPr bwMode="auto">
            <a:xfrm>
              <a:off x="4230" y="1094"/>
              <a:ext cx="4" cy="8"/>
            </a:xfrm>
            <a:custGeom>
              <a:avLst/>
              <a:gdLst>
                <a:gd name="T0" fmla="*/ 24 w 24"/>
                <a:gd name="T1" fmla="*/ 57 h 57"/>
                <a:gd name="T2" fmla="*/ 3 w 24"/>
                <a:gd name="T3" fmla="*/ 0 h 57"/>
                <a:gd name="T4" fmla="*/ 0 w 24"/>
                <a:gd name="T5" fmla="*/ 1 h 57"/>
                <a:gd name="T6" fmla="*/ 24 w 24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57"/>
                <a:gd name="T14" fmla="*/ 24 w 24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57">
                  <a:moveTo>
                    <a:pt x="24" y="57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2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19" name="Line 2827"/>
            <p:cNvSpPr>
              <a:spLocks noChangeAspect="1" noChangeShapeType="1"/>
            </p:cNvSpPr>
            <p:nvPr/>
          </p:nvSpPr>
          <p:spPr bwMode="auto">
            <a:xfrm flipH="1">
              <a:off x="4230" y="109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20" name="Freeform 2828"/>
            <p:cNvSpPr>
              <a:spLocks noChangeAspect="1"/>
            </p:cNvSpPr>
            <p:nvPr/>
          </p:nvSpPr>
          <p:spPr bwMode="auto">
            <a:xfrm>
              <a:off x="4216" y="1094"/>
              <a:ext cx="21" cy="22"/>
            </a:xfrm>
            <a:custGeom>
              <a:avLst/>
              <a:gdLst>
                <a:gd name="T0" fmla="*/ 148 w 148"/>
                <a:gd name="T1" fmla="*/ 112 h 155"/>
                <a:gd name="T2" fmla="*/ 124 w 148"/>
                <a:gd name="T3" fmla="*/ 56 h 155"/>
                <a:gd name="T4" fmla="*/ 100 w 148"/>
                <a:gd name="T5" fmla="*/ 0 h 155"/>
                <a:gd name="T6" fmla="*/ 0 w 148"/>
                <a:gd name="T7" fmla="*/ 43 h 155"/>
                <a:gd name="T8" fmla="*/ 24 w 148"/>
                <a:gd name="T9" fmla="*/ 99 h 155"/>
                <a:gd name="T10" fmla="*/ 48 w 148"/>
                <a:gd name="T11" fmla="*/ 155 h 155"/>
                <a:gd name="T12" fmla="*/ 148 w 148"/>
                <a:gd name="T13" fmla="*/ 112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55"/>
                <a:gd name="T23" fmla="*/ 148 w 148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55">
                  <a:moveTo>
                    <a:pt x="148" y="112"/>
                  </a:moveTo>
                  <a:lnTo>
                    <a:pt x="124" y="56"/>
                  </a:lnTo>
                  <a:lnTo>
                    <a:pt x="100" y="0"/>
                  </a:lnTo>
                  <a:lnTo>
                    <a:pt x="0" y="43"/>
                  </a:lnTo>
                  <a:lnTo>
                    <a:pt x="24" y="99"/>
                  </a:lnTo>
                  <a:lnTo>
                    <a:pt x="48" y="155"/>
                  </a:lnTo>
                  <a:lnTo>
                    <a:pt x="148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21" name="Freeform 2829"/>
            <p:cNvSpPr>
              <a:spLocks noChangeAspect="1"/>
            </p:cNvSpPr>
            <p:nvPr/>
          </p:nvSpPr>
          <p:spPr bwMode="auto">
            <a:xfrm>
              <a:off x="4216" y="1094"/>
              <a:ext cx="21" cy="22"/>
            </a:xfrm>
            <a:custGeom>
              <a:avLst/>
              <a:gdLst>
                <a:gd name="T0" fmla="*/ 148 w 148"/>
                <a:gd name="T1" fmla="*/ 112 h 155"/>
                <a:gd name="T2" fmla="*/ 124 w 148"/>
                <a:gd name="T3" fmla="*/ 56 h 155"/>
                <a:gd name="T4" fmla="*/ 100 w 148"/>
                <a:gd name="T5" fmla="*/ 0 h 155"/>
                <a:gd name="T6" fmla="*/ 0 w 148"/>
                <a:gd name="T7" fmla="*/ 43 h 155"/>
                <a:gd name="T8" fmla="*/ 24 w 148"/>
                <a:gd name="T9" fmla="*/ 99 h 155"/>
                <a:gd name="T10" fmla="*/ 48 w 148"/>
                <a:gd name="T11" fmla="*/ 155 h 155"/>
                <a:gd name="T12" fmla="*/ 148 w 148"/>
                <a:gd name="T13" fmla="*/ 112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55"/>
                <a:gd name="T23" fmla="*/ 148 w 148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55">
                  <a:moveTo>
                    <a:pt x="148" y="112"/>
                  </a:moveTo>
                  <a:lnTo>
                    <a:pt x="124" y="56"/>
                  </a:lnTo>
                  <a:lnTo>
                    <a:pt x="100" y="0"/>
                  </a:lnTo>
                  <a:lnTo>
                    <a:pt x="0" y="43"/>
                  </a:lnTo>
                  <a:lnTo>
                    <a:pt x="24" y="99"/>
                  </a:lnTo>
                  <a:lnTo>
                    <a:pt x="48" y="155"/>
                  </a:lnTo>
                  <a:lnTo>
                    <a:pt x="148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22" name="Freeform 2830"/>
            <p:cNvSpPr>
              <a:spLocks noChangeAspect="1"/>
            </p:cNvSpPr>
            <p:nvPr/>
          </p:nvSpPr>
          <p:spPr bwMode="auto">
            <a:xfrm>
              <a:off x="4216" y="1100"/>
              <a:ext cx="4" cy="8"/>
            </a:xfrm>
            <a:custGeom>
              <a:avLst/>
              <a:gdLst>
                <a:gd name="T0" fmla="*/ 27 w 27"/>
                <a:gd name="T1" fmla="*/ 56 h 56"/>
                <a:gd name="T2" fmla="*/ 3 w 27"/>
                <a:gd name="T3" fmla="*/ 0 h 56"/>
                <a:gd name="T4" fmla="*/ 0 w 27"/>
                <a:gd name="T5" fmla="*/ 1 h 56"/>
                <a:gd name="T6" fmla="*/ 27 w 27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56"/>
                <a:gd name="T14" fmla="*/ 27 w 27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56">
                  <a:moveTo>
                    <a:pt x="27" y="56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27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23" name="Line 2831"/>
            <p:cNvSpPr>
              <a:spLocks noChangeAspect="1" noChangeShapeType="1"/>
            </p:cNvSpPr>
            <p:nvPr/>
          </p:nvSpPr>
          <p:spPr bwMode="auto">
            <a:xfrm flipH="1">
              <a:off x="4216" y="110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24" name="Freeform 2832"/>
            <p:cNvSpPr>
              <a:spLocks noChangeAspect="1"/>
            </p:cNvSpPr>
            <p:nvPr/>
          </p:nvSpPr>
          <p:spPr bwMode="auto">
            <a:xfrm>
              <a:off x="4202" y="1100"/>
              <a:ext cx="21" cy="23"/>
            </a:xfrm>
            <a:custGeom>
              <a:avLst/>
              <a:gdLst>
                <a:gd name="T0" fmla="*/ 149 w 149"/>
                <a:gd name="T1" fmla="*/ 110 h 155"/>
                <a:gd name="T2" fmla="*/ 123 w 149"/>
                <a:gd name="T3" fmla="*/ 55 h 155"/>
                <a:gd name="T4" fmla="*/ 96 w 149"/>
                <a:gd name="T5" fmla="*/ 0 h 155"/>
                <a:gd name="T6" fmla="*/ 0 w 149"/>
                <a:gd name="T7" fmla="*/ 46 h 155"/>
                <a:gd name="T8" fmla="*/ 26 w 149"/>
                <a:gd name="T9" fmla="*/ 101 h 155"/>
                <a:gd name="T10" fmla="*/ 52 w 149"/>
                <a:gd name="T11" fmla="*/ 155 h 155"/>
                <a:gd name="T12" fmla="*/ 149 w 149"/>
                <a:gd name="T13" fmla="*/ 110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55"/>
                <a:gd name="T23" fmla="*/ 149 w 149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55">
                  <a:moveTo>
                    <a:pt x="149" y="110"/>
                  </a:moveTo>
                  <a:lnTo>
                    <a:pt x="123" y="55"/>
                  </a:lnTo>
                  <a:lnTo>
                    <a:pt x="96" y="0"/>
                  </a:lnTo>
                  <a:lnTo>
                    <a:pt x="0" y="46"/>
                  </a:lnTo>
                  <a:lnTo>
                    <a:pt x="26" y="101"/>
                  </a:lnTo>
                  <a:lnTo>
                    <a:pt x="52" y="155"/>
                  </a:lnTo>
                  <a:lnTo>
                    <a:pt x="149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25" name="Freeform 2833"/>
            <p:cNvSpPr>
              <a:spLocks noChangeAspect="1"/>
            </p:cNvSpPr>
            <p:nvPr/>
          </p:nvSpPr>
          <p:spPr bwMode="auto">
            <a:xfrm>
              <a:off x="4202" y="1100"/>
              <a:ext cx="21" cy="23"/>
            </a:xfrm>
            <a:custGeom>
              <a:avLst/>
              <a:gdLst>
                <a:gd name="T0" fmla="*/ 149 w 149"/>
                <a:gd name="T1" fmla="*/ 110 h 155"/>
                <a:gd name="T2" fmla="*/ 123 w 149"/>
                <a:gd name="T3" fmla="*/ 55 h 155"/>
                <a:gd name="T4" fmla="*/ 96 w 149"/>
                <a:gd name="T5" fmla="*/ 0 h 155"/>
                <a:gd name="T6" fmla="*/ 0 w 149"/>
                <a:gd name="T7" fmla="*/ 46 h 155"/>
                <a:gd name="T8" fmla="*/ 26 w 149"/>
                <a:gd name="T9" fmla="*/ 101 h 155"/>
                <a:gd name="T10" fmla="*/ 52 w 149"/>
                <a:gd name="T11" fmla="*/ 155 h 155"/>
                <a:gd name="T12" fmla="*/ 149 w 149"/>
                <a:gd name="T13" fmla="*/ 110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55"/>
                <a:gd name="T23" fmla="*/ 149 w 149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55">
                  <a:moveTo>
                    <a:pt x="149" y="110"/>
                  </a:moveTo>
                  <a:lnTo>
                    <a:pt x="123" y="55"/>
                  </a:lnTo>
                  <a:lnTo>
                    <a:pt x="96" y="0"/>
                  </a:lnTo>
                  <a:lnTo>
                    <a:pt x="0" y="46"/>
                  </a:lnTo>
                  <a:lnTo>
                    <a:pt x="26" y="101"/>
                  </a:lnTo>
                  <a:lnTo>
                    <a:pt x="52" y="155"/>
                  </a:lnTo>
                  <a:lnTo>
                    <a:pt x="149" y="1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26" name="Freeform 2834"/>
            <p:cNvSpPr>
              <a:spLocks noChangeAspect="1"/>
            </p:cNvSpPr>
            <p:nvPr/>
          </p:nvSpPr>
          <p:spPr bwMode="auto">
            <a:xfrm>
              <a:off x="4202" y="1107"/>
              <a:ext cx="4" cy="8"/>
            </a:xfrm>
            <a:custGeom>
              <a:avLst/>
              <a:gdLst>
                <a:gd name="T0" fmla="*/ 28 w 28"/>
                <a:gd name="T1" fmla="*/ 55 h 55"/>
                <a:gd name="T2" fmla="*/ 2 w 28"/>
                <a:gd name="T3" fmla="*/ 0 h 55"/>
                <a:gd name="T4" fmla="*/ 0 w 28"/>
                <a:gd name="T5" fmla="*/ 1 h 55"/>
                <a:gd name="T6" fmla="*/ 28 w 28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55"/>
                <a:gd name="T14" fmla="*/ 28 w 28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55">
                  <a:moveTo>
                    <a:pt x="28" y="55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27" name="Line 2835"/>
            <p:cNvSpPr>
              <a:spLocks noChangeAspect="1" noChangeShapeType="1"/>
            </p:cNvSpPr>
            <p:nvPr/>
          </p:nvSpPr>
          <p:spPr bwMode="auto">
            <a:xfrm flipH="1">
              <a:off x="4202" y="110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28" name="Freeform 2836"/>
            <p:cNvSpPr>
              <a:spLocks noChangeAspect="1"/>
            </p:cNvSpPr>
            <p:nvPr/>
          </p:nvSpPr>
          <p:spPr bwMode="auto">
            <a:xfrm>
              <a:off x="4188" y="1107"/>
              <a:ext cx="22" cy="23"/>
            </a:xfrm>
            <a:custGeom>
              <a:avLst/>
              <a:gdLst>
                <a:gd name="T0" fmla="*/ 150 w 150"/>
                <a:gd name="T1" fmla="*/ 107 h 157"/>
                <a:gd name="T2" fmla="*/ 122 w 150"/>
                <a:gd name="T3" fmla="*/ 54 h 157"/>
                <a:gd name="T4" fmla="*/ 94 w 150"/>
                <a:gd name="T5" fmla="*/ 0 h 157"/>
                <a:gd name="T6" fmla="*/ 0 w 150"/>
                <a:gd name="T7" fmla="*/ 50 h 157"/>
                <a:gd name="T8" fmla="*/ 29 w 150"/>
                <a:gd name="T9" fmla="*/ 104 h 157"/>
                <a:gd name="T10" fmla="*/ 57 w 150"/>
                <a:gd name="T11" fmla="*/ 157 h 157"/>
                <a:gd name="T12" fmla="*/ 150 w 150"/>
                <a:gd name="T13" fmla="*/ 107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157"/>
                <a:gd name="T23" fmla="*/ 150 w 150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157">
                  <a:moveTo>
                    <a:pt x="150" y="107"/>
                  </a:moveTo>
                  <a:lnTo>
                    <a:pt x="122" y="54"/>
                  </a:lnTo>
                  <a:lnTo>
                    <a:pt x="94" y="0"/>
                  </a:lnTo>
                  <a:lnTo>
                    <a:pt x="0" y="50"/>
                  </a:lnTo>
                  <a:lnTo>
                    <a:pt x="29" y="104"/>
                  </a:lnTo>
                  <a:lnTo>
                    <a:pt x="57" y="157"/>
                  </a:lnTo>
                  <a:lnTo>
                    <a:pt x="150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29" name="Freeform 2837"/>
            <p:cNvSpPr>
              <a:spLocks noChangeAspect="1"/>
            </p:cNvSpPr>
            <p:nvPr/>
          </p:nvSpPr>
          <p:spPr bwMode="auto">
            <a:xfrm>
              <a:off x="4188" y="1107"/>
              <a:ext cx="22" cy="23"/>
            </a:xfrm>
            <a:custGeom>
              <a:avLst/>
              <a:gdLst>
                <a:gd name="T0" fmla="*/ 150 w 150"/>
                <a:gd name="T1" fmla="*/ 107 h 157"/>
                <a:gd name="T2" fmla="*/ 122 w 150"/>
                <a:gd name="T3" fmla="*/ 54 h 157"/>
                <a:gd name="T4" fmla="*/ 94 w 150"/>
                <a:gd name="T5" fmla="*/ 0 h 157"/>
                <a:gd name="T6" fmla="*/ 0 w 150"/>
                <a:gd name="T7" fmla="*/ 50 h 157"/>
                <a:gd name="T8" fmla="*/ 29 w 150"/>
                <a:gd name="T9" fmla="*/ 104 h 157"/>
                <a:gd name="T10" fmla="*/ 57 w 150"/>
                <a:gd name="T11" fmla="*/ 157 h 157"/>
                <a:gd name="T12" fmla="*/ 150 w 150"/>
                <a:gd name="T13" fmla="*/ 107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157"/>
                <a:gd name="T23" fmla="*/ 150 w 150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157">
                  <a:moveTo>
                    <a:pt x="150" y="107"/>
                  </a:moveTo>
                  <a:lnTo>
                    <a:pt x="122" y="54"/>
                  </a:lnTo>
                  <a:lnTo>
                    <a:pt x="94" y="0"/>
                  </a:lnTo>
                  <a:lnTo>
                    <a:pt x="0" y="50"/>
                  </a:lnTo>
                  <a:lnTo>
                    <a:pt x="29" y="104"/>
                  </a:lnTo>
                  <a:lnTo>
                    <a:pt x="57" y="157"/>
                  </a:lnTo>
                  <a:lnTo>
                    <a:pt x="150" y="10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30" name="Freeform 2838"/>
            <p:cNvSpPr>
              <a:spLocks noChangeAspect="1"/>
            </p:cNvSpPr>
            <p:nvPr/>
          </p:nvSpPr>
          <p:spPr bwMode="auto">
            <a:xfrm>
              <a:off x="4188" y="1114"/>
              <a:ext cx="4" cy="8"/>
            </a:xfrm>
            <a:custGeom>
              <a:avLst/>
              <a:gdLst>
                <a:gd name="T0" fmla="*/ 31 w 31"/>
                <a:gd name="T1" fmla="*/ 54 h 54"/>
                <a:gd name="T2" fmla="*/ 2 w 31"/>
                <a:gd name="T3" fmla="*/ 0 h 54"/>
                <a:gd name="T4" fmla="*/ 0 w 31"/>
                <a:gd name="T5" fmla="*/ 1 h 54"/>
                <a:gd name="T6" fmla="*/ 31 w 3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54"/>
                <a:gd name="T14" fmla="*/ 31 w 3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54">
                  <a:moveTo>
                    <a:pt x="31" y="54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31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31" name="Line 2839"/>
            <p:cNvSpPr>
              <a:spLocks noChangeAspect="1" noChangeShapeType="1"/>
            </p:cNvSpPr>
            <p:nvPr/>
          </p:nvSpPr>
          <p:spPr bwMode="auto">
            <a:xfrm flipH="1">
              <a:off x="4188" y="111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32" name="Freeform 2840"/>
            <p:cNvSpPr>
              <a:spLocks noChangeAspect="1"/>
            </p:cNvSpPr>
            <p:nvPr/>
          </p:nvSpPr>
          <p:spPr bwMode="auto">
            <a:xfrm>
              <a:off x="4175" y="1114"/>
              <a:ext cx="22" cy="23"/>
            </a:xfrm>
            <a:custGeom>
              <a:avLst/>
              <a:gdLst>
                <a:gd name="T0" fmla="*/ 153 w 153"/>
                <a:gd name="T1" fmla="*/ 105 h 157"/>
                <a:gd name="T2" fmla="*/ 122 w 153"/>
                <a:gd name="T3" fmla="*/ 53 h 157"/>
                <a:gd name="T4" fmla="*/ 91 w 153"/>
                <a:gd name="T5" fmla="*/ 0 h 157"/>
                <a:gd name="T6" fmla="*/ 0 w 153"/>
                <a:gd name="T7" fmla="*/ 53 h 157"/>
                <a:gd name="T8" fmla="*/ 31 w 153"/>
                <a:gd name="T9" fmla="*/ 105 h 157"/>
                <a:gd name="T10" fmla="*/ 62 w 153"/>
                <a:gd name="T11" fmla="*/ 157 h 157"/>
                <a:gd name="T12" fmla="*/ 153 w 153"/>
                <a:gd name="T13" fmla="*/ 105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57"/>
                <a:gd name="T23" fmla="*/ 153 w 153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57">
                  <a:moveTo>
                    <a:pt x="153" y="105"/>
                  </a:moveTo>
                  <a:lnTo>
                    <a:pt x="122" y="53"/>
                  </a:lnTo>
                  <a:lnTo>
                    <a:pt x="91" y="0"/>
                  </a:lnTo>
                  <a:lnTo>
                    <a:pt x="0" y="53"/>
                  </a:lnTo>
                  <a:lnTo>
                    <a:pt x="31" y="105"/>
                  </a:lnTo>
                  <a:lnTo>
                    <a:pt x="62" y="157"/>
                  </a:lnTo>
                  <a:lnTo>
                    <a:pt x="153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33" name="Freeform 2841"/>
            <p:cNvSpPr>
              <a:spLocks noChangeAspect="1"/>
            </p:cNvSpPr>
            <p:nvPr/>
          </p:nvSpPr>
          <p:spPr bwMode="auto">
            <a:xfrm>
              <a:off x="4175" y="1114"/>
              <a:ext cx="22" cy="23"/>
            </a:xfrm>
            <a:custGeom>
              <a:avLst/>
              <a:gdLst>
                <a:gd name="T0" fmla="*/ 153 w 153"/>
                <a:gd name="T1" fmla="*/ 105 h 157"/>
                <a:gd name="T2" fmla="*/ 122 w 153"/>
                <a:gd name="T3" fmla="*/ 53 h 157"/>
                <a:gd name="T4" fmla="*/ 91 w 153"/>
                <a:gd name="T5" fmla="*/ 0 h 157"/>
                <a:gd name="T6" fmla="*/ 0 w 153"/>
                <a:gd name="T7" fmla="*/ 53 h 157"/>
                <a:gd name="T8" fmla="*/ 31 w 153"/>
                <a:gd name="T9" fmla="*/ 105 h 157"/>
                <a:gd name="T10" fmla="*/ 62 w 153"/>
                <a:gd name="T11" fmla="*/ 157 h 157"/>
                <a:gd name="T12" fmla="*/ 153 w 153"/>
                <a:gd name="T13" fmla="*/ 105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57"/>
                <a:gd name="T23" fmla="*/ 153 w 153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57">
                  <a:moveTo>
                    <a:pt x="153" y="105"/>
                  </a:moveTo>
                  <a:lnTo>
                    <a:pt x="122" y="53"/>
                  </a:lnTo>
                  <a:lnTo>
                    <a:pt x="91" y="0"/>
                  </a:lnTo>
                  <a:lnTo>
                    <a:pt x="0" y="53"/>
                  </a:lnTo>
                  <a:lnTo>
                    <a:pt x="31" y="105"/>
                  </a:lnTo>
                  <a:lnTo>
                    <a:pt x="62" y="157"/>
                  </a:lnTo>
                  <a:lnTo>
                    <a:pt x="153" y="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34" name="Freeform 2842"/>
            <p:cNvSpPr>
              <a:spLocks noChangeAspect="1"/>
            </p:cNvSpPr>
            <p:nvPr/>
          </p:nvSpPr>
          <p:spPr bwMode="auto">
            <a:xfrm>
              <a:off x="4175" y="1122"/>
              <a:ext cx="4" cy="7"/>
            </a:xfrm>
            <a:custGeom>
              <a:avLst/>
              <a:gdLst>
                <a:gd name="T0" fmla="*/ 33 w 33"/>
                <a:gd name="T1" fmla="*/ 52 h 52"/>
                <a:gd name="T2" fmla="*/ 2 w 33"/>
                <a:gd name="T3" fmla="*/ 0 h 52"/>
                <a:gd name="T4" fmla="*/ 0 w 33"/>
                <a:gd name="T5" fmla="*/ 1 h 52"/>
                <a:gd name="T6" fmla="*/ 33 w 33"/>
                <a:gd name="T7" fmla="*/ 52 h 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52"/>
                <a:gd name="T14" fmla="*/ 33 w 33"/>
                <a:gd name="T15" fmla="*/ 52 h 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52">
                  <a:moveTo>
                    <a:pt x="33" y="52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33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35" name="Line 2843"/>
            <p:cNvSpPr>
              <a:spLocks noChangeAspect="1" noChangeShapeType="1"/>
            </p:cNvSpPr>
            <p:nvPr/>
          </p:nvSpPr>
          <p:spPr bwMode="auto">
            <a:xfrm flipH="1">
              <a:off x="4175" y="112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36" name="Freeform 2844"/>
            <p:cNvSpPr>
              <a:spLocks noChangeAspect="1"/>
            </p:cNvSpPr>
            <p:nvPr/>
          </p:nvSpPr>
          <p:spPr bwMode="auto">
            <a:xfrm>
              <a:off x="4162" y="1122"/>
              <a:ext cx="22" cy="23"/>
            </a:xfrm>
            <a:custGeom>
              <a:avLst/>
              <a:gdLst>
                <a:gd name="T0" fmla="*/ 152 w 152"/>
                <a:gd name="T1" fmla="*/ 102 h 159"/>
                <a:gd name="T2" fmla="*/ 119 w 152"/>
                <a:gd name="T3" fmla="*/ 51 h 159"/>
                <a:gd name="T4" fmla="*/ 86 w 152"/>
                <a:gd name="T5" fmla="*/ 0 h 159"/>
                <a:gd name="T6" fmla="*/ 0 w 152"/>
                <a:gd name="T7" fmla="*/ 57 h 159"/>
                <a:gd name="T8" fmla="*/ 33 w 152"/>
                <a:gd name="T9" fmla="*/ 108 h 159"/>
                <a:gd name="T10" fmla="*/ 65 w 152"/>
                <a:gd name="T11" fmla="*/ 159 h 159"/>
                <a:gd name="T12" fmla="*/ 152 w 152"/>
                <a:gd name="T13" fmla="*/ 102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159"/>
                <a:gd name="T23" fmla="*/ 152 w 152"/>
                <a:gd name="T24" fmla="*/ 159 h 1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159">
                  <a:moveTo>
                    <a:pt x="152" y="102"/>
                  </a:moveTo>
                  <a:lnTo>
                    <a:pt x="119" y="51"/>
                  </a:lnTo>
                  <a:lnTo>
                    <a:pt x="86" y="0"/>
                  </a:lnTo>
                  <a:lnTo>
                    <a:pt x="0" y="57"/>
                  </a:lnTo>
                  <a:lnTo>
                    <a:pt x="33" y="108"/>
                  </a:lnTo>
                  <a:lnTo>
                    <a:pt x="65" y="159"/>
                  </a:lnTo>
                  <a:lnTo>
                    <a:pt x="152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37" name="Freeform 2845"/>
            <p:cNvSpPr>
              <a:spLocks noChangeAspect="1"/>
            </p:cNvSpPr>
            <p:nvPr/>
          </p:nvSpPr>
          <p:spPr bwMode="auto">
            <a:xfrm>
              <a:off x="4162" y="1122"/>
              <a:ext cx="22" cy="23"/>
            </a:xfrm>
            <a:custGeom>
              <a:avLst/>
              <a:gdLst>
                <a:gd name="T0" fmla="*/ 152 w 152"/>
                <a:gd name="T1" fmla="*/ 102 h 159"/>
                <a:gd name="T2" fmla="*/ 119 w 152"/>
                <a:gd name="T3" fmla="*/ 51 h 159"/>
                <a:gd name="T4" fmla="*/ 86 w 152"/>
                <a:gd name="T5" fmla="*/ 0 h 159"/>
                <a:gd name="T6" fmla="*/ 0 w 152"/>
                <a:gd name="T7" fmla="*/ 57 h 159"/>
                <a:gd name="T8" fmla="*/ 33 w 152"/>
                <a:gd name="T9" fmla="*/ 108 h 159"/>
                <a:gd name="T10" fmla="*/ 65 w 152"/>
                <a:gd name="T11" fmla="*/ 159 h 159"/>
                <a:gd name="T12" fmla="*/ 152 w 152"/>
                <a:gd name="T13" fmla="*/ 102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159"/>
                <a:gd name="T23" fmla="*/ 152 w 152"/>
                <a:gd name="T24" fmla="*/ 159 h 1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159">
                  <a:moveTo>
                    <a:pt x="152" y="102"/>
                  </a:moveTo>
                  <a:lnTo>
                    <a:pt x="119" y="51"/>
                  </a:lnTo>
                  <a:lnTo>
                    <a:pt x="86" y="0"/>
                  </a:lnTo>
                  <a:lnTo>
                    <a:pt x="0" y="57"/>
                  </a:lnTo>
                  <a:lnTo>
                    <a:pt x="33" y="108"/>
                  </a:lnTo>
                  <a:lnTo>
                    <a:pt x="65" y="159"/>
                  </a:lnTo>
                  <a:lnTo>
                    <a:pt x="152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38" name="Freeform 2846"/>
            <p:cNvSpPr>
              <a:spLocks noChangeAspect="1"/>
            </p:cNvSpPr>
            <p:nvPr/>
          </p:nvSpPr>
          <p:spPr bwMode="auto">
            <a:xfrm>
              <a:off x="4162" y="1130"/>
              <a:ext cx="5" cy="8"/>
            </a:xfrm>
            <a:custGeom>
              <a:avLst/>
              <a:gdLst>
                <a:gd name="T0" fmla="*/ 35 w 35"/>
                <a:gd name="T1" fmla="*/ 51 h 51"/>
                <a:gd name="T2" fmla="*/ 2 w 35"/>
                <a:gd name="T3" fmla="*/ 0 h 51"/>
                <a:gd name="T4" fmla="*/ 0 w 35"/>
                <a:gd name="T5" fmla="*/ 1 h 51"/>
                <a:gd name="T6" fmla="*/ 35 w 35"/>
                <a:gd name="T7" fmla="*/ 51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51"/>
                <a:gd name="T14" fmla="*/ 35 w 35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51">
                  <a:moveTo>
                    <a:pt x="35" y="51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35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39" name="Line 2847"/>
            <p:cNvSpPr>
              <a:spLocks noChangeAspect="1" noChangeShapeType="1"/>
            </p:cNvSpPr>
            <p:nvPr/>
          </p:nvSpPr>
          <p:spPr bwMode="auto">
            <a:xfrm flipH="1">
              <a:off x="4162" y="113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40" name="Freeform 2848"/>
            <p:cNvSpPr>
              <a:spLocks noChangeAspect="1"/>
            </p:cNvSpPr>
            <p:nvPr/>
          </p:nvSpPr>
          <p:spPr bwMode="auto">
            <a:xfrm>
              <a:off x="4150" y="1130"/>
              <a:ext cx="22" cy="23"/>
            </a:xfrm>
            <a:custGeom>
              <a:avLst/>
              <a:gdLst>
                <a:gd name="T0" fmla="*/ 153 w 153"/>
                <a:gd name="T1" fmla="*/ 100 h 158"/>
                <a:gd name="T2" fmla="*/ 119 w 153"/>
                <a:gd name="T3" fmla="*/ 50 h 158"/>
                <a:gd name="T4" fmla="*/ 84 w 153"/>
                <a:gd name="T5" fmla="*/ 0 h 158"/>
                <a:gd name="T6" fmla="*/ 0 w 153"/>
                <a:gd name="T7" fmla="*/ 58 h 158"/>
                <a:gd name="T8" fmla="*/ 34 w 153"/>
                <a:gd name="T9" fmla="*/ 108 h 158"/>
                <a:gd name="T10" fmla="*/ 69 w 153"/>
                <a:gd name="T11" fmla="*/ 158 h 158"/>
                <a:gd name="T12" fmla="*/ 153 w 153"/>
                <a:gd name="T13" fmla="*/ 100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58"/>
                <a:gd name="T23" fmla="*/ 153 w 153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58">
                  <a:moveTo>
                    <a:pt x="153" y="100"/>
                  </a:moveTo>
                  <a:lnTo>
                    <a:pt x="119" y="50"/>
                  </a:lnTo>
                  <a:lnTo>
                    <a:pt x="84" y="0"/>
                  </a:lnTo>
                  <a:lnTo>
                    <a:pt x="0" y="58"/>
                  </a:lnTo>
                  <a:lnTo>
                    <a:pt x="34" y="108"/>
                  </a:lnTo>
                  <a:lnTo>
                    <a:pt x="69" y="158"/>
                  </a:lnTo>
                  <a:lnTo>
                    <a:pt x="153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41" name="Freeform 2849"/>
            <p:cNvSpPr>
              <a:spLocks noChangeAspect="1"/>
            </p:cNvSpPr>
            <p:nvPr/>
          </p:nvSpPr>
          <p:spPr bwMode="auto">
            <a:xfrm>
              <a:off x="4150" y="1130"/>
              <a:ext cx="22" cy="23"/>
            </a:xfrm>
            <a:custGeom>
              <a:avLst/>
              <a:gdLst>
                <a:gd name="T0" fmla="*/ 153 w 153"/>
                <a:gd name="T1" fmla="*/ 100 h 158"/>
                <a:gd name="T2" fmla="*/ 119 w 153"/>
                <a:gd name="T3" fmla="*/ 50 h 158"/>
                <a:gd name="T4" fmla="*/ 84 w 153"/>
                <a:gd name="T5" fmla="*/ 0 h 158"/>
                <a:gd name="T6" fmla="*/ 0 w 153"/>
                <a:gd name="T7" fmla="*/ 58 h 158"/>
                <a:gd name="T8" fmla="*/ 34 w 153"/>
                <a:gd name="T9" fmla="*/ 108 h 158"/>
                <a:gd name="T10" fmla="*/ 69 w 153"/>
                <a:gd name="T11" fmla="*/ 158 h 158"/>
                <a:gd name="T12" fmla="*/ 153 w 153"/>
                <a:gd name="T13" fmla="*/ 100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58"/>
                <a:gd name="T23" fmla="*/ 153 w 153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58">
                  <a:moveTo>
                    <a:pt x="153" y="100"/>
                  </a:moveTo>
                  <a:lnTo>
                    <a:pt x="119" y="50"/>
                  </a:lnTo>
                  <a:lnTo>
                    <a:pt x="84" y="0"/>
                  </a:lnTo>
                  <a:lnTo>
                    <a:pt x="0" y="58"/>
                  </a:lnTo>
                  <a:lnTo>
                    <a:pt x="34" y="108"/>
                  </a:lnTo>
                  <a:lnTo>
                    <a:pt x="69" y="158"/>
                  </a:lnTo>
                  <a:lnTo>
                    <a:pt x="153" y="10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42" name="Freeform 2850"/>
            <p:cNvSpPr>
              <a:spLocks noChangeAspect="1"/>
            </p:cNvSpPr>
            <p:nvPr/>
          </p:nvSpPr>
          <p:spPr bwMode="auto">
            <a:xfrm>
              <a:off x="4150" y="1139"/>
              <a:ext cx="5" cy="7"/>
            </a:xfrm>
            <a:custGeom>
              <a:avLst/>
              <a:gdLst>
                <a:gd name="T0" fmla="*/ 37 w 37"/>
                <a:gd name="T1" fmla="*/ 50 h 50"/>
                <a:gd name="T2" fmla="*/ 3 w 37"/>
                <a:gd name="T3" fmla="*/ 0 h 50"/>
                <a:gd name="T4" fmla="*/ 0 w 37"/>
                <a:gd name="T5" fmla="*/ 2 h 50"/>
                <a:gd name="T6" fmla="*/ 37 w 37"/>
                <a:gd name="T7" fmla="*/ 50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50"/>
                <a:gd name="T14" fmla="*/ 37 w 37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50">
                  <a:moveTo>
                    <a:pt x="37" y="50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37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43" name="Line 2851"/>
            <p:cNvSpPr>
              <a:spLocks noChangeAspect="1" noChangeShapeType="1"/>
            </p:cNvSpPr>
            <p:nvPr/>
          </p:nvSpPr>
          <p:spPr bwMode="auto">
            <a:xfrm flipH="1">
              <a:off x="4150" y="113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44" name="Freeform 2852"/>
            <p:cNvSpPr>
              <a:spLocks noChangeAspect="1"/>
            </p:cNvSpPr>
            <p:nvPr/>
          </p:nvSpPr>
          <p:spPr bwMode="auto">
            <a:xfrm>
              <a:off x="4127" y="1139"/>
              <a:ext cx="33" cy="32"/>
            </a:xfrm>
            <a:custGeom>
              <a:avLst/>
              <a:gdLst>
                <a:gd name="T0" fmla="*/ 232 w 232"/>
                <a:gd name="T1" fmla="*/ 96 h 221"/>
                <a:gd name="T2" fmla="*/ 194 w 232"/>
                <a:gd name="T3" fmla="*/ 48 h 221"/>
                <a:gd name="T4" fmla="*/ 157 w 232"/>
                <a:gd name="T5" fmla="*/ 0 h 221"/>
                <a:gd name="T6" fmla="*/ 0 w 232"/>
                <a:gd name="T7" fmla="*/ 126 h 221"/>
                <a:gd name="T8" fmla="*/ 38 w 232"/>
                <a:gd name="T9" fmla="*/ 173 h 221"/>
                <a:gd name="T10" fmla="*/ 75 w 232"/>
                <a:gd name="T11" fmla="*/ 221 h 221"/>
                <a:gd name="T12" fmla="*/ 232 w 232"/>
                <a:gd name="T13" fmla="*/ 96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2"/>
                <a:gd name="T22" fmla="*/ 0 h 221"/>
                <a:gd name="T23" fmla="*/ 232 w 232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2" h="221">
                  <a:moveTo>
                    <a:pt x="232" y="96"/>
                  </a:moveTo>
                  <a:lnTo>
                    <a:pt x="194" y="48"/>
                  </a:lnTo>
                  <a:lnTo>
                    <a:pt x="157" y="0"/>
                  </a:lnTo>
                  <a:lnTo>
                    <a:pt x="0" y="126"/>
                  </a:lnTo>
                  <a:lnTo>
                    <a:pt x="38" y="173"/>
                  </a:lnTo>
                  <a:lnTo>
                    <a:pt x="75" y="221"/>
                  </a:lnTo>
                  <a:lnTo>
                    <a:pt x="232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45" name="Freeform 2853"/>
            <p:cNvSpPr>
              <a:spLocks noChangeAspect="1"/>
            </p:cNvSpPr>
            <p:nvPr/>
          </p:nvSpPr>
          <p:spPr bwMode="auto">
            <a:xfrm>
              <a:off x="4127" y="1139"/>
              <a:ext cx="33" cy="32"/>
            </a:xfrm>
            <a:custGeom>
              <a:avLst/>
              <a:gdLst>
                <a:gd name="T0" fmla="*/ 232 w 232"/>
                <a:gd name="T1" fmla="*/ 96 h 221"/>
                <a:gd name="T2" fmla="*/ 194 w 232"/>
                <a:gd name="T3" fmla="*/ 48 h 221"/>
                <a:gd name="T4" fmla="*/ 157 w 232"/>
                <a:gd name="T5" fmla="*/ 0 h 221"/>
                <a:gd name="T6" fmla="*/ 0 w 232"/>
                <a:gd name="T7" fmla="*/ 126 h 221"/>
                <a:gd name="T8" fmla="*/ 38 w 232"/>
                <a:gd name="T9" fmla="*/ 173 h 221"/>
                <a:gd name="T10" fmla="*/ 75 w 232"/>
                <a:gd name="T11" fmla="*/ 221 h 221"/>
                <a:gd name="T12" fmla="*/ 232 w 232"/>
                <a:gd name="T13" fmla="*/ 96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2"/>
                <a:gd name="T22" fmla="*/ 0 h 221"/>
                <a:gd name="T23" fmla="*/ 232 w 232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2" h="221">
                  <a:moveTo>
                    <a:pt x="232" y="96"/>
                  </a:moveTo>
                  <a:lnTo>
                    <a:pt x="194" y="48"/>
                  </a:lnTo>
                  <a:lnTo>
                    <a:pt x="157" y="0"/>
                  </a:lnTo>
                  <a:lnTo>
                    <a:pt x="0" y="126"/>
                  </a:lnTo>
                  <a:lnTo>
                    <a:pt x="38" y="173"/>
                  </a:lnTo>
                  <a:lnTo>
                    <a:pt x="75" y="221"/>
                  </a:lnTo>
                  <a:lnTo>
                    <a:pt x="232" y="9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46" name="Freeform 2854"/>
            <p:cNvSpPr>
              <a:spLocks noChangeAspect="1"/>
            </p:cNvSpPr>
            <p:nvPr/>
          </p:nvSpPr>
          <p:spPr bwMode="auto">
            <a:xfrm>
              <a:off x="4127" y="1157"/>
              <a:ext cx="6" cy="7"/>
            </a:xfrm>
            <a:custGeom>
              <a:avLst/>
              <a:gdLst>
                <a:gd name="T0" fmla="*/ 41 w 41"/>
                <a:gd name="T1" fmla="*/ 47 h 47"/>
                <a:gd name="T2" fmla="*/ 3 w 41"/>
                <a:gd name="T3" fmla="*/ 0 h 47"/>
                <a:gd name="T4" fmla="*/ 0 w 41"/>
                <a:gd name="T5" fmla="*/ 3 h 47"/>
                <a:gd name="T6" fmla="*/ 41 w 41"/>
                <a:gd name="T7" fmla="*/ 47 h 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7"/>
                <a:gd name="T14" fmla="*/ 41 w 41"/>
                <a:gd name="T15" fmla="*/ 47 h 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7">
                  <a:moveTo>
                    <a:pt x="41" y="47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41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47" name="Line 2855"/>
            <p:cNvSpPr>
              <a:spLocks noChangeAspect="1" noChangeShapeType="1"/>
            </p:cNvSpPr>
            <p:nvPr/>
          </p:nvSpPr>
          <p:spPr bwMode="auto">
            <a:xfrm flipH="1">
              <a:off x="4127" y="115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48" name="Freeform 2856"/>
            <p:cNvSpPr>
              <a:spLocks noChangeAspect="1"/>
            </p:cNvSpPr>
            <p:nvPr/>
          </p:nvSpPr>
          <p:spPr bwMode="auto">
            <a:xfrm>
              <a:off x="4106" y="1157"/>
              <a:ext cx="32" cy="32"/>
            </a:xfrm>
            <a:custGeom>
              <a:avLst/>
              <a:gdLst>
                <a:gd name="T0" fmla="*/ 226 w 226"/>
                <a:gd name="T1" fmla="*/ 89 h 223"/>
                <a:gd name="T2" fmla="*/ 186 w 226"/>
                <a:gd name="T3" fmla="*/ 44 h 223"/>
                <a:gd name="T4" fmla="*/ 145 w 226"/>
                <a:gd name="T5" fmla="*/ 0 h 223"/>
                <a:gd name="T6" fmla="*/ 0 w 226"/>
                <a:gd name="T7" fmla="*/ 134 h 223"/>
                <a:gd name="T8" fmla="*/ 41 w 226"/>
                <a:gd name="T9" fmla="*/ 179 h 223"/>
                <a:gd name="T10" fmla="*/ 82 w 226"/>
                <a:gd name="T11" fmla="*/ 223 h 223"/>
                <a:gd name="T12" fmla="*/ 226 w 226"/>
                <a:gd name="T13" fmla="*/ 89 h 2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223"/>
                <a:gd name="T23" fmla="*/ 226 w 226"/>
                <a:gd name="T24" fmla="*/ 223 h 2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223">
                  <a:moveTo>
                    <a:pt x="226" y="89"/>
                  </a:moveTo>
                  <a:lnTo>
                    <a:pt x="186" y="44"/>
                  </a:lnTo>
                  <a:lnTo>
                    <a:pt x="145" y="0"/>
                  </a:lnTo>
                  <a:lnTo>
                    <a:pt x="0" y="134"/>
                  </a:lnTo>
                  <a:lnTo>
                    <a:pt x="41" y="179"/>
                  </a:lnTo>
                  <a:lnTo>
                    <a:pt x="82" y="223"/>
                  </a:lnTo>
                  <a:lnTo>
                    <a:pt x="226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49" name="Freeform 2857"/>
            <p:cNvSpPr>
              <a:spLocks noChangeAspect="1"/>
            </p:cNvSpPr>
            <p:nvPr/>
          </p:nvSpPr>
          <p:spPr bwMode="auto">
            <a:xfrm>
              <a:off x="4106" y="1157"/>
              <a:ext cx="32" cy="32"/>
            </a:xfrm>
            <a:custGeom>
              <a:avLst/>
              <a:gdLst>
                <a:gd name="T0" fmla="*/ 226 w 226"/>
                <a:gd name="T1" fmla="*/ 89 h 223"/>
                <a:gd name="T2" fmla="*/ 186 w 226"/>
                <a:gd name="T3" fmla="*/ 44 h 223"/>
                <a:gd name="T4" fmla="*/ 145 w 226"/>
                <a:gd name="T5" fmla="*/ 0 h 223"/>
                <a:gd name="T6" fmla="*/ 0 w 226"/>
                <a:gd name="T7" fmla="*/ 134 h 223"/>
                <a:gd name="T8" fmla="*/ 41 w 226"/>
                <a:gd name="T9" fmla="*/ 179 h 223"/>
                <a:gd name="T10" fmla="*/ 82 w 226"/>
                <a:gd name="T11" fmla="*/ 223 h 223"/>
                <a:gd name="T12" fmla="*/ 226 w 226"/>
                <a:gd name="T13" fmla="*/ 89 h 2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223"/>
                <a:gd name="T23" fmla="*/ 226 w 226"/>
                <a:gd name="T24" fmla="*/ 223 h 2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223">
                  <a:moveTo>
                    <a:pt x="226" y="89"/>
                  </a:moveTo>
                  <a:lnTo>
                    <a:pt x="186" y="44"/>
                  </a:lnTo>
                  <a:lnTo>
                    <a:pt x="145" y="0"/>
                  </a:lnTo>
                  <a:lnTo>
                    <a:pt x="0" y="134"/>
                  </a:lnTo>
                  <a:lnTo>
                    <a:pt x="41" y="179"/>
                  </a:lnTo>
                  <a:lnTo>
                    <a:pt x="82" y="223"/>
                  </a:lnTo>
                  <a:lnTo>
                    <a:pt x="226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50" name="Freeform 2858"/>
            <p:cNvSpPr>
              <a:spLocks noChangeAspect="1"/>
            </p:cNvSpPr>
            <p:nvPr/>
          </p:nvSpPr>
          <p:spPr bwMode="auto">
            <a:xfrm>
              <a:off x="4106" y="1177"/>
              <a:ext cx="6" cy="6"/>
            </a:xfrm>
            <a:custGeom>
              <a:avLst/>
              <a:gdLst>
                <a:gd name="T0" fmla="*/ 44 w 44"/>
                <a:gd name="T1" fmla="*/ 45 h 45"/>
                <a:gd name="T2" fmla="*/ 3 w 44"/>
                <a:gd name="T3" fmla="*/ 0 h 45"/>
                <a:gd name="T4" fmla="*/ 0 w 44"/>
                <a:gd name="T5" fmla="*/ 3 h 45"/>
                <a:gd name="T6" fmla="*/ 44 w 44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5"/>
                <a:gd name="T14" fmla="*/ 44 w 44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5">
                  <a:moveTo>
                    <a:pt x="44" y="45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44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51" name="Line 2859"/>
            <p:cNvSpPr>
              <a:spLocks noChangeAspect="1" noChangeShapeType="1"/>
            </p:cNvSpPr>
            <p:nvPr/>
          </p:nvSpPr>
          <p:spPr bwMode="auto">
            <a:xfrm flipH="1">
              <a:off x="4106" y="11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52" name="Freeform 2860"/>
            <p:cNvSpPr>
              <a:spLocks noChangeAspect="1"/>
            </p:cNvSpPr>
            <p:nvPr/>
          </p:nvSpPr>
          <p:spPr bwMode="auto">
            <a:xfrm>
              <a:off x="4087" y="1177"/>
              <a:ext cx="31" cy="32"/>
            </a:xfrm>
            <a:custGeom>
              <a:avLst/>
              <a:gdLst>
                <a:gd name="T0" fmla="*/ 222 w 222"/>
                <a:gd name="T1" fmla="*/ 84 h 224"/>
                <a:gd name="T2" fmla="*/ 177 w 222"/>
                <a:gd name="T3" fmla="*/ 42 h 224"/>
                <a:gd name="T4" fmla="*/ 133 w 222"/>
                <a:gd name="T5" fmla="*/ 0 h 224"/>
                <a:gd name="T6" fmla="*/ 0 w 222"/>
                <a:gd name="T7" fmla="*/ 140 h 224"/>
                <a:gd name="T8" fmla="*/ 44 w 222"/>
                <a:gd name="T9" fmla="*/ 182 h 224"/>
                <a:gd name="T10" fmla="*/ 89 w 222"/>
                <a:gd name="T11" fmla="*/ 224 h 224"/>
                <a:gd name="T12" fmla="*/ 222 w 222"/>
                <a:gd name="T13" fmla="*/ 84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"/>
                <a:gd name="T22" fmla="*/ 0 h 224"/>
                <a:gd name="T23" fmla="*/ 222 w 222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" h="224">
                  <a:moveTo>
                    <a:pt x="222" y="84"/>
                  </a:moveTo>
                  <a:lnTo>
                    <a:pt x="177" y="42"/>
                  </a:lnTo>
                  <a:lnTo>
                    <a:pt x="133" y="0"/>
                  </a:lnTo>
                  <a:lnTo>
                    <a:pt x="0" y="140"/>
                  </a:lnTo>
                  <a:lnTo>
                    <a:pt x="44" y="182"/>
                  </a:lnTo>
                  <a:lnTo>
                    <a:pt x="89" y="224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53" name="Freeform 2861"/>
            <p:cNvSpPr>
              <a:spLocks noChangeAspect="1"/>
            </p:cNvSpPr>
            <p:nvPr/>
          </p:nvSpPr>
          <p:spPr bwMode="auto">
            <a:xfrm>
              <a:off x="4087" y="1177"/>
              <a:ext cx="31" cy="32"/>
            </a:xfrm>
            <a:custGeom>
              <a:avLst/>
              <a:gdLst>
                <a:gd name="T0" fmla="*/ 222 w 222"/>
                <a:gd name="T1" fmla="*/ 84 h 224"/>
                <a:gd name="T2" fmla="*/ 177 w 222"/>
                <a:gd name="T3" fmla="*/ 42 h 224"/>
                <a:gd name="T4" fmla="*/ 133 w 222"/>
                <a:gd name="T5" fmla="*/ 0 h 224"/>
                <a:gd name="T6" fmla="*/ 0 w 222"/>
                <a:gd name="T7" fmla="*/ 140 h 224"/>
                <a:gd name="T8" fmla="*/ 44 w 222"/>
                <a:gd name="T9" fmla="*/ 182 h 224"/>
                <a:gd name="T10" fmla="*/ 89 w 222"/>
                <a:gd name="T11" fmla="*/ 224 h 224"/>
                <a:gd name="T12" fmla="*/ 222 w 222"/>
                <a:gd name="T13" fmla="*/ 84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"/>
                <a:gd name="T22" fmla="*/ 0 h 224"/>
                <a:gd name="T23" fmla="*/ 222 w 222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" h="224">
                  <a:moveTo>
                    <a:pt x="222" y="84"/>
                  </a:moveTo>
                  <a:lnTo>
                    <a:pt x="177" y="42"/>
                  </a:lnTo>
                  <a:lnTo>
                    <a:pt x="133" y="0"/>
                  </a:lnTo>
                  <a:lnTo>
                    <a:pt x="0" y="140"/>
                  </a:lnTo>
                  <a:lnTo>
                    <a:pt x="44" y="182"/>
                  </a:lnTo>
                  <a:lnTo>
                    <a:pt x="89" y="224"/>
                  </a:lnTo>
                  <a:lnTo>
                    <a:pt x="222" y="8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54" name="Freeform 2862"/>
            <p:cNvSpPr>
              <a:spLocks noChangeAspect="1"/>
            </p:cNvSpPr>
            <p:nvPr/>
          </p:nvSpPr>
          <p:spPr bwMode="auto">
            <a:xfrm>
              <a:off x="4086" y="1197"/>
              <a:ext cx="7" cy="6"/>
            </a:xfrm>
            <a:custGeom>
              <a:avLst/>
              <a:gdLst>
                <a:gd name="T0" fmla="*/ 46 w 46"/>
                <a:gd name="T1" fmla="*/ 42 h 42"/>
                <a:gd name="T2" fmla="*/ 2 w 46"/>
                <a:gd name="T3" fmla="*/ 0 h 42"/>
                <a:gd name="T4" fmla="*/ 0 w 46"/>
                <a:gd name="T5" fmla="*/ 3 h 42"/>
                <a:gd name="T6" fmla="*/ 46 w 46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2"/>
                <a:gd name="T14" fmla="*/ 46 w 46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2">
                  <a:moveTo>
                    <a:pt x="46" y="42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46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55" name="Line 2863"/>
            <p:cNvSpPr>
              <a:spLocks noChangeAspect="1" noChangeShapeType="1"/>
            </p:cNvSpPr>
            <p:nvPr/>
          </p:nvSpPr>
          <p:spPr bwMode="auto">
            <a:xfrm flipH="1">
              <a:off x="4086" y="119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56" name="Freeform 2864"/>
            <p:cNvSpPr>
              <a:spLocks noChangeAspect="1"/>
            </p:cNvSpPr>
            <p:nvPr/>
          </p:nvSpPr>
          <p:spPr bwMode="auto">
            <a:xfrm>
              <a:off x="4069" y="1197"/>
              <a:ext cx="31" cy="32"/>
            </a:xfrm>
            <a:custGeom>
              <a:avLst/>
              <a:gdLst>
                <a:gd name="T0" fmla="*/ 214 w 214"/>
                <a:gd name="T1" fmla="*/ 77 h 224"/>
                <a:gd name="T2" fmla="*/ 167 w 214"/>
                <a:gd name="T3" fmla="*/ 39 h 224"/>
                <a:gd name="T4" fmla="*/ 121 w 214"/>
                <a:gd name="T5" fmla="*/ 0 h 224"/>
                <a:gd name="T6" fmla="*/ 0 w 214"/>
                <a:gd name="T7" fmla="*/ 147 h 224"/>
                <a:gd name="T8" fmla="*/ 47 w 214"/>
                <a:gd name="T9" fmla="*/ 186 h 224"/>
                <a:gd name="T10" fmla="*/ 93 w 214"/>
                <a:gd name="T11" fmla="*/ 224 h 224"/>
                <a:gd name="T12" fmla="*/ 214 w 214"/>
                <a:gd name="T13" fmla="*/ 77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4"/>
                <a:gd name="T22" fmla="*/ 0 h 224"/>
                <a:gd name="T23" fmla="*/ 214 w 214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4" h="224">
                  <a:moveTo>
                    <a:pt x="214" y="77"/>
                  </a:moveTo>
                  <a:lnTo>
                    <a:pt x="167" y="39"/>
                  </a:lnTo>
                  <a:lnTo>
                    <a:pt x="121" y="0"/>
                  </a:lnTo>
                  <a:lnTo>
                    <a:pt x="0" y="147"/>
                  </a:lnTo>
                  <a:lnTo>
                    <a:pt x="47" y="186"/>
                  </a:lnTo>
                  <a:lnTo>
                    <a:pt x="93" y="224"/>
                  </a:lnTo>
                  <a:lnTo>
                    <a:pt x="21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57" name="Freeform 2865"/>
            <p:cNvSpPr>
              <a:spLocks noChangeAspect="1"/>
            </p:cNvSpPr>
            <p:nvPr/>
          </p:nvSpPr>
          <p:spPr bwMode="auto">
            <a:xfrm>
              <a:off x="4069" y="1197"/>
              <a:ext cx="31" cy="32"/>
            </a:xfrm>
            <a:custGeom>
              <a:avLst/>
              <a:gdLst>
                <a:gd name="T0" fmla="*/ 214 w 214"/>
                <a:gd name="T1" fmla="*/ 77 h 224"/>
                <a:gd name="T2" fmla="*/ 167 w 214"/>
                <a:gd name="T3" fmla="*/ 39 h 224"/>
                <a:gd name="T4" fmla="*/ 121 w 214"/>
                <a:gd name="T5" fmla="*/ 0 h 224"/>
                <a:gd name="T6" fmla="*/ 0 w 214"/>
                <a:gd name="T7" fmla="*/ 147 h 224"/>
                <a:gd name="T8" fmla="*/ 47 w 214"/>
                <a:gd name="T9" fmla="*/ 186 h 224"/>
                <a:gd name="T10" fmla="*/ 93 w 214"/>
                <a:gd name="T11" fmla="*/ 224 h 224"/>
                <a:gd name="T12" fmla="*/ 214 w 214"/>
                <a:gd name="T13" fmla="*/ 77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4"/>
                <a:gd name="T22" fmla="*/ 0 h 224"/>
                <a:gd name="T23" fmla="*/ 214 w 214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4" h="224">
                  <a:moveTo>
                    <a:pt x="214" y="77"/>
                  </a:moveTo>
                  <a:lnTo>
                    <a:pt x="167" y="39"/>
                  </a:lnTo>
                  <a:lnTo>
                    <a:pt x="121" y="0"/>
                  </a:lnTo>
                  <a:lnTo>
                    <a:pt x="0" y="147"/>
                  </a:lnTo>
                  <a:lnTo>
                    <a:pt x="47" y="186"/>
                  </a:lnTo>
                  <a:lnTo>
                    <a:pt x="93" y="224"/>
                  </a:lnTo>
                  <a:lnTo>
                    <a:pt x="214" y="7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58" name="Freeform 2866"/>
            <p:cNvSpPr>
              <a:spLocks noChangeAspect="1"/>
            </p:cNvSpPr>
            <p:nvPr/>
          </p:nvSpPr>
          <p:spPr bwMode="auto">
            <a:xfrm>
              <a:off x="4069" y="1218"/>
              <a:ext cx="7" cy="6"/>
            </a:xfrm>
            <a:custGeom>
              <a:avLst/>
              <a:gdLst>
                <a:gd name="T0" fmla="*/ 49 w 49"/>
                <a:gd name="T1" fmla="*/ 39 h 39"/>
                <a:gd name="T2" fmla="*/ 2 w 49"/>
                <a:gd name="T3" fmla="*/ 0 h 39"/>
                <a:gd name="T4" fmla="*/ 0 w 49"/>
                <a:gd name="T5" fmla="*/ 3 h 39"/>
                <a:gd name="T6" fmla="*/ 49 w 49"/>
                <a:gd name="T7" fmla="*/ 39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9"/>
                <a:gd name="T14" fmla="*/ 49 w 49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9">
                  <a:moveTo>
                    <a:pt x="49" y="39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49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59" name="Line 2867"/>
            <p:cNvSpPr>
              <a:spLocks noChangeAspect="1" noChangeShapeType="1"/>
            </p:cNvSpPr>
            <p:nvPr/>
          </p:nvSpPr>
          <p:spPr bwMode="auto">
            <a:xfrm flipH="1">
              <a:off x="4069" y="121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60" name="Freeform 2868"/>
            <p:cNvSpPr>
              <a:spLocks noChangeAspect="1"/>
            </p:cNvSpPr>
            <p:nvPr/>
          </p:nvSpPr>
          <p:spPr bwMode="auto">
            <a:xfrm>
              <a:off x="4053" y="1219"/>
              <a:ext cx="30" cy="32"/>
            </a:xfrm>
            <a:custGeom>
              <a:avLst/>
              <a:gdLst>
                <a:gd name="T0" fmla="*/ 207 w 207"/>
                <a:gd name="T1" fmla="*/ 71 h 222"/>
                <a:gd name="T2" fmla="*/ 158 w 207"/>
                <a:gd name="T3" fmla="*/ 36 h 222"/>
                <a:gd name="T4" fmla="*/ 109 w 207"/>
                <a:gd name="T5" fmla="*/ 0 h 222"/>
                <a:gd name="T6" fmla="*/ 0 w 207"/>
                <a:gd name="T7" fmla="*/ 152 h 222"/>
                <a:gd name="T8" fmla="*/ 49 w 207"/>
                <a:gd name="T9" fmla="*/ 187 h 222"/>
                <a:gd name="T10" fmla="*/ 98 w 207"/>
                <a:gd name="T11" fmla="*/ 222 h 222"/>
                <a:gd name="T12" fmla="*/ 207 w 207"/>
                <a:gd name="T13" fmla="*/ 71 h 2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222"/>
                <a:gd name="T23" fmla="*/ 207 w 207"/>
                <a:gd name="T24" fmla="*/ 222 h 2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222">
                  <a:moveTo>
                    <a:pt x="207" y="71"/>
                  </a:moveTo>
                  <a:lnTo>
                    <a:pt x="158" y="36"/>
                  </a:lnTo>
                  <a:lnTo>
                    <a:pt x="109" y="0"/>
                  </a:lnTo>
                  <a:lnTo>
                    <a:pt x="0" y="152"/>
                  </a:lnTo>
                  <a:lnTo>
                    <a:pt x="49" y="187"/>
                  </a:lnTo>
                  <a:lnTo>
                    <a:pt x="98" y="222"/>
                  </a:lnTo>
                  <a:lnTo>
                    <a:pt x="207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61" name="Freeform 2869"/>
            <p:cNvSpPr>
              <a:spLocks noChangeAspect="1"/>
            </p:cNvSpPr>
            <p:nvPr/>
          </p:nvSpPr>
          <p:spPr bwMode="auto">
            <a:xfrm>
              <a:off x="4053" y="1219"/>
              <a:ext cx="30" cy="32"/>
            </a:xfrm>
            <a:custGeom>
              <a:avLst/>
              <a:gdLst>
                <a:gd name="T0" fmla="*/ 207 w 207"/>
                <a:gd name="T1" fmla="*/ 71 h 222"/>
                <a:gd name="T2" fmla="*/ 158 w 207"/>
                <a:gd name="T3" fmla="*/ 36 h 222"/>
                <a:gd name="T4" fmla="*/ 109 w 207"/>
                <a:gd name="T5" fmla="*/ 0 h 222"/>
                <a:gd name="T6" fmla="*/ 0 w 207"/>
                <a:gd name="T7" fmla="*/ 152 h 222"/>
                <a:gd name="T8" fmla="*/ 49 w 207"/>
                <a:gd name="T9" fmla="*/ 187 h 222"/>
                <a:gd name="T10" fmla="*/ 98 w 207"/>
                <a:gd name="T11" fmla="*/ 222 h 222"/>
                <a:gd name="T12" fmla="*/ 207 w 207"/>
                <a:gd name="T13" fmla="*/ 71 h 2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222"/>
                <a:gd name="T23" fmla="*/ 207 w 207"/>
                <a:gd name="T24" fmla="*/ 222 h 2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222">
                  <a:moveTo>
                    <a:pt x="207" y="71"/>
                  </a:moveTo>
                  <a:lnTo>
                    <a:pt x="158" y="36"/>
                  </a:lnTo>
                  <a:lnTo>
                    <a:pt x="109" y="0"/>
                  </a:lnTo>
                  <a:lnTo>
                    <a:pt x="0" y="152"/>
                  </a:lnTo>
                  <a:lnTo>
                    <a:pt x="49" y="187"/>
                  </a:lnTo>
                  <a:lnTo>
                    <a:pt x="98" y="222"/>
                  </a:lnTo>
                  <a:lnTo>
                    <a:pt x="207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62" name="Freeform 2870"/>
            <p:cNvSpPr>
              <a:spLocks noChangeAspect="1"/>
            </p:cNvSpPr>
            <p:nvPr/>
          </p:nvSpPr>
          <p:spPr bwMode="auto">
            <a:xfrm>
              <a:off x="4053" y="1241"/>
              <a:ext cx="7" cy="5"/>
            </a:xfrm>
            <a:custGeom>
              <a:avLst/>
              <a:gdLst>
                <a:gd name="T0" fmla="*/ 51 w 51"/>
                <a:gd name="T1" fmla="*/ 35 h 35"/>
                <a:gd name="T2" fmla="*/ 2 w 51"/>
                <a:gd name="T3" fmla="*/ 0 h 35"/>
                <a:gd name="T4" fmla="*/ 0 w 51"/>
                <a:gd name="T5" fmla="*/ 2 h 35"/>
                <a:gd name="T6" fmla="*/ 51 w 51"/>
                <a:gd name="T7" fmla="*/ 35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51" y="35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5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63" name="Line 2871"/>
            <p:cNvSpPr>
              <a:spLocks noChangeAspect="1" noChangeShapeType="1"/>
            </p:cNvSpPr>
            <p:nvPr/>
          </p:nvSpPr>
          <p:spPr bwMode="auto">
            <a:xfrm flipH="1">
              <a:off x="4053" y="124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64" name="Freeform 2872"/>
            <p:cNvSpPr>
              <a:spLocks noChangeAspect="1"/>
            </p:cNvSpPr>
            <p:nvPr/>
          </p:nvSpPr>
          <p:spPr bwMode="auto">
            <a:xfrm>
              <a:off x="4039" y="1241"/>
              <a:ext cx="29" cy="31"/>
            </a:xfrm>
            <a:custGeom>
              <a:avLst/>
              <a:gdLst>
                <a:gd name="T0" fmla="*/ 201 w 201"/>
                <a:gd name="T1" fmla="*/ 66 h 221"/>
                <a:gd name="T2" fmla="*/ 150 w 201"/>
                <a:gd name="T3" fmla="*/ 33 h 221"/>
                <a:gd name="T4" fmla="*/ 99 w 201"/>
                <a:gd name="T5" fmla="*/ 0 h 221"/>
                <a:gd name="T6" fmla="*/ 0 w 201"/>
                <a:gd name="T7" fmla="*/ 155 h 221"/>
                <a:gd name="T8" fmla="*/ 51 w 201"/>
                <a:gd name="T9" fmla="*/ 188 h 221"/>
                <a:gd name="T10" fmla="*/ 102 w 201"/>
                <a:gd name="T11" fmla="*/ 221 h 221"/>
                <a:gd name="T12" fmla="*/ 201 w 201"/>
                <a:gd name="T13" fmla="*/ 66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1"/>
                <a:gd name="T22" fmla="*/ 0 h 221"/>
                <a:gd name="T23" fmla="*/ 201 w 201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1" h="221">
                  <a:moveTo>
                    <a:pt x="201" y="66"/>
                  </a:moveTo>
                  <a:lnTo>
                    <a:pt x="150" y="33"/>
                  </a:lnTo>
                  <a:lnTo>
                    <a:pt x="99" y="0"/>
                  </a:lnTo>
                  <a:lnTo>
                    <a:pt x="0" y="155"/>
                  </a:lnTo>
                  <a:lnTo>
                    <a:pt x="51" y="188"/>
                  </a:lnTo>
                  <a:lnTo>
                    <a:pt x="102" y="221"/>
                  </a:lnTo>
                  <a:lnTo>
                    <a:pt x="201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65" name="Freeform 2873"/>
            <p:cNvSpPr>
              <a:spLocks noChangeAspect="1"/>
            </p:cNvSpPr>
            <p:nvPr/>
          </p:nvSpPr>
          <p:spPr bwMode="auto">
            <a:xfrm>
              <a:off x="4039" y="1241"/>
              <a:ext cx="29" cy="31"/>
            </a:xfrm>
            <a:custGeom>
              <a:avLst/>
              <a:gdLst>
                <a:gd name="T0" fmla="*/ 201 w 201"/>
                <a:gd name="T1" fmla="*/ 66 h 221"/>
                <a:gd name="T2" fmla="*/ 150 w 201"/>
                <a:gd name="T3" fmla="*/ 33 h 221"/>
                <a:gd name="T4" fmla="*/ 99 w 201"/>
                <a:gd name="T5" fmla="*/ 0 h 221"/>
                <a:gd name="T6" fmla="*/ 0 w 201"/>
                <a:gd name="T7" fmla="*/ 155 h 221"/>
                <a:gd name="T8" fmla="*/ 51 w 201"/>
                <a:gd name="T9" fmla="*/ 188 h 221"/>
                <a:gd name="T10" fmla="*/ 102 w 201"/>
                <a:gd name="T11" fmla="*/ 221 h 221"/>
                <a:gd name="T12" fmla="*/ 201 w 201"/>
                <a:gd name="T13" fmla="*/ 66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1"/>
                <a:gd name="T22" fmla="*/ 0 h 221"/>
                <a:gd name="T23" fmla="*/ 201 w 201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1" h="221">
                  <a:moveTo>
                    <a:pt x="201" y="66"/>
                  </a:moveTo>
                  <a:lnTo>
                    <a:pt x="150" y="33"/>
                  </a:lnTo>
                  <a:lnTo>
                    <a:pt x="99" y="0"/>
                  </a:lnTo>
                  <a:lnTo>
                    <a:pt x="0" y="155"/>
                  </a:lnTo>
                  <a:lnTo>
                    <a:pt x="51" y="188"/>
                  </a:lnTo>
                  <a:lnTo>
                    <a:pt x="102" y="221"/>
                  </a:lnTo>
                  <a:lnTo>
                    <a:pt x="201" y="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66" name="Freeform 2874"/>
            <p:cNvSpPr>
              <a:spLocks noChangeAspect="1"/>
            </p:cNvSpPr>
            <p:nvPr/>
          </p:nvSpPr>
          <p:spPr bwMode="auto">
            <a:xfrm>
              <a:off x="4038" y="1263"/>
              <a:ext cx="8" cy="5"/>
            </a:xfrm>
            <a:custGeom>
              <a:avLst/>
              <a:gdLst>
                <a:gd name="T0" fmla="*/ 54 w 54"/>
                <a:gd name="T1" fmla="*/ 33 h 33"/>
                <a:gd name="T2" fmla="*/ 3 w 54"/>
                <a:gd name="T3" fmla="*/ 0 h 33"/>
                <a:gd name="T4" fmla="*/ 0 w 54"/>
                <a:gd name="T5" fmla="*/ 3 h 33"/>
                <a:gd name="T6" fmla="*/ 54 w 54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33"/>
                <a:gd name="T14" fmla="*/ 54 w 54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33">
                  <a:moveTo>
                    <a:pt x="54" y="33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54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67" name="Line 2875"/>
            <p:cNvSpPr>
              <a:spLocks noChangeAspect="1" noChangeShapeType="1"/>
            </p:cNvSpPr>
            <p:nvPr/>
          </p:nvSpPr>
          <p:spPr bwMode="auto">
            <a:xfrm flipH="1">
              <a:off x="4038" y="126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68" name="Freeform 2876"/>
            <p:cNvSpPr>
              <a:spLocks noChangeAspect="1"/>
            </p:cNvSpPr>
            <p:nvPr/>
          </p:nvSpPr>
          <p:spPr bwMode="auto">
            <a:xfrm>
              <a:off x="4026" y="1263"/>
              <a:ext cx="28" cy="32"/>
            </a:xfrm>
            <a:custGeom>
              <a:avLst/>
              <a:gdLst>
                <a:gd name="T0" fmla="*/ 196 w 196"/>
                <a:gd name="T1" fmla="*/ 59 h 219"/>
                <a:gd name="T2" fmla="*/ 143 w 196"/>
                <a:gd name="T3" fmla="*/ 30 h 219"/>
                <a:gd name="T4" fmla="*/ 89 w 196"/>
                <a:gd name="T5" fmla="*/ 0 h 219"/>
                <a:gd name="T6" fmla="*/ 0 w 196"/>
                <a:gd name="T7" fmla="*/ 160 h 219"/>
                <a:gd name="T8" fmla="*/ 53 w 196"/>
                <a:gd name="T9" fmla="*/ 189 h 219"/>
                <a:gd name="T10" fmla="*/ 106 w 196"/>
                <a:gd name="T11" fmla="*/ 219 h 219"/>
                <a:gd name="T12" fmla="*/ 196 w 196"/>
                <a:gd name="T13" fmla="*/ 59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219"/>
                <a:gd name="T23" fmla="*/ 196 w 196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219">
                  <a:moveTo>
                    <a:pt x="196" y="59"/>
                  </a:moveTo>
                  <a:lnTo>
                    <a:pt x="143" y="30"/>
                  </a:lnTo>
                  <a:lnTo>
                    <a:pt x="89" y="0"/>
                  </a:lnTo>
                  <a:lnTo>
                    <a:pt x="0" y="160"/>
                  </a:lnTo>
                  <a:lnTo>
                    <a:pt x="53" y="189"/>
                  </a:lnTo>
                  <a:lnTo>
                    <a:pt x="106" y="219"/>
                  </a:lnTo>
                  <a:lnTo>
                    <a:pt x="19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69" name="Freeform 2877"/>
            <p:cNvSpPr>
              <a:spLocks noChangeAspect="1"/>
            </p:cNvSpPr>
            <p:nvPr/>
          </p:nvSpPr>
          <p:spPr bwMode="auto">
            <a:xfrm>
              <a:off x="4026" y="1263"/>
              <a:ext cx="28" cy="32"/>
            </a:xfrm>
            <a:custGeom>
              <a:avLst/>
              <a:gdLst>
                <a:gd name="T0" fmla="*/ 196 w 196"/>
                <a:gd name="T1" fmla="*/ 59 h 219"/>
                <a:gd name="T2" fmla="*/ 143 w 196"/>
                <a:gd name="T3" fmla="*/ 30 h 219"/>
                <a:gd name="T4" fmla="*/ 89 w 196"/>
                <a:gd name="T5" fmla="*/ 0 h 219"/>
                <a:gd name="T6" fmla="*/ 0 w 196"/>
                <a:gd name="T7" fmla="*/ 160 h 219"/>
                <a:gd name="T8" fmla="*/ 53 w 196"/>
                <a:gd name="T9" fmla="*/ 189 h 219"/>
                <a:gd name="T10" fmla="*/ 106 w 196"/>
                <a:gd name="T11" fmla="*/ 219 h 219"/>
                <a:gd name="T12" fmla="*/ 196 w 196"/>
                <a:gd name="T13" fmla="*/ 59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219"/>
                <a:gd name="T23" fmla="*/ 196 w 196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219">
                  <a:moveTo>
                    <a:pt x="196" y="59"/>
                  </a:moveTo>
                  <a:lnTo>
                    <a:pt x="143" y="30"/>
                  </a:lnTo>
                  <a:lnTo>
                    <a:pt x="89" y="0"/>
                  </a:lnTo>
                  <a:lnTo>
                    <a:pt x="0" y="160"/>
                  </a:lnTo>
                  <a:lnTo>
                    <a:pt x="53" y="189"/>
                  </a:lnTo>
                  <a:lnTo>
                    <a:pt x="106" y="219"/>
                  </a:lnTo>
                  <a:lnTo>
                    <a:pt x="196" y="5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70" name="Freeform 2878"/>
            <p:cNvSpPr>
              <a:spLocks noChangeAspect="1"/>
            </p:cNvSpPr>
            <p:nvPr/>
          </p:nvSpPr>
          <p:spPr bwMode="auto">
            <a:xfrm>
              <a:off x="4025" y="1286"/>
              <a:ext cx="8" cy="4"/>
            </a:xfrm>
            <a:custGeom>
              <a:avLst/>
              <a:gdLst>
                <a:gd name="T0" fmla="*/ 55 w 55"/>
                <a:gd name="T1" fmla="*/ 29 h 29"/>
                <a:gd name="T2" fmla="*/ 2 w 55"/>
                <a:gd name="T3" fmla="*/ 0 h 29"/>
                <a:gd name="T4" fmla="*/ 0 w 55"/>
                <a:gd name="T5" fmla="*/ 2 h 29"/>
                <a:gd name="T6" fmla="*/ 55 w 55"/>
                <a:gd name="T7" fmla="*/ 29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9"/>
                <a:gd name="T14" fmla="*/ 55 w 55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9">
                  <a:moveTo>
                    <a:pt x="55" y="29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5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71" name="Line 2879"/>
            <p:cNvSpPr>
              <a:spLocks noChangeAspect="1" noChangeShapeType="1"/>
            </p:cNvSpPr>
            <p:nvPr/>
          </p:nvSpPr>
          <p:spPr bwMode="auto">
            <a:xfrm flipH="1">
              <a:off x="4025" y="128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72" name="Freeform 2880"/>
            <p:cNvSpPr>
              <a:spLocks noChangeAspect="1"/>
            </p:cNvSpPr>
            <p:nvPr/>
          </p:nvSpPr>
          <p:spPr bwMode="auto">
            <a:xfrm>
              <a:off x="4014" y="1287"/>
              <a:ext cx="27" cy="30"/>
            </a:xfrm>
            <a:custGeom>
              <a:avLst/>
              <a:gdLst>
                <a:gd name="T0" fmla="*/ 190 w 190"/>
                <a:gd name="T1" fmla="*/ 54 h 216"/>
                <a:gd name="T2" fmla="*/ 135 w 190"/>
                <a:gd name="T3" fmla="*/ 27 h 216"/>
                <a:gd name="T4" fmla="*/ 80 w 190"/>
                <a:gd name="T5" fmla="*/ 0 h 216"/>
                <a:gd name="T6" fmla="*/ 0 w 190"/>
                <a:gd name="T7" fmla="*/ 161 h 216"/>
                <a:gd name="T8" fmla="*/ 54 w 190"/>
                <a:gd name="T9" fmla="*/ 189 h 216"/>
                <a:gd name="T10" fmla="*/ 109 w 190"/>
                <a:gd name="T11" fmla="*/ 216 h 216"/>
                <a:gd name="T12" fmla="*/ 190 w 190"/>
                <a:gd name="T13" fmla="*/ 5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216"/>
                <a:gd name="T23" fmla="*/ 190 w 19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216">
                  <a:moveTo>
                    <a:pt x="190" y="54"/>
                  </a:moveTo>
                  <a:lnTo>
                    <a:pt x="135" y="27"/>
                  </a:lnTo>
                  <a:lnTo>
                    <a:pt x="80" y="0"/>
                  </a:lnTo>
                  <a:lnTo>
                    <a:pt x="0" y="161"/>
                  </a:lnTo>
                  <a:lnTo>
                    <a:pt x="54" y="189"/>
                  </a:lnTo>
                  <a:lnTo>
                    <a:pt x="109" y="216"/>
                  </a:lnTo>
                  <a:lnTo>
                    <a:pt x="19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73" name="Freeform 2881"/>
            <p:cNvSpPr>
              <a:spLocks noChangeAspect="1"/>
            </p:cNvSpPr>
            <p:nvPr/>
          </p:nvSpPr>
          <p:spPr bwMode="auto">
            <a:xfrm>
              <a:off x="4014" y="1287"/>
              <a:ext cx="27" cy="30"/>
            </a:xfrm>
            <a:custGeom>
              <a:avLst/>
              <a:gdLst>
                <a:gd name="T0" fmla="*/ 190 w 190"/>
                <a:gd name="T1" fmla="*/ 54 h 216"/>
                <a:gd name="T2" fmla="*/ 135 w 190"/>
                <a:gd name="T3" fmla="*/ 27 h 216"/>
                <a:gd name="T4" fmla="*/ 80 w 190"/>
                <a:gd name="T5" fmla="*/ 0 h 216"/>
                <a:gd name="T6" fmla="*/ 0 w 190"/>
                <a:gd name="T7" fmla="*/ 161 h 216"/>
                <a:gd name="T8" fmla="*/ 54 w 190"/>
                <a:gd name="T9" fmla="*/ 189 h 216"/>
                <a:gd name="T10" fmla="*/ 109 w 190"/>
                <a:gd name="T11" fmla="*/ 216 h 216"/>
                <a:gd name="T12" fmla="*/ 190 w 190"/>
                <a:gd name="T13" fmla="*/ 5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216"/>
                <a:gd name="T23" fmla="*/ 190 w 19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216">
                  <a:moveTo>
                    <a:pt x="190" y="54"/>
                  </a:moveTo>
                  <a:lnTo>
                    <a:pt x="135" y="27"/>
                  </a:lnTo>
                  <a:lnTo>
                    <a:pt x="80" y="0"/>
                  </a:lnTo>
                  <a:lnTo>
                    <a:pt x="0" y="161"/>
                  </a:lnTo>
                  <a:lnTo>
                    <a:pt x="54" y="189"/>
                  </a:lnTo>
                  <a:lnTo>
                    <a:pt x="109" y="216"/>
                  </a:lnTo>
                  <a:lnTo>
                    <a:pt x="190" y="5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74" name="Freeform 2882"/>
            <p:cNvSpPr>
              <a:spLocks noChangeAspect="1"/>
            </p:cNvSpPr>
            <p:nvPr/>
          </p:nvSpPr>
          <p:spPr bwMode="auto">
            <a:xfrm>
              <a:off x="4014" y="1310"/>
              <a:ext cx="8" cy="4"/>
            </a:xfrm>
            <a:custGeom>
              <a:avLst/>
              <a:gdLst>
                <a:gd name="T0" fmla="*/ 55 w 55"/>
                <a:gd name="T1" fmla="*/ 28 h 28"/>
                <a:gd name="T2" fmla="*/ 1 w 55"/>
                <a:gd name="T3" fmla="*/ 0 h 28"/>
                <a:gd name="T4" fmla="*/ 0 w 55"/>
                <a:gd name="T5" fmla="*/ 4 h 28"/>
                <a:gd name="T6" fmla="*/ 55 w 55"/>
                <a:gd name="T7" fmla="*/ 28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8"/>
                <a:gd name="T14" fmla="*/ 55 w 55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8">
                  <a:moveTo>
                    <a:pt x="55" y="28"/>
                  </a:moveTo>
                  <a:lnTo>
                    <a:pt x="1" y="0"/>
                  </a:lnTo>
                  <a:lnTo>
                    <a:pt x="0" y="4"/>
                  </a:lnTo>
                  <a:lnTo>
                    <a:pt x="55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75" name="Line 2883"/>
            <p:cNvSpPr>
              <a:spLocks noChangeAspect="1" noChangeShapeType="1"/>
            </p:cNvSpPr>
            <p:nvPr/>
          </p:nvSpPr>
          <p:spPr bwMode="auto">
            <a:xfrm flipH="1">
              <a:off x="4014" y="131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76" name="Freeform 2884"/>
            <p:cNvSpPr>
              <a:spLocks noChangeAspect="1"/>
            </p:cNvSpPr>
            <p:nvPr/>
          </p:nvSpPr>
          <p:spPr bwMode="auto">
            <a:xfrm>
              <a:off x="4004" y="1310"/>
              <a:ext cx="26" cy="31"/>
            </a:xfrm>
            <a:custGeom>
              <a:avLst/>
              <a:gdLst>
                <a:gd name="T0" fmla="*/ 183 w 183"/>
                <a:gd name="T1" fmla="*/ 48 h 213"/>
                <a:gd name="T2" fmla="*/ 127 w 183"/>
                <a:gd name="T3" fmla="*/ 24 h 213"/>
                <a:gd name="T4" fmla="*/ 72 w 183"/>
                <a:gd name="T5" fmla="*/ 0 h 213"/>
                <a:gd name="T6" fmla="*/ 0 w 183"/>
                <a:gd name="T7" fmla="*/ 165 h 213"/>
                <a:gd name="T8" fmla="*/ 56 w 183"/>
                <a:gd name="T9" fmla="*/ 189 h 213"/>
                <a:gd name="T10" fmla="*/ 111 w 183"/>
                <a:gd name="T11" fmla="*/ 213 h 213"/>
                <a:gd name="T12" fmla="*/ 183 w 183"/>
                <a:gd name="T13" fmla="*/ 48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213"/>
                <a:gd name="T23" fmla="*/ 183 w 183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213">
                  <a:moveTo>
                    <a:pt x="183" y="48"/>
                  </a:moveTo>
                  <a:lnTo>
                    <a:pt x="127" y="24"/>
                  </a:lnTo>
                  <a:lnTo>
                    <a:pt x="72" y="0"/>
                  </a:lnTo>
                  <a:lnTo>
                    <a:pt x="0" y="165"/>
                  </a:lnTo>
                  <a:lnTo>
                    <a:pt x="56" y="189"/>
                  </a:lnTo>
                  <a:lnTo>
                    <a:pt x="111" y="213"/>
                  </a:lnTo>
                  <a:lnTo>
                    <a:pt x="183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77" name="Freeform 2885"/>
            <p:cNvSpPr>
              <a:spLocks noChangeAspect="1"/>
            </p:cNvSpPr>
            <p:nvPr/>
          </p:nvSpPr>
          <p:spPr bwMode="auto">
            <a:xfrm>
              <a:off x="4004" y="1310"/>
              <a:ext cx="26" cy="31"/>
            </a:xfrm>
            <a:custGeom>
              <a:avLst/>
              <a:gdLst>
                <a:gd name="T0" fmla="*/ 183 w 183"/>
                <a:gd name="T1" fmla="*/ 48 h 213"/>
                <a:gd name="T2" fmla="*/ 127 w 183"/>
                <a:gd name="T3" fmla="*/ 24 h 213"/>
                <a:gd name="T4" fmla="*/ 72 w 183"/>
                <a:gd name="T5" fmla="*/ 0 h 213"/>
                <a:gd name="T6" fmla="*/ 0 w 183"/>
                <a:gd name="T7" fmla="*/ 165 h 213"/>
                <a:gd name="T8" fmla="*/ 56 w 183"/>
                <a:gd name="T9" fmla="*/ 189 h 213"/>
                <a:gd name="T10" fmla="*/ 111 w 183"/>
                <a:gd name="T11" fmla="*/ 213 h 213"/>
                <a:gd name="T12" fmla="*/ 183 w 183"/>
                <a:gd name="T13" fmla="*/ 48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213"/>
                <a:gd name="T23" fmla="*/ 183 w 183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213">
                  <a:moveTo>
                    <a:pt x="183" y="48"/>
                  </a:moveTo>
                  <a:lnTo>
                    <a:pt x="127" y="24"/>
                  </a:lnTo>
                  <a:lnTo>
                    <a:pt x="72" y="0"/>
                  </a:lnTo>
                  <a:lnTo>
                    <a:pt x="0" y="165"/>
                  </a:lnTo>
                  <a:lnTo>
                    <a:pt x="56" y="189"/>
                  </a:lnTo>
                  <a:lnTo>
                    <a:pt x="111" y="213"/>
                  </a:lnTo>
                  <a:lnTo>
                    <a:pt x="183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78" name="Freeform 2886"/>
            <p:cNvSpPr>
              <a:spLocks noChangeAspect="1"/>
            </p:cNvSpPr>
            <p:nvPr/>
          </p:nvSpPr>
          <p:spPr bwMode="auto">
            <a:xfrm>
              <a:off x="4003" y="1334"/>
              <a:ext cx="9" cy="3"/>
            </a:xfrm>
            <a:custGeom>
              <a:avLst/>
              <a:gdLst>
                <a:gd name="T0" fmla="*/ 57 w 57"/>
                <a:gd name="T1" fmla="*/ 24 h 24"/>
                <a:gd name="T2" fmla="*/ 1 w 57"/>
                <a:gd name="T3" fmla="*/ 0 h 24"/>
                <a:gd name="T4" fmla="*/ 0 w 57"/>
                <a:gd name="T5" fmla="*/ 2 h 24"/>
                <a:gd name="T6" fmla="*/ 57 w 57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24"/>
                <a:gd name="T14" fmla="*/ 57 w 57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24">
                  <a:moveTo>
                    <a:pt x="57" y="24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79" name="Line 2887"/>
            <p:cNvSpPr>
              <a:spLocks noChangeAspect="1" noChangeShapeType="1"/>
            </p:cNvSpPr>
            <p:nvPr/>
          </p:nvSpPr>
          <p:spPr bwMode="auto">
            <a:xfrm flipH="1">
              <a:off x="4003" y="133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80" name="Freeform 2888"/>
            <p:cNvSpPr>
              <a:spLocks noChangeAspect="1"/>
            </p:cNvSpPr>
            <p:nvPr/>
          </p:nvSpPr>
          <p:spPr bwMode="auto">
            <a:xfrm>
              <a:off x="3994" y="1334"/>
              <a:ext cx="26" cy="30"/>
            </a:xfrm>
            <a:custGeom>
              <a:avLst/>
              <a:gdLst>
                <a:gd name="T0" fmla="*/ 178 w 178"/>
                <a:gd name="T1" fmla="*/ 44 h 210"/>
                <a:gd name="T2" fmla="*/ 121 w 178"/>
                <a:gd name="T3" fmla="*/ 22 h 210"/>
                <a:gd name="T4" fmla="*/ 64 w 178"/>
                <a:gd name="T5" fmla="*/ 0 h 210"/>
                <a:gd name="T6" fmla="*/ 0 w 178"/>
                <a:gd name="T7" fmla="*/ 166 h 210"/>
                <a:gd name="T8" fmla="*/ 57 w 178"/>
                <a:gd name="T9" fmla="*/ 188 h 210"/>
                <a:gd name="T10" fmla="*/ 114 w 178"/>
                <a:gd name="T11" fmla="*/ 210 h 210"/>
                <a:gd name="T12" fmla="*/ 178 w 178"/>
                <a:gd name="T13" fmla="*/ 44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210"/>
                <a:gd name="T23" fmla="*/ 178 w 178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210">
                  <a:moveTo>
                    <a:pt x="178" y="44"/>
                  </a:moveTo>
                  <a:lnTo>
                    <a:pt x="121" y="22"/>
                  </a:lnTo>
                  <a:lnTo>
                    <a:pt x="64" y="0"/>
                  </a:lnTo>
                  <a:lnTo>
                    <a:pt x="0" y="166"/>
                  </a:lnTo>
                  <a:lnTo>
                    <a:pt x="57" y="188"/>
                  </a:lnTo>
                  <a:lnTo>
                    <a:pt x="114" y="210"/>
                  </a:lnTo>
                  <a:lnTo>
                    <a:pt x="178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81" name="Freeform 2889"/>
            <p:cNvSpPr>
              <a:spLocks noChangeAspect="1"/>
            </p:cNvSpPr>
            <p:nvPr/>
          </p:nvSpPr>
          <p:spPr bwMode="auto">
            <a:xfrm>
              <a:off x="3994" y="1334"/>
              <a:ext cx="26" cy="30"/>
            </a:xfrm>
            <a:custGeom>
              <a:avLst/>
              <a:gdLst>
                <a:gd name="T0" fmla="*/ 178 w 178"/>
                <a:gd name="T1" fmla="*/ 44 h 210"/>
                <a:gd name="T2" fmla="*/ 121 w 178"/>
                <a:gd name="T3" fmla="*/ 22 h 210"/>
                <a:gd name="T4" fmla="*/ 64 w 178"/>
                <a:gd name="T5" fmla="*/ 0 h 210"/>
                <a:gd name="T6" fmla="*/ 0 w 178"/>
                <a:gd name="T7" fmla="*/ 166 h 210"/>
                <a:gd name="T8" fmla="*/ 57 w 178"/>
                <a:gd name="T9" fmla="*/ 188 h 210"/>
                <a:gd name="T10" fmla="*/ 114 w 178"/>
                <a:gd name="T11" fmla="*/ 210 h 210"/>
                <a:gd name="T12" fmla="*/ 178 w 178"/>
                <a:gd name="T13" fmla="*/ 44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210"/>
                <a:gd name="T23" fmla="*/ 178 w 178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210">
                  <a:moveTo>
                    <a:pt x="178" y="44"/>
                  </a:moveTo>
                  <a:lnTo>
                    <a:pt x="121" y="22"/>
                  </a:lnTo>
                  <a:lnTo>
                    <a:pt x="64" y="0"/>
                  </a:lnTo>
                  <a:lnTo>
                    <a:pt x="0" y="166"/>
                  </a:lnTo>
                  <a:lnTo>
                    <a:pt x="57" y="188"/>
                  </a:lnTo>
                  <a:lnTo>
                    <a:pt x="114" y="210"/>
                  </a:lnTo>
                  <a:lnTo>
                    <a:pt x="178" y="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82" name="Freeform 2890"/>
            <p:cNvSpPr>
              <a:spLocks noChangeAspect="1"/>
            </p:cNvSpPr>
            <p:nvPr/>
          </p:nvSpPr>
          <p:spPr bwMode="auto">
            <a:xfrm>
              <a:off x="3994" y="1358"/>
              <a:ext cx="8" cy="3"/>
            </a:xfrm>
            <a:custGeom>
              <a:avLst/>
              <a:gdLst>
                <a:gd name="T0" fmla="*/ 58 w 58"/>
                <a:gd name="T1" fmla="*/ 22 h 22"/>
                <a:gd name="T2" fmla="*/ 1 w 58"/>
                <a:gd name="T3" fmla="*/ 0 h 22"/>
                <a:gd name="T4" fmla="*/ 0 w 58"/>
                <a:gd name="T5" fmla="*/ 4 h 22"/>
                <a:gd name="T6" fmla="*/ 58 w 58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22"/>
                <a:gd name="T14" fmla="*/ 58 w 58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22">
                  <a:moveTo>
                    <a:pt x="58" y="22"/>
                  </a:moveTo>
                  <a:lnTo>
                    <a:pt x="1" y="0"/>
                  </a:lnTo>
                  <a:lnTo>
                    <a:pt x="0" y="4"/>
                  </a:lnTo>
                  <a:lnTo>
                    <a:pt x="5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83" name="Line 2891"/>
            <p:cNvSpPr>
              <a:spLocks noChangeAspect="1" noChangeShapeType="1"/>
            </p:cNvSpPr>
            <p:nvPr/>
          </p:nvSpPr>
          <p:spPr bwMode="auto">
            <a:xfrm flipH="1">
              <a:off x="3994" y="135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84" name="Freeform 2892"/>
            <p:cNvSpPr>
              <a:spLocks noChangeAspect="1"/>
            </p:cNvSpPr>
            <p:nvPr/>
          </p:nvSpPr>
          <p:spPr bwMode="auto">
            <a:xfrm>
              <a:off x="3986" y="1358"/>
              <a:ext cx="25" cy="30"/>
            </a:xfrm>
            <a:custGeom>
              <a:avLst/>
              <a:gdLst>
                <a:gd name="T0" fmla="*/ 170 w 170"/>
                <a:gd name="T1" fmla="*/ 36 h 206"/>
                <a:gd name="T2" fmla="*/ 112 w 170"/>
                <a:gd name="T3" fmla="*/ 18 h 206"/>
                <a:gd name="T4" fmla="*/ 54 w 170"/>
                <a:gd name="T5" fmla="*/ 0 h 206"/>
                <a:gd name="T6" fmla="*/ 0 w 170"/>
                <a:gd name="T7" fmla="*/ 169 h 206"/>
                <a:gd name="T8" fmla="*/ 57 w 170"/>
                <a:gd name="T9" fmla="*/ 188 h 206"/>
                <a:gd name="T10" fmla="*/ 115 w 170"/>
                <a:gd name="T11" fmla="*/ 206 h 206"/>
                <a:gd name="T12" fmla="*/ 170 w 170"/>
                <a:gd name="T13" fmla="*/ 36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0"/>
                <a:gd name="T22" fmla="*/ 0 h 206"/>
                <a:gd name="T23" fmla="*/ 170 w 17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0" h="206">
                  <a:moveTo>
                    <a:pt x="170" y="36"/>
                  </a:moveTo>
                  <a:lnTo>
                    <a:pt x="112" y="18"/>
                  </a:lnTo>
                  <a:lnTo>
                    <a:pt x="54" y="0"/>
                  </a:lnTo>
                  <a:lnTo>
                    <a:pt x="0" y="169"/>
                  </a:lnTo>
                  <a:lnTo>
                    <a:pt x="57" y="188"/>
                  </a:lnTo>
                  <a:lnTo>
                    <a:pt x="115" y="206"/>
                  </a:lnTo>
                  <a:lnTo>
                    <a:pt x="17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85" name="Freeform 2893"/>
            <p:cNvSpPr>
              <a:spLocks noChangeAspect="1"/>
            </p:cNvSpPr>
            <p:nvPr/>
          </p:nvSpPr>
          <p:spPr bwMode="auto">
            <a:xfrm>
              <a:off x="3986" y="1358"/>
              <a:ext cx="25" cy="30"/>
            </a:xfrm>
            <a:custGeom>
              <a:avLst/>
              <a:gdLst>
                <a:gd name="T0" fmla="*/ 170 w 170"/>
                <a:gd name="T1" fmla="*/ 36 h 206"/>
                <a:gd name="T2" fmla="*/ 112 w 170"/>
                <a:gd name="T3" fmla="*/ 18 h 206"/>
                <a:gd name="T4" fmla="*/ 54 w 170"/>
                <a:gd name="T5" fmla="*/ 0 h 206"/>
                <a:gd name="T6" fmla="*/ 0 w 170"/>
                <a:gd name="T7" fmla="*/ 169 h 206"/>
                <a:gd name="T8" fmla="*/ 57 w 170"/>
                <a:gd name="T9" fmla="*/ 188 h 206"/>
                <a:gd name="T10" fmla="*/ 115 w 170"/>
                <a:gd name="T11" fmla="*/ 206 h 206"/>
                <a:gd name="T12" fmla="*/ 170 w 170"/>
                <a:gd name="T13" fmla="*/ 36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0"/>
                <a:gd name="T22" fmla="*/ 0 h 206"/>
                <a:gd name="T23" fmla="*/ 170 w 17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0" h="206">
                  <a:moveTo>
                    <a:pt x="170" y="36"/>
                  </a:moveTo>
                  <a:lnTo>
                    <a:pt x="112" y="18"/>
                  </a:lnTo>
                  <a:lnTo>
                    <a:pt x="54" y="0"/>
                  </a:lnTo>
                  <a:lnTo>
                    <a:pt x="0" y="169"/>
                  </a:lnTo>
                  <a:lnTo>
                    <a:pt x="57" y="188"/>
                  </a:lnTo>
                  <a:lnTo>
                    <a:pt x="115" y="206"/>
                  </a:lnTo>
                  <a:lnTo>
                    <a:pt x="170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86" name="Freeform 2894"/>
            <p:cNvSpPr>
              <a:spLocks noChangeAspect="1"/>
            </p:cNvSpPr>
            <p:nvPr/>
          </p:nvSpPr>
          <p:spPr bwMode="auto">
            <a:xfrm>
              <a:off x="3986" y="1382"/>
              <a:ext cx="9" cy="3"/>
            </a:xfrm>
            <a:custGeom>
              <a:avLst/>
              <a:gdLst>
                <a:gd name="T0" fmla="*/ 59 w 59"/>
                <a:gd name="T1" fmla="*/ 19 h 19"/>
                <a:gd name="T2" fmla="*/ 2 w 59"/>
                <a:gd name="T3" fmla="*/ 0 h 19"/>
                <a:gd name="T4" fmla="*/ 0 w 59"/>
                <a:gd name="T5" fmla="*/ 3 h 19"/>
                <a:gd name="T6" fmla="*/ 59 w 59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19"/>
                <a:gd name="T14" fmla="*/ 59 w 59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19">
                  <a:moveTo>
                    <a:pt x="59" y="19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59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87" name="Line 2895"/>
            <p:cNvSpPr>
              <a:spLocks noChangeAspect="1" noChangeShapeType="1"/>
            </p:cNvSpPr>
            <p:nvPr/>
          </p:nvSpPr>
          <p:spPr bwMode="auto">
            <a:xfrm flipH="1">
              <a:off x="3986" y="138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88" name="Freeform 2896"/>
            <p:cNvSpPr>
              <a:spLocks noChangeAspect="1"/>
            </p:cNvSpPr>
            <p:nvPr/>
          </p:nvSpPr>
          <p:spPr bwMode="auto">
            <a:xfrm>
              <a:off x="3979" y="1383"/>
              <a:ext cx="24" cy="29"/>
            </a:xfrm>
            <a:custGeom>
              <a:avLst/>
              <a:gdLst>
                <a:gd name="T0" fmla="*/ 166 w 166"/>
                <a:gd name="T1" fmla="*/ 32 h 202"/>
                <a:gd name="T2" fmla="*/ 106 w 166"/>
                <a:gd name="T3" fmla="*/ 16 h 202"/>
                <a:gd name="T4" fmla="*/ 47 w 166"/>
                <a:gd name="T5" fmla="*/ 0 h 202"/>
                <a:gd name="T6" fmla="*/ 0 w 166"/>
                <a:gd name="T7" fmla="*/ 171 h 202"/>
                <a:gd name="T8" fmla="*/ 59 w 166"/>
                <a:gd name="T9" fmla="*/ 186 h 202"/>
                <a:gd name="T10" fmla="*/ 118 w 166"/>
                <a:gd name="T11" fmla="*/ 202 h 202"/>
                <a:gd name="T12" fmla="*/ 166 w 166"/>
                <a:gd name="T13" fmla="*/ 32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202"/>
                <a:gd name="T23" fmla="*/ 166 w 166"/>
                <a:gd name="T24" fmla="*/ 202 h 2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202">
                  <a:moveTo>
                    <a:pt x="166" y="32"/>
                  </a:moveTo>
                  <a:lnTo>
                    <a:pt x="106" y="16"/>
                  </a:lnTo>
                  <a:lnTo>
                    <a:pt x="47" y="0"/>
                  </a:lnTo>
                  <a:lnTo>
                    <a:pt x="0" y="171"/>
                  </a:lnTo>
                  <a:lnTo>
                    <a:pt x="59" y="186"/>
                  </a:lnTo>
                  <a:lnTo>
                    <a:pt x="118" y="202"/>
                  </a:lnTo>
                  <a:lnTo>
                    <a:pt x="16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89" name="Freeform 2897"/>
            <p:cNvSpPr>
              <a:spLocks noChangeAspect="1"/>
            </p:cNvSpPr>
            <p:nvPr/>
          </p:nvSpPr>
          <p:spPr bwMode="auto">
            <a:xfrm>
              <a:off x="3979" y="1383"/>
              <a:ext cx="24" cy="29"/>
            </a:xfrm>
            <a:custGeom>
              <a:avLst/>
              <a:gdLst>
                <a:gd name="T0" fmla="*/ 166 w 166"/>
                <a:gd name="T1" fmla="*/ 32 h 202"/>
                <a:gd name="T2" fmla="*/ 106 w 166"/>
                <a:gd name="T3" fmla="*/ 16 h 202"/>
                <a:gd name="T4" fmla="*/ 47 w 166"/>
                <a:gd name="T5" fmla="*/ 0 h 202"/>
                <a:gd name="T6" fmla="*/ 0 w 166"/>
                <a:gd name="T7" fmla="*/ 171 h 202"/>
                <a:gd name="T8" fmla="*/ 59 w 166"/>
                <a:gd name="T9" fmla="*/ 186 h 202"/>
                <a:gd name="T10" fmla="*/ 118 w 166"/>
                <a:gd name="T11" fmla="*/ 202 h 202"/>
                <a:gd name="T12" fmla="*/ 166 w 166"/>
                <a:gd name="T13" fmla="*/ 32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202"/>
                <a:gd name="T23" fmla="*/ 166 w 166"/>
                <a:gd name="T24" fmla="*/ 202 h 2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202">
                  <a:moveTo>
                    <a:pt x="166" y="32"/>
                  </a:moveTo>
                  <a:lnTo>
                    <a:pt x="106" y="16"/>
                  </a:lnTo>
                  <a:lnTo>
                    <a:pt x="47" y="0"/>
                  </a:lnTo>
                  <a:lnTo>
                    <a:pt x="0" y="171"/>
                  </a:lnTo>
                  <a:lnTo>
                    <a:pt x="59" y="186"/>
                  </a:lnTo>
                  <a:lnTo>
                    <a:pt x="118" y="202"/>
                  </a:lnTo>
                  <a:lnTo>
                    <a:pt x="166" y="3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90" name="Freeform 2898"/>
            <p:cNvSpPr>
              <a:spLocks noChangeAspect="1"/>
            </p:cNvSpPr>
            <p:nvPr/>
          </p:nvSpPr>
          <p:spPr bwMode="auto">
            <a:xfrm>
              <a:off x="3979" y="1407"/>
              <a:ext cx="9" cy="2"/>
            </a:xfrm>
            <a:custGeom>
              <a:avLst/>
              <a:gdLst>
                <a:gd name="T0" fmla="*/ 59 w 59"/>
                <a:gd name="T1" fmla="*/ 15 h 15"/>
                <a:gd name="T2" fmla="*/ 0 w 59"/>
                <a:gd name="T3" fmla="*/ 0 h 15"/>
                <a:gd name="T4" fmla="*/ 0 w 59"/>
                <a:gd name="T5" fmla="*/ 2 h 15"/>
                <a:gd name="T6" fmla="*/ 59 w 59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15"/>
                <a:gd name="T14" fmla="*/ 59 w 59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15">
                  <a:moveTo>
                    <a:pt x="59" y="15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59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91" name="Line 2899"/>
            <p:cNvSpPr>
              <a:spLocks noChangeAspect="1" noChangeShapeType="1"/>
            </p:cNvSpPr>
            <p:nvPr/>
          </p:nvSpPr>
          <p:spPr bwMode="auto">
            <a:xfrm>
              <a:off x="3979" y="140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92" name="Freeform 2900"/>
            <p:cNvSpPr>
              <a:spLocks noChangeAspect="1"/>
            </p:cNvSpPr>
            <p:nvPr/>
          </p:nvSpPr>
          <p:spPr bwMode="auto">
            <a:xfrm>
              <a:off x="3974" y="1408"/>
              <a:ext cx="22" cy="28"/>
            </a:xfrm>
            <a:custGeom>
              <a:avLst/>
              <a:gdLst>
                <a:gd name="T0" fmla="*/ 158 w 158"/>
                <a:gd name="T1" fmla="*/ 27 h 199"/>
                <a:gd name="T2" fmla="*/ 99 w 158"/>
                <a:gd name="T3" fmla="*/ 13 h 199"/>
                <a:gd name="T4" fmla="*/ 40 w 158"/>
                <a:gd name="T5" fmla="*/ 0 h 199"/>
                <a:gd name="T6" fmla="*/ 0 w 158"/>
                <a:gd name="T7" fmla="*/ 172 h 199"/>
                <a:gd name="T8" fmla="*/ 59 w 158"/>
                <a:gd name="T9" fmla="*/ 185 h 199"/>
                <a:gd name="T10" fmla="*/ 118 w 158"/>
                <a:gd name="T11" fmla="*/ 199 h 199"/>
                <a:gd name="T12" fmla="*/ 158 w 158"/>
                <a:gd name="T13" fmla="*/ 27 h 1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8"/>
                <a:gd name="T22" fmla="*/ 0 h 199"/>
                <a:gd name="T23" fmla="*/ 158 w 158"/>
                <a:gd name="T24" fmla="*/ 199 h 1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8" h="199">
                  <a:moveTo>
                    <a:pt x="158" y="27"/>
                  </a:moveTo>
                  <a:lnTo>
                    <a:pt x="99" y="13"/>
                  </a:lnTo>
                  <a:lnTo>
                    <a:pt x="40" y="0"/>
                  </a:lnTo>
                  <a:lnTo>
                    <a:pt x="0" y="172"/>
                  </a:lnTo>
                  <a:lnTo>
                    <a:pt x="59" y="185"/>
                  </a:lnTo>
                  <a:lnTo>
                    <a:pt x="118" y="199"/>
                  </a:lnTo>
                  <a:lnTo>
                    <a:pt x="15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93" name="Freeform 2901"/>
            <p:cNvSpPr>
              <a:spLocks noChangeAspect="1"/>
            </p:cNvSpPr>
            <p:nvPr/>
          </p:nvSpPr>
          <p:spPr bwMode="auto">
            <a:xfrm>
              <a:off x="3974" y="1408"/>
              <a:ext cx="22" cy="28"/>
            </a:xfrm>
            <a:custGeom>
              <a:avLst/>
              <a:gdLst>
                <a:gd name="T0" fmla="*/ 158 w 158"/>
                <a:gd name="T1" fmla="*/ 27 h 199"/>
                <a:gd name="T2" fmla="*/ 99 w 158"/>
                <a:gd name="T3" fmla="*/ 13 h 199"/>
                <a:gd name="T4" fmla="*/ 40 w 158"/>
                <a:gd name="T5" fmla="*/ 0 h 199"/>
                <a:gd name="T6" fmla="*/ 0 w 158"/>
                <a:gd name="T7" fmla="*/ 172 h 199"/>
                <a:gd name="T8" fmla="*/ 59 w 158"/>
                <a:gd name="T9" fmla="*/ 185 h 199"/>
                <a:gd name="T10" fmla="*/ 118 w 158"/>
                <a:gd name="T11" fmla="*/ 199 h 199"/>
                <a:gd name="T12" fmla="*/ 158 w 158"/>
                <a:gd name="T13" fmla="*/ 27 h 1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8"/>
                <a:gd name="T22" fmla="*/ 0 h 199"/>
                <a:gd name="T23" fmla="*/ 158 w 158"/>
                <a:gd name="T24" fmla="*/ 199 h 1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8" h="199">
                  <a:moveTo>
                    <a:pt x="158" y="27"/>
                  </a:moveTo>
                  <a:lnTo>
                    <a:pt x="99" y="13"/>
                  </a:lnTo>
                  <a:lnTo>
                    <a:pt x="40" y="0"/>
                  </a:lnTo>
                  <a:lnTo>
                    <a:pt x="0" y="172"/>
                  </a:lnTo>
                  <a:lnTo>
                    <a:pt x="59" y="185"/>
                  </a:lnTo>
                  <a:lnTo>
                    <a:pt x="118" y="199"/>
                  </a:lnTo>
                  <a:lnTo>
                    <a:pt x="158" y="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94" name="Freeform 2902"/>
            <p:cNvSpPr>
              <a:spLocks noChangeAspect="1"/>
            </p:cNvSpPr>
            <p:nvPr/>
          </p:nvSpPr>
          <p:spPr bwMode="auto">
            <a:xfrm>
              <a:off x="3974" y="1432"/>
              <a:ext cx="8" cy="2"/>
            </a:xfrm>
            <a:custGeom>
              <a:avLst/>
              <a:gdLst>
                <a:gd name="T0" fmla="*/ 60 w 60"/>
                <a:gd name="T1" fmla="*/ 13 h 13"/>
                <a:gd name="T2" fmla="*/ 1 w 60"/>
                <a:gd name="T3" fmla="*/ 0 h 13"/>
                <a:gd name="T4" fmla="*/ 0 w 60"/>
                <a:gd name="T5" fmla="*/ 2 h 13"/>
                <a:gd name="T6" fmla="*/ 60 w 60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3"/>
                <a:gd name="T14" fmla="*/ 60 w 60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3">
                  <a:moveTo>
                    <a:pt x="60" y="13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95" name="Line 2903"/>
            <p:cNvSpPr>
              <a:spLocks noChangeAspect="1" noChangeShapeType="1"/>
            </p:cNvSpPr>
            <p:nvPr/>
          </p:nvSpPr>
          <p:spPr bwMode="auto">
            <a:xfrm flipH="1">
              <a:off x="3974" y="143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96" name="Freeform 2904"/>
            <p:cNvSpPr>
              <a:spLocks noChangeAspect="1"/>
            </p:cNvSpPr>
            <p:nvPr/>
          </p:nvSpPr>
          <p:spPr bwMode="auto">
            <a:xfrm>
              <a:off x="3969" y="1432"/>
              <a:ext cx="22" cy="29"/>
            </a:xfrm>
            <a:custGeom>
              <a:avLst/>
              <a:gdLst>
                <a:gd name="T0" fmla="*/ 153 w 153"/>
                <a:gd name="T1" fmla="*/ 23 h 197"/>
                <a:gd name="T2" fmla="*/ 93 w 153"/>
                <a:gd name="T3" fmla="*/ 11 h 197"/>
                <a:gd name="T4" fmla="*/ 33 w 153"/>
                <a:gd name="T5" fmla="*/ 0 h 197"/>
                <a:gd name="T6" fmla="*/ 0 w 153"/>
                <a:gd name="T7" fmla="*/ 174 h 197"/>
                <a:gd name="T8" fmla="*/ 60 w 153"/>
                <a:gd name="T9" fmla="*/ 186 h 197"/>
                <a:gd name="T10" fmla="*/ 120 w 153"/>
                <a:gd name="T11" fmla="*/ 197 h 197"/>
                <a:gd name="T12" fmla="*/ 153 w 153"/>
                <a:gd name="T13" fmla="*/ 23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97"/>
                <a:gd name="T23" fmla="*/ 153 w 153"/>
                <a:gd name="T24" fmla="*/ 197 h 1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97">
                  <a:moveTo>
                    <a:pt x="153" y="23"/>
                  </a:moveTo>
                  <a:lnTo>
                    <a:pt x="93" y="11"/>
                  </a:lnTo>
                  <a:lnTo>
                    <a:pt x="33" y="0"/>
                  </a:lnTo>
                  <a:lnTo>
                    <a:pt x="0" y="174"/>
                  </a:lnTo>
                  <a:lnTo>
                    <a:pt x="60" y="186"/>
                  </a:lnTo>
                  <a:lnTo>
                    <a:pt x="120" y="197"/>
                  </a:lnTo>
                  <a:lnTo>
                    <a:pt x="153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97" name="Freeform 2905"/>
            <p:cNvSpPr>
              <a:spLocks noChangeAspect="1"/>
            </p:cNvSpPr>
            <p:nvPr/>
          </p:nvSpPr>
          <p:spPr bwMode="auto">
            <a:xfrm>
              <a:off x="3969" y="1432"/>
              <a:ext cx="22" cy="29"/>
            </a:xfrm>
            <a:custGeom>
              <a:avLst/>
              <a:gdLst>
                <a:gd name="T0" fmla="*/ 153 w 153"/>
                <a:gd name="T1" fmla="*/ 23 h 197"/>
                <a:gd name="T2" fmla="*/ 93 w 153"/>
                <a:gd name="T3" fmla="*/ 11 h 197"/>
                <a:gd name="T4" fmla="*/ 33 w 153"/>
                <a:gd name="T5" fmla="*/ 0 h 197"/>
                <a:gd name="T6" fmla="*/ 0 w 153"/>
                <a:gd name="T7" fmla="*/ 174 h 197"/>
                <a:gd name="T8" fmla="*/ 60 w 153"/>
                <a:gd name="T9" fmla="*/ 186 h 197"/>
                <a:gd name="T10" fmla="*/ 120 w 153"/>
                <a:gd name="T11" fmla="*/ 197 h 197"/>
                <a:gd name="T12" fmla="*/ 153 w 153"/>
                <a:gd name="T13" fmla="*/ 23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97"/>
                <a:gd name="T23" fmla="*/ 153 w 153"/>
                <a:gd name="T24" fmla="*/ 197 h 1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97">
                  <a:moveTo>
                    <a:pt x="153" y="23"/>
                  </a:moveTo>
                  <a:lnTo>
                    <a:pt x="93" y="11"/>
                  </a:lnTo>
                  <a:lnTo>
                    <a:pt x="33" y="0"/>
                  </a:lnTo>
                  <a:lnTo>
                    <a:pt x="0" y="174"/>
                  </a:lnTo>
                  <a:lnTo>
                    <a:pt x="60" y="186"/>
                  </a:lnTo>
                  <a:lnTo>
                    <a:pt x="120" y="197"/>
                  </a:lnTo>
                  <a:lnTo>
                    <a:pt x="153" y="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98" name="Freeform 2906"/>
            <p:cNvSpPr>
              <a:spLocks noChangeAspect="1"/>
            </p:cNvSpPr>
            <p:nvPr/>
          </p:nvSpPr>
          <p:spPr bwMode="auto">
            <a:xfrm>
              <a:off x="3969" y="1457"/>
              <a:ext cx="8" cy="2"/>
            </a:xfrm>
            <a:custGeom>
              <a:avLst/>
              <a:gdLst>
                <a:gd name="T0" fmla="*/ 60 w 60"/>
                <a:gd name="T1" fmla="*/ 12 h 12"/>
                <a:gd name="T2" fmla="*/ 0 w 60"/>
                <a:gd name="T3" fmla="*/ 0 h 12"/>
                <a:gd name="T4" fmla="*/ 0 w 60"/>
                <a:gd name="T5" fmla="*/ 2 h 12"/>
                <a:gd name="T6" fmla="*/ 60 w 60"/>
                <a:gd name="T7" fmla="*/ 12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2"/>
                <a:gd name="T14" fmla="*/ 60 w 60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2">
                  <a:moveTo>
                    <a:pt x="60" y="1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99" name="Line 2907"/>
            <p:cNvSpPr>
              <a:spLocks noChangeAspect="1" noChangeShapeType="1"/>
            </p:cNvSpPr>
            <p:nvPr/>
          </p:nvSpPr>
          <p:spPr bwMode="auto">
            <a:xfrm>
              <a:off x="3969" y="145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0" name="Freeform 2908"/>
            <p:cNvSpPr>
              <a:spLocks noChangeAspect="1"/>
            </p:cNvSpPr>
            <p:nvPr/>
          </p:nvSpPr>
          <p:spPr bwMode="auto">
            <a:xfrm>
              <a:off x="3965" y="1458"/>
              <a:ext cx="21" cy="27"/>
            </a:xfrm>
            <a:custGeom>
              <a:avLst/>
              <a:gdLst>
                <a:gd name="T0" fmla="*/ 146 w 146"/>
                <a:gd name="T1" fmla="*/ 19 h 193"/>
                <a:gd name="T2" fmla="*/ 86 w 146"/>
                <a:gd name="T3" fmla="*/ 10 h 193"/>
                <a:gd name="T4" fmla="*/ 26 w 146"/>
                <a:gd name="T5" fmla="*/ 0 h 193"/>
                <a:gd name="T6" fmla="*/ 0 w 146"/>
                <a:gd name="T7" fmla="*/ 175 h 193"/>
                <a:gd name="T8" fmla="*/ 60 w 146"/>
                <a:gd name="T9" fmla="*/ 184 h 193"/>
                <a:gd name="T10" fmla="*/ 120 w 146"/>
                <a:gd name="T11" fmla="*/ 193 h 193"/>
                <a:gd name="T12" fmla="*/ 146 w 146"/>
                <a:gd name="T13" fmla="*/ 19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93"/>
                <a:gd name="T23" fmla="*/ 146 w 146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93">
                  <a:moveTo>
                    <a:pt x="146" y="19"/>
                  </a:moveTo>
                  <a:lnTo>
                    <a:pt x="86" y="10"/>
                  </a:lnTo>
                  <a:lnTo>
                    <a:pt x="26" y="0"/>
                  </a:lnTo>
                  <a:lnTo>
                    <a:pt x="0" y="175"/>
                  </a:lnTo>
                  <a:lnTo>
                    <a:pt x="60" y="184"/>
                  </a:lnTo>
                  <a:lnTo>
                    <a:pt x="120" y="193"/>
                  </a:lnTo>
                  <a:lnTo>
                    <a:pt x="146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1" name="Freeform 2909"/>
            <p:cNvSpPr>
              <a:spLocks noChangeAspect="1"/>
            </p:cNvSpPr>
            <p:nvPr/>
          </p:nvSpPr>
          <p:spPr bwMode="auto">
            <a:xfrm>
              <a:off x="3965" y="1458"/>
              <a:ext cx="21" cy="27"/>
            </a:xfrm>
            <a:custGeom>
              <a:avLst/>
              <a:gdLst>
                <a:gd name="T0" fmla="*/ 146 w 146"/>
                <a:gd name="T1" fmla="*/ 19 h 193"/>
                <a:gd name="T2" fmla="*/ 86 w 146"/>
                <a:gd name="T3" fmla="*/ 10 h 193"/>
                <a:gd name="T4" fmla="*/ 26 w 146"/>
                <a:gd name="T5" fmla="*/ 0 h 193"/>
                <a:gd name="T6" fmla="*/ 0 w 146"/>
                <a:gd name="T7" fmla="*/ 175 h 193"/>
                <a:gd name="T8" fmla="*/ 60 w 146"/>
                <a:gd name="T9" fmla="*/ 184 h 193"/>
                <a:gd name="T10" fmla="*/ 120 w 146"/>
                <a:gd name="T11" fmla="*/ 193 h 193"/>
                <a:gd name="T12" fmla="*/ 146 w 146"/>
                <a:gd name="T13" fmla="*/ 19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93"/>
                <a:gd name="T23" fmla="*/ 146 w 146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93">
                  <a:moveTo>
                    <a:pt x="146" y="19"/>
                  </a:moveTo>
                  <a:lnTo>
                    <a:pt x="86" y="10"/>
                  </a:lnTo>
                  <a:lnTo>
                    <a:pt x="26" y="0"/>
                  </a:lnTo>
                  <a:lnTo>
                    <a:pt x="0" y="175"/>
                  </a:lnTo>
                  <a:lnTo>
                    <a:pt x="60" y="184"/>
                  </a:lnTo>
                  <a:lnTo>
                    <a:pt x="120" y="193"/>
                  </a:lnTo>
                  <a:lnTo>
                    <a:pt x="146" y="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2" name="Freeform 2910"/>
            <p:cNvSpPr>
              <a:spLocks noChangeAspect="1"/>
            </p:cNvSpPr>
            <p:nvPr/>
          </p:nvSpPr>
          <p:spPr bwMode="auto">
            <a:xfrm>
              <a:off x="3965" y="1483"/>
              <a:ext cx="9" cy="1"/>
            </a:xfrm>
            <a:custGeom>
              <a:avLst/>
              <a:gdLst>
                <a:gd name="T0" fmla="*/ 60 w 60"/>
                <a:gd name="T1" fmla="*/ 9 h 9"/>
                <a:gd name="T2" fmla="*/ 0 w 60"/>
                <a:gd name="T3" fmla="*/ 0 h 9"/>
                <a:gd name="T4" fmla="*/ 0 w 60"/>
                <a:gd name="T5" fmla="*/ 3 h 9"/>
                <a:gd name="T6" fmla="*/ 60 w 60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60" y="9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6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3" name="Line 2911"/>
            <p:cNvSpPr>
              <a:spLocks noChangeAspect="1" noChangeShapeType="1"/>
            </p:cNvSpPr>
            <p:nvPr/>
          </p:nvSpPr>
          <p:spPr bwMode="auto">
            <a:xfrm>
              <a:off x="3965" y="148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4" name="Freeform 2912"/>
            <p:cNvSpPr>
              <a:spLocks noChangeAspect="1"/>
            </p:cNvSpPr>
            <p:nvPr/>
          </p:nvSpPr>
          <p:spPr bwMode="auto">
            <a:xfrm>
              <a:off x="3962" y="1483"/>
              <a:ext cx="20" cy="27"/>
            </a:xfrm>
            <a:custGeom>
              <a:avLst/>
              <a:gdLst>
                <a:gd name="T0" fmla="*/ 139 w 139"/>
                <a:gd name="T1" fmla="*/ 11 h 188"/>
                <a:gd name="T2" fmla="*/ 79 w 139"/>
                <a:gd name="T3" fmla="*/ 6 h 188"/>
                <a:gd name="T4" fmla="*/ 19 w 139"/>
                <a:gd name="T5" fmla="*/ 0 h 188"/>
                <a:gd name="T6" fmla="*/ 0 w 139"/>
                <a:gd name="T7" fmla="*/ 176 h 188"/>
                <a:gd name="T8" fmla="*/ 61 w 139"/>
                <a:gd name="T9" fmla="*/ 182 h 188"/>
                <a:gd name="T10" fmla="*/ 121 w 139"/>
                <a:gd name="T11" fmla="*/ 188 h 188"/>
                <a:gd name="T12" fmla="*/ 139 w 139"/>
                <a:gd name="T13" fmla="*/ 1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88"/>
                <a:gd name="T23" fmla="*/ 139 w 139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88">
                  <a:moveTo>
                    <a:pt x="139" y="11"/>
                  </a:moveTo>
                  <a:lnTo>
                    <a:pt x="79" y="6"/>
                  </a:lnTo>
                  <a:lnTo>
                    <a:pt x="19" y="0"/>
                  </a:lnTo>
                  <a:lnTo>
                    <a:pt x="0" y="176"/>
                  </a:lnTo>
                  <a:lnTo>
                    <a:pt x="61" y="182"/>
                  </a:lnTo>
                  <a:lnTo>
                    <a:pt x="121" y="188"/>
                  </a:lnTo>
                  <a:lnTo>
                    <a:pt x="139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5" name="Freeform 2913"/>
            <p:cNvSpPr>
              <a:spLocks noChangeAspect="1"/>
            </p:cNvSpPr>
            <p:nvPr/>
          </p:nvSpPr>
          <p:spPr bwMode="auto">
            <a:xfrm>
              <a:off x="3962" y="1483"/>
              <a:ext cx="20" cy="27"/>
            </a:xfrm>
            <a:custGeom>
              <a:avLst/>
              <a:gdLst>
                <a:gd name="T0" fmla="*/ 139 w 139"/>
                <a:gd name="T1" fmla="*/ 11 h 188"/>
                <a:gd name="T2" fmla="*/ 79 w 139"/>
                <a:gd name="T3" fmla="*/ 6 h 188"/>
                <a:gd name="T4" fmla="*/ 19 w 139"/>
                <a:gd name="T5" fmla="*/ 0 h 188"/>
                <a:gd name="T6" fmla="*/ 0 w 139"/>
                <a:gd name="T7" fmla="*/ 176 h 188"/>
                <a:gd name="T8" fmla="*/ 61 w 139"/>
                <a:gd name="T9" fmla="*/ 182 h 188"/>
                <a:gd name="T10" fmla="*/ 121 w 139"/>
                <a:gd name="T11" fmla="*/ 188 h 188"/>
                <a:gd name="T12" fmla="*/ 139 w 139"/>
                <a:gd name="T13" fmla="*/ 1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88"/>
                <a:gd name="T23" fmla="*/ 139 w 139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88">
                  <a:moveTo>
                    <a:pt x="139" y="11"/>
                  </a:moveTo>
                  <a:lnTo>
                    <a:pt x="79" y="6"/>
                  </a:lnTo>
                  <a:lnTo>
                    <a:pt x="19" y="0"/>
                  </a:lnTo>
                  <a:lnTo>
                    <a:pt x="0" y="176"/>
                  </a:lnTo>
                  <a:lnTo>
                    <a:pt x="61" y="182"/>
                  </a:lnTo>
                  <a:lnTo>
                    <a:pt x="121" y="188"/>
                  </a:lnTo>
                  <a:lnTo>
                    <a:pt x="139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6" name="Freeform 2914"/>
            <p:cNvSpPr>
              <a:spLocks noChangeAspect="1"/>
            </p:cNvSpPr>
            <p:nvPr/>
          </p:nvSpPr>
          <p:spPr bwMode="auto">
            <a:xfrm>
              <a:off x="3962" y="1508"/>
              <a:ext cx="9" cy="1"/>
            </a:xfrm>
            <a:custGeom>
              <a:avLst/>
              <a:gdLst>
                <a:gd name="T0" fmla="*/ 61 w 61"/>
                <a:gd name="T1" fmla="*/ 6 h 6"/>
                <a:gd name="T2" fmla="*/ 0 w 61"/>
                <a:gd name="T3" fmla="*/ 0 h 6"/>
                <a:gd name="T4" fmla="*/ 0 w 61"/>
                <a:gd name="T5" fmla="*/ 3 h 6"/>
                <a:gd name="T6" fmla="*/ 61 w 61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6"/>
                <a:gd name="T14" fmla="*/ 61 w 61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6">
                  <a:moveTo>
                    <a:pt x="61" y="6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6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7" name="Line 2915"/>
            <p:cNvSpPr>
              <a:spLocks noChangeAspect="1" noChangeShapeType="1"/>
            </p:cNvSpPr>
            <p:nvPr/>
          </p:nvSpPr>
          <p:spPr bwMode="auto">
            <a:xfrm>
              <a:off x="3962" y="150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8" name="Freeform 2916"/>
            <p:cNvSpPr>
              <a:spLocks noChangeAspect="1"/>
            </p:cNvSpPr>
            <p:nvPr/>
          </p:nvSpPr>
          <p:spPr bwMode="auto">
            <a:xfrm>
              <a:off x="3961" y="1509"/>
              <a:ext cx="19" cy="25"/>
            </a:xfrm>
            <a:custGeom>
              <a:avLst/>
              <a:gdLst>
                <a:gd name="T0" fmla="*/ 132 w 132"/>
                <a:gd name="T1" fmla="*/ 7 h 182"/>
                <a:gd name="T2" fmla="*/ 72 w 132"/>
                <a:gd name="T3" fmla="*/ 3 h 182"/>
                <a:gd name="T4" fmla="*/ 11 w 132"/>
                <a:gd name="T5" fmla="*/ 0 h 182"/>
                <a:gd name="T6" fmla="*/ 0 w 132"/>
                <a:gd name="T7" fmla="*/ 175 h 182"/>
                <a:gd name="T8" fmla="*/ 60 w 132"/>
                <a:gd name="T9" fmla="*/ 178 h 182"/>
                <a:gd name="T10" fmla="*/ 121 w 132"/>
                <a:gd name="T11" fmla="*/ 182 h 182"/>
                <a:gd name="T12" fmla="*/ 132 w 132"/>
                <a:gd name="T13" fmla="*/ 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182"/>
                <a:gd name="T23" fmla="*/ 132 w 132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182">
                  <a:moveTo>
                    <a:pt x="132" y="7"/>
                  </a:moveTo>
                  <a:lnTo>
                    <a:pt x="72" y="3"/>
                  </a:lnTo>
                  <a:lnTo>
                    <a:pt x="11" y="0"/>
                  </a:lnTo>
                  <a:lnTo>
                    <a:pt x="0" y="175"/>
                  </a:lnTo>
                  <a:lnTo>
                    <a:pt x="60" y="178"/>
                  </a:lnTo>
                  <a:lnTo>
                    <a:pt x="121" y="182"/>
                  </a:lnTo>
                  <a:lnTo>
                    <a:pt x="13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9" name="Freeform 2917"/>
            <p:cNvSpPr>
              <a:spLocks noChangeAspect="1"/>
            </p:cNvSpPr>
            <p:nvPr/>
          </p:nvSpPr>
          <p:spPr bwMode="auto">
            <a:xfrm>
              <a:off x="3961" y="1509"/>
              <a:ext cx="19" cy="25"/>
            </a:xfrm>
            <a:custGeom>
              <a:avLst/>
              <a:gdLst>
                <a:gd name="T0" fmla="*/ 132 w 132"/>
                <a:gd name="T1" fmla="*/ 7 h 182"/>
                <a:gd name="T2" fmla="*/ 72 w 132"/>
                <a:gd name="T3" fmla="*/ 3 h 182"/>
                <a:gd name="T4" fmla="*/ 11 w 132"/>
                <a:gd name="T5" fmla="*/ 0 h 182"/>
                <a:gd name="T6" fmla="*/ 0 w 132"/>
                <a:gd name="T7" fmla="*/ 175 h 182"/>
                <a:gd name="T8" fmla="*/ 60 w 132"/>
                <a:gd name="T9" fmla="*/ 178 h 182"/>
                <a:gd name="T10" fmla="*/ 121 w 132"/>
                <a:gd name="T11" fmla="*/ 182 h 182"/>
                <a:gd name="T12" fmla="*/ 132 w 132"/>
                <a:gd name="T13" fmla="*/ 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182"/>
                <a:gd name="T23" fmla="*/ 132 w 132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182">
                  <a:moveTo>
                    <a:pt x="132" y="7"/>
                  </a:moveTo>
                  <a:lnTo>
                    <a:pt x="72" y="3"/>
                  </a:lnTo>
                  <a:lnTo>
                    <a:pt x="11" y="0"/>
                  </a:lnTo>
                  <a:lnTo>
                    <a:pt x="0" y="175"/>
                  </a:lnTo>
                  <a:lnTo>
                    <a:pt x="60" y="178"/>
                  </a:lnTo>
                  <a:lnTo>
                    <a:pt x="121" y="182"/>
                  </a:lnTo>
                  <a:lnTo>
                    <a:pt x="132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10" name="Freeform 2918"/>
            <p:cNvSpPr>
              <a:spLocks noChangeAspect="1"/>
            </p:cNvSpPr>
            <p:nvPr/>
          </p:nvSpPr>
          <p:spPr bwMode="auto">
            <a:xfrm>
              <a:off x="3961" y="1533"/>
              <a:ext cx="8" cy="1"/>
            </a:xfrm>
            <a:custGeom>
              <a:avLst/>
              <a:gdLst>
                <a:gd name="T0" fmla="*/ 60 w 60"/>
                <a:gd name="T1" fmla="*/ 3 h 3"/>
                <a:gd name="T2" fmla="*/ 0 w 60"/>
                <a:gd name="T3" fmla="*/ 0 h 3"/>
                <a:gd name="T4" fmla="*/ 0 w 60"/>
                <a:gd name="T5" fmla="*/ 2 h 3"/>
                <a:gd name="T6" fmla="*/ 60 w 60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"/>
                <a:gd name="T14" fmla="*/ 60 w 60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">
                  <a:moveTo>
                    <a:pt x="60" y="3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11" name="Line 2919"/>
            <p:cNvSpPr>
              <a:spLocks noChangeAspect="1" noChangeShapeType="1"/>
            </p:cNvSpPr>
            <p:nvPr/>
          </p:nvSpPr>
          <p:spPr bwMode="auto">
            <a:xfrm>
              <a:off x="3961" y="153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12" name="Freeform 2920"/>
            <p:cNvSpPr>
              <a:spLocks noChangeAspect="1"/>
            </p:cNvSpPr>
            <p:nvPr/>
          </p:nvSpPr>
          <p:spPr bwMode="auto">
            <a:xfrm>
              <a:off x="3960" y="1534"/>
              <a:ext cx="18" cy="25"/>
            </a:xfrm>
            <a:custGeom>
              <a:avLst/>
              <a:gdLst>
                <a:gd name="T0" fmla="*/ 125 w 125"/>
                <a:gd name="T1" fmla="*/ 3 h 179"/>
                <a:gd name="T2" fmla="*/ 64 w 125"/>
                <a:gd name="T3" fmla="*/ 1 h 179"/>
                <a:gd name="T4" fmla="*/ 4 w 125"/>
                <a:gd name="T5" fmla="*/ 0 h 179"/>
                <a:gd name="T6" fmla="*/ 0 w 125"/>
                <a:gd name="T7" fmla="*/ 177 h 179"/>
                <a:gd name="T8" fmla="*/ 60 w 125"/>
                <a:gd name="T9" fmla="*/ 178 h 179"/>
                <a:gd name="T10" fmla="*/ 120 w 125"/>
                <a:gd name="T11" fmla="*/ 179 h 179"/>
                <a:gd name="T12" fmla="*/ 125 w 125"/>
                <a:gd name="T13" fmla="*/ 3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79"/>
                <a:gd name="T23" fmla="*/ 125 w 12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79">
                  <a:moveTo>
                    <a:pt x="125" y="3"/>
                  </a:moveTo>
                  <a:lnTo>
                    <a:pt x="64" y="1"/>
                  </a:lnTo>
                  <a:lnTo>
                    <a:pt x="4" y="0"/>
                  </a:lnTo>
                  <a:lnTo>
                    <a:pt x="0" y="177"/>
                  </a:lnTo>
                  <a:lnTo>
                    <a:pt x="60" y="178"/>
                  </a:lnTo>
                  <a:lnTo>
                    <a:pt x="120" y="179"/>
                  </a:lnTo>
                  <a:lnTo>
                    <a:pt x="12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13" name="Freeform 2921"/>
            <p:cNvSpPr>
              <a:spLocks noChangeAspect="1"/>
            </p:cNvSpPr>
            <p:nvPr/>
          </p:nvSpPr>
          <p:spPr bwMode="auto">
            <a:xfrm>
              <a:off x="3960" y="1534"/>
              <a:ext cx="18" cy="25"/>
            </a:xfrm>
            <a:custGeom>
              <a:avLst/>
              <a:gdLst>
                <a:gd name="T0" fmla="*/ 125 w 125"/>
                <a:gd name="T1" fmla="*/ 3 h 179"/>
                <a:gd name="T2" fmla="*/ 64 w 125"/>
                <a:gd name="T3" fmla="*/ 1 h 179"/>
                <a:gd name="T4" fmla="*/ 4 w 125"/>
                <a:gd name="T5" fmla="*/ 0 h 179"/>
                <a:gd name="T6" fmla="*/ 0 w 125"/>
                <a:gd name="T7" fmla="*/ 177 h 179"/>
                <a:gd name="T8" fmla="*/ 60 w 125"/>
                <a:gd name="T9" fmla="*/ 178 h 179"/>
                <a:gd name="T10" fmla="*/ 120 w 125"/>
                <a:gd name="T11" fmla="*/ 179 h 179"/>
                <a:gd name="T12" fmla="*/ 125 w 125"/>
                <a:gd name="T13" fmla="*/ 3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79"/>
                <a:gd name="T23" fmla="*/ 125 w 12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79">
                  <a:moveTo>
                    <a:pt x="125" y="3"/>
                  </a:moveTo>
                  <a:lnTo>
                    <a:pt x="64" y="1"/>
                  </a:lnTo>
                  <a:lnTo>
                    <a:pt x="4" y="0"/>
                  </a:lnTo>
                  <a:lnTo>
                    <a:pt x="0" y="177"/>
                  </a:lnTo>
                  <a:lnTo>
                    <a:pt x="60" y="178"/>
                  </a:lnTo>
                  <a:lnTo>
                    <a:pt x="120" y="179"/>
                  </a:lnTo>
                  <a:lnTo>
                    <a:pt x="125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14" name="Freeform 2922"/>
            <p:cNvSpPr>
              <a:spLocks noChangeAspect="1"/>
            </p:cNvSpPr>
            <p:nvPr/>
          </p:nvSpPr>
          <p:spPr bwMode="auto">
            <a:xfrm>
              <a:off x="3960" y="1559"/>
              <a:ext cx="9" cy="1"/>
            </a:xfrm>
            <a:custGeom>
              <a:avLst/>
              <a:gdLst>
                <a:gd name="T0" fmla="*/ 60 w 60"/>
                <a:gd name="T1" fmla="*/ 1 h 2"/>
                <a:gd name="T2" fmla="*/ 0 w 60"/>
                <a:gd name="T3" fmla="*/ 0 h 2"/>
                <a:gd name="T4" fmla="*/ 0 w 60"/>
                <a:gd name="T5" fmla="*/ 2 h 2"/>
                <a:gd name="T6" fmla="*/ 60 w 60"/>
                <a:gd name="T7" fmla="*/ 1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"/>
                <a:gd name="T14" fmla="*/ 60 w 60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">
                  <a:moveTo>
                    <a:pt x="60" y="1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15" name="Line 2923"/>
            <p:cNvSpPr>
              <a:spLocks noChangeAspect="1" noChangeShapeType="1"/>
            </p:cNvSpPr>
            <p:nvPr/>
          </p:nvSpPr>
          <p:spPr bwMode="auto">
            <a:xfrm>
              <a:off x="3960" y="155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16" name="Freeform 2924"/>
            <p:cNvSpPr>
              <a:spLocks noChangeAspect="1"/>
            </p:cNvSpPr>
            <p:nvPr/>
          </p:nvSpPr>
          <p:spPr bwMode="auto">
            <a:xfrm>
              <a:off x="3960" y="1559"/>
              <a:ext cx="18" cy="26"/>
            </a:xfrm>
            <a:custGeom>
              <a:avLst/>
              <a:gdLst>
                <a:gd name="T0" fmla="*/ 120 w 122"/>
                <a:gd name="T1" fmla="*/ 0 h 179"/>
                <a:gd name="T2" fmla="*/ 60 w 122"/>
                <a:gd name="T3" fmla="*/ 1 h 179"/>
                <a:gd name="T4" fmla="*/ 0 w 122"/>
                <a:gd name="T5" fmla="*/ 2 h 179"/>
                <a:gd name="T6" fmla="*/ 2 w 122"/>
                <a:gd name="T7" fmla="*/ 179 h 179"/>
                <a:gd name="T8" fmla="*/ 62 w 122"/>
                <a:gd name="T9" fmla="*/ 177 h 179"/>
                <a:gd name="T10" fmla="*/ 122 w 122"/>
                <a:gd name="T11" fmla="*/ 176 h 179"/>
                <a:gd name="T12" fmla="*/ 120 w 122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"/>
                <a:gd name="T22" fmla="*/ 0 h 179"/>
                <a:gd name="T23" fmla="*/ 122 w 122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" h="179">
                  <a:moveTo>
                    <a:pt x="120" y="0"/>
                  </a:moveTo>
                  <a:lnTo>
                    <a:pt x="60" y="1"/>
                  </a:lnTo>
                  <a:lnTo>
                    <a:pt x="0" y="2"/>
                  </a:lnTo>
                  <a:lnTo>
                    <a:pt x="2" y="179"/>
                  </a:lnTo>
                  <a:lnTo>
                    <a:pt x="62" y="177"/>
                  </a:lnTo>
                  <a:lnTo>
                    <a:pt x="122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17" name="Freeform 2925"/>
            <p:cNvSpPr>
              <a:spLocks noChangeAspect="1"/>
            </p:cNvSpPr>
            <p:nvPr/>
          </p:nvSpPr>
          <p:spPr bwMode="auto">
            <a:xfrm>
              <a:off x="3960" y="1559"/>
              <a:ext cx="18" cy="26"/>
            </a:xfrm>
            <a:custGeom>
              <a:avLst/>
              <a:gdLst>
                <a:gd name="T0" fmla="*/ 120 w 122"/>
                <a:gd name="T1" fmla="*/ 0 h 179"/>
                <a:gd name="T2" fmla="*/ 60 w 122"/>
                <a:gd name="T3" fmla="*/ 1 h 179"/>
                <a:gd name="T4" fmla="*/ 0 w 122"/>
                <a:gd name="T5" fmla="*/ 2 h 179"/>
                <a:gd name="T6" fmla="*/ 2 w 122"/>
                <a:gd name="T7" fmla="*/ 179 h 179"/>
                <a:gd name="T8" fmla="*/ 62 w 122"/>
                <a:gd name="T9" fmla="*/ 177 h 179"/>
                <a:gd name="T10" fmla="*/ 122 w 122"/>
                <a:gd name="T11" fmla="*/ 176 h 179"/>
                <a:gd name="T12" fmla="*/ 120 w 122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"/>
                <a:gd name="T22" fmla="*/ 0 h 179"/>
                <a:gd name="T23" fmla="*/ 122 w 122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" h="179">
                  <a:moveTo>
                    <a:pt x="120" y="0"/>
                  </a:moveTo>
                  <a:lnTo>
                    <a:pt x="60" y="1"/>
                  </a:lnTo>
                  <a:lnTo>
                    <a:pt x="0" y="2"/>
                  </a:lnTo>
                  <a:lnTo>
                    <a:pt x="2" y="179"/>
                  </a:lnTo>
                  <a:lnTo>
                    <a:pt x="62" y="177"/>
                  </a:lnTo>
                  <a:lnTo>
                    <a:pt x="122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18" name="Freeform 2926"/>
            <p:cNvSpPr>
              <a:spLocks noChangeAspect="1"/>
            </p:cNvSpPr>
            <p:nvPr/>
          </p:nvSpPr>
          <p:spPr bwMode="auto">
            <a:xfrm>
              <a:off x="3961" y="1584"/>
              <a:ext cx="8" cy="1"/>
            </a:xfrm>
            <a:custGeom>
              <a:avLst/>
              <a:gdLst>
                <a:gd name="T0" fmla="*/ 60 w 60"/>
                <a:gd name="T1" fmla="*/ 0 h 4"/>
                <a:gd name="T2" fmla="*/ 0 w 60"/>
                <a:gd name="T3" fmla="*/ 2 h 4"/>
                <a:gd name="T4" fmla="*/ 0 w 60"/>
                <a:gd name="T5" fmla="*/ 4 h 4"/>
                <a:gd name="T6" fmla="*/ 60 w 60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"/>
                <a:gd name="T14" fmla="*/ 60 w 60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">
                  <a:moveTo>
                    <a:pt x="6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19" name="Line 2927"/>
            <p:cNvSpPr>
              <a:spLocks noChangeAspect="1" noChangeShapeType="1"/>
            </p:cNvSpPr>
            <p:nvPr/>
          </p:nvSpPr>
          <p:spPr bwMode="auto">
            <a:xfrm>
              <a:off x="3961" y="158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20" name="Freeform 2928"/>
            <p:cNvSpPr>
              <a:spLocks noChangeAspect="1"/>
            </p:cNvSpPr>
            <p:nvPr/>
          </p:nvSpPr>
          <p:spPr bwMode="auto">
            <a:xfrm>
              <a:off x="3961" y="1584"/>
              <a:ext cx="18" cy="26"/>
            </a:xfrm>
            <a:custGeom>
              <a:avLst/>
              <a:gdLst>
                <a:gd name="T0" fmla="*/ 120 w 129"/>
                <a:gd name="T1" fmla="*/ 0 h 183"/>
                <a:gd name="T2" fmla="*/ 60 w 129"/>
                <a:gd name="T3" fmla="*/ 3 h 183"/>
                <a:gd name="T4" fmla="*/ 0 w 129"/>
                <a:gd name="T5" fmla="*/ 7 h 183"/>
                <a:gd name="T6" fmla="*/ 9 w 129"/>
                <a:gd name="T7" fmla="*/ 183 h 183"/>
                <a:gd name="T8" fmla="*/ 69 w 129"/>
                <a:gd name="T9" fmla="*/ 180 h 183"/>
                <a:gd name="T10" fmla="*/ 129 w 129"/>
                <a:gd name="T11" fmla="*/ 176 h 183"/>
                <a:gd name="T12" fmla="*/ 120 w 129"/>
                <a:gd name="T13" fmla="*/ 0 h 1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83"/>
                <a:gd name="T23" fmla="*/ 129 w 129"/>
                <a:gd name="T24" fmla="*/ 183 h 1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83">
                  <a:moveTo>
                    <a:pt x="120" y="0"/>
                  </a:moveTo>
                  <a:lnTo>
                    <a:pt x="60" y="3"/>
                  </a:lnTo>
                  <a:lnTo>
                    <a:pt x="0" y="7"/>
                  </a:lnTo>
                  <a:lnTo>
                    <a:pt x="9" y="183"/>
                  </a:lnTo>
                  <a:lnTo>
                    <a:pt x="69" y="180"/>
                  </a:lnTo>
                  <a:lnTo>
                    <a:pt x="129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21" name="Freeform 2929"/>
            <p:cNvSpPr>
              <a:spLocks noChangeAspect="1"/>
            </p:cNvSpPr>
            <p:nvPr/>
          </p:nvSpPr>
          <p:spPr bwMode="auto">
            <a:xfrm>
              <a:off x="3961" y="1584"/>
              <a:ext cx="18" cy="26"/>
            </a:xfrm>
            <a:custGeom>
              <a:avLst/>
              <a:gdLst>
                <a:gd name="T0" fmla="*/ 120 w 129"/>
                <a:gd name="T1" fmla="*/ 0 h 183"/>
                <a:gd name="T2" fmla="*/ 60 w 129"/>
                <a:gd name="T3" fmla="*/ 3 h 183"/>
                <a:gd name="T4" fmla="*/ 0 w 129"/>
                <a:gd name="T5" fmla="*/ 7 h 183"/>
                <a:gd name="T6" fmla="*/ 9 w 129"/>
                <a:gd name="T7" fmla="*/ 183 h 183"/>
                <a:gd name="T8" fmla="*/ 69 w 129"/>
                <a:gd name="T9" fmla="*/ 180 h 183"/>
                <a:gd name="T10" fmla="*/ 129 w 129"/>
                <a:gd name="T11" fmla="*/ 176 h 183"/>
                <a:gd name="T12" fmla="*/ 120 w 129"/>
                <a:gd name="T13" fmla="*/ 0 h 1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83"/>
                <a:gd name="T23" fmla="*/ 129 w 129"/>
                <a:gd name="T24" fmla="*/ 183 h 1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83">
                  <a:moveTo>
                    <a:pt x="120" y="0"/>
                  </a:moveTo>
                  <a:lnTo>
                    <a:pt x="60" y="3"/>
                  </a:lnTo>
                  <a:lnTo>
                    <a:pt x="0" y="7"/>
                  </a:lnTo>
                  <a:lnTo>
                    <a:pt x="9" y="183"/>
                  </a:lnTo>
                  <a:lnTo>
                    <a:pt x="69" y="180"/>
                  </a:lnTo>
                  <a:lnTo>
                    <a:pt x="129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22" name="Freeform 2930"/>
            <p:cNvSpPr>
              <a:spLocks noChangeAspect="1"/>
            </p:cNvSpPr>
            <p:nvPr/>
          </p:nvSpPr>
          <p:spPr bwMode="auto">
            <a:xfrm>
              <a:off x="3962" y="1610"/>
              <a:ext cx="8" cy="1"/>
            </a:xfrm>
            <a:custGeom>
              <a:avLst/>
              <a:gdLst>
                <a:gd name="T0" fmla="*/ 60 w 60"/>
                <a:gd name="T1" fmla="*/ 0 h 6"/>
                <a:gd name="T2" fmla="*/ 0 w 60"/>
                <a:gd name="T3" fmla="*/ 3 h 6"/>
                <a:gd name="T4" fmla="*/ 0 w 60"/>
                <a:gd name="T5" fmla="*/ 6 h 6"/>
                <a:gd name="T6" fmla="*/ 60 w 6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60" y="0"/>
                  </a:moveTo>
                  <a:lnTo>
                    <a:pt x="0" y="3"/>
                  </a:lnTo>
                  <a:lnTo>
                    <a:pt x="0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23" name="Line 2931"/>
            <p:cNvSpPr>
              <a:spLocks noChangeAspect="1" noChangeShapeType="1"/>
            </p:cNvSpPr>
            <p:nvPr/>
          </p:nvSpPr>
          <p:spPr bwMode="auto">
            <a:xfrm>
              <a:off x="3962" y="161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24" name="Freeform 2932"/>
            <p:cNvSpPr>
              <a:spLocks noChangeAspect="1"/>
            </p:cNvSpPr>
            <p:nvPr/>
          </p:nvSpPr>
          <p:spPr bwMode="auto">
            <a:xfrm>
              <a:off x="3962" y="1609"/>
              <a:ext cx="19" cy="27"/>
            </a:xfrm>
            <a:custGeom>
              <a:avLst/>
              <a:gdLst>
                <a:gd name="T0" fmla="*/ 120 w 137"/>
                <a:gd name="T1" fmla="*/ 0 h 187"/>
                <a:gd name="T2" fmla="*/ 60 w 137"/>
                <a:gd name="T3" fmla="*/ 6 h 187"/>
                <a:gd name="T4" fmla="*/ 0 w 137"/>
                <a:gd name="T5" fmla="*/ 12 h 187"/>
                <a:gd name="T6" fmla="*/ 17 w 137"/>
                <a:gd name="T7" fmla="*/ 187 h 187"/>
                <a:gd name="T8" fmla="*/ 77 w 137"/>
                <a:gd name="T9" fmla="*/ 181 h 187"/>
                <a:gd name="T10" fmla="*/ 137 w 137"/>
                <a:gd name="T11" fmla="*/ 175 h 187"/>
                <a:gd name="T12" fmla="*/ 120 w 137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187"/>
                <a:gd name="T23" fmla="*/ 137 w 137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187">
                  <a:moveTo>
                    <a:pt x="120" y="0"/>
                  </a:moveTo>
                  <a:lnTo>
                    <a:pt x="60" y="6"/>
                  </a:lnTo>
                  <a:lnTo>
                    <a:pt x="0" y="12"/>
                  </a:lnTo>
                  <a:lnTo>
                    <a:pt x="17" y="187"/>
                  </a:lnTo>
                  <a:lnTo>
                    <a:pt x="77" y="181"/>
                  </a:lnTo>
                  <a:lnTo>
                    <a:pt x="137" y="175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25" name="Freeform 2933"/>
            <p:cNvSpPr>
              <a:spLocks noChangeAspect="1"/>
            </p:cNvSpPr>
            <p:nvPr/>
          </p:nvSpPr>
          <p:spPr bwMode="auto">
            <a:xfrm>
              <a:off x="3962" y="1609"/>
              <a:ext cx="19" cy="27"/>
            </a:xfrm>
            <a:custGeom>
              <a:avLst/>
              <a:gdLst>
                <a:gd name="T0" fmla="*/ 120 w 137"/>
                <a:gd name="T1" fmla="*/ 0 h 187"/>
                <a:gd name="T2" fmla="*/ 60 w 137"/>
                <a:gd name="T3" fmla="*/ 6 h 187"/>
                <a:gd name="T4" fmla="*/ 0 w 137"/>
                <a:gd name="T5" fmla="*/ 12 h 187"/>
                <a:gd name="T6" fmla="*/ 17 w 137"/>
                <a:gd name="T7" fmla="*/ 187 h 187"/>
                <a:gd name="T8" fmla="*/ 77 w 137"/>
                <a:gd name="T9" fmla="*/ 181 h 187"/>
                <a:gd name="T10" fmla="*/ 137 w 137"/>
                <a:gd name="T11" fmla="*/ 175 h 187"/>
                <a:gd name="T12" fmla="*/ 120 w 137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187"/>
                <a:gd name="T23" fmla="*/ 137 w 137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187">
                  <a:moveTo>
                    <a:pt x="120" y="0"/>
                  </a:moveTo>
                  <a:lnTo>
                    <a:pt x="60" y="6"/>
                  </a:lnTo>
                  <a:lnTo>
                    <a:pt x="0" y="12"/>
                  </a:lnTo>
                  <a:lnTo>
                    <a:pt x="17" y="187"/>
                  </a:lnTo>
                  <a:lnTo>
                    <a:pt x="77" y="181"/>
                  </a:lnTo>
                  <a:lnTo>
                    <a:pt x="137" y="175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26" name="Freeform 2934"/>
            <p:cNvSpPr>
              <a:spLocks noChangeAspect="1"/>
            </p:cNvSpPr>
            <p:nvPr/>
          </p:nvSpPr>
          <p:spPr bwMode="auto">
            <a:xfrm>
              <a:off x="3964" y="1635"/>
              <a:ext cx="9" cy="1"/>
            </a:xfrm>
            <a:custGeom>
              <a:avLst/>
              <a:gdLst>
                <a:gd name="T0" fmla="*/ 60 w 60"/>
                <a:gd name="T1" fmla="*/ 0 h 8"/>
                <a:gd name="T2" fmla="*/ 0 w 60"/>
                <a:gd name="T3" fmla="*/ 6 h 8"/>
                <a:gd name="T4" fmla="*/ 0 w 60"/>
                <a:gd name="T5" fmla="*/ 8 h 8"/>
                <a:gd name="T6" fmla="*/ 60 w 60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"/>
                <a:gd name="T14" fmla="*/ 60 w 6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">
                  <a:moveTo>
                    <a:pt x="60" y="0"/>
                  </a:moveTo>
                  <a:lnTo>
                    <a:pt x="0" y="6"/>
                  </a:lnTo>
                  <a:lnTo>
                    <a:pt x="0" y="8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27" name="Line 2935"/>
            <p:cNvSpPr>
              <a:spLocks noChangeAspect="1" noChangeShapeType="1"/>
            </p:cNvSpPr>
            <p:nvPr/>
          </p:nvSpPr>
          <p:spPr bwMode="auto">
            <a:xfrm>
              <a:off x="3964" y="163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28" name="Freeform 2936"/>
            <p:cNvSpPr>
              <a:spLocks noChangeAspect="1"/>
            </p:cNvSpPr>
            <p:nvPr/>
          </p:nvSpPr>
          <p:spPr bwMode="auto">
            <a:xfrm>
              <a:off x="3964" y="1634"/>
              <a:ext cx="21" cy="27"/>
            </a:xfrm>
            <a:custGeom>
              <a:avLst/>
              <a:gdLst>
                <a:gd name="T0" fmla="*/ 120 w 143"/>
                <a:gd name="T1" fmla="*/ 0 h 191"/>
                <a:gd name="T2" fmla="*/ 60 w 143"/>
                <a:gd name="T3" fmla="*/ 8 h 191"/>
                <a:gd name="T4" fmla="*/ 0 w 143"/>
                <a:gd name="T5" fmla="*/ 16 h 191"/>
                <a:gd name="T6" fmla="*/ 23 w 143"/>
                <a:gd name="T7" fmla="*/ 191 h 191"/>
                <a:gd name="T8" fmla="*/ 83 w 143"/>
                <a:gd name="T9" fmla="*/ 183 h 191"/>
                <a:gd name="T10" fmla="*/ 143 w 143"/>
                <a:gd name="T11" fmla="*/ 176 h 191"/>
                <a:gd name="T12" fmla="*/ 120 w 143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91"/>
                <a:gd name="T23" fmla="*/ 143 w 143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91">
                  <a:moveTo>
                    <a:pt x="120" y="0"/>
                  </a:moveTo>
                  <a:lnTo>
                    <a:pt x="60" y="8"/>
                  </a:lnTo>
                  <a:lnTo>
                    <a:pt x="0" y="16"/>
                  </a:lnTo>
                  <a:lnTo>
                    <a:pt x="23" y="191"/>
                  </a:lnTo>
                  <a:lnTo>
                    <a:pt x="83" y="183"/>
                  </a:lnTo>
                  <a:lnTo>
                    <a:pt x="143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29" name="Freeform 2937"/>
            <p:cNvSpPr>
              <a:spLocks noChangeAspect="1"/>
            </p:cNvSpPr>
            <p:nvPr/>
          </p:nvSpPr>
          <p:spPr bwMode="auto">
            <a:xfrm>
              <a:off x="3964" y="1634"/>
              <a:ext cx="21" cy="27"/>
            </a:xfrm>
            <a:custGeom>
              <a:avLst/>
              <a:gdLst>
                <a:gd name="T0" fmla="*/ 120 w 143"/>
                <a:gd name="T1" fmla="*/ 0 h 191"/>
                <a:gd name="T2" fmla="*/ 60 w 143"/>
                <a:gd name="T3" fmla="*/ 8 h 191"/>
                <a:gd name="T4" fmla="*/ 0 w 143"/>
                <a:gd name="T5" fmla="*/ 16 h 191"/>
                <a:gd name="T6" fmla="*/ 23 w 143"/>
                <a:gd name="T7" fmla="*/ 191 h 191"/>
                <a:gd name="T8" fmla="*/ 83 w 143"/>
                <a:gd name="T9" fmla="*/ 183 h 191"/>
                <a:gd name="T10" fmla="*/ 143 w 143"/>
                <a:gd name="T11" fmla="*/ 176 h 191"/>
                <a:gd name="T12" fmla="*/ 120 w 143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91"/>
                <a:gd name="T23" fmla="*/ 143 w 143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91">
                  <a:moveTo>
                    <a:pt x="120" y="0"/>
                  </a:moveTo>
                  <a:lnTo>
                    <a:pt x="60" y="8"/>
                  </a:lnTo>
                  <a:lnTo>
                    <a:pt x="0" y="16"/>
                  </a:lnTo>
                  <a:lnTo>
                    <a:pt x="23" y="191"/>
                  </a:lnTo>
                  <a:lnTo>
                    <a:pt x="83" y="183"/>
                  </a:lnTo>
                  <a:lnTo>
                    <a:pt x="143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30" name="Freeform 2938"/>
            <p:cNvSpPr>
              <a:spLocks noChangeAspect="1"/>
            </p:cNvSpPr>
            <p:nvPr/>
          </p:nvSpPr>
          <p:spPr bwMode="auto">
            <a:xfrm>
              <a:off x="3968" y="1659"/>
              <a:ext cx="17" cy="9"/>
            </a:xfrm>
            <a:custGeom>
              <a:avLst/>
              <a:gdLst>
                <a:gd name="T0" fmla="*/ 60 w 120"/>
                <a:gd name="T1" fmla="*/ 7 h 68"/>
                <a:gd name="T2" fmla="*/ 120 w 120"/>
                <a:gd name="T3" fmla="*/ 0 h 68"/>
                <a:gd name="T4" fmla="*/ 120 w 120"/>
                <a:gd name="T5" fmla="*/ 12 h 68"/>
                <a:gd name="T6" fmla="*/ 118 w 120"/>
                <a:gd name="T7" fmla="*/ 25 h 68"/>
                <a:gd name="T8" fmla="*/ 113 w 120"/>
                <a:gd name="T9" fmla="*/ 37 h 68"/>
                <a:gd name="T10" fmla="*/ 106 w 120"/>
                <a:gd name="T11" fmla="*/ 47 h 68"/>
                <a:gd name="T12" fmla="*/ 96 w 120"/>
                <a:gd name="T13" fmla="*/ 56 h 68"/>
                <a:gd name="T14" fmla="*/ 86 w 120"/>
                <a:gd name="T15" fmla="*/ 62 h 68"/>
                <a:gd name="T16" fmla="*/ 74 w 120"/>
                <a:gd name="T17" fmla="*/ 67 h 68"/>
                <a:gd name="T18" fmla="*/ 61 w 120"/>
                <a:gd name="T19" fmla="*/ 68 h 68"/>
                <a:gd name="T20" fmla="*/ 49 w 120"/>
                <a:gd name="T21" fmla="*/ 68 h 68"/>
                <a:gd name="T22" fmla="*/ 36 w 120"/>
                <a:gd name="T23" fmla="*/ 63 h 68"/>
                <a:gd name="T24" fmla="*/ 26 w 120"/>
                <a:gd name="T25" fmla="*/ 58 h 68"/>
                <a:gd name="T26" fmla="*/ 16 w 120"/>
                <a:gd name="T27" fmla="*/ 50 h 68"/>
                <a:gd name="T28" fmla="*/ 8 w 120"/>
                <a:gd name="T29" fmla="*/ 39 h 68"/>
                <a:gd name="T30" fmla="*/ 3 w 120"/>
                <a:gd name="T31" fmla="*/ 28 h 68"/>
                <a:gd name="T32" fmla="*/ 0 w 120"/>
                <a:gd name="T33" fmla="*/ 15 h 68"/>
                <a:gd name="T34" fmla="*/ 60 w 120"/>
                <a:gd name="T35" fmla="*/ 7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0"/>
                <a:gd name="T55" fmla="*/ 0 h 68"/>
                <a:gd name="T56" fmla="*/ 120 w 120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0" h="68">
                  <a:moveTo>
                    <a:pt x="60" y="7"/>
                  </a:moveTo>
                  <a:lnTo>
                    <a:pt x="120" y="0"/>
                  </a:lnTo>
                  <a:lnTo>
                    <a:pt x="120" y="12"/>
                  </a:lnTo>
                  <a:lnTo>
                    <a:pt x="118" y="25"/>
                  </a:lnTo>
                  <a:lnTo>
                    <a:pt x="113" y="37"/>
                  </a:lnTo>
                  <a:lnTo>
                    <a:pt x="106" y="47"/>
                  </a:lnTo>
                  <a:lnTo>
                    <a:pt x="96" y="56"/>
                  </a:lnTo>
                  <a:lnTo>
                    <a:pt x="86" y="62"/>
                  </a:lnTo>
                  <a:lnTo>
                    <a:pt x="74" y="67"/>
                  </a:lnTo>
                  <a:lnTo>
                    <a:pt x="61" y="68"/>
                  </a:lnTo>
                  <a:lnTo>
                    <a:pt x="49" y="68"/>
                  </a:lnTo>
                  <a:lnTo>
                    <a:pt x="36" y="63"/>
                  </a:lnTo>
                  <a:lnTo>
                    <a:pt x="26" y="58"/>
                  </a:lnTo>
                  <a:lnTo>
                    <a:pt x="16" y="50"/>
                  </a:lnTo>
                  <a:lnTo>
                    <a:pt x="8" y="39"/>
                  </a:lnTo>
                  <a:lnTo>
                    <a:pt x="3" y="28"/>
                  </a:lnTo>
                  <a:lnTo>
                    <a:pt x="0" y="15"/>
                  </a:lnTo>
                  <a:lnTo>
                    <a:pt x="6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31" name="Freeform 2939"/>
            <p:cNvSpPr>
              <a:spLocks noChangeAspect="1"/>
            </p:cNvSpPr>
            <p:nvPr/>
          </p:nvSpPr>
          <p:spPr bwMode="auto">
            <a:xfrm>
              <a:off x="3968" y="1659"/>
              <a:ext cx="17" cy="9"/>
            </a:xfrm>
            <a:custGeom>
              <a:avLst/>
              <a:gdLst>
                <a:gd name="T0" fmla="*/ 120 w 120"/>
                <a:gd name="T1" fmla="*/ 0 h 68"/>
                <a:gd name="T2" fmla="*/ 120 w 120"/>
                <a:gd name="T3" fmla="*/ 12 h 68"/>
                <a:gd name="T4" fmla="*/ 118 w 120"/>
                <a:gd name="T5" fmla="*/ 25 h 68"/>
                <a:gd name="T6" fmla="*/ 113 w 120"/>
                <a:gd name="T7" fmla="*/ 37 h 68"/>
                <a:gd name="T8" fmla="*/ 106 w 120"/>
                <a:gd name="T9" fmla="*/ 47 h 68"/>
                <a:gd name="T10" fmla="*/ 96 w 120"/>
                <a:gd name="T11" fmla="*/ 56 h 68"/>
                <a:gd name="T12" fmla="*/ 86 w 120"/>
                <a:gd name="T13" fmla="*/ 62 h 68"/>
                <a:gd name="T14" fmla="*/ 74 w 120"/>
                <a:gd name="T15" fmla="*/ 67 h 68"/>
                <a:gd name="T16" fmla="*/ 61 w 120"/>
                <a:gd name="T17" fmla="*/ 68 h 68"/>
                <a:gd name="T18" fmla="*/ 49 w 120"/>
                <a:gd name="T19" fmla="*/ 68 h 68"/>
                <a:gd name="T20" fmla="*/ 36 w 120"/>
                <a:gd name="T21" fmla="*/ 63 h 68"/>
                <a:gd name="T22" fmla="*/ 26 w 120"/>
                <a:gd name="T23" fmla="*/ 58 h 68"/>
                <a:gd name="T24" fmla="*/ 16 w 120"/>
                <a:gd name="T25" fmla="*/ 50 h 68"/>
                <a:gd name="T26" fmla="*/ 8 w 120"/>
                <a:gd name="T27" fmla="*/ 39 h 68"/>
                <a:gd name="T28" fmla="*/ 3 w 120"/>
                <a:gd name="T29" fmla="*/ 28 h 68"/>
                <a:gd name="T30" fmla="*/ 0 w 120"/>
                <a:gd name="T31" fmla="*/ 15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"/>
                <a:gd name="T49" fmla="*/ 0 h 68"/>
                <a:gd name="T50" fmla="*/ 120 w 120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" h="68">
                  <a:moveTo>
                    <a:pt x="120" y="0"/>
                  </a:moveTo>
                  <a:lnTo>
                    <a:pt x="120" y="12"/>
                  </a:lnTo>
                  <a:lnTo>
                    <a:pt x="118" y="25"/>
                  </a:lnTo>
                  <a:lnTo>
                    <a:pt x="113" y="37"/>
                  </a:lnTo>
                  <a:lnTo>
                    <a:pt x="106" y="47"/>
                  </a:lnTo>
                  <a:lnTo>
                    <a:pt x="96" y="56"/>
                  </a:lnTo>
                  <a:lnTo>
                    <a:pt x="86" y="62"/>
                  </a:lnTo>
                  <a:lnTo>
                    <a:pt x="74" y="67"/>
                  </a:lnTo>
                  <a:lnTo>
                    <a:pt x="61" y="68"/>
                  </a:lnTo>
                  <a:lnTo>
                    <a:pt x="49" y="68"/>
                  </a:lnTo>
                  <a:lnTo>
                    <a:pt x="36" y="63"/>
                  </a:lnTo>
                  <a:lnTo>
                    <a:pt x="26" y="58"/>
                  </a:lnTo>
                  <a:lnTo>
                    <a:pt x="16" y="50"/>
                  </a:lnTo>
                  <a:lnTo>
                    <a:pt x="8" y="39"/>
                  </a:lnTo>
                  <a:lnTo>
                    <a:pt x="3" y="28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32" name="Freeform 2940"/>
            <p:cNvSpPr>
              <a:spLocks noChangeAspect="1"/>
            </p:cNvSpPr>
            <p:nvPr/>
          </p:nvSpPr>
          <p:spPr bwMode="auto">
            <a:xfrm>
              <a:off x="1298" y="1070"/>
              <a:ext cx="134" cy="62"/>
            </a:xfrm>
            <a:custGeom>
              <a:avLst/>
              <a:gdLst>
                <a:gd name="T0" fmla="*/ 0 w 934"/>
                <a:gd name="T1" fmla="*/ 297 h 436"/>
                <a:gd name="T2" fmla="*/ 934 w 934"/>
                <a:gd name="T3" fmla="*/ 436 h 436"/>
                <a:gd name="T4" fmla="*/ 94 w 934"/>
                <a:gd name="T5" fmla="*/ 0 h 436"/>
                <a:gd name="T6" fmla="*/ 0 w 934"/>
                <a:gd name="T7" fmla="*/ 297 h 4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4"/>
                <a:gd name="T13" fmla="*/ 0 h 436"/>
                <a:gd name="T14" fmla="*/ 934 w 934"/>
                <a:gd name="T15" fmla="*/ 436 h 4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4" h="436">
                  <a:moveTo>
                    <a:pt x="0" y="297"/>
                  </a:moveTo>
                  <a:lnTo>
                    <a:pt x="934" y="436"/>
                  </a:lnTo>
                  <a:lnTo>
                    <a:pt x="94" y="0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33" name="Freeform 2941"/>
            <p:cNvSpPr>
              <a:spLocks noChangeAspect="1"/>
            </p:cNvSpPr>
            <p:nvPr/>
          </p:nvSpPr>
          <p:spPr bwMode="auto">
            <a:xfrm>
              <a:off x="1298" y="1070"/>
              <a:ext cx="134" cy="62"/>
            </a:xfrm>
            <a:custGeom>
              <a:avLst/>
              <a:gdLst>
                <a:gd name="T0" fmla="*/ 0 w 934"/>
                <a:gd name="T1" fmla="*/ 297 h 436"/>
                <a:gd name="T2" fmla="*/ 934 w 934"/>
                <a:gd name="T3" fmla="*/ 436 h 436"/>
                <a:gd name="T4" fmla="*/ 94 w 934"/>
                <a:gd name="T5" fmla="*/ 0 h 436"/>
                <a:gd name="T6" fmla="*/ 0 w 934"/>
                <a:gd name="T7" fmla="*/ 297 h 4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4"/>
                <a:gd name="T13" fmla="*/ 0 h 436"/>
                <a:gd name="T14" fmla="*/ 934 w 934"/>
                <a:gd name="T15" fmla="*/ 436 h 4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4" h="436">
                  <a:moveTo>
                    <a:pt x="0" y="297"/>
                  </a:moveTo>
                  <a:lnTo>
                    <a:pt x="934" y="436"/>
                  </a:lnTo>
                  <a:lnTo>
                    <a:pt x="94" y="0"/>
                  </a:lnTo>
                  <a:lnTo>
                    <a:pt x="0" y="2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34" name="Freeform 2942"/>
            <p:cNvSpPr>
              <a:spLocks noChangeAspect="1"/>
            </p:cNvSpPr>
            <p:nvPr/>
          </p:nvSpPr>
          <p:spPr bwMode="auto">
            <a:xfrm>
              <a:off x="3953" y="1645"/>
              <a:ext cx="44" cy="135"/>
            </a:xfrm>
            <a:custGeom>
              <a:avLst/>
              <a:gdLst>
                <a:gd name="T0" fmla="*/ 0 w 308"/>
                <a:gd name="T1" fmla="*/ 42 h 946"/>
                <a:gd name="T2" fmla="*/ 279 w 308"/>
                <a:gd name="T3" fmla="*/ 946 h 946"/>
                <a:gd name="T4" fmla="*/ 308 w 308"/>
                <a:gd name="T5" fmla="*/ 0 h 946"/>
                <a:gd name="T6" fmla="*/ 0 w 308"/>
                <a:gd name="T7" fmla="*/ 42 h 9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946"/>
                <a:gd name="T14" fmla="*/ 308 w 308"/>
                <a:gd name="T15" fmla="*/ 946 h 9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946">
                  <a:moveTo>
                    <a:pt x="0" y="42"/>
                  </a:moveTo>
                  <a:lnTo>
                    <a:pt x="279" y="946"/>
                  </a:lnTo>
                  <a:lnTo>
                    <a:pt x="308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35" name="Rectangle 2943"/>
            <p:cNvSpPr>
              <a:spLocks noChangeAspect="1" noChangeArrowheads="1"/>
            </p:cNvSpPr>
            <p:nvPr/>
          </p:nvSpPr>
          <p:spPr bwMode="auto">
            <a:xfrm>
              <a:off x="748" y="935"/>
              <a:ext cx="54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r>
                <a:rPr lang="en-US" altLang="zh-CN" sz="2400" b="0" baseline="-25000">
                  <a:solidFill>
                    <a:srgbClr val="000000"/>
                  </a:solidFill>
                </a:rPr>
                <a:t>e</a:t>
              </a:r>
              <a:endParaRPr lang="en-US" altLang="zh-CN" sz="2400"/>
            </a:p>
          </p:txBody>
        </p:sp>
        <p:sp>
          <p:nvSpPr>
            <p:cNvPr id="4536" name="Freeform 2944"/>
            <p:cNvSpPr>
              <a:spLocks noChangeAspect="1"/>
            </p:cNvSpPr>
            <p:nvPr/>
          </p:nvSpPr>
          <p:spPr bwMode="auto">
            <a:xfrm>
              <a:off x="3953" y="1645"/>
              <a:ext cx="44" cy="135"/>
            </a:xfrm>
            <a:custGeom>
              <a:avLst/>
              <a:gdLst>
                <a:gd name="T0" fmla="*/ 0 w 308"/>
                <a:gd name="T1" fmla="*/ 42 h 946"/>
                <a:gd name="T2" fmla="*/ 279 w 308"/>
                <a:gd name="T3" fmla="*/ 946 h 946"/>
                <a:gd name="T4" fmla="*/ 308 w 308"/>
                <a:gd name="T5" fmla="*/ 0 h 946"/>
                <a:gd name="T6" fmla="*/ 0 w 308"/>
                <a:gd name="T7" fmla="*/ 42 h 9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946"/>
                <a:gd name="T14" fmla="*/ 308 w 308"/>
                <a:gd name="T15" fmla="*/ 946 h 9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946">
                  <a:moveTo>
                    <a:pt x="0" y="42"/>
                  </a:moveTo>
                  <a:lnTo>
                    <a:pt x="279" y="946"/>
                  </a:lnTo>
                  <a:lnTo>
                    <a:pt x="308" y="0"/>
                  </a:lnTo>
                  <a:lnTo>
                    <a:pt x="0" y="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37" name="Freeform 2945"/>
            <p:cNvSpPr>
              <a:spLocks noChangeAspect="1"/>
            </p:cNvSpPr>
            <p:nvPr/>
          </p:nvSpPr>
          <p:spPr bwMode="auto">
            <a:xfrm>
              <a:off x="1985" y="1168"/>
              <a:ext cx="298" cy="791"/>
            </a:xfrm>
            <a:custGeom>
              <a:avLst/>
              <a:gdLst>
                <a:gd name="T0" fmla="*/ 2085 w 2085"/>
                <a:gd name="T1" fmla="*/ 0 h 5536"/>
                <a:gd name="T2" fmla="*/ 1955 w 2085"/>
                <a:gd name="T3" fmla="*/ 4 h 5536"/>
                <a:gd name="T4" fmla="*/ 1828 w 2085"/>
                <a:gd name="T5" fmla="*/ 19 h 5536"/>
                <a:gd name="T6" fmla="*/ 1702 w 2085"/>
                <a:gd name="T7" fmla="*/ 44 h 5536"/>
                <a:gd name="T8" fmla="*/ 1579 w 2085"/>
                <a:gd name="T9" fmla="*/ 78 h 5536"/>
                <a:gd name="T10" fmla="*/ 1460 w 2085"/>
                <a:gd name="T11" fmla="*/ 120 h 5536"/>
                <a:gd name="T12" fmla="*/ 1346 w 2085"/>
                <a:gd name="T13" fmla="*/ 171 h 5536"/>
                <a:gd name="T14" fmla="*/ 1236 w 2085"/>
                <a:gd name="T15" fmla="*/ 229 h 5536"/>
                <a:gd name="T16" fmla="*/ 1131 w 2085"/>
                <a:gd name="T17" fmla="*/ 292 h 5536"/>
                <a:gd name="T18" fmla="*/ 1032 w 2085"/>
                <a:gd name="T19" fmla="*/ 363 h 5536"/>
                <a:gd name="T20" fmla="*/ 938 w 2085"/>
                <a:gd name="T21" fmla="*/ 438 h 5536"/>
                <a:gd name="T22" fmla="*/ 849 w 2085"/>
                <a:gd name="T23" fmla="*/ 518 h 5536"/>
                <a:gd name="T24" fmla="*/ 766 w 2085"/>
                <a:gd name="T25" fmla="*/ 602 h 5536"/>
                <a:gd name="T26" fmla="*/ 688 w 2085"/>
                <a:gd name="T27" fmla="*/ 690 h 5536"/>
                <a:gd name="T28" fmla="*/ 614 w 2085"/>
                <a:gd name="T29" fmla="*/ 781 h 5536"/>
                <a:gd name="T30" fmla="*/ 545 w 2085"/>
                <a:gd name="T31" fmla="*/ 875 h 5536"/>
                <a:gd name="T32" fmla="*/ 481 w 2085"/>
                <a:gd name="T33" fmla="*/ 973 h 5536"/>
                <a:gd name="T34" fmla="*/ 421 w 2085"/>
                <a:gd name="T35" fmla="*/ 1073 h 5536"/>
                <a:gd name="T36" fmla="*/ 365 w 2085"/>
                <a:gd name="T37" fmla="*/ 1175 h 5536"/>
                <a:gd name="T38" fmla="*/ 314 w 2085"/>
                <a:gd name="T39" fmla="*/ 1279 h 5536"/>
                <a:gd name="T40" fmla="*/ 268 w 2085"/>
                <a:gd name="T41" fmla="*/ 1386 h 5536"/>
                <a:gd name="T42" fmla="*/ 224 w 2085"/>
                <a:gd name="T43" fmla="*/ 1495 h 5536"/>
                <a:gd name="T44" fmla="*/ 185 w 2085"/>
                <a:gd name="T45" fmla="*/ 1605 h 5536"/>
                <a:gd name="T46" fmla="*/ 117 w 2085"/>
                <a:gd name="T47" fmla="*/ 1830 h 5536"/>
                <a:gd name="T48" fmla="*/ 66 w 2085"/>
                <a:gd name="T49" fmla="*/ 2060 h 5536"/>
                <a:gd name="T50" fmla="*/ 30 w 2085"/>
                <a:gd name="T51" fmla="*/ 2294 h 5536"/>
                <a:gd name="T52" fmla="*/ 7 w 2085"/>
                <a:gd name="T53" fmla="*/ 2530 h 5536"/>
                <a:gd name="T54" fmla="*/ 0 w 2085"/>
                <a:gd name="T55" fmla="*/ 2767 h 5536"/>
                <a:gd name="T56" fmla="*/ 7 w 2085"/>
                <a:gd name="T57" fmla="*/ 3005 h 5536"/>
                <a:gd name="T58" fmla="*/ 30 w 2085"/>
                <a:gd name="T59" fmla="*/ 3242 h 5536"/>
                <a:gd name="T60" fmla="*/ 66 w 2085"/>
                <a:gd name="T61" fmla="*/ 3475 h 5536"/>
                <a:gd name="T62" fmla="*/ 117 w 2085"/>
                <a:gd name="T63" fmla="*/ 3705 h 5536"/>
                <a:gd name="T64" fmla="*/ 185 w 2085"/>
                <a:gd name="T65" fmla="*/ 3931 h 5536"/>
                <a:gd name="T66" fmla="*/ 224 w 2085"/>
                <a:gd name="T67" fmla="*/ 4040 h 5536"/>
                <a:gd name="T68" fmla="*/ 268 w 2085"/>
                <a:gd name="T69" fmla="*/ 4149 h 5536"/>
                <a:gd name="T70" fmla="*/ 314 w 2085"/>
                <a:gd name="T71" fmla="*/ 4255 h 5536"/>
                <a:gd name="T72" fmla="*/ 365 w 2085"/>
                <a:gd name="T73" fmla="*/ 4360 h 5536"/>
                <a:gd name="T74" fmla="*/ 421 w 2085"/>
                <a:gd name="T75" fmla="*/ 4462 h 5536"/>
                <a:gd name="T76" fmla="*/ 481 w 2085"/>
                <a:gd name="T77" fmla="*/ 4563 h 5536"/>
                <a:gd name="T78" fmla="*/ 545 w 2085"/>
                <a:gd name="T79" fmla="*/ 4659 h 5536"/>
                <a:gd name="T80" fmla="*/ 614 w 2085"/>
                <a:gd name="T81" fmla="*/ 4754 h 5536"/>
                <a:gd name="T82" fmla="*/ 688 w 2085"/>
                <a:gd name="T83" fmla="*/ 4846 h 5536"/>
                <a:gd name="T84" fmla="*/ 766 w 2085"/>
                <a:gd name="T85" fmla="*/ 4934 h 5536"/>
                <a:gd name="T86" fmla="*/ 849 w 2085"/>
                <a:gd name="T87" fmla="*/ 5018 h 5536"/>
                <a:gd name="T88" fmla="*/ 938 w 2085"/>
                <a:gd name="T89" fmla="*/ 5098 h 5536"/>
                <a:gd name="T90" fmla="*/ 1032 w 2085"/>
                <a:gd name="T91" fmla="*/ 5173 h 5536"/>
                <a:gd name="T92" fmla="*/ 1131 w 2085"/>
                <a:gd name="T93" fmla="*/ 5242 h 5536"/>
                <a:gd name="T94" fmla="*/ 1236 w 2085"/>
                <a:gd name="T95" fmla="*/ 5307 h 5536"/>
                <a:gd name="T96" fmla="*/ 1346 w 2085"/>
                <a:gd name="T97" fmla="*/ 5364 h 5536"/>
                <a:gd name="T98" fmla="*/ 1460 w 2085"/>
                <a:gd name="T99" fmla="*/ 5415 h 5536"/>
                <a:gd name="T100" fmla="*/ 1579 w 2085"/>
                <a:gd name="T101" fmla="*/ 5457 h 5536"/>
                <a:gd name="T102" fmla="*/ 1702 w 2085"/>
                <a:gd name="T103" fmla="*/ 5491 h 5536"/>
                <a:gd name="T104" fmla="*/ 1828 w 2085"/>
                <a:gd name="T105" fmla="*/ 5515 h 5536"/>
                <a:gd name="T106" fmla="*/ 1955 w 2085"/>
                <a:gd name="T107" fmla="*/ 5530 h 5536"/>
                <a:gd name="T108" fmla="*/ 2085 w 2085"/>
                <a:gd name="T109" fmla="*/ 5536 h 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85"/>
                <a:gd name="T166" fmla="*/ 0 h 5536"/>
                <a:gd name="T167" fmla="*/ 2085 w 2085"/>
                <a:gd name="T168" fmla="*/ 5536 h 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85" h="5536">
                  <a:moveTo>
                    <a:pt x="2085" y="0"/>
                  </a:moveTo>
                  <a:lnTo>
                    <a:pt x="1955" y="4"/>
                  </a:lnTo>
                  <a:lnTo>
                    <a:pt x="1828" y="19"/>
                  </a:lnTo>
                  <a:lnTo>
                    <a:pt x="1702" y="44"/>
                  </a:lnTo>
                  <a:lnTo>
                    <a:pt x="1579" y="78"/>
                  </a:lnTo>
                  <a:lnTo>
                    <a:pt x="1460" y="120"/>
                  </a:lnTo>
                  <a:lnTo>
                    <a:pt x="1346" y="171"/>
                  </a:lnTo>
                  <a:lnTo>
                    <a:pt x="1236" y="229"/>
                  </a:lnTo>
                  <a:lnTo>
                    <a:pt x="1131" y="292"/>
                  </a:lnTo>
                  <a:lnTo>
                    <a:pt x="1032" y="363"/>
                  </a:lnTo>
                  <a:lnTo>
                    <a:pt x="938" y="438"/>
                  </a:lnTo>
                  <a:lnTo>
                    <a:pt x="849" y="518"/>
                  </a:lnTo>
                  <a:lnTo>
                    <a:pt x="766" y="602"/>
                  </a:lnTo>
                  <a:lnTo>
                    <a:pt x="688" y="690"/>
                  </a:lnTo>
                  <a:lnTo>
                    <a:pt x="614" y="781"/>
                  </a:lnTo>
                  <a:lnTo>
                    <a:pt x="545" y="875"/>
                  </a:lnTo>
                  <a:lnTo>
                    <a:pt x="481" y="973"/>
                  </a:lnTo>
                  <a:lnTo>
                    <a:pt x="421" y="1073"/>
                  </a:lnTo>
                  <a:lnTo>
                    <a:pt x="365" y="1175"/>
                  </a:lnTo>
                  <a:lnTo>
                    <a:pt x="314" y="1279"/>
                  </a:lnTo>
                  <a:lnTo>
                    <a:pt x="268" y="1386"/>
                  </a:lnTo>
                  <a:lnTo>
                    <a:pt x="224" y="1495"/>
                  </a:lnTo>
                  <a:lnTo>
                    <a:pt x="185" y="1605"/>
                  </a:lnTo>
                  <a:lnTo>
                    <a:pt x="117" y="1830"/>
                  </a:lnTo>
                  <a:lnTo>
                    <a:pt x="66" y="2060"/>
                  </a:lnTo>
                  <a:lnTo>
                    <a:pt x="30" y="2294"/>
                  </a:lnTo>
                  <a:lnTo>
                    <a:pt x="7" y="2530"/>
                  </a:lnTo>
                  <a:lnTo>
                    <a:pt x="0" y="2767"/>
                  </a:lnTo>
                  <a:lnTo>
                    <a:pt x="7" y="3005"/>
                  </a:lnTo>
                  <a:lnTo>
                    <a:pt x="30" y="3242"/>
                  </a:lnTo>
                  <a:lnTo>
                    <a:pt x="66" y="3475"/>
                  </a:lnTo>
                  <a:lnTo>
                    <a:pt x="117" y="3705"/>
                  </a:lnTo>
                  <a:lnTo>
                    <a:pt x="185" y="3931"/>
                  </a:lnTo>
                  <a:lnTo>
                    <a:pt x="224" y="4040"/>
                  </a:lnTo>
                  <a:lnTo>
                    <a:pt x="268" y="4149"/>
                  </a:lnTo>
                  <a:lnTo>
                    <a:pt x="314" y="4255"/>
                  </a:lnTo>
                  <a:lnTo>
                    <a:pt x="365" y="4360"/>
                  </a:lnTo>
                  <a:lnTo>
                    <a:pt x="421" y="4462"/>
                  </a:lnTo>
                  <a:lnTo>
                    <a:pt x="481" y="4563"/>
                  </a:lnTo>
                  <a:lnTo>
                    <a:pt x="545" y="4659"/>
                  </a:lnTo>
                  <a:lnTo>
                    <a:pt x="614" y="4754"/>
                  </a:lnTo>
                  <a:lnTo>
                    <a:pt x="688" y="4846"/>
                  </a:lnTo>
                  <a:lnTo>
                    <a:pt x="766" y="4934"/>
                  </a:lnTo>
                  <a:lnTo>
                    <a:pt x="849" y="5018"/>
                  </a:lnTo>
                  <a:lnTo>
                    <a:pt x="938" y="5098"/>
                  </a:lnTo>
                  <a:lnTo>
                    <a:pt x="1032" y="5173"/>
                  </a:lnTo>
                  <a:lnTo>
                    <a:pt x="1131" y="5242"/>
                  </a:lnTo>
                  <a:lnTo>
                    <a:pt x="1236" y="5307"/>
                  </a:lnTo>
                  <a:lnTo>
                    <a:pt x="1346" y="5364"/>
                  </a:lnTo>
                  <a:lnTo>
                    <a:pt x="1460" y="5415"/>
                  </a:lnTo>
                  <a:lnTo>
                    <a:pt x="1579" y="5457"/>
                  </a:lnTo>
                  <a:lnTo>
                    <a:pt x="1702" y="5491"/>
                  </a:lnTo>
                  <a:lnTo>
                    <a:pt x="1828" y="5515"/>
                  </a:lnTo>
                  <a:lnTo>
                    <a:pt x="1955" y="5530"/>
                  </a:lnTo>
                  <a:lnTo>
                    <a:pt x="2085" y="553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38" name="Freeform 2946"/>
            <p:cNvSpPr>
              <a:spLocks noChangeAspect="1"/>
            </p:cNvSpPr>
            <p:nvPr/>
          </p:nvSpPr>
          <p:spPr bwMode="auto">
            <a:xfrm>
              <a:off x="2163" y="1168"/>
              <a:ext cx="298" cy="791"/>
            </a:xfrm>
            <a:custGeom>
              <a:avLst/>
              <a:gdLst>
                <a:gd name="T0" fmla="*/ 2084 w 2084"/>
                <a:gd name="T1" fmla="*/ 0 h 5536"/>
                <a:gd name="T2" fmla="*/ 1956 w 2084"/>
                <a:gd name="T3" fmla="*/ 4 h 5536"/>
                <a:gd name="T4" fmla="*/ 1827 w 2084"/>
                <a:gd name="T5" fmla="*/ 19 h 5536"/>
                <a:gd name="T6" fmla="*/ 1702 w 2084"/>
                <a:gd name="T7" fmla="*/ 44 h 5536"/>
                <a:gd name="T8" fmla="*/ 1580 w 2084"/>
                <a:gd name="T9" fmla="*/ 78 h 5536"/>
                <a:gd name="T10" fmla="*/ 1460 w 2084"/>
                <a:gd name="T11" fmla="*/ 120 h 5536"/>
                <a:gd name="T12" fmla="*/ 1345 w 2084"/>
                <a:gd name="T13" fmla="*/ 171 h 5536"/>
                <a:gd name="T14" fmla="*/ 1236 w 2084"/>
                <a:gd name="T15" fmla="*/ 229 h 5536"/>
                <a:gd name="T16" fmla="*/ 1132 w 2084"/>
                <a:gd name="T17" fmla="*/ 292 h 5536"/>
                <a:gd name="T18" fmla="*/ 1032 w 2084"/>
                <a:gd name="T19" fmla="*/ 363 h 5536"/>
                <a:gd name="T20" fmla="*/ 939 w 2084"/>
                <a:gd name="T21" fmla="*/ 438 h 5536"/>
                <a:gd name="T22" fmla="*/ 850 w 2084"/>
                <a:gd name="T23" fmla="*/ 518 h 5536"/>
                <a:gd name="T24" fmla="*/ 766 w 2084"/>
                <a:gd name="T25" fmla="*/ 602 h 5536"/>
                <a:gd name="T26" fmla="*/ 687 w 2084"/>
                <a:gd name="T27" fmla="*/ 690 h 5536"/>
                <a:gd name="T28" fmla="*/ 615 w 2084"/>
                <a:gd name="T29" fmla="*/ 781 h 5536"/>
                <a:gd name="T30" fmla="*/ 545 w 2084"/>
                <a:gd name="T31" fmla="*/ 875 h 5536"/>
                <a:gd name="T32" fmla="*/ 480 w 2084"/>
                <a:gd name="T33" fmla="*/ 973 h 5536"/>
                <a:gd name="T34" fmla="*/ 421 w 2084"/>
                <a:gd name="T35" fmla="*/ 1073 h 5536"/>
                <a:gd name="T36" fmla="*/ 366 w 2084"/>
                <a:gd name="T37" fmla="*/ 1175 h 5536"/>
                <a:gd name="T38" fmla="*/ 315 w 2084"/>
                <a:gd name="T39" fmla="*/ 1279 h 5536"/>
                <a:gd name="T40" fmla="*/ 267 w 2084"/>
                <a:gd name="T41" fmla="*/ 1386 h 5536"/>
                <a:gd name="T42" fmla="*/ 224 w 2084"/>
                <a:gd name="T43" fmla="*/ 1495 h 5536"/>
                <a:gd name="T44" fmla="*/ 185 w 2084"/>
                <a:gd name="T45" fmla="*/ 1605 h 5536"/>
                <a:gd name="T46" fmla="*/ 118 w 2084"/>
                <a:gd name="T47" fmla="*/ 1830 h 5536"/>
                <a:gd name="T48" fmla="*/ 67 w 2084"/>
                <a:gd name="T49" fmla="*/ 2060 h 5536"/>
                <a:gd name="T50" fmla="*/ 29 w 2084"/>
                <a:gd name="T51" fmla="*/ 2294 h 5536"/>
                <a:gd name="T52" fmla="*/ 8 w 2084"/>
                <a:gd name="T53" fmla="*/ 2530 h 5536"/>
                <a:gd name="T54" fmla="*/ 0 w 2084"/>
                <a:gd name="T55" fmla="*/ 2767 h 5536"/>
                <a:gd name="T56" fmla="*/ 8 w 2084"/>
                <a:gd name="T57" fmla="*/ 3005 h 5536"/>
                <a:gd name="T58" fmla="*/ 29 w 2084"/>
                <a:gd name="T59" fmla="*/ 3242 h 5536"/>
                <a:gd name="T60" fmla="*/ 67 w 2084"/>
                <a:gd name="T61" fmla="*/ 3475 h 5536"/>
                <a:gd name="T62" fmla="*/ 118 w 2084"/>
                <a:gd name="T63" fmla="*/ 3705 h 5536"/>
                <a:gd name="T64" fmla="*/ 185 w 2084"/>
                <a:gd name="T65" fmla="*/ 3931 h 5536"/>
                <a:gd name="T66" fmla="*/ 224 w 2084"/>
                <a:gd name="T67" fmla="*/ 4040 h 5536"/>
                <a:gd name="T68" fmla="*/ 267 w 2084"/>
                <a:gd name="T69" fmla="*/ 4149 h 5536"/>
                <a:gd name="T70" fmla="*/ 315 w 2084"/>
                <a:gd name="T71" fmla="*/ 4255 h 5536"/>
                <a:gd name="T72" fmla="*/ 366 w 2084"/>
                <a:gd name="T73" fmla="*/ 4360 h 5536"/>
                <a:gd name="T74" fmla="*/ 421 w 2084"/>
                <a:gd name="T75" fmla="*/ 4462 h 5536"/>
                <a:gd name="T76" fmla="*/ 480 w 2084"/>
                <a:gd name="T77" fmla="*/ 4563 h 5536"/>
                <a:gd name="T78" fmla="*/ 545 w 2084"/>
                <a:gd name="T79" fmla="*/ 4659 h 5536"/>
                <a:gd name="T80" fmla="*/ 615 w 2084"/>
                <a:gd name="T81" fmla="*/ 4754 h 5536"/>
                <a:gd name="T82" fmla="*/ 687 w 2084"/>
                <a:gd name="T83" fmla="*/ 4846 h 5536"/>
                <a:gd name="T84" fmla="*/ 766 w 2084"/>
                <a:gd name="T85" fmla="*/ 4934 h 5536"/>
                <a:gd name="T86" fmla="*/ 850 w 2084"/>
                <a:gd name="T87" fmla="*/ 5018 h 5536"/>
                <a:gd name="T88" fmla="*/ 939 w 2084"/>
                <a:gd name="T89" fmla="*/ 5098 h 5536"/>
                <a:gd name="T90" fmla="*/ 1032 w 2084"/>
                <a:gd name="T91" fmla="*/ 5173 h 5536"/>
                <a:gd name="T92" fmla="*/ 1132 w 2084"/>
                <a:gd name="T93" fmla="*/ 5242 h 5536"/>
                <a:gd name="T94" fmla="*/ 1236 w 2084"/>
                <a:gd name="T95" fmla="*/ 5307 h 5536"/>
                <a:gd name="T96" fmla="*/ 1345 w 2084"/>
                <a:gd name="T97" fmla="*/ 5364 h 5536"/>
                <a:gd name="T98" fmla="*/ 1460 w 2084"/>
                <a:gd name="T99" fmla="*/ 5415 h 5536"/>
                <a:gd name="T100" fmla="*/ 1580 w 2084"/>
                <a:gd name="T101" fmla="*/ 5457 h 5536"/>
                <a:gd name="T102" fmla="*/ 1702 w 2084"/>
                <a:gd name="T103" fmla="*/ 5491 h 5536"/>
                <a:gd name="T104" fmla="*/ 1827 w 2084"/>
                <a:gd name="T105" fmla="*/ 5515 h 5536"/>
                <a:gd name="T106" fmla="*/ 1956 w 2084"/>
                <a:gd name="T107" fmla="*/ 5530 h 5536"/>
                <a:gd name="T108" fmla="*/ 2084 w 2084"/>
                <a:gd name="T109" fmla="*/ 5536 h 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84"/>
                <a:gd name="T166" fmla="*/ 0 h 5536"/>
                <a:gd name="T167" fmla="*/ 2084 w 2084"/>
                <a:gd name="T168" fmla="*/ 5536 h 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84" h="5536">
                  <a:moveTo>
                    <a:pt x="2084" y="0"/>
                  </a:moveTo>
                  <a:lnTo>
                    <a:pt x="1956" y="4"/>
                  </a:lnTo>
                  <a:lnTo>
                    <a:pt x="1827" y="19"/>
                  </a:lnTo>
                  <a:lnTo>
                    <a:pt x="1702" y="44"/>
                  </a:lnTo>
                  <a:lnTo>
                    <a:pt x="1580" y="78"/>
                  </a:lnTo>
                  <a:lnTo>
                    <a:pt x="1460" y="120"/>
                  </a:lnTo>
                  <a:lnTo>
                    <a:pt x="1345" y="171"/>
                  </a:lnTo>
                  <a:lnTo>
                    <a:pt x="1236" y="229"/>
                  </a:lnTo>
                  <a:lnTo>
                    <a:pt x="1132" y="292"/>
                  </a:lnTo>
                  <a:lnTo>
                    <a:pt x="1032" y="363"/>
                  </a:lnTo>
                  <a:lnTo>
                    <a:pt x="939" y="438"/>
                  </a:lnTo>
                  <a:lnTo>
                    <a:pt x="850" y="518"/>
                  </a:lnTo>
                  <a:lnTo>
                    <a:pt x="766" y="602"/>
                  </a:lnTo>
                  <a:lnTo>
                    <a:pt x="687" y="690"/>
                  </a:lnTo>
                  <a:lnTo>
                    <a:pt x="615" y="781"/>
                  </a:lnTo>
                  <a:lnTo>
                    <a:pt x="545" y="875"/>
                  </a:lnTo>
                  <a:lnTo>
                    <a:pt x="480" y="973"/>
                  </a:lnTo>
                  <a:lnTo>
                    <a:pt x="421" y="1073"/>
                  </a:lnTo>
                  <a:lnTo>
                    <a:pt x="366" y="1175"/>
                  </a:lnTo>
                  <a:lnTo>
                    <a:pt x="315" y="1279"/>
                  </a:lnTo>
                  <a:lnTo>
                    <a:pt x="267" y="1386"/>
                  </a:lnTo>
                  <a:lnTo>
                    <a:pt x="224" y="1495"/>
                  </a:lnTo>
                  <a:lnTo>
                    <a:pt x="185" y="1605"/>
                  </a:lnTo>
                  <a:lnTo>
                    <a:pt x="118" y="1830"/>
                  </a:lnTo>
                  <a:lnTo>
                    <a:pt x="67" y="2060"/>
                  </a:lnTo>
                  <a:lnTo>
                    <a:pt x="29" y="2294"/>
                  </a:lnTo>
                  <a:lnTo>
                    <a:pt x="8" y="2530"/>
                  </a:lnTo>
                  <a:lnTo>
                    <a:pt x="0" y="2767"/>
                  </a:lnTo>
                  <a:lnTo>
                    <a:pt x="8" y="3005"/>
                  </a:lnTo>
                  <a:lnTo>
                    <a:pt x="29" y="3242"/>
                  </a:lnTo>
                  <a:lnTo>
                    <a:pt x="67" y="3475"/>
                  </a:lnTo>
                  <a:lnTo>
                    <a:pt x="118" y="3705"/>
                  </a:lnTo>
                  <a:lnTo>
                    <a:pt x="185" y="3931"/>
                  </a:lnTo>
                  <a:lnTo>
                    <a:pt x="224" y="4040"/>
                  </a:lnTo>
                  <a:lnTo>
                    <a:pt x="267" y="4149"/>
                  </a:lnTo>
                  <a:lnTo>
                    <a:pt x="315" y="4255"/>
                  </a:lnTo>
                  <a:lnTo>
                    <a:pt x="366" y="4360"/>
                  </a:lnTo>
                  <a:lnTo>
                    <a:pt x="421" y="4462"/>
                  </a:lnTo>
                  <a:lnTo>
                    <a:pt x="480" y="4563"/>
                  </a:lnTo>
                  <a:lnTo>
                    <a:pt x="545" y="4659"/>
                  </a:lnTo>
                  <a:lnTo>
                    <a:pt x="615" y="4754"/>
                  </a:lnTo>
                  <a:lnTo>
                    <a:pt x="687" y="4846"/>
                  </a:lnTo>
                  <a:lnTo>
                    <a:pt x="766" y="4934"/>
                  </a:lnTo>
                  <a:lnTo>
                    <a:pt x="850" y="5018"/>
                  </a:lnTo>
                  <a:lnTo>
                    <a:pt x="939" y="5098"/>
                  </a:lnTo>
                  <a:lnTo>
                    <a:pt x="1032" y="5173"/>
                  </a:lnTo>
                  <a:lnTo>
                    <a:pt x="1132" y="5242"/>
                  </a:lnTo>
                  <a:lnTo>
                    <a:pt x="1236" y="5307"/>
                  </a:lnTo>
                  <a:lnTo>
                    <a:pt x="1345" y="5364"/>
                  </a:lnTo>
                  <a:lnTo>
                    <a:pt x="1460" y="5415"/>
                  </a:lnTo>
                  <a:lnTo>
                    <a:pt x="1580" y="5457"/>
                  </a:lnTo>
                  <a:lnTo>
                    <a:pt x="1702" y="5491"/>
                  </a:lnTo>
                  <a:lnTo>
                    <a:pt x="1827" y="5515"/>
                  </a:lnTo>
                  <a:lnTo>
                    <a:pt x="1956" y="5530"/>
                  </a:lnTo>
                  <a:lnTo>
                    <a:pt x="2084" y="553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39" name="Line 2947"/>
            <p:cNvSpPr>
              <a:spLocks noChangeAspect="1" noChangeShapeType="1"/>
            </p:cNvSpPr>
            <p:nvPr/>
          </p:nvSpPr>
          <p:spPr bwMode="auto">
            <a:xfrm>
              <a:off x="967" y="1345"/>
              <a:ext cx="3116" cy="5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40" name="Line 2948"/>
            <p:cNvSpPr>
              <a:spLocks noChangeAspect="1" noChangeShapeType="1"/>
            </p:cNvSpPr>
            <p:nvPr/>
          </p:nvSpPr>
          <p:spPr bwMode="auto">
            <a:xfrm>
              <a:off x="921" y="1514"/>
              <a:ext cx="3137" cy="5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41" name="Line 2949"/>
            <p:cNvSpPr>
              <a:spLocks noChangeAspect="1" noChangeShapeType="1"/>
            </p:cNvSpPr>
            <p:nvPr/>
          </p:nvSpPr>
          <p:spPr bwMode="auto">
            <a:xfrm>
              <a:off x="936" y="1695"/>
              <a:ext cx="3156" cy="5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42" name="Line 2950"/>
            <p:cNvSpPr>
              <a:spLocks noChangeAspect="1" noChangeShapeType="1"/>
            </p:cNvSpPr>
            <p:nvPr/>
          </p:nvSpPr>
          <p:spPr bwMode="auto">
            <a:xfrm>
              <a:off x="967" y="1345"/>
              <a:ext cx="3138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43" name="Line 2951"/>
            <p:cNvSpPr>
              <a:spLocks noChangeAspect="1" noChangeShapeType="1"/>
            </p:cNvSpPr>
            <p:nvPr/>
          </p:nvSpPr>
          <p:spPr bwMode="auto">
            <a:xfrm>
              <a:off x="4631" y="1410"/>
              <a:ext cx="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44" name="Line 2952"/>
            <p:cNvSpPr>
              <a:spLocks noChangeAspect="1" noChangeShapeType="1"/>
            </p:cNvSpPr>
            <p:nvPr/>
          </p:nvSpPr>
          <p:spPr bwMode="auto">
            <a:xfrm>
              <a:off x="4615" y="1761"/>
              <a:ext cx="2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45" name="Freeform 2953"/>
            <p:cNvSpPr>
              <a:spLocks noChangeAspect="1"/>
            </p:cNvSpPr>
            <p:nvPr/>
          </p:nvSpPr>
          <p:spPr bwMode="auto">
            <a:xfrm>
              <a:off x="1743" y="1466"/>
              <a:ext cx="22" cy="104"/>
            </a:xfrm>
            <a:custGeom>
              <a:avLst/>
              <a:gdLst>
                <a:gd name="T0" fmla="*/ 0 w 160"/>
                <a:gd name="T1" fmla="*/ 731 h 731"/>
                <a:gd name="T2" fmla="*/ 92 w 160"/>
                <a:gd name="T3" fmla="*/ 368 h 731"/>
                <a:gd name="T4" fmla="*/ 160 w 160"/>
                <a:gd name="T5" fmla="*/ 0 h 731"/>
                <a:gd name="T6" fmla="*/ 0 60000 65536"/>
                <a:gd name="T7" fmla="*/ 0 60000 65536"/>
                <a:gd name="T8" fmla="*/ 0 60000 65536"/>
                <a:gd name="T9" fmla="*/ 0 w 160"/>
                <a:gd name="T10" fmla="*/ 0 h 731"/>
                <a:gd name="T11" fmla="*/ 160 w 160"/>
                <a:gd name="T12" fmla="*/ 731 h 7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731">
                  <a:moveTo>
                    <a:pt x="0" y="731"/>
                  </a:moveTo>
                  <a:lnTo>
                    <a:pt x="92" y="368"/>
                  </a:lnTo>
                  <a:lnTo>
                    <a:pt x="16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46" name="Freeform 2954"/>
            <p:cNvSpPr>
              <a:spLocks noChangeAspect="1"/>
            </p:cNvSpPr>
            <p:nvPr/>
          </p:nvSpPr>
          <p:spPr bwMode="auto">
            <a:xfrm>
              <a:off x="1747" y="1134"/>
              <a:ext cx="20" cy="105"/>
            </a:xfrm>
            <a:custGeom>
              <a:avLst/>
              <a:gdLst>
                <a:gd name="T0" fmla="*/ 146 w 146"/>
                <a:gd name="T1" fmla="*/ 733 h 733"/>
                <a:gd name="T2" fmla="*/ 85 w 146"/>
                <a:gd name="T3" fmla="*/ 364 h 733"/>
                <a:gd name="T4" fmla="*/ 0 w 146"/>
                <a:gd name="T5" fmla="*/ 0 h 733"/>
                <a:gd name="T6" fmla="*/ 0 60000 65536"/>
                <a:gd name="T7" fmla="*/ 0 60000 65536"/>
                <a:gd name="T8" fmla="*/ 0 60000 65536"/>
                <a:gd name="T9" fmla="*/ 0 w 146"/>
                <a:gd name="T10" fmla="*/ 0 h 733"/>
                <a:gd name="T11" fmla="*/ 146 w 146"/>
                <a:gd name="T12" fmla="*/ 733 h 7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6" h="733">
                  <a:moveTo>
                    <a:pt x="146" y="733"/>
                  </a:moveTo>
                  <a:lnTo>
                    <a:pt x="85" y="36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47" name="Line 2955"/>
            <p:cNvSpPr>
              <a:spLocks noChangeAspect="1" noChangeShapeType="1"/>
            </p:cNvSpPr>
            <p:nvPr/>
          </p:nvSpPr>
          <p:spPr bwMode="auto">
            <a:xfrm flipV="1">
              <a:off x="1774" y="1345"/>
              <a:ext cx="1" cy="1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48" name="Freeform 2956"/>
            <p:cNvSpPr>
              <a:spLocks noChangeAspect="1"/>
            </p:cNvSpPr>
            <p:nvPr/>
          </p:nvSpPr>
          <p:spPr bwMode="auto">
            <a:xfrm>
              <a:off x="1748" y="1360"/>
              <a:ext cx="35" cy="108"/>
            </a:xfrm>
            <a:custGeom>
              <a:avLst/>
              <a:gdLst>
                <a:gd name="T0" fmla="*/ 0 w 246"/>
                <a:gd name="T1" fmla="*/ 734 h 756"/>
                <a:gd name="T2" fmla="*/ 246 w 246"/>
                <a:gd name="T3" fmla="*/ 756 h 756"/>
                <a:gd name="T4" fmla="*/ 185 w 246"/>
                <a:gd name="T5" fmla="*/ 0 h 756"/>
                <a:gd name="T6" fmla="*/ 0 w 246"/>
                <a:gd name="T7" fmla="*/ 734 h 7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"/>
                <a:gd name="T13" fmla="*/ 0 h 756"/>
                <a:gd name="T14" fmla="*/ 246 w 246"/>
                <a:gd name="T15" fmla="*/ 756 h 7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" h="756">
                  <a:moveTo>
                    <a:pt x="0" y="734"/>
                  </a:moveTo>
                  <a:lnTo>
                    <a:pt x="246" y="756"/>
                  </a:lnTo>
                  <a:lnTo>
                    <a:pt x="185" y="0"/>
                  </a:lnTo>
                  <a:lnTo>
                    <a:pt x="0" y="73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49" name="Freeform 2957"/>
            <p:cNvSpPr>
              <a:spLocks noChangeAspect="1"/>
            </p:cNvSpPr>
            <p:nvPr/>
          </p:nvSpPr>
          <p:spPr bwMode="auto">
            <a:xfrm>
              <a:off x="1748" y="1360"/>
              <a:ext cx="35" cy="108"/>
            </a:xfrm>
            <a:custGeom>
              <a:avLst/>
              <a:gdLst>
                <a:gd name="T0" fmla="*/ 0 w 246"/>
                <a:gd name="T1" fmla="*/ 734 h 756"/>
                <a:gd name="T2" fmla="*/ 246 w 246"/>
                <a:gd name="T3" fmla="*/ 756 h 756"/>
                <a:gd name="T4" fmla="*/ 185 w 246"/>
                <a:gd name="T5" fmla="*/ 0 h 756"/>
                <a:gd name="T6" fmla="*/ 0 w 246"/>
                <a:gd name="T7" fmla="*/ 734 h 7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"/>
                <a:gd name="T13" fmla="*/ 0 h 756"/>
                <a:gd name="T14" fmla="*/ 246 w 246"/>
                <a:gd name="T15" fmla="*/ 756 h 7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" h="756">
                  <a:moveTo>
                    <a:pt x="0" y="734"/>
                  </a:moveTo>
                  <a:lnTo>
                    <a:pt x="246" y="756"/>
                  </a:lnTo>
                  <a:lnTo>
                    <a:pt x="185" y="0"/>
                  </a:lnTo>
                  <a:lnTo>
                    <a:pt x="0" y="73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50" name="Freeform 2958"/>
            <p:cNvSpPr>
              <a:spLocks noChangeAspect="1"/>
            </p:cNvSpPr>
            <p:nvPr/>
          </p:nvSpPr>
          <p:spPr bwMode="auto">
            <a:xfrm>
              <a:off x="1750" y="1237"/>
              <a:ext cx="35" cy="108"/>
            </a:xfrm>
            <a:custGeom>
              <a:avLst/>
              <a:gdLst>
                <a:gd name="T0" fmla="*/ 248 w 248"/>
                <a:gd name="T1" fmla="*/ 0 h 754"/>
                <a:gd name="T2" fmla="*/ 0 w 248"/>
                <a:gd name="T3" fmla="*/ 16 h 754"/>
                <a:gd name="T4" fmla="*/ 173 w 248"/>
                <a:gd name="T5" fmla="*/ 754 h 754"/>
                <a:gd name="T6" fmla="*/ 248 w 248"/>
                <a:gd name="T7" fmla="*/ 0 h 7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754"/>
                <a:gd name="T14" fmla="*/ 248 w 248"/>
                <a:gd name="T15" fmla="*/ 754 h 7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754">
                  <a:moveTo>
                    <a:pt x="248" y="0"/>
                  </a:moveTo>
                  <a:lnTo>
                    <a:pt x="0" y="16"/>
                  </a:lnTo>
                  <a:lnTo>
                    <a:pt x="173" y="754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51" name="Freeform 2959"/>
            <p:cNvSpPr>
              <a:spLocks noChangeAspect="1"/>
            </p:cNvSpPr>
            <p:nvPr/>
          </p:nvSpPr>
          <p:spPr bwMode="auto">
            <a:xfrm>
              <a:off x="1750" y="1237"/>
              <a:ext cx="35" cy="108"/>
            </a:xfrm>
            <a:custGeom>
              <a:avLst/>
              <a:gdLst>
                <a:gd name="T0" fmla="*/ 248 w 248"/>
                <a:gd name="T1" fmla="*/ 0 h 754"/>
                <a:gd name="T2" fmla="*/ 0 w 248"/>
                <a:gd name="T3" fmla="*/ 16 h 754"/>
                <a:gd name="T4" fmla="*/ 173 w 248"/>
                <a:gd name="T5" fmla="*/ 754 h 754"/>
                <a:gd name="T6" fmla="*/ 248 w 248"/>
                <a:gd name="T7" fmla="*/ 0 h 7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754"/>
                <a:gd name="T14" fmla="*/ 248 w 248"/>
                <a:gd name="T15" fmla="*/ 754 h 7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754">
                  <a:moveTo>
                    <a:pt x="248" y="0"/>
                  </a:moveTo>
                  <a:lnTo>
                    <a:pt x="0" y="16"/>
                  </a:lnTo>
                  <a:lnTo>
                    <a:pt x="173" y="754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52" name="Line 2960"/>
            <p:cNvSpPr>
              <a:spLocks noChangeAspect="1" noChangeShapeType="1"/>
            </p:cNvSpPr>
            <p:nvPr/>
          </p:nvSpPr>
          <p:spPr bwMode="auto">
            <a:xfrm>
              <a:off x="1774" y="1350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53" name="Line 2961"/>
            <p:cNvSpPr>
              <a:spLocks noChangeAspect="1" noChangeShapeType="1"/>
            </p:cNvSpPr>
            <p:nvPr/>
          </p:nvSpPr>
          <p:spPr bwMode="auto">
            <a:xfrm>
              <a:off x="967" y="1345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54" name="Line 2962"/>
            <p:cNvSpPr>
              <a:spLocks noChangeAspect="1" noChangeShapeType="1"/>
            </p:cNvSpPr>
            <p:nvPr/>
          </p:nvSpPr>
          <p:spPr bwMode="auto">
            <a:xfrm>
              <a:off x="967" y="1345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55" name="Line 2963"/>
            <p:cNvSpPr>
              <a:spLocks noChangeAspect="1" noChangeShapeType="1"/>
            </p:cNvSpPr>
            <p:nvPr/>
          </p:nvSpPr>
          <p:spPr bwMode="auto">
            <a:xfrm>
              <a:off x="4083" y="1401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56" name="Rectangle 2964"/>
            <p:cNvSpPr>
              <a:spLocks noChangeAspect="1" noChangeArrowheads="1"/>
            </p:cNvSpPr>
            <p:nvPr/>
          </p:nvSpPr>
          <p:spPr bwMode="auto">
            <a:xfrm>
              <a:off x="1690" y="1507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A</a:t>
              </a:r>
              <a:endParaRPr lang="en-US" altLang="zh-CN" sz="2400"/>
            </a:p>
          </p:txBody>
        </p:sp>
        <p:sp>
          <p:nvSpPr>
            <p:cNvPr id="4557" name="Rectangle 2965"/>
            <p:cNvSpPr>
              <a:spLocks noChangeAspect="1" noChangeArrowheads="1"/>
            </p:cNvSpPr>
            <p:nvPr/>
          </p:nvSpPr>
          <p:spPr bwMode="auto">
            <a:xfrm>
              <a:off x="1992" y="1509"/>
              <a:ext cx="1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D</a:t>
              </a:r>
              <a:endParaRPr lang="en-US" altLang="zh-CN" sz="2400"/>
            </a:p>
          </p:txBody>
        </p:sp>
        <p:sp>
          <p:nvSpPr>
            <p:cNvPr id="4558" name="Rectangle 2966"/>
            <p:cNvSpPr>
              <a:spLocks noChangeAspect="1" noChangeArrowheads="1"/>
            </p:cNvSpPr>
            <p:nvPr/>
          </p:nvSpPr>
          <p:spPr bwMode="auto">
            <a:xfrm>
              <a:off x="1732" y="1693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B</a:t>
              </a:r>
              <a:endParaRPr lang="en-US" altLang="zh-CN" sz="2400"/>
            </a:p>
          </p:txBody>
        </p:sp>
        <p:sp>
          <p:nvSpPr>
            <p:cNvPr id="4559" name="Rectangle 2967"/>
            <p:cNvSpPr>
              <a:spLocks noChangeAspect="1" noChangeArrowheads="1"/>
            </p:cNvSpPr>
            <p:nvPr/>
          </p:nvSpPr>
          <p:spPr bwMode="auto">
            <a:xfrm>
              <a:off x="1898" y="1689"/>
              <a:ext cx="12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C</a:t>
              </a:r>
              <a:endParaRPr lang="en-US" altLang="zh-CN" sz="2400"/>
            </a:p>
          </p:txBody>
        </p:sp>
        <p:sp>
          <p:nvSpPr>
            <p:cNvPr id="4560" name="Line 2968"/>
            <p:cNvSpPr>
              <a:spLocks noChangeAspect="1" noChangeShapeType="1"/>
            </p:cNvSpPr>
            <p:nvPr/>
          </p:nvSpPr>
          <p:spPr bwMode="auto">
            <a:xfrm>
              <a:off x="4105" y="1345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61" name="Line 2969"/>
            <p:cNvSpPr>
              <a:spLocks noChangeAspect="1" noChangeShapeType="1"/>
            </p:cNvSpPr>
            <p:nvPr/>
          </p:nvSpPr>
          <p:spPr bwMode="auto">
            <a:xfrm flipH="1" flipV="1">
              <a:off x="4105" y="1345"/>
              <a:ext cx="250" cy="218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62" name="Line 2970"/>
            <p:cNvSpPr>
              <a:spLocks noChangeAspect="1" noChangeShapeType="1"/>
            </p:cNvSpPr>
            <p:nvPr/>
          </p:nvSpPr>
          <p:spPr bwMode="auto">
            <a:xfrm flipH="1" flipV="1">
              <a:off x="4083" y="1401"/>
              <a:ext cx="272" cy="162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63" name="Freeform 2971"/>
            <p:cNvSpPr>
              <a:spLocks noChangeAspect="1"/>
            </p:cNvSpPr>
            <p:nvPr/>
          </p:nvSpPr>
          <p:spPr bwMode="auto">
            <a:xfrm>
              <a:off x="4185" y="1337"/>
              <a:ext cx="199" cy="78"/>
            </a:xfrm>
            <a:custGeom>
              <a:avLst/>
              <a:gdLst>
                <a:gd name="T0" fmla="*/ 1393 w 1393"/>
                <a:gd name="T1" fmla="*/ 12 h 544"/>
                <a:gd name="T2" fmla="*/ 1239 w 1393"/>
                <a:gd name="T3" fmla="*/ 0 h 544"/>
                <a:gd name="T4" fmla="*/ 1083 w 1393"/>
                <a:gd name="T5" fmla="*/ 3 h 544"/>
                <a:gd name="T6" fmla="*/ 929 w 1393"/>
                <a:gd name="T7" fmla="*/ 22 h 544"/>
                <a:gd name="T8" fmla="*/ 777 w 1393"/>
                <a:gd name="T9" fmla="*/ 55 h 544"/>
                <a:gd name="T10" fmla="*/ 629 w 1393"/>
                <a:gd name="T11" fmla="*/ 102 h 544"/>
                <a:gd name="T12" fmla="*/ 487 w 1393"/>
                <a:gd name="T13" fmla="*/ 165 h 544"/>
                <a:gd name="T14" fmla="*/ 352 w 1393"/>
                <a:gd name="T15" fmla="*/ 241 h 544"/>
                <a:gd name="T16" fmla="*/ 225 w 1393"/>
                <a:gd name="T17" fmla="*/ 330 h 544"/>
                <a:gd name="T18" fmla="*/ 107 w 1393"/>
                <a:gd name="T19" fmla="*/ 431 h 544"/>
                <a:gd name="T20" fmla="*/ 0 w 1393"/>
                <a:gd name="T21" fmla="*/ 544 h 5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93"/>
                <a:gd name="T34" fmla="*/ 0 h 544"/>
                <a:gd name="T35" fmla="*/ 1393 w 1393"/>
                <a:gd name="T36" fmla="*/ 544 h 5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93" h="544">
                  <a:moveTo>
                    <a:pt x="1393" y="12"/>
                  </a:moveTo>
                  <a:lnTo>
                    <a:pt x="1239" y="0"/>
                  </a:lnTo>
                  <a:lnTo>
                    <a:pt x="1083" y="3"/>
                  </a:lnTo>
                  <a:lnTo>
                    <a:pt x="929" y="22"/>
                  </a:lnTo>
                  <a:lnTo>
                    <a:pt x="777" y="55"/>
                  </a:lnTo>
                  <a:lnTo>
                    <a:pt x="629" y="102"/>
                  </a:lnTo>
                  <a:lnTo>
                    <a:pt x="487" y="165"/>
                  </a:lnTo>
                  <a:lnTo>
                    <a:pt x="352" y="241"/>
                  </a:lnTo>
                  <a:lnTo>
                    <a:pt x="225" y="330"/>
                  </a:lnTo>
                  <a:lnTo>
                    <a:pt x="107" y="431"/>
                  </a:lnTo>
                  <a:lnTo>
                    <a:pt x="0" y="54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64" name="Line 2972"/>
            <p:cNvSpPr>
              <a:spLocks noChangeAspect="1" noChangeShapeType="1"/>
            </p:cNvSpPr>
            <p:nvPr/>
          </p:nvSpPr>
          <p:spPr bwMode="auto">
            <a:xfrm>
              <a:off x="4384" y="1339"/>
              <a:ext cx="76" cy="1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65" name="Freeform 2973"/>
            <p:cNvSpPr>
              <a:spLocks noChangeAspect="1"/>
            </p:cNvSpPr>
            <p:nvPr/>
          </p:nvSpPr>
          <p:spPr bwMode="auto">
            <a:xfrm>
              <a:off x="4272" y="1337"/>
              <a:ext cx="106" cy="16"/>
            </a:xfrm>
            <a:custGeom>
              <a:avLst/>
              <a:gdLst>
                <a:gd name="T0" fmla="*/ 739 w 739"/>
                <a:gd name="T1" fmla="*/ 8 h 112"/>
                <a:gd name="T2" fmla="*/ 587 w 739"/>
                <a:gd name="T3" fmla="*/ 0 h 112"/>
                <a:gd name="T4" fmla="*/ 437 w 739"/>
                <a:gd name="T5" fmla="*/ 7 h 112"/>
                <a:gd name="T6" fmla="*/ 288 w 739"/>
                <a:gd name="T7" fmla="*/ 28 h 112"/>
                <a:gd name="T8" fmla="*/ 142 w 739"/>
                <a:gd name="T9" fmla="*/ 63 h 112"/>
                <a:gd name="T10" fmla="*/ 0 w 739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9"/>
                <a:gd name="T19" fmla="*/ 0 h 112"/>
                <a:gd name="T20" fmla="*/ 739 w 739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9" h="112">
                  <a:moveTo>
                    <a:pt x="739" y="8"/>
                  </a:moveTo>
                  <a:lnTo>
                    <a:pt x="587" y="0"/>
                  </a:lnTo>
                  <a:lnTo>
                    <a:pt x="437" y="7"/>
                  </a:lnTo>
                  <a:lnTo>
                    <a:pt x="288" y="28"/>
                  </a:lnTo>
                  <a:lnTo>
                    <a:pt x="142" y="63"/>
                  </a:lnTo>
                  <a:lnTo>
                    <a:pt x="0" y="11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66" name="Freeform 2974"/>
            <p:cNvSpPr>
              <a:spLocks noChangeAspect="1"/>
            </p:cNvSpPr>
            <p:nvPr/>
          </p:nvSpPr>
          <p:spPr bwMode="auto">
            <a:xfrm>
              <a:off x="4130" y="1550"/>
              <a:ext cx="19" cy="105"/>
            </a:xfrm>
            <a:custGeom>
              <a:avLst/>
              <a:gdLst>
                <a:gd name="T0" fmla="*/ 1 w 134"/>
                <a:gd name="T1" fmla="*/ 0 h 736"/>
                <a:gd name="T2" fmla="*/ 0 w 134"/>
                <a:gd name="T3" fmla="*/ 151 h 736"/>
                <a:gd name="T4" fmla="*/ 13 w 134"/>
                <a:gd name="T5" fmla="*/ 301 h 736"/>
                <a:gd name="T6" fmla="*/ 39 w 134"/>
                <a:gd name="T7" fmla="*/ 449 h 736"/>
                <a:gd name="T8" fmla="*/ 80 w 134"/>
                <a:gd name="T9" fmla="*/ 595 h 736"/>
                <a:gd name="T10" fmla="*/ 134 w 134"/>
                <a:gd name="T11" fmla="*/ 736 h 7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4"/>
                <a:gd name="T19" fmla="*/ 0 h 736"/>
                <a:gd name="T20" fmla="*/ 134 w 134"/>
                <a:gd name="T21" fmla="*/ 736 h 7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4" h="736">
                  <a:moveTo>
                    <a:pt x="1" y="0"/>
                  </a:moveTo>
                  <a:lnTo>
                    <a:pt x="0" y="151"/>
                  </a:lnTo>
                  <a:lnTo>
                    <a:pt x="13" y="301"/>
                  </a:lnTo>
                  <a:lnTo>
                    <a:pt x="39" y="449"/>
                  </a:lnTo>
                  <a:lnTo>
                    <a:pt x="80" y="595"/>
                  </a:lnTo>
                  <a:lnTo>
                    <a:pt x="134" y="73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67" name="Freeform 2975"/>
            <p:cNvSpPr>
              <a:spLocks noChangeAspect="1"/>
            </p:cNvSpPr>
            <p:nvPr/>
          </p:nvSpPr>
          <p:spPr bwMode="auto">
            <a:xfrm>
              <a:off x="4161" y="1415"/>
              <a:ext cx="24" cy="33"/>
            </a:xfrm>
            <a:custGeom>
              <a:avLst/>
              <a:gdLst>
                <a:gd name="T0" fmla="*/ 166 w 166"/>
                <a:gd name="T1" fmla="*/ 0 h 229"/>
                <a:gd name="T2" fmla="*/ 77 w 166"/>
                <a:gd name="T3" fmla="*/ 110 h 229"/>
                <a:gd name="T4" fmla="*/ 0 w 166"/>
                <a:gd name="T5" fmla="*/ 229 h 229"/>
                <a:gd name="T6" fmla="*/ 0 60000 65536"/>
                <a:gd name="T7" fmla="*/ 0 60000 65536"/>
                <a:gd name="T8" fmla="*/ 0 60000 65536"/>
                <a:gd name="T9" fmla="*/ 0 w 166"/>
                <a:gd name="T10" fmla="*/ 0 h 229"/>
                <a:gd name="T11" fmla="*/ 166 w 166"/>
                <a:gd name="T12" fmla="*/ 229 h 2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229">
                  <a:moveTo>
                    <a:pt x="166" y="0"/>
                  </a:moveTo>
                  <a:lnTo>
                    <a:pt x="77" y="110"/>
                  </a:lnTo>
                  <a:lnTo>
                    <a:pt x="0" y="229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68" name="Freeform 2976"/>
            <p:cNvSpPr>
              <a:spLocks noChangeAspect="1"/>
            </p:cNvSpPr>
            <p:nvPr/>
          </p:nvSpPr>
          <p:spPr bwMode="auto">
            <a:xfrm>
              <a:off x="4185" y="1339"/>
              <a:ext cx="97" cy="76"/>
            </a:xfrm>
            <a:custGeom>
              <a:avLst/>
              <a:gdLst>
                <a:gd name="T0" fmla="*/ 679 w 679"/>
                <a:gd name="T1" fmla="*/ 203 h 534"/>
                <a:gd name="T2" fmla="*/ 536 w 679"/>
                <a:gd name="T3" fmla="*/ 0 h 534"/>
                <a:gd name="T4" fmla="*/ 0 w 679"/>
                <a:gd name="T5" fmla="*/ 534 h 534"/>
                <a:gd name="T6" fmla="*/ 679 w 679"/>
                <a:gd name="T7" fmla="*/ 203 h 5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9"/>
                <a:gd name="T13" fmla="*/ 0 h 534"/>
                <a:gd name="T14" fmla="*/ 679 w 679"/>
                <a:gd name="T15" fmla="*/ 534 h 5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9" h="534">
                  <a:moveTo>
                    <a:pt x="679" y="203"/>
                  </a:moveTo>
                  <a:lnTo>
                    <a:pt x="536" y="0"/>
                  </a:lnTo>
                  <a:lnTo>
                    <a:pt x="0" y="534"/>
                  </a:lnTo>
                  <a:lnTo>
                    <a:pt x="679" y="20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69" name="Freeform 2977"/>
            <p:cNvSpPr>
              <a:spLocks noChangeAspect="1"/>
            </p:cNvSpPr>
            <p:nvPr/>
          </p:nvSpPr>
          <p:spPr bwMode="auto">
            <a:xfrm>
              <a:off x="4185" y="1339"/>
              <a:ext cx="97" cy="76"/>
            </a:xfrm>
            <a:custGeom>
              <a:avLst/>
              <a:gdLst>
                <a:gd name="T0" fmla="*/ 679 w 679"/>
                <a:gd name="T1" fmla="*/ 203 h 534"/>
                <a:gd name="T2" fmla="*/ 536 w 679"/>
                <a:gd name="T3" fmla="*/ 0 h 534"/>
                <a:gd name="T4" fmla="*/ 0 w 679"/>
                <a:gd name="T5" fmla="*/ 534 h 534"/>
                <a:gd name="T6" fmla="*/ 679 w 679"/>
                <a:gd name="T7" fmla="*/ 203 h 5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9"/>
                <a:gd name="T13" fmla="*/ 0 h 534"/>
                <a:gd name="T14" fmla="*/ 679 w 679"/>
                <a:gd name="T15" fmla="*/ 534 h 5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9" h="534">
                  <a:moveTo>
                    <a:pt x="679" y="203"/>
                  </a:moveTo>
                  <a:lnTo>
                    <a:pt x="536" y="0"/>
                  </a:lnTo>
                  <a:lnTo>
                    <a:pt x="0" y="534"/>
                  </a:lnTo>
                  <a:lnTo>
                    <a:pt x="679" y="203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70" name="Freeform 2978"/>
            <p:cNvSpPr>
              <a:spLocks noChangeAspect="1"/>
            </p:cNvSpPr>
            <p:nvPr/>
          </p:nvSpPr>
          <p:spPr bwMode="auto">
            <a:xfrm>
              <a:off x="4113" y="1448"/>
              <a:ext cx="48" cy="107"/>
            </a:xfrm>
            <a:custGeom>
              <a:avLst/>
              <a:gdLst>
                <a:gd name="T0" fmla="*/ 0 w 338"/>
                <a:gd name="T1" fmla="*/ 678 h 751"/>
                <a:gd name="T2" fmla="*/ 238 w 338"/>
                <a:gd name="T3" fmla="*/ 751 h 751"/>
                <a:gd name="T4" fmla="*/ 338 w 338"/>
                <a:gd name="T5" fmla="*/ 0 h 751"/>
                <a:gd name="T6" fmla="*/ 0 w 338"/>
                <a:gd name="T7" fmla="*/ 678 h 7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8"/>
                <a:gd name="T13" fmla="*/ 0 h 751"/>
                <a:gd name="T14" fmla="*/ 338 w 338"/>
                <a:gd name="T15" fmla="*/ 751 h 7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8" h="751">
                  <a:moveTo>
                    <a:pt x="0" y="678"/>
                  </a:moveTo>
                  <a:lnTo>
                    <a:pt x="238" y="751"/>
                  </a:lnTo>
                  <a:lnTo>
                    <a:pt x="338" y="0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71" name="Freeform 2979"/>
            <p:cNvSpPr>
              <a:spLocks noChangeAspect="1"/>
            </p:cNvSpPr>
            <p:nvPr/>
          </p:nvSpPr>
          <p:spPr bwMode="auto">
            <a:xfrm>
              <a:off x="4113" y="1448"/>
              <a:ext cx="48" cy="107"/>
            </a:xfrm>
            <a:custGeom>
              <a:avLst/>
              <a:gdLst>
                <a:gd name="T0" fmla="*/ 0 w 338"/>
                <a:gd name="T1" fmla="*/ 678 h 751"/>
                <a:gd name="T2" fmla="*/ 238 w 338"/>
                <a:gd name="T3" fmla="*/ 751 h 751"/>
                <a:gd name="T4" fmla="*/ 338 w 338"/>
                <a:gd name="T5" fmla="*/ 0 h 751"/>
                <a:gd name="T6" fmla="*/ 0 w 338"/>
                <a:gd name="T7" fmla="*/ 678 h 7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8"/>
                <a:gd name="T13" fmla="*/ 0 h 751"/>
                <a:gd name="T14" fmla="*/ 338 w 338"/>
                <a:gd name="T15" fmla="*/ 751 h 7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8" h="751">
                  <a:moveTo>
                    <a:pt x="0" y="678"/>
                  </a:moveTo>
                  <a:lnTo>
                    <a:pt x="238" y="751"/>
                  </a:lnTo>
                  <a:lnTo>
                    <a:pt x="338" y="0"/>
                  </a:lnTo>
                  <a:lnTo>
                    <a:pt x="0" y="67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72" name="Line 2980"/>
            <p:cNvSpPr>
              <a:spLocks noChangeAspect="1" noChangeShapeType="1"/>
            </p:cNvSpPr>
            <p:nvPr/>
          </p:nvSpPr>
          <p:spPr bwMode="auto">
            <a:xfrm>
              <a:off x="4169" y="1436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73" name="Line 2981"/>
            <p:cNvSpPr>
              <a:spLocks noChangeAspect="1" noChangeShapeType="1"/>
            </p:cNvSpPr>
            <p:nvPr/>
          </p:nvSpPr>
          <p:spPr bwMode="auto">
            <a:xfrm>
              <a:off x="4355" y="1563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74" name="Line 2982"/>
            <p:cNvSpPr>
              <a:spLocks noChangeAspect="1" noChangeShapeType="1"/>
            </p:cNvSpPr>
            <p:nvPr/>
          </p:nvSpPr>
          <p:spPr bwMode="auto">
            <a:xfrm>
              <a:off x="4355" y="1563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75" name="Line 2983"/>
            <p:cNvSpPr>
              <a:spLocks noChangeAspect="1" noChangeShapeType="1"/>
            </p:cNvSpPr>
            <p:nvPr/>
          </p:nvSpPr>
          <p:spPr bwMode="auto">
            <a:xfrm>
              <a:off x="4083" y="1401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76" name="Rectangle 2984"/>
            <p:cNvSpPr>
              <a:spLocks noChangeAspect="1" noChangeArrowheads="1"/>
            </p:cNvSpPr>
            <p:nvPr/>
          </p:nvSpPr>
          <p:spPr bwMode="auto">
            <a:xfrm>
              <a:off x="3923" y="890"/>
              <a:ext cx="36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r>
                <a:rPr lang="en-US" altLang="zh-CN" sz="2400" b="0" baseline="-25000">
                  <a:solidFill>
                    <a:srgbClr val="000000"/>
                  </a:solidFill>
                </a:rPr>
                <a:t>e</a:t>
              </a:r>
              <a:endParaRPr lang="en-US" altLang="zh-CN" sz="2400"/>
            </a:p>
          </p:txBody>
        </p:sp>
        <p:sp>
          <p:nvSpPr>
            <p:cNvPr id="4577" name="Line 2985"/>
            <p:cNvSpPr>
              <a:spLocks noChangeAspect="1" noChangeShapeType="1"/>
            </p:cNvSpPr>
            <p:nvPr/>
          </p:nvSpPr>
          <p:spPr bwMode="auto">
            <a:xfrm>
              <a:off x="4105" y="1345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78" name="Text Box 2986"/>
            <p:cNvSpPr txBox="1">
              <a:spLocks noChangeArrowheads="1"/>
            </p:cNvSpPr>
            <p:nvPr/>
          </p:nvSpPr>
          <p:spPr bwMode="auto">
            <a:xfrm>
              <a:off x="4286" y="1294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0000CC"/>
                  </a:solidFill>
                  <a:latin typeface="Symbol" panose="05050102010706020507" pitchFamily="18" charset="2"/>
                </a:rPr>
                <a:t>j</a:t>
              </a:r>
            </a:p>
          </p:txBody>
        </p:sp>
        <p:sp>
          <p:nvSpPr>
            <p:cNvPr id="4579" name="Text Box 2987"/>
            <p:cNvSpPr txBox="1">
              <a:spLocks noChangeArrowheads="1"/>
            </p:cNvSpPr>
            <p:nvPr/>
          </p:nvSpPr>
          <p:spPr bwMode="auto">
            <a:xfrm>
              <a:off x="1564" y="1263"/>
              <a:ext cx="2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0000CC"/>
                  </a:solidFill>
                  <a:latin typeface="Symbol" panose="05050102010706020507" pitchFamily="18" charset="2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0630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96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6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Grp="1" noChangeArrowheads="1" noChangeShapeType="1" noTextEdit="1"/>
          </p:cNvSpPr>
          <p:nvPr/>
        </p:nvSpPr>
        <p:spPr bwMode="auto">
          <a:xfrm rot="20748082">
            <a:off x="1889472" y="2401481"/>
            <a:ext cx="7039095" cy="2236133"/>
          </a:xfrm>
          <a:prstGeom prst="rect">
            <a:avLst/>
          </a:prstGeom>
        </p:spPr>
        <p:txBody>
          <a:bodyPr wrap="none" fromWordArt="1"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defRPr/>
            </a:pPr>
            <a:r>
              <a:rPr lang="en-US" altLang="zh-CN" sz="14260" kern="10" dirty="0">
                <a:ln/>
                <a:solidFill>
                  <a:srgbClr val="FF0000">
                    <a:alpha val="78038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End</a:t>
            </a:r>
            <a:endParaRPr lang="zh-CN" altLang="en-US" sz="14260" kern="10" dirty="0">
              <a:ln/>
              <a:solidFill>
                <a:srgbClr val="FF0000">
                  <a:alpha val="78038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367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smtClean="0"/>
              <a:t>学习目标：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zh-CN" smtClean="0"/>
              <a:t>    1.了解外力偶矩的计算，扭矩的概念和扭矩图的画法。</a:t>
            </a:r>
          </a:p>
          <a:p>
            <a:pPr>
              <a:buFontTx/>
              <a:buNone/>
            </a:pPr>
            <a:r>
              <a:rPr lang="zh-CN" altLang="zh-CN" smtClean="0"/>
              <a:t>    2.理解圆轴扭转时横截面上剪应力分布规律和强度计算。</a:t>
            </a:r>
          </a:p>
          <a:p>
            <a:pPr>
              <a:buFontTx/>
              <a:buNone/>
            </a:pPr>
            <a:r>
              <a:rPr lang="zh-CN" altLang="zh-CN" smtClean="0"/>
              <a:t>    3.掌握圆轴扭转变形时的刚度和变形（相对扭转角）计算。</a:t>
            </a:r>
          </a:p>
        </p:txBody>
      </p:sp>
    </p:spTree>
    <p:extLst>
      <p:ext uri="{BB962C8B-B14F-4D97-AF65-F5344CB8AC3E}">
        <p14:creationId xmlns:p14="http://schemas.microsoft.com/office/powerpoint/2010/main" val="420996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655639" y="4373522"/>
            <a:ext cx="854623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 dirty="0">
                <a:latin typeface="黑体" panose="02010609060101010101" pitchFamily="49" charset="-122"/>
              </a:rPr>
              <a:t>变形特点：</a:t>
            </a:r>
            <a:r>
              <a:rPr lang="zh-CN" altLang="en-US" sz="2400" b="0" dirty="0"/>
              <a:t> </a:t>
            </a:r>
            <a:r>
              <a:rPr lang="en-US" altLang="zh-CN" sz="2400" b="0" dirty="0">
                <a:latin typeface="黑体" panose="02010609060101010101" pitchFamily="49" charset="-122"/>
              </a:rPr>
              <a:t>Ⅰ</a:t>
            </a:r>
            <a:r>
              <a:rPr lang="en-US" altLang="zh-CN" sz="2400" b="0" dirty="0"/>
              <a:t>. </a:t>
            </a:r>
            <a:r>
              <a:rPr lang="zh-CN" altLang="en-US" sz="2400" b="0" dirty="0">
                <a:latin typeface="黑体" panose="02010609060101010101" pitchFamily="49" charset="-122"/>
              </a:rPr>
              <a:t>相邻横截面绕杆的轴线相对转动；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0" dirty="0"/>
              <a:t>                      </a:t>
            </a:r>
            <a:r>
              <a:rPr lang="en-US" altLang="zh-CN" sz="24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Ⅱ</a:t>
            </a:r>
            <a:r>
              <a:rPr lang="en-US" altLang="zh-CN" sz="2400" b="0" dirty="0"/>
              <a:t>. </a:t>
            </a:r>
            <a:r>
              <a:rPr lang="zh-CN" altLang="en-US" sz="2400" b="0" dirty="0">
                <a:latin typeface="黑体" panose="02010609060101010101" pitchFamily="49" charset="-122"/>
              </a:rPr>
              <a:t>杆表面的纵向线变成螺旋线；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0" dirty="0"/>
              <a:t>                      </a:t>
            </a:r>
            <a:r>
              <a:rPr lang="en-US" altLang="zh-CN" sz="2400" b="0" dirty="0">
                <a:latin typeface="黑体" panose="02010609060101010101" pitchFamily="49" charset="-122"/>
              </a:rPr>
              <a:t>Ⅲ</a:t>
            </a:r>
            <a:r>
              <a:rPr lang="en-US" altLang="zh-CN" sz="2400" b="0" dirty="0"/>
              <a:t>. </a:t>
            </a:r>
            <a:r>
              <a:rPr lang="zh-CN" altLang="en-US" sz="2400" b="0" dirty="0">
                <a:latin typeface="黑体" panose="02010609060101010101" pitchFamily="49" charset="-122"/>
              </a:rPr>
              <a:t>实际构件在工作时除发生扭转变形外，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0" dirty="0">
                <a:latin typeface="黑体" panose="02010609060101010101" pitchFamily="49" charset="-122"/>
              </a:rPr>
              <a:t>              还伴随有弯曲或拉、压等变形。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891382" y="1154265"/>
            <a:ext cx="78279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</a:rPr>
              <a:t>受力特点：</a:t>
            </a:r>
            <a:r>
              <a:rPr lang="zh-CN" altLang="en-US" sz="2400" b="0" dirty="0">
                <a:latin typeface="黑体" panose="02010609060101010101" pitchFamily="49" charset="-122"/>
              </a:rPr>
              <a:t> 圆截面直杆在与杆的轴线垂直平面内的外力偶</a:t>
            </a:r>
            <a:r>
              <a:rPr lang="en-US" altLang="zh-CN" sz="2400" b="0" i="1" dirty="0"/>
              <a:t>M</a:t>
            </a:r>
            <a:r>
              <a:rPr lang="en-US" altLang="zh-CN" sz="2400" b="0" baseline="-25000" dirty="0"/>
              <a:t>e</a:t>
            </a:r>
            <a:r>
              <a:rPr lang="zh-CN" altLang="en-US" sz="2400" b="0" dirty="0">
                <a:latin typeface="黑体" panose="02010609060101010101" pitchFamily="49" charset="-122"/>
              </a:rPr>
              <a:t>作用下发生扭转。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7669596" y="2649142"/>
            <a:ext cx="2438400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0" dirty="0">
                <a:solidFill>
                  <a:srgbClr val="0000CC"/>
                </a:solidFill>
                <a:latin typeface="黑体" panose="02010609060101010101" pitchFamily="49" charset="-122"/>
              </a:rPr>
              <a:t>薄壁杆件也可以由其它外力引起扭转。</a:t>
            </a:r>
          </a:p>
        </p:txBody>
      </p:sp>
      <p:sp>
        <p:nvSpPr>
          <p:cNvPr id="26630" name="AutoShape 2375"/>
          <p:cNvSpPr>
            <a:spLocks noChangeAspect="1" noChangeArrowheads="1" noTextEdit="1"/>
          </p:cNvSpPr>
          <p:nvPr/>
        </p:nvSpPr>
        <p:spPr bwMode="auto">
          <a:xfrm>
            <a:off x="1556544" y="2678113"/>
            <a:ext cx="56880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2872"/>
          <p:cNvGrpSpPr>
            <a:grpSpLocks/>
          </p:cNvGrpSpPr>
          <p:nvPr/>
        </p:nvGrpSpPr>
        <p:grpSpPr bwMode="auto">
          <a:xfrm>
            <a:off x="2279651" y="2565400"/>
            <a:ext cx="5172075" cy="1271588"/>
            <a:chOff x="524" y="1650"/>
            <a:chExt cx="3258" cy="801"/>
          </a:xfrm>
        </p:grpSpPr>
        <p:sp>
          <p:nvSpPr>
            <p:cNvPr id="26635" name="Freeform 2378"/>
            <p:cNvSpPr>
              <a:spLocks/>
            </p:cNvSpPr>
            <p:nvPr/>
          </p:nvSpPr>
          <p:spPr bwMode="auto">
            <a:xfrm>
              <a:off x="969" y="1858"/>
              <a:ext cx="10" cy="16"/>
            </a:xfrm>
            <a:custGeom>
              <a:avLst/>
              <a:gdLst>
                <a:gd name="T0" fmla="*/ 12 w 69"/>
                <a:gd name="T1" fmla="*/ 58 h 114"/>
                <a:gd name="T2" fmla="*/ 0 w 69"/>
                <a:gd name="T3" fmla="*/ 1 h 114"/>
                <a:gd name="T4" fmla="*/ 13 w 69"/>
                <a:gd name="T5" fmla="*/ 0 h 114"/>
                <a:gd name="T6" fmla="*/ 25 w 69"/>
                <a:gd name="T7" fmla="*/ 1 h 114"/>
                <a:gd name="T8" fmla="*/ 37 w 69"/>
                <a:gd name="T9" fmla="*/ 6 h 114"/>
                <a:gd name="T10" fmla="*/ 48 w 69"/>
                <a:gd name="T11" fmla="*/ 13 h 114"/>
                <a:gd name="T12" fmla="*/ 57 w 69"/>
                <a:gd name="T13" fmla="*/ 22 h 114"/>
                <a:gd name="T14" fmla="*/ 64 w 69"/>
                <a:gd name="T15" fmla="*/ 33 h 114"/>
                <a:gd name="T16" fmla="*/ 68 w 69"/>
                <a:gd name="T17" fmla="*/ 46 h 114"/>
                <a:gd name="T18" fmla="*/ 69 w 69"/>
                <a:gd name="T19" fmla="*/ 59 h 114"/>
                <a:gd name="T20" fmla="*/ 68 w 69"/>
                <a:gd name="T21" fmla="*/ 71 h 114"/>
                <a:gd name="T22" fmla="*/ 64 w 69"/>
                <a:gd name="T23" fmla="*/ 83 h 114"/>
                <a:gd name="T24" fmla="*/ 56 w 69"/>
                <a:gd name="T25" fmla="*/ 94 h 114"/>
                <a:gd name="T26" fmla="*/ 47 w 69"/>
                <a:gd name="T27" fmla="*/ 103 h 114"/>
                <a:gd name="T28" fmla="*/ 36 w 69"/>
                <a:gd name="T29" fmla="*/ 110 h 114"/>
                <a:gd name="T30" fmla="*/ 24 w 69"/>
                <a:gd name="T31" fmla="*/ 114 h 114"/>
                <a:gd name="T32" fmla="*/ 12 w 69"/>
                <a:gd name="T33" fmla="*/ 58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9"/>
                <a:gd name="T52" fmla="*/ 0 h 114"/>
                <a:gd name="T53" fmla="*/ 69 w 69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9" h="114">
                  <a:moveTo>
                    <a:pt x="12" y="58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25" y="1"/>
                  </a:lnTo>
                  <a:lnTo>
                    <a:pt x="37" y="6"/>
                  </a:lnTo>
                  <a:lnTo>
                    <a:pt x="48" y="13"/>
                  </a:lnTo>
                  <a:lnTo>
                    <a:pt x="57" y="22"/>
                  </a:lnTo>
                  <a:lnTo>
                    <a:pt x="64" y="33"/>
                  </a:lnTo>
                  <a:lnTo>
                    <a:pt x="68" y="46"/>
                  </a:lnTo>
                  <a:lnTo>
                    <a:pt x="69" y="59"/>
                  </a:lnTo>
                  <a:lnTo>
                    <a:pt x="68" y="71"/>
                  </a:lnTo>
                  <a:lnTo>
                    <a:pt x="64" y="83"/>
                  </a:lnTo>
                  <a:lnTo>
                    <a:pt x="56" y="94"/>
                  </a:lnTo>
                  <a:lnTo>
                    <a:pt x="47" y="103"/>
                  </a:lnTo>
                  <a:lnTo>
                    <a:pt x="36" y="110"/>
                  </a:lnTo>
                  <a:lnTo>
                    <a:pt x="24" y="114"/>
                  </a:lnTo>
                  <a:lnTo>
                    <a:pt x="12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6" name="Freeform 2379"/>
            <p:cNvSpPr>
              <a:spLocks/>
            </p:cNvSpPr>
            <p:nvPr/>
          </p:nvSpPr>
          <p:spPr bwMode="auto">
            <a:xfrm>
              <a:off x="969" y="1858"/>
              <a:ext cx="10" cy="16"/>
            </a:xfrm>
            <a:custGeom>
              <a:avLst/>
              <a:gdLst>
                <a:gd name="T0" fmla="*/ 0 w 69"/>
                <a:gd name="T1" fmla="*/ 1 h 114"/>
                <a:gd name="T2" fmla="*/ 13 w 69"/>
                <a:gd name="T3" fmla="*/ 0 h 114"/>
                <a:gd name="T4" fmla="*/ 25 w 69"/>
                <a:gd name="T5" fmla="*/ 1 h 114"/>
                <a:gd name="T6" fmla="*/ 37 w 69"/>
                <a:gd name="T7" fmla="*/ 6 h 114"/>
                <a:gd name="T8" fmla="*/ 48 w 69"/>
                <a:gd name="T9" fmla="*/ 13 h 114"/>
                <a:gd name="T10" fmla="*/ 57 w 69"/>
                <a:gd name="T11" fmla="*/ 22 h 114"/>
                <a:gd name="T12" fmla="*/ 64 w 69"/>
                <a:gd name="T13" fmla="*/ 33 h 114"/>
                <a:gd name="T14" fmla="*/ 68 w 69"/>
                <a:gd name="T15" fmla="*/ 46 h 114"/>
                <a:gd name="T16" fmla="*/ 69 w 69"/>
                <a:gd name="T17" fmla="*/ 59 h 114"/>
                <a:gd name="T18" fmla="*/ 68 w 69"/>
                <a:gd name="T19" fmla="*/ 71 h 114"/>
                <a:gd name="T20" fmla="*/ 64 w 69"/>
                <a:gd name="T21" fmla="*/ 83 h 114"/>
                <a:gd name="T22" fmla="*/ 56 w 69"/>
                <a:gd name="T23" fmla="*/ 94 h 114"/>
                <a:gd name="T24" fmla="*/ 47 w 69"/>
                <a:gd name="T25" fmla="*/ 103 h 114"/>
                <a:gd name="T26" fmla="*/ 36 w 69"/>
                <a:gd name="T27" fmla="*/ 110 h 114"/>
                <a:gd name="T28" fmla="*/ 24 w 69"/>
                <a:gd name="T29" fmla="*/ 114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"/>
                <a:gd name="T46" fmla="*/ 0 h 114"/>
                <a:gd name="T47" fmla="*/ 69 w 69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" h="114">
                  <a:moveTo>
                    <a:pt x="0" y="1"/>
                  </a:moveTo>
                  <a:lnTo>
                    <a:pt x="13" y="0"/>
                  </a:lnTo>
                  <a:lnTo>
                    <a:pt x="25" y="1"/>
                  </a:lnTo>
                  <a:lnTo>
                    <a:pt x="37" y="6"/>
                  </a:lnTo>
                  <a:lnTo>
                    <a:pt x="48" y="13"/>
                  </a:lnTo>
                  <a:lnTo>
                    <a:pt x="57" y="22"/>
                  </a:lnTo>
                  <a:lnTo>
                    <a:pt x="64" y="33"/>
                  </a:lnTo>
                  <a:lnTo>
                    <a:pt x="68" y="46"/>
                  </a:lnTo>
                  <a:lnTo>
                    <a:pt x="69" y="59"/>
                  </a:lnTo>
                  <a:lnTo>
                    <a:pt x="68" y="71"/>
                  </a:lnTo>
                  <a:lnTo>
                    <a:pt x="64" y="83"/>
                  </a:lnTo>
                  <a:lnTo>
                    <a:pt x="56" y="94"/>
                  </a:lnTo>
                  <a:lnTo>
                    <a:pt x="47" y="103"/>
                  </a:lnTo>
                  <a:lnTo>
                    <a:pt x="36" y="110"/>
                  </a:lnTo>
                  <a:lnTo>
                    <a:pt x="24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7" name="Freeform 2380"/>
            <p:cNvSpPr>
              <a:spLocks/>
            </p:cNvSpPr>
            <p:nvPr/>
          </p:nvSpPr>
          <p:spPr bwMode="auto">
            <a:xfrm>
              <a:off x="946" y="1858"/>
              <a:ext cx="26" cy="21"/>
            </a:xfrm>
            <a:custGeom>
              <a:avLst/>
              <a:gdLst>
                <a:gd name="T0" fmla="*/ 183 w 183"/>
                <a:gd name="T1" fmla="*/ 113 h 148"/>
                <a:gd name="T2" fmla="*/ 171 w 183"/>
                <a:gd name="T3" fmla="*/ 57 h 148"/>
                <a:gd name="T4" fmla="*/ 159 w 183"/>
                <a:gd name="T5" fmla="*/ 0 h 148"/>
                <a:gd name="T6" fmla="*/ 0 w 183"/>
                <a:gd name="T7" fmla="*/ 35 h 148"/>
                <a:gd name="T8" fmla="*/ 12 w 183"/>
                <a:gd name="T9" fmla="*/ 91 h 148"/>
                <a:gd name="T10" fmla="*/ 24 w 183"/>
                <a:gd name="T11" fmla="*/ 148 h 148"/>
                <a:gd name="T12" fmla="*/ 183 w 183"/>
                <a:gd name="T13" fmla="*/ 113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48"/>
                <a:gd name="T23" fmla="*/ 183 w 183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48">
                  <a:moveTo>
                    <a:pt x="183" y="113"/>
                  </a:moveTo>
                  <a:lnTo>
                    <a:pt x="171" y="57"/>
                  </a:lnTo>
                  <a:lnTo>
                    <a:pt x="159" y="0"/>
                  </a:lnTo>
                  <a:lnTo>
                    <a:pt x="0" y="35"/>
                  </a:lnTo>
                  <a:lnTo>
                    <a:pt x="12" y="91"/>
                  </a:lnTo>
                  <a:lnTo>
                    <a:pt x="24" y="148"/>
                  </a:lnTo>
                  <a:lnTo>
                    <a:pt x="183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8" name="Freeform 2381"/>
            <p:cNvSpPr>
              <a:spLocks/>
            </p:cNvSpPr>
            <p:nvPr/>
          </p:nvSpPr>
          <p:spPr bwMode="auto">
            <a:xfrm>
              <a:off x="946" y="1858"/>
              <a:ext cx="26" cy="21"/>
            </a:xfrm>
            <a:custGeom>
              <a:avLst/>
              <a:gdLst>
                <a:gd name="T0" fmla="*/ 183 w 183"/>
                <a:gd name="T1" fmla="*/ 113 h 148"/>
                <a:gd name="T2" fmla="*/ 171 w 183"/>
                <a:gd name="T3" fmla="*/ 57 h 148"/>
                <a:gd name="T4" fmla="*/ 159 w 183"/>
                <a:gd name="T5" fmla="*/ 0 h 148"/>
                <a:gd name="T6" fmla="*/ 0 w 183"/>
                <a:gd name="T7" fmla="*/ 35 h 148"/>
                <a:gd name="T8" fmla="*/ 12 w 183"/>
                <a:gd name="T9" fmla="*/ 91 h 148"/>
                <a:gd name="T10" fmla="*/ 24 w 183"/>
                <a:gd name="T11" fmla="*/ 148 h 148"/>
                <a:gd name="T12" fmla="*/ 183 w 183"/>
                <a:gd name="T13" fmla="*/ 113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48"/>
                <a:gd name="T23" fmla="*/ 183 w 183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48">
                  <a:moveTo>
                    <a:pt x="183" y="113"/>
                  </a:moveTo>
                  <a:lnTo>
                    <a:pt x="171" y="57"/>
                  </a:lnTo>
                  <a:lnTo>
                    <a:pt x="159" y="0"/>
                  </a:lnTo>
                  <a:lnTo>
                    <a:pt x="0" y="35"/>
                  </a:lnTo>
                  <a:lnTo>
                    <a:pt x="12" y="91"/>
                  </a:lnTo>
                  <a:lnTo>
                    <a:pt x="24" y="148"/>
                  </a:lnTo>
                  <a:lnTo>
                    <a:pt x="183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9" name="Freeform 2382"/>
            <p:cNvSpPr>
              <a:spLocks/>
            </p:cNvSpPr>
            <p:nvPr/>
          </p:nvSpPr>
          <p:spPr bwMode="auto">
            <a:xfrm>
              <a:off x="943" y="1863"/>
              <a:ext cx="5" cy="8"/>
            </a:xfrm>
            <a:custGeom>
              <a:avLst/>
              <a:gdLst>
                <a:gd name="T0" fmla="*/ 32 w 32"/>
                <a:gd name="T1" fmla="*/ 56 h 56"/>
                <a:gd name="T2" fmla="*/ 20 w 32"/>
                <a:gd name="T3" fmla="*/ 0 h 56"/>
                <a:gd name="T4" fmla="*/ 13 w 32"/>
                <a:gd name="T5" fmla="*/ 2 h 56"/>
                <a:gd name="T6" fmla="*/ 8 w 32"/>
                <a:gd name="T7" fmla="*/ 4 h 56"/>
                <a:gd name="T8" fmla="*/ 0 w 32"/>
                <a:gd name="T9" fmla="*/ 8 h 56"/>
                <a:gd name="T10" fmla="*/ 32 w 32"/>
                <a:gd name="T11" fmla="*/ 56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56"/>
                <a:gd name="T20" fmla="*/ 32 w 32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56">
                  <a:moveTo>
                    <a:pt x="32" y="56"/>
                  </a:moveTo>
                  <a:lnTo>
                    <a:pt x="20" y="0"/>
                  </a:lnTo>
                  <a:lnTo>
                    <a:pt x="13" y="2"/>
                  </a:lnTo>
                  <a:lnTo>
                    <a:pt x="8" y="4"/>
                  </a:lnTo>
                  <a:lnTo>
                    <a:pt x="0" y="8"/>
                  </a:lnTo>
                  <a:lnTo>
                    <a:pt x="32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0" name="Freeform 2383"/>
            <p:cNvSpPr>
              <a:spLocks/>
            </p:cNvSpPr>
            <p:nvPr/>
          </p:nvSpPr>
          <p:spPr bwMode="auto">
            <a:xfrm>
              <a:off x="943" y="1863"/>
              <a:ext cx="3" cy="1"/>
            </a:xfrm>
            <a:custGeom>
              <a:avLst/>
              <a:gdLst>
                <a:gd name="T0" fmla="*/ 20 w 20"/>
                <a:gd name="T1" fmla="*/ 0 h 8"/>
                <a:gd name="T2" fmla="*/ 13 w 20"/>
                <a:gd name="T3" fmla="*/ 2 h 8"/>
                <a:gd name="T4" fmla="*/ 8 w 20"/>
                <a:gd name="T5" fmla="*/ 4 h 8"/>
                <a:gd name="T6" fmla="*/ 0 w 20"/>
                <a:gd name="T7" fmla="*/ 8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"/>
                <a:gd name="T14" fmla="*/ 20 w 2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">
                  <a:moveTo>
                    <a:pt x="20" y="0"/>
                  </a:moveTo>
                  <a:lnTo>
                    <a:pt x="13" y="2"/>
                  </a:lnTo>
                  <a:lnTo>
                    <a:pt x="8" y="4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1" name="Freeform 2384"/>
            <p:cNvSpPr>
              <a:spLocks/>
            </p:cNvSpPr>
            <p:nvPr/>
          </p:nvSpPr>
          <p:spPr bwMode="auto">
            <a:xfrm>
              <a:off x="921" y="1864"/>
              <a:ext cx="31" cy="28"/>
            </a:xfrm>
            <a:custGeom>
              <a:avLst/>
              <a:gdLst>
                <a:gd name="T0" fmla="*/ 217 w 217"/>
                <a:gd name="T1" fmla="*/ 96 h 198"/>
                <a:gd name="T2" fmla="*/ 185 w 217"/>
                <a:gd name="T3" fmla="*/ 48 h 198"/>
                <a:gd name="T4" fmla="*/ 153 w 217"/>
                <a:gd name="T5" fmla="*/ 0 h 198"/>
                <a:gd name="T6" fmla="*/ 0 w 217"/>
                <a:gd name="T7" fmla="*/ 103 h 198"/>
                <a:gd name="T8" fmla="*/ 32 w 217"/>
                <a:gd name="T9" fmla="*/ 150 h 198"/>
                <a:gd name="T10" fmla="*/ 64 w 217"/>
                <a:gd name="T11" fmla="*/ 198 h 198"/>
                <a:gd name="T12" fmla="*/ 217 w 217"/>
                <a:gd name="T13" fmla="*/ 96 h 1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7"/>
                <a:gd name="T22" fmla="*/ 0 h 198"/>
                <a:gd name="T23" fmla="*/ 217 w 217"/>
                <a:gd name="T24" fmla="*/ 198 h 19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7" h="198">
                  <a:moveTo>
                    <a:pt x="217" y="96"/>
                  </a:moveTo>
                  <a:lnTo>
                    <a:pt x="185" y="48"/>
                  </a:lnTo>
                  <a:lnTo>
                    <a:pt x="153" y="0"/>
                  </a:lnTo>
                  <a:lnTo>
                    <a:pt x="0" y="103"/>
                  </a:lnTo>
                  <a:lnTo>
                    <a:pt x="32" y="150"/>
                  </a:lnTo>
                  <a:lnTo>
                    <a:pt x="64" y="198"/>
                  </a:lnTo>
                  <a:lnTo>
                    <a:pt x="217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2" name="Freeform 2385"/>
            <p:cNvSpPr>
              <a:spLocks/>
            </p:cNvSpPr>
            <p:nvPr/>
          </p:nvSpPr>
          <p:spPr bwMode="auto">
            <a:xfrm>
              <a:off x="921" y="1864"/>
              <a:ext cx="31" cy="28"/>
            </a:xfrm>
            <a:custGeom>
              <a:avLst/>
              <a:gdLst>
                <a:gd name="T0" fmla="*/ 217 w 217"/>
                <a:gd name="T1" fmla="*/ 96 h 198"/>
                <a:gd name="T2" fmla="*/ 185 w 217"/>
                <a:gd name="T3" fmla="*/ 48 h 198"/>
                <a:gd name="T4" fmla="*/ 153 w 217"/>
                <a:gd name="T5" fmla="*/ 0 h 198"/>
                <a:gd name="T6" fmla="*/ 0 w 217"/>
                <a:gd name="T7" fmla="*/ 103 h 198"/>
                <a:gd name="T8" fmla="*/ 32 w 217"/>
                <a:gd name="T9" fmla="*/ 150 h 198"/>
                <a:gd name="T10" fmla="*/ 64 w 217"/>
                <a:gd name="T11" fmla="*/ 198 h 198"/>
                <a:gd name="T12" fmla="*/ 217 w 217"/>
                <a:gd name="T13" fmla="*/ 96 h 1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7"/>
                <a:gd name="T22" fmla="*/ 0 h 198"/>
                <a:gd name="T23" fmla="*/ 217 w 217"/>
                <a:gd name="T24" fmla="*/ 198 h 19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7" h="198">
                  <a:moveTo>
                    <a:pt x="217" y="96"/>
                  </a:moveTo>
                  <a:lnTo>
                    <a:pt x="185" y="48"/>
                  </a:lnTo>
                  <a:lnTo>
                    <a:pt x="153" y="0"/>
                  </a:lnTo>
                  <a:lnTo>
                    <a:pt x="0" y="103"/>
                  </a:lnTo>
                  <a:lnTo>
                    <a:pt x="32" y="150"/>
                  </a:lnTo>
                  <a:lnTo>
                    <a:pt x="64" y="198"/>
                  </a:lnTo>
                  <a:lnTo>
                    <a:pt x="217" y="9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3" name="Freeform 2386"/>
            <p:cNvSpPr>
              <a:spLocks/>
            </p:cNvSpPr>
            <p:nvPr/>
          </p:nvSpPr>
          <p:spPr bwMode="auto">
            <a:xfrm>
              <a:off x="920" y="1879"/>
              <a:ext cx="6" cy="7"/>
            </a:xfrm>
            <a:custGeom>
              <a:avLst/>
              <a:gdLst>
                <a:gd name="T0" fmla="*/ 43 w 43"/>
                <a:gd name="T1" fmla="*/ 47 h 47"/>
                <a:gd name="T2" fmla="*/ 11 w 43"/>
                <a:gd name="T3" fmla="*/ 0 h 47"/>
                <a:gd name="T4" fmla="*/ 5 w 43"/>
                <a:gd name="T5" fmla="*/ 3 h 47"/>
                <a:gd name="T6" fmla="*/ 0 w 43"/>
                <a:gd name="T7" fmla="*/ 10 h 47"/>
                <a:gd name="T8" fmla="*/ 43 w 43"/>
                <a:gd name="T9" fmla="*/ 47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47"/>
                <a:gd name="T17" fmla="*/ 43 w 43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47">
                  <a:moveTo>
                    <a:pt x="43" y="47"/>
                  </a:moveTo>
                  <a:lnTo>
                    <a:pt x="11" y="0"/>
                  </a:lnTo>
                  <a:lnTo>
                    <a:pt x="5" y="3"/>
                  </a:lnTo>
                  <a:lnTo>
                    <a:pt x="0" y="10"/>
                  </a:lnTo>
                  <a:lnTo>
                    <a:pt x="43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4" name="Freeform 2387"/>
            <p:cNvSpPr>
              <a:spLocks/>
            </p:cNvSpPr>
            <p:nvPr/>
          </p:nvSpPr>
          <p:spPr bwMode="auto">
            <a:xfrm>
              <a:off x="920" y="1879"/>
              <a:ext cx="1" cy="1"/>
            </a:xfrm>
            <a:custGeom>
              <a:avLst/>
              <a:gdLst>
                <a:gd name="T0" fmla="*/ 11 w 11"/>
                <a:gd name="T1" fmla="*/ 0 h 10"/>
                <a:gd name="T2" fmla="*/ 5 w 11"/>
                <a:gd name="T3" fmla="*/ 3 h 10"/>
                <a:gd name="T4" fmla="*/ 0 w 11"/>
                <a:gd name="T5" fmla="*/ 10 h 10"/>
                <a:gd name="T6" fmla="*/ 0 60000 65536"/>
                <a:gd name="T7" fmla="*/ 0 60000 65536"/>
                <a:gd name="T8" fmla="*/ 0 60000 65536"/>
                <a:gd name="T9" fmla="*/ 0 w 11"/>
                <a:gd name="T10" fmla="*/ 0 h 10"/>
                <a:gd name="T11" fmla="*/ 11 w 1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10">
                  <a:moveTo>
                    <a:pt x="11" y="0"/>
                  </a:moveTo>
                  <a:lnTo>
                    <a:pt x="5" y="3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5" name="Freeform 2388"/>
            <p:cNvSpPr>
              <a:spLocks/>
            </p:cNvSpPr>
            <p:nvPr/>
          </p:nvSpPr>
          <p:spPr bwMode="auto">
            <a:xfrm>
              <a:off x="899" y="1880"/>
              <a:ext cx="33" cy="35"/>
            </a:xfrm>
            <a:custGeom>
              <a:avLst/>
              <a:gdLst>
                <a:gd name="T0" fmla="*/ 229 w 229"/>
                <a:gd name="T1" fmla="*/ 75 h 240"/>
                <a:gd name="T2" fmla="*/ 186 w 229"/>
                <a:gd name="T3" fmla="*/ 37 h 240"/>
                <a:gd name="T4" fmla="*/ 143 w 229"/>
                <a:gd name="T5" fmla="*/ 0 h 240"/>
                <a:gd name="T6" fmla="*/ 0 w 229"/>
                <a:gd name="T7" fmla="*/ 165 h 240"/>
                <a:gd name="T8" fmla="*/ 44 w 229"/>
                <a:gd name="T9" fmla="*/ 203 h 240"/>
                <a:gd name="T10" fmla="*/ 87 w 229"/>
                <a:gd name="T11" fmla="*/ 240 h 240"/>
                <a:gd name="T12" fmla="*/ 229 w 229"/>
                <a:gd name="T13" fmla="*/ 75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40"/>
                <a:gd name="T23" fmla="*/ 229 w 229"/>
                <a:gd name="T24" fmla="*/ 240 h 2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40">
                  <a:moveTo>
                    <a:pt x="229" y="75"/>
                  </a:moveTo>
                  <a:lnTo>
                    <a:pt x="186" y="37"/>
                  </a:lnTo>
                  <a:lnTo>
                    <a:pt x="143" y="0"/>
                  </a:lnTo>
                  <a:lnTo>
                    <a:pt x="0" y="165"/>
                  </a:lnTo>
                  <a:lnTo>
                    <a:pt x="44" y="203"/>
                  </a:lnTo>
                  <a:lnTo>
                    <a:pt x="87" y="240"/>
                  </a:lnTo>
                  <a:lnTo>
                    <a:pt x="229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6" name="Freeform 2389"/>
            <p:cNvSpPr>
              <a:spLocks/>
            </p:cNvSpPr>
            <p:nvPr/>
          </p:nvSpPr>
          <p:spPr bwMode="auto">
            <a:xfrm>
              <a:off x="899" y="1880"/>
              <a:ext cx="33" cy="35"/>
            </a:xfrm>
            <a:custGeom>
              <a:avLst/>
              <a:gdLst>
                <a:gd name="T0" fmla="*/ 229 w 229"/>
                <a:gd name="T1" fmla="*/ 75 h 240"/>
                <a:gd name="T2" fmla="*/ 186 w 229"/>
                <a:gd name="T3" fmla="*/ 37 h 240"/>
                <a:gd name="T4" fmla="*/ 143 w 229"/>
                <a:gd name="T5" fmla="*/ 0 h 240"/>
                <a:gd name="T6" fmla="*/ 0 w 229"/>
                <a:gd name="T7" fmla="*/ 165 h 240"/>
                <a:gd name="T8" fmla="*/ 44 w 229"/>
                <a:gd name="T9" fmla="*/ 203 h 240"/>
                <a:gd name="T10" fmla="*/ 87 w 229"/>
                <a:gd name="T11" fmla="*/ 240 h 240"/>
                <a:gd name="T12" fmla="*/ 229 w 229"/>
                <a:gd name="T13" fmla="*/ 75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40"/>
                <a:gd name="T23" fmla="*/ 229 w 229"/>
                <a:gd name="T24" fmla="*/ 240 h 2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40">
                  <a:moveTo>
                    <a:pt x="229" y="75"/>
                  </a:moveTo>
                  <a:lnTo>
                    <a:pt x="186" y="37"/>
                  </a:lnTo>
                  <a:lnTo>
                    <a:pt x="143" y="0"/>
                  </a:lnTo>
                  <a:lnTo>
                    <a:pt x="0" y="165"/>
                  </a:lnTo>
                  <a:lnTo>
                    <a:pt x="44" y="203"/>
                  </a:lnTo>
                  <a:lnTo>
                    <a:pt x="87" y="240"/>
                  </a:lnTo>
                  <a:lnTo>
                    <a:pt x="229" y="7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7" name="Freeform 2390"/>
            <p:cNvSpPr>
              <a:spLocks/>
            </p:cNvSpPr>
            <p:nvPr/>
          </p:nvSpPr>
          <p:spPr bwMode="auto">
            <a:xfrm>
              <a:off x="899" y="1904"/>
              <a:ext cx="7" cy="5"/>
            </a:xfrm>
            <a:custGeom>
              <a:avLst/>
              <a:gdLst>
                <a:gd name="T0" fmla="*/ 50 w 50"/>
                <a:gd name="T1" fmla="*/ 38 h 38"/>
                <a:gd name="T2" fmla="*/ 6 w 50"/>
                <a:gd name="T3" fmla="*/ 0 h 38"/>
                <a:gd name="T4" fmla="*/ 0 w 50"/>
                <a:gd name="T5" fmla="*/ 9 h 38"/>
                <a:gd name="T6" fmla="*/ 50 w 50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8"/>
                <a:gd name="T14" fmla="*/ 50 w 5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8">
                  <a:moveTo>
                    <a:pt x="50" y="38"/>
                  </a:moveTo>
                  <a:lnTo>
                    <a:pt x="6" y="0"/>
                  </a:lnTo>
                  <a:lnTo>
                    <a:pt x="0" y="9"/>
                  </a:lnTo>
                  <a:lnTo>
                    <a:pt x="5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8" name="Line 2391"/>
            <p:cNvSpPr>
              <a:spLocks noChangeShapeType="1"/>
            </p:cNvSpPr>
            <p:nvPr/>
          </p:nvSpPr>
          <p:spPr bwMode="auto">
            <a:xfrm flipH="1">
              <a:off x="899" y="190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9" name="Freeform 2392"/>
            <p:cNvSpPr>
              <a:spLocks/>
            </p:cNvSpPr>
            <p:nvPr/>
          </p:nvSpPr>
          <p:spPr bwMode="auto">
            <a:xfrm>
              <a:off x="880" y="1905"/>
              <a:ext cx="33" cy="40"/>
            </a:xfrm>
            <a:custGeom>
              <a:avLst/>
              <a:gdLst>
                <a:gd name="T0" fmla="*/ 228 w 228"/>
                <a:gd name="T1" fmla="*/ 58 h 282"/>
                <a:gd name="T2" fmla="*/ 178 w 228"/>
                <a:gd name="T3" fmla="*/ 29 h 282"/>
                <a:gd name="T4" fmla="*/ 128 w 228"/>
                <a:gd name="T5" fmla="*/ 0 h 282"/>
                <a:gd name="T6" fmla="*/ 0 w 228"/>
                <a:gd name="T7" fmla="*/ 224 h 282"/>
                <a:gd name="T8" fmla="*/ 50 w 228"/>
                <a:gd name="T9" fmla="*/ 253 h 282"/>
                <a:gd name="T10" fmla="*/ 100 w 228"/>
                <a:gd name="T11" fmla="*/ 282 h 282"/>
                <a:gd name="T12" fmla="*/ 228 w 228"/>
                <a:gd name="T13" fmla="*/ 58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8"/>
                <a:gd name="T22" fmla="*/ 0 h 282"/>
                <a:gd name="T23" fmla="*/ 228 w 228"/>
                <a:gd name="T24" fmla="*/ 282 h 2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8" h="282">
                  <a:moveTo>
                    <a:pt x="228" y="58"/>
                  </a:moveTo>
                  <a:lnTo>
                    <a:pt x="178" y="29"/>
                  </a:lnTo>
                  <a:lnTo>
                    <a:pt x="128" y="0"/>
                  </a:lnTo>
                  <a:lnTo>
                    <a:pt x="0" y="224"/>
                  </a:lnTo>
                  <a:lnTo>
                    <a:pt x="50" y="253"/>
                  </a:lnTo>
                  <a:lnTo>
                    <a:pt x="100" y="282"/>
                  </a:lnTo>
                  <a:lnTo>
                    <a:pt x="22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0" name="Freeform 2393"/>
            <p:cNvSpPr>
              <a:spLocks/>
            </p:cNvSpPr>
            <p:nvPr/>
          </p:nvSpPr>
          <p:spPr bwMode="auto">
            <a:xfrm>
              <a:off x="880" y="1905"/>
              <a:ext cx="33" cy="40"/>
            </a:xfrm>
            <a:custGeom>
              <a:avLst/>
              <a:gdLst>
                <a:gd name="T0" fmla="*/ 228 w 228"/>
                <a:gd name="T1" fmla="*/ 58 h 282"/>
                <a:gd name="T2" fmla="*/ 178 w 228"/>
                <a:gd name="T3" fmla="*/ 29 h 282"/>
                <a:gd name="T4" fmla="*/ 128 w 228"/>
                <a:gd name="T5" fmla="*/ 0 h 282"/>
                <a:gd name="T6" fmla="*/ 0 w 228"/>
                <a:gd name="T7" fmla="*/ 224 h 282"/>
                <a:gd name="T8" fmla="*/ 50 w 228"/>
                <a:gd name="T9" fmla="*/ 253 h 282"/>
                <a:gd name="T10" fmla="*/ 100 w 228"/>
                <a:gd name="T11" fmla="*/ 282 h 282"/>
                <a:gd name="T12" fmla="*/ 228 w 228"/>
                <a:gd name="T13" fmla="*/ 58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8"/>
                <a:gd name="T22" fmla="*/ 0 h 282"/>
                <a:gd name="T23" fmla="*/ 228 w 228"/>
                <a:gd name="T24" fmla="*/ 282 h 2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8" h="282">
                  <a:moveTo>
                    <a:pt x="228" y="58"/>
                  </a:moveTo>
                  <a:lnTo>
                    <a:pt x="178" y="29"/>
                  </a:lnTo>
                  <a:lnTo>
                    <a:pt x="128" y="0"/>
                  </a:lnTo>
                  <a:lnTo>
                    <a:pt x="0" y="224"/>
                  </a:lnTo>
                  <a:lnTo>
                    <a:pt x="50" y="253"/>
                  </a:lnTo>
                  <a:lnTo>
                    <a:pt x="100" y="282"/>
                  </a:lnTo>
                  <a:lnTo>
                    <a:pt x="228" y="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1" name="Freeform 2394"/>
            <p:cNvSpPr>
              <a:spLocks/>
            </p:cNvSpPr>
            <p:nvPr/>
          </p:nvSpPr>
          <p:spPr bwMode="auto">
            <a:xfrm>
              <a:off x="880" y="1937"/>
              <a:ext cx="7" cy="4"/>
            </a:xfrm>
            <a:custGeom>
              <a:avLst/>
              <a:gdLst>
                <a:gd name="T0" fmla="*/ 53 w 53"/>
                <a:gd name="T1" fmla="*/ 29 h 29"/>
                <a:gd name="T2" fmla="*/ 3 w 53"/>
                <a:gd name="T3" fmla="*/ 0 h 29"/>
                <a:gd name="T4" fmla="*/ 0 w 53"/>
                <a:gd name="T5" fmla="*/ 8 h 29"/>
                <a:gd name="T6" fmla="*/ 53 w 53"/>
                <a:gd name="T7" fmla="*/ 29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29"/>
                <a:gd name="T14" fmla="*/ 53 w 53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29">
                  <a:moveTo>
                    <a:pt x="53" y="29"/>
                  </a:moveTo>
                  <a:lnTo>
                    <a:pt x="3" y="0"/>
                  </a:lnTo>
                  <a:lnTo>
                    <a:pt x="0" y="8"/>
                  </a:lnTo>
                  <a:lnTo>
                    <a:pt x="5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2" name="Line 2395"/>
            <p:cNvSpPr>
              <a:spLocks noChangeShapeType="1"/>
            </p:cNvSpPr>
            <p:nvPr/>
          </p:nvSpPr>
          <p:spPr bwMode="auto">
            <a:xfrm flipH="1">
              <a:off x="880" y="193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3" name="Freeform 2396"/>
            <p:cNvSpPr>
              <a:spLocks/>
            </p:cNvSpPr>
            <p:nvPr/>
          </p:nvSpPr>
          <p:spPr bwMode="auto">
            <a:xfrm>
              <a:off x="865" y="1938"/>
              <a:ext cx="30" cy="46"/>
            </a:xfrm>
            <a:custGeom>
              <a:avLst/>
              <a:gdLst>
                <a:gd name="T0" fmla="*/ 213 w 213"/>
                <a:gd name="T1" fmla="*/ 42 h 317"/>
                <a:gd name="T2" fmla="*/ 160 w 213"/>
                <a:gd name="T3" fmla="*/ 21 h 317"/>
                <a:gd name="T4" fmla="*/ 107 w 213"/>
                <a:gd name="T5" fmla="*/ 0 h 317"/>
                <a:gd name="T6" fmla="*/ 0 w 213"/>
                <a:gd name="T7" fmla="*/ 275 h 317"/>
                <a:gd name="T8" fmla="*/ 54 w 213"/>
                <a:gd name="T9" fmla="*/ 296 h 317"/>
                <a:gd name="T10" fmla="*/ 107 w 213"/>
                <a:gd name="T11" fmla="*/ 317 h 317"/>
                <a:gd name="T12" fmla="*/ 213 w 213"/>
                <a:gd name="T13" fmla="*/ 42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3"/>
                <a:gd name="T22" fmla="*/ 0 h 317"/>
                <a:gd name="T23" fmla="*/ 213 w 213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3" h="317">
                  <a:moveTo>
                    <a:pt x="213" y="42"/>
                  </a:moveTo>
                  <a:lnTo>
                    <a:pt x="160" y="21"/>
                  </a:lnTo>
                  <a:lnTo>
                    <a:pt x="107" y="0"/>
                  </a:lnTo>
                  <a:lnTo>
                    <a:pt x="0" y="275"/>
                  </a:lnTo>
                  <a:lnTo>
                    <a:pt x="54" y="296"/>
                  </a:lnTo>
                  <a:lnTo>
                    <a:pt x="107" y="317"/>
                  </a:lnTo>
                  <a:lnTo>
                    <a:pt x="213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4" name="Freeform 2397"/>
            <p:cNvSpPr>
              <a:spLocks/>
            </p:cNvSpPr>
            <p:nvPr/>
          </p:nvSpPr>
          <p:spPr bwMode="auto">
            <a:xfrm>
              <a:off x="865" y="1938"/>
              <a:ext cx="30" cy="46"/>
            </a:xfrm>
            <a:custGeom>
              <a:avLst/>
              <a:gdLst>
                <a:gd name="T0" fmla="*/ 213 w 213"/>
                <a:gd name="T1" fmla="*/ 42 h 317"/>
                <a:gd name="T2" fmla="*/ 160 w 213"/>
                <a:gd name="T3" fmla="*/ 21 h 317"/>
                <a:gd name="T4" fmla="*/ 107 w 213"/>
                <a:gd name="T5" fmla="*/ 0 h 317"/>
                <a:gd name="T6" fmla="*/ 0 w 213"/>
                <a:gd name="T7" fmla="*/ 275 h 317"/>
                <a:gd name="T8" fmla="*/ 54 w 213"/>
                <a:gd name="T9" fmla="*/ 296 h 317"/>
                <a:gd name="T10" fmla="*/ 107 w 213"/>
                <a:gd name="T11" fmla="*/ 317 h 317"/>
                <a:gd name="T12" fmla="*/ 213 w 213"/>
                <a:gd name="T13" fmla="*/ 42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3"/>
                <a:gd name="T22" fmla="*/ 0 h 317"/>
                <a:gd name="T23" fmla="*/ 213 w 213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3" h="317">
                  <a:moveTo>
                    <a:pt x="213" y="42"/>
                  </a:moveTo>
                  <a:lnTo>
                    <a:pt x="160" y="21"/>
                  </a:lnTo>
                  <a:lnTo>
                    <a:pt x="107" y="0"/>
                  </a:lnTo>
                  <a:lnTo>
                    <a:pt x="0" y="275"/>
                  </a:lnTo>
                  <a:lnTo>
                    <a:pt x="54" y="296"/>
                  </a:lnTo>
                  <a:lnTo>
                    <a:pt x="107" y="317"/>
                  </a:lnTo>
                  <a:lnTo>
                    <a:pt x="213" y="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5" name="Freeform 2398"/>
            <p:cNvSpPr>
              <a:spLocks/>
            </p:cNvSpPr>
            <p:nvPr/>
          </p:nvSpPr>
          <p:spPr bwMode="auto">
            <a:xfrm>
              <a:off x="864" y="1978"/>
              <a:ext cx="8" cy="3"/>
            </a:xfrm>
            <a:custGeom>
              <a:avLst/>
              <a:gdLst>
                <a:gd name="T0" fmla="*/ 56 w 56"/>
                <a:gd name="T1" fmla="*/ 21 h 21"/>
                <a:gd name="T2" fmla="*/ 2 w 56"/>
                <a:gd name="T3" fmla="*/ 0 h 21"/>
                <a:gd name="T4" fmla="*/ 0 w 56"/>
                <a:gd name="T5" fmla="*/ 7 h 21"/>
                <a:gd name="T6" fmla="*/ 56 w 56"/>
                <a:gd name="T7" fmla="*/ 21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1"/>
                <a:gd name="T14" fmla="*/ 56 w 56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1">
                  <a:moveTo>
                    <a:pt x="56" y="21"/>
                  </a:moveTo>
                  <a:lnTo>
                    <a:pt x="2" y="0"/>
                  </a:lnTo>
                  <a:lnTo>
                    <a:pt x="0" y="7"/>
                  </a:lnTo>
                  <a:lnTo>
                    <a:pt x="56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6" name="Line 2399"/>
            <p:cNvSpPr>
              <a:spLocks noChangeShapeType="1"/>
            </p:cNvSpPr>
            <p:nvPr/>
          </p:nvSpPr>
          <p:spPr bwMode="auto">
            <a:xfrm flipH="1">
              <a:off x="864" y="197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7" name="Freeform 2400"/>
            <p:cNvSpPr>
              <a:spLocks/>
            </p:cNvSpPr>
            <p:nvPr/>
          </p:nvSpPr>
          <p:spPr bwMode="auto">
            <a:xfrm>
              <a:off x="852" y="1979"/>
              <a:ext cx="28" cy="49"/>
            </a:xfrm>
            <a:custGeom>
              <a:avLst/>
              <a:gdLst>
                <a:gd name="T0" fmla="*/ 195 w 195"/>
                <a:gd name="T1" fmla="*/ 29 h 345"/>
                <a:gd name="T2" fmla="*/ 140 w 195"/>
                <a:gd name="T3" fmla="*/ 14 h 345"/>
                <a:gd name="T4" fmla="*/ 84 w 195"/>
                <a:gd name="T5" fmla="*/ 0 h 345"/>
                <a:gd name="T6" fmla="*/ 0 w 195"/>
                <a:gd name="T7" fmla="*/ 316 h 345"/>
                <a:gd name="T8" fmla="*/ 55 w 195"/>
                <a:gd name="T9" fmla="*/ 331 h 345"/>
                <a:gd name="T10" fmla="*/ 111 w 195"/>
                <a:gd name="T11" fmla="*/ 345 h 345"/>
                <a:gd name="T12" fmla="*/ 195 w 195"/>
                <a:gd name="T13" fmla="*/ 29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5"/>
                <a:gd name="T22" fmla="*/ 0 h 345"/>
                <a:gd name="T23" fmla="*/ 195 w 195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5" h="345">
                  <a:moveTo>
                    <a:pt x="195" y="29"/>
                  </a:moveTo>
                  <a:lnTo>
                    <a:pt x="140" y="14"/>
                  </a:lnTo>
                  <a:lnTo>
                    <a:pt x="84" y="0"/>
                  </a:lnTo>
                  <a:lnTo>
                    <a:pt x="0" y="316"/>
                  </a:lnTo>
                  <a:lnTo>
                    <a:pt x="55" y="331"/>
                  </a:lnTo>
                  <a:lnTo>
                    <a:pt x="111" y="345"/>
                  </a:lnTo>
                  <a:lnTo>
                    <a:pt x="19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8" name="Freeform 2401"/>
            <p:cNvSpPr>
              <a:spLocks/>
            </p:cNvSpPr>
            <p:nvPr/>
          </p:nvSpPr>
          <p:spPr bwMode="auto">
            <a:xfrm>
              <a:off x="852" y="1979"/>
              <a:ext cx="28" cy="49"/>
            </a:xfrm>
            <a:custGeom>
              <a:avLst/>
              <a:gdLst>
                <a:gd name="T0" fmla="*/ 195 w 195"/>
                <a:gd name="T1" fmla="*/ 29 h 345"/>
                <a:gd name="T2" fmla="*/ 140 w 195"/>
                <a:gd name="T3" fmla="*/ 14 h 345"/>
                <a:gd name="T4" fmla="*/ 84 w 195"/>
                <a:gd name="T5" fmla="*/ 0 h 345"/>
                <a:gd name="T6" fmla="*/ 0 w 195"/>
                <a:gd name="T7" fmla="*/ 316 h 345"/>
                <a:gd name="T8" fmla="*/ 55 w 195"/>
                <a:gd name="T9" fmla="*/ 331 h 345"/>
                <a:gd name="T10" fmla="*/ 111 w 195"/>
                <a:gd name="T11" fmla="*/ 345 h 345"/>
                <a:gd name="T12" fmla="*/ 195 w 195"/>
                <a:gd name="T13" fmla="*/ 29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5"/>
                <a:gd name="T22" fmla="*/ 0 h 345"/>
                <a:gd name="T23" fmla="*/ 195 w 195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5" h="345">
                  <a:moveTo>
                    <a:pt x="195" y="29"/>
                  </a:moveTo>
                  <a:lnTo>
                    <a:pt x="140" y="14"/>
                  </a:lnTo>
                  <a:lnTo>
                    <a:pt x="84" y="0"/>
                  </a:lnTo>
                  <a:lnTo>
                    <a:pt x="0" y="316"/>
                  </a:lnTo>
                  <a:lnTo>
                    <a:pt x="55" y="331"/>
                  </a:lnTo>
                  <a:lnTo>
                    <a:pt x="111" y="345"/>
                  </a:lnTo>
                  <a:lnTo>
                    <a:pt x="195" y="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9" name="Freeform 2402"/>
            <p:cNvSpPr>
              <a:spLocks/>
            </p:cNvSpPr>
            <p:nvPr/>
          </p:nvSpPr>
          <p:spPr bwMode="auto">
            <a:xfrm>
              <a:off x="852" y="2024"/>
              <a:ext cx="8" cy="2"/>
            </a:xfrm>
            <a:custGeom>
              <a:avLst/>
              <a:gdLst>
                <a:gd name="T0" fmla="*/ 56 w 56"/>
                <a:gd name="T1" fmla="*/ 15 h 15"/>
                <a:gd name="T2" fmla="*/ 1 w 56"/>
                <a:gd name="T3" fmla="*/ 0 h 15"/>
                <a:gd name="T4" fmla="*/ 0 w 56"/>
                <a:gd name="T5" fmla="*/ 5 h 15"/>
                <a:gd name="T6" fmla="*/ 56 w 56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5"/>
                <a:gd name="T14" fmla="*/ 56 w 56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5">
                  <a:moveTo>
                    <a:pt x="56" y="15"/>
                  </a:moveTo>
                  <a:lnTo>
                    <a:pt x="1" y="0"/>
                  </a:lnTo>
                  <a:lnTo>
                    <a:pt x="0" y="5"/>
                  </a:lnTo>
                  <a:lnTo>
                    <a:pt x="5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0" name="Line 2403"/>
            <p:cNvSpPr>
              <a:spLocks noChangeShapeType="1"/>
            </p:cNvSpPr>
            <p:nvPr/>
          </p:nvSpPr>
          <p:spPr bwMode="auto">
            <a:xfrm flipH="1">
              <a:off x="852" y="202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1" name="Freeform 2404"/>
            <p:cNvSpPr>
              <a:spLocks/>
            </p:cNvSpPr>
            <p:nvPr/>
          </p:nvSpPr>
          <p:spPr bwMode="auto">
            <a:xfrm>
              <a:off x="844" y="2024"/>
              <a:ext cx="24" cy="53"/>
            </a:xfrm>
            <a:custGeom>
              <a:avLst/>
              <a:gdLst>
                <a:gd name="T0" fmla="*/ 171 w 171"/>
                <a:gd name="T1" fmla="*/ 20 h 367"/>
                <a:gd name="T2" fmla="*/ 114 w 171"/>
                <a:gd name="T3" fmla="*/ 10 h 367"/>
                <a:gd name="T4" fmla="*/ 58 w 171"/>
                <a:gd name="T5" fmla="*/ 0 h 367"/>
                <a:gd name="T6" fmla="*/ 0 w 171"/>
                <a:gd name="T7" fmla="*/ 347 h 367"/>
                <a:gd name="T8" fmla="*/ 56 w 171"/>
                <a:gd name="T9" fmla="*/ 357 h 367"/>
                <a:gd name="T10" fmla="*/ 113 w 171"/>
                <a:gd name="T11" fmla="*/ 367 h 367"/>
                <a:gd name="T12" fmla="*/ 171 w 171"/>
                <a:gd name="T13" fmla="*/ 20 h 3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367"/>
                <a:gd name="T23" fmla="*/ 171 w 171"/>
                <a:gd name="T24" fmla="*/ 367 h 3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367">
                  <a:moveTo>
                    <a:pt x="171" y="20"/>
                  </a:moveTo>
                  <a:lnTo>
                    <a:pt x="114" y="10"/>
                  </a:lnTo>
                  <a:lnTo>
                    <a:pt x="58" y="0"/>
                  </a:lnTo>
                  <a:lnTo>
                    <a:pt x="0" y="347"/>
                  </a:lnTo>
                  <a:lnTo>
                    <a:pt x="56" y="357"/>
                  </a:lnTo>
                  <a:lnTo>
                    <a:pt x="113" y="367"/>
                  </a:lnTo>
                  <a:lnTo>
                    <a:pt x="171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2" name="Freeform 2405"/>
            <p:cNvSpPr>
              <a:spLocks/>
            </p:cNvSpPr>
            <p:nvPr/>
          </p:nvSpPr>
          <p:spPr bwMode="auto">
            <a:xfrm>
              <a:off x="844" y="2024"/>
              <a:ext cx="24" cy="53"/>
            </a:xfrm>
            <a:custGeom>
              <a:avLst/>
              <a:gdLst>
                <a:gd name="T0" fmla="*/ 171 w 171"/>
                <a:gd name="T1" fmla="*/ 20 h 367"/>
                <a:gd name="T2" fmla="*/ 114 w 171"/>
                <a:gd name="T3" fmla="*/ 10 h 367"/>
                <a:gd name="T4" fmla="*/ 58 w 171"/>
                <a:gd name="T5" fmla="*/ 0 h 367"/>
                <a:gd name="T6" fmla="*/ 0 w 171"/>
                <a:gd name="T7" fmla="*/ 347 h 367"/>
                <a:gd name="T8" fmla="*/ 56 w 171"/>
                <a:gd name="T9" fmla="*/ 357 h 367"/>
                <a:gd name="T10" fmla="*/ 113 w 171"/>
                <a:gd name="T11" fmla="*/ 367 h 367"/>
                <a:gd name="T12" fmla="*/ 171 w 171"/>
                <a:gd name="T13" fmla="*/ 20 h 3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367"/>
                <a:gd name="T23" fmla="*/ 171 w 171"/>
                <a:gd name="T24" fmla="*/ 367 h 3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367">
                  <a:moveTo>
                    <a:pt x="171" y="20"/>
                  </a:moveTo>
                  <a:lnTo>
                    <a:pt x="114" y="10"/>
                  </a:lnTo>
                  <a:lnTo>
                    <a:pt x="58" y="0"/>
                  </a:lnTo>
                  <a:lnTo>
                    <a:pt x="0" y="347"/>
                  </a:lnTo>
                  <a:lnTo>
                    <a:pt x="56" y="357"/>
                  </a:lnTo>
                  <a:lnTo>
                    <a:pt x="113" y="367"/>
                  </a:lnTo>
                  <a:lnTo>
                    <a:pt x="171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3" name="Freeform 2406"/>
            <p:cNvSpPr>
              <a:spLocks/>
            </p:cNvSpPr>
            <p:nvPr/>
          </p:nvSpPr>
          <p:spPr bwMode="auto">
            <a:xfrm>
              <a:off x="844" y="2074"/>
              <a:ext cx="8" cy="1"/>
            </a:xfrm>
            <a:custGeom>
              <a:avLst/>
              <a:gdLst>
                <a:gd name="T0" fmla="*/ 57 w 57"/>
                <a:gd name="T1" fmla="*/ 10 h 10"/>
                <a:gd name="T2" fmla="*/ 1 w 57"/>
                <a:gd name="T3" fmla="*/ 0 h 10"/>
                <a:gd name="T4" fmla="*/ 0 w 57"/>
                <a:gd name="T5" fmla="*/ 6 h 10"/>
                <a:gd name="T6" fmla="*/ 57 w 57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0"/>
                <a:gd name="T14" fmla="*/ 57 w 57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0">
                  <a:moveTo>
                    <a:pt x="57" y="10"/>
                  </a:moveTo>
                  <a:lnTo>
                    <a:pt x="1" y="0"/>
                  </a:lnTo>
                  <a:lnTo>
                    <a:pt x="0" y="6"/>
                  </a:lnTo>
                  <a:lnTo>
                    <a:pt x="57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4" name="Line 2407"/>
            <p:cNvSpPr>
              <a:spLocks noChangeShapeType="1"/>
            </p:cNvSpPr>
            <p:nvPr/>
          </p:nvSpPr>
          <p:spPr bwMode="auto">
            <a:xfrm flipH="1">
              <a:off x="844" y="207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5" name="Freeform 2408"/>
            <p:cNvSpPr>
              <a:spLocks/>
            </p:cNvSpPr>
            <p:nvPr/>
          </p:nvSpPr>
          <p:spPr bwMode="auto">
            <a:xfrm>
              <a:off x="840" y="2075"/>
              <a:ext cx="20" cy="53"/>
            </a:xfrm>
            <a:custGeom>
              <a:avLst/>
              <a:gdLst>
                <a:gd name="T0" fmla="*/ 144 w 144"/>
                <a:gd name="T1" fmla="*/ 9 h 375"/>
                <a:gd name="T2" fmla="*/ 86 w 144"/>
                <a:gd name="T3" fmla="*/ 4 h 375"/>
                <a:gd name="T4" fmla="*/ 29 w 144"/>
                <a:gd name="T5" fmla="*/ 0 h 375"/>
                <a:gd name="T6" fmla="*/ 0 w 144"/>
                <a:gd name="T7" fmla="*/ 366 h 375"/>
                <a:gd name="T8" fmla="*/ 58 w 144"/>
                <a:gd name="T9" fmla="*/ 371 h 375"/>
                <a:gd name="T10" fmla="*/ 115 w 144"/>
                <a:gd name="T11" fmla="*/ 375 h 375"/>
                <a:gd name="T12" fmla="*/ 144 w 144"/>
                <a:gd name="T13" fmla="*/ 9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375"/>
                <a:gd name="T23" fmla="*/ 144 w 14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375">
                  <a:moveTo>
                    <a:pt x="144" y="9"/>
                  </a:moveTo>
                  <a:lnTo>
                    <a:pt x="86" y="4"/>
                  </a:lnTo>
                  <a:lnTo>
                    <a:pt x="29" y="0"/>
                  </a:lnTo>
                  <a:lnTo>
                    <a:pt x="0" y="366"/>
                  </a:lnTo>
                  <a:lnTo>
                    <a:pt x="58" y="371"/>
                  </a:lnTo>
                  <a:lnTo>
                    <a:pt x="115" y="375"/>
                  </a:lnTo>
                  <a:lnTo>
                    <a:pt x="144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6" name="Freeform 2409"/>
            <p:cNvSpPr>
              <a:spLocks/>
            </p:cNvSpPr>
            <p:nvPr/>
          </p:nvSpPr>
          <p:spPr bwMode="auto">
            <a:xfrm>
              <a:off x="840" y="2075"/>
              <a:ext cx="20" cy="53"/>
            </a:xfrm>
            <a:custGeom>
              <a:avLst/>
              <a:gdLst>
                <a:gd name="T0" fmla="*/ 144 w 144"/>
                <a:gd name="T1" fmla="*/ 9 h 375"/>
                <a:gd name="T2" fmla="*/ 86 w 144"/>
                <a:gd name="T3" fmla="*/ 4 h 375"/>
                <a:gd name="T4" fmla="*/ 29 w 144"/>
                <a:gd name="T5" fmla="*/ 0 h 375"/>
                <a:gd name="T6" fmla="*/ 0 w 144"/>
                <a:gd name="T7" fmla="*/ 366 h 375"/>
                <a:gd name="T8" fmla="*/ 58 w 144"/>
                <a:gd name="T9" fmla="*/ 371 h 375"/>
                <a:gd name="T10" fmla="*/ 115 w 144"/>
                <a:gd name="T11" fmla="*/ 375 h 375"/>
                <a:gd name="T12" fmla="*/ 144 w 144"/>
                <a:gd name="T13" fmla="*/ 9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375"/>
                <a:gd name="T23" fmla="*/ 144 w 14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375">
                  <a:moveTo>
                    <a:pt x="144" y="9"/>
                  </a:moveTo>
                  <a:lnTo>
                    <a:pt x="86" y="4"/>
                  </a:lnTo>
                  <a:lnTo>
                    <a:pt x="29" y="0"/>
                  </a:lnTo>
                  <a:lnTo>
                    <a:pt x="0" y="366"/>
                  </a:lnTo>
                  <a:lnTo>
                    <a:pt x="58" y="371"/>
                  </a:lnTo>
                  <a:lnTo>
                    <a:pt x="115" y="375"/>
                  </a:lnTo>
                  <a:lnTo>
                    <a:pt x="144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7" name="Freeform 2410"/>
            <p:cNvSpPr>
              <a:spLocks/>
            </p:cNvSpPr>
            <p:nvPr/>
          </p:nvSpPr>
          <p:spPr bwMode="auto">
            <a:xfrm>
              <a:off x="840" y="2127"/>
              <a:ext cx="8" cy="1"/>
            </a:xfrm>
            <a:custGeom>
              <a:avLst/>
              <a:gdLst>
                <a:gd name="T0" fmla="*/ 58 w 58"/>
                <a:gd name="T1" fmla="*/ 5 h 5"/>
                <a:gd name="T2" fmla="*/ 0 w 58"/>
                <a:gd name="T3" fmla="*/ 0 h 5"/>
                <a:gd name="T4" fmla="*/ 0 w 58"/>
                <a:gd name="T5" fmla="*/ 5 h 5"/>
                <a:gd name="T6" fmla="*/ 58 w 58"/>
                <a:gd name="T7" fmla="*/ 5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5"/>
                <a:gd name="T14" fmla="*/ 58 w 58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5">
                  <a:moveTo>
                    <a:pt x="58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5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8" name="Line 2411"/>
            <p:cNvSpPr>
              <a:spLocks noChangeShapeType="1"/>
            </p:cNvSpPr>
            <p:nvPr/>
          </p:nvSpPr>
          <p:spPr bwMode="auto">
            <a:xfrm>
              <a:off x="840" y="212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9" name="Freeform 2412"/>
            <p:cNvSpPr>
              <a:spLocks/>
            </p:cNvSpPr>
            <p:nvPr/>
          </p:nvSpPr>
          <p:spPr bwMode="auto">
            <a:xfrm>
              <a:off x="840" y="2128"/>
              <a:ext cx="16" cy="53"/>
            </a:xfrm>
            <a:custGeom>
              <a:avLst/>
              <a:gdLst>
                <a:gd name="T0" fmla="*/ 115 w 115"/>
                <a:gd name="T1" fmla="*/ 0 h 373"/>
                <a:gd name="T2" fmla="*/ 58 w 115"/>
                <a:gd name="T3" fmla="*/ 0 h 373"/>
                <a:gd name="T4" fmla="*/ 0 w 115"/>
                <a:gd name="T5" fmla="*/ 0 h 373"/>
                <a:gd name="T6" fmla="*/ 0 w 115"/>
                <a:gd name="T7" fmla="*/ 373 h 373"/>
                <a:gd name="T8" fmla="*/ 58 w 115"/>
                <a:gd name="T9" fmla="*/ 373 h 373"/>
                <a:gd name="T10" fmla="*/ 115 w 115"/>
                <a:gd name="T11" fmla="*/ 373 h 373"/>
                <a:gd name="T12" fmla="*/ 115 w 115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373"/>
                <a:gd name="T23" fmla="*/ 115 w 115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373">
                  <a:moveTo>
                    <a:pt x="115" y="0"/>
                  </a:moveTo>
                  <a:lnTo>
                    <a:pt x="58" y="0"/>
                  </a:lnTo>
                  <a:lnTo>
                    <a:pt x="0" y="0"/>
                  </a:lnTo>
                  <a:lnTo>
                    <a:pt x="0" y="373"/>
                  </a:lnTo>
                  <a:lnTo>
                    <a:pt x="58" y="373"/>
                  </a:lnTo>
                  <a:lnTo>
                    <a:pt x="115" y="373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0" name="Freeform 2413"/>
            <p:cNvSpPr>
              <a:spLocks/>
            </p:cNvSpPr>
            <p:nvPr/>
          </p:nvSpPr>
          <p:spPr bwMode="auto">
            <a:xfrm>
              <a:off x="840" y="2128"/>
              <a:ext cx="16" cy="53"/>
            </a:xfrm>
            <a:custGeom>
              <a:avLst/>
              <a:gdLst>
                <a:gd name="T0" fmla="*/ 115 w 115"/>
                <a:gd name="T1" fmla="*/ 0 h 373"/>
                <a:gd name="T2" fmla="*/ 58 w 115"/>
                <a:gd name="T3" fmla="*/ 0 h 373"/>
                <a:gd name="T4" fmla="*/ 0 w 115"/>
                <a:gd name="T5" fmla="*/ 0 h 373"/>
                <a:gd name="T6" fmla="*/ 0 w 115"/>
                <a:gd name="T7" fmla="*/ 373 h 373"/>
                <a:gd name="T8" fmla="*/ 58 w 115"/>
                <a:gd name="T9" fmla="*/ 373 h 373"/>
                <a:gd name="T10" fmla="*/ 115 w 115"/>
                <a:gd name="T11" fmla="*/ 373 h 373"/>
                <a:gd name="T12" fmla="*/ 115 w 115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373"/>
                <a:gd name="T23" fmla="*/ 115 w 115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373">
                  <a:moveTo>
                    <a:pt x="115" y="0"/>
                  </a:moveTo>
                  <a:lnTo>
                    <a:pt x="58" y="0"/>
                  </a:lnTo>
                  <a:lnTo>
                    <a:pt x="0" y="0"/>
                  </a:lnTo>
                  <a:lnTo>
                    <a:pt x="0" y="373"/>
                  </a:lnTo>
                  <a:lnTo>
                    <a:pt x="58" y="373"/>
                  </a:lnTo>
                  <a:lnTo>
                    <a:pt x="115" y="373"/>
                  </a:lnTo>
                  <a:lnTo>
                    <a:pt x="1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1" name="Freeform 2414"/>
            <p:cNvSpPr>
              <a:spLocks/>
            </p:cNvSpPr>
            <p:nvPr/>
          </p:nvSpPr>
          <p:spPr bwMode="auto">
            <a:xfrm>
              <a:off x="840" y="2181"/>
              <a:ext cx="8" cy="1"/>
            </a:xfrm>
            <a:custGeom>
              <a:avLst/>
              <a:gdLst>
                <a:gd name="T0" fmla="*/ 58 w 58"/>
                <a:gd name="T1" fmla="*/ 0 h 4"/>
                <a:gd name="T2" fmla="*/ 0 w 58"/>
                <a:gd name="T3" fmla="*/ 0 h 4"/>
                <a:gd name="T4" fmla="*/ 0 w 58"/>
                <a:gd name="T5" fmla="*/ 4 h 4"/>
                <a:gd name="T6" fmla="*/ 58 w 58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4"/>
                <a:gd name="T14" fmla="*/ 58 w 58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4">
                  <a:moveTo>
                    <a:pt x="58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2" name="Line 2415"/>
            <p:cNvSpPr>
              <a:spLocks noChangeShapeType="1"/>
            </p:cNvSpPr>
            <p:nvPr/>
          </p:nvSpPr>
          <p:spPr bwMode="auto">
            <a:xfrm>
              <a:off x="840" y="218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3" name="Freeform 2416"/>
            <p:cNvSpPr>
              <a:spLocks/>
            </p:cNvSpPr>
            <p:nvPr/>
          </p:nvSpPr>
          <p:spPr bwMode="auto">
            <a:xfrm>
              <a:off x="840" y="2180"/>
              <a:ext cx="20" cy="54"/>
            </a:xfrm>
            <a:custGeom>
              <a:avLst/>
              <a:gdLst>
                <a:gd name="T0" fmla="*/ 115 w 144"/>
                <a:gd name="T1" fmla="*/ 0 h 374"/>
                <a:gd name="T2" fmla="*/ 58 w 144"/>
                <a:gd name="T3" fmla="*/ 5 h 374"/>
                <a:gd name="T4" fmla="*/ 0 w 144"/>
                <a:gd name="T5" fmla="*/ 9 h 374"/>
                <a:gd name="T6" fmla="*/ 29 w 144"/>
                <a:gd name="T7" fmla="*/ 374 h 374"/>
                <a:gd name="T8" fmla="*/ 86 w 144"/>
                <a:gd name="T9" fmla="*/ 370 h 374"/>
                <a:gd name="T10" fmla="*/ 144 w 144"/>
                <a:gd name="T11" fmla="*/ 365 h 374"/>
                <a:gd name="T12" fmla="*/ 115 w 144"/>
                <a:gd name="T13" fmla="*/ 0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374"/>
                <a:gd name="T23" fmla="*/ 144 w 144"/>
                <a:gd name="T24" fmla="*/ 374 h 3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374">
                  <a:moveTo>
                    <a:pt x="115" y="0"/>
                  </a:moveTo>
                  <a:lnTo>
                    <a:pt x="58" y="5"/>
                  </a:lnTo>
                  <a:lnTo>
                    <a:pt x="0" y="9"/>
                  </a:lnTo>
                  <a:lnTo>
                    <a:pt x="29" y="374"/>
                  </a:lnTo>
                  <a:lnTo>
                    <a:pt x="86" y="370"/>
                  </a:lnTo>
                  <a:lnTo>
                    <a:pt x="144" y="365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4" name="Freeform 2417"/>
            <p:cNvSpPr>
              <a:spLocks/>
            </p:cNvSpPr>
            <p:nvPr/>
          </p:nvSpPr>
          <p:spPr bwMode="auto">
            <a:xfrm>
              <a:off x="840" y="2180"/>
              <a:ext cx="20" cy="54"/>
            </a:xfrm>
            <a:custGeom>
              <a:avLst/>
              <a:gdLst>
                <a:gd name="T0" fmla="*/ 115 w 144"/>
                <a:gd name="T1" fmla="*/ 0 h 374"/>
                <a:gd name="T2" fmla="*/ 58 w 144"/>
                <a:gd name="T3" fmla="*/ 5 h 374"/>
                <a:gd name="T4" fmla="*/ 0 w 144"/>
                <a:gd name="T5" fmla="*/ 9 h 374"/>
                <a:gd name="T6" fmla="*/ 29 w 144"/>
                <a:gd name="T7" fmla="*/ 374 h 374"/>
                <a:gd name="T8" fmla="*/ 86 w 144"/>
                <a:gd name="T9" fmla="*/ 370 h 374"/>
                <a:gd name="T10" fmla="*/ 144 w 144"/>
                <a:gd name="T11" fmla="*/ 365 h 374"/>
                <a:gd name="T12" fmla="*/ 115 w 144"/>
                <a:gd name="T13" fmla="*/ 0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374"/>
                <a:gd name="T23" fmla="*/ 144 w 144"/>
                <a:gd name="T24" fmla="*/ 374 h 3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374">
                  <a:moveTo>
                    <a:pt x="115" y="0"/>
                  </a:moveTo>
                  <a:lnTo>
                    <a:pt x="58" y="5"/>
                  </a:lnTo>
                  <a:lnTo>
                    <a:pt x="0" y="9"/>
                  </a:lnTo>
                  <a:lnTo>
                    <a:pt x="29" y="374"/>
                  </a:lnTo>
                  <a:lnTo>
                    <a:pt x="86" y="370"/>
                  </a:lnTo>
                  <a:lnTo>
                    <a:pt x="144" y="365"/>
                  </a:lnTo>
                  <a:lnTo>
                    <a:pt x="1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5" name="Freeform 2418"/>
            <p:cNvSpPr>
              <a:spLocks/>
            </p:cNvSpPr>
            <p:nvPr/>
          </p:nvSpPr>
          <p:spPr bwMode="auto">
            <a:xfrm>
              <a:off x="844" y="2233"/>
              <a:ext cx="8" cy="2"/>
            </a:xfrm>
            <a:custGeom>
              <a:avLst/>
              <a:gdLst>
                <a:gd name="T0" fmla="*/ 57 w 57"/>
                <a:gd name="T1" fmla="*/ 0 h 10"/>
                <a:gd name="T2" fmla="*/ 0 w 57"/>
                <a:gd name="T3" fmla="*/ 4 h 10"/>
                <a:gd name="T4" fmla="*/ 1 w 57"/>
                <a:gd name="T5" fmla="*/ 10 h 10"/>
                <a:gd name="T6" fmla="*/ 57 w 57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0"/>
                <a:gd name="T14" fmla="*/ 57 w 57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0">
                  <a:moveTo>
                    <a:pt x="57" y="0"/>
                  </a:moveTo>
                  <a:lnTo>
                    <a:pt x="0" y="4"/>
                  </a:lnTo>
                  <a:lnTo>
                    <a:pt x="1" y="1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6" name="Line 2419"/>
            <p:cNvSpPr>
              <a:spLocks noChangeShapeType="1"/>
            </p:cNvSpPr>
            <p:nvPr/>
          </p:nvSpPr>
          <p:spPr bwMode="auto">
            <a:xfrm>
              <a:off x="844" y="223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7" name="Freeform 2420"/>
            <p:cNvSpPr>
              <a:spLocks/>
            </p:cNvSpPr>
            <p:nvPr/>
          </p:nvSpPr>
          <p:spPr bwMode="auto">
            <a:xfrm>
              <a:off x="844" y="2232"/>
              <a:ext cx="24" cy="52"/>
            </a:xfrm>
            <a:custGeom>
              <a:avLst/>
              <a:gdLst>
                <a:gd name="T0" fmla="*/ 113 w 171"/>
                <a:gd name="T1" fmla="*/ 0 h 367"/>
                <a:gd name="T2" fmla="*/ 56 w 171"/>
                <a:gd name="T3" fmla="*/ 10 h 367"/>
                <a:gd name="T4" fmla="*/ 0 w 171"/>
                <a:gd name="T5" fmla="*/ 20 h 367"/>
                <a:gd name="T6" fmla="*/ 58 w 171"/>
                <a:gd name="T7" fmla="*/ 367 h 367"/>
                <a:gd name="T8" fmla="*/ 114 w 171"/>
                <a:gd name="T9" fmla="*/ 357 h 367"/>
                <a:gd name="T10" fmla="*/ 171 w 171"/>
                <a:gd name="T11" fmla="*/ 347 h 367"/>
                <a:gd name="T12" fmla="*/ 113 w 171"/>
                <a:gd name="T13" fmla="*/ 0 h 3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367"/>
                <a:gd name="T23" fmla="*/ 171 w 171"/>
                <a:gd name="T24" fmla="*/ 367 h 3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367">
                  <a:moveTo>
                    <a:pt x="113" y="0"/>
                  </a:moveTo>
                  <a:lnTo>
                    <a:pt x="56" y="10"/>
                  </a:lnTo>
                  <a:lnTo>
                    <a:pt x="0" y="20"/>
                  </a:lnTo>
                  <a:lnTo>
                    <a:pt x="58" y="367"/>
                  </a:lnTo>
                  <a:lnTo>
                    <a:pt x="114" y="357"/>
                  </a:lnTo>
                  <a:lnTo>
                    <a:pt x="171" y="347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8" name="Freeform 2421"/>
            <p:cNvSpPr>
              <a:spLocks/>
            </p:cNvSpPr>
            <p:nvPr/>
          </p:nvSpPr>
          <p:spPr bwMode="auto">
            <a:xfrm>
              <a:off x="844" y="2232"/>
              <a:ext cx="24" cy="52"/>
            </a:xfrm>
            <a:custGeom>
              <a:avLst/>
              <a:gdLst>
                <a:gd name="T0" fmla="*/ 113 w 171"/>
                <a:gd name="T1" fmla="*/ 0 h 367"/>
                <a:gd name="T2" fmla="*/ 56 w 171"/>
                <a:gd name="T3" fmla="*/ 10 h 367"/>
                <a:gd name="T4" fmla="*/ 0 w 171"/>
                <a:gd name="T5" fmla="*/ 20 h 367"/>
                <a:gd name="T6" fmla="*/ 58 w 171"/>
                <a:gd name="T7" fmla="*/ 367 h 367"/>
                <a:gd name="T8" fmla="*/ 114 w 171"/>
                <a:gd name="T9" fmla="*/ 357 h 367"/>
                <a:gd name="T10" fmla="*/ 171 w 171"/>
                <a:gd name="T11" fmla="*/ 347 h 367"/>
                <a:gd name="T12" fmla="*/ 113 w 171"/>
                <a:gd name="T13" fmla="*/ 0 h 3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367"/>
                <a:gd name="T23" fmla="*/ 171 w 171"/>
                <a:gd name="T24" fmla="*/ 367 h 3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367">
                  <a:moveTo>
                    <a:pt x="113" y="0"/>
                  </a:moveTo>
                  <a:lnTo>
                    <a:pt x="56" y="10"/>
                  </a:lnTo>
                  <a:lnTo>
                    <a:pt x="0" y="20"/>
                  </a:lnTo>
                  <a:lnTo>
                    <a:pt x="58" y="367"/>
                  </a:lnTo>
                  <a:lnTo>
                    <a:pt x="114" y="357"/>
                  </a:lnTo>
                  <a:lnTo>
                    <a:pt x="171" y="347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9" name="Freeform 2422"/>
            <p:cNvSpPr>
              <a:spLocks/>
            </p:cNvSpPr>
            <p:nvPr/>
          </p:nvSpPr>
          <p:spPr bwMode="auto">
            <a:xfrm>
              <a:off x="852" y="2283"/>
              <a:ext cx="8" cy="2"/>
            </a:xfrm>
            <a:custGeom>
              <a:avLst/>
              <a:gdLst>
                <a:gd name="T0" fmla="*/ 56 w 56"/>
                <a:gd name="T1" fmla="*/ 0 h 15"/>
                <a:gd name="T2" fmla="*/ 0 w 56"/>
                <a:gd name="T3" fmla="*/ 10 h 15"/>
                <a:gd name="T4" fmla="*/ 1 w 56"/>
                <a:gd name="T5" fmla="*/ 15 h 15"/>
                <a:gd name="T6" fmla="*/ 56 w 56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5"/>
                <a:gd name="T14" fmla="*/ 56 w 56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5">
                  <a:moveTo>
                    <a:pt x="56" y="0"/>
                  </a:moveTo>
                  <a:lnTo>
                    <a:pt x="0" y="10"/>
                  </a:lnTo>
                  <a:lnTo>
                    <a:pt x="1" y="1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0" name="Line 2423"/>
            <p:cNvSpPr>
              <a:spLocks noChangeShapeType="1"/>
            </p:cNvSpPr>
            <p:nvPr/>
          </p:nvSpPr>
          <p:spPr bwMode="auto">
            <a:xfrm>
              <a:off x="852" y="22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1" name="Freeform 2424"/>
            <p:cNvSpPr>
              <a:spLocks/>
            </p:cNvSpPr>
            <p:nvPr/>
          </p:nvSpPr>
          <p:spPr bwMode="auto">
            <a:xfrm>
              <a:off x="852" y="2281"/>
              <a:ext cx="28" cy="49"/>
            </a:xfrm>
            <a:custGeom>
              <a:avLst/>
              <a:gdLst>
                <a:gd name="T0" fmla="*/ 111 w 195"/>
                <a:gd name="T1" fmla="*/ 0 h 345"/>
                <a:gd name="T2" fmla="*/ 55 w 195"/>
                <a:gd name="T3" fmla="*/ 14 h 345"/>
                <a:gd name="T4" fmla="*/ 0 w 195"/>
                <a:gd name="T5" fmla="*/ 29 h 345"/>
                <a:gd name="T6" fmla="*/ 84 w 195"/>
                <a:gd name="T7" fmla="*/ 345 h 345"/>
                <a:gd name="T8" fmla="*/ 140 w 195"/>
                <a:gd name="T9" fmla="*/ 331 h 345"/>
                <a:gd name="T10" fmla="*/ 195 w 195"/>
                <a:gd name="T11" fmla="*/ 316 h 345"/>
                <a:gd name="T12" fmla="*/ 111 w 195"/>
                <a:gd name="T13" fmla="*/ 0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5"/>
                <a:gd name="T22" fmla="*/ 0 h 345"/>
                <a:gd name="T23" fmla="*/ 195 w 195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5" h="345">
                  <a:moveTo>
                    <a:pt x="111" y="0"/>
                  </a:moveTo>
                  <a:lnTo>
                    <a:pt x="55" y="14"/>
                  </a:lnTo>
                  <a:lnTo>
                    <a:pt x="0" y="29"/>
                  </a:lnTo>
                  <a:lnTo>
                    <a:pt x="84" y="345"/>
                  </a:lnTo>
                  <a:lnTo>
                    <a:pt x="140" y="331"/>
                  </a:lnTo>
                  <a:lnTo>
                    <a:pt x="195" y="316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2" name="Freeform 2425"/>
            <p:cNvSpPr>
              <a:spLocks/>
            </p:cNvSpPr>
            <p:nvPr/>
          </p:nvSpPr>
          <p:spPr bwMode="auto">
            <a:xfrm>
              <a:off x="852" y="2281"/>
              <a:ext cx="28" cy="49"/>
            </a:xfrm>
            <a:custGeom>
              <a:avLst/>
              <a:gdLst>
                <a:gd name="T0" fmla="*/ 111 w 195"/>
                <a:gd name="T1" fmla="*/ 0 h 345"/>
                <a:gd name="T2" fmla="*/ 55 w 195"/>
                <a:gd name="T3" fmla="*/ 14 h 345"/>
                <a:gd name="T4" fmla="*/ 0 w 195"/>
                <a:gd name="T5" fmla="*/ 29 h 345"/>
                <a:gd name="T6" fmla="*/ 84 w 195"/>
                <a:gd name="T7" fmla="*/ 345 h 345"/>
                <a:gd name="T8" fmla="*/ 140 w 195"/>
                <a:gd name="T9" fmla="*/ 331 h 345"/>
                <a:gd name="T10" fmla="*/ 195 w 195"/>
                <a:gd name="T11" fmla="*/ 316 h 345"/>
                <a:gd name="T12" fmla="*/ 111 w 195"/>
                <a:gd name="T13" fmla="*/ 0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5"/>
                <a:gd name="T22" fmla="*/ 0 h 345"/>
                <a:gd name="T23" fmla="*/ 195 w 195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5" h="345">
                  <a:moveTo>
                    <a:pt x="111" y="0"/>
                  </a:moveTo>
                  <a:lnTo>
                    <a:pt x="55" y="14"/>
                  </a:lnTo>
                  <a:lnTo>
                    <a:pt x="0" y="29"/>
                  </a:lnTo>
                  <a:lnTo>
                    <a:pt x="84" y="345"/>
                  </a:lnTo>
                  <a:lnTo>
                    <a:pt x="140" y="331"/>
                  </a:lnTo>
                  <a:lnTo>
                    <a:pt x="195" y="316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3" name="Freeform 2426"/>
            <p:cNvSpPr>
              <a:spLocks/>
            </p:cNvSpPr>
            <p:nvPr/>
          </p:nvSpPr>
          <p:spPr bwMode="auto">
            <a:xfrm>
              <a:off x="864" y="2328"/>
              <a:ext cx="8" cy="3"/>
            </a:xfrm>
            <a:custGeom>
              <a:avLst/>
              <a:gdLst>
                <a:gd name="T0" fmla="*/ 56 w 56"/>
                <a:gd name="T1" fmla="*/ 0 h 21"/>
                <a:gd name="T2" fmla="*/ 0 w 56"/>
                <a:gd name="T3" fmla="*/ 14 h 21"/>
                <a:gd name="T4" fmla="*/ 2 w 56"/>
                <a:gd name="T5" fmla="*/ 21 h 21"/>
                <a:gd name="T6" fmla="*/ 56 w 56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1"/>
                <a:gd name="T14" fmla="*/ 56 w 56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1">
                  <a:moveTo>
                    <a:pt x="56" y="0"/>
                  </a:moveTo>
                  <a:lnTo>
                    <a:pt x="0" y="14"/>
                  </a:lnTo>
                  <a:lnTo>
                    <a:pt x="2" y="21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4" name="Line 2427"/>
            <p:cNvSpPr>
              <a:spLocks noChangeShapeType="1"/>
            </p:cNvSpPr>
            <p:nvPr/>
          </p:nvSpPr>
          <p:spPr bwMode="auto">
            <a:xfrm>
              <a:off x="864" y="233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5" name="Freeform 2428"/>
            <p:cNvSpPr>
              <a:spLocks/>
            </p:cNvSpPr>
            <p:nvPr/>
          </p:nvSpPr>
          <p:spPr bwMode="auto">
            <a:xfrm>
              <a:off x="865" y="2325"/>
              <a:ext cx="30" cy="45"/>
            </a:xfrm>
            <a:custGeom>
              <a:avLst/>
              <a:gdLst>
                <a:gd name="T0" fmla="*/ 107 w 213"/>
                <a:gd name="T1" fmla="*/ 0 h 317"/>
                <a:gd name="T2" fmla="*/ 54 w 213"/>
                <a:gd name="T3" fmla="*/ 21 h 317"/>
                <a:gd name="T4" fmla="*/ 0 w 213"/>
                <a:gd name="T5" fmla="*/ 42 h 317"/>
                <a:gd name="T6" fmla="*/ 107 w 213"/>
                <a:gd name="T7" fmla="*/ 317 h 317"/>
                <a:gd name="T8" fmla="*/ 160 w 213"/>
                <a:gd name="T9" fmla="*/ 296 h 317"/>
                <a:gd name="T10" fmla="*/ 213 w 213"/>
                <a:gd name="T11" fmla="*/ 275 h 317"/>
                <a:gd name="T12" fmla="*/ 107 w 213"/>
                <a:gd name="T13" fmla="*/ 0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3"/>
                <a:gd name="T22" fmla="*/ 0 h 317"/>
                <a:gd name="T23" fmla="*/ 213 w 213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3" h="317">
                  <a:moveTo>
                    <a:pt x="107" y="0"/>
                  </a:moveTo>
                  <a:lnTo>
                    <a:pt x="54" y="21"/>
                  </a:lnTo>
                  <a:lnTo>
                    <a:pt x="0" y="42"/>
                  </a:lnTo>
                  <a:lnTo>
                    <a:pt x="107" y="317"/>
                  </a:lnTo>
                  <a:lnTo>
                    <a:pt x="160" y="296"/>
                  </a:lnTo>
                  <a:lnTo>
                    <a:pt x="213" y="275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6" name="Freeform 2429"/>
            <p:cNvSpPr>
              <a:spLocks/>
            </p:cNvSpPr>
            <p:nvPr/>
          </p:nvSpPr>
          <p:spPr bwMode="auto">
            <a:xfrm>
              <a:off x="865" y="2325"/>
              <a:ext cx="30" cy="45"/>
            </a:xfrm>
            <a:custGeom>
              <a:avLst/>
              <a:gdLst>
                <a:gd name="T0" fmla="*/ 107 w 213"/>
                <a:gd name="T1" fmla="*/ 0 h 317"/>
                <a:gd name="T2" fmla="*/ 54 w 213"/>
                <a:gd name="T3" fmla="*/ 21 h 317"/>
                <a:gd name="T4" fmla="*/ 0 w 213"/>
                <a:gd name="T5" fmla="*/ 42 h 317"/>
                <a:gd name="T6" fmla="*/ 107 w 213"/>
                <a:gd name="T7" fmla="*/ 317 h 317"/>
                <a:gd name="T8" fmla="*/ 160 w 213"/>
                <a:gd name="T9" fmla="*/ 296 h 317"/>
                <a:gd name="T10" fmla="*/ 213 w 213"/>
                <a:gd name="T11" fmla="*/ 275 h 317"/>
                <a:gd name="T12" fmla="*/ 107 w 213"/>
                <a:gd name="T13" fmla="*/ 0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3"/>
                <a:gd name="T22" fmla="*/ 0 h 317"/>
                <a:gd name="T23" fmla="*/ 213 w 213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3" h="317">
                  <a:moveTo>
                    <a:pt x="107" y="0"/>
                  </a:moveTo>
                  <a:lnTo>
                    <a:pt x="54" y="21"/>
                  </a:lnTo>
                  <a:lnTo>
                    <a:pt x="0" y="42"/>
                  </a:lnTo>
                  <a:lnTo>
                    <a:pt x="107" y="317"/>
                  </a:lnTo>
                  <a:lnTo>
                    <a:pt x="160" y="296"/>
                  </a:lnTo>
                  <a:lnTo>
                    <a:pt x="213" y="275"/>
                  </a:lnTo>
                  <a:lnTo>
                    <a:pt x="10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7" name="Freeform 2430"/>
            <p:cNvSpPr>
              <a:spLocks/>
            </p:cNvSpPr>
            <p:nvPr/>
          </p:nvSpPr>
          <p:spPr bwMode="auto">
            <a:xfrm>
              <a:off x="880" y="2367"/>
              <a:ext cx="7" cy="5"/>
            </a:xfrm>
            <a:custGeom>
              <a:avLst/>
              <a:gdLst>
                <a:gd name="T0" fmla="*/ 53 w 53"/>
                <a:gd name="T1" fmla="*/ 0 h 29"/>
                <a:gd name="T2" fmla="*/ 0 w 53"/>
                <a:gd name="T3" fmla="*/ 21 h 29"/>
                <a:gd name="T4" fmla="*/ 3 w 53"/>
                <a:gd name="T5" fmla="*/ 29 h 29"/>
                <a:gd name="T6" fmla="*/ 53 w 53"/>
                <a:gd name="T7" fmla="*/ 0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29"/>
                <a:gd name="T14" fmla="*/ 53 w 53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29">
                  <a:moveTo>
                    <a:pt x="53" y="0"/>
                  </a:moveTo>
                  <a:lnTo>
                    <a:pt x="0" y="21"/>
                  </a:lnTo>
                  <a:lnTo>
                    <a:pt x="3" y="29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8" name="Line 2431"/>
            <p:cNvSpPr>
              <a:spLocks noChangeShapeType="1"/>
            </p:cNvSpPr>
            <p:nvPr/>
          </p:nvSpPr>
          <p:spPr bwMode="auto">
            <a:xfrm>
              <a:off x="880" y="2370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9" name="Freeform 2432"/>
            <p:cNvSpPr>
              <a:spLocks/>
            </p:cNvSpPr>
            <p:nvPr/>
          </p:nvSpPr>
          <p:spPr bwMode="auto">
            <a:xfrm>
              <a:off x="880" y="2363"/>
              <a:ext cx="33" cy="41"/>
            </a:xfrm>
            <a:custGeom>
              <a:avLst/>
              <a:gdLst>
                <a:gd name="T0" fmla="*/ 100 w 228"/>
                <a:gd name="T1" fmla="*/ 0 h 283"/>
                <a:gd name="T2" fmla="*/ 50 w 228"/>
                <a:gd name="T3" fmla="*/ 29 h 283"/>
                <a:gd name="T4" fmla="*/ 0 w 228"/>
                <a:gd name="T5" fmla="*/ 58 h 283"/>
                <a:gd name="T6" fmla="*/ 128 w 228"/>
                <a:gd name="T7" fmla="*/ 283 h 283"/>
                <a:gd name="T8" fmla="*/ 178 w 228"/>
                <a:gd name="T9" fmla="*/ 254 h 283"/>
                <a:gd name="T10" fmla="*/ 228 w 228"/>
                <a:gd name="T11" fmla="*/ 226 h 283"/>
                <a:gd name="T12" fmla="*/ 100 w 228"/>
                <a:gd name="T13" fmla="*/ 0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8"/>
                <a:gd name="T22" fmla="*/ 0 h 283"/>
                <a:gd name="T23" fmla="*/ 228 w 228"/>
                <a:gd name="T24" fmla="*/ 283 h 2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8" h="283">
                  <a:moveTo>
                    <a:pt x="100" y="0"/>
                  </a:moveTo>
                  <a:lnTo>
                    <a:pt x="50" y="29"/>
                  </a:lnTo>
                  <a:lnTo>
                    <a:pt x="0" y="58"/>
                  </a:lnTo>
                  <a:lnTo>
                    <a:pt x="128" y="283"/>
                  </a:lnTo>
                  <a:lnTo>
                    <a:pt x="178" y="254"/>
                  </a:lnTo>
                  <a:lnTo>
                    <a:pt x="228" y="226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90" name="Freeform 2433"/>
            <p:cNvSpPr>
              <a:spLocks/>
            </p:cNvSpPr>
            <p:nvPr/>
          </p:nvSpPr>
          <p:spPr bwMode="auto">
            <a:xfrm>
              <a:off x="880" y="2363"/>
              <a:ext cx="33" cy="41"/>
            </a:xfrm>
            <a:custGeom>
              <a:avLst/>
              <a:gdLst>
                <a:gd name="T0" fmla="*/ 100 w 228"/>
                <a:gd name="T1" fmla="*/ 0 h 283"/>
                <a:gd name="T2" fmla="*/ 50 w 228"/>
                <a:gd name="T3" fmla="*/ 29 h 283"/>
                <a:gd name="T4" fmla="*/ 0 w 228"/>
                <a:gd name="T5" fmla="*/ 58 h 283"/>
                <a:gd name="T6" fmla="*/ 128 w 228"/>
                <a:gd name="T7" fmla="*/ 283 h 283"/>
                <a:gd name="T8" fmla="*/ 178 w 228"/>
                <a:gd name="T9" fmla="*/ 254 h 283"/>
                <a:gd name="T10" fmla="*/ 228 w 228"/>
                <a:gd name="T11" fmla="*/ 226 h 283"/>
                <a:gd name="T12" fmla="*/ 100 w 228"/>
                <a:gd name="T13" fmla="*/ 0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8"/>
                <a:gd name="T22" fmla="*/ 0 h 283"/>
                <a:gd name="T23" fmla="*/ 228 w 228"/>
                <a:gd name="T24" fmla="*/ 283 h 2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8" h="283">
                  <a:moveTo>
                    <a:pt x="100" y="0"/>
                  </a:moveTo>
                  <a:lnTo>
                    <a:pt x="50" y="29"/>
                  </a:lnTo>
                  <a:lnTo>
                    <a:pt x="0" y="58"/>
                  </a:lnTo>
                  <a:lnTo>
                    <a:pt x="128" y="283"/>
                  </a:lnTo>
                  <a:lnTo>
                    <a:pt x="178" y="254"/>
                  </a:lnTo>
                  <a:lnTo>
                    <a:pt x="228" y="226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91" name="Freeform 2434"/>
            <p:cNvSpPr>
              <a:spLocks/>
            </p:cNvSpPr>
            <p:nvPr/>
          </p:nvSpPr>
          <p:spPr bwMode="auto">
            <a:xfrm>
              <a:off x="899" y="2400"/>
              <a:ext cx="7" cy="5"/>
            </a:xfrm>
            <a:custGeom>
              <a:avLst/>
              <a:gdLst>
                <a:gd name="T0" fmla="*/ 50 w 50"/>
                <a:gd name="T1" fmla="*/ 0 h 38"/>
                <a:gd name="T2" fmla="*/ 0 w 50"/>
                <a:gd name="T3" fmla="*/ 29 h 38"/>
                <a:gd name="T4" fmla="*/ 6 w 50"/>
                <a:gd name="T5" fmla="*/ 38 h 38"/>
                <a:gd name="T6" fmla="*/ 50 w 50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8"/>
                <a:gd name="T14" fmla="*/ 50 w 5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8">
                  <a:moveTo>
                    <a:pt x="50" y="0"/>
                  </a:moveTo>
                  <a:lnTo>
                    <a:pt x="0" y="29"/>
                  </a:lnTo>
                  <a:lnTo>
                    <a:pt x="6" y="38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92" name="Line 2435"/>
            <p:cNvSpPr>
              <a:spLocks noChangeShapeType="1"/>
            </p:cNvSpPr>
            <p:nvPr/>
          </p:nvSpPr>
          <p:spPr bwMode="auto">
            <a:xfrm>
              <a:off x="899" y="240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93" name="Freeform 2436"/>
            <p:cNvSpPr>
              <a:spLocks/>
            </p:cNvSpPr>
            <p:nvPr/>
          </p:nvSpPr>
          <p:spPr bwMode="auto">
            <a:xfrm>
              <a:off x="899" y="2394"/>
              <a:ext cx="33" cy="35"/>
            </a:xfrm>
            <a:custGeom>
              <a:avLst/>
              <a:gdLst>
                <a:gd name="T0" fmla="*/ 87 w 229"/>
                <a:gd name="T1" fmla="*/ 0 h 241"/>
                <a:gd name="T2" fmla="*/ 44 w 229"/>
                <a:gd name="T3" fmla="*/ 37 h 241"/>
                <a:gd name="T4" fmla="*/ 0 w 229"/>
                <a:gd name="T5" fmla="*/ 75 h 241"/>
                <a:gd name="T6" fmla="*/ 143 w 229"/>
                <a:gd name="T7" fmla="*/ 241 h 241"/>
                <a:gd name="T8" fmla="*/ 186 w 229"/>
                <a:gd name="T9" fmla="*/ 203 h 241"/>
                <a:gd name="T10" fmla="*/ 229 w 229"/>
                <a:gd name="T11" fmla="*/ 165 h 241"/>
                <a:gd name="T12" fmla="*/ 87 w 229"/>
                <a:gd name="T13" fmla="*/ 0 h 2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41"/>
                <a:gd name="T23" fmla="*/ 229 w 229"/>
                <a:gd name="T24" fmla="*/ 241 h 2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41">
                  <a:moveTo>
                    <a:pt x="87" y="0"/>
                  </a:moveTo>
                  <a:lnTo>
                    <a:pt x="44" y="37"/>
                  </a:lnTo>
                  <a:lnTo>
                    <a:pt x="0" y="75"/>
                  </a:lnTo>
                  <a:lnTo>
                    <a:pt x="143" y="241"/>
                  </a:lnTo>
                  <a:lnTo>
                    <a:pt x="186" y="203"/>
                  </a:lnTo>
                  <a:lnTo>
                    <a:pt x="229" y="165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94" name="Freeform 2437"/>
            <p:cNvSpPr>
              <a:spLocks/>
            </p:cNvSpPr>
            <p:nvPr/>
          </p:nvSpPr>
          <p:spPr bwMode="auto">
            <a:xfrm>
              <a:off x="899" y="2394"/>
              <a:ext cx="33" cy="35"/>
            </a:xfrm>
            <a:custGeom>
              <a:avLst/>
              <a:gdLst>
                <a:gd name="T0" fmla="*/ 87 w 229"/>
                <a:gd name="T1" fmla="*/ 0 h 241"/>
                <a:gd name="T2" fmla="*/ 44 w 229"/>
                <a:gd name="T3" fmla="*/ 37 h 241"/>
                <a:gd name="T4" fmla="*/ 0 w 229"/>
                <a:gd name="T5" fmla="*/ 75 h 241"/>
                <a:gd name="T6" fmla="*/ 143 w 229"/>
                <a:gd name="T7" fmla="*/ 241 h 241"/>
                <a:gd name="T8" fmla="*/ 186 w 229"/>
                <a:gd name="T9" fmla="*/ 203 h 241"/>
                <a:gd name="T10" fmla="*/ 229 w 229"/>
                <a:gd name="T11" fmla="*/ 165 h 241"/>
                <a:gd name="T12" fmla="*/ 87 w 229"/>
                <a:gd name="T13" fmla="*/ 0 h 2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41"/>
                <a:gd name="T23" fmla="*/ 229 w 229"/>
                <a:gd name="T24" fmla="*/ 241 h 2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41">
                  <a:moveTo>
                    <a:pt x="87" y="0"/>
                  </a:moveTo>
                  <a:lnTo>
                    <a:pt x="44" y="37"/>
                  </a:lnTo>
                  <a:lnTo>
                    <a:pt x="0" y="75"/>
                  </a:lnTo>
                  <a:lnTo>
                    <a:pt x="143" y="241"/>
                  </a:lnTo>
                  <a:lnTo>
                    <a:pt x="186" y="203"/>
                  </a:lnTo>
                  <a:lnTo>
                    <a:pt x="229" y="165"/>
                  </a:lnTo>
                  <a:lnTo>
                    <a:pt x="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95" name="Freeform 2438"/>
            <p:cNvSpPr>
              <a:spLocks/>
            </p:cNvSpPr>
            <p:nvPr/>
          </p:nvSpPr>
          <p:spPr bwMode="auto">
            <a:xfrm>
              <a:off x="920" y="2423"/>
              <a:ext cx="6" cy="7"/>
            </a:xfrm>
            <a:custGeom>
              <a:avLst/>
              <a:gdLst>
                <a:gd name="T0" fmla="*/ 43 w 43"/>
                <a:gd name="T1" fmla="*/ 0 h 48"/>
                <a:gd name="T2" fmla="*/ 0 w 43"/>
                <a:gd name="T3" fmla="*/ 38 h 48"/>
                <a:gd name="T4" fmla="*/ 4 w 43"/>
                <a:gd name="T5" fmla="*/ 42 h 48"/>
                <a:gd name="T6" fmla="*/ 11 w 43"/>
                <a:gd name="T7" fmla="*/ 48 h 48"/>
                <a:gd name="T8" fmla="*/ 43 w 43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48"/>
                <a:gd name="T17" fmla="*/ 43 w 43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48">
                  <a:moveTo>
                    <a:pt x="43" y="0"/>
                  </a:moveTo>
                  <a:lnTo>
                    <a:pt x="0" y="38"/>
                  </a:lnTo>
                  <a:lnTo>
                    <a:pt x="4" y="42"/>
                  </a:lnTo>
                  <a:lnTo>
                    <a:pt x="11" y="48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96" name="Freeform 2439"/>
            <p:cNvSpPr>
              <a:spLocks/>
            </p:cNvSpPr>
            <p:nvPr/>
          </p:nvSpPr>
          <p:spPr bwMode="auto">
            <a:xfrm>
              <a:off x="920" y="2429"/>
              <a:ext cx="1" cy="1"/>
            </a:xfrm>
            <a:custGeom>
              <a:avLst/>
              <a:gdLst>
                <a:gd name="T0" fmla="*/ 0 w 11"/>
                <a:gd name="T1" fmla="*/ 0 h 10"/>
                <a:gd name="T2" fmla="*/ 4 w 11"/>
                <a:gd name="T3" fmla="*/ 4 h 10"/>
                <a:gd name="T4" fmla="*/ 11 w 11"/>
                <a:gd name="T5" fmla="*/ 10 h 10"/>
                <a:gd name="T6" fmla="*/ 0 60000 65536"/>
                <a:gd name="T7" fmla="*/ 0 60000 65536"/>
                <a:gd name="T8" fmla="*/ 0 60000 65536"/>
                <a:gd name="T9" fmla="*/ 0 w 11"/>
                <a:gd name="T10" fmla="*/ 0 h 10"/>
                <a:gd name="T11" fmla="*/ 11 w 1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10">
                  <a:moveTo>
                    <a:pt x="0" y="0"/>
                  </a:moveTo>
                  <a:lnTo>
                    <a:pt x="4" y="4"/>
                  </a:lnTo>
                  <a:lnTo>
                    <a:pt x="11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97" name="Freeform 2440"/>
            <p:cNvSpPr>
              <a:spLocks/>
            </p:cNvSpPr>
            <p:nvPr/>
          </p:nvSpPr>
          <p:spPr bwMode="auto">
            <a:xfrm>
              <a:off x="921" y="2416"/>
              <a:ext cx="31" cy="29"/>
            </a:xfrm>
            <a:custGeom>
              <a:avLst/>
              <a:gdLst>
                <a:gd name="T0" fmla="*/ 64 w 217"/>
                <a:gd name="T1" fmla="*/ 0 h 198"/>
                <a:gd name="T2" fmla="*/ 32 w 217"/>
                <a:gd name="T3" fmla="*/ 48 h 198"/>
                <a:gd name="T4" fmla="*/ 0 w 217"/>
                <a:gd name="T5" fmla="*/ 96 h 198"/>
                <a:gd name="T6" fmla="*/ 153 w 217"/>
                <a:gd name="T7" fmla="*/ 198 h 198"/>
                <a:gd name="T8" fmla="*/ 185 w 217"/>
                <a:gd name="T9" fmla="*/ 150 h 198"/>
                <a:gd name="T10" fmla="*/ 217 w 217"/>
                <a:gd name="T11" fmla="*/ 102 h 198"/>
                <a:gd name="T12" fmla="*/ 64 w 217"/>
                <a:gd name="T13" fmla="*/ 0 h 1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7"/>
                <a:gd name="T22" fmla="*/ 0 h 198"/>
                <a:gd name="T23" fmla="*/ 217 w 217"/>
                <a:gd name="T24" fmla="*/ 198 h 19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7" h="198">
                  <a:moveTo>
                    <a:pt x="64" y="0"/>
                  </a:moveTo>
                  <a:lnTo>
                    <a:pt x="32" y="48"/>
                  </a:lnTo>
                  <a:lnTo>
                    <a:pt x="0" y="96"/>
                  </a:lnTo>
                  <a:lnTo>
                    <a:pt x="153" y="198"/>
                  </a:lnTo>
                  <a:lnTo>
                    <a:pt x="185" y="150"/>
                  </a:lnTo>
                  <a:lnTo>
                    <a:pt x="217" y="10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98" name="Freeform 2441"/>
            <p:cNvSpPr>
              <a:spLocks/>
            </p:cNvSpPr>
            <p:nvPr/>
          </p:nvSpPr>
          <p:spPr bwMode="auto">
            <a:xfrm>
              <a:off x="921" y="2416"/>
              <a:ext cx="31" cy="29"/>
            </a:xfrm>
            <a:custGeom>
              <a:avLst/>
              <a:gdLst>
                <a:gd name="T0" fmla="*/ 64 w 217"/>
                <a:gd name="T1" fmla="*/ 0 h 198"/>
                <a:gd name="T2" fmla="*/ 32 w 217"/>
                <a:gd name="T3" fmla="*/ 48 h 198"/>
                <a:gd name="T4" fmla="*/ 0 w 217"/>
                <a:gd name="T5" fmla="*/ 96 h 198"/>
                <a:gd name="T6" fmla="*/ 153 w 217"/>
                <a:gd name="T7" fmla="*/ 198 h 198"/>
                <a:gd name="T8" fmla="*/ 185 w 217"/>
                <a:gd name="T9" fmla="*/ 150 h 198"/>
                <a:gd name="T10" fmla="*/ 217 w 217"/>
                <a:gd name="T11" fmla="*/ 102 h 198"/>
                <a:gd name="T12" fmla="*/ 64 w 217"/>
                <a:gd name="T13" fmla="*/ 0 h 1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7"/>
                <a:gd name="T22" fmla="*/ 0 h 198"/>
                <a:gd name="T23" fmla="*/ 217 w 217"/>
                <a:gd name="T24" fmla="*/ 198 h 19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7" h="198">
                  <a:moveTo>
                    <a:pt x="64" y="0"/>
                  </a:moveTo>
                  <a:lnTo>
                    <a:pt x="32" y="48"/>
                  </a:lnTo>
                  <a:lnTo>
                    <a:pt x="0" y="96"/>
                  </a:lnTo>
                  <a:lnTo>
                    <a:pt x="153" y="198"/>
                  </a:lnTo>
                  <a:lnTo>
                    <a:pt x="185" y="150"/>
                  </a:lnTo>
                  <a:lnTo>
                    <a:pt x="217" y="102"/>
                  </a:lnTo>
                  <a:lnTo>
                    <a:pt x="6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99" name="Freeform 2442"/>
            <p:cNvSpPr>
              <a:spLocks/>
            </p:cNvSpPr>
            <p:nvPr/>
          </p:nvSpPr>
          <p:spPr bwMode="auto">
            <a:xfrm>
              <a:off x="943" y="2438"/>
              <a:ext cx="5" cy="8"/>
            </a:xfrm>
            <a:custGeom>
              <a:avLst/>
              <a:gdLst>
                <a:gd name="T0" fmla="*/ 32 w 32"/>
                <a:gd name="T1" fmla="*/ 0 h 57"/>
                <a:gd name="T2" fmla="*/ 0 w 32"/>
                <a:gd name="T3" fmla="*/ 48 h 57"/>
                <a:gd name="T4" fmla="*/ 5 w 32"/>
                <a:gd name="T5" fmla="*/ 51 h 57"/>
                <a:gd name="T6" fmla="*/ 12 w 32"/>
                <a:gd name="T7" fmla="*/ 54 h 57"/>
                <a:gd name="T8" fmla="*/ 20 w 32"/>
                <a:gd name="T9" fmla="*/ 57 h 57"/>
                <a:gd name="T10" fmla="*/ 32 w 32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57"/>
                <a:gd name="T20" fmla="*/ 32 w 32"/>
                <a:gd name="T21" fmla="*/ 57 h 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57">
                  <a:moveTo>
                    <a:pt x="32" y="0"/>
                  </a:moveTo>
                  <a:lnTo>
                    <a:pt x="0" y="48"/>
                  </a:lnTo>
                  <a:lnTo>
                    <a:pt x="5" y="51"/>
                  </a:lnTo>
                  <a:lnTo>
                    <a:pt x="12" y="54"/>
                  </a:lnTo>
                  <a:lnTo>
                    <a:pt x="20" y="57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00" name="Freeform 2443"/>
            <p:cNvSpPr>
              <a:spLocks/>
            </p:cNvSpPr>
            <p:nvPr/>
          </p:nvSpPr>
          <p:spPr bwMode="auto">
            <a:xfrm>
              <a:off x="943" y="2445"/>
              <a:ext cx="3" cy="1"/>
            </a:xfrm>
            <a:custGeom>
              <a:avLst/>
              <a:gdLst>
                <a:gd name="T0" fmla="*/ 0 w 20"/>
                <a:gd name="T1" fmla="*/ 0 h 9"/>
                <a:gd name="T2" fmla="*/ 5 w 20"/>
                <a:gd name="T3" fmla="*/ 3 h 9"/>
                <a:gd name="T4" fmla="*/ 12 w 20"/>
                <a:gd name="T5" fmla="*/ 6 h 9"/>
                <a:gd name="T6" fmla="*/ 20 w 20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9"/>
                <a:gd name="T14" fmla="*/ 20 w 2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9">
                  <a:moveTo>
                    <a:pt x="0" y="0"/>
                  </a:moveTo>
                  <a:lnTo>
                    <a:pt x="5" y="3"/>
                  </a:lnTo>
                  <a:lnTo>
                    <a:pt x="12" y="6"/>
                  </a:lnTo>
                  <a:lnTo>
                    <a:pt x="2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01" name="Freeform 2444"/>
            <p:cNvSpPr>
              <a:spLocks/>
            </p:cNvSpPr>
            <p:nvPr/>
          </p:nvSpPr>
          <p:spPr bwMode="auto">
            <a:xfrm>
              <a:off x="946" y="2430"/>
              <a:ext cx="26" cy="21"/>
            </a:xfrm>
            <a:custGeom>
              <a:avLst/>
              <a:gdLst>
                <a:gd name="T0" fmla="*/ 24 w 183"/>
                <a:gd name="T1" fmla="*/ 0 h 148"/>
                <a:gd name="T2" fmla="*/ 12 w 183"/>
                <a:gd name="T3" fmla="*/ 57 h 148"/>
                <a:gd name="T4" fmla="*/ 0 w 183"/>
                <a:gd name="T5" fmla="*/ 114 h 148"/>
                <a:gd name="T6" fmla="*/ 159 w 183"/>
                <a:gd name="T7" fmla="*/ 148 h 148"/>
                <a:gd name="T8" fmla="*/ 171 w 183"/>
                <a:gd name="T9" fmla="*/ 91 h 148"/>
                <a:gd name="T10" fmla="*/ 183 w 183"/>
                <a:gd name="T11" fmla="*/ 35 h 148"/>
                <a:gd name="T12" fmla="*/ 24 w 183"/>
                <a:gd name="T13" fmla="*/ 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48"/>
                <a:gd name="T23" fmla="*/ 183 w 183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48">
                  <a:moveTo>
                    <a:pt x="24" y="0"/>
                  </a:moveTo>
                  <a:lnTo>
                    <a:pt x="12" y="57"/>
                  </a:lnTo>
                  <a:lnTo>
                    <a:pt x="0" y="114"/>
                  </a:lnTo>
                  <a:lnTo>
                    <a:pt x="159" y="148"/>
                  </a:lnTo>
                  <a:lnTo>
                    <a:pt x="171" y="91"/>
                  </a:lnTo>
                  <a:lnTo>
                    <a:pt x="183" y="3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02" name="Freeform 2445"/>
            <p:cNvSpPr>
              <a:spLocks/>
            </p:cNvSpPr>
            <p:nvPr/>
          </p:nvSpPr>
          <p:spPr bwMode="auto">
            <a:xfrm>
              <a:off x="946" y="2430"/>
              <a:ext cx="26" cy="21"/>
            </a:xfrm>
            <a:custGeom>
              <a:avLst/>
              <a:gdLst>
                <a:gd name="T0" fmla="*/ 24 w 183"/>
                <a:gd name="T1" fmla="*/ 0 h 148"/>
                <a:gd name="T2" fmla="*/ 12 w 183"/>
                <a:gd name="T3" fmla="*/ 57 h 148"/>
                <a:gd name="T4" fmla="*/ 0 w 183"/>
                <a:gd name="T5" fmla="*/ 114 h 148"/>
                <a:gd name="T6" fmla="*/ 159 w 183"/>
                <a:gd name="T7" fmla="*/ 148 h 148"/>
                <a:gd name="T8" fmla="*/ 171 w 183"/>
                <a:gd name="T9" fmla="*/ 91 h 148"/>
                <a:gd name="T10" fmla="*/ 183 w 183"/>
                <a:gd name="T11" fmla="*/ 35 h 148"/>
                <a:gd name="T12" fmla="*/ 24 w 183"/>
                <a:gd name="T13" fmla="*/ 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48"/>
                <a:gd name="T23" fmla="*/ 183 w 183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48">
                  <a:moveTo>
                    <a:pt x="24" y="0"/>
                  </a:moveTo>
                  <a:lnTo>
                    <a:pt x="12" y="57"/>
                  </a:lnTo>
                  <a:lnTo>
                    <a:pt x="0" y="114"/>
                  </a:lnTo>
                  <a:lnTo>
                    <a:pt x="159" y="148"/>
                  </a:lnTo>
                  <a:lnTo>
                    <a:pt x="171" y="91"/>
                  </a:lnTo>
                  <a:lnTo>
                    <a:pt x="183" y="35"/>
                  </a:lnTo>
                  <a:lnTo>
                    <a:pt x="2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03" name="Freeform 2446"/>
            <p:cNvSpPr>
              <a:spLocks/>
            </p:cNvSpPr>
            <p:nvPr/>
          </p:nvSpPr>
          <p:spPr bwMode="auto">
            <a:xfrm>
              <a:off x="969" y="2435"/>
              <a:ext cx="10" cy="16"/>
            </a:xfrm>
            <a:custGeom>
              <a:avLst/>
              <a:gdLst>
                <a:gd name="T0" fmla="*/ 12 w 69"/>
                <a:gd name="T1" fmla="*/ 56 h 114"/>
                <a:gd name="T2" fmla="*/ 24 w 69"/>
                <a:gd name="T3" fmla="*/ 0 h 114"/>
                <a:gd name="T4" fmla="*/ 36 w 69"/>
                <a:gd name="T5" fmla="*/ 4 h 114"/>
                <a:gd name="T6" fmla="*/ 47 w 69"/>
                <a:gd name="T7" fmla="*/ 11 h 114"/>
                <a:gd name="T8" fmla="*/ 56 w 69"/>
                <a:gd name="T9" fmla="*/ 20 h 114"/>
                <a:gd name="T10" fmla="*/ 64 w 69"/>
                <a:gd name="T11" fmla="*/ 31 h 114"/>
                <a:gd name="T12" fmla="*/ 68 w 69"/>
                <a:gd name="T13" fmla="*/ 43 h 114"/>
                <a:gd name="T14" fmla="*/ 69 w 69"/>
                <a:gd name="T15" fmla="*/ 55 h 114"/>
                <a:gd name="T16" fmla="*/ 68 w 69"/>
                <a:gd name="T17" fmla="*/ 69 h 114"/>
                <a:gd name="T18" fmla="*/ 64 w 69"/>
                <a:gd name="T19" fmla="*/ 81 h 114"/>
                <a:gd name="T20" fmla="*/ 57 w 69"/>
                <a:gd name="T21" fmla="*/ 92 h 114"/>
                <a:gd name="T22" fmla="*/ 48 w 69"/>
                <a:gd name="T23" fmla="*/ 101 h 114"/>
                <a:gd name="T24" fmla="*/ 37 w 69"/>
                <a:gd name="T25" fmla="*/ 109 h 114"/>
                <a:gd name="T26" fmla="*/ 25 w 69"/>
                <a:gd name="T27" fmla="*/ 113 h 114"/>
                <a:gd name="T28" fmla="*/ 13 w 69"/>
                <a:gd name="T29" fmla="*/ 114 h 114"/>
                <a:gd name="T30" fmla="*/ 0 w 69"/>
                <a:gd name="T31" fmla="*/ 113 h 114"/>
                <a:gd name="T32" fmla="*/ 12 w 69"/>
                <a:gd name="T33" fmla="*/ 56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9"/>
                <a:gd name="T52" fmla="*/ 0 h 114"/>
                <a:gd name="T53" fmla="*/ 69 w 69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9" h="114">
                  <a:moveTo>
                    <a:pt x="12" y="56"/>
                  </a:moveTo>
                  <a:lnTo>
                    <a:pt x="24" y="0"/>
                  </a:lnTo>
                  <a:lnTo>
                    <a:pt x="36" y="4"/>
                  </a:lnTo>
                  <a:lnTo>
                    <a:pt x="47" y="11"/>
                  </a:lnTo>
                  <a:lnTo>
                    <a:pt x="56" y="20"/>
                  </a:lnTo>
                  <a:lnTo>
                    <a:pt x="64" y="31"/>
                  </a:lnTo>
                  <a:lnTo>
                    <a:pt x="68" y="43"/>
                  </a:lnTo>
                  <a:lnTo>
                    <a:pt x="69" y="55"/>
                  </a:lnTo>
                  <a:lnTo>
                    <a:pt x="68" y="69"/>
                  </a:lnTo>
                  <a:lnTo>
                    <a:pt x="64" y="81"/>
                  </a:lnTo>
                  <a:lnTo>
                    <a:pt x="57" y="92"/>
                  </a:lnTo>
                  <a:lnTo>
                    <a:pt x="48" y="101"/>
                  </a:lnTo>
                  <a:lnTo>
                    <a:pt x="37" y="109"/>
                  </a:lnTo>
                  <a:lnTo>
                    <a:pt x="25" y="113"/>
                  </a:lnTo>
                  <a:lnTo>
                    <a:pt x="13" y="114"/>
                  </a:lnTo>
                  <a:lnTo>
                    <a:pt x="0" y="113"/>
                  </a:lnTo>
                  <a:lnTo>
                    <a:pt x="12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04" name="Freeform 2447"/>
            <p:cNvSpPr>
              <a:spLocks/>
            </p:cNvSpPr>
            <p:nvPr/>
          </p:nvSpPr>
          <p:spPr bwMode="auto">
            <a:xfrm>
              <a:off x="969" y="2435"/>
              <a:ext cx="10" cy="16"/>
            </a:xfrm>
            <a:custGeom>
              <a:avLst/>
              <a:gdLst>
                <a:gd name="T0" fmla="*/ 24 w 69"/>
                <a:gd name="T1" fmla="*/ 0 h 114"/>
                <a:gd name="T2" fmla="*/ 36 w 69"/>
                <a:gd name="T3" fmla="*/ 4 h 114"/>
                <a:gd name="T4" fmla="*/ 47 w 69"/>
                <a:gd name="T5" fmla="*/ 11 h 114"/>
                <a:gd name="T6" fmla="*/ 56 w 69"/>
                <a:gd name="T7" fmla="*/ 20 h 114"/>
                <a:gd name="T8" fmla="*/ 64 w 69"/>
                <a:gd name="T9" fmla="*/ 31 h 114"/>
                <a:gd name="T10" fmla="*/ 68 w 69"/>
                <a:gd name="T11" fmla="*/ 43 h 114"/>
                <a:gd name="T12" fmla="*/ 69 w 69"/>
                <a:gd name="T13" fmla="*/ 55 h 114"/>
                <a:gd name="T14" fmla="*/ 68 w 69"/>
                <a:gd name="T15" fmla="*/ 69 h 114"/>
                <a:gd name="T16" fmla="*/ 64 w 69"/>
                <a:gd name="T17" fmla="*/ 81 h 114"/>
                <a:gd name="T18" fmla="*/ 57 w 69"/>
                <a:gd name="T19" fmla="*/ 92 h 114"/>
                <a:gd name="T20" fmla="*/ 48 w 69"/>
                <a:gd name="T21" fmla="*/ 101 h 114"/>
                <a:gd name="T22" fmla="*/ 37 w 69"/>
                <a:gd name="T23" fmla="*/ 109 h 114"/>
                <a:gd name="T24" fmla="*/ 25 w 69"/>
                <a:gd name="T25" fmla="*/ 113 h 114"/>
                <a:gd name="T26" fmla="*/ 13 w 69"/>
                <a:gd name="T27" fmla="*/ 114 h 114"/>
                <a:gd name="T28" fmla="*/ 0 w 69"/>
                <a:gd name="T29" fmla="*/ 113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"/>
                <a:gd name="T46" fmla="*/ 0 h 114"/>
                <a:gd name="T47" fmla="*/ 69 w 69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" h="114">
                  <a:moveTo>
                    <a:pt x="24" y="0"/>
                  </a:moveTo>
                  <a:lnTo>
                    <a:pt x="36" y="4"/>
                  </a:lnTo>
                  <a:lnTo>
                    <a:pt x="47" y="11"/>
                  </a:lnTo>
                  <a:lnTo>
                    <a:pt x="56" y="20"/>
                  </a:lnTo>
                  <a:lnTo>
                    <a:pt x="64" y="31"/>
                  </a:lnTo>
                  <a:lnTo>
                    <a:pt x="68" y="43"/>
                  </a:lnTo>
                  <a:lnTo>
                    <a:pt x="69" y="55"/>
                  </a:lnTo>
                  <a:lnTo>
                    <a:pt x="68" y="69"/>
                  </a:lnTo>
                  <a:lnTo>
                    <a:pt x="64" y="81"/>
                  </a:lnTo>
                  <a:lnTo>
                    <a:pt x="57" y="92"/>
                  </a:lnTo>
                  <a:lnTo>
                    <a:pt x="48" y="101"/>
                  </a:lnTo>
                  <a:lnTo>
                    <a:pt x="37" y="109"/>
                  </a:lnTo>
                  <a:lnTo>
                    <a:pt x="25" y="113"/>
                  </a:lnTo>
                  <a:lnTo>
                    <a:pt x="13" y="114"/>
                  </a:lnTo>
                  <a:lnTo>
                    <a:pt x="0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05" name="Freeform 2448"/>
            <p:cNvSpPr>
              <a:spLocks/>
            </p:cNvSpPr>
            <p:nvPr/>
          </p:nvSpPr>
          <p:spPr bwMode="auto">
            <a:xfrm>
              <a:off x="962" y="1858"/>
              <a:ext cx="9" cy="16"/>
            </a:xfrm>
            <a:custGeom>
              <a:avLst/>
              <a:gdLst>
                <a:gd name="T0" fmla="*/ 58 w 58"/>
                <a:gd name="T1" fmla="*/ 58 h 116"/>
                <a:gd name="T2" fmla="*/ 58 w 58"/>
                <a:gd name="T3" fmla="*/ 116 h 116"/>
                <a:gd name="T4" fmla="*/ 44 w 58"/>
                <a:gd name="T5" fmla="*/ 114 h 116"/>
                <a:gd name="T6" fmla="*/ 32 w 58"/>
                <a:gd name="T7" fmla="*/ 110 h 116"/>
                <a:gd name="T8" fmla="*/ 22 w 58"/>
                <a:gd name="T9" fmla="*/ 103 h 116"/>
                <a:gd name="T10" fmla="*/ 12 w 58"/>
                <a:gd name="T11" fmla="*/ 93 h 116"/>
                <a:gd name="T12" fmla="*/ 6 w 58"/>
                <a:gd name="T13" fmla="*/ 83 h 116"/>
                <a:gd name="T14" fmla="*/ 1 w 58"/>
                <a:gd name="T15" fmla="*/ 71 h 116"/>
                <a:gd name="T16" fmla="*/ 0 w 58"/>
                <a:gd name="T17" fmla="*/ 58 h 116"/>
                <a:gd name="T18" fmla="*/ 1 w 58"/>
                <a:gd name="T19" fmla="*/ 44 h 116"/>
                <a:gd name="T20" fmla="*/ 6 w 58"/>
                <a:gd name="T21" fmla="*/ 32 h 116"/>
                <a:gd name="T22" fmla="*/ 12 w 58"/>
                <a:gd name="T23" fmla="*/ 22 h 116"/>
                <a:gd name="T24" fmla="*/ 22 w 58"/>
                <a:gd name="T25" fmla="*/ 12 h 116"/>
                <a:gd name="T26" fmla="*/ 32 w 58"/>
                <a:gd name="T27" fmla="*/ 6 h 116"/>
                <a:gd name="T28" fmla="*/ 44 w 58"/>
                <a:gd name="T29" fmla="*/ 1 h 116"/>
                <a:gd name="T30" fmla="*/ 58 w 58"/>
                <a:gd name="T31" fmla="*/ 0 h 116"/>
                <a:gd name="T32" fmla="*/ 58 w 58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6"/>
                <a:gd name="T53" fmla="*/ 58 w 58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6">
                  <a:moveTo>
                    <a:pt x="58" y="58"/>
                  </a:moveTo>
                  <a:lnTo>
                    <a:pt x="58" y="116"/>
                  </a:lnTo>
                  <a:lnTo>
                    <a:pt x="44" y="114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6" y="83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6"/>
                  </a:lnTo>
                  <a:lnTo>
                    <a:pt x="44" y="1"/>
                  </a:lnTo>
                  <a:lnTo>
                    <a:pt x="58" y="0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06" name="Freeform 2449"/>
            <p:cNvSpPr>
              <a:spLocks/>
            </p:cNvSpPr>
            <p:nvPr/>
          </p:nvSpPr>
          <p:spPr bwMode="auto">
            <a:xfrm>
              <a:off x="962" y="1858"/>
              <a:ext cx="9" cy="16"/>
            </a:xfrm>
            <a:custGeom>
              <a:avLst/>
              <a:gdLst>
                <a:gd name="T0" fmla="*/ 58 w 58"/>
                <a:gd name="T1" fmla="*/ 116 h 116"/>
                <a:gd name="T2" fmla="*/ 44 w 58"/>
                <a:gd name="T3" fmla="*/ 114 h 116"/>
                <a:gd name="T4" fmla="*/ 32 w 58"/>
                <a:gd name="T5" fmla="*/ 110 h 116"/>
                <a:gd name="T6" fmla="*/ 22 w 58"/>
                <a:gd name="T7" fmla="*/ 103 h 116"/>
                <a:gd name="T8" fmla="*/ 12 w 58"/>
                <a:gd name="T9" fmla="*/ 93 h 116"/>
                <a:gd name="T10" fmla="*/ 6 w 58"/>
                <a:gd name="T11" fmla="*/ 83 h 116"/>
                <a:gd name="T12" fmla="*/ 1 w 58"/>
                <a:gd name="T13" fmla="*/ 71 h 116"/>
                <a:gd name="T14" fmla="*/ 0 w 58"/>
                <a:gd name="T15" fmla="*/ 58 h 116"/>
                <a:gd name="T16" fmla="*/ 1 w 58"/>
                <a:gd name="T17" fmla="*/ 44 h 116"/>
                <a:gd name="T18" fmla="*/ 6 w 58"/>
                <a:gd name="T19" fmla="*/ 32 h 116"/>
                <a:gd name="T20" fmla="*/ 12 w 58"/>
                <a:gd name="T21" fmla="*/ 22 h 116"/>
                <a:gd name="T22" fmla="*/ 22 w 58"/>
                <a:gd name="T23" fmla="*/ 12 h 116"/>
                <a:gd name="T24" fmla="*/ 32 w 58"/>
                <a:gd name="T25" fmla="*/ 6 h 116"/>
                <a:gd name="T26" fmla="*/ 44 w 58"/>
                <a:gd name="T27" fmla="*/ 1 h 116"/>
                <a:gd name="T28" fmla="*/ 58 w 58"/>
                <a:gd name="T29" fmla="*/ 0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6"/>
                <a:gd name="T47" fmla="*/ 58 w 58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6">
                  <a:moveTo>
                    <a:pt x="58" y="116"/>
                  </a:moveTo>
                  <a:lnTo>
                    <a:pt x="44" y="114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6" y="83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6"/>
                  </a:lnTo>
                  <a:lnTo>
                    <a:pt x="44" y="1"/>
                  </a:lnTo>
                  <a:lnTo>
                    <a:pt x="5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07" name="Freeform 2450"/>
            <p:cNvSpPr>
              <a:spLocks/>
            </p:cNvSpPr>
            <p:nvPr/>
          </p:nvSpPr>
          <p:spPr bwMode="auto">
            <a:xfrm>
              <a:off x="971" y="1858"/>
              <a:ext cx="2679" cy="16"/>
            </a:xfrm>
            <a:custGeom>
              <a:avLst/>
              <a:gdLst>
                <a:gd name="T0" fmla="*/ 0 w 18754"/>
                <a:gd name="T1" fmla="*/ 0 h 116"/>
                <a:gd name="T2" fmla="*/ 0 w 18754"/>
                <a:gd name="T3" fmla="*/ 58 h 116"/>
                <a:gd name="T4" fmla="*/ 0 w 18754"/>
                <a:gd name="T5" fmla="*/ 116 h 116"/>
                <a:gd name="T6" fmla="*/ 18754 w 18754"/>
                <a:gd name="T7" fmla="*/ 116 h 116"/>
                <a:gd name="T8" fmla="*/ 18754 w 18754"/>
                <a:gd name="T9" fmla="*/ 58 h 116"/>
                <a:gd name="T10" fmla="*/ 18754 w 18754"/>
                <a:gd name="T11" fmla="*/ 0 h 116"/>
                <a:gd name="T12" fmla="*/ 0 w 18754"/>
                <a:gd name="T13" fmla="*/ 0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54"/>
                <a:gd name="T22" fmla="*/ 0 h 116"/>
                <a:gd name="T23" fmla="*/ 18754 w 18754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54" h="116">
                  <a:moveTo>
                    <a:pt x="0" y="0"/>
                  </a:moveTo>
                  <a:lnTo>
                    <a:pt x="0" y="58"/>
                  </a:lnTo>
                  <a:lnTo>
                    <a:pt x="0" y="116"/>
                  </a:lnTo>
                  <a:lnTo>
                    <a:pt x="18754" y="116"/>
                  </a:lnTo>
                  <a:lnTo>
                    <a:pt x="18754" y="58"/>
                  </a:lnTo>
                  <a:lnTo>
                    <a:pt x="187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08" name="Freeform 2451"/>
            <p:cNvSpPr>
              <a:spLocks/>
            </p:cNvSpPr>
            <p:nvPr/>
          </p:nvSpPr>
          <p:spPr bwMode="auto">
            <a:xfrm>
              <a:off x="971" y="1858"/>
              <a:ext cx="2679" cy="16"/>
            </a:xfrm>
            <a:custGeom>
              <a:avLst/>
              <a:gdLst>
                <a:gd name="T0" fmla="*/ 0 w 18754"/>
                <a:gd name="T1" fmla="*/ 0 h 116"/>
                <a:gd name="T2" fmla="*/ 0 w 18754"/>
                <a:gd name="T3" fmla="*/ 58 h 116"/>
                <a:gd name="T4" fmla="*/ 0 w 18754"/>
                <a:gd name="T5" fmla="*/ 116 h 116"/>
                <a:gd name="T6" fmla="*/ 18754 w 18754"/>
                <a:gd name="T7" fmla="*/ 116 h 116"/>
                <a:gd name="T8" fmla="*/ 18754 w 18754"/>
                <a:gd name="T9" fmla="*/ 58 h 116"/>
                <a:gd name="T10" fmla="*/ 18754 w 18754"/>
                <a:gd name="T11" fmla="*/ 0 h 116"/>
                <a:gd name="T12" fmla="*/ 0 w 18754"/>
                <a:gd name="T13" fmla="*/ 0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54"/>
                <a:gd name="T22" fmla="*/ 0 h 116"/>
                <a:gd name="T23" fmla="*/ 18754 w 18754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54" h="116">
                  <a:moveTo>
                    <a:pt x="0" y="0"/>
                  </a:moveTo>
                  <a:lnTo>
                    <a:pt x="0" y="58"/>
                  </a:lnTo>
                  <a:lnTo>
                    <a:pt x="0" y="116"/>
                  </a:lnTo>
                  <a:lnTo>
                    <a:pt x="18754" y="116"/>
                  </a:lnTo>
                  <a:lnTo>
                    <a:pt x="18754" y="58"/>
                  </a:lnTo>
                  <a:lnTo>
                    <a:pt x="18754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09" name="Freeform 2452"/>
            <p:cNvSpPr>
              <a:spLocks/>
            </p:cNvSpPr>
            <p:nvPr/>
          </p:nvSpPr>
          <p:spPr bwMode="auto">
            <a:xfrm>
              <a:off x="3650" y="1858"/>
              <a:ext cx="8" cy="16"/>
            </a:xfrm>
            <a:custGeom>
              <a:avLst/>
              <a:gdLst>
                <a:gd name="T0" fmla="*/ 0 w 58"/>
                <a:gd name="T1" fmla="*/ 58 h 116"/>
                <a:gd name="T2" fmla="*/ 0 w 58"/>
                <a:gd name="T3" fmla="*/ 0 h 116"/>
                <a:gd name="T4" fmla="*/ 14 w 58"/>
                <a:gd name="T5" fmla="*/ 1 h 116"/>
                <a:gd name="T6" fmla="*/ 26 w 58"/>
                <a:gd name="T7" fmla="*/ 6 h 116"/>
                <a:gd name="T8" fmla="*/ 36 w 58"/>
                <a:gd name="T9" fmla="*/ 12 h 116"/>
                <a:gd name="T10" fmla="*/ 46 w 58"/>
                <a:gd name="T11" fmla="*/ 22 h 116"/>
                <a:gd name="T12" fmla="*/ 52 w 58"/>
                <a:gd name="T13" fmla="*/ 32 h 116"/>
                <a:gd name="T14" fmla="*/ 57 w 58"/>
                <a:gd name="T15" fmla="*/ 44 h 116"/>
                <a:gd name="T16" fmla="*/ 58 w 58"/>
                <a:gd name="T17" fmla="*/ 58 h 116"/>
                <a:gd name="T18" fmla="*/ 57 w 58"/>
                <a:gd name="T19" fmla="*/ 71 h 116"/>
                <a:gd name="T20" fmla="*/ 52 w 58"/>
                <a:gd name="T21" fmla="*/ 83 h 116"/>
                <a:gd name="T22" fmla="*/ 46 w 58"/>
                <a:gd name="T23" fmla="*/ 93 h 116"/>
                <a:gd name="T24" fmla="*/ 36 w 58"/>
                <a:gd name="T25" fmla="*/ 103 h 116"/>
                <a:gd name="T26" fmla="*/ 26 w 58"/>
                <a:gd name="T27" fmla="*/ 110 h 116"/>
                <a:gd name="T28" fmla="*/ 14 w 58"/>
                <a:gd name="T29" fmla="*/ 114 h 116"/>
                <a:gd name="T30" fmla="*/ 0 w 58"/>
                <a:gd name="T31" fmla="*/ 116 h 116"/>
                <a:gd name="T32" fmla="*/ 0 w 58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6"/>
                <a:gd name="T53" fmla="*/ 58 w 58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6">
                  <a:moveTo>
                    <a:pt x="0" y="58"/>
                  </a:moveTo>
                  <a:lnTo>
                    <a:pt x="0" y="0"/>
                  </a:lnTo>
                  <a:lnTo>
                    <a:pt x="14" y="1"/>
                  </a:lnTo>
                  <a:lnTo>
                    <a:pt x="26" y="6"/>
                  </a:lnTo>
                  <a:lnTo>
                    <a:pt x="36" y="12"/>
                  </a:lnTo>
                  <a:lnTo>
                    <a:pt x="46" y="22"/>
                  </a:lnTo>
                  <a:lnTo>
                    <a:pt x="52" y="32"/>
                  </a:lnTo>
                  <a:lnTo>
                    <a:pt x="57" y="44"/>
                  </a:lnTo>
                  <a:lnTo>
                    <a:pt x="58" y="58"/>
                  </a:lnTo>
                  <a:lnTo>
                    <a:pt x="57" y="71"/>
                  </a:lnTo>
                  <a:lnTo>
                    <a:pt x="52" y="83"/>
                  </a:lnTo>
                  <a:lnTo>
                    <a:pt x="46" y="93"/>
                  </a:lnTo>
                  <a:lnTo>
                    <a:pt x="36" y="103"/>
                  </a:lnTo>
                  <a:lnTo>
                    <a:pt x="26" y="110"/>
                  </a:lnTo>
                  <a:lnTo>
                    <a:pt x="14" y="114"/>
                  </a:lnTo>
                  <a:lnTo>
                    <a:pt x="0" y="11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10" name="Freeform 2453"/>
            <p:cNvSpPr>
              <a:spLocks/>
            </p:cNvSpPr>
            <p:nvPr/>
          </p:nvSpPr>
          <p:spPr bwMode="auto">
            <a:xfrm>
              <a:off x="3650" y="1858"/>
              <a:ext cx="8" cy="16"/>
            </a:xfrm>
            <a:custGeom>
              <a:avLst/>
              <a:gdLst>
                <a:gd name="T0" fmla="*/ 0 w 58"/>
                <a:gd name="T1" fmla="*/ 0 h 116"/>
                <a:gd name="T2" fmla="*/ 14 w 58"/>
                <a:gd name="T3" fmla="*/ 1 h 116"/>
                <a:gd name="T4" fmla="*/ 26 w 58"/>
                <a:gd name="T5" fmla="*/ 6 h 116"/>
                <a:gd name="T6" fmla="*/ 36 w 58"/>
                <a:gd name="T7" fmla="*/ 12 h 116"/>
                <a:gd name="T8" fmla="*/ 46 w 58"/>
                <a:gd name="T9" fmla="*/ 22 h 116"/>
                <a:gd name="T10" fmla="*/ 52 w 58"/>
                <a:gd name="T11" fmla="*/ 32 h 116"/>
                <a:gd name="T12" fmla="*/ 57 w 58"/>
                <a:gd name="T13" fmla="*/ 44 h 116"/>
                <a:gd name="T14" fmla="*/ 58 w 58"/>
                <a:gd name="T15" fmla="*/ 58 h 116"/>
                <a:gd name="T16" fmla="*/ 57 w 58"/>
                <a:gd name="T17" fmla="*/ 71 h 116"/>
                <a:gd name="T18" fmla="*/ 52 w 58"/>
                <a:gd name="T19" fmla="*/ 83 h 116"/>
                <a:gd name="T20" fmla="*/ 46 w 58"/>
                <a:gd name="T21" fmla="*/ 93 h 116"/>
                <a:gd name="T22" fmla="*/ 36 w 58"/>
                <a:gd name="T23" fmla="*/ 103 h 116"/>
                <a:gd name="T24" fmla="*/ 26 w 58"/>
                <a:gd name="T25" fmla="*/ 110 h 116"/>
                <a:gd name="T26" fmla="*/ 14 w 58"/>
                <a:gd name="T27" fmla="*/ 114 h 116"/>
                <a:gd name="T28" fmla="*/ 0 w 58"/>
                <a:gd name="T29" fmla="*/ 116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6"/>
                <a:gd name="T47" fmla="*/ 58 w 58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6">
                  <a:moveTo>
                    <a:pt x="0" y="0"/>
                  </a:moveTo>
                  <a:lnTo>
                    <a:pt x="14" y="1"/>
                  </a:lnTo>
                  <a:lnTo>
                    <a:pt x="26" y="6"/>
                  </a:lnTo>
                  <a:lnTo>
                    <a:pt x="36" y="12"/>
                  </a:lnTo>
                  <a:lnTo>
                    <a:pt x="46" y="22"/>
                  </a:lnTo>
                  <a:lnTo>
                    <a:pt x="52" y="32"/>
                  </a:lnTo>
                  <a:lnTo>
                    <a:pt x="57" y="44"/>
                  </a:lnTo>
                  <a:lnTo>
                    <a:pt x="58" y="58"/>
                  </a:lnTo>
                  <a:lnTo>
                    <a:pt x="57" y="71"/>
                  </a:lnTo>
                  <a:lnTo>
                    <a:pt x="52" y="83"/>
                  </a:lnTo>
                  <a:lnTo>
                    <a:pt x="46" y="93"/>
                  </a:lnTo>
                  <a:lnTo>
                    <a:pt x="36" y="103"/>
                  </a:lnTo>
                  <a:lnTo>
                    <a:pt x="26" y="110"/>
                  </a:lnTo>
                  <a:lnTo>
                    <a:pt x="14" y="114"/>
                  </a:lnTo>
                  <a:lnTo>
                    <a:pt x="0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11" name="Freeform 2454"/>
            <p:cNvSpPr>
              <a:spLocks/>
            </p:cNvSpPr>
            <p:nvPr/>
          </p:nvSpPr>
          <p:spPr bwMode="auto">
            <a:xfrm>
              <a:off x="962" y="2435"/>
              <a:ext cx="9" cy="16"/>
            </a:xfrm>
            <a:custGeom>
              <a:avLst/>
              <a:gdLst>
                <a:gd name="T0" fmla="*/ 58 w 58"/>
                <a:gd name="T1" fmla="*/ 57 h 115"/>
                <a:gd name="T2" fmla="*/ 58 w 58"/>
                <a:gd name="T3" fmla="*/ 115 h 115"/>
                <a:gd name="T4" fmla="*/ 44 w 58"/>
                <a:gd name="T5" fmla="*/ 114 h 115"/>
                <a:gd name="T6" fmla="*/ 32 w 58"/>
                <a:gd name="T7" fmla="*/ 110 h 115"/>
                <a:gd name="T8" fmla="*/ 22 w 58"/>
                <a:gd name="T9" fmla="*/ 103 h 115"/>
                <a:gd name="T10" fmla="*/ 12 w 58"/>
                <a:gd name="T11" fmla="*/ 93 h 115"/>
                <a:gd name="T12" fmla="*/ 6 w 58"/>
                <a:gd name="T13" fmla="*/ 83 h 115"/>
                <a:gd name="T14" fmla="*/ 1 w 58"/>
                <a:gd name="T15" fmla="*/ 71 h 115"/>
                <a:gd name="T16" fmla="*/ 0 w 58"/>
                <a:gd name="T17" fmla="*/ 57 h 115"/>
                <a:gd name="T18" fmla="*/ 1 w 58"/>
                <a:gd name="T19" fmla="*/ 44 h 115"/>
                <a:gd name="T20" fmla="*/ 6 w 58"/>
                <a:gd name="T21" fmla="*/ 32 h 115"/>
                <a:gd name="T22" fmla="*/ 12 w 58"/>
                <a:gd name="T23" fmla="*/ 22 h 115"/>
                <a:gd name="T24" fmla="*/ 22 w 58"/>
                <a:gd name="T25" fmla="*/ 12 h 115"/>
                <a:gd name="T26" fmla="*/ 32 w 58"/>
                <a:gd name="T27" fmla="*/ 5 h 115"/>
                <a:gd name="T28" fmla="*/ 44 w 58"/>
                <a:gd name="T29" fmla="*/ 1 h 115"/>
                <a:gd name="T30" fmla="*/ 58 w 58"/>
                <a:gd name="T31" fmla="*/ 0 h 115"/>
                <a:gd name="T32" fmla="*/ 58 w 58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5"/>
                <a:gd name="T53" fmla="*/ 58 w 58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5">
                  <a:moveTo>
                    <a:pt x="58" y="57"/>
                  </a:moveTo>
                  <a:lnTo>
                    <a:pt x="58" y="115"/>
                  </a:lnTo>
                  <a:lnTo>
                    <a:pt x="44" y="114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6" y="83"/>
                  </a:lnTo>
                  <a:lnTo>
                    <a:pt x="1" y="71"/>
                  </a:lnTo>
                  <a:lnTo>
                    <a:pt x="0" y="57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8" y="0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12" name="Freeform 2455"/>
            <p:cNvSpPr>
              <a:spLocks/>
            </p:cNvSpPr>
            <p:nvPr/>
          </p:nvSpPr>
          <p:spPr bwMode="auto">
            <a:xfrm>
              <a:off x="962" y="2435"/>
              <a:ext cx="9" cy="16"/>
            </a:xfrm>
            <a:custGeom>
              <a:avLst/>
              <a:gdLst>
                <a:gd name="T0" fmla="*/ 58 w 58"/>
                <a:gd name="T1" fmla="*/ 115 h 115"/>
                <a:gd name="T2" fmla="*/ 44 w 58"/>
                <a:gd name="T3" fmla="*/ 114 h 115"/>
                <a:gd name="T4" fmla="*/ 32 w 58"/>
                <a:gd name="T5" fmla="*/ 110 h 115"/>
                <a:gd name="T6" fmla="*/ 22 w 58"/>
                <a:gd name="T7" fmla="*/ 103 h 115"/>
                <a:gd name="T8" fmla="*/ 12 w 58"/>
                <a:gd name="T9" fmla="*/ 93 h 115"/>
                <a:gd name="T10" fmla="*/ 6 w 58"/>
                <a:gd name="T11" fmla="*/ 83 h 115"/>
                <a:gd name="T12" fmla="*/ 1 w 58"/>
                <a:gd name="T13" fmla="*/ 71 h 115"/>
                <a:gd name="T14" fmla="*/ 0 w 58"/>
                <a:gd name="T15" fmla="*/ 57 h 115"/>
                <a:gd name="T16" fmla="*/ 1 w 58"/>
                <a:gd name="T17" fmla="*/ 44 h 115"/>
                <a:gd name="T18" fmla="*/ 6 w 58"/>
                <a:gd name="T19" fmla="*/ 32 h 115"/>
                <a:gd name="T20" fmla="*/ 12 w 58"/>
                <a:gd name="T21" fmla="*/ 22 h 115"/>
                <a:gd name="T22" fmla="*/ 22 w 58"/>
                <a:gd name="T23" fmla="*/ 12 h 115"/>
                <a:gd name="T24" fmla="*/ 32 w 58"/>
                <a:gd name="T25" fmla="*/ 5 h 115"/>
                <a:gd name="T26" fmla="*/ 44 w 58"/>
                <a:gd name="T27" fmla="*/ 1 h 115"/>
                <a:gd name="T28" fmla="*/ 58 w 58"/>
                <a:gd name="T29" fmla="*/ 0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5"/>
                <a:gd name="T47" fmla="*/ 58 w 58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5">
                  <a:moveTo>
                    <a:pt x="58" y="115"/>
                  </a:moveTo>
                  <a:lnTo>
                    <a:pt x="44" y="114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6" y="83"/>
                  </a:lnTo>
                  <a:lnTo>
                    <a:pt x="1" y="71"/>
                  </a:lnTo>
                  <a:lnTo>
                    <a:pt x="0" y="57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13" name="Freeform 2456"/>
            <p:cNvSpPr>
              <a:spLocks/>
            </p:cNvSpPr>
            <p:nvPr/>
          </p:nvSpPr>
          <p:spPr bwMode="auto">
            <a:xfrm>
              <a:off x="971" y="2435"/>
              <a:ext cx="2679" cy="16"/>
            </a:xfrm>
            <a:custGeom>
              <a:avLst/>
              <a:gdLst>
                <a:gd name="T0" fmla="*/ 0 w 18754"/>
                <a:gd name="T1" fmla="*/ 0 h 115"/>
                <a:gd name="T2" fmla="*/ 0 w 18754"/>
                <a:gd name="T3" fmla="*/ 57 h 115"/>
                <a:gd name="T4" fmla="*/ 0 w 18754"/>
                <a:gd name="T5" fmla="*/ 115 h 115"/>
                <a:gd name="T6" fmla="*/ 18754 w 18754"/>
                <a:gd name="T7" fmla="*/ 115 h 115"/>
                <a:gd name="T8" fmla="*/ 18754 w 18754"/>
                <a:gd name="T9" fmla="*/ 57 h 115"/>
                <a:gd name="T10" fmla="*/ 18754 w 18754"/>
                <a:gd name="T11" fmla="*/ 0 h 115"/>
                <a:gd name="T12" fmla="*/ 0 w 18754"/>
                <a:gd name="T13" fmla="*/ 0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54"/>
                <a:gd name="T22" fmla="*/ 0 h 115"/>
                <a:gd name="T23" fmla="*/ 18754 w 18754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54" h="115">
                  <a:moveTo>
                    <a:pt x="0" y="0"/>
                  </a:moveTo>
                  <a:lnTo>
                    <a:pt x="0" y="57"/>
                  </a:lnTo>
                  <a:lnTo>
                    <a:pt x="0" y="115"/>
                  </a:lnTo>
                  <a:lnTo>
                    <a:pt x="18754" y="115"/>
                  </a:lnTo>
                  <a:lnTo>
                    <a:pt x="18754" y="57"/>
                  </a:lnTo>
                  <a:lnTo>
                    <a:pt x="187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14" name="Freeform 2457"/>
            <p:cNvSpPr>
              <a:spLocks/>
            </p:cNvSpPr>
            <p:nvPr/>
          </p:nvSpPr>
          <p:spPr bwMode="auto">
            <a:xfrm>
              <a:off x="971" y="2435"/>
              <a:ext cx="2679" cy="16"/>
            </a:xfrm>
            <a:custGeom>
              <a:avLst/>
              <a:gdLst>
                <a:gd name="T0" fmla="*/ 0 w 18754"/>
                <a:gd name="T1" fmla="*/ 0 h 115"/>
                <a:gd name="T2" fmla="*/ 0 w 18754"/>
                <a:gd name="T3" fmla="*/ 57 h 115"/>
                <a:gd name="T4" fmla="*/ 0 w 18754"/>
                <a:gd name="T5" fmla="*/ 115 h 115"/>
                <a:gd name="T6" fmla="*/ 18754 w 18754"/>
                <a:gd name="T7" fmla="*/ 115 h 115"/>
                <a:gd name="T8" fmla="*/ 18754 w 18754"/>
                <a:gd name="T9" fmla="*/ 57 h 115"/>
                <a:gd name="T10" fmla="*/ 18754 w 18754"/>
                <a:gd name="T11" fmla="*/ 0 h 115"/>
                <a:gd name="T12" fmla="*/ 0 w 18754"/>
                <a:gd name="T13" fmla="*/ 0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54"/>
                <a:gd name="T22" fmla="*/ 0 h 115"/>
                <a:gd name="T23" fmla="*/ 18754 w 18754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54" h="115">
                  <a:moveTo>
                    <a:pt x="0" y="0"/>
                  </a:moveTo>
                  <a:lnTo>
                    <a:pt x="0" y="57"/>
                  </a:lnTo>
                  <a:lnTo>
                    <a:pt x="0" y="115"/>
                  </a:lnTo>
                  <a:lnTo>
                    <a:pt x="18754" y="115"/>
                  </a:lnTo>
                  <a:lnTo>
                    <a:pt x="18754" y="57"/>
                  </a:lnTo>
                  <a:lnTo>
                    <a:pt x="18754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15" name="Freeform 2458"/>
            <p:cNvSpPr>
              <a:spLocks/>
            </p:cNvSpPr>
            <p:nvPr/>
          </p:nvSpPr>
          <p:spPr bwMode="auto">
            <a:xfrm>
              <a:off x="3650" y="2435"/>
              <a:ext cx="8" cy="16"/>
            </a:xfrm>
            <a:custGeom>
              <a:avLst/>
              <a:gdLst>
                <a:gd name="T0" fmla="*/ 0 w 58"/>
                <a:gd name="T1" fmla="*/ 57 h 115"/>
                <a:gd name="T2" fmla="*/ 0 w 58"/>
                <a:gd name="T3" fmla="*/ 0 h 115"/>
                <a:gd name="T4" fmla="*/ 14 w 58"/>
                <a:gd name="T5" fmla="*/ 1 h 115"/>
                <a:gd name="T6" fmla="*/ 26 w 58"/>
                <a:gd name="T7" fmla="*/ 5 h 115"/>
                <a:gd name="T8" fmla="*/ 36 w 58"/>
                <a:gd name="T9" fmla="*/ 12 h 115"/>
                <a:gd name="T10" fmla="*/ 46 w 58"/>
                <a:gd name="T11" fmla="*/ 22 h 115"/>
                <a:gd name="T12" fmla="*/ 52 w 58"/>
                <a:gd name="T13" fmla="*/ 32 h 115"/>
                <a:gd name="T14" fmla="*/ 57 w 58"/>
                <a:gd name="T15" fmla="*/ 44 h 115"/>
                <a:gd name="T16" fmla="*/ 58 w 58"/>
                <a:gd name="T17" fmla="*/ 57 h 115"/>
                <a:gd name="T18" fmla="*/ 57 w 58"/>
                <a:gd name="T19" fmla="*/ 71 h 115"/>
                <a:gd name="T20" fmla="*/ 52 w 58"/>
                <a:gd name="T21" fmla="*/ 83 h 115"/>
                <a:gd name="T22" fmla="*/ 46 w 58"/>
                <a:gd name="T23" fmla="*/ 93 h 115"/>
                <a:gd name="T24" fmla="*/ 36 w 58"/>
                <a:gd name="T25" fmla="*/ 103 h 115"/>
                <a:gd name="T26" fmla="*/ 26 w 58"/>
                <a:gd name="T27" fmla="*/ 110 h 115"/>
                <a:gd name="T28" fmla="*/ 14 w 58"/>
                <a:gd name="T29" fmla="*/ 114 h 115"/>
                <a:gd name="T30" fmla="*/ 0 w 58"/>
                <a:gd name="T31" fmla="*/ 115 h 115"/>
                <a:gd name="T32" fmla="*/ 0 w 58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5"/>
                <a:gd name="T53" fmla="*/ 58 w 58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5">
                  <a:moveTo>
                    <a:pt x="0" y="57"/>
                  </a:moveTo>
                  <a:lnTo>
                    <a:pt x="0" y="0"/>
                  </a:lnTo>
                  <a:lnTo>
                    <a:pt x="14" y="1"/>
                  </a:lnTo>
                  <a:lnTo>
                    <a:pt x="26" y="5"/>
                  </a:lnTo>
                  <a:lnTo>
                    <a:pt x="36" y="12"/>
                  </a:lnTo>
                  <a:lnTo>
                    <a:pt x="46" y="22"/>
                  </a:lnTo>
                  <a:lnTo>
                    <a:pt x="52" y="32"/>
                  </a:lnTo>
                  <a:lnTo>
                    <a:pt x="57" y="44"/>
                  </a:lnTo>
                  <a:lnTo>
                    <a:pt x="58" y="57"/>
                  </a:lnTo>
                  <a:lnTo>
                    <a:pt x="57" y="71"/>
                  </a:lnTo>
                  <a:lnTo>
                    <a:pt x="52" y="83"/>
                  </a:lnTo>
                  <a:lnTo>
                    <a:pt x="46" y="93"/>
                  </a:lnTo>
                  <a:lnTo>
                    <a:pt x="36" y="103"/>
                  </a:lnTo>
                  <a:lnTo>
                    <a:pt x="26" y="110"/>
                  </a:lnTo>
                  <a:lnTo>
                    <a:pt x="14" y="114"/>
                  </a:lnTo>
                  <a:lnTo>
                    <a:pt x="0" y="11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16" name="Freeform 2459"/>
            <p:cNvSpPr>
              <a:spLocks/>
            </p:cNvSpPr>
            <p:nvPr/>
          </p:nvSpPr>
          <p:spPr bwMode="auto">
            <a:xfrm>
              <a:off x="3650" y="2435"/>
              <a:ext cx="8" cy="16"/>
            </a:xfrm>
            <a:custGeom>
              <a:avLst/>
              <a:gdLst>
                <a:gd name="T0" fmla="*/ 0 w 58"/>
                <a:gd name="T1" fmla="*/ 0 h 115"/>
                <a:gd name="T2" fmla="*/ 14 w 58"/>
                <a:gd name="T3" fmla="*/ 1 h 115"/>
                <a:gd name="T4" fmla="*/ 26 w 58"/>
                <a:gd name="T5" fmla="*/ 5 h 115"/>
                <a:gd name="T6" fmla="*/ 36 w 58"/>
                <a:gd name="T7" fmla="*/ 12 h 115"/>
                <a:gd name="T8" fmla="*/ 46 w 58"/>
                <a:gd name="T9" fmla="*/ 22 h 115"/>
                <a:gd name="T10" fmla="*/ 52 w 58"/>
                <a:gd name="T11" fmla="*/ 32 h 115"/>
                <a:gd name="T12" fmla="*/ 57 w 58"/>
                <a:gd name="T13" fmla="*/ 44 h 115"/>
                <a:gd name="T14" fmla="*/ 58 w 58"/>
                <a:gd name="T15" fmla="*/ 57 h 115"/>
                <a:gd name="T16" fmla="*/ 57 w 58"/>
                <a:gd name="T17" fmla="*/ 71 h 115"/>
                <a:gd name="T18" fmla="*/ 52 w 58"/>
                <a:gd name="T19" fmla="*/ 83 h 115"/>
                <a:gd name="T20" fmla="*/ 46 w 58"/>
                <a:gd name="T21" fmla="*/ 93 h 115"/>
                <a:gd name="T22" fmla="*/ 36 w 58"/>
                <a:gd name="T23" fmla="*/ 103 h 115"/>
                <a:gd name="T24" fmla="*/ 26 w 58"/>
                <a:gd name="T25" fmla="*/ 110 h 115"/>
                <a:gd name="T26" fmla="*/ 14 w 58"/>
                <a:gd name="T27" fmla="*/ 114 h 115"/>
                <a:gd name="T28" fmla="*/ 0 w 58"/>
                <a:gd name="T29" fmla="*/ 115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5"/>
                <a:gd name="T47" fmla="*/ 58 w 58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5">
                  <a:moveTo>
                    <a:pt x="0" y="0"/>
                  </a:moveTo>
                  <a:lnTo>
                    <a:pt x="14" y="1"/>
                  </a:lnTo>
                  <a:lnTo>
                    <a:pt x="26" y="5"/>
                  </a:lnTo>
                  <a:lnTo>
                    <a:pt x="36" y="12"/>
                  </a:lnTo>
                  <a:lnTo>
                    <a:pt x="46" y="22"/>
                  </a:lnTo>
                  <a:lnTo>
                    <a:pt x="52" y="32"/>
                  </a:lnTo>
                  <a:lnTo>
                    <a:pt x="57" y="44"/>
                  </a:lnTo>
                  <a:lnTo>
                    <a:pt x="58" y="57"/>
                  </a:lnTo>
                  <a:lnTo>
                    <a:pt x="57" y="71"/>
                  </a:lnTo>
                  <a:lnTo>
                    <a:pt x="52" y="83"/>
                  </a:lnTo>
                  <a:lnTo>
                    <a:pt x="46" y="93"/>
                  </a:lnTo>
                  <a:lnTo>
                    <a:pt x="36" y="103"/>
                  </a:lnTo>
                  <a:lnTo>
                    <a:pt x="26" y="110"/>
                  </a:lnTo>
                  <a:lnTo>
                    <a:pt x="14" y="114"/>
                  </a:lnTo>
                  <a:lnTo>
                    <a:pt x="0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17" name="Freeform 2460"/>
            <p:cNvSpPr>
              <a:spLocks/>
            </p:cNvSpPr>
            <p:nvPr/>
          </p:nvSpPr>
          <p:spPr bwMode="auto">
            <a:xfrm>
              <a:off x="3625" y="1858"/>
              <a:ext cx="26" cy="21"/>
            </a:xfrm>
            <a:custGeom>
              <a:avLst/>
              <a:gdLst>
                <a:gd name="T0" fmla="*/ 187 w 187"/>
                <a:gd name="T1" fmla="*/ 113 h 150"/>
                <a:gd name="T2" fmla="*/ 175 w 187"/>
                <a:gd name="T3" fmla="*/ 57 h 150"/>
                <a:gd name="T4" fmla="*/ 163 w 187"/>
                <a:gd name="T5" fmla="*/ 0 h 150"/>
                <a:gd name="T6" fmla="*/ 0 w 187"/>
                <a:gd name="T7" fmla="*/ 37 h 150"/>
                <a:gd name="T8" fmla="*/ 12 w 187"/>
                <a:gd name="T9" fmla="*/ 93 h 150"/>
                <a:gd name="T10" fmla="*/ 24 w 187"/>
                <a:gd name="T11" fmla="*/ 150 h 150"/>
                <a:gd name="T12" fmla="*/ 187 w 187"/>
                <a:gd name="T13" fmla="*/ 113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150"/>
                <a:gd name="T23" fmla="*/ 187 w 187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150">
                  <a:moveTo>
                    <a:pt x="187" y="113"/>
                  </a:moveTo>
                  <a:lnTo>
                    <a:pt x="175" y="57"/>
                  </a:lnTo>
                  <a:lnTo>
                    <a:pt x="163" y="0"/>
                  </a:lnTo>
                  <a:lnTo>
                    <a:pt x="0" y="37"/>
                  </a:lnTo>
                  <a:lnTo>
                    <a:pt x="12" y="93"/>
                  </a:lnTo>
                  <a:lnTo>
                    <a:pt x="24" y="150"/>
                  </a:lnTo>
                  <a:lnTo>
                    <a:pt x="187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18" name="Freeform 2461"/>
            <p:cNvSpPr>
              <a:spLocks/>
            </p:cNvSpPr>
            <p:nvPr/>
          </p:nvSpPr>
          <p:spPr bwMode="auto">
            <a:xfrm>
              <a:off x="3625" y="1858"/>
              <a:ext cx="26" cy="21"/>
            </a:xfrm>
            <a:custGeom>
              <a:avLst/>
              <a:gdLst>
                <a:gd name="T0" fmla="*/ 187 w 187"/>
                <a:gd name="T1" fmla="*/ 113 h 150"/>
                <a:gd name="T2" fmla="*/ 175 w 187"/>
                <a:gd name="T3" fmla="*/ 57 h 150"/>
                <a:gd name="T4" fmla="*/ 163 w 187"/>
                <a:gd name="T5" fmla="*/ 0 h 150"/>
                <a:gd name="T6" fmla="*/ 0 w 187"/>
                <a:gd name="T7" fmla="*/ 37 h 150"/>
                <a:gd name="T8" fmla="*/ 12 w 187"/>
                <a:gd name="T9" fmla="*/ 93 h 150"/>
                <a:gd name="T10" fmla="*/ 24 w 187"/>
                <a:gd name="T11" fmla="*/ 150 h 150"/>
                <a:gd name="T12" fmla="*/ 187 w 187"/>
                <a:gd name="T13" fmla="*/ 113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150"/>
                <a:gd name="T23" fmla="*/ 187 w 187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150">
                  <a:moveTo>
                    <a:pt x="187" y="113"/>
                  </a:moveTo>
                  <a:lnTo>
                    <a:pt x="175" y="57"/>
                  </a:lnTo>
                  <a:lnTo>
                    <a:pt x="163" y="0"/>
                  </a:lnTo>
                  <a:lnTo>
                    <a:pt x="0" y="37"/>
                  </a:lnTo>
                  <a:lnTo>
                    <a:pt x="12" y="93"/>
                  </a:lnTo>
                  <a:lnTo>
                    <a:pt x="24" y="150"/>
                  </a:lnTo>
                  <a:lnTo>
                    <a:pt x="187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19" name="Freeform 2462"/>
            <p:cNvSpPr>
              <a:spLocks/>
            </p:cNvSpPr>
            <p:nvPr/>
          </p:nvSpPr>
          <p:spPr bwMode="auto">
            <a:xfrm>
              <a:off x="3622" y="1863"/>
              <a:ext cx="4" cy="8"/>
            </a:xfrm>
            <a:custGeom>
              <a:avLst/>
              <a:gdLst>
                <a:gd name="T0" fmla="*/ 32 w 32"/>
                <a:gd name="T1" fmla="*/ 56 h 56"/>
                <a:gd name="T2" fmla="*/ 20 w 32"/>
                <a:gd name="T3" fmla="*/ 0 h 56"/>
                <a:gd name="T4" fmla="*/ 13 w 32"/>
                <a:gd name="T5" fmla="*/ 2 h 56"/>
                <a:gd name="T6" fmla="*/ 8 w 32"/>
                <a:gd name="T7" fmla="*/ 4 h 56"/>
                <a:gd name="T8" fmla="*/ 0 w 32"/>
                <a:gd name="T9" fmla="*/ 9 h 56"/>
                <a:gd name="T10" fmla="*/ 32 w 32"/>
                <a:gd name="T11" fmla="*/ 56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56"/>
                <a:gd name="T20" fmla="*/ 32 w 32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56">
                  <a:moveTo>
                    <a:pt x="32" y="56"/>
                  </a:moveTo>
                  <a:lnTo>
                    <a:pt x="20" y="0"/>
                  </a:lnTo>
                  <a:lnTo>
                    <a:pt x="13" y="2"/>
                  </a:lnTo>
                  <a:lnTo>
                    <a:pt x="8" y="4"/>
                  </a:lnTo>
                  <a:lnTo>
                    <a:pt x="0" y="9"/>
                  </a:lnTo>
                  <a:lnTo>
                    <a:pt x="32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20" name="Freeform 2463"/>
            <p:cNvSpPr>
              <a:spLocks/>
            </p:cNvSpPr>
            <p:nvPr/>
          </p:nvSpPr>
          <p:spPr bwMode="auto">
            <a:xfrm>
              <a:off x="3622" y="1863"/>
              <a:ext cx="3" cy="2"/>
            </a:xfrm>
            <a:custGeom>
              <a:avLst/>
              <a:gdLst>
                <a:gd name="T0" fmla="*/ 20 w 20"/>
                <a:gd name="T1" fmla="*/ 0 h 9"/>
                <a:gd name="T2" fmla="*/ 13 w 20"/>
                <a:gd name="T3" fmla="*/ 2 h 9"/>
                <a:gd name="T4" fmla="*/ 8 w 20"/>
                <a:gd name="T5" fmla="*/ 4 h 9"/>
                <a:gd name="T6" fmla="*/ 0 w 20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9"/>
                <a:gd name="T14" fmla="*/ 20 w 2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9">
                  <a:moveTo>
                    <a:pt x="20" y="0"/>
                  </a:moveTo>
                  <a:lnTo>
                    <a:pt x="13" y="2"/>
                  </a:lnTo>
                  <a:lnTo>
                    <a:pt x="8" y="4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21" name="Freeform 2464"/>
            <p:cNvSpPr>
              <a:spLocks/>
            </p:cNvSpPr>
            <p:nvPr/>
          </p:nvSpPr>
          <p:spPr bwMode="auto">
            <a:xfrm>
              <a:off x="3599" y="1865"/>
              <a:ext cx="32" cy="29"/>
            </a:xfrm>
            <a:custGeom>
              <a:avLst/>
              <a:gdLst>
                <a:gd name="T0" fmla="*/ 222 w 222"/>
                <a:gd name="T1" fmla="*/ 95 h 203"/>
                <a:gd name="T2" fmla="*/ 190 w 222"/>
                <a:gd name="T3" fmla="*/ 47 h 203"/>
                <a:gd name="T4" fmla="*/ 158 w 222"/>
                <a:gd name="T5" fmla="*/ 0 h 203"/>
                <a:gd name="T6" fmla="*/ 0 w 222"/>
                <a:gd name="T7" fmla="*/ 107 h 203"/>
                <a:gd name="T8" fmla="*/ 32 w 222"/>
                <a:gd name="T9" fmla="*/ 155 h 203"/>
                <a:gd name="T10" fmla="*/ 65 w 222"/>
                <a:gd name="T11" fmla="*/ 203 h 203"/>
                <a:gd name="T12" fmla="*/ 222 w 222"/>
                <a:gd name="T13" fmla="*/ 95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"/>
                <a:gd name="T22" fmla="*/ 0 h 203"/>
                <a:gd name="T23" fmla="*/ 222 w 222"/>
                <a:gd name="T24" fmla="*/ 203 h 2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" h="203">
                  <a:moveTo>
                    <a:pt x="222" y="95"/>
                  </a:moveTo>
                  <a:lnTo>
                    <a:pt x="190" y="47"/>
                  </a:lnTo>
                  <a:lnTo>
                    <a:pt x="158" y="0"/>
                  </a:lnTo>
                  <a:lnTo>
                    <a:pt x="0" y="107"/>
                  </a:lnTo>
                  <a:lnTo>
                    <a:pt x="32" y="155"/>
                  </a:lnTo>
                  <a:lnTo>
                    <a:pt x="65" y="203"/>
                  </a:lnTo>
                  <a:lnTo>
                    <a:pt x="222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22" name="Freeform 2465"/>
            <p:cNvSpPr>
              <a:spLocks/>
            </p:cNvSpPr>
            <p:nvPr/>
          </p:nvSpPr>
          <p:spPr bwMode="auto">
            <a:xfrm>
              <a:off x="3599" y="1865"/>
              <a:ext cx="32" cy="29"/>
            </a:xfrm>
            <a:custGeom>
              <a:avLst/>
              <a:gdLst>
                <a:gd name="T0" fmla="*/ 222 w 222"/>
                <a:gd name="T1" fmla="*/ 95 h 203"/>
                <a:gd name="T2" fmla="*/ 190 w 222"/>
                <a:gd name="T3" fmla="*/ 47 h 203"/>
                <a:gd name="T4" fmla="*/ 158 w 222"/>
                <a:gd name="T5" fmla="*/ 0 h 203"/>
                <a:gd name="T6" fmla="*/ 0 w 222"/>
                <a:gd name="T7" fmla="*/ 107 h 203"/>
                <a:gd name="T8" fmla="*/ 32 w 222"/>
                <a:gd name="T9" fmla="*/ 155 h 203"/>
                <a:gd name="T10" fmla="*/ 65 w 222"/>
                <a:gd name="T11" fmla="*/ 203 h 203"/>
                <a:gd name="T12" fmla="*/ 222 w 222"/>
                <a:gd name="T13" fmla="*/ 95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"/>
                <a:gd name="T22" fmla="*/ 0 h 203"/>
                <a:gd name="T23" fmla="*/ 222 w 222"/>
                <a:gd name="T24" fmla="*/ 203 h 2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" h="203">
                  <a:moveTo>
                    <a:pt x="222" y="95"/>
                  </a:moveTo>
                  <a:lnTo>
                    <a:pt x="190" y="47"/>
                  </a:lnTo>
                  <a:lnTo>
                    <a:pt x="158" y="0"/>
                  </a:lnTo>
                  <a:lnTo>
                    <a:pt x="0" y="107"/>
                  </a:lnTo>
                  <a:lnTo>
                    <a:pt x="32" y="155"/>
                  </a:lnTo>
                  <a:lnTo>
                    <a:pt x="65" y="203"/>
                  </a:lnTo>
                  <a:lnTo>
                    <a:pt x="222" y="9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23" name="Freeform 2466"/>
            <p:cNvSpPr>
              <a:spLocks/>
            </p:cNvSpPr>
            <p:nvPr/>
          </p:nvSpPr>
          <p:spPr bwMode="auto">
            <a:xfrm>
              <a:off x="3598" y="1880"/>
              <a:ext cx="6" cy="7"/>
            </a:xfrm>
            <a:custGeom>
              <a:avLst/>
              <a:gdLst>
                <a:gd name="T0" fmla="*/ 44 w 44"/>
                <a:gd name="T1" fmla="*/ 48 h 48"/>
                <a:gd name="T2" fmla="*/ 12 w 44"/>
                <a:gd name="T3" fmla="*/ 0 h 48"/>
                <a:gd name="T4" fmla="*/ 7 w 44"/>
                <a:gd name="T5" fmla="*/ 5 h 48"/>
                <a:gd name="T6" fmla="*/ 0 w 44"/>
                <a:gd name="T7" fmla="*/ 11 h 48"/>
                <a:gd name="T8" fmla="*/ 44 w 44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48"/>
                <a:gd name="T17" fmla="*/ 44 w 44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48">
                  <a:moveTo>
                    <a:pt x="44" y="48"/>
                  </a:moveTo>
                  <a:lnTo>
                    <a:pt x="12" y="0"/>
                  </a:lnTo>
                  <a:lnTo>
                    <a:pt x="7" y="5"/>
                  </a:lnTo>
                  <a:lnTo>
                    <a:pt x="0" y="11"/>
                  </a:lnTo>
                  <a:lnTo>
                    <a:pt x="44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24" name="Freeform 2467"/>
            <p:cNvSpPr>
              <a:spLocks/>
            </p:cNvSpPr>
            <p:nvPr/>
          </p:nvSpPr>
          <p:spPr bwMode="auto">
            <a:xfrm>
              <a:off x="3598" y="1880"/>
              <a:ext cx="1" cy="1"/>
            </a:xfrm>
            <a:custGeom>
              <a:avLst/>
              <a:gdLst>
                <a:gd name="T0" fmla="*/ 12 w 12"/>
                <a:gd name="T1" fmla="*/ 0 h 11"/>
                <a:gd name="T2" fmla="*/ 7 w 12"/>
                <a:gd name="T3" fmla="*/ 5 h 11"/>
                <a:gd name="T4" fmla="*/ 0 w 12"/>
                <a:gd name="T5" fmla="*/ 11 h 11"/>
                <a:gd name="T6" fmla="*/ 0 60000 65536"/>
                <a:gd name="T7" fmla="*/ 0 60000 65536"/>
                <a:gd name="T8" fmla="*/ 0 60000 65536"/>
                <a:gd name="T9" fmla="*/ 0 w 12"/>
                <a:gd name="T10" fmla="*/ 0 h 11"/>
                <a:gd name="T11" fmla="*/ 12 w 12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11">
                  <a:moveTo>
                    <a:pt x="12" y="0"/>
                  </a:moveTo>
                  <a:lnTo>
                    <a:pt x="7" y="5"/>
                  </a:lnTo>
                  <a:lnTo>
                    <a:pt x="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25" name="Freeform 2468"/>
            <p:cNvSpPr>
              <a:spLocks/>
            </p:cNvSpPr>
            <p:nvPr/>
          </p:nvSpPr>
          <p:spPr bwMode="auto">
            <a:xfrm>
              <a:off x="3577" y="1881"/>
              <a:ext cx="33" cy="36"/>
            </a:xfrm>
            <a:custGeom>
              <a:avLst/>
              <a:gdLst>
                <a:gd name="T0" fmla="*/ 234 w 234"/>
                <a:gd name="T1" fmla="*/ 74 h 249"/>
                <a:gd name="T2" fmla="*/ 189 w 234"/>
                <a:gd name="T3" fmla="*/ 37 h 249"/>
                <a:gd name="T4" fmla="*/ 145 w 234"/>
                <a:gd name="T5" fmla="*/ 0 h 249"/>
                <a:gd name="T6" fmla="*/ 0 w 234"/>
                <a:gd name="T7" fmla="*/ 176 h 249"/>
                <a:gd name="T8" fmla="*/ 44 w 234"/>
                <a:gd name="T9" fmla="*/ 213 h 249"/>
                <a:gd name="T10" fmla="*/ 88 w 234"/>
                <a:gd name="T11" fmla="*/ 249 h 249"/>
                <a:gd name="T12" fmla="*/ 234 w 234"/>
                <a:gd name="T13" fmla="*/ 74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4"/>
                <a:gd name="T22" fmla="*/ 0 h 249"/>
                <a:gd name="T23" fmla="*/ 234 w 234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4" h="249">
                  <a:moveTo>
                    <a:pt x="234" y="74"/>
                  </a:moveTo>
                  <a:lnTo>
                    <a:pt x="189" y="37"/>
                  </a:lnTo>
                  <a:lnTo>
                    <a:pt x="145" y="0"/>
                  </a:lnTo>
                  <a:lnTo>
                    <a:pt x="0" y="176"/>
                  </a:lnTo>
                  <a:lnTo>
                    <a:pt x="44" y="213"/>
                  </a:lnTo>
                  <a:lnTo>
                    <a:pt x="88" y="249"/>
                  </a:lnTo>
                  <a:lnTo>
                    <a:pt x="23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26" name="Freeform 2469"/>
            <p:cNvSpPr>
              <a:spLocks/>
            </p:cNvSpPr>
            <p:nvPr/>
          </p:nvSpPr>
          <p:spPr bwMode="auto">
            <a:xfrm>
              <a:off x="3577" y="1881"/>
              <a:ext cx="33" cy="36"/>
            </a:xfrm>
            <a:custGeom>
              <a:avLst/>
              <a:gdLst>
                <a:gd name="T0" fmla="*/ 234 w 234"/>
                <a:gd name="T1" fmla="*/ 74 h 249"/>
                <a:gd name="T2" fmla="*/ 189 w 234"/>
                <a:gd name="T3" fmla="*/ 37 h 249"/>
                <a:gd name="T4" fmla="*/ 145 w 234"/>
                <a:gd name="T5" fmla="*/ 0 h 249"/>
                <a:gd name="T6" fmla="*/ 0 w 234"/>
                <a:gd name="T7" fmla="*/ 176 h 249"/>
                <a:gd name="T8" fmla="*/ 44 w 234"/>
                <a:gd name="T9" fmla="*/ 213 h 249"/>
                <a:gd name="T10" fmla="*/ 88 w 234"/>
                <a:gd name="T11" fmla="*/ 249 h 249"/>
                <a:gd name="T12" fmla="*/ 234 w 234"/>
                <a:gd name="T13" fmla="*/ 74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4"/>
                <a:gd name="T22" fmla="*/ 0 h 249"/>
                <a:gd name="T23" fmla="*/ 234 w 234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4" h="249">
                  <a:moveTo>
                    <a:pt x="234" y="74"/>
                  </a:moveTo>
                  <a:lnTo>
                    <a:pt x="189" y="37"/>
                  </a:lnTo>
                  <a:lnTo>
                    <a:pt x="145" y="0"/>
                  </a:lnTo>
                  <a:lnTo>
                    <a:pt x="0" y="176"/>
                  </a:lnTo>
                  <a:lnTo>
                    <a:pt x="44" y="213"/>
                  </a:lnTo>
                  <a:lnTo>
                    <a:pt x="88" y="249"/>
                  </a:lnTo>
                  <a:lnTo>
                    <a:pt x="234" y="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27" name="Freeform 2470"/>
            <p:cNvSpPr>
              <a:spLocks/>
            </p:cNvSpPr>
            <p:nvPr/>
          </p:nvSpPr>
          <p:spPr bwMode="auto">
            <a:xfrm>
              <a:off x="3576" y="1907"/>
              <a:ext cx="7" cy="5"/>
            </a:xfrm>
            <a:custGeom>
              <a:avLst/>
              <a:gdLst>
                <a:gd name="T0" fmla="*/ 51 w 51"/>
                <a:gd name="T1" fmla="*/ 37 h 37"/>
                <a:gd name="T2" fmla="*/ 7 w 51"/>
                <a:gd name="T3" fmla="*/ 0 h 37"/>
                <a:gd name="T4" fmla="*/ 0 w 51"/>
                <a:gd name="T5" fmla="*/ 9 h 37"/>
                <a:gd name="T6" fmla="*/ 51 w 51"/>
                <a:gd name="T7" fmla="*/ 37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7"/>
                <a:gd name="T14" fmla="*/ 51 w 51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7">
                  <a:moveTo>
                    <a:pt x="51" y="37"/>
                  </a:moveTo>
                  <a:lnTo>
                    <a:pt x="7" y="0"/>
                  </a:lnTo>
                  <a:lnTo>
                    <a:pt x="0" y="9"/>
                  </a:lnTo>
                  <a:lnTo>
                    <a:pt x="51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28" name="Line 2471"/>
            <p:cNvSpPr>
              <a:spLocks noChangeShapeType="1"/>
            </p:cNvSpPr>
            <p:nvPr/>
          </p:nvSpPr>
          <p:spPr bwMode="auto">
            <a:xfrm flipH="1">
              <a:off x="3576" y="190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29" name="Freeform 2472"/>
            <p:cNvSpPr>
              <a:spLocks/>
            </p:cNvSpPr>
            <p:nvPr/>
          </p:nvSpPr>
          <p:spPr bwMode="auto">
            <a:xfrm>
              <a:off x="3557" y="1908"/>
              <a:ext cx="33" cy="42"/>
            </a:xfrm>
            <a:custGeom>
              <a:avLst/>
              <a:gdLst>
                <a:gd name="T0" fmla="*/ 231 w 231"/>
                <a:gd name="T1" fmla="*/ 55 h 293"/>
                <a:gd name="T2" fmla="*/ 180 w 231"/>
                <a:gd name="T3" fmla="*/ 28 h 293"/>
                <a:gd name="T4" fmla="*/ 129 w 231"/>
                <a:gd name="T5" fmla="*/ 0 h 293"/>
                <a:gd name="T6" fmla="*/ 0 w 231"/>
                <a:gd name="T7" fmla="*/ 237 h 293"/>
                <a:gd name="T8" fmla="*/ 51 w 231"/>
                <a:gd name="T9" fmla="*/ 265 h 293"/>
                <a:gd name="T10" fmla="*/ 102 w 231"/>
                <a:gd name="T11" fmla="*/ 293 h 293"/>
                <a:gd name="T12" fmla="*/ 231 w 231"/>
                <a:gd name="T13" fmla="*/ 55 h 2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1"/>
                <a:gd name="T22" fmla="*/ 0 h 293"/>
                <a:gd name="T23" fmla="*/ 231 w 231"/>
                <a:gd name="T24" fmla="*/ 293 h 2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1" h="293">
                  <a:moveTo>
                    <a:pt x="231" y="55"/>
                  </a:moveTo>
                  <a:lnTo>
                    <a:pt x="180" y="28"/>
                  </a:lnTo>
                  <a:lnTo>
                    <a:pt x="129" y="0"/>
                  </a:lnTo>
                  <a:lnTo>
                    <a:pt x="0" y="237"/>
                  </a:lnTo>
                  <a:lnTo>
                    <a:pt x="51" y="265"/>
                  </a:lnTo>
                  <a:lnTo>
                    <a:pt x="102" y="293"/>
                  </a:lnTo>
                  <a:lnTo>
                    <a:pt x="231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30" name="Freeform 2473"/>
            <p:cNvSpPr>
              <a:spLocks/>
            </p:cNvSpPr>
            <p:nvPr/>
          </p:nvSpPr>
          <p:spPr bwMode="auto">
            <a:xfrm>
              <a:off x="3557" y="1908"/>
              <a:ext cx="33" cy="42"/>
            </a:xfrm>
            <a:custGeom>
              <a:avLst/>
              <a:gdLst>
                <a:gd name="T0" fmla="*/ 231 w 231"/>
                <a:gd name="T1" fmla="*/ 55 h 293"/>
                <a:gd name="T2" fmla="*/ 180 w 231"/>
                <a:gd name="T3" fmla="*/ 28 h 293"/>
                <a:gd name="T4" fmla="*/ 129 w 231"/>
                <a:gd name="T5" fmla="*/ 0 h 293"/>
                <a:gd name="T6" fmla="*/ 0 w 231"/>
                <a:gd name="T7" fmla="*/ 237 h 293"/>
                <a:gd name="T8" fmla="*/ 51 w 231"/>
                <a:gd name="T9" fmla="*/ 265 h 293"/>
                <a:gd name="T10" fmla="*/ 102 w 231"/>
                <a:gd name="T11" fmla="*/ 293 h 293"/>
                <a:gd name="T12" fmla="*/ 231 w 231"/>
                <a:gd name="T13" fmla="*/ 55 h 2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1"/>
                <a:gd name="T22" fmla="*/ 0 h 293"/>
                <a:gd name="T23" fmla="*/ 231 w 231"/>
                <a:gd name="T24" fmla="*/ 293 h 2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1" h="293">
                  <a:moveTo>
                    <a:pt x="231" y="55"/>
                  </a:moveTo>
                  <a:lnTo>
                    <a:pt x="180" y="28"/>
                  </a:lnTo>
                  <a:lnTo>
                    <a:pt x="129" y="0"/>
                  </a:lnTo>
                  <a:lnTo>
                    <a:pt x="0" y="237"/>
                  </a:lnTo>
                  <a:lnTo>
                    <a:pt x="51" y="265"/>
                  </a:lnTo>
                  <a:lnTo>
                    <a:pt x="102" y="293"/>
                  </a:lnTo>
                  <a:lnTo>
                    <a:pt x="231" y="5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31" name="Freeform 2474"/>
            <p:cNvSpPr>
              <a:spLocks/>
            </p:cNvSpPr>
            <p:nvPr/>
          </p:nvSpPr>
          <p:spPr bwMode="auto">
            <a:xfrm>
              <a:off x="3557" y="1942"/>
              <a:ext cx="8" cy="4"/>
            </a:xfrm>
            <a:custGeom>
              <a:avLst/>
              <a:gdLst>
                <a:gd name="T0" fmla="*/ 54 w 54"/>
                <a:gd name="T1" fmla="*/ 28 h 28"/>
                <a:gd name="T2" fmla="*/ 3 w 54"/>
                <a:gd name="T3" fmla="*/ 0 h 28"/>
                <a:gd name="T4" fmla="*/ 0 w 54"/>
                <a:gd name="T5" fmla="*/ 8 h 28"/>
                <a:gd name="T6" fmla="*/ 54 w 54"/>
                <a:gd name="T7" fmla="*/ 28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8"/>
                <a:gd name="T14" fmla="*/ 54 w 54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8">
                  <a:moveTo>
                    <a:pt x="54" y="28"/>
                  </a:moveTo>
                  <a:lnTo>
                    <a:pt x="3" y="0"/>
                  </a:lnTo>
                  <a:lnTo>
                    <a:pt x="0" y="8"/>
                  </a:lnTo>
                  <a:lnTo>
                    <a:pt x="54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32" name="Line 2475"/>
            <p:cNvSpPr>
              <a:spLocks noChangeShapeType="1"/>
            </p:cNvSpPr>
            <p:nvPr/>
          </p:nvSpPr>
          <p:spPr bwMode="auto">
            <a:xfrm flipH="1">
              <a:off x="3557" y="194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33" name="Freeform 2476"/>
            <p:cNvSpPr>
              <a:spLocks/>
            </p:cNvSpPr>
            <p:nvPr/>
          </p:nvSpPr>
          <p:spPr bwMode="auto">
            <a:xfrm>
              <a:off x="3542" y="1943"/>
              <a:ext cx="31" cy="47"/>
            </a:xfrm>
            <a:custGeom>
              <a:avLst/>
              <a:gdLst>
                <a:gd name="T0" fmla="*/ 217 w 217"/>
                <a:gd name="T1" fmla="*/ 40 h 330"/>
                <a:gd name="T2" fmla="*/ 162 w 217"/>
                <a:gd name="T3" fmla="*/ 20 h 330"/>
                <a:gd name="T4" fmla="*/ 108 w 217"/>
                <a:gd name="T5" fmla="*/ 0 h 330"/>
                <a:gd name="T6" fmla="*/ 0 w 217"/>
                <a:gd name="T7" fmla="*/ 290 h 330"/>
                <a:gd name="T8" fmla="*/ 55 w 217"/>
                <a:gd name="T9" fmla="*/ 310 h 330"/>
                <a:gd name="T10" fmla="*/ 109 w 217"/>
                <a:gd name="T11" fmla="*/ 330 h 330"/>
                <a:gd name="T12" fmla="*/ 217 w 217"/>
                <a:gd name="T13" fmla="*/ 40 h 3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7"/>
                <a:gd name="T22" fmla="*/ 0 h 330"/>
                <a:gd name="T23" fmla="*/ 217 w 217"/>
                <a:gd name="T24" fmla="*/ 330 h 3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7" h="330">
                  <a:moveTo>
                    <a:pt x="217" y="40"/>
                  </a:moveTo>
                  <a:lnTo>
                    <a:pt x="162" y="20"/>
                  </a:lnTo>
                  <a:lnTo>
                    <a:pt x="108" y="0"/>
                  </a:lnTo>
                  <a:lnTo>
                    <a:pt x="0" y="290"/>
                  </a:lnTo>
                  <a:lnTo>
                    <a:pt x="55" y="310"/>
                  </a:lnTo>
                  <a:lnTo>
                    <a:pt x="109" y="330"/>
                  </a:lnTo>
                  <a:lnTo>
                    <a:pt x="217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34" name="Freeform 2477"/>
            <p:cNvSpPr>
              <a:spLocks/>
            </p:cNvSpPr>
            <p:nvPr/>
          </p:nvSpPr>
          <p:spPr bwMode="auto">
            <a:xfrm>
              <a:off x="3542" y="1943"/>
              <a:ext cx="31" cy="47"/>
            </a:xfrm>
            <a:custGeom>
              <a:avLst/>
              <a:gdLst>
                <a:gd name="T0" fmla="*/ 217 w 217"/>
                <a:gd name="T1" fmla="*/ 40 h 330"/>
                <a:gd name="T2" fmla="*/ 162 w 217"/>
                <a:gd name="T3" fmla="*/ 20 h 330"/>
                <a:gd name="T4" fmla="*/ 108 w 217"/>
                <a:gd name="T5" fmla="*/ 0 h 330"/>
                <a:gd name="T6" fmla="*/ 0 w 217"/>
                <a:gd name="T7" fmla="*/ 290 h 330"/>
                <a:gd name="T8" fmla="*/ 55 w 217"/>
                <a:gd name="T9" fmla="*/ 310 h 330"/>
                <a:gd name="T10" fmla="*/ 109 w 217"/>
                <a:gd name="T11" fmla="*/ 330 h 330"/>
                <a:gd name="T12" fmla="*/ 217 w 217"/>
                <a:gd name="T13" fmla="*/ 40 h 3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7"/>
                <a:gd name="T22" fmla="*/ 0 h 330"/>
                <a:gd name="T23" fmla="*/ 217 w 217"/>
                <a:gd name="T24" fmla="*/ 330 h 3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7" h="330">
                  <a:moveTo>
                    <a:pt x="217" y="40"/>
                  </a:moveTo>
                  <a:lnTo>
                    <a:pt x="162" y="20"/>
                  </a:lnTo>
                  <a:lnTo>
                    <a:pt x="108" y="0"/>
                  </a:lnTo>
                  <a:lnTo>
                    <a:pt x="0" y="290"/>
                  </a:lnTo>
                  <a:lnTo>
                    <a:pt x="55" y="310"/>
                  </a:lnTo>
                  <a:lnTo>
                    <a:pt x="109" y="330"/>
                  </a:lnTo>
                  <a:lnTo>
                    <a:pt x="217" y="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35" name="Freeform 2478"/>
            <p:cNvSpPr>
              <a:spLocks/>
            </p:cNvSpPr>
            <p:nvPr/>
          </p:nvSpPr>
          <p:spPr bwMode="auto">
            <a:xfrm>
              <a:off x="3541" y="1984"/>
              <a:ext cx="8" cy="3"/>
            </a:xfrm>
            <a:custGeom>
              <a:avLst/>
              <a:gdLst>
                <a:gd name="T0" fmla="*/ 56 w 56"/>
                <a:gd name="T1" fmla="*/ 20 h 20"/>
                <a:gd name="T2" fmla="*/ 1 w 56"/>
                <a:gd name="T3" fmla="*/ 0 h 20"/>
                <a:gd name="T4" fmla="*/ 0 w 56"/>
                <a:gd name="T5" fmla="*/ 7 h 20"/>
                <a:gd name="T6" fmla="*/ 56 w 56"/>
                <a:gd name="T7" fmla="*/ 20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0"/>
                <a:gd name="T14" fmla="*/ 56 w 56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0">
                  <a:moveTo>
                    <a:pt x="56" y="20"/>
                  </a:moveTo>
                  <a:lnTo>
                    <a:pt x="1" y="0"/>
                  </a:lnTo>
                  <a:lnTo>
                    <a:pt x="0" y="7"/>
                  </a:lnTo>
                  <a:lnTo>
                    <a:pt x="56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36" name="Line 2479"/>
            <p:cNvSpPr>
              <a:spLocks noChangeShapeType="1"/>
            </p:cNvSpPr>
            <p:nvPr/>
          </p:nvSpPr>
          <p:spPr bwMode="auto">
            <a:xfrm flipH="1">
              <a:off x="3541" y="19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37" name="Freeform 2480"/>
            <p:cNvSpPr>
              <a:spLocks/>
            </p:cNvSpPr>
            <p:nvPr/>
          </p:nvSpPr>
          <p:spPr bwMode="auto">
            <a:xfrm>
              <a:off x="3530" y="1985"/>
              <a:ext cx="27" cy="52"/>
            </a:xfrm>
            <a:custGeom>
              <a:avLst/>
              <a:gdLst>
                <a:gd name="T0" fmla="*/ 193 w 193"/>
                <a:gd name="T1" fmla="*/ 26 h 359"/>
                <a:gd name="T2" fmla="*/ 138 w 193"/>
                <a:gd name="T3" fmla="*/ 13 h 359"/>
                <a:gd name="T4" fmla="*/ 82 w 193"/>
                <a:gd name="T5" fmla="*/ 0 h 359"/>
                <a:gd name="T6" fmla="*/ 0 w 193"/>
                <a:gd name="T7" fmla="*/ 333 h 359"/>
                <a:gd name="T8" fmla="*/ 55 w 193"/>
                <a:gd name="T9" fmla="*/ 346 h 359"/>
                <a:gd name="T10" fmla="*/ 111 w 193"/>
                <a:gd name="T11" fmla="*/ 359 h 359"/>
                <a:gd name="T12" fmla="*/ 193 w 193"/>
                <a:gd name="T13" fmla="*/ 26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3"/>
                <a:gd name="T22" fmla="*/ 0 h 359"/>
                <a:gd name="T23" fmla="*/ 193 w 193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3" h="359">
                  <a:moveTo>
                    <a:pt x="193" y="26"/>
                  </a:moveTo>
                  <a:lnTo>
                    <a:pt x="138" y="13"/>
                  </a:lnTo>
                  <a:lnTo>
                    <a:pt x="82" y="0"/>
                  </a:lnTo>
                  <a:lnTo>
                    <a:pt x="0" y="333"/>
                  </a:lnTo>
                  <a:lnTo>
                    <a:pt x="55" y="346"/>
                  </a:lnTo>
                  <a:lnTo>
                    <a:pt x="111" y="359"/>
                  </a:lnTo>
                  <a:lnTo>
                    <a:pt x="193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38" name="Freeform 2481"/>
            <p:cNvSpPr>
              <a:spLocks/>
            </p:cNvSpPr>
            <p:nvPr/>
          </p:nvSpPr>
          <p:spPr bwMode="auto">
            <a:xfrm>
              <a:off x="3530" y="1985"/>
              <a:ext cx="27" cy="52"/>
            </a:xfrm>
            <a:custGeom>
              <a:avLst/>
              <a:gdLst>
                <a:gd name="T0" fmla="*/ 193 w 193"/>
                <a:gd name="T1" fmla="*/ 26 h 359"/>
                <a:gd name="T2" fmla="*/ 138 w 193"/>
                <a:gd name="T3" fmla="*/ 13 h 359"/>
                <a:gd name="T4" fmla="*/ 82 w 193"/>
                <a:gd name="T5" fmla="*/ 0 h 359"/>
                <a:gd name="T6" fmla="*/ 0 w 193"/>
                <a:gd name="T7" fmla="*/ 333 h 359"/>
                <a:gd name="T8" fmla="*/ 55 w 193"/>
                <a:gd name="T9" fmla="*/ 346 h 359"/>
                <a:gd name="T10" fmla="*/ 111 w 193"/>
                <a:gd name="T11" fmla="*/ 359 h 359"/>
                <a:gd name="T12" fmla="*/ 193 w 193"/>
                <a:gd name="T13" fmla="*/ 26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3"/>
                <a:gd name="T22" fmla="*/ 0 h 359"/>
                <a:gd name="T23" fmla="*/ 193 w 193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3" h="359">
                  <a:moveTo>
                    <a:pt x="193" y="26"/>
                  </a:moveTo>
                  <a:lnTo>
                    <a:pt x="138" y="13"/>
                  </a:lnTo>
                  <a:lnTo>
                    <a:pt x="82" y="0"/>
                  </a:lnTo>
                  <a:lnTo>
                    <a:pt x="0" y="333"/>
                  </a:lnTo>
                  <a:lnTo>
                    <a:pt x="55" y="346"/>
                  </a:lnTo>
                  <a:lnTo>
                    <a:pt x="111" y="359"/>
                  </a:lnTo>
                  <a:lnTo>
                    <a:pt x="193" y="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39" name="Freeform 2482"/>
            <p:cNvSpPr>
              <a:spLocks/>
            </p:cNvSpPr>
            <p:nvPr/>
          </p:nvSpPr>
          <p:spPr bwMode="auto">
            <a:xfrm>
              <a:off x="3530" y="2033"/>
              <a:ext cx="8" cy="2"/>
            </a:xfrm>
            <a:custGeom>
              <a:avLst/>
              <a:gdLst>
                <a:gd name="T0" fmla="*/ 56 w 56"/>
                <a:gd name="T1" fmla="*/ 13 h 13"/>
                <a:gd name="T2" fmla="*/ 1 w 56"/>
                <a:gd name="T3" fmla="*/ 0 h 13"/>
                <a:gd name="T4" fmla="*/ 0 w 56"/>
                <a:gd name="T5" fmla="*/ 4 h 13"/>
                <a:gd name="T6" fmla="*/ 56 w 56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3"/>
                <a:gd name="T14" fmla="*/ 56 w 56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3">
                  <a:moveTo>
                    <a:pt x="56" y="13"/>
                  </a:moveTo>
                  <a:lnTo>
                    <a:pt x="1" y="0"/>
                  </a:lnTo>
                  <a:lnTo>
                    <a:pt x="0" y="4"/>
                  </a:lnTo>
                  <a:lnTo>
                    <a:pt x="5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40" name="Line 2483"/>
            <p:cNvSpPr>
              <a:spLocks noChangeShapeType="1"/>
            </p:cNvSpPr>
            <p:nvPr/>
          </p:nvSpPr>
          <p:spPr bwMode="auto">
            <a:xfrm flipH="1">
              <a:off x="3530" y="203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41" name="Freeform 2484"/>
            <p:cNvSpPr>
              <a:spLocks/>
            </p:cNvSpPr>
            <p:nvPr/>
          </p:nvSpPr>
          <p:spPr bwMode="auto">
            <a:xfrm>
              <a:off x="3522" y="2033"/>
              <a:ext cx="24" cy="55"/>
            </a:xfrm>
            <a:custGeom>
              <a:avLst/>
              <a:gdLst>
                <a:gd name="T0" fmla="*/ 166 w 166"/>
                <a:gd name="T1" fmla="*/ 18 h 380"/>
                <a:gd name="T2" fmla="*/ 109 w 166"/>
                <a:gd name="T3" fmla="*/ 9 h 380"/>
                <a:gd name="T4" fmla="*/ 53 w 166"/>
                <a:gd name="T5" fmla="*/ 0 h 380"/>
                <a:gd name="T6" fmla="*/ 0 w 166"/>
                <a:gd name="T7" fmla="*/ 362 h 380"/>
                <a:gd name="T8" fmla="*/ 56 w 166"/>
                <a:gd name="T9" fmla="*/ 371 h 380"/>
                <a:gd name="T10" fmla="*/ 113 w 166"/>
                <a:gd name="T11" fmla="*/ 380 h 380"/>
                <a:gd name="T12" fmla="*/ 166 w 166"/>
                <a:gd name="T13" fmla="*/ 18 h 3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380"/>
                <a:gd name="T23" fmla="*/ 166 w 166"/>
                <a:gd name="T24" fmla="*/ 380 h 3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380">
                  <a:moveTo>
                    <a:pt x="166" y="18"/>
                  </a:moveTo>
                  <a:lnTo>
                    <a:pt x="109" y="9"/>
                  </a:lnTo>
                  <a:lnTo>
                    <a:pt x="53" y="0"/>
                  </a:lnTo>
                  <a:lnTo>
                    <a:pt x="0" y="362"/>
                  </a:lnTo>
                  <a:lnTo>
                    <a:pt x="56" y="371"/>
                  </a:lnTo>
                  <a:lnTo>
                    <a:pt x="113" y="380"/>
                  </a:lnTo>
                  <a:lnTo>
                    <a:pt x="16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42" name="Freeform 2485"/>
            <p:cNvSpPr>
              <a:spLocks/>
            </p:cNvSpPr>
            <p:nvPr/>
          </p:nvSpPr>
          <p:spPr bwMode="auto">
            <a:xfrm>
              <a:off x="3522" y="2033"/>
              <a:ext cx="24" cy="55"/>
            </a:xfrm>
            <a:custGeom>
              <a:avLst/>
              <a:gdLst>
                <a:gd name="T0" fmla="*/ 166 w 166"/>
                <a:gd name="T1" fmla="*/ 18 h 380"/>
                <a:gd name="T2" fmla="*/ 109 w 166"/>
                <a:gd name="T3" fmla="*/ 9 h 380"/>
                <a:gd name="T4" fmla="*/ 53 w 166"/>
                <a:gd name="T5" fmla="*/ 0 h 380"/>
                <a:gd name="T6" fmla="*/ 0 w 166"/>
                <a:gd name="T7" fmla="*/ 362 h 380"/>
                <a:gd name="T8" fmla="*/ 56 w 166"/>
                <a:gd name="T9" fmla="*/ 371 h 380"/>
                <a:gd name="T10" fmla="*/ 113 w 166"/>
                <a:gd name="T11" fmla="*/ 380 h 380"/>
                <a:gd name="T12" fmla="*/ 166 w 166"/>
                <a:gd name="T13" fmla="*/ 18 h 3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380"/>
                <a:gd name="T23" fmla="*/ 166 w 166"/>
                <a:gd name="T24" fmla="*/ 380 h 3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380">
                  <a:moveTo>
                    <a:pt x="166" y="18"/>
                  </a:moveTo>
                  <a:lnTo>
                    <a:pt x="109" y="9"/>
                  </a:lnTo>
                  <a:lnTo>
                    <a:pt x="53" y="0"/>
                  </a:lnTo>
                  <a:lnTo>
                    <a:pt x="0" y="362"/>
                  </a:lnTo>
                  <a:lnTo>
                    <a:pt x="56" y="371"/>
                  </a:lnTo>
                  <a:lnTo>
                    <a:pt x="113" y="380"/>
                  </a:lnTo>
                  <a:lnTo>
                    <a:pt x="166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43" name="Freeform 2486"/>
            <p:cNvSpPr>
              <a:spLocks/>
            </p:cNvSpPr>
            <p:nvPr/>
          </p:nvSpPr>
          <p:spPr bwMode="auto">
            <a:xfrm>
              <a:off x="3522" y="2085"/>
              <a:ext cx="8" cy="1"/>
            </a:xfrm>
            <a:custGeom>
              <a:avLst/>
              <a:gdLst>
                <a:gd name="T0" fmla="*/ 58 w 58"/>
                <a:gd name="T1" fmla="*/ 9 h 9"/>
                <a:gd name="T2" fmla="*/ 2 w 58"/>
                <a:gd name="T3" fmla="*/ 0 h 9"/>
                <a:gd name="T4" fmla="*/ 0 w 58"/>
                <a:gd name="T5" fmla="*/ 6 h 9"/>
                <a:gd name="T6" fmla="*/ 58 w 58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9"/>
                <a:gd name="T14" fmla="*/ 58 w 58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9">
                  <a:moveTo>
                    <a:pt x="58" y="9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5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44" name="Line 2487"/>
            <p:cNvSpPr>
              <a:spLocks noChangeShapeType="1"/>
            </p:cNvSpPr>
            <p:nvPr/>
          </p:nvSpPr>
          <p:spPr bwMode="auto">
            <a:xfrm flipH="1">
              <a:off x="3522" y="208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45" name="Freeform 2488"/>
            <p:cNvSpPr>
              <a:spLocks/>
            </p:cNvSpPr>
            <p:nvPr/>
          </p:nvSpPr>
          <p:spPr bwMode="auto">
            <a:xfrm>
              <a:off x="3518" y="2086"/>
              <a:ext cx="20" cy="55"/>
            </a:xfrm>
            <a:custGeom>
              <a:avLst/>
              <a:gdLst>
                <a:gd name="T0" fmla="*/ 139 w 139"/>
                <a:gd name="T1" fmla="*/ 6 h 386"/>
                <a:gd name="T2" fmla="*/ 81 w 139"/>
                <a:gd name="T3" fmla="*/ 3 h 386"/>
                <a:gd name="T4" fmla="*/ 23 w 139"/>
                <a:gd name="T5" fmla="*/ 0 h 386"/>
                <a:gd name="T6" fmla="*/ 0 w 139"/>
                <a:gd name="T7" fmla="*/ 379 h 386"/>
                <a:gd name="T8" fmla="*/ 58 w 139"/>
                <a:gd name="T9" fmla="*/ 383 h 386"/>
                <a:gd name="T10" fmla="*/ 116 w 139"/>
                <a:gd name="T11" fmla="*/ 386 h 386"/>
                <a:gd name="T12" fmla="*/ 139 w 139"/>
                <a:gd name="T13" fmla="*/ 6 h 3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386"/>
                <a:gd name="T23" fmla="*/ 139 w 139"/>
                <a:gd name="T24" fmla="*/ 386 h 3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386">
                  <a:moveTo>
                    <a:pt x="139" y="6"/>
                  </a:moveTo>
                  <a:lnTo>
                    <a:pt x="81" y="3"/>
                  </a:lnTo>
                  <a:lnTo>
                    <a:pt x="23" y="0"/>
                  </a:lnTo>
                  <a:lnTo>
                    <a:pt x="0" y="379"/>
                  </a:lnTo>
                  <a:lnTo>
                    <a:pt x="58" y="383"/>
                  </a:lnTo>
                  <a:lnTo>
                    <a:pt x="116" y="386"/>
                  </a:lnTo>
                  <a:lnTo>
                    <a:pt x="139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46" name="Freeform 2489"/>
            <p:cNvSpPr>
              <a:spLocks/>
            </p:cNvSpPr>
            <p:nvPr/>
          </p:nvSpPr>
          <p:spPr bwMode="auto">
            <a:xfrm>
              <a:off x="3518" y="2086"/>
              <a:ext cx="20" cy="55"/>
            </a:xfrm>
            <a:custGeom>
              <a:avLst/>
              <a:gdLst>
                <a:gd name="T0" fmla="*/ 139 w 139"/>
                <a:gd name="T1" fmla="*/ 6 h 386"/>
                <a:gd name="T2" fmla="*/ 81 w 139"/>
                <a:gd name="T3" fmla="*/ 3 h 386"/>
                <a:gd name="T4" fmla="*/ 23 w 139"/>
                <a:gd name="T5" fmla="*/ 0 h 386"/>
                <a:gd name="T6" fmla="*/ 0 w 139"/>
                <a:gd name="T7" fmla="*/ 379 h 386"/>
                <a:gd name="T8" fmla="*/ 58 w 139"/>
                <a:gd name="T9" fmla="*/ 383 h 386"/>
                <a:gd name="T10" fmla="*/ 116 w 139"/>
                <a:gd name="T11" fmla="*/ 386 h 386"/>
                <a:gd name="T12" fmla="*/ 139 w 139"/>
                <a:gd name="T13" fmla="*/ 6 h 3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386"/>
                <a:gd name="T23" fmla="*/ 139 w 139"/>
                <a:gd name="T24" fmla="*/ 386 h 3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386">
                  <a:moveTo>
                    <a:pt x="139" y="6"/>
                  </a:moveTo>
                  <a:lnTo>
                    <a:pt x="81" y="3"/>
                  </a:lnTo>
                  <a:lnTo>
                    <a:pt x="23" y="0"/>
                  </a:lnTo>
                  <a:lnTo>
                    <a:pt x="0" y="379"/>
                  </a:lnTo>
                  <a:lnTo>
                    <a:pt x="58" y="383"/>
                  </a:lnTo>
                  <a:lnTo>
                    <a:pt x="116" y="386"/>
                  </a:lnTo>
                  <a:lnTo>
                    <a:pt x="139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47" name="Freeform 2490"/>
            <p:cNvSpPr>
              <a:spLocks/>
            </p:cNvSpPr>
            <p:nvPr/>
          </p:nvSpPr>
          <p:spPr bwMode="auto">
            <a:xfrm>
              <a:off x="3518" y="2140"/>
              <a:ext cx="9" cy="1"/>
            </a:xfrm>
            <a:custGeom>
              <a:avLst/>
              <a:gdLst>
                <a:gd name="T0" fmla="*/ 58 w 58"/>
                <a:gd name="T1" fmla="*/ 4 h 5"/>
                <a:gd name="T2" fmla="*/ 0 w 58"/>
                <a:gd name="T3" fmla="*/ 0 h 5"/>
                <a:gd name="T4" fmla="*/ 0 w 58"/>
                <a:gd name="T5" fmla="*/ 5 h 5"/>
                <a:gd name="T6" fmla="*/ 58 w 58"/>
                <a:gd name="T7" fmla="*/ 4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5"/>
                <a:gd name="T14" fmla="*/ 58 w 58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5">
                  <a:moveTo>
                    <a:pt x="58" y="4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48" name="Line 2491"/>
            <p:cNvSpPr>
              <a:spLocks noChangeShapeType="1"/>
            </p:cNvSpPr>
            <p:nvPr/>
          </p:nvSpPr>
          <p:spPr bwMode="auto">
            <a:xfrm>
              <a:off x="3518" y="214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49" name="Freeform 2492"/>
            <p:cNvSpPr>
              <a:spLocks/>
            </p:cNvSpPr>
            <p:nvPr/>
          </p:nvSpPr>
          <p:spPr bwMode="auto">
            <a:xfrm>
              <a:off x="3518" y="2140"/>
              <a:ext cx="18" cy="56"/>
            </a:xfrm>
            <a:custGeom>
              <a:avLst/>
              <a:gdLst>
                <a:gd name="T0" fmla="*/ 116 w 123"/>
                <a:gd name="T1" fmla="*/ 0 h 387"/>
                <a:gd name="T2" fmla="*/ 58 w 123"/>
                <a:gd name="T3" fmla="*/ 2 h 387"/>
                <a:gd name="T4" fmla="*/ 0 w 123"/>
                <a:gd name="T5" fmla="*/ 3 h 387"/>
                <a:gd name="T6" fmla="*/ 8 w 123"/>
                <a:gd name="T7" fmla="*/ 387 h 387"/>
                <a:gd name="T8" fmla="*/ 66 w 123"/>
                <a:gd name="T9" fmla="*/ 386 h 387"/>
                <a:gd name="T10" fmla="*/ 123 w 123"/>
                <a:gd name="T11" fmla="*/ 385 h 387"/>
                <a:gd name="T12" fmla="*/ 116 w 123"/>
                <a:gd name="T13" fmla="*/ 0 h 3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387"/>
                <a:gd name="T23" fmla="*/ 123 w 123"/>
                <a:gd name="T24" fmla="*/ 387 h 3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387">
                  <a:moveTo>
                    <a:pt x="116" y="0"/>
                  </a:moveTo>
                  <a:lnTo>
                    <a:pt x="58" y="2"/>
                  </a:lnTo>
                  <a:lnTo>
                    <a:pt x="0" y="3"/>
                  </a:lnTo>
                  <a:lnTo>
                    <a:pt x="8" y="387"/>
                  </a:lnTo>
                  <a:lnTo>
                    <a:pt x="66" y="386"/>
                  </a:lnTo>
                  <a:lnTo>
                    <a:pt x="123" y="385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50" name="Freeform 2493"/>
            <p:cNvSpPr>
              <a:spLocks/>
            </p:cNvSpPr>
            <p:nvPr/>
          </p:nvSpPr>
          <p:spPr bwMode="auto">
            <a:xfrm>
              <a:off x="3518" y="2140"/>
              <a:ext cx="18" cy="56"/>
            </a:xfrm>
            <a:custGeom>
              <a:avLst/>
              <a:gdLst>
                <a:gd name="T0" fmla="*/ 116 w 123"/>
                <a:gd name="T1" fmla="*/ 0 h 387"/>
                <a:gd name="T2" fmla="*/ 58 w 123"/>
                <a:gd name="T3" fmla="*/ 2 h 387"/>
                <a:gd name="T4" fmla="*/ 0 w 123"/>
                <a:gd name="T5" fmla="*/ 3 h 387"/>
                <a:gd name="T6" fmla="*/ 8 w 123"/>
                <a:gd name="T7" fmla="*/ 387 h 387"/>
                <a:gd name="T8" fmla="*/ 66 w 123"/>
                <a:gd name="T9" fmla="*/ 386 h 387"/>
                <a:gd name="T10" fmla="*/ 123 w 123"/>
                <a:gd name="T11" fmla="*/ 385 h 387"/>
                <a:gd name="T12" fmla="*/ 116 w 123"/>
                <a:gd name="T13" fmla="*/ 0 h 3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387"/>
                <a:gd name="T23" fmla="*/ 123 w 123"/>
                <a:gd name="T24" fmla="*/ 387 h 3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387">
                  <a:moveTo>
                    <a:pt x="116" y="0"/>
                  </a:moveTo>
                  <a:lnTo>
                    <a:pt x="58" y="2"/>
                  </a:lnTo>
                  <a:lnTo>
                    <a:pt x="0" y="3"/>
                  </a:lnTo>
                  <a:lnTo>
                    <a:pt x="8" y="387"/>
                  </a:lnTo>
                  <a:lnTo>
                    <a:pt x="66" y="386"/>
                  </a:lnTo>
                  <a:lnTo>
                    <a:pt x="123" y="385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51" name="Freeform 2494"/>
            <p:cNvSpPr>
              <a:spLocks/>
            </p:cNvSpPr>
            <p:nvPr/>
          </p:nvSpPr>
          <p:spPr bwMode="auto">
            <a:xfrm>
              <a:off x="3520" y="2196"/>
              <a:ext cx="8" cy="1"/>
            </a:xfrm>
            <a:custGeom>
              <a:avLst/>
              <a:gdLst>
                <a:gd name="T0" fmla="*/ 58 w 58"/>
                <a:gd name="T1" fmla="*/ 0 h 5"/>
                <a:gd name="T2" fmla="*/ 0 w 58"/>
                <a:gd name="T3" fmla="*/ 1 h 5"/>
                <a:gd name="T4" fmla="*/ 0 w 58"/>
                <a:gd name="T5" fmla="*/ 5 h 5"/>
                <a:gd name="T6" fmla="*/ 58 w 58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5"/>
                <a:gd name="T14" fmla="*/ 58 w 58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5">
                  <a:moveTo>
                    <a:pt x="58" y="0"/>
                  </a:moveTo>
                  <a:lnTo>
                    <a:pt x="0" y="1"/>
                  </a:lnTo>
                  <a:lnTo>
                    <a:pt x="0" y="5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52" name="Line 2495"/>
            <p:cNvSpPr>
              <a:spLocks noChangeShapeType="1"/>
            </p:cNvSpPr>
            <p:nvPr/>
          </p:nvSpPr>
          <p:spPr bwMode="auto">
            <a:xfrm>
              <a:off x="3520" y="219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53" name="Freeform 2496"/>
            <p:cNvSpPr>
              <a:spLocks/>
            </p:cNvSpPr>
            <p:nvPr/>
          </p:nvSpPr>
          <p:spPr bwMode="auto">
            <a:xfrm>
              <a:off x="3520" y="2195"/>
              <a:ext cx="22" cy="54"/>
            </a:xfrm>
            <a:custGeom>
              <a:avLst/>
              <a:gdLst>
                <a:gd name="T0" fmla="*/ 115 w 154"/>
                <a:gd name="T1" fmla="*/ 0 h 383"/>
                <a:gd name="T2" fmla="*/ 58 w 154"/>
                <a:gd name="T3" fmla="*/ 6 h 383"/>
                <a:gd name="T4" fmla="*/ 0 w 154"/>
                <a:gd name="T5" fmla="*/ 11 h 383"/>
                <a:gd name="T6" fmla="*/ 39 w 154"/>
                <a:gd name="T7" fmla="*/ 383 h 383"/>
                <a:gd name="T8" fmla="*/ 97 w 154"/>
                <a:gd name="T9" fmla="*/ 378 h 383"/>
                <a:gd name="T10" fmla="*/ 154 w 154"/>
                <a:gd name="T11" fmla="*/ 372 h 383"/>
                <a:gd name="T12" fmla="*/ 115 w 154"/>
                <a:gd name="T13" fmla="*/ 0 h 3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383"/>
                <a:gd name="T23" fmla="*/ 154 w 154"/>
                <a:gd name="T24" fmla="*/ 383 h 3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383">
                  <a:moveTo>
                    <a:pt x="115" y="0"/>
                  </a:moveTo>
                  <a:lnTo>
                    <a:pt x="58" y="6"/>
                  </a:lnTo>
                  <a:lnTo>
                    <a:pt x="0" y="11"/>
                  </a:lnTo>
                  <a:lnTo>
                    <a:pt x="39" y="383"/>
                  </a:lnTo>
                  <a:lnTo>
                    <a:pt x="97" y="378"/>
                  </a:lnTo>
                  <a:lnTo>
                    <a:pt x="154" y="37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54" name="Freeform 2497"/>
            <p:cNvSpPr>
              <a:spLocks/>
            </p:cNvSpPr>
            <p:nvPr/>
          </p:nvSpPr>
          <p:spPr bwMode="auto">
            <a:xfrm>
              <a:off x="3520" y="2195"/>
              <a:ext cx="22" cy="54"/>
            </a:xfrm>
            <a:custGeom>
              <a:avLst/>
              <a:gdLst>
                <a:gd name="T0" fmla="*/ 115 w 154"/>
                <a:gd name="T1" fmla="*/ 0 h 383"/>
                <a:gd name="T2" fmla="*/ 58 w 154"/>
                <a:gd name="T3" fmla="*/ 6 h 383"/>
                <a:gd name="T4" fmla="*/ 0 w 154"/>
                <a:gd name="T5" fmla="*/ 11 h 383"/>
                <a:gd name="T6" fmla="*/ 39 w 154"/>
                <a:gd name="T7" fmla="*/ 383 h 383"/>
                <a:gd name="T8" fmla="*/ 97 w 154"/>
                <a:gd name="T9" fmla="*/ 378 h 383"/>
                <a:gd name="T10" fmla="*/ 154 w 154"/>
                <a:gd name="T11" fmla="*/ 372 h 383"/>
                <a:gd name="T12" fmla="*/ 115 w 154"/>
                <a:gd name="T13" fmla="*/ 0 h 3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383"/>
                <a:gd name="T23" fmla="*/ 154 w 154"/>
                <a:gd name="T24" fmla="*/ 383 h 3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383">
                  <a:moveTo>
                    <a:pt x="115" y="0"/>
                  </a:moveTo>
                  <a:lnTo>
                    <a:pt x="58" y="6"/>
                  </a:lnTo>
                  <a:lnTo>
                    <a:pt x="0" y="11"/>
                  </a:lnTo>
                  <a:lnTo>
                    <a:pt x="39" y="383"/>
                  </a:lnTo>
                  <a:lnTo>
                    <a:pt x="97" y="378"/>
                  </a:lnTo>
                  <a:lnTo>
                    <a:pt x="154" y="372"/>
                  </a:lnTo>
                  <a:lnTo>
                    <a:pt x="1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55" name="Freeform 2498"/>
            <p:cNvSpPr>
              <a:spLocks/>
            </p:cNvSpPr>
            <p:nvPr/>
          </p:nvSpPr>
          <p:spPr bwMode="auto">
            <a:xfrm>
              <a:off x="3525" y="2249"/>
              <a:ext cx="8" cy="1"/>
            </a:xfrm>
            <a:custGeom>
              <a:avLst/>
              <a:gdLst>
                <a:gd name="T0" fmla="*/ 58 w 58"/>
                <a:gd name="T1" fmla="*/ 0 h 11"/>
                <a:gd name="T2" fmla="*/ 0 w 58"/>
                <a:gd name="T3" fmla="*/ 5 h 11"/>
                <a:gd name="T4" fmla="*/ 1 w 58"/>
                <a:gd name="T5" fmla="*/ 11 h 11"/>
                <a:gd name="T6" fmla="*/ 58 w 58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58" y="0"/>
                  </a:moveTo>
                  <a:lnTo>
                    <a:pt x="0" y="5"/>
                  </a:lnTo>
                  <a:lnTo>
                    <a:pt x="1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56" name="Line 2499"/>
            <p:cNvSpPr>
              <a:spLocks noChangeShapeType="1"/>
            </p:cNvSpPr>
            <p:nvPr/>
          </p:nvSpPr>
          <p:spPr bwMode="auto">
            <a:xfrm>
              <a:off x="3525" y="22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57" name="Freeform 2500"/>
            <p:cNvSpPr>
              <a:spLocks/>
            </p:cNvSpPr>
            <p:nvPr/>
          </p:nvSpPr>
          <p:spPr bwMode="auto">
            <a:xfrm>
              <a:off x="3525" y="2247"/>
              <a:ext cx="26" cy="53"/>
            </a:xfrm>
            <a:custGeom>
              <a:avLst/>
              <a:gdLst>
                <a:gd name="T0" fmla="*/ 113 w 181"/>
                <a:gd name="T1" fmla="*/ 0 h 372"/>
                <a:gd name="T2" fmla="*/ 57 w 181"/>
                <a:gd name="T3" fmla="*/ 12 h 372"/>
                <a:gd name="T4" fmla="*/ 0 w 181"/>
                <a:gd name="T5" fmla="*/ 23 h 372"/>
                <a:gd name="T6" fmla="*/ 68 w 181"/>
                <a:gd name="T7" fmla="*/ 372 h 372"/>
                <a:gd name="T8" fmla="*/ 124 w 181"/>
                <a:gd name="T9" fmla="*/ 361 h 372"/>
                <a:gd name="T10" fmla="*/ 181 w 181"/>
                <a:gd name="T11" fmla="*/ 350 h 372"/>
                <a:gd name="T12" fmla="*/ 113 w 181"/>
                <a:gd name="T13" fmla="*/ 0 h 3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"/>
                <a:gd name="T22" fmla="*/ 0 h 372"/>
                <a:gd name="T23" fmla="*/ 181 w 181"/>
                <a:gd name="T24" fmla="*/ 372 h 3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" h="372">
                  <a:moveTo>
                    <a:pt x="113" y="0"/>
                  </a:moveTo>
                  <a:lnTo>
                    <a:pt x="57" y="12"/>
                  </a:lnTo>
                  <a:lnTo>
                    <a:pt x="0" y="23"/>
                  </a:lnTo>
                  <a:lnTo>
                    <a:pt x="68" y="372"/>
                  </a:lnTo>
                  <a:lnTo>
                    <a:pt x="124" y="361"/>
                  </a:lnTo>
                  <a:lnTo>
                    <a:pt x="181" y="35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58" name="Freeform 2501"/>
            <p:cNvSpPr>
              <a:spLocks/>
            </p:cNvSpPr>
            <p:nvPr/>
          </p:nvSpPr>
          <p:spPr bwMode="auto">
            <a:xfrm>
              <a:off x="3525" y="2247"/>
              <a:ext cx="26" cy="53"/>
            </a:xfrm>
            <a:custGeom>
              <a:avLst/>
              <a:gdLst>
                <a:gd name="T0" fmla="*/ 113 w 181"/>
                <a:gd name="T1" fmla="*/ 0 h 372"/>
                <a:gd name="T2" fmla="*/ 57 w 181"/>
                <a:gd name="T3" fmla="*/ 12 h 372"/>
                <a:gd name="T4" fmla="*/ 0 w 181"/>
                <a:gd name="T5" fmla="*/ 23 h 372"/>
                <a:gd name="T6" fmla="*/ 68 w 181"/>
                <a:gd name="T7" fmla="*/ 372 h 372"/>
                <a:gd name="T8" fmla="*/ 124 w 181"/>
                <a:gd name="T9" fmla="*/ 361 h 372"/>
                <a:gd name="T10" fmla="*/ 181 w 181"/>
                <a:gd name="T11" fmla="*/ 350 h 372"/>
                <a:gd name="T12" fmla="*/ 113 w 181"/>
                <a:gd name="T13" fmla="*/ 0 h 3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"/>
                <a:gd name="T22" fmla="*/ 0 h 372"/>
                <a:gd name="T23" fmla="*/ 181 w 181"/>
                <a:gd name="T24" fmla="*/ 372 h 3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" h="372">
                  <a:moveTo>
                    <a:pt x="113" y="0"/>
                  </a:moveTo>
                  <a:lnTo>
                    <a:pt x="57" y="12"/>
                  </a:lnTo>
                  <a:lnTo>
                    <a:pt x="0" y="23"/>
                  </a:lnTo>
                  <a:lnTo>
                    <a:pt x="68" y="372"/>
                  </a:lnTo>
                  <a:lnTo>
                    <a:pt x="124" y="361"/>
                  </a:lnTo>
                  <a:lnTo>
                    <a:pt x="181" y="350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59" name="Freeform 2502"/>
            <p:cNvSpPr>
              <a:spLocks/>
            </p:cNvSpPr>
            <p:nvPr/>
          </p:nvSpPr>
          <p:spPr bwMode="auto">
            <a:xfrm>
              <a:off x="3535" y="2299"/>
              <a:ext cx="8" cy="2"/>
            </a:xfrm>
            <a:custGeom>
              <a:avLst/>
              <a:gdLst>
                <a:gd name="T0" fmla="*/ 56 w 56"/>
                <a:gd name="T1" fmla="*/ 0 h 17"/>
                <a:gd name="T2" fmla="*/ 0 w 56"/>
                <a:gd name="T3" fmla="*/ 11 h 17"/>
                <a:gd name="T4" fmla="*/ 1 w 56"/>
                <a:gd name="T5" fmla="*/ 17 h 17"/>
                <a:gd name="T6" fmla="*/ 56 w 56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7"/>
                <a:gd name="T14" fmla="*/ 56 w 56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7">
                  <a:moveTo>
                    <a:pt x="56" y="0"/>
                  </a:moveTo>
                  <a:lnTo>
                    <a:pt x="0" y="11"/>
                  </a:lnTo>
                  <a:lnTo>
                    <a:pt x="1" y="17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60" name="Line 2503"/>
            <p:cNvSpPr>
              <a:spLocks noChangeShapeType="1"/>
            </p:cNvSpPr>
            <p:nvPr/>
          </p:nvSpPr>
          <p:spPr bwMode="auto">
            <a:xfrm>
              <a:off x="3535" y="230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61" name="Freeform 2504"/>
            <p:cNvSpPr>
              <a:spLocks/>
            </p:cNvSpPr>
            <p:nvPr/>
          </p:nvSpPr>
          <p:spPr bwMode="auto">
            <a:xfrm>
              <a:off x="3535" y="2296"/>
              <a:ext cx="30" cy="50"/>
            </a:xfrm>
            <a:custGeom>
              <a:avLst/>
              <a:gdLst>
                <a:gd name="T0" fmla="*/ 111 w 206"/>
                <a:gd name="T1" fmla="*/ 0 h 345"/>
                <a:gd name="T2" fmla="*/ 55 w 206"/>
                <a:gd name="T3" fmla="*/ 16 h 345"/>
                <a:gd name="T4" fmla="*/ 0 w 206"/>
                <a:gd name="T5" fmla="*/ 33 h 345"/>
                <a:gd name="T6" fmla="*/ 95 w 206"/>
                <a:gd name="T7" fmla="*/ 345 h 345"/>
                <a:gd name="T8" fmla="*/ 151 w 206"/>
                <a:gd name="T9" fmla="*/ 328 h 345"/>
                <a:gd name="T10" fmla="*/ 206 w 206"/>
                <a:gd name="T11" fmla="*/ 312 h 345"/>
                <a:gd name="T12" fmla="*/ 111 w 206"/>
                <a:gd name="T13" fmla="*/ 0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6"/>
                <a:gd name="T22" fmla="*/ 0 h 345"/>
                <a:gd name="T23" fmla="*/ 206 w 206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6" h="345">
                  <a:moveTo>
                    <a:pt x="111" y="0"/>
                  </a:moveTo>
                  <a:lnTo>
                    <a:pt x="55" y="16"/>
                  </a:lnTo>
                  <a:lnTo>
                    <a:pt x="0" y="33"/>
                  </a:lnTo>
                  <a:lnTo>
                    <a:pt x="95" y="345"/>
                  </a:lnTo>
                  <a:lnTo>
                    <a:pt x="151" y="328"/>
                  </a:lnTo>
                  <a:lnTo>
                    <a:pt x="206" y="312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62" name="Freeform 2505"/>
            <p:cNvSpPr>
              <a:spLocks/>
            </p:cNvSpPr>
            <p:nvPr/>
          </p:nvSpPr>
          <p:spPr bwMode="auto">
            <a:xfrm>
              <a:off x="3535" y="2296"/>
              <a:ext cx="30" cy="50"/>
            </a:xfrm>
            <a:custGeom>
              <a:avLst/>
              <a:gdLst>
                <a:gd name="T0" fmla="*/ 111 w 206"/>
                <a:gd name="T1" fmla="*/ 0 h 345"/>
                <a:gd name="T2" fmla="*/ 55 w 206"/>
                <a:gd name="T3" fmla="*/ 16 h 345"/>
                <a:gd name="T4" fmla="*/ 0 w 206"/>
                <a:gd name="T5" fmla="*/ 33 h 345"/>
                <a:gd name="T6" fmla="*/ 95 w 206"/>
                <a:gd name="T7" fmla="*/ 345 h 345"/>
                <a:gd name="T8" fmla="*/ 151 w 206"/>
                <a:gd name="T9" fmla="*/ 328 h 345"/>
                <a:gd name="T10" fmla="*/ 206 w 206"/>
                <a:gd name="T11" fmla="*/ 312 h 345"/>
                <a:gd name="T12" fmla="*/ 111 w 206"/>
                <a:gd name="T13" fmla="*/ 0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6"/>
                <a:gd name="T22" fmla="*/ 0 h 345"/>
                <a:gd name="T23" fmla="*/ 206 w 206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6" h="345">
                  <a:moveTo>
                    <a:pt x="111" y="0"/>
                  </a:moveTo>
                  <a:lnTo>
                    <a:pt x="55" y="16"/>
                  </a:lnTo>
                  <a:lnTo>
                    <a:pt x="0" y="33"/>
                  </a:lnTo>
                  <a:lnTo>
                    <a:pt x="95" y="345"/>
                  </a:lnTo>
                  <a:lnTo>
                    <a:pt x="151" y="328"/>
                  </a:lnTo>
                  <a:lnTo>
                    <a:pt x="206" y="312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63" name="Freeform 2506"/>
            <p:cNvSpPr>
              <a:spLocks/>
            </p:cNvSpPr>
            <p:nvPr/>
          </p:nvSpPr>
          <p:spPr bwMode="auto">
            <a:xfrm>
              <a:off x="3549" y="2343"/>
              <a:ext cx="8" cy="4"/>
            </a:xfrm>
            <a:custGeom>
              <a:avLst/>
              <a:gdLst>
                <a:gd name="T0" fmla="*/ 56 w 56"/>
                <a:gd name="T1" fmla="*/ 0 h 24"/>
                <a:gd name="T2" fmla="*/ 0 w 56"/>
                <a:gd name="T3" fmla="*/ 17 h 24"/>
                <a:gd name="T4" fmla="*/ 4 w 56"/>
                <a:gd name="T5" fmla="*/ 24 h 24"/>
                <a:gd name="T6" fmla="*/ 56 w 5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4"/>
                <a:gd name="T14" fmla="*/ 56 w 5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4">
                  <a:moveTo>
                    <a:pt x="56" y="0"/>
                  </a:moveTo>
                  <a:lnTo>
                    <a:pt x="0" y="17"/>
                  </a:lnTo>
                  <a:lnTo>
                    <a:pt x="4" y="24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64" name="Line 2507"/>
            <p:cNvSpPr>
              <a:spLocks noChangeShapeType="1"/>
            </p:cNvSpPr>
            <p:nvPr/>
          </p:nvSpPr>
          <p:spPr bwMode="auto">
            <a:xfrm>
              <a:off x="3549" y="234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65" name="Freeform 2508"/>
            <p:cNvSpPr>
              <a:spLocks/>
            </p:cNvSpPr>
            <p:nvPr/>
          </p:nvSpPr>
          <p:spPr bwMode="auto">
            <a:xfrm>
              <a:off x="3549" y="2340"/>
              <a:ext cx="32" cy="44"/>
            </a:xfrm>
            <a:custGeom>
              <a:avLst/>
              <a:gdLst>
                <a:gd name="T0" fmla="*/ 104 w 223"/>
                <a:gd name="T1" fmla="*/ 0 h 312"/>
                <a:gd name="T2" fmla="*/ 52 w 223"/>
                <a:gd name="T3" fmla="*/ 23 h 312"/>
                <a:gd name="T4" fmla="*/ 0 w 223"/>
                <a:gd name="T5" fmla="*/ 47 h 312"/>
                <a:gd name="T6" fmla="*/ 118 w 223"/>
                <a:gd name="T7" fmla="*/ 312 h 312"/>
                <a:gd name="T8" fmla="*/ 170 w 223"/>
                <a:gd name="T9" fmla="*/ 289 h 312"/>
                <a:gd name="T10" fmla="*/ 223 w 223"/>
                <a:gd name="T11" fmla="*/ 265 h 312"/>
                <a:gd name="T12" fmla="*/ 104 w 223"/>
                <a:gd name="T13" fmla="*/ 0 h 3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3"/>
                <a:gd name="T22" fmla="*/ 0 h 312"/>
                <a:gd name="T23" fmla="*/ 223 w 223"/>
                <a:gd name="T24" fmla="*/ 312 h 3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3" h="312">
                  <a:moveTo>
                    <a:pt x="104" y="0"/>
                  </a:moveTo>
                  <a:lnTo>
                    <a:pt x="52" y="23"/>
                  </a:lnTo>
                  <a:lnTo>
                    <a:pt x="0" y="47"/>
                  </a:lnTo>
                  <a:lnTo>
                    <a:pt x="118" y="312"/>
                  </a:lnTo>
                  <a:lnTo>
                    <a:pt x="170" y="289"/>
                  </a:lnTo>
                  <a:lnTo>
                    <a:pt x="223" y="265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66" name="Freeform 2509"/>
            <p:cNvSpPr>
              <a:spLocks/>
            </p:cNvSpPr>
            <p:nvPr/>
          </p:nvSpPr>
          <p:spPr bwMode="auto">
            <a:xfrm>
              <a:off x="3549" y="2340"/>
              <a:ext cx="32" cy="44"/>
            </a:xfrm>
            <a:custGeom>
              <a:avLst/>
              <a:gdLst>
                <a:gd name="T0" fmla="*/ 104 w 223"/>
                <a:gd name="T1" fmla="*/ 0 h 312"/>
                <a:gd name="T2" fmla="*/ 52 w 223"/>
                <a:gd name="T3" fmla="*/ 23 h 312"/>
                <a:gd name="T4" fmla="*/ 0 w 223"/>
                <a:gd name="T5" fmla="*/ 47 h 312"/>
                <a:gd name="T6" fmla="*/ 118 w 223"/>
                <a:gd name="T7" fmla="*/ 312 h 312"/>
                <a:gd name="T8" fmla="*/ 170 w 223"/>
                <a:gd name="T9" fmla="*/ 289 h 312"/>
                <a:gd name="T10" fmla="*/ 223 w 223"/>
                <a:gd name="T11" fmla="*/ 265 h 312"/>
                <a:gd name="T12" fmla="*/ 104 w 223"/>
                <a:gd name="T13" fmla="*/ 0 h 3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3"/>
                <a:gd name="T22" fmla="*/ 0 h 312"/>
                <a:gd name="T23" fmla="*/ 223 w 223"/>
                <a:gd name="T24" fmla="*/ 312 h 3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3" h="312">
                  <a:moveTo>
                    <a:pt x="104" y="0"/>
                  </a:moveTo>
                  <a:lnTo>
                    <a:pt x="52" y="23"/>
                  </a:lnTo>
                  <a:lnTo>
                    <a:pt x="0" y="47"/>
                  </a:lnTo>
                  <a:lnTo>
                    <a:pt x="118" y="312"/>
                  </a:lnTo>
                  <a:lnTo>
                    <a:pt x="170" y="289"/>
                  </a:lnTo>
                  <a:lnTo>
                    <a:pt x="223" y="265"/>
                  </a:lnTo>
                  <a:lnTo>
                    <a:pt x="1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67" name="Freeform 2510"/>
            <p:cNvSpPr>
              <a:spLocks/>
            </p:cNvSpPr>
            <p:nvPr/>
          </p:nvSpPr>
          <p:spPr bwMode="auto">
            <a:xfrm>
              <a:off x="3566" y="2381"/>
              <a:ext cx="8" cy="5"/>
            </a:xfrm>
            <a:custGeom>
              <a:avLst/>
              <a:gdLst>
                <a:gd name="T0" fmla="*/ 52 w 52"/>
                <a:gd name="T1" fmla="*/ 0 h 32"/>
                <a:gd name="T2" fmla="*/ 0 w 52"/>
                <a:gd name="T3" fmla="*/ 23 h 32"/>
                <a:gd name="T4" fmla="*/ 5 w 52"/>
                <a:gd name="T5" fmla="*/ 32 h 32"/>
                <a:gd name="T6" fmla="*/ 52 w 52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2"/>
                <a:gd name="T14" fmla="*/ 52 w 52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2">
                  <a:moveTo>
                    <a:pt x="52" y="0"/>
                  </a:moveTo>
                  <a:lnTo>
                    <a:pt x="0" y="23"/>
                  </a:lnTo>
                  <a:lnTo>
                    <a:pt x="5" y="3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68" name="Line 2511"/>
            <p:cNvSpPr>
              <a:spLocks noChangeShapeType="1"/>
            </p:cNvSpPr>
            <p:nvPr/>
          </p:nvSpPr>
          <p:spPr bwMode="auto">
            <a:xfrm>
              <a:off x="3566" y="2384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69" name="Freeform 2512"/>
            <p:cNvSpPr>
              <a:spLocks/>
            </p:cNvSpPr>
            <p:nvPr/>
          </p:nvSpPr>
          <p:spPr bwMode="auto">
            <a:xfrm>
              <a:off x="3567" y="2376"/>
              <a:ext cx="33" cy="39"/>
            </a:xfrm>
            <a:custGeom>
              <a:avLst/>
              <a:gdLst>
                <a:gd name="T0" fmla="*/ 95 w 233"/>
                <a:gd name="T1" fmla="*/ 0 h 272"/>
                <a:gd name="T2" fmla="*/ 47 w 233"/>
                <a:gd name="T3" fmla="*/ 33 h 272"/>
                <a:gd name="T4" fmla="*/ 0 w 233"/>
                <a:gd name="T5" fmla="*/ 65 h 272"/>
                <a:gd name="T6" fmla="*/ 137 w 233"/>
                <a:gd name="T7" fmla="*/ 272 h 272"/>
                <a:gd name="T8" fmla="*/ 185 w 233"/>
                <a:gd name="T9" fmla="*/ 240 h 272"/>
                <a:gd name="T10" fmla="*/ 233 w 233"/>
                <a:gd name="T11" fmla="*/ 208 h 272"/>
                <a:gd name="T12" fmla="*/ 95 w 233"/>
                <a:gd name="T13" fmla="*/ 0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3"/>
                <a:gd name="T22" fmla="*/ 0 h 272"/>
                <a:gd name="T23" fmla="*/ 233 w 233"/>
                <a:gd name="T24" fmla="*/ 272 h 2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3" h="272">
                  <a:moveTo>
                    <a:pt x="95" y="0"/>
                  </a:moveTo>
                  <a:lnTo>
                    <a:pt x="47" y="33"/>
                  </a:lnTo>
                  <a:lnTo>
                    <a:pt x="0" y="65"/>
                  </a:lnTo>
                  <a:lnTo>
                    <a:pt x="137" y="272"/>
                  </a:lnTo>
                  <a:lnTo>
                    <a:pt x="185" y="240"/>
                  </a:lnTo>
                  <a:lnTo>
                    <a:pt x="233" y="20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70" name="Freeform 2513"/>
            <p:cNvSpPr>
              <a:spLocks/>
            </p:cNvSpPr>
            <p:nvPr/>
          </p:nvSpPr>
          <p:spPr bwMode="auto">
            <a:xfrm>
              <a:off x="3567" y="2376"/>
              <a:ext cx="33" cy="39"/>
            </a:xfrm>
            <a:custGeom>
              <a:avLst/>
              <a:gdLst>
                <a:gd name="T0" fmla="*/ 95 w 233"/>
                <a:gd name="T1" fmla="*/ 0 h 272"/>
                <a:gd name="T2" fmla="*/ 47 w 233"/>
                <a:gd name="T3" fmla="*/ 33 h 272"/>
                <a:gd name="T4" fmla="*/ 0 w 233"/>
                <a:gd name="T5" fmla="*/ 65 h 272"/>
                <a:gd name="T6" fmla="*/ 137 w 233"/>
                <a:gd name="T7" fmla="*/ 272 h 272"/>
                <a:gd name="T8" fmla="*/ 185 w 233"/>
                <a:gd name="T9" fmla="*/ 240 h 272"/>
                <a:gd name="T10" fmla="*/ 233 w 233"/>
                <a:gd name="T11" fmla="*/ 208 h 272"/>
                <a:gd name="T12" fmla="*/ 95 w 233"/>
                <a:gd name="T13" fmla="*/ 0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3"/>
                <a:gd name="T22" fmla="*/ 0 h 272"/>
                <a:gd name="T23" fmla="*/ 233 w 233"/>
                <a:gd name="T24" fmla="*/ 272 h 2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3" h="272">
                  <a:moveTo>
                    <a:pt x="95" y="0"/>
                  </a:moveTo>
                  <a:lnTo>
                    <a:pt x="47" y="33"/>
                  </a:lnTo>
                  <a:lnTo>
                    <a:pt x="0" y="65"/>
                  </a:lnTo>
                  <a:lnTo>
                    <a:pt x="137" y="272"/>
                  </a:lnTo>
                  <a:lnTo>
                    <a:pt x="185" y="240"/>
                  </a:lnTo>
                  <a:lnTo>
                    <a:pt x="233" y="208"/>
                  </a:lnTo>
                  <a:lnTo>
                    <a:pt x="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71" name="Freeform 2514"/>
            <p:cNvSpPr>
              <a:spLocks/>
            </p:cNvSpPr>
            <p:nvPr/>
          </p:nvSpPr>
          <p:spPr bwMode="auto">
            <a:xfrm>
              <a:off x="3586" y="2411"/>
              <a:ext cx="7" cy="6"/>
            </a:xfrm>
            <a:custGeom>
              <a:avLst/>
              <a:gdLst>
                <a:gd name="T0" fmla="*/ 48 w 48"/>
                <a:gd name="T1" fmla="*/ 0 h 42"/>
                <a:gd name="T2" fmla="*/ 0 w 48"/>
                <a:gd name="T3" fmla="*/ 32 h 42"/>
                <a:gd name="T4" fmla="*/ 4 w 48"/>
                <a:gd name="T5" fmla="*/ 37 h 42"/>
                <a:gd name="T6" fmla="*/ 9 w 48"/>
                <a:gd name="T7" fmla="*/ 42 h 42"/>
                <a:gd name="T8" fmla="*/ 48 w 48"/>
                <a:gd name="T9" fmla="*/ 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42"/>
                <a:gd name="T17" fmla="*/ 48 w 48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42">
                  <a:moveTo>
                    <a:pt x="48" y="0"/>
                  </a:moveTo>
                  <a:lnTo>
                    <a:pt x="0" y="32"/>
                  </a:lnTo>
                  <a:lnTo>
                    <a:pt x="4" y="37"/>
                  </a:lnTo>
                  <a:lnTo>
                    <a:pt x="9" y="4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72" name="Freeform 2515"/>
            <p:cNvSpPr>
              <a:spLocks/>
            </p:cNvSpPr>
            <p:nvPr/>
          </p:nvSpPr>
          <p:spPr bwMode="auto">
            <a:xfrm>
              <a:off x="3586" y="2415"/>
              <a:ext cx="2" cy="2"/>
            </a:xfrm>
            <a:custGeom>
              <a:avLst/>
              <a:gdLst>
                <a:gd name="T0" fmla="*/ 0 w 9"/>
                <a:gd name="T1" fmla="*/ 0 h 10"/>
                <a:gd name="T2" fmla="*/ 4 w 9"/>
                <a:gd name="T3" fmla="*/ 5 h 10"/>
                <a:gd name="T4" fmla="*/ 9 w 9"/>
                <a:gd name="T5" fmla="*/ 10 h 10"/>
                <a:gd name="T6" fmla="*/ 0 60000 65536"/>
                <a:gd name="T7" fmla="*/ 0 60000 65536"/>
                <a:gd name="T8" fmla="*/ 0 60000 65536"/>
                <a:gd name="T9" fmla="*/ 0 w 9"/>
                <a:gd name="T10" fmla="*/ 0 h 10"/>
                <a:gd name="T11" fmla="*/ 9 w 9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10">
                  <a:moveTo>
                    <a:pt x="0" y="0"/>
                  </a:moveTo>
                  <a:lnTo>
                    <a:pt x="4" y="5"/>
                  </a:lnTo>
                  <a:lnTo>
                    <a:pt x="9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73" name="Freeform 2516"/>
            <p:cNvSpPr>
              <a:spLocks/>
            </p:cNvSpPr>
            <p:nvPr/>
          </p:nvSpPr>
          <p:spPr bwMode="auto">
            <a:xfrm>
              <a:off x="3588" y="2405"/>
              <a:ext cx="33" cy="32"/>
            </a:xfrm>
            <a:custGeom>
              <a:avLst/>
              <a:gdLst>
                <a:gd name="T0" fmla="*/ 79 w 231"/>
                <a:gd name="T1" fmla="*/ 0 h 226"/>
                <a:gd name="T2" fmla="*/ 39 w 231"/>
                <a:gd name="T3" fmla="*/ 42 h 226"/>
                <a:gd name="T4" fmla="*/ 0 w 231"/>
                <a:gd name="T5" fmla="*/ 84 h 226"/>
                <a:gd name="T6" fmla="*/ 152 w 231"/>
                <a:gd name="T7" fmla="*/ 226 h 226"/>
                <a:gd name="T8" fmla="*/ 191 w 231"/>
                <a:gd name="T9" fmla="*/ 184 h 226"/>
                <a:gd name="T10" fmla="*/ 231 w 231"/>
                <a:gd name="T11" fmla="*/ 142 h 226"/>
                <a:gd name="T12" fmla="*/ 79 w 231"/>
                <a:gd name="T13" fmla="*/ 0 h 2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1"/>
                <a:gd name="T22" fmla="*/ 0 h 226"/>
                <a:gd name="T23" fmla="*/ 231 w 231"/>
                <a:gd name="T24" fmla="*/ 226 h 2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1" h="226">
                  <a:moveTo>
                    <a:pt x="79" y="0"/>
                  </a:moveTo>
                  <a:lnTo>
                    <a:pt x="39" y="42"/>
                  </a:lnTo>
                  <a:lnTo>
                    <a:pt x="0" y="84"/>
                  </a:lnTo>
                  <a:lnTo>
                    <a:pt x="152" y="226"/>
                  </a:lnTo>
                  <a:lnTo>
                    <a:pt x="191" y="184"/>
                  </a:lnTo>
                  <a:lnTo>
                    <a:pt x="231" y="14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74" name="Freeform 2517"/>
            <p:cNvSpPr>
              <a:spLocks/>
            </p:cNvSpPr>
            <p:nvPr/>
          </p:nvSpPr>
          <p:spPr bwMode="auto">
            <a:xfrm>
              <a:off x="3588" y="2405"/>
              <a:ext cx="33" cy="32"/>
            </a:xfrm>
            <a:custGeom>
              <a:avLst/>
              <a:gdLst>
                <a:gd name="T0" fmla="*/ 79 w 231"/>
                <a:gd name="T1" fmla="*/ 0 h 226"/>
                <a:gd name="T2" fmla="*/ 39 w 231"/>
                <a:gd name="T3" fmla="*/ 42 h 226"/>
                <a:gd name="T4" fmla="*/ 0 w 231"/>
                <a:gd name="T5" fmla="*/ 84 h 226"/>
                <a:gd name="T6" fmla="*/ 152 w 231"/>
                <a:gd name="T7" fmla="*/ 226 h 226"/>
                <a:gd name="T8" fmla="*/ 191 w 231"/>
                <a:gd name="T9" fmla="*/ 184 h 226"/>
                <a:gd name="T10" fmla="*/ 231 w 231"/>
                <a:gd name="T11" fmla="*/ 142 h 226"/>
                <a:gd name="T12" fmla="*/ 79 w 231"/>
                <a:gd name="T13" fmla="*/ 0 h 2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1"/>
                <a:gd name="T22" fmla="*/ 0 h 226"/>
                <a:gd name="T23" fmla="*/ 231 w 231"/>
                <a:gd name="T24" fmla="*/ 226 h 2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1" h="226">
                  <a:moveTo>
                    <a:pt x="79" y="0"/>
                  </a:moveTo>
                  <a:lnTo>
                    <a:pt x="39" y="42"/>
                  </a:lnTo>
                  <a:lnTo>
                    <a:pt x="0" y="84"/>
                  </a:lnTo>
                  <a:lnTo>
                    <a:pt x="152" y="226"/>
                  </a:lnTo>
                  <a:lnTo>
                    <a:pt x="191" y="184"/>
                  </a:lnTo>
                  <a:lnTo>
                    <a:pt x="231" y="142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75" name="Freeform 2518"/>
            <p:cNvSpPr>
              <a:spLocks/>
            </p:cNvSpPr>
            <p:nvPr/>
          </p:nvSpPr>
          <p:spPr bwMode="auto">
            <a:xfrm>
              <a:off x="3609" y="2431"/>
              <a:ext cx="6" cy="7"/>
            </a:xfrm>
            <a:custGeom>
              <a:avLst/>
              <a:gdLst>
                <a:gd name="T0" fmla="*/ 39 w 39"/>
                <a:gd name="T1" fmla="*/ 0 h 52"/>
                <a:gd name="T2" fmla="*/ 0 w 39"/>
                <a:gd name="T3" fmla="*/ 42 h 52"/>
                <a:gd name="T4" fmla="*/ 5 w 39"/>
                <a:gd name="T5" fmla="*/ 47 h 52"/>
                <a:gd name="T6" fmla="*/ 15 w 39"/>
                <a:gd name="T7" fmla="*/ 52 h 52"/>
                <a:gd name="T8" fmla="*/ 39 w 39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2"/>
                <a:gd name="T17" fmla="*/ 39 w 39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2">
                  <a:moveTo>
                    <a:pt x="39" y="0"/>
                  </a:moveTo>
                  <a:lnTo>
                    <a:pt x="0" y="42"/>
                  </a:lnTo>
                  <a:lnTo>
                    <a:pt x="5" y="47"/>
                  </a:lnTo>
                  <a:lnTo>
                    <a:pt x="15" y="5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76" name="Freeform 2519"/>
            <p:cNvSpPr>
              <a:spLocks/>
            </p:cNvSpPr>
            <p:nvPr/>
          </p:nvSpPr>
          <p:spPr bwMode="auto">
            <a:xfrm>
              <a:off x="3609" y="2437"/>
              <a:ext cx="3" cy="1"/>
            </a:xfrm>
            <a:custGeom>
              <a:avLst/>
              <a:gdLst>
                <a:gd name="T0" fmla="*/ 0 w 15"/>
                <a:gd name="T1" fmla="*/ 0 h 10"/>
                <a:gd name="T2" fmla="*/ 5 w 15"/>
                <a:gd name="T3" fmla="*/ 5 h 10"/>
                <a:gd name="T4" fmla="*/ 15 w 15"/>
                <a:gd name="T5" fmla="*/ 10 h 10"/>
                <a:gd name="T6" fmla="*/ 0 60000 65536"/>
                <a:gd name="T7" fmla="*/ 0 60000 65536"/>
                <a:gd name="T8" fmla="*/ 0 60000 65536"/>
                <a:gd name="T9" fmla="*/ 0 w 15"/>
                <a:gd name="T10" fmla="*/ 0 h 10"/>
                <a:gd name="T11" fmla="*/ 15 w 15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0">
                  <a:moveTo>
                    <a:pt x="0" y="0"/>
                  </a:moveTo>
                  <a:lnTo>
                    <a:pt x="5" y="5"/>
                  </a:lnTo>
                  <a:lnTo>
                    <a:pt x="15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77" name="Freeform 2520"/>
            <p:cNvSpPr>
              <a:spLocks/>
            </p:cNvSpPr>
            <p:nvPr/>
          </p:nvSpPr>
          <p:spPr bwMode="auto">
            <a:xfrm>
              <a:off x="3612" y="2424"/>
              <a:ext cx="30" cy="25"/>
            </a:xfrm>
            <a:custGeom>
              <a:avLst/>
              <a:gdLst>
                <a:gd name="T0" fmla="*/ 49 w 210"/>
                <a:gd name="T1" fmla="*/ 0 h 178"/>
                <a:gd name="T2" fmla="*/ 24 w 210"/>
                <a:gd name="T3" fmla="*/ 52 h 178"/>
                <a:gd name="T4" fmla="*/ 0 w 210"/>
                <a:gd name="T5" fmla="*/ 104 h 178"/>
                <a:gd name="T6" fmla="*/ 161 w 210"/>
                <a:gd name="T7" fmla="*/ 178 h 178"/>
                <a:gd name="T8" fmla="*/ 185 w 210"/>
                <a:gd name="T9" fmla="*/ 126 h 178"/>
                <a:gd name="T10" fmla="*/ 210 w 210"/>
                <a:gd name="T11" fmla="*/ 73 h 178"/>
                <a:gd name="T12" fmla="*/ 49 w 210"/>
                <a:gd name="T13" fmla="*/ 0 h 1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0"/>
                <a:gd name="T22" fmla="*/ 0 h 178"/>
                <a:gd name="T23" fmla="*/ 210 w 210"/>
                <a:gd name="T24" fmla="*/ 178 h 1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0" h="178">
                  <a:moveTo>
                    <a:pt x="49" y="0"/>
                  </a:moveTo>
                  <a:lnTo>
                    <a:pt x="24" y="52"/>
                  </a:lnTo>
                  <a:lnTo>
                    <a:pt x="0" y="104"/>
                  </a:lnTo>
                  <a:lnTo>
                    <a:pt x="161" y="178"/>
                  </a:lnTo>
                  <a:lnTo>
                    <a:pt x="185" y="126"/>
                  </a:lnTo>
                  <a:lnTo>
                    <a:pt x="210" y="7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78" name="Freeform 2521"/>
            <p:cNvSpPr>
              <a:spLocks/>
            </p:cNvSpPr>
            <p:nvPr/>
          </p:nvSpPr>
          <p:spPr bwMode="auto">
            <a:xfrm>
              <a:off x="3612" y="2424"/>
              <a:ext cx="30" cy="25"/>
            </a:xfrm>
            <a:custGeom>
              <a:avLst/>
              <a:gdLst>
                <a:gd name="T0" fmla="*/ 49 w 210"/>
                <a:gd name="T1" fmla="*/ 0 h 178"/>
                <a:gd name="T2" fmla="*/ 24 w 210"/>
                <a:gd name="T3" fmla="*/ 52 h 178"/>
                <a:gd name="T4" fmla="*/ 0 w 210"/>
                <a:gd name="T5" fmla="*/ 104 h 178"/>
                <a:gd name="T6" fmla="*/ 161 w 210"/>
                <a:gd name="T7" fmla="*/ 178 h 178"/>
                <a:gd name="T8" fmla="*/ 185 w 210"/>
                <a:gd name="T9" fmla="*/ 126 h 178"/>
                <a:gd name="T10" fmla="*/ 210 w 210"/>
                <a:gd name="T11" fmla="*/ 73 h 178"/>
                <a:gd name="T12" fmla="*/ 49 w 210"/>
                <a:gd name="T13" fmla="*/ 0 h 1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0"/>
                <a:gd name="T22" fmla="*/ 0 h 178"/>
                <a:gd name="T23" fmla="*/ 210 w 210"/>
                <a:gd name="T24" fmla="*/ 178 h 1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0" h="178">
                  <a:moveTo>
                    <a:pt x="49" y="0"/>
                  </a:moveTo>
                  <a:lnTo>
                    <a:pt x="24" y="52"/>
                  </a:lnTo>
                  <a:lnTo>
                    <a:pt x="0" y="104"/>
                  </a:lnTo>
                  <a:lnTo>
                    <a:pt x="161" y="178"/>
                  </a:lnTo>
                  <a:lnTo>
                    <a:pt x="185" y="126"/>
                  </a:lnTo>
                  <a:lnTo>
                    <a:pt x="210" y="73"/>
                  </a:lnTo>
                  <a:lnTo>
                    <a:pt x="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79" name="Freeform 2522"/>
            <p:cNvSpPr>
              <a:spLocks/>
            </p:cNvSpPr>
            <p:nvPr/>
          </p:nvSpPr>
          <p:spPr bwMode="auto">
            <a:xfrm>
              <a:off x="3635" y="2442"/>
              <a:ext cx="3" cy="8"/>
            </a:xfrm>
            <a:custGeom>
              <a:avLst/>
              <a:gdLst>
                <a:gd name="T0" fmla="*/ 24 w 24"/>
                <a:gd name="T1" fmla="*/ 0 h 57"/>
                <a:gd name="T2" fmla="*/ 0 w 24"/>
                <a:gd name="T3" fmla="*/ 52 h 57"/>
                <a:gd name="T4" fmla="*/ 6 w 24"/>
                <a:gd name="T5" fmla="*/ 54 h 57"/>
                <a:gd name="T6" fmla="*/ 13 w 24"/>
                <a:gd name="T7" fmla="*/ 56 h 57"/>
                <a:gd name="T8" fmla="*/ 24 w 24"/>
                <a:gd name="T9" fmla="*/ 57 h 57"/>
                <a:gd name="T10" fmla="*/ 24 w 24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57"/>
                <a:gd name="T20" fmla="*/ 24 w 24"/>
                <a:gd name="T21" fmla="*/ 57 h 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57">
                  <a:moveTo>
                    <a:pt x="24" y="0"/>
                  </a:moveTo>
                  <a:lnTo>
                    <a:pt x="0" y="52"/>
                  </a:lnTo>
                  <a:lnTo>
                    <a:pt x="6" y="54"/>
                  </a:lnTo>
                  <a:lnTo>
                    <a:pt x="13" y="56"/>
                  </a:lnTo>
                  <a:lnTo>
                    <a:pt x="24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80" name="Freeform 2523"/>
            <p:cNvSpPr>
              <a:spLocks/>
            </p:cNvSpPr>
            <p:nvPr/>
          </p:nvSpPr>
          <p:spPr bwMode="auto">
            <a:xfrm>
              <a:off x="3635" y="2449"/>
              <a:ext cx="3" cy="1"/>
            </a:xfrm>
            <a:custGeom>
              <a:avLst/>
              <a:gdLst>
                <a:gd name="T0" fmla="*/ 0 w 24"/>
                <a:gd name="T1" fmla="*/ 0 h 5"/>
                <a:gd name="T2" fmla="*/ 6 w 24"/>
                <a:gd name="T3" fmla="*/ 2 h 5"/>
                <a:gd name="T4" fmla="*/ 13 w 24"/>
                <a:gd name="T5" fmla="*/ 4 h 5"/>
                <a:gd name="T6" fmla="*/ 24 w 24"/>
                <a:gd name="T7" fmla="*/ 5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5"/>
                <a:gd name="T14" fmla="*/ 24 w 24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5">
                  <a:moveTo>
                    <a:pt x="0" y="0"/>
                  </a:moveTo>
                  <a:lnTo>
                    <a:pt x="6" y="2"/>
                  </a:lnTo>
                  <a:lnTo>
                    <a:pt x="13" y="4"/>
                  </a:lnTo>
                  <a:lnTo>
                    <a:pt x="24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81" name="Freeform 2524"/>
            <p:cNvSpPr>
              <a:spLocks/>
            </p:cNvSpPr>
            <p:nvPr/>
          </p:nvSpPr>
          <p:spPr bwMode="auto">
            <a:xfrm>
              <a:off x="3638" y="2433"/>
              <a:ext cx="23" cy="17"/>
            </a:xfrm>
            <a:custGeom>
              <a:avLst/>
              <a:gdLst>
                <a:gd name="T0" fmla="*/ 0 w 164"/>
                <a:gd name="T1" fmla="*/ 0 h 115"/>
                <a:gd name="T2" fmla="*/ 0 w 164"/>
                <a:gd name="T3" fmla="*/ 58 h 115"/>
                <a:gd name="T4" fmla="*/ 0 w 164"/>
                <a:gd name="T5" fmla="*/ 115 h 115"/>
                <a:gd name="T6" fmla="*/ 164 w 164"/>
                <a:gd name="T7" fmla="*/ 115 h 115"/>
                <a:gd name="T8" fmla="*/ 164 w 164"/>
                <a:gd name="T9" fmla="*/ 58 h 115"/>
                <a:gd name="T10" fmla="*/ 164 w 164"/>
                <a:gd name="T11" fmla="*/ 0 h 115"/>
                <a:gd name="T12" fmla="*/ 0 w 164"/>
                <a:gd name="T13" fmla="*/ 0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4"/>
                <a:gd name="T22" fmla="*/ 0 h 115"/>
                <a:gd name="T23" fmla="*/ 164 w 164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4" h="115">
                  <a:moveTo>
                    <a:pt x="0" y="0"/>
                  </a:moveTo>
                  <a:lnTo>
                    <a:pt x="0" y="58"/>
                  </a:lnTo>
                  <a:lnTo>
                    <a:pt x="0" y="115"/>
                  </a:lnTo>
                  <a:lnTo>
                    <a:pt x="164" y="115"/>
                  </a:lnTo>
                  <a:lnTo>
                    <a:pt x="164" y="58"/>
                  </a:lnTo>
                  <a:lnTo>
                    <a:pt x="1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82" name="Freeform 2525"/>
            <p:cNvSpPr>
              <a:spLocks/>
            </p:cNvSpPr>
            <p:nvPr/>
          </p:nvSpPr>
          <p:spPr bwMode="auto">
            <a:xfrm>
              <a:off x="3638" y="2433"/>
              <a:ext cx="23" cy="17"/>
            </a:xfrm>
            <a:custGeom>
              <a:avLst/>
              <a:gdLst>
                <a:gd name="T0" fmla="*/ 0 w 164"/>
                <a:gd name="T1" fmla="*/ 0 h 115"/>
                <a:gd name="T2" fmla="*/ 0 w 164"/>
                <a:gd name="T3" fmla="*/ 58 h 115"/>
                <a:gd name="T4" fmla="*/ 0 w 164"/>
                <a:gd name="T5" fmla="*/ 115 h 115"/>
                <a:gd name="T6" fmla="*/ 164 w 164"/>
                <a:gd name="T7" fmla="*/ 115 h 115"/>
                <a:gd name="T8" fmla="*/ 164 w 164"/>
                <a:gd name="T9" fmla="*/ 58 h 115"/>
                <a:gd name="T10" fmla="*/ 164 w 164"/>
                <a:gd name="T11" fmla="*/ 0 h 115"/>
                <a:gd name="T12" fmla="*/ 0 w 164"/>
                <a:gd name="T13" fmla="*/ 0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4"/>
                <a:gd name="T22" fmla="*/ 0 h 115"/>
                <a:gd name="T23" fmla="*/ 164 w 164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4" h="115">
                  <a:moveTo>
                    <a:pt x="0" y="0"/>
                  </a:moveTo>
                  <a:lnTo>
                    <a:pt x="0" y="58"/>
                  </a:lnTo>
                  <a:lnTo>
                    <a:pt x="0" y="115"/>
                  </a:lnTo>
                  <a:lnTo>
                    <a:pt x="164" y="115"/>
                  </a:lnTo>
                  <a:lnTo>
                    <a:pt x="164" y="58"/>
                  </a:lnTo>
                  <a:lnTo>
                    <a:pt x="164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83" name="Freeform 2526"/>
            <p:cNvSpPr>
              <a:spLocks/>
            </p:cNvSpPr>
            <p:nvPr/>
          </p:nvSpPr>
          <p:spPr bwMode="auto">
            <a:xfrm>
              <a:off x="3661" y="2442"/>
              <a:ext cx="4" cy="8"/>
            </a:xfrm>
            <a:custGeom>
              <a:avLst/>
              <a:gdLst>
                <a:gd name="T0" fmla="*/ 0 w 25"/>
                <a:gd name="T1" fmla="*/ 0 h 57"/>
                <a:gd name="T2" fmla="*/ 0 w 25"/>
                <a:gd name="T3" fmla="*/ 57 h 57"/>
                <a:gd name="T4" fmla="*/ 7 w 25"/>
                <a:gd name="T5" fmla="*/ 57 h 57"/>
                <a:gd name="T6" fmla="*/ 14 w 25"/>
                <a:gd name="T7" fmla="*/ 56 h 57"/>
                <a:gd name="T8" fmla="*/ 25 w 25"/>
                <a:gd name="T9" fmla="*/ 52 h 57"/>
                <a:gd name="T10" fmla="*/ 0 w 25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57"/>
                <a:gd name="T20" fmla="*/ 25 w 25"/>
                <a:gd name="T21" fmla="*/ 57 h 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57">
                  <a:moveTo>
                    <a:pt x="0" y="0"/>
                  </a:moveTo>
                  <a:lnTo>
                    <a:pt x="0" y="57"/>
                  </a:lnTo>
                  <a:lnTo>
                    <a:pt x="7" y="57"/>
                  </a:lnTo>
                  <a:lnTo>
                    <a:pt x="14" y="56"/>
                  </a:lnTo>
                  <a:lnTo>
                    <a:pt x="25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84" name="Freeform 2527"/>
            <p:cNvSpPr>
              <a:spLocks/>
            </p:cNvSpPr>
            <p:nvPr/>
          </p:nvSpPr>
          <p:spPr bwMode="auto">
            <a:xfrm>
              <a:off x="3661" y="2449"/>
              <a:ext cx="4" cy="1"/>
            </a:xfrm>
            <a:custGeom>
              <a:avLst/>
              <a:gdLst>
                <a:gd name="T0" fmla="*/ 0 w 25"/>
                <a:gd name="T1" fmla="*/ 5 h 5"/>
                <a:gd name="T2" fmla="*/ 7 w 25"/>
                <a:gd name="T3" fmla="*/ 5 h 5"/>
                <a:gd name="T4" fmla="*/ 14 w 25"/>
                <a:gd name="T5" fmla="*/ 4 h 5"/>
                <a:gd name="T6" fmla="*/ 25 w 25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5"/>
                <a:gd name="T14" fmla="*/ 25 w 25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5">
                  <a:moveTo>
                    <a:pt x="0" y="5"/>
                  </a:moveTo>
                  <a:lnTo>
                    <a:pt x="7" y="5"/>
                  </a:lnTo>
                  <a:lnTo>
                    <a:pt x="14" y="4"/>
                  </a:lnTo>
                  <a:lnTo>
                    <a:pt x="2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85" name="Freeform 2528"/>
            <p:cNvSpPr>
              <a:spLocks/>
            </p:cNvSpPr>
            <p:nvPr/>
          </p:nvSpPr>
          <p:spPr bwMode="auto">
            <a:xfrm>
              <a:off x="3658" y="2424"/>
              <a:ext cx="30" cy="25"/>
            </a:xfrm>
            <a:custGeom>
              <a:avLst/>
              <a:gdLst>
                <a:gd name="T0" fmla="*/ 0 w 210"/>
                <a:gd name="T1" fmla="*/ 73 h 178"/>
                <a:gd name="T2" fmla="*/ 24 w 210"/>
                <a:gd name="T3" fmla="*/ 126 h 178"/>
                <a:gd name="T4" fmla="*/ 49 w 210"/>
                <a:gd name="T5" fmla="*/ 178 h 178"/>
                <a:gd name="T6" fmla="*/ 210 w 210"/>
                <a:gd name="T7" fmla="*/ 104 h 178"/>
                <a:gd name="T8" fmla="*/ 185 w 210"/>
                <a:gd name="T9" fmla="*/ 52 h 178"/>
                <a:gd name="T10" fmla="*/ 161 w 210"/>
                <a:gd name="T11" fmla="*/ 0 h 178"/>
                <a:gd name="T12" fmla="*/ 0 w 210"/>
                <a:gd name="T13" fmla="*/ 73 h 1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0"/>
                <a:gd name="T22" fmla="*/ 0 h 178"/>
                <a:gd name="T23" fmla="*/ 210 w 210"/>
                <a:gd name="T24" fmla="*/ 178 h 1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0" h="178">
                  <a:moveTo>
                    <a:pt x="0" y="73"/>
                  </a:moveTo>
                  <a:lnTo>
                    <a:pt x="24" y="126"/>
                  </a:lnTo>
                  <a:lnTo>
                    <a:pt x="49" y="178"/>
                  </a:lnTo>
                  <a:lnTo>
                    <a:pt x="210" y="104"/>
                  </a:lnTo>
                  <a:lnTo>
                    <a:pt x="185" y="52"/>
                  </a:lnTo>
                  <a:lnTo>
                    <a:pt x="161" y="0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86" name="Freeform 2529"/>
            <p:cNvSpPr>
              <a:spLocks/>
            </p:cNvSpPr>
            <p:nvPr/>
          </p:nvSpPr>
          <p:spPr bwMode="auto">
            <a:xfrm>
              <a:off x="3658" y="2424"/>
              <a:ext cx="30" cy="25"/>
            </a:xfrm>
            <a:custGeom>
              <a:avLst/>
              <a:gdLst>
                <a:gd name="T0" fmla="*/ 0 w 210"/>
                <a:gd name="T1" fmla="*/ 73 h 178"/>
                <a:gd name="T2" fmla="*/ 24 w 210"/>
                <a:gd name="T3" fmla="*/ 126 h 178"/>
                <a:gd name="T4" fmla="*/ 49 w 210"/>
                <a:gd name="T5" fmla="*/ 178 h 178"/>
                <a:gd name="T6" fmla="*/ 210 w 210"/>
                <a:gd name="T7" fmla="*/ 104 h 178"/>
                <a:gd name="T8" fmla="*/ 185 w 210"/>
                <a:gd name="T9" fmla="*/ 52 h 178"/>
                <a:gd name="T10" fmla="*/ 161 w 210"/>
                <a:gd name="T11" fmla="*/ 0 h 178"/>
                <a:gd name="T12" fmla="*/ 0 w 210"/>
                <a:gd name="T13" fmla="*/ 73 h 1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0"/>
                <a:gd name="T22" fmla="*/ 0 h 178"/>
                <a:gd name="T23" fmla="*/ 210 w 210"/>
                <a:gd name="T24" fmla="*/ 178 h 1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0" h="178">
                  <a:moveTo>
                    <a:pt x="0" y="73"/>
                  </a:moveTo>
                  <a:lnTo>
                    <a:pt x="24" y="126"/>
                  </a:lnTo>
                  <a:lnTo>
                    <a:pt x="49" y="178"/>
                  </a:lnTo>
                  <a:lnTo>
                    <a:pt x="210" y="104"/>
                  </a:lnTo>
                  <a:lnTo>
                    <a:pt x="185" y="52"/>
                  </a:lnTo>
                  <a:lnTo>
                    <a:pt x="161" y="0"/>
                  </a:lnTo>
                  <a:lnTo>
                    <a:pt x="0" y="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87" name="Freeform 2530"/>
            <p:cNvSpPr>
              <a:spLocks/>
            </p:cNvSpPr>
            <p:nvPr/>
          </p:nvSpPr>
          <p:spPr bwMode="auto">
            <a:xfrm>
              <a:off x="3684" y="2431"/>
              <a:ext cx="6" cy="7"/>
            </a:xfrm>
            <a:custGeom>
              <a:avLst/>
              <a:gdLst>
                <a:gd name="T0" fmla="*/ 0 w 40"/>
                <a:gd name="T1" fmla="*/ 0 h 52"/>
                <a:gd name="T2" fmla="*/ 25 w 40"/>
                <a:gd name="T3" fmla="*/ 52 h 52"/>
                <a:gd name="T4" fmla="*/ 30 w 40"/>
                <a:gd name="T5" fmla="*/ 50 h 52"/>
                <a:gd name="T6" fmla="*/ 40 w 40"/>
                <a:gd name="T7" fmla="*/ 42 h 52"/>
                <a:gd name="T8" fmla="*/ 0 w 40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52"/>
                <a:gd name="T17" fmla="*/ 40 w 40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52">
                  <a:moveTo>
                    <a:pt x="0" y="0"/>
                  </a:moveTo>
                  <a:lnTo>
                    <a:pt x="25" y="52"/>
                  </a:lnTo>
                  <a:lnTo>
                    <a:pt x="30" y="50"/>
                  </a:lnTo>
                  <a:lnTo>
                    <a:pt x="40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88" name="Freeform 2531"/>
            <p:cNvSpPr>
              <a:spLocks/>
            </p:cNvSpPr>
            <p:nvPr/>
          </p:nvSpPr>
          <p:spPr bwMode="auto">
            <a:xfrm>
              <a:off x="3688" y="2437"/>
              <a:ext cx="2" cy="1"/>
            </a:xfrm>
            <a:custGeom>
              <a:avLst/>
              <a:gdLst>
                <a:gd name="T0" fmla="*/ 0 w 15"/>
                <a:gd name="T1" fmla="*/ 10 h 10"/>
                <a:gd name="T2" fmla="*/ 5 w 15"/>
                <a:gd name="T3" fmla="*/ 8 h 10"/>
                <a:gd name="T4" fmla="*/ 15 w 15"/>
                <a:gd name="T5" fmla="*/ 0 h 10"/>
                <a:gd name="T6" fmla="*/ 0 60000 65536"/>
                <a:gd name="T7" fmla="*/ 0 60000 65536"/>
                <a:gd name="T8" fmla="*/ 0 60000 65536"/>
                <a:gd name="T9" fmla="*/ 0 w 15"/>
                <a:gd name="T10" fmla="*/ 0 h 10"/>
                <a:gd name="T11" fmla="*/ 15 w 15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0">
                  <a:moveTo>
                    <a:pt x="0" y="10"/>
                  </a:moveTo>
                  <a:lnTo>
                    <a:pt x="5" y="8"/>
                  </a:lnTo>
                  <a:lnTo>
                    <a:pt x="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89" name="Freeform 2532"/>
            <p:cNvSpPr>
              <a:spLocks/>
            </p:cNvSpPr>
            <p:nvPr/>
          </p:nvSpPr>
          <p:spPr bwMode="auto">
            <a:xfrm>
              <a:off x="3679" y="2405"/>
              <a:ext cx="33" cy="32"/>
            </a:xfrm>
            <a:custGeom>
              <a:avLst/>
              <a:gdLst>
                <a:gd name="T0" fmla="*/ 0 w 230"/>
                <a:gd name="T1" fmla="*/ 142 h 226"/>
                <a:gd name="T2" fmla="*/ 38 w 230"/>
                <a:gd name="T3" fmla="*/ 184 h 226"/>
                <a:gd name="T4" fmla="*/ 78 w 230"/>
                <a:gd name="T5" fmla="*/ 226 h 226"/>
                <a:gd name="T6" fmla="*/ 230 w 230"/>
                <a:gd name="T7" fmla="*/ 84 h 226"/>
                <a:gd name="T8" fmla="*/ 190 w 230"/>
                <a:gd name="T9" fmla="*/ 42 h 226"/>
                <a:gd name="T10" fmla="*/ 152 w 230"/>
                <a:gd name="T11" fmla="*/ 0 h 226"/>
                <a:gd name="T12" fmla="*/ 0 w 230"/>
                <a:gd name="T13" fmla="*/ 142 h 2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0"/>
                <a:gd name="T22" fmla="*/ 0 h 226"/>
                <a:gd name="T23" fmla="*/ 230 w 230"/>
                <a:gd name="T24" fmla="*/ 226 h 2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0" h="226">
                  <a:moveTo>
                    <a:pt x="0" y="142"/>
                  </a:moveTo>
                  <a:lnTo>
                    <a:pt x="38" y="184"/>
                  </a:lnTo>
                  <a:lnTo>
                    <a:pt x="78" y="226"/>
                  </a:lnTo>
                  <a:lnTo>
                    <a:pt x="230" y="84"/>
                  </a:lnTo>
                  <a:lnTo>
                    <a:pt x="190" y="42"/>
                  </a:lnTo>
                  <a:lnTo>
                    <a:pt x="152" y="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90" name="Freeform 2533"/>
            <p:cNvSpPr>
              <a:spLocks/>
            </p:cNvSpPr>
            <p:nvPr/>
          </p:nvSpPr>
          <p:spPr bwMode="auto">
            <a:xfrm>
              <a:off x="3679" y="2405"/>
              <a:ext cx="33" cy="32"/>
            </a:xfrm>
            <a:custGeom>
              <a:avLst/>
              <a:gdLst>
                <a:gd name="T0" fmla="*/ 0 w 230"/>
                <a:gd name="T1" fmla="*/ 142 h 226"/>
                <a:gd name="T2" fmla="*/ 38 w 230"/>
                <a:gd name="T3" fmla="*/ 184 h 226"/>
                <a:gd name="T4" fmla="*/ 78 w 230"/>
                <a:gd name="T5" fmla="*/ 226 h 226"/>
                <a:gd name="T6" fmla="*/ 230 w 230"/>
                <a:gd name="T7" fmla="*/ 84 h 226"/>
                <a:gd name="T8" fmla="*/ 190 w 230"/>
                <a:gd name="T9" fmla="*/ 42 h 226"/>
                <a:gd name="T10" fmla="*/ 152 w 230"/>
                <a:gd name="T11" fmla="*/ 0 h 226"/>
                <a:gd name="T12" fmla="*/ 0 w 230"/>
                <a:gd name="T13" fmla="*/ 142 h 2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0"/>
                <a:gd name="T22" fmla="*/ 0 h 226"/>
                <a:gd name="T23" fmla="*/ 230 w 230"/>
                <a:gd name="T24" fmla="*/ 226 h 2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0" h="226">
                  <a:moveTo>
                    <a:pt x="0" y="142"/>
                  </a:moveTo>
                  <a:lnTo>
                    <a:pt x="38" y="184"/>
                  </a:lnTo>
                  <a:lnTo>
                    <a:pt x="78" y="226"/>
                  </a:lnTo>
                  <a:lnTo>
                    <a:pt x="230" y="84"/>
                  </a:lnTo>
                  <a:lnTo>
                    <a:pt x="190" y="42"/>
                  </a:lnTo>
                  <a:lnTo>
                    <a:pt x="152" y="0"/>
                  </a:lnTo>
                  <a:lnTo>
                    <a:pt x="0" y="1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91" name="Freeform 2534"/>
            <p:cNvSpPr>
              <a:spLocks/>
            </p:cNvSpPr>
            <p:nvPr/>
          </p:nvSpPr>
          <p:spPr bwMode="auto">
            <a:xfrm>
              <a:off x="3706" y="2411"/>
              <a:ext cx="7" cy="6"/>
            </a:xfrm>
            <a:custGeom>
              <a:avLst/>
              <a:gdLst>
                <a:gd name="T0" fmla="*/ 0 w 48"/>
                <a:gd name="T1" fmla="*/ 0 h 42"/>
                <a:gd name="T2" fmla="*/ 40 w 48"/>
                <a:gd name="T3" fmla="*/ 42 h 42"/>
                <a:gd name="T4" fmla="*/ 45 w 48"/>
                <a:gd name="T5" fmla="*/ 38 h 42"/>
                <a:gd name="T6" fmla="*/ 48 w 48"/>
                <a:gd name="T7" fmla="*/ 32 h 42"/>
                <a:gd name="T8" fmla="*/ 0 w 48"/>
                <a:gd name="T9" fmla="*/ 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42"/>
                <a:gd name="T17" fmla="*/ 48 w 48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42">
                  <a:moveTo>
                    <a:pt x="0" y="0"/>
                  </a:moveTo>
                  <a:lnTo>
                    <a:pt x="40" y="42"/>
                  </a:lnTo>
                  <a:lnTo>
                    <a:pt x="45" y="38"/>
                  </a:lnTo>
                  <a:lnTo>
                    <a:pt x="48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92" name="Freeform 2535"/>
            <p:cNvSpPr>
              <a:spLocks/>
            </p:cNvSpPr>
            <p:nvPr/>
          </p:nvSpPr>
          <p:spPr bwMode="auto">
            <a:xfrm>
              <a:off x="3712" y="2415"/>
              <a:ext cx="1" cy="2"/>
            </a:xfrm>
            <a:custGeom>
              <a:avLst/>
              <a:gdLst>
                <a:gd name="T0" fmla="*/ 0 w 8"/>
                <a:gd name="T1" fmla="*/ 10 h 10"/>
                <a:gd name="T2" fmla="*/ 5 w 8"/>
                <a:gd name="T3" fmla="*/ 6 h 10"/>
                <a:gd name="T4" fmla="*/ 8 w 8"/>
                <a:gd name="T5" fmla="*/ 0 h 10"/>
                <a:gd name="T6" fmla="*/ 0 60000 65536"/>
                <a:gd name="T7" fmla="*/ 0 60000 65536"/>
                <a:gd name="T8" fmla="*/ 0 60000 65536"/>
                <a:gd name="T9" fmla="*/ 0 w 8"/>
                <a:gd name="T10" fmla="*/ 0 h 10"/>
                <a:gd name="T11" fmla="*/ 8 w 8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0">
                  <a:moveTo>
                    <a:pt x="0" y="10"/>
                  </a:moveTo>
                  <a:lnTo>
                    <a:pt x="5" y="6"/>
                  </a:lnTo>
                  <a:lnTo>
                    <a:pt x="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93" name="Freeform 2536"/>
            <p:cNvSpPr>
              <a:spLocks/>
            </p:cNvSpPr>
            <p:nvPr/>
          </p:nvSpPr>
          <p:spPr bwMode="auto">
            <a:xfrm>
              <a:off x="3699" y="2376"/>
              <a:ext cx="34" cy="39"/>
            </a:xfrm>
            <a:custGeom>
              <a:avLst/>
              <a:gdLst>
                <a:gd name="T0" fmla="*/ 0 w 234"/>
                <a:gd name="T1" fmla="*/ 208 h 272"/>
                <a:gd name="T2" fmla="*/ 47 w 234"/>
                <a:gd name="T3" fmla="*/ 240 h 272"/>
                <a:gd name="T4" fmla="*/ 95 w 234"/>
                <a:gd name="T5" fmla="*/ 272 h 272"/>
                <a:gd name="T6" fmla="*/ 234 w 234"/>
                <a:gd name="T7" fmla="*/ 65 h 272"/>
                <a:gd name="T8" fmla="*/ 186 w 234"/>
                <a:gd name="T9" fmla="*/ 33 h 272"/>
                <a:gd name="T10" fmla="*/ 138 w 234"/>
                <a:gd name="T11" fmla="*/ 0 h 272"/>
                <a:gd name="T12" fmla="*/ 0 w 234"/>
                <a:gd name="T13" fmla="*/ 208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4"/>
                <a:gd name="T22" fmla="*/ 0 h 272"/>
                <a:gd name="T23" fmla="*/ 234 w 234"/>
                <a:gd name="T24" fmla="*/ 272 h 2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4" h="272">
                  <a:moveTo>
                    <a:pt x="0" y="208"/>
                  </a:moveTo>
                  <a:lnTo>
                    <a:pt x="47" y="240"/>
                  </a:lnTo>
                  <a:lnTo>
                    <a:pt x="95" y="272"/>
                  </a:lnTo>
                  <a:lnTo>
                    <a:pt x="234" y="65"/>
                  </a:lnTo>
                  <a:lnTo>
                    <a:pt x="186" y="33"/>
                  </a:lnTo>
                  <a:lnTo>
                    <a:pt x="138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94" name="Freeform 2537"/>
            <p:cNvSpPr>
              <a:spLocks/>
            </p:cNvSpPr>
            <p:nvPr/>
          </p:nvSpPr>
          <p:spPr bwMode="auto">
            <a:xfrm>
              <a:off x="3699" y="2376"/>
              <a:ext cx="34" cy="39"/>
            </a:xfrm>
            <a:custGeom>
              <a:avLst/>
              <a:gdLst>
                <a:gd name="T0" fmla="*/ 0 w 234"/>
                <a:gd name="T1" fmla="*/ 208 h 272"/>
                <a:gd name="T2" fmla="*/ 47 w 234"/>
                <a:gd name="T3" fmla="*/ 240 h 272"/>
                <a:gd name="T4" fmla="*/ 95 w 234"/>
                <a:gd name="T5" fmla="*/ 272 h 272"/>
                <a:gd name="T6" fmla="*/ 234 w 234"/>
                <a:gd name="T7" fmla="*/ 65 h 272"/>
                <a:gd name="T8" fmla="*/ 186 w 234"/>
                <a:gd name="T9" fmla="*/ 33 h 272"/>
                <a:gd name="T10" fmla="*/ 138 w 234"/>
                <a:gd name="T11" fmla="*/ 0 h 272"/>
                <a:gd name="T12" fmla="*/ 0 w 234"/>
                <a:gd name="T13" fmla="*/ 208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4"/>
                <a:gd name="T22" fmla="*/ 0 h 272"/>
                <a:gd name="T23" fmla="*/ 234 w 234"/>
                <a:gd name="T24" fmla="*/ 272 h 2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4" h="272">
                  <a:moveTo>
                    <a:pt x="0" y="208"/>
                  </a:moveTo>
                  <a:lnTo>
                    <a:pt x="47" y="240"/>
                  </a:lnTo>
                  <a:lnTo>
                    <a:pt x="95" y="272"/>
                  </a:lnTo>
                  <a:lnTo>
                    <a:pt x="234" y="65"/>
                  </a:lnTo>
                  <a:lnTo>
                    <a:pt x="186" y="33"/>
                  </a:lnTo>
                  <a:lnTo>
                    <a:pt x="138" y="0"/>
                  </a:lnTo>
                  <a:lnTo>
                    <a:pt x="0" y="2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95" name="Freeform 2538"/>
            <p:cNvSpPr>
              <a:spLocks/>
            </p:cNvSpPr>
            <p:nvPr/>
          </p:nvSpPr>
          <p:spPr bwMode="auto">
            <a:xfrm>
              <a:off x="3726" y="2381"/>
              <a:ext cx="8" cy="5"/>
            </a:xfrm>
            <a:custGeom>
              <a:avLst/>
              <a:gdLst>
                <a:gd name="T0" fmla="*/ 0 w 54"/>
                <a:gd name="T1" fmla="*/ 0 h 32"/>
                <a:gd name="T2" fmla="*/ 48 w 54"/>
                <a:gd name="T3" fmla="*/ 32 h 32"/>
                <a:gd name="T4" fmla="*/ 54 w 54"/>
                <a:gd name="T5" fmla="*/ 23 h 32"/>
                <a:gd name="T6" fmla="*/ 0 w 54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32"/>
                <a:gd name="T14" fmla="*/ 54 w 54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32">
                  <a:moveTo>
                    <a:pt x="0" y="0"/>
                  </a:moveTo>
                  <a:lnTo>
                    <a:pt x="48" y="32"/>
                  </a:lnTo>
                  <a:lnTo>
                    <a:pt x="54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96" name="Line 2539"/>
            <p:cNvSpPr>
              <a:spLocks noChangeShapeType="1"/>
            </p:cNvSpPr>
            <p:nvPr/>
          </p:nvSpPr>
          <p:spPr bwMode="auto">
            <a:xfrm flipV="1">
              <a:off x="3733" y="2384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97" name="Freeform 2540"/>
            <p:cNvSpPr>
              <a:spLocks/>
            </p:cNvSpPr>
            <p:nvPr/>
          </p:nvSpPr>
          <p:spPr bwMode="auto">
            <a:xfrm>
              <a:off x="3718" y="2340"/>
              <a:ext cx="32" cy="44"/>
            </a:xfrm>
            <a:custGeom>
              <a:avLst/>
              <a:gdLst>
                <a:gd name="T0" fmla="*/ 0 w 224"/>
                <a:gd name="T1" fmla="*/ 265 h 312"/>
                <a:gd name="T2" fmla="*/ 53 w 224"/>
                <a:gd name="T3" fmla="*/ 289 h 312"/>
                <a:gd name="T4" fmla="*/ 107 w 224"/>
                <a:gd name="T5" fmla="*/ 312 h 312"/>
                <a:gd name="T6" fmla="*/ 224 w 224"/>
                <a:gd name="T7" fmla="*/ 47 h 312"/>
                <a:gd name="T8" fmla="*/ 171 w 224"/>
                <a:gd name="T9" fmla="*/ 23 h 312"/>
                <a:gd name="T10" fmla="*/ 118 w 224"/>
                <a:gd name="T11" fmla="*/ 0 h 312"/>
                <a:gd name="T12" fmla="*/ 0 w 224"/>
                <a:gd name="T13" fmla="*/ 265 h 3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4"/>
                <a:gd name="T22" fmla="*/ 0 h 312"/>
                <a:gd name="T23" fmla="*/ 224 w 224"/>
                <a:gd name="T24" fmla="*/ 312 h 3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4" h="312">
                  <a:moveTo>
                    <a:pt x="0" y="265"/>
                  </a:moveTo>
                  <a:lnTo>
                    <a:pt x="53" y="289"/>
                  </a:lnTo>
                  <a:lnTo>
                    <a:pt x="107" y="312"/>
                  </a:lnTo>
                  <a:lnTo>
                    <a:pt x="224" y="47"/>
                  </a:lnTo>
                  <a:lnTo>
                    <a:pt x="171" y="23"/>
                  </a:lnTo>
                  <a:lnTo>
                    <a:pt x="118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98" name="Freeform 2541"/>
            <p:cNvSpPr>
              <a:spLocks/>
            </p:cNvSpPr>
            <p:nvPr/>
          </p:nvSpPr>
          <p:spPr bwMode="auto">
            <a:xfrm>
              <a:off x="3718" y="2340"/>
              <a:ext cx="32" cy="44"/>
            </a:xfrm>
            <a:custGeom>
              <a:avLst/>
              <a:gdLst>
                <a:gd name="T0" fmla="*/ 0 w 224"/>
                <a:gd name="T1" fmla="*/ 265 h 312"/>
                <a:gd name="T2" fmla="*/ 53 w 224"/>
                <a:gd name="T3" fmla="*/ 289 h 312"/>
                <a:gd name="T4" fmla="*/ 107 w 224"/>
                <a:gd name="T5" fmla="*/ 312 h 312"/>
                <a:gd name="T6" fmla="*/ 224 w 224"/>
                <a:gd name="T7" fmla="*/ 47 h 312"/>
                <a:gd name="T8" fmla="*/ 171 w 224"/>
                <a:gd name="T9" fmla="*/ 23 h 312"/>
                <a:gd name="T10" fmla="*/ 118 w 224"/>
                <a:gd name="T11" fmla="*/ 0 h 312"/>
                <a:gd name="T12" fmla="*/ 0 w 224"/>
                <a:gd name="T13" fmla="*/ 265 h 3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4"/>
                <a:gd name="T22" fmla="*/ 0 h 312"/>
                <a:gd name="T23" fmla="*/ 224 w 224"/>
                <a:gd name="T24" fmla="*/ 312 h 3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4" h="312">
                  <a:moveTo>
                    <a:pt x="0" y="265"/>
                  </a:moveTo>
                  <a:lnTo>
                    <a:pt x="53" y="289"/>
                  </a:lnTo>
                  <a:lnTo>
                    <a:pt x="107" y="312"/>
                  </a:lnTo>
                  <a:lnTo>
                    <a:pt x="224" y="47"/>
                  </a:lnTo>
                  <a:lnTo>
                    <a:pt x="171" y="23"/>
                  </a:lnTo>
                  <a:lnTo>
                    <a:pt x="118" y="0"/>
                  </a:lnTo>
                  <a:lnTo>
                    <a:pt x="0" y="26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799" name="Freeform 2542"/>
            <p:cNvSpPr>
              <a:spLocks/>
            </p:cNvSpPr>
            <p:nvPr/>
          </p:nvSpPr>
          <p:spPr bwMode="auto">
            <a:xfrm>
              <a:off x="3743" y="2343"/>
              <a:ext cx="8" cy="4"/>
            </a:xfrm>
            <a:custGeom>
              <a:avLst/>
              <a:gdLst>
                <a:gd name="T0" fmla="*/ 0 w 55"/>
                <a:gd name="T1" fmla="*/ 0 h 24"/>
                <a:gd name="T2" fmla="*/ 53 w 55"/>
                <a:gd name="T3" fmla="*/ 24 h 24"/>
                <a:gd name="T4" fmla="*/ 55 w 55"/>
                <a:gd name="T5" fmla="*/ 17 h 24"/>
                <a:gd name="T6" fmla="*/ 0 w 55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4"/>
                <a:gd name="T14" fmla="*/ 55 w 55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4">
                  <a:moveTo>
                    <a:pt x="0" y="0"/>
                  </a:moveTo>
                  <a:lnTo>
                    <a:pt x="53" y="24"/>
                  </a:lnTo>
                  <a:lnTo>
                    <a:pt x="55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00" name="Line 2543"/>
            <p:cNvSpPr>
              <a:spLocks noChangeShapeType="1"/>
            </p:cNvSpPr>
            <p:nvPr/>
          </p:nvSpPr>
          <p:spPr bwMode="auto">
            <a:xfrm flipV="1">
              <a:off x="3750" y="234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01" name="Freeform 2544"/>
            <p:cNvSpPr>
              <a:spLocks/>
            </p:cNvSpPr>
            <p:nvPr/>
          </p:nvSpPr>
          <p:spPr bwMode="auto">
            <a:xfrm>
              <a:off x="3735" y="2296"/>
              <a:ext cx="29" cy="50"/>
            </a:xfrm>
            <a:custGeom>
              <a:avLst/>
              <a:gdLst>
                <a:gd name="T0" fmla="*/ 0 w 207"/>
                <a:gd name="T1" fmla="*/ 312 h 345"/>
                <a:gd name="T2" fmla="*/ 56 w 207"/>
                <a:gd name="T3" fmla="*/ 328 h 345"/>
                <a:gd name="T4" fmla="*/ 111 w 207"/>
                <a:gd name="T5" fmla="*/ 345 h 345"/>
                <a:gd name="T6" fmla="*/ 207 w 207"/>
                <a:gd name="T7" fmla="*/ 33 h 345"/>
                <a:gd name="T8" fmla="*/ 151 w 207"/>
                <a:gd name="T9" fmla="*/ 16 h 345"/>
                <a:gd name="T10" fmla="*/ 96 w 207"/>
                <a:gd name="T11" fmla="*/ 0 h 345"/>
                <a:gd name="T12" fmla="*/ 0 w 207"/>
                <a:gd name="T13" fmla="*/ 312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345"/>
                <a:gd name="T23" fmla="*/ 207 w 207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345">
                  <a:moveTo>
                    <a:pt x="0" y="312"/>
                  </a:moveTo>
                  <a:lnTo>
                    <a:pt x="56" y="328"/>
                  </a:lnTo>
                  <a:lnTo>
                    <a:pt x="111" y="345"/>
                  </a:lnTo>
                  <a:lnTo>
                    <a:pt x="207" y="33"/>
                  </a:lnTo>
                  <a:lnTo>
                    <a:pt x="151" y="16"/>
                  </a:lnTo>
                  <a:lnTo>
                    <a:pt x="96" y="0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02" name="Freeform 2545"/>
            <p:cNvSpPr>
              <a:spLocks/>
            </p:cNvSpPr>
            <p:nvPr/>
          </p:nvSpPr>
          <p:spPr bwMode="auto">
            <a:xfrm>
              <a:off x="3735" y="2296"/>
              <a:ext cx="29" cy="50"/>
            </a:xfrm>
            <a:custGeom>
              <a:avLst/>
              <a:gdLst>
                <a:gd name="T0" fmla="*/ 0 w 207"/>
                <a:gd name="T1" fmla="*/ 312 h 345"/>
                <a:gd name="T2" fmla="*/ 56 w 207"/>
                <a:gd name="T3" fmla="*/ 328 h 345"/>
                <a:gd name="T4" fmla="*/ 111 w 207"/>
                <a:gd name="T5" fmla="*/ 345 h 345"/>
                <a:gd name="T6" fmla="*/ 207 w 207"/>
                <a:gd name="T7" fmla="*/ 33 h 345"/>
                <a:gd name="T8" fmla="*/ 151 w 207"/>
                <a:gd name="T9" fmla="*/ 16 h 345"/>
                <a:gd name="T10" fmla="*/ 96 w 207"/>
                <a:gd name="T11" fmla="*/ 0 h 345"/>
                <a:gd name="T12" fmla="*/ 0 w 207"/>
                <a:gd name="T13" fmla="*/ 312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345"/>
                <a:gd name="T23" fmla="*/ 207 w 207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345">
                  <a:moveTo>
                    <a:pt x="0" y="312"/>
                  </a:moveTo>
                  <a:lnTo>
                    <a:pt x="56" y="328"/>
                  </a:lnTo>
                  <a:lnTo>
                    <a:pt x="111" y="345"/>
                  </a:lnTo>
                  <a:lnTo>
                    <a:pt x="207" y="33"/>
                  </a:lnTo>
                  <a:lnTo>
                    <a:pt x="151" y="16"/>
                  </a:lnTo>
                  <a:lnTo>
                    <a:pt x="96" y="0"/>
                  </a:lnTo>
                  <a:lnTo>
                    <a:pt x="0" y="3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03" name="Freeform 2546"/>
            <p:cNvSpPr>
              <a:spLocks/>
            </p:cNvSpPr>
            <p:nvPr/>
          </p:nvSpPr>
          <p:spPr bwMode="auto">
            <a:xfrm>
              <a:off x="3756" y="2299"/>
              <a:ext cx="9" cy="2"/>
            </a:xfrm>
            <a:custGeom>
              <a:avLst/>
              <a:gdLst>
                <a:gd name="T0" fmla="*/ 0 w 57"/>
                <a:gd name="T1" fmla="*/ 0 h 17"/>
                <a:gd name="T2" fmla="*/ 56 w 57"/>
                <a:gd name="T3" fmla="*/ 17 h 17"/>
                <a:gd name="T4" fmla="*/ 57 w 57"/>
                <a:gd name="T5" fmla="*/ 11 h 17"/>
                <a:gd name="T6" fmla="*/ 0 w 5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7"/>
                <a:gd name="T14" fmla="*/ 57 w 5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7">
                  <a:moveTo>
                    <a:pt x="0" y="0"/>
                  </a:moveTo>
                  <a:lnTo>
                    <a:pt x="56" y="17"/>
                  </a:lnTo>
                  <a:lnTo>
                    <a:pt x="5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04" name="Line 2547"/>
            <p:cNvSpPr>
              <a:spLocks noChangeShapeType="1"/>
            </p:cNvSpPr>
            <p:nvPr/>
          </p:nvSpPr>
          <p:spPr bwMode="auto">
            <a:xfrm flipV="1">
              <a:off x="3764" y="230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05" name="Freeform 2548"/>
            <p:cNvSpPr>
              <a:spLocks/>
            </p:cNvSpPr>
            <p:nvPr/>
          </p:nvSpPr>
          <p:spPr bwMode="auto">
            <a:xfrm>
              <a:off x="3748" y="2247"/>
              <a:ext cx="26" cy="53"/>
            </a:xfrm>
            <a:custGeom>
              <a:avLst/>
              <a:gdLst>
                <a:gd name="T0" fmla="*/ 0 w 182"/>
                <a:gd name="T1" fmla="*/ 350 h 372"/>
                <a:gd name="T2" fmla="*/ 56 w 182"/>
                <a:gd name="T3" fmla="*/ 361 h 372"/>
                <a:gd name="T4" fmla="*/ 113 w 182"/>
                <a:gd name="T5" fmla="*/ 372 h 372"/>
                <a:gd name="T6" fmla="*/ 182 w 182"/>
                <a:gd name="T7" fmla="*/ 23 h 372"/>
                <a:gd name="T8" fmla="*/ 125 w 182"/>
                <a:gd name="T9" fmla="*/ 12 h 372"/>
                <a:gd name="T10" fmla="*/ 69 w 182"/>
                <a:gd name="T11" fmla="*/ 0 h 372"/>
                <a:gd name="T12" fmla="*/ 0 w 182"/>
                <a:gd name="T13" fmla="*/ 350 h 3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372"/>
                <a:gd name="T23" fmla="*/ 182 w 182"/>
                <a:gd name="T24" fmla="*/ 372 h 3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372">
                  <a:moveTo>
                    <a:pt x="0" y="350"/>
                  </a:moveTo>
                  <a:lnTo>
                    <a:pt x="56" y="361"/>
                  </a:lnTo>
                  <a:lnTo>
                    <a:pt x="113" y="372"/>
                  </a:lnTo>
                  <a:lnTo>
                    <a:pt x="182" y="23"/>
                  </a:lnTo>
                  <a:lnTo>
                    <a:pt x="125" y="12"/>
                  </a:lnTo>
                  <a:lnTo>
                    <a:pt x="69" y="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06" name="Freeform 2549"/>
            <p:cNvSpPr>
              <a:spLocks/>
            </p:cNvSpPr>
            <p:nvPr/>
          </p:nvSpPr>
          <p:spPr bwMode="auto">
            <a:xfrm>
              <a:off x="3748" y="2247"/>
              <a:ext cx="26" cy="53"/>
            </a:xfrm>
            <a:custGeom>
              <a:avLst/>
              <a:gdLst>
                <a:gd name="T0" fmla="*/ 0 w 182"/>
                <a:gd name="T1" fmla="*/ 350 h 372"/>
                <a:gd name="T2" fmla="*/ 56 w 182"/>
                <a:gd name="T3" fmla="*/ 361 h 372"/>
                <a:gd name="T4" fmla="*/ 113 w 182"/>
                <a:gd name="T5" fmla="*/ 372 h 372"/>
                <a:gd name="T6" fmla="*/ 182 w 182"/>
                <a:gd name="T7" fmla="*/ 23 h 372"/>
                <a:gd name="T8" fmla="*/ 125 w 182"/>
                <a:gd name="T9" fmla="*/ 12 h 372"/>
                <a:gd name="T10" fmla="*/ 69 w 182"/>
                <a:gd name="T11" fmla="*/ 0 h 372"/>
                <a:gd name="T12" fmla="*/ 0 w 182"/>
                <a:gd name="T13" fmla="*/ 350 h 3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372"/>
                <a:gd name="T23" fmla="*/ 182 w 182"/>
                <a:gd name="T24" fmla="*/ 372 h 3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372">
                  <a:moveTo>
                    <a:pt x="0" y="350"/>
                  </a:moveTo>
                  <a:lnTo>
                    <a:pt x="56" y="361"/>
                  </a:lnTo>
                  <a:lnTo>
                    <a:pt x="113" y="372"/>
                  </a:lnTo>
                  <a:lnTo>
                    <a:pt x="182" y="23"/>
                  </a:lnTo>
                  <a:lnTo>
                    <a:pt x="125" y="12"/>
                  </a:lnTo>
                  <a:lnTo>
                    <a:pt x="69" y="0"/>
                  </a:lnTo>
                  <a:lnTo>
                    <a:pt x="0" y="35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07" name="Freeform 2550"/>
            <p:cNvSpPr>
              <a:spLocks/>
            </p:cNvSpPr>
            <p:nvPr/>
          </p:nvSpPr>
          <p:spPr bwMode="auto">
            <a:xfrm>
              <a:off x="3766" y="2249"/>
              <a:ext cx="9" cy="1"/>
            </a:xfrm>
            <a:custGeom>
              <a:avLst/>
              <a:gdLst>
                <a:gd name="T0" fmla="*/ 0 w 58"/>
                <a:gd name="T1" fmla="*/ 0 h 11"/>
                <a:gd name="T2" fmla="*/ 57 w 58"/>
                <a:gd name="T3" fmla="*/ 11 h 11"/>
                <a:gd name="T4" fmla="*/ 58 w 58"/>
                <a:gd name="T5" fmla="*/ 5 h 11"/>
                <a:gd name="T6" fmla="*/ 0 w 58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0" y="0"/>
                  </a:moveTo>
                  <a:lnTo>
                    <a:pt x="57" y="11"/>
                  </a:lnTo>
                  <a:lnTo>
                    <a:pt x="58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08" name="Line 2551"/>
            <p:cNvSpPr>
              <a:spLocks noChangeShapeType="1"/>
            </p:cNvSpPr>
            <p:nvPr/>
          </p:nvSpPr>
          <p:spPr bwMode="auto">
            <a:xfrm flipV="1">
              <a:off x="3774" y="22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09" name="Freeform 2552"/>
            <p:cNvSpPr>
              <a:spLocks/>
            </p:cNvSpPr>
            <p:nvPr/>
          </p:nvSpPr>
          <p:spPr bwMode="auto">
            <a:xfrm>
              <a:off x="3758" y="2195"/>
              <a:ext cx="22" cy="54"/>
            </a:xfrm>
            <a:custGeom>
              <a:avLst/>
              <a:gdLst>
                <a:gd name="T0" fmla="*/ 0 w 154"/>
                <a:gd name="T1" fmla="*/ 372 h 383"/>
                <a:gd name="T2" fmla="*/ 58 w 154"/>
                <a:gd name="T3" fmla="*/ 378 h 383"/>
                <a:gd name="T4" fmla="*/ 116 w 154"/>
                <a:gd name="T5" fmla="*/ 383 h 383"/>
                <a:gd name="T6" fmla="*/ 154 w 154"/>
                <a:gd name="T7" fmla="*/ 11 h 383"/>
                <a:gd name="T8" fmla="*/ 96 w 154"/>
                <a:gd name="T9" fmla="*/ 6 h 383"/>
                <a:gd name="T10" fmla="*/ 38 w 154"/>
                <a:gd name="T11" fmla="*/ 0 h 383"/>
                <a:gd name="T12" fmla="*/ 0 w 154"/>
                <a:gd name="T13" fmla="*/ 372 h 3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383"/>
                <a:gd name="T23" fmla="*/ 154 w 154"/>
                <a:gd name="T24" fmla="*/ 383 h 3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383">
                  <a:moveTo>
                    <a:pt x="0" y="372"/>
                  </a:moveTo>
                  <a:lnTo>
                    <a:pt x="58" y="378"/>
                  </a:lnTo>
                  <a:lnTo>
                    <a:pt x="116" y="383"/>
                  </a:lnTo>
                  <a:lnTo>
                    <a:pt x="154" y="11"/>
                  </a:lnTo>
                  <a:lnTo>
                    <a:pt x="96" y="6"/>
                  </a:lnTo>
                  <a:lnTo>
                    <a:pt x="38" y="0"/>
                  </a:lnTo>
                  <a:lnTo>
                    <a:pt x="0" y="3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10" name="Freeform 2553"/>
            <p:cNvSpPr>
              <a:spLocks/>
            </p:cNvSpPr>
            <p:nvPr/>
          </p:nvSpPr>
          <p:spPr bwMode="auto">
            <a:xfrm>
              <a:off x="3758" y="2195"/>
              <a:ext cx="22" cy="54"/>
            </a:xfrm>
            <a:custGeom>
              <a:avLst/>
              <a:gdLst>
                <a:gd name="T0" fmla="*/ 0 w 154"/>
                <a:gd name="T1" fmla="*/ 372 h 383"/>
                <a:gd name="T2" fmla="*/ 58 w 154"/>
                <a:gd name="T3" fmla="*/ 378 h 383"/>
                <a:gd name="T4" fmla="*/ 116 w 154"/>
                <a:gd name="T5" fmla="*/ 383 h 383"/>
                <a:gd name="T6" fmla="*/ 154 w 154"/>
                <a:gd name="T7" fmla="*/ 11 h 383"/>
                <a:gd name="T8" fmla="*/ 96 w 154"/>
                <a:gd name="T9" fmla="*/ 6 h 383"/>
                <a:gd name="T10" fmla="*/ 38 w 154"/>
                <a:gd name="T11" fmla="*/ 0 h 383"/>
                <a:gd name="T12" fmla="*/ 0 w 154"/>
                <a:gd name="T13" fmla="*/ 372 h 3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383"/>
                <a:gd name="T23" fmla="*/ 154 w 154"/>
                <a:gd name="T24" fmla="*/ 383 h 3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383">
                  <a:moveTo>
                    <a:pt x="0" y="372"/>
                  </a:moveTo>
                  <a:lnTo>
                    <a:pt x="58" y="378"/>
                  </a:lnTo>
                  <a:lnTo>
                    <a:pt x="116" y="383"/>
                  </a:lnTo>
                  <a:lnTo>
                    <a:pt x="154" y="11"/>
                  </a:lnTo>
                  <a:lnTo>
                    <a:pt x="96" y="6"/>
                  </a:lnTo>
                  <a:lnTo>
                    <a:pt x="38" y="0"/>
                  </a:lnTo>
                  <a:lnTo>
                    <a:pt x="0" y="3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11" name="Freeform 2554"/>
            <p:cNvSpPr>
              <a:spLocks/>
            </p:cNvSpPr>
            <p:nvPr/>
          </p:nvSpPr>
          <p:spPr bwMode="auto">
            <a:xfrm>
              <a:off x="3772" y="2196"/>
              <a:ext cx="8" cy="1"/>
            </a:xfrm>
            <a:custGeom>
              <a:avLst/>
              <a:gdLst>
                <a:gd name="T0" fmla="*/ 0 w 58"/>
                <a:gd name="T1" fmla="*/ 0 h 5"/>
                <a:gd name="T2" fmla="*/ 58 w 58"/>
                <a:gd name="T3" fmla="*/ 5 h 5"/>
                <a:gd name="T4" fmla="*/ 58 w 58"/>
                <a:gd name="T5" fmla="*/ 1 h 5"/>
                <a:gd name="T6" fmla="*/ 0 w 58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5"/>
                <a:gd name="T14" fmla="*/ 58 w 58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5">
                  <a:moveTo>
                    <a:pt x="0" y="0"/>
                  </a:moveTo>
                  <a:lnTo>
                    <a:pt x="58" y="5"/>
                  </a:lnTo>
                  <a:lnTo>
                    <a:pt x="58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12" name="Line 2555"/>
            <p:cNvSpPr>
              <a:spLocks noChangeShapeType="1"/>
            </p:cNvSpPr>
            <p:nvPr/>
          </p:nvSpPr>
          <p:spPr bwMode="auto">
            <a:xfrm flipV="1">
              <a:off x="3780" y="219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13" name="Freeform 2556"/>
            <p:cNvSpPr>
              <a:spLocks/>
            </p:cNvSpPr>
            <p:nvPr/>
          </p:nvSpPr>
          <p:spPr bwMode="auto">
            <a:xfrm>
              <a:off x="3763" y="2140"/>
              <a:ext cx="18" cy="56"/>
            </a:xfrm>
            <a:custGeom>
              <a:avLst/>
              <a:gdLst>
                <a:gd name="T0" fmla="*/ 0 w 123"/>
                <a:gd name="T1" fmla="*/ 385 h 387"/>
                <a:gd name="T2" fmla="*/ 58 w 123"/>
                <a:gd name="T3" fmla="*/ 386 h 387"/>
                <a:gd name="T4" fmla="*/ 116 w 123"/>
                <a:gd name="T5" fmla="*/ 387 h 387"/>
                <a:gd name="T6" fmla="*/ 123 w 123"/>
                <a:gd name="T7" fmla="*/ 3 h 387"/>
                <a:gd name="T8" fmla="*/ 66 w 123"/>
                <a:gd name="T9" fmla="*/ 2 h 387"/>
                <a:gd name="T10" fmla="*/ 8 w 123"/>
                <a:gd name="T11" fmla="*/ 0 h 387"/>
                <a:gd name="T12" fmla="*/ 0 w 123"/>
                <a:gd name="T13" fmla="*/ 385 h 3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387"/>
                <a:gd name="T23" fmla="*/ 123 w 123"/>
                <a:gd name="T24" fmla="*/ 387 h 3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387">
                  <a:moveTo>
                    <a:pt x="0" y="385"/>
                  </a:moveTo>
                  <a:lnTo>
                    <a:pt x="58" y="386"/>
                  </a:lnTo>
                  <a:lnTo>
                    <a:pt x="116" y="387"/>
                  </a:lnTo>
                  <a:lnTo>
                    <a:pt x="123" y="3"/>
                  </a:lnTo>
                  <a:lnTo>
                    <a:pt x="66" y="2"/>
                  </a:lnTo>
                  <a:lnTo>
                    <a:pt x="8" y="0"/>
                  </a:lnTo>
                  <a:lnTo>
                    <a:pt x="0" y="3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14" name="Freeform 2557"/>
            <p:cNvSpPr>
              <a:spLocks/>
            </p:cNvSpPr>
            <p:nvPr/>
          </p:nvSpPr>
          <p:spPr bwMode="auto">
            <a:xfrm>
              <a:off x="3763" y="2140"/>
              <a:ext cx="18" cy="56"/>
            </a:xfrm>
            <a:custGeom>
              <a:avLst/>
              <a:gdLst>
                <a:gd name="T0" fmla="*/ 0 w 123"/>
                <a:gd name="T1" fmla="*/ 385 h 387"/>
                <a:gd name="T2" fmla="*/ 58 w 123"/>
                <a:gd name="T3" fmla="*/ 386 h 387"/>
                <a:gd name="T4" fmla="*/ 116 w 123"/>
                <a:gd name="T5" fmla="*/ 387 h 387"/>
                <a:gd name="T6" fmla="*/ 123 w 123"/>
                <a:gd name="T7" fmla="*/ 3 h 387"/>
                <a:gd name="T8" fmla="*/ 66 w 123"/>
                <a:gd name="T9" fmla="*/ 2 h 387"/>
                <a:gd name="T10" fmla="*/ 8 w 123"/>
                <a:gd name="T11" fmla="*/ 0 h 387"/>
                <a:gd name="T12" fmla="*/ 0 w 123"/>
                <a:gd name="T13" fmla="*/ 385 h 3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387"/>
                <a:gd name="T23" fmla="*/ 123 w 123"/>
                <a:gd name="T24" fmla="*/ 387 h 3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387">
                  <a:moveTo>
                    <a:pt x="0" y="385"/>
                  </a:moveTo>
                  <a:lnTo>
                    <a:pt x="58" y="386"/>
                  </a:lnTo>
                  <a:lnTo>
                    <a:pt x="116" y="387"/>
                  </a:lnTo>
                  <a:lnTo>
                    <a:pt x="123" y="3"/>
                  </a:lnTo>
                  <a:lnTo>
                    <a:pt x="66" y="2"/>
                  </a:lnTo>
                  <a:lnTo>
                    <a:pt x="8" y="0"/>
                  </a:lnTo>
                  <a:lnTo>
                    <a:pt x="0" y="38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15" name="Freeform 2558"/>
            <p:cNvSpPr>
              <a:spLocks/>
            </p:cNvSpPr>
            <p:nvPr/>
          </p:nvSpPr>
          <p:spPr bwMode="auto">
            <a:xfrm>
              <a:off x="3773" y="2140"/>
              <a:ext cx="8" cy="1"/>
            </a:xfrm>
            <a:custGeom>
              <a:avLst/>
              <a:gdLst>
                <a:gd name="T0" fmla="*/ 0 w 57"/>
                <a:gd name="T1" fmla="*/ 4 h 5"/>
                <a:gd name="T2" fmla="*/ 57 w 57"/>
                <a:gd name="T3" fmla="*/ 5 h 5"/>
                <a:gd name="T4" fmla="*/ 57 w 57"/>
                <a:gd name="T5" fmla="*/ 0 h 5"/>
                <a:gd name="T6" fmla="*/ 0 w 57"/>
                <a:gd name="T7" fmla="*/ 4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"/>
                <a:gd name="T14" fmla="*/ 57 w 57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">
                  <a:moveTo>
                    <a:pt x="0" y="4"/>
                  </a:moveTo>
                  <a:lnTo>
                    <a:pt x="57" y="5"/>
                  </a:lnTo>
                  <a:lnTo>
                    <a:pt x="5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16" name="Line 2559"/>
            <p:cNvSpPr>
              <a:spLocks noChangeShapeType="1"/>
            </p:cNvSpPr>
            <p:nvPr/>
          </p:nvSpPr>
          <p:spPr bwMode="auto">
            <a:xfrm flipV="1">
              <a:off x="3781" y="214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17" name="Freeform 2560"/>
            <p:cNvSpPr>
              <a:spLocks/>
            </p:cNvSpPr>
            <p:nvPr/>
          </p:nvSpPr>
          <p:spPr bwMode="auto">
            <a:xfrm>
              <a:off x="3761" y="2086"/>
              <a:ext cx="20" cy="55"/>
            </a:xfrm>
            <a:custGeom>
              <a:avLst/>
              <a:gdLst>
                <a:gd name="T0" fmla="*/ 23 w 138"/>
                <a:gd name="T1" fmla="*/ 386 h 386"/>
                <a:gd name="T2" fmla="*/ 81 w 138"/>
                <a:gd name="T3" fmla="*/ 383 h 386"/>
                <a:gd name="T4" fmla="*/ 138 w 138"/>
                <a:gd name="T5" fmla="*/ 379 h 386"/>
                <a:gd name="T6" fmla="*/ 115 w 138"/>
                <a:gd name="T7" fmla="*/ 0 h 386"/>
                <a:gd name="T8" fmla="*/ 57 w 138"/>
                <a:gd name="T9" fmla="*/ 3 h 386"/>
                <a:gd name="T10" fmla="*/ 0 w 138"/>
                <a:gd name="T11" fmla="*/ 6 h 386"/>
                <a:gd name="T12" fmla="*/ 23 w 138"/>
                <a:gd name="T13" fmla="*/ 386 h 3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86"/>
                <a:gd name="T23" fmla="*/ 138 w 138"/>
                <a:gd name="T24" fmla="*/ 386 h 3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86">
                  <a:moveTo>
                    <a:pt x="23" y="386"/>
                  </a:moveTo>
                  <a:lnTo>
                    <a:pt x="81" y="383"/>
                  </a:lnTo>
                  <a:lnTo>
                    <a:pt x="138" y="379"/>
                  </a:lnTo>
                  <a:lnTo>
                    <a:pt x="115" y="0"/>
                  </a:lnTo>
                  <a:lnTo>
                    <a:pt x="57" y="3"/>
                  </a:lnTo>
                  <a:lnTo>
                    <a:pt x="0" y="6"/>
                  </a:lnTo>
                  <a:lnTo>
                    <a:pt x="23" y="3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18" name="Freeform 2561"/>
            <p:cNvSpPr>
              <a:spLocks/>
            </p:cNvSpPr>
            <p:nvPr/>
          </p:nvSpPr>
          <p:spPr bwMode="auto">
            <a:xfrm>
              <a:off x="3761" y="2086"/>
              <a:ext cx="20" cy="55"/>
            </a:xfrm>
            <a:custGeom>
              <a:avLst/>
              <a:gdLst>
                <a:gd name="T0" fmla="*/ 23 w 138"/>
                <a:gd name="T1" fmla="*/ 386 h 386"/>
                <a:gd name="T2" fmla="*/ 81 w 138"/>
                <a:gd name="T3" fmla="*/ 383 h 386"/>
                <a:gd name="T4" fmla="*/ 138 w 138"/>
                <a:gd name="T5" fmla="*/ 379 h 386"/>
                <a:gd name="T6" fmla="*/ 115 w 138"/>
                <a:gd name="T7" fmla="*/ 0 h 386"/>
                <a:gd name="T8" fmla="*/ 57 w 138"/>
                <a:gd name="T9" fmla="*/ 3 h 386"/>
                <a:gd name="T10" fmla="*/ 0 w 138"/>
                <a:gd name="T11" fmla="*/ 6 h 386"/>
                <a:gd name="T12" fmla="*/ 23 w 138"/>
                <a:gd name="T13" fmla="*/ 386 h 3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86"/>
                <a:gd name="T23" fmla="*/ 138 w 138"/>
                <a:gd name="T24" fmla="*/ 386 h 3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86">
                  <a:moveTo>
                    <a:pt x="23" y="386"/>
                  </a:moveTo>
                  <a:lnTo>
                    <a:pt x="81" y="383"/>
                  </a:lnTo>
                  <a:lnTo>
                    <a:pt x="138" y="379"/>
                  </a:lnTo>
                  <a:lnTo>
                    <a:pt x="115" y="0"/>
                  </a:lnTo>
                  <a:lnTo>
                    <a:pt x="57" y="3"/>
                  </a:lnTo>
                  <a:lnTo>
                    <a:pt x="0" y="6"/>
                  </a:lnTo>
                  <a:lnTo>
                    <a:pt x="23" y="38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19" name="Freeform 2562"/>
            <p:cNvSpPr>
              <a:spLocks/>
            </p:cNvSpPr>
            <p:nvPr/>
          </p:nvSpPr>
          <p:spPr bwMode="auto">
            <a:xfrm>
              <a:off x="3769" y="2085"/>
              <a:ext cx="9" cy="1"/>
            </a:xfrm>
            <a:custGeom>
              <a:avLst/>
              <a:gdLst>
                <a:gd name="T0" fmla="*/ 0 w 58"/>
                <a:gd name="T1" fmla="*/ 9 h 9"/>
                <a:gd name="T2" fmla="*/ 58 w 58"/>
                <a:gd name="T3" fmla="*/ 6 h 9"/>
                <a:gd name="T4" fmla="*/ 57 w 58"/>
                <a:gd name="T5" fmla="*/ 0 h 9"/>
                <a:gd name="T6" fmla="*/ 0 w 58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9"/>
                <a:gd name="T14" fmla="*/ 58 w 58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9">
                  <a:moveTo>
                    <a:pt x="0" y="9"/>
                  </a:moveTo>
                  <a:lnTo>
                    <a:pt x="58" y="6"/>
                  </a:lnTo>
                  <a:lnTo>
                    <a:pt x="57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20" name="Line 2563"/>
            <p:cNvSpPr>
              <a:spLocks noChangeShapeType="1"/>
            </p:cNvSpPr>
            <p:nvPr/>
          </p:nvSpPr>
          <p:spPr bwMode="auto">
            <a:xfrm flipH="1" flipV="1">
              <a:off x="3778" y="208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21" name="Freeform 2564"/>
            <p:cNvSpPr>
              <a:spLocks/>
            </p:cNvSpPr>
            <p:nvPr/>
          </p:nvSpPr>
          <p:spPr bwMode="auto">
            <a:xfrm>
              <a:off x="3754" y="2033"/>
              <a:ext cx="24" cy="55"/>
            </a:xfrm>
            <a:custGeom>
              <a:avLst/>
              <a:gdLst>
                <a:gd name="T0" fmla="*/ 54 w 167"/>
                <a:gd name="T1" fmla="*/ 380 h 380"/>
                <a:gd name="T2" fmla="*/ 110 w 167"/>
                <a:gd name="T3" fmla="*/ 371 h 380"/>
                <a:gd name="T4" fmla="*/ 167 w 167"/>
                <a:gd name="T5" fmla="*/ 362 h 380"/>
                <a:gd name="T6" fmla="*/ 114 w 167"/>
                <a:gd name="T7" fmla="*/ 0 h 380"/>
                <a:gd name="T8" fmla="*/ 57 w 167"/>
                <a:gd name="T9" fmla="*/ 9 h 380"/>
                <a:gd name="T10" fmla="*/ 0 w 167"/>
                <a:gd name="T11" fmla="*/ 18 h 380"/>
                <a:gd name="T12" fmla="*/ 54 w 167"/>
                <a:gd name="T13" fmla="*/ 380 h 3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7"/>
                <a:gd name="T22" fmla="*/ 0 h 380"/>
                <a:gd name="T23" fmla="*/ 167 w 167"/>
                <a:gd name="T24" fmla="*/ 380 h 3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7" h="380">
                  <a:moveTo>
                    <a:pt x="54" y="380"/>
                  </a:moveTo>
                  <a:lnTo>
                    <a:pt x="110" y="371"/>
                  </a:lnTo>
                  <a:lnTo>
                    <a:pt x="167" y="362"/>
                  </a:lnTo>
                  <a:lnTo>
                    <a:pt x="114" y="0"/>
                  </a:lnTo>
                  <a:lnTo>
                    <a:pt x="57" y="9"/>
                  </a:lnTo>
                  <a:lnTo>
                    <a:pt x="0" y="18"/>
                  </a:lnTo>
                  <a:lnTo>
                    <a:pt x="54" y="3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22" name="Freeform 2565"/>
            <p:cNvSpPr>
              <a:spLocks/>
            </p:cNvSpPr>
            <p:nvPr/>
          </p:nvSpPr>
          <p:spPr bwMode="auto">
            <a:xfrm>
              <a:off x="3754" y="2033"/>
              <a:ext cx="24" cy="55"/>
            </a:xfrm>
            <a:custGeom>
              <a:avLst/>
              <a:gdLst>
                <a:gd name="T0" fmla="*/ 54 w 167"/>
                <a:gd name="T1" fmla="*/ 380 h 380"/>
                <a:gd name="T2" fmla="*/ 110 w 167"/>
                <a:gd name="T3" fmla="*/ 371 h 380"/>
                <a:gd name="T4" fmla="*/ 167 w 167"/>
                <a:gd name="T5" fmla="*/ 362 h 380"/>
                <a:gd name="T6" fmla="*/ 114 w 167"/>
                <a:gd name="T7" fmla="*/ 0 h 380"/>
                <a:gd name="T8" fmla="*/ 57 w 167"/>
                <a:gd name="T9" fmla="*/ 9 h 380"/>
                <a:gd name="T10" fmla="*/ 0 w 167"/>
                <a:gd name="T11" fmla="*/ 18 h 380"/>
                <a:gd name="T12" fmla="*/ 54 w 167"/>
                <a:gd name="T13" fmla="*/ 380 h 3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7"/>
                <a:gd name="T22" fmla="*/ 0 h 380"/>
                <a:gd name="T23" fmla="*/ 167 w 167"/>
                <a:gd name="T24" fmla="*/ 380 h 3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7" h="380">
                  <a:moveTo>
                    <a:pt x="54" y="380"/>
                  </a:moveTo>
                  <a:lnTo>
                    <a:pt x="110" y="371"/>
                  </a:lnTo>
                  <a:lnTo>
                    <a:pt x="167" y="362"/>
                  </a:lnTo>
                  <a:lnTo>
                    <a:pt x="114" y="0"/>
                  </a:lnTo>
                  <a:lnTo>
                    <a:pt x="57" y="9"/>
                  </a:lnTo>
                  <a:lnTo>
                    <a:pt x="0" y="18"/>
                  </a:lnTo>
                  <a:lnTo>
                    <a:pt x="54" y="38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23" name="Freeform 2566"/>
            <p:cNvSpPr>
              <a:spLocks/>
            </p:cNvSpPr>
            <p:nvPr/>
          </p:nvSpPr>
          <p:spPr bwMode="auto">
            <a:xfrm>
              <a:off x="3762" y="2033"/>
              <a:ext cx="8" cy="2"/>
            </a:xfrm>
            <a:custGeom>
              <a:avLst/>
              <a:gdLst>
                <a:gd name="T0" fmla="*/ 0 w 57"/>
                <a:gd name="T1" fmla="*/ 13 h 13"/>
                <a:gd name="T2" fmla="*/ 57 w 57"/>
                <a:gd name="T3" fmla="*/ 4 h 13"/>
                <a:gd name="T4" fmla="*/ 56 w 57"/>
                <a:gd name="T5" fmla="*/ 0 h 13"/>
                <a:gd name="T6" fmla="*/ 0 w 57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3"/>
                <a:gd name="T14" fmla="*/ 57 w 57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3">
                  <a:moveTo>
                    <a:pt x="0" y="13"/>
                  </a:moveTo>
                  <a:lnTo>
                    <a:pt x="57" y="4"/>
                  </a:lnTo>
                  <a:lnTo>
                    <a:pt x="56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24" name="Line 2567"/>
            <p:cNvSpPr>
              <a:spLocks noChangeShapeType="1"/>
            </p:cNvSpPr>
            <p:nvPr/>
          </p:nvSpPr>
          <p:spPr bwMode="auto">
            <a:xfrm flipH="1" flipV="1">
              <a:off x="3770" y="203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25" name="Freeform 2568"/>
            <p:cNvSpPr>
              <a:spLocks/>
            </p:cNvSpPr>
            <p:nvPr/>
          </p:nvSpPr>
          <p:spPr bwMode="auto">
            <a:xfrm>
              <a:off x="3742" y="1985"/>
              <a:ext cx="28" cy="52"/>
            </a:xfrm>
            <a:custGeom>
              <a:avLst/>
              <a:gdLst>
                <a:gd name="T0" fmla="*/ 83 w 194"/>
                <a:gd name="T1" fmla="*/ 359 h 359"/>
                <a:gd name="T2" fmla="*/ 138 w 194"/>
                <a:gd name="T3" fmla="*/ 346 h 359"/>
                <a:gd name="T4" fmla="*/ 194 w 194"/>
                <a:gd name="T5" fmla="*/ 333 h 359"/>
                <a:gd name="T6" fmla="*/ 111 w 194"/>
                <a:gd name="T7" fmla="*/ 0 h 359"/>
                <a:gd name="T8" fmla="*/ 56 w 194"/>
                <a:gd name="T9" fmla="*/ 13 h 359"/>
                <a:gd name="T10" fmla="*/ 0 w 194"/>
                <a:gd name="T11" fmla="*/ 26 h 359"/>
                <a:gd name="T12" fmla="*/ 83 w 194"/>
                <a:gd name="T13" fmla="*/ 359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4"/>
                <a:gd name="T22" fmla="*/ 0 h 359"/>
                <a:gd name="T23" fmla="*/ 194 w 194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4" h="359">
                  <a:moveTo>
                    <a:pt x="83" y="359"/>
                  </a:moveTo>
                  <a:lnTo>
                    <a:pt x="138" y="346"/>
                  </a:lnTo>
                  <a:lnTo>
                    <a:pt x="194" y="333"/>
                  </a:lnTo>
                  <a:lnTo>
                    <a:pt x="111" y="0"/>
                  </a:lnTo>
                  <a:lnTo>
                    <a:pt x="56" y="13"/>
                  </a:lnTo>
                  <a:lnTo>
                    <a:pt x="0" y="26"/>
                  </a:lnTo>
                  <a:lnTo>
                    <a:pt x="83" y="3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26" name="Freeform 2569"/>
            <p:cNvSpPr>
              <a:spLocks/>
            </p:cNvSpPr>
            <p:nvPr/>
          </p:nvSpPr>
          <p:spPr bwMode="auto">
            <a:xfrm>
              <a:off x="3742" y="1985"/>
              <a:ext cx="28" cy="52"/>
            </a:xfrm>
            <a:custGeom>
              <a:avLst/>
              <a:gdLst>
                <a:gd name="T0" fmla="*/ 83 w 194"/>
                <a:gd name="T1" fmla="*/ 359 h 359"/>
                <a:gd name="T2" fmla="*/ 138 w 194"/>
                <a:gd name="T3" fmla="*/ 346 h 359"/>
                <a:gd name="T4" fmla="*/ 194 w 194"/>
                <a:gd name="T5" fmla="*/ 333 h 359"/>
                <a:gd name="T6" fmla="*/ 111 w 194"/>
                <a:gd name="T7" fmla="*/ 0 h 359"/>
                <a:gd name="T8" fmla="*/ 56 w 194"/>
                <a:gd name="T9" fmla="*/ 13 h 359"/>
                <a:gd name="T10" fmla="*/ 0 w 194"/>
                <a:gd name="T11" fmla="*/ 26 h 359"/>
                <a:gd name="T12" fmla="*/ 83 w 194"/>
                <a:gd name="T13" fmla="*/ 359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4"/>
                <a:gd name="T22" fmla="*/ 0 h 359"/>
                <a:gd name="T23" fmla="*/ 194 w 194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4" h="359">
                  <a:moveTo>
                    <a:pt x="83" y="359"/>
                  </a:moveTo>
                  <a:lnTo>
                    <a:pt x="138" y="346"/>
                  </a:lnTo>
                  <a:lnTo>
                    <a:pt x="194" y="333"/>
                  </a:lnTo>
                  <a:lnTo>
                    <a:pt x="111" y="0"/>
                  </a:lnTo>
                  <a:lnTo>
                    <a:pt x="56" y="13"/>
                  </a:lnTo>
                  <a:lnTo>
                    <a:pt x="0" y="26"/>
                  </a:lnTo>
                  <a:lnTo>
                    <a:pt x="83" y="35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27" name="Freeform 2570"/>
            <p:cNvSpPr>
              <a:spLocks/>
            </p:cNvSpPr>
            <p:nvPr/>
          </p:nvSpPr>
          <p:spPr bwMode="auto">
            <a:xfrm>
              <a:off x="3750" y="1984"/>
              <a:ext cx="8" cy="3"/>
            </a:xfrm>
            <a:custGeom>
              <a:avLst/>
              <a:gdLst>
                <a:gd name="T0" fmla="*/ 0 w 55"/>
                <a:gd name="T1" fmla="*/ 20 h 20"/>
                <a:gd name="T2" fmla="*/ 55 w 55"/>
                <a:gd name="T3" fmla="*/ 7 h 20"/>
                <a:gd name="T4" fmla="*/ 54 w 55"/>
                <a:gd name="T5" fmla="*/ 0 h 20"/>
                <a:gd name="T6" fmla="*/ 0 w 55"/>
                <a:gd name="T7" fmla="*/ 20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0"/>
                <a:gd name="T14" fmla="*/ 55 w 55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0">
                  <a:moveTo>
                    <a:pt x="0" y="20"/>
                  </a:moveTo>
                  <a:lnTo>
                    <a:pt x="55" y="7"/>
                  </a:lnTo>
                  <a:lnTo>
                    <a:pt x="54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28" name="Line 2571"/>
            <p:cNvSpPr>
              <a:spLocks noChangeShapeType="1"/>
            </p:cNvSpPr>
            <p:nvPr/>
          </p:nvSpPr>
          <p:spPr bwMode="auto">
            <a:xfrm flipH="1" flipV="1">
              <a:off x="3758" y="19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29" name="Freeform 2572"/>
            <p:cNvSpPr>
              <a:spLocks/>
            </p:cNvSpPr>
            <p:nvPr/>
          </p:nvSpPr>
          <p:spPr bwMode="auto">
            <a:xfrm>
              <a:off x="3727" y="1943"/>
              <a:ext cx="31" cy="47"/>
            </a:xfrm>
            <a:custGeom>
              <a:avLst/>
              <a:gdLst>
                <a:gd name="T0" fmla="*/ 108 w 216"/>
                <a:gd name="T1" fmla="*/ 330 h 330"/>
                <a:gd name="T2" fmla="*/ 162 w 216"/>
                <a:gd name="T3" fmla="*/ 310 h 330"/>
                <a:gd name="T4" fmla="*/ 216 w 216"/>
                <a:gd name="T5" fmla="*/ 290 h 330"/>
                <a:gd name="T6" fmla="*/ 109 w 216"/>
                <a:gd name="T7" fmla="*/ 0 h 330"/>
                <a:gd name="T8" fmla="*/ 54 w 216"/>
                <a:gd name="T9" fmla="*/ 20 h 330"/>
                <a:gd name="T10" fmla="*/ 0 w 216"/>
                <a:gd name="T11" fmla="*/ 40 h 330"/>
                <a:gd name="T12" fmla="*/ 108 w 216"/>
                <a:gd name="T13" fmla="*/ 330 h 3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"/>
                <a:gd name="T22" fmla="*/ 0 h 330"/>
                <a:gd name="T23" fmla="*/ 216 w 216"/>
                <a:gd name="T24" fmla="*/ 330 h 3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" h="330">
                  <a:moveTo>
                    <a:pt x="108" y="330"/>
                  </a:moveTo>
                  <a:lnTo>
                    <a:pt x="162" y="310"/>
                  </a:lnTo>
                  <a:lnTo>
                    <a:pt x="216" y="290"/>
                  </a:lnTo>
                  <a:lnTo>
                    <a:pt x="109" y="0"/>
                  </a:lnTo>
                  <a:lnTo>
                    <a:pt x="54" y="20"/>
                  </a:lnTo>
                  <a:lnTo>
                    <a:pt x="0" y="40"/>
                  </a:lnTo>
                  <a:lnTo>
                    <a:pt x="108" y="3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30" name="Freeform 2573"/>
            <p:cNvSpPr>
              <a:spLocks/>
            </p:cNvSpPr>
            <p:nvPr/>
          </p:nvSpPr>
          <p:spPr bwMode="auto">
            <a:xfrm>
              <a:off x="3727" y="1943"/>
              <a:ext cx="31" cy="47"/>
            </a:xfrm>
            <a:custGeom>
              <a:avLst/>
              <a:gdLst>
                <a:gd name="T0" fmla="*/ 108 w 216"/>
                <a:gd name="T1" fmla="*/ 330 h 330"/>
                <a:gd name="T2" fmla="*/ 162 w 216"/>
                <a:gd name="T3" fmla="*/ 310 h 330"/>
                <a:gd name="T4" fmla="*/ 216 w 216"/>
                <a:gd name="T5" fmla="*/ 290 h 330"/>
                <a:gd name="T6" fmla="*/ 109 w 216"/>
                <a:gd name="T7" fmla="*/ 0 h 330"/>
                <a:gd name="T8" fmla="*/ 54 w 216"/>
                <a:gd name="T9" fmla="*/ 20 h 330"/>
                <a:gd name="T10" fmla="*/ 0 w 216"/>
                <a:gd name="T11" fmla="*/ 40 h 330"/>
                <a:gd name="T12" fmla="*/ 108 w 216"/>
                <a:gd name="T13" fmla="*/ 330 h 3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"/>
                <a:gd name="T22" fmla="*/ 0 h 330"/>
                <a:gd name="T23" fmla="*/ 216 w 216"/>
                <a:gd name="T24" fmla="*/ 330 h 3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" h="330">
                  <a:moveTo>
                    <a:pt x="108" y="330"/>
                  </a:moveTo>
                  <a:lnTo>
                    <a:pt x="162" y="310"/>
                  </a:lnTo>
                  <a:lnTo>
                    <a:pt x="216" y="290"/>
                  </a:lnTo>
                  <a:lnTo>
                    <a:pt x="109" y="0"/>
                  </a:lnTo>
                  <a:lnTo>
                    <a:pt x="54" y="20"/>
                  </a:lnTo>
                  <a:lnTo>
                    <a:pt x="0" y="40"/>
                  </a:lnTo>
                  <a:lnTo>
                    <a:pt x="108" y="33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31" name="Freeform 2574"/>
            <p:cNvSpPr>
              <a:spLocks/>
            </p:cNvSpPr>
            <p:nvPr/>
          </p:nvSpPr>
          <p:spPr bwMode="auto">
            <a:xfrm>
              <a:off x="3735" y="1942"/>
              <a:ext cx="8" cy="4"/>
            </a:xfrm>
            <a:custGeom>
              <a:avLst/>
              <a:gdLst>
                <a:gd name="T0" fmla="*/ 0 w 55"/>
                <a:gd name="T1" fmla="*/ 28 h 28"/>
                <a:gd name="T2" fmla="*/ 55 w 55"/>
                <a:gd name="T3" fmla="*/ 8 h 28"/>
                <a:gd name="T4" fmla="*/ 51 w 55"/>
                <a:gd name="T5" fmla="*/ 0 h 28"/>
                <a:gd name="T6" fmla="*/ 0 w 55"/>
                <a:gd name="T7" fmla="*/ 28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8"/>
                <a:gd name="T14" fmla="*/ 55 w 55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8">
                  <a:moveTo>
                    <a:pt x="0" y="28"/>
                  </a:moveTo>
                  <a:lnTo>
                    <a:pt x="55" y="8"/>
                  </a:lnTo>
                  <a:lnTo>
                    <a:pt x="51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32" name="Line 2575"/>
            <p:cNvSpPr>
              <a:spLocks noChangeShapeType="1"/>
            </p:cNvSpPr>
            <p:nvPr/>
          </p:nvSpPr>
          <p:spPr bwMode="auto">
            <a:xfrm flipH="1" flipV="1">
              <a:off x="3742" y="194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33" name="Freeform 2576"/>
            <p:cNvSpPr>
              <a:spLocks/>
            </p:cNvSpPr>
            <p:nvPr/>
          </p:nvSpPr>
          <p:spPr bwMode="auto">
            <a:xfrm>
              <a:off x="3709" y="1908"/>
              <a:ext cx="33" cy="42"/>
            </a:xfrm>
            <a:custGeom>
              <a:avLst/>
              <a:gdLst>
                <a:gd name="T0" fmla="*/ 129 w 231"/>
                <a:gd name="T1" fmla="*/ 293 h 293"/>
                <a:gd name="T2" fmla="*/ 180 w 231"/>
                <a:gd name="T3" fmla="*/ 265 h 293"/>
                <a:gd name="T4" fmla="*/ 231 w 231"/>
                <a:gd name="T5" fmla="*/ 237 h 293"/>
                <a:gd name="T6" fmla="*/ 103 w 231"/>
                <a:gd name="T7" fmla="*/ 0 h 293"/>
                <a:gd name="T8" fmla="*/ 52 w 231"/>
                <a:gd name="T9" fmla="*/ 28 h 293"/>
                <a:gd name="T10" fmla="*/ 0 w 231"/>
                <a:gd name="T11" fmla="*/ 55 h 293"/>
                <a:gd name="T12" fmla="*/ 129 w 231"/>
                <a:gd name="T13" fmla="*/ 293 h 2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1"/>
                <a:gd name="T22" fmla="*/ 0 h 293"/>
                <a:gd name="T23" fmla="*/ 231 w 231"/>
                <a:gd name="T24" fmla="*/ 293 h 2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1" h="293">
                  <a:moveTo>
                    <a:pt x="129" y="293"/>
                  </a:moveTo>
                  <a:lnTo>
                    <a:pt x="180" y="265"/>
                  </a:lnTo>
                  <a:lnTo>
                    <a:pt x="231" y="237"/>
                  </a:lnTo>
                  <a:lnTo>
                    <a:pt x="103" y="0"/>
                  </a:lnTo>
                  <a:lnTo>
                    <a:pt x="52" y="28"/>
                  </a:lnTo>
                  <a:lnTo>
                    <a:pt x="0" y="55"/>
                  </a:lnTo>
                  <a:lnTo>
                    <a:pt x="129" y="2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6834" name="Group 2778"/>
            <p:cNvGrpSpPr>
              <a:grpSpLocks/>
            </p:cNvGrpSpPr>
            <p:nvPr/>
          </p:nvGrpSpPr>
          <p:grpSpPr bwMode="auto">
            <a:xfrm>
              <a:off x="708" y="1716"/>
              <a:ext cx="3034" cy="735"/>
              <a:chOff x="708" y="1716"/>
              <a:chExt cx="3034" cy="735"/>
            </a:xfrm>
          </p:grpSpPr>
          <p:sp>
            <p:nvSpPr>
              <p:cNvPr id="26926" name="Freeform 2578"/>
              <p:cNvSpPr>
                <a:spLocks/>
              </p:cNvSpPr>
              <p:nvPr/>
            </p:nvSpPr>
            <p:spPr bwMode="auto">
              <a:xfrm>
                <a:off x="3709" y="1908"/>
                <a:ext cx="33" cy="42"/>
              </a:xfrm>
              <a:custGeom>
                <a:avLst/>
                <a:gdLst>
                  <a:gd name="T0" fmla="*/ 129 w 231"/>
                  <a:gd name="T1" fmla="*/ 293 h 293"/>
                  <a:gd name="T2" fmla="*/ 180 w 231"/>
                  <a:gd name="T3" fmla="*/ 265 h 293"/>
                  <a:gd name="T4" fmla="*/ 231 w 231"/>
                  <a:gd name="T5" fmla="*/ 237 h 293"/>
                  <a:gd name="T6" fmla="*/ 103 w 231"/>
                  <a:gd name="T7" fmla="*/ 0 h 293"/>
                  <a:gd name="T8" fmla="*/ 52 w 231"/>
                  <a:gd name="T9" fmla="*/ 28 h 293"/>
                  <a:gd name="T10" fmla="*/ 0 w 231"/>
                  <a:gd name="T11" fmla="*/ 55 h 293"/>
                  <a:gd name="T12" fmla="*/ 129 w 231"/>
                  <a:gd name="T13" fmla="*/ 293 h 2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1"/>
                  <a:gd name="T22" fmla="*/ 0 h 293"/>
                  <a:gd name="T23" fmla="*/ 231 w 231"/>
                  <a:gd name="T24" fmla="*/ 293 h 2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1" h="293">
                    <a:moveTo>
                      <a:pt x="129" y="293"/>
                    </a:moveTo>
                    <a:lnTo>
                      <a:pt x="180" y="265"/>
                    </a:lnTo>
                    <a:lnTo>
                      <a:pt x="231" y="237"/>
                    </a:lnTo>
                    <a:lnTo>
                      <a:pt x="103" y="0"/>
                    </a:lnTo>
                    <a:lnTo>
                      <a:pt x="52" y="28"/>
                    </a:lnTo>
                    <a:lnTo>
                      <a:pt x="0" y="55"/>
                    </a:lnTo>
                    <a:lnTo>
                      <a:pt x="129" y="29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27" name="Freeform 2579"/>
              <p:cNvSpPr>
                <a:spLocks/>
              </p:cNvSpPr>
              <p:nvPr/>
            </p:nvSpPr>
            <p:spPr bwMode="auto">
              <a:xfrm>
                <a:off x="3716" y="1907"/>
                <a:ext cx="8" cy="5"/>
              </a:xfrm>
              <a:custGeom>
                <a:avLst/>
                <a:gdLst>
                  <a:gd name="T0" fmla="*/ 0 w 51"/>
                  <a:gd name="T1" fmla="*/ 37 h 37"/>
                  <a:gd name="T2" fmla="*/ 51 w 51"/>
                  <a:gd name="T3" fmla="*/ 9 h 37"/>
                  <a:gd name="T4" fmla="*/ 44 w 51"/>
                  <a:gd name="T5" fmla="*/ 0 h 37"/>
                  <a:gd name="T6" fmla="*/ 0 w 51"/>
                  <a:gd name="T7" fmla="*/ 37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0" y="37"/>
                    </a:moveTo>
                    <a:lnTo>
                      <a:pt x="51" y="9"/>
                    </a:lnTo>
                    <a:lnTo>
                      <a:pt x="44" y="0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28" name="Line 2580"/>
              <p:cNvSpPr>
                <a:spLocks noChangeShapeType="1"/>
              </p:cNvSpPr>
              <p:nvPr/>
            </p:nvSpPr>
            <p:spPr bwMode="auto">
              <a:xfrm flipH="1" flipV="1">
                <a:off x="3723" y="19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29" name="Freeform 2581"/>
              <p:cNvSpPr>
                <a:spLocks/>
              </p:cNvSpPr>
              <p:nvPr/>
            </p:nvSpPr>
            <p:spPr bwMode="auto">
              <a:xfrm>
                <a:off x="3689" y="1881"/>
                <a:ext cx="34" cy="36"/>
              </a:xfrm>
              <a:custGeom>
                <a:avLst/>
                <a:gdLst>
                  <a:gd name="T0" fmla="*/ 145 w 234"/>
                  <a:gd name="T1" fmla="*/ 249 h 249"/>
                  <a:gd name="T2" fmla="*/ 190 w 234"/>
                  <a:gd name="T3" fmla="*/ 213 h 249"/>
                  <a:gd name="T4" fmla="*/ 234 w 234"/>
                  <a:gd name="T5" fmla="*/ 176 h 249"/>
                  <a:gd name="T6" fmla="*/ 88 w 234"/>
                  <a:gd name="T7" fmla="*/ 0 h 249"/>
                  <a:gd name="T8" fmla="*/ 44 w 234"/>
                  <a:gd name="T9" fmla="*/ 37 h 249"/>
                  <a:gd name="T10" fmla="*/ 0 w 234"/>
                  <a:gd name="T11" fmla="*/ 74 h 249"/>
                  <a:gd name="T12" fmla="*/ 145 w 234"/>
                  <a:gd name="T13" fmla="*/ 249 h 2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4"/>
                  <a:gd name="T22" fmla="*/ 0 h 249"/>
                  <a:gd name="T23" fmla="*/ 234 w 234"/>
                  <a:gd name="T24" fmla="*/ 249 h 2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4" h="249">
                    <a:moveTo>
                      <a:pt x="145" y="249"/>
                    </a:moveTo>
                    <a:lnTo>
                      <a:pt x="190" y="213"/>
                    </a:lnTo>
                    <a:lnTo>
                      <a:pt x="234" y="176"/>
                    </a:lnTo>
                    <a:lnTo>
                      <a:pt x="88" y="0"/>
                    </a:lnTo>
                    <a:lnTo>
                      <a:pt x="44" y="37"/>
                    </a:lnTo>
                    <a:lnTo>
                      <a:pt x="0" y="74"/>
                    </a:lnTo>
                    <a:lnTo>
                      <a:pt x="145" y="2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30" name="Freeform 2582"/>
              <p:cNvSpPr>
                <a:spLocks/>
              </p:cNvSpPr>
              <p:nvPr/>
            </p:nvSpPr>
            <p:spPr bwMode="auto">
              <a:xfrm>
                <a:off x="3689" y="1881"/>
                <a:ext cx="34" cy="36"/>
              </a:xfrm>
              <a:custGeom>
                <a:avLst/>
                <a:gdLst>
                  <a:gd name="T0" fmla="*/ 145 w 234"/>
                  <a:gd name="T1" fmla="*/ 249 h 249"/>
                  <a:gd name="T2" fmla="*/ 190 w 234"/>
                  <a:gd name="T3" fmla="*/ 213 h 249"/>
                  <a:gd name="T4" fmla="*/ 234 w 234"/>
                  <a:gd name="T5" fmla="*/ 176 h 249"/>
                  <a:gd name="T6" fmla="*/ 88 w 234"/>
                  <a:gd name="T7" fmla="*/ 0 h 249"/>
                  <a:gd name="T8" fmla="*/ 44 w 234"/>
                  <a:gd name="T9" fmla="*/ 37 h 249"/>
                  <a:gd name="T10" fmla="*/ 0 w 234"/>
                  <a:gd name="T11" fmla="*/ 74 h 249"/>
                  <a:gd name="T12" fmla="*/ 145 w 234"/>
                  <a:gd name="T13" fmla="*/ 249 h 2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4"/>
                  <a:gd name="T22" fmla="*/ 0 h 249"/>
                  <a:gd name="T23" fmla="*/ 234 w 234"/>
                  <a:gd name="T24" fmla="*/ 249 h 2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4" h="249">
                    <a:moveTo>
                      <a:pt x="145" y="249"/>
                    </a:moveTo>
                    <a:lnTo>
                      <a:pt x="190" y="213"/>
                    </a:lnTo>
                    <a:lnTo>
                      <a:pt x="234" y="176"/>
                    </a:lnTo>
                    <a:lnTo>
                      <a:pt x="88" y="0"/>
                    </a:lnTo>
                    <a:lnTo>
                      <a:pt x="44" y="37"/>
                    </a:lnTo>
                    <a:lnTo>
                      <a:pt x="0" y="74"/>
                    </a:lnTo>
                    <a:lnTo>
                      <a:pt x="145" y="2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31" name="Freeform 2583"/>
              <p:cNvSpPr>
                <a:spLocks/>
              </p:cNvSpPr>
              <p:nvPr/>
            </p:nvSpPr>
            <p:spPr bwMode="auto">
              <a:xfrm>
                <a:off x="3696" y="1880"/>
                <a:ext cx="6" cy="7"/>
              </a:xfrm>
              <a:custGeom>
                <a:avLst/>
                <a:gdLst>
                  <a:gd name="T0" fmla="*/ 0 w 44"/>
                  <a:gd name="T1" fmla="*/ 48 h 48"/>
                  <a:gd name="T2" fmla="*/ 44 w 44"/>
                  <a:gd name="T3" fmla="*/ 11 h 48"/>
                  <a:gd name="T4" fmla="*/ 40 w 44"/>
                  <a:gd name="T5" fmla="*/ 7 h 48"/>
                  <a:gd name="T6" fmla="*/ 32 w 44"/>
                  <a:gd name="T7" fmla="*/ 0 h 48"/>
                  <a:gd name="T8" fmla="*/ 0 w 44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48"/>
                  <a:gd name="T17" fmla="*/ 44 w 44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48">
                    <a:moveTo>
                      <a:pt x="0" y="48"/>
                    </a:moveTo>
                    <a:lnTo>
                      <a:pt x="44" y="11"/>
                    </a:lnTo>
                    <a:lnTo>
                      <a:pt x="40" y="7"/>
                    </a:lnTo>
                    <a:lnTo>
                      <a:pt x="32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32" name="Freeform 2584"/>
              <p:cNvSpPr>
                <a:spLocks/>
              </p:cNvSpPr>
              <p:nvPr/>
            </p:nvSpPr>
            <p:spPr bwMode="auto">
              <a:xfrm>
                <a:off x="3700" y="1880"/>
                <a:ext cx="2" cy="1"/>
              </a:xfrm>
              <a:custGeom>
                <a:avLst/>
                <a:gdLst>
                  <a:gd name="T0" fmla="*/ 12 w 12"/>
                  <a:gd name="T1" fmla="*/ 11 h 11"/>
                  <a:gd name="T2" fmla="*/ 8 w 12"/>
                  <a:gd name="T3" fmla="*/ 7 h 11"/>
                  <a:gd name="T4" fmla="*/ 0 w 12"/>
                  <a:gd name="T5" fmla="*/ 0 h 11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1"/>
                  <a:gd name="T11" fmla="*/ 12 w 12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1">
                    <a:moveTo>
                      <a:pt x="12" y="11"/>
                    </a:moveTo>
                    <a:lnTo>
                      <a:pt x="8" y="7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33" name="Freeform 2585"/>
              <p:cNvSpPr>
                <a:spLocks/>
              </p:cNvSpPr>
              <p:nvPr/>
            </p:nvSpPr>
            <p:spPr bwMode="auto">
              <a:xfrm>
                <a:off x="3668" y="1865"/>
                <a:ext cx="32" cy="29"/>
              </a:xfrm>
              <a:custGeom>
                <a:avLst/>
                <a:gdLst>
                  <a:gd name="T0" fmla="*/ 158 w 222"/>
                  <a:gd name="T1" fmla="*/ 203 h 203"/>
                  <a:gd name="T2" fmla="*/ 190 w 222"/>
                  <a:gd name="T3" fmla="*/ 155 h 203"/>
                  <a:gd name="T4" fmla="*/ 222 w 222"/>
                  <a:gd name="T5" fmla="*/ 107 h 203"/>
                  <a:gd name="T6" fmla="*/ 65 w 222"/>
                  <a:gd name="T7" fmla="*/ 0 h 203"/>
                  <a:gd name="T8" fmla="*/ 32 w 222"/>
                  <a:gd name="T9" fmla="*/ 47 h 203"/>
                  <a:gd name="T10" fmla="*/ 0 w 222"/>
                  <a:gd name="T11" fmla="*/ 95 h 203"/>
                  <a:gd name="T12" fmla="*/ 158 w 222"/>
                  <a:gd name="T13" fmla="*/ 203 h 20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"/>
                  <a:gd name="T22" fmla="*/ 0 h 203"/>
                  <a:gd name="T23" fmla="*/ 222 w 222"/>
                  <a:gd name="T24" fmla="*/ 203 h 20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" h="203">
                    <a:moveTo>
                      <a:pt x="158" y="203"/>
                    </a:moveTo>
                    <a:lnTo>
                      <a:pt x="190" y="155"/>
                    </a:lnTo>
                    <a:lnTo>
                      <a:pt x="222" y="107"/>
                    </a:lnTo>
                    <a:lnTo>
                      <a:pt x="65" y="0"/>
                    </a:lnTo>
                    <a:lnTo>
                      <a:pt x="32" y="47"/>
                    </a:lnTo>
                    <a:lnTo>
                      <a:pt x="0" y="95"/>
                    </a:lnTo>
                    <a:lnTo>
                      <a:pt x="158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34" name="Freeform 2586"/>
              <p:cNvSpPr>
                <a:spLocks/>
              </p:cNvSpPr>
              <p:nvPr/>
            </p:nvSpPr>
            <p:spPr bwMode="auto">
              <a:xfrm>
                <a:off x="3668" y="1865"/>
                <a:ext cx="32" cy="29"/>
              </a:xfrm>
              <a:custGeom>
                <a:avLst/>
                <a:gdLst>
                  <a:gd name="T0" fmla="*/ 158 w 222"/>
                  <a:gd name="T1" fmla="*/ 203 h 203"/>
                  <a:gd name="T2" fmla="*/ 190 w 222"/>
                  <a:gd name="T3" fmla="*/ 155 h 203"/>
                  <a:gd name="T4" fmla="*/ 222 w 222"/>
                  <a:gd name="T5" fmla="*/ 107 h 203"/>
                  <a:gd name="T6" fmla="*/ 65 w 222"/>
                  <a:gd name="T7" fmla="*/ 0 h 203"/>
                  <a:gd name="T8" fmla="*/ 32 w 222"/>
                  <a:gd name="T9" fmla="*/ 47 h 203"/>
                  <a:gd name="T10" fmla="*/ 0 w 222"/>
                  <a:gd name="T11" fmla="*/ 95 h 203"/>
                  <a:gd name="T12" fmla="*/ 158 w 222"/>
                  <a:gd name="T13" fmla="*/ 203 h 20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"/>
                  <a:gd name="T22" fmla="*/ 0 h 203"/>
                  <a:gd name="T23" fmla="*/ 222 w 222"/>
                  <a:gd name="T24" fmla="*/ 203 h 20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" h="203">
                    <a:moveTo>
                      <a:pt x="158" y="203"/>
                    </a:moveTo>
                    <a:lnTo>
                      <a:pt x="190" y="155"/>
                    </a:lnTo>
                    <a:lnTo>
                      <a:pt x="222" y="107"/>
                    </a:lnTo>
                    <a:lnTo>
                      <a:pt x="65" y="0"/>
                    </a:lnTo>
                    <a:lnTo>
                      <a:pt x="32" y="47"/>
                    </a:lnTo>
                    <a:lnTo>
                      <a:pt x="0" y="95"/>
                    </a:lnTo>
                    <a:lnTo>
                      <a:pt x="158" y="20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35" name="Freeform 2587"/>
              <p:cNvSpPr>
                <a:spLocks/>
              </p:cNvSpPr>
              <p:nvPr/>
            </p:nvSpPr>
            <p:spPr bwMode="auto">
              <a:xfrm>
                <a:off x="3673" y="1863"/>
                <a:ext cx="5" cy="8"/>
              </a:xfrm>
              <a:custGeom>
                <a:avLst/>
                <a:gdLst>
                  <a:gd name="T0" fmla="*/ 0 w 33"/>
                  <a:gd name="T1" fmla="*/ 56 h 56"/>
                  <a:gd name="T2" fmla="*/ 33 w 33"/>
                  <a:gd name="T3" fmla="*/ 9 h 56"/>
                  <a:gd name="T4" fmla="*/ 27 w 33"/>
                  <a:gd name="T5" fmla="*/ 5 h 56"/>
                  <a:gd name="T6" fmla="*/ 22 w 33"/>
                  <a:gd name="T7" fmla="*/ 3 h 56"/>
                  <a:gd name="T8" fmla="*/ 13 w 33"/>
                  <a:gd name="T9" fmla="*/ 0 h 56"/>
                  <a:gd name="T10" fmla="*/ 0 w 33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56"/>
                  <a:gd name="T20" fmla="*/ 33 w 33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56">
                    <a:moveTo>
                      <a:pt x="0" y="56"/>
                    </a:moveTo>
                    <a:lnTo>
                      <a:pt x="33" y="9"/>
                    </a:lnTo>
                    <a:lnTo>
                      <a:pt x="27" y="5"/>
                    </a:lnTo>
                    <a:lnTo>
                      <a:pt x="22" y="3"/>
                    </a:lnTo>
                    <a:lnTo>
                      <a:pt x="13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36" name="Freeform 2588"/>
              <p:cNvSpPr>
                <a:spLocks/>
              </p:cNvSpPr>
              <p:nvPr/>
            </p:nvSpPr>
            <p:spPr bwMode="auto">
              <a:xfrm>
                <a:off x="3675" y="1863"/>
                <a:ext cx="3" cy="2"/>
              </a:xfrm>
              <a:custGeom>
                <a:avLst/>
                <a:gdLst>
                  <a:gd name="T0" fmla="*/ 20 w 20"/>
                  <a:gd name="T1" fmla="*/ 9 h 9"/>
                  <a:gd name="T2" fmla="*/ 14 w 20"/>
                  <a:gd name="T3" fmla="*/ 5 h 9"/>
                  <a:gd name="T4" fmla="*/ 9 w 20"/>
                  <a:gd name="T5" fmla="*/ 3 h 9"/>
                  <a:gd name="T6" fmla="*/ 0 w 20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9"/>
                  <a:gd name="T14" fmla="*/ 20 w 2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9">
                    <a:moveTo>
                      <a:pt x="20" y="9"/>
                    </a:moveTo>
                    <a:lnTo>
                      <a:pt x="14" y="5"/>
                    </a:lnTo>
                    <a:lnTo>
                      <a:pt x="9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37" name="Freeform 2589"/>
              <p:cNvSpPr>
                <a:spLocks/>
              </p:cNvSpPr>
              <p:nvPr/>
            </p:nvSpPr>
            <p:spPr bwMode="auto">
              <a:xfrm>
                <a:off x="3648" y="1858"/>
                <a:ext cx="27" cy="21"/>
              </a:xfrm>
              <a:custGeom>
                <a:avLst/>
                <a:gdLst>
                  <a:gd name="T0" fmla="*/ 163 w 188"/>
                  <a:gd name="T1" fmla="*/ 150 h 150"/>
                  <a:gd name="T2" fmla="*/ 175 w 188"/>
                  <a:gd name="T3" fmla="*/ 93 h 150"/>
                  <a:gd name="T4" fmla="*/ 188 w 188"/>
                  <a:gd name="T5" fmla="*/ 37 h 150"/>
                  <a:gd name="T6" fmla="*/ 24 w 188"/>
                  <a:gd name="T7" fmla="*/ 0 h 150"/>
                  <a:gd name="T8" fmla="*/ 12 w 188"/>
                  <a:gd name="T9" fmla="*/ 57 h 150"/>
                  <a:gd name="T10" fmla="*/ 0 w 188"/>
                  <a:gd name="T11" fmla="*/ 113 h 150"/>
                  <a:gd name="T12" fmla="*/ 163 w 188"/>
                  <a:gd name="T13" fmla="*/ 150 h 1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150"/>
                  <a:gd name="T23" fmla="*/ 188 w 188"/>
                  <a:gd name="T24" fmla="*/ 150 h 1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150">
                    <a:moveTo>
                      <a:pt x="163" y="150"/>
                    </a:moveTo>
                    <a:lnTo>
                      <a:pt x="175" y="93"/>
                    </a:lnTo>
                    <a:lnTo>
                      <a:pt x="188" y="37"/>
                    </a:lnTo>
                    <a:lnTo>
                      <a:pt x="24" y="0"/>
                    </a:lnTo>
                    <a:lnTo>
                      <a:pt x="12" y="57"/>
                    </a:lnTo>
                    <a:lnTo>
                      <a:pt x="0" y="113"/>
                    </a:lnTo>
                    <a:lnTo>
                      <a:pt x="163" y="1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38" name="Freeform 2590"/>
              <p:cNvSpPr>
                <a:spLocks/>
              </p:cNvSpPr>
              <p:nvPr/>
            </p:nvSpPr>
            <p:spPr bwMode="auto">
              <a:xfrm>
                <a:off x="3648" y="1858"/>
                <a:ext cx="27" cy="21"/>
              </a:xfrm>
              <a:custGeom>
                <a:avLst/>
                <a:gdLst>
                  <a:gd name="T0" fmla="*/ 163 w 188"/>
                  <a:gd name="T1" fmla="*/ 150 h 150"/>
                  <a:gd name="T2" fmla="*/ 175 w 188"/>
                  <a:gd name="T3" fmla="*/ 93 h 150"/>
                  <a:gd name="T4" fmla="*/ 188 w 188"/>
                  <a:gd name="T5" fmla="*/ 37 h 150"/>
                  <a:gd name="T6" fmla="*/ 24 w 188"/>
                  <a:gd name="T7" fmla="*/ 0 h 150"/>
                  <a:gd name="T8" fmla="*/ 12 w 188"/>
                  <a:gd name="T9" fmla="*/ 57 h 150"/>
                  <a:gd name="T10" fmla="*/ 0 w 188"/>
                  <a:gd name="T11" fmla="*/ 113 h 150"/>
                  <a:gd name="T12" fmla="*/ 163 w 188"/>
                  <a:gd name="T13" fmla="*/ 150 h 1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150"/>
                  <a:gd name="T23" fmla="*/ 188 w 188"/>
                  <a:gd name="T24" fmla="*/ 150 h 1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150">
                    <a:moveTo>
                      <a:pt x="163" y="150"/>
                    </a:moveTo>
                    <a:lnTo>
                      <a:pt x="175" y="93"/>
                    </a:lnTo>
                    <a:lnTo>
                      <a:pt x="188" y="37"/>
                    </a:lnTo>
                    <a:lnTo>
                      <a:pt x="24" y="0"/>
                    </a:lnTo>
                    <a:lnTo>
                      <a:pt x="12" y="57"/>
                    </a:lnTo>
                    <a:lnTo>
                      <a:pt x="0" y="113"/>
                    </a:lnTo>
                    <a:lnTo>
                      <a:pt x="163" y="1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39" name="Freeform 2591"/>
              <p:cNvSpPr>
                <a:spLocks/>
              </p:cNvSpPr>
              <p:nvPr/>
            </p:nvSpPr>
            <p:spPr bwMode="auto">
              <a:xfrm>
                <a:off x="3648" y="1858"/>
                <a:ext cx="3" cy="8"/>
              </a:xfrm>
              <a:custGeom>
                <a:avLst/>
                <a:gdLst>
                  <a:gd name="T0" fmla="*/ 12 w 24"/>
                  <a:gd name="T1" fmla="*/ 58 h 58"/>
                  <a:gd name="T2" fmla="*/ 24 w 24"/>
                  <a:gd name="T3" fmla="*/ 1 h 58"/>
                  <a:gd name="T4" fmla="*/ 19 w 24"/>
                  <a:gd name="T5" fmla="*/ 0 h 58"/>
                  <a:gd name="T6" fmla="*/ 12 w 24"/>
                  <a:gd name="T7" fmla="*/ 0 h 58"/>
                  <a:gd name="T8" fmla="*/ 0 w 24"/>
                  <a:gd name="T9" fmla="*/ 1 h 58"/>
                  <a:gd name="T10" fmla="*/ 12 w 24"/>
                  <a:gd name="T11" fmla="*/ 58 h 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"/>
                  <a:gd name="T19" fmla="*/ 0 h 58"/>
                  <a:gd name="T20" fmla="*/ 24 w 24"/>
                  <a:gd name="T21" fmla="*/ 58 h 5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" h="58">
                    <a:moveTo>
                      <a:pt x="12" y="58"/>
                    </a:moveTo>
                    <a:lnTo>
                      <a:pt x="24" y="1"/>
                    </a:lnTo>
                    <a:lnTo>
                      <a:pt x="19" y="0"/>
                    </a:lnTo>
                    <a:lnTo>
                      <a:pt x="12" y="0"/>
                    </a:lnTo>
                    <a:lnTo>
                      <a:pt x="0" y="1"/>
                    </a:lnTo>
                    <a:lnTo>
                      <a:pt x="12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40" name="Freeform 2592"/>
              <p:cNvSpPr>
                <a:spLocks/>
              </p:cNvSpPr>
              <p:nvPr/>
            </p:nvSpPr>
            <p:spPr bwMode="auto">
              <a:xfrm>
                <a:off x="3648" y="1858"/>
                <a:ext cx="3" cy="1"/>
              </a:xfrm>
              <a:custGeom>
                <a:avLst/>
                <a:gdLst>
                  <a:gd name="T0" fmla="*/ 24 w 24"/>
                  <a:gd name="T1" fmla="*/ 1 h 1"/>
                  <a:gd name="T2" fmla="*/ 19 w 24"/>
                  <a:gd name="T3" fmla="*/ 0 h 1"/>
                  <a:gd name="T4" fmla="*/ 12 w 24"/>
                  <a:gd name="T5" fmla="*/ 0 h 1"/>
                  <a:gd name="T6" fmla="*/ 0 w 24"/>
                  <a:gd name="T7" fmla="*/ 1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1"/>
                  <a:gd name="T14" fmla="*/ 24 w 24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1">
                    <a:moveTo>
                      <a:pt x="24" y="1"/>
                    </a:moveTo>
                    <a:lnTo>
                      <a:pt x="19" y="0"/>
                    </a:lnTo>
                    <a:lnTo>
                      <a:pt x="12" y="0"/>
                    </a:lnTo>
                    <a:lnTo>
                      <a:pt x="0" y="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41" name="Freeform 2593"/>
              <p:cNvSpPr>
                <a:spLocks/>
              </p:cNvSpPr>
              <p:nvPr/>
            </p:nvSpPr>
            <p:spPr bwMode="auto">
              <a:xfrm>
                <a:off x="962" y="1858"/>
                <a:ext cx="10" cy="16"/>
              </a:xfrm>
              <a:custGeom>
                <a:avLst/>
                <a:gdLst>
                  <a:gd name="T0" fmla="*/ 58 w 70"/>
                  <a:gd name="T1" fmla="*/ 58 h 114"/>
                  <a:gd name="T2" fmla="*/ 46 w 70"/>
                  <a:gd name="T3" fmla="*/ 114 h 114"/>
                  <a:gd name="T4" fmla="*/ 33 w 70"/>
                  <a:gd name="T5" fmla="*/ 110 h 114"/>
                  <a:gd name="T6" fmla="*/ 22 w 70"/>
                  <a:gd name="T7" fmla="*/ 103 h 114"/>
                  <a:gd name="T8" fmla="*/ 13 w 70"/>
                  <a:gd name="T9" fmla="*/ 94 h 114"/>
                  <a:gd name="T10" fmla="*/ 6 w 70"/>
                  <a:gd name="T11" fmla="*/ 83 h 114"/>
                  <a:gd name="T12" fmla="*/ 1 w 70"/>
                  <a:gd name="T13" fmla="*/ 71 h 114"/>
                  <a:gd name="T14" fmla="*/ 0 w 70"/>
                  <a:gd name="T15" fmla="*/ 59 h 114"/>
                  <a:gd name="T16" fmla="*/ 1 w 70"/>
                  <a:gd name="T17" fmla="*/ 46 h 114"/>
                  <a:gd name="T18" fmla="*/ 6 w 70"/>
                  <a:gd name="T19" fmla="*/ 33 h 114"/>
                  <a:gd name="T20" fmla="*/ 12 w 70"/>
                  <a:gd name="T21" fmla="*/ 22 h 114"/>
                  <a:gd name="T22" fmla="*/ 21 w 70"/>
                  <a:gd name="T23" fmla="*/ 13 h 114"/>
                  <a:gd name="T24" fmla="*/ 32 w 70"/>
                  <a:gd name="T25" fmla="*/ 6 h 114"/>
                  <a:gd name="T26" fmla="*/ 44 w 70"/>
                  <a:gd name="T27" fmla="*/ 1 h 114"/>
                  <a:gd name="T28" fmla="*/ 57 w 70"/>
                  <a:gd name="T29" fmla="*/ 0 h 114"/>
                  <a:gd name="T30" fmla="*/ 70 w 70"/>
                  <a:gd name="T31" fmla="*/ 1 h 114"/>
                  <a:gd name="T32" fmla="*/ 58 w 70"/>
                  <a:gd name="T33" fmla="*/ 58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0"/>
                  <a:gd name="T52" fmla="*/ 0 h 114"/>
                  <a:gd name="T53" fmla="*/ 70 w 70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0" h="114">
                    <a:moveTo>
                      <a:pt x="58" y="58"/>
                    </a:moveTo>
                    <a:lnTo>
                      <a:pt x="46" y="114"/>
                    </a:lnTo>
                    <a:lnTo>
                      <a:pt x="33" y="110"/>
                    </a:lnTo>
                    <a:lnTo>
                      <a:pt x="22" y="103"/>
                    </a:lnTo>
                    <a:lnTo>
                      <a:pt x="13" y="94"/>
                    </a:lnTo>
                    <a:lnTo>
                      <a:pt x="6" y="83"/>
                    </a:lnTo>
                    <a:lnTo>
                      <a:pt x="1" y="71"/>
                    </a:lnTo>
                    <a:lnTo>
                      <a:pt x="0" y="59"/>
                    </a:lnTo>
                    <a:lnTo>
                      <a:pt x="1" y="46"/>
                    </a:lnTo>
                    <a:lnTo>
                      <a:pt x="6" y="33"/>
                    </a:lnTo>
                    <a:lnTo>
                      <a:pt x="12" y="22"/>
                    </a:lnTo>
                    <a:lnTo>
                      <a:pt x="21" y="13"/>
                    </a:lnTo>
                    <a:lnTo>
                      <a:pt x="32" y="6"/>
                    </a:lnTo>
                    <a:lnTo>
                      <a:pt x="44" y="1"/>
                    </a:lnTo>
                    <a:lnTo>
                      <a:pt x="57" y="0"/>
                    </a:lnTo>
                    <a:lnTo>
                      <a:pt x="70" y="1"/>
                    </a:lnTo>
                    <a:lnTo>
                      <a:pt x="58" y="58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42" name="Freeform 2594"/>
              <p:cNvSpPr>
                <a:spLocks/>
              </p:cNvSpPr>
              <p:nvPr/>
            </p:nvSpPr>
            <p:spPr bwMode="auto">
              <a:xfrm>
                <a:off x="962" y="1858"/>
                <a:ext cx="10" cy="16"/>
              </a:xfrm>
              <a:custGeom>
                <a:avLst/>
                <a:gdLst>
                  <a:gd name="T0" fmla="*/ 46 w 70"/>
                  <a:gd name="T1" fmla="*/ 114 h 114"/>
                  <a:gd name="T2" fmla="*/ 33 w 70"/>
                  <a:gd name="T3" fmla="*/ 110 h 114"/>
                  <a:gd name="T4" fmla="*/ 22 w 70"/>
                  <a:gd name="T5" fmla="*/ 103 h 114"/>
                  <a:gd name="T6" fmla="*/ 13 w 70"/>
                  <a:gd name="T7" fmla="*/ 94 h 114"/>
                  <a:gd name="T8" fmla="*/ 6 w 70"/>
                  <a:gd name="T9" fmla="*/ 83 h 114"/>
                  <a:gd name="T10" fmla="*/ 1 w 70"/>
                  <a:gd name="T11" fmla="*/ 71 h 114"/>
                  <a:gd name="T12" fmla="*/ 0 w 70"/>
                  <a:gd name="T13" fmla="*/ 59 h 114"/>
                  <a:gd name="T14" fmla="*/ 1 w 70"/>
                  <a:gd name="T15" fmla="*/ 46 h 114"/>
                  <a:gd name="T16" fmla="*/ 6 w 70"/>
                  <a:gd name="T17" fmla="*/ 33 h 114"/>
                  <a:gd name="T18" fmla="*/ 12 w 70"/>
                  <a:gd name="T19" fmla="*/ 22 h 114"/>
                  <a:gd name="T20" fmla="*/ 21 w 70"/>
                  <a:gd name="T21" fmla="*/ 13 h 114"/>
                  <a:gd name="T22" fmla="*/ 32 w 70"/>
                  <a:gd name="T23" fmla="*/ 6 h 114"/>
                  <a:gd name="T24" fmla="*/ 44 w 70"/>
                  <a:gd name="T25" fmla="*/ 1 h 114"/>
                  <a:gd name="T26" fmla="*/ 57 w 70"/>
                  <a:gd name="T27" fmla="*/ 0 h 114"/>
                  <a:gd name="T28" fmla="*/ 70 w 70"/>
                  <a:gd name="T29" fmla="*/ 1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0"/>
                  <a:gd name="T46" fmla="*/ 0 h 114"/>
                  <a:gd name="T47" fmla="*/ 70 w 70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0" h="114">
                    <a:moveTo>
                      <a:pt x="46" y="114"/>
                    </a:moveTo>
                    <a:lnTo>
                      <a:pt x="33" y="110"/>
                    </a:lnTo>
                    <a:lnTo>
                      <a:pt x="22" y="103"/>
                    </a:lnTo>
                    <a:lnTo>
                      <a:pt x="13" y="94"/>
                    </a:lnTo>
                    <a:lnTo>
                      <a:pt x="6" y="83"/>
                    </a:lnTo>
                    <a:lnTo>
                      <a:pt x="1" y="71"/>
                    </a:lnTo>
                    <a:lnTo>
                      <a:pt x="0" y="59"/>
                    </a:lnTo>
                    <a:lnTo>
                      <a:pt x="1" y="46"/>
                    </a:lnTo>
                    <a:lnTo>
                      <a:pt x="6" y="33"/>
                    </a:lnTo>
                    <a:lnTo>
                      <a:pt x="12" y="22"/>
                    </a:lnTo>
                    <a:lnTo>
                      <a:pt x="21" y="13"/>
                    </a:lnTo>
                    <a:lnTo>
                      <a:pt x="32" y="6"/>
                    </a:lnTo>
                    <a:lnTo>
                      <a:pt x="44" y="1"/>
                    </a:lnTo>
                    <a:lnTo>
                      <a:pt x="57" y="0"/>
                    </a:lnTo>
                    <a:lnTo>
                      <a:pt x="70" y="1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43" name="Freeform 2595"/>
              <p:cNvSpPr>
                <a:spLocks/>
              </p:cNvSpPr>
              <p:nvPr/>
            </p:nvSpPr>
            <p:spPr bwMode="auto">
              <a:xfrm>
                <a:off x="969" y="1858"/>
                <a:ext cx="26" cy="21"/>
              </a:xfrm>
              <a:custGeom>
                <a:avLst/>
                <a:gdLst>
                  <a:gd name="T0" fmla="*/ 24 w 183"/>
                  <a:gd name="T1" fmla="*/ 0 h 148"/>
                  <a:gd name="T2" fmla="*/ 12 w 183"/>
                  <a:gd name="T3" fmla="*/ 57 h 148"/>
                  <a:gd name="T4" fmla="*/ 0 w 183"/>
                  <a:gd name="T5" fmla="*/ 113 h 148"/>
                  <a:gd name="T6" fmla="*/ 158 w 183"/>
                  <a:gd name="T7" fmla="*/ 148 h 148"/>
                  <a:gd name="T8" fmla="*/ 170 w 183"/>
                  <a:gd name="T9" fmla="*/ 91 h 148"/>
                  <a:gd name="T10" fmla="*/ 183 w 183"/>
                  <a:gd name="T11" fmla="*/ 35 h 148"/>
                  <a:gd name="T12" fmla="*/ 24 w 183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148"/>
                  <a:gd name="T23" fmla="*/ 183 w 183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148">
                    <a:moveTo>
                      <a:pt x="24" y="0"/>
                    </a:moveTo>
                    <a:lnTo>
                      <a:pt x="12" y="57"/>
                    </a:lnTo>
                    <a:lnTo>
                      <a:pt x="0" y="113"/>
                    </a:lnTo>
                    <a:lnTo>
                      <a:pt x="158" y="148"/>
                    </a:lnTo>
                    <a:lnTo>
                      <a:pt x="170" y="91"/>
                    </a:lnTo>
                    <a:lnTo>
                      <a:pt x="183" y="3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44" name="Freeform 2596"/>
              <p:cNvSpPr>
                <a:spLocks/>
              </p:cNvSpPr>
              <p:nvPr/>
            </p:nvSpPr>
            <p:spPr bwMode="auto">
              <a:xfrm>
                <a:off x="969" y="1858"/>
                <a:ext cx="26" cy="21"/>
              </a:xfrm>
              <a:custGeom>
                <a:avLst/>
                <a:gdLst>
                  <a:gd name="T0" fmla="*/ 24 w 183"/>
                  <a:gd name="T1" fmla="*/ 0 h 148"/>
                  <a:gd name="T2" fmla="*/ 12 w 183"/>
                  <a:gd name="T3" fmla="*/ 57 h 148"/>
                  <a:gd name="T4" fmla="*/ 0 w 183"/>
                  <a:gd name="T5" fmla="*/ 113 h 148"/>
                  <a:gd name="T6" fmla="*/ 158 w 183"/>
                  <a:gd name="T7" fmla="*/ 148 h 148"/>
                  <a:gd name="T8" fmla="*/ 170 w 183"/>
                  <a:gd name="T9" fmla="*/ 91 h 148"/>
                  <a:gd name="T10" fmla="*/ 183 w 183"/>
                  <a:gd name="T11" fmla="*/ 35 h 148"/>
                  <a:gd name="T12" fmla="*/ 24 w 183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148"/>
                  <a:gd name="T23" fmla="*/ 183 w 183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148">
                    <a:moveTo>
                      <a:pt x="24" y="0"/>
                    </a:moveTo>
                    <a:lnTo>
                      <a:pt x="12" y="57"/>
                    </a:lnTo>
                    <a:lnTo>
                      <a:pt x="0" y="113"/>
                    </a:lnTo>
                    <a:lnTo>
                      <a:pt x="158" y="148"/>
                    </a:lnTo>
                    <a:lnTo>
                      <a:pt x="170" y="91"/>
                    </a:lnTo>
                    <a:lnTo>
                      <a:pt x="183" y="35"/>
                    </a:lnTo>
                    <a:lnTo>
                      <a:pt x="24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45" name="Freeform 2597"/>
              <p:cNvSpPr>
                <a:spLocks/>
              </p:cNvSpPr>
              <p:nvPr/>
            </p:nvSpPr>
            <p:spPr bwMode="auto">
              <a:xfrm>
                <a:off x="993" y="1863"/>
                <a:ext cx="5" cy="8"/>
              </a:xfrm>
              <a:custGeom>
                <a:avLst/>
                <a:gdLst>
                  <a:gd name="T0" fmla="*/ 0 w 33"/>
                  <a:gd name="T1" fmla="*/ 56 h 56"/>
                  <a:gd name="T2" fmla="*/ 13 w 33"/>
                  <a:gd name="T3" fmla="*/ 0 h 56"/>
                  <a:gd name="T4" fmla="*/ 19 w 33"/>
                  <a:gd name="T5" fmla="*/ 2 h 56"/>
                  <a:gd name="T6" fmla="*/ 25 w 33"/>
                  <a:gd name="T7" fmla="*/ 4 h 56"/>
                  <a:gd name="T8" fmla="*/ 33 w 33"/>
                  <a:gd name="T9" fmla="*/ 8 h 56"/>
                  <a:gd name="T10" fmla="*/ 0 w 33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56"/>
                  <a:gd name="T20" fmla="*/ 33 w 33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56">
                    <a:moveTo>
                      <a:pt x="0" y="56"/>
                    </a:moveTo>
                    <a:lnTo>
                      <a:pt x="13" y="0"/>
                    </a:lnTo>
                    <a:lnTo>
                      <a:pt x="19" y="2"/>
                    </a:lnTo>
                    <a:lnTo>
                      <a:pt x="25" y="4"/>
                    </a:lnTo>
                    <a:lnTo>
                      <a:pt x="33" y="8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46" name="Freeform 2598"/>
              <p:cNvSpPr>
                <a:spLocks/>
              </p:cNvSpPr>
              <p:nvPr/>
            </p:nvSpPr>
            <p:spPr bwMode="auto">
              <a:xfrm>
                <a:off x="995" y="1863"/>
                <a:ext cx="3" cy="1"/>
              </a:xfrm>
              <a:custGeom>
                <a:avLst/>
                <a:gdLst>
                  <a:gd name="T0" fmla="*/ 0 w 20"/>
                  <a:gd name="T1" fmla="*/ 0 h 8"/>
                  <a:gd name="T2" fmla="*/ 6 w 20"/>
                  <a:gd name="T3" fmla="*/ 2 h 8"/>
                  <a:gd name="T4" fmla="*/ 12 w 20"/>
                  <a:gd name="T5" fmla="*/ 4 h 8"/>
                  <a:gd name="T6" fmla="*/ 20 w 20"/>
                  <a:gd name="T7" fmla="*/ 8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8"/>
                  <a:gd name="T14" fmla="*/ 20 w 20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8">
                    <a:moveTo>
                      <a:pt x="0" y="0"/>
                    </a:moveTo>
                    <a:lnTo>
                      <a:pt x="6" y="2"/>
                    </a:lnTo>
                    <a:lnTo>
                      <a:pt x="12" y="4"/>
                    </a:lnTo>
                    <a:lnTo>
                      <a:pt x="20" y="8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47" name="Freeform 2599"/>
              <p:cNvSpPr>
                <a:spLocks/>
              </p:cNvSpPr>
              <p:nvPr/>
            </p:nvSpPr>
            <p:spPr bwMode="auto">
              <a:xfrm>
                <a:off x="989" y="1864"/>
                <a:ext cx="31" cy="28"/>
              </a:xfrm>
              <a:custGeom>
                <a:avLst/>
                <a:gdLst>
                  <a:gd name="T0" fmla="*/ 65 w 218"/>
                  <a:gd name="T1" fmla="*/ 0 h 198"/>
                  <a:gd name="T2" fmla="*/ 32 w 218"/>
                  <a:gd name="T3" fmla="*/ 48 h 198"/>
                  <a:gd name="T4" fmla="*/ 0 w 218"/>
                  <a:gd name="T5" fmla="*/ 96 h 198"/>
                  <a:gd name="T6" fmla="*/ 153 w 218"/>
                  <a:gd name="T7" fmla="*/ 198 h 198"/>
                  <a:gd name="T8" fmla="*/ 186 w 218"/>
                  <a:gd name="T9" fmla="*/ 150 h 198"/>
                  <a:gd name="T10" fmla="*/ 218 w 218"/>
                  <a:gd name="T11" fmla="*/ 103 h 198"/>
                  <a:gd name="T12" fmla="*/ 65 w 218"/>
                  <a:gd name="T13" fmla="*/ 0 h 1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8"/>
                  <a:gd name="T22" fmla="*/ 0 h 198"/>
                  <a:gd name="T23" fmla="*/ 218 w 218"/>
                  <a:gd name="T24" fmla="*/ 198 h 1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8" h="198">
                    <a:moveTo>
                      <a:pt x="65" y="0"/>
                    </a:moveTo>
                    <a:lnTo>
                      <a:pt x="32" y="48"/>
                    </a:lnTo>
                    <a:lnTo>
                      <a:pt x="0" y="96"/>
                    </a:lnTo>
                    <a:lnTo>
                      <a:pt x="153" y="198"/>
                    </a:lnTo>
                    <a:lnTo>
                      <a:pt x="186" y="150"/>
                    </a:lnTo>
                    <a:lnTo>
                      <a:pt x="218" y="10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48" name="Freeform 2600"/>
              <p:cNvSpPr>
                <a:spLocks/>
              </p:cNvSpPr>
              <p:nvPr/>
            </p:nvSpPr>
            <p:spPr bwMode="auto">
              <a:xfrm>
                <a:off x="989" y="1864"/>
                <a:ext cx="31" cy="28"/>
              </a:xfrm>
              <a:custGeom>
                <a:avLst/>
                <a:gdLst>
                  <a:gd name="T0" fmla="*/ 65 w 218"/>
                  <a:gd name="T1" fmla="*/ 0 h 198"/>
                  <a:gd name="T2" fmla="*/ 32 w 218"/>
                  <a:gd name="T3" fmla="*/ 48 h 198"/>
                  <a:gd name="T4" fmla="*/ 0 w 218"/>
                  <a:gd name="T5" fmla="*/ 96 h 198"/>
                  <a:gd name="T6" fmla="*/ 153 w 218"/>
                  <a:gd name="T7" fmla="*/ 198 h 198"/>
                  <a:gd name="T8" fmla="*/ 186 w 218"/>
                  <a:gd name="T9" fmla="*/ 150 h 198"/>
                  <a:gd name="T10" fmla="*/ 218 w 218"/>
                  <a:gd name="T11" fmla="*/ 103 h 198"/>
                  <a:gd name="T12" fmla="*/ 65 w 218"/>
                  <a:gd name="T13" fmla="*/ 0 h 1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8"/>
                  <a:gd name="T22" fmla="*/ 0 h 198"/>
                  <a:gd name="T23" fmla="*/ 218 w 218"/>
                  <a:gd name="T24" fmla="*/ 198 h 1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8" h="198">
                    <a:moveTo>
                      <a:pt x="65" y="0"/>
                    </a:moveTo>
                    <a:lnTo>
                      <a:pt x="32" y="48"/>
                    </a:lnTo>
                    <a:lnTo>
                      <a:pt x="0" y="96"/>
                    </a:lnTo>
                    <a:lnTo>
                      <a:pt x="153" y="198"/>
                    </a:lnTo>
                    <a:lnTo>
                      <a:pt x="186" y="150"/>
                    </a:lnTo>
                    <a:lnTo>
                      <a:pt x="218" y="103"/>
                    </a:lnTo>
                    <a:lnTo>
                      <a:pt x="65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49" name="Freeform 2601"/>
              <p:cNvSpPr>
                <a:spLocks/>
              </p:cNvSpPr>
              <p:nvPr/>
            </p:nvSpPr>
            <p:spPr bwMode="auto">
              <a:xfrm>
                <a:off x="1015" y="1879"/>
                <a:ext cx="6" cy="7"/>
              </a:xfrm>
              <a:custGeom>
                <a:avLst/>
                <a:gdLst>
                  <a:gd name="T0" fmla="*/ 0 w 43"/>
                  <a:gd name="T1" fmla="*/ 47 h 47"/>
                  <a:gd name="T2" fmla="*/ 32 w 43"/>
                  <a:gd name="T3" fmla="*/ 0 h 47"/>
                  <a:gd name="T4" fmla="*/ 37 w 43"/>
                  <a:gd name="T5" fmla="*/ 3 h 47"/>
                  <a:gd name="T6" fmla="*/ 43 w 43"/>
                  <a:gd name="T7" fmla="*/ 10 h 47"/>
                  <a:gd name="T8" fmla="*/ 0 w 43"/>
                  <a:gd name="T9" fmla="*/ 47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47"/>
                  <a:gd name="T17" fmla="*/ 43 w 43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47">
                    <a:moveTo>
                      <a:pt x="0" y="47"/>
                    </a:moveTo>
                    <a:lnTo>
                      <a:pt x="32" y="0"/>
                    </a:lnTo>
                    <a:lnTo>
                      <a:pt x="37" y="3"/>
                    </a:lnTo>
                    <a:lnTo>
                      <a:pt x="43" y="10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50" name="Freeform 2602"/>
              <p:cNvSpPr>
                <a:spLocks/>
              </p:cNvSpPr>
              <p:nvPr/>
            </p:nvSpPr>
            <p:spPr bwMode="auto">
              <a:xfrm>
                <a:off x="1020" y="1879"/>
                <a:ext cx="1" cy="1"/>
              </a:xfrm>
              <a:custGeom>
                <a:avLst/>
                <a:gdLst>
                  <a:gd name="T0" fmla="*/ 0 w 11"/>
                  <a:gd name="T1" fmla="*/ 0 h 10"/>
                  <a:gd name="T2" fmla="*/ 5 w 11"/>
                  <a:gd name="T3" fmla="*/ 3 h 10"/>
                  <a:gd name="T4" fmla="*/ 11 w 11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0"/>
                  <a:gd name="T11" fmla="*/ 11 w 11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0">
                    <a:moveTo>
                      <a:pt x="0" y="0"/>
                    </a:moveTo>
                    <a:lnTo>
                      <a:pt x="5" y="3"/>
                    </a:lnTo>
                    <a:lnTo>
                      <a:pt x="11" y="1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51" name="Freeform 2603"/>
              <p:cNvSpPr>
                <a:spLocks/>
              </p:cNvSpPr>
              <p:nvPr/>
            </p:nvSpPr>
            <p:spPr bwMode="auto">
              <a:xfrm>
                <a:off x="1009" y="1880"/>
                <a:ext cx="22" cy="22"/>
              </a:xfrm>
              <a:custGeom>
                <a:avLst/>
                <a:gdLst>
                  <a:gd name="T0" fmla="*/ 87 w 155"/>
                  <a:gd name="T1" fmla="*/ 0 h 154"/>
                  <a:gd name="T2" fmla="*/ 44 w 155"/>
                  <a:gd name="T3" fmla="*/ 37 h 154"/>
                  <a:gd name="T4" fmla="*/ 0 w 155"/>
                  <a:gd name="T5" fmla="*/ 75 h 154"/>
                  <a:gd name="T6" fmla="*/ 68 w 155"/>
                  <a:gd name="T7" fmla="*/ 154 h 154"/>
                  <a:gd name="T8" fmla="*/ 111 w 155"/>
                  <a:gd name="T9" fmla="*/ 116 h 154"/>
                  <a:gd name="T10" fmla="*/ 155 w 155"/>
                  <a:gd name="T11" fmla="*/ 78 h 154"/>
                  <a:gd name="T12" fmla="*/ 87 w 155"/>
                  <a:gd name="T13" fmla="*/ 0 h 1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4"/>
                  <a:gd name="T23" fmla="*/ 155 w 155"/>
                  <a:gd name="T24" fmla="*/ 154 h 1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4">
                    <a:moveTo>
                      <a:pt x="87" y="0"/>
                    </a:moveTo>
                    <a:lnTo>
                      <a:pt x="44" y="37"/>
                    </a:lnTo>
                    <a:lnTo>
                      <a:pt x="0" y="75"/>
                    </a:lnTo>
                    <a:lnTo>
                      <a:pt x="68" y="154"/>
                    </a:lnTo>
                    <a:lnTo>
                      <a:pt x="111" y="116"/>
                    </a:lnTo>
                    <a:lnTo>
                      <a:pt x="155" y="78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52" name="Freeform 2604"/>
              <p:cNvSpPr>
                <a:spLocks/>
              </p:cNvSpPr>
              <p:nvPr/>
            </p:nvSpPr>
            <p:spPr bwMode="auto">
              <a:xfrm>
                <a:off x="1009" y="1880"/>
                <a:ext cx="22" cy="22"/>
              </a:xfrm>
              <a:custGeom>
                <a:avLst/>
                <a:gdLst>
                  <a:gd name="T0" fmla="*/ 87 w 155"/>
                  <a:gd name="T1" fmla="*/ 0 h 154"/>
                  <a:gd name="T2" fmla="*/ 44 w 155"/>
                  <a:gd name="T3" fmla="*/ 37 h 154"/>
                  <a:gd name="T4" fmla="*/ 0 w 155"/>
                  <a:gd name="T5" fmla="*/ 75 h 154"/>
                  <a:gd name="T6" fmla="*/ 68 w 155"/>
                  <a:gd name="T7" fmla="*/ 154 h 154"/>
                  <a:gd name="T8" fmla="*/ 111 w 155"/>
                  <a:gd name="T9" fmla="*/ 116 h 154"/>
                  <a:gd name="T10" fmla="*/ 155 w 155"/>
                  <a:gd name="T11" fmla="*/ 78 h 154"/>
                  <a:gd name="T12" fmla="*/ 87 w 155"/>
                  <a:gd name="T13" fmla="*/ 0 h 1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4"/>
                  <a:gd name="T23" fmla="*/ 155 w 155"/>
                  <a:gd name="T24" fmla="*/ 154 h 1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4">
                    <a:moveTo>
                      <a:pt x="87" y="0"/>
                    </a:moveTo>
                    <a:lnTo>
                      <a:pt x="44" y="37"/>
                    </a:lnTo>
                    <a:lnTo>
                      <a:pt x="0" y="75"/>
                    </a:lnTo>
                    <a:lnTo>
                      <a:pt x="68" y="154"/>
                    </a:lnTo>
                    <a:lnTo>
                      <a:pt x="111" y="116"/>
                    </a:lnTo>
                    <a:lnTo>
                      <a:pt x="155" y="78"/>
                    </a:lnTo>
                    <a:lnTo>
                      <a:pt x="87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53" name="Freeform 2605"/>
              <p:cNvSpPr>
                <a:spLocks/>
              </p:cNvSpPr>
              <p:nvPr/>
            </p:nvSpPr>
            <p:spPr bwMode="auto">
              <a:xfrm>
                <a:off x="1019" y="1891"/>
                <a:ext cx="14" cy="14"/>
              </a:xfrm>
              <a:custGeom>
                <a:avLst/>
                <a:gdLst>
                  <a:gd name="T0" fmla="*/ 43 w 101"/>
                  <a:gd name="T1" fmla="*/ 38 h 96"/>
                  <a:gd name="T2" fmla="*/ 87 w 101"/>
                  <a:gd name="T3" fmla="*/ 0 h 96"/>
                  <a:gd name="T4" fmla="*/ 94 w 101"/>
                  <a:gd name="T5" fmla="*/ 12 h 96"/>
                  <a:gd name="T6" fmla="*/ 99 w 101"/>
                  <a:gd name="T7" fmla="*/ 24 h 96"/>
                  <a:gd name="T8" fmla="*/ 101 w 101"/>
                  <a:gd name="T9" fmla="*/ 36 h 96"/>
                  <a:gd name="T10" fmla="*/ 100 w 101"/>
                  <a:gd name="T11" fmla="*/ 49 h 96"/>
                  <a:gd name="T12" fmla="*/ 97 w 101"/>
                  <a:gd name="T13" fmla="*/ 61 h 96"/>
                  <a:gd name="T14" fmla="*/ 90 w 101"/>
                  <a:gd name="T15" fmla="*/ 73 h 96"/>
                  <a:gd name="T16" fmla="*/ 81 w 101"/>
                  <a:gd name="T17" fmla="*/ 81 h 96"/>
                  <a:gd name="T18" fmla="*/ 70 w 101"/>
                  <a:gd name="T19" fmla="*/ 89 h 96"/>
                  <a:gd name="T20" fmla="*/ 58 w 101"/>
                  <a:gd name="T21" fmla="*/ 94 h 96"/>
                  <a:gd name="T22" fmla="*/ 46 w 101"/>
                  <a:gd name="T23" fmla="*/ 96 h 96"/>
                  <a:gd name="T24" fmla="*/ 32 w 101"/>
                  <a:gd name="T25" fmla="*/ 95 h 96"/>
                  <a:gd name="T26" fmla="*/ 20 w 101"/>
                  <a:gd name="T27" fmla="*/ 91 h 96"/>
                  <a:gd name="T28" fmla="*/ 9 w 101"/>
                  <a:gd name="T29" fmla="*/ 85 h 96"/>
                  <a:gd name="T30" fmla="*/ 0 w 101"/>
                  <a:gd name="T31" fmla="*/ 76 h 96"/>
                  <a:gd name="T32" fmla="*/ 43 w 101"/>
                  <a:gd name="T33" fmla="*/ 38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1"/>
                  <a:gd name="T52" fmla="*/ 0 h 96"/>
                  <a:gd name="T53" fmla="*/ 101 w 101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1" h="96">
                    <a:moveTo>
                      <a:pt x="43" y="38"/>
                    </a:moveTo>
                    <a:lnTo>
                      <a:pt x="87" y="0"/>
                    </a:lnTo>
                    <a:lnTo>
                      <a:pt x="94" y="12"/>
                    </a:lnTo>
                    <a:lnTo>
                      <a:pt x="99" y="24"/>
                    </a:lnTo>
                    <a:lnTo>
                      <a:pt x="101" y="36"/>
                    </a:lnTo>
                    <a:lnTo>
                      <a:pt x="100" y="49"/>
                    </a:lnTo>
                    <a:lnTo>
                      <a:pt x="97" y="61"/>
                    </a:lnTo>
                    <a:lnTo>
                      <a:pt x="90" y="73"/>
                    </a:lnTo>
                    <a:lnTo>
                      <a:pt x="81" y="81"/>
                    </a:lnTo>
                    <a:lnTo>
                      <a:pt x="70" y="89"/>
                    </a:lnTo>
                    <a:lnTo>
                      <a:pt x="58" y="94"/>
                    </a:lnTo>
                    <a:lnTo>
                      <a:pt x="46" y="96"/>
                    </a:lnTo>
                    <a:lnTo>
                      <a:pt x="32" y="95"/>
                    </a:lnTo>
                    <a:lnTo>
                      <a:pt x="20" y="91"/>
                    </a:lnTo>
                    <a:lnTo>
                      <a:pt x="9" y="85"/>
                    </a:lnTo>
                    <a:lnTo>
                      <a:pt x="0" y="76"/>
                    </a:lnTo>
                    <a:lnTo>
                      <a:pt x="43" y="38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54" name="Freeform 2606"/>
              <p:cNvSpPr>
                <a:spLocks/>
              </p:cNvSpPr>
              <p:nvPr/>
            </p:nvSpPr>
            <p:spPr bwMode="auto">
              <a:xfrm>
                <a:off x="1019" y="1891"/>
                <a:ext cx="14" cy="14"/>
              </a:xfrm>
              <a:custGeom>
                <a:avLst/>
                <a:gdLst>
                  <a:gd name="T0" fmla="*/ 87 w 101"/>
                  <a:gd name="T1" fmla="*/ 0 h 96"/>
                  <a:gd name="T2" fmla="*/ 94 w 101"/>
                  <a:gd name="T3" fmla="*/ 12 h 96"/>
                  <a:gd name="T4" fmla="*/ 99 w 101"/>
                  <a:gd name="T5" fmla="*/ 24 h 96"/>
                  <a:gd name="T6" fmla="*/ 101 w 101"/>
                  <a:gd name="T7" fmla="*/ 36 h 96"/>
                  <a:gd name="T8" fmla="*/ 100 w 101"/>
                  <a:gd name="T9" fmla="*/ 49 h 96"/>
                  <a:gd name="T10" fmla="*/ 97 w 101"/>
                  <a:gd name="T11" fmla="*/ 61 h 96"/>
                  <a:gd name="T12" fmla="*/ 90 w 101"/>
                  <a:gd name="T13" fmla="*/ 73 h 96"/>
                  <a:gd name="T14" fmla="*/ 81 w 101"/>
                  <a:gd name="T15" fmla="*/ 81 h 96"/>
                  <a:gd name="T16" fmla="*/ 70 w 101"/>
                  <a:gd name="T17" fmla="*/ 89 h 96"/>
                  <a:gd name="T18" fmla="*/ 58 w 101"/>
                  <a:gd name="T19" fmla="*/ 94 h 96"/>
                  <a:gd name="T20" fmla="*/ 46 w 101"/>
                  <a:gd name="T21" fmla="*/ 96 h 96"/>
                  <a:gd name="T22" fmla="*/ 32 w 101"/>
                  <a:gd name="T23" fmla="*/ 95 h 96"/>
                  <a:gd name="T24" fmla="*/ 20 w 101"/>
                  <a:gd name="T25" fmla="*/ 91 h 96"/>
                  <a:gd name="T26" fmla="*/ 9 w 101"/>
                  <a:gd name="T27" fmla="*/ 85 h 96"/>
                  <a:gd name="T28" fmla="*/ 0 w 101"/>
                  <a:gd name="T29" fmla="*/ 76 h 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1"/>
                  <a:gd name="T46" fmla="*/ 0 h 96"/>
                  <a:gd name="T47" fmla="*/ 101 w 101"/>
                  <a:gd name="T48" fmla="*/ 96 h 9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1" h="96">
                    <a:moveTo>
                      <a:pt x="87" y="0"/>
                    </a:moveTo>
                    <a:lnTo>
                      <a:pt x="94" y="12"/>
                    </a:lnTo>
                    <a:lnTo>
                      <a:pt x="99" y="24"/>
                    </a:lnTo>
                    <a:lnTo>
                      <a:pt x="101" y="36"/>
                    </a:lnTo>
                    <a:lnTo>
                      <a:pt x="100" y="49"/>
                    </a:lnTo>
                    <a:lnTo>
                      <a:pt x="97" y="61"/>
                    </a:lnTo>
                    <a:lnTo>
                      <a:pt x="90" y="73"/>
                    </a:lnTo>
                    <a:lnTo>
                      <a:pt x="81" y="81"/>
                    </a:lnTo>
                    <a:lnTo>
                      <a:pt x="70" y="89"/>
                    </a:lnTo>
                    <a:lnTo>
                      <a:pt x="58" y="94"/>
                    </a:lnTo>
                    <a:lnTo>
                      <a:pt x="46" y="96"/>
                    </a:lnTo>
                    <a:lnTo>
                      <a:pt x="32" y="95"/>
                    </a:lnTo>
                    <a:lnTo>
                      <a:pt x="20" y="91"/>
                    </a:lnTo>
                    <a:lnTo>
                      <a:pt x="9" y="85"/>
                    </a:lnTo>
                    <a:lnTo>
                      <a:pt x="0" y="76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55" name="Freeform 2607"/>
              <p:cNvSpPr>
                <a:spLocks/>
              </p:cNvSpPr>
              <p:nvPr/>
            </p:nvSpPr>
            <p:spPr bwMode="auto">
              <a:xfrm>
                <a:off x="1032" y="1909"/>
                <a:ext cx="15" cy="13"/>
              </a:xfrm>
              <a:custGeom>
                <a:avLst/>
                <a:gdLst>
                  <a:gd name="T0" fmla="*/ 58 w 108"/>
                  <a:gd name="T1" fmla="*/ 58 h 86"/>
                  <a:gd name="T2" fmla="*/ 8 w 108"/>
                  <a:gd name="T3" fmla="*/ 86 h 86"/>
                  <a:gd name="T4" fmla="*/ 3 w 108"/>
                  <a:gd name="T5" fmla="*/ 74 h 86"/>
                  <a:gd name="T6" fmla="*/ 0 w 108"/>
                  <a:gd name="T7" fmla="*/ 62 h 86"/>
                  <a:gd name="T8" fmla="*/ 1 w 108"/>
                  <a:gd name="T9" fmla="*/ 49 h 86"/>
                  <a:gd name="T10" fmla="*/ 5 w 108"/>
                  <a:gd name="T11" fmla="*/ 36 h 86"/>
                  <a:gd name="T12" fmla="*/ 10 w 108"/>
                  <a:gd name="T13" fmla="*/ 24 h 86"/>
                  <a:gd name="T14" fmla="*/ 19 w 108"/>
                  <a:gd name="T15" fmla="*/ 15 h 86"/>
                  <a:gd name="T16" fmla="*/ 29 w 108"/>
                  <a:gd name="T17" fmla="*/ 8 h 86"/>
                  <a:gd name="T18" fmla="*/ 41 w 108"/>
                  <a:gd name="T19" fmla="*/ 2 h 86"/>
                  <a:gd name="T20" fmla="*/ 54 w 108"/>
                  <a:gd name="T21" fmla="*/ 0 h 86"/>
                  <a:gd name="T22" fmla="*/ 67 w 108"/>
                  <a:gd name="T23" fmla="*/ 1 h 86"/>
                  <a:gd name="T24" fmla="*/ 79 w 108"/>
                  <a:gd name="T25" fmla="*/ 4 h 86"/>
                  <a:gd name="T26" fmla="*/ 91 w 108"/>
                  <a:gd name="T27" fmla="*/ 10 h 86"/>
                  <a:gd name="T28" fmla="*/ 100 w 108"/>
                  <a:gd name="T29" fmla="*/ 19 h 86"/>
                  <a:gd name="T30" fmla="*/ 108 w 108"/>
                  <a:gd name="T31" fmla="*/ 29 h 86"/>
                  <a:gd name="T32" fmla="*/ 58 w 108"/>
                  <a:gd name="T33" fmla="*/ 58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8"/>
                  <a:gd name="T52" fmla="*/ 0 h 86"/>
                  <a:gd name="T53" fmla="*/ 108 w 108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8" h="86">
                    <a:moveTo>
                      <a:pt x="58" y="58"/>
                    </a:moveTo>
                    <a:lnTo>
                      <a:pt x="8" y="86"/>
                    </a:lnTo>
                    <a:lnTo>
                      <a:pt x="3" y="74"/>
                    </a:lnTo>
                    <a:lnTo>
                      <a:pt x="0" y="62"/>
                    </a:lnTo>
                    <a:lnTo>
                      <a:pt x="1" y="49"/>
                    </a:lnTo>
                    <a:lnTo>
                      <a:pt x="5" y="36"/>
                    </a:lnTo>
                    <a:lnTo>
                      <a:pt x="10" y="24"/>
                    </a:lnTo>
                    <a:lnTo>
                      <a:pt x="19" y="15"/>
                    </a:lnTo>
                    <a:lnTo>
                      <a:pt x="29" y="8"/>
                    </a:lnTo>
                    <a:lnTo>
                      <a:pt x="41" y="2"/>
                    </a:lnTo>
                    <a:lnTo>
                      <a:pt x="54" y="0"/>
                    </a:lnTo>
                    <a:lnTo>
                      <a:pt x="67" y="1"/>
                    </a:lnTo>
                    <a:lnTo>
                      <a:pt x="79" y="4"/>
                    </a:lnTo>
                    <a:lnTo>
                      <a:pt x="91" y="10"/>
                    </a:lnTo>
                    <a:lnTo>
                      <a:pt x="100" y="19"/>
                    </a:lnTo>
                    <a:lnTo>
                      <a:pt x="108" y="29"/>
                    </a:lnTo>
                    <a:lnTo>
                      <a:pt x="58" y="58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56" name="Freeform 2608"/>
              <p:cNvSpPr>
                <a:spLocks/>
              </p:cNvSpPr>
              <p:nvPr/>
            </p:nvSpPr>
            <p:spPr bwMode="auto">
              <a:xfrm>
                <a:off x="1032" y="1909"/>
                <a:ext cx="15" cy="13"/>
              </a:xfrm>
              <a:custGeom>
                <a:avLst/>
                <a:gdLst>
                  <a:gd name="T0" fmla="*/ 8 w 108"/>
                  <a:gd name="T1" fmla="*/ 86 h 86"/>
                  <a:gd name="T2" fmla="*/ 3 w 108"/>
                  <a:gd name="T3" fmla="*/ 74 h 86"/>
                  <a:gd name="T4" fmla="*/ 0 w 108"/>
                  <a:gd name="T5" fmla="*/ 62 h 86"/>
                  <a:gd name="T6" fmla="*/ 1 w 108"/>
                  <a:gd name="T7" fmla="*/ 49 h 86"/>
                  <a:gd name="T8" fmla="*/ 5 w 108"/>
                  <a:gd name="T9" fmla="*/ 36 h 86"/>
                  <a:gd name="T10" fmla="*/ 10 w 108"/>
                  <a:gd name="T11" fmla="*/ 24 h 86"/>
                  <a:gd name="T12" fmla="*/ 19 w 108"/>
                  <a:gd name="T13" fmla="*/ 15 h 86"/>
                  <a:gd name="T14" fmla="*/ 29 w 108"/>
                  <a:gd name="T15" fmla="*/ 8 h 86"/>
                  <a:gd name="T16" fmla="*/ 41 w 108"/>
                  <a:gd name="T17" fmla="*/ 2 h 86"/>
                  <a:gd name="T18" fmla="*/ 54 w 108"/>
                  <a:gd name="T19" fmla="*/ 0 h 86"/>
                  <a:gd name="T20" fmla="*/ 67 w 108"/>
                  <a:gd name="T21" fmla="*/ 1 h 86"/>
                  <a:gd name="T22" fmla="*/ 79 w 108"/>
                  <a:gd name="T23" fmla="*/ 4 h 86"/>
                  <a:gd name="T24" fmla="*/ 91 w 108"/>
                  <a:gd name="T25" fmla="*/ 10 h 86"/>
                  <a:gd name="T26" fmla="*/ 100 w 108"/>
                  <a:gd name="T27" fmla="*/ 19 h 86"/>
                  <a:gd name="T28" fmla="*/ 108 w 108"/>
                  <a:gd name="T29" fmla="*/ 29 h 8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8"/>
                  <a:gd name="T46" fmla="*/ 0 h 86"/>
                  <a:gd name="T47" fmla="*/ 108 w 108"/>
                  <a:gd name="T48" fmla="*/ 86 h 8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8" h="86">
                    <a:moveTo>
                      <a:pt x="8" y="86"/>
                    </a:moveTo>
                    <a:lnTo>
                      <a:pt x="3" y="74"/>
                    </a:lnTo>
                    <a:lnTo>
                      <a:pt x="0" y="62"/>
                    </a:lnTo>
                    <a:lnTo>
                      <a:pt x="1" y="49"/>
                    </a:lnTo>
                    <a:lnTo>
                      <a:pt x="5" y="36"/>
                    </a:lnTo>
                    <a:lnTo>
                      <a:pt x="10" y="24"/>
                    </a:lnTo>
                    <a:lnTo>
                      <a:pt x="19" y="15"/>
                    </a:lnTo>
                    <a:lnTo>
                      <a:pt x="29" y="8"/>
                    </a:lnTo>
                    <a:lnTo>
                      <a:pt x="41" y="2"/>
                    </a:lnTo>
                    <a:lnTo>
                      <a:pt x="54" y="0"/>
                    </a:lnTo>
                    <a:lnTo>
                      <a:pt x="67" y="1"/>
                    </a:lnTo>
                    <a:lnTo>
                      <a:pt x="79" y="4"/>
                    </a:lnTo>
                    <a:lnTo>
                      <a:pt x="91" y="10"/>
                    </a:lnTo>
                    <a:lnTo>
                      <a:pt x="100" y="19"/>
                    </a:lnTo>
                    <a:lnTo>
                      <a:pt x="108" y="29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57" name="Freeform 2609"/>
              <p:cNvSpPr>
                <a:spLocks/>
              </p:cNvSpPr>
              <p:nvPr/>
            </p:nvSpPr>
            <p:spPr bwMode="auto">
              <a:xfrm>
                <a:off x="1033" y="1914"/>
                <a:ext cx="28" cy="31"/>
              </a:xfrm>
              <a:custGeom>
                <a:avLst/>
                <a:gdLst>
                  <a:gd name="T0" fmla="*/ 100 w 194"/>
                  <a:gd name="T1" fmla="*/ 0 h 223"/>
                  <a:gd name="T2" fmla="*/ 50 w 194"/>
                  <a:gd name="T3" fmla="*/ 29 h 223"/>
                  <a:gd name="T4" fmla="*/ 0 w 194"/>
                  <a:gd name="T5" fmla="*/ 57 h 223"/>
                  <a:gd name="T6" fmla="*/ 94 w 194"/>
                  <a:gd name="T7" fmla="*/ 223 h 223"/>
                  <a:gd name="T8" fmla="*/ 144 w 194"/>
                  <a:gd name="T9" fmla="*/ 194 h 223"/>
                  <a:gd name="T10" fmla="*/ 194 w 194"/>
                  <a:gd name="T11" fmla="*/ 165 h 223"/>
                  <a:gd name="T12" fmla="*/ 100 w 194"/>
                  <a:gd name="T13" fmla="*/ 0 h 2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23"/>
                  <a:gd name="T23" fmla="*/ 194 w 194"/>
                  <a:gd name="T24" fmla="*/ 223 h 2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23">
                    <a:moveTo>
                      <a:pt x="100" y="0"/>
                    </a:moveTo>
                    <a:lnTo>
                      <a:pt x="50" y="29"/>
                    </a:lnTo>
                    <a:lnTo>
                      <a:pt x="0" y="57"/>
                    </a:lnTo>
                    <a:lnTo>
                      <a:pt x="94" y="223"/>
                    </a:lnTo>
                    <a:lnTo>
                      <a:pt x="144" y="194"/>
                    </a:lnTo>
                    <a:lnTo>
                      <a:pt x="194" y="165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58" name="Freeform 2610"/>
              <p:cNvSpPr>
                <a:spLocks/>
              </p:cNvSpPr>
              <p:nvPr/>
            </p:nvSpPr>
            <p:spPr bwMode="auto">
              <a:xfrm>
                <a:off x="1033" y="1914"/>
                <a:ext cx="28" cy="31"/>
              </a:xfrm>
              <a:custGeom>
                <a:avLst/>
                <a:gdLst>
                  <a:gd name="T0" fmla="*/ 100 w 194"/>
                  <a:gd name="T1" fmla="*/ 0 h 223"/>
                  <a:gd name="T2" fmla="*/ 50 w 194"/>
                  <a:gd name="T3" fmla="*/ 29 h 223"/>
                  <a:gd name="T4" fmla="*/ 0 w 194"/>
                  <a:gd name="T5" fmla="*/ 57 h 223"/>
                  <a:gd name="T6" fmla="*/ 94 w 194"/>
                  <a:gd name="T7" fmla="*/ 223 h 223"/>
                  <a:gd name="T8" fmla="*/ 144 w 194"/>
                  <a:gd name="T9" fmla="*/ 194 h 223"/>
                  <a:gd name="T10" fmla="*/ 194 w 194"/>
                  <a:gd name="T11" fmla="*/ 165 h 223"/>
                  <a:gd name="T12" fmla="*/ 100 w 194"/>
                  <a:gd name="T13" fmla="*/ 0 h 2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23"/>
                  <a:gd name="T23" fmla="*/ 194 w 194"/>
                  <a:gd name="T24" fmla="*/ 223 h 2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23">
                    <a:moveTo>
                      <a:pt x="100" y="0"/>
                    </a:moveTo>
                    <a:lnTo>
                      <a:pt x="50" y="29"/>
                    </a:lnTo>
                    <a:lnTo>
                      <a:pt x="0" y="57"/>
                    </a:lnTo>
                    <a:lnTo>
                      <a:pt x="94" y="223"/>
                    </a:lnTo>
                    <a:lnTo>
                      <a:pt x="144" y="194"/>
                    </a:lnTo>
                    <a:lnTo>
                      <a:pt x="194" y="165"/>
                    </a:lnTo>
                    <a:lnTo>
                      <a:pt x="100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59" name="Freeform 2611"/>
              <p:cNvSpPr>
                <a:spLocks/>
              </p:cNvSpPr>
              <p:nvPr/>
            </p:nvSpPr>
            <p:spPr bwMode="auto">
              <a:xfrm>
                <a:off x="1054" y="1937"/>
                <a:ext cx="7" cy="4"/>
              </a:xfrm>
              <a:custGeom>
                <a:avLst/>
                <a:gdLst>
                  <a:gd name="T0" fmla="*/ 0 w 54"/>
                  <a:gd name="T1" fmla="*/ 29 h 29"/>
                  <a:gd name="T2" fmla="*/ 50 w 54"/>
                  <a:gd name="T3" fmla="*/ 0 h 29"/>
                  <a:gd name="T4" fmla="*/ 54 w 54"/>
                  <a:gd name="T5" fmla="*/ 8 h 29"/>
                  <a:gd name="T6" fmla="*/ 0 w 54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29"/>
                  <a:gd name="T14" fmla="*/ 54 w 54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29">
                    <a:moveTo>
                      <a:pt x="0" y="29"/>
                    </a:moveTo>
                    <a:lnTo>
                      <a:pt x="50" y="0"/>
                    </a:lnTo>
                    <a:lnTo>
                      <a:pt x="54" y="8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60" name="Line 2612"/>
              <p:cNvSpPr>
                <a:spLocks noChangeShapeType="1"/>
              </p:cNvSpPr>
              <p:nvPr/>
            </p:nvSpPr>
            <p:spPr bwMode="auto">
              <a:xfrm>
                <a:off x="1061" y="19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61" name="Freeform 2613"/>
              <p:cNvSpPr>
                <a:spLocks/>
              </p:cNvSpPr>
              <p:nvPr/>
            </p:nvSpPr>
            <p:spPr bwMode="auto">
              <a:xfrm>
                <a:off x="1046" y="1938"/>
                <a:ext cx="30" cy="46"/>
              </a:xfrm>
              <a:custGeom>
                <a:avLst/>
                <a:gdLst>
                  <a:gd name="T0" fmla="*/ 107 w 213"/>
                  <a:gd name="T1" fmla="*/ 0 h 317"/>
                  <a:gd name="T2" fmla="*/ 53 w 213"/>
                  <a:gd name="T3" fmla="*/ 21 h 317"/>
                  <a:gd name="T4" fmla="*/ 0 w 213"/>
                  <a:gd name="T5" fmla="*/ 42 h 317"/>
                  <a:gd name="T6" fmla="*/ 107 w 213"/>
                  <a:gd name="T7" fmla="*/ 317 h 317"/>
                  <a:gd name="T8" fmla="*/ 160 w 213"/>
                  <a:gd name="T9" fmla="*/ 296 h 317"/>
                  <a:gd name="T10" fmla="*/ 213 w 213"/>
                  <a:gd name="T11" fmla="*/ 275 h 317"/>
                  <a:gd name="T12" fmla="*/ 107 w 213"/>
                  <a:gd name="T13" fmla="*/ 0 h 3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3"/>
                  <a:gd name="T22" fmla="*/ 0 h 317"/>
                  <a:gd name="T23" fmla="*/ 213 w 213"/>
                  <a:gd name="T24" fmla="*/ 317 h 3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3" h="317">
                    <a:moveTo>
                      <a:pt x="107" y="0"/>
                    </a:moveTo>
                    <a:lnTo>
                      <a:pt x="53" y="21"/>
                    </a:lnTo>
                    <a:lnTo>
                      <a:pt x="0" y="42"/>
                    </a:lnTo>
                    <a:lnTo>
                      <a:pt x="107" y="317"/>
                    </a:lnTo>
                    <a:lnTo>
                      <a:pt x="160" y="296"/>
                    </a:lnTo>
                    <a:lnTo>
                      <a:pt x="213" y="275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62" name="Freeform 2614"/>
              <p:cNvSpPr>
                <a:spLocks/>
              </p:cNvSpPr>
              <p:nvPr/>
            </p:nvSpPr>
            <p:spPr bwMode="auto">
              <a:xfrm>
                <a:off x="1046" y="1938"/>
                <a:ext cx="30" cy="46"/>
              </a:xfrm>
              <a:custGeom>
                <a:avLst/>
                <a:gdLst>
                  <a:gd name="T0" fmla="*/ 107 w 213"/>
                  <a:gd name="T1" fmla="*/ 0 h 317"/>
                  <a:gd name="T2" fmla="*/ 53 w 213"/>
                  <a:gd name="T3" fmla="*/ 21 h 317"/>
                  <a:gd name="T4" fmla="*/ 0 w 213"/>
                  <a:gd name="T5" fmla="*/ 42 h 317"/>
                  <a:gd name="T6" fmla="*/ 107 w 213"/>
                  <a:gd name="T7" fmla="*/ 317 h 317"/>
                  <a:gd name="T8" fmla="*/ 160 w 213"/>
                  <a:gd name="T9" fmla="*/ 296 h 317"/>
                  <a:gd name="T10" fmla="*/ 213 w 213"/>
                  <a:gd name="T11" fmla="*/ 275 h 317"/>
                  <a:gd name="T12" fmla="*/ 107 w 213"/>
                  <a:gd name="T13" fmla="*/ 0 h 3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3"/>
                  <a:gd name="T22" fmla="*/ 0 h 317"/>
                  <a:gd name="T23" fmla="*/ 213 w 213"/>
                  <a:gd name="T24" fmla="*/ 317 h 3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3" h="317">
                    <a:moveTo>
                      <a:pt x="107" y="0"/>
                    </a:moveTo>
                    <a:lnTo>
                      <a:pt x="53" y="21"/>
                    </a:lnTo>
                    <a:lnTo>
                      <a:pt x="0" y="42"/>
                    </a:lnTo>
                    <a:lnTo>
                      <a:pt x="107" y="317"/>
                    </a:lnTo>
                    <a:lnTo>
                      <a:pt x="160" y="296"/>
                    </a:lnTo>
                    <a:lnTo>
                      <a:pt x="213" y="275"/>
                    </a:lnTo>
                    <a:lnTo>
                      <a:pt x="107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63" name="Freeform 2615"/>
              <p:cNvSpPr>
                <a:spLocks/>
              </p:cNvSpPr>
              <p:nvPr/>
            </p:nvSpPr>
            <p:spPr bwMode="auto">
              <a:xfrm>
                <a:off x="1069" y="1978"/>
                <a:ext cx="8" cy="3"/>
              </a:xfrm>
              <a:custGeom>
                <a:avLst/>
                <a:gdLst>
                  <a:gd name="T0" fmla="*/ 0 w 55"/>
                  <a:gd name="T1" fmla="*/ 21 h 21"/>
                  <a:gd name="T2" fmla="*/ 53 w 55"/>
                  <a:gd name="T3" fmla="*/ 0 h 21"/>
                  <a:gd name="T4" fmla="*/ 55 w 55"/>
                  <a:gd name="T5" fmla="*/ 7 h 21"/>
                  <a:gd name="T6" fmla="*/ 0 w 55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1"/>
                  <a:gd name="T14" fmla="*/ 55 w 55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1">
                    <a:moveTo>
                      <a:pt x="0" y="21"/>
                    </a:moveTo>
                    <a:lnTo>
                      <a:pt x="53" y="0"/>
                    </a:lnTo>
                    <a:lnTo>
                      <a:pt x="55" y="7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64" name="Line 2616"/>
              <p:cNvSpPr>
                <a:spLocks noChangeShapeType="1"/>
              </p:cNvSpPr>
              <p:nvPr/>
            </p:nvSpPr>
            <p:spPr bwMode="auto">
              <a:xfrm>
                <a:off x="1076" y="19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65" name="Freeform 2617"/>
              <p:cNvSpPr>
                <a:spLocks/>
              </p:cNvSpPr>
              <p:nvPr/>
            </p:nvSpPr>
            <p:spPr bwMode="auto">
              <a:xfrm>
                <a:off x="1061" y="1979"/>
                <a:ext cx="25" cy="37"/>
              </a:xfrm>
              <a:custGeom>
                <a:avLst/>
                <a:gdLst>
                  <a:gd name="T0" fmla="*/ 111 w 173"/>
                  <a:gd name="T1" fmla="*/ 0 h 259"/>
                  <a:gd name="T2" fmla="*/ 56 w 173"/>
                  <a:gd name="T3" fmla="*/ 14 h 259"/>
                  <a:gd name="T4" fmla="*/ 0 w 173"/>
                  <a:gd name="T5" fmla="*/ 29 h 259"/>
                  <a:gd name="T6" fmla="*/ 62 w 173"/>
                  <a:gd name="T7" fmla="*/ 259 h 259"/>
                  <a:gd name="T8" fmla="*/ 117 w 173"/>
                  <a:gd name="T9" fmla="*/ 244 h 259"/>
                  <a:gd name="T10" fmla="*/ 173 w 173"/>
                  <a:gd name="T11" fmla="*/ 230 h 259"/>
                  <a:gd name="T12" fmla="*/ 111 w 173"/>
                  <a:gd name="T13" fmla="*/ 0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3"/>
                  <a:gd name="T22" fmla="*/ 0 h 259"/>
                  <a:gd name="T23" fmla="*/ 173 w 17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3" h="259">
                    <a:moveTo>
                      <a:pt x="111" y="0"/>
                    </a:moveTo>
                    <a:lnTo>
                      <a:pt x="56" y="14"/>
                    </a:lnTo>
                    <a:lnTo>
                      <a:pt x="0" y="29"/>
                    </a:lnTo>
                    <a:lnTo>
                      <a:pt x="62" y="259"/>
                    </a:lnTo>
                    <a:lnTo>
                      <a:pt x="117" y="244"/>
                    </a:lnTo>
                    <a:lnTo>
                      <a:pt x="173" y="230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66" name="Freeform 2618"/>
              <p:cNvSpPr>
                <a:spLocks/>
              </p:cNvSpPr>
              <p:nvPr/>
            </p:nvSpPr>
            <p:spPr bwMode="auto">
              <a:xfrm>
                <a:off x="1061" y="1979"/>
                <a:ext cx="25" cy="37"/>
              </a:xfrm>
              <a:custGeom>
                <a:avLst/>
                <a:gdLst>
                  <a:gd name="T0" fmla="*/ 111 w 173"/>
                  <a:gd name="T1" fmla="*/ 0 h 259"/>
                  <a:gd name="T2" fmla="*/ 56 w 173"/>
                  <a:gd name="T3" fmla="*/ 14 h 259"/>
                  <a:gd name="T4" fmla="*/ 0 w 173"/>
                  <a:gd name="T5" fmla="*/ 29 h 259"/>
                  <a:gd name="T6" fmla="*/ 62 w 173"/>
                  <a:gd name="T7" fmla="*/ 259 h 259"/>
                  <a:gd name="T8" fmla="*/ 117 w 173"/>
                  <a:gd name="T9" fmla="*/ 244 h 259"/>
                  <a:gd name="T10" fmla="*/ 173 w 173"/>
                  <a:gd name="T11" fmla="*/ 230 h 259"/>
                  <a:gd name="T12" fmla="*/ 111 w 173"/>
                  <a:gd name="T13" fmla="*/ 0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3"/>
                  <a:gd name="T22" fmla="*/ 0 h 259"/>
                  <a:gd name="T23" fmla="*/ 173 w 17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3" h="259">
                    <a:moveTo>
                      <a:pt x="111" y="0"/>
                    </a:moveTo>
                    <a:lnTo>
                      <a:pt x="56" y="14"/>
                    </a:lnTo>
                    <a:lnTo>
                      <a:pt x="0" y="29"/>
                    </a:lnTo>
                    <a:lnTo>
                      <a:pt x="62" y="259"/>
                    </a:lnTo>
                    <a:lnTo>
                      <a:pt x="117" y="244"/>
                    </a:lnTo>
                    <a:lnTo>
                      <a:pt x="173" y="230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67" name="Freeform 2619"/>
              <p:cNvSpPr>
                <a:spLocks/>
              </p:cNvSpPr>
              <p:nvPr/>
            </p:nvSpPr>
            <p:spPr bwMode="auto">
              <a:xfrm>
                <a:off x="1070" y="2011"/>
                <a:ext cx="16" cy="11"/>
              </a:xfrm>
              <a:custGeom>
                <a:avLst/>
                <a:gdLst>
                  <a:gd name="T0" fmla="*/ 55 w 113"/>
                  <a:gd name="T1" fmla="*/ 14 h 72"/>
                  <a:gd name="T2" fmla="*/ 111 w 113"/>
                  <a:gd name="T3" fmla="*/ 0 h 72"/>
                  <a:gd name="T4" fmla="*/ 113 w 113"/>
                  <a:gd name="T5" fmla="*/ 12 h 72"/>
                  <a:gd name="T6" fmla="*/ 112 w 113"/>
                  <a:gd name="T7" fmla="*/ 25 h 72"/>
                  <a:gd name="T8" fmla="*/ 108 w 113"/>
                  <a:gd name="T9" fmla="*/ 37 h 72"/>
                  <a:gd name="T10" fmla="*/ 102 w 113"/>
                  <a:gd name="T11" fmla="*/ 49 h 72"/>
                  <a:gd name="T12" fmla="*/ 93 w 113"/>
                  <a:gd name="T13" fmla="*/ 57 h 72"/>
                  <a:gd name="T14" fmla="*/ 82 w 113"/>
                  <a:gd name="T15" fmla="*/ 65 h 72"/>
                  <a:gd name="T16" fmla="*/ 69 w 113"/>
                  <a:gd name="T17" fmla="*/ 70 h 72"/>
                  <a:gd name="T18" fmla="*/ 57 w 113"/>
                  <a:gd name="T19" fmla="*/ 72 h 72"/>
                  <a:gd name="T20" fmla="*/ 44 w 113"/>
                  <a:gd name="T21" fmla="*/ 71 h 72"/>
                  <a:gd name="T22" fmla="*/ 32 w 113"/>
                  <a:gd name="T23" fmla="*/ 67 h 72"/>
                  <a:gd name="T24" fmla="*/ 21 w 113"/>
                  <a:gd name="T25" fmla="*/ 61 h 72"/>
                  <a:gd name="T26" fmla="*/ 12 w 113"/>
                  <a:gd name="T27" fmla="*/ 52 h 72"/>
                  <a:gd name="T28" fmla="*/ 4 w 113"/>
                  <a:gd name="T29" fmla="*/ 41 h 72"/>
                  <a:gd name="T30" fmla="*/ 0 w 113"/>
                  <a:gd name="T31" fmla="*/ 29 h 72"/>
                  <a:gd name="T32" fmla="*/ 55 w 113"/>
                  <a:gd name="T33" fmla="*/ 14 h 7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3"/>
                  <a:gd name="T52" fmla="*/ 0 h 72"/>
                  <a:gd name="T53" fmla="*/ 113 w 113"/>
                  <a:gd name="T54" fmla="*/ 72 h 7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3" h="72">
                    <a:moveTo>
                      <a:pt x="55" y="14"/>
                    </a:moveTo>
                    <a:lnTo>
                      <a:pt x="111" y="0"/>
                    </a:lnTo>
                    <a:lnTo>
                      <a:pt x="113" y="12"/>
                    </a:lnTo>
                    <a:lnTo>
                      <a:pt x="112" y="25"/>
                    </a:lnTo>
                    <a:lnTo>
                      <a:pt x="108" y="37"/>
                    </a:lnTo>
                    <a:lnTo>
                      <a:pt x="102" y="49"/>
                    </a:lnTo>
                    <a:lnTo>
                      <a:pt x="93" y="57"/>
                    </a:lnTo>
                    <a:lnTo>
                      <a:pt x="82" y="65"/>
                    </a:lnTo>
                    <a:lnTo>
                      <a:pt x="69" y="70"/>
                    </a:lnTo>
                    <a:lnTo>
                      <a:pt x="57" y="72"/>
                    </a:lnTo>
                    <a:lnTo>
                      <a:pt x="44" y="71"/>
                    </a:lnTo>
                    <a:lnTo>
                      <a:pt x="32" y="67"/>
                    </a:lnTo>
                    <a:lnTo>
                      <a:pt x="21" y="61"/>
                    </a:lnTo>
                    <a:lnTo>
                      <a:pt x="12" y="52"/>
                    </a:lnTo>
                    <a:lnTo>
                      <a:pt x="4" y="41"/>
                    </a:lnTo>
                    <a:lnTo>
                      <a:pt x="0" y="29"/>
                    </a:lnTo>
                    <a:lnTo>
                      <a:pt x="55" y="14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68" name="Freeform 2620"/>
              <p:cNvSpPr>
                <a:spLocks/>
              </p:cNvSpPr>
              <p:nvPr/>
            </p:nvSpPr>
            <p:spPr bwMode="auto">
              <a:xfrm>
                <a:off x="1070" y="2011"/>
                <a:ext cx="16" cy="11"/>
              </a:xfrm>
              <a:custGeom>
                <a:avLst/>
                <a:gdLst>
                  <a:gd name="T0" fmla="*/ 111 w 113"/>
                  <a:gd name="T1" fmla="*/ 0 h 72"/>
                  <a:gd name="T2" fmla="*/ 113 w 113"/>
                  <a:gd name="T3" fmla="*/ 12 h 72"/>
                  <a:gd name="T4" fmla="*/ 112 w 113"/>
                  <a:gd name="T5" fmla="*/ 25 h 72"/>
                  <a:gd name="T6" fmla="*/ 108 w 113"/>
                  <a:gd name="T7" fmla="*/ 37 h 72"/>
                  <a:gd name="T8" fmla="*/ 102 w 113"/>
                  <a:gd name="T9" fmla="*/ 49 h 72"/>
                  <a:gd name="T10" fmla="*/ 93 w 113"/>
                  <a:gd name="T11" fmla="*/ 57 h 72"/>
                  <a:gd name="T12" fmla="*/ 82 w 113"/>
                  <a:gd name="T13" fmla="*/ 65 h 72"/>
                  <a:gd name="T14" fmla="*/ 69 w 113"/>
                  <a:gd name="T15" fmla="*/ 70 h 72"/>
                  <a:gd name="T16" fmla="*/ 57 w 113"/>
                  <a:gd name="T17" fmla="*/ 72 h 72"/>
                  <a:gd name="T18" fmla="*/ 44 w 113"/>
                  <a:gd name="T19" fmla="*/ 71 h 72"/>
                  <a:gd name="T20" fmla="*/ 32 w 113"/>
                  <a:gd name="T21" fmla="*/ 67 h 72"/>
                  <a:gd name="T22" fmla="*/ 21 w 113"/>
                  <a:gd name="T23" fmla="*/ 61 h 72"/>
                  <a:gd name="T24" fmla="*/ 12 w 113"/>
                  <a:gd name="T25" fmla="*/ 52 h 72"/>
                  <a:gd name="T26" fmla="*/ 4 w 113"/>
                  <a:gd name="T27" fmla="*/ 41 h 72"/>
                  <a:gd name="T28" fmla="*/ 0 w 113"/>
                  <a:gd name="T29" fmla="*/ 29 h 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3"/>
                  <a:gd name="T46" fmla="*/ 0 h 72"/>
                  <a:gd name="T47" fmla="*/ 113 w 113"/>
                  <a:gd name="T48" fmla="*/ 72 h 7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3" h="72">
                    <a:moveTo>
                      <a:pt x="111" y="0"/>
                    </a:moveTo>
                    <a:lnTo>
                      <a:pt x="113" y="12"/>
                    </a:lnTo>
                    <a:lnTo>
                      <a:pt x="112" y="25"/>
                    </a:lnTo>
                    <a:lnTo>
                      <a:pt x="108" y="37"/>
                    </a:lnTo>
                    <a:lnTo>
                      <a:pt x="102" y="49"/>
                    </a:lnTo>
                    <a:lnTo>
                      <a:pt x="93" y="57"/>
                    </a:lnTo>
                    <a:lnTo>
                      <a:pt x="82" y="65"/>
                    </a:lnTo>
                    <a:lnTo>
                      <a:pt x="69" y="70"/>
                    </a:lnTo>
                    <a:lnTo>
                      <a:pt x="57" y="72"/>
                    </a:lnTo>
                    <a:lnTo>
                      <a:pt x="44" y="71"/>
                    </a:lnTo>
                    <a:lnTo>
                      <a:pt x="32" y="67"/>
                    </a:lnTo>
                    <a:lnTo>
                      <a:pt x="21" y="61"/>
                    </a:lnTo>
                    <a:lnTo>
                      <a:pt x="12" y="52"/>
                    </a:lnTo>
                    <a:lnTo>
                      <a:pt x="4" y="41"/>
                    </a:lnTo>
                    <a:lnTo>
                      <a:pt x="0" y="29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69" name="Freeform 2621"/>
              <p:cNvSpPr>
                <a:spLocks/>
              </p:cNvSpPr>
              <p:nvPr/>
            </p:nvSpPr>
            <p:spPr bwMode="auto">
              <a:xfrm>
                <a:off x="1075" y="2030"/>
                <a:ext cx="16" cy="10"/>
              </a:xfrm>
              <a:custGeom>
                <a:avLst/>
                <a:gdLst>
                  <a:gd name="T0" fmla="*/ 58 w 114"/>
                  <a:gd name="T1" fmla="*/ 58 h 68"/>
                  <a:gd name="T2" fmla="*/ 1 w 114"/>
                  <a:gd name="T3" fmla="*/ 68 h 68"/>
                  <a:gd name="T4" fmla="*/ 0 w 114"/>
                  <a:gd name="T5" fmla="*/ 54 h 68"/>
                  <a:gd name="T6" fmla="*/ 2 w 114"/>
                  <a:gd name="T7" fmla="*/ 42 h 68"/>
                  <a:gd name="T8" fmla="*/ 8 w 114"/>
                  <a:gd name="T9" fmla="*/ 30 h 68"/>
                  <a:gd name="T10" fmla="*/ 14 w 114"/>
                  <a:gd name="T11" fmla="*/ 19 h 68"/>
                  <a:gd name="T12" fmla="*/ 24 w 114"/>
                  <a:gd name="T13" fmla="*/ 11 h 68"/>
                  <a:gd name="T14" fmla="*/ 36 w 114"/>
                  <a:gd name="T15" fmla="*/ 4 h 68"/>
                  <a:gd name="T16" fmla="*/ 48 w 114"/>
                  <a:gd name="T17" fmla="*/ 1 h 68"/>
                  <a:gd name="T18" fmla="*/ 61 w 114"/>
                  <a:gd name="T19" fmla="*/ 0 h 68"/>
                  <a:gd name="T20" fmla="*/ 73 w 114"/>
                  <a:gd name="T21" fmla="*/ 2 h 68"/>
                  <a:gd name="T22" fmla="*/ 86 w 114"/>
                  <a:gd name="T23" fmla="*/ 8 h 68"/>
                  <a:gd name="T24" fmla="*/ 97 w 114"/>
                  <a:gd name="T25" fmla="*/ 14 h 68"/>
                  <a:gd name="T26" fmla="*/ 104 w 114"/>
                  <a:gd name="T27" fmla="*/ 24 h 68"/>
                  <a:gd name="T28" fmla="*/ 111 w 114"/>
                  <a:gd name="T29" fmla="*/ 35 h 68"/>
                  <a:gd name="T30" fmla="*/ 114 w 114"/>
                  <a:gd name="T31" fmla="*/ 48 h 68"/>
                  <a:gd name="T32" fmla="*/ 58 w 114"/>
                  <a:gd name="T33" fmla="*/ 58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4"/>
                  <a:gd name="T52" fmla="*/ 0 h 68"/>
                  <a:gd name="T53" fmla="*/ 114 w 114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4" h="68">
                    <a:moveTo>
                      <a:pt x="58" y="58"/>
                    </a:moveTo>
                    <a:lnTo>
                      <a:pt x="1" y="68"/>
                    </a:lnTo>
                    <a:lnTo>
                      <a:pt x="0" y="54"/>
                    </a:lnTo>
                    <a:lnTo>
                      <a:pt x="2" y="42"/>
                    </a:lnTo>
                    <a:lnTo>
                      <a:pt x="8" y="30"/>
                    </a:lnTo>
                    <a:lnTo>
                      <a:pt x="14" y="19"/>
                    </a:lnTo>
                    <a:lnTo>
                      <a:pt x="24" y="11"/>
                    </a:lnTo>
                    <a:lnTo>
                      <a:pt x="36" y="4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3" y="2"/>
                    </a:lnTo>
                    <a:lnTo>
                      <a:pt x="86" y="8"/>
                    </a:lnTo>
                    <a:lnTo>
                      <a:pt x="97" y="14"/>
                    </a:lnTo>
                    <a:lnTo>
                      <a:pt x="104" y="24"/>
                    </a:lnTo>
                    <a:lnTo>
                      <a:pt x="111" y="35"/>
                    </a:lnTo>
                    <a:lnTo>
                      <a:pt x="114" y="48"/>
                    </a:lnTo>
                    <a:lnTo>
                      <a:pt x="58" y="58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70" name="Freeform 2622"/>
              <p:cNvSpPr>
                <a:spLocks/>
              </p:cNvSpPr>
              <p:nvPr/>
            </p:nvSpPr>
            <p:spPr bwMode="auto">
              <a:xfrm>
                <a:off x="1075" y="2030"/>
                <a:ext cx="16" cy="10"/>
              </a:xfrm>
              <a:custGeom>
                <a:avLst/>
                <a:gdLst>
                  <a:gd name="T0" fmla="*/ 1 w 114"/>
                  <a:gd name="T1" fmla="*/ 68 h 68"/>
                  <a:gd name="T2" fmla="*/ 0 w 114"/>
                  <a:gd name="T3" fmla="*/ 54 h 68"/>
                  <a:gd name="T4" fmla="*/ 2 w 114"/>
                  <a:gd name="T5" fmla="*/ 42 h 68"/>
                  <a:gd name="T6" fmla="*/ 8 w 114"/>
                  <a:gd name="T7" fmla="*/ 30 h 68"/>
                  <a:gd name="T8" fmla="*/ 14 w 114"/>
                  <a:gd name="T9" fmla="*/ 19 h 68"/>
                  <a:gd name="T10" fmla="*/ 24 w 114"/>
                  <a:gd name="T11" fmla="*/ 11 h 68"/>
                  <a:gd name="T12" fmla="*/ 36 w 114"/>
                  <a:gd name="T13" fmla="*/ 4 h 68"/>
                  <a:gd name="T14" fmla="*/ 48 w 114"/>
                  <a:gd name="T15" fmla="*/ 1 h 68"/>
                  <a:gd name="T16" fmla="*/ 61 w 114"/>
                  <a:gd name="T17" fmla="*/ 0 h 68"/>
                  <a:gd name="T18" fmla="*/ 73 w 114"/>
                  <a:gd name="T19" fmla="*/ 2 h 68"/>
                  <a:gd name="T20" fmla="*/ 86 w 114"/>
                  <a:gd name="T21" fmla="*/ 8 h 68"/>
                  <a:gd name="T22" fmla="*/ 97 w 114"/>
                  <a:gd name="T23" fmla="*/ 14 h 68"/>
                  <a:gd name="T24" fmla="*/ 104 w 114"/>
                  <a:gd name="T25" fmla="*/ 24 h 68"/>
                  <a:gd name="T26" fmla="*/ 111 w 114"/>
                  <a:gd name="T27" fmla="*/ 35 h 68"/>
                  <a:gd name="T28" fmla="*/ 114 w 114"/>
                  <a:gd name="T29" fmla="*/ 48 h 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4"/>
                  <a:gd name="T46" fmla="*/ 0 h 68"/>
                  <a:gd name="T47" fmla="*/ 114 w 114"/>
                  <a:gd name="T48" fmla="*/ 68 h 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4" h="68">
                    <a:moveTo>
                      <a:pt x="1" y="68"/>
                    </a:moveTo>
                    <a:lnTo>
                      <a:pt x="0" y="54"/>
                    </a:lnTo>
                    <a:lnTo>
                      <a:pt x="2" y="42"/>
                    </a:lnTo>
                    <a:lnTo>
                      <a:pt x="8" y="30"/>
                    </a:lnTo>
                    <a:lnTo>
                      <a:pt x="14" y="19"/>
                    </a:lnTo>
                    <a:lnTo>
                      <a:pt x="24" y="11"/>
                    </a:lnTo>
                    <a:lnTo>
                      <a:pt x="36" y="4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3" y="2"/>
                    </a:lnTo>
                    <a:lnTo>
                      <a:pt x="86" y="8"/>
                    </a:lnTo>
                    <a:lnTo>
                      <a:pt x="97" y="14"/>
                    </a:lnTo>
                    <a:lnTo>
                      <a:pt x="104" y="24"/>
                    </a:lnTo>
                    <a:lnTo>
                      <a:pt x="111" y="35"/>
                    </a:lnTo>
                    <a:lnTo>
                      <a:pt x="114" y="48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71" name="Freeform 2623"/>
              <p:cNvSpPr>
                <a:spLocks/>
              </p:cNvSpPr>
              <p:nvPr/>
            </p:nvSpPr>
            <p:spPr bwMode="auto">
              <a:xfrm>
                <a:off x="1075" y="2037"/>
                <a:ext cx="22" cy="40"/>
              </a:xfrm>
              <a:custGeom>
                <a:avLst/>
                <a:gdLst>
                  <a:gd name="T0" fmla="*/ 113 w 157"/>
                  <a:gd name="T1" fmla="*/ 0 h 277"/>
                  <a:gd name="T2" fmla="*/ 57 w 157"/>
                  <a:gd name="T3" fmla="*/ 10 h 277"/>
                  <a:gd name="T4" fmla="*/ 0 w 157"/>
                  <a:gd name="T5" fmla="*/ 20 h 277"/>
                  <a:gd name="T6" fmla="*/ 43 w 157"/>
                  <a:gd name="T7" fmla="*/ 277 h 277"/>
                  <a:gd name="T8" fmla="*/ 100 w 157"/>
                  <a:gd name="T9" fmla="*/ 267 h 277"/>
                  <a:gd name="T10" fmla="*/ 157 w 157"/>
                  <a:gd name="T11" fmla="*/ 257 h 277"/>
                  <a:gd name="T12" fmla="*/ 113 w 157"/>
                  <a:gd name="T13" fmla="*/ 0 h 2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277"/>
                  <a:gd name="T23" fmla="*/ 157 w 157"/>
                  <a:gd name="T24" fmla="*/ 277 h 27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277">
                    <a:moveTo>
                      <a:pt x="113" y="0"/>
                    </a:moveTo>
                    <a:lnTo>
                      <a:pt x="57" y="10"/>
                    </a:lnTo>
                    <a:lnTo>
                      <a:pt x="0" y="20"/>
                    </a:lnTo>
                    <a:lnTo>
                      <a:pt x="43" y="277"/>
                    </a:lnTo>
                    <a:lnTo>
                      <a:pt x="100" y="267"/>
                    </a:lnTo>
                    <a:lnTo>
                      <a:pt x="157" y="257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72" name="Freeform 2624"/>
              <p:cNvSpPr>
                <a:spLocks/>
              </p:cNvSpPr>
              <p:nvPr/>
            </p:nvSpPr>
            <p:spPr bwMode="auto">
              <a:xfrm>
                <a:off x="1075" y="2037"/>
                <a:ext cx="22" cy="40"/>
              </a:xfrm>
              <a:custGeom>
                <a:avLst/>
                <a:gdLst>
                  <a:gd name="T0" fmla="*/ 113 w 157"/>
                  <a:gd name="T1" fmla="*/ 0 h 277"/>
                  <a:gd name="T2" fmla="*/ 57 w 157"/>
                  <a:gd name="T3" fmla="*/ 10 h 277"/>
                  <a:gd name="T4" fmla="*/ 0 w 157"/>
                  <a:gd name="T5" fmla="*/ 20 h 277"/>
                  <a:gd name="T6" fmla="*/ 43 w 157"/>
                  <a:gd name="T7" fmla="*/ 277 h 277"/>
                  <a:gd name="T8" fmla="*/ 100 w 157"/>
                  <a:gd name="T9" fmla="*/ 267 h 277"/>
                  <a:gd name="T10" fmla="*/ 157 w 157"/>
                  <a:gd name="T11" fmla="*/ 257 h 277"/>
                  <a:gd name="T12" fmla="*/ 113 w 157"/>
                  <a:gd name="T13" fmla="*/ 0 h 2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277"/>
                  <a:gd name="T23" fmla="*/ 157 w 157"/>
                  <a:gd name="T24" fmla="*/ 277 h 27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277">
                    <a:moveTo>
                      <a:pt x="113" y="0"/>
                    </a:moveTo>
                    <a:lnTo>
                      <a:pt x="57" y="10"/>
                    </a:lnTo>
                    <a:lnTo>
                      <a:pt x="0" y="20"/>
                    </a:lnTo>
                    <a:lnTo>
                      <a:pt x="43" y="277"/>
                    </a:lnTo>
                    <a:lnTo>
                      <a:pt x="100" y="267"/>
                    </a:lnTo>
                    <a:lnTo>
                      <a:pt x="157" y="257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73" name="Freeform 2625"/>
              <p:cNvSpPr>
                <a:spLocks/>
              </p:cNvSpPr>
              <p:nvPr/>
            </p:nvSpPr>
            <p:spPr bwMode="auto">
              <a:xfrm>
                <a:off x="1089" y="2074"/>
                <a:ext cx="8" cy="1"/>
              </a:xfrm>
              <a:custGeom>
                <a:avLst/>
                <a:gdLst>
                  <a:gd name="T0" fmla="*/ 0 w 58"/>
                  <a:gd name="T1" fmla="*/ 10 h 10"/>
                  <a:gd name="T2" fmla="*/ 57 w 58"/>
                  <a:gd name="T3" fmla="*/ 0 h 10"/>
                  <a:gd name="T4" fmla="*/ 58 w 58"/>
                  <a:gd name="T5" fmla="*/ 6 h 10"/>
                  <a:gd name="T6" fmla="*/ 0 w 58"/>
                  <a:gd name="T7" fmla="*/ 1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0"/>
                  <a:gd name="T14" fmla="*/ 58 w 58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0">
                    <a:moveTo>
                      <a:pt x="0" y="10"/>
                    </a:moveTo>
                    <a:lnTo>
                      <a:pt x="57" y="0"/>
                    </a:lnTo>
                    <a:lnTo>
                      <a:pt x="58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74" name="Line 2626"/>
              <p:cNvSpPr>
                <a:spLocks noChangeShapeType="1"/>
              </p:cNvSpPr>
              <p:nvPr/>
            </p:nvSpPr>
            <p:spPr bwMode="auto">
              <a:xfrm>
                <a:off x="1097" y="20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75" name="Freeform 2627"/>
              <p:cNvSpPr>
                <a:spLocks/>
              </p:cNvSpPr>
              <p:nvPr/>
            </p:nvSpPr>
            <p:spPr bwMode="auto">
              <a:xfrm>
                <a:off x="1081" y="2075"/>
                <a:ext cx="21" cy="53"/>
              </a:xfrm>
              <a:custGeom>
                <a:avLst/>
                <a:gdLst>
                  <a:gd name="T0" fmla="*/ 116 w 145"/>
                  <a:gd name="T1" fmla="*/ 0 h 375"/>
                  <a:gd name="T2" fmla="*/ 58 w 145"/>
                  <a:gd name="T3" fmla="*/ 4 h 375"/>
                  <a:gd name="T4" fmla="*/ 0 w 145"/>
                  <a:gd name="T5" fmla="*/ 9 h 375"/>
                  <a:gd name="T6" fmla="*/ 29 w 145"/>
                  <a:gd name="T7" fmla="*/ 375 h 375"/>
                  <a:gd name="T8" fmla="*/ 87 w 145"/>
                  <a:gd name="T9" fmla="*/ 371 h 375"/>
                  <a:gd name="T10" fmla="*/ 145 w 145"/>
                  <a:gd name="T11" fmla="*/ 366 h 375"/>
                  <a:gd name="T12" fmla="*/ 116 w 145"/>
                  <a:gd name="T13" fmla="*/ 0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"/>
                  <a:gd name="T22" fmla="*/ 0 h 375"/>
                  <a:gd name="T23" fmla="*/ 145 w 145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" h="375">
                    <a:moveTo>
                      <a:pt x="116" y="0"/>
                    </a:moveTo>
                    <a:lnTo>
                      <a:pt x="58" y="4"/>
                    </a:lnTo>
                    <a:lnTo>
                      <a:pt x="0" y="9"/>
                    </a:lnTo>
                    <a:lnTo>
                      <a:pt x="29" y="375"/>
                    </a:lnTo>
                    <a:lnTo>
                      <a:pt x="87" y="371"/>
                    </a:lnTo>
                    <a:lnTo>
                      <a:pt x="145" y="366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76" name="Freeform 2628"/>
              <p:cNvSpPr>
                <a:spLocks/>
              </p:cNvSpPr>
              <p:nvPr/>
            </p:nvSpPr>
            <p:spPr bwMode="auto">
              <a:xfrm>
                <a:off x="1081" y="2075"/>
                <a:ext cx="21" cy="53"/>
              </a:xfrm>
              <a:custGeom>
                <a:avLst/>
                <a:gdLst>
                  <a:gd name="T0" fmla="*/ 116 w 145"/>
                  <a:gd name="T1" fmla="*/ 0 h 375"/>
                  <a:gd name="T2" fmla="*/ 58 w 145"/>
                  <a:gd name="T3" fmla="*/ 4 h 375"/>
                  <a:gd name="T4" fmla="*/ 0 w 145"/>
                  <a:gd name="T5" fmla="*/ 9 h 375"/>
                  <a:gd name="T6" fmla="*/ 29 w 145"/>
                  <a:gd name="T7" fmla="*/ 375 h 375"/>
                  <a:gd name="T8" fmla="*/ 87 w 145"/>
                  <a:gd name="T9" fmla="*/ 371 h 375"/>
                  <a:gd name="T10" fmla="*/ 145 w 145"/>
                  <a:gd name="T11" fmla="*/ 366 h 375"/>
                  <a:gd name="T12" fmla="*/ 116 w 145"/>
                  <a:gd name="T13" fmla="*/ 0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"/>
                  <a:gd name="T22" fmla="*/ 0 h 375"/>
                  <a:gd name="T23" fmla="*/ 145 w 145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" h="375">
                    <a:moveTo>
                      <a:pt x="116" y="0"/>
                    </a:moveTo>
                    <a:lnTo>
                      <a:pt x="58" y="4"/>
                    </a:lnTo>
                    <a:lnTo>
                      <a:pt x="0" y="9"/>
                    </a:lnTo>
                    <a:lnTo>
                      <a:pt x="29" y="375"/>
                    </a:lnTo>
                    <a:lnTo>
                      <a:pt x="87" y="371"/>
                    </a:lnTo>
                    <a:lnTo>
                      <a:pt x="145" y="366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77" name="Freeform 2629"/>
              <p:cNvSpPr>
                <a:spLocks/>
              </p:cNvSpPr>
              <p:nvPr/>
            </p:nvSpPr>
            <p:spPr bwMode="auto">
              <a:xfrm>
                <a:off x="1093" y="2127"/>
                <a:ext cx="9" cy="1"/>
              </a:xfrm>
              <a:custGeom>
                <a:avLst/>
                <a:gdLst>
                  <a:gd name="T0" fmla="*/ 0 w 58"/>
                  <a:gd name="T1" fmla="*/ 5 h 5"/>
                  <a:gd name="T2" fmla="*/ 58 w 58"/>
                  <a:gd name="T3" fmla="*/ 0 h 5"/>
                  <a:gd name="T4" fmla="*/ 58 w 58"/>
                  <a:gd name="T5" fmla="*/ 5 h 5"/>
                  <a:gd name="T6" fmla="*/ 0 w 58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5"/>
                  <a:gd name="T14" fmla="*/ 58 w 58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5">
                    <a:moveTo>
                      <a:pt x="0" y="5"/>
                    </a:moveTo>
                    <a:lnTo>
                      <a:pt x="58" y="0"/>
                    </a:lnTo>
                    <a:lnTo>
                      <a:pt x="58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78" name="Line 2630"/>
              <p:cNvSpPr>
                <a:spLocks noChangeShapeType="1"/>
              </p:cNvSpPr>
              <p:nvPr/>
            </p:nvSpPr>
            <p:spPr bwMode="auto">
              <a:xfrm>
                <a:off x="1102" y="21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79" name="Freeform 2631"/>
              <p:cNvSpPr>
                <a:spLocks/>
              </p:cNvSpPr>
              <p:nvPr/>
            </p:nvSpPr>
            <p:spPr bwMode="auto">
              <a:xfrm>
                <a:off x="1085" y="2128"/>
                <a:ext cx="17" cy="13"/>
              </a:xfrm>
              <a:custGeom>
                <a:avLst/>
                <a:gdLst>
                  <a:gd name="T0" fmla="*/ 116 w 116"/>
                  <a:gd name="T1" fmla="*/ 0 h 95"/>
                  <a:gd name="T2" fmla="*/ 58 w 116"/>
                  <a:gd name="T3" fmla="*/ 0 h 95"/>
                  <a:gd name="T4" fmla="*/ 0 w 116"/>
                  <a:gd name="T5" fmla="*/ 0 h 95"/>
                  <a:gd name="T6" fmla="*/ 0 w 116"/>
                  <a:gd name="T7" fmla="*/ 95 h 95"/>
                  <a:gd name="T8" fmla="*/ 58 w 116"/>
                  <a:gd name="T9" fmla="*/ 95 h 95"/>
                  <a:gd name="T10" fmla="*/ 116 w 116"/>
                  <a:gd name="T11" fmla="*/ 95 h 95"/>
                  <a:gd name="T12" fmla="*/ 116 w 116"/>
                  <a:gd name="T13" fmla="*/ 0 h 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95"/>
                  <a:gd name="T23" fmla="*/ 116 w 116"/>
                  <a:gd name="T24" fmla="*/ 95 h 9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95">
                    <a:moveTo>
                      <a:pt x="116" y="0"/>
                    </a:moveTo>
                    <a:lnTo>
                      <a:pt x="58" y="0"/>
                    </a:lnTo>
                    <a:lnTo>
                      <a:pt x="0" y="0"/>
                    </a:lnTo>
                    <a:lnTo>
                      <a:pt x="0" y="95"/>
                    </a:lnTo>
                    <a:lnTo>
                      <a:pt x="58" y="95"/>
                    </a:lnTo>
                    <a:lnTo>
                      <a:pt x="116" y="95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80" name="Freeform 2632"/>
              <p:cNvSpPr>
                <a:spLocks/>
              </p:cNvSpPr>
              <p:nvPr/>
            </p:nvSpPr>
            <p:spPr bwMode="auto">
              <a:xfrm>
                <a:off x="1085" y="2128"/>
                <a:ext cx="17" cy="13"/>
              </a:xfrm>
              <a:custGeom>
                <a:avLst/>
                <a:gdLst>
                  <a:gd name="T0" fmla="*/ 116 w 116"/>
                  <a:gd name="T1" fmla="*/ 0 h 95"/>
                  <a:gd name="T2" fmla="*/ 58 w 116"/>
                  <a:gd name="T3" fmla="*/ 0 h 95"/>
                  <a:gd name="T4" fmla="*/ 0 w 116"/>
                  <a:gd name="T5" fmla="*/ 0 h 95"/>
                  <a:gd name="T6" fmla="*/ 0 w 116"/>
                  <a:gd name="T7" fmla="*/ 95 h 95"/>
                  <a:gd name="T8" fmla="*/ 58 w 116"/>
                  <a:gd name="T9" fmla="*/ 95 h 95"/>
                  <a:gd name="T10" fmla="*/ 116 w 116"/>
                  <a:gd name="T11" fmla="*/ 95 h 95"/>
                  <a:gd name="T12" fmla="*/ 116 w 116"/>
                  <a:gd name="T13" fmla="*/ 0 h 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95"/>
                  <a:gd name="T23" fmla="*/ 116 w 116"/>
                  <a:gd name="T24" fmla="*/ 95 h 9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95">
                    <a:moveTo>
                      <a:pt x="116" y="0"/>
                    </a:moveTo>
                    <a:lnTo>
                      <a:pt x="58" y="0"/>
                    </a:lnTo>
                    <a:lnTo>
                      <a:pt x="0" y="0"/>
                    </a:lnTo>
                    <a:lnTo>
                      <a:pt x="0" y="95"/>
                    </a:lnTo>
                    <a:lnTo>
                      <a:pt x="58" y="95"/>
                    </a:lnTo>
                    <a:lnTo>
                      <a:pt x="116" y="95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81" name="Freeform 2633"/>
              <p:cNvSpPr>
                <a:spLocks/>
              </p:cNvSpPr>
              <p:nvPr/>
            </p:nvSpPr>
            <p:spPr bwMode="auto">
              <a:xfrm>
                <a:off x="1085" y="2141"/>
                <a:ext cx="17" cy="9"/>
              </a:xfrm>
              <a:custGeom>
                <a:avLst/>
                <a:gdLst>
                  <a:gd name="T0" fmla="*/ 58 w 116"/>
                  <a:gd name="T1" fmla="*/ 0 h 58"/>
                  <a:gd name="T2" fmla="*/ 116 w 116"/>
                  <a:gd name="T3" fmla="*/ 0 h 58"/>
                  <a:gd name="T4" fmla="*/ 115 w 116"/>
                  <a:gd name="T5" fmla="*/ 13 h 58"/>
                  <a:gd name="T6" fmla="*/ 110 w 116"/>
                  <a:gd name="T7" fmla="*/ 26 h 58"/>
                  <a:gd name="T8" fmla="*/ 103 w 116"/>
                  <a:gd name="T9" fmla="*/ 36 h 58"/>
                  <a:gd name="T10" fmla="*/ 93 w 116"/>
                  <a:gd name="T11" fmla="*/ 46 h 58"/>
                  <a:gd name="T12" fmla="*/ 83 w 116"/>
                  <a:gd name="T13" fmla="*/ 52 h 58"/>
                  <a:gd name="T14" fmla="*/ 71 w 116"/>
                  <a:gd name="T15" fmla="*/ 57 h 58"/>
                  <a:gd name="T16" fmla="*/ 58 w 116"/>
                  <a:gd name="T17" fmla="*/ 58 h 58"/>
                  <a:gd name="T18" fmla="*/ 45 w 116"/>
                  <a:gd name="T19" fmla="*/ 57 h 58"/>
                  <a:gd name="T20" fmla="*/ 32 w 116"/>
                  <a:gd name="T21" fmla="*/ 52 h 58"/>
                  <a:gd name="T22" fmla="*/ 22 w 116"/>
                  <a:gd name="T23" fmla="*/ 46 h 58"/>
                  <a:gd name="T24" fmla="*/ 12 w 116"/>
                  <a:gd name="T25" fmla="*/ 36 h 58"/>
                  <a:gd name="T26" fmla="*/ 6 w 116"/>
                  <a:gd name="T27" fmla="*/ 26 h 58"/>
                  <a:gd name="T28" fmla="*/ 1 w 116"/>
                  <a:gd name="T29" fmla="*/ 13 h 58"/>
                  <a:gd name="T30" fmla="*/ 0 w 116"/>
                  <a:gd name="T31" fmla="*/ 0 h 58"/>
                  <a:gd name="T32" fmla="*/ 58 w 116"/>
                  <a:gd name="T33" fmla="*/ 0 h 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6"/>
                  <a:gd name="T52" fmla="*/ 0 h 58"/>
                  <a:gd name="T53" fmla="*/ 116 w 116"/>
                  <a:gd name="T54" fmla="*/ 58 h 5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6" h="58">
                    <a:moveTo>
                      <a:pt x="58" y="0"/>
                    </a:moveTo>
                    <a:lnTo>
                      <a:pt x="116" y="0"/>
                    </a:lnTo>
                    <a:lnTo>
                      <a:pt x="115" y="13"/>
                    </a:lnTo>
                    <a:lnTo>
                      <a:pt x="110" y="26"/>
                    </a:lnTo>
                    <a:lnTo>
                      <a:pt x="103" y="36"/>
                    </a:lnTo>
                    <a:lnTo>
                      <a:pt x="93" y="46"/>
                    </a:lnTo>
                    <a:lnTo>
                      <a:pt x="83" y="52"/>
                    </a:lnTo>
                    <a:lnTo>
                      <a:pt x="71" y="57"/>
                    </a:lnTo>
                    <a:lnTo>
                      <a:pt x="58" y="58"/>
                    </a:lnTo>
                    <a:lnTo>
                      <a:pt x="45" y="57"/>
                    </a:lnTo>
                    <a:lnTo>
                      <a:pt x="32" y="52"/>
                    </a:lnTo>
                    <a:lnTo>
                      <a:pt x="22" y="46"/>
                    </a:lnTo>
                    <a:lnTo>
                      <a:pt x="12" y="36"/>
                    </a:lnTo>
                    <a:lnTo>
                      <a:pt x="6" y="26"/>
                    </a:lnTo>
                    <a:lnTo>
                      <a:pt x="1" y="13"/>
                    </a:lnTo>
                    <a:lnTo>
                      <a:pt x="0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82" name="Freeform 2634"/>
              <p:cNvSpPr>
                <a:spLocks/>
              </p:cNvSpPr>
              <p:nvPr/>
            </p:nvSpPr>
            <p:spPr bwMode="auto">
              <a:xfrm>
                <a:off x="1085" y="2141"/>
                <a:ext cx="17" cy="9"/>
              </a:xfrm>
              <a:custGeom>
                <a:avLst/>
                <a:gdLst>
                  <a:gd name="T0" fmla="*/ 116 w 116"/>
                  <a:gd name="T1" fmla="*/ 0 h 58"/>
                  <a:gd name="T2" fmla="*/ 115 w 116"/>
                  <a:gd name="T3" fmla="*/ 13 h 58"/>
                  <a:gd name="T4" fmla="*/ 110 w 116"/>
                  <a:gd name="T5" fmla="*/ 26 h 58"/>
                  <a:gd name="T6" fmla="*/ 103 w 116"/>
                  <a:gd name="T7" fmla="*/ 36 h 58"/>
                  <a:gd name="T8" fmla="*/ 93 w 116"/>
                  <a:gd name="T9" fmla="*/ 46 h 58"/>
                  <a:gd name="T10" fmla="*/ 83 w 116"/>
                  <a:gd name="T11" fmla="*/ 52 h 58"/>
                  <a:gd name="T12" fmla="*/ 71 w 116"/>
                  <a:gd name="T13" fmla="*/ 57 h 58"/>
                  <a:gd name="T14" fmla="*/ 58 w 116"/>
                  <a:gd name="T15" fmla="*/ 58 h 58"/>
                  <a:gd name="T16" fmla="*/ 45 w 116"/>
                  <a:gd name="T17" fmla="*/ 57 h 58"/>
                  <a:gd name="T18" fmla="*/ 32 w 116"/>
                  <a:gd name="T19" fmla="*/ 52 h 58"/>
                  <a:gd name="T20" fmla="*/ 22 w 116"/>
                  <a:gd name="T21" fmla="*/ 46 h 58"/>
                  <a:gd name="T22" fmla="*/ 12 w 116"/>
                  <a:gd name="T23" fmla="*/ 36 h 58"/>
                  <a:gd name="T24" fmla="*/ 6 w 116"/>
                  <a:gd name="T25" fmla="*/ 26 h 58"/>
                  <a:gd name="T26" fmla="*/ 1 w 116"/>
                  <a:gd name="T27" fmla="*/ 13 h 58"/>
                  <a:gd name="T28" fmla="*/ 0 w 116"/>
                  <a:gd name="T29" fmla="*/ 0 h 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6"/>
                  <a:gd name="T46" fmla="*/ 0 h 58"/>
                  <a:gd name="T47" fmla="*/ 116 w 116"/>
                  <a:gd name="T48" fmla="*/ 58 h 5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6" h="58">
                    <a:moveTo>
                      <a:pt x="116" y="0"/>
                    </a:moveTo>
                    <a:lnTo>
                      <a:pt x="115" y="13"/>
                    </a:lnTo>
                    <a:lnTo>
                      <a:pt x="110" y="26"/>
                    </a:lnTo>
                    <a:lnTo>
                      <a:pt x="103" y="36"/>
                    </a:lnTo>
                    <a:lnTo>
                      <a:pt x="93" y="46"/>
                    </a:lnTo>
                    <a:lnTo>
                      <a:pt x="83" y="52"/>
                    </a:lnTo>
                    <a:lnTo>
                      <a:pt x="71" y="57"/>
                    </a:lnTo>
                    <a:lnTo>
                      <a:pt x="58" y="58"/>
                    </a:lnTo>
                    <a:lnTo>
                      <a:pt x="45" y="57"/>
                    </a:lnTo>
                    <a:lnTo>
                      <a:pt x="32" y="52"/>
                    </a:lnTo>
                    <a:lnTo>
                      <a:pt x="22" y="46"/>
                    </a:lnTo>
                    <a:lnTo>
                      <a:pt x="12" y="36"/>
                    </a:lnTo>
                    <a:lnTo>
                      <a:pt x="6" y="26"/>
                    </a:lnTo>
                    <a:lnTo>
                      <a:pt x="1" y="1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83" name="Freeform 2635"/>
              <p:cNvSpPr>
                <a:spLocks/>
              </p:cNvSpPr>
              <p:nvPr/>
            </p:nvSpPr>
            <p:spPr bwMode="auto">
              <a:xfrm>
                <a:off x="1085" y="2159"/>
                <a:ext cx="17" cy="8"/>
              </a:xfrm>
              <a:custGeom>
                <a:avLst/>
                <a:gdLst>
                  <a:gd name="T0" fmla="*/ 58 w 116"/>
                  <a:gd name="T1" fmla="*/ 58 h 58"/>
                  <a:gd name="T2" fmla="*/ 0 w 116"/>
                  <a:gd name="T3" fmla="*/ 58 h 58"/>
                  <a:gd name="T4" fmla="*/ 1 w 116"/>
                  <a:gd name="T5" fmla="*/ 45 h 58"/>
                  <a:gd name="T6" fmla="*/ 6 w 116"/>
                  <a:gd name="T7" fmla="*/ 33 h 58"/>
                  <a:gd name="T8" fmla="*/ 12 w 116"/>
                  <a:gd name="T9" fmla="*/ 23 h 58"/>
                  <a:gd name="T10" fmla="*/ 22 w 116"/>
                  <a:gd name="T11" fmla="*/ 13 h 58"/>
                  <a:gd name="T12" fmla="*/ 32 w 116"/>
                  <a:gd name="T13" fmla="*/ 6 h 58"/>
                  <a:gd name="T14" fmla="*/ 45 w 116"/>
                  <a:gd name="T15" fmla="*/ 1 h 58"/>
                  <a:gd name="T16" fmla="*/ 58 w 116"/>
                  <a:gd name="T17" fmla="*/ 0 h 58"/>
                  <a:gd name="T18" fmla="*/ 71 w 116"/>
                  <a:gd name="T19" fmla="*/ 1 h 58"/>
                  <a:gd name="T20" fmla="*/ 83 w 116"/>
                  <a:gd name="T21" fmla="*/ 6 h 58"/>
                  <a:gd name="T22" fmla="*/ 93 w 116"/>
                  <a:gd name="T23" fmla="*/ 13 h 58"/>
                  <a:gd name="T24" fmla="*/ 103 w 116"/>
                  <a:gd name="T25" fmla="*/ 23 h 58"/>
                  <a:gd name="T26" fmla="*/ 110 w 116"/>
                  <a:gd name="T27" fmla="*/ 33 h 58"/>
                  <a:gd name="T28" fmla="*/ 115 w 116"/>
                  <a:gd name="T29" fmla="*/ 45 h 58"/>
                  <a:gd name="T30" fmla="*/ 116 w 116"/>
                  <a:gd name="T31" fmla="*/ 58 h 58"/>
                  <a:gd name="T32" fmla="*/ 58 w 116"/>
                  <a:gd name="T33" fmla="*/ 58 h 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6"/>
                  <a:gd name="T52" fmla="*/ 0 h 58"/>
                  <a:gd name="T53" fmla="*/ 116 w 116"/>
                  <a:gd name="T54" fmla="*/ 58 h 5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6" h="58">
                    <a:moveTo>
                      <a:pt x="58" y="58"/>
                    </a:moveTo>
                    <a:lnTo>
                      <a:pt x="0" y="58"/>
                    </a:lnTo>
                    <a:lnTo>
                      <a:pt x="1" y="45"/>
                    </a:lnTo>
                    <a:lnTo>
                      <a:pt x="6" y="33"/>
                    </a:lnTo>
                    <a:lnTo>
                      <a:pt x="12" y="23"/>
                    </a:lnTo>
                    <a:lnTo>
                      <a:pt x="22" y="13"/>
                    </a:lnTo>
                    <a:lnTo>
                      <a:pt x="32" y="6"/>
                    </a:lnTo>
                    <a:lnTo>
                      <a:pt x="45" y="1"/>
                    </a:lnTo>
                    <a:lnTo>
                      <a:pt x="58" y="0"/>
                    </a:lnTo>
                    <a:lnTo>
                      <a:pt x="71" y="1"/>
                    </a:lnTo>
                    <a:lnTo>
                      <a:pt x="83" y="6"/>
                    </a:lnTo>
                    <a:lnTo>
                      <a:pt x="93" y="13"/>
                    </a:lnTo>
                    <a:lnTo>
                      <a:pt x="103" y="23"/>
                    </a:lnTo>
                    <a:lnTo>
                      <a:pt x="110" y="33"/>
                    </a:lnTo>
                    <a:lnTo>
                      <a:pt x="115" y="45"/>
                    </a:lnTo>
                    <a:lnTo>
                      <a:pt x="116" y="58"/>
                    </a:lnTo>
                    <a:lnTo>
                      <a:pt x="58" y="58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84" name="Freeform 2636"/>
              <p:cNvSpPr>
                <a:spLocks/>
              </p:cNvSpPr>
              <p:nvPr/>
            </p:nvSpPr>
            <p:spPr bwMode="auto">
              <a:xfrm>
                <a:off x="1085" y="2159"/>
                <a:ext cx="17" cy="8"/>
              </a:xfrm>
              <a:custGeom>
                <a:avLst/>
                <a:gdLst>
                  <a:gd name="T0" fmla="*/ 0 w 116"/>
                  <a:gd name="T1" fmla="*/ 58 h 58"/>
                  <a:gd name="T2" fmla="*/ 1 w 116"/>
                  <a:gd name="T3" fmla="*/ 45 h 58"/>
                  <a:gd name="T4" fmla="*/ 6 w 116"/>
                  <a:gd name="T5" fmla="*/ 33 h 58"/>
                  <a:gd name="T6" fmla="*/ 12 w 116"/>
                  <a:gd name="T7" fmla="*/ 23 h 58"/>
                  <a:gd name="T8" fmla="*/ 22 w 116"/>
                  <a:gd name="T9" fmla="*/ 13 h 58"/>
                  <a:gd name="T10" fmla="*/ 32 w 116"/>
                  <a:gd name="T11" fmla="*/ 6 h 58"/>
                  <a:gd name="T12" fmla="*/ 45 w 116"/>
                  <a:gd name="T13" fmla="*/ 1 h 58"/>
                  <a:gd name="T14" fmla="*/ 58 w 116"/>
                  <a:gd name="T15" fmla="*/ 0 h 58"/>
                  <a:gd name="T16" fmla="*/ 71 w 116"/>
                  <a:gd name="T17" fmla="*/ 1 h 58"/>
                  <a:gd name="T18" fmla="*/ 83 w 116"/>
                  <a:gd name="T19" fmla="*/ 6 h 58"/>
                  <a:gd name="T20" fmla="*/ 93 w 116"/>
                  <a:gd name="T21" fmla="*/ 13 h 58"/>
                  <a:gd name="T22" fmla="*/ 103 w 116"/>
                  <a:gd name="T23" fmla="*/ 23 h 58"/>
                  <a:gd name="T24" fmla="*/ 110 w 116"/>
                  <a:gd name="T25" fmla="*/ 33 h 58"/>
                  <a:gd name="T26" fmla="*/ 115 w 116"/>
                  <a:gd name="T27" fmla="*/ 45 h 58"/>
                  <a:gd name="T28" fmla="*/ 116 w 116"/>
                  <a:gd name="T29" fmla="*/ 58 h 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6"/>
                  <a:gd name="T46" fmla="*/ 0 h 58"/>
                  <a:gd name="T47" fmla="*/ 116 w 116"/>
                  <a:gd name="T48" fmla="*/ 58 h 5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6" h="58">
                    <a:moveTo>
                      <a:pt x="0" y="58"/>
                    </a:moveTo>
                    <a:lnTo>
                      <a:pt x="1" y="45"/>
                    </a:lnTo>
                    <a:lnTo>
                      <a:pt x="6" y="33"/>
                    </a:lnTo>
                    <a:lnTo>
                      <a:pt x="12" y="23"/>
                    </a:lnTo>
                    <a:lnTo>
                      <a:pt x="22" y="13"/>
                    </a:lnTo>
                    <a:lnTo>
                      <a:pt x="32" y="6"/>
                    </a:lnTo>
                    <a:lnTo>
                      <a:pt x="45" y="1"/>
                    </a:lnTo>
                    <a:lnTo>
                      <a:pt x="58" y="0"/>
                    </a:lnTo>
                    <a:lnTo>
                      <a:pt x="71" y="1"/>
                    </a:lnTo>
                    <a:lnTo>
                      <a:pt x="83" y="6"/>
                    </a:lnTo>
                    <a:lnTo>
                      <a:pt x="93" y="13"/>
                    </a:lnTo>
                    <a:lnTo>
                      <a:pt x="103" y="23"/>
                    </a:lnTo>
                    <a:lnTo>
                      <a:pt x="110" y="33"/>
                    </a:lnTo>
                    <a:lnTo>
                      <a:pt x="115" y="45"/>
                    </a:lnTo>
                    <a:lnTo>
                      <a:pt x="116" y="58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85" name="Freeform 2637"/>
              <p:cNvSpPr>
                <a:spLocks/>
              </p:cNvSpPr>
              <p:nvPr/>
            </p:nvSpPr>
            <p:spPr bwMode="auto">
              <a:xfrm>
                <a:off x="1085" y="2167"/>
                <a:ext cx="17" cy="14"/>
              </a:xfrm>
              <a:custGeom>
                <a:avLst/>
                <a:gdLst>
                  <a:gd name="T0" fmla="*/ 116 w 116"/>
                  <a:gd name="T1" fmla="*/ 0 h 97"/>
                  <a:gd name="T2" fmla="*/ 58 w 116"/>
                  <a:gd name="T3" fmla="*/ 0 h 97"/>
                  <a:gd name="T4" fmla="*/ 0 w 116"/>
                  <a:gd name="T5" fmla="*/ 0 h 97"/>
                  <a:gd name="T6" fmla="*/ 0 w 116"/>
                  <a:gd name="T7" fmla="*/ 97 h 97"/>
                  <a:gd name="T8" fmla="*/ 58 w 116"/>
                  <a:gd name="T9" fmla="*/ 97 h 97"/>
                  <a:gd name="T10" fmla="*/ 116 w 116"/>
                  <a:gd name="T11" fmla="*/ 97 h 97"/>
                  <a:gd name="T12" fmla="*/ 116 w 116"/>
                  <a:gd name="T13" fmla="*/ 0 h 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97"/>
                  <a:gd name="T23" fmla="*/ 116 w 116"/>
                  <a:gd name="T24" fmla="*/ 97 h 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97">
                    <a:moveTo>
                      <a:pt x="116" y="0"/>
                    </a:moveTo>
                    <a:lnTo>
                      <a:pt x="58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58" y="97"/>
                    </a:lnTo>
                    <a:lnTo>
                      <a:pt x="116" y="9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86" name="Freeform 2638"/>
              <p:cNvSpPr>
                <a:spLocks/>
              </p:cNvSpPr>
              <p:nvPr/>
            </p:nvSpPr>
            <p:spPr bwMode="auto">
              <a:xfrm>
                <a:off x="1085" y="2167"/>
                <a:ext cx="17" cy="14"/>
              </a:xfrm>
              <a:custGeom>
                <a:avLst/>
                <a:gdLst>
                  <a:gd name="T0" fmla="*/ 116 w 116"/>
                  <a:gd name="T1" fmla="*/ 0 h 97"/>
                  <a:gd name="T2" fmla="*/ 58 w 116"/>
                  <a:gd name="T3" fmla="*/ 0 h 97"/>
                  <a:gd name="T4" fmla="*/ 0 w 116"/>
                  <a:gd name="T5" fmla="*/ 0 h 97"/>
                  <a:gd name="T6" fmla="*/ 0 w 116"/>
                  <a:gd name="T7" fmla="*/ 97 h 97"/>
                  <a:gd name="T8" fmla="*/ 58 w 116"/>
                  <a:gd name="T9" fmla="*/ 97 h 97"/>
                  <a:gd name="T10" fmla="*/ 116 w 116"/>
                  <a:gd name="T11" fmla="*/ 97 h 97"/>
                  <a:gd name="T12" fmla="*/ 116 w 116"/>
                  <a:gd name="T13" fmla="*/ 0 h 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97"/>
                  <a:gd name="T23" fmla="*/ 116 w 116"/>
                  <a:gd name="T24" fmla="*/ 97 h 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97">
                    <a:moveTo>
                      <a:pt x="116" y="0"/>
                    </a:moveTo>
                    <a:lnTo>
                      <a:pt x="58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58" y="97"/>
                    </a:lnTo>
                    <a:lnTo>
                      <a:pt x="116" y="97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87" name="Freeform 2639"/>
              <p:cNvSpPr>
                <a:spLocks/>
              </p:cNvSpPr>
              <p:nvPr/>
            </p:nvSpPr>
            <p:spPr bwMode="auto">
              <a:xfrm>
                <a:off x="1093" y="2181"/>
                <a:ext cx="9" cy="1"/>
              </a:xfrm>
              <a:custGeom>
                <a:avLst/>
                <a:gdLst>
                  <a:gd name="T0" fmla="*/ 0 w 58"/>
                  <a:gd name="T1" fmla="*/ 0 h 4"/>
                  <a:gd name="T2" fmla="*/ 58 w 58"/>
                  <a:gd name="T3" fmla="*/ 0 h 4"/>
                  <a:gd name="T4" fmla="*/ 58 w 58"/>
                  <a:gd name="T5" fmla="*/ 4 h 4"/>
                  <a:gd name="T6" fmla="*/ 0 w 58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4"/>
                  <a:gd name="T14" fmla="*/ 58 w 58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4">
                    <a:moveTo>
                      <a:pt x="0" y="0"/>
                    </a:moveTo>
                    <a:lnTo>
                      <a:pt x="58" y="0"/>
                    </a:lnTo>
                    <a:lnTo>
                      <a:pt x="5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88" name="Line 2640"/>
              <p:cNvSpPr>
                <a:spLocks noChangeShapeType="1"/>
              </p:cNvSpPr>
              <p:nvPr/>
            </p:nvSpPr>
            <p:spPr bwMode="auto">
              <a:xfrm>
                <a:off x="1102" y="21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89" name="Freeform 2641"/>
              <p:cNvSpPr>
                <a:spLocks/>
              </p:cNvSpPr>
              <p:nvPr/>
            </p:nvSpPr>
            <p:spPr bwMode="auto">
              <a:xfrm>
                <a:off x="1081" y="2180"/>
                <a:ext cx="21" cy="54"/>
              </a:xfrm>
              <a:custGeom>
                <a:avLst/>
                <a:gdLst>
                  <a:gd name="T0" fmla="*/ 145 w 145"/>
                  <a:gd name="T1" fmla="*/ 9 h 374"/>
                  <a:gd name="T2" fmla="*/ 87 w 145"/>
                  <a:gd name="T3" fmla="*/ 5 h 374"/>
                  <a:gd name="T4" fmla="*/ 29 w 145"/>
                  <a:gd name="T5" fmla="*/ 0 h 374"/>
                  <a:gd name="T6" fmla="*/ 0 w 145"/>
                  <a:gd name="T7" fmla="*/ 365 h 374"/>
                  <a:gd name="T8" fmla="*/ 58 w 145"/>
                  <a:gd name="T9" fmla="*/ 370 h 374"/>
                  <a:gd name="T10" fmla="*/ 116 w 145"/>
                  <a:gd name="T11" fmla="*/ 374 h 374"/>
                  <a:gd name="T12" fmla="*/ 145 w 145"/>
                  <a:gd name="T13" fmla="*/ 9 h 3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"/>
                  <a:gd name="T22" fmla="*/ 0 h 374"/>
                  <a:gd name="T23" fmla="*/ 145 w 145"/>
                  <a:gd name="T24" fmla="*/ 374 h 3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" h="374">
                    <a:moveTo>
                      <a:pt x="145" y="9"/>
                    </a:moveTo>
                    <a:lnTo>
                      <a:pt x="87" y="5"/>
                    </a:lnTo>
                    <a:lnTo>
                      <a:pt x="29" y="0"/>
                    </a:lnTo>
                    <a:lnTo>
                      <a:pt x="0" y="365"/>
                    </a:lnTo>
                    <a:lnTo>
                      <a:pt x="58" y="370"/>
                    </a:lnTo>
                    <a:lnTo>
                      <a:pt x="116" y="374"/>
                    </a:lnTo>
                    <a:lnTo>
                      <a:pt x="145" y="9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90" name="Freeform 2642"/>
              <p:cNvSpPr>
                <a:spLocks/>
              </p:cNvSpPr>
              <p:nvPr/>
            </p:nvSpPr>
            <p:spPr bwMode="auto">
              <a:xfrm>
                <a:off x="1081" y="2180"/>
                <a:ext cx="21" cy="54"/>
              </a:xfrm>
              <a:custGeom>
                <a:avLst/>
                <a:gdLst>
                  <a:gd name="T0" fmla="*/ 145 w 145"/>
                  <a:gd name="T1" fmla="*/ 9 h 374"/>
                  <a:gd name="T2" fmla="*/ 87 w 145"/>
                  <a:gd name="T3" fmla="*/ 5 h 374"/>
                  <a:gd name="T4" fmla="*/ 29 w 145"/>
                  <a:gd name="T5" fmla="*/ 0 h 374"/>
                  <a:gd name="T6" fmla="*/ 0 w 145"/>
                  <a:gd name="T7" fmla="*/ 365 h 374"/>
                  <a:gd name="T8" fmla="*/ 58 w 145"/>
                  <a:gd name="T9" fmla="*/ 370 h 374"/>
                  <a:gd name="T10" fmla="*/ 116 w 145"/>
                  <a:gd name="T11" fmla="*/ 374 h 374"/>
                  <a:gd name="T12" fmla="*/ 145 w 145"/>
                  <a:gd name="T13" fmla="*/ 9 h 3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"/>
                  <a:gd name="T22" fmla="*/ 0 h 374"/>
                  <a:gd name="T23" fmla="*/ 145 w 145"/>
                  <a:gd name="T24" fmla="*/ 374 h 3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" h="374">
                    <a:moveTo>
                      <a:pt x="145" y="9"/>
                    </a:moveTo>
                    <a:lnTo>
                      <a:pt x="87" y="5"/>
                    </a:lnTo>
                    <a:lnTo>
                      <a:pt x="29" y="0"/>
                    </a:lnTo>
                    <a:lnTo>
                      <a:pt x="0" y="365"/>
                    </a:lnTo>
                    <a:lnTo>
                      <a:pt x="58" y="370"/>
                    </a:lnTo>
                    <a:lnTo>
                      <a:pt x="116" y="374"/>
                    </a:lnTo>
                    <a:lnTo>
                      <a:pt x="145" y="9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91" name="Freeform 2643"/>
              <p:cNvSpPr>
                <a:spLocks/>
              </p:cNvSpPr>
              <p:nvPr/>
            </p:nvSpPr>
            <p:spPr bwMode="auto">
              <a:xfrm>
                <a:off x="1089" y="2233"/>
                <a:ext cx="8" cy="2"/>
              </a:xfrm>
              <a:custGeom>
                <a:avLst/>
                <a:gdLst>
                  <a:gd name="T0" fmla="*/ 0 w 58"/>
                  <a:gd name="T1" fmla="*/ 0 h 10"/>
                  <a:gd name="T2" fmla="*/ 58 w 58"/>
                  <a:gd name="T3" fmla="*/ 4 h 10"/>
                  <a:gd name="T4" fmla="*/ 57 w 58"/>
                  <a:gd name="T5" fmla="*/ 10 h 10"/>
                  <a:gd name="T6" fmla="*/ 0 w 58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0"/>
                  <a:gd name="T14" fmla="*/ 58 w 58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0">
                    <a:moveTo>
                      <a:pt x="0" y="0"/>
                    </a:moveTo>
                    <a:lnTo>
                      <a:pt x="58" y="4"/>
                    </a:lnTo>
                    <a:lnTo>
                      <a:pt x="57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92" name="Line 2644"/>
              <p:cNvSpPr>
                <a:spLocks noChangeShapeType="1"/>
              </p:cNvSpPr>
              <p:nvPr/>
            </p:nvSpPr>
            <p:spPr bwMode="auto">
              <a:xfrm flipH="1">
                <a:off x="1097" y="22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93" name="Freeform 2645"/>
              <p:cNvSpPr>
                <a:spLocks/>
              </p:cNvSpPr>
              <p:nvPr/>
            </p:nvSpPr>
            <p:spPr bwMode="auto">
              <a:xfrm>
                <a:off x="1075" y="2232"/>
                <a:ext cx="22" cy="39"/>
              </a:xfrm>
              <a:custGeom>
                <a:avLst/>
                <a:gdLst>
                  <a:gd name="T0" fmla="*/ 157 w 157"/>
                  <a:gd name="T1" fmla="*/ 20 h 277"/>
                  <a:gd name="T2" fmla="*/ 100 w 157"/>
                  <a:gd name="T3" fmla="*/ 10 h 277"/>
                  <a:gd name="T4" fmla="*/ 43 w 157"/>
                  <a:gd name="T5" fmla="*/ 0 h 277"/>
                  <a:gd name="T6" fmla="*/ 0 w 157"/>
                  <a:gd name="T7" fmla="*/ 257 h 277"/>
                  <a:gd name="T8" fmla="*/ 57 w 157"/>
                  <a:gd name="T9" fmla="*/ 267 h 277"/>
                  <a:gd name="T10" fmla="*/ 113 w 157"/>
                  <a:gd name="T11" fmla="*/ 277 h 277"/>
                  <a:gd name="T12" fmla="*/ 157 w 157"/>
                  <a:gd name="T13" fmla="*/ 20 h 2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277"/>
                  <a:gd name="T23" fmla="*/ 157 w 157"/>
                  <a:gd name="T24" fmla="*/ 277 h 27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277">
                    <a:moveTo>
                      <a:pt x="157" y="20"/>
                    </a:moveTo>
                    <a:lnTo>
                      <a:pt x="100" y="10"/>
                    </a:lnTo>
                    <a:lnTo>
                      <a:pt x="43" y="0"/>
                    </a:lnTo>
                    <a:lnTo>
                      <a:pt x="0" y="257"/>
                    </a:lnTo>
                    <a:lnTo>
                      <a:pt x="57" y="267"/>
                    </a:lnTo>
                    <a:lnTo>
                      <a:pt x="113" y="277"/>
                    </a:lnTo>
                    <a:lnTo>
                      <a:pt x="157" y="2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94" name="Freeform 2646"/>
              <p:cNvSpPr>
                <a:spLocks/>
              </p:cNvSpPr>
              <p:nvPr/>
            </p:nvSpPr>
            <p:spPr bwMode="auto">
              <a:xfrm>
                <a:off x="1075" y="2232"/>
                <a:ext cx="22" cy="39"/>
              </a:xfrm>
              <a:custGeom>
                <a:avLst/>
                <a:gdLst>
                  <a:gd name="T0" fmla="*/ 157 w 157"/>
                  <a:gd name="T1" fmla="*/ 20 h 277"/>
                  <a:gd name="T2" fmla="*/ 100 w 157"/>
                  <a:gd name="T3" fmla="*/ 10 h 277"/>
                  <a:gd name="T4" fmla="*/ 43 w 157"/>
                  <a:gd name="T5" fmla="*/ 0 h 277"/>
                  <a:gd name="T6" fmla="*/ 0 w 157"/>
                  <a:gd name="T7" fmla="*/ 257 h 277"/>
                  <a:gd name="T8" fmla="*/ 57 w 157"/>
                  <a:gd name="T9" fmla="*/ 267 h 277"/>
                  <a:gd name="T10" fmla="*/ 113 w 157"/>
                  <a:gd name="T11" fmla="*/ 277 h 277"/>
                  <a:gd name="T12" fmla="*/ 157 w 157"/>
                  <a:gd name="T13" fmla="*/ 20 h 2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277"/>
                  <a:gd name="T23" fmla="*/ 157 w 157"/>
                  <a:gd name="T24" fmla="*/ 277 h 27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277">
                    <a:moveTo>
                      <a:pt x="157" y="20"/>
                    </a:moveTo>
                    <a:lnTo>
                      <a:pt x="100" y="10"/>
                    </a:lnTo>
                    <a:lnTo>
                      <a:pt x="43" y="0"/>
                    </a:lnTo>
                    <a:lnTo>
                      <a:pt x="0" y="257"/>
                    </a:lnTo>
                    <a:lnTo>
                      <a:pt x="57" y="267"/>
                    </a:lnTo>
                    <a:lnTo>
                      <a:pt x="113" y="277"/>
                    </a:lnTo>
                    <a:lnTo>
                      <a:pt x="157" y="2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95" name="Freeform 2647"/>
              <p:cNvSpPr>
                <a:spLocks/>
              </p:cNvSpPr>
              <p:nvPr/>
            </p:nvSpPr>
            <p:spPr bwMode="auto">
              <a:xfrm>
                <a:off x="1075" y="2269"/>
                <a:ext cx="16" cy="9"/>
              </a:xfrm>
              <a:custGeom>
                <a:avLst/>
                <a:gdLst>
                  <a:gd name="T0" fmla="*/ 58 w 114"/>
                  <a:gd name="T1" fmla="*/ 10 h 68"/>
                  <a:gd name="T2" fmla="*/ 114 w 114"/>
                  <a:gd name="T3" fmla="*/ 20 h 68"/>
                  <a:gd name="T4" fmla="*/ 111 w 114"/>
                  <a:gd name="T5" fmla="*/ 33 h 68"/>
                  <a:gd name="T6" fmla="*/ 104 w 114"/>
                  <a:gd name="T7" fmla="*/ 44 h 68"/>
                  <a:gd name="T8" fmla="*/ 97 w 114"/>
                  <a:gd name="T9" fmla="*/ 54 h 68"/>
                  <a:gd name="T10" fmla="*/ 86 w 114"/>
                  <a:gd name="T11" fmla="*/ 60 h 68"/>
                  <a:gd name="T12" fmla="*/ 73 w 114"/>
                  <a:gd name="T13" fmla="*/ 66 h 68"/>
                  <a:gd name="T14" fmla="*/ 61 w 114"/>
                  <a:gd name="T15" fmla="*/ 68 h 68"/>
                  <a:gd name="T16" fmla="*/ 48 w 114"/>
                  <a:gd name="T17" fmla="*/ 67 h 68"/>
                  <a:gd name="T18" fmla="*/ 36 w 114"/>
                  <a:gd name="T19" fmla="*/ 64 h 68"/>
                  <a:gd name="T20" fmla="*/ 24 w 114"/>
                  <a:gd name="T21" fmla="*/ 57 h 68"/>
                  <a:gd name="T22" fmla="*/ 14 w 114"/>
                  <a:gd name="T23" fmla="*/ 49 h 68"/>
                  <a:gd name="T24" fmla="*/ 8 w 114"/>
                  <a:gd name="T25" fmla="*/ 38 h 68"/>
                  <a:gd name="T26" fmla="*/ 2 w 114"/>
                  <a:gd name="T27" fmla="*/ 26 h 68"/>
                  <a:gd name="T28" fmla="*/ 0 w 114"/>
                  <a:gd name="T29" fmla="*/ 14 h 68"/>
                  <a:gd name="T30" fmla="*/ 1 w 114"/>
                  <a:gd name="T31" fmla="*/ 0 h 68"/>
                  <a:gd name="T32" fmla="*/ 58 w 114"/>
                  <a:gd name="T33" fmla="*/ 10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4"/>
                  <a:gd name="T52" fmla="*/ 0 h 68"/>
                  <a:gd name="T53" fmla="*/ 114 w 114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4" h="68">
                    <a:moveTo>
                      <a:pt x="58" y="10"/>
                    </a:moveTo>
                    <a:lnTo>
                      <a:pt x="114" y="20"/>
                    </a:lnTo>
                    <a:lnTo>
                      <a:pt x="111" y="33"/>
                    </a:lnTo>
                    <a:lnTo>
                      <a:pt x="104" y="44"/>
                    </a:lnTo>
                    <a:lnTo>
                      <a:pt x="97" y="54"/>
                    </a:lnTo>
                    <a:lnTo>
                      <a:pt x="86" y="60"/>
                    </a:lnTo>
                    <a:lnTo>
                      <a:pt x="73" y="66"/>
                    </a:lnTo>
                    <a:lnTo>
                      <a:pt x="61" y="68"/>
                    </a:lnTo>
                    <a:lnTo>
                      <a:pt x="48" y="67"/>
                    </a:lnTo>
                    <a:lnTo>
                      <a:pt x="36" y="64"/>
                    </a:lnTo>
                    <a:lnTo>
                      <a:pt x="24" y="57"/>
                    </a:lnTo>
                    <a:lnTo>
                      <a:pt x="14" y="49"/>
                    </a:lnTo>
                    <a:lnTo>
                      <a:pt x="8" y="38"/>
                    </a:lnTo>
                    <a:lnTo>
                      <a:pt x="2" y="26"/>
                    </a:lnTo>
                    <a:lnTo>
                      <a:pt x="0" y="14"/>
                    </a:lnTo>
                    <a:lnTo>
                      <a:pt x="1" y="0"/>
                    </a:lnTo>
                    <a:lnTo>
                      <a:pt x="58" y="1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96" name="Freeform 2648"/>
              <p:cNvSpPr>
                <a:spLocks/>
              </p:cNvSpPr>
              <p:nvPr/>
            </p:nvSpPr>
            <p:spPr bwMode="auto">
              <a:xfrm>
                <a:off x="1075" y="2269"/>
                <a:ext cx="16" cy="9"/>
              </a:xfrm>
              <a:custGeom>
                <a:avLst/>
                <a:gdLst>
                  <a:gd name="T0" fmla="*/ 114 w 114"/>
                  <a:gd name="T1" fmla="*/ 20 h 68"/>
                  <a:gd name="T2" fmla="*/ 111 w 114"/>
                  <a:gd name="T3" fmla="*/ 33 h 68"/>
                  <a:gd name="T4" fmla="*/ 104 w 114"/>
                  <a:gd name="T5" fmla="*/ 44 h 68"/>
                  <a:gd name="T6" fmla="*/ 97 w 114"/>
                  <a:gd name="T7" fmla="*/ 54 h 68"/>
                  <a:gd name="T8" fmla="*/ 86 w 114"/>
                  <a:gd name="T9" fmla="*/ 60 h 68"/>
                  <a:gd name="T10" fmla="*/ 73 w 114"/>
                  <a:gd name="T11" fmla="*/ 66 h 68"/>
                  <a:gd name="T12" fmla="*/ 61 w 114"/>
                  <a:gd name="T13" fmla="*/ 68 h 68"/>
                  <a:gd name="T14" fmla="*/ 48 w 114"/>
                  <a:gd name="T15" fmla="*/ 67 h 68"/>
                  <a:gd name="T16" fmla="*/ 36 w 114"/>
                  <a:gd name="T17" fmla="*/ 64 h 68"/>
                  <a:gd name="T18" fmla="*/ 24 w 114"/>
                  <a:gd name="T19" fmla="*/ 57 h 68"/>
                  <a:gd name="T20" fmla="*/ 14 w 114"/>
                  <a:gd name="T21" fmla="*/ 49 h 68"/>
                  <a:gd name="T22" fmla="*/ 8 w 114"/>
                  <a:gd name="T23" fmla="*/ 38 h 68"/>
                  <a:gd name="T24" fmla="*/ 2 w 114"/>
                  <a:gd name="T25" fmla="*/ 26 h 68"/>
                  <a:gd name="T26" fmla="*/ 0 w 114"/>
                  <a:gd name="T27" fmla="*/ 14 h 68"/>
                  <a:gd name="T28" fmla="*/ 1 w 114"/>
                  <a:gd name="T29" fmla="*/ 0 h 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4"/>
                  <a:gd name="T46" fmla="*/ 0 h 68"/>
                  <a:gd name="T47" fmla="*/ 114 w 114"/>
                  <a:gd name="T48" fmla="*/ 68 h 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4" h="68">
                    <a:moveTo>
                      <a:pt x="114" y="20"/>
                    </a:moveTo>
                    <a:lnTo>
                      <a:pt x="111" y="33"/>
                    </a:lnTo>
                    <a:lnTo>
                      <a:pt x="104" y="44"/>
                    </a:lnTo>
                    <a:lnTo>
                      <a:pt x="97" y="54"/>
                    </a:lnTo>
                    <a:lnTo>
                      <a:pt x="86" y="60"/>
                    </a:lnTo>
                    <a:lnTo>
                      <a:pt x="73" y="66"/>
                    </a:lnTo>
                    <a:lnTo>
                      <a:pt x="61" y="68"/>
                    </a:lnTo>
                    <a:lnTo>
                      <a:pt x="48" y="67"/>
                    </a:lnTo>
                    <a:lnTo>
                      <a:pt x="36" y="64"/>
                    </a:lnTo>
                    <a:lnTo>
                      <a:pt x="24" y="57"/>
                    </a:lnTo>
                    <a:lnTo>
                      <a:pt x="14" y="49"/>
                    </a:lnTo>
                    <a:lnTo>
                      <a:pt x="8" y="38"/>
                    </a:lnTo>
                    <a:lnTo>
                      <a:pt x="2" y="26"/>
                    </a:lnTo>
                    <a:lnTo>
                      <a:pt x="0" y="14"/>
                    </a:lnTo>
                    <a:lnTo>
                      <a:pt x="1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97" name="Freeform 2649"/>
              <p:cNvSpPr>
                <a:spLocks/>
              </p:cNvSpPr>
              <p:nvPr/>
            </p:nvSpPr>
            <p:spPr bwMode="auto">
              <a:xfrm>
                <a:off x="1070" y="2287"/>
                <a:ext cx="16" cy="11"/>
              </a:xfrm>
              <a:custGeom>
                <a:avLst/>
                <a:gdLst>
                  <a:gd name="T0" fmla="*/ 55 w 113"/>
                  <a:gd name="T1" fmla="*/ 58 h 73"/>
                  <a:gd name="T2" fmla="*/ 0 w 113"/>
                  <a:gd name="T3" fmla="*/ 44 h 73"/>
                  <a:gd name="T4" fmla="*/ 4 w 113"/>
                  <a:gd name="T5" fmla="*/ 31 h 73"/>
                  <a:gd name="T6" fmla="*/ 12 w 113"/>
                  <a:gd name="T7" fmla="*/ 20 h 73"/>
                  <a:gd name="T8" fmla="*/ 21 w 113"/>
                  <a:gd name="T9" fmla="*/ 11 h 73"/>
                  <a:gd name="T10" fmla="*/ 32 w 113"/>
                  <a:gd name="T11" fmla="*/ 5 h 73"/>
                  <a:gd name="T12" fmla="*/ 44 w 113"/>
                  <a:gd name="T13" fmla="*/ 1 h 73"/>
                  <a:gd name="T14" fmla="*/ 57 w 113"/>
                  <a:gd name="T15" fmla="*/ 0 h 73"/>
                  <a:gd name="T16" fmla="*/ 69 w 113"/>
                  <a:gd name="T17" fmla="*/ 3 h 73"/>
                  <a:gd name="T18" fmla="*/ 82 w 113"/>
                  <a:gd name="T19" fmla="*/ 7 h 73"/>
                  <a:gd name="T20" fmla="*/ 93 w 113"/>
                  <a:gd name="T21" fmla="*/ 15 h 73"/>
                  <a:gd name="T22" fmla="*/ 102 w 113"/>
                  <a:gd name="T23" fmla="*/ 24 h 73"/>
                  <a:gd name="T24" fmla="*/ 108 w 113"/>
                  <a:gd name="T25" fmla="*/ 35 h 73"/>
                  <a:gd name="T26" fmla="*/ 112 w 113"/>
                  <a:gd name="T27" fmla="*/ 47 h 73"/>
                  <a:gd name="T28" fmla="*/ 113 w 113"/>
                  <a:gd name="T29" fmla="*/ 60 h 73"/>
                  <a:gd name="T30" fmla="*/ 111 w 113"/>
                  <a:gd name="T31" fmla="*/ 73 h 73"/>
                  <a:gd name="T32" fmla="*/ 55 w 113"/>
                  <a:gd name="T33" fmla="*/ 58 h 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3"/>
                  <a:gd name="T52" fmla="*/ 0 h 73"/>
                  <a:gd name="T53" fmla="*/ 113 w 113"/>
                  <a:gd name="T54" fmla="*/ 73 h 7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3" h="73">
                    <a:moveTo>
                      <a:pt x="55" y="58"/>
                    </a:moveTo>
                    <a:lnTo>
                      <a:pt x="0" y="44"/>
                    </a:lnTo>
                    <a:lnTo>
                      <a:pt x="4" y="31"/>
                    </a:lnTo>
                    <a:lnTo>
                      <a:pt x="12" y="20"/>
                    </a:lnTo>
                    <a:lnTo>
                      <a:pt x="21" y="11"/>
                    </a:lnTo>
                    <a:lnTo>
                      <a:pt x="32" y="5"/>
                    </a:lnTo>
                    <a:lnTo>
                      <a:pt x="44" y="1"/>
                    </a:lnTo>
                    <a:lnTo>
                      <a:pt x="57" y="0"/>
                    </a:lnTo>
                    <a:lnTo>
                      <a:pt x="69" y="3"/>
                    </a:lnTo>
                    <a:lnTo>
                      <a:pt x="82" y="7"/>
                    </a:lnTo>
                    <a:lnTo>
                      <a:pt x="93" y="15"/>
                    </a:lnTo>
                    <a:lnTo>
                      <a:pt x="102" y="24"/>
                    </a:lnTo>
                    <a:lnTo>
                      <a:pt x="108" y="35"/>
                    </a:lnTo>
                    <a:lnTo>
                      <a:pt x="112" y="47"/>
                    </a:lnTo>
                    <a:lnTo>
                      <a:pt x="113" y="60"/>
                    </a:lnTo>
                    <a:lnTo>
                      <a:pt x="111" y="73"/>
                    </a:lnTo>
                    <a:lnTo>
                      <a:pt x="55" y="58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98" name="Freeform 2650"/>
              <p:cNvSpPr>
                <a:spLocks/>
              </p:cNvSpPr>
              <p:nvPr/>
            </p:nvSpPr>
            <p:spPr bwMode="auto">
              <a:xfrm>
                <a:off x="1070" y="2287"/>
                <a:ext cx="16" cy="11"/>
              </a:xfrm>
              <a:custGeom>
                <a:avLst/>
                <a:gdLst>
                  <a:gd name="T0" fmla="*/ 0 w 113"/>
                  <a:gd name="T1" fmla="*/ 44 h 73"/>
                  <a:gd name="T2" fmla="*/ 4 w 113"/>
                  <a:gd name="T3" fmla="*/ 31 h 73"/>
                  <a:gd name="T4" fmla="*/ 12 w 113"/>
                  <a:gd name="T5" fmla="*/ 20 h 73"/>
                  <a:gd name="T6" fmla="*/ 21 w 113"/>
                  <a:gd name="T7" fmla="*/ 11 h 73"/>
                  <a:gd name="T8" fmla="*/ 32 w 113"/>
                  <a:gd name="T9" fmla="*/ 5 h 73"/>
                  <a:gd name="T10" fmla="*/ 44 w 113"/>
                  <a:gd name="T11" fmla="*/ 1 h 73"/>
                  <a:gd name="T12" fmla="*/ 57 w 113"/>
                  <a:gd name="T13" fmla="*/ 0 h 73"/>
                  <a:gd name="T14" fmla="*/ 69 w 113"/>
                  <a:gd name="T15" fmla="*/ 3 h 73"/>
                  <a:gd name="T16" fmla="*/ 82 w 113"/>
                  <a:gd name="T17" fmla="*/ 7 h 73"/>
                  <a:gd name="T18" fmla="*/ 93 w 113"/>
                  <a:gd name="T19" fmla="*/ 15 h 73"/>
                  <a:gd name="T20" fmla="*/ 102 w 113"/>
                  <a:gd name="T21" fmla="*/ 24 h 73"/>
                  <a:gd name="T22" fmla="*/ 108 w 113"/>
                  <a:gd name="T23" fmla="*/ 35 h 73"/>
                  <a:gd name="T24" fmla="*/ 112 w 113"/>
                  <a:gd name="T25" fmla="*/ 47 h 73"/>
                  <a:gd name="T26" fmla="*/ 113 w 113"/>
                  <a:gd name="T27" fmla="*/ 60 h 73"/>
                  <a:gd name="T28" fmla="*/ 111 w 113"/>
                  <a:gd name="T29" fmla="*/ 73 h 7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3"/>
                  <a:gd name="T46" fmla="*/ 0 h 73"/>
                  <a:gd name="T47" fmla="*/ 113 w 113"/>
                  <a:gd name="T48" fmla="*/ 73 h 7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3" h="73">
                    <a:moveTo>
                      <a:pt x="0" y="44"/>
                    </a:moveTo>
                    <a:lnTo>
                      <a:pt x="4" y="31"/>
                    </a:lnTo>
                    <a:lnTo>
                      <a:pt x="12" y="20"/>
                    </a:lnTo>
                    <a:lnTo>
                      <a:pt x="21" y="11"/>
                    </a:lnTo>
                    <a:lnTo>
                      <a:pt x="32" y="5"/>
                    </a:lnTo>
                    <a:lnTo>
                      <a:pt x="44" y="1"/>
                    </a:lnTo>
                    <a:lnTo>
                      <a:pt x="57" y="0"/>
                    </a:lnTo>
                    <a:lnTo>
                      <a:pt x="69" y="3"/>
                    </a:lnTo>
                    <a:lnTo>
                      <a:pt x="82" y="7"/>
                    </a:lnTo>
                    <a:lnTo>
                      <a:pt x="93" y="15"/>
                    </a:lnTo>
                    <a:lnTo>
                      <a:pt x="102" y="24"/>
                    </a:lnTo>
                    <a:lnTo>
                      <a:pt x="108" y="35"/>
                    </a:lnTo>
                    <a:lnTo>
                      <a:pt x="112" y="47"/>
                    </a:lnTo>
                    <a:lnTo>
                      <a:pt x="113" y="60"/>
                    </a:lnTo>
                    <a:lnTo>
                      <a:pt x="111" y="73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999" name="Freeform 2651"/>
              <p:cNvSpPr>
                <a:spLocks/>
              </p:cNvSpPr>
              <p:nvPr/>
            </p:nvSpPr>
            <p:spPr bwMode="auto">
              <a:xfrm>
                <a:off x="1061" y="2293"/>
                <a:ext cx="25" cy="37"/>
              </a:xfrm>
              <a:custGeom>
                <a:avLst/>
                <a:gdLst>
                  <a:gd name="T0" fmla="*/ 173 w 173"/>
                  <a:gd name="T1" fmla="*/ 29 h 257"/>
                  <a:gd name="T2" fmla="*/ 117 w 173"/>
                  <a:gd name="T3" fmla="*/ 14 h 257"/>
                  <a:gd name="T4" fmla="*/ 62 w 173"/>
                  <a:gd name="T5" fmla="*/ 0 h 257"/>
                  <a:gd name="T6" fmla="*/ 0 w 173"/>
                  <a:gd name="T7" fmla="*/ 228 h 257"/>
                  <a:gd name="T8" fmla="*/ 56 w 173"/>
                  <a:gd name="T9" fmla="*/ 243 h 257"/>
                  <a:gd name="T10" fmla="*/ 111 w 173"/>
                  <a:gd name="T11" fmla="*/ 257 h 257"/>
                  <a:gd name="T12" fmla="*/ 173 w 173"/>
                  <a:gd name="T13" fmla="*/ 29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3"/>
                  <a:gd name="T22" fmla="*/ 0 h 257"/>
                  <a:gd name="T23" fmla="*/ 173 w 173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3" h="257">
                    <a:moveTo>
                      <a:pt x="173" y="29"/>
                    </a:moveTo>
                    <a:lnTo>
                      <a:pt x="117" y="14"/>
                    </a:lnTo>
                    <a:lnTo>
                      <a:pt x="62" y="0"/>
                    </a:lnTo>
                    <a:lnTo>
                      <a:pt x="0" y="228"/>
                    </a:lnTo>
                    <a:lnTo>
                      <a:pt x="56" y="243"/>
                    </a:lnTo>
                    <a:lnTo>
                      <a:pt x="111" y="257"/>
                    </a:lnTo>
                    <a:lnTo>
                      <a:pt x="173" y="29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00" name="Freeform 2652"/>
              <p:cNvSpPr>
                <a:spLocks/>
              </p:cNvSpPr>
              <p:nvPr/>
            </p:nvSpPr>
            <p:spPr bwMode="auto">
              <a:xfrm>
                <a:off x="1061" y="2293"/>
                <a:ext cx="25" cy="37"/>
              </a:xfrm>
              <a:custGeom>
                <a:avLst/>
                <a:gdLst>
                  <a:gd name="T0" fmla="*/ 173 w 173"/>
                  <a:gd name="T1" fmla="*/ 29 h 257"/>
                  <a:gd name="T2" fmla="*/ 117 w 173"/>
                  <a:gd name="T3" fmla="*/ 14 h 257"/>
                  <a:gd name="T4" fmla="*/ 62 w 173"/>
                  <a:gd name="T5" fmla="*/ 0 h 257"/>
                  <a:gd name="T6" fmla="*/ 0 w 173"/>
                  <a:gd name="T7" fmla="*/ 228 h 257"/>
                  <a:gd name="T8" fmla="*/ 56 w 173"/>
                  <a:gd name="T9" fmla="*/ 243 h 257"/>
                  <a:gd name="T10" fmla="*/ 111 w 173"/>
                  <a:gd name="T11" fmla="*/ 257 h 257"/>
                  <a:gd name="T12" fmla="*/ 173 w 173"/>
                  <a:gd name="T13" fmla="*/ 29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3"/>
                  <a:gd name="T22" fmla="*/ 0 h 257"/>
                  <a:gd name="T23" fmla="*/ 173 w 173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3" h="257">
                    <a:moveTo>
                      <a:pt x="173" y="29"/>
                    </a:moveTo>
                    <a:lnTo>
                      <a:pt x="117" y="14"/>
                    </a:lnTo>
                    <a:lnTo>
                      <a:pt x="62" y="0"/>
                    </a:lnTo>
                    <a:lnTo>
                      <a:pt x="0" y="228"/>
                    </a:lnTo>
                    <a:lnTo>
                      <a:pt x="56" y="243"/>
                    </a:lnTo>
                    <a:lnTo>
                      <a:pt x="111" y="257"/>
                    </a:lnTo>
                    <a:lnTo>
                      <a:pt x="173" y="29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01" name="Freeform 2653"/>
              <p:cNvSpPr>
                <a:spLocks/>
              </p:cNvSpPr>
              <p:nvPr/>
            </p:nvSpPr>
            <p:spPr bwMode="auto">
              <a:xfrm>
                <a:off x="1069" y="2328"/>
                <a:ext cx="8" cy="3"/>
              </a:xfrm>
              <a:custGeom>
                <a:avLst/>
                <a:gdLst>
                  <a:gd name="T0" fmla="*/ 0 w 55"/>
                  <a:gd name="T1" fmla="*/ 0 h 21"/>
                  <a:gd name="T2" fmla="*/ 55 w 55"/>
                  <a:gd name="T3" fmla="*/ 14 h 21"/>
                  <a:gd name="T4" fmla="*/ 53 w 55"/>
                  <a:gd name="T5" fmla="*/ 21 h 21"/>
                  <a:gd name="T6" fmla="*/ 0 w 55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1"/>
                  <a:gd name="T14" fmla="*/ 55 w 55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1">
                    <a:moveTo>
                      <a:pt x="0" y="0"/>
                    </a:moveTo>
                    <a:lnTo>
                      <a:pt x="55" y="14"/>
                    </a:lnTo>
                    <a:lnTo>
                      <a:pt x="53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02" name="Line 2654"/>
              <p:cNvSpPr>
                <a:spLocks noChangeShapeType="1"/>
              </p:cNvSpPr>
              <p:nvPr/>
            </p:nvSpPr>
            <p:spPr bwMode="auto">
              <a:xfrm flipH="1">
                <a:off x="1076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03" name="Freeform 2655"/>
              <p:cNvSpPr>
                <a:spLocks/>
              </p:cNvSpPr>
              <p:nvPr/>
            </p:nvSpPr>
            <p:spPr bwMode="auto">
              <a:xfrm>
                <a:off x="1046" y="2325"/>
                <a:ext cx="30" cy="45"/>
              </a:xfrm>
              <a:custGeom>
                <a:avLst/>
                <a:gdLst>
                  <a:gd name="T0" fmla="*/ 213 w 213"/>
                  <a:gd name="T1" fmla="*/ 42 h 317"/>
                  <a:gd name="T2" fmla="*/ 160 w 213"/>
                  <a:gd name="T3" fmla="*/ 21 h 317"/>
                  <a:gd name="T4" fmla="*/ 107 w 213"/>
                  <a:gd name="T5" fmla="*/ 0 h 317"/>
                  <a:gd name="T6" fmla="*/ 0 w 213"/>
                  <a:gd name="T7" fmla="*/ 275 h 317"/>
                  <a:gd name="T8" fmla="*/ 53 w 213"/>
                  <a:gd name="T9" fmla="*/ 296 h 317"/>
                  <a:gd name="T10" fmla="*/ 107 w 213"/>
                  <a:gd name="T11" fmla="*/ 317 h 317"/>
                  <a:gd name="T12" fmla="*/ 213 w 213"/>
                  <a:gd name="T13" fmla="*/ 42 h 3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3"/>
                  <a:gd name="T22" fmla="*/ 0 h 317"/>
                  <a:gd name="T23" fmla="*/ 213 w 213"/>
                  <a:gd name="T24" fmla="*/ 317 h 3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3" h="317">
                    <a:moveTo>
                      <a:pt x="213" y="42"/>
                    </a:moveTo>
                    <a:lnTo>
                      <a:pt x="160" y="21"/>
                    </a:lnTo>
                    <a:lnTo>
                      <a:pt x="107" y="0"/>
                    </a:lnTo>
                    <a:lnTo>
                      <a:pt x="0" y="275"/>
                    </a:lnTo>
                    <a:lnTo>
                      <a:pt x="53" y="296"/>
                    </a:lnTo>
                    <a:lnTo>
                      <a:pt x="107" y="317"/>
                    </a:lnTo>
                    <a:lnTo>
                      <a:pt x="213" y="42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04" name="Freeform 2656"/>
              <p:cNvSpPr>
                <a:spLocks/>
              </p:cNvSpPr>
              <p:nvPr/>
            </p:nvSpPr>
            <p:spPr bwMode="auto">
              <a:xfrm>
                <a:off x="1046" y="2325"/>
                <a:ext cx="30" cy="45"/>
              </a:xfrm>
              <a:custGeom>
                <a:avLst/>
                <a:gdLst>
                  <a:gd name="T0" fmla="*/ 213 w 213"/>
                  <a:gd name="T1" fmla="*/ 42 h 317"/>
                  <a:gd name="T2" fmla="*/ 160 w 213"/>
                  <a:gd name="T3" fmla="*/ 21 h 317"/>
                  <a:gd name="T4" fmla="*/ 107 w 213"/>
                  <a:gd name="T5" fmla="*/ 0 h 317"/>
                  <a:gd name="T6" fmla="*/ 0 w 213"/>
                  <a:gd name="T7" fmla="*/ 275 h 317"/>
                  <a:gd name="T8" fmla="*/ 53 w 213"/>
                  <a:gd name="T9" fmla="*/ 296 h 317"/>
                  <a:gd name="T10" fmla="*/ 107 w 213"/>
                  <a:gd name="T11" fmla="*/ 317 h 317"/>
                  <a:gd name="T12" fmla="*/ 213 w 213"/>
                  <a:gd name="T13" fmla="*/ 42 h 3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3"/>
                  <a:gd name="T22" fmla="*/ 0 h 317"/>
                  <a:gd name="T23" fmla="*/ 213 w 213"/>
                  <a:gd name="T24" fmla="*/ 317 h 3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3" h="317">
                    <a:moveTo>
                      <a:pt x="213" y="42"/>
                    </a:moveTo>
                    <a:lnTo>
                      <a:pt x="160" y="21"/>
                    </a:lnTo>
                    <a:lnTo>
                      <a:pt x="107" y="0"/>
                    </a:lnTo>
                    <a:lnTo>
                      <a:pt x="0" y="275"/>
                    </a:lnTo>
                    <a:lnTo>
                      <a:pt x="53" y="296"/>
                    </a:lnTo>
                    <a:lnTo>
                      <a:pt x="107" y="317"/>
                    </a:lnTo>
                    <a:lnTo>
                      <a:pt x="213" y="42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05" name="Freeform 2657"/>
              <p:cNvSpPr>
                <a:spLocks/>
              </p:cNvSpPr>
              <p:nvPr/>
            </p:nvSpPr>
            <p:spPr bwMode="auto">
              <a:xfrm>
                <a:off x="1054" y="2367"/>
                <a:ext cx="7" cy="5"/>
              </a:xfrm>
              <a:custGeom>
                <a:avLst/>
                <a:gdLst>
                  <a:gd name="T0" fmla="*/ 0 w 54"/>
                  <a:gd name="T1" fmla="*/ 0 h 29"/>
                  <a:gd name="T2" fmla="*/ 54 w 54"/>
                  <a:gd name="T3" fmla="*/ 21 h 29"/>
                  <a:gd name="T4" fmla="*/ 50 w 54"/>
                  <a:gd name="T5" fmla="*/ 29 h 29"/>
                  <a:gd name="T6" fmla="*/ 0 w 54"/>
                  <a:gd name="T7" fmla="*/ 0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29"/>
                  <a:gd name="T14" fmla="*/ 54 w 54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29">
                    <a:moveTo>
                      <a:pt x="0" y="0"/>
                    </a:moveTo>
                    <a:lnTo>
                      <a:pt x="54" y="21"/>
                    </a:lnTo>
                    <a:lnTo>
                      <a:pt x="5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06" name="Line 2658"/>
              <p:cNvSpPr>
                <a:spLocks noChangeShapeType="1"/>
              </p:cNvSpPr>
              <p:nvPr/>
            </p:nvSpPr>
            <p:spPr bwMode="auto">
              <a:xfrm flipH="1">
                <a:off x="1061" y="237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07" name="Freeform 2659"/>
              <p:cNvSpPr>
                <a:spLocks/>
              </p:cNvSpPr>
              <p:nvPr/>
            </p:nvSpPr>
            <p:spPr bwMode="auto">
              <a:xfrm>
                <a:off x="1033" y="2363"/>
                <a:ext cx="28" cy="32"/>
              </a:xfrm>
              <a:custGeom>
                <a:avLst/>
                <a:gdLst>
                  <a:gd name="T0" fmla="*/ 194 w 194"/>
                  <a:gd name="T1" fmla="*/ 58 h 224"/>
                  <a:gd name="T2" fmla="*/ 144 w 194"/>
                  <a:gd name="T3" fmla="*/ 29 h 224"/>
                  <a:gd name="T4" fmla="*/ 94 w 194"/>
                  <a:gd name="T5" fmla="*/ 0 h 224"/>
                  <a:gd name="T6" fmla="*/ 0 w 194"/>
                  <a:gd name="T7" fmla="*/ 167 h 224"/>
                  <a:gd name="T8" fmla="*/ 50 w 194"/>
                  <a:gd name="T9" fmla="*/ 196 h 224"/>
                  <a:gd name="T10" fmla="*/ 100 w 194"/>
                  <a:gd name="T11" fmla="*/ 224 h 224"/>
                  <a:gd name="T12" fmla="*/ 194 w 194"/>
                  <a:gd name="T13" fmla="*/ 58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24"/>
                  <a:gd name="T23" fmla="*/ 194 w 194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24">
                    <a:moveTo>
                      <a:pt x="194" y="58"/>
                    </a:moveTo>
                    <a:lnTo>
                      <a:pt x="144" y="29"/>
                    </a:lnTo>
                    <a:lnTo>
                      <a:pt x="94" y="0"/>
                    </a:lnTo>
                    <a:lnTo>
                      <a:pt x="0" y="167"/>
                    </a:lnTo>
                    <a:lnTo>
                      <a:pt x="50" y="196"/>
                    </a:lnTo>
                    <a:lnTo>
                      <a:pt x="100" y="224"/>
                    </a:lnTo>
                    <a:lnTo>
                      <a:pt x="194" y="58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08" name="Freeform 2660"/>
              <p:cNvSpPr>
                <a:spLocks/>
              </p:cNvSpPr>
              <p:nvPr/>
            </p:nvSpPr>
            <p:spPr bwMode="auto">
              <a:xfrm>
                <a:off x="1033" y="2363"/>
                <a:ext cx="28" cy="32"/>
              </a:xfrm>
              <a:custGeom>
                <a:avLst/>
                <a:gdLst>
                  <a:gd name="T0" fmla="*/ 194 w 194"/>
                  <a:gd name="T1" fmla="*/ 58 h 224"/>
                  <a:gd name="T2" fmla="*/ 144 w 194"/>
                  <a:gd name="T3" fmla="*/ 29 h 224"/>
                  <a:gd name="T4" fmla="*/ 94 w 194"/>
                  <a:gd name="T5" fmla="*/ 0 h 224"/>
                  <a:gd name="T6" fmla="*/ 0 w 194"/>
                  <a:gd name="T7" fmla="*/ 167 h 224"/>
                  <a:gd name="T8" fmla="*/ 50 w 194"/>
                  <a:gd name="T9" fmla="*/ 196 h 224"/>
                  <a:gd name="T10" fmla="*/ 100 w 194"/>
                  <a:gd name="T11" fmla="*/ 224 h 224"/>
                  <a:gd name="T12" fmla="*/ 194 w 194"/>
                  <a:gd name="T13" fmla="*/ 58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24"/>
                  <a:gd name="T23" fmla="*/ 194 w 194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24">
                    <a:moveTo>
                      <a:pt x="194" y="58"/>
                    </a:moveTo>
                    <a:lnTo>
                      <a:pt x="144" y="29"/>
                    </a:lnTo>
                    <a:lnTo>
                      <a:pt x="94" y="0"/>
                    </a:lnTo>
                    <a:lnTo>
                      <a:pt x="0" y="167"/>
                    </a:lnTo>
                    <a:lnTo>
                      <a:pt x="50" y="196"/>
                    </a:lnTo>
                    <a:lnTo>
                      <a:pt x="100" y="224"/>
                    </a:lnTo>
                    <a:lnTo>
                      <a:pt x="194" y="58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09" name="Freeform 2661"/>
              <p:cNvSpPr>
                <a:spLocks/>
              </p:cNvSpPr>
              <p:nvPr/>
            </p:nvSpPr>
            <p:spPr bwMode="auto">
              <a:xfrm>
                <a:off x="1032" y="2387"/>
                <a:ext cx="15" cy="12"/>
              </a:xfrm>
              <a:custGeom>
                <a:avLst/>
                <a:gdLst>
                  <a:gd name="T0" fmla="*/ 58 w 108"/>
                  <a:gd name="T1" fmla="*/ 29 h 86"/>
                  <a:gd name="T2" fmla="*/ 108 w 108"/>
                  <a:gd name="T3" fmla="*/ 57 h 86"/>
                  <a:gd name="T4" fmla="*/ 100 w 108"/>
                  <a:gd name="T5" fmla="*/ 67 h 86"/>
                  <a:gd name="T6" fmla="*/ 91 w 108"/>
                  <a:gd name="T7" fmla="*/ 76 h 86"/>
                  <a:gd name="T8" fmla="*/ 79 w 108"/>
                  <a:gd name="T9" fmla="*/ 82 h 86"/>
                  <a:gd name="T10" fmla="*/ 67 w 108"/>
                  <a:gd name="T11" fmla="*/ 85 h 86"/>
                  <a:gd name="T12" fmla="*/ 55 w 108"/>
                  <a:gd name="T13" fmla="*/ 86 h 86"/>
                  <a:gd name="T14" fmla="*/ 41 w 108"/>
                  <a:gd name="T15" fmla="*/ 84 h 86"/>
                  <a:gd name="T16" fmla="*/ 29 w 108"/>
                  <a:gd name="T17" fmla="*/ 79 h 86"/>
                  <a:gd name="T18" fmla="*/ 19 w 108"/>
                  <a:gd name="T19" fmla="*/ 71 h 86"/>
                  <a:gd name="T20" fmla="*/ 10 w 108"/>
                  <a:gd name="T21" fmla="*/ 62 h 86"/>
                  <a:gd name="T22" fmla="*/ 5 w 108"/>
                  <a:gd name="T23" fmla="*/ 50 h 86"/>
                  <a:gd name="T24" fmla="*/ 1 w 108"/>
                  <a:gd name="T25" fmla="*/ 38 h 86"/>
                  <a:gd name="T26" fmla="*/ 0 w 108"/>
                  <a:gd name="T27" fmla="*/ 25 h 86"/>
                  <a:gd name="T28" fmla="*/ 3 w 108"/>
                  <a:gd name="T29" fmla="*/ 12 h 86"/>
                  <a:gd name="T30" fmla="*/ 8 w 108"/>
                  <a:gd name="T31" fmla="*/ 0 h 86"/>
                  <a:gd name="T32" fmla="*/ 58 w 108"/>
                  <a:gd name="T33" fmla="*/ 29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8"/>
                  <a:gd name="T52" fmla="*/ 0 h 86"/>
                  <a:gd name="T53" fmla="*/ 108 w 108"/>
                  <a:gd name="T54" fmla="*/ 86 h 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8" h="86">
                    <a:moveTo>
                      <a:pt x="58" y="29"/>
                    </a:moveTo>
                    <a:lnTo>
                      <a:pt x="108" y="57"/>
                    </a:lnTo>
                    <a:lnTo>
                      <a:pt x="100" y="67"/>
                    </a:lnTo>
                    <a:lnTo>
                      <a:pt x="91" y="76"/>
                    </a:lnTo>
                    <a:lnTo>
                      <a:pt x="79" y="82"/>
                    </a:lnTo>
                    <a:lnTo>
                      <a:pt x="67" y="85"/>
                    </a:lnTo>
                    <a:lnTo>
                      <a:pt x="55" y="86"/>
                    </a:lnTo>
                    <a:lnTo>
                      <a:pt x="41" y="84"/>
                    </a:lnTo>
                    <a:lnTo>
                      <a:pt x="29" y="79"/>
                    </a:lnTo>
                    <a:lnTo>
                      <a:pt x="19" y="71"/>
                    </a:lnTo>
                    <a:lnTo>
                      <a:pt x="10" y="62"/>
                    </a:lnTo>
                    <a:lnTo>
                      <a:pt x="5" y="50"/>
                    </a:lnTo>
                    <a:lnTo>
                      <a:pt x="1" y="38"/>
                    </a:lnTo>
                    <a:lnTo>
                      <a:pt x="0" y="25"/>
                    </a:lnTo>
                    <a:lnTo>
                      <a:pt x="3" y="12"/>
                    </a:lnTo>
                    <a:lnTo>
                      <a:pt x="8" y="0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10" name="Freeform 2662"/>
              <p:cNvSpPr>
                <a:spLocks/>
              </p:cNvSpPr>
              <p:nvPr/>
            </p:nvSpPr>
            <p:spPr bwMode="auto">
              <a:xfrm>
                <a:off x="1032" y="2387"/>
                <a:ext cx="15" cy="12"/>
              </a:xfrm>
              <a:custGeom>
                <a:avLst/>
                <a:gdLst>
                  <a:gd name="T0" fmla="*/ 108 w 108"/>
                  <a:gd name="T1" fmla="*/ 57 h 86"/>
                  <a:gd name="T2" fmla="*/ 100 w 108"/>
                  <a:gd name="T3" fmla="*/ 67 h 86"/>
                  <a:gd name="T4" fmla="*/ 91 w 108"/>
                  <a:gd name="T5" fmla="*/ 76 h 86"/>
                  <a:gd name="T6" fmla="*/ 79 w 108"/>
                  <a:gd name="T7" fmla="*/ 82 h 86"/>
                  <a:gd name="T8" fmla="*/ 67 w 108"/>
                  <a:gd name="T9" fmla="*/ 85 h 86"/>
                  <a:gd name="T10" fmla="*/ 55 w 108"/>
                  <a:gd name="T11" fmla="*/ 86 h 86"/>
                  <a:gd name="T12" fmla="*/ 41 w 108"/>
                  <a:gd name="T13" fmla="*/ 84 h 86"/>
                  <a:gd name="T14" fmla="*/ 29 w 108"/>
                  <a:gd name="T15" fmla="*/ 79 h 86"/>
                  <a:gd name="T16" fmla="*/ 19 w 108"/>
                  <a:gd name="T17" fmla="*/ 71 h 86"/>
                  <a:gd name="T18" fmla="*/ 10 w 108"/>
                  <a:gd name="T19" fmla="*/ 62 h 86"/>
                  <a:gd name="T20" fmla="*/ 5 w 108"/>
                  <a:gd name="T21" fmla="*/ 50 h 86"/>
                  <a:gd name="T22" fmla="*/ 1 w 108"/>
                  <a:gd name="T23" fmla="*/ 38 h 86"/>
                  <a:gd name="T24" fmla="*/ 0 w 108"/>
                  <a:gd name="T25" fmla="*/ 25 h 86"/>
                  <a:gd name="T26" fmla="*/ 3 w 108"/>
                  <a:gd name="T27" fmla="*/ 12 h 86"/>
                  <a:gd name="T28" fmla="*/ 8 w 108"/>
                  <a:gd name="T29" fmla="*/ 0 h 8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8"/>
                  <a:gd name="T46" fmla="*/ 0 h 86"/>
                  <a:gd name="T47" fmla="*/ 108 w 108"/>
                  <a:gd name="T48" fmla="*/ 86 h 8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8" h="86">
                    <a:moveTo>
                      <a:pt x="108" y="57"/>
                    </a:moveTo>
                    <a:lnTo>
                      <a:pt x="100" y="67"/>
                    </a:lnTo>
                    <a:lnTo>
                      <a:pt x="91" y="76"/>
                    </a:lnTo>
                    <a:lnTo>
                      <a:pt x="79" y="82"/>
                    </a:lnTo>
                    <a:lnTo>
                      <a:pt x="67" y="85"/>
                    </a:lnTo>
                    <a:lnTo>
                      <a:pt x="55" y="86"/>
                    </a:lnTo>
                    <a:lnTo>
                      <a:pt x="41" y="84"/>
                    </a:lnTo>
                    <a:lnTo>
                      <a:pt x="29" y="79"/>
                    </a:lnTo>
                    <a:lnTo>
                      <a:pt x="19" y="71"/>
                    </a:lnTo>
                    <a:lnTo>
                      <a:pt x="10" y="62"/>
                    </a:lnTo>
                    <a:lnTo>
                      <a:pt x="5" y="50"/>
                    </a:lnTo>
                    <a:lnTo>
                      <a:pt x="1" y="38"/>
                    </a:lnTo>
                    <a:lnTo>
                      <a:pt x="0" y="25"/>
                    </a:lnTo>
                    <a:lnTo>
                      <a:pt x="3" y="12"/>
                    </a:lnTo>
                    <a:lnTo>
                      <a:pt x="8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11" name="Freeform 2663"/>
              <p:cNvSpPr>
                <a:spLocks/>
              </p:cNvSpPr>
              <p:nvPr/>
            </p:nvSpPr>
            <p:spPr bwMode="auto">
              <a:xfrm>
                <a:off x="1019" y="2404"/>
                <a:ext cx="14" cy="13"/>
              </a:xfrm>
              <a:custGeom>
                <a:avLst/>
                <a:gdLst>
                  <a:gd name="T0" fmla="*/ 43 w 101"/>
                  <a:gd name="T1" fmla="*/ 58 h 96"/>
                  <a:gd name="T2" fmla="*/ 0 w 101"/>
                  <a:gd name="T3" fmla="*/ 20 h 96"/>
                  <a:gd name="T4" fmla="*/ 9 w 101"/>
                  <a:gd name="T5" fmla="*/ 11 h 96"/>
                  <a:gd name="T6" fmla="*/ 20 w 101"/>
                  <a:gd name="T7" fmla="*/ 5 h 96"/>
                  <a:gd name="T8" fmla="*/ 32 w 101"/>
                  <a:gd name="T9" fmla="*/ 1 h 96"/>
                  <a:gd name="T10" fmla="*/ 46 w 101"/>
                  <a:gd name="T11" fmla="*/ 0 h 96"/>
                  <a:gd name="T12" fmla="*/ 58 w 101"/>
                  <a:gd name="T13" fmla="*/ 3 h 96"/>
                  <a:gd name="T14" fmla="*/ 70 w 101"/>
                  <a:gd name="T15" fmla="*/ 7 h 96"/>
                  <a:gd name="T16" fmla="*/ 81 w 101"/>
                  <a:gd name="T17" fmla="*/ 15 h 96"/>
                  <a:gd name="T18" fmla="*/ 90 w 101"/>
                  <a:gd name="T19" fmla="*/ 24 h 96"/>
                  <a:gd name="T20" fmla="*/ 97 w 101"/>
                  <a:gd name="T21" fmla="*/ 35 h 96"/>
                  <a:gd name="T22" fmla="*/ 100 w 101"/>
                  <a:gd name="T23" fmla="*/ 47 h 96"/>
                  <a:gd name="T24" fmla="*/ 101 w 101"/>
                  <a:gd name="T25" fmla="*/ 60 h 96"/>
                  <a:gd name="T26" fmla="*/ 99 w 101"/>
                  <a:gd name="T27" fmla="*/ 73 h 96"/>
                  <a:gd name="T28" fmla="*/ 94 w 101"/>
                  <a:gd name="T29" fmla="*/ 85 h 96"/>
                  <a:gd name="T30" fmla="*/ 87 w 101"/>
                  <a:gd name="T31" fmla="*/ 96 h 96"/>
                  <a:gd name="T32" fmla="*/ 43 w 101"/>
                  <a:gd name="T33" fmla="*/ 58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1"/>
                  <a:gd name="T52" fmla="*/ 0 h 96"/>
                  <a:gd name="T53" fmla="*/ 101 w 101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1" h="96">
                    <a:moveTo>
                      <a:pt x="43" y="58"/>
                    </a:moveTo>
                    <a:lnTo>
                      <a:pt x="0" y="20"/>
                    </a:lnTo>
                    <a:lnTo>
                      <a:pt x="9" y="11"/>
                    </a:lnTo>
                    <a:lnTo>
                      <a:pt x="20" y="5"/>
                    </a:lnTo>
                    <a:lnTo>
                      <a:pt x="32" y="1"/>
                    </a:lnTo>
                    <a:lnTo>
                      <a:pt x="46" y="0"/>
                    </a:lnTo>
                    <a:lnTo>
                      <a:pt x="58" y="3"/>
                    </a:lnTo>
                    <a:lnTo>
                      <a:pt x="70" y="7"/>
                    </a:lnTo>
                    <a:lnTo>
                      <a:pt x="81" y="15"/>
                    </a:lnTo>
                    <a:lnTo>
                      <a:pt x="90" y="24"/>
                    </a:lnTo>
                    <a:lnTo>
                      <a:pt x="97" y="35"/>
                    </a:lnTo>
                    <a:lnTo>
                      <a:pt x="100" y="47"/>
                    </a:lnTo>
                    <a:lnTo>
                      <a:pt x="101" y="60"/>
                    </a:lnTo>
                    <a:lnTo>
                      <a:pt x="99" y="73"/>
                    </a:lnTo>
                    <a:lnTo>
                      <a:pt x="94" y="85"/>
                    </a:lnTo>
                    <a:lnTo>
                      <a:pt x="87" y="96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12" name="Freeform 2664"/>
              <p:cNvSpPr>
                <a:spLocks/>
              </p:cNvSpPr>
              <p:nvPr/>
            </p:nvSpPr>
            <p:spPr bwMode="auto">
              <a:xfrm>
                <a:off x="1019" y="2404"/>
                <a:ext cx="14" cy="13"/>
              </a:xfrm>
              <a:custGeom>
                <a:avLst/>
                <a:gdLst>
                  <a:gd name="T0" fmla="*/ 0 w 101"/>
                  <a:gd name="T1" fmla="*/ 20 h 96"/>
                  <a:gd name="T2" fmla="*/ 9 w 101"/>
                  <a:gd name="T3" fmla="*/ 11 h 96"/>
                  <a:gd name="T4" fmla="*/ 20 w 101"/>
                  <a:gd name="T5" fmla="*/ 5 h 96"/>
                  <a:gd name="T6" fmla="*/ 32 w 101"/>
                  <a:gd name="T7" fmla="*/ 1 h 96"/>
                  <a:gd name="T8" fmla="*/ 46 w 101"/>
                  <a:gd name="T9" fmla="*/ 0 h 96"/>
                  <a:gd name="T10" fmla="*/ 58 w 101"/>
                  <a:gd name="T11" fmla="*/ 3 h 96"/>
                  <a:gd name="T12" fmla="*/ 70 w 101"/>
                  <a:gd name="T13" fmla="*/ 7 h 96"/>
                  <a:gd name="T14" fmla="*/ 81 w 101"/>
                  <a:gd name="T15" fmla="*/ 15 h 96"/>
                  <a:gd name="T16" fmla="*/ 90 w 101"/>
                  <a:gd name="T17" fmla="*/ 24 h 96"/>
                  <a:gd name="T18" fmla="*/ 97 w 101"/>
                  <a:gd name="T19" fmla="*/ 35 h 96"/>
                  <a:gd name="T20" fmla="*/ 100 w 101"/>
                  <a:gd name="T21" fmla="*/ 47 h 96"/>
                  <a:gd name="T22" fmla="*/ 101 w 101"/>
                  <a:gd name="T23" fmla="*/ 60 h 96"/>
                  <a:gd name="T24" fmla="*/ 99 w 101"/>
                  <a:gd name="T25" fmla="*/ 73 h 96"/>
                  <a:gd name="T26" fmla="*/ 94 w 101"/>
                  <a:gd name="T27" fmla="*/ 85 h 96"/>
                  <a:gd name="T28" fmla="*/ 87 w 101"/>
                  <a:gd name="T29" fmla="*/ 96 h 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1"/>
                  <a:gd name="T46" fmla="*/ 0 h 96"/>
                  <a:gd name="T47" fmla="*/ 101 w 101"/>
                  <a:gd name="T48" fmla="*/ 96 h 9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1" h="96">
                    <a:moveTo>
                      <a:pt x="0" y="20"/>
                    </a:moveTo>
                    <a:lnTo>
                      <a:pt x="9" y="11"/>
                    </a:lnTo>
                    <a:lnTo>
                      <a:pt x="20" y="5"/>
                    </a:lnTo>
                    <a:lnTo>
                      <a:pt x="32" y="1"/>
                    </a:lnTo>
                    <a:lnTo>
                      <a:pt x="46" y="0"/>
                    </a:lnTo>
                    <a:lnTo>
                      <a:pt x="58" y="3"/>
                    </a:lnTo>
                    <a:lnTo>
                      <a:pt x="70" y="7"/>
                    </a:lnTo>
                    <a:lnTo>
                      <a:pt x="81" y="15"/>
                    </a:lnTo>
                    <a:lnTo>
                      <a:pt x="90" y="24"/>
                    </a:lnTo>
                    <a:lnTo>
                      <a:pt x="97" y="35"/>
                    </a:lnTo>
                    <a:lnTo>
                      <a:pt x="100" y="47"/>
                    </a:lnTo>
                    <a:lnTo>
                      <a:pt x="101" y="60"/>
                    </a:lnTo>
                    <a:lnTo>
                      <a:pt x="99" y="73"/>
                    </a:lnTo>
                    <a:lnTo>
                      <a:pt x="94" y="85"/>
                    </a:lnTo>
                    <a:lnTo>
                      <a:pt x="87" y="96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13" name="Freeform 2665"/>
              <p:cNvSpPr>
                <a:spLocks/>
              </p:cNvSpPr>
              <p:nvPr/>
            </p:nvSpPr>
            <p:spPr bwMode="auto">
              <a:xfrm>
                <a:off x="1009" y="2407"/>
                <a:ext cx="22" cy="22"/>
              </a:xfrm>
              <a:custGeom>
                <a:avLst/>
                <a:gdLst>
                  <a:gd name="T0" fmla="*/ 155 w 155"/>
                  <a:gd name="T1" fmla="*/ 76 h 155"/>
                  <a:gd name="T2" fmla="*/ 111 w 155"/>
                  <a:gd name="T3" fmla="*/ 38 h 155"/>
                  <a:gd name="T4" fmla="*/ 68 w 155"/>
                  <a:gd name="T5" fmla="*/ 0 h 155"/>
                  <a:gd name="T6" fmla="*/ 0 w 155"/>
                  <a:gd name="T7" fmla="*/ 79 h 155"/>
                  <a:gd name="T8" fmla="*/ 44 w 155"/>
                  <a:gd name="T9" fmla="*/ 117 h 155"/>
                  <a:gd name="T10" fmla="*/ 87 w 155"/>
                  <a:gd name="T11" fmla="*/ 155 h 155"/>
                  <a:gd name="T12" fmla="*/ 155 w 155"/>
                  <a:gd name="T13" fmla="*/ 76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5"/>
                  <a:gd name="T23" fmla="*/ 155 w 155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5">
                    <a:moveTo>
                      <a:pt x="155" y="76"/>
                    </a:moveTo>
                    <a:lnTo>
                      <a:pt x="111" y="38"/>
                    </a:lnTo>
                    <a:lnTo>
                      <a:pt x="68" y="0"/>
                    </a:lnTo>
                    <a:lnTo>
                      <a:pt x="0" y="79"/>
                    </a:lnTo>
                    <a:lnTo>
                      <a:pt x="44" y="117"/>
                    </a:lnTo>
                    <a:lnTo>
                      <a:pt x="87" y="155"/>
                    </a:lnTo>
                    <a:lnTo>
                      <a:pt x="155" y="76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14" name="Freeform 2666"/>
              <p:cNvSpPr>
                <a:spLocks/>
              </p:cNvSpPr>
              <p:nvPr/>
            </p:nvSpPr>
            <p:spPr bwMode="auto">
              <a:xfrm>
                <a:off x="1009" y="2407"/>
                <a:ext cx="22" cy="22"/>
              </a:xfrm>
              <a:custGeom>
                <a:avLst/>
                <a:gdLst>
                  <a:gd name="T0" fmla="*/ 155 w 155"/>
                  <a:gd name="T1" fmla="*/ 76 h 155"/>
                  <a:gd name="T2" fmla="*/ 111 w 155"/>
                  <a:gd name="T3" fmla="*/ 38 h 155"/>
                  <a:gd name="T4" fmla="*/ 68 w 155"/>
                  <a:gd name="T5" fmla="*/ 0 h 155"/>
                  <a:gd name="T6" fmla="*/ 0 w 155"/>
                  <a:gd name="T7" fmla="*/ 79 h 155"/>
                  <a:gd name="T8" fmla="*/ 44 w 155"/>
                  <a:gd name="T9" fmla="*/ 117 h 155"/>
                  <a:gd name="T10" fmla="*/ 87 w 155"/>
                  <a:gd name="T11" fmla="*/ 155 h 155"/>
                  <a:gd name="T12" fmla="*/ 155 w 155"/>
                  <a:gd name="T13" fmla="*/ 76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5"/>
                  <a:gd name="T23" fmla="*/ 155 w 155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5">
                    <a:moveTo>
                      <a:pt x="155" y="76"/>
                    </a:moveTo>
                    <a:lnTo>
                      <a:pt x="111" y="38"/>
                    </a:lnTo>
                    <a:lnTo>
                      <a:pt x="68" y="0"/>
                    </a:lnTo>
                    <a:lnTo>
                      <a:pt x="0" y="79"/>
                    </a:lnTo>
                    <a:lnTo>
                      <a:pt x="44" y="117"/>
                    </a:lnTo>
                    <a:lnTo>
                      <a:pt x="87" y="155"/>
                    </a:lnTo>
                    <a:lnTo>
                      <a:pt x="155" y="76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15" name="Freeform 2667"/>
              <p:cNvSpPr>
                <a:spLocks/>
              </p:cNvSpPr>
              <p:nvPr/>
            </p:nvSpPr>
            <p:spPr bwMode="auto">
              <a:xfrm>
                <a:off x="1015" y="2423"/>
                <a:ext cx="6" cy="7"/>
              </a:xfrm>
              <a:custGeom>
                <a:avLst/>
                <a:gdLst>
                  <a:gd name="T0" fmla="*/ 0 w 43"/>
                  <a:gd name="T1" fmla="*/ 0 h 48"/>
                  <a:gd name="T2" fmla="*/ 43 w 43"/>
                  <a:gd name="T3" fmla="*/ 38 h 48"/>
                  <a:gd name="T4" fmla="*/ 39 w 43"/>
                  <a:gd name="T5" fmla="*/ 42 h 48"/>
                  <a:gd name="T6" fmla="*/ 32 w 43"/>
                  <a:gd name="T7" fmla="*/ 48 h 48"/>
                  <a:gd name="T8" fmla="*/ 0 w 43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48"/>
                  <a:gd name="T17" fmla="*/ 43 w 43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48">
                    <a:moveTo>
                      <a:pt x="0" y="0"/>
                    </a:moveTo>
                    <a:lnTo>
                      <a:pt x="43" y="38"/>
                    </a:lnTo>
                    <a:lnTo>
                      <a:pt x="39" y="42"/>
                    </a:lnTo>
                    <a:lnTo>
                      <a:pt x="32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16" name="Freeform 2668"/>
              <p:cNvSpPr>
                <a:spLocks/>
              </p:cNvSpPr>
              <p:nvPr/>
            </p:nvSpPr>
            <p:spPr bwMode="auto">
              <a:xfrm>
                <a:off x="1020" y="2429"/>
                <a:ext cx="1" cy="1"/>
              </a:xfrm>
              <a:custGeom>
                <a:avLst/>
                <a:gdLst>
                  <a:gd name="T0" fmla="*/ 11 w 11"/>
                  <a:gd name="T1" fmla="*/ 0 h 10"/>
                  <a:gd name="T2" fmla="*/ 7 w 11"/>
                  <a:gd name="T3" fmla="*/ 4 h 10"/>
                  <a:gd name="T4" fmla="*/ 0 w 11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0"/>
                  <a:gd name="T11" fmla="*/ 11 w 11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0">
                    <a:moveTo>
                      <a:pt x="11" y="0"/>
                    </a:moveTo>
                    <a:lnTo>
                      <a:pt x="7" y="4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17" name="Freeform 2669"/>
              <p:cNvSpPr>
                <a:spLocks/>
              </p:cNvSpPr>
              <p:nvPr/>
            </p:nvSpPr>
            <p:spPr bwMode="auto">
              <a:xfrm>
                <a:off x="989" y="2416"/>
                <a:ext cx="31" cy="29"/>
              </a:xfrm>
              <a:custGeom>
                <a:avLst/>
                <a:gdLst>
                  <a:gd name="T0" fmla="*/ 218 w 218"/>
                  <a:gd name="T1" fmla="*/ 96 h 198"/>
                  <a:gd name="T2" fmla="*/ 186 w 218"/>
                  <a:gd name="T3" fmla="*/ 48 h 198"/>
                  <a:gd name="T4" fmla="*/ 153 w 218"/>
                  <a:gd name="T5" fmla="*/ 0 h 198"/>
                  <a:gd name="T6" fmla="*/ 0 w 218"/>
                  <a:gd name="T7" fmla="*/ 102 h 198"/>
                  <a:gd name="T8" fmla="*/ 32 w 218"/>
                  <a:gd name="T9" fmla="*/ 150 h 198"/>
                  <a:gd name="T10" fmla="*/ 65 w 218"/>
                  <a:gd name="T11" fmla="*/ 198 h 198"/>
                  <a:gd name="T12" fmla="*/ 218 w 218"/>
                  <a:gd name="T13" fmla="*/ 96 h 1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8"/>
                  <a:gd name="T22" fmla="*/ 0 h 198"/>
                  <a:gd name="T23" fmla="*/ 218 w 218"/>
                  <a:gd name="T24" fmla="*/ 198 h 1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8" h="198">
                    <a:moveTo>
                      <a:pt x="218" y="96"/>
                    </a:moveTo>
                    <a:lnTo>
                      <a:pt x="186" y="48"/>
                    </a:lnTo>
                    <a:lnTo>
                      <a:pt x="153" y="0"/>
                    </a:lnTo>
                    <a:lnTo>
                      <a:pt x="0" y="102"/>
                    </a:lnTo>
                    <a:lnTo>
                      <a:pt x="32" y="150"/>
                    </a:lnTo>
                    <a:lnTo>
                      <a:pt x="65" y="198"/>
                    </a:lnTo>
                    <a:lnTo>
                      <a:pt x="218" y="96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18" name="Freeform 2670"/>
              <p:cNvSpPr>
                <a:spLocks/>
              </p:cNvSpPr>
              <p:nvPr/>
            </p:nvSpPr>
            <p:spPr bwMode="auto">
              <a:xfrm>
                <a:off x="989" y="2416"/>
                <a:ext cx="31" cy="29"/>
              </a:xfrm>
              <a:custGeom>
                <a:avLst/>
                <a:gdLst>
                  <a:gd name="T0" fmla="*/ 218 w 218"/>
                  <a:gd name="T1" fmla="*/ 96 h 198"/>
                  <a:gd name="T2" fmla="*/ 186 w 218"/>
                  <a:gd name="T3" fmla="*/ 48 h 198"/>
                  <a:gd name="T4" fmla="*/ 153 w 218"/>
                  <a:gd name="T5" fmla="*/ 0 h 198"/>
                  <a:gd name="T6" fmla="*/ 0 w 218"/>
                  <a:gd name="T7" fmla="*/ 102 h 198"/>
                  <a:gd name="T8" fmla="*/ 32 w 218"/>
                  <a:gd name="T9" fmla="*/ 150 h 198"/>
                  <a:gd name="T10" fmla="*/ 65 w 218"/>
                  <a:gd name="T11" fmla="*/ 198 h 198"/>
                  <a:gd name="T12" fmla="*/ 218 w 218"/>
                  <a:gd name="T13" fmla="*/ 96 h 1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8"/>
                  <a:gd name="T22" fmla="*/ 0 h 198"/>
                  <a:gd name="T23" fmla="*/ 218 w 218"/>
                  <a:gd name="T24" fmla="*/ 198 h 1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8" h="198">
                    <a:moveTo>
                      <a:pt x="218" y="96"/>
                    </a:moveTo>
                    <a:lnTo>
                      <a:pt x="186" y="48"/>
                    </a:lnTo>
                    <a:lnTo>
                      <a:pt x="153" y="0"/>
                    </a:lnTo>
                    <a:lnTo>
                      <a:pt x="0" y="102"/>
                    </a:lnTo>
                    <a:lnTo>
                      <a:pt x="32" y="150"/>
                    </a:lnTo>
                    <a:lnTo>
                      <a:pt x="65" y="198"/>
                    </a:lnTo>
                    <a:lnTo>
                      <a:pt x="218" y="96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19" name="Freeform 2671"/>
              <p:cNvSpPr>
                <a:spLocks/>
              </p:cNvSpPr>
              <p:nvPr/>
            </p:nvSpPr>
            <p:spPr bwMode="auto">
              <a:xfrm>
                <a:off x="993" y="2438"/>
                <a:ext cx="5" cy="8"/>
              </a:xfrm>
              <a:custGeom>
                <a:avLst/>
                <a:gdLst>
                  <a:gd name="T0" fmla="*/ 0 w 33"/>
                  <a:gd name="T1" fmla="*/ 0 h 57"/>
                  <a:gd name="T2" fmla="*/ 33 w 33"/>
                  <a:gd name="T3" fmla="*/ 48 h 57"/>
                  <a:gd name="T4" fmla="*/ 27 w 33"/>
                  <a:gd name="T5" fmla="*/ 51 h 57"/>
                  <a:gd name="T6" fmla="*/ 20 w 33"/>
                  <a:gd name="T7" fmla="*/ 54 h 57"/>
                  <a:gd name="T8" fmla="*/ 13 w 33"/>
                  <a:gd name="T9" fmla="*/ 57 h 57"/>
                  <a:gd name="T10" fmla="*/ 0 w 33"/>
                  <a:gd name="T11" fmla="*/ 0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57"/>
                  <a:gd name="T20" fmla="*/ 33 w 33"/>
                  <a:gd name="T21" fmla="*/ 57 h 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57">
                    <a:moveTo>
                      <a:pt x="0" y="0"/>
                    </a:moveTo>
                    <a:lnTo>
                      <a:pt x="33" y="48"/>
                    </a:lnTo>
                    <a:lnTo>
                      <a:pt x="27" y="51"/>
                    </a:lnTo>
                    <a:lnTo>
                      <a:pt x="20" y="54"/>
                    </a:lnTo>
                    <a:lnTo>
                      <a:pt x="13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20" name="Freeform 2672"/>
              <p:cNvSpPr>
                <a:spLocks/>
              </p:cNvSpPr>
              <p:nvPr/>
            </p:nvSpPr>
            <p:spPr bwMode="auto">
              <a:xfrm>
                <a:off x="995" y="2445"/>
                <a:ext cx="3" cy="1"/>
              </a:xfrm>
              <a:custGeom>
                <a:avLst/>
                <a:gdLst>
                  <a:gd name="T0" fmla="*/ 20 w 20"/>
                  <a:gd name="T1" fmla="*/ 0 h 9"/>
                  <a:gd name="T2" fmla="*/ 14 w 20"/>
                  <a:gd name="T3" fmla="*/ 3 h 9"/>
                  <a:gd name="T4" fmla="*/ 7 w 20"/>
                  <a:gd name="T5" fmla="*/ 6 h 9"/>
                  <a:gd name="T6" fmla="*/ 0 w 20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9"/>
                  <a:gd name="T14" fmla="*/ 20 w 2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9">
                    <a:moveTo>
                      <a:pt x="20" y="0"/>
                    </a:moveTo>
                    <a:lnTo>
                      <a:pt x="14" y="3"/>
                    </a:lnTo>
                    <a:lnTo>
                      <a:pt x="7" y="6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21" name="Freeform 2673"/>
              <p:cNvSpPr>
                <a:spLocks/>
              </p:cNvSpPr>
              <p:nvPr/>
            </p:nvSpPr>
            <p:spPr bwMode="auto">
              <a:xfrm>
                <a:off x="969" y="2430"/>
                <a:ext cx="26" cy="21"/>
              </a:xfrm>
              <a:custGeom>
                <a:avLst/>
                <a:gdLst>
                  <a:gd name="T0" fmla="*/ 183 w 183"/>
                  <a:gd name="T1" fmla="*/ 114 h 148"/>
                  <a:gd name="T2" fmla="*/ 170 w 183"/>
                  <a:gd name="T3" fmla="*/ 57 h 148"/>
                  <a:gd name="T4" fmla="*/ 158 w 183"/>
                  <a:gd name="T5" fmla="*/ 0 h 148"/>
                  <a:gd name="T6" fmla="*/ 0 w 183"/>
                  <a:gd name="T7" fmla="*/ 35 h 148"/>
                  <a:gd name="T8" fmla="*/ 12 w 183"/>
                  <a:gd name="T9" fmla="*/ 91 h 148"/>
                  <a:gd name="T10" fmla="*/ 24 w 183"/>
                  <a:gd name="T11" fmla="*/ 148 h 148"/>
                  <a:gd name="T12" fmla="*/ 183 w 183"/>
                  <a:gd name="T13" fmla="*/ 114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148"/>
                  <a:gd name="T23" fmla="*/ 183 w 183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148">
                    <a:moveTo>
                      <a:pt x="183" y="114"/>
                    </a:moveTo>
                    <a:lnTo>
                      <a:pt x="170" y="57"/>
                    </a:lnTo>
                    <a:lnTo>
                      <a:pt x="158" y="0"/>
                    </a:lnTo>
                    <a:lnTo>
                      <a:pt x="0" y="35"/>
                    </a:lnTo>
                    <a:lnTo>
                      <a:pt x="12" y="91"/>
                    </a:lnTo>
                    <a:lnTo>
                      <a:pt x="24" y="148"/>
                    </a:lnTo>
                    <a:lnTo>
                      <a:pt x="183" y="114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22" name="Freeform 2674"/>
              <p:cNvSpPr>
                <a:spLocks/>
              </p:cNvSpPr>
              <p:nvPr/>
            </p:nvSpPr>
            <p:spPr bwMode="auto">
              <a:xfrm>
                <a:off x="969" y="2430"/>
                <a:ext cx="26" cy="21"/>
              </a:xfrm>
              <a:custGeom>
                <a:avLst/>
                <a:gdLst>
                  <a:gd name="T0" fmla="*/ 183 w 183"/>
                  <a:gd name="T1" fmla="*/ 114 h 148"/>
                  <a:gd name="T2" fmla="*/ 170 w 183"/>
                  <a:gd name="T3" fmla="*/ 57 h 148"/>
                  <a:gd name="T4" fmla="*/ 158 w 183"/>
                  <a:gd name="T5" fmla="*/ 0 h 148"/>
                  <a:gd name="T6" fmla="*/ 0 w 183"/>
                  <a:gd name="T7" fmla="*/ 35 h 148"/>
                  <a:gd name="T8" fmla="*/ 12 w 183"/>
                  <a:gd name="T9" fmla="*/ 91 h 148"/>
                  <a:gd name="T10" fmla="*/ 24 w 183"/>
                  <a:gd name="T11" fmla="*/ 148 h 148"/>
                  <a:gd name="T12" fmla="*/ 183 w 183"/>
                  <a:gd name="T13" fmla="*/ 114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148"/>
                  <a:gd name="T23" fmla="*/ 183 w 183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148">
                    <a:moveTo>
                      <a:pt x="183" y="114"/>
                    </a:moveTo>
                    <a:lnTo>
                      <a:pt x="170" y="57"/>
                    </a:lnTo>
                    <a:lnTo>
                      <a:pt x="158" y="0"/>
                    </a:lnTo>
                    <a:lnTo>
                      <a:pt x="0" y="35"/>
                    </a:lnTo>
                    <a:lnTo>
                      <a:pt x="12" y="91"/>
                    </a:lnTo>
                    <a:lnTo>
                      <a:pt x="24" y="148"/>
                    </a:lnTo>
                    <a:lnTo>
                      <a:pt x="183" y="114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23" name="Freeform 2675"/>
              <p:cNvSpPr>
                <a:spLocks/>
              </p:cNvSpPr>
              <p:nvPr/>
            </p:nvSpPr>
            <p:spPr bwMode="auto">
              <a:xfrm>
                <a:off x="962" y="2435"/>
                <a:ext cx="10" cy="16"/>
              </a:xfrm>
              <a:custGeom>
                <a:avLst/>
                <a:gdLst>
                  <a:gd name="T0" fmla="*/ 58 w 70"/>
                  <a:gd name="T1" fmla="*/ 56 h 114"/>
                  <a:gd name="T2" fmla="*/ 70 w 70"/>
                  <a:gd name="T3" fmla="*/ 113 h 114"/>
                  <a:gd name="T4" fmla="*/ 57 w 70"/>
                  <a:gd name="T5" fmla="*/ 114 h 114"/>
                  <a:gd name="T6" fmla="*/ 44 w 70"/>
                  <a:gd name="T7" fmla="*/ 113 h 114"/>
                  <a:gd name="T8" fmla="*/ 32 w 70"/>
                  <a:gd name="T9" fmla="*/ 109 h 114"/>
                  <a:gd name="T10" fmla="*/ 21 w 70"/>
                  <a:gd name="T11" fmla="*/ 101 h 114"/>
                  <a:gd name="T12" fmla="*/ 12 w 70"/>
                  <a:gd name="T13" fmla="*/ 92 h 114"/>
                  <a:gd name="T14" fmla="*/ 6 w 70"/>
                  <a:gd name="T15" fmla="*/ 81 h 114"/>
                  <a:gd name="T16" fmla="*/ 1 w 70"/>
                  <a:gd name="T17" fmla="*/ 69 h 114"/>
                  <a:gd name="T18" fmla="*/ 0 w 70"/>
                  <a:gd name="T19" fmla="*/ 55 h 114"/>
                  <a:gd name="T20" fmla="*/ 1 w 70"/>
                  <a:gd name="T21" fmla="*/ 43 h 114"/>
                  <a:gd name="T22" fmla="*/ 6 w 70"/>
                  <a:gd name="T23" fmla="*/ 31 h 114"/>
                  <a:gd name="T24" fmla="*/ 13 w 70"/>
                  <a:gd name="T25" fmla="*/ 20 h 114"/>
                  <a:gd name="T26" fmla="*/ 22 w 70"/>
                  <a:gd name="T27" fmla="*/ 11 h 114"/>
                  <a:gd name="T28" fmla="*/ 33 w 70"/>
                  <a:gd name="T29" fmla="*/ 4 h 114"/>
                  <a:gd name="T30" fmla="*/ 46 w 70"/>
                  <a:gd name="T31" fmla="*/ 0 h 114"/>
                  <a:gd name="T32" fmla="*/ 58 w 70"/>
                  <a:gd name="T33" fmla="*/ 56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0"/>
                  <a:gd name="T52" fmla="*/ 0 h 114"/>
                  <a:gd name="T53" fmla="*/ 70 w 70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0" h="114">
                    <a:moveTo>
                      <a:pt x="58" y="56"/>
                    </a:moveTo>
                    <a:lnTo>
                      <a:pt x="70" y="113"/>
                    </a:lnTo>
                    <a:lnTo>
                      <a:pt x="57" y="114"/>
                    </a:lnTo>
                    <a:lnTo>
                      <a:pt x="44" y="113"/>
                    </a:lnTo>
                    <a:lnTo>
                      <a:pt x="32" y="109"/>
                    </a:lnTo>
                    <a:lnTo>
                      <a:pt x="21" y="101"/>
                    </a:lnTo>
                    <a:lnTo>
                      <a:pt x="12" y="92"/>
                    </a:lnTo>
                    <a:lnTo>
                      <a:pt x="6" y="81"/>
                    </a:lnTo>
                    <a:lnTo>
                      <a:pt x="1" y="69"/>
                    </a:lnTo>
                    <a:lnTo>
                      <a:pt x="0" y="55"/>
                    </a:lnTo>
                    <a:lnTo>
                      <a:pt x="1" y="43"/>
                    </a:lnTo>
                    <a:lnTo>
                      <a:pt x="6" y="31"/>
                    </a:lnTo>
                    <a:lnTo>
                      <a:pt x="13" y="20"/>
                    </a:lnTo>
                    <a:lnTo>
                      <a:pt x="22" y="11"/>
                    </a:lnTo>
                    <a:lnTo>
                      <a:pt x="33" y="4"/>
                    </a:lnTo>
                    <a:lnTo>
                      <a:pt x="46" y="0"/>
                    </a:lnTo>
                    <a:lnTo>
                      <a:pt x="58" y="56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24" name="Freeform 2676"/>
              <p:cNvSpPr>
                <a:spLocks/>
              </p:cNvSpPr>
              <p:nvPr/>
            </p:nvSpPr>
            <p:spPr bwMode="auto">
              <a:xfrm>
                <a:off x="962" y="2435"/>
                <a:ext cx="10" cy="16"/>
              </a:xfrm>
              <a:custGeom>
                <a:avLst/>
                <a:gdLst>
                  <a:gd name="T0" fmla="*/ 70 w 70"/>
                  <a:gd name="T1" fmla="*/ 113 h 114"/>
                  <a:gd name="T2" fmla="*/ 57 w 70"/>
                  <a:gd name="T3" fmla="*/ 114 h 114"/>
                  <a:gd name="T4" fmla="*/ 44 w 70"/>
                  <a:gd name="T5" fmla="*/ 113 h 114"/>
                  <a:gd name="T6" fmla="*/ 32 w 70"/>
                  <a:gd name="T7" fmla="*/ 109 h 114"/>
                  <a:gd name="T8" fmla="*/ 21 w 70"/>
                  <a:gd name="T9" fmla="*/ 101 h 114"/>
                  <a:gd name="T10" fmla="*/ 12 w 70"/>
                  <a:gd name="T11" fmla="*/ 92 h 114"/>
                  <a:gd name="T12" fmla="*/ 6 w 70"/>
                  <a:gd name="T13" fmla="*/ 81 h 114"/>
                  <a:gd name="T14" fmla="*/ 1 w 70"/>
                  <a:gd name="T15" fmla="*/ 69 h 114"/>
                  <a:gd name="T16" fmla="*/ 0 w 70"/>
                  <a:gd name="T17" fmla="*/ 55 h 114"/>
                  <a:gd name="T18" fmla="*/ 1 w 70"/>
                  <a:gd name="T19" fmla="*/ 43 h 114"/>
                  <a:gd name="T20" fmla="*/ 6 w 70"/>
                  <a:gd name="T21" fmla="*/ 31 h 114"/>
                  <a:gd name="T22" fmla="*/ 13 w 70"/>
                  <a:gd name="T23" fmla="*/ 20 h 114"/>
                  <a:gd name="T24" fmla="*/ 22 w 70"/>
                  <a:gd name="T25" fmla="*/ 11 h 114"/>
                  <a:gd name="T26" fmla="*/ 33 w 70"/>
                  <a:gd name="T27" fmla="*/ 4 h 114"/>
                  <a:gd name="T28" fmla="*/ 46 w 70"/>
                  <a:gd name="T29" fmla="*/ 0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0"/>
                  <a:gd name="T46" fmla="*/ 0 h 114"/>
                  <a:gd name="T47" fmla="*/ 70 w 70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0" h="114">
                    <a:moveTo>
                      <a:pt x="70" y="113"/>
                    </a:moveTo>
                    <a:lnTo>
                      <a:pt x="57" y="114"/>
                    </a:lnTo>
                    <a:lnTo>
                      <a:pt x="44" y="113"/>
                    </a:lnTo>
                    <a:lnTo>
                      <a:pt x="32" y="109"/>
                    </a:lnTo>
                    <a:lnTo>
                      <a:pt x="21" y="101"/>
                    </a:lnTo>
                    <a:lnTo>
                      <a:pt x="12" y="92"/>
                    </a:lnTo>
                    <a:lnTo>
                      <a:pt x="6" y="81"/>
                    </a:lnTo>
                    <a:lnTo>
                      <a:pt x="1" y="69"/>
                    </a:lnTo>
                    <a:lnTo>
                      <a:pt x="0" y="55"/>
                    </a:lnTo>
                    <a:lnTo>
                      <a:pt x="1" y="43"/>
                    </a:lnTo>
                    <a:lnTo>
                      <a:pt x="6" y="31"/>
                    </a:lnTo>
                    <a:lnTo>
                      <a:pt x="13" y="20"/>
                    </a:lnTo>
                    <a:lnTo>
                      <a:pt x="22" y="11"/>
                    </a:lnTo>
                    <a:lnTo>
                      <a:pt x="33" y="4"/>
                    </a:lnTo>
                    <a:lnTo>
                      <a:pt x="46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25" name="Line 2677"/>
              <p:cNvSpPr>
                <a:spLocks noChangeShapeType="1"/>
              </p:cNvSpPr>
              <p:nvPr/>
            </p:nvSpPr>
            <p:spPr bwMode="auto">
              <a:xfrm>
                <a:off x="971" y="2154"/>
                <a:ext cx="15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26" name="Line 2678"/>
              <p:cNvSpPr>
                <a:spLocks noChangeShapeType="1"/>
              </p:cNvSpPr>
              <p:nvPr/>
            </p:nvSpPr>
            <p:spPr bwMode="auto">
              <a:xfrm>
                <a:off x="1146" y="215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27" name="Line 2679"/>
              <p:cNvSpPr>
                <a:spLocks noChangeShapeType="1"/>
              </p:cNvSpPr>
              <p:nvPr/>
            </p:nvSpPr>
            <p:spPr bwMode="auto">
              <a:xfrm>
                <a:off x="1173" y="2154"/>
                <a:ext cx="20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28" name="Line 2680"/>
              <p:cNvSpPr>
                <a:spLocks noChangeShapeType="1"/>
              </p:cNvSpPr>
              <p:nvPr/>
            </p:nvSpPr>
            <p:spPr bwMode="auto">
              <a:xfrm>
                <a:off x="1405" y="2154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29" name="Line 2681"/>
              <p:cNvSpPr>
                <a:spLocks noChangeShapeType="1"/>
              </p:cNvSpPr>
              <p:nvPr/>
            </p:nvSpPr>
            <p:spPr bwMode="auto">
              <a:xfrm>
                <a:off x="1432" y="2154"/>
                <a:ext cx="2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30" name="Line 2682"/>
              <p:cNvSpPr>
                <a:spLocks noChangeShapeType="1"/>
              </p:cNvSpPr>
              <p:nvPr/>
            </p:nvSpPr>
            <p:spPr bwMode="auto">
              <a:xfrm>
                <a:off x="1663" y="215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31" name="Line 2683"/>
              <p:cNvSpPr>
                <a:spLocks noChangeShapeType="1"/>
              </p:cNvSpPr>
              <p:nvPr/>
            </p:nvSpPr>
            <p:spPr bwMode="auto">
              <a:xfrm>
                <a:off x="1690" y="2154"/>
                <a:ext cx="20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32" name="Line 2684"/>
              <p:cNvSpPr>
                <a:spLocks noChangeShapeType="1"/>
              </p:cNvSpPr>
              <p:nvPr/>
            </p:nvSpPr>
            <p:spPr bwMode="auto">
              <a:xfrm>
                <a:off x="1921" y="215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33" name="Line 2685"/>
              <p:cNvSpPr>
                <a:spLocks noChangeShapeType="1"/>
              </p:cNvSpPr>
              <p:nvPr/>
            </p:nvSpPr>
            <p:spPr bwMode="auto">
              <a:xfrm>
                <a:off x="1949" y="2154"/>
                <a:ext cx="2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34" name="Line 2686"/>
              <p:cNvSpPr>
                <a:spLocks noChangeShapeType="1"/>
              </p:cNvSpPr>
              <p:nvPr/>
            </p:nvSpPr>
            <p:spPr bwMode="auto">
              <a:xfrm>
                <a:off x="2180" y="2154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35" name="Line 2687"/>
              <p:cNvSpPr>
                <a:spLocks noChangeShapeType="1"/>
              </p:cNvSpPr>
              <p:nvPr/>
            </p:nvSpPr>
            <p:spPr bwMode="auto">
              <a:xfrm>
                <a:off x="2207" y="2154"/>
                <a:ext cx="2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36" name="Line 2688"/>
              <p:cNvSpPr>
                <a:spLocks noChangeShapeType="1"/>
              </p:cNvSpPr>
              <p:nvPr/>
            </p:nvSpPr>
            <p:spPr bwMode="auto">
              <a:xfrm>
                <a:off x="2438" y="215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37" name="Line 2689"/>
              <p:cNvSpPr>
                <a:spLocks noChangeShapeType="1"/>
              </p:cNvSpPr>
              <p:nvPr/>
            </p:nvSpPr>
            <p:spPr bwMode="auto">
              <a:xfrm>
                <a:off x="2465" y="2154"/>
                <a:ext cx="20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38" name="Line 2690"/>
              <p:cNvSpPr>
                <a:spLocks noChangeShapeType="1"/>
              </p:cNvSpPr>
              <p:nvPr/>
            </p:nvSpPr>
            <p:spPr bwMode="auto">
              <a:xfrm>
                <a:off x="2696" y="215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39" name="Line 2691"/>
              <p:cNvSpPr>
                <a:spLocks noChangeShapeType="1"/>
              </p:cNvSpPr>
              <p:nvPr/>
            </p:nvSpPr>
            <p:spPr bwMode="auto">
              <a:xfrm>
                <a:off x="2723" y="2154"/>
                <a:ext cx="20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40" name="Line 2692"/>
              <p:cNvSpPr>
                <a:spLocks noChangeShapeType="1"/>
              </p:cNvSpPr>
              <p:nvPr/>
            </p:nvSpPr>
            <p:spPr bwMode="auto">
              <a:xfrm>
                <a:off x="2955" y="2154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41" name="Line 2693"/>
              <p:cNvSpPr>
                <a:spLocks noChangeShapeType="1"/>
              </p:cNvSpPr>
              <p:nvPr/>
            </p:nvSpPr>
            <p:spPr bwMode="auto">
              <a:xfrm>
                <a:off x="2982" y="2154"/>
                <a:ext cx="20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42" name="Line 2694"/>
              <p:cNvSpPr>
                <a:spLocks noChangeShapeType="1"/>
              </p:cNvSpPr>
              <p:nvPr/>
            </p:nvSpPr>
            <p:spPr bwMode="auto">
              <a:xfrm>
                <a:off x="3213" y="215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43" name="Line 2695"/>
              <p:cNvSpPr>
                <a:spLocks noChangeShapeType="1"/>
              </p:cNvSpPr>
              <p:nvPr/>
            </p:nvSpPr>
            <p:spPr bwMode="auto">
              <a:xfrm>
                <a:off x="3240" y="2154"/>
                <a:ext cx="20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44" name="Line 2696"/>
              <p:cNvSpPr>
                <a:spLocks noChangeShapeType="1"/>
              </p:cNvSpPr>
              <p:nvPr/>
            </p:nvSpPr>
            <p:spPr bwMode="auto">
              <a:xfrm>
                <a:off x="3471" y="215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45" name="Line 2697"/>
              <p:cNvSpPr>
                <a:spLocks noChangeShapeType="1"/>
              </p:cNvSpPr>
              <p:nvPr/>
            </p:nvSpPr>
            <p:spPr bwMode="auto">
              <a:xfrm>
                <a:off x="3499" y="2154"/>
                <a:ext cx="15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46" name="Line 2698"/>
              <p:cNvSpPr>
                <a:spLocks noChangeShapeType="1"/>
              </p:cNvSpPr>
              <p:nvPr/>
            </p:nvSpPr>
            <p:spPr bwMode="auto">
              <a:xfrm>
                <a:off x="859" y="2009"/>
                <a:ext cx="2680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47" name="Line 2699"/>
              <p:cNvSpPr>
                <a:spLocks noChangeShapeType="1"/>
              </p:cNvSpPr>
              <p:nvPr/>
            </p:nvSpPr>
            <p:spPr bwMode="auto">
              <a:xfrm>
                <a:off x="2793" y="1879"/>
                <a:ext cx="59" cy="18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48" name="Freeform 2700"/>
              <p:cNvSpPr>
                <a:spLocks/>
              </p:cNvSpPr>
              <p:nvPr/>
            </p:nvSpPr>
            <p:spPr bwMode="auto">
              <a:xfrm>
                <a:off x="2877" y="1905"/>
                <a:ext cx="96" cy="38"/>
              </a:xfrm>
              <a:custGeom>
                <a:avLst/>
                <a:gdLst>
                  <a:gd name="T0" fmla="*/ 0 w 670"/>
                  <a:gd name="T1" fmla="*/ 0 h 267"/>
                  <a:gd name="T2" fmla="*/ 311 w 670"/>
                  <a:gd name="T3" fmla="*/ 96 h 267"/>
                  <a:gd name="T4" fmla="*/ 670 w 670"/>
                  <a:gd name="T5" fmla="*/ 267 h 267"/>
                  <a:gd name="T6" fmla="*/ 0 60000 65536"/>
                  <a:gd name="T7" fmla="*/ 0 60000 65536"/>
                  <a:gd name="T8" fmla="*/ 0 60000 65536"/>
                  <a:gd name="T9" fmla="*/ 0 w 670"/>
                  <a:gd name="T10" fmla="*/ 0 h 267"/>
                  <a:gd name="T11" fmla="*/ 670 w 670"/>
                  <a:gd name="T12" fmla="*/ 267 h 2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0" h="267">
                    <a:moveTo>
                      <a:pt x="0" y="0"/>
                    </a:moveTo>
                    <a:lnTo>
                      <a:pt x="311" y="96"/>
                    </a:lnTo>
                    <a:lnTo>
                      <a:pt x="670" y="267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49" name="Freeform 2701"/>
              <p:cNvSpPr>
                <a:spLocks/>
              </p:cNvSpPr>
              <p:nvPr/>
            </p:nvSpPr>
            <p:spPr bwMode="auto">
              <a:xfrm>
                <a:off x="2995" y="1956"/>
                <a:ext cx="86" cy="56"/>
              </a:xfrm>
              <a:custGeom>
                <a:avLst/>
                <a:gdLst>
                  <a:gd name="T0" fmla="*/ 0 w 607"/>
                  <a:gd name="T1" fmla="*/ 0 h 392"/>
                  <a:gd name="T2" fmla="*/ 298 w 607"/>
                  <a:gd name="T3" fmla="*/ 206 h 392"/>
                  <a:gd name="T4" fmla="*/ 607 w 607"/>
                  <a:gd name="T5" fmla="*/ 392 h 392"/>
                  <a:gd name="T6" fmla="*/ 0 60000 65536"/>
                  <a:gd name="T7" fmla="*/ 0 60000 65536"/>
                  <a:gd name="T8" fmla="*/ 0 60000 65536"/>
                  <a:gd name="T9" fmla="*/ 0 w 607"/>
                  <a:gd name="T10" fmla="*/ 0 h 392"/>
                  <a:gd name="T11" fmla="*/ 607 w 607"/>
                  <a:gd name="T12" fmla="*/ 392 h 3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07" h="392">
                    <a:moveTo>
                      <a:pt x="0" y="0"/>
                    </a:moveTo>
                    <a:lnTo>
                      <a:pt x="298" y="206"/>
                    </a:lnTo>
                    <a:lnTo>
                      <a:pt x="607" y="392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50" name="Freeform 2702"/>
              <p:cNvSpPr>
                <a:spLocks/>
              </p:cNvSpPr>
              <p:nvPr/>
            </p:nvSpPr>
            <p:spPr bwMode="auto">
              <a:xfrm>
                <a:off x="3102" y="2027"/>
                <a:ext cx="71" cy="75"/>
              </a:xfrm>
              <a:custGeom>
                <a:avLst/>
                <a:gdLst>
                  <a:gd name="T0" fmla="*/ 0 w 498"/>
                  <a:gd name="T1" fmla="*/ 0 h 523"/>
                  <a:gd name="T2" fmla="*/ 290 w 498"/>
                  <a:gd name="T3" fmla="*/ 272 h 523"/>
                  <a:gd name="T4" fmla="*/ 498 w 498"/>
                  <a:gd name="T5" fmla="*/ 523 h 523"/>
                  <a:gd name="T6" fmla="*/ 0 60000 65536"/>
                  <a:gd name="T7" fmla="*/ 0 60000 65536"/>
                  <a:gd name="T8" fmla="*/ 0 60000 65536"/>
                  <a:gd name="T9" fmla="*/ 0 w 498"/>
                  <a:gd name="T10" fmla="*/ 0 h 523"/>
                  <a:gd name="T11" fmla="*/ 498 w 498"/>
                  <a:gd name="T12" fmla="*/ 523 h 52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8" h="523">
                    <a:moveTo>
                      <a:pt x="0" y="0"/>
                    </a:moveTo>
                    <a:lnTo>
                      <a:pt x="290" y="272"/>
                    </a:lnTo>
                    <a:lnTo>
                      <a:pt x="498" y="523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51" name="Line 2703"/>
              <p:cNvSpPr>
                <a:spLocks noChangeShapeType="1"/>
              </p:cNvSpPr>
              <p:nvPr/>
            </p:nvSpPr>
            <p:spPr bwMode="auto">
              <a:xfrm>
                <a:off x="3189" y="2122"/>
                <a:ext cx="32" cy="53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52" name="Line 2704"/>
              <p:cNvSpPr>
                <a:spLocks noChangeShapeType="1"/>
              </p:cNvSpPr>
              <p:nvPr/>
            </p:nvSpPr>
            <p:spPr bwMode="auto">
              <a:xfrm flipH="1" flipV="1">
                <a:off x="3590" y="2426"/>
                <a:ext cx="60" cy="17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53" name="Freeform 2705"/>
              <p:cNvSpPr>
                <a:spLocks/>
              </p:cNvSpPr>
              <p:nvPr/>
            </p:nvSpPr>
            <p:spPr bwMode="auto">
              <a:xfrm>
                <a:off x="3468" y="2384"/>
                <a:ext cx="97" cy="35"/>
              </a:xfrm>
              <a:custGeom>
                <a:avLst/>
                <a:gdLst>
                  <a:gd name="T0" fmla="*/ 679 w 679"/>
                  <a:gd name="T1" fmla="*/ 247 h 247"/>
                  <a:gd name="T2" fmla="*/ 364 w 679"/>
                  <a:gd name="T3" fmla="*/ 161 h 247"/>
                  <a:gd name="T4" fmla="*/ 0 w 679"/>
                  <a:gd name="T5" fmla="*/ 0 h 247"/>
                  <a:gd name="T6" fmla="*/ 0 60000 65536"/>
                  <a:gd name="T7" fmla="*/ 0 60000 65536"/>
                  <a:gd name="T8" fmla="*/ 0 60000 65536"/>
                  <a:gd name="T9" fmla="*/ 0 w 679"/>
                  <a:gd name="T10" fmla="*/ 0 h 247"/>
                  <a:gd name="T11" fmla="*/ 679 w 679"/>
                  <a:gd name="T12" fmla="*/ 247 h 2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9" h="247">
                    <a:moveTo>
                      <a:pt x="679" y="247"/>
                    </a:moveTo>
                    <a:lnTo>
                      <a:pt x="364" y="16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54" name="Freeform 2706"/>
              <p:cNvSpPr>
                <a:spLocks/>
              </p:cNvSpPr>
              <p:nvPr/>
            </p:nvSpPr>
            <p:spPr bwMode="auto">
              <a:xfrm>
                <a:off x="3357" y="2318"/>
                <a:ext cx="89" cy="54"/>
              </a:xfrm>
              <a:custGeom>
                <a:avLst/>
                <a:gdLst>
                  <a:gd name="T0" fmla="*/ 620 w 620"/>
                  <a:gd name="T1" fmla="*/ 373 h 373"/>
                  <a:gd name="T2" fmla="*/ 315 w 620"/>
                  <a:gd name="T3" fmla="*/ 176 h 373"/>
                  <a:gd name="T4" fmla="*/ 0 w 620"/>
                  <a:gd name="T5" fmla="*/ 0 h 373"/>
                  <a:gd name="T6" fmla="*/ 0 60000 65536"/>
                  <a:gd name="T7" fmla="*/ 0 60000 65536"/>
                  <a:gd name="T8" fmla="*/ 0 60000 65536"/>
                  <a:gd name="T9" fmla="*/ 0 w 620"/>
                  <a:gd name="T10" fmla="*/ 0 h 373"/>
                  <a:gd name="T11" fmla="*/ 620 w 620"/>
                  <a:gd name="T12" fmla="*/ 373 h 3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0" h="373">
                    <a:moveTo>
                      <a:pt x="620" y="373"/>
                    </a:moveTo>
                    <a:lnTo>
                      <a:pt x="315" y="176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55" name="Freeform 2707"/>
              <p:cNvSpPr>
                <a:spLocks/>
              </p:cNvSpPr>
              <p:nvPr/>
            </p:nvSpPr>
            <p:spPr bwMode="auto">
              <a:xfrm>
                <a:off x="3263" y="2231"/>
                <a:ext cx="73" cy="73"/>
              </a:xfrm>
              <a:custGeom>
                <a:avLst/>
                <a:gdLst>
                  <a:gd name="T0" fmla="*/ 514 w 514"/>
                  <a:gd name="T1" fmla="*/ 508 h 508"/>
                  <a:gd name="T2" fmla="*/ 215 w 514"/>
                  <a:gd name="T3" fmla="*/ 245 h 508"/>
                  <a:gd name="T4" fmla="*/ 0 w 514"/>
                  <a:gd name="T5" fmla="*/ 0 h 508"/>
                  <a:gd name="T6" fmla="*/ 0 60000 65536"/>
                  <a:gd name="T7" fmla="*/ 0 60000 65536"/>
                  <a:gd name="T8" fmla="*/ 0 60000 65536"/>
                  <a:gd name="T9" fmla="*/ 0 w 514"/>
                  <a:gd name="T10" fmla="*/ 0 h 508"/>
                  <a:gd name="T11" fmla="*/ 514 w 514"/>
                  <a:gd name="T12" fmla="*/ 508 h 5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14" h="508">
                    <a:moveTo>
                      <a:pt x="514" y="508"/>
                    </a:moveTo>
                    <a:lnTo>
                      <a:pt x="215" y="24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56" name="Line 2708"/>
              <p:cNvSpPr>
                <a:spLocks noChangeShapeType="1"/>
              </p:cNvSpPr>
              <p:nvPr/>
            </p:nvSpPr>
            <p:spPr bwMode="auto">
              <a:xfrm flipH="1" flipV="1">
                <a:off x="3213" y="2160"/>
                <a:ext cx="33" cy="5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57" name="Line 2709"/>
              <p:cNvSpPr>
                <a:spLocks noChangeShapeType="1"/>
              </p:cNvSpPr>
              <p:nvPr/>
            </p:nvSpPr>
            <p:spPr bwMode="auto">
              <a:xfrm flipH="1" flipV="1">
                <a:off x="2369" y="2426"/>
                <a:ext cx="60" cy="17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58" name="Freeform 2710"/>
              <p:cNvSpPr>
                <a:spLocks/>
              </p:cNvSpPr>
              <p:nvPr/>
            </p:nvSpPr>
            <p:spPr bwMode="auto">
              <a:xfrm>
                <a:off x="2247" y="2384"/>
                <a:ext cx="97" cy="35"/>
              </a:xfrm>
              <a:custGeom>
                <a:avLst/>
                <a:gdLst>
                  <a:gd name="T0" fmla="*/ 678 w 678"/>
                  <a:gd name="T1" fmla="*/ 247 h 247"/>
                  <a:gd name="T2" fmla="*/ 364 w 678"/>
                  <a:gd name="T3" fmla="*/ 161 h 247"/>
                  <a:gd name="T4" fmla="*/ 0 w 678"/>
                  <a:gd name="T5" fmla="*/ 0 h 247"/>
                  <a:gd name="T6" fmla="*/ 0 60000 65536"/>
                  <a:gd name="T7" fmla="*/ 0 60000 65536"/>
                  <a:gd name="T8" fmla="*/ 0 60000 65536"/>
                  <a:gd name="T9" fmla="*/ 0 w 678"/>
                  <a:gd name="T10" fmla="*/ 0 h 247"/>
                  <a:gd name="T11" fmla="*/ 678 w 678"/>
                  <a:gd name="T12" fmla="*/ 247 h 2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8" h="247">
                    <a:moveTo>
                      <a:pt x="678" y="247"/>
                    </a:moveTo>
                    <a:lnTo>
                      <a:pt x="364" y="16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59" name="Freeform 2711"/>
              <p:cNvSpPr>
                <a:spLocks/>
              </p:cNvSpPr>
              <p:nvPr/>
            </p:nvSpPr>
            <p:spPr bwMode="auto">
              <a:xfrm>
                <a:off x="2136" y="2318"/>
                <a:ext cx="89" cy="54"/>
              </a:xfrm>
              <a:custGeom>
                <a:avLst/>
                <a:gdLst>
                  <a:gd name="T0" fmla="*/ 619 w 619"/>
                  <a:gd name="T1" fmla="*/ 373 h 373"/>
                  <a:gd name="T2" fmla="*/ 315 w 619"/>
                  <a:gd name="T3" fmla="*/ 176 h 373"/>
                  <a:gd name="T4" fmla="*/ 0 w 619"/>
                  <a:gd name="T5" fmla="*/ 0 h 373"/>
                  <a:gd name="T6" fmla="*/ 0 60000 65536"/>
                  <a:gd name="T7" fmla="*/ 0 60000 65536"/>
                  <a:gd name="T8" fmla="*/ 0 60000 65536"/>
                  <a:gd name="T9" fmla="*/ 0 w 619"/>
                  <a:gd name="T10" fmla="*/ 0 h 373"/>
                  <a:gd name="T11" fmla="*/ 619 w 619"/>
                  <a:gd name="T12" fmla="*/ 373 h 3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9" h="373">
                    <a:moveTo>
                      <a:pt x="619" y="373"/>
                    </a:moveTo>
                    <a:lnTo>
                      <a:pt x="315" y="176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60" name="Freeform 2712"/>
              <p:cNvSpPr>
                <a:spLocks/>
              </p:cNvSpPr>
              <p:nvPr/>
            </p:nvSpPr>
            <p:spPr bwMode="auto">
              <a:xfrm>
                <a:off x="2042" y="2231"/>
                <a:ext cx="73" cy="73"/>
              </a:xfrm>
              <a:custGeom>
                <a:avLst/>
                <a:gdLst>
                  <a:gd name="T0" fmla="*/ 513 w 513"/>
                  <a:gd name="T1" fmla="*/ 508 h 508"/>
                  <a:gd name="T2" fmla="*/ 216 w 513"/>
                  <a:gd name="T3" fmla="*/ 245 h 508"/>
                  <a:gd name="T4" fmla="*/ 0 w 513"/>
                  <a:gd name="T5" fmla="*/ 0 h 508"/>
                  <a:gd name="T6" fmla="*/ 0 60000 65536"/>
                  <a:gd name="T7" fmla="*/ 0 60000 65536"/>
                  <a:gd name="T8" fmla="*/ 0 60000 65536"/>
                  <a:gd name="T9" fmla="*/ 0 w 513"/>
                  <a:gd name="T10" fmla="*/ 0 h 508"/>
                  <a:gd name="T11" fmla="*/ 513 w 513"/>
                  <a:gd name="T12" fmla="*/ 508 h 5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13" h="508">
                    <a:moveTo>
                      <a:pt x="513" y="508"/>
                    </a:moveTo>
                    <a:lnTo>
                      <a:pt x="216" y="24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61" name="Line 2713"/>
              <p:cNvSpPr>
                <a:spLocks noChangeShapeType="1"/>
              </p:cNvSpPr>
              <p:nvPr/>
            </p:nvSpPr>
            <p:spPr bwMode="auto">
              <a:xfrm flipH="1" flipV="1">
                <a:off x="1992" y="2160"/>
                <a:ext cx="33" cy="5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62" name="Line 2714"/>
              <p:cNvSpPr>
                <a:spLocks noChangeShapeType="1"/>
              </p:cNvSpPr>
              <p:nvPr/>
            </p:nvSpPr>
            <p:spPr bwMode="auto">
              <a:xfrm>
                <a:off x="1572" y="1879"/>
                <a:ext cx="59" cy="18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63" name="Freeform 2715"/>
              <p:cNvSpPr>
                <a:spLocks/>
              </p:cNvSpPr>
              <p:nvPr/>
            </p:nvSpPr>
            <p:spPr bwMode="auto">
              <a:xfrm>
                <a:off x="1656" y="1905"/>
                <a:ext cx="96" cy="38"/>
              </a:xfrm>
              <a:custGeom>
                <a:avLst/>
                <a:gdLst>
                  <a:gd name="T0" fmla="*/ 0 w 671"/>
                  <a:gd name="T1" fmla="*/ 0 h 267"/>
                  <a:gd name="T2" fmla="*/ 312 w 671"/>
                  <a:gd name="T3" fmla="*/ 96 h 267"/>
                  <a:gd name="T4" fmla="*/ 671 w 671"/>
                  <a:gd name="T5" fmla="*/ 267 h 267"/>
                  <a:gd name="T6" fmla="*/ 0 60000 65536"/>
                  <a:gd name="T7" fmla="*/ 0 60000 65536"/>
                  <a:gd name="T8" fmla="*/ 0 60000 65536"/>
                  <a:gd name="T9" fmla="*/ 0 w 671"/>
                  <a:gd name="T10" fmla="*/ 0 h 267"/>
                  <a:gd name="T11" fmla="*/ 671 w 671"/>
                  <a:gd name="T12" fmla="*/ 267 h 2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1" h="267">
                    <a:moveTo>
                      <a:pt x="0" y="0"/>
                    </a:moveTo>
                    <a:lnTo>
                      <a:pt x="312" y="96"/>
                    </a:lnTo>
                    <a:lnTo>
                      <a:pt x="671" y="267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64" name="Freeform 2716"/>
              <p:cNvSpPr>
                <a:spLocks/>
              </p:cNvSpPr>
              <p:nvPr/>
            </p:nvSpPr>
            <p:spPr bwMode="auto">
              <a:xfrm>
                <a:off x="1774" y="1956"/>
                <a:ext cx="86" cy="56"/>
              </a:xfrm>
              <a:custGeom>
                <a:avLst/>
                <a:gdLst>
                  <a:gd name="T0" fmla="*/ 0 w 607"/>
                  <a:gd name="T1" fmla="*/ 0 h 392"/>
                  <a:gd name="T2" fmla="*/ 298 w 607"/>
                  <a:gd name="T3" fmla="*/ 206 h 392"/>
                  <a:gd name="T4" fmla="*/ 607 w 607"/>
                  <a:gd name="T5" fmla="*/ 392 h 392"/>
                  <a:gd name="T6" fmla="*/ 0 60000 65536"/>
                  <a:gd name="T7" fmla="*/ 0 60000 65536"/>
                  <a:gd name="T8" fmla="*/ 0 60000 65536"/>
                  <a:gd name="T9" fmla="*/ 0 w 607"/>
                  <a:gd name="T10" fmla="*/ 0 h 392"/>
                  <a:gd name="T11" fmla="*/ 607 w 607"/>
                  <a:gd name="T12" fmla="*/ 392 h 3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07" h="392">
                    <a:moveTo>
                      <a:pt x="0" y="0"/>
                    </a:moveTo>
                    <a:lnTo>
                      <a:pt x="298" y="206"/>
                    </a:lnTo>
                    <a:lnTo>
                      <a:pt x="607" y="392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65" name="Freeform 2717"/>
              <p:cNvSpPr>
                <a:spLocks/>
              </p:cNvSpPr>
              <p:nvPr/>
            </p:nvSpPr>
            <p:spPr bwMode="auto">
              <a:xfrm>
                <a:off x="1881" y="2027"/>
                <a:ext cx="71" cy="75"/>
              </a:xfrm>
              <a:custGeom>
                <a:avLst/>
                <a:gdLst>
                  <a:gd name="T0" fmla="*/ 0 w 498"/>
                  <a:gd name="T1" fmla="*/ 0 h 523"/>
                  <a:gd name="T2" fmla="*/ 291 w 498"/>
                  <a:gd name="T3" fmla="*/ 272 h 523"/>
                  <a:gd name="T4" fmla="*/ 498 w 498"/>
                  <a:gd name="T5" fmla="*/ 523 h 523"/>
                  <a:gd name="T6" fmla="*/ 0 60000 65536"/>
                  <a:gd name="T7" fmla="*/ 0 60000 65536"/>
                  <a:gd name="T8" fmla="*/ 0 60000 65536"/>
                  <a:gd name="T9" fmla="*/ 0 w 498"/>
                  <a:gd name="T10" fmla="*/ 0 h 523"/>
                  <a:gd name="T11" fmla="*/ 498 w 498"/>
                  <a:gd name="T12" fmla="*/ 523 h 52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8" h="523">
                    <a:moveTo>
                      <a:pt x="0" y="0"/>
                    </a:moveTo>
                    <a:lnTo>
                      <a:pt x="291" y="272"/>
                    </a:lnTo>
                    <a:lnTo>
                      <a:pt x="498" y="523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66" name="Line 2718"/>
              <p:cNvSpPr>
                <a:spLocks noChangeShapeType="1"/>
              </p:cNvSpPr>
              <p:nvPr/>
            </p:nvSpPr>
            <p:spPr bwMode="auto">
              <a:xfrm>
                <a:off x="1968" y="2122"/>
                <a:ext cx="33" cy="53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67" name="Freeform 2719"/>
              <p:cNvSpPr>
                <a:spLocks/>
              </p:cNvSpPr>
              <p:nvPr/>
            </p:nvSpPr>
            <p:spPr bwMode="auto">
              <a:xfrm>
                <a:off x="1071" y="1754"/>
                <a:ext cx="12" cy="16"/>
              </a:xfrm>
              <a:custGeom>
                <a:avLst/>
                <a:gdLst>
                  <a:gd name="T0" fmla="*/ 29 w 87"/>
                  <a:gd name="T1" fmla="*/ 50 h 108"/>
                  <a:gd name="T2" fmla="*/ 58 w 87"/>
                  <a:gd name="T3" fmla="*/ 0 h 108"/>
                  <a:gd name="T4" fmla="*/ 69 w 87"/>
                  <a:gd name="T5" fmla="*/ 8 h 108"/>
                  <a:gd name="T6" fmla="*/ 77 w 87"/>
                  <a:gd name="T7" fmla="*/ 18 h 108"/>
                  <a:gd name="T8" fmla="*/ 84 w 87"/>
                  <a:gd name="T9" fmla="*/ 29 h 108"/>
                  <a:gd name="T10" fmla="*/ 86 w 87"/>
                  <a:gd name="T11" fmla="*/ 42 h 108"/>
                  <a:gd name="T12" fmla="*/ 87 w 87"/>
                  <a:gd name="T13" fmla="*/ 54 h 108"/>
                  <a:gd name="T14" fmla="*/ 85 w 87"/>
                  <a:gd name="T15" fmla="*/ 68 h 108"/>
                  <a:gd name="T16" fmla="*/ 79 w 87"/>
                  <a:gd name="T17" fmla="*/ 79 h 108"/>
                  <a:gd name="T18" fmla="*/ 71 w 87"/>
                  <a:gd name="T19" fmla="*/ 90 h 108"/>
                  <a:gd name="T20" fmla="*/ 61 w 87"/>
                  <a:gd name="T21" fmla="*/ 98 h 108"/>
                  <a:gd name="T22" fmla="*/ 50 w 87"/>
                  <a:gd name="T23" fmla="*/ 104 h 108"/>
                  <a:gd name="T24" fmla="*/ 37 w 87"/>
                  <a:gd name="T25" fmla="*/ 107 h 108"/>
                  <a:gd name="T26" fmla="*/ 25 w 87"/>
                  <a:gd name="T27" fmla="*/ 108 h 108"/>
                  <a:gd name="T28" fmla="*/ 11 w 87"/>
                  <a:gd name="T29" fmla="*/ 105 h 108"/>
                  <a:gd name="T30" fmla="*/ 0 w 87"/>
                  <a:gd name="T31" fmla="*/ 100 h 108"/>
                  <a:gd name="T32" fmla="*/ 29 w 87"/>
                  <a:gd name="T33" fmla="*/ 50 h 10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7"/>
                  <a:gd name="T52" fmla="*/ 0 h 108"/>
                  <a:gd name="T53" fmla="*/ 87 w 87"/>
                  <a:gd name="T54" fmla="*/ 108 h 10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7" h="108">
                    <a:moveTo>
                      <a:pt x="29" y="50"/>
                    </a:moveTo>
                    <a:lnTo>
                      <a:pt x="58" y="0"/>
                    </a:lnTo>
                    <a:lnTo>
                      <a:pt x="69" y="8"/>
                    </a:lnTo>
                    <a:lnTo>
                      <a:pt x="77" y="18"/>
                    </a:lnTo>
                    <a:lnTo>
                      <a:pt x="84" y="29"/>
                    </a:lnTo>
                    <a:lnTo>
                      <a:pt x="86" y="42"/>
                    </a:lnTo>
                    <a:lnTo>
                      <a:pt x="87" y="54"/>
                    </a:lnTo>
                    <a:lnTo>
                      <a:pt x="85" y="68"/>
                    </a:lnTo>
                    <a:lnTo>
                      <a:pt x="79" y="79"/>
                    </a:lnTo>
                    <a:lnTo>
                      <a:pt x="71" y="90"/>
                    </a:lnTo>
                    <a:lnTo>
                      <a:pt x="61" y="98"/>
                    </a:lnTo>
                    <a:lnTo>
                      <a:pt x="50" y="104"/>
                    </a:lnTo>
                    <a:lnTo>
                      <a:pt x="37" y="107"/>
                    </a:lnTo>
                    <a:lnTo>
                      <a:pt x="25" y="108"/>
                    </a:lnTo>
                    <a:lnTo>
                      <a:pt x="11" y="105"/>
                    </a:lnTo>
                    <a:lnTo>
                      <a:pt x="0" y="100"/>
                    </a:lnTo>
                    <a:lnTo>
                      <a:pt x="29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68" name="Freeform 2720"/>
              <p:cNvSpPr>
                <a:spLocks/>
              </p:cNvSpPr>
              <p:nvPr/>
            </p:nvSpPr>
            <p:spPr bwMode="auto">
              <a:xfrm>
                <a:off x="1071" y="1754"/>
                <a:ext cx="12" cy="16"/>
              </a:xfrm>
              <a:custGeom>
                <a:avLst/>
                <a:gdLst>
                  <a:gd name="T0" fmla="*/ 58 w 87"/>
                  <a:gd name="T1" fmla="*/ 0 h 108"/>
                  <a:gd name="T2" fmla="*/ 69 w 87"/>
                  <a:gd name="T3" fmla="*/ 8 h 108"/>
                  <a:gd name="T4" fmla="*/ 77 w 87"/>
                  <a:gd name="T5" fmla="*/ 18 h 108"/>
                  <a:gd name="T6" fmla="*/ 84 w 87"/>
                  <a:gd name="T7" fmla="*/ 29 h 108"/>
                  <a:gd name="T8" fmla="*/ 86 w 87"/>
                  <a:gd name="T9" fmla="*/ 42 h 108"/>
                  <a:gd name="T10" fmla="*/ 87 w 87"/>
                  <a:gd name="T11" fmla="*/ 54 h 108"/>
                  <a:gd name="T12" fmla="*/ 85 w 87"/>
                  <a:gd name="T13" fmla="*/ 68 h 108"/>
                  <a:gd name="T14" fmla="*/ 79 w 87"/>
                  <a:gd name="T15" fmla="*/ 79 h 108"/>
                  <a:gd name="T16" fmla="*/ 71 w 87"/>
                  <a:gd name="T17" fmla="*/ 90 h 108"/>
                  <a:gd name="T18" fmla="*/ 61 w 87"/>
                  <a:gd name="T19" fmla="*/ 98 h 108"/>
                  <a:gd name="T20" fmla="*/ 50 w 87"/>
                  <a:gd name="T21" fmla="*/ 104 h 108"/>
                  <a:gd name="T22" fmla="*/ 37 w 87"/>
                  <a:gd name="T23" fmla="*/ 107 h 108"/>
                  <a:gd name="T24" fmla="*/ 25 w 87"/>
                  <a:gd name="T25" fmla="*/ 108 h 108"/>
                  <a:gd name="T26" fmla="*/ 11 w 87"/>
                  <a:gd name="T27" fmla="*/ 105 h 108"/>
                  <a:gd name="T28" fmla="*/ 0 w 87"/>
                  <a:gd name="T29" fmla="*/ 100 h 10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7"/>
                  <a:gd name="T46" fmla="*/ 0 h 108"/>
                  <a:gd name="T47" fmla="*/ 87 w 87"/>
                  <a:gd name="T48" fmla="*/ 108 h 10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7" h="108">
                    <a:moveTo>
                      <a:pt x="58" y="0"/>
                    </a:moveTo>
                    <a:lnTo>
                      <a:pt x="69" y="8"/>
                    </a:lnTo>
                    <a:lnTo>
                      <a:pt x="77" y="18"/>
                    </a:lnTo>
                    <a:lnTo>
                      <a:pt x="84" y="29"/>
                    </a:lnTo>
                    <a:lnTo>
                      <a:pt x="86" y="42"/>
                    </a:lnTo>
                    <a:lnTo>
                      <a:pt x="87" y="54"/>
                    </a:lnTo>
                    <a:lnTo>
                      <a:pt x="85" y="68"/>
                    </a:lnTo>
                    <a:lnTo>
                      <a:pt x="79" y="79"/>
                    </a:lnTo>
                    <a:lnTo>
                      <a:pt x="71" y="90"/>
                    </a:lnTo>
                    <a:lnTo>
                      <a:pt x="61" y="98"/>
                    </a:lnTo>
                    <a:lnTo>
                      <a:pt x="50" y="104"/>
                    </a:lnTo>
                    <a:lnTo>
                      <a:pt x="37" y="107"/>
                    </a:lnTo>
                    <a:lnTo>
                      <a:pt x="25" y="108"/>
                    </a:lnTo>
                    <a:lnTo>
                      <a:pt x="11" y="105"/>
                    </a:lnTo>
                    <a:lnTo>
                      <a:pt x="0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69" name="Freeform 2721"/>
              <p:cNvSpPr>
                <a:spLocks/>
              </p:cNvSpPr>
              <p:nvPr/>
            </p:nvSpPr>
            <p:spPr bwMode="auto">
              <a:xfrm>
                <a:off x="1027" y="1728"/>
                <a:ext cx="52" cy="40"/>
              </a:xfrm>
              <a:custGeom>
                <a:avLst/>
                <a:gdLst>
                  <a:gd name="T0" fmla="*/ 307 w 365"/>
                  <a:gd name="T1" fmla="*/ 280 h 280"/>
                  <a:gd name="T2" fmla="*/ 336 w 365"/>
                  <a:gd name="T3" fmla="*/ 230 h 280"/>
                  <a:gd name="T4" fmla="*/ 365 w 365"/>
                  <a:gd name="T5" fmla="*/ 180 h 280"/>
                  <a:gd name="T6" fmla="*/ 58 w 365"/>
                  <a:gd name="T7" fmla="*/ 0 h 280"/>
                  <a:gd name="T8" fmla="*/ 29 w 365"/>
                  <a:gd name="T9" fmla="*/ 50 h 280"/>
                  <a:gd name="T10" fmla="*/ 0 w 365"/>
                  <a:gd name="T11" fmla="*/ 100 h 280"/>
                  <a:gd name="T12" fmla="*/ 307 w 365"/>
                  <a:gd name="T13" fmla="*/ 280 h 2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280"/>
                  <a:gd name="T23" fmla="*/ 365 w 365"/>
                  <a:gd name="T24" fmla="*/ 280 h 2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280">
                    <a:moveTo>
                      <a:pt x="307" y="280"/>
                    </a:moveTo>
                    <a:lnTo>
                      <a:pt x="336" y="230"/>
                    </a:lnTo>
                    <a:lnTo>
                      <a:pt x="365" y="180"/>
                    </a:lnTo>
                    <a:lnTo>
                      <a:pt x="58" y="0"/>
                    </a:lnTo>
                    <a:lnTo>
                      <a:pt x="29" y="50"/>
                    </a:lnTo>
                    <a:lnTo>
                      <a:pt x="0" y="100"/>
                    </a:lnTo>
                    <a:lnTo>
                      <a:pt x="307" y="2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70" name="Freeform 2722"/>
              <p:cNvSpPr>
                <a:spLocks/>
              </p:cNvSpPr>
              <p:nvPr/>
            </p:nvSpPr>
            <p:spPr bwMode="auto">
              <a:xfrm>
                <a:off x="1027" y="1728"/>
                <a:ext cx="52" cy="40"/>
              </a:xfrm>
              <a:custGeom>
                <a:avLst/>
                <a:gdLst>
                  <a:gd name="T0" fmla="*/ 307 w 365"/>
                  <a:gd name="T1" fmla="*/ 280 h 280"/>
                  <a:gd name="T2" fmla="*/ 336 w 365"/>
                  <a:gd name="T3" fmla="*/ 230 h 280"/>
                  <a:gd name="T4" fmla="*/ 365 w 365"/>
                  <a:gd name="T5" fmla="*/ 180 h 280"/>
                  <a:gd name="T6" fmla="*/ 58 w 365"/>
                  <a:gd name="T7" fmla="*/ 0 h 280"/>
                  <a:gd name="T8" fmla="*/ 29 w 365"/>
                  <a:gd name="T9" fmla="*/ 50 h 280"/>
                  <a:gd name="T10" fmla="*/ 0 w 365"/>
                  <a:gd name="T11" fmla="*/ 100 h 280"/>
                  <a:gd name="T12" fmla="*/ 307 w 365"/>
                  <a:gd name="T13" fmla="*/ 280 h 2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280"/>
                  <a:gd name="T23" fmla="*/ 365 w 365"/>
                  <a:gd name="T24" fmla="*/ 280 h 2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280">
                    <a:moveTo>
                      <a:pt x="307" y="280"/>
                    </a:moveTo>
                    <a:lnTo>
                      <a:pt x="336" y="230"/>
                    </a:lnTo>
                    <a:lnTo>
                      <a:pt x="365" y="180"/>
                    </a:lnTo>
                    <a:lnTo>
                      <a:pt x="58" y="0"/>
                    </a:lnTo>
                    <a:lnTo>
                      <a:pt x="29" y="50"/>
                    </a:lnTo>
                    <a:lnTo>
                      <a:pt x="0" y="100"/>
                    </a:lnTo>
                    <a:lnTo>
                      <a:pt x="307" y="28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71" name="Freeform 2723"/>
              <p:cNvSpPr>
                <a:spLocks/>
              </p:cNvSpPr>
              <p:nvPr/>
            </p:nvSpPr>
            <p:spPr bwMode="auto">
              <a:xfrm>
                <a:off x="1031" y="1728"/>
                <a:ext cx="4" cy="8"/>
              </a:xfrm>
              <a:custGeom>
                <a:avLst/>
                <a:gdLst>
                  <a:gd name="T0" fmla="*/ 0 w 29"/>
                  <a:gd name="T1" fmla="*/ 55 h 55"/>
                  <a:gd name="T2" fmla="*/ 29 w 29"/>
                  <a:gd name="T3" fmla="*/ 5 h 55"/>
                  <a:gd name="T4" fmla="*/ 23 w 29"/>
                  <a:gd name="T5" fmla="*/ 2 h 55"/>
                  <a:gd name="T6" fmla="*/ 14 w 29"/>
                  <a:gd name="T7" fmla="*/ 0 h 55"/>
                  <a:gd name="T8" fmla="*/ 0 w 29"/>
                  <a:gd name="T9" fmla="*/ 55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55"/>
                  <a:gd name="T17" fmla="*/ 29 w 29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55">
                    <a:moveTo>
                      <a:pt x="0" y="55"/>
                    </a:moveTo>
                    <a:lnTo>
                      <a:pt x="29" y="5"/>
                    </a:lnTo>
                    <a:lnTo>
                      <a:pt x="23" y="2"/>
                    </a:lnTo>
                    <a:lnTo>
                      <a:pt x="14" y="0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72" name="Freeform 2724"/>
              <p:cNvSpPr>
                <a:spLocks/>
              </p:cNvSpPr>
              <p:nvPr/>
            </p:nvSpPr>
            <p:spPr bwMode="auto">
              <a:xfrm>
                <a:off x="1033" y="1728"/>
                <a:ext cx="2" cy="1"/>
              </a:xfrm>
              <a:custGeom>
                <a:avLst/>
                <a:gdLst>
                  <a:gd name="T0" fmla="*/ 15 w 15"/>
                  <a:gd name="T1" fmla="*/ 5 h 5"/>
                  <a:gd name="T2" fmla="*/ 9 w 15"/>
                  <a:gd name="T3" fmla="*/ 2 h 5"/>
                  <a:gd name="T4" fmla="*/ 0 w 15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5"/>
                  <a:gd name="T11" fmla="*/ 15 w 15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5">
                    <a:moveTo>
                      <a:pt x="15" y="5"/>
                    </a:moveTo>
                    <a:lnTo>
                      <a:pt x="9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73" name="Freeform 2725"/>
              <p:cNvSpPr>
                <a:spLocks/>
              </p:cNvSpPr>
              <p:nvPr/>
            </p:nvSpPr>
            <p:spPr bwMode="auto">
              <a:xfrm>
                <a:off x="983" y="1716"/>
                <a:ext cx="50" cy="28"/>
              </a:xfrm>
              <a:custGeom>
                <a:avLst/>
                <a:gdLst>
                  <a:gd name="T0" fmla="*/ 321 w 350"/>
                  <a:gd name="T1" fmla="*/ 192 h 192"/>
                  <a:gd name="T2" fmla="*/ 336 w 350"/>
                  <a:gd name="T3" fmla="*/ 136 h 192"/>
                  <a:gd name="T4" fmla="*/ 350 w 350"/>
                  <a:gd name="T5" fmla="*/ 81 h 192"/>
                  <a:gd name="T6" fmla="*/ 29 w 350"/>
                  <a:gd name="T7" fmla="*/ 0 h 192"/>
                  <a:gd name="T8" fmla="*/ 15 w 350"/>
                  <a:gd name="T9" fmla="*/ 55 h 192"/>
                  <a:gd name="T10" fmla="*/ 0 w 350"/>
                  <a:gd name="T11" fmla="*/ 111 h 192"/>
                  <a:gd name="T12" fmla="*/ 321 w 350"/>
                  <a:gd name="T13" fmla="*/ 192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0"/>
                  <a:gd name="T22" fmla="*/ 0 h 192"/>
                  <a:gd name="T23" fmla="*/ 350 w 350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0" h="192">
                    <a:moveTo>
                      <a:pt x="321" y="192"/>
                    </a:moveTo>
                    <a:lnTo>
                      <a:pt x="336" y="136"/>
                    </a:lnTo>
                    <a:lnTo>
                      <a:pt x="350" y="81"/>
                    </a:lnTo>
                    <a:lnTo>
                      <a:pt x="29" y="0"/>
                    </a:lnTo>
                    <a:lnTo>
                      <a:pt x="15" y="55"/>
                    </a:lnTo>
                    <a:lnTo>
                      <a:pt x="0" y="111"/>
                    </a:lnTo>
                    <a:lnTo>
                      <a:pt x="321" y="1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74" name="Freeform 2726"/>
              <p:cNvSpPr>
                <a:spLocks/>
              </p:cNvSpPr>
              <p:nvPr/>
            </p:nvSpPr>
            <p:spPr bwMode="auto">
              <a:xfrm>
                <a:off x="983" y="1716"/>
                <a:ext cx="50" cy="28"/>
              </a:xfrm>
              <a:custGeom>
                <a:avLst/>
                <a:gdLst>
                  <a:gd name="T0" fmla="*/ 321 w 350"/>
                  <a:gd name="T1" fmla="*/ 192 h 192"/>
                  <a:gd name="T2" fmla="*/ 336 w 350"/>
                  <a:gd name="T3" fmla="*/ 136 h 192"/>
                  <a:gd name="T4" fmla="*/ 350 w 350"/>
                  <a:gd name="T5" fmla="*/ 81 h 192"/>
                  <a:gd name="T6" fmla="*/ 29 w 350"/>
                  <a:gd name="T7" fmla="*/ 0 h 192"/>
                  <a:gd name="T8" fmla="*/ 15 w 350"/>
                  <a:gd name="T9" fmla="*/ 55 h 192"/>
                  <a:gd name="T10" fmla="*/ 0 w 350"/>
                  <a:gd name="T11" fmla="*/ 111 h 192"/>
                  <a:gd name="T12" fmla="*/ 321 w 350"/>
                  <a:gd name="T13" fmla="*/ 192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0"/>
                  <a:gd name="T22" fmla="*/ 0 h 192"/>
                  <a:gd name="T23" fmla="*/ 350 w 350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0" h="192">
                    <a:moveTo>
                      <a:pt x="321" y="192"/>
                    </a:moveTo>
                    <a:lnTo>
                      <a:pt x="336" y="136"/>
                    </a:lnTo>
                    <a:lnTo>
                      <a:pt x="350" y="81"/>
                    </a:lnTo>
                    <a:lnTo>
                      <a:pt x="29" y="0"/>
                    </a:lnTo>
                    <a:lnTo>
                      <a:pt x="15" y="55"/>
                    </a:lnTo>
                    <a:lnTo>
                      <a:pt x="0" y="111"/>
                    </a:lnTo>
                    <a:lnTo>
                      <a:pt x="321" y="19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75" name="Freeform 2727"/>
              <p:cNvSpPr>
                <a:spLocks/>
              </p:cNvSpPr>
              <p:nvPr/>
            </p:nvSpPr>
            <p:spPr bwMode="auto">
              <a:xfrm>
                <a:off x="985" y="1716"/>
                <a:ext cx="2" cy="8"/>
              </a:xfrm>
              <a:custGeom>
                <a:avLst/>
                <a:gdLst>
                  <a:gd name="T0" fmla="*/ 3 w 17"/>
                  <a:gd name="T1" fmla="*/ 58 h 58"/>
                  <a:gd name="T2" fmla="*/ 17 w 17"/>
                  <a:gd name="T3" fmla="*/ 3 h 58"/>
                  <a:gd name="T4" fmla="*/ 11 w 17"/>
                  <a:gd name="T5" fmla="*/ 0 h 58"/>
                  <a:gd name="T6" fmla="*/ 0 w 17"/>
                  <a:gd name="T7" fmla="*/ 0 h 58"/>
                  <a:gd name="T8" fmla="*/ 3 w 17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58"/>
                  <a:gd name="T17" fmla="*/ 17 w 17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58">
                    <a:moveTo>
                      <a:pt x="3" y="58"/>
                    </a:moveTo>
                    <a:lnTo>
                      <a:pt x="17" y="3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3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76" name="Freeform 2728"/>
              <p:cNvSpPr>
                <a:spLocks/>
              </p:cNvSpPr>
              <p:nvPr/>
            </p:nvSpPr>
            <p:spPr bwMode="auto">
              <a:xfrm>
                <a:off x="985" y="1716"/>
                <a:ext cx="2" cy="1"/>
              </a:xfrm>
              <a:custGeom>
                <a:avLst/>
                <a:gdLst>
                  <a:gd name="T0" fmla="*/ 17 w 17"/>
                  <a:gd name="T1" fmla="*/ 3 h 3"/>
                  <a:gd name="T2" fmla="*/ 11 w 17"/>
                  <a:gd name="T3" fmla="*/ 0 h 3"/>
                  <a:gd name="T4" fmla="*/ 0 w 17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3"/>
                  <a:gd name="T11" fmla="*/ 17 w 17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3">
                    <a:moveTo>
                      <a:pt x="17" y="3"/>
                    </a:move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77" name="Freeform 2729"/>
              <p:cNvSpPr>
                <a:spLocks/>
              </p:cNvSpPr>
              <p:nvPr/>
            </p:nvSpPr>
            <p:spPr bwMode="auto">
              <a:xfrm>
                <a:off x="938" y="1716"/>
                <a:ext cx="48" cy="19"/>
              </a:xfrm>
              <a:custGeom>
                <a:avLst/>
                <a:gdLst>
                  <a:gd name="T0" fmla="*/ 331 w 331"/>
                  <a:gd name="T1" fmla="*/ 116 h 135"/>
                  <a:gd name="T2" fmla="*/ 328 w 331"/>
                  <a:gd name="T3" fmla="*/ 58 h 135"/>
                  <a:gd name="T4" fmla="*/ 325 w 331"/>
                  <a:gd name="T5" fmla="*/ 0 h 135"/>
                  <a:gd name="T6" fmla="*/ 0 w 331"/>
                  <a:gd name="T7" fmla="*/ 19 h 135"/>
                  <a:gd name="T8" fmla="*/ 4 w 331"/>
                  <a:gd name="T9" fmla="*/ 77 h 135"/>
                  <a:gd name="T10" fmla="*/ 7 w 331"/>
                  <a:gd name="T11" fmla="*/ 135 h 135"/>
                  <a:gd name="T12" fmla="*/ 331 w 331"/>
                  <a:gd name="T13" fmla="*/ 116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1"/>
                  <a:gd name="T22" fmla="*/ 0 h 135"/>
                  <a:gd name="T23" fmla="*/ 331 w 331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1" h="135">
                    <a:moveTo>
                      <a:pt x="331" y="116"/>
                    </a:moveTo>
                    <a:lnTo>
                      <a:pt x="328" y="58"/>
                    </a:lnTo>
                    <a:lnTo>
                      <a:pt x="325" y="0"/>
                    </a:lnTo>
                    <a:lnTo>
                      <a:pt x="0" y="19"/>
                    </a:lnTo>
                    <a:lnTo>
                      <a:pt x="4" y="77"/>
                    </a:lnTo>
                    <a:lnTo>
                      <a:pt x="7" y="135"/>
                    </a:lnTo>
                    <a:lnTo>
                      <a:pt x="331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78" name="Freeform 2730"/>
              <p:cNvSpPr>
                <a:spLocks/>
              </p:cNvSpPr>
              <p:nvPr/>
            </p:nvSpPr>
            <p:spPr bwMode="auto">
              <a:xfrm>
                <a:off x="938" y="1716"/>
                <a:ext cx="48" cy="19"/>
              </a:xfrm>
              <a:custGeom>
                <a:avLst/>
                <a:gdLst>
                  <a:gd name="T0" fmla="*/ 331 w 331"/>
                  <a:gd name="T1" fmla="*/ 116 h 135"/>
                  <a:gd name="T2" fmla="*/ 328 w 331"/>
                  <a:gd name="T3" fmla="*/ 58 h 135"/>
                  <a:gd name="T4" fmla="*/ 325 w 331"/>
                  <a:gd name="T5" fmla="*/ 0 h 135"/>
                  <a:gd name="T6" fmla="*/ 0 w 331"/>
                  <a:gd name="T7" fmla="*/ 19 h 135"/>
                  <a:gd name="T8" fmla="*/ 4 w 331"/>
                  <a:gd name="T9" fmla="*/ 77 h 135"/>
                  <a:gd name="T10" fmla="*/ 7 w 331"/>
                  <a:gd name="T11" fmla="*/ 135 h 135"/>
                  <a:gd name="T12" fmla="*/ 331 w 331"/>
                  <a:gd name="T13" fmla="*/ 116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1"/>
                  <a:gd name="T22" fmla="*/ 0 h 135"/>
                  <a:gd name="T23" fmla="*/ 331 w 331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1" h="135">
                    <a:moveTo>
                      <a:pt x="331" y="116"/>
                    </a:moveTo>
                    <a:lnTo>
                      <a:pt x="328" y="58"/>
                    </a:lnTo>
                    <a:lnTo>
                      <a:pt x="325" y="0"/>
                    </a:lnTo>
                    <a:lnTo>
                      <a:pt x="0" y="19"/>
                    </a:lnTo>
                    <a:lnTo>
                      <a:pt x="4" y="77"/>
                    </a:lnTo>
                    <a:lnTo>
                      <a:pt x="7" y="135"/>
                    </a:lnTo>
                    <a:lnTo>
                      <a:pt x="331" y="1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79" name="Freeform 2731"/>
              <p:cNvSpPr>
                <a:spLocks/>
              </p:cNvSpPr>
              <p:nvPr/>
            </p:nvSpPr>
            <p:spPr bwMode="auto">
              <a:xfrm>
                <a:off x="936" y="1718"/>
                <a:ext cx="3" cy="9"/>
              </a:xfrm>
              <a:custGeom>
                <a:avLst/>
                <a:gdLst>
                  <a:gd name="T0" fmla="*/ 20 w 20"/>
                  <a:gd name="T1" fmla="*/ 58 h 58"/>
                  <a:gd name="T2" fmla="*/ 16 w 20"/>
                  <a:gd name="T3" fmla="*/ 0 h 58"/>
                  <a:gd name="T4" fmla="*/ 10 w 20"/>
                  <a:gd name="T5" fmla="*/ 1 h 58"/>
                  <a:gd name="T6" fmla="*/ 0 w 20"/>
                  <a:gd name="T7" fmla="*/ 4 h 58"/>
                  <a:gd name="T8" fmla="*/ 20 w 2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58"/>
                  <a:gd name="T17" fmla="*/ 20 w 2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58">
                    <a:moveTo>
                      <a:pt x="20" y="58"/>
                    </a:moveTo>
                    <a:lnTo>
                      <a:pt x="16" y="0"/>
                    </a:lnTo>
                    <a:lnTo>
                      <a:pt x="10" y="1"/>
                    </a:lnTo>
                    <a:lnTo>
                      <a:pt x="0" y="4"/>
                    </a:lnTo>
                    <a:lnTo>
                      <a:pt x="20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80" name="Freeform 2732"/>
              <p:cNvSpPr>
                <a:spLocks/>
              </p:cNvSpPr>
              <p:nvPr/>
            </p:nvSpPr>
            <p:spPr bwMode="auto">
              <a:xfrm>
                <a:off x="936" y="1718"/>
                <a:ext cx="2" cy="1"/>
              </a:xfrm>
              <a:custGeom>
                <a:avLst/>
                <a:gdLst>
                  <a:gd name="T0" fmla="*/ 16 w 16"/>
                  <a:gd name="T1" fmla="*/ 0 h 4"/>
                  <a:gd name="T2" fmla="*/ 10 w 16"/>
                  <a:gd name="T3" fmla="*/ 1 h 4"/>
                  <a:gd name="T4" fmla="*/ 0 w 16"/>
                  <a:gd name="T5" fmla="*/ 4 h 4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4"/>
                  <a:gd name="T11" fmla="*/ 16 w 16"/>
                  <a:gd name="T12" fmla="*/ 4 h 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4">
                    <a:moveTo>
                      <a:pt x="16" y="0"/>
                    </a:moveTo>
                    <a:lnTo>
                      <a:pt x="10" y="1"/>
                    </a:lnTo>
                    <a:lnTo>
                      <a:pt x="0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81" name="Freeform 2733"/>
              <p:cNvSpPr>
                <a:spLocks/>
              </p:cNvSpPr>
              <p:nvPr/>
            </p:nvSpPr>
            <p:spPr bwMode="auto">
              <a:xfrm>
                <a:off x="891" y="1719"/>
                <a:ext cx="51" cy="32"/>
              </a:xfrm>
              <a:custGeom>
                <a:avLst/>
                <a:gdLst>
                  <a:gd name="T0" fmla="*/ 358 w 358"/>
                  <a:gd name="T1" fmla="*/ 108 h 226"/>
                  <a:gd name="T2" fmla="*/ 338 w 358"/>
                  <a:gd name="T3" fmla="*/ 54 h 226"/>
                  <a:gd name="T4" fmla="*/ 318 w 358"/>
                  <a:gd name="T5" fmla="*/ 0 h 226"/>
                  <a:gd name="T6" fmla="*/ 0 w 358"/>
                  <a:gd name="T7" fmla="*/ 117 h 226"/>
                  <a:gd name="T8" fmla="*/ 20 w 358"/>
                  <a:gd name="T9" fmla="*/ 172 h 226"/>
                  <a:gd name="T10" fmla="*/ 40 w 358"/>
                  <a:gd name="T11" fmla="*/ 226 h 226"/>
                  <a:gd name="T12" fmla="*/ 358 w 358"/>
                  <a:gd name="T13" fmla="*/ 108 h 2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8"/>
                  <a:gd name="T22" fmla="*/ 0 h 226"/>
                  <a:gd name="T23" fmla="*/ 358 w 358"/>
                  <a:gd name="T24" fmla="*/ 226 h 2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8" h="226">
                    <a:moveTo>
                      <a:pt x="358" y="108"/>
                    </a:moveTo>
                    <a:lnTo>
                      <a:pt x="338" y="54"/>
                    </a:lnTo>
                    <a:lnTo>
                      <a:pt x="318" y="0"/>
                    </a:lnTo>
                    <a:lnTo>
                      <a:pt x="0" y="117"/>
                    </a:lnTo>
                    <a:lnTo>
                      <a:pt x="20" y="172"/>
                    </a:lnTo>
                    <a:lnTo>
                      <a:pt x="40" y="226"/>
                    </a:lnTo>
                    <a:lnTo>
                      <a:pt x="358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82" name="Freeform 2734"/>
              <p:cNvSpPr>
                <a:spLocks/>
              </p:cNvSpPr>
              <p:nvPr/>
            </p:nvSpPr>
            <p:spPr bwMode="auto">
              <a:xfrm>
                <a:off x="891" y="1719"/>
                <a:ext cx="51" cy="32"/>
              </a:xfrm>
              <a:custGeom>
                <a:avLst/>
                <a:gdLst>
                  <a:gd name="T0" fmla="*/ 358 w 358"/>
                  <a:gd name="T1" fmla="*/ 108 h 226"/>
                  <a:gd name="T2" fmla="*/ 338 w 358"/>
                  <a:gd name="T3" fmla="*/ 54 h 226"/>
                  <a:gd name="T4" fmla="*/ 318 w 358"/>
                  <a:gd name="T5" fmla="*/ 0 h 226"/>
                  <a:gd name="T6" fmla="*/ 0 w 358"/>
                  <a:gd name="T7" fmla="*/ 117 h 226"/>
                  <a:gd name="T8" fmla="*/ 20 w 358"/>
                  <a:gd name="T9" fmla="*/ 172 h 226"/>
                  <a:gd name="T10" fmla="*/ 40 w 358"/>
                  <a:gd name="T11" fmla="*/ 226 h 226"/>
                  <a:gd name="T12" fmla="*/ 358 w 358"/>
                  <a:gd name="T13" fmla="*/ 108 h 2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8"/>
                  <a:gd name="T22" fmla="*/ 0 h 226"/>
                  <a:gd name="T23" fmla="*/ 358 w 358"/>
                  <a:gd name="T24" fmla="*/ 226 h 2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8" h="226">
                    <a:moveTo>
                      <a:pt x="358" y="108"/>
                    </a:moveTo>
                    <a:lnTo>
                      <a:pt x="338" y="54"/>
                    </a:lnTo>
                    <a:lnTo>
                      <a:pt x="318" y="0"/>
                    </a:lnTo>
                    <a:lnTo>
                      <a:pt x="0" y="117"/>
                    </a:lnTo>
                    <a:lnTo>
                      <a:pt x="20" y="172"/>
                    </a:lnTo>
                    <a:lnTo>
                      <a:pt x="40" y="226"/>
                    </a:lnTo>
                    <a:lnTo>
                      <a:pt x="358" y="1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83" name="Freeform 2735"/>
              <p:cNvSpPr>
                <a:spLocks/>
              </p:cNvSpPr>
              <p:nvPr/>
            </p:nvSpPr>
            <p:spPr bwMode="auto">
              <a:xfrm>
                <a:off x="889" y="1736"/>
                <a:ext cx="4" cy="8"/>
              </a:xfrm>
              <a:custGeom>
                <a:avLst/>
                <a:gdLst>
                  <a:gd name="T0" fmla="*/ 33 w 33"/>
                  <a:gd name="T1" fmla="*/ 55 h 55"/>
                  <a:gd name="T2" fmla="*/ 13 w 33"/>
                  <a:gd name="T3" fmla="*/ 0 h 55"/>
                  <a:gd name="T4" fmla="*/ 8 w 33"/>
                  <a:gd name="T5" fmla="*/ 4 h 55"/>
                  <a:gd name="T6" fmla="*/ 0 w 33"/>
                  <a:gd name="T7" fmla="*/ 8 h 55"/>
                  <a:gd name="T8" fmla="*/ 33 w 33"/>
                  <a:gd name="T9" fmla="*/ 55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55"/>
                  <a:gd name="T17" fmla="*/ 33 w 33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55">
                    <a:moveTo>
                      <a:pt x="33" y="55"/>
                    </a:moveTo>
                    <a:lnTo>
                      <a:pt x="13" y="0"/>
                    </a:lnTo>
                    <a:lnTo>
                      <a:pt x="8" y="4"/>
                    </a:lnTo>
                    <a:lnTo>
                      <a:pt x="0" y="8"/>
                    </a:lnTo>
                    <a:lnTo>
                      <a:pt x="33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84" name="Freeform 2736"/>
              <p:cNvSpPr>
                <a:spLocks/>
              </p:cNvSpPr>
              <p:nvPr/>
            </p:nvSpPr>
            <p:spPr bwMode="auto">
              <a:xfrm>
                <a:off x="889" y="1736"/>
                <a:ext cx="2" cy="1"/>
              </a:xfrm>
              <a:custGeom>
                <a:avLst/>
                <a:gdLst>
                  <a:gd name="T0" fmla="*/ 13 w 13"/>
                  <a:gd name="T1" fmla="*/ 0 h 8"/>
                  <a:gd name="T2" fmla="*/ 8 w 13"/>
                  <a:gd name="T3" fmla="*/ 4 h 8"/>
                  <a:gd name="T4" fmla="*/ 0 w 13"/>
                  <a:gd name="T5" fmla="*/ 8 h 8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8"/>
                  <a:gd name="T11" fmla="*/ 13 w 13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8">
                    <a:moveTo>
                      <a:pt x="13" y="0"/>
                    </a:moveTo>
                    <a:lnTo>
                      <a:pt x="8" y="4"/>
                    </a:lnTo>
                    <a:lnTo>
                      <a:pt x="0" y="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85" name="Freeform 2737"/>
              <p:cNvSpPr>
                <a:spLocks/>
              </p:cNvSpPr>
              <p:nvPr/>
            </p:nvSpPr>
            <p:spPr bwMode="auto">
              <a:xfrm>
                <a:off x="846" y="1737"/>
                <a:ext cx="52" cy="44"/>
              </a:xfrm>
              <a:custGeom>
                <a:avLst/>
                <a:gdLst>
                  <a:gd name="T0" fmla="*/ 367 w 367"/>
                  <a:gd name="T1" fmla="*/ 93 h 309"/>
                  <a:gd name="T2" fmla="*/ 333 w 367"/>
                  <a:gd name="T3" fmla="*/ 47 h 309"/>
                  <a:gd name="T4" fmla="*/ 300 w 367"/>
                  <a:gd name="T5" fmla="*/ 0 h 309"/>
                  <a:gd name="T6" fmla="*/ 0 w 367"/>
                  <a:gd name="T7" fmla="*/ 215 h 309"/>
                  <a:gd name="T8" fmla="*/ 34 w 367"/>
                  <a:gd name="T9" fmla="*/ 262 h 309"/>
                  <a:gd name="T10" fmla="*/ 67 w 367"/>
                  <a:gd name="T11" fmla="*/ 309 h 309"/>
                  <a:gd name="T12" fmla="*/ 367 w 367"/>
                  <a:gd name="T13" fmla="*/ 93 h 3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7"/>
                  <a:gd name="T22" fmla="*/ 0 h 309"/>
                  <a:gd name="T23" fmla="*/ 367 w 367"/>
                  <a:gd name="T24" fmla="*/ 309 h 3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7" h="309">
                    <a:moveTo>
                      <a:pt x="367" y="93"/>
                    </a:moveTo>
                    <a:lnTo>
                      <a:pt x="333" y="47"/>
                    </a:lnTo>
                    <a:lnTo>
                      <a:pt x="300" y="0"/>
                    </a:lnTo>
                    <a:lnTo>
                      <a:pt x="0" y="215"/>
                    </a:lnTo>
                    <a:lnTo>
                      <a:pt x="34" y="262"/>
                    </a:lnTo>
                    <a:lnTo>
                      <a:pt x="67" y="309"/>
                    </a:lnTo>
                    <a:lnTo>
                      <a:pt x="367" y="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86" name="Freeform 2738"/>
              <p:cNvSpPr>
                <a:spLocks/>
              </p:cNvSpPr>
              <p:nvPr/>
            </p:nvSpPr>
            <p:spPr bwMode="auto">
              <a:xfrm>
                <a:off x="846" y="1737"/>
                <a:ext cx="52" cy="44"/>
              </a:xfrm>
              <a:custGeom>
                <a:avLst/>
                <a:gdLst>
                  <a:gd name="T0" fmla="*/ 367 w 367"/>
                  <a:gd name="T1" fmla="*/ 93 h 309"/>
                  <a:gd name="T2" fmla="*/ 333 w 367"/>
                  <a:gd name="T3" fmla="*/ 47 h 309"/>
                  <a:gd name="T4" fmla="*/ 300 w 367"/>
                  <a:gd name="T5" fmla="*/ 0 h 309"/>
                  <a:gd name="T6" fmla="*/ 0 w 367"/>
                  <a:gd name="T7" fmla="*/ 215 h 309"/>
                  <a:gd name="T8" fmla="*/ 34 w 367"/>
                  <a:gd name="T9" fmla="*/ 262 h 309"/>
                  <a:gd name="T10" fmla="*/ 67 w 367"/>
                  <a:gd name="T11" fmla="*/ 309 h 309"/>
                  <a:gd name="T12" fmla="*/ 367 w 367"/>
                  <a:gd name="T13" fmla="*/ 93 h 3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7"/>
                  <a:gd name="T22" fmla="*/ 0 h 309"/>
                  <a:gd name="T23" fmla="*/ 367 w 367"/>
                  <a:gd name="T24" fmla="*/ 309 h 3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7" h="309">
                    <a:moveTo>
                      <a:pt x="367" y="93"/>
                    </a:moveTo>
                    <a:lnTo>
                      <a:pt x="333" y="47"/>
                    </a:lnTo>
                    <a:lnTo>
                      <a:pt x="300" y="0"/>
                    </a:lnTo>
                    <a:lnTo>
                      <a:pt x="0" y="215"/>
                    </a:lnTo>
                    <a:lnTo>
                      <a:pt x="34" y="262"/>
                    </a:lnTo>
                    <a:lnTo>
                      <a:pt x="67" y="309"/>
                    </a:lnTo>
                    <a:lnTo>
                      <a:pt x="367" y="9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87" name="Freeform 2739"/>
              <p:cNvSpPr>
                <a:spLocks/>
              </p:cNvSpPr>
              <p:nvPr/>
            </p:nvSpPr>
            <p:spPr bwMode="auto">
              <a:xfrm>
                <a:off x="844" y="1768"/>
                <a:ext cx="7" cy="6"/>
              </a:xfrm>
              <a:custGeom>
                <a:avLst/>
                <a:gdLst>
                  <a:gd name="T0" fmla="*/ 44 w 44"/>
                  <a:gd name="T1" fmla="*/ 47 h 47"/>
                  <a:gd name="T2" fmla="*/ 10 w 44"/>
                  <a:gd name="T3" fmla="*/ 0 h 47"/>
                  <a:gd name="T4" fmla="*/ 0 w 44"/>
                  <a:gd name="T5" fmla="*/ 8 h 47"/>
                  <a:gd name="T6" fmla="*/ 44 w 44"/>
                  <a:gd name="T7" fmla="*/ 47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47"/>
                  <a:gd name="T14" fmla="*/ 44 w 44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47">
                    <a:moveTo>
                      <a:pt x="44" y="47"/>
                    </a:moveTo>
                    <a:lnTo>
                      <a:pt x="10" y="0"/>
                    </a:lnTo>
                    <a:lnTo>
                      <a:pt x="0" y="8"/>
                    </a:lnTo>
                    <a:lnTo>
                      <a:pt x="44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88" name="Line 2740"/>
              <p:cNvSpPr>
                <a:spLocks noChangeShapeType="1"/>
              </p:cNvSpPr>
              <p:nvPr/>
            </p:nvSpPr>
            <p:spPr bwMode="auto">
              <a:xfrm flipH="1">
                <a:off x="844" y="1768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89" name="Freeform 2741"/>
              <p:cNvSpPr>
                <a:spLocks/>
              </p:cNvSpPr>
              <p:nvPr/>
            </p:nvSpPr>
            <p:spPr bwMode="auto">
              <a:xfrm>
                <a:off x="806" y="1769"/>
                <a:ext cx="51" cy="54"/>
              </a:xfrm>
              <a:custGeom>
                <a:avLst/>
                <a:gdLst>
                  <a:gd name="T0" fmla="*/ 358 w 358"/>
                  <a:gd name="T1" fmla="*/ 78 h 381"/>
                  <a:gd name="T2" fmla="*/ 315 w 358"/>
                  <a:gd name="T3" fmla="*/ 39 h 381"/>
                  <a:gd name="T4" fmla="*/ 271 w 358"/>
                  <a:gd name="T5" fmla="*/ 0 h 381"/>
                  <a:gd name="T6" fmla="*/ 0 w 358"/>
                  <a:gd name="T7" fmla="*/ 303 h 381"/>
                  <a:gd name="T8" fmla="*/ 44 w 358"/>
                  <a:gd name="T9" fmla="*/ 342 h 381"/>
                  <a:gd name="T10" fmla="*/ 87 w 358"/>
                  <a:gd name="T11" fmla="*/ 381 h 381"/>
                  <a:gd name="T12" fmla="*/ 358 w 358"/>
                  <a:gd name="T13" fmla="*/ 78 h 3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8"/>
                  <a:gd name="T22" fmla="*/ 0 h 381"/>
                  <a:gd name="T23" fmla="*/ 358 w 358"/>
                  <a:gd name="T24" fmla="*/ 381 h 3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8" h="381">
                    <a:moveTo>
                      <a:pt x="358" y="78"/>
                    </a:moveTo>
                    <a:lnTo>
                      <a:pt x="315" y="39"/>
                    </a:lnTo>
                    <a:lnTo>
                      <a:pt x="271" y="0"/>
                    </a:lnTo>
                    <a:lnTo>
                      <a:pt x="0" y="303"/>
                    </a:lnTo>
                    <a:lnTo>
                      <a:pt x="44" y="342"/>
                    </a:lnTo>
                    <a:lnTo>
                      <a:pt x="87" y="381"/>
                    </a:lnTo>
                    <a:lnTo>
                      <a:pt x="358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90" name="Freeform 2742"/>
              <p:cNvSpPr>
                <a:spLocks/>
              </p:cNvSpPr>
              <p:nvPr/>
            </p:nvSpPr>
            <p:spPr bwMode="auto">
              <a:xfrm>
                <a:off x="806" y="1769"/>
                <a:ext cx="51" cy="54"/>
              </a:xfrm>
              <a:custGeom>
                <a:avLst/>
                <a:gdLst>
                  <a:gd name="T0" fmla="*/ 358 w 358"/>
                  <a:gd name="T1" fmla="*/ 78 h 381"/>
                  <a:gd name="T2" fmla="*/ 315 w 358"/>
                  <a:gd name="T3" fmla="*/ 39 h 381"/>
                  <a:gd name="T4" fmla="*/ 271 w 358"/>
                  <a:gd name="T5" fmla="*/ 0 h 381"/>
                  <a:gd name="T6" fmla="*/ 0 w 358"/>
                  <a:gd name="T7" fmla="*/ 303 h 381"/>
                  <a:gd name="T8" fmla="*/ 44 w 358"/>
                  <a:gd name="T9" fmla="*/ 342 h 381"/>
                  <a:gd name="T10" fmla="*/ 87 w 358"/>
                  <a:gd name="T11" fmla="*/ 381 h 381"/>
                  <a:gd name="T12" fmla="*/ 358 w 358"/>
                  <a:gd name="T13" fmla="*/ 78 h 3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8"/>
                  <a:gd name="T22" fmla="*/ 0 h 381"/>
                  <a:gd name="T23" fmla="*/ 358 w 358"/>
                  <a:gd name="T24" fmla="*/ 381 h 3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8" h="381">
                    <a:moveTo>
                      <a:pt x="358" y="78"/>
                    </a:moveTo>
                    <a:lnTo>
                      <a:pt x="315" y="39"/>
                    </a:lnTo>
                    <a:lnTo>
                      <a:pt x="271" y="0"/>
                    </a:lnTo>
                    <a:lnTo>
                      <a:pt x="0" y="303"/>
                    </a:lnTo>
                    <a:lnTo>
                      <a:pt x="44" y="342"/>
                    </a:lnTo>
                    <a:lnTo>
                      <a:pt x="87" y="381"/>
                    </a:lnTo>
                    <a:lnTo>
                      <a:pt x="358" y="7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91" name="Freeform 2743"/>
              <p:cNvSpPr>
                <a:spLocks/>
              </p:cNvSpPr>
              <p:nvPr/>
            </p:nvSpPr>
            <p:spPr bwMode="auto">
              <a:xfrm>
                <a:off x="805" y="1812"/>
                <a:ext cx="7" cy="6"/>
              </a:xfrm>
              <a:custGeom>
                <a:avLst/>
                <a:gdLst>
                  <a:gd name="T0" fmla="*/ 49 w 49"/>
                  <a:gd name="T1" fmla="*/ 39 h 39"/>
                  <a:gd name="T2" fmla="*/ 5 w 49"/>
                  <a:gd name="T3" fmla="*/ 0 h 39"/>
                  <a:gd name="T4" fmla="*/ 0 w 49"/>
                  <a:gd name="T5" fmla="*/ 9 h 39"/>
                  <a:gd name="T6" fmla="*/ 49 w 49"/>
                  <a:gd name="T7" fmla="*/ 39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9"/>
                  <a:gd name="T14" fmla="*/ 49 w 49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9">
                    <a:moveTo>
                      <a:pt x="49" y="39"/>
                    </a:moveTo>
                    <a:lnTo>
                      <a:pt x="5" y="0"/>
                    </a:lnTo>
                    <a:lnTo>
                      <a:pt x="0" y="9"/>
                    </a:lnTo>
                    <a:lnTo>
                      <a:pt x="4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92" name="Line 2744"/>
              <p:cNvSpPr>
                <a:spLocks noChangeShapeType="1"/>
              </p:cNvSpPr>
              <p:nvPr/>
            </p:nvSpPr>
            <p:spPr bwMode="auto">
              <a:xfrm flipH="1">
                <a:off x="805" y="18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93" name="Freeform 2745"/>
              <p:cNvSpPr>
                <a:spLocks/>
              </p:cNvSpPr>
              <p:nvPr/>
            </p:nvSpPr>
            <p:spPr bwMode="auto">
              <a:xfrm>
                <a:off x="772" y="1813"/>
                <a:ext cx="47" cy="64"/>
              </a:xfrm>
              <a:custGeom>
                <a:avLst/>
                <a:gdLst>
                  <a:gd name="T0" fmla="*/ 332 w 332"/>
                  <a:gd name="T1" fmla="*/ 60 h 443"/>
                  <a:gd name="T2" fmla="*/ 283 w 332"/>
                  <a:gd name="T3" fmla="*/ 30 h 443"/>
                  <a:gd name="T4" fmla="*/ 234 w 332"/>
                  <a:gd name="T5" fmla="*/ 0 h 443"/>
                  <a:gd name="T6" fmla="*/ 0 w 332"/>
                  <a:gd name="T7" fmla="*/ 383 h 443"/>
                  <a:gd name="T8" fmla="*/ 48 w 332"/>
                  <a:gd name="T9" fmla="*/ 413 h 443"/>
                  <a:gd name="T10" fmla="*/ 97 w 332"/>
                  <a:gd name="T11" fmla="*/ 443 h 443"/>
                  <a:gd name="T12" fmla="*/ 332 w 332"/>
                  <a:gd name="T13" fmla="*/ 60 h 4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2"/>
                  <a:gd name="T22" fmla="*/ 0 h 443"/>
                  <a:gd name="T23" fmla="*/ 332 w 332"/>
                  <a:gd name="T24" fmla="*/ 443 h 4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2" h="443">
                    <a:moveTo>
                      <a:pt x="332" y="60"/>
                    </a:moveTo>
                    <a:lnTo>
                      <a:pt x="283" y="30"/>
                    </a:lnTo>
                    <a:lnTo>
                      <a:pt x="234" y="0"/>
                    </a:lnTo>
                    <a:lnTo>
                      <a:pt x="0" y="383"/>
                    </a:lnTo>
                    <a:lnTo>
                      <a:pt x="48" y="413"/>
                    </a:lnTo>
                    <a:lnTo>
                      <a:pt x="97" y="443"/>
                    </a:lnTo>
                    <a:lnTo>
                      <a:pt x="33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94" name="Freeform 2746"/>
              <p:cNvSpPr>
                <a:spLocks/>
              </p:cNvSpPr>
              <p:nvPr/>
            </p:nvSpPr>
            <p:spPr bwMode="auto">
              <a:xfrm>
                <a:off x="772" y="1813"/>
                <a:ext cx="47" cy="64"/>
              </a:xfrm>
              <a:custGeom>
                <a:avLst/>
                <a:gdLst>
                  <a:gd name="T0" fmla="*/ 332 w 332"/>
                  <a:gd name="T1" fmla="*/ 60 h 443"/>
                  <a:gd name="T2" fmla="*/ 283 w 332"/>
                  <a:gd name="T3" fmla="*/ 30 h 443"/>
                  <a:gd name="T4" fmla="*/ 234 w 332"/>
                  <a:gd name="T5" fmla="*/ 0 h 443"/>
                  <a:gd name="T6" fmla="*/ 0 w 332"/>
                  <a:gd name="T7" fmla="*/ 383 h 443"/>
                  <a:gd name="T8" fmla="*/ 48 w 332"/>
                  <a:gd name="T9" fmla="*/ 413 h 443"/>
                  <a:gd name="T10" fmla="*/ 97 w 332"/>
                  <a:gd name="T11" fmla="*/ 443 h 443"/>
                  <a:gd name="T12" fmla="*/ 332 w 332"/>
                  <a:gd name="T13" fmla="*/ 60 h 4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2"/>
                  <a:gd name="T22" fmla="*/ 0 h 443"/>
                  <a:gd name="T23" fmla="*/ 332 w 332"/>
                  <a:gd name="T24" fmla="*/ 443 h 4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2" h="443">
                    <a:moveTo>
                      <a:pt x="332" y="60"/>
                    </a:moveTo>
                    <a:lnTo>
                      <a:pt x="283" y="30"/>
                    </a:lnTo>
                    <a:lnTo>
                      <a:pt x="234" y="0"/>
                    </a:lnTo>
                    <a:lnTo>
                      <a:pt x="0" y="383"/>
                    </a:lnTo>
                    <a:lnTo>
                      <a:pt x="48" y="413"/>
                    </a:lnTo>
                    <a:lnTo>
                      <a:pt x="97" y="443"/>
                    </a:lnTo>
                    <a:lnTo>
                      <a:pt x="332" y="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95" name="Freeform 2747"/>
              <p:cNvSpPr>
                <a:spLocks/>
              </p:cNvSpPr>
              <p:nvPr/>
            </p:nvSpPr>
            <p:spPr bwMode="auto">
              <a:xfrm>
                <a:off x="771" y="1868"/>
                <a:ext cx="7" cy="4"/>
              </a:xfrm>
              <a:custGeom>
                <a:avLst/>
                <a:gdLst>
                  <a:gd name="T0" fmla="*/ 53 w 53"/>
                  <a:gd name="T1" fmla="*/ 30 h 30"/>
                  <a:gd name="T2" fmla="*/ 5 w 53"/>
                  <a:gd name="T3" fmla="*/ 0 h 30"/>
                  <a:gd name="T4" fmla="*/ 0 w 53"/>
                  <a:gd name="T5" fmla="*/ 8 h 30"/>
                  <a:gd name="T6" fmla="*/ 53 w 53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0"/>
                  <a:gd name="T14" fmla="*/ 53 w 53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0">
                    <a:moveTo>
                      <a:pt x="53" y="30"/>
                    </a:moveTo>
                    <a:lnTo>
                      <a:pt x="5" y="0"/>
                    </a:lnTo>
                    <a:lnTo>
                      <a:pt x="0" y="8"/>
                    </a:lnTo>
                    <a:lnTo>
                      <a:pt x="5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96" name="Line 2748"/>
              <p:cNvSpPr>
                <a:spLocks noChangeShapeType="1"/>
              </p:cNvSpPr>
              <p:nvPr/>
            </p:nvSpPr>
            <p:spPr bwMode="auto">
              <a:xfrm flipH="1">
                <a:off x="771" y="18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97" name="Freeform 2749"/>
              <p:cNvSpPr>
                <a:spLocks/>
              </p:cNvSpPr>
              <p:nvPr/>
            </p:nvSpPr>
            <p:spPr bwMode="auto">
              <a:xfrm>
                <a:off x="744" y="1869"/>
                <a:ext cx="42" cy="71"/>
              </a:xfrm>
              <a:custGeom>
                <a:avLst/>
                <a:gdLst>
                  <a:gd name="T0" fmla="*/ 297 w 297"/>
                  <a:gd name="T1" fmla="*/ 44 h 493"/>
                  <a:gd name="T2" fmla="*/ 243 w 297"/>
                  <a:gd name="T3" fmla="*/ 22 h 493"/>
                  <a:gd name="T4" fmla="*/ 190 w 297"/>
                  <a:gd name="T5" fmla="*/ 0 h 493"/>
                  <a:gd name="T6" fmla="*/ 0 w 297"/>
                  <a:gd name="T7" fmla="*/ 448 h 493"/>
                  <a:gd name="T8" fmla="*/ 54 w 297"/>
                  <a:gd name="T9" fmla="*/ 471 h 493"/>
                  <a:gd name="T10" fmla="*/ 107 w 297"/>
                  <a:gd name="T11" fmla="*/ 493 h 493"/>
                  <a:gd name="T12" fmla="*/ 297 w 297"/>
                  <a:gd name="T13" fmla="*/ 44 h 4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493"/>
                  <a:gd name="T23" fmla="*/ 297 w 297"/>
                  <a:gd name="T24" fmla="*/ 493 h 4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493">
                    <a:moveTo>
                      <a:pt x="297" y="44"/>
                    </a:moveTo>
                    <a:lnTo>
                      <a:pt x="243" y="22"/>
                    </a:lnTo>
                    <a:lnTo>
                      <a:pt x="190" y="0"/>
                    </a:lnTo>
                    <a:lnTo>
                      <a:pt x="0" y="448"/>
                    </a:lnTo>
                    <a:lnTo>
                      <a:pt x="54" y="471"/>
                    </a:lnTo>
                    <a:lnTo>
                      <a:pt x="107" y="493"/>
                    </a:lnTo>
                    <a:lnTo>
                      <a:pt x="297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98" name="Freeform 2750"/>
              <p:cNvSpPr>
                <a:spLocks/>
              </p:cNvSpPr>
              <p:nvPr/>
            </p:nvSpPr>
            <p:spPr bwMode="auto">
              <a:xfrm>
                <a:off x="744" y="1869"/>
                <a:ext cx="42" cy="71"/>
              </a:xfrm>
              <a:custGeom>
                <a:avLst/>
                <a:gdLst>
                  <a:gd name="T0" fmla="*/ 297 w 297"/>
                  <a:gd name="T1" fmla="*/ 44 h 493"/>
                  <a:gd name="T2" fmla="*/ 243 w 297"/>
                  <a:gd name="T3" fmla="*/ 22 h 493"/>
                  <a:gd name="T4" fmla="*/ 190 w 297"/>
                  <a:gd name="T5" fmla="*/ 0 h 493"/>
                  <a:gd name="T6" fmla="*/ 0 w 297"/>
                  <a:gd name="T7" fmla="*/ 448 h 493"/>
                  <a:gd name="T8" fmla="*/ 54 w 297"/>
                  <a:gd name="T9" fmla="*/ 471 h 493"/>
                  <a:gd name="T10" fmla="*/ 107 w 297"/>
                  <a:gd name="T11" fmla="*/ 493 h 493"/>
                  <a:gd name="T12" fmla="*/ 297 w 297"/>
                  <a:gd name="T13" fmla="*/ 44 h 4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493"/>
                  <a:gd name="T23" fmla="*/ 297 w 297"/>
                  <a:gd name="T24" fmla="*/ 493 h 4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493">
                    <a:moveTo>
                      <a:pt x="297" y="44"/>
                    </a:moveTo>
                    <a:lnTo>
                      <a:pt x="243" y="22"/>
                    </a:lnTo>
                    <a:lnTo>
                      <a:pt x="190" y="0"/>
                    </a:lnTo>
                    <a:lnTo>
                      <a:pt x="0" y="448"/>
                    </a:lnTo>
                    <a:lnTo>
                      <a:pt x="54" y="471"/>
                    </a:lnTo>
                    <a:lnTo>
                      <a:pt x="107" y="493"/>
                    </a:lnTo>
                    <a:lnTo>
                      <a:pt x="297" y="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099" name="Freeform 2751"/>
              <p:cNvSpPr>
                <a:spLocks/>
              </p:cNvSpPr>
              <p:nvPr/>
            </p:nvSpPr>
            <p:spPr bwMode="auto">
              <a:xfrm>
                <a:off x="743" y="1933"/>
                <a:ext cx="8" cy="3"/>
              </a:xfrm>
              <a:custGeom>
                <a:avLst/>
                <a:gdLst>
                  <a:gd name="T0" fmla="*/ 56 w 56"/>
                  <a:gd name="T1" fmla="*/ 23 h 23"/>
                  <a:gd name="T2" fmla="*/ 2 w 56"/>
                  <a:gd name="T3" fmla="*/ 0 h 23"/>
                  <a:gd name="T4" fmla="*/ 0 w 56"/>
                  <a:gd name="T5" fmla="*/ 7 h 23"/>
                  <a:gd name="T6" fmla="*/ 56 w 56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3"/>
                  <a:gd name="T14" fmla="*/ 56 w 56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3">
                    <a:moveTo>
                      <a:pt x="56" y="23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56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00" name="Line 2752"/>
              <p:cNvSpPr>
                <a:spLocks noChangeShapeType="1"/>
              </p:cNvSpPr>
              <p:nvPr/>
            </p:nvSpPr>
            <p:spPr bwMode="auto">
              <a:xfrm flipH="1">
                <a:off x="743" y="19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01" name="Freeform 2753"/>
              <p:cNvSpPr>
                <a:spLocks/>
              </p:cNvSpPr>
              <p:nvPr/>
            </p:nvSpPr>
            <p:spPr bwMode="auto">
              <a:xfrm>
                <a:off x="723" y="1934"/>
                <a:ext cx="36" cy="76"/>
              </a:xfrm>
              <a:custGeom>
                <a:avLst/>
                <a:gdLst>
                  <a:gd name="T0" fmla="*/ 251 w 251"/>
                  <a:gd name="T1" fmla="*/ 31 h 531"/>
                  <a:gd name="T2" fmla="*/ 196 w 251"/>
                  <a:gd name="T3" fmla="*/ 16 h 531"/>
                  <a:gd name="T4" fmla="*/ 140 w 251"/>
                  <a:gd name="T5" fmla="*/ 0 h 531"/>
                  <a:gd name="T6" fmla="*/ 0 w 251"/>
                  <a:gd name="T7" fmla="*/ 500 h 531"/>
                  <a:gd name="T8" fmla="*/ 56 w 251"/>
                  <a:gd name="T9" fmla="*/ 515 h 531"/>
                  <a:gd name="T10" fmla="*/ 111 w 251"/>
                  <a:gd name="T11" fmla="*/ 531 h 531"/>
                  <a:gd name="T12" fmla="*/ 251 w 251"/>
                  <a:gd name="T13" fmla="*/ 31 h 5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1"/>
                  <a:gd name="T22" fmla="*/ 0 h 531"/>
                  <a:gd name="T23" fmla="*/ 251 w 251"/>
                  <a:gd name="T24" fmla="*/ 531 h 5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1" h="531">
                    <a:moveTo>
                      <a:pt x="251" y="31"/>
                    </a:moveTo>
                    <a:lnTo>
                      <a:pt x="196" y="16"/>
                    </a:lnTo>
                    <a:lnTo>
                      <a:pt x="140" y="0"/>
                    </a:lnTo>
                    <a:lnTo>
                      <a:pt x="0" y="500"/>
                    </a:lnTo>
                    <a:lnTo>
                      <a:pt x="56" y="515"/>
                    </a:lnTo>
                    <a:lnTo>
                      <a:pt x="111" y="531"/>
                    </a:lnTo>
                    <a:lnTo>
                      <a:pt x="25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02" name="Freeform 2754"/>
              <p:cNvSpPr>
                <a:spLocks/>
              </p:cNvSpPr>
              <p:nvPr/>
            </p:nvSpPr>
            <p:spPr bwMode="auto">
              <a:xfrm>
                <a:off x="723" y="1934"/>
                <a:ext cx="36" cy="76"/>
              </a:xfrm>
              <a:custGeom>
                <a:avLst/>
                <a:gdLst>
                  <a:gd name="T0" fmla="*/ 251 w 251"/>
                  <a:gd name="T1" fmla="*/ 31 h 531"/>
                  <a:gd name="T2" fmla="*/ 196 w 251"/>
                  <a:gd name="T3" fmla="*/ 16 h 531"/>
                  <a:gd name="T4" fmla="*/ 140 w 251"/>
                  <a:gd name="T5" fmla="*/ 0 h 531"/>
                  <a:gd name="T6" fmla="*/ 0 w 251"/>
                  <a:gd name="T7" fmla="*/ 500 h 531"/>
                  <a:gd name="T8" fmla="*/ 56 w 251"/>
                  <a:gd name="T9" fmla="*/ 515 h 531"/>
                  <a:gd name="T10" fmla="*/ 111 w 251"/>
                  <a:gd name="T11" fmla="*/ 531 h 531"/>
                  <a:gd name="T12" fmla="*/ 251 w 251"/>
                  <a:gd name="T13" fmla="*/ 31 h 5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1"/>
                  <a:gd name="T22" fmla="*/ 0 h 531"/>
                  <a:gd name="T23" fmla="*/ 251 w 251"/>
                  <a:gd name="T24" fmla="*/ 531 h 5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1" h="531">
                    <a:moveTo>
                      <a:pt x="251" y="31"/>
                    </a:moveTo>
                    <a:lnTo>
                      <a:pt x="196" y="16"/>
                    </a:lnTo>
                    <a:lnTo>
                      <a:pt x="140" y="0"/>
                    </a:lnTo>
                    <a:lnTo>
                      <a:pt x="0" y="500"/>
                    </a:lnTo>
                    <a:lnTo>
                      <a:pt x="56" y="515"/>
                    </a:lnTo>
                    <a:lnTo>
                      <a:pt x="111" y="531"/>
                    </a:lnTo>
                    <a:lnTo>
                      <a:pt x="251" y="3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03" name="Freeform 2755"/>
              <p:cNvSpPr>
                <a:spLocks/>
              </p:cNvSpPr>
              <p:nvPr/>
            </p:nvSpPr>
            <p:spPr bwMode="auto">
              <a:xfrm>
                <a:off x="723" y="2006"/>
                <a:ext cx="8" cy="2"/>
              </a:xfrm>
              <a:custGeom>
                <a:avLst/>
                <a:gdLst>
                  <a:gd name="T0" fmla="*/ 57 w 57"/>
                  <a:gd name="T1" fmla="*/ 15 h 15"/>
                  <a:gd name="T2" fmla="*/ 1 w 57"/>
                  <a:gd name="T3" fmla="*/ 0 h 15"/>
                  <a:gd name="T4" fmla="*/ 0 w 57"/>
                  <a:gd name="T5" fmla="*/ 6 h 15"/>
                  <a:gd name="T6" fmla="*/ 57 w 57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5"/>
                  <a:gd name="T14" fmla="*/ 57 w 57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5">
                    <a:moveTo>
                      <a:pt x="57" y="15"/>
                    </a:moveTo>
                    <a:lnTo>
                      <a:pt x="1" y="0"/>
                    </a:lnTo>
                    <a:lnTo>
                      <a:pt x="0" y="6"/>
                    </a:lnTo>
                    <a:lnTo>
                      <a:pt x="57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04" name="Line 2756"/>
              <p:cNvSpPr>
                <a:spLocks noChangeShapeType="1"/>
              </p:cNvSpPr>
              <p:nvPr/>
            </p:nvSpPr>
            <p:spPr bwMode="auto">
              <a:xfrm flipH="1">
                <a:off x="723" y="200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05" name="Freeform 2757"/>
              <p:cNvSpPr>
                <a:spLocks/>
              </p:cNvSpPr>
              <p:nvPr/>
            </p:nvSpPr>
            <p:spPr bwMode="auto">
              <a:xfrm>
                <a:off x="711" y="2006"/>
                <a:ext cx="28" cy="79"/>
              </a:xfrm>
              <a:custGeom>
                <a:avLst/>
                <a:gdLst>
                  <a:gd name="T0" fmla="*/ 196 w 196"/>
                  <a:gd name="T1" fmla="*/ 18 h 552"/>
                  <a:gd name="T2" fmla="*/ 140 w 196"/>
                  <a:gd name="T3" fmla="*/ 9 h 552"/>
                  <a:gd name="T4" fmla="*/ 83 w 196"/>
                  <a:gd name="T5" fmla="*/ 0 h 552"/>
                  <a:gd name="T6" fmla="*/ 0 w 196"/>
                  <a:gd name="T7" fmla="*/ 534 h 552"/>
                  <a:gd name="T8" fmla="*/ 57 w 196"/>
                  <a:gd name="T9" fmla="*/ 543 h 552"/>
                  <a:gd name="T10" fmla="*/ 113 w 196"/>
                  <a:gd name="T11" fmla="*/ 552 h 552"/>
                  <a:gd name="T12" fmla="*/ 196 w 196"/>
                  <a:gd name="T13" fmla="*/ 18 h 5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552"/>
                  <a:gd name="T23" fmla="*/ 196 w 196"/>
                  <a:gd name="T24" fmla="*/ 552 h 5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552">
                    <a:moveTo>
                      <a:pt x="196" y="18"/>
                    </a:moveTo>
                    <a:lnTo>
                      <a:pt x="140" y="9"/>
                    </a:lnTo>
                    <a:lnTo>
                      <a:pt x="83" y="0"/>
                    </a:lnTo>
                    <a:lnTo>
                      <a:pt x="0" y="534"/>
                    </a:lnTo>
                    <a:lnTo>
                      <a:pt x="57" y="543"/>
                    </a:lnTo>
                    <a:lnTo>
                      <a:pt x="113" y="552"/>
                    </a:lnTo>
                    <a:lnTo>
                      <a:pt x="196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06" name="Freeform 2758"/>
              <p:cNvSpPr>
                <a:spLocks/>
              </p:cNvSpPr>
              <p:nvPr/>
            </p:nvSpPr>
            <p:spPr bwMode="auto">
              <a:xfrm>
                <a:off x="711" y="2006"/>
                <a:ext cx="28" cy="79"/>
              </a:xfrm>
              <a:custGeom>
                <a:avLst/>
                <a:gdLst>
                  <a:gd name="T0" fmla="*/ 196 w 196"/>
                  <a:gd name="T1" fmla="*/ 18 h 552"/>
                  <a:gd name="T2" fmla="*/ 140 w 196"/>
                  <a:gd name="T3" fmla="*/ 9 h 552"/>
                  <a:gd name="T4" fmla="*/ 83 w 196"/>
                  <a:gd name="T5" fmla="*/ 0 h 552"/>
                  <a:gd name="T6" fmla="*/ 0 w 196"/>
                  <a:gd name="T7" fmla="*/ 534 h 552"/>
                  <a:gd name="T8" fmla="*/ 57 w 196"/>
                  <a:gd name="T9" fmla="*/ 543 h 552"/>
                  <a:gd name="T10" fmla="*/ 113 w 196"/>
                  <a:gd name="T11" fmla="*/ 552 h 552"/>
                  <a:gd name="T12" fmla="*/ 196 w 196"/>
                  <a:gd name="T13" fmla="*/ 18 h 5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552"/>
                  <a:gd name="T23" fmla="*/ 196 w 196"/>
                  <a:gd name="T24" fmla="*/ 552 h 5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552">
                    <a:moveTo>
                      <a:pt x="196" y="18"/>
                    </a:moveTo>
                    <a:lnTo>
                      <a:pt x="140" y="9"/>
                    </a:lnTo>
                    <a:lnTo>
                      <a:pt x="83" y="0"/>
                    </a:lnTo>
                    <a:lnTo>
                      <a:pt x="0" y="534"/>
                    </a:lnTo>
                    <a:lnTo>
                      <a:pt x="57" y="543"/>
                    </a:lnTo>
                    <a:lnTo>
                      <a:pt x="113" y="552"/>
                    </a:lnTo>
                    <a:lnTo>
                      <a:pt x="196" y="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07" name="Freeform 2759"/>
              <p:cNvSpPr>
                <a:spLocks/>
              </p:cNvSpPr>
              <p:nvPr/>
            </p:nvSpPr>
            <p:spPr bwMode="auto">
              <a:xfrm>
                <a:off x="711" y="2083"/>
                <a:ext cx="9" cy="1"/>
              </a:xfrm>
              <a:custGeom>
                <a:avLst/>
                <a:gdLst>
                  <a:gd name="T0" fmla="*/ 58 w 58"/>
                  <a:gd name="T1" fmla="*/ 9 h 9"/>
                  <a:gd name="T2" fmla="*/ 1 w 58"/>
                  <a:gd name="T3" fmla="*/ 0 h 9"/>
                  <a:gd name="T4" fmla="*/ 0 w 58"/>
                  <a:gd name="T5" fmla="*/ 7 h 9"/>
                  <a:gd name="T6" fmla="*/ 58 w 58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9"/>
                  <a:gd name="T14" fmla="*/ 58 w 58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9">
                    <a:moveTo>
                      <a:pt x="58" y="9"/>
                    </a:moveTo>
                    <a:lnTo>
                      <a:pt x="1" y="0"/>
                    </a:lnTo>
                    <a:lnTo>
                      <a:pt x="0" y="7"/>
                    </a:lnTo>
                    <a:lnTo>
                      <a:pt x="5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08" name="Line 2760"/>
              <p:cNvSpPr>
                <a:spLocks noChangeShapeType="1"/>
              </p:cNvSpPr>
              <p:nvPr/>
            </p:nvSpPr>
            <p:spPr bwMode="auto">
              <a:xfrm flipH="1">
                <a:off x="711" y="20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09" name="Freeform 2761"/>
              <p:cNvSpPr>
                <a:spLocks/>
              </p:cNvSpPr>
              <p:nvPr/>
            </p:nvSpPr>
            <p:spPr bwMode="auto">
              <a:xfrm>
                <a:off x="708" y="2084"/>
                <a:ext cx="20" cy="79"/>
              </a:xfrm>
              <a:custGeom>
                <a:avLst/>
                <a:gdLst>
                  <a:gd name="T0" fmla="*/ 141 w 141"/>
                  <a:gd name="T1" fmla="*/ 4 h 556"/>
                  <a:gd name="T2" fmla="*/ 84 w 141"/>
                  <a:gd name="T3" fmla="*/ 2 h 556"/>
                  <a:gd name="T4" fmla="*/ 26 w 141"/>
                  <a:gd name="T5" fmla="*/ 0 h 556"/>
                  <a:gd name="T6" fmla="*/ 0 w 141"/>
                  <a:gd name="T7" fmla="*/ 552 h 556"/>
                  <a:gd name="T8" fmla="*/ 58 w 141"/>
                  <a:gd name="T9" fmla="*/ 554 h 556"/>
                  <a:gd name="T10" fmla="*/ 116 w 141"/>
                  <a:gd name="T11" fmla="*/ 556 h 556"/>
                  <a:gd name="T12" fmla="*/ 141 w 141"/>
                  <a:gd name="T13" fmla="*/ 4 h 5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556"/>
                  <a:gd name="T23" fmla="*/ 141 w 141"/>
                  <a:gd name="T24" fmla="*/ 556 h 5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556">
                    <a:moveTo>
                      <a:pt x="141" y="4"/>
                    </a:moveTo>
                    <a:lnTo>
                      <a:pt x="84" y="2"/>
                    </a:lnTo>
                    <a:lnTo>
                      <a:pt x="26" y="0"/>
                    </a:lnTo>
                    <a:lnTo>
                      <a:pt x="0" y="552"/>
                    </a:lnTo>
                    <a:lnTo>
                      <a:pt x="58" y="554"/>
                    </a:lnTo>
                    <a:lnTo>
                      <a:pt x="116" y="556"/>
                    </a:lnTo>
                    <a:lnTo>
                      <a:pt x="14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10" name="Freeform 2762"/>
              <p:cNvSpPr>
                <a:spLocks/>
              </p:cNvSpPr>
              <p:nvPr/>
            </p:nvSpPr>
            <p:spPr bwMode="auto">
              <a:xfrm>
                <a:off x="708" y="2084"/>
                <a:ext cx="20" cy="79"/>
              </a:xfrm>
              <a:custGeom>
                <a:avLst/>
                <a:gdLst>
                  <a:gd name="T0" fmla="*/ 141 w 141"/>
                  <a:gd name="T1" fmla="*/ 4 h 556"/>
                  <a:gd name="T2" fmla="*/ 84 w 141"/>
                  <a:gd name="T3" fmla="*/ 2 h 556"/>
                  <a:gd name="T4" fmla="*/ 26 w 141"/>
                  <a:gd name="T5" fmla="*/ 0 h 556"/>
                  <a:gd name="T6" fmla="*/ 0 w 141"/>
                  <a:gd name="T7" fmla="*/ 552 h 556"/>
                  <a:gd name="T8" fmla="*/ 58 w 141"/>
                  <a:gd name="T9" fmla="*/ 554 h 556"/>
                  <a:gd name="T10" fmla="*/ 116 w 141"/>
                  <a:gd name="T11" fmla="*/ 556 h 556"/>
                  <a:gd name="T12" fmla="*/ 141 w 141"/>
                  <a:gd name="T13" fmla="*/ 4 h 5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556"/>
                  <a:gd name="T23" fmla="*/ 141 w 141"/>
                  <a:gd name="T24" fmla="*/ 556 h 5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556">
                    <a:moveTo>
                      <a:pt x="141" y="4"/>
                    </a:moveTo>
                    <a:lnTo>
                      <a:pt x="84" y="2"/>
                    </a:lnTo>
                    <a:lnTo>
                      <a:pt x="26" y="0"/>
                    </a:lnTo>
                    <a:lnTo>
                      <a:pt x="0" y="552"/>
                    </a:lnTo>
                    <a:lnTo>
                      <a:pt x="58" y="554"/>
                    </a:lnTo>
                    <a:lnTo>
                      <a:pt x="116" y="556"/>
                    </a:lnTo>
                    <a:lnTo>
                      <a:pt x="141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11" name="Freeform 2763"/>
              <p:cNvSpPr>
                <a:spLocks/>
              </p:cNvSpPr>
              <p:nvPr/>
            </p:nvSpPr>
            <p:spPr bwMode="auto">
              <a:xfrm>
                <a:off x="708" y="2163"/>
                <a:ext cx="8" cy="1"/>
              </a:xfrm>
              <a:custGeom>
                <a:avLst/>
                <a:gdLst>
                  <a:gd name="T0" fmla="*/ 58 w 58"/>
                  <a:gd name="T1" fmla="*/ 2 h 5"/>
                  <a:gd name="T2" fmla="*/ 0 w 58"/>
                  <a:gd name="T3" fmla="*/ 0 h 5"/>
                  <a:gd name="T4" fmla="*/ 0 w 58"/>
                  <a:gd name="T5" fmla="*/ 5 h 5"/>
                  <a:gd name="T6" fmla="*/ 58 w 58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5"/>
                  <a:gd name="T14" fmla="*/ 58 w 58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5">
                    <a:moveTo>
                      <a:pt x="58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12" name="Line 2764"/>
              <p:cNvSpPr>
                <a:spLocks noChangeShapeType="1"/>
              </p:cNvSpPr>
              <p:nvPr/>
            </p:nvSpPr>
            <p:spPr bwMode="auto">
              <a:xfrm>
                <a:off x="708" y="21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13" name="Freeform 2765"/>
              <p:cNvSpPr>
                <a:spLocks/>
              </p:cNvSpPr>
              <p:nvPr/>
            </p:nvSpPr>
            <p:spPr bwMode="auto">
              <a:xfrm>
                <a:off x="708" y="2162"/>
                <a:ext cx="21" cy="80"/>
              </a:xfrm>
              <a:custGeom>
                <a:avLst/>
                <a:gdLst>
                  <a:gd name="T0" fmla="*/ 116 w 150"/>
                  <a:gd name="T1" fmla="*/ 0 h 556"/>
                  <a:gd name="T2" fmla="*/ 58 w 150"/>
                  <a:gd name="T3" fmla="*/ 3 h 556"/>
                  <a:gd name="T4" fmla="*/ 0 w 150"/>
                  <a:gd name="T5" fmla="*/ 6 h 556"/>
                  <a:gd name="T6" fmla="*/ 35 w 150"/>
                  <a:gd name="T7" fmla="*/ 556 h 556"/>
                  <a:gd name="T8" fmla="*/ 92 w 150"/>
                  <a:gd name="T9" fmla="*/ 552 h 556"/>
                  <a:gd name="T10" fmla="*/ 150 w 150"/>
                  <a:gd name="T11" fmla="*/ 549 h 556"/>
                  <a:gd name="T12" fmla="*/ 116 w 150"/>
                  <a:gd name="T13" fmla="*/ 0 h 5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556"/>
                  <a:gd name="T23" fmla="*/ 150 w 150"/>
                  <a:gd name="T24" fmla="*/ 556 h 5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556">
                    <a:moveTo>
                      <a:pt x="116" y="0"/>
                    </a:moveTo>
                    <a:lnTo>
                      <a:pt x="58" y="3"/>
                    </a:lnTo>
                    <a:lnTo>
                      <a:pt x="0" y="6"/>
                    </a:lnTo>
                    <a:lnTo>
                      <a:pt x="35" y="556"/>
                    </a:lnTo>
                    <a:lnTo>
                      <a:pt x="92" y="552"/>
                    </a:lnTo>
                    <a:lnTo>
                      <a:pt x="150" y="549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14" name="Freeform 2766"/>
              <p:cNvSpPr>
                <a:spLocks/>
              </p:cNvSpPr>
              <p:nvPr/>
            </p:nvSpPr>
            <p:spPr bwMode="auto">
              <a:xfrm>
                <a:off x="708" y="2162"/>
                <a:ext cx="21" cy="80"/>
              </a:xfrm>
              <a:custGeom>
                <a:avLst/>
                <a:gdLst>
                  <a:gd name="T0" fmla="*/ 116 w 150"/>
                  <a:gd name="T1" fmla="*/ 0 h 556"/>
                  <a:gd name="T2" fmla="*/ 58 w 150"/>
                  <a:gd name="T3" fmla="*/ 3 h 556"/>
                  <a:gd name="T4" fmla="*/ 0 w 150"/>
                  <a:gd name="T5" fmla="*/ 6 h 556"/>
                  <a:gd name="T6" fmla="*/ 35 w 150"/>
                  <a:gd name="T7" fmla="*/ 556 h 556"/>
                  <a:gd name="T8" fmla="*/ 92 w 150"/>
                  <a:gd name="T9" fmla="*/ 552 h 556"/>
                  <a:gd name="T10" fmla="*/ 150 w 150"/>
                  <a:gd name="T11" fmla="*/ 549 h 556"/>
                  <a:gd name="T12" fmla="*/ 116 w 150"/>
                  <a:gd name="T13" fmla="*/ 0 h 5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556"/>
                  <a:gd name="T23" fmla="*/ 150 w 150"/>
                  <a:gd name="T24" fmla="*/ 556 h 5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556">
                    <a:moveTo>
                      <a:pt x="116" y="0"/>
                    </a:moveTo>
                    <a:lnTo>
                      <a:pt x="58" y="3"/>
                    </a:lnTo>
                    <a:lnTo>
                      <a:pt x="0" y="6"/>
                    </a:lnTo>
                    <a:lnTo>
                      <a:pt x="35" y="556"/>
                    </a:lnTo>
                    <a:lnTo>
                      <a:pt x="92" y="552"/>
                    </a:lnTo>
                    <a:lnTo>
                      <a:pt x="150" y="549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15" name="Freeform 2767"/>
              <p:cNvSpPr>
                <a:spLocks/>
              </p:cNvSpPr>
              <p:nvPr/>
            </p:nvSpPr>
            <p:spPr bwMode="auto">
              <a:xfrm>
                <a:off x="713" y="2241"/>
                <a:ext cx="16" cy="9"/>
              </a:xfrm>
              <a:custGeom>
                <a:avLst/>
                <a:gdLst>
                  <a:gd name="T0" fmla="*/ 57 w 115"/>
                  <a:gd name="T1" fmla="*/ 3 h 61"/>
                  <a:gd name="T2" fmla="*/ 115 w 115"/>
                  <a:gd name="T3" fmla="*/ 0 h 61"/>
                  <a:gd name="T4" fmla="*/ 114 w 115"/>
                  <a:gd name="T5" fmla="*/ 12 h 61"/>
                  <a:gd name="T6" fmla="*/ 111 w 115"/>
                  <a:gd name="T7" fmla="*/ 26 h 61"/>
                  <a:gd name="T8" fmla="*/ 105 w 115"/>
                  <a:gd name="T9" fmla="*/ 37 h 61"/>
                  <a:gd name="T10" fmla="*/ 96 w 115"/>
                  <a:gd name="T11" fmla="*/ 47 h 61"/>
                  <a:gd name="T12" fmla="*/ 85 w 115"/>
                  <a:gd name="T13" fmla="*/ 53 h 61"/>
                  <a:gd name="T14" fmla="*/ 74 w 115"/>
                  <a:gd name="T15" fmla="*/ 59 h 61"/>
                  <a:gd name="T16" fmla="*/ 61 w 115"/>
                  <a:gd name="T17" fmla="*/ 61 h 61"/>
                  <a:gd name="T18" fmla="*/ 49 w 115"/>
                  <a:gd name="T19" fmla="*/ 60 h 61"/>
                  <a:gd name="T20" fmla="*/ 35 w 115"/>
                  <a:gd name="T21" fmla="*/ 57 h 61"/>
                  <a:gd name="T22" fmla="*/ 24 w 115"/>
                  <a:gd name="T23" fmla="*/ 51 h 61"/>
                  <a:gd name="T24" fmla="*/ 14 w 115"/>
                  <a:gd name="T25" fmla="*/ 42 h 61"/>
                  <a:gd name="T26" fmla="*/ 7 w 115"/>
                  <a:gd name="T27" fmla="*/ 31 h 61"/>
                  <a:gd name="T28" fmla="*/ 2 w 115"/>
                  <a:gd name="T29" fmla="*/ 20 h 61"/>
                  <a:gd name="T30" fmla="*/ 0 w 115"/>
                  <a:gd name="T31" fmla="*/ 7 h 61"/>
                  <a:gd name="T32" fmla="*/ 57 w 115"/>
                  <a:gd name="T33" fmla="*/ 3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5"/>
                  <a:gd name="T52" fmla="*/ 0 h 61"/>
                  <a:gd name="T53" fmla="*/ 115 w 115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5" h="61">
                    <a:moveTo>
                      <a:pt x="57" y="3"/>
                    </a:moveTo>
                    <a:lnTo>
                      <a:pt x="115" y="0"/>
                    </a:lnTo>
                    <a:lnTo>
                      <a:pt x="114" y="12"/>
                    </a:lnTo>
                    <a:lnTo>
                      <a:pt x="111" y="26"/>
                    </a:lnTo>
                    <a:lnTo>
                      <a:pt x="105" y="37"/>
                    </a:lnTo>
                    <a:lnTo>
                      <a:pt x="96" y="47"/>
                    </a:lnTo>
                    <a:lnTo>
                      <a:pt x="85" y="53"/>
                    </a:lnTo>
                    <a:lnTo>
                      <a:pt x="74" y="59"/>
                    </a:lnTo>
                    <a:lnTo>
                      <a:pt x="61" y="61"/>
                    </a:lnTo>
                    <a:lnTo>
                      <a:pt x="49" y="60"/>
                    </a:lnTo>
                    <a:lnTo>
                      <a:pt x="35" y="57"/>
                    </a:lnTo>
                    <a:lnTo>
                      <a:pt x="24" y="51"/>
                    </a:lnTo>
                    <a:lnTo>
                      <a:pt x="14" y="42"/>
                    </a:lnTo>
                    <a:lnTo>
                      <a:pt x="7" y="31"/>
                    </a:lnTo>
                    <a:lnTo>
                      <a:pt x="2" y="20"/>
                    </a:lnTo>
                    <a:lnTo>
                      <a:pt x="0" y="7"/>
                    </a:lnTo>
                    <a:lnTo>
                      <a:pt x="57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16" name="Freeform 2768"/>
              <p:cNvSpPr>
                <a:spLocks/>
              </p:cNvSpPr>
              <p:nvPr/>
            </p:nvSpPr>
            <p:spPr bwMode="auto">
              <a:xfrm>
                <a:off x="713" y="2241"/>
                <a:ext cx="16" cy="9"/>
              </a:xfrm>
              <a:custGeom>
                <a:avLst/>
                <a:gdLst>
                  <a:gd name="T0" fmla="*/ 115 w 115"/>
                  <a:gd name="T1" fmla="*/ 0 h 61"/>
                  <a:gd name="T2" fmla="*/ 114 w 115"/>
                  <a:gd name="T3" fmla="*/ 12 h 61"/>
                  <a:gd name="T4" fmla="*/ 111 w 115"/>
                  <a:gd name="T5" fmla="*/ 26 h 61"/>
                  <a:gd name="T6" fmla="*/ 105 w 115"/>
                  <a:gd name="T7" fmla="*/ 37 h 61"/>
                  <a:gd name="T8" fmla="*/ 96 w 115"/>
                  <a:gd name="T9" fmla="*/ 47 h 61"/>
                  <a:gd name="T10" fmla="*/ 85 w 115"/>
                  <a:gd name="T11" fmla="*/ 53 h 61"/>
                  <a:gd name="T12" fmla="*/ 74 w 115"/>
                  <a:gd name="T13" fmla="*/ 59 h 61"/>
                  <a:gd name="T14" fmla="*/ 61 w 115"/>
                  <a:gd name="T15" fmla="*/ 61 h 61"/>
                  <a:gd name="T16" fmla="*/ 49 w 115"/>
                  <a:gd name="T17" fmla="*/ 60 h 61"/>
                  <a:gd name="T18" fmla="*/ 35 w 115"/>
                  <a:gd name="T19" fmla="*/ 57 h 61"/>
                  <a:gd name="T20" fmla="*/ 24 w 115"/>
                  <a:gd name="T21" fmla="*/ 51 h 61"/>
                  <a:gd name="T22" fmla="*/ 14 w 115"/>
                  <a:gd name="T23" fmla="*/ 42 h 61"/>
                  <a:gd name="T24" fmla="*/ 7 w 115"/>
                  <a:gd name="T25" fmla="*/ 31 h 61"/>
                  <a:gd name="T26" fmla="*/ 2 w 115"/>
                  <a:gd name="T27" fmla="*/ 20 h 61"/>
                  <a:gd name="T28" fmla="*/ 0 w 115"/>
                  <a:gd name="T29" fmla="*/ 7 h 6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5"/>
                  <a:gd name="T46" fmla="*/ 0 h 61"/>
                  <a:gd name="T47" fmla="*/ 115 w 115"/>
                  <a:gd name="T48" fmla="*/ 61 h 6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5" h="61">
                    <a:moveTo>
                      <a:pt x="115" y="0"/>
                    </a:moveTo>
                    <a:lnTo>
                      <a:pt x="114" y="12"/>
                    </a:lnTo>
                    <a:lnTo>
                      <a:pt x="111" y="26"/>
                    </a:lnTo>
                    <a:lnTo>
                      <a:pt x="105" y="37"/>
                    </a:lnTo>
                    <a:lnTo>
                      <a:pt x="96" y="47"/>
                    </a:lnTo>
                    <a:lnTo>
                      <a:pt x="85" y="53"/>
                    </a:lnTo>
                    <a:lnTo>
                      <a:pt x="74" y="59"/>
                    </a:lnTo>
                    <a:lnTo>
                      <a:pt x="61" y="61"/>
                    </a:lnTo>
                    <a:lnTo>
                      <a:pt x="49" y="60"/>
                    </a:lnTo>
                    <a:lnTo>
                      <a:pt x="35" y="57"/>
                    </a:lnTo>
                    <a:lnTo>
                      <a:pt x="24" y="51"/>
                    </a:lnTo>
                    <a:lnTo>
                      <a:pt x="14" y="42"/>
                    </a:lnTo>
                    <a:lnTo>
                      <a:pt x="7" y="31"/>
                    </a:lnTo>
                    <a:lnTo>
                      <a:pt x="2" y="20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17" name="Line 2769"/>
              <p:cNvSpPr>
                <a:spLocks noChangeShapeType="1"/>
              </p:cNvSpPr>
              <p:nvPr/>
            </p:nvSpPr>
            <p:spPr bwMode="auto">
              <a:xfrm flipH="1" flipV="1">
                <a:off x="1072" y="1729"/>
                <a:ext cx="76" cy="8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18" name="Line 2770"/>
              <p:cNvSpPr>
                <a:spLocks noChangeShapeType="1"/>
              </p:cNvSpPr>
              <p:nvPr/>
            </p:nvSpPr>
            <p:spPr bwMode="auto">
              <a:xfrm flipH="1" flipV="1">
                <a:off x="1045" y="1772"/>
                <a:ext cx="103" cy="4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19" name="Line 2771"/>
              <p:cNvSpPr>
                <a:spLocks noChangeShapeType="1"/>
              </p:cNvSpPr>
              <p:nvPr/>
            </p:nvSpPr>
            <p:spPr bwMode="auto">
              <a:xfrm flipH="1">
                <a:off x="1045" y="1729"/>
                <a:ext cx="27" cy="4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20" name="Freeform 2772"/>
              <p:cNvSpPr>
                <a:spLocks/>
              </p:cNvSpPr>
              <p:nvPr/>
            </p:nvSpPr>
            <p:spPr bwMode="auto">
              <a:xfrm>
                <a:off x="1097" y="1770"/>
                <a:ext cx="51" cy="45"/>
              </a:xfrm>
              <a:custGeom>
                <a:avLst/>
                <a:gdLst>
                  <a:gd name="T0" fmla="*/ 251 w 352"/>
                  <a:gd name="T1" fmla="*/ 199 h 313"/>
                  <a:gd name="T2" fmla="*/ 0 w 352"/>
                  <a:gd name="T3" fmla="*/ 0 h 313"/>
                  <a:gd name="T4" fmla="*/ 352 w 352"/>
                  <a:gd name="T5" fmla="*/ 313 h 313"/>
                  <a:gd name="T6" fmla="*/ 251 w 352"/>
                  <a:gd name="T7" fmla="*/ 199 h 3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2"/>
                  <a:gd name="T13" fmla="*/ 0 h 313"/>
                  <a:gd name="T14" fmla="*/ 352 w 352"/>
                  <a:gd name="T15" fmla="*/ 313 h 3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2" h="313">
                    <a:moveTo>
                      <a:pt x="251" y="199"/>
                    </a:moveTo>
                    <a:lnTo>
                      <a:pt x="0" y="0"/>
                    </a:lnTo>
                    <a:lnTo>
                      <a:pt x="352" y="313"/>
                    </a:lnTo>
                    <a:lnTo>
                      <a:pt x="251" y="1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21" name="Freeform 2773"/>
              <p:cNvSpPr>
                <a:spLocks/>
              </p:cNvSpPr>
              <p:nvPr/>
            </p:nvSpPr>
            <p:spPr bwMode="auto">
              <a:xfrm>
                <a:off x="1097" y="1770"/>
                <a:ext cx="51" cy="45"/>
              </a:xfrm>
              <a:custGeom>
                <a:avLst/>
                <a:gdLst>
                  <a:gd name="T0" fmla="*/ 251 w 352"/>
                  <a:gd name="T1" fmla="*/ 199 h 313"/>
                  <a:gd name="T2" fmla="*/ 0 w 352"/>
                  <a:gd name="T3" fmla="*/ 0 h 313"/>
                  <a:gd name="T4" fmla="*/ 352 w 352"/>
                  <a:gd name="T5" fmla="*/ 313 h 313"/>
                  <a:gd name="T6" fmla="*/ 251 w 352"/>
                  <a:gd name="T7" fmla="*/ 199 h 3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2"/>
                  <a:gd name="T13" fmla="*/ 0 h 313"/>
                  <a:gd name="T14" fmla="*/ 352 w 352"/>
                  <a:gd name="T15" fmla="*/ 313 h 3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2" h="313">
                    <a:moveTo>
                      <a:pt x="251" y="199"/>
                    </a:moveTo>
                    <a:lnTo>
                      <a:pt x="0" y="0"/>
                    </a:lnTo>
                    <a:lnTo>
                      <a:pt x="352" y="313"/>
                    </a:lnTo>
                    <a:lnTo>
                      <a:pt x="251" y="19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22" name="Freeform 2774"/>
              <p:cNvSpPr>
                <a:spLocks/>
              </p:cNvSpPr>
              <p:nvPr/>
            </p:nvSpPr>
            <p:spPr bwMode="auto">
              <a:xfrm>
                <a:off x="1057" y="1753"/>
                <a:ext cx="91" cy="62"/>
              </a:xfrm>
              <a:custGeom>
                <a:avLst/>
                <a:gdLst>
                  <a:gd name="T0" fmla="*/ 0 w 632"/>
                  <a:gd name="T1" fmla="*/ 0 h 432"/>
                  <a:gd name="T2" fmla="*/ 632 w 632"/>
                  <a:gd name="T3" fmla="*/ 432 h 432"/>
                  <a:gd name="T4" fmla="*/ 280 w 632"/>
                  <a:gd name="T5" fmla="*/ 119 h 432"/>
                  <a:gd name="T6" fmla="*/ 0 w 632"/>
                  <a:gd name="T7" fmla="*/ 0 h 4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2"/>
                  <a:gd name="T13" fmla="*/ 0 h 432"/>
                  <a:gd name="T14" fmla="*/ 632 w 632"/>
                  <a:gd name="T15" fmla="*/ 432 h 4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2" h="432">
                    <a:moveTo>
                      <a:pt x="0" y="0"/>
                    </a:moveTo>
                    <a:lnTo>
                      <a:pt x="632" y="432"/>
                    </a:lnTo>
                    <a:lnTo>
                      <a:pt x="280" y="1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23" name="Freeform 2775"/>
              <p:cNvSpPr>
                <a:spLocks/>
              </p:cNvSpPr>
              <p:nvPr/>
            </p:nvSpPr>
            <p:spPr bwMode="auto">
              <a:xfrm>
                <a:off x="1057" y="1753"/>
                <a:ext cx="91" cy="62"/>
              </a:xfrm>
              <a:custGeom>
                <a:avLst/>
                <a:gdLst>
                  <a:gd name="T0" fmla="*/ 0 w 632"/>
                  <a:gd name="T1" fmla="*/ 0 h 432"/>
                  <a:gd name="T2" fmla="*/ 632 w 632"/>
                  <a:gd name="T3" fmla="*/ 432 h 432"/>
                  <a:gd name="T4" fmla="*/ 280 w 632"/>
                  <a:gd name="T5" fmla="*/ 119 h 432"/>
                  <a:gd name="T6" fmla="*/ 0 w 632"/>
                  <a:gd name="T7" fmla="*/ 0 h 4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2"/>
                  <a:gd name="T13" fmla="*/ 0 h 432"/>
                  <a:gd name="T14" fmla="*/ 632 w 632"/>
                  <a:gd name="T15" fmla="*/ 432 h 4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2" h="432">
                    <a:moveTo>
                      <a:pt x="0" y="0"/>
                    </a:moveTo>
                    <a:lnTo>
                      <a:pt x="632" y="432"/>
                    </a:lnTo>
                    <a:lnTo>
                      <a:pt x="280" y="119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24" name="Freeform 2776"/>
              <p:cNvSpPr>
                <a:spLocks/>
              </p:cNvSpPr>
              <p:nvPr/>
            </p:nvSpPr>
            <p:spPr bwMode="auto">
              <a:xfrm>
                <a:off x="1045" y="1753"/>
                <a:ext cx="103" cy="62"/>
              </a:xfrm>
              <a:custGeom>
                <a:avLst/>
                <a:gdLst>
                  <a:gd name="T0" fmla="*/ 715 w 715"/>
                  <a:gd name="T1" fmla="*/ 432 h 432"/>
                  <a:gd name="T2" fmla="*/ 83 w 715"/>
                  <a:gd name="T3" fmla="*/ 0 h 432"/>
                  <a:gd name="T4" fmla="*/ 0 w 715"/>
                  <a:gd name="T5" fmla="*/ 131 h 432"/>
                  <a:gd name="T6" fmla="*/ 715 w 715"/>
                  <a:gd name="T7" fmla="*/ 432 h 4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15"/>
                  <a:gd name="T13" fmla="*/ 0 h 432"/>
                  <a:gd name="T14" fmla="*/ 715 w 715"/>
                  <a:gd name="T15" fmla="*/ 432 h 4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15" h="432">
                    <a:moveTo>
                      <a:pt x="715" y="432"/>
                    </a:moveTo>
                    <a:lnTo>
                      <a:pt x="83" y="0"/>
                    </a:lnTo>
                    <a:lnTo>
                      <a:pt x="0" y="131"/>
                    </a:lnTo>
                    <a:lnTo>
                      <a:pt x="715" y="4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125" name="Freeform 2777"/>
              <p:cNvSpPr>
                <a:spLocks/>
              </p:cNvSpPr>
              <p:nvPr/>
            </p:nvSpPr>
            <p:spPr bwMode="auto">
              <a:xfrm>
                <a:off x="1045" y="1753"/>
                <a:ext cx="103" cy="62"/>
              </a:xfrm>
              <a:custGeom>
                <a:avLst/>
                <a:gdLst>
                  <a:gd name="T0" fmla="*/ 715 w 715"/>
                  <a:gd name="T1" fmla="*/ 432 h 432"/>
                  <a:gd name="T2" fmla="*/ 83 w 715"/>
                  <a:gd name="T3" fmla="*/ 0 h 432"/>
                  <a:gd name="T4" fmla="*/ 0 w 715"/>
                  <a:gd name="T5" fmla="*/ 131 h 432"/>
                  <a:gd name="T6" fmla="*/ 715 w 715"/>
                  <a:gd name="T7" fmla="*/ 432 h 4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15"/>
                  <a:gd name="T13" fmla="*/ 0 h 432"/>
                  <a:gd name="T14" fmla="*/ 715 w 715"/>
                  <a:gd name="T15" fmla="*/ 432 h 4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15" h="432">
                    <a:moveTo>
                      <a:pt x="715" y="432"/>
                    </a:moveTo>
                    <a:lnTo>
                      <a:pt x="83" y="0"/>
                    </a:lnTo>
                    <a:lnTo>
                      <a:pt x="0" y="131"/>
                    </a:lnTo>
                    <a:lnTo>
                      <a:pt x="715" y="43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6835" name="Freeform 2779"/>
            <p:cNvSpPr>
              <a:spLocks/>
            </p:cNvSpPr>
            <p:nvPr/>
          </p:nvSpPr>
          <p:spPr bwMode="auto">
            <a:xfrm>
              <a:off x="1057" y="1729"/>
              <a:ext cx="28" cy="24"/>
            </a:xfrm>
            <a:custGeom>
              <a:avLst/>
              <a:gdLst>
                <a:gd name="T0" fmla="*/ 192 w 192"/>
                <a:gd name="T1" fmla="*/ 142 h 165"/>
                <a:gd name="T2" fmla="*/ 104 w 192"/>
                <a:gd name="T3" fmla="*/ 0 h 165"/>
                <a:gd name="T4" fmla="*/ 0 w 192"/>
                <a:gd name="T5" fmla="*/ 165 h 165"/>
                <a:gd name="T6" fmla="*/ 192 w 192"/>
                <a:gd name="T7" fmla="*/ 142 h 1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165"/>
                <a:gd name="T14" fmla="*/ 192 w 192"/>
                <a:gd name="T15" fmla="*/ 165 h 1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165">
                  <a:moveTo>
                    <a:pt x="192" y="142"/>
                  </a:moveTo>
                  <a:lnTo>
                    <a:pt x="104" y="0"/>
                  </a:lnTo>
                  <a:lnTo>
                    <a:pt x="0" y="165"/>
                  </a:lnTo>
                  <a:lnTo>
                    <a:pt x="192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36" name="Freeform 2780"/>
            <p:cNvSpPr>
              <a:spLocks/>
            </p:cNvSpPr>
            <p:nvPr/>
          </p:nvSpPr>
          <p:spPr bwMode="auto">
            <a:xfrm>
              <a:off x="1057" y="1729"/>
              <a:ext cx="28" cy="24"/>
            </a:xfrm>
            <a:custGeom>
              <a:avLst/>
              <a:gdLst>
                <a:gd name="T0" fmla="*/ 192 w 192"/>
                <a:gd name="T1" fmla="*/ 142 h 165"/>
                <a:gd name="T2" fmla="*/ 104 w 192"/>
                <a:gd name="T3" fmla="*/ 0 h 165"/>
                <a:gd name="T4" fmla="*/ 0 w 192"/>
                <a:gd name="T5" fmla="*/ 165 h 165"/>
                <a:gd name="T6" fmla="*/ 192 w 192"/>
                <a:gd name="T7" fmla="*/ 142 h 1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165"/>
                <a:gd name="T14" fmla="*/ 192 w 192"/>
                <a:gd name="T15" fmla="*/ 165 h 1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165">
                  <a:moveTo>
                    <a:pt x="192" y="142"/>
                  </a:moveTo>
                  <a:lnTo>
                    <a:pt x="104" y="0"/>
                  </a:lnTo>
                  <a:lnTo>
                    <a:pt x="0" y="165"/>
                  </a:lnTo>
                  <a:lnTo>
                    <a:pt x="192" y="1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37" name="Freeform 2781"/>
            <p:cNvSpPr>
              <a:spLocks/>
            </p:cNvSpPr>
            <p:nvPr/>
          </p:nvSpPr>
          <p:spPr bwMode="auto">
            <a:xfrm>
              <a:off x="1057" y="1750"/>
              <a:ext cx="40" cy="20"/>
            </a:xfrm>
            <a:custGeom>
              <a:avLst/>
              <a:gdLst>
                <a:gd name="T0" fmla="*/ 192 w 280"/>
                <a:gd name="T1" fmla="*/ 0 h 142"/>
                <a:gd name="T2" fmla="*/ 0 w 280"/>
                <a:gd name="T3" fmla="*/ 23 h 142"/>
                <a:gd name="T4" fmla="*/ 280 w 280"/>
                <a:gd name="T5" fmla="*/ 142 h 142"/>
                <a:gd name="T6" fmla="*/ 192 w 280"/>
                <a:gd name="T7" fmla="*/ 0 h 1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142"/>
                <a:gd name="T14" fmla="*/ 280 w 280"/>
                <a:gd name="T15" fmla="*/ 142 h 1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142">
                  <a:moveTo>
                    <a:pt x="192" y="0"/>
                  </a:moveTo>
                  <a:lnTo>
                    <a:pt x="0" y="23"/>
                  </a:lnTo>
                  <a:lnTo>
                    <a:pt x="280" y="142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38" name="Freeform 2782"/>
            <p:cNvSpPr>
              <a:spLocks/>
            </p:cNvSpPr>
            <p:nvPr/>
          </p:nvSpPr>
          <p:spPr bwMode="auto">
            <a:xfrm>
              <a:off x="1057" y="1750"/>
              <a:ext cx="40" cy="20"/>
            </a:xfrm>
            <a:custGeom>
              <a:avLst/>
              <a:gdLst>
                <a:gd name="T0" fmla="*/ 192 w 280"/>
                <a:gd name="T1" fmla="*/ 0 h 142"/>
                <a:gd name="T2" fmla="*/ 0 w 280"/>
                <a:gd name="T3" fmla="*/ 23 h 142"/>
                <a:gd name="T4" fmla="*/ 280 w 280"/>
                <a:gd name="T5" fmla="*/ 142 h 142"/>
                <a:gd name="T6" fmla="*/ 192 w 280"/>
                <a:gd name="T7" fmla="*/ 0 h 1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142"/>
                <a:gd name="T14" fmla="*/ 280 w 280"/>
                <a:gd name="T15" fmla="*/ 142 h 1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142">
                  <a:moveTo>
                    <a:pt x="192" y="0"/>
                  </a:moveTo>
                  <a:lnTo>
                    <a:pt x="0" y="23"/>
                  </a:lnTo>
                  <a:lnTo>
                    <a:pt x="280" y="142"/>
                  </a:lnTo>
                  <a:lnTo>
                    <a:pt x="19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39" name="Freeform 2783"/>
            <p:cNvSpPr>
              <a:spLocks/>
            </p:cNvSpPr>
            <p:nvPr/>
          </p:nvSpPr>
          <p:spPr bwMode="auto">
            <a:xfrm>
              <a:off x="1085" y="1750"/>
              <a:ext cx="48" cy="48"/>
            </a:xfrm>
            <a:custGeom>
              <a:avLst/>
              <a:gdLst>
                <a:gd name="T0" fmla="*/ 0 w 339"/>
                <a:gd name="T1" fmla="*/ 0 h 341"/>
                <a:gd name="T2" fmla="*/ 88 w 339"/>
                <a:gd name="T3" fmla="*/ 142 h 341"/>
                <a:gd name="T4" fmla="*/ 339 w 339"/>
                <a:gd name="T5" fmla="*/ 341 h 341"/>
                <a:gd name="T6" fmla="*/ 0 w 339"/>
                <a:gd name="T7" fmla="*/ 0 h 3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9"/>
                <a:gd name="T13" fmla="*/ 0 h 341"/>
                <a:gd name="T14" fmla="*/ 339 w 339"/>
                <a:gd name="T15" fmla="*/ 341 h 3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9" h="341">
                  <a:moveTo>
                    <a:pt x="0" y="0"/>
                  </a:moveTo>
                  <a:lnTo>
                    <a:pt x="88" y="142"/>
                  </a:lnTo>
                  <a:lnTo>
                    <a:pt x="339" y="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40" name="Freeform 2784"/>
            <p:cNvSpPr>
              <a:spLocks/>
            </p:cNvSpPr>
            <p:nvPr/>
          </p:nvSpPr>
          <p:spPr bwMode="auto">
            <a:xfrm>
              <a:off x="1085" y="1750"/>
              <a:ext cx="48" cy="48"/>
            </a:xfrm>
            <a:custGeom>
              <a:avLst/>
              <a:gdLst>
                <a:gd name="T0" fmla="*/ 0 w 339"/>
                <a:gd name="T1" fmla="*/ 0 h 341"/>
                <a:gd name="T2" fmla="*/ 88 w 339"/>
                <a:gd name="T3" fmla="*/ 142 h 341"/>
                <a:gd name="T4" fmla="*/ 339 w 339"/>
                <a:gd name="T5" fmla="*/ 341 h 341"/>
                <a:gd name="T6" fmla="*/ 0 w 339"/>
                <a:gd name="T7" fmla="*/ 0 h 3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9"/>
                <a:gd name="T13" fmla="*/ 0 h 341"/>
                <a:gd name="T14" fmla="*/ 339 w 339"/>
                <a:gd name="T15" fmla="*/ 341 h 3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9" h="341">
                  <a:moveTo>
                    <a:pt x="0" y="0"/>
                  </a:moveTo>
                  <a:lnTo>
                    <a:pt x="88" y="142"/>
                  </a:lnTo>
                  <a:lnTo>
                    <a:pt x="339" y="34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41" name="Freeform 2785"/>
            <p:cNvSpPr>
              <a:spLocks/>
            </p:cNvSpPr>
            <p:nvPr/>
          </p:nvSpPr>
          <p:spPr bwMode="auto">
            <a:xfrm>
              <a:off x="1072" y="1729"/>
              <a:ext cx="61" cy="69"/>
            </a:xfrm>
            <a:custGeom>
              <a:avLst/>
              <a:gdLst>
                <a:gd name="T0" fmla="*/ 88 w 427"/>
                <a:gd name="T1" fmla="*/ 142 h 483"/>
                <a:gd name="T2" fmla="*/ 427 w 427"/>
                <a:gd name="T3" fmla="*/ 483 h 483"/>
                <a:gd name="T4" fmla="*/ 0 w 427"/>
                <a:gd name="T5" fmla="*/ 0 h 483"/>
                <a:gd name="T6" fmla="*/ 88 w 427"/>
                <a:gd name="T7" fmla="*/ 142 h 4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7"/>
                <a:gd name="T13" fmla="*/ 0 h 483"/>
                <a:gd name="T14" fmla="*/ 427 w 427"/>
                <a:gd name="T15" fmla="*/ 483 h 4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7" h="483">
                  <a:moveTo>
                    <a:pt x="88" y="142"/>
                  </a:moveTo>
                  <a:lnTo>
                    <a:pt x="427" y="483"/>
                  </a:lnTo>
                  <a:lnTo>
                    <a:pt x="0" y="0"/>
                  </a:lnTo>
                  <a:lnTo>
                    <a:pt x="88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42" name="Freeform 2786"/>
            <p:cNvSpPr>
              <a:spLocks/>
            </p:cNvSpPr>
            <p:nvPr/>
          </p:nvSpPr>
          <p:spPr bwMode="auto">
            <a:xfrm>
              <a:off x="1072" y="1729"/>
              <a:ext cx="61" cy="69"/>
            </a:xfrm>
            <a:custGeom>
              <a:avLst/>
              <a:gdLst>
                <a:gd name="T0" fmla="*/ 88 w 427"/>
                <a:gd name="T1" fmla="*/ 142 h 483"/>
                <a:gd name="T2" fmla="*/ 427 w 427"/>
                <a:gd name="T3" fmla="*/ 483 h 483"/>
                <a:gd name="T4" fmla="*/ 0 w 427"/>
                <a:gd name="T5" fmla="*/ 0 h 483"/>
                <a:gd name="T6" fmla="*/ 88 w 427"/>
                <a:gd name="T7" fmla="*/ 142 h 4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7"/>
                <a:gd name="T13" fmla="*/ 0 h 483"/>
                <a:gd name="T14" fmla="*/ 427 w 427"/>
                <a:gd name="T15" fmla="*/ 483 h 4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7" h="483">
                  <a:moveTo>
                    <a:pt x="88" y="142"/>
                  </a:moveTo>
                  <a:lnTo>
                    <a:pt x="427" y="483"/>
                  </a:lnTo>
                  <a:lnTo>
                    <a:pt x="0" y="0"/>
                  </a:lnTo>
                  <a:lnTo>
                    <a:pt x="88" y="1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43" name="Freeform 2787"/>
            <p:cNvSpPr>
              <a:spLocks/>
            </p:cNvSpPr>
            <p:nvPr/>
          </p:nvSpPr>
          <p:spPr bwMode="auto">
            <a:xfrm>
              <a:off x="3750" y="1752"/>
              <a:ext cx="12" cy="15"/>
            </a:xfrm>
            <a:custGeom>
              <a:avLst/>
              <a:gdLst>
                <a:gd name="T0" fmla="*/ 29 w 86"/>
                <a:gd name="T1" fmla="*/ 50 h 108"/>
                <a:gd name="T2" fmla="*/ 58 w 86"/>
                <a:gd name="T3" fmla="*/ 0 h 108"/>
                <a:gd name="T4" fmla="*/ 69 w 86"/>
                <a:gd name="T5" fmla="*/ 8 h 108"/>
                <a:gd name="T6" fmla="*/ 76 w 86"/>
                <a:gd name="T7" fmla="*/ 18 h 108"/>
                <a:gd name="T8" fmla="*/ 83 w 86"/>
                <a:gd name="T9" fmla="*/ 29 h 108"/>
                <a:gd name="T10" fmla="*/ 85 w 86"/>
                <a:gd name="T11" fmla="*/ 42 h 108"/>
                <a:gd name="T12" fmla="*/ 86 w 86"/>
                <a:gd name="T13" fmla="*/ 55 h 108"/>
                <a:gd name="T14" fmla="*/ 84 w 86"/>
                <a:gd name="T15" fmla="*/ 68 h 108"/>
                <a:gd name="T16" fmla="*/ 79 w 86"/>
                <a:gd name="T17" fmla="*/ 79 h 108"/>
                <a:gd name="T18" fmla="*/ 71 w 86"/>
                <a:gd name="T19" fmla="*/ 90 h 108"/>
                <a:gd name="T20" fmla="*/ 61 w 86"/>
                <a:gd name="T21" fmla="*/ 98 h 108"/>
                <a:gd name="T22" fmla="*/ 50 w 86"/>
                <a:gd name="T23" fmla="*/ 105 h 108"/>
                <a:gd name="T24" fmla="*/ 36 w 86"/>
                <a:gd name="T25" fmla="*/ 107 h 108"/>
                <a:gd name="T26" fmla="*/ 24 w 86"/>
                <a:gd name="T27" fmla="*/ 108 h 108"/>
                <a:gd name="T28" fmla="*/ 11 w 86"/>
                <a:gd name="T29" fmla="*/ 106 h 108"/>
                <a:gd name="T30" fmla="*/ 0 w 86"/>
                <a:gd name="T31" fmla="*/ 100 h 108"/>
                <a:gd name="T32" fmla="*/ 29 w 86"/>
                <a:gd name="T33" fmla="*/ 50 h 10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6"/>
                <a:gd name="T52" fmla="*/ 0 h 108"/>
                <a:gd name="T53" fmla="*/ 86 w 86"/>
                <a:gd name="T54" fmla="*/ 108 h 10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6" h="108">
                  <a:moveTo>
                    <a:pt x="29" y="50"/>
                  </a:moveTo>
                  <a:lnTo>
                    <a:pt x="58" y="0"/>
                  </a:lnTo>
                  <a:lnTo>
                    <a:pt x="69" y="8"/>
                  </a:lnTo>
                  <a:lnTo>
                    <a:pt x="76" y="18"/>
                  </a:lnTo>
                  <a:lnTo>
                    <a:pt x="83" y="29"/>
                  </a:lnTo>
                  <a:lnTo>
                    <a:pt x="85" y="42"/>
                  </a:lnTo>
                  <a:lnTo>
                    <a:pt x="86" y="55"/>
                  </a:lnTo>
                  <a:lnTo>
                    <a:pt x="84" y="68"/>
                  </a:lnTo>
                  <a:lnTo>
                    <a:pt x="79" y="79"/>
                  </a:lnTo>
                  <a:lnTo>
                    <a:pt x="71" y="90"/>
                  </a:lnTo>
                  <a:lnTo>
                    <a:pt x="61" y="98"/>
                  </a:lnTo>
                  <a:lnTo>
                    <a:pt x="50" y="105"/>
                  </a:lnTo>
                  <a:lnTo>
                    <a:pt x="36" y="107"/>
                  </a:lnTo>
                  <a:lnTo>
                    <a:pt x="24" y="108"/>
                  </a:lnTo>
                  <a:lnTo>
                    <a:pt x="11" y="106"/>
                  </a:lnTo>
                  <a:lnTo>
                    <a:pt x="0" y="100"/>
                  </a:lnTo>
                  <a:lnTo>
                    <a:pt x="29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44" name="Freeform 2788"/>
            <p:cNvSpPr>
              <a:spLocks/>
            </p:cNvSpPr>
            <p:nvPr/>
          </p:nvSpPr>
          <p:spPr bwMode="auto">
            <a:xfrm>
              <a:off x="3750" y="1752"/>
              <a:ext cx="12" cy="15"/>
            </a:xfrm>
            <a:custGeom>
              <a:avLst/>
              <a:gdLst>
                <a:gd name="T0" fmla="*/ 58 w 86"/>
                <a:gd name="T1" fmla="*/ 0 h 108"/>
                <a:gd name="T2" fmla="*/ 69 w 86"/>
                <a:gd name="T3" fmla="*/ 8 h 108"/>
                <a:gd name="T4" fmla="*/ 76 w 86"/>
                <a:gd name="T5" fmla="*/ 18 h 108"/>
                <a:gd name="T6" fmla="*/ 83 w 86"/>
                <a:gd name="T7" fmla="*/ 29 h 108"/>
                <a:gd name="T8" fmla="*/ 85 w 86"/>
                <a:gd name="T9" fmla="*/ 42 h 108"/>
                <a:gd name="T10" fmla="*/ 86 w 86"/>
                <a:gd name="T11" fmla="*/ 55 h 108"/>
                <a:gd name="T12" fmla="*/ 84 w 86"/>
                <a:gd name="T13" fmla="*/ 68 h 108"/>
                <a:gd name="T14" fmla="*/ 79 w 86"/>
                <a:gd name="T15" fmla="*/ 79 h 108"/>
                <a:gd name="T16" fmla="*/ 71 w 86"/>
                <a:gd name="T17" fmla="*/ 90 h 108"/>
                <a:gd name="T18" fmla="*/ 61 w 86"/>
                <a:gd name="T19" fmla="*/ 98 h 108"/>
                <a:gd name="T20" fmla="*/ 50 w 86"/>
                <a:gd name="T21" fmla="*/ 105 h 108"/>
                <a:gd name="T22" fmla="*/ 36 w 86"/>
                <a:gd name="T23" fmla="*/ 107 h 108"/>
                <a:gd name="T24" fmla="*/ 24 w 86"/>
                <a:gd name="T25" fmla="*/ 108 h 108"/>
                <a:gd name="T26" fmla="*/ 11 w 86"/>
                <a:gd name="T27" fmla="*/ 106 h 108"/>
                <a:gd name="T28" fmla="*/ 0 w 86"/>
                <a:gd name="T29" fmla="*/ 100 h 1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"/>
                <a:gd name="T46" fmla="*/ 0 h 108"/>
                <a:gd name="T47" fmla="*/ 86 w 86"/>
                <a:gd name="T48" fmla="*/ 108 h 10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" h="108">
                  <a:moveTo>
                    <a:pt x="58" y="0"/>
                  </a:moveTo>
                  <a:lnTo>
                    <a:pt x="69" y="8"/>
                  </a:lnTo>
                  <a:lnTo>
                    <a:pt x="76" y="18"/>
                  </a:lnTo>
                  <a:lnTo>
                    <a:pt x="83" y="29"/>
                  </a:lnTo>
                  <a:lnTo>
                    <a:pt x="85" y="42"/>
                  </a:lnTo>
                  <a:lnTo>
                    <a:pt x="86" y="55"/>
                  </a:lnTo>
                  <a:lnTo>
                    <a:pt x="84" y="68"/>
                  </a:lnTo>
                  <a:lnTo>
                    <a:pt x="79" y="79"/>
                  </a:lnTo>
                  <a:lnTo>
                    <a:pt x="71" y="90"/>
                  </a:lnTo>
                  <a:lnTo>
                    <a:pt x="61" y="98"/>
                  </a:lnTo>
                  <a:lnTo>
                    <a:pt x="50" y="105"/>
                  </a:lnTo>
                  <a:lnTo>
                    <a:pt x="36" y="107"/>
                  </a:lnTo>
                  <a:lnTo>
                    <a:pt x="24" y="108"/>
                  </a:lnTo>
                  <a:lnTo>
                    <a:pt x="11" y="106"/>
                  </a:lnTo>
                  <a:lnTo>
                    <a:pt x="0" y="10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45" name="Freeform 2789"/>
            <p:cNvSpPr>
              <a:spLocks/>
            </p:cNvSpPr>
            <p:nvPr/>
          </p:nvSpPr>
          <p:spPr bwMode="auto">
            <a:xfrm>
              <a:off x="3706" y="1726"/>
              <a:ext cx="52" cy="40"/>
            </a:xfrm>
            <a:custGeom>
              <a:avLst/>
              <a:gdLst>
                <a:gd name="T0" fmla="*/ 308 w 366"/>
                <a:gd name="T1" fmla="*/ 280 h 280"/>
                <a:gd name="T2" fmla="*/ 337 w 366"/>
                <a:gd name="T3" fmla="*/ 230 h 280"/>
                <a:gd name="T4" fmla="*/ 366 w 366"/>
                <a:gd name="T5" fmla="*/ 180 h 280"/>
                <a:gd name="T6" fmla="*/ 58 w 366"/>
                <a:gd name="T7" fmla="*/ 0 h 280"/>
                <a:gd name="T8" fmla="*/ 29 w 366"/>
                <a:gd name="T9" fmla="*/ 50 h 280"/>
                <a:gd name="T10" fmla="*/ 0 w 366"/>
                <a:gd name="T11" fmla="*/ 100 h 280"/>
                <a:gd name="T12" fmla="*/ 308 w 366"/>
                <a:gd name="T13" fmla="*/ 280 h 2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280"/>
                <a:gd name="T23" fmla="*/ 366 w 366"/>
                <a:gd name="T24" fmla="*/ 280 h 2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280">
                  <a:moveTo>
                    <a:pt x="308" y="280"/>
                  </a:moveTo>
                  <a:lnTo>
                    <a:pt x="337" y="230"/>
                  </a:lnTo>
                  <a:lnTo>
                    <a:pt x="366" y="180"/>
                  </a:lnTo>
                  <a:lnTo>
                    <a:pt x="58" y="0"/>
                  </a:lnTo>
                  <a:lnTo>
                    <a:pt x="29" y="50"/>
                  </a:lnTo>
                  <a:lnTo>
                    <a:pt x="0" y="100"/>
                  </a:lnTo>
                  <a:lnTo>
                    <a:pt x="308" y="2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46" name="Freeform 2790"/>
            <p:cNvSpPr>
              <a:spLocks/>
            </p:cNvSpPr>
            <p:nvPr/>
          </p:nvSpPr>
          <p:spPr bwMode="auto">
            <a:xfrm>
              <a:off x="3706" y="1726"/>
              <a:ext cx="52" cy="40"/>
            </a:xfrm>
            <a:custGeom>
              <a:avLst/>
              <a:gdLst>
                <a:gd name="T0" fmla="*/ 308 w 366"/>
                <a:gd name="T1" fmla="*/ 280 h 280"/>
                <a:gd name="T2" fmla="*/ 337 w 366"/>
                <a:gd name="T3" fmla="*/ 230 h 280"/>
                <a:gd name="T4" fmla="*/ 366 w 366"/>
                <a:gd name="T5" fmla="*/ 180 h 280"/>
                <a:gd name="T6" fmla="*/ 58 w 366"/>
                <a:gd name="T7" fmla="*/ 0 h 280"/>
                <a:gd name="T8" fmla="*/ 29 w 366"/>
                <a:gd name="T9" fmla="*/ 50 h 280"/>
                <a:gd name="T10" fmla="*/ 0 w 366"/>
                <a:gd name="T11" fmla="*/ 100 h 280"/>
                <a:gd name="T12" fmla="*/ 308 w 366"/>
                <a:gd name="T13" fmla="*/ 280 h 2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280"/>
                <a:gd name="T23" fmla="*/ 366 w 366"/>
                <a:gd name="T24" fmla="*/ 280 h 2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280">
                  <a:moveTo>
                    <a:pt x="308" y="280"/>
                  </a:moveTo>
                  <a:lnTo>
                    <a:pt x="337" y="230"/>
                  </a:lnTo>
                  <a:lnTo>
                    <a:pt x="366" y="180"/>
                  </a:lnTo>
                  <a:lnTo>
                    <a:pt x="58" y="0"/>
                  </a:lnTo>
                  <a:lnTo>
                    <a:pt x="29" y="50"/>
                  </a:lnTo>
                  <a:lnTo>
                    <a:pt x="0" y="100"/>
                  </a:lnTo>
                  <a:lnTo>
                    <a:pt x="308" y="28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47" name="Freeform 2791"/>
            <p:cNvSpPr>
              <a:spLocks/>
            </p:cNvSpPr>
            <p:nvPr/>
          </p:nvSpPr>
          <p:spPr bwMode="auto">
            <a:xfrm>
              <a:off x="3710" y="1725"/>
              <a:ext cx="4" cy="8"/>
            </a:xfrm>
            <a:custGeom>
              <a:avLst/>
              <a:gdLst>
                <a:gd name="T0" fmla="*/ 0 w 29"/>
                <a:gd name="T1" fmla="*/ 55 h 55"/>
                <a:gd name="T2" fmla="*/ 29 w 29"/>
                <a:gd name="T3" fmla="*/ 5 h 55"/>
                <a:gd name="T4" fmla="*/ 24 w 29"/>
                <a:gd name="T5" fmla="*/ 2 h 55"/>
                <a:gd name="T6" fmla="*/ 15 w 29"/>
                <a:gd name="T7" fmla="*/ 0 h 55"/>
                <a:gd name="T8" fmla="*/ 0 w 29"/>
                <a:gd name="T9" fmla="*/ 55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0" y="55"/>
                  </a:moveTo>
                  <a:lnTo>
                    <a:pt x="29" y="5"/>
                  </a:lnTo>
                  <a:lnTo>
                    <a:pt x="24" y="2"/>
                  </a:lnTo>
                  <a:lnTo>
                    <a:pt x="15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48" name="Freeform 2792"/>
            <p:cNvSpPr>
              <a:spLocks/>
            </p:cNvSpPr>
            <p:nvPr/>
          </p:nvSpPr>
          <p:spPr bwMode="auto">
            <a:xfrm>
              <a:off x="3712" y="1725"/>
              <a:ext cx="2" cy="1"/>
            </a:xfrm>
            <a:custGeom>
              <a:avLst/>
              <a:gdLst>
                <a:gd name="T0" fmla="*/ 14 w 14"/>
                <a:gd name="T1" fmla="*/ 5 h 5"/>
                <a:gd name="T2" fmla="*/ 9 w 14"/>
                <a:gd name="T3" fmla="*/ 2 h 5"/>
                <a:gd name="T4" fmla="*/ 0 w 14"/>
                <a:gd name="T5" fmla="*/ 0 h 5"/>
                <a:gd name="T6" fmla="*/ 0 60000 65536"/>
                <a:gd name="T7" fmla="*/ 0 60000 65536"/>
                <a:gd name="T8" fmla="*/ 0 60000 65536"/>
                <a:gd name="T9" fmla="*/ 0 w 14"/>
                <a:gd name="T10" fmla="*/ 0 h 5"/>
                <a:gd name="T11" fmla="*/ 14 w 14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5">
                  <a:moveTo>
                    <a:pt x="14" y="5"/>
                  </a:moveTo>
                  <a:lnTo>
                    <a:pt x="9" y="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49" name="Freeform 2793"/>
            <p:cNvSpPr>
              <a:spLocks/>
            </p:cNvSpPr>
            <p:nvPr/>
          </p:nvSpPr>
          <p:spPr bwMode="auto">
            <a:xfrm>
              <a:off x="3662" y="1713"/>
              <a:ext cx="50" cy="28"/>
            </a:xfrm>
            <a:custGeom>
              <a:avLst/>
              <a:gdLst>
                <a:gd name="T0" fmla="*/ 321 w 350"/>
                <a:gd name="T1" fmla="*/ 193 h 193"/>
                <a:gd name="T2" fmla="*/ 335 w 350"/>
                <a:gd name="T3" fmla="*/ 137 h 193"/>
                <a:gd name="T4" fmla="*/ 350 w 350"/>
                <a:gd name="T5" fmla="*/ 82 h 193"/>
                <a:gd name="T6" fmla="*/ 29 w 350"/>
                <a:gd name="T7" fmla="*/ 0 h 193"/>
                <a:gd name="T8" fmla="*/ 14 w 350"/>
                <a:gd name="T9" fmla="*/ 55 h 193"/>
                <a:gd name="T10" fmla="*/ 0 w 350"/>
                <a:gd name="T11" fmla="*/ 111 h 193"/>
                <a:gd name="T12" fmla="*/ 321 w 350"/>
                <a:gd name="T13" fmla="*/ 193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0"/>
                <a:gd name="T22" fmla="*/ 0 h 193"/>
                <a:gd name="T23" fmla="*/ 350 w 350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0" h="193">
                  <a:moveTo>
                    <a:pt x="321" y="193"/>
                  </a:moveTo>
                  <a:lnTo>
                    <a:pt x="335" y="137"/>
                  </a:lnTo>
                  <a:lnTo>
                    <a:pt x="350" y="82"/>
                  </a:lnTo>
                  <a:lnTo>
                    <a:pt x="29" y="0"/>
                  </a:lnTo>
                  <a:lnTo>
                    <a:pt x="14" y="55"/>
                  </a:lnTo>
                  <a:lnTo>
                    <a:pt x="0" y="111"/>
                  </a:lnTo>
                  <a:lnTo>
                    <a:pt x="321" y="1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50" name="Freeform 2794"/>
            <p:cNvSpPr>
              <a:spLocks/>
            </p:cNvSpPr>
            <p:nvPr/>
          </p:nvSpPr>
          <p:spPr bwMode="auto">
            <a:xfrm>
              <a:off x="3662" y="1713"/>
              <a:ext cx="50" cy="28"/>
            </a:xfrm>
            <a:custGeom>
              <a:avLst/>
              <a:gdLst>
                <a:gd name="T0" fmla="*/ 321 w 350"/>
                <a:gd name="T1" fmla="*/ 193 h 193"/>
                <a:gd name="T2" fmla="*/ 335 w 350"/>
                <a:gd name="T3" fmla="*/ 137 h 193"/>
                <a:gd name="T4" fmla="*/ 350 w 350"/>
                <a:gd name="T5" fmla="*/ 82 h 193"/>
                <a:gd name="T6" fmla="*/ 29 w 350"/>
                <a:gd name="T7" fmla="*/ 0 h 193"/>
                <a:gd name="T8" fmla="*/ 14 w 350"/>
                <a:gd name="T9" fmla="*/ 55 h 193"/>
                <a:gd name="T10" fmla="*/ 0 w 350"/>
                <a:gd name="T11" fmla="*/ 111 h 193"/>
                <a:gd name="T12" fmla="*/ 321 w 350"/>
                <a:gd name="T13" fmla="*/ 193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0"/>
                <a:gd name="T22" fmla="*/ 0 h 193"/>
                <a:gd name="T23" fmla="*/ 350 w 350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0" h="193">
                  <a:moveTo>
                    <a:pt x="321" y="193"/>
                  </a:moveTo>
                  <a:lnTo>
                    <a:pt x="335" y="137"/>
                  </a:lnTo>
                  <a:lnTo>
                    <a:pt x="350" y="82"/>
                  </a:lnTo>
                  <a:lnTo>
                    <a:pt x="29" y="0"/>
                  </a:lnTo>
                  <a:lnTo>
                    <a:pt x="14" y="55"/>
                  </a:lnTo>
                  <a:lnTo>
                    <a:pt x="0" y="111"/>
                  </a:lnTo>
                  <a:lnTo>
                    <a:pt x="321" y="19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51" name="Freeform 2795"/>
            <p:cNvSpPr>
              <a:spLocks/>
            </p:cNvSpPr>
            <p:nvPr/>
          </p:nvSpPr>
          <p:spPr bwMode="auto">
            <a:xfrm>
              <a:off x="3664" y="1713"/>
              <a:ext cx="2" cy="8"/>
            </a:xfrm>
            <a:custGeom>
              <a:avLst/>
              <a:gdLst>
                <a:gd name="T0" fmla="*/ 3 w 18"/>
                <a:gd name="T1" fmla="*/ 58 h 58"/>
                <a:gd name="T2" fmla="*/ 18 w 18"/>
                <a:gd name="T3" fmla="*/ 3 h 58"/>
                <a:gd name="T4" fmla="*/ 11 w 18"/>
                <a:gd name="T5" fmla="*/ 0 h 58"/>
                <a:gd name="T6" fmla="*/ 0 w 18"/>
                <a:gd name="T7" fmla="*/ 0 h 58"/>
                <a:gd name="T8" fmla="*/ 3 w 18"/>
                <a:gd name="T9" fmla="*/ 5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8"/>
                <a:gd name="T17" fmla="*/ 18 w 1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8">
                  <a:moveTo>
                    <a:pt x="3" y="58"/>
                  </a:moveTo>
                  <a:lnTo>
                    <a:pt x="18" y="3"/>
                  </a:lnTo>
                  <a:lnTo>
                    <a:pt x="11" y="0"/>
                  </a:lnTo>
                  <a:lnTo>
                    <a:pt x="0" y="0"/>
                  </a:lnTo>
                  <a:lnTo>
                    <a:pt x="3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52" name="Freeform 2796"/>
            <p:cNvSpPr>
              <a:spLocks/>
            </p:cNvSpPr>
            <p:nvPr/>
          </p:nvSpPr>
          <p:spPr bwMode="auto">
            <a:xfrm>
              <a:off x="3664" y="1713"/>
              <a:ext cx="2" cy="1"/>
            </a:xfrm>
            <a:custGeom>
              <a:avLst/>
              <a:gdLst>
                <a:gd name="T0" fmla="*/ 18 w 18"/>
                <a:gd name="T1" fmla="*/ 3 h 3"/>
                <a:gd name="T2" fmla="*/ 11 w 18"/>
                <a:gd name="T3" fmla="*/ 0 h 3"/>
                <a:gd name="T4" fmla="*/ 0 w 18"/>
                <a:gd name="T5" fmla="*/ 0 h 3"/>
                <a:gd name="T6" fmla="*/ 0 60000 65536"/>
                <a:gd name="T7" fmla="*/ 0 60000 65536"/>
                <a:gd name="T8" fmla="*/ 0 60000 65536"/>
                <a:gd name="T9" fmla="*/ 0 w 18"/>
                <a:gd name="T10" fmla="*/ 0 h 3"/>
                <a:gd name="T11" fmla="*/ 18 w 18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">
                  <a:moveTo>
                    <a:pt x="18" y="3"/>
                  </a:moveTo>
                  <a:lnTo>
                    <a:pt x="11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53" name="Freeform 2797"/>
            <p:cNvSpPr>
              <a:spLocks/>
            </p:cNvSpPr>
            <p:nvPr/>
          </p:nvSpPr>
          <p:spPr bwMode="auto">
            <a:xfrm>
              <a:off x="3618" y="1713"/>
              <a:ext cx="47" cy="19"/>
            </a:xfrm>
            <a:custGeom>
              <a:avLst/>
              <a:gdLst>
                <a:gd name="T0" fmla="*/ 331 w 331"/>
                <a:gd name="T1" fmla="*/ 116 h 135"/>
                <a:gd name="T2" fmla="*/ 327 w 331"/>
                <a:gd name="T3" fmla="*/ 58 h 135"/>
                <a:gd name="T4" fmla="*/ 324 w 331"/>
                <a:gd name="T5" fmla="*/ 0 h 135"/>
                <a:gd name="T6" fmla="*/ 0 w 331"/>
                <a:gd name="T7" fmla="*/ 19 h 135"/>
                <a:gd name="T8" fmla="*/ 3 w 331"/>
                <a:gd name="T9" fmla="*/ 77 h 135"/>
                <a:gd name="T10" fmla="*/ 7 w 331"/>
                <a:gd name="T11" fmla="*/ 135 h 135"/>
                <a:gd name="T12" fmla="*/ 331 w 331"/>
                <a:gd name="T13" fmla="*/ 116 h 1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1"/>
                <a:gd name="T22" fmla="*/ 0 h 135"/>
                <a:gd name="T23" fmla="*/ 331 w 331"/>
                <a:gd name="T24" fmla="*/ 135 h 1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1" h="135">
                  <a:moveTo>
                    <a:pt x="331" y="116"/>
                  </a:moveTo>
                  <a:lnTo>
                    <a:pt x="327" y="58"/>
                  </a:lnTo>
                  <a:lnTo>
                    <a:pt x="324" y="0"/>
                  </a:lnTo>
                  <a:lnTo>
                    <a:pt x="0" y="19"/>
                  </a:lnTo>
                  <a:lnTo>
                    <a:pt x="3" y="77"/>
                  </a:lnTo>
                  <a:lnTo>
                    <a:pt x="7" y="135"/>
                  </a:lnTo>
                  <a:lnTo>
                    <a:pt x="331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54" name="Freeform 2798"/>
            <p:cNvSpPr>
              <a:spLocks/>
            </p:cNvSpPr>
            <p:nvPr/>
          </p:nvSpPr>
          <p:spPr bwMode="auto">
            <a:xfrm>
              <a:off x="3618" y="1713"/>
              <a:ext cx="47" cy="19"/>
            </a:xfrm>
            <a:custGeom>
              <a:avLst/>
              <a:gdLst>
                <a:gd name="T0" fmla="*/ 331 w 331"/>
                <a:gd name="T1" fmla="*/ 116 h 135"/>
                <a:gd name="T2" fmla="*/ 327 w 331"/>
                <a:gd name="T3" fmla="*/ 58 h 135"/>
                <a:gd name="T4" fmla="*/ 324 w 331"/>
                <a:gd name="T5" fmla="*/ 0 h 135"/>
                <a:gd name="T6" fmla="*/ 0 w 331"/>
                <a:gd name="T7" fmla="*/ 19 h 135"/>
                <a:gd name="T8" fmla="*/ 3 w 331"/>
                <a:gd name="T9" fmla="*/ 77 h 135"/>
                <a:gd name="T10" fmla="*/ 7 w 331"/>
                <a:gd name="T11" fmla="*/ 135 h 135"/>
                <a:gd name="T12" fmla="*/ 331 w 331"/>
                <a:gd name="T13" fmla="*/ 116 h 1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1"/>
                <a:gd name="T22" fmla="*/ 0 h 135"/>
                <a:gd name="T23" fmla="*/ 331 w 331"/>
                <a:gd name="T24" fmla="*/ 135 h 1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1" h="135">
                  <a:moveTo>
                    <a:pt x="331" y="116"/>
                  </a:moveTo>
                  <a:lnTo>
                    <a:pt x="327" y="58"/>
                  </a:lnTo>
                  <a:lnTo>
                    <a:pt x="324" y="0"/>
                  </a:lnTo>
                  <a:lnTo>
                    <a:pt x="0" y="19"/>
                  </a:lnTo>
                  <a:lnTo>
                    <a:pt x="3" y="77"/>
                  </a:lnTo>
                  <a:lnTo>
                    <a:pt x="7" y="135"/>
                  </a:lnTo>
                  <a:lnTo>
                    <a:pt x="331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55" name="Freeform 2799"/>
            <p:cNvSpPr>
              <a:spLocks/>
            </p:cNvSpPr>
            <p:nvPr/>
          </p:nvSpPr>
          <p:spPr bwMode="auto">
            <a:xfrm>
              <a:off x="3615" y="1716"/>
              <a:ext cx="3" cy="8"/>
            </a:xfrm>
            <a:custGeom>
              <a:avLst/>
              <a:gdLst>
                <a:gd name="T0" fmla="*/ 20 w 20"/>
                <a:gd name="T1" fmla="*/ 58 h 58"/>
                <a:gd name="T2" fmla="*/ 17 w 20"/>
                <a:gd name="T3" fmla="*/ 0 h 58"/>
                <a:gd name="T4" fmla="*/ 10 w 20"/>
                <a:gd name="T5" fmla="*/ 1 h 58"/>
                <a:gd name="T6" fmla="*/ 0 w 20"/>
                <a:gd name="T7" fmla="*/ 4 h 58"/>
                <a:gd name="T8" fmla="*/ 20 w 20"/>
                <a:gd name="T9" fmla="*/ 5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58"/>
                <a:gd name="T17" fmla="*/ 20 w 20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58">
                  <a:moveTo>
                    <a:pt x="20" y="58"/>
                  </a:moveTo>
                  <a:lnTo>
                    <a:pt x="17" y="0"/>
                  </a:lnTo>
                  <a:lnTo>
                    <a:pt x="10" y="1"/>
                  </a:lnTo>
                  <a:lnTo>
                    <a:pt x="0" y="4"/>
                  </a:lnTo>
                  <a:lnTo>
                    <a:pt x="2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56" name="Freeform 2800"/>
            <p:cNvSpPr>
              <a:spLocks/>
            </p:cNvSpPr>
            <p:nvPr/>
          </p:nvSpPr>
          <p:spPr bwMode="auto">
            <a:xfrm>
              <a:off x="3615" y="1716"/>
              <a:ext cx="3" cy="1"/>
            </a:xfrm>
            <a:custGeom>
              <a:avLst/>
              <a:gdLst>
                <a:gd name="T0" fmla="*/ 17 w 17"/>
                <a:gd name="T1" fmla="*/ 0 h 4"/>
                <a:gd name="T2" fmla="*/ 10 w 17"/>
                <a:gd name="T3" fmla="*/ 1 h 4"/>
                <a:gd name="T4" fmla="*/ 0 w 17"/>
                <a:gd name="T5" fmla="*/ 4 h 4"/>
                <a:gd name="T6" fmla="*/ 0 60000 65536"/>
                <a:gd name="T7" fmla="*/ 0 60000 65536"/>
                <a:gd name="T8" fmla="*/ 0 60000 65536"/>
                <a:gd name="T9" fmla="*/ 0 w 17"/>
                <a:gd name="T10" fmla="*/ 0 h 4"/>
                <a:gd name="T11" fmla="*/ 17 w 17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4">
                  <a:moveTo>
                    <a:pt x="17" y="0"/>
                  </a:moveTo>
                  <a:lnTo>
                    <a:pt x="10" y="1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57" name="Freeform 2801"/>
            <p:cNvSpPr>
              <a:spLocks/>
            </p:cNvSpPr>
            <p:nvPr/>
          </p:nvSpPr>
          <p:spPr bwMode="auto">
            <a:xfrm>
              <a:off x="3570" y="1716"/>
              <a:ext cx="51" cy="33"/>
            </a:xfrm>
            <a:custGeom>
              <a:avLst/>
              <a:gdLst>
                <a:gd name="T0" fmla="*/ 357 w 357"/>
                <a:gd name="T1" fmla="*/ 108 h 227"/>
                <a:gd name="T2" fmla="*/ 337 w 357"/>
                <a:gd name="T3" fmla="*/ 54 h 227"/>
                <a:gd name="T4" fmla="*/ 317 w 357"/>
                <a:gd name="T5" fmla="*/ 0 h 227"/>
                <a:gd name="T6" fmla="*/ 0 w 357"/>
                <a:gd name="T7" fmla="*/ 118 h 227"/>
                <a:gd name="T8" fmla="*/ 20 w 357"/>
                <a:gd name="T9" fmla="*/ 173 h 227"/>
                <a:gd name="T10" fmla="*/ 40 w 357"/>
                <a:gd name="T11" fmla="*/ 227 h 227"/>
                <a:gd name="T12" fmla="*/ 357 w 357"/>
                <a:gd name="T13" fmla="*/ 108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7"/>
                <a:gd name="T22" fmla="*/ 0 h 227"/>
                <a:gd name="T23" fmla="*/ 357 w 357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7" h="227">
                  <a:moveTo>
                    <a:pt x="357" y="108"/>
                  </a:moveTo>
                  <a:lnTo>
                    <a:pt x="337" y="54"/>
                  </a:lnTo>
                  <a:lnTo>
                    <a:pt x="317" y="0"/>
                  </a:lnTo>
                  <a:lnTo>
                    <a:pt x="0" y="118"/>
                  </a:lnTo>
                  <a:lnTo>
                    <a:pt x="20" y="173"/>
                  </a:lnTo>
                  <a:lnTo>
                    <a:pt x="40" y="227"/>
                  </a:lnTo>
                  <a:lnTo>
                    <a:pt x="357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58" name="Freeform 2802"/>
            <p:cNvSpPr>
              <a:spLocks/>
            </p:cNvSpPr>
            <p:nvPr/>
          </p:nvSpPr>
          <p:spPr bwMode="auto">
            <a:xfrm>
              <a:off x="3570" y="1716"/>
              <a:ext cx="51" cy="33"/>
            </a:xfrm>
            <a:custGeom>
              <a:avLst/>
              <a:gdLst>
                <a:gd name="T0" fmla="*/ 357 w 357"/>
                <a:gd name="T1" fmla="*/ 108 h 227"/>
                <a:gd name="T2" fmla="*/ 337 w 357"/>
                <a:gd name="T3" fmla="*/ 54 h 227"/>
                <a:gd name="T4" fmla="*/ 317 w 357"/>
                <a:gd name="T5" fmla="*/ 0 h 227"/>
                <a:gd name="T6" fmla="*/ 0 w 357"/>
                <a:gd name="T7" fmla="*/ 118 h 227"/>
                <a:gd name="T8" fmla="*/ 20 w 357"/>
                <a:gd name="T9" fmla="*/ 173 h 227"/>
                <a:gd name="T10" fmla="*/ 40 w 357"/>
                <a:gd name="T11" fmla="*/ 227 h 227"/>
                <a:gd name="T12" fmla="*/ 357 w 357"/>
                <a:gd name="T13" fmla="*/ 108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7"/>
                <a:gd name="T22" fmla="*/ 0 h 227"/>
                <a:gd name="T23" fmla="*/ 357 w 357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7" h="227">
                  <a:moveTo>
                    <a:pt x="357" y="108"/>
                  </a:moveTo>
                  <a:lnTo>
                    <a:pt x="337" y="54"/>
                  </a:lnTo>
                  <a:lnTo>
                    <a:pt x="317" y="0"/>
                  </a:lnTo>
                  <a:lnTo>
                    <a:pt x="0" y="118"/>
                  </a:lnTo>
                  <a:lnTo>
                    <a:pt x="20" y="173"/>
                  </a:lnTo>
                  <a:lnTo>
                    <a:pt x="40" y="227"/>
                  </a:lnTo>
                  <a:lnTo>
                    <a:pt x="357" y="1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59" name="Freeform 2803"/>
            <p:cNvSpPr>
              <a:spLocks/>
            </p:cNvSpPr>
            <p:nvPr/>
          </p:nvSpPr>
          <p:spPr bwMode="auto">
            <a:xfrm>
              <a:off x="3568" y="1733"/>
              <a:ext cx="5" cy="8"/>
            </a:xfrm>
            <a:custGeom>
              <a:avLst/>
              <a:gdLst>
                <a:gd name="T0" fmla="*/ 34 w 34"/>
                <a:gd name="T1" fmla="*/ 55 h 55"/>
                <a:gd name="T2" fmla="*/ 14 w 34"/>
                <a:gd name="T3" fmla="*/ 0 h 55"/>
                <a:gd name="T4" fmla="*/ 7 w 34"/>
                <a:gd name="T5" fmla="*/ 4 h 55"/>
                <a:gd name="T6" fmla="*/ 0 w 34"/>
                <a:gd name="T7" fmla="*/ 8 h 55"/>
                <a:gd name="T8" fmla="*/ 34 w 34"/>
                <a:gd name="T9" fmla="*/ 55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5"/>
                <a:gd name="T17" fmla="*/ 34 w 34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5">
                  <a:moveTo>
                    <a:pt x="34" y="55"/>
                  </a:moveTo>
                  <a:lnTo>
                    <a:pt x="14" y="0"/>
                  </a:lnTo>
                  <a:lnTo>
                    <a:pt x="7" y="4"/>
                  </a:lnTo>
                  <a:lnTo>
                    <a:pt x="0" y="8"/>
                  </a:lnTo>
                  <a:lnTo>
                    <a:pt x="34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60" name="Freeform 2804"/>
            <p:cNvSpPr>
              <a:spLocks/>
            </p:cNvSpPr>
            <p:nvPr/>
          </p:nvSpPr>
          <p:spPr bwMode="auto">
            <a:xfrm>
              <a:off x="3568" y="1733"/>
              <a:ext cx="2" cy="1"/>
            </a:xfrm>
            <a:custGeom>
              <a:avLst/>
              <a:gdLst>
                <a:gd name="T0" fmla="*/ 14 w 14"/>
                <a:gd name="T1" fmla="*/ 0 h 8"/>
                <a:gd name="T2" fmla="*/ 7 w 14"/>
                <a:gd name="T3" fmla="*/ 4 h 8"/>
                <a:gd name="T4" fmla="*/ 0 w 14"/>
                <a:gd name="T5" fmla="*/ 8 h 8"/>
                <a:gd name="T6" fmla="*/ 0 60000 65536"/>
                <a:gd name="T7" fmla="*/ 0 60000 65536"/>
                <a:gd name="T8" fmla="*/ 0 60000 65536"/>
                <a:gd name="T9" fmla="*/ 0 w 14"/>
                <a:gd name="T10" fmla="*/ 0 h 8"/>
                <a:gd name="T11" fmla="*/ 14 w 14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8">
                  <a:moveTo>
                    <a:pt x="14" y="0"/>
                  </a:moveTo>
                  <a:lnTo>
                    <a:pt x="7" y="4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61" name="Freeform 2805"/>
            <p:cNvSpPr>
              <a:spLocks/>
            </p:cNvSpPr>
            <p:nvPr/>
          </p:nvSpPr>
          <p:spPr bwMode="auto">
            <a:xfrm>
              <a:off x="3525" y="1734"/>
              <a:ext cx="52" cy="44"/>
            </a:xfrm>
            <a:custGeom>
              <a:avLst/>
              <a:gdLst>
                <a:gd name="T0" fmla="*/ 365 w 365"/>
                <a:gd name="T1" fmla="*/ 93 h 308"/>
                <a:gd name="T2" fmla="*/ 332 w 365"/>
                <a:gd name="T3" fmla="*/ 47 h 308"/>
                <a:gd name="T4" fmla="*/ 298 w 365"/>
                <a:gd name="T5" fmla="*/ 0 h 308"/>
                <a:gd name="T6" fmla="*/ 0 w 365"/>
                <a:gd name="T7" fmla="*/ 214 h 308"/>
                <a:gd name="T8" fmla="*/ 33 w 365"/>
                <a:gd name="T9" fmla="*/ 261 h 308"/>
                <a:gd name="T10" fmla="*/ 66 w 365"/>
                <a:gd name="T11" fmla="*/ 308 h 308"/>
                <a:gd name="T12" fmla="*/ 365 w 365"/>
                <a:gd name="T13" fmla="*/ 93 h 3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08"/>
                <a:gd name="T23" fmla="*/ 365 w 365"/>
                <a:gd name="T24" fmla="*/ 308 h 3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08">
                  <a:moveTo>
                    <a:pt x="365" y="93"/>
                  </a:moveTo>
                  <a:lnTo>
                    <a:pt x="332" y="47"/>
                  </a:lnTo>
                  <a:lnTo>
                    <a:pt x="298" y="0"/>
                  </a:lnTo>
                  <a:lnTo>
                    <a:pt x="0" y="214"/>
                  </a:lnTo>
                  <a:lnTo>
                    <a:pt x="33" y="261"/>
                  </a:lnTo>
                  <a:lnTo>
                    <a:pt x="66" y="308"/>
                  </a:lnTo>
                  <a:lnTo>
                    <a:pt x="36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62" name="Freeform 2806"/>
            <p:cNvSpPr>
              <a:spLocks/>
            </p:cNvSpPr>
            <p:nvPr/>
          </p:nvSpPr>
          <p:spPr bwMode="auto">
            <a:xfrm>
              <a:off x="3525" y="1734"/>
              <a:ext cx="52" cy="44"/>
            </a:xfrm>
            <a:custGeom>
              <a:avLst/>
              <a:gdLst>
                <a:gd name="T0" fmla="*/ 365 w 365"/>
                <a:gd name="T1" fmla="*/ 93 h 308"/>
                <a:gd name="T2" fmla="*/ 332 w 365"/>
                <a:gd name="T3" fmla="*/ 47 h 308"/>
                <a:gd name="T4" fmla="*/ 298 w 365"/>
                <a:gd name="T5" fmla="*/ 0 h 308"/>
                <a:gd name="T6" fmla="*/ 0 w 365"/>
                <a:gd name="T7" fmla="*/ 214 h 308"/>
                <a:gd name="T8" fmla="*/ 33 w 365"/>
                <a:gd name="T9" fmla="*/ 261 h 308"/>
                <a:gd name="T10" fmla="*/ 66 w 365"/>
                <a:gd name="T11" fmla="*/ 308 h 308"/>
                <a:gd name="T12" fmla="*/ 365 w 365"/>
                <a:gd name="T13" fmla="*/ 93 h 3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08"/>
                <a:gd name="T23" fmla="*/ 365 w 365"/>
                <a:gd name="T24" fmla="*/ 308 h 3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08">
                  <a:moveTo>
                    <a:pt x="365" y="93"/>
                  </a:moveTo>
                  <a:lnTo>
                    <a:pt x="332" y="47"/>
                  </a:lnTo>
                  <a:lnTo>
                    <a:pt x="298" y="0"/>
                  </a:lnTo>
                  <a:lnTo>
                    <a:pt x="0" y="214"/>
                  </a:lnTo>
                  <a:lnTo>
                    <a:pt x="33" y="261"/>
                  </a:lnTo>
                  <a:lnTo>
                    <a:pt x="66" y="308"/>
                  </a:lnTo>
                  <a:lnTo>
                    <a:pt x="365" y="9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63" name="Freeform 2807"/>
            <p:cNvSpPr>
              <a:spLocks/>
            </p:cNvSpPr>
            <p:nvPr/>
          </p:nvSpPr>
          <p:spPr bwMode="auto">
            <a:xfrm>
              <a:off x="3524" y="1765"/>
              <a:ext cx="6" cy="7"/>
            </a:xfrm>
            <a:custGeom>
              <a:avLst/>
              <a:gdLst>
                <a:gd name="T0" fmla="*/ 43 w 43"/>
                <a:gd name="T1" fmla="*/ 47 h 47"/>
                <a:gd name="T2" fmla="*/ 10 w 43"/>
                <a:gd name="T3" fmla="*/ 0 h 47"/>
                <a:gd name="T4" fmla="*/ 0 w 43"/>
                <a:gd name="T5" fmla="*/ 8 h 47"/>
                <a:gd name="T6" fmla="*/ 43 w 43"/>
                <a:gd name="T7" fmla="*/ 47 h 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7"/>
                <a:gd name="T14" fmla="*/ 43 w 43"/>
                <a:gd name="T15" fmla="*/ 47 h 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7">
                  <a:moveTo>
                    <a:pt x="43" y="47"/>
                  </a:moveTo>
                  <a:lnTo>
                    <a:pt x="10" y="0"/>
                  </a:lnTo>
                  <a:lnTo>
                    <a:pt x="0" y="8"/>
                  </a:lnTo>
                  <a:lnTo>
                    <a:pt x="43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64" name="Line 2808"/>
            <p:cNvSpPr>
              <a:spLocks noChangeShapeType="1"/>
            </p:cNvSpPr>
            <p:nvPr/>
          </p:nvSpPr>
          <p:spPr bwMode="auto">
            <a:xfrm flipH="1">
              <a:off x="3524" y="176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65" name="Freeform 2809"/>
            <p:cNvSpPr>
              <a:spLocks/>
            </p:cNvSpPr>
            <p:nvPr/>
          </p:nvSpPr>
          <p:spPr bwMode="auto">
            <a:xfrm>
              <a:off x="3485" y="1766"/>
              <a:ext cx="51" cy="54"/>
            </a:xfrm>
            <a:custGeom>
              <a:avLst/>
              <a:gdLst>
                <a:gd name="T0" fmla="*/ 358 w 358"/>
                <a:gd name="T1" fmla="*/ 78 h 381"/>
                <a:gd name="T2" fmla="*/ 315 w 358"/>
                <a:gd name="T3" fmla="*/ 39 h 381"/>
                <a:gd name="T4" fmla="*/ 272 w 358"/>
                <a:gd name="T5" fmla="*/ 0 h 381"/>
                <a:gd name="T6" fmla="*/ 0 w 358"/>
                <a:gd name="T7" fmla="*/ 303 h 381"/>
                <a:gd name="T8" fmla="*/ 43 w 358"/>
                <a:gd name="T9" fmla="*/ 342 h 381"/>
                <a:gd name="T10" fmla="*/ 87 w 358"/>
                <a:gd name="T11" fmla="*/ 381 h 381"/>
                <a:gd name="T12" fmla="*/ 358 w 358"/>
                <a:gd name="T13" fmla="*/ 78 h 3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8"/>
                <a:gd name="T22" fmla="*/ 0 h 381"/>
                <a:gd name="T23" fmla="*/ 358 w 358"/>
                <a:gd name="T24" fmla="*/ 381 h 3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8" h="381">
                  <a:moveTo>
                    <a:pt x="358" y="78"/>
                  </a:moveTo>
                  <a:lnTo>
                    <a:pt x="315" y="39"/>
                  </a:lnTo>
                  <a:lnTo>
                    <a:pt x="272" y="0"/>
                  </a:lnTo>
                  <a:lnTo>
                    <a:pt x="0" y="303"/>
                  </a:lnTo>
                  <a:lnTo>
                    <a:pt x="43" y="342"/>
                  </a:lnTo>
                  <a:lnTo>
                    <a:pt x="87" y="381"/>
                  </a:lnTo>
                  <a:lnTo>
                    <a:pt x="358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66" name="Freeform 2810"/>
            <p:cNvSpPr>
              <a:spLocks/>
            </p:cNvSpPr>
            <p:nvPr/>
          </p:nvSpPr>
          <p:spPr bwMode="auto">
            <a:xfrm>
              <a:off x="3485" y="1766"/>
              <a:ext cx="51" cy="54"/>
            </a:xfrm>
            <a:custGeom>
              <a:avLst/>
              <a:gdLst>
                <a:gd name="T0" fmla="*/ 358 w 358"/>
                <a:gd name="T1" fmla="*/ 78 h 381"/>
                <a:gd name="T2" fmla="*/ 315 w 358"/>
                <a:gd name="T3" fmla="*/ 39 h 381"/>
                <a:gd name="T4" fmla="*/ 272 w 358"/>
                <a:gd name="T5" fmla="*/ 0 h 381"/>
                <a:gd name="T6" fmla="*/ 0 w 358"/>
                <a:gd name="T7" fmla="*/ 303 h 381"/>
                <a:gd name="T8" fmla="*/ 43 w 358"/>
                <a:gd name="T9" fmla="*/ 342 h 381"/>
                <a:gd name="T10" fmla="*/ 87 w 358"/>
                <a:gd name="T11" fmla="*/ 381 h 381"/>
                <a:gd name="T12" fmla="*/ 358 w 358"/>
                <a:gd name="T13" fmla="*/ 78 h 3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8"/>
                <a:gd name="T22" fmla="*/ 0 h 381"/>
                <a:gd name="T23" fmla="*/ 358 w 358"/>
                <a:gd name="T24" fmla="*/ 381 h 3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8" h="381">
                  <a:moveTo>
                    <a:pt x="358" y="78"/>
                  </a:moveTo>
                  <a:lnTo>
                    <a:pt x="315" y="39"/>
                  </a:lnTo>
                  <a:lnTo>
                    <a:pt x="272" y="0"/>
                  </a:lnTo>
                  <a:lnTo>
                    <a:pt x="0" y="303"/>
                  </a:lnTo>
                  <a:lnTo>
                    <a:pt x="43" y="342"/>
                  </a:lnTo>
                  <a:lnTo>
                    <a:pt x="87" y="381"/>
                  </a:lnTo>
                  <a:lnTo>
                    <a:pt x="358" y="7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67" name="Freeform 2811"/>
            <p:cNvSpPr>
              <a:spLocks/>
            </p:cNvSpPr>
            <p:nvPr/>
          </p:nvSpPr>
          <p:spPr bwMode="auto">
            <a:xfrm>
              <a:off x="3484" y="1809"/>
              <a:ext cx="7" cy="6"/>
            </a:xfrm>
            <a:custGeom>
              <a:avLst/>
              <a:gdLst>
                <a:gd name="T0" fmla="*/ 49 w 49"/>
                <a:gd name="T1" fmla="*/ 39 h 39"/>
                <a:gd name="T2" fmla="*/ 6 w 49"/>
                <a:gd name="T3" fmla="*/ 0 h 39"/>
                <a:gd name="T4" fmla="*/ 0 w 49"/>
                <a:gd name="T5" fmla="*/ 9 h 39"/>
                <a:gd name="T6" fmla="*/ 49 w 49"/>
                <a:gd name="T7" fmla="*/ 39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9"/>
                <a:gd name="T14" fmla="*/ 49 w 49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9">
                  <a:moveTo>
                    <a:pt x="49" y="39"/>
                  </a:moveTo>
                  <a:lnTo>
                    <a:pt x="6" y="0"/>
                  </a:lnTo>
                  <a:lnTo>
                    <a:pt x="0" y="9"/>
                  </a:lnTo>
                  <a:lnTo>
                    <a:pt x="49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68" name="Line 2812"/>
            <p:cNvSpPr>
              <a:spLocks noChangeShapeType="1"/>
            </p:cNvSpPr>
            <p:nvPr/>
          </p:nvSpPr>
          <p:spPr bwMode="auto">
            <a:xfrm flipH="1">
              <a:off x="3484" y="1809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69" name="Freeform 2813"/>
            <p:cNvSpPr>
              <a:spLocks/>
            </p:cNvSpPr>
            <p:nvPr/>
          </p:nvSpPr>
          <p:spPr bwMode="auto">
            <a:xfrm>
              <a:off x="3451" y="1811"/>
              <a:ext cx="47" cy="63"/>
            </a:xfrm>
            <a:custGeom>
              <a:avLst/>
              <a:gdLst>
                <a:gd name="T0" fmla="*/ 332 w 332"/>
                <a:gd name="T1" fmla="*/ 60 h 443"/>
                <a:gd name="T2" fmla="*/ 283 w 332"/>
                <a:gd name="T3" fmla="*/ 30 h 443"/>
                <a:gd name="T4" fmla="*/ 234 w 332"/>
                <a:gd name="T5" fmla="*/ 0 h 443"/>
                <a:gd name="T6" fmla="*/ 0 w 332"/>
                <a:gd name="T7" fmla="*/ 383 h 443"/>
                <a:gd name="T8" fmla="*/ 49 w 332"/>
                <a:gd name="T9" fmla="*/ 413 h 443"/>
                <a:gd name="T10" fmla="*/ 98 w 332"/>
                <a:gd name="T11" fmla="*/ 443 h 443"/>
                <a:gd name="T12" fmla="*/ 332 w 332"/>
                <a:gd name="T13" fmla="*/ 60 h 4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2"/>
                <a:gd name="T22" fmla="*/ 0 h 443"/>
                <a:gd name="T23" fmla="*/ 332 w 332"/>
                <a:gd name="T24" fmla="*/ 443 h 4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2" h="443">
                  <a:moveTo>
                    <a:pt x="332" y="60"/>
                  </a:moveTo>
                  <a:lnTo>
                    <a:pt x="283" y="30"/>
                  </a:lnTo>
                  <a:lnTo>
                    <a:pt x="234" y="0"/>
                  </a:lnTo>
                  <a:lnTo>
                    <a:pt x="0" y="383"/>
                  </a:lnTo>
                  <a:lnTo>
                    <a:pt x="49" y="413"/>
                  </a:lnTo>
                  <a:lnTo>
                    <a:pt x="98" y="443"/>
                  </a:lnTo>
                  <a:lnTo>
                    <a:pt x="332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70" name="Freeform 2814"/>
            <p:cNvSpPr>
              <a:spLocks/>
            </p:cNvSpPr>
            <p:nvPr/>
          </p:nvSpPr>
          <p:spPr bwMode="auto">
            <a:xfrm>
              <a:off x="3451" y="1811"/>
              <a:ext cx="47" cy="63"/>
            </a:xfrm>
            <a:custGeom>
              <a:avLst/>
              <a:gdLst>
                <a:gd name="T0" fmla="*/ 332 w 332"/>
                <a:gd name="T1" fmla="*/ 60 h 443"/>
                <a:gd name="T2" fmla="*/ 283 w 332"/>
                <a:gd name="T3" fmla="*/ 30 h 443"/>
                <a:gd name="T4" fmla="*/ 234 w 332"/>
                <a:gd name="T5" fmla="*/ 0 h 443"/>
                <a:gd name="T6" fmla="*/ 0 w 332"/>
                <a:gd name="T7" fmla="*/ 383 h 443"/>
                <a:gd name="T8" fmla="*/ 49 w 332"/>
                <a:gd name="T9" fmla="*/ 413 h 443"/>
                <a:gd name="T10" fmla="*/ 98 w 332"/>
                <a:gd name="T11" fmla="*/ 443 h 443"/>
                <a:gd name="T12" fmla="*/ 332 w 332"/>
                <a:gd name="T13" fmla="*/ 60 h 4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2"/>
                <a:gd name="T22" fmla="*/ 0 h 443"/>
                <a:gd name="T23" fmla="*/ 332 w 332"/>
                <a:gd name="T24" fmla="*/ 443 h 4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2" h="443">
                  <a:moveTo>
                    <a:pt x="332" y="60"/>
                  </a:moveTo>
                  <a:lnTo>
                    <a:pt x="283" y="30"/>
                  </a:lnTo>
                  <a:lnTo>
                    <a:pt x="234" y="0"/>
                  </a:lnTo>
                  <a:lnTo>
                    <a:pt x="0" y="383"/>
                  </a:lnTo>
                  <a:lnTo>
                    <a:pt x="49" y="413"/>
                  </a:lnTo>
                  <a:lnTo>
                    <a:pt x="98" y="443"/>
                  </a:lnTo>
                  <a:lnTo>
                    <a:pt x="332" y="6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71" name="Freeform 2815"/>
            <p:cNvSpPr>
              <a:spLocks/>
            </p:cNvSpPr>
            <p:nvPr/>
          </p:nvSpPr>
          <p:spPr bwMode="auto">
            <a:xfrm>
              <a:off x="3450" y="1865"/>
              <a:ext cx="8" cy="5"/>
            </a:xfrm>
            <a:custGeom>
              <a:avLst/>
              <a:gdLst>
                <a:gd name="T0" fmla="*/ 53 w 53"/>
                <a:gd name="T1" fmla="*/ 30 h 30"/>
                <a:gd name="T2" fmla="*/ 4 w 53"/>
                <a:gd name="T3" fmla="*/ 0 h 30"/>
                <a:gd name="T4" fmla="*/ 0 w 53"/>
                <a:gd name="T5" fmla="*/ 8 h 30"/>
                <a:gd name="T6" fmla="*/ 53 w 53"/>
                <a:gd name="T7" fmla="*/ 3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30"/>
                <a:gd name="T14" fmla="*/ 53 w 53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30">
                  <a:moveTo>
                    <a:pt x="53" y="30"/>
                  </a:moveTo>
                  <a:lnTo>
                    <a:pt x="4" y="0"/>
                  </a:lnTo>
                  <a:lnTo>
                    <a:pt x="0" y="8"/>
                  </a:lnTo>
                  <a:lnTo>
                    <a:pt x="53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72" name="Line 2816"/>
            <p:cNvSpPr>
              <a:spLocks noChangeShapeType="1"/>
            </p:cNvSpPr>
            <p:nvPr/>
          </p:nvSpPr>
          <p:spPr bwMode="auto">
            <a:xfrm flipH="1">
              <a:off x="3450" y="186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73" name="Freeform 2817"/>
            <p:cNvSpPr>
              <a:spLocks/>
            </p:cNvSpPr>
            <p:nvPr/>
          </p:nvSpPr>
          <p:spPr bwMode="auto">
            <a:xfrm>
              <a:off x="3423" y="1866"/>
              <a:ext cx="42" cy="71"/>
            </a:xfrm>
            <a:custGeom>
              <a:avLst/>
              <a:gdLst>
                <a:gd name="T0" fmla="*/ 296 w 296"/>
                <a:gd name="T1" fmla="*/ 44 h 493"/>
                <a:gd name="T2" fmla="*/ 243 w 296"/>
                <a:gd name="T3" fmla="*/ 22 h 493"/>
                <a:gd name="T4" fmla="*/ 190 w 296"/>
                <a:gd name="T5" fmla="*/ 0 h 493"/>
                <a:gd name="T6" fmla="*/ 0 w 296"/>
                <a:gd name="T7" fmla="*/ 449 h 493"/>
                <a:gd name="T8" fmla="*/ 53 w 296"/>
                <a:gd name="T9" fmla="*/ 471 h 493"/>
                <a:gd name="T10" fmla="*/ 106 w 296"/>
                <a:gd name="T11" fmla="*/ 493 h 493"/>
                <a:gd name="T12" fmla="*/ 296 w 296"/>
                <a:gd name="T13" fmla="*/ 44 h 4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6"/>
                <a:gd name="T22" fmla="*/ 0 h 493"/>
                <a:gd name="T23" fmla="*/ 296 w 296"/>
                <a:gd name="T24" fmla="*/ 493 h 4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6" h="493">
                  <a:moveTo>
                    <a:pt x="296" y="44"/>
                  </a:moveTo>
                  <a:lnTo>
                    <a:pt x="243" y="22"/>
                  </a:lnTo>
                  <a:lnTo>
                    <a:pt x="190" y="0"/>
                  </a:lnTo>
                  <a:lnTo>
                    <a:pt x="0" y="449"/>
                  </a:lnTo>
                  <a:lnTo>
                    <a:pt x="53" y="471"/>
                  </a:lnTo>
                  <a:lnTo>
                    <a:pt x="106" y="493"/>
                  </a:lnTo>
                  <a:lnTo>
                    <a:pt x="29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74" name="Freeform 2818"/>
            <p:cNvSpPr>
              <a:spLocks/>
            </p:cNvSpPr>
            <p:nvPr/>
          </p:nvSpPr>
          <p:spPr bwMode="auto">
            <a:xfrm>
              <a:off x="3423" y="1866"/>
              <a:ext cx="42" cy="71"/>
            </a:xfrm>
            <a:custGeom>
              <a:avLst/>
              <a:gdLst>
                <a:gd name="T0" fmla="*/ 296 w 296"/>
                <a:gd name="T1" fmla="*/ 44 h 493"/>
                <a:gd name="T2" fmla="*/ 243 w 296"/>
                <a:gd name="T3" fmla="*/ 22 h 493"/>
                <a:gd name="T4" fmla="*/ 190 w 296"/>
                <a:gd name="T5" fmla="*/ 0 h 493"/>
                <a:gd name="T6" fmla="*/ 0 w 296"/>
                <a:gd name="T7" fmla="*/ 449 h 493"/>
                <a:gd name="T8" fmla="*/ 53 w 296"/>
                <a:gd name="T9" fmla="*/ 471 h 493"/>
                <a:gd name="T10" fmla="*/ 106 w 296"/>
                <a:gd name="T11" fmla="*/ 493 h 493"/>
                <a:gd name="T12" fmla="*/ 296 w 296"/>
                <a:gd name="T13" fmla="*/ 44 h 4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6"/>
                <a:gd name="T22" fmla="*/ 0 h 493"/>
                <a:gd name="T23" fmla="*/ 296 w 296"/>
                <a:gd name="T24" fmla="*/ 493 h 4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6" h="493">
                  <a:moveTo>
                    <a:pt x="296" y="44"/>
                  </a:moveTo>
                  <a:lnTo>
                    <a:pt x="243" y="22"/>
                  </a:lnTo>
                  <a:lnTo>
                    <a:pt x="190" y="0"/>
                  </a:lnTo>
                  <a:lnTo>
                    <a:pt x="0" y="449"/>
                  </a:lnTo>
                  <a:lnTo>
                    <a:pt x="53" y="471"/>
                  </a:lnTo>
                  <a:lnTo>
                    <a:pt x="106" y="493"/>
                  </a:lnTo>
                  <a:lnTo>
                    <a:pt x="296" y="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75" name="Freeform 2819"/>
            <p:cNvSpPr>
              <a:spLocks/>
            </p:cNvSpPr>
            <p:nvPr/>
          </p:nvSpPr>
          <p:spPr bwMode="auto">
            <a:xfrm>
              <a:off x="3423" y="1931"/>
              <a:ext cx="8" cy="3"/>
            </a:xfrm>
            <a:custGeom>
              <a:avLst/>
              <a:gdLst>
                <a:gd name="T0" fmla="*/ 55 w 55"/>
                <a:gd name="T1" fmla="*/ 22 h 22"/>
                <a:gd name="T2" fmla="*/ 2 w 55"/>
                <a:gd name="T3" fmla="*/ 0 h 22"/>
                <a:gd name="T4" fmla="*/ 0 w 55"/>
                <a:gd name="T5" fmla="*/ 6 h 22"/>
                <a:gd name="T6" fmla="*/ 55 w 55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2"/>
                <a:gd name="T14" fmla="*/ 55 w 55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2">
                  <a:moveTo>
                    <a:pt x="55" y="22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55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76" name="Line 2820"/>
            <p:cNvSpPr>
              <a:spLocks noChangeShapeType="1"/>
            </p:cNvSpPr>
            <p:nvPr/>
          </p:nvSpPr>
          <p:spPr bwMode="auto">
            <a:xfrm flipH="1">
              <a:off x="3423" y="193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77" name="Freeform 2821"/>
            <p:cNvSpPr>
              <a:spLocks/>
            </p:cNvSpPr>
            <p:nvPr/>
          </p:nvSpPr>
          <p:spPr bwMode="auto">
            <a:xfrm>
              <a:off x="3403" y="1931"/>
              <a:ext cx="36" cy="76"/>
            </a:xfrm>
            <a:custGeom>
              <a:avLst/>
              <a:gdLst>
                <a:gd name="T0" fmla="*/ 251 w 251"/>
                <a:gd name="T1" fmla="*/ 31 h 531"/>
                <a:gd name="T2" fmla="*/ 195 w 251"/>
                <a:gd name="T3" fmla="*/ 16 h 531"/>
                <a:gd name="T4" fmla="*/ 140 w 251"/>
                <a:gd name="T5" fmla="*/ 0 h 531"/>
                <a:gd name="T6" fmla="*/ 0 w 251"/>
                <a:gd name="T7" fmla="*/ 500 h 531"/>
                <a:gd name="T8" fmla="*/ 55 w 251"/>
                <a:gd name="T9" fmla="*/ 515 h 531"/>
                <a:gd name="T10" fmla="*/ 111 w 251"/>
                <a:gd name="T11" fmla="*/ 531 h 531"/>
                <a:gd name="T12" fmla="*/ 251 w 251"/>
                <a:gd name="T13" fmla="*/ 31 h 5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1"/>
                <a:gd name="T22" fmla="*/ 0 h 531"/>
                <a:gd name="T23" fmla="*/ 251 w 251"/>
                <a:gd name="T24" fmla="*/ 531 h 5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1" h="531">
                  <a:moveTo>
                    <a:pt x="251" y="31"/>
                  </a:moveTo>
                  <a:lnTo>
                    <a:pt x="195" y="16"/>
                  </a:lnTo>
                  <a:lnTo>
                    <a:pt x="140" y="0"/>
                  </a:lnTo>
                  <a:lnTo>
                    <a:pt x="0" y="500"/>
                  </a:lnTo>
                  <a:lnTo>
                    <a:pt x="55" y="515"/>
                  </a:lnTo>
                  <a:lnTo>
                    <a:pt x="111" y="531"/>
                  </a:lnTo>
                  <a:lnTo>
                    <a:pt x="251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78" name="Freeform 2822"/>
            <p:cNvSpPr>
              <a:spLocks/>
            </p:cNvSpPr>
            <p:nvPr/>
          </p:nvSpPr>
          <p:spPr bwMode="auto">
            <a:xfrm>
              <a:off x="3403" y="1931"/>
              <a:ext cx="36" cy="76"/>
            </a:xfrm>
            <a:custGeom>
              <a:avLst/>
              <a:gdLst>
                <a:gd name="T0" fmla="*/ 251 w 251"/>
                <a:gd name="T1" fmla="*/ 31 h 531"/>
                <a:gd name="T2" fmla="*/ 195 w 251"/>
                <a:gd name="T3" fmla="*/ 16 h 531"/>
                <a:gd name="T4" fmla="*/ 140 w 251"/>
                <a:gd name="T5" fmla="*/ 0 h 531"/>
                <a:gd name="T6" fmla="*/ 0 w 251"/>
                <a:gd name="T7" fmla="*/ 500 h 531"/>
                <a:gd name="T8" fmla="*/ 55 w 251"/>
                <a:gd name="T9" fmla="*/ 515 h 531"/>
                <a:gd name="T10" fmla="*/ 111 w 251"/>
                <a:gd name="T11" fmla="*/ 531 h 531"/>
                <a:gd name="T12" fmla="*/ 251 w 251"/>
                <a:gd name="T13" fmla="*/ 31 h 5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1"/>
                <a:gd name="T22" fmla="*/ 0 h 531"/>
                <a:gd name="T23" fmla="*/ 251 w 251"/>
                <a:gd name="T24" fmla="*/ 531 h 5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1" h="531">
                  <a:moveTo>
                    <a:pt x="251" y="31"/>
                  </a:moveTo>
                  <a:lnTo>
                    <a:pt x="195" y="16"/>
                  </a:lnTo>
                  <a:lnTo>
                    <a:pt x="140" y="0"/>
                  </a:lnTo>
                  <a:lnTo>
                    <a:pt x="0" y="500"/>
                  </a:lnTo>
                  <a:lnTo>
                    <a:pt x="55" y="515"/>
                  </a:lnTo>
                  <a:lnTo>
                    <a:pt x="111" y="531"/>
                  </a:lnTo>
                  <a:lnTo>
                    <a:pt x="251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79" name="Freeform 2823"/>
            <p:cNvSpPr>
              <a:spLocks/>
            </p:cNvSpPr>
            <p:nvPr/>
          </p:nvSpPr>
          <p:spPr bwMode="auto">
            <a:xfrm>
              <a:off x="3403" y="2003"/>
              <a:ext cx="8" cy="2"/>
            </a:xfrm>
            <a:custGeom>
              <a:avLst/>
              <a:gdLst>
                <a:gd name="T0" fmla="*/ 56 w 56"/>
                <a:gd name="T1" fmla="*/ 15 h 15"/>
                <a:gd name="T2" fmla="*/ 1 w 56"/>
                <a:gd name="T3" fmla="*/ 0 h 15"/>
                <a:gd name="T4" fmla="*/ 0 w 56"/>
                <a:gd name="T5" fmla="*/ 6 h 15"/>
                <a:gd name="T6" fmla="*/ 56 w 56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5"/>
                <a:gd name="T14" fmla="*/ 56 w 56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5">
                  <a:moveTo>
                    <a:pt x="56" y="15"/>
                  </a:moveTo>
                  <a:lnTo>
                    <a:pt x="1" y="0"/>
                  </a:lnTo>
                  <a:lnTo>
                    <a:pt x="0" y="6"/>
                  </a:lnTo>
                  <a:lnTo>
                    <a:pt x="5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80" name="Line 2824"/>
            <p:cNvSpPr>
              <a:spLocks noChangeShapeType="1"/>
            </p:cNvSpPr>
            <p:nvPr/>
          </p:nvSpPr>
          <p:spPr bwMode="auto">
            <a:xfrm flipH="1">
              <a:off x="3403" y="200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81" name="Freeform 2825"/>
            <p:cNvSpPr>
              <a:spLocks/>
            </p:cNvSpPr>
            <p:nvPr/>
          </p:nvSpPr>
          <p:spPr bwMode="auto">
            <a:xfrm>
              <a:off x="3391" y="2004"/>
              <a:ext cx="28" cy="79"/>
            </a:xfrm>
            <a:custGeom>
              <a:avLst/>
              <a:gdLst>
                <a:gd name="T0" fmla="*/ 197 w 197"/>
                <a:gd name="T1" fmla="*/ 18 h 552"/>
                <a:gd name="T2" fmla="*/ 140 w 197"/>
                <a:gd name="T3" fmla="*/ 9 h 552"/>
                <a:gd name="T4" fmla="*/ 84 w 197"/>
                <a:gd name="T5" fmla="*/ 0 h 552"/>
                <a:gd name="T6" fmla="*/ 0 w 197"/>
                <a:gd name="T7" fmla="*/ 534 h 552"/>
                <a:gd name="T8" fmla="*/ 57 w 197"/>
                <a:gd name="T9" fmla="*/ 543 h 552"/>
                <a:gd name="T10" fmla="*/ 114 w 197"/>
                <a:gd name="T11" fmla="*/ 552 h 552"/>
                <a:gd name="T12" fmla="*/ 197 w 197"/>
                <a:gd name="T13" fmla="*/ 18 h 5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7"/>
                <a:gd name="T22" fmla="*/ 0 h 552"/>
                <a:gd name="T23" fmla="*/ 197 w 197"/>
                <a:gd name="T24" fmla="*/ 552 h 5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7" h="552">
                  <a:moveTo>
                    <a:pt x="197" y="18"/>
                  </a:moveTo>
                  <a:lnTo>
                    <a:pt x="140" y="9"/>
                  </a:lnTo>
                  <a:lnTo>
                    <a:pt x="84" y="0"/>
                  </a:lnTo>
                  <a:lnTo>
                    <a:pt x="0" y="534"/>
                  </a:lnTo>
                  <a:lnTo>
                    <a:pt x="57" y="543"/>
                  </a:lnTo>
                  <a:lnTo>
                    <a:pt x="114" y="552"/>
                  </a:lnTo>
                  <a:lnTo>
                    <a:pt x="197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82" name="Freeform 2826"/>
            <p:cNvSpPr>
              <a:spLocks/>
            </p:cNvSpPr>
            <p:nvPr/>
          </p:nvSpPr>
          <p:spPr bwMode="auto">
            <a:xfrm>
              <a:off x="3391" y="2004"/>
              <a:ext cx="28" cy="79"/>
            </a:xfrm>
            <a:custGeom>
              <a:avLst/>
              <a:gdLst>
                <a:gd name="T0" fmla="*/ 197 w 197"/>
                <a:gd name="T1" fmla="*/ 18 h 552"/>
                <a:gd name="T2" fmla="*/ 140 w 197"/>
                <a:gd name="T3" fmla="*/ 9 h 552"/>
                <a:gd name="T4" fmla="*/ 84 w 197"/>
                <a:gd name="T5" fmla="*/ 0 h 552"/>
                <a:gd name="T6" fmla="*/ 0 w 197"/>
                <a:gd name="T7" fmla="*/ 534 h 552"/>
                <a:gd name="T8" fmla="*/ 57 w 197"/>
                <a:gd name="T9" fmla="*/ 543 h 552"/>
                <a:gd name="T10" fmla="*/ 114 w 197"/>
                <a:gd name="T11" fmla="*/ 552 h 552"/>
                <a:gd name="T12" fmla="*/ 197 w 197"/>
                <a:gd name="T13" fmla="*/ 18 h 5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7"/>
                <a:gd name="T22" fmla="*/ 0 h 552"/>
                <a:gd name="T23" fmla="*/ 197 w 197"/>
                <a:gd name="T24" fmla="*/ 552 h 5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7" h="552">
                  <a:moveTo>
                    <a:pt x="197" y="18"/>
                  </a:moveTo>
                  <a:lnTo>
                    <a:pt x="140" y="9"/>
                  </a:lnTo>
                  <a:lnTo>
                    <a:pt x="84" y="0"/>
                  </a:lnTo>
                  <a:lnTo>
                    <a:pt x="0" y="534"/>
                  </a:lnTo>
                  <a:lnTo>
                    <a:pt x="57" y="543"/>
                  </a:lnTo>
                  <a:lnTo>
                    <a:pt x="114" y="552"/>
                  </a:lnTo>
                  <a:lnTo>
                    <a:pt x="197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83" name="Freeform 2827"/>
            <p:cNvSpPr>
              <a:spLocks/>
            </p:cNvSpPr>
            <p:nvPr/>
          </p:nvSpPr>
          <p:spPr bwMode="auto">
            <a:xfrm>
              <a:off x="3390" y="2080"/>
              <a:ext cx="9" cy="1"/>
            </a:xfrm>
            <a:custGeom>
              <a:avLst/>
              <a:gdLst>
                <a:gd name="T0" fmla="*/ 58 w 58"/>
                <a:gd name="T1" fmla="*/ 9 h 9"/>
                <a:gd name="T2" fmla="*/ 1 w 58"/>
                <a:gd name="T3" fmla="*/ 0 h 9"/>
                <a:gd name="T4" fmla="*/ 0 w 58"/>
                <a:gd name="T5" fmla="*/ 7 h 9"/>
                <a:gd name="T6" fmla="*/ 58 w 58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9"/>
                <a:gd name="T14" fmla="*/ 58 w 58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9">
                  <a:moveTo>
                    <a:pt x="58" y="9"/>
                  </a:moveTo>
                  <a:lnTo>
                    <a:pt x="1" y="0"/>
                  </a:lnTo>
                  <a:lnTo>
                    <a:pt x="0" y="7"/>
                  </a:lnTo>
                  <a:lnTo>
                    <a:pt x="5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84" name="Line 2828"/>
            <p:cNvSpPr>
              <a:spLocks noChangeShapeType="1"/>
            </p:cNvSpPr>
            <p:nvPr/>
          </p:nvSpPr>
          <p:spPr bwMode="auto">
            <a:xfrm flipH="1">
              <a:off x="3390" y="208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85" name="Freeform 2829"/>
            <p:cNvSpPr>
              <a:spLocks/>
            </p:cNvSpPr>
            <p:nvPr/>
          </p:nvSpPr>
          <p:spPr bwMode="auto">
            <a:xfrm>
              <a:off x="3387" y="2081"/>
              <a:ext cx="20" cy="79"/>
            </a:xfrm>
            <a:custGeom>
              <a:avLst/>
              <a:gdLst>
                <a:gd name="T0" fmla="*/ 141 w 141"/>
                <a:gd name="T1" fmla="*/ 5 h 556"/>
                <a:gd name="T2" fmla="*/ 83 w 141"/>
                <a:gd name="T3" fmla="*/ 2 h 556"/>
                <a:gd name="T4" fmla="*/ 25 w 141"/>
                <a:gd name="T5" fmla="*/ 0 h 556"/>
                <a:gd name="T6" fmla="*/ 0 w 141"/>
                <a:gd name="T7" fmla="*/ 552 h 556"/>
                <a:gd name="T8" fmla="*/ 58 w 141"/>
                <a:gd name="T9" fmla="*/ 554 h 556"/>
                <a:gd name="T10" fmla="*/ 115 w 141"/>
                <a:gd name="T11" fmla="*/ 556 h 556"/>
                <a:gd name="T12" fmla="*/ 141 w 141"/>
                <a:gd name="T13" fmla="*/ 5 h 5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556"/>
                <a:gd name="T23" fmla="*/ 141 w 141"/>
                <a:gd name="T24" fmla="*/ 556 h 5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556">
                  <a:moveTo>
                    <a:pt x="141" y="5"/>
                  </a:moveTo>
                  <a:lnTo>
                    <a:pt x="83" y="2"/>
                  </a:lnTo>
                  <a:lnTo>
                    <a:pt x="25" y="0"/>
                  </a:lnTo>
                  <a:lnTo>
                    <a:pt x="0" y="552"/>
                  </a:lnTo>
                  <a:lnTo>
                    <a:pt x="58" y="554"/>
                  </a:lnTo>
                  <a:lnTo>
                    <a:pt x="115" y="556"/>
                  </a:lnTo>
                  <a:lnTo>
                    <a:pt x="14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86" name="Freeform 2830"/>
            <p:cNvSpPr>
              <a:spLocks/>
            </p:cNvSpPr>
            <p:nvPr/>
          </p:nvSpPr>
          <p:spPr bwMode="auto">
            <a:xfrm>
              <a:off x="3387" y="2081"/>
              <a:ext cx="20" cy="79"/>
            </a:xfrm>
            <a:custGeom>
              <a:avLst/>
              <a:gdLst>
                <a:gd name="T0" fmla="*/ 141 w 141"/>
                <a:gd name="T1" fmla="*/ 5 h 556"/>
                <a:gd name="T2" fmla="*/ 83 w 141"/>
                <a:gd name="T3" fmla="*/ 2 h 556"/>
                <a:gd name="T4" fmla="*/ 25 w 141"/>
                <a:gd name="T5" fmla="*/ 0 h 556"/>
                <a:gd name="T6" fmla="*/ 0 w 141"/>
                <a:gd name="T7" fmla="*/ 552 h 556"/>
                <a:gd name="T8" fmla="*/ 58 w 141"/>
                <a:gd name="T9" fmla="*/ 554 h 556"/>
                <a:gd name="T10" fmla="*/ 115 w 141"/>
                <a:gd name="T11" fmla="*/ 556 h 556"/>
                <a:gd name="T12" fmla="*/ 141 w 141"/>
                <a:gd name="T13" fmla="*/ 5 h 5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556"/>
                <a:gd name="T23" fmla="*/ 141 w 141"/>
                <a:gd name="T24" fmla="*/ 556 h 5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556">
                  <a:moveTo>
                    <a:pt x="141" y="5"/>
                  </a:moveTo>
                  <a:lnTo>
                    <a:pt x="83" y="2"/>
                  </a:lnTo>
                  <a:lnTo>
                    <a:pt x="25" y="0"/>
                  </a:lnTo>
                  <a:lnTo>
                    <a:pt x="0" y="552"/>
                  </a:lnTo>
                  <a:lnTo>
                    <a:pt x="58" y="554"/>
                  </a:lnTo>
                  <a:lnTo>
                    <a:pt x="115" y="556"/>
                  </a:lnTo>
                  <a:lnTo>
                    <a:pt x="141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87" name="Freeform 2831"/>
            <p:cNvSpPr>
              <a:spLocks/>
            </p:cNvSpPr>
            <p:nvPr/>
          </p:nvSpPr>
          <p:spPr bwMode="auto">
            <a:xfrm>
              <a:off x="3387" y="2160"/>
              <a:ext cx="8" cy="1"/>
            </a:xfrm>
            <a:custGeom>
              <a:avLst/>
              <a:gdLst>
                <a:gd name="T0" fmla="*/ 58 w 58"/>
                <a:gd name="T1" fmla="*/ 2 h 5"/>
                <a:gd name="T2" fmla="*/ 0 w 58"/>
                <a:gd name="T3" fmla="*/ 0 h 5"/>
                <a:gd name="T4" fmla="*/ 0 w 58"/>
                <a:gd name="T5" fmla="*/ 5 h 5"/>
                <a:gd name="T6" fmla="*/ 58 w 58"/>
                <a:gd name="T7" fmla="*/ 2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5"/>
                <a:gd name="T14" fmla="*/ 58 w 58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5">
                  <a:moveTo>
                    <a:pt x="58" y="2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5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88" name="Line 2832"/>
            <p:cNvSpPr>
              <a:spLocks noChangeShapeType="1"/>
            </p:cNvSpPr>
            <p:nvPr/>
          </p:nvSpPr>
          <p:spPr bwMode="auto">
            <a:xfrm>
              <a:off x="3387" y="216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89" name="Freeform 2833"/>
            <p:cNvSpPr>
              <a:spLocks/>
            </p:cNvSpPr>
            <p:nvPr/>
          </p:nvSpPr>
          <p:spPr bwMode="auto">
            <a:xfrm>
              <a:off x="3387" y="2160"/>
              <a:ext cx="21" cy="79"/>
            </a:xfrm>
            <a:custGeom>
              <a:avLst/>
              <a:gdLst>
                <a:gd name="T0" fmla="*/ 115 w 150"/>
                <a:gd name="T1" fmla="*/ 0 h 556"/>
                <a:gd name="T2" fmla="*/ 58 w 150"/>
                <a:gd name="T3" fmla="*/ 3 h 556"/>
                <a:gd name="T4" fmla="*/ 0 w 150"/>
                <a:gd name="T5" fmla="*/ 6 h 556"/>
                <a:gd name="T6" fmla="*/ 34 w 150"/>
                <a:gd name="T7" fmla="*/ 556 h 556"/>
                <a:gd name="T8" fmla="*/ 92 w 150"/>
                <a:gd name="T9" fmla="*/ 553 h 556"/>
                <a:gd name="T10" fmla="*/ 150 w 150"/>
                <a:gd name="T11" fmla="*/ 549 h 556"/>
                <a:gd name="T12" fmla="*/ 115 w 150"/>
                <a:gd name="T13" fmla="*/ 0 h 5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556"/>
                <a:gd name="T23" fmla="*/ 150 w 150"/>
                <a:gd name="T24" fmla="*/ 556 h 5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556">
                  <a:moveTo>
                    <a:pt x="115" y="0"/>
                  </a:moveTo>
                  <a:lnTo>
                    <a:pt x="58" y="3"/>
                  </a:lnTo>
                  <a:lnTo>
                    <a:pt x="0" y="6"/>
                  </a:lnTo>
                  <a:lnTo>
                    <a:pt x="34" y="556"/>
                  </a:lnTo>
                  <a:lnTo>
                    <a:pt x="92" y="553"/>
                  </a:lnTo>
                  <a:lnTo>
                    <a:pt x="150" y="54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90" name="Freeform 2834"/>
            <p:cNvSpPr>
              <a:spLocks/>
            </p:cNvSpPr>
            <p:nvPr/>
          </p:nvSpPr>
          <p:spPr bwMode="auto">
            <a:xfrm>
              <a:off x="3387" y="2160"/>
              <a:ext cx="21" cy="79"/>
            </a:xfrm>
            <a:custGeom>
              <a:avLst/>
              <a:gdLst>
                <a:gd name="T0" fmla="*/ 115 w 150"/>
                <a:gd name="T1" fmla="*/ 0 h 556"/>
                <a:gd name="T2" fmla="*/ 58 w 150"/>
                <a:gd name="T3" fmla="*/ 3 h 556"/>
                <a:gd name="T4" fmla="*/ 0 w 150"/>
                <a:gd name="T5" fmla="*/ 6 h 556"/>
                <a:gd name="T6" fmla="*/ 34 w 150"/>
                <a:gd name="T7" fmla="*/ 556 h 556"/>
                <a:gd name="T8" fmla="*/ 92 w 150"/>
                <a:gd name="T9" fmla="*/ 553 h 556"/>
                <a:gd name="T10" fmla="*/ 150 w 150"/>
                <a:gd name="T11" fmla="*/ 549 h 556"/>
                <a:gd name="T12" fmla="*/ 115 w 150"/>
                <a:gd name="T13" fmla="*/ 0 h 5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556"/>
                <a:gd name="T23" fmla="*/ 150 w 150"/>
                <a:gd name="T24" fmla="*/ 556 h 5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556">
                  <a:moveTo>
                    <a:pt x="115" y="0"/>
                  </a:moveTo>
                  <a:lnTo>
                    <a:pt x="58" y="3"/>
                  </a:lnTo>
                  <a:lnTo>
                    <a:pt x="0" y="6"/>
                  </a:lnTo>
                  <a:lnTo>
                    <a:pt x="34" y="556"/>
                  </a:lnTo>
                  <a:lnTo>
                    <a:pt x="92" y="553"/>
                  </a:lnTo>
                  <a:lnTo>
                    <a:pt x="150" y="549"/>
                  </a:lnTo>
                  <a:lnTo>
                    <a:pt x="1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91" name="Freeform 2835"/>
            <p:cNvSpPr>
              <a:spLocks/>
            </p:cNvSpPr>
            <p:nvPr/>
          </p:nvSpPr>
          <p:spPr bwMode="auto">
            <a:xfrm>
              <a:off x="3392" y="2238"/>
              <a:ext cx="16" cy="9"/>
            </a:xfrm>
            <a:custGeom>
              <a:avLst/>
              <a:gdLst>
                <a:gd name="T0" fmla="*/ 58 w 116"/>
                <a:gd name="T1" fmla="*/ 4 h 61"/>
                <a:gd name="T2" fmla="*/ 116 w 116"/>
                <a:gd name="T3" fmla="*/ 0 h 61"/>
                <a:gd name="T4" fmla="*/ 115 w 116"/>
                <a:gd name="T5" fmla="*/ 13 h 61"/>
                <a:gd name="T6" fmla="*/ 111 w 116"/>
                <a:gd name="T7" fmla="*/ 26 h 61"/>
                <a:gd name="T8" fmla="*/ 106 w 116"/>
                <a:gd name="T9" fmla="*/ 37 h 61"/>
                <a:gd name="T10" fmla="*/ 97 w 116"/>
                <a:gd name="T11" fmla="*/ 47 h 61"/>
                <a:gd name="T12" fmla="*/ 86 w 116"/>
                <a:gd name="T13" fmla="*/ 54 h 61"/>
                <a:gd name="T14" fmla="*/ 75 w 116"/>
                <a:gd name="T15" fmla="*/ 59 h 61"/>
                <a:gd name="T16" fmla="*/ 61 w 116"/>
                <a:gd name="T17" fmla="*/ 61 h 61"/>
                <a:gd name="T18" fmla="*/ 49 w 116"/>
                <a:gd name="T19" fmla="*/ 60 h 61"/>
                <a:gd name="T20" fmla="*/ 36 w 116"/>
                <a:gd name="T21" fmla="*/ 57 h 61"/>
                <a:gd name="T22" fmla="*/ 25 w 116"/>
                <a:gd name="T23" fmla="*/ 51 h 61"/>
                <a:gd name="T24" fmla="*/ 15 w 116"/>
                <a:gd name="T25" fmla="*/ 42 h 61"/>
                <a:gd name="T26" fmla="*/ 8 w 116"/>
                <a:gd name="T27" fmla="*/ 31 h 61"/>
                <a:gd name="T28" fmla="*/ 2 w 116"/>
                <a:gd name="T29" fmla="*/ 20 h 61"/>
                <a:gd name="T30" fmla="*/ 0 w 116"/>
                <a:gd name="T31" fmla="*/ 7 h 61"/>
                <a:gd name="T32" fmla="*/ 58 w 116"/>
                <a:gd name="T33" fmla="*/ 4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61"/>
                <a:gd name="T53" fmla="*/ 116 w 116"/>
                <a:gd name="T54" fmla="*/ 61 h 6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61">
                  <a:moveTo>
                    <a:pt x="58" y="4"/>
                  </a:moveTo>
                  <a:lnTo>
                    <a:pt x="116" y="0"/>
                  </a:lnTo>
                  <a:lnTo>
                    <a:pt x="115" y="13"/>
                  </a:lnTo>
                  <a:lnTo>
                    <a:pt x="111" y="26"/>
                  </a:lnTo>
                  <a:lnTo>
                    <a:pt x="106" y="37"/>
                  </a:lnTo>
                  <a:lnTo>
                    <a:pt x="97" y="47"/>
                  </a:lnTo>
                  <a:lnTo>
                    <a:pt x="86" y="54"/>
                  </a:lnTo>
                  <a:lnTo>
                    <a:pt x="75" y="59"/>
                  </a:lnTo>
                  <a:lnTo>
                    <a:pt x="61" y="61"/>
                  </a:lnTo>
                  <a:lnTo>
                    <a:pt x="49" y="60"/>
                  </a:lnTo>
                  <a:lnTo>
                    <a:pt x="36" y="57"/>
                  </a:lnTo>
                  <a:lnTo>
                    <a:pt x="25" y="51"/>
                  </a:lnTo>
                  <a:lnTo>
                    <a:pt x="15" y="42"/>
                  </a:lnTo>
                  <a:lnTo>
                    <a:pt x="8" y="31"/>
                  </a:lnTo>
                  <a:lnTo>
                    <a:pt x="2" y="20"/>
                  </a:lnTo>
                  <a:lnTo>
                    <a:pt x="0" y="7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92" name="Freeform 2836"/>
            <p:cNvSpPr>
              <a:spLocks/>
            </p:cNvSpPr>
            <p:nvPr/>
          </p:nvSpPr>
          <p:spPr bwMode="auto">
            <a:xfrm>
              <a:off x="3392" y="2238"/>
              <a:ext cx="16" cy="9"/>
            </a:xfrm>
            <a:custGeom>
              <a:avLst/>
              <a:gdLst>
                <a:gd name="T0" fmla="*/ 116 w 116"/>
                <a:gd name="T1" fmla="*/ 0 h 61"/>
                <a:gd name="T2" fmla="*/ 115 w 116"/>
                <a:gd name="T3" fmla="*/ 13 h 61"/>
                <a:gd name="T4" fmla="*/ 111 w 116"/>
                <a:gd name="T5" fmla="*/ 26 h 61"/>
                <a:gd name="T6" fmla="*/ 106 w 116"/>
                <a:gd name="T7" fmla="*/ 37 h 61"/>
                <a:gd name="T8" fmla="*/ 97 w 116"/>
                <a:gd name="T9" fmla="*/ 47 h 61"/>
                <a:gd name="T10" fmla="*/ 86 w 116"/>
                <a:gd name="T11" fmla="*/ 54 h 61"/>
                <a:gd name="T12" fmla="*/ 75 w 116"/>
                <a:gd name="T13" fmla="*/ 59 h 61"/>
                <a:gd name="T14" fmla="*/ 61 w 116"/>
                <a:gd name="T15" fmla="*/ 61 h 61"/>
                <a:gd name="T16" fmla="*/ 49 w 116"/>
                <a:gd name="T17" fmla="*/ 60 h 61"/>
                <a:gd name="T18" fmla="*/ 36 w 116"/>
                <a:gd name="T19" fmla="*/ 57 h 61"/>
                <a:gd name="T20" fmla="*/ 25 w 116"/>
                <a:gd name="T21" fmla="*/ 51 h 61"/>
                <a:gd name="T22" fmla="*/ 15 w 116"/>
                <a:gd name="T23" fmla="*/ 42 h 61"/>
                <a:gd name="T24" fmla="*/ 8 w 116"/>
                <a:gd name="T25" fmla="*/ 31 h 61"/>
                <a:gd name="T26" fmla="*/ 2 w 116"/>
                <a:gd name="T27" fmla="*/ 20 h 61"/>
                <a:gd name="T28" fmla="*/ 0 w 116"/>
                <a:gd name="T29" fmla="*/ 7 h 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61"/>
                <a:gd name="T47" fmla="*/ 116 w 116"/>
                <a:gd name="T48" fmla="*/ 61 h 6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61">
                  <a:moveTo>
                    <a:pt x="116" y="0"/>
                  </a:moveTo>
                  <a:lnTo>
                    <a:pt x="115" y="13"/>
                  </a:lnTo>
                  <a:lnTo>
                    <a:pt x="111" y="26"/>
                  </a:lnTo>
                  <a:lnTo>
                    <a:pt x="106" y="37"/>
                  </a:lnTo>
                  <a:lnTo>
                    <a:pt x="97" y="47"/>
                  </a:lnTo>
                  <a:lnTo>
                    <a:pt x="86" y="54"/>
                  </a:lnTo>
                  <a:lnTo>
                    <a:pt x="75" y="59"/>
                  </a:lnTo>
                  <a:lnTo>
                    <a:pt x="61" y="61"/>
                  </a:lnTo>
                  <a:lnTo>
                    <a:pt x="49" y="60"/>
                  </a:lnTo>
                  <a:lnTo>
                    <a:pt x="36" y="57"/>
                  </a:lnTo>
                  <a:lnTo>
                    <a:pt x="25" y="51"/>
                  </a:lnTo>
                  <a:lnTo>
                    <a:pt x="15" y="42"/>
                  </a:lnTo>
                  <a:lnTo>
                    <a:pt x="8" y="31"/>
                  </a:lnTo>
                  <a:lnTo>
                    <a:pt x="2" y="20"/>
                  </a:lnTo>
                  <a:lnTo>
                    <a:pt x="0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93" name="Line 2837"/>
            <p:cNvSpPr>
              <a:spLocks noChangeShapeType="1"/>
            </p:cNvSpPr>
            <p:nvPr/>
          </p:nvSpPr>
          <p:spPr bwMode="auto">
            <a:xfrm flipH="1" flipV="1">
              <a:off x="3372" y="2120"/>
              <a:ext cx="28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94" name="Line 2838"/>
            <p:cNvSpPr>
              <a:spLocks noChangeShapeType="1"/>
            </p:cNvSpPr>
            <p:nvPr/>
          </p:nvSpPr>
          <p:spPr bwMode="auto">
            <a:xfrm flipV="1">
              <a:off x="3400" y="2120"/>
              <a:ext cx="14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95" name="Line 2839"/>
            <p:cNvSpPr>
              <a:spLocks noChangeShapeType="1"/>
            </p:cNvSpPr>
            <p:nvPr/>
          </p:nvSpPr>
          <p:spPr bwMode="auto">
            <a:xfrm>
              <a:off x="3372" y="2120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96" name="Freeform 2840"/>
            <p:cNvSpPr>
              <a:spLocks/>
            </p:cNvSpPr>
            <p:nvPr/>
          </p:nvSpPr>
          <p:spPr bwMode="auto">
            <a:xfrm>
              <a:off x="3384" y="2120"/>
              <a:ext cx="12" cy="34"/>
            </a:xfrm>
            <a:custGeom>
              <a:avLst/>
              <a:gdLst>
                <a:gd name="T0" fmla="*/ 0 w 85"/>
                <a:gd name="T1" fmla="*/ 120 h 241"/>
                <a:gd name="T2" fmla="*/ 80 w 85"/>
                <a:gd name="T3" fmla="*/ 241 h 241"/>
                <a:gd name="T4" fmla="*/ 85 w 85"/>
                <a:gd name="T5" fmla="*/ 0 h 241"/>
                <a:gd name="T6" fmla="*/ 0 w 85"/>
                <a:gd name="T7" fmla="*/ 120 h 2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5"/>
                <a:gd name="T13" fmla="*/ 0 h 241"/>
                <a:gd name="T14" fmla="*/ 85 w 85"/>
                <a:gd name="T15" fmla="*/ 241 h 2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" h="241">
                  <a:moveTo>
                    <a:pt x="0" y="120"/>
                  </a:moveTo>
                  <a:lnTo>
                    <a:pt x="80" y="241"/>
                  </a:lnTo>
                  <a:lnTo>
                    <a:pt x="85" y="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97" name="Freeform 2841"/>
            <p:cNvSpPr>
              <a:spLocks/>
            </p:cNvSpPr>
            <p:nvPr/>
          </p:nvSpPr>
          <p:spPr bwMode="auto">
            <a:xfrm>
              <a:off x="3384" y="2120"/>
              <a:ext cx="12" cy="34"/>
            </a:xfrm>
            <a:custGeom>
              <a:avLst/>
              <a:gdLst>
                <a:gd name="T0" fmla="*/ 0 w 85"/>
                <a:gd name="T1" fmla="*/ 120 h 241"/>
                <a:gd name="T2" fmla="*/ 80 w 85"/>
                <a:gd name="T3" fmla="*/ 241 h 241"/>
                <a:gd name="T4" fmla="*/ 85 w 85"/>
                <a:gd name="T5" fmla="*/ 0 h 241"/>
                <a:gd name="T6" fmla="*/ 0 w 85"/>
                <a:gd name="T7" fmla="*/ 120 h 2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5"/>
                <a:gd name="T13" fmla="*/ 0 h 241"/>
                <a:gd name="T14" fmla="*/ 85 w 85"/>
                <a:gd name="T15" fmla="*/ 241 h 2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" h="241">
                  <a:moveTo>
                    <a:pt x="0" y="120"/>
                  </a:moveTo>
                  <a:lnTo>
                    <a:pt x="80" y="241"/>
                  </a:lnTo>
                  <a:lnTo>
                    <a:pt x="85" y="0"/>
                  </a:lnTo>
                  <a:lnTo>
                    <a:pt x="0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98" name="Freeform 2842"/>
            <p:cNvSpPr>
              <a:spLocks/>
            </p:cNvSpPr>
            <p:nvPr/>
          </p:nvSpPr>
          <p:spPr bwMode="auto">
            <a:xfrm>
              <a:off x="3372" y="2120"/>
              <a:ext cx="24" cy="17"/>
            </a:xfrm>
            <a:custGeom>
              <a:avLst/>
              <a:gdLst>
                <a:gd name="T0" fmla="*/ 81 w 166"/>
                <a:gd name="T1" fmla="*/ 120 h 120"/>
                <a:gd name="T2" fmla="*/ 166 w 166"/>
                <a:gd name="T3" fmla="*/ 0 h 120"/>
                <a:gd name="T4" fmla="*/ 0 w 166"/>
                <a:gd name="T5" fmla="*/ 0 h 120"/>
                <a:gd name="T6" fmla="*/ 81 w 166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6"/>
                <a:gd name="T13" fmla="*/ 0 h 120"/>
                <a:gd name="T14" fmla="*/ 166 w 166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6" h="120">
                  <a:moveTo>
                    <a:pt x="81" y="120"/>
                  </a:moveTo>
                  <a:lnTo>
                    <a:pt x="166" y="0"/>
                  </a:lnTo>
                  <a:lnTo>
                    <a:pt x="0" y="0"/>
                  </a:lnTo>
                  <a:lnTo>
                    <a:pt x="81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899" name="Freeform 2843"/>
            <p:cNvSpPr>
              <a:spLocks/>
            </p:cNvSpPr>
            <p:nvPr/>
          </p:nvSpPr>
          <p:spPr bwMode="auto">
            <a:xfrm>
              <a:off x="3372" y="2120"/>
              <a:ext cx="24" cy="17"/>
            </a:xfrm>
            <a:custGeom>
              <a:avLst/>
              <a:gdLst>
                <a:gd name="T0" fmla="*/ 81 w 166"/>
                <a:gd name="T1" fmla="*/ 120 h 120"/>
                <a:gd name="T2" fmla="*/ 166 w 166"/>
                <a:gd name="T3" fmla="*/ 0 h 120"/>
                <a:gd name="T4" fmla="*/ 0 w 166"/>
                <a:gd name="T5" fmla="*/ 0 h 120"/>
                <a:gd name="T6" fmla="*/ 81 w 166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6"/>
                <a:gd name="T13" fmla="*/ 0 h 120"/>
                <a:gd name="T14" fmla="*/ 166 w 166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6" h="120">
                  <a:moveTo>
                    <a:pt x="81" y="120"/>
                  </a:moveTo>
                  <a:lnTo>
                    <a:pt x="166" y="0"/>
                  </a:lnTo>
                  <a:lnTo>
                    <a:pt x="0" y="0"/>
                  </a:lnTo>
                  <a:lnTo>
                    <a:pt x="81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00" name="Freeform 2844"/>
            <p:cNvSpPr>
              <a:spLocks/>
            </p:cNvSpPr>
            <p:nvPr/>
          </p:nvSpPr>
          <p:spPr bwMode="auto">
            <a:xfrm>
              <a:off x="3372" y="2120"/>
              <a:ext cx="12" cy="34"/>
            </a:xfrm>
            <a:custGeom>
              <a:avLst/>
              <a:gdLst>
                <a:gd name="T0" fmla="*/ 81 w 81"/>
                <a:gd name="T1" fmla="*/ 120 h 241"/>
                <a:gd name="T2" fmla="*/ 0 w 81"/>
                <a:gd name="T3" fmla="*/ 0 h 241"/>
                <a:gd name="T4" fmla="*/ 56 w 81"/>
                <a:gd name="T5" fmla="*/ 241 h 241"/>
                <a:gd name="T6" fmla="*/ 81 w 81"/>
                <a:gd name="T7" fmla="*/ 120 h 2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241"/>
                <a:gd name="T14" fmla="*/ 81 w 81"/>
                <a:gd name="T15" fmla="*/ 241 h 2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241">
                  <a:moveTo>
                    <a:pt x="81" y="120"/>
                  </a:moveTo>
                  <a:lnTo>
                    <a:pt x="0" y="0"/>
                  </a:lnTo>
                  <a:lnTo>
                    <a:pt x="56" y="241"/>
                  </a:lnTo>
                  <a:lnTo>
                    <a:pt x="81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01" name="Freeform 2845"/>
            <p:cNvSpPr>
              <a:spLocks/>
            </p:cNvSpPr>
            <p:nvPr/>
          </p:nvSpPr>
          <p:spPr bwMode="auto">
            <a:xfrm>
              <a:off x="3372" y="2120"/>
              <a:ext cx="12" cy="34"/>
            </a:xfrm>
            <a:custGeom>
              <a:avLst/>
              <a:gdLst>
                <a:gd name="T0" fmla="*/ 81 w 81"/>
                <a:gd name="T1" fmla="*/ 120 h 241"/>
                <a:gd name="T2" fmla="*/ 0 w 81"/>
                <a:gd name="T3" fmla="*/ 0 h 241"/>
                <a:gd name="T4" fmla="*/ 56 w 81"/>
                <a:gd name="T5" fmla="*/ 241 h 241"/>
                <a:gd name="T6" fmla="*/ 81 w 81"/>
                <a:gd name="T7" fmla="*/ 120 h 2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241"/>
                <a:gd name="T14" fmla="*/ 81 w 81"/>
                <a:gd name="T15" fmla="*/ 241 h 2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241">
                  <a:moveTo>
                    <a:pt x="81" y="120"/>
                  </a:moveTo>
                  <a:lnTo>
                    <a:pt x="0" y="0"/>
                  </a:lnTo>
                  <a:lnTo>
                    <a:pt x="56" y="241"/>
                  </a:lnTo>
                  <a:lnTo>
                    <a:pt x="81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02" name="Freeform 2846"/>
            <p:cNvSpPr>
              <a:spLocks/>
            </p:cNvSpPr>
            <p:nvPr/>
          </p:nvSpPr>
          <p:spPr bwMode="auto">
            <a:xfrm>
              <a:off x="3380" y="2137"/>
              <a:ext cx="15" cy="17"/>
            </a:xfrm>
            <a:custGeom>
              <a:avLst/>
              <a:gdLst>
                <a:gd name="T0" fmla="*/ 25 w 105"/>
                <a:gd name="T1" fmla="*/ 0 h 121"/>
                <a:gd name="T2" fmla="*/ 0 w 105"/>
                <a:gd name="T3" fmla="*/ 121 h 121"/>
                <a:gd name="T4" fmla="*/ 105 w 105"/>
                <a:gd name="T5" fmla="*/ 121 h 121"/>
                <a:gd name="T6" fmla="*/ 25 w 105"/>
                <a:gd name="T7" fmla="*/ 0 h 1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"/>
                <a:gd name="T13" fmla="*/ 0 h 121"/>
                <a:gd name="T14" fmla="*/ 105 w 105"/>
                <a:gd name="T15" fmla="*/ 121 h 1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" h="121">
                  <a:moveTo>
                    <a:pt x="25" y="0"/>
                  </a:moveTo>
                  <a:lnTo>
                    <a:pt x="0" y="121"/>
                  </a:lnTo>
                  <a:lnTo>
                    <a:pt x="105" y="12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03" name="Freeform 2847"/>
            <p:cNvSpPr>
              <a:spLocks/>
            </p:cNvSpPr>
            <p:nvPr/>
          </p:nvSpPr>
          <p:spPr bwMode="auto">
            <a:xfrm>
              <a:off x="3380" y="2137"/>
              <a:ext cx="15" cy="17"/>
            </a:xfrm>
            <a:custGeom>
              <a:avLst/>
              <a:gdLst>
                <a:gd name="T0" fmla="*/ 25 w 105"/>
                <a:gd name="T1" fmla="*/ 0 h 121"/>
                <a:gd name="T2" fmla="*/ 0 w 105"/>
                <a:gd name="T3" fmla="*/ 121 h 121"/>
                <a:gd name="T4" fmla="*/ 105 w 105"/>
                <a:gd name="T5" fmla="*/ 121 h 121"/>
                <a:gd name="T6" fmla="*/ 25 w 105"/>
                <a:gd name="T7" fmla="*/ 0 h 1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"/>
                <a:gd name="T13" fmla="*/ 0 h 121"/>
                <a:gd name="T14" fmla="*/ 105 w 105"/>
                <a:gd name="T15" fmla="*/ 121 h 1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" h="121">
                  <a:moveTo>
                    <a:pt x="25" y="0"/>
                  </a:moveTo>
                  <a:lnTo>
                    <a:pt x="0" y="121"/>
                  </a:lnTo>
                  <a:lnTo>
                    <a:pt x="105" y="121"/>
                  </a:lnTo>
                  <a:lnTo>
                    <a:pt x="2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04" name="Freeform 2848"/>
            <p:cNvSpPr>
              <a:spLocks/>
            </p:cNvSpPr>
            <p:nvPr/>
          </p:nvSpPr>
          <p:spPr bwMode="auto">
            <a:xfrm>
              <a:off x="3396" y="2120"/>
              <a:ext cx="18" cy="17"/>
            </a:xfrm>
            <a:custGeom>
              <a:avLst/>
              <a:gdLst>
                <a:gd name="T0" fmla="*/ 62 w 130"/>
                <a:gd name="T1" fmla="*/ 120 h 120"/>
                <a:gd name="T2" fmla="*/ 130 w 130"/>
                <a:gd name="T3" fmla="*/ 0 h 120"/>
                <a:gd name="T4" fmla="*/ 0 w 130"/>
                <a:gd name="T5" fmla="*/ 0 h 120"/>
                <a:gd name="T6" fmla="*/ 62 w 130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20"/>
                <a:gd name="T14" fmla="*/ 130 w 130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20">
                  <a:moveTo>
                    <a:pt x="62" y="120"/>
                  </a:moveTo>
                  <a:lnTo>
                    <a:pt x="130" y="0"/>
                  </a:lnTo>
                  <a:lnTo>
                    <a:pt x="0" y="0"/>
                  </a:lnTo>
                  <a:lnTo>
                    <a:pt x="6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05" name="Freeform 2849"/>
            <p:cNvSpPr>
              <a:spLocks/>
            </p:cNvSpPr>
            <p:nvPr/>
          </p:nvSpPr>
          <p:spPr bwMode="auto">
            <a:xfrm>
              <a:off x="3396" y="2120"/>
              <a:ext cx="18" cy="17"/>
            </a:xfrm>
            <a:custGeom>
              <a:avLst/>
              <a:gdLst>
                <a:gd name="T0" fmla="*/ 62 w 130"/>
                <a:gd name="T1" fmla="*/ 120 h 120"/>
                <a:gd name="T2" fmla="*/ 130 w 130"/>
                <a:gd name="T3" fmla="*/ 0 h 120"/>
                <a:gd name="T4" fmla="*/ 0 w 130"/>
                <a:gd name="T5" fmla="*/ 0 h 120"/>
                <a:gd name="T6" fmla="*/ 62 w 130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20"/>
                <a:gd name="T14" fmla="*/ 130 w 130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20">
                  <a:moveTo>
                    <a:pt x="62" y="120"/>
                  </a:moveTo>
                  <a:lnTo>
                    <a:pt x="130" y="0"/>
                  </a:lnTo>
                  <a:lnTo>
                    <a:pt x="0" y="0"/>
                  </a:lnTo>
                  <a:lnTo>
                    <a:pt x="62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06" name="Freeform 2850"/>
            <p:cNvSpPr>
              <a:spLocks/>
            </p:cNvSpPr>
            <p:nvPr/>
          </p:nvSpPr>
          <p:spPr bwMode="auto">
            <a:xfrm>
              <a:off x="3395" y="2120"/>
              <a:ext cx="10" cy="34"/>
            </a:xfrm>
            <a:custGeom>
              <a:avLst/>
              <a:gdLst>
                <a:gd name="T0" fmla="*/ 67 w 67"/>
                <a:gd name="T1" fmla="*/ 120 h 241"/>
                <a:gd name="T2" fmla="*/ 5 w 67"/>
                <a:gd name="T3" fmla="*/ 0 h 241"/>
                <a:gd name="T4" fmla="*/ 0 w 67"/>
                <a:gd name="T5" fmla="*/ 241 h 241"/>
                <a:gd name="T6" fmla="*/ 67 w 67"/>
                <a:gd name="T7" fmla="*/ 120 h 2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241"/>
                <a:gd name="T14" fmla="*/ 67 w 67"/>
                <a:gd name="T15" fmla="*/ 241 h 2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241">
                  <a:moveTo>
                    <a:pt x="67" y="120"/>
                  </a:moveTo>
                  <a:lnTo>
                    <a:pt x="5" y="0"/>
                  </a:lnTo>
                  <a:lnTo>
                    <a:pt x="0" y="241"/>
                  </a:lnTo>
                  <a:lnTo>
                    <a:pt x="67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07" name="Freeform 2851"/>
            <p:cNvSpPr>
              <a:spLocks/>
            </p:cNvSpPr>
            <p:nvPr/>
          </p:nvSpPr>
          <p:spPr bwMode="auto">
            <a:xfrm>
              <a:off x="3395" y="2120"/>
              <a:ext cx="10" cy="34"/>
            </a:xfrm>
            <a:custGeom>
              <a:avLst/>
              <a:gdLst>
                <a:gd name="T0" fmla="*/ 67 w 67"/>
                <a:gd name="T1" fmla="*/ 120 h 241"/>
                <a:gd name="T2" fmla="*/ 5 w 67"/>
                <a:gd name="T3" fmla="*/ 0 h 241"/>
                <a:gd name="T4" fmla="*/ 0 w 67"/>
                <a:gd name="T5" fmla="*/ 241 h 241"/>
                <a:gd name="T6" fmla="*/ 67 w 67"/>
                <a:gd name="T7" fmla="*/ 120 h 2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241"/>
                <a:gd name="T14" fmla="*/ 67 w 67"/>
                <a:gd name="T15" fmla="*/ 241 h 2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241">
                  <a:moveTo>
                    <a:pt x="67" y="120"/>
                  </a:moveTo>
                  <a:lnTo>
                    <a:pt x="5" y="0"/>
                  </a:lnTo>
                  <a:lnTo>
                    <a:pt x="0" y="241"/>
                  </a:lnTo>
                  <a:lnTo>
                    <a:pt x="67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08" name="Freeform 2852"/>
            <p:cNvSpPr>
              <a:spLocks/>
            </p:cNvSpPr>
            <p:nvPr/>
          </p:nvSpPr>
          <p:spPr bwMode="auto">
            <a:xfrm>
              <a:off x="3395" y="2137"/>
              <a:ext cx="15" cy="17"/>
            </a:xfrm>
            <a:custGeom>
              <a:avLst/>
              <a:gdLst>
                <a:gd name="T0" fmla="*/ 67 w 105"/>
                <a:gd name="T1" fmla="*/ 0 h 121"/>
                <a:gd name="T2" fmla="*/ 0 w 105"/>
                <a:gd name="T3" fmla="*/ 121 h 121"/>
                <a:gd name="T4" fmla="*/ 105 w 105"/>
                <a:gd name="T5" fmla="*/ 121 h 121"/>
                <a:gd name="T6" fmla="*/ 67 w 105"/>
                <a:gd name="T7" fmla="*/ 0 h 1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"/>
                <a:gd name="T13" fmla="*/ 0 h 121"/>
                <a:gd name="T14" fmla="*/ 105 w 105"/>
                <a:gd name="T15" fmla="*/ 121 h 1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" h="121">
                  <a:moveTo>
                    <a:pt x="67" y="0"/>
                  </a:moveTo>
                  <a:lnTo>
                    <a:pt x="0" y="121"/>
                  </a:lnTo>
                  <a:lnTo>
                    <a:pt x="105" y="121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09" name="Freeform 2853"/>
            <p:cNvSpPr>
              <a:spLocks/>
            </p:cNvSpPr>
            <p:nvPr/>
          </p:nvSpPr>
          <p:spPr bwMode="auto">
            <a:xfrm>
              <a:off x="3395" y="2137"/>
              <a:ext cx="15" cy="17"/>
            </a:xfrm>
            <a:custGeom>
              <a:avLst/>
              <a:gdLst>
                <a:gd name="T0" fmla="*/ 67 w 105"/>
                <a:gd name="T1" fmla="*/ 0 h 121"/>
                <a:gd name="T2" fmla="*/ 0 w 105"/>
                <a:gd name="T3" fmla="*/ 121 h 121"/>
                <a:gd name="T4" fmla="*/ 105 w 105"/>
                <a:gd name="T5" fmla="*/ 121 h 121"/>
                <a:gd name="T6" fmla="*/ 67 w 105"/>
                <a:gd name="T7" fmla="*/ 0 h 1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"/>
                <a:gd name="T13" fmla="*/ 0 h 121"/>
                <a:gd name="T14" fmla="*/ 105 w 105"/>
                <a:gd name="T15" fmla="*/ 121 h 1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" h="121">
                  <a:moveTo>
                    <a:pt x="67" y="0"/>
                  </a:moveTo>
                  <a:lnTo>
                    <a:pt x="0" y="121"/>
                  </a:lnTo>
                  <a:lnTo>
                    <a:pt x="105" y="121"/>
                  </a:lnTo>
                  <a:lnTo>
                    <a:pt x="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10" name="Freeform 2854"/>
            <p:cNvSpPr>
              <a:spLocks/>
            </p:cNvSpPr>
            <p:nvPr/>
          </p:nvSpPr>
          <p:spPr bwMode="auto">
            <a:xfrm>
              <a:off x="3405" y="2120"/>
              <a:ext cx="9" cy="34"/>
            </a:xfrm>
            <a:custGeom>
              <a:avLst/>
              <a:gdLst>
                <a:gd name="T0" fmla="*/ 0 w 68"/>
                <a:gd name="T1" fmla="*/ 120 h 241"/>
                <a:gd name="T2" fmla="*/ 38 w 68"/>
                <a:gd name="T3" fmla="*/ 241 h 241"/>
                <a:gd name="T4" fmla="*/ 68 w 68"/>
                <a:gd name="T5" fmla="*/ 0 h 241"/>
                <a:gd name="T6" fmla="*/ 0 w 68"/>
                <a:gd name="T7" fmla="*/ 120 h 2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41"/>
                <a:gd name="T14" fmla="*/ 68 w 68"/>
                <a:gd name="T15" fmla="*/ 241 h 2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41">
                  <a:moveTo>
                    <a:pt x="0" y="120"/>
                  </a:moveTo>
                  <a:lnTo>
                    <a:pt x="38" y="241"/>
                  </a:lnTo>
                  <a:lnTo>
                    <a:pt x="68" y="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11" name="Freeform 2855"/>
            <p:cNvSpPr>
              <a:spLocks/>
            </p:cNvSpPr>
            <p:nvPr/>
          </p:nvSpPr>
          <p:spPr bwMode="auto">
            <a:xfrm>
              <a:off x="3405" y="2120"/>
              <a:ext cx="9" cy="34"/>
            </a:xfrm>
            <a:custGeom>
              <a:avLst/>
              <a:gdLst>
                <a:gd name="T0" fmla="*/ 0 w 68"/>
                <a:gd name="T1" fmla="*/ 120 h 241"/>
                <a:gd name="T2" fmla="*/ 38 w 68"/>
                <a:gd name="T3" fmla="*/ 241 h 241"/>
                <a:gd name="T4" fmla="*/ 68 w 68"/>
                <a:gd name="T5" fmla="*/ 0 h 241"/>
                <a:gd name="T6" fmla="*/ 0 w 68"/>
                <a:gd name="T7" fmla="*/ 120 h 2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41"/>
                <a:gd name="T14" fmla="*/ 68 w 68"/>
                <a:gd name="T15" fmla="*/ 241 h 2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41">
                  <a:moveTo>
                    <a:pt x="0" y="120"/>
                  </a:moveTo>
                  <a:lnTo>
                    <a:pt x="38" y="241"/>
                  </a:lnTo>
                  <a:lnTo>
                    <a:pt x="68" y="0"/>
                  </a:lnTo>
                  <a:lnTo>
                    <a:pt x="0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12" name="Freeform 2856"/>
            <p:cNvSpPr>
              <a:spLocks/>
            </p:cNvSpPr>
            <p:nvPr/>
          </p:nvSpPr>
          <p:spPr bwMode="auto">
            <a:xfrm>
              <a:off x="3380" y="2154"/>
              <a:ext cx="15" cy="29"/>
            </a:xfrm>
            <a:custGeom>
              <a:avLst/>
              <a:gdLst>
                <a:gd name="T0" fmla="*/ 81 w 105"/>
                <a:gd name="T1" fmla="*/ 197 h 197"/>
                <a:gd name="T2" fmla="*/ 105 w 105"/>
                <a:gd name="T3" fmla="*/ 0 h 197"/>
                <a:gd name="T4" fmla="*/ 0 w 105"/>
                <a:gd name="T5" fmla="*/ 0 h 197"/>
                <a:gd name="T6" fmla="*/ 81 w 105"/>
                <a:gd name="T7" fmla="*/ 197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"/>
                <a:gd name="T13" fmla="*/ 0 h 197"/>
                <a:gd name="T14" fmla="*/ 105 w 105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" h="197">
                  <a:moveTo>
                    <a:pt x="81" y="197"/>
                  </a:moveTo>
                  <a:lnTo>
                    <a:pt x="105" y="0"/>
                  </a:lnTo>
                  <a:lnTo>
                    <a:pt x="0" y="0"/>
                  </a:lnTo>
                  <a:lnTo>
                    <a:pt x="81" y="1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13" name="Freeform 2857"/>
            <p:cNvSpPr>
              <a:spLocks/>
            </p:cNvSpPr>
            <p:nvPr/>
          </p:nvSpPr>
          <p:spPr bwMode="auto">
            <a:xfrm>
              <a:off x="3380" y="2154"/>
              <a:ext cx="15" cy="29"/>
            </a:xfrm>
            <a:custGeom>
              <a:avLst/>
              <a:gdLst>
                <a:gd name="T0" fmla="*/ 81 w 105"/>
                <a:gd name="T1" fmla="*/ 197 h 197"/>
                <a:gd name="T2" fmla="*/ 105 w 105"/>
                <a:gd name="T3" fmla="*/ 0 h 197"/>
                <a:gd name="T4" fmla="*/ 0 w 105"/>
                <a:gd name="T5" fmla="*/ 0 h 197"/>
                <a:gd name="T6" fmla="*/ 81 w 105"/>
                <a:gd name="T7" fmla="*/ 197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"/>
                <a:gd name="T13" fmla="*/ 0 h 197"/>
                <a:gd name="T14" fmla="*/ 105 w 105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" h="197">
                  <a:moveTo>
                    <a:pt x="81" y="197"/>
                  </a:moveTo>
                  <a:lnTo>
                    <a:pt x="105" y="0"/>
                  </a:lnTo>
                  <a:lnTo>
                    <a:pt x="0" y="0"/>
                  </a:lnTo>
                  <a:lnTo>
                    <a:pt x="81" y="1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14" name="Freeform 2858"/>
            <p:cNvSpPr>
              <a:spLocks/>
            </p:cNvSpPr>
            <p:nvPr/>
          </p:nvSpPr>
          <p:spPr bwMode="auto">
            <a:xfrm>
              <a:off x="3380" y="2154"/>
              <a:ext cx="20" cy="85"/>
            </a:xfrm>
            <a:custGeom>
              <a:avLst/>
              <a:gdLst>
                <a:gd name="T0" fmla="*/ 81 w 139"/>
                <a:gd name="T1" fmla="*/ 197 h 590"/>
                <a:gd name="T2" fmla="*/ 0 w 139"/>
                <a:gd name="T3" fmla="*/ 0 h 590"/>
                <a:gd name="T4" fmla="*/ 139 w 139"/>
                <a:gd name="T5" fmla="*/ 590 h 590"/>
                <a:gd name="T6" fmla="*/ 81 w 139"/>
                <a:gd name="T7" fmla="*/ 197 h 5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590"/>
                <a:gd name="T14" fmla="*/ 139 w 139"/>
                <a:gd name="T15" fmla="*/ 590 h 5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590">
                  <a:moveTo>
                    <a:pt x="81" y="197"/>
                  </a:moveTo>
                  <a:lnTo>
                    <a:pt x="0" y="0"/>
                  </a:lnTo>
                  <a:lnTo>
                    <a:pt x="139" y="590"/>
                  </a:lnTo>
                  <a:lnTo>
                    <a:pt x="81" y="1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15" name="Freeform 2859"/>
            <p:cNvSpPr>
              <a:spLocks/>
            </p:cNvSpPr>
            <p:nvPr/>
          </p:nvSpPr>
          <p:spPr bwMode="auto">
            <a:xfrm>
              <a:off x="3380" y="2154"/>
              <a:ext cx="20" cy="85"/>
            </a:xfrm>
            <a:custGeom>
              <a:avLst/>
              <a:gdLst>
                <a:gd name="T0" fmla="*/ 81 w 139"/>
                <a:gd name="T1" fmla="*/ 197 h 590"/>
                <a:gd name="T2" fmla="*/ 0 w 139"/>
                <a:gd name="T3" fmla="*/ 0 h 590"/>
                <a:gd name="T4" fmla="*/ 139 w 139"/>
                <a:gd name="T5" fmla="*/ 590 h 590"/>
                <a:gd name="T6" fmla="*/ 81 w 139"/>
                <a:gd name="T7" fmla="*/ 197 h 5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590"/>
                <a:gd name="T14" fmla="*/ 139 w 139"/>
                <a:gd name="T15" fmla="*/ 590 h 5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590">
                  <a:moveTo>
                    <a:pt x="81" y="197"/>
                  </a:moveTo>
                  <a:lnTo>
                    <a:pt x="0" y="0"/>
                  </a:lnTo>
                  <a:lnTo>
                    <a:pt x="139" y="590"/>
                  </a:lnTo>
                  <a:lnTo>
                    <a:pt x="81" y="1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16" name="Freeform 2860"/>
            <p:cNvSpPr>
              <a:spLocks/>
            </p:cNvSpPr>
            <p:nvPr/>
          </p:nvSpPr>
          <p:spPr bwMode="auto">
            <a:xfrm>
              <a:off x="3392" y="2154"/>
              <a:ext cx="8" cy="85"/>
            </a:xfrm>
            <a:custGeom>
              <a:avLst/>
              <a:gdLst>
                <a:gd name="T0" fmla="*/ 0 w 58"/>
                <a:gd name="T1" fmla="*/ 197 h 590"/>
                <a:gd name="T2" fmla="*/ 58 w 58"/>
                <a:gd name="T3" fmla="*/ 590 h 590"/>
                <a:gd name="T4" fmla="*/ 24 w 58"/>
                <a:gd name="T5" fmla="*/ 0 h 590"/>
                <a:gd name="T6" fmla="*/ 0 w 58"/>
                <a:gd name="T7" fmla="*/ 197 h 5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590"/>
                <a:gd name="T14" fmla="*/ 58 w 58"/>
                <a:gd name="T15" fmla="*/ 590 h 5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590">
                  <a:moveTo>
                    <a:pt x="0" y="197"/>
                  </a:moveTo>
                  <a:lnTo>
                    <a:pt x="58" y="590"/>
                  </a:lnTo>
                  <a:lnTo>
                    <a:pt x="24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17" name="Freeform 2861"/>
            <p:cNvSpPr>
              <a:spLocks/>
            </p:cNvSpPr>
            <p:nvPr/>
          </p:nvSpPr>
          <p:spPr bwMode="auto">
            <a:xfrm>
              <a:off x="3392" y="2154"/>
              <a:ext cx="8" cy="85"/>
            </a:xfrm>
            <a:custGeom>
              <a:avLst/>
              <a:gdLst>
                <a:gd name="T0" fmla="*/ 0 w 58"/>
                <a:gd name="T1" fmla="*/ 197 h 590"/>
                <a:gd name="T2" fmla="*/ 58 w 58"/>
                <a:gd name="T3" fmla="*/ 590 h 590"/>
                <a:gd name="T4" fmla="*/ 24 w 58"/>
                <a:gd name="T5" fmla="*/ 0 h 590"/>
                <a:gd name="T6" fmla="*/ 0 w 58"/>
                <a:gd name="T7" fmla="*/ 197 h 5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590"/>
                <a:gd name="T14" fmla="*/ 58 w 58"/>
                <a:gd name="T15" fmla="*/ 590 h 5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590">
                  <a:moveTo>
                    <a:pt x="0" y="197"/>
                  </a:moveTo>
                  <a:lnTo>
                    <a:pt x="58" y="590"/>
                  </a:lnTo>
                  <a:lnTo>
                    <a:pt x="24" y="0"/>
                  </a:lnTo>
                  <a:lnTo>
                    <a:pt x="0" y="1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18" name="Freeform 2862"/>
            <p:cNvSpPr>
              <a:spLocks/>
            </p:cNvSpPr>
            <p:nvPr/>
          </p:nvSpPr>
          <p:spPr bwMode="auto">
            <a:xfrm>
              <a:off x="3395" y="2154"/>
              <a:ext cx="15" cy="29"/>
            </a:xfrm>
            <a:custGeom>
              <a:avLst/>
              <a:gdLst>
                <a:gd name="T0" fmla="*/ 46 w 105"/>
                <a:gd name="T1" fmla="*/ 197 h 197"/>
                <a:gd name="T2" fmla="*/ 105 w 105"/>
                <a:gd name="T3" fmla="*/ 0 h 197"/>
                <a:gd name="T4" fmla="*/ 0 w 105"/>
                <a:gd name="T5" fmla="*/ 0 h 197"/>
                <a:gd name="T6" fmla="*/ 46 w 105"/>
                <a:gd name="T7" fmla="*/ 197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"/>
                <a:gd name="T13" fmla="*/ 0 h 197"/>
                <a:gd name="T14" fmla="*/ 105 w 105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" h="197">
                  <a:moveTo>
                    <a:pt x="46" y="197"/>
                  </a:moveTo>
                  <a:lnTo>
                    <a:pt x="105" y="0"/>
                  </a:lnTo>
                  <a:lnTo>
                    <a:pt x="0" y="0"/>
                  </a:lnTo>
                  <a:lnTo>
                    <a:pt x="46" y="1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19" name="Freeform 2863"/>
            <p:cNvSpPr>
              <a:spLocks/>
            </p:cNvSpPr>
            <p:nvPr/>
          </p:nvSpPr>
          <p:spPr bwMode="auto">
            <a:xfrm>
              <a:off x="3395" y="2154"/>
              <a:ext cx="15" cy="29"/>
            </a:xfrm>
            <a:custGeom>
              <a:avLst/>
              <a:gdLst>
                <a:gd name="T0" fmla="*/ 46 w 105"/>
                <a:gd name="T1" fmla="*/ 197 h 197"/>
                <a:gd name="T2" fmla="*/ 105 w 105"/>
                <a:gd name="T3" fmla="*/ 0 h 197"/>
                <a:gd name="T4" fmla="*/ 0 w 105"/>
                <a:gd name="T5" fmla="*/ 0 h 197"/>
                <a:gd name="T6" fmla="*/ 46 w 105"/>
                <a:gd name="T7" fmla="*/ 197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"/>
                <a:gd name="T13" fmla="*/ 0 h 197"/>
                <a:gd name="T14" fmla="*/ 105 w 105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" h="197">
                  <a:moveTo>
                    <a:pt x="46" y="197"/>
                  </a:moveTo>
                  <a:lnTo>
                    <a:pt x="105" y="0"/>
                  </a:lnTo>
                  <a:lnTo>
                    <a:pt x="0" y="0"/>
                  </a:lnTo>
                  <a:lnTo>
                    <a:pt x="46" y="1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20" name="Freeform 2864"/>
            <p:cNvSpPr>
              <a:spLocks/>
            </p:cNvSpPr>
            <p:nvPr/>
          </p:nvSpPr>
          <p:spPr bwMode="auto">
            <a:xfrm>
              <a:off x="3395" y="2154"/>
              <a:ext cx="7" cy="85"/>
            </a:xfrm>
            <a:custGeom>
              <a:avLst/>
              <a:gdLst>
                <a:gd name="T0" fmla="*/ 46 w 46"/>
                <a:gd name="T1" fmla="*/ 197 h 590"/>
                <a:gd name="T2" fmla="*/ 0 w 46"/>
                <a:gd name="T3" fmla="*/ 0 h 590"/>
                <a:gd name="T4" fmla="*/ 34 w 46"/>
                <a:gd name="T5" fmla="*/ 590 h 590"/>
                <a:gd name="T6" fmla="*/ 46 w 46"/>
                <a:gd name="T7" fmla="*/ 197 h 5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590"/>
                <a:gd name="T14" fmla="*/ 46 w 46"/>
                <a:gd name="T15" fmla="*/ 590 h 5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590">
                  <a:moveTo>
                    <a:pt x="46" y="197"/>
                  </a:moveTo>
                  <a:lnTo>
                    <a:pt x="0" y="0"/>
                  </a:lnTo>
                  <a:lnTo>
                    <a:pt x="34" y="590"/>
                  </a:lnTo>
                  <a:lnTo>
                    <a:pt x="46" y="1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21" name="Freeform 2865"/>
            <p:cNvSpPr>
              <a:spLocks/>
            </p:cNvSpPr>
            <p:nvPr/>
          </p:nvSpPr>
          <p:spPr bwMode="auto">
            <a:xfrm>
              <a:off x="3395" y="2154"/>
              <a:ext cx="7" cy="85"/>
            </a:xfrm>
            <a:custGeom>
              <a:avLst/>
              <a:gdLst>
                <a:gd name="T0" fmla="*/ 46 w 46"/>
                <a:gd name="T1" fmla="*/ 197 h 590"/>
                <a:gd name="T2" fmla="*/ 0 w 46"/>
                <a:gd name="T3" fmla="*/ 0 h 590"/>
                <a:gd name="T4" fmla="*/ 34 w 46"/>
                <a:gd name="T5" fmla="*/ 590 h 590"/>
                <a:gd name="T6" fmla="*/ 46 w 46"/>
                <a:gd name="T7" fmla="*/ 197 h 5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590"/>
                <a:gd name="T14" fmla="*/ 46 w 46"/>
                <a:gd name="T15" fmla="*/ 590 h 5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590">
                  <a:moveTo>
                    <a:pt x="46" y="197"/>
                  </a:moveTo>
                  <a:lnTo>
                    <a:pt x="0" y="0"/>
                  </a:lnTo>
                  <a:lnTo>
                    <a:pt x="34" y="590"/>
                  </a:lnTo>
                  <a:lnTo>
                    <a:pt x="46" y="1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22" name="Freeform 2866"/>
            <p:cNvSpPr>
              <a:spLocks/>
            </p:cNvSpPr>
            <p:nvPr/>
          </p:nvSpPr>
          <p:spPr bwMode="auto">
            <a:xfrm>
              <a:off x="3400" y="2154"/>
              <a:ext cx="10" cy="85"/>
            </a:xfrm>
            <a:custGeom>
              <a:avLst/>
              <a:gdLst>
                <a:gd name="T0" fmla="*/ 12 w 71"/>
                <a:gd name="T1" fmla="*/ 197 h 590"/>
                <a:gd name="T2" fmla="*/ 0 w 71"/>
                <a:gd name="T3" fmla="*/ 590 h 590"/>
                <a:gd name="T4" fmla="*/ 71 w 71"/>
                <a:gd name="T5" fmla="*/ 0 h 590"/>
                <a:gd name="T6" fmla="*/ 12 w 71"/>
                <a:gd name="T7" fmla="*/ 197 h 5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590"/>
                <a:gd name="T14" fmla="*/ 71 w 71"/>
                <a:gd name="T15" fmla="*/ 590 h 5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590">
                  <a:moveTo>
                    <a:pt x="12" y="197"/>
                  </a:moveTo>
                  <a:lnTo>
                    <a:pt x="0" y="590"/>
                  </a:lnTo>
                  <a:lnTo>
                    <a:pt x="71" y="0"/>
                  </a:lnTo>
                  <a:lnTo>
                    <a:pt x="12" y="1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923" name="Rectangle 2867"/>
            <p:cNvSpPr>
              <a:spLocks noChangeArrowheads="1"/>
            </p:cNvSpPr>
            <p:nvPr/>
          </p:nvSpPr>
          <p:spPr bwMode="auto">
            <a:xfrm>
              <a:off x="524" y="1752"/>
              <a:ext cx="1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b="0" i="1">
                  <a:solidFill>
                    <a:srgbClr val="000000"/>
                  </a:solidFill>
                </a:rPr>
                <a:t>M</a:t>
              </a:r>
              <a:r>
                <a:rPr lang="en-US" altLang="zh-CN" sz="2000" b="0" baseline="-25000">
                  <a:solidFill>
                    <a:srgbClr val="000000"/>
                  </a:solidFill>
                </a:rPr>
                <a:t>e</a:t>
              </a:r>
              <a:endParaRPr lang="en-US" altLang="zh-CN" sz="2000"/>
            </a:p>
          </p:txBody>
        </p:sp>
        <p:sp>
          <p:nvSpPr>
            <p:cNvPr id="26924" name="Rectangle 2869"/>
            <p:cNvSpPr>
              <a:spLocks noChangeArrowheads="1"/>
            </p:cNvSpPr>
            <p:nvPr/>
          </p:nvSpPr>
          <p:spPr bwMode="auto">
            <a:xfrm>
              <a:off x="3299" y="1650"/>
              <a:ext cx="4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b="0" i="1">
                  <a:solidFill>
                    <a:srgbClr val="000000"/>
                  </a:solidFill>
                </a:rPr>
                <a:t>M</a:t>
              </a:r>
              <a:r>
                <a:rPr lang="en-US" altLang="zh-CN" sz="2000" b="0" baseline="-25000">
                  <a:solidFill>
                    <a:srgbClr val="000000"/>
                  </a:solidFill>
                </a:rPr>
                <a:t>e</a:t>
              </a:r>
              <a:endParaRPr lang="en-US" altLang="zh-CN" sz="2000"/>
            </a:p>
          </p:txBody>
        </p:sp>
        <p:sp>
          <p:nvSpPr>
            <p:cNvPr id="26925" name="Freeform 2871"/>
            <p:cNvSpPr>
              <a:spLocks/>
            </p:cNvSpPr>
            <p:nvPr/>
          </p:nvSpPr>
          <p:spPr bwMode="auto">
            <a:xfrm>
              <a:off x="3400" y="2154"/>
              <a:ext cx="10" cy="85"/>
            </a:xfrm>
            <a:custGeom>
              <a:avLst/>
              <a:gdLst>
                <a:gd name="T0" fmla="*/ 12 w 71"/>
                <a:gd name="T1" fmla="*/ 197 h 590"/>
                <a:gd name="T2" fmla="*/ 0 w 71"/>
                <a:gd name="T3" fmla="*/ 590 h 590"/>
                <a:gd name="T4" fmla="*/ 71 w 71"/>
                <a:gd name="T5" fmla="*/ 0 h 590"/>
                <a:gd name="T6" fmla="*/ 12 w 71"/>
                <a:gd name="T7" fmla="*/ 197 h 5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590"/>
                <a:gd name="T14" fmla="*/ 71 w 71"/>
                <a:gd name="T15" fmla="*/ 590 h 5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590">
                  <a:moveTo>
                    <a:pt x="12" y="197"/>
                  </a:moveTo>
                  <a:lnTo>
                    <a:pt x="0" y="590"/>
                  </a:lnTo>
                  <a:lnTo>
                    <a:pt x="71" y="0"/>
                  </a:lnTo>
                  <a:lnTo>
                    <a:pt x="12" y="1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04839" y="278717"/>
            <a:ext cx="10310088" cy="890165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第一节  概 述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904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2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92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92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 build="p" autoUpdateAnimBg="0"/>
      <p:bldP spid="92177" grpId="0" autoUpdateAnimBg="0"/>
      <p:bldP spid="921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sz="2800" dirty="0">
                <a:solidFill>
                  <a:srgbClr val="008080"/>
                </a:solidFill>
                <a:ea typeface="黑体" panose="02010609060101010101" pitchFamily="49" charset="-122"/>
              </a:rPr>
              <a:t>圆轴扭转变形</a:t>
            </a:r>
          </a:p>
        </p:txBody>
      </p:sp>
      <p:pic>
        <p:nvPicPr>
          <p:cNvPr id="253961" name="扭转变形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485" y="2204977"/>
            <a:ext cx="5000264" cy="375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283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39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539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96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53961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451413" y="4578430"/>
            <a:ext cx="1121586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本章研究杆件发生除</a:t>
            </a:r>
            <a:r>
              <a:rPr lang="zh-CN" altLang="en-US" sz="24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扭转变形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外，其它变形可忽略的情况，并且以圆截面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实心圆截面或空心圆截面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杆为主要研究对象。此外，所研究的问题限于杆在线弹性范围内工作的情况。</a:t>
            </a:r>
          </a:p>
        </p:txBody>
      </p:sp>
      <p:pic>
        <p:nvPicPr>
          <p:cNvPr id="28675" name="Picture 3561" descr="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167" y="348930"/>
            <a:ext cx="7417143" cy="4050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9304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 descr="新闻纸"/>
          <p:cNvSpPr txBox="1">
            <a:spLocks noChangeArrowheads="1"/>
          </p:cNvSpPr>
          <p:nvPr/>
        </p:nvSpPr>
        <p:spPr bwMode="auto">
          <a:xfrm>
            <a:off x="3009417" y="321037"/>
            <a:ext cx="49756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第二节  薄壁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圆筒的扭转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487320" y="1105704"/>
            <a:ext cx="6019800" cy="787400"/>
            <a:chOff x="340" y="854"/>
            <a:chExt cx="3792" cy="496"/>
          </a:xfrm>
        </p:grpSpPr>
        <p:sp>
          <p:nvSpPr>
            <p:cNvPr id="29866" name="Text Box 6"/>
            <p:cNvSpPr txBox="1">
              <a:spLocks noChangeArrowheads="1"/>
            </p:cNvSpPr>
            <p:nvPr/>
          </p:nvSpPr>
          <p:spPr bwMode="auto">
            <a:xfrm>
              <a:off x="340" y="981"/>
              <a:ext cx="37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薄壁圆筒</a:t>
              </a: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——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通常指      </a:t>
              </a:r>
              <a:r>
                <a:rPr lang="zh-CN" altLang="en-US" sz="24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的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圆筒</a:t>
              </a:r>
            </a:p>
          </p:txBody>
        </p:sp>
        <p:graphicFrame>
          <p:nvGraphicFramePr>
            <p:cNvPr id="102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3629506"/>
                </p:ext>
              </p:extLst>
            </p:nvPr>
          </p:nvGraphicFramePr>
          <p:xfrm>
            <a:off x="2212" y="854"/>
            <a:ext cx="576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公式" r:id="rId3" imgW="457200" imgH="393480" progId="Equation.3">
                    <p:embed/>
                  </p:oleObj>
                </mc:Choice>
                <mc:Fallback>
                  <p:oleObj name="公式" r:id="rId3" imgW="457200" imgH="393480" progId="Equation.3">
                    <p:embed/>
                    <p:pic>
                      <p:nvPicPr>
                        <p:cNvPr id="1027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2" y="854"/>
                          <a:ext cx="576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979271" y="5347505"/>
            <a:ext cx="8293443" cy="1226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 dirty="0">
                <a:latin typeface="黑体" panose="02010609060101010101" pitchFamily="49" charset="-122"/>
              </a:rPr>
              <a:t>    </a:t>
            </a:r>
            <a:r>
              <a:rPr lang="zh-CN" altLang="en-US" sz="2400" b="0" dirty="0">
                <a:latin typeface="黑体" panose="02010609060101010101" pitchFamily="49" charset="-122"/>
              </a:rPr>
              <a:t>当其两端面上作用有外力偶矩时，任一横截面上的内力偶矩</a:t>
            </a:r>
            <a:r>
              <a:rPr lang="en-US" altLang="zh-CN" sz="2400" b="0" dirty="0">
                <a:latin typeface="Arial" panose="020B0604020202020204" pitchFamily="34" charset="0"/>
              </a:rPr>
              <a:t>——</a:t>
            </a:r>
            <a:r>
              <a:rPr lang="zh-CN" altLang="en-US" sz="2400" b="0" dirty="0">
                <a:solidFill>
                  <a:srgbClr val="0000CC"/>
                </a:solidFill>
                <a:latin typeface="黑体" panose="02010609060101010101" pitchFamily="49" charset="-122"/>
              </a:rPr>
              <a:t>扭矩</a:t>
            </a:r>
            <a:endParaRPr lang="zh-CN" altLang="en-US" sz="2400" b="0" dirty="0"/>
          </a:p>
        </p:txBody>
      </p:sp>
      <p:graphicFrame>
        <p:nvGraphicFramePr>
          <p:cNvPr id="931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522403"/>
              </p:ext>
            </p:extLst>
          </p:nvPr>
        </p:nvGraphicFramePr>
        <p:xfrm>
          <a:off x="4240956" y="5960762"/>
          <a:ext cx="9715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公式" r:id="rId5" imgW="482400" imgH="228600" progId="Equation.3">
                  <p:embed/>
                </p:oleObj>
              </mc:Choice>
              <mc:Fallback>
                <p:oleObj name="公式" r:id="rId5" imgW="482400" imgH="228600" progId="Equation.3">
                  <p:embed/>
                  <p:pic>
                    <p:nvPicPr>
                      <p:cNvPr id="931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956" y="5960762"/>
                        <a:ext cx="9715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860"/>
          <p:cNvGrpSpPr>
            <a:grpSpLocks/>
          </p:cNvGrpSpPr>
          <p:nvPr/>
        </p:nvGrpSpPr>
        <p:grpSpPr bwMode="auto">
          <a:xfrm>
            <a:off x="2495551" y="3789364"/>
            <a:ext cx="2589213" cy="1773238"/>
            <a:chOff x="240" y="3194"/>
            <a:chExt cx="1631" cy="1117"/>
          </a:xfrm>
        </p:grpSpPr>
        <p:sp>
          <p:nvSpPr>
            <p:cNvPr id="1747" name="Line 665"/>
            <p:cNvSpPr>
              <a:spLocks noChangeShapeType="1"/>
            </p:cNvSpPr>
            <p:nvPr/>
          </p:nvSpPr>
          <p:spPr bwMode="auto">
            <a:xfrm flipH="1">
              <a:off x="680" y="4092"/>
              <a:ext cx="76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" name="Freeform 666"/>
            <p:cNvSpPr>
              <a:spLocks/>
            </p:cNvSpPr>
            <p:nvPr/>
          </p:nvSpPr>
          <p:spPr bwMode="auto">
            <a:xfrm>
              <a:off x="1446" y="4082"/>
              <a:ext cx="9" cy="20"/>
            </a:xfrm>
            <a:custGeom>
              <a:avLst/>
              <a:gdLst>
                <a:gd name="T0" fmla="*/ 0 w 58"/>
                <a:gd name="T1" fmla="*/ 57 h 115"/>
                <a:gd name="T2" fmla="*/ 0 w 58"/>
                <a:gd name="T3" fmla="*/ 0 h 115"/>
                <a:gd name="T4" fmla="*/ 13 w 58"/>
                <a:gd name="T5" fmla="*/ 1 h 115"/>
                <a:gd name="T6" fmla="*/ 26 w 58"/>
                <a:gd name="T7" fmla="*/ 5 h 115"/>
                <a:gd name="T8" fmla="*/ 36 w 58"/>
                <a:gd name="T9" fmla="*/ 12 h 115"/>
                <a:gd name="T10" fmla="*/ 46 w 58"/>
                <a:gd name="T11" fmla="*/ 22 h 115"/>
                <a:gd name="T12" fmla="*/ 52 w 58"/>
                <a:gd name="T13" fmla="*/ 32 h 115"/>
                <a:gd name="T14" fmla="*/ 57 w 58"/>
                <a:gd name="T15" fmla="*/ 44 h 115"/>
                <a:gd name="T16" fmla="*/ 58 w 58"/>
                <a:gd name="T17" fmla="*/ 57 h 115"/>
                <a:gd name="T18" fmla="*/ 57 w 58"/>
                <a:gd name="T19" fmla="*/ 71 h 115"/>
                <a:gd name="T20" fmla="*/ 52 w 58"/>
                <a:gd name="T21" fmla="*/ 83 h 115"/>
                <a:gd name="T22" fmla="*/ 46 w 58"/>
                <a:gd name="T23" fmla="*/ 93 h 115"/>
                <a:gd name="T24" fmla="*/ 36 w 58"/>
                <a:gd name="T25" fmla="*/ 103 h 115"/>
                <a:gd name="T26" fmla="*/ 26 w 58"/>
                <a:gd name="T27" fmla="*/ 110 h 115"/>
                <a:gd name="T28" fmla="*/ 13 w 58"/>
                <a:gd name="T29" fmla="*/ 114 h 115"/>
                <a:gd name="T30" fmla="*/ 0 w 58"/>
                <a:gd name="T31" fmla="*/ 115 h 115"/>
                <a:gd name="T32" fmla="*/ 0 w 58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5"/>
                <a:gd name="T53" fmla="*/ 58 w 58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5">
                  <a:moveTo>
                    <a:pt x="0" y="57"/>
                  </a:moveTo>
                  <a:lnTo>
                    <a:pt x="0" y="0"/>
                  </a:lnTo>
                  <a:lnTo>
                    <a:pt x="13" y="1"/>
                  </a:lnTo>
                  <a:lnTo>
                    <a:pt x="26" y="5"/>
                  </a:lnTo>
                  <a:lnTo>
                    <a:pt x="36" y="12"/>
                  </a:lnTo>
                  <a:lnTo>
                    <a:pt x="46" y="22"/>
                  </a:lnTo>
                  <a:lnTo>
                    <a:pt x="52" y="32"/>
                  </a:lnTo>
                  <a:lnTo>
                    <a:pt x="57" y="44"/>
                  </a:lnTo>
                  <a:lnTo>
                    <a:pt x="58" y="57"/>
                  </a:lnTo>
                  <a:lnTo>
                    <a:pt x="57" y="71"/>
                  </a:lnTo>
                  <a:lnTo>
                    <a:pt x="52" y="83"/>
                  </a:lnTo>
                  <a:lnTo>
                    <a:pt x="46" y="93"/>
                  </a:lnTo>
                  <a:lnTo>
                    <a:pt x="36" y="103"/>
                  </a:lnTo>
                  <a:lnTo>
                    <a:pt x="26" y="110"/>
                  </a:lnTo>
                  <a:lnTo>
                    <a:pt x="13" y="114"/>
                  </a:lnTo>
                  <a:lnTo>
                    <a:pt x="0" y="11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9" name="Freeform 667"/>
            <p:cNvSpPr>
              <a:spLocks/>
            </p:cNvSpPr>
            <p:nvPr/>
          </p:nvSpPr>
          <p:spPr bwMode="auto">
            <a:xfrm>
              <a:off x="1446" y="4082"/>
              <a:ext cx="9" cy="20"/>
            </a:xfrm>
            <a:custGeom>
              <a:avLst/>
              <a:gdLst>
                <a:gd name="T0" fmla="*/ 0 w 58"/>
                <a:gd name="T1" fmla="*/ 0 h 115"/>
                <a:gd name="T2" fmla="*/ 13 w 58"/>
                <a:gd name="T3" fmla="*/ 1 h 115"/>
                <a:gd name="T4" fmla="*/ 26 w 58"/>
                <a:gd name="T5" fmla="*/ 5 h 115"/>
                <a:gd name="T6" fmla="*/ 36 w 58"/>
                <a:gd name="T7" fmla="*/ 12 h 115"/>
                <a:gd name="T8" fmla="*/ 46 w 58"/>
                <a:gd name="T9" fmla="*/ 22 h 115"/>
                <a:gd name="T10" fmla="*/ 52 w 58"/>
                <a:gd name="T11" fmla="*/ 32 h 115"/>
                <a:gd name="T12" fmla="*/ 57 w 58"/>
                <a:gd name="T13" fmla="*/ 44 h 115"/>
                <a:gd name="T14" fmla="*/ 58 w 58"/>
                <a:gd name="T15" fmla="*/ 57 h 115"/>
                <a:gd name="T16" fmla="*/ 57 w 58"/>
                <a:gd name="T17" fmla="*/ 71 h 115"/>
                <a:gd name="T18" fmla="*/ 52 w 58"/>
                <a:gd name="T19" fmla="*/ 83 h 115"/>
                <a:gd name="T20" fmla="*/ 46 w 58"/>
                <a:gd name="T21" fmla="*/ 93 h 115"/>
                <a:gd name="T22" fmla="*/ 36 w 58"/>
                <a:gd name="T23" fmla="*/ 103 h 115"/>
                <a:gd name="T24" fmla="*/ 26 w 58"/>
                <a:gd name="T25" fmla="*/ 110 h 115"/>
                <a:gd name="T26" fmla="*/ 13 w 58"/>
                <a:gd name="T27" fmla="*/ 114 h 115"/>
                <a:gd name="T28" fmla="*/ 0 w 58"/>
                <a:gd name="T29" fmla="*/ 115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5"/>
                <a:gd name="T47" fmla="*/ 58 w 58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5">
                  <a:moveTo>
                    <a:pt x="0" y="0"/>
                  </a:moveTo>
                  <a:lnTo>
                    <a:pt x="13" y="1"/>
                  </a:lnTo>
                  <a:lnTo>
                    <a:pt x="26" y="5"/>
                  </a:lnTo>
                  <a:lnTo>
                    <a:pt x="36" y="12"/>
                  </a:lnTo>
                  <a:lnTo>
                    <a:pt x="46" y="22"/>
                  </a:lnTo>
                  <a:lnTo>
                    <a:pt x="52" y="32"/>
                  </a:lnTo>
                  <a:lnTo>
                    <a:pt x="57" y="44"/>
                  </a:lnTo>
                  <a:lnTo>
                    <a:pt x="58" y="57"/>
                  </a:lnTo>
                  <a:lnTo>
                    <a:pt x="57" y="71"/>
                  </a:lnTo>
                  <a:lnTo>
                    <a:pt x="52" y="83"/>
                  </a:lnTo>
                  <a:lnTo>
                    <a:pt x="46" y="93"/>
                  </a:lnTo>
                  <a:lnTo>
                    <a:pt x="36" y="103"/>
                  </a:lnTo>
                  <a:lnTo>
                    <a:pt x="26" y="110"/>
                  </a:lnTo>
                  <a:lnTo>
                    <a:pt x="13" y="114"/>
                  </a:lnTo>
                  <a:lnTo>
                    <a:pt x="0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0" name="Freeform 668"/>
            <p:cNvSpPr>
              <a:spLocks/>
            </p:cNvSpPr>
            <p:nvPr/>
          </p:nvSpPr>
          <p:spPr bwMode="auto">
            <a:xfrm>
              <a:off x="680" y="4082"/>
              <a:ext cx="766" cy="20"/>
            </a:xfrm>
            <a:custGeom>
              <a:avLst/>
              <a:gdLst>
                <a:gd name="T0" fmla="*/ 4596 w 4596"/>
                <a:gd name="T1" fmla="*/ 115 h 115"/>
                <a:gd name="T2" fmla="*/ 4596 w 4596"/>
                <a:gd name="T3" fmla="*/ 57 h 115"/>
                <a:gd name="T4" fmla="*/ 4596 w 4596"/>
                <a:gd name="T5" fmla="*/ 0 h 115"/>
                <a:gd name="T6" fmla="*/ 0 w 4596"/>
                <a:gd name="T7" fmla="*/ 0 h 115"/>
                <a:gd name="T8" fmla="*/ 0 w 4596"/>
                <a:gd name="T9" fmla="*/ 57 h 115"/>
                <a:gd name="T10" fmla="*/ 0 w 4596"/>
                <a:gd name="T11" fmla="*/ 115 h 115"/>
                <a:gd name="T12" fmla="*/ 4596 w 4596"/>
                <a:gd name="T13" fmla="*/ 115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96"/>
                <a:gd name="T22" fmla="*/ 0 h 115"/>
                <a:gd name="T23" fmla="*/ 4596 w 4596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96" h="115">
                  <a:moveTo>
                    <a:pt x="4596" y="115"/>
                  </a:moveTo>
                  <a:lnTo>
                    <a:pt x="4596" y="57"/>
                  </a:lnTo>
                  <a:lnTo>
                    <a:pt x="4596" y="0"/>
                  </a:lnTo>
                  <a:lnTo>
                    <a:pt x="0" y="0"/>
                  </a:lnTo>
                  <a:lnTo>
                    <a:pt x="0" y="57"/>
                  </a:lnTo>
                  <a:lnTo>
                    <a:pt x="0" y="115"/>
                  </a:lnTo>
                  <a:lnTo>
                    <a:pt x="4596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1" name="Freeform 669"/>
            <p:cNvSpPr>
              <a:spLocks/>
            </p:cNvSpPr>
            <p:nvPr/>
          </p:nvSpPr>
          <p:spPr bwMode="auto">
            <a:xfrm>
              <a:off x="680" y="4082"/>
              <a:ext cx="766" cy="20"/>
            </a:xfrm>
            <a:custGeom>
              <a:avLst/>
              <a:gdLst>
                <a:gd name="T0" fmla="*/ 4596 w 4596"/>
                <a:gd name="T1" fmla="*/ 115 h 115"/>
                <a:gd name="T2" fmla="*/ 4596 w 4596"/>
                <a:gd name="T3" fmla="*/ 57 h 115"/>
                <a:gd name="T4" fmla="*/ 4596 w 4596"/>
                <a:gd name="T5" fmla="*/ 0 h 115"/>
                <a:gd name="T6" fmla="*/ 0 w 4596"/>
                <a:gd name="T7" fmla="*/ 0 h 115"/>
                <a:gd name="T8" fmla="*/ 0 w 4596"/>
                <a:gd name="T9" fmla="*/ 57 h 115"/>
                <a:gd name="T10" fmla="*/ 0 w 4596"/>
                <a:gd name="T11" fmla="*/ 115 h 115"/>
                <a:gd name="T12" fmla="*/ 4596 w 4596"/>
                <a:gd name="T13" fmla="*/ 115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96"/>
                <a:gd name="T22" fmla="*/ 0 h 115"/>
                <a:gd name="T23" fmla="*/ 4596 w 4596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96" h="115">
                  <a:moveTo>
                    <a:pt x="4596" y="115"/>
                  </a:moveTo>
                  <a:lnTo>
                    <a:pt x="4596" y="57"/>
                  </a:lnTo>
                  <a:lnTo>
                    <a:pt x="4596" y="0"/>
                  </a:lnTo>
                  <a:lnTo>
                    <a:pt x="0" y="0"/>
                  </a:lnTo>
                  <a:lnTo>
                    <a:pt x="0" y="57"/>
                  </a:lnTo>
                  <a:lnTo>
                    <a:pt x="0" y="115"/>
                  </a:lnTo>
                  <a:lnTo>
                    <a:pt x="4596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2" name="Freeform 670"/>
            <p:cNvSpPr>
              <a:spLocks/>
            </p:cNvSpPr>
            <p:nvPr/>
          </p:nvSpPr>
          <p:spPr bwMode="auto">
            <a:xfrm>
              <a:off x="670" y="4082"/>
              <a:ext cx="10" cy="20"/>
            </a:xfrm>
            <a:custGeom>
              <a:avLst/>
              <a:gdLst>
                <a:gd name="T0" fmla="*/ 58 w 58"/>
                <a:gd name="T1" fmla="*/ 57 h 115"/>
                <a:gd name="T2" fmla="*/ 58 w 58"/>
                <a:gd name="T3" fmla="*/ 115 h 115"/>
                <a:gd name="T4" fmla="*/ 45 w 58"/>
                <a:gd name="T5" fmla="*/ 114 h 115"/>
                <a:gd name="T6" fmla="*/ 33 w 58"/>
                <a:gd name="T7" fmla="*/ 110 h 115"/>
                <a:gd name="T8" fmla="*/ 23 w 58"/>
                <a:gd name="T9" fmla="*/ 103 h 115"/>
                <a:gd name="T10" fmla="*/ 13 w 58"/>
                <a:gd name="T11" fmla="*/ 93 h 115"/>
                <a:gd name="T12" fmla="*/ 6 w 58"/>
                <a:gd name="T13" fmla="*/ 83 h 115"/>
                <a:gd name="T14" fmla="*/ 1 w 58"/>
                <a:gd name="T15" fmla="*/ 71 h 115"/>
                <a:gd name="T16" fmla="*/ 0 w 58"/>
                <a:gd name="T17" fmla="*/ 57 h 115"/>
                <a:gd name="T18" fmla="*/ 1 w 58"/>
                <a:gd name="T19" fmla="*/ 44 h 115"/>
                <a:gd name="T20" fmla="*/ 6 w 58"/>
                <a:gd name="T21" fmla="*/ 32 h 115"/>
                <a:gd name="T22" fmla="*/ 13 w 58"/>
                <a:gd name="T23" fmla="*/ 22 h 115"/>
                <a:gd name="T24" fmla="*/ 23 w 58"/>
                <a:gd name="T25" fmla="*/ 12 h 115"/>
                <a:gd name="T26" fmla="*/ 33 w 58"/>
                <a:gd name="T27" fmla="*/ 5 h 115"/>
                <a:gd name="T28" fmla="*/ 45 w 58"/>
                <a:gd name="T29" fmla="*/ 1 h 115"/>
                <a:gd name="T30" fmla="*/ 58 w 58"/>
                <a:gd name="T31" fmla="*/ 0 h 115"/>
                <a:gd name="T32" fmla="*/ 58 w 58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5"/>
                <a:gd name="T53" fmla="*/ 58 w 58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5">
                  <a:moveTo>
                    <a:pt x="58" y="57"/>
                  </a:moveTo>
                  <a:lnTo>
                    <a:pt x="58" y="115"/>
                  </a:lnTo>
                  <a:lnTo>
                    <a:pt x="45" y="114"/>
                  </a:lnTo>
                  <a:lnTo>
                    <a:pt x="33" y="110"/>
                  </a:lnTo>
                  <a:lnTo>
                    <a:pt x="23" y="103"/>
                  </a:lnTo>
                  <a:lnTo>
                    <a:pt x="13" y="93"/>
                  </a:lnTo>
                  <a:lnTo>
                    <a:pt x="6" y="83"/>
                  </a:lnTo>
                  <a:lnTo>
                    <a:pt x="1" y="71"/>
                  </a:lnTo>
                  <a:lnTo>
                    <a:pt x="0" y="57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3" y="22"/>
                  </a:lnTo>
                  <a:lnTo>
                    <a:pt x="23" y="12"/>
                  </a:lnTo>
                  <a:lnTo>
                    <a:pt x="33" y="5"/>
                  </a:lnTo>
                  <a:lnTo>
                    <a:pt x="45" y="1"/>
                  </a:lnTo>
                  <a:lnTo>
                    <a:pt x="58" y="0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3" name="Freeform 671"/>
            <p:cNvSpPr>
              <a:spLocks/>
            </p:cNvSpPr>
            <p:nvPr/>
          </p:nvSpPr>
          <p:spPr bwMode="auto">
            <a:xfrm>
              <a:off x="670" y="4082"/>
              <a:ext cx="10" cy="20"/>
            </a:xfrm>
            <a:custGeom>
              <a:avLst/>
              <a:gdLst>
                <a:gd name="T0" fmla="*/ 58 w 58"/>
                <a:gd name="T1" fmla="*/ 115 h 115"/>
                <a:gd name="T2" fmla="*/ 45 w 58"/>
                <a:gd name="T3" fmla="*/ 114 h 115"/>
                <a:gd name="T4" fmla="*/ 33 w 58"/>
                <a:gd name="T5" fmla="*/ 110 h 115"/>
                <a:gd name="T6" fmla="*/ 23 w 58"/>
                <a:gd name="T7" fmla="*/ 103 h 115"/>
                <a:gd name="T8" fmla="*/ 13 w 58"/>
                <a:gd name="T9" fmla="*/ 93 h 115"/>
                <a:gd name="T10" fmla="*/ 6 w 58"/>
                <a:gd name="T11" fmla="*/ 83 h 115"/>
                <a:gd name="T12" fmla="*/ 1 w 58"/>
                <a:gd name="T13" fmla="*/ 71 h 115"/>
                <a:gd name="T14" fmla="*/ 0 w 58"/>
                <a:gd name="T15" fmla="*/ 57 h 115"/>
                <a:gd name="T16" fmla="*/ 1 w 58"/>
                <a:gd name="T17" fmla="*/ 44 h 115"/>
                <a:gd name="T18" fmla="*/ 6 w 58"/>
                <a:gd name="T19" fmla="*/ 32 h 115"/>
                <a:gd name="T20" fmla="*/ 13 w 58"/>
                <a:gd name="T21" fmla="*/ 22 h 115"/>
                <a:gd name="T22" fmla="*/ 23 w 58"/>
                <a:gd name="T23" fmla="*/ 12 h 115"/>
                <a:gd name="T24" fmla="*/ 33 w 58"/>
                <a:gd name="T25" fmla="*/ 5 h 115"/>
                <a:gd name="T26" fmla="*/ 45 w 58"/>
                <a:gd name="T27" fmla="*/ 1 h 115"/>
                <a:gd name="T28" fmla="*/ 58 w 58"/>
                <a:gd name="T29" fmla="*/ 0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5"/>
                <a:gd name="T47" fmla="*/ 58 w 58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5">
                  <a:moveTo>
                    <a:pt x="58" y="115"/>
                  </a:moveTo>
                  <a:lnTo>
                    <a:pt x="45" y="114"/>
                  </a:lnTo>
                  <a:lnTo>
                    <a:pt x="33" y="110"/>
                  </a:lnTo>
                  <a:lnTo>
                    <a:pt x="23" y="103"/>
                  </a:lnTo>
                  <a:lnTo>
                    <a:pt x="13" y="93"/>
                  </a:lnTo>
                  <a:lnTo>
                    <a:pt x="6" y="83"/>
                  </a:lnTo>
                  <a:lnTo>
                    <a:pt x="1" y="71"/>
                  </a:lnTo>
                  <a:lnTo>
                    <a:pt x="0" y="57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3" y="22"/>
                  </a:lnTo>
                  <a:lnTo>
                    <a:pt x="23" y="12"/>
                  </a:lnTo>
                  <a:lnTo>
                    <a:pt x="33" y="5"/>
                  </a:lnTo>
                  <a:lnTo>
                    <a:pt x="45" y="1"/>
                  </a:lnTo>
                  <a:lnTo>
                    <a:pt x="5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4" name="Freeform 672"/>
            <p:cNvSpPr>
              <a:spLocks/>
            </p:cNvSpPr>
            <p:nvPr/>
          </p:nvSpPr>
          <p:spPr bwMode="auto">
            <a:xfrm>
              <a:off x="678" y="3402"/>
              <a:ext cx="11" cy="19"/>
            </a:xfrm>
            <a:custGeom>
              <a:avLst/>
              <a:gdLst>
                <a:gd name="T0" fmla="*/ 9 w 67"/>
                <a:gd name="T1" fmla="*/ 58 h 115"/>
                <a:gd name="T2" fmla="*/ 0 w 67"/>
                <a:gd name="T3" fmla="*/ 1 h 115"/>
                <a:gd name="T4" fmla="*/ 14 w 67"/>
                <a:gd name="T5" fmla="*/ 0 h 115"/>
                <a:gd name="T6" fmla="*/ 26 w 67"/>
                <a:gd name="T7" fmla="*/ 2 h 115"/>
                <a:gd name="T8" fmla="*/ 38 w 67"/>
                <a:gd name="T9" fmla="*/ 8 h 115"/>
                <a:gd name="T10" fmla="*/ 48 w 67"/>
                <a:gd name="T11" fmla="*/ 16 h 115"/>
                <a:gd name="T12" fmla="*/ 57 w 67"/>
                <a:gd name="T13" fmla="*/ 26 h 115"/>
                <a:gd name="T14" fmla="*/ 63 w 67"/>
                <a:gd name="T15" fmla="*/ 37 h 115"/>
                <a:gd name="T16" fmla="*/ 66 w 67"/>
                <a:gd name="T17" fmla="*/ 49 h 115"/>
                <a:gd name="T18" fmla="*/ 67 w 67"/>
                <a:gd name="T19" fmla="*/ 62 h 115"/>
                <a:gd name="T20" fmla="*/ 65 w 67"/>
                <a:gd name="T21" fmla="*/ 75 h 115"/>
                <a:gd name="T22" fmla="*/ 59 w 67"/>
                <a:gd name="T23" fmla="*/ 87 h 115"/>
                <a:gd name="T24" fmla="*/ 52 w 67"/>
                <a:gd name="T25" fmla="*/ 97 h 115"/>
                <a:gd name="T26" fmla="*/ 42 w 67"/>
                <a:gd name="T27" fmla="*/ 106 h 115"/>
                <a:gd name="T28" fmla="*/ 30 w 67"/>
                <a:gd name="T29" fmla="*/ 111 h 115"/>
                <a:gd name="T30" fmla="*/ 18 w 67"/>
                <a:gd name="T31" fmla="*/ 115 h 115"/>
                <a:gd name="T32" fmla="*/ 9 w 67"/>
                <a:gd name="T33" fmla="*/ 58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115"/>
                <a:gd name="T53" fmla="*/ 67 w 67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115">
                  <a:moveTo>
                    <a:pt x="9" y="58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8" y="8"/>
                  </a:lnTo>
                  <a:lnTo>
                    <a:pt x="48" y="16"/>
                  </a:lnTo>
                  <a:lnTo>
                    <a:pt x="57" y="26"/>
                  </a:lnTo>
                  <a:lnTo>
                    <a:pt x="63" y="37"/>
                  </a:lnTo>
                  <a:lnTo>
                    <a:pt x="66" y="49"/>
                  </a:lnTo>
                  <a:lnTo>
                    <a:pt x="67" y="62"/>
                  </a:lnTo>
                  <a:lnTo>
                    <a:pt x="65" y="75"/>
                  </a:lnTo>
                  <a:lnTo>
                    <a:pt x="59" y="87"/>
                  </a:lnTo>
                  <a:lnTo>
                    <a:pt x="52" y="97"/>
                  </a:lnTo>
                  <a:lnTo>
                    <a:pt x="42" y="106"/>
                  </a:lnTo>
                  <a:lnTo>
                    <a:pt x="30" y="111"/>
                  </a:lnTo>
                  <a:lnTo>
                    <a:pt x="18" y="115"/>
                  </a:lnTo>
                  <a:lnTo>
                    <a:pt x="9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5" name="Freeform 673"/>
            <p:cNvSpPr>
              <a:spLocks/>
            </p:cNvSpPr>
            <p:nvPr/>
          </p:nvSpPr>
          <p:spPr bwMode="auto">
            <a:xfrm>
              <a:off x="678" y="3402"/>
              <a:ext cx="11" cy="19"/>
            </a:xfrm>
            <a:custGeom>
              <a:avLst/>
              <a:gdLst>
                <a:gd name="T0" fmla="*/ 0 w 67"/>
                <a:gd name="T1" fmla="*/ 1 h 115"/>
                <a:gd name="T2" fmla="*/ 14 w 67"/>
                <a:gd name="T3" fmla="*/ 0 h 115"/>
                <a:gd name="T4" fmla="*/ 26 w 67"/>
                <a:gd name="T5" fmla="*/ 2 h 115"/>
                <a:gd name="T6" fmla="*/ 38 w 67"/>
                <a:gd name="T7" fmla="*/ 8 h 115"/>
                <a:gd name="T8" fmla="*/ 48 w 67"/>
                <a:gd name="T9" fmla="*/ 16 h 115"/>
                <a:gd name="T10" fmla="*/ 57 w 67"/>
                <a:gd name="T11" fmla="*/ 26 h 115"/>
                <a:gd name="T12" fmla="*/ 63 w 67"/>
                <a:gd name="T13" fmla="*/ 37 h 115"/>
                <a:gd name="T14" fmla="*/ 66 w 67"/>
                <a:gd name="T15" fmla="*/ 49 h 115"/>
                <a:gd name="T16" fmla="*/ 67 w 67"/>
                <a:gd name="T17" fmla="*/ 62 h 115"/>
                <a:gd name="T18" fmla="*/ 65 w 67"/>
                <a:gd name="T19" fmla="*/ 75 h 115"/>
                <a:gd name="T20" fmla="*/ 59 w 67"/>
                <a:gd name="T21" fmla="*/ 87 h 115"/>
                <a:gd name="T22" fmla="*/ 52 w 67"/>
                <a:gd name="T23" fmla="*/ 97 h 115"/>
                <a:gd name="T24" fmla="*/ 42 w 67"/>
                <a:gd name="T25" fmla="*/ 106 h 115"/>
                <a:gd name="T26" fmla="*/ 30 w 67"/>
                <a:gd name="T27" fmla="*/ 111 h 115"/>
                <a:gd name="T28" fmla="*/ 18 w 67"/>
                <a:gd name="T29" fmla="*/ 115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115"/>
                <a:gd name="T47" fmla="*/ 67 w 67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115">
                  <a:moveTo>
                    <a:pt x="0" y="1"/>
                  </a:moveTo>
                  <a:lnTo>
                    <a:pt x="14" y="0"/>
                  </a:lnTo>
                  <a:lnTo>
                    <a:pt x="26" y="2"/>
                  </a:lnTo>
                  <a:lnTo>
                    <a:pt x="38" y="8"/>
                  </a:lnTo>
                  <a:lnTo>
                    <a:pt x="48" y="16"/>
                  </a:lnTo>
                  <a:lnTo>
                    <a:pt x="57" y="26"/>
                  </a:lnTo>
                  <a:lnTo>
                    <a:pt x="63" y="37"/>
                  </a:lnTo>
                  <a:lnTo>
                    <a:pt x="66" y="49"/>
                  </a:lnTo>
                  <a:lnTo>
                    <a:pt x="67" y="62"/>
                  </a:lnTo>
                  <a:lnTo>
                    <a:pt x="65" y="75"/>
                  </a:lnTo>
                  <a:lnTo>
                    <a:pt x="59" y="87"/>
                  </a:lnTo>
                  <a:lnTo>
                    <a:pt x="52" y="97"/>
                  </a:lnTo>
                  <a:lnTo>
                    <a:pt x="42" y="106"/>
                  </a:lnTo>
                  <a:lnTo>
                    <a:pt x="30" y="111"/>
                  </a:lnTo>
                  <a:lnTo>
                    <a:pt x="18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6" name="Freeform 674"/>
            <p:cNvSpPr>
              <a:spLocks/>
            </p:cNvSpPr>
            <p:nvPr/>
          </p:nvSpPr>
          <p:spPr bwMode="auto">
            <a:xfrm>
              <a:off x="616" y="3402"/>
              <a:ext cx="65" cy="29"/>
            </a:xfrm>
            <a:custGeom>
              <a:avLst/>
              <a:gdLst>
                <a:gd name="T0" fmla="*/ 391 w 391"/>
                <a:gd name="T1" fmla="*/ 114 h 172"/>
                <a:gd name="T2" fmla="*/ 382 w 391"/>
                <a:gd name="T3" fmla="*/ 57 h 172"/>
                <a:gd name="T4" fmla="*/ 373 w 391"/>
                <a:gd name="T5" fmla="*/ 0 h 172"/>
                <a:gd name="T6" fmla="*/ 0 w 391"/>
                <a:gd name="T7" fmla="*/ 58 h 172"/>
                <a:gd name="T8" fmla="*/ 9 w 391"/>
                <a:gd name="T9" fmla="*/ 115 h 172"/>
                <a:gd name="T10" fmla="*/ 18 w 391"/>
                <a:gd name="T11" fmla="*/ 172 h 172"/>
                <a:gd name="T12" fmla="*/ 391 w 391"/>
                <a:gd name="T13" fmla="*/ 114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172"/>
                <a:gd name="T23" fmla="*/ 391 w 391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172">
                  <a:moveTo>
                    <a:pt x="391" y="114"/>
                  </a:moveTo>
                  <a:lnTo>
                    <a:pt x="382" y="57"/>
                  </a:lnTo>
                  <a:lnTo>
                    <a:pt x="373" y="0"/>
                  </a:lnTo>
                  <a:lnTo>
                    <a:pt x="0" y="58"/>
                  </a:lnTo>
                  <a:lnTo>
                    <a:pt x="9" y="115"/>
                  </a:lnTo>
                  <a:lnTo>
                    <a:pt x="18" y="172"/>
                  </a:lnTo>
                  <a:lnTo>
                    <a:pt x="391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7" name="Freeform 675"/>
            <p:cNvSpPr>
              <a:spLocks/>
            </p:cNvSpPr>
            <p:nvPr/>
          </p:nvSpPr>
          <p:spPr bwMode="auto">
            <a:xfrm>
              <a:off x="616" y="3402"/>
              <a:ext cx="65" cy="29"/>
            </a:xfrm>
            <a:custGeom>
              <a:avLst/>
              <a:gdLst>
                <a:gd name="T0" fmla="*/ 391 w 391"/>
                <a:gd name="T1" fmla="*/ 114 h 172"/>
                <a:gd name="T2" fmla="*/ 382 w 391"/>
                <a:gd name="T3" fmla="*/ 57 h 172"/>
                <a:gd name="T4" fmla="*/ 373 w 391"/>
                <a:gd name="T5" fmla="*/ 0 h 172"/>
                <a:gd name="T6" fmla="*/ 0 w 391"/>
                <a:gd name="T7" fmla="*/ 58 h 172"/>
                <a:gd name="T8" fmla="*/ 9 w 391"/>
                <a:gd name="T9" fmla="*/ 115 h 172"/>
                <a:gd name="T10" fmla="*/ 18 w 391"/>
                <a:gd name="T11" fmla="*/ 172 h 172"/>
                <a:gd name="T12" fmla="*/ 391 w 391"/>
                <a:gd name="T13" fmla="*/ 114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172"/>
                <a:gd name="T23" fmla="*/ 391 w 391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172">
                  <a:moveTo>
                    <a:pt x="391" y="114"/>
                  </a:moveTo>
                  <a:lnTo>
                    <a:pt x="382" y="57"/>
                  </a:lnTo>
                  <a:lnTo>
                    <a:pt x="373" y="0"/>
                  </a:lnTo>
                  <a:lnTo>
                    <a:pt x="0" y="58"/>
                  </a:lnTo>
                  <a:lnTo>
                    <a:pt x="9" y="115"/>
                  </a:lnTo>
                  <a:lnTo>
                    <a:pt x="18" y="172"/>
                  </a:lnTo>
                  <a:lnTo>
                    <a:pt x="391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8" name="Freeform 676"/>
            <p:cNvSpPr>
              <a:spLocks/>
            </p:cNvSpPr>
            <p:nvPr/>
          </p:nvSpPr>
          <p:spPr bwMode="auto">
            <a:xfrm>
              <a:off x="613" y="3412"/>
              <a:ext cx="5" cy="9"/>
            </a:xfrm>
            <a:custGeom>
              <a:avLst/>
              <a:gdLst>
                <a:gd name="T0" fmla="*/ 24 w 24"/>
                <a:gd name="T1" fmla="*/ 57 h 57"/>
                <a:gd name="T2" fmla="*/ 15 w 24"/>
                <a:gd name="T3" fmla="*/ 0 h 57"/>
                <a:gd name="T4" fmla="*/ 8 w 24"/>
                <a:gd name="T5" fmla="*/ 1 h 57"/>
                <a:gd name="T6" fmla="*/ 0 w 24"/>
                <a:gd name="T7" fmla="*/ 5 h 57"/>
                <a:gd name="T8" fmla="*/ 24 w 24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57"/>
                <a:gd name="T17" fmla="*/ 24 w 24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57">
                  <a:moveTo>
                    <a:pt x="24" y="57"/>
                  </a:moveTo>
                  <a:lnTo>
                    <a:pt x="15" y="0"/>
                  </a:lnTo>
                  <a:lnTo>
                    <a:pt x="8" y="1"/>
                  </a:lnTo>
                  <a:lnTo>
                    <a:pt x="0" y="5"/>
                  </a:lnTo>
                  <a:lnTo>
                    <a:pt x="2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9" name="Freeform 677"/>
            <p:cNvSpPr>
              <a:spLocks/>
            </p:cNvSpPr>
            <p:nvPr/>
          </p:nvSpPr>
          <p:spPr bwMode="auto">
            <a:xfrm>
              <a:off x="613" y="3412"/>
              <a:ext cx="3" cy="1"/>
            </a:xfrm>
            <a:custGeom>
              <a:avLst/>
              <a:gdLst>
                <a:gd name="T0" fmla="*/ 15 w 15"/>
                <a:gd name="T1" fmla="*/ 0 h 5"/>
                <a:gd name="T2" fmla="*/ 8 w 15"/>
                <a:gd name="T3" fmla="*/ 1 h 5"/>
                <a:gd name="T4" fmla="*/ 0 w 15"/>
                <a:gd name="T5" fmla="*/ 5 h 5"/>
                <a:gd name="T6" fmla="*/ 0 60000 65536"/>
                <a:gd name="T7" fmla="*/ 0 60000 65536"/>
                <a:gd name="T8" fmla="*/ 0 60000 65536"/>
                <a:gd name="T9" fmla="*/ 0 w 15"/>
                <a:gd name="T10" fmla="*/ 0 h 5"/>
                <a:gd name="T11" fmla="*/ 15 w 15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5">
                  <a:moveTo>
                    <a:pt x="15" y="0"/>
                  </a:moveTo>
                  <a:lnTo>
                    <a:pt x="8" y="1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0" name="Freeform 678"/>
            <p:cNvSpPr>
              <a:spLocks/>
            </p:cNvSpPr>
            <p:nvPr/>
          </p:nvSpPr>
          <p:spPr bwMode="auto">
            <a:xfrm>
              <a:off x="558" y="3412"/>
              <a:ext cx="64" cy="44"/>
            </a:xfrm>
            <a:custGeom>
              <a:avLst/>
              <a:gdLst>
                <a:gd name="T0" fmla="*/ 380 w 380"/>
                <a:gd name="T1" fmla="*/ 104 h 262"/>
                <a:gd name="T2" fmla="*/ 355 w 380"/>
                <a:gd name="T3" fmla="*/ 52 h 262"/>
                <a:gd name="T4" fmla="*/ 331 w 380"/>
                <a:gd name="T5" fmla="*/ 0 h 262"/>
                <a:gd name="T6" fmla="*/ 0 w 380"/>
                <a:gd name="T7" fmla="*/ 158 h 262"/>
                <a:gd name="T8" fmla="*/ 24 w 380"/>
                <a:gd name="T9" fmla="*/ 210 h 262"/>
                <a:gd name="T10" fmla="*/ 49 w 380"/>
                <a:gd name="T11" fmla="*/ 262 h 262"/>
                <a:gd name="T12" fmla="*/ 380 w 380"/>
                <a:gd name="T13" fmla="*/ 104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2"/>
                <a:gd name="T23" fmla="*/ 380 w 380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2">
                  <a:moveTo>
                    <a:pt x="380" y="104"/>
                  </a:moveTo>
                  <a:lnTo>
                    <a:pt x="355" y="52"/>
                  </a:lnTo>
                  <a:lnTo>
                    <a:pt x="331" y="0"/>
                  </a:lnTo>
                  <a:lnTo>
                    <a:pt x="0" y="158"/>
                  </a:lnTo>
                  <a:lnTo>
                    <a:pt x="24" y="210"/>
                  </a:lnTo>
                  <a:lnTo>
                    <a:pt x="49" y="262"/>
                  </a:lnTo>
                  <a:lnTo>
                    <a:pt x="380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1" name="Freeform 679"/>
            <p:cNvSpPr>
              <a:spLocks/>
            </p:cNvSpPr>
            <p:nvPr/>
          </p:nvSpPr>
          <p:spPr bwMode="auto">
            <a:xfrm>
              <a:off x="558" y="3412"/>
              <a:ext cx="64" cy="44"/>
            </a:xfrm>
            <a:custGeom>
              <a:avLst/>
              <a:gdLst>
                <a:gd name="T0" fmla="*/ 380 w 380"/>
                <a:gd name="T1" fmla="*/ 104 h 262"/>
                <a:gd name="T2" fmla="*/ 355 w 380"/>
                <a:gd name="T3" fmla="*/ 52 h 262"/>
                <a:gd name="T4" fmla="*/ 331 w 380"/>
                <a:gd name="T5" fmla="*/ 0 h 262"/>
                <a:gd name="T6" fmla="*/ 0 w 380"/>
                <a:gd name="T7" fmla="*/ 158 h 262"/>
                <a:gd name="T8" fmla="*/ 24 w 380"/>
                <a:gd name="T9" fmla="*/ 210 h 262"/>
                <a:gd name="T10" fmla="*/ 49 w 380"/>
                <a:gd name="T11" fmla="*/ 262 h 262"/>
                <a:gd name="T12" fmla="*/ 380 w 380"/>
                <a:gd name="T13" fmla="*/ 104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2"/>
                <a:gd name="T23" fmla="*/ 380 w 380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2">
                  <a:moveTo>
                    <a:pt x="380" y="104"/>
                  </a:moveTo>
                  <a:lnTo>
                    <a:pt x="355" y="52"/>
                  </a:lnTo>
                  <a:lnTo>
                    <a:pt x="331" y="0"/>
                  </a:lnTo>
                  <a:lnTo>
                    <a:pt x="0" y="158"/>
                  </a:lnTo>
                  <a:lnTo>
                    <a:pt x="24" y="210"/>
                  </a:lnTo>
                  <a:lnTo>
                    <a:pt x="49" y="262"/>
                  </a:lnTo>
                  <a:lnTo>
                    <a:pt x="380" y="1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2" name="Freeform 680"/>
            <p:cNvSpPr>
              <a:spLocks/>
            </p:cNvSpPr>
            <p:nvPr/>
          </p:nvSpPr>
          <p:spPr bwMode="auto">
            <a:xfrm>
              <a:off x="556" y="3439"/>
              <a:ext cx="6" cy="9"/>
            </a:xfrm>
            <a:custGeom>
              <a:avLst/>
              <a:gdLst>
                <a:gd name="T0" fmla="*/ 38 w 38"/>
                <a:gd name="T1" fmla="*/ 52 h 52"/>
                <a:gd name="T2" fmla="*/ 14 w 38"/>
                <a:gd name="T3" fmla="*/ 0 h 52"/>
                <a:gd name="T4" fmla="*/ 7 w 38"/>
                <a:gd name="T5" fmla="*/ 3 h 52"/>
                <a:gd name="T6" fmla="*/ 0 w 38"/>
                <a:gd name="T7" fmla="*/ 8 h 52"/>
                <a:gd name="T8" fmla="*/ 38 w 38"/>
                <a:gd name="T9" fmla="*/ 5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2"/>
                <a:gd name="T17" fmla="*/ 38 w 3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2">
                  <a:moveTo>
                    <a:pt x="38" y="52"/>
                  </a:moveTo>
                  <a:lnTo>
                    <a:pt x="14" y="0"/>
                  </a:lnTo>
                  <a:lnTo>
                    <a:pt x="7" y="3"/>
                  </a:lnTo>
                  <a:lnTo>
                    <a:pt x="0" y="8"/>
                  </a:lnTo>
                  <a:lnTo>
                    <a:pt x="38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3" name="Freeform 681"/>
            <p:cNvSpPr>
              <a:spLocks/>
            </p:cNvSpPr>
            <p:nvPr/>
          </p:nvSpPr>
          <p:spPr bwMode="auto">
            <a:xfrm>
              <a:off x="556" y="3439"/>
              <a:ext cx="2" cy="1"/>
            </a:xfrm>
            <a:custGeom>
              <a:avLst/>
              <a:gdLst>
                <a:gd name="T0" fmla="*/ 14 w 14"/>
                <a:gd name="T1" fmla="*/ 0 h 8"/>
                <a:gd name="T2" fmla="*/ 7 w 14"/>
                <a:gd name="T3" fmla="*/ 3 h 8"/>
                <a:gd name="T4" fmla="*/ 0 w 14"/>
                <a:gd name="T5" fmla="*/ 8 h 8"/>
                <a:gd name="T6" fmla="*/ 0 60000 65536"/>
                <a:gd name="T7" fmla="*/ 0 60000 65536"/>
                <a:gd name="T8" fmla="*/ 0 60000 65536"/>
                <a:gd name="T9" fmla="*/ 0 w 14"/>
                <a:gd name="T10" fmla="*/ 0 h 8"/>
                <a:gd name="T11" fmla="*/ 14 w 14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8">
                  <a:moveTo>
                    <a:pt x="14" y="0"/>
                  </a:moveTo>
                  <a:lnTo>
                    <a:pt x="7" y="3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4" name="Freeform 682"/>
            <p:cNvSpPr>
              <a:spLocks/>
            </p:cNvSpPr>
            <p:nvPr/>
          </p:nvSpPr>
          <p:spPr bwMode="auto">
            <a:xfrm>
              <a:off x="511" y="3440"/>
              <a:ext cx="58" cy="53"/>
            </a:xfrm>
            <a:custGeom>
              <a:avLst/>
              <a:gdLst>
                <a:gd name="T0" fmla="*/ 345 w 345"/>
                <a:gd name="T1" fmla="*/ 89 h 317"/>
                <a:gd name="T2" fmla="*/ 307 w 345"/>
                <a:gd name="T3" fmla="*/ 44 h 317"/>
                <a:gd name="T4" fmla="*/ 269 w 345"/>
                <a:gd name="T5" fmla="*/ 0 h 317"/>
                <a:gd name="T6" fmla="*/ 0 w 345"/>
                <a:gd name="T7" fmla="*/ 228 h 317"/>
                <a:gd name="T8" fmla="*/ 38 w 345"/>
                <a:gd name="T9" fmla="*/ 272 h 317"/>
                <a:gd name="T10" fmla="*/ 75 w 345"/>
                <a:gd name="T11" fmla="*/ 317 h 317"/>
                <a:gd name="T12" fmla="*/ 345 w 345"/>
                <a:gd name="T13" fmla="*/ 89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345" y="89"/>
                  </a:moveTo>
                  <a:lnTo>
                    <a:pt x="307" y="44"/>
                  </a:lnTo>
                  <a:lnTo>
                    <a:pt x="269" y="0"/>
                  </a:lnTo>
                  <a:lnTo>
                    <a:pt x="0" y="228"/>
                  </a:lnTo>
                  <a:lnTo>
                    <a:pt x="38" y="272"/>
                  </a:lnTo>
                  <a:lnTo>
                    <a:pt x="75" y="317"/>
                  </a:lnTo>
                  <a:lnTo>
                    <a:pt x="345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5" name="Freeform 683"/>
            <p:cNvSpPr>
              <a:spLocks/>
            </p:cNvSpPr>
            <p:nvPr/>
          </p:nvSpPr>
          <p:spPr bwMode="auto">
            <a:xfrm>
              <a:off x="511" y="3440"/>
              <a:ext cx="58" cy="53"/>
            </a:xfrm>
            <a:custGeom>
              <a:avLst/>
              <a:gdLst>
                <a:gd name="T0" fmla="*/ 345 w 345"/>
                <a:gd name="T1" fmla="*/ 89 h 317"/>
                <a:gd name="T2" fmla="*/ 307 w 345"/>
                <a:gd name="T3" fmla="*/ 44 h 317"/>
                <a:gd name="T4" fmla="*/ 269 w 345"/>
                <a:gd name="T5" fmla="*/ 0 h 317"/>
                <a:gd name="T6" fmla="*/ 0 w 345"/>
                <a:gd name="T7" fmla="*/ 228 h 317"/>
                <a:gd name="T8" fmla="*/ 38 w 345"/>
                <a:gd name="T9" fmla="*/ 272 h 317"/>
                <a:gd name="T10" fmla="*/ 75 w 345"/>
                <a:gd name="T11" fmla="*/ 317 h 317"/>
                <a:gd name="T12" fmla="*/ 345 w 345"/>
                <a:gd name="T13" fmla="*/ 89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345" y="89"/>
                  </a:moveTo>
                  <a:lnTo>
                    <a:pt x="307" y="44"/>
                  </a:lnTo>
                  <a:lnTo>
                    <a:pt x="269" y="0"/>
                  </a:lnTo>
                  <a:lnTo>
                    <a:pt x="0" y="228"/>
                  </a:lnTo>
                  <a:lnTo>
                    <a:pt x="38" y="272"/>
                  </a:lnTo>
                  <a:lnTo>
                    <a:pt x="75" y="317"/>
                  </a:lnTo>
                  <a:lnTo>
                    <a:pt x="345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6" name="Freeform 684"/>
            <p:cNvSpPr>
              <a:spLocks/>
            </p:cNvSpPr>
            <p:nvPr/>
          </p:nvSpPr>
          <p:spPr bwMode="auto">
            <a:xfrm>
              <a:off x="510" y="3478"/>
              <a:ext cx="7" cy="8"/>
            </a:xfrm>
            <a:custGeom>
              <a:avLst/>
              <a:gdLst>
                <a:gd name="T0" fmla="*/ 46 w 46"/>
                <a:gd name="T1" fmla="*/ 44 h 44"/>
                <a:gd name="T2" fmla="*/ 8 w 46"/>
                <a:gd name="T3" fmla="*/ 0 h 44"/>
                <a:gd name="T4" fmla="*/ 0 w 46"/>
                <a:gd name="T5" fmla="*/ 9 h 44"/>
                <a:gd name="T6" fmla="*/ 46 w 46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46" y="44"/>
                  </a:moveTo>
                  <a:lnTo>
                    <a:pt x="8" y="0"/>
                  </a:lnTo>
                  <a:lnTo>
                    <a:pt x="0" y="9"/>
                  </a:lnTo>
                  <a:lnTo>
                    <a:pt x="4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7" name="Line 685"/>
            <p:cNvSpPr>
              <a:spLocks noChangeShapeType="1"/>
            </p:cNvSpPr>
            <p:nvPr/>
          </p:nvSpPr>
          <p:spPr bwMode="auto">
            <a:xfrm flipH="1">
              <a:off x="510" y="347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8" name="Freeform 686"/>
            <p:cNvSpPr>
              <a:spLocks/>
            </p:cNvSpPr>
            <p:nvPr/>
          </p:nvSpPr>
          <p:spPr bwMode="auto">
            <a:xfrm>
              <a:off x="475" y="3480"/>
              <a:ext cx="50" cy="57"/>
            </a:xfrm>
            <a:custGeom>
              <a:avLst/>
              <a:gdLst>
                <a:gd name="T0" fmla="*/ 303 w 303"/>
                <a:gd name="T1" fmla="*/ 71 h 344"/>
                <a:gd name="T2" fmla="*/ 258 w 303"/>
                <a:gd name="T3" fmla="*/ 35 h 344"/>
                <a:gd name="T4" fmla="*/ 212 w 303"/>
                <a:gd name="T5" fmla="*/ 0 h 344"/>
                <a:gd name="T6" fmla="*/ 0 w 303"/>
                <a:gd name="T7" fmla="*/ 273 h 344"/>
                <a:gd name="T8" fmla="*/ 46 w 303"/>
                <a:gd name="T9" fmla="*/ 308 h 344"/>
                <a:gd name="T10" fmla="*/ 92 w 303"/>
                <a:gd name="T11" fmla="*/ 344 h 344"/>
                <a:gd name="T12" fmla="*/ 303 w 303"/>
                <a:gd name="T13" fmla="*/ 71 h 3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344"/>
                <a:gd name="T23" fmla="*/ 303 w 303"/>
                <a:gd name="T24" fmla="*/ 344 h 3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344">
                  <a:moveTo>
                    <a:pt x="303" y="71"/>
                  </a:moveTo>
                  <a:lnTo>
                    <a:pt x="258" y="35"/>
                  </a:lnTo>
                  <a:lnTo>
                    <a:pt x="212" y="0"/>
                  </a:lnTo>
                  <a:lnTo>
                    <a:pt x="0" y="273"/>
                  </a:lnTo>
                  <a:lnTo>
                    <a:pt x="46" y="308"/>
                  </a:lnTo>
                  <a:lnTo>
                    <a:pt x="92" y="344"/>
                  </a:lnTo>
                  <a:lnTo>
                    <a:pt x="303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9" name="Freeform 687"/>
            <p:cNvSpPr>
              <a:spLocks/>
            </p:cNvSpPr>
            <p:nvPr/>
          </p:nvSpPr>
          <p:spPr bwMode="auto">
            <a:xfrm>
              <a:off x="475" y="3480"/>
              <a:ext cx="50" cy="57"/>
            </a:xfrm>
            <a:custGeom>
              <a:avLst/>
              <a:gdLst>
                <a:gd name="T0" fmla="*/ 303 w 303"/>
                <a:gd name="T1" fmla="*/ 71 h 344"/>
                <a:gd name="T2" fmla="*/ 258 w 303"/>
                <a:gd name="T3" fmla="*/ 35 h 344"/>
                <a:gd name="T4" fmla="*/ 212 w 303"/>
                <a:gd name="T5" fmla="*/ 0 h 344"/>
                <a:gd name="T6" fmla="*/ 0 w 303"/>
                <a:gd name="T7" fmla="*/ 273 h 344"/>
                <a:gd name="T8" fmla="*/ 46 w 303"/>
                <a:gd name="T9" fmla="*/ 308 h 344"/>
                <a:gd name="T10" fmla="*/ 92 w 303"/>
                <a:gd name="T11" fmla="*/ 344 h 344"/>
                <a:gd name="T12" fmla="*/ 303 w 303"/>
                <a:gd name="T13" fmla="*/ 71 h 3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344"/>
                <a:gd name="T23" fmla="*/ 303 w 303"/>
                <a:gd name="T24" fmla="*/ 344 h 3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344">
                  <a:moveTo>
                    <a:pt x="303" y="71"/>
                  </a:moveTo>
                  <a:lnTo>
                    <a:pt x="258" y="35"/>
                  </a:lnTo>
                  <a:lnTo>
                    <a:pt x="212" y="0"/>
                  </a:lnTo>
                  <a:lnTo>
                    <a:pt x="0" y="273"/>
                  </a:lnTo>
                  <a:lnTo>
                    <a:pt x="46" y="308"/>
                  </a:lnTo>
                  <a:lnTo>
                    <a:pt x="92" y="344"/>
                  </a:lnTo>
                  <a:lnTo>
                    <a:pt x="303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0" name="Freeform 688"/>
            <p:cNvSpPr>
              <a:spLocks/>
            </p:cNvSpPr>
            <p:nvPr/>
          </p:nvSpPr>
          <p:spPr bwMode="auto">
            <a:xfrm>
              <a:off x="474" y="3525"/>
              <a:ext cx="8" cy="6"/>
            </a:xfrm>
            <a:custGeom>
              <a:avLst/>
              <a:gdLst>
                <a:gd name="T0" fmla="*/ 51 w 51"/>
                <a:gd name="T1" fmla="*/ 35 h 35"/>
                <a:gd name="T2" fmla="*/ 5 w 51"/>
                <a:gd name="T3" fmla="*/ 0 h 35"/>
                <a:gd name="T4" fmla="*/ 0 w 51"/>
                <a:gd name="T5" fmla="*/ 8 h 35"/>
                <a:gd name="T6" fmla="*/ 51 w 51"/>
                <a:gd name="T7" fmla="*/ 35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51" y="35"/>
                  </a:moveTo>
                  <a:lnTo>
                    <a:pt x="5" y="0"/>
                  </a:lnTo>
                  <a:lnTo>
                    <a:pt x="0" y="8"/>
                  </a:lnTo>
                  <a:lnTo>
                    <a:pt x="5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1" name="Line 689"/>
            <p:cNvSpPr>
              <a:spLocks noChangeShapeType="1"/>
            </p:cNvSpPr>
            <p:nvPr/>
          </p:nvSpPr>
          <p:spPr bwMode="auto">
            <a:xfrm flipH="1">
              <a:off x="474" y="352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2" name="Freeform 690"/>
            <p:cNvSpPr>
              <a:spLocks/>
            </p:cNvSpPr>
            <p:nvPr/>
          </p:nvSpPr>
          <p:spPr bwMode="auto">
            <a:xfrm>
              <a:off x="447" y="3527"/>
              <a:ext cx="44" cy="59"/>
            </a:xfrm>
            <a:custGeom>
              <a:avLst/>
              <a:gdLst>
                <a:gd name="T0" fmla="*/ 259 w 259"/>
                <a:gd name="T1" fmla="*/ 54 h 359"/>
                <a:gd name="T2" fmla="*/ 208 w 259"/>
                <a:gd name="T3" fmla="*/ 27 h 359"/>
                <a:gd name="T4" fmla="*/ 157 w 259"/>
                <a:gd name="T5" fmla="*/ 0 h 359"/>
                <a:gd name="T6" fmla="*/ 0 w 259"/>
                <a:gd name="T7" fmla="*/ 306 h 359"/>
                <a:gd name="T8" fmla="*/ 51 w 259"/>
                <a:gd name="T9" fmla="*/ 332 h 359"/>
                <a:gd name="T10" fmla="*/ 102 w 259"/>
                <a:gd name="T11" fmla="*/ 359 h 359"/>
                <a:gd name="T12" fmla="*/ 259 w 259"/>
                <a:gd name="T13" fmla="*/ 54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359"/>
                <a:gd name="T23" fmla="*/ 259 w 259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359">
                  <a:moveTo>
                    <a:pt x="259" y="54"/>
                  </a:moveTo>
                  <a:lnTo>
                    <a:pt x="208" y="27"/>
                  </a:lnTo>
                  <a:lnTo>
                    <a:pt x="157" y="0"/>
                  </a:lnTo>
                  <a:lnTo>
                    <a:pt x="0" y="306"/>
                  </a:lnTo>
                  <a:lnTo>
                    <a:pt x="51" y="332"/>
                  </a:lnTo>
                  <a:lnTo>
                    <a:pt x="102" y="359"/>
                  </a:lnTo>
                  <a:lnTo>
                    <a:pt x="259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3" name="Freeform 691"/>
            <p:cNvSpPr>
              <a:spLocks/>
            </p:cNvSpPr>
            <p:nvPr/>
          </p:nvSpPr>
          <p:spPr bwMode="auto">
            <a:xfrm>
              <a:off x="447" y="3527"/>
              <a:ext cx="44" cy="59"/>
            </a:xfrm>
            <a:custGeom>
              <a:avLst/>
              <a:gdLst>
                <a:gd name="T0" fmla="*/ 259 w 259"/>
                <a:gd name="T1" fmla="*/ 54 h 359"/>
                <a:gd name="T2" fmla="*/ 208 w 259"/>
                <a:gd name="T3" fmla="*/ 27 h 359"/>
                <a:gd name="T4" fmla="*/ 157 w 259"/>
                <a:gd name="T5" fmla="*/ 0 h 359"/>
                <a:gd name="T6" fmla="*/ 0 w 259"/>
                <a:gd name="T7" fmla="*/ 306 h 359"/>
                <a:gd name="T8" fmla="*/ 51 w 259"/>
                <a:gd name="T9" fmla="*/ 332 h 359"/>
                <a:gd name="T10" fmla="*/ 102 w 259"/>
                <a:gd name="T11" fmla="*/ 359 h 359"/>
                <a:gd name="T12" fmla="*/ 259 w 259"/>
                <a:gd name="T13" fmla="*/ 54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359"/>
                <a:gd name="T23" fmla="*/ 259 w 259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359">
                  <a:moveTo>
                    <a:pt x="259" y="54"/>
                  </a:moveTo>
                  <a:lnTo>
                    <a:pt x="208" y="27"/>
                  </a:lnTo>
                  <a:lnTo>
                    <a:pt x="157" y="0"/>
                  </a:lnTo>
                  <a:lnTo>
                    <a:pt x="0" y="306"/>
                  </a:lnTo>
                  <a:lnTo>
                    <a:pt x="51" y="332"/>
                  </a:lnTo>
                  <a:lnTo>
                    <a:pt x="102" y="359"/>
                  </a:lnTo>
                  <a:lnTo>
                    <a:pt x="259" y="5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4" name="Freeform 692"/>
            <p:cNvSpPr>
              <a:spLocks/>
            </p:cNvSpPr>
            <p:nvPr/>
          </p:nvSpPr>
          <p:spPr bwMode="auto">
            <a:xfrm>
              <a:off x="447" y="3577"/>
              <a:ext cx="9" cy="5"/>
            </a:xfrm>
            <a:custGeom>
              <a:avLst/>
              <a:gdLst>
                <a:gd name="T0" fmla="*/ 55 w 55"/>
                <a:gd name="T1" fmla="*/ 26 h 26"/>
                <a:gd name="T2" fmla="*/ 4 w 55"/>
                <a:gd name="T3" fmla="*/ 0 h 26"/>
                <a:gd name="T4" fmla="*/ 0 w 55"/>
                <a:gd name="T5" fmla="*/ 7 h 26"/>
                <a:gd name="T6" fmla="*/ 55 w 55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6"/>
                <a:gd name="T14" fmla="*/ 55 w 55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6">
                  <a:moveTo>
                    <a:pt x="55" y="26"/>
                  </a:moveTo>
                  <a:lnTo>
                    <a:pt x="4" y="0"/>
                  </a:lnTo>
                  <a:lnTo>
                    <a:pt x="0" y="7"/>
                  </a:lnTo>
                  <a:lnTo>
                    <a:pt x="55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5" name="Line 693"/>
            <p:cNvSpPr>
              <a:spLocks noChangeShapeType="1"/>
            </p:cNvSpPr>
            <p:nvPr/>
          </p:nvSpPr>
          <p:spPr bwMode="auto">
            <a:xfrm flipH="1">
              <a:off x="447" y="3577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6" name="Freeform 694"/>
            <p:cNvSpPr>
              <a:spLocks/>
            </p:cNvSpPr>
            <p:nvPr/>
          </p:nvSpPr>
          <p:spPr bwMode="auto">
            <a:xfrm>
              <a:off x="428" y="3579"/>
              <a:ext cx="37" cy="61"/>
            </a:xfrm>
            <a:custGeom>
              <a:avLst/>
              <a:gdLst>
                <a:gd name="T0" fmla="*/ 219 w 219"/>
                <a:gd name="T1" fmla="*/ 38 h 366"/>
                <a:gd name="T2" fmla="*/ 165 w 219"/>
                <a:gd name="T3" fmla="*/ 19 h 366"/>
                <a:gd name="T4" fmla="*/ 110 w 219"/>
                <a:gd name="T5" fmla="*/ 0 h 366"/>
                <a:gd name="T6" fmla="*/ 0 w 219"/>
                <a:gd name="T7" fmla="*/ 328 h 366"/>
                <a:gd name="T8" fmla="*/ 55 w 219"/>
                <a:gd name="T9" fmla="*/ 347 h 366"/>
                <a:gd name="T10" fmla="*/ 109 w 219"/>
                <a:gd name="T11" fmla="*/ 366 h 366"/>
                <a:gd name="T12" fmla="*/ 219 w 219"/>
                <a:gd name="T13" fmla="*/ 38 h 3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366"/>
                <a:gd name="T23" fmla="*/ 219 w 219"/>
                <a:gd name="T24" fmla="*/ 366 h 3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366">
                  <a:moveTo>
                    <a:pt x="219" y="38"/>
                  </a:moveTo>
                  <a:lnTo>
                    <a:pt x="165" y="19"/>
                  </a:lnTo>
                  <a:lnTo>
                    <a:pt x="110" y="0"/>
                  </a:lnTo>
                  <a:lnTo>
                    <a:pt x="0" y="328"/>
                  </a:lnTo>
                  <a:lnTo>
                    <a:pt x="55" y="347"/>
                  </a:lnTo>
                  <a:lnTo>
                    <a:pt x="109" y="366"/>
                  </a:lnTo>
                  <a:lnTo>
                    <a:pt x="219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7" name="Freeform 695"/>
            <p:cNvSpPr>
              <a:spLocks/>
            </p:cNvSpPr>
            <p:nvPr/>
          </p:nvSpPr>
          <p:spPr bwMode="auto">
            <a:xfrm>
              <a:off x="428" y="3579"/>
              <a:ext cx="37" cy="61"/>
            </a:xfrm>
            <a:custGeom>
              <a:avLst/>
              <a:gdLst>
                <a:gd name="T0" fmla="*/ 219 w 219"/>
                <a:gd name="T1" fmla="*/ 38 h 366"/>
                <a:gd name="T2" fmla="*/ 165 w 219"/>
                <a:gd name="T3" fmla="*/ 19 h 366"/>
                <a:gd name="T4" fmla="*/ 110 w 219"/>
                <a:gd name="T5" fmla="*/ 0 h 366"/>
                <a:gd name="T6" fmla="*/ 0 w 219"/>
                <a:gd name="T7" fmla="*/ 328 h 366"/>
                <a:gd name="T8" fmla="*/ 55 w 219"/>
                <a:gd name="T9" fmla="*/ 347 h 366"/>
                <a:gd name="T10" fmla="*/ 109 w 219"/>
                <a:gd name="T11" fmla="*/ 366 h 366"/>
                <a:gd name="T12" fmla="*/ 219 w 219"/>
                <a:gd name="T13" fmla="*/ 38 h 3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366"/>
                <a:gd name="T23" fmla="*/ 219 w 219"/>
                <a:gd name="T24" fmla="*/ 366 h 3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366">
                  <a:moveTo>
                    <a:pt x="219" y="38"/>
                  </a:moveTo>
                  <a:lnTo>
                    <a:pt x="165" y="19"/>
                  </a:lnTo>
                  <a:lnTo>
                    <a:pt x="110" y="0"/>
                  </a:lnTo>
                  <a:lnTo>
                    <a:pt x="0" y="328"/>
                  </a:lnTo>
                  <a:lnTo>
                    <a:pt x="55" y="347"/>
                  </a:lnTo>
                  <a:lnTo>
                    <a:pt x="109" y="366"/>
                  </a:lnTo>
                  <a:lnTo>
                    <a:pt x="219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8" name="Freeform 696"/>
            <p:cNvSpPr>
              <a:spLocks/>
            </p:cNvSpPr>
            <p:nvPr/>
          </p:nvSpPr>
          <p:spPr bwMode="auto">
            <a:xfrm>
              <a:off x="428" y="3633"/>
              <a:ext cx="10" cy="3"/>
            </a:xfrm>
            <a:custGeom>
              <a:avLst/>
              <a:gdLst>
                <a:gd name="T0" fmla="*/ 57 w 57"/>
                <a:gd name="T1" fmla="*/ 19 h 19"/>
                <a:gd name="T2" fmla="*/ 2 w 57"/>
                <a:gd name="T3" fmla="*/ 0 h 19"/>
                <a:gd name="T4" fmla="*/ 0 w 57"/>
                <a:gd name="T5" fmla="*/ 8 h 19"/>
                <a:gd name="T6" fmla="*/ 57 w 57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9"/>
                <a:gd name="T14" fmla="*/ 57 w 57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9">
                  <a:moveTo>
                    <a:pt x="57" y="19"/>
                  </a:moveTo>
                  <a:lnTo>
                    <a:pt x="2" y="0"/>
                  </a:lnTo>
                  <a:lnTo>
                    <a:pt x="0" y="8"/>
                  </a:lnTo>
                  <a:lnTo>
                    <a:pt x="5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9" name="Line 697"/>
            <p:cNvSpPr>
              <a:spLocks noChangeShapeType="1"/>
            </p:cNvSpPr>
            <p:nvPr/>
          </p:nvSpPr>
          <p:spPr bwMode="auto">
            <a:xfrm flipH="1">
              <a:off x="428" y="363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0" name="Freeform 698"/>
            <p:cNvSpPr>
              <a:spLocks/>
            </p:cNvSpPr>
            <p:nvPr/>
          </p:nvSpPr>
          <p:spPr bwMode="auto">
            <a:xfrm>
              <a:off x="417" y="3635"/>
              <a:ext cx="30" cy="60"/>
            </a:xfrm>
            <a:custGeom>
              <a:avLst/>
              <a:gdLst>
                <a:gd name="T0" fmla="*/ 179 w 179"/>
                <a:gd name="T1" fmla="*/ 22 h 364"/>
                <a:gd name="T2" fmla="*/ 123 w 179"/>
                <a:gd name="T3" fmla="*/ 11 h 364"/>
                <a:gd name="T4" fmla="*/ 66 w 179"/>
                <a:gd name="T5" fmla="*/ 0 h 364"/>
                <a:gd name="T6" fmla="*/ 0 w 179"/>
                <a:gd name="T7" fmla="*/ 341 h 364"/>
                <a:gd name="T8" fmla="*/ 57 w 179"/>
                <a:gd name="T9" fmla="*/ 353 h 364"/>
                <a:gd name="T10" fmla="*/ 114 w 179"/>
                <a:gd name="T11" fmla="*/ 364 h 364"/>
                <a:gd name="T12" fmla="*/ 179 w 179"/>
                <a:gd name="T13" fmla="*/ 22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179" y="22"/>
                  </a:moveTo>
                  <a:lnTo>
                    <a:pt x="123" y="11"/>
                  </a:lnTo>
                  <a:lnTo>
                    <a:pt x="66" y="0"/>
                  </a:lnTo>
                  <a:lnTo>
                    <a:pt x="0" y="341"/>
                  </a:lnTo>
                  <a:lnTo>
                    <a:pt x="57" y="353"/>
                  </a:lnTo>
                  <a:lnTo>
                    <a:pt x="114" y="364"/>
                  </a:lnTo>
                  <a:lnTo>
                    <a:pt x="179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1" name="Freeform 699"/>
            <p:cNvSpPr>
              <a:spLocks/>
            </p:cNvSpPr>
            <p:nvPr/>
          </p:nvSpPr>
          <p:spPr bwMode="auto">
            <a:xfrm>
              <a:off x="417" y="3635"/>
              <a:ext cx="30" cy="60"/>
            </a:xfrm>
            <a:custGeom>
              <a:avLst/>
              <a:gdLst>
                <a:gd name="T0" fmla="*/ 179 w 179"/>
                <a:gd name="T1" fmla="*/ 22 h 364"/>
                <a:gd name="T2" fmla="*/ 123 w 179"/>
                <a:gd name="T3" fmla="*/ 11 h 364"/>
                <a:gd name="T4" fmla="*/ 66 w 179"/>
                <a:gd name="T5" fmla="*/ 0 h 364"/>
                <a:gd name="T6" fmla="*/ 0 w 179"/>
                <a:gd name="T7" fmla="*/ 341 h 364"/>
                <a:gd name="T8" fmla="*/ 57 w 179"/>
                <a:gd name="T9" fmla="*/ 353 h 364"/>
                <a:gd name="T10" fmla="*/ 114 w 179"/>
                <a:gd name="T11" fmla="*/ 364 h 364"/>
                <a:gd name="T12" fmla="*/ 179 w 179"/>
                <a:gd name="T13" fmla="*/ 22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179" y="22"/>
                  </a:moveTo>
                  <a:lnTo>
                    <a:pt x="123" y="11"/>
                  </a:lnTo>
                  <a:lnTo>
                    <a:pt x="66" y="0"/>
                  </a:lnTo>
                  <a:lnTo>
                    <a:pt x="0" y="341"/>
                  </a:lnTo>
                  <a:lnTo>
                    <a:pt x="57" y="353"/>
                  </a:lnTo>
                  <a:lnTo>
                    <a:pt x="114" y="364"/>
                  </a:lnTo>
                  <a:lnTo>
                    <a:pt x="179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2" name="Freeform 700"/>
            <p:cNvSpPr>
              <a:spLocks/>
            </p:cNvSpPr>
            <p:nvPr/>
          </p:nvSpPr>
          <p:spPr bwMode="auto">
            <a:xfrm>
              <a:off x="417" y="3692"/>
              <a:ext cx="10" cy="1"/>
            </a:xfrm>
            <a:custGeom>
              <a:avLst/>
              <a:gdLst>
                <a:gd name="T0" fmla="*/ 58 w 58"/>
                <a:gd name="T1" fmla="*/ 12 h 12"/>
                <a:gd name="T2" fmla="*/ 1 w 58"/>
                <a:gd name="T3" fmla="*/ 0 h 12"/>
                <a:gd name="T4" fmla="*/ 0 w 58"/>
                <a:gd name="T5" fmla="*/ 8 h 12"/>
                <a:gd name="T6" fmla="*/ 58 w 58"/>
                <a:gd name="T7" fmla="*/ 12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2"/>
                <a:gd name="T14" fmla="*/ 58 w 58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2">
                  <a:moveTo>
                    <a:pt x="58" y="12"/>
                  </a:moveTo>
                  <a:lnTo>
                    <a:pt x="1" y="0"/>
                  </a:lnTo>
                  <a:lnTo>
                    <a:pt x="0" y="8"/>
                  </a:lnTo>
                  <a:lnTo>
                    <a:pt x="58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3" name="Line 701"/>
            <p:cNvSpPr>
              <a:spLocks noChangeShapeType="1"/>
            </p:cNvSpPr>
            <p:nvPr/>
          </p:nvSpPr>
          <p:spPr bwMode="auto">
            <a:xfrm flipH="1">
              <a:off x="417" y="369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4" name="Freeform 702"/>
            <p:cNvSpPr>
              <a:spLocks/>
            </p:cNvSpPr>
            <p:nvPr/>
          </p:nvSpPr>
          <p:spPr bwMode="auto">
            <a:xfrm>
              <a:off x="413" y="3693"/>
              <a:ext cx="23" cy="59"/>
            </a:xfrm>
            <a:custGeom>
              <a:avLst/>
              <a:gdLst>
                <a:gd name="T0" fmla="*/ 138 w 138"/>
                <a:gd name="T1" fmla="*/ 7 h 357"/>
                <a:gd name="T2" fmla="*/ 80 w 138"/>
                <a:gd name="T3" fmla="*/ 4 h 357"/>
                <a:gd name="T4" fmla="*/ 22 w 138"/>
                <a:gd name="T5" fmla="*/ 0 h 357"/>
                <a:gd name="T6" fmla="*/ 0 w 138"/>
                <a:gd name="T7" fmla="*/ 350 h 357"/>
                <a:gd name="T8" fmla="*/ 57 w 138"/>
                <a:gd name="T9" fmla="*/ 353 h 357"/>
                <a:gd name="T10" fmla="*/ 115 w 138"/>
                <a:gd name="T11" fmla="*/ 357 h 357"/>
                <a:gd name="T12" fmla="*/ 138 w 138"/>
                <a:gd name="T13" fmla="*/ 7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57"/>
                <a:gd name="T23" fmla="*/ 138 w 138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57">
                  <a:moveTo>
                    <a:pt x="138" y="7"/>
                  </a:moveTo>
                  <a:lnTo>
                    <a:pt x="80" y="4"/>
                  </a:lnTo>
                  <a:lnTo>
                    <a:pt x="22" y="0"/>
                  </a:lnTo>
                  <a:lnTo>
                    <a:pt x="0" y="350"/>
                  </a:lnTo>
                  <a:lnTo>
                    <a:pt x="57" y="353"/>
                  </a:lnTo>
                  <a:lnTo>
                    <a:pt x="115" y="357"/>
                  </a:lnTo>
                  <a:lnTo>
                    <a:pt x="13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5" name="Freeform 703"/>
            <p:cNvSpPr>
              <a:spLocks/>
            </p:cNvSpPr>
            <p:nvPr/>
          </p:nvSpPr>
          <p:spPr bwMode="auto">
            <a:xfrm>
              <a:off x="413" y="3693"/>
              <a:ext cx="23" cy="59"/>
            </a:xfrm>
            <a:custGeom>
              <a:avLst/>
              <a:gdLst>
                <a:gd name="T0" fmla="*/ 138 w 138"/>
                <a:gd name="T1" fmla="*/ 7 h 357"/>
                <a:gd name="T2" fmla="*/ 80 w 138"/>
                <a:gd name="T3" fmla="*/ 4 h 357"/>
                <a:gd name="T4" fmla="*/ 22 w 138"/>
                <a:gd name="T5" fmla="*/ 0 h 357"/>
                <a:gd name="T6" fmla="*/ 0 w 138"/>
                <a:gd name="T7" fmla="*/ 350 h 357"/>
                <a:gd name="T8" fmla="*/ 57 w 138"/>
                <a:gd name="T9" fmla="*/ 353 h 357"/>
                <a:gd name="T10" fmla="*/ 115 w 138"/>
                <a:gd name="T11" fmla="*/ 357 h 357"/>
                <a:gd name="T12" fmla="*/ 138 w 138"/>
                <a:gd name="T13" fmla="*/ 7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57"/>
                <a:gd name="T23" fmla="*/ 138 w 138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57">
                  <a:moveTo>
                    <a:pt x="138" y="7"/>
                  </a:moveTo>
                  <a:lnTo>
                    <a:pt x="80" y="4"/>
                  </a:lnTo>
                  <a:lnTo>
                    <a:pt x="22" y="0"/>
                  </a:lnTo>
                  <a:lnTo>
                    <a:pt x="0" y="350"/>
                  </a:lnTo>
                  <a:lnTo>
                    <a:pt x="57" y="353"/>
                  </a:lnTo>
                  <a:lnTo>
                    <a:pt x="115" y="357"/>
                  </a:lnTo>
                  <a:lnTo>
                    <a:pt x="138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6" name="Freeform 704"/>
            <p:cNvSpPr>
              <a:spLocks/>
            </p:cNvSpPr>
            <p:nvPr/>
          </p:nvSpPr>
          <p:spPr bwMode="auto">
            <a:xfrm>
              <a:off x="413" y="3751"/>
              <a:ext cx="10" cy="1"/>
            </a:xfrm>
            <a:custGeom>
              <a:avLst/>
              <a:gdLst>
                <a:gd name="T0" fmla="*/ 57 w 57"/>
                <a:gd name="T1" fmla="*/ 3 h 7"/>
                <a:gd name="T2" fmla="*/ 0 w 57"/>
                <a:gd name="T3" fmla="*/ 0 h 7"/>
                <a:gd name="T4" fmla="*/ 0 w 57"/>
                <a:gd name="T5" fmla="*/ 7 h 7"/>
                <a:gd name="T6" fmla="*/ 57 w 57"/>
                <a:gd name="T7" fmla="*/ 3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7"/>
                <a:gd name="T14" fmla="*/ 57 w 57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7">
                  <a:moveTo>
                    <a:pt x="57" y="3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7" name="Line 705"/>
            <p:cNvSpPr>
              <a:spLocks noChangeShapeType="1"/>
            </p:cNvSpPr>
            <p:nvPr/>
          </p:nvSpPr>
          <p:spPr bwMode="auto">
            <a:xfrm>
              <a:off x="413" y="375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8" name="Freeform 706"/>
            <p:cNvSpPr>
              <a:spLocks/>
            </p:cNvSpPr>
            <p:nvPr/>
          </p:nvSpPr>
          <p:spPr bwMode="auto">
            <a:xfrm>
              <a:off x="413" y="3751"/>
              <a:ext cx="23" cy="60"/>
            </a:xfrm>
            <a:custGeom>
              <a:avLst/>
              <a:gdLst>
                <a:gd name="T0" fmla="*/ 115 w 138"/>
                <a:gd name="T1" fmla="*/ 0 h 356"/>
                <a:gd name="T2" fmla="*/ 57 w 138"/>
                <a:gd name="T3" fmla="*/ 3 h 356"/>
                <a:gd name="T4" fmla="*/ 0 w 138"/>
                <a:gd name="T5" fmla="*/ 7 h 356"/>
                <a:gd name="T6" fmla="*/ 22 w 138"/>
                <a:gd name="T7" fmla="*/ 356 h 356"/>
                <a:gd name="T8" fmla="*/ 80 w 138"/>
                <a:gd name="T9" fmla="*/ 353 h 356"/>
                <a:gd name="T10" fmla="*/ 138 w 138"/>
                <a:gd name="T11" fmla="*/ 350 h 356"/>
                <a:gd name="T12" fmla="*/ 115 w 138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56"/>
                <a:gd name="T23" fmla="*/ 138 w 138"/>
                <a:gd name="T24" fmla="*/ 356 h 3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56">
                  <a:moveTo>
                    <a:pt x="115" y="0"/>
                  </a:moveTo>
                  <a:lnTo>
                    <a:pt x="57" y="3"/>
                  </a:lnTo>
                  <a:lnTo>
                    <a:pt x="0" y="7"/>
                  </a:lnTo>
                  <a:lnTo>
                    <a:pt x="22" y="356"/>
                  </a:lnTo>
                  <a:lnTo>
                    <a:pt x="80" y="353"/>
                  </a:lnTo>
                  <a:lnTo>
                    <a:pt x="138" y="35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9" name="Freeform 707"/>
            <p:cNvSpPr>
              <a:spLocks/>
            </p:cNvSpPr>
            <p:nvPr/>
          </p:nvSpPr>
          <p:spPr bwMode="auto">
            <a:xfrm>
              <a:off x="413" y="3751"/>
              <a:ext cx="23" cy="60"/>
            </a:xfrm>
            <a:custGeom>
              <a:avLst/>
              <a:gdLst>
                <a:gd name="T0" fmla="*/ 115 w 138"/>
                <a:gd name="T1" fmla="*/ 0 h 356"/>
                <a:gd name="T2" fmla="*/ 57 w 138"/>
                <a:gd name="T3" fmla="*/ 3 h 356"/>
                <a:gd name="T4" fmla="*/ 0 w 138"/>
                <a:gd name="T5" fmla="*/ 7 h 356"/>
                <a:gd name="T6" fmla="*/ 22 w 138"/>
                <a:gd name="T7" fmla="*/ 356 h 356"/>
                <a:gd name="T8" fmla="*/ 80 w 138"/>
                <a:gd name="T9" fmla="*/ 353 h 356"/>
                <a:gd name="T10" fmla="*/ 138 w 138"/>
                <a:gd name="T11" fmla="*/ 350 h 356"/>
                <a:gd name="T12" fmla="*/ 115 w 138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56"/>
                <a:gd name="T23" fmla="*/ 138 w 138"/>
                <a:gd name="T24" fmla="*/ 356 h 3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56">
                  <a:moveTo>
                    <a:pt x="115" y="0"/>
                  </a:moveTo>
                  <a:lnTo>
                    <a:pt x="57" y="3"/>
                  </a:lnTo>
                  <a:lnTo>
                    <a:pt x="0" y="7"/>
                  </a:lnTo>
                  <a:lnTo>
                    <a:pt x="22" y="356"/>
                  </a:lnTo>
                  <a:lnTo>
                    <a:pt x="80" y="353"/>
                  </a:lnTo>
                  <a:lnTo>
                    <a:pt x="138" y="350"/>
                  </a:lnTo>
                  <a:lnTo>
                    <a:pt x="1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0" name="Freeform 708"/>
            <p:cNvSpPr>
              <a:spLocks/>
            </p:cNvSpPr>
            <p:nvPr/>
          </p:nvSpPr>
          <p:spPr bwMode="auto">
            <a:xfrm>
              <a:off x="417" y="3810"/>
              <a:ext cx="10" cy="2"/>
            </a:xfrm>
            <a:custGeom>
              <a:avLst/>
              <a:gdLst>
                <a:gd name="T0" fmla="*/ 58 w 58"/>
                <a:gd name="T1" fmla="*/ 0 h 11"/>
                <a:gd name="T2" fmla="*/ 0 w 58"/>
                <a:gd name="T3" fmla="*/ 3 h 11"/>
                <a:gd name="T4" fmla="*/ 1 w 58"/>
                <a:gd name="T5" fmla="*/ 11 h 11"/>
                <a:gd name="T6" fmla="*/ 58 w 58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58" y="0"/>
                  </a:moveTo>
                  <a:lnTo>
                    <a:pt x="0" y="3"/>
                  </a:lnTo>
                  <a:lnTo>
                    <a:pt x="1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1" name="Line 709"/>
            <p:cNvSpPr>
              <a:spLocks noChangeShapeType="1"/>
            </p:cNvSpPr>
            <p:nvPr/>
          </p:nvSpPr>
          <p:spPr bwMode="auto">
            <a:xfrm>
              <a:off x="417" y="381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2" name="Freeform 710"/>
            <p:cNvSpPr>
              <a:spLocks/>
            </p:cNvSpPr>
            <p:nvPr/>
          </p:nvSpPr>
          <p:spPr bwMode="auto">
            <a:xfrm>
              <a:off x="417" y="3808"/>
              <a:ext cx="30" cy="61"/>
            </a:xfrm>
            <a:custGeom>
              <a:avLst/>
              <a:gdLst>
                <a:gd name="T0" fmla="*/ 114 w 179"/>
                <a:gd name="T1" fmla="*/ 0 h 364"/>
                <a:gd name="T2" fmla="*/ 57 w 179"/>
                <a:gd name="T3" fmla="*/ 11 h 364"/>
                <a:gd name="T4" fmla="*/ 0 w 179"/>
                <a:gd name="T5" fmla="*/ 22 h 364"/>
                <a:gd name="T6" fmla="*/ 66 w 179"/>
                <a:gd name="T7" fmla="*/ 364 h 364"/>
                <a:gd name="T8" fmla="*/ 123 w 179"/>
                <a:gd name="T9" fmla="*/ 353 h 364"/>
                <a:gd name="T10" fmla="*/ 179 w 179"/>
                <a:gd name="T11" fmla="*/ 342 h 364"/>
                <a:gd name="T12" fmla="*/ 114 w 179"/>
                <a:gd name="T13" fmla="*/ 0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114" y="0"/>
                  </a:moveTo>
                  <a:lnTo>
                    <a:pt x="57" y="11"/>
                  </a:lnTo>
                  <a:lnTo>
                    <a:pt x="0" y="22"/>
                  </a:lnTo>
                  <a:lnTo>
                    <a:pt x="66" y="364"/>
                  </a:lnTo>
                  <a:lnTo>
                    <a:pt x="123" y="353"/>
                  </a:lnTo>
                  <a:lnTo>
                    <a:pt x="179" y="34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3" name="Freeform 711"/>
            <p:cNvSpPr>
              <a:spLocks/>
            </p:cNvSpPr>
            <p:nvPr/>
          </p:nvSpPr>
          <p:spPr bwMode="auto">
            <a:xfrm>
              <a:off x="417" y="3808"/>
              <a:ext cx="30" cy="61"/>
            </a:xfrm>
            <a:custGeom>
              <a:avLst/>
              <a:gdLst>
                <a:gd name="T0" fmla="*/ 114 w 179"/>
                <a:gd name="T1" fmla="*/ 0 h 364"/>
                <a:gd name="T2" fmla="*/ 57 w 179"/>
                <a:gd name="T3" fmla="*/ 11 h 364"/>
                <a:gd name="T4" fmla="*/ 0 w 179"/>
                <a:gd name="T5" fmla="*/ 22 h 364"/>
                <a:gd name="T6" fmla="*/ 66 w 179"/>
                <a:gd name="T7" fmla="*/ 364 h 364"/>
                <a:gd name="T8" fmla="*/ 123 w 179"/>
                <a:gd name="T9" fmla="*/ 353 h 364"/>
                <a:gd name="T10" fmla="*/ 179 w 179"/>
                <a:gd name="T11" fmla="*/ 342 h 364"/>
                <a:gd name="T12" fmla="*/ 114 w 179"/>
                <a:gd name="T13" fmla="*/ 0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114" y="0"/>
                  </a:moveTo>
                  <a:lnTo>
                    <a:pt x="57" y="11"/>
                  </a:lnTo>
                  <a:lnTo>
                    <a:pt x="0" y="22"/>
                  </a:lnTo>
                  <a:lnTo>
                    <a:pt x="66" y="364"/>
                  </a:lnTo>
                  <a:lnTo>
                    <a:pt x="123" y="353"/>
                  </a:lnTo>
                  <a:lnTo>
                    <a:pt x="179" y="342"/>
                  </a:lnTo>
                  <a:lnTo>
                    <a:pt x="1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4" name="Freeform 712"/>
            <p:cNvSpPr>
              <a:spLocks/>
            </p:cNvSpPr>
            <p:nvPr/>
          </p:nvSpPr>
          <p:spPr bwMode="auto">
            <a:xfrm>
              <a:off x="428" y="3867"/>
              <a:ext cx="10" cy="3"/>
            </a:xfrm>
            <a:custGeom>
              <a:avLst/>
              <a:gdLst>
                <a:gd name="T0" fmla="*/ 57 w 57"/>
                <a:gd name="T1" fmla="*/ 0 h 19"/>
                <a:gd name="T2" fmla="*/ 0 w 57"/>
                <a:gd name="T3" fmla="*/ 11 h 19"/>
                <a:gd name="T4" fmla="*/ 2 w 57"/>
                <a:gd name="T5" fmla="*/ 19 h 19"/>
                <a:gd name="T6" fmla="*/ 57 w 57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9"/>
                <a:gd name="T14" fmla="*/ 57 w 57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9">
                  <a:moveTo>
                    <a:pt x="57" y="0"/>
                  </a:moveTo>
                  <a:lnTo>
                    <a:pt x="0" y="11"/>
                  </a:lnTo>
                  <a:lnTo>
                    <a:pt x="2" y="19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5" name="Line 713"/>
            <p:cNvSpPr>
              <a:spLocks noChangeShapeType="1"/>
            </p:cNvSpPr>
            <p:nvPr/>
          </p:nvSpPr>
          <p:spPr bwMode="auto">
            <a:xfrm>
              <a:off x="428" y="386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6" name="Freeform 714"/>
            <p:cNvSpPr>
              <a:spLocks/>
            </p:cNvSpPr>
            <p:nvPr/>
          </p:nvSpPr>
          <p:spPr bwMode="auto">
            <a:xfrm>
              <a:off x="428" y="3864"/>
              <a:ext cx="37" cy="61"/>
            </a:xfrm>
            <a:custGeom>
              <a:avLst/>
              <a:gdLst>
                <a:gd name="T0" fmla="*/ 109 w 219"/>
                <a:gd name="T1" fmla="*/ 0 h 365"/>
                <a:gd name="T2" fmla="*/ 55 w 219"/>
                <a:gd name="T3" fmla="*/ 19 h 365"/>
                <a:gd name="T4" fmla="*/ 0 w 219"/>
                <a:gd name="T5" fmla="*/ 38 h 365"/>
                <a:gd name="T6" fmla="*/ 110 w 219"/>
                <a:gd name="T7" fmla="*/ 365 h 365"/>
                <a:gd name="T8" fmla="*/ 165 w 219"/>
                <a:gd name="T9" fmla="*/ 346 h 365"/>
                <a:gd name="T10" fmla="*/ 219 w 219"/>
                <a:gd name="T11" fmla="*/ 327 h 365"/>
                <a:gd name="T12" fmla="*/ 109 w 219"/>
                <a:gd name="T13" fmla="*/ 0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365"/>
                <a:gd name="T23" fmla="*/ 219 w 219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365">
                  <a:moveTo>
                    <a:pt x="109" y="0"/>
                  </a:moveTo>
                  <a:lnTo>
                    <a:pt x="55" y="19"/>
                  </a:lnTo>
                  <a:lnTo>
                    <a:pt x="0" y="38"/>
                  </a:lnTo>
                  <a:lnTo>
                    <a:pt x="110" y="365"/>
                  </a:lnTo>
                  <a:lnTo>
                    <a:pt x="165" y="346"/>
                  </a:lnTo>
                  <a:lnTo>
                    <a:pt x="219" y="327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7" name="Freeform 715"/>
            <p:cNvSpPr>
              <a:spLocks/>
            </p:cNvSpPr>
            <p:nvPr/>
          </p:nvSpPr>
          <p:spPr bwMode="auto">
            <a:xfrm>
              <a:off x="428" y="3864"/>
              <a:ext cx="37" cy="61"/>
            </a:xfrm>
            <a:custGeom>
              <a:avLst/>
              <a:gdLst>
                <a:gd name="T0" fmla="*/ 109 w 219"/>
                <a:gd name="T1" fmla="*/ 0 h 365"/>
                <a:gd name="T2" fmla="*/ 55 w 219"/>
                <a:gd name="T3" fmla="*/ 19 h 365"/>
                <a:gd name="T4" fmla="*/ 0 w 219"/>
                <a:gd name="T5" fmla="*/ 38 h 365"/>
                <a:gd name="T6" fmla="*/ 110 w 219"/>
                <a:gd name="T7" fmla="*/ 365 h 365"/>
                <a:gd name="T8" fmla="*/ 165 w 219"/>
                <a:gd name="T9" fmla="*/ 346 h 365"/>
                <a:gd name="T10" fmla="*/ 219 w 219"/>
                <a:gd name="T11" fmla="*/ 327 h 365"/>
                <a:gd name="T12" fmla="*/ 109 w 219"/>
                <a:gd name="T13" fmla="*/ 0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365"/>
                <a:gd name="T23" fmla="*/ 219 w 219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365">
                  <a:moveTo>
                    <a:pt x="109" y="0"/>
                  </a:moveTo>
                  <a:lnTo>
                    <a:pt x="55" y="19"/>
                  </a:lnTo>
                  <a:lnTo>
                    <a:pt x="0" y="38"/>
                  </a:lnTo>
                  <a:lnTo>
                    <a:pt x="110" y="365"/>
                  </a:lnTo>
                  <a:lnTo>
                    <a:pt x="165" y="346"/>
                  </a:lnTo>
                  <a:lnTo>
                    <a:pt x="219" y="327"/>
                  </a:lnTo>
                  <a:lnTo>
                    <a:pt x="10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8" name="Freeform 716"/>
            <p:cNvSpPr>
              <a:spLocks/>
            </p:cNvSpPr>
            <p:nvPr/>
          </p:nvSpPr>
          <p:spPr bwMode="auto">
            <a:xfrm>
              <a:off x="447" y="3922"/>
              <a:ext cx="9" cy="4"/>
            </a:xfrm>
            <a:custGeom>
              <a:avLst/>
              <a:gdLst>
                <a:gd name="T0" fmla="*/ 55 w 55"/>
                <a:gd name="T1" fmla="*/ 0 h 27"/>
                <a:gd name="T2" fmla="*/ 0 w 55"/>
                <a:gd name="T3" fmla="*/ 19 h 27"/>
                <a:gd name="T4" fmla="*/ 4 w 55"/>
                <a:gd name="T5" fmla="*/ 27 h 27"/>
                <a:gd name="T6" fmla="*/ 55 w 55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7"/>
                <a:gd name="T14" fmla="*/ 55 w 5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7">
                  <a:moveTo>
                    <a:pt x="55" y="0"/>
                  </a:moveTo>
                  <a:lnTo>
                    <a:pt x="0" y="19"/>
                  </a:lnTo>
                  <a:lnTo>
                    <a:pt x="4" y="2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9" name="Line 717"/>
            <p:cNvSpPr>
              <a:spLocks noChangeShapeType="1"/>
            </p:cNvSpPr>
            <p:nvPr/>
          </p:nvSpPr>
          <p:spPr bwMode="auto">
            <a:xfrm>
              <a:off x="447" y="392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0" name="Freeform 718"/>
            <p:cNvSpPr>
              <a:spLocks/>
            </p:cNvSpPr>
            <p:nvPr/>
          </p:nvSpPr>
          <p:spPr bwMode="auto">
            <a:xfrm>
              <a:off x="447" y="3917"/>
              <a:ext cx="44" cy="60"/>
            </a:xfrm>
            <a:custGeom>
              <a:avLst/>
              <a:gdLst>
                <a:gd name="T0" fmla="*/ 102 w 259"/>
                <a:gd name="T1" fmla="*/ 0 h 359"/>
                <a:gd name="T2" fmla="*/ 51 w 259"/>
                <a:gd name="T3" fmla="*/ 27 h 359"/>
                <a:gd name="T4" fmla="*/ 0 w 259"/>
                <a:gd name="T5" fmla="*/ 54 h 359"/>
                <a:gd name="T6" fmla="*/ 157 w 259"/>
                <a:gd name="T7" fmla="*/ 359 h 359"/>
                <a:gd name="T8" fmla="*/ 208 w 259"/>
                <a:gd name="T9" fmla="*/ 332 h 359"/>
                <a:gd name="T10" fmla="*/ 259 w 259"/>
                <a:gd name="T11" fmla="*/ 306 h 359"/>
                <a:gd name="T12" fmla="*/ 102 w 259"/>
                <a:gd name="T13" fmla="*/ 0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359"/>
                <a:gd name="T23" fmla="*/ 259 w 259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359">
                  <a:moveTo>
                    <a:pt x="102" y="0"/>
                  </a:moveTo>
                  <a:lnTo>
                    <a:pt x="51" y="27"/>
                  </a:lnTo>
                  <a:lnTo>
                    <a:pt x="0" y="54"/>
                  </a:lnTo>
                  <a:lnTo>
                    <a:pt x="157" y="359"/>
                  </a:lnTo>
                  <a:lnTo>
                    <a:pt x="208" y="332"/>
                  </a:lnTo>
                  <a:lnTo>
                    <a:pt x="259" y="306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1" name="Freeform 719"/>
            <p:cNvSpPr>
              <a:spLocks/>
            </p:cNvSpPr>
            <p:nvPr/>
          </p:nvSpPr>
          <p:spPr bwMode="auto">
            <a:xfrm>
              <a:off x="447" y="3917"/>
              <a:ext cx="44" cy="60"/>
            </a:xfrm>
            <a:custGeom>
              <a:avLst/>
              <a:gdLst>
                <a:gd name="T0" fmla="*/ 102 w 259"/>
                <a:gd name="T1" fmla="*/ 0 h 359"/>
                <a:gd name="T2" fmla="*/ 51 w 259"/>
                <a:gd name="T3" fmla="*/ 27 h 359"/>
                <a:gd name="T4" fmla="*/ 0 w 259"/>
                <a:gd name="T5" fmla="*/ 54 h 359"/>
                <a:gd name="T6" fmla="*/ 157 w 259"/>
                <a:gd name="T7" fmla="*/ 359 h 359"/>
                <a:gd name="T8" fmla="*/ 208 w 259"/>
                <a:gd name="T9" fmla="*/ 332 h 359"/>
                <a:gd name="T10" fmla="*/ 259 w 259"/>
                <a:gd name="T11" fmla="*/ 306 h 359"/>
                <a:gd name="T12" fmla="*/ 102 w 259"/>
                <a:gd name="T13" fmla="*/ 0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359"/>
                <a:gd name="T23" fmla="*/ 259 w 259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359">
                  <a:moveTo>
                    <a:pt x="102" y="0"/>
                  </a:moveTo>
                  <a:lnTo>
                    <a:pt x="51" y="27"/>
                  </a:lnTo>
                  <a:lnTo>
                    <a:pt x="0" y="54"/>
                  </a:lnTo>
                  <a:lnTo>
                    <a:pt x="157" y="359"/>
                  </a:lnTo>
                  <a:lnTo>
                    <a:pt x="208" y="332"/>
                  </a:lnTo>
                  <a:lnTo>
                    <a:pt x="259" y="306"/>
                  </a:lnTo>
                  <a:lnTo>
                    <a:pt x="10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2" name="Freeform 720"/>
            <p:cNvSpPr>
              <a:spLocks/>
            </p:cNvSpPr>
            <p:nvPr/>
          </p:nvSpPr>
          <p:spPr bwMode="auto">
            <a:xfrm>
              <a:off x="474" y="3972"/>
              <a:ext cx="8" cy="6"/>
            </a:xfrm>
            <a:custGeom>
              <a:avLst/>
              <a:gdLst>
                <a:gd name="T0" fmla="*/ 51 w 51"/>
                <a:gd name="T1" fmla="*/ 0 h 36"/>
                <a:gd name="T2" fmla="*/ 0 w 51"/>
                <a:gd name="T3" fmla="*/ 27 h 36"/>
                <a:gd name="T4" fmla="*/ 5 w 51"/>
                <a:gd name="T5" fmla="*/ 36 h 36"/>
                <a:gd name="T6" fmla="*/ 51 w 51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6"/>
                <a:gd name="T14" fmla="*/ 51 w 51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6">
                  <a:moveTo>
                    <a:pt x="51" y="0"/>
                  </a:moveTo>
                  <a:lnTo>
                    <a:pt x="0" y="27"/>
                  </a:lnTo>
                  <a:lnTo>
                    <a:pt x="5" y="3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" name="Line 721"/>
            <p:cNvSpPr>
              <a:spLocks noChangeShapeType="1"/>
            </p:cNvSpPr>
            <p:nvPr/>
          </p:nvSpPr>
          <p:spPr bwMode="auto">
            <a:xfrm>
              <a:off x="474" y="39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4" name="Freeform 722"/>
            <p:cNvSpPr>
              <a:spLocks/>
            </p:cNvSpPr>
            <p:nvPr/>
          </p:nvSpPr>
          <p:spPr bwMode="auto">
            <a:xfrm>
              <a:off x="475" y="3966"/>
              <a:ext cx="50" cy="58"/>
            </a:xfrm>
            <a:custGeom>
              <a:avLst/>
              <a:gdLst>
                <a:gd name="T0" fmla="*/ 92 w 303"/>
                <a:gd name="T1" fmla="*/ 0 h 344"/>
                <a:gd name="T2" fmla="*/ 46 w 303"/>
                <a:gd name="T3" fmla="*/ 35 h 344"/>
                <a:gd name="T4" fmla="*/ 0 w 303"/>
                <a:gd name="T5" fmla="*/ 71 h 344"/>
                <a:gd name="T6" fmla="*/ 212 w 303"/>
                <a:gd name="T7" fmla="*/ 344 h 344"/>
                <a:gd name="T8" fmla="*/ 258 w 303"/>
                <a:gd name="T9" fmla="*/ 308 h 344"/>
                <a:gd name="T10" fmla="*/ 303 w 303"/>
                <a:gd name="T11" fmla="*/ 272 h 344"/>
                <a:gd name="T12" fmla="*/ 92 w 303"/>
                <a:gd name="T13" fmla="*/ 0 h 3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344"/>
                <a:gd name="T23" fmla="*/ 303 w 303"/>
                <a:gd name="T24" fmla="*/ 344 h 3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344">
                  <a:moveTo>
                    <a:pt x="92" y="0"/>
                  </a:moveTo>
                  <a:lnTo>
                    <a:pt x="46" y="35"/>
                  </a:lnTo>
                  <a:lnTo>
                    <a:pt x="0" y="71"/>
                  </a:lnTo>
                  <a:lnTo>
                    <a:pt x="212" y="344"/>
                  </a:lnTo>
                  <a:lnTo>
                    <a:pt x="258" y="308"/>
                  </a:lnTo>
                  <a:lnTo>
                    <a:pt x="303" y="27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5" name="Freeform 723"/>
            <p:cNvSpPr>
              <a:spLocks/>
            </p:cNvSpPr>
            <p:nvPr/>
          </p:nvSpPr>
          <p:spPr bwMode="auto">
            <a:xfrm>
              <a:off x="475" y="3966"/>
              <a:ext cx="50" cy="58"/>
            </a:xfrm>
            <a:custGeom>
              <a:avLst/>
              <a:gdLst>
                <a:gd name="T0" fmla="*/ 92 w 303"/>
                <a:gd name="T1" fmla="*/ 0 h 344"/>
                <a:gd name="T2" fmla="*/ 46 w 303"/>
                <a:gd name="T3" fmla="*/ 35 h 344"/>
                <a:gd name="T4" fmla="*/ 0 w 303"/>
                <a:gd name="T5" fmla="*/ 71 h 344"/>
                <a:gd name="T6" fmla="*/ 212 w 303"/>
                <a:gd name="T7" fmla="*/ 344 h 344"/>
                <a:gd name="T8" fmla="*/ 258 w 303"/>
                <a:gd name="T9" fmla="*/ 308 h 344"/>
                <a:gd name="T10" fmla="*/ 303 w 303"/>
                <a:gd name="T11" fmla="*/ 272 h 344"/>
                <a:gd name="T12" fmla="*/ 92 w 303"/>
                <a:gd name="T13" fmla="*/ 0 h 3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344"/>
                <a:gd name="T23" fmla="*/ 303 w 303"/>
                <a:gd name="T24" fmla="*/ 344 h 3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344">
                  <a:moveTo>
                    <a:pt x="92" y="0"/>
                  </a:moveTo>
                  <a:lnTo>
                    <a:pt x="46" y="35"/>
                  </a:lnTo>
                  <a:lnTo>
                    <a:pt x="0" y="71"/>
                  </a:lnTo>
                  <a:lnTo>
                    <a:pt x="212" y="344"/>
                  </a:lnTo>
                  <a:lnTo>
                    <a:pt x="258" y="308"/>
                  </a:lnTo>
                  <a:lnTo>
                    <a:pt x="303" y="272"/>
                  </a:lnTo>
                  <a:lnTo>
                    <a:pt x="9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6" name="Freeform 724"/>
            <p:cNvSpPr>
              <a:spLocks/>
            </p:cNvSpPr>
            <p:nvPr/>
          </p:nvSpPr>
          <p:spPr bwMode="auto">
            <a:xfrm>
              <a:off x="510" y="4018"/>
              <a:ext cx="7" cy="7"/>
            </a:xfrm>
            <a:custGeom>
              <a:avLst/>
              <a:gdLst>
                <a:gd name="T0" fmla="*/ 46 w 46"/>
                <a:gd name="T1" fmla="*/ 0 h 45"/>
                <a:gd name="T2" fmla="*/ 0 w 46"/>
                <a:gd name="T3" fmla="*/ 36 h 45"/>
                <a:gd name="T4" fmla="*/ 8 w 46"/>
                <a:gd name="T5" fmla="*/ 45 h 45"/>
                <a:gd name="T6" fmla="*/ 46 w 46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46" y="0"/>
                  </a:moveTo>
                  <a:lnTo>
                    <a:pt x="0" y="36"/>
                  </a:lnTo>
                  <a:lnTo>
                    <a:pt x="8" y="45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7" name="Line 725"/>
            <p:cNvSpPr>
              <a:spLocks noChangeShapeType="1"/>
            </p:cNvSpPr>
            <p:nvPr/>
          </p:nvSpPr>
          <p:spPr bwMode="auto">
            <a:xfrm>
              <a:off x="510" y="402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8" name="Freeform 726"/>
            <p:cNvSpPr>
              <a:spLocks/>
            </p:cNvSpPr>
            <p:nvPr/>
          </p:nvSpPr>
          <p:spPr bwMode="auto">
            <a:xfrm>
              <a:off x="511" y="4010"/>
              <a:ext cx="58" cy="53"/>
            </a:xfrm>
            <a:custGeom>
              <a:avLst/>
              <a:gdLst>
                <a:gd name="T0" fmla="*/ 75 w 345"/>
                <a:gd name="T1" fmla="*/ 0 h 317"/>
                <a:gd name="T2" fmla="*/ 38 w 345"/>
                <a:gd name="T3" fmla="*/ 44 h 317"/>
                <a:gd name="T4" fmla="*/ 0 w 345"/>
                <a:gd name="T5" fmla="*/ 89 h 317"/>
                <a:gd name="T6" fmla="*/ 269 w 345"/>
                <a:gd name="T7" fmla="*/ 317 h 317"/>
                <a:gd name="T8" fmla="*/ 307 w 345"/>
                <a:gd name="T9" fmla="*/ 272 h 317"/>
                <a:gd name="T10" fmla="*/ 345 w 345"/>
                <a:gd name="T11" fmla="*/ 228 h 317"/>
                <a:gd name="T12" fmla="*/ 75 w 345"/>
                <a:gd name="T13" fmla="*/ 0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75" y="0"/>
                  </a:moveTo>
                  <a:lnTo>
                    <a:pt x="38" y="44"/>
                  </a:lnTo>
                  <a:lnTo>
                    <a:pt x="0" y="89"/>
                  </a:lnTo>
                  <a:lnTo>
                    <a:pt x="269" y="317"/>
                  </a:lnTo>
                  <a:lnTo>
                    <a:pt x="307" y="272"/>
                  </a:lnTo>
                  <a:lnTo>
                    <a:pt x="345" y="228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9" name="Freeform 727"/>
            <p:cNvSpPr>
              <a:spLocks/>
            </p:cNvSpPr>
            <p:nvPr/>
          </p:nvSpPr>
          <p:spPr bwMode="auto">
            <a:xfrm>
              <a:off x="511" y="4010"/>
              <a:ext cx="58" cy="53"/>
            </a:xfrm>
            <a:custGeom>
              <a:avLst/>
              <a:gdLst>
                <a:gd name="T0" fmla="*/ 75 w 345"/>
                <a:gd name="T1" fmla="*/ 0 h 317"/>
                <a:gd name="T2" fmla="*/ 38 w 345"/>
                <a:gd name="T3" fmla="*/ 44 h 317"/>
                <a:gd name="T4" fmla="*/ 0 w 345"/>
                <a:gd name="T5" fmla="*/ 89 h 317"/>
                <a:gd name="T6" fmla="*/ 269 w 345"/>
                <a:gd name="T7" fmla="*/ 317 h 317"/>
                <a:gd name="T8" fmla="*/ 307 w 345"/>
                <a:gd name="T9" fmla="*/ 272 h 317"/>
                <a:gd name="T10" fmla="*/ 345 w 345"/>
                <a:gd name="T11" fmla="*/ 228 h 317"/>
                <a:gd name="T12" fmla="*/ 75 w 345"/>
                <a:gd name="T13" fmla="*/ 0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75" y="0"/>
                  </a:moveTo>
                  <a:lnTo>
                    <a:pt x="38" y="44"/>
                  </a:lnTo>
                  <a:lnTo>
                    <a:pt x="0" y="89"/>
                  </a:lnTo>
                  <a:lnTo>
                    <a:pt x="269" y="317"/>
                  </a:lnTo>
                  <a:lnTo>
                    <a:pt x="307" y="272"/>
                  </a:lnTo>
                  <a:lnTo>
                    <a:pt x="345" y="228"/>
                  </a:lnTo>
                  <a:lnTo>
                    <a:pt x="7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0" name="Freeform 728"/>
            <p:cNvSpPr>
              <a:spLocks/>
            </p:cNvSpPr>
            <p:nvPr/>
          </p:nvSpPr>
          <p:spPr bwMode="auto">
            <a:xfrm>
              <a:off x="556" y="4056"/>
              <a:ext cx="6" cy="9"/>
            </a:xfrm>
            <a:custGeom>
              <a:avLst/>
              <a:gdLst>
                <a:gd name="T0" fmla="*/ 38 w 38"/>
                <a:gd name="T1" fmla="*/ 0 h 53"/>
                <a:gd name="T2" fmla="*/ 0 w 38"/>
                <a:gd name="T3" fmla="*/ 45 h 53"/>
                <a:gd name="T4" fmla="*/ 6 w 38"/>
                <a:gd name="T5" fmla="*/ 48 h 53"/>
                <a:gd name="T6" fmla="*/ 14 w 38"/>
                <a:gd name="T7" fmla="*/ 53 h 53"/>
                <a:gd name="T8" fmla="*/ 38 w 38"/>
                <a:gd name="T9" fmla="*/ 0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3"/>
                <a:gd name="T17" fmla="*/ 38 w 38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3">
                  <a:moveTo>
                    <a:pt x="38" y="0"/>
                  </a:moveTo>
                  <a:lnTo>
                    <a:pt x="0" y="45"/>
                  </a:lnTo>
                  <a:lnTo>
                    <a:pt x="6" y="48"/>
                  </a:lnTo>
                  <a:lnTo>
                    <a:pt x="14" y="5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1" name="Freeform 729"/>
            <p:cNvSpPr>
              <a:spLocks/>
            </p:cNvSpPr>
            <p:nvPr/>
          </p:nvSpPr>
          <p:spPr bwMode="auto">
            <a:xfrm>
              <a:off x="556" y="4063"/>
              <a:ext cx="2" cy="2"/>
            </a:xfrm>
            <a:custGeom>
              <a:avLst/>
              <a:gdLst>
                <a:gd name="T0" fmla="*/ 0 w 14"/>
                <a:gd name="T1" fmla="*/ 0 h 8"/>
                <a:gd name="T2" fmla="*/ 6 w 14"/>
                <a:gd name="T3" fmla="*/ 3 h 8"/>
                <a:gd name="T4" fmla="*/ 14 w 14"/>
                <a:gd name="T5" fmla="*/ 8 h 8"/>
                <a:gd name="T6" fmla="*/ 0 60000 65536"/>
                <a:gd name="T7" fmla="*/ 0 60000 65536"/>
                <a:gd name="T8" fmla="*/ 0 60000 65536"/>
                <a:gd name="T9" fmla="*/ 0 w 14"/>
                <a:gd name="T10" fmla="*/ 0 h 8"/>
                <a:gd name="T11" fmla="*/ 14 w 14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8">
                  <a:moveTo>
                    <a:pt x="0" y="0"/>
                  </a:moveTo>
                  <a:lnTo>
                    <a:pt x="6" y="3"/>
                  </a:lnTo>
                  <a:lnTo>
                    <a:pt x="14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2" name="Freeform 730"/>
            <p:cNvSpPr>
              <a:spLocks/>
            </p:cNvSpPr>
            <p:nvPr/>
          </p:nvSpPr>
          <p:spPr bwMode="auto">
            <a:xfrm>
              <a:off x="558" y="4047"/>
              <a:ext cx="64" cy="44"/>
            </a:xfrm>
            <a:custGeom>
              <a:avLst/>
              <a:gdLst>
                <a:gd name="T0" fmla="*/ 49 w 380"/>
                <a:gd name="T1" fmla="*/ 0 h 263"/>
                <a:gd name="T2" fmla="*/ 24 w 380"/>
                <a:gd name="T3" fmla="*/ 52 h 263"/>
                <a:gd name="T4" fmla="*/ 0 w 380"/>
                <a:gd name="T5" fmla="*/ 105 h 263"/>
                <a:gd name="T6" fmla="*/ 331 w 380"/>
                <a:gd name="T7" fmla="*/ 263 h 263"/>
                <a:gd name="T8" fmla="*/ 355 w 380"/>
                <a:gd name="T9" fmla="*/ 211 h 263"/>
                <a:gd name="T10" fmla="*/ 380 w 380"/>
                <a:gd name="T11" fmla="*/ 158 h 263"/>
                <a:gd name="T12" fmla="*/ 49 w 380"/>
                <a:gd name="T13" fmla="*/ 0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3"/>
                <a:gd name="T23" fmla="*/ 380 w 380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3">
                  <a:moveTo>
                    <a:pt x="49" y="0"/>
                  </a:moveTo>
                  <a:lnTo>
                    <a:pt x="24" y="52"/>
                  </a:lnTo>
                  <a:lnTo>
                    <a:pt x="0" y="105"/>
                  </a:lnTo>
                  <a:lnTo>
                    <a:pt x="331" y="263"/>
                  </a:lnTo>
                  <a:lnTo>
                    <a:pt x="355" y="211"/>
                  </a:lnTo>
                  <a:lnTo>
                    <a:pt x="380" y="158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3" name="Freeform 731"/>
            <p:cNvSpPr>
              <a:spLocks/>
            </p:cNvSpPr>
            <p:nvPr/>
          </p:nvSpPr>
          <p:spPr bwMode="auto">
            <a:xfrm>
              <a:off x="558" y="4047"/>
              <a:ext cx="64" cy="44"/>
            </a:xfrm>
            <a:custGeom>
              <a:avLst/>
              <a:gdLst>
                <a:gd name="T0" fmla="*/ 49 w 380"/>
                <a:gd name="T1" fmla="*/ 0 h 263"/>
                <a:gd name="T2" fmla="*/ 24 w 380"/>
                <a:gd name="T3" fmla="*/ 52 h 263"/>
                <a:gd name="T4" fmla="*/ 0 w 380"/>
                <a:gd name="T5" fmla="*/ 105 h 263"/>
                <a:gd name="T6" fmla="*/ 331 w 380"/>
                <a:gd name="T7" fmla="*/ 263 h 263"/>
                <a:gd name="T8" fmla="*/ 355 w 380"/>
                <a:gd name="T9" fmla="*/ 211 h 263"/>
                <a:gd name="T10" fmla="*/ 380 w 380"/>
                <a:gd name="T11" fmla="*/ 158 h 263"/>
                <a:gd name="T12" fmla="*/ 49 w 380"/>
                <a:gd name="T13" fmla="*/ 0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3"/>
                <a:gd name="T23" fmla="*/ 380 w 380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3">
                  <a:moveTo>
                    <a:pt x="49" y="0"/>
                  </a:moveTo>
                  <a:lnTo>
                    <a:pt x="24" y="52"/>
                  </a:lnTo>
                  <a:lnTo>
                    <a:pt x="0" y="105"/>
                  </a:lnTo>
                  <a:lnTo>
                    <a:pt x="331" y="263"/>
                  </a:lnTo>
                  <a:lnTo>
                    <a:pt x="355" y="211"/>
                  </a:lnTo>
                  <a:lnTo>
                    <a:pt x="380" y="158"/>
                  </a:lnTo>
                  <a:lnTo>
                    <a:pt x="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4" name="Freeform 732"/>
            <p:cNvSpPr>
              <a:spLocks/>
            </p:cNvSpPr>
            <p:nvPr/>
          </p:nvSpPr>
          <p:spPr bwMode="auto">
            <a:xfrm>
              <a:off x="613" y="4082"/>
              <a:ext cx="5" cy="10"/>
            </a:xfrm>
            <a:custGeom>
              <a:avLst/>
              <a:gdLst>
                <a:gd name="T0" fmla="*/ 24 w 24"/>
                <a:gd name="T1" fmla="*/ 0 h 56"/>
                <a:gd name="T2" fmla="*/ 0 w 24"/>
                <a:gd name="T3" fmla="*/ 52 h 56"/>
                <a:gd name="T4" fmla="*/ 5 w 24"/>
                <a:gd name="T5" fmla="*/ 54 h 56"/>
                <a:gd name="T6" fmla="*/ 15 w 24"/>
                <a:gd name="T7" fmla="*/ 56 h 56"/>
                <a:gd name="T8" fmla="*/ 24 w 24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56"/>
                <a:gd name="T17" fmla="*/ 24 w 2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56">
                  <a:moveTo>
                    <a:pt x="24" y="0"/>
                  </a:moveTo>
                  <a:lnTo>
                    <a:pt x="0" y="52"/>
                  </a:lnTo>
                  <a:lnTo>
                    <a:pt x="5" y="54"/>
                  </a:lnTo>
                  <a:lnTo>
                    <a:pt x="15" y="5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5" name="Freeform 733"/>
            <p:cNvSpPr>
              <a:spLocks/>
            </p:cNvSpPr>
            <p:nvPr/>
          </p:nvSpPr>
          <p:spPr bwMode="auto">
            <a:xfrm>
              <a:off x="613" y="4091"/>
              <a:ext cx="3" cy="1"/>
            </a:xfrm>
            <a:custGeom>
              <a:avLst/>
              <a:gdLst>
                <a:gd name="T0" fmla="*/ 0 w 15"/>
                <a:gd name="T1" fmla="*/ 0 h 4"/>
                <a:gd name="T2" fmla="*/ 5 w 15"/>
                <a:gd name="T3" fmla="*/ 2 h 4"/>
                <a:gd name="T4" fmla="*/ 15 w 15"/>
                <a:gd name="T5" fmla="*/ 4 h 4"/>
                <a:gd name="T6" fmla="*/ 0 60000 65536"/>
                <a:gd name="T7" fmla="*/ 0 60000 65536"/>
                <a:gd name="T8" fmla="*/ 0 60000 65536"/>
                <a:gd name="T9" fmla="*/ 0 w 15"/>
                <a:gd name="T10" fmla="*/ 0 h 4"/>
                <a:gd name="T11" fmla="*/ 15 w 15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4">
                  <a:moveTo>
                    <a:pt x="0" y="0"/>
                  </a:moveTo>
                  <a:lnTo>
                    <a:pt x="5" y="2"/>
                  </a:lnTo>
                  <a:lnTo>
                    <a:pt x="15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6" name="Freeform 734"/>
            <p:cNvSpPr>
              <a:spLocks/>
            </p:cNvSpPr>
            <p:nvPr/>
          </p:nvSpPr>
          <p:spPr bwMode="auto">
            <a:xfrm>
              <a:off x="616" y="4073"/>
              <a:ext cx="65" cy="28"/>
            </a:xfrm>
            <a:custGeom>
              <a:avLst/>
              <a:gdLst>
                <a:gd name="T0" fmla="*/ 18 w 391"/>
                <a:gd name="T1" fmla="*/ 0 h 171"/>
                <a:gd name="T2" fmla="*/ 9 w 391"/>
                <a:gd name="T3" fmla="*/ 57 h 171"/>
                <a:gd name="T4" fmla="*/ 0 w 391"/>
                <a:gd name="T5" fmla="*/ 113 h 171"/>
                <a:gd name="T6" fmla="*/ 373 w 391"/>
                <a:gd name="T7" fmla="*/ 171 h 171"/>
                <a:gd name="T8" fmla="*/ 382 w 391"/>
                <a:gd name="T9" fmla="*/ 114 h 171"/>
                <a:gd name="T10" fmla="*/ 391 w 391"/>
                <a:gd name="T11" fmla="*/ 58 h 171"/>
                <a:gd name="T12" fmla="*/ 18 w 391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171"/>
                <a:gd name="T23" fmla="*/ 391 w 391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171">
                  <a:moveTo>
                    <a:pt x="18" y="0"/>
                  </a:moveTo>
                  <a:lnTo>
                    <a:pt x="9" y="57"/>
                  </a:lnTo>
                  <a:lnTo>
                    <a:pt x="0" y="113"/>
                  </a:lnTo>
                  <a:lnTo>
                    <a:pt x="373" y="171"/>
                  </a:lnTo>
                  <a:lnTo>
                    <a:pt x="382" y="114"/>
                  </a:lnTo>
                  <a:lnTo>
                    <a:pt x="391" y="5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7" name="Freeform 735"/>
            <p:cNvSpPr>
              <a:spLocks/>
            </p:cNvSpPr>
            <p:nvPr/>
          </p:nvSpPr>
          <p:spPr bwMode="auto">
            <a:xfrm>
              <a:off x="616" y="4073"/>
              <a:ext cx="65" cy="28"/>
            </a:xfrm>
            <a:custGeom>
              <a:avLst/>
              <a:gdLst>
                <a:gd name="T0" fmla="*/ 18 w 391"/>
                <a:gd name="T1" fmla="*/ 0 h 171"/>
                <a:gd name="T2" fmla="*/ 9 w 391"/>
                <a:gd name="T3" fmla="*/ 57 h 171"/>
                <a:gd name="T4" fmla="*/ 0 w 391"/>
                <a:gd name="T5" fmla="*/ 113 h 171"/>
                <a:gd name="T6" fmla="*/ 373 w 391"/>
                <a:gd name="T7" fmla="*/ 171 h 171"/>
                <a:gd name="T8" fmla="*/ 382 w 391"/>
                <a:gd name="T9" fmla="*/ 114 h 171"/>
                <a:gd name="T10" fmla="*/ 391 w 391"/>
                <a:gd name="T11" fmla="*/ 58 h 171"/>
                <a:gd name="T12" fmla="*/ 18 w 391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171"/>
                <a:gd name="T23" fmla="*/ 391 w 391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171">
                  <a:moveTo>
                    <a:pt x="18" y="0"/>
                  </a:moveTo>
                  <a:lnTo>
                    <a:pt x="9" y="57"/>
                  </a:lnTo>
                  <a:lnTo>
                    <a:pt x="0" y="113"/>
                  </a:lnTo>
                  <a:lnTo>
                    <a:pt x="373" y="171"/>
                  </a:lnTo>
                  <a:lnTo>
                    <a:pt x="382" y="114"/>
                  </a:lnTo>
                  <a:lnTo>
                    <a:pt x="391" y="58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8" name="Freeform 736"/>
            <p:cNvSpPr>
              <a:spLocks/>
            </p:cNvSpPr>
            <p:nvPr/>
          </p:nvSpPr>
          <p:spPr bwMode="auto">
            <a:xfrm>
              <a:off x="678" y="4082"/>
              <a:ext cx="11" cy="20"/>
            </a:xfrm>
            <a:custGeom>
              <a:avLst/>
              <a:gdLst>
                <a:gd name="T0" fmla="*/ 9 w 67"/>
                <a:gd name="T1" fmla="*/ 56 h 114"/>
                <a:gd name="T2" fmla="*/ 18 w 67"/>
                <a:gd name="T3" fmla="*/ 0 h 114"/>
                <a:gd name="T4" fmla="*/ 30 w 67"/>
                <a:gd name="T5" fmla="*/ 3 h 114"/>
                <a:gd name="T6" fmla="*/ 42 w 67"/>
                <a:gd name="T7" fmla="*/ 9 h 114"/>
                <a:gd name="T8" fmla="*/ 52 w 67"/>
                <a:gd name="T9" fmla="*/ 17 h 114"/>
                <a:gd name="T10" fmla="*/ 59 w 67"/>
                <a:gd name="T11" fmla="*/ 27 h 114"/>
                <a:gd name="T12" fmla="*/ 65 w 67"/>
                <a:gd name="T13" fmla="*/ 40 h 114"/>
                <a:gd name="T14" fmla="*/ 67 w 67"/>
                <a:gd name="T15" fmla="*/ 52 h 114"/>
                <a:gd name="T16" fmla="*/ 66 w 67"/>
                <a:gd name="T17" fmla="*/ 65 h 114"/>
                <a:gd name="T18" fmla="*/ 63 w 67"/>
                <a:gd name="T19" fmla="*/ 78 h 114"/>
                <a:gd name="T20" fmla="*/ 57 w 67"/>
                <a:gd name="T21" fmla="*/ 89 h 114"/>
                <a:gd name="T22" fmla="*/ 48 w 67"/>
                <a:gd name="T23" fmla="*/ 99 h 114"/>
                <a:gd name="T24" fmla="*/ 38 w 67"/>
                <a:gd name="T25" fmla="*/ 107 h 114"/>
                <a:gd name="T26" fmla="*/ 26 w 67"/>
                <a:gd name="T27" fmla="*/ 112 h 114"/>
                <a:gd name="T28" fmla="*/ 14 w 67"/>
                <a:gd name="T29" fmla="*/ 114 h 114"/>
                <a:gd name="T30" fmla="*/ 0 w 67"/>
                <a:gd name="T31" fmla="*/ 113 h 114"/>
                <a:gd name="T32" fmla="*/ 9 w 67"/>
                <a:gd name="T33" fmla="*/ 56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114"/>
                <a:gd name="T53" fmla="*/ 67 w 67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114">
                  <a:moveTo>
                    <a:pt x="9" y="56"/>
                  </a:moveTo>
                  <a:lnTo>
                    <a:pt x="18" y="0"/>
                  </a:lnTo>
                  <a:lnTo>
                    <a:pt x="30" y="3"/>
                  </a:lnTo>
                  <a:lnTo>
                    <a:pt x="42" y="9"/>
                  </a:lnTo>
                  <a:lnTo>
                    <a:pt x="52" y="17"/>
                  </a:lnTo>
                  <a:lnTo>
                    <a:pt x="59" y="27"/>
                  </a:lnTo>
                  <a:lnTo>
                    <a:pt x="65" y="40"/>
                  </a:lnTo>
                  <a:lnTo>
                    <a:pt x="67" y="52"/>
                  </a:lnTo>
                  <a:lnTo>
                    <a:pt x="66" y="65"/>
                  </a:lnTo>
                  <a:lnTo>
                    <a:pt x="63" y="78"/>
                  </a:lnTo>
                  <a:lnTo>
                    <a:pt x="57" y="89"/>
                  </a:lnTo>
                  <a:lnTo>
                    <a:pt x="48" y="99"/>
                  </a:lnTo>
                  <a:lnTo>
                    <a:pt x="38" y="107"/>
                  </a:lnTo>
                  <a:lnTo>
                    <a:pt x="26" y="112"/>
                  </a:lnTo>
                  <a:lnTo>
                    <a:pt x="14" y="114"/>
                  </a:lnTo>
                  <a:lnTo>
                    <a:pt x="0" y="113"/>
                  </a:lnTo>
                  <a:lnTo>
                    <a:pt x="9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9" name="Freeform 737"/>
            <p:cNvSpPr>
              <a:spLocks/>
            </p:cNvSpPr>
            <p:nvPr/>
          </p:nvSpPr>
          <p:spPr bwMode="auto">
            <a:xfrm>
              <a:off x="678" y="4082"/>
              <a:ext cx="11" cy="20"/>
            </a:xfrm>
            <a:custGeom>
              <a:avLst/>
              <a:gdLst>
                <a:gd name="T0" fmla="*/ 18 w 67"/>
                <a:gd name="T1" fmla="*/ 0 h 114"/>
                <a:gd name="T2" fmla="*/ 30 w 67"/>
                <a:gd name="T3" fmla="*/ 3 h 114"/>
                <a:gd name="T4" fmla="*/ 42 w 67"/>
                <a:gd name="T5" fmla="*/ 9 h 114"/>
                <a:gd name="T6" fmla="*/ 52 w 67"/>
                <a:gd name="T7" fmla="*/ 17 h 114"/>
                <a:gd name="T8" fmla="*/ 59 w 67"/>
                <a:gd name="T9" fmla="*/ 27 h 114"/>
                <a:gd name="T10" fmla="*/ 65 w 67"/>
                <a:gd name="T11" fmla="*/ 40 h 114"/>
                <a:gd name="T12" fmla="*/ 67 w 67"/>
                <a:gd name="T13" fmla="*/ 52 h 114"/>
                <a:gd name="T14" fmla="*/ 66 w 67"/>
                <a:gd name="T15" fmla="*/ 65 h 114"/>
                <a:gd name="T16" fmla="*/ 63 w 67"/>
                <a:gd name="T17" fmla="*/ 78 h 114"/>
                <a:gd name="T18" fmla="*/ 57 w 67"/>
                <a:gd name="T19" fmla="*/ 89 h 114"/>
                <a:gd name="T20" fmla="*/ 48 w 67"/>
                <a:gd name="T21" fmla="*/ 99 h 114"/>
                <a:gd name="T22" fmla="*/ 38 w 67"/>
                <a:gd name="T23" fmla="*/ 107 h 114"/>
                <a:gd name="T24" fmla="*/ 26 w 67"/>
                <a:gd name="T25" fmla="*/ 112 h 114"/>
                <a:gd name="T26" fmla="*/ 14 w 67"/>
                <a:gd name="T27" fmla="*/ 114 h 114"/>
                <a:gd name="T28" fmla="*/ 0 w 67"/>
                <a:gd name="T29" fmla="*/ 113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114"/>
                <a:gd name="T47" fmla="*/ 67 w 67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114">
                  <a:moveTo>
                    <a:pt x="18" y="0"/>
                  </a:moveTo>
                  <a:lnTo>
                    <a:pt x="30" y="3"/>
                  </a:lnTo>
                  <a:lnTo>
                    <a:pt x="42" y="9"/>
                  </a:lnTo>
                  <a:lnTo>
                    <a:pt x="52" y="17"/>
                  </a:lnTo>
                  <a:lnTo>
                    <a:pt x="59" y="27"/>
                  </a:lnTo>
                  <a:lnTo>
                    <a:pt x="65" y="40"/>
                  </a:lnTo>
                  <a:lnTo>
                    <a:pt x="67" y="52"/>
                  </a:lnTo>
                  <a:lnTo>
                    <a:pt x="66" y="65"/>
                  </a:lnTo>
                  <a:lnTo>
                    <a:pt x="63" y="78"/>
                  </a:lnTo>
                  <a:lnTo>
                    <a:pt x="57" y="89"/>
                  </a:lnTo>
                  <a:lnTo>
                    <a:pt x="48" y="99"/>
                  </a:lnTo>
                  <a:lnTo>
                    <a:pt x="38" y="107"/>
                  </a:lnTo>
                  <a:lnTo>
                    <a:pt x="26" y="112"/>
                  </a:lnTo>
                  <a:lnTo>
                    <a:pt x="14" y="114"/>
                  </a:lnTo>
                  <a:lnTo>
                    <a:pt x="0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0" name="Freeform 738"/>
            <p:cNvSpPr>
              <a:spLocks/>
            </p:cNvSpPr>
            <p:nvPr/>
          </p:nvSpPr>
          <p:spPr bwMode="auto">
            <a:xfrm>
              <a:off x="762" y="3338"/>
              <a:ext cx="12" cy="19"/>
            </a:xfrm>
            <a:custGeom>
              <a:avLst/>
              <a:gdLst>
                <a:gd name="T0" fmla="*/ 12 w 70"/>
                <a:gd name="T1" fmla="*/ 57 h 115"/>
                <a:gd name="T2" fmla="*/ 24 w 70"/>
                <a:gd name="T3" fmla="*/ 0 h 115"/>
                <a:gd name="T4" fmla="*/ 37 w 70"/>
                <a:gd name="T5" fmla="*/ 5 h 115"/>
                <a:gd name="T6" fmla="*/ 48 w 70"/>
                <a:gd name="T7" fmla="*/ 11 h 115"/>
                <a:gd name="T8" fmla="*/ 57 w 70"/>
                <a:gd name="T9" fmla="*/ 20 h 115"/>
                <a:gd name="T10" fmla="*/ 63 w 70"/>
                <a:gd name="T11" fmla="*/ 31 h 115"/>
                <a:gd name="T12" fmla="*/ 68 w 70"/>
                <a:gd name="T13" fmla="*/ 44 h 115"/>
                <a:gd name="T14" fmla="*/ 70 w 70"/>
                <a:gd name="T15" fmla="*/ 56 h 115"/>
                <a:gd name="T16" fmla="*/ 69 w 70"/>
                <a:gd name="T17" fmla="*/ 69 h 115"/>
                <a:gd name="T18" fmla="*/ 65 w 70"/>
                <a:gd name="T19" fmla="*/ 82 h 115"/>
                <a:gd name="T20" fmla="*/ 58 w 70"/>
                <a:gd name="T21" fmla="*/ 93 h 115"/>
                <a:gd name="T22" fmla="*/ 49 w 70"/>
                <a:gd name="T23" fmla="*/ 102 h 115"/>
                <a:gd name="T24" fmla="*/ 38 w 70"/>
                <a:gd name="T25" fmla="*/ 108 h 115"/>
                <a:gd name="T26" fmla="*/ 26 w 70"/>
                <a:gd name="T27" fmla="*/ 113 h 115"/>
                <a:gd name="T28" fmla="*/ 13 w 70"/>
                <a:gd name="T29" fmla="*/ 115 h 115"/>
                <a:gd name="T30" fmla="*/ 0 w 70"/>
                <a:gd name="T31" fmla="*/ 114 h 115"/>
                <a:gd name="T32" fmla="*/ 12 w 70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0"/>
                <a:gd name="T52" fmla="*/ 0 h 115"/>
                <a:gd name="T53" fmla="*/ 70 w 70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0" h="115">
                  <a:moveTo>
                    <a:pt x="12" y="57"/>
                  </a:moveTo>
                  <a:lnTo>
                    <a:pt x="24" y="0"/>
                  </a:lnTo>
                  <a:lnTo>
                    <a:pt x="37" y="5"/>
                  </a:lnTo>
                  <a:lnTo>
                    <a:pt x="48" y="11"/>
                  </a:lnTo>
                  <a:lnTo>
                    <a:pt x="57" y="20"/>
                  </a:lnTo>
                  <a:lnTo>
                    <a:pt x="63" y="31"/>
                  </a:lnTo>
                  <a:lnTo>
                    <a:pt x="68" y="44"/>
                  </a:lnTo>
                  <a:lnTo>
                    <a:pt x="70" y="56"/>
                  </a:lnTo>
                  <a:lnTo>
                    <a:pt x="69" y="69"/>
                  </a:lnTo>
                  <a:lnTo>
                    <a:pt x="65" y="82"/>
                  </a:lnTo>
                  <a:lnTo>
                    <a:pt x="58" y="93"/>
                  </a:lnTo>
                  <a:lnTo>
                    <a:pt x="49" y="102"/>
                  </a:lnTo>
                  <a:lnTo>
                    <a:pt x="38" y="108"/>
                  </a:lnTo>
                  <a:lnTo>
                    <a:pt x="26" y="113"/>
                  </a:lnTo>
                  <a:lnTo>
                    <a:pt x="13" y="115"/>
                  </a:lnTo>
                  <a:lnTo>
                    <a:pt x="0" y="114"/>
                  </a:lnTo>
                  <a:lnTo>
                    <a:pt x="1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1" name="Freeform 739"/>
            <p:cNvSpPr>
              <a:spLocks/>
            </p:cNvSpPr>
            <p:nvPr/>
          </p:nvSpPr>
          <p:spPr bwMode="auto">
            <a:xfrm>
              <a:off x="762" y="3338"/>
              <a:ext cx="12" cy="19"/>
            </a:xfrm>
            <a:custGeom>
              <a:avLst/>
              <a:gdLst>
                <a:gd name="T0" fmla="*/ 24 w 70"/>
                <a:gd name="T1" fmla="*/ 0 h 115"/>
                <a:gd name="T2" fmla="*/ 37 w 70"/>
                <a:gd name="T3" fmla="*/ 5 h 115"/>
                <a:gd name="T4" fmla="*/ 48 w 70"/>
                <a:gd name="T5" fmla="*/ 11 h 115"/>
                <a:gd name="T6" fmla="*/ 57 w 70"/>
                <a:gd name="T7" fmla="*/ 20 h 115"/>
                <a:gd name="T8" fmla="*/ 63 w 70"/>
                <a:gd name="T9" fmla="*/ 31 h 115"/>
                <a:gd name="T10" fmla="*/ 68 w 70"/>
                <a:gd name="T11" fmla="*/ 44 h 115"/>
                <a:gd name="T12" fmla="*/ 70 w 70"/>
                <a:gd name="T13" fmla="*/ 56 h 115"/>
                <a:gd name="T14" fmla="*/ 69 w 70"/>
                <a:gd name="T15" fmla="*/ 69 h 115"/>
                <a:gd name="T16" fmla="*/ 65 w 70"/>
                <a:gd name="T17" fmla="*/ 82 h 115"/>
                <a:gd name="T18" fmla="*/ 58 w 70"/>
                <a:gd name="T19" fmla="*/ 93 h 115"/>
                <a:gd name="T20" fmla="*/ 49 w 70"/>
                <a:gd name="T21" fmla="*/ 102 h 115"/>
                <a:gd name="T22" fmla="*/ 38 w 70"/>
                <a:gd name="T23" fmla="*/ 108 h 115"/>
                <a:gd name="T24" fmla="*/ 26 w 70"/>
                <a:gd name="T25" fmla="*/ 113 h 115"/>
                <a:gd name="T26" fmla="*/ 13 w 70"/>
                <a:gd name="T27" fmla="*/ 115 h 115"/>
                <a:gd name="T28" fmla="*/ 0 w 70"/>
                <a:gd name="T29" fmla="*/ 114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0"/>
                <a:gd name="T46" fmla="*/ 0 h 115"/>
                <a:gd name="T47" fmla="*/ 70 w 70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0" h="115">
                  <a:moveTo>
                    <a:pt x="24" y="0"/>
                  </a:moveTo>
                  <a:lnTo>
                    <a:pt x="37" y="5"/>
                  </a:lnTo>
                  <a:lnTo>
                    <a:pt x="48" y="11"/>
                  </a:lnTo>
                  <a:lnTo>
                    <a:pt x="57" y="20"/>
                  </a:lnTo>
                  <a:lnTo>
                    <a:pt x="63" y="31"/>
                  </a:lnTo>
                  <a:lnTo>
                    <a:pt x="68" y="44"/>
                  </a:lnTo>
                  <a:lnTo>
                    <a:pt x="70" y="56"/>
                  </a:lnTo>
                  <a:lnTo>
                    <a:pt x="69" y="69"/>
                  </a:lnTo>
                  <a:lnTo>
                    <a:pt x="65" y="82"/>
                  </a:lnTo>
                  <a:lnTo>
                    <a:pt x="58" y="93"/>
                  </a:lnTo>
                  <a:lnTo>
                    <a:pt x="49" y="102"/>
                  </a:lnTo>
                  <a:lnTo>
                    <a:pt x="38" y="108"/>
                  </a:lnTo>
                  <a:lnTo>
                    <a:pt x="26" y="113"/>
                  </a:lnTo>
                  <a:lnTo>
                    <a:pt x="13" y="115"/>
                  </a:lnTo>
                  <a:lnTo>
                    <a:pt x="0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2" name="Freeform 740"/>
            <p:cNvSpPr>
              <a:spLocks/>
            </p:cNvSpPr>
            <p:nvPr/>
          </p:nvSpPr>
          <p:spPr bwMode="auto">
            <a:xfrm>
              <a:off x="708" y="3327"/>
              <a:ext cx="58" cy="30"/>
            </a:xfrm>
            <a:custGeom>
              <a:avLst/>
              <a:gdLst>
                <a:gd name="T0" fmla="*/ 323 w 347"/>
                <a:gd name="T1" fmla="*/ 182 h 182"/>
                <a:gd name="T2" fmla="*/ 335 w 347"/>
                <a:gd name="T3" fmla="*/ 125 h 182"/>
                <a:gd name="T4" fmla="*/ 347 w 347"/>
                <a:gd name="T5" fmla="*/ 68 h 182"/>
                <a:gd name="T6" fmla="*/ 24 w 347"/>
                <a:gd name="T7" fmla="*/ 0 h 182"/>
                <a:gd name="T8" fmla="*/ 12 w 347"/>
                <a:gd name="T9" fmla="*/ 57 h 182"/>
                <a:gd name="T10" fmla="*/ 0 w 347"/>
                <a:gd name="T11" fmla="*/ 114 h 182"/>
                <a:gd name="T12" fmla="*/ 323 w 347"/>
                <a:gd name="T13" fmla="*/ 182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7"/>
                <a:gd name="T22" fmla="*/ 0 h 182"/>
                <a:gd name="T23" fmla="*/ 347 w 347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7" h="182">
                  <a:moveTo>
                    <a:pt x="323" y="182"/>
                  </a:moveTo>
                  <a:lnTo>
                    <a:pt x="335" y="125"/>
                  </a:lnTo>
                  <a:lnTo>
                    <a:pt x="347" y="68"/>
                  </a:lnTo>
                  <a:lnTo>
                    <a:pt x="24" y="0"/>
                  </a:lnTo>
                  <a:lnTo>
                    <a:pt x="12" y="57"/>
                  </a:lnTo>
                  <a:lnTo>
                    <a:pt x="0" y="114"/>
                  </a:lnTo>
                  <a:lnTo>
                    <a:pt x="323" y="1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3" name="Freeform 741"/>
            <p:cNvSpPr>
              <a:spLocks/>
            </p:cNvSpPr>
            <p:nvPr/>
          </p:nvSpPr>
          <p:spPr bwMode="auto">
            <a:xfrm>
              <a:off x="708" y="3327"/>
              <a:ext cx="58" cy="30"/>
            </a:xfrm>
            <a:custGeom>
              <a:avLst/>
              <a:gdLst>
                <a:gd name="T0" fmla="*/ 323 w 347"/>
                <a:gd name="T1" fmla="*/ 182 h 182"/>
                <a:gd name="T2" fmla="*/ 335 w 347"/>
                <a:gd name="T3" fmla="*/ 125 h 182"/>
                <a:gd name="T4" fmla="*/ 347 w 347"/>
                <a:gd name="T5" fmla="*/ 68 h 182"/>
                <a:gd name="T6" fmla="*/ 24 w 347"/>
                <a:gd name="T7" fmla="*/ 0 h 182"/>
                <a:gd name="T8" fmla="*/ 12 w 347"/>
                <a:gd name="T9" fmla="*/ 57 h 182"/>
                <a:gd name="T10" fmla="*/ 0 w 347"/>
                <a:gd name="T11" fmla="*/ 114 h 182"/>
                <a:gd name="T12" fmla="*/ 323 w 347"/>
                <a:gd name="T13" fmla="*/ 182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7"/>
                <a:gd name="T22" fmla="*/ 0 h 182"/>
                <a:gd name="T23" fmla="*/ 347 w 347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7" h="182">
                  <a:moveTo>
                    <a:pt x="323" y="182"/>
                  </a:moveTo>
                  <a:lnTo>
                    <a:pt x="335" y="125"/>
                  </a:lnTo>
                  <a:lnTo>
                    <a:pt x="347" y="68"/>
                  </a:lnTo>
                  <a:lnTo>
                    <a:pt x="24" y="0"/>
                  </a:lnTo>
                  <a:lnTo>
                    <a:pt x="12" y="57"/>
                  </a:lnTo>
                  <a:lnTo>
                    <a:pt x="0" y="114"/>
                  </a:lnTo>
                  <a:lnTo>
                    <a:pt x="323" y="1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4" name="Freeform 742"/>
            <p:cNvSpPr>
              <a:spLocks/>
            </p:cNvSpPr>
            <p:nvPr/>
          </p:nvSpPr>
          <p:spPr bwMode="auto">
            <a:xfrm>
              <a:off x="710" y="3327"/>
              <a:ext cx="2" cy="10"/>
            </a:xfrm>
            <a:custGeom>
              <a:avLst/>
              <a:gdLst>
                <a:gd name="T0" fmla="*/ 0 w 12"/>
                <a:gd name="T1" fmla="*/ 58 h 58"/>
                <a:gd name="T2" fmla="*/ 12 w 12"/>
                <a:gd name="T3" fmla="*/ 1 h 58"/>
                <a:gd name="T4" fmla="*/ 1 w 12"/>
                <a:gd name="T5" fmla="*/ 0 h 58"/>
                <a:gd name="T6" fmla="*/ 0 w 12"/>
                <a:gd name="T7" fmla="*/ 58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58"/>
                <a:gd name="T14" fmla="*/ 12 w 12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58">
                  <a:moveTo>
                    <a:pt x="0" y="58"/>
                  </a:moveTo>
                  <a:lnTo>
                    <a:pt x="12" y="1"/>
                  </a:lnTo>
                  <a:lnTo>
                    <a:pt x="1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5" name="Line 743"/>
            <p:cNvSpPr>
              <a:spLocks noChangeShapeType="1"/>
            </p:cNvSpPr>
            <p:nvPr/>
          </p:nvSpPr>
          <p:spPr bwMode="auto">
            <a:xfrm flipH="1" flipV="1">
              <a:off x="711" y="332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6" name="Freeform 744"/>
            <p:cNvSpPr>
              <a:spLocks/>
            </p:cNvSpPr>
            <p:nvPr/>
          </p:nvSpPr>
          <p:spPr bwMode="auto">
            <a:xfrm>
              <a:off x="654" y="3326"/>
              <a:ext cx="57" cy="20"/>
            </a:xfrm>
            <a:custGeom>
              <a:avLst/>
              <a:gdLst>
                <a:gd name="T0" fmla="*/ 334 w 336"/>
                <a:gd name="T1" fmla="*/ 119 h 119"/>
                <a:gd name="T2" fmla="*/ 335 w 336"/>
                <a:gd name="T3" fmla="*/ 61 h 119"/>
                <a:gd name="T4" fmla="*/ 336 w 336"/>
                <a:gd name="T5" fmla="*/ 3 h 119"/>
                <a:gd name="T6" fmla="*/ 2 w 336"/>
                <a:gd name="T7" fmla="*/ 0 h 119"/>
                <a:gd name="T8" fmla="*/ 1 w 336"/>
                <a:gd name="T9" fmla="*/ 58 h 119"/>
                <a:gd name="T10" fmla="*/ 0 w 336"/>
                <a:gd name="T11" fmla="*/ 116 h 119"/>
                <a:gd name="T12" fmla="*/ 334 w 336"/>
                <a:gd name="T13" fmla="*/ 119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119"/>
                <a:gd name="T23" fmla="*/ 336 w 336"/>
                <a:gd name="T24" fmla="*/ 119 h 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119">
                  <a:moveTo>
                    <a:pt x="334" y="119"/>
                  </a:moveTo>
                  <a:lnTo>
                    <a:pt x="335" y="61"/>
                  </a:lnTo>
                  <a:lnTo>
                    <a:pt x="336" y="3"/>
                  </a:lnTo>
                  <a:lnTo>
                    <a:pt x="2" y="0"/>
                  </a:lnTo>
                  <a:lnTo>
                    <a:pt x="1" y="58"/>
                  </a:lnTo>
                  <a:lnTo>
                    <a:pt x="0" y="116"/>
                  </a:lnTo>
                  <a:lnTo>
                    <a:pt x="334" y="1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7" name="Freeform 745"/>
            <p:cNvSpPr>
              <a:spLocks/>
            </p:cNvSpPr>
            <p:nvPr/>
          </p:nvSpPr>
          <p:spPr bwMode="auto">
            <a:xfrm>
              <a:off x="654" y="3326"/>
              <a:ext cx="57" cy="20"/>
            </a:xfrm>
            <a:custGeom>
              <a:avLst/>
              <a:gdLst>
                <a:gd name="T0" fmla="*/ 334 w 336"/>
                <a:gd name="T1" fmla="*/ 119 h 119"/>
                <a:gd name="T2" fmla="*/ 335 w 336"/>
                <a:gd name="T3" fmla="*/ 61 h 119"/>
                <a:gd name="T4" fmla="*/ 336 w 336"/>
                <a:gd name="T5" fmla="*/ 3 h 119"/>
                <a:gd name="T6" fmla="*/ 2 w 336"/>
                <a:gd name="T7" fmla="*/ 0 h 119"/>
                <a:gd name="T8" fmla="*/ 1 w 336"/>
                <a:gd name="T9" fmla="*/ 58 h 119"/>
                <a:gd name="T10" fmla="*/ 0 w 336"/>
                <a:gd name="T11" fmla="*/ 116 h 119"/>
                <a:gd name="T12" fmla="*/ 334 w 336"/>
                <a:gd name="T13" fmla="*/ 119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119"/>
                <a:gd name="T23" fmla="*/ 336 w 336"/>
                <a:gd name="T24" fmla="*/ 119 h 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119">
                  <a:moveTo>
                    <a:pt x="334" y="119"/>
                  </a:moveTo>
                  <a:lnTo>
                    <a:pt x="335" y="61"/>
                  </a:lnTo>
                  <a:lnTo>
                    <a:pt x="336" y="3"/>
                  </a:lnTo>
                  <a:lnTo>
                    <a:pt x="2" y="0"/>
                  </a:lnTo>
                  <a:lnTo>
                    <a:pt x="1" y="58"/>
                  </a:lnTo>
                  <a:lnTo>
                    <a:pt x="0" y="116"/>
                  </a:lnTo>
                  <a:lnTo>
                    <a:pt x="334" y="1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8" name="Freeform 746"/>
            <p:cNvSpPr>
              <a:spLocks/>
            </p:cNvSpPr>
            <p:nvPr/>
          </p:nvSpPr>
          <p:spPr bwMode="auto">
            <a:xfrm>
              <a:off x="653" y="3326"/>
              <a:ext cx="2" cy="10"/>
            </a:xfrm>
            <a:custGeom>
              <a:avLst/>
              <a:gdLst>
                <a:gd name="T0" fmla="*/ 11 w 12"/>
                <a:gd name="T1" fmla="*/ 58 h 58"/>
                <a:gd name="T2" fmla="*/ 12 w 12"/>
                <a:gd name="T3" fmla="*/ 0 h 58"/>
                <a:gd name="T4" fmla="*/ 0 w 12"/>
                <a:gd name="T5" fmla="*/ 1 h 58"/>
                <a:gd name="T6" fmla="*/ 11 w 12"/>
                <a:gd name="T7" fmla="*/ 58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58"/>
                <a:gd name="T14" fmla="*/ 12 w 12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58">
                  <a:moveTo>
                    <a:pt x="11" y="58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1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9" name="Line 747"/>
            <p:cNvSpPr>
              <a:spLocks noChangeShapeType="1"/>
            </p:cNvSpPr>
            <p:nvPr/>
          </p:nvSpPr>
          <p:spPr bwMode="auto">
            <a:xfrm flipH="1">
              <a:off x="653" y="3326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0" name="Freeform 748"/>
            <p:cNvSpPr>
              <a:spLocks/>
            </p:cNvSpPr>
            <p:nvPr/>
          </p:nvSpPr>
          <p:spPr bwMode="auto">
            <a:xfrm>
              <a:off x="599" y="3327"/>
              <a:ext cx="58" cy="29"/>
            </a:xfrm>
            <a:custGeom>
              <a:avLst/>
              <a:gdLst>
                <a:gd name="T0" fmla="*/ 348 w 348"/>
                <a:gd name="T1" fmla="*/ 114 h 175"/>
                <a:gd name="T2" fmla="*/ 337 w 348"/>
                <a:gd name="T3" fmla="*/ 57 h 175"/>
                <a:gd name="T4" fmla="*/ 326 w 348"/>
                <a:gd name="T5" fmla="*/ 0 h 175"/>
                <a:gd name="T6" fmla="*/ 0 w 348"/>
                <a:gd name="T7" fmla="*/ 61 h 175"/>
                <a:gd name="T8" fmla="*/ 12 w 348"/>
                <a:gd name="T9" fmla="*/ 118 h 175"/>
                <a:gd name="T10" fmla="*/ 23 w 348"/>
                <a:gd name="T11" fmla="*/ 175 h 175"/>
                <a:gd name="T12" fmla="*/ 348 w 348"/>
                <a:gd name="T13" fmla="*/ 114 h 1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8"/>
                <a:gd name="T22" fmla="*/ 0 h 175"/>
                <a:gd name="T23" fmla="*/ 348 w 348"/>
                <a:gd name="T24" fmla="*/ 175 h 1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8" h="175">
                  <a:moveTo>
                    <a:pt x="348" y="114"/>
                  </a:moveTo>
                  <a:lnTo>
                    <a:pt x="337" y="57"/>
                  </a:lnTo>
                  <a:lnTo>
                    <a:pt x="326" y="0"/>
                  </a:lnTo>
                  <a:lnTo>
                    <a:pt x="0" y="61"/>
                  </a:lnTo>
                  <a:lnTo>
                    <a:pt x="12" y="118"/>
                  </a:lnTo>
                  <a:lnTo>
                    <a:pt x="23" y="175"/>
                  </a:lnTo>
                  <a:lnTo>
                    <a:pt x="348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1" name="Freeform 749"/>
            <p:cNvSpPr>
              <a:spLocks/>
            </p:cNvSpPr>
            <p:nvPr/>
          </p:nvSpPr>
          <p:spPr bwMode="auto">
            <a:xfrm>
              <a:off x="599" y="3327"/>
              <a:ext cx="58" cy="29"/>
            </a:xfrm>
            <a:custGeom>
              <a:avLst/>
              <a:gdLst>
                <a:gd name="T0" fmla="*/ 348 w 348"/>
                <a:gd name="T1" fmla="*/ 114 h 175"/>
                <a:gd name="T2" fmla="*/ 337 w 348"/>
                <a:gd name="T3" fmla="*/ 57 h 175"/>
                <a:gd name="T4" fmla="*/ 326 w 348"/>
                <a:gd name="T5" fmla="*/ 0 h 175"/>
                <a:gd name="T6" fmla="*/ 0 w 348"/>
                <a:gd name="T7" fmla="*/ 61 h 175"/>
                <a:gd name="T8" fmla="*/ 12 w 348"/>
                <a:gd name="T9" fmla="*/ 118 h 175"/>
                <a:gd name="T10" fmla="*/ 23 w 348"/>
                <a:gd name="T11" fmla="*/ 175 h 175"/>
                <a:gd name="T12" fmla="*/ 348 w 348"/>
                <a:gd name="T13" fmla="*/ 114 h 1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8"/>
                <a:gd name="T22" fmla="*/ 0 h 175"/>
                <a:gd name="T23" fmla="*/ 348 w 348"/>
                <a:gd name="T24" fmla="*/ 175 h 1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8" h="175">
                  <a:moveTo>
                    <a:pt x="348" y="114"/>
                  </a:moveTo>
                  <a:lnTo>
                    <a:pt x="337" y="57"/>
                  </a:lnTo>
                  <a:lnTo>
                    <a:pt x="326" y="0"/>
                  </a:lnTo>
                  <a:lnTo>
                    <a:pt x="0" y="61"/>
                  </a:lnTo>
                  <a:lnTo>
                    <a:pt x="12" y="118"/>
                  </a:lnTo>
                  <a:lnTo>
                    <a:pt x="23" y="175"/>
                  </a:lnTo>
                  <a:lnTo>
                    <a:pt x="348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2" name="Freeform 750"/>
            <p:cNvSpPr>
              <a:spLocks/>
            </p:cNvSpPr>
            <p:nvPr/>
          </p:nvSpPr>
          <p:spPr bwMode="auto">
            <a:xfrm>
              <a:off x="597" y="3337"/>
              <a:ext cx="3" cy="9"/>
            </a:xfrm>
            <a:custGeom>
              <a:avLst/>
              <a:gdLst>
                <a:gd name="T0" fmla="*/ 22 w 22"/>
                <a:gd name="T1" fmla="*/ 57 h 57"/>
                <a:gd name="T2" fmla="*/ 10 w 22"/>
                <a:gd name="T3" fmla="*/ 0 h 57"/>
                <a:gd name="T4" fmla="*/ 0 w 22"/>
                <a:gd name="T5" fmla="*/ 4 h 57"/>
                <a:gd name="T6" fmla="*/ 22 w 22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57"/>
                <a:gd name="T14" fmla="*/ 22 w 22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57">
                  <a:moveTo>
                    <a:pt x="22" y="57"/>
                  </a:moveTo>
                  <a:lnTo>
                    <a:pt x="10" y="0"/>
                  </a:lnTo>
                  <a:lnTo>
                    <a:pt x="0" y="4"/>
                  </a:lnTo>
                  <a:lnTo>
                    <a:pt x="2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3" name="Line 751"/>
            <p:cNvSpPr>
              <a:spLocks noChangeShapeType="1"/>
            </p:cNvSpPr>
            <p:nvPr/>
          </p:nvSpPr>
          <p:spPr bwMode="auto">
            <a:xfrm flipH="1">
              <a:off x="597" y="3337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4" name="Freeform 752"/>
            <p:cNvSpPr>
              <a:spLocks/>
            </p:cNvSpPr>
            <p:nvPr/>
          </p:nvSpPr>
          <p:spPr bwMode="auto">
            <a:xfrm>
              <a:off x="547" y="3337"/>
              <a:ext cx="57" cy="38"/>
            </a:xfrm>
            <a:custGeom>
              <a:avLst/>
              <a:gdLst>
                <a:gd name="T0" fmla="*/ 341 w 341"/>
                <a:gd name="T1" fmla="*/ 106 h 225"/>
                <a:gd name="T2" fmla="*/ 320 w 341"/>
                <a:gd name="T3" fmla="*/ 53 h 225"/>
                <a:gd name="T4" fmla="*/ 298 w 341"/>
                <a:gd name="T5" fmla="*/ 0 h 225"/>
                <a:gd name="T6" fmla="*/ 0 w 341"/>
                <a:gd name="T7" fmla="*/ 118 h 225"/>
                <a:gd name="T8" fmla="*/ 21 w 341"/>
                <a:gd name="T9" fmla="*/ 171 h 225"/>
                <a:gd name="T10" fmla="*/ 42 w 341"/>
                <a:gd name="T11" fmla="*/ 225 h 225"/>
                <a:gd name="T12" fmla="*/ 341 w 341"/>
                <a:gd name="T13" fmla="*/ 106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1"/>
                <a:gd name="T22" fmla="*/ 0 h 225"/>
                <a:gd name="T23" fmla="*/ 341 w 341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1" h="225">
                  <a:moveTo>
                    <a:pt x="341" y="106"/>
                  </a:moveTo>
                  <a:lnTo>
                    <a:pt x="320" y="53"/>
                  </a:lnTo>
                  <a:lnTo>
                    <a:pt x="298" y="0"/>
                  </a:lnTo>
                  <a:lnTo>
                    <a:pt x="0" y="118"/>
                  </a:lnTo>
                  <a:lnTo>
                    <a:pt x="21" y="171"/>
                  </a:lnTo>
                  <a:lnTo>
                    <a:pt x="42" y="225"/>
                  </a:lnTo>
                  <a:lnTo>
                    <a:pt x="341" y="1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5" name="Freeform 753"/>
            <p:cNvSpPr>
              <a:spLocks/>
            </p:cNvSpPr>
            <p:nvPr/>
          </p:nvSpPr>
          <p:spPr bwMode="auto">
            <a:xfrm>
              <a:off x="547" y="3337"/>
              <a:ext cx="57" cy="38"/>
            </a:xfrm>
            <a:custGeom>
              <a:avLst/>
              <a:gdLst>
                <a:gd name="T0" fmla="*/ 341 w 341"/>
                <a:gd name="T1" fmla="*/ 106 h 225"/>
                <a:gd name="T2" fmla="*/ 320 w 341"/>
                <a:gd name="T3" fmla="*/ 53 h 225"/>
                <a:gd name="T4" fmla="*/ 298 w 341"/>
                <a:gd name="T5" fmla="*/ 0 h 225"/>
                <a:gd name="T6" fmla="*/ 0 w 341"/>
                <a:gd name="T7" fmla="*/ 118 h 225"/>
                <a:gd name="T8" fmla="*/ 21 w 341"/>
                <a:gd name="T9" fmla="*/ 171 h 225"/>
                <a:gd name="T10" fmla="*/ 42 w 341"/>
                <a:gd name="T11" fmla="*/ 225 h 225"/>
                <a:gd name="T12" fmla="*/ 341 w 341"/>
                <a:gd name="T13" fmla="*/ 106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1"/>
                <a:gd name="T22" fmla="*/ 0 h 225"/>
                <a:gd name="T23" fmla="*/ 341 w 341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1" h="225">
                  <a:moveTo>
                    <a:pt x="341" y="106"/>
                  </a:moveTo>
                  <a:lnTo>
                    <a:pt x="320" y="53"/>
                  </a:lnTo>
                  <a:lnTo>
                    <a:pt x="298" y="0"/>
                  </a:lnTo>
                  <a:lnTo>
                    <a:pt x="0" y="118"/>
                  </a:lnTo>
                  <a:lnTo>
                    <a:pt x="21" y="171"/>
                  </a:lnTo>
                  <a:lnTo>
                    <a:pt x="42" y="225"/>
                  </a:lnTo>
                  <a:lnTo>
                    <a:pt x="341" y="1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6" name="Freeform 754"/>
            <p:cNvSpPr>
              <a:spLocks/>
            </p:cNvSpPr>
            <p:nvPr/>
          </p:nvSpPr>
          <p:spPr bwMode="auto">
            <a:xfrm>
              <a:off x="546" y="3357"/>
              <a:ext cx="5" cy="9"/>
            </a:xfrm>
            <a:custGeom>
              <a:avLst/>
              <a:gdLst>
                <a:gd name="T0" fmla="*/ 30 w 30"/>
                <a:gd name="T1" fmla="*/ 53 h 53"/>
                <a:gd name="T2" fmla="*/ 9 w 30"/>
                <a:gd name="T3" fmla="*/ 0 h 53"/>
                <a:gd name="T4" fmla="*/ 0 w 30"/>
                <a:gd name="T5" fmla="*/ 4 h 53"/>
                <a:gd name="T6" fmla="*/ 30 w 30"/>
                <a:gd name="T7" fmla="*/ 53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53"/>
                <a:gd name="T14" fmla="*/ 30 w 30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53">
                  <a:moveTo>
                    <a:pt x="30" y="53"/>
                  </a:moveTo>
                  <a:lnTo>
                    <a:pt x="9" y="0"/>
                  </a:lnTo>
                  <a:lnTo>
                    <a:pt x="0" y="4"/>
                  </a:lnTo>
                  <a:lnTo>
                    <a:pt x="3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7" name="Line 755"/>
            <p:cNvSpPr>
              <a:spLocks noChangeShapeType="1"/>
            </p:cNvSpPr>
            <p:nvPr/>
          </p:nvSpPr>
          <p:spPr bwMode="auto">
            <a:xfrm flipH="1">
              <a:off x="546" y="335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8" name="Freeform 756"/>
            <p:cNvSpPr>
              <a:spLocks/>
            </p:cNvSpPr>
            <p:nvPr/>
          </p:nvSpPr>
          <p:spPr bwMode="auto">
            <a:xfrm>
              <a:off x="502" y="3358"/>
              <a:ext cx="54" cy="43"/>
            </a:xfrm>
            <a:custGeom>
              <a:avLst/>
              <a:gdLst>
                <a:gd name="T0" fmla="*/ 322 w 322"/>
                <a:gd name="T1" fmla="*/ 98 h 258"/>
                <a:gd name="T2" fmla="*/ 292 w 322"/>
                <a:gd name="T3" fmla="*/ 49 h 258"/>
                <a:gd name="T4" fmla="*/ 262 w 322"/>
                <a:gd name="T5" fmla="*/ 0 h 258"/>
                <a:gd name="T6" fmla="*/ 0 w 322"/>
                <a:gd name="T7" fmla="*/ 160 h 258"/>
                <a:gd name="T8" fmla="*/ 30 w 322"/>
                <a:gd name="T9" fmla="*/ 209 h 258"/>
                <a:gd name="T10" fmla="*/ 60 w 322"/>
                <a:gd name="T11" fmla="*/ 258 h 258"/>
                <a:gd name="T12" fmla="*/ 322 w 322"/>
                <a:gd name="T13" fmla="*/ 98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2"/>
                <a:gd name="T22" fmla="*/ 0 h 258"/>
                <a:gd name="T23" fmla="*/ 322 w 322"/>
                <a:gd name="T24" fmla="*/ 258 h 2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2" h="258">
                  <a:moveTo>
                    <a:pt x="322" y="98"/>
                  </a:moveTo>
                  <a:lnTo>
                    <a:pt x="292" y="49"/>
                  </a:lnTo>
                  <a:lnTo>
                    <a:pt x="262" y="0"/>
                  </a:lnTo>
                  <a:lnTo>
                    <a:pt x="0" y="160"/>
                  </a:lnTo>
                  <a:lnTo>
                    <a:pt x="30" y="209"/>
                  </a:lnTo>
                  <a:lnTo>
                    <a:pt x="60" y="258"/>
                  </a:lnTo>
                  <a:lnTo>
                    <a:pt x="322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9" name="Freeform 757"/>
            <p:cNvSpPr>
              <a:spLocks/>
            </p:cNvSpPr>
            <p:nvPr/>
          </p:nvSpPr>
          <p:spPr bwMode="auto">
            <a:xfrm>
              <a:off x="502" y="3358"/>
              <a:ext cx="54" cy="43"/>
            </a:xfrm>
            <a:custGeom>
              <a:avLst/>
              <a:gdLst>
                <a:gd name="T0" fmla="*/ 322 w 322"/>
                <a:gd name="T1" fmla="*/ 98 h 258"/>
                <a:gd name="T2" fmla="*/ 292 w 322"/>
                <a:gd name="T3" fmla="*/ 49 h 258"/>
                <a:gd name="T4" fmla="*/ 262 w 322"/>
                <a:gd name="T5" fmla="*/ 0 h 258"/>
                <a:gd name="T6" fmla="*/ 0 w 322"/>
                <a:gd name="T7" fmla="*/ 160 h 258"/>
                <a:gd name="T8" fmla="*/ 30 w 322"/>
                <a:gd name="T9" fmla="*/ 209 h 258"/>
                <a:gd name="T10" fmla="*/ 60 w 322"/>
                <a:gd name="T11" fmla="*/ 258 h 258"/>
                <a:gd name="T12" fmla="*/ 322 w 322"/>
                <a:gd name="T13" fmla="*/ 98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2"/>
                <a:gd name="T22" fmla="*/ 0 h 258"/>
                <a:gd name="T23" fmla="*/ 322 w 322"/>
                <a:gd name="T24" fmla="*/ 258 h 2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2" h="258">
                  <a:moveTo>
                    <a:pt x="322" y="98"/>
                  </a:moveTo>
                  <a:lnTo>
                    <a:pt x="292" y="49"/>
                  </a:lnTo>
                  <a:lnTo>
                    <a:pt x="262" y="0"/>
                  </a:lnTo>
                  <a:lnTo>
                    <a:pt x="0" y="160"/>
                  </a:lnTo>
                  <a:lnTo>
                    <a:pt x="30" y="209"/>
                  </a:lnTo>
                  <a:lnTo>
                    <a:pt x="60" y="258"/>
                  </a:lnTo>
                  <a:lnTo>
                    <a:pt x="322" y="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0" name="Freeform 758"/>
            <p:cNvSpPr>
              <a:spLocks/>
            </p:cNvSpPr>
            <p:nvPr/>
          </p:nvSpPr>
          <p:spPr bwMode="auto">
            <a:xfrm>
              <a:off x="501" y="3384"/>
              <a:ext cx="6" cy="9"/>
            </a:xfrm>
            <a:custGeom>
              <a:avLst/>
              <a:gdLst>
                <a:gd name="T0" fmla="*/ 38 w 38"/>
                <a:gd name="T1" fmla="*/ 49 h 49"/>
                <a:gd name="T2" fmla="*/ 8 w 38"/>
                <a:gd name="T3" fmla="*/ 0 h 49"/>
                <a:gd name="T4" fmla="*/ 0 w 38"/>
                <a:gd name="T5" fmla="*/ 6 h 49"/>
                <a:gd name="T6" fmla="*/ 38 w 38"/>
                <a:gd name="T7" fmla="*/ 49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49"/>
                <a:gd name="T14" fmla="*/ 38 w 38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49">
                  <a:moveTo>
                    <a:pt x="38" y="49"/>
                  </a:moveTo>
                  <a:lnTo>
                    <a:pt x="8" y="0"/>
                  </a:lnTo>
                  <a:lnTo>
                    <a:pt x="0" y="6"/>
                  </a:lnTo>
                  <a:lnTo>
                    <a:pt x="38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1" name="Line 759"/>
            <p:cNvSpPr>
              <a:spLocks noChangeShapeType="1"/>
            </p:cNvSpPr>
            <p:nvPr/>
          </p:nvSpPr>
          <p:spPr bwMode="auto">
            <a:xfrm flipH="1">
              <a:off x="501" y="33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2" name="Freeform 760"/>
            <p:cNvSpPr>
              <a:spLocks/>
            </p:cNvSpPr>
            <p:nvPr/>
          </p:nvSpPr>
          <p:spPr bwMode="auto">
            <a:xfrm>
              <a:off x="464" y="3385"/>
              <a:ext cx="49" cy="47"/>
            </a:xfrm>
            <a:custGeom>
              <a:avLst/>
              <a:gdLst>
                <a:gd name="T0" fmla="*/ 299 w 299"/>
                <a:gd name="T1" fmla="*/ 87 h 278"/>
                <a:gd name="T2" fmla="*/ 261 w 299"/>
                <a:gd name="T3" fmla="*/ 43 h 278"/>
                <a:gd name="T4" fmla="*/ 223 w 299"/>
                <a:gd name="T5" fmla="*/ 0 h 278"/>
                <a:gd name="T6" fmla="*/ 0 w 299"/>
                <a:gd name="T7" fmla="*/ 192 h 278"/>
                <a:gd name="T8" fmla="*/ 38 w 299"/>
                <a:gd name="T9" fmla="*/ 235 h 278"/>
                <a:gd name="T10" fmla="*/ 76 w 299"/>
                <a:gd name="T11" fmla="*/ 278 h 278"/>
                <a:gd name="T12" fmla="*/ 299 w 299"/>
                <a:gd name="T13" fmla="*/ 87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9"/>
                <a:gd name="T22" fmla="*/ 0 h 278"/>
                <a:gd name="T23" fmla="*/ 299 w 299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9" h="278">
                  <a:moveTo>
                    <a:pt x="299" y="87"/>
                  </a:moveTo>
                  <a:lnTo>
                    <a:pt x="261" y="43"/>
                  </a:lnTo>
                  <a:lnTo>
                    <a:pt x="223" y="0"/>
                  </a:lnTo>
                  <a:lnTo>
                    <a:pt x="0" y="192"/>
                  </a:lnTo>
                  <a:lnTo>
                    <a:pt x="38" y="235"/>
                  </a:lnTo>
                  <a:lnTo>
                    <a:pt x="76" y="278"/>
                  </a:lnTo>
                  <a:lnTo>
                    <a:pt x="299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" name="Freeform 761"/>
            <p:cNvSpPr>
              <a:spLocks/>
            </p:cNvSpPr>
            <p:nvPr/>
          </p:nvSpPr>
          <p:spPr bwMode="auto">
            <a:xfrm>
              <a:off x="464" y="3385"/>
              <a:ext cx="49" cy="47"/>
            </a:xfrm>
            <a:custGeom>
              <a:avLst/>
              <a:gdLst>
                <a:gd name="T0" fmla="*/ 299 w 299"/>
                <a:gd name="T1" fmla="*/ 87 h 278"/>
                <a:gd name="T2" fmla="*/ 261 w 299"/>
                <a:gd name="T3" fmla="*/ 43 h 278"/>
                <a:gd name="T4" fmla="*/ 223 w 299"/>
                <a:gd name="T5" fmla="*/ 0 h 278"/>
                <a:gd name="T6" fmla="*/ 0 w 299"/>
                <a:gd name="T7" fmla="*/ 192 h 278"/>
                <a:gd name="T8" fmla="*/ 38 w 299"/>
                <a:gd name="T9" fmla="*/ 235 h 278"/>
                <a:gd name="T10" fmla="*/ 76 w 299"/>
                <a:gd name="T11" fmla="*/ 278 h 278"/>
                <a:gd name="T12" fmla="*/ 299 w 299"/>
                <a:gd name="T13" fmla="*/ 87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9"/>
                <a:gd name="T22" fmla="*/ 0 h 278"/>
                <a:gd name="T23" fmla="*/ 299 w 299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9" h="278">
                  <a:moveTo>
                    <a:pt x="299" y="87"/>
                  </a:moveTo>
                  <a:lnTo>
                    <a:pt x="261" y="43"/>
                  </a:lnTo>
                  <a:lnTo>
                    <a:pt x="223" y="0"/>
                  </a:lnTo>
                  <a:lnTo>
                    <a:pt x="0" y="192"/>
                  </a:lnTo>
                  <a:lnTo>
                    <a:pt x="38" y="235"/>
                  </a:lnTo>
                  <a:lnTo>
                    <a:pt x="76" y="278"/>
                  </a:lnTo>
                  <a:lnTo>
                    <a:pt x="299" y="8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" name="Freeform 762"/>
            <p:cNvSpPr>
              <a:spLocks/>
            </p:cNvSpPr>
            <p:nvPr/>
          </p:nvSpPr>
          <p:spPr bwMode="auto">
            <a:xfrm>
              <a:off x="462" y="3417"/>
              <a:ext cx="8" cy="7"/>
            </a:xfrm>
            <a:custGeom>
              <a:avLst/>
              <a:gdLst>
                <a:gd name="T0" fmla="*/ 45 w 45"/>
                <a:gd name="T1" fmla="*/ 43 h 43"/>
                <a:gd name="T2" fmla="*/ 7 w 45"/>
                <a:gd name="T3" fmla="*/ 0 h 43"/>
                <a:gd name="T4" fmla="*/ 0 w 45"/>
                <a:gd name="T5" fmla="*/ 7 h 43"/>
                <a:gd name="T6" fmla="*/ 45 w 45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43"/>
                <a:gd name="T14" fmla="*/ 45 w 45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43">
                  <a:moveTo>
                    <a:pt x="45" y="43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45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" name="Line 763"/>
            <p:cNvSpPr>
              <a:spLocks noChangeShapeType="1"/>
            </p:cNvSpPr>
            <p:nvPr/>
          </p:nvSpPr>
          <p:spPr bwMode="auto">
            <a:xfrm flipH="1">
              <a:off x="462" y="3417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" name="Freeform 764"/>
            <p:cNvSpPr>
              <a:spLocks/>
            </p:cNvSpPr>
            <p:nvPr/>
          </p:nvSpPr>
          <p:spPr bwMode="auto">
            <a:xfrm>
              <a:off x="405" y="3419"/>
              <a:ext cx="73" cy="84"/>
            </a:xfrm>
            <a:custGeom>
              <a:avLst/>
              <a:gdLst>
                <a:gd name="T0" fmla="*/ 432 w 432"/>
                <a:gd name="T1" fmla="*/ 72 h 509"/>
                <a:gd name="T2" fmla="*/ 386 w 432"/>
                <a:gd name="T3" fmla="*/ 36 h 509"/>
                <a:gd name="T4" fmla="*/ 341 w 432"/>
                <a:gd name="T5" fmla="*/ 0 h 509"/>
                <a:gd name="T6" fmla="*/ 0 w 432"/>
                <a:gd name="T7" fmla="*/ 438 h 509"/>
                <a:gd name="T8" fmla="*/ 45 w 432"/>
                <a:gd name="T9" fmla="*/ 474 h 509"/>
                <a:gd name="T10" fmla="*/ 91 w 432"/>
                <a:gd name="T11" fmla="*/ 509 h 509"/>
                <a:gd name="T12" fmla="*/ 432 w 432"/>
                <a:gd name="T13" fmla="*/ 72 h 5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2"/>
                <a:gd name="T22" fmla="*/ 0 h 509"/>
                <a:gd name="T23" fmla="*/ 432 w 432"/>
                <a:gd name="T24" fmla="*/ 509 h 5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2" h="509">
                  <a:moveTo>
                    <a:pt x="432" y="72"/>
                  </a:moveTo>
                  <a:lnTo>
                    <a:pt x="386" y="36"/>
                  </a:lnTo>
                  <a:lnTo>
                    <a:pt x="341" y="0"/>
                  </a:lnTo>
                  <a:lnTo>
                    <a:pt x="0" y="438"/>
                  </a:lnTo>
                  <a:lnTo>
                    <a:pt x="45" y="474"/>
                  </a:lnTo>
                  <a:lnTo>
                    <a:pt x="91" y="509"/>
                  </a:lnTo>
                  <a:lnTo>
                    <a:pt x="432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" name="Freeform 765"/>
            <p:cNvSpPr>
              <a:spLocks/>
            </p:cNvSpPr>
            <p:nvPr/>
          </p:nvSpPr>
          <p:spPr bwMode="auto">
            <a:xfrm>
              <a:off x="405" y="3419"/>
              <a:ext cx="73" cy="84"/>
            </a:xfrm>
            <a:custGeom>
              <a:avLst/>
              <a:gdLst>
                <a:gd name="T0" fmla="*/ 432 w 432"/>
                <a:gd name="T1" fmla="*/ 72 h 509"/>
                <a:gd name="T2" fmla="*/ 386 w 432"/>
                <a:gd name="T3" fmla="*/ 36 h 509"/>
                <a:gd name="T4" fmla="*/ 341 w 432"/>
                <a:gd name="T5" fmla="*/ 0 h 509"/>
                <a:gd name="T6" fmla="*/ 0 w 432"/>
                <a:gd name="T7" fmla="*/ 438 h 509"/>
                <a:gd name="T8" fmla="*/ 45 w 432"/>
                <a:gd name="T9" fmla="*/ 474 h 509"/>
                <a:gd name="T10" fmla="*/ 91 w 432"/>
                <a:gd name="T11" fmla="*/ 509 h 509"/>
                <a:gd name="T12" fmla="*/ 432 w 432"/>
                <a:gd name="T13" fmla="*/ 72 h 5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2"/>
                <a:gd name="T22" fmla="*/ 0 h 509"/>
                <a:gd name="T23" fmla="*/ 432 w 432"/>
                <a:gd name="T24" fmla="*/ 509 h 5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2" h="509">
                  <a:moveTo>
                    <a:pt x="432" y="72"/>
                  </a:moveTo>
                  <a:lnTo>
                    <a:pt x="386" y="36"/>
                  </a:lnTo>
                  <a:lnTo>
                    <a:pt x="341" y="0"/>
                  </a:lnTo>
                  <a:lnTo>
                    <a:pt x="0" y="438"/>
                  </a:lnTo>
                  <a:lnTo>
                    <a:pt x="45" y="474"/>
                  </a:lnTo>
                  <a:lnTo>
                    <a:pt x="91" y="509"/>
                  </a:lnTo>
                  <a:lnTo>
                    <a:pt x="432" y="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8" name="Freeform 766"/>
            <p:cNvSpPr>
              <a:spLocks/>
            </p:cNvSpPr>
            <p:nvPr/>
          </p:nvSpPr>
          <p:spPr bwMode="auto">
            <a:xfrm>
              <a:off x="404" y="3491"/>
              <a:ext cx="9" cy="6"/>
            </a:xfrm>
            <a:custGeom>
              <a:avLst/>
              <a:gdLst>
                <a:gd name="T0" fmla="*/ 52 w 52"/>
                <a:gd name="T1" fmla="*/ 36 h 36"/>
                <a:gd name="T2" fmla="*/ 7 w 52"/>
                <a:gd name="T3" fmla="*/ 0 h 36"/>
                <a:gd name="T4" fmla="*/ 0 w 52"/>
                <a:gd name="T5" fmla="*/ 11 h 36"/>
                <a:gd name="T6" fmla="*/ 52 w 52"/>
                <a:gd name="T7" fmla="*/ 36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6"/>
                <a:gd name="T14" fmla="*/ 52 w 52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6">
                  <a:moveTo>
                    <a:pt x="52" y="36"/>
                  </a:moveTo>
                  <a:lnTo>
                    <a:pt x="7" y="0"/>
                  </a:lnTo>
                  <a:lnTo>
                    <a:pt x="0" y="11"/>
                  </a:lnTo>
                  <a:lnTo>
                    <a:pt x="52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9" name="Line 767"/>
            <p:cNvSpPr>
              <a:spLocks noChangeShapeType="1"/>
            </p:cNvSpPr>
            <p:nvPr/>
          </p:nvSpPr>
          <p:spPr bwMode="auto">
            <a:xfrm flipH="1">
              <a:off x="404" y="349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" name="Freeform 768"/>
            <p:cNvSpPr>
              <a:spLocks/>
            </p:cNvSpPr>
            <p:nvPr/>
          </p:nvSpPr>
          <p:spPr bwMode="auto">
            <a:xfrm>
              <a:off x="367" y="3493"/>
              <a:ext cx="55" cy="89"/>
            </a:xfrm>
            <a:custGeom>
              <a:avLst/>
              <a:gdLst>
                <a:gd name="T0" fmla="*/ 330 w 330"/>
                <a:gd name="T1" fmla="*/ 49 h 530"/>
                <a:gd name="T2" fmla="*/ 277 w 330"/>
                <a:gd name="T3" fmla="*/ 25 h 530"/>
                <a:gd name="T4" fmla="*/ 225 w 330"/>
                <a:gd name="T5" fmla="*/ 0 h 530"/>
                <a:gd name="T6" fmla="*/ 0 w 330"/>
                <a:gd name="T7" fmla="*/ 481 h 530"/>
                <a:gd name="T8" fmla="*/ 52 w 330"/>
                <a:gd name="T9" fmla="*/ 506 h 530"/>
                <a:gd name="T10" fmla="*/ 105 w 330"/>
                <a:gd name="T11" fmla="*/ 530 h 530"/>
                <a:gd name="T12" fmla="*/ 330 w 330"/>
                <a:gd name="T13" fmla="*/ 49 h 5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530"/>
                <a:gd name="T23" fmla="*/ 330 w 330"/>
                <a:gd name="T24" fmla="*/ 530 h 5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530">
                  <a:moveTo>
                    <a:pt x="330" y="49"/>
                  </a:moveTo>
                  <a:lnTo>
                    <a:pt x="277" y="25"/>
                  </a:lnTo>
                  <a:lnTo>
                    <a:pt x="225" y="0"/>
                  </a:lnTo>
                  <a:lnTo>
                    <a:pt x="0" y="481"/>
                  </a:lnTo>
                  <a:lnTo>
                    <a:pt x="52" y="506"/>
                  </a:lnTo>
                  <a:lnTo>
                    <a:pt x="105" y="530"/>
                  </a:lnTo>
                  <a:lnTo>
                    <a:pt x="33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1" name="Freeform 769"/>
            <p:cNvSpPr>
              <a:spLocks/>
            </p:cNvSpPr>
            <p:nvPr/>
          </p:nvSpPr>
          <p:spPr bwMode="auto">
            <a:xfrm>
              <a:off x="367" y="3493"/>
              <a:ext cx="55" cy="89"/>
            </a:xfrm>
            <a:custGeom>
              <a:avLst/>
              <a:gdLst>
                <a:gd name="T0" fmla="*/ 330 w 330"/>
                <a:gd name="T1" fmla="*/ 49 h 530"/>
                <a:gd name="T2" fmla="*/ 277 w 330"/>
                <a:gd name="T3" fmla="*/ 25 h 530"/>
                <a:gd name="T4" fmla="*/ 225 w 330"/>
                <a:gd name="T5" fmla="*/ 0 h 530"/>
                <a:gd name="T6" fmla="*/ 0 w 330"/>
                <a:gd name="T7" fmla="*/ 481 h 530"/>
                <a:gd name="T8" fmla="*/ 52 w 330"/>
                <a:gd name="T9" fmla="*/ 506 h 530"/>
                <a:gd name="T10" fmla="*/ 105 w 330"/>
                <a:gd name="T11" fmla="*/ 530 h 530"/>
                <a:gd name="T12" fmla="*/ 330 w 330"/>
                <a:gd name="T13" fmla="*/ 49 h 5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530"/>
                <a:gd name="T23" fmla="*/ 330 w 330"/>
                <a:gd name="T24" fmla="*/ 530 h 5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530">
                  <a:moveTo>
                    <a:pt x="330" y="49"/>
                  </a:moveTo>
                  <a:lnTo>
                    <a:pt x="277" y="25"/>
                  </a:lnTo>
                  <a:lnTo>
                    <a:pt x="225" y="0"/>
                  </a:lnTo>
                  <a:lnTo>
                    <a:pt x="0" y="481"/>
                  </a:lnTo>
                  <a:lnTo>
                    <a:pt x="52" y="506"/>
                  </a:lnTo>
                  <a:lnTo>
                    <a:pt x="105" y="530"/>
                  </a:lnTo>
                  <a:lnTo>
                    <a:pt x="330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2" name="Freeform 770"/>
            <p:cNvSpPr>
              <a:spLocks/>
            </p:cNvSpPr>
            <p:nvPr/>
          </p:nvSpPr>
          <p:spPr bwMode="auto">
            <a:xfrm>
              <a:off x="366" y="3574"/>
              <a:ext cx="10" cy="4"/>
            </a:xfrm>
            <a:custGeom>
              <a:avLst/>
              <a:gdLst>
                <a:gd name="T0" fmla="*/ 55 w 55"/>
                <a:gd name="T1" fmla="*/ 25 h 25"/>
                <a:gd name="T2" fmla="*/ 3 w 55"/>
                <a:gd name="T3" fmla="*/ 0 h 25"/>
                <a:gd name="T4" fmla="*/ 0 w 55"/>
                <a:gd name="T5" fmla="*/ 10 h 25"/>
                <a:gd name="T6" fmla="*/ 55 w 55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5"/>
                <a:gd name="T14" fmla="*/ 55 w 55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5">
                  <a:moveTo>
                    <a:pt x="55" y="25"/>
                  </a:moveTo>
                  <a:lnTo>
                    <a:pt x="3" y="0"/>
                  </a:lnTo>
                  <a:lnTo>
                    <a:pt x="0" y="10"/>
                  </a:lnTo>
                  <a:lnTo>
                    <a:pt x="55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3" name="Line 771"/>
            <p:cNvSpPr>
              <a:spLocks noChangeShapeType="1"/>
            </p:cNvSpPr>
            <p:nvPr/>
          </p:nvSpPr>
          <p:spPr bwMode="auto">
            <a:xfrm flipH="1">
              <a:off x="366" y="357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4" name="Freeform 772"/>
            <p:cNvSpPr>
              <a:spLocks/>
            </p:cNvSpPr>
            <p:nvPr/>
          </p:nvSpPr>
          <p:spPr bwMode="auto">
            <a:xfrm>
              <a:off x="345" y="3575"/>
              <a:ext cx="40" cy="89"/>
            </a:xfrm>
            <a:custGeom>
              <a:avLst/>
              <a:gdLst>
                <a:gd name="T0" fmla="*/ 242 w 242"/>
                <a:gd name="T1" fmla="*/ 29 h 535"/>
                <a:gd name="T2" fmla="*/ 186 w 242"/>
                <a:gd name="T3" fmla="*/ 15 h 535"/>
                <a:gd name="T4" fmla="*/ 131 w 242"/>
                <a:gd name="T5" fmla="*/ 0 h 535"/>
                <a:gd name="T6" fmla="*/ 0 w 242"/>
                <a:gd name="T7" fmla="*/ 506 h 535"/>
                <a:gd name="T8" fmla="*/ 56 w 242"/>
                <a:gd name="T9" fmla="*/ 520 h 535"/>
                <a:gd name="T10" fmla="*/ 112 w 242"/>
                <a:gd name="T11" fmla="*/ 535 h 535"/>
                <a:gd name="T12" fmla="*/ 242 w 242"/>
                <a:gd name="T13" fmla="*/ 29 h 5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2"/>
                <a:gd name="T22" fmla="*/ 0 h 535"/>
                <a:gd name="T23" fmla="*/ 242 w 242"/>
                <a:gd name="T24" fmla="*/ 535 h 5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2" h="535">
                  <a:moveTo>
                    <a:pt x="242" y="29"/>
                  </a:moveTo>
                  <a:lnTo>
                    <a:pt x="186" y="15"/>
                  </a:lnTo>
                  <a:lnTo>
                    <a:pt x="131" y="0"/>
                  </a:lnTo>
                  <a:lnTo>
                    <a:pt x="0" y="506"/>
                  </a:lnTo>
                  <a:lnTo>
                    <a:pt x="56" y="520"/>
                  </a:lnTo>
                  <a:lnTo>
                    <a:pt x="112" y="535"/>
                  </a:lnTo>
                  <a:lnTo>
                    <a:pt x="242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5" name="Freeform 773"/>
            <p:cNvSpPr>
              <a:spLocks/>
            </p:cNvSpPr>
            <p:nvPr/>
          </p:nvSpPr>
          <p:spPr bwMode="auto">
            <a:xfrm>
              <a:off x="345" y="3575"/>
              <a:ext cx="40" cy="89"/>
            </a:xfrm>
            <a:custGeom>
              <a:avLst/>
              <a:gdLst>
                <a:gd name="T0" fmla="*/ 242 w 242"/>
                <a:gd name="T1" fmla="*/ 29 h 535"/>
                <a:gd name="T2" fmla="*/ 186 w 242"/>
                <a:gd name="T3" fmla="*/ 15 h 535"/>
                <a:gd name="T4" fmla="*/ 131 w 242"/>
                <a:gd name="T5" fmla="*/ 0 h 535"/>
                <a:gd name="T6" fmla="*/ 0 w 242"/>
                <a:gd name="T7" fmla="*/ 506 h 535"/>
                <a:gd name="T8" fmla="*/ 56 w 242"/>
                <a:gd name="T9" fmla="*/ 520 h 535"/>
                <a:gd name="T10" fmla="*/ 112 w 242"/>
                <a:gd name="T11" fmla="*/ 535 h 535"/>
                <a:gd name="T12" fmla="*/ 242 w 242"/>
                <a:gd name="T13" fmla="*/ 29 h 5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2"/>
                <a:gd name="T22" fmla="*/ 0 h 535"/>
                <a:gd name="T23" fmla="*/ 242 w 242"/>
                <a:gd name="T24" fmla="*/ 535 h 5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2" h="535">
                  <a:moveTo>
                    <a:pt x="242" y="29"/>
                  </a:moveTo>
                  <a:lnTo>
                    <a:pt x="186" y="15"/>
                  </a:lnTo>
                  <a:lnTo>
                    <a:pt x="131" y="0"/>
                  </a:lnTo>
                  <a:lnTo>
                    <a:pt x="0" y="506"/>
                  </a:lnTo>
                  <a:lnTo>
                    <a:pt x="56" y="520"/>
                  </a:lnTo>
                  <a:lnTo>
                    <a:pt x="112" y="535"/>
                  </a:lnTo>
                  <a:lnTo>
                    <a:pt x="242" y="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6" name="Freeform 774"/>
            <p:cNvSpPr>
              <a:spLocks/>
            </p:cNvSpPr>
            <p:nvPr/>
          </p:nvSpPr>
          <p:spPr bwMode="auto">
            <a:xfrm>
              <a:off x="344" y="3659"/>
              <a:ext cx="10" cy="3"/>
            </a:xfrm>
            <a:custGeom>
              <a:avLst/>
              <a:gdLst>
                <a:gd name="T0" fmla="*/ 58 w 58"/>
                <a:gd name="T1" fmla="*/ 14 h 14"/>
                <a:gd name="T2" fmla="*/ 2 w 58"/>
                <a:gd name="T3" fmla="*/ 0 h 14"/>
                <a:gd name="T4" fmla="*/ 0 w 58"/>
                <a:gd name="T5" fmla="*/ 10 h 14"/>
                <a:gd name="T6" fmla="*/ 58 w 58"/>
                <a:gd name="T7" fmla="*/ 14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4"/>
                <a:gd name="T14" fmla="*/ 58 w 58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4">
                  <a:moveTo>
                    <a:pt x="58" y="14"/>
                  </a:moveTo>
                  <a:lnTo>
                    <a:pt x="2" y="0"/>
                  </a:lnTo>
                  <a:lnTo>
                    <a:pt x="0" y="10"/>
                  </a:lnTo>
                  <a:lnTo>
                    <a:pt x="58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7" name="Line 775"/>
            <p:cNvSpPr>
              <a:spLocks noChangeShapeType="1"/>
            </p:cNvSpPr>
            <p:nvPr/>
          </p:nvSpPr>
          <p:spPr bwMode="auto">
            <a:xfrm flipH="1">
              <a:off x="344" y="3659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8" name="Freeform 776"/>
            <p:cNvSpPr>
              <a:spLocks/>
            </p:cNvSpPr>
            <p:nvPr/>
          </p:nvSpPr>
          <p:spPr bwMode="auto">
            <a:xfrm>
              <a:off x="337" y="3661"/>
              <a:ext cx="26" cy="88"/>
            </a:xfrm>
            <a:custGeom>
              <a:avLst/>
              <a:gdLst>
                <a:gd name="T0" fmla="*/ 160 w 160"/>
                <a:gd name="T1" fmla="*/ 9 h 528"/>
                <a:gd name="T2" fmla="*/ 102 w 160"/>
                <a:gd name="T3" fmla="*/ 4 h 528"/>
                <a:gd name="T4" fmla="*/ 44 w 160"/>
                <a:gd name="T5" fmla="*/ 0 h 528"/>
                <a:gd name="T6" fmla="*/ 0 w 160"/>
                <a:gd name="T7" fmla="*/ 519 h 528"/>
                <a:gd name="T8" fmla="*/ 57 w 160"/>
                <a:gd name="T9" fmla="*/ 523 h 528"/>
                <a:gd name="T10" fmla="*/ 115 w 160"/>
                <a:gd name="T11" fmla="*/ 528 h 528"/>
                <a:gd name="T12" fmla="*/ 160 w 160"/>
                <a:gd name="T13" fmla="*/ 9 h 5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528"/>
                <a:gd name="T23" fmla="*/ 160 w 160"/>
                <a:gd name="T24" fmla="*/ 528 h 5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528">
                  <a:moveTo>
                    <a:pt x="160" y="9"/>
                  </a:moveTo>
                  <a:lnTo>
                    <a:pt x="102" y="4"/>
                  </a:lnTo>
                  <a:lnTo>
                    <a:pt x="44" y="0"/>
                  </a:lnTo>
                  <a:lnTo>
                    <a:pt x="0" y="519"/>
                  </a:lnTo>
                  <a:lnTo>
                    <a:pt x="57" y="523"/>
                  </a:lnTo>
                  <a:lnTo>
                    <a:pt x="115" y="528"/>
                  </a:lnTo>
                  <a:lnTo>
                    <a:pt x="16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9" name="Freeform 777"/>
            <p:cNvSpPr>
              <a:spLocks/>
            </p:cNvSpPr>
            <p:nvPr/>
          </p:nvSpPr>
          <p:spPr bwMode="auto">
            <a:xfrm>
              <a:off x="337" y="3661"/>
              <a:ext cx="26" cy="88"/>
            </a:xfrm>
            <a:custGeom>
              <a:avLst/>
              <a:gdLst>
                <a:gd name="T0" fmla="*/ 160 w 160"/>
                <a:gd name="T1" fmla="*/ 9 h 528"/>
                <a:gd name="T2" fmla="*/ 102 w 160"/>
                <a:gd name="T3" fmla="*/ 4 h 528"/>
                <a:gd name="T4" fmla="*/ 44 w 160"/>
                <a:gd name="T5" fmla="*/ 0 h 528"/>
                <a:gd name="T6" fmla="*/ 0 w 160"/>
                <a:gd name="T7" fmla="*/ 519 h 528"/>
                <a:gd name="T8" fmla="*/ 57 w 160"/>
                <a:gd name="T9" fmla="*/ 523 h 528"/>
                <a:gd name="T10" fmla="*/ 115 w 160"/>
                <a:gd name="T11" fmla="*/ 528 h 528"/>
                <a:gd name="T12" fmla="*/ 160 w 160"/>
                <a:gd name="T13" fmla="*/ 9 h 5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528"/>
                <a:gd name="T23" fmla="*/ 160 w 160"/>
                <a:gd name="T24" fmla="*/ 528 h 5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528">
                  <a:moveTo>
                    <a:pt x="160" y="9"/>
                  </a:moveTo>
                  <a:lnTo>
                    <a:pt x="102" y="4"/>
                  </a:lnTo>
                  <a:lnTo>
                    <a:pt x="44" y="0"/>
                  </a:lnTo>
                  <a:lnTo>
                    <a:pt x="0" y="519"/>
                  </a:lnTo>
                  <a:lnTo>
                    <a:pt x="57" y="523"/>
                  </a:lnTo>
                  <a:lnTo>
                    <a:pt x="115" y="528"/>
                  </a:lnTo>
                  <a:lnTo>
                    <a:pt x="16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0" name="Freeform 778"/>
            <p:cNvSpPr>
              <a:spLocks/>
            </p:cNvSpPr>
            <p:nvPr/>
          </p:nvSpPr>
          <p:spPr bwMode="auto">
            <a:xfrm>
              <a:off x="337" y="3748"/>
              <a:ext cx="9" cy="1"/>
            </a:xfrm>
            <a:custGeom>
              <a:avLst/>
              <a:gdLst>
                <a:gd name="T0" fmla="*/ 57 w 57"/>
                <a:gd name="T1" fmla="*/ 4 h 9"/>
                <a:gd name="T2" fmla="*/ 0 w 57"/>
                <a:gd name="T3" fmla="*/ 0 h 9"/>
                <a:gd name="T4" fmla="*/ 0 w 57"/>
                <a:gd name="T5" fmla="*/ 9 h 9"/>
                <a:gd name="T6" fmla="*/ 57 w 57"/>
                <a:gd name="T7" fmla="*/ 4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9"/>
                <a:gd name="T14" fmla="*/ 57 w 57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9">
                  <a:moveTo>
                    <a:pt x="57" y="4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5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1" name="Line 779"/>
            <p:cNvSpPr>
              <a:spLocks noChangeShapeType="1"/>
            </p:cNvSpPr>
            <p:nvPr/>
          </p:nvSpPr>
          <p:spPr bwMode="auto">
            <a:xfrm>
              <a:off x="337" y="37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2" name="Freeform 780"/>
            <p:cNvSpPr>
              <a:spLocks/>
            </p:cNvSpPr>
            <p:nvPr/>
          </p:nvSpPr>
          <p:spPr bwMode="auto">
            <a:xfrm>
              <a:off x="337" y="3748"/>
              <a:ext cx="25" cy="88"/>
            </a:xfrm>
            <a:custGeom>
              <a:avLst/>
              <a:gdLst>
                <a:gd name="T0" fmla="*/ 115 w 153"/>
                <a:gd name="T1" fmla="*/ 0 h 528"/>
                <a:gd name="T2" fmla="*/ 57 w 153"/>
                <a:gd name="T3" fmla="*/ 4 h 528"/>
                <a:gd name="T4" fmla="*/ 0 w 153"/>
                <a:gd name="T5" fmla="*/ 9 h 528"/>
                <a:gd name="T6" fmla="*/ 37 w 153"/>
                <a:gd name="T7" fmla="*/ 528 h 528"/>
                <a:gd name="T8" fmla="*/ 95 w 153"/>
                <a:gd name="T9" fmla="*/ 523 h 528"/>
                <a:gd name="T10" fmla="*/ 153 w 153"/>
                <a:gd name="T11" fmla="*/ 519 h 528"/>
                <a:gd name="T12" fmla="*/ 115 w 153"/>
                <a:gd name="T13" fmla="*/ 0 h 5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528"/>
                <a:gd name="T23" fmla="*/ 153 w 153"/>
                <a:gd name="T24" fmla="*/ 528 h 5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528">
                  <a:moveTo>
                    <a:pt x="115" y="0"/>
                  </a:moveTo>
                  <a:lnTo>
                    <a:pt x="57" y="4"/>
                  </a:lnTo>
                  <a:lnTo>
                    <a:pt x="0" y="9"/>
                  </a:lnTo>
                  <a:lnTo>
                    <a:pt x="37" y="528"/>
                  </a:lnTo>
                  <a:lnTo>
                    <a:pt x="95" y="523"/>
                  </a:lnTo>
                  <a:lnTo>
                    <a:pt x="153" y="51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3" name="Freeform 781"/>
            <p:cNvSpPr>
              <a:spLocks/>
            </p:cNvSpPr>
            <p:nvPr/>
          </p:nvSpPr>
          <p:spPr bwMode="auto">
            <a:xfrm>
              <a:off x="337" y="3748"/>
              <a:ext cx="25" cy="88"/>
            </a:xfrm>
            <a:custGeom>
              <a:avLst/>
              <a:gdLst>
                <a:gd name="T0" fmla="*/ 115 w 153"/>
                <a:gd name="T1" fmla="*/ 0 h 528"/>
                <a:gd name="T2" fmla="*/ 57 w 153"/>
                <a:gd name="T3" fmla="*/ 4 h 528"/>
                <a:gd name="T4" fmla="*/ 0 w 153"/>
                <a:gd name="T5" fmla="*/ 9 h 528"/>
                <a:gd name="T6" fmla="*/ 37 w 153"/>
                <a:gd name="T7" fmla="*/ 528 h 528"/>
                <a:gd name="T8" fmla="*/ 95 w 153"/>
                <a:gd name="T9" fmla="*/ 523 h 528"/>
                <a:gd name="T10" fmla="*/ 153 w 153"/>
                <a:gd name="T11" fmla="*/ 519 h 528"/>
                <a:gd name="T12" fmla="*/ 115 w 153"/>
                <a:gd name="T13" fmla="*/ 0 h 5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528"/>
                <a:gd name="T23" fmla="*/ 153 w 153"/>
                <a:gd name="T24" fmla="*/ 528 h 5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528">
                  <a:moveTo>
                    <a:pt x="115" y="0"/>
                  </a:moveTo>
                  <a:lnTo>
                    <a:pt x="57" y="4"/>
                  </a:lnTo>
                  <a:lnTo>
                    <a:pt x="0" y="9"/>
                  </a:lnTo>
                  <a:lnTo>
                    <a:pt x="37" y="528"/>
                  </a:lnTo>
                  <a:lnTo>
                    <a:pt x="95" y="523"/>
                  </a:lnTo>
                  <a:lnTo>
                    <a:pt x="153" y="519"/>
                  </a:lnTo>
                  <a:lnTo>
                    <a:pt x="1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4" name="Freeform 782"/>
            <p:cNvSpPr>
              <a:spLocks/>
            </p:cNvSpPr>
            <p:nvPr/>
          </p:nvSpPr>
          <p:spPr bwMode="auto">
            <a:xfrm>
              <a:off x="343" y="3834"/>
              <a:ext cx="19" cy="11"/>
            </a:xfrm>
            <a:custGeom>
              <a:avLst/>
              <a:gdLst>
                <a:gd name="T0" fmla="*/ 58 w 116"/>
                <a:gd name="T1" fmla="*/ 4 h 62"/>
                <a:gd name="T2" fmla="*/ 116 w 116"/>
                <a:gd name="T3" fmla="*/ 0 h 62"/>
                <a:gd name="T4" fmla="*/ 115 w 116"/>
                <a:gd name="T5" fmla="*/ 13 h 62"/>
                <a:gd name="T6" fmla="*/ 112 w 116"/>
                <a:gd name="T7" fmla="*/ 25 h 62"/>
                <a:gd name="T8" fmla="*/ 106 w 116"/>
                <a:gd name="T9" fmla="*/ 36 h 62"/>
                <a:gd name="T10" fmla="*/ 97 w 116"/>
                <a:gd name="T11" fmla="*/ 46 h 62"/>
                <a:gd name="T12" fmla="*/ 87 w 116"/>
                <a:gd name="T13" fmla="*/ 54 h 62"/>
                <a:gd name="T14" fmla="*/ 75 w 116"/>
                <a:gd name="T15" fmla="*/ 60 h 62"/>
                <a:gd name="T16" fmla="*/ 63 w 116"/>
                <a:gd name="T17" fmla="*/ 62 h 62"/>
                <a:gd name="T18" fmla="*/ 49 w 116"/>
                <a:gd name="T19" fmla="*/ 61 h 62"/>
                <a:gd name="T20" fmla="*/ 37 w 116"/>
                <a:gd name="T21" fmla="*/ 58 h 62"/>
                <a:gd name="T22" fmla="*/ 26 w 116"/>
                <a:gd name="T23" fmla="*/ 52 h 62"/>
                <a:gd name="T24" fmla="*/ 16 w 116"/>
                <a:gd name="T25" fmla="*/ 43 h 62"/>
                <a:gd name="T26" fmla="*/ 8 w 116"/>
                <a:gd name="T27" fmla="*/ 33 h 62"/>
                <a:gd name="T28" fmla="*/ 3 w 116"/>
                <a:gd name="T29" fmla="*/ 21 h 62"/>
                <a:gd name="T30" fmla="*/ 0 w 116"/>
                <a:gd name="T31" fmla="*/ 9 h 62"/>
                <a:gd name="T32" fmla="*/ 58 w 116"/>
                <a:gd name="T33" fmla="*/ 4 h 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62"/>
                <a:gd name="T53" fmla="*/ 116 w 116"/>
                <a:gd name="T54" fmla="*/ 62 h 6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62">
                  <a:moveTo>
                    <a:pt x="58" y="4"/>
                  </a:moveTo>
                  <a:lnTo>
                    <a:pt x="116" y="0"/>
                  </a:lnTo>
                  <a:lnTo>
                    <a:pt x="115" y="13"/>
                  </a:lnTo>
                  <a:lnTo>
                    <a:pt x="112" y="25"/>
                  </a:lnTo>
                  <a:lnTo>
                    <a:pt x="106" y="36"/>
                  </a:lnTo>
                  <a:lnTo>
                    <a:pt x="97" y="46"/>
                  </a:lnTo>
                  <a:lnTo>
                    <a:pt x="87" y="54"/>
                  </a:lnTo>
                  <a:lnTo>
                    <a:pt x="75" y="60"/>
                  </a:lnTo>
                  <a:lnTo>
                    <a:pt x="63" y="62"/>
                  </a:lnTo>
                  <a:lnTo>
                    <a:pt x="49" y="61"/>
                  </a:lnTo>
                  <a:lnTo>
                    <a:pt x="37" y="58"/>
                  </a:lnTo>
                  <a:lnTo>
                    <a:pt x="26" y="52"/>
                  </a:lnTo>
                  <a:lnTo>
                    <a:pt x="16" y="43"/>
                  </a:lnTo>
                  <a:lnTo>
                    <a:pt x="8" y="33"/>
                  </a:lnTo>
                  <a:lnTo>
                    <a:pt x="3" y="21"/>
                  </a:lnTo>
                  <a:lnTo>
                    <a:pt x="0" y="9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5" name="Freeform 783"/>
            <p:cNvSpPr>
              <a:spLocks/>
            </p:cNvSpPr>
            <p:nvPr/>
          </p:nvSpPr>
          <p:spPr bwMode="auto">
            <a:xfrm>
              <a:off x="343" y="3834"/>
              <a:ext cx="19" cy="11"/>
            </a:xfrm>
            <a:custGeom>
              <a:avLst/>
              <a:gdLst>
                <a:gd name="T0" fmla="*/ 116 w 116"/>
                <a:gd name="T1" fmla="*/ 0 h 62"/>
                <a:gd name="T2" fmla="*/ 115 w 116"/>
                <a:gd name="T3" fmla="*/ 13 h 62"/>
                <a:gd name="T4" fmla="*/ 112 w 116"/>
                <a:gd name="T5" fmla="*/ 25 h 62"/>
                <a:gd name="T6" fmla="*/ 106 w 116"/>
                <a:gd name="T7" fmla="*/ 36 h 62"/>
                <a:gd name="T8" fmla="*/ 97 w 116"/>
                <a:gd name="T9" fmla="*/ 46 h 62"/>
                <a:gd name="T10" fmla="*/ 87 w 116"/>
                <a:gd name="T11" fmla="*/ 54 h 62"/>
                <a:gd name="T12" fmla="*/ 75 w 116"/>
                <a:gd name="T13" fmla="*/ 60 h 62"/>
                <a:gd name="T14" fmla="*/ 63 w 116"/>
                <a:gd name="T15" fmla="*/ 62 h 62"/>
                <a:gd name="T16" fmla="*/ 49 w 116"/>
                <a:gd name="T17" fmla="*/ 61 h 62"/>
                <a:gd name="T18" fmla="*/ 37 w 116"/>
                <a:gd name="T19" fmla="*/ 58 h 62"/>
                <a:gd name="T20" fmla="*/ 26 w 116"/>
                <a:gd name="T21" fmla="*/ 52 h 62"/>
                <a:gd name="T22" fmla="*/ 16 w 116"/>
                <a:gd name="T23" fmla="*/ 43 h 62"/>
                <a:gd name="T24" fmla="*/ 8 w 116"/>
                <a:gd name="T25" fmla="*/ 33 h 62"/>
                <a:gd name="T26" fmla="*/ 3 w 116"/>
                <a:gd name="T27" fmla="*/ 21 h 62"/>
                <a:gd name="T28" fmla="*/ 0 w 116"/>
                <a:gd name="T29" fmla="*/ 9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62"/>
                <a:gd name="T47" fmla="*/ 116 w 116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62">
                  <a:moveTo>
                    <a:pt x="116" y="0"/>
                  </a:moveTo>
                  <a:lnTo>
                    <a:pt x="115" y="13"/>
                  </a:lnTo>
                  <a:lnTo>
                    <a:pt x="112" y="25"/>
                  </a:lnTo>
                  <a:lnTo>
                    <a:pt x="106" y="36"/>
                  </a:lnTo>
                  <a:lnTo>
                    <a:pt x="97" y="46"/>
                  </a:lnTo>
                  <a:lnTo>
                    <a:pt x="87" y="54"/>
                  </a:lnTo>
                  <a:lnTo>
                    <a:pt x="75" y="60"/>
                  </a:lnTo>
                  <a:lnTo>
                    <a:pt x="63" y="62"/>
                  </a:lnTo>
                  <a:lnTo>
                    <a:pt x="49" y="61"/>
                  </a:lnTo>
                  <a:lnTo>
                    <a:pt x="37" y="58"/>
                  </a:lnTo>
                  <a:lnTo>
                    <a:pt x="26" y="52"/>
                  </a:lnTo>
                  <a:lnTo>
                    <a:pt x="16" y="43"/>
                  </a:lnTo>
                  <a:lnTo>
                    <a:pt x="8" y="33"/>
                  </a:lnTo>
                  <a:lnTo>
                    <a:pt x="3" y="21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6" name="Line 784"/>
            <p:cNvSpPr>
              <a:spLocks noChangeShapeType="1"/>
            </p:cNvSpPr>
            <p:nvPr/>
          </p:nvSpPr>
          <p:spPr bwMode="auto">
            <a:xfrm>
              <a:off x="249" y="3752"/>
              <a:ext cx="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7" name="Line 785"/>
            <p:cNvSpPr>
              <a:spLocks noChangeShapeType="1"/>
            </p:cNvSpPr>
            <p:nvPr/>
          </p:nvSpPr>
          <p:spPr bwMode="auto">
            <a:xfrm>
              <a:off x="334" y="3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8" name="Line 786"/>
            <p:cNvSpPr>
              <a:spLocks noChangeShapeType="1"/>
            </p:cNvSpPr>
            <p:nvPr/>
          </p:nvSpPr>
          <p:spPr bwMode="auto">
            <a:xfrm>
              <a:off x="351" y="3752"/>
              <a:ext cx="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9" name="Freeform 787"/>
            <p:cNvSpPr>
              <a:spLocks/>
            </p:cNvSpPr>
            <p:nvPr/>
          </p:nvSpPr>
          <p:spPr bwMode="auto">
            <a:xfrm>
              <a:off x="1405" y="3479"/>
              <a:ext cx="42" cy="25"/>
            </a:xfrm>
            <a:custGeom>
              <a:avLst/>
              <a:gdLst>
                <a:gd name="T0" fmla="*/ 253 w 253"/>
                <a:gd name="T1" fmla="*/ 114 h 150"/>
                <a:gd name="T2" fmla="*/ 244 w 253"/>
                <a:gd name="T3" fmla="*/ 57 h 150"/>
                <a:gd name="T4" fmla="*/ 235 w 253"/>
                <a:gd name="T5" fmla="*/ 0 h 150"/>
                <a:gd name="T6" fmla="*/ 0 w 253"/>
                <a:gd name="T7" fmla="*/ 37 h 150"/>
                <a:gd name="T8" fmla="*/ 9 w 253"/>
                <a:gd name="T9" fmla="*/ 94 h 150"/>
                <a:gd name="T10" fmla="*/ 18 w 253"/>
                <a:gd name="T11" fmla="*/ 150 h 150"/>
                <a:gd name="T12" fmla="*/ 253 w 253"/>
                <a:gd name="T13" fmla="*/ 114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0"/>
                <a:gd name="T23" fmla="*/ 253 w 253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0">
                  <a:moveTo>
                    <a:pt x="253" y="114"/>
                  </a:moveTo>
                  <a:lnTo>
                    <a:pt x="244" y="57"/>
                  </a:lnTo>
                  <a:lnTo>
                    <a:pt x="235" y="0"/>
                  </a:lnTo>
                  <a:lnTo>
                    <a:pt x="0" y="37"/>
                  </a:lnTo>
                  <a:lnTo>
                    <a:pt x="9" y="94"/>
                  </a:lnTo>
                  <a:lnTo>
                    <a:pt x="18" y="150"/>
                  </a:lnTo>
                  <a:lnTo>
                    <a:pt x="253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70" name="Freeform 788"/>
            <p:cNvSpPr>
              <a:spLocks/>
            </p:cNvSpPr>
            <p:nvPr/>
          </p:nvSpPr>
          <p:spPr bwMode="auto">
            <a:xfrm>
              <a:off x="1405" y="3479"/>
              <a:ext cx="42" cy="25"/>
            </a:xfrm>
            <a:custGeom>
              <a:avLst/>
              <a:gdLst>
                <a:gd name="T0" fmla="*/ 253 w 253"/>
                <a:gd name="T1" fmla="*/ 114 h 150"/>
                <a:gd name="T2" fmla="*/ 244 w 253"/>
                <a:gd name="T3" fmla="*/ 57 h 150"/>
                <a:gd name="T4" fmla="*/ 235 w 253"/>
                <a:gd name="T5" fmla="*/ 0 h 150"/>
                <a:gd name="T6" fmla="*/ 0 w 253"/>
                <a:gd name="T7" fmla="*/ 37 h 150"/>
                <a:gd name="T8" fmla="*/ 9 w 253"/>
                <a:gd name="T9" fmla="*/ 94 h 150"/>
                <a:gd name="T10" fmla="*/ 18 w 253"/>
                <a:gd name="T11" fmla="*/ 150 h 150"/>
                <a:gd name="T12" fmla="*/ 253 w 253"/>
                <a:gd name="T13" fmla="*/ 114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0"/>
                <a:gd name="T23" fmla="*/ 253 w 253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0">
                  <a:moveTo>
                    <a:pt x="253" y="114"/>
                  </a:moveTo>
                  <a:lnTo>
                    <a:pt x="244" y="57"/>
                  </a:lnTo>
                  <a:lnTo>
                    <a:pt x="235" y="0"/>
                  </a:lnTo>
                  <a:lnTo>
                    <a:pt x="0" y="37"/>
                  </a:lnTo>
                  <a:lnTo>
                    <a:pt x="9" y="94"/>
                  </a:lnTo>
                  <a:lnTo>
                    <a:pt x="18" y="150"/>
                  </a:lnTo>
                  <a:lnTo>
                    <a:pt x="253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71" name="Freeform 789"/>
            <p:cNvSpPr>
              <a:spLocks/>
            </p:cNvSpPr>
            <p:nvPr/>
          </p:nvSpPr>
          <p:spPr bwMode="auto">
            <a:xfrm>
              <a:off x="1402" y="3485"/>
              <a:ext cx="4" cy="9"/>
            </a:xfrm>
            <a:custGeom>
              <a:avLst/>
              <a:gdLst>
                <a:gd name="T0" fmla="*/ 26 w 26"/>
                <a:gd name="T1" fmla="*/ 57 h 57"/>
                <a:gd name="T2" fmla="*/ 17 w 26"/>
                <a:gd name="T3" fmla="*/ 0 h 57"/>
                <a:gd name="T4" fmla="*/ 10 w 26"/>
                <a:gd name="T5" fmla="*/ 1 h 57"/>
                <a:gd name="T6" fmla="*/ 0 w 26"/>
                <a:gd name="T7" fmla="*/ 4 h 57"/>
                <a:gd name="T8" fmla="*/ 26 w 26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57"/>
                <a:gd name="T17" fmla="*/ 26 w 26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57">
                  <a:moveTo>
                    <a:pt x="26" y="57"/>
                  </a:moveTo>
                  <a:lnTo>
                    <a:pt x="17" y="0"/>
                  </a:lnTo>
                  <a:lnTo>
                    <a:pt x="10" y="1"/>
                  </a:lnTo>
                  <a:lnTo>
                    <a:pt x="0" y="4"/>
                  </a:lnTo>
                  <a:lnTo>
                    <a:pt x="26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72" name="Freeform 790"/>
            <p:cNvSpPr>
              <a:spLocks/>
            </p:cNvSpPr>
            <p:nvPr/>
          </p:nvSpPr>
          <p:spPr bwMode="auto">
            <a:xfrm>
              <a:off x="1402" y="3485"/>
              <a:ext cx="3" cy="1"/>
            </a:xfrm>
            <a:custGeom>
              <a:avLst/>
              <a:gdLst>
                <a:gd name="T0" fmla="*/ 17 w 17"/>
                <a:gd name="T1" fmla="*/ 0 h 4"/>
                <a:gd name="T2" fmla="*/ 10 w 17"/>
                <a:gd name="T3" fmla="*/ 1 h 4"/>
                <a:gd name="T4" fmla="*/ 0 w 17"/>
                <a:gd name="T5" fmla="*/ 4 h 4"/>
                <a:gd name="T6" fmla="*/ 0 60000 65536"/>
                <a:gd name="T7" fmla="*/ 0 60000 65536"/>
                <a:gd name="T8" fmla="*/ 0 60000 65536"/>
                <a:gd name="T9" fmla="*/ 0 w 17"/>
                <a:gd name="T10" fmla="*/ 0 h 4"/>
                <a:gd name="T11" fmla="*/ 17 w 17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4">
                  <a:moveTo>
                    <a:pt x="17" y="0"/>
                  </a:moveTo>
                  <a:lnTo>
                    <a:pt x="10" y="1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73" name="Freeform 791"/>
            <p:cNvSpPr>
              <a:spLocks/>
            </p:cNvSpPr>
            <p:nvPr/>
          </p:nvSpPr>
          <p:spPr bwMode="auto">
            <a:xfrm>
              <a:off x="1366" y="3485"/>
              <a:ext cx="45" cy="35"/>
            </a:xfrm>
            <a:custGeom>
              <a:avLst/>
              <a:gdLst>
                <a:gd name="T0" fmla="*/ 268 w 268"/>
                <a:gd name="T1" fmla="*/ 105 h 210"/>
                <a:gd name="T2" fmla="*/ 243 w 268"/>
                <a:gd name="T3" fmla="*/ 53 h 210"/>
                <a:gd name="T4" fmla="*/ 217 w 268"/>
                <a:gd name="T5" fmla="*/ 0 h 210"/>
                <a:gd name="T6" fmla="*/ 0 w 268"/>
                <a:gd name="T7" fmla="*/ 105 h 210"/>
                <a:gd name="T8" fmla="*/ 26 w 268"/>
                <a:gd name="T9" fmla="*/ 157 h 210"/>
                <a:gd name="T10" fmla="*/ 51 w 268"/>
                <a:gd name="T11" fmla="*/ 210 h 210"/>
                <a:gd name="T12" fmla="*/ 268 w 268"/>
                <a:gd name="T13" fmla="*/ 105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8"/>
                <a:gd name="T22" fmla="*/ 0 h 210"/>
                <a:gd name="T23" fmla="*/ 268 w 268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8" h="210">
                  <a:moveTo>
                    <a:pt x="268" y="105"/>
                  </a:moveTo>
                  <a:lnTo>
                    <a:pt x="243" y="53"/>
                  </a:lnTo>
                  <a:lnTo>
                    <a:pt x="217" y="0"/>
                  </a:lnTo>
                  <a:lnTo>
                    <a:pt x="0" y="105"/>
                  </a:lnTo>
                  <a:lnTo>
                    <a:pt x="26" y="157"/>
                  </a:lnTo>
                  <a:lnTo>
                    <a:pt x="51" y="210"/>
                  </a:lnTo>
                  <a:lnTo>
                    <a:pt x="268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74" name="Freeform 792"/>
            <p:cNvSpPr>
              <a:spLocks/>
            </p:cNvSpPr>
            <p:nvPr/>
          </p:nvSpPr>
          <p:spPr bwMode="auto">
            <a:xfrm>
              <a:off x="1366" y="3485"/>
              <a:ext cx="45" cy="35"/>
            </a:xfrm>
            <a:custGeom>
              <a:avLst/>
              <a:gdLst>
                <a:gd name="T0" fmla="*/ 268 w 268"/>
                <a:gd name="T1" fmla="*/ 105 h 210"/>
                <a:gd name="T2" fmla="*/ 243 w 268"/>
                <a:gd name="T3" fmla="*/ 53 h 210"/>
                <a:gd name="T4" fmla="*/ 217 w 268"/>
                <a:gd name="T5" fmla="*/ 0 h 210"/>
                <a:gd name="T6" fmla="*/ 0 w 268"/>
                <a:gd name="T7" fmla="*/ 105 h 210"/>
                <a:gd name="T8" fmla="*/ 26 w 268"/>
                <a:gd name="T9" fmla="*/ 157 h 210"/>
                <a:gd name="T10" fmla="*/ 51 w 268"/>
                <a:gd name="T11" fmla="*/ 210 h 210"/>
                <a:gd name="T12" fmla="*/ 268 w 268"/>
                <a:gd name="T13" fmla="*/ 105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8"/>
                <a:gd name="T22" fmla="*/ 0 h 210"/>
                <a:gd name="T23" fmla="*/ 268 w 268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8" h="210">
                  <a:moveTo>
                    <a:pt x="268" y="105"/>
                  </a:moveTo>
                  <a:lnTo>
                    <a:pt x="243" y="53"/>
                  </a:lnTo>
                  <a:lnTo>
                    <a:pt x="217" y="0"/>
                  </a:lnTo>
                  <a:lnTo>
                    <a:pt x="0" y="105"/>
                  </a:lnTo>
                  <a:lnTo>
                    <a:pt x="26" y="157"/>
                  </a:lnTo>
                  <a:lnTo>
                    <a:pt x="51" y="210"/>
                  </a:lnTo>
                  <a:lnTo>
                    <a:pt x="268" y="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75" name="Freeform 793"/>
            <p:cNvSpPr>
              <a:spLocks/>
            </p:cNvSpPr>
            <p:nvPr/>
          </p:nvSpPr>
          <p:spPr bwMode="auto">
            <a:xfrm>
              <a:off x="1364" y="3503"/>
              <a:ext cx="6" cy="9"/>
            </a:xfrm>
            <a:custGeom>
              <a:avLst/>
              <a:gdLst>
                <a:gd name="T0" fmla="*/ 38 w 38"/>
                <a:gd name="T1" fmla="*/ 52 h 52"/>
                <a:gd name="T2" fmla="*/ 12 w 38"/>
                <a:gd name="T3" fmla="*/ 0 h 52"/>
                <a:gd name="T4" fmla="*/ 6 w 38"/>
                <a:gd name="T5" fmla="*/ 3 h 52"/>
                <a:gd name="T6" fmla="*/ 0 w 38"/>
                <a:gd name="T7" fmla="*/ 8 h 52"/>
                <a:gd name="T8" fmla="*/ 38 w 38"/>
                <a:gd name="T9" fmla="*/ 5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2"/>
                <a:gd name="T17" fmla="*/ 38 w 3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2">
                  <a:moveTo>
                    <a:pt x="38" y="52"/>
                  </a:moveTo>
                  <a:lnTo>
                    <a:pt x="12" y="0"/>
                  </a:lnTo>
                  <a:lnTo>
                    <a:pt x="6" y="3"/>
                  </a:lnTo>
                  <a:lnTo>
                    <a:pt x="0" y="8"/>
                  </a:lnTo>
                  <a:lnTo>
                    <a:pt x="38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76" name="Freeform 794"/>
            <p:cNvSpPr>
              <a:spLocks/>
            </p:cNvSpPr>
            <p:nvPr/>
          </p:nvSpPr>
          <p:spPr bwMode="auto">
            <a:xfrm>
              <a:off x="1364" y="3503"/>
              <a:ext cx="2" cy="1"/>
            </a:xfrm>
            <a:custGeom>
              <a:avLst/>
              <a:gdLst>
                <a:gd name="T0" fmla="*/ 12 w 12"/>
                <a:gd name="T1" fmla="*/ 0 h 8"/>
                <a:gd name="T2" fmla="*/ 6 w 12"/>
                <a:gd name="T3" fmla="*/ 3 h 8"/>
                <a:gd name="T4" fmla="*/ 0 w 12"/>
                <a:gd name="T5" fmla="*/ 8 h 8"/>
                <a:gd name="T6" fmla="*/ 0 60000 65536"/>
                <a:gd name="T7" fmla="*/ 0 60000 65536"/>
                <a:gd name="T8" fmla="*/ 0 60000 65536"/>
                <a:gd name="T9" fmla="*/ 0 w 12"/>
                <a:gd name="T10" fmla="*/ 0 h 8"/>
                <a:gd name="T11" fmla="*/ 12 w 1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8">
                  <a:moveTo>
                    <a:pt x="12" y="0"/>
                  </a:moveTo>
                  <a:lnTo>
                    <a:pt x="6" y="3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77" name="Freeform 795"/>
            <p:cNvSpPr>
              <a:spLocks/>
            </p:cNvSpPr>
            <p:nvPr/>
          </p:nvSpPr>
          <p:spPr bwMode="auto">
            <a:xfrm>
              <a:off x="1333" y="3504"/>
              <a:ext cx="44" cy="42"/>
            </a:xfrm>
            <a:custGeom>
              <a:avLst/>
              <a:gdLst>
                <a:gd name="T0" fmla="*/ 265 w 265"/>
                <a:gd name="T1" fmla="*/ 89 h 248"/>
                <a:gd name="T2" fmla="*/ 227 w 265"/>
                <a:gd name="T3" fmla="*/ 44 h 248"/>
                <a:gd name="T4" fmla="*/ 189 w 265"/>
                <a:gd name="T5" fmla="*/ 0 h 248"/>
                <a:gd name="T6" fmla="*/ 0 w 265"/>
                <a:gd name="T7" fmla="*/ 159 h 248"/>
                <a:gd name="T8" fmla="*/ 38 w 265"/>
                <a:gd name="T9" fmla="*/ 203 h 248"/>
                <a:gd name="T10" fmla="*/ 76 w 265"/>
                <a:gd name="T11" fmla="*/ 248 h 248"/>
                <a:gd name="T12" fmla="*/ 265 w 265"/>
                <a:gd name="T13" fmla="*/ 89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5"/>
                <a:gd name="T22" fmla="*/ 0 h 248"/>
                <a:gd name="T23" fmla="*/ 265 w 265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5" h="248">
                  <a:moveTo>
                    <a:pt x="265" y="89"/>
                  </a:moveTo>
                  <a:lnTo>
                    <a:pt x="227" y="44"/>
                  </a:lnTo>
                  <a:lnTo>
                    <a:pt x="189" y="0"/>
                  </a:lnTo>
                  <a:lnTo>
                    <a:pt x="0" y="159"/>
                  </a:lnTo>
                  <a:lnTo>
                    <a:pt x="38" y="203"/>
                  </a:lnTo>
                  <a:lnTo>
                    <a:pt x="76" y="248"/>
                  </a:lnTo>
                  <a:lnTo>
                    <a:pt x="265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78" name="Freeform 796"/>
            <p:cNvSpPr>
              <a:spLocks/>
            </p:cNvSpPr>
            <p:nvPr/>
          </p:nvSpPr>
          <p:spPr bwMode="auto">
            <a:xfrm>
              <a:off x="1333" y="3504"/>
              <a:ext cx="44" cy="42"/>
            </a:xfrm>
            <a:custGeom>
              <a:avLst/>
              <a:gdLst>
                <a:gd name="T0" fmla="*/ 265 w 265"/>
                <a:gd name="T1" fmla="*/ 89 h 248"/>
                <a:gd name="T2" fmla="*/ 227 w 265"/>
                <a:gd name="T3" fmla="*/ 44 h 248"/>
                <a:gd name="T4" fmla="*/ 189 w 265"/>
                <a:gd name="T5" fmla="*/ 0 h 248"/>
                <a:gd name="T6" fmla="*/ 0 w 265"/>
                <a:gd name="T7" fmla="*/ 159 h 248"/>
                <a:gd name="T8" fmla="*/ 38 w 265"/>
                <a:gd name="T9" fmla="*/ 203 h 248"/>
                <a:gd name="T10" fmla="*/ 76 w 265"/>
                <a:gd name="T11" fmla="*/ 248 h 248"/>
                <a:gd name="T12" fmla="*/ 265 w 265"/>
                <a:gd name="T13" fmla="*/ 89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5"/>
                <a:gd name="T22" fmla="*/ 0 h 248"/>
                <a:gd name="T23" fmla="*/ 265 w 265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5" h="248">
                  <a:moveTo>
                    <a:pt x="265" y="89"/>
                  </a:moveTo>
                  <a:lnTo>
                    <a:pt x="227" y="44"/>
                  </a:lnTo>
                  <a:lnTo>
                    <a:pt x="189" y="0"/>
                  </a:lnTo>
                  <a:lnTo>
                    <a:pt x="0" y="159"/>
                  </a:lnTo>
                  <a:lnTo>
                    <a:pt x="38" y="203"/>
                  </a:lnTo>
                  <a:lnTo>
                    <a:pt x="76" y="248"/>
                  </a:lnTo>
                  <a:lnTo>
                    <a:pt x="265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79" name="Freeform 797"/>
            <p:cNvSpPr>
              <a:spLocks/>
            </p:cNvSpPr>
            <p:nvPr/>
          </p:nvSpPr>
          <p:spPr bwMode="auto">
            <a:xfrm>
              <a:off x="1331" y="3531"/>
              <a:ext cx="8" cy="7"/>
            </a:xfrm>
            <a:custGeom>
              <a:avLst/>
              <a:gdLst>
                <a:gd name="T0" fmla="*/ 45 w 45"/>
                <a:gd name="T1" fmla="*/ 44 h 44"/>
                <a:gd name="T2" fmla="*/ 7 w 45"/>
                <a:gd name="T3" fmla="*/ 0 h 44"/>
                <a:gd name="T4" fmla="*/ 0 w 45"/>
                <a:gd name="T5" fmla="*/ 9 h 44"/>
                <a:gd name="T6" fmla="*/ 45 w 45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44"/>
                <a:gd name="T14" fmla="*/ 45 w 45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44">
                  <a:moveTo>
                    <a:pt x="45" y="44"/>
                  </a:moveTo>
                  <a:lnTo>
                    <a:pt x="7" y="0"/>
                  </a:lnTo>
                  <a:lnTo>
                    <a:pt x="0" y="9"/>
                  </a:lnTo>
                  <a:lnTo>
                    <a:pt x="45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80" name="Line 798"/>
            <p:cNvSpPr>
              <a:spLocks noChangeShapeType="1"/>
            </p:cNvSpPr>
            <p:nvPr/>
          </p:nvSpPr>
          <p:spPr bwMode="auto">
            <a:xfrm flipH="1">
              <a:off x="1331" y="3531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81" name="Freeform 799"/>
            <p:cNvSpPr>
              <a:spLocks/>
            </p:cNvSpPr>
            <p:nvPr/>
          </p:nvSpPr>
          <p:spPr bwMode="auto">
            <a:xfrm>
              <a:off x="1305" y="3532"/>
              <a:ext cx="42" cy="46"/>
            </a:xfrm>
            <a:custGeom>
              <a:avLst/>
              <a:gdLst>
                <a:gd name="T0" fmla="*/ 247 w 247"/>
                <a:gd name="T1" fmla="*/ 71 h 274"/>
                <a:gd name="T2" fmla="*/ 201 w 247"/>
                <a:gd name="T3" fmla="*/ 35 h 274"/>
                <a:gd name="T4" fmla="*/ 156 w 247"/>
                <a:gd name="T5" fmla="*/ 0 h 274"/>
                <a:gd name="T6" fmla="*/ 0 w 247"/>
                <a:gd name="T7" fmla="*/ 203 h 274"/>
                <a:gd name="T8" fmla="*/ 45 w 247"/>
                <a:gd name="T9" fmla="*/ 238 h 274"/>
                <a:gd name="T10" fmla="*/ 91 w 247"/>
                <a:gd name="T11" fmla="*/ 274 h 274"/>
                <a:gd name="T12" fmla="*/ 247 w 247"/>
                <a:gd name="T13" fmla="*/ 71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7"/>
                <a:gd name="T22" fmla="*/ 0 h 274"/>
                <a:gd name="T23" fmla="*/ 247 w 247"/>
                <a:gd name="T24" fmla="*/ 274 h 2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7" h="274">
                  <a:moveTo>
                    <a:pt x="247" y="71"/>
                  </a:moveTo>
                  <a:lnTo>
                    <a:pt x="201" y="35"/>
                  </a:lnTo>
                  <a:lnTo>
                    <a:pt x="156" y="0"/>
                  </a:lnTo>
                  <a:lnTo>
                    <a:pt x="0" y="203"/>
                  </a:lnTo>
                  <a:lnTo>
                    <a:pt x="45" y="238"/>
                  </a:lnTo>
                  <a:lnTo>
                    <a:pt x="91" y="274"/>
                  </a:lnTo>
                  <a:lnTo>
                    <a:pt x="247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82" name="Freeform 800"/>
            <p:cNvSpPr>
              <a:spLocks/>
            </p:cNvSpPr>
            <p:nvPr/>
          </p:nvSpPr>
          <p:spPr bwMode="auto">
            <a:xfrm>
              <a:off x="1305" y="3532"/>
              <a:ext cx="42" cy="46"/>
            </a:xfrm>
            <a:custGeom>
              <a:avLst/>
              <a:gdLst>
                <a:gd name="T0" fmla="*/ 247 w 247"/>
                <a:gd name="T1" fmla="*/ 71 h 274"/>
                <a:gd name="T2" fmla="*/ 201 w 247"/>
                <a:gd name="T3" fmla="*/ 35 h 274"/>
                <a:gd name="T4" fmla="*/ 156 w 247"/>
                <a:gd name="T5" fmla="*/ 0 h 274"/>
                <a:gd name="T6" fmla="*/ 0 w 247"/>
                <a:gd name="T7" fmla="*/ 203 h 274"/>
                <a:gd name="T8" fmla="*/ 45 w 247"/>
                <a:gd name="T9" fmla="*/ 238 h 274"/>
                <a:gd name="T10" fmla="*/ 91 w 247"/>
                <a:gd name="T11" fmla="*/ 274 h 274"/>
                <a:gd name="T12" fmla="*/ 247 w 247"/>
                <a:gd name="T13" fmla="*/ 71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7"/>
                <a:gd name="T22" fmla="*/ 0 h 274"/>
                <a:gd name="T23" fmla="*/ 247 w 247"/>
                <a:gd name="T24" fmla="*/ 274 h 2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7" h="274">
                  <a:moveTo>
                    <a:pt x="247" y="71"/>
                  </a:moveTo>
                  <a:lnTo>
                    <a:pt x="201" y="35"/>
                  </a:lnTo>
                  <a:lnTo>
                    <a:pt x="156" y="0"/>
                  </a:lnTo>
                  <a:lnTo>
                    <a:pt x="0" y="203"/>
                  </a:lnTo>
                  <a:lnTo>
                    <a:pt x="45" y="238"/>
                  </a:lnTo>
                  <a:lnTo>
                    <a:pt x="91" y="274"/>
                  </a:lnTo>
                  <a:lnTo>
                    <a:pt x="247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83" name="Freeform 801"/>
            <p:cNvSpPr>
              <a:spLocks/>
            </p:cNvSpPr>
            <p:nvPr/>
          </p:nvSpPr>
          <p:spPr bwMode="auto">
            <a:xfrm>
              <a:off x="1304" y="3566"/>
              <a:ext cx="9" cy="6"/>
            </a:xfrm>
            <a:custGeom>
              <a:avLst/>
              <a:gdLst>
                <a:gd name="T0" fmla="*/ 51 w 51"/>
                <a:gd name="T1" fmla="*/ 35 h 35"/>
                <a:gd name="T2" fmla="*/ 6 w 51"/>
                <a:gd name="T3" fmla="*/ 0 h 35"/>
                <a:gd name="T4" fmla="*/ 0 w 51"/>
                <a:gd name="T5" fmla="*/ 8 h 35"/>
                <a:gd name="T6" fmla="*/ 51 w 51"/>
                <a:gd name="T7" fmla="*/ 35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51" y="35"/>
                  </a:moveTo>
                  <a:lnTo>
                    <a:pt x="6" y="0"/>
                  </a:lnTo>
                  <a:lnTo>
                    <a:pt x="0" y="8"/>
                  </a:lnTo>
                  <a:lnTo>
                    <a:pt x="5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84" name="Line 802"/>
            <p:cNvSpPr>
              <a:spLocks noChangeShapeType="1"/>
            </p:cNvSpPr>
            <p:nvPr/>
          </p:nvSpPr>
          <p:spPr bwMode="auto">
            <a:xfrm flipH="1">
              <a:off x="1304" y="356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85" name="Freeform 803"/>
            <p:cNvSpPr>
              <a:spLocks/>
            </p:cNvSpPr>
            <p:nvPr/>
          </p:nvSpPr>
          <p:spPr bwMode="auto">
            <a:xfrm>
              <a:off x="1284" y="3567"/>
              <a:ext cx="37" cy="49"/>
            </a:xfrm>
            <a:custGeom>
              <a:avLst/>
              <a:gdLst>
                <a:gd name="T0" fmla="*/ 227 w 227"/>
                <a:gd name="T1" fmla="*/ 54 h 292"/>
                <a:gd name="T2" fmla="*/ 175 w 227"/>
                <a:gd name="T3" fmla="*/ 27 h 292"/>
                <a:gd name="T4" fmla="*/ 124 w 227"/>
                <a:gd name="T5" fmla="*/ 0 h 292"/>
                <a:gd name="T6" fmla="*/ 0 w 227"/>
                <a:gd name="T7" fmla="*/ 239 h 292"/>
                <a:gd name="T8" fmla="*/ 52 w 227"/>
                <a:gd name="T9" fmla="*/ 265 h 292"/>
                <a:gd name="T10" fmla="*/ 103 w 227"/>
                <a:gd name="T11" fmla="*/ 292 h 292"/>
                <a:gd name="T12" fmla="*/ 227 w 227"/>
                <a:gd name="T13" fmla="*/ 54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7"/>
                <a:gd name="T22" fmla="*/ 0 h 292"/>
                <a:gd name="T23" fmla="*/ 227 w 227"/>
                <a:gd name="T24" fmla="*/ 292 h 2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7" h="292">
                  <a:moveTo>
                    <a:pt x="227" y="54"/>
                  </a:moveTo>
                  <a:lnTo>
                    <a:pt x="175" y="27"/>
                  </a:lnTo>
                  <a:lnTo>
                    <a:pt x="124" y="0"/>
                  </a:lnTo>
                  <a:lnTo>
                    <a:pt x="0" y="239"/>
                  </a:lnTo>
                  <a:lnTo>
                    <a:pt x="52" y="265"/>
                  </a:lnTo>
                  <a:lnTo>
                    <a:pt x="103" y="292"/>
                  </a:lnTo>
                  <a:lnTo>
                    <a:pt x="227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86" name="Freeform 804"/>
            <p:cNvSpPr>
              <a:spLocks/>
            </p:cNvSpPr>
            <p:nvPr/>
          </p:nvSpPr>
          <p:spPr bwMode="auto">
            <a:xfrm>
              <a:off x="1284" y="3567"/>
              <a:ext cx="37" cy="49"/>
            </a:xfrm>
            <a:custGeom>
              <a:avLst/>
              <a:gdLst>
                <a:gd name="T0" fmla="*/ 227 w 227"/>
                <a:gd name="T1" fmla="*/ 54 h 292"/>
                <a:gd name="T2" fmla="*/ 175 w 227"/>
                <a:gd name="T3" fmla="*/ 27 h 292"/>
                <a:gd name="T4" fmla="*/ 124 w 227"/>
                <a:gd name="T5" fmla="*/ 0 h 292"/>
                <a:gd name="T6" fmla="*/ 0 w 227"/>
                <a:gd name="T7" fmla="*/ 239 h 292"/>
                <a:gd name="T8" fmla="*/ 52 w 227"/>
                <a:gd name="T9" fmla="*/ 265 h 292"/>
                <a:gd name="T10" fmla="*/ 103 w 227"/>
                <a:gd name="T11" fmla="*/ 292 h 292"/>
                <a:gd name="T12" fmla="*/ 227 w 227"/>
                <a:gd name="T13" fmla="*/ 54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7"/>
                <a:gd name="T22" fmla="*/ 0 h 292"/>
                <a:gd name="T23" fmla="*/ 227 w 227"/>
                <a:gd name="T24" fmla="*/ 292 h 2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7" h="292">
                  <a:moveTo>
                    <a:pt x="227" y="54"/>
                  </a:moveTo>
                  <a:lnTo>
                    <a:pt x="175" y="27"/>
                  </a:lnTo>
                  <a:lnTo>
                    <a:pt x="124" y="0"/>
                  </a:lnTo>
                  <a:lnTo>
                    <a:pt x="0" y="239"/>
                  </a:lnTo>
                  <a:lnTo>
                    <a:pt x="52" y="265"/>
                  </a:lnTo>
                  <a:lnTo>
                    <a:pt x="103" y="292"/>
                  </a:lnTo>
                  <a:lnTo>
                    <a:pt x="227" y="5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87" name="Freeform 805"/>
            <p:cNvSpPr>
              <a:spLocks/>
            </p:cNvSpPr>
            <p:nvPr/>
          </p:nvSpPr>
          <p:spPr bwMode="auto">
            <a:xfrm>
              <a:off x="1283" y="3607"/>
              <a:ext cx="9" cy="5"/>
            </a:xfrm>
            <a:custGeom>
              <a:avLst/>
              <a:gdLst>
                <a:gd name="T0" fmla="*/ 55 w 55"/>
                <a:gd name="T1" fmla="*/ 26 h 26"/>
                <a:gd name="T2" fmla="*/ 3 w 55"/>
                <a:gd name="T3" fmla="*/ 0 h 26"/>
                <a:gd name="T4" fmla="*/ 0 w 55"/>
                <a:gd name="T5" fmla="*/ 8 h 26"/>
                <a:gd name="T6" fmla="*/ 55 w 55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6"/>
                <a:gd name="T14" fmla="*/ 55 w 55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6">
                  <a:moveTo>
                    <a:pt x="55" y="26"/>
                  </a:moveTo>
                  <a:lnTo>
                    <a:pt x="3" y="0"/>
                  </a:lnTo>
                  <a:lnTo>
                    <a:pt x="0" y="8"/>
                  </a:lnTo>
                  <a:lnTo>
                    <a:pt x="55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88" name="Line 806"/>
            <p:cNvSpPr>
              <a:spLocks noChangeShapeType="1"/>
            </p:cNvSpPr>
            <p:nvPr/>
          </p:nvSpPr>
          <p:spPr bwMode="auto">
            <a:xfrm flipH="1">
              <a:off x="1283" y="360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89" name="Freeform 807"/>
            <p:cNvSpPr>
              <a:spLocks/>
            </p:cNvSpPr>
            <p:nvPr/>
          </p:nvSpPr>
          <p:spPr bwMode="auto">
            <a:xfrm>
              <a:off x="1268" y="3608"/>
              <a:ext cx="33" cy="51"/>
            </a:xfrm>
            <a:custGeom>
              <a:avLst/>
              <a:gdLst>
                <a:gd name="T0" fmla="*/ 198 w 198"/>
                <a:gd name="T1" fmla="*/ 37 h 302"/>
                <a:gd name="T2" fmla="*/ 144 w 198"/>
                <a:gd name="T3" fmla="*/ 18 h 302"/>
                <a:gd name="T4" fmla="*/ 89 w 198"/>
                <a:gd name="T5" fmla="*/ 0 h 302"/>
                <a:gd name="T6" fmla="*/ 0 w 198"/>
                <a:gd name="T7" fmla="*/ 265 h 302"/>
                <a:gd name="T8" fmla="*/ 55 w 198"/>
                <a:gd name="T9" fmla="*/ 284 h 302"/>
                <a:gd name="T10" fmla="*/ 109 w 198"/>
                <a:gd name="T11" fmla="*/ 302 h 302"/>
                <a:gd name="T12" fmla="*/ 198 w 198"/>
                <a:gd name="T13" fmla="*/ 37 h 3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302"/>
                <a:gd name="T23" fmla="*/ 198 w 198"/>
                <a:gd name="T24" fmla="*/ 302 h 3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302">
                  <a:moveTo>
                    <a:pt x="198" y="37"/>
                  </a:moveTo>
                  <a:lnTo>
                    <a:pt x="144" y="18"/>
                  </a:lnTo>
                  <a:lnTo>
                    <a:pt x="89" y="0"/>
                  </a:lnTo>
                  <a:lnTo>
                    <a:pt x="0" y="265"/>
                  </a:lnTo>
                  <a:lnTo>
                    <a:pt x="55" y="284"/>
                  </a:lnTo>
                  <a:lnTo>
                    <a:pt x="109" y="302"/>
                  </a:lnTo>
                  <a:lnTo>
                    <a:pt x="198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0" name="Freeform 808"/>
            <p:cNvSpPr>
              <a:spLocks/>
            </p:cNvSpPr>
            <p:nvPr/>
          </p:nvSpPr>
          <p:spPr bwMode="auto">
            <a:xfrm>
              <a:off x="1268" y="3608"/>
              <a:ext cx="33" cy="51"/>
            </a:xfrm>
            <a:custGeom>
              <a:avLst/>
              <a:gdLst>
                <a:gd name="T0" fmla="*/ 198 w 198"/>
                <a:gd name="T1" fmla="*/ 37 h 302"/>
                <a:gd name="T2" fmla="*/ 144 w 198"/>
                <a:gd name="T3" fmla="*/ 18 h 302"/>
                <a:gd name="T4" fmla="*/ 89 w 198"/>
                <a:gd name="T5" fmla="*/ 0 h 302"/>
                <a:gd name="T6" fmla="*/ 0 w 198"/>
                <a:gd name="T7" fmla="*/ 265 h 302"/>
                <a:gd name="T8" fmla="*/ 55 w 198"/>
                <a:gd name="T9" fmla="*/ 284 h 302"/>
                <a:gd name="T10" fmla="*/ 109 w 198"/>
                <a:gd name="T11" fmla="*/ 302 h 302"/>
                <a:gd name="T12" fmla="*/ 198 w 198"/>
                <a:gd name="T13" fmla="*/ 37 h 3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302"/>
                <a:gd name="T23" fmla="*/ 198 w 198"/>
                <a:gd name="T24" fmla="*/ 302 h 3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302">
                  <a:moveTo>
                    <a:pt x="198" y="37"/>
                  </a:moveTo>
                  <a:lnTo>
                    <a:pt x="144" y="18"/>
                  </a:lnTo>
                  <a:lnTo>
                    <a:pt x="89" y="0"/>
                  </a:lnTo>
                  <a:lnTo>
                    <a:pt x="0" y="265"/>
                  </a:lnTo>
                  <a:lnTo>
                    <a:pt x="55" y="284"/>
                  </a:lnTo>
                  <a:lnTo>
                    <a:pt x="109" y="302"/>
                  </a:lnTo>
                  <a:lnTo>
                    <a:pt x="198" y="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1" name="Freeform 809"/>
            <p:cNvSpPr>
              <a:spLocks/>
            </p:cNvSpPr>
            <p:nvPr/>
          </p:nvSpPr>
          <p:spPr bwMode="auto">
            <a:xfrm>
              <a:off x="1268" y="3653"/>
              <a:ext cx="9" cy="3"/>
            </a:xfrm>
            <a:custGeom>
              <a:avLst/>
              <a:gdLst>
                <a:gd name="T0" fmla="*/ 58 w 58"/>
                <a:gd name="T1" fmla="*/ 19 h 19"/>
                <a:gd name="T2" fmla="*/ 3 w 58"/>
                <a:gd name="T3" fmla="*/ 0 h 19"/>
                <a:gd name="T4" fmla="*/ 0 w 58"/>
                <a:gd name="T5" fmla="*/ 12 h 19"/>
                <a:gd name="T6" fmla="*/ 58 w 58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9"/>
                <a:gd name="T14" fmla="*/ 58 w 5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9">
                  <a:moveTo>
                    <a:pt x="58" y="19"/>
                  </a:moveTo>
                  <a:lnTo>
                    <a:pt x="3" y="0"/>
                  </a:lnTo>
                  <a:lnTo>
                    <a:pt x="0" y="12"/>
                  </a:lnTo>
                  <a:lnTo>
                    <a:pt x="58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2" name="Line 810"/>
            <p:cNvSpPr>
              <a:spLocks noChangeShapeType="1"/>
            </p:cNvSpPr>
            <p:nvPr/>
          </p:nvSpPr>
          <p:spPr bwMode="auto">
            <a:xfrm flipH="1">
              <a:off x="1268" y="365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3" name="Freeform 811"/>
            <p:cNvSpPr>
              <a:spLocks/>
            </p:cNvSpPr>
            <p:nvPr/>
          </p:nvSpPr>
          <p:spPr bwMode="auto">
            <a:xfrm>
              <a:off x="1256" y="3655"/>
              <a:ext cx="31" cy="98"/>
            </a:xfrm>
            <a:custGeom>
              <a:avLst/>
              <a:gdLst>
                <a:gd name="T0" fmla="*/ 189 w 189"/>
                <a:gd name="T1" fmla="*/ 13 h 589"/>
                <a:gd name="T2" fmla="*/ 131 w 189"/>
                <a:gd name="T3" fmla="*/ 7 h 589"/>
                <a:gd name="T4" fmla="*/ 73 w 189"/>
                <a:gd name="T5" fmla="*/ 0 h 589"/>
                <a:gd name="T6" fmla="*/ 0 w 189"/>
                <a:gd name="T7" fmla="*/ 576 h 589"/>
                <a:gd name="T8" fmla="*/ 58 w 189"/>
                <a:gd name="T9" fmla="*/ 582 h 589"/>
                <a:gd name="T10" fmla="*/ 116 w 189"/>
                <a:gd name="T11" fmla="*/ 589 h 589"/>
                <a:gd name="T12" fmla="*/ 189 w 189"/>
                <a:gd name="T13" fmla="*/ 13 h 5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589"/>
                <a:gd name="T23" fmla="*/ 189 w 189"/>
                <a:gd name="T24" fmla="*/ 589 h 5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589">
                  <a:moveTo>
                    <a:pt x="189" y="13"/>
                  </a:moveTo>
                  <a:lnTo>
                    <a:pt x="131" y="7"/>
                  </a:lnTo>
                  <a:lnTo>
                    <a:pt x="73" y="0"/>
                  </a:lnTo>
                  <a:lnTo>
                    <a:pt x="0" y="576"/>
                  </a:lnTo>
                  <a:lnTo>
                    <a:pt x="58" y="582"/>
                  </a:lnTo>
                  <a:lnTo>
                    <a:pt x="116" y="589"/>
                  </a:lnTo>
                  <a:lnTo>
                    <a:pt x="189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4" name="Freeform 812"/>
            <p:cNvSpPr>
              <a:spLocks/>
            </p:cNvSpPr>
            <p:nvPr/>
          </p:nvSpPr>
          <p:spPr bwMode="auto">
            <a:xfrm>
              <a:off x="1256" y="3655"/>
              <a:ext cx="31" cy="98"/>
            </a:xfrm>
            <a:custGeom>
              <a:avLst/>
              <a:gdLst>
                <a:gd name="T0" fmla="*/ 189 w 189"/>
                <a:gd name="T1" fmla="*/ 13 h 589"/>
                <a:gd name="T2" fmla="*/ 131 w 189"/>
                <a:gd name="T3" fmla="*/ 7 h 589"/>
                <a:gd name="T4" fmla="*/ 73 w 189"/>
                <a:gd name="T5" fmla="*/ 0 h 589"/>
                <a:gd name="T6" fmla="*/ 0 w 189"/>
                <a:gd name="T7" fmla="*/ 576 h 589"/>
                <a:gd name="T8" fmla="*/ 58 w 189"/>
                <a:gd name="T9" fmla="*/ 582 h 589"/>
                <a:gd name="T10" fmla="*/ 116 w 189"/>
                <a:gd name="T11" fmla="*/ 589 h 589"/>
                <a:gd name="T12" fmla="*/ 189 w 189"/>
                <a:gd name="T13" fmla="*/ 13 h 5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589"/>
                <a:gd name="T23" fmla="*/ 189 w 189"/>
                <a:gd name="T24" fmla="*/ 589 h 5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589">
                  <a:moveTo>
                    <a:pt x="189" y="13"/>
                  </a:moveTo>
                  <a:lnTo>
                    <a:pt x="131" y="7"/>
                  </a:lnTo>
                  <a:lnTo>
                    <a:pt x="73" y="0"/>
                  </a:lnTo>
                  <a:lnTo>
                    <a:pt x="0" y="576"/>
                  </a:lnTo>
                  <a:lnTo>
                    <a:pt x="58" y="582"/>
                  </a:lnTo>
                  <a:lnTo>
                    <a:pt x="116" y="589"/>
                  </a:lnTo>
                  <a:lnTo>
                    <a:pt x="189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" name="Freeform 813"/>
            <p:cNvSpPr>
              <a:spLocks/>
            </p:cNvSpPr>
            <p:nvPr/>
          </p:nvSpPr>
          <p:spPr bwMode="auto">
            <a:xfrm>
              <a:off x="1256" y="3751"/>
              <a:ext cx="9" cy="2"/>
            </a:xfrm>
            <a:custGeom>
              <a:avLst/>
              <a:gdLst>
                <a:gd name="T0" fmla="*/ 58 w 58"/>
                <a:gd name="T1" fmla="*/ 6 h 13"/>
                <a:gd name="T2" fmla="*/ 0 w 58"/>
                <a:gd name="T3" fmla="*/ 0 h 13"/>
                <a:gd name="T4" fmla="*/ 0 w 58"/>
                <a:gd name="T5" fmla="*/ 5 h 13"/>
                <a:gd name="T6" fmla="*/ 0 w 58"/>
                <a:gd name="T7" fmla="*/ 13 h 13"/>
                <a:gd name="T8" fmla="*/ 58 w 58"/>
                <a:gd name="T9" fmla="*/ 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3"/>
                <a:gd name="T17" fmla="*/ 58 w 58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3">
                  <a:moveTo>
                    <a:pt x="58" y="6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3"/>
                  </a:lnTo>
                  <a:lnTo>
                    <a:pt x="5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" name="Freeform 814"/>
            <p:cNvSpPr>
              <a:spLocks/>
            </p:cNvSpPr>
            <p:nvPr/>
          </p:nvSpPr>
          <p:spPr bwMode="auto">
            <a:xfrm>
              <a:off x="1256" y="3751"/>
              <a:ext cx="1" cy="2"/>
            </a:xfrm>
            <a:custGeom>
              <a:avLst/>
              <a:gdLst>
                <a:gd name="T0" fmla="*/ 0 w 1"/>
                <a:gd name="T1" fmla="*/ 0 h 13"/>
                <a:gd name="T2" fmla="*/ 0 w 1"/>
                <a:gd name="T3" fmla="*/ 5 h 13"/>
                <a:gd name="T4" fmla="*/ 0 w 1"/>
                <a:gd name="T5" fmla="*/ 13 h 13"/>
                <a:gd name="T6" fmla="*/ 0 60000 65536"/>
                <a:gd name="T7" fmla="*/ 0 60000 65536"/>
                <a:gd name="T8" fmla="*/ 0 60000 65536"/>
                <a:gd name="T9" fmla="*/ 0 w 1"/>
                <a:gd name="T10" fmla="*/ 0 h 13"/>
                <a:gd name="T11" fmla="*/ 1 w 1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3">
                  <a:moveTo>
                    <a:pt x="0" y="0"/>
                  </a:moveTo>
                  <a:lnTo>
                    <a:pt x="0" y="5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7" name="Freeform 815"/>
            <p:cNvSpPr>
              <a:spLocks/>
            </p:cNvSpPr>
            <p:nvPr/>
          </p:nvSpPr>
          <p:spPr bwMode="auto">
            <a:xfrm>
              <a:off x="1256" y="3751"/>
              <a:ext cx="31" cy="98"/>
            </a:xfrm>
            <a:custGeom>
              <a:avLst/>
              <a:gdLst>
                <a:gd name="T0" fmla="*/ 116 w 189"/>
                <a:gd name="T1" fmla="*/ 0 h 589"/>
                <a:gd name="T2" fmla="*/ 58 w 189"/>
                <a:gd name="T3" fmla="*/ 6 h 589"/>
                <a:gd name="T4" fmla="*/ 0 w 189"/>
                <a:gd name="T5" fmla="*/ 13 h 589"/>
                <a:gd name="T6" fmla="*/ 73 w 189"/>
                <a:gd name="T7" fmla="*/ 589 h 589"/>
                <a:gd name="T8" fmla="*/ 131 w 189"/>
                <a:gd name="T9" fmla="*/ 582 h 589"/>
                <a:gd name="T10" fmla="*/ 189 w 189"/>
                <a:gd name="T11" fmla="*/ 575 h 589"/>
                <a:gd name="T12" fmla="*/ 116 w 189"/>
                <a:gd name="T13" fmla="*/ 0 h 5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589"/>
                <a:gd name="T23" fmla="*/ 189 w 189"/>
                <a:gd name="T24" fmla="*/ 589 h 5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589">
                  <a:moveTo>
                    <a:pt x="116" y="0"/>
                  </a:moveTo>
                  <a:lnTo>
                    <a:pt x="58" y="6"/>
                  </a:lnTo>
                  <a:lnTo>
                    <a:pt x="0" y="13"/>
                  </a:lnTo>
                  <a:lnTo>
                    <a:pt x="73" y="589"/>
                  </a:lnTo>
                  <a:lnTo>
                    <a:pt x="131" y="582"/>
                  </a:lnTo>
                  <a:lnTo>
                    <a:pt x="189" y="575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8" name="Freeform 816"/>
            <p:cNvSpPr>
              <a:spLocks/>
            </p:cNvSpPr>
            <p:nvPr/>
          </p:nvSpPr>
          <p:spPr bwMode="auto">
            <a:xfrm>
              <a:off x="1256" y="3751"/>
              <a:ext cx="31" cy="98"/>
            </a:xfrm>
            <a:custGeom>
              <a:avLst/>
              <a:gdLst>
                <a:gd name="T0" fmla="*/ 116 w 189"/>
                <a:gd name="T1" fmla="*/ 0 h 589"/>
                <a:gd name="T2" fmla="*/ 58 w 189"/>
                <a:gd name="T3" fmla="*/ 6 h 589"/>
                <a:gd name="T4" fmla="*/ 0 w 189"/>
                <a:gd name="T5" fmla="*/ 13 h 589"/>
                <a:gd name="T6" fmla="*/ 73 w 189"/>
                <a:gd name="T7" fmla="*/ 589 h 589"/>
                <a:gd name="T8" fmla="*/ 131 w 189"/>
                <a:gd name="T9" fmla="*/ 582 h 589"/>
                <a:gd name="T10" fmla="*/ 189 w 189"/>
                <a:gd name="T11" fmla="*/ 575 h 589"/>
                <a:gd name="T12" fmla="*/ 116 w 189"/>
                <a:gd name="T13" fmla="*/ 0 h 5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589"/>
                <a:gd name="T23" fmla="*/ 189 w 189"/>
                <a:gd name="T24" fmla="*/ 589 h 5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589">
                  <a:moveTo>
                    <a:pt x="116" y="0"/>
                  </a:moveTo>
                  <a:lnTo>
                    <a:pt x="58" y="6"/>
                  </a:lnTo>
                  <a:lnTo>
                    <a:pt x="0" y="13"/>
                  </a:lnTo>
                  <a:lnTo>
                    <a:pt x="73" y="589"/>
                  </a:lnTo>
                  <a:lnTo>
                    <a:pt x="131" y="582"/>
                  </a:lnTo>
                  <a:lnTo>
                    <a:pt x="189" y="575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9" name="Freeform 817"/>
            <p:cNvSpPr>
              <a:spLocks/>
            </p:cNvSpPr>
            <p:nvPr/>
          </p:nvSpPr>
          <p:spPr bwMode="auto">
            <a:xfrm>
              <a:off x="1268" y="3848"/>
              <a:ext cx="9" cy="3"/>
            </a:xfrm>
            <a:custGeom>
              <a:avLst/>
              <a:gdLst>
                <a:gd name="T0" fmla="*/ 58 w 58"/>
                <a:gd name="T1" fmla="*/ 0 h 19"/>
                <a:gd name="T2" fmla="*/ 0 w 58"/>
                <a:gd name="T3" fmla="*/ 7 h 19"/>
                <a:gd name="T4" fmla="*/ 3 w 58"/>
                <a:gd name="T5" fmla="*/ 19 h 19"/>
                <a:gd name="T6" fmla="*/ 58 w 58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9"/>
                <a:gd name="T14" fmla="*/ 58 w 5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9">
                  <a:moveTo>
                    <a:pt x="58" y="0"/>
                  </a:moveTo>
                  <a:lnTo>
                    <a:pt x="0" y="7"/>
                  </a:lnTo>
                  <a:lnTo>
                    <a:pt x="3" y="1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00" name="Line 818"/>
            <p:cNvSpPr>
              <a:spLocks noChangeShapeType="1"/>
            </p:cNvSpPr>
            <p:nvPr/>
          </p:nvSpPr>
          <p:spPr bwMode="auto">
            <a:xfrm>
              <a:off x="1268" y="3849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01" name="Freeform 819"/>
            <p:cNvSpPr>
              <a:spLocks/>
            </p:cNvSpPr>
            <p:nvPr/>
          </p:nvSpPr>
          <p:spPr bwMode="auto">
            <a:xfrm>
              <a:off x="1268" y="3845"/>
              <a:ext cx="33" cy="50"/>
            </a:xfrm>
            <a:custGeom>
              <a:avLst/>
              <a:gdLst>
                <a:gd name="T0" fmla="*/ 109 w 198"/>
                <a:gd name="T1" fmla="*/ 0 h 303"/>
                <a:gd name="T2" fmla="*/ 55 w 198"/>
                <a:gd name="T3" fmla="*/ 19 h 303"/>
                <a:gd name="T4" fmla="*/ 0 w 198"/>
                <a:gd name="T5" fmla="*/ 38 h 303"/>
                <a:gd name="T6" fmla="*/ 89 w 198"/>
                <a:gd name="T7" fmla="*/ 303 h 303"/>
                <a:gd name="T8" fmla="*/ 144 w 198"/>
                <a:gd name="T9" fmla="*/ 284 h 303"/>
                <a:gd name="T10" fmla="*/ 198 w 198"/>
                <a:gd name="T11" fmla="*/ 265 h 303"/>
                <a:gd name="T12" fmla="*/ 109 w 198"/>
                <a:gd name="T13" fmla="*/ 0 h 3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303"/>
                <a:gd name="T23" fmla="*/ 198 w 198"/>
                <a:gd name="T24" fmla="*/ 303 h 3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303">
                  <a:moveTo>
                    <a:pt x="109" y="0"/>
                  </a:moveTo>
                  <a:lnTo>
                    <a:pt x="55" y="19"/>
                  </a:lnTo>
                  <a:lnTo>
                    <a:pt x="0" y="38"/>
                  </a:lnTo>
                  <a:lnTo>
                    <a:pt x="89" y="303"/>
                  </a:lnTo>
                  <a:lnTo>
                    <a:pt x="144" y="284"/>
                  </a:lnTo>
                  <a:lnTo>
                    <a:pt x="198" y="265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02" name="Freeform 820"/>
            <p:cNvSpPr>
              <a:spLocks/>
            </p:cNvSpPr>
            <p:nvPr/>
          </p:nvSpPr>
          <p:spPr bwMode="auto">
            <a:xfrm>
              <a:off x="1268" y="3845"/>
              <a:ext cx="33" cy="50"/>
            </a:xfrm>
            <a:custGeom>
              <a:avLst/>
              <a:gdLst>
                <a:gd name="T0" fmla="*/ 109 w 198"/>
                <a:gd name="T1" fmla="*/ 0 h 303"/>
                <a:gd name="T2" fmla="*/ 55 w 198"/>
                <a:gd name="T3" fmla="*/ 19 h 303"/>
                <a:gd name="T4" fmla="*/ 0 w 198"/>
                <a:gd name="T5" fmla="*/ 38 h 303"/>
                <a:gd name="T6" fmla="*/ 89 w 198"/>
                <a:gd name="T7" fmla="*/ 303 h 303"/>
                <a:gd name="T8" fmla="*/ 144 w 198"/>
                <a:gd name="T9" fmla="*/ 284 h 303"/>
                <a:gd name="T10" fmla="*/ 198 w 198"/>
                <a:gd name="T11" fmla="*/ 265 h 303"/>
                <a:gd name="T12" fmla="*/ 109 w 198"/>
                <a:gd name="T13" fmla="*/ 0 h 3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303"/>
                <a:gd name="T23" fmla="*/ 198 w 198"/>
                <a:gd name="T24" fmla="*/ 303 h 3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303">
                  <a:moveTo>
                    <a:pt x="109" y="0"/>
                  </a:moveTo>
                  <a:lnTo>
                    <a:pt x="55" y="19"/>
                  </a:lnTo>
                  <a:lnTo>
                    <a:pt x="0" y="38"/>
                  </a:lnTo>
                  <a:lnTo>
                    <a:pt x="89" y="303"/>
                  </a:lnTo>
                  <a:lnTo>
                    <a:pt x="144" y="284"/>
                  </a:lnTo>
                  <a:lnTo>
                    <a:pt x="198" y="265"/>
                  </a:lnTo>
                  <a:lnTo>
                    <a:pt x="10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03" name="Freeform 821"/>
            <p:cNvSpPr>
              <a:spLocks/>
            </p:cNvSpPr>
            <p:nvPr/>
          </p:nvSpPr>
          <p:spPr bwMode="auto">
            <a:xfrm>
              <a:off x="1283" y="3892"/>
              <a:ext cx="9" cy="4"/>
            </a:xfrm>
            <a:custGeom>
              <a:avLst/>
              <a:gdLst>
                <a:gd name="T0" fmla="*/ 55 w 55"/>
                <a:gd name="T1" fmla="*/ 0 h 27"/>
                <a:gd name="T2" fmla="*/ 0 w 55"/>
                <a:gd name="T3" fmla="*/ 19 h 27"/>
                <a:gd name="T4" fmla="*/ 3 w 55"/>
                <a:gd name="T5" fmla="*/ 27 h 27"/>
                <a:gd name="T6" fmla="*/ 55 w 55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7"/>
                <a:gd name="T14" fmla="*/ 55 w 5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7">
                  <a:moveTo>
                    <a:pt x="55" y="0"/>
                  </a:moveTo>
                  <a:lnTo>
                    <a:pt x="0" y="19"/>
                  </a:lnTo>
                  <a:lnTo>
                    <a:pt x="3" y="2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04" name="Line 822"/>
            <p:cNvSpPr>
              <a:spLocks noChangeShapeType="1"/>
            </p:cNvSpPr>
            <p:nvPr/>
          </p:nvSpPr>
          <p:spPr bwMode="auto">
            <a:xfrm>
              <a:off x="1283" y="389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05" name="Freeform 823"/>
            <p:cNvSpPr>
              <a:spLocks/>
            </p:cNvSpPr>
            <p:nvPr/>
          </p:nvSpPr>
          <p:spPr bwMode="auto">
            <a:xfrm>
              <a:off x="1284" y="3887"/>
              <a:ext cx="37" cy="49"/>
            </a:xfrm>
            <a:custGeom>
              <a:avLst/>
              <a:gdLst>
                <a:gd name="T0" fmla="*/ 103 w 227"/>
                <a:gd name="T1" fmla="*/ 0 h 292"/>
                <a:gd name="T2" fmla="*/ 52 w 227"/>
                <a:gd name="T3" fmla="*/ 27 h 292"/>
                <a:gd name="T4" fmla="*/ 0 w 227"/>
                <a:gd name="T5" fmla="*/ 54 h 292"/>
                <a:gd name="T6" fmla="*/ 124 w 227"/>
                <a:gd name="T7" fmla="*/ 292 h 292"/>
                <a:gd name="T8" fmla="*/ 175 w 227"/>
                <a:gd name="T9" fmla="*/ 265 h 292"/>
                <a:gd name="T10" fmla="*/ 227 w 227"/>
                <a:gd name="T11" fmla="*/ 239 h 292"/>
                <a:gd name="T12" fmla="*/ 103 w 227"/>
                <a:gd name="T13" fmla="*/ 0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7"/>
                <a:gd name="T22" fmla="*/ 0 h 292"/>
                <a:gd name="T23" fmla="*/ 227 w 227"/>
                <a:gd name="T24" fmla="*/ 292 h 2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7" h="292">
                  <a:moveTo>
                    <a:pt x="103" y="0"/>
                  </a:moveTo>
                  <a:lnTo>
                    <a:pt x="52" y="27"/>
                  </a:lnTo>
                  <a:lnTo>
                    <a:pt x="0" y="54"/>
                  </a:lnTo>
                  <a:lnTo>
                    <a:pt x="124" y="292"/>
                  </a:lnTo>
                  <a:lnTo>
                    <a:pt x="175" y="265"/>
                  </a:lnTo>
                  <a:lnTo>
                    <a:pt x="227" y="239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06" name="Freeform 824"/>
            <p:cNvSpPr>
              <a:spLocks/>
            </p:cNvSpPr>
            <p:nvPr/>
          </p:nvSpPr>
          <p:spPr bwMode="auto">
            <a:xfrm>
              <a:off x="1284" y="3887"/>
              <a:ext cx="37" cy="49"/>
            </a:xfrm>
            <a:custGeom>
              <a:avLst/>
              <a:gdLst>
                <a:gd name="T0" fmla="*/ 103 w 227"/>
                <a:gd name="T1" fmla="*/ 0 h 292"/>
                <a:gd name="T2" fmla="*/ 52 w 227"/>
                <a:gd name="T3" fmla="*/ 27 h 292"/>
                <a:gd name="T4" fmla="*/ 0 w 227"/>
                <a:gd name="T5" fmla="*/ 54 h 292"/>
                <a:gd name="T6" fmla="*/ 124 w 227"/>
                <a:gd name="T7" fmla="*/ 292 h 292"/>
                <a:gd name="T8" fmla="*/ 175 w 227"/>
                <a:gd name="T9" fmla="*/ 265 h 292"/>
                <a:gd name="T10" fmla="*/ 227 w 227"/>
                <a:gd name="T11" fmla="*/ 239 h 292"/>
                <a:gd name="T12" fmla="*/ 103 w 227"/>
                <a:gd name="T13" fmla="*/ 0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7"/>
                <a:gd name="T22" fmla="*/ 0 h 292"/>
                <a:gd name="T23" fmla="*/ 227 w 227"/>
                <a:gd name="T24" fmla="*/ 292 h 2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7" h="292">
                  <a:moveTo>
                    <a:pt x="103" y="0"/>
                  </a:moveTo>
                  <a:lnTo>
                    <a:pt x="52" y="27"/>
                  </a:lnTo>
                  <a:lnTo>
                    <a:pt x="0" y="54"/>
                  </a:lnTo>
                  <a:lnTo>
                    <a:pt x="124" y="292"/>
                  </a:lnTo>
                  <a:lnTo>
                    <a:pt x="175" y="265"/>
                  </a:lnTo>
                  <a:lnTo>
                    <a:pt x="227" y="239"/>
                  </a:lnTo>
                  <a:lnTo>
                    <a:pt x="10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07" name="Freeform 825"/>
            <p:cNvSpPr>
              <a:spLocks/>
            </p:cNvSpPr>
            <p:nvPr/>
          </p:nvSpPr>
          <p:spPr bwMode="auto">
            <a:xfrm>
              <a:off x="1304" y="3932"/>
              <a:ext cx="9" cy="5"/>
            </a:xfrm>
            <a:custGeom>
              <a:avLst/>
              <a:gdLst>
                <a:gd name="T0" fmla="*/ 51 w 51"/>
                <a:gd name="T1" fmla="*/ 0 h 36"/>
                <a:gd name="T2" fmla="*/ 0 w 51"/>
                <a:gd name="T3" fmla="*/ 27 h 36"/>
                <a:gd name="T4" fmla="*/ 6 w 51"/>
                <a:gd name="T5" fmla="*/ 36 h 36"/>
                <a:gd name="T6" fmla="*/ 51 w 51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6"/>
                <a:gd name="T14" fmla="*/ 51 w 51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6">
                  <a:moveTo>
                    <a:pt x="51" y="0"/>
                  </a:moveTo>
                  <a:lnTo>
                    <a:pt x="0" y="27"/>
                  </a:lnTo>
                  <a:lnTo>
                    <a:pt x="6" y="3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08" name="Line 826"/>
            <p:cNvSpPr>
              <a:spLocks noChangeShapeType="1"/>
            </p:cNvSpPr>
            <p:nvPr/>
          </p:nvSpPr>
          <p:spPr bwMode="auto">
            <a:xfrm>
              <a:off x="1304" y="393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09" name="Freeform 827"/>
            <p:cNvSpPr>
              <a:spLocks/>
            </p:cNvSpPr>
            <p:nvPr/>
          </p:nvSpPr>
          <p:spPr bwMode="auto">
            <a:xfrm>
              <a:off x="1305" y="3926"/>
              <a:ext cx="42" cy="45"/>
            </a:xfrm>
            <a:custGeom>
              <a:avLst/>
              <a:gdLst>
                <a:gd name="T0" fmla="*/ 91 w 247"/>
                <a:gd name="T1" fmla="*/ 0 h 274"/>
                <a:gd name="T2" fmla="*/ 45 w 247"/>
                <a:gd name="T3" fmla="*/ 35 h 274"/>
                <a:gd name="T4" fmla="*/ 0 w 247"/>
                <a:gd name="T5" fmla="*/ 71 h 274"/>
                <a:gd name="T6" fmla="*/ 156 w 247"/>
                <a:gd name="T7" fmla="*/ 274 h 274"/>
                <a:gd name="T8" fmla="*/ 201 w 247"/>
                <a:gd name="T9" fmla="*/ 238 h 274"/>
                <a:gd name="T10" fmla="*/ 247 w 247"/>
                <a:gd name="T11" fmla="*/ 202 h 274"/>
                <a:gd name="T12" fmla="*/ 91 w 247"/>
                <a:gd name="T13" fmla="*/ 0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7"/>
                <a:gd name="T22" fmla="*/ 0 h 274"/>
                <a:gd name="T23" fmla="*/ 247 w 247"/>
                <a:gd name="T24" fmla="*/ 274 h 2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7" h="274">
                  <a:moveTo>
                    <a:pt x="91" y="0"/>
                  </a:moveTo>
                  <a:lnTo>
                    <a:pt x="45" y="35"/>
                  </a:lnTo>
                  <a:lnTo>
                    <a:pt x="0" y="71"/>
                  </a:lnTo>
                  <a:lnTo>
                    <a:pt x="156" y="274"/>
                  </a:lnTo>
                  <a:lnTo>
                    <a:pt x="201" y="238"/>
                  </a:lnTo>
                  <a:lnTo>
                    <a:pt x="247" y="202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10" name="Freeform 828"/>
            <p:cNvSpPr>
              <a:spLocks/>
            </p:cNvSpPr>
            <p:nvPr/>
          </p:nvSpPr>
          <p:spPr bwMode="auto">
            <a:xfrm>
              <a:off x="1305" y="3926"/>
              <a:ext cx="42" cy="45"/>
            </a:xfrm>
            <a:custGeom>
              <a:avLst/>
              <a:gdLst>
                <a:gd name="T0" fmla="*/ 91 w 247"/>
                <a:gd name="T1" fmla="*/ 0 h 274"/>
                <a:gd name="T2" fmla="*/ 45 w 247"/>
                <a:gd name="T3" fmla="*/ 35 h 274"/>
                <a:gd name="T4" fmla="*/ 0 w 247"/>
                <a:gd name="T5" fmla="*/ 71 h 274"/>
                <a:gd name="T6" fmla="*/ 156 w 247"/>
                <a:gd name="T7" fmla="*/ 274 h 274"/>
                <a:gd name="T8" fmla="*/ 201 w 247"/>
                <a:gd name="T9" fmla="*/ 238 h 274"/>
                <a:gd name="T10" fmla="*/ 247 w 247"/>
                <a:gd name="T11" fmla="*/ 202 h 274"/>
                <a:gd name="T12" fmla="*/ 91 w 247"/>
                <a:gd name="T13" fmla="*/ 0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7"/>
                <a:gd name="T22" fmla="*/ 0 h 274"/>
                <a:gd name="T23" fmla="*/ 247 w 247"/>
                <a:gd name="T24" fmla="*/ 274 h 2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7" h="274">
                  <a:moveTo>
                    <a:pt x="91" y="0"/>
                  </a:moveTo>
                  <a:lnTo>
                    <a:pt x="45" y="35"/>
                  </a:lnTo>
                  <a:lnTo>
                    <a:pt x="0" y="71"/>
                  </a:lnTo>
                  <a:lnTo>
                    <a:pt x="156" y="274"/>
                  </a:lnTo>
                  <a:lnTo>
                    <a:pt x="201" y="238"/>
                  </a:lnTo>
                  <a:lnTo>
                    <a:pt x="247" y="202"/>
                  </a:lnTo>
                  <a:lnTo>
                    <a:pt x="9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11" name="Freeform 829"/>
            <p:cNvSpPr>
              <a:spLocks/>
            </p:cNvSpPr>
            <p:nvPr/>
          </p:nvSpPr>
          <p:spPr bwMode="auto">
            <a:xfrm>
              <a:off x="1331" y="3965"/>
              <a:ext cx="8" cy="8"/>
            </a:xfrm>
            <a:custGeom>
              <a:avLst/>
              <a:gdLst>
                <a:gd name="T0" fmla="*/ 45 w 45"/>
                <a:gd name="T1" fmla="*/ 0 h 45"/>
                <a:gd name="T2" fmla="*/ 0 w 45"/>
                <a:gd name="T3" fmla="*/ 36 h 45"/>
                <a:gd name="T4" fmla="*/ 7 w 45"/>
                <a:gd name="T5" fmla="*/ 45 h 45"/>
                <a:gd name="T6" fmla="*/ 45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45"/>
                <a:gd name="T14" fmla="*/ 45 w 45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45">
                  <a:moveTo>
                    <a:pt x="45" y="0"/>
                  </a:moveTo>
                  <a:lnTo>
                    <a:pt x="0" y="36"/>
                  </a:lnTo>
                  <a:lnTo>
                    <a:pt x="7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12" name="Line 830"/>
            <p:cNvSpPr>
              <a:spLocks noChangeShapeType="1"/>
            </p:cNvSpPr>
            <p:nvPr/>
          </p:nvSpPr>
          <p:spPr bwMode="auto">
            <a:xfrm>
              <a:off x="1331" y="3971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13" name="Freeform 831"/>
            <p:cNvSpPr>
              <a:spLocks/>
            </p:cNvSpPr>
            <p:nvPr/>
          </p:nvSpPr>
          <p:spPr bwMode="auto">
            <a:xfrm>
              <a:off x="1333" y="3958"/>
              <a:ext cx="44" cy="41"/>
            </a:xfrm>
            <a:custGeom>
              <a:avLst/>
              <a:gdLst>
                <a:gd name="T0" fmla="*/ 76 w 265"/>
                <a:gd name="T1" fmla="*/ 0 h 249"/>
                <a:gd name="T2" fmla="*/ 38 w 265"/>
                <a:gd name="T3" fmla="*/ 45 h 249"/>
                <a:gd name="T4" fmla="*/ 0 w 265"/>
                <a:gd name="T5" fmla="*/ 90 h 249"/>
                <a:gd name="T6" fmla="*/ 189 w 265"/>
                <a:gd name="T7" fmla="*/ 249 h 249"/>
                <a:gd name="T8" fmla="*/ 227 w 265"/>
                <a:gd name="T9" fmla="*/ 204 h 249"/>
                <a:gd name="T10" fmla="*/ 265 w 265"/>
                <a:gd name="T11" fmla="*/ 160 h 249"/>
                <a:gd name="T12" fmla="*/ 76 w 265"/>
                <a:gd name="T13" fmla="*/ 0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5"/>
                <a:gd name="T22" fmla="*/ 0 h 249"/>
                <a:gd name="T23" fmla="*/ 265 w 265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5" h="249">
                  <a:moveTo>
                    <a:pt x="76" y="0"/>
                  </a:moveTo>
                  <a:lnTo>
                    <a:pt x="38" y="45"/>
                  </a:lnTo>
                  <a:lnTo>
                    <a:pt x="0" y="90"/>
                  </a:lnTo>
                  <a:lnTo>
                    <a:pt x="189" y="249"/>
                  </a:lnTo>
                  <a:lnTo>
                    <a:pt x="227" y="204"/>
                  </a:lnTo>
                  <a:lnTo>
                    <a:pt x="265" y="16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14" name="Freeform 832"/>
            <p:cNvSpPr>
              <a:spLocks/>
            </p:cNvSpPr>
            <p:nvPr/>
          </p:nvSpPr>
          <p:spPr bwMode="auto">
            <a:xfrm>
              <a:off x="1333" y="3958"/>
              <a:ext cx="44" cy="41"/>
            </a:xfrm>
            <a:custGeom>
              <a:avLst/>
              <a:gdLst>
                <a:gd name="T0" fmla="*/ 76 w 265"/>
                <a:gd name="T1" fmla="*/ 0 h 249"/>
                <a:gd name="T2" fmla="*/ 38 w 265"/>
                <a:gd name="T3" fmla="*/ 45 h 249"/>
                <a:gd name="T4" fmla="*/ 0 w 265"/>
                <a:gd name="T5" fmla="*/ 90 h 249"/>
                <a:gd name="T6" fmla="*/ 189 w 265"/>
                <a:gd name="T7" fmla="*/ 249 h 249"/>
                <a:gd name="T8" fmla="*/ 227 w 265"/>
                <a:gd name="T9" fmla="*/ 204 h 249"/>
                <a:gd name="T10" fmla="*/ 265 w 265"/>
                <a:gd name="T11" fmla="*/ 160 h 249"/>
                <a:gd name="T12" fmla="*/ 76 w 265"/>
                <a:gd name="T13" fmla="*/ 0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5"/>
                <a:gd name="T22" fmla="*/ 0 h 249"/>
                <a:gd name="T23" fmla="*/ 265 w 265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5" h="249">
                  <a:moveTo>
                    <a:pt x="76" y="0"/>
                  </a:moveTo>
                  <a:lnTo>
                    <a:pt x="38" y="45"/>
                  </a:lnTo>
                  <a:lnTo>
                    <a:pt x="0" y="90"/>
                  </a:lnTo>
                  <a:lnTo>
                    <a:pt x="189" y="249"/>
                  </a:lnTo>
                  <a:lnTo>
                    <a:pt x="227" y="204"/>
                  </a:lnTo>
                  <a:lnTo>
                    <a:pt x="265" y="160"/>
                  </a:lnTo>
                  <a:lnTo>
                    <a:pt x="7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15" name="Freeform 833"/>
            <p:cNvSpPr>
              <a:spLocks/>
            </p:cNvSpPr>
            <p:nvPr/>
          </p:nvSpPr>
          <p:spPr bwMode="auto">
            <a:xfrm>
              <a:off x="1364" y="3992"/>
              <a:ext cx="6" cy="9"/>
            </a:xfrm>
            <a:custGeom>
              <a:avLst/>
              <a:gdLst>
                <a:gd name="T0" fmla="*/ 38 w 38"/>
                <a:gd name="T1" fmla="*/ 0 h 53"/>
                <a:gd name="T2" fmla="*/ 0 w 38"/>
                <a:gd name="T3" fmla="*/ 45 h 53"/>
                <a:gd name="T4" fmla="*/ 5 w 38"/>
                <a:gd name="T5" fmla="*/ 48 h 53"/>
                <a:gd name="T6" fmla="*/ 12 w 38"/>
                <a:gd name="T7" fmla="*/ 53 h 53"/>
                <a:gd name="T8" fmla="*/ 38 w 38"/>
                <a:gd name="T9" fmla="*/ 0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3"/>
                <a:gd name="T17" fmla="*/ 38 w 38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3">
                  <a:moveTo>
                    <a:pt x="38" y="0"/>
                  </a:moveTo>
                  <a:lnTo>
                    <a:pt x="0" y="45"/>
                  </a:lnTo>
                  <a:lnTo>
                    <a:pt x="5" y="48"/>
                  </a:lnTo>
                  <a:lnTo>
                    <a:pt x="12" y="5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16" name="Freeform 834"/>
            <p:cNvSpPr>
              <a:spLocks/>
            </p:cNvSpPr>
            <p:nvPr/>
          </p:nvSpPr>
          <p:spPr bwMode="auto">
            <a:xfrm>
              <a:off x="1364" y="3999"/>
              <a:ext cx="2" cy="2"/>
            </a:xfrm>
            <a:custGeom>
              <a:avLst/>
              <a:gdLst>
                <a:gd name="T0" fmla="*/ 0 w 12"/>
                <a:gd name="T1" fmla="*/ 0 h 8"/>
                <a:gd name="T2" fmla="*/ 5 w 12"/>
                <a:gd name="T3" fmla="*/ 3 h 8"/>
                <a:gd name="T4" fmla="*/ 12 w 12"/>
                <a:gd name="T5" fmla="*/ 8 h 8"/>
                <a:gd name="T6" fmla="*/ 0 60000 65536"/>
                <a:gd name="T7" fmla="*/ 0 60000 65536"/>
                <a:gd name="T8" fmla="*/ 0 60000 65536"/>
                <a:gd name="T9" fmla="*/ 0 w 12"/>
                <a:gd name="T10" fmla="*/ 0 h 8"/>
                <a:gd name="T11" fmla="*/ 12 w 1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8">
                  <a:moveTo>
                    <a:pt x="0" y="0"/>
                  </a:moveTo>
                  <a:lnTo>
                    <a:pt x="5" y="3"/>
                  </a:lnTo>
                  <a:lnTo>
                    <a:pt x="12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17" name="Freeform 835"/>
            <p:cNvSpPr>
              <a:spLocks/>
            </p:cNvSpPr>
            <p:nvPr/>
          </p:nvSpPr>
          <p:spPr bwMode="auto">
            <a:xfrm>
              <a:off x="1366" y="3983"/>
              <a:ext cx="45" cy="35"/>
            </a:xfrm>
            <a:custGeom>
              <a:avLst/>
              <a:gdLst>
                <a:gd name="T0" fmla="*/ 51 w 268"/>
                <a:gd name="T1" fmla="*/ 0 h 209"/>
                <a:gd name="T2" fmla="*/ 26 w 268"/>
                <a:gd name="T3" fmla="*/ 52 h 209"/>
                <a:gd name="T4" fmla="*/ 0 w 268"/>
                <a:gd name="T5" fmla="*/ 105 h 209"/>
                <a:gd name="T6" fmla="*/ 217 w 268"/>
                <a:gd name="T7" fmla="*/ 209 h 209"/>
                <a:gd name="T8" fmla="*/ 243 w 268"/>
                <a:gd name="T9" fmla="*/ 157 h 209"/>
                <a:gd name="T10" fmla="*/ 268 w 268"/>
                <a:gd name="T11" fmla="*/ 105 h 209"/>
                <a:gd name="T12" fmla="*/ 51 w 268"/>
                <a:gd name="T13" fmla="*/ 0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8"/>
                <a:gd name="T22" fmla="*/ 0 h 209"/>
                <a:gd name="T23" fmla="*/ 268 w 26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8" h="209">
                  <a:moveTo>
                    <a:pt x="51" y="0"/>
                  </a:moveTo>
                  <a:lnTo>
                    <a:pt x="26" y="52"/>
                  </a:lnTo>
                  <a:lnTo>
                    <a:pt x="0" y="105"/>
                  </a:lnTo>
                  <a:lnTo>
                    <a:pt x="217" y="209"/>
                  </a:lnTo>
                  <a:lnTo>
                    <a:pt x="243" y="157"/>
                  </a:lnTo>
                  <a:lnTo>
                    <a:pt x="268" y="10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18" name="Freeform 836"/>
            <p:cNvSpPr>
              <a:spLocks/>
            </p:cNvSpPr>
            <p:nvPr/>
          </p:nvSpPr>
          <p:spPr bwMode="auto">
            <a:xfrm>
              <a:off x="1366" y="3983"/>
              <a:ext cx="45" cy="35"/>
            </a:xfrm>
            <a:custGeom>
              <a:avLst/>
              <a:gdLst>
                <a:gd name="T0" fmla="*/ 51 w 268"/>
                <a:gd name="T1" fmla="*/ 0 h 209"/>
                <a:gd name="T2" fmla="*/ 26 w 268"/>
                <a:gd name="T3" fmla="*/ 52 h 209"/>
                <a:gd name="T4" fmla="*/ 0 w 268"/>
                <a:gd name="T5" fmla="*/ 105 h 209"/>
                <a:gd name="T6" fmla="*/ 217 w 268"/>
                <a:gd name="T7" fmla="*/ 209 h 209"/>
                <a:gd name="T8" fmla="*/ 243 w 268"/>
                <a:gd name="T9" fmla="*/ 157 h 209"/>
                <a:gd name="T10" fmla="*/ 268 w 268"/>
                <a:gd name="T11" fmla="*/ 105 h 209"/>
                <a:gd name="T12" fmla="*/ 51 w 268"/>
                <a:gd name="T13" fmla="*/ 0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8"/>
                <a:gd name="T22" fmla="*/ 0 h 209"/>
                <a:gd name="T23" fmla="*/ 268 w 26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8" h="209">
                  <a:moveTo>
                    <a:pt x="51" y="0"/>
                  </a:moveTo>
                  <a:lnTo>
                    <a:pt x="26" y="52"/>
                  </a:lnTo>
                  <a:lnTo>
                    <a:pt x="0" y="105"/>
                  </a:lnTo>
                  <a:lnTo>
                    <a:pt x="217" y="209"/>
                  </a:lnTo>
                  <a:lnTo>
                    <a:pt x="243" y="157"/>
                  </a:lnTo>
                  <a:lnTo>
                    <a:pt x="268" y="105"/>
                  </a:lnTo>
                  <a:lnTo>
                    <a:pt x="5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19" name="Freeform 837"/>
            <p:cNvSpPr>
              <a:spLocks/>
            </p:cNvSpPr>
            <p:nvPr/>
          </p:nvSpPr>
          <p:spPr bwMode="auto">
            <a:xfrm>
              <a:off x="1402" y="4009"/>
              <a:ext cx="4" cy="10"/>
            </a:xfrm>
            <a:custGeom>
              <a:avLst/>
              <a:gdLst>
                <a:gd name="T0" fmla="*/ 26 w 26"/>
                <a:gd name="T1" fmla="*/ 0 h 57"/>
                <a:gd name="T2" fmla="*/ 0 w 26"/>
                <a:gd name="T3" fmla="*/ 52 h 57"/>
                <a:gd name="T4" fmla="*/ 7 w 26"/>
                <a:gd name="T5" fmla="*/ 54 h 57"/>
                <a:gd name="T6" fmla="*/ 17 w 26"/>
                <a:gd name="T7" fmla="*/ 57 h 57"/>
                <a:gd name="T8" fmla="*/ 26 w 26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57"/>
                <a:gd name="T17" fmla="*/ 26 w 26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57">
                  <a:moveTo>
                    <a:pt x="26" y="0"/>
                  </a:moveTo>
                  <a:lnTo>
                    <a:pt x="0" y="52"/>
                  </a:lnTo>
                  <a:lnTo>
                    <a:pt x="7" y="54"/>
                  </a:lnTo>
                  <a:lnTo>
                    <a:pt x="17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20" name="Freeform 838"/>
            <p:cNvSpPr>
              <a:spLocks/>
            </p:cNvSpPr>
            <p:nvPr/>
          </p:nvSpPr>
          <p:spPr bwMode="auto">
            <a:xfrm>
              <a:off x="1402" y="4018"/>
              <a:ext cx="3" cy="1"/>
            </a:xfrm>
            <a:custGeom>
              <a:avLst/>
              <a:gdLst>
                <a:gd name="T0" fmla="*/ 0 w 17"/>
                <a:gd name="T1" fmla="*/ 0 h 5"/>
                <a:gd name="T2" fmla="*/ 7 w 17"/>
                <a:gd name="T3" fmla="*/ 2 h 5"/>
                <a:gd name="T4" fmla="*/ 17 w 17"/>
                <a:gd name="T5" fmla="*/ 5 h 5"/>
                <a:gd name="T6" fmla="*/ 0 60000 65536"/>
                <a:gd name="T7" fmla="*/ 0 60000 65536"/>
                <a:gd name="T8" fmla="*/ 0 60000 65536"/>
                <a:gd name="T9" fmla="*/ 0 w 17"/>
                <a:gd name="T10" fmla="*/ 0 h 5"/>
                <a:gd name="T11" fmla="*/ 17 w 1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5">
                  <a:moveTo>
                    <a:pt x="0" y="0"/>
                  </a:moveTo>
                  <a:lnTo>
                    <a:pt x="7" y="2"/>
                  </a:lnTo>
                  <a:lnTo>
                    <a:pt x="17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21" name="Freeform 839"/>
            <p:cNvSpPr>
              <a:spLocks/>
            </p:cNvSpPr>
            <p:nvPr/>
          </p:nvSpPr>
          <p:spPr bwMode="auto">
            <a:xfrm>
              <a:off x="1405" y="4000"/>
              <a:ext cx="42" cy="25"/>
            </a:xfrm>
            <a:custGeom>
              <a:avLst/>
              <a:gdLst>
                <a:gd name="T0" fmla="*/ 18 w 253"/>
                <a:gd name="T1" fmla="*/ 0 h 150"/>
                <a:gd name="T2" fmla="*/ 9 w 253"/>
                <a:gd name="T3" fmla="*/ 57 h 150"/>
                <a:gd name="T4" fmla="*/ 0 w 253"/>
                <a:gd name="T5" fmla="*/ 114 h 150"/>
                <a:gd name="T6" fmla="*/ 235 w 253"/>
                <a:gd name="T7" fmla="*/ 150 h 150"/>
                <a:gd name="T8" fmla="*/ 244 w 253"/>
                <a:gd name="T9" fmla="*/ 94 h 150"/>
                <a:gd name="T10" fmla="*/ 253 w 253"/>
                <a:gd name="T11" fmla="*/ 37 h 150"/>
                <a:gd name="T12" fmla="*/ 18 w 253"/>
                <a:gd name="T13" fmla="*/ 0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0"/>
                <a:gd name="T23" fmla="*/ 253 w 253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0">
                  <a:moveTo>
                    <a:pt x="18" y="0"/>
                  </a:moveTo>
                  <a:lnTo>
                    <a:pt x="9" y="57"/>
                  </a:lnTo>
                  <a:lnTo>
                    <a:pt x="0" y="114"/>
                  </a:lnTo>
                  <a:lnTo>
                    <a:pt x="235" y="150"/>
                  </a:lnTo>
                  <a:lnTo>
                    <a:pt x="244" y="94"/>
                  </a:lnTo>
                  <a:lnTo>
                    <a:pt x="253" y="3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22" name="Freeform 840"/>
            <p:cNvSpPr>
              <a:spLocks/>
            </p:cNvSpPr>
            <p:nvPr/>
          </p:nvSpPr>
          <p:spPr bwMode="auto">
            <a:xfrm>
              <a:off x="1405" y="4000"/>
              <a:ext cx="42" cy="25"/>
            </a:xfrm>
            <a:custGeom>
              <a:avLst/>
              <a:gdLst>
                <a:gd name="T0" fmla="*/ 18 w 253"/>
                <a:gd name="T1" fmla="*/ 0 h 150"/>
                <a:gd name="T2" fmla="*/ 9 w 253"/>
                <a:gd name="T3" fmla="*/ 57 h 150"/>
                <a:gd name="T4" fmla="*/ 0 w 253"/>
                <a:gd name="T5" fmla="*/ 114 h 150"/>
                <a:gd name="T6" fmla="*/ 235 w 253"/>
                <a:gd name="T7" fmla="*/ 150 h 150"/>
                <a:gd name="T8" fmla="*/ 244 w 253"/>
                <a:gd name="T9" fmla="*/ 94 h 150"/>
                <a:gd name="T10" fmla="*/ 253 w 253"/>
                <a:gd name="T11" fmla="*/ 37 h 150"/>
                <a:gd name="T12" fmla="*/ 18 w 253"/>
                <a:gd name="T13" fmla="*/ 0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0"/>
                <a:gd name="T23" fmla="*/ 253 w 253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0">
                  <a:moveTo>
                    <a:pt x="18" y="0"/>
                  </a:moveTo>
                  <a:lnTo>
                    <a:pt x="9" y="57"/>
                  </a:lnTo>
                  <a:lnTo>
                    <a:pt x="0" y="114"/>
                  </a:lnTo>
                  <a:lnTo>
                    <a:pt x="235" y="150"/>
                  </a:lnTo>
                  <a:lnTo>
                    <a:pt x="244" y="94"/>
                  </a:lnTo>
                  <a:lnTo>
                    <a:pt x="253" y="37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23" name="Freeform 841"/>
            <p:cNvSpPr>
              <a:spLocks/>
            </p:cNvSpPr>
            <p:nvPr/>
          </p:nvSpPr>
          <p:spPr bwMode="auto">
            <a:xfrm>
              <a:off x="1444" y="4015"/>
              <a:ext cx="3" cy="10"/>
            </a:xfrm>
            <a:custGeom>
              <a:avLst/>
              <a:gdLst>
                <a:gd name="T0" fmla="*/ 9 w 18"/>
                <a:gd name="T1" fmla="*/ 0 h 58"/>
                <a:gd name="T2" fmla="*/ 0 w 18"/>
                <a:gd name="T3" fmla="*/ 56 h 58"/>
                <a:gd name="T4" fmla="*/ 7 w 18"/>
                <a:gd name="T5" fmla="*/ 58 h 58"/>
                <a:gd name="T6" fmla="*/ 18 w 18"/>
                <a:gd name="T7" fmla="*/ 56 h 58"/>
                <a:gd name="T8" fmla="*/ 9 w 18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8"/>
                <a:gd name="T17" fmla="*/ 18 w 1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8">
                  <a:moveTo>
                    <a:pt x="9" y="0"/>
                  </a:moveTo>
                  <a:lnTo>
                    <a:pt x="0" y="56"/>
                  </a:lnTo>
                  <a:lnTo>
                    <a:pt x="7" y="58"/>
                  </a:lnTo>
                  <a:lnTo>
                    <a:pt x="18" y="5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24" name="Freeform 842"/>
            <p:cNvSpPr>
              <a:spLocks/>
            </p:cNvSpPr>
            <p:nvPr/>
          </p:nvSpPr>
          <p:spPr bwMode="auto">
            <a:xfrm>
              <a:off x="1444" y="4025"/>
              <a:ext cx="3" cy="1"/>
            </a:xfrm>
            <a:custGeom>
              <a:avLst/>
              <a:gdLst>
                <a:gd name="T0" fmla="*/ 0 w 18"/>
                <a:gd name="T1" fmla="*/ 0 h 2"/>
                <a:gd name="T2" fmla="*/ 7 w 18"/>
                <a:gd name="T3" fmla="*/ 2 h 2"/>
                <a:gd name="T4" fmla="*/ 18 w 18"/>
                <a:gd name="T5" fmla="*/ 0 h 2"/>
                <a:gd name="T6" fmla="*/ 0 60000 65536"/>
                <a:gd name="T7" fmla="*/ 0 60000 65536"/>
                <a:gd name="T8" fmla="*/ 0 60000 65536"/>
                <a:gd name="T9" fmla="*/ 0 w 18"/>
                <a:gd name="T10" fmla="*/ 0 h 2"/>
                <a:gd name="T11" fmla="*/ 18 w 18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2">
                  <a:moveTo>
                    <a:pt x="0" y="0"/>
                  </a:moveTo>
                  <a:lnTo>
                    <a:pt x="7" y="2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25" name="Freeform 843"/>
            <p:cNvSpPr>
              <a:spLocks/>
            </p:cNvSpPr>
            <p:nvPr/>
          </p:nvSpPr>
          <p:spPr bwMode="auto">
            <a:xfrm>
              <a:off x="1444" y="4000"/>
              <a:ext cx="42" cy="25"/>
            </a:xfrm>
            <a:custGeom>
              <a:avLst/>
              <a:gdLst>
                <a:gd name="T0" fmla="*/ 0 w 253"/>
                <a:gd name="T1" fmla="*/ 37 h 150"/>
                <a:gd name="T2" fmla="*/ 9 w 253"/>
                <a:gd name="T3" fmla="*/ 94 h 150"/>
                <a:gd name="T4" fmla="*/ 18 w 253"/>
                <a:gd name="T5" fmla="*/ 150 h 150"/>
                <a:gd name="T6" fmla="*/ 253 w 253"/>
                <a:gd name="T7" fmla="*/ 114 h 150"/>
                <a:gd name="T8" fmla="*/ 244 w 253"/>
                <a:gd name="T9" fmla="*/ 57 h 150"/>
                <a:gd name="T10" fmla="*/ 235 w 253"/>
                <a:gd name="T11" fmla="*/ 0 h 150"/>
                <a:gd name="T12" fmla="*/ 0 w 253"/>
                <a:gd name="T13" fmla="*/ 37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0"/>
                <a:gd name="T23" fmla="*/ 253 w 253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0">
                  <a:moveTo>
                    <a:pt x="0" y="37"/>
                  </a:moveTo>
                  <a:lnTo>
                    <a:pt x="9" y="94"/>
                  </a:lnTo>
                  <a:lnTo>
                    <a:pt x="18" y="150"/>
                  </a:lnTo>
                  <a:lnTo>
                    <a:pt x="253" y="114"/>
                  </a:lnTo>
                  <a:lnTo>
                    <a:pt x="244" y="57"/>
                  </a:lnTo>
                  <a:lnTo>
                    <a:pt x="235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26" name="Freeform 844"/>
            <p:cNvSpPr>
              <a:spLocks/>
            </p:cNvSpPr>
            <p:nvPr/>
          </p:nvSpPr>
          <p:spPr bwMode="auto">
            <a:xfrm>
              <a:off x="1444" y="4000"/>
              <a:ext cx="42" cy="25"/>
            </a:xfrm>
            <a:custGeom>
              <a:avLst/>
              <a:gdLst>
                <a:gd name="T0" fmla="*/ 0 w 253"/>
                <a:gd name="T1" fmla="*/ 37 h 150"/>
                <a:gd name="T2" fmla="*/ 9 w 253"/>
                <a:gd name="T3" fmla="*/ 94 h 150"/>
                <a:gd name="T4" fmla="*/ 18 w 253"/>
                <a:gd name="T5" fmla="*/ 150 h 150"/>
                <a:gd name="T6" fmla="*/ 253 w 253"/>
                <a:gd name="T7" fmla="*/ 114 h 150"/>
                <a:gd name="T8" fmla="*/ 244 w 253"/>
                <a:gd name="T9" fmla="*/ 57 h 150"/>
                <a:gd name="T10" fmla="*/ 235 w 253"/>
                <a:gd name="T11" fmla="*/ 0 h 150"/>
                <a:gd name="T12" fmla="*/ 0 w 253"/>
                <a:gd name="T13" fmla="*/ 37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0"/>
                <a:gd name="T23" fmla="*/ 253 w 253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0">
                  <a:moveTo>
                    <a:pt x="0" y="37"/>
                  </a:moveTo>
                  <a:lnTo>
                    <a:pt x="9" y="94"/>
                  </a:lnTo>
                  <a:lnTo>
                    <a:pt x="18" y="150"/>
                  </a:lnTo>
                  <a:lnTo>
                    <a:pt x="253" y="114"/>
                  </a:lnTo>
                  <a:lnTo>
                    <a:pt x="244" y="57"/>
                  </a:lnTo>
                  <a:lnTo>
                    <a:pt x="235" y="0"/>
                  </a:lnTo>
                  <a:lnTo>
                    <a:pt x="0" y="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27" name="Freeform 845"/>
            <p:cNvSpPr>
              <a:spLocks/>
            </p:cNvSpPr>
            <p:nvPr/>
          </p:nvSpPr>
          <p:spPr bwMode="auto">
            <a:xfrm>
              <a:off x="1485" y="4009"/>
              <a:ext cx="4" cy="10"/>
            </a:xfrm>
            <a:custGeom>
              <a:avLst/>
              <a:gdLst>
                <a:gd name="T0" fmla="*/ 0 w 26"/>
                <a:gd name="T1" fmla="*/ 0 h 57"/>
                <a:gd name="T2" fmla="*/ 9 w 26"/>
                <a:gd name="T3" fmla="*/ 57 h 57"/>
                <a:gd name="T4" fmla="*/ 16 w 26"/>
                <a:gd name="T5" fmla="*/ 56 h 57"/>
                <a:gd name="T6" fmla="*/ 26 w 26"/>
                <a:gd name="T7" fmla="*/ 52 h 57"/>
                <a:gd name="T8" fmla="*/ 0 w 26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57"/>
                <a:gd name="T17" fmla="*/ 26 w 26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57">
                  <a:moveTo>
                    <a:pt x="0" y="0"/>
                  </a:moveTo>
                  <a:lnTo>
                    <a:pt x="9" y="57"/>
                  </a:lnTo>
                  <a:lnTo>
                    <a:pt x="16" y="56"/>
                  </a:lnTo>
                  <a:lnTo>
                    <a:pt x="26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28" name="Freeform 846"/>
            <p:cNvSpPr>
              <a:spLocks/>
            </p:cNvSpPr>
            <p:nvPr/>
          </p:nvSpPr>
          <p:spPr bwMode="auto">
            <a:xfrm>
              <a:off x="1486" y="4018"/>
              <a:ext cx="3" cy="1"/>
            </a:xfrm>
            <a:custGeom>
              <a:avLst/>
              <a:gdLst>
                <a:gd name="T0" fmla="*/ 0 w 17"/>
                <a:gd name="T1" fmla="*/ 5 h 5"/>
                <a:gd name="T2" fmla="*/ 7 w 17"/>
                <a:gd name="T3" fmla="*/ 4 h 5"/>
                <a:gd name="T4" fmla="*/ 17 w 17"/>
                <a:gd name="T5" fmla="*/ 0 h 5"/>
                <a:gd name="T6" fmla="*/ 0 60000 65536"/>
                <a:gd name="T7" fmla="*/ 0 60000 65536"/>
                <a:gd name="T8" fmla="*/ 0 60000 65536"/>
                <a:gd name="T9" fmla="*/ 0 w 17"/>
                <a:gd name="T10" fmla="*/ 0 h 5"/>
                <a:gd name="T11" fmla="*/ 17 w 1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5">
                  <a:moveTo>
                    <a:pt x="0" y="5"/>
                  </a:moveTo>
                  <a:lnTo>
                    <a:pt x="7" y="4"/>
                  </a:lnTo>
                  <a:lnTo>
                    <a:pt x="1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29" name="Freeform 847"/>
            <p:cNvSpPr>
              <a:spLocks/>
            </p:cNvSpPr>
            <p:nvPr/>
          </p:nvSpPr>
          <p:spPr bwMode="auto">
            <a:xfrm>
              <a:off x="1481" y="3983"/>
              <a:ext cx="44" cy="35"/>
            </a:xfrm>
            <a:custGeom>
              <a:avLst/>
              <a:gdLst>
                <a:gd name="T0" fmla="*/ 0 w 269"/>
                <a:gd name="T1" fmla="*/ 105 h 209"/>
                <a:gd name="T2" fmla="*/ 26 w 269"/>
                <a:gd name="T3" fmla="*/ 157 h 209"/>
                <a:gd name="T4" fmla="*/ 52 w 269"/>
                <a:gd name="T5" fmla="*/ 209 h 209"/>
                <a:gd name="T6" fmla="*/ 269 w 269"/>
                <a:gd name="T7" fmla="*/ 105 h 209"/>
                <a:gd name="T8" fmla="*/ 243 w 269"/>
                <a:gd name="T9" fmla="*/ 52 h 209"/>
                <a:gd name="T10" fmla="*/ 218 w 269"/>
                <a:gd name="T11" fmla="*/ 0 h 209"/>
                <a:gd name="T12" fmla="*/ 0 w 269"/>
                <a:gd name="T13" fmla="*/ 105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9"/>
                <a:gd name="T22" fmla="*/ 0 h 209"/>
                <a:gd name="T23" fmla="*/ 269 w 269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9" h="209">
                  <a:moveTo>
                    <a:pt x="0" y="105"/>
                  </a:moveTo>
                  <a:lnTo>
                    <a:pt x="26" y="157"/>
                  </a:lnTo>
                  <a:lnTo>
                    <a:pt x="52" y="209"/>
                  </a:lnTo>
                  <a:lnTo>
                    <a:pt x="269" y="105"/>
                  </a:lnTo>
                  <a:lnTo>
                    <a:pt x="243" y="52"/>
                  </a:lnTo>
                  <a:lnTo>
                    <a:pt x="218" y="0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30" name="Freeform 848"/>
            <p:cNvSpPr>
              <a:spLocks/>
            </p:cNvSpPr>
            <p:nvPr/>
          </p:nvSpPr>
          <p:spPr bwMode="auto">
            <a:xfrm>
              <a:off x="1481" y="3983"/>
              <a:ext cx="44" cy="35"/>
            </a:xfrm>
            <a:custGeom>
              <a:avLst/>
              <a:gdLst>
                <a:gd name="T0" fmla="*/ 0 w 269"/>
                <a:gd name="T1" fmla="*/ 105 h 209"/>
                <a:gd name="T2" fmla="*/ 26 w 269"/>
                <a:gd name="T3" fmla="*/ 157 h 209"/>
                <a:gd name="T4" fmla="*/ 52 w 269"/>
                <a:gd name="T5" fmla="*/ 209 h 209"/>
                <a:gd name="T6" fmla="*/ 269 w 269"/>
                <a:gd name="T7" fmla="*/ 105 h 209"/>
                <a:gd name="T8" fmla="*/ 243 w 269"/>
                <a:gd name="T9" fmla="*/ 52 h 209"/>
                <a:gd name="T10" fmla="*/ 218 w 269"/>
                <a:gd name="T11" fmla="*/ 0 h 209"/>
                <a:gd name="T12" fmla="*/ 0 w 269"/>
                <a:gd name="T13" fmla="*/ 105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9"/>
                <a:gd name="T22" fmla="*/ 0 h 209"/>
                <a:gd name="T23" fmla="*/ 269 w 269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9" h="209">
                  <a:moveTo>
                    <a:pt x="0" y="105"/>
                  </a:moveTo>
                  <a:lnTo>
                    <a:pt x="26" y="157"/>
                  </a:lnTo>
                  <a:lnTo>
                    <a:pt x="52" y="209"/>
                  </a:lnTo>
                  <a:lnTo>
                    <a:pt x="269" y="105"/>
                  </a:lnTo>
                  <a:lnTo>
                    <a:pt x="243" y="52"/>
                  </a:lnTo>
                  <a:lnTo>
                    <a:pt x="218" y="0"/>
                  </a:lnTo>
                  <a:lnTo>
                    <a:pt x="0" y="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31" name="Freeform 849"/>
            <p:cNvSpPr>
              <a:spLocks/>
            </p:cNvSpPr>
            <p:nvPr/>
          </p:nvSpPr>
          <p:spPr bwMode="auto">
            <a:xfrm>
              <a:off x="1521" y="3992"/>
              <a:ext cx="6" cy="9"/>
            </a:xfrm>
            <a:custGeom>
              <a:avLst/>
              <a:gdLst>
                <a:gd name="T0" fmla="*/ 0 w 38"/>
                <a:gd name="T1" fmla="*/ 0 h 53"/>
                <a:gd name="T2" fmla="*/ 26 w 38"/>
                <a:gd name="T3" fmla="*/ 53 h 53"/>
                <a:gd name="T4" fmla="*/ 31 w 38"/>
                <a:gd name="T5" fmla="*/ 49 h 53"/>
                <a:gd name="T6" fmla="*/ 38 w 38"/>
                <a:gd name="T7" fmla="*/ 45 h 53"/>
                <a:gd name="T8" fmla="*/ 0 w 38"/>
                <a:gd name="T9" fmla="*/ 0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3"/>
                <a:gd name="T17" fmla="*/ 38 w 38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3">
                  <a:moveTo>
                    <a:pt x="0" y="0"/>
                  </a:moveTo>
                  <a:lnTo>
                    <a:pt x="26" y="53"/>
                  </a:lnTo>
                  <a:lnTo>
                    <a:pt x="31" y="49"/>
                  </a:lnTo>
                  <a:lnTo>
                    <a:pt x="38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32" name="Freeform 850"/>
            <p:cNvSpPr>
              <a:spLocks/>
            </p:cNvSpPr>
            <p:nvPr/>
          </p:nvSpPr>
          <p:spPr bwMode="auto">
            <a:xfrm>
              <a:off x="1525" y="3999"/>
              <a:ext cx="2" cy="2"/>
            </a:xfrm>
            <a:custGeom>
              <a:avLst/>
              <a:gdLst>
                <a:gd name="T0" fmla="*/ 0 w 12"/>
                <a:gd name="T1" fmla="*/ 8 h 8"/>
                <a:gd name="T2" fmla="*/ 5 w 12"/>
                <a:gd name="T3" fmla="*/ 4 h 8"/>
                <a:gd name="T4" fmla="*/ 12 w 12"/>
                <a:gd name="T5" fmla="*/ 0 h 8"/>
                <a:gd name="T6" fmla="*/ 0 60000 65536"/>
                <a:gd name="T7" fmla="*/ 0 60000 65536"/>
                <a:gd name="T8" fmla="*/ 0 60000 65536"/>
                <a:gd name="T9" fmla="*/ 0 w 12"/>
                <a:gd name="T10" fmla="*/ 0 h 8"/>
                <a:gd name="T11" fmla="*/ 12 w 1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8">
                  <a:moveTo>
                    <a:pt x="0" y="8"/>
                  </a:moveTo>
                  <a:lnTo>
                    <a:pt x="5" y="4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33" name="Freeform 851"/>
            <p:cNvSpPr>
              <a:spLocks/>
            </p:cNvSpPr>
            <p:nvPr/>
          </p:nvSpPr>
          <p:spPr bwMode="auto">
            <a:xfrm>
              <a:off x="1515" y="3958"/>
              <a:ext cx="44" cy="41"/>
            </a:xfrm>
            <a:custGeom>
              <a:avLst/>
              <a:gdLst>
                <a:gd name="T0" fmla="*/ 0 w 263"/>
                <a:gd name="T1" fmla="*/ 160 h 249"/>
                <a:gd name="T2" fmla="*/ 38 w 263"/>
                <a:gd name="T3" fmla="*/ 204 h 249"/>
                <a:gd name="T4" fmla="*/ 76 w 263"/>
                <a:gd name="T5" fmla="*/ 249 h 249"/>
                <a:gd name="T6" fmla="*/ 263 w 263"/>
                <a:gd name="T7" fmla="*/ 90 h 249"/>
                <a:gd name="T8" fmla="*/ 225 w 263"/>
                <a:gd name="T9" fmla="*/ 45 h 249"/>
                <a:gd name="T10" fmla="*/ 188 w 263"/>
                <a:gd name="T11" fmla="*/ 0 h 249"/>
                <a:gd name="T12" fmla="*/ 0 w 263"/>
                <a:gd name="T13" fmla="*/ 160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3"/>
                <a:gd name="T22" fmla="*/ 0 h 249"/>
                <a:gd name="T23" fmla="*/ 263 w 263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3" h="249">
                  <a:moveTo>
                    <a:pt x="0" y="160"/>
                  </a:moveTo>
                  <a:lnTo>
                    <a:pt x="38" y="204"/>
                  </a:lnTo>
                  <a:lnTo>
                    <a:pt x="76" y="249"/>
                  </a:lnTo>
                  <a:lnTo>
                    <a:pt x="263" y="90"/>
                  </a:lnTo>
                  <a:lnTo>
                    <a:pt x="225" y="45"/>
                  </a:lnTo>
                  <a:lnTo>
                    <a:pt x="188" y="0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34" name="Freeform 852"/>
            <p:cNvSpPr>
              <a:spLocks/>
            </p:cNvSpPr>
            <p:nvPr/>
          </p:nvSpPr>
          <p:spPr bwMode="auto">
            <a:xfrm>
              <a:off x="1515" y="3958"/>
              <a:ext cx="44" cy="41"/>
            </a:xfrm>
            <a:custGeom>
              <a:avLst/>
              <a:gdLst>
                <a:gd name="T0" fmla="*/ 0 w 263"/>
                <a:gd name="T1" fmla="*/ 160 h 249"/>
                <a:gd name="T2" fmla="*/ 38 w 263"/>
                <a:gd name="T3" fmla="*/ 204 h 249"/>
                <a:gd name="T4" fmla="*/ 76 w 263"/>
                <a:gd name="T5" fmla="*/ 249 h 249"/>
                <a:gd name="T6" fmla="*/ 263 w 263"/>
                <a:gd name="T7" fmla="*/ 90 h 249"/>
                <a:gd name="T8" fmla="*/ 225 w 263"/>
                <a:gd name="T9" fmla="*/ 45 h 249"/>
                <a:gd name="T10" fmla="*/ 188 w 263"/>
                <a:gd name="T11" fmla="*/ 0 h 249"/>
                <a:gd name="T12" fmla="*/ 0 w 263"/>
                <a:gd name="T13" fmla="*/ 160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3"/>
                <a:gd name="T22" fmla="*/ 0 h 249"/>
                <a:gd name="T23" fmla="*/ 263 w 263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3" h="249">
                  <a:moveTo>
                    <a:pt x="0" y="160"/>
                  </a:moveTo>
                  <a:lnTo>
                    <a:pt x="38" y="204"/>
                  </a:lnTo>
                  <a:lnTo>
                    <a:pt x="76" y="249"/>
                  </a:lnTo>
                  <a:lnTo>
                    <a:pt x="263" y="90"/>
                  </a:lnTo>
                  <a:lnTo>
                    <a:pt x="225" y="45"/>
                  </a:lnTo>
                  <a:lnTo>
                    <a:pt x="188" y="0"/>
                  </a:lnTo>
                  <a:lnTo>
                    <a:pt x="0" y="16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35" name="Freeform 853"/>
            <p:cNvSpPr>
              <a:spLocks/>
            </p:cNvSpPr>
            <p:nvPr/>
          </p:nvSpPr>
          <p:spPr bwMode="auto">
            <a:xfrm>
              <a:off x="1552" y="3965"/>
              <a:ext cx="8" cy="8"/>
            </a:xfrm>
            <a:custGeom>
              <a:avLst/>
              <a:gdLst>
                <a:gd name="T0" fmla="*/ 0 w 46"/>
                <a:gd name="T1" fmla="*/ 0 h 45"/>
                <a:gd name="T2" fmla="*/ 38 w 46"/>
                <a:gd name="T3" fmla="*/ 45 h 45"/>
                <a:gd name="T4" fmla="*/ 46 w 46"/>
                <a:gd name="T5" fmla="*/ 36 h 45"/>
                <a:gd name="T6" fmla="*/ 0 w 46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0" y="0"/>
                  </a:moveTo>
                  <a:lnTo>
                    <a:pt x="38" y="45"/>
                  </a:lnTo>
                  <a:lnTo>
                    <a:pt x="4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36" name="Line 854"/>
            <p:cNvSpPr>
              <a:spLocks noChangeShapeType="1"/>
            </p:cNvSpPr>
            <p:nvPr/>
          </p:nvSpPr>
          <p:spPr bwMode="auto">
            <a:xfrm flipV="1">
              <a:off x="1559" y="397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37" name="Freeform 855"/>
            <p:cNvSpPr>
              <a:spLocks/>
            </p:cNvSpPr>
            <p:nvPr/>
          </p:nvSpPr>
          <p:spPr bwMode="auto">
            <a:xfrm>
              <a:off x="1545" y="3926"/>
              <a:ext cx="41" cy="45"/>
            </a:xfrm>
            <a:custGeom>
              <a:avLst/>
              <a:gdLst>
                <a:gd name="T0" fmla="*/ 0 w 248"/>
                <a:gd name="T1" fmla="*/ 202 h 274"/>
                <a:gd name="T2" fmla="*/ 45 w 248"/>
                <a:gd name="T3" fmla="*/ 238 h 274"/>
                <a:gd name="T4" fmla="*/ 91 w 248"/>
                <a:gd name="T5" fmla="*/ 274 h 274"/>
                <a:gd name="T6" fmla="*/ 248 w 248"/>
                <a:gd name="T7" fmla="*/ 71 h 274"/>
                <a:gd name="T8" fmla="*/ 203 w 248"/>
                <a:gd name="T9" fmla="*/ 35 h 274"/>
                <a:gd name="T10" fmla="*/ 157 w 248"/>
                <a:gd name="T11" fmla="*/ 0 h 274"/>
                <a:gd name="T12" fmla="*/ 0 w 248"/>
                <a:gd name="T13" fmla="*/ 202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274"/>
                <a:gd name="T23" fmla="*/ 248 w 248"/>
                <a:gd name="T24" fmla="*/ 274 h 2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274">
                  <a:moveTo>
                    <a:pt x="0" y="202"/>
                  </a:moveTo>
                  <a:lnTo>
                    <a:pt x="45" y="238"/>
                  </a:lnTo>
                  <a:lnTo>
                    <a:pt x="91" y="274"/>
                  </a:lnTo>
                  <a:lnTo>
                    <a:pt x="248" y="71"/>
                  </a:lnTo>
                  <a:lnTo>
                    <a:pt x="203" y="35"/>
                  </a:lnTo>
                  <a:lnTo>
                    <a:pt x="157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38" name="Freeform 856"/>
            <p:cNvSpPr>
              <a:spLocks/>
            </p:cNvSpPr>
            <p:nvPr/>
          </p:nvSpPr>
          <p:spPr bwMode="auto">
            <a:xfrm>
              <a:off x="1545" y="3926"/>
              <a:ext cx="41" cy="45"/>
            </a:xfrm>
            <a:custGeom>
              <a:avLst/>
              <a:gdLst>
                <a:gd name="T0" fmla="*/ 0 w 248"/>
                <a:gd name="T1" fmla="*/ 202 h 274"/>
                <a:gd name="T2" fmla="*/ 45 w 248"/>
                <a:gd name="T3" fmla="*/ 238 h 274"/>
                <a:gd name="T4" fmla="*/ 91 w 248"/>
                <a:gd name="T5" fmla="*/ 274 h 274"/>
                <a:gd name="T6" fmla="*/ 248 w 248"/>
                <a:gd name="T7" fmla="*/ 71 h 274"/>
                <a:gd name="T8" fmla="*/ 203 w 248"/>
                <a:gd name="T9" fmla="*/ 35 h 274"/>
                <a:gd name="T10" fmla="*/ 157 w 248"/>
                <a:gd name="T11" fmla="*/ 0 h 274"/>
                <a:gd name="T12" fmla="*/ 0 w 248"/>
                <a:gd name="T13" fmla="*/ 202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274"/>
                <a:gd name="T23" fmla="*/ 248 w 248"/>
                <a:gd name="T24" fmla="*/ 274 h 2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274">
                  <a:moveTo>
                    <a:pt x="0" y="202"/>
                  </a:moveTo>
                  <a:lnTo>
                    <a:pt x="45" y="238"/>
                  </a:lnTo>
                  <a:lnTo>
                    <a:pt x="91" y="274"/>
                  </a:lnTo>
                  <a:lnTo>
                    <a:pt x="248" y="71"/>
                  </a:lnTo>
                  <a:lnTo>
                    <a:pt x="203" y="35"/>
                  </a:lnTo>
                  <a:lnTo>
                    <a:pt x="157" y="0"/>
                  </a:lnTo>
                  <a:lnTo>
                    <a:pt x="0" y="2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39" name="Freeform 857"/>
            <p:cNvSpPr>
              <a:spLocks/>
            </p:cNvSpPr>
            <p:nvPr/>
          </p:nvSpPr>
          <p:spPr bwMode="auto">
            <a:xfrm>
              <a:off x="1578" y="3932"/>
              <a:ext cx="9" cy="5"/>
            </a:xfrm>
            <a:custGeom>
              <a:avLst/>
              <a:gdLst>
                <a:gd name="T0" fmla="*/ 0 w 51"/>
                <a:gd name="T1" fmla="*/ 0 h 36"/>
                <a:gd name="T2" fmla="*/ 45 w 51"/>
                <a:gd name="T3" fmla="*/ 36 h 36"/>
                <a:gd name="T4" fmla="*/ 51 w 51"/>
                <a:gd name="T5" fmla="*/ 27 h 36"/>
                <a:gd name="T6" fmla="*/ 0 w 51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6"/>
                <a:gd name="T14" fmla="*/ 51 w 51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6">
                  <a:moveTo>
                    <a:pt x="0" y="0"/>
                  </a:moveTo>
                  <a:lnTo>
                    <a:pt x="45" y="36"/>
                  </a:lnTo>
                  <a:lnTo>
                    <a:pt x="51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0" name="Line 858"/>
            <p:cNvSpPr>
              <a:spLocks noChangeShapeType="1"/>
            </p:cNvSpPr>
            <p:nvPr/>
          </p:nvSpPr>
          <p:spPr bwMode="auto">
            <a:xfrm flipV="1">
              <a:off x="1586" y="393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1" name="Freeform 859"/>
            <p:cNvSpPr>
              <a:spLocks/>
            </p:cNvSpPr>
            <p:nvPr/>
          </p:nvSpPr>
          <p:spPr bwMode="auto">
            <a:xfrm>
              <a:off x="1570" y="3887"/>
              <a:ext cx="37" cy="49"/>
            </a:xfrm>
            <a:custGeom>
              <a:avLst/>
              <a:gdLst>
                <a:gd name="T0" fmla="*/ 0 w 225"/>
                <a:gd name="T1" fmla="*/ 239 h 292"/>
                <a:gd name="T2" fmla="*/ 52 w 225"/>
                <a:gd name="T3" fmla="*/ 265 h 292"/>
                <a:gd name="T4" fmla="*/ 103 w 225"/>
                <a:gd name="T5" fmla="*/ 292 h 292"/>
                <a:gd name="T6" fmla="*/ 225 w 225"/>
                <a:gd name="T7" fmla="*/ 54 h 292"/>
                <a:gd name="T8" fmla="*/ 174 w 225"/>
                <a:gd name="T9" fmla="*/ 27 h 292"/>
                <a:gd name="T10" fmla="*/ 123 w 225"/>
                <a:gd name="T11" fmla="*/ 0 h 292"/>
                <a:gd name="T12" fmla="*/ 0 w 225"/>
                <a:gd name="T13" fmla="*/ 239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92"/>
                <a:gd name="T23" fmla="*/ 225 w 225"/>
                <a:gd name="T24" fmla="*/ 292 h 2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92">
                  <a:moveTo>
                    <a:pt x="0" y="239"/>
                  </a:moveTo>
                  <a:lnTo>
                    <a:pt x="52" y="265"/>
                  </a:lnTo>
                  <a:lnTo>
                    <a:pt x="103" y="292"/>
                  </a:lnTo>
                  <a:lnTo>
                    <a:pt x="225" y="54"/>
                  </a:lnTo>
                  <a:lnTo>
                    <a:pt x="174" y="27"/>
                  </a:lnTo>
                  <a:lnTo>
                    <a:pt x="123" y="0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2" name="Freeform 860"/>
            <p:cNvSpPr>
              <a:spLocks/>
            </p:cNvSpPr>
            <p:nvPr/>
          </p:nvSpPr>
          <p:spPr bwMode="auto">
            <a:xfrm>
              <a:off x="1570" y="3887"/>
              <a:ext cx="37" cy="49"/>
            </a:xfrm>
            <a:custGeom>
              <a:avLst/>
              <a:gdLst>
                <a:gd name="T0" fmla="*/ 0 w 225"/>
                <a:gd name="T1" fmla="*/ 239 h 292"/>
                <a:gd name="T2" fmla="*/ 52 w 225"/>
                <a:gd name="T3" fmla="*/ 265 h 292"/>
                <a:gd name="T4" fmla="*/ 103 w 225"/>
                <a:gd name="T5" fmla="*/ 292 h 292"/>
                <a:gd name="T6" fmla="*/ 225 w 225"/>
                <a:gd name="T7" fmla="*/ 54 h 292"/>
                <a:gd name="T8" fmla="*/ 174 w 225"/>
                <a:gd name="T9" fmla="*/ 27 h 292"/>
                <a:gd name="T10" fmla="*/ 123 w 225"/>
                <a:gd name="T11" fmla="*/ 0 h 292"/>
                <a:gd name="T12" fmla="*/ 0 w 225"/>
                <a:gd name="T13" fmla="*/ 239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92"/>
                <a:gd name="T23" fmla="*/ 225 w 225"/>
                <a:gd name="T24" fmla="*/ 292 h 2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92">
                  <a:moveTo>
                    <a:pt x="0" y="239"/>
                  </a:moveTo>
                  <a:lnTo>
                    <a:pt x="52" y="265"/>
                  </a:lnTo>
                  <a:lnTo>
                    <a:pt x="103" y="292"/>
                  </a:lnTo>
                  <a:lnTo>
                    <a:pt x="225" y="54"/>
                  </a:lnTo>
                  <a:lnTo>
                    <a:pt x="174" y="27"/>
                  </a:lnTo>
                  <a:lnTo>
                    <a:pt x="123" y="0"/>
                  </a:lnTo>
                  <a:lnTo>
                    <a:pt x="0" y="2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3" name="Freeform 861"/>
            <p:cNvSpPr>
              <a:spLocks/>
            </p:cNvSpPr>
            <p:nvPr/>
          </p:nvSpPr>
          <p:spPr bwMode="auto">
            <a:xfrm>
              <a:off x="1599" y="3892"/>
              <a:ext cx="9" cy="4"/>
            </a:xfrm>
            <a:custGeom>
              <a:avLst/>
              <a:gdLst>
                <a:gd name="T0" fmla="*/ 0 w 55"/>
                <a:gd name="T1" fmla="*/ 0 h 27"/>
                <a:gd name="T2" fmla="*/ 51 w 55"/>
                <a:gd name="T3" fmla="*/ 27 h 27"/>
                <a:gd name="T4" fmla="*/ 55 w 55"/>
                <a:gd name="T5" fmla="*/ 19 h 27"/>
                <a:gd name="T6" fmla="*/ 0 w 55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7"/>
                <a:gd name="T14" fmla="*/ 55 w 5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7">
                  <a:moveTo>
                    <a:pt x="0" y="0"/>
                  </a:moveTo>
                  <a:lnTo>
                    <a:pt x="51" y="27"/>
                  </a:lnTo>
                  <a:lnTo>
                    <a:pt x="55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4" name="Line 862"/>
            <p:cNvSpPr>
              <a:spLocks noChangeShapeType="1"/>
            </p:cNvSpPr>
            <p:nvPr/>
          </p:nvSpPr>
          <p:spPr bwMode="auto">
            <a:xfrm flipV="1">
              <a:off x="1607" y="389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5" name="Freeform 863"/>
            <p:cNvSpPr>
              <a:spLocks/>
            </p:cNvSpPr>
            <p:nvPr/>
          </p:nvSpPr>
          <p:spPr bwMode="auto">
            <a:xfrm>
              <a:off x="1590" y="3845"/>
              <a:ext cx="33" cy="50"/>
            </a:xfrm>
            <a:custGeom>
              <a:avLst/>
              <a:gdLst>
                <a:gd name="T0" fmla="*/ 0 w 199"/>
                <a:gd name="T1" fmla="*/ 265 h 303"/>
                <a:gd name="T2" fmla="*/ 55 w 199"/>
                <a:gd name="T3" fmla="*/ 284 h 303"/>
                <a:gd name="T4" fmla="*/ 110 w 199"/>
                <a:gd name="T5" fmla="*/ 303 h 303"/>
                <a:gd name="T6" fmla="*/ 199 w 199"/>
                <a:gd name="T7" fmla="*/ 38 h 303"/>
                <a:gd name="T8" fmla="*/ 144 w 199"/>
                <a:gd name="T9" fmla="*/ 19 h 303"/>
                <a:gd name="T10" fmla="*/ 90 w 199"/>
                <a:gd name="T11" fmla="*/ 0 h 303"/>
                <a:gd name="T12" fmla="*/ 0 w 199"/>
                <a:gd name="T13" fmla="*/ 265 h 3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303"/>
                <a:gd name="T23" fmla="*/ 199 w 199"/>
                <a:gd name="T24" fmla="*/ 303 h 3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303">
                  <a:moveTo>
                    <a:pt x="0" y="265"/>
                  </a:moveTo>
                  <a:lnTo>
                    <a:pt x="55" y="284"/>
                  </a:lnTo>
                  <a:lnTo>
                    <a:pt x="110" y="303"/>
                  </a:lnTo>
                  <a:lnTo>
                    <a:pt x="199" y="38"/>
                  </a:lnTo>
                  <a:lnTo>
                    <a:pt x="144" y="19"/>
                  </a:lnTo>
                  <a:lnTo>
                    <a:pt x="9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" name="Freeform 864"/>
            <p:cNvSpPr>
              <a:spLocks/>
            </p:cNvSpPr>
            <p:nvPr/>
          </p:nvSpPr>
          <p:spPr bwMode="auto">
            <a:xfrm>
              <a:off x="1590" y="3845"/>
              <a:ext cx="33" cy="50"/>
            </a:xfrm>
            <a:custGeom>
              <a:avLst/>
              <a:gdLst>
                <a:gd name="T0" fmla="*/ 0 w 199"/>
                <a:gd name="T1" fmla="*/ 265 h 303"/>
                <a:gd name="T2" fmla="*/ 55 w 199"/>
                <a:gd name="T3" fmla="*/ 284 h 303"/>
                <a:gd name="T4" fmla="*/ 110 w 199"/>
                <a:gd name="T5" fmla="*/ 303 h 303"/>
                <a:gd name="T6" fmla="*/ 199 w 199"/>
                <a:gd name="T7" fmla="*/ 38 h 303"/>
                <a:gd name="T8" fmla="*/ 144 w 199"/>
                <a:gd name="T9" fmla="*/ 19 h 303"/>
                <a:gd name="T10" fmla="*/ 90 w 199"/>
                <a:gd name="T11" fmla="*/ 0 h 303"/>
                <a:gd name="T12" fmla="*/ 0 w 199"/>
                <a:gd name="T13" fmla="*/ 265 h 3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303"/>
                <a:gd name="T23" fmla="*/ 199 w 199"/>
                <a:gd name="T24" fmla="*/ 303 h 3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303">
                  <a:moveTo>
                    <a:pt x="0" y="265"/>
                  </a:moveTo>
                  <a:lnTo>
                    <a:pt x="55" y="284"/>
                  </a:lnTo>
                  <a:lnTo>
                    <a:pt x="110" y="303"/>
                  </a:lnTo>
                  <a:lnTo>
                    <a:pt x="199" y="38"/>
                  </a:lnTo>
                  <a:lnTo>
                    <a:pt x="144" y="19"/>
                  </a:lnTo>
                  <a:lnTo>
                    <a:pt x="90" y="0"/>
                  </a:lnTo>
                  <a:lnTo>
                    <a:pt x="0" y="26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" name="Freeform 865"/>
            <p:cNvSpPr>
              <a:spLocks/>
            </p:cNvSpPr>
            <p:nvPr/>
          </p:nvSpPr>
          <p:spPr bwMode="auto">
            <a:xfrm>
              <a:off x="1614" y="3848"/>
              <a:ext cx="9" cy="3"/>
            </a:xfrm>
            <a:custGeom>
              <a:avLst/>
              <a:gdLst>
                <a:gd name="T0" fmla="*/ 0 w 58"/>
                <a:gd name="T1" fmla="*/ 0 h 19"/>
                <a:gd name="T2" fmla="*/ 55 w 58"/>
                <a:gd name="T3" fmla="*/ 19 h 19"/>
                <a:gd name="T4" fmla="*/ 58 w 58"/>
                <a:gd name="T5" fmla="*/ 7 h 19"/>
                <a:gd name="T6" fmla="*/ 0 w 58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9"/>
                <a:gd name="T14" fmla="*/ 58 w 5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9">
                  <a:moveTo>
                    <a:pt x="0" y="0"/>
                  </a:moveTo>
                  <a:lnTo>
                    <a:pt x="55" y="19"/>
                  </a:lnTo>
                  <a:lnTo>
                    <a:pt x="5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" name="Line 866"/>
            <p:cNvSpPr>
              <a:spLocks noChangeShapeType="1"/>
            </p:cNvSpPr>
            <p:nvPr/>
          </p:nvSpPr>
          <p:spPr bwMode="auto">
            <a:xfrm flipV="1">
              <a:off x="1623" y="3849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" name="Freeform 867"/>
            <p:cNvSpPr>
              <a:spLocks/>
            </p:cNvSpPr>
            <p:nvPr/>
          </p:nvSpPr>
          <p:spPr bwMode="auto">
            <a:xfrm>
              <a:off x="1604" y="3751"/>
              <a:ext cx="31" cy="98"/>
            </a:xfrm>
            <a:custGeom>
              <a:avLst/>
              <a:gdLst>
                <a:gd name="T0" fmla="*/ 0 w 189"/>
                <a:gd name="T1" fmla="*/ 575 h 589"/>
                <a:gd name="T2" fmla="*/ 58 w 189"/>
                <a:gd name="T3" fmla="*/ 582 h 589"/>
                <a:gd name="T4" fmla="*/ 116 w 189"/>
                <a:gd name="T5" fmla="*/ 589 h 589"/>
                <a:gd name="T6" fmla="*/ 189 w 189"/>
                <a:gd name="T7" fmla="*/ 13 h 589"/>
                <a:gd name="T8" fmla="*/ 131 w 189"/>
                <a:gd name="T9" fmla="*/ 6 h 589"/>
                <a:gd name="T10" fmla="*/ 73 w 189"/>
                <a:gd name="T11" fmla="*/ 0 h 589"/>
                <a:gd name="T12" fmla="*/ 0 w 189"/>
                <a:gd name="T13" fmla="*/ 575 h 5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589"/>
                <a:gd name="T23" fmla="*/ 189 w 189"/>
                <a:gd name="T24" fmla="*/ 589 h 5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589">
                  <a:moveTo>
                    <a:pt x="0" y="575"/>
                  </a:moveTo>
                  <a:lnTo>
                    <a:pt x="58" y="582"/>
                  </a:lnTo>
                  <a:lnTo>
                    <a:pt x="116" y="589"/>
                  </a:lnTo>
                  <a:lnTo>
                    <a:pt x="189" y="13"/>
                  </a:lnTo>
                  <a:lnTo>
                    <a:pt x="131" y="6"/>
                  </a:lnTo>
                  <a:lnTo>
                    <a:pt x="73" y="0"/>
                  </a:lnTo>
                  <a:lnTo>
                    <a:pt x="0" y="5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" name="Freeform 868"/>
            <p:cNvSpPr>
              <a:spLocks/>
            </p:cNvSpPr>
            <p:nvPr/>
          </p:nvSpPr>
          <p:spPr bwMode="auto">
            <a:xfrm>
              <a:off x="1604" y="3751"/>
              <a:ext cx="31" cy="98"/>
            </a:xfrm>
            <a:custGeom>
              <a:avLst/>
              <a:gdLst>
                <a:gd name="T0" fmla="*/ 0 w 189"/>
                <a:gd name="T1" fmla="*/ 575 h 589"/>
                <a:gd name="T2" fmla="*/ 58 w 189"/>
                <a:gd name="T3" fmla="*/ 582 h 589"/>
                <a:gd name="T4" fmla="*/ 116 w 189"/>
                <a:gd name="T5" fmla="*/ 589 h 589"/>
                <a:gd name="T6" fmla="*/ 189 w 189"/>
                <a:gd name="T7" fmla="*/ 13 h 589"/>
                <a:gd name="T8" fmla="*/ 131 w 189"/>
                <a:gd name="T9" fmla="*/ 6 h 589"/>
                <a:gd name="T10" fmla="*/ 73 w 189"/>
                <a:gd name="T11" fmla="*/ 0 h 589"/>
                <a:gd name="T12" fmla="*/ 0 w 189"/>
                <a:gd name="T13" fmla="*/ 575 h 5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589"/>
                <a:gd name="T23" fmla="*/ 189 w 189"/>
                <a:gd name="T24" fmla="*/ 589 h 5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589">
                  <a:moveTo>
                    <a:pt x="0" y="575"/>
                  </a:moveTo>
                  <a:lnTo>
                    <a:pt x="58" y="582"/>
                  </a:lnTo>
                  <a:lnTo>
                    <a:pt x="116" y="589"/>
                  </a:lnTo>
                  <a:lnTo>
                    <a:pt x="189" y="13"/>
                  </a:lnTo>
                  <a:lnTo>
                    <a:pt x="131" y="6"/>
                  </a:lnTo>
                  <a:lnTo>
                    <a:pt x="73" y="0"/>
                  </a:lnTo>
                  <a:lnTo>
                    <a:pt x="0" y="57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" name="Freeform 869"/>
            <p:cNvSpPr>
              <a:spLocks/>
            </p:cNvSpPr>
            <p:nvPr/>
          </p:nvSpPr>
          <p:spPr bwMode="auto">
            <a:xfrm>
              <a:off x="1626" y="3751"/>
              <a:ext cx="9" cy="2"/>
            </a:xfrm>
            <a:custGeom>
              <a:avLst/>
              <a:gdLst>
                <a:gd name="T0" fmla="*/ 0 w 58"/>
                <a:gd name="T1" fmla="*/ 6 h 13"/>
                <a:gd name="T2" fmla="*/ 58 w 58"/>
                <a:gd name="T3" fmla="*/ 13 h 13"/>
                <a:gd name="T4" fmla="*/ 58 w 58"/>
                <a:gd name="T5" fmla="*/ 7 h 13"/>
                <a:gd name="T6" fmla="*/ 58 w 58"/>
                <a:gd name="T7" fmla="*/ 0 h 13"/>
                <a:gd name="T8" fmla="*/ 0 w 58"/>
                <a:gd name="T9" fmla="*/ 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3"/>
                <a:gd name="T17" fmla="*/ 58 w 58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3">
                  <a:moveTo>
                    <a:pt x="0" y="6"/>
                  </a:moveTo>
                  <a:lnTo>
                    <a:pt x="58" y="13"/>
                  </a:lnTo>
                  <a:lnTo>
                    <a:pt x="58" y="7"/>
                  </a:lnTo>
                  <a:lnTo>
                    <a:pt x="58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2" name="Freeform 870"/>
            <p:cNvSpPr>
              <a:spLocks/>
            </p:cNvSpPr>
            <p:nvPr/>
          </p:nvSpPr>
          <p:spPr bwMode="auto">
            <a:xfrm>
              <a:off x="1635" y="3751"/>
              <a:ext cx="1" cy="2"/>
            </a:xfrm>
            <a:custGeom>
              <a:avLst/>
              <a:gdLst>
                <a:gd name="T0" fmla="*/ 0 w 1"/>
                <a:gd name="T1" fmla="*/ 13 h 13"/>
                <a:gd name="T2" fmla="*/ 0 w 1"/>
                <a:gd name="T3" fmla="*/ 7 h 13"/>
                <a:gd name="T4" fmla="*/ 0 w 1"/>
                <a:gd name="T5" fmla="*/ 0 h 13"/>
                <a:gd name="T6" fmla="*/ 0 60000 65536"/>
                <a:gd name="T7" fmla="*/ 0 60000 65536"/>
                <a:gd name="T8" fmla="*/ 0 60000 65536"/>
                <a:gd name="T9" fmla="*/ 0 w 1"/>
                <a:gd name="T10" fmla="*/ 0 h 13"/>
                <a:gd name="T11" fmla="*/ 1 w 1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3">
                  <a:moveTo>
                    <a:pt x="0" y="13"/>
                  </a:move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3" name="Freeform 871"/>
            <p:cNvSpPr>
              <a:spLocks/>
            </p:cNvSpPr>
            <p:nvPr/>
          </p:nvSpPr>
          <p:spPr bwMode="auto">
            <a:xfrm>
              <a:off x="1604" y="3655"/>
              <a:ext cx="31" cy="98"/>
            </a:xfrm>
            <a:custGeom>
              <a:avLst/>
              <a:gdLst>
                <a:gd name="T0" fmla="*/ 73 w 189"/>
                <a:gd name="T1" fmla="*/ 589 h 589"/>
                <a:gd name="T2" fmla="*/ 131 w 189"/>
                <a:gd name="T3" fmla="*/ 582 h 589"/>
                <a:gd name="T4" fmla="*/ 189 w 189"/>
                <a:gd name="T5" fmla="*/ 576 h 589"/>
                <a:gd name="T6" fmla="*/ 116 w 189"/>
                <a:gd name="T7" fmla="*/ 0 h 589"/>
                <a:gd name="T8" fmla="*/ 58 w 189"/>
                <a:gd name="T9" fmla="*/ 7 h 589"/>
                <a:gd name="T10" fmla="*/ 0 w 189"/>
                <a:gd name="T11" fmla="*/ 13 h 589"/>
                <a:gd name="T12" fmla="*/ 73 w 189"/>
                <a:gd name="T13" fmla="*/ 589 h 5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589"/>
                <a:gd name="T23" fmla="*/ 189 w 189"/>
                <a:gd name="T24" fmla="*/ 589 h 5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589">
                  <a:moveTo>
                    <a:pt x="73" y="589"/>
                  </a:moveTo>
                  <a:lnTo>
                    <a:pt x="131" y="582"/>
                  </a:lnTo>
                  <a:lnTo>
                    <a:pt x="189" y="576"/>
                  </a:lnTo>
                  <a:lnTo>
                    <a:pt x="116" y="0"/>
                  </a:lnTo>
                  <a:lnTo>
                    <a:pt x="58" y="7"/>
                  </a:lnTo>
                  <a:lnTo>
                    <a:pt x="0" y="13"/>
                  </a:lnTo>
                  <a:lnTo>
                    <a:pt x="73" y="5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4" name="Freeform 872"/>
            <p:cNvSpPr>
              <a:spLocks/>
            </p:cNvSpPr>
            <p:nvPr/>
          </p:nvSpPr>
          <p:spPr bwMode="auto">
            <a:xfrm>
              <a:off x="1604" y="3655"/>
              <a:ext cx="31" cy="98"/>
            </a:xfrm>
            <a:custGeom>
              <a:avLst/>
              <a:gdLst>
                <a:gd name="T0" fmla="*/ 73 w 189"/>
                <a:gd name="T1" fmla="*/ 589 h 589"/>
                <a:gd name="T2" fmla="*/ 131 w 189"/>
                <a:gd name="T3" fmla="*/ 582 h 589"/>
                <a:gd name="T4" fmla="*/ 189 w 189"/>
                <a:gd name="T5" fmla="*/ 576 h 589"/>
                <a:gd name="T6" fmla="*/ 116 w 189"/>
                <a:gd name="T7" fmla="*/ 0 h 589"/>
                <a:gd name="T8" fmla="*/ 58 w 189"/>
                <a:gd name="T9" fmla="*/ 7 h 589"/>
                <a:gd name="T10" fmla="*/ 0 w 189"/>
                <a:gd name="T11" fmla="*/ 13 h 589"/>
                <a:gd name="T12" fmla="*/ 73 w 189"/>
                <a:gd name="T13" fmla="*/ 589 h 5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589"/>
                <a:gd name="T23" fmla="*/ 189 w 189"/>
                <a:gd name="T24" fmla="*/ 589 h 5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589">
                  <a:moveTo>
                    <a:pt x="73" y="589"/>
                  </a:moveTo>
                  <a:lnTo>
                    <a:pt x="131" y="582"/>
                  </a:lnTo>
                  <a:lnTo>
                    <a:pt x="189" y="576"/>
                  </a:lnTo>
                  <a:lnTo>
                    <a:pt x="116" y="0"/>
                  </a:lnTo>
                  <a:lnTo>
                    <a:pt x="58" y="7"/>
                  </a:lnTo>
                  <a:lnTo>
                    <a:pt x="0" y="13"/>
                  </a:lnTo>
                  <a:lnTo>
                    <a:pt x="73" y="5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5" name="Freeform 873"/>
            <p:cNvSpPr>
              <a:spLocks/>
            </p:cNvSpPr>
            <p:nvPr/>
          </p:nvSpPr>
          <p:spPr bwMode="auto">
            <a:xfrm>
              <a:off x="1614" y="3653"/>
              <a:ext cx="9" cy="3"/>
            </a:xfrm>
            <a:custGeom>
              <a:avLst/>
              <a:gdLst>
                <a:gd name="T0" fmla="*/ 0 w 58"/>
                <a:gd name="T1" fmla="*/ 19 h 19"/>
                <a:gd name="T2" fmla="*/ 58 w 58"/>
                <a:gd name="T3" fmla="*/ 12 h 19"/>
                <a:gd name="T4" fmla="*/ 55 w 58"/>
                <a:gd name="T5" fmla="*/ 0 h 19"/>
                <a:gd name="T6" fmla="*/ 0 w 58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9"/>
                <a:gd name="T14" fmla="*/ 58 w 5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9">
                  <a:moveTo>
                    <a:pt x="0" y="19"/>
                  </a:moveTo>
                  <a:lnTo>
                    <a:pt x="58" y="12"/>
                  </a:lnTo>
                  <a:lnTo>
                    <a:pt x="55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6" name="Line 874"/>
            <p:cNvSpPr>
              <a:spLocks noChangeShapeType="1"/>
            </p:cNvSpPr>
            <p:nvPr/>
          </p:nvSpPr>
          <p:spPr bwMode="auto">
            <a:xfrm flipH="1" flipV="1">
              <a:off x="1623" y="365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7" name="Freeform 875"/>
            <p:cNvSpPr>
              <a:spLocks/>
            </p:cNvSpPr>
            <p:nvPr/>
          </p:nvSpPr>
          <p:spPr bwMode="auto">
            <a:xfrm>
              <a:off x="1590" y="3608"/>
              <a:ext cx="33" cy="51"/>
            </a:xfrm>
            <a:custGeom>
              <a:avLst/>
              <a:gdLst>
                <a:gd name="T0" fmla="*/ 90 w 199"/>
                <a:gd name="T1" fmla="*/ 302 h 302"/>
                <a:gd name="T2" fmla="*/ 144 w 199"/>
                <a:gd name="T3" fmla="*/ 284 h 302"/>
                <a:gd name="T4" fmla="*/ 199 w 199"/>
                <a:gd name="T5" fmla="*/ 265 h 302"/>
                <a:gd name="T6" fmla="*/ 110 w 199"/>
                <a:gd name="T7" fmla="*/ 0 h 302"/>
                <a:gd name="T8" fmla="*/ 55 w 199"/>
                <a:gd name="T9" fmla="*/ 18 h 302"/>
                <a:gd name="T10" fmla="*/ 0 w 199"/>
                <a:gd name="T11" fmla="*/ 37 h 302"/>
                <a:gd name="T12" fmla="*/ 90 w 199"/>
                <a:gd name="T13" fmla="*/ 302 h 3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302"/>
                <a:gd name="T23" fmla="*/ 199 w 199"/>
                <a:gd name="T24" fmla="*/ 302 h 3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302">
                  <a:moveTo>
                    <a:pt x="90" y="302"/>
                  </a:moveTo>
                  <a:lnTo>
                    <a:pt x="144" y="284"/>
                  </a:lnTo>
                  <a:lnTo>
                    <a:pt x="199" y="265"/>
                  </a:lnTo>
                  <a:lnTo>
                    <a:pt x="110" y="0"/>
                  </a:lnTo>
                  <a:lnTo>
                    <a:pt x="55" y="18"/>
                  </a:lnTo>
                  <a:lnTo>
                    <a:pt x="0" y="37"/>
                  </a:lnTo>
                  <a:lnTo>
                    <a:pt x="90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8" name="Freeform 876"/>
            <p:cNvSpPr>
              <a:spLocks/>
            </p:cNvSpPr>
            <p:nvPr/>
          </p:nvSpPr>
          <p:spPr bwMode="auto">
            <a:xfrm>
              <a:off x="1590" y="3608"/>
              <a:ext cx="33" cy="51"/>
            </a:xfrm>
            <a:custGeom>
              <a:avLst/>
              <a:gdLst>
                <a:gd name="T0" fmla="*/ 90 w 199"/>
                <a:gd name="T1" fmla="*/ 302 h 302"/>
                <a:gd name="T2" fmla="*/ 144 w 199"/>
                <a:gd name="T3" fmla="*/ 284 h 302"/>
                <a:gd name="T4" fmla="*/ 199 w 199"/>
                <a:gd name="T5" fmla="*/ 265 h 302"/>
                <a:gd name="T6" fmla="*/ 110 w 199"/>
                <a:gd name="T7" fmla="*/ 0 h 302"/>
                <a:gd name="T8" fmla="*/ 55 w 199"/>
                <a:gd name="T9" fmla="*/ 18 h 302"/>
                <a:gd name="T10" fmla="*/ 0 w 199"/>
                <a:gd name="T11" fmla="*/ 37 h 302"/>
                <a:gd name="T12" fmla="*/ 90 w 199"/>
                <a:gd name="T13" fmla="*/ 302 h 3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302"/>
                <a:gd name="T23" fmla="*/ 199 w 199"/>
                <a:gd name="T24" fmla="*/ 302 h 3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302">
                  <a:moveTo>
                    <a:pt x="90" y="302"/>
                  </a:moveTo>
                  <a:lnTo>
                    <a:pt x="144" y="284"/>
                  </a:lnTo>
                  <a:lnTo>
                    <a:pt x="199" y="265"/>
                  </a:lnTo>
                  <a:lnTo>
                    <a:pt x="110" y="0"/>
                  </a:lnTo>
                  <a:lnTo>
                    <a:pt x="55" y="18"/>
                  </a:lnTo>
                  <a:lnTo>
                    <a:pt x="0" y="37"/>
                  </a:lnTo>
                  <a:lnTo>
                    <a:pt x="90" y="3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9" name="Freeform 877"/>
            <p:cNvSpPr>
              <a:spLocks/>
            </p:cNvSpPr>
            <p:nvPr/>
          </p:nvSpPr>
          <p:spPr bwMode="auto">
            <a:xfrm>
              <a:off x="1599" y="3607"/>
              <a:ext cx="9" cy="5"/>
            </a:xfrm>
            <a:custGeom>
              <a:avLst/>
              <a:gdLst>
                <a:gd name="T0" fmla="*/ 0 w 55"/>
                <a:gd name="T1" fmla="*/ 26 h 26"/>
                <a:gd name="T2" fmla="*/ 55 w 55"/>
                <a:gd name="T3" fmla="*/ 8 h 26"/>
                <a:gd name="T4" fmla="*/ 51 w 55"/>
                <a:gd name="T5" fmla="*/ 0 h 26"/>
                <a:gd name="T6" fmla="*/ 0 w 55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6"/>
                <a:gd name="T14" fmla="*/ 55 w 55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6">
                  <a:moveTo>
                    <a:pt x="0" y="26"/>
                  </a:moveTo>
                  <a:lnTo>
                    <a:pt x="55" y="8"/>
                  </a:lnTo>
                  <a:lnTo>
                    <a:pt x="51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0" name="Line 878"/>
            <p:cNvSpPr>
              <a:spLocks noChangeShapeType="1"/>
            </p:cNvSpPr>
            <p:nvPr/>
          </p:nvSpPr>
          <p:spPr bwMode="auto">
            <a:xfrm flipH="1" flipV="1">
              <a:off x="1607" y="360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1" name="Freeform 879"/>
            <p:cNvSpPr>
              <a:spLocks/>
            </p:cNvSpPr>
            <p:nvPr/>
          </p:nvSpPr>
          <p:spPr bwMode="auto">
            <a:xfrm>
              <a:off x="1570" y="3567"/>
              <a:ext cx="37" cy="49"/>
            </a:xfrm>
            <a:custGeom>
              <a:avLst/>
              <a:gdLst>
                <a:gd name="T0" fmla="*/ 123 w 225"/>
                <a:gd name="T1" fmla="*/ 292 h 292"/>
                <a:gd name="T2" fmla="*/ 174 w 225"/>
                <a:gd name="T3" fmla="*/ 265 h 292"/>
                <a:gd name="T4" fmla="*/ 225 w 225"/>
                <a:gd name="T5" fmla="*/ 239 h 292"/>
                <a:gd name="T6" fmla="*/ 103 w 225"/>
                <a:gd name="T7" fmla="*/ 0 h 292"/>
                <a:gd name="T8" fmla="*/ 52 w 225"/>
                <a:gd name="T9" fmla="*/ 27 h 292"/>
                <a:gd name="T10" fmla="*/ 0 w 225"/>
                <a:gd name="T11" fmla="*/ 54 h 292"/>
                <a:gd name="T12" fmla="*/ 123 w 225"/>
                <a:gd name="T13" fmla="*/ 292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92"/>
                <a:gd name="T23" fmla="*/ 225 w 225"/>
                <a:gd name="T24" fmla="*/ 292 h 2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92">
                  <a:moveTo>
                    <a:pt x="123" y="292"/>
                  </a:moveTo>
                  <a:lnTo>
                    <a:pt x="174" y="265"/>
                  </a:lnTo>
                  <a:lnTo>
                    <a:pt x="225" y="239"/>
                  </a:lnTo>
                  <a:lnTo>
                    <a:pt x="103" y="0"/>
                  </a:lnTo>
                  <a:lnTo>
                    <a:pt x="52" y="27"/>
                  </a:lnTo>
                  <a:lnTo>
                    <a:pt x="0" y="54"/>
                  </a:lnTo>
                  <a:lnTo>
                    <a:pt x="123" y="2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2" name="Freeform 880"/>
            <p:cNvSpPr>
              <a:spLocks/>
            </p:cNvSpPr>
            <p:nvPr/>
          </p:nvSpPr>
          <p:spPr bwMode="auto">
            <a:xfrm>
              <a:off x="1570" y="3567"/>
              <a:ext cx="37" cy="49"/>
            </a:xfrm>
            <a:custGeom>
              <a:avLst/>
              <a:gdLst>
                <a:gd name="T0" fmla="*/ 123 w 225"/>
                <a:gd name="T1" fmla="*/ 292 h 292"/>
                <a:gd name="T2" fmla="*/ 174 w 225"/>
                <a:gd name="T3" fmla="*/ 265 h 292"/>
                <a:gd name="T4" fmla="*/ 225 w 225"/>
                <a:gd name="T5" fmla="*/ 239 h 292"/>
                <a:gd name="T6" fmla="*/ 103 w 225"/>
                <a:gd name="T7" fmla="*/ 0 h 292"/>
                <a:gd name="T8" fmla="*/ 52 w 225"/>
                <a:gd name="T9" fmla="*/ 27 h 292"/>
                <a:gd name="T10" fmla="*/ 0 w 225"/>
                <a:gd name="T11" fmla="*/ 54 h 292"/>
                <a:gd name="T12" fmla="*/ 123 w 225"/>
                <a:gd name="T13" fmla="*/ 292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92"/>
                <a:gd name="T23" fmla="*/ 225 w 225"/>
                <a:gd name="T24" fmla="*/ 292 h 2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92">
                  <a:moveTo>
                    <a:pt x="123" y="292"/>
                  </a:moveTo>
                  <a:lnTo>
                    <a:pt x="174" y="265"/>
                  </a:lnTo>
                  <a:lnTo>
                    <a:pt x="225" y="239"/>
                  </a:lnTo>
                  <a:lnTo>
                    <a:pt x="103" y="0"/>
                  </a:lnTo>
                  <a:lnTo>
                    <a:pt x="52" y="27"/>
                  </a:lnTo>
                  <a:lnTo>
                    <a:pt x="0" y="54"/>
                  </a:lnTo>
                  <a:lnTo>
                    <a:pt x="123" y="29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3" name="Freeform 881"/>
            <p:cNvSpPr>
              <a:spLocks/>
            </p:cNvSpPr>
            <p:nvPr/>
          </p:nvSpPr>
          <p:spPr bwMode="auto">
            <a:xfrm>
              <a:off x="1578" y="3566"/>
              <a:ext cx="9" cy="6"/>
            </a:xfrm>
            <a:custGeom>
              <a:avLst/>
              <a:gdLst>
                <a:gd name="T0" fmla="*/ 0 w 51"/>
                <a:gd name="T1" fmla="*/ 35 h 35"/>
                <a:gd name="T2" fmla="*/ 51 w 51"/>
                <a:gd name="T3" fmla="*/ 8 h 35"/>
                <a:gd name="T4" fmla="*/ 45 w 51"/>
                <a:gd name="T5" fmla="*/ 0 h 35"/>
                <a:gd name="T6" fmla="*/ 0 w 51"/>
                <a:gd name="T7" fmla="*/ 35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0" y="35"/>
                  </a:moveTo>
                  <a:lnTo>
                    <a:pt x="51" y="8"/>
                  </a:lnTo>
                  <a:lnTo>
                    <a:pt x="45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4" name="Line 882"/>
            <p:cNvSpPr>
              <a:spLocks noChangeShapeType="1"/>
            </p:cNvSpPr>
            <p:nvPr/>
          </p:nvSpPr>
          <p:spPr bwMode="auto">
            <a:xfrm flipH="1" flipV="1">
              <a:off x="1586" y="356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5" name="Freeform 883"/>
            <p:cNvSpPr>
              <a:spLocks/>
            </p:cNvSpPr>
            <p:nvPr/>
          </p:nvSpPr>
          <p:spPr bwMode="auto">
            <a:xfrm>
              <a:off x="1545" y="3532"/>
              <a:ext cx="41" cy="46"/>
            </a:xfrm>
            <a:custGeom>
              <a:avLst/>
              <a:gdLst>
                <a:gd name="T0" fmla="*/ 157 w 248"/>
                <a:gd name="T1" fmla="*/ 274 h 274"/>
                <a:gd name="T2" fmla="*/ 203 w 248"/>
                <a:gd name="T3" fmla="*/ 238 h 274"/>
                <a:gd name="T4" fmla="*/ 248 w 248"/>
                <a:gd name="T5" fmla="*/ 203 h 274"/>
                <a:gd name="T6" fmla="*/ 91 w 248"/>
                <a:gd name="T7" fmla="*/ 0 h 274"/>
                <a:gd name="T8" fmla="*/ 45 w 248"/>
                <a:gd name="T9" fmla="*/ 35 h 274"/>
                <a:gd name="T10" fmla="*/ 0 w 248"/>
                <a:gd name="T11" fmla="*/ 71 h 274"/>
                <a:gd name="T12" fmla="*/ 157 w 248"/>
                <a:gd name="T13" fmla="*/ 274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274"/>
                <a:gd name="T23" fmla="*/ 248 w 248"/>
                <a:gd name="T24" fmla="*/ 274 h 2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274">
                  <a:moveTo>
                    <a:pt x="157" y="274"/>
                  </a:moveTo>
                  <a:lnTo>
                    <a:pt x="203" y="238"/>
                  </a:lnTo>
                  <a:lnTo>
                    <a:pt x="248" y="203"/>
                  </a:lnTo>
                  <a:lnTo>
                    <a:pt x="91" y="0"/>
                  </a:lnTo>
                  <a:lnTo>
                    <a:pt x="45" y="35"/>
                  </a:lnTo>
                  <a:lnTo>
                    <a:pt x="0" y="71"/>
                  </a:lnTo>
                  <a:lnTo>
                    <a:pt x="157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6" name="Freeform 884"/>
            <p:cNvSpPr>
              <a:spLocks/>
            </p:cNvSpPr>
            <p:nvPr/>
          </p:nvSpPr>
          <p:spPr bwMode="auto">
            <a:xfrm>
              <a:off x="1545" y="3532"/>
              <a:ext cx="41" cy="46"/>
            </a:xfrm>
            <a:custGeom>
              <a:avLst/>
              <a:gdLst>
                <a:gd name="T0" fmla="*/ 157 w 248"/>
                <a:gd name="T1" fmla="*/ 274 h 274"/>
                <a:gd name="T2" fmla="*/ 203 w 248"/>
                <a:gd name="T3" fmla="*/ 238 h 274"/>
                <a:gd name="T4" fmla="*/ 248 w 248"/>
                <a:gd name="T5" fmla="*/ 203 h 274"/>
                <a:gd name="T6" fmla="*/ 91 w 248"/>
                <a:gd name="T7" fmla="*/ 0 h 274"/>
                <a:gd name="T8" fmla="*/ 45 w 248"/>
                <a:gd name="T9" fmla="*/ 35 h 274"/>
                <a:gd name="T10" fmla="*/ 0 w 248"/>
                <a:gd name="T11" fmla="*/ 71 h 274"/>
                <a:gd name="T12" fmla="*/ 157 w 248"/>
                <a:gd name="T13" fmla="*/ 274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274"/>
                <a:gd name="T23" fmla="*/ 248 w 248"/>
                <a:gd name="T24" fmla="*/ 274 h 2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274">
                  <a:moveTo>
                    <a:pt x="157" y="274"/>
                  </a:moveTo>
                  <a:lnTo>
                    <a:pt x="203" y="238"/>
                  </a:lnTo>
                  <a:lnTo>
                    <a:pt x="248" y="203"/>
                  </a:lnTo>
                  <a:lnTo>
                    <a:pt x="91" y="0"/>
                  </a:lnTo>
                  <a:lnTo>
                    <a:pt x="45" y="35"/>
                  </a:lnTo>
                  <a:lnTo>
                    <a:pt x="0" y="71"/>
                  </a:lnTo>
                  <a:lnTo>
                    <a:pt x="157" y="2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7" name="Freeform 885"/>
            <p:cNvSpPr>
              <a:spLocks/>
            </p:cNvSpPr>
            <p:nvPr/>
          </p:nvSpPr>
          <p:spPr bwMode="auto">
            <a:xfrm>
              <a:off x="1552" y="3531"/>
              <a:ext cx="8" cy="7"/>
            </a:xfrm>
            <a:custGeom>
              <a:avLst/>
              <a:gdLst>
                <a:gd name="T0" fmla="*/ 0 w 46"/>
                <a:gd name="T1" fmla="*/ 44 h 44"/>
                <a:gd name="T2" fmla="*/ 46 w 46"/>
                <a:gd name="T3" fmla="*/ 9 h 44"/>
                <a:gd name="T4" fmla="*/ 38 w 46"/>
                <a:gd name="T5" fmla="*/ 0 h 44"/>
                <a:gd name="T6" fmla="*/ 0 w 46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0" y="44"/>
                  </a:moveTo>
                  <a:lnTo>
                    <a:pt x="46" y="9"/>
                  </a:lnTo>
                  <a:lnTo>
                    <a:pt x="38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8" name="Line 886"/>
            <p:cNvSpPr>
              <a:spLocks noChangeShapeType="1"/>
            </p:cNvSpPr>
            <p:nvPr/>
          </p:nvSpPr>
          <p:spPr bwMode="auto">
            <a:xfrm flipH="1" flipV="1">
              <a:off x="1559" y="353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9" name="Freeform 887"/>
            <p:cNvSpPr>
              <a:spLocks/>
            </p:cNvSpPr>
            <p:nvPr/>
          </p:nvSpPr>
          <p:spPr bwMode="auto">
            <a:xfrm>
              <a:off x="1515" y="3504"/>
              <a:ext cx="44" cy="42"/>
            </a:xfrm>
            <a:custGeom>
              <a:avLst/>
              <a:gdLst>
                <a:gd name="T0" fmla="*/ 188 w 263"/>
                <a:gd name="T1" fmla="*/ 248 h 248"/>
                <a:gd name="T2" fmla="*/ 225 w 263"/>
                <a:gd name="T3" fmla="*/ 203 h 248"/>
                <a:gd name="T4" fmla="*/ 263 w 263"/>
                <a:gd name="T5" fmla="*/ 159 h 248"/>
                <a:gd name="T6" fmla="*/ 76 w 263"/>
                <a:gd name="T7" fmla="*/ 0 h 248"/>
                <a:gd name="T8" fmla="*/ 38 w 263"/>
                <a:gd name="T9" fmla="*/ 44 h 248"/>
                <a:gd name="T10" fmla="*/ 0 w 263"/>
                <a:gd name="T11" fmla="*/ 89 h 248"/>
                <a:gd name="T12" fmla="*/ 188 w 263"/>
                <a:gd name="T13" fmla="*/ 248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3"/>
                <a:gd name="T22" fmla="*/ 0 h 248"/>
                <a:gd name="T23" fmla="*/ 263 w 263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3" h="248">
                  <a:moveTo>
                    <a:pt x="188" y="248"/>
                  </a:moveTo>
                  <a:lnTo>
                    <a:pt x="225" y="203"/>
                  </a:lnTo>
                  <a:lnTo>
                    <a:pt x="263" y="159"/>
                  </a:lnTo>
                  <a:lnTo>
                    <a:pt x="76" y="0"/>
                  </a:lnTo>
                  <a:lnTo>
                    <a:pt x="38" y="44"/>
                  </a:lnTo>
                  <a:lnTo>
                    <a:pt x="0" y="89"/>
                  </a:lnTo>
                  <a:lnTo>
                    <a:pt x="188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0" name="Freeform 888"/>
            <p:cNvSpPr>
              <a:spLocks/>
            </p:cNvSpPr>
            <p:nvPr/>
          </p:nvSpPr>
          <p:spPr bwMode="auto">
            <a:xfrm>
              <a:off x="1515" y="3504"/>
              <a:ext cx="44" cy="42"/>
            </a:xfrm>
            <a:custGeom>
              <a:avLst/>
              <a:gdLst>
                <a:gd name="T0" fmla="*/ 188 w 263"/>
                <a:gd name="T1" fmla="*/ 248 h 248"/>
                <a:gd name="T2" fmla="*/ 225 w 263"/>
                <a:gd name="T3" fmla="*/ 203 h 248"/>
                <a:gd name="T4" fmla="*/ 263 w 263"/>
                <a:gd name="T5" fmla="*/ 159 h 248"/>
                <a:gd name="T6" fmla="*/ 76 w 263"/>
                <a:gd name="T7" fmla="*/ 0 h 248"/>
                <a:gd name="T8" fmla="*/ 38 w 263"/>
                <a:gd name="T9" fmla="*/ 44 h 248"/>
                <a:gd name="T10" fmla="*/ 0 w 263"/>
                <a:gd name="T11" fmla="*/ 89 h 248"/>
                <a:gd name="T12" fmla="*/ 188 w 263"/>
                <a:gd name="T13" fmla="*/ 248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3"/>
                <a:gd name="T22" fmla="*/ 0 h 248"/>
                <a:gd name="T23" fmla="*/ 263 w 263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3" h="248">
                  <a:moveTo>
                    <a:pt x="188" y="248"/>
                  </a:moveTo>
                  <a:lnTo>
                    <a:pt x="225" y="203"/>
                  </a:lnTo>
                  <a:lnTo>
                    <a:pt x="263" y="159"/>
                  </a:lnTo>
                  <a:lnTo>
                    <a:pt x="76" y="0"/>
                  </a:lnTo>
                  <a:lnTo>
                    <a:pt x="38" y="44"/>
                  </a:lnTo>
                  <a:lnTo>
                    <a:pt x="0" y="89"/>
                  </a:lnTo>
                  <a:lnTo>
                    <a:pt x="188" y="2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1" name="Freeform 889"/>
            <p:cNvSpPr>
              <a:spLocks/>
            </p:cNvSpPr>
            <p:nvPr/>
          </p:nvSpPr>
          <p:spPr bwMode="auto">
            <a:xfrm>
              <a:off x="1521" y="3503"/>
              <a:ext cx="6" cy="9"/>
            </a:xfrm>
            <a:custGeom>
              <a:avLst/>
              <a:gdLst>
                <a:gd name="T0" fmla="*/ 0 w 38"/>
                <a:gd name="T1" fmla="*/ 52 h 52"/>
                <a:gd name="T2" fmla="*/ 38 w 38"/>
                <a:gd name="T3" fmla="*/ 8 h 52"/>
                <a:gd name="T4" fmla="*/ 33 w 38"/>
                <a:gd name="T5" fmla="*/ 4 h 52"/>
                <a:gd name="T6" fmla="*/ 26 w 38"/>
                <a:gd name="T7" fmla="*/ 0 h 52"/>
                <a:gd name="T8" fmla="*/ 0 w 38"/>
                <a:gd name="T9" fmla="*/ 5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2"/>
                <a:gd name="T17" fmla="*/ 38 w 3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2">
                  <a:moveTo>
                    <a:pt x="0" y="52"/>
                  </a:moveTo>
                  <a:lnTo>
                    <a:pt x="38" y="8"/>
                  </a:lnTo>
                  <a:lnTo>
                    <a:pt x="33" y="4"/>
                  </a:lnTo>
                  <a:lnTo>
                    <a:pt x="26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2" name="Freeform 890"/>
            <p:cNvSpPr>
              <a:spLocks/>
            </p:cNvSpPr>
            <p:nvPr/>
          </p:nvSpPr>
          <p:spPr bwMode="auto">
            <a:xfrm>
              <a:off x="1525" y="3503"/>
              <a:ext cx="2" cy="1"/>
            </a:xfrm>
            <a:custGeom>
              <a:avLst/>
              <a:gdLst>
                <a:gd name="T0" fmla="*/ 12 w 12"/>
                <a:gd name="T1" fmla="*/ 8 h 8"/>
                <a:gd name="T2" fmla="*/ 7 w 12"/>
                <a:gd name="T3" fmla="*/ 4 h 8"/>
                <a:gd name="T4" fmla="*/ 0 w 12"/>
                <a:gd name="T5" fmla="*/ 0 h 8"/>
                <a:gd name="T6" fmla="*/ 0 60000 65536"/>
                <a:gd name="T7" fmla="*/ 0 60000 65536"/>
                <a:gd name="T8" fmla="*/ 0 60000 65536"/>
                <a:gd name="T9" fmla="*/ 0 w 12"/>
                <a:gd name="T10" fmla="*/ 0 h 8"/>
                <a:gd name="T11" fmla="*/ 12 w 1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8">
                  <a:moveTo>
                    <a:pt x="12" y="8"/>
                  </a:moveTo>
                  <a:lnTo>
                    <a:pt x="7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3" name="Freeform 891"/>
            <p:cNvSpPr>
              <a:spLocks/>
            </p:cNvSpPr>
            <p:nvPr/>
          </p:nvSpPr>
          <p:spPr bwMode="auto">
            <a:xfrm>
              <a:off x="1481" y="3485"/>
              <a:ext cx="44" cy="35"/>
            </a:xfrm>
            <a:custGeom>
              <a:avLst/>
              <a:gdLst>
                <a:gd name="T0" fmla="*/ 218 w 269"/>
                <a:gd name="T1" fmla="*/ 210 h 210"/>
                <a:gd name="T2" fmla="*/ 243 w 269"/>
                <a:gd name="T3" fmla="*/ 157 h 210"/>
                <a:gd name="T4" fmla="*/ 269 w 269"/>
                <a:gd name="T5" fmla="*/ 105 h 210"/>
                <a:gd name="T6" fmla="*/ 52 w 269"/>
                <a:gd name="T7" fmla="*/ 0 h 210"/>
                <a:gd name="T8" fmla="*/ 26 w 269"/>
                <a:gd name="T9" fmla="*/ 53 h 210"/>
                <a:gd name="T10" fmla="*/ 0 w 269"/>
                <a:gd name="T11" fmla="*/ 105 h 210"/>
                <a:gd name="T12" fmla="*/ 218 w 269"/>
                <a:gd name="T13" fmla="*/ 210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9"/>
                <a:gd name="T22" fmla="*/ 0 h 210"/>
                <a:gd name="T23" fmla="*/ 269 w 269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9" h="210">
                  <a:moveTo>
                    <a:pt x="218" y="210"/>
                  </a:moveTo>
                  <a:lnTo>
                    <a:pt x="243" y="157"/>
                  </a:lnTo>
                  <a:lnTo>
                    <a:pt x="269" y="105"/>
                  </a:lnTo>
                  <a:lnTo>
                    <a:pt x="52" y="0"/>
                  </a:lnTo>
                  <a:lnTo>
                    <a:pt x="26" y="53"/>
                  </a:lnTo>
                  <a:lnTo>
                    <a:pt x="0" y="105"/>
                  </a:lnTo>
                  <a:lnTo>
                    <a:pt x="218" y="2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4" name="Freeform 892"/>
            <p:cNvSpPr>
              <a:spLocks/>
            </p:cNvSpPr>
            <p:nvPr/>
          </p:nvSpPr>
          <p:spPr bwMode="auto">
            <a:xfrm>
              <a:off x="1481" y="3485"/>
              <a:ext cx="44" cy="35"/>
            </a:xfrm>
            <a:custGeom>
              <a:avLst/>
              <a:gdLst>
                <a:gd name="T0" fmla="*/ 218 w 269"/>
                <a:gd name="T1" fmla="*/ 210 h 210"/>
                <a:gd name="T2" fmla="*/ 243 w 269"/>
                <a:gd name="T3" fmla="*/ 157 h 210"/>
                <a:gd name="T4" fmla="*/ 269 w 269"/>
                <a:gd name="T5" fmla="*/ 105 h 210"/>
                <a:gd name="T6" fmla="*/ 52 w 269"/>
                <a:gd name="T7" fmla="*/ 0 h 210"/>
                <a:gd name="T8" fmla="*/ 26 w 269"/>
                <a:gd name="T9" fmla="*/ 53 h 210"/>
                <a:gd name="T10" fmla="*/ 0 w 269"/>
                <a:gd name="T11" fmla="*/ 105 h 210"/>
                <a:gd name="T12" fmla="*/ 218 w 269"/>
                <a:gd name="T13" fmla="*/ 210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9"/>
                <a:gd name="T22" fmla="*/ 0 h 210"/>
                <a:gd name="T23" fmla="*/ 269 w 269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9" h="210">
                  <a:moveTo>
                    <a:pt x="218" y="210"/>
                  </a:moveTo>
                  <a:lnTo>
                    <a:pt x="243" y="157"/>
                  </a:lnTo>
                  <a:lnTo>
                    <a:pt x="269" y="105"/>
                  </a:lnTo>
                  <a:lnTo>
                    <a:pt x="52" y="0"/>
                  </a:lnTo>
                  <a:lnTo>
                    <a:pt x="26" y="53"/>
                  </a:lnTo>
                  <a:lnTo>
                    <a:pt x="0" y="105"/>
                  </a:lnTo>
                  <a:lnTo>
                    <a:pt x="218" y="2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5" name="Freeform 893"/>
            <p:cNvSpPr>
              <a:spLocks/>
            </p:cNvSpPr>
            <p:nvPr/>
          </p:nvSpPr>
          <p:spPr bwMode="auto">
            <a:xfrm>
              <a:off x="1485" y="3485"/>
              <a:ext cx="4" cy="9"/>
            </a:xfrm>
            <a:custGeom>
              <a:avLst/>
              <a:gdLst>
                <a:gd name="T0" fmla="*/ 0 w 26"/>
                <a:gd name="T1" fmla="*/ 57 h 57"/>
                <a:gd name="T2" fmla="*/ 26 w 26"/>
                <a:gd name="T3" fmla="*/ 4 h 57"/>
                <a:gd name="T4" fmla="*/ 19 w 26"/>
                <a:gd name="T5" fmla="*/ 2 h 57"/>
                <a:gd name="T6" fmla="*/ 9 w 26"/>
                <a:gd name="T7" fmla="*/ 0 h 57"/>
                <a:gd name="T8" fmla="*/ 0 w 26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57"/>
                <a:gd name="T17" fmla="*/ 26 w 26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57">
                  <a:moveTo>
                    <a:pt x="0" y="57"/>
                  </a:moveTo>
                  <a:lnTo>
                    <a:pt x="26" y="4"/>
                  </a:lnTo>
                  <a:lnTo>
                    <a:pt x="19" y="2"/>
                  </a:lnTo>
                  <a:lnTo>
                    <a:pt x="9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6" name="Freeform 894"/>
            <p:cNvSpPr>
              <a:spLocks/>
            </p:cNvSpPr>
            <p:nvPr/>
          </p:nvSpPr>
          <p:spPr bwMode="auto">
            <a:xfrm>
              <a:off x="1486" y="3485"/>
              <a:ext cx="3" cy="1"/>
            </a:xfrm>
            <a:custGeom>
              <a:avLst/>
              <a:gdLst>
                <a:gd name="T0" fmla="*/ 17 w 17"/>
                <a:gd name="T1" fmla="*/ 4 h 4"/>
                <a:gd name="T2" fmla="*/ 10 w 17"/>
                <a:gd name="T3" fmla="*/ 2 h 4"/>
                <a:gd name="T4" fmla="*/ 0 w 17"/>
                <a:gd name="T5" fmla="*/ 0 h 4"/>
                <a:gd name="T6" fmla="*/ 0 60000 65536"/>
                <a:gd name="T7" fmla="*/ 0 60000 65536"/>
                <a:gd name="T8" fmla="*/ 0 60000 65536"/>
                <a:gd name="T9" fmla="*/ 0 w 17"/>
                <a:gd name="T10" fmla="*/ 0 h 4"/>
                <a:gd name="T11" fmla="*/ 17 w 17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4">
                  <a:moveTo>
                    <a:pt x="17" y="4"/>
                  </a:moveTo>
                  <a:lnTo>
                    <a:pt x="10" y="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7" name="Freeform 895"/>
            <p:cNvSpPr>
              <a:spLocks/>
            </p:cNvSpPr>
            <p:nvPr/>
          </p:nvSpPr>
          <p:spPr bwMode="auto">
            <a:xfrm>
              <a:off x="1444" y="3479"/>
              <a:ext cx="42" cy="25"/>
            </a:xfrm>
            <a:custGeom>
              <a:avLst/>
              <a:gdLst>
                <a:gd name="T0" fmla="*/ 235 w 253"/>
                <a:gd name="T1" fmla="*/ 150 h 150"/>
                <a:gd name="T2" fmla="*/ 244 w 253"/>
                <a:gd name="T3" fmla="*/ 94 h 150"/>
                <a:gd name="T4" fmla="*/ 253 w 253"/>
                <a:gd name="T5" fmla="*/ 37 h 150"/>
                <a:gd name="T6" fmla="*/ 18 w 253"/>
                <a:gd name="T7" fmla="*/ 0 h 150"/>
                <a:gd name="T8" fmla="*/ 9 w 253"/>
                <a:gd name="T9" fmla="*/ 57 h 150"/>
                <a:gd name="T10" fmla="*/ 0 w 253"/>
                <a:gd name="T11" fmla="*/ 114 h 150"/>
                <a:gd name="T12" fmla="*/ 235 w 253"/>
                <a:gd name="T13" fmla="*/ 150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0"/>
                <a:gd name="T23" fmla="*/ 253 w 253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0">
                  <a:moveTo>
                    <a:pt x="235" y="150"/>
                  </a:moveTo>
                  <a:lnTo>
                    <a:pt x="244" y="94"/>
                  </a:lnTo>
                  <a:lnTo>
                    <a:pt x="253" y="37"/>
                  </a:lnTo>
                  <a:lnTo>
                    <a:pt x="18" y="0"/>
                  </a:lnTo>
                  <a:lnTo>
                    <a:pt x="9" y="57"/>
                  </a:lnTo>
                  <a:lnTo>
                    <a:pt x="0" y="114"/>
                  </a:lnTo>
                  <a:lnTo>
                    <a:pt x="235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8" name="Freeform 896"/>
            <p:cNvSpPr>
              <a:spLocks/>
            </p:cNvSpPr>
            <p:nvPr/>
          </p:nvSpPr>
          <p:spPr bwMode="auto">
            <a:xfrm>
              <a:off x="1444" y="3479"/>
              <a:ext cx="42" cy="25"/>
            </a:xfrm>
            <a:custGeom>
              <a:avLst/>
              <a:gdLst>
                <a:gd name="T0" fmla="*/ 235 w 253"/>
                <a:gd name="T1" fmla="*/ 150 h 150"/>
                <a:gd name="T2" fmla="*/ 244 w 253"/>
                <a:gd name="T3" fmla="*/ 94 h 150"/>
                <a:gd name="T4" fmla="*/ 253 w 253"/>
                <a:gd name="T5" fmla="*/ 37 h 150"/>
                <a:gd name="T6" fmla="*/ 18 w 253"/>
                <a:gd name="T7" fmla="*/ 0 h 150"/>
                <a:gd name="T8" fmla="*/ 9 w 253"/>
                <a:gd name="T9" fmla="*/ 57 h 150"/>
                <a:gd name="T10" fmla="*/ 0 w 253"/>
                <a:gd name="T11" fmla="*/ 114 h 150"/>
                <a:gd name="T12" fmla="*/ 235 w 253"/>
                <a:gd name="T13" fmla="*/ 150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0"/>
                <a:gd name="T23" fmla="*/ 253 w 253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0">
                  <a:moveTo>
                    <a:pt x="235" y="150"/>
                  </a:moveTo>
                  <a:lnTo>
                    <a:pt x="244" y="94"/>
                  </a:lnTo>
                  <a:lnTo>
                    <a:pt x="253" y="37"/>
                  </a:lnTo>
                  <a:lnTo>
                    <a:pt x="18" y="0"/>
                  </a:lnTo>
                  <a:lnTo>
                    <a:pt x="9" y="57"/>
                  </a:lnTo>
                  <a:lnTo>
                    <a:pt x="0" y="114"/>
                  </a:lnTo>
                  <a:lnTo>
                    <a:pt x="235" y="15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9" name="Freeform 897"/>
            <p:cNvSpPr>
              <a:spLocks/>
            </p:cNvSpPr>
            <p:nvPr/>
          </p:nvSpPr>
          <p:spPr bwMode="auto">
            <a:xfrm>
              <a:off x="1444" y="3478"/>
              <a:ext cx="3" cy="10"/>
            </a:xfrm>
            <a:custGeom>
              <a:avLst/>
              <a:gdLst>
                <a:gd name="T0" fmla="*/ 9 w 18"/>
                <a:gd name="T1" fmla="*/ 58 h 58"/>
                <a:gd name="T2" fmla="*/ 18 w 18"/>
                <a:gd name="T3" fmla="*/ 1 h 58"/>
                <a:gd name="T4" fmla="*/ 11 w 18"/>
                <a:gd name="T5" fmla="*/ 0 h 58"/>
                <a:gd name="T6" fmla="*/ 0 w 18"/>
                <a:gd name="T7" fmla="*/ 1 h 58"/>
                <a:gd name="T8" fmla="*/ 9 w 18"/>
                <a:gd name="T9" fmla="*/ 5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8"/>
                <a:gd name="T17" fmla="*/ 18 w 1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8">
                  <a:moveTo>
                    <a:pt x="9" y="58"/>
                  </a:moveTo>
                  <a:lnTo>
                    <a:pt x="18" y="1"/>
                  </a:lnTo>
                  <a:lnTo>
                    <a:pt x="11" y="0"/>
                  </a:lnTo>
                  <a:lnTo>
                    <a:pt x="0" y="1"/>
                  </a:lnTo>
                  <a:lnTo>
                    <a:pt x="9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0" name="Freeform 898"/>
            <p:cNvSpPr>
              <a:spLocks/>
            </p:cNvSpPr>
            <p:nvPr/>
          </p:nvSpPr>
          <p:spPr bwMode="auto">
            <a:xfrm>
              <a:off x="1444" y="3478"/>
              <a:ext cx="3" cy="1"/>
            </a:xfrm>
            <a:custGeom>
              <a:avLst/>
              <a:gdLst>
                <a:gd name="T0" fmla="*/ 18 w 18"/>
                <a:gd name="T1" fmla="*/ 1 h 1"/>
                <a:gd name="T2" fmla="*/ 11 w 18"/>
                <a:gd name="T3" fmla="*/ 0 h 1"/>
                <a:gd name="T4" fmla="*/ 0 w 18"/>
                <a:gd name="T5" fmla="*/ 1 h 1"/>
                <a:gd name="T6" fmla="*/ 0 60000 65536"/>
                <a:gd name="T7" fmla="*/ 0 60000 65536"/>
                <a:gd name="T8" fmla="*/ 0 60000 65536"/>
                <a:gd name="T9" fmla="*/ 0 w 18"/>
                <a:gd name="T10" fmla="*/ 0 h 1"/>
                <a:gd name="T11" fmla="*/ 18 w 1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">
                  <a:moveTo>
                    <a:pt x="18" y="1"/>
                  </a:move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1" name="Freeform 899"/>
            <p:cNvSpPr>
              <a:spLocks/>
            </p:cNvSpPr>
            <p:nvPr/>
          </p:nvSpPr>
          <p:spPr bwMode="auto">
            <a:xfrm>
              <a:off x="1382" y="3402"/>
              <a:ext cx="65" cy="29"/>
            </a:xfrm>
            <a:custGeom>
              <a:avLst/>
              <a:gdLst>
                <a:gd name="T0" fmla="*/ 392 w 392"/>
                <a:gd name="T1" fmla="*/ 114 h 172"/>
                <a:gd name="T2" fmla="*/ 383 w 392"/>
                <a:gd name="T3" fmla="*/ 57 h 172"/>
                <a:gd name="T4" fmla="*/ 374 w 392"/>
                <a:gd name="T5" fmla="*/ 0 h 172"/>
                <a:gd name="T6" fmla="*/ 0 w 392"/>
                <a:gd name="T7" fmla="*/ 58 h 172"/>
                <a:gd name="T8" fmla="*/ 9 w 392"/>
                <a:gd name="T9" fmla="*/ 115 h 172"/>
                <a:gd name="T10" fmla="*/ 18 w 392"/>
                <a:gd name="T11" fmla="*/ 172 h 172"/>
                <a:gd name="T12" fmla="*/ 392 w 392"/>
                <a:gd name="T13" fmla="*/ 114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2"/>
                <a:gd name="T22" fmla="*/ 0 h 172"/>
                <a:gd name="T23" fmla="*/ 392 w 392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2" h="172">
                  <a:moveTo>
                    <a:pt x="392" y="114"/>
                  </a:moveTo>
                  <a:lnTo>
                    <a:pt x="383" y="57"/>
                  </a:lnTo>
                  <a:lnTo>
                    <a:pt x="374" y="0"/>
                  </a:lnTo>
                  <a:lnTo>
                    <a:pt x="0" y="58"/>
                  </a:lnTo>
                  <a:lnTo>
                    <a:pt x="9" y="115"/>
                  </a:lnTo>
                  <a:lnTo>
                    <a:pt x="18" y="172"/>
                  </a:lnTo>
                  <a:lnTo>
                    <a:pt x="392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2" name="Freeform 900"/>
            <p:cNvSpPr>
              <a:spLocks/>
            </p:cNvSpPr>
            <p:nvPr/>
          </p:nvSpPr>
          <p:spPr bwMode="auto">
            <a:xfrm>
              <a:off x="1382" y="3402"/>
              <a:ext cx="65" cy="29"/>
            </a:xfrm>
            <a:custGeom>
              <a:avLst/>
              <a:gdLst>
                <a:gd name="T0" fmla="*/ 392 w 392"/>
                <a:gd name="T1" fmla="*/ 114 h 172"/>
                <a:gd name="T2" fmla="*/ 383 w 392"/>
                <a:gd name="T3" fmla="*/ 57 h 172"/>
                <a:gd name="T4" fmla="*/ 374 w 392"/>
                <a:gd name="T5" fmla="*/ 0 h 172"/>
                <a:gd name="T6" fmla="*/ 0 w 392"/>
                <a:gd name="T7" fmla="*/ 58 h 172"/>
                <a:gd name="T8" fmla="*/ 9 w 392"/>
                <a:gd name="T9" fmla="*/ 115 h 172"/>
                <a:gd name="T10" fmla="*/ 18 w 392"/>
                <a:gd name="T11" fmla="*/ 172 h 172"/>
                <a:gd name="T12" fmla="*/ 392 w 392"/>
                <a:gd name="T13" fmla="*/ 114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2"/>
                <a:gd name="T22" fmla="*/ 0 h 172"/>
                <a:gd name="T23" fmla="*/ 392 w 392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2" h="172">
                  <a:moveTo>
                    <a:pt x="392" y="114"/>
                  </a:moveTo>
                  <a:lnTo>
                    <a:pt x="383" y="57"/>
                  </a:lnTo>
                  <a:lnTo>
                    <a:pt x="374" y="0"/>
                  </a:lnTo>
                  <a:lnTo>
                    <a:pt x="0" y="58"/>
                  </a:lnTo>
                  <a:lnTo>
                    <a:pt x="9" y="115"/>
                  </a:lnTo>
                  <a:lnTo>
                    <a:pt x="18" y="172"/>
                  </a:lnTo>
                  <a:lnTo>
                    <a:pt x="392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3" name="Freeform 901"/>
            <p:cNvSpPr>
              <a:spLocks/>
            </p:cNvSpPr>
            <p:nvPr/>
          </p:nvSpPr>
          <p:spPr bwMode="auto">
            <a:xfrm>
              <a:off x="1379" y="3412"/>
              <a:ext cx="4" cy="9"/>
            </a:xfrm>
            <a:custGeom>
              <a:avLst/>
              <a:gdLst>
                <a:gd name="T0" fmla="*/ 25 w 25"/>
                <a:gd name="T1" fmla="*/ 57 h 57"/>
                <a:gd name="T2" fmla="*/ 16 w 25"/>
                <a:gd name="T3" fmla="*/ 0 h 57"/>
                <a:gd name="T4" fmla="*/ 9 w 25"/>
                <a:gd name="T5" fmla="*/ 1 h 57"/>
                <a:gd name="T6" fmla="*/ 0 w 25"/>
                <a:gd name="T7" fmla="*/ 5 h 57"/>
                <a:gd name="T8" fmla="*/ 25 w 25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57"/>
                <a:gd name="T17" fmla="*/ 25 w 2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57">
                  <a:moveTo>
                    <a:pt x="25" y="57"/>
                  </a:moveTo>
                  <a:lnTo>
                    <a:pt x="16" y="0"/>
                  </a:lnTo>
                  <a:lnTo>
                    <a:pt x="9" y="1"/>
                  </a:lnTo>
                  <a:lnTo>
                    <a:pt x="0" y="5"/>
                  </a:lnTo>
                  <a:lnTo>
                    <a:pt x="25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4" name="Freeform 902"/>
            <p:cNvSpPr>
              <a:spLocks/>
            </p:cNvSpPr>
            <p:nvPr/>
          </p:nvSpPr>
          <p:spPr bwMode="auto">
            <a:xfrm>
              <a:off x="1379" y="3412"/>
              <a:ext cx="3" cy="1"/>
            </a:xfrm>
            <a:custGeom>
              <a:avLst/>
              <a:gdLst>
                <a:gd name="T0" fmla="*/ 16 w 16"/>
                <a:gd name="T1" fmla="*/ 0 h 5"/>
                <a:gd name="T2" fmla="*/ 9 w 16"/>
                <a:gd name="T3" fmla="*/ 1 h 5"/>
                <a:gd name="T4" fmla="*/ 0 w 16"/>
                <a:gd name="T5" fmla="*/ 5 h 5"/>
                <a:gd name="T6" fmla="*/ 0 60000 65536"/>
                <a:gd name="T7" fmla="*/ 0 60000 65536"/>
                <a:gd name="T8" fmla="*/ 0 60000 65536"/>
                <a:gd name="T9" fmla="*/ 0 w 16"/>
                <a:gd name="T10" fmla="*/ 0 h 5"/>
                <a:gd name="T11" fmla="*/ 16 w 16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5">
                  <a:moveTo>
                    <a:pt x="16" y="0"/>
                  </a:moveTo>
                  <a:lnTo>
                    <a:pt x="9" y="1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5" name="Freeform 903"/>
            <p:cNvSpPr>
              <a:spLocks/>
            </p:cNvSpPr>
            <p:nvPr/>
          </p:nvSpPr>
          <p:spPr bwMode="auto">
            <a:xfrm>
              <a:off x="1324" y="3412"/>
              <a:ext cx="63" cy="44"/>
            </a:xfrm>
            <a:custGeom>
              <a:avLst/>
              <a:gdLst>
                <a:gd name="T0" fmla="*/ 379 w 379"/>
                <a:gd name="T1" fmla="*/ 104 h 262"/>
                <a:gd name="T2" fmla="*/ 355 w 379"/>
                <a:gd name="T3" fmla="*/ 52 h 262"/>
                <a:gd name="T4" fmla="*/ 330 w 379"/>
                <a:gd name="T5" fmla="*/ 0 h 262"/>
                <a:gd name="T6" fmla="*/ 0 w 379"/>
                <a:gd name="T7" fmla="*/ 158 h 262"/>
                <a:gd name="T8" fmla="*/ 25 w 379"/>
                <a:gd name="T9" fmla="*/ 210 h 262"/>
                <a:gd name="T10" fmla="*/ 49 w 379"/>
                <a:gd name="T11" fmla="*/ 262 h 262"/>
                <a:gd name="T12" fmla="*/ 379 w 379"/>
                <a:gd name="T13" fmla="*/ 104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9"/>
                <a:gd name="T22" fmla="*/ 0 h 262"/>
                <a:gd name="T23" fmla="*/ 379 w 379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9" h="262">
                  <a:moveTo>
                    <a:pt x="379" y="104"/>
                  </a:moveTo>
                  <a:lnTo>
                    <a:pt x="355" y="52"/>
                  </a:lnTo>
                  <a:lnTo>
                    <a:pt x="330" y="0"/>
                  </a:lnTo>
                  <a:lnTo>
                    <a:pt x="0" y="158"/>
                  </a:lnTo>
                  <a:lnTo>
                    <a:pt x="25" y="210"/>
                  </a:lnTo>
                  <a:lnTo>
                    <a:pt x="49" y="262"/>
                  </a:lnTo>
                  <a:lnTo>
                    <a:pt x="379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6" name="Freeform 904"/>
            <p:cNvSpPr>
              <a:spLocks/>
            </p:cNvSpPr>
            <p:nvPr/>
          </p:nvSpPr>
          <p:spPr bwMode="auto">
            <a:xfrm>
              <a:off x="1324" y="3412"/>
              <a:ext cx="63" cy="44"/>
            </a:xfrm>
            <a:custGeom>
              <a:avLst/>
              <a:gdLst>
                <a:gd name="T0" fmla="*/ 379 w 379"/>
                <a:gd name="T1" fmla="*/ 104 h 262"/>
                <a:gd name="T2" fmla="*/ 355 w 379"/>
                <a:gd name="T3" fmla="*/ 52 h 262"/>
                <a:gd name="T4" fmla="*/ 330 w 379"/>
                <a:gd name="T5" fmla="*/ 0 h 262"/>
                <a:gd name="T6" fmla="*/ 0 w 379"/>
                <a:gd name="T7" fmla="*/ 158 h 262"/>
                <a:gd name="T8" fmla="*/ 25 w 379"/>
                <a:gd name="T9" fmla="*/ 210 h 262"/>
                <a:gd name="T10" fmla="*/ 49 w 379"/>
                <a:gd name="T11" fmla="*/ 262 h 262"/>
                <a:gd name="T12" fmla="*/ 379 w 379"/>
                <a:gd name="T13" fmla="*/ 104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9"/>
                <a:gd name="T22" fmla="*/ 0 h 262"/>
                <a:gd name="T23" fmla="*/ 379 w 379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9" h="262">
                  <a:moveTo>
                    <a:pt x="379" y="104"/>
                  </a:moveTo>
                  <a:lnTo>
                    <a:pt x="355" y="52"/>
                  </a:lnTo>
                  <a:lnTo>
                    <a:pt x="330" y="0"/>
                  </a:lnTo>
                  <a:lnTo>
                    <a:pt x="0" y="158"/>
                  </a:lnTo>
                  <a:lnTo>
                    <a:pt x="25" y="210"/>
                  </a:lnTo>
                  <a:lnTo>
                    <a:pt x="49" y="262"/>
                  </a:lnTo>
                  <a:lnTo>
                    <a:pt x="379" y="1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7" name="Freeform 905"/>
            <p:cNvSpPr>
              <a:spLocks/>
            </p:cNvSpPr>
            <p:nvPr/>
          </p:nvSpPr>
          <p:spPr bwMode="auto">
            <a:xfrm>
              <a:off x="1322" y="3439"/>
              <a:ext cx="6" cy="9"/>
            </a:xfrm>
            <a:custGeom>
              <a:avLst/>
              <a:gdLst>
                <a:gd name="T0" fmla="*/ 37 w 37"/>
                <a:gd name="T1" fmla="*/ 52 h 52"/>
                <a:gd name="T2" fmla="*/ 12 w 37"/>
                <a:gd name="T3" fmla="*/ 0 h 52"/>
                <a:gd name="T4" fmla="*/ 6 w 37"/>
                <a:gd name="T5" fmla="*/ 3 h 52"/>
                <a:gd name="T6" fmla="*/ 0 w 37"/>
                <a:gd name="T7" fmla="*/ 8 h 52"/>
                <a:gd name="T8" fmla="*/ 37 w 37"/>
                <a:gd name="T9" fmla="*/ 5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52"/>
                <a:gd name="T17" fmla="*/ 37 w 37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52">
                  <a:moveTo>
                    <a:pt x="37" y="52"/>
                  </a:moveTo>
                  <a:lnTo>
                    <a:pt x="12" y="0"/>
                  </a:lnTo>
                  <a:lnTo>
                    <a:pt x="6" y="3"/>
                  </a:lnTo>
                  <a:lnTo>
                    <a:pt x="0" y="8"/>
                  </a:lnTo>
                  <a:lnTo>
                    <a:pt x="37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8" name="Freeform 906"/>
            <p:cNvSpPr>
              <a:spLocks/>
            </p:cNvSpPr>
            <p:nvPr/>
          </p:nvSpPr>
          <p:spPr bwMode="auto">
            <a:xfrm>
              <a:off x="1322" y="3439"/>
              <a:ext cx="2" cy="1"/>
            </a:xfrm>
            <a:custGeom>
              <a:avLst/>
              <a:gdLst>
                <a:gd name="T0" fmla="*/ 12 w 12"/>
                <a:gd name="T1" fmla="*/ 0 h 8"/>
                <a:gd name="T2" fmla="*/ 6 w 12"/>
                <a:gd name="T3" fmla="*/ 3 h 8"/>
                <a:gd name="T4" fmla="*/ 0 w 12"/>
                <a:gd name="T5" fmla="*/ 8 h 8"/>
                <a:gd name="T6" fmla="*/ 0 60000 65536"/>
                <a:gd name="T7" fmla="*/ 0 60000 65536"/>
                <a:gd name="T8" fmla="*/ 0 60000 65536"/>
                <a:gd name="T9" fmla="*/ 0 w 12"/>
                <a:gd name="T10" fmla="*/ 0 h 8"/>
                <a:gd name="T11" fmla="*/ 12 w 1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8">
                  <a:moveTo>
                    <a:pt x="12" y="0"/>
                  </a:moveTo>
                  <a:lnTo>
                    <a:pt x="6" y="3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9" name="Freeform 907"/>
            <p:cNvSpPr>
              <a:spLocks/>
            </p:cNvSpPr>
            <p:nvPr/>
          </p:nvSpPr>
          <p:spPr bwMode="auto">
            <a:xfrm>
              <a:off x="1277" y="3440"/>
              <a:ext cx="57" cy="53"/>
            </a:xfrm>
            <a:custGeom>
              <a:avLst/>
              <a:gdLst>
                <a:gd name="T0" fmla="*/ 345 w 345"/>
                <a:gd name="T1" fmla="*/ 89 h 316"/>
                <a:gd name="T2" fmla="*/ 308 w 345"/>
                <a:gd name="T3" fmla="*/ 44 h 316"/>
                <a:gd name="T4" fmla="*/ 271 w 345"/>
                <a:gd name="T5" fmla="*/ 0 h 316"/>
                <a:gd name="T6" fmla="*/ 0 w 345"/>
                <a:gd name="T7" fmla="*/ 227 h 316"/>
                <a:gd name="T8" fmla="*/ 37 w 345"/>
                <a:gd name="T9" fmla="*/ 271 h 316"/>
                <a:gd name="T10" fmla="*/ 74 w 345"/>
                <a:gd name="T11" fmla="*/ 316 h 316"/>
                <a:gd name="T12" fmla="*/ 345 w 345"/>
                <a:gd name="T13" fmla="*/ 89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6"/>
                <a:gd name="T23" fmla="*/ 345 w 345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6">
                  <a:moveTo>
                    <a:pt x="345" y="89"/>
                  </a:moveTo>
                  <a:lnTo>
                    <a:pt x="308" y="44"/>
                  </a:lnTo>
                  <a:lnTo>
                    <a:pt x="271" y="0"/>
                  </a:lnTo>
                  <a:lnTo>
                    <a:pt x="0" y="227"/>
                  </a:lnTo>
                  <a:lnTo>
                    <a:pt x="37" y="271"/>
                  </a:lnTo>
                  <a:lnTo>
                    <a:pt x="74" y="316"/>
                  </a:lnTo>
                  <a:lnTo>
                    <a:pt x="345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0" name="Freeform 908"/>
            <p:cNvSpPr>
              <a:spLocks/>
            </p:cNvSpPr>
            <p:nvPr/>
          </p:nvSpPr>
          <p:spPr bwMode="auto">
            <a:xfrm>
              <a:off x="1277" y="3440"/>
              <a:ext cx="57" cy="53"/>
            </a:xfrm>
            <a:custGeom>
              <a:avLst/>
              <a:gdLst>
                <a:gd name="T0" fmla="*/ 345 w 345"/>
                <a:gd name="T1" fmla="*/ 89 h 316"/>
                <a:gd name="T2" fmla="*/ 308 w 345"/>
                <a:gd name="T3" fmla="*/ 44 h 316"/>
                <a:gd name="T4" fmla="*/ 271 w 345"/>
                <a:gd name="T5" fmla="*/ 0 h 316"/>
                <a:gd name="T6" fmla="*/ 0 w 345"/>
                <a:gd name="T7" fmla="*/ 227 h 316"/>
                <a:gd name="T8" fmla="*/ 37 w 345"/>
                <a:gd name="T9" fmla="*/ 271 h 316"/>
                <a:gd name="T10" fmla="*/ 74 w 345"/>
                <a:gd name="T11" fmla="*/ 316 h 316"/>
                <a:gd name="T12" fmla="*/ 345 w 345"/>
                <a:gd name="T13" fmla="*/ 89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6"/>
                <a:gd name="T23" fmla="*/ 345 w 345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6">
                  <a:moveTo>
                    <a:pt x="345" y="89"/>
                  </a:moveTo>
                  <a:lnTo>
                    <a:pt x="308" y="44"/>
                  </a:lnTo>
                  <a:lnTo>
                    <a:pt x="271" y="0"/>
                  </a:lnTo>
                  <a:lnTo>
                    <a:pt x="0" y="227"/>
                  </a:lnTo>
                  <a:lnTo>
                    <a:pt x="37" y="271"/>
                  </a:lnTo>
                  <a:lnTo>
                    <a:pt x="74" y="316"/>
                  </a:lnTo>
                  <a:lnTo>
                    <a:pt x="345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1" name="Freeform 909"/>
            <p:cNvSpPr>
              <a:spLocks/>
            </p:cNvSpPr>
            <p:nvPr/>
          </p:nvSpPr>
          <p:spPr bwMode="auto">
            <a:xfrm>
              <a:off x="1276" y="3478"/>
              <a:ext cx="7" cy="7"/>
            </a:xfrm>
            <a:custGeom>
              <a:avLst/>
              <a:gdLst>
                <a:gd name="T0" fmla="*/ 46 w 46"/>
                <a:gd name="T1" fmla="*/ 44 h 44"/>
                <a:gd name="T2" fmla="*/ 9 w 46"/>
                <a:gd name="T3" fmla="*/ 0 h 44"/>
                <a:gd name="T4" fmla="*/ 0 w 46"/>
                <a:gd name="T5" fmla="*/ 9 h 44"/>
                <a:gd name="T6" fmla="*/ 46 w 46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46" y="44"/>
                  </a:moveTo>
                  <a:lnTo>
                    <a:pt x="9" y="0"/>
                  </a:lnTo>
                  <a:lnTo>
                    <a:pt x="0" y="9"/>
                  </a:lnTo>
                  <a:lnTo>
                    <a:pt x="4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2" name="Line 910"/>
            <p:cNvSpPr>
              <a:spLocks noChangeShapeType="1"/>
            </p:cNvSpPr>
            <p:nvPr/>
          </p:nvSpPr>
          <p:spPr bwMode="auto">
            <a:xfrm flipH="1">
              <a:off x="1276" y="347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3" name="Freeform 911"/>
            <p:cNvSpPr>
              <a:spLocks/>
            </p:cNvSpPr>
            <p:nvPr/>
          </p:nvSpPr>
          <p:spPr bwMode="auto">
            <a:xfrm>
              <a:off x="1240" y="3479"/>
              <a:ext cx="51" cy="58"/>
            </a:xfrm>
            <a:custGeom>
              <a:avLst/>
              <a:gdLst>
                <a:gd name="T0" fmla="*/ 302 w 302"/>
                <a:gd name="T1" fmla="*/ 71 h 345"/>
                <a:gd name="T2" fmla="*/ 256 w 302"/>
                <a:gd name="T3" fmla="*/ 35 h 345"/>
                <a:gd name="T4" fmla="*/ 210 w 302"/>
                <a:gd name="T5" fmla="*/ 0 h 345"/>
                <a:gd name="T6" fmla="*/ 0 w 302"/>
                <a:gd name="T7" fmla="*/ 274 h 345"/>
                <a:gd name="T8" fmla="*/ 46 w 302"/>
                <a:gd name="T9" fmla="*/ 309 h 345"/>
                <a:gd name="T10" fmla="*/ 91 w 302"/>
                <a:gd name="T11" fmla="*/ 345 h 345"/>
                <a:gd name="T12" fmla="*/ 302 w 302"/>
                <a:gd name="T13" fmla="*/ 71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5"/>
                <a:gd name="T23" fmla="*/ 302 w 302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5">
                  <a:moveTo>
                    <a:pt x="302" y="71"/>
                  </a:moveTo>
                  <a:lnTo>
                    <a:pt x="256" y="35"/>
                  </a:lnTo>
                  <a:lnTo>
                    <a:pt x="210" y="0"/>
                  </a:lnTo>
                  <a:lnTo>
                    <a:pt x="0" y="274"/>
                  </a:lnTo>
                  <a:lnTo>
                    <a:pt x="46" y="309"/>
                  </a:lnTo>
                  <a:lnTo>
                    <a:pt x="91" y="345"/>
                  </a:lnTo>
                  <a:lnTo>
                    <a:pt x="302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4" name="Freeform 912"/>
            <p:cNvSpPr>
              <a:spLocks/>
            </p:cNvSpPr>
            <p:nvPr/>
          </p:nvSpPr>
          <p:spPr bwMode="auto">
            <a:xfrm>
              <a:off x="1240" y="3479"/>
              <a:ext cx="51" cy="58"/>
            </a:xfrm>
            <a:custGeom>
              <a:avLst/>
              <a:gdLst>
                <a:gd name="T0" fmla="*/ 302 w 302"/>
                <a:gd name="T1" fmla="*/ 71 h 345"/>
                <a:gd name="T2" fmla="*/ 256 w 302"/>
                <a:gd name="T3" fmla="*/ 35 h 345"/>
                <a:gd name="T4" fmla="*/ 210 w 302"/>
                <a:gd name="T5" fmla="*/ 0 h 345"/>
                <a:gd name="T6" fmla="*/ 0 w 302"/>
                <a:gd name="T7" fmla="*/ 274 h 345"/>
                <a:gd name="T8" fmla="*/ 46 w 302"/>
                <a:gd name="T9" fmla="*/ 309 h 345"/>
                <a:gd name="T10" fmla="*/ 91 w 302"/>
                <a:gd name="T11" fmla="*/ 345 h 345"/>
                <a:gd name="T12" fmla="*/ 302 w 302"/>
                <a:gd name="T13" fmla="*/ 71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5"/>
                <a:gd name="T23" fmla="*/ 302 w 302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5">
                  <a:moveTo>
                    <a:pt x="302" y="71"/>
                  </a:moveTo>
                  <a:lnTo>
                    <a:pt x="256" y="35"/>
                  </a:lnTo>
                  <a:lnTo>
                    <a:pt x="210" y="0"/>
                  </a:lnTo>
                  <a:lnTo>
                    <a:pt x="0" y="274"/>
                  </a:lnTo>
                  <a:lnTo>
                    <a:pt x="46" y="309"/>
                  </a:lnTo>
                  <a:lnTo>
                    <a:pt x="91" y="345"/>
                  </a:lnTo>
                  <a:lnTo>
                    <a:pt x="302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5" name="Freeform 913"/>
            <p:cNvSpPr>
              <a:spLocks/>
            </p:cNvSpPr>
            <p:nvPr/>
          </p:nvSpPr>
          <p:spPr bwMode="auto">
            <a:xfrm>
              <a:off x="1240" y="3525"/>
              <a:ext cx="8" cy="6"/>
            </a:xfrm>
            <a:custGeom>
              <a:avLst/>
              <a:gdLst>
                <a:gd name="T0" fmla="*/ 52 w 52"/>
                <a:gd name="T1" fmla="*/ 35 h 35"/>
                <a:gd name="T2" fmla="*/ 6 w 52"/>
                <a:gd name="T3" fmla="*/ 0 h 35"/>
                <a:gd name="T4" fmla="*/ 0 w 52"/>
                <a:gd name="T5" fmla="*/ 8 h 35"/>
                <a:gd name="T6" fmla="*/ 52 w 52"/>
                <a:gd name="T7" fmla="*/ 35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5"/>
                <a:gd name="T14" fmla="*/ 52 w 52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5">
                  <a:moveTo>
                    <a:pt x="52" y="35"/>
                  </a:moveTo>
                  <a:lnTo>
                    <a:pt x="6" y="0"/>
                  </a:lnTo>
                  <a:lnTo>
                    <a:pt x="0" y="8"/>
                  </a:lnTo>
                  <a:lnTo>
                    <a:pt x="52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6" name="Line 914"/>
            <p:cNvSpPr>
              <a:spLocks noChangeShapeType="1"/>
            </p:cNvSpPr>
            <p:nvPr/>
          </p:nvSpPr>
          <p:spPr bwMode="auto">
            <a:xfrm flipH="1">
              <a:off x="1240" y="352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7" name="Freeform 915"/>
            <p:cNvSpPr>
              <a:spLocks/>
            </p:cNvSpPr>
            <p:nvPr/>
          </p:nvSpPr>
          <p:spPr bwMode="auto">
            <a:xfrm>
              <a:off x="1213" y="3527"/>
              <a:ext cx="44" cy="59"/>
            </a:xfrm>
            <a:custGeom>
              <a:avLst/>
              <a:gdLst>
                <a:gd name="T0" fmla="*/ 261 w 261"/>
                <a:gd name="T1" fmla="*/ 54 h 359"/>
                <a:gd name="T2" fmla="*/ 210 w 261"/>
                <a:gd name="T3" fmla="*/ 27 h 359"/>
                <a:gd name="T4" fmla="*/ 158 w 261"/>
                <a:gd name="T5" fmla="*/ 0 h 359"/>
                <a:gd name="T6" fmla="*/ 0 w 261"/>
                <a:gd name="T7" fmla="*/ 306 h 359"/>
                <a:gd name="T8" fmla="*/ 51 w 261"/>
                <a:gd name="T9" fmla="*/ 332 h 359"/>
                <a:gd name="T10" fmla="*/ 103 w 261"/>
                <a:gd name="T11" fmla="*/ 359 h 359"/>
                <a:gd name="T12" fmla="*/ 261 w 261"/>
                <a:gd name="T13" fmla="*/ 54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1"/>
                <a:gd name="T22" fmla="*/ 0 h 359"/>
                <a:gd name="T23" fmla="*/ 261 w 261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1" h="359">
                  <a:moveTo>
                    <a:pt x="261" y="54"/>
                  </a:moveTo>
                  <a:lnTo>
                    <a:pt x="210" y="27"/>
                  </a:lnTo>
                  <a:lnTo>
                    <a:pt x="158" y="0"/>
                  </a:lnTo>
                  <a:lnTo>
                    <a:pt x="0" y="306"/>
                  </a:lnTo>
                  <a:lnTo>
                    <a:pt x="51" y="332"/>
                  </a:lnTo>
                  <a:lnTo>
                    <a:pt x="103" y="359"/>
                  </a:lnTo>
                  <a:lnTo>
                    <a:pt x="261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8" name="Freeform 916"/>
            <p:cNvSpPr>
              <a:spLocks/>
            </p:cNvSpPr>
            <p:nvPr/>
          </p:nvSpPr>
          <p:spPr bwMode="auto">
            <a:xfrm>
              <a:off x="1213" y="3527"/>
              <a:ext cx="44" cy="59"/>
            </a:xfrm>
            <a:custGeom>
              <a:avLst/>
              <a:gdLst>
                <a:gd name="T0" fmla="*/ 261 w 261"/>
                <a:gd name="T1" fmla="*/ 54 h 359"/>
                <a:gd name="T2" fmla="*/ 210 w 261"/>
                <a:gd name="T3" fmla="*/ 27 h 359"/>
                <a:gd name="T4" fmla="*/ 158 w 261"/>
                <a:gd name="T5" fmla="*/ 0 h 359"/>
                <a:gd name="T6" fmla="*/ 0 w 261"/>
                <a:gd name="T7" fmla="*/ 306 h 359"/>
                <a:gd name="T8" fmla="*/ 51 w 261"/>
                <a:gd name="T9" fmla="*/ 332 h 359"/>
                <a:gd name="T10" fmla="*/ 103 w 261"/>
                <a:gd name="T11" fmla="*/ 359 h 359"/>
                <a:gd name="T12" fmla="*/ 261 w 261"/>
                <a:gd name="T13" fmla="*/ 54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1"/>
                <a:gd name="T22" fmla="*/ 0 h 359"/>
                <a:gd name="T23" fmla="*/ 261 w 261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1" h="359">
                  <a:moveTo>
                    <a:pt x="261" y="54"/>
                  </a:moveTo>
                  <a:lnTo>
                    <a:pt x="210" y="27"/>
                  </a:lnTo>
                  <a:lnTo>
                    <a:pt x="158" y="0"/>
                  </a:lnTo>
                  <a:lnTo>
                    <a:pt x="0" y="306"/>
                  </a:lnTo>
                  <a:lnTo>
                    <a:pt x="51" y="332"/>
                  </a:lnTo>
                  <a:lnTo>
                    <a:pt x="103" y="359"/>
                  </a:lnTo>
                  <a:lnTo>
                    <a:pt x="261" y="5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9" name="Freeform 917"/>
            <p:cNvSpPr>
              <a:spLocks/>
            </p:cNvSpPr>
            <p:nvPr/>
          </p:nvSpPr>
          <p:spPr bwMode="auto">
            <a:xfrm>
              <a:off x="1213" y="3577"/>
              <a:ext cx="9" cy="5"/>
            </a:xfrm>
            <a:custGeom>
              <a:avLst/>
              <a:gdLst>
                <a:gd name="T0" fmla="*/ 54 w 54"/>
                <a:gd name="T1" fmla="*/ 26 h 26"/>
                <a:gd name="T2" fmla="*/ 3 w 54"/>
                <a:gd name="T3" fmla="*/ 0 h 26"/>
                <a:gd name="T4" fmla="*/ 0 w 54"/>
                <a:gd name="T5" fmla="*/ 7 h 26"/>
                <a:gd name="T6" fmla="*/ 54 w 54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6"/>
                <a:gd name="T14" fmla="*/ 54 w 54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6">
                  <a:moveTo>
                    <a:pt x="54" y="26"/>
                  </a:moveTo>
                  <a:lnTo>
                    <a:pt x="3" y="0"/>
                  </a:lnTo>
                  <a:lnTo>
                    <a:pt x="0" y="7"/>
                  </a:lnTo>
                  <a:lnTo>
                    <a:pt x="5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00" name="Line 918"/>
            <p:cNvSpPr>
              <a:spLocks noChangeShapeType="1"/>
            </p:cNvSpPr>
            <p:nvPr/>
          </p:nvSpPr>
          <p:spPr bwMode="auto">
            <a:xfrm flipH="1">
              <a:off x="1213" y="3577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01" name="Freeform 919"/>
            <p:cNvSpPr>
              <a:spLocks/>
            </p:cNvSpPr>
            <p:nvPr/>
          </p:nvSpPr>
          <p:spPr bwMode="auto">
            <a:xfrm>
              <a:off x="1194" y="3579"/>
              <a:ext cx="37" cy="61"/>
            </a:xfrm>
            <a:custGeom>
              <a:avLst/>
              <a:gdLst>
                <a:gd name="T0" fmla="*/ 220 w 220"/>
                <a:gd name="T1" fmla="*/ 38 h 366"/>
                <a:gd name="T2" fmla="*/ 165 w 220"/>
                <a:gd name="T3" fmla="*/ 19 h 366"/>
                <a:gd name="T4" fmla="*/ 111 w 220"/>
                <a:gd name="T5" fmla="*/ 0 h 366"/>
                <a:gd name="T6" fmla="*/ 0 w 220"/>
                <a:gd name="T7" fmla="*/ 328 h 366"/>
                <a:gd name="T8" fmla="*/ 55 w 220"/>
                <a:gd name="T9" fmla="*/ 347 h 366"/>
                <a:gd name="T10" fmla="*/ 110 w 220"/>
                <a:gd name="T11" fmla="*/ 366 h 366"/>
                <a:gd name="T12" fmla="*/ 220 w 220"/>
                <a:gd name="T13" fmla="*/ 38 h 3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366"/>
                <a:gd name="T23" fmla="*/ 220 w 220"/>
                <a:gd name="T24" fmla="*/ 366 h 3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366">
                  <a:moveTo>
                    <a:pt x="220" y="38"/>
                  </a:moveTo>
                  <a:lnTo>
                    <a:pt x="165" y="19"/>
                  </a:lnTo>
                  <a:lnTo>
                    <a:pt x="111" y="0"/>
                  </a:lnTo>
                  <a:lnTo>
                    <a:pt x="0" y="328"/>
                  </a:lnTo>
                  <a:lnTo>
                    <a:pt x="55" y="347"/>
                  </a:lnTo>
                  <a:lnTo>
                    <a:pt x="110" y="366"/>
                  </a:lnTo>
                  <a:lnTo>
                    <a:pt x="22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02" name="Freeform 920"/>
            <p:cNvSpPr>
              <a:spLocks/>
            </p:cNvSpPr>
            <p:nvPr/>
          </p:nvSpPr>
          <p:spPr bwMode="auto">
            <a:xfrm>
              <a:off x="1194" y="3579"/>
              <a:ext cx="37" cy="61"/>
            </a:xfrm>
            <a:custGeom>
              <a:avLst/>
              <a:gdLst>
                <a:gd name="T0" fmla="*/ 220 w 220"/>
                <a:gd name="T1" fmla="*/ 38 h 366"/>
                <a:gd name="T2" fmla="*/ 165 w 220"/>
                <a:gd name="T3" fmla="*/ 19 h 366"/>
                <a:gd name="T4" fmla="*/ 111 w 220"/>
                <a:gd name="T5" fmla="*/ 0 h 366"/>
                <a:gd name="T6" fmla="*/ 0 w 220"/>
                <a:gd name="T7" fmla="*/ 328 h 366"/>
                <a:gd name="T8" fmla="*/ 55 w 220"/>
                <a:gd name="T9" fmla="*/ 347 h 366"/>
                <a:gd name="T10" fmla="*/ 110 w 220"/>
                <a:gd name="T11" fmla="*/ 366 h 366"/>
                <a:gd name="T12" fmla="*/ 220 w 220"/>
                <a:gd name="T13" fmla="*/ 38 h 3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366"/>
                <a:gd name="T23" fmla="*/ 220 w 220"/>
                <a:gd name="T24" fmla="*/ 366 h 3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366">
                  <a:moveTo>
                    <a:pt x="220" y="38"/>
                  </a:moveTo>
                  <a:lnTo>
                    <a:pt x="165" y="19"/>
                  </a:lnTo>
                  <a:lnTo>
                    <a:pt x="111" y="0"/>
                  </a:lnTo>
                  <a:lnTo>
                    <a:pt x="0" y="328"/>
                  </a:lnTo>
                  <a:lnTo>
                    <a:pt x="55" y="347"/>
                  </a:lnTo>
                  <a:lnTo>
                    <a:pt x="110" y="366"/>
                  </a:lnTo>
                  <a:lnTo>
                    <a:pt x="220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03" name="Freeform 921"/>
            <p:cNvSpPr>
              <a:spLocks/>
            </p:cNvSpPr>
            <p:nvPr/>
          </p:nvSpPr>
          <p:spPr bwMode="auto">
            <a:xfrm>
              <a:off x="1194" y="3633"/>
              <a:ext cx="9" cy="3"/>
            </a:xfrm>
            <a:custGeom>
              <a:avLst/>
              <a:gdLst>
                <a:gd name="T0" fmla="*/ 57 w 57"/>
                <a:gd name="T1" fmla="*/ 19 h 19"/>
                <a:gd name="T2" fmla="*/ 2 w 57"/>
                <a:gd name="T3" fmla="*/ 0 h 19"/>
                <a:gd name="T4" fmla="*/ 0 w 57"/>
                <a:gd name="T5" fmla="*/ 8 h 19"/>
                <a:gd name="T6" fmla="*/ 57 w 57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9"/>
                <a:gd name="T14" fmla="*/ 57 w 57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9">
                  <a:moveTo>
                    <a:pt x="57" y="19"/>
                  </a:moveTo>
                  <a:lnTo>
                    <a:pt x="2" y="0"/>
                  </a:lnTo>
                  <a:lnTo>
                    <a:pt x="0" y="8"/>
                  </a:lnTo>
                  <a:lnTo>
                    <a:pt x="5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04" name="Line 922"/>
            <p:cNvSpPr>
              <a:spLocks noChangeShapeType="1"/>
            </p:cNvSpPr>
            <p:nvPr/>
          </p:nvSpPr>
          <p:spPr bwMode="auto">
            <a:xfrm flipH="1">
              <a:off x="1194" y="363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05" name="Freeform 923"/>
            <p:cNvSpPr>
              <a:spLocks/>
            </p:cNvSpPr>
            <p:nvPr/>
          </p:nvSpPr>
          <p:spPr bwMode="auto">
            <a:xfrm>
              <a:off x="1183" y="3635"/>
              <a:ext cx="30" cy="60"/>
            </a:xfrm>
            <a:custGeom>
              <a:avLst/>
              <a:gdLst>
                <a:gd name="T0" fmla="*/ 179 w 179"/>
                <a:gd name="T1" fmla="*/ 22 h 364"/>
                <a:gd name="T2" fmla="*/ 122 w 179"/>
                <a:gd name="T3" fmla="*/ 11 h 364"/>
                <a:gd name="T4" fmla="*/ 65 w 179"/>
                <a:gd name="T5" fmla="*/ 0 h 364"/>
                <a:gd name="T6" fmla="*/ 0 w 179"/>
                <a:gd name="T7" fmla="*/ 341 h 364"/>
                <a:gd name="T8" fmla="*/ 56 w 179"/>
                <a:gd name="T9" fmla="*/ 353 h 364"/>
                <a:gd name="T10" fmla="*/ 113 w 179"/>
                <a:gd name="T11" fmla="*/ 364 h 364"/>
                <a:gd name="T12" fmla="*/ 179 w 179"/>
                <a:gd name="T13" fmla="*/ 22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179" y="22"/>
                  </a:moveTo>
                  <a:lnTo>
                    <a:pt x="122" y="11"/>
                  </a:lnTo>
                  <a:lnTo>
                    <a:pt x="65" y="0"/>
                  </a:lnTo>
                  <a:lnTo>
                    <a:pt x="0" y="341"/>
                  </a:lnTo>
                  <a:lnTo>
                    <a:pt x="56" y="353"/>
                  </a:lnTo>
                  <a:lnTo>
                    <a:pt x="113" y="364"/>
                  </a:lnTo>
                  <a:lnTo>
                    <a:pt x="179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06" name="Freeform 924"/>
            <p:cNvSpPr>
              <a:spLocks/>
            </p:cNvSpPr>
            <p:nvPr/>
          </p:nvSpPr>
          <p:spPr bwMode="auto">
            <a:xfrm>
              <a:off x="1183" y="3635"/>
              <a:ext cx="30" cy="60"/>
            </a:xfrm>
            <a:custGeom>
              <a:avLst/>
              <a:gdLst>
                <a:gd name="T0" fmla="*/ 179 w 179"/>
                <a:gd name="T1" fmla="*/ 22 h 364"/>
                <a:gd name="T2" fmla="*/ 122 w 179"/>
                <a:gd name="T3" fmla="*/ 11 h 364"/>
                <a:gd name="T4" fmla="*/ 65 w 179"/>
                <a:gd name="T5" fmla="*/ 0 h 364"/>
                <a:gd name="T6" fmla="*/ 0 w 179"/>
                <a:gd name="T7" fmla="*/ 341 h 364"/>
                <a:gd name="T8" fmla="*/ 56 w 179"/>
                <a:gd name="T9" fmla="*/ 353 h 364"/>
                <a:gd name="T10" fmla="*/ 113 w 179"/>
                <a:gd name="T11" fmla="*/ 364 h 364"/>
                <a:gd name="T12" fmla="*/ 179 w 179"/>
                <a:gd name="T13" fmla="*/ 22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179" y="22"/>
                  </a:moveTo>
                  <a:lnTo>
                    <a:pt x="122" y="11"/>
                  </a:lnTo>
                  <a:lnTo>
                    <a:pt x="65" y="0"/>
                  </a:lnTo>
                  <a:lnTo>
                    <a:pt x="0" y="341"/>
                  </a:lnTo>
                  <a:lnTo>
                    <a:pt x="56" y="353"/>
                  </a:lnTo>
                  <a:lnTo>
                    <a:pt x="113" y="364"/>
                  </a:lnTo>
                  <a:lnTo>
                    <a:pt x="179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07" name="Freeform 925"/>
            <p:cNvSpPr>
              <a:spLocks/>
            </p:cNvSpPr>
            <p:nvPr/>
          </p:nvSpPr>
          <p:spPr bwMode="auto">
            <a:xfrm>
              <a:off x="1183" y="3692"/>
              <a:ext cx="9" cy="1"/>
            </a:xfrm>
            <a:custGeom>
              <a:avLst/>
              <a:gdLst>
                <a:gd name="T0" fmla="*/ 58 w 58"/>
                <a:gd name="T1" fmla="*/ 12 h 12"/>
                <a:gd name="T2" fmla="*/ 2 w 58"/>
                <a:gd name="T3" fmla="*/ 0 h 12"/>
                <a:gd name="T4" fmla="*/ 0 w 58"/>
                <a:gd name="T5" fmla="*/ 8 h 12"/>
                <a:gd name="T6" fmla="*/ 58 w 58"/>
                <a:gd name="T7" fmla="*/ 12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2"/>
                <a:gd name="T14" fmla="*/ 58 w 58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2">
                  <a:moveTo>
                    <a:pt x="58" y="12"/>
                  </a:moveTo>
                  <a:lnTo>
                    <a:pt x="2" y="0"/>
                  </a:lnTo>
                  <a:lnTo>
                    <a:pt x="0" y="8"/>
                  </a:lnTo>
                  <a:lnTo>
                    <a:pt x="58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08" name="Line 926"/>
            <p:cNvSpPr>
              <a:spLocks noChangeShapeType="1"/>
            </p:cNvSpPr>
            <p:nvPr/>
          </p:nvSpPr>
          <p:spPr bwMode="auto">
            <a:xfrm flipH="1">
              <a:off x="1183" y="369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09" name="Freeform 927"/>
            <p:cNvSpPr>
              <a:spLocks/>
            </p:cNvSpPr>
            <p:nvPr/>
          </p:nvSpPr>
          <p:spPr bwMode="auto">
            <a:xfrm>
              <a:off x="1179" y="3693"/>
              <a:ext cx="23" cy="59"/>
            </a:xfrm>
            <a:custGeom>
              <a:avLst/>
              <a:gdLst>
                <a:gd name="T0" fmla="*/ 137 w 137"/>
                <a:gd name="T1" fmla="*/ 7 h 357"/>
                <a:gd name="T2" fmla="*/ 79 w 137"/>
                <a:gd name="T3" fmla="*/ 4 h 357"/>
                <a:gd name="T4" fmla="*/ 21 w 137"/>
                <a:gd name="T5" fmla="*/ 0 h 357"/>
                <a:gd name="T6" fmla="*/ 0 w 137"/>
                <a:gd name="T7" fmla="*/ 350 h 357"/>
                <a:gd name="T8" fmla="*/ 58 w 137"/>
                <a:gd name="T9" fmla="*/ 353 h 357"/>
                <a:gd name="T10" fmla="*/ 116 w 137"/>
                <a:gd name="T11" fmla="*/ 357 h 357"/>
                <a:gd name="T12" fmla="*/ 137 w 137"/>
                <a:gd name="T13" fmla="*/ 7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357"/>
                <a:gd name="T23" fmla="*/ 137 w 137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357">
                  <a:moveTo>
                    <a:pt x="137" y="7"/>
                  </a:moveTo>
                  <a:lnTo>
                    <a:pt x="79" y="4"/>
                  </a:lnTo>
                  <a:lnTo>
                    <a:pt x="21" y="0"/>
                  </a:lnTo>
                  <a:lnTo>
                    <a:pt x="0" y="350"/>
                  </a:lnTo>
                  <a:lnTo>
                    <a:pt x="58" y="353"/>
                  </a:lnTo>
                  <a:lnTo>
                    <a:pt x="116" y="357"/>
                  </a:lnTo>
                  <a:lnTo>
                    <a:pt x="13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10" name="Freeform 928"/>
            <p:cNvSpPr>
              <a:spLocks/>
            </p:cNvSpPr>
            <p:nvPr/>
          </p:nvSpPr>
          <p:spPr bwMode="auto">
            <a:xfrm>
              <a:off x="1179" y="3693"/>
              <a:ext cx="23" cy="59"/>
            </a:xfrm>
            <a:custGeom>
              <a:avLst/>
              <a:gdLst>
                <a:gd name="T0" fmla="*/ 137 w 137"/>
                <a:gd name="T1" fmla="*/ 7 h 357"/>
                <a:gd name="T2" fmla="*/ 79 w 137"/>
                <a:gd name="T3" fmla="*/ 4 h 357"/>
                <a:gd name="T4" fmla="*/ 21 w 137"/>
                <a:gd name="T5" fmla="*/ 0 h 357"/>
                <a:gd name="T6" fmla="*/ 0 w 137"/>
                <a:gd name="T7" fmla="*/ 350 h 357"/>
                <a:gd name="T8" fmla="*/ 58 w 137"/>
                <a:gd name="T9" fmla="*/ 353 h 357"/>
                <a:gd name="T10" fmla="*/ 116 w 137"/>
                <a:gd name="T11" fmla="*/ 357 h 357"/>
                <a:gd name="T12" fmla="*/ 137 w 137"/>
                <a:gd name="T13" fmla="*/ 7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357"/>
                <a:gd name="T23" fmla="*/ 137 w 137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357">
                  <a:moveTo>
                    <a:pt x="137" y="7"/>
                  </a:moveTo>
                  <a:lnTo>
                    <a:pt x="79" y="4"/>
                  </a:lnTo>
                  <a:lnTo>
                    <a:pt x="21" y="0"/>
                  </a:lnTo>
                  <a:lnTo>
                    <a:pt x="0" y="350"/>
                  </a:lnTo>
                  <a:lnTo>
                    <a:pt x="58" y="353"/>
                  </a:lnTo>
                  <a:lnTo>
                    <a:pt x="116" y="357"/>
                  </a:lnTo>
                  <a:lnTo>
                    <a:pt x="137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11" name="Freeform 929"/>
            <p:cNvSpPr>
              <a:spLocks/>
            </p:cNvSpPr>
            <p:nvPr/>
          </p:nvSpPr>
          <p:spPr bwMode="auto">
            <a:xfrm>
              <a:off x="1179" y="3751"/>
              <a:ext cx="10" cy="1"/>
            </a:xfrm>
            <a:custGeom>
              <a:avLst/>
              <a:gdLst>
                <a:gd name="T0" fmla="*/ 58 w 58"/>
                <a:gd name="T1" fmla="*/ 3 h 7"/>
                <a:gd name="T2" fmla="*/ 0 w 58"/>
                <a:gd name="T3" fmla="*/ 0 h 7"/>
                <a:gd name="T4" fmla="*/ 0 w 58"/>
                <a:gd name="T5" fmla="*/ 7 h 7"/>
                <a:gd name="T6" fmla="*/ 58 w 58"/>
                <a:gd name="T7" fmla="*/ 3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7"/>
                <a:gd name="T14" fmla="*/ 58 w 58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7">
                  <a:moveTo>
                    <a:pt x="58" y="3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12" name="Line 930"/>
            <p:cNvSpPr>
              <a:spLocks noChangeShapeType="1"/>
            </p:cNvSpPr>
            <p:nvPr/>
          </p:nvSpPr>
          <p:spPr bwMode="auto">
            <a:xfrm>
              <a:off x="1179" y="375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13" name="Freeform 931"/>
            <p:cNvSpPr>
              <a:spLocks/>
            </p:cNvSpPr>
            <p:nvPr/>
          </p:nvSpPr>
          <p:spPr bwMode="auto">
            <a:xfrm>
              <a:off x="1179" y="3751"/>
              <a:ext cx="23" cy="60"/>
            </a:xfrm>
            <a:custGeom>
              <a:avLst/>
              <a:gdLst>
                <a:gd name="T0" fmla="*/ 116 w 137"/>
                <a:gd name="T1" fmla="*/ 0 h 356"/>
                <a:gd name="T2" fmla="*/ 58 w 137"/>
                <a:gd name="T3" fmla="*/ 3 h 356"/>
                <a:gd name="T4" fmla="*/ 0 w 137"/>
                <a:gd name="T5" fmla="*/ 7 h 356"/>
                <a:gd name="T6" fmla="*/ 21 w 137"/>
                <a:gd name="T7" fmla="*/ 356 h 356"/>
                <a:gd name="T8" fmla="*/ 79 w 137"/>
                <a:gd name="T9" fmla="*/ 353 h 356"/>
                <a:gd name="T10" fmla="*/ 137 w 137"/>
                <a:gd name="T11" fmla="*/ 350 h 356"/>
                <a:gd name="T12" fmla="*/ 116 w 137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356"/>
                <a:gd name="T23" fmla="*/ 137 w 137"/>
                <a:gd name="T24" fmla="*/ 356 h 3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356">
                  <a:moveTo>
                    <a:pt x="116" y="0"/>
                  </a:moveTo>
                  <a:lnTo>
                    <a:pt x="58" y="3"/>
                  </a:lnTo>
                  <a:lnTo>
                    <a:pt x="0" y="7"/>
                  </a:lnTo>
                  <a:lnTo>
                    <a:pt x="21" y="356"/>
                  </a:lnTo>
                  <a:lnTo>
                    <a:pt x="79" y="353"/>
                  </a:lnTo>
                  <a:lnTo>
                    <a:pt x="137" y="35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14" name="Freeform 932"/>
            <p:cNvSpPr>
              <a:spLocks/>
            </p:cNvSpPr>
            <p:nvPr/>
          </p:nvSpPr>
          <p:spPr bwMode="auto">
            <a:xfrm>
              <a:off x="1179" y="3751"/>
              <a:ext cx="23" cy="60"/>
            </a:xfrm>
            <a:custGeom>
              <a:avLst/>
              <a:gdLst>
                <a:gd name="T0" fmla="*/ 116 w 137"/>
                <a:gd name="T1" fmla="*/ 0 h 356"/>
                <a:gd name="T2" fmla="*/ 58 w 137"/>
                <a:gd name="T3" fmla="*/ 3 h 356"/>
                <a:gd name="T4" fmla="*/ 0 w 137"/>
                <a:gd name="T5" fmla="*/ 7 h 356"/>
                <a:gd name="T6" fmla="*/ 21 w 137"/>
                <a:gd name="T7" fmla="*/ 356 h 356"/>
                <a:gd name="T8" fmla="*/ 79 w 137"/>
                <a:gd name="T9" fmla="*/ 353 h 356"/>
                <a:gd name="T10" fmla="*/ 137 w 137"/>
                <a:gd name="T11" fmla="*/ 350 h 356"/>
                <a:gd name="T12" fmla="*/ 116 w 137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356"/>
                <a:gd name="T23" fmla="*/ 137 w 137"/>
                <a:gd name="T24" fmla="*/ 356 h 3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356">
                  <a:moveTo>
                    <a:pt x="116" y="0"/>
                  </a:moveTo>
                  <a:lnTo>
                    <a:pt x="58" y="3"/>
                  </a:lnTo>
                  <a:lnTo>
                    <a:pt x="0" y="7"/>
                  </a:lnTo>
                  <a:lnTo>
                    <a:pt x="21" y="356"/>
                  </a:lnTo>
                  <a:lnTo>
                    <a:pt x="79" y="353"/>
                  </a:lnTo>
                  <a:lnTo>
                    <a:pt x="137" y="350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15" name="Freeform 933"/>
            <p:cNvSpPr>
              <a:spLocks/>
            </p:cNvSpPr>
            <p:nvPr/>
          </p:nvSpPr>
          <p:spPr bwMode="auto">
            <a:xfrm>
              <a:off x="1183" y="3810"/>
              <a:ext cx="9" cy="2"/>
            </a:xfrm>
            <a:custGeom>
              <a:avLst/>
              <a:gdLst>
                <a:gd name="T0" fmla="*/ 58 w 58"/>
                <a:gd name="T1" fmla="*/ 0 h 11"/>
                <a:gd name="T2" fmla="*/ 0 w 58"/>
                <a:gd name="T3" fmla="*/ 3 h 11"/>
                <a:gd name="T4" fmla="*/ 2 w 58"/>
                <a:gd name="T5" fmla="*/ 11 h 11"/>
                <a:gd name="T6" fmla="*/ 58 w 58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58" y="0"/>
                  </a:moveTo>
                  <a:lnTo>
                    <a:pt x="0" y="3"/>
                  </a:lnTo>
                  <a:lnTo>
                    <a:pt x="2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16" name="Line 934"/>
            <p:cNvSpPr>
              <a:spLocks noChangeShapeType="1"/>
            </p:cNvSpPr>
            <p:nvPr/>
          </p:nvSpPr>
          <p:spPr bwMode="auto">
            <a:xfrm>
              <a:off x="1183" y="381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17" name="Freeform 935"/>
            <p:cNvSpPr>
              <a:spLocks/>
            </p:cNvSpPr>
            <p:nvPr/>
          </p:nvSpPr>
          <p:spPr bwMode="auto">
            <a:xfrm>
              <a:off x="1183" y="3808"/>
              <a:ext cx="30" cy="61"/>
            </a:xfrm>
            <a:custGeom>
              <a:avLst/>
              <a:gdLst>
                <a:gd name="T0" fmla="*/ 113 w 179"/>
                <a:gd name="T1" fmla="*/ 0 h 364"/>
                <a:gd name="T2" fmla="*/ 56 w 179"/>
                <a:gd name="T3" fmla="*/ 11 h 364"/>
                <a:gd name="T4" fmla="*/ 0 w 179"/>
                <a:gd name="T5" fmla="*/ 22 h 364"/>
                <a:gd name="T6" fmla="*/ 65 w 179"/>
                <a:gd name="T7" fmla="*/ 364 h 364"/>
                <a:gd name="T8" fmla="*/ 122 w 179"/>
                <a:gd name="T9" fmla="*/ 353 h 364"/>
                <a:gd name="T10" fmla="*/ 179 w 179"/>
                <a:gd name="T11" fmla="*/ 342 h 364"/>
                <a:gd name="T12" fmla="*/ 113 w 179"/>
                <a:gd name="T13" fmla="*/ 0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113" y="0"/>
                  </a:moveTo>
                  <a:lnTo>
                    <a:pt x="56" y="11"/>
                  </a:lnTo>
                  <a:lnTo>
                    <a:pt x="0" y="22"/>
                  </a:lnTo>
                  <a:lnTo>
                    <a:pt x="65" y="364"/>
                  </a:lnTo>
                  <a:lnTo>
                    <a:pt x="122" y="353"/>
                  </a:lnTo>
                  <a:lnTo>
                    <a:pt x="179" y="342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18" name="Freeform 936"/>
            <p:cNvSpPr>
              <a:spLocks/>
            </p:cNvSpPr>
            <p:nvPr/>
          </p:nvSpPr>
          <p:spPr bwMode="auto">
            <a:xfrm>
              <a:off x="1183" y="3808"/>
              <a:ext cx="30" cy="61"/>
            </a:xfrm>
            <a:custGeom>
              <a:avLst/>
              <a:gdLst>
                <a:gd name="T0" fmla="*/ 113 w 179"/>
                <a:gd name="T1" fmla="*/ 0 h 364"/>
                <a:gd name="T2" fmla="*/ 56 w 179"/>
                <a:gd name="T3" fmla="*/ 11 h 364"/>
                <a:gd name="T4" fmla="*/ 0 w 179"/>
                <a:gd name="T5" fmla="*/ 22 h 364"/>
                <a:gd name="T6" fmla="*/ 65 w 179"/>
                <a:gd name="T7" fmla="*/ 364 h 364"/>
                <a:gd name="T8" fmla="*/ 122 w 179"/>
                <a:gd name="T9" fmla="*/ 353 h 364"/>
                <a:gd name="T10" fmla="*/ 179 w 179"/>
                <a:gd name="T11" fmla="*/ 342 h 364"/>
                <a:gd name="T12" fmla="*/ 113 w 179"/>
                <a:gd name="T13" fmla="*/ 0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113" y="0"/>
                  </a:moveTo>
                  <a:lnTo>
                    <a:pt x="56" y="11"/>
                  </a:lnTo>
                  <a:lnTo>
                    <a:pt x="0" y="22"/>
                  </a:lnTo>
                  <a:lnTo>
                    <a:pt x="65" y="364"/>
                  </a:lnTo>
                  <a:lnTo>
                    <a:pt x="122" y="353"/>
                  </a:lnTo>
                  <a:lnTo>
                    <a:pt x="179" y="342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19" name="Freeform 937"/>
            <p:cNvSpPr>
              <a:spLocks/>
            </p:cNvSpPr>
            <p:nvPr/>
          </p:nvSpPr>
          <p:spPr bwMode="auto">
            <a:xfrm>
              <a:off x="1194" y="3867"/>
              <a:ext cx="9" cy="3"/>
            </a:xfrm>
            <a:custGeom>
              <a:avLst/>
              <a:gdLst>
                <a:gd name="T0" fmla="*/ 57 w 57"/>
                <a:gd name="T1" fmla="*/ 0 h 19"/>
                <a:gd name="T2" fmla="*/ 0 w 57"/>
                <a:gd name="T3" fmla="*/ 11 h 19"/>
                <a:gd name="T4" fmla="*/ 2 w 57"/>
                <a:gd name="T5" fmla="*/ 19 h 19"/>
                <a:gd name="T6" fmla="*/ 57 w 57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9"/>
                <a:gd name="T14" fmla="*/ 57 w 57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9">
                  <a:moveTo>
                    <a:pt x="57" y="0"/>
                  </a:moveTo>
                  <a:lnTo>
                    <a:pt x="0" y="11"/>
                  </a:lnTo>
                  <a:lnTo>
                    <a:pt x="2" y="19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20" name="Line 938"/>
            <p:cNvSpPr>
              <a:spLocks noChangeShapeType="1"/>
            </p:cNvSpPr>
            <p:nvPr/>
          </p:nvSpPr>
          <p:spPr bwMode="auto">
            <a:xfrm>
              <a:off x="1194" y="386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21" name="Freeform 939"/>
            <p:cNvSpPr>
              <a:spLocks/>
            </p:cNvSpPr>
            <p:nvPr/>
          </p:nvSpPr>
          <p:spPr bwMode="auto">
            <a:xfrm>
              <a:off x="1194" y="3864"/>
              <a:ext cx="37" cy="61"/>
            </a:xfrm>
            <a:custGeom>
              <a:avLst/>
              <a:gdLst>
                <a:gd name="T0" fmla="*/ 110 w 220"/>
                <a:gd name="T1" fmla="*/ 0 h 365"/>
                <a:gd name="T2" fmla="*/ 55 w 220"/>
                <a:gd name="T3" fmla="*/ 19 h 365"/>
                <a:gd name="T4" fmla="*/ 0 w 220"/>
                <a:gd name="T5" fmla="*/ 38 h 365"/>
                <a:gd name="T6" fmla="*/ 111 w 220"/>
                <a:gd name="T7" fmla="*/ 365 h 365"/>
                <a:gd name="T8" fmla="*/ 165 w 220"/>
                <a:gd name="T9" fmla="*/ 346 h 365"/>
                <a:gd name="T10" fmla="*/ 220 w 220"/>
                <a:gd name="T11" fmla="*/ 327 h 365"/>
                <a:gd name="T12" fmla="*/ 110 w 220"/>
                <a:gd name="T13" fmla="*/ 0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365"/>
                <a:gd name="T23" fmla="*/ 220 w 220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365">
                  <a:moveTo>
                    <a:pt x="110" y="0"/>
                  </a:moveTo>
                  <a:lnTo>
                    <a:pt x="55" y="19"/>
                  </a:lnTo>
                  <a:lnTo>
                    <a:pt x="0" y="38"/>
                  </a:lnTo>
                  <a:lnTo>
                    <a:pt x="111" y="365"/>
                  </a:lnTo>
                  <a:lnTo>
                    <a:pt x="165" y="346"/>
                  </a:lnTo>
                  <a:lnTo>
                    <a:pt x="220" y="32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22" name="Freeform 940"/>
            <p:cNvSpPr>
              <a:spLocks/>
            </p:cNvSpPr>
            <p:nvPr/>
          </p:nvSpPr>
          <p:spPr bwMode="auto">
            <a:xfrm>
              <a:off x="1194" y="3864"/>
              <a:ext cx="37" cy="61"/>
            </a:xfrm>
            <a:custGeom>
              <a:avLst/>
              <a:gdLst>
                <a:gd name="T0" fmla="*/ 110 w 220"/>
                <a:gd name="T1" fmla="*/ 0 h 365"/>
                <a:gd name="T2" fmla="*/ 55 w 220"/>
                <a:gd name="T3" fmla="*/ 19 h 365"/>
                <a:gd name="T4" fmla="*/ 0 w 220"/>
                <a:gd name="T5" fmla="*/ 38 h 365"/>
                <a:gd name="T6" fmla="*/ 111 w 220"/>
                <a:gd name="T7" fmla="*/ 365 h 365"/>
                <a:gd name="T8" fmla="*/ 165 w 220"/>
                <a:gd name="T9" fmla="*/ 346 h 365"/>
                <a:gd name="T10" fmla="*/ 220 w 220"/>
                <a:gd name="T11" fmla="*/ 327 h 365"/>
                <a:gd name="T12" fmla="*/ 110 w 220"/>
                <a:gd name="T13" fmla="*/ 0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365"/>
                <a:gd name="T23" fmla="*/ 220 w 220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365">
                  <a:moveTo>
                    <a:pt x="110" y="0"/>
                  </a:moveTo>
                  <a:lnTo>
                    <a:pt x="55" y="19"/>
                  </a:lnTo>
                  <a:lnTo>
                    <a:pt x="0" y="38"/>
                  </a:lnTo>
                  <a:lnTo>
                    <a:pt x="111" y="365"/>
                  </a:lnTo>
                  <a:lnTo>
                    <a:pt x="165" y="346"/>
                  </a:lnTo>
                  <a:lnTo>
                    <a:pt x="220" y="327"/>
                  </a:lnTo>
                  <a:lnTo>
                    <a:pt x="11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23" name="Freeform 941"/>
            <p:cNvSpPr>
              <a:spLocks/>
            </p:cNvSpPr>
            <p:nvPr/>
          </p:nvSpPr>
          <p:spPr bwMode="auto">
            <a:xfrm>
              <a:off x="1213" y="3922"/>
              <a:ext cx="9" cy="4"/>
            </a:xfrm>
            <a:custGeom>
              <a:avLst/>
              <a:gdLst>
                <a:gd name="T0" fmla="*/ 54 w 54"/>
                <a:gd name="T1" fmla="*/ 0 h 27"/>
                <a:gd name="T2" fmla="*/ 0 w 54"/>
                <a:gd name="T3" fmla="*/ 19 h 27"/>
                <a:gd name="T4" fmla="*/ 3 w 54"/>
                <a:gd name="T5" fmla="*/ 27 h 27"/>
                <a:gd name="T6" fmla="*/ 54 w 54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7"/>
                <a:gd name="T14" fmla="*/ 54 w 54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7">
                  <a:moveTo>
                    <a:pt x="54" y="0"/>
                  </a:moveTo>
                  <a:lnTo>
                    <a:pt x="0" y="19"/>
                  </a:lnTo>
                  <a:lnTo>
                    <a:pt x="3" y="2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24" name="Line 942"/>
            <p:cNvSpPr>
              <a:spLocks noChangeShapeType="1"/>
            </p:cNvSpPr>
            <p:nvPr/>
          </p:nvSpPr>
          <p:spPr bwMode="auto">
            <a:xfrm>
              <a:off x="1213" y="392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25" name="Freeform 943"/>
            <p:cNvSpPr>
              <a:spLocks/>
            </p:cNvSpPr>
            <p:nvPr/>
          </p:nvSpPr>
          <p:spPr bwMode="auto">
            <a:xfrm>
              <a:off x="1213" y="3917"/>
              <a:ext cx="44" cy="60"/>
            </a:xfrm>
            <a:custGeom>
              <a:avLst/>
              <a:gdLst>
                <a:gd name="T0" fmla="*/ 103 w 261"/>
                <a:gd name="T1" fmla="*/ 0 h 359"/>
                <a:gd name="T2" fmla="*/ 51 w 261"/>
                <a:gd name="T3" fmla="*/ 27 h 359"/>
                <a:gd name="T4" fmla="*/ 0 w 261"/>
                <a:gd name="T5" fmla="*/ 54 h 359"/>
                <a:gd name="T6" fmla="*/ 158 w 261"/>
                <a:gd name="T7" fmla="*/ 359 h 359"/>
                <a:gd name="T8" fmla="*/ 210 w 261"/>
                <a:gd name="T9" fmla="*/ 332 h 359"/>
                <a:gd name="T10" fmla="*/ 261 w 261"/>
                <a:gd name="T11" fmla="*/ 306 h 359"/>
                <a:gd name="T12" fmla="*/ 103 w 261"/>
                <a:gd name="T13" fmla="*/ 0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1"/>
                <a:gd name="T22" fmla="*/ 0 h 359"/>
                <a:gd name="T23" fmla="*/ 261 w 261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1" h="359">
                  <a:moveTo>
                    <a:pt x="103" y="0"/>
                  </a:moveTo>
                  <a:lnTo>
                    <a:pt x="51" y="27"/>
                  </a:lnTo>
                  <a:lnTo>
                    <a:pt x="0" y="54"/>
                  </a:lnTo>
                  <a:lnTo>
                    <a:pt x="158" y="359"/>
                  </a:lnTo>
                  <a:lnTo>
                    <a:pt x="210" y="332"/>
                  </a:lnTo>
                  <a:lnTo>
                    <a:pt x="261" y="30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26" name="Freeform 944"/>
            <p:cNvSpPr>
              <a:spLocks/>
            </p:cNvSpPr>
            <p:nvPr/>
          </p:nvSpPr>
          <p:spPr bwMode="auto">
            <a:xfrm>
              <a:off x="1213" y="3917"/>
              <a:ext cx="44" cy="60"/>
            </a:xfrm>
            <a:custGeom>
              <a:avLst/>
              <a:gdLst>
                <a:gd name="T0" fmla="*/ 103 w 261"/>
                <a:gd name="T1" fmla="*/ 0 h 359"/>
                <a:gd name="T2" fmla="*/ 51 w 261"/>
                <a:gd name="T3" fmla="*/ 27 h 359"/>
                <a:gd name="T4" fmla="*/ 0 w 261"/>
                <a:gd name="T5" fmla="*/ 54 h 359"/>
                <a:gd name="T6" fmla="*/ 158 w 261"/>
                <a:gd name="T7" fmla="*/ 359 h 359"/>
                <a:gd name="T8" fmla="*/ 210 w 261"/>
                <a:gd name="T9" fmla="*/ 332 h 359"/>
                <a:gd name="T10" fmla="*/ 261 w 261"/>
                <a:gd name="T11" fmla="*/ 306 h 359"/>
                <a:gd name="T12" fmla="*/ 103 w 261"/>
                <a:gd name="T13" fmla="*/ 0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1"/>
                <a:gd name="T22" fmla="*/ 0 h 359"/>
                <a:gd name="T23" fmla="*/ 261 w 261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1" h="359">
                  <a:moveTo>
                    <a:pt x="103" y="0"/>
                  </a:moveTo>
                  <a:lnTo>
                    <a:pt x="51" y="27"/>
                  </a:lnTo>
                  <a:lnTo>
                    <a:pt x="0" y="54"/>
                  </a:lnTo>
                  <a:lnTo>
                    <a:pt x="158" y="359"/>
                  </a:lnTo>
                  <a:lnTo>
                    <a:pt x="210" y="332"/>
                  </a:lnTo>
                  <a:lnTo>
                    <a:pt x="261" y="306"/>
                  </a:lnTo>
                  <a:lnTo>
                    <a:pt x="10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27" name="Freeform 945"/>
            <p:cNvSpPr>
              <a:spLocks/>
            </p:cNvSpPr>
            <p:nvPr/>
          </p:nvSpPr>
          <p:spPr bwMode="auto">
            <a:xfrm>
              <a:off x="1240" y="3972"/>
              <a:ext cx="8" cy="6"/>
            </a:xfrm>
            <a:custGeom>
              <a:avLst/>
              <a:gdLst>
                <a:gd name="T0" fmla="*/ 52 w 52"/>
                <a:gd name="T1" fmla="*/ 0 h 36"/>
                <a:gd name="T2" fmla="*/ 0 w 52"/>
                <a:gd name="T3" fmla="*/ 27 h 36"/>
                <a:gd name="T4" fmla="*/ 6 w 52"/>
                <a:gd name="T5" fmla="*/ 36 h 36"/>
                <a:gd name="T6" fmla="*/ 52 w 52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6"/>
                <a:gd name="T14" fmla="*/ 52 w 52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6">
                  <a:moveTo>
                    <a:pt x="52" y="0"/>
                  </a:moveTo>
                  <a:lnTo>
                    <a:pt x="0" y="27"/>
                  </a:lnTo>
                  <a:lnTo>
                    <a:pt x="6" y="3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28" name="Line 946"/>
            <p:cNvSpPr>
              <a:spLocks noChangeShapeType="1"/>
            </p:cNvSpPr>
            <p:nvPr/>
          </p:nvSpPr>
          <p:spPr bwMode="auto">
            <a:xfrm>
              <a:off x="1240" y="39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29" name="Freeform 947"/>
            <p:cNvSpPr>
              <a:spLocks/>
            </p:cNvSpPr>
            <p:nvPr/>
          </p:nvSpPr>
          <p:spPr bwMode="auto">
            <a:xfrm>
              <a:off x="1240" y="3966"/>
              <a:ext cx="51" cy="58"/>
            </a:xfrm>
            <a:custGeom>
              <a:avLst/>
              <a:gdLst>
                <a:gd name="T0" fmla="*/ 91 w 302"/>
                <a:gd name="T1" fmla="*/ 0 h 344"/>
                <a:gd name="T2" fmla="*/ 46 w 302"/>
                <a:gd name="T3" fmla="*/ 35 h 344"/>
                <a:gd name="T4" fmla="*/ 0 w 302"/>
                <a:gd name="T5" fmla="*/ 71 h 344"/>
                <a:gd name="T6" fmla="*/ 210 w 302"/>
                <a:gd name="T7" fmla="*/ 344 h 344"/>
                <a:gd name="T8" fmla="*/ 256 w 302"/>
                <a:gd name="T9" fmla="*/ 308 h 344"/>
                <a:gd name="T10" fmla="*/ 302 w 302"/>
                <a:gd name="T11" fmla="*/ 272 h 344"/>
                <a:gd name="T12" fmla="*/ 91 w 302"/>
                <a:gd name="T13" fmla="*/ 0 h 3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4"/>
                <a:gd name="T23" fmla="*/ 302 w 302"/>
                <a:gd name="T24" fmla="*/ 344 h 3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4">
                  <a:moveTo>
                    <a:pt x="91" y="0"/>
                  </a:moveTo>
                  <a:lnTo>
                    <a:pt x="46" y="35"/>
                  </a:lnTo>
                  <a:lnTo>
                    <a:pt x="0" y="71"/>
                  </a:lnTo>
                  <a:lnTo>
                    <a:pt x="210" y="344"/>
                  </a:lnTo>
                  <a:lnTo>
                    <a:pt x="256" y="308"/>
                  </a:lnTo>
                  <a:lnTo>
                    <a:pt x="302" y="272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0" name="Freeform 948"/>
            <p:cNvSpPr>
              <a:spLocks/>
            </p:cNvSpPr>
            <p:nvPr/>
          </p:nvSpPr>
          <p:spPr bwMode="auto">
            <a:xfrm>
              <a:off x="1240" y="3966"/>
              <a:ext cx="51" cy="58"/>
            </a:xfrm>
            <a:custGeom>
              <a:avLst/>
              <a:gdLst>
                <a:gd name="T0" fmla="*/ 91 w 302"/>
                <a:gd name="T1" fmla="*/ 0 h 344"/>
                <a:gd name="T2" fmla="*/ 46 w 302"/>
                <a:gd name="T3" fmla="*/ 35 h 344"/>
                <a:gd name="T4" fmla="*/ 0 w 302"/>
                <a:gd name="T5" fmla="*/ 71 h 344"/>
                <a:gd name="T6" fmla="*/ 210 w 302"/>
                <a:gd name="T7" fmla="*/ 344 h 344"/>
                <a:gd name="T8" fmla="*/ 256 w 302"/>
                <a:gd name="T9" fmla="*/ 308 h 344"/>
                <a:gd name="T10" fmla="*/ 302 w 302"/>
                <a:gd name="T11" fmla="*/ 272 h 344"/>
                <a:gd name="T12" fmla="*/ 91 w 302"/>
                <a:gd name="T13" fmla="*/ 0 h 3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4"/>
                <a:gd name="T23" fmla="*/ 302 w 302"/>
                <a:gd name="T24" fmla="*/ 344 h 3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4">
                  <a:moveTo>
                    <a:pt x="91" y="0"/>
                  </a:moveTo>
                  <a:lnTo>
                    <a:pt x="46" y="35"/>
                  </a:lnTo>
                  <a:lnTo>
                    <a:pt x="0" y="71"/>
                  </a:lnTo>
                  <a:lnTo>
                    <a:pt x="210" y="344"/>
                  </a:lnTo>
                  <a:lnTo>
                    <a:pt x="256" y="308"/>
                  </a:lnTo>
                  <a:lnTo>
                    <a:pt x="302" y="272"/>
                  </a:lnTo>
                  <a:lnTo>
                    <a:pt x="9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1" name="Freeform 949"/>
            <p:cNvSpPr>
              <a:spLocks/>
            </p:cNvSpPr>
            <p:nvPr/>
          </p:nvSpPr>
          <p:spPr bwMode="auto">
            <a:xfrm>
              <a:off x="1276" y="4018"/>
              <a:ext cx="7" cy="7"/>
            </a:xfrm>
            <a:custGeom>
              <a:avLst/>
              <a:gdLst>
                <a:gd name="T0" fmla="*/ 46 w 46"/>
                <a:gd name="T1" fmla="*/ 0 h 45"/>
                <a:gd name="T2" fmla="*/ 0 w 46"/>
                <a:gd name="T3" fmla="*/ 36 h 45"/>
                <a:gd name="T4" fmla="*/ 8 w 46"/>
                <a:gd name="T5" fmla="*/ 45 h 45"/>
                <a:gd name="T6" fmla="*/ 46 w 46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46" y="0"/>
                  </a:moveTo>
                  <a:lnTo>
                    <a:pt x="0" y="36"/>
                  </a:lnTo>
                  <a:lnTo>
                    <a:pt x="8" y="45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2" name="Line 950"/>
            <p:cNvSpPr>
              <a:spLocks noChangeShapeType="1"/>
            </p:cNvSpPr>
            <p:nvPr/>
          </p:nvSpPr>
          <p:spPr bwMode="auto">
            <a:xfrm>
              <a:off x="1276" y="402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3" name="Freeform 951"/>
            <p:cNvSpPr>
              <a:spLocks/>
            </p:cNvSpPr>
            <p:nvPr/>
          </p:nvSpPr>
          <p:spPr bwMode="auto">
            <a:xfrm>
              <a:off x="1277" y="4010"/>
              <a:ext cx="58" cy="53"/>
            </a:xfrm>
            <a:custGeom>
              <a:avLst/>
              <a:gdLst>
                <a:gd name="T0" fmla="*/ 76 w 347"/>
                <a:gd name="T1" fmla="*/ 0 h 317"/>
                <a:gd name="T2" fmla="*/ 38 w 347"/>
                <a:gd name="T3" fmla="*/ 44 h 317"/>
                <a:gd name="T4" fmla="*/ 0 w 347"/>
                <a:gd name="T5" fmla="*/ 89 h 317"/>
                <a:gd name="T6" fmla="*/ 271 w 347"/>
                <a:gd name="T7" fmla="*/ 317 h 317"/>
                <a:gd name="T8" fmla="*/ 309 w 347"/>
                <a:gd name="T9" fmla="*/ 272 h 317"/>
                <a:gd name="T10" fmla="*/ 347 w 347"/>
                <a:gd name="T11" fmla="*/ 228 h 317"/>
                <a:gd name="T12" fmla="*/ 76 w 347"/>
                <a:gd name="T13" fmla="*/ 0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7"/>
                <a:gd name="T22" fmla="*/ 0 h 317"/>
                <a:gd name="T23" fmla="*/ 347 w 347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7" h="317">
                  <a:moveTo>
                    <a:pt x="76" y="0"/>
                  </a:moveTo>
                  <a:lnTo>
                    <a:pt x="38" y="44"/>
                  </a:lnTo>
                  <a:lnTo>
                    <a:pt x="0" y="89"/>
                  </a:lnTo>
                  <a:lnTo>
                    <a:pt x="271" y="317"/>
                  </a:lnTo>
                  <a:lnTo>
                    <a:pt x="309" y="272"/>
                  </a:lnTo>
                  <a:lnTo>
                    <a:pt x="347" y="228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4" name="Freeform 952"/>
            <p:cNvSpPr>
              <a:spLocks/>
            </p:cNvSpPr>
            <p:nvPr/>
          </p:nvSpPr>
          <p:spPr bwMode="auto">
            <a:xfrm>
              <a:off x="1277" y="4010"/>
              <a:ext cx="58" cy="53"/>
            </a:xfrm>
            <a:custGeom>
              <a:avLst/>
              <a:gdLst>
                <a:gd name="T0" fmla="*/ 76 w 347"/>
                <a:gd name="T1" fmla="*/ 0 h 317"/>
                <a:gd name="T2" fmla="*/ 38 w 347"/>
                <a:gd name="T3" fmla="*/ 44 h 317"/>
                <a:gd name="T4" fmla="*/ 0 w 347"/>
                <a:gd name="T5" fmla="*/ 89 h 317"/>
                <a:gd name="T6" fmla="*/ 271 w 347"/>
                <a:gd name="T7" fmla="*/ 317 h 317"/>
                <a:gd name="T8" fmla="*/ 309 w 347"/>
                <a:gd name="T9" fmla="*/ 272 h 317"/>
                <a:gd name="T10" fmla="*/ 347 w 347"/>
                <a:gd name="T11" fmla="*/ 228 h 317"/>
                <a:gd name="T12" fmla="*/ 76 w 347"/>
                <a:gd name="T13" fmla="*/ 0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7"/>
                <a:gd name="T22" fmla="*/ 0 h 317"/>
                <a:gd name="T23" fmla="*/ 347 w 347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7" h="317">
                  <a:moveTo>
                    <a:pt x="76" y="0"/>
                  </a:moveTo>
                  <a:lnTo>
                    <a:pt x="38" y="44"/>
                  </a:lnTo>
                  <a:lnTo>
                    <a:pt x="0" y="89"/>
                  </a:lnTo>
                  <a:lnTo>
                    <a:pt x="271" y="317"/>
                  </a:lnTo>
                  <a:lnTo>
                    <a:pt x="309" y="272"/>
                  </a:lnTo>
                  <a:lnTo>
                    <a:pt x="347" y="228"/>
                  </a:lnTo>
                  <a:lnTo>
                    <a:pt x="7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5" name="Freeform 953"/>
            <p:cNvSpPr>
              <a:spLocks/>
            </p:cNvSpPr>
            <p:nvPr/>
          </p:nvSpPr>
          <p:spPr bwMode="auto">
            <a:xfrm>
              <a:off x="1322" y="4056"/>
              <a:ext cx="6" cy="9"/>
            </a:xfrm>
            <a:custGeom>
              <a:avLst/>
              <a:gdLst>
                <a:gd name="T0" fmla="*/ 38 w 38"/>
                <a:gd name="T1" fmla="*/ 0 h 53"/>
                <a:gd name="T2" fmla="*/ 0 w 38"/>
                <a:gd name="T3" fmla="*/ 45 h 53"/>
                <a:gd name="T4" fmla="*/ 6 w 38"/>
                <a:gd name="T5" fmla="*/ 48 h 53"/>
                <a:gd name="T6" fmla="*/ 13 w 38"/>
                <a:gd name="T7" fmla="*/ 53 h 53"/>
                <a:gd name="T8" fmla="*/ 38 w 38"/>
                <a:gd name="T9" fmla="*/ 0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3"/>
                <a:gd name="T17" fmla="*/ 38 w 38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3">
                  <a:moveTo>
                    <a:pt x="38" y="0"/>
                  </a:moveTo>
                  <a:lnTo>
                    <a:pt x="0" y="45"/>
                  </a:lnTo>
                  <a:lnTo>
                    <a:pt x="6" y="48"/>
                  </a:lnTo>
                  <a:lnTo>
                    <a:pt x="13" y="5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6" name="Freeform 954"/>
            <p:cNvSpPr>
              <a:spLocks/>
            </p:cNvSpPr>
            <p:nvPr/>
          </p:nvSpPr>
          <p:spPr bwMode="auto">
            <a:xfrm>
              <a:off x="1322" y="4063"/>
              <a:ext cx="2" cy="2"/>
            </a:xfrm>
            <a:custGeom>
              <a:avLst/>
              <a:gdLst>
                <a:gd name="T0" fmla="*/ 0 w 13"/>
                <a:gd name="T1" fmla="*/ 0 h 8"/>
                <a:gd name="T2" fmla="*/ 6 w 13"/>
                <a:gd name="T3" fmla="*/ 3 h 8"/>
                <a:gd name="T4" fmla="*/ 13 w 13"/>
                <a:gd name="T5" fmla="*/ 8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0" y="0"/>
                  </a:moveTo>
                  <a:lnTo>
                    <a:pt x="6" y="3"/>
                  </a:lnTo>
                  <a:lnTo>
                    <a:pt x="13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7" name="Freeform 955"/>
            <p:cNvSpPr>
              <a:spLocks/>
            </p:cNvSpPr>
            <p:nvPr/>
          </p:nvSpPr>
          <p:spPr bwMode="auto">
            <a:xfrm>
              <a:off x="1324" y="4047"/>
              <a:ext cx="63" cy="44"/>
            </a:xfrm>
            <a:custGeom>
              <a:avLst/>
              <a:gdLst>
                <a:gd name="T0" fmla="*/ 49 w 379"/>
                <a:gd name="T1" fmla="*/ 0 h 263"/>
                <a:gd name="T2" fmla="*/ 25 w 379"/>
                <a:gd name="T3" fmla="*/ 52 h 263"/>
                <a:gd name="T4" fmla="*/ 0 w 379"/>
                <a:gd name="T5" fmla="*/ 105 h 263"/>
                <a:gd name="T6" fmla="*/ 330 w 379"/>
                <a:gd name="T7" fmla="*/ 263 h 263"/>
                <a:gd name="T8" fmla="*/ 355 w 379"/>
                <a:gd name="T9" fmla="*/ 211 h 263"/>
                <a:gd name="T10" fmla="*/ 379 w 379"/>
                <a:gd name="T11" fmla="*/ 158 h 263"/>
                <a:gd name="T12" fmla="*/ 49 w 379"/>
                <a:gd name="T13" fmla="*/ 0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9"/>
                <a:gd name="T22" fmla="*/ 0 h 263"/>
                <a:gd name="T23" fmla="*/ 379 w 379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9" h="263">
                  <a:moveTo>
                    <a:pt x="49" y="0"/>
                  </a:moveTo>
                  <a:lnTo>
                    <a:pt x="25" y="52"/>
                  </a:lnTo>
                  <a:lnTo>
                    <a:pt x="0" y="105"/>
                  </a:lnTo>
                  <a:lnTo>
                    <a:pt x="330" y="263"/>
                  </a:lnTo>
                  <a:lnTo>
                    <a:pt x="355" y="211"/>
                  </a:lnTo>
                  <a:lnTo>
                    <a:pt x="379" y="158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8" name="Freeform 956"/>
            <p:cNvSpPr>
              <a:spLocks/>
            </p:cNvSpPr>
            <p:nvPr/>
          </p:nvSpPr>
          <p:spPr bwMode="auto">
            <a:xfrm>
              <a:off x="1324" y="4047"/>
              <a:ext cx="63" cy="44"/>
            </a:xfrm>
            <a:custGeom>
              <a:avLst/>
              <a:gdLst>
                <a:gd name="T0" fmla="*/ 49 w 379"/>
                <a:gd name="T1" fmla="*/ 0 h 263"/>
                <a:gd name="T2" fmla="*/ 25 w 379"/>
                <a:gd name="T3" fmla="*/ 52 h 263"/>
                <a:gd name="T4" fmla="*/ 0 w 379"/>
                <a:gd name="T5" fmla="*/ 105 h 263"/>
                <a:gd name="T6" fmla="*/ 330 w 379"/>
                <a:gd name="T7" fmla="*/ 263 h 263"/>
                <a:gd name="T8" fmla="*/ 355 w 379"/>
                <a:gd name="T9" fmla="*/ 211 h 263"/>
                <a:gd name="T10" fmla="*/ 379 w 379"/>
                <a:gd name="T11" fmla="*/ 158 h 263"/>
                <a:gd name="T12" fmla="*/ 49 w 379"/>
                <a:gd name="T13" fmla="*/ 0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9"/>
                <a:gd name="T22" fmla="*/ 0 h 263"/>
                <a:gd name="T23" fmla="*/ 379 w 379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9" h="263">
                  <a:moveTo>
                    <a:pt x="49" y="0"/>
                  </a:moveTo>
                  <a:lnTo>
                    <a:pt x="25" y="52"/>
                  </a:lnTo>
                  <a:lnTo>
                    <a:pt x="0" y="105"/>
                  </a:lnTo>
                  <a:lnTo>
                    <a:pt x="330" y="263"/>
                  </a:lnTo>
                  <a:lnTo>
                    <a:pt x="355" y="211"/>
                  </a:lnTo>
                  <a:lnTo>
                    <a:pt x="379" y="158"/>
                  </a:lnTo>
                  <a:lnTo>
                    <a:pt x="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9" name="Freeform 957"/>
            <p:cNvSpPr>
              <a:spLocks/>
            </p:cNvSpPr>
            <p:nvPr/>
          </p:nvSpPr>
          <p:spPr bwMode="auto">
            <a:xfrm>
              <a:off x="1379" y="4082"/>
              <a:ext cx="4" cy="10"/>
            </a:xfrm>
            <a:custGeom>
              <a:avLst/>
              <a:gdLst>
                <a:gd name="T0" fmla="*/ 25 w 25"/>
                <a:gd name="T1" fmla="*/ 0 h 56"/>
                <a:gd name="T2" fmla="*/ 0 w 25"/>
                <a:gd name="T3" fmla="*/ 52 h 56"/>
                <a:gd name="T4" fmla="*/ 6 w 25"/>
                <a:gd name="T5" fmla="*/ 54 h 56"/>
                <a:gd name="T6" fmla="*/ 16 w 25"/>
                <a:gd name="T7" fmla="*/ 56 h 56"/>
                <a:gd name="T8" fmla="*/ 25 w 25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56"/>
                <a:gd name="T17" fmla="*/ 25 w 2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56">
                  <a:moveTo>
                    <a:pt x="25" y="0"/>
                  </a:moveTo>
                  <a:lnTo>
                    <a:pt x="0" y="52"/>
                  </a:lnTo>
                  <a:lnTo>
                    <a:pt x="6" y="54"/>
                  </a:lnTo>
                  <a:lnTo>
                    <a:pt x="16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0" name="Freeform 958"/>
            <p:cNvSpPr>
              <a:spLocks/>
            </p:cNvSpPr>
            <p:nvPr/>
          </p:nvSpPr>
          <p:spPr bwMode="auto">
            <a:xfrm>
              <a:off x="1379" y="4091"/>
              <a:ext cx="3" cy="1"/>
            </a:xfrm>
            <a:custGeom>
              <a:avLst/>
              <a:gdLst>
                <a:gd name="T0" fmla="*/ 0 w 16"/>
                <a:gd name="T1" fmla="*/ 0 h 4"/>
                <a:gd name="T2" fmla="*/ 6 w 16"/>
                <a:gd name="T3" fmla="*/ 2 h 4"/>
                <a:gd name="T4" fmla="*/ 16 w 16"/>
                <a:gd name="T5" fmla="*/ 4 h 4"/>
                <a:gd name="T6" fmla="*/ 0 60000 65536"/>
                <a:gd name="T7" fmla="*/ 0 60000 65536"/>
                <a:gd name="T8" fmla="*/ 0 60000 65536"/>
                <a:gd name="T9" fmla="*/ 0 w 16"/>
                <a:gd name="T10" fmla="*/ 0 h 4"/>
                <a:gd name="T11" fmla="*/ 16 w 16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4">
                  <a:moveTo>
                    <a:pt x="0" y="0"/>
                  </a:moveTo>
                  <a:lnTo>
                    <a:pt x="6" y="2"/>
                  </a:lnTo>
                  <a:lnTo>
                    <a:pt x="16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1" name="Freeform 959"/>
            <p:cNvSpPr>
              <a:spLocks/>
            </p:cNvSpPr>
            <p:nvPr/>
          </p:nvSpPr>
          <p:spPr bwMode="auto">
            <a:xfrm>
              <a:off x="1382" y="4073"/>
              <a:ext cx="65" cy="28"/>
            </a:xfrm>
            <a:custGeom>
              <a:avLst/>
              <a:gdLst>
                <a:gd name="T0" fmla="*/ 18 w 392"/>
                <a:gd name="T1" fmla="*/ 0 h 171"/>
                <a:gd name="T2" fmla="*/ 9 w 392"/>
                <a:gd name="T3" fmla="*/ 57 h 171"/>
                <a:gd name="T4" fmla="*/ 0 w 392"/>
                <a:gd name="T5" fmla="*/ 113 h 171"/>
                <a:gd name="T6" fmla="*/ 374 w 392"/>
                <a:gd name="T7" fmla="*/ 171 h 171"/>
                <a:gd name="T8" fmla="*/ 383 w 392"/>
                <a:gd name="T9" fmla="*/ 114 h 171"/>
                <a:gd name="T10" fmla="*/ 392 w 392"/>
                <a:gd name="T11" fmla="*/ 58 h 171"/>
                <a:gd name="T12" fmla="*/ 18 w 392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2"/>
                <a:gd name="T22" fmla="*/ 0 h 171"/>
                <a:gd name="T23" fmla="*/ 392 w 392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2" h="171">
                  <a:moveTo>
                    <a:pt x="18" y="0"/>
                  </a:moveTo>
                  <a:lnTo>
                    <a:pt x="9" y="57"/>
                  </a:lnTo>
                  <a:lnTo>
                    <a:pt x="0" y="113"/>
                  </a:lnTo>
                  <a:lnTo>
                    <a:pt x="374" y="171"/>
                  </a:lnTo>
                  <a:lnTo>
                    <a:pt x="383" y="114"/>
                  </a:lnTo>
                  <a:lnTo>
                    <a:pt x="392" y="5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2" name="Freeform 960"/>
            <p:cNvSpPr>
              <a:spLocks/>
            </p:cNvSpPr>
            <p:nvPr/>
          </p:nvSpPr>
          <p:spPr bwMode="auto">
            <a:xfrm>
              <a:off x="1382" y="4073"/>
              <a:ext cx="65" cy="28"/>
            </a:xfrm>
            <a:custGeom>
              <a:avLst/>
              <a:gdLst>
                <a:gd name="T0" fmla="*/ 18 w 392"/>
                <a:gd name="T1" fmla="*/ 0 h 171"/>
                <a:gd name="T2" fmla="*/ 9 w 392"/>
                <a:gd name="T3" fmla="*/ 57 h 171"/>
                <a:gd name="T4" fmla="*/ 0 w 392"/>
                <a:gd name="T5" fmla="*/ 113 h 171"/>
                <a:gd name="T6" fmla="*/ 374 w 392"/>
                <a:gd name="T7" fmla="*/ 171 h 171"/>
                <a:gd name="T8" fmla="*/ 383 w 392"/>
                <a:gd name="T9" fmla="*/ 114 h 171"/>
                <a:gd name="T10" fmla="*/ 392 w 392"/>
                <a:gd name="T11" fmla="*/ 58 h 171"/>
                <a:gd name="T12" fmla="*/ 18 w 392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2"/>
                <a:gd name="T22" fmla="*/ 0 h 171"/>
                <a:gd name="T23" fmla="*/ 392 w 392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2" h="171">
                  <a:moveTo>
                    <a:pt x="18" y="0"/>
                  </a:moveTo>
                  <a:lnTo>
                    <a:pt x="9" y="57"/>
                  </a:lnTo>
                  <a:lnTo>
                    <a:pt x="0" y="113"/>
                  </a:lnTo>
                  <a:lnTo>
                    <a:pt x="374" y="171"/>
                  </a:lnTo>
                  <a:lnTo>
                    <a:pt x="383" y="114"/>
                  </a:lnTo>
                  <a:lnTo>
                    <a:pt x="392" y="58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3" name="Freeform 961"/>
            <p:cNvSpPr>
              <a:spLocks/>
            </p:cNvSpPr>
            <p:nvPr/>
          </p:nvSpPr>
          <p:spPr bwMode="auto">
            <a:xfrm>
              <a:off x="1444" y="4092"/>
              <a:ext cx="3" cy="10"/>
            </a:xfrm>
            <a:custGeom>
              <a:avLst/>
              <a:gdLst>
                <a:gd name="T0" fmla="*/ 9 w 18"/>
                <a:gd name="T1" fmla="*/ 0 h 58"/>
                <a:gd name="T2" fmla="*/ 0 w 18"/>
                <a:gd name="T3" fmla="*/ 57 h 58"/>
                <a:gd name="T4" fmla="*/ 7 w 18"/>
                <a:gd name="T5" fmla="*/ 58 h 58"/>
                <a:gd name="T6" fmla="*/ 18 w 18"/>
                <a:gd name="T7" fmla="*/ 57 h 58"/>
                <a:gd name="T8" fmla="*/ 9 w 18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8"/>
                <a:gd name="T17" fmla="*/ 18 w 1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8">
                  <a:moveTo>
                    <a:pt x="9" y="0"/>
                  </a:moveTo>
                  <a:lnTo>
                    <a:pt x="0" y="57"/>
                  </a:lnTo>
                  <a:lnTo>
                    <a:pt x="7" y="58"/>
                  </a:lnTo>
                  <a:lnTo>
                    <a:pt x="18" y="5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4" name="Freeform 962"/>
            <p:cNvSpPr>
              <a:spLocks/>
            </p:cNvSpPr>
            <p:nvPr/>
          </p:nvSpPr>
          <p:spPr bwMode="auto">
            <a:xfrm>
              <a:off x="1444" y="4101"/>
              <a:ext cx="3" cy="1"/>
            </a:xfrm>
            <a:custGeom>
              <a:avLst/>
              <a:gdLst>
                <a:gd name="T0" fmla="*/ 0 w 18"/>
                <a:gd name="T1" fmla="*/ 0 h 1"/>
                <a:gd name="T2" fmla="*/ 7 w 18"/>
                <a:gd name="T3" fmla="*/ 1 h 1"/>
                <a:gd name="T4" fmla="*/ 18 w 18"/>
                <a:gd name="T5" fmla="*/ 0 h 1"/>
                <a:gd name="T6" fmla="*/ 0 60000 65536"/>
                <a:gd name="T7" fmla="*/ 0 60000 65536"/>
                <a:gd name="T8" fmla="*/ 0 60000 65536"/>
                <a:gd name="T9" fmla="*/ 0 w 18"/>
                <a:gd name="T10" fmla="*/ 0 h 1"/>
                <a:gd name="T11" fmla="*/ 18 w 1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">
                  <a:moveTo>
                    <a:pt x="0" y="0"/>
                  </a:moveTo>
                  <a:lnTo>
                    <a:pt x="7" y="1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5" name="Freeform 963"/>
            <p:cNvSpPr>
              <a:spLocks/>
            </p:cNvSpPr>
            <p:nvPr/>
          </p:nvSpPr>
          <p:spPr bwMode="auto">
            <a:xfrm>
              <a:off x="1444" y="4073"/>
              <a:ext cx="65" cy="28"/>
            </a:xfrm>
            <a:custGeom>
              <a:avLst/>
              <a:gdLst>
                <a:gd name="T0" fmla="*/ 0 w 391"/>
                <a:gd name="T1" fmla="*/ 58 h 171"/>
                <a:gd name="T2" fmla="*/ 9 w 391"/>
                <a:gd name="T3" fmla="*/ 114 h 171"/>
                <a:gd name="T4" fmla="*/ 18 w 391"/>
                <a:gd name="T5" fmla="*/ 171 h 171"/>
                <a:gd name="T6" fmla="*/ 391 w 391"/>
                <a:gd name="T7" fmla="*/ 113 h 171"/>
                <a:gd name="T8" fmla="*/ 382 w 391"/>
                <a:gd name="T9" fmla="*/ 57 h 171"/>
                <a:gd name="T10" fmla="*/ 373 w 391"/>
                <a:gd name="T11" fmla="*/ 0 h 171"/>
                <a:gd name="T12" fmla="*/ 0 w 391"/>
                <a:gd name="T13" fmla="*/ 58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171"/>
                <a:gd name="T23" fmla="*/ 391 w 391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171">
                  <a:moveTo>
                    <a:pt x="0" y="58"/>
                  </a:moveTo>
                  <a:lnTo>
                    <a:pt x="9" y="114"/>
                  </a:lnTo>
                  <a:lnTo>
                    <a:pt x="18" y="171"/>
                  </a:lnTo>
                  <a:lnTo>
                    <a:pt x="391" y="113"/>
                  </a:lnTo>
                  <a:lnTo>
                    <a:pt x="382" y="57"/>
                  </a:lnTo>
                  <a:lnTo>
                    <a:pt x="373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6" name="Freeform 964"/>
            <p:cNvSpPr>
              <a:spLocks/>
            </p:cNvSpPr>
            <p:nvPr/>
          </p:nvSpPr>
          <p:spPr bwMode="auto">
            <a:xfrm>
              <a:off x="1444" y="4073"/>
              <a:ext cx="65" cy="28"/>
            </a:xfrm>
            <a:custGeom>
              <a:avLst/>
              <a:gdLst>
                <a:gd name="T0" fmla="*/ 0 w 391"/>
                <a:gd name="T1" fmla="*/ 58 h 171"/>
                <a:gd name="T2" fmla="*/ 9 w 391"/>
                <a:gd name="T3" fmla="*/ 114 h 171"/>
                <a:gd name="T4" fmla="*/ 18 w 391"/>
                <a:gd name="T5" fmla="*/ 171 h 171"/>
                <a:gd name="T6" fmla="*/ 391 w 391"/>
                <a:gd name="T7" fmla="*/ 113 h 171"/>
                <a:gd name="T8" fmla="*/ 382 w 391"/>
                <a:gd name="T9" fmla="*/ 57 h 171"/>
                <a:gd name="T10" fmla="*/ 373 w 391"/>
                <a:gd name="T11" fmla="*/ 0 h 171"/>
                <a:gd name="T12" fmla="*/ 0 w 391"/>
                <a:gd name="T13" fmla="*/ 58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171"/>
                <a:gd name="T23" fmla="*/ 391 w 391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171">
                  <a:moveTo>
                    <a:pt x="0" y="58"/>
                  </a:moveTo>
                  <a:lnTo>
                    <a:pt x="9" y="114"/>
                  </a:lnTo>
                  <a:lnTo>
                    <a:pt x="18" y="171"/>
                  </a:lnTo>
                  <a:lnTo>
                    <a:pt x="391" y="113"/>
                  </a:lnTo>
                  <a:lnTo>
                    <a:pt x="382" y="57"/>
                  </a:lnTo>
                  <a:lnTo>
                    <a:pt x="373" y="0"/>
                  </a:lnTo>
                  <a:lnTo>
                    <a:pt x="0" y="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7" name="Freeform 965"/>
            <p:cNvSpPr>
              <a:spLocks/>
            </p:cNvSpPr>
            <p:nvPr/>
          </p:nvSpPr>
          <p:spPr bwMode="auto">
            <a:xfrm>
              <a:off x="1508" y="4082"/>
              <a:ext cx="4" cy="10"/>
            </a:xfrm>
            <a:custGeom>
              <a:avLst/>
              <a:gdLst>
                <a:gd name="T0" fmla="*/ 0 w 25"/>
                <a:gd name="T1" fmla="*/ 0 h 56"/>
                <a:gd name="T2" fmla="*/ 9 w 25"/>
                <a:gd name="T3" fmla="*/ 56 h 56"/>
                <a:gd name="T4" fmla="*/ 16 w 25"/>
                <a:gd name="T5" fmla="*/ 55 h 56"/>
                <a:gd name="T6" fmla="*/ 25 w 25"/>
                <a:gd name="T7" fmla="*/ 52 h 56"/>
                <a:gd name="T8" fmla="*/ 0 w 25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56"/>
                <a:gd name="T17" fmla="*/ 25 w 2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56">
                  <a:moveTo>
                    <a:pt x="0" y="0"/>
                  </a:moveTo>
                  <a:lnTo>
                    <a:pt x="9" y="56"/>
                  </a:lnTo>
                  <a:lnTo>
                    <a:pt x="16" y="55"/>
                  </a:lnTo>
                  <a:lnTo>
                    <a:pt x="25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696" name="Freeform 966"/>
            <p:cNvSpPr>
              <a:spLocks/>
            </p:cNvSpPr>
            <p:nvPr/>
          </p:nvSpPr>
          <p:spPr bwMode="auto">
            <a:xfrm>
              <a:off x="1509" y="4091"/>
              <a:ext cx="3" cy="1"/>
            </a:xfrm>
            <a:custGeom>
              <a:avLst/>
              <a:gdLst>
                <a:gd name="T0" fmla="*/ 0 w 16"/>
                <a:gd name="T1" fmla="*/ 4 h 4"/>
                <a:gd name="T2" fmla="*/ 7 w 16"/>
                <a:gd name="T3" fmla="*/ 3 h 4"/>
                <a:gd name="T4" fmla="*/ 16 w 16"/>
                <a:gd name="T5" fmla="*/ 0 h 4"/>
                <a:gd name="T6" fmla="*/ 0 60000 65536"/>
                <a:gd name="T7" fmla="*/ 0 60000 65536"/>
                <a:gd name="T8" fmla="*/ 0 60000 65536"/>
                <a:gd name="T9" fmla="*/ 0 w 16"/>
                <a:gd name="T10" fmla="*/ 0 h 4"/>
                <a:gd name="T11" fmla="*/ 16 w 16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4">
                  <a:moveTo>
                    <a:pt x="0" y="4"/>
                  </a:moveTo>
                  <a:lnTo>
                    <a:pt x="7" y="3"/>
                  </a:lnTo>
                  <a:lnTo>
                    <a:pt x="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697" name="Freeform 967"/>
            <p:cNvSpPr>
              <a:spLocks/>
            </p:cNvSpPr>
            <p:nvPr/>
          </p:nvSpPr>
          <p:spPr bwMode="auto">
            <a:xfrm>
              <a:off x="1504" y="4047"/>
              <a:ext cx="63" cy="44"/>
            </a:xfrm>
            <a:custGeom>
              <a:avLst/>
              <a:gdLst>
                <a:gd name="T0" fmla="*/ 0 w 380"/>
                <a:gd name="T1" fmla="*/ 158 h 263"/>
                <a:gd name="T2" fmla="*/ 24 w 380"/>
                <a:gd name="T3" fmla="*/ 211 h 263"/>
                <a:gd name="T4" fmla="*/ 49 w 380"/>
                <a:gd name="T5" fmla="*/ 263 h 263"/>
                <a:gd name="T6" fmla="*/ 380 w 380"/>
                <a:gd name="T7" fmla="*/ 105 h 263"/>
                <a:gd name="T8" fmla="*/ 355 w 380"/>
                <a:gd name="T9" fmla="*/ 52 h 263"/>
                <a:gd name="T10" fmla="*/ 331 w 380"/>
                <a:gd name="T11" fmla="*/ 0 h 263"/>
                <a:gd name="T12" fmla="*/ 0 w 380"/>
                <a:gd name="T13" fmla="*/ 158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3"/>
                <a:gd name="T23" fmla="*/ 380 w 380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3">
                  <a:moveTo>
                    <a:pt x="0" y="158"/>
                  </a:moveTo>
                  <a:lnTo>
                    <a:pt x="24" y="211"/>
                  </a:lnTo>
                  <a:lnTo>
                    <a:pt x="49" y="263"/>
                  </a:lnTo>
                  <a:lnTo>
                    <a:pt x="380" y="105"/>
                  </a:lnTo>
                  <a:lnTo>
                    <a:pt x="355" y="52"/>
                  </a:lnTo>
                  <a:lnTo>
                    <a:pt x="331" y="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698" name="Freeform 968"/>
            <p:cNvSpPr>
              <a:spLocks/>
            </p:cNvSpPr>
            <p:nvPr/>
          </p:nvSpPr>
          <p:spPr bwMode="auto">
            <a:xfrm>
              <a:off x="1504" y="4047"/>
              <a:ext cx="63" cy="44"/>
            </a:xfrm>
            <a:custGeom>
              <a:avLst/>
              <a:gdLst>
                <a:gd name="T0" fmla="*/ 0 w 380"/>
                <a:gd name="T1" fmla="*/ 158 h 263"/>
                <a:gd name="T2" fmla="*/ 24 w 380"/>
                <a:gd name="T3" fmla="*/ 211 h 263"/>
                <a:gd name="T4" fmla="*/ 49 w 380"/>
                <a:gd name="T5" fmla="*/ 263 h 263"/>
                <a:gd name="T6" fmla="*/ 380 w 380"/>
                <a:gd name="T7" fmla="*/ 105 h 263"/>
                <a:gd name="T8" fmla="*/ 355 w 380"/>
                <a:gd name="T9" fmla="*/ 52 h 263"/>
                <a:gd name="T10" fmla="*/ 331 w 380"/>
                <a:gd name="T11" fmla="*/ 0 h 263"/>
                <a:gd name="T12" fmla="*/ 0 w 380"/>
                <a:gd name="T13" fmla="*/ 158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3"/>
                <a:gd name="T23" fmla="*/ 380 w 380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3">
                  <a:moveTo>
                    <a:pt x="0" y="158"/>
                  </a:moveTo>
                  <a:lnTo>
                    <a:pt x="24" y="211"/>
                  </a:lnTo>
                  <a:lnTo>
                    <a:pt x="49" y="263"/>
                  </a:lnTo>
                  <a:lnTo>
                    <a:pt x="380" y="105"/>
                  </a:lnTo>
                  <a:lnTo>
                    <a:pt x="355" y="52"/>
                  </a:lnTo>
                  <a:lnTo>
                    <a:pt x="331" y="0"/>
                  </a:lnTo>
                  <a:lnTo>
                    <a:pt x="0" y="1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699" name="Freeform 969"/>
            <p:cNvSpPr>
              <a:spLocks/>
            </p:cNvSpPr>
            <p:nvPr/>
          </p:nvSpPr>
          <p:spPr bwMode="auto">
            <a:xfrm>
              <a:off x="1563" y="4056"/>
              <a:ext cx="6" cy="9"/>
            </a:xfrm>
            <a:custGeom>
              <a:avLst/>
              <a:gdLst>
                <a:gd name="T0" fmla="*/ 0 w 38"/>
                <a:gd name="T1" fmla="*/ 0 h 53"/>
                <a:gd name="T2" fmla="*/ 25 w 38"/>
                <a:gd name="T3" fmla="*/ 53 h 53"/>
                <a:gd name="T4" fmla="*/ 31 w 38"/>
                <a:gd name="T5" fmla="*/ 49 h 53"/>
                <a:gd name="T6" fmla="*/ 38 w 38"/>
                <a:gd name="T7" fmla="*/ 45 h 53"/>
                <a:gd name="T8" fmla="*/ 0 w 38"/>
                <a:gd name="T9" fmla="*/ 0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3"/>
                <a:gd name="T17" fmla="*/ 38 w 38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3">
                  <a:moveTo>
                    <a:pt x="0" y="0"/>
                  </a:moveTo>
                  <a:lnTo>
                    <a:pt x="25" y="53"/>
                  </a:lnTo>
                  <a:lnTo>
                    <a:pt x="31" y="49"/>
                  </a:lnTo>
                  <a:lnTo>
                    <a:pt x="38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0" name="Freeform 970"/>
            <p:cNvSpPr>
              <a:spLocks/>
            </p:cNvSpPr>
            <p:nvPr/>
          </p:nvSpPr>
          <p:spPr bwMode="auto">
            <a:xfrm>
              <a:off x="1567" y="4063"/>
              <a:ext cx="2" cy="2"/>
            </a:xfrm>
            <a:custGeom>
              <a:avLst/>
              <a:gdLst>
                <a:gd name="T0" fmla="*/ 0 w 13"/>
                <a:gd name="T1" fmla="*/ 8 h 8"/>
                <a:gd name="T2" fmla="*/ 6 w 13"/>
                <a:gd name="T3" fmla="*/ 4 h 8"/>
                <a:gd name="T4" fmla="*/ 13 w 13"/>
                <a:gd name="T5" fmla="*/ 0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0" y="8"/>
                  </a:moveTo>
                  <a:lnTo>
                    <a:pt x="6" y="4"/>
                  </a:lnTo>
                  <a:lnTo>
                    <a:pt x="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1" name="Freeform 971"/>
            <p:cNvSpPr>
              <a:spLocks/>
            </p:cNvSpPr>
            <p:nvPr/>
          </p:nvSpPr>
          <p:spPr bwMode="auto">
            <a:xfrm>
              <a:off x="1557" y="4010"/>
              <a:ext cx="57" cy="53"/>
            </a:xfrm>
            <a:custGeom>
              <a:avLst/>
              <a:gdLst>
                <a:gd name="T0" fmla="*/ 0 w 346"/>
                <a:gd name="T1" fmla="*/ 228 h 317"/>
                <a:gd name="T2" fmla="*/ 38 w 346"/>
                <a:gd name="T3" fmla="*/ 272 h 317"/>
                <a:gd name="T4" fmla="*/ 76 w 346"/>
                <a:gd name="T5" fmla="*/ 317 h 317"/>
                <a:gd name="T6" fmla="*/ 346 w 346"/>
                <a:gd name="T7" fmla="*/ 89 h 317"/>
                <a:gd name="T8" fmla="*/ 308 w 346"/>
                <a:gd name="T9" fmla="*/ 44 h 317"/>
                <a:gd name="T10" fmla="*/ 270 w 346"/>
                <a:gd name="T11" fmla="*/ 0 h 317"/>
                <a:gd name="T12" fmla="*/ 0 w 346"/>
                <a:gd name="T13" fmla="*/ 228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6"/>
                <a:gd name="T22" fmla="*/ 0 h 317"/>
                <a:gd name="T23" fmla="*/ 346 w 346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6" h="317">
                  <a:moveTo>
                    <a:pt x="0" y="228"/>
                  </a:moveTo>
                  <a:lnTo>
                    <a:pt x="38" y="272"/>
                  </a:lnTo>
                  <a:lnTo>
                    <a:pt x="76" y="317"/>
                  </a:lnTo>
                  <a:lnTo>
                    <a:pt x="346" y="89"/>
                  </a:lnTo>
                  <a:lnTo>
                    <a:pt x="308" y="44"/>
                  </a:lnTo>
                  <a:lnTo>
                    <a:pt x="270" y="0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2" name="Freeform 972"/>
            <p:cNvSpPr>
              <a:spLocks/>
            </p:cNvSpPr>
            <p:nvPr/>
          </p:nvSpPr>
          <p:spPr bwMode="auto">
            <a:xfrm>
              <a:off x="1557" y="4010"/>
              <a:ext cx="57" cy="53"/>
            </a:xfrm>
            <a:custGeom>
              <a:avLst/>
              <a:gdLst>
                <a:gd name="T0" fmla="*/ 0 w 346"/>
                <a:gd name="T1" fmla="*/ 228 h 317"/>
                <a:gd name="T2" fmla="*/ 38 w 346"/>
                <a:gd name="T3" fmla="*/ 272 h 317"/>
                <a:gd name="T4" fmla="*/ 76 w 346"/>
                <a:gd name="T5" fmla="*/ 317 h 317"/>
                <a:gd name="T6" fmla="*/ 346 w 346"/>
                <a:gd name="T7" fmla="*/ 89 h 317"/>
                <a:gd name="T8" fmla="*/ 308 w 346"/>
                <a:gd name="T9" fmla="*/ 44 h 317"/>
                <a:gd name="T10" fmla="*/ 270 w 346"/>
                <a:gd name="T11" fmla="*/ 0 h 317"/>
                <a:gd name="T12" fmla="*/ 0 w 346"/>
                <a:gd name="T13" fmla="*/ 228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6"/>
                <a:gd name="T22" fmla="*/ 0 h 317"/>
                <a:gd name="T23" fmla="*/ 346 w 346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6" h="317">
                  <a:moveTo>
                    <a:pt x="0" y="228"/>
                  </a:moveTo>
                  <a:lnTo>
                    <a:pt x="38" y="272"/>
                  </a:lnTo>
                  <a:lnTo>
                    <a:pt x="76" y="317"/>
                  </a:lnTo>
                  <a:lnTo>
                    <a:pt x="346" y="89"/>
                  </a:lnTo>
                  <a:lnTo>
                    <a:pt x="308" y="44"/>
                  </a:lnTo>
                  <a:lnTo>
                    <a:pt x="270" y="0"/>
                  </a:lnTo>
                  <a:lnTo>
                    <a:pt x="0" y="2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3" name="Freeform 973"/>
            <p:cNvSpPr>
              <a:spLocks/>
            </p:cNvSpPr>
            <p:nvPr/>
          </p:nvSpPr>
          <p:spPr bwMode="auto">
            <a:xfrm>
              <a:off x="1608" y="4018"/>
              <a:ext cx="8" cy="7"/>
            </a:xfrm>
            <a:custGeom>
              <a:avLst/>
              <a:gdLst>
                <a:gd name="T0" fmla="*/ 0 w 45"/>
                <a:gd name="T1" fmla="*/ 0 h 45"/>
                <a:gd name="T2" fmla="*/ 38 w 45"/>
                <a:gd name="T3" fmla="*/ 45 h 45"/>
                <a:gd name="T4" fmla="*/ 45 w 45"/>
                <a:gd name="T5" fmla="*/ 36 h 45"/>
                <a:gd name="T6" fmla="*/ 0 w 45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45"/>
                <a:gd name="T14" fmla="*/ 45 w 45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45">
                  <a:moveTo>
                    <a:pt x="0" y="0"/>
                  </a:moveTo>
                  <a:lnTo>
                    <a:pt x="38" y="45"/>
                  </a:lnTo>
                  <a:lnTo>
                    <a:pt x="45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4" name="Line 974"/>
            <p:cNvSpPr>
              <a:spLocks noChangeShapeType="1"/>
            </p:cNvSpPr>
            <p:nvPr/>
          </p:nvSpPr>
          <p:spPr bwMode="auto">
            <a:xfrm flipV="1">
              <a:off x="1614" y="4024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5" name="Freeform 975"/>
            <p:cNvSpPr>
              <a:spLocks/>
            </p:cNvSpPr>
            <p:nvPr/>
          </p:nvSpPr>
          <p:spPr bwMode="auto">
            <a:xfrm>
              <a:off x="1600" y="3966"/>
              <a:ext cx="51" cy="58"/>
            </a:xfrm>
            <a:custGeom>
              <a:avLst/>
              <a:gdLst>
                <a:gd name="T0" fmla="*/ 0 w 303"/>
                <a:gd name="T1" fmla="*/ 272 h 344"/>
                <a:gd name="T2" fmla="*/ 46 w 303"/>
                <a:gd name="T3" fmla="*/ 308 h 344"/>
                <a:gd name="T4" fmla="*/ 91 w 303"/>
                <a:gd name="T5" fmla="*/ 344 h 344"/>
                <a:gd name="T6" fmla="*/ 303 w 303"/>
                <a:gd name="T7" fmla="*/ 71 h 344"/>
                <a:gd name="T8" fmla="*/ 257 w 303"/>
                <a:gd name="T9" fmla="*/ 35 h 344"/>
                <a:gd name="T10" fmla="*/ 212 w 303"/>
                <a:gd name="T11" fmla="*/ 0 h 344"/>
                <a:gd name="T12" fmla="*/ 0 w 303"/>
                <a:gd name="T13" fmla="*/ 272 h 3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344"/>
                <a:gd name="T23" fmla="*/ 303 w 303"/>
                <a:gd name="T24" fmla="*/ 344 h 3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344">
                  <a:moveTo>
                    <a:pt x="0" y="272"/>
                  </a:moveTo>
                  <a:lnTo>
                    <a:pt x="46" y="308"/>
                  </a:lnTo>
                  <a:lnTo>
                    <a:pt x="91" y="344"/>
                  </a:lnTo>
                  <a:lnTo>
                    <a:pt x="303" y="71"/>
                  </a:lnTo>
                  <a:lnTo>
                    <a:pt x="257" y="35"/>
                  </a:lnTo>
                  <a:lnTo>
                    <a:pt x="212" y="0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6" name="Freeform 976"/>
            <p:cNvSpPr>
              <a:spLocks/>
            </p:cNvSpPr>
            <p:nvPr/>
          </p:nvSpPr>
          <p:spPr bwMode="auto">
            <a:xfrm>
              <a:off x="1600" y="3966"/>
              <a:ext cx="51" cy="58"/>
            </a:xfrm>
            <a:custGeom>
              <a:avLst/>
              <a:gdLst>
                <a:gd name="T0" fmla="*/ 0 w 303"/>
                <a:gd name="T1" fmla="*/ 272 h 344"/>
                <a:gd name="T2" fmla="*/ 46 w 303"/>
                <a:gd name="T3" fmla="*/ 308 h 344"/>
                <a:gd name="T4" fmla="*/ 91 w 303"/>
                <a:gd name="T5" fmla="*/ 344 h 344"/>
                <a:gd name="T6" fmla="*/ 303 w 303"/>
                <a:gd name="T7" fmla="*/ 71 h 344"/>
                <a:gd name="T8" fmla="*/ 257 w 303"/>
                <a:gd name="T9" fmla="*/ 35 h 344"/>
                <a:gd name="T10" fmla="*/ 212 w 303"/>
                <a:gd name="T11" fmla="*/ 0 h 344"/>
                <a:gd name="T12" fmla="*/ 0 w 303"/>
                <a:gd name="T13" fmla="*/ 272 h 3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344"/>
                <a:gd name="T23" fmla="*/ 303 w 303"/>
                <a:gd name="T24" fmla="*/ 344 h 3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344">
                  <a:moveTo>
                    <a:pt x="0" y="272"/>
                  </a:moveTo>
                  <a:lnTo>
                    <a:pt x="46" y="308"/>
                  </a:lnTo>
                  <a:lnTo>
                    <a:pt x="91" y="344"/>
                  </a:lnTo>
                  <a:lnTo>
                    <a:pt x="303" y="71"/>
                  </a:lnTo>
                  <a:lnTo>
                    <a:pt x="257" y="35"/>
                  </a:lnTo>
                  <a:lnTo>
                    <a:pt x="212" y="0"/>
                  </a:lnTo>
                  <a:lnTo>
                    <a:pt x="0" y="2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7" name="Freeform 977"/>
            <p:cNvSpPr>
              <a:spLocks/>
            </p:cNvSpPr>
            <p:nvPr/>
          </p:nvSpPr>
          <p:spPr bwMode="auto">
            <a:xfrm>
              <a:off x="1643" y="3972"/>
              <a:ext cx="9" cy="6"/>
            </a:xfrm>
            <a:custGeom>
              <a:avLst/>
              <a:gdLst>
                <a:gd name="T0" fmla="*/ 0 w 52"/>
                <a:gd name="T1" fmla="*/ 0 h 36"/>
                <a:gd name="T2" fmla="*/ 46 w 52"/>
                <a:gd name="T3" fmla="*/ 36 h 36"/>
                <a:gd name="T4" fmla="*/ 52 w 52"/>
                <a:gd name="T5" fmla="*/ 27 h 36"/>
                <a:gd name="T6" fmla="*/ 0 w 52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6"/>
                <a:gd name="T14" fmla="*/ 52 w 52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6">
                  <a:moveTo>
                    <a:pt x="0" y="0"/>
                  </a:moveTo>
                  <a:lnTo>
                    <a:pt x="46" y="36"/>
                  </a:lnTo>
                  <a:lnTo>
                    <a:pt x="52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8" name="Line 978"/>
            <p:cNvSpPr>
              <a:spLocks noChangeShapeType="1"/>
            </p:cNvSpPr>
            <p:nvPr/>
          </p:nvSpPr>
          <p:spPr bwMode="auto">
            <a:xfrm flipV="1">
              <a:off x="1651" y="39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9" name="Freeform 979"/>
            <p:cNvSpPr>
              <a:spLocks/>
            </p:cNvSpPr>
            <p:nvPr/>
          </p:nvSpPr>
          <p:spPr bwMode="auto">
            <a:xfrm>
              <a:off x="1635" y="3917"/>
              <a:ext cx="43" cy="60"/>
            </a:xfrm>
            <a:custGeom>
              <a:avLst/>
              <a:gdLst>
                <a:gd name="T0" fmla="*/ 0 w 260"/>
                <a:gd name="T1" fmla="*/ 306 h 359"/>
                <a:gd name="T2" fmla="*/ 51 w 260"/>
                <a:gd name="T3" fmla="*/ 332 h 359"/>
                <a:gd name="T4" fmla="*/ 103 w 260"/>
                <a:gd name="T5" fmla="*/ 359 h 359"/>
                <a:gd name="T6" fmla="*/ 260 w 260"/>
                <a:gd name="T7" fmla="*/ 54 h 359"/>
                <a:gd name="T8" fmla="*/ 208 w 260"/>
                <a:gd name="T9" fmla="*/ 27 h 359"/>
                <a:gd name="T10" fmla="*/ 157 w 260"/>
                <a:gd name="T11" fmla="*/ 0 h 359"/>
                <a:gd name="T12" fmla="*/ 0 w 260"/>
                <a:gd name="T13" fmla="*/ 306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0"/>
                <a:gd name="T22" fmla="*/ 0 h 359"/>
                <a:gd name="T23" fmla="*/ 260 w 260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0" h="359">
                  <a:moveTo>
                    <a:pt x="0" y="306"/>
                  </a:moveTo>
                  <a:lnTo>
                    <a:pt x="51" y="332"/>
                  </a:lnTo>
                  <a:lnTo>
                    <a:pt x="103" y="359"/>
                  </a:lnTo>
                  <a:lnTo>
                    <a:pt x="260" y="54"/>
                  </a:lnTo>
                  <a:lnTo>
                    <a:pt x="208" y="27"/>
                  </a:lnTo>
                  <a:lnTo>
                    <a:pt x="157" y="0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0" name="Freeform 980"/>
            <p:cNvSpPr>
              <a:spLocks/>
            </p:cNvSpPr>
            <p:nvPr/>
          </p:nvSpPr>
          <p:spPr bwMode="auto">
            <a:xfrm>
              <a:off x="1635" y="3917"/>
              <a:ext cx="43" cy="60"/>
            </a:xfrm>
            <a:custGeom>
              <a:avLst/>
              <a:gdLst>
                <a:gd name="T0" fmla="*/ 0 w 260"/>
                <a:gd name="T1" fmla="*/ 306 h 359"/>
                <a:gd name="T2" fmla="*/ 51 w 260"/>
                <a:gd name="T3" fmla="*/ 332 h 359"/>
                <a:gd name="T4" fmla="*/ 103 w 260"/>
                <a:gd name="T5" fmla="*/ 359 h 359"/>
                <a:gd name="T6" fmla="*/ 260 w 260"/>
                <a:gd name="T7" fmla="*/ 54 h 359"/>
                <a:gd name="T8" fmla="*/ 208 w 260"/>
                <a:gd name="T9" fmla="*/ 27 h 359"/>
                <a:gd name="T10" fmla="*/ 157 w 260"/>
                <a:gd name="T11" fmla="*/ 0 h 359"/>
                <a:gd name="T12" fmla="*/ 0 w 260"/>
                <a:gd name="T13" fmla="*/ 306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0"/>
                <a:gd name="T22" fmla="*/ 0 h 359"/>
                <a:gd name="T23" fmla="*/ 260 w 260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0" h="359">
                  <a:moveTo>
                    <a:pt x="0" y="306"/>
                  </a:moveTo>
                  <a:lnTo>
                    <a:pt x="51" y="332"/>
                  </a:lnTo>
                  <a:lnTo>
                    <a:pt x="103" y="359"/>
                  </a:lnTo>
                  <a:lnTo>
                    <a:pt x="260" y="54"/>
                  </a:lnTo>
                  <a:lnTo>
                    <a:pt x="208" y="27"/>
                  </a:lnTo>
                  <a:lnTo>
                    <a:pt x="157" y="0"/>
                  </a:lnTo>
                  <a:lnTo>
                    <a:pt x="0" y="3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1" name="Freeform 981"/>
            <p:cNvSpPr>
              <a:spLocks/>
            </p:cNvSpPr>
            <p:nvPr/>
          </p:nvSpPr>
          <p:spPr bwMode="auto">
            <a:xfrm>
              <a:off x="1669" y="3922"/>
              <a:ext cx="10" cy="4"/>
            </a:xfrm>
            <a:custGeom>
              <a:avLst/>
              <a:gdLst>
                <a:gd name="T0" fmla="*/ 0 w 55"/>
                <a:gd name="T1" fmla="*/ 0 h 27"/>
                <a:gd name="T2" fmla="*/ 52 w 55"/>
                <a:gd name="T3" fmla="*/ 27 h 27"/>
                <a:gd name="T4" fmla="*/ 55 w 55"/>
                <a:gd name="T5" fmla="*/ 19 h 27"/>
                <a:gd name="T6" fmla="*/ 0 w 55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7"/>
                <a:gd name="T14" fmla="*/ 55 w 5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7">
                  <a:moveTo>
                    <a:pt x="0" y="0"/>
                  </a:moveTo>
                  <a:lnTo>
                    <a:pt x="52" y="27"/>
                  </a:lnTo>
                  <a:lnTo>
                    <a:pt x="55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2" name="Line 982"/>
            <p:cNvSpPr>
              <a:spLocks noChangeShapeType="1"/>
            </p:cNvSpPr>
            <p:nvPr/>
          </p:nvSpPr>
          <p:spPr bwMode="auto">
            <a:xfrm flipV="1">
              <a:off x="1678" y="392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3" name="Freeform 983"/>
            <p:cNvSpPr>
              <a:spLocks/>
            </p:cNvSpPr>
            <p:nvPr/>
          </p:nvSpPr>
          <p:spPr bwMode="auto">
            <a:xfrm>
              <a:off x="1660" y="3864"/>
              <a:ext cx="37" cy="61"/>
            </a:xfrm>
            <a:custGeom>
              <a:avLst/>
              <a:gdLst>
                <a:gd name="T0" fmla="*/ 0 w 219"/>
                <a:gd name="T1" fmla="*/ 327 h 365"/>
                <a:gd name="T2" fmla="*/ 54 w 219"/>
                <a:gd name="T3" fmla="*/ 346 h 365"/>
                <a:gd name="T4" fmla="*/ 109 w 219"/>
                <a:gd name="T5" fmla="*/ 365 h 365"/>
                <a:gd name="T6" fmla="*/ 219 w 219"/>
                <a:gd name="T7" fmla="*/ 38 h 365"/>
                <a:gd name="T8" fmla="*/ 165 w 219"/>
                <a:gd name="T9" fmla="*/ 19 h 365"/>
                <a:gd name="T10" fmla="*/ 110 w 219"/>
                <a:gd name="T11" fmla="*/ 0 h 365"/>
                <a:gd name="T12" fmla="*/ 0 w 219"/>
                <a:gd name="T13" fmla="*/ 327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365"/>
                <a:gd name="T23" fmla="*/ 219 w 219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365">
                  <a:moveTo>
                    <a:pt x="0" y="327"/>
                  </a:moveTo>
                  <a:lnTo>
                    <a:pt x="54" y="346"/>
                  </a:lnTo>
                  <a:lnTo>
                    <a:pt x="109" y="365"/>
                  </a:lnTo>
                  <a:lnTo>
                    <a:pt x="219" y="38"/>
                  </a:lnTo>
                  <a:lnTo>
                    <a:pt x="165" y="19"/>
                  </a:lnTo>
                  <a:lnTo>
                    <a:pt x="110" y="0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4" name="Freeform 984"/>
            <p:cNvSpPr>
              <a:spLocks/>
            </p:cNvSpPr>
            <p:nvPr/>
          </p:nvSpPr>
          <p:spPr bwMode="auto">
            <a:xfrm>
              <a:off x="1660" y="3864"/>
              <a:ext cx="37" cy="61"/>
            </a:xfrm>
            <a:custGeom>
              <a:avLst/>
              <a:gdLst>
                <a:gd name="T0" fmla="*/ 0 w 219"/>
                <a:gd name="T1" fmla="*/ 327 h 365"/>
                <a:gd name="T2" fmla="*/ 54 w 219"/>
                <a:gd name="T3" fmla="*/ 346 h 365"/>
                <a:gd name="T4" fmla="*/ 109 w 219"/>
                <a:gd name="T5" fmla="*/ 365 h 365"/>
                <a:gd name="T6" fmla="*/ 219 w 219"/>
                <a:gd name="T7" fmla="*/ 38 h 365"/>
                <a:gd name="T8" fmla="*/ 165 w 219"/>
                <a:gd name="T9" fmla="*/ 19 h 365"/>
                <a:gd name="T10" fmla="*/ 110 w 219"/>
                <a:gd name="T11" fmla="*/ 0 h 365"/>
                <a:gd name="T12" fmla="*/ 0 w 219"/>
                <a:gd name="T13" fmla="*/ 327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365"/>
                <a:gd name="T23" fmla="*/ 219 w 219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365">
                  <a:moveTo>
                    <a:pt x="0" y="327"/>
                  </a:moveTo>
                  <a:lnTo>
                    <a:pt x="54" y="346"/>
                  </a:lnTo>
                  <a:lnTo>
                    <a:pt x="109" y="365"/>
                  </a:lnTo>
                  <a:lnTo>
                    <a:pt x="219" y="38"/>
                  </a:lnTo>
                  <a:lnTo>
                    <a:pt x="165" y="19"/>
                  </a:lnTo>
                  <a:lnTo>
                    <a:pt x="110" y="0"/>
                  </a:lnTo>
                  <a:lnTo>
                    <a:pt x="0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5" name="Freeform 985"/>
            <p:cNvSpPr>
              <a:spLocks/>
            </p:cNvSpPr>
            <p:nvPr/>
          </p:nvSpPr>
          <p:spPr bwMode="auto">
            <a:xfrm>
              <a:off x="1688" y="3867"/>
              <a:ext cx="9" cy="3"/>
            </a:xfrm>
            <a:custGeom>
              <a:avLst/>
              <a:gdLst>
                <a:gd name="T0" fmla="*/ 0 w 57"/>
                <a:gd name="T1" fmla="*/ 0 h 19"/>
                <a:gd name="T2" fmla="*/ 54 w 57"/>
                <a:gd name="T3" fmla="*/ 19 h 19"/>
                <a:gd name="T4" fmla="*/ 57 w 57"/>
                <a:gd name="T5" fmla="*/ 11 h 19"/>
                <a:gd name="T6" fmla="*/ 0 w 57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9"/>
                <a:gd name="T14" fmla="*/ 57 w 57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9">
                  <a:moveTo>
                    <a:pt x="0" y="0"/>
                  </a:moveTo>
                  <a:lnTo>
                    <a:pt x="54" y="19"/>
                  </a:lnTo>
                  <a:lnTo>
                    <a:pt x="5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6" name="Line 986"/>
            <p:cNvSpPr>
              <a:spLocks noChangeShapeType="1"/>
            </p:cNvSpPr>
            <p:nvPr/>
          </p:nvSpPr>
          <p:spPr bwMode="auto">
            <a:xfrm flipV="1">
              <a:off x="1697" y="386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7" name="Freeform 987"/>
            <p:cNvSpPr>
              <a:spLocks/>
            </p:cNvSpPr>
            <p:nvPr/>
          </p:nvSpPr>
          <p:spPr bwMode="auto">
            <a:xfrm>
              <a:off x="1678" y="3808"/>
              <a:ext cx="30" cy="61"/>
            </a:xfrm>
            <a:custGeom>
              <a:avLst/>
              <a:gdLst>
                <a:gd name="T0" fmla="*/ 0 w 179"/>
                <a:gd name="T1" fmla="*/ 342 h 364"/>
                <a:gd name="T2" fmla="*/ 57 w 179"/>
                <a:gd name="T3" fmla="*/ 353 h 364"/>
                <a:gd name="T4" fmla="*/ 114 w 179"/>
                <a:gd name="T5" fmla="*/ 364 h 364"/>
                <a:gd name="T6" fmla="*/ 179 w 179"/>
                <a:gd name="T7" fmla="*/ 22 h 364"/>
                <a:gd name="T8" fmla="*/ 122 w 179"/>
                <a:gd name="T9" fmla="*/ 11 h 364"/>
                <a:gd name="T10" fmla="*/ 66 w 179"/>
                <a:gd name="T11" fmla="*/ 0 h 364"/>
                <a:gd name="T12" fmla="*/ 0 w 179"/>
                <a:gd name="T13" fmla="*/ 342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0" y="342"/>
                  </a:moveTo>
                  <a:lnTo>
                    <a:pt x="57" y="353"/>
                  </a:lnTo>
                  <a:lnTo>
                    <a:pt x="114" y="364"/>
                  </a:lnTo>
                  <a:lnTo>
                    <a:pt x="179" y="22"/>
                  </a:lnTo>
                  <a:lnTo>
                    <a:pt x="122" y="11"/>
                  </a:lnTo>
                  <a:lnTo>
                    <a:pt x="66" y="0"/>
                  </a:lnTo>
                  <a:lnTo>
                    <a:pt x="0" y="3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8" name="Freeform 988"/>
            <p:cNvSpPr>
              <a:spLocks/>
            </p:cNvSpPr>
            <p:nvPr/>
          </p:nvSpPr>
          <p:spPr bwMode="auto">
            <a:xfrm>
              <a:off x="1678" y="3808"/>
              <a:ext cx="30" cy="61"/>
            </a:xfrm>
            <a:custGeom>
              <a:avLst/>
              <a:gdLst>
                <a:gd name="T0" fmla="*/ 0 w 179"/>
                <a:gd name="T1" fmla="*/ 342 h 364"/>
                <a:gd name="T2" fmla="*/ 57 w 179"/>
                <a:gd name="T3" fmla="*/ 353 h 364"/>
                <a:gd name="T4" fmla="*/ 114 w 179"/>
                <a:gd name="T5" fmla="*/ 364 h 364"/>
                <a:gd name="T6" fmla="*/ 179 w 179"/>
                <a:gd name="T7" fmla="*/ 22 h 364"/>
                <a:gd name="T8" fmla="*/ 122 w 179"/>
                <a:gd name="T9" fmla="*/ 11 h 364"/>
                <a:gd name="T10" fmla="*/ 66 w 179"/>
                <a:gd name="T11" fmla="*/ 0 h 364"/>
                <a:gd name="T12" fmla="*/ 0 w 179"/>
                <a:gd name="T13" fmla="*/ 342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0" y="342"/>
                  </a:moveTo>
                  <a:lnTo>
                    <a:pt x="57" y="353"/>
                  </a:lnTo>
                  <a:lnTo>
                    <a:pt x="114" y="364"/>
                  </a:lnTo>
                  <a:lnTo>
                    <a:pt x="179" y="22"/>
                  </a:lnTo>
                  <a:lnTo>
                    <a:pt x="122" y="11"/>
                  </a:lnTo>
                  <a:lnTo>
                    <a:pt x="66" y="0"/>
                  </a:lnTo>
                  <a:lnTo>
                    <a:pt x="0" y="3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9" name="Freeform 989"/>
            <p:cNvSpPr>
              <a:spLocks/>
            </p:cNvSpPr>
            <p:nvPr/>
          </p:nvSpPr>
          <p:spPr bwMode="auto">
            <a:xfrm>
              <a:off x="1699" y="3810"/>
              <a:ext cx="9" cy="2"/>
            </a:xfrm>
            <a:custGeom>
              <a:avLst/>
              <a:gdLst>
                <a:gd name="T0" fmla="*/ 0 w 58"/>
                <a:gd name="T1" fmla="*/ 0 h 11"/>
                <a:gd name="T2" fmla="*/ 57 w 58"/>
                <a:gd name="T3" fmla="*/ 11 h 11"/>
                <a:gd name="T4" fmla="*/ 58 w 58"/>
                <a:gd name="T5" fmla="*/ 3 h 11"/>
                <a:gd name="T6" fmla="*/ 0 w 58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0" y="0"/>
                  </a:moveTo>
                  <a:lnTo>
                    <a:pt x="57" y="11"/>
                  </a:lnTo>
                  <a:lnTo>
                    <a:pt x="5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0" name="Line 990"/>
            <p:cNvSpPr>
              <a:spLocks noChangeShapeType="1"/>
            </p:cNvSpPr>
            <p:nvPr/>
          </p:nvSpPr>
          <p:spPr bwMode="auto">
            <a:xfrm flipV="1">
              <a:off x="1708" y="381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1" name="Freeform 991"/>
            <p:cNvSpPr>
              <a:spLocks/>
            </p:cNvSpPr>
            <p:nvPr/>
          </p:nvSpPr>
          <p:spPr bwMode="auto">
            <a:xfrm>
              <a:off x="1689" y="3751"/>
              <a:ext cx="23" cy="60"/>
            </a:xfrm>
            <a:custGeom>
              <a:avLst/>
              <a:gdLst>
                <a:gd name="T0" fmla="*/ 0 w 138"/>
                <a:gd name="T1" fmla="*/ 350 h 356"/>
                <a:gd name="T2" fmla="*/ 57 w 138"/>
                <a:gd name="T3" fmla="*/ 353 h 356"/>
                <a:gd name="T4" fmla="*/ 115 w 138"/>
                <a:gd name="T5" fmla="*/ 356 h 356"/>
                <a:gd name="T6" fmla="*/ 138 w 138"/>
                <a:gd name="T7" fmla="*/ 7 h 356"/>
                <a:gd name="T8" fmla="*/ 80 w 138"/>
                <a:gd name="T9" fmla="*/ 3 h 356"/>
                <a:gd name="T10" fmla="*/ 22 w 138"/>
                <a:gd name="T11" fmla="*/ 0 h 356"/>
                <a:gd name="T12" fmla="*/ 0 w 138"/>
                <a:gd name="T13" fmla="*/ 35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56"/>
                <a:gd name="T23" fmla="*/ 138 w 138"/>
                <a:gd name="T24" fmla="*/ 356 h 3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56">
                  <a:moveTo>
                    <a:pt x="0" y="350"/>
                  </a:moveTo>
                  <a:lnTo>
                    <a:pt x="57" y="353"/>
                  </a:lnTo>
                  <a:lnTo>
                    <a:pt x="115" y="356"/>
                  </a:lnTo>
                  <a:lnTo>
                    <a:pt x="138" y="7"/>
                  </a:lnTo>
                  <a:lnTo>
                    <a:pt x="80" y="3"/>
                  </a:lnTo>
                  <a:lnTo>
                    <a:pt x="22" y="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2" name="Freeform 992"/>
            <p:cNvSpPr>
              <a:spLocks/>
            </p:cNvSpPr>
            <p:nvPr/>
          </p:nvSpPr>
          <p:spPr bwMode="auto">
            <a:xfrm>
              <a:off x="1689" y="3751"/>
              <a:ext cx="23" cy="60"/>
            </a:xfrm>
            <a:custGeom>
              <a:avLst/>
              <a:gdLst>
                <a:gd name="T0" fmla="*/ 0 w 138"/>
                <a:gd name="T1" fmla="*/ 350 h 356"/>
                <a:gd name="T2" fmla="*/ 57 w 138"/>
                <a:gd name="T3" fmla="*/ 353 h 356"/>
                <a:gd name="T4" fmla="*/ 115 w 138"/>
                <a:gd name="T5" fmla="*/ 356 h 356"/>
                <a:gd name="T6" fmla="*/ 138 w 138"/>
                <a:gd name="T7" fmla="*/ 7 h 356"/>
                <a:gd name="T8" fmla="*/ 80 w 138"/>
                <a:gd name="T9" fmla="*/ 3 h 356"/>
                <a:gd name="T10" fmla="*/ 22 w 138"/>
                <a:gd name="T11" fmla="*/ 0 h 356"/>
                <a:gd name="T12" fmla="*/ 0 w 138"/>
                <a:gd name="T13" fmla="*/ 35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56"/>
                <a:gd name="T23" fmla="*/ 138 w 138"/>
                <a:gd name="T24" fmla="*/ 356 h 3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56">
                  <a:moveTo>
                    <a:pt x="0" y="350"/>
                  </a:moveTo>
                  <a:lnTo>
                    <a:pt x="57" y="353"/>
                  </a:lnTo>
                  <a:lnTo>
                    <a:pt x="115" y="356"/>
                  </a:lnTo>
                  <a:lnTo>
                    <a:pt x="138" y="7"/>
                  </a:lnTo>
                  <a:lnTo>
                    <a:pt x="80" y="3"/>
                  </a:lnTo>
                  <a:lnTo>
                    <a:pt x="22" y="0"/>
                  </a:lnTo>
                  <a:lnTo>
                    <a:pt x="0" y="35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3" name="Freeform 993"/>
            <p:cNvSpPr>
              <a:spLocks/>
            </p:cNvSpPr>
            <p:nvPr/>
          </p:nvSpPr>
          <p:spPr bwMode="auto">
            <a:xfrm>
              <a:off x="1702" y="3751"/>
              <a:ext cx="10" cy="1"/>
            </a:xfrm>
            <a:custGeom>
              <a:avLst/>
              <a:gdLst>
                <a:gd name="T0" fmla="*/ 0 w 58"/>
                <a:gd name="T1" fmla="*/ 3 h 7"/>
                <a:gd name="T2" fmla="*/ 58 w 58"/>
                <a:gd name="T3" fmla="*/ 7 h 7"/>
                <a:gd name="T4" fmla="*/ 58 w 58"/>
                <a:gd name="T5" fmla="*/ 0 h 7"/>
                <a:gd name="T6" fmla="*/ 0 w 58"/>
                <a:gd name="T7" fmla="*/ 3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7"/>
                <a:gd name="T14" fmla="*/ 58 w 58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7">
                  <a:moveTo>
                    <a:pt x="0" y="3"/>
                  </a:moveTo>
                  <a:lnTo>
                    <a:pt x="58" y="7"/>
                  </a:lnTo>
                  <a:lnTo>
                    <a:pt x="58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4" name="Line 994"/>
            <p:cNvSpPr>
              <a:spLocks noChangeShapeType="1"/>
            </p:cNvSpPr>
            <p:nvPr/>
          </p:nvSpPr>
          <p:spPr bwMode="auto">
            <a:xfrm flipV="1">
              <a:off x="1712" y="375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5" name="Freeform 995"/>
            <p:cNvSpPr>
              <a:spLocks/>
            </p:cNvSpPr>
            <p:nvPr/>
          </p:nvSpPr>
          <p:spPr bwMode="auto">
            <a:xfrm>
              <a:off x="1689" y="3693"/>
              <a:ext cx="23" cy="59"/>
            </a:xfrm>
            <a:custGeom>
              <a:avLst/>
              <a:gdLst>
                <a:gd name="T0" fmla="*/ 22 w 138"/>
                <a:gd name="T1" fmla="*/ 357 h 357"/>
                <a:gd name="T2" fmla="*/ 80 w 138"/>
                <a:gd name="T3" fmla="*/ 353 h 357"/>
                <a:gd name="T4" fmla="*/ 138 w 138"/>
                <a:gd name="T5" fmla="*/ 350 h 357"/>
                <a:gd name="T6" fmla="*/ 115 w 138"/>
                <a:gd name="T7" fmla="*/ 0 h 357"/>
                <a:gd name="T8" fmla="*/ 57 w 138"/>
                <a:gd name="T9" fmla="*/ 4 h 357"/>
                <a:gd name="T10" fmla="*/ 0 w 138"/>
                <a:gd name="T11" fmla="*/ 7 h 357"/>
                <a:gd name="T12" fmla="*/ 22 w 138"/>
                <a:gd name="T13" fmla="*/ 357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57"/>
                <a:gd name="T23" fmla="*/ 138 w 138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57">
                  <a:moveTo>
                    <a:pt x="22" y="357"/>
                  </a:moveTo>
                  <a:lnTo>
                    <a:pt x="80" y="353"/>
                  </a:lnTo>
                  <a:lnTo>
                    <a:pt x="138" y="350"/>
                  </a:lnTo>
                  <a:lnTo>
                    <a:pt x="115" y="0"/>
                  </a:lnTo>
                  <a:lnTo>
                    <a:pt x="57" y="4"/>
                  </a:lnTo>
                  <a:lnTo>
                    <a:pt x="0" y="7"/>
                  </a:lnTo>
                  <a:lnTo>
                    <a:pt x="22" y="3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6" name="Freeform 996"/>
            <p:cNvSpPr>
              <a:spLocks/>
            </p:cNvSpPr>
            <p:nvPr/>
          </p:nvSpPr>
          <p:spPr bwMode="auto">
            <a:xfrm>
              <a:off x="1689" y="3693"/>
              <a:ext cx="23" cy="59"/>
            </a:xfrm>
            <a:custGeom>
              <a:avLst/>
              <a:gdLst>
                <a:gd name="T0" fmla="*/ 22 w 138"/>
                <a:gd name="T1" fmla="*/ 357 h 357"/>
                <a:gd name="T2" fmla="*/ 80 w 138"/>
                <a:gd name="T3" fmla="*/ 353 h 357"/>
                <a:gd name="T4" fmla="*/ 138 w 138"/>
                <a:gd name="T5" fmla="*/ 350 h 357"/>
                <a:gd name="T6" fmla="*/ 115 w 138"/>
                <a:gd name="T7" fmla="*/ 0 h 357"/>
                <a:gd name="T8" fmla="*/ 57 w 138"/>
                <a:gd name="T9" fmla="*/ 4 h 357"/>
                <a:gd name="T10" fmla="*/ 0 w 138"/>
                <a:gd name="T11" fmla="*/ 7 h 357"/>
                <a:gd name="T12" fmla="*/ 22 w 138"/>
                <a:gd name="T13" fmla="*/ 357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57"/>
                <a:gd name="T23" fmla="*/ 138 w 138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57">
                  <a:moveTo>
                    <a:pt x="22" y="357"/>
                  </a:moveTo>
                  <a:lnTo>
                    <a:pt x="80" y="353"/>
                  </a:lnTo>
                  <a:lnTo>
                    <a:pt x="138" y="350"/>
                  </a:lnTo>
                  <a:lnTo>
                    <a:pt x="115" y="0"/>
                  </a:lnTo>
                  <a:lnTo>
                    <a:pt x="57" y="4"/>
                  </a:lnTo>
                  <a:lnTo>
                    <a:pt x="0" y="7"/>
                  </a:lnTo>
                  <a:lnTo>
                    <a:pt x="22" y="35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7" name="Freeform 997"/>
            <p:cNvSpPr>
              <a:spLocks/>
            </p:cNvSpPr>
            <p:nvPr/>
          </p:nvSpPr>
          <p:spPr bwMode="auto">
            <a:xfrm>
              <a:off x="1699" y="3692"/>
              <a:ext cx="9" cy="1"/>
            </a:xfrm>
            <a:custGeom>
              <a:avLst/>
              <a:gdLst>
                <a:gd name="T0" fmla="*/ 0 w 58"/>
                <a:gd name="T1" fmla="*/ 12 h 12"/>
                <a:gd name="T2" fmla="*/ 58 w 58"/>
                <a:gd name="T3" fmla="*/ 8 h 12"/>
                <a:gd name="T4" fmla="*/ 57 w 58"/>
                <a:gd name="T5" fmla="*/ 0 h 12"/>
                <a:gd name="T6" fmla="*/ 0 w 58"/>
                <a:gd name="T7" fmla="*/ 12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2"/>
                <a:gd name="T14" fmla="*/ 58 w 58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2">
                  <a:moveTo>
                    <a:pt x="0" y="12"/>
                  </a:moveTo>
                  <a:lnTo>
                    <a:pt x="58" y="8"/>
                  </a:lnTo>
                  <a:lnTo>
                    <a:pt x="57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8" name="Line 998"/>
            <p:cNvSpPr>
              <a:spLocks noChangeShapeType="1"/>
            </p:cNvSpPr>
            <p:nvPr/>
          </p:nvSpPr>
          <p:spPr bwMode="auto">
            <a:xfrm flipH="1" flipV="1">
              <a:off x="1708" y="369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9" name="Freeform 999"/>
            <p:cNvSpPr>
              <a:spLocks/>
            </p:cNvSpPr>
            <p:nvPr/>
          </p:nvSpPr>
          <p:spPr bwMode="auto">
            <a:xfrm>
              <a:off x="1678" y="3635"/>
              <a:ext cx="30" cy="60"/>
            </a:xfrm>
            <a:custGeom>
              <a:avLst/>
              <a:gdLst>
                <a:gd name="T0" fmla="*/ 66 w 179"/>
                <a:gd name="T1" fmla="*/ 364 h 364"/>
                <a:gd name="T2" fmla="*/ 122 w 179"/>
                <a:gd name="T3" fmla="*/ 353 h 364"/>
                <a:gd name="T4" fmla="*/ 179 w 179"/>
                <a:gd name="T5" fmla="*/ 341 h 364"/>
                <a:gd name="T6" fmla="*/ 114 w 179"/>
                <a:gd name="T7" fmla="*/ 0 h 364"/>
                <a:gd name="T8" fmla="*/ 57 w 179"/>
                <a:gd name="T9" fmla="*/ 11 h 364"/>
                <a:gd name="T10" fmla="*/ 0 w 179"/>
                <a:gd name="T11" fmla="*/ 22 h 364"/>
                <a:gd name="T12" fmla="*/ 66 w 179"/>
                <a:gd name="T13" fmla="*/ 364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66" y="364"/>
                  </a:moveTo>
                  <a:lnTo>
                    <a:pt x="122" y="353"/>
                  </a:lnTo>
                  <a:lnTo>
                    <a:pt x="179" y="341"/>
                  </a:lnTo>
                  <a:lnTo>
                    <a:pt x="114" y="0"/>
                  </a:lnTo>
                  <a:lnTo>
                    <a:pt x="57" y="11"/>
                  </a:lnTo>
                  <a:lnTo>
                    <a:pt x="0" y="22"/>
                  </a:lnTo>
                  <a:lnTo>
                    <a:pt x="66" y="3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0" name="Freeform 1000"/>
            <p:cNvSpPr>
              <a:spLocks/>
            </p:cNvSpPr>
            <p:nvPr/>
          </p:nvSpPr>
          <p:spPr bwMode="auto">
            <a:xfrm>
              <a:off x="1678" y="3635"/>
              <a:ext cx="30" cy="60"/>
            </a:xfrm>
            <a:custGeom>
              <a:avLst/>
              <a:gdLst>
                <a:gd name="T0" fmla="*/ 66 w 179"/>
                <a:gd name="T1" fmla="*/ 364 h 364"/>
                <a:gd name="T2" fmla="*/ 122 w 179"/>
                <a:gd name="T3" fmla="*/ 353 h 364"/>
                <a:gd name="T4" fmla="*/ 179 w 179"/>
                <a:gd name="T5" fmla="*/ 341 h 364"/>
                <a:gd name="T6" fmla="*/ 114 w 179"/>
                <a:gd name="T7" fmla="*/ 0 h 364"/>
                <a:gd name="T8" fmla="*/ 57 w 179"/>
                <a:gd name="T9" fmla="*/ 11 h 364"/>
                <a:gd name="T10" fmla="*/ 0 w 179"/>
                <a:gd name="T11" fmla="*/ 22 h 364"/>
                <a:gd name="T12" fmla="*/ 66 w 179"/>
                <a:gd name="T13" fmla="*/ 364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66" y="364"/>
                  </a:moveTo>
                  <a:lnTo>
                    <a:pt x="122" y="353"/>
                  </a:lnTo>
                  <a:lnTo>
                    <a:pt x="179" y="341"/>
                  </a:lnTo>
                  <a:lnTo>
                    <a:pt x="114" y="0"/>
                  </a:lnTo>
                  <a:lnTo>
                    <a:pt x="57" y="11"/>
                  </a:lnTo>
                  <a:lnTo>
                    <a:pt x="0" y="22"/>
                  </a:lnTo>
                  <a:lnTo>
                    <a:pt x="66" y="3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1" name="Freeform 1001"/>
            <p:cNvSpPr>
              <a:spLocks/>
            </p:cNvSpPr>
            <p:nvPr/>
          </p:nvSpPr>
          <p:spPr bwMode="auto">
            <a:xfrm>
              <a:off x="1688" y="3633"/>
              <a:ext cx="9" cy="3"/>
            </a:xfrm>
            <a:custGeom>
              <a:avLst/>
              <a:gdLst>
                <a:gd name="T0" fmla="*/ 0 w 57"/>
                <a:gd name="T1" fmla="*/ 19 h 19"/>
                <a:gd name="T2" fmla="*/ 57 w 57"/>
                <a:gd name="T3" fmla="*/ 8 h 19"/>
                <a:gd name="T4" fmla="*/ 54 w 57"/>
                <a:gd name="T5" fmla="*/ 0 h 19"/>
                <a:gd name="T6" fmla="*/ 0 w 57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9"/>
                <a:gd name="T14" fmla="*/ 57 w 57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9">
                  <a:moveTo>
                    <a:pt x="0" y="19"/>
                  </a:moveTo>
                  <a:lnTo>
                    <a:pt x="57" y="8"/>
                  </a:lnTo>
                  <a:lnTo>
                    <a:pt x="54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2" name="Line 1002"/>
            <p:cNvSpPr>
              <a:spLocks noChangeShapeType="1"/>
            </p:cNvSpPr>
            <p:nvPr/>
          </p:nvSpPr>
          <p:spPr bwMode="auto">
            <a:xfrm flipH="1" flipV="1">
              <a:off x="1697" y="363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3" name="Freeform 1003"/>
            <p:cNvSpPr>
              <a:spLocks/>
            </p:cNvSpPr>
            <p:nvPr/>
          </p:nvSpPr>
          <p:spPr bwMode="auto">
            <a:xfrm>
              <a:off x="1660" y="3579"/>
              <a:ext cx="37" cy="61"/>
            </a:xfrm>
            <a:custGeom>
              <a:avLst/>
              <a:gdLst>
                <a:gd name="T0" fmla="*/ 110 w 219"/>
                <a:gd name="T1" fmla="*/ 366 h 366"/>
                <a:gd name="T2" fmla="*/ 165 w 219"/>
                <a:gd name="T3" fmla="*/ 347 h 366"/>
                <a:gd name="T4" fmla="*/ 219 w 219"/>
                <a:gd name="T5" fmla="*/ 328 h 366"/>
                <a:gd name="T6" fmla="*/ 109 w 219"/>
                <a:gd name="T7" fmla="*/ 0 h 366"/>
                <a:gd name="T8" fmla="*/ 54 w 219"/>
                <a:gd name="T9" fmla="*/ 19 h 366"/>
                <a:gd name="T10" fmla="*/ 0 w 219"/>
                <a:gd name="T11" fmla="*/ 38 h 366"/>
                <a:gd name="T12" fmla="*/ 110 w 219"/>
                <a:gd name="T13" fmla="*/ 366 h 3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366"/>
                <a:gd name="T23" fmla="*/ 219 w 219"/>
                <a:gd name="T24" fmla="*/ 366 h 3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366">
                  <a:moveTo>
                    <a:pt x="110" y="366"/>
                  </a:moveTo>
                  <a:lnTo>
                    <a:pt x="165" y="347"/>
                  </a:lnTo>
                  <a:lnTo>
                    <a:pt x="219" y="328"/>
                  </a:lnTo>
                  <a:lnTo>
                    <a:pt x="109" y="0"/>
                  </a:lnTo>
                  <a:lnTo>
                    <a:pt x="54" y="19"/>
                  </a:lnTo>
                  <a:lnTo>
                    <a:pt x="0" y="38"/>
                  </a:lnTo>
                  <a:lnTo>
                    <a:pt x="110" y="3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4" name="Freeform 1004"/>
            <p:cNvSpPr>
              <a:spLocks/>
            </p:cNvSpPr>
            <p:nvPr/>
          </p:nvSpPr>
          <p:spPr bwMode="auto">
            <a:xfrm>
              <a:off x="1660" y="3579"/>
              <a:ext cx="37" cy="61"/>
            </a:xfrm>
            <a:custGeom>
              <a:avLst/>
              <a:gdLst>
                <a:gd name="T0" fmla="*/ 110 w 219"/>
                <a:gd name="T1" fmla="*/ 366 h 366"/>
                <a:gd name="T2" fmla="*/ 165 w 219"/>
                <a:gd name="T3" fmla="*/ 347 h 366"/>
                <a:gd name="T4" fmla="*/ 219 w 219"/>
                <a:gd name="T5" fmla="*/ 328 h 366"/>
                <a:gd name="T6" fmla="*/ 109 w 219"/>
                <a:gd name="T7" fmla="*/ 0 h 366"/>
                <a:gd name="T8" fmla="*/ 54 w 219"/>
                <a:gd name="T9" fmla="*/ 19 h 366"/>
                <a:gd name="T10" fmla="*/ 0 w 219"/>
                <a:gd name="T11" fmla="*/ 38 h 366"/>
                <a:gd name="T12" fmla="*/ 110 w 219"/>
                <a:gd name="T13" fmla="*/ 366 h 3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366"/>
                <a:gd name="T23" fmla="*/ 219 w 219"/>
                <a:gd name="T24" fmla="*/ 366 h 3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366">
                  <a:moveTo>
                    <a:pt x="110" y="366"/>
                  </a:moveTo>
                  <a:lnTo>
                    <a:pt x="165" y="347"/>
                  </a:lnTo>
                  <a:lnTo>
                    <a:pt x="219" y="328"/>
                  </a:lnTo>
                  <a:lnTo>
                    <a:pt x="109" y="0"/>
                  </a:lnTo>
                  <a:lnTo>
                    <a:pt x="54" y="19"/>
                  </a:lnTo>
                  <a:lnTo>
                    <a:pt x="0" y="38"/>
                  </a:lnTo>
                  <a:lnTo>
                    <a:pt x="110" y="3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5" name="Freeform 1005"/>
            <p:cNvSpPr>
              <a:spLocks/>
            </p:cNvSpPr>
            <p:nvPr/>
          </p:nvSpPr>
          <p:spPr bwMode="auto">
            <a:xfrm>
              <a:off x="1669" y="3577"/>
              <a:ext cx="10" cy="5"/>
            </a:xfrm>
            <a:custGeom>
              <a:avLst/>
              <a:gdLst>
                <a:gd name="T0" fmla="*/ 0 w 55"/>
                <a:gd name="T1" fmla="*/ 26 h 26"/>
                <a:gd name="T2" fmla="*/ 55 w 55"/>
                <a:gd name="T3" fmla="*/ 7 h 26"/>
                <a:gd name="T4" fmla="*/ 52 w 55"/>
                <a:gd name="T5" fmla="*/ 0 h 26"/>
                <a:gd name="T6" fmla="*/ 0 w 55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6"/>
                <a:gd name="T14" fmla="*/ 55 w 55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6">
                  <a:moveTo>
                    <a:pt x="0" y="26"/>
                  </a:moveTo>
                  <a:lnTo>
                    <a:pt x="55" y="7"/>
                  </a:lnTo>
                  <a:lnTo>
                    <a:pt x="52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6" name="Line 1006"/>
            <p:cNvSpPr>
              <a:spLocks noChangeShapeType="1"/>
            </p:cNvSpPr>
            <p:nvPr/>
          </p:nvSpPr>
          <p:spPr bwMode="auto">
            <a:xfrm flipH="1" flipV="1">
              <a:off x="1678" y="3577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7" name="Freeform 1007"/>
            <p:cNvSpPr>
              <a:spLocks/>
            </p:cNvSpPr>
            <p:nvPr/>
          </p:nvSpPr>
          <p:spPr bwMode="auto">
            <a:xfrm>
              <a:off x="1635" y="3527"/>
              <a:ext cx="43" cy="59"/>
            </a:xfrm>
            <a:custGeom>
              <a:avLst/>
              <a:gdLst>
                <a:gd name="T0" fmla="*/ 157 w 260"/>
                <a:gd name="T1" fmla="*/ 359 h 359"/>
                <a:gd name="T2" fmla="*/ 208 w 260"/>
                <a:gd name="T3" fmla="*/ 332 h 359"/>
                <a:gd name="T4" fmla="*/ 260 w 260"/>
                <a:gd name="T5" fmla="*/ 306 h 359"/>
                <a:gd name="T6" fmla="*/ 103 w 260"/>
                <a:gd name="T7" fmla="*/ 0 h 359"/>
                <a:gd name="T8" fmla="*/ 51 w 260"/>
                <a:gd name="T9" fmla="*/ 27 h 359"/>
                <a:gd name="T10" fmla="*/ 0 w 260"/>
                <a:gd name="T11" fmla="*/ 54 h 359"/>
                <a:gd name="T12" fmla="*/ 157 w 260"/>
                <a:gd name="T13" fmla="*/ 359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0"/>
                <a:gd name="T22" fmla="*/ 0 h 359"/>
                <a:gd name="T23" fmla="*/ 260 w 260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0" h="359">
                  <a:moveTo>
                    <a:pt x="157" y="359"/>
                  </a:moveTo>
                  <a:lnTo>
                    <a:pt x="208" y="332"/>
                  </a:lnTo>
                  <a:lnTo>
                    <a:pt x="260" y="306"/>
                  </a:lnTo>
                  <a:lnTo>
                    <a:pt x="103" y="0"/>
                  </a:lnTo>
                  <a:lnTo>
                    <a:pt x="51" y="27"/>
                  </a:lnTo>
                  <a:lnTo>
                    <a:pt x="0" y="54"/>
                  </a:lnTo>
                  <a:lnTo>
                    <a:pt x="157" y="3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8" name="Freeform 1008"/>
            <p:cNvSpPr>
              <a:spLocks/>
            </p:cNvSpPr>
            <p:nvPr/>
          </p:nvSpPr>
          <p:spPr bwMode="auto">
            <a:xfrm>
              <a:off x="1635" y="3527"/>
              <a:ext cx="43" cy="59"/>
            </a:xfrm>
            <a:custGeom>
              <a:avLst/>
              <a:gdLst>
                <a:gd name="T0" fmla="*/ 157 w 260"/>
                <a:gd name="T1" fmla="*/ 359 h 359"/>
                <a:gd name="T2" fmla="*/ 208 w 260"/>
                <a:gd name="T3" fmla="*/ 332 h 359"/>
                <a:gd name="T4" fmla="*/ 260 w 260"/>
                <a:gd name="T5" fmla="*/ 306 h 359"/>
                <a:gd name="T6" fmla="*/ 103 w 260"/>
                <a:gd name="T7" fmla="*/ 0 h 359"/>
                <a:gd name="T8" fmla="*/ 51 w 260"/>
                <a:gd name="T9" fmla="*/ 27 h 359"/>
                <a:gd name="T10" fmla="*/ 0 w 260"/>
                <a:gd name="T11" fmla="*/ 54 h 359"/>
                <a:gd name="T12" fmla="*/ 157 w 260"/>
                <a:gd name="T13" fmla="*/ 359 h 3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0"/>
                <a:gd name="T22" fmla="*/ 0 h 359"/>
                <a:gd name="T23" fmla="*/ 260 w 260"/>
                <a:gd name="T24" fmla="*/ 359 h 3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0" h="359">
                  <a:moveTo>
                    <a:pt x="157" y="359"/>
                  </a:moveTo>
                  <a:lnTo>
                    <a:pt x="208" y="332"/>
                  </a:lnTo>
                  <a:lnTo>
                    <a:pt x="260" y="306"/>
                  </a:lnTo>
                  <a:lnTo>
                    <a:pt x="103" y="0"/>
                  </a:lnTo>
                  <a:lnTo>
                    <a:pt x="51" y="27"/>
                  </a:lnTo>
                  <a:lnTo>
                    <a:pt x="0" y="54"/>
                  </a:lnTo>
                  <a:lnTo>
                    <a:pt x="157" y="35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9" name="Freeform 1009"/>
            <p:cNvSpPr>
              <a:spLocks/>
            </p:cNvSpPr>
            <p:nvPr/>
          </p:nvSpPr>
          <p:spPr bwMode="auto">
            <a:xfrm>
              <a:off x="1643" y="3525"/>
              <a:ext cx="9" cy="6"/>
            </a:xfrm>
            <a:custGeom>
              <a:avLst/>
              <a:gdLst>
                <a:gd name="T0" fmla="*/ 0 w 52"/>
                <a:gd name="T1" fmla="*/ 35 h 35"/>
                <a:gd name="T2" fmla="*/ 52 w 52"/>
                <a:gd name="T3" fmla="*/ 8 h 35"/>
                <a:gd name="T4" fmla="*/ 46 w 52"/>
                <a:gd name="T5" fmla="*/ 0 h 35"/>
                <a:gd name="T6" fmla="*/ 0 w 52"/>
                <a:gd name="T7" fmla="*/ 35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5"/>
                <a:gd name="T14" fmla="*/ 52 w 52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5">
                  <a:moveTo>
                    <a:pt x="0" y="35"/>
                  </a:moveTo>
                  <a:lnTo>
                    <a:pt x="52" y="8"/>
                  </a:lnTo>
                  <a:lnTo>
                    <a:pt x="46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0" name="Line 1010"/>
            <p:cNvSpPr>
              <a:spLocks noChangeShapeType="1"/>
            </p:cNvSpPr>
            <p:nvPr/>
          </p:nvSpPr>
          <p:spPr bwMode="auto">
            <a:xfrm flipH="1" flipV="1">
              <a:off x="1651" y="352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1" name="Freeform 1011"/>
            <p:cNvSpPr>
              <a:spLocks/>
            </p:cNvSpPr>
            <p:nvPr/>
          </p:nvSpPr>
          <p:spPr bwMode="auto">
            <a:xfrm>
              <a:off x="1600" y="3479"/>
              <a:ext cx="51" cy="58"/>
            </a:xfrm>
            <a:custGeom>
              <a:avLst/>
              <a:gdLst>
                <a:gd name="T0" fmla="*/ 212 w 303"/>
                <a:gd name="T1" fmla="*/ 345 h 345"/>
                <a:gd name="T2" fmla="*/ 257 w 303"/>
                <a:gd name="T3" fmla="*/ 309 h 345"/>
                <a:gd name="T4" fmla="*/ 303 w 303"/>
                <a:gd name="T5" fmla="*/ 274 h 345"/>
                <a:gd name="T6" fmla="*/ 91 w 303"/>
                <a:gd name="T7" fmla="*/ 0 h 345"/>
                <a:gd name="T8" fmla="*/ 46 w 303"/>
                <a:gd name="T9" fmla="*/ 35 h 345"/>
                <a:gd name="T10" fmla="*/ 0 w 303"/>
                <a:gd name="T11" fmla="*/ 71 h 345"/>
                <a:gd name="T12" fmla="*/ 212 w 303"/>
                <a:gd name="T13" fmla="*/ 345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345"/>
                <a:gd name="T23" fmla="*/ 303 w 303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345">
                  <a:moveTo>
                    <a:pt x="212" y="345"/>
                  </a:moveTo>
                  <a:lnTo>
                    <a:pt x="257" y="309"/>
                  </a:lnTo>
                  <a:lnTo>
                    <a:pt x="303" y="274"/>
                  </a:lnTo>
                  <a:lnTo>
                    <a:pt x="91" y="0"/>
                  </a:lnTo>
                  <a:lnTo>
                    <a:pt x="46" y="35"/>
                  </a:lnTo>
                  <a:lnTo>
                    <a:pt x="0" y="71"/>
                  </a:lnTo>
                  <a:lnTo>
                    <a:pt x="212" y="3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2" name="Freeform 1012"/>
            <p:cNvSpPr>
              <a:spLocks/>
            </p:cNvSpPr>
            <p:nvPr/>
          </p:nvSpPr>
          <p:spPr bwMode="auto">
            <a:xfrm>
              <a:off x="1600" y="3479"/>
              <a:ext cx="51" cy="58"/>
            </a:xfrm>
            <a:custGeom>
              <a:avLst/>
              <a:gdLst>
                <a:gd name="T0" fmla="*/ 212 w 303"/>
                <a:gd name="T1" fmla="*/ 345 h 345"/>
                <a:gd name="T2" fmla="*/ 257 w 303"/>
                <a:gd name="T3" fmla="*/ 309 h 345"/>
                <a:gd name="T4" fmla="*/ 303 w 303"/>
                <a:gd name="T5" fmla="*/ 274 h 345"/>
                <a:gd name="T6" fmla="*/ 91 w 303"/>
                <a:gd name="T7" fmla="*/ 0 h 345"/>
                <a:gd name="T8" fmla="*/ 46 w 303"/>
                <a:gd name="T9" fmla="*/ 35 h 345"/>
                <a:gd name="T10" fmla="*/ 0 w 303"/>
                <a:gd name="T11" fmla="*/ 71 h 345"/>
                <a:gd name="T12" fmla="*/ 212 w 303"/>
                <a:gd name="T13" fmla="*/ 345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345"/>
                <a:gd name="T23" fmla="*/ 303 w 303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345">
                  <a:moveTo>
                    <a:pt x="212" y="345"/>
                  </a:moveTo>
                  <a:lnTo>
                    <a:pt x="257" y="309"/>
                  </a:lnTo>
                  <a:lnTo>
                    <a:pt x="303" y="274"/>
                  </a:lnTo>
                  <a:lnTo>
                    <a:pt x="91" y="0"/>
                  </a:lnTo>
                  <a:lnTo>
                    <a:pt x="46" y="35"/>
                  </a:lnTo>
                  <a:lnTo>
                    <a:pt x="0" y="71"/>
                  </a:lnTo>
                  <a:lnTo>
                    <a:pt x="212" y="3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3" name="Freeform 1013"/>
            <p:cNvSpPr>
              <a:spLocks/>
            </p:cNvSpPr>
            <p:nvPr/>
          </p:nvSpPr>
          <p:spPr bwMode="auto">
            <a:xfrm>
              <a:off x="1608" y="3478"/>
              <a:ext cx="8" cy="7"/>
            </a:xfrm>
            <a:custGeom>
              <a:avLst/>
              <a:gdLst>
                <a:gd name="T0" fmla="*/ 0 w 45"/>
                <a:gd name="T1" fmla="*/ 44 h 44"/>
                <a:gd name="T2" fmla="*/ 45 w 45"/>
                <a:gd name="T3" fmla="*/ 9 h 44"/>
                <a:gd name="T4" fmla="*/ 38 w 45"/>
                <a:gd name="T5" fmla="*/ 0 h 44"/>
                <a:gd name="T6" fmla="*/ 0 w 45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44"/>
                <a:gd name="T14" fmla="*/ 45 w 45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44">
                  <a:moveTo>
                    <a:pt x="0" y="44"/>
                  </a:moveTo>
                  <a:lnTo>
                    <a:pt x="45" y="9"/>
                  </a:lnTo>
                  <a:lnTo>
                    <a:pt x="38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4" name="Line 1014"/>
            <p:cNvSpPr>
              <a:spLocks noChangeShapeType="1"/>
            </p:cNvSpPr>
            <p:nvPr/>
          </p:nvSpPr>
          <p:spPr bwMode="auto">
            <a:xfrm flipH="1" flipV="1">
              <a:off x="1614" y="3478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5" name="Freeform 1015"/>
            <p:cNvSpPr>
              <a:spLocks/>
            </p:cNvSpPr>
            <p:nvPr/>
          </p:nvSpPr>
          <p:spPr bwMode="auto">
            <a:xfrm>
              <a:off x="1557" y="3440"/>
              <a:ext cx="57" cy="53"/>
            </a:xfrm>
            <a:custGeom>
              <a:avLst/>
              <a:gdLst>
                <a:gd name="T0" fmla="*/ 270 w 346"/>
                <a:gd name="T1" fmla="*/ 316 h 316"/>
                <a:gd name="T2" fmla="*/ 308 w 346"/>
                <a:gd name="T3" fmla="*/ 271 h 316"/>
                <a:gd name="T4" fmla="*/ 346 w 346"/>
                <a:gd name="T5" fmla="*/ 227 h 316"/>
                <a:gd name="T6" fmla="*/ 76 w 346"/>
                <a:gd name="T7" fmla="*/ 0 h 316"/>
                <a:gd name="T8" fmla="*/ 38 w 346"/>
                <a:gd name="T9" fmla="*/ 44 h 316"/>
                <a:gd name="T10" fmla="*/ 0 w 346"/>
                <a:gd name="T11" fmla="*/ 89 h 316"/>
                <a:gd name="T12" fmla="*/ 270 w 346"/>
                <a:gd name="T13" fmla="*/ 316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6"/>
                <a:gd name="T22" fmla="*/ 0 h 316"/>
                <a:gd name="T23" fmla="*/ 346 w 346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6" h="316">
                  <a:moveTo>
                    <a:pt x="270" y="316"/>
                  </a:moveTo>
                  <a:lnTo>
                    <a:pt x="308" y="271"/>
                  </a:lnTo>
                  <a:lnTo>
                    <a:pt x="346" y="227"/>
                  </a:lnTo>
                  <a:lnTo>
                    <a:pt x="76" y="0"/>
                  </a:lnTo>
                  <a:lnTo>
                    <a:pt x="38" y="44"/>
                  </a:lnTo>
                  <a:lnTo>
                    <a:pt x="0" y="89"/>
                  </a:lnTo>
                  <a:lnTo>
                    <a:pt x="270" y="3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6" name="Freeform 1016"/>
            <p:cNvSpPr>
              <a:spLocks/>
            </p:cNvSpPr>
            <p:nvPr/>
          </p:nvSpPr>
          <p:spPr bwMode="auto">
            <a:xfrm>
              <a:off x="1557" y="3440"/>
              <a:ext cx="57" cy="53"/>
            </a:xfrm>
            <a:custGeom>
              <a:avLst/>
              <a:gdLst>
                <a:gd name="T0" fmla="*/ 270 w 346"/>
                <a:gd name="T1" fmla="*/ 316 h 316"/>
                <a:gd name="T2" fmla="*/ 308 w 346"/>
                <a:gd name="T3" fmla="*/ 271 h 316"/>
                <a:gd name="T4" fmla="*/ 346 w 346"/>
                <a:gd name="T5" fmla="*/ 227 h 316"/>
                <a:gd name="T6" fmla="*/ 76 w 346"/>
                <a:gd name="T7" fmla="*/ 0 h 316"/>
                <a:gd name="T8" fmla="*/ 38 w 346"/>
                <a:gd name="T9" fmla="*/ 44 h 316"/>
                <a:gd name="T10" fmla="*/ 0 w 346"/>
                <a:gd name="T11" fmla="*/ 89 h 316"/>
                <a:gd name="T12" fmla="*/ 270 w 346"/>
                <a:gd name="T13" fmla="*/ 316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6"/>
                <a:gd name="T22" fmla="*/ 0 h 316"/>
                <a:gd name="T23" fmla="*/ 346 w 346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6" h="316">
                  <a:moveTo>
                    <a:pt x="270" y="316"/>
                  </a:moveTo>
                  <a:lnTo>
                    <a:pt x="308" y="271"/>
                  </a:lnTo>
                  <a:lnTo>
                    <a:pt x="346" y="227"/>
                  </a:lnTo>
                  <a:lnTo>
                    <a:pt x="76" y="0"/>
                  </a:lnTo>
                  <a:lnTo>
                    <a:pt x="38" y="44"/>
                  </a:lnTo>
                  <a:lnTo>
                    <a:pt x="0" y="89"/>
                  </a:lnTo>
                  <a:lnTo>
                    <a:pt x="270" y="3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7" name="Freeform 1017"/>
            <p:cNvSpPr>
              <a:spLocks/>
            </p:cNvSpPr>
            <p:nvPr/>
          </p:nvSpPr>
          <p:spPr bwMode="auto">
            <a:xfrm>
              <a:off x="1563" y="3439"/>
              <a:ext cx="6" cy="9"/>
            </a:xfrm>
            <a:custGeom>
              <a:avLst/>
              <a:gdLst>
                <a:gd name="T0" fmla="*/ 0 w 38"/>
                <a:gd name="T1" fmla="*/ 52 h 52"/>
                <a:gd name="T2" fmla="*/ 38 w 38"/>
                <a:gd name="T3" fmla="*/ 8 h 52"/>
                <a:gd name="T4" fmla="*/ 32 w 38"/>
                <a:gd name="T5" fmla="*/ 4 h 52"/>
                <a:gd name="T6" fmla="*/ 25 w 38"/>
                <a:gd name="T7" fmla="*/ 0 h 52"/>
                <a:gd name="T8" fmla="*/ 0 w 38"/>
                <a:gd name="T9" fmla="*/ 5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2"/>
                <a:gd name="T17" fmla="*/ 38 w 3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2">
                  <a:moveTo>
                    <a:pt x="0" y="52"/>
                  </a:moveTo>
                  <a:lnTo>
                    <a:pt x="38" y="8"/>
                  </a:lnTo>
                  <a:lnTo>
                    <a:pt x="32" y="4"/>
                  </a:lnTo>
                  <a:lnTo>
                    <a:pt x="25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8" name="Freeform 1018"/>
            <p:cNvSpPr>
              <a:spLocks/>
            </p:cNvSpPr>
            <p:nvPr/>
          </p:nvSpPr>
          <p:spPr bwMode="auto">
            <a:xfrm>
              <a:off x="1567" y="3439"/>
              <a:ext cx="2" cy="1"/>
            </a:xfrm>
            <a:custGeom>
              <a:avLst/>
              <a:gdLst>
                <a:gd name="T0" fmla="*/ 13 w 13"/>
                <a:gd name="T1" fmla="*/ 8 h 8"/>
                <a:gd name="T2" fmla="*/ 7 w 13"/>
                <a:gd name="T3" fmla="*/ 4 h 8"/>
                <a:gd name="T4" fmla="*/ 0 w 13"/>
                <a:gd name="T5" fmla="*/ 0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13" y="8"/>
                  </a:moveTo>
                  <a:lnTo>
                    <a:pt x="7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9" name="Freeform 1019"/>
            <p:cNvSpPr>
              <a:spLocks/>
            </p:cNvSpPr>
            <p:nvPr/>
          </p:nvSpPr>
          <p:spPr bwMode="auto">
            <a:xfrm>
              <a:off x="1504" y="3412"/>
              <a:ext cx="63" cy="44"/>
            </a:xfrm>
            <a:custGeom>
              <a:avLst/>
              <a:gdLst>
                <a:gd name="T0" fmla="*/ 331 w 380"/>
                <a:gd name="T1" fmla="*/ 262 h 262"/>
                <a:gd name="T2" fmla="*/ 355 w 380"/>
                <a:gd name="T3" fmla="*/ 210 h 262"/>
                <a:gd name="T4" fmla="*/ 380 w 380"/>
                <a:gd name="T5" fmla="*/ 158 h 262"/>
                <a:gd name="T6" fmla="*/ 49 w 380"/>
                <a:gd name="T7" fmla="*/ 0 h 262"/>
                <a:gd name="T8" fmla="*/ 24 w 380"/>
                <a:gd name="T9" fmla="*/ 52 h 262"/>
                <a:gd name="T10" fmla="*/ 0 w 380"/>
                <a:gd name="T11" fmla="*/ 104 h 262"/>
                <a:gd name="T12" fmla="*/ 331 w 380"/>
                <a:gd name="T13" fmla="*/ 262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2"/>
                <a:gd name="T23" fmla="*/ 380 w 380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2">
                  <a:moveTo>
                    <a:pt x="331" y="262"/>
                  </a:moveTo>
                  <a:lnTo>
                    <a:pt x="355" y="210"/>
                  </a:lnTo>
                  <a:lnTo>
                    <a:pt x="380" y="158"/>
                  </a:lnTo>
                  <a:lnTo>
                    <a:pt x="49" y="0"/>
                  </a:lnTo>
                  <a:lnTo>
                    <a:pt x="24" y="52"/>
                  </a:lnTo>
                  <a:lnTo>
                    <a:pt x="0" y="104"/>
                  </a:lnTo>
                  <a:lnTo>
                    <a:pt x="331" y="2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0" name="Freeform 1020"/>
            <p:cNvSpPr>
              <a:spLocks/>
            </p:cNvSpPr>
            <p:nvPr/>
          </p:nvSpPr>
          <p:spPr bwMode="auto">
            <a:xfrm>
              <a:off x="1504" y="3412"/>
              <a:ext cx="63" cy="44"/>
            </a:xfrm>
            <a:custGeom>
              <a:avLst/>
              <a:gdLst>
                <a:gd name="T0" fmla="*/ 331 w 380"/>
                <a:gd name="T1" fmla="*/ 262 h 262"/>
                <a:gd name="T2" fmla="*/ 355 w 380"/>
                <a:gd name="T3" fmla="*/ 210 h 262"/>
                <a:gd name="T4" fmla="*/ 380 w 380"/>
                <a:gd name="T5" fmla="*/ 158 h 262"/>
                <a:gd name="T6" fmla="*/ 49 w 380"/>
                <a:gd name="T7" fmla="*/ 0 h 262"/>
                <a:gd name="T8" fmla="*/ 24 w 380"/>
                <a:gd name="T9" fmla="*/ 52 h 262"/>
                <a:gd name="T10" fmla="*/ 0 w 380"/>
                <a:gd name="T11" fmla="*/ 104 h 262"/>
                <a:gd name="T12" fmla="*/ 331 w 380"/>
                <a:gd name="T13" fmla="*/ 262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2"/>
                <a:gd name="T23" fmla="*/ 380 w 380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2">
                  <a:moveTo>
                    <a:pt x="331" y="262"/>
                  </a:moveTo>
                  <a:lnTo>
                    <a:pt x="355" y="210"/>
                  </a:lnTo>
                  <a:lnTo>
                    <a:pt x="380" y="158"/>
                  </a:lnTo>
                  <a:lnTo>
                    <a:pt x="49" y="0"/>
                  </a:lnTo>
                  <a:lnTo>
                    <a:pt x="24" y="52"/>
                  </a:lnTo>
                  <a:lnTo>
                    <a:pt x="0" y="104"/>
                  </a:lnTo>
                  <a:lnTo>
                    <a:pt x="331" y="26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1" name="Freeform 1021"/>
            <p:cNvSpPr>
              <a:spLocks/>
            </p:cNvSpPr>
            <p:nvPr/>
          </p:nvSpPr>
          <p:spPr bwMode="auto">
            <a:xfrm>
              <a:off x="1508" y="3412"/>
              <a:ext cx="4" cy="9"/>
            </a:xfrm>
            <a:custGeom>
              <a:avLst/>
              <a:gdLst>
                <a:gd name="T0" fmla="*/ 0 w 25"/>
                <a:gd name="T1" fmla="*/ 57 h 57"/>
                <a:gd name="T2" fmla="*/ 25 w 25"/>
                <a:gd name="T3" fmla="*/ 5 h 57"/>
                <a:gd name="T4" fmla="*/ 19 w 25"/>
                <a:gd name="T5" fmla="*/ 2 h 57"/>
                <a:gd name="T6" fmla="*/ 9 w 25"/>
                <a:gd name="T7" fmla="*/ 0 h 57"/>
                <a:gd name="T8" fmla="*/ 0 w 25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57"/>
                <a:gd name="T17" fmla="*/ 25 w 2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57">
                  <a:moveTo>
                    <a:pt x="0" y="57"/>
                  </a:moveTo>
                  <a:lnTo>
                    <a:pt x="25" y="5"/>
                  </a:lnTo>
                  <a:lnTo>
                    <a:pt x="19" y="2"/>
                  </a:lnTo>
                  <a:lnTo>
                    <a:pt x="9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2" name="Freeform 1022"/>
            <p:cNvSpPr>
              <a:spLocks/>
            </p:cNvSpPr>
            <p:nvPr/>
          </p:nvSpPr>
          <p:spPr bwMode="auto">
            <a:xfrm>
              <a:off x="1509" y="3412"/>
              <a:ext cx="3" cy="1"/>
            </a:xfrm>
            <a:custGeom>
              <a:avLst/>
              <a:gdLst>
                <a:gd name="T0" fmla="*/ 16 w 16"/>
                <a:gd name="T1" fmla="*/ 5 h 5"/>
                <a:gd name="T2" fmla="*/ 10 w 16"/>
                <a:gd name="T3" fmla="*/ 2 h 5"/>
                <a:gd name="T4" fmla="*/ 0 w 16"/>
                <a:gd name="T5" fmla="*/ 0 h 5"/>
                <a:gd name="T6" fmla="*/ 0 60000 65536"/>
                <a:gd name="T7" fmla="*/ 0 60000 65536"/>
                <a:gd name="T8" fmla="*/ 0 60000 65536"/>
                <a:gd name="T9" fmla="*/ 0 w 16"/>
                <a:gd name="T10" fmla="*/ 0 h 5"/>
                <a:gd name="T11" fmla="*/ 16 w 16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5">
                  <a:moveTo>
                    <a:pt x="16" y="5"/>
                  </a:moveTo>
                  <a:lnTo>
                    <a:pt x="10" y="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3" name="Freeform 1023"/>
            <p:cNvSpPr>
              <a:spLocks/>
            </p:cNvSpPr>
            <p:nvPr/>
          </p:nvSpPr>
          <p:spPr bwMode="auto">
            <a:xfrm>
              <a:off x="1444" y="3402"/>
              <a:ext cx="65" cy="29"/>
            </a:xfrm>
            <a:custGeom>
              <a:avLst/>
              <a:gdLst>
                <a:gd name="T0" fmla="*/ 373 w 391"/>
                <a:gd name="T1" fmla="*/ 172 h 172"/>
                <a:gd name="T2" fmla="*/ 382 w 391"/>
                <a:gd name="T3" fmla="*/ 115 h 172"/>
                <a:gd name="T4" fmla="*/ 391 w 391"/>
                <a:gd name="T5" fmla="*/ 58 h 172"/>
                <a:gd name="T6" fmla="*/ 18 w 391"/>
                <a:gd name="T7" fmla="*/ 0 h 172"/>
                <a:gd name="T8" fmla="*/ 9 w 391"/>
                <a:gd name="T9" fmla="*/ 57 h 172"/>
                <a:gd name="T10" fmla="*/ 0 w 391"/>
                <a:gd name="T11" fmla="*/ 114 h 172"/>
                <a:gd name="T12" fmla="*/ 373 w 391"/>
                <a:gd name="T13" fmla="*/ 172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172"/>
                <a:gd name="T23" fmla="*/ 391 w 391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172">
                  <a:moveTo>
                    <a:pt x="373" y="172"/>
                  </a:moveTo>
                  <a:lnTo>
                    <a:pt x="382" y="115"/>
                  </a:lnTo>
                  <a:lnTo>
                    <a:pt x="391" y="58"/>
                  </a:lnTo>
                  <a:lnTo>
                    <a:pt x="18" y="0"/>
                  </a:lnTo>
                  <a:lnTo>
                    <a:pt x="9" y="57"/>
                  </a:lnTo>
                  <a:lnTo>
                    <a:pt x="0" y="114"/>
                  </a:lnTo>
                  <a:lnTo>
                    <a:pt x="373" y="1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4" name="Freeform 1024"/>
            <p:cNvSpPr>
              <a:spLocks/>
            </p:cNvSpPr>
            <p:nvPr/>
          </p:nvSpPr>
          <p:spPr bwMode="auto">
            <a:xfrm>
              <a:off x="1444" y="3402"/>
              <a:ext cx="65" cy="29"/>
            </a:xfrm>
            <a:custGeom>
              <a:avLst/>
              <a:gdLst>
                <a:gd name="T0" fmla="*/ 373 w 391"/>
                <a:gd name="T1" fmla="*/ 172 h 172"/>
                <a:gd name="T2" fmla="*/ 382 w 391"/>
                <a:gd name="T3" fmla="*/ 115 h 172"/>
                <a:gd name="T4" fmla="*/ 391 w 391"/>
                <a:gd name="T5" fmla="*/ 58 h 172"/>
                <a:gd name="T6" fmla="*/ 18 w 391"/>
                <a:gd name="T7" fmla="*/ 0 h 172"/>
                <a:gd name="T8" fmla="*/ 9 w 391"/>
                <a:gd name="T9" fmla="*/ 57 h 172"/>
                <a:gd name="T10" fmla="*/ 0 w 391"/>
                <a:gd name="T11" fmla="*/ 114 h 172"/>
                <a:gd name="T12" fmla="*/ 373 w 391"/>
                <a:gd name="T13" fmla="*/ 172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172"/>
                <a:gd name="T23" fmla="*/ 391 w 391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172">
                  <a:moveTo>
                    <a:pt x="373" y="172"/>
                  </a:moveTo>
                  <a:lnTo>
                    <a:pt x="382" y="115"/>
                  </a:lnTo>
                  <a:lnTo>
                    <a:pt x="391" y="58"/>
                  </a:lnTo>
                  <a:lnTo>
                    <a:pt x="18" y="0"/>
                  </a:lnTo>
                  <a:lnTo>
                    <a:pt x="9" y="57"/>
                  </a:lnTo>
                  <a:lnTo>
                    <a:pt x="0" y="114"/>
                  </a:lnTo>
                  <a:lnTo>
                    <a:pt x="373" y="1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5" name="Freeform 1025"/>
            <p:cNvSpPr>
              <a:spLocks/>
            </p:cNvSpPr>
            <p:nvPr/>
          </p:nvSpPr>
          <p:spPr bwMode="auto">
            <a:xfrm>
              <a:off x="1444" y="3402"/>
              <a:ext cx="3" cy="10"/>
            </a:xfrm>
            <a:custGeom>
              <a:avLst/>
              <a:gdLst>
                <a:gd name="T0" fmla="*/ 9 w 18"/>
                <a:gd name="T1" fmla="*/ 58 h 58"/>
                <a:gd name="T2" fmla="*/ 18 w 18"/>
                <a:gd name="T3" fmla="*/ 1 h 58"/>
                <a:gd name="T4" fmla="*/ 11 w 18"/>
                <a:gd name="T5" fmla="*/ 0 h 58"/>
                <a:gd name="T6" fmla="*/ 0 w 18"/>
                <a:gd name="T7" fmla="*/ 1 h 58"/>
                <a:gd name="T8" fmla="*/ 9 w 18"/>
                <a:gd name="T9" fmla="*/ 5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8"/>
                <a:gd name="T17" fmla="*/ 18 w 1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8">
                  <a:moveTo>
                    <a:pt x="9" y="58"/>
                  </a:moveTo>
                  <a:lnTo>
                    <a:pt x="18" y="1"/>
                  </a:lnTo>
                  <a:lnTo>
                    <a:pt x="11" y="0"/>
                  </a:lnTo>
                  <a:lnTo>
                    <a:pt x="0" y="1"/>
                  </a:lnTo>
                  <a:lnTo>
                    <a:pt x="9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6" name="Freeform 1026"/>
            <p:cNvSpPr>
              <a:spLocks/>
            </p:cNvSpPr>
            <p:nvPr/>
          </p:nvSpPr>
          <p:spPr bwMode="auto">
            <a:xfrm>
              <a:off x="1444" y="3402"/>
              <a:ext cx="3" cy="1"/>
            </a:xfrm>
            <a:custGeom>
              <a:avLst/>
              <a:gdLst>
                <a:gd name="T0" fmla="*/ 18 w 18"/>
                <a:gd name="T1" fmla="*/ 1 h 1"/>
                <a:gd name="T2" fmla="*/ 11 w 18"/>
                <a:gd name="T3" fmla="*/ 0 h 1"/>
                <a:gd name="T4" fmla="*/ 0 w 18"/>
                <a:gd name="T5" fmla="*/ 1 h 1"/>
                <a:gd name="T6" fmla="*/ 0 60000 65536"/>
                <a:gd name="T7" fmla="*/ 0 60000 65536"/>
                <a:gd name="T8" fmla="*/ 0 60000 65536"/>
                <a:gd name="T9" fmla="*/ 0 w 18"/>
                <a:gd name="T10" fmla="*/ 0 h 1"/>
                <a:gd name="T11" fmla="*/ 18 w 1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">
                  <a:moveTo>
                    <a:pt x="18" y="1"/>
                  </a:move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7" name="Freeform 1027"/>
            <p:cNvSpPr>
              <a:spLocks/>
            </p:cNvSpPr>
            <p:nvPr/>
          </p:nvSpPr>
          <p:spPr bwMode="auto">
            <a:xfrm>
              <a:off x="1336" y="3450"/>
              <a:ext cx="110" cy="41"/>
            </a:xfrm>
            <a:custGeom>
              <a:avLst/>
              <a:gdLst>
                <a:gd name="T0" fmla="*/ 657 w 657"/>
                <a:gd name="T1" fmla="*/ 0 h 245"/>
                <a:gd name="T2" fmla="*/ 352 w 657"/>
                <a:gd name="T3" fmla="*/ 47 h 245"/>
                <a:gd name="T4" fmla="*/ 79 w 657"/>
                <a:gd name="T5" fmla="*/ 179 h 245"/>
                <a:gd name="T6" fmla="*/ 0 w 657"/>
                <a:gd name="T7" fmla="*/ 245 h 2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7"/>
                <a:gd name="T13" fmla="*/ 0 h 245"/>
                <a:gd name="T14" fmla="*/ 657 w 657"/>
                <a:gd name="T15" fmla="*/ 245 h 2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7" h="245">
                  <a:moveTo>
                    <a:pt x="657" y="0"/>
                  </a:moveTo>
                  <a:lnTo>
                    <a:pt x="352" y="47"/>
                  </a:lnTo>
                  <a:lnTo>
                    <a:pt x="79" y="179"/>
                  </a:lnTo>
                  <a:lnTo>
                    <a:pt x="0" y="2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8" name="Line 1028"/>
            <p:cNvSpPr>
              <a:spLocks noChangeShapeType="1"/>
            </p:cNvSpPr>
            <p:nvPr/>
          </p:nvSpPr>
          <p:spPr bwMode="auto">
            <a:xfrm flipH="1">
              <a:off x="1323" y="3499"/>
              <a:ext cx="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9" name="Freeform 1029"/>
            <p:cNvSpPr>
              <a:spLocks/>
            </p:cNvSpPr>
            <p:nvPr/>
          </p:nvSpPr>
          <p:spPr bwMode="auto">
            <a:xfrm>
              <a:off x="1251" y="3510"/>
              <a:ext cx="62" cy="105"/>
            </a:xfrm>
            <a:custGeom>
              <a:avLst/>
              <a:gdLst>
                <a:gd name="T0" fmla="*/ 371 w 371"/>
                <a:gd name="T1" fmla="*/ 0 h 629"/>
                <a:gd name="T2" fmla="*/ 361 w 371"/>
                <a:gd name="T3" fmla="*/ 9 h 629"/>
                <a:gd name="T4" fmla="*/ 177 w 371"/>
                <a:gd name="T5" fmla="*/ 248 h 629"/>
                <a:gd name="T6" fmla="*/ 37 w 371"/>
                <a:gd name="T7" fmla="*/ 519 h 629"/>
                <a:gd name="T8" fmla="*/ 0 w 371"/>
                <a:gd name="T9" fmla="*/ 629 h 6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1"/>
                <a:gd name="T16" fmla="*/ 0 h 629"/>
                <a:gd name="T17" fmla="*/ 371 w 371"/>
                <a:gd name="T18" fmla="*/ 629 h 6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1" h="629">
                  <a:moveTo>
                    <a:pt x="371" y="0"/>
                  </a:moveTo>
                  <a:lnTo>
                    <a:pt x="361" y="9"/>
                  </a:lnTo>
                  <a:lnTo>
                    <a:pt x="177" y="248"/>
                  </a:lnTo>
                  <a:lnTo>
                    <a:pt x="37" y="519"/>
                  </a:lnTo>
                  <a:lnTo>
                    <a:pt x="0" y="6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0" name="Line 1030"/>
            <p:cNvSpPr>
              <a:spLocks noChangeShapeType="1"/>
            </p:cNvSpPr>
            <p:nvPr/>
          </p:nvSpPr>
          <p:spPr bwMode="auto">
            <a:xfrm flipH="1">
              <a:off x="1245" y="3628"/>
              <a:ext cx="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1" name="Freeform 1031"/>
            <p:cNvSpPr>
              <a:spLocks/>
            </p:cNvSpPr>
            <p:nvPr/>
          </p:nvSpPr>
          <p:spPr bwMode="auto">
            <a:xfrm>
              <a:off x="1227" y="3644"/>
              <a:ext cx="14" cy="121"/>
            </a:xfrm>
            <a:custGeom>
              <a:avLst/>
              <a:gdLst>
                <a:gd name="T0" fmla="*/ 84 w 84"/>
                <a:gd name="T1" fmla="*/ 0 h 729"/>
                <a:gd name="T2" fmla="*/ 80 w 84"/>
                <a:gd name="T3" fmla="*/ 14 h 729"/>
                <a:gd name="T4" fmla="*/ 20 w 84"/>
                <a:gd name="T5" fmla="*/ 327 h 729"/>
                <a:gd name="T6" fmla="*/ 0 w 84"/>
                <a:gd name="T7" fmla="*/ 647 h 729"/>
                <a:gd name="T8" fmla="*/ 5 w 84"/>
                <a:gd name="T9" fmla="*/ 729 h 7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729"/>
                <a:gd name="T17" fmla="*/ 84 w 84"/>
                <a:gd name="T18" fmla="*/ 729 h 7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729">
                  <a:moveTo>
                    <a:pt x="84" y="0"/>
                  </a:moveTo>
                  <a:lnTo>
                    <a:pt x="80" y="14"/>
                  </a:lnTo>
                  <a:lnTo>
                    <a:pt x="20" y="327"/>
                  </a:lnTo>
                  <a:lnTo>
                    <a:pt x="0" y="647"/>
                  </a:lnTo>
                  <a:lnTo>
                    <a:pt x="5" y="7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2" name="Line 1032"/>
            <p:cNvSpPr>
              <a:spLocks noChangeShapeType="1"/>
            </p:cNvSpPr>
            <p:nvPr/>
          </p:nvSpPr>
          <p:spPr bwMode="auto">
            <a:xfrm>
              <a:off x="1229" y="37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3" name="Freeform 1033"/>
            <p:cNvSpPr>
              <a:spLocks/>
            </p:cNvSpPr>
            <p:nvPr/>
          </p:nvSpPr>
          <p:spPr bwMode="auto">
            <a:xfrm>
              <a:off x="1230" y="3796"/>
              <a:ext cx="31" cy="118"/>
            </a:xfrm>
            <a:custGeom>
              <a:avLst/>
              <a:gdLst>
                <a:gd name="T0" fmla="*/ 0 w 185"/>
                <a:gd name="T1" fmla="*/ 0 h 707"/>
                <a:gd name="T2" fmla="*/ 4 w 185"/>
                <a:gd name="T3" fmla="*/ 56 h 707"/>
                <a:gd name="T4" fmla="*/ 64 w 185"/>
                <a:gd name="T5" fmla="*/ 369 h 707"/>
                <a:gd name="T6" fmla="*/ 163 w 185"/>
                <a:gd name="T7" fmla="*/ 665 h 707"/>
                <a:gd name="T8" fmla="*/ 185 w 185"/>
                <a:gd name="T9" fmla="*/ 707 h 7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5"/>
                <a:gd name="T16" fmla="*/ 0 h 707"/>
                <a:gd name="T17" fmla="*/ 185 w 185"/>
                <a:gd name="T18" fmla="*/ 707 h 7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5" h="707">
                  <a:moveTo>
                    <a:pt x="0" y="0"/>
                  </a:moveTo>
                  <a:lnTo>
                    <a:pt x="4" y="56"/>
                  </a:lnTo>
                  <a:lnTo>
                    <a:pt x="64" y="369"/>
                  </a:lnTo>
                  <a:lnTo>
                    <a:pt x="163" y="665"/>
                  </a:lnTo>
                  <a:lnTo>
                    <a:pt x="185" y="70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4" name="Line 1034"/>
            <p:cNvSpPr>
              <a:spLocks noChangeShapeType="1"/>
            </p:cNvSpPr>
            <p:nvPr/>
          </p:nvSpPr>
          <p:spPr bwMode="auto">
            <a:xfrm>
              <a:off x="1267" y="3926"/>
              <a:ext cx="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5" name="Freeform 1035"/>
            <p:cNvSpPr>
              <a:spLocks/>
            </p:cNvSpPr>
            <p:nvPr/>
          </p:nvSpPr>
          <p:spPr bwMode="auto">
            <a:xfrm>
              <a:off x="1275" y="3941"/>
              <a:ext cx="83" cy="87"/>
            </a:xfrm>
            <a:custGeom>
              <a:avLst/>
              <a:gdLst>
                <a:gd name="T0" fmla="*/ 0 w 501"/>
                <a:gd name="T1" fmla="*/ 0 h 523"/>
                <a:gd name="T2" fmla="*/ 33 w 501"/>
                <a:gd name="T3" fmla="*/ 66 h 523"/>
                <a:gd name="T4" fmla="*/ 217 w 501"/>
                <a:gd name="T5" fmla="*/ 304 h 523"/>
                <a:gd name="T6" fmla="*/ 447 w 501"/>
                <a:gd name="T7" fmla="*/ 498 h 523"/>
                <a:gd name="T8" fmla="*/ 501 w 501"/>
                <a:gd name="T9" fmla="*/ 523 h 5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1"/>
                <a:gd name="T16" fmla="*/ 0 h 523"/>
                <a:gd name="T17" fmla="*/ 501 w 501"/>
                <a:gd name="T18" fmla="*/ 523 h 5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1" h="523">
                  <a:moveTo>
                    <a:pt x="0" y="0"/>
                  </a:moveTo>
                  <a:lnTo>
                    <a:pt x="33" y="66"/>
                  </a:lnTo>
                  <a:lnTo>
                    <a:pt x="217" y="304"/>
                  </a:lnTo>
                  <a:lnTo>
                    <a:pt x="447" y="498"/>
                  </a:lnTo>
                  <a:lnTo>
                    <a:pt x="501" y="5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6" name="Line 1036"/>
            <p:cNvSpPr>
              <a:spLocks noChangeShapeType="1"/>
            </p:cNvSpPr>
            <p:nvPr/>
          </p:nvSpPr>
          <p:spPr bwMode="auto">
            <a:xfrm>
              <a:off x="1371" y="4034"/>
              <a:ext cx="3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7" name="Freeform 1037"/>
            <p:cNvSpPr>
              <a:spLocks/>
            </p:cNvSpPr>
            <p:nvPr/>
          </p:nvSpPr>
          <p:spPr bwMode="auto">
            <a:xfrm>
              <a:off x="1386" y="4041"/>
              <a:ext cx="119" cy="13"/>
            </a:xfrm>
            <a:custGeom>
              <a:avLst/>
              <a:gdLst>
                <a:gd name="T0" fmla="*/ 0 w 717"/>
                <a:gd name="T1" fmla="*/ 0 h 73"/>
                <a:gd name="T2" fmla="*/ 55 w 717"/>
                <a:gd name="T3" fmla="*/ 25 h 73"/>
                <a:gd name="T4" fmla="*/ 359 w 717"/>
                <a:gd name="T5" fmla="*/ 73 h 73"/>
                <a:gd name="T6" fmla="*/ 663 w 717"/>
                <a:gd name="T7" fmla="*/ 25 h 73"/>
                <a:gd name="T8" fmla="*/ 717 w 717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7"/>
                <a:gd name="T16" fmla="*/ 0 h 73"/>
                <a:gd name="T17" fmla="*/ 717 w 717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7" h="73">
                  <a:moveTo>
                    <a:pt x="0" y="0"/>
                  </a:moveTo>
                  <a:lnTo>
                    <a:pt x="55" y="25"/>
                  </a:lnTo>
                  <a:lnTo>
                    <a:pt x="359" y="73"/>
                  </a:lnTo>
                  <a:lnTo>
                    <a:pt x="663" y="25"/>
                  </a:lnTo>
                  <a:lnTo>
                    <a:pt x="71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8" name="Line 1038"/>
            <p:cNvSpPr>
              <a:spLocks noChangeShapeType="1"/>
            </p:cNvSpPr>
            <p:nvPr/>
          </p:nvSpPr>
          <p:spPr bwMode="auto">
            <a:xfrm flipV="1">
              <a:off x="1518" y="4034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9" name="Freeform 1039"/>
            <p:cNvSpPr>
              <a:spLocks/>
            </p:cNvSpPr>
            <p:nvPr/>
          </p:nvSpPr>
          <p:spPr bwMode="auto">
            <a:xfrm>
              <a:off x="1533" y="3941"/>
              <a:ext cx="83" cy="87"/>
            </a:xfrm>
            <a:custGeom>
              <a:avLst/>
              <a:gdLst>
                <a:gd name="T0" fmla="*/ 0 w 501"/>
                <a:gd name="T1" fmla="*/ 523 h 523"/>
                <a:gd name="T2" fmla="*/ 54 w 501"/>
                <a:gd name="T3" fmla="*/ 498 h 523"/>
                <a:gd name="T4" fmla="*/ 283 w 501"/>
                <a:gd name="T5" fmla="*/ 304 h 523"/>
                <a:gd name="T6" fmla="*/ 466 w 501"/>
                <a:gd name="T7" fmla="*/ 66 h 523"/>
                <a:gd name="T8" fmla="*/ 501 w 501"/>
                <a:gd name="T9" fmla="*/ 0 h 5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1"/>
                <a:gd name="T16" fmla="*/ 0 h 523"/>
                <a:gd name="T17" fmla="*/ 501 w 501"/>
                <a:gd name="T18" fmla="*/ 523 h 5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1" h="523">
                  <a:moveTo>
                    <a:pt x="0" y="523"/>
                  </a:moveTo>
                  <a:lnTo>
                    <a:pt x="54" y="498"/>
                  </a:lnTo>
                  <a:lnTo>
                    <a:pt x="283" y="304"/>
                  </a:lnTo>
                  <a:lnTo>
                    <a:pt x="466" y="66"/>
                  </a:lnTo>
                  <a:lnTo>
                    <a:pt x="50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0" name="Line 1040"/>
            <p:cNvSpPr>
              <a:spLocks noChangeShapeType="1"/>
            </p:cNvSpPr>
            <p:nvPr/>
          </p:nvSpPr>
          <p:spPr bwMode="auto">
            <a:xfrm flipV="1">
              <a:off x="1623" y="39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1" name="Freeform 1041"/>
            <p:cNvSpPr>
              <a:spLocks/>
            </p:cNvSpPr>
            <p:nvPr/>
          </p:nvSpPr>
          <p:spPr bwMode="auto">
            <a:xfrm>
              <a:off x="1630" y="3796"/>
              <a:ext cx="31" cy="118"/>
            </a:xfrm>
            <a:custGeom>
              <a:avLst/>
              <a:gdLst>
                <a:gd name="T0" fmla="*/ 0 w 187"/>
                <a:gd name="T1" fmla="*/ 707 h 707"/>
                <a:gd name="T2" fmla="*/ 23 w 187"/>
                <a:gd name="T3" fmla="*/ 665 h 707"/>
                <a:gd name="T4" fmla="*/ 123 w 187"/>
                <a:gd name="T5" fmla="*/ 369 h 707"/>
                <a:gd name="T6" fmla="*/ 183 w 187"/>
                <a:gd name="T7" fmla="*/ 56 h 707"/>
                <a:gd name="T8" fmla="*/ 187 w 187"/>
                <a:gd name="T9" fmla="*/ 0 h 7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"/>
                <a:gd name="T16" fmla="*/ 0 h 707"/>
                <a:gd name="T17" fmla="*/ 187 w 187"/>
                <a:gd name="T18" fmla="*/ 707 h 7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" h="707">
                  <a:moveTo>
                    <a:pt x="0" y="707"/>
                  </a:moveTo>
                  <a:lnTo>
                    <a:pt x="23" y="665"/>
                  </a:lnTo>
                  <a:lnTo>
                    <a:pt x="123" y="369"/>
                  </a:lnTo>
                  <a:lnTo>
                    <a:pt x="183" y="56"/>
                  </a:lnTo>
                  <a:lnTo>
                    <a:pt x="1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2" name="Line 1042"/>
            <p:cNvSpPr>
              <a:spLocks noChangeShapeType="1"/>
            </p:cNvSpPr>
            <p:nvPr/>
          </p:nvSpPr>
          <p:spPr bwMode="auto">
            <a:xfrm flipV="1">
              <a:off x="1662" y="37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3" name="Freeform 1043"/>
            <p:cNvSpPr>
              <a:spLocks/>
            </p:cNvSpPr>
            <p:nvPr/>
          </p:nvSpPr>
          <p:spPr bwMode="auto">
            <a:xfrm>
              <a:off x="1650" y="3644"/>
              <a:ext cx="14" cy="121"/>
            </a:xfrm>
            <a:custGeom>
              <a:avLst/>
              <a:gdLst>
                <a:gd name="T0" fmla="*/ 79 w 84"/>
                <a:gd name="T1" fmla="*/ 729 h 729"/>
                <a:gd name="T2" fmla="*/ 84 w 84"/>
                <a:gd name="T3" fmla="*/ 647 h 729"/>
                <a:gd name="T4" fmla="*/ 64 w 84"/>
                <a:gd name="T5" fmla="*/ 327 h 729"/>
                <a:gd name="T6" fmla="*/ 4 w 84"/>
                <a:gd name="T7" fmla="*/ 14 h 729"/>
                <a:gd name="T8" fmla="*/ 0 w 84"/>
                <a:gd name="T9" fmla="*/ 0 h 7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729"/>
                <a:gd name="T17" fmla="*/ 84 w 84"/>
                <a:gd name="T18" fmla="*/ 729 h 7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729">
                  <a:moveTo>
                    <a:pt x="79" y="729"/>
                  </a:moveTo>
                  <a:lnTo>
                    <a:pt x="84" y="647"/>
                  </a:lnTo>
                  <a:lnTo>
                    <a:pt x="64" y="327"/>
                  </a:lnTo>
                  <a:lnTo>
                    <a:pt x="4" y="1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4" name="Line 1044"/>
            <p:cNvSpPr>
              <a:spLocks noChangeShapeType="1"/>
            </p:cNvSpPr>
            <p:nvPr/>
          </p:nvSpPr>
          <p:spPr bwMode="auto">
            <a:xfrm flipH="1" flipV="1">
              <a:off x="1645" y="3628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5" name="Freeform 1045"/>
            <p:cNvSpPr>
              <a:spLocks/>
            </p:cNvSpPr>
            <p:nvPr/>
          </p:nvSpPr>
          <p:spPr bwMode="auto">
            <a:xfrm>
              <a:off x="1578" y="3510"/>
              <a:ext cx="62" cy="105"/>
            </a:xfrm>
            <a:custGeom>
              <a:avLst/>
              <a:gdLst>
                <a:gd name="T0" fmla="*/ 371 w 371"/>
                <a:gd name="T1" fmla="*/ 629 h 629"/>
                <a:gd name="T2" fmla="*/ 334 w 371"/>
                <a:gd name="T3" fmla="*/ 519 h 629"/>
                <a:gd name="T4" fmla="*/ 193 w 371"/>
                <a:gd name="T5" fmla="*/ 248 h 629"/>
                <a:gd name="T6" fmla="*/ 10 w 371"/>
                <a:gd name="T7" fmla="*/ 9 h 629"/>
                <a:gd name="T8" fmla="*/ 0 w 371"/>
                <a:gd name="T9" fmla="*/ 0 h 6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1"/>
                <a:gd name="T16" fmla="*/ 0 h 629"/>
                <a:gd name="T17" fmla="*/ 371 w 371"/>
                <a:gd name="T18" fmla="*/ 629 h 6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1" h="629">
                  <a:moveTo>
                    <a:pt x="371" y="629"/>
                  </a:moveTo>
                  <a:lnTo>
                    <a:pt x="334" y="519"/>
                  </a:lnTo>
                  <a:lnTo>
                    <a:pt x="193" y="248"/>
                  </a:lnTo>
                  <a:lnTo>
                    <a:pt x="10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6" name="Line 1046"/>
            <p:cNvSpPr>
              <a:spLocks noChangeShapeType="1"/>
            </p:cNvSpPr>
            <p:nvPr/>
          </p:nvSpPr>
          <p:spPr bwMode="auto">
            <a:xfrm flipH="1" flipV="1">
              <a:off x="1565" y="3499"/>
              <a:ext cx="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7" name="Freeform 1047"/>
            <p:cNvSpPr>
              <a:spLocks/>
            </p:cNvSpPr>
            <p:nvPr/>
          </p:nvSpPr>
          <p:spPr bwMode="auto">
            <a:xfrm>
              <a:off x="1446" y="3450"/>
              <a:ext cx="109" cy="41"/>
            </a:xfrm>
            <a:custGeom>
              <a:avLst/>
              <a:gdLst>
                <a:gd name="T0" fmla="*/ 656 w 656"/>
                <a:gd name="T1" fmla="*/ 245 h 245"/>
                <a:gd name="T2" fmla="*/ 578 w 656"/>
                <a:gd name="T3" fmla="*/ 179 h 245"/>
                <a:gd name="T4" fmla="*/ 304 w 656"/>
                <a:gd name="T5" fmla="*/ 47 h 245"/>
                <a:gd name="T6" fmla="*/ 0 w 656"/>
                <a:gd name="T7" fmla="*/ 0 h 2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6"/>
                <a:gd name="T13" fmla="*/ 0 h 245"/>
                <a:gd name="T14" fmla="*/ 656 w 656"/>
                <a:gd name="T15" fmla="*/ 245 h 2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6" h="245">
                  <a:moveTo>
                    <a:pt x="656" y="245"/>
                  </a:moveTo>
                  <a:lnTo>
                    <a:pt x="578" y="179"/>
                  </a:lnTo>
                  <a:lnTo>
                    <a:pt x="304" y="4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8" name="Line 1048"/>
            <p:cNvSpPr>
              <a:spLocks noChangeShapeType="1"/>
            </p:cNvSpPr>
            <p:nvPr/>
          </p:nvSpPr>
          <p:spPr bwMode="auto">
            <a:xfrm>
              <a:off x="1265" y="3752"/>
              <a:ext cx="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79" name="Line 1049"/>
            <p:cNvSpPr>
              <a:spLocks noChangeShapeType="1"/>
            </p:cNvSpPr>
            <p:nvPr/>
          </p:nvSpPr>
          <p:spPr bwMode="auto">
            <a:xfrm>
              <a:off x="1414" y="3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0" name="Line 1050"/>
            <p:cNvSpPr>
              <a:spLocks noChangeShapeType="1"/>
            </p:cNvSpPr>
            <p:nvPr/>
          </p:nvSpPr>
          <p:spPr bwMode="auto">
            <a:xfrm>
              <a:off x="1431" y="3752"/>
              <a:ext cx="1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1" name="Line 1051"/>
            <p:cNvSpPr>
              <a:spLocks noChangeShapeType="1"/>
            </p:cNvSpPr>
            <p:nvPr/>
          </p:nvSpPr>
          <p:spPr bwMode="auto">
            <a:xfrm>
              <a:off x="1567" y="3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2" name="Line 1052"/>
            <p:cNvSpPr>
              <a:spLocks noChangeShapeType="1"/>
            </p:cNvSpPr>
            <p:nvPr/>
          </p:nvSpPr>
          <p:spPr bwMode="auto">
            <a:xfrm>
              <a:off x="1584" y="3752"/>
              <a:ext cx="1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3" name="Line 1053"/>
            <p:cNvSpPr>
              <a:spLocks noChangeShapeType="1"/>
            </p:cNvSpPr>
            <p:nvPr/>
          </p:nvSpPr>
          <p:spPr bwMode="auto">
            <a:xfrm>
              <a:off x="1720" y="3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4" name="Line 1054"/>
            <p:cNvSpPr>
              <a:spLocks noChangeShapeType="1"/>
            </p:cNvSpPr>
            <p:nvPr/>
          </p:nvSpPr>
          <p:spPr bwMode="auto">
            <a:xfrm>
              <a:off x="1737" y="3752"/>
              <a:ext cx="1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5" name="Freeform 1055"/>
            <p:cNvSpPr>
              <a:spLocks/>
            </p:cNvSpPr>
            <p:nvPr/>
          </p:nvSpPr>
          <p:spPr bwMode="auto">
            <a:xfrm>
              <a:off x="670" y="3402"/>
              <a:ext cx="10" cy="19"/>
            </a:xfrm>
            <a:custGeom>
              <a:avLst/>
              <a:gdLst>
                <a:gd name="T0" fmla="*/ 58 w 58"/>
                <a:gd name="T1" fmla="*/ 58 h 116"/>
                <a:gd name="T2" fmla="*/ 58 w 58"/>
                <a:gd name="T3" fmla="*/ 116 h 116"/>
                <a:gd name="T4" fmla="*/ 45 w 58"/>
                <a:gd name="T5" fmla="*/ 115 h 116"/>
                <a:gd name="T6" fmla="*/ 33 w 58"/>
                <a:gd name="T7" fmla="*/ 110 h 116"/>
                <a:gd name="T8" fmla="*/ 23 w 58"/>
                <a:gd name="T9" fmla="*/ 104 h 116"/>
                <a:gd name="T10" fmla="*/ 13 w 58"/>
                <a:gd name="T11" fmla="*/ 94 h 116"/>
                <a:gd name="T12" fmla="*/ 6 w 58"/>
                <a:gd name="T13" fmla="*/ 84 h 116"/>
                <a:gd name="T14" fmla="*/ 1 w 58"/>
                <a:gd name="T15" fmla="*/ 71 h 116"/>
                <a:gd name="T16" fmla="*/ 0 w 58"/>
                <a:gd name="T17" fmla="*/ 58 h 116"/>
                <a:gd name="T18" fmla="*/ 1 w 58"/>
                <a:gd name="T19" fmla="*/ 45 h 116"/>
                <a:gd name="T20" fmla="*/ 6 w 58"/>
                <a:gd name="T21" fmla="*/ 32 h 116"/>
                <a:gd name="T22" fmla="*/ 13 w 58"/>
                <a:gd name="T23" fmla="*/ 22 h 116"/>
                <a:gd name="T24" fmla="*/ 23 w 58"/>
                <a:gd name="T25" fmla="*/ 12 h 116"/>
                <a:gd name="T26" fmla="*/ 33 w 58"/>
                <a:gd name="T27" fmla="*/ 6 h 116"/>
                <a:gd name="T28" fmla="*/ 45 w 58"/>
                <a:gd name="T29" fmla="*/ 1 h 116"/>
                <a:gd name="T30" fmla="*/ 58 w 58"/>
                <a:gd name="T31" fmla="*/ 0 h 116"/>
                <a:gd name="T32" fmla="*/ 58 w 58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6"/>
                <a:gd name="T53" fmla="*/ 58 w 58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6">
                  <a:moveTo>
                    <a:pt x="58" y="58"/>
                  </a:moveTo>
                  <a:lnTo>
                    <a:pt x="58" y="116"/>
                  </a:lnTo>
                  <a:lnTo>
                    <a:pt x="45" y="115"/>
                  </a:lnTo>
                  <a:lnTo>
                    <a:pt x="33" y="110"/>
                  </a:lnTo>
                  <a:lnTo>
                    <a:pt x="23" y="104"/>
                  </a:lnTo>
                  <a:lnTo>
                    <a:pt x="13" y="94"/>
                  </a:lnTo>
                  <a:lnTo>
                    <a:pt x="6" y="84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6" y="32"/>
                  </a:lnTo>
                  <a:lnTo>
                    <a:pt x="13" y="22"/>
                  </a:lnTo>
                  <a:lnTo>
                    <a:pt x="23" y="12"/>
                  </a:lnTo>
                  <a:lnTo>
                    <a:pt x="33" y="6"/>
                  </a:lnTo>
                  <a:lnTo>
                    <a:pt x="45" y="1"/>
                  </a:lnTo>
                  <a:lnTo>
                    <a:pt x="58" y="0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6" name="Freeform 1056"/>
            <p:cNvSpPr>
              <a:spLocks/>
            </p:cNvSpPr>
            <p:nvPr/>
          </p:nvSpPr>
          <p:spPr bwMode="auto">
            <a:xfrm>
              <a:off x="670" y="3402"/>
              <a:ext cx="10" cy="19"/>
            </a:xfrm>
            <a:custGeom>
              <a:avLst/>
              <a:gdLst>
                <a:gd name="T0" fmla="*/ 58 w 58"/>
                <a:gd name="T1" fmla="*/ 116 h 116"/>
                <a:gd name="T2" fmla="*/ 45 w 58"/>
                <a:gd name="T3" fmla="*/ 115 h 116"/>
                <a:gd name="T4" fmla="*/ 33 w 58"/>
                <a:gd name="T5" fmla="*/ 110 h 116"/>
                <a:gd name="T6" fmla="*/ 23 w 58"/>
                <a:gd name="T7" fmla="*/ 104 h 116"/>
                <a:gd name="T8" fmla="*/ 13 w 58"/>
                <a:gd name="T9" fmla="*/ 94 h 116"/>
                <a:gd name="T10" fmla="*/ 6 w 58"/>
                <a:gd name="T11" fmla="*/ 84 h 116"/>
                <a:gd name="T12" fmla="*/ 1 w 58"/>
                <a:gd name="T13" fmla="*/ 71 h 116"/>
                <a:gd name="T14" fmla="*/ 0 w 58"/>
                <a:gd name="T15" fmla="*/ 58 h 116"/>
                <a:gd name="T16" fmla="*/ 1 w 58"/>
                <a:gd name="T17" fmla="*/ 45 h 116"/>
                <a:gd name="T18" fmla="*/ 6 w 58"/>
                <a:gd name="T19" fmla="*/ 32 h 116"/>
                <a:gd name="T20" fmla="*/ 13 w 58"/>
                <a:gd name="T21" fmla="*/ 22 h 116"/>
                <a:gd name="T22" fmla="*/ 23 w 58"/>
                <a:gd name="T23" fmla="*/ 12 h 116"/>
                <a:gd name="T24" fmla="*/ 33 w 58"/>
                <a:gd name="T25" fmla="*/ 6 h 116"/>
                <a:gd name="T26" fmla="*/ 45 w 58"/>
                <a:gd name="T27" fmla="*/ 1 h 116"/>
                <a:gd name="T28" fmla="*/ 58 w 58"/>
                <a:gd name="T29" fmla="*/ 0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6"/>
                <a:gd name="T47" fmla="*/ 58 w 58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6">
                  <a:moveTo>
                    <a:pt x="58" y="116"/>
                  </a:moveTo>
                  <a:lnTo>
                    <a:pt x="45" y="115"/>
                  </a:lnTo>
                  <a:lnTo>
                    <a:pt x="33" y="110"/>
                  </a:lnTo>
                  <a:lnTo>
                    <a:pt x="23" y="104"/>
                  </a:lnTo>
                  <a:lnTo>
                    <a:pt x="13" y="94"/>
                  </a:lnTo>
                  <a:lnTo>
                    <a:pt x="6" y="84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6" y="32"/>
                  </a:lnTo>
                  <a:lnTo>
                    <a:pt x="13" y="22"/>
                  </a:lnTo>
                  <a:lnTo>
                    <a:pt x="23" y="12"/>
                  </a:lnTo>
                  <a:lnTo>
                    <a:pt x="33" y="6"/>
                  </a:lnTo>
                  <a:lnTo>
                    <a:pt x="45" y="1"/>
                  </a:lnTo>
                  <a:lnTo>
                    <a:pt x="5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7" name="Freeform 1057"/>
            <p:cNvSpPr>
              <a:spLocks/>
            </p:cNvSpPr>
            <p:nvPr/>
          </p:nvSpPr>
          <p:spPr bwMode="auto">
            <a:xfrm>
              <a:off x="680" y="3402"/>
              <a:ext cx="765" cy="19"/>
            </a:xfrm>
            <a:custGeom>
              <a:avLst/>
              <a:gdLst>
                <a:gd name="T0" fmla="*/ 0 w 4594"/>
                <a:gd name="T1" fmla="*/ 0 h 116"/>
                <a:gd name="T2" fmla="*/ 0 w 4594"/>
                <a:gd name="T3" fmla="*/ 58 h 116"/>
                <a:gd name="T4" fmla="*/ 0 w 4594"/>
                <a:gd name="T5" fmla="*/ 116 h 116"/>
                <a:gd name="T6" fmla="*/ 4594 w 4594"/>
                <a:gd name="T7" fmla="*/ 116 h 116"/>
                <a:gd name="T8" fmla="*/ 4594 w 4594"/>
                <a:gd name="T9" fmla="*/ 58 h 116"/>
                <a:gd name="T10" fmla="*/ 4594 w 4594"/>
                <a:gd name="T11" fmla="*/ 0 h 116"/>
                <a:gd name="T12" fmla="*/ 0 w 4594"/>
                <a:gd name="T13" fmla="*/ 0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94"/>
                <a:gd name="T22" fmla="*/ 0 h 116"/>
                <a:gd name="T23" fmla="*/ 4594 w 4594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94" h="116">
                  <a:moveTo>
                    <a:pt x="0" y="0"/>
                  </a:moveTo>
                  <a:lnTo>
                    <a:pt x="0" y="58"/>
                  </a:lnTo>
                  <a:lnTo>
                    <a:pt x="0" y="116"/>
                  </a:lnTo>
                  <a:lnTo>
                    <a:pt x="4594" y="116"/>
                  </a:lnTo>
                  <a:lnTo>
                    <a:pt x="4594" y="58"/>
                  </a:lnTo>
                  <a:lnTo>
                    <a:pt x="459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8" name="Freeform 1058"/>
            <p:cNvSpPr>
              <a:spLocks/>
            </p:cNvSpPr>
            <p:nvPr/>
          </p:nvSpPr>
          <p:spPr bwMode="auto">
            <a:xfrm>
              <a:off x="680" y="3402"/>
              <a:ext cx="765" cy="19"/>
            </a:xfrm>
            <a:custGeom>
              <a:avLst/>
              <a:gdLst>
                <a:gd name="T0" fmla="*/ 0 w 4594"/>
                <a:gd name="T1" fmla="*/ 0 h 116"/>
                <a:gd name="T2" fmla="*/ 0 w 4594"/>
                <a:gd name="T3" fmla="*/ 58 h 116"/>
                <a:gd name="T4" fmla="*/ 0 w 4594"/>
                <a:gd name="T5" fmla="*/ 116 h 116"/>
                <a:gd name="T6" fmla="*/ 4594 w 4594"/>
                <a:gd name="T7" fmla="*/ 116 h 116"/>
                <a:gd name="T8" fmla="*/ 4594 w 4594"/>
                <a:gd name="T9" fmla="*/ 58 h 116"/>
                <a:gd name="T10" fmla="*/ 4594 w 4594"/>
                <a:gd name="T11" fmla="*/ 0 h 116"/>
                <a:gd name="T12" fmla="*/ 0 w 4594"/>
                <a:gd name="T13" fmla="*/ 0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94"/>
                <a:gd name="T22" fmla="*/ 0 h 116"/>
                <a:gd name="T23" fmla="*/ 4594 w 4594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94" h="116">
                  <a:moveTo>
                    <a:pt x="0" y="0"/>
                  </a:moveTo>
                  <a:lnTo>
                    <a:pt x="0" y="58"/>
                  </a:lnTo>
                  <a:lnTo>
                    <a:pt x="0" y="116"/>
                  </a:lnTo>
                  <a:lnTo>
                    <a:pt x="4594" y="116"/>
                  </a:lnTo>
                  <a:lnTo>
                    <a:pt x="4594" y="58"/>
                  </a:lnTo>
                  <a:lnTo>
                    <a:pt x="4594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9" name="Freeform 1059"/>
            <p:cNvSpPr>
              <a:spLocks/>
            </p:cNvSpPr>
            <p:nvPr/>
          </p:nvSpPr>
          <p:spPr bwMode="auto">
            <a:xfrm>
              <a:off x="1445" y="3402"/>
              <a:ext cx="10" cy="19"/>
            </a:xfrm>
            <a:custGeom>
              <a:avLst/>
              <a:gdLst>
                <a:gd name="T0" fmla="*/ 0 w 58"/>
                <a:gd name="T1" fmla="*/ 58 h 116"/>
                <a:gd name="T2" fmla="*/ 0 w 58"/>
                <a:gd name="T3" fmla="*/ 0 h 116"/>
                <a:gd name="T4" fmla="*/ 13 w 58"/>
                <a:gd name="T5" fmla="*/ 1 h 116"/>
                <a:gd name="T6" fmla="*/ 25 w 58"/>
                <a:gd name="T7" fmla="*/ 6 h 116"/>
                <a:gd name="T8" fmla="*/ 35 w 58"/>
                <a:gd name="T9" fmla="*/ 12 h 116"/>
                <a:gd name="T10" fmla="*/ 45 w 58"/>
                <a:gd name="T11" fmla="*/ 22 h 116"/>
                <a:gd name="T12" fmla="*/ 52 w 58"/>
                <a:gd name="T13" fmla="*/ 32 h 116"/>
                <a:gd name="T14" fmla="*/ 57 w 58"/>
                <a:gd name="T15" fmla="*/ 45 h 116"/>
                <a:gd name="T16" fmla="*/ 58 w 58"/>
                <a:gd name="T17" fmla="*/ 58 h 116"/>
                <a:gd name="T18" fmla="*/ 57 w 58"/>
                <a:gd name="T19" fmla="*/ 71 h 116"/>
                <a:gd name="T20" fmla="*/ 52 w 58"/>
                <a:gd name="T21" fmla="*/ 84 h 116"/>
                <a:gd name="T22" fmla="*/ 45 w 58"/>
                <a:gd name="T23" fmla="*/ 94 h 116"/>
                <a:gd name="T24" fmla="*/ 35 w 58"/>
                <a:gd name="T25" fmla="*/ 104 h 116"/>
                <a:gd name="T26" fmla="*/ 25 w 58"/>
                <a:gd name="T27" fmla="*/ 110 h 116"/>
                <a:gd name="T28" fmla="*/ 13 w 58"/>
                <a:gd name="T29" fmla="*/ 115 h 116"/>
                <a:gd name="T30" fmla="*/ 0 w 58"/>
                <a:gd name="T31" fmla="*/ 116 h 116"/>
                <a:gd name="T32" fmla="*/ 0 w 58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6"/>
                <a:gd name="T53" fmla="*/ 58 w 58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6">
                  <a:moveTo>
                    <a:pt x="0" y="58"/>
                  </a:moveTo>
                  <a:lnTo>
                    <a:pt x="0" y="0"/>
                  </a:lnTo>
                  <a:lnTo>
                    <a:pt x="13" y="1"/>
                  </a:lnTo>
                  <a:lnTo>
                    <a:pt x="25" y="6"/>
                  </a:lnTo>
                  <a:lnTo>
                    <a:pt x="35" y="12"/>
                  </a:lnTo>
                  <a:lnTo>
                    <a:pt x="45" y="22"/>
                  </a:lnTo>
                  <a:lnTo>
                    <a:pt x="52" y="32"/>
                  </a:lnTo>
                  <a:lnTo>
                    <a:pt x="57" y="45"/>
                  </a:lnTo>
                  <a:lnTo>
                    <a:pt x="58" y="58"/>
                  </a:lnTo>
                  <a:lnTo>
                    <a:pt x="57" y="71"/>
                  </a:lnTo>
                  <a:lnTo>
                    <a:pt x="52" y="84"/>
                  </a:lnTo>
                  <a:lnTo>
                    <a:pt x="45" y="94"/>
                  </a:lnTo>
                  <a:lnTo>
                    <a:pt x="35" y="104"/>
                  </a:lnTo>
                  <a:lnTo>
                    <a:pt x="25" y="110"/>
                  </a:lnTo>
                  <a:lnTo>
                    <a:pt x="13" y="115"/>
                  </a:lnTo>
                  <a:lnTo>
                    <a:pt x="0" y="11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0" name="Freeform 1060"/>
            <p:cNvSpPr>
              <a:spLocks/>
            </p:cNvSpPr>
            <p:nvPr/>
          </p:nvSpPr>
          <p:spPr bwMode="auto">
            <a:xfrm>
              <a:off x="1445" y="3402"/>
              <a:ext cx="10" cy="19"/>
            </a:xfrm>
            <a:custGeom>
              <a:avLst/>
              <a:gdLst>
                <a:gd name="T0" fmla="*/ 0 w 58"/>
                <a:gd name="T1" fmla="*/ 0 h 116"/>
                <a:gd name="T2" fmla="*/ 13 w 58"/>
                <a:gd name="T3" fmla="*/ 1 h 116"/>
                <a:gd name="T4" fmla="*/ 25 w 58"/>
                <a:gd name="T5" fmla="*/ 6 h 116"/>
                <a:gd name="T6" fmla="*/ 35 w 58"/>
                <a:gd name="T7" fmla="*/ 12 h 116"/>
                <a:gd name="T8" fmla="*/ 45 w 58"/>
                <a:gd name="T9" fmla="*/ 22 h 116"/>
                <a:gd name="T10" fmla="*/ 52 w 58"/>
                <a:gd name="T11" fmla="*/ 32 h 116"/>
                <a:gd name="T12" fmla="*/ 57 w 58"/>
                <a:gd name="T13" fmla="*/ 45 h 116"/>
                <a:gd name="T14" fmla="*/ 58 w 58"/>
                <a:gd name="T15" fmla="*/ 58 h 116"/>
                <a:gd name="T16" fmla="*/ 57 w 58"/>
                <a:gd name="T17" fmla="*/ 71 h 116"/>
                <a:gd name="T18" fmla="*/ 52 w 58"/>
                <a:gd name="T19" fmla="*/ 84 h 116"/>
                <a:gd name="T20" fmla="*/ 45 w 58"/>
                <a:gd name="T21" fmla="*/ 94 h 116"/>
                <a:gd name="T22" fmla="*/ 35 w 58"/>
                <a:gd name="T23" fmla="*/ 104 h 116"/>
                <a:gd name="T24" fmla="*/ 25 w 58"/>
                <a:gd name="T25" fmla="*/ 110 h 116"/>
                <a:gd name="T26" fmla="*/ 13 w 58"/>
                <a:gd name="T27" fmla="*/ 115 h 116"/>
                <a:gd name="T28" fmla="*/ 0 w 58"/>
                <a:gd name="T29" fmla="*/ 116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6"/>
                <a:gd name="T47" fmla="*/ 58 w 58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6">
                  <a:moveTo>
                    <a:pt x="0" y="0"/>
                  </a:moveTo>
                  <a:lnTo>
                    <a:pt x="13" y="1"/>
                  </a:lnTo>
                  <a:lnTo>
                    <a:pt x="25" y="6"/>
                  </a:lnTo>
                  <a:lnTo>
                    <a:pt x="35" y="12"/>
                  </a:lnTo>
                  <a:lnTo>
                    <a:pt x="45" y="22"/>
                  </a:lnTo>
                  <a:lnTo>
                    <a:pt x="52" y="32"/>
                  </a:lnTo>
                  <a:lnTo>
                    <a:pt x="57" y="45"/>
                  </a:lnTo>
                  <a:lnTo>
                    <a:pt x="58" y="58"/>
                  </a:lnTo>
                  <a:lnTo>
                    <a:pt x="57" y="71"/>
                  </a:lnTo>
                  <a:lnTo>
                    <a:pt x="52" y="84"/>
                  </a:lnTo>
                  <a:lnTo>
                    <a:pt x="45" y="94"/>
                  </a:lnTo>
                  <a:lnTo>
                    <a:pt x="35" y="104"/>
                  </a:lnTo>
                  <a:lnTo>
                    <a:pt x="25" y="110"/>
                  </a:lnTo>
                  <a:lnTo>
                    <a:pt x="13" y="115"/>
                  </a:lnTo>
                  <a:lnTo>
                    <a:pt x="0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1" name="Freeform 1061"/>
            <p:cNvSpPr>
              <a:spLocks/>
            </p:cNvSpPr>
            <p:nvPr/>
          </p:nvSpPr>
          <p:spPr bwMode="auto">
            <a:xfrm>
              <a:off x="1348" y="3589"/>
              <a:ext cx="18" cy="14"/>
            </a:xfrm>
            <a:custGeom>
              <a:avLst/>
              <a:gdLst>
                <a:gd name="T0" fmla="*/ 51 w 109"/>
                <a:gd name="T1" fmla="*/ 58 h 84"/>
                <a:gd name="T2" fmla="*/ 0 w 109"/>
                <a:gd name="T3" fmla="*/ 31 h 84"/>
                <a:gd name="T4" fmla="*/ 7 w 109"/>
                <a:gd name="T5" fmla="*/ 21 h 84"/>
                <a:gd name="T6" fmla="*/ 17 w 109"/>
                <a:gd name="T7" fmla="*/ 12 h 84"/>
                <a:gd name="T8" fmla="*/ 28 w 109"/>
                <a:gd name="T9" fmla="*/ 5 h 84"/>
                <a:gd name="T10" fmla="*/ 40 w 109"/>
                <a:gd name="T11" fmla="*/ 1 h 84"/>
                <a:gd name="T12" fmla="*/ 52 w 109"/>
                <a:gd name="T13" fmla="*/ 0 h 84"/>
                <a:gd name="T14" fmla="*/ 66 w 109"/>
                <a:gd name="T15" fmla="*/ 2 h 84"/>
                <a:gd name="T16" fmla="*/ 78 w 109"/>
                <a:gd name="T17" fmla="*/ 6 h 84"/>
                <a:gd name="T18" fmla="*/ 88 w 109"/>
                <a:gd name="T19" fmla="*/ 13 h 84"/>
                <a:gd name="T20" fmla="*/ 97 w 109"/>
                <a:gd name="T21" fmla="*/ 23 h 84"/>
                <a:gd name="T22" fmla="*/ 103 w 109"/>
                <a:gd name="T23" fmla="*/ 34 h 84"/>
                <a:gd name="T24" fmla="*/ 108 w 109"/>
                <a:gd name="T25" fmla="*/ 46 h 84"/>
                <a:gd name="T26" fmla="*/ 109 w 109"/>
                <a:gd name="T27" fmla="*/ 59 h 84"/>
                <a:gd name="T28" fmla="*/ 107 w 109"/>
                <a:gd name="T29" fmla="*/ 72 h 84"/>
                <a:gd name="T30" fmla="*/ 102 w 109"/>
                <a:gd name="T31" fmla="*/ 84 h 84"/>
                <a:gd name="T32" fmla="*/ 51 w 109"/>
                <a:gd name="T33" fmla="*/ 58 h 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9"/>
                <a:gd name="T52" fmla="*/ 0 h 84"/>
                <a:gd name="T53" fmla="*/ 109 w 109"/>
                <a:gd name="T54" fmla="*/ 84 h 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9" h="84">
                  <a:moveTo>
                    <a:pt x="51" y="58"/>
                  </a:moveTo>
                  <a:lnTo>
                    <a:pt x="0" y="31"/>
                  </a:lnTo>
                  <a:lnTo>
                    <a:pt x="7" y="21"/>
                  </a:lnTo>
                  <a:lnTo>
                    <a:pt x="17" y="12"/>
                  </a:lnTo>
                  <a:lnTo>
                    <a:pt x="28" y="5"/>
                  </a:lnTo>
                  <a:lnTo>
                    <a:pt x="40" y="1"/>
                  </a:lnTo>
                  <a:lnTo>
                    <a:pt x="52" y="0"/>
                  </a:lnTo>
                  <a:lnTo>
                    <a:pt x="66" y="2"/>
                  </a:lnTo>
                  <a:lnTo>
                    <a:pt x="78" y="6"/>
                  </a:lnTo>
                  <a:lnTo>
                    <a:pt x="88" y="13"/>
                  </a:lnTo>
                  <a:lnTo>
                    <a:pt x="97" y="23"/>
                  </a:lnTo>
                  <a:lnTo>
                    <a:pt x="103" y="34"/>
                  </a:lnTo>
                  <a:lnTo>
                    <a:pt x="108" y="46"/>
                  </a:lnTo>
                  <a:lnTo>
                    <a:pt x="109" y="59"/>
                  </a:lnTo>
                  <a:lnTo>
                    <a:pt x="107" y="72"/>
                  </a:lnTo>
                  <a:lnTo>
                    <a:pt x="102" y="84"/>
                  </a:lnTo>
                  <a:lnTo>
                    <a:pt x="51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2" name="Freeform 1062"/>
            <p:cNvSpPr>
              <a:spLocks/>
            </p:cNvSpPr>
            <p:nvPr/>
          </p:nvSpPr>
          <p:spPr bwMode="auto">
            <a:xfrm>
              <a:off x="1348" y="3589"/>
              <a:ext cx="18" cy="14"/>
            </a:xfrm>
            <a:custGeom>
              <a:avLst/>
              <a:gdLst>
                <a:gd name="T0" fmla="*/ 0 w 109"/>
                <a:gd name="T1" fmla="*/ 31 h 84"/>
                <a:gd name="T2" fmla="*/ 7 w 109"/>
                <a:gd name="T3" fmla="*/ 21 h 84"/>
                <a:gd name="T4" fmla="*/ 17 w 109"/>
                <a:gd name="T5" fmla="*/ 12 h 84"/>
                <a:gd name="T6" fmla="*/ 28 w 109"/>
                <a:gd name="T7" fmla="*/ 5 h 84"/>
                <a:gd name="T8" fmla="*/ 40 w 109"/>
                <a:gd name="T9" fmla="*/ 1 h 84"/>
                <a:gd name="T10" fmla="*/ 52 w 109"/>
                <a:gd name="T11" fmla="*/ 0 h 84"/>
                <a:gd name="T12" fmla="*/ 66 w 109"/>
                <a:gd name="T13" fmla="*/ 2 h 84"/>
                <a:gd name="T14" fmla="*/ 78 w 109"/>
                <a:gd name="T15" fmla="*/ 6 h 84"/>
                <a:gd name="T16" fmla="*/ 88 w 109"/>
                <a:gd name="T17" fmla="*/ 13 h 84"/>
                <a:gd name="T18" fmla="*/ 97 w 109"/>
                <a:gd name="T19" fmla="*/ 23 h 84"/>
                <a:gd name="T20" fmla="*/ 103 w 109"/>
                <a:gd name="T21" fmla="*/ 34 h 84"/>
                <a:gd name="T22" fmla="*/ 108 w 109"/>
                <a:gd name="T23" fmla="*/ 46 h 84"/>
                <a:gd name="T24" fmla="*/ 109 w 109"/>
                <a:gd name="T25" fmla="*/ 59 h 84"/>
                <a:gd name="T26" fmla="*/ 107 w 109"/>
                <a:gd name="T27" fmla="*/ 72 h 84"/>
                <a:gd name="T28" fmla="*/ 102 w 109"/>
                <a:gd name="T29" fmla="*/ 84 h 8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9"/>
                <a:gd name="T46" fmla="*/ 0 h 84"/>
                <a:gd name="T47" fmla="*/ 109 w 109"/>
                <a:gd name="T48" fmla="*/ 84 h 8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9" h="84">
                  <a:moveTo>
                    <a:pt x="0" y="31"/>
                  </a:moveTo>
                  <a:lnTo>
                    <a:pt x="7" y="21"/>
                  </a:lnTo>
                  <a:lnTo>
                    <a:pt x="17" y="12"/>
                  </a:lnTo>
                  <a:lnTo>
                    <a:pt x="28" y="5"/>
                  </a:lnTo>
                  <a:lnTo>
                    <a:pt x="40" y="1"/>
                  </a:lnTo>
                  <a:lnTo>
                    <a:pt x="52" y="0"/>
                  </a:lnTo>
                  <a:lnTo>
                    <a:pt x="66" y="2"/>
                  </a:lnTo>
                  <a:lnTo>
                    <a:pt x="78" y="6"/>
                  </a:lnTo>
                  <a:lnTo>
                    <a:pt x="88" y="13"/>
                  </a:lnTo>
                  <a:lnTo>
                    <a:pt x="97" y="23"/>
                  </a:lnTo>
                  <a:lnTo>
                    <a:pt x="103" y="34"/>
                  </a:lnTo>
                  <a:lnTo>
                    <a:pt x="108" y="46"/>
                  </a:lnTo>
                  <a:lnTo>
                    <a:pt x="109" y="59"/>
                  </a:lnTo>
                  <a:lnTo>
                    <a:pt x="107" y="72"/>
                  </a:lnTo>
                  <a:lnTo>
                    <a:pt x="102" y="8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3" name="Freeform 1063"/>
            <p:cNvSpPr>
              <a:spLocks/>
            </p:cNvSpPr>
            <p:nvPr/>
          </p:nvSpPr>
          <p:spPr bwMode="auto">
            <a:xfrm>
              <a:off x="1329" y="3594"/>
              <a:ext cx="36" cy="46"/>
            </a:xfrm>
            <a:custGeom>
              <a:avLst/>
              <a:gdLst>
                <a:gd name="T0" fmla="*/ 214 w 214"/>
                <a:gd name="T1" fmla="*/ 53 h 272"/>
                <a:gd name="T2" fmla="*/ 163 w 214"/>
                <a:gd name="T3" fmla="*/ 27 h 272"/>
                <a:gd name="T4" fmla="*/ 112 w 214"/>
                <a:gd name="T5" fmla="*/ 0 h 272"/>
                <a:gd name="T6" fmla="*/ 0 w 214"/>
                <a:gd name="T7" fmla="*/ 218 h 272"/>
                <a:gd name="T8" fmla="*/ 52 w 214"/>
                <a:gd name="T9" fmla="*/ 245 h 272"/>
                <a:gd name="T10" fmla="*/ 103 w 214"/>
                <a:gd name="T11" fmla="*/ 272 h 272"/>
                <a:gd name="T12" fmla="*/ 214 w 214"/>
                <a:gd name="T13" fmla="*/ 53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4"/>
                <a:gd name="T22" fmla="*/ 0 h 272"/>
                <a:gd name="T23" fmla="*/ 214 w 214"/>
                <a:gd name="T24" fmla="*/ 272 h 2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4" h="272">
                  <a:moveTo>
                    <a:pt x="214" y="53"/>
                  </a:moveTo>
                  <a:lnTo>
                    <a:pt x="163" y="27"/>
                  </a:lnTo>
                  <a:lnTo>
                    <a:pt x="112" y="0"/>
                  </a:lnTo>
                  <a:lnTo>
                    <a:pt x="0" y="218"/>
                  </a:lnTo>
                  <a:lnTo>
                    <a:pt x="52" y="245"/>
                  </a:lnTo>
                  <a:lnTo>
                    <a:pt x="103" y="272"/>
                  </a:lnTo>
                  <a:lnTo>
                    <a:pt x="21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4" name="Freeform 1064"/>
            <p:cNvSpPr>
              <a:spLocks/>
            </p:cNvSpPr>
            <p:nvPr/>
          </p:nvSpPr>
          <p:spPr bwMode="auto">
            <a:xfrm>
              <a:off x="1329" y="3594"/>
              <a:ext cx="36" cy="46"/>
            </a:xfrm>
            <a:custGeom>
              <a:avLst/>
              <a:gdLst>
                <a:gd name="T0" fmla="*/ 214 w 214"/>
                <a:gd name="T1" fmla="*/ 53 h 272"/>
                <a:gd name="T2" fmla="*/ 163 w 214"/>
                <a:gd name="T3" fmla="*/ 27 h 272"/>
                <a:gd name="T4" fmla="*/ 112 w 214"/>
                <a:gd name="T5" fmla="*/ 0 h 272"/>
                <a:gd name="T6" fmla="*/ 0 w 214"/>
                <a:gd name="T7" fmla="*/ 218 h 272"/>
                <a:gd name="T8" fmla="*/ 52 w 214"/>
                <a:gd name="T9" fmla="*/ 245 h 272"/>
                <a:gd name="T10" fmla="*/ 103 w 214"/>
                <a:gd name="T11" fmla="*/ 272 h 272"/>
                <a:gd name="T12" fmla="*/ 214 w 214"/>
                <a:gd name="T13" fmla="*/ 53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4"/>
                <a:gd name="T22" fmla="*/ 0 h 272"/>
                <a:gd name="T23" fmla="*/ 214 w 214"/>
                <a:gd name="T24" fmla="*/ 272 h 2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4" h="272">
                  <a:moveTo>
                    <a:pt x="214" y="53"/>
                  </a:moveTo>
                  <a:lnTo>
                    <a:pt x="163" y="27"/>
                  </a:lnTo>
                  <a:lnTo>
                    <a:pt x="112" y="0"/>
                  </a:lnTo>
                  <a:lnTo>
                    <a:pt x="0" y="218"/>
                  </a:lnTo>
                  <a:lnTo>
                    <a:pt x="52" y="245"/>
                  </a:lnTo>
                  <a:lnTo>
                    <a:pt x="103" y="272"/>
                  </a:lnTo>
                  <a:lnTo>
                    <a:pt x="214" y="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5" name="Freeform 1065"/>
            <p:cNvSpPr>
              <a:spLocks/>
            </p:cNvSpPr>
            <p:nvPr/>
          </p:nvSpPr>
          <p:spPr bwMode="auto">
            <a:xfrm>
              <a:off x="1328" y="3631"/>
              <a:ext cx="10" cy="4"/>
            </a:xfrm>
            <a:custGeom>
              <a:avLst/>
              <a:gdLst>
                <a:gd name="T0" fmla="*/ 56 w 56"/>
                <a:gd name="T1" fmla="*/ 27 h 27"/>
                <a:gd name="T2" fmla="*/ 4 w 56"/>
                <a:gd name="T3" fmla="*/ 0 h 27"/>
                <a:gd name="T4" fmla="*/ 0 w 56"/>
                <a:gd name="T5" fmla="*/ 10 h 27"/>
                <a:gd name="T6" fmla="*/ 56 w 5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7"/>
                <a:gd name="T14" fmla="*/ 56 w 56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7">
                  <a:moveTo>
                    <a:pt x="56" y="27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5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6" name="Line 1066"/>
            <p:cNvSpPr>
              <a:spLocks noChangeShapeType="1"/>
            </p:cNvSpPr>
            <p:nvPr/>
          </p:nvSpPr>
          <p:spPr bwMode="auto">
            <a:xfrm flipH="1">
              <a:off x="1328" y="363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7" name="Freeform 1067"/>
            <p:cNvSpPr>
              <a:spLocks/>
            </p:cNvSpPr>
            <p:nvPr/>
          </p:nvSpPr>
          <p:spPr bwMode="auto">
            <a:xfrm>
              <a:off x="1315" y="3632"/>
              <a:ext cx="32" cy="48"/>
            </a:xfrm>
            <a:custGeom>
              <a:avLst/>
              <a:gdLst>
                <a:gd name="T0" fmla="*/ 190 w 190"/>
                <a:gd name="T1" fmla="*/ 34 h 287"/>
                <a:gd name="T2" fmla="*/ 135 w 190"/>
                <a:gd name="T3" fmla="*/ 17 h 287"/>
                <a:gd name="T4" fmla="*/ 79 w 190"/>
                <a:gd name="T5" fmla="*/ 0 h 287"/>
                <a:gd name="T6" fmla="*/ 0 w 190"/>
                <a:gd name="T7" fmla="*/ 254 h 287"/>
                <a:gd name="T8" fmla="*/ 56 w 190"/>
                <a:gd name="T9" fmla="*/ 271 h 287"/>
                <a:gd name="T10" fmla="*/ 111 w 190"/>
                <a:gd name="T11" fmla="*/ 287 h 287"/>
                <a:gd name="T12" fmla="*/ 190 w 190"/>
                <a:gd name="T13" fmla="*/ 34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287"/>
                <a:gd name="T23" fmla="*/ 190 w 190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287">
                  <a:moveTo>
                    <a:pt x="190" y="34"/>
                  </a:moveTo>
                  <a:lnTo>
                    <a:pt x="135" y="17"/>
                  </a:lnTo>
                  <a:lnTo>
                    <a:pt x="79" y="0"/>
                  </a:lnTo>
                  <a:lnTo>
                    <a:pt x="0" y="254"/>
                  </a:lnTo>
                  <a:lnTo>
                    <a:pt x="56" y="271"/>
                  </a:lnTo>
                  <a:lnTo>
                    <a:pt x="111" y="287"/>
                  </a:lnTo>
                  <a:lnTo>
                    <a:pt x="19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8" name="Freeform 1068"/>
            <p:cNvSpPr>
              <a:spLocks/>
            </p:cNvSpPr>
            <p:nvPr/>
          </p:nvSpPr>
          <p:spPr bwMode="auto">
            <a:xfrm>
              <a:off x="1315" y="3632"/>
              <a:ext cx="32" cy="48"/>
            </a:xfrm>
            <a:custGeom>
              <a:avLst/>
              <a:gdLst>
                <a:gd name="T0" fmla="*/ 190 w 190"/>
                <a:gd name="T1" fmla="*/ 34 h 287"/>
                <a:gd name="T2" fmla="*/ 135 w 190"/>
                <a:gd name="T3" fmla="*/ 17 h 287"/>
                <a:gd name="T4" fmla="*/ 79 w 190"/>
                <a:gd name="T5" fmla="*/ 0 h 287"/>
                <a:gd name="T6" fmla="*/ 0 w 190"/>
                <a:gd name="T7" fmla="*/ 254 h 287"/>
                <a:gd name="T8" fmla="*/ 56 w 190"/>
                <a:gd name="T9" fmla="*/ 271 h 287"/>
                <a:gd name="T10" fmla="*/ 111 w 190"/>
                <a:gd name="T11" fmla="*/ 287 h 287"/>
                <a:gd name="T12" fmla="*/ 190 w 190"/>
                <a:gd name="T13" fmla="*/ 34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287"/>
                <a:gd name="T23" fmla="*/ 190 w 190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287">
                  <a:moveTo>
                    <a:pt x="190" y="34"/>
                  </a:moveTo>
                  <a:lnTo>
                    <a:pt x="135" y="17"/>
                  </a:lnTo>
                  <a:lnTo>
                    <a:pt x="79" y="0"/>
                  </a:lnTo>
                  <a:lnTo>
                    <a:pt x="0" y="254"/>
                  </a:lnTo>
                  <a:lnTo>
                    <a:pt x="56" y="271"/>
                  </a:lnTo>
                  <a:lnTo>
                    <a:pt x="111" y="287"/>
                  </a:lnTo>
                  <a:lnTo>
                    <a:pt x="190" y="3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9" name="Freeform 1069"/>
            <p:cNvSpPr>
              <a:spLocks/>
            </p:cNvSpPr>
            <p:nvPr/>
          </p:nvSpPr>
          <p:spPr bwMode="auto">
            <a:xfrm>
              <a:off x="1315" y="3675"/>
              <a:ext cx="10" cy="2"/>
            </a:xfrm>
            <a:custGeom>
              <a:avLst/>
              <a:gdLst>
                <a:gd name="T0" fmla="*/ 57 w 57"/>
                <a:gd name="T1" fmla="*/ 17 h 17"/>
                <a:gd name="T2" fmla="*/ 1 w 57"/>
                <a:gd name="T3" fmla="*/ 0 h 17"/>
                <a:gd name="T4" fmla="*/ 0 w 57"/>
                <a:gd name="T5" fmla="*/ 8 h 17"/>
                <a:gd name="T6" fmla="*/ 57 w 57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7"/>
                <a:gd name="T14" fmla="*/ 57 w 5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7">
                  <a:moveTo>
                    <a:pt x="57" y="17"/>
                  </a:moveTo>
                  <a:lnTo>
                    <a:pt x="1" y="0"/>
                  </a:lnTo>
                  <a:lnTo>
                    <a:pt x="0" y="8"/>
                  </a:lnTo>
                  <a:lnTo>
                    <a:pt x="57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00" name="Line 1070"/>
            <p:cNvSpPr>
              <a:spLocks noChangeShapeType="1"/>
            </p:cNvSpPr>
            <p:nvPr/>
          </p:nvSpPr>
          <p:spPr bwMode="auto">
            <a:xfrm flipH="1">
              <a:off x="1315" y="367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01" name="Freeform 1071"/>
            <p:cNvSpPr>
              <a:spLocks/>
            </p:cNvSpPr>
            <p:nvPr/>
          </p:nvSpPr>
          <p:spPr bwMode="auto">
            <a:xfrm>
              <a:off x="1308" y="3676"/>
              <a:ext cx="26" cy="49"/>
            </a:xfrm>
            <a:custGeom>
              <a:avLst/>
              <a:gdLst>
                <a:gd name="T0" fmla="*/ 156 w 156"/>
                <a:gd name="T1" fmla="*/ 18 h 294"/>
                <a:gd name="T2" fmla="*/ 100 w 156"/>
                <a:gd name="T3" fmla="*/ 9 h 294"/>
                <a:gd name="T4" fmla="*/ 43 w 156"/>
                <a:gd name="T5" fmla="*/ 0 h 294"/>
                <a:gd name="T6" fmla="*/ 0 w 156"/>
                <a:gd name="T7" fmla="*/ 276 h 294"/>
                <a:gd name="T8" fmla="*/ 57 w 156"/>
                <a:gd name="T9" fmla="*/ 285 h 294"/>
                <a:gd name="T10" fmla="*/ 114 w 156"/>
                <a:gd name="T11" fmla="*/ 294 h 294"/>
                <a:gd name="T12" fmla="*/ 156 w 156"/>
                <a:gd name="T13" fmla="*/ 18 h 2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6"/>
                <a:gd name="T22" fmla="*/ 0 h 294"/>
                <a:gd name="T23" fmla="*/ 156 w 156"/>
                <a:gd name="T24" fmla="*/ 294 h 2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6" h="294">
                  <a:moveTo>
                    <a:pt x="156" y="18"/>
                  </a:moveTo>
                  <a:lnTo>
                    <a:pt x="100" y="9"/>
                  </a:lnTo>
                  <a:lnTo>
                    <a:pt x="43" y="0"/>
                  </a:lnTo>
                  <a:lnTo>
                    <a:pt x="0" y="276"/>
                  </a:lnTo>
                  <a:lnTo>
                    <a:pt x="57" y="285"/>
                  </a:lnTo>
                  <a:lnTo>
                    <a:pt x="114" y="294"/>
                  </a:lnTo>
                  <a:lnTo>
                    <a:pt x="15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02" name="Freeform 1072"/>
            <p:cNvSpPr>
              <a:spLocks/>
            </p:cNvSpPr>
            <p:nvPr/>
          </p:nvSpPr>
          <p:spPr bwMode="auto">
            <a:xfrm>
              <a:off x="1308" y="3676"/>
              <a:ext cx="26" cy="49"/>
            </a:xfrm>
            <a:custGeom>
              <a:avLst/>
              <a:gdLst>
                <a:gd name="T0" fmla="*/ 156 w 156"/>
                <a:gd name="T1" fmla="*/ 18 h 294"/>
                <a:gd name="T2" fmla="*/ 100 w 156"/>
                <a:gd name="T3" fmla="*/ 9 h 294"/>
                <a:gd name="T4" fmla="*/ 43 w 156"/>
                <a:gd name="T5" fmla="*/ 0 h 294"/>
                <a:gd name="T6" fmla="*/ 0 w 156"/>
                <a:gd name="T7" fmla="*/ 276 h 294"/>
                <a:gd name="T8" fmla="*/ 57 w 156"/>
                <a:gd name="T9" fmla="*/ 285 h 294"/>
                <a:gd name="T10" fmla="*/ 114 w 156"/>
                <a:gd name="T11" fmla="*/ 294 h 294"/>
                <a:gd name="T12" fmla="*/ 156 w 156"/>
                <a:gd name="T13" fmla="*/ 18 h 2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6"/>
                <a:gd name="T22" fmla="*/ 0 h 294"/>
                <a:gd name="T23" fmla="*/ 156 w 156"/>
                <a:gd name="T24" fmla="*/ 294 h 2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6" h="294">
                  <a:moveTo>
                    <a:pt x="156" y="18"/>
                  </a:moveTo>
                  <a:lnTo>
                    <a:pt x="100" y="9"/>
                  </a:lnTo>
                  <a:lnTo>
                    <a:pt x="43" y="0"/>
                  </a:lnTo>
                  <a:lnTo>
                    <a:pt x="0" y="276"/>
                  </a:lnTo>
                  <a:lnTo>
                    <a:pt x="57" y="285"/>
                  </a:lnTo>
                  <a:lnTo>
                    <a:pt x="114" y="294"/>
                  </a:lnTo>
                  <a:lnTo>
                    <a:pt x="156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03" name="Freeform 1073"/>
            <p:cNvSpPr>
              <a:spLocks/>
            </p:cNvSpPr>
            <p:nvPr/>
          </p:nvSpPr>
          <p:spPr bwMode="auto">
            <a:xfrm>
              <a:off x="1308" y="3722"/>
              <a:ext cx="10" cy="1"/>
            </a:xfrm>
            <a:custGeom>
              <a:avLst/>
              <a:gdLst>
                <a:gd name="T0" fmla="*/ 58 w 58"/>
                <a:gd name="T1" fmla="*/ 9 h 9"/>
                <a:gd name="T2" fmla="*/ 1 w 58"/>
                <a:gd name="T3" fmla="*/ 0 h 9"/>
                <a:gd name="T4" fmla="*/ 0 w 58"/>
                <a:gd name="T5" fmla="*/ 8 h 9"/>
                <a:gd name="T6" fmla="*/ 58 w 58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9"/>
                <a:gd name="T14" fmla="*/ 58 w 58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9">
                  <a:moveTo>
                    <a:pt x="58" y="9"/>
                  </a:moveTo>
                  <a:lnTo>
                    <a:pt x="1" y="0"/>
                  </a:lnTo>
                  <a:lnTo>
                    <a:pt x="0" y="8"/>
                  </a:lnTo>
                  <a:lnTo>
                    <a:pt x="5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04" name="Line 1074"/>
            <p:cNvSpPr>
              <a:spLocks noChangeShapeType="1"/>
            </p:cNvSpPr>
            <p:nvPr/>
          </p:nvSpPr>
          <p:spPr bwMode="auto">
            <a:xfrm flipH="1">
              <a:off x="1308" y="372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05" name="Freeform 1075"/>
            <p:cNvSpPr>
              <a:spLocks/>
            </p:cNvSpPr>
            <p:nvPr/>
          </p:nvSpPr>
          <p:spPr bwMode="auto">
            <a:xfrm>
              <a:off x="1307" y="3723"/>
              <a:ext cx="20" cy="48"/>
            </a:xfrm>
            <a:custGeom>
              <a:avLst/>
              <a:gdLst>
                <a:gd name="T0" fmla="*/ 119 w 119"/>
                <a:gd name="T1" fmla="*/ 2 h 288"/>
                <a:gd name="T2" fmla="*/ 61 w 119"/>
                <a:gd name="T3" fmla="*/ 1 h 288"/>
                <a:gd name="T4" fmla="*/ 3 w 119"/>
                <a:gd name="T5" fmla="*/ 0 h 288"/>
                <a:gd name="T6" fmla="*/ 0 w 119"/>
                <a:gd name="T7" fmla="*/ 286 h 288"/>
                <a:gd name="T8" fmla="*/ 58 w 119"/>
                <a:gd name="T9" fmla="*/ 287 h 288"/>
                <a:gd name="T10" fmla="*/ 116 w 119"/>
                <a:gd name="T11" fmla="*/ 288 h 288"/>
                <a:gd name="T12" fmla="*/ 119 w 119"/>
                <a:gd name="T13" fmla="*/ 2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288"/>
                <a:gd name="T23" fmla="*/ 119 w 119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288">
                  <a:moveTo>
                    <a:pt x="119" y="2"/>
                  </a:moveTo>
                  <a:lnTo>
                    <a:pt x="61" y="1"/>
                  </a:lnTo>
                  <a:lnTo>
                    <a:pt x="3" y="0"/>
                  </a:lnTo>
                  <a:lnTo>
                    <a:pt x="0" y="286"/>
                  </a:lnTo>
                  <a:lnTo>
                    <a:pt x="58" y="287"/>
                  </a:lnTo>
                  <a:lnTo>
                    <a:pt x="116" y="288"/>
                  </a:lnTo>
                  <a:lnTo>
                    <a:pt x="11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06" name="Freeform 1076"/>
            <p:cNvSpPr>
              <a:spLocks/>
            </p:cNvSpPr>
            <p:nvPr/>
          </p:nvSpPr>
          <p:spPr bwMode="auto">
            <a:xfrm>
              <a:off x="1307" y="3723"/>
              <a:ext cx="20" cy="48"/>
            </a:xfrm>
            <a:custGeom>
              <a:avLst/>
              <a:gdLst>
                <a:gd name="T0" fmla="*/ 119 w 119"/>
                <a:gd name="T1" fmla="*/ 2 h 288"/>
                <a:gd name="T2" fmla="*/ 61 w 119"/>
                <a:gd name="T3" fmla="*/ 1 h 288"/>
                <a:gd name="T4" fmla="*/ 3 w 119"/>
                <a:gd name="T5" fmla="*/ 0 h 288"/>
                <a:gd name="T6" fmla="*/ 0 w 119"/>
                <a:gd name="T7" fmla="*/ 286 h 288"/>
                <a:gd name="T8" fmla="*/ 58 w 119"/>
                <a:gd name="T9" fmla="*/ 287 h 288"/>
                <a:gd name="T10" fmla="*/ 116 w 119"/>
                <a:gd name="T11" fmla="*/ 288 h 288"/>
                <a:gd name="T12" fmla="*/ 119 w 119"/>
                <a:gd name="T13" fmla="*/ 2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288"/>
                <a:gd name="T23" fmla="*/ 119 w 119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288">
                  <a:moveTo>
                    <a:pt x="119" y="2"/>
                  </a:moveTo>
                  <a:lnTo>
                    <a:pt x="61" y="1"/>
                  </a:lnTo>
                  <a:lnTo>
                    <a:pt x="3" y="0"/>
                  </a:lnTo>
                  <a:lnTo>
                    <a:pt x="0" y="286"/>
                  </a:lnTo>
                  <a:lnTo>
                    <a:pt x="58" y="287"/>
                  </a:lnTo>
                  <a:lnTo>
                    <a:pt x="116" y="288"/>
                  </a:lnTo>
                  <a:lnTo>
                    <a:pt x="119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07" name="Freeform 1077"/>
            <p:cNvSpPr>
              <a:spLocks/>
            </p:cNvSpPr>
            <p:nvPr/>
          </p:nvSpPr>
          <p:spPr bwMode="auto">
            <a:xfrm>
              <a:off x="1307" y="3771"/>
              <a:ext cx="10" cy="1"/>
            </a:xfrm>
            <a:custGeom>
              <a:avLst/>
              <a:gdLst>
                <a:gd name="T0" fmla="*/ 58 w 58"/>
                <a:gd name="T1" fmla="*/ 1 h 9"/>
                <a:gd name="T2" fmla="*/ 0 w 58"/>
                <a:gd name="T3" fmla="*/ 0 h 9"/>
                <a:gd name="T4" fmla="*/ 0 w 58"/>
                <a:gd name="T5" fmla="*/ 9 h 9"/>
                <a:gd name="T6" fmla="*/ 58 w 58"/>
                <a:gd name="T7" fmla="*/ 1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9"/>
                <a:gd name="T14" fmla="*/ 58 w 58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9">
                  <a:moveTo>
                    <a:pt x="58" y="1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5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08" name="Line 1078"/>
            <p:cNvSpPr>
              <a:spLocks noChangeShapeType="1"/>
            </p:cNvSpPr>
            <p:nvPr/>
          </p:nvSpPr>
          <p:spPr bwMode="auto">
            <a:xfrm>
              <a:off x="1307" y="377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09" name="Freeform 1079"/>
            <p:cNvSpPr>
              <a:spLocks/>
            </p:cNvSpPr>
            <p:nvPr/>
          </p:nvSpPr>
          <p:spPr bwMode="auto">
            <a:xfrm>
              <a:off x="1307" y="3770"/>
              <a:ext cx="26" cy="49"/>
            </a:xfrm>
            <a:custGeom>
              <a:avLst/>
              <a:gdLst>
                <a:gd name="T0" fmla="*/ 116 w 151"/>
                <a:gd name="T1" fmla="*/ 0 h 294"/>
                <a:gd name="T2" fmla="*/ 58 w 151"/>
                <a:gd name="T3" fmla="*/ 8 h 294"/>
                <a:gd name="T4" fmla="*/ 0 w 151"/>
                <a:gd name="T5" fmla="*/ 16 h 294"/>
                <a:gd name="T6" fmla="*/ 36 w 151"/>
                <a:gd name="T7" fmla="*/ 294 h 294"/>
                <a:gd name="T8" fmla="*/ 94 w 151"/>
                <a:gd name="T9" fmla="*/ 287 h 294"/>
                <a:gd name="T10" fmla="*/ 151 w 151"/>
                <a:gd name="T11" fmla="*/ 279 h 294"/>
                <a:gd name="T12" fmla="*/ 116 w 151"/>
                <a:gd name="T13" fmla="*/ 0 h 2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94"/>
                <a:gd name="T23" fmla="*/ 151 w 151"/>
                <a:gd name="T24" fmla="*/ 294 h 2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94">
                  <a:moveTo>
                    <a:pt x="116" y="0"/>
                  </a:moveTo>
                  <a:lnTo>
                    <a:pt x="58" y="8"/>
                  </a:lnTo>
                  <a:lnTo>
                    <a:pt x="0" y="16"/>
                  </a:lnTo>
                  <a:lnTo>
                    <a:pt x="36" y="294"/>
                  </a:lnTo>
                  <a:lnTo>
                    <a:pt x="94" y="287"/>
                  </a:lnTo>
                  <a:lnTo>
                    <a:pt x="151" y="279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10" name="Freeform 1080"/>
            <p:cNvSpPr>
              <a:spLocks/>
            </p:cNvSpPr>
            <p:nvPr/>
          </p:nvSpPr>
          <p:spPr bwMode="auto">
            <a:xfrm>
              <a:off x="1307" y="3770"/>
              <a:ext cx="26" cy="49"/>
            </a:xfrm>
            <a:custGeom>
              <a:avLst/>
              <a:gdLst>
                <a:gd name="T0" fmla="*/ 116 w 151"/>
                <a:gd name="T1" fmla="*/ 0 h 294"/>
                <a:gd name="T2" fmla="*/ 58 w 151"/>
                <a:gd name="T3" fmla="*/ 8 h 294"/>
                <a:gd name="T4" fmla="*/ 0 w 151"/>
                <a:gd name="T5" fmla="*/ 16 h 294"/>
                <a:gd name="T6" fmla="*/ 36 w 151"/>
                <a:gd name="T7" fmla="*/ 294 h 294"/>
                <a:gd name="T8" fmla="*/ 94 w 151"/>
                <a:gd name="T9" fmla="*/ 287 h 294"/>
                <a:gd name="T10" fmla="*/ 151 w 151"/>
                <a:gd name="T11" fmla="*/ 279 h 294"/>
                <a:gd name="T12" fmla="*/ 116 w 151"/>
                <a:gd name="T13" fmla="*/ 0 h 2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94"/>
                <a:gd name="T23" fmla="*/ 151 w 151"/>
                <a:gd name="T24" fmla="*/ 294 h 2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94">
                  <a:moveTo>
                    <a:pt x="116" y="0"/>
                  </a:moveTo>
                  <a:lnTo>
                    <a:pt x="58" y="8"/>
                  </a:lnTo>
                  <a:lnTo>
                    <a:pt x="0" y="16"/>
                  </a:lnTo>
                  <a:lnTo>
                    <a:pt x="36" y="294"/>
                  </a:lnTo>
                  <a:lnTo>
                    <a:pt x="94" y="287"/>
                  </a:lnTo>
                  <a:lnTo>
                    <a:pt x="151" y="279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11" name="Freeform 1081"/>
            <p:cNvSpPr>
              <a:spLocks/>
            </p:cNvSpPr>
            <p:nvPr/>
          </p:nvSpPr>
          <p:spPr bwMode="auto">
            <a:xfrm>
              <a:off x="1313" y="3818"/>
              <a:ext cx="10" cy="2"/>
            </a:xfrm>
            <a:custGeom>
              <a:avLst/>
              <a:gdLst>
                <a:gd name="T0" fmla="*/ 58 w 58"/>
                <a:gd name="T1" fmla="*/ 0 h 15"/>
                <a:gd name="T2" fmla="*/ 0 w 58"/>
                <a:gd name="T3" fmla="*/ 7 h 15"/>
                <a:gd name="T4" fmla="*/ 2 w 58"/>
                <a:gd name="T5" fmla="*/ 15 h 15"/>
                <a:gd name="T6" fmla="*/ 58 w 58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5"/>
                <a:gd name="T14" fmla="*/ 58 w 58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5">
                  <a:moveTo>
                    <a:pt x="58" y="0"/>
                  </a:moveTo>
                  <a:lnTo>
                    <a:pt x="0" y="7"/>
                  </a:lnTo>
                  <a:lnTo>
                    <a:pt x="2" y="15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12" name="Line 1082"/>
            <p:cNvSpPr>
              <a:spLocks noChangeShapeType="1"/>
            </p:cNvSpPr>
            <p:nvPr/>
          </p:nvSpPr>
          <p:spPr bwMode="auto">
            <a:xfrm>
              <a:off x="1313" y="381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13" name="Freeform 1083"/>
            <p:cNvSpPr>
              <a:spLocks/>
            </p:cNvSpPr>
            <p:nvPr/>
          </p:nvSpPr>
          <p:spPr bwMode="auto">
            <a:xfrm>
              <a:off x="1314" y="3815"/>
              <a:ext cx="30" cy="48"/>
            </a:xfrm>
            <a:custGeom>
              <a:avLst/>
              <a:gdLst>
                <a:gd name="T0" fmla="*/ 111 w 184"/>
                <a:gd name="T1" fmla="*/ 0 h 291"/>
                <a:gd name="T2" fmla="*/ 56 w 184"/>
                <a:gd name="T3" fmla="*/ 16 h 291"/>
                <a:gd name="T4" fmla="*/ 0 w 184"/>
                <a:gd name="T5" fmla="*/ 31 h 291"/>
                <a:gd name="T6" fmla="*/ 72 w 184"/>
                <a:gd name="T7" fmla="*/ 291 h 291"/>
                <a:gd name="T8" fmla="*/ 128 w 184"/>
                <a:gd name="T9" fmla="*/ 275 h 291"/>
                <a:gd name="T10" fmla="*/ 184 w 184"/>
                <a:gd name="T11" fmla="*/ 259 h 291"/>
                <a:gd name="T12" fmla="*/ 111 w 184"/>
                <a:gd name="T13" fmla="*/ 0 h 2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4"/>
                <a:gd name="T22" fmla="*/ 0 h 291"/>
                <a:gd name="T23" fmla="*/ 184 w 184"/>
                <a:gd name="T24" fmla="*/ 291 h 2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4" h="291">
                  <a:moveTo>
                    <a:pt x="111" y="0"/>
                  </a:moveTo>
                  <a:lnTo>
                    <a:pt x="56" y="16"/>
                  </a:lnTo>
                  <a:lnTo>
                    <a:pt x="0" y="31"/>
                  </a:lnTo>
                  <a:lnTo>
                    <a:pt x="72" y="291"/>
                  </a:lnTo>
                  <a:lnTo>
                    <a:pt x="128" y="275"/>
                  </a:lnTo>
                  <a:lnTo>
                    <a:pt x="184" y="259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14" name="Freeform 1084"/>
            <p:cNvSpPr>
              <a:spLocks/>
            </p:cNvSpPr>
            <p:nvPr/>
          </p:nvSpPr>
          <p:spPr bwMode="auto">
            <a:xfrm>
              <a:off x="1314" y="3815"/>
              <a:ext cx="30" cy="48"/>
            </a:xfrm>
            <a:custGeom>
              <a:avLst/>
              <a:gdLst>
                <a:gd name="T0" fmla="*/ 111 w 184"/>
                <a:gd name="T1" fmla="*/ 0 h 291"/>
                <a:gd name="T2" fmla="*/ 56 w 184"/>
                <a:gd name="T3" fmla="*/ 16 h 291"/>
                <a:gd name="T4" fmla="*/ 0 w 184"/>
                <a:gd name="T5" fmla="*/ 31 h 291"/>
                <a:gd name="T6" fmla="*/ 72 w 184"/>
                <a:gd name="T7" fmla="*/ 291 h 291"/>
                <a:gd name="T8" fmla="*/ 128 w 184"/>
                <a:gd name="T9" fmla="*/ 275 h 291"/>
                <a:gd name="T10" fmla="*/ 184 w 184"/>
                <a:gd name="T11" fmla="*/ 259 h 291"/>
                <a:gd name="T12" fmla="*/ 111 w 184"/>
                <a:gd name="T13" fmla="*/ 0 h 2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4"/>
                <a:gd name="T22" fmla="*/ 0 h 291"/>
                <a:gd name="T23" fmla="*/ 184 w 184"/>
                <a:gd name="T24" fmla="*/ 291 h 2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4" h="291">
                  <a:moveTo>
                    <a:pt x="111" y="0"/>
                  </a:moveTo>
                  <a:lnTo>
                    <a:pt x="56" y="16"/>
                  </a:lnTo>
                  <a:lnTo>
                    <a:pt x="0" y="31"/>
                  </a:lnTo>
                  <a:lnTo>
                    <a:pt x="72" y="291"/>
                  </a:lnTo>
                  <a:lnTo>
                    <a:pt x="128" y="275"/>
                  </a:lnTo>
                  <a:lnTo>
                    <a:pt x="184" y="259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15" name="Freeform 1085"/>
            <p:cNvSpPr>
              <a:spLocks/>
            </p:cNvSpPr>
            <p:nvPr/>
          </p:nvSpPr>
          <p:spPr bwMode="auto">
            <a:xfrm>
              <a:off x="1326" y="3861"/>
              <a:ext cx="9" cy="4"/>
            </a:xfrm>
            <a:custGeom>
              <a:avLst/>
              <a:gdLst>
                <a:gd name="T0" fmla="*/ 56 w 56"/>
                <a:gd name="T1" fmla="*/ 0 h 25"/>
                <a:gd name="T2" fmla="*/ 0 w 56"/>
                <a:gd name="T3" fmla="*/ 16 h 25"/>
                <a:gd name="T4" fmla="*/ 4 w 56"/>
                <a:gd name="T5" fmla="*/ 25 h 25"/>
                <a:gd name="T6" fmla="*/ 56 w 56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5"/>
                <a:gd name="T14" fmla="*/ 56 w 56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5">
                  <a:moveTo>
                    <a:pt x="56" y="0"/>
                  </a:moveTo>
                  <a:lnTo>
                    <a:pt x="0" y="16"/>
                  </a:lnTo>
                  <a:lnTo>
                    <a:pt x="4" y="2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16" name="Line 1086"/>
            <p:cNvSpPr>
              <a:spLocks noChangeShapeType="1"/>
            </p:cNvSpPr>
            <p:nvPr/>
          </p:nvSpPr>
          <p:spPr bwMode="auto">
            <a:xfrm>
              <a:off x="1326" y="386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17" name="Freeform 1087"/>
            <p:cNvSpPr>
              <a:spLocks/>
            </p:cNvSpPr>
            <p:nvPr/>
          </p:nvSpPr>
          <p:spPr bwMode="auto">
            <a:xfrm>
              <a:off x="1326" y="3857"/>
              <a:ext cx="35" cy="46"/>
            </a:xfrm>
            <a:custGeom>
              <a:avLst/>
              <a:gdLst>
                <a:gd name="T0" fmla="*/ 104 w 210"/>
                <a:gd name="T1" fmla="*/ 0 h 275"/>
                <a:gd name="T2" fmla="*/ 52 w 210"/>
                <a:gd name="T3" fmla="*/ 24 h 275"/>
                <a:gd name="T4" fmla="*/ 0 w 210"/>
                <a:gd name="T5" fmla="*/ 49 h 275"/>
                <a:gd name="T6" fmla="*/ 105 w 210"/>
                <a:gd name="T7" fmla="*/ 275 h 275"/>
                <a:gd name="T8" fmla="*/ 158 w 210"/>
                <a:gd name="T9" fmla="*/ 250 h 275"/>
                <a:gd name="T10" fmla="*/ 210 w 210"/>
                <a:gd name="T11" fmla="*/ 226 h 275"/>
                <a:gd name="T12" fmla="*/ 104 w 210"/>
                <a:gd name="T13" fmla="*/ 0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0"/>
                <a:gd name="T22" fmla="*/ 0 h 275"/>
                <a:gd name="T23" fmla="*/ 210 w 210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0" h="275">
                  <a:moveTo>
                    <a:pt x="104" y="0"/>
                  </a:moveTo>
                  <a:lnTo>
                    <a:pt x="52" y="24"/>
                  </a:lnTo>
                  <a:lnTo>
                    <a:pt x="0" y="49"/>
                  </a:lnTo>
                  <a:lnTo>
                    <a:pt x="105" y="275"/>
                  </a:lnTo>
                  <a:lnTo>
                    <a:pt x="158" y="250"/>
                  </a:lnTo>
                  <a:lnTo>
                    <a:pt x="210" y="226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18" name="Freeform 1088"/>
            <p:cNvSpPr>
              <a:spLocks/>
            </p:cNvSpPr>
            <p:nvPr/>
          </p:nvSpPr>
          <p:spPr bwMode="auto">
            <a:xfrm>
              <a:off x="1326" y="3857"/>
              <a:ext cx="35" cy="46"/>
            </a:xfrm>
            <a:custGeom>
              <a:avLst/>
              <a:gdLst>
                <a:gd name="T0" fmla="*/ 104 w 210"/>
                <a:gd name="T1" fmla="*/ 0 h 275"/>
                <a:gd name="T2" fmla="*/ 52 w 210"/>
                <a:gd name="T3" fmla="*/ 24 h 275"/>
                <a:gd name="T4" fmla="*/ 0 w 210"/>
                <a:gd name="T5" fmla="*/ 49 h 275"/>
                <a:gd name="T6" fmla="*/ 105 w 210"/>
                <a:gd name="T7" fmla="*/ 275 h 275"/>
                <a:gd name="T8" fmla="*/ 158 w 210"/>
                <a:gd name="T9" fmla="*/ 250 h 275"/>
                <a:gd name="T10" fmla="*/ 210 w 210"/>
                <a:gd name="T11" fmla="*/ 226 h 275"/>
                <a:gd name="T12" fmla="*/ 104 w 210"/>
                <a:gd name="T13" fmla="*/ 0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0"/>
                <a:gd name="T22" fmla="*/ 0 h 275"/>
                <a:gd name="T23" fmla="*/ 210 w 210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0" h="275">
                  <a:moveTo>
                    <a:pt x="104" y="0"/>
                  </a:moveTo>
                  <a:lnTo>
                    <a:pt x="52" y="24"/>
                  </a:lnTo>
                  <a:lnTo>
                    <a:pt x="0" y="49"/>
                  </a:lnTo>
                  <a:lnTo>
                    <a:pt x="105" y="275"/>
                  </a:lnTo>
                  <a:lnTo>
                    <a:pt x="158" y="250"/>
                  </a:lnTo>
                  <a:lnTo>
                    <a:pt x="210" y="226"/>
                  </a:lnTo>
                  <a:lnTo>
                    <a:pt x="1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19" name="Freeform 1089"/>
            <p:cNvSpPr>
              <a:spLocks/>
            </p:cNvSpPr>
            <p:nvPr/>
          </p:nvSpPr>
          <p:spPr bwMode="auto">
            <a:xfrm>
              <a:off x="1344" y="3899"/>
              <a:ext cx="9" cy="5"/>
            </a:xfrm>
            <a:custGeom>
              <a:avLst/>
              <a:gdLst>
                <a:gd name="T0" fmla="*/ 53 w 53"/>
                <a:gd name="T1" fmla="*/ 0 h 33"/>
                <a:gd name="T2" fmla="*/ 0 w 53"/>
                <a:gd name="T3" fmla="*/ 25 h 33"/>
                <a:gd name="T4" fmla="*/ 6 w 53"/>
                <a:gd name="T5" fmla="*/ 33 h 33"/>
                <a:gd name="T6" fmla="*/ 53 w 53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33"/>
                <a:gd name="T14" fmla="*/ 53 w 53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33">
                  <a:moveTo>
                    <a:pt x="53" y="0"/>
                  </a:moveTo>
                  <a:lnTo>
                    <a:pt x="0" y="25"/>
                  </a:lnTo>
                  <a:lnTo>
                    <a:pt x="6" y="3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20" name="Line 1090"/>
            <p:cNvSpPr>
              <a:spLocks noChangeShapeType="1"/>
            </p:cNvSpPr>
            <p:nvPr/>
          </p:nvSpPr>
          <p:spPr bwMode="auto">
            <a:xfrm>
              <a:off x="1344" y="390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21" name="Freeform 1091"/>
            <p:cNvSpPr>
              <a:spLocks/>
            </p:cNvSpPr>
            <p:nvPr/>
          </p:nvSpPr>
          <p:spPr bwMode="auto">
            <a:xfrm>
              <a:off x="1345" y="3893"/>
              <a:ext cx="37" cy="41"/>
            </a:xfrm>
            <a:custGeom>
              <a:avLst/>
              <a:gdLst>
                <a:gd name="T0" fmla="*/ 94 w 224"/>
                <a:gd name="T1" fmla="*/ 0 h 247"/>
                <a:gd name="T2" fmla="*/ 47 w 224"/>
                <a:gd name="T3" fmla="*/ 33 h 247"/>
                <a:gd name="T4" fmla="*/ 0 w 224"/>
                <a:gd name="T5" fmla="*/ 66 h 247"/>
                <a:gd name="T6" fmla="*/ 130 w 224"/>
                <a:gd name="T7" fmla="*/ 247 h 247"/>
                <a:gd name="T8" fmla="*/ 177 w 224"/>
                <a:gd name="T9" fmla="*/ 213 h 247"/>
                <a:gd name="T10" fmla="*/ 224 w 224"/>
                <a:gd name="T11" fmla="*/ 180 h 247"/>
                <a:gd name="T12" fmla="*/ 94 w 224"/>
                <a:gd name="T13" fmla="*/ 0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4"/>
                <a:gd name="T22" fmla="*/ 0 h 247"/>
                <a:gd name="T23" fmla="*/ 224 w 224"/>
                <a:gd name="T24" fmla="*/ 247 h 2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4" h="247">
                  <a:moveTo>
                    <a:pt x="94" y="0"/>
                  </a:moveTo>
                  <a:lnTo>
                    <a:pt x="47" y="33"/>
                  </a:lnTo>
                  <a:lnTo>
                    <a:pt x="0" y="66"/>
                  </a:lnTo>
                  <a:lnTo>
                    <a:pt x="130" y="247"/>
                  </a:lnTo>
                  <a:lnTo>
                    <a:pt x="177" y="213"/>
                  </a:lnTo>
                  <a:lnTo>
                    <a:pt x="224" y="18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22" name="Freeform 1092"/>
            <p:cNvSpPr>
              <a:spLocks/>
            </p:cNvSpPr>
            <p:nvPr/>
          </p:nvSpPr>
          <p:spPr bwMode="auto">
            <a:xfrm>
              <a:off x="1345" y="3893"/>
              <a:ext cx="37" cy="41"/>
            </a:xfrm>
            <a:custGeom>
              <a:avLst/>
              <a:gdLst>
                <a:gd name="T0" fmla="*/ 94 w 224"/>
                <a:gd name="T1" fmla="*/ 0 h 247"/>
                <a:gd name="T2" fmla="*/ 47 w 224"/>
                <a:gd name="T3" fmla="*/ 33 h 247"/>
                <a:gd name="T4" fmla="*/ 0 w 224"/>
                <a:gd name="T5" fmla="*/ 66 h 247"/>
                <a:gd name="T6" fmla="*/ 130 w 224"/>
                <a:gd name="T7" fmla="*/ 247 h 247"/>
                <a:gd name="T8" fmla="*/ 177 w 224"/>
                <a:gd name="T9" fmla="*/ 213 h 247"/>
                <a:gd name="T10" fmla="*/ 224 w 224"/>
                <a:gd name="T11" fmla="*/ 180 h 247"/>
                <a:gd name="T12" fmla="*/ 94 w 224"/>
                <a:gd name="T13" fmla="*/ 0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4"/>
                <a:gd name="T22" fmla="*/ 0 h 247"/>
                <a:gd name="T23" fmla="*/ 224 w 224"/>
                <a:gd name="T24" fmla="*/ 247 h 2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4" h="247">
                  <a:moveTo>
                    <a:pt x="94" y="0"/>
                  </a:moveTo>
                  <a:lnTo>
                    <a:pt x="47" y="33"/>
                  </a:lnTo>
                  <a:lnTo>
                    <a:pt x="0" y="66"/>
                  </a:lnTo>
                  <a:lnTo>
                    <a:pt x="130" y="247"/>
                  </a:lnTo>
                  <a:lnTo>
                    <a:pt x="177" y="213"/>
                  </a:lnTo>
                  <a:lnTo>
                    <a:pt x="224" y="180"/>
                  </a:lnTo>
                  <a:lnTo>
                    <a:pt x="9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23" name="Freeform 1093"/>
            <p:cNvSpPr>
              <a:spLocks/>
            </p:cNvSpPr>
            <p:nvPr/>
          </p:nvSpPr>
          <p:spPr bwMode="auto">
            <a:xfrm>
              <a:off x="1367" y="3929"/>
              <a:ext cx="7" cy="7"/>
            </a:xfrm>
            <a:custGeom>
              <a:avLst/>
              <a:gdLst>
                <a:gd name="T0" fmla="*/ 47 w 47"/>
                <a:gd name="T1" fmla="*/ 0 h 44"/>
                <a:gd name="T2" fmla="*/ 0 w 47"/>
                <a:gd name="T3" fmla="*/ 34 h 44"/>
                <a:gd name="T4" fmla="*/ 5 w 47"/>
                <a:gd name="T5" fmla="*/ 39 h 44"/>
                <a:gd name="T6" fmla="*/ 9 w 47"/>
                <a:gd name="T7" fmla="*/ 44 h 44"/>
                <a:gd name="T8" fmla="*/ 47 w 47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44"/>
                <a:gd name="T17" fmla="*/ 47 w 4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44">
                  <a:moveTo>
                    <a:pt x="47" y="0"/>
                  </a:moveTo>
                  <a:lnTo>
                    <a:pt x="0" y="34"/>
                  </a:lnTo>
                  <a:lnTo>
                    <a:pt x="5" y="39"/>
                  </a:lnTo>
                  <a:lnTo>
                    <a:pt x="9" y="44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24" name="Freeform 1094"/>
            <p:cNvSpPr>
              <a:spLocks/>
            </p:cNvSpPr>
            <p:nvPr/>
          </p:nvSpPr>
          <p:spPr bwMode="auto">
            <a:xfrm>
              <a:off x="1367" y="3934"/>
              <a:ext cx="1" cy="2"/>
            </a:xfrm>
            <a:custGeom>
              <a:avLst/>
              <a:gdLst>
                <a:gd name="T0" fmla="*/ 0 w 9"/>
                <a:gd name="T1" fmla="*/ 0 h 10"/>
                <a:gd name="T2" fmla="*/ 5 w 9"/>
                <a:gd name="T3" fmla="*/ 5 h 10"/>
                <a:gd name="T4" fmla="*/ 9 w 9"/>
                <a:gd name="T5" fmla="*/ 10 h 10"/>
                <a:gd name="T6" fmla="*/ 0 60000 65536"/>
                <a:gd name="T7" fmla="*/ 0 60000 65536"/>
                <a:gd name="T8" fmla="*/ 0 60000 65536"/>
                <a:gd name="T9" fmla="*/ 0 w 9"/>
                <a:gd name="T10" fmla="*/ 0 h 10"/>
                <a:gd name="T11" fmla="*/ 9 w 9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10">
                  <a:moveTo>
                    <a:pt x="0" y="0"/>
                  </a:moveTo>
                  <a:lnTo>
                    <a:pt x="5" y="5"/>
                  </a:lnTo>
                  <a:lnTo>
                    <a:pt x="9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25" name="Freeform 1095"/>
            <p:cNvSpPr>
              <a:spLocks/>
            </p:cNvSpPr>
            <p:nvPr/>
          </p:nvSpPr>
          <p:spPr bwMode="auto">
            <a:xfrm>
              <a:off x="1368" y="3921"/>
              <a:ext cx="38" cy="36"/>
            </a:xfrm>
            <a:custGeom>
              <a:avLst/>
              <a:gdLst>
                <a:gd name="T0" fmla="*/ 76 w 225"/>
                <a:gd name="T1" fmla="*/ 0 h 215"/>
                <a:gd name="T2" fmla="*/ 38 w 225"/>
                <a:gd name="T3" fmla="*/ 43 h 215"/>
                <a:gd name="T4" fmla="*/ 0 w 225"/>
                <a:gd name="T5" fmla="*/ 87 h 215"/>
                <a:gd name="T6" fmla="*/ 150 w 225"/>
                <a:gd name="T7" fmla="*/ 215 h 215"/>
                <a:gd name="T8" fmla="*/ 187 w 225"/>
                <a:gd name="T9" fmla="*/ 172 h 215"/>
                <a:gd name="T10" fmla="*/ 225 w 225"/>
                <a:gd name="T11" fmla="*/ 128 h 215"/>
                <a:gd name="T12" fmla="*/ 76 w 225"/>
                <a:gd name="T13" fmla="*/ 0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15"/>
                <a:gd name="T23" fmla="*/ 225 w 225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15">
                  <a:moveTo>
                    <a:pt x="76" y="0"/>
                  </a:moveTo>
                  <a:lnTo>
                    <a:pt x="38" y="43"/>
                  </a:lnTo>
                  <a:lnTo>
                    <a:pt x="0" y="87"/>
                  </a:lnTo>
                  <a:lnTo>
                    <a:pt x="150" y="215"/>
                  </a:lnTo>
                  <a:lnTo>
                    <a:pt x="187" y="172"/>
                  </a:lnTo>
                  <a:lnTo>
                    <a:pt x="225" y="128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26" name="Freeform 1096"/>
            <p:cNvSpPr>
              <a:spLocks/>
            </p:cNvSpPr>
            <p:nvPr/>
          </p:nvSpPr>
          <p:spPr bwMode="auto">
            <a:xfrm>
              <a:off x="1368" y="3921"/>
              <a:ext cx="38" cy="36"/>
            </a:xfrm>
            <a:custGeom>
              <a:avLst/>
              <a:gdLst>
                <a:gd name="T0" fmla="*/ 76 w 225"/>
                <a:gd name="T1" fmla="*/ 0 h 215"/>
                <a:gd name="T2" fmla="*/ 38 w 225"/>
                <a:gd name="T3" fmla="*/ 43 h 215"/>
                <a:gd name="T4" fmla="*/ 0 w 225"/>
                <a:gd name="T5" fmla="*/ 87 h 215"/>
                <a:gd name="T6" fmla="*/ 150 w 225"/>
                <a:gd name="T7" fmla="*/ 215 h 215"/>
                <a:gd name="T8" fmla="*/ 187 w 225"/>
                <a:gd name="T9" fmla="*/ 172 h 215"/>
                <a:gd name="T10" fmla="*/ 225 w 225"/>
                <a:gd name="T11" fmla="*/ 128 h 215"/>
                <a:gd name="T12" fmla="*/ 76 w 225"/>
                <a:gd name="T13" fmla="*/ 0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15"/>
                <a:gd name="T23" fmla="*/ 225 w 225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15">
                  <a:moveTo>
                    <a:pt x="76" y="0"/>
                  </a:moveTo>
                  <a:lnTo>
                    <a:pt x="38" y="43"/>
                  </a:lnTo>
                  <a:lnTo>
                    <a:pt x="0" y="87"/>
                  </a:lnTo>
                  <a:lnTo>
                    <a:pt x="150" y="215"/>
                  </a:lnTo>
                  <a:lnTo>
                    <a:pt x="187" y="172"/>
                  </a:lnTo>
                  <a:lnTo>
                    <a:pt x="225" y="128"/>
                  </a:lnTo>
                  <a:lnTo>
                    <a:pt x="7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27" name="Freeform 1097"/>
            <p:cNvSpPr>
              <a:spLocks/>
            </p:cNvSpPr>
            <p:nvPr/>
          </p:nvSpPr>
          <p:spPr bwMode="auto">
            <a:xfrm>
              <a:off x="1393" y="3950"/>
              <a:ext cx="6" cy="9"/>
            </a:xfrm>
            <a:custGeom>
              <a:avLst/>
              <a:gdLst>
                <a:gd name="T0" fmla="*/ 37 w 37"/>
                <a:gd name="T1" fmla="*/ 0 h 53"/>
                <a:gd name="T2" fmla="*/ 0 w 37"/>
                <a:gd name="T3" fmla="*/ 43 h 53"/>
                <a:gd name="T4" fmla="*/ 5 w 37"/>
                <a:gd name="T5" fmla="*/ 47 h 53"/>
                <a:gd name="T6" fmla="*/ 14 w 37"/>
                <a:gd name="T7" fmla="*/ 53 h 53"/>
                <a:gd name="T8" fmla="*/ 37 w 37"/>
                <a:gd name="T9" fmla="*/ 0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53"/>
                <a:gd name="T17" fmla="*/ 37 w 37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53">
                  <a:moveTo>
                    <a:pt x="37" y="0"/>
                  </a:moveTo>
                  <a:lnTo>
                    <a:pt x="0" y="43"/>
                  </a:lnTo>
                  <a:lnTo>
                    <a:pt x="5" y="47"/>
                  </a:lnTo>
                  <a:lnTo>
                    <a:pt x="14" y="5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28" name="Freeform 1098"/>
            <p:cNvSpPr>
              <a:spLocks/>
            </p:cNvSpPr>
            <p:nvPr/>
          </p:nvSpPr>
          <p:spPr bwMode="auto">
            <a:xfrm>
              <a:off x="1393" y="3957"/>
              <a:ext cx="2" cy="2"/>
            </a:xfrm>
            <a:custGeom>
              <a:avLst/>
              <a:gdLst>
                <a:gd name="T0" fmla="*/ 0 w 14"/>
                <a:gd name="T1" fmla="*/ 0 h 10"/>
                <a:gd name="T2" fmla="*/ 5 w 14"/>
                <a:gd name="T3" fmla="*/ 4 h 10"/>
                <a:gd name="T4" fmla="*/ 14 w 14"/>
                <a:gd name="T5" fmla="*/ 10 h 10"/>
                <a:gd name="T6" fmla="*/ 0 60000 65536"/>
                <a:gd name="T7" fmla="*/ 0 60000 65536"/>
                <a:gd name="T8" fmla="*/ 0 60000 65536"/>
                <a:gd name="T9" fmla="*/ 0 w 14"/>
                <a:gd name="T10" fmla="*/ 0 h 10"/>
                <a:gd name="T11" fmla="*/ 14 w 14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0">
                  <a:moveTo>
                    <a:pt x="0" y="0"/>
                  </a:moveTo>
                  <a:lnTo>
                    <a:pt x="5" y="4"/>
                  </a:lnTo>
                  <a:lnTo>
                    <a:pt x="14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29" name="Freeform 1099"/>
            <p:cNvSpPr>
              <a:spLocks/>
            </p:cNvSpPr>
            <p:nvPr/>
          </p:nvSpPr>
          <p:spPr bwMode="auto">
            <a:xfrm>
              <a:off x="1395" y="3941"/>
              <a:ext cx="35" cy="30"/>
            </a:xfrm>
            <a:custGeom>
              <a:avLst/>
              <a:gdLst>
                <a:gd name="T0" fmla="*/ 47 w 205"/>
                <a:gd name="T1" fmla="*/ 0 h 177"/>
                <a:gd name="T2" fmla="*/ 23 w 205"/>
                <a:gd name="T3" fmla="*/ 54 h 177"/>
                <a:gd name="T4" fmla="*/ 0 w 205"/>
                <a:gd name="T5" fmla="*/ 107 h 177"/>
                <a:gd name="T6" fmla="*/ 158 w 205"/>
                <a:gd name="T7" fmla="*/ 177 h 177"/>
                <a:gd name="T8" fmla="*/ 182 w 205"/>
                <a:gd name="T9" fmla="*/ 124 h 177"/>
                <a:gd name="T10" fmla="*/ 205 w 205"/>
                <a:gd name="T11" fmla="*/ 70 h 177"/>
                <a:gd name="T12" fmla="*/ 47 w 205"/>
                <a:gd name="T13" fmla="*/ 0 h 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5"/>
                <a:gd name="T22" fmla="*/ 0 h 177"/>
                <a:gd name="T23" fmla="*/ 205 w 205"/>
                <a:gd name="T24" fmla="*/ 177 h 17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5" h="177">
                  <a:moveTo>
                    <a:pt x="47" y="0"/>
                  </a:moveTo>
                  <a:lnTo>
                    <a:pt x="23" y="54"/>
                  </a:lnTo>
                  <a:lnTo>
                    <a:pt x="0" y="107"/>
                  </a:lnTo>
                  <a:lnTo>
                    <a:pt x="158" y="177"/>
                  </a:lnTo>
                  <a:lnTo>
                    <a:pt x="182" y="124"/>
                  </a:lnTo>
                  <a:lnTo>
                    <a:pt x="205" y="7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30" name="Freeform 1100"/>
            <p:cNvSpPr>
              <a:spLocks/>
            </p:cNvSpPr>
            <p:nvPr/>
          </p:nvSpPr>
          <p:spPr bwMode="auto">
            <a:xfrm>
              <a:off x="1395" y="3941"/>
              <a:ext cx="35" cy="30"/>
            </a:xfrm>
            <a:custGeom>
              <a:avLst/>
              <a:gdLst>
                <a:gd name="T0" fmla="*/ 47 w 205"/>
                <a:gd name="T1" fmla="*/ 0 h 177"/>
                <a:gd name="T2" fmla="*/ 23 w 205"/>
                <a:gd name="T3" fmla="*/ 54 h 177"/>
                <a:gd name="T4" fmla="*/ 0 w 205"/>
                <a:gd name="T5" fmla="*/ 107 h 177"/>
                <a:gd name="T6" fmla="*/ 158 w 205"/>
                <a:gd name="T7" fmla="*/ 177 h 177"/>
                <a:gd name="T8" fmla="*/ 182 w 205"/>
                <a:gd name="T9" fmla="*/ 124 h 177"/>
                <a:gd name="T10" fmla="*/ 205 w 205"/>
                <a:gd name="T11" fmla="*/ 70 h 177"/>
                <a:gd name="T12" fmla="*/ 47 w 205"/>
                <a:gd name="T13" fmla="*/ 0 h 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5"/>
                <a:gd name="T22" fmla="*/ 0 h 177"/>
                <a:gd name="T23" fmla="*/ 205 w 205"/>
                <a:gd name="T24" fmla="*/ 177 h 17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5" h="177">
                  <a:moveTo>
                    <a:pt x="47" y="0"/>
                  </a:moveTo>
                  <a:lnTo>
                    <a:pt x="23" y="54"/>
                  </a:lnTo>
                  <a:lnTo>
                    <a:pt x="0" y="107"/>
                  </a:lnTo>
                  <a:lnTo>
                    <a:pt x="158" y="177"/>
                  </a:lnTo>
                  <a:lnTo>
                    <a:pt x="182" y="124"/>
                  </a:lnTo>
                  <a:lnTo>
                    <a:pt x="205" y="70"/>
                  </a:lnTo>
                  <a:lnTo>
                    <a:pt x="4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31" name="Freeform 1101"/>
            <p:cNvSpPr>
              <a:spLocks/>
            </p:cNvSpPr>
            <p:nvPr/>
          </p:nvSpPr>
          <p:spPr bwMode="auto">
            <a:xfrm>
              <a:off x="1422" y="3962"/>
              <a:ext cx="4" cy="9"/>
            </a:xfrm>
            <a:custGeom>
              <a:avLst/>
              <a:gdLst>
                <a:gd name="T0" fmla="*/ 24 w 24"/>
                <a:gd name="T1" fmla="*/ 0 h 58"/>
                <a:gd name="T2" fmla="*/ 0 w 24"/>
                <a:gd name="T3" fmla="*/ 53 h 58"/>
                <a:gd name="T4" fmla="*/ 6 w 24"/>
                <a:gd name="T5" fmla="*/ 55 h 58"/>
                <a:gd name="T6" fmla="*/ 18 w 24"/>
                <a:gd name="T7" fmla="*/ 58 h 58"/>
                <a:gd name="T8" fmla="*/ 24 w 24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58"/>
                <a:gd name="T17" fmla="*/ 24 w 24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58">
                  <a:moveTo>
                    <a:pt x="24" y="0"/>
                  </a:moveTo>
                  <a:lnTo>
                    <a:pt x="0" y="53"/>
                  </a:lnTo>
                  <a:lnTo>
                    <a:pt x="6" y="55"/>
                  </a:lnTo>
                  <a:lnTo>
                    <a:pt x="18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32" name="Freeform 1102"/>
            <p:cNvSpPr>
              <a:spLocks/>
            </p:cNvSpPr>
            <p:nvPr/>
          </p:nvSpPr>
          <p:spPr bwMode="auto">
            <a:xfrm>
              <a:off x="1422" y="3971"/>
              <a:ext cx="3" cy="1"/>
            </a:xfrm>
            <a:custGeom>
              <a:avLst/>
              <a:gdLst>
                <a:gd name="T0" fmla="*/ 0 w 18"/>
                <a:gd name="T1" fmla="*/ 0 h 5"/>
                <a:gd name="T2" fmla="*/ 6 w 18"/>
                <a:gd name="T3" fmla="*/ 2 h 5"/>
                <a:gd name="T4" fmla="*/ 18 w 18"/>
                <a:gd name="T5" fmla="*/ 5 h 5"/>
                <a:gd name="T6" fmla="*/ 0 60000 65536"/>
                <a:gd name="T7" fmla="*/ 0 60000 65536"/>
                <a:gd name="T8" fmla="*/ 0 60000 65536"/>
                <a:gd name="T9" fmla="*/ 0 w 18"/>
                <a:gd name="T10" fmla="*/ 0 h 5"/>
                <a:gd name="T11" fmla="*/ 18 w 18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5">
                  <a:moveTo>
                    <a:pt x="0" y="0"/>
                  </a:moveTo>
                  <a:lnTo>
                    <a:pt x="6" y="2"/>
                  </a:lnTo>
                  <a:lnTo>
                    <a:pt x="18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33" name="Freeform 1103"/>
            <p:cNvSpPr>
              <a:spLocks/>
            </p:cNvSpPr>
            <p:nvPr/>
          </p:nvSpPr>
          <p:spPr bwMode="auto">
            <a:xfrm>
              <a:off x="1425" y="3952"/>
              <a:ext cx="28" cy="22"/>
            </a:xfrm>
            <a:custGeom>
              <a:avLst/>
              <a:gdLst>
                <a:gd name="T0" fmla="*/ 11 w 171"/>
                <a:gd name="T1" fmla="*/ 0 h 130"/>
                <a:gd name="T2" fmla="*/ 6 w 171"/>
                <a:gd name="T3" fmla="*/ 58 h 130"/>
                <a:gd name="T4" fmla="*/ 0 w 171"/>
                <a:gd name="T5" fmla="*/ 116 h 130"/>
                <a:gd name="T6" fmla="*/ 159 w 171"/>
                <a:gd name="T7" fmla="*/ 130 h 130"/>
                <a:gd name="T8" fmla="*/ 165 w 171"/>
                <a:gd name="T9" fmla="*/ 72 h 130"/>
                <a:gd name="T10" fmla="*/ 171 w 171"/>
                <a:gd name="T11" fmla="*/ 14 h 130"/>
                <a:gd name="T12" fmla="*/ 11 w 171"/>
                <a:gd name="T13" fmla="*/ 0 h 1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130"/>
                <a:gd name="T23" fmla="*/ 171 w 171"/>
                <a:gd name="T24" fmla="*/ 130 h 1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130">
                  <a:moveTo>
                    <a:pt x="11" y="0"/>
                  </a:moveTo>
                  <a:lnTo>
                    <a:pt x="6" y="58"/>
                  </a:lnTo>
                  <a:lnTo>
                    <a:pt x="0" y="116"/>
                  </a:lnTo>
                  <a:lnTo>
                    <a:pt x="159" y="130"/>
                  </a:lnTo>
                  <a:lnTo>
                    <a:pt x="165" y="72"/>
                  </a:lnTo>
                  <a:lnTo>
                    <a:pt x="171" y="1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34" name="Freeform 1104"/>
            <p:cNvSpPr>
              <a:spLocks/>
            </p:cNvSpPr>
            <p:nvPr/>
          </p:nvSpPr>
          <p:spPr bwMode="auto">
            <a:xfrm>
              <a:off x="1425" y="3952"/>
              <a:ext cx="28" cy="22"/>
            </a:xfrm>
            <a:custGeom>
              <a:avLst/>
              <a:gdLst>
                <a:gd name="T0" fmla="*/ 11 w 171"/>
                <a:gd name="T1" fmla="*/ 0 h 130"/>
                <a:gd name="T2" fmla="*/ 6 w 171"/>
                <a:gd name="T3" fmla="*/ 58 h 130"/>
                <a:gd name="T4" fmla="*/ 0 w 171"/>
                <a:gd name="T5" fmla="*/ 116 h 130"/>
                <a:gd name="T6" fmla="*/ 159 w 171"/>
                <a:gd name="T7" fmla="*/ 130 h 130"/>
                <a:gd name="T8" fmla="*/ 165 w 171"/>
                <a:gd name="T9" fmla="*/ 72 h 130"/>
                <a:gd name="T10" fmla="*/ 171 w 171"/>
                <a:gd name="T11" fmla="*/ 14 h 130"/>
                <a:gd name="T12" fmla="*/ 11 w 171"/>
                <a:gd name="T13" fmla="*/ 0 h 1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130"/>
                <a:gd name="T23" fmla="*/ 171 w 171"/>
                <a:gd name="T24" fmla="*/ 130 h 1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130">
                  <a:moveTo>
                    <a:pt x="11" y="0"/>
                  </a:moveTo>
                  <a:lnTo>
                    <a:pt x="6" y="58"/>
                  </a:lnTo>
                  <a:lnTo>
                    <a:pt x="0" y="116"/>
                  </a:lnTo>
                  <a:lnTo>
                    <a:pt x="159" y="130"/>
                  </a:lnTo>
                  <a:lnTo>
                    <a:pt x="165" y="72"/>
                  </a:lnTo>
                  <a:lnTo>
                    <a:pt x="171" y="14"/>
                  </a:lnTo>
                  <a:lnTo>
                    <a:pt x="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35" name="Freeform 1105"/>
            <p:cNvSpPr>
              <a:spLocks/>
            </p:cNvSpPr>
            <p:nvPr/>
          </p:nvSpPr>
          <p:spPr bwMode="auto">
            <a:xfrm>
              <a:off x="1451" y="3964"/>
              <a:ext cx="4" cy="10"/>
            </a:xfrm>
            <a:custGeom>
              <a:avLst/>
              <a:gdLst>
                <a:gd name="T0" fmla="*/ 6 w 20"/>
                <a:gd name="T1" fmla="*/ 0 h 58"/>
                <a:gd name="T2" fmla="*/ 0 w 20"/>
                <a:gd name="T3" fmla="*/ 58 h 58"/>
                <a:gd name="T4" fmla="*/ 7 w 20"/>
                <a:gd name="T5" fmla="*/ 58 h 58"/>
                <a:gd name="T6" fmla="*/ 14 w 20"/>
                <a:gd name="T7" fmla="*/ 58 h 58"/>
                <a:gd name="T8" fmla="*/ 20 w 20"/>
                <a:gd name="T9" fmla="*/ 56 h 58"/>
                <a:gd name="T10" fmla="*/ 6 w 20"/>
                <a:gd name="T11" fmla="*/ 0 h 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58"/>
                <a:gd name="T20" fmla="*/ 20 w 20"/>
                <a:gd name="T21" fmla="*/ 58 h 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58">
                  <a:moveTo>
                    <a:pt x="6" y="0"/>
                  </a:moveTo>
                  <a:lnTo>
                    <a:pt x="0" y="58"/>
                  </a:lnTo>
                  <a:lnTo>
                    <a:pt x="7" y="58"/>
                  </a:lnTo>
                  <a:lnTo>
                    <a:pt x="14" y="58"/>
                  </a:lnTo>
                  <a:lnTo>
                    <a:pt x="20" y="5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36" name="Freeform 1106"/>
            <p:cNvSpPr>
              <a:spLocks/>
            </p:cNvSpPr>
            <p:nvPr/>
          </p:nvSpPr>
          <p:spPr bwMode="auto">
            <a:xfrm>
              <a:off x="1451" y="3973"/>
              <a:ext cx="4" cy="1"/>
            </a:xfrm>
            <a:custGeom>
              <a:avLst/>
              <a:gdLst>
                <a:gd name="T0" fmla="*/ 0 w 20"/>
                <a:gd name="T1" fmla="*/ 2 h 2"/>
                <a:gd name="T2" fmla="*/ 7 w 20"/>
                <a:gd name="T3" fmla="*/ 2 h 2"/>
                <a:gd name="T4" fmla="*/ 14 w 20"/>
                <a:gd name="T5" fmla="*/ 2 h 2"/>
                <a:gd name="T6" fmla="*/ 20 w 20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2"/>
                <a:gd name="T14" fmla="*/ 20 w 20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2">
                  <a:moveTo>
                    <a:pt x="0" y="2"/>
                  </a:moveTo>
                  <a:lnTo>
                    <a:pt x="7" y="2"/>
                  </a:lnTo>
                  <a:lnTo>
                    <a:pt x="14" y="2"/>
                  </a:lnTo>
                  <a:lnTo>
                    <a:pt x="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37" name="Freeform 1107"/>
            <p:cNvSpPr>
              <a:spLocks/>
            </p:cNvSpPr>
            <p:nvPr/>
          </p:nvSpPr>
          <p:spPr bwMode="auto">
            <a:xfrm>
              <a:off x="1450" y="3948"/>
              <a:ext cx="31" cy="25"/>
            </a:xfrm>
            <a:custGeom>
              <a:avLst/>
              <a:gdLst>
                <a:gd name="T0" fmla="*/ 0 w 190"/>
                <a:gd name="T1" fmla="*/ 42 h 154"/>
                <a:gd name="T2" fmla="*/ 15 w 190"/>
                <a:gd name="T3" fmla="*/ 98 h 154"/>
                <a:gd name="T4" fmla="*/ 29 w 190"/>
                <a:gd name="T5" fmla="*/ 154 h 154"/>
                <a:gd name="T6" fmla="*/ 190 w 190"/>
                <a:gd name="T7" fmla="*/ 112 h 154"/>
                <a:gd name="T8" fmla="*/ 175 w 190"/>
                <a:gd name="T9" fmla="*/ 56 h 154"/>
                <a:gd name="T10" fmla="*/ 161 w 190"/>
                <a:gd name="T11" fmla="*/ 0 h 154"/>
                <a:gd name="T12" fmla="*/ 0 w 190"/>
                <a:gd name="T13" fmla="*/ 42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154"/>
                <a:gd name="T23" fmla="*/ 190 w 190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154">
                  <a:moveTo>
                    <a:pt x="0" y="42"/>
                  </a:moveTo>
                  <a:lnTo>
                    <a:pt x="15" y="98"/>
                  </a:lnTo>
                  <a:lnTo>
                    <a:pt x="29" y="154"/>
                  </a:lnTo>
                  <a:lnTo>
                    <a:pt x="190" y="112"/>
                  </a:lnTo>
                  <a:lnTo>
                    <a:pt x="175" y="56"/>
                  </a:lnTo>
                  <a:lnTo>
                    <a:pt x="161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38" name="Freeform 1108"/>
            <p:cNvSpPr>
              <a:spLocks/>
            </p:cNvSpPr>
            <p:nvPr/>
          </p:nvSpPr>
          <p:spPr bwMode="auto">
            <a:xfrm>
              <a:off x="1450" y="3948"/>
              <a:ext cx="31" cy="25"/>
            </a:xfrm>
            <a:custGeom>
              <a:avLst/>
              <a:gdLst>
                <a:gd name="T0" fmla="*/ 0 w 190"/>
                <a:gd name="T1" fmla="*/ 42 h 154"/>
                <a:gd name="T2" fmla="*/ 15 w 190"/>
                <a:gd name="T3" fmla="*/ 98 h 154"/>
                <a:gd name="T4" fmla="*/ 29 w 190"/>
                <a:gd name="T5" fmla="*/ 154 h 154"/>
                <a:gd name="T6" fmla="*/ 190 w 190"/>
                <a:gd name="T7" fmla="*/ 112 h 154"/>
                <a:gd name="T8" fmla="*/ 175 w 190"/>
                <a:gd name="T9" fmla="*/ 56 h 154"/>
                <a:gd name="T10" fmla="*/ 161 w 190"/>
                <a:gd name="T11" fmla="*/ 0 h 154"/>
                <a:gd name="T12" fmla="*/ 0 w 190"/>
                <a:gd name="T13" fmla="*/ 42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154"/>
                <a:gd name="T23" fmla="*/ 190 w 190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154">
                  <a:moveTo>
                    <a:pt x="0" y="42"/>
                  </a:moveTo>
                  <a:lnTo>
                    <a:pt x="15" y="98"/>
                  </a:lnTo>
                  <a:lnTo>
                    <a:pt x="29" y="154"/>
                  </a:lnTo>
                  <a:lnTo>
                    <a:pt x="190" y="112"/>
                  </a:lnTo>
                  <a:lnTo>
                    <a:pt x="175" y="56"/>
                  </a:lnTo>
                  <a:lnTo>
                    <a:pt x="161" y="0"/>
                  </a:lnTo>
                  <a:lnTo>
                    <a:pt x="0" y="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39" name="Freeform 1109"/>
            <p:cNvSpPr>
              <a:spLocks/>
            </p:cNvSpPr>
            <p:nvPr/>
          </p:nvSpPr>
          <p:spPr bwMode="auto">
            <a:xfrm>
              <a:off x="1479" y="3957"/>
              <a:ext cx="5" cy="9"/>
            </a:xfrm>
            <a:custGeom>
              <a:avLst/>
              <a:gdLst>
                <a:gd name="T0" fmla="*/ 0 w 32"/>
                <a:gd name="T1" fmla="*/ 0 h 56"/>
                <a:gd name="T2" fmla="*/ 15 w 32"/>
                <a:gd name="T3" fmla="*/ 56 h 56"/>
                <a:gd name="T4" fmla="*/ 22 w 32"/>
                <a:gd name="T5" fmla="*/ 53 h 56"/>
                <a:gd name="T6" fmla="*/ 32 w 32"/>
                <a:gd name="T7" fmla="*/ 49 h 56"/>
                <a:gd name="T8" fmla="*/ 0 w 32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6"/>
                <a:gd name="T17" fmla="*/ 32 w 32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6">
                  <a:moveTo>
                    <a:pt x="0" y="0"/>
                  </a:moveTo>
                  <a:lnTo>
                    <a:pt x="15" y="56"/>
                  </a:lnTo>
                  <a:lnTo>
                    <a:pt x="22" y="53"/>
                  </a:lnTo>
                  <a:lnTo>
                    <a:pt x="32" y="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40" name="Freeform 1110"/>
            <p:cNvSpPr>
              <a:spLocks/>
            </p:cNvSpPr>
            <p:nvPr/>
          </p:nvSpPr>
          <p:spPr bwMode="auto">
            <a:xfrm>
              <a:off x="1481" y="3965"/>
              <a:ext cx="3" cy="1"/>
            </a:xfrm>
            <a:custGeom>
              <a:avLst/>
              <a:gdLst>
                <a:gd name="T0" fmla="*/ 0 w 17"/>
                <a:gd name="T1" fmla="*/ 7 h 7"/>
                <a:gd name="T2" fmla="*/ 7 w 17"/>
                <a:gd name="T3" fmla="*/ 4 h 7"/>
                <a:gd name="T4" fmla="*/ 17 w 17"/>
                <a:gd name="T5" fmla="*/ 0 h 7"/>
                <a:gd name="T6" fmla="*/ 0 60000 65536"/>
                <a:gd name="T7" fmla="*/ 0 60000 65536"/>
                <a:gd name="T8" fmla="*/ 0 60000 65536"/>
                <a:gd name="T9" fmla="*/ 0 w 17"/>
                <a:gd name="T10" fmla="*/ 0 h 7"/>
                <a:gd name="T11" fmla="*/ 17 w 17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7">
                  <a:moveTo>
                    <a:pt x="0" y="7"/>
                  </a:moveTo>
                  <a:lnTo>
                    <a:pt x="7" y="4"/>
                  </a:lnTo>
                  <a:lnTo>
                    <a:pt x="1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41" name="Freeform 1111"/>
            <p:cNvSpPr>
              <a:spLocks/>
            </p:cNvSpPr>
            <p:nvPr/>
          </p:nvSpPr>
          <p:spPr bwMode="auto">
            <a:xfrm>
              <a:off x="1474" y="3932"/>
              <a:ext cx="36" cy="33"/>
            </a:xfrm>
            <a:custGeom>
              <a:avLst/>
              <a:gdLst>
                <a:gd name="T0" fmla="*/ 0 w 216"/>
                <a:gd name="T1" fmla="*/ 99 h 197"/>
                <a:gd name="T2" fmla="*/ 31 w 216"/>
                <a:gd name="T3" fmla="*/ 148 h 197"/>
                <a:gd name="T4" fmla="*/ 63 w 216"/>
                <a:gd name="T5" fmla="*/ 197 h 197"/>
                <a:gd name="T6" fmla="*/ 216 w 216"/>
                <a:gd name="T7" fmla="*/ 98 h 197"/>
                <a:gd name="T8" fmla="*/ 185 w 216"/>
                <a:gd name="T9" fmla="*/ 49 h 197"/>
                <a:gd name="T10" fmla="*/ 154 w 216"/>
                <a:gd name="T11" fmla="*/ 0 h 197"/>
                <a:gd name="T12" fmla="*/ 0 w 216"/>
                <a:gd name="T13" fmla="*/ 99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"/>
                <a:gd name="T22" fmla="*/ 0 h 197"/>
                <a:gd name="T23" fmla="*/ 216 w 216"/>
                <a:gd name="T24" fmla="*/ 197 h 1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" h="197">
                  <a:moveTo>
                    <a:pt x="0" y="99"/>
                  </a:moveTo>
                  <a:lnTo>
                    <a:pt x="31" y="148"/>
                  </a:lnTo>
                  <a:lnTo>
                    <a:pt x="63" y="197"/>
                  </a:lnTo>
                  <a:lnTo>
                    <a:pt x="216" y="98"/>
                  </a:lnTo>
                  <a:lnTo>
                    <a:pt x="185" y="49"/>
                  </a:lnTo>
                  <a:lnTo>
                    <a:pt x="154" y="0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42" name="Freeform 1112"/>
            <p:cNvSpPr>
              <a:spLocks/>
            </p:cNvSpPr>
            <p:nvPr/>
          </p:nvSpPr>
          <p:spPr bwMode="auto">
            <a:xfrm>
              <a:off x="1474" y="3932"/>
              <a:ext cx="36" cy="33"/>
            </a:xfrm>
            <a:custGeom>
              <a:avLst/>
              <a:gdLst>
                <a:gd name="T0" fmla="*/ 0 w 216"/>
                <a:gd name="T1" fmla="*/ 99 h 197"/>
                <a:gd name="T2" fmla="*/ 31 w 216"/>
                <a:gd name="T3" fmla="*/ 148 h 197"/>
                <a:gd name="T4" fmla="*/ 63 w 216"/>
                <a:gd name="T5" fmla="*/ 197 h 197"/>
                <a:gd name="T6" fmla="*/ 216 w 216"/>
                <a:gd name="T7" fmla="*/ 98 h 197"/>
                <a:gd name="T8" fmla="*/ 185 w 216"/>
                <a:gd name="T9" fmla="*/ 49 h 197"/>
                <a:gd name="T10" fmla="*/ 154 w 216"/>
                <a:gd name="T11" fmla="*/ 0 h 197"/>
                <a:gd name="T12" fmla="*/ 0 w 216"/>
                <a:gd name="T13" fmla="*/ 99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"/>
                <a:gd name="T22" fmla="*/ 0 h 197"/>
                <a:gd name="T23" fmla="*/ 216 w 216"/>
                <a:gd name="T24" fmla="*/ 197 h 1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" h="197">
                  <a:moveTo>
                    <a:pt x="0" y="99"/>
                  </a:moveTo>
                  <a:lnTo>
                    <a:pt x="31" y="148"/>
                  </a:lnTo>
                  <a:lnTo>
                    <a:pt x="63" y="197"/>
                  </a:lnTo>
                  <a:lnTo>
                    <a:pt x="216" y="98"/>
                  </a:lnTo>
                  <a:lnTo>
                    <a:pt x="185" y="49"/>
                  </a:lnTo>
                  <a:lnTo>
                    <a:pt x="154" y="0"/>
                  </a:lnTo>
                  <a:lnTo>
                    <a:pt x="0" y="9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43" name="Freeform 1113"/>
            <p:cNvSpPr>
              <a:spLocks/>
            </p:cNvSpPr>
            <p:nvPr/>
          </p:nvSpPr>
          <p:spPr bwMode="auto">
            <a:xfrm>
              <a:off x="1505" y="3940"/>
              <a:ext cx="7" cy="9"/>
            </a:xfrm>
            <a:custGeom>
              <a:avLst/>
              <a:gdLst>
                <a:gd name="T0" fmla="*/ 0 w 42"/>
                <a:gd name="T1" fmla="*/ 0 h 49"/>
                <a:gd name="T2" fmla="*/ 31 w 42"/>
                <a:gd name="T3" fmla="*/ 49 h 49"/>
                <a:gd name="T4" fmla="*/ 37 w 42"/>
                <a:gd name="T5" fmla="*/ 44 h 49"/>
                <a:gd name="T6" fmla="*/ 42 w 42"/>
                <a:gd name="T7" fmla="*/ 39 h 49"/>
                <a:gd name="T8" fmla="*/ 0 w 4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9"/>
                <a:gd name="T17" fmla="*/ 42 w 4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9">
                  <a:moveTo>
                    <a:pt x="0" y="0"/>
                  </a:moveTo>
                  <a:lnTo>
                    <a:pt x="31" y="49"/>
                  </a:lnTo>
                  <a:lnTo>
                    <a:pt x="37" y="44"/>
                  </a:lnTo>
                  <a:lnTo>
                    <a:pt x="42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44" name="Freeform 1114"/>
            <p:cNvSpPr>
              <a:spLocks/>
            </p:cNvSpPr>
            <p:nvPr/>
          </p:nvSpPr>
          <p:spPr bwMode="auto">
            <a:xfrm>
              <a:off x="1510" y="3947"/>
              <a:ext cx="2" cy="2"/>
            </a:xfrm>
            <a:custGeom>
              <a:avLst/>
              <a:gdLst>
                <a:gd name="T0" fmla="*/ 0 w 11"/>
                <a:gd name="T1" fmla="*/ 10 h 10"/>
                <a:gd name="T2" fmla="*/ 6 w 11"/>
                <a:gd name="T3" fmla="*/ 5 h 10"/>
                <a:gd name="T4" fmla="*/ 11 w 11"/>
                <a:gd name="T5" fmla="*/ 0 h 10"/>
                <a:gd name="T6" fmla="*/ 0 60000 65536"/>
                <a:gd name="T7" fmla="*/ 0 60000 65536"/>
                <a:gd name="T8" fmla="*/ 0 60000 65536"/>
                <a:gd name="T9" fmla="*/ 0 w 11"/>
                <a:gd name="T10" fmla="*/ 0 h 10"/>
                <a:gd name="T11" fmla="*/ 11 w 1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10">
                  <a:moveTo>
                    <a:pt x="0" y="10"/>
                  </a:moveTo>
                  <a:lnTo>
                    <a:pt x="6" y="5"/>
                  </a:lnTo>
                  <a:lnTo>
                    <a:pt x="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45" name="Freeform 1115"/>
            <p:cNvSpPr>
              <a:spLocks/>
            </p:cNvSpPr>
            <p:nvPr/>
          </p:nvSpPr>
          <p:spPr bwMode="auto">
            <a:xfrm>
              <a:off x="1497" y="3908"/>
              <a:ext cx="38" cy="39"/>
            </a:xfrm>
            <a:custGeom>
              <a:avLst/>
              <a:gdLst>
                <a:gd name="T0" fmla="*/ 0 w 226"/>
                <a:gd name="T1" fmla="*/ 155 h 233"/>
                <a:gd name="T2" fmla="*/ 42 w 226"/>
                <a:gd name="T3" fmla="*/ 194 h 233"/>
                <a:gd name="T4" fmla="*/ 84 w 226"/>
                <a:gd name="T5" fmla="*/ 233 h 233"/>
                <a:gd name="T6" fmla="*/ 226 w 226"/>
                <a:gd name="T7" fmla="*/ 78 h 233"/>
                <a:gd name="T8" fmla="*/ 184 w 226"/>
                <a:gd name="T9" fmla="*/ 39 h 233"/>
                <a:gd name="T10" fmla="*/ 141 w 226"/>
                <a:gd name="T11" fmla="*/ 0 h 233"/>
                <a:gd name="T12" fmla="*/ 0 w 226"/>
                <a:gd name="T13" fmla="*/ 155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233"/>
                <a:gd name="T23" fmla="*/ 226 w 226"/>
                <a:gd name="T24" fmla="*/ 233 h 2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233">
                  <a:moveTo>
                    <a:pt x="0" y="155"/>
                  </a:moveTo>
                  <a:lnTo>
                    <a:pt x="42" y="194"/>
                  </a:lnTo>
                  <a:lnTo>
                    <a:pt x="84" y="233"/>
                  </a:lnTo>
                  <a:lnTo>
                    <a:pt x="226" y="78"/>
                  </a:lnTo>
                  <a:lnTo>
                    <a:pt x="184" y="39"/>
                  </a:lnTo>
                  <a:lnTo>
                    <a:pt x="141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46" name="Freeform 1116"/>
            <p:cNvSpPr>
              <a:spLocks/>
            </p:cNvSpPr>
            <p:nvPr/>
          </p:nvSpPr>
          <p:spPr bwMode="auto">
            <a:xfrm>
              <a:off x="1497" y="3908"/>
              <a:ext cx="38" cy="39"/>
            </a:xfrm>
            <a:custGeom>
              <a:avLst/>
              <a:gdLst>
                <a:gd name="T0" fmla="*/ 0 w 226"/>
                <a:gd name="T1" fmla="*/ 155 h 233"/>
                <a:gd name="T2" fmla="*/ 42 w 226"/>
                <a:gd name="T3" fmla="*/ 194 h 233"/>
                <a:gd name="T4" fmla="*/ 84 w 226"/>
                <a:gd name="T5" fmla="*/ 233 h 233"/>
                <a:gd name="T6" fmla="*/ 226 w 226"/>
                <a:gd name="T7" fmla="*/ 78 h 233"/>
                <a:gd name="T8" fmla="*/ 184 w 226"/>
                <a:gd name="T9" fmla="*/ 39 h 233"/>
                <a:gd name="T10" fmla="*/ 141 w 226"/>
                <a:gd name="T11" fmla="*/ 0 h 233"/>
                <a:gd name="T12" fmla="*/ 0 w 226"/>
                <a:gd name="T13" fmla="*/ 155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233"/>
                <a:gd name="T23" fmla="*/ 226 w 226"/>
                <a:gd name="T24" fmla="*/ 233 h 2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233">
                  <a:moveTo>
                    <a:pt x="0" y="155"/>
                  </a:moveTo>
                  <a:lnTo>
                    <a:pt x="42" y="194"/>
                  </a:lnTo>
                  <a:lnTo>
                    <a:pt x="84" y="233"/>
                  </a:lnTo>
                  <a:lnTo>
                    <a:pt x="226" y="78"/>
                  </a:lnTo>
                  <a:lnTo>
                    <a:pt x="184" y="39"/>
                  </a:lnTo>
                  <a:lnTo>
                    <a:pt x="141" y="0"/>
                  </a:lnTo>
                  <a:lnTo>
                    <a:pt x="0" y="15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47" name="Freeform 1117"/>
            <p:cNvSpPr>
              <a:spLocks/>
            </p:cNvSpPr>
            <p:nvPr/>
          </p:nvSpPr>
          <p:spPr bwMode="auto">
            <a:xfrm>
              <a:off x="1528" y="3915"/>
              <a:ext cx="8" cy="6"/>
            </a:xfrm>
            <a:custGeom>
              <a:avLst/>
              <a:gdLst>
                <a:gd name="T0" fmla="*/ 0 w 50"/>
                <a:gd name="T1" fmla="*/ 0 h 39"/>
                <a:gd name="T2" fmla="*/ 42 w 50"/>
                <a:gd name="T3" fmla="*/ 39 h 39"/>
                <a:gd name="T4" fmla="*/ 50 w 50"/>
                <a:gd name="T5" fmla="*/ 29 h 39"/>
                <a:gd name="T6" fmla="*/ 0 w 50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9"/>
                <a:gd name="T14" fmla="*/ 50 w 50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9">
                  <a:moveTo>
                    <a:pt x="0" y="0"/>
                  </a:moveTo>
                  <a:lnTo>
                    <a:pt x="42" y="39"/>
                  </a:lnTo>
                  <a:lnTo>
                    <a:pt x="5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48" name="Line 1118"/>
            <p:cNvSpPr>
              <a:spLocks noChangeShapeType="1"/>
            </p:cNvSpPr>
            <p:nvPr/>
          </p:nvSpPr>
          <p:spPr bwMode="auto">
            <a:xfrm flipV="1">
              <a:off x="1535" y="3919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49" name="Freeform 1119"/>
            <p:cNvSpPr>
              <a:spLocks/>
            </p:cNvSpPr>
            <p:nvPr/>
          </p:nvSpPr>
          <p:spPr bwMode="auto">
            <a:xfrm>
              <a:off x="1520" y="3876"/>
              <a:ext cx="36" cy="43"/>
            </a:xfrm>
            <a:custGeom>
              <a:avLst/>
              <a:gdLst>
                <a:gd name="T0" fmla="*/ 0 w 220"/>
                <a:gd name="T1" fmla="*/ 204 h 262"/>
                <a:gd name="T2" fmla="*/ 51 w 220"/>
                <a:gd name="T3" fmla="*/ 233 h 262"/>
                <a:gd name="T4" fmla="*/ 101 w 220"/>
                <a:gd name="T5" fmla="*/ 262 h 262"/>
                <a:gd name="T6" fmla="*/ 220 w 220"/>
                <a:gd name="T7" fmla="*/ 58 h 262"/>
                <a:gd name="T8" fmla="*/ 170 w 220"/>
                <a:gd name="T9" fmla="*/ 29 h 262"/>
                <a:gd name="T10" fmla="*/ 120 w 220"/>
                <a:gd name="T11" fmla="*/ 0 h 262"/>
                <a:gd name="T12" fmla="*/ 0 w 220"/>
                <a:gd name="T13" fmla="*/ 204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62"/>
                <a:gd name="T23" fmla="*/ 220 w 220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62">
                  <a:moveTo>
                    <a:pt x="0" y="204"/>
                  </a:moveTo>
                  <a:lnTo>
                    <a:pt x="51" y="233"/>
                  </a:lnTo>
                  <a:lnTo>
                    <a:pt x="101" y="262"/>
                  </a:lnTo>
                  <a:lnTo>
                    <a:pt x="220" y="58"/>
                  </a:lnTo>
                  <a:lnTo>
                    <a:pt x="170" y="29"/>
                  </a:lnTo>
                  <a:lnTo>
                    <a:pt x="120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50" name="Freeform 1120"/>
            <p:cNvSpPr>
              <a:spLocks/>
            </p:cNvSpPr>
            <p:nvPr/>
          </p:nvSpPr>
          <p:spPr bwMode="auto">
            <a:xfrm>
              <a:off x="1520" y="3876"/>
              <a:ext cx="36" cy="43"/>
            </a:xfrm>
            <a:custGeom>
              <a:avLst/>
              <a:gdLst>
                <a:gd name="T0" fmla="*/ 0 w 220"/>
                <a:gd name="T1" fmla="*/ 204 h 262"/>
                <a:gd name="T2" fmla="*/ 51 w 220"/>
                <a:gd name="T3" fmla="*/ 233 h 262"/>
                <a:gd name="T4" fmla="*/ 101 w 220"/>
                <a:gd name="T5" fmla="*/ 262 h 262"/>
                <a:gd name="T6" fmla="*/ 220 w 220"/>
                <a:gd name="T7" fmla="*/ 58 h 262"/>
                <a:gd name="T8" fmla="*/ 170 w 220"/>
                <a:gd name="T9" fmla="*/ 29 h 262"/>
                <a:gd name="T10" fmla="*/ 120 w 220"/>
                <a:gd name="T11" fmla="*/ 0 h 262"/>
                <a:gd name="T12" fmla="*/ 0 w 220"/>
                <a:gd name="T13" fmla="*/ 204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62"/>
                <a:gd name="T23" fmla="*/ 220 w 220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62">
                  <a:moveTo>
                    <a:pt x="0" y="204"/>
                  </a:moveTo>
                  <a:lnTo>
                    <a:pt x="51" y="233"/>
                  </a:lnTo>
                  <a:lnTo>
                    <a:pt x="101" y="262"/>
                  </a:lnTo>
                  <a:lnTo>
                    <a:pt x="220" y="58"/>
                  </a:lnTo>
                  <a:lnTo>
                    <a:pt x="170" y="29"/>
                  </a:lnTo>
                  <a:lnTo>
                    <a:pt x="120" y="0"/>
                  </a:lnTo>
                  <a:lnTo>
                    <a:pt x="0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51" name="Freeform 1121"/>
            <p:cNvSpPr>
              <a:spLocks/>
            </p:cNvSpPr>
            <p:nvPr/>
          </p:nvSpPr>
          <p:spPr bwMode="auto">
            <a:xfrm>
              <a:off x="1548" y="3881"/>
              <a:ext cx="9" cy="5"/>
            </a:xfrm>
            <a:custGeom>
              <a:avLst/>
              <a:gdLst>
                <a:gd name="T0" fmla="*/ 0 w 54"/>
                <a:gd name="T1" fmla="*/ 0 h 29"/>
                <a:gd name="T2" fmla="*/ 50 w 54"/>
                <a:gd name="T3" fmla="*/ 29 h 29"/>
                <a:gd name="T4" fmla="*/ 54 w 54"/>
                <a:gd name="T5" fmla="*/ 20 h 29"/>
                <a:gd name="T6" fmla="*/ 0 w 54"/>
                <a:gd name="T7" fmla="*/ 0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9"/>
                <a:gd name="T14" fmla="*/ 54 w 54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9">
                  <a:moveTo>
                    <a:pt x="0" y="0"/>
                  </a:moveTo>
                  <a:lnTo>
                    <a:pt x="50" y="29"/>
                  </a:lnTo>
                  <a:lnTo>
                    <a:pt x="54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52" name="Line 1122"/>
            <p:cNvSpPr>
              <a:spLocks noChangeShapeType="1"/>
            </p:cNvSpPr>
            <p:nvPr/>
          </p:nvSpPr>
          <p:spPr bwMode="auto">
            <a:xfrm flipV="1">
              <a:off x="1556" y="3884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53" name="Freeform 1123"/>
            <p:cNvSpPr>
              <a:spLocks/>
            </p:cNvSpPr>
            <p:nvPr/>
          </p:nvSpPr>
          <p:spPr bwMode="auto">
            <a:xfrm>
              <a:off x="1539" y="3837"/>
              <a:ext cx="33" cy="47"/>
            </a:xfrm>
            <a:custGeom>
              <a:avLst/>
              <a:gdLst>
                <a:gd name="T0" fmla="*/ 0 w 200"/>
                <a:gd name="T1" fmla="*/ 244 h 284"/>
                <a:gd name="T2" fmla="*/ 55 w 200"/>
                <a:gd name="T3" fmla="*/ 264 h 284"/>
                <a:gd name="T4" fmla="*/ 109 w 200"/>
                <a:gd name="T5" fmla="*/ 284 h 284"/>
                <a:gd name="T6" fmla="*/ 200 w 200"/>
                <a:gd name="T7" fmla="*/ 40 h 284"/>
                <a:gd name="T8" fmla="*/ 145 w 200"/>
                <a:gd name="T9" fmla="*/ 20 h 284"/>
                <a:gd name="T10" fmla="*/ 90 w 200"/>
                <a:gd name="T11" fmla="*/ 0 h 284"/>
                <a:gd name="T12" fmla="*/ 0 w 200"/>
                <a:gd name="T13" fmla="*/ 244 h 2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84"/>
                <a:gd name="T23" fmla="*/ 200 w 200"/>
                <a:gd name="T24" fmla="*/ 284 h 2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84">
                  <a:moveTo>
                    <a:pt x="0" y="244"/>
                  </a:moveTo>
                  <a:lnTo>
                    <a:pt x="55" y="264"/>
                  </a:lnTo>
                  <a:lnTo>
                    <a:pt x="109" y="284"/>
                  </a:lnTo>
                  <a:lnTo>
                    <a:pt x="200" y="40"/>
                  </a:lnTo>
                  <a:lnTo>
                    <a:pt x="145" y="20"/>
                  </a:lnTo>
                  <a:lnTo>
                    <a:pt x="90" y="0"/>
                  </a:lnTo>
                  <a:lnTo>
                    <a:pt x="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54" name="Freeform 1124"/>
            <p:cNvSpPr>
              <a:spLocks/>
            </p:cNvSpPr>
            <p:nvPr/>
          </p:nvSpPr>
          <p:spPr bwMode="auto">
            <a:xfrm>
              <a:off x="1539" y="3837"/>
              <a:ext cx="33" cy="47"/>
            </a:xfrm>
            <a:custGeom>
              <a:avLst/>
              <a:gdLst>
                <a:gd name="T0" fmla="*/ 0 w 200"/>
                <a:gd name="T1" fmla="*/ 244 h 284"/>
                <a:gd name="T2" fmla="*/ 55 w 200"/>
                <a:gd name="T3" fmla="*/ 264 h 284"/>
                <a:gd name="T4" fmla="*/ 109 w 200"/>
                <a:gd name="T5" fmla="*/ 284 h 284"/>
                <a:gd name="T6" fmla="*/ 200 w 200"/>
                <a:gd name="T7" fmla="*/ 40 h 284"/>
                <a:gd name="T8" fmla="*/ 145 w 200"/>
                <a:gd name="T9" fmla="*/ 20 h 284"/>
                <a:gd name="T10" fmla="*/ 90 w 200"/>
                <a:gd name="T11" fmla="*/ 0 h 284"/>
                <a:gd name="T12" fmla="*/ 0 w 200"/>
                <a:gd name="T13" fmla="*/ 244 h 2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84"/>
                <a:gd name="T23" fmla="*/ 200 w 200"/>
                <a:gd name="T24" fmla="*/ 284 h 2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84">
                  <a:moveTo>
                    <a:pt x="0" y="244"/>
                  </a:moveTo>
                  <a:lnTo>
                    <a:pt x="55" y="264"/>
                  </a:lnTo>
                  <a:lnTo>
                    <a:pt x="109" y="284"/>
                  </a:lnTo>
                  <a:lnTo>
                    <a:pt x="200" y="40"/>
                  </a:lnTo>
                  <a:lnTo>
                    <a:pt x="145" y="20"/>
                  </a:lnTo>
                  <a:lnTo>
                    <a:pt x="90" y="0"/>
                  </a:lnTo>
                  <a:lnTo>
                    <a:pt x="0" y="2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55" name="Freeform 1125"/>
            <p:cNvSpPr>
              <a:spLocks/>
            </p:cNvSpPr>
            <p:nvPr/>
          </p:nvSpPr>
          <p:spPr bwMode="auto">
            <a:xfrm>
              <a:off x="1554" y="3830"/>
              <a:ext cx="19" cy="13"/>
            </a:xfrm>
            <a:custGeom>
              <a:avLst/>
              <a:gdLst>
                <a:gd name="T0" fmla="*/ 55 w 113"/>
                <a:gd name="T1" fmla="*/ 58 h 78"/>
                <a:gd name="T2" fmla="*/ 0 w 113"/>
                <a:gd name="T3" fmla="*/ 38 h 78"/>
                <a:gd name="T4" fmla="*/ 6 w 113"/>
                <a:gd name="T5" fmla="*/ 27 h 78"/>
                <a:gd name="T6" fmla="*/ 15 w 113"/>
                <a:gd name="T7" fmla="*/ 17 h 78"/>
                <a:gd name="T8" fmla="*/ 25 w 113"/>
                <a:gd name="T9" fmla="*/ 8 h 78"/>
                <a:gd name="T10" fmla="*/ 37 w 113"/>
                <a:gd name="T11" fmla="*/ 4 h 78"/>
                <a:gd name="T12" fmla="*/ 49 w 113"/>
                <a:gd name="T13" fmla="*/ 0 h 78"/>
                <a:gd name="T14" fmla="*/ 63 w 113"/>
                <a:gd name="T15" fmla="*/ 0 h 78"/>
                <a:gd name="T16" fmla="*/ 75 w 113"/>
                <a:gd name="T17" fmla="*/ 4 h 78"/>
                <a:gd name="T18" fmla="*/ 86 w 113"/>
                <a:gd name="T19" fmla="*/ 9 h 78"/>
                <a:gd name="T20" fmla="*/ 96 w 113"/>
                <a:gd name="T21" fmla="*/ 18 h 78"/>
                <a:gd name="T22" fmla="*/ 105 w 113"/>
                <a:gd name="T23" fmla="*/ 28 h 78"/>
                <a:gd name="T24" fmla="*/ 110 w 113"/>
                <a:gd name="T25" fmla="*/ 40 h 78"/>
                <a:gd name="T26" fmla="*/ 113 w 113"/>
                <a:gd name="T27" fmla="*/ 53 h 78"/>
                <a:gd name="T28" fmla="*/ 113 w 113"/>
                <a:gd name="T29" fmla="*/ 66 h 78"/>
                <a:gd name="T30" fmla="*/ 110 w 113"/>
                <a:gd name="T31" fmla="*/ 78 h 78"/>
                <a:gd name="T32" fmla="*/ 55 w 113"/>
                <a:gd name="T33" fmla="*/ 58 h 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3"/>
                <a:gd name="T52" fmla="*/ 0 h 78"/>
                <a:gd name="T53" fmla="*/ 113 w 113"/>
                <a:gd name="T54" fmla="*/ 78 h 7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3" h="78">
                  <a:moveTo>
                    <a:pt x="55" y="58"/>
                  </a:moveTo>
                  <a:lnTo>
                    <a:pt x="0" y="38"/>
                  </a:lnTo>
                  <a:lnTo>
                    <a:pt x="6" y="27"/>
                  </a:lnTo>
                  <a:lnTo>
                    <a:pt x="15" y="17"/>
                  </a:lnTo>
                  <a:lnTo>
                    <a:pt x="25" y="8"/>
                  </a:lnTo>
                  <a:lnTo>
                    <a:pt x="37" y="4"/>
                  </a:lnTo>
                  <a:lnTo>
                    <a:pt x="49" y="0"/>
                  </a:lnTo>
                  <a:lnTo>
                    <a:pt x="63" y="0"/>
                  </a:lnTo>
                  <a:lnTo>
                    <a:pt x="75" y="4"/>
                  </a:lnTo>
                  <a:lnTo>
                    <a:pt x="86" y="9"/>
                  </a:lnTo>
                  <a:lnTo>
                    <a:pt x="96" y="18"/>
                  </a:lnTo>
                  <a:lnTo>
                    <a:pt x="105" y="28"/>
                  </a:lnTo>
                  <a:lnTo>
                    <a:pt x="110" y="40"/>
                  </a:lnTo>
                  <a:lnTo>
                    <a:pt x="113" y="53"/>
                  </a:lnTo>
                  <a:lnTo>
                    <a:pt x="113" y="66"/>
                  </a:lnTo>
                  <a:lnTo>
                    <a:pt x="110" y="78"/>
                  </a:lnTo>
                  <a:lnTo>
                    <a:pt x="55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56" name="Freeform 1126"/>
            <p:cNvSpPr>
              <a:spLocks/>
            </p:cNvSpPr>
            <p:nvPr/>
          </p:nvSpPr>
          <p:spPr bwMode="auto">
            <a:xfrm>
              <a:off x="1554" y="3830"/>
              <a:ext cx="19" cy="13"/>
            </a:xfrm>
            <a:custGeom>
              <a:avLst/>
              <a:gdLst>
                <a:gd name="T0" fmla="*/ 0 w 113"/>
                <a:gd name="T1" fmla="*/ 38 h 78"/>
                <a:gd name="T2" fmla="*/ 6 w 113"/>
                <a:gd name="T3" fmla="*/ 27 h 78"/>
                <a:gd name="T4" fmla="*/ 15 w 113"/>
                <a:gd name="T5" fmla="*/ 17 h 78"/>
                <a:gd name="T6" fmla="*/ 25 w 113"/>
                <a:gd name="T7" fmla="*/ 8 h 78"/>
                <a:gd name="T8" fmla="*/ 37 w 113"/>
                <a:gd name="T9" fmla="*/ 4 h 78"/>
                <a:gd name="T10" fmla="*/ 49 w 113"/>
                <a:gd name="T11" fmla="*/ 0 h 78"/>
                <a:gd name="T12" fmla="*/ 63 w 113"/>
                <a:gd name="T13" fmla="*/ 0 h 78"/>
                <a:gd name="T14" fmla="*/ 75 w 113"/>
                <a:gd name="T15" fmla="*/ 4 h 78"/>
                <a:gd name="T16" fmla="*/ 86 w 113"/>
                <a:gd name="T17" fmla="*/ 9 h 78"/>
                <a:gd name="T18" fmla="*/ 96 w 113"/>
                <a:gd name="T19" fmla="*/ 18 h 78"/>
                <a:gd name="T20" fmla="*/ 105 w 113"/>
                <a:gd name="T21" fmla="*/ 28 h 78"/>
                <a:gd name="T22" fmla="*/ 110 w 113"/>
                <a:gd name="T23" fmla="*/ 40 h 78"/>
                <a:gd name="T24" fmla="*/ 113 w 113"/>
                <a:gd name="T25" fmla="*/ 53 h 78"/>
                <a:gd name="T26" fmla="*/ 113 w 113"/>
                <a:gd name="T27" fmla="*/ 66 h 78"/>
                <a:gd name="T28" fmla="*/ 110 w 113"/>
                <a:gd name="T29" fmla="*/ 78 h 7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3"/>
                <a:gd name="T46" fmla="*/ 0 h 78"/>
                <a:gd name="T47" fmla="*/ 113 w 113"/>
                <a:gd name="T48" fmla="*/ 78 h 7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3" h="78">
                  <a:moveTo>
                    <a:pt x="0" y="38"/>
                  </a:moveTo>
                  <a:lnTo>
                    <a:pt x="6" y="27"/>
                  </a:lnTo>
                  <a:lnTo>
                    <a:pt x="15" y="17"/>
                  </a:lnTo>
                  <a:lnTo>
                    <a:pt x="25" y="8"/>
                  </a:lnTo>
                  <a:lnTo>
                    <a:pt x="37" y="4"/>
                  </a:lnTo>
                  <a:lnTo>
                    <a:pt x="49" y="0"/>
                  </a:lnTo>
                  <a:lnTo>
                    <a:pt x="63" y="0"/>
                  </a:lnTo>
                  <a:lnTo>
                    <a:pt x="75" y="4"/>
                  </a:lnTo>
                  <a:lnTo>
                    <a:pt x="86" y="9"/>
                  </a:lnTo>
                  <a:lnTo>
                    <a:pt x="96" y="18"/>
                  </a:lnTo>
                  <a:lnTo>
                    <a:pt x="105" y="28"/>
                  </a:lnTo>
                  <a:lnTo>
                    <a:pt x="110" y="40"/>
                  </a:lnTo>
                  <a:lnTo>
                    <a:pt x="113" y="53"/>
                  </a:lnTo>
                  <a:lnTo>
                    <a:pt x="113" y="66"/>
                  </a:lnTo>
                  <a:lnTo>
                    <a:pt x="110" y="7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57" name="Freeform 1127"/>
            <p:cNvSpPr>
              <a:spLocks/>
            </p:cNvSpPr>
            <p:nvPr/>
          </p:nvSpPr>
          <p:spPr bwMode="auto">
            <a:xfrm>
              <a:off x="760" y="3340"/>
              <a:ext cx="74" cy="47"/>
            </a:xfrm>
            <a:custGeom>
              <a:avLst/>
              <a:gdLst>
                <a:gd name="T0" fmla="*/ 0 w 443"/>
                <a:gd name="T1" fmla="*/ 136 h 280"/>
                <a:gd name="T2" fmla="*/ 443 w 443"/>
                <a:gd name="T3" fmla="*/ 280 h 280"/>
                <a:gd name="T4" fmla="*/ 70 w 443"/>
                <a:gd name="T5" fmla="*/ 0 h 280"/>
                <a:gd name="T6" fmla="*/ 0 w 443"/>
                <a:gd name="T7" fmla="*/ 136 h 2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3"/>
                <a:gd name="T13" fmla="*/ 0 h 280"/>
                <a:gd name="T14" fmla="*/ 443 w 443"/>
                <a:gd name="T15" fmla="*/ 280 h 2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3" h="280">
                  <a:moveTo>
                    <a:pt x="0" y="136"/>
                  </a:moveTo>
                  <a:lnTo>
                    <a:pt x="443" y="280"/>
                  </a:lnTo>
                  <a:lnTo>
                    <a:pt x="70" y="0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58" name="Freeform 1128"/>
            <p:cNvSpPr>
              <a:spLocks/>
            </p:cNvSpPr>
            <p:nvPr/>
          </p:nvSpPr>
          <p:spPr bwMode="auto">
            <a:xfrm>
              <a:off x="760" y="3340"/>
              <a:ext cx="74" cy="47"/>
            </a:xfrm>
            <a:custGeom>
              <a:avLst/>
              <a:gdLst>
                <a:gd name="T0" fmla="*/ 0 w 443"/>
                <a:gd name="T1" fmla="*/ 136 h 280"/>
                <a:gd name="T2" fmla="*/ 443 w 443"/>
                <a:gd name="T3" fmla="*/ 280 h 280"/>
                <a:gd name="T4" fmla="*/ 70 w 443"/>
                <a:gd name="T5" fmla="*/ 0 h 280"/>
                <a:gd name="T6" fmla="*/ 0 w 443"/>
                <a:gd name="T7" fmla="*/ 136 h 2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3"/>
                <a:gd name="T13" fmla="*/ 0 h 280"/>
                <a:gd name="T14" fmla="*/ 443 w 443"/>
                <a:gd name="T15" fmla="*/ 280 h 2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3" h="280">
                  <a:moveTo>
                    <a:pt x="0" y="136"/>
                  </a:moveTo>
                  <a:lnTo>
                    <a:pt x="443" y="280"/>
                  </a:lnTo>
                  <a:lnTo>
                    <a:pt x="70" y="0"/>
                  </a:lnTo>
                  <a:lnTo>
                    <a:pt x="0" y="1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59" name="Freeform 1129"/>
            <p:cNvSpPr>
              <a:spLocks/>
            </p:cNvSpPr>
            <p:nvPr/>
          </p:nvSpPr>
          <p:spPr bwMode="auto">
            <a:xfrm>
              <a:off x="1545" y="3781"/>
              <a:ext cx="33" cy="77"/>
            </a:xfrm>
            <a:custGeom>
              <a:avLst/>
              <a:gdLst>
                <a:gd name="T0" fmla="*/ 147 w 197"/>
                <a:gd name="T1" fmla="*/ 463 h 463"/>
                <a:gd name="T2" fmla="*/ 197 w 197"/>
                <a:gd name="T3" fmla="*/ 0 h 463"/>
                <a:gd name="T4" fmla="*/ 0 w 197"/>
                <a:gd name="T5" fmla="*/ 422 h 463"/>
                <a:gd name="T6" fmla="*/ 147 w 197"/>
                <a:gd name="T7" fmla="*/ 463 h 4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7"/>
                <a:gd name="T13" fmla="*/ 0 h 463"/>
                <a:gd name="T14" fmla="*/ 197 w 197"/>
                <a:gd name="T15" fmla="*/ 463 h 4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7" h="463">
                  <a:moveTo>
                    <a:pt x="147" y="463"/>
                  </a:moveTo>
                  <a:lnTo>
                    <a:pt x="197" y="0"/>
                  </a:lnTo>
                  <a:lnTo>
                    <a:pt x="0" y="422"/>
                  </a:lnTo>
                  <a:lnTo>
                    <a:pt x="147" y="4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60" name="Freeform 1130"/>
            <p:cNvSpPr>
              <a:spLocks/>
            </p:cNvSpPr>
            <p:nvPr/>
          </p:nvSpPr>
          <p:spPr bwMode="auto">
            <a:xfrm>
              <a:off x="1545" y="3781"/>
              <a:ext cx="33" cy="77"/>
            </a:xfrm>
            <a:custGeom>
              <a:avLst/>
              <a:gdLst>
                <a:gd name="T0" fmla="*/ 147 w 197"/>
                <a:gd name="T1" fmla="*/ 463 h 463"/>
                <a:gd name="T2" fmla="*/ 197 w 197"/>
                <a:gd name="T3" fmla="*/ 0 h 463"/>
                <a:gd name="T4" fmla="*/ 0 w 197"/>
                <a:gd name="T5" fmla="*/ 422 h 463"/>
                <a:gd name="T6" fmla="*/ 147 w 197"/>
                <a:gd name="T7" fmla="*/ 463 h 4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7"/>
                <a:gd name="T13" fmla="*/ 0 h 463"/>
                <a:gd name="T14" fmla="*/ 197 w 197"/>
                <a:gd name="T15" fmla="*/ 463 h 4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7" h="463">
                  <a:moveTo>
                    <a:pt x="147" y="463"/>
                  </a:moveTo>
                  <a:lnTo>
                    <a:pt x="197" y="0"/>
                  </a:lnTo>
                  <a:lnTo>
                    <a:pt x="0" y="422"/>
                  </a:lnTo>
                  <a:lnTo>
                    <a:pt x="147" y="4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61" name="Rectangle 1131"/>
            <p:cNvSpPr>
              <a:spLocks noChangeArrowheads="1"/>
            </p:cNvSpPr>
            <p:nvPr/>
          </p:nvSpPr>
          <p:spPr bwMode="auto">
            <a:xfrm>
              <a:off x="1476" y="3194"/>
              <a:ext cx="1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endParaRPr lang="en-US" altLang="zh-CN" sz="2400"/>
            </a:p>
          </p:txBody>
        </p:sp>
        <p:sp>
          <p:nvSpPr>
            <p:cNvPr id="29862" name="Rectangle 1132"/>
            <p:cNvSpPr>
              <a:spLocks noChangeArrowheads="1"/>
            </p:cNvSpPr>
            <p:nvPr/>
          </p:nvSpPr>
          <p:spPr bwMode="auto">
            <a:xfrm>
              <a:off x="1443" y="4078"/>
              <a:ext cx="1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endParaRPr lang="en-US" altLang="zh-CN" sz="2400"/>
            </a:p>
          </p:txBody>
        </p:sp>
        <p:sp>
          <p:nvSpPr>
            <p:cNvPr id="29863" name="Rectangle 1133"/>
            <p:cNvSpPr>
              <a:spLocks noChangeArrowheads="1"/>
            </p:cNvSpPr>
            <p:nvPr/>
          </p:nvSpPr>
          <p:spPr bwMode="auto">
            <a:xfrm>
              <a:off x="1367" y="3720"/>
              <a:ext cx="1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T</a:t>
              </a:r>
              <a:endParaRPr lang="en-US" altLang="zh-CN" sz="2400"/>
            </a:p>
          </p:txBody>
        </p:sp>
        <p:sp>
          <p:nvSpPr>
            <p:cNvPr id="29864" name="Rectangle 1134"/>
            <p:cNvSpPr>
              <a:spLocks noChangeArrowheads="1"/>
            </p:cNvSpPr>
            <p:nvPr/>
          </p:nvSpPr>
          <p:spPr bwMode="auto">
            <a:xfrm>
              <a:off x="240" y="3194"/>
              <a:ext cx="16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endParaRPr lang="en-US" altLang="zh-CN" sz="2400"/>
            </a:p>
          </p:txBody>
        </p:sp>
        <p:sp>
          <p:nvSpPr>
            <p:cNvPr id="29865" name="Rectangle 1135"/>
            <p:cNvSpPr>
              <a:spLocks noChangeArrowheads="1"/>
            </p:cNvSpPr>
            <p:nvPr/>
          </p:nvSpPr>
          <p:spPr bwMode="auto">
            <a:xfrm>
              <a:off x="411" y="3276"/>
              <a:ext cx="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1600" b="0">
                  <a:solidFill>
                    <a:srgbClr val="000000"/>
                  </a:solidFill>
                </a:rPr>
                <a:t>e</a:t>
              </a:r>
              <a:endParaRPr lang="en-US" altLang="zh-CN" sz="1600"/>
            </a:p>
          </p:txBody>
        </p:sp>
      </p:grpSp>
      <p:grpSp>
        <p:nvGrpSpPr>
          <p:cNvPr id="4" name="Group 1857"/>
          <p:cNvGrpSpPr>
            <a:grpSpLocks/>
          </p:cNvGrpSpPr>
          <p:nvPr/>
        </p:nvGrpSpPr>
        <p:grpSpPr bwMode="auto">
          <a:xfrm>
            <a:off x="2393951" y="1917701"/>
            <a:ext cx="5618163" cy="1851026"/>
            <a:chOff x="158" y="2043"/>
            <a:chExt cx="3539" cy="1166"/>
          </a:xfrm>
        </p:grpSpPr>
        <p:sp>
          <p:nvSpPr>
            <p:cNvPr id="1258" name="Freeform 1137"/>
            <p:cNvSpPr>
              <a:spLocks/>
            </p:cNvSpPr>
            <p:nvPr/>
          </p:nvSpPr>
          <p:spPr bwMode="auto">
            <a:xfrm>
              <a:off x="589" y="2990"/>
              <a:ext cx="2707" cy="20"/>
            </a:xfrm>
            <a:custGeom>
              <a:avLst/>
              <a:gdLst>
                <a:gd name="T0" fmla="*/ 16239 w 16239"/>
                <a:gd name="T1" fmla="*/ 116 h 116"/>
                <a:gd name="T2" fmla="*/ 16239 w 16239"/>
                <a:gd name="T3" fmla="*/ 58 h 116"/>
                <a:gd name="T4" fmla="*/ 16239 w 16239"/>
                <a:gd name="T5" fmla="*/ 0 h 116"/>
                <a:gd name="T6" fmla="*/ 0 w 16239"/>
                <a:gd name="T7" fmla="*/ 0 h 116"/>
                <a:gd name="T8" fmla="*/ 0 w 16239"/>
                <a:gd name="T9" fmla="*/ 58 h 116"/>
                <a:gd name="T10" fmla="*/ 0 w 16239"/>
                <a:gd name="T11" fmla="*/ 116 h 116"/>
                <a:gd name="T12" fmla="*/ 16239 w 16239"/>
                <a:gd name="T13" fmla="*/ 116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239"/>
                <a:gd name="T22" fmla="*/ 0 h 116"/>
                <a:gd name="T23" fmla="*/ 16239 w 16239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239" h="116">
                  <a:moveTo>
                    <a:pt x="16239" y="116"/>
                  </a:moveTo>
                  <a:lnTo>
                    <a:pt x="16239" y="58"/>
                  </a:lnTo>
                  <a:lnTo>
                    <a:pt x="16239" y="0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16239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9" name="Freeform 1138"/>
            <p:cNvSpPr>
              <a:spLocks/>
            </p:cNvSpPr>
            <p:nvPr/>
          </p:nvSpPr>
          <p:spPr bwMode="auto">
            <a:xfrm>
              <a:off x="580" y="2990"/>
              <a:ext cx="9" cy="20"/>
            </a:xfrm>
            <a:custGeom>
              <a:avLst/>
              <a:gdLst>
                <a:gd name="T0" fmla="*/ 58 w 58"/>
                <a:gd name="T1" fmla="*/ 58 h 116"/>
                <a:gd name="T2" fmla="*/ 58 w 58"/>
                <a:gd name="T3" fmla="*/ 116 h 116"/>
                <a:gd name="T4" fmla="*/ 44 w 58"/>
                <a:gd name="T5" fmla="*/ 115 h 116"/>
                <a:gd name="T6" fmla="*/ 32 w 58"/>
                <a:gd name="T7" fmla="*/ 110 h 116"/>
                <a:gd name="T8" fmla="*/ 22 w 58"/>
                <a:gd name="T9" fmla="*/ 104 h 116"/>
                <a:gd name="T10" fmla="*/ 12 w 58"/>
                <a:gd name="T11" fmla="*/ 94 h 116"/>
                <a:gd name="T12" fmla="*/ 5 w 58"/>
                <a:gd name="T13" fmla="*/ 84 h 116"/>
                <a:gd name="T14" fmla="*/ 1 w 58"/>
                <a:gd name="T15" fmla="*/ 71 h 116"/>
                <a:gd name="T16" fmla="*/ 0 w 58"/>
                <a:gd name="T17" fmla="*/ 58 h 116"/>
                <a:gd name="T18" fmla="*/ 1 w 58"/>
                <a:gd name="T19" fmla="*/ 45 h 116"/>
                <a:gd name="T20" fmla="*/ 5 w 58"/>
                <a:gd name="T21" fmla="*/ 32 h 116"/>
                <a:gd name="T22" fmla="*/ 12 w 58"/>
                <a:gd name="T23" fmla="*/ 22 h 116"/>
                <a:gd name="T24" fmla="*/ 22 w 58"/>
                <a:gd name="T25" fmla="*/ 12 h 116"/>
                <a:gd name="T26" fmla="*/ 32 w 58"/>
                <a:gd name="T27" fmla="*/ 6 h 116"/>
                <a:gd name="T28" fmla="*/ 44 w 58"/>
                <a:gd name="T29" fmla="*/ 1 h 116"/>
                <a:gd name="T30" fmla="*/ 58 w 58"/>
                <a:gd name="T31" fmla="*/ 0 h 116"/>
                <a:gd name="T32" fmla="*/ 58 w 58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6"/>
                <a:gd name="T53" fmla="*/ 58 w 58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6">
                  <a:moveTo>
                    <a:pt x="58" y="58"/>
                  </a:moveTo>
                  <a:lnTo>
                    <a:pt x="58" y="116"/>
                  </a:lnTo>
                  <a:lnTo>
                    <a:pt x="44" y="115"/>
                  </a:lnTo>
                  <a:lnTo>
                    <a:pt x="32" y="110"/>
                  </a:lnTo>
                  <a:lnTo>
                    <a:pt x="22" y="104"/>
                  </a:lnTo>
                  <a:lnTo>
                    <a:pt x="12" y="94"/>
                  </a:lnTo>
                  <a:lnTo>
                    <a:pt x="5" y="84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5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6"/>
                  </a:lnTo>
                  <a:lnTo>
                    <a:pt x="44" y="1"/>
                  </a:lnTo>
                  <a:lnTo>
                    <a:pt x="58" y="0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0" name="Freeform 1139"/>
            <p:cNvSpPr>
              <a:spLocks/>
            </p:cNvSpPr>
            <p:nvPr/>
          </p:nvSpPr>
          <p:spPr bwMode="auto">
            <a:xfrm>
              <a:off x="580" y="2990"/>
              <a:ext cx="9" cy="20"/>
            </a:xfrm>
            <a:custGeom>
              <a:avLst/>
              <a:gdLst>
                <a:gd name="T0" fmla="*/ 58 w 58"/>
                <a:gd name="T1" fmla="*/ 116 h 116"/>
                <a:gd name="T2" fmla="*/ 44 w 58"/>
                <a:gd name="T3" fmla="*/ 115 h 116"/>
                <a:gd name="T4" fmla="*/ 32 w 58"/>
                <a:gd name="T5" fmla="*/ 110 h 116"/>
                <a:gd name="T6" fmla="*/ 22 w 58"/>
                <a:gd name="T7" fmla="*/ 104 h 116"/>
                <a:gd name="T8" fmla="*/ 12 w 58"/>
                <a:gd name="T9" fmla="*/ 94 h 116"/>
                <a:gd name="T10" fmla="*/ 5 w 58"/>
                <a:gd name="T11" fmla="*/ 84 h 116"/>
                <a:gd name="T12" fmla="*/ 1 w 58"/>
                <a:gd name="T13" fmla="*/ 71 h 116"/>
                <a:gd name="T14" fmla="*/ 0 w 58"/>
                <a:gd name="T15" fmla="*/ 58 h 116"/>
                <a:gd name="T16" fmla="*/ 1 w 58"/>
                <a:gd name="T17" fmla="*/ 45 h 116"/>
                <a:gd name="T18" fmla="*/ 5 w 58"/>
                <a:gd name="T19" fmla="*/ 32 h 116"/>
                <a:gd name="T20" fmla="*/ 12 w 58"/>
                <a:gd name="T21" fmla="*/ 22 h 116"/>
                <a:gd name="T22" fmla="*/ 22 w 58"/>
                <a:gd name="T23" fmla="*/ 12 h 116"/>
                <a:gd name="T24" fmla="*/ 32 w 58"/>
                <a:gd name="T25" fmla="*/ 6 h 116"/>
                <a:gd name="T26" fmla="*/ 44 w 58"/>
                <a:gd name="T27" fmla="*/ 1 h 116"/>
                <a:gd name="T28" fmla="*/ 58 w 58"/>
                <a:gd name="T29" fmla="*/ 0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6"/>
                <a:gd name="T47" fmla="*/ 58 w 58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6">
                  <a:moveTo>
                    <a:pt x="58" y="116"/>
                  </a:moveTo>
                  <a:lnTo>
                    <a:pt x="44" y="115"/>
                  </a:lnTo>
                  <a:lnTo>
                    <a:pt x="32" y="110"/>
                  </a:lnTo>
                  <a:lnTo>
                    <a:pt x="22" y="104"/>
                  </a:lnTo>
                  <a:lnTo>
                    <a:pt x="12" y="94"/>
                  </a:lnTo>
                  <a:lnTo>
                    <a:pt x="5" y="84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5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6"/>
                  </a:lnTo>
                  <a:lnTo>
                    <a:pt x="44" y="1"/>
                  </a:lnTo>
                  <a:lnTo>
                    <a:pt x="5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1" name="Line 1140"/>
            <p:cNvSpPr>
              <a:spLocks noChangeShapeType="1"/>
            </p:cNvSpPr>
            <p:nvPr/>
          </p:nvSpPr>
          <p:spPr bwMode="auto">
            <a:xfrm>
              <a:off x="3116" y="2660"/>
              <a:ext cx="1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2" name="Line 1141"/>
            <p:cNvSpPr>
              <a:spLocks noChangeShapeType="1"/>
            </p:cNvSpPr>
            <p:nvPr/>
          </p:nvSpPr>
          <p:spPr bwMode="auto">
            <a:xfrm>
              <a:off x="3230" y="266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3" name="Line 1142"/>
            <p:cNvSpPr>
              <a:spLocks noChangeShapeType="1"/>
            </p:cNvSpPr>
            <p:nvPr/>
          </p:nvSpPr>
          <p:spPr bwMode="auto">
            <a:xfrm>
              <a:off x="3247" y="2660"/>
              <a:ext cx="1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4" name="Line 1143"/>
            <p:cNvSpPr>
              <a:spLocks noChangeShapeType="1"/>
            </p:cNvSpPr>
            <p:nvPr/>
          </p:nvSpPr>
          <p:spPr bwMode="auto">
            <a:xfrm>
              <a:off x="3383" y="266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5" name="Line 1144"/>
            <p:cNvSpPr>
              <a:spLocks noChangeShapeType="1"/>
            </p:cNvSpPr>
            <p:nvPr/>
          </p:nvSpPr>
          <p:spPr bwMode="auto">
            <a:xfrm>
              <a:off x="3400" y="2660"/>
              <a:ext cx="1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6" name="Line 1145"/>
            <p:cNvSpPr>
              <a:spLocks noChangeShapeType="1"/>
            </p:cNvSpPr>
            <p:nvPr/>
          </p:nvSpPr>
          <p:spPr bwMode="auto">
            <a:xfrm>
              <a:off x="3536" y="266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7" name="Line 1146"/>
            <p:cNvSpPr>
              <a:spLocks noChangeShapeType="1"/>
            </p:cNvSpPr>
            <p:nvPr/>
          </p:nvSpPr>
          <p:spPr bwMode="auto">
            <a:xfrm>
              <a:off x="3553" y="2660"/>
              <a:ext cx="1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8" name="Freeform 1147"/>
            <p:cNvSpPr>
              <a:spLocks/>
            </p:cNvSpPr>
            <p:nvPr/>
          </p:nvSpPr>
          <p:spPr bwMode="auto">
            <a:xfrm>
              <a:off x="3378" y="2246"/>
              <a:ext cx="12" cy="20"/>
            </a:xfrm>
            <a:custGeom>
              <a:avLst/>
              <a:gdLst>
                <a:gd name="T0" fmla="*/ 13 w 70"/>
                <a:gd name="T1" fmla="*/ 56 h 114"/>
                <a:gd name="T2" fmla="*/ 25 w 70"/>
                <a:gd name="T3" fmla="*/ 0 h 114"/>
                <a:gd name="T4" fmla="*/ 37 w 70"/>
                <a:gd name="T5" fmla="*/ 4 h 114"/>
                <a:gd name="T6" fmla="*/ 48 w 70"/>
                <a:gd name="T7" fmla="*/ 11 h 114"/>
                <a:gd name="T8" fmla="*/ 57 w 70"/>
                <a:gd name="T9" fmla="*/ 20 h 114"/>
                <a:gd name="T10" fmla="*/ 64 w 70"/>
                <a:gd name="T11" fmla="*/ 31 h 114"/>
                <a:gd name="T12" fmla="*/ 69 w 70"/>
                <a:gd name="T13" fmla="*/ 43 h 114"/>
                <a:gd name="T14" fmla="*/ 70 w 70"/>
                <a:gd name="T15" fmla="*/ 55 h 114"/>
                <a:gd name="T16" fmla="*/ 69 w 70"/>
                <a:gd name="T17" fmla="*/ 69 h 114"/>
                <a:gd name="T18" fmla="*/ 65 w 70"/>
                <a:gd name="T19" fmla="*/ 81 h 114"/>
                <a:gd name="T20" fmla="*/ 58 w 70"/>
                <a:gd name="T21" fmla="*/ 92 h 114"/>
                <a:gd name="T22" fmla="*/ 49 w 70"/>
                <a:gd name="T23" fmla="*/ 101 h 114"/>
                <a:gd name="T24" fmla="*/ 38 w 70"/>
                <a:gd name="T25" fmla="*/ 108 h 114"/>
                <a:gd name="T26" fmla="*/ 26 w 70"/>
                <a:gd name="T27" fmla="*/ 112 h 114"/>
                <a:gd name="T28" fmla="*/ 14 w 70"/>
                <a:gd name="T29" fmla="*/ 114 h 114"/>
                <a:gd name="T30" fmla="*/ 0 w 70"/>
                <a:gd name="T31" fmla="*/ 113 h 114"/>
                <a:gd name="T32" fmla="*/ 13 w 70"/>
                <a:gd name="T33" fmla="*/ 56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0"/>
                <a:gd name="T52" fmla="*/ 0 h 114"/>
                <a:gd name="T53" fmla="*/ 70 w 70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0" h="114">
                  <a:moveTo>
                    <a:pt x="13" y="56"/>
                  </a:moveTo>
                  <a:lnTo>
                    <a:pt x="25" y="0"/>
                  </a:lnTo>
                  <a:lnTo>
                    <a:pt x="37" y="4"/>
                  </a:lnTo>
                  <a:lnTo>
                    <a:pt x="48" y="11"/>
                  </a:lnTo>
                  <a:lnTo>
                    <a:pt x="57" y="20"/>
                  </a:lnTo>
                  <a:lnTo>
                    <a:pt x="64" y="31"/>
                  </a:lnTo>
                  <a:lnTo>
                    <a:pt x="69" y="43"/>
                  </a:lnTo>
                  <a:lnTo>
                    <a:pt x="70" y="55"/>
                  </a:lnTo>
                  <a:lnTo>
                    <a:pt x="69" y="69"/>
                  </a:lnTo>
                  <a:lnTo>
                    <a:pt x="65" y="81"/>
                  </a:lnTo>
                  <a:lnTo>
                    <a:pt x="58" y="92"/>
                  </a:lnTo>
                  <a:lnTo>
                    <a:pt x="49" y="101"/>
                  </a:lnTo>
                  <a:lnTo>
                    <a:pt x="38" y="108"/>
                  </a:lnTo>
                  <a:lnTo>
                    <a:pt x="26" y="112"/>
                  </a:lnTo>
                  <a:lnTo>
                    <a:pt x="14" y="114"/>
                  </a:lnTo>
                  <a:lnTo>
                    <a:pt x="0" y="113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9" name="Freeform 1148"/>
            <p:cNvSpPr>
              <a:spLocks/>
            </p:cNvSpPr>
            <p:nvPr/>
          </p:nvSpPr>
          <p:spPr bwMode="auto">
            <a:xfrm>
              <a:off x="3378" y="2246"/>
              <a:ext cx="12" cy="20"/>
            </a:xfrm>
            <a:custGeom>
              <a:avLst/>
              <a:gdLst>
                <a:gd name="T0" fmla="*/ 25 w 70"/>
                <a:gd name="T1" fmla="*/ 0 h 114"/>
                <a:gd name="T2" fmla="*/ 37 w 70"/>
                <a:gd name="T3" fmla="*/ 4 h 114"/>
                <a:gd name="T4" fmla="*/ 48 w 70"/>
                <a:gd name="T5" fmla="*/ 11 h 114"/>
                <a:gd name="T6" fmla="*/ 57 w 70"/>
                <a:gd name="T7" fmla="*/ 20 h 114"/>
                <a:gd name="T8" fmla="*/ 64 w 70"/>
                <a:gd name="T9" fmla="*/ 31 h 114"/>
                <a:gd name="T10" fmla="*/ 69 w 70"/>
                <a:gd name="T11" fmla="*/ 43 h 114"/>
                <a:gd name="T12" fmla="*/ 70 w 70"/>
                <a:gd name="T13" fmla="*/ 55 h 114"/>
                <a:gd name="T14" fmla="*/ 69 w 70"/>
                <a:gd name="T15" fmla="*/ 69 h 114"/>
                <a:gd name="T16" fmla="*/ 65 w 70"/>
                <a:gd name="T17" fmla="*/ 81 h 114"/>
                <a:gd name="T18" fmla="*/ 58 w 70"/>
                <a:gd name="T19" fmla="*/ 92 h 114"/>
                <a:gd name="T20" fmla="*/ 49 w 70"/>
                <a:gd name="T21" fmla="*/ 101 h 114"/>
                <a:gd name="T22" fmla="*/ 38 w 70"/>
                <a:gd name="T23" fmla="*/ 108 h 114"/>
                <a:gd name="T24" fmla="*/ 26 w 70"/>
                <a:gd name="T25" fmla="*/ 112 h 114"/>
                <a:gd name="T26" fmla="*/ 14 w 70"/>
                <a:gd name="T27" fmla="*/ 114 h 114"/>
                <a:gd name="T28" fmla="*/ 0 w 70"/>
                <a:gd name="T29" fmla="*/ 113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0"/>
                <a:gd name="T46" fmla="*/ 0 h 114"/>
                <a:gd name="T47" fmla="*/ 70 w 70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0" h="114">
                  <a:moveTo>
                    <a:pt x="25" y="0"/>
                  </a:moveTo>
                  <a:lnTo>
                    <a:pt x="37" y="4"/>
                  </a:lnTo>
                  <a:lnTo>
                    <a:pt x="48" y="11"/>
                  </a:lnTo>
                  <a:lnTo>
                    <a:pt x="57" y="20"/>
                  </a:lnTo>
                  <a:lnTo>
                    <a:pt x="64" y="31"/>
                  </a:lnTo>
                  <a:lnTo>
                    <a:pt x="69" y="43"/>
                  </a:lnTo>
                  <a:lnTo>
                    <a:pt x="70" y="55"/>
                  </a:lnTo>
                  <a:lnTo>
                    <a:pt x="69" y="69"/>
                  </a:lnTo>
                  <a:lnTo>
                    <a:pt x="65" y="81"/>
                  </a:lnTo>
                  <a:lnTo>
                    <a:pt x="58" y="92"/>
                  </a:lnTo>
                  <a:lnTo>
                    <a:pt x="49" y="101"/>
                  </a:lnTo>
                  <a:lnTo>
                    <a:pt x="38" y="108"/>
                  </a:lnTo>
                  <a:lnTo>
                    <a:pt x="26" y="112"/>
                  </a:lnTo>
                  <a:lnTo>
                    <a:pt x="14" y="114"/>
                  </a:lnTo>
                  <a:lnTo>
                    <a:pt x="0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0" name="Freeform 1149"/>
            <p:cNvSpPr>
              <a:spLocks/>
            </p:cNvSpPr>
            <p:nvPr/>
          </p:nvSpPr>
          <p:spPr bwMode="auto">
            <a:xfrm>
              <a:off x="3325" y="2235"/>
              <a:ext cx="57" cy="30"/>
            </a:xfrm>
            <a:custGeom>
              <a:avLst/>
              <a:gdLst>
                <a:gd name="T0" fmla="*/ 322 w 347"/>
                <a:gd name="T1" fmla="*/ 181 h 181"/>
                <a:gd name="T2" fmla="*/ 335 w 347"/>
                <a:gd name="T3" fmla="*/ 124 h 181"/>
                <a:gd name="T4" fmla="*/ 347 w 347"/>
                <a:gd name="T5" fmla="*/ 68 h 181"/>
                <a:gd name="T6" fmla="*/ 25 w 347"/>
                <a:gd name="T7" fmla="*/ 0 h 181"/>
                <a:gd name="T8" fmla="*/ 13 w 347"/>
                <a:gd name="T9" fmla="*/ 56 h 181"/>
                <a:gd name="T10" fmla="*/ 0 w 347"/>
                <a:gd name="T11" fmla="*/ 113 h 181"/>
                <a:gd name="T12" fmla="*/ 322 w 347"/>
                <a:gd name="T13" fmla="*/ 181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7"/>
                <a:gd name="T22" fmla="*/ 0 h 181"/>
                <a:gd name="T23" fmla="*/ 347 w 347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7" h="181">
                  <a:moveTo>
                    <a:pt x="322" y="181"/>
                  </a:moveTo>
                  <a:lnTo>
                    <a:pt x="335" y="124"/>
                  </a:lnTo>
                  <a:lnTo>
                    <a:pt x="347" y="68"/>
                  </a:lnTo>
                  <a:lnTo>
                    <a:pt x="25" y="0"/>
                  </a:lnTo>
                  <a:lnTo>
                    <a:pt x="13" y="56"/>
                  </a:lnTo>
                  <a:lnTo>
                    <a:pt x="0" y="113"/>
                  </a:lnTo>
                  <a:lnTo>
                    <a:pt x="322" y="1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1" name="Freeform 1150"/>
            <p:cNvSpPr>
              <a:spLocks/>
            </p:cNvSpPr>
            <p:nvPr/>
          </p:nvSpPr>
          <p:spPr bwMode="auto">
            <a:xfrm>
              <a:off x="3325" y="2235"/>
              <a:ext cx="57" cy="30"/>
            </a:xfrm>
            <a:custGeom>
              <a:avLst/>
              <a:gdLst>
                <a:gd name="T0" fmla="*/ 322 w 347"/>
                <a:gd name="T1" fmla="*/ 181 h 181"/>
                <a:gd name="T2" fmla="*/ 335 w 347"/>
                <a:gd name="T3" fmla="*/ 124 h 181"/>
                <a:gd name="T4" fmla="*/ 347 w 347"/>
                <a:gd name="T5" fmla="*/ 68 h 181"/>
                <a:gd name="T6" fmla="*/ 25 w 347"/>
                <a:gd name="T7" fmla="*/ 0 h 181"/>
                <a:gd name="T8" fmla="*/ 13 w 347"/>
                <a:gd name="T9" fmla="*/ 56 h 181"/>
                <a:gd name="T10" fmla="*/ 0 w 347"/>
                <a:gd name="T11" fmla="*/ 113 h 181"/>
                <a:gd name="T12" fmla="*/ 322 w 347"/>
                <a:gd name="T13" fmla="*/ 181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7"/>
                <a:gd name="T22" fmla="*/ 0 h 181"/>
                <a:gd name="T23" fmla="*/ 347 w 347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7" h="181">
                  <a:moveTo>
                    <a:pt x="322" y="181"/>
                  </a:moveTo>
                  <a:lnTo>
                    <a:pt x="335" y="124"/>
                  </a:lnTo>
                  <a:lnTo>
                    <a:pt x="347" y="68"/>
                  </a:lnTo>
                  <a:lnTo>
                    <a:pt x="25" y="0"/>
                  </a:lnTo>
                  <a:lnTo>
                    <a:pt x="13" y="56"/>
                  </a:lnTo>
                  <a:lnTo>
                    <a:pt x="0" y="113"/>
                  </a:lnTo>
                  <a:lnTo>
                    <a:pt x="322" y="18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2" name="Freeform 1151"/>
            <p:cNvSpPr>
              <a:spLocks/>
            </p:cNvSpPr>
            <p:nvPr/>
          </p:nvSpPr>
          <p:spPr bwMode="auto">
            <a:xfrm>
              <a:off x="3327" y="2235"/>
              <a:ext cx="2" cy="10"/>
            </a:xfrm>
            <a:custGeom>
              <a:avLst/>
              <a:gdLst>
                <a:gd name="T0" fmla="*/ 0 w 12"/>
                <a:gd name="T1" fmla="*/ 57 h 57"/>
                <a:gd name="T2" fmla="*/ 12 w 12"/>
                <a:gd name="T3" fmla="*/ 1 h 57"/>
                <a:gd name="T4" fmla="*/ 0 w 12"/>
                <a:gd name="T5" fmla="*/ 0 h 57"/>
                <a:gd name="T6" fmla="*/ 0 w 12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57"/>
                <a:gd name="T14" fmla="*/ 12 w 12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57">
                  <a:moveTo>
                    <a:pt x="0" y="57"/>
                  </a:moveTo>
                  <a:lnTo>
                    <a:pt x="12" y="1"/>
                  </a:lnTo>
                  <a:lnTo>
                    <a:pt x="0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3" name="Line 1152"/>
            <p:cNvSpPr>
              <a:spLocks noChangeShapeType="1"/>
            </p:cNvSpPr>
            <p:nvPr/>
          </p:nvSpPr>
          <p:spPr bwMode="auto">
            <a:xfrm flipH="1" flipV="1">
              <a:off x="3327" y="2235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4" name="Freeform 1153"/>
            <p:cNvSpPr>
              <a:spLocks/>
            </p:cNvSpPr>
            <p:nvPr/>
          </p:nvSpPr>
          <p:spPr bwMode="auto">
            <a:xfrm>
              <a:off x="3271" y="2235"/>
              <a:ext cx="56" cy="19"/>
            </a:xfrm>
            <a:custGeom>
              <a:avLst/>
              <a:gdLst>
                <a:gd name="T0" fmla="*/ 336 w 336"/>
                <a:gd name="T1" fmla="*/ 118 h 118"/>
                <a:gd name="T2" fmla="*/ 336 w 336"/>
                <a:gd name="T3" fmla="*/ 60 h 118"/>
                <a:gd name="T4" fmla="*/ 336 w 336"/>
                <a:gd name="T5" fmla="*/ 3 h 118"/>
                <a:gd name="T6" fmla="*/ 0 w 336"/>
                <a:gd name="T7" fmla="*/ 0 h 118"/>
                <a:gd name="T8" fmla="*/ 0 w 336"/>
                <a:gd name="T9" fmla="*/ 58 h 118"/>
                <a:gd name="T10" fmla="*/ 0 w 336"/>
                <a:gd name="T11" fmla="*/ 116 h 118"/>
                <a:gd name="T12" fmla="*/ 336 w 336"/>
                <a:gd name="T13" fmla="*/ 118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118"/>
                <a:gd name="T23" fmla="*/ 336 w 336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118">
                  <a:moveTo>
                    <a:pt x="336" y="118"/>
                  </a:moveTo>
                  <a:lnTo>
                    <a:pt x="336" y="60"/>
                  </a:lnTo>
                  <a:lnTo>
                    <a:pt x="336" y="3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33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5" name="Freeform 1154"/>
            <p:cNvSpPr>
              <a:spLocks/>
            </p:cNvSpPr>
            <p:nvPr/>
          </p:nvSpPr>
          <p:spPr bwMode="auto">
            <a:xfrm>
              <a:off x="3271" y="2235"/>
              <a:ext cx="56" cy="19"/>
            </a:xfrm>
            <a:custGeom>
              <a:avLst/>
              <a:gdLst>
                <a:gd name="T0" fmla="*/ 336 w 336"/>
                <a:gd name="T1" fmla="*/ 118 h 118"/>
                <a:gd name="T2" fmla="*/ 336 w 336"/>
                <a:gd name="T3" fmla="*/ 60 h 118"/>
                <a:gd name="T4" fmla="*/ 336 w 336"/>
                <a:gd name="T5" fmla="*/ 3 h 118"/>
                <a:gd name="T6" fmla="*/ 0 w 336"/>
                <a:gd name="T7" fmla="*/ 0 h 118"/>
                <a:gd name="T8" fmla="*/ 0 w 336"/>
                <a:gd name="T9" fmla="*/ 58 h 118"/>
                <a:gd name="T10" fmla="*/ 0 w 336"/>
                <a:gd name="T11" fmla="*/ 116 h 118"/>
                <a:gd name="T12" fmla="*/ 336 w 336"/>
                <a:gd name="T13" fmla="*/ 118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118"/>
                <a:gd name="T23" fmla="*/ 336 w 336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118">
                  <a:moveTo>
                    <a:pt x="336" y="118"/>
                  </a:moveTo>
                  <a:lnTo>
                    <a:pt x="336" y="60"/>
                  </a:lnTo>
                  <a:lnTo>
                    <a:pt x="336" y="3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336" y="1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6" name="Freeform 1155"/>
            <p:cNvSpPr>
              <a:spLocks/>
            </p:cNvSpPr>
            <p:nvPr/>
          </p:nvSpPr>
          <p:spPr bwMode="auto">
            <a:xfrm>
              <a:off x="3269" y="2235"/>
              <a:ext cx="2" cy="9"/>
            </a:xfrm>
            <a:custGeom>
              <a:avLst/>
              <a:gdLst>
                <a:gd name="T0" fmla="*/ 11 w 11"/>
                <a:gd name="T1" fmla="*/ 58 h 58"/>
                <a:gd name="T2" fmla="*/ 11 w 11"/>
                <a:gd name="T3" fmla="*/ 0 h 58"/>
                <a:gd name="T4" fmla="*/ 0 w 11"/>
                <a:gd name="T5" fmla="*/ 1 h 58"/>
                <a:gd name="T6" fmla="*/ 11 w 11"/>
                <a:gd name="T7" fmla="*/ 58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58"/>
                <a:gd name="T14" fmla="*/ 11 w 11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58">
                  <a:moveTo>
                    <a:pt x="11" y="58"/>
                  </a:moveTo>
                  <a:lnTo>
                    <a:pt x="11" y="0"/>
                  </a:lnTo>
                  <a:lnTo>
                    <a:pt x="0" y="1"/>
                  </a:lnTo>
                  <a:lnTo>
                    <a:pt x="11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7" name="Line 1156"/>
            <p:cNvSpPr>
              <a:spLocks noChangeShapeType="1"/>
            </p:cNvSpPr>
            <p:nvPr/>
          </p:nvSpPr>
          <p:spPr bwMode="auto">
            <a:xfrm flipH="1">
              <a:off x="3269" y="2235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8" name="Freeform 1157"/>
            <p:cNvSpPr>
              <a:spLocks/>
            </p:cNvSpPr>
            <p:nvPr/>
          </p:nvSpPr>
          <p:spPr bwMode="auto">
            <a:xfrm>
              <a:off x="3215" y="2235"/>
              <a:ext cx="58" cy="29"/>
            </a:xfrm>
            <a:custGeom>
              <a:avLst/>
              <a:gdLst>
                <a:gd name="T0" fmla="*/ 346 w 346"/>
                <a:gd name="T1" fmla="*/ 114 h 175"/>
                <a:gd name="T2" fmla="*/ 335 w 346"/>
                <a:gd name="T3" fmla="*/ 57 h 175"/>
                <a:gd name="T4" fmla="*/ 324 w 346"/>
                <a:gd name="T5" fmla="*/ 0 h 175"/>
                <a:gd name="T6" fmla="*/ 0 w 346"/>
                <a:gd name="T7" fmla="*/ 62 h 175"/>
                <a:gd name="T8" fmla="*/ 11 w 346"/>
                <a:gd name="T9" fmla="*/ 119 h 175"/>
                <a:gd name="T10" fmla="*/ 22 w 346"/>
                <a:gd name="T11" fmla="*/ 175 h 175"/>
                <a:gd name="T12" fmla="*/ 346 w 346"/>
                <a:gd name="T13" fmla="*/ 114 h 1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6"/>
                <a:gd name="T22" fmla="*/ 0 h 175"/>
                <a:gd name="T23" fmla="*/ 346 w 346"/>
                <a:gd name="T24" fmla="*/ 175 h 1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6" h="175">
                  <a:moveTo>
                    <a:pt x="346" y="114"/>
                  </a:moveTo>
                  <a:lnTo>
                    <a:pt x="335" y="57"/>
                  </a:lnTo>
                  <a:lnTo>
                    <a:pt x="324" y="0"/>
                  </a:lnTo>
                  <a:lnTo>
                    <a:pt x="0" y="62"/>
                  </a:lnTo>
                  <a:lnTo>
                    <a:pt x="11" y="119"/>
                  </a:lnTo>
                  <a:lnTo>
                    <a:pt x="22" y="175"/>
                  </a:lnTo>
                  <a:lnTo>
                    <a:pt x="346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9" name="Freeform 1158"/>
            <p:cNvSpPr>
              <a:spLocks/>
            </p:cNvSpPr>
            <p:nvPr/>
          </p:nvSpPr>
          <p:spPr bwMode="auto">
            <a:xfrm>
              <a:off x="3215" y="2235"/>
              <a:ext cx="58" cy="29"/>
            </a:xfrm>
            <a:custGeom>
              <a:avLst/>
              <a:gdLst>
                <a:gd name="T0" fmla="*/ 346 w 346"/>
                <a:gd name="T1" fmla="*/ 114 h 175"/>
                <a:gd name="T2" fmla="*/ 335 w 346"/>
                <a:gd name="T3" fmla="*/ 57 h 175"/>
                <a:gd name="T4" fmla="*/ 324 w 346"/>
                <a:gd name="T5" fmla="*/ 0 h 175"/>
                <a:gd name="T6" fmla="*/ 0 w 346"/>
                <a:gd name="T7" fmla="*/ 62 h 175"/>
                <a:gd name="T8" fmla="*/ 11 w 346"/>
                <a:gd name="T9" fmla="*/ 119 h 175"/>
                <a:gd name="T10" fmla="*/ 22 w 346"/>
                <a:gd name="T11" fmla="*/ 175 h 175"/>
                <a:gd name="T12" fmla="*/ 346 w 346"/>
                <a:gd name="T13" fmla="*/ 114 h 1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6"/>
                <a:gd name="T22" fmla="*/ 0 h 175"/>
                <a:gd name="T23" fmla="*/ 346 w 346"/>
                <a:gd name="T24" fmla="*/ 175 h 1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6" h="175">
                  <a:moveTo>
                    <a:pt x="346" y="114"/>
                  </a:moveTo>
                  <a:lnTo>
                    <a:pt x="335" y="57"/>
                  </a:lnTo>
                  <a:lnTo>
                    <a:pt x="324" y="0"/>
                  </a:lnTo>
                  <a:lnTo>
                    <a:pt x="0" y="62"/>
                  </a:lnTo>
                  <a:lnTo>
                    <a:pt x="11" y="119"/>
                  </a:lnTo>
                  <a:lnTo>
                    <a:pt x="22" y="175"/>
                  </a:lnTo>
                  <a:lnTo>
                    <a:pt x="346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0" name="Freeform 1159"/>
            <p:cNvSpPr>
              <a:spLocks/>
            </p:cNvSpPr>
            <p:nvPr/>
          </p:nvSpPr>
          <p:spPr bwMode="auto">
            <a:xfrm>
              <a:off x="3213" y="2245"/>
              <a:ext cx="4" cy="9"/>
            </a:xfrm>
            <a:custGeom>
              <a:avLst/>
              <a:gdLst>
                <a:gd name="T0" fmla="*/ 21 w 21"/>
                <a:gd name="T1" fmla="*/ 57 h 57"/>
                <a:gd name="T2" fmla="*/ 10 w 21"/>
                <a:gd name="T3" fmla="*/ 0 h 57"/>
                <a:gd name="T4" fmla="*/ 0 w 21"/>
                <a:gd name="T5" fmla="*/ 3 h 57"/>
                <a:gd name="T6" fmla="*/ 21 w 21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57"/>
                <a:gd name="T14" fmla="*/ 21 w 21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57">
                  <a:moveTo>
                    <a:pt x="21" y="57"/>
                  </a:moveTo>
                  <a:lnTo>
                    <a:pt x="10" y="0"/>
                  </a:lnTo>
                  <a:lnTo>
                    <a:pt x="0" y="3"/>
                  </a:lnTo>
                  <a:lnTo>
                    <a:pt x="21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" name="Line 1160"/>
            <p:cNvSpPr>
              <a:spLocks noChangeShapeType="1"/>
            </p:cNvSpPr>
            <p:nvPr/>
          </p:nvSpPr>
          <p:spPr bwMode="auto">
            <a:xfrm flipH="1">
              <a:off x="3213" y="2245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2" name="Freeform 1161"/>
            <p:cNvSpPr>
              <a:spLocks/>
            </p:cNvSpPr>
            <p:nvPr/>
          </p:nvSpPr>
          <p:spPr bwMode="auto">
            <a:xfrm>
              <a:off x="3163" y="2246"/>
              <a:ext cx="57" cy="37"/>
            </a:xfrm>
            <a:custGeom>
              <a:avLst/>
              <a:gdLst>
                <a:gd name="T0" fmla="*/ 341 w 341"/>
                <a:gd name="T1" fmla="*/ 107 h 225"/>
                <a:gd name="T2" fmla="*/ 320 w 341"/>
                <a:gd name="T3" fmla="*/ 54 h 225"/>
                <a:gd name="T4" fmla="*/ 299 w 341"/>
                <a:gd name="T5" fmla="*/ 0 h 225"/>
                <a:gd name="T6" fmla="*/ 0 w 341"/>
                <a:gd name="T7" fmla="*/ 118 h 225"/>
                <a:gd name="T8" fmla="*/ 21 w 341"/>
                <a:gd name="T9" fmla="*/ 172 h 225"/>
                <a:gd name="T10" fmla="*/ 43 w 341"/>
                <a:gd name="T11" fmla="*/ 225 h 225"/>
                <a:gd name="T12" fmla="*/ 341 w 341"/>
                <a:gd name="T13" fmla="*/ 107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1"/>
                <a:gd name="T22" fmla="*/ 0 h 225"/>
                <a:gd name="T23" fmla="*/ 341 w 341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1" h="225">
                  <a:moveTo>
                    <a:pt x="341" y="107"/>
                  </a:moveTo>
                  <a:lnTo>
                    <a:pt x="320" y="54"/>
                  </a:lnTo>
                  <a:lnTo>
                    <a:pt x="299" y="0"/>
                  </a:lnTo>
                  <a:lnTo>
                    <a:pt x="0" y="118"/>
                  </a:lnTo>
                  <a:lnTo>
                    <a:pt x="21" y="172"/>
                  </a:lnTo>
                  <a:lnTo>
                    <a:pt x="43" y="225"/>
                  </a:lnTo>
                  <a:lnTo>
                    <a:pt x="341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3" name="Freeform 1162"/>
            <p:cNvSpPr>
              <a:spLocks/>
            </p:cNvSpPr>
            <p:nvPr/>
          </p:nvSpPr>
          <p:spPr bwMode="auto">
            <a:xfrm>
              <a:off x="3163" y="2246"/>
              <a:ext cx="57" cy="37"/>
            </a:xfrm>
            <a:custGeom>
              <a:avLst/>
              <a:gdLst>
                <a:gd name="T0" fmla="*/ 341 w 341"/>
                <a:gd name="T1" fmla="*/ 107 h 225"/>
                <a:gd name="T2" fmla="*/ 320 w 341"/>
                <a:gd name="T3" fmla="*/ 54 h 225"/>
                <a:gd name="T4" fmla="*/ 299 w 341"/>
                <a:gd name="T5" fmla="*/ 0 h 225"/>
                <a:gd name="T6" fmla="*/ 0 w 341"/>
                <a:gd name="T7" fmla="*/ 118 h 225"/>
                <a:gd name="T8" fmla="*/ 21 w 341"/>
                <a:gd name="T9" fmla="*/ 172 h 225"/>
                <a:gd name="T10" fmla="*/ 43 w 341"/>
                <a:gd name="T11" fmla="*/ 225 h 225"/>
                <a:gd name="T12" fmla="*/ 341 w 341"/>
                <a:gd name="T13" fmla="*/ 107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1"/>
                <a:gd name="T22" fmla="*/ 0 h 225"/>
                <a:gd name="T23" fmla="*/ 341 w 341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1" h="225">
                  <a:moveTo>
                    <a:pt x="341" y="107"/>
                  </a:moveTo>
                  <a:lnTo>
                    <a:pt x="320" y="54"/>
                  </a:lnTo>
                  <a:lnTo>
                    <a:pt x="299" y="0"/>
                  </a:lnTo>
                  <a:lnTo>
                    <a:pt x="0" y="118"/>
                  </a:lnTo>
                  <a:lnTo>
                    <a:pt x="21" y="172"/>
                  </a:lnTo>
                  <a:lnTo>
                    <a:pt x="43" y="225"/>
                  </a:lnTo>
                  <a:lnTo>
                    <a:pt x="341" y="10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4" name="Freeform 1163"/>
            <p:cNvSpPr>
              <a:spLocks/>
            </p:cNvSpPr>
            <p:nvPr/>
          </p:nvSpPr>
          <p:spPr bwMode="auto">
            <a:xfrm>
              <a:off x="3162" y="2265"/>
              <a:ext cx="5" cy="9"/>
            </a:xfrm>
            <a:custGeom>
              <a:avLst/>
              <a:gdLst>
                <a:gd name="T0" fmla="*/ 30 w 30"/>
                <a:gd name="T1" fmla="*/ 54 h 54"/>
                <a:gd name="T2" fmla="*/ 9 w 30"/>
                <a:gd name="T3" fmla="*/ 0 h 54"/>
                <a:gd name="T4" fmla="*/ 0 w 30"/>
                <a:gd name="T5" fmla="*/ 5 h 54"/>
                <a:gd name="T6" fmla="*/ 30 w 30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54"/>
                <a:gd name="T14" fmla="*/ 30 w 30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54">
                  <a:moveTo>
                    <a:pt x="30" y="54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5" name="Line 1164"/>
            <p:cNvSpPr>
              <a:spLocks noChangeShapeType="1"/>
            </p:cNvSpPr>
            <p:nvPr/>
          </p:nvSpPr>
          <p:spPr bwMode="auto">
            <a:xfrm flipH="1">
              <a:off x="3162" y="226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6" name="Freeform 1165"/>
            <p:cNvSpPr>
              <a:spLocks/>
            </p:cNvSpPr>
            <p:nvPr/>
          </p:nvSpPr>
          <p:spPr bwMode="auto">
            <a:xfrm>
              <a:off x="3118" y="2266"/>
              <a:ext cx="54" cy="43"/>
            </a:xfrm>
            <a:custGeom>
              <a:avLst/>
              <a:gdLst>
                <a:gd name="T0" fmla="*/ 322 w 322"/>
                <a:gd name="T1" fmla="*/ 98 h 258"/>
                <a:gd name="T2" fmla="*/ 291 w 322"/>
                <a:gd name="T3" fmla="*/ 49 h 258"/>
                <a:gd name="T4" fmla="*/ 261 w 322"/>
                <a:gd name="T5" fmla="*/ 0 h 258"/>
                <a:gd name="T6" fmla="*/ 0 w 322"/>
                <a:gd name="T7" fmla="*/ 160 h 258"/>
                <a:gd name="T8" fmla="*/ 30 w 322"/>
                <a:gd name="T9" fmla="*/ 209 h 258"/>
                <a:gd name="T10" fmla="*/ 60 w 322"/>
                <a:gd name="T11" fmla="*/ 258 h 258"/>
                <a:gd name="T12" fmla="*/ 322 w 322"/>
                <a:gd name="T13" fmla="*/ 98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2"/>
                <a:gd name="T22" fmla="*/ 0 h 258"/>
                <a:gd name="T23" fmla="*/ 322 w 322"/>
                <a:gd name="T24" fmla="*/ 258 h 2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2" h="258">
                  <a:moveTo>
                    <a:pt x="322" y="98"/>
                  </a:moveTo>
                  <a:lnTo>
                    <a:pt x="291" y="49"/>
                  </a:lnTo>
                  <a:lnTo>
                    <a:pt x="261" y="0"/>
                  </a:lnTo>
                  <a:lnTo>
                    <a:pt x="0" y="160"/>
                  </a:lnTo>
                  <a:lnTo>
                    <a:pt x="30" y="209"/>
                  </a:lnTo>
                  <a:lnTo>
                    <a:pt x="60" y="258"/>
                  </a:lnTo>
                  <a:lnTo>
                    <a:pt x="322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7" name="Freeform 1166"/>
            <p:cNvSpPr>
              <a:spLocks/>
            </p:cNvSpPr>
            <p:nvPr/>
          </p:nvSpPr>
          <p:spPr bwMode="auto">
            <a:xfrm>
              <a:off x="3118" y="2266"/>
              <a:ext cx="54" cy="43"/>
            </a:xfrm>
            <a:custGeom>
              <a:avLst/>
              <a:gdLst>
                <a:gd name="T0" fmla="*/ 322 w 322"/>
                <a:gd name="T1" fmla="*/ 98 h 258"/>
                <a:gd name="T2" fmla="*/ 291 w 322"/>
                <a:gd name="T3" fmla="*/ 49 h 258"/>
                <a:gd name="T4" fmla="*/ 261 w 322"/>
                <a:gd name="T5" fmla="*/ 0 h 258"/>
                <a:gd name="T6" fmla="*/ 0 w 322"/>
                <a:gd name="T7" fmla="*/ 160 h 258"/>
                <a:gd name="T8" fmla="*/ 30 w 322"/>
                <a:gd name="T9" fmla="*/ 209 h 258"/>
                <a:gd name="T10" fmla="*/ 60 w 322"/>
                <a:gd name="T11" fmla="*/ 258 h 258"/>
                <a:gd name="T12" fmla="*/ 322 w 322"/>
                <a:gd name="T13" fmla="*/ 98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2"/>
                <a:gd name="T22" fmla="*/ 0 h 258"/>
                <a:gd name="T23" fmla="*/ 322 w 322"/>
                <a:gd name="T24" fmla="*/ 258 h 2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2" h="258">
                  <a:moveTo>
                    <a:pt x="322" y="98"/>
                  </a:moveTo>
                  <a:lnTo>
                    <a:pt x="291" y="49"/>
                  </a:lnTo>
                  <a:lnTo>
                    <a:pt x="261" y="0"/>
                  </a:lnTo>
                  <a:lnTo>
                    <a:pt x="0" y="160"/>
                  </a:lnTo>
                  <a:lnTo>
                    <a:pt x="30" y="209"/>
                  </a:lnTo>
                  <a:lnTo>
                    <a:pt x="60" y="258"/>
                  </a:lnTo>
                  <a:lnTo>
                    <a:pt x="322" y="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8" name="Freeform 1167"/>
            <p:cNvSpPr>
              <a:spLocks/>
            </p:cNvSpPr>
            <p:nvPr/>
          </p:nvSpPr>
          <p:spPr bwMode="auto">
            <a:xfrm>
              <a:off x="3117" y="2293"/>
              <a:ext cx="6" cy="8"/>
            </a:xfrm>
            <a:custGeom>
              <a:avLst/>
              <a:gdLst>
                <a:gd name="T0" fmla="*/ 38 w 38"/>
                <a:gd name="T1" fmla="*/ 49 h 49"/>
                <a:gd name="T2" fmla="*/ 8 w 38"/>
                <a:gd name="T3" fmla="*/ 0 h 49"/>
                <a:gd name="T4" fmla="*/ 0 w 38"/>
                <a:gd name="T5" fmla="*/ 4 h 49"/>
                <a:gd name="T6" fmla="*/ 38 w 38"/>
                <a:gd name="T7" fmla="*/ 49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49"/>
                <a:gd name="T14" fmla="*/ 38 w 38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49">
                  <a:moveTo>
                    <a:pt x="38" y="49"/>
                  </a:moveTo>
                  <a:lnTo>
                    <a:pt x="8" y="0"/>
                  </a:lnTo>
                  <a:lnTo>
                    <a:pt x="0" y="4"/>
                  </a:lnTo>
                  <a:lnTo>
                    <a:pt x="38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9" name="Line 1168"/>
            <p:cNvSpPr>
              <a:spLocks noChangeShapeType="1"/>
            </p:cNvSpPr>
            <p:nvPr/>
          </p:nvSpPr>
          <p:spPr bwMode="auto">
            <a:xfrm flipH="1">
              <a:off x="3117" y="229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0" name="Freeform 1169"/>
            <p:cNvSpPr>
              <a:spLocks/>
            </p:cNvSpPr>
            <p:nvPr/>
          </p:nvSpPr>
          <p:spPr bwMode="auto">
            <a:xfrm>
              <a:off x="3080" y="2293"/>
              <a:ext cx="50" cy="47"/>
            </a:xfrm>
            <a:custGeom>
              <a:avLst/>
              <a:gdLst>
                <a:gd name="T0" fmla="*/ 298 w 298"/>
                <a:gd name="T1" fmla="*/ 89 h 280"/>
                <a:gd name="T2" fmla="*/ 261 w 298"/>
                <a:gd name="T3" fmla="*/ 45 h 280"/>
                <a:gd name="T4" fmla="*/ 223 w 298"/>
                <a:gd name="T5" fmla="*/ 0 h 280"/>
                <a:gd name="T6" fmla="*/ 0 w 298"/>
                <a:gd name="T7" fmla="*/ 191 h 280"/>
                <a:gd name="T8" fmla="*/ 38 w 298"/>
                <a:gd name="T9" fmla="*/ 235 h 280"/>
                <a:gd name="T10" fmla="*/ 76 w 298"/>
                <a:gd name="T11" fmla="*/ 280 h 280"/>
                <a:gd name="T12" fmla="*/ 298 w 298"/>
                <a:gd name="T13" fmla="*/ 89 h 2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8"/>
                <a:gd name="T22" fmla="*/ 0 h 280"/>
                <a:gd name="T23" fmla="*/ 298 w 298"/>
                <a:gd name="T24" fmla="*/ 280 h 2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8" h="280">
                  <a:moveTo>
                    <a:pt x="298" y="89"/>
                  </a:moveTo>
                  <a:lnTo>
                    <a:pt x="261" y="45"/>
                  </a:lnTo>
                  <a:lnTo>
                    <a:pt x="223" y="0"/>
                  </a:lnTo>
                  <a:lnTo>
                    <a:pt x="0" y="191"/>
                  </a:lnTo>
                  <a:lnTo>
                    <a:pt x="38" y="235"/>
                  </a:lnTo>
                  <a:lnTo>
                    <a:pt x="76" y="280"/>
                  </a:lnTo>
                  <a:lnTo>
                    <a:pt x="298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1" name="Freeform 1170"/>
            <p:cNvSpPr>
              <a:spLocks/>
            </p:cNvSpPr>
            <p:nvPr/>
          </p:nvSpPr>
          <p:spPr bwMode="auto">
            <a:xfrm>
              <a:off x="3080" y="2293"/>
              <a:ext cx="50" cy="47"/>
            </a:xfrm>
            <a:custGeom>
              <a:avLst/>
              <a:gdLst>
                <a:gd name="T0" fmla="*/ 298 w 298"/>
                <a:gd name="T1" fmla="*/ 89 h 280"/>
                <a:gd name="T2" fmla="*/ 261 w 298"/>
                <a:gd name="T3" fmla="*/ 45 h 280"/>
                <a:gd name="T4" fmla="*/ 223 w 298"/>
                <a:gd name="T5" fmla="*/ 0 h 280"/>
                <a:gd name="T6" fmla="*/ 0 w 298"/>
                <a:gd name="T7" fmla="*/ 191 h 280"/>
                <a:gd name="T8" fmla="*/ 38 w 298"/>
                <a:gd name="T9" fmla="*/ 235 h 280"/>
                <a:gd name="T10" fmla="*/ 76 w 298"/>
                <a:gd name="T11" fmla="*/ 280 h 280"/>
                <a:gd name="T12" fmla="*/ 298 w 298"/>
                <a:gd name="T13" fmla="*/ 89 h 2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8"/>
                <a:gd name="T22" fmla="*/ 0 h 280"/>
                <a:gd name="T23" fmla="*/ 298 w 298"/>
                <a:gd name="T24" fmla="*/ 280 h 2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8" h="280">
                  <a:moveTo>
                    <a:pt x="298" y="89"/>
                  </a:moveTo>
                  <a:lnTo>
                    <a:pt x="261" y="45"/>
                  </a:lnTo>
                  <a:lnTo>
                    <a:pt x="223" y="0"/>
                  </a:lnTo>
                  <a:lnTo>
                    <a:pt x="0" y="191"/>
                  </a:lnTo>
                  <a:lnTo>
                    <a:pt x="38" y="235"/>
                  </a:lnTo>
                  <a:lnTo>
                    <a:pt x="76" y="280"/>
                  </a:lnTo>
                  <a:lnTo>
                    <a:pt x="298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2" name="Freeform 1171"/>
            <p:cNvSpPr>
              <a:spLocks/>
            </p:cNvSpPr>
            <p:nvPr/>
          </p:nvSpPr>
          <p:spPr bwMode="auto">
            <a:xfrm>
              <a:off x="3079" y="2325"/>
              <a:ext cx="7" cy="8"/>
            </a:xfrm>
            <a:custGeom>
              <a:avLst/>
              <a:gdLst>
                <a:gd name="T0" fmla="*/ 46 w 46"/>
                <a:gd name="T1" fmla="*/ 44 h 44"/>
                <a:gd name="T2" fmla="*/ 8 w 46"/>
                <a:gd name="T3" fmla="*/ 0 h 44"/>
                <a:gd name="T4" fmla="*/ 0 w 46"/>
                <a:gd name="T5" fmla="*/ 9 h 44"/>
                <a:gd name="T6" fmla="*/ 46 w 46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46" y="44"/>
                  </a:moveTo>
                  <a:lnTo>
                    <a:pt x="8" y="0"/>
                  </a:lnTo>
                  <a:lnTo>
                    <a:pt x="0" y="9"/>
                  </a:lnTo>
                  <a:lnTo>
                    <a:pt x="4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3" name="Line 1172"/>
            <p:cNvSpPr>
              <a:spLocks noChangeShapeType="1"/>
            </p:cNvSpPr>
            <p:nvPr/>
          </p:nvSpPr>
          <p:spPr bwMode="auto">
            <a:xfrm flipH="1">
              <a:off x="3079" y="232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4" name="Freeform 1173"/>
            <p:cNvSpPr>
              <a:spLocks/>
            </p:cNvSpPr>
            <p:nvPr/>
          </p:nvSpPr>
          <p:spPr bwMode="auto">
            <a:xfrm>
              <a:off x="3022" y="2327"/>
              <a:ext cx="72" cy="84"/>
            </a:xfrm>
            <a:custGeom>
              <a:avLst/>
              <a:gdLst>
                <a:gd name="T0" fmla="*/ 433 w 433"/>
                <a:gd name="T1" fmla="*/ 71 h 509"/>
                <a:gd name="T2" fmla="*/ 388 w 433"/>
                <a:gd name="T3" fmla="*/ 35 h 509"/>
                <a:gd name="T4" fmla="*/ 342 w 433"/>
                <a:gd name="T5" fmla="*/ 0 h 509"/>
                <a:gd name="T6" fmla="*/ 0 w 433"/>
                <a:gd name="T7" fmla="*/ 437 h 509"/>
                <a:gd name="T8" fmla="*/ 46 w 433"/>
                <a:gd name="T9" fmla="*/ 473 h 509"/>
                <a:gd name="T10" fmla="*/ 91 w 433"/>
                <a:gd name="T11" fmla="*/ 509 h 509"/>
                <a:gd name="T12" fmla="*/ 433 w 433"/>
                <a:gd name="T13" fmla="*/ 71 h 5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3"/>
                <a:gd name="T22" fmla="*/ 0 h 509"/>
                <a:gd name="T23" fmla="*/ 433 w 433"/>
                <a:gd name="T24" fmla="*/ 509 h 5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3" h="509">
                  <a:moveTo>
                    <a:pt x="433" y="71"/>
                  </a:moveTo>
                  <a:lnTo>
                    <a:pt x="388" y="35"/>
                  </a:lnTo>
                  <a:lnTo>
                    <a:pt x="342" y="0"/>
                  </a:lnTo>
                  <a:lnTo>
                    <a:pt x="0" y="437"/>
                  </a:lnTo>
                  <a:lnTo>
                    <a:pt x="46" y="473"/>
                  </a:lnTo>
                  <a:lnTo>
                    <a:pt x="91" y="509"/>
                  </a:lnTo>
                  <a:lnTo>
                    <a:pt x="433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5" name="Freeform 1174"/>
            <p:cNvSpPr>
              <a:spLocks/>
            </p:cNvSpPr>
            <p:nvPr/>
          </p:nvSpPr>
          <p:spPr bwMode="auto">
            <a:xfrm>
              <a:off x="3022" y="2327"/>
              <a:ext cx="72" cy="84"/>
            </a:xfrm>
            <a:custGeom>
              <a:avLst/>
              <a:gdLst>
                <a:gd name="T0" fmla="*/ 433 w 433"/>
                <a:gd name="T1" fmla="*/ 71 h 509"/>
                <a:gd name="T2" fmla="*/ 388 w 433"/>
                <a:gd name="T3" fmla="*/ 35 h 509"/>
                <a:gd name="T4" fmla="*/ 342 w 433"/>
                <a:gd name="T5" fmla="*/ 0 h 509"/>
                <a:gd name="T6" fmla="*/ 0 w 433"/>
                <a:gd name="T7" fmla="*/ 437 h 509"/>
                <a:gd name="T8" fmla="*/ 46 w 433"/>
                <a:gd name="T9" fmla="*/ 473 h 509"/>
                <a:gd name="T10" fmla="*/ 91 w 433"/>
                <a:gd name="T11" fmla="*/ 509 h 509"/>
                <a:gd name="T12" fmla="*/ 433 w 433"/>
                <a:gd name="T13" fmla="*/ 71 h 5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3"/>
                <a:gd name="T22" fmla="*/ 0 h 509"/>
                <a:gd name="T23" fmla="*/ 433 w 433"/>
                <a:gd name="T24" fmla="*/ 509 h 5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3" h="509">
                  <a:moveTo>
                    <a:pt x="433" y="71"/>
                  </a:moveTo>
                  <a:lnTo>
                    <a:pt x="388" y="35"/>
                  </a:lnTo>
                  <a:lnTo>
                    <a:pt x="342" y="0"/>
                  </a:lnTo>
                  <a:lnTo>
                    <a:pt x="0" y="437"/>
                  </a:lnTo>
                  <a:lnTo>
                    <a:pt x="46" y="473"/>
                  </a:lnTo>
                  <a:lnTo>
                    <a:pt x="91" y="509"/>
                  </a:lnTo>
                  <a:lnTo>
                    <a:pt x="433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6" name="Freeform 1175"/>
            <p:cNvSpPr>
              <a:spLocks/>
            </p:cNvSpPr>
            <p:nvPr/>
          </p:nvSpPr>
          <p:spPr bwMode="auto">
            <a:xfrm>
              <a:off x="3020" y="2400"/>
              <a:ext cx="9" cy="5"/>
            </a:xfrm>
            <a:custGeom>
              <a:avLst/>
              <a:gdLst>
                <a:gd name="T0" fmla="*/ 53 w 53"/>
                <a:gd name="T1" fmla="*/ 36 h 36"/>
                <a:gd name="T2" fmla="*/ 7 w 53"/>
                <a:gd name="T3" fmla="*/ 0 h 36"/>
                <a:gd name="T4" fmla="*/ 4 w 53"/>
                <a:gd name="T5" fmla="*/ 6 h 36"/>
                <a:gd name="T6" fmla="*/ 0 w 53"/>
                <a:gd name="T7" fmla="*/ 11 h 36"/>
                <a:gd name="T8" fmla="*/ 53 w 53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36"/>
                <a:gd name="T17" fmla="*/ 53 w 5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36">
                  <a:moveTo>
                    <a:pt x="53" y="36"/>
                  </a:moveTo>
                  <a:lnTo>
                    <a:pt x="7" y="0"/>
                  </a:lnTo>
                  <a:lnTo>
                    <a:pt x="4" y="6"/>
                  </a:lnTo>
                  <a:lnTo>
                    <a:pt x="0" y="11"/>
                  </a:lnTo>
                  <a:lnTo>
                    <a:pt x="5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7" name="Freeform 1176"/>
            <p:cNvSpPr>
              <a:spLocks/>
            </p:cNvSpPr>
            <p:nvPr/>
          </p:nvSpPr>
          <p:spPr bwMode="auto">
            <a:xfrm>
              <a:off x="3020" y="2400"/>
              <a:ext cx="2" cy="1"/>
            </a:xfrm>
            <a:custGeom>
              <a:avLst/>
              <a:gdLst>
                <a:gd name="T0" fmla="*/ 7 w 7"/>
                <a:gd name="T1" fmla="*/ 0 h 11"/>
                <a:gd name="T2" fmla="*/ 4 w 7"/>
                <a:gd name="T3" fmla="*/ 6 h 11"/>
                <a:gd name="T4" fmla="*/ 0 w 7"/>
                <a:gd name="T5" fmla="*/ 11 h 11"/>
                <a:gd name="T6" fmla="*/ 0 60000 65536"/>
                <a:gd name="T7" fmla="*/ 0 60000 65536"/>
                <a:gd name="T8" fmla="*/ 0 60000 65536"/>
                <a:gd name="T9" fmla="*/ 0 w 7"/>
                <a:gd name="T10" fmla="*/ 0 h 11"/>
                <a:gd name="T11" fmla="*/ 7 w 7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11">
                  <a:moveTo>
                    <a:pt x="7" y="0"/>
                  </a:moveTo>
                  <a:lnTo>
                    <a:pt x="4" y="6"/>
                  </a:lnTo>
                  <a:lnTo>
                    <a:pt x="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8" name="Freeform 1177"/>
            <p:cNvSpPr>
              <a:spLocks/>
            </p:cNvSpPr>
            <p:nvPr/>
          </p:nvSpPr>
          <p:spPr bwMode="auto">
            <a:xfrm>
              <a:off x="2983" y="2401"/>
              <a:ext cx="55" cy="89"/>
            </a:xfrm>
            <a:custGeom>
              <a:avLst/>
              <a:gdLst>
                <a:gd name="T0" fmla="*/ 330 w 330"/>
                <a:gd name="T1" fmla="*/ 49 h 532"/>
                <a:gd name="T2" fmla="*/ 278 w 330"/>
                <a:gd name="T3" fmla="*/ 25 h 532"/>
                <a:gd name="T4" fmla="*/ 225 w 330"/>
                <a:gd name="T5" fmla="*/ 0 h 532"/>
                <a:gd name="T6" fmla="*/ 0 w 330"/>
                <a:gd name="T7" fmla="*/ 483 h 532"/>
                <a:gd name="T8" fmla="*/ 53 w 330"/>
                <a:gd name="T9" fmla="*/ 507 h 532"/>
                <a:gd name="T10" fmla="*/ 105 w 330"/>
                <a:gd name="T11" fmla="*/ 532 h 532"/>
                <a:gd name="T12" fmla="*/ 330 w 330"/>
                <a:gd name="T13" fmla="*/ 49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532"/>
                <a:gd name="T23" fmla="*/ 330 w 330"/>
                <a:gd name="T24" fmla="*/ 532 h 5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532">
                  <a:moveTo>
                    <a:pt x="330" y="49"/>
                  </a:moveTo>
                  <a:lnTo>
                    <a:pt x="278" y="25"/>
                  </a:lnTo>
                  <a:lnTo>
                    <a:pt x="225" y="0"/>
                  </a:lnTo>
                  <a:lnTo>
                    <a:pt x="0" y="483"/>
                  </a:lnTo>
                  <a:lnTo>
                    <a:pt x="53" y="507"/>
                  </a:lnTo>
                  <a:lnTo>
                    <a:pt x="105" y="532"/>
                  </a:lnTo>
                  <a:lnTo>
                    <a:pt x="33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9" name="Freeform 1178"/>
            <p:cNvSpPr>
              <a:spLocks/>
            </p:cNvSpPr>
            <p:nvPr/>
          </p:nvSpPr>
          <p:spPr bwMode="auto">
            <a:xfrm>
              <a:off x="2983" y="2401"/>
              <a:ext cx="55" cy="89"/>
            </a:xfrm>
            <a:custGeom>
              <a:avLst/>
              <a:gdLst>
                <a:gd name="T0" fmla="*/ 330 w 330"/>
                <a:gd name="T1" fmla="*/ 49 h 532"/>
                <a:gd name="T2" fmla="*/ 278 w 330"/>
                <a:gd name="T3" fmla="*/ 25 h 532"/>
                <a:gd name="T4" fmla="*/ 225 w 330"/>
                <a:gd name="T5" fmla="*/ 0 h 532"/>
                <a:gd name="T6" fmla="*/ 0 w 330"/>
                <a:gd name="T7" fmla="*/ 483 h 532"/>
                <a:gd name="T8" fmla="*/ 53 w 330"/>
                <a:gd name="T9" fmla="*/ 507 h 532"/>
                <a:gd name="T10" fmla="*/ 105 w 330"/>
                <a:gd name="T11" fmla="*/ 532 h 532"/>
                <a:gd name="T12" fmla="*/ 330 w 330"/>
                <a:gd name="T13" fmla="*/ 49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532"/>
                <a:gd name="T23" fmla="*/ 330 w 330"/>
                <a:gd name="T24" fmla="*/ 532 h 5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532">
                  <a:moveTo>
                    <a:pt x="330" y="49"/>
                  </a:moveTo>
                  <a:lnTo>
                    <a:pt x="278" y="25"/>
                  </a:lnTo>
                  <a:lnTo>
                    <a:pt x="225" y="0"/>
                  </a:lnTo>
                  <a:lnTo>
                    <a:pt x="0" y="483"/>
                  </a:lnTo>
                  <a:lnTo>
                    <a:pt x="53" y="507"/>
                  </a:lnTo>
                  <a:lnTo>
                    <a:pt x="105" y="532"/>
                  </a:lnTo>
                  <a:lnTo>
                    <a:pt x="330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0" name="Freeform 1179"/>
            <p:cNvSpPr>
              <a:spLocks/>
            </p:cNvSpPr>
            <p:nvPr/>
          </p:nvSpPr>
          <p:spPr bwMode="auto">
            <a:xfrm>
              <a:off x="2982" y="2482"/>
              <a:ext cx="10" cy="4"/>
            </a:xfrm>
            <a:custGeom>
              <a:avLst/>
              <a:gdLst>
                <a:gd name="T0" fmla="*/ 56 w 56"/>
                <a:gd name="T1" fmla="*/ 24 h 24"/>
                <a:gd name="T2" fmla="*/ 3 w 56"/>
                <a:gd name="T3" fmla="*/ 0 h 24"/>
                <a:gd name="T4" fmla="*/ 0 w 56"/>
                <a:gd name="T5" fmla="*/ 10 h 24"/>
                <a:gd name="T6" fmla="*/ 56 w 5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4"/>
                <a:gd name="T14" fmla="*/ 56 w 5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4">
                  <a:moveTo>
                    <a:pt x="56" y="24"/>
                  </a:moveTo>
                  <a:lnTo>
                    <a:pt x="3" y="0"/>
                  </a:lnTo>
                  <a:lnTo>
                    <a:pt x="0" y="10"/>
                  </a:lnTo>
                  <a:lnTo>
                    <a:pt x="56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1" name="Line 1180"/>
            <p:cNvSpPr>
              <a:spLocks noChangeShapeType="1"/>
            </p:cNvSpPr>
            <p:nvPr/>
          </p:nvSpPr>
          <p:spPr bwMode="auto">
            <a:xfrm flipH="1">
              <a:off x="2982" y="248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2" name="Freeform 1181"/>
            <p:cNvSpPr>
              <a:spLocks/>
            </p:cNvSpPr>
            <p:nvPr/>
          </p:nvSpPr>
          <p:spPr bwMode="auto">
            <a:xfrm>
              <a:off x="2961" y="2483"/>
              <a:ext cx="40" cy="90"/>
            </a:xfrm>
            <a:custGeom>
              <a:avLst/>
              <a:gdLst>
                <a:gd name="T0" fmla="*/ 240 w 240"/>
                <a:gd name="T1" fmla="*/ 29 h 534"/>
                <a:gd name="T2" fmla="*/ 185 w 240"/>
                <a:gd name="T3" fmla="*/ 14 h 534"/>
                <a:gd name="T4" fmla="*/ 129 w 240"/>
                <a:gd name="T5" fmla="*/ 0 h 534"/>
                <a:gd name="T6" fmla="*/ 0 w 240"/>
                <a:gd name="T7" fmla="*/ 505 h 534"/>
                <a:gd name="T8" fmla="*/ 55 w 240"/>
                <a:gd name="T9" fmla="*/ 520 h 534"/>
                <a:gd name="T10" fmla="*/ 111 w 240"/>
                <a:gd name="T11" fmla="*/ 534 h 534"/>
                <a:gd name="T12" fmla="*/ 240 w 240"/>
                <a:gd name="T13" fmla="*/ 29 h 5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0"/>
                <a:gd name="T22" fmla="*/ 0 h 534"/>
                <a:gd name="T23" fmla="*/ 240 w 240"/>
                <a:gd name="T24" fmla="*/ 534 h 5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0" h="534">
                  <a:moveTo>
                    <a:pt x="240" y="29"/>
                  </a:moveTo>
                  <a:lnTo>
                    <a:pt x="185" y="14"/>
                  </a:lnTo>
                  <a:lnTo>
                    <a:pt x="129" y="0"/>
                  </a:lnTo>
                  <a:lnTo>
                    <a:pt x="0" y="505"/>
                  </a:lnTo>
                  <a:lnTo>
                    <a:pt x="55" y="520"/>
                  </a:lnTo>
                  <a:lnTo>
                    <a:pt x="111" y="534"/>
                  </a:lnTo>
                  <a:lnTo>
                    <a:pt x="24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3" name="Freeform 1182"/>
            <p:cNvSpPr>
              <a:spLocks/>
            </p:cNvSpPr>
            <p:nvPr/>
          </p:nvSpPr>
          <p:spPr bwMode="auto">
            <a:xfrm>
              <a:off x="2961" y="2483"/>
              <a:ext cx="40" cy="90"/>
            </a:xfrm>
            <a:custGeom>
              <a:avLst/>
              <a:gdLst>
                <a:gd name="T0" fmla="*/ 240 w 240"/>
                <a:gd name="T1" fmla="*/ 29 h 534"/>
                <a:gd name="T2" fmla="*/ 185 w 240"/>
                <a:gd name="T3" fmla="*/ 14 h 534"/>
                <a:gd name="T4" fmla="*/ 129 w 240"/>
                <a:gd name="T5" fmla="*/ 0 h 534"/>
                <a:gd name="T6" fmla="*/ 0 w 240"/>
                <a:gd name="T7" fmla="*/ 505 h 534"/>
                <a:gd name="T8" fmla="*/ 55 w 240"/>
                <a:gd name="T9" fmla="*/ 520 h 534"/>
                <a:gd name="T10" fmla="*/ 111 w 240"/>
                <a:gd name="T11" fmla="*/ 534 h 534"/>
                <a:gd name="T12" fmla="*/ 240 w 240"/>
                <a:gd name="T13" fmla="*/ 29 h 5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0"/>
                <a:gd name="T22" fmla="*/ 0 h 534"/>
                <a:gd name="T23" fmla="*/ 240 w 240"/>
                <a:gd name="T24" fmla="*/ 534 h 5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0" h="534">
                  <a:moveTo>
                    <a:pt x="240" y="29"/>
                  </a:moveTo>
                  <a:lnTo>
                    <a:pt x="185" y="14"/>
                  </a:lnTo>
                  <a:lnTo>
                    <a:pt x="129" y="0"/>
                  </a:lnTo>
                  <a:lnTo>
                    <a:pt x="0" y="505"/>
                  </a:lnTo>
                  <a:lnTo>
                    <a:pt x="55" y="520"/>
                  </a:lnTo>
                  <a:lnTo>
                    <a:pt x="111" y="534"/>
                  </a:lnTo>
                  <a:lnTo>
                    <a:pt x="240" y="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4" name="Freeform 1183"/>
            <p:cNvSpPr>
              <a:spLocks/>
            </p:cNvSpPr>
            <p:nvPr/>
          </p:nvSpPr>
          <p:spPr bwMode="auto">
            <a:xfrm>
              <a:off x="2960" y="2568"/>
              <a:ext cx="10" cy="2"/>
            </a:xfrm>
            <a:custGeom>
              <a:avLst/>
              <a:gdLst>
                <a:gd name="T0" fmla="*/ 57 w 57"/>
                <a:gd name="T1" fmla="*/ 15 h 15"/>
                <a:gd name="T2" fmla="*/ 2 w 57"/>
                <a:gd name="T3" fmla="*/ 0 h 15"/>
                <a:gd name="T4" fmla="*/ 0 w 57"/>
                <a:gd name="T5" fmla="*/ 10 h 15"/>
                <a:gd name="T6" fmla="*/ 57 w 57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5"/>
                <a:gd name="T14" fmla="*/ 57 w 57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5">
                  <a:moveTo>
                    <a:pt x="57" y="15"/>
                  </a:moveTo>
                  <a:lnTo>
                    <a:pt x="2" y="0"/>
                  </a:lnTo>
                  <a:lnTo>
                    <a:pt x="0" y="10"/>
                  </a:lnTo>
                  <a:lnTo>
                    <a:pt x="57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5" name="Line 1184"/>
            <p:cNvSpPr>
              <a:spLocks noChangeShapeType="1"/>
            </p:cNvSpPr>
            <p:nvPr/>
          </p:nvSpPr>
          <p:spPr bwMode="auto">
            <a:xfrm flipH="1">
              <a:off x="2960" y="2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6" name="Freeform 1185"/>
            <p:cNvSpPr>
              <a:spLocks/>
            </p:cNvSpPr>
            <p:nvPr/>
          </p:nvSpPr>
          <p:spPr bwMode="auto">
            <a:xfrm>
              <a:off x="2953" y="2569"/>
              <a:ext cx="27" cy="88"/>
            </a:xfrm>
            <a:custGeom>
              <a:avLst/>
              <a:gdLst>
                <a:gd name="T0" fmla="*/ 160 w 160"/>
                <a:gd name="T1" fmla="*/ 9 h 527"/>
                <a:gd name="T2" fmla="*/ 102 w 160"/>
                <a:gd name="T3" fmla="*/ 5 h 527"/>
                <a:gd name="T4" fmla="*/ 45 w 160"/>
                <a:gd name="T5" fmla="*/ 0 h 527"/>
                <a:gd name="T6" fmla="*/ 0 w 160"/>
                <a:gd name="T7" fmla="*/ 518 h 527"/>
                <a:gd name="T8" fmla="*/ 58 w 160"/>
                <a:gd name="T9" fmla="*/ 523 h 527"/>
                <a:gd name="T10" fmla="*/ 116 w 160"/>
                <a:gd name="T11" fmla="*/ 527 h 527"/>
                <a:gd name="T12" fmla="*/ 160 w 160"/>
                <a:gd name="T13" fmla="*/ 9 h 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527"/>
                <a:gd name="T23" fmla="*/ 160 w 160"/>
                <a:gd name="T24" fmla="*/ 527 h 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527">
                  <a:moveTo>
                    <a:pt x="160" y="9"/>
                  </a:moveTo>
                  <a:lnTo>
                    <a:pt x="102" y="5"/>
                  </a:lnTo>
                  <a:lnTo>
                    <a:pt x="45" y="0"/>
                  </a:lnTo>
                  <a:lnTo>
                    <a:pt x="0" y="518"/>
                  </a:lnTo>
                  <a:lnTo>
                    <a:pt x="58" y="523"/>
                  </a:lnTo>
                  <a:lnTo>
                    <a:pt x="116" y="527"/>
                  </a:lnTo>
                  <a:lnTo>
                    <a:pt x="16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7" name="Freeform 1186"/>
            <p:cNvSpPr>
              <a:spLocks/>
            </p:cNvSpPr>
            <p:nvPr/>
          </p:nvSpPr>
          <p:spPr bwMode="auto">
            <a:xfrm>
              <a:off x="2953" y="2569"/>
              <a:ext cx="27" cy="88"/>
            </a:xfrm>
            <a:custGeom>
              <a:avLst/>
              <a:gdLst>
                <a:gd name="T0" fmla="*/ 160 w 160"/>
                <a:gd name="T1" fmla="*/ 9 h 527"/>
                <a:gd name="T2" fmla="*/ 102 w 160"/>
                <a:gd name="T3" fmla="*/ 5 h 527"/>
                <a:gd name="T4" fmla="*/ 45 w 160"/>
                <a:gd name="T5" fmla="*/ 0 h 527"/>
                <a:gd name="T6" fmla="*/ 0 w 160"/>
                <a:gd name="T7" fmla="*/ 518 h 527"/>
                <a:gd name="T8" fmla="*/ 58 w 160"/>
                <a:gd name="T9" fmla="*/ 523 h 527"/>
                <a:gd name="T10" fmla="*/ 116 w 160"/>
                <a:gd name="T11" fmla="*/ 527 h 527"/>
                <a:gd name="T12" fmla="*/ 160 w 160"/>
                <a:gd name="T13" fmla="*/ 9 h 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527"/>
                <a:gd name="T23" fmla="*/ 160 w 160"/>
                <a:gd name="T24" fmla="*/ 527 h 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527">
                  <a:moveTo>
                    <a:pt x="160" y="9"/>
                  </a:moveTo>
                  <a:lnTo>
                    <a:pt x="102" y="5"/>
                  </a:lnTo>
                  <a:lnTo>
                    <a:pt x="45" y="0"/>
                  </a:lnTo>
                  <a:lnTo>
                    <a:pt x="0" y="518"/>
                  </a:lnTo>
                  <a:lnTo>
                    <a:pt x="58" y="523"/>
                  </a:lnTo>
                  <a:lnTo>
                    <a:pt x="116" y="527"/>
                  </a:lnTo>
                  <a:lnTo>
                    <a:pt x="16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8" name="Freeform 1187"/>
            <p:cNvSpPr>
              <a:spLocks/>
            </p:cNvSpPr>
            <p:nvPr/>
          </p:nvSpPr>
          <p:spPr bwMode="auto">
            <a:xfrm>
              <a:off x="2953" y="2656"/>
              <a:ext cx="10" cy="1"/>
            </a:xfrm>
            <a:custGeom>
              <a:avLst/>
              <a:gdLst>
                <a:gd name="T0" fmla="*/ 58 w 58"/>
                <a:gd name="T1" fmla="*/ 5 h 9"/>
                <a:gd name="T2" fmla="*/ 0 w 58"/>
                <a:gd name="T3" fmla="*/ 0 h 9"/>
                <a:gd name="T4" fmla="*/ 0 w 58"/>
                <a:gd name="T5" fmla="*/ 9 h 9"/>
                <a:gd name="T6" fmla="*/ 58 w 58"/>
                <a:gd name="T7" fmla="*/ 5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9"/>
                <a:gd name="T14" fmla="*/ 58 w 58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9">
                  <a:moveTo>
                    <a:pt x="58" y="5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5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9" name="Line 1188"/>
            <p:cNvSpPr>
              <a:spLocks noChangeShapeType="1"/>
            </p:cNvSpPr>
            <p:nvPr/>
          </p:nvSpPr>
          <p:spPr bwMode="auto">
            <a:xfrm>
              <a:off x="2953" y="265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0" name="Freeform 1189"/>
            <p:cNvSpPr>
              <a:spLocks/>
            </p:cNvSpPr>
            <p:nvPr/>
          </p:nvSpPr>
          <p:spPr bwMode="auto">
            <a:xfrm>
              <a:off x="2953" y="2656"/>
              <a:ext cx="26" cy="88"/>
            </a:xfrm>
            <a:custGeom>
              <a:avLst/>
              <a:gdLst>
                <a:gd name="T0" fmla="*/ 116 w 154"/>
                <a:gd name="T1" fmla="*/ 0 h 528"/>
                <a:gd name="T2" fmla="*/ 58 w 154"/>
                <a:gd name="T3" fmla="*/ 5 h 528"/>
                <a:gd name="T4" fmla="*/ 0 w 154"/>
                <a:gd name="T5" fmla="*/ 9 h 528"/>
                <a:gd name="T6" fmla="*/ 38 w 154"/>
                <a:gd name="T7" fmla="*/ 528 h 528"/>
                <a:gd name="T8" fmla="*/ 96 w 154"/>
                <a:gd name="T9" fmla="*/ 523 h 528"/>
                <a:gd name="T10" fmla="*/ 154 w 154"/>
                <a:gd name="T11" fmla="*/ 519 h 528"/>
                <a:gd name="T12" fmla="*/ 116 w 154"/>
                <a:gd name="T13" fmla="*/ 0 h 5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528"/>
                <a:gd name="T23" fmla="*/ 154 w 154"/>
                <a:gd name="T24" fmla="*/ 528 h 5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528">
                  <a:moveTo>
                    <a:pt x="116" y="0"/>
                  </a:moveTo>
                  <a:lnTo>
                    <a:pt x="58" y="5"/>
                  </a:lnTo>
                  <a:lnTo>
                    <a:pt x="0" y="9"/>
                  </a:lnTo>
                  <a:lnTo>
                    <a:pt x="38" y="528"/>
                  </a:lnTo>
                  <a:lnTo>
                    <a:pt x="96" y="523"/>
                  </a:lnTo>
                  <a:lnTo>
                    <a:pt x="154" y="519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1" name="Freeform 1190"/>
            <p:cNvSpPr>
              <a:spLocks/>
            </p:cNvSpPr>
            <p:nvPr/>
          </p:nvSpPr>
          <p:spPr bwMode="auto">
            <a:xfrm>
              <a:off x="2953" y="2656"/>
              <a:ext cx="26" cy="88"/>
            </a:xfrm>
            <a:custGeom>
              <a:avLst/>
              <a:gdLst>
                <a:gd name="T0" fmla="*/ 116 w 154"/>
                <a:gd name="T1" fmla="*/ 0 h 528"/>
                <a:gd name="T2" fmla="*/ 58 w 154"/>
                <a:gd name="T3" fmla="*/ 5 h 528"/>
                <a:gd name="T4" fmla="*/ 0 w 154"/>
                <a:gd name="T5" fmla="*/ 9 h 528"/>
                <a:gd name="T6" fmla="*/ 38 w 154"/>
                <a:gd name="T7" fmla="*/ 528 h 528"/>
                <a:gd name="T8" fmla="*/ 96 w 154"/>
                <a:gd name="T9" fmla="*/ 523 h 528"/>
                <a:gd name="T10" fmla="*/ 154 w 154"/>
                <a:gd name="T11" fmla="*/ 519 h 528"/>
                <a:gd name="T12" fmla="*/ 116 w 154"/>
                <a:gd name="T13" fmla="*/ 0 h 5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528"/>
                <a:gd name="T23" fmla="*/ 154 w 154"/>
                <a:gd name="T24" fmla="*/ 528 h 5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528">
                  <a:moveTo>
                    <a:pt x="116" y="0"/>
                  </a:moveTo>
                  <a:lnTo>
                    <a:pt x="58" y="5"/>
                  </a:lnTo>
                  <a:lnTo>
                    <a:pt x="0" y="9"/>
                  </a:lnTo>
                  <a:lnTo>
                    <a:pt x="38" y="528"/>
                  </a:lnTo>
                  <a:lnTo>
                    <a:pt x="96" y="523"/>
                  </a:lnTo>
                  <a:lnTo>
                    <a:pt x="154" y="519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2" name="Freeform 1191"/>
            <p:cNvSpPr>
              <a:spLocks/>
            </p:cNvSpPr>
            <p:nvPr/>
          </p:nvSpPr>
          <p:spPr bwMode="auto">
            <a:xfrm>
              <a:off x="2959" y="2742"/>
              <a:ext cx="20" cy="11"/>
            </a:xfrm>
            <a:custGeom>
              <a:avLst/>
              <a:gdLst>
                <a:gd name="T0" fmla="*/ 58 w 116"/>
                <a:gd name="T1" fmla="*/ 4 h 62"/>
                <a:gd name="T2" fmla="*/ 116 w 116"/>
                <a:gd name="T3" fmla="*/ 0 h 62"/>
                <a:gd name="T4" fmla="*/ 115 w 116"/>
                <a:gd name="T5" fmla="*/ 13 h 62"/>
                <a:gd name="T6" fmla="*/ 111 w 116"/>
                <a:gd name="T7" fmla="*/ 26 h 62"/>
                <a:gd name="T8" fmla="*/ 106 w 116"/>
                <a:gd name="T9" fmla="*/ 37 h 62"/>
                <a:gd name="T10" fmla="*/ 97 w 116"/>
                <a:gd name="T11" fmla="*/ 47 h 62"/>
                <a:gd name="T12" fmla="*/ 87 w 116"/>
                <a:gd name="T13" fmla="*/ 55 h 62"/>
                <a:gd name="T14" fmla="*/ 75 w 116"/>
                <a:gd name="T15" fmla="*/ 60 h 62"/>
                <a:gd name="T16" fmla="*/ 62 w 116"/>
                <a:gd name="T17" fmla="*/ 62 h 62"/>
                <a:gd name="T18" fmla="*/ 49 w 116"/>
                <a:gd name="T19" fmla="*/ 61 h 62"/>
                <a:gd name="T20" fmla="*/ 37 w 116"/>
                <a:gd name="T21" fmla="*/ 58 h 62"/>
                <a:gd name="T22" fmla="*/ 25 w 116"/>
                <a:gd name="T23" fmla="*/ 52 h 62"/>
                <a:gd name="T24" fmla="*/ 15 w 116"/>
                <a:gd name="T25" fmla="*/ 43 h 62"/>
                <a:gd name="T26" fmla="*/ 8 w 116"/>
                <a:gd name="T27" fmla="*/ 33 h 62"/>
                <a:gd name="T28" fmla="*/ 2 w 116"/>
                <a:gd name="T29" fmla="*/ 21 h 62"/>
                <a:gd name="T30" fmla="*/ 0 w 116"/>
                <a:gd name="T31" fmla="*/ 9 h 62"/>
                <a:gd name="T32" fmla="*/ 58 w 116"/>
                <a:gd name="T33" fmla="*/ 4 h 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62"/>
                <a:gd name="T53" fmla="*/ 116 w 116"/>
                <a:gd name="T54" fmla="*/ 62 h 6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62">
                  <a:moveTo>
                    <a:pt x="58" y="4"/>
                  </a:moveTo>
                  <a:lnTo>
                    <a:pt x="116" y="0"/>
                  </a:lnTo>
                  <a:lnTo>
                    <a:pt x="115" y="13"/>
                  </a:lnTo>
                  <a:lnTo>
                    <a:pt x="111" y="26"/>
                  </a:lnTo>
                  <a:lnTo>
                    <a:pt x="106" y="37"/>
                  </a:lnTo>
                  <a:lnTo>
                    <a:pt x="97" y="47"/>
                  </a:lnTo>
                  <a:lnTo>
                    <a:pt x="87" y="55"/>
                  </a:lnTo>
                  <a:lnTo>
                    <a:pt x="75" y="60"/>
                  </a:lnTo>
                  <a:lnTo>
                    <a:pt x="62" y="62"/>
                  </a:lnTo>
                  <a:lnTo>
                    <a:pt x="49" y="61"/>
                  </a:lnTo>
                  <a:lnTo>
                    <a:pt x="37" y="58"/>
                  </a:lnTo>
                  <a:lnTo>
                    <a:pt x="25" y="52"/>
                  </a:lnTo>
                  <a:lnTo>
                    <a:pt x="15" y="43"/>
                  </a:lnTo>
                  <a:lnTo>
                    <a:pt x="8" y="33"/>
                  </a:lnTo>
                  <a:lnTo>
                    <a:pt x="2" y="21"/>
                  </a:lnTo>
                  <a:lnTo>
                    <a:pt x="0" y="9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3" name="Freeform 1192"/>
            <p:cNvSpPr>
              <a:spLocks/>
            </p:cNvSpPr>
            <p:nvPr/>
          </p:nvSpPr>
          <p:spPr bwMode="auto">
            <a:xfrm>
              <a:off x="2959" y="2742"/>
              <a:ext cx="20" cy="11"/>
            </a:xfrm>
            <a:custGeom>
              <a:avLst/>
              <a:gdLst>
                <a:gd name="T0" fmla="*/ 116 w 116"/>
                <a:gd name="T1" fmla="*/ 0 h 62"/>
                <a:gd name="T2" fmla="*/ 115 w 116"/>
                <a:gd name="T3" fmla="*/ 13 h 62"/>
                <a:gd name="T4" fmla="*/ 111 w 116"/>
                <a:gd name="T5" fmla="*/ 26 h 62"/>
                <a:gd name="T6" fmla="*/ 106 w 116"/>
                <a:gd name="T7" fmla="*/ 37 h 62"/>
                <a:gd name="T8" fmla="*/ 97 w 116"/>
                <a:gd name="T9" fmla="*/ 47 h 62"/>
                <a:gd name="T10" fmla="*/ 87 w 116"/>
                <a:gd name="T11" fmla="*/ 55 h 62"/>
                <a:gd name="T12" fmla="*/ 75 w 116"/>
                <a:gd name="T13" fmla="*/ 60 h 62"/>
                <a:gd name="T14" fmla="*/ 62 w 116"/>
                <a:gd name="T15" fmla="*/ 62 h 62"/>
                <a:gd name="T16" fmla="*/ 49 w 116"/>
                <a:gd name="T17" fmla="*/ 61 h 62"/>
                <a:gd name="T18" fmla="*/ 37 w 116"/>
                <a:gd name="T19" fmla="*/ 58 h 62"/>
                <a:gd name="T20" fmla="*/ 25 w 116"/>
                <a:gd name="T21" fmla="*/ 52 h 62"/>
                <a:gd name="T22" fmla="*/ 15 w 116"/>
                <a:gd name="T23" fmla="*/ 43 h 62"/>
                <a:gd name="T24" fmla="*/ 8 w 116"/>
                <a:gd name="T25" fmla="*/ 33 h 62"/>
                <a:gd name="T26" fmla="*/ 2 w 116"/>
                <a:gd name="T27" fmla="*/ 21 h 62"/>
                <a:gd name="T28" fmla="*/ 0 w 116"/>
                <a:gd name="T29" fmla="*/ 9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62"/>
                <a:gd name="T47" fmla="*/ 116 w 116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62">
                  <a:moveTo>
                    <a:pt x="116" y="0"/>
                  </a:moveTo>
                  <a:lnTo>
                    <a:pt x="115" y="13"/>
                  </a:lnTo>
                  <a:lnTo>
                    <a:pt x="111" y="26"/>
                  </a:lnTo>
                  <a:lnTo>
                    <a:pt x="106" y="37"/>
                  </a:lnTo>
                  <a:lnTo>
                    <a:pt x="97" y="47"/>
                  </a:lnTo>
                  <a:lnTo>
                    <a:pt x="87" y="55"/>
                  </a:lnTo>
                  <a:lnTo>
                    <a:pt x="75" y="60"/>
                  </a:lnTo>
                  <a:lnTo>
                    <a:pt x="62" y="62"/>
                  </a:lnTo>
                  <a:lnTo>
                    <a:pt x="49" y="61"/>
                  </a:lnTo>
                  <a:lnTo>
                    <a:pt x="37" y="58"/>
                  </a:lnTo>
                  <a:lnTo>
                    <a:pt x="25" y="52"/>
                  </a:lnTo>
                  <a:lnTo>
                    <a:pt x="15" y="43"/>
                  </a:lnTo>
                  <a:lnTo>
                    <a:pt x="8" y="33"/>
                  </a:lnTo>
                  <a:lnTo>
                    <a:pt x="2" y="21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4" name="Freeform 1193"/>
            <p:cNvSpPr>
              <a:spLocks/>
            </p:cNvSpPr>
            <p:nvPr/>
          </p:nvSpPr>
          <p:spPr bwMode="auto">
            <a:xfrm>
              <a:off x="659" y="2235"/>
              <a:ext cx="115" cy="54"/>
            </a:xfrm>
            <a:custGeom>
              <a:avLst/>
              <a:gdLst>
                <a:gd name="T0" fmla="*/ 0 w 692"/>
                <a:gd name="T1" fmla="*/ 218 h 321"/>
                <a:gd name="T2" fmla="*/ 692 w 692"/>
                <a:gd name="T3" fmla="*/ 321 h 321"/>
                <a:gd name="T4" fmla="*/ 72 w 692"/>
                <a:gd name="T5" fmla="*/ 0 h 321"/>
                <a:gd name="T6" fmla="*/ 0 w 692"/>
                <a:gd name="T7" fmla="*/ 218 h 3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2"/>
                <a:gd name="T13" fmla="*/ 0 h 321"/>
                <a:gd name="T14" fmla="*/ 692 w 692"/>
                <a:gd name="T15" fmla="*/ 321 h 3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2" h="321">
                  <a:moveTo>
                    <a:pt x="0" y="218"/>
                  </a:moveTo>
                  <a:lnTo>
                    <a:pt x="692" y="321"/>
                  </a:lnTo>
                  <a:lnTo>
                    <a:pt x="72" y="0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5" name="Freeform 1194"/>
            <p:cNvSpPr>
              <a:spLocks/>
            </p:cNvSpPr>
            <p:nvPr/>
          </p:nvSpPr>
          <p:spPr bwMode="auto">
            <a:xfrm>
              <a:off x="659" y="2235"/>
              <a:ext cx="115" cy="54"/>
            </a:xfrm>
            <a:custGeom>
              <a:avLst/>
              <a:gdLst>
                <a:gd name="T0" fmla="*/ 0 w 692"/>
                <a:gd name="T1" fmla="*/ 218 h 321"/>
                <a:gd name="T2" fmla="*/ 692 w 692"/>
                <a:gd name="T3" fmla="*/ 321 h 321"/>
                <a:gd name="T4" fmla="*/ 72 w 692"/>
                <a:gd name="T5" fmla="*/ 0 h 321"/>
                <a:gd name="T6" fmla="*/ 0 w 692"/>
                <a:gd name="T7" fmla="*/ 218 h 3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2"/>
                <a:gd name="T13" fmla="*/ 0 h 321"/>
                <a:gd name="T14" fmla="*/ 692 w 692"/>
                <a:gd name="T15" fmla="*/ 321 h 3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2" h="321">
                  <a:moveTo>
                    <a:pt x="0" y="218"/>
                  </a:moveTo>
                  <a:lnTo>
                    <a:pt x="692" y="321"/>
                  </a:lnTo>
                  <a:lnTo>
                    <a:pt x="72" y="0"/>
                  </a:lnTo>
                  <a:lnTo>
                    <a:pt x="0" y="2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6" name="Freeform 1195"/>
            <p:cNvSpPr>
              <a:spLocks/>
            </p:cNvSpPr>
            <p:nvPr/>
          </p:nvSpPr>
          <p:spPr bwMode="auto">
            <a:xfrm>
              <a:off x="2949" y="2730"/>
              <a:ext cx="38" cy="116"/>
            </a:xfrm>
            <a:custGeom>
              <a:avLst/>
              <a:gdLst>
                <a:gd name="T0" fmla="*/ 0 w 228"/>
                <a:gd name="T1" fmla="*/ 31 h 699"/>
                <a:gd name="T2" fmla="*/ 207 w 228"/>
                <a:gd name="T3" fmla="*/ 699 h 699"/>
                <a:gd name="T4" fmla="*/ 228 w 228"/>
                <a:gd name="T5" fmla="*/ 0 h 699"/>
                <a:gd name="T6" fmla="*/ 0 w 228"/>
                <a:gd name="T7" fmla="*/ 31 h 6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8"/>
                <a:gd name="T13" fmla="*/ 0 h 699"/>
                <a:gd name="T14" fmla="*/ 228 w 228"/>
                <a:gd name="T15" fmla="*/ 699 h 6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8" h="699">
                  <a:moveTo>
                    <a:pt x="0" y="31"/>
                  </a:moveTo>
                  <a:lnTo>
                    <a:pt x="207" y="699"/>
                  </a:lnTo>
                  <a:lnTo>
                    <a:pt x="228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7" name="Freeform 1196"/>
            <p:cNvSpPr>
              <a:spLocks/>
            </p:cNvSpPr>
            <p:nvPr/>
          </p:nvSpPr>
          <p:spPr bwMode="auto">
            <a:xfrm>
              <a:off x="2949" y="2730"/>
              <a:ext cx="38" cy="116"/>
            </a:xfrm>
            <a:custGeom>
              <a:avLst/>
              <a:gdLst>
                <a:gd name="T0" fmla="*/ 0 w 228"/>
                <a:gd name="T1" fmla="*/ 31 h 699"/>
                <a:gd name="T2" fmla="*/ 207 w 228"/>
                <a:gd name="T3" fmla="*/ 699 h 699"/>
                <a:gd name="T4" fmla="*/ 228 w 228"/>
                <a:gd name="T5" fmla="*/ 0 h 699"/>
                <a:gd name="T6" fmla="*/ 0 w 228"/>
                <a:gd name="T7" fmla="*/ 31 h 6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8"/>
                <a:gd name="T13" fmla="*/ 0 h 699"/>
                <a:gd name="T14" fmla="*/ 228 w 228"/>
                <a:gd name="T15" fmla="*/ 699 h 6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8" h="699">
                  <a:moveTo>
                    <a:pt x="0" y="31"/>
                  </a:moveTo>
                  <a:lnTo>
                    <a:pt x="207" y="699"/>
                  </a:lnTo>
                  <a:lnTo>
                    <a:pt x="228" y="0"/>
                  </a:lnTo>
                  <a:lnTo>
                    <a:pt x="0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8" name="Line 1197"/>
            <p:cNvSpPr>
              <a:spLocks noChangeShapeType="1"/>
            </p:cNvSpPr>
            <p:nvPr/>
          </p:nvSpPr>
          <p:spPr bwMode="auto">
            <a:xfrm>
              <a:off x="589" y="3010"/>
              <a:ext cx="1" cy="17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9" name="Line 1198"/>
            <p:cNvSpPr>
              <a:spLocks noChangeShapeType="1"/>
            </p:cNvSpPr>
            <p:nvPr/>
          </p:nvSpPr>
          <p:spPr bwMode="auto">
            <a:xfrm>
              <a:off x="3296" y="3010"/>
              <a:ext cx="1" cy="17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0" name="Line 1199"/>
            <p:cNvSpPr>
              <a:spLocks noChangeShapeType="1"/>
            </p:cNvSpPr>
            <p:nvPr/>
          </p:nvSpPr>
          <p:spPr bwMode="auto">
            <a:xfrm>
              <a:off x="681" y="3174"/>
              <a:ext cx="2523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1" name="Freeform 1200"/>
            <p:cNvSpPr>
              <a:spLocks/>
            </p:cNvSpPr>
            <p:nvPr/>
          </p:nvSpPr>
          <p:spPr bwMode="auto">
            <a:xfrm>
              <a:off x="589" y="3158"/>
              <a:ext cx="92" cy="31"/>
            </a:xfrm>
            <a:custGeom>
              <a:avLst/>
              <a:gdLst>
                <a:gd name="T0" fmla="*/ 551 w 551"/>
                <a:gd name="T1" fmla="*/ 0 h 184"/>
                <a:gd name="T2" fmla="*/ 551 w 551"/>
                <a:gd name="T3" fmla="*/ 184 h 184"/>
                <a:gd name="T4" fmla="*/ 0 w 551"/>
                <a:gd name="T5" fmla="*/ 92 h 184"/>
                <a:gd name="T6" fmla="*/ 551 w 551"/>
                <a:gd name="T7" fmla="*/ 0 h 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1"/>
                <a:gd name="T13" fmla="*/ 0 h 184"/>
                <a:gd name="T14" fmla="*/ 551 w 551"/>
                <a:gd name="T15" fmla="*/ 184 h 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1" h="184">
                  <a:moveTo>
                    <a:pt x="551" y="0"/>
                  </a:moveTo>
                  <a:lnTo>
                    <a:pt x="551" y="184"/>
                  </a:lnTo>
                  <a:lnTo>
                    <a:pt x="0" y="92"/>
                  </a:lnTo>
                  <a:lnTo>
                    <a:pt x="551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2" name="Freeform 1201"/>
            <p:cNvSpPr>
              <a:spLocks/>
            </p:cNvSpPr>
            <p:nvPr/>
          </p:nvSpPr>
          <p:spPr bwMode="auto">
            <a:xfrm>
              <a:off x="589" y="3158"/>
              <a:ext cx="92" cy="31"/>
            </a:xfrm>
            <a:custGeom>
              <a:avLst/>
              <a:gdLst>
                <a:gd name="T0" fmla="*/ 551 w 551"/>
                <a:gd name="T1" fmla="*/ 0 h 184"/>
                <a:gd name="T2" fmla="*/ 551 w 551"/>
                <a:gd name="T3" fmla="*/ 184 h 184"/>
                <a:gd name="T4" fmla="*/ 0 w 551"/>
                <a:gd name="T5" fmla="*/ 92 h 184"/>
                <a:gd name="T6" fmla="*/ 551 w 551"/>
                <a:gd name="T7" fmla="*/ 0 h 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1"/>
                <a:gd name="T13" fmla="*/ 0 h 184"/>
                <a:gd name="T14" fmla="*/ 551 w 551"/>
                <a:gd name="T15" fmla="*/ 184 h 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1" h="184">
                  <a:moveTo>
                    <a:pt x="551" y="0"/>
                  </a:moveTo>
                  <a:lnTo>
                    <a:pt x="551" y="184"/>
                  </a:lnTo>
                  <a:lnTo>
                    <a:pt x="0" y="92"/>
                  </a:lnTo>
                  <a:lnTo>
                    <a:pt x="551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3" name="Freeform 1202"/>
            <p:cNvSpPr>
              <a:spLocks/>
            </p:cNvSpPr>
            <p:nvPr/>
          </p:nvSpPr>
          <p:spPr bwMode="auto">
            <a:xfrm>
              <a:off x="3204" y="3158"/>
              <a:ext cx="92" cy="31"/>
            </a:xfrm>
            <a:custGeom>
              <a:avLst/>
              <a:gdLst>
                <a:gd name="T0" fmla="*/ 0 w 552"/>
                <a:gd name="T1" fmla="*/ 0 h 184"/>
                <a:gd name="T2" fmla="*/ 0 w 552"/>
                <a:gd name="T3" fmla="*/ 184 h 184"/>
                <a:gd name="T4" fmla="*/ 552 w 552"/>
                <a:gd name="T5" fmla="*/ 92 h 184"/>
                <a:gd name="T6" fmla="*/ 0 w 552"/>
                <a:gd name="T7" fmla="*/ 0 h 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184"/>
                <a:gd name="T14" fmla="*/ 552 w 552"/>
                <a:gd name="T15" fmla="*/ 184 h 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184">
                  <a:moveTo>
                    <a:pt x="0" y="0"/>
                  </a:moveTo>
                  <a:lnTo>
                    <a:pt x="0" y="184"/>
                  </a:lnTo>
                  <a:lnTo>
                    <a:pt x="552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4" name="Rectangle 1203"/>
            <p:cNvSpPr>
              <a:spLocks noChangeArrowheads="1"/>
            </p:cNvSpPr>
            <p:nvPr/>
          </p:nvSpPr>
          <p:spPr bwMode="auto">
            <a:xfrm>
              <a:off x="1882" y="2976"/>
              <a:ext cx="1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 l</a:t>
              </a:r>
              <a:endParaRPr lang="en-US" altLang="zh-CN" sz="2400"/>
            </a:p>
          </p:txBody>
        </p:sp>
        <p:sp>
          <p:nvSpPr>
            <p:cNvPr id="1325" name="Freeform 1204"/>
            <p:cNvSpPr>
              <a:spLocks/>
            </p:cNvSpPr>
            <p:nvPr/>
          </p:nvSpPr>
          <p:spPr bwMode="auto">
            <a:xfrm>
              <a:off x="3204" y="3158"/>
              <a:ext cx="92" cy="31"/>
            </a:xfrm>
            <a:custGeom>
              <a:avLst/>
              <a:gdLst>
                <a:gd name="T0" fmla="*/ 0 w 552"/>
                <a:gd name="T1" fmla="*/ 0 h 184"/>
                <a:gd name="T2" fmla="*/ 0 w 552"/>
                <a:gd name="T3" fmla="*/ 184 h 184"/>
                <a:gd name="T4" fmla="*/ 552 w 552"/>
                <a:gd name="T5" fmla="*/ 92 h 184"/>
                <a:gd name="T6" fmla="*/ 0 w 552"/>
                <a:gd name="T7" fmla="*/ 0 h 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184"/>
                <a:gd name="T14" fmla="*/ 552 w 552"/>
                <a:gd name="T15" fmla="*/ 184 h 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184">
                  <a:moveTo>
                    <a:pt x="0" y="0"/>
                  </a:moveTo>
                  <a:lnTo>
                    <a:pt x="0" y="184"/>
                  </a:lnTo>
                  <a:lnTo>
                    <a:pt x="552" y="9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6" name="Line 1205"/>
            <p:cNvSpPr>
              <a:spLocks noChangeShapeType="1"/>
            </p:cNvSpPr>
            <p:nvPr/>
          </p:nvSpPr>
          <p:spPr bwMode="auto">
            <a:xfrm>
              <a:off x="589" y="3000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7" name="Line 1206"/>
            <p:cNvSpPr>
              <a:spLocks noChangeShapeType="1"/>
            </p:cNvSpPr>
            <p:nvPr/>
          </p:nvSpPr>
          <p:spPr bwMode="auto">
            <a:xfrm>
              <a:off x="3296" y="3000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8" name="Line 1207"/>
            <p:cNvSpPr>
              <a:spLocks noChangeShapeType="1"/>
            </p:cNvSpPr>
            <p:nvPr/>
          </p:nvSpPr>
          <p:spPr bwMode="auto">
            <a:xfrm>
              <a:off x="3296" y="3174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9" name="Line 1208"/>
            <p:cNvSpPr>
              <a:spLocks noChangeShapeType="1"/>
            </p:cNvSpPr>
            <p:nvPr/>
          </p:nvSpPr>
          <p:spPr bwMode="auto">
            <a:xfrm flipH="1" flipV="1">
              <a:off x="3419" y="2467"/>
              <a:ext cx="6" cy="12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0" name="Line 1209"/>
            <p:cNvSpPr>
              <a:spLocks noChangeShapeType="1"/>
            </p:cNvSpPr>
            <p:nvPr/>
          </p:nvSpPr>
          <p:spPr bwMode="auto">
            <a:xfrm flipH="1" flipV="1">
              <a:off x="3485" y="2430"/>
              <a:ext cx="6" cy="12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" name="Line 1210"/>
            <p:cNvSpPr>
              <a:spLocks noChangeShapeType="1"/>
            </p:cNvSpPr>
            <p:nvPr/>
          </p:nvSpPr>
          <p:spPr bwMode="auto">
            <a:xfrm flipH="1">
              <a:off x="3266" y="2524"/>
              <a:ext cx="8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" name="Line 1211"/>
            <p:cNvSpPr>
              <a:spLocks noChangeShapeType="1"/>
            </p:cNvSpPr>
            <p:nvPr/>
          </p:nvSpPr>
          <p:spPr bwMode="auto">
            <a:xfrm flipV="1">
              <a:off x="3573" y="2355"/>
              <a:ext cx="80" cy="4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" name="Line 1215"/>
            <p:cNvSpPr>
              <a:spLocks noChangeShapeType="1"/>
            </p:cNvSpPr>
            <p:nvPr/>
          </p:nvSpPr>
          <p:spPr bwMode="auto">
            <a:xfrm flipV="1">
              <a:off x="3426" y="2444"/>
              <a:ext cx="66" cy="3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" name="Freeform 1216"/>
            <p:cNvSpPr>
              <a:spLocks/>
            </p:cNvSpPr>
            <p:nvPr/>
          </p:nvSpPr>
          <p:spPr bwMode="auto">
            <a:xfrm>
              <a:off x="3338" y="2480"/>
              <a:ext cx="88" cy="58"/>
            </a:xfrm>
            <a:custGeom>
              <a:avLst/>
              <a:gdLst>
                <a:gd name="T0" fmla="*/ 0 w 527"/>
                <a:gd name="T1" fmla="*/ 186 h 346"/>
                <a:gd name="T2" fmla="*/ 88 w 527"/>
                <a:gd name="T3" fmla="*/ 346 h 346"/>
                <a:gd name="T4" fmla="*/ 527 w 527"/>
                <a:gd name="T5" fmla="*/ 0 h 346"/>
                <a:gd name="T6" fmla="*/ 0 w 527"/>
                <a:gd name="T7" fmla="*/ 186 h 3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7"/>
                <a:gd name="T13" fmla="*/ 0 h 346"/>
                <a:gd name="T14" fmla="*/ 527 w 527"/>
                <a:gd name="T15" fmla="*/ 346 h 3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7" h="346">
                  <a:moveTo>
                    <a:pt x="0" y="186"/>
                  </a:moveTo>
                  <a:lnTo>
                    <a:pt x="88" y="346"/>
                  </a:lnTo>
                  <a:lnTo>
                    <a:pt x="527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" name="Freeform 1217"/>
            <p:cNvSpPr>
              <a:spLocks/>
            </p:cNvSpPr>
            <p:nvPr/>
          </p:nvSpPr>
          <p:spPr bwMode="auto">
            <a:xfrm>
              <a:off x="3338" y="2480"/>
              <a:ext cx="88" cy="58"/>
            </a:xfrm>
            <a:custGeom>
              <a:avLst/>
              <a:gdLst>
                <a:gd name="T0" fmla="*/ 0 w 527"/>
                <a:gd name="T1" fmla="*/ 186 h 346"/>
                <a:gd name="T2" fmla="*/ 88 w 527"/>
                <a:gd name="T3" fmla="*/ 346 h 346"/>
                <a:gd name="T4" fmla="*/ 527 w 527"/>
                <a:gd name="T5" fmla="*/ 0 h 346"/>
                <a:gd name="T6" fmla="*/ 0 w 527"/>
                <a:gd name="T7" fmla="*/ 186 h 3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7"/>
                <a:gd name="T13" fmla="*/ 0 h 346"/>
                <a:gd name="T14" fmla="*/ 527 w 527"/>
                <a:gd name="T15" fmla="*/ 346 h 3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7" h="346">
                  <a:moveTo>
                    <a:pt x="0" y="186"/>
                  </a:moveTo>
                  <a:lnTo>
                    <a:pt x="88" y="346"/>
                  </a:lnTo>
                  <a:lnTo>
                    <a:pt x="527" y="0"/>
                  </a:lnTo>
                  <a:lnTo>
                    <a:pt x="0" y="18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" name="Freeform 1218"/>
            <p:cNvSpPr>
              <a:spLocks/>
            </p:cNvSpPr>
            <p:nvPr/>
          </p:nvSpPr>
          <p:spPr bwMode="auto">
            <a:xfrm>
              <a:off x="3492" y="2386"/>
              <a:ext cx="88" cy="58"/>
            </a:xfrm>
            <a:custGeom>
              <a:avLst/>
              <a:gdLst>
                <a:gd name="T0" fmla="*/ 438 w 527"/>
                <a:gd name="T1" fmla="*/ 0 h 346"/>
                <a:gd name="T2" fmla="*/ 527 w 527"/>
                <a:gd name="T3" fmla="*/ 160 h 346"/>
                <a:gd name="T4" fmla="*/ 0 w 527"/>
                <a:gd name="T5" fmla="*/ 346 h 346"/>
                <a:gd name="T6" fmla="*/ 438 w 527"/>
                <a:gd name="T7" fmla="*/ 0 h 3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7"/>
                <a:gd name="T13" fmla="*/ 0 h 346"/>
                <a:gd name="T14" fmla="*/ 527 w 527"/>
                <a:gd name="T15" fmla="*/ 346 h 3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7" h="346">
                  <a:moveTo>
                    <a:pt x="438" y="0"/>
                  </a:moveTo>
                  <a:lnTo>
                    <a:pt x="527" y="160"/>
                  </a:lnTo>
                  <a:lnTo>
                    <a:pt x="0" y="346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" name="Freeform 1219"/>
            <p:cNvSpPr>
              <a:spLocks/>
            </p:cNvSpPr>
            <p:nvPr/>
          </p:nvSpPr>
          <p:spPr bwMode="auto">
            <a:xfrm>
              <a:off x="3492" y="2386"/>
              <a:ext cx="88" cy="58"/>
            </a:xfrm>
            <a:custGeom>
              <a:avLst/>
              <a:gdLst>
                <a:gd name="T0" fmla="*/ 438 w 527"/>
                <a:gd name="T1" fmla="*/ 0 h 346"/>
                <a:gd name="T2" fmla="*/ 527 w 527"/>
                <a:gd name="T3" fmla="*/ 160 h 346"/>
                <a:gd name="T4" fmla="*/ 0 w 527"/>
                <a:gd name="T5" fmla="*/ 346 h 346"/>
                <a:gd name="T6" fmla="*/ 438 w 527"/>
                <a:gd name="T7" fmla="*/ 0 h 3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7"/>
                <a:gd name="T13" fmla="*/ 0 h 346"/>
                <a:gd name="T14" fmla="*/ 527 w 527"/>
                <a:gd name="T15" fmla="*/ 346 h 3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7" h="346">
                  <a:moveTo>
                    <a:pt x="438" y="0"/>
                  </a:moveTo>
                  <a:lnTo>
                    <a:pt x="527" y="160"/>
                  </a:lnTo>
                  <a:lnTo>
                    <a:pt x="0" y="346"/>
                  </a:lnTo>
                  <a:lnTo>
                    <a:pt x="438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" name="Line 1220"/>
            <p:cNvSpPr>
              <a:spLocks noChangeShapeType="1"/>
            </p:cNvSpPr>
            <p:nvPr/>
          </p:nvSpPr>
          <p:spPr bwMode="auto">
            <a:xfrm>
              <a:off x="3430" y="2488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" name="Line 1221"/>
            <p:cNvSpPr>
              <a:spLocks noChangeShapeType="1"/>
            </p:cNvSpPr>
            <p:nvPr/>
          </p:nvSpPr>
          <p:spPr bwMode="auto">
            <a:xfrm>
              <a:off x="3496" y="2451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" name="Line 1222"/>
            <p:cNvSpPr>
              <a:spLocks noChangeShapeType="1"/>
            </p:cNvSpPr>
            <p:nvPr/>
          </p:nvSpPr>
          <p:spPr bwMode="auto">
            <a:xfrm>
              <a:off x="3492" y="2444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" name="Freeform 1223"/>
            <p:cNvSpPr>
              <a:spLocks/>
            </p:cNvSpPr>
            <p:nvPr/>
          </p:nvSpPr>
          <p:spPr bwMode="auto">
            <a:xfrm>
              <a:off x="3255" y="2387"/>
              <a:ext cx="42" cy="25"/>
            </a:xfrm>
            <a:custGeom>
              <a:avLst/>
              <a:gdLst>
                <a:gd name="T0" fmla="*/ 253 w 253"/>
                <a:gd name="T1" fmla="*/ 113 h 150"/>
                <a:gd name="T2" fmla="*/ 244 w 253"/>
                <a:gd name="T3" fmla="*/ 56 h 150"/>
                <a:gd name="T4" fmla="*/ 235 w 253"/>
                <a:gd name="T5" fmla="*/ 0 h 150"/>
                <a:gd name="T6" fmla="*/ 0 w 253"/>
                <a:gd name="T7" fmla="*/ 36 h 150"/>
                <a:gd name="T8" fmla="*/ 9 w 253"/>
                <a:gd name="T9" fmla="*/ 93 h 150"/>
                <a:gd name="T10" fmla="*/ 18 w 253"/>
                <a:gd name="T11" fmla="*/ 150 h 150"/>
                <a:gd name="T12" fmla="*/ 253 w 253"/>
                <a:gd name="T13" fmla="*/ 113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0"/>
                <a:gd name="T23" fmla="*/ 253 w 253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0">
                  <a:moveTo>
                    <a:pt x="253" y="113"/>
                  </a:moveTo>
                  <a:lnTo>
                    <a:pt x="244" y="56"/>
                  </a:lnTo>
                  <a:lnTo>
                    <a:pt x="235" y="0"/>
                  </a:lnTo>
                  <a:lnTo>
                    <a:pt x="0" y="36"/>
                  </a:lnTo>
                  <a:lnTo>
                    <a:pt x="9" y="93"/>
                  </a:lnTo>
                  <a:lnTo>
                    <a:pt x="18" y="150"/>
                  </a:lnTo>
                  <a:lnTo>
                    <a:pt x="253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2" name="Freeform 1224"/>
            <p:cNvSpPr>
              <a:spLocks/>
            </p:cNvSpPr>
            <p:nvPr/>
          </p:nvSpPr>
          <p:spPr bwMode="auto">
            <a:xfrm>
              <a:off x="3255" y="2387"/>
              <a:ext cx="42" cy="25"/>
            </a:xfrm>
            <a:custGeom>
              <a:avLst/>
              <a:gdLst>
                <a:gd name="T0" fmla="*/ 253 w 253"/>
                <a:gd name="T1" fmla="*/ 113 h 150"/>
                <a:gd name="T2" fmla="*/ 244 w 253"/>
                <a:gd name="T3" fmla="*/ 56 h 150"/>
                <a:gd name="T4" fmla="*/ 235 w 253"/>
                <a:gd name="T5" fmla="*/ 0 h 150"/>
                <a:gd name="T6" fmla="*/ 0 w 253"/>
                <a:gd name="T7" fmla="*/ 36 h 150"/>
                <a:gd name="T8" fmla="*/ 9 w 253"/>
                <a:gd name="T9" fmla="*/ 93 h 150"/>
                <a:gd name="T10" fmla="*/ 18 w 253"/>
                <a:gd name="T11" fmla="*/ 150 h 150"/>
                <a:gd name="T12" fmla="*/ 253 w 253"/>
                <a:gd name="T13" fmla="*/ 113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0"/>
                <a:gd name="T23" fmla="*/ 253 w 253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0">
                  <a:moveTo>
                    <a:pt x="253" y="113"/>
                  </a:moveTo>
                  <a:lnTo>
                    <a:pt x="244" y="56"/>
                  </a:lnTo>
                  <a:lnTo>
                    <a:pt x="235" y="0"/>
                  </a:lnTo>
                  <a:lnTo>
                    <a:pt x="0" y="36"/>
                  </a:lnTo>
                  <a:lnTo>
                    <a:pt x="9" y="93"/>
                  </a:lnTo>
                  <a:lnTo>
                    <a:pt x="18" y="150"/>
                  </a:lnTo>
                  <a:lnTo>
                    <a:pt x="253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3" name="Freeform 1225"/>
            <p:cNvSpPr>
              <a:spLocks/>
            </p:cNvSpPr>
            <p:nvPr/>
          </p:nvSpPr>
          <p:spPr bwMode="auto">
            <a:xfrm>
              <a:off x="3253" y="2393"/>
              <a:ext cx="4" cy="9"/>
            </a:xfrm>
            <a:custGeom>
              <a:avLst/>
              <a:gdLst>
                <a:gd name="T0" fmla="*/ 25 w 25"/>
                <a:gd name="T1" fmla="*/ 57 h 57"/>
                <a:gd name="T2" fmla="*/ 16 w 25"/>
                <a:gd name="T3" fmla="*/ 0 h 57"/>
                <a:gd name="T4" fmla="*/ 9 w 25"/>
                <a:gd name="T5" fmla="*/ 1 h 57"/>
                <a:gd name="T6" fmla="*/ 0 w 25"/>
                <a:gd name="T7" fmla="*/ 5 h 57"/>
                <a:gd name="T8" fmla="*/ 25 w 25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57"/>
                <a:gd name="T17" fmla="*/ 25 w 2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57">
                  <a:moveTo>
                    <a:pt x="25" y="57"/>
                  </a:moveTo>
                  <a:lnTo>
                    <a:pt x="16" y="0"/>
                  </a:lnTo>
                  <a:lnTo>
                    <a:pt x="9" y="1"/>
                  </a:lnTo>
                  <a:lnTo>
                    <a:pt x="0" y="5"/>
                  </a:lnTo>
                  <a:lnTo>
                    <a:pt x="25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4" name="Freeform 1226"/>
            <p:cNvSpPr>
              <a:spLocks/>
            </p:cNvSpPr>
            <p:nvPr/>
          </p:nvSpPr>
          <p:spPr bwMode="auto">
            <a:xfrm>
              <a:off x="3253" y="2393"/>
              <a:ext cx="2" cy="1"/>
            </a:xfrm>
            <a:custGeom>
              <a:avLst/>
              <a:gdLst>
                <a:gd name="T0" fmla="*/ 16 w 16"/>
                <a:gd name="T1" fmla="*/ 0 h 5"/>
                <a:gd name="T2" fmla="*/ 9 w 16"/>
                <a:gd name="T3" fmla="*/ 1 h 5"/>
                <a:gd name="T4" fmla="*/ 0 w 16"/>
                <a:gd name="T5" fmla="*/ 5 h 5"/>
                <a:gd name="T6" fmla="*/ 0 60000 65536"/>
                <a:gd name="T7" fmla="*/ 0 60000 65536"/>
                <a:gd name="T8" fmla="*/ 0 60000 65536"/>
                <a:gd name="T9" fmla="*/ 0 w 16"/>
                <a:gd name="T10" fmla="*/ 0 h 5"/>
                <a:gd name="T11" fmla="*/ 16 w 16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5">
                  <a:moveTo>
                    <a:pt x="16" y="0"/>
                  </a:moveTo>
                  <a:lnTo>
                    <a:pt x="9" y="1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5" name="Freeform 1227"/>
            <p:cNvSpPr>
              <a:spLocks/>
            </p:cNvSpPr>
            <p:nvPr/>
          </p:nvSpPr>
          <p:spPr bwMode="auto">
            <a:xfrm>
              <a:off x="3216" y="2394"/>
              <a:ext cx="45" cy="34"/>
            </a:xfrm>
            <a:custGeom>
              <a:avLst/>
              <a:gdLst>
                <a:gd name="T0" fmla="*/ 266 w 266"/>
                <a:gd name="T1" fmla="*/ 104 h 208"/>
                <a:gd name="T2" fmla="*/ 242 w 266"/>
                <a:gd name="T3" fmla="*/ 52 h 208"/>
                <a:gd name="T4" fmla="*/ 217 w 266"/>
                <a:gd name="T5" fmla="*/ 0 h 208"/>
                <a:gd name="T6" fmla="*/ 0 w 266"/>
                <a:gd name="T7" fmla="*/ 103 h 208"/>
                <a:gd name="T8" fmla="*/ 24 w 266"/>
                <a:gd name="T9" fmla="*/ 156 h 208"/>
                <a:gd name="T10" fmla="*/ 49 w 266"/>
                <a:gd name="T11" fmla="*/ 208 h 208"/>
                <a:gd name="T12" fmla="*/ 266 w 266"/>
                <a:gd name="T13" fmla="*/ 104 h 2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6"/>
                <a:gd name="T22" fmla="*/ 0 h 208"/>
                <a:gd name="T23" fmla="*/ 266 w 266"/>
                <a:gd name="T24" fmla="*/ 208 h 2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6" h="208">
                  <a:moveTo>
                    <a:pt x="266" y="104"/>
                  </a:moveTo>
                  <a:lnTo>
                    <a:pt x="242" y="52"/>
                  </a:lnTo>
                  <a:lnTo>
                    <a:pt x="217" y="0"/>
                  </a:lnTo>
                  <a:lnTo>
                    <a:pt x="0" y="103"/>
                  </a:lnTo>
                  <a:lnTo>
                    <a:pt x="24" y="156"/>
                  </a:lnTo>
                  <a:lnTo>
                    <a:pt x="49" y="208"/>
                  </a:lnTo>
                  <a:lnTo>
                    <a:pt x="266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6" name="Freeform 1228"/>
            <p:cNvSpPr>
              <a:spLocks/>
            </p:cNvSpPr>
            <p:nvPr/>
          </p:nvSpPr>
          <p:spPr bwMode="auto">
            <a:xfrm>
              <a:off x="3216" y="2394"/>
              <a:ext cx="45" cy="34"/>
            </a:xfrm>
            <a:custGeom>
              <a:avLst/>
              <a:gdLst>
                <a:gd name="T0" fmla="*/ 266 w 266"/>
                <a:gd name="T1" fmla="*/ 104 h 208"/>
                <a:gd name="T2" fmla="*/ 242 w 266"/>
                <a:gd name="T3" fmla="*/ 52 h 208"/>
                <a:gd name="T4" fmla="*/ 217 w 266"/>
                <a:gd name="T5" fmla="*/ 0 h 208"/>
                <a:gd name="T6" fmla="*/ 0 w 266"/>
                <a:gd name="T7" fmla="*/ 103 h 208"/>
                <a:gd name="T8" fmla="*/ 24 w 266"/>
                <a:gd name="T9" fmla="*/ 156 h 208"/>
                <a:gd name="T10" fmla="*/ 49 w 266"/>
                <a:gd name="T11" fmla="*/ 208 h 208"/>
                <a:gd name="T12" fmla="*/ 266 w 266"/>
                <a:gd name="T13" fmla="*/ 104 h 2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6"/>
                <a:gd name="T22" fmla="*/ 0 h 208"/>
                <a:gd name="T23" fmla="*/ 266 w 266"/>
                <a:gd name="T24" fmla="*/ 208 h 2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6" h="208">
                  <a:moveTo>
                    <a:pt x="266" y="104"/>
                  </a:moveTo>
                  <a:lnTo>
                    <a:pt x="242" y="52"/>
                  </a:lnTo>
                  <a:lnTo>
                    <a:pt x="217" y="0"/>
                  </a:lnTo>
                  <a:lnTo>
                    <a:pt x="0" y="103"/>
                  </a:lnTo>
                  <a:lnTo>
                    <a:pt x="24" y="156"/>
                  </a:lnTo>
                  <a:lnTo>
                    <a:pt x="49" y="208"/>
                  </a:lnTo>
                  <a:lnTo>
                    <a:pt x="266" y="1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7" name="Freeform 1229"/>
            <p:cNvSpPr>
              <a:spLocks/>
            </p:cNvSpPr>
            <p:nvPr/>
          </p:nvSpPr>
          <p:spPr bwMode="auto">
            <a:xfrm>
              <a:off x="3214" y="2411"/>
              <a:ext cx="7" cy="9"/>
            </a:xfrm>
            <a:custGeom>
              <a:avLst/>
              <a:gdLst>
                <a:gd name="T0" fmla="*/ 37 w 37"/>
                <a:gd name="T1" fmla="*/ 53 h 53"/>
                <a:gd name="T2" fmla="*/ 13 w 37"/>
                <a:gd name="T3" fmla="*/ 0 h 53"/>
                <a:gd name="T4" fmla="*/ 7 w 37"/>
                <a:gd name="T5" fmla="*/ 4 h 53"/>
                <a:gd name="T6" fmla="*/ 0 w 37"/>
                <a:gd name="T7" fmla="*/ 8 h 53"/>
                <a:gd name="T8" fmla="*/ 37 w 37"/>
                <a:gd name="T9" fmla="*/ 53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53"/>
                <a:gd name="T17" fmla="*/ 37 w 37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53">
                  <a:moveTo>
                    <a:pt x="37" y="53"/>
                  </a:moveTo>
                  <a:lnTo>
                    <a:pt x="13" y="0"/>
                  </a:lnTo>
                  <a:lnTo>
                    <a:pt x="7" y="4"/>
                  </a:lnTo>
                  <a:lnTo>
                    <a:pt x="0" y="8"/>
                  </a:lnTo>
                  <a:lnTo>
                    <a:pt x="37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8" name="Freeform 1230"/>
            <p:cNvSpPr>
              <a:spLocks/>
            </p:cNvSpPr>
            <p:nvPr/>
          </p:nvSpPr>
          <p:spPr bwMode="auto">
            <a:xfrm>
              <a:off x="3214" y="2411"/>
              <a:ext cx="2" cy="1"/>
            </a:xfrm>
            <a:custGeom>
              <a:avLst/>
              <a:gdLst>
                <a:gd name="T0" fmla="*/ 13 w 13"/>
                <a:gd name="T1" fmla="*/ 0 h 8"/>
                <a:gd name="T2" fmla="*/ 7 w 13"/>
                <a:gd name="T3" fmla="*/ 4 h 8"/>
                <a:gd name="T4" fmla="*/ 0 w 13"/>
                <a:gd name="T5" fmla="*/ 8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13" y="0"/>
                  </a:moveTo>
                  <a:lnTo>
                    <a:pt x="7" y="4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9" name="Freeform 1231"/>
            <p:cNvSpPr>
              <a:spLocks/>
            </p:cNvSpPr>
            <p:nvPr/>
          </p:nvSpPr>
          <p:spPr bwMode="auto">
            <a:xfrm>
              <a:off x="3183" y="2412"/>
              <a:ext cx="44" cy="42"/>
            </a:xfrm>
            <a:custGeom>
              <a:avLst/>
              <a:gdLst>
                <a:gd name="T0" fmla="*/ 264 w 264"/>
                <a:gd name="T1" fmla="*/ 89 h 248"/>
                <a:gd name="T2" fmla="*/ 226 w 264"/>
                <a:gd name="T3" fmla="*/ 45 h 248"/>
                <a:gd name="T4" fmla="*/ 189 w 264"/>
                <a:gd name="T5" fmla="*/ 0 h 248"/>
                <a:gd name="T6" fmla="*/ 0 w 264"/>
                <a:gd name="T7" fmla="*/ 159 h 248"/>
                <a:gd name="T8" fmla="*/ 38 w 264"/>
                <a:gd name="T9" fmla="*/ 204 h 248"/>
                <a:gd name="T10" fmla="*/ 76 w 264"/>
                <a:gd name="T11" fmla="*/ 248 h 248"/>
                <a:gd name="T12" fmla="*/ 264 w 264"/>
                <a:gd name="T13" fmla="*/ 89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4"/>
                <a:gd name="T22" fmla="*/ 0 h 248"/>
                <a:gd name="T23" fmla="*/ 264 w 264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4" h="248">
                  <a:moveTo>
                    <a:pt x="264" y="89"/>
                  </a:moveTo>
                  <a:lnTo>
                    <a:pt x="226" y="45"/>
                  </a:lnTo>
                  <a:lnTo>
                    <a:pt x="189" y="0"/>
                  </a:lnTo>
                  <a:lnTo>
                    <a:pt x="0" y="159"/>
                  </a:lnTo>
                  <a:lnTo>
                    <a:pt x="38" y="204"/>
                  </a:lnTo>
                  <a:lnTo>
                    <a:pt x="76" y="248"/>
                  </a:lnTo>
                  <a:lnTo>
                    <a:pt x="264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0" name="Freeform 1232"/>
            <p:cNvSpPr>
              <a:spLocks/>
            </p:cNvSpPr>
            <p:nvPr/>
          </p:nvSpPr>
          <p:spPr bwMode="auto">
            <a:xfrm>
              <a:off x="3183" y="2412"/>
              <a:ext cx="44" cy="42"/>
            </a:xfrm>
            <a:custGeom>
              <a:avLst/>
              <a:gdLst>
                <a:gd name="T0" fmla="*/ 264 w 264"/>
                <a:gd name="T1" fmla="*/ 89 h 248"/>
                <a:gd name="T2" fmla="*/ 226 w 264"/>
                <a:gd name="T3" fmla="*/ 45 h 248"/>
                <a:gd name="T4" fmla="*/ 189 w 264"/>
                <a:gd name="T5" fmla="*/ 0 h 248"/>
                <a:gd name="T6" fmla="*/ 0 w 264"/>
                <a:gd name="T7" fmla="*/ 159 h 248"/>
                <a:gd name="T8" fmla="*/ 38 w 264"/>
                <a:gd name="T9" fmla="*/ 204 h 248"/>
                <a:gd name="T10" fmla="*/ 76 w 264"/>
                <a:gd name="T11" fmla="*/ 248 h 248"/>
                <a:gd name="T12" fmla="*/ 264 w 264"/>
                <a:gd name="T13" fmla="*/ 89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4"/>
                <a:gd name="T22" fmla="*/ 0 h 248"/>
                <a:gd name="T23" fmla="*/ 264 w 264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4" h="248">
                  <a:moveTo>
                    <a:pt x="264" y="89"/>
                  </a:moveTo>
                  <a:lnTo>
                    <a:pt x="226" y="45"/>
                  </a:lnTo>
                  <a:lnTo>
                    <a:pt x="189" y="0"/>
                  </a:lnTo>
                  <a:lnTo>
                    <a:pt x="0" y="159"/>
                  </a:lnTo>
                  <a:lnTo>
                    <a:pt x="38" y="204"/>
                  </a:lnTo>
                  <a:lnTo>
                    <a:pt x="76" y="248"/>
                  </a:lnTo>
                  <a:lnTo>
                    <a:pt x="264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1" name="Freeform 1233"/>
            <p:cNvSpPr>
              <a:spLocks/>
            </p:cNvSpPr>
            <p:nvPr/>
          </p:nvSpPr>
          <p:spPr bwMode="auto">
            <a:xfrm>
              <a:off x="3182" y="2439"/>
              <a:ext cx="7" cy="7"/>
            </a:xfrm>
            <a:custGeom>
              <a:avLst/>
              <a:gdLst>
                <a:gd name="T0" fmla="*/ 46 w 46"/>
                <a:gd name="T1" fmla="*/ 45 h 45"/>
                <a:gd name="T2" fmla="*/ 8 w 46"/>
                <a:gd name="T3" fmla="*/ 0 h 45"/>
                <a:gd name="T4" fmla="*/ 0 w 46"/>
                <a:gd name="T5" fmla="*/ 9 h 45"/>
                <a:gd name="T6" fmla="*/ 46 w 46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46" y="45"/>
                  </a:moveTo>
                  <a:lnTo>
                    <a:pt x="8" y="0"/>
                  </a:lnTo>
                  <a:lnTo>
                    <a:pt x="0" y="9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2" name="Line 1234"/>
            <p:cNvSpPr>
              <a:spLocks noChangeShapeType="1"/>
            </p:cNvSpPr>
            <p:nvPr/>
          </p:nvSpPr>
          <p:spPr bwMode="auto">
            <a:xfrm flipH="1">
              <a:off x="3182" y="243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3" name="Freeform 1235"/>
            <p:cNvSpPr>
              <a:spLocks/>
            </p:cNvSpPr>
            <p:nvPr/>
          </p:nvSpPr>
          <p:spPr bwMode="auto">
            <a:xfrm>
              <a:off x="3156" y="2440"/>
              <a:ext cx="41" cy="46"/>
            </a:xfrm>
            <a:custGeom>
              <a:avLst/>
              <a:gdLst>
                <a:gd name="T0" fmla="*/ 248 w 248"/>
                <a:gd name="T1" fmla="*/ 71 h 275"/>
                <a:gd name="T2" fmla="*/ 202 w 248"/>
                <a:gd name="T3" fmla="*/ 36 h 275"/>
                <a:gd name="T4" fmla="*/ 156 w 248"/>
                <a:gd name="T5" fmla="*/ 0 h 275"/>
                <a:gd name="T6" fmla="*/ 0 w 248"/>
                <a:gd name="T7" fmla="*/ 204 h 275"/>
                <a:gd name="T8" fmla="*/ 46 w 248"/>
                <a:gd name="T9" fmla="*/ 240 h 275"/>
                <a:gd name="T10" fmla="*/ 92 w 248"/>
                <a:gd name="T11" fmla="*/ 275 h 275"/>
                <a:gd name="T12" fmla="*/ 248 w 248"/>
                <a:gd name="T13" fmla="*/ 71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275"/>
                <a:gd name="T23" fmla="*/ 248 w 248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275">
                  <a:moveTo>
                    <a:pt x="248" y="71"/>
                  </a:moveTo>
                  <a:lnTo>
                    <a:pt x="202" y="36"/>
                  </a:lnTo>
                  <a:lnTo>
                    <a:pt x="156" y="0"/>
                  </a:lnTo>
                  <a:lnTo>
                    <a:pt x="0" y="204"/>
                  </a:lnTo>
                  <a:lnTo>
                    <a:pt x="46" y="240"/>
                  </a:lnTo>
                  <a:lnTo>
                    <a:pt x="92" y="275"/>
                  </a:lnTo>
                  <a:lnTo>
                    <a:pt x="248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4" name="Freeform 1236"/>
            <p:cNvSpPr>
              <a:spLocks/>
            </p:cNvSpPr>
            <p:nvPr/>
          </p:nvSpPr>
          <p:spPr bwMode="auto">
            <a:xfrm>
              <a:off x="3156" y="2440"/>
              <a:ext cx="41" cy="46"/>
            </a:xfrm>
            <a:custGeom>
              <a:avLst/>
              <a:gdLst>
                <a:gd name="T0" fmla="*/ 248 w 248"/>
                <a:gd name="T1" fmla="*/ 71 h 275"/>
                <a:gd name="T2" fmla="*/ 202 w 248"/>
                <a:gd name="T3" fmla="*/ 36 h 275"/>
                <a:gd name="T4" fmla="*/ 156 w 248"/>
                <a:gd name="T5" fmla="*/ 0 h 275"/>
                <a:gd name="T6" fmla="*/ 0 w 248"/>
                <a:gd name="T7" fmla="*/ 204 h 275"/>
                <a:gd name="T8" fmla="*/ 46 w 248"/>
                <a:gd name="T9" fmla="*/ 240 h 275"/>
                <a:gd name="T10" fmla="*/ 92 w 248"/>
                <a:gd name="T11" fmla="*/ 275 h 275"/>
                <a:gd name="T12" fmla="*/ 248 w 248"/>
                <a:gd name="T13" fmla="*/ 71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275"/>
                <a:gd name="T23" fmla="*/ 248 w 248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275">
                  <a:moveTo>
                    <a:pt x="248" y="71"/>
                  </a:moveTo>
                  <a:lnTo>
                    <a:pt x="202" y="36"/>
                  </a:lnTo>
                  <a:lnTo>
                    <a:pt x="156" y="0"/>
                  </a:lnTo>
                  <a:lnTo>
                    <a:pt x="0" y="204"/>
                  </a:lnTo>
                  <a:lnTo>
                    <a:pt x="46" y="240"/>
                  </a:lnTo>
                  <a:lnTo>
                    <a:pt x="92" y="275"/>
                  </a:lnTo>
                  <a:lnTo>
                    <a:pt x="248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5" name="Freeform 1237"/>
            <p:cNvSpPr>
              <a:spLocks/>
            </p:cNvSpPr>
            <p:nvPr/>
          </p:nvSpPr>
          <p:spPr bwMode="auto">
            <a:xfrm>
              <a:off x="3155" y="2474"/>
              <a:ext cx="8" cy="6"/>
            </a:xfrm>
            <a:custGeom>
              <a:avLst/>
              <a:gdLst>
                <a:gd name="T0" fmla="*/ 51 w 51"/>
                <a:gd name="T1" fmla="*/ 36 h 36"/>
                <a:gd name="T2" fmla="*/ 5 w 51"/>
                <a:gd name="T3" fmla="*/ 0 h 36"/>
                <a:gd name="T4" fmla="*/ 0 w 51"/>
                <a:gd name="T5" fmla="*/ 9 h 36"/>
                <a:gd name="T6" fmla="*/ 51 w 51"/>
                <a:gd name="T7" fmla="*/ 36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6"/>
                <a:gd name="T14" fmla="*/ 51 w 51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6">
                  <a:moveTo>
                    <a:pt x="51" y="36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51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6" name="Line 1238"/>
            <p:cNvSpPr>
              <a:spLocks noChangeShapeType="1"/>
            </p:cNvSpPr>
            <p:nvPr/>
          </p:nvSpPr>
          <p:spPr bwMode="auto">
            <a:xfrm flipH="1">
              <a:off x="3155" y="2474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7" name="Freeform 1239"/>
            <p:cNvSpPr>
              <a:spLocks/>
            </p:cNvSpPr>
            <p:nvPr/>
          </p:nvSpPr>
          <p:spPr bwMode="auto">
            <a:xfrm>
              <a:off x="3134" y="2476"/>
              <a:ext cx="38" cy="48"/>
            </a:xfrm>
            <a:custGeom>
              <a:avLst/>
              <a:gdLst>
                <a:gd name="T0" fmla="*/ 226 w 226"/>
                <a:gd name="T1" fmla="*/ 53 h 292"/>
                <a:gd name="T2" fmla="*/ 175 w 226"/>
                <a:gd name="T3" fmla="*/ 27 h 292"/>
                <a:gd name="T4" fmla="*/ 124 w 226"/>
                <a:gd name="T5" fmla="*/ 0 h 292"/>
                <a:gd name="T6" fmla="*/ 0 w 226"/>
                <a:gd name="T7" fmla="*/ 238 h 292"/>
                <a:gd name="T8" fmla="*/ 51 w 226"/>
                <a:gd name="T9" fmla="*/ 265 h 292"/>
                <a:gd name="T10" fmla="*/ 103 w 226"/>
                <a:gd name="T11" fmla="*/ 292 h 292"/>
                <a:gd name="T12" fmla="*/ 226 w 226"/>
                <a:gd name="T13" fmla="*/ 53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292"/>
                <a:gd name="T23" fmla="*/ 226 w 226"/>
                <a:gd name="T24" fmla="*/ 292 h 2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292">
                  <a:moveTo>
                    <a:pt x="226" y="53"/>
                  </a:moveTo>
                  <a:lnTo>
                    <a:pt x="175" y="27"/>
                  </a:lnTo>
                  <a:lnTo>
                    <a:pt x="124" y="0"/>
                  </a:lnTo>
                  <a:lnTo>
                    <a:pt x="0" y="238"/>
                  </a:lnTo>
                  <a:lnTo>
                    <a:pt x="51" y="265"/>
                  </a:lnTo>
                  <a:lnTo>
                    <a:pt x="103" y="292"/>
                  </a:lnTo>
                  <a:lnTo>
                    <a:pt x="226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8" name="Freeform 1240"/>
            <p:cNvSpPr>
              <a:spLocks/>
            </p:cNvSpPr>
            <p:nvPr/>
          </p:nvSpPr>
          <p:spPr bwMode="auto">
            <a:xfrm>
              <a:off x="3134" y="2476"/>
              <a:ext cx="38" cy="48"/>
            </a:xfrm>
            <a:custGeom>
              <a:avLst/>
              <a:gdLst>
                <a:gd name="T0" fmla="*/ 226 w 226"/>
                <a:gd name="T1" fmla="*/ 53 h 292"/>
                <a:gd name="T2" fmla="*/ 175 w 226"/>
                <a:gd name="T3" fmla="*/ 27 h 292"/>
                <a:gd name="T4" fmla="*/ 124 w 226"/>
                <a:gd name="T5" fmla="*/ 0 h 292"/>
                <a:gd name="T6" fmla="*/ 0 w 226"/>
                <a:gd name="T7" fmla="*/ 238 h 292"/>
                <a:gd name="T8" fmla="*/ 51 w 226"/>
                <a:gd name="T9" fmla="*/ 265 h 292"/>
                <a:gd name="T10" fmla="*/ 103 w 226"/>
                <a:gd name="T11" fmla="*/ 292 h 292"/>
                <a:gd name="T12" fmla="*/ 226 w 226"/>
                <a:gd name="T13" fmla="*/ 53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292"/>
                <a:gd name="T23" fmla="*/ 226 w 226"/>
                <a:gd name="T24" fmla="*/ 292 h 2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292">
                  <a:moveTo>
                    <a:pt x="226" y="53"/>
                  </a:moveTo>
                  <a:lnTo>
                    <a:pt x="175" y="27"/>
                  </a:lnTo>
                  <a:lnTo>
                    <a:pt x="124" y="0"/>
                  </a:lnTo>
                  <a:lnTo>
                    <a:pt x="0" y="238"/>
                  </a:lnTo>
                  <a:lnTo>
                    <a:pt x="51" y="265"/>
                  </a:lnTo>
                  <a:lnTo>
                    <a:pt x="103" y="292"/>
                  </a:lnTo>
                  <a:lnTo>
                    <a:pt x="226" y="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9" name="Freeform 1241"/>
            <p:cNvSpPr>
              <a:spLocks/>
            </p:cNvSpPr>
            <p:nvPr/>
          </p:nvSpPr>
          <p:spPr bwMode="auto">
            <a:xfrm>
              <a:off x="3133" y="2515"/>
              <a:ext cx="10" cy="5"/>
            </a:xfrm>
            <a:custGeom>
              <a:avLst/>
              <a:gdLst>
                <a:gd name="T0" fmla="*/ 54 w 54"/>
                <a:gd name="T1" fmla="*/ 27 h 27"/>
                <a:gd name="T2" fmla="*/ 3 w 54"/>
                <a:gd name="T3" fmla="*/ 0 h 27"/>
                <a:gd name="T4" fmla="*/ 0 w 54"/>
                <a:gd name="T5" fmla="*/ 8 h 27"/>
                <a:gd name="T6" fmla="*/ 54 w 54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7"/>
                <a:gd name="T14" fmla="*/ 54 w 54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7">
                  <a:moveTo>
                    <a:pt x="54" y="27"/>
                  </a:moveTo>
                  <a:lnTo>
                    <a:pt x="3" y="0"/>
                  </a:lnTo>
                  <a:lnTo>
                    <a:pt x="0" y="8"/>
                  </a:lnTo>
                  <a:lnTo>
                    <a:pt x="5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0" name="Line 1242"/>
            <p:cNvSpPr>
              <a:spLocks noChangeShapeType="1"/>
            </p:cNvSpPr>
            <p:nvPr/>
          </p:nvSpPr>
          <p:spPr bwMode="auto">
            <a:xfrm flipH="1">
              <a:off x="3133" y="251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1" name="Freeform 1243"/>
            <p:cNvSpPr>
              <a:spLocks/>
            </p:cNvSpPr>
            <p:nvPr/>
          </p:nvSpPr>
          <p:spPr bwMode="auto">
            <a:xfrm>
              <a:off x="3119" y="2517"/>
              <a:ext cx="33" cy="50"/>
            </a:xfrm>
            <a:custGeom>
              <a:avLst/>
              <a:gdLst>
                <a:gd name="T0" fmla="*/ 198 w 198"/>
                <a:gd name="T1" fmla="*/ 38 h 303"/>
                <a:gd name="T2" fmla="*/ 143 w 198"/>
                <a:gd name="T3" fmla="*/ 19 h 303"/>
                <a:gd name="T4" fmla="*/ 89 w 198"/>
                <a:gd name="T5" fmla="*/ 0 h 303"/>
                <a:gd name="T6" fmla="*/ 0 w 198"/>
                <a:gd name="T7" fmla="*/ 265 h 303"/>
                <a:gd name="T8" fmla="*/ 54 w 198"/>
                <a:gd name="T9" fmla="*/ 284 h 303"/>
                <a:gd name="T10" fmla="*/ 109 w 198"/>
                <a:gd name="T11" fmla="*/ 303 h 303"/>
                <a:gd name="T12" fmla="*/ 198 w 198"/>
                <a:gd name="T13" fmla="*/ 38 h 3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303"/>
                <a:gd name="T23" fmla="*/ 198 w 198"/>
                <a:gd name="T24" fmla="*/ 303 h 3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303">
                  <a:moveTo>
                    <a:pt x="198" y="38"/>
                  </a:moveTo>
                  <a:lnTo>
                    <a:pt x="143" y="19"/>
                  </a:lnTo>
                  <a:lnTo>
                    <a:pt x="89" y="0"/>
                  </a:lnTo>
                  <a:lnTo>
                    <a:pt x="0" y="265"/>
                  </a:lnTo>
                  <a:lnTo>
                    <a:pt x="54" y="284"/>
                  </a:lnTo>
                  <a:lnTo>
                    <a:pt x="109" y="303"/>
                  </a:lnTo>
                  <a:lnTo>
                    <a:pt x="19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2" name="Freeform 1244"/>
            <p:cNvSpPr>
              <a:spLocks/>
            </p:cNvSpPr>
            <p:nvPr/>
          </p:nvSpPr>
          <p:spPr bwMode="auto">
            <a:xfrm>
              <a:off x="3119" y="2517"/>
              <a:ext cx="33" cy="50"/>
            </a:xfrm>
            <a:custGeom>
              <a:avLst/>
              <a:gdLst>
                <a:gd name="T0" fmla="*/ 198 w 198"/>
                <a:gd name="T1" fmla="*/ 38 h 303"/>
                <a:gd name="T2" fmla="*/ 143 w 198"/>
                <a:gd name="T3" fmla="*/ 19 h 303"/>
                <a:gd name="T4" fmla="*/ 89 w 198"/>
                <a:gd name="T5" fmla="*/ 0 h 303"/>
                <a:gd name="T6" fmla="*/ 0 w 198"/>
                <a:gd name="T7" fmla="*/ 265 h 303"/>
                <a:gd name="T8" fmla="*/ 54 w 198"/>
                <a:gd name="T9" fmla="*/ 284 h 303"/>
                <a:gd name="T10" fmla="*/ 109 w 198"/>
                <a:gd name="T11" fmla="*/ 303 h 303"/>
                <a:gd name="T12" fmla="*/ 198 w 198"/>
                <a:gd name="T13" fmla="*/ 38 h 3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303"/>
                <a:gd name="T23" fmla="*/ 198 w 198"/>
                <a:gd name="T24" fmla="*/ 303 h 3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303">
                  <a:moveTo>
                    <a:pt x="198" y="38"/>
                  </a:moveTo>
                  <a:lnTo>
                    <a:pt x="143" y="19"/>
                  </a:lnTo>
                  <a:lnTo>
                    <a:pt x="89" y="0"/>
                  </a:lnTo>
                  <a:lnTo>
                    <a:pt x="0" y="265"/>
                  </a:lnTo>
                  <a:lnTo>
                    <a:pt x="54" y="284"/>
                  </a:lnTo>
                  <a:lnTo>
                    <a:pt x="109" y="303"/>
                  </a:lnTo>
                  <a:lnTo>
                    <a:pt x="198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3" name="Freeform 1245"/>
            <p:cNvSpPr>
              <a:spLocks/>
            </p:cNvSpPr>
            <p:nvPr/>
          </p:nvSpPr>
          <p:spPr bwMode="auto">
            <a:xfrm>
              <a:off x="3118" y="2561"/>
              <a:ext cx="10" cy="3"/>
            </a:xfrm>
            <a:custGeom>
              <a:avLst/>
              <a:gdLst>
                <a:gd name="T0" fmla="*/ 58 w 58"/>
                <a:gd name="T1" fmla="*/ 19 h 19"/>
                <a:gd name="T2" fmla="*/ 4 w 58"/>
                <a:gd name="T3" fmla="*/ 0 h 19"/>
                <a:gd name="T4" fmla="*/ 0 w 58"/>
                <a:gd name="T5" fmla="*/ 12 h 19"/>
                <a:gd name="T6" fmla="*/ 58 w 58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9"/>
                <a:gd name="T14" fmla="*/ 58 w 5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9">
                  <a:moveTo>
                    <a:pt x="58" y="19"/>
                  </a:moveTo>
                  <a:lnTo>
                    <a:pt x="4" y="0"/>
                  </a:lnTo>
                  <a:lnTo>
                    <a:pt x="0" y="12"/>
                  </a:lnTo>
                  <a:lnTo>
                    <a:pt x="58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4" name="Line 1246"/>
            <p:cNvSpPr>
              <a:spLocks noChangeShapeType="1"/>
            </p:cNvSpPr>
            <p:nvPr/>
          </p:nvSpPr>
          <p:spPr bwMode="auto">
            <a:xfrm flipH="1">
              <a:off x="3118" y="256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5" name="Freeform 1247"/>
            <p:cNvSpPr>
              <a:spLocks/>
            </p:cNvSpPr>
            <p:nvPr/>
          </p:nvSpPr>
          <p:spPr bwMode="auto">
            <a:xfrm>
              <a:off x="3106" y="2563"/>
              <a:ext cx="31" cy="98"/>
            </a:xfrm>
            <a:custGeom>
              <a:avLst/>
              <a:gdLst>
                <a:gd name="T0" fmla="*/ 188 w 188"/>
                <a:gd name="T1" fmla="*/ 14 h 588"/>
                <a:gd name="T2" fmla="*/ 130 w 188"/>
                <a:gd name="T3" fmla="*/ 7 h 588"/>
                <a:gd name="T4" fmla="*/ 72 w 188"/>
                <a:gd name="T5" fmla="*/ 0 h 588"/>
                <a:gd name="T6" fmla="*/ 0 w 188"/>
                <a:gd name="T7" fmla="*/ 575 h 588"/>
                <a:gd name="T8" fmla="*/ 58 w 188"/>
                <a:gd name="T9" fmla="*/ 582 h 588"/>
                <a:gd name="T10" fmla="*/ 116 w 188"/>
                <a:gd name="T11" fmla="*/ 588 h 588"/>
                <a:gd name="T12" fmla="*/ 188 w 188"/>
                <a:gd name="T13" fmla="*/ 14 h 5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588"/>
                <a:gd name="T23" fmla="*/ 188 w 188"/>
                <a:gd name="T24" fmla="*/ 588 h 5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588">
                  <a:moveTo>
                    <a:pt x="188" y="14"/>
                  </a:moveTo>
                  <a:lnTo>
                    <a:pt x="130" y="7"/>
                  </a:lnTo>
                  <a:lnTo>
                    <a:pt x="72" y="0"/>
                  </a:lnTo>
                  <a:lnTo>
                    <a:pt x="0" y="575"/>
                  </a:lnTo>
                  <a:lnTo>
                    <a:pt x="58" y="582"/>
                  </a:lnTo>
                  <a:lnTo>
                    <a:pt x="116" y="588"/>
                  </a:lnTo>
                  <a:lnTo>
                    <a:pt x="188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6" name="Freeform 1248"/>
            <p:cNvSpPr>
              <a:spLocks/>
            </p:cNvSpPr>
            <p:nvPr/>
          </p:nvSpPr>
          <p:spPr bwMode="auto">
            <a:xfrm>
              <a:off x="3106" y="2563"/>
              <a:ext cx="31" cy="98"/>
            </a:xfrm>
            <a:custGeom>
              <a:avLst/>
              <a:gdLst>
                <a:gd name="T0" fmla="*/ 188 w 188"/>
                <a:gd name="T1" fmla="*/ 14 h 588"/>
                <a:gd name="T2" fmla="*/ 130 w 188"/>
                <a:gd name="T3" fmla="*/ 7 h 588"/>
                <a:gd name="T4" fmla="*/ 72 w 188"/>
                <a:gd name="T5" fmla="*/ 0 h 588"/>
                <a:gd name="T6" fmla="*/ 0 w 188"/>
                <a:gd name="T7" fmla="*/ 575 h 588"/>
                <a:gd name="T8" fmla="*/ 58 w 188"/>
                <a:gd name="T9" fmla="*/ 582 h 588"/>
                <a:gd name="T10" fmla="*/ 116 w 188"/>
                <a:gd name="T11" fmla="*/ 588 h 588"/>
                <a:gd name="T12" fmla="*/ 188 w 188"/>
                <a:gd name="T13" fmla="*/ 14 h 5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588"/>
                <a:gd name="T23" fmla="*/ 188 w 188"/>
                <a:gd name="T24" fmla="*/ 588 h 5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588">
                  <a:moveTo>
                    <a:pt x="188" y="14"/>
                  </a:moveTo>
                  <a:lnTo>
                    <a:pt x="130" y="7"/>
                  </a:lnTo>
                  <a:lnTo>
                    <a:pt x="72" y="0"/>
                  </a:lnTo>
                  <a:lnTo>
                    <a:pt x="0" y="575"/>
                  </a:lnTo>
                  <a:lnTo>
                    <a:pt x="58" y="582"/>
                  </a:lnTo>
                  <a:lnTo>
                    <a:pt x="116" y="588"/>
                  </a:lnTo>
                  <a:lnTo>
                    <a:pt x="188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7" name="Freeform 1249"/>
            <p:cNvSpPr>
              <a:spLocks/>
            </p:cNvSpPr>
            <p:nvPr/>
          </p:nvSpPr>
          <p:spPr bwMode="auto">
            <a:xfrm>
              <a:off x="3106" y="2659"/>
              <a:ext cx="10" cy="2"/>
            </a:xfrm>
            <a:custGeom>
              <a:avLst/>
              <a:gdLst>
                <a:gd name="T0" fmla="*/ 58 w 58"/>
                <a:gd name="T1" fmla="*/ 7 h 13"/>
                <a:gd name="T2" fmla="*/ 0 w 58"/>
                <a:gd name="T3" fmla="*/ 0 h 13"/>
                <a:gd name="T4" fmla="*/ 0 w 58"/>
                <a:gd name="T5" fmla="*/ 5 h 13"/>
                <a:gd name="T6" fmla="*/ 0 w 58"/>
                <a:gd name="T7" fmla="*/ 13 h 13"/>
                <a:gd name="T8" fmla="*/ 58 w 58"/>
                <a:gd name="T9" fmla="*/ 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3"/>
                <a:gd name="T17" fmla="*/ 58 w 58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3">
                  <a:moveTo>
                    <a:pt x="58" y="7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3"/>
                  </a:lnTo>
                  <a:lnTo>
                    <a:pt x="5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8" name="Freeform 1250"/>
            <p:cNvSpPr>
              <a:spLocks/>
            </p:cNvSpPr>
            <p:nvPr/>
          </p:nvSpPr>
          <p:spPr bwMode="auto">
            <a:xfrm>
              <a:off x="3106" y="2659"/>
              <a:ext cx="1" cy="2"/>
            </a:xfrm>
            <a:custGeom>
              <a:avLst/>
              <a:gdLst>
                <a:gd name="T0" fmla="*/ 0 w 1"/>
                <a:gd name="T1" fmla="*/ 0 h 13"/>
                <a:gd name="T2" fmla="*/ 0 w 1"/>
                <a:gd name="T3" fmla="*/ 5 h 13"/>
                <a:gd name="T4" fmla="*/ 0 w 1"/>
                <a:gd name="T5" fmla="*/ 13 h 13"/>
                <a:gd name="T6" fmla="*/ 0 60000 65536"/>
                <a:gd name="T7" fmla="*/ 0 60000 65536"/>
                <a:gd name="T8" fmla="*/ 0 60000 65536"/>
                <a:gd name="T9" fmla="*/ 0 w 1"/>
                <a:gd name="T10" fmla="*/ 0 h 13"/>
                <a:gd name="T11" fmla="*/ 1 w 1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3">
                  <a:moveTo>
                    <a:pt x="0" y="0"/>
                  </a:moveTo>
                  <a:lnTo>
                    <a:pt x="0" y="5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9" name="Freeform 1251"/>
            <p:cNvSpPr>
              <a:spLocks/>
            </p:cNvSpPr>
            <p:nvPr/>
          </p:nvSpPr>
          <p:spPr bwMode="auto">
            <a:xfrm>
              <a:off x="3106" y="2659"/>
              <a:ext cx="31" cy="98"/>
            </a:xfrm>
            <a:custGeom>
              <a:avLst/>
              <a:gdLst>
                <a:gd name="T0" fmla="*/ 116 w 188"/>
                <a:gd name="T1" fmla="*/ 0 h 589"/>
                <a:gd name="T2" fmla="*/ 58 w 188"/>
                <a:gd name="T3" fmla="*/ 7 h 589"/>
                <a:gd name="T4" fmla="*/ 0 w 188"/>
                <a:gd name="T5" fmla="*/ 13 h 589"/>
                <a:gd name="T6" fmla="*/ 72 w 188"/>
                <a:gd name="T7" fmla="*/ 589 h 589"/>
                <a:gd name="T8" fmla="*/ 130 w 188"/>
                <a:gd name="T9" fmla="*/ 582 h 589"/>
                <a:gd name="T10" fmla="*/ 188 w 188"/>
                <a:gd name="T11" fmla="*/ 576 h 589"/>
                <a:gd name="T12" fmla="*/ 116 w 188"/>
                <a:gd name="T13" fmla="*/ 0 h 5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589"/>
                <a:gd name="T23" fmla="*/ 188 w 188"/>
                <a:gd name="T24" fmla="*/ 589 h 5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589">
                  <a:moveTo>
                    <a:pt x="116" y="0"/>
                  </a:moveTo>
                  <a:lnTo>
                    <a:pt x="58" y="7"/>
                  </a:lnTo>
                  <a:lnTo>
                    <a:pt x="0" y="13"/>
                  </a:lnTo>
                  <a:lnTo>
                    <a:pt x="72" y="589"/>
                  </a:lnTo>
                  <a:lnTo>
                    <a:pt x="130" y="582"/>
                  </a:lnTo>
                  <a:lnTo>
                    <a:pt x="188" y="576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0" name="Freeform 1252"/>
            <p:cNvSpPr>
              <a:spLocks/>
            </p:cNvSpPr>
            <p:nvPr/>
          </p:nvSpPr>
          <p:spPr bwMode="auto">
            <a:xfrm>
              <a:off x="3106" y="2659"/>
              <a:ext cx="31" cy="98"/>
            </a:xfrm>
            <a:custGeom>
              <a:avLst/>
              <a:gdLst>
                <a:gd name="T0" fmla="*/ 116 w 188"/>
                <a:gd name="T1" fmla="*/ 0 h 589"/>
                <a:gd name="T2" fmla="*/ 58 w 188"/>
                <a:gd name="T3" fmla="*/ 7 h 589"/>
                <a:gd name="T4" fmla="*/ 0 w 188"/>
                <a:gd name="T5" fmla="*/ 13 h 589"/>
                <a:gd name="T6" fmla="*/ 72 w 188"/>
                <a:gd name="T7" fmla="*/ 589 h 589"/>
                <a:gd name="T8" fmla="*/ 130 w 188"/>
                <a:gd name="T9" fmla="*/ 582 h 589"/>
                <a:gd name="T10" fmla="*/ 188 w 188"/>
                <a:gd name="T11" fmla="*/ 576 h 589"/>
                <a:gd name="T12" fmla="*/ 116 w 188"/>
                <a:gd name="T13" fmla="*/ 0 h 5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589"/>
                <a:gd name="T23" fmla="*/ 188 w 188"/>
                <a:gd name="T24" fmla="*/ 589 h 5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589">
                  <a:moveTo>
                    <a:pt x="116" y="0"/>
                  </a:moveTo>
                  <a:lnTo>
                    <a:pt x="58" y="7"/>
                  </a:lnTo>
                  <a:lnTo>
                    <a:pt x="0" y="13"/>
                  </a:lnTo>
                  <a:lnTo>
                    <a:pt x="72" y="589"/>
                  </a:lnTo>
                  <a:lnTo>
                    <a:pt x="130" y="582"/>
                  </a:lnTo>
                  <a:lnTo>
                    <a:pt x="188" y="576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1" name="Freeform 1253"/>
            <p:cNvSpPr>
              <a:spLocks/>
            </p:cNvSpPr>
            <p:nvPr/>
          </p:nvSpPr>
          <p:spPr bwMode="auto">
            <a:xfrm>
              <a:off x="3118" y="2756"/>
              <a:ext cx="10" cy="3"/>
            </a:xfrm>
            <a:custGeom>
              <a:avLst/>
              <a:gdLst>
                <a:gd name="T0" fmla="*/ 58 w 58"/>
                <a:gd name="T1" fmla="*/ 0 h 19"/>
                <a:gd name="T2" fmla="*/ 0 w 58"/>
                <a:gd name="T3" fmla="*/ 7 h 19"/>
                <a:gd name="T4" fmla="*/ 4 w 58"/>
                <a:gd name="T5" fmla="*/ 19 h 19"/>
                <a:gd name="T6" fmla="*/ 58 w 58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9"/>
                <a:gd name="T14" fmla="*/ 58 w 5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9">
                  <a:moveTo>
                    <a:pt x="58" y="0"/>
                  </a:moveTo>
                  <a:lnTo>
                    <a:pt x="0" y="7"/>
                  </a:lnTo>
                  <a:lnTo>
                    <a:pt x="4" y="1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2" name="Line 1254"/>
            <p:cNvSpPr>
              <a:spLocks noChangeShapeType="1"/>
            </p:cNvSpPr>
            <p:nvPr/>
          </p:nvSpPr>
          <p:spPr bwMode="auto">
            <a:xfrm>
              <a:off x="3118" y="2757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3" name="Freeform 1255"/>
            <p:cNvSpPr>
              <a:spLocks/>
            </p:cNvSpPr>
            <p:nvPr/>
          </p:nvSpPr>
          <p:spPr bwMode="auto">
            <a:xfrm>
              <a:off x="3119" y="2753"/>
              <a:ext cx="33" cy="50"/>
            </a:xfrm>
            <a:custGeom>
              <a:avLst/>
              <a:gdLst>
                <a:gd name="T0" fmla="*/ 109 w 198"/>
                <a:gd name="T1" fmla="*/ 0 h 303"/>
                <a:gd name="T2" fmla="*/ 54 w 198"/>
                <a:gd name="T3" fmla="*/ 19 h 303"/>
                <a:gd name="T4" fmla="*/ 0 w 198"/>
                <a:gd name="T5" fmla="*/ 38 h 303"/>
                <a:gd name="T6" fmla="*/ 89 w 198"/>
                <a:gd name="T7" fmla="*/ 303 h 303"/>
                <a:gd name="T8" fmla="*/ 143 w 198"/>
                <a:gd name="T9" fmla="*/ 284 h 303"/>
                <a:gd name="T10" fmla="*/ 198 w 198"/>
                <a:gd name="T11" fmla="*/ 265 h 303"/>
                <a:gd name="T12" fmla="*/ 109 w 198"/>
                <a:gd name="T13" fmla="*/ 0 h 3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303"/>
                <a:gd name="T23" fmla="*/ 198 w 198"/>
                <a:gd name="T24" fmla="*/ 303 h 3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303">
                  <a:moveTo>
                    <a:pt x="109" y="0"/>
                  </a:moveTo>
                  <a:lnTo>
                    <a:pt x="54" y="19"/>
                  </a:lnTo>
                  <a:lnTo>
                    <a:pt x="0" y="38"/>
                  </a:lnTo>
                  <a:lnTo>
                    <a:pt x="89" y="303"/>
                  </a:lnTo>
                  <a:lnTo>
                    <a:pt x="143" y="284"/>
                  </a:lnTo>
                  <a:lnTo>
                    <a:pt x="198" y="265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4" name="Freeform 1256"/>
            <p:cNvSpPr>
              <a:spLocks/>
            </p:cNvSpPr>
            <p:nvPr/>
          </p:nvSpPr>
          <p:spPr bwMode="auto">
            <a:xfrm>
              <a:off x="3119" y="2753"/>
              <a:ext cx="33" cy="50"/>
            </a:xfrm>
            <a:custGeom>
              <a:avLst/>
              <a:gdLst>
                <a:gd name="T0" fmla="*/ 109 w 198"/>
                <a:gd name="T1" fmla="*/ 0 h 303"/>
                <a:gd name="T2" fmla="*/ 54 w 198"/>
                <a:gd name="T3" fmla="*/ 19 h 303"/>
                <a:gd name="T4" fmla="*/ 0 w 198"/>
                <a:gd name="T5" fmla="*/ 38 h 303"/>
                <a:gd name="T6" fmla="*/ 89 w 198"/>
                <a:gd name="T7" fmla="*/ 303 h 303"/>
                <a:gd name="T8" fmla="*/ 143 w 198"/>
                <a:gd name="T9" fmla="*/ 284 h 303"/>
                <a:gd name="T10" fmla="*/ 198 w 198"/>
                <a:gd name="T11" fmla="*/ 265 h 303"/>
                <a:gd name="T12" fmla="*/ 109 w 198"/>
                <a:gd name="T13" fmla="*/ 0 h 3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303"/>
                <a:gd name="T23" fmla="*/ 198 w 198"/>
                <a:gd name="T24" fmla="*/ 303 h 3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303">
                  <a:moveTo>
                    <a:pt x="109" y="0"/>
                  </a:moveTo>
                  <a:lnTo>
                    <a:pt x="54" y="19"/>
                  </a:lnTo>
                  <a:lnTo>
                    <a:pt x="0" y="38"/>
                  </a:lnTo>
                  <a:lnTo>
                    <a:pt x="89" y="303"/>
                  </a:lnTo>
                  <a:lnTo>
                    <a:pt x="143" y="284"/>
                  </a:lnTo>
                  <a:lnTo>
                    <a:pt x="198" y="265"/>
                  </a:lnTo>
                  <a:lnTo>
                    <a:pt x="10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5" name="Freeform 1257"/>
            <p:cNvSpPr>
              <a:spLocks/>
            </p:cNvSpPr>
            <p:nvPr/>
          </p:nvSpPr>
          <p:spPr bwMode="auto">
            <a:xfrm>
              <a:off x="3133" y="2800"/>
              <a:ext cx="10" cy="4"/>
            </a:xfrm>
            <a:custGeom>
              <a:avLst/>
              <a:gdLst>
                <a:gd name="T0" fmla="*/ 54 w 54"/>
                <a:gd name="T1" fmla="*/ 0 h 27"/>
                <a:gd name="T2" fmla="*/ 0 w 54"/>
                <a:gd name="T3" fmla="*/ 19 h 27"/>
                <a:gd name="T4" fmla="*/ 3 w 54"/>
                <a:gd name="T5" fmla="*/ 27 h 27"/>
                <a:gd name="T6" fmla="*/ 54 w 54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7"/>
                <a:gd name="T14" fmla="*/ 54 w 54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7">
                  <a:moveTo>
                    <a:pt x="54" y="0"/>
                  </a:moveTo>
                  <a:lnTo>
                    <a:pt x="0" y="19"/>
                  </a:lnTo>
                  <a:lnTo>
                    <a:pt x="3" y="2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6" name="Line 1258"/>
            <p:cNvSpPr>
              <a:spLocks noChangeShapeType="1"/>
            </p:cNvSpPr>
            <p:nvPr/>
          </p:nvSpPr>
          <p:spPr bwMode="auto">
            <a:xfrm>
              <a:off x="3133" y="280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7" name="Freeform 1259"/>
            <p:cNvSpPr>
              <a:spLocks/>
            </p:cNvSpPr>
            <p:nvPr/>
          </p:nvSpPr>
          <p:spPr bwMode="auto">
            <a:xfrm>
              <a:off x="3134" y="2795"/>
              <a:ext cx="38" cy="49"/>
            </a:xfrm>
            <a:custGeom>
              <a:avLst/>
              <a:gdLst>
                <a:gd name="T0" fmla="*/ 103 w 226"/>
                <a:gd name="T1" fmla="*/ 0 h 291"/>
                <a:gd name="T2" fmla="*/ 51 w 226"/>
                <a:gd name="T3" fmla="*/ 26 h 291"/>
                <a:gd name="T4" fmla="*/ 0 w 226"/>
                <a:gd name="T5" fmla="*/ 53 h 291"/>
                <a:gd name="T6" fmla="*/ 124 w 226"/>
                <a:gd name="T7" fmla="*/ 291 h 291"/>
                <a:gd name="T8" fmla="*/ 175 w 226"/>
                <a:gd name="T9" fmla="*/ 265 h 291"/>
                <a:gd name="T10" fmla="*/ 226 w 226"/>
                <a:gd name="T11" fmla="*/ 238 h 291"/>
                <a:gd name="T12" fmla="*/ 103 w 226"/>
                <a:gd name="T13" fmla="*/ 0 h 2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291"/>
                <a:gd name="T23" fmla="*/ 226 w 226"/>
                <a:gd name="T24" fmla="*/ 291 h 2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291">
                  <a:moveTo>
                    <a:pt x="103" y="0"/>
                  </a:moveTo>
                  <a:lnTo>
                    <a:pt x="51" y="26"/>
                  </a:lnTo>
                  <a:lnTo>
                    <a:pt x="0" y="53"/>
                  </a:lnTo>
                  <a:lnTo>
                    <a:pt x="124" y="291"/>
                  </a:lnTo>
                  <a:lnTo>
                    <a:pt x="175" y="265"/>
                  </a:lnTo>
                  <a:lnTo>
                    <a:pt x="226" y="238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8" name="Freeform 1260"/>
            <p:cNvSpPr>
              <a:spLocks/>
            </p:cNvSpPr>
            <p:nvPr/>
          </p:nvSpPr>
          <p:spPr bwMode="auto">
            <a:xfrm>
              <a:off x="3134" y="2795"/>
              <a:ext cx="38" cy="49"/>
            </a:xfrm>
            <a:custGeom>
              <a:avLst/>
              <a:gdLst>
                <a:gd name="T0" fmla="*/ 103 w 226"/>
                <a:gd name="T1" fmla="*/ 0 h 291"/>
                <a:gd name="T2" fmla="*/ 51 w 226"/>
                <a:gd name="T3" fmla="*/ 26 h 291"/>
                <a:gd name="T4" fmla="*/ 0 w 226"/>
                <a:gd name="T5" fmla="*/ 53 h 291"/>
                <a:gd name="T6" fmla="*/ 124 w 226"/>
                <a:gd name="T7" fmla="*/ 291 h 291"/>
                <a:gd name="T8" fmla="*/ 175 w 226"/>
                <a:gd name="T9" fmla="*/ 265 h 291"/>
                <a:gd name="T10" fmla="*/ 226 w 226"/>
                <a:gd name="T11" fmla="*/ 238 h 291"/>
                <a:gd name="T12" fmla="*/ 103 w 226"/>
                <a:gd name="T13" fmla="*/ 0 h 2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291"/>
                <a:gd name="T23" fmla="*/ 226 w 226"/>
                <a:gd name="T24" fmla="*/ 291 h 2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291">
                  <a:moveTo>
                    <a:pt x="103" y="0"/>
                  </a:moveTo>
                  <a:lnTo>
                    <a:pt x="51" y="26"/>
                  </a:lnTo>
                  <a:lnTo>
                    <a:pt x="0" y="53"/>
                  </a:lnTo>
                  <a:lnTo>
                    <a:pt x="124" y="291"/>
                  </a:lnTo>
                  <a:lnTo>
                    <a:pt x="175" y="265"/>
                  </a:lnTo>
                  <a:lnTo>
                    <a:pt x="226" y="238"/>
                  </a:lnTo>
                  <a:lnTo>
                    <a:pt x="10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9" name="Freeform 1261"/>
            <p:cNvSpPr>
              <a:spLocks/>
            </p:cNvSpPr>
            <p:nvPr/>
          </p:nvSpPr>
          <p:spPr bwMode="auto">
            <a:xfrm>
              <a:off x="3155" y="2840"/>
              <a:ext cx="8" cy="6"/>
            </a:xfrm>
            <a:custGeom>
              <a:avLst/>
              <a:gdLst>
                <a:gd name="T0" fmla="*/ 51 w 51"/>
                <a:gd name="T1" fmla="*/ 0 h 35"/>
                <a:gd name="T2" fmla="*/ 0 w 51"/>
                <a:gd name="T3" fmla="*/ 26 h 35"/>
                <a:gd name="T4" fmla="*/ 5 w 51"/>
                <a:gd name="T5" fmla="*/ 35 h 35"/>
                <a:gd name="T6" fmla="*/ 51 w 51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51" y="0"/>
                  </a:moveTo>
                  <a:lnTo>
                    <a:pt x="0" y="26"/>
                  </a:lnTo>
                  <a:lnTo>
                    <a:pt x="5" y="3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0" name="Line 1262"/>
            <p:cNvSpPr>
              <a:spLocks noChangeShapeType="1"/>
            </p:cNvSpPr>
            <p:nvPr/>
          </p:nvSpPr>
          <p:spPr bwMode="auto">
            <a:xfrm>
              <a:off x="3155" y="2844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1" name="Freeform 1263"/>
            <p:cNvSpPr>
              <a:spLocks/>
            </p:cNvSpPr>
            <p:nvPr/>
          </p:nvSpPr>
          <p:spPr bwMode="auto">
            <a:xfrm>
              <a:off x="3156" y="2834"/>
              <a:ext cx="41" cy="46"/>
            </a:xfrm>
            <a:custGeom>
              <a:avLst/>
              <a:gdLst>
                <a:gd name="T0" fmla="*/ 92 w 248"/>
                <a:gd name="T1" fmla="*/ 0 h 275"/>
                <a:gd name="T2" fmla="*/ 46 w 248"/>
                <a:gd name="T3" fmla="*/ 36 h 275"/>
                <a:gd name="T4" fmla="*/ 0 w 248"/>
                <a:gd name="T5" fmla="*/ 71 h 275"/>
                <a:gd name="T6" fmla="*/ 156 w 248"/>
                <a:gd name="T7" fmla="*/ 275 h 275"/>
                <a:gd name="T8" fmla="*/ 202 w 248"/>
                <a:gd name="T9" fmla="*/ 239 h 275"/>
                <a:gd name="T10" fmla="*/ 248 w 248"/>
                <a:gd name="T11" fmla="*/ 204 h 275"/>
                <a:gd name="T12" fmla="*/ 92 w 248"/>
                <a:gd name="T13" fmla="*/ 0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275"/>
                <a:gd name="T23" fmla="*/ 248 w 248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275">
                  <a:moveTo>
                    <a:pt x="92" y="0"/>
                  </a:moveTo>
                  <a:lnTo>
                    <a:pt x="46" y="36"/>
                  </a:lnTo>
                  <a:lnTo>
                    <a:pt x="0" y="71"/>
                  </a:lnTo>
                  <a:lnTo>
                    <a:pt x="156" y="275"/>
                  </a:lnTo>
                  <a:lnTo>
                    <a:pt x="202" y="239"/>
                  </a:lnTo>
                  <a:lnTo>
                    <a:pt x="248" y="20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2" name="Freeform 1264"/>
            <p:cNvSpPr>
              <a:spLocks/>
            </p:cNvSpPr>
            <p:nvPr/>
          </p:nvSpPr>
          <p:spPr bwMode="auto">
            <a:xfrm>
              <a:off x="3156" y="2834"/>
              <a:ext cx="41" cy="46"/>
            </a:xfrm>
            <a:custGeom>
              <a:avLst/>
              <a:gdLst>
                <a:gd name="T0" fmla="*/ 92 w 248"/>
                <a:gd name="T1" fmla="*/ 0 h 275"/>
                <a:gd name="T2" fmla="*/ 46 w 248"/>
                <a:gd name="T3" fmla="*/ 36 h 275"/>
                <a:gd name="T4" fmla="*/ 0 w 248"/>
                <a:gd name="T5" fmla="*/ 71 h 275"/>
                <a:gd name="T6" fmla="*/ 156 w 248"/>
                <a:gd name="T7" fmla="*/ 275 h 275"/>
                <a:gd name="T8" fmla="*/ 202 w 248"/>
                <a:gd name="T9" fmla="*/ 239 h 275"/>
                <a:gd name="T10" fmla="*/ 248 w 248"/>
                <a:gd name="T11" fmla="*/ 204 h 275"/>
                <a:gd name="T12" fmla="*/ 92 w 248"/>
                <a:gd name="T13" fmla="*/ 0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275"/>
                <a:gd name="T23" fmla="*/ 248 w 248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275">
                  <a:moveTo>
                    <a:pt x="92" y="0"/>
                  </a:moveTo>
                  <a:lnTo>
                    <a:pt x="46" y="36"/>
                  </a:lnTo>
                  <a:lnTo>
                    <a:pt x="0" y="71"/>
                  </a:lnTo>
                  <a:lnTo>
                    <a:pt x="156" y="275"/>
                  </a:lnTo>
                  <a:lnTo>
                    <a:pt x="202" y="239"/>
                  </a:lnTo>
                  <a:lnTo>
                    <a:pt x="248" y="204"/>
                  </a:lnTo>
                  <a:lnTo>
                    <a:pt x="9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3" name="Freeform 1265"/>
            <p:cNvSpPr>
              <a:spLocks/>
            </p:cNvSpPr>
            <p:nvPr/>
          </p:nvSpPr>
          <p:spPr bwMode="auto">
            <a:xfrm>
              <a:off x="3182" y="2874"/>
              <a:ext cx="7" cy="7"/>
            </a:xfrm>
            <a:custGeom>
              <a:avLst/>
              <a:gdLst>
                <a:gd name="T0" fmla="*/ 46 w 46"/>
                <a:gd name="T1" fmla="*/ 0 h 45"/>
                <a:gd name="T2" fmla="*/ 0 w 46"/>
                <a:gd name="T3" fmla="*/ 36 h 45"/>
                <a:gd name="T4" fmla="*/ 8 w 46"/>
                <a:gd name="T5" fmla="*/ 45 h 45"/>
                <a:gd name="T6" fmla="*/ 46 w 46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46" y="0"/>
                  </a:moveTo>
                  <a:lnTo>
                    <a:pt x="0" y="36"/>
                  </a:lnTo>
                  <a:lnTo>
                    <a:pt x="8" y="45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4" name="Line 1266"/>
            <p:cNvSpPr>
              <a:spLocks noChangeShapeType="1"/>
            </p:cNvSpPr>
            <p:nvPr/>
          </p:nvSpPr>
          <p:spPr bwMode="auto">
            <a:xfrm>
              <a:off x="3182" y="288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5" name="Freeform 1267"/>
            <p:cNvSpPr>
              <a:spLocks/>
            </p:cNvSpPr>
            <p:nvPr/>
          </p:nvSpPr>
          <p:spPr bwMode="auto">
            <a:xfrm>
              <a:off x="3183" y="2866"/>
              <a:ext cx="44" cy="42"/>
            </a:xfrm>
            <a:custGeom>
              <a:avLst/>
              <a:gdLst>
                <a:gd name="T0" fmla="*/ 76 w 264"/>
                <a:gd name="T1" fmla="*/ 0 h 248"/>
                <a:gd name="T2" fmla="*/ 38 w 264"/>
                <a:gd name="T3" fmla="*/ 44 h 248"/>
                <a:gd name="T4" fmla="*/ 0 w 264"/>
                <a:gd name="T5" fmla="*/ 89 h 248"/>
                <a:gd name="T6" fmla="*/ 189 w 264"/>
                <a:gd name="T7" fmla="*/ 248 h 248"/>
                <a:gd name="T8" fmla="*/ 226 w 264"/>
                <a:gd name="T9" fmla="*/ 204 h 248"/>
                <a:gd name="T10" fmla="*/ 264 w 264"/>
                <a:gd name="T11" fmla="*/ 159 h 248"/>
                <a:gd name="T12" fmla="*/ 76 w 264"/>
                <a:gd name="T13" fmla="*/ 0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4"/>
                <a:gd name="T22" fmla="*/ 0 h 248"/>
                <a:gd name="T23" fmla="*/ 264 w 264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4" h="248">
                  <a:moveTo>
                    <a:pt x="76" y="0"/>
                  </a:moveTo>
                  <a:lnTo>
                    <a:pt x="38" y="44"/>
                  </a:lnTo>
                  <a:lnTo>
                    <a:pt x="0" y="89"/>
                  </a:lnTo>
                  <a:lnTo>
                    <a:pt x="189" y="248"/>
                  </a:lnTo>
                  <a:lnTo>
                    <a:pt x="226" y="204"/>
                  </a:lnTo>
                  <a:lnTo>
                    <a:pt x="264" y="159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6" name="Freeform 1268"/>
            <p:cNvSpPr>
              <a:spLocks/>
            </p:cNvSpPr>
            <p:nvPr/>
          </p:nvSpPr>
          <p:spPr bwMode="auto">
            <a:xfrm>
              <a:off x="3183" y="2866"/>
              <a:ext cx="44" cy="42"/>
            </a:xfrm>
            <a:custGeom>
              <a:avLst/>
              <a:gdLst>
                <a:gd name="T0" fmla="*/ 76 w 264"/>
                <a:gd name="T1" fmla="*/ 0 h 248"/>
                <a:gd name="T2" fmla="*/ 38 w 264"/>
                <a:gd name="T3" fmla="*/ 44 h 248"/>
                <a:gd name="T4" fmla="*/ 0 w 264"/>
                <a:gd name="T5" fmla="*/ 89 h 248"/>
                <a:gd name="T6" fmla="*/ 189 w 264"/>
                <a:gd name="T7" fmla="*/ 248 h 248"/>
                <a:gd name="T8" fmla="*/ 226 w 264"/>
                <a:gd name="T9" fmla="*/ 204 h 248"/>
                <a:gd name="T10" fmla="*/ 264 w 264"/>
                <a:gd name="T11" fmla="*/ 159 h 248"/>
                <a:gd name="T12" fmla="*/ 76 w 264"/>
                <a:gd name="T13" fmla="*/ 0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4"/>
                <a:gd name="T22" fmla="*/ 0 h 248"/>
                <a:gd name="T23" fmla="*/ 264 w 264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4" h="248">
                  <a:moveTo>
                    <a:pt x="76" y="0"/>
                  </a:moveTo>
                  <a:lnTo>
                    <a:pt x="38" y="44"/>
                  </a:lnTo>
                  <a:lnTo>
                    <a:pt x="0" y="89"/>
                  </a:lnTo>
                  <a:lnTo>
                    <a:pt x="189" y="248"/>
                  </a:lnTo>
                  <a:lnTo>
                    <a:pt x="226" y="204"/>
                  </a:lnTo>
                  <a:lnTo>
                    <a:pt x="264" y="159"/>
                  </a:lnTo>
                  <a:lnTo>
                    <a:pt x="7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7" name="Freeform 1269"/>
            <p:cNvSpPr>
              <a:spLocks/>
            </p:cNvSpPr>
            <p:nvPr/>
          </p:nvSpPr>
          <p:spPr bwMode="auto">
            <a:xfrm>
              <a:off x="3214" y="2900"/>
              <a:ext cx="7" cy="9"/>
            </a:xfrm>
            <a:custGeom>
              <a:avLst/>
              <a:gdLst>
                <a:gd name="T0" fmla="*/ 37 w 37"/>
                <a:gd name="T1" fmla="*/ 0 h 52"/>
                <a:gd name="T2" fmla="*/ 0 w 37"/>
                <a:gd name="T3" fmla="*/ 44 h 52"/>
                <a:gd name="T4" fmla="*/ 5 w 37"/>
                <a:gd name="T5" fmla="*/ 48 h 52"/>
                <a:gd name="T6" fmla="*/ 13 w 37"/>
                <a:gd name="T7" fmla="*/ 52 h 52"/>
                <a:gd name="T8" fmla="*/ 37 w 37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52"/>
                <a:gd name="T17" fmla="*/ 37 w 37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52">
                  <a:moveTo>
                    <a:pt x="37" y="0"/>
                  </a:moveTo>
                  <a:lnTo>
                    <a:pt x="0" y="44"/>
                  </a:lnTo>
                  <a:lnTo>
                    <a:pt x="5" y="48"/>
                  </a:lnTo>
                  <a:lnTo>
                    <a:pt x="13" y="5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8" name="Freeform 1270"/>
            <p:cNvSpPr>
              <a:spLocks/>
            </p:cNvSpPr>
            <p:nvPr/>
          </p:nvSpPr>
          <p:spPr bwMode="auto">
            <a:xfrm>
              <a:off x="3214" y="2908"/>
              <a:ext cx="2" cy="1"/>
            </a:xfrm>
            <a:custGeom>
              <a:avLst/>
              <a:gdLst>
                <a:gd name="T0" fmla="*/ 0 w 13"/>
                <a:gd name="T1" fmla="*/ 0 h 8"/>
                <a:gd name="T2" fmla="*/ 5 w 13"/>
                <a:gd name="T3" fmla="*/ 4 h 8"/>
                <a:gd name="T4" fmla="*/ 13 w 13"/>
                <a:gd name="T5" fmla="*/ 8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0" y="0"/>
                  </a:moveTo>
                  <a:lnTo>
                    <a:pt x="5" y="4"/>
                  </a:lnTo>
                  <a:lnTo>
                    <a:pt x="13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9" name="Freeform 1271"/>
            <p:cNvSpPr>
              <a:spLocks/>
            </p:cNvSpPr>
            <p:nvPr/>
          </p:nvSpPr>
          <p:spPr bwMode="auto">
            <a:xfrm>
              <a:off x="3216" y="2891"/>
              <a:ext cx="45" cy="35"/>
            </a:xfrm>
            <a:custGeom>
              <a:avLst/>
              <a:gdLst>
                <a:gd name="T0" fmla="*/ 49 w 266"/>
                <a:gd name="T1" fmla="*/ 0 h 209"/>
                <a:gd name="T2" fmla="*/ 24 w 266"/>
                <a:gd name="T3" fmla="*/ 53 h 209"/>
                <a:gd name="T4" fmla="*/ 0 w 266"/>
                <a:gd name="T5" fmla="*/ 105 h 209"/>
                <a:gd name="T6" fmla="*/ 217 w 266"/>
                <a:gd name="T7" fmla="*/ 209 h 209"/>
                <a:gd name="T8" fmla="*/ 242 w 266"/>
                <a:gd name="T9" fmla="*/ 156 h 209"/>
                <a:gd name="T10" fmla="*/ 266 w 266"/>
                <a:gd name="T11" fmla="*/ 104 h 209"/>
                <a:gd name="T12" fmla="*/ 49 w 266"/>
                <a:gd name="T13" fmla="*/ 0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6"/>
                <a:gd name="T22" fmla="*/ 0 h 209"/>
                <a:gd name="T23" fmla="*/ 266 w 266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6" h="209">
                  <a:moveTo>
                    <a:pt x="49" y="0"/>
                  </a:moveTo>
                  <a:lnTo>
                    <a:pt x="24" y="53"/>
                  </a:lnTo>
                  <a:lnTo>
                    <a:pt x="0" y="105"/>
                  </a:lnTo>
                  <a:lnTo>
                    <a:pt x="217" y="209"/>
                  </a:lnTo>
                  <a:lnTo>
                    <a:pt x="242" y="156"/>
                  </a:lnTo>
                  <a:lnTo>
                    <a:pt x="266" y="10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0" name="Freeform 1272"/>
            <p:cNvSpPr>
              <a:spLocks/>
            </p:cNvSpPr>
            <p:nvPr/>
          </p:nvSpPr>
          <p:spPr bwMode="auto">
            <a:xfrm>
              <a:off x="3216" y="2891"/>
              <a:ext cx="45" cy="35"/>
            </a:xfrm>
            <a:custGeom>
              <a:avLst/>
              <a:gdLst>
                <a:gd name="T0" fmla="*/ 49 w 266"/>
                <a:gd name="T1" fmla="*/ 0 h 209"/>
                <a:gd name="T2" fmla="*/ 24 w 266"/>
                <a:gd name="T3" fmla="*/ 53 h 209"/>
                <a:gd name="T4" fmla="*/ 0 w 266"/>
                <a:gd name="T5" fmla="*/ 105 h 209"/>
                <a:gd name="T6" fmla="*/ 217 w 266"/>
                <a:gd name="T7" fmla="*/ 209 h 209"/>
                <a:gd name="T8" fmla="*/ 242 w 266"/>
                <a:gd name="T9" fmla="*/ 156 h 209"/>
                <a:gd name="T10" fmla="*/ 266 w 266"/>
                <a:gd name="T11" fmla="*/ 104 h 209"/>
                <a:gd name="T12" fmla="*/ 49 w 266"/>
                <a:gd name="T13" fmla="*/ 0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6"/>
                <a:gd name="T22" fmla="*/ 0 h 209"/>
                <a:gd name="T23" fmla="*/ 266 w 266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6" h="209">
                  <a:moveTo>
                    <a:pt x="49" y="0"/>
                  </a:moveTo>
                  <a:lnTo>
                    <a:pt x="24" y="53"/>
                  </a:lnTo>
                  <a:lnTo>
                    <a:pt x="0" y="105"/>
                  </a:lnTo>
                  <a:lnTo>
                    <a:pt x="217" y="209"/>
                  </a:lnTo>
                  <a:lnTo>
                    <a:pt x="242" y="156"/>
                  </a:lnTo>
                  <a:lnTo>
                    <a:pt x="266" y="104"/>
                  </a:lnTo>
                  <a:lnTo>
                    <a:pt x="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1" name="Freeform 1273"/>
            <p:cNvSpPr>
              <a:spLocks/>
            </p:cNvSpPr>
            <p:nvPr/>
          </p:nvSpPr>
          <p:spPr bwMode="auto">
            <a:xfrm>
              <a:off x="3253" y="2917"/>
              <a:ext cx="4" cy="10"/>
            </a:xfrm>
            <a:custGeom>
              <a:avLst/>
              <a:gdLst>
                <a:gd name="T0" fmla="*/ 25 w 25"/>
                <a:gd name="T1" fmla="*/ 0 h 57"/>
                <a:gd name="T2" fmla="*/ 0 w 25"/>
                <a:gd name="T3" fmla="*/ 53 h 57"/>
                <a:gd name="T4" fmla="*/ 6 w 25"/>
                <a:gd name="T5" fmla="*/ 55 h 57"/>
                <a:gd name="T6" fmla="*/ 16 w 25"/>
                <a:gd name="T7" fmla="*/ 57 h 57"/>
                <a:gd name="T8" fmla="*/ 25 w 25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57"/>
                <a:gd name="T17" fmla="*/ 25 w 2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57">
                  <a:moveTo>
                    <a:pt x="25" y="0"/>
                  </a:moveTo>
                  <a:lnTo>
                    <a:pt x="0" y="53"/>
                  </a:lnTo>
                  <a:lnTo>
                    <a:pt x="6" y="55"/>
                  </a:lnTo>
                  <a:lnTo>
                    <a:pt x="16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2" name="Freeform 1274"/>
            <p:cNvSpPr>
              <a:spLocks/>
            </p:cNvSpPr>
            <p:nvPr/>
          </p:nvSpPr>
          <p:spPr bwMode="auto">
            <a:xfrm>
              <a:off x="3253" y="2926"/>
              <a:ext cx="2" cy="1"/>
            </a:xfrm>
            <a:custGeom>
              <a:avLst/>
              <a:gdLst>
                <a:gd name="T0" fmla="*/ 0 w 16"/>
                <a:gd name="T1" fmla="*/ 0 h 4"/>
                <a:gd name="T2" fmla="*/ 6 w 16"/>
                <a:gd name="T3" fmla="*/ 2 h 4"/>
                <a:gd name="T4" fmla="*/ 16 w 16"/>
                <a:gd name="T5" fmla="*/ 4 h 4"/>
                <a:gd name="T6" fmla="*/ 0 60000 65536"/>
                <a:gd name="T7" fmla="*/ 0 60000 65536"/>
                <a:gd name="T8" fmla="*/ 0 60000 65536"/>
                <a:gd name="T9" fmla="*/ 0 w 16"/>
                <a:gd name="T10" fmla="*/ 0 h 4"/>
                <a:gd name="T11" fmla="*/ 16 w 16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4">
                  <a:moveTo>
                    <a:pt x="0" y="0"/>
                  </a:moveTo>
                  <a:lnTo>
                    <a:pt x="6" y="2"/>
                  </a:lnTo>
                  <a:lnTo>
                    <a:pt x="16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3" name="Freeform 1275"/>
            <p:cNvSpPr>
              <a:spLocks/>
            </p:cNvSpPr>
            <p:nvPr/>
          </p:nvSpPr>
          <p:spPr bwMode="auto">
            <a:xfrm>
              <a:off x="3255" y="2908"/>
              <a:ext cx="42" cy="25"/>
            </a:xfrm>
            <a:custGeom>
              <a:avLst/>
              <a:gdLst>
                <a:gd name="T0" fmla="*/ 18 w 253"/>
                <a:gd name="T1" fmla="*/ 0 h 151"/>
                <a:gd name="T2" fmla="*/ 9 w 253"/>
                <a:gd name="T3" fmla="*/ 57 h 151"/>
                <a:gd name="T4" fmla="*/ 0 w 253"/>
                <a:gd name="T5" fmla="*/ 114 h 151"/>
                <a:gd name="T6" fmla="*/ 235 w 253"/>
                <a:gd name="T7" fmla="*/ 151 h 151"/>
                <a:gd name="T8" fmla="*/ 244 w 253"/>
                <a:gd name="T9" fmla="*/ 94 h 151"/>
                <a:gd name="T10" fmla="*/ 253 w 253"/>
                <a:gd name="T11" fmla="*/ 37 h 151"/>
                <a:gd name="T12" fmla="*/ 18 w 253"/>
                <a:gd name="T13" fmla="*/ 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1"/>
                <a:gd name="T23" fmla="*/ 253 w 253"/>
                <a:gd name="T24" fmla="*/ 151 h 1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1">
                  <a:moveTo>
                    <a:pt x="18" y="0"/>
                  </a:moveTo>
                  <a:lnTo>
                    <a:pt x="9" y="57"/>
                  </a:lnTo>
                  <a:lnTo>
                    <a:pt x="0" y="114"/>
                  </a:lnTo>
                  <a:lnTo>
                    <a:pt x="235" y="151"/>
                  </a:lnTo>
                  <a:lnTo>
                    <a:pt x="244" y="94"/>
                  </a:lnTo>
                  <a:lnTo>
                    <a:pt x="253" y="3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4" name="Freeform 1276"/>
            <p:cNvSpPr>
              <a:spLocks/>
            </p:cNvSpPr>
            <p:nvPr/>
          </p:nvSpPr>
          <p:spPr bwMode="auto">
            <a:xfrm>
              <a:off x="3255" y="2908"/>
              <a:ext cx="42" cy="25"/>
            </a:xfrm>
            <a:custGeom>
              <a:avLst/>
              <a:gdLst>
                <a:gd name="T0" fmla="*/ 18 w 253"/>
                <a:gd name="T1" fmla="*/ 0 h 151"/>
                <a:gd name="T2" fmla="*/ 9 w 253"/>
                <a:gd name="T3" fmla="*/ 57 h 151"/>
                <a:gd name="T4" fmla="*/ 0 w 253"/>
                <a:gd name="T5" fmla="*/ 114 h 151"/>
                <a:gd name="T6" fmla="*/ 235 w 253"/>
                <a:gd name="T7" fmla="*/ 151 h 151"/>
                <a:gd name="T8" fmla="*/ 244 w 253"/>
                <a:gd name="T9" fmla="*/ 94 h 151"/>
                <a:gd name="T10" fmla="*/ 253 w 253"/>
                <a:gd name="T11" fmla="*/ 37 h 151"/>
                <a:gd name="T12" fmla="*/ 18 w 253"/>
                <a:gd name="T13" fmla="*/ 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1"/>
                <a:gd name="T23" fmla="*/ 253 w 253"/>
                <a:gd name="T24" fmla="*/ 151 h 1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1">
                  <a:moveTo>
                    <a:pt x="18" y="0"/>
                  </a:moveTo>
                  <a:lnTo>
                    <a:pt x="9" y="57"/>
                  </a:lnTo>
                  <a:lnTo>
                    <a:pt x="0" y="114"/>
                  </a:lnTo>
                  <a:lnTo>
                    <a:pt x="235" y="151"/>
                  </a:lnTo>
                  <a:lnTo>
                    <a:pt x="244" y="94"/>
                  </a:lnTo>
                  <a:lnTo>
                    <a:pt x="253" y="37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5" name="Freeform 1277"/>
            <p:cNvSpPr>
              <a:spLocks/>
            </p:cNvSpPr>
            <p:nvPr/>
          </p:nvSpPr>
          <p:spPr bwMode="auto">
            <a:xfrm>
              <a:off x="3294" y="2923"/>
              <a:ext cx="3" cy="10"/>
            </a:xfrm>
            <a:custGeom>
              <a:avLst/>
              <a:gdLst>
                <a:gd name="T0" fmla="*/ 9 w 18"/>
                <a:gd name="T1" fmla="*/ 0 h 58"/>
                <a:gd name="T2" fmla="*/ 0 w 18"/>
                <a:gd name="T3" fmla="*/ 57 h 58"/>
                <a:gd name="T4" fmla="*/ 6 w 18"/>
                <a:gd name="T5" fmla="*/ 58 h 58"/>
                <a:gd name="T6" fmla="*/ 18 w 18"/>
                <a:gd name="T7" fmla="*/ 57 h 58"/>
                <a:gd name="T8" fmla="*/ 9 w 18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8"/>
                <a:gd name="T17" fmla="*/ 18 w 1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8">
                  <a:moveTo>
                    <a:pt x="9" y="0"/>
                  </a:moveTo>
                  <a:lnTo>
                    <a:pt x="0" y="57"/>
                  </a:lnTo>
                  <a:lnTo>
                    <a:pt x="6" y="58"/>
                  </a:lnTo>
                  <a:lnTo>
                    <a:pt x="18" y="5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6" name="Freeform 1278"/>
            <p:cNvSpPr>
              <a:spLocks/>
            </p:cNvSpPr>
            <p:nvPr/>
          </p:nvSpPr>
          <p:spPr bwMode="auto">
            <a:xfrm>
              <a:off x="3294" y="2933"/>
              <a:ext cx="3" cy="1"/>
            </a:xfrm>
            <a:custGeom>
              <a:avLst/>
              <a:gdLst>
                <a:gd name="T0" fmla="*/ 0 w 18"/>
                <a:gd name="T1" fmla="*/ 0 h 1"/>
                <a:gd name="T2" fmla="*/ 6 w 18"/>
                <a:gd name="T3" fmla="*/ 1 h 1"/>
                <a:gd name="T4" fmla="*/ 18 w 18"/>
                <a:gd name="T5" fmla="*/ 0 h 1"/>
                <a:gd name="T6" fmla="*/ 0 60000 65536"/>
                <a:gd name="T7" fmla="*/ 0 60000 65536"/>
                <a:gd name="T8" fmla="*/ 0 60000 65536"/>
                <a:gd name="T9" fmla="*/ 0 w 18"/>
                <a:gd name="T10" fmla="*/ 0 h 1"/>
                <a:gd name="T11" fmla="*/ 18 w 1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">
                  <a:moveTo>
                    <a:pt x="0" y="0"/>
                  </a:moveTo>
                  <a:lnTo>
                    <a:pt x="6" y="1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7" name="Freeform 1279"/>
            <p:cNvSpPr>
              <a:spLocks/>
            </p:cNvSpPr>
            <p:nvPr/>
          </p:nvSpPr>
          <p:spPr bwMode="auto">
            <a:xfrm>
              <a:off x="3294" y="2908"/>
              <a:ext cx="43" cy="25"/>
            </a:xfrm>
            <a:custGeom>
              <a:avLst/>
              <a:gdLst>
                <a:gd name="T0" fmla="*/ 0 w 253"/>
                <a:gd name="T1" fmla="*/ 37 h 151"/>
                <a:gd name="T2" fmla="*/ 9 w 253"/>
                <a:gd name="T3" fmla="*/ 94 h 151"/>
                <a:gd name="T4" fmla="*/ 18 w 253"/>
                <a:gd name="T5" fmla="*/ 151 h 151"/>
                <a:gd name="T6" fmla="*/ 253 w 253"/>
                <a:gd name="T7" fmla="*/ 114 h 151"/>
                <a:gd name="T8" fmla="*/ 244 w 253"/>
                <a:gd name="T9" fmla="*/ 57 h 151"/>
                <a:gd name="T10" fmla="*/ 235 w 253"/>
                <a:gd name="T11" fmla="*/ 0 h 151"/>
                <a:gd name="T12" fmla="*/ 0 w 253"/>
                <a:gd name="T13" fmla="*/ 37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1"/>
                <a:gd name="T23" fmla="*/ 253 w 253"/>
                <a:gd name="T24" fmla="*/ 151 h 1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1">
                  <a:moveTo>
                    <a:pt x="0" y="37"/>
                  </a:moveTo>
                  <a:lnTo>
                    <a:pt x="9" y="94"/>
                  </a:lnTo>
                  <a:lnTo>
                    <a:pt x="18" y="151"/>
                  </a:lnTo>
                  <a:lnTo>
                    <a:pt x="253" y="114"/>
                  </a:lnTo>
                  <a:lnTo>
                    <a:pt x="244" y="57"/>
                  </a:lnTo>
                  <a:lnTo>
                    <a:pt x="235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8" name="Freeform 1280"/>
            <p:cNvSpPr>
              <a:spLocks/>
            </p:cNvSpPr>
            <p:nvPr/>
          </p:nvSpPr>
          <p:spPr bwMode="auto">
            <a:xfrm>
              <a:off x="3294" y="2908"/>
              <a:ext cx="43" cy="25"/>
            </a:xfrm>
            <a:custGeom>
              <a:avLst/>
              <a:gdLst>
                <a:gd name="T0" fmla="*/ 0 w 253"/>
                <a:gd name="T1" fmla="*/ 37 h 151"/>
                <a:gd name="T2" fmla="*/ 9 w 253"/>
                <a:gd name="T3" fmla="*/ 94 h 151"/>
                <a:gd name="T4" fmla="*/ 18 w 253"/>
                <a:gd name="T5" fmla="*/ 151 h 151"/>
                <a:gd name="T6" fmla="*/ 253 w 253"/>
                <a:gd name="T7" fmla="*/ 114 h 151"/>
                <a:gd name="T8" fmla="*/ 244 w 253"/>
                <a:gd name="T9" fmla="*/ 57 h 151"/>
                <a:gd name="T10" fmla="*/ 235 w 253"/>
                <a:gd name="T11" fmla="*/ 0 h 151"/>
                <a:gd name="T12" fmla="*/ 0 w 253"/>
                <a:gd name="T13" fmla="*/ 37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1"/>
                <a:gd name="T23" fmla="*/ 253 w 253"/>
                <a:gd name="T24" fmla="*/ 151 h 1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1">
                  <a:moveTo>
                    <a:pt x="0" y="37"/>
                  </a:moveTo>
                  <a:lnTo>
                    <a:pt x="9" y="94"/>
                  </a:lnTo>
                  <a:lnTo>
                    <a:pt x="18" y="151"/>
                  </a:lnTo>
                  <a:lnTo>
                    <a:pt x="253" y="114"/>
                  </a:lnTo>
                  <a:lnTo>
                    <a:pt x="244" y="57"/>
                  </a:lnTo>
                  <a:lnTo>
                    <a:pt x="235" y="0"/>
                  </a:lnTo>
                  <a:lnTo>
                    <a:pt x="0" y="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9" name="Freeform 1281"/>
            <p:cNvSpPr>
              <a:spLocks/>
            </p:cNvSpPr>
            <p:nvPr/>
          </p:nvSpPr>
          <p:spPr bwMode="auto">
            <a:xfrm>
              <a:off x="3335" y="2917"/>
              <a:ext cx="4" cy="10"/>
            </a:xfrm>
            <a:custGeom>
              <a:avLst/>
              <a:gdLst>
                <a:gd name="T0" fmla="*/ 0 w 24"/>
                <a:gd name="T1" fmla="*/ 0 h 57"/>
                <a:gd name="T2" fmla="*/ 9 w 24"/>
                <a:gd name="T3" fmla="*/ 57 h 57"/>
                <a:gd name="T4" fmla="*/ 15 w 24"/>
                <a:gd name="T5" fmla="*/ 56 h 57"/>
                <a:gd name="T6" fmla="*/ 24 w 24"/>
                <a:gd name="T7" fmla="*/ 53 h 57"/>
                <a:gd name="T8" fmla="*/ 0 w 24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57"/>
                <a:gd name="T17" fmla="*/ 24 w 24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57">
                  <a:moveTo>
                    <a:pt x="0" y="0"/>
                  </a:moveTo>
                  <a:lnTo>
                    <a:pt x="9" y="57"/>
                  </a:lnTo>
                  <a:lnTo>
                    <a:pt x="15" y="56"/>
                  </a:lnTo>
                  <a:lnTo>
                    <a:pt x="24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0" name="Freeform 1282"/>
            <p:cNvSpPr>
              <a:spLocks/>
            </p:cNvSpPr>
            <p:nvPr/>
          </p:nvSpPr>
          <p:spPr bwMode="auto">
            <a:xfrm>
              <a:off x="3337" y="2926"/>
              <a:ext cx="2" cy="1"/>
            </a:xfrm>
            <a:custGeom>
              <a:avLst/>
              <a:gdLst>
                <a:gd name="T0" fmla="*/ 0 w 15"/>
                <a:gd name="T1" fmla="*/ 4 h 4"/>
                <a:gd name="T2" fmla="*/ 6 w 15"/>
                <a:gd name="T3" fmla="*/ 3 h 4"/>
                <a:gd name="T4" fmla="*/ 15 w 15"/>
                <a:gd name="T5" fmla="*/ 0 h 4"/>
                <a:gd name="T6" fmla="*/ 0 60000 65536"/>
                <a:gd name="T7" fmla="*/ 0 60000 65536"/>
                <a:gd name="T8" fmla="*/ 0 60000 65536"/>
                <a:gd name="T9" fmla="*/ 0 w 15"/>
                <a:gd name="T10" fmla="*/ 0 h 4"/>
                <a:gd name="T11" fmla="*/ 15 w 15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4">
                  <a:moveTo>
                    <a:pt x="0" y="4"/>
                  </a:moveTo>
                  <a:lnTo>
                    <a:pt x="6" y="3"/>
                  </a:lnTo>
                  <a:lnTo>
                    <a:pt x="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1" name="Freeform 1283"/>
            <p:cNvSpPr>
              <a:spLocks/>
            </p:cNvSpPr>
            <p:nvPr/>
          </p:nvSpPr>
          <p:spPr bwMode="auto">
            <a:xfrm>
              <a:off x="3331" y="2891"/>
              <a:ext cx="44" cy="35"/>
            </a:xfrm>
            <a:custGeom>
              <a:avLst/>
              <a:gdLst>
                <a:gd name="T0" fmla="*/ 0 w 265"/>
                <a:gd name="T1" fmla="*/ 104 h 209"/>
                <a:gd name="T2" fmla="*/ 25 w 265"/>
                <a:gd name="T3" fmla="*/ 156 h 209"/>
                <a:gd name="T4" fmla="*/ 49 w 265"/>
                <a:gd name="T5" fmla="*/ 209 h 209"/>
                <a:gd name="T6" fmla="*/ 265 w 265"/>
                <a:gd name="T7" fmla="*/ 105 h 209"/>
                <a:gd name="T8" fmla="*/ 241 w 265"/>
                <a:gd name="T9" fmla="*/ 53 h 209"/>
                <a:gd name="T10" fmla="*/ 216 w 265"/>
                <a:gd name="T11" fmla="*/ 0 h 209"/>
                <a:gd name="T12" fmla="*/ 0 w 265"/>
                <a:gd name="T13" fmla="*/ 104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5"/>
                <a:gd name="T22" fmla="*/ 0 h 209"/>
                <a:gd name="T23" fmla="*/ 265 w 265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5" h="209">
                  <a:moveTo>
                    <a:pt x="0" y="104"/>
                  </a:moveTo>
                  <a:lnTo>
                    <a:pt x="25" y="156"/>
                  </a:lnTo>
                  <a:lnTo>
                    <a:pt x="49" y="209"/>
                  </a:lnTo>
                  <a:lnTo>
                    <a:pt x="265" y="105"/>
                  </a:lnTo>
                  <a:lnTo>
                    <a:pt x="241" y="53"/>
                  </a:lnTo>
                  <a:lnTo>
                    <a:pt x="216" y="0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2" name="Freeform 1284"/>
            <p:cNvSpPr>
              <a:spLocks/>
            </p:cNvSpPr>
            <p:nvPr/>
          </p:nvSpPr>
          <p:spPr bwMode="auto">
            <a:xfrm>
              <a:off x="3331" y="2891"/>
              <a:ext cx="44" cy="35"/>
            </a:xfrm>
            <a:custGeom>
              <a:avLst/>
              <a:gdLst>
                <a:gd name="T0" fmla="*/ 0 w 265"/>
                <a:gd name="T1" fmla="*/ 104 h 209"/>
                <a:gd name="T2" fmla="*/ 25 w 265"/>
                <a:gd name="T3" fmla="*/ 156 h 209"/>
                <a:gd name="T4" fmla="*/ 49 w 265"/>
                <a:gd name="T5" fmla="*/ 209 h 209"/>
                <a:gd name="T6" fmla="*/ 265 w 265"/>
                <a:gd name="T7" fmla="*/ 105 h 209"/>
                <a:gd name="T8" fmla="*/ 241 w 265"/>
                <a:gd name="T9" fmla="*/ 53 h 209"/>
                <a:gd name="T10" fmla="*/ 216 w 265"/>
                <a:gd name="T11" fmla="*/ 0 h 209"/>
                <a:gd name="T12" fmla="*/ 0 w 265"/>
                <a:gd name="T13" fmla="*/ 104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5"/>
                <a:gd name="T22" fmla="*/ 0 h 209"/>
                <a:gd name="T23" fmla="*/ 265 w 265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5" h="209">
                  <a:moveTo>
                    <a:pt x="0" y="104"/>
                  </a:moveTo>
                  <a:lnTo>
                    <a:pt x="25" y="156"/>
                  </a:lnTo>
                  <a:lnTo>
                    <a:pt x="49" y="209"/>
                  </a:lnTo>
                  <a:lnTo>
                    <a:pt x="265" y="105"/>
                  </a:lnTo>
                  <a:lnTo>
                    <a:pt x="241" y="53"/>
                  </a:lnTo>
                  <a:lnTo>
                    <a:pt x="216" y="0"/>
                  </a:lnTo>
                  <a:lnTo>
                    <a:pt x="0" y="1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3" name="Freeform 1285"/>
            <p:cNvSpPr>
              <a:spLocks/>
            </p:cNvSpPr>
            <p:nvPr/>
          </p:nvSpPr>
          <p:spPr bwMode="auto">
            <a:xfrm>
              <a:off x="3371" y="2900"/>
              <a:ext cx="6" cy="9"/>
            </a:xfrm>
            <a:custGeom>
              <a:avLst/>
              <a:gdLst>
                <a:gd name="T0" fmla="*/ 0 w 38"/>
                <a:gd name="T1" fmla="*/ 0 h 52"/>
                <a:gd name="T2" fmla="*/ 24 w 38"/>
                <a:gd name="T3" fmla="*/ 52 h 52"/>
                <a:gd name="T4" fmla="*/ 31 w 38"/>
                <a:gd name="T5" fmla="*/ 49 h 52"/>
                <a:gd name="T6" fmla="*/ 38 w 38"/>
                <a:gd name="T7" fmla="*/ 44 h 52"/>
                <a:gd name="T8" fmla="*/ 0 w 38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2"/>
                <a:gd name="T17" fmla="*/ 38 w 3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2">
                  <a:moveTo>
                    <a:pt x="0" y="0"/>
                  </a:moveTo>
                  <a:lnTo>
                    <a:pt x="24" y="52"/>
                  </a:lnTo>
                  <a:lnTo>
                    <a:pt x="31" y="49"/>
                  </a:lnTo>
                  <a:lnTo>
                    <a:pt x="38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4" name="Freeform 1286"/>
            <p:cNvSpPr>
              <a:spLocks/>
            </p:cNvSpPr>
            <p:nvPr/>
          </p:nvSpPr>
          <p:spPr bwMode="auto">
            <a:xfrm>
              <a:off x="3375" y="2908"/>
              <a:ext cx="2" cy="1"/>
            </a:xfrm>
            <a:custGeom>
              <a:avLst/>
              <a:gdLst>
                <a:gd name="T0" fmla="*/ 0 w 14"/>
                <a:gd name="T1" fmla="*/ 8 h 8"/>
                <a:gd name="T2" fmla="*/ 7 w 14"/>
                <a:gd name="T3" fmla="*/ 5 h 8"/>
                <a:gd name="T4" fmla="*/ 14 w 14"/>
                <a:gd name="T5" fmla="*/ 0 h 8"/>
                <a:gd name="T6" fmla="*/ 0 60000 65536"/>
                <a:gd name="T7" fmla="*/ 0 60000 65536"/>
                <a:gd name="T8" fmla="*/ 0 60000 65536"/>
                <a:gd name="T9" fmla="*/ 0 w 14"/>
                <a:gd name="T10" fmla="*/ 0 h 8"/>
                <a:gd name="T11" fmla="*/ 14 w 14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8">
                  <a:moveTo>
                    <a:pt x="0" y="8"/>
                  </a:moveTo>
                  <a:lnTo>
                    <a:pt x="7" y="5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5" name="Freeform 1287"/>
            <p:cNvSpPr>
              <a:spLocks/>
            </p:cNvSpPr>
            <p:nvPr/>
          </p:nvSpPr>
          <p:spPr bwMode="auto">
            <a:xfrm>
              <a:off x="3365" y="2866"/>
              <a:ext cx="44" cy="42"/>
            </a:xfrm>
            <a:custGeom>
              <a:avLst/>
              <a:gdLst>
                <a:gd name="T0" fmla="*/ 0 w 264"/>
                <a:gd name="T1" fmla="*/ 159 h 248"/>
                <a:gd name="T2" fmla="*/ 38 w 264"/>
                <a:gd name="T3" fmla="*/ 204 h 248"/>
                <a:gd name="T4" fmla="*/ 76 w 264"/>
                <a:gd name="T5" fmla="*/ 248 h 248"/>
                <a:gd name="T6" fmla="*/ 264 w 264"/>
                <a:gd name="T7" fmla="*/ 89 h 248"/>
                <a:gd name="T8" fmla="*/ 226 w 264"/>
                <a:gd name="T9" fmla="*/ 44 h 248"/>
                <a:gd name="T10" fmla="*/ 188 w 264"/>
                <a:gd name="T11" fmla="*/ 0 h 248"/>
                <a:gd name="T12" fmla="*/ 0 w 264"/>
                <a:gd name="T13" fmla="*/ 159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4"/>
                <a:gd name="T22" fmla="*/ 0 h 248"/>
                <a:gd name="T23" fmla="*/ 264 w 264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4" h="248">
                  <a:moveTo>
                    <a:pt x="0" y="159"/>
                  </a:moveTo>
                  <a:lnTo>
                    <a:pt x="38" y="204"/>
                  </a:lnTo>
                  <a:lnTo>
                    <a:pt x="76" y="248"/>
                  </a:lnTo>
                  <a:lnTo>
                    <a:pt x="264" y="89"/>
                  </a:lnTo>
                  <a:lnTo>
                    <a:pt x="226" y="44"/>
                  </a:lnTo>
                  <a:lnTo>
                    <a:pt x="188" y="0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6" name="Freeform 1288"/>
            <p:cNvSpPr>
              <a:spLocks/>
            </p:cNvSpPr>
            <p:nvPr/>
          </p:nvSpPr>
          <p:spPr bwMode="auto">
            <a:xfrm>
              <a:off x="3365" y="2866"/>
              <a:ext cx="44" cy="42"/>
            </a:xfrm>
            <a:custGeom>
              <a:avLst/>
              <a:gdLst>
                <a:gd name="T0" fmla="*/ 0 w 264"/>
                <a:gd name="T1" fmla="*/ 159 h 248"/>
                <a:gd name="T2" fmla="*/ 38 w 264"/>
                <a:gd name="T3" fmla="*/ 204 h 248"/>
                <a:gd name="T4" fmla="*/ 76 w 264"/>
                <a:gd name="T5" fmla="*/ 248 h 248"/>
                <a:gd name="T6" fmla="*/ 264 w 264"/>
                <a:gd name="T7" fmla="*/ 89 h 248"/>
                <a:gd name="T8" fmla="*/ 226 w 264"/>
                <a:gd name="T9" fmla="*/ 44 h 248"/>
                <a:gd name="T10" fmla="*/ 188 w 264"/>
                <a:gd name="T11" fmla="*/ 0 h 248"/>
                <a:gd name="T12" fmla="*/ 0 w 264"/>
                <a:gd name="T13" fmla="*/ 159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4"/>
                <a:gd name="T22" fmla="*/ 0 h 248"/>
                <a:gd name="T23" fmla="*/ 264 w 264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4" h="248">
                  <a:moveTo>
                    <a:pt x="0" y="159"/>
                  </a:moveTo>
                  <a:lnTo>
                    <a:pt x="38" y="204"/>
                  </a:lnTo>
                  <a:lnTo>
                    <a:pt x="76" y="248"/>
                  </a:lnTo>
                  <a:lnTo>
                    <a:pt x="264" y="89"/>
                  </a:lnTo>
                  <a:lnTo>
                    <a:pt x="226" y="44"/>
                  </a:lnTo>
                  <a:lnTo>
                    <a:pt x="188" y="0"/>
                  </a:lnTo>
                  <a:lnTo>
                    <a:pt x="0" y="15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7" name="Freeform 1289"/>
            <p:cNvSpPr>
              <a:spLocks/>
            </p:cNvSpPr>
            <p:nvPr/>
          </p:nvSpPr>
          <p:spPr bwMode="auto">
            <a:xfrm>
              <a:off x="3403" y="2874"/>
              <a:ext cx="7" cy="7"/>
            </a:xfrm>
            <a:custGeom>
              <a:avLst/>
              <a:gdLst>
                <a:gd name="T0" fmla="*/ 0 w 46"/>
                <a:gd name="T1" fmla="*/ 0 h 45"/>
                <a:gd name="T2" fmla="*/ 38 w 46"/>
                <a:gd name="T3" fmla="*/ 45 h 45"/>
                <a:gd name="T4" fmla="*/ 46 w 46"/>
                <a:gd name="T5" fmla="*/ 36 h 45"/>
                <a:gd name="T6" fmla="*/ 0 w 46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0" y="0"/>
                  </a:moveTo>
                  <a:lnTo>
                    <a:pt x="38" y="45"/>
                  </a:lnTo>
                  <a:lnTo>
                    <a:pt x="4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8" name="Line 1290"/>
            <p:cNvSpPr>
              <a:spLocks noChangeShapeType="1"/>
            </p:cNvSpPr>
            <p:nvPr/>
          </p:nvSpPr>
          <p:spPr bwMode="auto">
            <a:xfrm flipV="1">
              <a:off x="3409" y="288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9" name="Freeform 1291"/>
            <p:cNvSpPr>
              <a:spLocks/>
            </p:cNvSpPr>
            <p:nvPr/>
          </p:nvSpPr>
          <p:spPr bwMode="auto">
            <a:xfrm>
              <a:off x="3395" y="2834"/>
              <a:ext cx="41" cy="46"/>
            </a:xfrm>
            <a:custGeom>
              <a:avLst/>
              <a:gdLst>
                <a:gd name="T0" fmla="*/ 0 w 248"/>
                <a:gd name="T1" fmla="*/ 204 h 275"/>
                <a:gd name="T2" fmla="*/ 45 w 248"/>
                <a:gd name="T3" fmla="*/ 239 h 275"/>
                <a:gd name="T4" fmla="*/ 91 w 248"/>
                <a:gd name="T5" fmla="*/ 275 h 275"/>
                <a:gd name="T6" fmla="*/ 248 w 248"/>
                <a:gd name="T7" fmla="*/ 71 h 275"/>
                <a:gd name="T8" fmla="*/ 202 w 248"/>
                <a:gd name="T9" fmla="*/ 36 h 275"/>
                <a:gd name="T10" fmla="*/ 157 w 248"/>
                <a:gd name="T11" fmla="*/ 0 h 275"/>
                <a:gd name="T12" fmla="*/ 0 w 248"/>
                <a:gd name="T13" fmla="*/ 204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275"/>
                <a:gd name="T23" fmla="*/ 248 w 248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275">
                  <a:moveTo>
                    <a:pt x="0" y="204"/>
                  </a:moveTo>
                  <a:lnTo>
                    <a:pt x="45" y="239"/>
                  </a:lnTo>
                  <a:lnTo>
                    <a:pt x="91" y="275"/>
                  </a:lnTo>
                  <a:lnTo>
                    <a:pt x="248" y="71"/>
                  </a:lnTo>
                  <a:lnTo>
                    <a:pt x="202" y="36"/>
                  </a:lnTo>
                  <a:lnTo>
                    <a:pt x="157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0" name="Freeform 1292"/>
            <p:cNvSpPr>
              <a:spLocks/>
            </p:cNvSpPr>
            <p:nvPr/>
          </p:nvSpPr>
          <p:spPr bwMode="auto">
            <a:xfrm>
              <a:off x="3395" y="2834"/>
              <a:ext cx="41" cy="46"/>
            </a:xfrm>
            <a:custGeom>
              <a:avLst/>
              <a:gdLst>
                <a:gd name="T0" fmla="*/ 0 w 248"/>
                <a:gd name="T1" fmla="*/ 204 h 275"/>
                <a:gd name="T2" fmla="*/ 45 w 248"/>
                <a:gd name="T3" fmla="*/ 239 h 275"/>
                <a:gd name="T4" fmla="*/ 91 w 248"/>
                <a:gd name="T5" fmla="*/ 275 h 275"/>
                <a:gd name="T6" fmla="*/ 248 w 248"/>
                <a:gd name="T7" fmla="*/ 71 h 275"/>
                <a:gd name="T8" fmla="*/ 202 w 248"/>
                <a:gd name="T9" fmla="*/ 36 h 275"/>
                <a:gd name="T10" fmla="*/ 157 w 248"/>
                <a:gd name="T11" fmla="*/ 0 h 275"/>
                <a:gd name="T12" fmla="*/ 0 w 248"/>
                <a:gd name="T13" fmla="*/ 204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275"/>
                <a:gd name="T23" fmla="*/ 248 w 248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275">
                  <a:moveTo>
                    <a:pt x="0" y="204"/>
                  </a:moveTo>
                  <a:lnTo>
                    <a:pt x="45" y="239"/>
                  </a:lnTo>
                  <a:lnTo>
                    <a:pt x="91" y="275"/>
                  </a:lnTo>
                  <a:lnTo>
                    <a:pt x="248" y="71"/>
                  </a:lnTo>
                  <a:lnTo>
                    <a:pt x="202" y="36"/>
                  </a:lnTo>
                  <a:lnTo>
                    <a:pt x="157" y="0"/>
                  </a:lnTo>
                  <a:lnTo>
                    <a:pt x="0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1" name="Freeform 1293"/>
            <p:cNvSpPr>
              <a:spLocks/>
            </p:cNvSpPr>
            <p:nvPr/>
          </p:nvSpPr>
          <p:spPr bwMode="auto">
            <a:xfrm>
              <a:off x="3429" y="2840"/>
              <a:ext cx="8" cy="6"/>
            </a:xfrm>
            <a:custGeom>
              <a:avLst/>
              <a:gdLst>
                <a:gd name="T0" fmla="*/ 0 w 52"/>
                <a:gd name="T1" fmla="*/ 0 h 35"/>
                <a:gd name="T2" fmla="*/ 46 w 52"/>
                <a:gd name="T3" fmla="*/ 35 h 35"/>
                <a:gd name="T4" fmla="*/ 52 w 52"/>
                <a:gd name="T5" fmla="*/ 26 h 35"/>
                <a:gd name="T6" fmla="*/ 0 w 52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5"/>
                <a:gd name="T14" fmla="*/ 52 w 52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5">
                  <a:moveTo>
                    <a:pt x="0" y="0"/>
                  </a:moveTo>
                  <a:lnTo>
                    <a:pt x="46" y="35"/>
                  </a:lnTo>
                  <a:lnTo>
                    <a:pt x="52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2" name="Line 1294"/>
            <p:cNvSpPr>
              <a:spLocks noChangeShapeType="1"/>
            </p:cNvSpPr>
            <p:nvPr/>
          </p:nvSpPr>
          <p:spPr bwMode="auto">
            <a:xfrm flipV="1">
              <a:off x="3436" y="2844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3" name="Freeform 1295"/>
            <p:cNvSpPr>
              <a:spLocks/>
            </p:cNvSpPr>
            <p:nvPr/>
          </p:nvSpPr>
          <p:spPr bwMode="auto">
            <a:xfrm>
              <a:off x="3420" y="2795"/>
              <a:ext cx="38" cy="49"/>
            </a:xfrm>
            <a:custGeom>
              <a:avLst/>
              <a:gdLst>
                <a:gd name="T0" fmla="*/ 0 w 225"/>
                <a:gd name="T1" fmla="*/ 238 h 291"/>
                <a:gd name="T2" fmla="*/ 51 w 225"/>
                <a:gd name="T3" fmla="*/ 265 h 291"/>
                <a:gd name="T4" fmla="*/ 103 w 225"/>
                <a:gd name="T5" fmla="*/ 291 h 291"/>
                <a:gd name="T6" fmla="*/ 225 w 225"/>
                <a:gd name="T7" fmla="*/ 53 h 291"/>
                <a:gd name="T8" fmla="*/ 174 w 225"/>
                <a:gd name="T9" fmla="*/ 26 h 291"/>
                <a:gd name="T10" fmla="*/ 123 w 225"/>
                <a:gd name="T11" fmla="*/ 0 h 291"/>
                <a:gd name="T12" fmla="*/ 0 w 225"/>
                <a:gd name="T13" fmla="*/ 238 h 2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91"/>
                <a:gd name="T23" fmla="*/ 225 w 225"/>
                <a:gd name="T24" fmla="*/ 291 h 2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91">
                  <a:moveTo>
                    <a:pt x="0" y="238"/>
                  </a:moveTo>
                  <a:lnTo>
                    <a:pt x="51" y="265"/>
                  </a:lnTo>
                  <a:lnTo>
                    <a:pt x="103" y="291"/>
                  </a:lnTo>
                  <a:lnTo>
                    <a:pt x="225" y="53"/>
                  </a:lnTo>
                  <a:lnTo>
                    <a:pt x="174" y="26"/>
                  </a:lnTo>
                  <a:lnTo>
                    <a:pt x="123" y="0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4" name="Freeform 1296"/>
            <p:cNvSpPr>
              <a:spLocks/>
            </p:cNvSpPr>
            <p:nvPr/>
          </p:nvSpPr>
          <p:spPr bwMode="auto">
            <a:xfrm>
              <a:off x="3420" y="2795"/>
              <a:ext cx="38" cy="49"/>
            </a:xfrm>
            <a:custGeom>
              <a:avLst/>
              <a:gdLst>
                <a:gd name="T0" fmla="*/ 0 w 225"/>
                <a:gd name="T1" fmla="*/ 238 h 291"/>
                <a:gd name="T2" fmla="*/ 51 w 225"/>
                <a:gd name="T3" fmla="*/ 265 h 291"/>
                <a:gd name="T4" fmla="*/ 103 w 225"/>
                <a:gd name="T5" fmla="*/ 291 h 291"/>
                <a:gd name="T6" fmla="*/ 225 w 225"/>
                <a:gd name="T7" fmla="*/ 53 h 291"/>
                <a:gd name="T8" fmla="*/ 174 w 225"/>
                <a:gd name="T9" fmla="*/ 26 h 291"/>
                <a:gd name="T10" fmla="*/ 123 w 225"/>
                <a:gd name="T11" fmla="*/ 0 h 291"/>
                <a:gd name="T12" fmla="*/ 0 w 225"/>
                <a:gd name="T13" fmla="*/ 238 h 2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91"/>
                <a:gd name="T23" fmla="*/ 225 w 225"/>
                <a:gd name="T24" fmla="*/ 291 h 2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91">
                  <a:moveTo>
                    <a:pt x="0" y="238"/>
                  </a:moveTo>
                  <a:lnTo>
                    <a:pt x="51" y="265"/>
                  </a:lnTo>
                  <a:lnTo>
                    <a:pt x="103" y="291"/>
                  </a:lnTo>
                  <a:lnTo>
                    <a:pt x="225" y="53"/>
                  </a:lnTo>
                  <a:lnTo>
                    <a:pt x="174" y="26"/>
                  </a:lnTo>
                  <a:lnTo>
                    <a:pt x="123" y="0"/>
                  </a:lnTo>
                  <a:lnTo>
                    <a:pt x="0" y="2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5" name="Freeform 1297"/>
            <p:cNvSpPr>
              <a:spLocks/>
            </p:cNvSpPr>
            <p:nvPr/>
          </p:nvSpPr>
          <p:spPr bwMode="auto">
            <a:xfrm>
              <a:off x="3449" y="2800"/>
              <a:ext cx="9" cy="4"/>
            </a:xfrm>
            <a:custGeom>
              <a:avLst/>
              <a:gdLst>
                <a:gd name="T0" fmla="*/ 0 w 54"/>
                <a:gd name="T1" fmla="*/ 0 h 27"/>
                <a:gd name="T2" fmla="*/ 51 w 54"/>
                <a:gd name="T3" fmla="*/ 27 h 27"/>
                <a:gd name="T4" fmla="*/ 54 w 54"/>
                <a:gd name="T5" fmla="*/ 19 h 27"/>
                <a:gd name="T6" fmla="*/ 0 w 54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7"/>
                <a:gd name="T14" fmla="*/ 54 w 54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7">
                  <a:moveTo>
                    <a:pt x="0" y="0"/>
                  </a:moveTo>
                  <a:lnTo>
                    <a:pt x="51" y="27"/>
                  </a:lnTo>
                  <a:lnTo>
                    <a:pt x="54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6" name="Line 1298"/>
            <p:cNvSpPr>
              <a:spLocks noChangeShapeType="1"/>
            </p:cNvSpPr>
            <p:nvPr/>
          </p:nvSpPr>
          <p:spPr bwMode="auto">
            <a:xfrm flipV="1">
              <a:off x="3458" y="280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7" name="Freeform 1299"/>
            <p:cNvSpPr>
              <a:spLocks/>
            </p:cNvSpPr>
            <p:nvPr/>
          </p:nvSpPr>
          <p:spPr bwMode="auto">
            <a:xfrm>
              <a:off x="3440" y="2753"/>
              <a:ext cx="33" cy="50"/>
            </a:xfrm>
            <a:custGeom>
              <a:avLst/>
              <a:gdLst>
                <a:gd name="T0" fmla="*/ 0 w 199"/>
                <a:gd name="T1" fmla="*/ 265 h 303"/>
                <a:gd name="T2" fmla="*/ 55 w 199"/>
                <a:gd name="T3" fmla="*/ 284 h 303"/>
                <a:gd name="T4" fmla="*/ 109 w 199"/>
                <a:gd name="T5" fmla="*/ 303 h 303"/>
                <a:gd name="T6" fmla="*/ 199 w 199"/>
                <a:gd name="T7" fmla="*/ 38 h 303"/>
                <a:gd name="T8" fmla="*/ 144 w 199"/>
                <a:gd name="T9" fmla="*/ 19 h 303"/>
                <a:gd name="T10" fmla="*/ 89 w 199"/>
                <a:gd name="T11" fmla="*/ 0 h 303"/>
                <a:gd name="T12" fmla="*/ 0 w 199"/>
                <a:gd name="T13" fmla="*/ 265 h 3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303"/>
                <a:gd name="T23" fmla="*/ 199 w 199"/>
                <a:gd name="T24" fmla="*/ 303 h 3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303">
                  <a:moveTo>
                    <a:pt x="0" y="265"/>
                  </a:moveTo>
                  <a:lnTo>
                    <a:pt x="55" y="284"/>
                  </a:lnTo>
                  <a:lnTo>
                    <a:pt x="109" y="303"/>
                  </a:lnTo>
                  <a:lnTo>
                    <a:pt x="199" y="38"/>
                  </a:lnTo>
                  <a:lnTo>
                    <a:pt x="144" y="19"/>
                  </a:lnTo>
                  <a:lnTo>
                    <a:pt x="89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8" name="Freeform 1300"/>
            <p:cNvSpPr>
              <a:spLocks/>
            </p:cNvSpPr>
            <p:nvPr/>
          </p:nvSpPr>
          <p:spPr bwMode="auto">
            <a:xfrm>
              <a:off x="3440" y="2753"/>
              <a:ext cx="33" cy="50"/>
            </a:xfrm>
            <a:custGeom>
              <a:avLst/>
              <a:gdLst>
                <a:gd name="T0" fmla="*/ 0 w 199"/>
                <a:gd name="T1" fmla="*/ 265 h 303"/>
                <a:gd name="T2" fmla="*/ 55 w 199"/>
                <a:gd name="T3" fmla="*/ 284 h 303"/>
                <a:gd name="T4" fmla="*/ 109 w 199"/>
                <a:gd name="T5" fmla="*/ 303 h 303"/>
                <a:gd name="T6" fmla="*/ 199 w 199"/>
                <a:gd name="T7" fmla="*/ 38 h 303"/>
                <a:gd name="T8" fmla="*/ 144 w 199"/>
                <a:gd name="T9" fmla="*/ 19 h 303"/>
                <a:gd name="T10" fmla="*/ 89 w 199"/>
                <a:gd name="T11" fmla="*/ 0 h 303"/>
                <a:gd name="T12" fmla="*/ 0 w 199"/>
                <a:gd name="T13" fmla="*/ 265 h 3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303"/>
                <a:gd name="T23" fmla="*/ 199 w 199"/>
                <a:gd name="T24" fmla="*/ 303 h 3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303">
                  <a:moveTo>
                    <a:pt x="0" y="265"/>
                  </a:moveTo>
                  <a:lnTo>
                    <a:pt x="55" y="284"/>
                  </a:lnTo>
                  <a:lnTo>
                    <a:pt x="109" y="303"/>
                  </a:lnTo>
                  <a:lnTo>
                    <a:pt x="199" y="38"/>
                  </a:lnTo>
                  <a:lnTo>
                    <a:pt x="144" y="19"/>
                  </a:lnTo>
                  <a:lnTo>
                    <a:pt x="89" y="0"/>
                  </a:lnTo>
                  <a:lnTo>
                    <a:pt x="0" y="26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9" name="Freeform 1301"/>
            <p:cNvSpPr>
              <a:spLocks/>
            </p:cNvSpPr>
            <p:nvPr/>
          </p:nvSpPr>
          <p:spPr bwMode="auto">
            <a:xfrm>
              <a:off x="3464" y="2756"/>
              <a:ext cx="10" cy="3"/>
            </a:xfrm>
            <a:custGeom>
              <a:avLst/>
              <a:gdLst>
                <a:gd name="T0" fmla="*/ 0 w 58"/>
                <a:gd name="T1" fmla="*/ 0 h 19"/>
                <a:gd name="T2" fmla="*/ 55 w 58"/>
                <a:gd name="T3" fmla="*/ 19 h 19"/>
                <a:gd name="T4" fmla="*/ 58 w 58"/>
                <a:gd name="T5" fmla="*/ 7 h 19"/>
                <a:gd name="T6" fmla="*/ 0 w 58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9"/>
                <a:gd name="T14" fmla="*/ 58 w 5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9">
                  <a:moveTo>
                    <a:pt x="0" y="0"/>
                  </a:moveTo>
                  <a:lnTo>
                    <a:pt x="55" y="19"/>
                  </a:lnTo>
                  <a:lnTo>
                    <a:pt x="5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0" name="Line 1302"/>
            <p:cNvSpPr>
              <a:spLocks noChangeShapeType="1"/>
            </p:cNvSpPr>
            <p:nvPr/>
          </p:nvSpPr>
          <p:spPr bwMode="auto">
            <a:xfrm flipV="1">
              <a:off x="3473" y="2757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1" name="Freeform 1303"/>
            <p:cNvSpPr>
              <a:spLocks/>
            </p:cNvSpPr>
            <p:nvPr/>
          </p:nvSpPr>
          <p:spPr bwMode="auto">
            <a:xfrm>
              <a:off x="3454" y="2659"/>
              <a:ext cx="32" cy="98"/>
            </a:xfrm>
            <a:custGeom>
              <a:avLst/>
              <a:gdLst>
                <a:gd name="T0" fmla="*/ 0 w 188"/>
                <a:gd name="T1" fmla="*/ 576 h 589"/>
                <a:gd name="T2" fmla="*/ 58 w 188"/>
                <a:gd name="T3" fmla="*/ 582 h 589"/>
                <a:gd name="T4" fmla="*/ 116 w 188"/>
                <a:gd name="T5" fmla="*/ 589 h 589"/>
                <a:gd name="T6" fmla="*/ 188 w 188"/>
                <a:gd name="T7" fmla="*/ 13 h 589"/>
                <a:gd name="T8" fmla="*/ 130 w 188"/>
                <a:gd name="T9" fmla="*/ 7 h 589"/>
                <a:gd name="T10" fmla="*/ 72 w 188"/>
                <a:gd name="T11" fmla="*/ 0 h 589"/>
                <a:gd name="T12" fmla="*/ 0 w 188"/>
                <a:gd name="T13" fmla="*/ 576 h 5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589"/>
                <a:gd name="T23" fmla="*/ 188 w 188"/>
                <a:gd name="T24" fmla="*/ 589 h 5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589">
                  <a:moveTo>
                    <a:pt x="0" y="576"/>
                  </a:moveTo>
                  <a:lnTo>
                    <a:pt x="58" y="582"/>
                  </a:lnTo>
                  <a:lnTo>
                    <a:pt x="116" y="589"/>
                  </a:lnTo>
                  <a:lnTo>
                    <a:pt x="188" y="13"/>
                  </a:lnTo>
                  <a:lnTo>
                    <a:pt x="130" y="7"/>
                  </a:lnTo>
                  <a:lnTo>
                    <a:pt x="72" y="0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2" name="Freeform 1304"/>
            <p:cNvSpPr>
              <a:spLocks/>
            </p:cNvSpPr>
            <p:nvPr/>
          </p:nvSpPr>
          <p:spPr bwMode="auto">
            <a:xfrm>
              <a:off x="3454" y="2659"/>
              <a:ext cx="32" cy="98"/>
            </a:xfrm>
            <a:custGeom>
              <a:avLst/>
              <a:gdLst>
                <a:gd name="T0" fmla="*/ 0 w 188"/>
                <a:gd name="T1" fmla="*/ 576 h 589"/>
                <a:gd name="T2" fmla="*/ 58 w 188"/>
                <a:gd name="T3" fmla="*/ 582 h 589"/>
                <a:gd name="T4" fmla="*/ 116 w 188"/>
                <a:gd name="T5" fmla="*/ 589 h 589"/>
                <a:gd name="T6" fmla="*/ 188 w 188"/>
                <a:gd name="T7" fmla="*/ 13 h 589"/>
                <a:gd name="T8" fmla="*/ 130 w 188"/>
                <a:gd name="T9" fmla="*/ 7 h 589"/>
                <a:gd name="T10" fmla="*/ 72 w 188"/>
                <a:gd name="T11" fmla="*/ 0 h 589"/>
                <a:gd name="T12" fmla="*/ 0 w 188"/>
                <a:gd name="T13" fmla="*/ 576 h 5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589"/>
                <a:gd name="T23" fmla="*/ 188 w 188"/>
                <a:gd name="T24" fmla="*/ 589 h 5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589">
                  <a:moveTo>
                    <a:pt x="0" y="576"/>
                  </a:moveTo>
                  <a:lnTo>
                    <a:pt x="58" y="582"/>
                  </a:lnTo>
                  <a:lnTo>
                    <a:pt x="116" y="589"/>
                  </a:lnTo>
                  <a:lnTo>
                    <a:pt x="188" y="13"/>
                  </a:lnTo>
                  <a:lnTo>
                    <a:pt x="130" y="7"/>
                  </a:lnTo>
                  <a:lnTo>
                    <a:pt x="72" y="0"/>
                  </a:lnTo>
                  <a:lnTo>
                    <a:pt x="0" y="57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3" name="Freeform 1305"/>
            <p:cNvSpPr>
              <a:spLocks/>
            </p:cNvSpPr>
            <p:nvPr/>
          </p:nvSpPr>
          <p:spPr bwMode="auto">
            <a:xfrm>
              <a:off x="3476" y="2659"/>
              <a:ext cx="10" cy="2"/>
            </a:xfrm>
            <a:custGeom>
              <a:avLst/>
              <a:gdLst>
                <a:gd name="T0" fmla="*/ 0 w 58"/>
                <a:gd name="T1" fmla="*/ 7 h 13"/>
                <a:gd name="T2" fmla="*/ 58 w 58"/>
                <a:gd name="T3" fmla="*/ 13 h 13"/>
                <a:gd name="T4" fmla="*/ 58 w 58"/>
                <a:gd name="T5" fmla="*/ 8 h 13"/>
                <a:gd name="T6" fmla="*/ 58 w 58"/>
                <a:gd name="T7" fmla="*/ 0 h 13"/>
                <a:gd name="T8" fmla="*/ 0 w 58"/>
                <a:gd name="T9" fmla="*/ 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3"/>
                <a:gd name="T17" fmla="*/ 58 w 58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3">
                  <a:moveTo>
                    <a:pt x="0" y="7"/>
                  </a:moveTo>
                  <a:lnTo>
                    <a:pt x="58" y="13"/>
                  </a:lnTo>
                  <a:lnTo>
                    <a:pt x="58" y="8"/>
                  </a:lnTo>
                  <a:lnTo>
                    <a:pt x="5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4" name="Freeform 1306"/>
            <p:cNvSpPr>
              <a:spLocks/>
            </p:cNvSpPr>
            <p:nvPr/>
          </p:nvSpPr>
          <p:spPr bwMode="auto">
            <a:xfrm>
              <a:off x="3486" y="2659"/>
              <a:ext cx="1" cy="2"/>
            </a:xfrm>
            <a:custGeom>
              <a:avLst/>
              <a:gdLst>
                <a:gd name="T0" fmla="*/ 0 w 1"/>
                <a:gd name="T1" fmla="*/ 13 h 13"/>
                <a:gd name="T2" fmla="*/ 0 w 1"/>
                <a:gd name="T3" fmla="*/ 8 h 13"/>
                <a:gd name="T4" fmla="*/ 0 w 1"/>
                <a:gd name="T5" fmla="*/ 0 h 13"/>
                <a:gd name="T6" fmla="*/ 0 60000 65536"/>
                <a:gd name="T7" fmla="*/ 0 60000 65536"/>
                <a:gd name="T8" fmla="*/ 0 60000 65536"/>
                <a:gd name="T9" fmla="*/ 0 w 1"/>
                <a:gd name="T10" fmla="*/ 0 h 13"/>
                <a:gd name="T11" fmla="*/ 1 w 1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3">
                  <a:moveTo>
                    <a:pt x="0" y="13"/>
                  </a:move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5" name="Freeform 1307"/>
            <p:cNvSpPr>
              <a:spLocks/>
            </p:cNvSpPr>
            <p:nvPr/>
          </p:nvSpPr>
          <p:spPr bwMode="auto">
            <a:xfrm>
              <a:off x="3454" y="2563"/>
              <a:ext cx="32" cy="98"/>
            </a:xfrm>
            <a:custGeom>
              <a:avLst/>
              <a:gdLst>
                <a:gd name="T0" fmla="*/ 72 w 188"/>
                <a:gd name="T1" fmla="*/ 588 h 588"/>
                <a:gd name="T2" fmla="*/ 130 w 188"/>
                <a:gd name="T3" fmla="*/ 582 h 588"/>
                <a:gd name="T4" fmla="*/ 188 w 188"/>
                <a:gd name="T5" fmla="*/ 575 h 588"/>
                <a:gd name="T6" fmla="*/ 116 w 188"/>
                <a:gd name="T7" fmla="*/ 0 h 588"/>
                <a:gd name="T8" fmla="*/ 58 w 188"/>
                <a:gd name="T9" fmla="*/ 7 h 588"/>
                <a:gd name="T10" fmla="*/ 0 w 188"/>
                <a:gd name="T11" fmla="*/ 14 h 588"/>
                <a:gd name="T12" fmla="*/ 72 w 188"/>
                <a:gd name="T13" fmla="*/ 588 h 5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588"/>
                <a:gd name="T23" fmla="*/ 188 w 188"/>
                <a:gd name="T24" fmla="*/ 588 h 5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588">
                  <a:moveTo>
                    <a:pt x="72" y="588"/>
                  </a:moveTo>
                  <a:lnTo>
                    <a:pt x="130" y="582"/>
                  </a:lnTo>
                  <a:lnTo>
                    <a:pt x="188" y="575"/>
                  </a:lnTo>
                  <a:lnTo>
                    <a:pt x="116" y="0"/>
                  </a:lnTo>
                  <a:lnTo>
                    <a:pt x="58" y="7"/>
                  </a:lnTo>
                  <a:lnTo>
                    <a:pt x="0" y="14"/>
                  </a:lnTo>
                  <a:lnTo>
                    <a:pt x="72" y="5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6" name="Freeform 1308"/>
            <p:cNvSpPr>
              <a:spLocks/>
            </p:cNvSpPr>
            <p:nvPr/>
          </p:nvSpPr>
          <p:spPr bwMode="auto">
            <a:xfrm>
              <a:off x="3454" y="2563"/>
              <a:ext cx="32" cy="98"/>
            </a:xfrm>
            <a:custGeom>
              <a:avLst/>
              <a:gdLst>
                <a:gd name="T0" fmla="*/ 72 w 188"/>
                <a:gd name="T1" fmla="*/ 588 h 588"/>
                <a:gd name="T2" fmla="*/ 130 w 188"/>
                <a:gd name="T3" fmla="*/ 582 h 588"/>
                <a:gd name="T4" fmla="*/ 188 w 188"/>
                <a:gd name="T5" fmla="*/ 575 h 588"/>
                <a:gd name="T6" fmla="*/ 116 w 188"/>
                <a:gd name="T7" fmla="*/ 0 h 588"/>
                <a:gd name="T8" fmla="*/ 58 w 188"/>
                <a:gd name="T9" fmla="*/ 7 h 588"/>
                <a:gd name="T10" fmla="*/ 0 w 188"/>
                <a:gd name="T11" fmla="*/ 14 h 588"/>
                <a:gd name="T12" fmla="*/ 72 w 188"/>
                <a:gd name="T13" fmla="*/ 588 h 5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588"/>
                <a:gd name="T23" fmla="*/ 188 w 188"/>
                <a:gd name="T24" fmla="*/ 588 h 5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588">
                  <a:moveTo>
                    <a:pt x="72" y="588"/>
                  </a:moveTo>
                  <a:lnTo>
                    <a:pt x="130" y="582"/>
                  </a:lnTo>
                  <a:lnTo>
                    <a:pt x="188" y="575"/>
                  </a:lnTo>
                  <a:lnTo>
                    <a:pt x="116" y="0"/>
                  </a:lnTo>
                  <a:lnTo>
                    <a:pt x="58" y="7"/>
                  </a:lnTo>
                  <a:lnTo>
                    <a:pt x="0" y="14"/>
                  </a:lnTo>
                  <a:lnTo>
                    <a:pt x="72" y="58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7" name="Freeform 1309"/>
            <p:cNvSpPr>
              <a:spLocks/>
            </p:cNvSpPr>
            <p:nvPr/>
          </p:nvSpPr>
          <p:spPr bwMode="auto">
            <a:xfrm>
              <a:off x="3464" y="2561"/>
              <a:ext cx="10" cy="3"/>
            </a:xfrm>
            <a:custGeom>
              <a:avLst/>
              <a:gdLst>
                <a:gd name="T0" fmla="*/ 0 w 58"/>
                <a:gd name="T1" fmla="*/ 19 h 19"/>
                <a:gd name="T2" fmla="*/ 58 w 58"/>
                <a:gd name="T3" fmla="*/ 12 h 19"/>
                <a:gd name="T4" fmla="*/ 55 w 58"/>
                <a:gd name="T5" fmla="*/ 0 h 19"/>
                <a:gd name="T6" fmla="*/ 0 w 58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9"/>
                <a:gd name="T14" fmla="*/ 58 w 5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9">
                  <a:moveTo>
                    <a:pt x="0" y="19"/>
                  </a:moveTo>
                  <a:lnTo>
                    <a:pt x="58" y="12"/>
                  </a:lnTo>
                  <a:lnTo>
                    <a:pt x="55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8" name="Line 1310"/>
            <p:cNvSpPr>
              <a:spLocks noChangeShapeType="1"/>
            </p:cNvSpPr>
            <p:nvPr/>
          </p:nvSpPr>
          <p:spPr bwMode="auto">
            <a:xfrm flipH="1" flipV="1">
              <a:off x="3473" y="256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9" name="Freeform 1311"/>
            <p:cNvSpPr>
              <a:spLocks/>
            </p:cNvSpPr>
            <p:nvPr/>
          </p:nvSpPr>
          <p:spPr bwMode="auto">
            <a:xfrm>
              <a:off x="3440" y="2517"/>
              <a:ext cx="33" cy="50"/>
            </a:xfrm>
            <a:custGeom>
              <a:avLst/>
              <a:gdLst>
                <a:gd name="T0" fmla="*/ 89 w 199"/>
                <a:gd name="T1" fmla="*/ 303 h 303"/>
                <a:gd name="T2" fmla="*/ 144 w 199"/>
                <a:gd name="T3" fmla="*/ 284 h 303"/>
                <a:gd name="T4" fmla="*/ 199 w 199"/>
                <a:gd name="T5" fmla="*/ 265 h 303"/>
                <a:gd name="T6" fmla="*/ 109 w 199"/>
                <a:gd name="T7" fmla="*/ 0 h 303"/>
                <a:gd name="T8" fmla="*/ 55 w 199"/>
                <a:gd name="T9" fmla="*/ 19 h 303"/>
                <a:gd name="T10" fmla="*/ 0 w 199"/>
                <a:gd name="T11" fmla="*/ 38 h 303"/>
                <a:gd name="T12" fmla="*/ 89 w 199"/>
                <a:gd name="T13" fmla="*/ 303 h 3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303"/>
                <a:gd name="T23" fmla="*/ 199 w 199"/>
                <a:gd name="T24" fmla="*/ 303 h 3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303">
                  <a:moveTo>
                    <a:pt x="89" y="303"/>
                  </a:moveTo>
                  <a:lnTo>
                    <a:pt x="144" y="284"/>
                  </a:lnTo>
                  <a:lnTo>
                    <a:pt x="199" y="265"/>
                  </a:lnTo>
                  <a:lnTo>
                    <a:pt x="109" y="0"/>
                  </a:lnTo>
                  <a:lnTo>
                    <a:pt x="55" y="19"/>
                  </a:lnTo>
                  <a:lnTo>
                    <a:pt x="0" y="38"/>
                  </a:lnTo>
                  <a:lnTo>
                    <a:pt x="89" y="3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0" name="Freeform 1312"/>
            <p:cNvSpPr>
              <a:spLocks/>
            </p:cNvSpPr>
            <p:nvPr/>
          </p:nvSpPr>
          <p:spPr bwMode="auto">
            <a:xfrm>
              <a:off x="3440" y="2517"/>
              <a:ext cx="33" cy="50"/>
            </a:xfrm>
            <a:custGeom>
              <a:avLst/>
              <a:gdLst>
                <a:gd name="T0" fmla="*/ 89 w 199"/>
                <a:gd name="T1" fmla="*/ 303 h 303"/>
                <a:gd name="T2" fmla="*/ 144 w 199"/>
                <a:gd name="T3" fmla="*/ 284 h 303"/>
                <a:gd name="T4" fmla="*/ 199 w 199"/>
                <a:gd name="T5" fmla="*/ 265 h 303"/>
                <a:gd name="T6" fmla="*/ 109 w 199"/>
                <a:gd name="T7" fmla="*/ 0 h 303"/>
                <a:gd name="T8" fmla="*/ 55 w 199"/>
                <a:gd name="T9" fmla="*/ 19 h 303"/>
                <a:gd name="T10" fmla="*/ 0 w 199"/>
                <a:gd name="T11" fmla="*/ 38 h 303"/>
                <a:gd name="T12" fmla="*/ 89 w 199"/>
                <a:gd name="T13" fmla="*/ 303 h 3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303"/>
                <a:gd name="T23" fmla="*/ 199 w 199"/>
                <a:gd name="T24" fmla="*/ 303 h 3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303">
                  <a:moveTo>
                    <a:pt x="89" y="303"/>
                  </a:moveTo>
                  <a:lnTo>
                    <a:pt x="144" y="284"/>
                  </a:lnTo>
                  <a:lnTo>
                    <a:pt x="199" y="265"/>
                  </a:lnTo>
                  <a:lnTo>
                    <a:pt x="109" y="0"/>
                  </a:lnTo>
                  <a:lnTo>
                    <a:pt x="55" y="19"/>
                  </a:lnTo>
                  <a:lnTo>
                    <a:pt x="0" y="38"/>
                  </a:lnTo>
                  <a:lnTo>
                    <a:pt x="89" y="30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1" name="Freeform 1313"/>
            <p:cNvSpPr>
              <a:spLocks/>
            </p:cNvSpPr>
            <p:nvPr/>
          </p:nvSpPr>
          <p:spPr bwMode="auto">
            <a:xfrm>
              <a:off x="3449" y="2515"/>
              <a:ext cx="9" cy="5"/>
            </a:xfrm>
            <a:custGeom>
              <a:avLst/>
              <a:gdLst>
                <a:gd name="T0" fmla="*/ 0 w 54"/>
                <a:gd name="T1" fmla="*/ 27 h 27"/>
                <a:gd name="T2" fmla="*/ 54 w 54"/>
                <a:gd name="T3" fmla="*/ 8 h 27"/>
                <a:gd name="T4" fmla="*/ 51 w 54"/>
                <a:gd name="T5" fmla="*/ 0 h 27"/>
                <a:gd name="T6" fmla="*/ 0 w 54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7"/>
                <a:gd name="T14" fmla="*/ 54 w 54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7">
                  <a:moveTo>
                    <a:pt x="0" y="27"/>
                  </a:moveTo>
                  <a:lnTo>
                    <a:pt x="54" y="8"/>
                  </a:lnTo>
                  <a:lnTo>
                    <a:pt x="51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2" name="Line 1314"/>
            <p:cNvSpPr>
              <a:spLocks noChangeShapeType="1"/>
            </p:cNvSpPr>
            <p:nvPr/>
          </p:nvSpPr>
          <p:spPr bwMode="auto">
            <a:xfrm flipH="1" flipV="1">
              <a:off x="3458" y="251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3" name="Freeform 1315"/>
            <p:cNvSpPr>
              <a:spLocks/>
            </p:cNvSpPr>
            <p:nvPr/>
          </p:nvSpPr>
          <p:spPr bwMode="auto">
            <a:xfrm>
              <a:off x="3420" y="2476"/>
              <a:ext cx="38" cy="48"/>
            </a:xfrm>
            <a:custGeom>
              <a:avLst/>
              <a:gdLst>
                <a:gd name="T0" fmla="*/ 123 w 225"/>
                <a:gd name="T1" fmla="*/ 292 h 292"/>
                <a:gd name="T2" fmla="*/ 174 w 225"/>
                <a:gd name="T3" fmla="*/ 265 h 292"/>
                <a:gd name="T4" fmla="*/ 225 w 225"/>
                <a:gd name="T5" fmla="*/ 238 h 292"/>
                <a:gd name="T6" fmla="*/ 103 w 225"/>
                <a:gd name="T7" fmla="*/ 0 h 292"/>
                <a:gd name="T8" fmla="*/ 51 w 225"/>
                <a:gd name="T9" fmla="*/ 27 h 292"/>
                <a:gd name="T10" fmla="*/ 0 w 225"/>
                <a:gd name="T11" fmla="*/ 53 h 292"/>
                <a:gd name="T12" fmla="*/ 123 w 225"/>
                <a:gd name="T13" fmla="*/ 292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92"/>
                <a:gd name="T23" fmla="*/ 225 w 225"/>
                <a:gd name="T24" fmla="*/ 292 h 2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92">
                  <a:moveTo>
                    <a:pt x="123" y="292"/>
                  </a:moveTo>
                  <a:lnTo>
                    <a:pt x="174" y="265"/>
                  </a:lnTo>
                  <a:lnTo>
                    <a:pt x="225" y="238"/>
                  </a:lnTo>
                  <a:lnTo>
                    <a:pt x="103" y="0"/>
                  </a:lnTo>
                  <a:lnTo>
                    <a:pt x="51" y="27"/>
                  </a:lnTo>
                  <a:lnTo>
                    <a:pt x="0" y="53"/>
                  </a:lnTo>
                  <a:lnTo>
                    <a:pt x="123" y="2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" name="Freeform 1316"/>
            <p:cNvSpPr>
              <a:spLocks/>
            </p:cNvSpPr>
            <p:nvPr/>
          </p:nvSpPr>
          <p:spPr bwMode="auto">
            <a:xfrm>
              <a:off x="3420" y="2476"/>
              <a:ext cx="38" cy="48"/>
            </a:xfrm>
            <a:custGeom>
              <a:avLst/>
              <a:gdLst>
                <a:gd name="T0" fmla="*/ 123 w 225"/>
                <a:gd name="T1" fmla="*/ 292 h 292"/>
                <a:gd name="T2" fmla="*/ 174 w 225"/>
                <a:gd name="T3" fmla="*/ 265 h 292"/>
                <a:gd name="T4" fmla="*/ 225 w 225"/>
                <a:gd name="T5" fmla="*/ 238 h 292"/>
                <a:gd name="T6" fmla="*/ 103 w 225"/>
                <a:gd name="T7" fmla="*/ 0 h 292"/>
                <a:gd name="T8" fmla="*/ 51 w 225"/>
                <a:gd name="T9" fmla="*/ 27 h 292"/>
                <a:gd name="T10" fmla="*/ 0 w 225"/>
                <a:gd name="T11" fmla="*/ 53 h 292"/>
                <a:gd name="T12" fmla="*/ 123 w 225"/>
                <a:gd name="T13" fmla="*/ 292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92"/>
                <a:gd name="T23" fmla="*/ 225 w 225"/>
                <a:gd name="T24" fmla="*/ 292 h 2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92">
                  <a:moveTo>
                    <a:pt x="123" y="292"/>
                  </a:moveTo>
                  <a:lnTo>
                    <a:pt x="174" y="265"/>
                  </a:lnTo>
                  <a:lnTo>
                    <a:pt x="225" y="238"/>
                  </a:lnTo>
                  <a:lnTo>
                    <a:pt x="103" y="0"/>
                  </a:lnTo>
                  <a:lnTo>
                    <a:pt x="51" y="27"/>
                  </a:lnTo>
                  <a:lnTo>
                    <a:pt x="0" y="53"/>
                  </a:lnTo>
                  <a:lnTo>
                    <a:pt x="123" y="29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" name="Freeform 1317"/>
            <p:cNvSpPr>
              <a:spLocks/>
            </p:cNvSpPr>
            <p:nvPr/>
          </p:nvSpPr>
          <p:spPr bwMode="auto">
            <a:xfrm>
              <a:off x="3429" y="2474"/>
              <a:ext cx="8" cy="6"/>
            </a:xfrm>
            <a:custGeom>
              <a:avLst/>
              <a:gdLst>
                <a:gd name="T0" fmla="*/ 0 w 52"/>
                <a:gd name="T1" fmla="*/ 36 h 36"/>
                <a:gd name="T2" fmla="*/ 52 w 52"/>
                <a:gd name="T3" fmla="*/ 9 h 36"/>
                <a:gd name="T4" fmla="*/ 46 w 52"/>
                <a:gd name="T5" fmla="*/ 0 h 36"/>
                <a:gd name="T6" fmla="*/ 0 w 52"/>
                <a:gd name="T7" fmla="*/ 36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6"/>
                <a:gd name="T14" fmla="*/ 52 w 52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6">
                  <a:moveTo>
                    <a:pt x="0" y="36"/>
                  </a:moveTo>
                  <a:lnTo>
                    <a:pt x="52" y="9"/>
                  </a:lnTo>
                  <a:lnTo>
                    <a:pt x="46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" name="Line 1318"/>
            <p:cNvSpPr>
              <a:spLocks noChangeShapeType="1"/>
            </p:cNvSpPr>
            <p:nvPr/>
          </p:nvSpPr>
          <p:spPr bwMode="auto">
            <a:xfrm flipH="1" flipV="1">
              <a:off x="3436" y="2474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" name="Freeform 1319"/>
            <p:cNvSpPr>
              <a:spLocks/>
            </p:cNvSpPr>
            <p:nvPr/>
          </p:nvSpPr>
          <p:spPr bwMode="auto">
            <a:xfrm>
              <a:off x="3395" y="2440"/>
              <a:ext cx="41" cy="46"/>
            </a:xfrm>
            <a:custGeom>
              <a:avLst/>
              <a:gdLst>
                <a:gd name="T0" fmla="*/ 157 w 248"/>
                <a:gd name="T1" fmla="*/ 275 h 275"/>
                <a:gd name="T2" fmla="*/ 202 w 248"/>
                <a:gd name="T3" fmla="*/ 240 h 275"/>
                <a:gd name="T4" fmla="*/ 248 w 248"/>
                <a:gd name="T5" fmla="*/ 204 h 275"/>
                <a:gd name="T6" fmla="*/ 91 w 248"/>
                <a:gd name="T7" fmla="*/ 0 h 275"/>
                <a:gd name="T8" fmla="*/ 45 w 248"/>
                <a:gd name="T9" fmla="*/ 36 h 275"/>
                <a:gd name="T10" fmla="*/ 0 w 248"/>
                <a:gd name="T11" fmla="*/ 71 h 275"/>
                <a:gd name="T12" fmla="*/ 157 w 248"/>
                <a:gd name="T13" fmla="*/ 275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275"/>
                <a:gd name="T23" fmla="*/ 248 w 248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275">
                  <a:moveTo>
                    <a:pt x="157" y="275"/>
                  </a:moveTo>
                  <a:lnTo>
                    <a:pt x="202" y="240"/>
                  </a:lnTo>
                  <a:lnTo>
                    <a:pt x="248" y="204"/>
                  </a:lnTo>
                  <a:lnTo>
                    <a:pt x="91" y="0"/>
                  </a:lnTo>
                  <a:lnTo>
                    <a:pt x="45" y="36"/>
                  </a:lnTo>
                  <a:lnTo>
                    <a:pt x="0" y="71"/>
                  </a:lnTo>
                  <a:lnTo>
                    <a:pt x="157" y="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" name="Freeform 1320"/>
            <p:cNvSpPr>
              <a:spLocks/>
            </p:cNvSpPr>
            <p:nvPr/>
          </p:nvSpPr>
          <p:spPr bwMode="auto">
            <a:xfrm>
              <a:off x="3395" y="2440"/>
              <a:ext cx="41" cy="46"/>
            </a:xfrm>
            <a:custGeom>
              <a:avLst/>
              <a:gdLst>
                <a:gd name="T0" fmla="*/ 157 w 248"/>
                <a:gd name="T1" fmla="*/ 275 h 275"/>
                <a:gd name="T2" fmla="*/ 202 w 248"/>
                <a:gd name="T3" fmla="*/ 240 h 275"/>
                <a:gd name="T4" fmla="*/ 248 w 248"/>
                <a:gd name="T5" fmla="*/ 204 h 275"/>
                <a:gd name="T6" fmla="*/ 91 w 248"/>
                <a:gd name="T7" fmla="*/ 0 h 275"/>
                <a:gd name="T8" fmla="*/ 45 w 248"/>
                <a:gd name="T9" fmla="*/ 36 h 275"/>
                <a:gd name="T10" fmla="*/ 0 w 248"/>
                <a:gd name="T11" fmla="*/ 71 h 275"/>
                <a:gd name="T12" fmla="*/ 157 w 248"/>
                <a:gd name="T13" fmla="*/ 275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275"/>
                <a:gd name="T23" fmla="*/ 248 w 248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275">
                  <a:moveTo>
                    <a:pt x="157" y="275"/>
                  </a:moveTo>
                  <a:lnTo>
                    <a:pt x="202" y="240"/>
                  </a:lnTo>
                  <a:lnTo>
                    <a:pt x="248" y="204"/>
                  </a:lnTo>
                  <a:lnTo>
                    <a:pt x="91" y="0"/>
                  </a:lnTo>
                  <a:lnTo>
                    <a:pt x="45" y="36"/>
                  </a:lnTo>
                  <a:lnTo>
                    <a:pt x="0" y="71"/>
                  </a:lnTo>
                  <a:lnTo>
                    <a:pt x="157" y="27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" name="Freeform 1321"/>
            <p:cNvSpPr>
              <a:spLocks/>
            </p:cNvSpPr>
            <p:nvPr/>
          </p:nvSpPr>
          <p:spPr bwMode="auto">
            <a:xfrm>
              <a:off x="3403" y="2439"/>
              <a:ext cx="7" cy="7"/>
            </a:xfrm>
            <a:custGeom>
              <a:avLst/>
              <a:gdLst>
                <a:gd name="T0" fmla="*/ 0 w 46"/>
                <a:gd name="T1" fmla="*/ 45 h 45"/>
                <a:gd name="T2" fmla="*/ 46 w 46"/>
                <a:gd name="T3" fmla="*/ 9 h 45"/>
                <a:gd name="T4" fmla="*/ 38 w 46"/>
                <a:gd name="T5" fmla="*/ 0 h 45"/>
                <a:gd name="T6" fmla="*/ 0 w 46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0" y="45"/>
                  </a:moveTo>
                  <a:lnTo>
                    <a:pt x="46" y="9"/>
                  </a:lnTo>
                  <a:lnTo>
                    <a:pt x="38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" name="Line 1322"/>
            <p:cNvSpPr>
              <a:spLocks noChangeShapeType="1"/>
            </p:cNvSpPr>
            <p:nvPr/>
          </p:nvSpPr>
          <p:spPr bwMode="auto">
            <a:xfrm flipH="1" flipV="1">
              <a:off x="3409" y="243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" name="Freeform 1323"/>
            <p:cNvSpPr>
              <a:spLocks/>
            </p:cNvSpPr>
            <p:nvPr/>
          </p:nvSpPr>
          <p:spPr bwMode="auto">
            <a:xfrm>
              <a:off x="3365" y="2412"/>
              <a:ext cx="44" cy="42"/>
            </a:xfrm>
            <a:custGeom>
              <a:avLst/>
              <a:gdLst>
                <a:gd name="T0" fmla="*/ 188 w 264"/>
                <a:gd name="T1" fmla="*/ 248 h 248"/>
                <a:gd name="T2" fmla="*/ 226 w 264"/>
                <a:gd name="T3" fmla="*/ 204 h 248"/>
                <a:gd name="T4" fmla="*/ 264 w 264"/>
                <a:gd name="T5" fmla="*/ 159 h 248"/>
                <a:gd name="T6" fmla="*/ 76 w 264"/>
                <a:gd name="T7" fmla="*/ 0 h 248"/>
                <a:gd name="T8" fmla="*/ 38 w 264"/>
                <a:gd name="T9" fmla="*/ 45 h 248"/>
                <a:gd name="T10" fmla="*/ 0 w 264"/>
                <a:gd name="T11" fmla="*/ 89 h 248"/>
                <a:gd name="T12" fmla="*/ 188 w 264"/>
                <a:gd name="T13" fmla="*/ 248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4"/>
                <a:gd name="T22" fmla="*/ 0 h 248"/>
                <a:gd name="T23" fmla="*/ 264 w 264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4" h="248">
                  <a:moveTo>
                    <a:pt x="188" y="248"/>
                  </a:moveTo>
                  <a:lnTo>
                    <a:pt x="226" y="204"/>
                  </a:lnTo>
                  <a:lnTo>
                    <a:pt x="264" y="159"/>
                  </a:lnTo>
                  <a:lnTo>
                    <a:pt x="76" y="0"/>
                  </a:lnTo>
                  <a:lnTo>
                    <a:pt x="38" y="45"/>
                  </a:lnTo>
                  <a:lnTo>
                    <a:pt x="0" y="89"/>
                  </a:lnTo>
                  <a:lnTo>
                    <a:pt x="188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2" name="Freeform 1324"/>
            <p:cNvSpPr>
              <a:spLocks/>
            </p:cNvSpPr>
            <p:nvPr/>
          </p:nvSpPr>
          <p:spPr bwMode="auto">
            <a:xfrm>
              <a:off x="3365" y="2412"/>
              <a:ext cx="44" cy="42"/>
            </a:xfrm>
            <a:custGeom>
              <a:avLst/>
              <a:gdLst>
                <a:gd name="T0" fmla="*/ 188 w 264"/>
                <a:gd name="T1" fmla="*/ 248 h 248"/>
                <a:gd name="T2" fmla="*/ 226 w 264"/>
                <a:gd name="T3" fmla="*/ 204 h 248"/>
                <a:gd name="T4" fmla="*/ 264 w 264"/>
                <a:gd name="T5" fmla="*/ 159 h 248"/>
                <a:gd name="T6" fmla="*/ 76 w 264"/>
                <a:gd name="T7" fmla="*/ 0 h 248"/>
                <a:gd name="T8" fmla="*/ 38 w 264"/>
                <a:gd name="T9" fmla="*/ 45 h 248"/>
                <a:gd name="T10" fmla="*/ 0 w 264"/>
                <a:gd name="T11" fmla="*/ 89 h 248"/>
                <a:gd name="T12" fmla="*/ 188 w 264"/>
                <a:gd name="T13" fmla="*/ 248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4"/>
                <a:gd name="T22" fmla="*/ 0 h 248"/>
                <a:gd name="T23" fmla="*/ 264 w 264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4" h="248">
                  <a:moveTo>
                    <a:pt x="188" y="248"/>
                  </a:moveTo>
                  <a:lnTo>
                    <a:pt x="226" y="204"/>
                  </a:lnTo>
                  <a:lnTo>
                    <a:pt x="264" y="159"/>
                  </a:lnTo>
                  <a:lnTo>
                    <a:pt x="76" y="0"/>
                  </a:lnTo>
                  <a:lnTo>
                    <a:pt x="38" y="45"/>
                  </a:lnTo>
                  <a:lnTo>
                    <a:pt x="0" y="89"/>
                  </a:lnTo>
                  <a:lnTo>
                    <a:pt x="188" y="2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3" name="Freeform 1325"/>
            <p:cNvSpPr>
              <a:spLocks/>
            </p:cNvSpPr>
            <p:nvPr/>
          </p:nvSpPr>
          <p:spPr bwMode="auto">
            <a:xfrm>
              <a:off x="3371" y="2411"/>
              <a:ext cx="6" cy="9"/>
            </a:xfrm>
            <a:custGeom>
              <a:avLst/>
              <a:gdLst>
                <a:gd name="T0" fmla="*/ 0 w 38"/>
                <a:gd name="T1" fmla="*/ 53 h 53"/>
                <a:gd name="T2" fmla="*/ 38 w 38"/>
                <a:gd name="T3" fmla="*/ 8 h 53"/>
                <a:gd name="T4" fmla="*/ 32 w 38"/>
                <a:gd name="T5" fmla="*/ 5 h 53"/>
                <a:gd name="T6" fmla="*/ 24 w 38"/>
                <a:gd name="T7" fmla="*/ 0 h 53"/>
                <a:gd name="T8" fmla="*/ 0 w 38"/>
                <a:gd name="T9" fmla="*/ 53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3"/>
                <a:gd name="T17" fmla="*/ 38 w 38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3">
                  <a:moveTo>
                    <a:pt x="0" y="53"/>
                  </a:moveTo>
                  <a:lnTo>
                    <a:pt x="38" y="8"/>
                  </a:lnTo>
                  <a:lnTo>
                    <a:pt x="32" y="5"/>
                  </a:lnTo>
                  <a:lnTo>
                    <a:pt x="24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4" name="Freeform 1326"/>
            <p:cNvSpPr>
              <a:spLocks/>
            </p:cNvSpPr>
            <p:nvPr/>
          </p:nvSpPr>
          <p:spPr bwMode="auto">
            <a:xfrm>
              <a:off x="3375" y="2411"/>
              <a:ext cx="2" cy="1"/>
            </a:xfrm>
            <a:custGeom>
              <a:avLst/>
              <a:gdLst>
                <a:gd name="T0" fmla="*/ 14 w 14"/>
                <a:gd name="T1" fmla="*/ 8 h 8"/>
                <a:gd name="T2" fmla="*/ 8 w 14"/>
                <a:gd name="T3" fmla="*/ 5 h 8"/>
                <a:gd name="T4" fmla="*/ 0 w 14"/>
                <a:gd name="T5" fmla="*/ 0 h 8"/>
                <a:gd name="T6" fmla="*/ 0 60000 65536"/>
                <a:gd name="T7" fmla="*/ 0 60000 65536"/>
                <a:gd name="T8" fmla="*/ 0 60000 65536"/>
                <a:gd name="T9" fmla="*/ 0 w 14"/>
                <a:gd name="T10" fmla="*/ 0 h 8"/>
                <a:gd name="T11" fmla="*/ 14 w 14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8">
                  <a:moveTo>
                    <a:pt x="14" y="8"/>
                  </a:moveTo>
                  <a:lnTo>
                    <a:pt x="8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5" name="Freeform 1327"/>
            <p:cNvSpPr>
              <a:spLocks/>
            </p:cNvSpPr>
            <p:nvPr/>
          </p:nvSpPr>
          <p:spPr bwMode="auto">
            <a:xfrm>
              <a:off x="3331" y="2394"/>
              <a:ext cx="44" cy="34"/>
            </a:xfrm>
            <a:custGeom>
              <a:avLst/>
              <a:gdLst>
                <a:gd name="T0" fmla="*/ 216 w 265"/>
                <a:gd name="T1" fmla="*/ 208 h 208"/>
                <a:gd name="T2" fmla="*/ 241 w 265"/>
                <a:gd name="T3" fmla="*/ 156 h 208"/>
                <a:gd name="T4" fmla="*/ 265 w 265"/>
                <a:gd name="T5" fmla="*/ 103 h 208"/>
                <a:gd name="T6" fmla="*/ 49 w 265"/>
                <a:gd name="T7" fmla="*/ 0 h 208"/>
                <a:gd name="T8" fmla="*/ 25 w 265"/>
                <a:gd name="T9" fmla="*/ 52 h 208"/>
                <a:gd name="T10" fmla="*/ 0 w 265"/>
                <a:gd name="T11" fmla="*/ 104 h 208"/>
                <a:gd name="T12" fmla="*/ 216 w 265"/>
                <a:gd name="T13" fmla="*/ 208 h 2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5"/>
                <a:gd name="T22" fmla="*/ 0 h 208"/>
                <a:gd name="T23" fmla="*/ 265 w 265"/>
                <a:gd name="T24" fmla="*/ 208 h 2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5" h="208">
                  <a:moveTo>
                    <a:pt x="216" y="208"/>
                  </a:moveTo>
                  <a:lnTo>
                    <a:pt x="241" y="156"/>
                  </a:lnTo>
                  <a:lnTo>
                    <a:pt x="265" y="103"/>
                  </a:lnTo>
                  <a:lnTo>
                    <a:pt x="49" y="0"/>
                  </a:lnTo>
                  <a:lnTo>
                    <a:pt x="25" y="52"/>
                  </a:lnTo>
                  <a:lnTo>
                    <a:pt x="0" y="104"/>
                  </a:lnTo>
                  <a:lnTo>
                    <a:pt x="216" y="2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6" name="Freeform 1328"/>
            <p:cNvSpPr>
              <a:spLocks/>
            </p:cNvSpPr>
            <p:nvPr/>
          </p:nvSpPr>
          <p:spPr bwMode="auto">
            <a:xfrm>
              <a:off x="3331" y="2394"/>
              <a:ext cx="44" cy="34"/>
            </a:xfrm>
            <a:custGeom>
              <a:avLst/>
              <a:gdLst>
                <a:gd name="T0" fmla="*/ 216 w 265"/>
                <a:gd name="T1" fmla="*/ 208 h 208"/>
                <a:gd name="T2" fmla="*/ 241 w 265"/>
                <a:gd name="T3" fmla="*/ 156 h 208"/>
                <a:gd name="T4" fmla="*/ 265 w 265"/>
                <a:gd name="T5" fmla="*/ 103 h 208"/>
                <a:gd name="T6" fmla="*/ 49 w 265"/>
                <a:gd name="T7" fmla="*/ 0 h 208"/>
                <a:gd name="T8" fmla="*/ 25 w 265"/>
                <a:gd name="T9" fmla="*/ 52 h 208"/>
                <a:gd name="T10" fmla="*/ 0 w 265"/>
                <a:gd name="T11" fmla="*/ 104 h 208"/>
                <a:gd name="T12" fmla="*/ 216 w 265"/>
                <a:gd name="T13" fmla="*/ 208 h 2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5"/>
                <a:gd name="T22" fmla="*/ 0 h 208"/>
                <a:gd name="T23" fmla="*/ 265 w 265"/>
                <a:gd name="T24" fmla="*/ 208 h 2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5" h="208">
                  <a:moveTo>
                    <a:pt x="216" y="208"/>
                  </a:moveTo>
                  <a:lnTo>
                    <a:pt x="241" y="156"/>
                  </a:lnTo>
                  <a:lnTo>
                    <a:pt x="265" y="103"/>
                  </a:lnTo>
                  <a:lnTo>
                    <a:pt x="49" y="0"/>
                  </a:lnTo>
                  <a:lnTo>
                    <a:pt x="25" y="52"/>
                  </a:lnTo>
                  <a:lnTo>
                    <a:pt x="0" y="104"/>
                  </a:lnTo>
                  <a:lnTo>
                    <a:pt x="216" y="2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7" name="Freeform 1329"/>
            <p:cNvSpPr>
              <a:spLocks/>
            </p:cNvSpPr>
            <p:nvPr/>
          </p:nvSpPr>
          <p:spPr bwMode="auto">
            <a:xfrm>
              <a:off x="3335" y="2393"/>
              <a:ext cx="4" cy="9"/>
            </a:xfrm>
            <a:custGeom>
              <a:avLst/>
              <a:gdLst>
                <a:gd name="T0" fmla="*/ 0 w 24"/>
                <a:gd name="T1" fmla="*/ 57 h 57"/>
                <a:gd name="T2" fmla="*/ 24 w 24"/>
                <a:gd name="T3" fmla="*/ 5 h 57"/>
                <a:gd name="T4" fmla="*/ 19 w 24"/>
                <a:gd name="T5" fmla="*/ 2 h 57"/>
                <a:gd name="T6" fmla="*/ 9 w 24"/>
                <a:gd name="T7" fmla="*/ 0 h 57"/>
                <a:gd name="T8" fmla="*/ 0 w 24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57"/>
                <a:gd name="T17" fmla="*/ 24 w 24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57">
                  <a:moveTo>
                    <a:pt x="0" y="57"/>
                  </a:moveTo>
                  <a:lnTo>
                    <a:pt x="24" y="5"/>
                  </a:lnTo>
                  <a:lnTo>
                    <a:pt x="19" y="2"/>
                  </a:lnTo>
                  <a:lnTo>
                    <a:pt x="9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8" name="Freeform 1330"/>
            <p:cNvSpPr>
              <a:spLocks/>
            </p:cNvSpPr>
            <p:nvPr/>
          </p:nvSpPr>
          <p:spPr bwMode="auto">
            <a:xfrm>
              <a:off x="3337" y="2393"/>
              <a:ext cx="2" cy="1"/>
            </a:xfrm>
            <a:custGeom>
              <a:avLst/>
              <a:gdLst>
                <a:gd name="T0" fmla="*/ 15 w 15"/>
                <a:gd name="T1" fmla="*/ 5 h 5"/>
                <a:gd name="T2" fmla="*/ 10 w 15"/>
                <a:gd name="T3" fmla="*/ 2 h 5"/>
                <a:gd name="T4" fmla="*/ 0 w 15"/>
                <a:gd name="T5" fmla="*/ 0 h 5"/>
                <a:gd name="T6" fmla="*/ 0 60000 65536"/>
                <a:gd name="T7" fmla="*/ 0 60000 65536"/>
                <a:gd name="T8" fmla="*/ 0 60000 65536"/>
                <a:gd name="T9" fmla="*/ 0 w 15"/>
                <a:gd name="T10" fmla="*/ 0 h 5"/>
                <a:gd name="T11" fmla="*/ 15 w 15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5">
                  <a:moveTo>
                    <a:pt x="15" y="5"/>
                  </a:moveTo>
                  <a:lnTo>
                    <a:pt x="10" y="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" name="Freeform 1331"/>
            <p:cNvSpPr>
              <a:spLocks/>
            </p:cNvSpPr>
            <p:nvPr/>
          </p:nvSpPr>
          <p:spPr bwMode="auto">
            <a:xfrm>
              <a:off x="3294" y="2387"/>
              <a:ext cx="43" cy="25"/>
            </a:xfrm>
            <a:custGeom>
              <a:avLst/>
              <a:gdLst>
                <a:gd name="T0" fmla="*/ 235 w 253"/>
                <a:gd name="T1" fmla="*/ 150 h 150"/>
                <a:gd name="T2" fmla="*/ 244 w 253"/>
                <a:gd name="T3" fmla="*/ 93 h 150"/>
                <a:gd name="T4" fmla="*/ 253 w 253"/>
                <a:gd name="T5" fmla="*/ 36 h 150"/>
                <a:gd name="T6" fmla="*/ 18 w 253"/>
                <a:gd name="T7" fmla="*/ 0 h 150"/>
                <a:gd name="T8" fmla="*/ 9 w 253"/>
                <a:gd name="T9" fmla="*/ 56 h 150"/>
                <a:gd name="T10" fmla="*/ 0 w 253"/>
                <a:gd name="T11" fmla="*/ 113 h 150"/>
                <a:gd name="T12" fmla="*/ 235 w 253"/>
                <a:gd name="T13" fmla="*/ 150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0"/>
                <a:gd name="T23" fmla="*/ 253 w 253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0">
                  <a:moveTo>
                    <a:pt x="235" y="150"/>
                  </a:moveTo>
                  <a:lnTo>
                    <a:pt x="244" y="93"/>
                  </a:lnTo>
                  <a:lnTo>
                    <a:pt x="253" y="36"/>
                  </a:lnTo>
                  <a:lnTo>
                    <a:pt x="18" y="0"/>
                  </a:lnTo>
                  <a:lnTo>
                    <a:pt x="9" y="56"/>
                  </a:lnTo>
                  <a:lnTo>
                    <a:pt x="0" y="113"/>
                  </a:lnTo>
                  <a:lnTo>
                    <a:pt x="235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0" name="Freeform 1332"/>
            <p:cNvSpPr>
              <a:spLocks/>
            </p:cNvSpPr>
            <p:nvPr/>
          </p:nvSpPr>
          <p:spPr bwMode="auto">
            <a:xfrm>
              <a:off x="3294" y="2387"/>
              <a:ext cx="43" cy="25"/>
            </a:xfrm>
            <a:custGeom>
              <a:avLst/>
              <a:gdLst>
                <a:gd name="T0" fmla="*/ 235 w 253"/>
                <a:gd name="T1" fmla="*/ 150 h 150"/>
                <a:gd name="T2" fmla="*/ 244 w 253"/>
                <a:gd name="T3" fmla="*/ 93 h 150"/>
                <a:gd name="T4" fmla="*/ 253 w 253"/>
                <a:gd name="T5" fmla="*/ 36 h 150"/>
                <a:gd name="T6" fmla="*/ 18 w 253"/>
                <a:gd name="T7" fmla="*/ 0 h 150"/>
                <a:gd name="T8" fmla="*/ 9 w 253"/>
                <a:gd name="T9" fmla="*/ 56 h 150"/>
                <a:gd name="T10" fmla="*/ 0 w 253"/>
                <a:gd name="T11" fmla="*/ 113 h 150"/>
                <a:gd name="T12" fmla="*/ 235 w 253"/>
                <a:gd name="T13" fmla="*/ 150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0"/>
                <a:gd name="T23" fmla="*/ 253 w 253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0">
                  <a:moveTo>
                    <a:pt x="235" y="150"/>
                  </a:moveTo>
                  <a:lnTo>
                    <a:pt x="244" y="93"/>
                  </a:lnTo>
                  <a:lnTo>
                    <a:pt x="253" y="36"/>
                  </a:lnTo>
                  <a:lnTo>
                    <a:pt x="18" y="0"/>
                  </a:lnTo>
                  <a:lnTo>
                    <a:pt x="9" y="56"/>
                  </a:lnTo>
                  <a:lnTo>
                    <a:pt x="0" y="113"/>
                  </a:lnTo>
                  <a:lnTo>
                    <a:pt x="235" y="15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1" name="Freeform 1333"/>
            <p:cNvSpPr>
              <a:spLocks/>
            </p:cNvSpPr>
            <p:nvPr/>
          </p:nvSpPr>
          <p:spPr bwMode="auto">
            <a:xfrm>
              <a:off x="3294" y="2387"/>
              <a:ext cx="3" cy="9"/>
            </a:xfrm>
            <a:custGeom>
              <a:avLst/>
              <a:gdLst>
                <a:gd name="T0" fmla="*/ 9 w 18"/>
                <a:gd name="T1" fmla="*/ 58 h 58"/>
                <a:gd name="T2" fmla="*/ 18 w 18"/>
                <a:gd name="T3" fmla="*/ 2 h 58"/>
                <a:gd name="T4" fmla="*/ 11 w 18"/>
                <a:gd name="T5" fmla="*/ 0 h 58"/>
                <a:gd name="T6" fmla="*/ 0 w 18"/>
                <a:gd name="T7" fmla="*/ 2 h 58"/>
                <a:gd name="T8" fmla="*/ 9 w 18"/>
                <a:gd name="T9" fmla="*/ 5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8"/>
                <a:gd name="T17" fmla="*/ 18 w 1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8">
                  <a:moveTo>
                    <a:pt x="9" y="58"/>
                  </a:moveTo>
                  <a:lnTo>
                    <a:pt x="18" y="2"/>
                  </a:lnTo>
                  <a:lnTo>
                    <a:pt x="11" y="0"/>
                  </a:lnTo>
                  <a:lnTo>
                    <a:pt x="0" y="2"/>
                  </a:lnTo>
                  <a:lnTo>
                    <a:pt x="9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2" name="Freeform 1334"/>
            <p:cNvSpPr>
              <a:spLocks/>
            </p:cNvSpPr>
            <p:nvPr/>
          </p:nvSpPr>
          <p:spPr bwMode="auto">
            <a:xfrm>
              <a:off x="3294" y="2387"/>
              <a:ext cx="3" cy="1"/>
            </a:xfrm>
            <a:custGeom>
              <a:avLst/>
              <a:gdLst>
                <a:gd name="T0" fmla="*/ 18 w 18"/>
                <a:gd name="T1" fmla="*/ 2 h 2"/>
                <a:gd name="T2" fmla="*/ 11 w 18"/>
                <a:gd name="T3" fmla="*/ 0 h 2"/>
                <a:gd name="T4" fmla="*/ 0 w 18"/>
                <a:gd name="T5" fmla="*/ 2 h 2"/>
                <a:gd name="T6" fmla="*/ 0 60000 65536"/>
                <a:gd name="T7" fmla="*/ 0 60000 65536"/>
                <a:gd name="T8" fmla="*/ 0 60000 65536"/>
                <a:gd name="T9" fmla="*/ 0 w 18"/>
                <a:gd name="T10" fmla="*/ 0 h 2"/>
                <a:gd name="T11" fmla="*/ 18 w 18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2">
                  <a:moveTo>
                    <a:pt x="18" y="2"/>
                  </a:moveTo>
                  <a:lnTo>
                    <a:pt x="11" y="0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3" name="Freeform 1335"/>
            <p:cNvSpPr>
              <a:spLocks/>
            </p:cNvSpPr>
            <p:nvPr/>
          </p:nvSpPr>
          <p:spPr bwMode="auto">
            <a:xfrm>
              <a:off x="3186" y="2358"/>
              <a:ext cx="110" cy="41"/>
            </a:xfrm>
            <a:custGeom>
              <a:avLst/>
              <a:gdLst>
                <a:gd name="T0" fmla="*/ 658 w 658"/>
                <a:gd name="T1" fmla="*/ 0 h 245"/>
                <a:gd name="T2" fmla="*/ 352 w 658"/>
                <a:gd name="T3" fmla="*/ 48 h 245"/>
                <a:gd name="T4" fmla="*/ 80 w 658"/>
                <a:gd name="T5" fmla="*/ 179 h 245"/>
                <a:gd name="T6" fmla="*/ 0 w 658"/>
                <a:gd name="T7" fmla="*/ 245 h 2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8"/>
                <a:gd name="T13" fmla="*/ 0 h 245"/>
                <a:gd name="T14" fmla="*/ 658 w 658"/>
                <a:gd name="T15" fmla="*/ 245 h 2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8" h="245">
                  <a:moveTo>
                    <a:pt x="658" y="0"/>
                  </a:moveTo>
                  <a:lnTo>
                    <a:pt x="352" y="48"/>
                  </a:lnTo>
                  <a:lnTo>
                    <a:pt x="80" y="179"/>
                  </a:lnTo>
                  <a:lnTo>
                    <a:pt x="0" y="2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4" name="Line 1336"/>
            <p:cNvSpPr>
              <a:spLocks noChangeShapeType="1"/>
            </p:cNvSpPr>
            <p:nvPr/>
          </p:nvSpPr>
          <p:spPr bwMode="auto">
            <a:xfrm flipH="1">
              <a:off x="3174" y="2408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5" name="Freeform 1337"/>
            <p:cNvSpPr>
              <a:spLocks/>
            </p:cNvSpPr>
            <p:nvPr/>
          </p:nvSpPr>
          <p:spPr bwMode="auto">
            <a:xfrm>
              <a:off x="3101" y="2418"/>
              <a:ext cx="62" cy="105"/>
            </a:xfrm>
            <a:custGeom>
              <a:avLst/>
              <a:gdLst>
                <a:gd name="T0" fmla="*/ 371 w 371"/>
                <a:gd name="T1" fmla="*/ 0 h 627"/>
                <a:gd name="T2" fmla="*/ 361 w 371"/>
                <a:gd name="T3" fmla="*/ 9 h 627"/>
                <a:gd name="T4" fmla="*/ 177 w 371"/>
                <a:gd name="T5" fmla="*/ 247 h 627"/>
                <a:gd name="T6" fmla="*/ 37 w 371"/>
                <a:gd name="T7" fmla="*/ 519 h 627"/>
                <a:gd name="T8" fmla="*/ 0 w 371"/>
                <a:gd name="T9" fmla="*/ 627 h 6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1"/>
                <a:gd name="T16" fmla="*/ 0 h 627"/>
                <a:gd name="T17" fmla="*/ 371 w 371"/>
                <a:gd name="T18" fmla="*/ 627 h 6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1" h="627">
                  <a:moveTo>
                    <a:pt x="371" y="0"/>
                  </a:moveTo>
                  <a:lnTo>
                    <a:pt x="361" y="9"/>
                  </a:lnTo>
                  <a:lnTo>
                    <a:pt x="177" y="247"/>
                  </a:lnTo>
                  <a:lnTo>
                    <a:pt x="37" y="519"/>
                  </a:lnTo>
                  <a:lnTo>
                    <a:pt x="0" y="6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6" name="Line 1338"/>
            <p:cNvSpPr>
              <a:spLocks noChangeShapeType="1"/>
            </p:cNvSpPr>
            <p:nvPr/>
          </p:nvSpPr>
          <p:spPr bwMode="auto">
            <a:xfrm flipH="1">
              <a:off x="3096" y="253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7" name="Freeform 1339"/>
            <p:cNvSpPr>
              <a:spLocks/>
            </p:cNvSpPr>
            <p:nvPr/>
          </p:nvSpPr>
          <p:spPr bwMode="auto">
            <a:xfrm>
              <a:off x="3077" y="2552"/>
              <a:ext cx="14" cy="121"/>
            </a:xfrm>
            <a:custGeom>
              <a:avLst/>
              <a:gdLst>
                <a:gd name="T0" fmla="*/ 84 w 84"/>
                <a:gd name="T1" fmla="*/ 0 h 728"/>
                <a:gd name="T2" fmla="*/ 81 w 84"/>
                <a:gd name="T3" fmla="*/ 13 h 728"/>
                <a:gd name="T4" fmla="*/ 20 w 84"/>
                <a:gd name="T5" fmla="*/ 325 h 728"/>
                <a:gd name="T6" fmla="*/ 0 w 84"/>
                <a:gd name="T7" fmla="*/ 646 h 728"/>
                <a:gd name="T8" fmla="*/ 6 w 84"/>
                <a:gd name="T9" fmla="*/ 728 h 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728"/>
                <a:gd name="T17" fmla="*/ 84 w 84"/>
                <a:gd name="T18" fmla="*/ 728 h 7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728">
                  <a:moveTo>
                    <a:pt x="84" y="0"/>
                  </a:moveTo>
                  <a:lnTo>
                    <a:pt x="81" y="13"/>
                  </a:lnTo>
                  <a:lnTo>
                    <a:pt x="20" y="325"/>
                  </a:lnTo>
                  <a:lnTo>
                    <a:pt x="0" y="646"/>
                  </a:lnTo>
                  <a:lnTo>
                    <a:pt x="6" y="7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8" name="Line 1340"/>
            <p:cNvSpPr>
              <a:spLocks noChangeShapeType="1"/>
            </p:cNvSpPr>
            <p:nvPr/>
          </p:nvSpPr>
          <p:spPr bwMode="auto">
            <a:xfrm>
              <a:off x="3079" y="2687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9" name="Freeform 1341"/>
            <p:cNvSpPr>
              <a:spLocks/>
            </p:cNvSpPr>
            <p:nvPr/>
          </p:nvSpPr>
          <p:spPr bwMode="auto">
            <a:xfrm>
              <a:off x="3080" y="2704"/>
              <a:ext cx="31" cy="118"/>
            </a:xfrm>
            <a:custGeom>
              <a:avLst/>
              <a:gdLst>
                <a:gd name="T0" fmla="*/ 0 w 185"/>
                <a:gd name="T1" fmla="*/ 0 h 708"/>
                <a:gd name="T2" fmla="*/ 3 w 185"/>
                <a:gd name="T3" fmla="*/ 56 h 708"/>
                <a:gd name="T4" fmla="*/ 64 w 185"/>
                <a:gd name="T5" fmla="*/ 368 h 708"/>
                <a:gd name="T6" fmla="*/ 163 w 185"/>
                <a:gd name="T7" fmla="*/ 664 h 708"/>
                <a:gd name="T8" fmla="*/ 185 w 185"/>
                <a:gd name="T9" fmla="*/ 708 h 7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5"/>
                <a:gd name="T16" fmla="*/ 0 h 708"/>
                <a:gd name="T17" fmla="*/ 185 w 185"/>
                <a:gd name="T18" fmla="*/ 708 h 7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5" h="708">
                  <a:moveTo>
                    <a:pt x="0" y="0"/>
                  </a:moveTo>
                  <a:lnTo>
                    <a:pt x="3" y="56"/>
                  </a:lnTo>
                  <a:lnTo>
                    <a:pt x="64" y="368"/>
                  </a:lnTo>
                  <a:lnTo>
                    <a:pt x="163" y="664"/>
                  </a:lnTo>
                  <a:lnTo>
                    <a:pt x="185" y="7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0" name="Line 1342"/>
            <p:cNvSpPr>
              <a:spLocks noChangeShapeType="1"/>
            </p:cNvSpPr>
            <p:nvPr/>
          </p:nvSpPr>
          <p:spPr bwMode="auto">
            <a:xfrm>
              <a:off x="3117" y="2834"/>
              <a:ext cx="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1" name="Freeform 1343"/>
            <p:cNvSpPr>
              <a:spLocks/>
            </p:cNvSpPr>
            <p:nvPr/>
          </p:nvSpPr>
          <p:spPr bwMode="auto">
            <a:xfrm>
              <a:off x="3125" y="2849"/>
              <a:ext cx="84" cy="87"/>
            </a:xfrm>
            <a:custGeom>
              <a:avLst/>
              <a:gdLst>
                <a:gd name="T0" fmla="*/ 0 w 501"/>
                <a:gd name="T1" fmla="*/ 0 h 525"/>
                <a:gd name="T2" fmla="*/ 33 w 501"/>
                <a:gd name="T3" fmla="*/ 66 h 525"/>
                <a:gd name="T4" fmla="*/ 217 w 501"/>
                <a:gd name="T5" fmla="*/ 304 h 525"/>
                <a:gd name="T6" fmla="*/ 447 w 501"/>
                <a:gd name="T7" fmla="*/ 498 h 525"/>
                <a:gd name="T8" fmla="*/ 501 w 501"/>
                <a:gd name="T9" fmla="*/ 525 h 5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1"/>
                <a:gd name="T16" fmla="*/ 0 h 525"/>
                <a:gd name="T17" fmla="*/ 501 w 501"/>
                <a:gd name="T18" fmla="*/ 525 h 5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1" h="525">
                  <a:moveTo>
                    <a:pt x="0" y="0"/>
                  </a:moveTo>
                  <a:lnTo>
                    <a:pt x="33" y="66"/>
                  </a:lnTo>
                  <a:lnTo>
                    <a:pt x="217" y="304"/>
                  </a:lnTo>
                  <a:lnTo>
                    <a:pt x="447" y="498"/>
                  </a:lnTo>
                  <a:lnTo>
                    <a:pt x="501" y="5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2" name="Line 1344"/>
            <p:cNvSpPr>
              <a:spLocks noChangeShapeType="1"/>
            </p:cNvSpPr>
            <p:nvPr/>
          </p:nvSpPr>
          <p:spPr bwMode="auto">
            <a:xfrm>
              <a:off x="3221" y="2942"/>
              <a:ext cx="3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3" name="Freeform 1345"/>
            <p:cNvSpPr>
              <a:spLocks/>
            </p:cNvSpPr>
            <p:nvPr/>
          </p:nvSpPr>
          <p:spPr bwMode="auto">
            <a:xfrm>
              <a:off x="3236" y="2950"/>
              <a:ext cx="120" cy="12"/>
            </a:xfrm>
            <a:custGeom>
              <a:avLst/>
              <a:gdLst>
                <a:gd name="T0" fmla="*/ 0 w 716"/>
                <a:gd name="T1" fmla="*/ 0 h 72"/>
                <a:gd name="T2" fmla="*/ 53 w 716"/>
                <a:gd name="T3" fmla="*/ 26 h 72"/>
                <a:gd name="T4" fmla="*/ 359 w 716"/>
                <a:gd name="T5" fmla="*/ 72 h 72"/>
                <a:gd name="T6" fmla="*/ 663 w 716"/>
                <a:gd name="T7" fmla="*/ 26 h 72"/>
                <a:gd name="T8" fmla="*/ 716 w 716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6"/>
                <a:gd name="T16" fmla="*/ 0 h 72"/>
                <a:gd name="T17" fmla="*/ 716 w 716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6" h="72">
                  <a:moveTo>
                    <a:pt x="0" y="0"/>
                  </a:moveTo>
                  <a:lnTo>
                    <a:pt x="53" y="26"/>
                  </a:lnTo>
                  <a:lnTo>
                    <a:pt x="359" y="72"/>
                  </a:lnTo>
                  <a:lnTo>
                    <a:pt x="663" y="26"/>
                  </a:lnTo>
                  <a:lnTo>
                    <a:pt x="7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4" name="Line 1346"/>
            <p:cNvSpPr>
              <a:spLocks noChangeShapeType="1"/>
            </p:cNvSpPr>
            <p:nvPr/>
          </p:nvSpPr>
          <p:spPr bwMode="auto">
            <a:xfrm flipV="1">
              <a:off x="3368" y="2942"/>
              <a:ext cx="3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5" name="Freeform 1347"/>
            <p:cNvSpPr>
              <a:spLocks/>
            </p:cNvSpPr>
            <p:nvPr/>
          </p:nvSpPr>
          <p:spPr bwMode="auto">
            <a:xfrm>
              <a:off x="3383" y="2849"/>
              <a:ext cx="84" cy="87"/>
            </a:xfrm>
            <a:custGeom>
              <a:avLst/>
              <a:gdLst>
                <a:gd name="T0" fmla="*/ 0 w 502"/>
                <a:gd name="T1" fmla="*/ 525 h 525"/>
                <a:gd name="T2" fmla="*/ 55 w 502"/>
                <a:gd name="T3" fmla="*/ 498 h 525"/>
                <a:gd name="T4" fmla="*/ 283 w 502"/>
                <a:gd name="T5" fmla="*/ 304 h 525"/>
                <a:gd name="T6" fmla="*/ 467 w 502"/>
                <a:gd name="T7" fmla="*/ 66 h 525"/>
                <a:gd name="T8" fmla="*/ 502 w 502"/>
                <a:gd name="T9" fmla="*/ 0 h 5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2"/>
                <a:gd name="T16" fmla="*/ 0 h 525"/>
                <a:gd name="T17" fmla="*/ 502 w 502"/>
                <a:gd name="T18" fmla="*/ 525 h 5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2" h="525">
                  <a:moveTo>
                    <a:pt x="0" y="525"/>
                  </a:moveTo>
                  <a:lnTo>
                    <a:pt x="55" y="498"/>
                  </a:lnTo>
                  <a:lnTo>
                    <a:pt x="283" y="304"/>
                  </a:lnTo>
                  <a:lnTo>
                    <a:pt x="467" y="66"/>
                  </a:lnTo>
                  <a:lnTo>
                    <a:pt x="50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6" name="Line 1348"/>
            <p:cNvSpPr>
              <a:spLocks noChangeShapeType="1"/>
            </p:cNvSpPr>
            <p:nvPr/>
          </p:nvSpPr>
          <p:spPr bwMode="auto">
            <a:xfrm flipV="1">
              <a:off x="3473" y="283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7" name="Freeform 1349"/>
            <p:cNvSpPr>
              <a:spLocks/>
            </p:cNvSpPr>
            <p:nvPr/>
          </p:nvSpPr>
          <p:spPr bwMode="auto">
            <a:xfrm>
              <a:off x="3481" y="2704"/>
              <a:ext cx="31" cy="118"/>
            </a:xfrm>
            <a:custGeom>
              <a:avLst/>
              <a:gdLst>
                <a:gd name="T0" fmla="*/ 0 w 186"/>
                <a:gd name="T1" fmla="*/ 708 h 708"/>
                <a:gd name="T2" fmla="*/ 23 w 186"/>
                <a:gd name="T3" fmla="*/ 664 h 708"/>
                <a:gd name="T4" fmla="*/ 123 w 186"/>
                <a:gd name="T5" fmla="*/ 368 h 708"/>
                <a:gd name="T6" fmla="*/ 183 w 186"/>
                <a:gd name="T7" fmla="*/ 56 h 708"/>
                <a:gd name="T8" fmla="*/ 186 w 186"/>
                <a:gd name="T9" fmla="*/ 0 h 7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"/>
                <a:gd name="T16" fmla="*/ 0 h 708"/>
                <a:gd name="T17" fmla="*/ 186 w 186"/>
                <a:gd name="T18" fmla="*/ 708 h 7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" h="708">
                  <a:moveTo>
                    <a:pt x="0" y="708"/>
                  </a:moveTo>
                  <a:lnTo>
                    <a:pt x="23" y="664"/>
                  </a:lnTo>
                  <a:lnTo>
                    <a:pt x="123" y="368"/>
                  </a:lnTo>
                  <a:lnTo>
                    <a:pt x="183" y="56"/>
                  </a:lnTo>
                  <a:lnTo>
                    <a:pt x="1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8" name="Line 1350"/>
            <p:cNvSpPr>
              <a:spLocks noChangeShapeType="1"/>
            </p:cNvSpPr>
            <p:nvPr/>
          </p:nvSpPr>
          <p:spPr bwMode="auto">
            <a:xfrm flipV="1">
              <a:off x="3512" y="2687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9" name="Freeform 1351"/>
            <p:cNvSpPr>
              <a:spLocks/>
            </p:cNvSpPr>
            <p:nvPr/>
          </p:nvSpPr>
          <p:spPr bwMode="auto">
            <a:xfrm>
              <a:off x="3500" y="2552"/>
              <a:ext cx="14" cy="121"/>
            </a:xfrm>
            <a:custGeom>
              <a:avLst/>
              <a:gdLst>
                <a:gd name="T0" fmla="*/ 79 w 84"/>
                <a:gd name="T1" fmla="*/ 728 h 728"/>
                <a:gd name="T2" fmla="*/ 84 w 84"/>
                <a:gd name="T3" fmla="*/ 646 h 728"/>
                <a:gd name="T4" fmla="*/ 65 w 84"/>
                <a:gd name="T5" fmla="*/ 325 h 728"/>
                <a:gd name="T6" fmla="*/ 5 w 84"/>
                <a:gd name="T7" fmla="*/ 13 h 728"/>
                <a:gd name="T8" fmla="*/ 0 w 84"/>
                <a:gd name="T9" fmla="*/ 0 h 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728"/>
                <a:gd name="T17" fmla="*/ 84 w 84"/>
                <a:gd name="T18" fmla="*/ 728 h 7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728">
                  <a:moveTo>
                    <a:pt x="79" y="728"/>
                  </a:moveTo>
                  <a:lnTo>
                    <a:pt x="84" y="646"/>
                  </a:lnTo>
                  <a:lnTo>
                    <a:pt x="65" y="325"/>
                  </a:lnTo>
                  <a:lnTo>
                    <a:pt x="5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0" name="Line 1352"/>
            <p:cNvSpPr>
              <a:spLocks noChangeShapeType="1"/>
            </p:cNvSpPr>
            <p:nvPr/>
          </p:nvSpPr>
          <p:spPr bwMode="auto">
            <a:xfrm flipH="1" flipV="1">
              <a:off x="3495" y="253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1" name="Freeform 1353"/>
            <p:cNvSpPr>
              <a:spLocks/>
            </p:cNvSpPr>
            <p:nvPr/>
          </p:nvSpPr>
          <p:spPr bwMode="auto">
            <a:xfrm>
              <a:off x="3429" y="2418"/>
              <a:ext cx="62" cy="105"/>
            </a:xfrm>
            <a:custGeom>
              <a:avLst/>
              <a:gdLst>
                <a:gd name="T0" fmla="*/ 371 w 371"/>
                <a:gd name="T1" fmla="*/ 627 h 627"/>
                <a:gd name="T2" fmla="*/ 335 w 371"/>
                <a:gd name="T3" fmla="*/ 519 h 627"/>
                <a:gd name="T4" fmla="*/ 194 w 371"/>
                <a:gd name="T5" fmla="*/ 247 h 627"/>
                <a:gd name="T6" fmla="*/ 10 w 371"/>
                <a:gd name="T7" fmla="*/ 9 h 627"/>
                <a:gd name="T8" fmla="*/ 0 w 371"/>
                <a:gd name="T9" fmla="*/ 0 h 6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1"/>
                <a:gd name="T16" fmla="*/ 0 h 627"/>
                <a:gd name="T17" fmla="*/ 371 w 371"/>
                <a:gd name="T18" fmla="*/ 627 h 6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1" h="627">
                  <a:moveTo>
                    <a:pt x="371" y="627"/>
                  </a:moveTo>
                  <a:lnTo>
                    <a:pt x="335" y="519"/>
                  </a:lnTo>
                  <a:lnTo>
                    <a:pt x="194" y="247"/>
                  </a:lnTo>
                  <a:lnTo>
                    <a:pt x="10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2" name="Line 1354"/>
            <p:cNvSpPr>
              <a:spLocks noChangeShapeType="1"/>
            </p:cNvSpPr>
            <p:nvPr/>
          </p:nvSpPr>
          <p:spPr bwMode="auto">
            <a:xfrm flipH="1" flipV="1">
              <a:off x="3416" y="2408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3" name="Freeform 1355"/>
            <p:cNvSpPr>
              <a:spLocks/>
            </p:cNvSpPr>
            <p:nvPr/>
          </p:nvSpPr>
          <p:spPr bwMode="auto">
            <a:xfrm>
              <a:off x="3296" y="2358"/>
              <a:ext cx="109" cy="41"/>
            </a:xfrm>
            <a:custGeom>
              <a:avLst/>
              <a:gdLst>
                <a:gd name="T0" fmla="*/ 656 w 656"/>
                <a:gd name="T1" fmla="*/ 245 h 245"/>
                <a:gd name="T2" fmla="*/ 578 w 656"/>
                <a:gd name="T3" fmla="*/ 179 h 245"/>
                <a:gd name="T4" fmla="*/ 304 w 656"/>
                <a:gd name="T5" fmla="*/ 48 h 245"/>
                <a:gd name="T6" fmla="*/ 0 w 656"/>
                <a:gd name="T7" fmla="*/ 0 h 2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6"/>
                <a:gd name="T13" fmla="*/ 0 h 245"/>
                <a:gd name="T14" fmla="*/ 656 w 656"/>
                <a:gd name="T15" fmla="*/ 245 h 2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6" h="245">
                  <a:moveTo>
                    <a:pt x="656" y="245"/>
                  </a:moveTo>
                  <a:lnTo>
                    <a:pt x="578" y="179"/>
                  </a:lnTo>
                  <a:lnTo>
                    <a:pt x="304" y="48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4" name="Freeform 1356"/>
            <p:cNvSpPr>
              <a:spLocks/>
            </p:cNvSpPr>
            <p:nvPr/>
          </p:nvSpPr>
          <p:spPr bwMode="auto">
            <a:xfrm>
              <a:off x="3232" y="2310"/>
              <a:ext cx="65" cy="29"/>
            </a:xfrm>
            <a:custGeom>
              <a:avLst/>
              <a:gdLst>
                <a:gd name="T0" fmla="*/ 393 w 393"/>
                <a:gd name="T1" fmla="*/ 113 h 171"/>
                <a:gd name="T2" fmla="*/ 384 w 393"/>
                <a:gd name="T3" fmla="*/ 56 h 171"/>
                <a:gd name="T4" fmla="*/ 375 w 393"/>
                <a:gd name="T5" fmla="*/ 0 h 171"/>
                <a:gd name="T6" fmla="*/ 0 w 393"/>
                <a:gd name="T7" fmla="*/ 57 h 171"/>
                <a:gd name="T8" fmla="*/ 9 w 393"/>
                <a:gd name="T9" fmla="*/ 114 h 171"/>
                <a:gd name="T10" fmla="*/ 18 w 393"/>
                <a:gd name="T11" fmla="*/ 171 h 171"/>
                <a:gd name="T12" fmla="*/ 393 w 393"/>
                <a:gd name="T13" fmla="*/ 113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3"/>
                <a:gd name="T22" fmla="*/ 0 h 171"/>
                <a:gd name="T23" fmla="*/ 393 w 393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3" h="171">
                  <a:moveTo>
                    <a:pt x="393" y="113"/>
                  </a:moveTo>
                  <a:lnTo>
                    <a:pt x="384" y="56"/>
                  </a:lnTo>
                  <a:lnTo>
                    <a:pt x="375" y="0"/>
                  </a:lnTo>
                  <a:lnTo>
                    <a:pt x="0" y="57"/>
                  </a:lnTo>
                  <a:lnTo>
                    <a:pt x="9" y="114"/>
                  </a:lnTo>
                  <a:lnTo>
                    <a:pt x="18" y="171"/>
                  </a:lnTo>
                  <a:lnTo>
                    <a:pt x="393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5" name="Freeform 1357"/>
            <p:cNvSpPr>
              <a:spLocks/>
            </p:cNvSpPr>
            <p:nvPr/>
          </p:nvSpPr>
          <p:spPr bwMode="auto">
            <a:xfrm>
              <a:off x="3232" y="2310"/>
              <a:ext cx="65" cy="29"/>
            </a:xfrm>
            <a:custGeom>
              <a:avLst/>
              <a:gdLst>
                <a:gd name="T0" fmla="*/ 393 w 393"/>
                <a:gd name="T1" fmla="*/ 113 h 171"/>
                <a:gd name="T2" fmla="*/ 384 w 393"/>
                <a:gd name="T3" fmla="*/ 56 h 171"/>
                <a:gd name="T4" fmla="*/ 375 w 393"/>
                <a:gd name="T5" fmla="*/ 0 h 171"/>
                <a:gd name="T6" fmla="*/ 0 w 393"/>
                <a:gd name="T7" fmla="*/ 57 h 171"/>
                <a:gd name="T8" fmla="*/ 9 w 393"/>
                <a:gd name="T9" fmla="*/ 114 h 171"/>
                <a:gd name="T10" fmla="*/ 18 w 393"/>
                <a:gd name="T11" fmla="*/ 171 h 171"/>
                <a:gd name="T12" fmla="*/ 393 w 393"/>
                <a:gd name="T13" fmla="*/ 113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3"/>
                <a:gd name="T22" fmla="*/ 0 h 171"/>
                <a:gd name="T23" fmla="*/ 393 w 393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3" h="171">
                  <a:moveTo>
                    <a:pt x="393" y="113"/>
                  </a:moveTo>
                  <a:lnTo>
                    <a:pt x="384" y="56"/>
                  </a:lnTo>
                  <a:lnTo>
                    <a:pt x="375" y="0"/>
                  </a:lnTo>
                  <a:lnTo>
                    <a:pt x="0" y="57"/>
                  </a:lnTo>
                  <a:lnTo>
                    <a:pt x="9" y="114"/>
                  </a:lnTo>
                  <a:lnTo>
                    <a:pt x="18" y="171"/>
                  </a:lnTo>
                  <a:lnTo>
                    <a:pt x="393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6" name="Freeform 1358"/>
            <p:cNvSpPr>
              <a:spLocks/>
            </p:cNvSpPr>
            <p:nvPr/>
          </p:nvSpPr>
          <p:spPr bwMode="auto">
            <a:xfrm>
              <a:off x="3229" y="2320"/>
              <a:ext cx="5" cy="9"/>
            </a:xfrm>
            <a:custGeom>
              <a:avLst/>
              <a:gdLst>
                <a:gd name="T0" fmla="*/ 24 w 24"/>
                <a:gd name="T1" fmla="*/ 57 h 57"/>
                <a:gd name="T2" fmla="*/ 15 w 24"/>
                <a:gd name="T3" fmla="*/ 0 h 57"/>
                <a:gd name="T4" fmla="*/ 9 w 24"/>
                <a:gd name="T5" fmla="*/ 2 h 57"/>
                <a:gd name="T6" fmla="*/ 0 w 24"/>
                <a:gd name="T7" fmla="*/ 5 h 57"/>
                <a:gd name="T8" fmla="*/ 24 w 24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57"/>
                <a:gd name="T17" fmla="*/ 24 w 24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57">
                  <a:moveTo>
                    <a:pt x="24" y="57"/>
                  </a:moveTo>
                  <a:lnTo>
                    <a:pt x="15" y="0"/>
                  </a:lnTo>
                  <a:lnTo>
                    <a:pt x="9" y="2"/>
                  </a:lnTo>
                  <a:lnTo>
                    <a:pt x="0" y="5"/>
                  </a:lnTo>
                  <a:lnTo>
                    <a:pt x="2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7" name="Freeform 1359"/>
            <p:cNvSpPr>
              <a:spLocks/>
            </p:cNvSpPr>
            <p:nvPr/>
          </p:nvSpPr>
          <p:spPr bwMode="auto">
            <a:xfrm>
              <a:off x="3229" y="2320"/>
              <a:ext cx="3" cy="1"/>
            </a:xfrm>
            <a:custGeom>
              <a:avLst/>
              <a:gdLst>
                <a:gd name="T0" fmla="*/ 15 w 15"/>
                <a:gd name="T1" fmla="*/ 0 h 5"/>
                <a:gd name="T2" fmla="*/ 9 w 15"/>
                <a:gd name="T3" fmla="*/ 2 h 5"/>
                <a:gd name="T4" fmla="*/ 0 w 15"/>
                <a:gd name="T5" fmla="*/ 5 h 5"/>
                <a:gd name="T6" fmla="*/ 0 60000 65536"/>
                <a:gd name="T7" fmla="*/ 0 60000 65536"/>
                <a:gd name="T8" fmla="*/ 0 60000 65536"/>
                <a:gd name="T9" fmla="*/ 0 w 15"/>
                <a:gd name="T10" fmla="*/ 0 h 5"/>
                <a:gd name="T11" fmla="*/ 15 w 15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5">
                  <a:moveTo>
                    <a:pt x="15" y="0"/>
                  </a:moveTo>
                  <a:lnTo>
                    <a:pt x="9" y="2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8" name="Freeform 1360"/>
            <p:cNvSpPr>
              <a:spLocks/>
            </p:cNvSpPr>
            <p:nvPr/>
          </p:nvSpPr>
          <p:spPr bwMode="auto">
            <a:xfrm>
              <a:off x="3174" y="2320"/>
              <a:ext cx="64" cy="44"/>
            </a:xfrm>
            <a:custGeom>
              <a:avLst/>
              <a:gdLst>
                <a:gd name="T0" fmla="*/ 380 w 380"/>
                <a:gd name="T1" fmla="*/ 105 h 263"/>
                <a:gd name="T2" fmla="*/ 355 w 380"/>
                <a:gd name="T3" fmla="*/ 52 h 263"/>
                <a:gd name="T4" fmla="*/ 331 w 380"/>
                <a:gd name="T5" fmla="*/ 0 h 263"/>
                <a:gd name="T6" fmla="*/ 0 w 380"/>
                <a:gd name="T7" fmla="*/ 158 h 263"/>
                <a:gd name="T8" fmla="*/ 25 w 380"/>
                <a:gd name="T9" fmla="*/ 210 h 263"/>
                <a:gd name="T10" fmla="*/ 49 w 380"/>
                <a:gd name="T11" fmla="*/ 263 h 263"/>
                <a:gd name="T12" fmla="*/ 380 w 380"/>
                <a:gd name="T13" fmla="*/ 105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3"/>
                <a:gd name="T23" fmla="*/ 380 w 380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3">
                  <a:moveTo>
                    <a:pt x="380" y="105"/>
                  </a:moveTo>
                  <a:lnTo>
                    <a:pt x="355" y="52"/>
                  </a:lnTo>
                  <a:lnTo>
                    <a:pt x="331" y="0"/>
                  </a:lnTo>
                  <a:lnTo>
                    <a:pt x="0" y="158"/>
                  </a:lnTo>
                  <a:lnTo>
                    <a:pt x="25" y="210"/>
                  </a:lnTo>
                  <a:lnTo>
                    <a:pt x="49" y="263"/>
                  </a:lnTo>
                  <a:lnTo>
                    <a:pt x="380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9" name="Freeform 1361"/>
            <p:cNvSpPr>
              <a:spLocks/>
            </p:cNvSpPr>
            <p:nvPr/>
          </p:nvSpPr>
          <p:spPr bwMode="auto">
            <a:xfrm>
              <a:off x="3174" y="2320"/>
              <a:ext cx="64" cy="44"/>
            </a:xfrm>
            <a:custGeom>
              <a:avLst/>
              <a:gdLst>
                <a:gd name="T0" fmla="*/ 380 w 380"/>
                <a:gd name="T1" fmla="*/ 105 h 263"/>
                <a:gd name="T2" fmla="*/ 355 w 380"/>
                <a:gd name="T3" fmla="*/ 52 h 263"/>
                <a:gd name="T4" fmla="*/ 331 w 380"/>
                <a:gd name="T5" fmla="*/ 0 h 263"/>
                <a:gd name="T6" fmla="*/ 0 w 380"/>
                <a:gd name="T7" fmla="*/ 158 h 263"/>
                <a:gd name="T8" fmla="*/ 25 w 380"/>
                <a:gd name="T9" fmla="*/ 210 h 263"/>
                <a:gd name="T10" fmla="*/ 49 w 380"/>
                <a:gd name="T11" fmla="*/ 263 h 263"/>
                <a:gd name="T12" fmla="*/ 380 w 380"/>
                <a:gd name="T13" fmla="*/ 105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3"/>
                <a:gd name="T23" fmla="*/ 380 w 380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3">
                  <a:moveTo>
                    <a:pt x="380" y="105"/>
                  </a:moveTo>
                  <a:lnTo>
                    <a:pt x="355" y="52"/>
                  </a:lnTo>
                  <a:lnTo>
                    <a:pt x="331" y="0"/>
                  </a:lnTo>
                  <a:lnTo>
                    <a:pt x="0" y="158"/>
                  </a:lnTo>
                  <a:lnTo>
                    <a:pt x="25" y="210"/>
                  </a:lnTo>
                  <a:lnTo>
                    <a:pt x="49" y="263"/>
                  </a:lnTo>
                  <a:lnTo>
                    <a:pt x="380" y="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0" name="Freeform 1362"/>
            <p:cNvSpPr>
              <a:spLocks/>
            </p:cNvSpPr>
            <p:nvPr/>
          </p:nvSpPr>
          <p:spPr bwMode="auto">
            <a:xfrm>
              <a:off x="3172" y="2347"/>
              <a:ext cx="6" cy="9"/>
            </a:xfrm>
            <a:custGeom>
              <a:avLst/>
              <a:gdLst>
                <a:gd name="T0" fmla="*/ 38 w 38"/>
                <a:gd name="T1" fmla="*/ 52 h 52"/>
                <a:gd name="T2" fmla="*/ 13 w 38"/>
                <a:gd name="T3" fmla="*/ 0 h 52"/>
                <a:gd name="T4" fmla="*/ 6 w 38"/>
                <a:gd name="T5" fmla="*/ 3 h 52"/>
                <a:gd name="T6" fmla="*/ 0 w 38"/>
                <a:gd name="T7" fmla="*/ 8 h 52"/>
                <a:gd name="T8" fmla="*/ 38 w 38"/>
                <a:gd name="T9" fmla="*/ 5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2"/>
                <a:gd name="T17" fmla="*/ 38 w 3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2">
                  <a:moveTo>
                    <a:pt x="38" y="52"/>
                  </a:moveTo>
                  <a:lnTo>
                    <a:pt x="13" y="0"/>
                  </a:lnTo>
                  <a:lnTo>
                    <a:pt x="6" y="3"/>
                  </a:lnTo>
                  <a:lnTo>
                    <a:pt x="0" y="8"/>
                  </a:lnTo>
                  <a:lnTo>
                    <a:pt x="38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1" name="Freeform 1363"/>
            <p:cNvSpPr>
              <a:spLocks/>
            </p:cNvSpPr>
            <p:nvPr/>
          </p:nvSpPr>
          <p:spPr bwMode="auto">
            <a:xfrm>
              <a:off x="3172" y="2347"/>
              <a:ext cx="2" cy="1"/>
            </a:xfrm>
            <a:custGeom>
              <a:avLst/>
              <a:gdLst>
                <a:gd name="T0" fmla="*/ 13 w 13"/>
                <a:gd name="T1" fmla="*/ 0 h 8"/>
                <a:gd name="T2" fmla="*/ 6 w 13"/>
                <a:gd name="T3" fmla="*/ 3 h 8"/>
                <a:gd name="T4" fmla="*/ 0 w 13"/>
                <a:gd name="T5" fmla="*/ 8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13" y="0"/>
                  </a:moveTo>
                  <a:lnTo>
                    <a:pt x="6" y="3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2" name="Freeform 1364"/>
            <p:cNvSpPr>
              <a:spLocks/>
            </p:cNvSpPr>
            <p:nvPr/>
          </p:nvSpPr>
          <p:spPr bwMode="auto">
            <a:xfrm>
              <a:off x="3127" y="2348"/>
              <a:ext cx="58" cy="53"/>
            </a:xfrm>
            <a:custGeom>
              <a:avLst/>
              <a:gdLst>
                <a:gd name="T0" fmla="*/ 345 w 345"/>
                <a:gd name="T1" fmla="*/ 89 h 317"/>
                <a:gd name="T2" fmla="*/ 308 w 345"/>
                <a:gd name="T3" fmla="*/ 44 h 317"/>
                <a:gd name="T4" fmla="*/ 270 w 345"/>
                <a:gd name="T5" fmla="*/ 0 h 317"/>
                <a:gd name="T6" fmla="*/ 0 w 345"/>
                <a:gd name="T7" fmla="*/ 228 h 317"/>
                <a:gd name="T8" fmla="*/ 38 w 345"/>
                <a:gd name="T9" fmla="*/ 273 h 317"/>
                <a:gd name="T10" fmla="*/ 76 w 345"/>
                <a:gd name="T11" fmla="*/ 317 h 317"/>
                <a:gd name="T12" fmla="*/ 345 w 345"/>
                <a:gd name="T13" fmla="*/ 89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345" y="89"/>
                  </a:moveTo>
                  <a:lnTo>
                    <a:pt x="308" y="44"/>
                  </a:lnTo>
                  <a:lnTo>
                    <a:pt x="270" y="0"/>
                  </a:lnTo>
                  <a:lnTo>
                    <a:pt x="0" y="228"/>
                  </a:lnTo>
                  <a:lnTo>
                    <a:pt x="38" y="273"/>
                  </a:lnTo>
                  <a:lnTo>
                    <a:pt x="76" y="317"/>
                  </a:lnTo>
                  <a:lnTo>
                    <a:pt x="345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3" name="Freeform 1365"/>
            <p:cNvSpPr>
              <a:spLocks/>
            </p:cNvSpPr>
            <p:nvPr/>
          </p:nvSpPr>
          <p:spPr bwMode="auto">
            <a:xfrm>
              <a:off x="3127" y="2348"/>
              <a:ext cx="58" cy="53"/>
            </a:xfrm>
            <a:custGeom>
              <a:avLst/>
              <a:gdLst>
                <a:gd name="T0" fmla="*/ 345 w 345"/>
                <a:gd name="T1" fmla="*/ 89 h 317"/>
                <a:gd name="T2" fmla="*/ 308 w 345"/>
                <a:gd name="T3" fmla="*/ 44 h 317"/>
                <a:gd name="T4" fmla="*/ 270 w 345"/>
                <a:gd name="T5" fmla="*/ 0 h 317"/>
                <a:gd name="T6" fmla="*/ 0 w 345"/>
                <a:gd name="T7" fmla="*/ 228 h 317"/>
                <a:gd name="T8" fmla="*/ 38 w 345"/>
                <a:gd name="T9" fmla="*/ 273 h 317"/>
                <a:gd name="T10" fmla="*/ 76 w 345"/>
                <a:gd name="T11" fmla="*/ 317 h 317"/>
                <a:gd name="T12" fmla="*/ 345 w 345"/>
                <a:gd name="T13" fmla="*/ 89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345" y="89"/>
                  </a:moveTo>
                  <a:lnTo>
                    <a:pt x="308" y="44"/>
                  </a:lnTo>
                  <a:lnTo>
                    <a:pt x="270" y="0"/>
                  </a:lnTo>
                  <a:lnTo>
                    <a:pt x="0" y="228"/>
                  </a:lnTo>
                  <a:lnTo>
                    <a:pt x="38" y="273"/>
                  </a:lnTo>
                  <a:lnTo>
                    <a:pt x="76" y="317"/>
                  </a:lnTo>
                  <a:lnTo>
                    <a:pt x="345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4" name="Freeform 1366"/>
            <p:cNvSpPr>
              <a:spLocks/>
            </p:cNvSpPr>
            <p:nvPr/>
          </p:nvSpPr>
          <p:spPr bwMode="auto">
            <a:xfrm>
              <a:off x="3126" y="2386"/>
              <a:ext cx="7" cy="8"/>
            </a:xfrm>
            <a:custGeom>
              <a:avLst/>
              <a:gdLst>
                <a:gd name="T0" fmla="*/ 46 w 46"/>
                <a:gd name="T1" fmla="*/ 45 h 45"/>
                <a:gd name="T2" fmla="*/ 8 w 46"/>
                <a:gd name="T3" fmla="*/ 0 h 45"/>
                <a:gd name="T4" fmla="*/ 0 w 46"/>
                <a:gd name="T5" fmla="*/ 9 h 45"/>
                <a:gd name="T6" fmla="*/ 46 w 46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46" y="45"/>
                  </a:moveTo>
                  <a:lnTo>
                    <a:pt x="8" y="0"/>
                  </a:lnTo>
                  <a:lnTo>
                    <a:pt x="0" y="9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5" name="Line 1367"/>
            <p:cNvSpPr>
              <a:spLocks noChangeShapeType="1"/>
            </p:cNvSpPr>
            <p:nvPr/>
          </p:nvSpPr>
          <p:spPr bwMode="auto">
            <a:xfrm flipH="1">
              <a:off x="3126" y="2386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6" name="Freeform 1368"/>
            <p:cNvSpPr>
              <a:spLocks/>
            </p:cNvSpPr>
            <p:nvPr/>
          </p:nvSpPr>
          <p:spPr bwMode="auto">
            <a:xfrm>
              <a:off x="3091" y="2388"/>
              <a:ext cx="50" cy="57"/>
            </a:xfrm>
            <a:custGeom>
              <a:avLst/>
              <a:gdLst>
                <a:gd name="T0" fmla="*/ 302 w 302"/>
                <a:gd name="T1" fmla="*/ 71 h 345"/>
                <a:gd name="T2" fmla="*/ 256 w 302"/>
                <a:gd name="T3" fmla="*/ 36 h 345"/>
                <a:gd name="T4" fmla="*/ 210 w 302"/>
                <a:gd name="T5" fmla="*/ 0 h 345"/>
                <a:gd name="T6" fmla="*/ 0 w 302"/>
                <a:gd name="T7" fmla="*/ 274 h 345"/>
                <a:gd name="T8" fmla="*/ 45 w 302"/>
                <a:gd name="T9" fmla="*/ 310 h 345"/>
                <a:gd name="T10" fmla="*/ 91 w 302"/>
                <a:gd name="T11" fmla="*/ 345 h 345"/>
                <a:gd name="T12" fmla="*/ 302 w 302"/>
                <a:gd name="T13" fmla="*/ 71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5"/>
                <a:gd name="T23" fmla="*/ 302 w 302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5">
                  <a:moveTo>
                    <a:pt x="302" y="71"/>
                  </a:moveTo>
                  <a:lnTo>
                    <a:pt x="256" y="36"/>
                  </a:lnTo>
                  <a:lnTo>
                    <a:pt x="210" y="0"/>
                  </a:lnTo>
                  <a:lnTo>
                    <a:pt x="0" y="274"/>
                  </a:lnTo>
                  <a:lnTo>
                    <a:pt x="45" y="310"/>
                  </a:lnTo>
                  <a:lnTo>
                    <a:pt x="91" y="345"/>
                  </a:lnTo>
                  <a:lnTo>
                    <a:pt x="302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7" name="Freeform 1369"/>
            <p:cNvSpPr>
              <a:spLocks/>
            </p:cNvSpPr>
            <p:nvPr/>
          </p:nvSpPr>
          <p:spPr bwMode="auto">
            <a:xfrm>
              <a:off x="3091" y="2388"/>
              <a:ext cx="50" cy="57"/>
            </a:xfrm>
            <a:custGeom>
              <a:avLst/>
              <a:gdLst>
                <a:gd name="T0" fmla="*/ 302 w 302"/>
                <a:gd name="T1" fmla="*/ 71 h 345"/>
                <a:gd name="T2" fmla="*/ 256 w 302"/>
                <a:gd name="T3" fmla="*/ 36 h 345"/>
                <a:gd name="T4" fmla="*/ 210 w 302"/>
                <a:gd name="T5" fmla="*/ 0 h 345"/>
                <a:gd name="T6" fmla="*/ 0 w 302"/>
                <a:gd name="T7" fmla="*/ 274 h 345"/>
                <a:gd name="T8" fmla="*/ 45 w 302"/>
                <a:gd name="T9" fmla="*/ 310 h 345"/>
                <a:gd name="T10" fmla="*/ 91 w 302"/>
                <a:gd name="T11" fmla="*/ 345 h 345"/>
                <a:gd name="T12" fmla="*/ 302 w 302"/>
                <a:gd name="T13" fmla="*/ 71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5"/>
                <a:gd name="T23" fmla="*/ 302 w 302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5">
                  <a:moveTo>
                    <a:pt x="302" y="71"/>
                  </a:moveTo>
                  <a:lnTo>
                    <a:pt x="256" y="36"/>
                  </a:lnTo>
                  <a:lnTo>
                    <a:pt x="210" y="0"/>
                  </a:lnTo>
                  <a:lnTo>
                    <a:pt x="0" y="274"/>
                  </a:lnTo>
                  <a:lnTo>
                    <a:pt x="45" y="310"/>
                  </a:lnTo>
                  <a:lnTo>
                    <a:pt x="91" y="345"/>
                  </a:lnTo>
                  <a:lnTo>
                    <a:pt x="302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8" name="Freeform 1370"/>
            <p:cNvSpPr>
              <a:spLocks/>
            </p:cNvSpPr>
            <p:nvPr/>
          </p:nvSpPr>
          <p:spPr bwMode="auto">
            <a:xfrm>
              <a:off x="3090" y="2433"/>
              <a:ext cx="8" cy="6"/>
            </a:xfrm>
            <a:custGeom>
              <a:avLst/>
              <a:gdLst>
                <a:gd name="T0" fmla="*/ 51 w 51"/>
                <a:gd name="T1" fmla="*/ 36 h 36"/>
                <a:gd name="T2" fmla="*/ 6 w 51"/>
                <a:gd name="T3" fmla="*/ 0 h 36"/>
                <a:gd name="T4" fmla="*/ 0 w 51"/>
                <a:gd name="T5" fmla="*/ 9 h 36"/>
                <a:gd name="T6" fmla="*/ 51 w 51"/>
                <a:gd name="T7" fmla="*/ 36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6"/>
                <a:gd name="T14" fmla="*/ 51 w 51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6">
                  <a:moveTo>
                    <a:pt x="51" y="36"/>
                  </a:moveTo>
                  <a:lnTo>
                    <a:pt x="6" y="0"/>
                  </a:lnTo>
                  <a:lnTo>
                    <a:pt x="0" y="9"/>
                  </a:lnTo>
                  <a:lnTo>
                    <a:pt x="51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9" name="Line 1371"/>
            <p:cNvSpPr>
              <a:spLocks noChangeShapeType="1"/>
            </p:cNvSpPr>
            <p:nvPr/>
          </p:nvSpPr>
          <p:spPr bwMode="auto">
            <a:xfrm flipH="1">
              <a:off x="3090" y="243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0" name="Freeform 1372"/>
            <p:cNvSpPr>
              <a:spLocks/>
            </p:cNvSpPr>
            <p:nvPr/>
          </p:nvSpPr>
          <p:spPr bwMode="auto">
            <a:xfrm>
              <a:off x="3063" y="2435"/>
              <a:ext cx="44" cy="60"/>
            </a:xfrm>
            <a:custGeom>
              <a:avLst/>
              <a:gdLst>
                <a:gd name="T0" fmla="*/ 261 w 261"/>
                <a:gd name="T1" fmla="*/ 53 h 358"/>
                <a:gd name="T2" fmla="*/ 209 w 261"/>
                <a:gd name="T3" fmla="*/ 27 h 358"/>
                <a:gd name="T4" fmla="*/ 158 w 261"/>
                <a:gd name="T5" fmla="*/ 0 h 358"/>
                <a:gd name="T6" fmla="*/ 0 w 261"/>
                <a:gd name="T7" fmla="*/ 305 h 358"/>
                <a:gd name="T8" fmla="*/ 51 w 261"/>
                <a:gd name="T9" fmla="*/ 332 h 358"/>
                <a:gd name="T10" fmla="*/ 102 w 261"/>
                <a:gd name="T11" fmla="*/ 358 h 358"/>
                <a:gd name="T12" fmla="*/ 261 w 261"/>
                <a:gd name="T13" fmla="*/ 53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1"/>
                <a:gd name="T22" fmla="*/ 0 h 358"/>
                <a:gd name="T23" fmla="*/ 261 w 261"/>
                <a:gd name="T24" fmla="*/ 358 h 3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1" h="358">
                  <a:moveTo>
                    <a:pt x="261" y="53"/>
                  </a:moveTo>
                  <a:lnTo>
                    <a:pt x="209" y="27"/>
                  </a:lnTo>
                  <a:lnTo>
                    <a:pt x="158" y="0"/>
                  </a:lnTo>
                  <a:lnTo>
                    <a:pt x="0" y="305"/>
                  </a:lnTo>
                  <a:lnTo>
                    <a:pt x="51" y="332"/>
                  </a:lnTo>
                  <a:lnTo>
                    <a:pt x="102" y="358"/>
                  </a:lnTo>
                  <a:lnTo>
                    <a:pt x="261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1" name="Freeform 1373"/>
            <p:cNvSpPr>
              <a:spLocks/>
            </p:cNvSpPr>
            <p:nvPr/>
          </p:nvSpPr>
          <p:spPr bwMode="auto">
            <a:xfrm>
              <a:off x="3063" y="2435"/>
              <a:ext cx="44" cy="60"/>
            </a:xfrm>
            <a:custGeom>
              <a:avLst/>
              <a:gdLst>
                <a:gd name="T0" fmla="*/ 261 w 261"/>
                <a:gd name="T1" fmla="*/ 53 h 358"/>
                <a:gd name="T2" fmla="*/ 209 w 261"/>
                <a:gd name="T3" fmla="*/ 27 h 358"/>
                <a:gd name="T4" fmla="*/ 158 w 261"/>
                <a:gd name="T5" fmla="*/ 0 h 358"/>
                <a:gd name="T6" fmla="*/ 0 w 261"/>
                <a:gd name="T7" fmla="*/ 305 h 358"/>
                <a:gd name="T8" fmla="*/ 51 w 261"/>
                <a:gd name="T9" fmla="*/ 332 h 358"/>
                <a:gd name="T10" fmla="*/ 102 w 261"/>
                <a:gd name="T11" fmla="*/ 358 h 358"/>
                <a:gd name="T12" fmla="*/ 261 w 261"/>
                <a:gd name="T13" fmla="*/ 53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1"/>
                <a:gd name="T22" fmla="*/ 0 h 358"/>
                <a:gd name="T23" fmla="*/ 261 w 261"/>
                <a:gd name="T24" fmla="*/ 358 h 3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1" h="358">
                  <a:moveTo>
                    <a:pt x="261" y="53"/>
                  </a:moveTo>
                  <a:lnTo>
                    <a:pt x="209" y="27"/>
                  </a:lnTo>
                  <a:lnTo>
                    <a:pt x="158" y="0"/>
                  </a:lnTo>
                  <a:lnTo>
                    <a:pt x="0" y="305"/>
                  </a:lnTo>
                  <a:lnTo>
                    <a:pt x="51" y="332"/>
                  </a:lnTo>
                  <a:lnTo>
                    <a:pt x="102" y="358"/>
                  </a:lnTo>
                  <a:lnTo>
                    <a:pt x="261" y="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2" name="Freeform 1374"/>
            <p:cNvSpPr>
              <a:spLocks/>
            </p:cNvSpPr>
            <p:nvPr/>
          </p:nvSpPr>
          <p:spPr bwMode="auto">
            <a:xfrm>
              <a:off x="3063" y="2486"/>
              <a:ext cx="9" cy="4"/>
            </a:xfrm>
            <a:custGeom>
              <a:avLst/>
              <a:gdLst>
                <a:gd name="T0" fmla="*/ 54 w 54"/>
                <a:gd name="T1" fmla="*/ 27 h 27"/>
                <a:gd name="T2" fmla="*/ 3 w 54"/>
                <a:gd name="T3" fmla="*/ 0 h 27"/>
                <a:gd name="T4" fmla="*/ 0 w 54"/>
                <a:gd name="T5" fmla="*/ 8 h 27"/>
                <a:gd name="T6" fmla="*/ 54 w 54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7"/>
                <a:gd name="T14" fmla="*/ 54 w 54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7">
                  <a:moveTo>
                    <a:pt x="54" y="27"/>
                  </a:moveTo>
                  <a:lnTo>
                    <a:pt x="3" y="0"/>
                  </a:lnTo>
                  <a:lnTo>
                    <a:pt x="0" y="8"/>
                  </a:lnTo>
                  <a:lnTo>
                    <a:pt x="5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3" name="Line 1375"/>
            <p:cNvSpPr>
              <a:spLocks noChangeShapeType="1"/>
            </p:cNvSpPr>
            <p:nvPr/>
          </p:nvSpPr>
          <p:spPr bwMode="auto">
            <a:xfrm flipH="1">
              <a:off x="3063" y="248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4" name="Freeform 1376"/>
            <p:cNvSpPr>
              <a:spLocks/>
            </p:cNvSpPr>
            <p:nvPr/>
          </p:nvSpPr>
          <p:spPr bwMode="auto">
            <a:xfrm>
              <a:off x="3045" y="2487"/>
              <a:ext cx="36" cy="61"/>
            </a:xfrm>
            <a:custGeom>
              <a:avLst/>
              <a:gdLst>
                <a:gd name="T0" fmla="*/ 220 w 220"/>
                <a:gd name="T1" fmla="*/ 38 h 364"/>
                <a:gd name="T2" fmla="*/ 165 w 220"/>
                <a:gd name="T3" fmla="*/ 19 h 364"/>
                <a:gd name="T4" fmla="*/ 111 w 220"/>
                <a:gd name="T5" fmla="*/ 0 h 364"/>
                <a:gd name="T6" fmla="*/ 0 w 220"/>
                <a:gd name="T7" fmla="*/ 326 h 364"/>
                <a:gd name="T8" fmla="*/ 55 w 220"/>
                <a:gd name="T9" fmla="*/ 345 h 364"/>
                <a:gd name="T10" fmla="*/ 109 w 220"/>
                <a:gd name="T11" fmla="*/ 364 h 364"/>
                <a:gd name="T12" fmla="*/ 220 w 220"/>
                <a:gd name="T13" fmla="*/ 38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364"/>
                <a:gd name="T23" fmla="*/ 220 w 220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364">
                  <a:moveTo>
                    <a:pt x="220" y="38"/>
                  </a:moveTo>
                  <a:lnTo>
                    <a:pt x="165" y="19"/>
                  </a:lnTo>
                  <a:lnTo>
                    <a:pt x="111" y="0"/>
                  </a:lnTo>
                  <a:lnTo>
                    <a:pt x="0" y="326"/>
                  </a:lnTo>
                  <a:lnTo>
                    <a:pt x="55" y="345"/>
                  </a:lnTo>
                  <a:lnTo>
                    <a:pt x="109" y="364"/>
                  </a:lnTo>
                  <a:lnTo>
                    <a:pt x="22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" name="Freeform 1377"/>
            <p:cNvSpPr>
              <a:spLocks/>
            </p:cNvSpPr>
            <p:nvPr/>
          </p:nvSpPr>
          <p:spPr bwMode="auto">
            <a:xfrm>
              <a:off x="3045" y="2487"/>
              <a:ext cx="36" cy="61"/>
            </a:xfrm>
            <a:custGeom>
              <a:avLst/>
              <a:gdLst>
                <a:gd name="T0" fmla="*/ 220 w 220"/>
                <a:gd name="T1" fmla="*/ 38 h 364"/>
                <a:gd name="T2" fmla="*/ 165 w 220"/>
                <a:gd name="T3" fmla="*/ 19 h 364"/>
                <a:gd name="T4" fmla="*/ 111 w 220"/>
                <a:gd name="T5" fmla="*/ 0 h 364"/>
                <a:gd name="T6" fmla="*/ 0 w 220"/>
                <a:gd name="T7" fmla="*/ 326 h 364"/>
                <a:gd name="T8" fmla="*/ 55 w 220"/>
                <a:gd name="T9" fmla="*/ 345 h 364"/>
                <a:gd name="T10" fmla="*/ 109 w 220"/>
                <a:gd name="T11" fmla="*/ 364 h 364"/>
                <a:gd name="T12" fmla="*/ 220 w 220"/>
                <a:gd name="T13" fmla="*/ 38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364"/>
                <a:gd name="T23" fmla="*/ 220 w 220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364">
                  <a:moveTo>
                    <a:pt x="220" y="38"/>
                  </a:moveTo>
                  <a:lnTo>
                    <a:pt x="165" y="19"/>
                  </a:lnTo>
                  <a:lnTo>
                    <a:pt x="111" y="0"/>
                  </a:lnTo>
                  <a:lnTo>
                    <a:pt x="0" y="326"/>
                  </a:lnTo>
                  <a:lnTo>
                    <a:pt x="55" y="345"/>
                  </a:lnTo>
                  <a:lnTo>
                    <a:pt x="109" y="364"/>
                  </a:lnTo>
                  <a:lnTo>
                    <a:pt x="220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6" name="Freeform 1378"/>
            <p:cNvSpPr>
              <a:spLocks/>
            </p:cNvSpPr>
            <p:nvPr/>
          </p:nvSpPr>
          <p:spPr bwMode="auto">
            <a:xfrm>
              <a:off x="3044" y="2541"/>
              <a:ext cx="10" cy="4"/>
            </a:xfrm>
            <a:custGeom>
              <a:avLst/>
              <a:gdLst>
                <a:gd name="T0" fmla="*/ 57 w 57"/>
                <a:gd name="T1" fmla="*/ 19 h 19"/>
                <a:gd name="T2" fmla="*/ 2 w 57"/>
                <a:gd name="T3" fmla="*/ 0 h 19"/>
                <a:gd name="T4" fmla="*/ 0 w 57"/>
                <a:gd name="T5" fmla="*/ 8 h 19"/>
                <a:gd name="T6" fmla="*/ 57 w 57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9"/>
                <a:gd name="T14" fmla="*/ 57 w 57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9">
                  <a:moveTo>
                    <a:pt x="57" y="19"/>
                  </a:moveTo>
                  <a:lnTo>
                    <a:pt x="2" y="0"/>
                  </a:lnTo>
                  <a:lnTo>
                    <a:pt x="0" y="8"/>
                  </a:lnTo>
                  <a:lnTo>
                    <a:pt x="5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7" name="Line 1379"/>
            <p:cNvSpPr>
              <a:spLocks noChangeShapeType="1"/>
            </p:cNvSpPr>
            <p:nvPr/>
          </p:nvSpPr>
          <p:spPr bwMode="auto">
            <a:xfrm flipH="1">
              <a:off x="3044" y="254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8" name="Freeform 1380"/>
            <p:cNvSpPr>
              <a:spLocks/>
            </p:cNvSpPr>
            <p:nvPr/>
          </p:nvSpPr>
          <p:spPr bwMode="auto">
            <a:xfrm>
              <a:off x="3033" y="2543"/>
              <a:ext cx="30" cy="61"/>
            </a:xfrm>
            <a:custGeom>
              <a:avLst/>
              <a:gdLst>
                <a:gd name="T0" fmla="*/ 180 w 180"/>
                <a:gd name="T1" fmla="*/ 22 h 365"/>
                <a:gd name="T2" fmla="*/ 123 w 180"/>
                <a:gd name="T3" fmla="*/ 11 h 365"/>
                <a:gd name="T4" fmla="*/ 66 w 180"/>
                <a:gd name="T5" fmla="*/ 0 h 365"/>
                <a:gd name="T6" fmla="*/ 0 w 180"/>
                <a:gd name="T7" fmla="*/ 343 h 365"/>
                <a:gd name="T8" fmla="*/ 57 w 180"/>
                <a:gd name="T9" fmla="*/ 354 h 365"/>
                <a:gd name="T10" fmla="*/ 114 w 180"/>
                <a:gd name="T11" fmla="*/ 365 h 365"/>
                <a:gd name="T12" fmla="*/ 180 w 180"/>
                <a:gd name="T13" fmla="*/ 22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"/>
                <a:gd name="T22" fmla="*/ 0 h 365"/>
                <a:gd name="T23" fmla="*/ 180 w 180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" h="365">
                  <a:moveTo>
                    <a:pt x="180" y="22"/>
                  </a:moveTo>
                  <a:lnTo>
                    <a:pt x="123" y="11"/>
                  </a:lnTo>
                  <a:lnTo>
                    <a:pt x="66" y="0"/>
                  </a:lnTo>
                  <a:lnTo>
                    <a:pt x="0" y="343"/>
                  </a:lnTo>
                  <a:lnTo>
                    <a:pt x="57" y="354"/>
                  </a:lnTo>
                  <a:lnTo>
                    <a:pt x="114" y="365"/>
                  </a:lnTo>
                  <a:lnTo>
                    <a:pt x="18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9" name="Freeform 1381"/>
            <p:cNvSpPr>
              <a:spLocks/>
            </p:cNvSpPr>
            <p:nvPr/>
          </p:nvSpPr>
          <p:spPr bwMode="auto">
            <a:xfrm>
              <a:off x="3033" y="2543"/>
              <a:ext cx="30" cy="61"/>
            </a:xfrm>
            <a:custGeom>
              <a:avLst/>
              <a:gdLst>
                <a:gd name="T0" fmla="*/ 180 w 180"/>
                <a:gd name="T1" fmla="*/ 22 h 365"/>
                <a:gd name="T2" fmla="*/ 123 w 180"/>
                <a:gd name="T3" fmla="*/ 11 h 365"/>
                <a:gd name="T4" fmla="*/ 66 w 180"/>
                <a:gd name="T5" fmla="*/ 0 h 365"/>
                <a:gd name="T6" fmla="*/ 0 w 180"/>
                <a:gd name="T7" fmla="*/ 343 h 365"/>
                <a:gd name="T8" fmla="*/ 57 w 180"/>
                <a:gd name="T9" fmla="*/ 354 h 365"/>
                <a:gd name="T10" fmla="*/ 114 w 180"/>
                <a:gd name="T11" fmla="*/ 365 h 365"/>
                <a:gd name="T12" fmla="*/ 180 w 180"/>
                <a:gd name="T13" fmla="*/ 22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"/>
                <a:gd name="T22" fmla="*/ 0 h 365"/>
                <a:gd name="T23" fmla="*/ 180 w 180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" h="365">
                  <a:moveTo>
                    <a:pt x="180" y="22"/>
                  </a:moveTo>
                  <a:lnTo>
                    <a:pt x="123" y="11"/>
                  </a:lnTo>
                  <a:lnTo>
                    <a:pt x="66" y="0"/>
                  </a:lnTo>
                  <a:lnTo>
                    <a:pt x="0" y="343"/>
                  </a:lnTo>
                  <a:lnTo>
                    <a:pt x="57" y="354"/>
                  </a:lnTo>
                  <a:lnTo>
                    <a:pt x="114" y="365"/>
                  </a:lnTo>
                  <a:lnTo>
                    <a:pt x="18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0" name="Freeform 1382"/>
            <p:cNvSpPr>
              <a:spLocks/>
            </p:cNvSpPr>
            <p:nvPr/>
          </p:nvSpPr>
          <p:spPr bwMode="auto">
            <a:xfrm>
              <a:off x="3033" y="2600"/>
              <a:ext cx="10" cy="2"/>
            </a:xfrm>
            <a:custGeom>
              <a:avLst/>
              <a:gdLst>
                <a:gd name="T0" fmla="*/ 58 w 58"/>
                <a:gd name="T1" fmla="*/ 11 h 11"/>
                <a:gd name="T2" fmla="*/ 1 w 58"/>
                <a:gd name="T3" fmla="*/ 0 h 11"/>
                <a:gd name="T4" fmla="*/ 0 w 58"/>
                <a:gd name="T5" fmla="*/ 8 h 11"/>
                <a:gd name="T6" fmla="*/ 58 w 58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58" y="11"/>
                  </a:moveTo>
                  <a:lnTo>
                    <a:pt x="1" y="0"/>
                  </a:lnTo>
                  <a:lnTo>
                    <a:pt x="0" y="8"/>
                  </a:lnTo>
                  <a:lnTo>
                    <a:pt x="58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1" name="Line 1383"/>
            <p:cNvSpPr>
              <a:spLocks noChangeShapeType="1"/>
            </p:cNvSpPr>
            <p:nvPr/>
          </p:nvSpPr>
          <p:spPr bwMode="auto">
            <a:xfrm flipH="1">
              <a:off x="3033" y="260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2" name="Freeform 1384"/>
            <p:cNvSpPr>
              <a:spLocks/>
            </p:cNvSpPr>
            <p:nvPr/>
          </p:nvSpPr>
          <p:spPr bwMode="auto">
            <a:xfrm>
              <a:off x="3029" y="2601"/>
              <a:ext cx="23" cy="59"/>
            </a:xfrm>
            <a:custGeom>
              <a:avLst/>
              <a:gdLst>
                <a:gd name="T0" fmla="*/ 137 w 137"/>
                <a:gd name="T1" fmla="*/ 6 h 355"/>
                <a:gd name="T2" fmla="*/ 79 w 137"/>
                <a:gd name="T3" fmla="*/ 3 h 355"/>
                <a:gd name="T4" fmla="*/ 21 w 137"/>
                <a:gd name="T5" fmla="*/ 0 h 355"/>
                <a:gd name="T6" fmla="*/ 0 w 137"/>
                <a:gd name="T7" fmla="*/ 348 h 355"/>
                <a:gd name="T8" fmla="*/ 58 w 137"/>
                <a:gd name="T9" fmla="*/ 352 h 355"/>
                <a:gd name="T10" fmla="*/ 116 w 137"/>
                <a:gd name="T11" fmla="*/ 355 h 355"/>
                <a:gd name="T12" fmla="*/ 137 w 137"/>
                <a:gd name="T13" fmla="*/ 6 h 3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355"/>
                <a:gd name="T23" fmla="*/ 137 w 137"/>
                <a:gd name="T24" fmla="*/ 355 h 3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355">
                  <a:moveTo>
                    <a:pt x="137" y="6"/>
                  </a:moveTo>
                  <a:lnTo>
                    <a:pt x="79" y="3"/>
                  </a:lnTo>
                  <a:lnTo>
                    <a:pt x="21" y="0"/>
                  </a:lnTo>
                  <a:lnTo>
                    <a:pt x="0" y="348"/>
                  </a:lnTo>
                  <a:lnTo>
                    <a:pt x="58" y="352"/>
                  </a:lnTo>
                  <a:lnTo>
                    <a:pt x="116" y="355"/>
                  </a:lnTo>
                  <a:lnTo>
                    <a:pt x="13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3" name="Freeform 1385"/>
            <p:cNvSpPr>
              <a:spLocks/>
            </p:cNvSpPr>
            <p:nvPr/>
          </p:nvSpPr>
          <p:spPr bwMode="auto">
            <a:xfrm>
              <a:off x="3029" y="2601"/>
              <a:ext cx="23" cy="59"/>
            </a:xfrm>
            <a:custGeom>
              <a:avLst/>
              <a:gdLst>
                <a:gd name="T0" fmla="*/ 137 w 137"/>
                <a:gd name="T1" fmla="*/ 6 h 355"/>
                <a:gd name="T2" fmla="*/ 79 w 137"/>
                <a:gd name="T3" fmla="*/ 3 h 355"/>
                <a:gd name="T4" fmla="*/ 21 w 137"/>
                <a:gd name="T5" fmla="*/ 0 h 355"/>
                <a:gd name="T6" fmla="*/ 0 w 137"/>
                <a:gd name="T7" fmla="*/ 348 h 355"/>
                <a:gd name="T8" fmla="*/ 58 w 137"/>
                <a:gd name="T9" fmla="*/ 352 h 355"/>
                <a:gd name="T10" fmla="*/ 116 w 137"/>
                <a:gd name="T11" fmla="*/ 355 h 355"/>
                <a:gd name="T12" fmla="*/ 137 w 137"/>
                <a:gd name="T13" fmla="*/ 6 h 3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355"/>
                <a:gd name="T23" fmla="*/ 137 w 137"/>
                <a:gd name="T24" fmla="*/ 355 h 3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355">
                  <a:moveTo>
                    <a:pt x="137" y="6"/>
                  </a:moveTo>
                  <a:lnTo>
                    <a:pt x="79" y="3"/>
                  </a:lnTo>
                  <a:lnTo>
                    <a:pt x="21" y="0"/>
                  </a:lnTo>
                  <a:lnTo>
                    <a:pt x="0" y="348"/>
                  </a:lnTo>
                  <a:lnTo>
                    <a:pt x="58" y="352"/>
                  </a:lnTo>
                  <a:lnTo>
                    <a:pt x="116" y="355"/>
                  </a:lnTo>
                  <a:lnTo>
                    <a:pt x="137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4" name="Freeform 1386"/>
            <p:cNvSpPr>
              <a:spLocks/>
            </p:cNvSpPr>
            <p:nvPr/>
          </p:nvSpPr>
          <p:spPr bwMode="auto">
            <a:xfrm>
              <a:off x="3029" y="2659"/>
              <a:ext cx="10" cy="1"/>
            </a:xfrm>
            <a:custGeom>
              <a:avLst/>
              <a:gdLst>
                <a:gd name="T0" fmla="*/ 58 w 58"/>
                <a:gd name="T1" fmla="*/ 4 h 7"/>
                <a:gd name="T2" fmla="*/ 0 w 58"/>
                <a:gd name="T3" fmla="*/ 0 h 7"/>
                <a:gd name="T4" fmla="*/ 0 w 58"/>
                <a:gd name="T5" fmla="*/ 7 h 7"/>
                <a:gd name="T6" fmla="*/ 58 w 58"/>
                <a:gd name="T7" fmla="*/ 4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7"/>
                <a:gd name="T14" fmla="*/ 58 w 58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7">
                  <a:moveTo>
                    <a:pt x="58" y="4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" name="Line 1387"/>
            <p:cNvSpPr>
              <a:spLocks noChangeShapeType="1"/>
            </p:cNvSpPr>
            <p:nvPr/>
          </p:nvSpPr>
          <p:spPr bwMode="auto">
            <a:xfrm>
              <a:off x="3029" y="265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" name="Freeform 1388"/>
            <p:cNvSpPr>
              <a:spLocks/>
            </p:cNvSpPr>
            <p:nvPr/>
          </p:nvSpPr>
          <p:spPr bwMode="auto">
            <a:xfrm>
              <a:off x="3029" y="2659"/>
              <a:ext cx="23" cy="60"/>
            </a:xfrm>
            <a:custGeom>
              <a:avLst/>
              <a:gdLst>
                <a:gd name="T0" fmla="*/ 116 w 137"/>
                <a:gd name="T1" fmla="*/ 0 h 357"/>
                <a:gd name="T2" fmla="*/ 58 w 137"/>
                <a:gd name="T3" fmla="*/ 4 h 357"/>
                <a:gd name="T4" fmla="*/ 0 w 137"/>
                <a:gd name="T5" fmla="*/ 7 h 357"/>
                <a:gd name="T6" fmla="*/ 21 w 137"/>
                <a:gd name="T7" fmla="*/ 357 h 357"/>
                <a:gd name="T8" fmla="*/ 79 w 137"/>
                <a:gd name="T9" fmla="*/ 353 h 357"/>
                <a:gd name="T10" fmla="*/ 137 w 137"/>
                <a:gd name="T11" fmla="*/ 350 h 357"/>
                <a:gd name="T12" fmla="*/ 116 w 137"/>
                <a:gd name="T13" fmla="*/ 0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357"/>
                <a:gd name="T23" fmla="*/ 137 w 137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357">
                  <a:moveTo>
                    <a:pt x="116" y="0"/>
                  </a:moveTo>
                  <a:lnTo>
                    <a:pt x="58" y="4"/>
                  </a:lnTo>
                  <a:lnTo>
                    <a:pt x="0" y="7"/>
                  </a:lnTo>
                  <a:lnTo>
                    <a:pt x="21" y="357"/>
                  </a:lnTo>
                  <a:lnTo>
                    <a:pt x="79" y="353"/>
                  </a:lnTo>
                  <a:lnTo>
                    <a:pt x="137" y="35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" name="Freeform 1389"/>
            <p:cNvSpPr>
              <a:spLocks/>
            </p:cNvSpPr>
            <p:nvPr/>
          </p:nvSpPr>
          <p:spPr bwMode="auto">
            <a:xfrm>
              <a:off x="3029" y="2659"/>
              <a:ext cx="23" cy="60"/>
            </a:xfrm>
            <a:custGeom>
              <a:avLst/>
              <a:gdLst>
                <a:gd name="T0" fmla="*/ 116 w 137"/>
                <a:gd name="T1" fmla="*/ 0 h 357"/>
                <a:gd name="T2" fmla="*/ 58 w 137"/>
                <a:gd name="T3" fmla="*/ 4 h 357"/>
                <a:gd name="T4" fmla="*/ 0 w 137"/>
                <a:gd name="T5" fmla="*/ 7 h 357"/>
                <a:gd name="T6" fmla="*/ 21 w 137"/>
                <a:gd name="T7" fmla="*/ 357 h 357"/>
                <a:gd name="T8" fmla="*/ 79 w 137"/>
                <a:gd name="T9" fmla="*/ 353 h 357"/>
                <a:gd name="T10" fmla="*/ 137 w 137"/>
                <a:gd name="T11" fmla="*/ 350 h 357"/>
                <a:gd name="T12" fmla="*/ 116 w 137"/>
                <a:gd name="T13" fmla="*/ 0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357"/>
                <a:gd name="T23" fmla="*/ 137 w 137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357">
                  <a:moveTo>
                    <a:pt x="116" y="0"/>
                  </a:moveTo>
                  <a:lnTo>
                    <a:pt x="58" y="4"/>
                  </a:lnTo>
                  <a:lnTo>
                    <a:pt x="0" y="7"/>
                  </a:lnTo>
                  <a:lnTo>
                    <a:pt x="21" y="357"/>
                  </a:lnTo>
                  <a:lnTo>
                    <a:pt x="79" y="353"/>
                  </a:lnTo>
                  <a:lnTo>
                    <a:pt x="137" y="350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8" name="Freeform 1390"/>
            <p:cNvSpPr>
              <a:spLocks/>
            </p:cNvSpPr>
            <p:nvPr/>
          </p:nvSpPr>
          <p:spPr bwMode="auto">
            <a:xfrm>
              <a:off x="3033" y="2718"/>
              <a:ext cx="10" cy="2"/>
            </a:xfrm>
            <a:custGeom>
              <a:avLst/>
              <a:gdLst>
                <a:gd name="T0" fmla="*/ 58 w 58"/>
                <a:gd name="T1" fmla="*/ 0 h 11"/>
                <a:gd name="T2" fmla="*/ 0 w 58"/>
                <a:gd name="T3" fmla="*/ 4 h 11"/>
                <a:gd name="T4" fmla="*/ 1 w 58"/>
                <a:gd name="T5" fmla="*/ 11 h 11"/>
                <a:gd name="T6" fmla="*/ 58 w 58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58" y="0"/>
                  </a:moveTo>
                  <a:lnTo>
                    <a:pt x="0" y="4"/>
                  </a:lnTo>
                  <a:lnTo>
                    <a:pt x="1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9" name="Line 1391"/>
            <p:cNvSpPr>
              <a:spLocks noChangeShapeType="1"/>
            </p:cNvSpPr>
            <p:nvPr/>
          </p:nvSpPr>
          <p:spPr bwMode="auto">
            <a:xfrm>
              <a:off x="3033" y="271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0" name="Freeform 1392"/>
            <p:cNvSpPr>
              <a:spLocks/>
            </p:cNvSpPr>
            <p:nvPr/>
          </p:nvSpPr>
          <p:spPr bwMode="auto">
            <a:xfrm>
              <a:off x="3033" y="2716"/>
              <a:ext cx="30" cy="61"/>
            </a:xfrm>
            <a:custGeom>
              <a:avLst/>
              <a:gdLst>
                <a:gd name="T0" fmla="*/ 114 w 180"/>
                <a:gd name="T1" fmla="*/ 0 h 364"/>
                <a:gd name="T2" fmla="*/ 57 w 180"/>
                <a:gd name="T3" fmla="*/ 11 h 364"/>
                <a:gd name="T4" fmla="*/ 0 w 180"/>
                <a:gd name="T5" fmla="*/ 22 h 364"/>
                <a:gd name="T6" fmla="*/ 66 w 180"/>
                <a:gd name="T7" fmla="*/ 364 h 364"/>
                <a:gd name="T8" fmla="*/ 123 w 180"/>
                <a:gd name="T9" fmla="*/ 353 h 364"/>
                <a:gd name="T10" fmla="*/ 180 w 180"/>
                <a:gd name="T11" fmla="*/ 342 h 364"/>
                <a:gd name="T12" fmla="*/ 114 w 180"/>
                <a:gd name="T13" fmla="*/ 0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"/>
                <a:gd name="T22" fmla="*/ 0 h 364"/>
                <a:gd name="T23" fmla="*/ 180 w 180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" h="364">
                  <a:moveTo>
                    <a:pt x="114" y="0"/>
                  </a:moveTo>
                  <a:lnTo>
                    <a:pt x="57" y="11"/>
                  </a:lnTo>
                  <a:lnTo>
                    <a:pt x="0" y="22"/>
                  </a:lnTo>
                  <a:lnTo>
                    <a:pt x="66" y="364"/>
                  </a:lnTo>
                  <a:lnTo>
                    <a:pt x="123" y="353"/>
                  </a:lnTo>
                  <a:lnTo>
                    <a:pt x="180" y="34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1" name="Freeform 1393"/>
            <p:cNvSpPr>
              <a:spLocks/>
            </p:cNvSpPr>
            <p:nvPr/>
          </p:nvSpPr>
          <p:spPr bwMode="auto">
            <a:xfrm>
              <a:off x="3033" y="2716"/>
              <a:ext cx="30" cy="61"/>
            </a:xfrm>
            <a:custGeom>
              <a:avLst/>
              <a:gdLst>
                <a:gd name="T0" fmla="*/ 114 w 180"/>
                <a:gd name="T1" fmla="*/ 0 h 364"/>
                <a:gd name="T2" fmla="*/ 57 w 180"/>
                <a:gd name="T3" fmla="*/ 11 h 364"/>
                <a:gd name="T4" fmla="*/ 0 w 180"/>
                <a:gd name="T5" fmla="*/ 22 h 364"/>
                <a:gd name="T6" fmla="*/ 66 w 180"/>
                <a:gd name="T7" fmla="*/ 364 h 364"/>
                <a:gd name="T8" fmla="*/ 123 w 180"/>
                <a:gd name="T9" fmla="*/ 353 h 364"/>
                <a:gd name="T10" fmla="*/ 180 w 180"/>
                <a:gd name="T11" fmla="*/ 342 h 364"/>
                <a:gd name="T12" fmla="*/ 114 w 180"/>
                <a:gd name="T13" fmla="*/ 0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"/>
                <a:gd name="T22" fmla="*/ 0 h 364"/>
                <a:gd name="T23" fmla="*/ 180 w 180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" h="364">
                  <a:moveTo>
                    <a:pt x="114" y="0"/>
                  </a:moveTo>
                  <a:lnTo>
                    <a:pt x="57" y="11"/>
                  </a:lnTo>
                  <a:lnTo>
                    <a:pt x="0" y="22"/>
                  </a:lnTo>
                  <a:lnTo>
                    <a:pt x="66" y="364"/>
                  </a:lnTo>
                  <a:lnTo>
                    <a:pt x="123" y="353"/>
                  </a:lnTo>
                  <a:lnTo>
                    <a:pt x="180" y="342"/>
                  </a:lnTo>
                  <a:lnTo>
                    <a:pt x="1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2" name="Freeform 1394"/>
            <p:cNvSpPr>
              <a:spLocks/>
            </p:cNvSpPr>
            <p:nvPr/>
          </p:nvSpPr>
          <p:spPr bwMode="auto">
            <a:xfrm>
              <a:off x="3044" y="2775"/>
              <a:ext cx="10" cy="3"/>
            </a:xfrm>
            <a:custGeom>
              <a:avLst/>
              <a:gdLst>
                <a:gd name="T0" fmla="*/ 57 w 57"/>
                <a:gd name="T1" fmla="*/ 0 h 19"/>
                <a:gd name="T2" fmla="*/ 0 w 57"/>
                <a:gd name="T3" fmla="*/ 11 h 19"/>
                <a:gd name="T4" fmla="*/ 2 w 57"/>
                <a:gd name="T5" fmla="*/ 19 h 19"/>
                <a:gd name="T6" fmla="*/ 57 w 57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9"/>
                <a:gd name="T14" fmla="*/ 57 w 57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9">
                  <a:moveTo>
                    <a:pt x="57" y="0"/>
                  </a:moveTo>
                  <a:lnTo>
                    <a:pt x="0" y="11"/>
                  </a:lnTo>
                  <a:lnTo>
                    <a:pt x="2" y="19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3" name="Line 1395"/>
            <p:cNvSpPr>
              <a:spLocks noChangeShapeType="1"/>
            </p:cNvSpPr>
            <p:nvPr/>
          </p:nvSpPr>
          <p:spPr bwMode="auto">
            <a:xfrm>
              <a:off x="3044" y="27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4" name="Freeform 1396"/>
            <p:cNvSpPr>
              <a:spLocks/>
            </p:cNvSpPr>
            <p:nvPr/>
          </p:nvSpPr>
          <p:spPr bwMode="auto">
            <a:xfrm>
              <a:off x="3045" y="2772"/>
              <a:ext cx="36" cy="61"/>
            </a:xfrm>
            <a:custGeom>
              <a:avLst/>
              <a:gdLst>
                <a:gd name="T0" fmla="*/ 109 w 220"/>
                <a:gd name="T1" fmla="*/ 0 h 365"/>
                <a:gd name="T2" fmla="*/ 55 w 220"/>
                <a:gd name="T3" fmla="*/ 19 h 365"/>
                <a:gd name="T4" fmla="*/ 0 w 220"/>
                <a:gd name="T5" fmla="*/ 38 h 365"/>
                <a:gd name="T6" fmla="*/ 111 w 220"/>
                <a:gd name="T7" fmla="*/ 365 h 365"/>
                <a:gd name="T8" fmla="*/ 165 w 220"/>
                <a:gd name="T9" fmla="*/ 347 h 365"/>
                <a:gd name="T10" fmla="*/ 220 w 220"/>
                <a:gd name="T11" fmla="*/ 328 h 365"/>
                <a:gd name="T12" fmla="*/ 109 w 220"/>
                <a:gd name="T13" fmla="*/ 0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365"/>
                <a:gd name="T23" fmla="*/ 220 w 220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365">
                  <a:moveTo>
                    <a:pt x="109" y="0"/>
                  </a:moveTo>
                  <a:lnTo>
                    <a:pt x="55" y="19"/>
                  </a:lnTo>
                  <a:lnTo>
                    <a:pt x="0" y="38"/>
                  </a:lnTo>
                  <a:lnTo>
                    <a:pt x="111" y="365"/>
                  </a:lnTo>
                  <a:lnTo>
                    <a:pt x="165" y="347"/>
                  </a:lnTo>
                  <a:lnTo>
                    <a:pt x="220" y="328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" name="Freeform 1397"/>
            <p:cNvSpPr>
              <a:spLocks/>
            </p:cNvSpPr>
            <p:nvPr/>
          </p:nvSpPr>
          <p:spPr bwMode="auto">
            <a:xfrm>
              <a:off x="3045" y="2772"/>
              <a:ext cx="36" cy="61"/>
            </a:xfrm>
            <a:custGeom>
              <a:avLst/>
              <a:gdLst>
                <a:gd name="T0" fmla="*/ 109 w 220"/>
                <a:gd name="T1" fmla="*/ 0 h 365"/>
                <a:gd name="T2" fmla="*/ 55 w 220"/>
                <a:gd name="T3" fmla="*/ 19 h 365"/>
                <a:gd name="T4" fmla="*/ 0 w 220"/>
                <a:gd name="T5" fmla="*/ 38 h 365"/>
                <a:gd name="T6" fmla="*/ 111 w 220"/>
                <a:gd name="T7" fmla="*/ 365 h 365"/>
                <a:gd name="T8" fmla="*/ 165 w 220"/>
                <a:gd name="T9" fmla="*/ 347 h 365"/>
                <a:gd name="T10" fmla="*/ 220 w 220"/>
                <a:gd name="T11" fmla="*/ 328 h 365"/>
                <a:gd name="T12" fmla="*/ 109 w 220"/>
                <a:gd name="T13" fmla="*/ 0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365"/>
                <a:gd name="T23" fmla="*/ 220 w 220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365">
                  <a:moveTo>
                    <a:pt x="109" y="0"/>
                  </a:moveTo>
                  <a:lnTo>
                    <a:pt x="55" y="19"/>
                  </a:lnTo>
                  <a:lnTo>
                    <a:pt x="0" y="38"/>
                  </a:lnTo>
                  <a:lnTo>
                    <a:pt x="111" y="365"/>
                  </a:lnTo>
                  <a:lnTo>
                    <a:pt x="165" y="347"/>
                  </a:lnTo>
                  <a:lnTo>
                    <a:pt x="220" y="328"/>
                  </a:lnTo>
                  <a:lnTo>
                    <a:pt x="10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" name="Freeform 1398"/>
            <p:cNvSpPr>
              <a:spLocks/>
            </p:cNvSpPr>
            <p:nvPr/>
          </p:nvSpPr>
          <p:spPr bwMode="auto">
            <a:xfrm>
              <a:off x="3063" y="2830"/>
              <a:ext cx="9" cy="4"/>
            </a:xfrm>
            <a:custGeom>
              <a:avLst/>
              <a:gdLst>
                <a:gd name="T0" fmla="*/ 54 w 54"/>
                <a:gd name="T1" fmla="*/ 0 h 26"/>
                <a:gd name="T2" fmla="*/ 0 w 54"/>
                <a:gd name="T3" fmla="*/ 18 h 26"/>
                <a:gd name="T4" fmla="*/ 3 w 54"/>
                <a:gd name="T5" fmla="*/ 26 h 26"/>
                <a:gd name="T6" fmla="*/ 54 w 54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6"/>
                <a:gd name="T14" fmla="*/ 54 w 54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6">
                  <a:moveTo>
                    <a:pt x="54" y="0"/>
                  </a:moveTo>
                  <a:lnTo>
                    <a:pt x="0" y="18"/>
                  </a:lnTo>
                  <a:lnTo>
                    <a:pt x="3" y="2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" name="Line 1399"/>
            <p:cNvSpPr>
              <a:spLocks noChangeShapeType="1"/>
            </p:cNvSpPr>
            <p:nvPr/>
          </p:nvSpPr>
          <p:spPr bwMode="auto">
            <a:xfrm>
              <a:off x="3063" y="283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8" name="Freeform 1400"/>
            <p:cNvSpPr>
              <a:spLocks/>
            </p:cNvSpPr>
            <p:nvPr/>
          </p:nvSpPr>
          <p:spPr bwMode="auto">
            <a:xfrm>
              <a:off x="3063" y="2825"/>
              <a:ext cx="44" cy="60"/>
            </a:xfrm>
            <a:custGeom>
              <a:avLst/>
              <a:gdLst>
                <a:gd name="T0" fmla="*/ 102 w 261"/>
                <a:gd name="T1" fmla="*/ 0 h 358"/>
                <a:gd name="T2" fmla="*/ 51 w 261"/>
                <a:gd name="T3" fmla="*/ 27 h 358"/>
                <a:gd name="T4" fmla="*/ 0 w 261"/>
                <a:gd name="T5" fmla="*/ 53 h 358"/>
                <a:gd name="T6" fmla="*/ 158 w 261"/>
                <a:gd name="T7" fmla="*/ 358 h 358"/>
                <a:gd name="T8" fmla="*/ 209 w 261"/>
                <a:gd name="T9" fmla="*/ 332 h 358"/>
                <a:gd name="T10" fmla="*/ 261 w 261"/>
                <a:gd name="T11" fmla="*/ 305 h 358"/>
                <a:gd name="T12" fmla="*/ 102 w 261"/>
                <a:gd name="T13" fmla="*/ 0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1"/>
                <a:gd name="T22" fmla="*/ 0 h 358"/>
                <a:gd name="T23" fmla="*/ 261 w 261"/>
                <a:gd name="T24" fmla="*/ 358 h 3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1" h="358">
                  <a:moveTo>
                    <a:pt x="102" y="0"/>
                  </a:moveTo>
                  <a:lnTo>
                    <a:pt x="51" y="27"/>
                  </a:lnTo>
                  <a:lnTo>
                    <a:pt x="0" y="53"/>
                  </a:lnTo>
                  <a:lnTo>
                    <a:pt x="158" y="358"/>
                  </a:lnTo>
                  <a:lnTo>
                    <a:pt x="209" y="332"/>
                  </a:lnTo>
                  <a:lnTo>
                    <a:pt x="261" y="305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9" name="Freeform 1401"/>
            <p:cNvSpPr>
              <a:spLocks/>
            </p:cNvSpPr>
            <p:nvPr/>
          </p:nvSpPr>
          <p:spPr bwMode="auto">
            <a:xfrm>
              <a:off x="3063" y="2825"/>
              <a:ext cx="44" cy="60"/>
            </a:xfrm>
            <a:custGeom>
              <a:avLst/>
              <a:gdLst>
                <a:gd name="T0" fmla="*/ 102 w 261"/>
                <a:gd name="T1" fmla="*/ 0 h 358"/>
                <a:gd name="T2" fmla="*/ 51 w 261"/>
                <a:gd name="T3" fmla="*/ 27 h 358"/>
                <a:gd name="T4" fmla="*/ 0 w 261"/>
                <a:gd name="T5" fmla="*/ 53 h 358"/>
                <a:gd name="T6" fmla="*/ 158 w 261"/>
                <a:gd name="T7" fmla="*/ 358 h 358"/>
                <a:gd name="T8" fmla="*/ 209 w 261"/>
                <a:gd name="T9" fmla="*/ 332 h 358"/>
                <a:gd name="T10" fmla="*/ 261 w 261"/>
                <a:gd name="T11" fmla="*/ 305 h 358"/>
                <a:gd name="T12" fmla="*/ 102 w 261"/>
                <a:gd name="T13" fmla="*/ 0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1"/>
                <a:gd name="T22" fmla="*/ 0 h 358"/>
                <a:gd name="T23" fmla="*/ 261 w 261"/>
                <a:gd name="T24" fmla="*/ 358 h 3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1" h="358">
                  <a:moveTo>
                    <a:pt x="102" y="0"/>
                  </a:moveTo>
                  <a:lnTo>
                    <a:pt x="51" y="27"/>
                  </a:lnTo>
                  <a:lnTo>
                    <a:pt x="0" y="53"/>
                  </a:lnTo>
                  <a:lnTo>
                    <a:pt x="158" y="358"/>
                  </a:lnTo>
                  <a:lnTo>
                    <a:pt x="209" y="332"/>
                  </a:lnTo>
                  <a:lnTo>
                    <a:pt x="261" y="305"/>
                  </a:lnTo>
                  <a:lnTo>
                    <a:pt x="10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0" name="Freeform 1402"/>
            <p:cNvSpPr>
              <a:spLocks/>
            </p:cNvSpPr>
            <p:nvPr/>
          </p:nvSpPr>
          <p:spPr bwMode="auto">
            <a:xfrm>
              <a:off x="3090" y="2880"/>
              <a:ext cx="8" cy="6"/>
            </a:xfrm>
            <a:custGeom>
              <a:avLst/>
              <a:gdLst>
                <a:gd name="T0" fmla="*/ 51 w 51"/>
                <a:gd name="T1" fmla="*/ 0 h 35"/>
                <a:gd name="T2" fmla="*/ 0 w 51"/>
                <a:gd name="T3" fmla="*/ 26 h 35"/>
                <a:gd name="T4" fmla="*/ 6 w 51"/>
                <a:gd name="T5" fmla="*/ 35 h 35"/>
                <a:gd name="T6" fmla="*/ 51 w 51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51" y="0"/>
                  </a:moveTo>
                  <a:lnTo>
                    <a:pt x="0" y="26"/>
                  </a:lnTo>
                  <a:lnTo>
                    <a:pt x="6" y="3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1" name="Line 1403"/>
            <p:cNvSpPr>
              <a:spLocks noChangeShapeType="1"/>
            </p:cNvSpPr>
            <p:nvPr/>
          </p:nvSpPr>
          <p:spPr bwMode="auto">
            <a:xfrm>
              <a:off x="3090" y="288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2" name="Freeform 1404"/>
            <p:cNvSpPr>
              <a:spLocks/>
            </p:cNvSpPr>
            <p:nvPr/>
          </p:nvSpPr>
          <p:spPr bwMode="auto">
            <a:xfrm>
              <a:off x="3091" y="2875"/>
              <a:ext cx="50" cy="57"/>
            </a:xfrm>
            <a:custGeom>
              <a:avLst/>
              <a:gdLst>
                <a:gd name="T0" fmla="*/ 91 w 302"/>
                <a:gd name="T1" fmla="*/ 0 h 345"/>
                <a:gd name="T2" fmla="*/ 45 w 302"/>
                <a:gd name="T3" fmla="*/ 36 h 345"/>
                <a:gd name="T4" fmla="*/ 0 w 302"/>
                <a:gd name="T5" fmla="*/ 71 h 345"/>
                <a:gd name="T6" fmla="*/ 210 w 302"/>
                <a:gd name="T7" fmla="*/ 345 h 345"/>
                <a:gd name="T8" fmla="*/ 256 w 302"/>
                <a:gd name="T9" fmla="*/ 310 h 345"/>
                <a:gd name="T10" fmla="*/ 302 w 302"/>
                <a:gd name="T11" fmla="*/ 274 h 345"/>
                <a:gd name="T12" fmla="*/ 91 w 302"/>
                <a:gd name="T13" fmla="*/ 0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5"/>
                <a:gd name="T23" fmla="*/ 302 w 302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5">
                  <a:moveTo>
                    <a:pt x="91" y="0"/>
                  </a:moveTo>
                  <a:lnTo>
                    <a:pt x="45" y="36"/>
                  </a:lnTo>
                  <a:lnTo>
                    <a:pt x="0" y="71"/>
                  </a:lnTo>
                  <a:lnTo>
                    <a:pt x="210" y="345"/>
                  </a:lnTo>
                  <a:lnTo>
                    <a:pt x="256" y="310"/>
                  </a:lnTo>
                  <a:lnTo>
                    <a:pt x="302" y="274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3" name="Freeform 1405"/>
            <p:cNvSpPr>
              <a:spLocks/>
            </p:cNvSpPr>
            <p:nvPr/>
          </p:nvSpPr>
          <p:spPr bwMode="auto">
            <a:xfrm>
              <a:off x="3091" y="2875"/>
              <a:ext cx="50" cy="57"/>
            </a:xfrm>
            <a:custGeom>
              <a:avLst/>
              <a:gdLst>
                <a:gd name="T0" fmla="*/ 91 w 302"/>
                <a:gd name="T1" fmla="*/ 0 h 345"/>
                <a:gd name="T2" fmla="*/ 45 w 302"/>
                <a:gd name="T3" fmla="*/ 36 h 345"/>
                <a:gd name="T4" fmla="*/ 0 w 302"/>
                <a:gd name="T5" fmla="*/ 71 h 345"/>
                <a:gd name="T6" fmla="*/ 210 w 302"/>
                <a:gd name="T7" fmla="*/ 345 h 345"/>
                <a:gd name="T8" fmla="*/ 256 w 302"/>
                <a:gd name="T9" fmla="*/ 310 h 345"/>
                <a:gd name="T10" fmla="*/ 302 w 302"/>
                <a:gd name="T11" fmla="*/ 274 h 345"/>
                <a:gd name="T12" fmla="*/ 91 w 302"/>
                <a:gd name="T13" fmla="*/ 0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5"/>
                <a:gd name="T23" fmla="*/ 302 w 302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5">
                  <a:moveTo>
                    <a:pt x="91" y="0"/>
                  </a:moveTo>
                  <a:lnTo>
                    <a:pt x="45" y="36"/>
                  </a:lnTo>
                  <a:lnTo>
                    <a:pt x="0" y="71"/>
                  </a:lnTo>
                  <a:lnTo>
                    <a:pt x="210" y="345"/>
                  </a:lnTo>
                  <a:lnTo>
                    <a:pt x="256" y="310"/>
                  </a:lnTo>
                  <a:lnTo>
                    <a:pt x="302" y="274"/>
                  </a:lnTo>
                  <a:lnTo>
                    <a:pt x="9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4" name="Freeform 1406"/>
            <p:cNvSpPr>
              <a:spLocks/>
            </p:cNvSpPr>
            <p:nvPr/>
          </p:nvSpPr>
          <p:spPr bwMode="auto">
            <a:xfrm>
              <a:off x="3126" y="2926"/>
              <a:ext cx="7" cy="8"/>
            </a:xfrm>
            <a:custGeom>
              <a:avLst/>
              <a:gdLst>
                <a:gd name="T0" fmla="*/ 46 w 46"/>
                <a:gd name="T1" fmla="*/ 0 h 44"/>
                <a:gd name="T2" fmla="*/ 0 w 46"/>
                <a:gd name="T3" fmla="*/ 35 h 44"/>
                <a:gd name="T4" fmla="*/ 8 w 46"/>
                <a:gd name="T5" fmla="*/ 44 h 44"/>
                <a:gd name="T6" fmla="*/ 46 w 46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46" y="0"/>
                  </a:moveTo>
                  <a:lnTo>
                    <a:pt x="0" y="35"/>
                  </a:lnTo>
                  <a:lnTo>
                    <a:pt x="8" y="4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5" name="Line 1407"/>
            <p:cNvSpPr>
              <a:spLocks noChangeShapeType="1"/>
            </p:cNvSpPr>
            <p:nvPr/>
          </p:nvSpPr>
          <p:spPr bwMode="auto">
            <a:xfrm>
              <a:off x="3126" y="2932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6" name="Freeform 1408"/>
            <p:cNvSpPr>
              <a:spLocks/>
            </p:cNvSpPr>
            <p:nvPr/>
          </p:nvSpPr>
          <p:spPr bwMode="auto">
            <a:xfrm>
              <a:off x="3127" y="2919"/>
              <a:ext cx="58" cy="53"/>
            </a:xfrm>
            <a:custGeom>
              <a:avLst/>
              <a:gdLst>
                <a:gd name="T0" fmla="*/ 76 w 345"/>
                <a:gd name="T1" fmla="*/ 0 h 317"/>
                <a:gd name="T2" fmla="*/ 38 w 345"/>
                <a:gd name="T3" fmla="*/ 45 h 317"/>
                <a:gd name="T4" fmla="*/ 0 w 345"/>
                <a:gd name="T5" fmla="*/ 89 h 317"/>
                <a:gd name="T6" fmla="*/ 270 w 345"/>
                <a:gd name="T7" fmla="*/ 317 h 317"/>
                <a:gd name="T8" fmla="*/ 308 w 345"/>
                <a:gd name="T9" fmla="*/ 273 h 317"/>
                <a:gd name="T10" fmla="*/ 345 w 345"/>
                <a:gd name="T11" fmla="*/ 228 h 317"/>
                <a:gd name="T12" fmla="*/ 76 w 345"/>
                <a:gd name="T13" fmla="*/ 0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76" y="0"/>
                  </a:moveTo>
                  <a:lnTo>
                    <a:pt x="38" y="45"/>
                  </a:lnTo>
                  <a:lnTo>
                    <a:pt x="0" y="89"/>
                  </a:lnTo>
                  <a:lnTo>
                    <a:pt x="270" y="317"/>
                  </a:lnTo>
                  <a:lnTo>
                    <a:pt x="308" y="273"/>
                  </a:lnTo>
                  <a:lnTo>
                    <a:pt x="345" y="228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7" name="Freeform 1409"/>
            <p:cNvSpPr>
              <a:spLocks/>
            </p:cNvSpPr>
            <p:nvPr/>
          </p:nvSpPr>
          <p:spPr bwMode="auto">
            <a:xfrm>
              <a:off x="3127" y="2919"/>
              <a:ext cx="58" cy="53"/>
            </a:xfrm>
            <a:custGeom>
              <a:avLst/>
              <a:gdLst>
                <a:gd name="T0" fmla="*/ 76 w 345"/>
                <a:gd name="T1" fmla="*/ 0 h 317"/>
                <a:gd name="T2" fmla="*/ 38 w 345"/>
                <a:gd name="T3" fmla="*/ 45 h 317"/>
                <a:gd name="T4" fmla="*/ 0 w 345"/>
                <a:gd name="T5" fmla="*/ 89 h 317"/>
                <a:gd name="T6" fmla="*/ 270 w 345"/>
                <a:gd name="T7" fmla="*/ 317 h 317"/>
                <a:gd name="T8" fmla="*/ 308 w 345"/>
                <a:gd name="T9" fmla="*/ 273 h 317"/>
                <a:gd name="T10" fmla="*/ 345 w 345"/>
                <a:gd name="T11" fmla="*/ 228 h 317"/>
                <a:gd name="T12" fmla="*/ 76 w 345"/>
                <a:gd name="T13" fmla="*/ 0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76" y="0"/>
                  </a:moveTo>
                  <a:lnTo>
                    <a:pt x="38" y="45"/>
                  </a:lnTo>
                  <a:lnTo>
                    <a:pt x="0" y="89"/>
                  </a:lnTo>
                  <a:lnTo>
                    <a:pt x="270" y="317"/>
                  </a:lnTo>
                  <a:lnTo>
                    <a:pt x="308" y="273"/>
                  </a:lnTo>
                  <a:lnTo>
                    <a:pt x="345" y="228"/>
                  </a:lnTo>
                  <a:lnTo>
                    <a:pt x="7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8" name="Freeform 1410"/>
            <p:cNvSpPr>
              <a:spLocks/>
            </p:cNvSpPr>
            <p:nvPr/>
          </p:nvSpPr>
          <p:spPr bwMode="auto">
            <a:xfrm>
              <a:off x="3172" y="2964"/>
              <a:ext cx="6" cy="9"/>
            </a:xfrm>
            <a:custGeom>
              <a:avLst/>
              <a:gdLst>
                <a:gd name="T0" fmla="*/ 38 w 38"/>
                <a:gd name="T1" fmla="*/ 0 h 52"/>
                <a:gd name="T2" fmla="*/ 0 w 38"/>
                <a:gd name="T3" fmla="*/ 44 h 52"/>
                <a:gd name="T4" fmla="*/ 5 w 38"/>
                <a:gd name="T5" fmla="*/ 48 h 52"/>
                <a:gd name="T6" fmla="*/ 13 w 38"/>
                <a:gd name="T7" fmla="*/ 52 h 52"/>
                <a:gd name="T8" fmla="*/ 38 w 38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2"/>
                <a:gd name="T17" fmla="*/ 38 w 3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2">
                  <a:moveTo>
                    <a:pt x="38" y="0"/>
                  </a:moveTo>
                  <a:lnTo>
                    <a:pt x="0" y="44"/>
                  </a:lnTo>
                  <a:lnTo>
                    <a:pt x="5" y="48"/>
                  </a:lnTo>
                  <a:lnTo>
                    <a:pt x="13" y="5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9" name="Freeform 1411"/>
            <p:cNvSpPr>
              <a:spLocks/>
            </p:cNvSpPr>
            <p:nvPr/>
          </p:nvSpPr>
          <p:spPr bwMode="auto">
            <a:xfrm>
              <a:off x="3172" y="2972"/>
              <a:ext cx="2" cy="1"/>
            </a:xfrm>
            <a:custGeom>
              <a:avLst/>
              <a:gdLst>
                <a:gd name="T0" fmla="*/ 0 w 13"/>
                <a:gd name="T1" fmla="*/ 0 h 8"/>
                <a:gd name="T2" fmla="*/ 5 w 13"/>
                <a:gd name="T3" fmla="*/ 4 h 8"/>
                <a:gd name="T4" fmla="*/ 13 w 13"/>
                <a:gd name="T5" fmla="*/ 8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0" y="0"/>
                  </a:moveTo>
                  <a:lnTo>
                    <a:pt x="5" y="4"/>
                  </a:lnTo>
                  <a:lnTo>
                    <a:pt x="13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0" name="Freeform 1412"/>
            <p:cNvSpPr>
              <a:spLocks/>
            </p:cNvSpPr>
            <p:nvPr/>
          </p:nvSpPr>
          <p:spPr bwMode="auto">
            <a:xfrm>
              <a:off x="3174" y="2955"/>
              <a:ext cx="64" cy="44"/>
            </a:xfrm>
            <a:custGeom>
              <a:avLst/>
              <a:gdLst>
                <a:gd name="T0" fmla="*/ 49 w 380"/>
                <a:gd name="T1" fmla="*/ 0 h 262"/>
                <a:gd name="T2" fmla="*/ 25 w 380"/>
                <a:gd name="T3" fmla="*/ 52 h 262"/>
                <a:gd name="T4" fmla="*/ 0 w 380"/>
                <a:gd name="T5" fmla="*/ 104 h 262"/>
                <a:gd name="T6" fmla="*/ 331 w 380"/>
                <a:gd name="T7" fmla="*/ 262 h 262"/>
                <a:gd name="T8" fmla="*/ 355 w 380"/>
                <a:gd name="T9" fmla="*/ 210 h 262"/>
                <a:gd name="T10" fmla="*/ 380 w 380"/>
                <a:gd name="T11" fmla="*/ 158 h 262"/>
                <a:gd name="T12" fmla="*/ 49 w 380"/>
                <a:gd name="T13" fmla="*/ 0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2"/>
                <a:gd name="T23" fmla="*/ 380 w 380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2">
                  <a:moveTo>
                    <a:pt x="49" y="0"/>
                  </a:moveTo>
                  <a:lnTo>
                    <a:pt x="25" y="52"/>
                  </a:lnTo>
                  <a:lnTo>
                    <a:pt x="0" y="104"/>
                  </a:lnTo>
                  <a:lnTo>
                    <a:pt x="331" y="262"/>
                  </a:lnTo>
                  <a:lnTo>
                    <a:pt x="355" y="210"/>
                  </a:lnTo>
                  <a:lnTo>
                    <a:pt x="380" y="158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1" name="Freeform 1413"/>
            <p:cNvSpPr>
              <a:spLocks/>
            </p:cNvSpPr>
            <p:nvPr/>
          </p:nvSpPr>
          <p:spPr bwMode="auto">
            <a:xfrm>
              <a:off x="3174" y="2955"/>
              <a:ext cx="64" cy="44"/>
            </a:xfrm>
            <a:custGeom>
              <a:avLst/>
              <a:gdLst>
                <a:gd name="T0" fmla="*/ 49 w 380"/>
                <a:gd name="T1" fmla="*/ 0 h 262"/>
                <a:gd name="T2" fmla="*/ 25 w 380"/>
                <a:gd name="T3" fmla="*/ 52 h 262"/>
                <a:gd name="T4" fmla="*/ 0 w 380"/>
                <a:gd name="T5" fmla="*/ 104 h 262"/>
                <a:gd name="T6" fmla="*/ 331 w 380"/>
                <a:gd name="T7" fmla="*/ 262 h 262"/>
                <a:gd name="T8" fmla="*/ 355 w 380"/>
                <a:gd name="T9" fmla="*/ 210 h 262"/>
                <a:gd name="T10" fmla="*/ 380 w 380"/>
                <a:gd name="T11" fmla="*/ 158 h 262"/>
                <a:gd name="T12" fmla="*/ 49 w 380"/>
                <a:gd name="T13" fmla="*/ 0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2"/>
                <a:gd name="T23" fmla="*/ 380 w 380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2">
                  <a:moveTo>
                    <a:pt x="49" y="0"/>
                  </a:moveTo>
                  <a:lnTo>
                    <a:pt x="25" y="52"/>
                  </a:lnTo>
                  <a:lnTo>
                    <a:pt x="0" y="104"/>
                  </a:lnTo>
                  <a:lnTo>
                    <a:pt x="331" y="262"/>
                  </a:lnTo>
                  <a:lnTo>
                    <a:pt x="355" y="210"/>
                  </a:lnTo>
                  <a:lnTo>
                    <a:pt x="380" y="158"/>
                  </a:lnTo>
                  <a:lnTo>
                    <a:pt x="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2" name="Freeform 1414"/>
            <p:cNvSpPr>
              <a:spLocks/>
            </p:cNvSpPr>
            <p:nvPr/>
          </p:nvSpPr>
          <p:spPr bwMode="auto">
            <a:xfrm>
              <a:off x="3229" y="2990"/>
              <a:ext cx="5" cy="10"/>
            </a:xfrm>
            <a:custGeom>
              <a:avLst/>
              <a:gdLst>
                <a:gd name="T0" fmla="*/ 24 w 24"/>
                <a:gd name="T1" fmla="*/ 0 h 57"/>
                <a:gd name="T2" fmla="*/ 0 w 24"/>
                <a:gd name="T3" fmla="*/ 52 h 57"/>
                <a:gd name="T4" fmla="*/ 5 w 24"/>
                <a:gd name="T5" fmla="*/ 55 h 57"/>
                <a:gd name="T6" fmla="*/ 15 w 24"/>
                <a:gd name="T7" fmla="*/ 57 h 57"/>
                <a:gd name="T8" fmla="*/ 24 w 24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57"/>
                <a:gd name="T17" fmla="*/ 24 w 24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57">
                  <a:moveTo>
                    <a:pt x="24" y="0"/>
                  </a:moveTo>
                  <a:lnTo>
                    <a:pt x="0" y="52"/>
                  </a:lnTo>
                  <a:lnTo>
                    <a:pt x="5" y="55"/>
                  </a:lnTo>
                  <a:lnTo>
                    <a:pt x="15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3" name="Freeform 1415"/>
            <p:cNvSpPr>
              <a:spLocks/>
            </p:cNvSpPr>
            <p:nvPr/>
          </p:nvSpPr>
          <p:spPr bwMode="auto">
            <a:xfrm>
              <a:off x="3229" y="2999"/>
              <a:ext cx="3" cy="1"/>
            </a:xfrm>
            <a:custGeom>
              <a:avLst/>
              <a:gdLst>
                <a:gd name="T0" fmla="*/ 0 w 15"/>
                <a:gd name="T1" fmla="*/ 0 h 5"/>
                <a:gd name="T2" fmla="*/ 5 w 15"/>
                <a:gd name="T3" fmla="*/ 3 h 5"/>
                <a:gd name="T4" fmla="*/ 15 w 15"/>
                <a:gd name="T5" fmla="*/ 5 h 5"/>
                <a:gd name="T6" fmla="*/ 0 60000 65536"/>
                <a:gd name="T7" fmla="*/ 0 60000 65536"/>
                <a:gd name="T8" fmla="*/ 0 60000 65536"/>
                <a:gd name="T9" fmla="*/ 0 w 15"/>
                <a:gd name="T10" fmla="*/ 0 h 5"/>
                <a:gd name="T11" fmla="*/ 15 w 15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5">
                  <a:moveTo>
                    <a:pt x="0" y="0"/>
                  </a:moveTo>
                  <a:lnTo>
                    <a:pt x="5" y="3"/>
                  </a:lnTo>
                  <a:lnTo>
                    <a:pt x="15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4" name="Freeform 1416"/>
            <p:cNvSpPr>
              <a:spLocks/>
            </p:cNvSpPr>
            <p:nvPr/>
          </p:nvSpPr>
          <p:spPr bwMode="auto">
            <a:xfrm>
              <a:off x="3232" y="2981"/>
              <a:ext cx="65" cy="29"/>
            </a:xfrm>
            <a:custGeom>
              <a:avLst/>
              <a:gdLst>
                <a:gd name="T0" fmla="*/ 18 w 393"/>
                <a:gd name="T1" fmla="*/ 0 h 172"/>
                <a:gd name="T2" fmla="*/ 9 w 393"/>
                <a:gd name="T3" fmla="*/ 57 h 172"/>
                <a:gd name="T4" fmla="*/ 0 w 393"/>
                <a:gd name="T5" fmla="*/ 114 h 172"/>
                <a:gd name="T6" fmla="*/ 375 w 393"/>
                <a:gd name="T7" fmla="*/ 172 h 172"/>
                <a:gd name="T8" fmla="*/ 384 w 393"/>
                <a:gd name="T9" fmla="*/ 115 h 172"/>
                <a:gd name="T10" fmla="*/ 393 w 393"/>
                <a:gd name="T11" fmla="*/ 58 h 172"/>
                <a:gd name="T12" fmla="*/ 18 w 393"/>
                <a:gd name="T13" fmla="*/ 0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3"/>
                <a:gd name="T22" fmla="*/ 0 h 172"/>
                <a:gd name="T23" fmla="*/ 393 w 393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3" h="172">
                  <a:moveTo>
                    <a:pt x="18" y="0"/>
                  </a:moveTo>
                  <a:lnTo>
                    <a:pt x="9" y="57"/>
                  </a:lnTo>
                  <a:lnTo>
                    <a:pt x="0" y="114"/>
                  </a:lnTo>
                  <a:lnTo>
                    <a:pt x="375" y="172"/>
                  </a:lnTo>
                  <a:lnTo>
                    <a:pt x="384" y="115"/>
                  </a:lnTo>
                  <a:lnTo>
                    <a:pt x="393" y="5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5" name="Freeform 1417"/>
            <p:cNvSpPr>
              <a:spLocks/>
            </p:cNvSpPr>
            <p:nvPr/>
          </p:nvSpPr>
          <p:spPr bwMode="auto">
            <a:xfrm>
              <a:off x="3232" y="2981"/>
              <a:ext cx="65" cy="29"/>
            </a:xfrm>
            <a:custGeom>
              <a:avLst/>
              <a:gdLst>
                <a:gd name="T0" fmla="*/ 18 w 393"/>
                <a:gd name="T1" fmla="*/ 0 h 172"/>
                <a:gd name="T2" fmla="*/ 9 w 393"/>
                <a:gd name="T3" fmla="*/ 57 h 172"/>
                <a:gd name="T4" fmla="*/ 0 w 393"/>
                <a:gd name="T5" fmla="*/ 114 h 172"/>
                <a:gd name="T6" fmla="*/ 375 w 393"/>
                <a:gd name="T7" fmla="*/ 172 h 172"/>
                <a:gd name="T8" fmla="*/ 384 w 393"/>
                <a:gd name="T9" fmla="*/ 115 h 172"/>
                <a:gd name="T10" fmla="*/ 393 w 393"/>
                <a:gd name="T11" fmla="*/ 58 h 172"/>
                <a:gd name="T12" fmla="*/ 18 w 393"/>
                <a:gd name="T13" fmla="*/ 0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3"/>
                <a:gd name="T22" fmla="*/ 0 h 172"/>
                <a:gd name="T23" fmla="*/ 393 w 393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3" h="172">
                  <a:moveTo>
                    <a:pt x="18" y="0"/>
                  </a:moveTo>
                  <a:lnTo>
                    <a:pt x="9" y="57"/>
                  </a:lnTo>
                  <a:lnTo>
                    <a:pt x="0" y="114"/>
                  </a:lnTo>
                  <a:lnTo>
                    <a:pt x="375" y="172"/>
                  </a:lnTo>
                  <a:lnTo>
                    <a:pt x="384" y="115"/>
                  </a:lnTo>
                  <a:lnTo>
                    <a:pt x="393" y="58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" name="Freeform 1418"/>
            <p:cNvSpPr>
              <a:spLocks/>
            </p:cNvSpPr>
            <p:nvPr/>
          </p:nvSpPr>
          <p:spPr bwMode="auto">
            <a:xfrm>
              <a:off x="3294" y="3000"/>
              <a:ext cx="3" cy="10"/>
            </a:xfrm>
            <a:custGeom>
              <a:avLst/>
              <a:gdLst>
                <a:gd name="T0" fmla="*/ 9 w 18"/>
                <a:gd name="T1" fmla="*/ 0 h 58"/>
                <a:gd name="T2" fmla="*/ 0 w 18"/>
                <a:gd name="T3" fmla="*/ 57 h 58"/>
                <a:gd name="T4" fmla="*/ 6 w 18"/>
                <a:gd name="T5" fmla="*/ 58 h 58"/>
                <a:gd name="T6" fmla="*/ 18 w 18"/>
                <a:gd name="T7" fmla="*/ 57 h 58"/>
                <a:gd name="T8" fmla="*/ 9 w 18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8"/>
                <a:gd name="T17" fmla="*/ 18 w 1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8">
                  <a:moveTo>
                    <a:pt x="9" y="0"/>
                  </a:moveTo>
                  <a:lnTo>
                    <a:pt x="0" y="57"/>
                  </a:lnTo>
                  <a:lnTo>
                    <a:pt x="6" y="58"/>
                  </a:lnTo>
                  <a:lnTo>
                    <a:pt x="18" y="5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" name="Freeform 1419"/>
            <p:cNvSpPr>
              <a:spLocks/>
            </p:cNvSpPr>
            <p:nvPr/>
          </p:nvSpPr>
          <p:spPr bwMode="auto">
            <a:xfrm>
              <a:off x="3294" y="3010"/>
              <a:ext cx="3" cy="1"/>
            </a:xfrm>
            <a:custGeom>
              <a:avLst/>
              <a:gdLst>
                <a:gd name="T0" fmla="*/ 0 w 18"/>
                <a:gd name="T1" fmla="*/ 0 h 1"/>
                <a:gd name="T2" fmla="*/ 6 w 18"/>
                <a:gd name="T3" fmla="*/ 1 h 1"/>
                <a:gd name="T4" fmla="*/ 18 w 18"/>
                <a:gd name="T5" fmla="*/ 0 h 1"/>
                <a:gd name="T6" fmla="*/ 0 60000 65536"/>
                <a:gd name="T7" fmla="*/ 0 60000 65536"/>
                <a:gd name="T8" fmla="*/ 0 60000 65536"/>
                <a:gd name="T9" fmla="*/ 0 w 18"/>
                <a:gd name="T10" fmla="*/ 0 h 1"/>
                <a:gd name="T11" fmla="*/ 18 w 1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">
                  <a:moveTo>
                    <a:pt x="0" y="0"/>
                  </a:moveTo>
                  <a:lnTo>
                    <a:pt x="6" y="1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" name="Freeform 1420"/>
            <p:cNvSpPr>
              <a:spLocks/>
            </p:cNvSpPr>
            <p:nvPr/>
          </p:nvSpPr>
          <p:spPr bwMode="auto">
            <a:xfrm>
              <a:off x="3294" y="2981"/>
              <a:ext cx="66" cy="29"/>
            </a:xfrm>
            <a:custGeom>
              <a:avLst/>
              <a:gdLst>
                <a:gd name="T0" fmla="*/ 0 w 391"/>
                <a:gd name="T1" fmla="*/ 58 h 172"/>
                <a:gd name="T2" fmla="*/ 9 w 391"/>
                <a:gd name="T3" fmla="*/ 115 h 172"/>
                <a:gd name="T4" fmla="*/ 18 w 391"/>
                <a:gd name="T5" fmla="*/ 172 h 172"/>
                <a:gd name="T6" fmla="*/ 391 w 391"/>
                <a:gd name="T7" fmla="*/ 114 h 172"/>
                <a:gd name="T8" fmla="*/ 382 w 391"/>
                <a:gd name="T9" fmla="*/ 57 h 172"/>
                <a:gd name="T10" fmla="*/ 373 w 391"/>
                <a:gd name="T11" fmla="*/ 0 h 172"/>
                <a:gd name="T12" fmla="*/ 0 w 391"/>
                <a:gd name="T13" fmla="*/ 58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172"/>
                <a:gd name="T23" fmla="*/ 391 w 391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172">
                  <a:moveTo>
                    <a:pt x="0" y="58"/>
                  </a:moveTo>
                  <a:lnTo>
                    <a:pt x="9" y="115"/>
                  </a:lnTo>
                  <a:lnTo>
                    <a:pt x="18" y="172"/>
                  </a:lnTo>
                  <a:lnTo>
                    <a:pt x="391" y="114"/>
                  </a:lnTo>
                  <a:lnTo>
                    <a:pt x="382" y="57"/>
                  </a:lnTo>
                  <a:lnTo>
                    <a:pt x="373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" name="Freeform 1421"/>
            <p:cNvSpPr>
              <a:spLocks/>
            </p:cNvSpPr>
            <p:nvPr/>
          </p:nvSpPr>
          <p:spPr bwMode="auto">
            <a:xfrm>
              <a:off x="3294" y="2981"/>
              <a:ext cx="66" cy="29"/>
            </a:xfrm>
            <a:custGeom>
              <a:avLst/>
              <a:gdLst>
                <a:gd name="T0" fmla="*/ 0 w 391"/>
                <a:gd name="T1" fmla="*/ 58 h 172"/>
                <a:gd name="T2" fmla="*/ 9 w 391"/>
                <a:gd name="T3" fmla="*/ 115 h 172"/>
                <a:gd name="T4" fmla="*/ 18 w 391"/>
                <a:gd name="T5" fmla="*/ 172 h 172"/>
                <a:gd name="T6" fmla="*/ 391 w 391"/>
                <a:gd name="T7" fmla="*/ 114 h 172"/>
                <a:gd name="T8" fmla="*/ 382 w 391"/>
                <a:gd name="T9" fmla="*/ 57 h 172"/>
                <a:gd name="T10" fmla="*/ 373 w 391"/>
                <a:gd name="T11" fmla="*/ 0 h 172"/>
                <a:gd name="T12" fmla="*/ 0 w 391"/>
                <a:gd name="T13" fmla="*/ 58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172"/>
                <a:gd name="T23" fmla="*/ 391 w 391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172">
                  <a:moveTo>
                    <a:pt x="0" y="58"/>
                  </a:moveTo>
                  <a:lnTo>
                    <a:pt x="9" y="115"/>
                  </a:lnTo>
                  <a:lnTo>
                    <a:pt x="18" y="172"/>
                  </a:lnTo>
                  <a:lnTo>
                    <a:pt x="391" y="114"/>
                  </a:lnTo>
                  <a:lnTo>
                    <a:pt x="382" y="57"/>
                  </a:lnTo>
                  <a:lnTo>
                    <a:pt x="373" y="0"/>
                  </a:lnTo>
                  <a:lnTo>
                    <a:pt x="0" y="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" name="Freeform 1422"/>
            <p:cNvSpPr>
              <a:spLocks/>
            </p:cNvSpPr>
            <p:nvPr/>
          </p:nvSpPr>
          <p:spPr bwMode="auto">
            <a:xfrm>
              <a:off x="3358" y="2990"/>
              <a:ext cx="4" cy="10"/>
            </a:xfrm>
            <a:custGeom>
              <a:avLst/>
              <a:gdLst>
                <a:gd name="T0" fmla="*/ 0 w 24"/>
                <a:gd name="T1" fmla="*/ 0 h 57"/>
                <a:gd name="T2" fmla="*/ 9 w 24"/>
                <a:gd name="T3" fmla="*/ 57 h 57"/>
                <a:gd name="T4" fmla="*/ 16 w 24"/>
                <a:gd name="T5" fmla="*/ 56 h 57"/>
                <a:gd name="T6" fmla="*/ 24 w 24"/>
                <a:gd name="T7" fmla="*/ 52 h 57"/>
                <a:gd name="T8" fmla="*/ 0 w 24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57"/>
                <a:gd name="T17" fmla="*/ 24 w 24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57">
                  <a:moveTo>
                    <a:pt x="0" y="0"/>
                  </a:moveTo>
                  <a:lnTo>
                    <a:pt x="9" y="57"/>
                  </a:lnTo>
                  <a:lnTo>
                    <a:pt x="16" y="56"/>
                  </a:lnTo>
                  <a:lnTo>
                    <a:pt x="24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" name="Freeform 1423"/>
            <p:cNvSpPr>
              <a:spLocks/>
            </p:cNvSpPr>
            <p:nvPr/>
          </p:nvSpPr>
          <p:spPr bwMode="auto">
            <a:xfrm>
              <a:off x="3360" y="2999"/>
              <a:ext cx="2" cy="1"/>
            </a:xfrm>
            <a:custGeom>
              <a:avLst/>
              <a:gdLst>
                <a:gd name="T0" fmla="*/ 0 w 15"/>
                <a:gd name="T1" fmla="*/ 5 h 5"/>
                <a:gd name="T2" fmla="*/ 7 w 15"/>
                <a:gd name="T3" fmla="*/ 4 h 5"/>
                <a:gd name="T4" fmla="*/ 15 w 15"/>
                <a:gd name="T5" fmla="*/ 0 h 5"/>
                <a:gd name="T6" fmla="*/ 0 60000 65536"/>
                <a:gd name="T7" fmla="*/ 0 60000 65536"/>
                <a:gd name="T8" fmla="*/ 0 60000 65536"/>
                <a:gd name="T9" fmla="*/ 0 w 15"/>
                <a:gd name="T10" fmla="*/ 0 h 5"/>
                <a:gd name="T11" fmla="*/ 15 w 15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5">
                  <a:moveTo>
                    <a:pt x="0" y="5"/>
                  </a:moveTo>
                  <a:lnTo>
                    <a:pt x="7" y="4"/>
                  </a:lnTo>
                  <a:lnTo>
                    <a:pt x="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" name="Freeform 1424"/>
            <p:cNvSpPr>
              <a:spLocks/>
            </p:cNvSpPr>
            <p:nvPr/>
          </p:nvSpPr>
          <p:spPr bwMode="auto">
            <a:xfrm>
              <a:off x="3354" y="2955"/>
              <a:ext cx="63" cy="44"/>
            </a:xfrm>
            <a:custGeom>
              <a:avLst/>
              <a:gdLst>
                <a:gd name="T0" fmla="*/ 0 w 380"/>
                <a:gd name="T1" fmla="*/ 158 h 262"/>
                <a:gd name="T2" fmla="*/ 25 w 380"/>
                <a:gd name="T3" fmla="*/ 210 h 262"/>
                <a:gd name="T4" fmla="*/ 49 w 380"/>
                <a:gd name="T5" fmla="*/ 262 h 262"/>
                <a:gd name="T6" fmla="*/ 380 w 380"/>
                <a:gd name="T7" fmla="*/ 104 h 262"/>
                <a:gd name="T8" fmla="*/ 356 w 380"/>
                <a:gd name="T9" fmla="*/ 52 h 262"/>
                <a:gd name="T10" fmla="*/ 331 w 380"/>
                <a:gd name="T11" fmla="*/ 0 h 262"/>
                <a:gd name="T12" fmla="*/ 0 w 380"/>
                <a:gd name="T13" fmla="*/ 158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2"/>
                <a:gd name="T23" fmla="*/ 380 w 380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2">
                  <a:moveTo>
                    <a:pt x="0" y="158"/>
                  </a:moveTo>
                  <a:lnTo>
                    <a:pt x="25" y="210"/>
                  </a:lnTo>
                  <a:lnTo>
                    <a:pt x="49" y="262"/>
                  </a:lnTo>
                  <a:lnTo>
                    <a:pt x="380" y="104"/>
                  </a:lnTo>
                  <a:lnTo>
                    <a:pt x="356" y="52"/>
                  </a:lnTo>
                  <a:lnTo>
                    <a:pt x="331" y="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" name="Freeform 1425"/>
            <p:cNvSpPr>
              <a:spLocks/>
            </p:cNvSpPr>
            <p:nvPr/>
          </p:nvSpPr>
          <p:spPr bwMode="auto">
            <a:xfrm>
              <a:off x="3354" y="2955"/>
              <a:ext cx="63" cy="44"/>
            </a:xfrm>
            <a:custGeom>
              <a:avLst/>
              <a:gdLst>
                <a:gd name="T0" fmla="*/ 0 w 380"/>
                <a:gd name="T1" fmla="*/ 158 h 262"/>
                <a:gd name="T2" fmla="*/ 25 w 380"/>
                <a:gd name="T3" fmla="*/ 210 h 262"/>
                <a:gd name="T4" fmla="*/ 49 w 380"/>
                <a:gd name="T5" fmla="*/ 262 h 262"/>
                <a:gd name="T6" fmla="*/ 380 w 380"/>
                <a:gd name="T7" fmla="*/ 104 h 262"/>
                <a:gd name="T8" fmla="*/ 356 w 380"/>
                <a:gd name="T9" fmla="*/ 52 h 262"/>
                <a:gd name="T10" fmla="*/ 331 w 380"/>
                <a:gd name="T11" fmla="*/ 0 h 262"/>
                <a:gd name="T12" fmla="*/ 0 w 380"/>
                <a:gd name="T13" fmla="*/ 158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2"/>
                <a:gd name="T23" fmla="*/ 380 w 380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2">
                  <a:moveTo>
                    <a:pt x="0" y="158"/>
                  </a:moveTo>
                  <a:lnTo>
                    <a:pt x="25" y="210"/>
                  </a:lnTo>
                  <a:lnTo>
                    <a:pt x="49" y="262"/>
                  </a:lnTo>
                  <a:lnTo>
                    <a:pt x="380" y="104"/>
                  </a:lnTo>
                  <a:lnTo>
                    <a:pt x="356" y="52"/>
                  </a:lnTo>
                  <a:lnTo>
                    <a:pt x="331" y="0"/>
                  </a:lnTo>
                  <a:lnTo>
                    <a:pt x="0" y="1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" name="Freeform 1426"/>
            <p:cNvSpPr>
              <a:spLocks/>
            </p:cNvSpPr>
            <p:nvPr/>
          </p:nvSpPr>
          <p:spPr bwMode="auto">
            <a:xfrm>
              <a:off x="3413" y="2964"/>
              <a:ext cx="7" cy="9"/>
            </a:xfrm>
            <a:custGeom>
              <a:avLst/>
              <a:gdLst>
                <a:gd name="T0" fmla="*/ 0 w 38"/>
                <a:gd name="T1" fmla="*/ 0 h 52"/>
                <a:gd name="T2" fmla="*/ 24 w 38"/>
                <a:gd name="T3" fmla="*/ 52 h 52"/>
                <a:gd name="T4" fmla="*/ 31 w 38"/>
                <a:gd name="T5" fmla="*/ 49 h 52"/>
                <a:gd name="T6" fmla="*/ 38 w 38"/>
                <a:gd name="T7" fmla="*/ 44 h 52"/>
                <a:gd name="T8" fmla="*/ 0 w 38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2"/>
                <a:gd name="T17" fmla="*/ 38 w 3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2">
                  <a:moveTo>
                    <a:pt x="0" y="0"/>
                  </a:moveTo>
                  <a:lnTo>
                    <a:pt x="24" y="52"/>
                  </a:lnTo>
                  <a:lnTo>
                    <a:pt x="31" y="49"/>
                  </a:lnTo>
                  <a:lnTo>
                    <a:pt x="38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" name="Freeform 1427"/>
            <p:cNvSpPr>
              <a:spLocks/>
            </p:cNvSpPr>
            <p:nvPr/>
          </p:nvSpPr>
          <p:spPr bwMode="auto">
            <a:xfrm>
              <a:off x="3417" y="2972"/>
              <a:ext cx="3" cy="1"/>
            </a:xfrm>
            <a:custGeom>
              <a:avLst/>
              <a:gdLst>
                <a:gd name="T0" fmla="*/ 0 w 14"/>
                <a:gd name="T1" fmla="*/ 8 h 8"/>
                <a:gd name="T2" fmla="*/ 7 w 14"/>
                <a:gd name="T3" fmla="*/ 5 h 8"/>
                <a:gd name="T4" fmla="*/ 14 w 14"/>
                <a:gd name="T5" fmla="*/ 0 h 8"/>
                <a:gd name="T6" fmla="*/ 0 60000 65536"/>
                <a:gd name="T7" fmla="*/ 0 60000 65536"/>
                <a:gd name="T8" fmla="*/ 0 60000 65536"/>
                <a:gd name="T9" fmla="*/ 0 w 14"/>
                <a:gd name="T10" fmla="*/ 0 h 8"/>
                <a:gd name="T11" fmla="*/ 14 w 14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8">
                  <a:moveTo>
                    <a:pt x="0" y="8"/>
                  </a:moveTo>
                  <a:lnTo>
                    <a:pt x="7" y="5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" name="Freeform 1428"/>
            <p:cNvSpPr>
              <a:spLocks/>
            </p:cNvSpPr>
            <p:nvPr/>
          </p:nvSpPr>
          <p:spPr bwMode="auto">
            <a:xfrm>
              <a:off x="3407" y="2919"/>
              <a:ext cx="58" cy="53"/>
            </a:xfrm>
            <a:custGeom>
              <a:avLst/>
              <a:gdLst>
                <a:gd name="T0" fmla="*/ 0 w 345"/>
                <a:gd name="T1" fmla="*/ 228 h 317"/>
                <a:gd name="T2" fmla="*/ 38 w 345"/>
                <a:gd name="T3" fmla="*/ 273 h 317"/>
                <a:gd name="T4" fmla="*/ 76 w 345"/>
                <a:gd name="T5" fmla="*/ 317 h 317"/>
                <a:gd name="T6" fmla="*/ 345 w 345"/>
                <a:gd name="T7" fmla="*/ 89 h 317"/>
                <a:gd name="T8" fmla="*/ 307 w 345"/>
                <a:gd name="T9" fmla="*/ 45 h 317"/>
                <a:gd name="T10" fmla="*/ 270 w 345"/>
                <a:gd name="T11" fmla="*/ 0 h 317"/>
                <a:gd name="T12" fmla="*/ 0 w 345"/>
                <a:gd name="T13" fmla="*/ 228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0" y="228"/>
                  </a:moveTo>
                  <a:lnTo>
                    <a:pt x="38" y="273"/>
                  </a:lnTo>
                  <a:lnTo>
                    <a:pt x="76" y="317"/>
                  </a:lnTo>
                  <a:lnTo>
                    <a:pt x="345" y="89"/>
                  </a:lnTo>
                  <a:lnTo>
                    <a:pt x="307" y="45"/>
                  </a:lnTo>
                  <a:lnTo>
                    <a:pt x="270" y="0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7" name="Freeform 1429"/>
            <p:cNvSpPr>
              <a:spLocks/>
            </p:cNvSpPr>
            <p:nvPr/>
          </p:nvSpPr>
          <p:spPr bwMode="auto">
            <a:xfrm>
              <a:off x="3407" y="2919"/>
              <a:ext cx="58" cy="53"/>
            </a:xfrm>
            <a:custGeom>
              <a:avLst/>
              <a:gdLst>
                <a:gd name="T0" fmla="*/ 0 w 345"/>
                <a:gd name="T1" fmla="*/ 228 h 317"/>
                <a:gd name="T2" fmla="*/ 38 w 345"/>
                <a:gd name="T3" fmla="*/ 273 h 317"/>
                <a:gd name="T4" fmla="*/ 76 w 345"/>
                <a:gd name="T5" fmla="*/ 317 h 317"/>
                <a:gd name="T6" fmla="*/ 345 w 345"/>
                <a:gd name="T7" fmla="*/ 89 h 317"/>
                <a:gd name="T8" fmla="*/ 307 w 345"/>
                <a:gd name="T9" fmla="*/ 45 h 317"/>
                <a:gd name="T10" fmla="*/ 270 w 345"/>
                <a:gd name="T11" fmla="*/ 0 h 317"/>
                <a:gd name="T12" fmla="*/ 0 w 345"/>
                <a:gd name="T13" fmla="*/ 228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0" y="228"/>
                  </a:moveTo>
                  <a:lnTo>
                    <a:pt x="38" y="273"/>
                  </a:lnTo>
                  <a:lnTo>
                    <a:pt x="76" y="317"/>
                  </a:lnTo>
                  <a:lnTo>
                    <a:pt x="345" y="89"/>
                  </a:lnTo>
                  <a:lnTo>
                    <a:pt x="307" y="45"/>
                  </a:lnTo>
                  <a:lnTo>
                    <a:pt x="270" y="0"/>
                  </a:lnTo>
                  <a:lnTo>
                    <a:pt x="0" y="2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8" name="Freeform 1430"/>
            <p:cNvSpPr>
              <a:spLocks/>
            </p:cNvSpPr>
            <p:nvPr/>
          </p:nvSpPr>
          <p:spPr bwMode="auto">
            <a:xfrm>
              <a:off x="3458" y="2926"/>
              <a:ext cx="8" cy="8"/>
            </a:xfrm>
            <a:custGeom>
              <a:avLst/>
              <a:gdLst>
                <a:gd name="T0" fmla="*/ 0 w 46"/>
                <a:gd name="T1" fmla="*/ 0 h 44"/>
                <a:gd name="T2" fmla="*/ 38 w 46"/>
                <a:gd name="T3" fmla="*/ 44 h 44"/>
                <a:gd name="T4" fmla="*/ 46 w 46"/>
                <a:gd name="T5" fmla="*/ 35 h 44"/>
                <a:gd name="T6" fmla="*/ 0 w 46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0" y="0"/>
                  </a:moveTo>
                  <a:lnTo>
                    <a:pt x="38" y="44"/>
                  </a:lnTo>
                  <a:lnTo>
                    <a:pt x="46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9" name="Line 1431"/>
            <p:cNvSpPr>
              <a:spLocks noChangeShapeType="1"/>
            </p:cNvSpPr>
            <p:nvPr/>
          </p:nvSpPr>
          <p:spPr bwMode="auto">
            <a:xfrm flipV="1">
              <a:off x="3465" y="2932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0" name="Freeform 1432"/>
            <p:cNvSpPr>
              <a:spLocks/>
            </p:cNvSpPr>
            <p:nvPr/>
          </p:nvSpPr>
          <p:spPr bwMode="auto">
            <a:xfrm>
              <a:off x="3451" y="2875"/>
              <a:ext cx="50" cy="57"/>
            </a:xfrm>
            <a:custGeom>
              <a:avLst/>
              <a:gdLst>
                <a:gd name="T0" fmla="*/ 0 w 303"/>
                <a:gd name="T1" fmla="*/ 274 h 345"/>
                <a:gd name="T2" fmla="*/ 45 w 303"/>
                <a:gd name="T3" fmla="*/ 310 h 345"/>
                <a:gd name="T4" fmla="*/ 91 w 303"/>
                <a:gd name="T5" fmla="*/ 345 h 345"/>
                <a:gd name="T6" fmla="*/ 303 w 303"/>
                <a:gd name="T7" fmla="*/ 71 h 345"/>
                <a:gd name="T8" fmla="*/ 257 w 303"/>
                <a:gd name="T9" fmla="*/ 36 h 345"/>
                <a:gd name="T10" fmla="*/ 211 w 303"/>
                <a:gd name="T11" fmla="*/ 0 h 345"/>
                <a:gd name="T12" fmla="*/ 0 w 303"/>
                <a:gd name="T13" fmla="*/ 274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345"/>
                <a:gd name="T23" fmla="*/ 303 w 303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345">
                  <a:moveTo>
                    <a:pt x="0" y="274"/>
                  </a:moveTo>
                  <a:lnTo>
                    <a:pt x="45" y="310"/>
                  </a:lnTo>
                  <a:lnTo>
                    <a:pt x="91" y="345"/>
                  </a:lnTo>
                  <a:lnTo>
                    <a:pt x="303" y="71"/>
                  </a:lnTo>
                  <a:lnTo>
                    <a:pt x="257" y="36"/>
                  </a:lnTo>
                  <a:lnTo>
                    <a:pt x="211" y="0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1" name="Freeform 1433"/>
            <p:cNvSpPr>
              <a:spLocks/>
            </p:cNvSpPr>
            <p:nvPr/>
          </p:nvSpPr>
          <p:spPr bwMode="auto">
            <a:xfrm>
              <a:off x="3451" y="2875"/>
              <a:ext cx="50" cy="57"/>
            </a:xfrm>
            <a:custGeom>
              <a:avLst/>
              <a:gdLst>
                <a:gd name="T0" fmla="*/ 0 w 303"/>
                <a:gd name="T1" fmla="*/ 274 h 345"/>
                <a:gd name="T2" fmla="*/ 45 w 303"/>
                <a:gd name="T3" fmla="*/ 310 h 345"/>
                <a:gd name="T4" fmla="*/ 91 w 303"/>
                <a:gd name="T5" fmla="*/ 345 h 345"/>
                <a:gd name="T6" fmla="*/ 303 w 303"/>
                <a:gd name="T7" fmla="*/ 71 h 345"/>
                <a:gd name="T8" fmla="*/ 257 w 303"/>
                <a:gd name="T9" fmla="*/ 36 h 345"/>
                <a:gd name="T10" fmla="*/ 211 w 303"/>
                <a:gd name="T11" fmla="*/ 0 h 345"/>
                <a:gd name="T12" fmla="*/ 0 w 303"/>
                <a:gd name="T13" fmla="*/ 274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345"/>
                <a:gd name="T23" fmla="*/ 303 w 303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345">
                  <a:moveTo>
                    <a:pt x="0" y="274"/>
                  </a:moveTo>
                  <a:lnTo>
                    <a:pt x="45" y="310"/>
                  </a:lnTo>
                  <a:lnTo>
                    <a:pt x="91" y="345"/>
                  </a:lnTo>
                  <a:lnTo>
                    <a:pt x="303" y="71"/>
                  </a:lnTo>
                  <a:lnTo>
                    <a:pt x="257" y="36"/>
                  </a:lnTo>
                  <a:lnTo>
                    <a:pt x="211" y="0"/>
                  </a:lnTo>
                  <a:lnTo>
                    <a:pt x="0" y="2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2" name="Freeform 1434"/>
            <p:cNvSpPr>
              <a:spLocks/>
            </p:cNvSpPr>
            <p:nvPr/>
          </p:nvSpPr>
          <p:spPr bwMode="auto">
            <a:xfrm>
              <a:off x="3494" y="2880"/>
              <a:ext cx="8" cy="6"/>
            </a:xfrm>
            <a:custGeom>
              <a:avLst/>
              <a:gdLst>
                <a:gd name="T0" fmla="*/ 0 w 51"/>
                <a:gd name="T1" fmla="*/ 0 h 35"/>
                <a:gd name="T2" fmla="*/ 46 w 51"/>
                <a:gd name="T3" fmla="*/ 35 h 35"/>
                <a:gd name="T4" fmla="*/ 51 w 51"/>
                <a:gd name="T5" fmla="*/ 26 h 35"/>
                <a:gd name="T6" fmla="*/ 0 w 51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0" y="0"/>
                  </a:moveTo>
                  <a:lnTo>
                    <a:pt x="46" y="35"/>
                  </a:lnTo>
                  <a:lnTo>
                    <a:pt x="5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3" name="Line 1435"/>
            <p:cNvSpPr>
              <a:spLocks noChangeShapeType="1"/>
            </p:cNvSpPr>
            <p:nvPr/>
          </p:nvSpPr>
          <p:spPr bwMode="auto">
            <a:xfrm flipV="1">
              <a:off x="3501" y="288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4" name="Freeform 1436"/>
            <p:cNvSpPr>
              <a:spLocks/>
            </p:cNvSpPr>
            <p:nvPr/>
          </p:nvSpPr>
          <p:spPr bwMode="auto">
            <a:xfrm>
              <a:off x="3485" y="2825"/>
              <a:ext cx="43" cy="60"/>
            </a:xfrm>
            <a:custGeom>
              <a:avLst/>
              <a:gdLst>
                <a:gd name="T0" fmla="*/ 0 w 259"/>
                <a:gd name="T1" fmla="*/ 305 h 358"/>
                <a:gd name="T2" fmla="*/ 51 w 259"/>
                <a:gd name="T3" fmla="*/ 332 h 358"/>
                <a:gd name="T4" fmla="*/ 102 w 259"/>
                <a:gd name="T5" fmla="*/ 358 h 358"/>
                <a:gd name="T6" fmla="*/ 259 w 259"/>
                <a:gd name="T7" fmla="*/ 53 h 358"/>
                <a:gd name="T8" fmla="*/ 208 w 259"/>
                <a:gd name="T9" fmla="*/ 27 h 358"/>
                <a:gd name="T10" fmla="*/ 157 w 259"/>
                <a:gd name="T11" fmla="*/ 0 h 358"/>
                <a:gd name="T12" fmla="*/ 0 w 259"/>
                <a:gd name="T13" fmla="*/ 305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358"/>
                <a:gd name="T23" fmla="*/ 259 w 259"/>
                <a:gd name="T24" fmla="*/ 358 h 3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358">
                  <a:moveTo>
                    <a:pt x="0" y="305"/>
                  </a:moveTo>
                  <a:lnTo>
                    <a:pt x="51" y="332"/>
                  </a:lnTo>
                  <a:lnTo>
                    <a:pt x="102" y="358"/>
                  </a:lnTo>
                  <a:lnTo>
                    <a:pt x="259" y="53"/>
                  </a:lnTo>
                  <a:lnTo>
                    <a:pt x="208" y="27"/>
                  </a:lnTo>
                  <a:lnTo>
                    <a:pt x="157" y="0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5" name="Freeform 1437"/>
            <p:cNvSpPr>
              <a:spLocks/>
            </p:cNvSpPr>
            <p:nvPr/>
          </p:nvSpPr>
          <p:spPr bwMode="auto">
            <a:xfrm>
              <a:off x="3485" y="2825"/>
              <a:ext cx="43" cy="60"/>
            </a:xfrm>
            <a:custGeom>
              <a:avLst/>
              <a:gdLst>
                <a:gd name="T0" fmla="*/ 0 w 259"/>
                <a:gd name="T1" fmla="*/ 305 h 358"/>
                <a:gd name="T2" fmla="*/ 51 w 259"/>
                <a:gd name="T3" fmla="*/ 332 h 358"/>
                <a:gd name="T4" fmla="*/ 102 w 259"/>
                <a:gd name="T5" fmla="*/ 358 h 358"/>
                <a:gd name="T6" fmla="*/ 259 w 259"/>
                <a:gd name="T7" fmla="*/ 53 h 358"/>
                <a:gd name="T8" fmla="*/ 208 w 259"/>
                <a:gd name="T9" fmla="*/ 27 h 358"/>
                <a:gd name="T10" fmla="*/ 157 w 259"/>
                <a:gd name="T11" fmla="*/ 0 h 358"/>
                <a:gd name="T12" fmla="*/ 0 w 259"/>
                <a:gd name="T13" fmla="*/ 305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358"/>
                <a:gd name="T23" fmla="*/ 259 w 259"/>
                <a:gd name="T24" fmla="*/ 358 h 3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358">
                  <a:moveTo>
                    <a:pt x="0" y="305"/>
                  </a:moveTo>
                  <a:lnTo>
                    <a:pt x="51" y="332"/>
                  </a:lnTo>
                  <a:lnTo>
                    <a:pt x="102" y="358"/>
                  </a:lnTo>
                  <a:lnTo>
                    <a:pt x="259" y="53"/>
                  </a:lnTo>
                  <a:lnTo>
                    <a:pt x="208" y="27"/>
                  </a:lnTo>
                  <a:lnTo>
                    <a:pt x="157" y="0"/>
                  </a:lnTo>
                  <a:lnTo>
                    <a:pt x="0" y="3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6" name="Freeform 1438"/>
            <p:cNvSpPr>
              <a:spLocks/>
            </p:cNvSpPr>
            <p:nvPr/>
          </p:nvSpPr>
          <p:spPr bwMode="auto">
            <a:xfrm>
              <a:off x="3520" y="2830"/>
              <a:ext cx="9" cy="4"/>
            </a:xfrm>
            <a:custGeom>
              <a:avLst/>
              <a:gdLst>
                <a:gd name="T0" fmla="*/ 0 w 55"/>
                <a:gd name="T1" fmla="*/ 0 h 26"/>
                <a:gd name="T2" fmla="*/ 51 w 55"/>
                <a:gd name="T3" fmla="*/ 26 h 26"/>
                <a:gd name="T4" fmla="*/ 55 w 55"/>
                <a:gd name="T5" fmla="*/ 18 h 26"/>
                <a:gd name="T6" fmla="*/ 0 w 55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6"/>
                <a:gd name="T14" fmla="*/ 55 w 55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6">
                  <a:moveTo>
                    <a:pt x="0" y="0"/>
                  </a:moveTo>
                  <a:lnTo>
                    <a:pt x="51" y="26"/>
                  </a:lnTo>
                  <a:lnTo>
                    <a:pt x="55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7" name="Line 1439"/>
            <p:cNvSpPr>
              <a:spLocks noChangeShapeType="1"/>
            </p:cNvSpPr>
            <p:nvPr/>
          </p:nvSpPr>
          <p:spPr bwMode="auto">
            <a:xfrm flipV="1">
              <a:off x="3528" y="283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8" name="Freeform 1440"/>
            <p:cNvSpPr>
              <a:spLocks/>
            </p:cNvSpPr>
            <p:nvPr/>
          </p:nvSpPr>
          <p:spPr bwMode="auto">
            <a:xfrm>
              <a:off x="3511" y="2772"/>
              <a:ext cx="36" cy="61"/>
            </a:xfrm>
            <a:custGeom>
              <a:avLst/>
              <a:gdLst>
                <a:gd name="T0" fmla="*/ 0 w 219"/>
                <a:gd name="T1" fmla="*/ 328 h 365"/>
                <a:gd name="T2" fmla="*/ 54 w 219"/>
                <a:gd name="T3" fmla="*/ 347 h 365"/>
                <a:gd name="T4" fmla="*/ 109 w 219"/>
                <a:gd name="T5" fmla="*/ 365 h 365"/>
                <a:gd name="T6" fmla="*/ 219 w 219"/>
                <a:gd name="T7" fmla="*/ 38 h 365"/>
                <a:gd name="T8" fmla="*/ 165 w 219"/>
                <a:gd name="T9" fmla="*/ 19 h 365"/>
                <a:gd name="T10" fmla="*/ 110 w 219"/>
                <a:gd name="T11" fmla="*/ 0 h 365"/>
                <a:gd name="T12" fmla="*/ 0 w 219"/>
                <a:gd name="T13" fmla="*/ 328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365"/>
                <a:gd name="T23" fmla="*/ 219 w 219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365">
                  <a:moveTo>
                    <a:pt x="0" y="328"/>
                  </a:moveTo>
                  <a:lnTo>
                    <a:pt x="54" y="347"/>
                  </a:lnTo>
                  <a:lnTo>
                    <a:pt x="109" y="365"/>
                  </a:lnTo>
                  <a:lnTo>
                    <a:pt x="219" y="38"/>
                  </a:lnTo>
                  <a:lnTo>
                    <a:pt x="165" y="19"/>
                  </a:lnTo>
                  <a:lnTo>
                    <a:pt x="110" y="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9" name="Freeform 1441"/>
            <p:cNvSpPr>
              <a:spLocks/>
            </p:cNvSpPr>
            <p:nvPr/>
          </p:nvSpPr>
          <p:spPr bwMode="auto">
            <a:xfrm>
              <a:off x="3511" y="2772"/>
              <a:ext cx="36" cy="61"/>
            </a:xfrm>
            <a:custGeom>
              <a:avLst/>
              <a:gdLst>
                <a:gd name="T0" fmla="*/ 0 w 219"/>
                <a:gd name="T1" fmla="*/ 328 h 365"/>
                <a:gd name="T2" fmla="*/ 54 w 219"/>
                <a:gd name="T3" fmla="*/ 347 h 365"/>
                <a:gd name="T4" fmla="*/ 109 w 219"/>
                <a:gd name="T5" fmla="*/ 365 h 365"/>
                <a:gd name="T6" fmla="*/ 219 w 219"/>
                <a:gd name="T7" fmla="*/ 38 h 365"/>
                <a:gd name="T8" fmla="*/ 165 w 219"/>
                <a:gd name="T9" fmla="*/ 19 h 365"/>
                <a:gd name="T10" fmla="*/ 110 w 219"/>
                <a:gd name="T11" fmla="*/ 0 h 365"/>
                <a:gd name="T12" fmla="*/ 0 w 219"/>
                <a:gd name="T13" fmla="*/ 328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365"/>
                <a:gd name="T23" fmla="*/ 219 w 219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365">
                  <a:moveTo>
                    <a:pt x="0" y="328"/>
                  </a:moveTo>
                  <a:lnTo>
                    <a:pt x="54" y="347"/>
                  </a:lnTo>
                  <a:lnTo>
                    <a:pt x="109" y="365"/>
                  </a:lnTo>
                  <a:lnTo>
                    <a:pt x="219" y="38"/>
                  </a:lnTo>
                  <a:lnTo>
                    <a:pt x="165" y="19"/>
                  </a:lnTo>
                  <a:lnTo>
                    <a:pt x="110" y="0"/>
                  </a:lnTo>
                  <a:lnTo>
                    <a:pt x="0" y="3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60" name="Freeform 1442"/>
            <p:cNvSpPr>
              <a:spLocks/>
            </p:cNvSpPr>
            <p:nvPr/>
          </p:nvSpPr>
          <p:spPr bwMode="auto">
            <a:xfrm>
              <a:off x="3538" y="2775"/>
              <a:ext cx="10" cy="3"/>
            </a:xfrm>
            <a:custGeom>
              <a:avLst/>
              <a:gdLst>
                <a:gd name="T0" fmla="*/ 0 w 56"/>
                <a:gd name="T1" fmla="*/ 0 h 19"/>
                <a:gd name="T2" fmla="*/ 54 w 56"/>
                <a:gd name="T3" fmla="*/ 19 h 19"/>
                <a:gd name="T4" fmla="*/ 56 w 56"/>
                <a:gd name="T5" fmla="*/ 11 h 19"/>
                <a:gd name="T6" fmla="*/ 0 w 56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9"/>
                <a:gd name="T14" fmla="*/ 56 w 5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9">
                  <a:moveTo>
                    <a:pt x="0" y="0"/>
                  </a:moveTo>
                  <a:lnTo>
                    <a:pt x="54" y="19"/>
                  </a:lnTo>
                  <a:lnTo>
                    <a:pt x="56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61" name="Line 1443"/>
            <p:cNvSpPr>
              <a:spLocks noChangeShapeType="1"/>
            </p:cNvSpPr>
            <p:nvPr/>
          </p:nvSpPr>
          <p:spPr bwMode="auto">
            <a:xfrm flipV="1">
              <a:off x="3547" y="27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62" name="Freeform 1444"/>
            <p:cNvSpPr>
              <a:spLocks/>
            </p:cNvSpPr>
            <p:nvPr/>
          </p:nvSpPr>
          <p:spPr bwMode="auto">
            <a:xfrm>
              <a:off x="3529" y="2716"/>
              <a:ext cx="30" cy="61"/>
            </a:xfrm>
            <a:custGeom>
              <a:avLst/>
              <a:gdLst>
                <a:gd name="T0" fmla="*/ 0 w 179"/>
                <a:gd name="T1" fmla="*/ 342 h 364"/>
                <a:gd name="T2" fmla="*/ 57 w 179"/>
                <a:gd name="T3" fmla="*/ 353 h 364"/>
                <a:gd name="T4" fmla="*/ 113 w 179"/>
                <a:gd name="T5" fmla="*/ 364 h 364"/>
                <a:gd name="T6" fmla="*/ 179 w 179"/>
                <a:gd name="T7" fmla="*/ 22 h 364"/>
                <a:gd name="T8" fmla="*/ 122 w 179"/>
                <a:gd name="T9" fmla="*/ 11 h 364"/>
                <a:gd name="T10" fmla="*/ 65 w 179"/>
                <a:gd name="T11" fmla="*/ 0 h 364"/>
                <a:gd name="T12" fmla="*/ 0 w 179"/>
                <a:gd name="T13" fmla="*/ 342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0" y="342"/>
                  </a:moveTo>
                  <a:lnTo>
                    <a:pt x="57" y="353"/>
                  </a:lnTo>
                  <a:lnTo>
                    <a:pt x="113" y="364"/>
                  </a:lnTo>
                  <a:lnTo>
                    <a:pt x="179" y="22"/>
                  </a:lnTo>
                  <a:lnTo>
                    <a:pt x="122" y="11"/>
                  </a:lnTo>
                  <a:lnTo>
                    <a:pt x="65" y="0"/>
                  </a:lnTo>
                  <a:lnTo>
                    <a:pt x="0" y="3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63" name="Freeform 1445"/>
            <p:cNvSpPr>
              <a:spLocks/>
            </p:cNvSpPr>
            <p:nvPr/>
          </p:nvSpPr>
          <p:spPr bwMode="auto">
            <a:xfrm>
              <a:off x="3529" y="2716"/>
              <a:ext cx="30" cy="61"/>
            </a:xfrm>
            <a:custGeom>
              <a:avLst/>
              <a:gdLst>
                <a:gd name="T0" fmla="*/ 0 w 179"/>
                <a:gd name="T1" fmla="*/ 342 h 364"/>
                <a:gd name="T2" fmla="*/ 57 w 179"/>
                <a:gd name="T3" fmla="*/ 353 h 364"/>
                <a:gd name="T4" fmla="*/ 113 w 179"/>
                <a:gd name="T5" fmla="*/ 364 h 364"/>
                <a:gd name="T6" fmla="*/ 179 w 179"/>
                <a:gd name="T7" fmla="*/ 22 h 364"/>
                <a:gd name="T8" fmla="*/ 122 w 179"/>
                <a:gd name="T9" fmla="*/ 11 h 364"/>
                <a:gd name="T10" fmla="*/ 65 w 179"/>
                <a:gd name="T11" fmla="*/ 0 h 364"/>
                <a:gd name="T12" fmla="*/ 0 w 179"/>
                <a:gd name="T13" fmla="*/ 342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4"/>
                <a:gd name="T23" fmla="*/ 179 w 17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4">
                  <a:moveTo>
                    <a:pt x="0" y="342"/>
                  </a:moveTo>
                  <a:lnTo>
                    <a:pt x="57" y="353"/>
                  </a:lnTo>
                  <a:lnTo>
                    <a:pt x="113" y="364"/>
                  </a:lnTo>
                  <a:lnTo>
                    <a:pt x="179" y="22"/>
                  </a:lnTo>
                  <a:lnTo>
                    <a:pt x="122" y="11"/>
                  </a:lnTo>
                  <a:lnTo>
                    <a:pt x="65" y="0"/>
                  </a:lnTo>
                  <a:lnTo>
                    <a:pt x="0" y="3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64" name="Freeform 1446"/>
            <p:cNvSpPr>
              <a:spLocks/>
            </p:cNvSpPr>
            <p:nvPr/>
          </p:nvSpPr>
          <p:spPr bwMode="auto">
            <a:xfrm>
              <a:off x="3549" y="2718"/>
              <a:ext cx="10" cy="2"/>
            </a:xfrm>
            <a:custGeom>
              <a:avLst/>
              <a:gdLst>
                <a:gd name="T0" fmla="*/ 0 w 58"/>
                <a:gd name="T1" fmla="*/ 0 h 11"/>
                <a:gd name="T2" fmla="*/ 57 w 58"/>
                <a:gd name="T3" fmla="*/ 11 h 11"/>
                <a:gd name="T4" fmla="*/ 58 w 58"/>
                <a:gd name="T5" fmla="*/ 4 h 11"/>
                <a:gd name="T6" fmla="*/ 0 w 58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0" y="0"/>
                  </a:moveTo>
                  <a:lnTo>
                    <a:pt x="57" y="11"/>
                  </a:lnTo>
                  <a:lnTo>
                    <a:pt x="5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65" name="Line 1447"/>
            <p:cNvSpPr>
              <a:spLocks noChangeShapeType="1"/>
            </p:cNvSpPr>
            <p:nvPr/>
          </p:nvSpPr>
          <p:spPr bwMode="auto">
            <a:xfrm flipV="1">
              <a:off x="3559" y="271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66" name="Freeform 1448"/>
            <p:cNvSpPr>
              <a:spLocks/>
            </p:cNvSpPr>
            <p:nvPr/>
          </p:nvSpPr>
          <p:spPr bwMode="auto">
            <a:xfrm>
              <a:off x="3539" y="2659"/>
              <a:ext cx="23" cy="60"/>
            </a:xfrm>
            <a:custGeom>
              <a:avLst/>
              <a:gdLst>
                <a:gd name="T0" fmla="*/ 0 w 138"/>
                <a:gd name="T1" fmla="*/ 350 h 357"/>
                <a:gd name="T2" fmla="*/ 58 w 138"/>
                <a:gd name="T3" fmla="*/ 353 h 357"/>
                <a:gd name="T4" fmla="*/ 116 w 138"/>
                <a:gd name="T5" fmla="*/ 357 h 357"/>
                <a:gd name="T6" fmla="*/ 138 w 138"/>
                <a:gd name="T7" fmla="*/ 7 h 357"/>
                <a:gd name="T8" fmla="*/ 81 w 138"/>
                <a:gd name="T9" fmla="*/ 4 h 357"/>
                <a:gd name="T10" fmla="*/ 23 w 138"/>
                <a:gd name="T11" fmla="*/ 0 h 357"/>
                <a:gd name="T12" fmla="*/ 0 w 138"/>
                <a:gd name="T13" fmla="*/ 350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57"/>
                <a:gd name="T23" fmla="*/ 138 w 138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57">
                  <a:moveTo>
                    <a:pt x="0" y="350"/>
                  </a:moveTo>
                  <a:lnTo>
                    <a:pt x="58" y="353"/>
                  </a:lnTo>
                  <a:lnTo>
                    <a:pt x="116" y="357"/>
                  </a:lnTo>
                  <a:lnTo>
                    <a:pt x="138" y="7"/>
                  </a:lnTo>
                  <a:lnTo>
                    <a:pt x="81" y="4"/>
                  </a:lnTo>
                  <a:lnTo>
                    <a:pt x="23" y="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67" name="Freeform 1449"/>
            <p:cNvSpPr>
              <a:spLocks/>
            </p:cNvSpPr>
            <p:nvPr/>
          </p:nvSpPr>
          <p:spPr bwMode="auto">
            <a:xfrm>
              <a:off x="3539" y="2659"/>
              <a:ext cx="23" cy="60"/>
            </a:xfrm>
            <a:custGeom>
              <a:avLst/>
              <a:gdLst>
                <a:gd name="T0" fmla="*/ 0 w 138"/>
                <a:gd name="T1" fmla="*/ 350 h 357"/>
                <a:gd name="T2" fmla="*/ 58 w 138"/>
                <a:gd name="T3" fmla="*/ 353 h 357"/>
                <a:gd name="T4" fmla="*/ 116 w 138"/>
                <a:gd name="T5" fmla="*/ 357 h 357"/>
                <a:gd name="T6" fmla="*/ 138 w 138"/>
                <a:gd name="T7" fmla="*/ 7 h 357"/>
                <a:gd name="T8" fmla="*/ 81 w 138"/>
                <a:gd name="T9" fmla="*/ 4 h 357"/>
                <a:gd name="T10" fmla="*/ 23 w 138"/>
                <a:gd name="T11" fmla="*/ 0 h 357"/>
                <a:gd name="T12" fmla="*/ 0 w 138"/>
                <a:gd name="T13" fmla="*/ 350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57"/>
                <a:gd name="T23" fmla="*/ 138 w 138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57">
                  <a:moveTo>
                    <a:pt x="0" y="350"/>
                  </a:moveTo>
                  <a:lnTo>
                    <a:pt x="58" y="353"/>
                  </a:lnTo>
                  <a:lnTo>
                    <a:pt x="116" y="357"/>
                  </a:lnTo>
                  <a:lnTo>
                    <a:pt x="138" y="7"/>
                  </a:lnTo>
                  <a:lnTo>
                    <a:pt x="81" y="4"/>
                  </a:lnTo>
                  <a:lnTo>
                    <a:pt x="23" y="0"/>
                  </a:lnTo>
                  <a:lnTo>
                    <a:pt x="0" y="35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68" name="Freeform 1450"/>
            <p:cNvSpPr>
              <a:spLocks/>
            </p:cNvSpPr>
            <p:nvPr/>
          </p:nvSpPr>
          <p:spPr bwMode="auto">
            <a:xfrm>
              <a:off x="3553" y="2659"/>
              <a:ext cx="9" cy="1"/>
            </a:xfrm>
            <a:custGeom>
              <a:avLst/>
              <a:gdLst>
                <a:gd name="T0" fmla="*/ 0 w 57"/>
                <a:gd name="T1" fmla="*/ 4 h 7"/>
                <a:gd name="T2" fmla="*/ 57 w 57"/>
                <a:gd name="T3" fmla="*/ 7 h 7"/>
                <a:gd name="T4" fmla="*/ 57 w 57"/>
                <a:gd name="T5" fmla="*/ 0 h 7"/>
                <a:gd name="T6" fmla="*/ 0 w 57"/>
                <a:gd name="T7" fmla="*/ 4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7"/>
                <a:gd name="T14" fmla="*/ 57 w 57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7">
                  <a:moveTo>
                    <a:pt x="0" y="4"/>
                  </a:moveTo>
                  <a:lnTo>
                    <a:pt x="57" y="7"/>
                  </a:lnTo>
                  <a:lnTo>
                    <a:pt x="5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69" name="Line 1451"/>
            <p:cNvSpPr>
              <a:spLocks noChangeShapeType="1"/>
            </p:cNvSpPr>
            <p:nvPr/>
          </p:nvSpPr>
          <p:spPr bwMode="auto">
            <a:xfrm flipV="1">
              <a:off x="3562" y="265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0" name="Freeform 1452"/>
            <p:cNvSpPr>
              <a:spLocks/>
            </p:cNvSpPr>
            <p:nvPr/>
          </p:nvSpPr>
          <p:spPr bwMode="auto">
            <a:xfrm>
              <a:off x="3539" y="2601"/>
              <a:ext cx="23" cy="59"/>
            </a:xfrm>
            <a:custGeom>
              <a:avLst/>
              <a:gdLst>
                <a:gd name="T0" fmla="*/ 23 w 138"/>
                <a:gd name="T1" fmla="*/ 355 h 355"/>
                <a:gd name="T2" fmla="*/ 81 w 138"/>
                <a:gd name="T3" fmla="*/ 352 h 355"/>
                <a:gd name="T4" fmla="*/ 138 w 138"/>
                <a:gd name="T5" fmla="*/ 348 h 355"/>
                <a:gd name="T6" fmla="*/ 116 w 138"/>
                <a:gd name="T7" fmla="*/ 0 h 355"/>
                <a:gd name="T8" fmla="*/ 58 w 138"/>
                <a:gd name="T9" fmla="*/ 3 h 355"/>
                <a:gd name="T10" fmla="*/ 0 w 138"/>
                <a:gd name="T11" fmla="*/ 6 h 355"/>
                <a:gd name="T12" fmla="*/ 23 w 138"/>
                <a:gd name="T13" fmla="*/ 355 h 3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55"/>
                <a:gd name="T23" fmla="*/ 138 w 138"/>
                <a:gd name="T24" fmla="*/ 355 h 3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55">
                  <a:moveTo>
                    <a:pt x="23" y="355"/>
                  </a:moveTo>
                  <a:lnTo>
                    <a:pt x="81" y="352"/>
                  </a:lnTo>
                  <a:lnTo>
                    <a:pt x="138" y="348"/>
                  </a:lnTo>
                  <a:lnTo>
                    <a:pt x="116" y="0"/>
                  </a:lnTo>
                  <a:lnTo>
                    <a:pt x="58" y="3"/>
                  </a:lnTo>
                  <a:lnTo>
                    <a:pt x="0" y="6"/>
                  </a:lnTo>
                  <a:lnTo>
                    <a:pt x="23" y="3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1" name="Freeform 1453"/>
            <p:cNvSpPr>
              <a:spLocks/>
            </p:cNvSpPr>
            <p:nvPr/>
          </p:nvSpPr>
          <p:spPr bwMode="auto">
            <a:xfrm>
              <a:off x="3539" y="2601"/>
              <a:ext cx="23" cy="59"/>
            </a:xfrm>
            <a:custGeom>
              <a:avLst/>
              <a:gdLst>
                <a:gd name="T0" fmla="*/ 23 w 138"/>
                <a:gd name="T1" fmla="*/ 355 h 355"/>
                <a:gd name="T2" fmla="*/ 81 w 138"/>
                <a:gd name="T3" fmla="*/ 352 h 355"/>
                <a:gd name="T4" fmla="*/ 138 w 138"/>
                <a:gd name="T5" fmla="*/ 348 h 355"/>
                <a:gd name="T6" fmla="*/ 116 w 138"/>
                <a:gd name="T7" fmla="*/ 0 h 355"/>
                <a:gd name="T8" fmla="*/ 58 w 138"/>
                <a:gd name="T9" fmla="*/ 3 h 355"/>
                <a:gd name="T10" fmla="*/ 0 w 138"/>
                <a:gd name="T11" fmla="*/ 6 h 355"/>
                <a:gd name="T12" fmla="*/ 23 w 138"/>
                <a:gd name="T13" fmla="*/ 355 h 3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355"/>
                <a:gd name="T23" fmla="*/ 138 w 138"/>
                <a:gd name="T24" fmla="*/ 355 h 3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355">
                  <a:moveTo>
                    <a:pt x="23" y="355"/>
                  </a:moveTo>
                  <a:lnTo>
                    <a:pt x="81" y="352"/>
                  </a:lnTo>
                  <a:lnTo>
                    <a:pt x="138" y="348"/>
                  </a:lnTo>
                  <a:lnTo>
                    <a:pt x="116" y="0"/>
                  </a:lnTo>
                  <a:lnTo>
                    <a:pt x="58" y="3"/>
                  </a:lnTo>
                  <a:lnTo>
                    <a:pt x="0" y="6"/>
                  </a:lnTo>
                  <a:lnTo>
                    <a:pt x="23" y="35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2" name="Freeform 1454"/>
            <p:cNvSpPr>
              <a:spLocks/>
            </p:cNvSpPr>
            <p:nvPr/>
          </p:nvSpPr>
          <p:spPr bwMode="auto">
            <a:xfrm>
              <a:off x="3549" y="2600"/>
              <a:ext cx="10" cy="2"/>
            </a:xfrm>
            <a:custGeom>
              <a:avLst/>
              <a:gdLst>
                <a:gd name="T0" fmla="*/ 0 w 58"/>
                <a:gd name="T1" fmla="*/ 11 h 11"/>
                <a:gd name="T2" fmla="*/ 58 w 58"/>
                <a:gd name="T3" fmla="*/ 8 h 11"/>
                <a:gd name="T4" fmla="*/ 57 w 58"/>
                <a:gd name="T5" fmla="*/ 0 h 11"/>
                <a:gd name="T6" fmla="*/ 0 w 58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0" y="11"/>
                  </a:moveTo>
                  <a:lnTo>
                    <a:pt x="58" y="8"/>
                  </a:lnTo>
                  <a:lnTo>
                    <a:pt x="57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3" name="Line 1455"/>
            <p:cNvSpPr>
              <a:spLocks noChangeShapeType="1"/>
            </p:cNvSpPr>
            <p:nvPr/>
          </p:nvSpPr>
          <p:spPr bwMode="auto">
            <a:xfrm flipH="1" flipV="1">
              <a:off x="3559" y="260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4" name="Freeform 1456"/>
            <p:cNvSpPr>
              <a:spLocks/>
            </p:cNvSpPr>
            <p:nvPr/>
          </p:nvSpPr>
          <p:spPr bwMode="auto">
            <a:xfrm>
              <a:off x="3529" y="2543"/>
              <a:ext cx="30" cy="61"/>
            </a:xfrm>
            <a:custGeom>
              <a:avLst/>
              <a:gdLst>
                <a:gd name="T0" fmla="*/ 65 w 179"/>
                <a:gd name="T1" fmla="*/ 365 h 365"/>
                <a:gd name="T2" fmla="*/ 122 w 179"/>
                <a:gd name="T3" fmla="*/ 354 h 365"/>
                <a:gd name="T4" fmla="*/ 179 w 179"/>
                <a:gd name="T5" fmla="*/ 343 h 365"/>
                <a:gd name="T6" fmla="*/ 113 w 179"/>
                <a:gd name="T7" fmla="*/ 0 h 365"/>
                <a:gd name="T8" fmla="*/ 57 w 179"/>
                <a:gd name="T9" fmla="*/ 11 h 365"/>
                <a:gd name="T10" fmla="*/ 0 w 179"/>
                <a:gd name="T11" fmla="*/ 22 h 365"/>
                <a:gd name="T12" fmla="*/ 65 w 179"/>
                <a:gd name="T13" fmla="*/ 365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5"/>
                <a:gd name="T23" fmla="*/ 179 w 179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5">
                  <a:moveTo>
                    <a:pt x="65" y="365"/>
                  </a:moveTo>
                  <a:lnTo>
                    <a:pt x="122" y="354"/>
                  </a:lnTo>
                  <a:lnTo>
                    <a:pt x="179" y="343"/>
                  </a:lnTo>
                  <a:lnTo>
                    <a:pt x="113" y="0"/>
                  </a:lnTo>
                  <a:lnTo>
                    <a:pt x="57" y="11"/>
                  </a:lnTo>
                  <a:lnTo>
                    <a:pt x="0" y="22"/>
                  </a:lnTo>
                  <a:lnTo>
                    <a:pt x="65" y="3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5" name="Freeform 1457"/>
            <p:cNvSpPr>
              <a:spLocks/>
            </p:cNvSpPr>
            <p:nvPr/>
          </p:nvSpPr>
          <p:spPr bwMode="auto">
            <a:xfrm>
              <a:off x="3529" y="2543"/>
              <a:ext cx="30" cy="61"/>
            </a:xfrm>
            <a:custGeom>
              <a:avLst/>
              <a:gdLst>
                <a:gd name="T0" fmla="*/ 65 w 179"/>
                <a:gd name="T1" fmla="*/ 365 h 365"/>
                <a:gd name="T2" fmla="*/ 122 w 179"/>
                <a:gd name="T3" fmla="*/ 354 h 365"/>
                <a:gd name="T4" fmla="*/ 179 w 179"/>
                <a:gd name="T5" fmla="*/ 343 h 365"/>
                <a:gd name="T6" fmla="*/ 113 w 179"/>
                <a:gd name="T7" fmla="*/ 0 h 365"/>
                <a:gd name="T8" fmla="*/ 57 w 179"/>
                <a:gd name="T9" fmla="*/ 11 h 365"/>
                <a:gd name="T10" fmla="*/ 0 w 179"/>
                <a:gd name="T11" fmla="*/ 22 h 365"/>
                <a:gd name="T12" fmla="*/ 65 w 179"/>
                <a:gd name="T13" fmla="*/ 365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365"/>
                <a:gd name="T23" fmla="*/ 179 w 179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365">
                  <a:moveTo>
                    <a:pt x="65" y="365"/>
                  </a:moveTo>
                  <a:lnTo>
                    <a:pt x="122" y="354"/>
                  </a:lnTo>
                  <a:lnTo>
                    <a:pt x="179" y="343"/>
                  </a:lnTo>
                  <a:lnTo>
                    <a:pt x="113" y="0"/>
                  </a:lnTo>
                  <a:lnTo>
                    <a:pt x="57" y="11"/>
                  </a:lnTo>
                  <a:lnTo>
                    <a:pt x="0" y="22"/>
                  </a:lnTo>
                  <a:lnTo>
                    <a:pt x="65" y="36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6" name="Freeform 1458"/>
            <p:cNvSpPr>
              <a:spLocks/>
            </p:cNvSpPr>
            <p:nvPr/>
          </p:nvSpPr>
          <p:spPr bwMode="auto">
            <a:xfrm>
              <a:off x="3538" y="2541"/>
              <a:ext cx="10" cy="4"/>
            </a:xfrm>
            <a:custGeom>
              <a:avLst/>
              <a:gdLst>
                <a:gd name="T0" fmla="*/ 0 w 56"/>
                <a:gd name="T1" fmla="*/ 19 h 19"/>
                <a:gd name="T2" fmla="*/ 56 w 56"/>
                <a:gd name="T3" fmla="*/ 8 h 19"/>
                <a:gd name="T4" fmla="*/ 54 w 56"/>
                <a:gd name="T5" fmla="*/ 0 h 19"/>
                <a:gd name="T6" fmla="*/ 0 w 56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9"/>
                <a:gd name="T14" fmla="*/ 56 w 5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9">
                  <a:moveTo>
                    <a:pt x="0" y="19"/>
                  </a:moveTo>
                  <a:lnTo>
                    <a:pt x="56" y="8"/>
                  </a:lnTo>
                  <a:lnTo>
                    <a:pt x="54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7" name="Line 1459"/>
            <p:cNvSpPr>
              <a:spLocks noChangeShapeType="1"/>
            </p:cNvSpPr>
            <p:nvPr/>
          </p:nvSpPr>
          <p:spPr bwMode="auto">
            <a:xfrm flipH="1" flipV="1">
              <a:off x="3547" y="254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8" name="Freeform 1460"/>
            <p:cNvSpPr>
              <a:spLocks/>
            </p:cNvSpPr>
            <p:nvPr/>
          </p:nvSpPr>
          <p:spPr bwMode="auto">
            <a:xfrm>
              <a:off x="3511" y="2487"/>
              <a:ext cx="36" cy="61"/>
            </a:xfrm>
            <a:custGeom>
              <a:avLst/>
              <a:gdLst>
                <a:gd name="T0" fmla="*/ 110 w 219"/>
                <a:gd name="T1" fmla="*/ 364 h 364"/>
                <a:gd name="T2" fmla="*/ 165 w 219"/>
                <a:gd name="T3" fmla="*/ 345 h 364"/>
                <a:gd name="T4" fmla="*/ 219 w 219"/>
                <a:gd name="T5" fmla="*/ 326 h 364"/>
                <a:gd name="T6" fmla="*/ 109 w 219"/>
                <a:gd name="T7" fmla="*/ 0 h 364"/>
                <a:gd name="T8" fmla="*/ 54 w 219"/>
                <a:gd name="T9" fmla="*/ 19 h 364"/>
                <a:gd name="T10" fmla="*/ 0 w 219"/>
                <a:gd name="T11" fmla="*/ 38 h 364"/>
                <a:gd name="T12" fmla="*/ 110 w 219"/>
                <a:gd name="T13" fmla="*/ 364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364"/>
                <a:gd name="T23" fmla="*/ 219 w 21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364">
                  <a:moveTo>
                    <a:pt x="110" y="364"/>
                  </a:moveTo>
                  <a:lnTo>
                    <a:pt x="165" y="345"/>
                  </a:lnTo>
                  <a:lnTo>
                    <a:pt x="219" y="326"/>
                  </a:lnTo>
                  <a:lnTo>
                    <a:pt x="109" y="0"/>
                  </a:lnTo>
                  <a:lnTo>
                    <a:pt x="54" y="19"/>
                  </a:lnTo>
                  <a:lnTo>
                    <a:pt x="0" y="38"/>
                  </a:lnTo>
                  <a:lnTo>
                    <a:pt x="110" y="3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9" name="Freeform 1461"/>
            <p:cNvSpPr>
              <a:spLocks/>
            </p:cNvSpPr>
            <p:nvPr/>
          </p:nvSpPr>
          <p:spPr bwMode="auto">
            <a:xfrm>
              <a:off x="3511" y="2487"/>
              <a:ext cx="36" cy="61"/>
            </a:xfrm>
            <a:custGeom>
              <a:avLst/>
              <a:gdLst>
                <a:gd name="T0" fmla="*/ 110 w 219"/>
                <a:gd name="T1" fmla="*/ 364 h 364"/>
                <a:gd name="T2" fmla="*/ 165 w 219"/>
                <a:gd name="T3" fmla="*/ 345 h 364"/>
                <a:gd name="T4" fmla="*/ 219 w 219"/>
                <a:gd name="T5" fmla="*/ 326 h 364"/>
                <a:gd name="T6" fmla="*/ 109 w 219"/>
                <a:gd name="T7" fmla="*/ 0 h 364"/>
                <a:gd name="T8" fmla="*/ 54 w 219"/>
                <a:gd name="T9" fmla="*/ 19 h 364"/>
                <a:gd name="T10" fmla="*/ 0 w 219"/>
                <a:gd name="T11" fmla="*/ 38 h 364"/>
                <a:gd name="T12" fmla="*/ 110 w 219"/>
                <a:gd name="T13" fmla="*/ 364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364"/>
                <a:gd name="T23" fmla="*/ 219 w 219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364">
                  <a:moveTo>
                    <a:pt x="110" y="364"/>
                  </a:moveTo>
                  <a:lnTo>
                    <a:pt x="165" y="345"/>
                  </a:lnTo>
                  <a:lnTo>
                    <a:pt x="219" y="326"/>
                  </a:lnTo>
                  <a:lnTo>
                    <a:pt x="109" y="0"/>
                  </a:lnTo>
                  <a:lnTo>
                    <a:pt x="54" y="19"/>
                  </a:lnTo>
                  <a:lnTo>
                    <a:pt x="0" y="38"/>
                  </a:lnTo>
                  <a:lnTo>
                    <a:pt x="110" y="3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0" name="Freeform 1462"/>
            <p:cNvSpPr>
              <a:spLocks/>
            </p:cNvSpPr>
            <p:nvPr/>
          </p:nvSpPr>
          <p:spPr bwMode="auto">
            <a:xfrm>
              <a:off x="3520" y="2486"/>
              <a:ext cx="9" cy="4"/>
            </a:xfrm>
            <a:custGeom>
              <a:avLst/>
              <a:gdLst>
                <a:gd name="T0" fmla="*/ 0 w 55"/>
                <a:gd name="T1" fmla="*/ 27 h 27"/>
                <a:gd name="T2" fmla="*/ 55 w 55"/>
                <a:gd name="T3" fmla="*/ 8 h 27"/>
                <a:gd name="T4" fmla="*/ 51 w 55"/>
                <a:gd name="T5" fmla="*/ 0 h 27"/>
                <a:gd name="T6" fmla="*/ 0 w 55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7"/>
                <a:gd name="T14" fmla="*/ 55 w 5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7">
                  <a:moveTo>
                    <a:pt x="0" y="27"/>
                  </a:moveTo>
                  <a:lnTo>
                    <a:pt x="55" y="8"/>
                  </a:lnTo>
                  <a:lnTo>
                    <a:pt x="51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1" name="Line 1463"/>
            <p:cNvSpPr>
              <a:spLocks noChangeShapeType="1"/>
            </p:cNvSpPr>
            <p:nvPr/>
          </p:nvSpPr>
          <p:spPr bwMode="auto">
            <a:xfrm flipH="1" flipV="1">
              <a:off x="3528" y="248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2" name="Freeform 1464"/>
            <p:cNvSpPr>
              <a:spLocks/>
            </p:cNvSpPr>
            <p:nvPr/>
          </p:nvSpPr>
          <p:spPr bwMode="auto">
            <a:xfrm>
              <a:off x="3485" y="2435"/>
              <a:ext cx="43" cy="60"/>
            </a:xfrm>
            <a:custGeom>
              <a:avLst/>
              <a:gdLst>
                <a:gd name="T0" fmla="*/ 158 w 260"/>
                <a:gd name="T1" fmla="*/ 358 h 358"/>
                <a:gd name="T2" fmla="*/ 209 w 260"/>
                <a:gd name="T3" fmla="*/ 332 h 358"/>
                <a:gd name="T4" fmla="*/ 260 w 260"/>
                <a:gd name="T5" fmla="*/ 305 h 358"/>
                <a:gd name="T6" fmla="*/ 102 w 260"/>
                <a:gd name="T7" fmla="*/ 0 h 358"/>
                <a:gd name="T8" fmla="*/ 51 w 260"/>
                <a:gd name="T9" fmla="*/ 27 h 358"/>
                <a:gd name="T10" fmla="*/ 0 w 260"/>
                <a:gd name="T11" fmla="*/ 53 h 358"/>
                <a:gd name="T12" fmla="*/ 158 w 260"/>
                <a:gd name="T13" fmla="*/ 358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0"/>
                <a:gd name="T22" fmla="*/ 0 h 358"/>
                <a:gd name="T23" fmla="*/ 260 w 260"/>
                <a:gd name="T24" fmla="*/ 358 h 3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0" h="358">
                  <a:moveTo>
                    <a:pt x="158" y="358"/>
                  </a:moveTo>
                  <a:lnTo>
                    <a:pt x="209" y="332"/>
                  </a:lnTo>
                  <a:lnTo>
                    <a:pt x="260" y="305"/>
                  </a:lnTo>
                  <a:lnTo>
                    <a:pt x="102" y="0"/>
                  </a:lnTo>
                  <a:lnTo>
                    <a:pt x="51" y="27"/>
                  </a:lnTo>
                  <a:lnTo>
                    <a:pt x="0" y="53"/>
                  </a:lnTo>
                  <a:lnTo>
                    <a:pt x="158" y="3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3" name="Freeform 1465"/>
            <p:cNvSpPr>
              <a:spLocks/>
            </p:cNvSpPr>
            <p:nvPr/>
          </p:nvSpPr>
          <p:spPr bwMode="auto">
            <a:xfrm>
              <a:off x="3485" y="2435"/>
              <a:ext cx="43" cy="60"/>
            </a:xfrm>
            <a:custGeom>
              <a:avLst/>
              <a:gdLst>
                <a:gd name="T0" fmla="*/ 158 w 260"/>
                <a:gd name="T1" fmla="*/ 358 h 358"/>
                <a:gd name="T2" fmla="*/ 209 w 260"/>
                <a:gd name="T3" fmla="*/ 332 h 358"/>
                <a:gd name="T4" fmla="*/ 260 w 260"/>
                <a:gd name="T5" fmla="*/ 305 h 358"/>
                <a:gd name="T6" fmla="*/ 102 w 260"/>
                <a:gd name="T7" fmla="*/ 0 h 358"/>
                <a:gd name="T8" fmla="*/ 51 w 260"/>
                <a:gd name="T9" fmla="*/ 27 h 358"/>
                <a:gd name="T10" fmla="*/ 0 w 260"/>
                <a:gd name="T11" fmla="*/ 53 h 358"/>
                <a:gd name="T12" fmla="*/ 158 w 260"/>
                <a:gd name="T13" fmla="*/ 358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0"/>
                <a:gd name="T22" fmla="*/ 0 h 358"/>
                <a:gd name="T23" fmla="*/ 260 w 260"/>
                <a:gd name="T24" fmla="*/ 358 h 3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0" h="358">
                  <a:moveTo>
                    <a:pt x="158" y="358"/>
                  </a:moveTo>
                  <a:lnTo>
                    <a:pt x="209" y="332"/>
                  </a:lnTo>
                  <a:lnTo>
                    <a:pt x="260" y="305"/>
                  </a:lnTo>
                  <a:lnTo>
                    <a:pt x="102" y="0"/>
                  </a:lnTo>
                  <a:lnTo>
                    <a:pt x="51" y="27"/>
                  </a:lnTo>
                  <a:lnTo>
                    <a:pt x="0" y="53"/>
                  </a:lnTo>
                  <a:lnTo>
                    <a:pt x="158" y="3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4" name="Freeform 1466"/>
            <p:cNvSpPr>
              <a:spLocks/>
            </p:cNvSpPr>
            <p:nvPr/>
          </p:nvSpPr>
          <p:spPr bwMode="auto">
            <a:xfrm>
              <a:off x="3493" y="2433"/>
              <a:ext cx="9" cy="6"/>
            </a:xfrm>
            <a:custGeom>
              <a:avLst/>
              <a:gdLst>
                <a:gd name="T0" fmla="*/ 0 w 51"/>
                <a:gd name="T1" fmla="*/ 36 h 36"/>
                <a:gd name="T2" fmla="*/ 51 w 51"/>
                <a:gd name="T3" fmla="*/ 9 h 36"/>
                <a:gd name="T4" fmla="*/ 46 w 51"/>
                <a:gd name="T5" fmla="*/ 0 h 36"/>
                <a:gd name="T6" fmla="*/ 0 w 51"/>
                <a:gd name="T7" fmla="*/ 36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6"/>
                <a:gd name="T14" fmla="*/ 51 w 51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6">
                  <a:moveTo>
                    <a:pt x="0" y="36"/>
                  </a:moveTo>
                  <a:lnTo>
                    <a:pt x="51" y="9"/>
                  </a:lnTo>
                  <a:lnTo>
                    <a:pt x="46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5" name="Line 1467"/>
            <p:cNvSpPr>
              <a:spLocks noChangeShapeType="1"/>
            </p:cNvSpPr>
            <p:nvPr/>
          </p:nvSpPr>
          <p:spPr bwMode="auto">
            <a:xfrm flipH="1" flipV="1">
              <a:off x="3501" y="243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6" name="Freeform 1468"/>
            <p:cNvSpPr>
              <a:spLocks/>
            </p:cNvSpPr>
            <p:nvPr/>
          </p:nvSpPr>
          <p:spPr bwMode="auto">
            <a:xfrm>
              <a:off x="3451" y="2388"/>
              <a:ext cx="50" cy="57"/>
            </a:xfrm>
            <a:custGeom>
              <a:avLst/>
              <a:gdLst>
                <a:gd name="T0" fmla="*/ 210 w 302"/>
                <a:gd name="T1" fmla="*/ 345 h 345"/>
                <a:gd name="T2" fmla="*/ 256 w 302"/>
                <a:gd name="T3" fmla="*/ 310 h 345"/>
                <a:gd name="T4" fmla="*/ 302 w 302"/>
                <a:gd name="T5" fmla="*/ 274 h 345"/>
                <a:gd name="T6" fmla="*/ 91 w 302"/>
                <a:gd name="T7" fmla="*/ 0 h 345"/>
                <a:gd name="T8" fmla="*/ 45 w 302"/>
                <a:gd name="T9" fmla="*/ 36 h 345"/>
                <a:gd name="T10" fmla="*/ 0 w 302"/>
                <a:gd name="T11" fmla="*/ 71 h 345"/>
                <a:gd name="T12" fmla="*/ 210 w 302"/>
                <a:gd name="T13" fmla="*/ 345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5"/>
                <a:gd name="T23" fmla="*/ 302 w 302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5">
                  <a:moveTo>
                    <a:pt x="210" y="345"/>
                  </a:moveTo>
                  <a:lnTo>
                    <a:pt x="256" y="310"/>
                  </a:lnTo>
                  <a:lnTo>
                    <a:pt x="302" y="274"/>
                  </a:lnTo>
                  <a:lnTo>
                    <a:pt x="91" y="0"/>
                  </a:lnTo>
                  <a:lnTo>
                    <a:pt x="45" y="36"/>
                  </a:lnTo>
                  <a:lnTo>
                    <a:pt x="0" y="71"/>
                  </a:lnTo>
                  <a:lnTo>
                    <a:pt x="210" y="3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7" name="Freeform 1469"/>
            <p:cNvSpPr>
              <a:spLocks/>
            </p:cNvSpPr>
            <p:nvPr/>
          </p:nvSpPr>
          <p:spPr bwMode="auto">
            <a:xfrm>
              <a:off x="3451" y="2388"/>
              <a:ext cx="50" cy="57"/>
            </a:xfrm>
            <a:custGeom>
              <a:avLst/>
              <a:gdLst>
                <a:gd name="T0" fmla="*/ 210 w 302"/>
                <a:gd name="T1" fmla="*/ 345 h 345"/>
                <a:gd name="T2" fmla="*/ 256 w 302"/>
                <a:gd name="T3" fmla="*/ 310 h 345"/>
                <a:gd name="T4" fmla="*/ 302 w 302"/>
                <a:gd name="T5" fmla="*/ 274 h 345"/>
                <a:gd name="T6" fmla="*/ 91 w 302"/>
                <a:gd name="T7" fmla="*/ 0 h 345"/>
                <a:gd name="T8" fmla="*/ 45 w 302"/>
                <a:gd name="T9" fmla="*/ 36 h 345"/>
                <a:gd name="T10" fmla="*/ 0 w 302"/>
                <a:gd name="T11" fmla="*/ 71 h 345"/>
                <a:gd name="T12" fmla="*/ 210 w 302"/>
                <a:gd name="T13" fmla="*/ 345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5"/>
                <a:gd name="T23" fmla="*/ 302 w 302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5">
                  <a:moveTo>
                    <a:pt x="210" y="345"/>
                  </a:moveTo>
                  <a:lnTo>
                    <a:pt x="256" y="310"/>
                  </a:lnTo>
                  <a:lnTo>
                    <a:pt x="302" y="274"/>
                  </a:lnTo>
                  <a:lnTo>
                    <a:pt x="91" y="0"/>
                  </a:lnTo>
                  <a:lnTo>
                    <a:pt x="45" y="36"/>
                  </a:lnTo>
                  <a:lnTo>
                    <a:pt x="0" y="71"/>
                  </a:lnTo>
                  <a:lnTo>
                    <a:pt x="210" y="3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8" name="Freeform 1470"/>
            <p:cNvSpPr>
              <a:spLocks/>
            </p:cNvSpPr>
            <p:nvPr/>
          </p:nvSpPr>
          <p:spPr bwMode="auto">
            <a:xfrm>
              <a:off x="3458" y="2386"/>
              <a:ext cx="8" cy="8"/>
            </a:xfrm>
            <a:custGeom>
              <a:avLst/>
              <a:gdLst>
                <a:gd name="T0" fmla="*/ 0 w 46"/>
                <a:gd name="T1" fmla="*/ 45 h 45"/>
                <a:gd name="T2" fmla="*/ 46 w 46"/>
                <a:gd name="T3" fmla="*/ 9 h 45"/>
                <a:gd name="T4" fmla="*/ 38 w 46"/>
                <a:gd name="T5" fmla="*/ 0 h 45"/>
                <a:gd name="T6" fmla="*/ 0 w 46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0" y="45"/>
                  </a:moveTo>
                  <a:lnTo>
                    <a:pt x="46" y="9"/>
                  </a:lnTo>
                  <a:lnTo>
                    <a:pt x="38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9" name="Line 1471"/>
            <p:cNvSpPr>
              <a:spLocks noChangeShapeType="1"/>
            </p:cNvSpPr>
            <p:nvPr/>
          </p:nvSpPr>
          <p:spPr bwMode="auto">
            <a:xfrm flipH="1" flipV="1">
              <a:off x="3465" y="2386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0" name="Freeform 1472"/>
            <p:cNvSpPr>
              <a:spLocks/>
            </p:cNvSpPr>
            <p:nvPr/>
          </p:nvSpPr>
          <p:spPr bwMode="auto">
            <a:xfrm>
              <a:off x="3407" y="2348"/>
              <a:ext cx="58" cy="53"/>
            </a:xfrm>
            <a:custGeom>
              <a:avLst/>
              <a:gdLst>
                <a:gd name="T0" fmla="*/ 270 w 345"/>
                <a:gd name="T1" fmla="*/ 317 h 317"/>
                <a:gd name="T2" fmla="*/ 307 w 345"/>
                <a:gd name="T3" fmla="*/ 273 h 317"/>
                <a:gd name="T4" fmla="*/ 345 w 345"/>
                <a:gd name="T5" fmla="*/ 228 h 317"/>
                <a:gd name="T6" fmla="*/ 76 w 345"/>
                <a:gd name="T7" fmla="*/ 0 h 317"/>
                <a:gd name="T8" fmla="*/ 38 w 345"/>
                <a:gd name="T9" fmla="*/ 44 h 317"/>
                <a:gd name="T10" fmla="*/ 0 w 345"/>
                <a:gd name="T11" fmla="*/ 89 h 317"/>
                <a:gd name="T12" fmla="*/ 270 w 345"/>
                <a:gd name="T13" fmla="*/ 317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270" y="317"/>
                  </a:moveTo>
                  <a:lnTo>
                    <a:pt x="307" y="273"/>
                  </a:lnTo>
                  <a:lnTo>
                    <a:pt x="345" y="228"/>
                  </a:lnTo>
                  <a:lnTo>
                    <a:pt x="76" y="0"/>
                  </a:lnTo>
                  <a:lnTo>
                    <a:pt x="38" y="44"/>
                  </a:lnTo>
                  <a:lnTo>
                    <a:pt x="0" y="89"/>
                  </a:lnTo>
                  <a:lnTo>
                    <a:pt x="270" y="3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1" name="Freeform 1473"/>
            <p:cNvSpPr>
              <a:spLocks/>
            </p:cNvSpPr>
            <p:nvPr/>
          </p:nvSpPr>
          <p:spPr bwMode="auto">
            <a:xfrm>
              <a:off x="3407" y="2348"/>
              <a:ext cx="58" cy="53"/>
            </a:xfrm>
            <a:custGeom>
              <a:avLst/>
              <a:gdLst>
                <a:gd name="T0" fmla="*/ 270 w 345"/>
                <a:gd name="T1" fmla="*/ 317 h 317"/>
                <a:gd name="T2" fmla="*/ 307 w 345"/>
                <a:gd name="T3" fmla="*/ 273 h 317"/>
                <a:gd name="T4" fmla="*/ 345 w 345"/>
                <a:gd name="T5" fmla="*/ 228 h 317"/>
                <a:gd name="T6" fmla="*/ 76 w 345"/>
                <a:gd name="T7" fmla="*/ 0 h 317"/>
                <a:gd name="T8" fmla="*/ 38 w 345"/>
                <a:gd name="T9" fmla="*/ 44 h 317"/>
                <a:gd name="T10" fmla="*/ 0 w 345"/>
                <a:gd name="T11" fmla="*/ 89 h 317"/>
                <a:gd name="T12" fmla="*/ 270 w 345"/>
                <a:gd name="T13" fmla="*/ 317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270" y="317"/>
                  </a:moveTo>
                  <a:lnTo>
                    <a:pt x="307" y="273"/>
                  </a:lnTo>
                  <a:lnTo>
                    <a:pt x="345" y="228"/>
                  </a:lnTo>
                  <a:lnTo>
                    <a:pt x="76" y="0"/>
                  </a:lnTo>
                  <a:lnTo>
                    <a:pt x="38" y="44"/>
                  </a:lnTo>
                  <a:lnTo>
                    <a:pt x="0" y="89"/>
                  </a:lnTo>
                  <a:lnTo>
                    <a:pt x="270" y="3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2" name="Freeform 1474"/>
            <p:cNvSpPr>
              <a:spLocks/>
            </p:cNvSpPr>
            <p:nvPr/>
          </p:nvSpPr>
          <p:spPr bwMode="auto">
            <a:xfrm>
              <a:off x="3413" y="2347"/>
              <a:ext cx="7" cy="9"/>
            </a:xfrm>
            <a:custGeom>
              <a:avLst/>
              <a:gdLst>
                <a:gd name="T0" fmla="*/ 0 w 38"/>
                <a:gd name="T1" fmla="*/ 52 h 52"/>
                <a:gd name="T2" fmla="*/ 38 w 38"/>
                <a:gd name="T3" fmla="*/ 8 h 52"/>
                <a:gd name="T4" fmla="*/ 32 w 38"/>
                <a:gd name="T5" fmla="*/ 5 h 52"/>
                <a:gd name="T6" fmla="*/ 24 w 38"/>
                <a:gd name="T7" fmla="*/ 0 h 52"/>
                <a:gd name="T8" fmla="*/ 0 w 38"/>
                <a:gd name="T9" fmla="*/ 5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2"/>
                <a:gd name="T17" fmla="*/ 38 w 3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2">
                  <a:moveTo>
                    <a:pt x="0" y="52"/>
                  </a:moveTo>
                  <a:lnTo>
                    <a:pt x="38" y="8"/>
                  </a:lnTo>
                  <a:lnTo>
                    <a:pt x="32" y="5"/>
                  </a:lnTo>
                  <a:lnTo>
                    <a:pt x="24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3" name="Freeform 1475"/>
            <p:cNvSpPr>
              <a:spLocks/>
            </p:cNvSpPr>
            <p:nvPr/>
          </p:nvSpPr>
          <p:spPr bwMode="auto">
            <a:xfrm>
              <a:off x="3417" y="2347"/>
              <a:ext cx="3" cy="1"/>
            </a:xfrm>
            <a:custGeom>
              <a:avLst/>
              <a:gdLst>
                <a:gd name="T0" fmla="*/ 14 w 14"/>
                <a:gd name="T1" fmla="*/ 8 h 8"/>
                <a:gd name="T2" fmla="*/ 8 w 14"/>
                <a:gd name="T3" fmla="*/ 5 h 8"/>
                <a:gd name="T4" fmla="*/ 0 w 14"/>
                <a:gd name="T5" fmla="*/ 0 h 8"/>
                <a:gd name="T6" fmla="*/ 0 60000 65536"/>
                <a:gd name="T7" fmla="*/ 0 60000 65536"/>
                <a:gd name="T8" fmla="*/ 0 60000 65536"/>
                <a:gd name="T9" fmla="*/ 0 w 14"/>
                <a:gd name="T10" fmla="*/ 0 h 8"/>
                <a:gd name="T11" fmla="*/ 14 w 14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8">
                  <a:moveTo>
                    <a:pt x="14" y="8"/>
                  </a:moveTo>
                  <a:lnTo>
                    <a:pt x="8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4" name="Freeform 1476"/>
            <p:cNvSpPr>
              <a:spLocks/>
            </p:cNvSpPr>
            <p:nvPr/>
          </p:nvSpPr>
          <p:spPr bwMode="auto">
            <a:xfrm>
              <a:off x="3354" y="2320"/>
              <a:ext cx="63" cy="44"/>
            </a:xfrm>
            <a:custGeom>
              <a:avLst/>
              <a:gdLst>
                <a:gd name="T0" fmla="*/ 331 w 380"/>
                <a:gd name="T1" fmla="*/ 263 h 263"/>
                <a:gd name="T2" fmla="*/ 356 w 380"/>
                <a:gd name="T3" fmla="*/ 210 h 263"/>
                <a:gd name="T4" fmla="*/ 380 w 380"/>
                <a:gd name="T5" fmla="*/ 158 h 263"/>
                <a:gd name="T6" fmla="*/ 49 w 380"/>
                <a:gd name="T7" fmla="*/ 0 h 263"/>
                <a:gd name="T8" fmla="*/ 25 w 380"/>
                <a:gd name="T9" fmla="*/ 52 h 263"/>
                <a:gd name="T10" fmla="*/ 0 w 380"/>
                <a:gd name="T11" fmla="*/ 105 h 263"/>
                <a:gd name="T12" fmla="*/ 331 w 380"/>
                <a:gd name="T13" fmla="*/ 263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3"/>
                <a:gd name="T23" fmla="*/ 380 w 380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3">
                  <a:moveTo>
                    <a:pt x="331" y="263"/>
                  </a:moveTo>
                  <a:lnTo>
                    <a:pt x="356" y="210"/>
                  </a:lnTo>
                  <a:lnTo>
                    <a:pt x="380" y="158"/>
                  </a:lnTo>
                  <a:lnTo>
                    <a:pt x="49" y="0"/>
                  </a:lnTo>
                  <a:lnTo>
                    <a:pt x="25" y="52"/>
                  </a:lnTo>
                  <a:lnTo>
                    <a:pt x="0" y="105"/>
                  </a:lnTo>
                  <a:lnTo>
                    <a:pt x="331" y="2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5" name="Freeform 1477"/>
            <p:cNvSpPr>
              <a:spLocks/>
            </p:cNvSpPr>
            <p:nvPr/>
          </p:nvSpPr>
          <p:spPr bwMode="auto">
            <a:xfrm>
              <a:off x="3354" y="2320"/>
              <a:ext cx="63" cy="44"/>
            </a:xfrm>
            <a:custGeom>
              <a:avLst/>
              <a:gdLst>
                <a:gd name="T0" fmla="*/ 331 w 380"/>
                <a:gd name="T1" fmla="*/ 263 h 263"/>
                <a:gd name="T2" fmla="*/ 356 w 380"/>
                <a:gd name="T3" fmla="*/ 210 h 263"/>
                <a:gd name="T4" fmla="*/ 380 w 380"/>
                <a:gd name="T5" fmla="*/ 158 h 263"/>
                <a:gd name="T6" fmla="*/ 49 w 380"/>
                <a:gd name="T7" fmla="*/ 0 h 263"/>
                <a:gd name="T8" fmla="*/ 25 w 380"/>
                <a:gd name="T9" fmla="*/ 52 h 263"/>
                <a:gd name="T10" fmla="*/ 0 w 380"/>
                <a:gd name="T11" fmla="*/ 105 h 263"/>
                <a:gd name="T12" fmla="*/ 331 w 380"/>
                <a:gd name="T13" fmla="*/ 263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3"/>
                <a:gd name="T23" fmla="*/ 380 w 380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3">
                  <a:moveTo>
                    <a:pt x="331" y="263"/>
                  </a:moveTo>
                  <a:lnTo>
                    <a:pt x="356" y="210"/>
                  </a:lnTo>
                  <a:lnTo>
                    <a:pt x="380" y="158"/>
                  </a:lnTo>
                  <a:lnTo>
                    <a:pt x="49" y="0"/>
                  </a:lnTo>
                  <a:lnTo>
                    <a:pt x="25" y="52"/>
                  </a:lnTo>
                  <a:lnTo>
                    <a:pt x="0" y="105"/>
                  </a:lnTo>
                  <a:lnTo>
                    <a:pt x="331" y="2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6" name="Freeform 1478"/>
            <p:cNvSpPr>
              <a:spLocks/>
            </p:cNvSpPr>
            <p:nvPr/>
          </p:nvSpPr>
          <p:spPr bwMode="auto">
            <a:xfrm>
              <a:off x="3358" y="2320"/>
              <a:ext cx="4" cy="9"/>
            </a:xfrm>
            <a:custGeom>
              <a:avLst/>
              <a:gdLst>
                <a:gd name="T0" fmla="*/ 0 w 24"/>
                <a:gd name="T1" fmla="*/ 57 h 57"/>
                <a:gd name="T2" fmla="*/ 24 w 24"/>
                <a:gd name="T3" fmla="*/ 5 h 57"/>
                <a:gd name="T4" fmla="*/ 19 w 24"/>
                <a:gd name="T5" fmla="*/ 3 h 57"/>
                <a:gd name="T6" fmla="*/ 9 w 24"/>
                <a:gd name="T7" fmla="*/ 0 h 57"/>
                <a:gd name="T8" fmla="*/ 0 w 24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57"/>
                <a:gd name="T17" fmla="*/ 24 w 24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57">
                  <a:moveTo>
                    <a:pt x="0" y="57"/>
                  </a:moveTo>
                  <a:lnTo>
                    <a:pt x="24" y="5"/>
                  </a:lnTo>
                  <a:lnTo>
                    <a:pt x="19" y="3"/>
                  </a:lnTo>
                  <a:lnTo>
                    <a:pt x="9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7" name="Freeform 1479"/>
            <p:cNvSpPr>
              <a:spLocks/>
            </p:cNvSpPr>
            <p:nvPr/>
          </p:nvSpPr>
          <p:spPr bwMode="auto">
            <a:xfrm>
              <a:off x="3360" y="2320"/>
              <a:ext cx="2" cy="1"/>
            </a:xfrm>
            <a:custGeom>
              <a:avLst/>
              <a:gdLst>
                <a:gd name="T0" fmla="*/ 15 w 15"/>
                <a:gd name="T1" fmla="*/ 5 h 5"/>
                <a:gd name="T2" fmla="*/ 10 w 15"/>
                <a:gd name="T3" fmla="*/ 3 h 5"/>
                <a:gd name="T4" fmla="*/ 0 w 15"/>
                <a:gd name="T5" fmla="*/ 0 h 5"/>
                <a:gd name="T6" fmla="*/ 0 60000 65536"/>
                <a:gd name="T7" fmla="*/ 0 60000 65536"/>
                <a:gd name="T8" fmla="*/ 0 60000 65536"/>
                <a:gd name="T9" fmla="*/ 0 w 15"/>
                <a:gd name="T10" fmla="*/ 0 h 5"/>
                <a:gd name="T11" fmla="*/ 15 w 15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5">
                  <a:moveTo>
                    <a:pt x="15" y="5"/>
                  </a:moveTo>
                  <a:lnTo>
                    <a:pt x="10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8" name="Freeform 1480"/>
            <p:cNvSpPr>
              <a:spLocks/>
            </p:cNvSpPr>
            <p:nvPr/>
          </p:nvSpPr>
          <p:spPr bwMode="auto">
            <a:xfrm>
              <a:off x="3294" y="2310"/>
              <a:ext cx="66" cy="29"/>
            </a:xfrm>
            <a:custGeom>
              <a:avLst/>
              <a:gdLst>
                <a:gd name="T0" fmla="*/ 373 w 391"/>
                <a:gd name="T1" fmla="*/ 171 h 171"/>
                <a:gd name="T2" fmla="*/ 382 w 391"/>
                <a:gd name="T3" fmla="*/ 114 h 171"/>
                <a:gd name="T4" fmla="*/ 391 w 391"/>
                <a:gd name="T5" fmla="*/ 57 h 171"/>
                <a:gd name="T6" fmla="*/ 18 w 391"/>
                <a:gd name="T7" fmla="*/ 0 h 171"/>
                <a:gd name="T8" fmla="*/ 9 w 391"/>
                <a:gd name="T9" fmla="*/ 56 h 171"/>
                <a:gd name="T10" fmla="*/ 0 w 391"/>
                <a:gd name="T11" fmla="*/ 113 h 171"/>
                <a:gd name="T12" fmla="*/ 373 w 391"/>
                <a:gd name="T13" fmla="*/ 171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171"/>
                <a:gd name="T23" fmla="*/ 391 w 391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171">
                  <a:moveTo>
                    <a:pt x="373" y="171"/>
                  </a:moveTo>
                  <a:lnTo>
                    <a:pt x="382" y="114"/>
                  </a:lnTo>
                  <a:lnTo>
                    <a:pt x="391" y="57"/>
                  </a:lnTo>
                  <a:lnTo>
                    <a:pt x="18" y="0"/>
                  </a:lnTo>
                  <a:lnTo>
                    <a:pt x="9" y="56"/>
                  </a:lnTo>
                  <a:lnTo>
                    <a:pt x="0" y="113"/>
                  </a:lnTo>
                  <a:lnTo>
                    <a:pt x="373" y="1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9" name="Freeform 1481"/>
            <p:cNvSpPr>
              <a:spLocks/>
            </p:cNvSpPr>
            <p:nvPr/>
          </p:nvSpPr>
          <p:spPr bwMode="auto">
            <a:xfrm>
              <a:off x="3294" y="2310"/>
              <a:ext cx="66" cy="29"/>
            </a:xfrm>
            <a:custGeom>
              <a:avLst/>
              <a:gdLst>
                <a:gd name="T0" fmla="*/ 373 w 391"/>
                <a:gd name="T1" fmla="*/ 171 h 171"/>
                <a:gd name="T2" fmla="*/ 382 w 391"/>
                <a:gd name="T3" fmla="*/ 114 h 171"/>
                <a:gd name="T4" fmla="*/ 391 w 391"/>
                <a:gd name="T5" fmla="*/ 57 h 171"/>
                <a:gd name="T6" fmla="*/ 18 w 391"/>
                <a:gd name="T7" fmla="*/ 0 h 171"/>
                <a:gd name="T8" fmla="*/ 9 w 391"/>
                <a:gd name="T9" fmla="*/ 56 h 171"/>
                <a:gd name="T10" fmla="*/ 0 w 391"/>
                <a:gd name="T11" fmla="*/ 113 h 171"/>
                <a:gd name="T12" fmla="*/ 373 w 391"/>
                <a:gd name="T13" fmla="*/ 171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171"/>
                <a:gd name="T23" fmla="*/ 391 w 391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171">
                  <a:moveTo>
                    <a:pt x="373" y="171"/>
                  </a:moveTo>
                  <a:lnTo>
                    <a:pt x="382" y="114"/>
                  </a:lnTo>
                  <a:lnTo>
                    <a:pt x="391" y="57"/>
                  </a:lnTo>
                  <a:lnTo>
                    <a:pt x="18" y="0"/>
                  </a:lnTo>
                  <a:lnTo>
                    <a:pt x="9" y="56"/>
                  </a:lnTo>
                  <a:lnTo>
                    <a:pt x="0" y="113"/>
                  </a:lnTo>
                  <a:lnTo>
                    <a:pt x="373" y="1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0" name="Freeform 1482"/>
            <p:cNvSpPr>
              <a:spLocks/>
            </p:cNvSpPr>
            <p:nvPr/>
          </p:nvSpPr>
          <p:spPr bwMode="auto">
            <a:xfrm>
              <a:off x="3294" y="2310"/>
              <a:ext cx="3" cy="10"/>
            </a:xfrm>
            <a:custGeom>
              <a:avLst/>
              <a:gdLst>
                <a:gd name="T0" fmla="*/ 9 w 18"/>
                <a:gd name="T1" fmla="*/ 58 h 58"/>
                <a:gd name="T2" fmla="*/ 18 w 18"/>
                <a:gd name="T3" fmla="*/ 2 h 58"/>
                <a:gd name="T4" fmla="*/ 11 w 18"/>
                <a:gd name="T5" fmla="*/ 0 h 58"/>
                <a:gd name="T6" fmla="*/ 0 w 18"/>
                <a:gd name="T7" fmla="*/ 2 h 58"/>
                <a:gd name="T8" fmla="*/ 9 w 18"/>
                <a:gd name="T9" fmla="*/ 5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8"/>
                <a:gd name="T17" fmla="*/ 18 w 1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8">
                  <a:moveTo>
                    <a:pt x="9" y="58"/>
                  </a:moveTo>
                  <a:lnTo>
                    <a:pt x="18" y="2"/>
                  </a:lnTo>
                  <a:lnTo>
                    <a:pt x="11" y="0"/>
                  </a:lnTo>
                  <a:lnTo>
                    <a:pt x="0" y="2"/>
                  </a:lnTo>
                  <a:lnTo>
                    <a:pt x="9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1" name="Freeform 1483"/>
            <p:cNvSpPr>
              <a:spLocks/>
            </p:cNvSpPr>
            <p:nvPr/>
          </p:nvSpPr>
          <p:spPr bwMode="auto">
            <a:xfrm>
              <a:off x="3294" y="2310"/>
              <a:ext cx="3" cy="1"/>
            </a:xfrm>
            <a:custGeom>
              <a:avLst/>
              <a:gdLst>
                <a:gd name="T0" fmla="*/ 18 w 18"/>
                <a:gd name="T1" fmla="*/ 2 h 2"/>
                <a:gd name="T2" fmla="*/ 11 w 18"/>
                <a:gd name="T3" fmla="*/ 0 h 2"/>
                <a:gd name="T4" fmla="*/ 0 w 18"/>
                <a:gd name="T5" fmla="*/ 2 h 2"/>
                <a:gd name="T6" fmla="*/ 0 60000 65536"/>
                <a:gd name="T7" fmla="*/ 0 60000 65536"/>
                <a:gd name="T8" fmla="*/ 0 60000 65536"/>
                <a:gd name="T9" fmla="*/ 0 w 18"/>
                <a:gd name="T10" fmla="*/ 0 h 2"/>
                <a:gd name="T11" fmla="*/ 18 w 18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2">
                  <a:moveTo>
                    <a:pt x="18" y="2"/>
                  </a:moveTo>
                  <a:lnTo>
                    <a:pt x="11" y="0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2" name="Freeform 1484"/>
            <p:cNvSpPr>
              <a:spLocks/>
            </p:cNvSpPr>
            <p:nvPr/>
          </p:nvSpPr>
          <p:spPr bwMode="auto">
            <a:xfrm>
              <a:off x="3296" y="2310"/>
              <a:ext cx="10" cy="19"/>
            </a:xfrm>
            <a:custGeom>
              <a:avLst/>
              <a:gdLst>
                <a:gd name="T0" fmla="*/ 0 w 58"/>
                <a:gd name="T1" fmla="*/ 58 h 116"/>
                <a:gd name="T2" fmla="*/ 0 w 58"/>
                <a:gd name="T3" fmla="*/ 0 h 116"/>
                <a:gd name="T4" fmla="*/ 13 w 58"/>
                <a:gd name="T5" fmla="*/ 2 h 116"/>
                <a:gd name="T6" fmla="*/ 25 w 58"/>
                <a:gd name="T7" fmla="*/ 6 h 116"/>
                <a:gd name="T8" fmla="*/ 35 w 58"/>
                <a:gd name="T9" fmla="*/ 13 h 116"/>
                <a:gd name="T10" fmla="*/ 45 w 58"/>
                <a:gd name="T11" fmla="*/ 23 h 116"/>
                <a:gd name="T12" fmla="*/ 52 w 58"/>
                <a:gd name="T13" fmla="*/ 33 h 116"/>
                <a:gd name="T14" fmla="*/ 57 w 58"/>
                <a:gd name="T15" fmla="*/ 45 h 116"/>
                <a:gd name="T16" fmla="*/ 58 w 58"/>
                <a:gd name="T17" fmla="*/ 58 h 116"/>
                <a:gd name="T18" fmla="*/ 57 w 58"/>
                <a:gd name="T19" fmla="*/ 72 h 116"/>
                <a:gd name="T20" fmla="*/ 52 w 58"/>
                <a:gd name="T21" fmla="*/ 84 h 116"/>
                <a:gd name="T22" fmla="*/ 45 w 58"/>
                <a:gd name="T23" fmla="*/ 94 h 116"/>
                <a:gd name="T24" fmla="*/ 35 w 58"/>
                <a:gd name="T25" fmla="*/ 104 h 116"/>
                <a:gd name="T26" fmla="*/ 25 w 58"/>
                <a:gd name="T27" fmla="*/ 111 h 116"/>
                <a:gd name="T28" fmla="*/ 13 w 58"/>
                <a:gd name="T29" fmla="*/ 115 h 116"/>
                <a:gd name="T30" fmla="*/ 0 w 58"/>
                <a:gd name="T31" fmla="*/ 116 h 116"/>
                <a:gd name="T32" fmla="*/ 0 w 58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6"/>
                <a:gd name="T53" fmla="*/ 58 w 58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6">
                  <a:moveTo>
                    <a:pt x="0" y="58"/>
                  </a:moveTo>
                  <a:lnTo>
                    <a:pt x="0" y="0"/>
                  </a:lnTo>
                  <a:lnTo>
                    <a:pt x="13" y="2"/>
                  </a:lnTo>
                  <a:lnTo>
                    <a:pt x="25" y="6"/>
                  </a:lnTo>
                  <a:lnTo>
                    <a:pt x="35" y="13"/>
                  </a:lnTo>
                  <a:lnTo>
                    <a:pt x="45" y="23"/>
                  </a:lnTo>
                  <a:lnTo>
                    <a:pt x="52" y="33"/>
                  </a:lnTo>
                  <a:lnTo>
                    <a:pt x="57" y="45"/>
                  </a:lnTo>
                  <a:lnTo>
                    <a:pt x="58" y="58"/>
                  </a:lnTo>
                  <a:lnTo>
                    <a:pt x="57" y="72"/>
                  </a:lnTo>
                  <a:lnTo>
                    <a:pt x="52" y="84"/>
                  </a:lnTo>
                  <a:lnTo>
                    <a:pt x="45" y="94"/>
                  </a:lnTo>
                  <a:lnTo>
                    <a:pt x="35" y="104"/>
                  </a:lnTo>
                  <a:lnTo>
                    <a:pt x="25" y="111"/>
                  </a:lnTo>
                  <a:lnTo>
                    <a:pt x="13" y="115"/>
                  </a:lnTo>
                  <a:lnTo>
                    <a:pt x="0" y="11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3" name="Freeform 1485"/>
            <p:cNvSpPr>
              <a:spLocks/>
            </p:cNvSpPr>
            <p:nvPr/>
          </p:nvSpPr>
          <p:spPr bwMode="auto">
            <a:xfrm>
              <a:off x="3296" y="2310"/>
              <a:ext cx="10" cy="19"/>
            </a:xfrm>
            <a:custGeom>
              <a:avLst/>
              <a:gdLst>
                <a:gd name="T0" fmla="*/ 0 w 58"/>
                <a:gd name="T1" fmla="*/ 0 h 116"/>
                <a:gd name="T2" fmla="*/ 13 w 58"/>
                <a:gd name="T3" fmla="*/ 2 h 116"/>
                <a:gd name="T4" fmla="*/ 25 w 58"/>
                <a:gd name="T5" fmla="*/ 6 h 116"/>
                <a:gd name="T6" fmla="*/ 35 w 58"/>
                <a:gd name="T7" fmla="*/ 13 h 116"/>
                <a:gd name="T8" fmla="*/ 45 w 58"/>
                <a:gd name="T9" fmla="*/ 23 h 116"/>
                <a:gd name="T10" fmla="*/ 52 w 58"/>
                <a:gd name="T11" fmla="*/ 33 h 116"/>
                <a:gd name="T12" fmla="*/ 57 w 58"/>
                <a:gd name="T13" fmla="*/ 45 h 116"/>
                <a:gd name="T14" fmla="*/ 58 w 58"/>
                <a:gd name="T15" fmla="*/ 58 h 116"/>
                <a:gd name="T16" fmla="*/ 57 w 58"/>
                <a:gd name="T17" fmla="*/ 72 h 116"/>
                <a:gd name="T18" fmla="*/ 52 w 58"/>
                <a:gd name="T19" fmla="*/ 84 h 116"/>
                <a:gd name="T20" fmla="*/ 45 w 58"/>
                <a:gd name="T21" fmla="*/ 94 h 116"/>
                <a:gd name="T22" fmla="*/ 35 w 58"/>
                <a:gd name="T23" fmla="*/ 104 h 116"/>
                <a:gd name="T24" fmla="*/ 25 w 58"/>
                <a:gd name="T25" fmla="*/ 111 h 116"/>
                <a:gd name="T26" fmla="*/ 13 w 58"/>
                <a:gd name="T27" fmla="*/ 115 h 116"/>
                <a:gd name="T28" fmla="*/ 0 w 58"/>
                <a:gd name="T29" fmla="*/ 116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6"/>
                <a:gd name="T47" fmla="*/ 58 w 58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6">
                  <a:moveTo>
                    <a:pt x="0" y="0"/>
                  </a:moveTo>
                  <a:lnTo>
                    <a:pt x="13" y="2"/>
                  </a:lnTo>
                  <a:lnTo>
                    <a:pt x="25" y="6"/>
                  </a:lnTo>
                  <a:lnTo>
                    <a:pt x="35" y="13"/>
                  </a:lnTo>
                  <a:lnTo>
                    <a:pt x="45" y="23"/>
                  </a:lnTo>
                  <a:lnTo>
                    <a:pt x="52" y="33"/>
                  </a:lnTo>
                  <a:lnTo>
                    <a:pt x="57" y="45"/>
                  </a:lnTo>
                  <a:lnTo>
                    <a:pt x="58" y="58"/>
                  </a:lnTo>
                  <a:lnTo>
                    <a:pt x="57" y="72"/>
                  </a:lnTo>
                  <a:lnTo>
                    <a:pt x="52" y="84"/>
                  </a:lnTo>
                  <a:lnTo>
                    <a:pt x="45" y="94"/>
                  </a:lnTo>
                  <a:lnTo>
                    <a:pt x="35" y="104"/>
                  </a:lnTo>
                  <a:lnTo>
                    <a:pt x="25" y="111"/>
                  </a:lnTo>
                  <a:lnTo>
                    <a:pt x="13" y="115"/>
                  </a:lnTo>
                  <a:lnTo>
                    <a:pt x="0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4" name="Freeform 1486"/>
            <p:cNvSpPr>
              <a:spLocks/>
            </p:cNvSpPr>
            <p:nvPr/>
          </p:nvSpPr>
          <p:spPr bwMode="auto">
            <a:xfrm>
              <a:off x="589" y="2310"/>
              <a:ext cx="2707" cy="19"/>
            </a:xfrm>
            <a:custGeom>
              <a:avLst/>
              <a:gdLst>
                <a:gd name="T0" fmla="*/ 16239 w 16239"/>
                <a:gd name="T1" fmla="*/ 116 h 116"/>
                <a:gd name="T2" fmla="*/ 16239 w 16239"/>
                <a:gd name="T3" fmla="*/ 58 h 116"/>
                <a:gd name="T4" fmla="*/ 16239 w 16239"/>
                <a:gd name="T5" fmla="*/ 0 h 116"/>
                <a:gd name="T6" fmla="*/ 0 w 16239"/>
                <a:gd name="T7" fmla="*/ 0 h 116"/>
                <a:gd name="T8" fmla="*/ 0 w 16239"/>
                <a:gd name="T9" fmla="*/ 58 h 116"/>
                <a:gd name="T10" fmla="*/ 0 w 16239"/>
                <a:gd name="T11" fmla="*/ 116 h 116"/>
                <a:gd name="T12" fmla="*/ 16239 w 16239"/>
                <a:gd name="T13" fmla="*/ 116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239"/>
                <a:gd name="T22" fmla="*/ 0 h 116"/>
                <a:gd name="T23" fmla="*/ 16239 w 16239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239" h="116">
                  <a:moveTo>
                    <a:pt x="16239" y="116"/>
                  </a:moveTo>
                  <a:lnTo>
                    <a:pt x="16239" y="58"/>
                  </a:lnTo>
                  <a:lnTo>
                    <a:pt x="16239" y="0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16239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5" name="Freeform 1487"/>
            <p:cNvSpPr>
              <a:spLocks/>
            </p:cNvSpPr>
            <p:nvPr/>
          </p:nvSpPr>
          <p:spPr bwMode="auto">
            <a:xfrm>
              <a:off x="589" y="2310"/>
              <a:ext cx="2707" cy="19"/>
            </a:xfrm>
            <a:custGeom>
              <a:avLst/>
              <a:gdLst>
                <a:gd name="T0" fmla="*/ 16239 w 16239"/>
                <a:gd name="T1" fmla="*/ 116 h 116"/>
                <a:gd name="T2" fmla="*/ 16239 w 16239"/>
                <a:gd name="T3" fmla="*/ 58 h 116"/>
                <a:gd name="T4" fmla="*/ 16239 w 16239"/>
                <a:gd name="T5" fmla="*/ 0 h 116"/>
                <a:gd name="T6" fmla="*/ 0 w 16239"/>
                <a:gd name="T7" fmla="*/ 0 h 116"/>
                <a:gd name="T8" fmla="*/ 0 w 16239"/>
                <a:gd name="T9" fmla="*/ 58 h 116"/>
                <a:gd name="T10" fmla="*/ 0 w 16239"/>
                <a:gd name="T11" fmla="*/ 116 h 116"/>
                <a:gd name="T12" fmla="*/ 16239 w 16239"/>
                <a:gd name="T13" fmla="*/ 116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239"/>
                <a:gd name="T22" fmla="*/ 0 h 116"/>
                <a:gd name="T23" fmla="*/ 16239 w 16239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239" h="116">
                  <a:moveTo>
                    <a:pt x="16239" y="116"/>
                  </a:moveTo>
                  <a:lnTo>
                    <a:pt x="16239" y="58"/>
                  </a:lnTo>
                  <a:lnTo>
                    <a:pt x="16239" y="0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16239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6" name="Freeform 1488"/>
            <p:cNvSpPr>
              <a:spLocks/>
            </p:cNvSpPr>
            <p:nvPr/>
          </p:nvSpPr>
          <p:spPr bwMode="auto">
            <a:xfrm>
              <a:off x="580" y="2310"/>
              <a:ext cx="9" cy="19"/>
            </a:xfrm>
            <a:custGeom>
              <a:avLst/>
              <a:gdLst>
                <a:gd name="T0" fmla="*/ 58 w 58"/>
                <a:gd name="T1" fmla="*/ 58 h 116"/>
                <a:gd name="T2" fmla="*/ 58 w 58"/>
                <a:gd name="T3" fmla="*/ 116 h 116"/>
                <a:gd name="T4" fmla="*/ 44 w 58"/>
                <a:gd name="T5" fmla="*/ 115 h 116"/>
                <a:gd name="T6" fmla="*/ 32 w 58"/>
                <a:gd name="T7" fmla="*/ 111 h 116"/>
                <a:gd name="T8" fmla="*/ 22 w 58"/>
                <a:gd name="T9" fmla="*/ 104 h 116"/>
                <a:gd name="T10" fmla="*/ 12 w 58"/>
                <a:gd name="T11" fmla="*/ 94 h 116"/>
                <a:gd name="T12" fmla="*/ 5 w 58"/>
                <a:gd name="T13" fmla="*/ 84 h 116"/>
                <a:gd name="T14" fmla="*/ 1 w 58"/>
                <a:gd name="T15" fmla="*/ 72 h 116"/>
                <a:gd name="T16" fmla="*/ 0 w 58"/>
                <a:gd name="T17" fmla="*/ 58 h 116"/>
                <a:gd name="T18" fmla="*/ 1 w 58"/>
                <a:gd name="T19" fmla="*/ 45 h 116"/>
                <a:gd name="T20" fmla="*/ 5 w 58"/>
                <a:gd name="T21" fmla="*/ 33 h 116"/>
                <a:gd name="T22" fmla="*/ 12 w 58"/>
                <a:gd name="T23" fmla="*/ 23 h 116"/>
                <a:gd name="T24" fmla="*/ 22 w 58"/>
                <a:gd name="T25" fmla="*/ 13 h 116"/>
                <a:gd name="T26" fmla="*/ 32 w 58"/>
                <a:gd name="T27" fmla="*/ 6 h 116"/>
                <a:gd name="T28" fmla="*/ 44 w 58"/>
                <a:gd name="T29" fmla="*/ 2 h 116"/>
                <a:gd name="T30" fmla="*/ 58 w 58"/>
                <a:gd name="T31" fmla="*/ 0 h 116"/>
                <a:gd name="T32" fmla="*/ 58 w 58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6"/>
                <a:gd name="T53" fmla="*/ 58 w 58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6">
                  <a:moveTo>
                    <a:pt x="58" y="58"/>
                  </a:moveTo>
                  <a:lnTo>
                    <a:pt x="58" y="116"/>
                  </a:lnTo>
                  <a:lnTo>
                    <a:pt x="44" y="115"/>
                  </a:lnTo>
                  <a:lnTo>
                    <a:pt x="32" y="111"/>
                  </a:lnTo>
                  <a:lnTo>
                    <a:pt x="22" y="104"/>
                  </a:lnTo>
                  <a:lnTo>
                    <a:pt x="12" y="94"/>
                  </a:lnTo>
                  <a:lnTo>
                    <a:pt x="5" y="84"/>
                  </a:lnTo>
                  <a:lnTo>
                    <a:pt x="1" y="72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5" y="33"/>
                  </a:lnTo>
                  <a:lnTo>
                    <a:pt x="12" y="23"/>
                  </a:lnTo>
                  <a:lnTo>
                    <a:pt x="22" y="13"/>
                  </a:lnTo>
                  <a:lnTo>
                    <a:pt x="32" y="6"/>
                  </a:lnTo>
                  <a:lnTo>
                    <a:pt x="44" y="2"/>
                  </a:lnTo>
                  <a:lnTo>
                    <a:pt x="58" y="0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7" name="Freeform 1489"/>
            <p:cNvSpPr>
              <a:spLocks/>
            </p:cNvSpPr>
            <p:nvPr/>
          </p:nvSpPr>
          <p:spPr bwMode="auto">
            <a:xfrm>
              <a:off x="580" y="2310"/>
              <a:ext cx="9" cy="19"/>
            </a:xfrm>
            <a:custGeom>
              <a:avLst/>
              <a:gdLst>
                <a:gd name="T0" fmla="*/ 58 w 58"/>
                <a:gd name="T1" fmla="*/ 116 h 116"/>
                <a:gd name="T2" fmla="*/ 44 w 58"/>
                <a:gd name="T3" fmla="*/ 115 h 116"/>
                <a:gd name="T4" fmla="*/ 32 w 58"/>
                <a:gd name="T5" fmla="*/ 111 h 116"/>
                <a:gd name="T6" fmla="*/ 22 w 58"/>
                <a:gd name="T7" fmla="*/ 104 h 116"/>
                <a:gd name="T8" fmla="*/ 12 w 58"/>
                <a:gd name="T9" fmla="*/ 94 h 116"/>
                <a:gd name="T10" fmla="*/ 5 w 58"/>
                <a:gd name="T11" fmla="*/ 84 h 116"/>
                <a:gd name="T12" fmla="*/ 1 w 58"/>
                <a:gd name="T13" fmla="*/ 72 h 116"/>
                <a:gd name="T14" fmla="*/ 0 w 58"/>
                <a:gd name="T15" fmla="*/ 58 h 116"/>
                <a:gd name="T16" fmla="*/ 1 w 58"/>
                <a:gd name="T17" fmla="*/ 45 h 116"/>
                <a:gd name="T18" fmla="*/ 5 w 58"/>
                <a:gd name="T19" fmla="*/ 33 h 116"/>
                <a:gd name="T20" fmla="*/ 12 w 58"/>
                <a:gd name="T21" fmla="*/ 23 h 116"/>
                <a:gd name="T22" fmla="*/ 22 w 58"/>
                <a:gd name="T23" fmla="*/ 13 h 116"/>
                <a:gd name="T24" fmla="*/ 32 w 58"/>
                <a:gd name="T25" fmla="*/ 6 h 116"/>
                <a:gd name="T26" fmla="*/ 44 w 58"/>
                <a:gd name="T27" fmla="*/ 2 h 116"/>
                <a:gd name="T28" fmla="*/ 58 w 58"/>
                <a:gd name="T29" fmla="*/ 0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6"/>
                <a:gd name="T47" fmla="*/ 58 w 58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6">
                  <a:moveTo>
                    <a:pt x="58" y="116"/>
                  </a:moveTo>
                  <a:lnTo>
                    <a:pt x="44" y="115"/>
                  </a:lnTo>
                  <a:lnTo>
                    <a:pt x="32" y="111"/>
                  </a:lnTo>
                  <a:lnTo>
                    <a:pt x="22" y="104"/>
                  </a:lnTo>
                  <a:lnTo>
                    <a:pt x="12" y="94"/>
                  </a:lnTo>
                  <a:lnTo>
                    <a:pt x="5" y="84"/>
                  </a:lnTo>
                  <a:lnTo>
                    <a:pt x="1" y="72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5" y="33"/>
                  </a:lnTo>
                  <a:lnTo>
                    <a:pt x="12" y="23"/>
                  </a:lnTo>
                  <a:lnTo>
                    <a:pt x="22" y="13"/>
                  </a:lnTo>
                  <a:lnTo>
                    <a:pt x="32" y="6"/>
                  </a:lnTo>
                  <a:lnTo>
                    <a:pt x="44" y="2"/>
                  </a:lnTo>
                  <a:lnTo>
                    <a:pt x="5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8" name="Line 1490"/>
            <p:cNvSpPr>
              <a:spLocks noChangeShapeType="1"/>
            </p:cNvSpPr>
            <p:nvPr/>
          </p:nvSpPr>
          <p:spPr bwMode="auto">
            <a:xfrm flipH="1">
              <a:off x="589" y="3000"/>
              <a:ext cx="27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9" name="Freeform 1491"/>
            <p:cNvSpPr>
              <a:spLocks/>
            </p:cNvSpPr>
            <p:nvPr/>
          </p:nvSpPr>
          <p:spPr bwMode="auto">
            <a:xfrm>
              <a:off x="588" y="2310"/>
              <a:ext cx="11" cy="19"/>
            </a:xfrm>
            <a:custGeom>
              <a:avLst/>
              <a:gdLst>
                <a:gd name="T0" fmla="*/ 9 w 67"/>
                <a:gd name="T1" fmla="*/ 58 h 115"/>
                <a:gd name="T2" fmla="*/ 0 w 67"/>
                <a:gd name="T3" fmla="*/ 2 h 115"/>
                <a:gd name="T4" fmla="*/ 13 w 67"/>
                <a:gd name="T5" fmla="*/ 0 h 115"/>
                <a:gd name="T6" fmla="*/ 25 w 67"/>
                <a:gd name="T7" fmla="*/ 3 h 115"/>
                <a:gd name="T8" fmla="*/ 38 w 67"/>
                <a:gd name="T9" fmla="*/ 8 h 115"/>
                <a:gd name="T10" fmla="*/ 48 w 67"/>
                <a:gd name="T11" fmla="*/ 16 h 115"/>
                <a:gd name="T12" fmla="*/ 57 w 67"/>
                <a:gd name="T13" fmla="*/ 26 h 115"/>
                <a:gd name="T14" fmla="*/ 62 w 67"/>
                <a:gd name="T15" fmla="*/ 37 h 115"/>
                <a:gd name="T16" fmla="*/ 65 w 67"/>
                <a:gd name="T17" fmla="*/ 49 h 115"/>
                <a:gd name="T18" fmla="*/ 67 w 67"/>
                <a:gd name="T19" fmla="*/ 63 h 115"/>
                <a:gd name="T20" fmla="*/ 64 w 67"/>
                <a:gd name="T21" fmla="*/ 75 h 115"/>
                <a:gd name="T22" fmla="*/ 59 w 67"/>
                <a:gd name="T23" fmla="*/ 87 h 115"/>
                <a:gd name="T24" fmla="*/ 51 w 67"/>
                <a:gd name="T25" fmla="*/ 97 h 115"/>
                <a:gd name="T26" fmla="*/ 41 w 67"/>
                <a:gd name="T27" fmla="*/ 106 h 115"/>
                <a:gd name="T28" fmla="*/ 30 w 67"/>
                <a:gd name="T29" fmla="*/ 112 h 115"/>
                <a:gd name="T30" fmla="*/ 18 w 67"/>
                <a:gd name="T31" fmla="*/ 115 h 115"/>
                <a:gd name="T32" fmla="*/ 9 w 67"/>
                <a:gd name="T33" fmla="*/ 58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115"/>
                <a:gd name="T53" fmla="*/ 67 w 67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115">
                  <a:moveTo>
                    <a:pt x="9" y="58"/>
                  </a:moveTo>
                  <a:lnTo>
                    <a:pt x="0" y="2"/>
                  </a:lnTo>
                  <a:lnTo>
                    <a:pt x="13" y="0"/>
                  </a:lnTo>
                  <a:lnTo>
                    <a:pt x="25" y="3"/>
                  </a:lnTo>
                  <a:lnTo>
                    <a:pt x="38" y="8"/>
                  </a:lnTo>
                  <a:lnTo>
                    <a:pt x="48" y="16"/>
                  </a:lnTo>
                  <a:lnTo>
                    <a:pt x="57" y="26"/>
                  </a:lnTo>
                  <a:lnTo>
                    <a:pt x="62" y="37"/>
                  </a:lnTo>
                  <a:lnTo>
                    <a:pt x="65" y="49"/>
                  </a:lnTo>
                  <a:lnTo>
                    <a:pt x="67" y="63"/>
                  </a:lnTo>
                  <a:lnTo>
                    <a:pt x="64" y="75"/>
                  </a:lnTo>
                  <a:lnTo>
                    <a:pt x="59" y="87"/>
                  </a:lnTo>
                  <a:lnTo>
                    <a:pt x="51" y="97"/>
                  </a:lnTo>
                  <a:lnTo>
                    <a:pt x="41" y="106"/>
                  </a:lnTo>
                  <a:lnTo>
                    <a:pt x="30" y="112"/>
                  </a:lnTo>
                  <a:lnTo>
                    <a:pt x="18" y="115"/>
                  </a:lnTo>
                  <a:lnTo>
                    <a:pt x="9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0" name="Freeform 1492"/>
            <p:cNvSpPr>
              <a:spLocks/>
            </p:cNvSpPr>
            <p:nvPr/>
          </p:nvSpPr>
          <p:spPr bwMode="auto">
            <a:xfrm>
              <a:off x="588" y="2310"/>
              <a:ext cx="11" cy="19"/>
            </a:xfrm>
            <a:custGeom>
              <a:avLst/>
              <a:gdLst>
                <a:gd name="T0" fmla="*/ 0 w 67"/>
                <a:gd name="T1" fmla="*/ 2 h 115"/>
                <a:gd name="T2" fmla="*/ 13 w 67"/>
                <a:gd name="T3" fmla="*/ 0 h 115"/>
                <a:gd name="T4" fmla="*/ 25 w 67"/>
                <a:gd name="T5" fmla="*/ 3 h 115"/>
                <a:gd name="T6" fmla="*/ 38 w 67"/>
                <a:gd name="T7" fmla="*/ 8 h 115"/>
                <a:gd name="T8" fmla="*/ 48 w 67"/>
                <a:gd name="T9" fmla="*/ 16 h 115"/>
                <a:gd name="T10" fmla="*/ 57 w 67"/>
                <a:gd name="T11" fmla="*/ 26 h 115"/>
                <a:gd name="T12" fmla="*/ 62 w 67"/>
                <a:gd name="T13" fmla="*/ 37 h 115"/>
                <a:gd name="T14" fmla="*/ 65 w 67"/>
                <a:gd name="T15" fmla="*/ 49 h 115"/>
                <a:gd name="T16" fmla="*/ 67 w 67"/>
                <a:gd name="T17" fmla="*/ 63 h 115"/>
                <a:gd name="T18" fmla="*/ 64 w 67"/>
                <a:gd name="T19" fmla="*/ 75 h 115"/>
                <a:gd name="T20" fmla="*/ 59 w 67"/>
                <a:gd name="T21" fmla="*/ 87 h 115"/>
                <a:gd name="T22" fmla="*/ 51 w 67"/>
                <a:gd name="T23" fmla="*/ 97 h 115"/>
                <a:gd name="T24" fmla="*/ 41 w 67"/>
                <a:gd name="T25" fmla="*/ 106 h 115"/>
                <a:gd name="T26" fmla="*/ 30 w 67"/>
                <a:gd name="T27" fmla="*/ 112 h 115"/>
                <a:gd name="T28" fmla="*/ 18 w 67"/>
                <a:gd name="T29" fmla="*/ 115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115"/>
                <a:gd name="T47" fmla="*/ 67 w 67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115">
                  <a:moveTo>
                    <a:pt x="0" y="2"/>
                  </a:moveTo>
                  <a:lnTo>
                    <a:pt x="13" y="0"/>
                  </a:lnTo>
                  <a:lnTo>
                    <a:pt x="25" y="3"/>
                  </a:lnTo>
                  <a:lnTo>
                    <a:pt x="38" y="8"/>
                  </a:lnTo>
                  <a:lnTo>
                    <a:pt x="48" y="16"/>
                  </a:lnTo>
                  <a:lnTo>
                    <a:pt x="57" y="26"/>
                  </a:lnTo>
                  <a:lnTo>
                    <a:pt x="62" y="37"/>
                  </a:lnTo>
                  <a:lnTo>
                    <a:pt x="65" y="49"/>
                  </a:lnTo>
                  <a:lnTo>
                    <a:pt x="67" y="63"/>
                  </a:lnTo>
                  <a:lnTo>
                    <a:pt x="64" y="75"/>
                  </a:lnTo>
                  <a:lnTo>
                    <a:pt x="59" y="87"/>
                  </a:lnTo>
                  <a:lnTo>
                    <a:pt x="51" y="97"/>
                  </a:lnTo>
                  <a:lnTo>
                    <a:pt x="41" y="106"/>
                  </a:lnTo>
                  <a:lnTo>
                    <a:pt x="30" y="112"/>
                  </a:lnTo>
                  <a:lnTo>
                    <a:pt x="18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1" name="Freeform 1493"/>
            <p:cNvSpPr>
              <a:spLocks/>
            </p:cNvSpPr>
            <p:nvPr/>
          </p:nvSpPr>
          <p:spPr bwMode="auto">
            <a:xfrm>
              <a:off x="526" y="2310"/>
              <a:ext cx="65" cy="29"/>
            </a:xfrm>
            <a:custGeom>
              <a:avLst/>
              <a:gdLst>
                <a:gd name="T0" fmla="*/ 392 w 392"/>
                <a:gd name="T1" fmla="*/ 113 h 171"/>
                <a:gd name="T2" fmla="*/ 383 w 392"/>
                <a:gd name="T3" fmla="*/ 56 h 171"/>
                <a:gd name="T4" fmla="*/ 374 w 392"/>
                <a:gd name="T5" fmla="*/ 0 h 171"/>
                <a:gd name="T6" fmla="*/ 0 w 392"/>
                <a:gd name="T7" fmla="*/ 57 h 171"/>
                <a:gd name="T8" fmla="*/ 9 w 392"/>
                <a:gd name="T9" fmla="*/ 114 h 171"/>
                <a:gd name="T10" fmla="*/ 18 w 392"/>
                <a:gd name="T11" fmla="*/ 171 h 171"/>
                <a:gd name="T12" fmla="*/ 392 w 392"/>
                <a:gd name="T13" fmla="*/ 113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2"/>
                <a:gd name="T22" fmla="*/ 0 h 171"/>
                <a:gd name="T23" fmla="*/ 392 w 392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2" h="171">
                  <a:moveTo>
                    <a:pt x="392" y="113"/>
                  </a:moveTo>
                  <a:lnTo>
                    <a:pt x="383" y="56"/>
                  </a:lnTo>
                  <a:lnTo>
                    <a:pt x="374" y="0"/>
                  </a:lnTo>
                  <a:lnTo>
                    <a:pt x="0" y="57"/>
                  </a:lnTo>
                  <a:lnTo>
                    <a:pt x="9" y="114"/>
                  </a:lnTo>
                  <a:lnTo>
                    <a:pt x="18" y="171"/>
                  </a:lnTo>
                  <a:lnTo>
                    <a:pt x="39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2" name="Freeform 1494"/>
            <p:cNvSpPr>
              <a:spLocks/>
            </p:cNvSpPr>
            <p:nvPr/>
          </p:nvSpPr>
          <p:spPr bwMode="auto">
            <a:xfrm>
              <a:off x="526" y="2310"/>
              <a:ext cx="65" cy="29"/>
            </a:xfrm>
            <a:custGeom>
              <a:avLst/>
              <a:gdLst>
                <a:gd name="T0" fmla="*/ 392 w 392"/>
                <a:gd name="T1" fmla="*/ 113 h 171"/>
                <a:gd name="T2" fmla="*/ 383 w 392"/>
                <a:gd name="T3" fmla="*/ 56 h 171"/>
                <a:gd name="T4" fmla="*/ 374 w 392"/>
                <a:gd name="T5" fmla="*/ 0 h 171"/>
                <a:gd name="T6" fmla="*/ 0 w 392"/>
                <a:gd name="T7" fmla="*/ 57 h 171"/>
                <a:gd name="T8" fmla="*/ 9 w 392"/>
                <a:gd name="T9" fmla="*/ 114 h 171"/>
                <a:gd name="T10" fmla="*/ 18 w 392"/>
                <a:gd name="T11" fmla="*/ 171 h 171"/>
                <a:gd name="T12" fmla="*/ 392 w 392"/>
                <a:gd name="T13" fmla="*/ 113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2"/>
                <a:gd name="T22" fmla="*/ 0 h 171"/>
                <a:gd name="T23" fmla="*/ 392 w 392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2" h="171">
                  <a:moveTo>
                    <a:pt x="392" y="113"/>
                  </a:moveTo>
                  <a:lnTo>
                    <a:pt x="383" y="56"/>
                  </a:lnTo>
                  <a:lnTo>
                    <a:pt x="374" y="0"/>
                  </a:lnTo>
                  <a:lnTo>
                    <a:pt x="0" y="57"/>
                  </a:lnTo>
                  <a:lnTo>
                    <a:pt x="9" y="114"/>
                  </a:lnTo>
                  <a:lnTo>
                    <a:pt x="18" y="171"/>
                  </a:lnTo>
                  <a:lnTo>
                    <a:pt x="392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3" name="Freeform 1495"/>
            <p:cNvSpPr>
              <a:spLocks/>
            </p:cNvSpPr>
            <p:nvPr/>
          </p:nvSpPr>
          <p:spPr bwMode="auto">
            <a:xfrm>
              <a:off x="523" y="2320"/>
              <a:ext cx="4" cy="9"/>
            </a:xfrm>
            <a:custGeom>
              <a:avLst/>
              <a:gdLst>
                <a:gd name="T0" fmla="*/ 24 w 24"/>
                <a:gd name="T1" fmla="*/ 57 h 57"/>
                <a:gd name="T2" fmla="*/ 15 w 24"/>
                <a:gd name="T3" fmla="*/ 0 h 57"/>
                <a:gd name="T4" fmla="*/ 9 w 24"/>
                <a:gd name="T5" fmla="*/ 2 h 57"/>
                <a:gd name="T6" fmla="*/ 0 w 24"/>
                <a:gd name="T7" fmla="*/ 5 h 57"/>
                <a:gd name="T8" fmla="*/ 24 w 24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57"/>
                <a:gd name="T17" fmla="*/ 24 w 24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57">
                  <a:moveTo>
                    <a:pt x="24" y="57"/>
                  </a:moveTo>
                  <a:lnTo>
                    <a:pt x="15" y="0"/>
                  </a:lnTo>
                  <a:lnTo>
                    <a:pt x="9" y="2"/>
                  </a:lnTo>
                  <a:lnTo>
                    <a:pt x="0" y="5"/>
                  </a:lnTo>
                  <a:lnTo>
                    <a:pt x="2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4" name="Freeform 1496"/>
            <p:cNvSpPr>
              <a:spLocks/>
            </p:cNvSpPr>
            <p:nvPr/>
          </p:nvSpPr>
          <p:spPr bwMode="auto">
            <a:xfrm>
              <a:off x="523" y="2320"/>
              <a:ext cx="3" cy="1"/>
            </a:xfrm>
            <a:custGeom>
              <a:avLst/>
              <a:gdLst>
                <a:gd name="T0" fmla="*/ 15 w 15"/>
                <a:gd name="T1" fmla="*/ 0 h 5"/>
                <a:gd name="T2" fmla="*/ 9 w 15"/>
                <a:gd name="T3" fmla="*/ 2 h 5"/>
                <a:gd name="T4" fmla="*/ 0 w 15"/>
                <a:gd name="T5" fmla="*/ 5 h 5"/>
                <a:gd name="T6" fmla="*/ 0 60000 65536"/>
                <a:gd name="T7" fmla="*/ 0 60000 65536"/>
                <a:gd name="T8" fmla="*/ 0 60000 65536"/>
                <a:gd name="T9" fmla="*/ 0 w 15"/>
                <a:gd name="T10" fmla="*/ 0 h 5"/>
                <a:gd name="T11" fmla="*/ 15 w 15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5">
                  <a:moveTo>
                    <a:pt x="15" y="0"/>
                  </a:moveTo>
                  <a:lnTo>
                    <a:pt x="9" y="2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5" name="Freeform 1497"/>
            <p:cNvSpPr>
              <a:spLocks/>
            </p:cNvSpPr>
            <p:nvPr/>
          </p:nvSpPr>
          <p:spPr bwMode="auto">
            <a:xfrm>
              <a:off x="468" y="2320"/>
              <a:ext cx="63" cy="44"/>
            </a:xfrm>
            <a:custGeom>
              <a:avLst/>
              <a:gdLst>
                <a:gd name="T0" fmla="*/ 380 w 380"/>
                <a:gd name="T1" fmla="*/ 105 h 263"/>
                <a:gd name="T2" fmla="*/ 355 w 380"/>
                <a:gd name="T3" fmla="*/ 52 h 263"/>
                <a:gd name="T4" fmla="*/ 331 w 380"/>
                <a:gd name="T5" fmla="*/ 0 h 263"/>
                <a:gd name="T6" fmla="*/ 0 w 380"/>
                <a:gd name="T7" fmla="*/ 158 h 263"/>
                <a:gd name="T8" fmla="*/ 25 w 380"/>
                <a:gd name="T9" fmla="*/ 210 h 263"/>
                <a:gd name="T10" fmla="*/ 49 w 380"/>
                <a:gd name="T11" fmla="*/ 263 h 263"/>
                <a:gd name="T12" fmla="*/ 380 w 380"/>
                <a:gd name="T13" fmla="*/ 105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3"/>
                <a:gd name="T23" fmla="*/ 380 w 380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3">
                  <a:moveTo>
                    <a:pt x="380" y="105"/>
                  </a:moveTo>
                  <a:lnTo>
                    <a:pt x="355" y="52"/>
                  </a:lnTo>
                  <a:lnTo>
                    <a:pt x="331" y="0"/>
                  </a:lnTo>
                  <a:lnTo>
                    <a:pt x="0" y="158"/>
                  </a:lnTo>
                  <a:lnTo>
                    <a:pt x="25" y="210"/>
                  </a:lnTo>
                  <a:lnTo>
                    <a:pt x="49" y="263"/>
                  </a:lnTo>
                  <a:lnTo>
                    <a:pt x="380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6" name="Freeform 1498"/>
            <p:cNvSpPr>
              <a:spLocks/>
            </p:cNvSpPr>
            <p:nvPr/>
          </p:nvSpPr>
          <p:spPr bwMode="auto">
            <a:xfrm>
              <a:off x="468" y="2320"/>
              <a:ext cx="63" cy="44"/>
            </a:xfrm>
            <a:custGeom>
              <a:avLst/>
              <a:gdLst>
                <a:gd name="T0" fmla="*/ 380 w 380"/>
                <a:gd name="T1" fmla="*/ 105 h 263"/>
                <a:gd name="T2" fmla="*/ 355 w 380"/>
                <a:gd name="T3" fmla="*/ 52 h 263"/>
                <a:gd name="T4" fmla="*/ 331 w 380"/>
                <a:gd name="T5" fmla="*/ 0 h 263"/>
                <a:gd name="T6" fmla="*/ 0 w 380"/>
                <a:gd name="T7" fmla="*/ 158 h 263"/>
                <a:gd name="T8" fmla="*/ 25 w 380"/>
                <a:gd name="T9" fmla="*/ 210 h 263"/>
                <a:gd name="T10" fmla="*/ 49 w 380"/>
                <a:gd name="T11" fmla="*/ 263 h 263"/>
                <a:gd name="T12" fmla="*/ 380 w 380"/>
                <a:gd name="T13" fmla="*/ 105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3"/>
                <a:gd name="T23" fmla="*/ 380 w 380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3">
                  <a:moveTo>
                    <a:pt x="380" y="105"/>
                  </a:moveTo>
                  <a:lnTo>
                    <a:pt x="355" y="52"/>
                  </a:lnTo>
                  <a:lnTo>
                    <a:pt x="331" y="0"/>
                  </a:lnTo>
                  <a:lnTo>
                    <a:pt x="0" y="158"/>
                  </a:lnTo>
                  <a:lnTo>
                    <a:pt x="25" y="210"/>
                  </a:lnTo>
                  <a:lnTo>
                    <a:pt x="49" y="263"/>
                  </a:lnTo>
                  <a:lnTo>
                    <a:pt x="380" y="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7" name="Freeform 1499"/>
            <p:cNvSpPr>
              <a:spLocks/>
            </p:cNvSpPr>
            <p:nvPr/>
          </p:nvSpPr>
          <p:spPr bwMode="auto">
            <a:xfrm>
              <a:off x="466" y="2347"/>
              <a:ext cx="6" cy="9"/>
            </a:xfrm>
            <a:custGeom>
              <a:avLst/>
              <a:gdLst>
                <a:gd name="T0" fmla="*/ 38 w 38"/>
                <a:gd name="T1" fmla="*/ 52 h 52"/>
                <a:gd name="T2" fmla="*/ 13 w 38"/>
                <a:gd name="T3" fmla="*/ 0 h 52"/>
                <a:gd name="T4" fmla="*/ 6 w 38"/>
                <a:gd name="T5" fmla="*/ 3 h 52"/>
                <a:gd name="T6" fmla="*/ 0 w 38"/>
                <a:gd name="T7" fmla="*/ 8 h 52"/>
                <a:gd name="T8" fmla="*/ 38 w 38"/>
                <a:gd name="T9" fmla="*/ 5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2"/>
                <a:gd name="T17" fmla="*/ 38 w 3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2">
                  <a:moveTo>
                    <a:pt x="38" y="52"/>
                  </a:moveTo>
                  <a:lnTo>
                    <a:pt x="13" y="0"/>
                  </a:lnTo>
                  <a:lnTo>
                    <a:pt x="6" y="3"/>
                  </a:lnTo>
                  <a:lnTo>
                    <a:pt x="0" y="8"/>
                  </a:lnTo>
                  <a:lnTo>
                    <a:pt x="38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8" name="Freeform 1500"/>
            <p:cNvSpPr>
              <a:spLocks/>
            </p:cNvSpPr>
            <p:nvPr/>
          </p:nvSpPr>
          <p:spPr bwMode="auto">
            <a:xfrm>
              <a:off x="466" y="2347"/>
              <a:ext cx="2" cy="1"/>
            </a:xfrm>
            <a:custGeom>
              <a:avLst/>
              <a:gdLst>
                <a:gd name="T0" fmla="*/ 13 w 13"/>
                <a:gd name="T1" fmla="*/ 0 h 8"/>
                <a:gd name="T2" fmla="*/ 6 w 13"/>
                <a:gd name="T3" fmla="*/ 3 h 8"/>
                <a:gd name="T4" fmla="*/ 0 w 13"/>
                <a:gd name="T5" fmla="*/ 8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13" y="0"/>
                  </a:moveTo>
                  <a:lnTo>
                    <a:pt x="6" y="3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9" name="Freeform 1501"/>
            <p:cNvSpPr>
              <a:spLocks/>
            </p:cNvSpPr>
            <p:nvPr/>
          </p:nvSpPr>
          <p:spPr bwMode="auto">
            <a:xfrm>
              <a:off x="421" y="2348"/>
              <a:ext cx="57" cy="53"/>
            </a:xfrm>
            <a:custGeom>
              <a:avLst/>
              <a:gdLst>
                <a:gd name="T0" fmla="*/ 345 w 345"/>
                <a:gd name="T1" fmla="*/ 89 h 317"/>
                <a:gd name="T2" fmla="*/ 308 w 345"/>
                <a:gd name="T3" fmla="*/ 44 h 317"/>
                <a:gd name="T4" fmla="*/ 270 w 345"/>
                <a:gd name="T5" fmla="*/ 0 h 317"/>
                <a:gd name="T6" fmla="*/ 0 w 345"/>
                <a:gd name="T7" fmla="*/ 228 h 317"/>
                <a:gd name="T8" fmla="*/ 38 w 345"/>
                <a:gd name="T9" fmla="*/ 273 h 317"/>
                <a:gd name="T10" fmla="*/ 76 w 345"/>
                <a:gd name="T11" fmla="*/ 317 h 317"/>
                <a:gd name="T12" fmla="*/ 345 w 345"/>
                <a:gd name="T13" fmla="*/ 89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345" y="89"/>
                  </a:moveTo>
                  <a:lnTo>
                    <a:pt x="308" y="44"/>
                  </a:lnTo>
                  <a:lnTo>
                    <a:pt x="270" y="0"/>
                  </a:lnTo>
                  <a:lnTo>
                    <a:pt x="0" y="228"/>
                  </a:lnTo>
                  <a:lnTo>
                    <a:pt x="38" y="273"/>
                  </a:lnTo>
                  <a:lnTo>
                    <a:pt x="76" y="317"/>
                  </a:lnTo>
                  <a:lnTo>
                    <a:pt x="345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0" name="Freeform 1502"/>
            <p:cNvSpPr>
              <a:spLocks/>
            </p:cNvSpPr>
            <p:nvPr/>
          </p:nvSpPr>
          <p:spPr bwMode="auto">
            <a:xfrm>
              <a:off x="421" y="2348"/>
              <a:ext cx="57" cy="53"/>
            </a:xfrm>
            <a:custGeom>
              <a:avLst/>
              <a:gdLst>
                <a:gd name="T0" fmla="*/ 345 w 345"/>
                <a:gd name="T1" fmla="*/ 89 h 317"/>
                <a:gd name="T2" fmla="*/ 308 w 345"/>
                <a:gd name="T3" fmla="*/ 44 h 317"/>
                <a:gd name="T4" fmla="*/ 270 w 345"/>
                <a:gd name="T5" fmla="*/ 0 h 317"/>
                <a:gd name="T6" fmla="*/ 0 w 345"/>
                <a:gd name="T7" fmla="*/ 228 h 317"/>
                <a:gd name="T8" fmla="*/ 38 w 345"/>
                <a:gd name="T9" fmla="*/ 273 h 317"/>
                <a:gd name="T10" fmla="*/ 76 w 345"/>
                <a:gd name="T11" fmla="*/ 317 h 317"/>
                <a:gd name="T12" fmla="*/ 345 w 345"/>
                <a:gd name="T13" fmla="*/ 89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345" y="89"/>
                  </a:moveTo>
                  <a:lnTo>
                    <a:pt x="308" y="44"/>
                  </a:lnTo>
                  <a:lnTo>
                    <a:pt x="270" y="0"/>
                  </a:lnTo>
                  <a:lnTo>
                    <a:pt x="0" y="228"/>
                  </a:lnTo>
                  <a:lnTo>
                    <a:pt x="38" y="273"/>
                  </a:lnTo>
                  <a:lnTo>
                    <a:pt x="76" y="317"/>
                  </a:lnTo>
                  <a:lnTo>
                    <a:pt x="345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1" name="Freeform 1503"/>
            <p:cNvSpPr>
              <a:spLocks/>
            </p:cNvSpPr>
            <p:nvPr/>
          </p:nvSpPr>
          <p:spPr bwMode="auto">
            <a:xfrm>
              <a:off x="420" y="2386"/>
              <a:ext cx="7" cy="8"/>
            </a:xfrm>
            <a:custGeom>
              <a:avLst/>
              <a:gdLst>
                <a:gd name="T0" fmla="*/ 46 w 46"/>
                <a:gd name="T1" fmla="*/ 45 h 45"/>
                <a:gd name="T2" fmla="*/ 8 w 46"/>
                <a:gd name="T3" fmla="*/ 0 h 45"/>
                <a:gd name="T4" fmla="*/ 0 w 46"/>
                <a:gd name="T5" fmla="*/ 9 h 45"/>
                <a:gd name="T6" fmla="*/ 46 w 46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46" y="45"/>
                  </a:moveTo>
                  <a:lnTo>
                    <a:pt x="8" y="0"/>
                  </a:lnTo>
                  <a:lnTo>
                    <a:pt x="0" y="9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2" name="Line 1504"/>
            <p:cNvSpPr>
              <a:spLocks noChangeShapeType="1"/>
            </p:cNvSpPr>
            <p:nvPr/>
          </p:nvSpPr>
          <p:spPr bwMode="auto">
            <a:xfrm flipH="1">
              <a:off x="420" y="2386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3" name="Freeform 1505"/>
            <p:cNvSpPr>
              <a:spLocks/>
            </p:cNvSpPr>
            <p:nvPr/>
          </p:nvSpPr>
          <p:spPr bwMode="auto">
            <a:xfrm>
              <a:off x="384" y="2388"/>
              <a:ext cx="51" cy="57"/>
            </a:xfrm>
            <a:custGeom>
              <a:avLst/>
              <a:gdLst>
                <a:gd name="T0" fmla="*/ 302 w 302"/>
                <a:gd name="T1" fmla="*/ 71 h 345"/>
                <a:gd name="T2" fmla="*/ 256 w 302"/>
                <a:gd name="T3" fmla="*/ 36 h 345"/>
                <a:gd name="T4" fmla="*/ 210 w 302"/>
                <a:gd name="T5" fmla="*/ 0 h 345"/>
                <a:gd name="T6" fmla="*/ 0 w 302"/>
                <a:gd name="T7" fmla="*/ 274 h 345"/>
                <a:gd name="T8" fmla="*/ 45 w 302"/>
                <a:gd name="T9" fmla="*/ 310 h 345"/>
                <a:gd name="T10" fmla="*/ 91 w 302"/>
                <a:gd name="T11" fmla="*/ 345 h 345"/>
                <a:gd name="T12" fmla="*/ 302 w 302"/>
                <a:gd name="T13" fmla="*/ 71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5"/>
                <a:gd name="T23" fmla="*/ 302 w 302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5">
                  <a:moveTo>
                    <a:pt x="302" y="71"/>
                  </a:moveTo>
                  <a:lnTo>
                    <a:pt x="256" y="36"/>
                  </a:lnTo>
                  <a:lnTo>
                    <a:pt x="210" y="0"/>
                  </a:lnTo>
                  <a:lnTo>
                    <a:pt x="0" y="274"/>
                  </a:lnTo>
                  <a:lnTo>
                    <a:pt x="45" y="310"/>
                  </a:lnTo>
                  <a:lnTo>
                    <a:pt x="91" y="345"/>
                  </a:lnTo>
                  <a:lnTo>
                    <a:pt x="302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4" name="Freeform 1506"/>
            <p:cNvSpPr>
              <a:spLocks/>
            </p:cNvSpPr>
            <p:nvPr/>
          </p:nvSpPr>
          <p:spPr bwMode="auto">
            <a:xfrm>
              <a:off x="384" y="2388"/>
              <a:ext cx="51" cy="57"/>
            </a:xfrm>
            <a:custGeom>
              <a:avLst/>
              <a:gdLst>
                <a:gd name="T0" fmla="*/ 302 w 302"/>
                <a:gd name="T1" fmla="*/ 71 h 345"/>
                <a:gd name="T2" fmla="*/ 256 w 302"/>
                <a:gd name="T3" fmla="*/ 36 h 345"/>
                <a:gd name="T4" fmla="*/ 210 w 302"/>
                <a:gd name="T5" fmla="*/ 0 h 345"/>
                <a:gd name="T6" fmla="*/ 0 w 302"/>
                <a:gd name="T7" fmla="*/ 274 h 345"/>
                <a:gd name="T8" fmla="*/ 45 w 302"/>
                <a:gd name="T9" fmla="*/ 310 h 345"/>
                <a:gd name="T10" fmla="*/ 91 w 302"/>
                <a:gd name="T11" fmla="*/ 345 h 345"/>
                <a:gd name="T12" fmla="*/ 302 w 302"/>
                <a:gd name="T13" fmla="*/ 71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5"/>
                <a:gd name="T23" fmla="*/ 302 w 302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5">
                  <a:moveTo>
                    <a:pt x="302" y="71"/>
                  </a:moveTo>
                  <a:lnTo>
                    <a:pt x="256" y="36"/>
                  </a:lnTo>
                  <a:lnTo>
                    <a:pt x="210" y="0"/>
                  </a:lnTo>
                  <a:lnTo>
                    <a:pt x="0" y="274"/>
                  </a:lnTo>
                  <a:lnTo>
                    <a:pt x="45" y="310"/>
                  </a:lnTo>
                  <a:lnTo>
                    <a:pt x="91" y="345"/>
                  </a:lnTo>
                  <a:lnTo>
                    <a:pt x="302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5" name="Freeform 1507"/>
            <p:cNvSpPr>
              <a:spLocks/>
            </p:cNvSpPr>
            <p:nvPr/>
          </p:nvSpPr>
          <p:spPr bwMode="auto">
            <a:xfrm>
              <a:off x="384" y="2433"/>
              <a:ext cx="8" cy="6"/>
            </a:xfrm>
            <a:custGeom>
              <a:avLst/>
              <a:gdLst>
                <a:gd name="T0" fmla="*/ 51 w 51"/>
                <a:gd name="T1" fmla="*/ 36 h 36"/>
                <a:gd name="T2" fmla="*/ 6 w 51"/>
                <a:gd name="T3" fmla="*/ 0 h 36"/>
                <a:gd name="T4" fmla="*/ 0 w 51"/>
                <a:gd name="T5" fmla="*/ 9 h 36"/>
                <a:gd name="T6" fmla="*/ 51 w 51"/>
                <a:gd name="T7" fmla="*/ 36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6"/>
                <a:gd name="T14" fmla="*/ 51 w 51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6">
                  <a:moveTo>
                    <a:pt x="51" y="36"/>
                  </a:moveTo>
                  <a:lnTo>
                    <a:pt x="6" y="0"/>
                  </a:lnTo>
                  <a:lnTo>
                    <a:pt x="0" y="9"/>
                  </a:lnTo>
                  <a:lnTo>
                    <a:pt x="51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6" name="Line 1508"/>
            <p:cNvSpPr>
              <a:spLocks noChangeShapeType="1"/>
            </p:cNvSpPr>
            <p:nvPr/>
          </p:nvSpPr>
          <p:spPr bwMode="auto">
            <a:xfrm flipH="1">
              <a:off x="384" y="243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7" name="Freeform 1509"/>
            <p:cNvSpPr>
              <a:spLocks/>
            </p:cNvSpPr>
            <p:nvPr/>
          </p:nvSpPr>
          <p:spPr bwMode="auto">
            <a:xfrm>
              <a:off x="357" y="2435"/>
              <a:ext cx="44" cy="60"/>
            </a:xfrm>
            <a:custGeom>
              <a:avLst/>
              <a:gdLst>
                <a:gd name="T0" fmla="*/ 261 w 261"/>
                <a:gd name="T1" fmla="*/ 53 h 358"/>
                <a:gd name="T2" fmla="*/ 209 w 261"/>
                <a:gd name="T3" fmla="*/ 27 h 358"/>
                <a:gd name="T4" fmla="*/ 158 w 261"/>
                <a:gd name="T5" fmla="*/ 0 h 358"/>
                <a:gd name="T6" fmla="*/ 0 w 261"/>
                <a:gd name="T7" fmla="*/ 305 h 358"/>
                <a:gd name="T8" fmla="*/ 51 w 261"/>
                <a:gd name="T9" fmla="*/ 332 h 358"/>
                <a:gd name="T10" fmla="*/ 102 w 261"/>
                <a:gd name="T11" fmla="*/ 358 h 358"/>
                <a:gd name="T12" fmla="*/ 261 w 261"/>
                <a:gd name="T13" fmla="*/ 53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1"/>
                <a:gd name="T22" fmla="*/ 0 h 358"/>
                <a:gd name="T23" fmla="*/ 261 w 261"/>
                <a:gd name="T24" fmla="*/ 358 h 3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1" h="358">
                  <a:moveTo>
                    <a:pt x="261" y="53"/>
                  </a:moveTo>
                  <a:lnTo>
                    <a:pt x="209" y="27"/>
                  </a:lnTo>
                  <a:lnTo>
                    <a:pt x="158" y="0"/>
                  </a:lnTo>
                  <a:lnTo>
                    <a:pt x="0" y="305"/>
                  </a:lnTo>
                  <a:lnTo>
                    <a:pt x="51" y="332"/>
                  </a:lnTo>
                  <a:lnTo>
                    <a:pt x="102" y="358"/>
                  </a:lnTo>
                  <a:lnTo>
                    <a:pt x="261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8" name="Freeform 1510"/>
            <p:cNvSpPr>
              <a:spLocks/>
            </p:cNvSpPr>
            <p:nvPr/>
          </p:nvSpPr>
          <p:spPr bwMode="auto">
            <a:xfrm>
              <a:off x="357" y="2435"/>
              <a:ext cx="44" cy="60"/>
            </a:xfrm>
            <a:custGeom>
              <a:avLst/>
              <a:gdLst>
                <a:gd name="T0" fmla="*/ 261 w 261"/>
                <a:gd name="T1" fmla="*/ 53 h 358"/>
                <a:gd name="T2" fmla="*/ 209 w 261"/>
                <a:gd name="T3" fmla="*/ 27 h 358"/>
                <a:gd name="T4" fmla="*/ 158 w 261"/>
                <a:gd name="T5" fmla="*/ 0 h 358"/>
                <a:gd name="T6" fmla="*/ 0 w 261"/>
                <a:gd name="T7" fmla="*/ 305 h 358"/>
                <a:gd name="T8" fmla="*/ 51 w 261"/>
                <a:gd name="T9" fmla="*/ 332 h 358"/>
                <a:gd name="T10" fmla="*/ 102 w 261"/>
                <a:gd name="T11" fmla="*/ 358 h 358"/>
                <a:gd name="T12" fmla="*/ 261 w 261"/>
                <a:gd name="T13" fmla="*/ 53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1"/>
                <a:gd name="T22" fmla="*/ 0 h 358"/>
                <a:gd name="T23" fmla="*/ 261 w 261"/>
                <a:gd name="T24" fmla="*/ 358 h 3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1" h="358">
                  <a:moveTo>
                    <a:pt x="261" y="53"/>
                  </a:moveTo>
                  <a:lnTo>
                    <a:pt x="209" y="27"/>
                  </a:lnTo>
                  <a:lnTo>
                    <a:pt x="158" y="0"/>
                  </a:lnTo>
                  <a:lnTo>
                    <a:pt x="0" y="305"/>
                  </a:lnTo>
                  <a:lnTo>
                    <a:pt x="51" y="332"/>
                  </a:lnTo>
                  <a:lnTo>
                    <a:pt x="102" y="358"/>
                  </a:lnTo>
                  <a:lnTo>
                    <a:pt x="261" y="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9" name="Freeform 1511"/>
            <p:cNvSpPr>
              <a:spLocks/>
            </p:cNvSpPr>
            <p:nvPr/>
          </p:nvSpPr>
          <p:spPr bwMode="auto">
            <a:xfrm>
              <a:off x="357" y="2486"/>
              <a:ext cx="9" cy="4"/>
            </a:xfrm>
            <a:custGeom>
              <a:avLst/>
              <a:gdLst>
                <a:gd name="T0" fmla="*/ 54 w 54"/>
                <a:gd name="T1" fmla="*/ 27 h 27"/>
                <a:gd name="T2" fmla="*/ 3 w 54"/>
                <a:gd name="T3" fmla="*/ 0 h 27"/>
                <a:gd name="T4" fmla="*/ 0 w 54"/>
                <a:gd name="T5" fmla="*/ 8 h 27"/>
                <a:gd name="T6" fmla="*/ 54 w 54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7"/>
                <a:gd name="T14" fmla="*/ 54 w 54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7">
                  <a:moveTo>
                    <a:pt x="54" y="27"/>
                  </a:moveTo>
                  <a:lnTo>
                    <a:pt x="3" y="0"/>
                  </a:lnTo>
                  <a:lnTo>
                    <a:pt x="0" y="8"/>
                  </a:lnTo>
                  <a:lnTo>
                    <a:pt x="5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0" name="Line 1512"/>
            <p:cNvSpPr>
              <a:spLocks noChangeShapeType="1"/>
            </p:cNvSpPr>
            <p:nvPr/>
          </p:nvSpPr>
          <p:spPr bwMode="auto">
            <a:xfrm flipH="1">
              <a:off x="357" y="248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1" name="Freeform 1513"/>
            <p:cNvSpPr>
              <a:spLocks/>
            </p:cNvSpPr>
            <p:nvPr/>
          </p:nvSpPr>
          <p:spPr bwMode="auto">
            <a:xfrm>
              <a:off x="338" y="2487"/>
              <a:ext cx="37" cy="61"/>
            </a:xfrm>
            <a:custGeom>
              <a:avLst/>
              <a:gdLst>
                <a:gd name="T0" fmla="*/ 220 w 220"/>
                <a:gd name="T1" fmla="*/ 38 h 364"/>
                <a:gd name="T2" fmla="*/ 165 w 220"/>
                <a:gd name="T3" fmla="*/ 19 h 364"/>
                <a:gd name="T4" fmla="*/ 111 w 220"/>
                <a:gd name="T5" fmla="*/ 0 h 364"/>
                <a:gd name="T6" fmla="*/ 0 w 220"/>
                <a:gd name="T7" fmla="*/ 326 h 364"/>
                <a:gd name="T8" fmla="*/ 55 w 220"/>
                <a:gd name="T9" fmla="*/ 345 h 364"/>
                <a:gd name="T10" fmla="*/ 109 w 220"/>
                <a:gd name="T11" fmla="*/ 364 h 364"/>
                <a:gd name="T12" fmla="*/ 220 w 220"/>
                <a:gd name="T13" fmla="*/ 38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364"/>
                <a:gd name="T23" fmla="*/ 220 w 220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364">
                  <a:moveTo>
                    <a:pt x="220" y="38"/>
                  </a:moveTo>
                  <a:lnTo>
                    <a:pt x="165" y="19"/>
                  </a:lnTo>
                  <a:lnTo>
                    <a:pt x="111" y="0"/>
                  </a:lnTo>
                  <a:lnTo>
                    <a:pt x="0" y="326"/>
                  </a:lnTo>
                  <a:lnTo>
                    <a:pt x="55" y="345"/>
                  </a:lnTo>
                  <a:lnTo>
                    <a:pt x="109" y="364"/>
                  </a:lnTo>
                  <a:lnTo>
                    <a:pt x="22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2" name="Freeform 1514"/>
            <p:cNvSpPr>
              <a:spLocks/>
            </p:cNvSpPr>
            <p:nvPr/>
          </p:nvSpPr>
          <p:spPr bwMode="auto">
            <a:xfrm>
              <a:off x="338" y="2487"/>
              <a:ext cx="37" cy="61"/>
            </a:xfrm>
            <a:custGeom>
              <a:avLst/>
              <a:gdLst>
                <a:gd name="T0" fmla="*/ 220 w 220"/>
                <a:gd name="T1" fmla="*/ 38 h 364"/>
                <a:gd name="T2" fmla="*/ 165 w 220"/>
                <a:gd name="T3" fmla="*/ 19 h 364"/>
                <a:gd name="T4" fmla="*/ 111 w 220"/>
                <a:gd name="T5" fmla="*/ 0 h 364"/>
                <a:gd name="T6" fmla="*/ 0 w 220"/>
                <a:gd name="T7" fmla="*/ 326 h 364"/>
                <a:gd name="T8" fmla="*/ 55 w 220"/>
                <a:gd name="T9" fmla="*/ 345 h 364"/>
                <a:gd name="T10" fmla="*/ 109 w 220"/>
                <a:gd name="T11" fmla="*/ 364 h 364"/>
                <a:gd name="T12" fmla="*/ 220 w 220"/>
                <a:gd name="T13" fmla="*/ 38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364"/>
                <a:gd name="T23" fmla="*/ 220 w 220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364">
                  <a:moveTo>
                    <a:pt x="220" y="38"/>
                  </a:moveTo>
                  <a:lnTo>
                    <a:pt x="165" y="19"/>
                  </a:lnTo>
                  <a:lnTo>
                    <a:pt x="111" y="0"/>
                  </a:lnTo>
                  <a:lnTo>
                    <a:pt x="0" y="326"/>
                  </a:lnTo>
                  <a:lnTo>
                    <a:pt x="55" y="345"/>
                  </a:lnTo>
                  <a:lnTo>
                    <a:pt x="109" y="364"/>
                  </a:lnTo>
                  <a:lnTo>
                    <a:pt x="220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3" name="Freeform 1515"/>
            <p:cNvSpPr>
              <a:spLocks/>
            </p:cNvSpPr>
            <p:nvPr/>
          </p:nvSpPr>
          <p:spPr bwMode="auto">
            <a:xfrm>
              <a:off x="338" y="2541"/>
              <a:ext cx="9" cy="4"/>
            </a:xfrm>
            <a:custGeom>
              <a:avLst/>
              <a:gdLst>
                <a:gd name="T0" fmla="*/ 57 w 57"/>
                <a:gd name="T1" fmla="*/ 19 h 19"/>
                <a:gd name="T2" fmla="*/ 2 w 57"/>
                <a:gd name="T3" fmla="*/ 0 h 19"/>
                <a:gd name="T4" fmla="*/ 0 w 57"/>
                <a:gd name="T5" fmla="*/ 8 h 19"/>
                <a:gd name="T6" fmla="*/ 57 w 57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9"/>
                <a:gd name="T14" fmla="*/ 57 w 57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9">
                  <a:moveTo>
                    <a:pt x="57" y="19"/>
                  </a:moveTo>
                  <a:lnTo>
                    <a:pt x="2" y="0"/>
                  </a:lnTo>
                  <a:lnTo>
                    <a:pt x="0" y="8"/>
                  </a:lnTo>
                  <a:lnTo>
                    <a:pt x="5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4" name="Line 1516"/>
            <p:cNvSpPr>
              <a:spLocks noChangeShapeType="1"/>
            </p:cNvSpPr>
            <p:nvPr/>
          </p:nvSpPr>
          <p:spPr bwMode="auto">
            <a:xfrm flipH="1">
              <a:off x="338" y="254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5" name="Freeform 1517"/>
            <p:cNvSpPr>
              <a:spLocks/>
            </p:cNvSpPr>
            <p:nvPr/>
          </p:nvSpPr>
          <p:spPr bwMode="auto">
            <a:xfrm>
              <a:off x="327" y="2543"/>
              <a:ext cx="30" cy="61"/>
            </a:xfrm>
            <a:custGeom>
              <a:avLst/>
              <a:gdLst>
                <a:gd name="T0" fmla="*/ 180 w 180"/>
                <a:gd name="T1" fmla="*/ 22 h 365"/>
                <a:gd name="T2" fmla="*/ 123 w 180"/>
                <a:gd name="T3" fmla="*/ 11 h 365"/>
                <a:gd name="T4" fmla="*/ 66 w 180"/>
                <a:gd name="T5" fmla="*/ 0 h 365"/>
                <a:gd name="T6" fmla="*/ 0 w 180"/>
                <a:gd name="T7" fmla="*/ 343 h 365"/>
                <a:gd name="T8" fmla="*/ 57 w 180"/>
                <a:gd name="T9" fmla="*/ 354 h 365"/>
                <a:gd name="T10" fmla="*/ 114 w 180"/>
                <a:gd name="T11" fmla="*/ 365 h 365"/>
                <a:gd name="T12" fmla="*/ 180 w 180"/>
                <a:gd name="T13" fmla="*/ 22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"/>
                <a:gd name="T22" fmla="*/ 0 h 365"/>
                <a:gd name="T23" fmla="*/ 180 w 180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" h="365">
                  <a:moveTo>
                    <a:pt x="180" y="22"/>
                  </a:moveTo>
                  <a:lnTo>
                    <a:pt x="123" y="11"/>
                  </a:lnTo>
                  <a:lnTo>
                    <a:pt x="66" y="0"/>
                  </a:lnTo>
                  <a:lnTo>
                    <a:pt x="0" y="343"/>
                  </a:lnTo>
                  <a:lnTo>
                    <a:pt x="57" y="354"/>
                  </a:lnTo>
                  <a:lnTo>
                    <a:pt x="114" y="365"/>
                  </a:lnTo>
                  <a:lnTo>
                    <a:pt x="18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6" name="Freeform 1518"/>
            <p:cNvSpPr>
              <a:spLocks/>
            </p:cNvSpPr>
            <p:nvPr/>
          </p:nvSpPr>
          <p:spPr bwMode="auto">
            <a:xfrm>
              <a:off x="327" y="2543"/>
              <a:ext cx="30" cy="61"/>
            </a:xfrm>
            <a:custGeom>
              <a:avLst/>
              <a:gdLst>
                <a:gd name="T0" fmla="*/ 180 w 180"/>
                <a:gd name="T1" fmla="*/ 22 h 365"/>
                <a:gd name="T2" fmla="*/ 123 w 180"/>
                <a:gd name="T3" fmla="*/ 11 h 365"/>
                <a:gd name="T4" fmla="*/ 66 w 180"/>
                <a:gd name="T5" fmla="*/ 0 h 365"/>
                <a:gd name="T6" fmla="*/ 0 w 180"/>
                <a:gd name="T7" fmla="*/ 343 h 365"/>
                <a:gd name="T8" fmla="*/ 57 w 180"/>
                <a:gd name="T9" fmla="*/ 354 h 365"/>
                <a:gd name="T10" fmla="*/ 114 w 180"/>
                <a:gd name="T11" fmla="*/ 365 h 365"/>
                <a:gd name="T12" fmla="*/ 180 w 180"/>
                <a:gd name="T13" fmla="*/ 22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"/>
                <a:gd name="T22" fmla="*/ 0 h 365"/>
                <a:gd name="T23" fmla="*/ 180 w 180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" h="365">
                  <a:moveTo>
                    <a:pt x="180" y="22"/>
                  </a:moveTo>
                  <a:lnTo>
                    <a:pt x="123" y="11"/>
                  </a:lnTo>
                  <a:lnTo>
                    <a:pt x="66" y="0"/>
                  </a:lnTo>
                  <a:lnTo>
                    <a:pt x="0" y="343"/>
                  </a:lnTo>
                  <a:lnTo>
                    <a:pt x="57" y="354"/>
                  </a:lnTo>
                  <a:lnTo>
                    <a:pt x="114" y="365"/>
                  </a:lnTo>
                  <a:lnTo>
                    <a:pt x="18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7" name="Freeform 1519"/>
            <p:cNvSpPr>
              <a:spLocks/>
            </p:cNvSpPr>
            <p:nvPr/>
          </p:nvSpPr>
          <p:spPr bwMode="auto">
            <a:xfrm>
              <a:off x="327" y="2600"/>
              <a:ext cx="9" cy="2"/>
            </a:xfrm>
            <a:custGeom>
              <a:avLst/>
              <a:gdLst>
                <a:gd name="T0" fmla="*/ 58 w 58"/>
                <a:gd name="T1" fmla="*/ 11 h 11"/>
                <a:gd name="T2" fmla="*/ 1 w 58"/>
                <a:gd name="T3" fmla="*/ 0 h 11"/>
                <a:gd name="T4" fmla="*/ 0 w 58"/>
                <a:gd name="T5" fmla="*/ 8 h 11"/>
                <a:gd name="T6" fmla="*/ 58 w 58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58" y="11"/>
                  </a:moveTo>
                  <a:lnTo>
                    <a:pt x="1" y="0"/>
                  </a:lnTo>
                  <a:lnTo>
                    <a:pt x="0" y="8"/>
                  </a:lnTo>
                  <a:lnTo>
                    <a:pt x="58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" name="Line 1520"/>
            <p:cNvSpPr>
              <a:spLocks noChangeShapeType="1"/>
            </p:cNvSpPr>
            <p:nvPr/>
          </p:nvSpPr>
          <p:spPr bwMode="auto">
            <a:xfrm flipH="1">
              <a:off x="327" y="260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" name="Freeform 1521"/>
            <p:cNvSpPr>
              <a:spLocks/>
            </p:cNvSpPr>
            <p:nvPr/>
          </p:nvSpPr>
          <p:spPr bwMode="auto">
            <a:xfrm>
              <a:off x="323" y="2601"/>
              <a:ext cx="23" cy="59"/>
            </a:xfrm>
            <a:custGeom>
              <a:avLst/>
              <a:gdLst>
                <a:gd name="T0" fmla="*/ 137 w 137"/>
                <a:gd name="T1" fmla="*/ 6 h 355"/>
                <a:gd name="T2" fmla="*/ 79 w 137"/>
                <a:gd name="T3" fmla="*/ 3 h 355"/>
                <a:gd name="T4" fmla="*/ 21 w 137"/>
                <a:gd name="T5" fmla="*/ 0 h 355"/>
                <a:gd name="T6" fmla="*/ 0 w 137"/>
                <a:gd name="T7" fmla="*/ 348 h 355"/>
                <a:gd name="T8" fmla="*/ 58 w 137"/>
                <a:gd name="T9" fmla="*/ 352 h 355"/>
                <a:gd name="T10" fmla="*/ 116 w 137"/>
                <a:gd name="T11" fmla="*/ 355 h 355"/>
                <a:gd name="T12" fmla="*/ 137 w 137"/>
                <a:gd name="T13" fmla="*/ 6 h 3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355"/>
                <a:gd name="T23" fmla="*/ 137 w 137"/>
                <a:gd name="T24" fmla="*/ 355 h 3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355">
                  <a:moveTo>
                    <a:pt x="137" y="6"/>
                  </a:moveTo>
                  <a:lnTo>
                    <a:pt x="79" y="3"/>
                  </a:lnTo>
                  <a:lnTo>
                    <a:pt x="21" y="0"/>
                  </a:lnTo>
                  <a:lnTo>
                    <a:pt x="0" y="348"/>
                  </a:lnTo>
                  <a:lnTo>
                    <a:pt x="58" y="352"/>
                  </a:lnTo>
                  <a:lnTo>
                    <a:pt x="116" y="355"/>
                  </a:lnTo>
                  <a:lnTo>
                    <a:pt x="13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" name="Freeform 1522"/>
            <p:cNvSpPr>
              <a:spLocks/>
            </p:cNvSpPr>
            <p:nvPr/>
          </p:nvSpPr>
          <p:spPr bwMode="auto">
            <a:xfrm>
              <a:off x="323" y="2601"/>
              <a:ext cx="23" cy="59"/>
            </a:xfrm>
            <a:custGeom>
              <a:avLst/>
              <a:gdLst>
                <a:gd name="T0" fmla="*/ 137 w 137"/>
                <a:gd name="T1" fmla="*/ 6 h 355"/>
                <a:gd name="T2" fmla="*/ 79 w 137"/>
                <a:gd name="T3" fmla="*/ 3 h 355"/>
                <a:gd name="T4" fmla="*/ 21 w 137"/>
                <a:gd name="T5" fmla="*/ 0 h 355"/>
                <a:gd name="T6" fmla="*/ 0 w 137"/>
                <a:gd name="T7" fmla="*/ 348 h 355"/>
                <a:gd name="T8" fmla="*/ 58 w 137"/>
                <a:gd name="T9" fmla="*/ 352 h 355"/>
                <a:gd name="T10" fmla="*/ 116 w 137"/>
                <a:gd name="T11" fmla="*/ 355 h 355"/>
                <a:gd name="T12" fmla="*/ 137 w 137"/>
                <a:gd name="T13" fmla="*/ 6 h 3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355"/>
                <a:gd name="T23" fmla="*/ 137 w 137"/>
                <a:gd name="T24" fmla="*/ 355 h 3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355">
                  <a:moveTo>
                    <a:pt x="137" y="6"/>
                  </a:moveTo>
                  <a:lnTo>
                    <a:pt x="79" y="3"/>
                  </a:lnTo>
                  <a:lnTo>
                    <a:pt x="21" y="0"/>
                  </a:lnTo>
                  <a:lnTo>
                    <a:pt x="0" y="348"/>
                  </a:lnTo>
                  <a:lnTo>
                    <a:pt x="58" y="352"/>
                  </a:lnTo>
                  <a:lnTo>
                    <a:pt x="116" y="355"/>
                  </a:lnTo>
                  <a:lnTo>
                    <a:pt x="137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" name="Freeform 1523"/>
            <p:cNvSpPr>
              <a:spLocks/>
            </p:cNvSpPr>
            <p:nvPr/>
          </p:nvSpPr>
          <p:spPr bwMode="auto">
            <a:xfrm>
              <a:off x="323" y="2659"/>
              <a:ext cx="10" cy="1"/>
            </a:xfrm>
            <a:custGeom>
              <a:avLst/>
              <a:gdLst>
                <a:gd name="T0" fmla="*/ 58 w 58"/>
                <a:gd name="T1" fmla="*/ 4 h 7"/>
                <a:gd name="T2" fmla="*/ 0 w 58"/>
                <a:gd name="T3" fmla="*/ 0 h 7"/>
                <a:gd name="T4" fmla="*/ 0 w 58"/>
                <a:gd name="T5" fmla="*/ 7 h 7"/>
                <a:gd name="T6" fmla="*/ 58 w 58"/>
                <a:gd name="T7" fmla="*/ 4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7"/>
                <a:gd name="T14" fmla="*/ 58 w 58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7">
                  <a:moveTo>
                    <a:pt x="58" y="4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" name="Line 1524"/>
            <p:cNvSpPr>
              <a:spLocks noChangeShapeType="1"/>
            </p:cNvSpPr>
            <p:nvPr/>
          </p:nvSpPr>
          <p:spPr bwMode="auto">
            <a:xfrm>
              <a:off x="323" y="265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" name="Freeform 1525"/>
            <p:cNvSpPr>
              <a:spLocks/>
            </p:cNvSpPr>
            <p:nvPr/>
          </p:nvSpPr>
          <p:spPr bwMode="auto">
            <a:xfrm>
              <a:off x="323" y="2659"/>
              <a:ext cx="23" cy="60"/>
            </a:xfrm>
            <a:custGeom>
              <a:avLst/>
              <a:gdLst>
                <a:gd name="T0" fmla="*/ 116 w 137"/>
                <a:gd name="T1" fmla="*/ 0 h 357"/>
                <a:gd name="T2" fmla="*/ 58 w 137"/>
                <a:gd name="T3" fmla="*/ 4 h 357"/>
                <a:gd name="T4" fmla="*/ 0 w 137"/>
                <a:gd name="T5" fmla="*/ 7 h 357"/>
                <a:gd name="T6" fmla="*/ 21 w 137"/>
                <a:gd name="T7" fmla="*/ 357 h 357"/>
                <a:gd name="T8" fmla="*/ 79 w 137"/>
                <a:gd name="T9" fmla="*/ 353 h 357"/>
                <a:gd name="T10" fmla="*/ 137 w 137"/>
                <a:gd name="T11" fmla="*/ 350 h 357"/>
                <a:gd name="T12" fmla="*/ 116 w 137"/>
                <a:gd name="T13" fmla="*/ 0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357"/>
                <a:gd name="T23" fmla="*/ 137 w 137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357">
                  <a:moveTo>
                    <a:pt x="116" y="0"/>
                  </a:moveTo>
                  <a:lnTo>
                    <a:pt x="58" y="4"/>
                  </a:lnTo>
                  <a:lnTo>
                    <a:pt x="0" y="7"/>
                  </a:lnTo>
                  <a:lnTo>
                    <a:pt x="21" y="357"/>
                  </a:lnTo>
                  <a:lnTo>
                    <a:pt x="79" y="353"/>
                  </a:lnTo>
                  <a:lnTo>
                    <a:pt x="137" y="35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" name="Freeform 1526"/>
            <p:cNvSpPr>
              <a:spLocks/>
            </p:cNvSpPr>
            <p:nvPr/>
          </p:nvSpPr>
          <p:spPr bwMode="auto">
            <a:xfrm>
              <a:off x="323" y="2659"/>
              <a:ext cx="23" cy="60"/>
            </a:xfrm>
            <a:custGeom>
              <a:avLst/>
              <a:gdLst>
                <a:gd name="T0" fmla="*/ 116 w 137"/>
                <a:gd name="T1" fmla="*/ 0 h 357"/>
                <a:gd name="T2" fmla="*/ 58 w 137"/>
                <a:gd name="T3" fmla="*/ 4 h 357"/>
                <a:gd name="T4" fmla="*/ 0 w 137"/>
                <a:gd name="T5" fmla="*/ 7 h 357"/>
                <a:gd name="T6" fmla="*/ 21 w 137"/>
                <a:gd name="T7" fmla="*/ 357 h 357"/>
                <a:gd name="T8" fmla="*/ 79 w 137"/>
                <a:gd name="T9" fmla="*/ 353 h 357"/>
                <a:gd name="T10" fmla="*/ 137 w 137"/>
                <a:gd name="T11" fmla="*/ 350 h 357"/>
                <a:gd name="T12" fmla="*/ 116 w 137"/>
                <a:gd name="T13" fmla="*/ 0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357"/>
                <a:gd name="T23" fmla="*/ 137 w 137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357">
                  <a:moveTo>
                    <a:pt x="116" y="0"/>
                  </a:moveTo>
                  <a:lnTo>
                    <a:pt x="58" y="4"/>
                  </a:lnTo>
                  <a:lnTo>
                    <a:pt x="0" y="7"/>
                  </a:lnTo>
                  <a:lnTo>
                    <a:pt x="21" y="357"/>
                  </a:lnTo>
                  <a:lnTo>
                    <a:pt x="79" y="353"/>
                  </a:lnTo>
                  <a:lnTo>
                    <a:pt x="137" y="350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" name="Freeform 1527"/>
            <p:cNvSpPr>
              <a:spLocks/>
            </p:cNvSpPr>
            <p:nvPr/>
          </p:nvSpPr>
          <p:spPr bwMode="auto">
            <a:xfrm>
              <a:off x="327" y="2718"/>
              <a:ext cx="9" cy="2"/>
            </a:xfrm>
            <a:custGeom>
              <a:avLst/>
              <a:gdLst>
                <a:gd name="T0" fmla="*/ 58 w 58"/>
                <a:gd name="T1" fmla="*/ 0 h 11"/>
                <a:gd name="T2" fmla="*/ 0 w 58"/>
                <a:gd name="T3" fmla="*/ 4 h 11"/>
                <a:gd name="T4" fmla="*/ 1 w 58"/>
                <a:gd name="T5" fmla="*/ 11 h 11"/>
                <a:gd name="T6" fmla="*/ 58 w 58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58" y="0"/>
                  </a:moveTo>
                  <a:lnTo>
                    <a:pt x="0" y="4"/>
                  </a:lnTo>
                  <a:lnTo>
                    <a:pt x="1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" name="Line 1528"/>
            <p:cNvSpPr>
              <a:spLocks noChangeShapeType="1"/>
            </p:cNvSpPr>
            <p:nvPr/>
          </p:nvSpPr>
          <p:spPr bwMode="auto">
            <a:xfrm>
              <a:off x="327" y="271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" name="Freeform 1529"/>
            <p:cNvSpPr>
              <a:spLocks/>
            </p:cNvSpPr>
            <p:nvPr/>
          </p:nvSpPr>
          <p:spPr bwMode="auto">
            <a:xfrm>
              <a:off x="327" y="2716"/>
              <a:ext cx="30" cy="61"/>
            </a:xfrm>
            <a:custGeom>
              <a:avLst/>
              <a:gdLst>
                <a:gd name="T0" fmla="*/ 114 w 180"/>
                <a:gd name="T1" fmla="*/ 0 h 364"/>
                <a:gd name="T2" fmla="*/ 57 w 180"/>
                <a:gd name="T3" fmla="*/ 11 h 364"/>
                <a:gd name="T4" fmla="*/ 0 w 180"/>
                <a:gd name="T5" fmla="*/ 22 h 364"/>
                <a:gd name="T6" fmla="*/ 66 w 180"/>
                <a:gd name="T7" fmla="*/ 364 h 364"/>
                <a:gd name="T8" fmla="*/ 123 w 180"/>
                <a:gd name="T9" fmla="*/ 353 h 364"/>
                <a:gd name="T10" fmla="*/ 180 w 180"/>
                <a:gd name="T11" fmla="*/ 342 h 364"/>
                <a:gd name="T12" fmla="*/ 114 w 180"/>
                <a:gd name="T13" fmla="*/ 0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"/>
                <a:gd name="T22" fmla="*/ 0 h 364"/>
                <a:gd name="T23" fmla="*/ 180 w 180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" h="364">
                  <a:moveTo>
                    <a:pt x="114" y="0"/>
                  </a:moveTo>
                  <a:lnTo>
                    <a:pt x="57" y="11"/>
                  </a:lnTo>
                  <a:lnTo>
                    <a:pt x="0" y="22"/>
                  </a:lnTo>
                  <a:lnTo>
                    <a:pt x="66" y="364"/>
                  </a:lnTo>
                  <a:lnTo>
                    <a:pt x="123" y="353"/>
                  </a:lnTo>
                  <a:lnTo>
                    <a:pt x="180" y="34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" name="Freeform 1530"/>
            <p:cNvSpPr>
              <a:spLocks/>
            </p:cNvSpPr>
            <p:nvPr/>
          </p:nvSpPr>
          <p:spPr bwMode="auto">
            <a:xfrm>
              <a:off x="327" y="2716"/>
              <a:ext cx="30" cy="61"/>
            </a:xfrm>
            <a:custGeom>
              <a:avLst/>
              <a:gdLst>
                <a:gd name="T0" fmla="*/ 114 w 180"/>
                <a:gd name="T1" fmla="*/ 0 h 364"/>
                <a:gd name="T2" fmla="*/ 57 w 180"/>
                <a:gd name="T3" fmla="*/ 11 h 364"/>
                <a:gd name="T4" fmla="*/ 0 w 180"/>
                <a:gd name="T5" fmla="*/ 22 h 364"/>
                <a:gd name="T6" fmla="*/ 66 w 180"/>
                <a:gd name="T7" fmla="*/ 364 h 364"/>
                <a:gd name="T8" fmla="*/ 123 w 180"/>
                <a:gd name="T9" fmla="*/ 353 h 364"/>
                <a:gd name="T10" fmla="*/ 180 w 180"/>
                <a:gd name="T11" fmla="*/ 342 h 364"/>
                <a:gd name="T12" fmla="*/ 114 w 180"/>
                <a:gd name="T13" fmla="*/ 0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"/>
                <a:gd name="T22" fmla="*/ 0 h 364"/>
                <a:gd name="T23" fmla="*/ 180 w 180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" h="364">
                  <a:moveTo>
                    <a:pt x="114" y="0"/>
                  </a:moveTo>
                  <a:lnTo>
                    <a:pt x="57" y="11"/>
                  </a:lnTo>
                  <a:lnTo>
                    <a:pt x="0" y="22"/>
                  </a:lnTo>
                  <a:lnTo>
                    <a:pt x="66" y="364"/>
                  </a:lnTo>
                  <a:lnTo>
                    <a:pt x="123" y="353"/>
                  </a:lnTo>
                  <a:lnTo>
                    <a:pt x="180" y="342"/>
                  </a:lnTo>
                  <a:lnTo>
                    <a:pt x="1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9" name="Freeform 1531"/>
            <p:cNvSpPr>
              <a:spLocks/>
            </p:cNvSpPr>
            <p:nvPr/>
          </p:nvSpPr>
          <p:spPr bwMode="auto">
            <a:xfrm>
              <a:off x="338" y="2775"/>
              <a:ext cx="9" cy="3"/>
            </a:xfrm>
            <a:custGeom>
              <a:avLst/>
              <a:gdLst>
                <a:gd name="T0" fmla="*/ 57 w 57"/>
                <a:gd name="T1" fmla="*/ 0 h 19"/>
                <a:gd name="T2" fmla="*/ 0 w 57"/>
                <a:gd name="T3" fmla="*/ 11 h 19"/>
                <a:gd name="T4" fmla="*/ 2 w 57"/>
                <a:gd name="T5" fmla="*/ 19 h 19"/>
                <a:gd name="T6" fmla="*/ 57 w 57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9"/>
                <a:gd name="T14" fmla="*/ 57 w 57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9">
                  <a:moveTo>
                    <a:pt x="57" y="0"/>
                  </a:moveTo>
                  <a:lnTo>
                    <a:pt x="0" y="11"/>
                  </a:lnTo>
                  <a:lnTo>
                    <a:pt x="2" y="19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0" name="Line 1532"/>
            <p:cNvSpPr>
              <a:spLocks noChangeShapeType="1"/>
            </p:cNvSpPr>
            <p:nvPr/>
          </p:nvSpPr>
          <p:spPr bwMode="auto">
            <a:xfrm>
              <a:off x="338" y="27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1" name="Freeform 1533"/>
            <p:cNvSpPr>
              <a:spLocks/>
            </p:cNvSpPr>
            <p:nvPr/>
          </p:nvSpPr>
          <p:spPr bwMode="auto">
            <a:xfrm>
              <a:off x="338" y="2772"/>
              <a:ext cx="37" cy="61"/>
            </a:xfrm>
            <a:custGeom>
              <a:avLst/>
              <a:gdLst>
                <a:gd name="T0" fmla="*/ 109 w 220"/>
                <a:gd name="T1" fmla="*/ 0 h 365"/>
                <a:gd name="T2" fmla="*/ 55 w 220"/>
                <a:gd name="T3" fmla="*/ 19 h 365"/>
                <a:gd name="T4" fmla="*/ 0 w 220"/>
                <a:gd name="T5" fmla="*/ 38 h 365"/>
                <a:gd name="T6" fmla="*/ 111 w 220"/>
                <a:gd name="T7" fmla="*/ 365 h 365"/>
                <a:gd name="T8" fmla="*/ 165 w 220"/>
                <a:gd name="T9" fmla="*/ 347 h 365"/>
                <a:gd name="T10" fmla="*/ 220 w 220"/>
                <a:gd name="T11" fmla="*/ 328 h 365"/>
                <a:gd name="T12" fmla="*/ 109 w 220"/>
                <a:gd name="T13" fmla="*/ 0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365"/>
                <a:gd name="T23" fmla="*/ 220 w 220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365">
                  <a:moveTo>
                    <a:pt x="109" y="0"/>
                  </a:moveTo>
                  <a:lnTo>
                    <a:pt x="55" y="19"/>
                  </a:lnTo>
                  <a:lnTo>
                    <a:pt x="0" y="38"/>
                  </a:lnTo>
                  <a:lnTo>
                    <a:pt x="111" y="365"/>
                  </a:lnTo>
                  <a:lnTo>
                    <a:pt x="165" y="347"/>
                  </a:lnTo>
                  <a:lnTo>
                    <a:pt x="220" y="328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2" name="Freeform 1534"/>
            <p:cNvSpPr>
              <a:spLocks/>
            </p:cNvSpPr>
            <p:nvPr/>
          </p:nvSpPr>
          <p:spPr bwMode="auto">
            <a:xfrm>
              <a:off x="338" y="2772"/>
              <a:ext cx="37" cy="61"/>
            </a:xfrm>
            <a:custGeom>
              <a:avLst/>
              <a:gdLst>
                <a:gd name="T0" fmla="*/ 109 w 220"/>
                <a:gd name="T1" fmla="*/ 0 h 365"/>
                <a:gd name="T2" fmla="*/ 55 w 220"/>
                <a:gd name="T3" fmla="*/ 19 h 365"/>
                <a:gd name="T4" fmla="*/ 0 w 220"/>
                <a:gd name="T5" fmla="*/ 38 h 365"/>
                <a:gd name="T6" fmla="*/ 111 w 220"/>
                <a:gd name="T7" fmla="*/ 365 h 365"/>
                <a:gd name="T8" fmla="*/ 165 w 220"/>
                <a:gd name="T9" fmla="*/ 347 h 365"/>
                <a:gd name="T10" fmla="*/ 220 w 220"/>
                <a:gd name="T11" fmla="*/ 328 h 365"/>
                <a:gd name="T12" fmla="*/ 109 w 220"/>
                <a:gd name="T13" fmla="*/ 0 h 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365"/>
                <a:gd name="T23" fmla="*/ 220 w 220"/>
                <a:gd name="T24" fmla="*/ 365 h 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365">
                  <a:moveTo>
                    <a:pt x="109" y="0"/>
                  </a:moveTo>
                  <a:lnTo>
                    <a:pt x="55" y="19"/>
                  </a:lnTo>
                  <a:lnTo>
                    <a:pt x="0" y="38"/>
                  </a:lnTo>
                  <a:lnTo>
                    <a:pt x="111" y="365"/>
                  </a:lnTo>
                  <a:lnTo>
                    <a:pt x="165" y="347"/>
                  </a:lnTo>
                  <a:lnTo>
                    <a:pt x="220" y="328"/>
                  </a:lnTo>
                  <a:lnTo>
                    <a:pt x="10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3" name="Freeform 1535"/>
            <p:cNvSpPr>
              <a:spLocks/>
            </p:cNvSpPr>
            <p:nvPr/>
          </p:nvSpPr>
          <p:spPr bwMode="auto">
            <a:xfrm>
              <a:off x="357" y="2830"/>
              <a:ext cx="9" cy="4"/>
            </a:xfrm>
            <a:custGeom>
              <a:avLst/>
              <a:gdLst>
                <a:gd name="T0" fmla="*/ 54 w 54"/>
                <a:gd name="T1" fmla="*/ 0 h 26"/>
                <a:gd name="T2" fmla="*/ 0 w 54"/>
                <a:gd name="T3" fmla="*/ 18 h 26"/>
                <a:gd name="T4" fmla="*/ 3 w 54"/>
                <a:gd name="T5" fmla="*/ 26 h 26"/>
                <a:gd name="T6" fmla="*/ 54 w 54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6"/>
                <a:gd name="T14" fmla="*/ 54 w 54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6">
                  <a:moveTo>
                    <a:pt x="54" y="0"/>
                  </a:moveTo>
                  <a:lnTo>
                    <a:pt x="0" y="18"/>
                  </a:lnTo>
                  <a:lnTo>
                    <a:pt x="3" y="2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4" name="Line 1536"/>
            <p:cNvSpPr>
              <a:spLocks noChangeShapeType="1"/>
            </p:cNvSpPr>
            <p:nvPr/>
          </p:nvSpPr>
          <p:spPr bwMode="auto">
            <a:xfrm>
              <a:off x="357" y="283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5" name="Freeform 1537"/>
            <p:cNvSpPr>
              <a:spLocks/>
            </p:cNvSpPr>
            <p:nvPr/>
          </p:nvSpPr>
          <p:spPr bwMode="auto">
            <a:xfrm>
              <a:off x="357" y="2825"/>
              <a:ext cx="44" cy="60"/>
            </a:xfrm>
            <a:custGeom>
              <a:avLst/>
              <a:gdLst>
                <a:gd name="T0" fmla="*/ 102 w 261"/>
                <a:gd name="T1" fmla="*/ 0 h 358"/>
                <a:gd name="T2" fmla="*/ 51 w 261"/>
                <a:gd name="T3" fmla="*/ 27 h 358"/>
                <a:gd name="T4" fmla="*/ 0 w 261"/>
                <a:gd name="T5" fmla="*/ 53 h 358"/>
                <a:gd name="T6" fmla="*/ 158 w 261"/>
                <a:gd name="T7" fmla="*/ 358 h 358"/>
                <a:gd name="T8" fmla="*/ 209 w 261"/>
                <a:gd name="T9" fmla="*/ 332 h 358"/>
                <a:gd name="T10" fmla="*/ 261 w 261"/>
                <a:gd name="T11" fmla="*/ 305 h 358"/>
                <a:gd name="T12" fmla="*/ 102 w 261"/>
                <a:gd name="T13" fmla="*/ 0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1"/>
                <a:gd name="T22" fmla="*/ 0 h 358"/>
                <a:gd name="T23" fmla="*/ 261 w 261"/>
                <a:gd name="T24" fmla="*/ 358 h 3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1" h="358">
                  <a:moveTo>
                    <a:pt x="102" y="0"/>
                  </a:moveTo>
                  <a:lnTo>
                    <a:pt x="51" y="27"/>
                  </a:lnTo>
                  <a:lnTo>
                    <a:pt x="0" y="53"/>
                  </a:lnTo>
                  <a:lnTo>
                    <a:pt x="158" y="358"/>
                  </a:lnTo>
                  <a:lnTo>
                    <a:pt x="209" y="332"/>
                  </a:lnTo>
                  <a:lnTo>
                    <a:pt x="261" y="305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6" name="Freeform 1538"/>
            <p:cNvSpPr>
              <a:spLocks/>
            </p:cNvSpPr>
            <p:nvPr/>
          </p:nvSpPr>
          <p:spPr bwMode="auto">
            <a:xfrm>
              <a:off x="357" y="2825"/>
              <a:ext cx="44" cy="60"/>
            </a:xfrm>
            <a:custGeom>
              <a:avLst/>
              <a:gdLst>
                <a:gd name="T0" fmla="*/ 102 w 261"/>
                <a:gd name="T1" fmla="*/ 0 h 358"/>
                <a:gd name="T2" fmla="*/ 51 w 261"/>
                <a:gd name="T3" fmla="*/ 27 h 358"/>
                <a:gd name="T4" fmla="*/ 0 w 261"/>
                <a:gd name="T5" fmla="*/ 53 h 358"/>
                <a:gd name="T6" fmla="*/ 158 w 261"/>
                <a:gd name="T7" fmla="*/ 358 h 358"/>
                <a:gd name="T8" fmla="*/ 209 w 261"/>
                <a:gd name="T9" fmla="*/ 332 h 358"/>
                <a:gd name="T10" fmla="*/ 261 w 261"/>
                <a:gd name="T11" fmla="*/ 305 h 358"/>
                <a:gd name="T12" fmla="*/ 102 w 261"/>
                <a:gd name="T13" fmla="*/ 0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1"/>
                <a:gd name="T22" fmla="*/ 0 h 358"/>
                <a:gd name="T23" fmla="*/ 261 w 261"/>
                <a:gd name="T24" fmla="*/ 358 h 3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1" h="358">
                  <a:moveTo>
                    <a:pt x="102" y="0"/>
                  </a:moveTo>
                  <a:lnTo>
                    <a:pt x="51" y="27"/>
                  </a:lnTo>
                  <a:lnTo>
                    <a:pt x="0" y="53"/>
                  </a:lnTo>
                  <a:lnTo>
                    <a:pt x="158" y="358"/>
                  </a:lnTo>
                  <a:lnTo>
                    <a:pt x="209" y="332"/>
                  </a:lnTo>
                  <a:lnTo>
                    <a:pt x="261" y="305"/>
                  </a:lnTo>
                  <a:lnTo>
                    <a:pt x="10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7" name="Freeform 1539"/>
            <p:cNvSpPr>
              <a:spLocks/>
            </p:cNvSpPr>
            <p:nvPr/>
          </p:nvSpPr>
          <p:spPr bwMode="auto">
            <a:xfrm>
              <a:off x="384" y="2880"/>
              <a:ext cx="8" cy="6"/>
            </a:xfrm>
            <a:custGeom>
              <a:avLst/>
              <a:gdLst>
                <a:gd name="T0" fmla="*/ 51 w 51"/>
                <a:gd name="T1" fmla="*/ 0 h 35"/>
                <a:gd name="T2" fmla="*/ 0 w 51"/>
                <a:gd name="T3" fmla="*/ 26 h 35"/>
                <a:gd name="T4" fmla="*/ 6 w 51"/>
                <a:gd name="T5" fmla="*/ 35 h 35"/>
                <a:gd name="T6" fmla="*/ 51 w 51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51" y="0"/>
                  </a:moveTo>
                  <a:lnTo>
                    <a:pt x="0" y="26"/>
                  </a:lnTo>
                  <a:lnTo>
                    <a:pt x="6" y="3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8" name="Line 1540"/>
            <p:cNvSpPr>
              <a:spLocks noChangeShapeType="1"/>
            </p:cNvSpPr>
            <p:nvPr/>
          </p:nvSpPr>
          <p:spPr bwMode="auto">
            <a:xfrm>
              <a:off x="384" y="288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9" name="Freeform 1541"/>
            <p:cNvSpPr>
              <a:spLocks/>
            </p:cNvSpPr>
            <p:nvPr/>
          </p:nvSpPr>
          <p:spPr bwMode="auto">
            <a:xfrm>
              <a:off x="384" y="2875"/>
              <a:ext cx="51" cy="57"/>
            </a:xfrm>
            <a:custGeom>
              <a:avLst/>
              <a:gdLst>
                <a:gd name="T0" fmla="*/ 91 w 302"/>
                <a:gd name="T1" fmla="*/ 0 h 345"/>
                <a:gd name="T2" fmla="*/ 45 w 302"/>
                <a:gd name="T3" fmla="*/ 36 h 345"/>
                <a:gd name="T4" fmla="*/ 0 w 302"/>
                <a:gd name="T5" fmla="*/ 71 h 345"/>
                <a:gd name="T6" fmla="*/ 210 w 302"/>
                <a:gd name="T7" fmla="*/ 345 h 345"/>
                <a:gd name="T8" fmla="*/ 256 w 302"/>
                <a:gd name="T9" fmla="*/ 310 h 345"/>
                <a:gd name="T10" fmla="*/ 302 w 302"/>
                <a:gd name="T11" fmla="*/ 274 h 345"/>
                <a:gd name="T12" fmla="*/ 91 w 302"/>
                <a:gd name="T13" fmla="*/ 0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5"/>
                <a:gd name="T23" fmla="*/ 302 w 302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5">
                  <a:moveTo>
                    <a:pt x="91" y="0"/>
                  </a:moveTo>
                  <a:lnTo>
                    <a:pt x="45" y="36"/>
                  </a:lnTo>
                  <a:lnTo>
                    <a:pt x="0" y="71"/>
                  </a:lnTo>
                  <a:lnTo>
                    <a:pt x="210" y="345"/>
                  </a:lnTo>
                  <a:lnTo>
                    <a:pt x="256" y="310"/>
                  </a:lnTo>
                  <a:lnTo>
                    <a:pt x="302" y="274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0" name="Freeform 1542"/>
            <p:cNvSpPr>
              <a:spLocks/>
            </p:cNvSpPr>
            <p:nvPr/>
          </p:nvSpPr>
          <p:spPr bwMode="auto">
            <a:xfrm>
              <a:off x="384" y="2875"/>
              <a:ext cx="51" cy="57"/>
            </a:xfrm>
            <a:custGeom>
              <a:avLst/>
              <a:gdLst>
                <a:gd name="T0" fmla="*/ 91 w 302"/>
                <a:gd name="T1" fmla="*/ 0 h 345"/>
                <a:gd name="T2" fmla="*/ 45 w 302"/>
                <a:gd name="T3" fmla="*/ 36 h 345"/>
                <a:gd name="T4" fmla="*/ 0 w 302"/>
                <a:gd name="T5" fmla="*/ 71 h 345"/>
                <a:gd name="T6" fmla="*/ 210 w 302"/>
                <a:gd name="T7" fmla="*/ 345 h 345"/>
                <a:gd name="T8" fmla="*/ 256 w 302"/>
                <a:gd name="T9" fmla="*/ 310 h 345"/>
                <a:gd name="T10" fmla="*/ 302 w 302"/>
                <a:gd name="T11" fmla="*/ 274 h 345"/>
                <a:gd name="T12" fmla="*/ 91 w 302"/>
                <a:gd name="T13" fmla="*/ 0 h 3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345"/>
                <a:gd name="T23" fmla="*/ 302 w 302"/>
                <a:gd name="T24" fmla="*/ 345 h 3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345">
                  <a:moveTo>
                    <a:pt x="91" y="0"/>
                  </a:moveTo>
                  <a:lnTo>
                    <a:pt x="45" y="36"/>
                  </a:lnTo>
                  <a:lnTo>
                    <a:pt x="0" y="71"/>
                  </a:lnTo>
                  <a:lnTo>
                    <a:pt x="210" y="345"/>
                  </a:lnTo>
                  <a:lnTo>
                    <a:pt x="256" y="310"/>
                  </a:lnTo>
                  <a:lnTo>
                    <a:pt x="302" y="274"/>
                  </a:lnTo>
                  <a:lnTo>
                    <a:pt x="9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1" name="Freeform 1543"/>
            <p:cNvSpPr>
              <a:spLocks/>
            </p:cNvSpPr>
            <p:nvPr/>
          </p:nvSpPr>
          <p:spPr bwMode="auto">
            <a:xfrm>
              <a:off x="420" y="2926"/>
              <a:ext cx="7" cy="8"/>
            </a:xfrm>
            <a:custGeom>
              <a:avLst/>
              <a:gdLst>
                <a:gd name="T0" fmla="*/ 46 w 46"/>
                <a:gd name="T1" fmla="*/ 0 h 44"/>
                <a:gd name="T2" fmla="*/ 0 w 46"/>
                <a:gd name="T3" fmla="*/ 35 h 44"/>
                <a:gd name="T4" fmla="*/ 8 w 46"/>
                <a:gd name="T5" fmla="*/ 44 h 44"/>
                <a:gd name="T6" fmla="*/ 46 w 46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46" y="0"/>
                  </a:moveTo>
                  <a:lnTo>
                    <a:pt x="0" y="35"/>
                  </a:lnTo>
                  <a:lnTo>
                    <a:pt x="8" y="4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2" name="Line 1544"/>
            <p:cNvSpPr>
              <a:spLocks noChangeShapeType="1"/>
            </p:cNvSpPr>
            <p:nvPr/>
          </p:nvSpPr>
          <p:spPr bwMode="auto">
            <a:xfrm>
              <a:off x="420" y="2932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3" name="Freeform 1545"/>
            <p:cNvSpPr>
              <a:spLocks/>
            </p:cNvSpPr>
            <p:nvPr/>
          </p:nvSpPr>
          <p:spPr bwMode="auto">
            <a:xfrm>
              <a:off x="421" y="2919"/>
              <a:ext cx="57" cy="53"/>
            </a:xfrm>
            <a:custGeom>
              <a:avLst/>
              <a:gdLst>
                <a:gd name="T0" fmla="*/ 76 w 345"/>
                <a:gd name="T1" fmla="*/ 0 h 317"/>
                <a:gd name="T2" fmla="*/ 38 w 345"/>
                <a:gd name="T3" fmla="*/ 45 h 317"/>
                <a:gd name="T4" fmla="*/ 0 w 345"/>
                <a:gd name="T5" fmla="*/ 89 h 317"/>
                <a:gd name="T6" fmla="*/ 270 w 345"/>
                <a:gd name="T7" fmla="*/ 317 h 317"/>
                <a:gd name="T8" fmla="*/ 308 w 345"/>
                <a:gd name="T9" fmla="*/ 273 h 317"/>
                <a:gd name="T10" fmla="*/ 345 w 345"/>
                <a:gd name="T11" fmla="*/ 228 h 317"/>
                <a:gd name="T12" fmla="*/ 76 w 345"/>
                <a:gd name="T13" fmla="*/ 0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76" y="0"/>
                  </a:moveTo>
                  <a:lnTo>
                    <a:pt x="38" y="45"/>
                  </a:lnTo>
                  <a:lnTo>
                    <a:pt x="0" y="89"/>
                  </a:lnTo>
                  <a:lnTo>
                    <a:pt x="270" y="317"/>
                  </a:lnTo>
                  <a:lnTo>
                    <a:pt x="308" y="273"/>
                  </a:lnTo>
                  <a:lnTo>
                    <a:pt x="345" y="228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4" name="Freeform 1546"/>
            <p:cNvSpPr>
              <a:spLocks/>
            </p:cNvSpPr>
            <p:nvPr/>
          </p:nvSpPr>
          <p:spPr bwMode="auto">
            <a:xfrm>
              <a:off x="421" y="2919"/>
              <a:ext cx="57" cy="53"/>
            </a:xfrm>
            <a:custGeom>
              <a:avLst/>
              <a:gdLst>
                <a:gd name="T0" fmla="*/ 76 w 345"/>
                <a:gd name="T1" fmla="*/ 0 h 317"/>
                <a:gd name="T2" fmla="*/ 38 w 345"/>
                <a:gd name="T3" fmla="*/ 45 h 317"/>
                <a:gd name="T4" fmla="*/ 0 w 345"/>
                <a:gd name="T5" fmla="*/ 89 h 317"/>
                <a:gd name="T6" fmla="*/ 270 w 345"/>
                <a:gd name="T7" fmla="*/ 317 h 317"/>
                <a:gd name="T8" fmla="*/ 308 w 345"/>
                <a:gd name="T9" fmla="*/ 273 h 317"/>
                <a:gd name="T10" fmla="*/ 345 w 345"/>
                <a:gd name="T11" fmla="*/ 228 h 317"/>
                <a:gd name="T12" fmla="*/ 76 w 345"/>
                <a:gd name="T13" fmla="*/ 0 h 3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5"/>
                <a:gd name="T22" fmla="*/ 0 h 317"/>
                <a:gd name="T23" fmla="*/ 345 w 345"/>
                <a:gd name="T24" fmla="*/ 317 h 3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5" h="317">
                  <a:moveTo>
                    <a:pt x="76" y="0"/>
                  </a:moveTo>
                  <a:lnTo>
                    <a:pt x="38" y="45"/>
                  </a:lnTo>
                  <a:lnTo>
                    <a:pt x="0" y="89"/>
                  </a:lnTo>
                  <a:lnTo>
                    <a:pt x="270" y="317"/>
                  </a:lnTo>
                  <a:lnTo>
                    <a:pt x="308" y="273"/>
                  </a:lnTo>
                  <a:lnTo>
                    <a:pt x="345" y="228"/>
                  </a:lnTo>
                  <a:lnTo>
                    <a:pt x="7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5" name="Freeform 1547"/>
            <p:cNvSpPr>
              <a:spLocks/>
            </p:cNvSpPr>
            <p:nvPr/>
          </p:nvSpPr>
          <p:spPr bwMode="auto">
            <a:xfrm>
              <a:off x="466" y="2964"/>
              <a:ext cx="6" cy="9"/>
            </a:xfrm>
            <a:custGeom>
              <a:avLst/>
              <a:gdLst>
                <a:gd name="T0" fmla="*/ 38 w 38"/>
                <a:gd name="T1" fmla="*/ 0 h 52"/>
                <a:gd name="T2" fmla="*/ 0 w 38"/>
                <a:gd name="T3" fmla="*/ 44 h 52"/>
                <a:gd name="T4" fmla="*/ 5 w 38"/>
                <a:gd name="T5" fmla="*/ 48 h 52"/>
                <a:gd name="T6" fmla="*/ 13 w 38"/>
                <a:gd name="T7" fmla="*/ 52 h 52"/>
                <a:gd name="T8" fmla="*/ 38 w 38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2"/>
                <a:gd name="T17" fmla="*/ 38 w 3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2">
                  <a:moveTo>
                    <a:pt x="38" y="0"/>
                  </a:moveTo>
                  <a:lnTo>
                    <a:pt x="0" y="44"/>
                  </a:lnTo>
                  <a:lnTo>
                    <a:pt x="5" y="48"/>
                  </a:lnTo>
                  <a:lnTo>
                    <a:pt x="13" y="5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6" name="Freeform 1548"/>
            <p:cNvSpPr>
              <a:spLocks/>
            </p:cNvSpPr>
            <p:nvPr/>
          </p:nvSpPr>
          <p:spPr bwMode="auto">
            <a:xfrm>
              <a:off x="466" y="2972"/>
              <a:ext cx="2" cy="1"/>
            </a:xfrm>
            <a:custGeom>
              <a:avLst/>
              <a:gdLst>
                <a:gd name="T0" fmla="*/ 0 w 13"/>
                <a:gd name="T1" fmla="*/ 0 h 8"/>
                <a:gd name="T2" fmla="*/ 5 w 13"/>
                <a:gd name="T3" fmla="*/ 4 h 8"/>
                <a:gd name="T4" fmla="*/ 13 w 13"/>
                <a:gd name="T5" fmla="*/ 8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0" y="0"/>
                  </a:moveTo>
                  <a:lnTo>
                    <a:pt x="5" y="4"/>
                  </a:lnTo>
                  <a:lnTo>
                    <a:pt x="13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7" name="Freeform 1549"/>
            <p:cNvSpPr>
              <a:spLocks/>
            </p:cNvSpPr>
            <p:nvPr/>
          </p:nvSpPr>
          <p:spPr bwMode="auto">
            <a:xfrm>
              <a:off x="468" y="2955"/>
              <a:ext cx="63" cy="44"/>
            </a:xfrm>
            <a:custGeom>
              <a:avLst/>
              <a:gdLst>
                <a:gd name="T0" fmla="*/ 49 w 380"/>
                <a:gd name="T1" fmla="*/ 0 h 262"/>
                <a:gd name="T2" fmla="*/ 25 w 380"/>
                <a:gd name="T3" fmla="*/ 52 h 262"/>
                <a:gd name="T4" fmla="*/ 0 w 380"/>
                <a:gd name="T5" fmla="*/ 104 h 262"/>
                <a:gd name="T6" fmla="*/ 331 w 380"/>
                <a:gd name="T7" fmla="*/ 262 h 262"/>
                <a:gd name="T8" fmla="*/ 355 w 380"/>
                <a:gd name="T9" fmla="*/ 210 h 262"/>
                <a:gd name="T10" fmla="*/ 380 w 380"/>
                <a:gd name="T11" fmla="*/ 158 h 262"/>
                <a:gd name="T12" fmla="*/ 49 w 380"/>
                <a:gd name="T13" fmla="*/ 0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2"/>
                <a:gd name="T23" fmla="*/ 380 w 380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2">
                  <a:moveTo>
                    <a:pt x="49" y="0"/>
                  </a:moveTo>
                  <a:lnTo>
                    <a:pt x="25" y="52"/>
                  </a:lnTo>
                  <a:lnTo>
                    <a:pt x="0" y="104"/>
                  </a:lnTo>
                  <a:lnTo>
                    <a:pt x="331" y="262"/>
                  </a:lnTo>
                  <a:lnTo>
                    <a:pt x="355" y="210"/>
                  </a:lnTo>
                  <a:lnTo>
                    <a:pt x="380" y="158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8" name="Freeform 1550"/>
            <p:cNvSpPr>
              <a:spLocks/>
            </p:cNvSpPr>
            <p:nvPr/>
          </p:nvSpPr>
          <p:spPr bwMode="auto">
            <a:xfrm>
              <a:off x="468" y="2955"/>
              <a:ext cx="63" cy="44"/>
            </a:xfrm>
            <a:custGeom>
              <a:avLst/>
              <a:gdLst>
                <a:gd name="T0" fmla="*/ 49 w 380"/>
                <a:gd name="T1" fmla="*/ 0 h 262"/>
                <a:gd name="T2" fmla="*/ 25 w 380"/>
                <a:gd name="T3" fmla="*/ 52 h 262"/>
                <a:gd name="T4" fmla="*/ 0 w 380"/>
                <a:gd name="T5" fmla="*/ 104 h 262"/>
                <a:gd name="T6" fmla="*/ 331 w 380"/>
                <a:gd name="T7" fmla="*/ 262 h 262"/>
                <a:gd name="T8" fmla="*/ 355 w 380"/>
                <a:gd name="T9" fmla="*/ 210 h 262"/>
                <a:gd name="T10" fmla="*/ 380 w 380"/>
                <a:gd name="T11" fmla="*/ 158 h 262"/>
                <a:gd name="T12" fmla="*/ 49 w 380"/>
                <a:gd name="T13" fmla="*/ 0 h 2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262"/>
                <a:gd name="T23" fmla="*/ 380 w 380"/>
                <a:gd name="T24" fmla="*/ 262 h 2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262">
                  <a:moveTo>
                    <a:pt x="49" y="0"/>
                  </a:moveTo>
                  <a:lnTo>
                    <a:pt x="25" y="52"/>
                  </a:lnTo>
                  <a:lnTo>
                    <a:pt x="0" y="104"/>
                  </a:lnTo>
                  <a:lnTo>
                    <a:pt x="331" y="262"/>
                  </a:lnTo>
                  <a:lnTo>
                    <a:pt x="355" y="210"/>
                  </a:lnTo>
                  <a:lnTo>
                    <a:pt x="380" y="158"/>
                  </a:lnTo>
                  <a:lnTo>
                    <a:pt x="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9" name="Freeform 1551"/>
            <p:cNvSpPr>
              <a:spLocks/>
            </p:cNvSpPr>
            <p:nvPr/>
          </p:nvSpPr>
          <p:spPr bwMode="auto">
            <a:xfrm>
              <a:off x="523" y="2990"/>
              <a:ext cx="4" cy="10"/>
            </a:xfrm>
            <a:custGeom>
              <a:avLst/>
              <a:gdLst>
                <a:gd name="T0" fmla="*/ 24 w 24"/>
                <a:gd name="T1" fmla="*/ 0 h 57"/>
                <a:gd name="T2" fmla="*/ 0 w 24"/>
                <a:gd name="T3" fmla="*/ 52 h 57"/>
                <a:gd name="T4" fmla="*/ 5 w 24"/>
                <a:gd name="T5" fmla="*/ 55 h 57"/>
                <a:gd name="T6" fmla="*/ 15 w 24"/>
                <a:gd name="T7" fmla="*/ 57 h 57"/>
                <a:gd name="T8" fmla="*/ 24 w 24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57"/>
                <a:gd name="T17" fmla="*/ 24 w 24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57">
                  <a:moveTo>
                    <a:pt x="24" y="0"/>
                  </a:moveTo>
                  <a:lnTo>
                    <a:pt x="0" y="52"/>
                  </a:lnTo>
                  <a:lnTo>
                    <a:pt x="5" y="55"/>
                  </a:lnTo>
                  <a:lnTo>
                    <a:pt x="15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0" name="Freeform 1552"/>
            <p:cNvSpPr>
              <a:spLocks/>
            </p:cNvSpPr>
            <p:nvPr/>
          </p:nvSpPr>
          <p:spPr bwMode="auto">
            <a:xfrm>
              <a:off x="523" y="2999"/>
              <a:ext cx="3" cy="1"/>
            </a:xfrm>
            <a:custGeom>
              <a:avLst/>
              <a:gdLst>
                <a:gd name="T0" fmla="*/ 0 w 15"/>
                <a:gd name="T1" fmla="*/ 0 h 5"/>
                <a:gd name="T2" fmla="*/ 5 w 15"/>
                <a:gd name="T3" fmla="*/ 3 h 5"/>
                <a:gd name="T4" fmla="*/ 15 w 15"/>
                <a:gd name="T5" fmla="*/ 5 h 5"/>
                <a:gd name="T6" fmla="*/ 0 60000 65536"/>
                <a:gd name="T7" fmla="*/ 0 60000 65536"/>
                <a:gd name="T8" fmla="*/ 0 60000 65536"/>
                <a:gd name="T9" fmla="*/ 0 w 15"/>
                <a:gd name="T10" fmla="*/ 0 h 5"/>
                <a:gd name="T11" fmla="*/ 15 w 15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5">
                  <a:moveTo>
                    <a:pt x="0" y="0"/>
                  </a:moveTo>
                  <a:lnTo>
                    <a:pt x="5" y="3"/>
                  </a:lnTo>
                  <a:lnTo>
                    <a:pt x="15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1" name="Freeform 1553"/>
            <p:cNvSpPr>
              <a:spLocks/>
            </p:cNvSpPr>
            <p:nvPr/>
          </p:nvSpPr>
          <p:spPr bwMode="auto">
            <a:xfrm>
              <a:off x="526" y="2981"/>
              <a:ext cx="65" cy="29"/>
            </a:xfrm>
            <a:custGeom>
              <a:avLst/>
              <a:gdLst>
                <a:gd name="T0" fmla="*/ 18 w 392"/>
                <a:gd name="T1" fmla="*/ 0 h 172"/>
                <a:gd name="T2" fmla="*/ 9 w 392"/>
                <a:gd name="T3" fmla="*/ 57 h 172"/>
                <a:gd name="T4" fmla="*/ 0 w 392"/>
                <a:gd name="T5" fmla="*/ 114 h 172"/>
                <a:gd name="T6" fmla="*/ 374 w 392"/>
                <a:gd name="T7" fmla="*/ 172 h 172"/>
                <a:gd name="T8" fmla="*/ 383 w 392"/>
                <a:gd name="T9" fmla="*/ 115 h 172"/>
                <a:gd name="T10" fmla="*/ 392 w 392"/>
                <a:gd name="T11" fmla="*/ 58 h 172"/>
                <a:gd name="T12" fmla="*/ 18 w 392"/>
                <a:gd name="T13" fmla="*/ 0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2"/>
                <a:gd name="T22" fmla="*/ 0 h 172"/>
                <a:gd name="T23" fmla="*/ 392 w 392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2" h="172">
                  <a:moveTo>
                    <a:pt x="18" y="0"/>
                  </a:moveTo>
                  <a:lnTo>
                    <a:pt x="9" y="57"/>
                  </a:lnTo>
                  <a:lnTo>
                    <a:pt x="0" y="114"/>
                  </a:lnTo>
                  <a:lnTo>
                    <a:pt x="374" y="172"/>
                  </a:lnTo>
                  <a:lnTo>
                    <a:pt x="383" y="115"/>
                  </a:lnTo>
                  <a:lnTo>
                    <a:pt x="392" y="5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2" name="Freeform 1554"/>
            <p:cNvSpPr>
              <a:spLocks/>
            </p:cNvSpPr>
            <p:nvPr/>
          </p:nvSpPr>
          <p:spPr bwMode="auto">
            <a:xfrm>
              <a:off x="526" y="2981"/>
              <a:ext cx="65" cy="29"/>
            </a:xfrm>
            <a:custGeom>
              <a:avLst/>
              <a:gdLst>
                <a:gd name="T0" fmla="*/ 18 w 392"/>
                <a:gd name="T1" fmla="*/ 0 h 172"/>
                <a:gd name="T2" fmla="*/ 9 w 392"/>
                <a:gd name="T3" fmla="*/ 57 h 172"/>
                <a:gd name="T4" fmla="*/ 0 w 392"/>
                <a:gd name="T5" fmla="*/ 114 h 172"/>
                <a:gd name="T6" fmla="*/ 374 w 392"/>
                <a:gd name="T7" fmla="*/ 172 h 172"/>
                <a:gd name="T8" fmla="*/ 383 w 392"/>
                <a:gd name="T9" fmla="*/ 115 h 172"/>
                <a:gd name="T10" fmla="*/ 392 w 392"/>
                <a:gd name="T11" fmla="*/ 58 h 172"/>
                <a:gd name="T12" fmla="*/ 18 w 392"/>
                <a:gd name="T13" fmla="*/ 0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2"/>
                <a:gd name="T22" fmla="*/ 0 h 172"/>
                <a:gd name="T23" fmla="*/ 392 w 392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2" h="172">
                  <a:moveTo>
                    <a:pt x="18" y="0"/>
                  </a:moveTo>
                  <a:lnTo>
                    <a:pt x="9" y="57"/>
                  </a:lnTo>
                  <a:lnTo>
                    <a:pt x="0" y="114"/>
                  </a:lnTo>
                  <a:lnTo>
                    <a:pt x="374" y="172"/>
                  </a:lnTo>
                  <a:lnTo>
                    <a:pt x="383" y="115"/>
                  </a:lnTo>
                  <a:lnTo>
                    <a:pt x="392" y="58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3" name="Freeform 1555"/>
            <p:cNvSpPr>
              <a:spLocks/>
            </p:cNvSpPr>
            <p:nvPr/>
          </p:nvSpPr>
          <p:spPr bwMode="auto">
            <a:xfrm>
              <a:off x="588" y="2991"/>
              <a:ext cx="11" cy="19"/>
            </a:xfrm>
            <a:custGeom>
              <a:avLst/>
              <a:gdLst>
                <a:gd name="T0" fmla="*/ 9 w 67"/>
                <a:gd name="T1" fmla="*/ 57 h 115"/>
                <a:gd name="T2" fmla="*/ 18 w 67"/>
                <a:gd name="T3" fmla="*/ 0 h 115"/>
                <a:gd name="T4" fmla="*/ 30 w 67"/>
                <a:gd name="T5" fmla="*/ 3 h 115"/>
                <a:gd name="T6" fmla="*/ 41 w 67"/>
                <a:gd name="T7" fmla="*/ 9 h 115"/>
                <a:gd name="T8" fmla="*/ 51 w 67"/>
                <a:gd name="T9" fmla="*/ 18 h 115"/>
                <a:gd name="T10" fmla="*/ 59 w 67"/>
                <a:gd name="T11" fmla="*/ 28 h 115"/>
                <a:gd name="T12" fmla="*/ 64 w 67"/>
                <a:gd name="T13" fmla="*/ 40 h 115"/>
                <a:gd name="T14" fmla="*/ 67 w 67"/>
                <a:gd name="T15" fmla="*/ 52 h 115"/>
                <a:gd name="T16" fmla="*/ 65 w 67"/>
                <a:gd name="T17" fmla="*/ 66 h 115"/>
                <a:gd name="T18" fmla="*/ 62 w 67"/>
                <a:gd name="T19" fmla="*/ 78 h 115"/>
                <a:gd name="T20" fmla="*/ 57 w 67"/>
                <a:gd name="T21" fmla="*/ 89 h 115"/>
                <a:gd name="T22" fmla="*/ 48 w 67"/>
                <a:gd name="T23" fmla="*/ 99 h 115"/>
                <a:gd name="T24" fmla="*/ 38 w 67"/>
                <a:gd name="T25" fmla="*/ 107 h 115"/>
                <a:gd name="T26" fmla="*/ 25 w 67"/>
                <a:gd name="T27" fmla="*/ 113 h 115"/>
                <a:gd name="T28" fmla="*/ 13 w 67"/>
                <a:gd name="T29" fmla="*/ 115 h 115"/>
                <a:gd name="T30" fmla="*/ 0 w 67"/>
                <a:gd name="T31" fmla="*/ 114 h 115"/>
                <a:gd name="T32" fmla="*/ 9 w 67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115"/>
                <a:gd name="T53" fmla="*/ 67 w 67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115">
                  <a:moveTo>
                    <a:pt x="9" y="57"/>
                  </a:moveTo>
                  <a:lnTo>
                    <a:pt x="18" y="0"/>
                  </a:lnTo>
                  <a:lnTo>
                    <a:pt x="30" y="3"/>
                  </a:lnTo>
                  <a:lnTo>
                    <a:pt x="41" y="9"/>
                  </a:lnTo>
                  <a:lnTo>
                    <a:pt x="51" y="18"/>
                  </a:lnTo>
                  <a:lnTo>
                    <a:pt x="59" y="28"/>
                  </a:lnTo>
                  <a:lnTo>
                    <a:pt x="64" y="40"/>
                  </a:lnTo>
                  <a:lnTo>
                    <a:pt x="67" y="52"/>
                  </a:lnTo>
                  <a:lnTo>
                    <a:pt x="65" y="66"/>
                  </a:lnTo>
                  <a:lnTo>
                    <a:pt x="62" y="78"/>
                  </a:lnTo>
                  <a:lnTo>
                    <a:pt x="57" y="89"/>
                  </a:lnTo>
                  <a:lnTo>
                    <a:pt x="48" y="99"/>
                  </a:lnTo>
                  <a:lnTo>
                    <a:pt x="38" y="107"/>
                  </a:lnTo>
                  <a:lnTo>
                    <a:pt x="25" y="113"/>
                  </a:lnTo>
                  <a:lnTo>
                    <a:pt x="13" y="115"/>
                  </a:lnTo>
                  <a:lnTo>
                    <a:pt x="0" y="114"/>
                  </a:lnTo>
                  <a:lnTo>
                    <a:pt x="9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4" name="Freeform 1556"/>
            <p:cNvSpPr>
              <a:spLocks/>
            </p:cNvSpPr>
            <p:nvPr/>
          </p:nvSpPr>
          <p:spPr bwMode="auto">
            <a:xfrm>
              <a:off x="588" y="2991"/>
              <a:ext cx="11" cy="19"/>
            </a:xfrm>
            <a:custGeom>
              <a:avLst/>
              <a:gdLst>
                <a:gd name="T0" fmla="*/ 18 w 67"/>
                <a:gd name="T1" fmla="*/ 0 h 115"/>
                <a:gd name="T2" fmla="*/ 30 w 67"/>
                <a:gd name="T3" fmla="*/ 3 h 115"/>
                <a:gd name="T4" fmla="*/ 41 w 67"/>
                <a:gd name="T5" fmla="*/ 9 h 115"/>
                <a:gd name="T6" fmla="*/ 51 w 67"/>
                <a:gd name="T7" fmla="*/ 18 h 115"/>
                <a:gd name="T8" fmla="*/ 59 w 67"/>
                <a:gd name="T9" fmla="*/ 28 h 115"/>
                <a:gd name="T10" fmla="*/ 64 w 67"/>
                <a:gd name="T11" fmla="*/ 40 h 115"/>
                <a:gd name="T12" fmla="*/ 67 w 67"/>
                <a:gd name="T13" fmla="*/ 52 h 115"/>
                <a:gd name="T14" fmla="*/ 65 w 67"/>
                <a:gd name="T15" fmla="*/ 66 h 115"/>
                <a:gd name="T16" fmla="*/ 62 w 67"/>
                <a:gd name="T17" fmla="*/ 78 h 115"/>
                <a:gd name="T18" fmla="*/ 57 w 67"/>
                <a:gd name="T19" fmla="*/ 89 h 115"/>
                <a:gd name="T20" fmla="*/ 48 w 67"/>
                <a:gd name="T21" fmla="*/ 99 h 115"/>
                <a:gd name="T22" fmla="*/ 38 w 67"/>
                <a:gd name="T23" fmla="*/ 107 h 115"/>
                <a:gd name="T24" fmla="*/ 25 w 67"/>
                <a:gd name="T25" fmla="*/ 113 h 115"/>
                <a:gd name="T26" fmla="*/ 13 w 67"/>
                <a:gd name="T27" fmla="*/ 115 h 115"/>
                <a:gd name="T28" fmla="*/ 0 w 67"/>
                <a:gd name="T29" fmla="*/ 114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115"/>
                <a:gd name="T47" fmla="*/ 67 w 67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115">
                  <a:moveTo>
                    <a:pt x="18" y="0"/>
                  </a:moveTo>
                  <a:lnTo>
                    <a:pt x="30" y="3"/>
                  </a:lnTo>
                  <a:lnTo>
                    <a:pt x="41" y="9"/>
                  </a:lnTo>
                  <a:lnTo>
                    <a:pt x="51" y="18"/>
                  </a:lnTo>
                  <a:lnTo>
                    <a:pt x="59" y="28"/>
                  </a:lnTo>
                  <a:lnTo>
                    <a:pt x="64" y="40"/>
                  </a:lnTo>
                  <a:lnTo>
                    <a:pt x="67" y="52"/>
                  </a:lnTo>
                  <a:lnTo>
                    <a:pt x="65" y="66"/>
                  </a:lnTo>
                  <a:lnTo>
                    <a:pt x="62" y="78"/>
                  </a:lnTo>
                  <a:lnTo>
                    <a:pt x="57" y="89"/>
                  </a:lnTo>
                  <a:lnTo>
                    <a:pt x="48" y="99"/>
                  </a:lnTo>
                  <a:lnTo>
                    <a:pt x="38" y="107"/>
                  </a:lnTo>
                  <a:lnTo>
                    <a:pt x="25" y="113"/>
                  </a:lnTo>
                  <a:lnTo>
                    <a:pt x="13" y="115"/>
                  </a:lnTo>
                  <a:lnTo>
                    <a:pt x="0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5" name="Freeform 1557"/>
            <p:cNvSpPr>
              <a:spLocks/>
            </p:cNvSpPr>
            <p:nvPr/>
          </p:nvSpPr>
          <p:spPr bwMode="auto">
            <a:xfrm>
              <a:off x="672" y="2246"/>
              <a:ext cx="12" cy="20"/>
            </a:xfrm>
            <a:custGeom>
              <a:avLst/>
              <a:gdLst>
                <a:gd name="T0" fmla="*/ 13 w 70"/>
                <a:gd name="T1" fmla="*/ 56 h 114"/>
                <a:gd name="T2" fmla="*/ 25 w 70"/>
                <a:gd name="T3" fmla="*/ 0 h 114"/>
                <a:gd name="T4" fmla="*/ 37 w 70"/>
                <a:gd name="T5" fmla="*/ 4 h 114"/>
                <a:gd name="T6" fmla="*/ 48 w 70"/>
                <a:gd name="T7" fmla="*/ 11 h 114"/>
                <a:gd name="T8" fmla="*/ 57 w 70"/>
                <a:gd name="T9" fmla="*/ 20 h 114"/>
                <a:gd name="T10" fmla="*/ 64 w 70"/>
                <a:gd name="T11" fmla="*/ 31 h 114"/>
                <a:gd name="T12" fmla="*/ 68 w 70"/>
                <a:gd name="T13" fmla="*/ 43 h 114"/>
                <a:gd name="T14" fmla="*/ 70 w 70"/>
                <a:gd name="T15" fmla="*/ 55 h 114"/>
                <a:gd name="T16" fmla="*/ 69 w 70"/>
                <a:gd name="T17" fmla="*/ 69 h 114"/>
                <a:gd name="T18" fmla="*/ 65 w 70"/>
                <a:gd name="T19" fmla="*/ 81 h 114"/>
                <a:gd name="T20" fmla="*/ 58 w 70"/>
                <a:gd name="T21" fmla="*/ 92 h 114"/>
                <a:gd name="T22" fmla="*/ 49 w 70"/>
                <a:gd name="T23" fmla="*/ 101 h 114"/>
                <a:gd name="T24" fmla="*/ 38 w 70"/>
                <a:gd name="T25" fmla="*/ 108 h 114"/>
                <a:gd name="T26" fmla="*/ 26 w 70"/>
                <a:gd name="T27" fmla="*/ 112 h 114"/>
                <a:gd name="T28" fmla="*/ 14 w 70"/>
                <a:gd name="T29" fmla="*/ 114 h 114"/>
                <a:gd name="T30" fmla="*/ 0 w 70"/>
                <a:gd name="T31" fmla="*/ 113 h 114"/>
                <a:gd name="T32" fmla="*/ 13 w 70"/>
                <a:gd name="T33" fmla="*/ 56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0"/>
                <a:gd name="T52" fmla="*/ 0 h 114"/>
                <a:gd name="T53" fmla="*/ 70 w 70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0" h="114">
                  <a:moveTo>
                    <a:pt x="13" y="56"/>
                  </a:moveTo>
                  <a:lnTo>
                    <a:pt x="25" y="0"/>
                  </a:lnTo>
                  <a:lnTo>
                    <a:pt x="37" y="4"/>
                  </a:lnTo>
                  <a:lnTo>
                    <a:pt x="48" y="11"/>
                  </a:lnTo>
                  <a:lnTo>
                    <a:pt x="57" y="20"/>
                  </a:lnTo>
                  <a:lnTo>
                    <a:pt x="64" y="31"/>
                  </a:lnTo>
                  <a:lnTo>
                    <a:pt x="68" y="43"/>
                  </a:lnTo>
                  <a:lnTo>
                    <a:pt x="70" y="55"/>
                  </a:lnTo>
                  <a:lnTo>
                    <a:pt x="69" y="69"/>
                  </a:lnTo>
                  <a:lnTo>
                    <a:pt x="65" y="81"/>
                  </a:lnTo>
                  <a:lnTo>
                    <a:pt x="58" y="92"/>
                  </a:lnTo>
                  <a:lnTo>
                    <a:pt x="49" y="101"/>
                  </a:lnTo>
                  <a:lnTo>
                    <a:pt x="38" y="108"/>
                  </a:lnTo>
                  <a:lnTo>
                    <a:pt x="26" y="112"/>
                  </a:lnTo>
                  <a:lnTo>
                    <a:pt x="14" y="114"/>
                  </a:lnTo>
                  <a:lnTo>
                    <a:pt x="0" y="113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6" name="Freeform 1558"/>
            <p:cNvSpPr>
              <a:spLocks/>
            </p:cNvSpPr>
            <p:nvPr/>
          </p:nvSpPr>
          <p:spPr bwMode="auto">
            <a:xfrm>
              <a:off x="672" y="2246"/>
              <a:ext cx="12" cy="20"/>
            </a:xfrm>
            <a:custGeom>
              <a:avLst/>
              <a:gdLst>
                <a:gd name="T0" fmla="*/ 25 w 70"/>
                <a:gd name="T1" fmla="*/ 0 h 114"/>
                <a:gd name="T2" fmla="*/ 37 w 70"/>
                <a:gd name="T3" fmla="*/ 4 h 114"/>
                <a:gd name="T4" fmla="*/ 48 w 70"/>
                <a:gd name="T5" fmla="*/ 11 h 114"/>
                <a:gd name="T6" fmla="*/ 57 w 70"/>
                <a:gd name="T7" fmla="*/ 20 h 114"/>
                <a:gd name="T8" fmla="*/ 64 w 70"/>
                <a:gd name="T9" fmla="*/ 31 h 114"/>
                <a:gd name="T10" fmla="*/ 68 w 70"/>
                <a:gd name="T11" fmla="*/ 43 h 114"/>
                <a:gd name="T12" fmla="*/ 70 w 70"/>
                <a:gd name="T13" fmla="*/ 55 h 114"/>
                <a:gd name="T14" fmla="*/ 69 w 70"/>
                <a:gd name="T15" fmla="*/ 69 h 114"/>
                <a:gd name="T16" fmla="*/ 65 w 70"/>
                <a:gd name="T17" fmla="*/ 81 h 114"/>
                <a:gd name="T18" fmla="*/ 58 w 70"/>
                <a:gd name="T19" fmla="*/ 92 h 114"/>
                <a:gd name="T20" fmla="*/ 49 w 70"/>
                <a:gd name="T21" fmla="*/ 101 h 114"/>
                <a:gd name="T22" fmla="*/ 38 w 70"/>
                <a:gd name="T23" fmla="*/ 108 h 114"/>
                <a:gd name="T24" fmla="*/ 26 w 70"/>
                <a:gd name="T25" fmla="*/ 112 h 114"/>
                <a:gd name="T26" fmla="*/ 14 w 70"/>
                <a:gd name="T27" fmla="*/ 114 h 114"/>
                <a:gd name="T28" fmla="*/ 0 w 70"/>
                <a:gd name="T29" fmla="*/ 113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0"/>
                <a:gd name="T46" fmla="*/ 0 h 114"/>
                <a:gd name="T47" fmla="*/ 70 w 70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0" h="114">
                  <a:moveTo>
                    <a:pt x="25" y="0"/>
                  </a:moveTo>
                  <a:lnTo>
                    <a:pt x="37" y="4"/>
                  </a:lnTo>
                  <a:lnTo>
                    <a:pt x="48" y="11"/>
                  </a:lnTo>
                  <a:lnTo>
                    <a:pt x="57" y="20"/>
                  </a:lnTo>
                  <a:lnTo>
                    <a:pt x="64" y="31"/>
                  </a:lnTo>
                  <a:lnTo>
                    <a:pt x="68" y="43"/>
                  </a:lnTo>
                  <a:lnTo>
                    <a:pt x="70" y="55"/>
                  </a:lnTo>
                  <a:lnTo>
                    <a:pt x="69" y="69"/>
                  </a:lnTo>
                  <a:lnTo>
                    <a:pt x="65" y="81"/>
                  </a:lnTo>
                  <a:lnTo>
                    <a:pt x="58" y="92"/>
                  </a:lnTo>
                  <a:lnTo>
                    <a:pt x="49" y="101"/>
                  </a:lnTo>
                  <a:lnTo>
                    <a:pt x="38" y="108"/>
                  </a:lnTo>
                  <a:lnTo>
                    <a:pt x="26" y="112"/>
                  </a:lnTo>
                  <a:lnTo>
                    <a:pt x="14" y="114"/>
                  </a:lnTo>
                  <a:lnTo>
                    <a:pt x="0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7" name="Freeform 1559"/>
            <p:cNvSpPr>
              <a:spLocks/>
            </p:cNvSpPr>
            <p:nvPr/>
          </p:nvSpPr>
          <p:spPr bwMode="auto">
            <a:xfrm>
              <a:off x="618" y="2235"/>
              <a:ext cx="58" cy="30"/>
            </a:xfrm>
            <a:custGeom>
              <a:avLst/>
              <a:gdLst>
                <a:gd name="T0" fmla="*/ 323 w 348"/>
                <a:gd name="T1" fmla="*/ 181 h 181"/>
                <a:gd name="T2" fmla="*/ 336 w 348"/>
                <a:gd name="T3" fmla="*/ 124 h 181"/>
                <a:gd name="T4" fmla="*/ 348 w 348"/>
                <a:gd name="T5" fmla="*/ 68 h 181"/>
                <a:gd name="T6" fmla="*/ 25 w 348"/>
                <a:gd name="T7" fmla="*/ 0 h 181"/>
                <a:gd name="T8" fmla="*/ 12 w 348"/>
                <a:gd name="T9" fmla="*/ 56 h 181"/>
                <a:gd name="T10" fmla="*/ 0 w 348"/>
                <a:gd name="T11" fmla="*/ 113 h 181"/>
                <a:gd name="T12" fmla="*/ 323 w 348"/>
                <a:gd name="T13" fmla="*/ 181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8"/>
                <a:gd name="T22" fmla="*/ 0 h 181"/>
                <a:gd name="T23" fmla="*/ 348 w 34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8" h="181">
                  <a:moveTo>
                    <a:pt x="323" y="181"/>
                  </a:moveTo>
                  <a:lnTo>
                    <a:pt x="336" y="124"/>
                  </a:lnTo>
                  <a:lnTo>
                    <a:pt x="348" y="68"/>
                  </a:lnTo>
                  <a:lnTo>
                    <a:pt x="25" y="0"/>
                  </a:lnTo>
                  <a:lnTo>
                    <a:pt x="12" y="56"/>
                  </a:lnTo>
                  <a:lnTo>
                    <a:pt x="0" y="113"/>
                  </a:lnTo>
                  <a:lnTo>
                    <a:pt x="323" y="1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8" name="Freeform 1560"/>
            <p:cNvSpPr>
              <a:spLocks/>
            </p:cNvSpPr>
            <p:nvPr/>
          </p:nvSpPr>
          <p:spPr bwMode="auto">
            <a:xfrm>
              <a:off x="618" y="2235"/>
              <a:ext cx="58" cy="30"/>
            </a:xfrm>
            <a:custGeom>
              <a:avLst/>
              <a:gdLst>
                <a:gd name="T0" fmla="*/ 323 w 348"/>
                <a:gd name="T1" fmla="*/ 181 h 181"/>
                <a:gd name="T2" fmla="*/ 336 w 348"/>
                <a:gd name="T3" fmla="*/ 124 h 181"/>
                <a:gd name="T4" fmla="*/ 348 w 348"/>
                <a:gd name="T5" fmla="*/ 68 h 181"/>
                <a:gd name="T6" fmla="*/ 25 w 348"/>
                <a:gd name="T7" fmla="*/ 0 h 181"/>
                <a:gd name="T8" fmla="*/ 12 w 348"/>
                <a:gd name="T9" fmla="*/ 56 h 181"/>
                <a:gd name="T10" fmla="*/ 0 w 348"/>
                <a:gd name="T11" fmla="*/ 113 h 181"/>
                <a:gd name="T12" fmla="*/ 323 w 348"/>
                <a:gd name="T13" fmla="*/ 181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8"/>
                <a:gd name="T22" fmla="*/ 0 h 181"/>
                <a:gd name="T23" fmla="*/ 348 w 34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8" h="181">
                  <a:moveTo>
                    <a:pt x="323" y="181"/>
                  </a:moveTo>
                  <a:lnTo>
                    <a:pt x="336" y="124"/>
                  </a:lnTo>
                  <a:lnTo>
                    <a:pt x="348" y="68"/>
                  </a:lnTo>
                  <a:lnTo>
                    <a:pt x="25" y="0"/>
                  </a:lnTo>
                  <a:lnTo>
                    <a:pt x="12" y="56"/>
                  </a:lnTo>
                  <a:lnTo>
                    <a:pt x="0" y="113"/>
                  </a:lnTo>
                  <a:lnTo>
                    <a:pt x="323" y="18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9" name="Freeform 1561"/>
            <p:cNvSpPr>
              <a:spLocks/>
            </p:cNvSpPr>
            <p:nvPr/>
          </p:nvSpPr>
          <p:spPr bwMode="auto">
            <a:xfrm>
              <a:off x="620" y="2235"/>
              <a:ext cx="2" cy="10"/>
            </a:xfrm>
            <a:custGeom>
              <a:avLst/>
              <a:gdLst>
                <a:gd name="T0" fmla="*/ 0 w 13"/>
                <a:gd name="T1" fmla="*/ 57 h 57"/>
                <a:gd name="T2" fmla="*/ 13 w 13"/>
                <a:gd name="T3" fmla="*/ 1 h 57"/>
                <a:gd name="T4" fmla="*/ 0 w 13"/>
                <a:gd name="T5" fmla="*/ 0 h 57"/>
                <a:gd name="T6" fmla="*/ 0 w 13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57"/>
                <a:gd name="T14" fmla="*/ 13 w 13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57">
                  <a:moveTo>
                    <a:pt x="0" y="57"/>
                  </a:moveTo>
                  <a:lnTo>
                    <a:pt x="13" y="1"/>
                  </a:lnTo>
                  <a:lnTo>
                    <a:pt x="0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0" name="Line 1562"/>
            <p:cNvSpPr>
              <a:spLocks noChangeShapeType="1"/>
            </p:cNvSpPr>
            <p:nvPr/>
          </p:nvSpPr>
          <p:spPr bwMode="auto">
            <a:xfrm flipH="1" flipV="1">
              <a:off x="620" y="2235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1" name="Freeform 1563"/>
            <p:cNvSpPr>
              <a:spLocks/>
            </p:cNvSpPr>
            <p:nvPr/>
          </p:nvSpPr>
          <p:spPr bwMode="auto">
            <a:xfrm>
              <a:off x="564" y="2235"/>
              <a:ext cx="56" cy="19"/>
            </a:xfrm>
            <a:custGeom>
              <a:avLst/>
              <a:gdLst>
                <a:gd name="T0" fmla="*/ 334 w 334"/>
                <a:gd name="T1" fmla="*/ 118 h 118"/>
                <a:gd name="T2" fmla="*/ 334 w 334"/>
                <a:gd name="T3" fmla="*/ 60 h 118"/>
                <a:gd name="T4" fmla="*/ 334 w 334"/>
                <a:gd name="T5" fmla="*/ 3 h 118"/>
                <a:gd name="T6" fmla="*/ 0 w 334"/>
                <a:gd name="T7" fmla="*/ 0 h 118"/>
                <a:gd name="T8" fmla="*/ 0 w 334"/>
                <a:gd name="T9" fmla="*/ 58 h 118"/>
                <a:gd name="T10" fmla="*/ 0 w 334"/>
                <a:gd name="T11" fmla="*/ 116 h 118"/>
                <a:gd name="T12" fmla="*/ 334 w 334"/>
                <a:gd name="T13" fmla="*/ 118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4"/>
                <a:gd name="T22" fmla="*/ 0 h 118"/>
                <a:gd name="T23" fmla="*/ 334 w 334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4" h="118">
                  <a:moveTo>
                    <a:pt x="334" y="118"/>
                  </a:moveTo>
                  <a:lnTo>
                    <a:pt x="334" y="60"/>
                  </a:lnTo>
                  <a:lnTo>
                    <a:pt x="334" y="3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334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2" name="Freeform 1564"/>
            <p:cNvSpPr>
              <a:spLocks/>
            </p:cNvSpPr>
            <p:nvPr/>
          </p:nvSpPr>
          <p:spPr bwMode="auto">
            <a:xfrm>
              <a:off x="564" y="2235"/>
              <a:ext cx="56" cy="19"/>
            </a:xfrm>
            <a:custGeom>
              <a:avLst/>
              <a:gdLst>
                <a:gd name="T0" fmla="*/ 334 w 334"/>
                <a:gd name="T1" fmla="*/ 118 h 118"/>
                <a:gd name="T2" fmla="*/ 334 w 334"/>
                <a:gd name="T3" fmla="*/ 60 h 118"/>
                <a:gd name="T4" fmla="*/ 334 w 334"/>
                <a:gd name="T5" fmla="*/ 3 h 118"/>
                <a:gd name="T6" fmla="*/ 0 w 334"/>
                <a:gd name="T7" fmla="*/ 0 h 118"/>
                <a:gd name="T8" fmla="*/ 0 w 334"/>
                <a:gd name="T9" fmla="*/ 58 h 118"/>
                <a:gd name="T10" fmla="*/ 0 w 334"/>
                <a:gd name="T11" fmla="*/ 116 h 118"/>
                <a:gd name="T12" fmla="*/ 334 w 334"/>
                <a:gd name="T13" fmla="*/ 118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4"/>
                <a:gd name="T22" fmla="*/ 0 h 118"/>
                <a:gd name="T23" fmla="*/ 334 w 334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4" h="118">
                  <a:moveTo>
                    <a:pt x="334" y="118"/>
                  </a:moveTo>
                  <a:lnTo>
                    <a:pt x="334" y="60"/>
                  </a:lnTo>
                  <a:lnTo>
                    <a:pt x="334" y="3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334" y="1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3" name="Freeform 1565"/>
            <p:cNvSpPr>
              <a:spLocks/>
            </p:cNvSpPr>
            <p:nvPr/>
          </p:nvSpPr>
          <p:spPr bwMode="auto">
            <a:xfrm>
              <a:off x="563" y="2235"/>
              <a:ext cx="1" cy="9"/>
            </a:xfrm>
            <a:custGeom>
              <a:avLst/>
              <a:gdLst>
                <a:gd name="T0" fmla="*/ 11 w 11"/>
                <a:gd name="T1" fmla="*/ 58 h 58"/>
                <a:gd name="T2" fmla="*/ 11 w 11"/>
                <a:gd name="T3" fmla="*/ 0 h 58"/>
                <a:gd name="T4" fmla="*/ 0 w 11"/>
                <a:gd name="T5" fmla="*/ 1 h 58"/>
                <a:gd name="T6" fmla="*/ 11 w 11"/>
                <a:gd name="T7" fmla="*/ 58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58"/>
                <a:gd name="T14" fmla="*/ 11 w 11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58">
                  <a:moveTo>
                    <a:pt x="11" y="58"/>
                  </a:moveTo>
                  <a:lnTo>
                    <a:pt x="11" y="0"/>
                  </a:lnTo>
                  <a:lnTo>
                    <a:pt x="0" y="1"/>
                  </a:lnTo>
                  <a:lnTo>
                    <a:pt x="11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4" name="Line 1566"/>
            <p:cNvSpPr>
              <a:spLocks noChangeShapeType="1"/>
            </p:cNvSpPr>
            <p:nvPr/>
          </p:nvSpPr>
          <p:spPr bwMode="auto">
            <a:xfrm flipH="1">
              <a:off x="563" y="223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5" name="Freeform 1567"/>
            <p:cNvSpPr>
              <a:spLocks/>
            </p:cNvSpPr>
            <p:nvPr/>
          </p:nvSpPr>
          <p:spPr bwMode="auto">
            <a:xfrm>
              <a:off x="508" y="2235"/>
              <a:ext cx="58" cy="29"/>
            </a:xfrm>
            <a:custGeom>
              <a:avLst/>
              <a:gdLst>
                <a:gd name="T0" fmla="*/ 347 w 347"/>
                <a:gd name="T1" fmla="*/ 114 h 175"/>
                <a:gd name="T2" fmla="*/ 336 w 347"/>
                <a:gd name="T3" fmla="*/ 57 h 175"/>
                <a:gd name="T4" fmla="*/ 325 w 347"/>
                <a:gd name="T5" fmla="*/ 0 h 175"/>
                <a:gd name="T6" fmla="*/ 0 w 347"/>
                <a:gd name="T7" fmla="*/ 62 h 175"/>
                <a:gd name="T8" fmla="*/ 11 w 347"/>
                <a:gd name="T9" fmla="*/ 119 h 175"/>
                <a:gd name="T10" fmla="*/ 22 w 347"/>
                <a:gd name="T11" fmla="*/ 175 h 175"/>
                <a:gd name="T12" fmla="*/ 347 w 347"/>
                <a:gd name="T13" fmla="*/ 114 h 1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7"/>
                <a:gd name="T22" fmla="*/ 0 h 175"/>
                <a:gd name="T23" fmla="*/ 347 w 347"/>
                <a:gd name="T24" fmla="*/ 175 h 1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7" h="175">
                  <a:moveTo>
                    <a:pt x="347" y="114"/>
                  </a:moveTo>
                  <a:lnTo>
                    <a:pt x="336" y="57"/>
                  </a:lnTo>
                  <a:lnTo>
                    <a:pt x="325" y="0"/>
                  </a:lnTo>
                  <a:lnTo>
                    <a:pt x="0" y="62"/>
                  </a:lnTo>
                  <a:lnTo>
                    <a:pt x="11" y="119"/>
                  </a:lnTo>
                  <a:lnTo>
                    <a:pt x="22" y="175"/>
                  </a:lnTo>
                  <a:lnTo>
                    <a:pt x="347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6" name="Freeform 1568"/>
            <p:cNvSpPr>
              <a:spLocks/>
            </p:cNvSpPr>
            <p:nvPr/>
          </p:nvSpPr>
          <p:spPr bwMode="auto">
            <a:xfrm>
              <a:off x="508" y="2235"/>
              <a:ext cx="58" cy="29"/>
            </a:xfrm>
            <a:custGeom>
              <a:avLst/>
              <a:gdLst>
                <a:gd name="T0" fmla="*/ 347 w 347"/>
                <a:gd name="T1" fmla="*/ 114 h 175"/>
                <a:gd name="T2" fmla="*/ 336 w 347"/>
                <a:gd name="T3" fmla="*/ 57 h 175"/>
                <a:gd name="T4" fmla="*/ 325 w 347"/>
                <a:gd name="T5" fmla="*/ 0 h 175"/>
                <a:gd name="T6" fmla="*/ 0 w 347"/>
                <a:gd name="T7" fmla="*/ 62 h 175"/>
                <a:gd name="T8" fmla="*/ 11 w 347"/>
                <a:gd name="T9" fmla="*/ 119 h 175"/>
                <a:gd name="T10" fmla="*/ 22 w 347"/>
                <a:gd name="T11" fmla="*/ 175 h 175"/>
                <a:gd name="T12" fmla="*/ 347 w 347"/>
                <a:gd name="T13" fmla="*/ 114 h 1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7"/>
                <a:gd name="T22" fmla="*/ 0 h 175"/>
                <a:gd name="T23" fmla="*/ 347 w 347"/>
                <a:gd name="T24" fmla="*/ 175 h 1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7" h="175">
                  <a:moveTo>
                    <a:pt x="347" y="114"/>
                  </a:moveTo>
                  <a:lnTo>
                    <a:pt x="336" y="57"/>
                  </a:lnTo>
                  <a:lnTo>
                    <a:pt x="325" y="0"/>
                  </a:lnTo>
                  <a:lnTo>
                    <a:pt x="0" y="62"/>
                  </a:lnTo>
                  <a:lnTo>
                    <a:pt x="11" y="119"/>
                  </a:lnTo>
                  <a:lnTo>
                    <a:pt x="22" y="175"/>
                  </a:lnTo>
                  <a:lnTo>
                    <a:pt x="347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7" name="Freeform 1569"/>
            <p:cNvSpPr>
              <a:spLocks/>
            </p:cNvSpPr>
            <p:nvPr/>
          </p:nvSpPr>
          <p:spPr bwMode="auto">
            <a:xfrm>
              <a:off x="507" y="2245"/>
              <a:ext cx="3" cy="9"/>
            </a:xfrm>
            <a:custGeom>
              <a:avLst/>
              <a:gdLst>
                <a:gd name="T0" fmla="*/ 21 w 21"/>
                <a:gd name="T1" fmla="*/ 57 h 57"/>
                <a:gd name="T2" fmla="*/ 10 w 21"/>
                <a:gd name="T3" fmla="*/ 0 h 57"/>
                <a:gd name="T4" fmla="*/ 0 w 21"/>
                <a:gd name="T5" fmla="*/ 3 h 57"/>
                <a:gd name="T6" fmla="*/ 21 w 21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57"/>
                <a:gd name="T14" fmla="*/ 21 w 21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57">
                  <a:moveTo>
                    <a:pt x="21" y="57"/>
                  </a:moveTo>
                  <a:lnTo>
                    <a:pt x="10" y="0"/>
                  </a:lnTo>
                  <a:lnTo>
                    <a:pt x="0" y="3"/>
                  </a:lnTo>
                  <a:lnTo>
                    <a:pt x="21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8" name="Line 1570"/>
            <p:cNvSpPr>
              <a:spLocks noChangeShapeType="1"/>
            </p:cNvSpPr>
            <p:nvPr/>
          </p:nvSpPr>
          <p:spPr bwMode="auto">
            <a:xfrm flipH="1">
              <a:off x="507" y="224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9" name="Freeform 1571"/>
            <p:cNvSpPr>
              <a:spLocks/>
            </p:cNvSpPr>
            <p:nvPr/>
          </p:nvSpPr>
          <p:spPr bwMode="auto">
            <a:xfrm>
              <a:off x="457" y="2246"/>
              <a:ext cx="57" cy="37"/>
            </a:xfrm>
            <a:custGeom>
              <a:avLst/>
              <a:gdLst>
                <a:gd name="T0" fmla="*/ 341 w 341"/>
                <a:gd name="T1" fmla="*/ 107 h 225"/>
                <a:gd name="T2" fmla="*/ 320 w 341"/>
                <a:gd name="T3" fmla="*/ 54 h 225"/>
                <a:gd name="T4" fmla="*/ 299 w 341"/>
                <a:gd name="T5" fmla="*/ 0 h 225"/>
                <a:gd name="T6" fmla="*/ 0 w 341"/>
                <a:gd name="T7" fmla="*/ 118 h 225"/>
                <a:gd name="T8" fmla="*/ 21 w 341"/>
                <a:gd name="T9" fmla="*/ 172 h 225"/>
                <a:gd name="T10" fmla="*/ 43 w 341"/>
                <a:gd name="T11" fmla="*/ 225 h 225"/>
                <a:gd name="T12" fmla="*/ 341 w 341"/>
                <a:gd name="T13" fmla="*/ 107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1"/>
                <a:gd name="T22" fmla="*/ 0 h 225"/>
                <a:gd name="T23" fmla="*/ 341 w 341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1" h="225">
                  <a:moveTo>
                    <a:pt x="341" y="107"/>
                  </a:moveTo>
                  <a:lnTo>
                    <a:pt x="320" y="54"/>
                  </a:lnTo>
                  <a:lnTo>
                    <a:pt x="299" y="0"/>
                  </a:lnTo>
                  <a:lnTo>
                    <a:pt x="0" y="118"/>
                  </a:lnTo>
                  <a:lnTo>
                    <a:pt x="21" y="172"/>
                  </a:lnTo>
                  <a:lnTo>
                    <a:pt x="43" y="225"/>
                  </a:lnTo>
                  <a:lnTo>
                    <a:pt x="341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0" name="Freeform 1572"/>
            <p:cNvSpPr>
              <a:spLocks/>
            </p:cNvSpPr>
            <p:nvPr/>
          </p:nvSpPr>
          <p:spPr bwMode="auto">
            <a:xfrm>
              <a:off x="457" y="2246"/>
              <a:ext cx="57" cy="37"/>
            </a:xfrm>
            <a:custGeom>
              <a:avLst/>
              <a:gdLst>
                <a:gd name="T0" fmla="*/ 341 w 341"/>
                <a:gd name="T1" fmla="*/ 107 h 225"/>
                <a:gd name="T2" fmla="*/ 320 w 341"/>
                <a:gd name="T3" fmla="*/ 54 h 225"/>
                <a:gd name="T4" fmla="*/ 299 w 341"/>
                <a:gd name="T5" fmla="*/ 0 h 225"/>
                <a:gd name="T6" fmla="*/ 0 w 341"/>
                <a:gd name="T7" fmla="*/ 118 h 225"/>
                <a:gd name="T8" fmla="*/ 21 w 341"/>
                <a:gd name="T9" fmla="*/ 172 h 225"/>
                <a:gd name="T10" fmla="*/ 43 w 341"/>
                <a:gd name="T11" fmla="*/ 225 h 225"/>
                <a:gd name="T12" fmla="*/ 341 w 341"/>
                <a:gd name="T13" fmla="*/ 107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1"/>
                <a:gd name="T22" fmla="*/ 0 h 225"/>
                <a:gd name="T23" fmla="*/ 341 w 341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1" h="225">
                  <a:moveTo>
                    <a:pt x="341" y="107"/>
                  </a:moveTo>
                  <a:lnTo>
                    <a:pt x="320" y="54"/>
                  </a:lnTo>
                  <a:lnTo>
                    <a:pt x="299" y="0"/>
                  </a:lnTo>
                  <a:lnTo>
                    <a:pt x="0" y="118"/>
                  </a:lnTo>
                  <a:lnTo>
                    <a:pt x="21" y="172"/>
                  </a:lnTo>
                  <a:lnTo>
                    <a:pt x="43" y="225"/>
                  </a:lnTo>
                  <a:lnTo>
                    <a:pt x="341" y="10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1" name="Freeform 1573"/>
            <p:cNvSpPr>
              <a:spLocks/>
            </p:cNvSpPr>
            <p:nvPr/>
          </p:nvSpPr>
          <p:spPr bwMode="auto">
            <a:xfrm>
              <a:off x="455" y="2265"/>
              <a:ext cx="5" cy="9"/>
            </a:xfrm>
            <a:custGeom>
              <a:avLst/>
              <a:gdLst>
                <a:gd name="T0" fmla="*/ 30 w 30"/>
                <a:gd name="T1" fmla="*/ 54 h 54"/>
                <a:gd name="T2" fmla="*/ 9 w 30"/>
                <a:gd name="T3" fmla="*/ 0 h 54"/>
                <a:gd name="T4" fmla="*/ 0 w 30"/>
                <a:gd name="T5" fmla="*/ 5 h 54"/>
                <a:gd name="T6" fmla="*/ 30 w 30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54"/>
                <a:gd name="T14" fmla="*/ 30 w 30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54">
                  <a:moveTo>
                    <a:pt x="30" y="54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2" name="Line 1574"/>
            <p:cNvSpPr>
              <a:spLocks noChangeShapeType="1"/>
            </p:cNvSpPr>
            <p:nvPr/>
          </p:nvSpPr>
          <p:spPr bwMode="auto">
            <a:xfrm flipH="1">
              <a:off x="455" y="2265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3" name="Freeform 1575"/>
            <p:cNvSpPr>
              <a:spLocks/>
            </p:cNvSpPr>
            <p:nvPr/>
          </p:nvSpPr>
          <p:spPr bwMode="auto">
            <a:xfrm>
              <a:off x="412" y="2266"/>
              <a:ext cx="53" cy="43"/>
            </a:xfrm>
            <a:custGeom>
              <a:avLst/>
              <a:gdLst>
                <a:gd name="T0" fmla="*/ 322 w 322"/>
                <a:gd name="T1" fmla="*/ 98 h 258"/>
                <a:gd name="T2" fmla="*/ 292 w 322"/>
                <a:gd name="T3" fmla="*/ 49 h 258"/>
                <a:gd name="T4" fmla="*/ 262 w 322"/>
                <a:gd name="T5" fmla="*/ 0 h 258"/>
                <a:gd name="T6" fmla="*/ 0 w 322"/>
                <a:gd name="T7" fmla="*/ 160 h 258"/>
                <a:gd name="T8" fmla="*/ 31 w 322"/>
                <a:gd name="T9" fmla="*/ 209 h 258"/>
                <a:gd name="T10" fmla="*/ 61 w 322"/>
                <a:gd name="T11" fmla="*/ 258 h 258"/>
                <a:gd name="T12" fmla="*/ 322 w 322"/>
                <a:gd name="T13" fmla="*/ 98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2"/>
                <a:gd name="T22" fmla="*/ 0 h 258"/>
                <a:gd name="T23" fmla="*/ 322 w 322"/>
                <a:gd name="T24" fmla="*/ 258 h 2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2" h="258">
                  <a:moveTo>
                    <a:pt x="322" y="98"/>
                  </a:moveTo>
                  <a:lnTo>
                    <a:pt x="292" y="49"/>
                  </a:lnTo>
                  <a:lnTo>
                    <a:pt x="262" y="0"/>
                  </a:lnTo>
                  <a:lnTo>
                    <a:pt x="0" y="160"/>
                  </a:lnTo>
                  <a:lnTo>
                    <a:pt x="31" y="209"/>
                  </a:lnTo>
                  <a:lnTo>
                    <a:pt x="61" y="258"/>
                  </a:lnTo>
                  <a:lnTo>
                    <a:pt x="322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4" name="Freeform 1576"/>
            <p:cNvSpPr>
              <a:spLocks/>
            </p:cNvSpPr>
            <p:nvPr/>
          </p:nvSpPr>
          <p:spPr bwMode="auto">
            <a:xfrm>
              <a:off x="412" y="2266"/>
              <a:ext cx="53" cy="43"/>
            </a:xfrm>
            <a:custGeom>
              <a:avLst/>
              <a:gdLst>
                <a:gd name="T0" fmla="*/ 322 w 322"/>
                <a:gd name="T1" fmla="*/ 98 h 258"/>
                <a:gd name="T2" fmla="*/ 292 w 322"/>
                <a:gd name="T3" fmla="*/ 49 h 258"/>
                <a:gd name="T4" fmla="*/ 262 w 322"/>
                <a:gd name="T5" fmla="*/ 0 h 258"/>
                <a:gd name="T6" fmla="*/ 0 w 322"/>
                <a:gd name="T7" fmla="*/ 160 h 258"/>
                <a:gd name="T8" fmla="*/ 31 w 322"/>
                <a:gd name="T9" fmla="*/ 209 h 258"/>
                <a:gd name="T10" fmla="*/ 61 w 322"/>
                <a:gd name="T11" fmla="*/ 258 h 258"/>
                <a:gd name="T12" fmla="*/ 322 w 322"/>
                <a:gd name="T13" fmla="*/ 98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2"/>
                <a:gd name="T22" fmla="*/ 0 h 258"/>
                <a:gd name="T23" fmla="*/ 322 w 322"/>
                <a:gd name="T24" fmla="*/ 258 h 2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2" h="258">
                  <a:moveTo>
                    <a:pt x="322" y="98"/>
                  </a:moveTo>
                  <a:lnTo>
                    <a:pt x="292" y="49"/>
                  </a:lnTo>
                  <a:lnTo>
                    <a:pt x="262" y="0"/>
                  </a:lnTo>
                  <a:lnTo>
                    <a:pt x="0" y="160"/>
                  </a:lnTo>
                  <a:lnTo>
                    <a:pt x="31" y="209"/>
                  </a:lnTo>
                  <a:lnTo>
                    <a:pt x="61" y="258"/>
                  </a:lnTo>
                  <a:lnTo>
                    <a:pt x="322" y="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5" name="Freeform 1577"/>
            <p:cNvSpPr>
              <a:spLocks/>
            </p:cNvSpPr>
            <p:nvPr/>
          </p:nvSpPr>
          <p:spPr bwMode="auto">
            <a:xfrm>
              <a:off x="410" y="2293"/>
              <a:ext cx="7" cy="8"/>
            </a:xfrm>
            <a:custGeom>
              <a:avLst/>
              <a:gdLst>
                <a:gd name="T0" fmla="*/ 38 w 38"/>
                <a:gd name="T1" fmla="*/ 49 h 49"/>
                <a:gd name="T2" fmla="*/ 7 w 38"/>
                <a:gd name="T3" fmla="*/ 0 h 49"/>
                <a:gd name="T4" fmla="*/ 0 w 38"/>
                <a:gd name="T5" fmla="*/ 4 h 49"/>
                <a:gd name="T6" fmla="*/ 38 w 38"/>
                <a:gd name="T7" fmla="*/ 49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49"/>
                <a:gd name="T14" fmla="*/ 38 w 38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49">
                  <a:moveTo>
                    <a:pt x="38" y="49"/>
                  </a:moveTo>
                  <a:lnTo>
                    <a:pt x="7" y="0"/>
                  </a:lnTo>
                  <a:lnTo>
                    <a:pt x="0" y="4"/>
                  </a:lnTo>
                  <a:lnTo>
                    <a:pt x="38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6" name="Line 1578"/>
            <p:cNvSpPr>
              <a:spLocks noChangeShapeType="1"/>
            </p:cNvSpPr>
            <p:nvPr/>
          </p:nvSpPr>
          <p:spPr bwMode="auto">
            <a:xfrm flipH="1">
              <a:off x="410" y="2293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7" name="Freeform 1579"/>
            <p:cNvSpPr>
              <a:spLocks/>
            </p:cNvSpPr>
            <p:nvPr/>
          </p:nvSpPr>
          <p:spPr bwMode="auto">
            <a:xfrm>
              <a:off x="373" y="2293"/>
              <a:ext cx="50" cy="47"/>
            </a:xfrm>
            <a:custGeom>
              <a:avLst/>
              <a:gdLst>
                <a:gd name="T0" fmla="*/ 298 w 298"/>
                <a:gd name="T1" fmla="*/ 89 h 280"/>
                <a:gd name="T2" fmla="*/ 261 w 298"/>
                <a:gd name="T3" fmla="*/ 45 h 280"/>
                <a:gd name="T4" fmla="*/ 223 w 298"/>
                <a:gd name="T5" fmla="*/ 0 h 280"/>
                <a:gd name="T6" fmla="*/ 0 w 298"/>
                <a:gd name="T7" fmla="*/ 191 h 280"/>
                <a:gd name="T8" fmla="*/ 38 w 298"/>
                <a:gd name="T9" fmla="*/ 235 h 280"/>
                <a:gd name="T10" fmla="*/ 76 w 298"/>
                <a:gd name="T11" fmla="*/ 280 h 280"/>
                <a:gd name="T12" fmla="*/ 298 w 298"/>
                <a:gd name="T13" fmla="*/ 89 h 2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8"/>
                <a:gd name="T22" fmla="*/ 0 h 280"/>
                <a:gd name="T23" fmla="*/ 298 w 298"/>
                <a:gd name="T24" fmla="*/ 280 h 2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8" h="280">
                  <a:moveTo>
                    <a:pt x="298" y="89"/>
                  </a:moveTo>
                  <a:lnTo>
                    <a:pt x="261" y="45"/>
                  </a:lnTo>
                  <a:lnTo>
                    <a:pt x="223" y="0"/>
                  </a:lnTo>
                  <a:lnTo>
                    <a:pt x="0" y="191"/>
                  </a:lnTo>
                  <a:lnTo>
                    <a:pt x="38" y="235"/>
                  </a:lnTo>
                  <a:lnTo>
                    <a:pt x="76" y="280"/>
                  </a:lnTo>
                  <a:lnTo>
                    <a:pt x="298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8" name="Freeform 1580"/>
            <p:cNvSpPr>
              <a:spLocks/>
            </p:cNvSpPr>
            <p:nvPr/>
          </p:nvSpPr>
          <p:spPr bwMode="auto">
            <a:xfrm>
              <a:off x="373" y="2293"/>
              <a:ext cx="50" cy="47"/>
            </a:xfrm>
            <a:custGeom>
              <a:avLst/>
              <a:gdLst>
                <a:gd name="T0" fmla="*/ 298 w 298"/>
                <a:gd name="T1" fmla="*/ 89 h 280"/>
                <a:gd name="T2" fmla="*/ 261 w 298"/>
                <a:gd name="T3" fmla="*/ 45 h 280"/>
                <a:gd name="T4" fmla="*/ 223 w 298"/>
                <a:gd name="T5" fmla="*/ 0 h 280"/>
                <a:gd name="T6" fmla="*/ 0 w 298"/>
                <a:gd name="T7" fmla="*/ 191 h 280"/>
                <a:gd name="T8" fmla="*/ 38 w 298"/>
                <a:gd name="T9" fmla="*/ 235 h 280"/>
                <a:gd name="T10" fmla="*/ 76 w 298"/>
                <a:gd name="T11" fmla="*/ 280 h 280"/>
                <a:gd name="T12" fmla="*/ 298 w 298"/>
                <a:gd name="T13" fmla="*/ 89 h 2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8"/>
                <a:gd name="T22" fmla="*/ 0 h 280"/>
                <a:gd name="T23" fmla="*/ 298 w 298"/>
                <a:gd name="T24" fmla="*/ 280 h 2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8" h="280">
                  <a:moveTo>
                    <a:pt x="298" y="89"/>
                  </a:moveTo>
                  <a:lnTo>
                    <a:pt x="261" y="45"/>
                  </a:lnTo>
                  <a:lnTo>
                    <a:pt x="223" y="0"/>
                  </a:lnTo>
                  <a:lnTo>
                    <a:pt x="0" y="191"/>
                  </a:lnTo>
                  <a:lnTo>
                    <a:pt x="38" y="235"/>
                  </a:lnTo>
                  <a:lnTo>
                    <a:pt x="76" y="280"/>
                  </a:lnTo>
                  <a:lnTo>
                    <a:pt x="298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9" name="Freeform 1581"/>
            <p:cNvSpPr>
              <a:spLocks/>
            </p:cNvSpPr>
            <p:nvPr/>
          </p:nvSpPr>
          <p:spPr bwMode="auto">
            <a:xfrm>
              <a:off x="372" y="2325"/>
              <a:ext cx="8" cy="8"/>
            </a:xfrm>
            <a:custGeom>
              <a:avLst/>
              <a:gdLst>
                <a:gd name="T0" fmla="*/ 46 w 46"/>
                <a:gd name="T1" fmla="*/ 44 h 44"/>
                <a:gd name="T2" fmla="*/ 8 w 46"/>
                <a:gd name="T3" fmla="*/ 0 h 44"/>
                <a:gd name="T4" fmla="*/ 0 w 46"/>
                <a:gd name="T5" fmla="*/ 9 h 44"/>
                <a:gd name="T6" fmla="*/ 46 w 46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46" y="44"/>
                  </a:moveTo>
                  <a:lnTo>
                    <a:pt x="8" y="0"/>
                  </a:lnTo>
                  <a:lnTo>
                    <a:pt x="0" y="9"/>
                  </a:lnTo>
                  <a:lnTo>
                    <a:pt x="4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0" name="Line 1582"/>
            <p:cNvSpPr>
              <a:spLocks noChangeShapeType="1"/>
            </p:cNvSpPr>
            <p:nvPr/>
          </p:nvSpPr>
          <p:spPr bwMode="auto">
            <a:xfrm flipH="1">
              <a:off x="372" y="232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1" name="Freeform 1583"/>
            <p:cNvSpPr>
              <a:spLocks/>
            </p:cNvSpPr>
            <p:nvPr/>
          </p:nvSpPr>
          <p:spPr bwMode="auto">
            <a:xfrm>
              <a:off x="315" y="2327"/>
              <a:ext cx="72" cy="84"/>
            </a:xfrm>
            <a:custGeom>
              <a:avLst/>
              <a:gdLst>
                <a:gd name="T0" fmla="*/ 432 w 432"/>
                <a:gd name="T1" fmla="*/ 71 h 509"/>
                <a:gd name="T2" fmla="*/ 387 w 432"/>
                <a:gd name="T3" fmla="*/ 35 h 509"/>
                <a:gd name="T4" fmla="*/ 341 w 432"/>
                <a:gd name="T5" fmla="*/ 0 h 509"/>
                <a:gd name="T6" fmla="*/ 0 w 432"/>
                <a:gd name="T7" fmla="*/ 437 h 509"/>
                <a:gd name="T8" fmla="*/ 46 w 432"/>
                <a:gd name="T9" fmla="*/ 473 h 509"/>
                <a:gd name="T10" fmla="*/ 91 w 432"/>
                <a:gd name="T11" fmla="*/ 509 h 509"/>
                <a:gd name="T12" fmla="*/ 432 w 432"/>
                <a:gd name="T13" fmla="*/ 71 h 5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2"/>
                <a:gd name="T22" fmla="*/ 0 h 509"/>
                <a:gd name="T23" fmla="*/ 432 w 432"/>
                <a:gd name="T24" fmla="*/ 509 h 5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2" h="509">
                  <a:moveTo>
                    <a:pt x="432" y="71"/>
                  </a:moveTo>
                  <a:lnTo>
                    <a:pt x="387" y="35"/>
                  </a:lnTo>
                  <a:lnTo>
                    <a:pt x="341" y="0"/>
                  </a:lnTo>
                  <a:lnTo>
                    <a:pt x="0" y="437"/>
                  </a:lnTo>
                  <a:lnTo>
                    <a:pt x="46" y="473"/>
                  </a:lnTo>
                  <a:lnTo>
                    <a:pt x="91" y="509"/>
                  </a:lnTo>
                  <a:lnTo>
                    <a:pt x="432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2" name="Freeform 1584"/>
            <p:cNvSpPr>
              <a:spLocks/>
            </p:cNvSpPr>
            <p:nvPr/>
          </p:nvSpPr>
          <p:spPr bwMode="auto">
            <a:xfrm>
              <a:off x="315" y="2327"/>
              <a:ext cx="72" cy="84"/>
            </a:xfrm>
            <a:custGeom>
              <a:avLst/>
              <a:gdLst>
                <a:gd name="T0" fmla="*/ 432 w 432"/>
                <a:gd name="T1" fmla="*/ 71 h 509"/>
                <a:gd name="T2" fmla="*/ 387 w 432"/>
                <a:gd name="T3" fmla="*/ 35 h 509"/>
                <a:gd name="T4" fmla="*/ 341 w 432"/>
                <a:gd name="T5" fmla="*/ 0 h 509"/>
                <a:gd name="T6" fmla="*/ 0 w 432"/>
                <a:gd name="T7" fmla="*/ 437 h 509"/>
                <a:gd name="T8" fmla="*/ 46 w 432"/>
                <a:gd name="T9" fmla="*/ 473 h 509"/>
                <a:gd name="T10" fmla="*/ 91 w 432"/>
                <a:gd name="T11" fmla="*/ 509 h 509"/>
                <a:gd name="T12" fmla="*/ 432 w 432"/>
                <a:gd name="T13" fmla="*/ 71 h 5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2"/>
                <a:gd name="T22" fmla="*/ 0 h 509"/>
                <a:gd name="T23" fmla="*/ 432 w 432"/>
                <a:gd name="T24" fmla="*/ 509 h 5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2" h="509">
                  <a:moveTo>
                    <a:pt x="432" y="71"/>
                  </a:moveTo>
                  <a:lnTo>
                    <a:pt x="387" y="35"/>
                  </a:lnTo>
                  <a:lnTo>
                    <a:pt x="341" y="0"/>
                  </a:lnTo>
                  <a:lnTo>
                    <a:pt x="0" y="437"/>
                  </a:lnTo>
                  <a:lnTo>
                    <a:pt x="46" y="473"/>
                  </a:lnTo>
                  <a:lnTo>
                    <a:pt x="91" y="509"/>
                  </a:lnTo>
                  <a:lnTo>
                    <a:pt x="432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3" name="Freeform 1585"/>
            <p:cNvSpPr>
              <a:spLocks/>
            </p:cNvSpPr>
            <p:nvPr/>
          </p:nvSpPr>
          <p:spPr bwMode="auto">
            <a:xfrm>
              <a:off x="314" y="2400"/>
              <a:ext cx="9" cy="5"/>
            </a:xfrm>
            <a:custGeom>
              <a:avLst/>
              <a:gdLst>
                <a:gd name="T0" fmla="*/ 53 w 53"/>
                <a:gd name="T1" fmla="*/ 36 h 36"/>
                <a:gd name="T2" fmla="*/ 7 w 53"/>
                <a:gd name="T3" fmla="*/ 0 h 36"/>
                <a:gd name="T4" fmla="*/ 4 w 53"/>
                <a:gd name="T5" fmla="*/ 6 h 36"/>
                <a:gd name="T6" fmla="*/ 0 w 53"/>
                <a:gd name="T7" fmla="*/ 11 h 36"/>
                <a:gd name="T8" fmla="*/ 53 w 53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36"/>
                <a:gd name="T17" fmla="*/ 53 w 5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36">
                  <a:moveTo>
                    <a:pt x="53" y="36"/>
                  </a:moveTo>
                  <a:lnTo>
                    <a:pt x="7" y="0"/>
                  </a:lnTo>
                  <a:lnTo>
                    <a:pt x="4" y="6"/>
                  </a:lnTo>
                  <a:lnTo>
                    <a:pt x="0" y="11"/>
                  </a:lnTo>
                  <a:lnTo>
                    <a:pt x="5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4" name="Freeform 1586"/>
            <p:cNvSpPr>
              <a:spLocks/>
            </p:cNvSpPr>
            <p:nvPr/>
          </p:nvSpPr>
          <p:spPr bwMode="auto">
            <a:xfrm>
              <a:off x="314" y="2400"/>
              <a:ext cx="1" cy="1"/>
            </a:xfrm>
            <a:custGeom>
              <a:avLst/>
              <a:gdLst>
                <a:gd name="T0" fmla="*/ 7 w 7"/>
                <a:gd name="T1" fmla="*/ 0 h 11"/>
                <a:gd name="T2" fmla="*/ 4 w 7"/>
                <a:gd name="T3" fmla="*/ 6 h 11"/>
                <a:gd name="T4" fmla="*/ 0 w 7"/>
                <a:gd name="T5" fmla="*/ 11 h 11"/>
                <a:gd name="T6" fmla="*/ 0 60000 65536"/>
                <a:gd name="T7" fmla="*/ 0 60000 65536"/>
                <a:gd name="T8" fmla="*/ 0 60000 65536"/>
                <a:gd name="T9" fmla="*/ 0 w 7"/>
                <a:gd name="T10" fmla="*/ 0 h 11"/>
                <a:gd name="T11" fmla="*/ 7 w 7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11">
                  <a:moveTo>
                    <a:pt x="7" y="0"/>
                  </a:moveTo>
                  <a:lnTo>
                    <a:pt x="4" y="6"/>
                  </a:lnTo>
                  <a:lnTo>
                    <a:pt x="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5" name="Freeform 1587"/>
            <p:cNvSpPr>
              <a:spLocks/>
            </p:cNvSpPr>
            <p:nvPr/>
          </p:nvSpPr>
          <p:spPr bwMode="auto">
            <a:xfrm>
              <a:off x="277" y="2401"/>
              <a:ext cx="55" cy="89"/>
            </a:xfrm>
            <a:custGeom>
              <a:avLst/>
              <a:gdLst>
                <a:gd name="T0" fmla="*/ 330 w 330"/>
                <a:gd name="T1" fmla="*/ 49 h 532"/>
                <a:gd name="T2" fmla="*/ 278 w 330"/>
                <a:gd name="T3" fmla="*/ 25 h 532"/>
                <a:gd name="T4" fmla="*/ 225 w 330"/>
                <a:gd name="T5" fmla="*/ 0 h 532"/>
                <a:gd name="T6" fmla="*/ 0 w 330"/>
                <a:gd name="T7" fmla="*/ 483 h 532"/>
                <a:gd name="T8" fmla="*/ 53 w 330"/>
                <a:gd name="T9" fmla="*/ 507 h 532"/>
                <a:gd name="T10" fmla="*/ 105 w 330"/>
                <a:gd name="T11" fmla="*/ 532 h 532"/>
                <a:gd name="T12" fmla="*/ 330 w 330"/>
                <a:gd name="T13" fmla="*/ 49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532"/>
                <a:gd name="T23" fmla="*/ 330 w 330"/>
                <a:gd name="T24" fmla="*/ 532 h 5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532">
                  <a:moveTo>
                    <a:pt x="330" y="49"/>
                  </a:moveTo>
                  <a:lnTo>
                    <a:pt x="278" y="25"/>
                  </a:lnTo>
                  <a:lnTo>
                    <a:pt x="225" y="0"/>
                  </a:lnTo>
                  <a:lnTo>
                    <a:pt x="0" y="483"/>
                  </a:lnTo>
                  <a:lnTo>
                    <a:pt x="53" y="507"/>
                  </a:lnTo>
                  <a:lnTo>
                    <a:pt x="105" y="532"/>
                  </a:lnTo>
                  <a:lnTo>
                    <a:pt x="33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6" name="Freeform 1588"/>
            <p:cNvSpPr>
              <a:spLocks/>
            </p:cNvSpPr>
            <p:nvPr/>
          </p:nvSpPr>
          <p:spPr bwMode="auto">
            <a:xfrm>
              <a:off x="277" y="2401"/>
              <a:ext cx="55" cy="89"/>
            </a:xfrm>
            <a:custGeom>
              <a:avLst/>
              <a:gdLst>
                <a:gd name="T0" fmla="*/ 330 w 330"/>
                <a:gd name="T1" fmla="*/ 49 h 532"/>
                <a:gd name="T2" fmla="*/ 278 w 330"/>
                <a:gd name="T3" fmla="*/ 25 h 532"/>
                <a:gd name="T4" fmla="*/ 225 w 330"/>
                <a:gd name="T5" fmla="*/ 0 h 532"/>
                <a:gd name="T6" fmla="*/ 0 w 330"/>
                <a:gd name="T7" fmla="*/ 483 h 532"/>
                <a:gd name="T8" fmla="*/ 53 w 330"/>
                <a:gd name="T9" fmla="*/ 507 h 532"/>
                <a:gd name="T10" fmla="*/ 105 w 330"/>
                <a:gd name="T11" fmla="*/ 532 h 532"/>
                <a:gd name="T12" fmla="*/ 330 w 330"/>
                <a:gd name="T13" fmla="*/ 49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532"/>
                <a:gd name="T23" fmla="*/ 330 w 330"/>
                <a:gd name="T24" fmla="*/ 532 h 5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532">
                  <a:moveTo>
                    <a:pt x="330" y="49"/>
                  </a:moveTo>
                  <a:lnTo>
                    <a:pt x="278" y="25"/>
                  </a:lnTo>
                  <a:lnTo>
                    <a:pt x="225" y="0"/>
                  </a:lnTo>
                  <a:lnTo>
                    <a:pt x="0" y="483"/>
                  </a:lnTo>
                  <a:lnTo>
                    <a:pt x="53" y="507"/>
                  </a:lnTo>
                  <a:lnTo>
                    <a:pt x="105" y="532"/>
                  </a:lnTo>
                  <a:lnTo>
                    <a:pt x="330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7" name="Freeform 1589"/>
            <p:cNvSpPr>
              <a:spLocks/>
            </p:cNvSpPr>
            <p:nvPr/>
          </p:nvSpPr>
          <p:spPr bwMode="auto">
            <a:xfrm>
              <a:off x="276" y="2482"/>
              <a:ext cx="9" cy="4"/>
            </a:xfrm>
            <a:custGeom>
              <a:avLst/>
              <a:gdLst>
                <a:gd name="T0" fmla="*/ 56 w 56"/>
                <a:gd name="T1" fmla="*/ 24 h 24"/>
                <a:gd name="T2" fmla="*/ 3 w 56"/>
                <a:gd name="T3" fmla="*/ 0 h 24"/>
                <a:gd name="T4" fmla="*/ 0 w 56"/>
                <a:gd name="T5" fmla="*/ 10 h 24"/>
                <a:gd name="T6" fmla="*/ 56 w 5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4"/>
                <a:gd name="T14" fmla="*/ 56 w 5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4">
                  <a:moveTo>
                    <a:pt x="56" y="24"/>
                  </a:moveTo>
                  <a:lnTo>
                    <a:pt x="3" y="0"/>
                  </a:lnTo>
                  <a:lnTo>
                    <a:pt x="0" y="10"/>
                  </a:lnTo>
                  <a:lnTo>
                    <a:pt x="56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8" name="Line 1590"/>
            <p:cNvSpPr>
              <a:spLocks noChangeShapeType="1"/>
            </p:cNvSpPr>
            <p:nvPr/>
          </p:nvSpPr>
          <p:spPr bwMode="auto">
            <a:xfrm flipH="1">
              <a:off x="276" y="248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9" name="Freeform 1591"/>
            <p:cNvSpPr>
              <a:spLocks/>
            </p:cNvSpPr>
            <p:nvPr/>
          </p:nvSpPr>
          <p:spPr bwMode="auto">
            <a:xfrm>
              <a:off x="254" y="2483"/>
              <a:ext cx="41" cy="90"/>
            </a:xfrm>
            <a:custGeom>
              <a:avLst/>
              <a:gdLst>
                <a:gd name="T0" fmla="*/ 241 w 241"/>
                <a:gd name="T1" fmla="*/ 29 h 534"/>
                <a:gd name="T2" fmla="*/ 186 w 241"/>
                <a:gd name="T3" fmla="*/ 14 h 534"/>
                <a:gd name="T4" fmla="*/ 130 w 241"/>
                <a:gd name="T5" fmla="*/ 0 h 534"/>
                <a:gd name="T6" fmla="*/ 0 w 241"/>
                <a:gd name="T7" fmla="*/ 505 h 534"/>
                <a:gd name="T8" fmla="*/ 55 w 241"/>
                <a:gd name="T9" fmla="*/ 520 h 534"/>
                <a:gd name="T10" fmla="*/ 111 w 241"/>
                <a:gd name="T11" fmla="*/ 534 h 534"/>
                <a:gd name="T12" fmla="*/ 241 w 241"/>
                <a:gd name="T13" fmla="*/ 29 h 5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1"/>
                <a:gd name="T22" fmla="*/ 0 h 534"/>
                <a:gd name="T23" fmla="*/ 241 w 241"/>
                <a:gd name="T24" fmla="*/ 534 h 5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1" h="534">
                  <a:moveTo>
                    <a:pt x="241" y="29"/>
                  </a:moveTo>
                  <a:lnTo>
                    <a:pt x="186" y="14"/>
                  </a:lnTo>
                  <a:lnTo>
                    <a:pt x="130" y="0"/>
                  </a:lnTo>
                  <a:lnTo>
                    <a:pt x="0" y="505"/>
                  </a:lnTo>
                  <a:lnTo>
                    <a:pt x="55" y="520"/>
                  </a:lnTo>
                  <a:lnTo>
                    <a:pt x="111" y="534"/>
                  </a:lnTo>
                  <a:lnTo>
                    <a:pt x="241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0" name="Freeform 1592"/>
            <p:cNvSpPr>
              <a:spLocks/>
            </p:cNvSpPr>
            <p:nvPr/>
          </p:nvSpPr>
          <p:spPr bwMode="auto">
            <a:xfrm>
              <a:off x="254" y="2483"/>
              <a:ext cx="41" cy="90"/>
            </a:xfrm>
            <a:custGeom>
              <a:avLst/>
              <a:gdLst>
                <a:gd name="T0" fmla="*/ 241 w 241"/>
                <a:gd name="T1" fmla="*/ 29 h 534"/>
                <a:gd name="T2" fmla="*/ 186 w 241"/>
                <a:gd name="T3" fmla="*/ 14 h 534"/>
                <a:gd name="T4" fmla="*/ 130 w 241"/>
                <a:gd name="T5" fmla="*/ 0 h 534"/>
                <a:gd name="T6" fmla="*/ 0 w 241"/>
                <a:gd name="T7" fmla="*/ 505 h 534"/>
                <a:gd name="T8" fmla="*/ 55 w 241"/>
                <a:gd name="T9" fmla="*/ 520 h 534"/>
                <a:gd name="T10" fmla="*/ 111 w 241"/>
                <a:gd name="T11" fmla="*/ 534 h 534"/>
                <a:gd name="T12" fmla="*/ 241 w 241"/>
                <a:gd name="T13" fmla="*/ 29 h 5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1"/>
                <a:gd name="T22" fmla="*/ 0 h 534"/>
                <a:gd name="T23" fmla="*/ 241 w 241"/>
                <a:gd name="T24" fmla="*/ 534 h 5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1" h="534">
                  <a:moveTo>
                    <a:pt x="241" y="29"/>
                  </a:moveTo>
                  <a:lnTo>
                    <a:pt x="186" y="14"/>
                  </a:lnTo>
                  <a:lnTo>
                    <a:pt x="130" y="0"/>
                  </a:lnTo>
                  <a:lnTo>
                    <a:pt x="0" y="505"/>
                  </a:lnTo>
                  <a:lnTo>
                    <a:pt x="55" y="520"/>
                  </a:lnTo>
                  <a:lnTo>
                    <a:pt x="111" y="534"/>
                  </a:lnTo>
                  <a:lnTo>
                    <a:pt x="241" y="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1" name="Freeform 1593"/>
            <p:cNvSpPr>
              <a:spLocks/>
            </p:cNvSpPr>
            <p:nvPr/>
          </p:nvSpPr>
          <p:spPr bwMode="auto">
            <a:xfrm>
              <a:off x="254" y="2568"/>
              <a:ext cx="10" cy="2"/>
            </a:xfrm>
            <a:custGeom>
              <a:avLst/>
              <a:gdLst>
                <a:gd name="T0" fmla="*/ 58 w 58"/>
                <a:gd name="T1" fmla="*/ 15 h 15"/>
                <a:gd name="T2" fmla="*/ 3 w 58"/>
                <a:gd name="T3" fmla="*/ 0 h 15"/>
                <a:gd name="T4" fmla="*/ 0 w 58"/>
                <a:gd name="T5" fmla="*/ 10 h 15"/>
                <a:gd name="T6" fmla="*/ 58 w 58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5"/>
                <a:gd name="T14" fmla="*/ 58 w 58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5">
                  <a:moveTo>
                    <a:pt x="58" y="15"/>
                  </a:moveTo>
                  <a:lnTo>
                    <a:pt x="3" y="0"/>
                  </a:lnTo>
                  <a:lnTo>
                    <a:pt x="0" y="10"/>
                  </a:lnTo>
                  <a:lnTo>
                    <a:pt x="5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2" name="Line 1594"/>
            <p:cNvSpPr>
              <a:spLocks noChangeShapeType="1"/>
            </p:cNvSpPr>
            <p:nvPr/>
          </p:nvSpPr>
          <p:spPr bwMode="auto">
            <a:xfrm flipH="1">
              <a:off x="254" y="256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3" name="Freeform 1595"/>
            <p:cNvSpPr>
              <a:spLocks/>
            </p:cNvSpPr>
            <p:nvPr/>
          </p:nvSpPr>
          <p:spPr bwMode="auto">
            <a:xfrm>
              <a:off x="246" y="2569"/>
              <a:ext cx="27" cy="88"/>
            </a:xfrm>
            <a:custGeom>
              <a:avLst/>
              <a:gdLst>
                <a:gd name="T0" fmla="*/ 160 w 160"/>
                <a:gd name="T1" fmla="*/ 9 h 527"/>
                <a:gd name="T2" fmla="*/ 102 w 160"/>
                <a:gd name="T3" fmla="*/ 5 h 527"/>
                <a:gd name="T4" fmla="*/ 44 w 160"/>
                <a:gd name="T5" fmla="*/ 0 h 527"/>
                <a:gd name="T6" fmla="*/ 0 w 160"/>
                <a:gd name="T7" fmla="*/ 518 h 527"/>
                <a:gd name="T8" fmla="*/ 58 w 160"/>
                <a:gd name="T9" fmla="*/ 523 h 527"/>
                <a:gd name="T10" fmla="*/ 116 w 160"/>
                <a:gd name="T11" fmla="*/ 527 h 527"/>
                <a:gd name="T12" fmla="*/ 160 w 160"/>
                <a:gd name="T13" fmla="*/ 9 h 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527"/>
                <a:gd name="T23" fmla="*/ 160 w 160"/>
                <a:gd name="T24" fmla="*/ 527 h 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527">
                  <a:moveTo>
                    <a:pt x="160" y="9"/>
                  </a:moveTo>
                  <a:lnTo>
                    <a:pt x="102" y="5"/>
                  </a:lnTo>
                  <a:lnTo>
                    <a:pt x="44" y="0"/>
                  </a:lnTo>
                  <a:lnTo>
                    <a:pt x="0" y="518"/>
                  </a:lnTo>
                  <a:lnTo>
                    <a:pt x="58" y="523"/>
                  </a:lnTo>
                  <a:lnTo>
                    <a:pt x="116" y="527"/>
                  </a:lnTo>
                  <a:lnTo>
                    <a:pt x="16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4" name="Freeform 1596"/>
            <p:cNvSpPr>
              <a:spLocks/>
            </p:cNvSpPr>
            <p:nvPr/>
          </p:nvSpPr>
          <p:spPr bwMode="auto">
            <a:xfrm>
              <a:off x="246" y="2569"/>
              <a:ext cx="27" cy="88"/>
            </a:xfrm>
            <a:custGeom>
              <a:avLst/>
              <a:gdLst>
                <a:gd name="T0" fmla="*/ 160 w 160"/>
                <a:gd name="T1" fmla="*/ 9 h 527"/>
                <a:gd name="T2" fmla="*/ 102 w 160"/>
                <a:gd name="T3" fmla="*/ 5 h 527"/>
                <a:gd name="T4" fmla="*/ 44 w 160"/>
                <a:gd name="T5" fmla="*/ 0 h 527"/>
                <a:gd name="T6" fmla="*/ 0 w 160"/>
                <a:gd name="T7" fmla="*/ 518 h 527"/>
                <a:gd name="T8" fmla="*/ 58 w 160"/>
                <a:gd name="T9" fmla="*/ 523 h 527"/>
                <a:gd name="T10" fmla="*/ 116 w 160"/>
                <a:gd name="T11" fmla="*/ 527 h 527"/>
                <a:gd name="T12" fmla="*/ 160 w 160"/>
                <a:gd name="T13" fmla="*/ 9 h 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527"/>
                <a:gd name="T23" fmla="*/ 160 w 160"/>
                <a:gd name="T24" fmla="*/ 527 h 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527">
                  <a:moveTo>
                    <a:pt x="160" y="9"/>
                  </a:moveTo>
                  <a:lnTo>
                    <a:pt x="102" y="5"/>
                  </a:lnTo>
                  <a:lnTo>
                    <a:pt x="44" y="0"/>
                  </a:lnTo>
                  <a:lnTo>
                    <a:pt x="0" y="518"/>
                  </a:lnTo>
                  <a:lnTo>
                    <a:pt x="58" y="523"/>
                  </a:lnTo>
                  <a:lnTo>
                    <a:pt x="116" y="527"/>
                  </a:lnTo>
                  <a:lnTo>
                    <a:pt x="16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5" name="Freeform 1597"/>
            <p:cNvSpPr>
              <a:spLocks/>
            </p:cNvSpPr>
            <p:nvPr/>
          </p:nvSpPr>
          <p:spPr bwMode="auto">
            <a:xfrm>
              <a:off x="246" y="2656"/>
              <a:ext cx="10" cy="1"/>
            </a:xfrm>
            <a:custGeom>
              <a:avLst/>
              <a:gdLst>
                <a:gd name="T0" fmla="*/ 58 w 58"/>
                <a:gd name="T1" fmla="*/ 5 h 9"/>
                <a:gd name="T2" fmla="*/ 0 w 58"/>
                <a:gd name="T3" fmla="*/ 0 h 9"/>
                <a:gd name="T4" fmla="*/ 0 w 58"/>
                <a:gd name="T5" fmla="*/ 9 h 9"/>
                <a:gd name="T6" fmla="*/ 58 w 58"/>
                <a:gd name="T7" fmla="*/ 5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9"/>
                <a:gd name="T14" fmla="*/ 58 w 58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9">
                  <a:moveTo>
                    <a:pt x="58" y="5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5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6" name="Line 1598"/>
            <p:cNvSpPr>
              <a:spLocks noChangeShapeType="1"/>
            </p:cNvSpPr>
            <p:nvPr/>
          </p:nvSpPr>
          <p:spPr bwMode="auto">
            <a:xfrm>
              <a:off x="246" y="265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7" name="Freeform 1599"/>
            <p:cNvSpPr>
              <a:spLocks/>
            </p:cNvSpPr>
            <p:nvPr/>
          </p:nvSpPr>
          <p:spPr bwMode="auto">
            <a:xfrm>
              <a:off x="246" y="2656"/>
              <a:ext cx="26" cy="88"/>
            </a:xfrm>
            <a:custGeom>
              <a:avLst/>
              <a:gdLst>
                <a:gd name="T0" fmla="*/ 116 w 154"/>
                <a:gd name="T1" fmla="*/ 0 h 528"/>
                <a:gd name="T2" fmla="*/ 58 w 154"/>
                <a:gd name="T3" fmla="*/ 5 h 528"/>
                <a:gd name="T4" fmla="*/ 0 w 154"/>
                <a:gd name="T5" fmla="*/ 9 h 528"/>
                <a:gd name="T6" fmla="*/ 38 w 154"/>
                <a:gd name="T7" fmla="*/ 528 h 528"/>
                <a:gd name="T8" fmla="*/ 96 w 154"/>
                <a:gd name="T9" fmla="*/ 523 h 528"/>
                <a:gd name="T10" fmla="*/ 154 w 154"/>
                <a:gd name="T11" fmla="*/ 519 h 528"/>
                <a:gd name="T12" fmla="*/ 116 w 154"/>
                <a:gd name="T13" fmla="*/ 0 h 5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528"/>
                <a:gd name="T23" fmla="*/ 154 w 154"/>
                <a:gd name="T24" fmla="*/ 528 h 5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528">
                  <a:moveTo>
                    <a:pt x="116" y="0"/>
                  </a:moveTo>
                  <a:lnTo>
                    <a:pt x="58" y="5"/>
                  </a:lnTo>
                  <a:lnTo>
                    <a:pt x="0" y="9"/>
                  </a:lnTo>
                  <a:lnTo>
                    <a:pt x="38" y="528"/>
                  </a:lnTo>
                  <a:lnTo>
                    <a:pt x="96" y="523"/>
                  </a:lnTo>
                  <a:lnTo>
                    <a:pt x="154" y="519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8" name="Freeform 1600"/>
            <p:cNvSpPr>
              <a:spLocks/>
            </p:cNvSpPr>
            <p:nvPr/>
          </p:nvSpPr>
          <p:spPr bwMode="auto">
            <a:xfrm>
              <a:off x="246" y="2656"/>
              <a:ext cx="26" cy="88"/>
            </a:xfrm>
            <a:custGeom>
              <a:avLst/>
              <a:gdLst>
                <a:gd name="T0" fmla="*/ 116 w 154"/>
                <a:gd name="T1" fmla="*/ 0 h 528"/>
                <a:gd name="T2" fmla="*/ 58 w 154"/>
                <a:gd name="T3" fmla="*/ 5 h 528"/>
                <a:gd name="T4" fmla="*/ 0 w 154"/>
                <a:gd name="T5" fmla="*/ 9 h 528"/>
                <a:gd name="T6" fmla="*/ 38 w 154"/>
                <a:gd name="T7" fmla="*/ 528 h 528"/>
                <a:gd name="T8" fmla="*/ 96 w 154"/>
                <a:gd name="T9" fmla="*/ 523 h 528"/>
                <a:gd name="T10" fmla="*/ 154 w 154"/>
                <a:gd name="T11" fmla="*/ 519 h 528"/>
                <a:gd name="T12" fmla="*/ 116 w 154"/>
                <a:gd name="T13" fmla="*/ 0 h 5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528"/>
                <a:gd name="T23" fmla="*/ 154 w 154"/>
                <a:gd name="T24" fmla="*/ 528 h 5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528">
                  <a:moveTo>
                    <a:pt x="116" y="0"/>
                  </a:moveTo>
                  <a:lnTo>
                    <a:pt x="58" y="5"/>
                  </a:lnTo>
                  <a:lnTo>
                    <a:pt x="0" y="9"/>
                  </a:lnTo>
                  <a:lnTo>
                    <a:pt x="38" y="528"/>
                  </a:lnTo>
                  <a:lnTo>
                    <a:pt x="96" y="523"/>
                  </a:lnTo>
                  <a:lnTo>
                    <a:pt x="154" y="519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9" name="Freeform 1601"/>
            <p:cNvSpPr>
              <a:spLocks/>
            </p:cNvSpPr>
            <p:nvPr/>
          </p:nvSpPr>
          <p:spPr bwMode="auto">
            <a:xfrm>
              <a:off x="253" y="2742"/>
              <a:ext cx="19" cy="11"/>
            </a:xfrm>
            <a:custGeom>
              <a:avLst/>
              <a:gdLst>
                <a:gd name="T0" fmla="*/ 58 w 116"/>
                <a:gd name="T1" fmla="*/ 4 h 62"/>
                <a:gd name="T2" fmla="*/ 116 w 116"/>
                <a:gd name="T3" fmla="*/ 0 h 62"/>
                <a:gd name="T4" fmla="*/ 115 w 116"/>
                <a:gd name="T5" fmla="*/ 13 h 62"/>
                <a:gd name="T6" fmla="*/ 111 w 116"/>
                <a:gd name="T7" fmla="*/ 26 h 62"/>
                <a:gd name="T8" fmla="*/ 106 w 116"/>
                <a:gd name="T9" fmla="*/ 37 h 62"/>
                <a:gd name="T10" fmla="*/ 97 w 116"/>
                <a:gd name="T11" fmla="*/ 47 h 62"/>
                <a:gd name="T12" fmla="*/ 87 w 116"/>
                <a:gd name="T13" fmla="*/ 55 h 62"/>
                <a:gd name="T14" fmla="*/ 74 w 116"/>
                <a:gd name="T15" fmla="*/ 60 h 62"/>
                <a:gd name="T16" fmla="*/ 62 w 116"/>
                <a:gd name="T17" fmla="*/ 62 h 62"/>
                <a:gd name="T18" fmla="*/ 49 w 116"/>
                <a:gd name="T19" fmla="*/ 61 h 62"/>
                <a:gd name="T20" fmla="*/ 37 w 116"/>
                <a:gd name="T21" fmla="*/ 58 h 62"/>
                <a:gd name="T22" fmla="*/ 25 w 116"/>
                <a:gd name="T23" fmla="*/ 52 h 62"/>
                <a:gd name="T24" fmla="*/ 15 w 116"/>
                <a:gd name="T25" fmla="*/ 43 h 62"/>
                <a:gd name="T26" fmla="*/ 8 w 116"/>
                <a:gd name="T27" fmla="*/ 33 h 62"/>
                <a:gd name="T28" fmla="*/ 2 w 116"/>
                <a:gd name="T29" fmla="*/ 21 h 62"/>
                <a:gd name="T30" fmla="*/ 0 w 116"/>
                <a:gd name="T31" fmla="*/ 9 h 62"/>
                <a:gd name="T32" fmla="*/ 58 w 116"/>
                <a:gd name="T33" fmla="*/ 4 h 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62"/>
                <a:gd name="T53" fmla="*/ 116 w 116"/>
                <a:gd name="T54" fmla="*/ 62 h 6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62">
                  <a:moveTo>
                    <a:pt x="58" y="4"/>
                  </a:moveTo>
                  <a:lnTo>
                    <a:pt x="116" y="0"/>
                  </a:lnTo>
                  <a:lnTo>
                    <a:pt x="115" y="13"/>
                  </a:lnTo>
                  <a:lnTo>
                    <a:pt x="111" y="26"/>
                  </a:lnTo>
                  <a:lnTo>
                    <a:pt x="106" y="37"/>
                  </a:lnTo>
                  <a:lnTo>
                    <a:pt x="97" y="47"/>
                  </a:lnTo>
                  <a:lnTo>
                    <a:pt x="87" y="55"/>
                  </a:lnTo>
                  <a:lnTo>
                    <a:pt x="74" y="60"/>
                  </a:lnTo>
                  <a:lnTo>
                    <a:pt x="62" y="62"/>
                  </a:lnTo>
                  <a:lnTo>
                    <a:pt x="49" y="61"/>
                  </a:lnTo>
                  <a:lnTo>
                    <a:pt x="37" y="58"/>
                  </a:lnTo>
                  <a:lnTo>
                    <a:pt x="25" y="52"/>
                  </a:lnTo>
                  <a:lnTo>
                    <a:pt x="15" y="43"/>
                  </a:lnTo>
                  <a:lnTo>
                    <a:pt x="8" y="33"/>
                  </a:lnTo>
                  <a:lnTo>
                    <a:pt x="2" y="21"/>
                  </a:lnTo>
                  <a:lnTo>
                    <a:pt x="0" y="9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0" name="Freeform 1602"/>
            <p:cNvSpPr>
              <a:spLocks/>
            </p:cNvSpPr>
            <p:nvPr/>
          </p:nvSpPr>
          <p:spPr bwMode="auto">
            <a:xfrm>
              <a:off x="253" y="2742"/>
              <a:ext cx="19" cy="11"/>
            </a:xfrm>
            <a:custGeom>
              <a:avLst/>
              <a:gdLst>
                <a:gd name="T0" fmla="*/ 116 w 116"/>
                <a:gd name="T1" fmla="*/ 0 h 62"/>
                <a:gd name="T2" fmla="*/ 115 w 116"/>
                <a:gd name="T3" fmla="*/ 13 h 62"/>
                <a:gd name="T4" fmla="*/ 111 w 116"/>
                <a:gd name="T5" fmla="*/ 26 h 62"/>
                <a:gd name="T6" fmla="*/ 106 w 116"/>
                <a:gd name="T7" fmla="*/ 37 h 62"/>
                <a:gd name="T8" fmla="*/ 97 w 116"/>
                <a:gd name="T9" fmla="*/ 47 h 62"/>
                <a:gd name="T10" fmla="*/ 87 w 116"/>
                <a:gd name="T11" fmla="*/ 55 h 62"/>
                <a:gd name="T12" fmla="*/ 74 w 116"/>
                <a:gd name="T13" fmla="*/ 60 h 62"/>
                <a:gd name="T14" fmla="*/ 62 w 116"/>
                <a:gd name="T15" fmla="*/ 62 h 62"/>
                <a:gd name="T16" fmla="*/ 49 w 116"/>
                <a:gd name="T17" fmla="*/ 61 h 62"/>
                <a:gd name="T18" fmla="*/ 37 w 116"/>
                <a:gd name="T19" fmla="*/ 58 h 62"/>
                <a:gd name="T20" fmla="*/ 25 w 116"/>
                <a:gd name="T21" fmla="*/ 52 h 62"/>
                <a:gd name="T22" fmla="*/ 15 w 116"/>
                <a:gd name="T23" fmla="*/ 43 h 62"/>
                <a:gd name="T24" fmla="*/ 8 w 116"/>
                <a:gd name="T25" fmla="*/ 33 h 62"/>
                <a:gd name="T26" fmla="*/ 2 w 116"/>
                <a:gd name="T27" fmla="*/ 21 h 62"/>
                <a:gd name="T28" fmla="*/ 0 w 116"/>
                <a:gd name="T29" fmla="*/ 9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62"/>
                <a:gd name="T47" fmla="*/ 116 w 116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62">
                  <a:moveTo>
                    <a:pt x="116" y="0"/>
                  </a:moveTo>
                  <a:lnTo>
                    <a:pt x="115" y="13"/>
                  </a:lnTo>
                  <a:lnTo>
                    <a:pt x="111" y="26"/>
                  </a:lnTo>
                  <a:lnTo>
                    <a:pt x="106" y="37"/>
                  </a:lnTo>
                  <a:lnTo>
                    <a:pt x="97" y="47"/>
                  </a:lnTo>
                  <a:lnTo>
                    <a:pt x="87" y="55"/>
                  </a:lnTo>
                  <a:lnTo>
                    <a:pt x="74" y="60"/>
                  </a:lnTo>
                  <a:lnTo>
                    <a:pt x="62" y="62"/>
                  </a:lnTo>
                  <a:lnTo>
                    <a:pt x="49" y="61"/>
                  </a:lnTo>
                  <a:lnTo>
                    <a:pt x="37" y="58"/>
                  </a:lnTo>
                  <a:lnTo>
                    <a:pt x="25" y="52"/>
                  </a:lnTo>
                  <a:lnTo>
                    <a:pt x="15" y="43"/>
                  </a:lnTo>
                  <a:lnTo>
                    <a:pt x="8" y="33"/>
                  </a:lnTo>
                  <a:lnTo>
                    <a:pt x="2" y="21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1" name="Line 1603"/>
            <p:cNvSpPr>
              <a:spLocks noChangeShapeType="1"/>
            </p:cNvSpPr>
            <p:nvPr/>
          </p:nvSpPr>
          <p:spPr bwMode="auto">
            <a:xfrm flipH="1">
              <a:off x="1313" y="2320"/>
              <a:ext cx="42" cy="6"/>
            </a:xfrm>
            <a:prstGeom prst="line">
              <a:avLst/>
            </a:prstGeom>
            <a:noFill/>
            <a:ln w="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2" name="Freeform 1604"/>
            <p:cNvSpPr>
              <a:spLocks/>
            </p:cNvSpPr>
            <p:nvPr/>
          </p:nvSpPr>
          <p:spPr bwMode="auto">
            <a:xfrm>
              <a:off x="1242" y="2328"/>
              <a:ext cx="55" cy="26"/>
            </a:xfrm>
            <a:custGeom>
              <a:avLst/>
              <a:gdLst>
                <a:gd name="T0" fmla="*/ 335 w 335"/>
                <a:gd name="T1" fmla="*/ 0 h 151"/>
                <a:gd name="T2" fmla="*/ 307 w 335"/>
                <a:gd name="T3" fmla="*/ 4 h 151"/>
                <a:gd name="T4" fmla="*/ 0 w 335"/>
                <a:gd name="T5" fmla="*/ 151 h 151"/>
                <a:gd name="T6" fmla="*/ 0 60000 65536"/>
                <a:gd name="T7" fmla="*/ 0 60000 65536"/>
                <a:gd name="T8" fmla="*/ 0 60000 65536"/>
                <a:gd name="T9" fmla="*/ 0 w 335"/>
                <a:gd name="T10" fmla="*/ 0 h 151"/>
                <a:gd name="T11" fmla="*/ 335 w 335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5" h="151">
                  <a:moveTo>
                    <a:pt x="335" y="0"/>
                  </a:moveTo>
                  <a:lnTo>
                    <a:pt x="307" y="4"/>
                  </a:lnTo>
                  <a:lnTo>
                    <a:pt x="0" y="151"/>
                  </a:lnTo>
                </a:path>
              </a:pathLst>
            </a:cu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3" name="Freeform 1605"/>
            <p:cNvSpPr>
              <a:spLocks/>
            </p:cNvSpPr>
            <p:nvPr/>
          </p:nvSpPr>
          <p:spPr bwMode="auto">
            <a:xfrm>
              <a:off x="1185" y="2363"/>
              <a:ext cx="44" cy="41"/>
            </a:xfrm>
            <a:custGeom>
              <a:avLst/>
              <a:gdLst>
                <a:gd name="T0" fmla="*/ 269 w 269"/>
                <a:gd name="T1" fmla="*/ 0 h 248"/>
                <a:gd name="T2" fmla="*/ 48 w 269"/>
                <a:gd name="T3" fmla="*/ 186 h 248"/>
                <a:gd name="T4" fmla="*/ 0 w 269"/>
                <a:gd name="T5" fmla="*/ 248 h 248"/>
                <a:gd name="T6" fmla="*/ 0 60000 65536"/>
                <a:gd name="T7" fmla="*/ 0 60000 65536"/>
                <a:gd name="T8" fmla="*/ 0 60000 65536"/>
                <a:gd name="T9" fmla="*/ 0 w 269"/>
                <a:gd name="T10" fmla="*/ 0 h 248"/>
                <a:gd name="T11" fmla="*/ 269 w 269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" h="248">
                  <a:moveTo>
                    <a:pt x="269" y="0"/>
                  </a:moveTo>
                  <a:lnTo>
                    <a:pt x="48" y="186"/>
                  </a:lnTo>
                  <a:lnTo>
                    <a:pt x="0" y="248"/>
                  </a:lnTo>
                </a:path>
              </a:pathLst>
            </a:cu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4" name="Freeform 1606"/>
            <p:cNvSpPr>
              <a:spLocks/>
            </p:cNvSpPr>
            <p:nvPr/>
          </p:nvSpPr>
          <p:spPr bwMode="auto">
            <a:xfrm>
              <a:off x="1143" y="2416"/>
              <a:ext cx="32" cy="52"/>
            </a:xfrm>
            <a:custGeom>
              <a:avLst/>
              <a:gdLst>
                <a:gd name="T0" fmla="*/ 195 w 195"/>
                <a:gd name="T1" fmla="*/ 0 h 310"/>
                <a:gd name="T2" fmla="*/ 88 w 195"/>
                <a:gd name="T3" fmla="*/ 140 h 310"/>
                <a:gd name="T4" fmla="*/ 0 w 195"/>
                <a:gd name="T5" fmla="*/ 310 h 310"/>
                <a:gd name="T6" fmla="*/ 0 60000 65536"/>
                <a:gd name="T7" fmla="*/ 0 60000 65536"/>
                <a:gd name="T8" fmla="*/ 0 60000 65536"/>
                <a:gd name="T9" fmla="*/ 0 w 195"/>
                <a:gd name="T10" fmla="*/ 0 h 310"/>
                <a:gd name="T11" fmla="*/ 195 w 195"/>
                <a:gd name="T12" fmla="*/ 310 h 3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" h="310">
                  <a:moveTo>
                    <a:pt x="195" y="0"/>
                  </a:moveTo>
                  <a:lnTo>
                    <a:pt x="88" y="140"/>
                  </a:lnTo>
                  <a:lnTo>
                    <a:pt x="0" y="310"/>
                  </a:lnTo>
                </a:path>
              </a:pathLst>
            </a:cu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5" name="Freeform 1607"/>
            <p:cNvSpPr>
              <a:spLocks/>
            </p:cNvSpPr>
            <p:nvPr/>
          </p:nvSpPr>
          <p:spPr bwMode="auto">
            <a:xfrm>
              <a:off x="1115" y="2481"/>
              <a:ext cx="21" cy="58"/>
            </a:xfrm>
            <a:custGeom>
              <a:avLst/>
              <a:gdLst>
                <a:gd name="T0" fmla="*/ 126 w 126"/>
                <a:gd name="T1" fmla="*/ 0 h 345"/>
                <a:gd name="T2" fmla="*/ 100 w 126"/>
                <a:gd name="T3" fmla="*/ 53 h 345"/>
                <a:gd name="T4" fmla="*/ 0 w 126"/>
                <a:gd name="T5" fmla="*/ 345 h 345"/>
                <a:gd name="T6" fmla="*/ 0 60000 65536"/>
                <a:gd name="T7" fmla="*/ 0 60000 65536"/>
                <a:gd name="T8" fmla="*/ 0 60000 65536"/>
                <a:gd name="T9" fmla="*/ 0 w 126"/>
                <a:gd name="T10" fmla="*/ 0 h 345"/>
                <a:gd name="T11" fmla="*/ 126 w 126"/>
                <a:gd name="T12" fmla="*/ 345 h 3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345">
                  <a:moveTo>
                    <a:pt x="126" y="0"/>
                  </a:moveTo>
                  <a:lnTo>
                    <a:pt x="100" y="53"/>
                  </a:lnTo>
                  <a:lnTo>
                    <a:pt x="0" y="345"/>
                  </a:lnTo>
                </a:path>
              </a:pathLst>
            </a:cu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6" name="Freeform 1608"/>
            <p:cNvSpPr>
              <a:spLocks/>
            </p:cNvSpPr>
            <p:nvPr/>
          </p:nvSpPr>
          <p:spPr bwMode="auto">
            <a:xfrm>
              <a:off x="1101" y="2554"/>
              <a:ext cx="10" cy="60"/>
            </a:xfrm>
            <a:custGeom>
              <a:avLst/>
              <a:gdLst>
                <a:gd name="T0" fmla="*/ 59 w 59"/>
                <a:gd name="T1" fmla="*/ 0 h 362"/>
                <a:gd name="T2" fmla="*/ 5 w 59"/>
                <a:gd name="T3" fmla="*/ 288 h 362"/>
                <a:gd name="T4" fmla="*/ 0 w 59"/>
                <a:gd name="T5" fmla="*/ 362 h 362"/>
                <a:gd name="T6" fmla="*/ 0 60000 65536"/>
                <a:gd name="T7" fmla="*/ 0 60000 65536"/>
                <a:gd name="T8" fmla="*/ 0 60000 65536"/>
                <a:gd name="T9" fmla="*/ 0 w 59"/>
                <a:gd name="T10" fmla="*/ 0 h 362"/>
                <a:gd name="T11" fmla="*/ 59 w 59"/>
                <a:gd name="T12" fmla="*/ 362 h 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362">
                  <a:moveTo>
                    <a:pt x="59" y="0"/>
                  </a:moveTo>
                  <a:lnTo>
                    <a:pt x="5" y="288"/>
                  </a:lnTo>
                  <a:lnTo>
                    <a:pt x="0" y="362"/>
                  </a:lnTo>
                </a:path>
              </a:pathLst>
            </a:cu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7" name="Freeform 1609"/>
            <p:cNvSpPr>
              <a:spLocks/>
            </p:cNvSpPr>
            <p:nvPr/>
          </p:nvSpPr>
          <p:spPr bwMode="auto">
            <a:xfrm>
              <a:off x="1098" y="2629"/>
              <a:ext cx="2" cy="61"/>
            </a:xfrm>
            <a:custGeom>
              <a:avLst/>
              <a:gdLst>
                <a:gd name="T0" fmla="*/ 13 w 13"/>
                <a:gd name="T1" fmla="*/ 0 h 366"/>
                <a:gd name="T2" fmla="*/ 0 w 13"/>
                <a:gd name="T3" fmla="*/ 183 h 366"/>
                <a:gd name="T4" fmla="*/ 13 w 13"/>
                <a:gd name="T5" fmla="*/ 366 h 366"/>
                <a:gd name="T6" fmla="*/ 0 60000 65536"/>
                <a:gd name="T7" fmla="*/ 0 60000 65536"/>
                <a:gd name="T8" fmla="*/ 0 60000 65536"/>
                <a:gd name="T9" fmla="*/ 0 w 13"/>
                <a:gd name="T10" fmla="*/ 0 h 366"/>
                <a:gd name="T11" fmla="*/ 13 w 13"/>
                <a:gd name="T12" fmla="*/ 366 h 3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366">
                  <a:moveTo>
                    <a:pt x="13" y="0"/>
                  </a:moveTo>
                  <a:lnTo>
                    <a:pt x="0" y="183"/>
                  </a:lnTo>
                  <a:lnTo>
                    <a:pt x="13" y="366"/>
                  </a:lnTo>
                </a:path>
              </a:pathLst>
            </a:cu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8" name="Freeform 1610"/>
            <p:cNvSpPr>
              <a:spLocks/>
            </p:cNvSpPr>
            <p:nvPr/>
          </p:nvSpPr>
          <p:spPr bwMode="auto">
            <a:xfrm>
              <a:off x="1101" y="2706"/>
              <a:ext cx="10" cy="60"/>
            </a:xfrm>
            <a:custGeom>
              <a:avLst/>
              <a:gdLst>
                <a:gd name="T0" fmla="*/ 0 w 59"/>
                <a:gd name="T1" fmla="*/ 0 h 362"/>
                <a:gd name="T2" fmla="*/ 5 w 59"/>
                <a:gd name="T3" fmla="*/ 73 h 362"/>
                <a:gd name="T4" fmla="*/ 59 w 59"/>
                <a:gd name="T5" fmla="*/ 362 h 362"/>
                <a:gd name="T6" fmla="*/ 0 60000 65536"/>
                <a:gd name="T7" fmla="*/ 0 60000 65536"/>
                <a:gd name="T8" fmla="*/ 0 60000 65536"/>
                <a:gd name="T9" fmla="*/ 0 w 59"/>
                <a:gd name="T10" fmla="*/ 0 h 362"/>
                <a:gd name="T11" fmla="*/ 59 w 59"/>
                <a:gd name="T12" fmla="*/ 362 h 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362">
                  <a:moveTo>
                    <a:pt x="0" y="0"/>
                  </a:moveTo>
                  <a:lnTo>
                    <a:pt x="5" y="73"/>
                  </a:lnTo>
                  <a:lnTo>
                    <a:pt x="59" y="362"/>
                  </a:lnTo>
                </a:path>
              </a:pathLst>
            </a:cu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9" name="Freeform 1611"/>
            <p:cNvSpPr>
              <a:spLocks/>
            </p:cNvSpPr>
            <p:nvPr/>
          </p:nvSpPr>
          <p:spPr bwMode="auto">
            <a:xfrm>
              <a:off x="1115" y="2781"/>
              <a:ext cx="21" cy="57"/>
            </a:xfrm>
            <a:custGeom>
              <a:avLst/>
              <a:gdLst>
                <a:gd name="T0" fmla="*/ 0 w 126"/>
                <a:gd name="T1" fmla="*/ 0 h 344"/>
                <a:gd name="T2" fmla="*/ 100 w 126"/>
                <a:gd name="T3" fmla="*/ 292 h 344"/>
                <a:gd name="T4" fmla="*/ 126 w 126"/>
                <a:gd name="T5" fmla="*/ 344 h 344"/>
                <a:gd name="T6" fmla="*/ 0 60000 65536"/>
                <a:gd name="T7" fmla="*/ 0 60000 65536"/>
                <a:gd name="T8" fmla="*/ 0 60000 65536"/>
                <a:gd name="T9" fmla="*/ 0 w 126"/>
                <a:gd name="T10" fmla="*/ 0 h 344"/>
                <a:gd name="T11" fmla="*/ 126 w 126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344">
                  <a:moveTo>
                    <a:pt x="0" y="0"/>
                  </a:moveTo>
                  <a:lnTo>
                    <a:pt x="100" y="292"/>
                  </a:lnTo>
                  <a:lnTo>
                    <a:pt x="126" y="344"/>
                  </a:lnTo>
                </a:path>
              </a:pathLst>
            </a:cu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0" name="Freeform 1612"/>
            <p:cNvSpPr>
              <a:spLocks/>
            </p:cNvSpPr>
            <p:nvPr/>
          </p:nvSpPr>
          <p:spPr bwMode="auto">
            <a:xfrm>
              <a:off x="1143" y="2852"/>
              <a:ext cx="32" cy="52"/>
            </a:xfrm>
            <a:custGeom>
              <a:avLst/>
              <a:gdLst>
                <a:gd name="T0" fmla="*/ 0 w 195"/>
                <a:gd name="T1" fmla="*/ 0 h 310"/>
                <a:gd name="T2" fmla="*/ 88 w 195"/>
                <a:gd name="T3" fmla="*/ 171 h 310"/>
                <a:gd name="T4" fmla="*/ 195 w 195"/>
                <a:gd name="T5" fmla="*/ 310 h 310"/>
                <a:gd name="T6" fmla="*/ 0 60000 65536"/>
                <a:gd name="T7" fmla="*/ 0 60000 65536"/>
                <a:gd name="T8" fmla="*/ 0 60000 65536"/>
                <a:gd name="T9" fmla="*/ 0 w 195"/>
                <a:gd name="T10" fmla="*/ 0 h 310"/>
                <a:gd name="T11" fmla="*/ 195 w 195"/>
                <a:gd name="T12" fmla="*/ 310 h 3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" h="310">
                  <a:moveTo>
                    <a:pt x="0" y="0"/>
                  </a:moveTo>
                  <a:lnTo>
                    <a:pt x="88" y="171"/>
                  </a:lnTo>
                  <a:lnTo>
                    <a:pt x="195" y="310"/>
                  </a:lnTo>
                </a:path>
              </a:pathLst>
            </a:cu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1" name="Freeform 1613"/>
            <p:cNvSpPr>
              <a:spLocks/>
            </p:cNvSpPr>
            <p:nvPr/>
          </p:nvSpPr>
          <p:spPr bwMode="auto">
            <a:xfrm>
              <a:off x="1185" y="2916"/>
              <a:ext cx="44" cy="41"/>
            </a:xfrm>
            <a:custGeom>
              <a:avLst/>
              <a:gdLst>
                <a:gd name="T0" fmla="*/ 0 w 269"/>
                <a:gd name="T1" fmla="*/ 0 h 249"/>
                <a:gd name="T2" fmla="*/ 48 w 269"/>
                <a:gd name="T3" fmla="*/ 63 h 249"/>
                <a:gd name="T4" fmla="*/ 269 w 269"/>
                <a:gd name="T5" fmla="*/ 249 h 249"/>
                <a:gd name="T6" fmla="*/ 0 60000 65536"/>
                <a:gd name="T7" fmla="*/ 0 60000 65536"/>
                <a:gd name="T8" fmla="*/ 0 60000 65536"/>
                <a:gd name="T9" fmla="*/ 0 w 269"/>
                <a:gd name="T10" fmla="*/ 0 h 249"/>
                <a:gd name="T11" fmla="*/ 269 w 269"/>
                <a:gd name="T12" fmla="*/ 249 h 2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" h="249">
                  <a:moveTo>
                    <a:pt x="0" y="0"/>
                  </a:moveTo>
                  <a:lnTo>
                    <a:pt x="48" y="63"/>
                  </a:lnTo>
                  <a:lnTo>
                    <a:pt x="269" y="249"/>
                  </a:lnTo>
                </a:path>
              </a:pathLst>
            </a:cu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2" name="Freeform 1614"/>
            <p:cNvSpPr>
              <a:spLocks/>
            </p:cNvSpPr>
            <p:nvPr/>
          </p:nvSpPr>
          <p:spPr bwMode="auto">
            <a:xfrm>
              <a:off x="1242" y="2966"/>
              <a:ext cx="55" cy="25"/>
            </a:xfrm>
            <a:custGeom>
              <a:avLst/>
              <a:gdLst>
                <a:gd name="T0" fmla="*/ 0 w 335"/>
                <a:gd name="T1" fmla="*/ 0 h 151"/>
                <a:gd name="T2" fmla="*/ 307 w 335"/>
                <a:gd name="T3" fmla="*/ 147 h 151"/>
                <a:gd name="T4" fmla="*/ 335 w 335"/>
                <a:gd name="T5" fmla="*/ 151 h 151"/>
                <a:gd name="T6" fmla="*/ 0 60000 65536"/>
                <a:gd name="T7" fmla="*/ 0 60000 65536"/>
                <a:gd name="T8" fmla="*/ 0 60000 65536"/>
                <a:gd name="T9" fmla="*/ 0 w 335"/>
                <a:gd name="T10" fmla="*/ 0 h 151"/>
                <a:gd name="T11" fmla="*/ 335 w 335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5" h="151">
                  <a:moveTo>
                    <a:pt x="0" y="0"/>
                  </a:moveTo>
                  <a:lnTo>
                    <a:pt x="307" y="147"/>
                  </a:lnTo>
                  <a:lnTo>
                    <a:pt x="335" y="151"/>
                  </a:lnTo>
                </a:path>
              </a:pathLst>
            </a:cu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3" name="Line 1615"/>
            <p:cNvSpPr>
              <a:spLocks noChangeShapeType="1"/>
            </p:cNvSpPr>
            <p:nvPr/>
          </p:nvSpPr>
          <p:spPr bwMode="auto">
            <a:xfrm>
              <a:off x="1313" y="2993"/>
              <a:ext cx="42" cy="7"/>
            </a:xfrm>
            <a:prstGeom prst="line">
              <a:avLst/>
            </a:prstGeom>
            <a:noFill/>
            <a:ln w="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4" name="Line 1616"/>
            <p:cNvSpPr>
              <a:spLocks noChangeShapeType="1"/>
            </p:cNvSpPr>
            <p:nvPr/>
          </p:nvSpPr>
          <p:spPr bwMode="auto">
            <a:xfrm>
              <a:off x="158" y="2660"/>
              <a:ext cx="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5" name="Line 1617"/>
            <p:cNvSpPr>
              <a:spLocks noChangeShapeType="1"/>
            </p:cNvSpPr>
            <p:nvPr/>
          </p:nvSpPr>
          <p:spPr bwMode="auto">
            <a:xfrm>
              <a:off x="244" y="266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6" name="Line 1618"/>
            <p:cNvSpPr>
              <a:spLocks noChangeShapeType="1"/>
            </p:cNvSpPr>
            <p:nvPr/>
          </p:nvSpPr>
          <p:spPr bwMode="auto">
            <a:xfrm>
              <a:off x="261" y="2660"/>
              <a:ext cx="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7" name="Freeform 1619"/>
            <p:cNvSpPr>
              <a:spLocks/>
            </p:cNvSpPr>
            <p:nvPr/>
          </p:nvSpPr>
          <p:spPr bwMode="auto">
            <a:xfrm>
              <a:off x="3296" y="2990"/>
              <a:ext cx="10" cy="20"/>
            </a:xfrm>
            <a:custGeom>
              <a:avLst/>
              <a:gdLst>
                <a:gd name="T0" fmla="*/ 0 w 58"/>
                <a:gd name="T1" fmla="*/ 58 h 116"/>
                <a:gd name="T2" fmla="*/ 0 w 58"/>
                <a:gd name="T3" fmla="*/ 0 h 116"/>
                <a:gd name="T4" fmla="*/ 13 w 58"/>
                <a:gd name="T5" fmla="*/ 1 h 116"/>
                <a:gd name="T6" fmla="*/ 25 w 58"/>
                <a:gd name="T7" fmla="*/ 6 h 116"/>
                <a:gd name="T8" fmla="*/ 35 w 58"/>
                <a:gd name="T9" fmla="*/ 12 h 116"/>
                <a:gd name="T10" fmla="*/ 45 w 58"/>
                <a:gd name="T11" fmla="*/ 22 h 116"/>
                <a:gd name="T12" fmla="*/ 52 w 58"/>
                <a:gd name="T13" fmla="*/ 32 h 116"/>
                <a:gd name="T14" fmla="*/ 57 w 58"/>
                <a:gd name="T15" fmla="*/ 45 h 116"/>
                <a:gd name="T16" fmla="*/ 58 w 58"/>
                <a:gd name="T17" fmla="*/ 58 h 116"/>
                <a:gd name="T18" fmla="*/ 57 w 58"/>
                <a:gd name="T19" fmla="*/ 71 h 116"/>
                <a:gd name="T20" fmla="*/ 52 w 58"/>
                <a:gd name="T21" fmla="*/ 84 h 116"/>
                <a:gd name="T22" fmla="*/ 45 w 58"/>
                <a:gd name="T23" fmla="*/ 94 h 116"/>
                <a:gd name="T24" fmla="*/ 35 w 58"/>
                <a:gd name="T25" fmla="*/ 104 h 116"/>
                <a:gd name="T26" fmla="*/ 25 w 58"/>
                <a:gd name="T27" fmla="*/ 110 h 116"/>
                <a:gd name="T28" fmla="*/ 13 w 58"/>
                <a:gd name="T29" fmla="*/ 115 h 116"/>
                <a:gd name="T30" fmla="*/ 0 w 58"/>
                <a:gd name="T31" fmla="*/ 116 h 116"/>
                <a:gd name="T32" fmla="*/ 0 w 58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6"/>
                <a:gd name="T53" fmla="*/ 58 w 58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6">
                  <a:moveTo>
                    <a:pt x="0" y="58"/>
                  </a:moveTo>
                  <a:lnTo>
                    <a:pt x="0" y="0"/>
                  </a:lnTo>
                  <a:lnTo>
                    <a:pt x="13" y="1"/>
                  </a:lnTo>
                  <a:lnTo>
                    <a:pt x="25" y="6"/>
                  </a:lnTo>
                  <a:lnTo>
                    <a:pt x="35" y="12"/>
                  </a:lnTo>
                  <a:lnTo>
                    <a:pt x="45" y="22"/>
                  </a:lnTo>
                  <a:lnTo>
                    <a:pt x="52" y="32"/>
                  </a:lnTo>
                  <a:lnTo>
                    <a:pt x="57" y="45"/>
                  </a:lnTo>
                  <a:lnTo>
                    <a:pt x="58" y="58"/>
                  </a:lnTo>
                  <a:lnTo>
                    <a:pt x="57" y="71"/>
                  </a:lnTo>
                  <a:lnTo>
                    <a:pt x="52" y="84"/>
                  </a:lnTo>
                  <a:lnTo>
                    <a:pt x="45" y="94"/>
                  </a:lnTo>
                  <a:lnTo>
                    <a:pt x="35" y="104"/>
                  </a:lnTo>
                  <a:lnTo>
                    <a:pt x="25" y="110"/>
                  </a:lnTo>
                  <a:lnTo>
                    <a:pt x="13" y="115"/>
                  </a:lnTo>
                  <a:lnTo>
                    <a:pt x="0" y="11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8" name="Freeform 1620"/>
            <p:cNvSpPr>
              <a:spLocks/>
            </p:cNvSpPr>
            <p:nvPr/>
          </p:nvSpPr>
          <p:spPr bwMode="auto">
            <a:xfrm>
              <a:off x="3296" y="2990"/>
              <a:ext cx="10" cy="20"/>
            </a:xfrm>
            <a:custGeom>
              <a:avLst/>
              <a:gdLst>
                <a:gd name="T0" fmla="*/ 0 w 58"/>
                <a:gd name="T1" fmla="*/ 0 h 116"/>
                <a:gd name="T2" fmla="*/ 13 w 58"/>
                <a:gd name="T3" fmla="*/ 1 h 116"/>
                <a:gd name="T4" fmla="*/ 25 w 58"/>
                <a:gd name="T5" fmla="*/ 6 h 116"/>
                <a:gd name="T6" fmla="*/ 35 w 58"/>
                <a:gd name="T7" fmla="*/ 12 h 116"/>
                <a:gd name="T8" fmla="*/ 45 w 58"/>
                <a:gd name="T9" fmla="*/ 22 h 116"/>
                <a:gd name="T10" fmla="*/ 52 w 58"/>
                <a:gd name="T11" fmla="*/ 32 h 116"/>
                <a:gd name="T12" fmla="*/ 57 w 58"/>
                <a:gd name="T13" fmla="*/ 45 h 116"/>
                <a:gd name="T14" fmla="*/ 58 w 58"/>
                <a:gd name="T15" fmla="*/ 58 h 116"/>
                <a:gd name="T16" fmla="*/ 57 w 58"/>
                <a:gd name="T17" fmla="*/ 71 h 116"/>
                <a:gd name="T18" fmla="*/ 52 w 58"/>
                <a:gd name="T19" fmla="*/ 84 h 116"/>
                <a:gd name="T20" fmla="*/ 45 w 58"/>
                <a:gd name="T21" fmla="*/ 94 h 116"/>
                <a:gd name="T22" fmla="*/ 35 w 58"/>
                <a:gd name="T23" fmla="*/ 104 h 116"/>
                <a:gd name="T24" fmla="*/ 25 w 58"/>
                <a:gd name="T25" fmla="*/ 110 h 116"/>
                <a:gd name="T26" fmla="*/ 13 w 58"/>
                <a:gd name="T27" fmla="*/ 115 h 116"/>
                <a:gd name="T28" fmla="*/ 0 w 58"/>
                <a:gd name="T29" fmla="*/ 116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6"/>
                <a:gd name="T47" fmla="*/ 58 w 58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6">
                  <a:moveTo>
                    <a:pt x="0" y="0"/>
                  </a:moveTo>
                  <a:lnTo>
                    <a:pt x="13" y="1"/>
                  </a:lnTo>
                  <a:lnTo>
                    <a:pt x="25" y="6"/>
                  </a:lnTo>
                  <a:lnTo>
                    <a:pt x="35" y="12"/>
                  </a:lnTo>
                  <a:lnTo>
                    <a:pt x="45" y="22"/>
                  </a:lnTo>
                  <a:lnTo>
                    <a:pt x="52" y="32"/>
                  </a:lnTo>
                  <a:lnTo>
                    <a:pt x="57" y="45"/>
                  </a:lnTo>
                  <a:lnTo>
                    <a:pt x="58" y="58"/>
                  </a:lnTo>
                  <a:lnTo>
                    <a:pt x="57" y="71"/>
                  </a:lnTo>
                  <a:lnTo>
                    <a:pt x="52" y="84"/>
                  </a:lnTo>
                  <a:lnTo>
                    <a:pt x="45" y="94"/>
                  </a:lnTo>
                  <a:lnTo>
                    <a:pt x="35" y="104"/>
                  </a:lnTo>
                  <a:lnTo>
                    <a:pt x="25" y="110"/>
                  </a:lnTo>
                  <a:lnTo>
                    <a:pt x="13" y="115"/>
                  </a:lnTo>
                  <a:lnTo>
                    <a:pt x="0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9" name="Freeform 1621"/>
            <p:cNvSpPr>
              <a:spLocks/>
            </p:cNvSpPr>
            <p:nvPr/>
          </p:nvSpPr>
          <p:spPr bwMode="auto">
            <a:xfrm>
              <a:off x="589" y="2990"/>
              <a:ext cx="2707" cy="20"/>
            </a:xfrm>
            <a:custGeom>
              <a:avLst/>
              <a:gdLst>
                <a:gd name="T0" fmla="*/ 16239 w 16239"/>
                <a:gd name="T1" fmla="*/ 116 h 116"/>
                <a:gd name="T2" fmla="*/ 16239 w 16239"/>
                <a:gd name="T3" fmla="*/ 58 h 116"/>
                <a:gd name="T4" fmla="*/ 16239 w 16239"/>
                <a:gd name="T5" fmla="*/ 0 h 116"/>
                <a:gd name="T6" fmla="*/ 0 w 16239"/>
                <a:gd name="T7" fmla="*/ 0 h 116"/>
                <a:gd name="T8" fmla="*/ 0 w 16239"/>
                <a:gd name="T9" fmla="*/ 58 h 116"/>
                <a:gd name="T10" fmla="*/ 0 w 16239"/>
                <a:gd name="T11" fmla="*/ 116 h 116"/>
                <a:gd name="T12" fmla="*/ 16239 w 16239"/>
                <a:gd name="T13" fmla="*/ 116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239"/>
                <a:gd name="T22" fmla="*/ 0 h 116"/>
                <a:gd name="T23" fmla="*/ 16239 w 16239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239" h="116">
                  <a:moveTo>
                    <a:pt x="16239" y="116"/>
                  </a:moveTo>
                  <a:lnTo>
                    <a:pt x="16239" y="58"/>
                  </a:lnTo>
                  <a:lnTo>
                    <a:pt x="16239" y="0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16239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0" name="Rectangle 1622"/>
            <p:cNvSpPr>
              <a:spLocks noChangeArrowheads="1"/>
            </p:cNvSpPr>
            <p:nvPr/>
          </p:nvSpPr>
          <p:spPr bwMode="auto">
            <a:xfrm>
              <a:off x="2904" y="2070"/>
              <a:ext cx="16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 dirty="0">
                  <a:solidFill>
                    <a:srgbClr val="000000"/>
                  </a:solidFill>
                </a:rPr>
                <a:t>M</a:t>
              </a:r>
              <a:endParaRPr lang="en-US" altLang="zh-CN" sz="2400" dirty="0"/>
            </a:p>
          </p:txBody>
        </p:sp>
        <p:sp>
          <p:nvSpPr>
            <p:cNvPr id="1741" name="Rectangle 1623"/>
            <p:cNvSpPr>
              <a:spLocks noChangeArrowheads="1"/>
            </p:cNvSpPr>
            <p:nvPr/>
          </p:nvSpPr>
          <p:spPr bwMode="auto">
            <a:xfrm>
              <a:off x="3090" y="2142"/>
              <a:ext cx="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1600" b="0">
                  <a:solidFill>
                    <a:srgbClr val="000000"/>
                  </a:solidFill>
                </a:rPr>
                <a:t>e</a:t>
              </a:r>
              <a:endParaRPr lang="en-US" altLang="zh-CN" sz="1600"/>
            </a:p>
          </p:txBody>
        </p:sp>
        <p:sp>
          <p:nvSpPr>
            <p:cNvPr id="1742" name="Rectangle 1624"/>
            <p:cNvSpPr>
              <a:spLocks noChangeArrowheads="1"/>
            </p:cNvSpPr>
            <p:nvPr/>
          </p:nvSpPr>
          <p:spPr bwMode="auto">
            <a:xfrm>
              <a:off x="1292" y="2115"/>
              <a:ext cx="1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endParaRPr lang="en-US" altLang="zh-CN" sz="2400"/>
            </a:p>
          </p:txBody>
        </p:sp>
        <p:sp>
          <p:nvSpPr>
            <p:cNvPr id="1743" name="Rectangle 1625"/>
            <p:cNvSpPr>
              <a:spLocks noChangeArrowheads="1"/>
            </p:cNvSpPr>
            <p:nvPr/>
          </p:nvSpPr>
          <p:spPr bwMode="auto">
            <a:xfrm>
              <a:off x="1292" y="2931"/>
              <a:ext cx="1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endParaRPr lang="en-US" altLang="zh-CN" sz="2400"/>
            </a:p>
          </p:txBody>
        </p:sp>
        <p:sp>
          <p:nvSpPr>
            <p:cNvPr id="1744" name="Rectangle 1626"/>
            <p:cNvSpPr>
              <a:spLocks noChangeArrowheads="1"/>
            </p:cNvSpPr>
            <p:nvPr/>
          </p:nvSpPr>
          <p:spPr bwMode="auto">
            <a:xfrm>
              <a:off x="326" y="2043"/>
              <a:ext cx="16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endParaRPr lang="en-US" altLang="zh-CN" sz="2400"/>
            </a:p>
          </p:txBody>
        </p:sp>
        <p:sp>
          <p:nvSpPr>
            <p:cNvPr id="1745" name="Rectangle 1627"/>
            <p:cNvSpPr>
              <a:spLocks noChangeArrowheads="1"/>
            </p:cNvSpPr>
            <p:nvPr/>
          </p:nvSpPr>
          <p:spPr bwMode="auto">
            <a:xfrm>
              <a:off x="512" y="2115"/>
              <a:ext cx="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1600" b="0">
                  <a:solidFill>
                    <a:srgbClr val="000000"/>
                  </a:solidFill>
                </a:rPr>
                <a:t>e</a:t>
              </a:r>
              <a:endParaRPr lang="en-US" altLang="zh-CN" sz="1600"/>
            </a:p>
          </p:txBody>
        </p:sp>
        <p:sp>
          <p:nvSpPr>
            <p:cNvPr id="1746" name="Text Box 1856"/>
            <p:cNvSpPr txBox="1">
              <a:spLocks noChangeArrowheads="1"/>
            </p:cNvSpPr>
            <p:nvPr/>
          </p:nvSpPr>
          <p:spPr bwMode="auto">
            <a:xfrm>
              <a:off x="3470" y="2115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0000CC"/>
                  </a:solidFill>
                  <a:latin typeface="Symbol" panose="05050102010706020507" pitchFamily="18" charset="2"/>
                </a:rPr>
                <a:t>d</a:t>
              </a:r>
            </a:p>
          </p:txBody>
        </p:sp>
      </p:grpSp>
      <p:grpSp>
        <p:nvGrpSpPr>
          <p:cNvPr id="5" name="Group 1859"/>
          <p:cNvGrpSpPr>
            <a:grpSpLocks/>
          </p:cNvGrpSpPr>
          <p:nvPr/>
        </p:nvGrpSpPr>
        <p:grpSpPr bwMode="auto">
          <a:xfrm>
            <a:off x="8586788" y="2179639"/>
            <a:ext cx="1397000" cy="1252537"/>
            <a:chOff x="4059" y="2208"/>
            <a:chExt cx="880" cy="789"/>
          </a:xfrm>
        </p:grpSpPr>
        <p:sp>
          <p:nvSpPr>
            <p:cNvPr id="1037" name="Freeform 1629"/>
            <p:cNvSpPr>
              <a:spLocks/>
            </p:cNvSpPr>
            <p:nvPr/>
          </p:nvSpPr>
          <p:spPr bwMode="auto">
            <a:xfrm>
              <a:off x="4728" y="2556"/>
              <a:ext cx="31" cy="91"/>
            </a:xfrm>
            <a:custGeom>
              <a:avLst/>
              <a:gdLst>
                <a:gd name="T0" fmla="*/ 70 w 186"/>
                <a:gd name="T1" fmla="*/ 543 h 543"/>
                <a:gd name="T2" fmla="*/ 128 w 186"/>
                <a:gd name="T3" fmla="*/ 536 h 543"/>
                <a:gd name="T4" fmla="*/ 186 w 186"/>
                <a:gd name="T5" fmla="*/ 528 h 543"/>
                <a:gd name="T6" fmla="*/ 116 w 186"/>
                <a:gd name="T7" fmla="*/ 0 h 543"/>
                <a:gd name="T8" fmla="*/ 58 w 186"/>
                <a:gd name="T9" fmla="*/ 8 h 543"/>
                <a:gd name="T10" fmla="*/ 0 w 186"/>
                <a:gd name="T11" fmla="*/ 16 h 543"/>
                <a:gd name="T12" fmla="*/ 70 w 186"/>
                <a:gd name="T13" fmla="*/ 543 h 5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"/>
                <a:gd name="T22" fmla="*/ 0 h 543"/>
                <a:gd name="T23" fmla="*/ 186 w 186"/>
                <a:gd name="T24" fmla="*/ 543 h 5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" h="543">
                  <a:moveTo>
                    <a:pt x="70" y="543"/>
                  </a:moveTo>
                  <a:lnTo>
                    <a:pt x="128" y="536"/>
                  </a:lnTo>
                  <a:lnTo>
                    <a:pt x="186" y="528"/>
                  </a:lnTo>
                  <a:lnTo>
                    <a:pt x="116" y="0"/>
                  </a:lnTo>
                  <a:lnTo>
                    <a:pt x="58" y="8"/>
                  </a:lnTo>
                  <a:lnTo>
                    <a:pt x="0" y="16"/>
                  </a:lnTo>
                  <a:lnTo>
                    <a:pt x="70" y="5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" name="Freeform 1630"/>
            <p:cNvSpPr>
              <a:spLocks/>
            </p:cNvSpPr>
            <p:nvPr/>
          </p:nvSpPr>
          <p:spPr bwMode="auto">
            <a:xfrm>
              <a:off x="4728" y="2556"/>
              <a:ext cx="31" cy="91"/>
            </a:xfrm>
            <a:custGeom>
              <a:avLst/>
              <a:gdLst>
                <a:gd name="T0" fmla="*/ 70 w 186"/>
                <a:gd name="T1" fmla="*/ 543 h 543"/>
                <a:gd name="T2" fmla="*/ 128 w 186"/>
                <a:gd name="T3" fmla="*/ 536 h 543"/>
                <a:gd name="T4" fmla="*/ 186 w 186"/>
                <a:gd name="T5" fmla="*/ 528 h 543"/>
                <a:gd name="T6" fmla="*/ 116 w 186"/>
                <a:gd name="T7" fmla="*/ 0 h 543"/>
                <a:gd name="T8" fmla="*/ 58 w 186"/>
                <a:gd name="T9" fmla="*/ 8 h 543"/>
                <a:gd name="T10" fmla="*/ 0 w 186"/>
                <a:gd name="T11" fmla="*/ 16 h 543"/>
                <a:gd name="T12" fmla="*/ 70 w 186"/>
                <a:gd name="T13" fmla="*/ 543 h 5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"/>
                <a:gd name="T22" fmla="*/ 0 h 543"/>
                <a:gd name="T23" fmla="*/ 186 w 186"/>
                <a:gd name="T24" fmla="*/ 543 h 5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" h="543">
                  <a:moveTo>
                    <a:pt x="70" y="543"/>
                  </a:moveTo>
                  <a:lnTo>
                    <a:pt x="128" y="536"/>
                  </a:lnTo>
                  <a:lnTo>
                    <a:pt x="186" y="528"/>
                  </a:lnTo>
                  <a:lnTo>
                    <a:pt x="116" y="0"/>
                  </a:lnTo>
                  <a:lnTo>
                    <a:pt x="58" y="8"/>
                  </a:lnTo>
                  <a:lnTo>
                    <a:pt x="0" y="16"/>
                  </a:lnTo>
                  <a:lnTo>
                    <a:pt x="70" y="54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" name="Freeform 1631"/>
            <p:cNvSpPr>
              <a:spLocks/>
            </p:cNvSpPr>
            <p:nvPr/>
          </p:nvSpPr>
          <p:spPr bwMode="auto">
            <a:xfrm>
              <a:off x="4738" y="2554"/>
              <a:ext cx="9" cy="4"/>
            </a:xfrm>
            <a:custGeom>
              <a:avLst/>
              <a:gdLst>
                <a:gd name="T0" fmla="*/ 0 w 58"/>
                <a:gd name="T1" fmla="*/ 23 h 23"/>
                <a:gd name="T2" fmla="*/ 58 w 58"/>
                <a:gd name="T3" fmla="*/ 15 h 23"/>
                <a:gd name="T4" fmla="*/ 55 w 58"/>
                <a:gd name="T5" fmla="*/ 8 h 23"/>
                <a:gd name="T6" fmla="*/ 53 w 58"/>
                <a:gd name="T7" fmla="*/ 0 h 23"/>
                <a:gd name="T8" fmla="*/ 0 w 58"/>
                <a:gd name="T9" fmla="*/ 2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23"/>
                <a:gd name="T17" fmla="*/ 58 w 58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23">
                  <a:moveTo>
                    <a:pt x="0" y="23"/>
                  </a:moveTo>
                  <a:lnTo>
                    <a:pt x="58" y="15"/>
                  </a:lnTo>
                  <a:lnTo>
                    <a:pt x="55" y="8"/>
                  </a:lnTo>
                  <a:lnTo>
                    <a:pt x="53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" name="Freeform 1632"/>
            <p:cNvSpPr>
              <a:spLocks/>
            </p:cNvSpPr>
            <p:nvPr/>
          </p:nvSpPr>
          <p:spPr bwMode="auto">
            <a:xfrm>
              <a:off x="4747" y="2554"/>
              <a:ext cx="1" cy="2"/>
            </a:xfrm>
            <a:custGeom>
              <a:avLst/>
              <a:gdLst>
                <a:gd name="T0" fmla="*/ 5 w 5"/>
                <a:gd name="T1" fmla="*/ 15 h 15"/>
                <a:gd name="T2" fmla="*/ 2 w 5"/>
                <a:gd name="T3" fmla="*/ 8 h 15"/>
                <a:gd name="T4" fmla="*/ 0 w 5"/>
                <a:gd name="T5" fmla="*/ 0 h 15"/>
                <a:gd name="T6" fmla="*/ 0 60000 65536"/>
                <a:gd name="T7" fmla="*/ 0 60000 65536"/>
                <a:gd name="T8" fmla="*/ 0 60000 65536"/>
                <a:gd name="T9" fmla="*/ 0 w 5"/>
                <a:gd name="T10" fmla="*/ 0 h 15"/>
                <a:gd name="T11" fmla="*/ 5 w 5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15">
                  <a:moveTo>
                    <a:pt x="5" y="15"/>
                  </a:moveTo>
                  <a:lnTo>
                    <a:pt x="2" y="8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" name="Freeform 1633"/>
            <p:cNvSpPr>
              <a:spLocks/>
            </p:cNvSpPr>
            <p:nvPr/>
          </p:nvSpPr>
          <p:spPr bwMode="auto">
            <a:xfrm>
              <a:off x="4695" y="2472"/>
              <a:ext cx="52" cy="90"/>
            </a:xfrm>
            <a:custGeom>
              <a:avLst/>
              <a:gdLst>
                <a:gd name="T0" fmla="*/ 204 w 311"/>
                <a:gd name="T1" fmla="*/ 537 h 537"/>
                <a:gd name="T2" fmla="*/ 258 w 311"/>
                <a:gd name="T3" fmla="*/ 515 h 537"/>
                <a:gd name="T4" fmla="*/ 311 w 311"/>
                <a:gd name="T5" fmla="*/ 492 h 537"/>
                <a:gd name="T6" fmla="*/ 107 w 311"/>
                <a:gd name="T7" fmla="*/ 0 h 537"/>
                <a:gd name="T8" fmla="*/ 54 w 311"/>
                <a:gd name="T9" fmla="*/ 23 h 537"/>
                <a:gd name="T10" fmla="*/ 0 w 311"/>
                <a:gd name="T11" fmla="*/ 45 h 537"/>
                <a:gd name="T12" fmla="*/ 204 w 311"/>
                <a:gd name="T13" fmla="*/ 537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1"/>
                <a:gd name="T22" fmla="*/ 0 h 537"/>
                <a:gd name="T23" fmla="*/ 311 w 311"/>
                <a:gd name="T24" fmla="*/ 537 h 5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1" h="537">
                  <a:moveTo>
                    <a:pt x="204" y="537"/>
                  </a:moveTo>
                  <a:lnTo>
                    <a:pt x="258" y="515"/>
                  </a:lnTo>
                  <a:lnTo>
                    <a:pt x="311" y="492"/>
                  </a:lnTo>
                  <a:lnTo>
                    <a:pt x="107" y="0"/>
                  </a:lnTo>
                  <a:lnTo>
                    <a:pt x="54" y="23"/>
                  </a:lnTo>
                  <a:lnTo>
                    <a:pt x="0" y="45"/>
                  </a:lnTo>
                  <a:lnTo>
                    <a:pt x="204" y="5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" name="Freeform 1634"/>
            <p:cNvSpPr>
              <a:spLocks/>
            </p:cNvSpPr>
            <p:nvPr/>
          </p:nvSpPr>
          <p:spPr bwMode="auto">
            <a:xfrm>
              <a:off x="4695" y="2472"/>
              <a:ext cx="52" cy="90"/>
            </a:xfrm>
            <a:custGeom>
              <a:avLst/>
              <a:gdLst>
                <a:gd name="T0" fmla="*/ 204 w 311"/>
                <a:gd name="T1" fmla="*/ 537 h 537"/>
                <a:gd name="T2" fmla="*/ 258 w 311"/>
                <a:gd name="T3" fmla="*/ 515 h 537"/>
                <a:gd name="T4" fmla="*/ 311 w 311"/>
                <a:gd name="T5" fmla="*/ 492 h 537"/>
                <a:gd name="T6" fmla="*/ 107 w 311"/>
                <a:gd name="T7" fmla="*/ 0 h 537"/>
                <a:gd name="T8" fmla="*/ 54 w 311"/>
                <a:gd name="T9" fmla="*/ 23 h 537"/>
                <a:gd name="T10" fmla="*/ 0 w 311"/>
                <a:gd name="T11" fmla="*/ 45 h 537"/>
                <a:gd name="T12" fmla="*/ 204 w 311"/>
                <a:gd name="T13" fmla="*/ 537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1"/>
                <a:gd name="T22" fmla="*/ 0 h 537"/>
                <a:gd name="T23" fmla="*/ 311 w 311"/>
                <a:gd name="T24" fmla="*/ 537 h 5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1" h="537">
                  <a:moveTo>
                    <a:pt x="204" y="537"/>
                  </a:moveTo>
                  <a:lnTo>
                    <a:pt x="258" y="515"/>
                  </a:lnTo>
                  <a:lnTo>
                    <a:pt x="311" y="492"/>
                  </a:lnTo>
                  <a:lnTo>
                    <a:pt x="107" y="0"/>
                  </a:lnTo>
                  <a:lnTo>
                    <a:pt x="54" y="23"/>
                  </a:lnTo>
                  <a:lnTo>
                    <a:pt x="0" y="45"/>
                  </a:lnTo>
                  <a:lnTo>
                    <a:pt x="204" y="5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" name="Freeform 1635"/>
            <p:cNvSpPr>
              <a:spLocks/>
            </p:cNvSpPr>
            <p:nvPr/>
          </p:nvSpPr>
          <p:spPr bwMode="auto">
            <a:xfrm>
              <a:off x="4704" y="2470"/>
              <a:ext cx="9" cy="6"/>
            </a:xfrm>
            <a:custGeom>
              <a:avLst/>
              <a:gdLst>
                <a:gd name="T0" fmla="*/ 0 w 53"/>
                <a:gd name="T1" fmla="*/ 36 h 36"/>
                <a:gd name="T2" fmla="*/ 53 w 53"/>
                <a:gd name="T3" fmla="*/ 13 h 36"/>
                <a:gd name="T4" fmla="*/ 51 w 53"/>
                <a:gd name="T5" fmla="*/ 8 h 36"/>
                <a:gd name="T6" fmla="*/ 45 w 53"/>
                <a:gd name="T7" fmla="*/ 0 h 36"/>
                <a:gd name="T8" fmla="*/ 0 w 53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36"/>
                <a:gd name="T17" fmla="*/ 53 w 5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36">
                  <a:moveTo>
                    <a:pt x="0" y="36"/>
                  </a:moveTo>
                  <a:lnTo>
                    <a:pt x="53" y="13"/>
                  </a:lnTo>
                  <a:lnTo>
                    <a:pt x="51" y="8"/>
                  </a:lnTo>
                  <a:lnTo>
                    <a:pt x="45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" name="Freeform 1636"/>
            <p:cNvSpPr>
              <a:spLocks/>
            </p:cNvSpPr>
            <p:nvPr/>
          </p:nvSpPr>
          <p:spPr bwMode="auto">
            <a:xfrm>
              <a:off x="4711" y="2470"/>
              <a:ext cx="2" cy="2"/>
            </a:xfrm>
            <a:custGeom>
              <a:avLst/>
              <a:gdLst>
                <a:gd name="T0" fmla="*/ 8 w 8"/>
                <a:gd name="T1" fmla="*/ 13 h 13"/>
                <a:gd name="T2" fmla="*/ 6 w 8"/>
                <a:gd name="T3" fmla="*/ 8 h 13"/>
                <a:gd name="T4" fmla="*/ 0 w 8"/>
                <a:gd name="T5" fmla="*/ 0 h 13"/>
                <a:gd name="T6" fmla="*/ 0 60000 65536"/>
                <a:gd name="T7" fmla="*/ 0 60000 65536"/>
                <a:gd name="T8" fmla="*/ 0 60000 65536"/>
                <a:gd name="T9" fmla="*/ 0 w 8"/>
                <a:gd name="T10" fmla="*/ 0 h 13"/>
                <a:gd name="T11" fmla="*/ 8 w 8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3">
                  <a:moveTo>
                    <a:pt x="8" y="13"/>
                  </a:move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" name="Freeform 1637"/>
            <p:cNvSpPr>
              <a:spLocks/>
            </p:cNvSpPr>
            <p:nvPr/>
          </p:nvSpPr>
          <p:spPr bwMode="auto">
            <a:xfrm>
              <a:off x="4642" y="2399"/>
              <a:ext cx="69" cy="83"/>
            </a:xfrm>
            <a:custGeom>
              <a:avLst/>
              <a:gdLst>
                <a:gd name="T0" fmla="*/ 324 w 415"/>
                <a:gd name="T1" fmla="*/ 494 h 494"/>
                <a:gd name="T2" fmla="*/ 370 w 415"/>
                <a:gd name="T3" fmla="*/ 459 h 494"/>
                <a:gd name="T4" fmla="*/ 415 w 415"/>
                <a:gd name="T5" fmla="*/ 423 h 494"/>
                <a:gd name="T6" fmla="*/ 91 w 415"/>
                <a:gd name="T7" fmla="*/ 0 h 494"/>
                <a:gd name="T8" fmla="*/ 46 w 415"/>
                <a:gd name="T9" fmla="*/ 35 h 494"/>
                <a:gd name="T10" fmla="*/ 0 w 415"/>
                <a:gd name="T11" fmla="*/ 71 h 494"/>
                <a:gd name="T12" fmla="*/ 324 w 415"/>
                <a:gd name="T13" fmla="*/ 494 h 4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5"/>
                <a:gd name="T22" fmla="*/ 0 h 494"/>
                <a:gd name="T23" fmla="*/ 415 w 415"/>
                <a:gd name="T24" fmla="*/ 494 h 4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5" h="494">
                  <a:moveTo>
                    <a:pt x="324" y="494"/>
                  </a:moveTo>
                  <a:lnTo>
                    <a:pt x="370" y="459"/>
                  </a:lnTo>
                  <a:lnTo>
                    <a:pt x="415" y="423"/>
                  </a:lnTo>
                  <a:lnTo>
                    <a:pt x="91" y="0"/>
                  </a:lnTo>
                  <a:lnTo>
                    <a:pt x="46" y="35"/>
                  </a:lnTo>
                  <a:lnTo>
                    <a:pt x="0" y="71"/>
                  </a:lnTo>
                  <a:lnTo>
                    <a:pt x="324" y="4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" name="Freeform 1638"/>
            <p:cNvSpPr>
              <a:spLocks/>
            </p:cNvSpPr>
            <p:nvPr/>
          </p:nvSpPr>
          <p:spPr bwMode="auto">
            <a:xfrm>
              <a:off x="4642" y="2399"/>
              <a:ext cx="69" cy="83"/>
            </a:xfrm>
            <a:custGeom>
              <a:avLst/>
              <a:gdLst>
                <a:gd name="T0" fmla="*/ 324 w 415"/>
                <a:gd name="T1" fmla="*/ 494 h 494"/>
                <a:gd name="T2" fmla="*/ 370 w 415"/>
                <a:gd name="T3" fmla="*/ 459 h 494"/>
                <a:gd name="T4" fmla="*/ 415 w 415"/>
                <a:gd name="T5" fmla="*/ 423 h 494"/>
                <a:gd name="T6" fmla="*/ 91 w 415"/>
                <a:gd name="T7" fmla="*/ 0 h 494"/>
                <a:gd name="T8" fmla="*/ 46 w 415"/>
                <a:gd name="T9" fmla="*/ 35 h 494"/>
                <a:gd name="T10" fmla="*/ 0 w 415"/>
                <a:gd name="T11" fmla="*/ 71 h 494"/>
                <a:gd name="T12" fmla="*/ 324 w 415"/>
                <a:gd name="T13" fmla="*/ 494 h 4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5"/>
                <a:gd name="T22" fmla="*/ 0 h 494"/>
                <a:gd name="T23" fmla="*/ 415 w 415"/>
                <a:gd name="T24" fmla="*/ 494 h 4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5" h="494">
                  <a:moveTo>
                    <a:pt x="324" y="494"/>
                  </a:moveTo>
                  <a:lnTo>
                    <a:pt x="370" y="459"/>
                  </a:lnTo>
                  <a:lnTo>
                    <a:pt x="415" y="423"/>
                  </a:lnTo>
                  <a:lnTo>
                    <a:pt x="91" y="0"/>
                  </a:lnTo>
                  <a:lnTo>
                    <a:pt x="46" y="35"/>
                  </a:lnTo>
                  <a:lnTo>
                    <a:pt x="0" y="71"/>
                  </a:lnTo>
                  <a:lnTo>
                    <a:pt x="324" y="49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" name="Freeform 1639"/>
            <p:cNvSpPr>
              <a:spLocks/>
            </p:cNvSpPr>
            <p:nvPr/>
          </p:nvSpPr>
          <p:spPr bwMode="auto">
            <a:xfrm>
              <a:off x="4650" y="2398"/>
              <a:ext cx="7" cy="7"/>
            </a:xfrm>
            <a:custGeom>
              <a:avLst/>
              <a:gdLst>
                <a:gd name="T0" fmla="*/ 0 w 45"/>
                <a:gd name="T1" fmla="*/ 45 h 45"/>
                <a:gd name="T2" fmla="*/ 45 w 45"/>
                <a:gd name="T3" fmla="*/ 10 h 45"/>
                <a:gd name="T4" fmla="*/ 41 w 45"/>
                <a:gd name="T5" fmla="*/ 5 h 45"/>
                <a:gd name="T6" fmla="*/ 35 w 45"/>
                <a:gd name="T7" fmla="*/ 0 h 45"/>
                <a:gd name="T8" fmla="*/ 0 w 45"/>
                <a:gd name="T9" fmla="*/ 4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"/>
                <a:gd name="T16" fmla="*/ 0 h 45"/>
                <a:gd name="T17" fmla="*/ 45 w 45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" h="45">
                  <a:moveTo>
                    <a:pt x="0" y="45"/>
                  </a:moveTo>
                  <a:lnTo>
                    <a:pt x="45" y="10"/>
                  </a:lnTo>
                  <a:lnTo>
                    <a:pt x="41" y="5"/>
                  </a:lnTo>
                  <a:lnTo>
                    <a:pt x="35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8" name="Freeform 1640"/>
            <p:cNvSpPr>
              <a:spLocks/>
            </p:cNvSpPr>
            <p:nvPr/>
          </p:nvSpPr>
          <p:spPr bwMode="auto">
            <a:xfrm>
              <a:off x="4656" y="2398"/>
              <a:ext cx="1" cy="1"/>
            </a:xfrm>
            <a:custGeom>
              <a:avLst/>
              <a:gdLst>
                <a:gd name="T0" fmla="*/ 10 w 10"/>
                <a:gd name="T1" fmla="*/ 10 h 10"/>
                <a:gd name="T2" fmla="*/ 6 w 10"/>
                <a:gd name="T3" fmla="*/ 5 h 10"/>
                <a:gd name="T4" fmla="*/ 0 w 10"/>
                <a:gd name="T5" fmla="*/ 0 h 10"/>
                <a:gd name="T6" fmla="*/ 0 60000 65536"/>
                <a:gd name="T7" fmla="*/ 0 60000 65536"/>
                <a:gd name="T8" fmla="*/ 0 60000 65536"/>
                <a:gd name="T9" fmla="*/ 0 w 10"/>
                <a:gd name="T10" fmla="*/ 0 h 10"/>
                <a:gd name="T11" fmla="*/ 10 w 1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0">
                  <a:moveTo>
                    <a:pt x="10" y="10"/>
                  </a:moveTo>
                  <a:lnTo>
                    <a:pt x="6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9" name="Freeform 1641"/>
            <p:cNvSpPr>
              <a:spLocks/>
            </p:cNvSpPr>
            <p:nvPr/>
          </p:nvSpPr>
          <p:spPr bwMode="auto">
            <a:xfrm>
              <a:off x="4573" y="2343"/>
              <a:ext cx="83" cy="70"/>
            </a:xfrm>
            <a:custGeom>
              <a:avLst/>
              <a:gdLst>
                <a:gd name="T0" fmla="*/ 422 w 493"/>
                <a:gd name="T1" fmla="*/ 416 h 416"/>
                <a:gd name="T2" fmla="*/ 458 w 493"/>
                <a:gd name="T3" fmla="*/ 370 h 416"/>
                <a:gd name="T4" fmla="*/ 493 w 493"/>
                <a:gd name="T5" fmla="*/ 325 h 416"/>
                <a:gd name="T6" fmla="*/ 71 w 493"/>
                <a:gd name="T7" fmla="*/ 0 h 416"/>
                <a:gd name="T8" fmla="*/ 35 w 493"/>
                <a:gd name="T9" fmla="*/ 45 h 416"/>
                <a:gd name="T10" fmla="*/ 0 w 493"/>
                <a:gd name="T11" fmla="*/ 91 h 416"/>
                <a:gd name="T12" fmla="*/ 422 w 493"/>
                <a:gd name="T13" fmla="*/ 416 h 4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3"/>
                <a:gd name="T22" fmla="*/ 0 h 416"/>
                <a:gd name="T23" fmla="*/ 493 w 493"/>
                <a:gd name="T24" fmla="*/ 416 h 4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3" h="416">
                  <a:moveTo>
                    <a:pt x="422" y="416"/>
                  </a:moveTo>
                  <a:lnTo>
                    <a:pt x="458" y="370"/>
                  </a:lnTo>
                  <a:lnTo>
                    <a:pt x="493" y="325"/>
                  </a:lnTo>
                  <a:lnTo>
                    <a:pt x="71" y="0"/>
                  </a:lnTo>
                  <a:lnTo>
                    <a:pt x="35" y="45"/>
                  </a:lnTo>
                  <a:lnTo>
                    <a:pt x="0" y="91"/>
                  </a:lnTo>
                  <a:lnTo>
                    <a:pt x="422" y="4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0" name="Freeform 1642"/>
            <p:cNvSpPr>
              <a:spLocks/>
            </p:cNvSpPr>
            <p:nvPr/>
          </p:nvSpPr>
          <p:spPr bwMode="auto">
            <a:xfrm>
              <a:off x="4573" y="2343"/>
              <a:ext cx="83" cy="70"/>
            </a:xfrm>
            <a:custGeom>
              <a:avLst/>
              <a:gdLst>
                <a:gd name="T0" fmla="*/ 422 w 493"/>
                <a:gd name="T1" fmla="*/ 416 h 416"/>
                <a:gd name="T2" fmla="*/ 458 w 493"/>
                <a:gd name="T3" fmla="*/ 370 h 416"/>
                <a:gd name="T4" fmla="*/ 493 w 493"/>
                <a:gd name="T5" fmla="*/ 325 h 416"/>
                <a:gd name="T6" fmla="*/ 71 w 493"/>
                <a:gd name="T7" fmla="*/ 0 h 416"/>
                <a:gd name="T8" fmla="*/ 35 w 493"/>
                <a:gd name="T9" fmla="*/ 45 h 416"/>
                <a:gd name="T10" fmla="*/ 0 w 493"/>
                <a:gd name="T11" fmla="*/ 91 h 416"/>
                <a:gd name="T12" fmla="*/ 422 w 493"/>
                <a:gd name="T13" fmla="*/ 416 h 4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3"/>
                <a:gd name="T22" fmla="*/ 0 h 416"/>
                <a:gd name="T23" fmla="*/ 493 w 493"/>
                <a:gd name="T24" fmla="*/ 416 h 4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3" h="416">
                  <a:moveTo>
                    <a:pt x="422" y="416"/>
                  </a:moveTo>
                  <a:lnTo>
                    <a:pt x="458" y="370"/>
                  </a:lnTo>
                  <a:lnTo>
                    <a:pt x="493" y="325"/>
                  </a:lnTo>
                  <a:lnTo>
                    <a:pt x="71" y="0"/>
                  </a:lnTo>
                  <a:lnTo>
                    <a:pt x="35" y="45"/>
                  </a:lnTo>
                  <a:lnTo>
                    <a:pt x="0" y="91"/>
                  </a:lnTo>
                  <a:lnTo>
                    <a:pt x="422" y="4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1" name="Freeform 1643"/>
            <p:cNvSpPr>
              <a:spLocks/>
            </p:cNvSpPr>
            <p:nvPr/>
          </p:nvSpPr>
          <p:spPr bwMode="auto">
            <a:xfrm>
              <a:off x="4579" y="2342"/>
              <a:ext cx="6" cy="9"/>
            </a:xfrm>
            <a:custGeom>
              <a:avLst/>
              <a:gdLst>
                <a:gd name="T0" fmla="*/ 0 w 36"/>
                <a:gd name="T1" fmla="*/ 53 h 53"/>
                <a:gd name="T2" fmla="*/ 36 w 36"/>
                <a:gd name="T3" fmla="*/ 8 h 53"/>
                <a:gd name="T4" fmla="*/ 30 w 36"/>
                <a:gd name="T5" fmla="*/ 4 h 53"/>
                <a:gd name="T6" fmla="*/ 23 w 36"/>
                <a:gd name="T7" fmla="*/ 0 h 53"/>
                <a:gd name="T8" fmla="*/ 0 w 36"/>
                <a:gd name="T9" fmla="*/ 53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53"/>
                <a:gd name="T17" fmla="*/ 36 w 36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53">
                  <a:moveTo>
                    <a:pt x="0" y="53"/>
                  </a:moveTo>
                  <a:lnTo>
                    <a:pt x="36" y="8"/>
                  </a:lnTo>
                  <a:lnTo>
                    <a:pt x="30" y="4"/>
                  </a:lnTo>
                  <a:lnTo>
                    <a:pt x="23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2" name="Freeform 1644"/>
            <p:cNvSpPr>
              <a:spLocks/>
            </p:cNvSpPr>
            <p:nvPr/>
          </p:nvSpPr>
          <p:spPr bwMode="auto">
            <a:xfrm>
              <a:off x="4583" y="2342"/>
              <a:ext cx="2" cy="1"/>
            </a:xfrm>
            <a:custGeom>
              <a:avLst/>
              <a:gdLst>
                <a:gd name="T0" fmla="*/ 13 w 13"/>
                <a:gd name="T1" fmla="*/ 8 h 8"/>
                <a:gd name="T2" fmla="*/ 7 w 13"/>
                <a:gd name="T3" fmla="*/ 4 h 8"/>
                <a:gd name="T4" fmla="*/ 0 w 13"/>
                <a:gd name="T5" fmla="*/ 0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13" y="8"/>
                  </a:moveTo>
                  <a:lnTo>
                    <a:pt x="7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3" name="Freeform 1645"/>
            <p:cNvSpPr>
              <a:spLocks/>
            </p:cNvSpPr>
            <p:nvPr/>
          </p:nvSpPr>
          <p:spPr bwMode="auto">
            <a:xfrm>
              <a:off x="4493" y="2308"/>
              <a:ext cx="90" cy="52"/>
            </a:xfrm>
            <a:custGeom>
              <a:avLst/>
              <a:gdLst>
                <a:gd name="T0" fmla="*/ 492 w 537"/>
                <a:gd name="T1" fmla="*/ 311 h 311"/>
                <a:gd name="T2" fmla="*/ 514 w 537"/>
                <a:gd name="T3" fmla="*/ 257 h 311"/>
                <a:gd name="T4" fmla="*/ 537 w 537"/>
                <a:gd name="T5" fmla="*/ 204 h 311"/>
                <a:gd name="T6" fmla="*/ 44 w 537"/>
                <a:gd name="T7" fmla="*/ 0 h 311"/>
                <a:gd name="T8" fmla="*/ 22 w 537"/>
                <a:gd name="T9" fmla="*/ 53 h 311"/>
                <a:gd name="T10" fmla="*/ 0 w 537"/>
                <a:gd name="T11" fmla="*/ 107 h 311"/>
                <a:gd name="T12" fmla="*/ 492 w 537"/>
                <a:gd name="T13" fmla="*/ 311 h 3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7"/>
                <a:gd name="T22" fmla="*/ 0 h 311"/>
                <a:gd name="T23" fmla="*/ 537 w 537"/>
                <a:gd name="T24" fmla="*/ 311 h 3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7" h="311">
                  <a:moveTo>
                    <a:pt x="492" y="311"/>
                  </a:moveTo>
                  <a:lnTo>
                    <a:pt x="514" y="257"/>
                  </a:lnTo>
                  <a:lnTo>
                    <a:pt x="537" y="204"/>
                  </a:lnTo>
                  <a:lnTo>
                    <a:pt x="44" y="0"/>
                  </a:lnTo>
                  <a:lnTo>
                    <a:pt x="22" y="53"/>
                  </a:lnTo>
                  <a:lnTo>
                    <a:pt x="0" y="107"/>
                  </a:lnTo>
                  <a:lnTo>
                    <a:pt x="492" y="3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" name="Freeform 1646"/>
            <p:cNvSpPr>
              <a:spLocks/>
            </p:cNvSpPr>
            <p:nvPr/>
          </p:nvSpPr>
          <p:spPr bwMode="auto">
            <a:xfrm>
              <a:off x="4493" y="2308"/>
              <a:ext cx="90" cy="52"/>
            </a:xfrm>
            <a:custGeom>
              <a:avLst/>
              <a:gdLst>
                <a:gd name="T0" fmla="*/ 492 w 537"/>
                <a:gd name="T1" fmla="*/ 311 h 311"/>
                <a:gd name="T2" fmla="*/ 514 w 537"/>
                <a:gd name="T3" fmla="*/ 257 h 311"/>
                <a:gd name="T4" fmla="*/ 537 w 537"/>
                <a:gd name="T5" fmla="*/ 204 h 311"/>
                <a:gd name="T6" fmla="*/ 44 w 537"/>
                <a:gd name="T7" fmla="*/ 0 h 311"/>
                <a:gd name="T8" fmla="*/ 22 w 537"/>
                <a:gd name="T9" fmla="*/ 53 h 311"/>
                <a:gd name="T10" fmla="*/ 0 w 537"/>
                <a:gd name="T11" fmla="*/ 107 h 311"/>
                <a:gd name="T12" fmla="*/ 492 w 537"/>
                <a:gd name="T13" fmla="*/ 311 h 3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7"/>
                <a:gd name="T22" fmla="*/ 0 h 311"/>
                <a:gd name="T23" fmla="*/ 537 w 537"/>
                <a:gd name="T24" fmla="*/ 311 h 3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7" h="311">
                  <a:moveTo>
                    <a:pt x="492" y="311"/>
                  </a:moveTo>
                  <a:lnTo>
                    <a:pt x="514" y="257"/>
                  </a:lnTo>
                  <a:lnTo>
                    <a:pt x="537" y="204"/>
                  </a:lnTo>
                  <a:lnTo>
                    <a:pt x="44" y="0"/>
                  </a:lnTo>
                  <a:lnTo>
                    <a:pt x="22" y="53"/>
                  </a:lnTo>
                  <a:lnTo>
                    <a:pt x="0" y="107"/>
                  </a:lnTo>
                  <a:lnTo>
                    <a:pt x="492" y="3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5" name="Freeform 1647"/>
            <p:cNvSpPr>
              <a:spLocks/>
            </p:cNvSpPr>
            <p:nvPr/>
          </p:nvSpPr>
          <p:spPr bwMode="auto">
            <a:xfrm>
              <a:off x="4497" y="2307"/>
              <a:ext cx="4" cy="10"/>
            </a:xfrm>
            <a:custGeom>
              <a:avLst/>
              <a:gdLst>
                <a:gd name="T0" fmla="*/ 0 w 22"/>
                <a:gd name="T1" fmla="*/ 57 h 57"/>
                <a:gd name="T2" fmla="*/ 22 w 22"/>
                <a:gd name="T3" fmla="*/ 4 h 57"/>
                <a:gd name="T4" fmla="*/ 15 w 22"/>
                <a:gd name="T5" fmla="*/ 2 h 57"/>
                <a:gd name="T6" fmla="*/ 8 w 22"/>
                <a:gd name="T7" fmla="*/ 0 h 57"/>
                <a:gd name="T8" fmla="*/ 0 w 22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57"/>
                <a:gd name="T17" fmla="*/ 22 w 22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57">
                  <a:moveTo>
                    <a:pt x="0" y="57"/>
                  </a:moveTo>
                  <a:lnTo>
                    <a:pt x="22" y="4"/>
                  </a:lnTo>
                  <a:lnTo>
                    <a:pt x="15" y="2"/>
                  </a:lnTo>
                  <a:lnTo>
                    <a:pt x="8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6" name="Freeform 1648"/>
            <p:cNvSpPr>
              <a:spLocks/>
            </p:cNvSpPr>
            <p:nvPr/>
          </p:nvSpPr>
          <p:spPr bwMode="auto">
            <a:xfrm>
              <a:off x="4498" y="2307"/>
              <a:ext cx="3" cy="1"/>
            </a:xfrm>
            <a:custGeom>
              <a:avLst/>
              <a:gdLst>
                <a:gd name="T0" fmla="*/ 14 w 14"/>
                <a:gd name="T1" fmla="*/ 4 h 4"/>
                <a:gd name="T2" fmla="*/ 7 w 14"/>
                <a:gd name="T3" fmla="*/ 2 h 4"/>
                <a:gd name="T4" fmla="*/ 0 w 14"/>
                <a:gd name="T5" fmla="*/ 0 h 4"/>
                <a:gd name="T6" fmla="*/ 0 60000 65536"/>
                <a:gd name="T7" fmla="*/ 0 60000 65536"/>
                <a:gd name="T8" fmla="*/ 0 60000 65536"/>
                <a:gd name="T9" fmla="*/ 0 w 14"/>
                <a:gd name="T10" fmla="*/ 0 h 4"/>
                <a:gd name="T11" fmla="*/ 14 w 14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4">
                  <a:moveTo>
                    <a:pt x="14" y="4"/>
                  </a:moveTo>
                  <a:lnTo>
                    <a:pt x="7" y="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7" name="Freeform 1649"/>
            <p:cNvSpPr>
              <a:spLocks/>
            </p:cNvSpPr>
            <p:nvPr/>
          </p:nvSpPr>
          <p:spPr bwMode="auto">
            <a:xfrm>
              <a:off x="4408" y="2296"/>
              <a:ext cx="90" cy="31"/>
            </a:xfrm>
            <a:custGeom>
              <a:avLst/>
              <a:gdLst>
                <a:gd name="T0" fmla="*/ 528 w 544"/>
                <a:gd name="T1" fmla="*/ 185 h 185"/>
                <a:gd name="T2" fmla="*/ 536 w 544"/>
                <a:gd name="T3" fmla="*/ 127 h 185"/>
                <a:gd name="T4" fmla="*/ 544 w 544"/>
                <a:gd name="T5" fmla="*/ 70 h 185"/>
                <a:gd name="T6" fmla="*/ 16 w 544"/>
                <a:gd name="T7" fmla="*/ 0 h 185"/>
                <a:gd name="T8" fmla="*/ 8 w 544"/>
                <a:gd name="T9" fmla="*/ 58 h 185"/>
                <a:gd name="T10" fmla="*/ 0 w 544"/>
                <a:gd name="T11" fmla="*/ 116 h 185"/>
                <a:gd name="T12" fmla="*/ 528 w 544"/>
                <a:gd name="T13" fmla="*/ 185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4"/>
                <a:gd name="T22" fmla="*/ 0 h 185"/>
                <a:gd name="T23" fmla="*/ 544 w 544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4" h="185">
                  <a:moveTo>
                    <a:pt x="528" y="185"/>
                  </a:moveTo>
                  <a:lnTo>
                    <a:pt x="536" y="127"/>
                  </a:lnTo>
                  <a:lnTo>
                    <a:pt x="544" y="70"/>
                  </a:lnTo>
                  <a:lnTo>
                    <a:pt x="16" y="0"/>
                  </a:lnTo>
                  <a:lnTo>
                    <a:pt x="8" y="58"/>
                  </a:lnTo>
                  <a:lnTo>
                    <a:pt x="0" y="116"/>
                  </a:lnTo>
                  <a:lnTo>
                    <a:pt x="528" y="1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8" name="Freeform 1650"/>
            <p:cNvSpPr>
              <a:spLocks/>
            </p:cNvSpPr>
            <p:nvPr/>
          </p:nvSpPr>
          <p:spPr bwMode="auto">
            <a:xfrm>
              <a:off x="4408" y="2296"/>
              <a:ext cx="90" cy="31"/>
            </a:xfrm>
            <a:custGeom>
              <a:avLst/>
              <a:gdLst>
                <a:gd name="T0" fmla="*/ 528 w 544"/>
                <a:gd name="T1" fmla="*/ 185 h 185"/>
                <a:gd name="T2" fmla="*/ 536 w 544"/>
                <a:gd name="T3" fmla="*/ 127 h 185"/>
                <a:gd name="T4" fmla="*/ 544 w 544"/>
                <a:gd name="T5" fmla="*/ 70 h 185"/>
                <a:gd name="T6" fmla="*/ 16 w 544"/>
                <a:gd name="T7" fmla="*/ 0 h 185"/>
                <a:gd name="T8" fmla="*/ 8 w 544"/>
                <a:gd name="T9" fmla="*/ 58 h 185"/>
                <a:gd name="T10" fmla="*/ 0 w 544"/>
                <a:gd name="T11" fmla="*/ 116 h 185"/>
                <a:gd name="T12" fmla="*/ 528 w 544"/>
                <a:gd name="T13" fmla="*/ 185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4"/>
                <a:gd name="T22" fmla="*/ 0 h 185"/>
                <a:gd name="T23" fmla="*/ 544 w 544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4" h="185">
                  <a:moveTo>
                    <a:pt x="528" y="185"/>
                  </a:moveTo>
                  <a:lnTo>
                    <a:pt x="536" y="127"/>
                  </a:lnTo>
                  <a:lnTo>
                    <a:pt x="544" y="70"/>
                  </a:lnTo>
                  <a:lnTo>
                    <a:pt x="16" y="0"/>
                  </a:lnTo>
                  <a:lnTo>
                    <a:pt x="8" y="58"/>
                  </a:lnTo>
                  <a:lnTo>
                    <a:pt x="0" y="116"/>
                  </a:lnTo>
                  <a:lnTo>
                    <a:pt x="528" y="18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9" name="Freeform 1651"/>
            <p:cNvSpPr>
              <a:spLocks/>
            </p:cNvSpPr>
            <p:nvPr/>
          </p:nvSpPr>
          <p:spPr bwMode="auto">
            <a:xfrm>
              <a:off x="4408" y="2296"/>
              <a:ext cx="2" cy="10"/>
            </a:xfrm>
            <a:custGeom>
              <a:avLst/>
              <a:gdLst>
                <a:gd name="T0" fmla="*/ 8 w 16"/>
                <a:gd name="T1" fmla="*/ 58 h 58"/>
                <a:gd name="T2" fmla="*/ 16 w 16"/>
                <a:gd name="T3" fmla="*/ 0 h 58"/>
                <a:gd name="T4" fmla="*/ 9 w 16"/>
                <a:gd name="T5" fmla="*/ 0 h 58"/>
                <a:gd name="T6" fmla="*/ 0 w 16"/>
                <a:gd name="T7" fmla="*/ 0 h 58"/>
                <a:gd name="T8" fmla="*/ 8 w 16"/>
                <a:gd name="T9" fmla="*/ 5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58"/>
                <a:gd name="T17" fmla="*/ 16 w 16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58">
                  <a:moveTo>
                    <a:pt x="8" y="58"/>
                  </a:move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0" name="Freeform 1652"/>
            <p:cNvSpPr>
              <a:spLocks/>
            </p:cNvSpPr>
            <p:nvPr/>
          </p:nvSpPr>
          <p:spPr bwMode="auto">
            <a:xfrm>
              <a:off x="4408" y="2296"/>
              <a:ext cx="2" cy="1"/>
            </a:xfrm>
            <a:custGeom>
              <a:avLst/>
              <a:gdLst>
                <a:gd name="T0" fmla="*/ 16 w 16"/>
                <a:gd name="T1" fmla="*/ 0 h 1"/>
                <a:gd name="T2" fmla="*/ 9 w 16"/>
                <a:gd name="T3" fmla="*/ 0 h 1"/>
                <a:gd name="T4" fmla="*/ 0 w 16"/>
                <a:gd name="T5" fmla="*/ 0 h 1"/>
                <a:gd name="T6" fmla="*/ 0 60000 65536"/>
                <a:gd name="T7" fmla="*/ 0 60000 65536"/>
                <a:gd name="T8" fmla="*/ 0 60000 65536"/>
                <a:gd name="T9" fmla="*/ 0 w 16"/>
                <a:gd name="T10" fmla="*/ 0 h 1"/>
                <a:gd name="T11" fmla="*/ 16 w 1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">
                  <a:moveTo>
                    <a:pt x="16" y="0"/>
                  </a:move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1" name="Freeform 1653"/>
            <p:cNvSpPr>
              <a:spLocks/>
            </p:cNvSpPr>
            <p:nvPr/>
          </p:nvSpPr>
          <p:spPr bwMode="auto">
            <a:xfrm>
              <a:off x="4320" y="2296"/>
              <a:ext cx="90" cy="31"/>
            </a:xfrm>
            <a:custGeom>
              <a:avLst/>
              <a:gdLst>
                <a:gd name="T0" fmla="*/ 545 w 545"/>
                <a:gd name="T1" fmla="*/ 116 h 185"/>
                <a:gd name="T2" fmla="*/ 537 w 545"/>
                <a:gd name="T3" fmla="*/ 58 h 185"/>
                <a:gd name="T4" fmla="*/ 529 w 545"/>
                <a:gd name="T5" fmla="*/ 0 h 185"/>
                <a:gd name="T6" fmla="*/ 0 w 545"/>
                <a:gd name="T7" fmla="*/ 70 h 185"/>
                <a:gd name="T8" fmla="*/ 8 w 545"/>
                <a:gd name="T9" fmla="*/ 127 h 185"/>
                <a:gd name="T10" fmla="*/ 15 w 545"/>
                <a:gd name="T11" fmla="*/ 185 h 185"/>
                <a:gd name="T12" fmla="*/ 545 w 545"/>
                <a:gd name="T13" fmla="*/ 116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5"/>
                <a:gd name="T22" fmla="*/ 0 h 185"/>
                <a:gd name="T23" fmla="*/ 545 w 545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5" h="185">
                  <a:moveTo>
                    <a:pt x="545" y="116"/>
                  </a:moveTo>
                  <a:lnTo>
                    <a:pt x="537" y="58"/>
                  </a:lnTo>
                  <a:lnTo>
                    <a:pt x="529" y="0"/>
                  </a:lnTo>
                  <a:lnTo>
                    <a:pt x="0" y="70"/>
                  </a:lnTo>
                  <a:lnTo>
                    <a:pt x="8" y="127"/>
                  </a:lnTo>
                  <a:lnTo>
                    <a:pt x="15" y="185"/>
                  </a:lnTo>
                  <a:lnTo>
                    <a:pt x="545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2" name="Freeform 1654"/>
            <p:cNvSpPr>
              <a:spLocks/>
            </p:cNvSpPr>
            <p:nvPr/>
          </p:nvSpPr>
          <p:spPr bwMode="auto">
            <a:xfrm>
              <a:off x="4320" y="2296"/>
              <a:ext cx="90" cy="31"/>
            </a:xfrm>
            <a:custGeom>
              <a:avLst/>
              <a:gdLst>
                <a:gd name="T0" fmla="*/ 545 w 545"/>
                <a:gd name="T1" fmla="*/ 116 h 185"/>
                <a:gd name="T2" fmla="*/ 537 w 545"/>
                <a:gd name="T3" fmla="*/ 58 h 185"/>
                <a:gd name="T4" fmla="*/ 529 w 545"/>
                <a:gd name="T5" fmla="*/ 0 h 185"/>
                <a:gd name="T6" fmla="*/ 0 w 545"/>
                <a:gd name="T7" fmla="*/ 70 h 185"/>
                <a:gd name="T8" fmla="*/ 8 w 545"/>
                <a:gd name="T9" fmla="*/ 127 h 185"/>
                <a:gd name="T10" fmla="*/ 15 w 545"/>
                <a:gd name="T11" fmla="*/ 185 h 185"/>
                <a:gd name="T12" fmla="*/ 545 w 545"/>
                <a:gd name="T13" fmla="*/ 116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5"/>
                <a:gd name="T22" fmla="*/ 0 h 185"/>
                <a:gd name="T23" fmla="*/ 545 w 545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5" h="185">
                  <a:moveTo>
                    <a:pt x="545" y="116"/>
                  </a:moveTo>
                  <a:lnTo>
                    <a:pt x="537" y="58"/>
                  </a:lnTo>
                  <a:lnTo>
                    <a:pt x="529" y="0"/>
                  </a:lnTo>
                  <a:lnTo>
                    <a:pt x="0" y="70"/>
                  </a:lnTo>
                  <a:lnTo>
                    <a:pt x="8" y="127"/>
                  </a:lnTo>
                  <a:lnTo>
                    <a:pt x="15" y="185"/>
                  </a:lnTo>
                  <a:lnTo>
                    <a:pt x="545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3" name="Freeform 1655"/>
            <p:cNvSpPr>
              <a:spLocks/>
            </p:cNvSpPr>
            <p:nvPr/>
          </p:nvSpPr>
          <p:spPr bwMode="auto">
            <a:xfrm>
              <a:off x="4317" y="2307"/>
              <a:ext cx="4" cy="10"/>
            </a:xfrm>
            <a:custGeom>
              <a:avLst/>
              <a:gdLst>
                <a:gd name="T0" fmla="*/ 23 w 23"/>
                <a:gd name="T1" fmla="*/ 57 h 57"/>
                <a:gd name="T2" fmla="*/ 15 w 23"/>
                <a:gd name="T3" fmla="*/ 0 h 57"/>
                <a:gd name="T4" fmla="*/ 9 w 23"/>
                <a:gd name="T5" fmla="*/ 2 h 57"/>
                <a:gd name="T6" fmla="*/ 0 w 23"/>
                <a:gd name="T7" fmla="*/ 4 h 57"/>
                <a:gd name="T8" fmla="*/ 23 w 23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57"/>
                <a:gd name="T17" fmla="*/ 23 w 23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57">
                  <a:moveTo>
                    <a:pt x="23" y="57"/>
                  </a:moveTo>
                  <a:lnTo>
                    <a:pt x="15" y="0"/>
                  </a:lnTo>
                  <a:lnTo>
                    <a:pt x="9" y="2"/>
                  </a:lnTo>
                  <a:lnTo>
                    <a:pt x="0" y="4"/>
                  </a:lnTo>
                  <a:lnTo>
                    <a:pt x="23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4" name="Freeform 1656"/>
            <p:cNvSpPr>
              <a:spLocks/>
            </p:cNvSpPr>
            <p:nvPr/>
          </p:nvSpPr>
          <p:spPr bwMode="auto">
            <a:xfrm>
              <a:off x="4317" y="2307"/>
              <a:ext cx="3" cy="1"/>
            </a:xfrm>
            <a:custGeom>
              <a:avLst/>
              <a:gdLst>
                <a:gd name="T0" fmla="*/ 15 w 15"/>
                <a:gd name="T1" fmla="*/ 0 h 4"/>
                <a:gd name="T2" fmla="*/ 9 w 15"/>
                <a:gd name="T3" fmla="*/ 2 h 4"/>
                <a:gd name="T4" fmla="*/ 0 w 15"/>
                <a:gd name="T5" fmla="*/ 4 h 4"/>
                <a:gd name="T6" fmla="*/ 0 60000 65536"/>
                <a:gd name="T7" fmla="*/ 0 60000 65536"/>
                <a:gd name="T8" fmla="*/ 0 60000 65536"/>
                <a:gd name="T9" fmla="*/ 0 w 15"/>
                <a:gd name="T10" fmla="*/ 0 h 4"/>
                <a:gd name="T11" fmla="*/ 15 w 15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4">
                  <a:moveTo>
                    <a:pt x="15" y="0"/>
                  </a:moveTo>
                  <a:lnTo>
                    <a:pt x="9" y="2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" name="Freeform 1657"/>
            <p:cNvSpPr>
              <a:spLocks/>
            </p:cNvSpPr>
            <p:nvPr/>
          </p:nvSpPr>
          <p:spPr bwMode="auto">
            <a:xfrm>
              <a:off x="4235" y="2308"/>
              <a:ext cx="90" cy="52"/>
            </a:xfrm>
            <a:custGeom>
              <a:avLst/>
              <a:gdLst>
                <a:gd name="T0" fmla="*/ 537 w 537"/>
                <a:gd name="T1" fmla="*/ 107 h 311"/>
                <a:gd name="T2" fmla="*/ 515 w 537"/>
                <a:gd name="T3" fmla="*/ 53 h 311"/>
                <a:gd name="T4" fmla="*/ 492 w 537"/>
                <a:gd name="T5" fmla="*/ 0 h 311"/>
                <a:gd name="T6" fmla="*/ 0 w 537"/>
                <a:gd name="T7" fmla="*/ 204 h 311"/>
                <a:gd name="T8" fmla="*/ 22 w 537"/>
                <a:gd name="T9" fmla="*/ 257 h 311"/>
                <a:gd name="T10" fmla="*/ 44 w 537"/>
                <a:gd name="T11" fmla="*/ 311 h 311"/>
                <a:gd name="T12" fmla="*/ 537 w 537"/>
                <a:gd name="T13" fmla="*/ 107 h 3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7"/>
                <a:gd name="T22" fmla="*/ 0 h 311"/>
                <a:gd name="T23" fmla="*/ 537 w 537"/>
                <a:gd name="T24" fmla="*/ 311 h 3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7" h="311">
                  <a:moveTo>
                    <a:pt x="537" y="107"/>
                  </a:moveTo>
                  <a:lnTo>
                    <a:pt x="515" y="53"/>
                  </a:lnTo>
                  <a:lnTo>
                    <a:pt x="492" y="0"/>
                  </a:lnTo>
                  <a:lnTo>
                    <a:pt x="0" y="204"/>
                  </a:lnTo>
                  <a:lnTo>
                    <a:pt x="22" y="257"/>
                  </a:lnTo>
                  <a:lnTo>
                    <a:pt x="44" y="311"/>
                  </a:lnTo>
                  <a:lnTo>
                    <a:pt x="537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6" name="Freeform 1658"/>
            <p:cNvSpPr>
              <a:spLocks/>
            </p:cNvSpPr>
            <p:nvPr/>
          </p:nvSpPr>
          <p:spPr bwMode="auto">
            <a:xfrm>
              <a:off x="4235" y="2308"/>
              <a:ext cx="90" cy="52"/>
            </a:xfrm>
            <a:custGeom>
              <a:avLst/>
              <a:gdLst>
                <a:gd name="T0" fmla="*/ 537 w 537"/>
                <a:gd name="T1" fmla="*/ 107 h 311"/>
                <a:gd name="T2" fmla="*/ 515 w 537"/>
                <a:gd name="T3" fmla="*/ 53 h 311"/>
                <a:gd name="T4" fmla="*/ 492 w 537"/>
                <a:gd name="T5" fmla="*/ 0 h 311"/>
                <a:gd name="T6" fmla="*/ 0 w 537"/>
                <a:gd name="T7" fmla="*/ 204 h 311"/>
                <a:gd name="T8" fmla="*/ 22 w 537"/>
                <a:gd name="T9" fmla="*/ 257 h 311"/>
                <a:gd name="T10" fmla="*/ 44 w 537"/>
                <a:gd name="T11" fmla="*/ 311 h 311"/>
                <a:gd name="T12" fmla="*/ 537 w 537"/>
                <a:gd name="T13" fmla="*/ 107 h 3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7"/>
                <a:gd name="T22" fmla="*/ 0 h 311"/>
                <a:gd name="T23" fmla="*/ 537 w 537"/>
                <a:gd name="T24" fmla="*/ 311 h 3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7" h="311">
                  <a:moveTo>
                    <a:pt x="537" y="107"/>
                  </a:moveTo>
                  <a:lnTo>
                    <a:pt x="515" y="53"/>
                  </a:lnTo>
                  <a:lnTo>
                    <a:pt x="492" y="0"/>
                  </a:lnTo>
                  <a:lnTo>
                    <a:pt x="0" y="204"/>
                  </a:lnTo>
                  <a:lnTo>
                    <a:pt x="22" y="257"/>
                  </a:lnTo>
                  <a:lnTo>
                    <a:pt x="44" y="311"/>
                  </a:lnTo>
                  <a:lnTo>
                    <a:pt x="537" y="10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7" name="Freeform 1659"/>
            <p:cNvSpPr>
              <a:spLocks/>
            </p:cNvSpPr>
            <p:nvPr/>
          </p:nvSpPr>
          <p:spPr bwMode="auto">
            <a:xfrm>
              <a:off x="4233" y="2342"/>
              <a:ext cx="6" cy="9"/>
            </a:xfrm>
            <a:custGeom>
              <a:avLst/>
              <a:gdLst>
                <a:gd name="T0" fmla="*/ 35 w 35"/>
                <a:gd name="T1" fmla="*/ 53 h 53"/>
                <a:gd name="T2" fmla="*/ 13 w 35"/>
                <a:gd name="T3" fmla="*/ 0 h 53"/>
                <a:gd name="T4" fmla="*/ 7 w 35"/>
                <a:gd name="T5" fmla="*/ 2 h 53"/>
                <a:gd name="T6" fmla="*/ 0 w 35"/>
                <a:gd name="T7" fmla="*/ 8 h 53"/>
                <a:gd name="T8" fmla="*/ 35 w 35"/>
                <a:gd name="T9" fmla="*/ 53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3"/>
                <a:gd name="T17" fmla="*/ 35 w 35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3">
                  <a:moveTo>
                    <a:pt x="35" y="53"/>
                  </a:moveTo>
                  <a:lnTo>
                    <a:pt x="13" y="0"/>
                  </a:lnTo>
                  <a:lnTo>
                    <a:pt x="7" y="2"/>
                  </a:lnTo>
                  <a:lnTo>
                    <a:pt x="0" y="8"/>
                  </a:lnTo>
                  <a:lnTo>
                    <a:pt x="35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8" name="Freeform 1660"/>
            <p:cNvSpPr>
              <a:spLocks/>
            </p:cNvSpPr>
            <p:nvPr/>
          </p:nvSpPr>
          <p:spPr bwMode="auto">
            <a:xfrm>
              <a:off x="4233" y="2342"/>
              <a:ext cx="2" cy="1"/>
            </a:xfrm>
            <a:custGeom>
              <a:avLst/>
              <a:gdLst>
                <a:gd name="T0" fmla="*/ 13 w 13"/>
                <a:gd name="T1" fmla="*/ 0 h 8"/>
                <a:gd name="T2" fmla="*/ 7 w 13"/>
                <a:gd name="T3" fmla="*/ 2 h 8"/>
                <a:gd name="T4" fmla="*/ 0 w 13"/>
                <a:gd name="T5" fmla="*/ 8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13" y="0"/>
                  </a:moveTo>
                  <a:lnTo>
                    <a:pt x="7" y="2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9" name="Freeform 1661"/>
            <p:cNvSpPr>
              <a:spLocks/>
            </p:cNvSpPr>
            <p:nvPr/>
          </p:nvSpPr>
          <p:spPr bwMode="auto">
            <a:xfrm>
              <a:off x="4163" y="2343"/>
              <a:ext cx="82" cy="70"/>
            </a:xfrm>
            <a:custGeom>
              <a:avLst/>
              <a:gdLst>
                <a:gd name="T0" fmla="*/ 494 w 494"/>
                <a:gd name="T1" fmla="*/ 91 h 416"/>
                <a:gd name="T2" fmla="*/ 458 w 494"/>
                <a:gd name="T3" fmla="*/ 45 h 416"/>
                <a:gd name="T4" fmla="*/ 423 w 494"/>
                <a:gd name="T5" fmla="*/ 0 h 416"/>
                <a:gd name="T6" fmla="*/ 0 w 494"/>
                <a:gd name="T7" fmla="*/ 325 h 416"/>
                <a:gd name="T8" fmla="*/ 36 w 494"/>
                <a:gd name="T9" fmla="*/ 370 h 416"/>
                <a:gd name="T10" fmla="*/ 72 w 494"/>
                <a:gd name="T11" fmla="*/ 416 h 416"/>
                <a:gd name="T12" fmla="*/ 494 w 494"/>
                <a:gd name="T13" fmla="*/ 91 h 4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4"/>
                <a:gd name="T22" fmla="*/ 0 h 416"/>
                <a:gd name="T23" fmla="*/ 494 w 494"/>
                <a:gd name="T24" fmla="*/ 416 h 4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4" h="416">
                  <a:moveTo>
                    <a:pt x="494" y="91"/>
                  </a:moveTo>
                  <a:lnTo>
                    <a:pt x="458" y="45"/>
                  </a:lnTo>
                  <a:lnTo>
                    <a:pt x="423" y="0"/>
                  </a:lnTo>
                  <a:lnTo>
                    <a:pt x="0" y="325"/>
                  </a:lnTo>
                  <a:lnTo>
                    <a:pt x="36" y="370"/>
                  </a:lnTo>
                  <a:lnTo>
                    <a:pt x="72" y="416"/>
                  </a:lnTo>
                  <a:lnTo>
                    <a:pt x="494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0" name="Freeform 1662"/>
            <p:cNvSpPr>
              <a:spLocks/>
            </p:cNvSpPr>
            <p:nvPr/>
          </p:nvSpPr>
          <p:spPr bwMode="auto">
            <a:xfrm>
              <a:off x="4163" y="2343"/>
              <a:ext cx="82" cy="70"/>
            </a:xfrm>
            <a:custGeom>
              <a:avLst/>
              <a:gdLst>
                <a:gd name="T0" fmla="*/ 494 w 494"/>
                <a:gd name="T1" fmla="*/ 91 h 416"/>
                <a:gd name="T2" fmla="*/ 458 w 494"/>
                <a:gd name="T3" fmla="*/ 45 h 416"/>
                <a:gd name="T4" fmla="*/ 423 w 494"/>
                <a:gd name="T5" fmla="*/ 0 h 416"/>
                <a:gd name="T6" fmla="*/ 0 w 494"/>
                <a:gd name="T7" fmla="*/ 325 h 416"/>
                <a:gd name="T8" fmla="*/ 36 w 494"/>
                <a:gd name="T9" fmla="*/ 370 h 416"/>
                <a:gd name="T10" fmla="*/ 72 w 494"/>
                <a:gd name="T11" fmla="*/ 416 h 416"/>
                <a:gd name="T12" fmla="*/ 494 w 494"/>
                <a:gd name="T13" fmla="*/ 91 h 4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4"/>
                <a:gd name="T22" fmla="*/ 0 h 416"/>
                <a:gd name="T23" fmla="*/ 494 w 494"/>
                <a:gd name="T24" fmla="*/ 416 h 4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4" h="416">
                  <a:moveTo>
                    <a:pt x="494" y="91"/>
                  </a:moveTo>
                  <a:lnTo>
                    <a:pt x="458" y="45"/>
                  </a:lnTo>
                  <a:lnTo>
                    <a:pt x="423" y="0"/>
                  </a:lnTo>
                  <a:lnTo>
                    <a:pt x="0" y="325"/>
                  </a:lnTo>
                  <a:lnTo>
                    <a:pt x="36" y="370"/>
                  </a:lnTo>
                  <a:lnTo>
                    <a:pt x="72" y="416"/>
                  </a:lnTo>
                  <a:lnTo>
                    <a:pt x="494" y="9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1" name="Freeform 1663"/>
            <p:cNvSpPr>
              <a:spLocks/>
            </p:cNvSpPr>
            <p:nvPr/>
          </p:nvSpPr>
          <p:spPr bwMode="auto">
            <a:xfrm>
              <a:off x="4161" y="2398"/>
              <a:ext cx="7" cy="7"/>
            </a:xfrm>
            <a:custGeom>
              <a:avLst/>
              <a:gdLst>
                <a:gd name="T0" fmla="*/ 46 w 46"/>
                <a:gd name="T1" fmla="*/ 45 h 45"/>
                <a:gd name="T2" fmla="*/ 10 w 46"/>
                <a:gd name="T3" fmla="*/ 0 h 45"/>
                <a:gd name="T4" fmla="*/ 6 w 46"/>
                <a:gd name="T5" fmla="*/ 4 h 45"/>
                <a:gd name="T6" fmla="*/ 0 w 46"/>
                <a:gd name="T7" fmla="*/ 10 h 45"/>
                <a:gd name="T8" fmla="*/ 46 w 46"/>
                <a:gd name="T9" fmla="*/ 4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45"/>
                <a:gd name="T17" fmla="*/ 46 w 46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45">
                  <a:moveTo>
                    <a:pt x="46" y="45"/>
                  </a:moveTo>
                  <a:lnTo>
                    <a:pt x="10" y="0"/>
                  </a:lnTo>
                  <a:lnTo>
                    <a:pt x="6" y="4"/>
                  </a:lnTo>
                  <a:lnTo>
                    <a:pt x="0" y="10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2" name="Freeform 1664"/>
            <p:cNvSpPr>
              <a:spLocks/>
            </p:cNvSpPr>
            <p:nvPr/>
          </p:nvSpPr>
          <p:spPr bwMode="auto">
            <a:xfrm>
              <a:off x="4161" y="2398"/>
              <a:ext cx="2" cy="1"/>
            </a:xfrm>
            <a:custGeom>
              <a:avLst/>
              <a:gdLst>
                <a:gd name="T0" fmla="*/ 10 w 10"/>
                <a:gd name="T1" fmla="*/ 0 h 10"/>
                <a:gd name="T2" fmla="*/ 6 w 10"/>
                <a:gd name="T3" fmla="*/ 4 h 10"/>
                <a:gd name="T4" fmla="*/ 0 w 10"/>
                <a:gd name="T5" fmla="*/ 10 h 10"/>
                <a:gd name="T6" fmla="*/ 0 60000 65536"/>
                <a:gd name="T7" fmla="*/ 0 60000 65536"/>
                <a:gd name="T8" fmla="*/ 0 60000 65536"/>
                <a:gd name="T9" fmla="*/ 0 w 10"/>
                <a:gd name="T10" fmla="*/ 0 h 10"/>
                <a:gd name="T11" fmla="*/ 10 w 1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0">
                  <a:moveTo>
                    <a:pt x="10" y="0"/>
                  </a:moveTo>
                  <a:lnTo>
                    <a:pt x="6" y="4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" name="Freeform 1665"/>
            <p:cNvSpPr>
              <a:spLocks/>
            </p:cNvSpPr>
            <p:nvPr/>
          </p:nvSpPr>
          <p:spPr bwMode="auto">
            <a:xfrm>
              <a:off x="4107" y="2399"/>
              <a:ext cx="69" cy="83"/>
            </a:xfrm>
            <a:custGeom>
              <a:avLst/>
              <a:gdLst>
                <a:gd name="T0" fmla="*/ 416 w 416"/>
                <a:gd name="T1" fmla="*/ 71 h 494"/>
                <a:gd name="T2" fmla="*/ 370 w 416"/>
                <a:gd name="T3" fmla="*/ 35 h 494"/>
                <a:gd name="T4" fmla="*/ 324 w 416"/>
                <a:gd name="T5" fmla="*/ 0 h 494"/>
                <a:gd name="T6" fmla="*/ 0 w 416"/>
                <a:gd name="T7" fmla="*/ 423 h 494"/>
                <a:gd name="T8" fmla="*/ 46 w 416"/>
                <a:gd name="T9" fmla="*/ 459 h 494"/>
                <a:gd name="T10" fmla="*/ 91 w 416"/>
                <a:gd name="T11" fmla="*/ 494 h 494"/>
                <a:gd name="T12" fmla="*/ 416 w 416"/>
                <a:gd name="T13" fmla="*/ 71 h 4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6"/>
                <a:gd name="T22" fmla="*/ 0 h 494"/>
                <a:gd name="T23" fmla="*/ 416 w 416"/>
                <a:gd name="T24" fmla="*/ 494 h 4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6" h="494">
                  <a:moveTo>
                    <a:pt x="416" y="71"/>
                  </a:moveTo>
                  <a:lnTo>
                    <a:pt x="370" y="35"/>
                  </a:lnTo>
                  <a:lnTo>
                    <a:pt x="324" y="0"/>
                  </a:lnTo>
                  <a:lnTo>
                    <a:pt x="0" y="423"/>
                  </a:lnTo>
                  <a:lnTo>
                    <a:pt x="46" y="459"/>
                  </a:lnTo>
                  <a:lnTo>
                    <a:pt x="91" y="494"/>
                  </a:lnTo>
                  <a:lnTo>
                    <a:pt x="41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4" name="Freeform 1666"/>
            <p:cNvSpPr>
              <a:spLocks/>
            </p:cNvSpPr>
            <p:nvPr/>
          </p:nvSpPr>
          <p:spPr bwMode="auto">
            <a:xfrm>
              <a:off x="4107" y="2399"/>
              <a:ext cx="69" cy="83"/>
            </a:xfrm>
            <a:custGeom>
              <a:avLst/>
              <a:gdLst>
                <a:gd name="T0" fmla="*/ 416 w 416"/>
                <a:gd name="T1" fmla="*/ 71 h 494"/>
                <a:gd name="T2" fmla="*/ 370 w 416"/>
                <a:gd name="T3" fmla="*/ 35 h 494"/>
                <a:gd name="T4" fmla="*/ 324 w 416"/>
                <a:gd name="T5" fmla="*/ 0 h 494"/>
                <a:gd name="T6" fmla="*/ 0 w 416"/>
                <a:gd name="T7" fmla="*/ 423 h 494"/>
                <a:gd name="T8" fmla="*/ 46 w 416"/>
                <a:gd name="T9" fmla="*/ 459 h 494"/>
                <a:gd name="T10" fmla="*/ 91 w 416"/>
                <a:gd name="T11" fmla="*/ 494 h 494"/>
                <a:gd name="T12" fmla="*/ 416 w 416"/>
                <a:gd name="T13" fmla="*/ 71 h 4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6"/>
                <a:gd name="T22" fmla="*/ 0 h 494"/>
                <a:gd name="T23" fmla="*/ 416 w 416"/>
                <a:gd name="T24" fmla="*/ 494 h 4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6" h="494">
                  <a:moveTo>
                    <a:pt x="416" y="71"/>
                  </a:moveTo>
                  <a:lnTo>
                    <a:pt x="370" y="35"/>
                  </a:lnTo>
                  <a:lnTo>
                    <a:pt x="324" y="0"/>
                  </a:lnTo>
                  <a:lnTo>
                    <a:pt x="0" y="423"/>
                  </a:lnTo>
                  <a:lnTo>
                    <a:pt x="46" y="459"/>
                  </a:lnTo>
                  <a:lnTo>
                    <a:pt x="91" y="494"/>
                  </a:lnTo>
                  <a:lnTo>
                    <a:pt x="416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" name="Freeform 1667"/>
            <p:cNvSpPr>
              <a:spLocks/>
            </p:cNvSpPr>
            <p:nvPr/>
          </p:nvSpPr>
          <p:spPr bwMode="auto">
            <a:xfrm>
              <a:off x="4106" y="2470"/>
              <a:ext cx="8" cy="6"/>
            </a:xfrm>
            <a:custGeom>
              <a:avLst/>
              <a:gdLst>
                <a:gd name="T0" fmla="*/ 54 w 54"/>
                <a:gd name="T1" fmla="*/ 36 h 36"/>
                <a:gd name="T2" fmla="*/ 8 w 54"/>
                <a:gd name="T3" fmla="*/ 0 h 36"/>
                <a:gd name="T4" fmla="*/ 4 w 54"/>
                <a:gd name="T5" fmla="*/ 5 h 36"/>
                <a:gd name="T6" fmla="*/ 0 w 54"/>
                <a:gd name="T7" fmla="*/ 13 h 36"/>
                <a:gd name="T8" fmla="*/ 54 w 54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6"/>
                <a:gd name="T17" fmla="*/ 54 w 54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6">
                  <a:moveTo>
                    <a:pt x="54" y="36"/>
                  </a:moveTo>
                  <a:lnTo>
                    <a:pt x="8" y="0"/>
                  </a:lnTo>
                  <a:lnTo>
                    <a:pt x="4" y="5"/>
                  </a:lnTo>
                  <a:lnTo>
                    <a:pt x="0" y="13"/>
                  </a:lnTo>
                  <a:lnTo>
                    <a:pt x="54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6" name="Freeform 1668"/>
            <p:cNvSpPr>
              <a:spLocks/>
            </p:cNvSpPr>
            <p:nvPr/>
          </p:nvSpPr>
          <p:spPr bwMode="auto">
            <a:xfrm>
              <a:off x="4106" y="2470"/>
              <a:ext cx="1" cy="2"/>
            </a:xfrm>
            <a:custGeom>
              <a:avLst/>
              <a:gdLst>
                <a:gd name="T0" fmla="*/ 8 w 8"/>
                <a:gd name="T1" fmla="*/ 0 h 13"/>
                <a:gd name="T2" fmla="*/ 4 w 8"/>
                <a:gd name="T3" fmla="*/ 5 h 13"/>
                <a:gd name="T4" fmla="*/ 0 w 8"/>
                <a:gd name="T5" fmla="*/ 13 h 13"/>
                <a:gd name="T6" fmla="*/ 0 60000 65536"/>
                <a:gd name="T7" fmla="*/ 0 60000 65536"/>
                <a:gd name="T8" fmla="*/ 0 60000 65536"/>
                <a:gd name="T9" fmla="*/ 0 w 8"/>
                <a:gd name="T10" fmla="*/ 0 h 13"/>
                <a:gd name="T11" fmla="*/ 8 w 8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3">
                  <a:moveTo>
                    <a:pt x="8" y="0"/>
                  </a:moveTo>
                  <a:lnTo>
                    <a:pt x="4" y="5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7" name="Freeform 1669"/>
            <p:cNvSpPr>
              <a:spLocks/>
            </p:cNvSpPr>
            <p:nvPr/>
          </p:nvSpPr>
          <p:spPr bwMode="auto">
            <a:xfrm>
              <a:off x="4072" y="2472"/>
              <a:ext cx="51" cy="90"/>
            </a:xfrm>
            <a:custGeom>
              <a:avLst/>
              <a:gdLst>
                <a:gd name="T0" fmla="*/ 311 w 311"/>
                <a:gd name="T1" fmla="*/ 45 h 537"/>
                <a:gd name="T2" fmla="*/ 258 w 311"/>
                <a:gd name="T3" fmla="*/ 23 h 537"/>
                <a:gd name="T4" fmla="*/ 204 w 311"/>
                <a:gd name="T5" fmla="*/ 0 h 537"/>
                <a:gd name="T6" fmla="*/ 0 w 311"/>
                <a:gd name="T7" fmla="*/ 492 h 537"/>
                <a:gd name="T8" fmla="*/ 54 w 311"/>
                <a:gd name="T9" fmla="*/ 515 h 537"/>
                <a:gd name="T10" fmla="*/ 107 w 311"/>
                <a:gd name="T11" fmla="*/ 537 h 537"/>
                <a:gd name="T12" fmla="*/ 311 w 311"/>
                <a:gd name="T13" fmla="*/ 45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1"/>
                <a:gd name="T22" fmla="*/ 0 h 537"/>
                <a:gd name="T23" fmla="*/ 311 w 311"/>
                <a:gd name="T24" fmla="*/ 537 h 5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1" h="537">
                  <a:moveTo>
                    <a:pt x="311" y="45"/>
                  </a:moveTo>
                  <a:lnTo>
                    <a:pt x="258" y="23"/>
                  </a:lnTo>
                  <a:lnTo>
                    <a:pt x="204" y="0"/>
                  </a:lnTo>
                  <a:lnTo>
                    <a:pt x="0" y="492"/>
                  </a:lnTo>
                  <a:lnTo>
                    <a:pt x="54" y="515"/>
                  </a:lnTo>
                  <a:lnTo>
                    <a:pt x="107" y="537"/>
                  </a:lnTo>
                  <a:lnTo>
                    <a:pt x="311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8" name="Freeform 1670"/>
            <p:cNvSpPr>
              <a:spLocks/>
            </p:cNvSpPr>
            <p:nvPr/>
          </p:nvSpPr>
          <p:spPr bwMode="auto">
            <a:xfrm>
              <a:off x="4072" y="2472"/>
              <a:ext cx="51" cy="90"/>
            </a:xfrm>
            <a:custGeom>
              <a:avLst/>
              <a:gdLst>
                <a:gd name="T0" fmla="*/ 311 w 311"/>
                <a:gd name="T1" fmla="*/ 45 h 537"/>
                <a:gd name="T2" fmla="*/ 258 w 311"/>
                <a:gd name="T3" fmla="*/ 23 h 537"/>
                <a:gd name="T4" fmla="*/ 204 w 311"/>
                <a:gd name="T5" fmla="*/ 0 h 537"/>
                <a:gd name="T6" fmla="*/ 0 w 311"/>
                <a:gd name="T7" fmla="*/ 492 h 537"/>
                <a:gd name="T8" fmla="*/ 54 w 311"/>
                <a:gd name="T9" fmla="*/ 515 h 537"/>
                <a:gd name="T10" fmla="*/ 107 w 311"/>
                <a:gd name="T11" fmla="*/ 537 h 537"/>
                <a:gd name="T12" fmla="*/ 311 w 311"/>
                <a:gd name="T13" fmla="*/ 45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1"/>
                <a:gd name="T22" fmla="*/ 0 h 537"/>
                <a:gd name="T23" fmla="*/ 311 w 311"/>
                <a:gd name="T24" fmla="*/ 537 h 5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1" h="537">
                  <a:moveTo>
                    <a:pt x="311" y="45"/>
                  </a:moveTo>
                  <a:lnTo>
                    <a:pt x="258" y="23"/>
                  </a:lnTo>
                  <a:lnTo>
                    <a:pt x="204" y="0"/>
                  </a:lnTo>
                  <a:lnTo>
                    <a:pt x="0" y="492"/>
                  </a:lnTo>
                  <a:lnTo>
                    <a:pt x="54" y="515"/>
                  </a:lnTo>
                  <a:lnTo>
                    <a:pt x="107" y="537"/>
                  </a:lnTo>
                  <a:lnTo>
                    <a:pt x="311" y="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9" name="Freeform 1671"/>
            <p:cNvSpPr>
              <a:spLocks/>
            </p:cNvSpPr>
            <p:nvPr/>
          </p:nvSpPr>
          <p:spPr bwMode="auto">
            <a:xfrm>
              <a:off x="4071" y="2554"/>
              <a:ext cx="9" cy="4"/>
            </a:xfrm>
            <a:custGeom>
              <a:avLst/>
              <a:gdLst>
                <a:gd name="T0" fmla="*/ 58 w 58"/>
                <a:gd name="T1" fmla="*/ 23 h 23"/>
                <a:gd name="T2" fmla="*/ 4 w 58"/>
                <a:gd name="T3" fmla="*/ 0 h 23"/>
                <a:gd name="T4" fmla="*/ 2 w 58"/>
                <a:gd name="T5" fmla="*/ 7 h 23"/>
                <a:gd name="T6" fmla="*/ 0 w 58"/>
                <a:gd name="T7" fmla="*/ 15 h 23"/>
                <a:gd name="T8" fmla="*/ 58 w 58"/>
                <a:gd name="T9" fmla="*/ 2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23"/>
                <a:gd name="T17" fmla="*/ 58 w 58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23">
                  <a:moveTo>
                    <a:pt x="58" y="23"/>
                  </a:moveTo>
                  <a:lnTo>
                    <a:pt x="4" y="0"/>
                  </a:lnTo>
                  <a:lnTo>
                    <a:pt x="2" y="7"/>
                  </a:lnTo>
                  <a:lnTo>
                    <a:pt x="0" y="15"/>
                  </a:lnTo>
                  <a:lnTo>
                    <a:pt x="58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0" name="Freeform 1672"/>
            <p:cNvSpPr>
              <a:spLocks/>
            </p:cNvSpPr>
            <p:nvPr/>
          </p:nvSpPr>
          <p:spPr bwMode="auto">
            <a:xfrm>
              <a:off x="4071" y="2554"/>
              <a:ext cx="1" cy="2"/>
            </a:xfrm>
            <a:custGeom>
              <a:avLst/>
              <a:gdLst>
                <a:gd name="T0" fmla="*/ 4 w 4"/>
                <a:gd name="T1" fmla="*/ 0 h 15"/>
                <a:gd name="T2" fmla="*/ 2 w 4"/>
                <a:gd name="T3" fmla="*/ 7 h 15"/>
                <a:gd name="T4" fmla="*/ 0 w 4"/>
                <a:gd name="T5" fmla="*/ 15 h 15"/>
                <a:gd name="T6" fmla="*/ 0 60000 65536"/>
                <a:gd name="T7" fmla="*/ 0 60000 65536"/>
                <a:gd name="T8" fmla="*/ 0 60000 65536"/>
                <a:gd name="T9" fmla="*/ 0 w 4"/>
                <a:gd name="T10" fmla="*/ 0 h 15"/>
                <a:gd name="T11" fmla="*/ 4 w 4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5">
                  <a:moveTo>
                    <a:pt x="4" y="0"/>
                  </a:moveTo>
                  <a:lnTo>
                    <a:pt x="2" y="7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1" name="Freeform 1673"/>
            <p:cNvSpPr>
              <a:spLocks/>
            </p:cNvSpPr>
            <p:nvPr/>
          </p:nvSpPr>
          <p:spPr bwMode="auto">
            <a:xfrm>
              <a:off x="4059" y="2556"/>
              <a:ext cx="31" cy="91"/>
            </a:xfrm>
            <a:custGeom>
              <a:avLst/>
              <a:gdLst>
                <a:gd name="T0" fmla="*/ 186 w 186"/>
                <a:gd name="T1" fmla="*/ 16 h 543"/>
                <a:gd name="T2" fmla="*/ 128 w 186"/>
                <a:gd name="T3" fmla="*/ 8 h 543"/>
                <a:gd name="T4" fmla="*/ 70 w 186"/>
                <a:gd name="T5" fmla="*/ 0 h 543"/>
                <a:gd name="T6" fmla="*/ 0 w 186"/>
                <a:gd name="T7" fmla="*/ 528 h 543"/>
                <a:gd name="T8" fmla="*/ 58 w 186"/>
                <a:gd name="T9" fmla="*/ 536 h 543"/>
                <a:gd name="T10" fmla="*/ 116 w 186"/>
                <a:gd name="T11" fmla="*/ 543 h 543"/>
                <a:gd name="T12" fmla="*/ 186 w 186"/>
                <a:gd name="T13" fmla="*/ 16 h 5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"/>
                <a:gd name="T22" fmla="*/ 0 h 543"/>
                <a:gd name="T23" fmla="*/ 186 w 186"/>
                <a:gd name="T24" fmla="*/ 543 h 5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" h="543">
                  <a:moveTo>
                    <a:pt x="186" y="16"/>
                  </a:moveTo>
                  <a:lnTo>
                    <a:pt x="128" y="8"/>
                  </a:lnTo>
                  <a:lnTo>
                    <a:pt x="70" y="0"/>
                  </a:lnTo>
                  <a:lnTo>
                    <a:pt x="0" y="528"/>
                  </a:lnTo>
                  <a:lnTo>
                    <a:pt x="58" y="536"/>
                  </a:lnTo>
                  <a:lnTo>
                    <a:pt x="116" y="543"/>
                  </a:lnTo>
                  <a:lnTo>
                    <a:pt x="18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2" name="Freeform 1674"/>
            <p:cNvSpPr>
              <a:spLocks/>
            </p:cNvSpPr>
            <p:nvPr/>
          </p:nvSpPr>
          <p:spPr bwMode="auto">
            <a:xfrm>
              <a:off x="4059" y="2556"/>
              <a:ext cx="31" cy="91"/>
            </a:xfrm>
            <a:custGeom>
              <a:avLst/>
              <a:gdLst>
                <a:gd name="T0" fmla="*/ 186 w 186"/>
                <a:gd name="T1" fmla="*/ 16 h 543"/>
                <a:gd name="T2" fmla="*/ 128 w 186"/>
                <a:gd name="T3" fmla="*/ 8 h 543"/>
                <a:gd name="T4" fmla="*/ 70 w 186"/>
                <a:gd name="T5" fmla="*/ 0 h 543"/>
                <a:gd name="T6" fmla="*/ 0 w 186"/>
                <a:gd name="T7" fmla="*/ 528 h 543"/>
                <a:gd name="T8" fmla="*/ 58 w 186"/>
                <a:gd name="T9" fmla="*/ 536 h 543"/>
                <a:gd name="T10" fmla="*/ 116 w 186"/>
                <a:gd name="T11" fmla="*/ 543 h 543"/>
                <a:gd name="T12" fmla="*/ 186 w 186"/>
                <a:gd name="T13" fmla="*/ 16 h 5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"/>
                <a:gd name="T22" fmla="*/ 0 h 543"/>
                <a:gd name="T23" fmla="*/ 186 w 186"/>
                <a:gd name="T24" fmla="*/ 543 h 5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" h="543">
                  <a:moveTo>
                    <a:pt x="186" y="16"/>
                  </a:moveTo>
                  <a:lnTo>
                    <a:pt x="128" y="8"/>
                  </a:lnTo>
                  <a:lnTo>
                    <a:pt x="70" y="0"/>
                  </a:lnTo>
                  <a:lnTo>
                    <a:pt x="0" y="528"/>
                  </a:lnTo>
                  <a:lnTo>
                    <a:pt x="58" y="536"/>
                  </a:lnTo>
                  <a:lnTo>
                    <a:pt x="116" y="543"/>
                  </a:lnTo>
                  <a:lnTo>
                    <a:pt x="186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3" name="Freeform 1675"/>
            <p:cNvSpPr>
              <a:spLocks/>
            </p:cNvSpPr>
            <p:nvPr/>
          </p:nvSpPr>
          <p:spPr bwMode="auto">
            <a:xfrm>
              <a:off x="4059" y="2644"/>
              <a:ext cx="10" cy="3"/>
            </a:xfrm>
            <a:custGeom>
              <a:avLst/>
              <a:gdLst>
                <a:gd name="T0" fmla="*/ 58 w 58"/>
                <a:gd name="T1" fmla="*/ 8 h 15"/>
                <a:gd name="T2" fmla="*/ 0 w 58"/>
                <a:gd name="T3" fmla="*/ 0 h 15"/>
                <a:gd name="T4" fmla="*/ 0 w 58"/>
                <a:gd name="T5" fmla="*/ 6 h 15"/>
                <a:gd name="T6" fmla="*/ 0 w 58"/>
                <a:gd name="T7" fmla="*/ 15 h 15"/>
                <a:gd name="T8" fmla="*/ 58 w 58"/>
                <a:gd name="T9" fmla="*/ 8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5"/>
                <a:gd name="T17" fmla="*/ 58 w 5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5">
                  <a:moveTo>
                    <a:pt x="58" y="8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5"/>
                  </a:lnTo>
                  <a:lnTo>
                    <a:pt x="5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4" name="Freeform 1676"/>
            <p:cNvSpPr>
              <a:spLocks/>
            </p:cNvSpPr>
            <p:nvPr/>
          </p:nvSpPr>
          <p:spPr bwMode="auto">
            <a:xfrm>
              <a:off x="4059" y="2644"/>
              <a:ext cx="1" cy="3"/>
            </a:xfrm>
            <a:custGeom>
              <a:avLst/>
              <a:gdLst>
                <a:gd name="T0" fmla="*/ 0 w 1"/>
                <a:gd name="T1" fmla="*/ 0 h 15"/>
                <a:gd name="T2" fmla="*/ 0 w 1"/>
                <a:gd name="T3" fmla="*/ 6 h 15"/>
                <a:gd name="T4" fmla="*/ 0 w 1"/>
                <a:gd name="T5" fmla="*/ 15 h 15"/>
                <a:gd name="T6" fmla="*/ 0 60000 65536"/>
                <a:gd name="T7" fmla="*/ 0 60000 65536"/>
                <a:gd name="T8" fmla="*/ 0 60000 65536"/>
                <a:gd name="T9" fmla="*/ 0 w 1"/>
                <a:gd name="T10" fmla="*/ 0 h 15"/>
                <a:gd name="T11" fmla="*/ 1 w 1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5">
                  <a:moveTo>
                    <a:pt x="0" y="0"/>
                  </a:moveTo>
                  <a:lnTo>
                    <a:pt x="0" y="6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" name="Freeform 1677"/>
            <p:cNvSpPr>
              <a:spLocks/>
            </p:cNvSpPr>
            <p:nvPr/>
          </p:nvSpPr>
          <p:spPr bwMode="auto">
            <a:xfrm>
              <a:off x="4059" y="2644"/>
              <a:ext cx="31" cy="91"/>
            </a:xfrm>
            <a:custGeom>
              <a:avLst/>
              <a:gdLst>
                <a:gd name="T0" fmla="*/ 116 w 186"/>
                <a:gd name="T1" fmla="*/ 0 h 544"/>
                <a:gd name="T2" fmla="*/ 58 w 186"/>
                <a:gd name="T3" fmla="*/ 8 h 544"/>
                <a:gd name="T4" fmla="*/ 0 w 186"/>
                <a:gd name="T5" fmla="*/ 15 h 544"/>
                <a:gd name="T6" fmla="*/ 70 w 186"/>
                <a:gd name="T7" fmla="*/ 544 h 544"/>
                <a:gd name="T8" fmla="*/ 128 w 186"/>
                <a:gd name="T9" fmla="*/ 537 h 544"/>
                <a:gd name="T10" fmla="*/ 186 w 186"/>
                <a:gd name="T11" fmla="*/ 529 h 544"/>
                <a:gd name="T12" fmla="*/ 116 w 186"/>
                <a:gd name="T13" fmla="*/ 0 h 5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"/>
                <a:gd name="T22" fmla="*/ 0 h 544"/>
                <a:gd name="T23" fmla="*/ 186 w 186"/>
                <a:gd name="T24" fmla="*/ 544 h 5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" h="544">
                  <a:moveTo>
                    <a:pt x="116" y="0"/>
                  </a:moveTo>
                  <a:lnTo>
                    <a:pt x="58" y="8"/>
                  </a:lnTo>
                  <a:lnTo>
                    <a:pt x="0" y="15"/>
                  </a:lnTo>
                  <a:lnTo>
                    <a:pt x="70" y="544"/>
                  </a:lnTo>
                  <a:lnTo>
                    <a:pt x="128" y="537"/>
                  </a:lnTo>
                  <a:lnTo>
                    <a:pt x="186" y="529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6" name="Freeform 1678"/>
            <p:cNvSpPr>
              <a:spLocks/>
            </p:cNvSpPr>
            <p:nvPr/>
          </p:nvSpPr>
          <p:spPr bwMode="auto">
            <a:xfrm>
              <a:off x="4059" y="2644"/>
              <a:ext cx="31" cy="91"/>
            </a:xfrm>
            <a:custGeom>
              <a:avLst/>
              <a:gdLst>
                <a:gd name="T0" fmla="*/ 116 w 186"/>
                <a:gd name="T1" fmla="*/ 0 h 544"/>
                <a:gd name="T2" fmla="*/ 58 w 186"/>
                <a:gd name="T3" fmla="*/ 8 h 544"/>
                <a:gd name="T4" fmla="*/ 0 w 186"/>
                <a:gd name="T5" fmla="*/ 15 h 544"/>
                <a:gd name="T6" fmla="*/ 70 w 186"/>
                <a:gd name="T7" fmla="*/ 544 h 544"/>
                <a:gd name="T8" fmla="*/ 128 w 186"/>
                <a:gd name="T9" fmla="*/ 537 h 544"/>
                <a:gd name="T10" fmla="*/ 186 w 186"/>
                <a:gd name="T11" fmla="*/ 529 h 544"/>
                <a:gd name="T12" fmla="*/ 116 w 186"/>
                <a:gd name="T13" fmla="*/ 0 h 5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"/>
                <a:gd name="T22" fmla="*/ 0 h 544"/>
                <a:gd name="T23" fmla="*/ 186 w 186"/>
                <a:gd name="T24" fmla="*/ 544 h 5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" h="544">
                  <a:moveTo>
                    <a:pt x="116" y="0"/>
                  </a:moveTo>
                  <a:lnTo>
                    <a:pt x="58" y="8"/>
                  </a:lnTo>
                  <a:lnTo>
                    <a:pt x="0" y="15"/>
                  </a:lnTo>
                  <a:lnTo>
                    <a:pt x="70" y="544"/>
                  </a:lnTo>
                  <a:lnTo>
                    <a:pt x="128" y="537"/>
                  </a:lnTo>
                  <a:lnTo>
                    <a:pt x="186" y="529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7" name="Freeform 1679"/>
            <p:cNvSpPr>
              <a:spLocks/>
            </p:cNvSpPr>
            <p:nvPr/>
          </p:nvSpPr>
          <p:spPr bwMode="auto">
            <a:xfrm>
              <a:off x="4071" y="2734"/>
              <a:ext cx="9" cy="4"/>
            </a:xfrm>
            <a:custGeom>
              <a:avLst/>
              <a:gdLst>
                <a:gd name="T0" fmla="*/ 58 w 58"/>
                <a:gd name="T1" fmla="*/ 0 h 22"/>
                <a:gd name="T2" fmla="*/ 0 w 58"/>
                <a:gd name="T3" fmla="*/ 7 h 22"/>
                <a:gd name="T4" fmla="*/ 2 w 58"/>
                <a:gd name="T5" fmla="*/ 14 h 22"/>
                <a:gd name="T6" fmla="*/ 4 w 58"/>
                <a:gd name="T7" fmla="*/ 22 h 22"/>
                <a:gd name="T8" fmla="*/ 58 w 58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22"/>
                <a:gd name="T17" fmla="*/ 58 w 58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22">
                  <a:moveTo>
                    <a:pt x="58" y="0"/>
                  </a:moveTo>
                  <a:lnTo>
                    <a:pt x="0" y="7"/>
                  </a:lnTo>
                  <a:lnTo>
                    <a:pt x="2" y="14"/>
                  </a:lnTo>
                  <a:lnTo>
                    <a:pt x="4" y="2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8" name="Freeform 1680"/>
            <p:cNvSpPr>
              <a:spLocks/>
            </p:cNvSpPr>
            <p:nvPr/>
          </p:nvSpPr>
          <p:spPr bwMode="auto">
            <a:xfrm>
              <a:off x="4071" y="2735"/>
              <a:ext cx="1" cy="3"/>
            </a:xfrm>
            <a:custGeom>
              <a:avLst/>
              <a:gdLst>
                <a:gd name="T0" fmla="*/ 0 w 4"/>
                <a:gd name="T1" fmla="*/ 0 h 15"/>
                <a:gd name="T2" fmla="*/ 2 w 4"/>
                <a:gd name="T3" fmla="*/ 7 h 15"/>
                <a:gd name="T4" fmla="*/ 4 w 4"/>
                <a:gd name="T5" fmla="*/ 15 h 15"/>
                <a:gd name="T6" fmla="*/ 0 60000 65536"/>
                <a:gd name="T7" fmla="*/ 0 60000 65536"/>
                <a:gd name="T8" fmla="*/ 0 60000 65536"/>
                <a:gd name="T9" fmla="*/ 0 w 4"/>
                <a:gd name="T10" fmla="*/ 0 h 15"/>
                <a:gd name="T11" fmla="*/ 4 w 4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5">
                  <a:moveTo>
                    <a:pt x="0" y="0"/>
                  </a:moveTo>
                  <a:lnTo>
                    <a:pt x="2" y="7"/>
                  </a:lnTo>
                  <a:lnTo>
                    <a:pt x="4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9" name="Freeform 1681"/>
            <p:cNvSpPr>
              <a:spLocks/>
            </p:cNvSpPr>
            <p:nvPr/>
          </p:nvSpPr>
          <p:spPr bwMode="auto">
            <a:xfrm>
              <a:off x="4072" y="2730"/>
              <a:ext cx="51" cy="90"/>
            </a:xfrm>
            <a:custGeom>
              <a:avLst/>
              <a:gdLst>
                <a:gd name="T0" fmla="*/ 107 w 311"/>
                <a:gd name="T1" fmla="*/ 0 h 537"/>
                <a:gd name="T2" fmla="*/ 54 w 311"/>
                <a:gd name="T3" fmla="*/ 23 h 537"/>
                <a:gd name="T4" fmla="*/ 0 w 311"/>
                <a:gd name="T5" fmla="*/ 45 h 537"/>
                <a:gd name="T6" fmla="*/ 204 w 311"/>
                <a:gd name="T7" fmla="*/ 537 h 537"/>
                <a:gd name="T8" fmla="*/ 258 w 311"/>
                <a:gd name="T9" fmla="*/ 515 h 537"/>
                <a:gd name="T10" fmla="*/ 311 w 311"/>
                <a:gd name="T11" fmla="*/ 492 h 537"/>
                <a:gd name="T12" fmla="*/ 107 w 311"/>
                <a:gd name="T13" fmla="*/ 0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1"/>
                <a:gd name="T22" fmla="*/ 0 h 537"/>
                <a:gd name="T23" fmla="*/ 311 w 311"/>
                <a:gd name="T24" fmla="*/ 537 h 5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1" h="537">
                  <a:moveTo>
                    <a:pt x="107" y="0"/>
                  </a:moveTo>
                  <a:lnTo>
                    <a:pt x="54" y="23"/>
                  </a:lnTo>
                  <a:lnTo>
                    <a:pt x="0" y="45"/>
                  </a:lnTo>
                  <a:lnTo>
                    <a:pt x="204" y="537"/>
                  </a:lnTo>
                  <a:lnTo>
                    <a:pt x="258" y="515"/>
                  </a:lnTo>
                  <a:lnTo>
                    <a:pt x="311" y="49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0" name="Freeform 1682"/>
            <p:cNvSpPr>
              <a:spLocks/>
            </p:cNvSpPr>
            <p:nvPr/>
          </p:nvSpPr>
          <p:spPr bwMode="auto">
            <a:xfrm>
              <a:off x="4072" y="2730"/>
              <a:ext cx="51" cy="90"/>
            </a:xfrm>
            <a:custGeom>
              <a:avLst/>
              <a:gdLst>
                <a:gd name="T0" fmla="*/ 107 w 311"/>
                <a:gd name="T1" fmla="*/ 0 h 537"/>
                <a:gd name="T2" fmla="*/ 54 w 311"/>
                <a:gd name="T3" fmla="*/ 23 h 537"/>
                <a:gd name="T4" fmla="*/ 0 w 311"/>
                <a:gd name="T5" fmla="*/ 45 h 537"/>
                <a:gd name="T6" fmla="*/ 204 w 311"/>
                <a:gd name="T7" fmla="*/ 537 h 537"/>
                <a:gd name="T8" fmla="*/ 258 w 311"/>
                <a:gd name="T9" fmla="*/ 515 h 537"/>
                <a:gd name="T10" fmla="*/ 311 w 311"/>
                <a:gd name="T11" fmla="*/ 492 h 537"/>
                <a:gd name="T12" fmla="*/ 107 w 311"/>
                <a:gd name="T13" fmla="*/ 0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1"/>
                <a:gd name="T22" fmla="*/ 0 h 537"/>
                <a:gd name="T23" fmla="*/ 311 w 311"/>
                <a:gd name="T24" fmla="*/ 537 h 5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1" h="537">
                  <a:moveTo>
                    <a:pt x="107" y="0"/>
                  </a:moveTo>
                  <a:lnTo>
                    <a:pt x="54" y="23"/>
                  </a:lnTo>
                  <a:lnTo>
                    <a:pt x="0" y="45"/>
                  </a:lnTo>
                  <a:lnTo>
                    <a:pt x="204" y="537"/>
                  </a:lnTo>
                  <a:lnTo>
                    <a:pt x="258" y="515"/>
                  </a:lnTo>
                  <a:lnTo>
                    <a:pt x="311" y="492"/>
                  </a:lnTo>
                  <a:lnTo>
                    <a:pt x="10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1" name="Freeform 1683"/>
            <p:cNvSpPr>
              <a:spLocks/>
            </p:cNvSpPr>
            <p:nvPr/>
          </p:nvSpPr>
          <p:spPr bwMode="auto">
            <a:xfrm>
              <a:off x="4106" y="2816"/>
              <a:ext cx="8" cy="6"/>
            </a:xfrm>
            <a:custGeom>
              <a:avLst/>
              <a:gdLst>
                <a:gd name="T0" fmla="*/ 54 w 54"/>
                <a:gd name="T1" fmla="*/ 0 h 35"/>
                <a:gd name="T2" fmla="*/ 0 w 54"/>
                <a:gd name="T3" fmla="*/ 22 h 35"/>
                <a:gd name="T4" fmla="*/ 2 w 54"/>
                <a:gd name="T5" fmla="*/ 28 h 35"/>
                <a:gd name="T6" fmla="*/ 8 w 54"/>
                <a:gd name="T7" fmla="*/ 35 h 35"/>
                <a:gd name="T8" fmla="*/ 54 w 54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5"/>
                <a:gd name="T17" fmla="*/ 54 w 5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5">
                  <a:moveTo>
                    <a:pt x="54" y="0"/>
                  </a:moveTo>
                  <a:lnTo>
                    <a:pt x="0" y="22"/>
                  </a:lnTo>
                  <a:lnTo>
                    <a:pt x="2" y="28"/>
                  </a:lnTo>
                  <a:lnTo>
                    <a:pt x="8" y="3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2" name="Freeform 1684"/>
            <p:cNvSpPr>
              <a:spLocks/>
            </p:cNvSpPr>
            <p:nvPr/>
          </p:nvSpPr>
          <p:spPr bwMode="auto">
            <a:xfrm>
              <a:off x="4106" y="2820"/>
              <a:ext cx="1" cy="2"/>
            </a:xfrm>
            <a:custGeom>
              <a:avLst/>
              <a:gdLst>
                <a:gd name="T0" fmla="*/ 0 w 8"/>
                <a:gd name="T1" fmla="*/ 0 h 13"/>
                <a:gd name="T2" fmla="*/ 2 w 8"/>
                <a:gd name="T3" fmla="*/ 6 h 13"/>
                <a:gd name="T4" fmla="*/ 8 w 8"/>
                <a:gd name="T5" fmla="*/ 13 h 13"/>
                <a:gd name="T6" fmla="*/ 0 60000 65536"/>
                <a:gd name="T7" fmla="*/ 0 60000 65536"/>
                <a:gd name="T8" fmla="*/ 0 60000 65536"/>
                <a:gd name="T9" fmla="*/ 0 w 8"/>
                <a:gd name="T10" fmla="*/ 0 h 13"/>
                <a:gd name="T11" fmla="*/ 8 w 8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3">
                  <a:moveTo>
                    <a:pt x="0" y="0"/>
                  </a:moveTo>
                  <a:lnTo>
                    <a:pt x="2" y="6"/>
                  </a:lnTo>
                  <a:lnTo>
                    <a:pt x="8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3" name="Freeform 1685"/>
            <p:cNvSpPr>
              <a:spLocks/>
            </p:cNvSpPr>
            <p:nvPr/>
          </p:nvSpPr>
          <p:spPr bwMode="auto">
            <a:xfrm>
              <a:off x="4107" y="2810"/>
              <a:ext cx="69" cy="82"/>
            </a:xfrm>
            <a:custGeom>
              <a:avLst/>
              <a:gdLst>
                <a:gd name="T0" fmla="*/ 91 w 416"/>
                <a:gd name="T1" fmla="*/ 0 h 495"/>
                <a:gd name="T2" fmla="*/ 46 w 416"/>
                <a:gd name="T3" fmla="*/ 36 h 495"/>
                <a:gd name="T4" fmla="*/ 0 w 416"/>
                <a:gd name="T5" fmla="*/ 71 h 495"/>
                <a:gd name="T6" fmla="*/ 324 w 416"/>
                <a:gd name="T7" fmla="*/ 495 h 495"/>
                <a:gd name="T8" fmla="*/ 370 w 416"/>
                <a:gd name="T9" fmla="*/ 459 h 495"/>
                <a:gd name="T10" fmla="*/ 416 w 416"/>
                <a:gd name="T11" fmla="*/ 423 h 495"/>
                <a:gd name="T12" fmla="*/ 91 w 416"/>
                <a:gd name="T13" fmla="*/ 0 h 4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6"/>
                <a:gd name="T22" fmla="*/ 0 h 495"/>
                <a:gd name="T23" fmla="*/ 416 w 416"/>
                <a:gd name="T24" fmla="*/ 495 h 49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6" h="495">
                  <a:moveTo>
                    <a:pt x="91" y="0"/>
                  </a:moveTo>
                  <a:lnTo>
                    <a:pt x="46" y="36"/>
                  </a:lnTo>
                  <a:lnTo>
                    <a:pt x="0" y="71"/>
                  </a:lnTo>
                  <a:lnTo>
                    <a:pt x="324" y="495"/>
                  </a:lnTo>
                  <a:lnTo>
                    <a:pt x="370" y="459"/>
                  </a:lnTo>
                  <a:lnTo>
                    <a:pt x="416" y="423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4" name="Freeform 1686"/>
            <p:cNvSpPr>
              <a:spLocks/>
            </p:cNvSpPr>
            <p:nvPr/>
          </p:nvSpPr>
          <p:spPr bwMode="auto">
            <a:xfrm>
              <a:off x="4107" y="2810"/>
              <a:ext cx="69" cy="82"/>
            </a:xfrm>
            <a:custGeom>
              <a:avLst/>
              <a:gdLst>
                <a:gd name="T0" fmla="*/ 91 w 416"/>
                <a:gd name="T1" fmla="*/ 0 h 495"/>
                <a:gd name="T2" fmla="*/ 46 w 416"/>
                <a:gd name="T3" fmla="*/ 36 h 495"/>
                <a:gd name="T4" fmla="*/ 0 w 416"/>
                <a:gd name="T5" fmla="*/ 71 h 495"/>
                <a:gd name="T6" fmla="*/ 324 w 416"/>
                <a:gd name="T7" fmla="*/ 495 h 495"/>
                <a:gd name="T8" fmla="*/ 370 w 416"/>
                <a:gd name="T9" fmla="*/ 459 h 495"/>
                <a:gd name="T10" fmla="*/ 416 w 416"/>
                <a:gd name="T11" fmla="*/ 423 h 495"/>
                <a:gd name="T12" fmla="*/ 91 w 416"/>
                <a:gd name="T13" fmla="*/ 0 h 4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6"/>
                <a:gd name="T22" fmla="*/ 0 h 495"/>
                <a:gd name="T23" fmla="*/ 416 w 416"/>
                <a:gd name="T24" fmla="*/ 495 h 49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6" h="495">
                  <a:moveTo>
                    <a:pt x="91" y="0"/>
                  </a:moveTo>
                  <a:lnTo>
                    <a:pt x="46" y="36"/>
                  </a:lnTo>
                  <a:lnTo>
                    <a:pt x="0" y="71"/>
                  </a:lnTo>
                  <a:lnTo>
                    <a:pt x="324" y="495"/>
                  </a:lnTo>
                  <a:lnTo>
                    <a:pt x="370" y="459"/>
                  </a:lnTo>
                  <a:lnTo>
                    <a:pt x="416" y="423"/>
                  </a:lnTo>
                  <a:lnTo>
                    <a:pt x="9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5" name="Freeform 1687"/>
            <p:cNvSpPr>
              <a:spLocks/>
            </p:cNvSpPr>
            <p:nvPr/>
          </p:nvSpPr>
          <p:spPr bwMode="auto">
            <a:xfrm>
              <a:off x="4161" y="2886"/>
              <a:ext cx="7" cy="8"/>
            </a:xfrm>
            <a:custGeom>
              <a:avLst/>
              <a:gdLst>
                <a:gd name="T0" fmla="*/ 46 w 46"/>
                <a:gd name="T1" fmla="*/ 0 h 46"/>
                <a:gd name="T2" fmla="*/ 0 w 46"/>
                <a:gd name="T3" fmla="*/ 36 h 46"/>
                <a:gd name="T4" fmla="*/ 5 w 46"/>
                <a:gd name="T5" fmla="*/ 40 h 46"/>
                <a:gd name="T6" fmla="*/ 10 w 46"/>
                <a:gd name="T7" fmla="*/ 46 h 46"/>
                <a:gd name="T8" fmla="*/ 46 w 46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46"/>
                <a:gd name="T17" fmla="*/ 46 w 46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46">
                  <a:moveTo>
                    <a:pt x="46" y="0"/>
                  </a:moveTo>
                  <a:lnTo>
                    <a:pt x="0" y="36"/>
                  </a:lnTo>
                  <a:lnTo>
                    <a:pt x="5" y="40"/>
                  </a:lnTo>
                  <a:lnTo>
                    <a:pt x="10" y="4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6" name="Freeform 1688"/>
            <p:cNvSpPr>
              <a:spLocks/>
            </p:cNvSpPr>
            <p:nvPr/>
          </p:nvSpPr>
          <p:spPr bwMode="auto">
            <a:xfrm>
              <a:off x="4161" y="2892"/>
              <a:ext cx="2" cy="2"/>
            </a:xfrm>
            <a:custGeom>
              <a:avLst/>
              <a:gdLst>
                <a:gd name="T0" fmla="*/ 0 w 10"/>
                <a:gd name="T1" fmla="*/ 0 h 10"/>
                <a:gd name="T2" fmla="*/ 5 w 10"/>
                <a:gd name="T3" fmla="*/ 4 h 10"/>
                <a:gd name="T4" fmla="*/ 10 w 10"/>
                <a:gd name="T5" fmla="*/ 10 h 10"/>
                <a:gd name="T6" fmla="*/ 0 60000 65536"/>
                <a:gd name="T7" fmla="*/ 0 60000 65536"/>
                <a:gd name="T8" fmla="*/ 0 60000 65536"/>
                <a:gd name="T9" fmla="*/ 0 w 10"/>
                <a:gd name="T10" fmla="*/ 0 h 10"/>
                <a:gd name="T11" fmla="*/ 10 w 1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0">
                  <a:moveTo>
                    <a:pt x="0" y="0"/>
                  </a:moveTo>
                  <a:lnTo>
                    <a:pt x="5" y="4"/>
                  </a:lnTo>
                  <a:lnTo>
                    <a:pt x="1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7" name="Freeform 1689"/>
            <p:cNvSpPr>
              <a:spLocks/>
            </p:cNvSpPr>
            <p:nvPr/>
          </p:nvSpPr>
          <p:spPr bwMode="auto">
            <a:xfrm>
              <a:off x="4163" y="2879"/>
              <a:ext cx="82" cy="69"/>
            </a:xfrm>
            <a:custGeom>
              <a:avLst/>
              <a:gdLst>
                <a:gd name="T0" fmla="*/ 72 w 494"/>
                <a:gd name="T1" fmla="*/ 0 h 417"/>
                <a:gd name="T2" fmla="*/ 36 w 494"/>
                <a:gd name="T3" fmla="*/ 46 h 417"/>
                <a:gd name="T4" fmla="*/ 0 w 494"/>
                <a:gd name="T5" fmla="*/ 92 h 417"/>
                <a:gd name="T6" fmla="*/ 423 w 494"/>
                <a:gd name="T7" fmla="*/ 417 h 417"/>
                <a:gd name="T8" fmla="*/ 458 w 494"/>
                <a:gd name="T9" fmla="*/ 371 h 417"/>
                <a:gd name="T10" fmla="*/ 494 w 494"/>
                <a:gd name="T11" fmla="*/ 325 h 417"/>
                <a:gd name="T12" fmla="*/ 72 w 494"/>
                <a:gd name="T13" fmla="*/ 0 h 4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4"/>
                <a:gd name="T22" fmla="*/ 0 h 417"/>
                <a:gd name="T23" fmla="*/ 494 w 494"/>
                <a:gd name="T24" fmla="*/ 417 h 4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4" h="417">
                  <a:moveTo>
                    <a:pt x="72" y="0"/>
                  </a:moveTo>
                  <a:lnTo>
                    <a:pt x="36" y="46"/>
                  </a:lnTo>
                  <a:lnTo>
                    <a:pt x="0" y="92"/>
                  </a:lnTo>
                  <a:lnTo>
                    <a:pt x="423" y="417"/>
                  </a:lnTo>
                  <a:lnTo>
                    <a:pt x="458" y="371"/>
                  </a:lnTo>
                  <a:lnTo>
                    <a:pt x="494" y="32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8" name="Freeform 1690"/>
            <p:cNvSpPr>
              <a:spLocks/>
            </p:cNvSpPr>
            <p:nvPr/>
          </p:nvSpPr>
          <p:spPr bwMode="auto">
            <a:xfrm>
              <a:off x="4163" y="2879"/>
              <a:ext cx="82" cy="69"/>
            </a:xfrm>
            <a:custGeom>
              <a:avLst/>
              <a:gdLst>
                <a:gd name="T0" fmla="*/ 72 w 494"/>
                <a:gd name="T1" fmla="*/ 0 h 417"/>
                <a:gd name="T2" fmla="*/ 36 w 494"/>
                <a:gd name="T3" fmla="*/ 46 h 417"/>
                <a:gd name="T4" fmla="*/ 0 w 494"/>
                <a:gd name="T5" fmla="*/ 92 h 417"/>
                <a:gd name="T6" fmla="*/ 423 w 494"/>
                <a:gd name="T7" fmla="*/ 417 h 417"/>
                <a:gd name="T8" fmla="*/ 458 w 494"/>
                <a:gd name="T9" fmla="*/ 371 h 417"/>
                <a:gd name="T10" fmla="*/ 494 w 494"/>
                <a:gd name="T11" fmla="*/ 325 h 417"/>
                <a:gd name="T12" fmla="*/ 72 w 494"/>
                <a:gd name="T13" fmla="*/ 0 h 4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4"/>
                <a:gd name="T22" fmla="*/ 0 h 417"/>
                <a:gd name="T23" fmla="*/ 494 w 494"/>
                <a:gd name="T24" fmla="*/ 417 h 4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4" h="417">
                  <a:moveTo>
                    <a:pt x="72" y="0"/>
                  </a:moveTo>
                  <a:lnTo>
                    <a:pt x="36" y="46"/>
                  </a:lnTo>
                  <a:lnTo>
                    <a:pt x="0" y="92"/>
                  </a:lnTo>
                  <a:lnTo>
                    <a:pt x="423" y="417"/>
                  </a:lnTo>
                  <a:lnTo>
                    <a:pt x="458" y="371"/>
                  </a:lnTo>
                  <a:lnTo>
                    <a:pt x="494" y="325"/>
                  </a:lnTo>
                  <a:lnTo>
                    <a:pt x="7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9" name="Freeform 1691"/>
            <p:cNvSpPr>
              <a:spLocks/>
            </p:cNvSpPr>
            <p:nvPr/>
          </p:nvSpPr>
          <p:spPr bwMode="auto">
            <a:xfrm>
              <a:off x="4233" y="2941"/>
              <a:ext cx="6" cy="9"/>
            </a:xfrm>
            <a:custGeom>
              <a:avLst/>
              <a:gdLst>
                <a:gd name="T0" fmla="*/ 35 w 35"/>
                <a:gd name="T1" fmla="*/ 0 h 54"/>
                <a:gd name="T2" fmla="*/ 0 w 35"/>
                <a:gd name="T3" fmla="*/ 46 h 54"/>
                <a:gd name="T4" fmla="*/ 5 w 35"/>
                <a:gd name="T5" fmla="*/ 49 h 54"/>
                <a:gd name="T6" fmla="*/ 13 w 35"/>
                <a:gd name="T7" fmla="*/ 54 h 54"/>
                <a:gd name="T8" fmla="*/ 35 w 35"/>
                <a:gd name="T9" fmla="*/ 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0"/>
                  </a:moveTo>
                  <a:lnTo>
                    <a:pt x="0" y="46"/>
                  </a:lnTo>
                  <a:lnTo>
                    <a:pt x="5" y="49"/>
                  </a:lnTo>
                  <a:lnTo>
                    <a:pt x="13" y="5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0" name="Freeform 1692"/>
            <p:cNvSpPr>
              <a:spLocks/>
            </p:cNvSpPr>
            <p:nvPr/>
          </p:nvSpPr>
          <p:spPr bwMode="auto">
            <a:xfrm>
              <a:off x="4233" y="2948"/>
              <a:ext cx="2" cy="2"/>
            </a:xfrm>
            <a:custGeom>
              <a:avLst/>
              <a:gdLst>
                <a:gd name="T0" fmla="*/ 0 w 13"/>
                <a:gd name="T1" fmla="*/ 0 h 8"/>
                <a:gd name="T2" fmla="*/ 5 w 13"/>
                <a:gd name="T3" fmla="*/ 3 h 8"/>
                <a:gd name="T4" fmla="*/ 13 w 13"/>
                <a:gd name="T5" fmla="*/ 8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0" y="0"/>
                  </a:moveTo>
                  <a:lnTo>
                    <a:pt x="5" y="3"/>
                  </a:lnTo>
                  <a:lnTo>
                    <a:pt x="13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1" name="Freeform 1693"/>
            <p:cNvSpPr>
              <a:spLocks/>
            </p:cNvSpPr>
            <p:nvPr/>
          </p:nvSpPr>
          <p:spPr bwMode="auto">
            <a:xfrm>
              <a:off x="4235" y="2932"/>
              <a:ext cx="90" cy="52"/>
            </a:xfrm>
            <a:custGeom>
              <a:avLst/>
              <a:gdLst>
                <a:gd name="T0" fmla="*/ 44 w 537"/>
                <a:gd name="T1" fmla="*/ 0 h 310"/>
                <a:gd name="T2" fmla="*/ 22 w 537"/>
                <a:gd name="T3" fmla="*/ 53 h 310"/>
                <a:gd name="T4" fmla="*/ 0 w 537"/>
                <a:gd name="T5" fmla="*/ 107 h 310"/>
                <a:gd name="T6" fmla="*/ 492 w 537"/>
                <a:gd name="T7" fmla="*/ 310 h 310"/>
                <a:gd name="T8" fmla="*/ 515 w 537"/>
                <a:gd name="T9" fmla="*/ 257 h 310"/>
                <a:gd name="T10" fmla="*/ 537 w 537"/>
                <a:gd name="T11" fmla="*/ 203 h 310"/>
                <a:gd name="T12" fmla="*/ 44 w 537"/>
                <a:gd name="T13" fmla="*/ 0 h 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7"/>
                <a:gd name="T22" fmla="*/ 0 h 310"/>
                <a:gd name="T23" fmla="*/ 537 w 537"/>
                <a:gd name="T24" fmla="*/ 310 h 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7" h="310">
                  <a:moveTo>
                    <a:pt x="44" y="0"/>
                  </a:moveTo>
                  <a:lnTo>
                    <a:pt x="22" y="53"/>
                  </a:lnTo>
                  <a:lnTo>
                    <a:pt x="0" y="107"/>
                  </a:lnTo>
                  <a:lnTo>
                    <a:pt x="492" y="310"/>
                  </a:lnTo>
                  <a:lnTo>
                    <a:pt x="515" y="257"/>
                  </a:lnTo>
                  <a:lnTo>
                    <a:pt x="537" y="20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2" name="Freeform 1694"/>
            <p:cNvSpPr>
              <a:spLocks/>
            </p:cNvSpPr>
            <p:nvPr/>
          </p:nvSpPr>
          <p:spPr bwMode="auto">
            <a:xfrm>
              <a:off x="4235" y="2932"/>
              <a:ext cx="90" cy="52"/>
            </a:xfrm>
            <a:custGeom>
              <a:avLst/>
              <a:gdLst>
                <a:gd name="T0" fmla="*/ 44 w 537"/>
                <a:gd name="T1" fmla="*/ 0 h 310"/>
                <a:gd name="T2" fmla="*/ 22 w 537"/>
                <a:gd name="T3" fmla="*/ 53 h 310"/>
                <a:gd name="T4" fmla="*/ 0 w 537"/>
                <a:gd name="T5" fmla="*/ 107 h 310"/>
                <a:gd name="T6" fmla="*/ 492 w 537"/>
                <a:gd name="T7" fmla="*/ 310 h 310"/>
                <a:gd name="T8" fmla="*/ 515 w 537"/>
                <a:gd name="T9" fmla="*/ 257 h 310"/>
                <a:gd name="T10" fmla="*/ 537 w 537"/>
                <a:gd name="T11" fmla="*/ 203 h 310"/>
                <a:gd name="T12" fmla="*/ 44 w 537"/>
                <a:gd name="T13" fmla="*/ 0 h 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7"/>
                <a:gd name="T22" fmla="*/ 0 h 310"/>
                <a:gd name="T23" fmla="*/ 537 w 537"/>
                <a:gd name="T24" fmla="*/ 310 h 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7" h="310">
                  <a:moveTo>
                    <a:pt x="44" y="0"/>
                  </a:moveTo>
                  <a:lnTo>
                    <a:pt x="22" y="53"/>
                  </a:lnTo>
                  <a:lnTo>
                    <a:pt x="0" y="107"/>
                  </a:lnTo>
                  <a:lnTo>
                    <a:pt x="492" y="310"/>
                  </a:lnTo>
                  <a:lnTo>
                    <a:pt x="515" y="257"/>
                  </a:lnTo>
                  <a:lnTo>
                    <a:pt x="537" y="203"/>
                  </a:lnTo>
                  <a:lnTo>
                    <a:pt x="4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3" name="Freeform 1695"/>
            <p:cNvSpPr>
              <a:spLocks/>
            </p:cNvSpPr>
            <p:nvPr/>
          </p:nvSpPr>
          <p:spPr bwMode="auto">
            <a:xfrm>
              <a:off x="4317" y="2975"/>
              <a:ext cx="4" cy="9"/>
            </a:xfrm>
            <a:custGeom>
              <a:avLst/>
              <a:gdLst>
                <a:gd name="T0" fmla="*/ 23 w 23"/>
                <a:gd name="T1" fmla="*/ 0 h 58"/>
                <a:gd name="T2" fmla="*/ 0 w 23"/>
                <a:gd name="T3" fmla="*/ 53 h 58"/>
                <a:gd name="T4" fmla="*/ 7 w 23"/>
                <a:gd name="T5" fmla="*/ 56 h 58"/>
                <a:gd name="T6" fmla="*/ 15 w 23"/>
                <a:gd name="T7" fmla="*/ 58 h 58"/>
                <a:gd name="T8" fmla="*/ 23 w 23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58"/>
                <a:gd name="T17" fmla="*/ 23 w 23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58">
                  <a:moveTo>
                    <a:pt x="23" y="0"/>
                  </a:moveTo>
                  <a:lnTo>
                    <a:pt x="0" y="53"/>
                  </a:lnTo>
                  <a:lnTo>
                    <a:pt x="7" y="56"/>
                  </a:lnTo>
                  <a:lnTo>
                    <a:pt x="15" y="58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4" name="Freeform 1696"/>
            <p:cNvSpPr>
              <a:spLocks/>
            </p:cNvSpPr>
            <p:nvPr/>
          </p:nvSpPr>
          <p:spPr bwMode="auto">
            <a:xfrm>
              <a:off x="4317" y="2984"/>
              <a:ext cx="3" cy="1"/>
            </a:xfrm>
            <a:custGeom>
              <a:avLst/>
              <a:gdLst>
                <a:gd name="T0" fmla="*/ 0 w 15"/>
                <a:gd name="T1" fmla="*/ 0 h 5"/>
                <a:gd name="T2" fmla="*/ 7 w 15"/>
                <a:gd name="T3" fmla="*/ 3 h 5"/>
                <a:gd name="T4" fmla="*/ 15 w 15"/>
                <a:gd name="T5" fmla="*/ 5 h 5"/>
                <a:gd name="T6" fmla="*/ 0 60000 65536"/>
                <a:gd name="T7" fmla="*/ 0 60000 65536"/>
                <a:gd name="T8" fmla="*/ 0 60000 65536"/>
                <a:gd name="T9" fmla="*/ 0 w 15"/>
                <a:gd name="T10" fmla="*/ 0 h 5"/>
                <a:gd name="T11" fmla="*/ 15 w 15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5">
                  <a:moveTo>
                    <a:pt x="0" y="0"/>
                  </a:moveTo>
                  <a:lnTo>
                    <a:pt x="7" y="3"/>
                  </a:lnTo>
                  <a:lnTo>
                    <a:pt x="15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5" name="Freeform 1697"/>
            <p:cNvSpPr>
              <a:spLocks/>
            </p:cNvSpPr>
            <p:nvPr/>
          </p:nvSpPr>
          <p:spPr bwMode="auto">
            <a:xfrm>
              <a:off x="4320" y="2965"/>
              <a:ext cx="90" cy="31"/>
            </a:xfrm>
            <a:custGeom>
              <a:avLst/>
              <a:gdLst>
                <a:gd name="T0" fmla="*/ 15 w 545"/>
                <a:gd name="T1" fmla="*/ 0 h 185"/>
                <a:gd name="T2" fmla="*/ 8 w 545"/>
                <a:gd name="T3" fmla="*/ 58 h 185"/>
                <a:gd name="T4" fmla="*/ 0 w 545"/>
                <a:gd name="T5" fmla="*/ 116 h 185"/>
                <a:gd name="T6" fmla="*/ 529 w 545"/>
                <a:gd name="T7" fmla="*/ 185 h 185"/>
                <a:gd name="T8" fmla="*/ 537 w 545"/>
                <a:gd name="T9" fmla="*/ 127 h 185"/>
                <a:gd name="T10" fmla="*/ 545 w 545"/>
                <a:gd name="T11" fmla="*/ 69 h 185"/>
                <a:gd name="T12" fmla="*/ 15 w 545"/>
                <a:gd name="T13" fmla="*/ 0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5"/>
                <a:gd name="T22" fmla="*/ 0 h 185"/>
                <a:gd name="T23" fmla="*/ 545 w 545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5" h="185">
                  <a:moveTo>
                    <a:pt x="15" y="0"/>
                  </a:moveTo>
                  <a:lnTo>
                    <a:pt x="8" y="58"/>
                  </a:lnTo>
                  <a:lnTo>
                    <a:pt x="0" y="116"/>
                  </a:lnTo>
                  <a:lnTo>
                    <a:pt x="529" y="185"/>
                  </a:lnTo>
                  <a:lnTo>
                    <a:pt x="537" y="127"/>
                  </a:lnTo>
                  <a:lnTo>
                    <a:pt x="545" y="6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6" name="Freeform 1698"/>
            <p:cNvSpPr>
              <a:spLocks/>
            </p:cNvSpPr>
            <p:nvPr/>
          </p:nvSpPr>
          <p:spPr bwMode="auto">
            <a:xfrm>
              <a:off x="4320" y="2965"/>
              <a:ext cx="90" cy="31"/>
            </a:xfrm>
            <a:custGeom>
              <a:avLst/>
              <a:gdLst>
                <a:gd name="T0" fmla="*/ 15 w 545"/>
                <a:gd name="T1" fmla="*/ 0 h 185"/>
                <a:gd name="T2" fmla="*/ 8 w 545"/>
                <a:gd name="T3" fmla="*/ 58 h 185"/>
                <a:gd name="T4" fmla="*/ 0 w 545"/>
                <a:gd name="T5" fmla="*/ 116 h 185"/>
                <a:gd name="T6" fmla="*/ 529 w 545"/>
                <a:gd name="T7" fmla="*/ 185 h 185"/>
                <a:gd name="T8" fmla="*/ 537 w 545"/>
                <a:gd name="T9" fmla="*/ 127 h 185"/>
                <a:gd name="T10" fmla="*/ 545 w 545"/>
                <a:gd name="T11" fmla="*/ 69 h 185"/>
                <a:gd name="T12" fmla="*/ 15 w 545"/>
                <a:gd name="T13" fmla="*/ 0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5"/>
                <a:gd name="T22" fmla="*/ 0 h 185"/>
                <a:gd name="T23" fmla="*/ 545 w 545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5" h="185">
                  <a:moveTo>
                    <a:pt x="15" y="0"/>
                  </a:moveTo>
                  <a:lnTo>
                    <a:pt x="8" y="58"/>
                  </a:lnTo>
                  <a:lnTo>
                    <a:pt x="0" y="116"/>
                  </a:lnTo>
                  <a:lnTo>
                    <a:pt x="529" y="185"/>
                  </a:lnTo>
                  <a:lnTo>
                    <a:pt x="537" y="127"/>
                  </a:lnTo>
                  <a:lnTo>
                    <a:pt x="545" y="69"/>
                  </a:lnTo>
                  <a:lnTo>
                    <a:pt x="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7" name="Freeform 1699"/>
            <p:cNvSpPr>
              <a:spLocks/>
            </p:cNvSpPr>
            <p:nvPr/>
          </p:nvSpPr>
          <p:spPr bwMode="auto">
            <a:xfrm>
              <a:off x="4408" y="2986"/>
              <a:ext cx="2" cy="10"/>
            </a:xfrm>
            <a:custGeom>
              <a:avLst/>
              <a:gdLst>
                <a:gd name="T0" fmla="*/ 8 w 16"/>
                <a:gd name="T1" fmla="*/ 0 h 58"/>
                <a:gd name="T2" fmla="*/ 0 w 16"/>
                <a:gd name="T3" fmla="*/ 58 h 58"/>
                <a:gd name="T4" fmla="*/ 7 w 16"/>
                <a:gd name="T5" fmla="*/ 58 h 58"/>
                <a:gd name="T6" fmla="*/ 16 w 16"/>
                <a:gd name="T7" fmla="*/ 58 h 58"/>
                <a:gd name="T8" fmla="*/ 8 w 16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58"/>
                <a:gd name="T17" fmla="*/ 16 w 16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58">
                  <a:moveTo>
                    <a:pt x="8" y="0"/>
                  </a:moveTo>
                  <a:lnTo>
                    <a:pt x="0" y="58"/>
                  </a:lnTo>
                  <a:lnTo>
                    <a:pt x="7" y="58"/>
                  </a:lnTo>
                  <a:lnTo>
                    <a:pt x="16" y="5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8" name="Freeform 1700"/>
            <p:cNvSpPr>
              <a:spLocks/>
            </p:cNvSpPr>
            <p:nvPr/>
          </p:nvSpPr>
          <p:spPr bwMode="auto">
            <a:xfrm>
              <a:off x="4408" y="2996"/>
              <a:ext cx="2" cy="1"/>
            </a:xfrm>
            <a:custGeom>
              <a:avLst/>
              <a:gdLst>
                <a:gd name="T0" fmla="*/ 0 w 16"/>
                <a:gd name="T1" fmla="*/ 0 h 1"/>
                <a:gd name="T2" fmla="*/ 7 w 16"/>
                <a:gd name="T3" fmla="*/ 0 h 1"/>
                <a:gd name="T4" fmla="*/ 16 w 16"/>
                <a:gd name="T5" fmla="*/ 0 h 1"/>
                <a:gd name="T6" fmla="*/ 0 60000 65536"/>
                <a:gd name="T7" fmla="*/ 0 60000 65536"/>
                <a:gd name="T8" fmla="*/ 0 60000 65536"/>
                <a:gd name="T9" fmla="*/ 0 w 16"/>
                <a:gd name="T10" fmla="*/ 0 h 1"/>
                <a:gd name="T11" fmla="*/ 16 w 1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">
                  <a:moveTo>
                    <a:pt x="0" y="0"/>
                  </a:moveTo>
                  <a:lnTo>
                    <a:pt x="7" y="0"/>
                  </a:lnTo>
                  <a:lnTo>
                    <a:pt x="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9" name="Freeform 1701"/>
            <p:cNvSpPr>
              <a:spLocks/>
            </p:cNvSpPr>
            <p:nvPr/>
          </p:nvSpPr>
          <p:spPr bwMode="auto">
            <a:xfrm>
              <a:off x="4408" y="2965"/>
              <a:ext cx="90" cy="31"/>
            </a:xfrm>
            <a:custGeom>
              <a:avLst/>
              <a:gdLst>
                <a:gd name="T0" fmla="*/ 0 w 544"/>
                <a:gd name="T1" fmla="*/ 69 h 185"/>
                <a:gd name="T2" fmla="*/ 8 w 544"/>
                <a:gd name="T3" fmla="*/ 127 h 185"/>
                <a:gd name="T4" fmla="*/ 16 w 544"/>
                <a:gd name="T5" fmla="*/ 185 h 185"/>
                <a:gd name="T6" fmla="*/ 544 w 544"/>
                <a:gd name="T7" fmla="*/ 116 h 185"/>
                <a:gd name="T8" fmla="*/ 536 w 544"/>
                <a:gd name="T9" fmla="*/ 58 h 185"/>
                <a:gd name="T10" fmla="*/ 528 w 544"/>
                <a:gd name="T11" fmla="*/ 0 h 185"/>
                <a:gd name="T12" fmla="*/ 0 w 544"/>
                <a:gd name="T13" fmla="*/ 69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4"/>
                <a:gd name="T22" fmla="*/ 0 h 185"/>
                <a:gd name="T23" fmla="*/ 544 w 544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4" h="185">
                  <a:moveTo>
                    <a:pt x="0" y="69"/>
                  </a:moveTo>
                  <a:lnTo>
                    <a:pt x="8" y="127"/>
                  </a:lnTo>
                  <a:lnTo>
                    <a:pt x="16" y="185"/>
                  </a:lnTo>
                  <a:lnTo>
                    <a:pt x="544" y="116"/>
                  </a:lnTo>
                  <a:lnTo>
                    <a:pt x="536" y="58"/>
                  </a:lnTo>
                  <a:lnTo>
                    <a:pt x="528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0" name="Freeform 1702"/>
            <p:cNvSpPr>
              <a:spLocks/>
            </p:cNvSpPr>
            <p:nvPr/>
          </p:nvSpPr>
          <p:spPr bwMode="auto">
            <a:xfrm>
              <a:off x="4408" y="2965"/>
              <a:ext cx="90" cy="31"/>
            </a:xfrm>
            <a:custGeom>
              <a:avLst/>
              <a:gdLst>
                <a:gd name="T0" fmla="*/ 0 w 544"/>
                <a:gd name="T1" fmla="*/ 69 h 185"/>
                <a:gd name="T2" fmla="*/ 8 w 544"/>
                <a:gd name="T3" fmla="*/ 127 h 185"/>
                <a:gd name="T4" fmla="*/ 16 w 544"/>
                <a:gd name="T5" fmla="*/ 185 h 185"/>
                <a:gd name="T6" fmla="*/ 544 w 544"/>
                <a:gd name="T7" fmla="*/ 116 h 185"/>
                <a:gd name="T8" fmla="*/ 536 w 544"/>
                <a:gd name="T9" fmla="*/ 58 h 185"/>
                <a:gd name="T10" fmla="*/ 528 w 544"/>
                <a:gd name="T11" fmla="*/ 0 h 185"/>
                <a:gd name="T12" fmla="*/ 0 w 544"/>
                <a:gd name="T13" fmla="*/ 69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4"/>
                <a:gd name="T22" fmla="*/ 0 h 185"/>
                <a:gd name="T23" fmla="*/ 544 w 544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4" h="185">
                  <a:moveTo>
                    <a:pt x="0" y="69"/>
                  </a:moveTo>
                  <a:lnTo>
                    <a:pt x="8" y="127"/>
                  </a:lnTo>
                  <a:lnTo>
                    <a:pt x="16" y="185"/>
                  </a:lnTo>
                  <a:lnTo>
                    <a:pt x="544" y="116"/>
                  </a:lnTo>
                  <a:lnTo>
                    <a:pt x="536" y="58"/>
                  </a:lnTo>
                  <a:lnTo>
                    <a:pt x="528" y="0"/>
                  </a:lnTo>
                  <a:lnTo>
                    <a:pt x="0" y="6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1" name="Freeform 1703"/>
            <p:cNvSpPr>
              <a:spLocks/>
            </p:cNvSpPr>
            <p:nvPr/>
          </p:nvSpPr>
          <p:spPr bwMode="auto">
            <a:xfrm>
              <a:off x="4497" y="2975"/>
              <a:ext cx="4" cy="9"/>
            </a:xfrm>
            <a:custGeom>
              <a:avLst/>
              <a:gdLst>
                <a:gd name="T0" fmla="*/ 0 w 22"/>
                <a:gd name="T1" fmla="*/ 0 h 58"/>
                <a:gd name="T2" fmla="*/ 8 w 22"/>
                <a:gd name="T3" fmla="*/ 58 h 58"/>
                <a:gd name="T4" fmla="*/ 13 w 22"/>
                <a:gd name="T5" fmla="*/ 56 h 58"/>
                <a:gd name="T6" fmla="*/ 22 w 22"/>
                <a:gd name="T7" fmla="*/ 53 h 58"/>
                <a:gd name="T8" fmla="*/ 0 w 22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58"/>
                <a:gd name="T17" fmla="*/ 22 w 2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58">
                  <a:moveTo>
                    <a:pt x="0" y="0"/>
                  </a:moveTo>
                  <a:lnTo>
                    <a:pt x="8" y="58"/>
                  </a:lnTo>
                  <a:lnTo>
                    <a:pt x="13" y="56"/>
                  </a:lnTo>
                  <a:lnTo>
                    <a:pt x="22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2" name="Freeform 1704"/>
            <p:cNvSpPr>
              <a:spLocks/>
            </p:cNvSpPr>
            <p:nvPr/>
          </p:nvSpPr>
          <p:spPr bwMode="auto">
            <a:xfrm>
              <a:off x="4498" y="2984"/>
              <a:ext cx="3" cy="1"/>
            </a:xfrm>
            <a:custGeom>
              <a:avLst/>
              <a:gdLst>
                <a:gd name="T0" fmla="*/ 0 w 14"/>
                <a:gd name="T1" fmla="*/ 5 h 5"/>
                <a:gd name="T2" fmla="*/ 5 w 14"/>
                <a:gd name="T3" fmla="*/ 3 h 5"/>
                <a:gd name="T4" fmla="*/ 14 w 14"/>
                <a:gd name="T5" fmla="*/ 0 h 5"/>
                <a:gd name="T6" fmla="*/ 0 60000 65536"/>
                <a:gd name="T7" fmla="*/ 0 60000 65536"/>
                <a:gd name="T8" fmla="*/ 0 60000 65536"/>
                <a:gd name="T9" fmla="*/ 0 w 14"/>
                <a:gd name="T10" fmla="*/ 0 h 5"/>
                <a:gd name="T11" fmla="*/ 14 w 14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5">
                  <a:moveTo>
                    <a:pt x="0" y="5"/>
                  </a:moveTo>
                  <a:lnTo>
                    <a:pt x="5" y="3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3" name="Freeform 1705"/>
            <p:cNvSpPr>
              <a:spLocks/>
            </p:cNvSpPr>
            <p:nvPr/>
          </p:nvSpPr>
          <p:spPr bwMode="auto">
            <a:xfrm>
              <a:off x="4493" y="2932"/>
              <a:ext cx="90" cy="52"/>
            </a:xfrm>
            <a:custGeom>
              <a:avLst/>
              <a:gdLst>
                <a:gd name="T0" fmla="*/ 0 w 537"/>
                <a:gd name="T1" fmla="*/ 203 h 310"/>
                <a:gd name="T2" fmla="*/ 22 w 537"/>
                <a:gd name="T3" fmla="*/ 257 h 310"/>
                <a:gd name="T4" fmla="*/ 44 w 537"/>
                <a:gd name="T5" fmla="*/ 310 h 310"/>
                <a:gd name="T6" fmla="*/ 537 w 537"/>
                <a:gd name="T7" fmla="*/ 107 h 310"/>
                <a:gd name="T8" fmla="*/ 514 w 537"/>
                <a:gd name="T9" fmla="*/ 53 h 310"/>
                <a:gd name="T10" fmla="*/ 492 w 537"/>
                <a:gd name="T11" fmla="*/ 0 h 310"/>
                <a:gd name="T12" fmla="*/ 0 w 537"/>
                <a:gd name="T13" fmla="*/ 203 h 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7"/>
                <a:gd name="T22" fmla="*/ 0 h 310"/>
                <a:gd name="T23" fmla="*/ 537 w 537"/>
                <a:gd name="T24" fmla="*/ 310 h 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7" h="310">
                  <a:moveTo>
                    <a:pt x="0" y="203"/>
                  </a:moveTo>
                  <a:lnTo>
                    <a:pt x="22" y="257"/>
                  </a:lnTo>
                  <a:lnTo>
                    <a:pt x="44" y="310"/>
                  </a:lnTo>
                  <a:lnTo>
                    <a:pt x="537" y="107"/>
                  </a:lnTo>
                  <a:lnTo>
                    <a:pt x="514" y="53"/>
                  </a:lnTo>
                  <a:lnTo>
                    <a:pt x="492" y="0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4" name="Freeform 1706"/>
            <p:cNvSpPr>
              <a:spLocks/>
            </p:cNvSpPr>
            <p:nvPr/>
          </p:nvSpPr>
          <p:spPr bwMode="auto">
            <a:xfrm>
              <a:off x="4493" y="2932"/>
              <a:ext cx="90" cy="52"/>
            </a:xfrm>
            <a:custGeom>
              <a:avLst/>
              <a:gdLst>
                <a:gd name="T0" fmla="*/ 0 w 537"/>
                <a:gd name="T1" fmla="*/ 203 h 310"/>
                <a:gd name="T2" fmla="*/ 22 w 537"/>
                <a:gd name="T3" fmla="*/ 257 h 310"/>
                <a:gd name="T4" fmla="*/ 44 w 537"/>
                <a:gd name="T5" fmla="*/ 310 h 310"/>
                <a:gd name="T6" fmla="*/ 537 w 537"/>
                <a:gd name="T7" fmla="*/ 107 h 310"/>
                <a:gd name="T8" fmla="*/ 514 w 537"/>
                <a:gd name="T9" fmla="*/ 53 h 310"/>
                <a:gd name="T10" fmla="*/ 492 w 537"/>
                <a:gd name="T11" fmla="*/ 0 h 310"/>
                <a:gd name="T12" fmla="*/ 0 w 537"/>
                <a:gd name="T13" fmla="*/ 203 h 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7"/>
                <a:gd name="T22" fmla="*/ 0 h 310"/>
                <a:gd name="T23" fmla="*/ 537 w 537"/>
                <a:gd name="T24" fmla="*/ 310 h 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7" h="310">
                  <a:moveTo>
                    <a:pt x="0" y="203"/>
                  </a:moveTo>
                  <a:lnTo>
                    <a:pt x="22" y="257"/>
                  </a:lnTo>
                  <a:lnTo>
                    <a:pt x="44" y="310"/>
                  </a:lnTo>
                  <a:lnTo>
                    <a:pt x="537" y="107"/>
                  </a:lnTo>
                  <a:lnTo>
                    <a:pt x="514" y="53"/>
                  </a:lnTo>
                  <a:lnTo>
                    <a:pt x="492" y="0"/>
                  </a:lnTo>
                  <a:lnTo>
                    <a:pt x="0" y="20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5" name="Freeform 1707"/>
            <p:cNvSpPr>
              <a:spLocks/>
            </p:cNvSpPr>
            <p:nvPr/>
          </p:nvSpPr>
          <p:spPr bwMode="auto">
            <a:xfrm>
              <a:off x="4579" y="2941"/>
              <a:ext cx="6" cy="9"/>
            </a:xfrm>
            <a:custGeom>
              <a:avLst/>
              <a:gdLst>
                <a:gd name="T0" fmla="*/ 0 w 36"/>
                <a:gd name="T1" fmla="*/ 0 h 54"/>
                <a:gd name="T2" fmla="*/ 23 w 36"/>
                <a:gd name="T3" fmla="*/ 54 h 54"/>
                <a:gd name="T4" fmla="*/ 28 w 36"/>
                <a:gd name="T5" fmla="*/ 51 h 54"/>
                <a:gd name="T6" fmla="*/ 36 w 36"/>
                <a:gd name="T7" fmla="*/ 46 h 54"/>
                <a:gd name="T8" fmla="*/ 0 w 36"/>
                <a:gd name="T9" fmla="*/ 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54"/>
                <a:gd name="T17" fmla="*/ 36 w 36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54">
                  <a:moveTo>
                    <a:pt x="0" y="0"/>
                  </a:moveTo>
                  <a:lnTo>
                    <a:pt x="23" y="54"/>
                  </a:lnTo>
                  <a:lnTo>
                    <a:pt x="28" y="51"/>
                  </a:lnTo>
                  <a:lnTo>
                    <a:pt x="36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6" name="Freeform 1708"/>
            <p:cNvSpPr>
              <a:spLocks/>
            </p:cNvSpPr>
            <p:nvPr/>
          </p:nvSpPr>
          <p:spPr bwMode="auto">
            <a:xfrm>
              <a:off x="4583" y="2948"/>
              <a:ext cx="2" cy="2"/>
            </a:xfrm>
            <a:custGeom>
              <a:avLst/>
              <a:gdLst>
                <a:gd name="T0" fmla="*/ 0 w 13"/>
                <a:gd name="T1" fmla="*/ 8 h 8"/>
                <a:gd name="T2" fmla="*/ 5 w 13"/>
                <a:gd name="T3" fmla="*/ 5 h 8"/>
                <a:gd name="T4" fmla="*/ 13 w 13"/>
                <a:gd name="T5" fmla="*/ 0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0" y="8"/>
                  </a:moveTo>
                  <a:lnTo>
                    <a:pt x="5" y="5"/>
                  </a:lnTo>
                  <a:lnTo>
                    <a:pt x="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7" name="Freeform 1709"/>
            <p:cNvSpPr>
              <a:spLocks/>
            </p:cNvSpPr>
            <p:nvPr/>
          </p:nvSpPr>
          <p:spPr bwMode="auto">
            <a:xfrm>
              <a:off x="4573" y="2879"/>
              <a:ext cx="83" cy="69"/>
            </a:xfrm>
            <a:custGeom>
              <a:avLst/>
              <a:gdLst>
                <a:gd name="T0" fmla="*/ 0 w 493"/>
                <a:gd name="T1" fmla="*/ 325 h 417"/>
                <a:gd name="T2" fmla="*/ 35 w 493"/>
                <a:gd name="T3" fmla="*/ 371 h 417"/>
                <a:gd name="T4" fmla="*/ 71 w 493"/>
                <a:gd name="T5" fmla="*/ 417 h 417"/>
                <a:gd name="T6" fmla="*/ 493 w 493"/>
                <a:gd name="T7" fmla="*/ 92 h 417"/>
                <a:gd name="T8" fmla="*/ 458 w 493"/>
                <a:gd name="T9" fmla="*/ 46 h 417"/>
                <a:gd name="T10" fmla="*/ 422 w 493"/>
                <a:gd name="T11" fmla="*/ 0 h 417"/>
                <a:gd name="T12" fmla="*/ 0 w 493"/>
                <a:gd name="T13" fmla="*/ 325 h 4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3"/>
                <a:gd name="T22" fmla="*/ 0 h 417"/>
                <a:gd name="T23" fmla="*/ 493 w 493"/>
                <a:gd name="T24" fmla="*/ 417 h 4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3" h="417">
                  <a:moveTo>
                    <a:pt x="0" y="325"/>
                  </a:moveTo>
                  <a:lnTo>
                    <a:pt x="35" y="371"/>
                  </a:lnTo>
                  <a:lnTo>
                    <a:pt x="71" y="417"/>
                  </a:lnTo>
                  <a:lnTo>
                    <a:pt x="493" y="92"/>
                  </a:lnTo>
                  <a:lnTo>
                    <a:pt x="458" y="46"/>
                  </a:lnTo>
                  <a:lnTo>
                    <a:pt x="422" y="0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8" name="Freeform 1710"/>
            <p:cNvSpPr>
              <a:spLocks/>
            </p:cNvSpPr>
            <p:nvPr/>
          </p:nvSpPr>
          <p:spPr bwMode="auto">
            <a:xfrm>
              <a:off x="4573" y="2879"/>
              <a:ext cx="83" cy="69"/>
            </a:xfrm>
            <a:custGeom>
              <a:avLst/>
              <a:gdLst>
                <a:gd name="T0" fmla="*/ 0 w 493"/>
                <a:gd name="T1" fmla="*/ 325 h 417"/>
                <a:gd name="T2" fmla="*/ 35 w 493"/>
                <a:gd name="T3" fmla="*/ 371 h 417"/>
                <a:gd name="T4" fmla="*/ 71 w 493"/>
                <a:gd name="T5" fmla="*/ 417 h 417"/>
                <a:gd name="T6" fmla="*/ 493 w 493"/>
                <a:gd name="T7" fmla="*/ 92 h 417"/>
                <a:gd name="T8" fmla="*/ 458 w 493"/>
                <a:gd name="T9" fmla="*/ 46 h 417"/>
                <a:gd name="T10" fmla="*/ 422 w 493"/>
                <a:gd name="T11" fmla="*/ 0 h 417"/>
                <a:gd name="T12" fmla="*/ 0 w 493"/>
                <a:gd name="T13" fmla="*/ 325 h 4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3"/>
                <a:gd name="T22" fmla="*/ 0 h 417"/>
                <a:gd name="T23" fmla="*/ 493 w 493"/>
                <a:gd name="T24" fmla="*/ 417 h 4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3" h="417">
                  <a:moveTo>
                    <a:pt x="0" y="325"/>
                  </a:moveTo>
                  <a:lnTo>
                    <a:pt x="35" y="371"/>
                  </a:lnTo>
                  <a:lnTo>
                    <a:pt x="71" y="417"/>
                  </a:lnTo>
                  <a:lnTo>
                    <a:pt x="493" y="92"/>
                  </a:lnTo>
                  <a:lnTo>
                    <a:pt x="458" y="46"/>
                  </a:lnTo>
                  <a:lnTo>
                    <a:pt x="422" y="0"/>
                  </a:lnTo>
                  <a:lnTo>
                    <a:pt x="0" y="3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9" name="Freeform 1711"/>
            <p:cNvSpPr>
              <a:spLocks/>
            </p:cNvSpPr>
            <p:nvPr/>
          </p:nvSpPr>
          <p:spPr bwMode="auto">
            <a:xfrm>
              <a:off x="4650" y="2886"/>
              <a:ext cx="7" cy="8"/>
            </a:xfrm>
            <a:custGeom>
              <a:avLst/>
              <a:gdLst>
                <a:gd name="T0" fmla="*/ 0 w 45"/>
                <a:gd name="T1" fmla="*/ 0 h 46"/>
                <a:gd name="T2" fmla="*/ 35 w 45"/>
                <a:gd name="T3" fmla="*/ 46 h 46"/>
                <a:gd name="T4" fmla="*/ 40 w 45"/>
                <a:gd name="T5" fmla="*/ 41 h 46"/>
                <a:gd name="T6" fmla="*/ 45 w 45"/>
                <a:gd name="T7" fmla="*/ 36 h 46"/>
                <a:gd name="T8" fmla="*/ 0 w 45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"/>
                <a:gd name="T16" fmla="*/ 0 h 46"/>
                <a:gd name="T17" fmla="*/ 45 w 4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" h="46">
                  <a:moveTo>
                    <a:pt x="0" y="0"/>
                  </a:moveTo>
                  <a:lnTo>
                    <a:pt x="35" y="46"/>
                  </a:lnTo>
                  <a:lnTo>
                    <a:pt x="40" y="41"/>
                  </a:lnTo>
                  <a:lnTo>
                    <a:pt x="45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0" name="Freeform 1712"/>
            <p:cNvSpPr>
              <a:spLocks/>
            </p:cNvSpPr>
            <p:nvPr/>
          </p:nvSpPr>
          <p:spPr bwMode="auto">
            <a:xfrm>
              <a:off x="4656" y="2892"/>
              <a:ext cx="1" cy="2"/>
            </a:xfrm>
            <a:custGeom>
              <a:avLst/>
              <a:gdLst>
                <a:gd name="T0" fmla="*/ 0 w 10"/>
                <a:gd name="T1" fmla="*/ 10 h 10"/>
                <a:gd name="T2" fmla="*/ 5 w 10"/>
                <a:gd name="T3" fmla="*/ 5 h 10"/>
                <a:gd name="T4" fmla="*/ 10 w 10"/>
                <a:gd name="T5" fmla="*/ 0 h 10"/>
                <a:gd name="T6" fmla="*/ 0 60000 65536"/>
                <a:gd name="T7" fmla="*/ 0 60000 65536"/>
                <a:gd name="T8" fmla="*/ 0 60000 65536"/>
                <a:gd name="T9" fmla="*/ 0 w 10"/>
                <a:gd name="T10" fmla="*/ 0 h 10"/>
                <a:gd name="T11" fmla="*/ 10 w 1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0">
                  <a:moveTo>
                    <a:pt x="0" y="10"/>
                  </a:moveTo>
                  <a:lnTo>
                    <a:pt x="5" y="5"/>
                  </a:lnTo>
                  <a:lnTo>
                    <a:pt x="1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1" name="Freeform 1713"/>
            <p:cNvSpPr>
              <a:spLocks/>
            </p:cNvSpPr>
            <p:nvPr/>
          </p:nvSpPr>
          <p:spPr bwMode="auto">
            <a:xfrm>
              <a:off x="4642" y="2810"/>
              <a:ext cx="69" cy="82"/>
            </a:xfrm>
            <a:custGeom>
              <a:avLst/>
              <a:gdLst>
                <a:gd name="T0" fmla="*/ 0 w 415"/>
                <a:gd name="T1" fmla="*/ 423 h 495"/>
                <a:gd name="T2" fmla="*/ 46 w 415"/>
                <a:gd name="T3" fmla="*/ 459 h 495"/>
                <a:gd name="T4" fmla="*/ 91 w 415"/>
                <a:gd name="T5" fmla="*/ 495 h 495"/>
                <a:gd name="T6" fmla="*/ 415 w 415"/>
                <a:gd name="T7" fmla="*/ 71 h 495"/>
                <a:gd name="T8" fmla="*/ 370 w 415"/>
                <a:gd name="T9" fmla="*/ 36 h 495"/>
                <a:gd name="T10" fmla="*/ 324 w 415"/>
                <a:gd name="T11" fmla="*/ 0 h 495"/>
                <a:gd name="T12" fmla="*/ 0 w 415"/>
                <a:gd name="T13" fmla="*/ 423 h 4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5"/>
                <a:gd name="T22" fmla="*/ 0 h 495"/>
                <a:gd name="T23" fmla="*/ 415 w 415"/>
                <a:gd name="T24" fmla="*/ 495 h 49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5" h="495">
                  <a:moveTo>
                    <a:pt x="0" y="423"/>
                  </a:moveTo>
                  <a:lnTo>
                    <a:pt x="46" y="459"/>
                  </a:lnTo>
                  <a:lnTo>
                    <a:pt x="91" y="495"/>
                  </a:lnTo>
                  <a:lnTo>
                    <a:pt x="415" y="71"/>
                  </a:lnTo>
                  <a:lnTo>
                    <a:pt x="370" y="36"/>
                  </a:lnTo>
                  <a:lnTo>
                    <a:pt x="324" y="0"/>
                  </a:lnTo>
                  <a:lnTo>
                    <a:pt x="0" y="4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2" name="Freeform 1714"/>
            <p:cNvSpPr>
              <a:spLocks/>
            </p:cNvSpPr>
            <p:nvPr/>
          </p:nvSpPr>
          <p:spPr bwMode="auto">
            <a:xfrm>
              <a:off x="4642" y="2810"/>
              <a:ext cx="69" cy="82"/>
            </a:xfrm>
            <a:custGeom>
              <a:avLst/>
              <a:gdLst>
                <a:gd name="T0" fmla="*/ 0 w 415"/>
                <a:gd name="T1" fmla="*/ 423 h 495"/>
                <a:gd name="T2" fmla="*/ 46 w 415"/>
                <a:gd name="T3" fmla="*/ 459 h 495"/>
                <a:gd name="T4" fmla="*/ 91 w 415"/>
                <a:gd name="T5" fmla="*/ 495 h 495"/>
                <a:gd name="T6" fmla="*/ 415 w 415"/>
                <a:gd name="T7" fmla="*/ 71 h 495"/>
                <a:gd name="T8" fmla="*/ 370 w 415"/>
                <a:gd name="T9" fmla="*/ 36 h 495"/>
                <a:gd name="T10" fmla="*/ 324 w 415"/>
                <a:gd name="T11" fmla="*/ 0 h 495"/>
                <a:gd name="T12" fmla="*/ 0 w 415"/>
                <a:gd name="T13" fmla="*/ 423 h 4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5"/>
                <a:gd name="T22" fmla="*/ 0 h 495"/>
                <a:gd name="T23" fmla="*/ 415 w 415"/>
                <a:gd name="T24" fmla="*/ 495 h 49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5" h="495">
                  <a:moveTo>
                    <a:pt x="0" y="423"/>
                  </a:moveTo>
                  <a:lnTo>
                    <a:pt x="46" y="459"/>
                  </a:lnTo>
                  <a:lnTo>
                    <a:pt x="91" y="495"/>
                  </a:lnTo>
                  <a:lnTo>
                    <a:pt x="415" y="71"/>
                  </a:lnTo>
                  <a:lnTo>
                    <a:pt x="370" y="36"/>
                  </a:lnTo>
                  <a:lnTo>
                    <a:pt x="324" y="0"/>
                  </a:lnTo>
                  <a:lnTo>
                    <a:pt x="0" y="4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3" name="Freeform 1715"/>
            <p:cNvSpPr>
              <a:spLocks/>
            </p:cNvSpPr>
            <p:nvPr/>
          </p:nvSpPr>
          <p:spPr bwMode="auto">
            <a:xfrm>
              <a:off x="4704" y="2816"/>
              <a:ext cx="9" cy="6"/>
            </a:xfrm>
            <a:custGeom>
              <a:avLst/>
              <a:gdLst>
                <a:gd name="T0" fmla="*/ 0 w 53"/>
                <a:gd name="T1" fmla="*/ 0 h 35"/>
                <a:gd name="T2" fmla="*/ 45 w 53"/>
                <a:gd name="T3" fmla="*/ 35 h 35"/>
                <a:gd name="T4" fmla="*/ 50 w 53"/>
                <a:gd name="T5" fmla="*/ 30 h 35"/>
                <a:gd name="T6" fmla="*/ 53 w 53"/>
                <a:gd name="T7" fmla="*/ 22 h 35"/>
                <a:gd name="T8" fmla="*/ 0 w 53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35"/>
                <a:gd name="T17" fmla="*/ 53 w 53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35">
                  <a:moveTo>
                    <a:pt x="0" y="0"/>
                  </a:moveTo>
                  <a:lnTo>
                    <a:pt x="45" y="35"/>
                  </a:lnTo>
                  <a:lnTo>
                    <a:pt x="50" y="30"/>
                  </a:lnTo>
                  <a:lnTo>
                    <a:pt x="53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4" name="Freeform 1716"/>
            <p:cNvSpPr>
              <a:spLocks/>
            </p:cNvSpPr>
            <p:nvPr/>
          </p:nvSpPr>
          <p:spPr bwMode="auto">
            <a:xfrm>
              <a:off x="4711" y="2820"/>
              <a:ext cx="2" cy="2"/>
            </a:xfrm>
            <a:custGeom>
              <a:avLst/>
              <a:gdLst>
                <a:gd name="T0" fmla="*/ 0 w 8"/>
                <a:gd name="T1" fmla="*/ 13 h 13"/>
                <a:gd name="T2" fmla="*/ 5 w 8"/>
                <a:gd name="T3" fmla="*/ 8 h 13"/>
                <a:gd name="T4" fmla="*/ 8 w 8"/>
                <a:gd name="T5" fmla="*/ 0 h 13"/>
                <a:gd name="T6" fmla="*/ 0 60000 65536"/>
                <a:gd name="T7" fmla="*/ 0 60000 65536"/>
                <a:gd name="T8" fmla="*/ 0 60000 65536"/>
                <a:gd name="T9" fmla="*/ 0 w 8"/>
                <a:gd name="T10" fmla="*/ 0 h 13"/>
                <a:gd name="T11" fmla="*/ 8 w 8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3">
                  <a:moveTo>
                    <a:pt x="0" y="13"/>
                  </a:moveTo>
                  <a:lnTo>
                    <a:pt x="5" y="8"/>
                  </a:lnTo>
                  <a:lnTo>
                    <a:pt x="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5" name="Freeform 1717"/>
            <p:cNvSpPr>
              <a:spLocks/>
            </p:cNvSpPr>
            <p:nvPr/>
          </p:nvSpPr>
          <p:spPr bwMode="auto">
            <a:xfrm>
              <a:off x="4695" y="2730"/>
              <a:ext cx="52" cy="90"/>
            </a:xfrm>
            <a:custGeom>
              <a:avLst/>
              <a:gdLst>
                <a:gd name="T0" fmla="*/ 0 w 311"/>
                <a:gd name="T1" fmla="*/ 492 h 537"/>
                <a:gd name="T2" fmla="*/ 54 w 311"/>
                <a:gd name="T3" fmla="*/ 515 h 537"/>
                <a:gd name="T4" fmla="*/ 107 w 311"/>
                <a:gd name="T5" fmla="*/ 537 h 537"/>
                <a:gd name="T6" fmla="*/ 311 w 311"/>
                <a:gd name="T7" fmla="*/ 45 h 537"/>
                <a:gd name="T8" fmla="*/ 258 w 311"/>
                <a:gd name="T9" fmla="*/ 23 h 537"/>
                <a:gd name="T10" fmla="*/ 204 w 311"/>
                <a:gd name="T11" fmla="*/ 0 h 537"/>
                <a:gd name="T12" fmla="*/ 0 w 311"/>
                <a:gd name="T13" fmla="*/ 492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1"/>
                <a:gd name="T22" fmla="*/ 0 h 537"/>
                <a:gd name="T23" fmla="*/ 311 w 311"/>
                <a:gd name="T24" fmla="*/ 537 h 5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1" h="537">
                  <a:moveTo>
                    <a:pt x="0" y="492"/>
                  </a:moveTo>
                  <a:lnTo>
                    <a:pt x="54" y="515"/>
                  </a:lnTo>
                  <a:lnTo>
                    <a:pt x="107" y="537"/>
                  </a:lnTo>
                  <a:lnTo>
                    <a:pt x="311" y="45"/>
                  </a:lnTo>
                  <a:lnTo>
                    <a:pt x="258" y="23"/>
                  </a:lnTo>
                  <a:lnTo>
                    <a:pt x="204" y="0"/>
                  </a:lnTo>
                  <a:lnTo>
                    <a:pt x="0" y="4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" name="Freeform 1718"/>
            <p:cNvSpPr>
              <a:spLocks/>
            </p:cNvSpPr>
            <p:nvPr/>
          </p:nvSpPr>
          <p:spPr bwMode="auto">
            <a:xfrm>
              <a:off x="4695" y="2730"/>
              <a:ext cx="52" cy="90"/>
            </a:xfrm>
            <a:custGeom>
              <a:avLst/>
              <a:gdLst>
                <a:gd name="T0" fmla="*/ 0 w 311"/>
                <a:gd name="T1" fmla="*/ 492 h 537"/>
                <a:gd name="T2" fmla="*/ 54 w 311"/>
                <a:gd name="T3" fmla="*/ 515 h 537"/>
                <a:gd name="T4" fmla="*/ 107 w 311"/>
                <a:gd name="T5" fmla="*/ 537 h 537"/>
                <a:gd name="T6" fmla="*/ 311 w 311"/>
                <a:gd name="T7" fmla="*/ 45 h 537"/>
                <a:gd name="T8" fmla="*/ 258 w 311"/>
                <a:gd name="T9" fmla="*/ 23 h 537"/>
                <a:gd name="T10" fmla="*/ 204 w 311"/>
                <a:gd name="T11" fmla="*/ 0 h 537"/>
                <a:gd name="T12" fmla="*/ 0 w 311"/>
                <a:gd name="T13" fmla="*/ 492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1"/>
                <a:gd name="T22" fmla="*/ 0 h 537"/>
                <a:gd name="T23" fmla="*/ 311 w 311"/>
                <a:gd name="T24" fmla="*/ 537 h 5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1" h="537">
                  <a:moveTo>
                    <a:pt x="0" y="492"/>
                  </a:moveTo>
                  <a:lnTo>
                    <a:pt x="54" y="515"/>
                  </a:lnTo>
                  <a:lnTo>
                    <a:pt x="107" y="537"/>
                  </a:lnTo>
                  <a:lnTo>
                    <a:pt x="311" y="45"/>
                  </a:lnTo>
                  <a:lnTo>
                    <a:pt x="258" y="23"/>
                  </a:lnTo>
                  <a:lnTo>
                    <a:pt x="204" y="0"/>
                  </a:lnTo>
                  <a:lnTo>
                    <a:pt x="0" y="49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" name="Freeform 1719"/>
            <p:cNvSpPr>
              <a:spLocks/>
            </p:cNvSpPr>
            <p:nvPr/>
          </p:nvSpPr>
          <p:spPr bwMode="auto">
            <a:xfrm>
              <a:off x="4738" y="2734"/>
              <a:ext cx="9" cy="4"/>
            </a:xfrm>
            <a:custGeom>
              <a:avLst/>
              <a:gdLst>
                <a:gd name="T0" fmla="*/ 0 w 58"/>
                <a:gd name="T1" fmla="*/ 0 h 22"/>
                <a:gd name="T2" fmla="*/ 53 w 58"/>
                <a:gd name="T3" fmla="*/ 22 h 22"/>
                <a:gd name="T4" fmla="*/ 55 w 58"/>
                <a:gd name="T5" fmla="*/ 15 h 22"/>
                <a:gd name="T6" fmla="*/ 58 w 58"/>
                <a:gd name="T7" fmla="*/ 7 h 22"/>
                <a:gd name="T8" fmla="*/ 0 w 58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22"/>
                <a:gd name="T17" fmla="*/ 58 w 58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22">
                  <a:moveTo>
                    <a:pt x="0" y="0"/>
                  </a:moveTo>
                  <a:lnTo>
                    <a:pt x="53" y="22"/>
                  </a:lnTo>
                  <a:lnTo>
                    <a:pt x="55" y="15"/>
                  </a:lnTo>
                  <a:lnTo>
                    <a:pt x="5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" name="Freeform 1720"/>
            <p:cNvSpPr>
              <a:spLocks/>
            </p:cNvSpPr>
            <p:nvPr/>
          </p:nvSpPr>
          <p:spPr bwMode="auto">
            <a:xfrm>
              <a:off x="4747" y="2735"/>
              <a:ext cx="1" cy="3"/>
            </a:xfrm>
            <a:custGeom>
              <a:avLst/>
              <a:gdLst>
                <a:gd name="T0" fmla="*/ 0 w 5"/>
                <a:gd name="T1" fmla="*/ 15 h 15"/>
                <a:gd name="T2" fmla="*/ 2 w 5"/>
                <a:gd name="T3" fmla="*/ 8 h 15"/>
                <a:gd name="T4" fmla="*/ 5 w 5"/>
                <a:gd name="T5" fmla="*/ 0 h 15"/>
                <a:gd name="T6" fmla="*/ 0 60000 65536"/>
                <a:gd name="T7" fmla="*/ 0 60000 65536"/>
                <a:gd name="T8" fmla="*/ 0 60000 65536"/>
                <a:gd name="T9" fmla="*/ 0 w 5"/>
                <a:gd name="T10" fmla="*/ 0 h 15"/>
                <a:gd name="T11" fmla="*/ 5 w 5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15">
                  <a:moveTo>
                    <a:pt x="0" y="15"/>
                  </a:moveTo>
                  <a:lnTo>
                    <a:pt x="2" y="8"/>
                  </a:lnTo>
                  <a:lnTo>
                    <a:pt x="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" name="Freeform 1721"/>
            <p:cNvSpPr>
              <a:spLocks/>
            </p:cNvSpPr>
            <p:nvPr/>
          </p:nvSpPr>
          <p:spPr bwMode="auto">
            <a:xfrm>
              <a:off x="4728" y="2644"/>
              <a:ext cx="31" cy="91"/>
            </a:xfrm>
            <a:custGeom>
              <a:avLst/>
              <a:gdLst>
                <a:gd name="T0" fmla="*/ 0 w 186"/>
                <a:gd name="T1" fmla="*/ 529 h 544"/>
                <a:gd name="T2" fmla="*/ 58 w 186"/>
                <a:gd name="T3" fmla="*/ 537 h 544"/>
                <a:gd name="T4" fmla="*/ 116 w 186"/>
                <a:gd name="T5" fmla="*/ 544 h 544"/>
                <a:gd name="T6" fmla="*/ 186 w 186"/>
                <a:gd name="T7" fmla="*/ 15 h 544"/>
                <a:gd name="T8" fmla="*/ 128 w 186"/>
                <a:gd name="T9" fmla="*/ 8 h 544"/>
                <a:gd name="T10" fmla="*/ 70 w 186"/>
                <a:gd name="T11" fmla="*/ 0 h 544"/>
                <a:gd name="T12" fmla="*/ 0 w 186"/>
                <a:gd name="T13" fmla="*/ 529 h 5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"/>
                <a:gd name="T22" fmla="*/ 0 h 544"/>
                <a:gd name="T23" fmla="*/ 186 w 186"/>
                <a:gd name="T24" fmla="*/ 544 h 5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" h="544">
                  <a:moveTo>
                    <a:pt x="0" y="529"/>
                  </a:moveTo>
                  <a:lnTo>
                    <a:pt x="58" y="537"/>
                  </a:lnTo>
                  <a:lnTo>
                    <a:pt x="116" y="544"/>
                  </a:lnTo>
                  <a:lnTo>
                    <a:pt x="186" y="15"/>
                  </a:lnTo>
                  <a:lnTo>
                    <a:pt x="128" y="8"/>
                  </a:lnTo>
                  <a:lnTo>
                    <a:pt x="70" y="0"/>
                  </a:lnTo>
                  <a:lnTo>
                    <a:pt x="0" y="5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" name="Freeform 1722"/>
            <p:cNvSpPr>
              <a:spLocks/>
            </p:cNvSpPr>
            <p:nvPr/>
          </p:nvSpPr>
          <p:spPr bwMode="auto">
            <a:xfrm>
              <a:off x="4728" y="2644"/>
              <a:ext cx="31" cy="91"/>
            </a:xfrm>
            <a:custGeom>
              <a:avLst/>
              <a:gdLst>
                <a:gd name="T0" fmla="*/ 0 w 186"/>
                <a:gd name="T1" fmla="*/ 529 h 544"/>
                <a:gd name="T2" fmla="*/ 58 w 186"/>
                <a:gd name="T3" fmla="*/ 537 h 544"/>
                <a:gd name="T4" fmla="*/ 116 w 186"/>
                <a:gd name="T5" fmla="*/ 544 h 544"/>
                <a:gd name="T6" fmla="*/ 186 w 186"/>
                <a:gd name="T7" fmla="*/ 15 h 544"/>
                <a:gd name="T8" fmla="*/ 128 w 186"/>
                <a:gd name="T9" fmla="*/ 8 h 544"/>
                <a:gd name="T10" fmla="*/ 70 w 186"/>
                <a:gd name="T11" fmla="*/ 0 h 544"/>
                <a:gd name="T12" fmla="*/ 0 w 186"/>
                <a:gd name="T13" fmla="*/ 529 h 5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"/>
                <a:gd name="T22" fmla="*/ 0 h 544"/>
                <a:gd name="T23" fmla="*/ 186 w 186"/>
                <a:gd name="T24" fmla="*/ 544 h 5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" h="544">
                  <a:moveTo>
                    <a:pt x="0" y="529"/>
                  </a:moveTo>
                  <a:lnTo>
                    <a:pt x="58" y="537"/>
                  </a:lnTo>
                  <a:lnTo>
                    <a:pt x="116" y="544"/>
                  </a:lnTo>
                  <a:lnTo>
                    <a:pt x="186" y="15"/>
                  </a:lnTo>
                  <a:lnTo>
                    <a:pt x="128" y="8"/>
                  </a:lnTo>
                  <a:lnTo>
                    <a:pt x="70" y="0"/>
                  </a:lnTo>
                  <a:lnTo>
                    <a:pt x="0" y="5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" name="Freeform 1723"/>
            <p:cNvSpPr>
              <a:spLocks/>
            </p:cNvSpPr>
            <p:nvPr/>
          </p:nvSpPr>
          <p:spPr bwMode="auto">
            <a:xfrm>
              <a:off x="4749" y="2644"/>
              <a:ext cx="10" cy="3"/>
            </a:xfrm>
            <a:custGeom>
              <a:avLst/>
              <a:gdLst>
                <a:gd name="T0" fmla="*/ 0 w 58"/>
                <a:gd name="T1" fmla="*/ 8 h 15"/>
                <a:gd name="T2" fmla="*/ 58 w 58"/>
                <a:gd name="T3" fmla="*/ 15 h 15"/>
                <a:gd name="T4" fmla="*/ 58 w 58"/>
                <a:gd name="T5" fmla="*/ 9 h 15"/>
                <a:gd name="T6" fmla="*/ 58 w 58"/>
                <a:gd name="T7" fmla="*/ 0 h 15"/>
                <a:gd name="T8" fmla="*/ 0 w 58"/>
                <a:gd name="T9" fmla="*/ 8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5"/>
                <a:gd name="T17" fmla="*/ 58 w 5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5">
                  <a:moveTo>
                    <a:pt x="0" y="8"/>
                  </a:moveTo>
                  <a:lnTo>
                    <a:pt x="58" y="15"/>
                  </a:lnTo>
                  <a:lnTo>
                    <a:pt x="58" y="9"/>
                  </a:lnTo>
                  <a:lnTo>
                    <a:pt x="5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" name="Rectangle 1724"/>
            <p:cNvSpPr>
              <a:spLocks noChangeArrowheads="1"/>
            </p:cNvSpPr>
            <p:nvPr/>
          </p:nvSpPr>
          <p:spPr bwMode="auto">
            <a:xfrm>
              <a:off x="4217" y="2568"/>
              <a:ext cx="22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b="0" i="1">
                  <a:solidFill>
                    <a:srgbClr val="0000FF"/>
                  </a:solidFill>
                </a:rPr>
                <a:t>r</a:t>
              </a:r>
              <a:r>
                <a:rPr lang="en-US" altLang="zh-CN" sz="2000" b="0" baseline="-25000">
                  <a:solidFill>
                    <a:srgbClr val="0000FF"/>
                  </a:solidFill>
                </a:rPr>
                <a:t>0</a:t>
              </a:r>
              <a:endParaRPr lang="en-US" altLang="zh-CN" sz="2000"/>
            </a:p>
          </p:txBody>
        </p:sp>
        <p:sp>
          <p:nvSpPr>
            <p:cNvPr id="1133" name="Freeform 1725"/>
            <p:cNvSpPr>
              <a:spLocks/>
            </p:cNvSpPr>
            <p:nvPr/>
          </p:nvSpPr>
          <p:spPr bwMode="auto">
            <a:xfrm>
              <a:off x="4759" y="2644"/>
              <a:ext cx="1" cy="3"/>
            </a:xfrm>
            <a:custGeom>
              <a:avLst/>
              <a:gdLst>
                <a:gd name="T0" fmla="*/ 0 w 1"/>
                <a:gd name="T1" fmla="*/ 15 h 15"/>
                <a:gd name="T2" fmla="*/ 0 w 1"/>
                <a:gd name="T3" fmla="*/ 9 h 15"/>
                <a:gd name="T4" fmla="*/ 0 w 1"/>
                <a:gd name="T5" fmla="*/ 0 h 15"/>
                <a:gd name="T6" fmla="*/ 0 60000 65536"/>
                <a:gd name="T7" fmla="*/ 0 60000 65536"/>
                <a:gd name="T8" fmla="*/ 0 60000 65536"/>
                <a:gd name="T9" fmla="*/ 0 w 1"/>
                <a:gd name="T10" fmla="*/ 0 h 15"/>
                <a:gd name="T11" fmla="*/ 1 w 1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5">
                  <a:moveTo>
                    <a:pt x="0" y="15"/>
                  </a:move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4" name="Freeform 1728"/>
            <p:cNvSpPr>
              <a:spLocks/>
            </p:cNvSpPr>
            <p:nvPr/>
          </p:nvSpPr>
          <p:spPr bwMode="auto">
            <a:xfrm>
              <a:off x="4682" y="2524"/>
              <a:ext cx="29" cy="122"/>
            </a:xfrm>
            <a:custGeom>
              <a:avLst/>
              <a:gdLst>
                <a:gd name="T0" fmla="*/ 170 w 170"/>
                <a:gd name="T1" fmla="*/ 731 h 731"/>
                <a:gd name="T2" fmla="*/ 109 w 170"/>
                <a:gd name="T3" fmla="*/ 262 h 731"/>
                <a:gd name="T4" fmla="*/ 0 w 170"/>
                <a:gd name="T5" fmla="*/ 0 h 731"/>
                <a:gd name="T6" fmla="*/ 0 60000 65536"/>
                <a:gd name="T7" fmla="*/ 0 60000 65536"/>
                <a:gd name="T8" fmla="*/ 0 60000 65536"/>
                <a:gd name="T9" fmla="*/ 0 w 170"/>
                <a:gd name="T10" fmla="*/ 0 h 731"/>
                <a:gd name="T11" fmla="*/ 170 w 170"/>
                <a:gd name="T12" fmla="*/ 731 h 7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" h="731">
                  <a:moveTo>
                    <a:pt x="170" y="731"/>
                  </a:moveTo>
                  <a:lnTo>
                    <a:pt x="109" y="26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5" name="Line 1729"/>
            <p:cNvSpPr>
              <a:spLocks noChangeShapeType="1"/>
            </p:cNvSpPr>
            <p:nvPr/>
          </p:nvSpPr>
          <p:spPr bwMode="auto">
            <a:xfrm flipH="1" flipV="1">
              <a:off x="4676" y="2508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" name="Freeform 1730"/>
            <p:cNvSpPr>
              <a:spLocks/>
            </p:cNvSpPr>
            <p:nvPr/>
          </p:nvSpPr>
          <p:spPr bwMode="auto">
            <a:xfrm>
              <a:off x="4585" y="2404"/>
              <a:ext cx="85" cy="91"/>
            </a:xfrm>
            <a:custGeom>
              <a:avLst/>
              <a:gdLst>
                <a:gd name="T0" fmla="*/ 512 w 512"/>
                <a:gd name="T1" fmla="*/ 548 h 548"/>
                <a:gd name="T2" fmla="*/ 225 w 512"/>
                <a:gd name="T3" fmla="*/ 173 h 548"/>
                <a:gd name="T4" fmla="*/ 0 w 512"/>
                <a:gd name="T5" fmla="*/ 0 h 548"/>
                <a:gd name="T6" fmla="*/ 0 60000 65536"/>
                <a:gd name="T7" fmla="*/ 0 60000 65536"/>
                <a:gd name="T8" fmla="*/ 0 60000 65536"/>
                <a:gd name="T9" fmla="*/ 0 w 512"/>
                <a:gd name="T10" fmla="*/ 0 h 548"/>
                <a:gd name="T11" fmla="*/ 512 w 512"/>
                <a:gd name="T12" fmla="*/ 548 h 5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2" h="548">
                  <a:moveTo>
                    <a:pt x="512" y="548"/>
                  </a:moveTo>
                  <a:lnTo>
                    <a:pt x="225" y="17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" name="Line 1731"/>
            <p:cNvSpPr>
              <a:spLocks noChangeShapeType="1"/>
            </p:cNvSpPr>
            <p:nvPr/>
          </p:nvSpPr>
          <p:spPr bwMode="auto">
            <a:xfrm flipH="1" flipV="1">
              <a:off x="4571" y="2393"/>
              <a:ext cx="3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8" name="Freeform 1732"/>
            <p:cNvSpPr>
              <a:spLocks/>
            </p:cNvSpPr>
            <p:nvPr/>
          </p:nvSpPr>
          <p:spPr bwMode="auto">
            <a:xfrm>
              <a:off x="4440" y="2348"/>
              <a:ext cx="120" cy="36"/>
            </a:xfrm>
            <a:custGeom>
              <a:avLst/>
              <a:gdLst>
                <a:gd name="T0" fmla="*/ 717 w 717"/>
                <a:gd name="T1" fmla="*/ 218 h 218"/>
                <a:gd name="T2" fmla="*/ 281 w 717"/>
                <a:gd name="T3" fmla="*/ 37 h 218"/>
                <a:gd name="T4" fmla="*/ 0 w 717"/>
                <a:gd name="T5" fmla="*/ 0 h 218"/>
                <a:gd name="T6" fmla="*/ 0 60000 65536"/>
                <a:gd name="T7" fmla="*/ 0 60000 65536"/>
                <a:gd name="T8" fmla="*/ 0 60000 65536"/>
                <a:gd name="T9" fmla="*/ 0 w 717"/>
                <a:gd name="T10" fmla="*/ 0 h 218"/>
                <a:gd name="T11" fmla="*/ 717 w 717"/>
                <a:gd name="T12" fmla="*/ 218 h 2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17" h="218">
                  <a:moveTo>
                    <a:pt x="717" y="218"/>
                  </a:moveTo>
                  <a:lnTo>
                    <a:pt x="281" y="3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9" name="Line 1733"/>
            <p:cNvSpPr>
              <a:spLocks noChangeShapeType="1"/>
            </p:cNvSpPr>
            <p:nvPr/>
          </p:nvSpPr>
          <p:spPr bwMode="auto">
            <a:xfrm flipH="1" flipV="1">
              <a:off x="4423" y="234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0" name="Freeform 1734"/>
            <p:cNvSpPr>
              <a:spLocks/>
            </p:cNvSpPr>
            <p:nvPr/>
          </p:nvSpPr>
          <p:spPr bwMode="auto">
            <a:xfrm>
              <a:off x="4287" y="2344"/>
              <a:ext cx="122" cy="28"/>
            </a:xfrm>
            <a:custGeom>
              <a:avLst/>
              <a:gdLst>
                <a:gd name="T0" fmla="*/ 731 w 731"/>
                <a:gd name="T1" fmla="*/ 0 h 170"/>
                <a:gd name="T2" fmla="*/ 262 w 731"/>
                <a:gd name="T3" fmla="*/ 62 h 170"/>
                <a:gd name="T4" fmla="*/ 0 w 731"/>
                <a:gd name="T5" fmla="*/ 170 h 170"/>
                <a:gd name="T6" fmla="*/ 0 60000 65536"/>
                <a:gd name="T7" fmla="*/ 0 60000 65536"/>
                <a:gd name="T8" fmla="*/ 0 60000 65536"/>
                <a:gd name="T9" fmla="*/ 0 w 731"/>
                <a:gd name="T10" fmla="*/ 0 h 170"/>
                <a:gd name="T11" fmla="*/ 731 w 731"/>
                <a:gd name="T12" fmla="*/ 170 h 1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1" h="170">
                  <a:moveTo>
                    <a:pt x="731" y="0"/>
                  </a:moveTo>
                  <a:lnTo>
                    <a:pt x="262" y="62"/>
                  </a:lnTo>
                  <a:lnTo>
                    <a:pt x="0" y="17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1" name="Line 1735"/>
            <p:cNvSpPr>
              <a:spLocks noChangeShapeType="1"/>
            </p:cNvSpPr>
            <p:nvPr/>
          </p:nvSpPr>
          <p:spPr bwMode="auto">
            <a:xfrm flipH="1">
              <a:off x="4271" y="2378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2" name="Freeform 1736"/>
            <p:cNvSpPr>
              <a:spLocks/>
            </p:cNvSpPr>
            <p:nvPr/>
          </p:nvSpPr>
          <p:spPr bwMode="auto">
            <a:xfrm>
              <a:off x="4167" y="2384"/>
              <a:ext cx="91" cy="86"/>
            </a:xfrm>
            <a:custGeom>
              <a:avLst/>
              <a:gdLst>
                <a:gd name="T0" fmla="*/ 548 w 548"/>
                <a:gd name="T1" fmla="*/ 0 h 513"/>
                <a:gd name="T2" fmla="*/ 173 w 548"/>
                <a:gd name="T3" fmla="*/ 288 h 513"/>
                <a:gd name="T4" fmla="*/ 0 w 548"/>
                <a:gd name="T5" fmla="*/ 513 h 513"/>
                <a:gd name="T6" fmla="*/ 0 60000 65536"/>
                <a:gd name="T7" fmla="*/ 0 60000 65536"/>
                <a:gd name="T8" fmla="*/ 0 60000 65536"/>
                <a:gd name="T9" fmla="*/ 0 w 548"/>
                <a:gd name="T10" fmla="*/ 0 h 513"/>
                <a:gd name="T11" fmla="*/ 548 w 548"/>
                <a:gd name="T12" fmla="*/ 513 h 5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8" h="513">
                  <a:moveTo>
                    <a:pt x="548" y="0"/>
                  </a:moveTo>
                  <a:lnTo>
                    <a:pt x="173" y="288"/>
                  </a:lnTo>
                  <a:lnTo>
                    <a:pt x="0" y="5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3" name="Line 1737"/>
            <p:cNvSpPr>
              <a:spLocks noChangeShapeType="1"/>
            </p:cNvSpPr>
            <p:nvPr/>
          </p:nvSpPr>
          <p:spPr bwMode="auto">
            <a:xfrm flipH="1">
              <a:off x="4156" y="2481"/>
              <a:ext cx="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4" name="Freeform 1738"/>
            <p:cNvSpPr>
              <a:spLocks/>
            </p:cNvSpPr>
            <p:nvPr/>
          </p:nvSpPr>
          <p:spPr bwMode="auto">
            <a:xfrm>
              <a:off x="4111" y="2495"/>
              <a:ext cx="37" cy="120"/>
            </a:xfrm>
            <a:custGeom>
              <a:avLst/>
              <a:gdLst>
                <a:gd name="T0" fmla="*/ 218 w 218"/>
                <a:gd name="T1" fmla="*/ 0 h 719"/>
                <a:gd name="T2" fmla="*/ 37 w 218"/>
                <a:gd name="T3" fmla="*/ 437 h 719"/>
                <a:gd name="T4" fmla="*/ 0 w 218"/>
                <a:gd name="T5" fmla="*/ 719 h 719"/>
                <a:gd name="T6" fmla="*/ 0 60000 65536"/>
                <a:gd name="T7" fmla="*/ 0 60000 65536"/>
                <a:gd name="T8" fmla="*/ 0 60000 65536"/>
                <a:gd name="T9" fmla="*/ 0 w 218"/>
                <a:gd name="T10" fmla="*/ 0 h 719"/>
                <a:gd name="T11" fmla="*/ 218 w 218"/>
                <a:gd name="T12" fmla="*/ 719 h 7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" h="719">
                  <a:moveTo>
                    <a:pt x="218" y="0"/>
                  </a:moveTo>
                  <a:lnTo>
                    <a:pt x="37" y="437"/>
                  </a:lnTo>
                  <a:lnTo>
                    <a:pt x="0" y="7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5" name="Line 1739"/>
            <p:cNvSpPr>
              <a:spLocks noChangeShapeType="1"/>
            </p:cNvSpPr>
            <p:nvPr/>
          </p:nvSpPr>
          <p:spPr bwMode="auto">
            <a:xfrm flipH="1">
              <a:off x="4109" y="262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" name="Freeform 1740"/>
            <p:cNvSpPr>
              <a:spLocks/>
            </p:cNvSpPr>
            <p:nvPr/>
          </p:nvSpPr>
          <p:spPr bwMode="auto">
            <a:xfrm>
              <a:off x="4107" y="2646"/>
              <a:ext cx="29" cy="122"/>
            </a:xfrm>
            <a:custGeom>
              <a:avLst/>
              <a:gdLst>
                <a:gd name="T0" fmla="*/ 0 w 171"/>
                <a:gd name="T1" fmla="*/ 0 h 731"/>
                <a:gd name="T2" fmla="*/ 62 w 171"/>
                <a:gd name="T3" fmla="*/ 470 h 731"/>
                <a:gd name="T4" fmla="*/ 171 w 171"/>
                <a:gd name="T5" fmla="*/ 731 h 731"/>
                <a:gd name="T6" fmla="*/ 0 60000 65536"/>
                <a:gd name="T7" fmla="*/ 0 60000 65536"/>
                <a:gd name="T8" fmla="*/ 0 60000 65536"/>
                <a:gd name="T9" fmla="*/ 0 w 171"/>
                <a:gd name="T10" fmla="*/ 0 h 731"/>
                <a:gd name="T11" fmla="*/ 171 w 171"/>
                <a:gd name="T12" fmla="*/ 731 h 7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" h="731">
                  <a:moveTo>
                    <a:pt x="0" y="0"/>
                  </a:moveTo>
                  <a:lnTo>
                    <a:pt x="62" y="470"/>
                  </a:lnTo>
                  <a:lnTo>
                    <a:pt x="171" y="7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" name="Line 1741"/>
            <p:cNvSpPr>
              <a:spLocks noChangeShapeType="1"/>
            </p:cNvSpPr>
            <p:nvPr/>
          </p:nvSpPr>
          <p:spPr bwMode="auto">
            <a:xfrm>
              <a:off x="4141" y="2781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" name="Freeform 1742"/>
            <p:cNvSpPr>
              <a:spLocks/>
            </p:cNvSpPr>
            <p:nvPr/>
          </p:nvSpPr>
          <p:spPr bwMode="auto">
            <a:xfrm>
              <a:off x="4148" y="2797"/>
              <a:ext cx="85" cy="91"/>
            </a:xfrm>
            <a:custGeom>
              <a:avLst/>
              <a:gdLst>
                <a:gd name="T0" fmla="*/ 0 w 513"/>
                <a:gd name="T1" fmla="*/ 0 h 548"/>
                <a:gd name="T2" fmla="*/ 288 w 513"/>
                <a:gd name="T3" fmla="*/ 375 h 548"/>
                <a:gd name="T4" fmla="*/ 513 w 513"/>
                <a:gd name="T5" fmla="*/ 548 h 548"/>
                <a:gd name="T6" fmla="*/ 0 60000 65536"/>
                <a:gd name="T7" fmla="*/ 0 60000 65536"/>
                <a:gd name="T8" fmla="*/ 0 60000 65536"/>
                <a:gd name="T9" fmla="*/ 0 w 513"/>
                <a:gd name="T10" fmla="*/ 0 h 548"/>
                <a:gd name="T11" fmla="*/ 513 w 513"/>
                <a:gd name="T12" fmla="*/ 548 h 5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3" h="548">
                  <a:moveTo>
                    <a:pt x="0" y="0"/>
                  </a:moveTo>
                  <a:lnTo>
                    <a:pt x="288" y="375"/>
                  </a:lnTo>
                  <a:lnTo>
                    <a:pt x="513" y="5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9" name="Line 1743"/>
            <p:cNvSpPr>
              <a:spLocks noChangeShapeType="1"/>
            </p:cNvSpPr>
            <p:nvPr/>
          </p:nvSpPr>
          <p:spPr bwMode="auto">
            <a:xfrm>
              <a:off x="4244" y="2897"/>
              <a:ext cx="3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0" name="Freeform 1744"/>
            <p:cNvSpPr>
              <a:spLocks/>
            </p:cNvSpPr>
            <p:nvPr/>
          </p:nvSpPr>
          <p:spPr bwMode="auto">
            <a:xfrm>
              <a:off x="4258" y="2907"/>
              <a:ext cx="120" cy="37"/>
            </a:xfrm>
            <a:custGeom>
              <a:avLst/>
              <a:gdLst>
                <a:gd name="T0" fmla="*/ 0 w 718"/>
                <a:gd name="T1" fmla="*/ 0 h 217"/>
                <a:gd name="T2" fmla="*/ 437 w 718"/>
                <a:gd name="T3" fmla="*/ 180 h 217"/>
                <a:gd name="T4" fmla="*/ 718 w 718"/>
                <a:gd name="T5" fmla="*/ 217 h 217"/>
                <a:gd name="T6" fmla="*/ 0 60000 65536"/>
                <a:gd name="T7" fmla="*/ 0 60000 65536"/>
                <a:gd name="T8" fmla="*/ 0 60000 65536"/>
                <a:gd name="T9" fmla="*/ 0 w 718"/>
                <a:gd name="T10" fmla="*/ 0 h 217"/>
                <a:gd name="T11" fmla="*/ 718 w 718"/>
                <a:gd name="T12" fmla="*/ 217 h 2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18" h="217">
                  <a:moveTo>
                    <a:pt x="0" y="0"/>
                  </a:moveTo>
                  <a:lnTo>
                    <a:pt x="437" y="180"/>
                  </a:lnTo>
                  <a:lnTo>
                    <a:pt x="718" y="2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1" name="Line 1745"/>
            <p:cNvSpPr>
              <a:spLocks noChangeShapeType="1"/>
            </p:cNvSpPr>
            <p:nvPr/>
          </p:nvSpPr>
          <p:spPr bwMode="auto">
            <a:xfrm>
              <a:off x="4392" y="294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2" name="Freeform 1746"/>
            <p:cNvSpPr>
              <a:spLocks/>
            </p:cNvSpPr>
            <p:nvPr/>
          </p:nvSpPr>
          <p:spPr bwMode="auto">
            <a:xfrm>
              <a:off x="4409" y="2920"/>
              <a:ext cx="122" cy="28"/>
            </a:xfrm>
            <a:custGeom>
              <a:avLst/>
              <a:gdLst>
                <a:gd name="T0" fmla="*/ 0 w 730"/>
                <a:gd name="T1" fmla="*/ 171 h 171"/>
                <a:gd name="T2" fmla="*/ 468 w 730"/>
                <a:gd name="T3" fmla="*/ 108 h 171"/>
                <a:gd name="T4" fmla="*/ 730 w 730"/>
                <a:gd name="T5" fmla="*/ 0 h 171"/>
                <a:gd name="T6" fmla="*/ 0 60000 65536"/>
                <a:gd name="T7" fmla="*/ 0 60000 65536"/>
                <a:gd name="T8" fmla="*/ 0 60000 65536"/>
                <a:gd name="T9" fmla="*/ 0 w 730"/>
                <a:gd name="T10" fmla="*/ 0 h 171"/>
                <a:gd name="T11" fmla="*/ 730 w 730"/>
                <a:gd name="T12" fmla="*/ 171 h 1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0" h="171">
                  <a:moveTo>
                    <a:pt x="0" y="171"/>
                  </a:moveTo>
                  <a:lnTo>
                    <a:pt x="468" y="108"/>
                  </a:lnTo>
                  <a:lnTo>
                    <a:pt x="73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3" name="Line 1747"/>
            <p:cNvSpPr>
              <a:spLocks noChangeShapeType="1"/>
            </p:cNvSpPr>
            <p:nvPr/>
          </p:nvSpPr>
          <p:spPr bwMode="auto">
            <a:xfrm flipV="1">
              <a:off x="4544" y="291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4" name="Freeform 1748"/>
            <p:cNvSpPr>
              <a:spLocks/>
            </p:cNvSpPr>
            <p:nvPr/>
          </p:nvSpPr>
          <p:spPr bwMode="auto">
            <a:xfrm>
              <a:off x="4560" y="2822"/>
              <a:ext cx="91" cy="85"/>
            </a:xfrm>
            <a:custGeom>
              <a:avLst/>
              <a:gdLst>
                <a:gd name="T0" fmla="*/ 0 w 549"/>
                <a:gd name="T1" fmla="*/ 514 h 514"/>
                <a:gd name="T2" fmla="*/ 376 w 549"/>
                <a:gd name="T3" fmla="*/ 225 h 514"/>
                <a:gd name="T4" fmla="*/ 549 w 549"/>
                <a:gd name="T5" fmla="*/ 0 h 514"/>
                <a:gd name="T6" fmla="*/ 0 60000 65536"/>
                <a:gd name="T7" fmla="*/ 0 60000 65536"/>
                <a:gd name="T8" fmla="*/ 0 60000 65536"/>
                <a:gd name="T9" fmla="*/ 0 w 549"/>
                <a:gd name="T10" fmla="*/ 0 h 514"/>
                <a:gd name="T11" fmla="*/ 549 w 549"/>
                <a:gd name="T12" fmla="*/ 514 h 5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9" h="514">
                  <a:moveTo>
                    <a:pt x="0" y="514"/>
                  </a:moveTo>
                  <a:lnTo>
                    <a:pt x="376" y="225"/>
                  </a:lnTo>
                  <a:lnTo>
                    <a:pt x="5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5" name="Line 1749"/>
            <p:cNvSpPr>
              <a:spLocks noChangeShapeType="1"/>
            </p:cNvSpPr>
            <p:nvPr/>
          </p:nvSpPr>
          <p:spPr bwMode="auto">
            <a:xfrm flipV="1">
              <a:off x="4660" y="2808"/>
              <a:ext cx="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6" name="Freeform 1750"/>
            <p:cNvSpPr>
              <a:spLocks/>
            </p:cNvSpPr>
            <p:nvPr/>
          </p:nvSpPr>
          <p:spPr bwMode="auto">
            <a:xfrm>
              <a:off x="4670" y="2677"/>
              <a:ext cx="37" cy="120"/>
            </a:xfrm>
            <a:custGeom>
              <a:avLst/>
              <a:gdLst>
                <a:gd name="T0" fmla="*/ 0 w 219"/>
                <a:gd name="T1" fmla="*/ 718 h 718"/>
                <a:gd name="T2" fmla="*/ 182 w 219"/>
                <a:gd name="T3" fmla="*/ 282 h 718"/>
                <a:gd name="T4" fmla="*/ 219 w 219"/>
                <a:gd name="T5" fmla="*/ 0 h 718"/>
                <a:gd name="T6" fmla="*/ 0 60000 65536"/>
                <a:gd name="T7" fmla="*/ 0 60000 65536"/>
                <a:gd name="T8" fmla="*/ 0 60000 65536"/>
                <a:gd name="T9" fmla="*/ 0 w 219"/>
                <a:gd name="T10" fmla="*/ 0 h 718"/>
                <a:gd name="T11" fmla="*/ 219 w 219"/>
                <a:gd name="T12" fmla="*/ 718 h 7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" h="718">
                  <a:moveTo>
                    <a:pt x="0" y="718"/>
                  </a:moveTo>
                  <a:lnTo>
                    <a:pt x="182" y="282"/>
                  </a:lnTo>
                  <a:lnTo>
                    <a:pt x="2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" name="Line 1751"/>
            <p:cNvSpPr>
              <a:spLocks noChangeShapeType="1"/>
            </p:cNvSpPr>
            <p:nvPr/>
          </p:nvSpPr>
          <p:spPr bwMode="auto">
            <a:xfrm flipV="1">
              <a:off x="4709" y="266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8" name="Line 1752"/>
            <p:cNvSpPr>
              <a:spLocks noChangeShapeType="1"/>
            </p:cNvSpPr>
            <p:nvPr/>
          </p:nvSpPr>
          <p:spPr bwMode="auto">
            <a:xfrm>
              <a:off x="4711" y="264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9" name="Freeform 1753"/>
            <p:cNvSpPr>
              <a:spLocks/>
            </p:cNvSpPr>
            <p:nvPr/>
          </p:nvSpPr>
          <p:spPr bwMode="auto">
            <a:xfrm>
              <a:off x="4650" y="2563"/>
              <a:ext cx="32" cy="84"/>
            </a:xfrm>
            <a:custGeom>
              <a:avLst/>
              <a:gdLst>
                <a:gd name="T0" fmla="*/ 78 w 192"/>
                <a:gd name="T1" fmla="*/ 506 h 506"/>
                <a:gd name="T2" fmla="*/ 135 w 192"/>
                <a:gd name="T3" fmla="*/ 498 h 506"/>
                <a:gd name="T4" fmla="*/ 192 w 192"/>
                <a:gd name="T5" fmla="*/ 489 h 506"/>
                <a:gd name="T6" fmla="*/ 114 w 192"/>
                <a:gd name="T7" fmla="*/ 0 h 506"/>
                <a:gd name="T8" fmla="*/ 57 w 192"/>
                <a:gd name="T9" fmla="*/ 9 h 506"/>
                <a:gd name="T10" fmla="*/ 0 w 192"/>
                <a:gd name="T11" fmla="*/ 18 h 506"/>
                <a:gd name="T12" fmla="*/ 78 w 192"/>
                <a:gd name="T13" fmla="*/ 506 h 5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506"/>
                <a:gd name="T23" fmla="*/ 192 w 192"/>
                <a:gd name="T24" fmla="*/ 506 h 5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506">
                  <a:moveTo>
                    <a:pt x="78" y="506"/>
                  </a:moveTo>
                  <a:lnTo>
                    <a:pt x="135" y="498"/>
                  </a:lnTo>
                  <a:lnTo>
                    <a:pt x="192" y="489"/>
                  </a:lnTo>
                  <a:lnTo>
                    <a:pt x="114" y="0"/>
                  </a:lnTo>
                  <a:lnTo>
                    <a:pt x="57" y="9"/>
                  </a:lnTo>
                  <a:lnTo>
                    <a:pt x="0" y="18"/>
                  </a:lnTo>
                  <a:lnTo>
                    <a:pt x="78" y="5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0" name="Freeform 1754"/>
            <p:cNvSpPr>
              <a:spLocks/>
            </p:cNvSpPr>
            <p:nvPr/>
          </p:nvSpPr>
          <p:spPr bwMode="auto">
            <a:xfrm>
              <a:off x="4650" y="2563"/>
              <a:ext cx="32" cy="84"/>
            </a:xfrm>
            <a:custGeom>
              <a:avLst/>
              <a:gdLst>
                <a:gd name="T0" fmla="*/ 78 w 192"/>
                <a:gd name="T1" fmla="*/ 506 h 506"/>
                <a:gd name="T2" fmla="*/ 135 w 192"/>
                <a:gd name="T3" fmla="*/ 498 h 506"/>
                <a:gd name="T4" fmla="*/ 192 w 192"/>
                <a:gd name="T5" fmla="*/ 489 h 506"/>
                <a:gd name="T6" fmla="*/ 114 w 192"/>
                <a:gd name="T7" fmla="*/ 0 h 506"/>
                <a:gd name="T8" fmla="*/ 57 w 192"/>
                <a:gd name="T9" fmla="*/ 9 h 506"/>
                <a:gd name="T10" fmla="*/ 0 w 192"/>
                <a:gd name="T11" fmla="*/ 18 h 506"/>
                <a:gd name="T12" fmla="*/ 78 w 192"/>
                <a:gd name="T13" fmla="*/ 506 h 5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506"/>
                <a:gd name="T23" fmla="*/ 192 w 192"/>
                <a:gd name="T24" fmla="*/ 506 h 5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506">
                  <a:moveTo>
                    <a:pt x="78" y="506"/>
                  </a:moveTo>
                  <a:lnTo>
                    <a:pt x="135" y="498"/>
                  </a:lnTo>
                  <a:lnTo>
                    <a:pt x="192" y="489"/>
                  </a:lnTo>
                  <a:lnTo>
                    <a:pt x="114" y="0"/>
                  </a:lnTo>
                  <a:lnTo>
                    <a:pt x="57" y="9"/>
                  </a:lnTo>
                  <a:lnTo>
                    <a:pt x="0" y="18"/>
                  </a:lnTo>
                  <a:lnTo>
                    <a:pt x="78" y="5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1" name="Freeform 1755"/>
            <p:cNvSpPr>
              <a:spLocks/>
            </p:cNvSpPr>
            <p:nvPr/>
          </p:nvSpPr>
          <p:spPr bwMode="auto">
            <a:xfrm>
              <a:off x="4660" y="2560"/>
              <a:ext cx="9" cy="4"/>
            </a:xfrm>
            <a:custGeom>
              <a:avLst/>
              <a:gdLst>
                <a:gd name="T0" fmla="*/ 0 w 57"/>
                <a:gd name="T1" fmla="*/ 27 h 27"/>
                <a:gd name="T2" fmla="*/ 57 w 57"/>
                <a:gd name="T3" fmla="*/ 18 h 27"/>
                <a:gd name="T4" fmla="*/ 55 w 57"/>
                <a:gd name="T5" fmla="*/ 11 h 27"/>
                <a:gd name="T6" fmla="*/ 51 w 57"/>
                <a:gd name="T7" fmla="*/ 0 h 27"/>
                <a:gd name="T8" fmla="*/ 0 w 57"/>
                <a:gd name="T9" fmla="*/ 27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27"/>
                <a:gd name="T17" fmla="*/ 57 w 57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27">
                  <a:moveTo>
                    <a:pt x="0" y="27"/>
                  </a:moveTo>
                  <a:lnTo>
                    <a:pt x="57" y="18"/>
                  </a:lnTo>
                  <a:lnTo>
                    <a:pt x="55" y="11"/>
                  </a:lnTo>
                  <a:lnTo>
                    <a:pt x="51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2" name="Freeform 1756"/>
            <p:cNvSpPr>
              <a:spLocks/>
            </p:cNvSpPr>
            <p:nvPr/>
          </p:nvSpPr>
          <p:spPr bwMode="auto">
            <a:xfrm>
              <a:off x="4668" y="2560"/>
              <a:ext cx="1" cy="3"/>
            </a:xfrm>
            <a:custGeom>
              <a:avLst/>
              <a:gdLst>
                <a:gd name="T0" fmla="*/ 6 w 6"/>
                <a:gd name="T1" fmla="*/ 18 h 18"/>
                <a:gd name="T2" fmla="*/ 4 w 6"/>
                <a:gd name="T3" fmla="*/ 11 h 18"/>
                <a:gd name="T4" fmla="*/ 0 w 6"/>
                <a:gd name="T5" fmla="*/ 0 h 18"/>
                <a:gd name="T6" fmla="*/ 0 60000 65536"/>
                <a:gd name="T7" fmla="*/ 0 60000 65536"/>
                <a:gd name="T8" fmla="*/ 0 60000 65536"/>
                <a:gd name="T9" fmla="*/ 0 w 6"/>
                <a:gd name="T10" fmla="*/ 0 h 18"/>
                <a:gd name="T11" fmla="*/ 6 w 6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18">
                  <a:moveTo>
                    <a:pt x="6" y="18"/>
                  </a:moveTo>
                  <a:lnTo>
                    <a:pt x="4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3" name="Freeform 1757"/>
            <p:cNvSpPr>
              <a:spLocks/>
            </p:cNvSpPr>
            <p:nvPr/>
          </p:nvSpPr>
          <p:spPr bwMode="auto">
            <a:xfrm>
              <a:off x="4614" y="2486"/>
              <a:ext cx="54" cy="83"/>
            </a:xfrm>
            <a:custGeom>
              <a:avLst/>
              <a:gdLst>
                <a:gd name="T0" fmla="*/ 223 w 326"/>
                <a:gd name="T1" fmla="*/ 494 h 494"/>
                <a:gd name="T2" fmla="*/ 275 w 326"/>
                <a:gd name="T3" fmla="*/ 468 h 494"/>
                <a:gd name="T4" fmla="*/ 326 w 326"/>
                <a:gd name="T5" fmla="*/ 441 h 494"/>
                <a:gd name="T6" fmla="*/ 102 w 326"/>
                <a:gd name="T7" fmla="*/ 0 h 494"/>
                <a:gd name="T8" fmla="*/ 51 w 326"/>
                <a:gd name="T9" fmla="*/ 27 h 494"/>
                <a:gd name="T10" fmla="*/ 0 w 326"/>
                <a:gd name="T11" fmla="*/ 53 h 494"/>
                <a:gd name="T12" fmla="*/ 223 w 326"/>
                <a:gd name="T13" fmla="*/ 494 h 4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494"/>
                <a:gd name="T23" fmla="*/ 326 w 326"/>
                <a:gd name="T24" fmla="*/ 494 h 4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494">
                  <a:moveTo>
                    <a:pt x="223" y="494"/>
                  </a:moveTo>
                  <a:lnTo>
                    <a:pt x="275" y="468"/>
                  </a:lnTo>
                  <a:lnTo>
                    <a:pt x="326" y="441"/>
                  </a:lnTo>
                  <a:lnTo>
                    <a:pt x="102" y="0"/>
                  </a:lnTo>
                  <a:lnTo>
                    <a:pt x="51" y="27"/>
                  </a:lnTo>
                  <a:lnTo>
                    <a:pt x="0" y="53"/>
                  </a:lnTo>
                  <a:lnTo>
                    <a:pt x="223" y="4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4" name="Freeform 1758"/>
            <p:cNvSpPr>
              <a:spLocks/>
            </p:cNvSpPr>
            <p:nvPr/>
          </p:nvSpPr>
          <p:spPr bwMode="auto">
            <a:xfrm>
              <a:off x="4614" y="2486"/>
              <a:ext cx="54" cy="83"/>
            </a:xfrm>
            <a:custGeom>
              <a:avLst/>
              <a:gdLst>
                <a:gd name="T0" fmla="*/ 223 w 326"/>
                <a:gd name="T1" fmla="*/ 494 h 494"/>
                <a:gd name="T2" fmla="*/ 275 w 326"/>
                <a:gd name="T3" fmla="*/ 468 h 494"/>
                <a:gd name="T4" fmla="*/ 326 w 326"/>
                <a:gd name="T5" fmla="*/ 441 h 494"/>
                <a:gd name="T6" fmla="*/ 102 w 326"/>
                <a:gd name="T7" fmla="*/ 0 h 494"/>
                <a:gd name="T8" fmla="*/ 51 w 326"/>
                <a:gd name="T9" fmla="*/ 27 h 494"/>
                <a:gd name="T10" fmla="*/ 0 w 326"/>
                <a:gd name="T11" fmla="*/ 53 h 494"/>
                <a:gd name="T12" fmla="*/ 223 w 326"/>
                <a:gd name="T13" fmla="*/ 494 h 4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494"/>
                <a:gd name="T23" fmla="*/ 326 w 326"/>
                <a:gd name="T24" fmla="*/ 494 h 4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494">
                  <a:moveTo>
                    <a:pt x="223" y="494"/>
                  </a:moveTo>
                  <a:lnTo>
                    <a:pt x="275" y="468"/>
                  </a:lnTo>
                  <a:lnTo>
                    <a:pt x="326" y="441"/>
                  </a:lnTo>
                  <a:lnTo>
                    <a:pt x="102" y="0"/>
                  </a:lnTo>
                  <a:lnTo>
                    <a:pt x="51" y="27"/>
                  </a:lnTo>
                  <a:lnTo>
                    <a:pt x="0" y="53"/>
                  </a:lnTo>
                  <a:lnTo>
                    <a:pt x="223" y="49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5" name="Freeform 1759"/>
            <p:cNvSpPr>
              <a:spLocks/>
            </p:cNvSpPr>
            <p:nvPr/>
          </p:nvSpPr>
          <p:spPr bwMode="auto">
            <a:xfrm>
              <a:off x="4622" y="2484"/>
              <a:ext cx="9" cy="7"/>
            </a:xfrm>
            <a:custGeom>
              <a:avLst/>
              <a:gdLst>
                <a:gd name="T0" fmla="*/ 0 w 51"/>
                <a:gd name="T1" fmla="*/ 41 h 41"/>
                <a:gd name="T2" fmla="*/ 51 w 51"/>
                <a:gd name="T3" fmla="*/ 14 h 41"/>
                <a:gd name="T4" fmla="*/ 48 w 51"/>
                <a:gd name="T5" fmla="*/ 8 h 41"/>
                <a:gd name="T6" fmla="*/ 41 w 51"/>
                <a:gd name="T7" fmla="*/ 0 h 41"/>
                <a:gd name="T8" fmla="*/ 0 w 51"/>
                <a:gd name="T9" fmla="*/ 4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41"/>
                <a:gd name="T17" fmla="*/ 51 w 51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41">
                  <a:moveTo>
                    <a:pt x="0" y="41"/>
                  </a:moveTo>
                  <a:lnTo>
                    <a:pt x="51" y="14"/>
                  </a:lnTo>
                  <a:lnTo>
                    <a:pt x="48" y="8"/>
                  </a:lnTo>
                  <a:lnTo>
                    <a:pt x="41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6" name="Freeform 1760"/>
            <p:cNvSpPr>
              <a:spLocks/>
            </p:cNvSpPr>
            <p:nvPr/>
          </p:nvSpPr>
          <p:spPr bwMode="auto">
            <a:xfrm>
              <a:off x="4629" y="2484"/>
              <a:ext cx="2" cy="2"/>
            </a:xfrm>
            <a:custGeom>
              <a:avLst/>
              <a:gdLst>
                <a:gd name="T0" fmla="*/ 10 w 10"/>
                <a:gd name="T1" fmla="*/ 14 h 14"/>
                <a:gd name="T2" fmla="*/ 7 w 10"/>
                <a:gd name="T3" fmla="*/ 8 h 14"/>
                <a:gd name="T4" fmla="*/ 0 w 10"/>
                <a:gd name="T5" fmla="*/ 0 h 14"/>
                <a:gd name="T6" fmla="*/ 0 60000 65536"/>
                <a:gd name="T7" fmla="*/ 0 60000 65536"/>
                <a:gd name="T8" fmla="*/ 0 60000 65536"/>
                <a:gd name="T9" fmla="*/ 0 w 10"/>
                <a:gd name="T10" fmla="*/ 0 h 14"/>
                <a:gd name="T11" fmla="*/ 10 w 1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4">
                  <a:moveTo>
                    <a:pt x="10" y="14"/>
                  </a:move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7" name="Freeform 1761"/>
            <p:cNvSpPr>
              <a:spLocks/>
            </p:cNvSpPr>
            <p:nvPr/>
          </p:nvSpPr>
          <p:spPr bwMode="auto">
            <a:xfrm>
              <a:off x="4557" y="2426"/>
              <a:ext cx="72" cy="72"/>
            </a:xfrm>
            <a:custGeom>
              <a:avLst/>
              <a:gdLst>
                <a:gd name="T0" fmla="*/ 350 w 432"/>
                <a:gd name="T1" fmla="*/ 432 h 432"/>
                <a:gd name="T2" fmla="*/ 391 w 432"/>
                <a:gd name="T3" fmla="*/ 391 h 432"/>
                <a:gd name="T4" fmla="*/ 432 w 432"/>
                <a:gd name="T5" fmla="*/ 350 h 432"/>
                <a:gd name="T6" fmla="*/ 82 w 432"/>
                <a:gd name="T7" fmla="*/ 0 h 432"/>
                <a:gd name="T8" fmla="*/ 41 w 432"/>
                <a:gd name="T9" fmla="*/ 41 h 432"/>
                <a:gd name="T10" fmla="*/ 0 w 432"/>
                <a:gd name="T11" fmla="*/ 82 h 432"/>
                <a:gd name="T12" fmla="*/ 350 w 432"/>
                <a:gd name="T13" fmla="*/ 432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2"/>
                <a:gd name="T22" fmla="*/ 0 h 432"/>
                <a:gd name="T23" fmla="*/ 432 w 432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2" h="432">
                  <a:moveTo>
                    <a:pt x="350" y="432"/>
                  </a:moveTo>
                  <a:lnTo>
                    <a:pt x="391" y="391"/>
                  </a:lnTo>
                  <a:lnTo>
                    <a:pt x="432" y="350"/>
                  </a:lnTo>
                  <a:lnTo>
                    <a:pt x="82" y="0"/>
                  </a:lnTo>
                  <a:lnTo>
                    <a:pt x="41" y="41"/>
                  </a:lnTo>
                  <a:lnTo>
                    <a:pt x="0" y="82"/>
                  </a:lnTo>
                  <a:lnTo>
                    <a:pt x="350" y="4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8" name="Freeform 1762"/>
            <p:cNvSpPr>
              <a:spLocks/>
            </p:cNvSpPr>
            <p:nvPr/>
          </p:nvSpPr>
          <p:spPr bwMode="auto">
            <a:xfrm>
              <a:off x="4557" y="2426"/>
              <a:ext cx="72" cy="72"/>
            </a:xfrm>
            <a:custGeom>
              <a:avLst/>
              <a:gdLst>
                <a:gd name="T0" fmla="*/ 350 w 432"/>
                <a:gd name="T1" fmla="*/ 432 h 432"/>
                <a:gd name="T2" fmla="*/ 391 w 432"/>
                <a:gd name="T3" fmla="*/ 391 h 432"/>
                <a:gd name="T4" fmla="*/ 432 w 432"/>
                <a:gd name="T5" fmla="*/ 350 h 432"/>
                <a:gd name="T6" fmla="*/ 82 w 432"/>
                <a:gd name="T7" fmla="*/ 0 h 432"/>
                <a:gd name="T8" fmla="*/ 41 w 432"/>
                <a:gd name="T9" fmla="*/ 41 h 432"/>
                <a:gd name="T10" fmla="*/ 0 w 432"/>
                <a:gd name="T11" fmla="*/ 82 h 432"/>
                <a:gd name="T12" fmla="*/ 350 w 432"/>
                <a:gd name="T13" fmla="*/ 432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2"/>
                <a:gd name="T22" fmla="*/ 0 h 432"/>
                <a:gd name="T23" fmla="*/ 432 w 432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2" h="432">
                  <a:moveTo>
                    <a:pt x="350" y="432"/>
                  </a:moveTo>
                  <a:lnTo>
                    <a:pt x="391" y="391"/>
                  </a:lnTo>
                  <a:lnTo>
                    <a:pt x="432" y="350"/>
                  </a:lnTo>
                  <a:lnTo>
                    <a:pt x="82" y="0"/>
                  </a:lnTo>
                  <a:lnTo>
                    <a:pt x="41" y="41"/>
                  </a:lnTo>
                  <a:lnTo>
                    <a:pt x="0" y="82"/>
                  </a:lnTo>
                  <a:lnTo>
                    <a:pt x="350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9" name="Freeform 1763"/>
            <p:cNvSpPr>
              <a:spLocks/>
            </p:cNvSpPr>
            <p:nvPr/>
          </p:nvSpPr>
          <p:spPr bwMode="auto">
            <a:xfrm>
              <a:off x="4564" y="2424"/>
              <a:ext cx="7" cy="9"/>
            </a:xfrm>
            <a:custGeom>
              <a:avLst/>
              <a:gdLst>
                <a:gd name="T0" fmla="*/ 0 w 41"/>
                <a:gd name="T1" fmla="*/ 51 h 51"/>
                <a:gd name="T2" fmla="*/ 41 w 41"/>
                <a:gd name="T3" fmla="*/ 10 h 51"/>
                <a:gd name="T4" fmla="*/ 36 w 41"/>
                <a:gd name="T5" fmla="*/ 5 h 51"/>
                <a:gd name="T6" fmla="*/ 27 w 41"/>
                <a:gd name="T7" fmla="*/ 0 h 51"/>
                <a:gd name="T8" fmla="*/ 0 w 41"/>
                <a:gd name="T9" fmla="*/ 5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51"/>
                <a:gd name="T17" fmla="*/ 41 w 41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51">
                  <a:moveTo>
                    <a:pt x="0" y="51"/>
                  </a:moveTo>
                  <a:lnTo>
                    <a:pt x="41" y="10"/>
                  </a:lnTo>
                  <a:lnTo>
                    <a:pt x="36" y="5"/>
                  </a:lnTo>
                  <a:lnTo>
                    <a:pt x="27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0" name="Freeform 1764"/>
            <p:cNvSpPr>
              <a:spLocks/>
            </p:cNvSpPr>
            <p:nvPr/>
          </p:nvSpPr>
          <p:spPr bwMode="auto">
            <a:xfrm>
              <a:off x="4568" y="2424"/>
              <a:ext cx="3" cy="2"/>
            </a:xfrm>
            <a:custGeom>
              <a:avLst/>
              <a:gdLst>
                <a:gd name="T0" fmla="*/ 14 w 14"/>
                <a:gd name="T1" fmla="*/ 10 h 10"/>
                <a:gd name="T2" fmla="*/ 9 w 14"/>
                <a:gd name="T3" fmla="*/ 5 h 10"/>
                <a:gd name="T4" fmla="*/ 0 w 14"/>
                <a:gd name="T5" fmla="*/ 0 h 10"/>
                <a:gd name="T6" fmla="*/ 0 60000 65536"/>
                <a:gd name="T7" fmla="*/ 0 60000 65536"/>
                <a:gd name="T8" fmla="*/ 0 60000 65536"/>
                <a:gd name="T9" fmla="*/ 0 w 14"/>
                <a:gd name="T10" fmla="*/ 0 h 10"/>
                <a:gd name="T11" fmla="*/ 14 w 14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0">
                  <a:moveTo>
                    <a:pt x="14" y="10"/>
                  </a:moveTo>
                  <a:lnTo>
                    <a:pt x="9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1" name="Freeform 1765"/>
            <p:cNvSpPr>
              <a:spLocks/>
            </p:cNvSpPr>
            <p:nvPr/>
          </p:nvSpPr>
          <p:spPr bwMode="auto">
            <a:xfrm>
              <a:off x="4486" y="2386"/>
              <a:ext cx="82" cy="55"/>
            </a:xfrm>
            <a:custGeom>
              <a:avLst/>
              <a:gdLst>
                <a:gd name="T0" fmla="*/ 441 w 495"/>
                <a:gd name="T1" fmla="*/ 327 h 327"/>
                <a:gd name="T2" fmla="*/ 468 w 495"/>
                <a:gd name="T3" fmla="*/ 276 h 327"/>
                <a:gd name="T4" fmla="*/ 495 w 495"/>
                <a:gd name="T5" fmla="*/ 225 h 327"/>
                <a:gd name="T6" fmla="*/ 54 w 495"/>
                <a:gd name="T7" fmla="*/ 0 h 327"/>
                <a:gd name="T8" fmla="*/ 27 w 495"/>
                <a:gd name="T9" fmla="*/ 51 h 327"/>
                <a:gd name="T10" fmla="*/ 0 w 495"/>
                <a:gd name="T11" fmla="*/ 102 h 327"/>
                <a:gd name="T12" fmla="*/ 441 w 495"/>
                <a:gd name="T13" fmla="*/ 327 h 3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5"/>
                <a:gd name="T22" fmla="*/ 0 h 327"/>
                <a:gd name="T23" fmla="*/ 495 w 495"/>
                <a:gd name="T24" fmla="*/ 327 h 3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5" h="327">
                  <a:moveTo>
                    <a:pt x="441" y="327"/>
                  </a:moveTo>
                  <a:lnTo>
                    <a:pt x="468" y="276"/>
                  </a:lnTo>
                  <a:lnTo>
                    <a:pt x="495" y="225"/>
                  </a:lnTo>
                  <a:lnTo>
                    <a:pt x="54" y="0"/>
                  </a:lnTo>
                  <a:lnTo>
                    <a:pt x="27" y="51"/>
                  </a:lnTo>
                  <a:lnTo>
                    <a:pt x="0" y="102"/>
                  </a:lnTo>
                  <a:lnTo>
                    <a:pt x="441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2" name="Freeform 1766"/>
            <p:cNvSpPr>
              <a:spLocks/>
            </p:cNvSpPr>
            <p:nvPr/>
          </p:nvSpPr>
          <p:spPr bwMode="auto">
            <a:xfrm>
              <a:off x="4486" y="2386"/>
              <a:ext cx="82" cy="55"/>
            </a:xfrm>
            <a:custGeom>
              <a:avLst/>
              <a:gdLst>
                <a:gd name="T0" fmla="*/ 441 w 495"/>
                <a:gd name="T1" fmla="*/ 327 h 327"/>
                <a:gd name="T2" fmla="*/ 468 w 495"/>
                <a:gd name="T3" fmla="*/ 276 h 327"/>
                <a:gd name="T4" fmla="*/ 495 w 495"/>
                <a:gd name="T5" fmla="*/ 225 h 327"/>
                <a:gd name="T6" fmla="*/ 54 w 495"/>
                <a:gd name="T7" fmla="*/ 0 h 327"/>
                <a:gd name="T8" fmla="*/ 27 w 495"/>
                <a:gd name="T9" fmla="*/ 51 h 327"/>
                <a:gd name="T10" fmla="*/ 0 w 495"/>
                <a:gd name="T11" fmla="*/ 102 h 327"/>
                <a:gd name="T12" fmla="*/ 441 w 495"/>
                <a:gd name="T13" fmla="*/ 327 h 3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5"/>
                <a:gd name="T22" fmla="*/ 0 h 327"/>
                <a:gd name="T23" fmla="*/ 495 w 495"/>
                <a:gd name="T24" fmla="*/ 327 h 3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5" h="327">
                  <a:moveTo>
                    <a:pt x="441" y="327"/>
                  </a:moveTo>
                  <a:lnTo>
                    <a:pt x="468" y="276"/>
                  </a:lnTo>
                  <a:lnTo>
                    <a:pt x="495" y="225"/>
                  </a:lnTo>
                  <a:lnTo>
                    <a:pt x="54" y="0"/>
                  </a:lnTo>
                  <a:lnTo>
                    <a:pt x="27" y="51"/>
                  </a:lnTo>
                  <a:lnTo>
                    <a:pt x="0" y="102"/>
                  </a:lnTo>
                  <a:lnTo>
                    <a:pt x="44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3" name="Freeform 1767"/>
            <p:cNvSpPr>
              <a:spLocks/>
            </p:cNvSpPr>
            <p:nvPr/>
          </p:nvSpPr>
          <p:spPr bwMode="auto">
            <a:xfrm>
              <a:off x="4490" y="2386"/>
              <a:ext cx="5" cy="9"/>
            </a:xfrm>
            <a:custGeom>
              <a:avLst/>
              <a:gdLst>
                <a:gd name="T0" fmla="*/ 0 w 27"/>
                <a:gd name="T1" fmla="*/ 57 h 57"/>
                <a:gd name="T2" fmla="*/ 27 w 27"/>
                <a:gd name="T3" fmla="*/ 6 h 57"/>
                <a:gd name="T4" fmla="*/ 20 w 27"/>
                <a:gd name="T5" fmla="*/ 3 h 57"/>
                <a:gd name="T6" fmla="*/ 9 w 27"/>
                <a:gd name="T7" fmla="*/ 0 h 57"/>
                <a:gd name="T8" fmla="*/ 0 w 27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0" y="57"/>
                  </a:moveTo>
                  <a:lnTo>
                    <a:pt x="27" y="6"/>
                  </a:lnTo>
                  <a:lnTo>
                    <a:pt x="20" y="3"/>
                  </a:lnTo>
                  <a:lnTo>
                    <a:pt x="9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4" name="Freeform 1768"/>
            <p:cNvSpPr>
              <a:spLocks/>
            </p:cNvSpPr>
            <p:nvPr/>
          </p:nvSpPr>
          <p:spPr bwMode="auto">
            <a:xfrm>
              <a:off x="4492" y="2386"/>
              <a:ext cx="3" cy="1"/>
            </a:xfrm>
            <a:custGeom>
              <a:avLst/>
              <a:gdLst>
                <a:gd name="T0" fmla="*/ 18 w 18"/>
                <a:gd name="T1" fmla="*/ 6 h 6"/>
                <a:gd name="T2" fmla="*/ 11 w 18"/>
                <a:gd name="T3" fmla="*/ 3 h 6"/>
                <a:gd name="T4" fmla="*/ 0 w 18"/>
                <a:gd name="T5" fmla="*/ 0 h 6"/>
                <a:gd name="T6" fmla="*/ 0 60000 65536"/>
                <a:gd name="T7" fmla="*/ 0 60000 65536"/>
                <a:gd name="T8" fmla="*/ 0 60000 65536"/>
                <a:gd name="T9" fmla="*/ 0 w 18"/>
                <a:gd name="T10" fmla="*/ 0 h 6"/>
                <a:gd name="T11" fmla="*/ 18 w 18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6">
                  <a:moveTo>
                    <a:pt x="18" y="6"/>
                  </a:moveTo>
                  <a:lnTo>
                    <a:pt x="11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5" name="Freeform 1769"/>
            <p:cNvSpPr>
              <a:spLocks/>
            </p:cNvSpPr>
            <p:nvPr/>
          </p:nvSpPr>
          <p:spPr bwMode="auto">
            <a:xfrm>
              <a:off x="4408" y="2373"/>
              <a:ext cx="84" cy="31"/>
            </a:xfrm>
            <a:custGeom>
              <a:avLst/>
              <a:gdLst>
                <a:gd name="T0" fmla="*/ 488 w 506"/>
                <a:gd name="T1" fmla="*/ 190 h 190"/>
                <a:gd name="T2" fmla="*/ 497 w 506"/>
                <a:gd name="T3" fmla="*/ 133 h 190"/>
                <a:gd name="T4" fmla="*/ 506 w 506"/>
                <a:gd name="T5" fmla="*/ 76 h 190"/>
                <a:gd name="T6" fmla="*/ 18 w 506"/>
                <a:gd name="T7" fmla="*/ 0 h 190"/>
                <a:gd name="T8" fmla="*/ 9 w 506"/>
                <a:gd name="T9" fmla="*/ 56 h 190"/>
                <a:gd name="T10" fmla="*/ 0 w 506"/>
                <a:gd name="T11" fmla="*/ 113 h 190"/>
                <a:gd name="T12" fmla="*/ 488 w 506"/>
                <a:gd name="T13" fmla="*/ 190 h 1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6"/>
                <a:gd name="T22" fmla="*/ 0 h 190"/>
                <a:gd name="T23" fmla="*/ 506 w 506"/>
                <a:gd name="T24" fmla="*/ 190 h 1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6" h="190">
                  <a:moveTo>
                    <a:pt x="488" y="190"/>
                  </a:moveTo>
                  <a:lnTo>
                    <a:pt x="497" y="133"/>
                  </a:lnTo>
                  <a:lnTo>
                    <a:pt x="506" y="76"/>
                  </a:lnTo>
                  <a:lnTo>
                    <a:pt x="18" y="0"/>
                  </a:lnTo>
                  <a:lnTo>
                    <a:pt x="9" y="56"/>
                  </a:lnTo>
                  <a:lnTo>
                    <a:pt x="0" y="113"/>
                  </a:lnTo>
                  <a:lnTo>
                    <a:pt x="488" y="1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6" name="Freeform 1770"/>
            <p:cNvSpPr>
              <a:spLocks/>
            </p:cNvSpPr>
            <p:nvPr/>
          </p:nvSpPr>
          <p:spPr bwMode="auto">
            <a:xfrm>
              <a:off x="4408" y="2373"/>
              <a:ext cx="84" cy="31"/>
            </a:xfrm>
            <a:custGeom>
              <a:avLst/>
              <a:gdLst>
                <a:gd name="T0" fmla="*/ 488 w 506"/>
                <a:gd name="T1" fmla="*/ 190 h 190"/>
                <a:gd name="T2" fmla="*/ 497 w 506"/>
                <a:gd name="T3" fmla="*/ 133 h 190"/>
                <a:gd name="T4" fmla="*/ 506 w 506"/>
                <a:gd name="T5" fmla="*/ 76 h 190"/>
                <a:gd name="T6" fmla="*/ 18 w 506"/>
                <a:gd name="T7" fmla="*/ 0 h 190"/>
                <a:gd name="T8" fmla="*/ 9 w 506"/>
                <a:gd name="T9" fmla="*/ 56 h 190"/>
                <a:gd name="T10" fmla="*/ 0 w 506"/>
                <a:gd name="T11" fmla="*/ 113 h 190"/>
                <a:gd name="T12" fmla="*/ 488 w 506"/>
                <a:gd name="T13" fmla="*/ 190 h 1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6"/>
                <a:gd name="T22" fmla="*/ 0 h 190"/>
                <a:gd name="T23" fmla="*/ 506 w 506"/>
                <a:gd name="T24" fmla="*/ 190 h 1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6" h="190">
                  <a:moveTo>
                    <a:pt x="488" y="190"/>
                  </a:moveTo>
                  <a:lnTo>
                    <a:pt x="497" y="133"/>
                  </a:lnTo>
                  <a:lnTo>
                    <a:pt x="506" y="76"/>
                  </a:lnTo>
                  <a:lnTo>
                    <a:pt x="18" y="0"/>
                  </a:lnTo>
                  <a:lnTo>
                    <a:pt x="9" y="56"/>
                  </a:lnTo>
                  <a:lnTo>
                    <a:pt x="0" y="113"/>
                  </a:lnTo>
                  <a:lnTo>
                    <a:pt x="488" y="19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7" name="Freeform 1771"/>
            <p:cNvSpPr>
              <a:spLocks/>
            </p:cNvSpPr>
            <p:nvPr/>
          </p:nvSpPr>
          <p:spPr bwMode="auto">
            <a:xfrm>
              <a:off x="4408" y="2373"/>
              <a:ext cx="3" cy="9"/>
            </a:xfrm>
            <a:custGeom>
              <a:avLst/>
              <a:gdLst>
                <a:gd name="T0" fmla="*/ 9 w 18"/>
                <a:gd name="T1" fmla="*/ 58 h 58"/>
                <a:gd name="T2" fmla="*/ 18 w 18"/>
                <a:gd name="T3" fmla="*/ 2 h 58"/>
                <a:gd name="T4" fmla="*/ 11 w 18"/>
                <a:gd name="T5" fmla="*/ 0 h 58"/>
                <a:gd name="T6" fmla="*/ 0 w 18"/>
                <a:gd name="T7" fmla="*/ 2 h 58"/>
                <a:gd name="T8" fmla="*/ 9 w 18"/>
                <a:gd name="T9" fmla="*/ 5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8"/>
                <a:gd name="T17" fmla="*/ 18 w 1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8">
                  <a:moveTo>
                    <a:pt x="9" y="58"/>
                  </a:moveTo>
                  <a:lnTo>
                    <a:pt x="18" y="2"/>
                  </a:lnTo>
                  <a:lnTo>
                    <a:pt x="11" y="0"/>
                  </a:lnTo>
                  <a:lnTo>
                    <a:pt x="0" y="2"/>
                  </a:lnTo>
                  <a:lnTo>
                    <a:pt x="9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8" name="Freeform 1772"/>
            <p:cNvSpPr>
              <a:spLocks/>
            </p:cNvSpPr>
            <p:nvPr/>
          </p:nvSpPr>
          <p:spPr bwMode="auto">
            <a:xfrm>
              <a:off x="4408" y="2373"/>
              <a:ext cx="3" cy="1"/>
            </a:xfrm>
            <a:custGeom>
              <a:avLst/>
              <a:gdLst>
                <a:gd name="T0" fmla="*/ 18 w 18"/>
                <a:gd name="T1" fmla="*/ 2 h 2"/>
                <a:gd name="T2" fmla="*/ 11 w 18"/>
                <a:gd name="T3" fmla="*/ 0 h 2"/>
                <a:gd name="T4" fmla="*/ 0 w 18"/>
                <a:gd name="T5" fmla="*/ 2 h 2"/>
                <a:gd name="T6" fmla="*/ 0 60000 65536"/>
                <a:gd name="T7" fmla="*/ 0 60000 65536"/>
                <a:gd name="T8" fmla="*/ 0 60000 65536"/>
                <a:gd name="T9" fmla="*/ 0 w 18"/>
                <a:gd name="T10" fmla="*/ 0 h 2"/>
                <a:gd name="T11" fmla="*/ 18 w 18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2">
                  <a:moveTo>
                    <a:pt x="18" y="2"/>
                  </a:moveTo>
                  <a:lnTo>
                    <a:pt x="11" y="0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9" name="Freeform 1773"/>
            <p:cNvSpPr>
              <a:spLocks/>
            </p:cNvSpPr>
            <p:nvPr/>
          </p:nvSpPr>
          <p:spPr bwMode="auto">
            <a:xfrm>
              <a:off x="4326" y="2373"/>
              <a:ext cx="85" cy="31"/>
            </a:xfrm>
            <a:custGeom>
              <a:avLst/>
              <a:gdLst>
                <a:gd name="T0" fmla="*/ 507 w 507"/>
                <a:gd name="T1" fmla="*/ 113 h 190"/>
                <a:gd name="T2" fmla="*/ 498 w 507"/>
                <a:gd name="T3" fmla="*/ 56 h 190"/>
                <a:gd name="T4" fmla="*/ 489 w 507"/>
                <a:gd name="T5" fmla="*/ 0 h 190"/>
                <a:gd name="T6" fmla="*/ 0 w 507"/>
                <a:gd name="T7" fmla="*/ 76 h 190"/>
                <a:gd name="T8" fmla="*/ 9 w 507"/>
                <a:gd name="T9" fmla="*/ 133 h 190"/>
                <a:gd name="T10" fmla="*/ 18 w 507"/>
                <a:gd name="T11" fmla="*/ 190 h 190"/>
                <a:gd name="T12" fmla="*/ 507 w 507"/>
                <a:gd name="T13" fmla="*/ 113 h 1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7"/>
                <a:gd name="T22" fmla="*/ 0 h 190"/>
                <a:gd name="T23" fmla="*/ 507 w 507"/>
                <a:gd name="T24" fmla="*/ 190 h 1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7" h="190">
                  <a:moveTo>
                    <a:pt x="507" y="113"/>
                  </a:moveTo>
                  <a:lnTo>
                    <a:pt x="498" y="56"/>
                  </a:lnTo>
                  <a:lnTo>
                    <a:pt x="489" y="0"/>
                  </a:lnTo>
                  <a:lnTo>
                    <a:pt x="0" y="76"/>
                  </a:lnTo>
                  <a:lnTo>
                    <a:pt x="9" y="133"/>
                  </a:lnTo>
                  <a:lnTo>
                    <a:pt x="18" y="190"/>
                  </a:lnTo>
                  <a:lnTo>
                    <a:pt x="507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0" name="Freeform 1774"/>
            <p:cNvSpPr>
              <a:spLocks/>
            </p:cNvSpPr>
            <p:nvPr/>
          </p:nvSpPr>
          <p:spPr bwMode="auto">
            <a:xfrm>
              <a:off x="4326" y="2373"/>
              <a:ext cx="85" cy="31"/>
            </a:xfrm>
            <a:custGeom>
              <a:avLst/>
              <a:gdLst>
                <a:gd name="T0" fmla="*/ 507 w 507"/>
                <a:gd name="T1" fmla="*/ 113 h 190"/>
                <a:gd name="T2" fmla="*/ 498 w 507"/>
                <a:gd name="T3" fmla="*/ 56 h 190"/>
                <a:gd name="T4" fmla="*/ 489 w 507"/>
                <a:gd name="T5" fmla="*/ 0 h 190"/>
                <a:gd name="T6" fmla="*/ 0 w 507"/>
                <a:gd name="T7" fmla="*/ 76 h 190"/>
                <a:gd name="T8" fmla="*/ 9 w 507"/>
                <a:gd name="T9" fmla="*/ 133 h 190"/>
                <a:gd name="T10" fmla="*/ 18 w 507"/>
                <a:gd name="T11" fmla="*/ 190 h 190"/>
                <a:gd name="T12" fmla="*/ 507 w 507"/>
                <a:gd name="T13" fmla="*/ 113 h 1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7"/>
                <a:gd name="T22" fmla="*/ 0 h 190"/>
                <a:gd name="T23" fmla="*/ 507 w 507"/>
                <a:gd name="T24" fmla="*/ 190 h 1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7" h="190">
                  <a:moveTo>
                    <a:pt x="507" y="113"/>
                  </a:moveTo>
                  <a:lnTo>
                    <a:pt x="498" y="56"/>
                  </a:lnTo>
                  <a:lnTo>
                    <a:pt x="489" y="0"/>
                  </a:lnTo>
                  <a:lnTo>
                    <a:pt x="0" y="76"/>
                  </a:lnTo>
                  <a:lnTo>
                    <a:pt x="9" y="133"/>
                  </a:lnTo>
                  <a:lnTo>
                    <a:pt x="18" y="190"/>
                  </a:lnTo>
                  <a:lnTo>
                    <a:pt x="507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1" name="Freeform 1775"/>
            <p:cNvSpPr>
              <a:spLocks/>
            </p:cNvSpPr>
            <p:nvPr/>
          </p:nvSpPr>
          <p:spPr bwMode="auto">
            <a:xfrm>
              <a:off x="4323" y="2386"/>
              <a:ext cx="5" cy="9"/>
            </a:xfrm>
            <a:custGeom>
              <a:avLst/>
              <a:gdLst>
                <a:gd name="T0" fmla="*/ 27 w 27"/>
                <a:gd name="T1" fmla="*/ 57 h 57"/>
                <a:gd name="T2" fmla="*/ 18 w 27"/>
                <a:gd name="T3" fmla="*/ 0 h 57"/>
                <a:gd name="T4" fmla="*/ 11 w 27"/>
                <a:gd name="T5" fmla="*/ 1 h 57"/>
                <a:gd name="T6" fmla="*/ 0 w 27"/>
                <a:gd name="T7" fmla="*/ 6 h 57"/>
                <a:gd name="T8" fmla="*/ 27 w 27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27" y="57"/>
                  </a:moveTo>
                  <a:lnTo>
                    <a:pt x="18" y="0"/>
                  </a:lnTo>
                  <a:lnTo>
                    <a:pt x="11" y="1"/>
                  </a:lnTo>
                  <a:lnTo>
                    <a:pt x="0" y="6"/>
                  </a:lnTo>
                  <a:lnTo>
                    <a:pt x="2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2" name="Freeform 1776"/>
            <p:cNvSpPr>
              <a:spLocks/>
            </p:cNvSpPr>
            <p:nvPr/>
          </p:nvSpPr>
          <p:spPr bwMode="auto">
            <a:xfrm>
              <a:off x="4323" y="2386"/>
              <a:ext cx="3" cy="1"/>
            </a:xfrm>
            <a:custGeom>
              <a:avLst/>
              <a:gdLst>
                <a:gd name="T0" fmla="*/ 18 w 18"/>
                <a:gd name="T1" fmla="*/ 0 h 6"/>
                <a:gd name="T2" fmla="*/ 11 w 18"/>
                <a:gd name="T3" fmla="*/ 1 h 6"/>
                <a:gd name="T4" fmla="*/ 0 w 18"/>
                <a:gd name="T5" fmla="*/ 6 h 6"/>
                <a:gd name="T6" fmla="*/ 0 60000 65536"/>
                <a:gd name="T7" fmla="*/ 0 60000 65536"/>
                <a:gd name="T8" fmla="*/ 0 60000 65536"/>
                <a:gd name="T9" fmla="*/ 0 w 18"/>
                <a:gd name="T10" fmla="*/ 0 h 6"/>
                <a:gd name="T11" fmla="*/ 18 w 18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6">
                  <a:moveTo>
                    <a:pt x="18" y="0"/>
                  </a:moveTo>
                  <a:lnTo>
                    <a:pt x="11" y="1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3" name="Freeform 1777"/>
            <p:cNvSpPr>
              <a:spLocks/>
            </p:cNvSpPr>
            <p:nvPr/>
          </p:nvSpPr>
          <p:spPr bwMode="auto">
            <a:xfrm>
              <a:off x="4250" y="2386"/>
              <a:ext cx="82" cy="55"/>
            </a:xfrm>
            <a:custGeom>
              <a:avLst/>
              <a:gdLst>
                <a:gd name="T0" fmla="*/ 494 w 494"/>
                <a:gd name="T1" fmla="*/ 102 h 327"/>
                <a:gd name="T2" fmla="*/ 468 w 494"/>
                <a:gd name="T3" fmla="*/ 51 h 327"/>
                <a:gd name="T4" fmla="*/ 441 w 494"/>
                <a:gd name="T5" fmla="*/ 0 h 327"/>
                <a:gd name="T6" fmla="*/ 0 w 494"/>
                <a:gd name="T7" fmla="*/ 225 h 327"/>
                <a:gd name="T8" fmla="*/ 27 w 494"/>
                <a:gd name="T9" fmla="*/ 276 h 327"/>
                <a:gd name="T10" fmla="*/ 53 w 494"/>
                <a:gd name="T11" fmla="*/ 327 h 327"/>
                <a:gd name="T12" fmla="*/ 494 w 494"/>
                <a:gd name="T13" fmla="*/ 102 h 3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4"/>
                <a:gd name="T22" fmla="*/ 0 h 327"/>
                <a:gd name="T23" fmla="*/ 494 w 494"/>
                <a:gd name="T24" fmla="*/ 327 h 3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4" h="327">
                  <a:moveTo>
                    <a:pt x="494" y="102"/>
                  </a:moveTo>
                  <a:lnTo>
                    <a:pt x="468" y="51"/>
                  </a:lnTo>
                  <a:lnTo>
                    <a:pt x="441" y="0"/>
                  </a:lnTo>
                  <a:lnTo>
                    <a:pt x="0" y="225"/>
                  </a:lnTo>
                  <a:lnTo>
                    <a:pt x="27" y="276"/>
                  </a:lnTo>
                  <a:lnTo>
                    <a:pt x="53" y="327"/>
                  </a:lnTo>
                  <a:lnTo>
                    <a:pt x="494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4" name="Freeform 1778"/>
            <p:cNvSpPr>
              <a:spLocks/>
            </p:cNvSpPr>
            <p:nvPr/>
          </p:nvSpPr>
          <p:spPr bwMode="auto">
            <a:xfrm>
              <a:off x="4250" y="2386"/>
              <a:ext cx="82" cy="55"/>
            </a:xfrm>
            <a:custGeom>
              <a:avLst/>
              <a:gdLst>
                <a:gd name="T0" fmla="*/ 494 w 494"/>
                <a:gd name="T1" fmla="*/ 102 h 327"/>
                <a:gd name="T2" fmla="*/ 468 w 494"/>
                <a:gd name="T3" fmla="*/ 51 h 327"/>
                <a:gd name="T4" fmla="*/ 441 w 494"/>
                <a:gd name="T5" fmla="*/ 0 h 327"/>
                <a:gd name="T6" fmla="*/ 0 w 494"/>
                <a:gd name="T7" fmla="*/ 225 h 327"/>
                <a:gd name="T8" fmla="*/ 27 w 494"/>
                <a:gd name="T9" fmla="*/ 276 h 327"/>
                <a:gd name="T10" fmla="*/ 53 w 494"/>
                <a:gd name="T11" fmla="*/ 327 h 327"/>
                <a:gd name="T12" fmla="*/ 494 w 494"/>
                <a:gd name="T13" fmla="*/ 102 h 3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4"/>
                <a:gd name="T22" fmla="*/ 0 h 327"/>
                <a:gd name="T23" fmla="*/ 494 w 494"/>
                <a:gd name="T24" fmla="*/ 327 h 3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4" h="327">
                  <a:moveTo>
                    <a:pt x="494" y="102"/>
                  </a:moveTo>
                  <a:lnTo>
                    <a:pt x="468" y="51"/>
                  </a:lnTo>
                  <a:lnTo>
                    <a:pt x="441" y="0"/>
                  </a:lnTo>
                  <a:lnTo>
                    <a:pt x="0" y="225"/>
                  </a:lnTo>
                  <a:lnTo>
                    <a:pt x="27" y="276"/>
                  </a:lnTo>
                  <a:lnTo>
                    <a:pt x="53" y="327"/>
                  </a:lnTo>
                  <a:lnTo>
                    <a:pt x="494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5" name="Freeform 1779"/>
            <p:cNvSpPr>
              <a:spLocks/>
            </p:cNvSpPr>
            <p:nvPr/>
          </p:nvSpPr>
          <p:spPr bwMode="auto">
            <a:xfrm>
              <a:off x="4247" y="2424"/>
              <a:ext cx="7" cy="9"/>
            </a:xfrm>
            <a:custGeom>
              <a:avLst/>
              <a:gdLst>
                <a:gd name="T0" fmla="*/ 42 w 42"/>
                <a:gd name="T1" fmla="*/ 51 h 51"/>
                <a:gd name="T2" fmla="*/ 15 w 42"/>
                <a:gd name="T3" fmla="*/ 0 h 51"/>
                <a:gd name="T4" fmla="*/ 9 w 42"/>
                <a:gd name="T5" fmla="*/ 3 h 51"/>
                <a:gd name="T6" fmla="*/ 0 w 42"/>
                <a:gd name="T7" fmla="*/ 10 h 51"/>
                <a:gd name="T8" fmla="*/ 42 w 42"/>
                <a:gd name="T9" fmla="*/ 5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51"/>
                <a:gd name="T17" fmla="*/ 42 w 42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51">
                  <a:moveTo>
                    <a:pt x="42" y="51"/>
                  </a:moveTo>
                  <a:lnTo>
                    <a:pt x="15" y="0"/>
                  </a:lnTo>
                  <a:lnTo>
                    <a:pt x="9" y="3"/>
                  </a:lnTo>
                  <a:lnTo>
                    <a:pt x="0" y="10"/>
                  </a:lnTo>
                  <a:lnTo>
                    <a:pt x="42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6" name="Freeform 1780"/>
            <p:cNvSpPr>
              <a:spLocks/>
            </p:cNvSpPr>
            <p:nvPr/>
          </p:nvSpPr>
          <p:spPr bwMode="auto">
            <a:xfrm>
              <a:off x="4247" y="2424"/>
              <a:ext cx="3" cy="2"/>
            </a:xfrm>
            <a:custGeom>
              <a:avLst/>
              <a:gdLst>
                <a:gd name="T0" fmla="*/ 15 w 15"/>
                <a:gd name="T1" fmla="*/ 0 h 10"/>
                <a:gd name="T2" fmla="*/ 9 w 15"/>
                <a:gd name="T3" fmla="*/ 3 h 10"/>
                <a:gd name="T4" fmla="*/ 0 w 15"/>
                <a:gd name="T5" fmla="*/ 10 h 10"/>
                <a:gd name="T6" fmla="*/ 0 60000 65536"/>
                <a:gd name="T7" fmla="*/ 0 60000 65536"/>
                <a:gd name="T8" fmla="*/ 0 60000 65536"/>
                <a:gd name="T9" fmla="*/ 0 w 15"/>
                <a:gd name="T10" fmla="*/ 0 h 10"/>
                <a:gd name="T11" fmla="*/ 15 w 15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0">
                  <a:moveTo>
                    <a:pt x="15" y="0"/>
                  </a:moveTo>
                  <a:lnTo>
                    <a:pt x="9" y="3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7" name="Freeform 1781"/>
            <p:cNvSpPr>
              <a:spLocks/>
            </p:cNvSpPr>
            <p:nvPr/>
          </p:nvSpPr>
          <p:spPr bwMode="auto">
            <a:xfrm>
              <a:off x="4189" y="2426"/>
              <a:ext cx="72" cy="72"/>
            </a:xfrm>
            <a:custGeom>
              <a:avLst/>
              <a:gdLst>
                <a:gd name="T0" fmla="*/ 433 w 433"/>
                <a:gd name="T1" fmla="*/ 82 h 432"/>
                <a:gd name="T2" fmla="*/ 392 w 433"/>
                <a:gd name="T3" fmla="*/ 41 h 432"/>
                <a:gd name="T4" fmla="*/ 350 w 433"/>
                <a:gd name="T5" fmla="*/ 0 h 432"/>
                <a:gd name="T6" fmla="*/ 0 w 433"/>
                <a:gd name="T7" fmla="*/ 350 h 432"/>
                <a:gd name="T8" fmla="*/ 42 w 433"/>
                <a:gd name="T9" fmla="*/ 391 h 432"/>
                <a:gd name="T10" fmla="*/ 83 w 433"/>
                <a:gd name="T11" fmla="*/ 432 h 432"/>
                <a:gd name="T12" fmla="*/ 433 w 433"/>
                <a:gd name="T13" fmla="*/ 82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3"/>
                <a:gd name="T22" fmla="*/ 0 h 432"/>
                <a:gd name="T23" fmla="*/ 433 w 433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3" h="432">
                  <a:moveTo>
                    <a:pt x="433" y="82"/>
                  </a:moveTo>
                  <a:lnTo>
                    <a:pt x="392" y="41"/>
                  </a:lnTo>
                  <a:lnTo>
                    <a:pt x="350" y="0"/>
                  </a:lnTo>
                  <a:lnTo>
                    <a:pt x="0" y="350"/>
                  </a:lnTo>
                  <a:lnTo>
                    <a:pt x="42" y="391"/>
                  </a:lnTo>
                  <a:lnTo>
                    <a:pt x="83" y="432"/>
                  </a:lnTo>
                  <a:lnTo>
                    <a:pt x="433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8" name="Freeform 1782"/>
            <p:cNvSpPr>
              <a:spLocks/>
            </p:cNvSpPr>
            <p:nvPr/>
          </p:nvSpPr>
          <p:spPr bwMode="auto">
            <a:xfrm>
              <a:off x="4189" y="2426"/>
              <a:ext cx="72" cy="72"/>
            </a:xfrm>
            <a:custGeom>
              <a:avLst/>
              <a:gdLst>
                <a:gd name="T0" fmla="*/ 433 w 433"/>
                <a:gd name="T1" fmla="*/ 82 h 432"/>
                <a:gd name="T2" fmla="*/ 392 w 433"/>
                <a:gd name="T3" fmla="*/ 41 h 432"/>
                <a:gd name="T4" fmla="*/ 350 w 433"/>
                <a:gd name="T5" fmla="*/ 0 h 432"/>
                <a:gd name="T6" fmla="*/ 0 w 433"/>
                <a:gd name="T7" fmla="*/ 350 h 432"/>
                <a:gd name="T8" fmla="*/ 42 w 433"/>
                <a:gd name="T9" fmla="*/ 391 h 432"/>
                <a:gd name="T10" fmla="*/ 83 w 433"/>
                <a:gd name="T11" fmla="*/ 432 h 432"/>
                <a:gd name="T12" fmla="*/ 433 w 433"/>
                <a:gd name="T13" fmla="*/ 82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3"/>
                <a:gd name="T22" fmla="*/ 0 h 432"/>
                <a:gd name="T23" fmla="*/ 433 w 433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3" h="432">
                  <a:moveTo>
                    <a:pt x="433" y="82"/>
                  </a:moveTo>
                  <a:lnTo>
                    <a:pt x="392" y="41"/>
                  </a:lnTo>
                  <a:lnTo>
                    <a:pt x="350" y="0"/>
                  </a:lnTo>
                  <a:lnTo>
                    <a:pt x="0" y="350"/>
                  </a:lnTo>
                  <a:lnTo>
                    <a:pt x="42" y="391"/>
                  </a:lnTo>
                  <a:lnTo>
                    <a:pt x="83" y="432"/>
                  </a:lnTo>
                  <a:lnTo>
                    <a:pt x="433" y="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9" name="Freeform 1783"/>
            <p:cNvSpPr>
              <a:spLocks/>
            </p:cNvSpPr>
            <p:nvPr/>
          </p:nvSpPr>
          <p:spPr bwMode="auto">
            <a:xfrm>
              <a:off x="4187" y="2484"/>
              <a:ext cx="9" cy="7"/>
            </a:xfrm>
            <a:custGeom>
              <a:avLst/>
              <a:gdLst>
                <a:gd name="T0" fmla="*/ 52 w 52"/>
                <a:gd name="T1" fmla="*/ 41 h 41"/>
                <a:gd name="T2" fmla="*/ 10 w 52"/>
                <a:gd name="T3" fmla="*/ 0 h 41"/>
                <a:gd name="T4" fmla="*/ 6 w 52"/>
                <a:gd name="T5" fmla="*/ 5 h 41"/>
                <a:gd name="T6" fmla="*/ 0 w 52"/>
                <a:gd name="T7" fmla="*/ 14 h 41"/>
                <a:gd name="T8" fmla="*/ 52 w 52"/>
                <a:gd name="T9" fmla="*/ 4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41"/>
                <a:gd name="T17" fmla="*/ 52 w 5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41">
                  <a:moveTo>
                    <a:pt x="52" y="41"/>
                  </a:moveTo>
                  <a:lnTo>
                    <a:pt x="10" y="0"/>
                  </a:lnTo>
                  <a:lnTo>
                    <a:pt x="6" y="5"/>
                  </a:lnTo>
                  <a:lnTo>
                    <a:pt x="0" y="14"/>
                  </a:lnTo>
                  <a:lnTo>
                    <a:pt x="52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0" name="Freeform 1784"/>
            <p:cNvSpPr>
              <a:spLocks/>
            </p:cNvSpPr>
            <p:nvPr/>
          </p:nvSpPr>
          <p:spPr bwMode="auto">
            <a:xfrm>
              <a:off x="4187" y="2484"/>
              <a:ext cx="2" cy="2"/>
            </a:xfrm>
            <a:custGeom>
              <a:avLst/>
              <a:gdLst>
                <a:gd name="T0" fmla="*/ 10 w 10"/>
                <a:gd name="T1" fmla="*/ 0 h 14"/>
                <a:gd name="T2" fmla="*/ 6 w 10"/>
                <a:gd name="T3" fmla="*/ 5 h 14"/>
                <a:gd name="T4" fmla="*/ 0 w 10"/>
                <a:gd name="T5" fmla="*/ 14 h 14"/>
                <a:gd name="T6" fmla="*/ 0 60000 65536"/>
                <a:gd name="T7" fmla="*/ 0 60000 65536"/>
                <a:gd name="T8" fmla="*/ 0 60000 65536"/>
                <a:gd name="T9" fmla="*/ 0 w 10"/>
                <a:gd name="T10" fmla="*/ 0 h 14"/>
                <a:gd name="T11" fmla="*/ 10 w 1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4">
                  <a:moveTo>
                    <a:pt x="10" y="0"/>
                  </a:moveTo>
                  <a:lnTo>
                    <a:pt x="6" y="5"/>
                  </a:lnTo>
                  <a:lnTo>
                    <a:pt x="0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1" name="Freeform 1785"/>
            <p:cNvSpPr>
              <a:spLocks/>
            </p:cNvSpPr>
            <p:nvPr/>
          </p:nvSpPr>
          <p:spPr bwMode="auto">
            <a:xfrm>
              <a:off x="4150" y="2486"/>
              <a:ext cx="54" cy="83"/>
            </a:xfrm>
            <a:custGeom>
              <a:avLst/>
              <a:gdLst>
                <a:gd name="T0" fmla="*/ 326 w 326"/>
                <a:gd name="T1" fmla="*/ 53 h 494"/>
                <a:gd name="T2" fmla="*/ 275 w 326"/>
                <a:gd name="T3" fmla="*/ 27 h 494"/>
                <a:gd name="T4" fmla="*/ 223 w 326"/>
                <a:gd name="T5" fmla="*/ 0 h 494"/>
                <a:gd name="T6" fmla="*/ 0 w 326"/>
                <a:gd name="T7" fmla="*/ 441 h 494"/>
                <a:gd name="T8" fmla="*/ 51 w 326"/>
                <a:gd name="T9" fmla="*/ 468 h 494"/>
                <a:gd name="T10" fmla="*/ 102 w 326"/>
                <a:gd name="T11" fmla="*/ 494 h 494"/>
                <a:gd name="T12" fmla="*/ 326 w 326"/>
                <a:gd name="T13" fmla="*/ 53 h 4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494"/>
                <a:gd name="T23" fmla="*/ 326 w 326"/>
                <a:gd name="T24" fmla="*/ 494 h 4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494">
                  <a:moveTo>
                    <a:pt x="326" y="53"/>
                  </a:moveTo>
                  <a:lnTo>
                    <a:pt x="275" y="27"/>
                  </a:lnTo>
                  <a:lnTo>
                    <a:pt x="223" y="0"/>
                  </a:lnTo>
                  <a:lnTo>
                    <a:pt x="0" y="441"/>
                  </a:lnTo>
                  <a:lnTo>
                    <a:pt x="51" y="468"/>
                  </a:lnTo>
                  <a:lnTo>
                    <a:pt x="102" y="494"/>
                  </a:lnTo>
                  <a:lnTo>
                    <a:pt x="326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2" name="Freeform 1786"/>
            <p:cNvSpPr>
              <a:spLocks/>
            </p:cNvSpPr>
            <p:nvPr/>
          </p:nvSpPr>
          <p:spPr bwMode="auto">
            <a:xfrm>
              <a:off x="4150" y="2486"/>
              <a:ext cx="54" cy="83"/>
            </a:xfrm>
            <a:custGeom>
              <a:avLst/>
              <a:gdLst>
                <a:gd name="T0" fmla="*/ 326 w 326"/>
                <a:gd name="T1" fmla="*/ 53 h 494"/>
                <a:gd name="T2" fmla="*/ 275 w 326"/>
                <a:gd name="T3" fmla="*/ 27 h 494"/>
                <a:gd name="T4" fmla="*/ 223 w 326"/>
                <a:gd name="T5" fmla="*/ 0 h 494"/>
                <a:gd name="T6" fmla="*/ 0 w 326"/>
                <a:gd name="T7" fmla="*/ 441 h 494"/>
                <a:gd name="T8" fmla="*/ 51 w 326"/>
                <a:gd name="T9" fmla="*/ 468 h 494"/>
                <a:gd name="T10" fmla="*/ 102 w 326"/>
                <a:gd name="T11" fmla="*/ 494 h 494"/>
                <a:gd name="T12" fmla="*/ 326 w 326"/>
                <a:gd name="T13" fmla="*/ 53 h 4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494"/>
                <a:gd name="T23" fmla="*/ 326 w 326"/>
                <a:gd name="T24" fmla="*/ 494 h 4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494">
                  <a:moveTo>
                    <a:pt x="326" y="53"/>
                  </a:moveTo>
                  <a:lnTo>
                    <a:pt x="275" y="27"/>
                  </a:lnTo>
                  <a:lnTo>
                    <a:pt x="223" y="0"/>
                  </a:lnTo>
                  <a:lnTo>
                    <a:pt x="0" y="441"/>
                  </a:lnTo>
                  <a:lnTo>
                    <a:pt x="51" y="468"/>
                  </a:lnTo>
                  <a:lnTo>
                    <a:pt x="102" y="494"/>
                  </a:lnTo>
                  <a:lnTo>
                    <a:pt x="326" y="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3" name="Freeform 1787"/>
            <p:cNvSpPr>
              <a:spLocks/>
            </p:cNvSpPr>
            <p:nvPr/>
          </p:nvSpPr>
          <p:spPr bwMode="auto">
            <a:xfrm>
              <a:off x="4149" y="2560"/>
              <a:ext cx="9" cy="4"/>
            </a:xfrm>
            <a:custGeom>
              <a:avLst/>
              <a:gdLst>
                <a:gd name="T0" fmla="*/ 57 w 57"/>
                <a:gd name="T1" fmla="*/ 27 h 27"/>
                <a:gd name="T2" fmla="*/ 6 w 57"/>
                <a:gd name="T3" fmla="*/ 0 h 27"/>
                <a:gd name="T4" fmla="*/ 2 w 57"/>
                <a:gd name="T5" fmla="*/ 7 h 27"/>
                <a:gd name="T6" fmla="*/ 0 w 57"/>
                <a:gd name="T7" fmla="*/ 18 h 27"/>
                <a:gd name="T8" fmla="*/ 57 w 57"/>
                <a:gd name="T9" fmla="*/ 27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27"/>
                <a:gd name="T17" fmla="*/ 57 w 57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27">
                  <a:moveTo>
                    <a:pt x="57" y="27"/>
                  </a:moveTo>
                  <a:lnTo>
                    <a:pt x="6" y="0"/>
                  </a:lnTo>
                  <a:lnTo>
                    <a:pt x="2" y="7"/>
                  </a:lnTo>
                  <a:lnTo>
                    <a:pt x="0" y="18"/>
                  </a:lnTo>
                  <a:lnTo>
                    <a:pt x="57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4" name="Freeform 1788"/>
            <p:cNvSpPr>
              <a:spLocks/>
            </p:cNvSpPr>
            <p:nvPr/>
          </p:nvSpPr>
          <p:spPr bwMode="auto">
            <a:xfrm>
              <a:off x="4149" y="2560"/>
              <a:ext cx="1" cy="3"/>
            </a:xfrm>
            <a:custGeom>
              <a:avLst/>
              <a:gdLst>
                <a:gd name="T0" fmla="*/ 6 w 6"/>
                <a:gd name="T1" fmla="*/ 0 h 18"/>
                <a:gd name="T2" fmla="*/ 2 w 6"/>
                <a:gd name="T3" fmla="*/ 7 h 18"/>
                <a:gd name="T4" fmla="*/ 0 w 6"/>
                <a:gd name="T5" fmla="*/ 18 h 18"/>
                <a:gd name="T6" fmla="*/ 0 60000 65536"/>
                <a:gd name="T7" fmla="*/ 0 60000 65536"/>
                <a:gd name="T8" fmla="*/ 0 60000 65536"/>
                <a:gd name="T9" fmla="*/ 0 w 6"/>
                <a:gd name="T10" fmla="*/ 0 h 18"/>
                <a:gd name="T11" fmla="*/ 6 w 6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18">
                  <a:moveTo>
                    <a:pt x="6" y="0"/>
                  </a:moveTo>
                  <a:lnTo>
                    <a:pt x="2" y="7"/>
                  </a:lnTo>
                  <a:lnTo>
                    <a:pt x="0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5" name="Freeform 1789"/>
            <p:cNvSpPr>
              <a:spLocks/>
            </p:cNvSpPr>
            <p:nvPr/>
          </p:nvSpPr>
          <p:spPr bwMode="auto">
            <a:xfrm>
              <a:off x="4136" y="2563"/>
              <a:ext cx="32" cy="84"/>
            </a:xfrm>
            <a:custGeom>
              <a:avLst/>
              <a:gdLst>
                <a:gd name="T0" fmla="*/ 192 w 192"/>
                <a:gd name="T1" fmla="*/ 18 h 506"/>
                <a:gd name="T2" fmla="*/ 135 w 192"/>
                <a:gd name="T3" fmla="*/ 9 h 506"/>
                <a:gd name="T4" fmla="*/ 78 w 192"/>
                <a:gd name="T5" fmla="*/ 0 h 506"/>
                <a:gd name="T6" fmla="*/ 0 w 192"/>
                <a:gd name="T7" fmla="*/ 489 h 506"/>
                <a:gd name="T8" fmla="*/ 57 w 192"/>
                <a:gd name="T9" fmla="*/ 498 h 506"/>
                <a:gd name="T10" fmla="*/ 114 w 192"/>
                <a:gd name="T11" fmla="*/ 506 h 506"/>
                <a:gd name="T12" fmla="*/ 192 w 192"/>
                <a:gd name="T13" fmla="*/ 18 h 5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506"/>
                <a:gd name="T23" fmla="*/ 192 w 192"/>
                <a:gd name="T24" fmla="*/ 506 h 5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506">
                  <a:moveTo>
                    <a:pt x="192" y="18"/>
                  </a:moveTo>
                  <a:lnTo>
                    <a:pt x="135" y="9"/>
                  </a:lnTo>
                  <a:lnTo>
                    <a:pt x="78" y="0"/>
                  </a:lnTo>
                  <a:lnTo>
                    <a:pt x="0" y="489"/>
                  </a:lnTo>
                  <a:lnTo>
                    <a:pt x="57" y="498"/>
                  </a:lnTo>
                  <a:lnTo>
                    <a:pt x="114" y="506"/>
                  </a:lnTo>
                  <a:lnTo>
                    <a:pt x="192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6" name="Freeform 1790"/>
            <p:cNvSpPr>
              <a:spLocks/>
            </p:cNvSpPr>
            <p:nvPr/>
          </p:nvSpPr>
          <p:spPr bwMode="auto">
            <a:xfrm>
              <a:off x="4136" y="2563"/>
              <a:ext cx="32" cy="84"/>
            </a:xfrm>
            <a:custGeom>
              <a:avLst/>
              <a:gdLst>
                <a:gd name="T0" fmla="*/ 192 w 192"/>
                <a:gd name="T1" fmla="*/ 18 h 506"/>
                <a:gd name="T2" fmla="*/ 135 w 192"/>
                <a:gd name="T3" fmla="*/ 9 h 506"/>
                <a:gd name="T4" fmla="*/ 78 w 192"/>
                <a:gd name="T5" fmla="*/ 0 h 506"/>
                <a:gd name="T6" fmla="*/ 0 w 192"/>
                <a:gd name="T7" fmla="*/ 489 h 506"/>
                <a:gd name="T8" fmla="*/ 57 w 192"/>
                <a:gd name="T9" fmla="*/ 498 h 506"/>
                <a:gd name="T10" fmla="*/ 114 w 192"/>
                <a:gd name="T11" fmla="*/ 506 h 506"/>
                <a:gd name="T12" fmla="*/ 192 w 192"/>
                <a:gd name="T13" fmla="*/ 18 h 5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506"/>
                <a:gd name="T23" fmla="*/ 192 w 192"/>
                <a:gd name="T24" fmla="*/ 506 h 5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506">
                  <a:moveTo>
                    <a:pt x="192" y="18"/>
                  </a:moveTo>
                  <a:lnTo>
                    <a:pt x="135" y="9"/>
                  </a:lnTo>
                  <a:lnTo>
                    <a:pt x="78" y="0"/>
                  </a:lnTo>
                  <a:lnTo>
                    <a:pt x="0" y="489"/>
                  </a:lnTo>
                  <a:lnTo>
                    <a:pt x="57" y="498"/>
                  </a:lnTo>
                  <a:lnTo>
                    <a:pt x="114" y="506"/>
                  </a:lnTo>
                  <a:lnTo>
                    <a:pt x="192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7" name="Freeform 1791"/>
            <p:cNvSpPr>
              <a:spLocks/>
            </p:cNvSpPr>
            <p:nvPr/>
          </p:nvSpPr>
          <p:spPr bwMode="auto">
            <a:xfrm>
              <a:off x="4136" y="2644"/>
              <a:ext cx="9" cy="3"/>
            </a:xfrm>
            <a:custGeom>
              <a:avLst/>
              <a:gdLst>
                <a:gd name="T0" fmla="*/ 58 w 58"/>
                <a:gd name="T1" fmla="*/ 9 h 17"/>
                <a:gd name="T2" fmla="*/ 1 w 58"/>
                <a:gd name="T3" fmla="*/ 0 h 17"/>
                <a:gd name="T4" fmla="*/ 0 w 58"/>
                <a:gd name="T5" fmla="*/ 6 h 17"/>
                <a:gd name="T6" fmla="*/ 1 w 58"/>
                <a:gd name="T7" fmla="*/ 17 h 17"/>
                <a:gd name="T8" fmla="*/ 58 w 58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7"/>
                <a:gd name="T17" fmla="*/ 58 w 5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7">
                  <a:moveTo>
                    <a:pt x="58" y="9"/>
                  </a:moveTo>
                  <a:lnTo>
                    <a:pt x="1" y="0"/>
                  </a:lnTo>
                  <a:lnTo>
                    <a:pt x="0" y="6"/>
                  </a:lnTo>
                  <a:lnTo>
                    <a:pt x="1" y="17"/>
                  </a:lnTo>
                  <a:lnTo>
                    <a:pt x="5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8" name="Freeform 1792"/>
            <p:cNvSpPr>
              <a:spLocks/>
            </p:cNvSpPr>
            <p:nvPr/>
          </p:nvSpPr>
          <p:spPr bwMode="auto">
            <a:xfrm>
              <a:off x="4136" y="2644"/>
              <a:ext cx="1" cy="3"/>
            </a:xfrm>
            <a:custGeom>
              <a:avLst/>
              <a:gdLst>
                <a:gd name="T0" fmla="*/ 1 w 1"/>
                <a:gd name="T1" fmla="*/ 0 h 17"/>
                <a:gd name="T2" fmla="*/ 0 w 1"/>
                <a:gd name="T3" fmla="*/ 6 h 17"/>
                <a:gd name="T4" fmla="*/ 1 w 1"/>
                <a:gd name="T5" fmla="*/ 17 h 17"/>
                <a:gd name="T6" fmla="*/ 0 60000 65536"/>
                <a:gd name="T7" fmla="*/ 0 60000 65536"/>
                <a:gd name="T8" fmla="*/ 0 60000 65536"/>
                <a:gd name="T9" fmla="*/ 0 w 1"/>
                <a:gd name="T10" fmla="*/ 0 h 17"/>
                <a:gd name="T11" fmla="*/ 1 w 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7">
                  <a:moveTo>
                    <a:pt x="1" y="0"/>
                  </a:moveTo>
                  <a:lnTo>
                    <a:pt x="0" y="6"/>
                  </a:lnTo>
                  <a:lnTo>
                    <a:pt x="1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9" name="Freeform 1793"/>
            <p:cNvSpPr>
              <a:spLocks/>
            </p:cNvSpPr>
            <p:nvPr/>
          </p:nvSpPr>
          <p:spPr bwMode="auto">
            <a:xfrm>
              <a:off x="4136" y="2644"/>
              <a:ext cx="32" cy="85"/>
            </a:xfrm>
            <a:custGeom>
              <a:avLst/>
              <a:gdLst>
                <a:gd name="T0" fmla="*/ 114 w 192"/>
                <a:gd name="T1" fmla="*/ 0 h 507"/>
                <a:gd name="T2" fmla="*/ 57 w 192"/>
                <a:gd name="T3" fmla="*/ 9 h 507"/>
                <a:gd name="T4" fmla="*/ 0 w 192"/>
                <a:gd name="T5" fmla="*/ 17 h 507"/>
                <a:gd name="T6" fmla="*/ 78 w 192"/>
                <a:gd name="T7" fmla="*/ 507 h 507"/>
                <a:gd name="T8" fmla="*/ 135 w 192"/>
                <a:gd name="T9" fmla="*/ 499 h 507"/>
                <a:gd name="T10" fmla="*/ 192 w 192"/>
                <a:gd name="T11" fmla="*/ 490 h 507"/>
                <a:gd name="T12" fmla="*/ 114 w 192"/>
                <a:gd name="T13" fmla="*/ 0 h 5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507"/>
                <a:gd name="T23" fmla="*/ 192 w 192"/>
                <a:gd name="T24" fmla="*/ 507 h 5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507">
                  <a:moveTo>
                    <a:pt x="114" y="0"/>
                  </a:moveTo>
                  <a:lnTo>
                    <a:pt x="57" y="9"/>
                  </a:lnTo>
                  <a:lnTo>
                    <a:pt x="0" y="17"/>
                  </a:lnTo>
                  <a:lnTo>
                    <a:pt x="78" y="507"/>
                  </a:lnTo>
                  <a:lnTo>
                    <a:pt x="135" y="499"/>
                  </a:lnTo>
                  <a:lnTo>
                    <a:pt x="192" y="49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0" name="Freeform 1794"/>
            <p:cNvSpPr>
              <a:spLocks/>
            </p:cNvSpPr>
            <p:nvPr/>
          </p:nvSpPr>
          <p:spPr bwMode="auto">
            <a:xfrm>
              <a:off x="4136" y="2644"/>
              <a:ext cx="32" cy="85"/>
            </a:xfrm>
            <a:custGeom>
              <a:avLst/>
              <a:gdLst>
                <a:gd name="T0" fmla="*/ 114 w 192"/>
                <a:gd name="T1" fmla="*/ 0 h 507"/>
                <a:gd name="T2" fmla="*/ 57 w 192"/>
                <a:gd name="T3" fmla="*/ 9 h 507"/>
                <a:gd name="T4" fmla="*/ 0 w 192"/>
                <a:gd name="T5" fmla="*/ 17 h 507"/>
                <a:gd name="T6" fmla="*/ 78 w 192"/>
                <a:gd name="T7" fmla="*/ 507 h 507"/>
                <a:gd name="T8" fmla="*/ 135 w 192"/>
                <a:gd name="T9" fmla="*/ 499 h 507"/>
                <a:gd name="T10" fmla="*/ 192 w 192"/>
                <a:gd name="T11" fmla="*/ 490 h 507"/>
                <a:gd name="T12" fmla="*/ 114 w 192"/>
                <a:gd name="T13" fmla="*/ 0 h 5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507"/>
                <a:gd name="T23" fmla="*/ 192 w 192"/>
                <a:gd name="T24" fmla="*/ 507 h 5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507">
                  <a:moveTo>
                    <a:pt x="114" y="0"/>
                  </a:moveTo>
                  <a:lnTo>
                    <a:pt x="57" y="9"/>
                  </a:lnTo>
                  <a:lnTo>
                    <a:pt x="0" y="17"/>
                  </a:lnTo>
                  <a:lnTo>
                    <a:pt x="78" y="507"/>
                  </a:lnTo>
                  <a:lnTo>
                    <a:pt x="135" y="499"/>
                  </a:lnTo>
                  <a:lnTo>
                    <a:pt x="192" y="490"/>
                  </a:lnTo>
                  <a:lnTo>
                    <a:pt x="1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1" name="Freeform 1795"/>
            <p:cNvSpPr>
              <a:spLocks/>
            </p:cNvSpPr>
            <p:nvPr/>
          </p:nvSpPr>
          <p:spPr bwMode="auto">
            <a:xfrm>
              <a:off x="4149" y="2727"/>
              <a:ext cx="9" cy="5"/>
            </a:xfrm>
            <a:custGeom>
              <a:avLst/>
              <a:gdLst>
                <a:gd name="T0" fmla="*/ 57 w 57"/>
                <a:gd name="T1" fmla="*/ 0 h 26"/>
                <a:gd name="T2" fmla="*/ 0 w 57"/>
                <a:gd name="T3" fmla="*/ 8 h 26"/>
                <a:gd name="T4" fmla="*/ 1 w 57"/>
                <a:gd name="T5" fmla="*/ 15 h 26"/>
                <a:gd name="T6" fmla="*/ 6 w 57"/>
                <a:gd name="T7" fmla="*/ 26 h 26"/>
                <a:gd name="T8" fmla="*/ 57 w 57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26"/>
                <a:gd name="T17" fmla="*/ 57 w 57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26">
                  <a:moveTo>
                    <a:pt x="57" y="0"/>
                  </a:moveTo>
                  <a:lnTo>
                    <a:pt x="0" y="8"/>
                  </a:lnTo>
                  <a:lnTo>
                    <a:pt x="1" y="15"/>
                  </a:lnTo>
                  <a:lnTo>
                    <a:pt x="6" y="26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2" name="Freeform 1796"/>
            <p:cNvSpPr>
              <a:spLocks/>
            </p:cNvSpPr>
            <p:nvPr/>
          </p:nvSpPr>
          <p:spPr bwMode="auto">
            <a:xfrm>
              <a:off x="4149" y="2729"/>
              <a:ext cx="1" cy="3"/>
            </a:xfrm>
            <a:custGeom>
              <a:avLst/>
              <a:gdLst>
                <a:gd name="T0" fmla="*/ 0 w 6"/>
                <a:gd name="T1" fmla="*/ 0 h 18"/>
                <a:gd name="T2" fmla="*/ 1 w 6"/>
                <a:gd name="T3" fmla="*/ 7 h 18"/>
                <a:gd name="T4" fmla="*/ 6 w 6"/>
                <a:gd name="T5" fmla="*/ 18 h 18"/>
                <a:gd name="T6" fmla="*/ 0 60000 65536"/>
                <a:gd name="T7" fmla="*/ 0 60000 65536"/>
                <a:gd name="T8" fmla="*/ 0 60000 65536"/>
                <a:gd name="T9" fmla="*/ 0 w 6"/>
                <a:gd name="T10" fmla="*/ 0 h 18"/>
                <a:gd name="T11" fmla="*/ 6 w 6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18">
                  <a:moveTo>
                    <a:pt x="0" y="0"/>
                  </a:moveTo>
                  <a:lnTo>
                    <a:pt x="1" y="7"/>
                  </a:lnTo>
                  <a:lnTo>
                    <a:pt x="6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3" name="Freeform 1797"/>
            <p:cNvSpPr>
              <a:spLocks/>
            </p:cNvSpPr>
            <p:nvPr/>
          </p:nvSpPr>
          <p:spPr bwMode="auto">
            <a:xfrm>
              <a:off x="4150" y="2723"/>
              <a:ext cx="54" cy="82"/>
            </a:xfrm>
            <a:custGeom>
              <a:avLst/>
              <a:gdLst>
                <a:gd name="T0" fmla="*/ 102 w 326"/>
                <a:gd name="T1" fmla="*/ 0 h 494"/>
                <a:gd name="T2" fmla="*/ 51 w 326"/>
                <a:gd name="T3" fmla="*/ 27 h 494"/>
                <a:gd name="T4" fmla="*/ 0 w 326"/>
                <a:gd name="T5" fmla="*/ 53 h 494"/>
                <a:gd name="T6" fmla="*/ 223 w 326"/>
                <a:gd name="T7" fmla="*/ 494 h 494"/>
                <a:gd name="T8" fmla="*/ 275 w 326"/>
                <a:gd name="T9" fmla="*/ 468 h 494"/>
                <a:gd name="T10" fmla="*/ 326 w 326"/>
                <a:gd name="T11" fmla="*/ 441 h 494"/>
                <a:gd name="T12" fmla="*/ 102 w 326"/>
                <a:gd name="T13" fmla="*/ 0 h 4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494"/>
                <a:gd name="T23" fmla="*/ 326 w 326"/>
                <a:gd name="T24" fmla="*/ 494 h 4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494">
                  <a:moveTo>
                    <a:pt x="102" y="0"/>
                  </a:moveTo>
                  <a:lnTo>
                    <a:pt x="51" y="27"/>
                  </a:lnTo>
                  <a:lnTo>
                    <a:pt x="0" y="53"/>
                  </a:lnTo>
                  <a:lnTo>
                    <a:pt x="223" y="494"/>
                  </a:lnTo>
                  <a:lnTo>
                    <a:pt x="275" y="468"/>
                  </a:lnTo>
                  <a:lnTo>
                    <a:pt x="326" y="44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4" name="Freeform 1798"/>
            <p:cNvSpPr>
              <a:spLocks/>
            </p:cNvSpPr>
            <p:nvPr/>
          </p:nvSpPr>
          <p:spPr bwMode="auto">
            <a:xfrm>
              <a:off x="4150" y="2723"/>
              <a:ext cx="54" cy="82"/>
            </a:xfrm>
            <a:custGeom>
              <a:avLst/>
              <a:gdLst>
                <a:gd name="T0" fmla="*/ 102 w 326"/>
                <a:gd name="T1" fmla="*/ 0 h 494"/>
                <a:gd name="T2" fmla="*/ 51 w 326"/>
                <a:gd name="T3" fmla="*/ 27 h 494"/>
                <a:gd name="T4" fmla="*/ 0 w 326"/>
                <a:gd name="T5" fmla="*/ 53 h 494"/>
                <a:gd name="T6" fmla="*/ 223 w 326"/>
                <a:gd name="T7" fmla="*/ 494 h 494"/>
                <a:gd name="T8" fmla="*/ 275 w 326"/>
                <a:gd name="T9" fmla="*/ 468 h 494"/>
                <a:gd name="T10" fmla="*/ 326 w 326"/>
                <a:gd name="T11" fmla="*/ 441 h 494"/>
                <a:gd name="T12" fmla="*/ 102 w 326"/>
                <a:gd name="T13" fmla="*/ 0 h 4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494"/>
                <a:gd name="T23" fmla="*/ 326 w 326"/>
                <a:gd name="T24" fmla="*/ 494 h 4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494">
                  <a:moveTo>
                    <a:pt x="102" y="0"/>
                  </a:moveTo>
                  <a:lnTo>
                    <a:pt x="51" y="27"/>
                  </a:lnTo>
                  <a:lnTo>
                    <a:pt x="0" y="53"/>
                  </a:lnTo>
                  <a:lnTo>
                    <a:pt x="223" y="494"/>
                  </a:lnTo>
                  <a:lnTo>
                    <a:pt x="275" y="468"/>
                  </a:lnTo>
                  <a:lnTo>
                    <a:pt x="326" y="441"/>
                  </a:lnTo>
                  <a:lnTo>
                    <a:pt x="10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5" name="Freeform 1799"/>
            <p:cNvSpPr>
              <a:spLocks/>
            </p:cNvSpPr>
            <p:nvPr/>
          </p:nvSpPr>
          <p:spPr bwMode="auto">
            <a:xfrm>
              <a:off x="4187" y="2801"/>
              <a:ext cx="9" cy="7"/>
            </a:xfrm>
            <a:custGeom>
              <a:avLst/>
              <a:gdLst>
                <a:gd name="T0" fmla="*/ 52 w 52"/>
                <a:gd name="T1" fmla="*/ 0 h 41"/>
                <a:gd name="T2" fmla="*/ 0 w 52"/>
                <a:gd name="T3" fmla="*/ 26 h 41"/>
                <a:gd name="T4" fmla="*/ 4 w 52"/>
                <a:gd name="T5" fmla="*/ 32 h 41"/>
                <a:gd name="T6" fmla="*/ 10 w 52"/>
                <a:gd name="T7" fmla="*/ 41 h 41"/>
                <a:gd name="T8" fmla="*/ 52 w 52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41"/>
                <a:gd name="T17" fmla="*/ 52 w 5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41">
                  <a:moveTo>
                    <a:pt x="52" y="0"/>
                  </a:moveTo>
                  <a:lnTo>
                    <a:pt x="0" y="26"/>
                  </a:lnTo>
                  <a:lnTo>
                    <a:pt x="4" y="32"/>
                  </a:lnTo>
                  <a:lnTo>
                    <a:pt x="10" y="4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6" name="Freeform 1800"/>
            <p:cNvSpPr>
              <a:spLocks/>
            </p:cNvSpPr>
            <p:nvPr/>
          </p:nvSpPr>
          <p:spPr bwMode="auto">
            <a:xfrm>
              <a:off x="4187" y="2805"/>
              <a:ext cx="2" cy="3"/>
            </a:xfrm>
            <a:custGeom>
              <a:avLst/>
              <a:gdLst>
                <a:gd name="T0" fmla="*/ 0 w 10"/>
                <a:gd name="T1" fmla="*/ 0 h 15"/>
                <a:gd name="T2" fmla="*/ 4 w 10"/>
                <a:gd name="T3" fmla="*/ 6 h 15"/>
                <a:gd name="T4" fmla="*/ 10 w 10"/>
                <a:gd name="T5" fmla="*/ 15 h 15"/>
                <a:gd name="T6" fmla="*/ 0 60000 65536"/>
                <a:gd name="T7" fmla="*/ 0 60000 65536"/>
                <a:gd name="T8" fmla="*/ 0 60000 65536"/>
                <a:gd name="T9" fmla="*/ 0 w 10"/>
                <a:gd name="T10" fmla="*/ 0 h 15"/>
                <a:gd name="T11" fmla="*/ 10 w 10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5">
                  <a:moveTo>
                    <a:pt x="0" y="0"/>
                  </a:moveTo>
                  <a:lnTo>
                    <a:pt x="4" y="6"/>
                  </a:lnTo>
                  <a:lnTo>
                    <a:pt x="1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7" name="Freeform 1801"/>
            <p:cNvSpPr>
              <a:spLocks/>
            </p:cNvSpPr>
            <p:nvPr/>
          </p:nvSpPr>
          <p:spPr bwMode="auto">
            <a:xfrm>
              <a:off x="4189" y="2794"/>
              <a:ext cx="72" cy="72"/>
            </a:xfrm>
            <a:custGeom>
              <a:avLst/>
              <a:gdLst>
                <a:gd name="T0" fmla="*/ 83 w 433"/>
                <a:gd name="T1" fmla="*/ 0 h 432"/>
                <a:gd name="T2" fmla="*/ 42 w 433"/>
                <a:gd name="T3" fmla="*/ 42 h 432"/>
                <a:gd name="T4" fmla="*/ 0 w 433"/>
                <a:gd name="T5" fmla="*/ 83 h 432"/>
                <a:gd name="T6" fmla="*/ 350 w 433"/>
                <a:gd name="T7" fmla="*/ 432 h 432"/>
                <a:gd name="T8" fmla="*/ 392 w 433"/>
                <a:gd name="T9" fmla="*/ 391 h 432"/>
                <a:gd name="T10" fmla="*/ 433 w 433"/>
                <a:gd name="T11" fmla="*/ 350 h 432"/>
                <a:gd name="T12" fmla="*/ 83 w 433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3"/>
                <a:gd name="T22" fmla="*/ 0 h 432"/>
                <a:gd name="T23" fmla="*/ 433 w 433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3" h="432">
                  <a:moveTo>
                    <a:pt x="83" y="0"/>
                  </a:moveTo>
                  <a:lnTo>
                    <a:pt x="42" y="42"/>
                  </a:lnTo>
                  <a:lnTo>
                    <a:pt x="0" y="83"/>
                  </a:lnTo>
                  <a:lnTo>
                    <a:pt x="350" y="432"/>
                  </a:lnTo>
                  <a:lnTo>
                    <a:pt x="392" y="391"/>
                  </a:lnTo>
                  <a:lnTo>
                    <a:pt x="433" y="350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8" name="Freeform 1802"/>
            <p:cNvSpPr>
              <a:spLocks/>
            </p:cNvSpPr>
            <p:nvPr/>
          </p:nvSpPr>
          <p:spPr bwMode="auto">
            <a:xfrm>
              <a:off x="4189" y="2794"/>
              <a:ext cx="72" cy="72"/>
            </a:xfrm>
            <a:custGeom>
              <a:avLst/>
              <a:gdLst>
                <a:gd name="T0" fmla="*/ 83 w 433"/>
                <a:gd name="T1" fmla="*/ 0 h 432"/>
                <a:gd name="T2" fmla="*/ 42 w 433"/>
                <a:gd name="T3" fmla="*/ 42 h 432"/>
                <a:gd name="T4" fmla="*/ 0 w 433"/>
                <a:gd name="T5" fmla="*/ 83 h 432"/>
                <a:gd name="T6" fmla="*/ 350 w 433"/>
                <a:gd name="T7" fmla="*/ 432 h 432"/>
                <a:gd name="T8" fmla="*/ 392 w 433"/>
                <a:gd name="T9" fmla="*/ 391 h 432"/>
                <a:gd name="T10" fmla="*/ 433 w 433"/>
                <a:gd name="T11" fmla="*/ 350 h 432"/>
                <a:gd name="T12" fmla="*/ 83 w 433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3"/>
                <a:gd name="T22" fmla="*/ 0 h 432"/>
                <a:gd name="T23" fmla="*/ 433 w 433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3" h="432">
                  <a:moveTo>
                    <a:pt x="83" y="0"/>
                  </a:moveTo>
                  <a:lnTo>
                    <a:pt x="42" y="42"/>
                  </a:lnTo>
                  <a:lnTo>
                    <a:pt x="0" y="83"/>
                  </a:lnTo>
                  <a:lnTo>
                    <a:pt x="350" y="432"/>
                  </a:lnTo>
                  <a:lnTo>
                    <a:pt x="392" y="391"/>
                  </a:lnTo>
                  <a:lnTo>
                    <a:pt x="433" y="350"/>
                  </a:lnTo>
                  <a:lnTo>
                    <a:pt x="8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9" name="Freeform 1803"/>
            <p:cNvSpPr>
              <a:spLocks/>
            </p:cNvSpPr>
            <p:nvPr/>
          </p:nvSpPr>
          <p:spPr bwMode="auto">
            <a:xfrm>
              <a:off x="4247" y="2859"/>
              <a:ext cx="7" cy="9"/>
            </a:xfrm>
            <a:custGeom>
              <a:avLst/>
              <a:gdLst>
                <a:gd name="T0" fmla="*/ 42 w 42"/>
                <a:gd name="T1" fmla="*/ 0 h 51"/>
                <a:gd name="T2" fmla="*/ 0 w 42"/>
                <a:gd name="T3" fmla="*/ 41 h 51"/>
                <a:gd name="T4" fmla="*/ 6 w 42"/>
                <a:gd name="T5" fmla="*/ 46 h 51"/>
                <a:gd name="T6" fmla="*/ 15 w 42"/>
                <a:gd name="T7" fmla="*/ 51 h 51"/>
                <a:gd name="T8" fmla="*/ 42 w 42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51"/>
                <a:gd name="T17" fmla="*/ 42 w 42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51">
                  <a:moveTo>
                    <a:pt x="42" y="0"/>
                  </a:moveTo>
                  <a:lnTo>
                    <a:pt x="0" y="41"/>
                  </a:lnTo>
                  <a:lnTo>
                    <a:pt x="6" y="46"/>
                  </a:lnTo>
                  <a:lnTo>
                    <a:pt x="15" y="5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0" name="Freeform 1804"/>
            <p:cNvSpPr>
              <a:spLocks/>
            </p:cNvSpPr>
            <p:nvPr/>
          </p:nvSpPr>
          <p:spPr bwMode="auto">
            <a:xfrm>
              <a:off x="4247" y="2866"/>
              <a:ext cx="3" cy="2"/>
            </a:xfrm>
            <a:custGeom>
              <a:avLst/>
              <a:gdLst>
                <a:gd name="T0" fmla="*/ 0 w 15"/>
                <a:gd name="T1" fmla="*/ 0 h 10"/>
                <a:gd name="T2" fmla="*/ 6 w 15"/>
                <a:gd name="T3" fmla="*/ 5 h 10"/>
                <a:gd name="T4" fmla="*/ 15 w 15"/>
                <a:gd name="T5" fmla="*/ 10 h 10"/>
                <a:gd name="T6" fmla="*/ 0 60000 65536"/>
                <a:gd name="T7" fmla="*/ 0 60000 65536"/>
                <a:gd name="T8" fmla="*/ 0 60000 65536"/>
                <a:gd name="T9" fmla="*/ 0 w 15"/>
                <a:gd name="T10" fmla="*/ 0 h 10"/>
                <a:gd name="T11" fmla="*/ 15 w 15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0">
                  <a:moveTo>
                    <a:pt x="0" y="0"/>
                  </a:moveTo>
                  <a:lnTo>
                    <a:pt x="6" y="5"/>
                  </a:lnTo>
                  <a:lnTo>
                    <a:pt x="15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1" name="Freeform 1805"/>
            <p:cNvSpPr>
              <a:spLocks/>
            </p:cNvSpPr>
            <p:nvPr/>
          </p:nvSpPr>
          <p:spPr bwMode="auto">
            <a:xfrm>
              <a:off x="4250" y="2851"/>
              <a:ext cx="82" cy="54"/>
            </a:xfrm>
            <a:custGeom>
              <a:avLst/>
              <a:gdLst>
                <a:gd name="T0" fmla="*/ 53 w 494"/>
                <a:gd name="T1" fmla="*/ 0 h 327"/>
                <a:gd name="T2" fmla="*/ 27 w 494"/>
                <a:gd name="T3" fmla="*/ 51 h 327"/>
                <a:gd name="T4" fmla="*/ 0 w 494"/>
                <a:gd name="T5" fmla="*/ 102 h 327"/>
                <a:gd name="T6" fmla="*/ 441 w 494"/>
                <a:gd name="T7" fmla="*/ 327 h 327"/>
                <a:gd name="T8" fmla="*/ 468 w 494"/>
                <a:gd name="T9" fmla="*/ 276 h 327"/>
                <a:gd name="T10" fmla="*/ 494 w 494"/>
                <a:gd name="T11" fmla="*/ 225 h 327"/>
                <a:gd name="T12" fmla="*/ 53 w 494"/>
                <a:gd name="T13" fmla="*/ 0 h 3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4"/>
                <a:gd name="T22" fmla="*/ 0 h 327"/>
                <a:gd name="T23" fmla="*/ 494 w 494"/>
                <a:gd name="T24" fmla="*/ 327 h 3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4" h="327">
                  <a:moveTo>
                    <a:pt x="53" y="0"/>
                  </a:moveTo>
                  <a:lnTo>
                    <a:pt x="27" y="51"/>
                  </a:lnTo>
                  <a:lnTo>
                    <a:pt x="0" y="102"/>
                  </a:lnTo>
                  <a:lnTo>
                    <a:pt x="441" y="327"/>
                  </a:lnTo>
                  <a:lnTo>
                    <a:pt x="468" y="276"/>
                  </a:lnTo>
                  <a:lnTo>
                    <a:pt x="494" y="225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2" name="Freeform 1806"/>
            <p:cNvSpPr>
              <a:spLocks/>
            </p:cNvSpPr>
            <p:nvPr/>
          </p:nvSpPr>
          <p:spPr bwMode="auto">
            <a:xfrm>
              <a:off x="4250" y="2851"/>
              <a:ext cx="82" cy="54"/>
            </a:xfrm>
            <a:custGeom>
              <a:avLst/>
              <a:gdLst>
                <a:gd name="T0" fmla="*/ 53 w 494"/>
                <a:gd name="T1" fmla="*/ 0 h 327"/>
                <a:gd name="T2" fmla="*/ 27 w 494"/>
                <a:gd name="T3" fmla="*/ 51 h 327"/>
                <a:gd name="T4" fmla="*/ 0 w 494"/>
                <a:gd name="T5" fmla="*/ 102 h 327"/>
                <a:gd name="T6" fmla="*/ 441 w 494"/>
                <a:gd name="T7" fmla="*/ 327 h 327"/>
                <a:gd name="T8" fmla="*/ 468 w 494"/>
                <a:gd name="T9" fmla="*/ 276 h 327"/>
                <a:gd name="T10" fmla="*/ 494 w 494"/>
                <a:gd name="T11" fmla="*/ 225 h 327"/>
                <a:gd name="T12" fmla="*/ 53 w 494"/>
                <a:gd name="T13" fmla="*/ 0 h 3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4"/>
                <a:gd name="T22" fmla="*/ 0 h 327"/>
                <a:gd name="T23" fmla="*/ 494 w 494"/>
                <a:gd name="T24" fmla="*/ 327 h 3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4" h="327">
                  <a:moveTo>
                    <a:pt x="53" y="0"/>
                  </a:moveTo>
                  <a:lnTo>
                    <a:pt x="27" y="51"/>
                  </a:lnTo>
                  <a:lnTo>
                    <a:pt x="0" y="102"/>
                  </a:lnTo>
                  <a:lnTo>
                    <a:pt x="441" y="327"/>
                  </a:lnTo>
                  <a:lnTo>
                    <a:pt x="468" y="276"/>
                  </a:lnTo>
                  <a:lnTo>
                    <a:pt x="494" y="225"/>
                  </a:lnTo>
                  <a:lnTo>
                    <a:pt x="5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3" name="Freeform 1807"/>
            <p:cNvSpPr>
              <a:spLocks/>
            </p:cNvSpPr>
            <p:nvPr/>
          </p:nvSpPr>
          <p:spPr bwMode="auto">
            <a:xfrm>
              <a:off x="4323" y="2897"/>
              <a:ext cx="5" cy="9"/>
            </a:xfrm>
            <a:custGeom>
              <a:avLst/>
              <a:gdLst>
                <a:gd name="T0" fmla="*/ 27 w 27"/>
                <a:gd name="T1" fmla="*/ 0 h 57"/>
                <a:gd name="T2" fmla="*/ 0 w 27"/>
                <a:gd name="T3" fmla="*/ 51 h 57"/>
                <a:gd name="T4" fmla="*/ 7 w 27"/>
                <a:gd name="T5" fmla="*/ 55 h 57"/>
                <a:gd name="T6" fmla="*/ 18 w 27"/>
                <a:gd name="T7" fmla="*/ 57 h 57"/>
                <a:gd name="T8" fmla="*/ 27 w 27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27" y="0"/>
                  </a:moveTo>
                  <a:lnTo>
                    <a:pt x="0" y="51"/>
                  </a:lnTo>
                  <a:lnTo>
                    <a:pt x="7" y="55"/>
                  </a:lnTo>
                  <a:lnTo>
                    <a:pt x="18" y="5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4" name="Freeform 1808"/>
            <p:cNvSpPr>
              <a:spLocks/>
            </p:cNvSpPr>
            <p:nvPr/>
          </p:nvSpPr>
          <p:spPr bwMode="auto">
            <a:xfrm>
              <a:off x="4323" y="2905"/>
              <a:ext cx="3" cy="1"/>
            </a:xfrm>
            <a:custGeom>
              <a:avLst/>
              <a:gdLst>
                <a:gd name="T0" fmla="*/ 0 w 18"/>
                <a:gd name="T1" fmla="*/ 0 h 6"/>
                <a:gd name="T2" fmla="*/ 7 w 18"/>
                <a:gd name="T3" fmla="*/ 4 h 6"/>
                <a:gd name="T4" fmla="*/ 18 w 18"/>
                <a:gd name="T5" fmla="*/ 6 h 6"/>
                <a:gd name="T6" fmla="*/ 0 60000 65536"/>
                <a:gd name="T7" fmla="*/ 0 60000 65536"/>
                <a:gd name="T8" fmla="*/ 0 60000 65536"/>
                <a:gd name="T9" fmla="*/ 0 w 18"/>
                <a:gd name="T10" fmla="*/ 0 h 6"/>
                <a:gd name="T11" fmla="*/ 18 w 18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6">
                  <a:moveTo>
                    <a:pt x="0" y="0"/>
                  </a:moveTo>
                  <a:lnTo>
                    <a:pt x="7" y="4"/>
                  </a:lnTo>
                  <a:lnTo>
                    <a:pt x="1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5" name="Freeform 1809"/>
            <p:cNvSpPr>
              <a:spLocks/>
            </p:cNvSpPr>
            <p:nvPr/>
          </p:nvSpPr>
          <p:spPr bwMode="auto">
            <a:xfrm>
              <a:off x="4326" y="2887"/>
              <a:ext cx="85" cy="32"/>
            </a:xfrm>
            <a:custGeom>
              <a:avLst/>
              <a:gdLst>
                <a:gd name="T0" fmla="*/ 18 w 507"/>
                <a:gd name="T1" fmla="*/ 0 h 191"/>
                <a:gd name="T2" fmla="*/ 9 w 507"/>
                <a:gd name="T3" fmla="*/ 57 h 191"/>
                <a:gd name="T4" fmla="*/ 0 w 507"/>
                <a:gd name="T5" fmla="*/ 114 h 191"/>
                <a:gd name="T6" fmla="*/ 489 w 507"/>
                <a:gd name="T7" fmla="*/ 191 h 191"/>
                <a:gd name="T8" fmla="*/ 498 w 507"/>
                <a:gd name="T9" fmla="*/ 134 h 191"/>
                <a:gd name="T10" fmla="*/ 507 w 507"/>
                <a:gd name="T11" fmla="*/ 77 h 191"/>
                <a:gd name="T12" fmla="*/ 18 w 507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7"/>
                <a:gd name="T22" fmla="*/ 0 h 191"/>
                <a:gd name="T23" fmla="*/ 507 w 507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7" h="191">
                  <a:moveTo>
                    <a:pt x="18" y="0"/>
                  </a:moveTo>
                  <a:lnTo>
                    <a:pt x="9" y="57"/>
                  </a:lnTo>
                  <a:lnTo>
                    <a:pt x="0" y="114"/>
                  </a:lnTo>
                  <a:lnTo>
                    <a:pt x="489" y="191"/>
                  </a:lnTo>
                  <a:lnTo>
                    <a:pt x="498" y="134"/>
                  </a:lnTo>
                  <a:lnTo>
                    <a:pt x="507" y="7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6" name="Freeform 1810"/>
            <p:cNvSpPr>
              <a:spLocks/>
            </p:cNvSpPr>
            <p:nvPr/>
          </p:nvSpPr>
          <p:spPr bwMode="auto">
            <a:xfrm>
              <a:off x="4326" y="2887"/>
              <a:ext cx="85" cy="32"/>
            </a:xfrm>
            <a:custGeom>
              <a:avLst/>
              <a:gdLst>
                <a:gd name="T0" fmla="*/ 18 w 507"/>
                <a:gd name="T1" fmla="*/ 0 h 191"/>
                <a:gd name="T2" fmla="*/ 9 w 507"/>
                <a:gd name="T3" fmla="*/ 57 h 191"/>
                <a:gd name="T4" fmla="*/ 0 w 507"/>
                <a:gd name="T5" fmla="*/ 114 h 191"/>
                <a:gd name="T6" fmla="*/ 489 w 507"/>
                <a:gd name="T7" fmla="*/ 191 h 191"/>
                <a:gd name="T8" fmla="*/ 498 w 507"/>
                <a:gd name="T9" fmla="*/ 134 h 191"/>
                <a:gd name="T10" fmla="*/ 507 w 507"/>
                <a:gd name="T11" fmla="*/ 77 h 191"/>
                <a:gd name="T12" fmla="*/ 18 w 507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7"/>
                <a:gd name="T22" fmla="*/ 0 h 191"/>
                <a:gd name="T23" fmla="*/ 507 w 507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7" h="191">
                  <a:moveTo>
                    <a:pt x="18" y="0"/>
                  </a:moveTo>
                  <a:lnTo>
                    <a:pt x="9" y="57"/>
                  </a:lnTo>
                  <a:lnTo>
                    <a:pt x="0" y="114"/>
                  </a:lnTo>
                  <a:lnTo>
                    <a:pt x="489" y="191"/>
                  </a:lnTo>
                  <a:lnTo>
                    <a:pt x="498" y="134"/>
                  </a:lnTo>
                  <a:lnTo>
                    <a:pt x="507" y="77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7" name="Freeform 1811"/>
            <p:cNvSpPr>
              <a:spLocks/>
            </p:cNvSpPr>
            <p:nvPr/>
          </p:nvSpPr>
          <p:spPr bwMode="auto">
            <a:xfrm>
              <a:off x="4408" y="2909"/>
              <a:ext cx="3" cy="10"/>
            </a:xfrm>
            <a:custGeom>
              <a:avLst/>
              <a:gdLst>
                <a:gd name="T0" fmla="*/ 9 w 18"/>
                <a:gd name="T1" fmla="*/ 0 h 58"/>
                <a:gd name="T2" fmla="*/ 0 w 18"/>
                <a:gd name="T3" fmla="*/ 57 h 58"/>
                <a:gd name="T4" fmla="*/ 7 w 18"/>
                <a:gd name="T5" fmla="*/ 58 h 58"/>
                <a:gd name="T6" fmla="*/ 18 w 18"/>
                <a:gd name="T7" fmla="*/ 57 h 58"/>
                <a:gd name="T8" fmla="*/ 9 w 18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8"/>
                <a:gd name="T17" fmla="*/ 18 w 1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8">
                  <a:moveTo>
                    <a:pt x="9" y="0"/>
                  </a:moveTo>
                  <a:lnTo>
                    <a:pt x="0" y="57"/>
                  </a:lnTo>
                  <a:lnTo>
                    <a:pt x="7" y="58"/>
                  </a:lnTo>
                  <a:lnTo>
                    <a:pt x="18" y="5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8" name="Freeform 1812"/>
            <p:cNvSpPr>
              <a:spLocks/>
            </p:cNvSpPr>
            <p:nvPr/>
          </p:nvSpPr>
          <p:spPr bwMode="auto">
            <a:xfrm>
              <a:off x="4408" y="2919"/>
              <a:ext cx="3" cy="1"/>
            </a:xfrm>
            <a:custGeom>
              <a:avLst/>
              <a:gdLst>
                <a:gd name="T0" fmla="*/ 0 w 18"/>
                <a:gd name="T1" fmla="*/ 0 h 1"/>
                <a:gd name="T2" fmla="*/ 7 w 18"/>
                <a:gd name="T3" fmla="*/ 1 h 1"/>
                <a:gd name="T4" fmla="*/ 18 w 18"/>
                <a:gd name="T5" fmla="*/ 0 h 1"/>
                <a:gd name="T6" fmla="*/ 0 60000 65536"/>
                <a:gd name="T7" fmla="*/ 0 60000 65536"/>
                <a:gd name="T8" fmla="*/ 0 60000 65536"/>
                <a:gd name="T9" fmla="*/ 0 w 18"/>
                <a:gd name="T10" fmla="*/ 0 h 1"/>
                <a:gd name="T11" fmla="*/ 18 w 1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">
                  <a:moveTo>
                    <a:pt x="0" y="0"/>
                  </a:moveTo>
                  <a:lnTo>
                    <a:pt x="7" y="1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9" name="Freeform 1813"/>
            <p:cNvSpPr>
              <a:spLocks/>
            </p:cNvSpPr>
            <p:nvPr/>
          </p:nvSpPr>
          <p:spPr bwMode="auto">
            <a:xfrm>
              <a:off x="4408" y="2887"/>
              <a:ext cx="84" cy="32"/>
            </a:xfrm>
            <a:custGeom>
              <a:avLst/>
              <a:gdLst>
                <a:gd name="T0" fmla="*/ 0 w 506"/>
                <a:gd name="T1" fmla="*/ 77 h 191"/>
                <a:gd name="T2" fmla="*/ 9 w 506"/>
                <a:gd name="T3" fmla="*/ 134 h 191"/>
                <a:gd name="T4" fmla="*/ 18 w 506"/>
                <a:gd name="T5" fmla="*/ 191 h 191"/>
                <a:gd name="T6" fmla="*/ 506 w 506"/>
                <a:gd name="T7" fmla="*/ 114 h 191"/>
                <a:gd name="T8" fmla="*/ 497 w 506"/>
                <a:gd name="T9" fmla="*/ 57 h 191"/>
                <a:gd name="T10" fmla="*/ 488 w 506"/>
                <a:gd name="T11" fmla="*/ 0 h 191"/>
                <a:gd name="T12" fmla="*/ 0 w 506"/>
                <a:gd name="T13" fmla="*/ 77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6"/>
                <a:gd name="T22" fmla="*/ 0 h 191"/>
                <a:gd name="T23" fmla="*/ 506 w 506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6" h="191">
                  <a:moveTo>
                    <a:pt x="0" y="77"/>
                  </a:moveTo>
                  <a:lnTo>
                    <a:pt x="9" y="134"/>
                  </a:lnTo>
                  <a:lnTo>
                    <a:pt x="18" y="191"/>
                  </a:lnTo>
                  <a:lnTo>
                    <a:pt x="506" y="114"/>
                  </a:lnTo>
                  <a:lnTo>
                    <a:pt x="497" y="57"/>
                  </a:lnTo>
                  <a:lnTo>
                    <a:pt x="488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0" name="Freeform 1814"/>
            <p:cNvSpPr>
              <a:spLocks/>
            </p:cNvSpPr>
            <p:nvPr/>
          </p:nvSpPr>
          <p:spPr bwMode="auto">
            <a:xfrm>
              <a:off x="4408" y="2887"/>
              <a:ext cx="84" cy="32"/>
            </a:xfrm>
            <a:custGeom>
              <a:avLst/>
              <a:gdLst>
                <a:gd name="T0" fmla="*/ 0 w 506"/>
                <a:gd name="T1" fmla="*/ 77 h 191"/>
                <a:gd name="T2" fmla="*/ 9 w 506"/>
                <a:gd name="T3" fmla="*/ 134 h 191"/>
                <a:gd name="T4" fmla="*/ 18 w 506"/>
                <a:gd name="T5" fmla="*/ 191 h 191"/>
                <a:gd name="T6" fmla="*/ 506 w 506"/>
                <a:gd name="T7" fmla="*/ 114 h 191"/>
                <a:gd name="T8" fmla="*/ 497 w 506"/>
                <a:gd name="T9" fmla="*/ 57 h 191"/>
                <a:gd name="T10" fmla="*/ 488 w 506"/>
                <a:gd name="T11" fmla="*/ 0 h 191"/>
                <a:gd name="T12" fmla="*/ 0 w 506"/>
                <a:gd name="T13" fmla="*/ 77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6"/>
                <a:gd name="T22" fmla="*/ 0 h 191"/>
                <a:gd name="T23" fmla="*/ 506 w 506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6" h="191">
                  <a:moveTo>
                    <a:pt x="0" y="77"/>
                  </a:moveTo>
                  <a:lnTo>
                    <a:pt x="9" y="134"/>
                  </a:lnTo>
                  <a:lnTo>
                    <a:pt x="18" y="191"/>
                  </a:lnTo>
                  <a:lnTo>
                    <a:pt x="506" y="114"/>
                  </a:lnTo>
                  <a:lnTo>
                    <a:pt x="497" y="57"/>
                  </a:lnTo>
                  <a:lnTo>
                    <a:pt x="488" y="0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1" name="Freeform 1815"/>
            <p:cNvSpPr>
              <a:spLocks/>
            </p:cNvSpPr>
            <p:nvPr/>
          </p:nvSpPr>
          <p:spPr bwMode="auto">
            <a:xfrm>
              <a:off x="4490" y="2897"/>
              <a:ext cx="5" cy="9"/>
            </a:xfrm>
            <a:custGeom>
              <a:avLst/>
              <a:gdLst>
                <a:gd name="T0" fmla="*/ 0 w 27"/>
                <a:gd name="T1" fmla="*/ 0 h 57"/>
                <a:gd name="T2" fmla="*/ 9 w 27"/>
                <a:gd name="T3" fmla="*/ 57 h 57"/>
                <a:gd name="T4" fmla="*/ 15 w 27"/>
                <a:gd name="T5" fmla="*/ 56 h 57"/>
                <a:gd name="T6" fmla="*/ 27 w 27"/>
                <a:gd name="T7" fmla="*/ 51 h 57"/>
                <a:gd name="T8" fmla="*/ 0 w 27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0" y="0"/>
                  </a:moveTo>
                  <a:lnTo>
                    <a:pt x="9" y="57"/>
                  </a:lnTo>
                  <a:lnTo>
                    <a:pt x="15" y="56"/>
                  </a:lnTo>
                  <a:lnTo>
                    <a:pt x="27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2" name="Freeform 1816"/>
            <p:cNvSpPr>
              <a:spLocks/>
            </p:cNvSpPr>
            <p:nvPr/>
          </p:nvSpPr>
          <p:spPr bwMode="auto">
            <a:xfrm>
              <a:off x="4492" y="2905"/>
              <a:ext cx="3" cy="1"/>
            </a:xfrm>
            <a:custGeom>
              <a:avLst/>
              <a:gdLst>
                <a:gd name="T0" fmla="*/ 0 w 18"/>
                <a:gd name="T1" fmla="*/ 6 h 6"/>
                <a:gd name="T2" fmla="*/ 6 w 18"/>
                <a:gd name="T3" fmla="*/ 5 h 6"/>
                <a:gd name="T4" fmla="*/ 18 w 18"/>
                <a:gd name="T5" fmla="*/ 0 h 6"/>
                <a:gd name="T6" fmla="*/ 0 60000 65536"/>
                <a:gd name="T7" fmla="*/ 0 60000 65536"/>
                <a:gd name="T8" fmla="*/ 0 60000 65536"/>
                <a:gd name="T9" fmla="*/ 0 w 18"/>
                <a:gd name="T10" fmla="*/ 0 h 6"/>
                <a:gd name="T11" fmla="*/ 18 w 18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6">
                  <a:moveTo>
                    <a:pt x="0" y="6"/>
                  </a:moveTo>
                  <a:lnTo>
                    <a:pt x="6" y="5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3" name="Freeform 1817"/>
            <p:cNvSpPr>
              <a:spLocks/>
            </p:cNvSpPr>
            <p:nvPr/>
          </p:nvSpPr>
          <p:spPr bwMode="auto">
            <a:xfrm>
              <a:off x="4486" y="2851"/>
              <a:ext cx="82" cy="54"/>
            </a:xfrm>
            <a:custGeom>
              <a:avLst/>
              <a:gdLst>
                <a:gd name="T0" fmla="*/ 0 w 495"/>
                <a:gd name="T1" fmla="*/ 225 h 327"/>
                <a:gd name="T2" fmla="*/ 27 w 495"/>
                <a:gd name="T3" fmla="*/ 276 h 327"/>
                <a:gd name="T4" fmla="*/ 54 w 495"/>
                <a:gd name="T5" fmla="*/ 327 h 327"/>
                <a:gd name="T6" fmla="*/ 495 w 495"/>
                <a:gd name="T7" fmla="*/ 102 h 327"/>
                <a:gd name="T8" fmla="*/ 468 w 495"/>
                <a:gd name="T9" fmla="*/ 51 h 327"/>
                <a:gd name="T10" fmla="*/ 441 w 495"/>
                <a:gd name="T11" fmla="*/ 0 h 327"/>
                <a:gd name="T12" fmla="*/ 0 w 495"/>
                <a:gd name="T13" fmla="*/ 225 h 3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5"/>
                <a:gd name="T22" fmla="*/ 0 h 327"/>
                <a:gd name="T23" fmla="*/ 495 w 495"/>
                <a:gd name="T24" fmla="*/ 327 h 3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5" h="327">
                  <a:moveTo>
                    <a:pt x="0" y="225"/>
                  </a:moveTo>
                  <a:lnTo>
                    <a:pt x="27" y="276"/>
                  </a:lnTo>
                  <a:lnTo>
                    <a:pt x="54" y="327"/>
                  </a:lnTo>
                  <a:lnTo>
                    <a:pt x="495" y="102"/>
                  </a:lnTo>
                  <a:lnTo>
                    <a:pt x="468" y="51"/>
                  </a:lnTo>
                  <a:lnTo>
                    <a:pt x="441" y="0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4" name="Freeform 1818"/>
            <p:cNvSpPr>
              <a:spLocks/>
            </p:cNvSpPr>
            <p:nvPr/>
          </p:nvSpPr>
          <p:spPr bwMode="auto">
            <a:xfrm>
              <a:off x="4486" y="2851"/>
              <a:ext cx="82" cy="54"/>
            </a:xfrm>
            <a:custGeom>
              <a:avLst/>
              <a:gdLst>
                <a:gd name="T0" fmla="*/ 0 w 495"/>
                <a:gd name="T1" fmla="*/ 225 h 327"/>
                <a:gd name="T2" fmla="*/ 27 w 495"/>
                <a:gd name="T3" fmla="*/ 276 h 327"/>
                <a:gd name="T4" fmla="*/ 54 w 495"/>
                <a:gd name="T5" fmla="*/ 327 h 327"/>
                <a:gd name="T6" fmla="*/ 495 w 495"/>
                <a:gd name="T7" fmla="*/ 102 h 327"/>
                <a:gd name="T8" fmla="*/ 468 w 495"/>
                <a:gd name="T9" fmla="*/ 51 h 327"/>
                <a:gd name="T10" fmla="*/ 441 w 495"/>
                <a:gd name="T11" fmla="*/ 0 h 327"/>
                <a:gd name="T12" fmla="*/ 0 w 495"/>
                <a:gd name="T13" fmla="*/ 225 h 3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5"/>
                <a:gd name="T22" fmla="*/ 0 h 327"/>
                <a:gd name="T23" fmla="*/ 495 w 495"/>
                <a:gd name="T24" fmla="*/ 327 h 3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5" h="327">
                  <a:moveTo>
                    <a:pt x="0" y="225"/>
                  </a:moveTo>
                  <a:lnTo>
                    <a:pt x="27" y="276"/>
                  </a:lnTo>
                  <a:lnTo>
                    <a:pt x="54" y="327"/>
                  </a:lnTo>
                  <a:lnTo>
                    <a:pt x="495" y="102"/>
                  </a:lnTo>
                  <a:lnTo>
                    <a:pt x="468" y="51"/>
                  </a:lnTo>
                  <a:lnTo>
                    <a:pt x="441" y="0"/>
                  </a:lnTo>
                  <a:lnTo>
                    <a:pt x="0" y="2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5" name="Freeform 1819"/>
            <p:cNvSpPr>
              <a:spLocks/>
            </p:cNvSpPr>
            <p:nvPr/>
          </p:nvSpPr>
          <p:spPr bwMode="auto">
            <a:xfrm>
              <a:off x="4564" y="2859"/>
              <a:ext cx="7" cy="9"/>
            </a:xfrm>
            <a:custGeom>
              <a:avLst/>
              <a:gdLst>
                <a:gd name="T0" fmla="*/ 0 w 41"/>
                <a:gd name="T1" fmla="*/ 0 h 51"/>
                <a:gd name="T2" fmla="*/ 27 w 41"/>
                <a:gd name="T3" fmla="*/ 51 h 51"/>
                <a:gd name="T4" fmla="*/ 32 w 41"/>
                <a:gd name="T5" fmla="*/ 48 h 51"/>
                <a:gd name="T6" fmla="*/ 41 w 41"/>
                <a:gd name="T7" fmla="*/ 41 h 51"/>
                <a:gd name="T8" fmla="*/ 0 w 41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51"/>
                <a:gd name="T17" fmla="*/ 41 w 41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51">
                  <a:moveTo>
                    <a:pt x="0" y="0"/>
                  </a:moveTo>
                  <a:lnTo>
                    <a:pt x="27" y="51"/>
                  </a:lnTo>
                  <a:lnTo>
                    <a:pt x="32" y="48"/>
                  </a:lnTo>
                  <a:lnTo>
                    <a:pt x="41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6" name="Freeform 1820"/>
            <p:cNvSpPr>
              <a:spLocks/>
            </p:cNvSpPr>
            <p:nvPr/>
          </p:nvSpPr>
          <p:spPr bwMode="auto">
            <a:xfrm>
              <a:off x="4568" y="2866"/>
              <a:ext cx="3" cy="2"/>
            </a:xfrm>
            <a:custGeom>
              <a:avLst/>
              <a:gdLst>
                <a:gd name="T0" fmla="*/ 0 w 14"/>
                <a:gd name="T1" fmla="*/ 10 h 10"/>
                <a:gd name="T2" fmla="*/ 5 w 14"/>
                <a:gd name="T3" fmla="*/ 7 h 10"/>
                <a:gd name="T4" fmla="*/ 14 w 14"/>
                <a:gd name="T5" fmla="*/ 0 h 10"/>
                <a:gd name="T6" fmla="*/ 0 60000 65536"/>
                <a:gd name="T7" fmla="*/ 0 60000 65536"/>
                <a:gd name="T8" fmla="*/ 0 60000 65536"/>
                <a:gd name="T9" fmla="*/ 0 w 14"/>
                <a:gd name="T10" fmla="*/ 0 h 10"/>
                <a:gd name="T11" fmla="*/ 14 w 14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0">
                  <a:moveTo>
                    <a:pt x="0" y="10"/>
                  </a:moveTo>
                  <a:lnTo>
                    <a:pt x="5" y="7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7" name="Freeform 1821"/>
            <p:cNvSpPr>
              <a:spLocks/>
            </p:cNvSpPr>
            <p:nvPr/>
          </p:nvSpPr>
          <p:spPr bwMode="auto">
            <a:xfrm>
              <a:off x="4557" y="2794"/>
              <a:ext cx="72" cy="72"/>
            </a:xfrm>
            <a:custGeom>
              <a:avLst/>
              <a:gdLst>
                <a:gd name="T0" fmla="*/ 0 w 432"/>
                <a:gd name="T1" fmla="*/ 350 h 432"/>
                <a:gd name="T2" fmla="*/ 41 w 432"/>
                <a:gd name="T3" fmla="*/ 391 h 432"/>
                <a:gd name="T4" fmla="*/ 82 w 432"/>
                <a:gd name="T5" fmla="*/ 432 h 432"/>
                <a:gd name="T6" fmla="*/ 432 w 432"/>
                <a:gd name="T7" fmla="*/ 83 h 432"/>
                <a:gd name="T8" fmla="*/ 391 w 432"/>
                <a:gd name="T9" fmla="*/ 42 h 432"/>
                <a:gd name="T10" fmla="*/ 350 w 432"/>
                <a:gd name="T11" fmla="*/ 0 h 432"/>
                <a:gd name="T12" fmla="*/ 0 w 432"/>
                <a:gd name="T13" fmla="*/ 35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2"/>
                <a:gd name="T22" fmla="*/ 0 h 432"/>
                <a:gd name="T23" fmla="*/ 432 w 432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2" h="432">
                  <a:moveTo>
                    <a:pt x="0" y="350"/>
                  </a:moveTo>
                  <a:lnTo>
                    <a:pt x="41" y="391"/>
                  </a:lnTo>
                  <a:lnTo>
                    <a:pt x="82" y="432"/>
                  </a:lnTo>
                  <a:lnTo>
                    <a:pt x="432" y="83"/>
                  </a:lnTo>
                  <a:lnTo>
                    <a:pt x="391" y="42"/>
                  </a:lnTo>
                  <a:lnTo>
                    <a:pt x="350" y="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8" name="Freeform 1822"/>
            <p:cNvSpPr>
              <a:spLocks/>
            </p:cNvSpPr>
            <p:nvPr/>
          </p:nvSpPr>
          <p:spPr bwMode="auto">
            <a:xfrm>
              <a:off x="4557" y="2794"/>
              <a:ext cx="72" cy="72"/>
            </a:xfrm>
            <a:custGeom>
              <a:avLst/>
              <a:gdLst>
                <a:gd name="T0" fmla="*/ 0 w 432"/>
                <a:gd name="T1" fmla="*/ 350 h 432"/>
                <a:gd name="T2" fmla="*/ 41 w 432"/>
                <a:gd name="T3" fmla="*/ 391 h 432"/>
                <a:gd name="T4" fmla="*/ 82 w 432"/>
                <a:gd name="T5" fmla="*/ 432 h 432"/>
                <a:gd name="T6" fmla="*/ 432 w 432"/>
                <a:gd name="T7" fmla="*/ 83 h 432"/>
                <a:gd name="T8" fmla="*/ 391 w 432"/>
                <a:gd name="T9" fmla="*/ 42 h 432"/>
                <a:gd name="T10" fmla="*/ 350 w 432"/>
                <a:gd name="T11" fmla="*/ 0 h 432"/>
                <a:gd name="T12" fmla="*/ 0 w 432"/>
                <a:gd name="T13" fmla="*/ 35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2"/>
                <a:gd name="T22" fmla="*/ 0 h 432"/>
                <a:gd name="T23" fmla="*/ 432 w 432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2" h="432">
                  <a:moveTo>
                    <a:pt x="0" y="350"/>
                  </a:moveTo>
                  <a:lnTo>
                    <a:pt x="41" y="391"/>
                  </a:lnTo>
                  <a:lnTo>
                    <a:pt x="82" y="432"/>
                  </a:lnTo>
                  <a:lnTo>
                    <a:pt x="432" y="83"/>
                  </a:lnTo>
                  <a:lnTo>
                    <a:pt x="391" y="42"/>
                  </a:lnTo>
                  <a:lnTo>
                    <a:pt x="350" y="0"/>
                  </a:lnTo>
                  <a:lnTo>
                    <a:pt x="0" y="35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" name="Freeform 1823"/>
            <p:cNvSpPr>
              <a:spLocks/>
            </p:cNvSpPr>
            <p:nvPr/>
          </p:nvSpPr>
          <p:spPr bwMode="auto">
            <a:xfrm>
              <a:off x="4622" y="2801"/>
              <a:ext cx="9" cy="7"/>
            </a:xfrm>
            <a:custGeom>
              <a:avLst/>
              <a:gdLst>
                <a:gd name="T0" fmla="*/ 0 w 51"/>
                <a:gd name="T1" fmla="*/ 0 h 41"/>
                <a:gd name="T2" fmla="*/ 41 w 51"/>
                <a:gd name="T3" fmla="*/ 41 h 41"/>
                <a:gd name="T4" fmla="*/ 45 w 51"/>
                <a:gd name="T5" fmla="*/ 35 h 41"/>
                <a:gd name="T6" fmla="*/ 51 w 51"/>
                <a:gd name="T7" fmla="*/ 26 h 41"/>
                <a:gd name="T8" fmla="*/ 0 w 51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41"/>
                <a:gd name="T17" fmla="*/ 51 w 51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41">
                  <a:moveTo>
                    <a:pt x="0" y="0"/>
                  </a:moveTo>
                  <a:lnTo>
                    <a:pt x="41" y="41"/>
                  </a:lnTo>
                  <a:lnTo>
                    <a:pt x="45" y="35"/>
                  </a:lnTo>
                  <a:lnTo>
                    <a:pt x="5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" name="Freeform 1824"/>
            <p:cNvSpPr>
              <a:spLocks/>
            </p:cNvSpPr>
            <p:nvPr/>
          </p:nvSpPr>
          <p:spPr bwMode="auto">
            <a:xfrm>
              <a:off x="4629" y="2805"/>
              <a:ext cx="2" cy="3"/>
            </a:xfrm>
            <a:custGeom>
              <a:avLst/>
              <a:gdLst>
                <a:gd name="T0" fmla="*/ 0 w 10"/>
                <a:gd name="T1" fmla="*/ 15 h 15"/>
                <a:gd name="T2" fmla="*/ 4 w 10"/>
                <a:gd name="T3" fmla="*/ 9 h 15"/>
                <a:gd name="T4" fmla="*/ 10 w 10"/>
                <a:gd name="T5" fmla="*/ 0 h 15"/>
                <a:gd name="T6" fmla="*/ 0 60000 65536"/>
                <a:gd name="T7" fmla="*/ 0 60000 65536"/>
                <a:gd name="T8" fmla="*/ 0 60000 65536"/>
                <a:gd name="T9" fmla="*/ 0 w 10"/>
                <a:gd name="T10" fmla="*/ 0 h 15"/>
                <a:gd name="T11" fmla="*/ 10 w 10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5">
                  <a:moveTo>
                    <a:pt x="0" y="15"/>
                  </a:moveTo>
                  <a:lnTo>
                    <a:pt x="4" y="9"/>
                  </a:lnTo>
                  <a:lnTo>
                    <a:pt x="1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" name="Freeform 1825"/>
            <p:cNvSpPr>
              <a:spLocks/>
            </p:cNvSpPr>
            <p:nvPr/>
          </p:nvSpPr>
          <p:spPr bwMode="auto">
            <a:xfrm>
              <a:off x="4614" y="2723"/>
              <a:ext cx="54" cy="82"/>
            </a:xfrm>
            <a:custGeom>
              <a:avLst/>
              <a:gdLst>
                <a:gd name="T0" fmla="*/ 0 w 326"/>
                <a:gd name="T1" fmla="*/ 441 h 494"/>
                <a:gd name="T2" fmla="*/ 51 w 326"/>
                <a:gd name="T3" fmla="*/ 468 h 494"/>
                <a:gd name="T4" fmla="*/ 102 w 326"/>
                <a:gd name="T5" fmla="*/ 494 h 494"/>
                <a:gd name="T6" fmla="*/ 326 w 326"/>
                <a:gd name="T7" fmla="*/ 53 h 494"/>
                <a:gd name="T8" fmla="*/ 275 w 326"/>
                <a:gd name="T9" fmla="*/ 27 h 494"/>
                <a:gd name="T10" fmla="*/ 223 w 326"/>
                <a:gd name="T11" fmla="*/ 0 h 494"/>
                <a:gd name="T12" fmla="*/ 0 w 326"/>
                <a:gd name="T13" fmla="*/ 441 h 4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494"/>
                <a:gd name="T23" fmla="*/ 326 w 326"/>
                <a:gd name="T24" fmla="*/ 494 h 4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494">
                  <a:moveTo>
                    <a:pt x="0" y="441"/>
                  </a:moveTo>
                  <a:lnTo>
                    <a:pt x="51" y="468"/>
                  </a:lnTo>
                  <a:lnTo>
                    <a:pt x="102" y="494"/>
                  </a:lnTo>
                  <a:lnTo>
                    <a:pt x="326" y="53"/>
                  </a:lnTo>
                  <a:lnTo>
                    <a:pt x="275" y="27"/>
                  </a:lnTo>
                  <a:lnTo>
                    <a:pt x="223" y="0"/>
                  </a:lnTo>
                  <a:lnTo>
                    <a:pt x="0" y="4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" name="Freeform 1826"/>
            <p:cNvSpPr>
              <a:spLocks/>
            </p:cNvSpPr>
            <p:nvPr/>
          </p:nvSpPr>
          <p:spPr bwMode="auto">
            <a:xfrm>
              <a:off x="4614" y="2723"/>
              <a:ext cx="54" cy="82"/>
            </a:xfrm>
            <a:custGeom>
              <a:avLst/>
              <a:gdLst>
                <a:gd name="T0" fmla="*/ 0 w 326"/>
                <a:gd name="T1" fmla="*/ 441 h 494"/>
                <a:gd name="T2" fmla="*/ 51 w 326"/>
                <a:gd name="T3" fmla="*/ 468 h 494"/>
                <a:gd name="T4" fmla="*/ 102 w 326"/>
                <a:gd name="T5" fmla="*/ 494 h 494"/>
                <a:gd name="T6" fmla="*/ 326 w 326"/>
                <a:gd name="T7" fmla="*/ 53 h 494"/>
                <a:gd name="T8" fmla="*/ 275 w 326"/>
                <a:gd name="T9" fmla="*/ 27 h 494"/>
                <a:gd name="T10" fmla="*/ 223 w 326"/>
                <a:gd name="T11" fmla="*/ 0 h 494"/>
                <a:gd name="T12" fmla="*/ 0 w 326"/>
                <a:gd name="T13" fmla="*/ 441 h 4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494"/>
                <a:gd name="T23" fmla="*/ 326 w 326"/>
                <a:gd name="T24" fmla="*/ 494 h 4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494">
                  <a:moveTo>
                    <a:pt x="0" y="441"/>
                  </a:moveTo>
                  <a:lnTo>
                    <a:pt x="51" y="468"/>
                  </a:lnTo>
                  <a:lnTo>
                    <a:pt x="102" y="494"/>
                  </a:lnTo>
                  <a:lnTo>
                    <a:pt x="326" y="53"/>
                  </a:lnTo>
                  <a:lnTo>
                    <a:pt x="275" y="27"/>
                  </a:lnTo>
                  <a:lnTo>
                    <a:pt x="223" y="0"/>
                  </a:lnTo>
                  <a:lnTo>
                    <a:pt x="0" y="4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" name="Freeform 1827"/>
            <p:cNvSpPr>
              <a:spLocks/>
            </p:cNvSpPr>
            <p:nvPr/>
          </p:nvSpPr>
          <p:spPr bwMode="auto">
            <a:xfrm>
              <a:off x="4660" y="2727"/>
              <a:ext cx="9" cy="5"/>
            </a:xfrm>
            <a:custGeom>
              <a:avLst/>
              <a:gdLst>
                <a:gd name="T0" fmla="*/ 0 w 57"/>
                <a:gd name="T1" fmla="*/ 0 h 26"/>
                <a:gd name="T2" fmla="*/ 51 w 57"/>
                <a:gd name="T3" fmla="*/ 26 h 26"/>
                <a:gd name="T4" fmla="*/ 54 w 57"/>
                <a:gd name="T5" fmla="*/ 20 h 26"/>
                <a:gd name="T6" fmla="*/ 57 w 57"/>
                <a:gd name="T7" fmla="*/ 8 h 26"/>
                <a:gd name="T8" fmla="*/ 0 w 57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26"/>
                <a:gd name="T17" fmla="*/ 57 w 57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26">
                  <a:moveTo>
                    <a:pt x="0" y="0"/>
                  </a:moveTo>
                  <a:lnTo>
                    <a:pt x="51" y="26"/>
                  </a:lnTo>
                  <a:lnTo>
                    <a:pt x="54" y="20"/>
                  </a:lnTo>
                  <a:lnTo>
                    <a:pt x="5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" name="Freeform 1828"/>
            <p:cNvSpPr>
              <a:spLocks/>
            </p:cNvSpPr>
            <p:nvPr/>
          </p:nvSpPr>
          <p:spPr bwMode="auto">
            <a:xfrm>
              <a:off x="4668" y="2729"/>
              <a:ext cx="1" cy="3"/>
            </a:xfrm>
            <a:custGeom>
              <a:avLst/>
              <a:gdLst>
                <a:gd name="T0" fmla="*/ 0 w 6"/>
                <a:gd name="T1" fmla="*/ 18 h 18"/>
                <a:gd name="T2" fmla="*/ 3 w 6"/>
                <a:gd name="T3" fmla="*/ 12 h 18"/>
                <a:gd name="T4" fmla="*/ 6 w 6"/>
                <a:gd name="T5" fmla="*/ 0 h 18"/>
                <a:gd name="T6" fmla="*/ 0 60000 65536"/>
                <a:gd name="T7" fmla="*/ 0 60000 65536"/>
                <a:gd name="T8" fmla="*/ 0 60000 65536"/>
                <a:gd name="T9" fmla="*/ 0 w 6"/>
                <a:gd name="T10" fmla="*/ 0 h 18"/>
                <a:gd name="T11" fmla="*/ 6 w 6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18">
                  <a:moveTo>
                    <a:pt x="0" y="18"/>
                  </a:moveTo>
                  <a:lnTo>
                    <a:pt x="3" y="12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" name="Freeform 1829"/>
            <p:cNvSpPr>
              <a:spLocks/>
            </p:cNvSpPr>
            <p:nvPr/>
          </p:nvSpPr>
          <p:spPr bwMode="auto">
            <a:xfrm>
              <a:off x="4650" y="2644"/>
              <a:ext cx="32" cy="85"/>
            </a:xfrm>
            <a:custGeom>
              <a:avLst/>
              <a:gdLst>
                <a:gd name="T0" fmla="*/ 0 w 192"/>
                <a:gd name="T1" fmla="*/ 490 h 507"/>
                <a:gd name="T2" fmla="*/ 57 w 192"/>
                <a:gd name="T3" fmla="*/ 499 h 507"/>
                <a:gd name="T4" fmla="*/ 114 w 192"/>
                <a:gd name="T5" fmla="*/ 507 h 507"/>
                <a:gd name="T6" fmla="*/ 192 w 192"/>
                <a:gd name="T7" fmla="*/ 17 h 507"/>
                <a:gd name="T8" fmla="*/ 135 w 192"/>
                <a:gd name="T9" fmla="*/ 9 h 507"/>
                <a:gd name="T10" fmla="*/ 78 w 192"/>
                <a:gd name="T11" fmla="*/ 0 h 507"/>
                <a:gd name="T12" fmla="*/ 0 w 192"/>
                <a:gd name="T13" fmla="*/ 490 h 5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507"/>
                <a:gd name="T23" fmla="*/ 192 w 192"/>
                <a:gd name="T24" fmla="*/ 507 h 5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507">
                  <a:moveTo>
                    <a:pt x="0" y="490"/>
                  </a:moveTo>
                  <a:lnTo>
                    <a:pt x="57" y="499"/>
                  </a:lnTo>
                  <a:lnTo>
                    <a:pt x="114" y="507"/>
                  </a:lnTo>
                  <a:lnTo>
                    <a:pt x="192" y="17"/>
                  </a:lnTo>
                  <a:lnTo>
                    <a:pt x="135" y="9"/>
                  </a:lnTo>
                  <a:lnTo>
                    <a:pt x="78" y="0"/>
                  </a:lnTo>
                  <a:lnTo>
                    <a:pt x="0" y="4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" name="Freeform 1830"/>
            <p:cNvSpPr>
              <a:spLocks/>
            </p:cNvSpPr>
            <p:nvPr/>
          </p:nvSpPr>
          <p:spPr bwMode="auto">
            <a:xfrm>
              <a:off x="4650" y="2644"/>
              <a:ext cx="32" cy="85"/>
            </a:xfrm>
            <a:custGeom>
              <a:avLst/>
              <a:gdLst>
                <a:gd name="T0" fmla="*/ 0 w 192"/>
                <a:gd name="T1" fmla="*/ 490 h 507"/>
                <a:gd name="T2" fmla="*/ 57 w 192"/>
                <a:gd name="T3" fmla="*/ 499 h 507"/>
                <a:gd name="T4" fmla="*/ 114 w 192"/>
                <a:gd name="T5" fmla="*/ 507 h 507"/>
                <a:gd name="T6" fmla="*/ 192 w 192"/>
                <a:gd name="T7" fmla="*/ 17 h 507"/>
                <a:gd name="T8" fmla="*/ 135 w 192"/>
                <a:gd name="T9" fmla="*/ 9 h 507"/>
                <a:gd name="T10" fmla="*/ 78 w 192"/>
                <a:gd name="T11" fmla="*/ 0 h 507"/>
                <a:gd name="T12" fmla="*/ 0 w 192"/>
                <a:gd name="T13" fmla="*/ 490 h 5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507"/>
                <a:gd name="T23" fmla="*/ 192 w 192"/>
                <a:gd name="T24" fmla="*/ 507 h 5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507">
                  <a:moveTo>
                    <a:pt x="0" y="490"/>
                  </a:moveTo>
                  <a:lnTo>
                    <a:pt x="57" y="499"/>
                  </a:lnTo>
                  <a:lnTo>
                    <a:pt x="114" y="507"/>
                  </a:lnTo>
                  <a:lnTo>
                    <a:pt x="192" y="17"/>
                  </a:lnTo>
                  <a:lnTo>
                    <a:pt x="135" y="9"/>
                  </a:lnTo>
                  <a:lnTo>
                    <a:pt x="78" y="0"/>
                  </a:lnTo>
                  <a:lnTo>
                    <a:pt x="0" y="49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7" name="Freeform 1831"/>
            <p:cNvSpPr>
              <a:spLocks/>
            </p:cNvSpPr>
            <p:nvPr/>
          </p:nvSpPr>
          <p:spPr bwMode="auto">
            <a:xfrm>
              <a:off x="4673" y="2644"/>
              <a:ext cx="9" cy="3"/>
            </a:xfrm>
            <a:custGeom>
              <a:avLst/>
              <a:gdLst>
                <a:gd name="T0" fmla="*/ 0 w 58"/>
                <a:gd name="T1" fmla="*/ 9 h 17"/>
                <a:gd name="T2" fmla="*/ 57 w 58"/>
                <a:gd name="T3" fmla="*/ 17 h 17"/>
                <a:gd name="T4" fmla="*/ 58 w 58"/>
                <a:gd name="T5" fmla="*/ 11 h 17"/>
                <a:gd name="T6" fmla="*/ 57 w 58"/>
                <a:gd name="T7" fmla="*/ 0 h 17"/>
                <a:gd name="T8" fmla="*/ 0 w 58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7"/>
                <a:gd name="T17" fmla="*/ 58 w 5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7">
                  <a:moveTo>
                    <a:pt x="0" y="9"/>
                  </a:moveTo>
                  <a:lnTo>
                    <a:pt x="57" y="17"/>
                  </a:lnTo>
                  <a:lnTo>
                    <a:pt x="58" y="11"/>
                  </a:lnTo>
                  <a:lnTo>
                    <a:pt x="57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8" name="Freeform 1832"/>
            <p:cNvSpPr>
              <a:spLocks/>
            </p:cNvSpPr>
            <p:nvPr/>
          </p:nvSpPr>
          <p:spPr bwMode="auto">
            <a:xfrm>
              <a:off x="4682" y="2644"/>
              <a:ext cx="1" cy="3"/>
            </a:xfrm>
            <a:custGeom>
              <a:avLst/>
              <a:gdLst>
                <a:gd name="T0" fmla="*/ 0 w 1"/>
                <a:gd name="T1" fmla="*/ 17 h 17"/>
                <a:gd name="T2" fmla="*/ 1 w 1"/>
                <a:gd name="T3" fmla="*/ 11 h 17"/>
                <a:gd name="T4" fmla="*/ 0 w 1"/>
                <a:gd name="T5" fmla="*/ 0 h 17"/>
                <a:gd name="T6" fmla="*/ 0 60000 65536"/>
                <a:gd name="T7" fmla="*/ 0 60000 65536"/>
                <a:gd name="T8" fmla="*/ 0 60000 65536"/>
                <a:gd name="T9" fmla="*/ 0 w 1"/>
                <a:gd name="T10" fmla="*/ 0 h 17"/>
                <a:gd name="T11" fmla="*/ 1 w 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7">
                  <a:moveTo>
                    <a:pt x="0" y="17"/>
                  </a:moveTo>
                  <a:lnTo>
                    <a:pt x="1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" name="Line 1833"/>
            <p:cNvSpPr>
              <a:spLocks noChangeShapeType="1"/>
            </p:cNvSpPr>
            <p:nvPr/>
          </p:nvSpPr>
          <p:spPr bwMode="auto">
            <a:xfrm flipH="1">
              <a:off x="4311" y="2646"/>
              <a:ext cx="98" cy="18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" name="Freeform 1834"/>
            <p:cNvSpPr>
              <a:spLocks/>
            </p:cNvSpPr>
            <p:nvPr/>
          </p:nvSpPr>
          <p:spPr bwMode="auto">
            <a:xfrm>
              <a:off x="4268" y="2824"/>
              <a:ext cx="56" cy="89"/>
            </a:xfrm>
            <a:custGeom>
              <a:avLst/>
              <a:gdLst>
                <a:gd name="T0" fmla="*/ 177 w 340"/>
                <a:gd name="T1" fmla="*/ 0 h 530"/>
                <a:gd name="T2" fmla="*/ 340 w 340"/>
                <a:gd name="T3" fmla="*/ 86 h 530"/>
                <a:gd name="T4" fmla="*/ 0 w 340"/>
                <a:gd name="T5" fmla="*/ 530 h 530"/>
                <a:gd name="T6" fmla="*/ 177 w 340"/>
                <a:gd name="T7" fmla="*/ 0 h 5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0"/>
                <a:gd name="T13" fmla="*/ 0 h 530"/>
                <a:gd name="T14" fmla="*/ 340 w 340"/>
                <a:gd name="T15" fmla="*/ 530 h 5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0" h="530">
                  <a:moveTo>
                    <a:pt x="177" y="0"/>
                  </a:moveTo>
                  <a:lnTo>
                    <a:pt x="340" y="86"/>
                  </a:lnTo>
                  <a:lnTo>
                    <a:pt x="0" y="53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" name="Freeform 1835"/>
            <p:cNvSpPr>
              <a:spLocks/>
            </p:cNvSpPr>
            <p:nvPr/>
          </p:nvSpPr>
          <p:spPr bwMode="auto">
            <a:xfrm>
              <a:off x="4268" y="2824"/>
              <a:ext cx="56" cy="89"/>
            </a:xfrm>
            <a:custGeom>
              <a:avLst/>
              <a:gdLst>
                <a:gd name="T0" fmla="*/ 177 w 340"/>
                <a:gd name="T1" fmla="*/ 0 h 530"/>
                <a:gd name="T2" fmla="*/ 340 w 340"/>
                <a:gd name="T3" fmla="*/ 86 h 530"/>
                <a:gd name="T4" fmla="*/ 0 w 340"/>
                <a:gd name="T5" fmla="*/ 530 h 530"/>
                <a:gd name="T6" fmla="*/ 177 w 340"/>
                <a:gd name="T7" fmla="*/ 0 h 5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0"/>
                <a:gd name="T13" fmla="*/ 0 h 530"/>
                <a:gd name="T14" fmla="*/ 340 w 340"/>
                <a:gd name="T15" fmla="*/ 530 h 5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0" h="530">
                  <a:moveTo>
                    <a:pt x="177" y="0"/>
                  </a:moveTo>
                  <a:lnTo>
                    <a:pt x="340" y="86"/>
                  </a:lnTo>
                  <a:lnTo>
                    <a:pt x="0" y="530"/>
                  </a:lnTo>
                  <a:lnTo>
                    <a:pt x="177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2" name="Line 1836"/>
            <p:cNvSpPr>
              <a:spLocks noChangeShapeType="1"/>
            </p:cNvSpPr>
            <p:nvPr/>
          </p:nvSpPr>
          <p:spPr bwMode="auto">
            <a:xfrm>
              <a:off x="4268" y="2913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3" name="Line 1837"/>
            <p:cNvSpPr>
              <a:spLocks noChangeShapeType="1"/>
            </p:cNvSpPr>
            <p:nvPr/>
          </p:nvSpPr>
          <p:spPr bwMode="auto">
            <a:xfrm>
              <a:off x="4409" y="2646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4" name="Line 1838"/>
            <p:cNvSpPr>
              <a:spLocks noChangeShapeType="1"/>
            </p:cNvSpPr>
            <p:nvPr/>
          </p:nvSpPr>
          <p:spPr bwMode="auto">
            <a:xfrm flipH="1" flipV="1">
              <a:off x="4631" y="2502"/>
              <a:ext cx="3" cy="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5" name="Line 1839"/>
            <p:cNvSpPr>
              <a:spLocks noChangeShapeType="1"/>
            </p:cNvSpPr>
            <p:nvPr/>
          </p:nvSpPr>
          <p:spPr bwMode="auto">
            <a:xfrm flipH="1" flipV="1">
              <a:off x="4699" y="2469"/>
              <a:ext cx="3" cy="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6" name="Line 1840"/>
            <p:cNvSpPr>
              <a:spLocks noChangeShapeType="1"/>
            </p:cNvSpPr>
            <p:nvPr/>
          </p:nvSpPr>
          <p:spPr bwMode="auto">
            <a:xfrm flipH="1">
              <a:off x="4472" y="2555"/>
              <a:ext cx="83" cy="4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7" name="Line 1841"/>
            <p:cNvSpPr>
              <a:spLocks noChangeShapeType="1"/>
            </p:cNvSpPr>
            <p:nvPr/>
          </p:nvSpPr>
          <p:spPr bwMode="auto">
            <a:xfrm flipV="1">
              <a:off x="4789" y="2403"/>
              <a:ext cx="82" cy="4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8" name="Line 1845"/>
            <p:cNvSpPr>
              <a:spLocks noChangeShapeType="1"/>
            </p:cNvSpPr>
            <p:nvPr/>
          </p:nvSpPr>
          <p:spPr bwMode="auto">
            <a:xfrm flipV="1">
              <a:off x="4638" y="2483"/>
              <a:ext cx="68" cy="32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9" name="Freeform 1846"/>
            <p:cNvSpPr>
              <a:spLocks/>
            </p:cNvSpPr>
            <p:nvPr/>
          </p:nvSpPr>
          <p:spPr bwMode="auto">
            <a:xfrm>
              <a:off x="4549" y="2515"/>
              <a:ext cx="89" cy="54"/>
            </a:xfrm>
            <a:custGeom>
              <a:avLst/>
              <a:gdLst>
                <a:gd name="T0" fmla="*/ 0 w 536"/>
                <a:gd name="T1" fmla="*/ 157 h 323"/>
                <a:gd name="T2" fmla="*/ 81 w 536"/>
                <a:gd name="T3" fmla="*/ 323 h 323"/>
                <a:gd name="T4" fmla="*/ 536 w 536"/>
                <a:gd name="T5" fmla="*/ 0 h 323"/>
                <a:gd name="T6" fmla="*/ 0 w 536"/>
                <a:gd name="T7" fmla="*/ 157 h 3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6"/>
                <a:gd name="T13" fmla="*/ 0 h 323"/>
                <a:gd name="T14" fmla="*/ 536 w 536"/>
                <a:gd name="T15" fmla="*/ 323 h 3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6" h="323">
                  <a:moveTo>
                    <a:pt x="0" y="157"/>
                  </a:moveTo>
                  <a:lnTo>
                    <a:pt x="81" y="323"/>
                  </a:lnTo>
                  <a:lnTo>
                    <a:pt x="536" y="0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0" name="Freeform 1847"/>
            <p:cNvSpPr>
              <a:spLocks/>
            </p:cNvSpPr>
            <p:nvPr/>
          </p:nvSpPr>
          <p:spPr bwMode="auto">
            <a:xfrm>
              <a:off x="4549" y="2515"/>
              <a:ext cx="89" cy="54"/>
            </a:xfrm>
            <a:custGeom>
              <a:avLst/>
              <a:gdLst>
                <a:gd name="T0" fmla="*/ 0 w 536"/>
                <a:gd name="T1" fmla="*/ 157 h 323"/>
                <a:gd name="T2" fmla="*/ 81 w 536"/>
                <a:gd name="T3" fmla="*/ 323 h 323"/>
                <a:gd name="T4" fmla="*/ 536 w 536"/>
                <a:gd name="T5" fmla="*/ 0 h 323"/>
                <a:gd name="T6" fmla="*/ 0 w 536"/>
                <a:gd name="T7" fmla="*/ 157 h 3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6"/>
                <a:gd name="T13" fmla="*/ 0 h 323"/>
                <a:gd name="T14" fmla="*/ 536 w 536"/>
                <a:gd name="T15" fmla="*/ 323 h 3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6" h="323">
                  <a:moveTo>
                    <a:pt x="0" y="157"/>
                  </a:moveTo>
                  <a:lnTo>
                    <a:pt x="81" y="323"/>
                  </a:lnTo>
                  <a:lnTo>
                    <a:pt x="536" y="0"/>
                  </a:lnTo>
                  <a:lnTo>
                    <a:pt x="0" y="157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1" name="Freeform 1848"/>
            <p:cNvSpPr>
              <a:spLocks/>
            </p:cNvSpPr>
            <p:nvPr/>
          </p:nvSpPr>
          <p:spPr bwMode="auto">
            <a:xfrm>
              <a:off x="4706" y="2429"/>
              <a:ext cx="89" cy="54"/>
            </a:xfrm>
            <a:custGeom>
              <a:avLst/>
              <a:gdLst>
                <a:gd name="T0" fmla="*/ 457 w 536"/>
                <a:gd name="T1" fmla="*/ 0 h 323"/>
                <a:gd name="T2" fmla="*/ 536 w 536"/>
                <a:gd name="T3" fmla="*/ 166 h 323"/>
                <a:gd name="T4" fmla="*/ 0 w 536"/>
                <a:gd name="T5" fmla="*/ 323 h 323"/>
                <a:gd name="T6" fmla="*/ 457 w 536"/>
                <a:gd name="T7" fmla="*/ 0 h 3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6"/>
                <a:gd name="T13" fmla="*/ 0 h 323"/>
                <a:gd name="T14" fmla="*/ 536 w 536"/>
                <a:gd name="T15" fmla="*/ 323 h 3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6" h="323">
                  <a:moveTo>
                    <a:pt x="457" y="0"/>
                  </a:moveTo>
                  <a:lnTo>
                    <a:pt x="536" y="166"/>
                  </a:lnTo>
                  <a:lnTo>
                    <a:pt x="0" y="323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2" name="Freeform 1849"/>
            <p:cNvSpPr>
              <a:spLocks/>
            </p:cNvSpPr>
            <p:nvPr/>
          </p:nvSpPr>
          <p:spPr bwMode="auto">
            <a:xfrm>
              <a:off x="4706" y="2429"/>
              <a:ext cx="89" cy="54"/>
            </a:xfrm>
            <a:custGeom>
              <a:avLst/>
              <a:gdLst>
                <a:gd name="T0" fmla="*/ 457 w 536"/>
                <a:gd name="T1" fmla="*/ 0 h 323"/>
                <a:gd name="T2" fmla="*/ 536 w 536"/>
                <a:gd name="T3" fmla="*/ 166 h 323"/>
                <a:gd name="T4" fmla="*/ 0 w 536"/>
                <a:gd name="T5" fmla="*/ 323 h 323"/>
                <a:gd name="T6" fmla="*/ 457 w 536"/>
                <a:gd name="T7" fmla="*/ 0 h 3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6"/>
                <a:gd name="T13" fmla="*/ 0 h 323"/>
                <a:gd name="T14" fmla="*/ 536 w 536"/>
                <a:gd name="T15" fmla="*/ 323 h 3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6" h="323">
                  <a:moveTo>
                    <a:pt x="457" y="0"/>
                  </a:moveTo>
                  <a:lnTo>
                    <a:pt x="536" y="166"/>
                  </a:lnTo>
                  <a:lnTo>
                    <a:pt x="0" y="323"/>
                  </a:lnTo>
                  <a:lnTo>
                    <a:pt x="457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3" name="Line 1850"/>
            <p:cNvSpPr>
              <a:spLocks noChangeShapeType="1"/>
            </p:cNvSpPr>
            <p:nvPr/>
          </p:nvSpPr>
          <p:spPr bwMode="auto">
            <a:xfrm>
              <a:off x="4638" y="2516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4" name="Line 1851"/>
            <p:cNvSpPr>
              <a:spLocks noChangeShapeType="1"/>
            </p:cNvSpPr>
            <p:nvPr/>
          </p:nvSpPr>
          <p:spPr bwMode="auto">
            <a:xfrm>
              <a:off x="4706" y="2484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5" name="Line 1852"/>
            <p:cNvSpPr>
              <a:spLocks noChangeShapeType="1"/>
            </p:cNvSpPr>
            <p:nvPr/>
          </p:nvSpPr>
          <p:spPr bwMode="auto">
            <a:xfrm>
              <a:off x="4706" y="2483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6" name="Text Box 1853"/>
            <p:cNvSpPr txBox="1">
              <a:spLocks noChangeArrowheads="1"/>
            </p:cNvSpPr>
            <p:nvPr/>
          </p:nvSpPr>
          <p:spPr bwMode="auto">
            <a:xfrm>
              <a:off x="4274" y="2454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b="0" i="1"/>
                <a:t>O</a:t>
              </a:r>
            </a:p>
          </p:txBody>
        </p:sp>
        <p:sp>
          <p:nvSpPr>
            <p:cNvPr id="1257" name="Text Box 1858"/>
            <p:cNvSpPr txBox="1">
              <a:spLocks noChangeArrowheads="1"/>
            </p:cNvSpPr>
            <p:nvPr/>
          </p:nvSpPr>
          <p:spPr bwMode="auto">
            <a:xfrm>
              <a:off x="4712" y="2208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i="1">
                  <a:solidFill>
                    <a:srgbClr val="0000CC"/>
                  </a:solidFill>
                  <a:latin typeface="Symbol" panose="05050102010706020507" pitchFamily="18" charset="2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7868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sz="2800" b="1" dirty="0">
                <a:ea typeface="黑体" panose="02010609060101010101" pitchFamily="49" charset="-122"/>
              </a:rPr>
              <a:t>薄壁圆筒的扭转</a:t>
            </a:r>
          </a:p>
        </p:txBody>
      </p:sp>
      <p:pic>
        <p:nvPicPr>
          <p:cNvPr id="256012" name="薄壁圆筒扭转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835" y="1848919"/>
            <a:ext cx="5606188" cy="4204640"/>
          </a:xfrm>
        </p:spPr>
      </p:pic>
    </p:spTree>
    <p:extLst>
      <p:ext uri="{BB962C8B-B14F-4D97-AF65-F5344CB8AC3E}">
        <p14:creationId xmlns:p14="http://schemas.microsoft.com/office/powerpoint/2010/main" val="3251603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0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560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1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56012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1377387" y="620713"/>
            <a:ext cx="85884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1.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薄壁圆筒横截面上各点处切应力的变化规律</a:t>
            </a:r>
          </a:p>
        </p:txBody>
      </p:sp>
      <p:sp>
        <p:nvSpPr>
          <p:cNvPr id="323058" name="Text Box 1522"/>
          <p:cNvSpPr txBox="1">
            <a:spLocks noChangeArrowheads="1"/>
          </p:cNvSpPr>
          <p:nvPr/>
        </p:nvSpPr>
        <p:spPr bwMode="auto">
          <a:xfrm>
            <a:off x="891251" y="3448291"/>
            <a:ext cx="1064870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CN" sz="2400" b="0" dirty="0">
                <a:solidFill>
                  <a:srgbClr val="0000CC"/>
                </a:solidFill>
              </a:rPr>
              <a:t>	</a:t>
            </a:r>
            <a:r>
              <a:rPr lang="zh-CN" altLang="en-US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推论：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横截面保持为形状、大小未改变的平面，即横截面如 同刚性平面一样；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(2)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相邻横截面只是绕圆筒轴线相对转动，横截面之间的距离未变。</a:t>
            </a:r>
          </a:p>
        </p:txBody>
      </p:sp>
      <p:grpSp>
        <p:nvGrpSpPr>
          <p:cNvPr id="2" name="Group 1524"/>
          <p:cNvGrpSpPr>
            <a:grpSpLocks/>
          </p:cNvGrpSpPr>
          <p:nvPr/>
        </p:nvGrpSpPr>
        <p:grpSpPr bwMode="auto">
          <a:xfrm>
            <a:off x="2566988" y="1412875"/>
            <a:ext cx="6527800" cy="1854200"/>
            <a:chOff x="657" y="890"/>
            <a:chExt cx="4112" cy="1168"/>
          </a:xfrm>
        </p:grpSpPr>
        <p:grpSp>
          <p:nvGrpSpPr>
            <p:cNvPr id="31752" name="Group 1518"/>
            <p:cNvGrpSpPr>
              <a:grpSpLocks/>
            </p:cNvGrpSpPr>
            <p:nvPr/>
          </p:nvGrpSpPr>
          <p:grpSpPr bwMode="auto">
            <a:xfrm>
              <a:off x="4147" y="1253"/>
              <a:ext cx="243" cy="630"/>
              <a:chOff x="7130" y="1934"/>
              <a:chExt cx="484" cy="1262"/>
            </a:xfrm>
          </p:grpSpPr>
          <p:sp>
            <p:nvSpPr>
              <p:cNvPr id="33027" name="Freeform 32"/>
              <p:cNvSpPr>
                <a:spLocks noChangeAspect="1"/>
              </p:cNvSpPr>
              <p:nvPr/>
            </p:nvSpPr>
            <p:spPr bwMode="auto">
              <a:xfrm>
                <a:off x="7542" y="1934"/>
                <a:ext cx="24" cy="36"/>
              </a:xfrm>
              <a:custGeom>
                <a:avLst/>
                <a:gdLst>
                  <a:gd name="T0" fmla="*/ 85 w 85"/>
                  <a:gd name="T1" fmla="*/ 121 h 124"/>
                  <a:gd name="T2" fmla="*/ 83 w 85"/>
                  <a:gd name="T3" fmla="*/ 60 h 124"/>
                  <a:gd name="T4" fmla="*/ 81 w 85"/>
                  <a:gd name="T5" fmla="*/ 0 h 124"/>
                  <a:gd name="T6" fmla="*/ 0 w 85"/>
                  <a:gd name="T7" fmla="*/ 4 h 124"/>
                  <a:gd name="T8" fmla="*/ 2 w 85"/>
                  <a:gd name="T9" fmla="*/ 64 h 124"/>
                  <a:gd name="T10" fmla="*/ 5 w 85"/>
                  <a:gd name="T11" fmla="*/ 124 h 124"/>
                  <a:gd name="T12" fmla="*/ 85 w 85"/>
                  <a:gd name="T13" fmla="*/ 121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4"/>
                  <a:gd name="T23" fmla="*/ 85 w 85"/>
                  <a:gd name="T24" fmla="*/ 124 h 1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4">
                    <a:moveTo>
                      <a:pt x="85" y="121"/>
                    </a:moveTo>
                    <a:lnTo>
                      <a:pt x="83" y="60"/>
                    </a:lnTo>
                    <a:lnTo>
                      <a:pt x="81" y="0"/>
                    </a:lnTo>
                    <a:lnTo>
                      <a:pt x="0" y="4"/>
                    </a:lnTo>
                    <a:lnTo>
                      <a:pt x="2" y="64"/>
                    </a:lnTo>
                    <a:lnTo>
                      <a:pt x="5" y="124"/>
                    </a:lnTo>
                    <a:lnTo>
                      <a:pt x="85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28" name="Freeform 33"/>
              <p:cNvSpPr>
                <a:spLocks noChangeAspect="1"/>
              </p:cNvSpPr>
              <p:nvPr/>
            </p:nvSpPr>
            <p:spPr bwMode="auto">
              <a:xfrm>
                <a:off x="7542" y="1934"/>
                <a:ext cx="24" cy="36"/>
              </a:xfrm>
              <a:custGeom>
                <a:avLst/>
                <a:gdLst>
                  <a:gd name="T0" fmla="*/ 85 w 85"/>
                  <a:gd name="T1" fmla="*/ 121 h 124"/>
                  <a:gd name="T2" fmla="*/ 83 w 85"/>
                  <a:gd name="T3" fmla="*/ 60 h 124"/>
                  <a:gd name="T4" fmla="*/ 81 w 85"/>
                  <a:gd name="T5" fmla="*/ 0 h 124"/>
                  <a:gd name="T6" fmla="*/ 0 w 85"/>
                  <a:gd name="T7" fmla="*/ 4 h 124"/>
                  <a:gd name="T8" fmla="*/ 2 w 85"/>
                  <a:gd name="T9" fmla="*/ 64 h 124"/>
                  <a:gd name="T10" fmla="*/ 5 w 85"/>
                  <a:gd name="T11" fmla="*/ 124 h 124"/>
                  <a:gd name="T12" fmla="*/ 85 w 85"/>
                  <a:gd name="T13" fmla="*/ 121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4"/>
                  <a:gd name="T23" fmla="*/ 85 w 85"/>
                  <a:gd name="T24" fmla="*/ 124 h 1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4">
                    <a:moveTo>
                      <a:pt x="85" y="121"/>
                    </a:moveTo>
                    <a:lnTo>
                      <a:pt x="83" y="60"/>
                    </a:lnTo>
                    <a:lnTo>
                      <a:pt x="81" y="0"/>
                    </a:lnTo>
                    <a:lnTo>
                      <a:pt x="0" y="4"/>
                    </a:lnTo>
                    <a:lnTo>
                      <a:pt x="2" y="64"/>
                    </a:lnTo>
                    <a:lnTo>
                      <a:pt x="5" y="124"/>
                    </a:lnTo>
                    <a:lnTo>
                      <a:pt x="85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29" name="Freeform 34"/>
              <p:cNvSpPr>
                <a:spLocks noChangeAspect="1"/>
              </p:cNvSpPr>
              <p:nvPr/>
            </p:nvSpPr>
            <p:spPr bwMode="auto">
              <a:xfrm>
                <a:off x="7540" y="1936"/>
                <a:ext cx="2" cy="16"/>
              </a:xfrm>
              <a:custGeom>
                <a:avLst/>
                <a:gdLst>
                  <a:gd name="T0" fmla="*/ 7 w 7"/>
                  <a:gd name="T1" fmla="*/ 60 h 60"/>
                  <a:gd name="T2" fmla="*/ 5 w 7"/>
                  <a:gd name="T3" fmla="*/ 0 h 60"/>
                  <a:gd name="T4" fmla="*/ 0 w 7"/>
                  <a:gd name="T5" fmla="*/ 0 h 60"/>
                  <a:gd name="T6" fmla="*/ 7 w 7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7" y="60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7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30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7540" y="193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31" name="Freeform 36"/>
              <p:cNvSpPr>
                <a:spLocks noChangeAspect="1"/>
              </p:cNvSpPr>
              <p:nvPr/>
            </p:nvSpPr>
            <p:spPr bwMode="auto">
              <a:xfrm>
                <a:off x="7516" y="1936"/>
                <a:ext cx="28" cy="36"/>
              </a:xfrm>
              <a:custGeom>
                <a:avLst/>
                <a:gdLst>
                  <a:gd name="T0" fmla="*/ 94 w 94"/>
                  <a:gd name="T1" fmla="*/ 120 h 129"/>
                  <a:gd name="T2" fmla="*/ 87 w 94"/>
                  <a:gd name="T3" fmla="*/ 60 h 129"/>
                  <a:gd name="T4" fmla="*/ 80 w 94"/>
                  <a:gd name="T5" fmla="*/ 0 h 129"/>
                  <a:gd name="T6" fmla="*/ 0 w 94"/>
                  <a:gd name="T7" fmla="*/ 9 h 129"/>
                  <a:gd name="T8" fmla="*/ 7 w 94"/>
                  <a:gd name="T9" fmla="*/ 69 h 129"/>
                  <a:gd name="T10" fmla="*/ 13 w 94"/>
                  <a:gd name="T11" fmla="*/ 129 h 129"/>
                  <a:gd name="T12" fmla="*/ 94 w 94"/>
                  <a:gd name="T13" fmla="*/ 120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"/>
                  <a:gd name="T22" fmla="*/ 0 h 129"/>
                  <a:gd name="T23" fmla="*/ 94 w 94"/>
                  <a:gd name="T24" fmla="*/ 129 h 1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" h="129">
                    <a:moveTo>
                      <a:pt x="94" y="120"/>
                    </a:moveTo>
                    <a:lnTo>
                      <a:pt x="87" y="60"/>
                    </a:lnTo>
                    <a:lnTo>
                      <a:pt x="80" y="0"/>
                    </a:lnTo>
                    <a:lnTo>
                      <a:pt x="0" y="9"/>
                    </a:lnTo>
                    <a:lnTo>
                      <a:pt x="7" y="69"/>
                    </a:lnTo>
                    <a:lnTo>
                      <a:pt x="13" y="129"/>
                    </a:lnTo>
                    <a:lnTo>
                      <a:pt x="94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32" name="Freeform 37"/>
              <p:cNvSpPr>
                <a:spLocks noChangeAspect="1"/>
              </p:cNvSpPr>
              <p:nvPr/>
            </p:nvSpPr>
            <p:spPr bwMode="auto">
              <a:xfrm>
                <a:off x="7516" y="1936"/>
                <a:ext cx="28" cy="36"/>
              </a:xfrm>
              <a:custGeom>
                <a:avLst/>
                <a:gdLst>
                  <a:gd name="T0" fmla="*/ 94 w 94"/>
                  <a:gd name="T1" fmla="*/ 120 h 129"/>
                  <a:gd name="T2" fmla="*/ 87 w 94"/>
                  <a:gd name="T3" fmla="*/ 60 h 129"/>
                  <a:gd name="T4" fmla="*/ 80 w 94"/>
                  <a:gd name="T5" fmla="*/ 0 h 129"/>
                  <a:gd name="T6" fmla="*/ 0 w 94"/>
                  <a:gd name="T7" fmla="*/ 9 h 129"/>
                  <a:gd name="T8" fmla="*/ 7 w 94"/>
                  <a:gd name="T9" fmla="*/ 69 h 129"/>
                  <a:gd name="T10" fmla="*/ 13 w 94"/>
                  <a:gd name="T11" fmla="*/ 129 h 129"/>
                  <a:gd name="T12" fmla="*/ 94 w 94"/>
                  <a:gd name="T13" fmla="*/ 120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"/>
                  <a:gd name="T22" fmla="*/ 0 h 129"/>
                  <a:gd name="T23" fmla="*/ 94 w 94"/>
                  <a:gd name="T24" fmla="*/ 129 h 1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" h="129">
                    <a:moveTo>
                      <a:pt x="94" y="120"/>
                    </a:moveTo>
                    <a:lnTo>
                      <a:pt x="87" y="60"/>
                    </a:lnTo>
                    <a:lnTo>
                      <a:pt x="80" y="0"/>
                    </a:lnTo>
                    <a:lnTo>
                      <a:pt x="0" y="9"/>
                    </a:lnTo>
                    <a:lnTo>
                      <a:pt x="7" y="69"/>
                    </a:lnTo>
                    <a:lnTo>
                      <a:pt x="13" y="129"/>
                    </a:lnTo>
                    <a:lnTo>
                      <a:pt x="94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33" name="Freeform 38"/>
              <p:cNvSpPr>
                <a:spLocks noChangeAspect="1"/>
              </p:cNvSpPr>
              <p:nvPr/>
            </p:nvSpPr>
            <p:spPr bwMode="auto">
              <a:xfrm>
                <a:off x="7516" y="1938"/>
                <a:ext cx="2" cy="18"/>
              </a:xfrm>
              <a:custGeom>
                <a:avLst/>
                <a:gdLst>
                  <a:gd name="T0" fmla="*/ 12 w 12"/>
                  <a:gd name="T1" fmla="*/ 60 h 60"/>
                  <a:gd name="T2" fmla="*/ 5 w 12"/>
                  <a:gd name="T3" fmla="*/ 0 h 60"/>
                  <a:gd name="T4" fmla="*/ 0 w 12"/>
                  <a:gd name="T5" fmla="*/ 1 h 60"/>
                  <a:gd name="T6" fmla="*/ 12 w 1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12" y="60"/>
                    </a:moveTo>
                    <a:lnTo>
                      <a:pt x="5" y="0"/>
                    </a:lnTo>
                    <a:lnTo>
                      <a:pt x="0" y="1"/>
                    </a:lnTo>
                    <a:lnTo>
                      <a:pt x="1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34" name="Line 39"/>
              <p:cNvSpPr>
                <a:spLocks noChangeAspect="1" noChangeShapeType="1"/>
              </p:cNvSpPr>
              <p:nvPr/>
            </p:nvSpPr>
            <p:spPr bwMode="auto">
              <a:xfrm flipH="1">
                <a:off x="7516" y="193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35" name="Freeform 40"/>
              <p:cNvSpPr>
                <a:spLocks noChangeAspect="1"/>
              </p:cNvSpPr>
              <p:nvPr/>
            </p:nvSpPr>
            <p:spPr bwMode="auto">
              <a:xfrm>
                <a:off x="7492" y="1938"/>
                <a:ext cx="30" cy="38"/>
              </a:xfrm>
              <a:custGeom>
                <a:avLst/>
                <a:gdLst>
                  <a:gd name="T0" fmla="*/ 102 w 102"/>
                  <a:gd name="T1" fmla="*/ 118 h 134"/>
                  <a:gd name="T2" fmla="*/ 91 w 102"/>
                  <a:gd name="T3" fmla="*/ 59 h 134"/>
                  <a:gd name="T4" fmla="*/ 79 w 102"/>
                  <a:gd name="T5" fmla="*/ 0 h 134"/>
                  <a:gd name="T6" fmla="*/ 0 w 102"/>
                  <a:gd name="T7" fmla="*/ 16 h 134"/>
                  <a:gd name="T8" fmla="*/ 11 w 102"/>
                  <a:gd name="T9" fmla="*/ 75 h 134"/>
                  <a:gd name="T10" fmla="*/ 22 w 102"/>
                  <a:gd name="T11" fmla="*/ 134 h 134"/>
                  <a:gd name="T12" fmla="*/ 102 w 102"/>
                  <a:gd name="T13" fmla="*/ 118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102" y="118"/>
                    </a:moveTo>
                    <a:lnTo>
                      <a:pt x="91" y="59"/>
                    </a:lnTo>
                    <a:lnTo>
                      <a:pt x="79" y="0"/>
                    </a:lnTo>
                    <a:lnTo>
                      <a:pt x="0" y="16"/>
                    </a:lnTo>
                    <a:lnTo>
                      <a:pt x="11" y="75"/>
                    </a:lnTo>
                    <a:lnTo>
                      <a:pt x="22" y="134"/>
                    </a:lnTo>
                    <a:lnTo>
                      <a:pt x="102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36" name="Freeform 41"/>
              <p:cNvSpPr>
                <a:spLocks noChangeAspect="1"/>
              </p:cNvSpPr>
              <p:nvPr/>
            </p:nvSpPr>
            <p:spPr bwMode="auto">
              <a:xfrm>
                <a:off x="7492" y="1938"/>
                <a:ext cx="30" cy="38"/>
              </a:xfrm>
              <a:custGeom>
                <a:avLst/>
                <a:gdLst>
                  <a:gd name="T0" fmla="*/ 102 w 102"/>
                  <a:gd name="T1" fmla="*/ 118 h 134"/>
                  <a:gd name="T2" fmla="*/ 91 w 102"/>
                  <a:gd name="T3" fmla="*/ 59 h 134"/>
                  <a:gd name="T4" fmla="*/ 79 w 102"/>
                  <a:gd name="T5" fmla="*/ 0 h 134"/>
                  <a:gd name="T6" fmla="*/ 0 w 102"/>
                  <a:gd name="T7" fmla="*/ 16 h 134"/>
                  <a:gd name="T8" fmla="*/ 11 w 102"/>
                  <a:gd name="T9" fmla="*/ 75 h 134"/>
                  <a:gd name="T10" fmla="*/ 22 w 102"/>
                  <a:gd name="T11" fmla="*/ 134 h 134"/>
                  <a:gd name="T12" fmla="*/ 102 w 102"/>
                  <a:gd name="T13" fmla="*/ 118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102" y="118"/>
                    </a:moveTo>
                    <a:lnTo>
                      <a:pt x="91" y="59"/>
                    </a:lnTo>
                    <a:lnTo>
                      <a:pt x="79" y="0"/>
                    </a:lnTo>
                    <a:lnTo>
                      <a:pt x="0" y="16"/>
                    </a:lnTo>
                    <a:lnTo>
                      <a:pt x="11" y="75"/>
                    </a:lnTo>
                    <a:lnTo>
                      <a:pt x="22" y="134"/>
                    </a:lnTo>
                    <a:lnTo>
                      <a:pt x="102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37" name="Freeform 42"/>
              <p:cNvSpPr>
                <a:spLocks noChangeAspect="1"/>
              </p:cNvSpPr>
              <p:nvPr/>
            </p:nvSpPr>
            <p:spPr bwMode="auto">
              <a:xfrm>
                <a:off x="7492" y="1942"/>
                <a:ext cx="4" cy="18"/>
              </a:xfrm>
              <a:custGeom>
                <a:avLst/>
                <a:gdLst>
                  <a:gd name="T0" fmla="*/ 16 w 16"/>
                  <a:gd name="T1" fmla="*/ 59 h 59"/>
                  <a:gd name="T2" fmla="*/ 5 w 16"/>
                  <a:gd name="T3" fmla="*/ 0 h 59"/>
                  <a:gd name="T4" fmla="*/ 0 w 16"/>
                  <a:gd name="T5" fmla="*/ 0 h 59"/>
                  <a:gd name="T6" fmla="*/ 16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59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38" name="Line 43"/>
              <p:cNvSpPr>
                <a:spLocks noChangeAspect="1" noChangeShapeType="1"/>
              </p:cNvSpPr>
              <p:nvPr/>
            </p:nvSpPr>
            <p:spPr bwMode="auto">
              <a:xfrm flipH="1">
                <a:off x="7492" y="194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39" name="Freeform 44"/>
              <p:cNvSpPr>
                <a:spLocks noChangeAspect="1"/>
              </p:cNvSpPr>
              <p:nvPr/>
            </p:nvSpPr>
            <p:spPr bwMode="auto">
              <a:xfrm>
                <a:off x="7470" y="1942"/>
                <a:ext cx="30" cy="40"/>
              </a:xfrm>
              <a:custGeom>
                <a:avLst/>
                <a:gdLst>
                  <a:gd name="T0" fmla="*/ 110 w 110"/>
                  <a:gd name="T1" fmla="*/ 118 h 140"/>
                  <a:gd name="T2" fmla="*/ 94 w 110"/>
                  <a:gd name="T3" fmla="*/ 59 h 140"/>
                  <a:gd name="T4" fmla="*/ 78 w 110"/>
                  <a:gd name="T5" fmla="*/ 0 h 140"/>
                  <a:gd name="T6" fmla="*/ 0 w 110"/>
                  <a:gd name="T7" fmla="*/ 21 h 140"/>
                  <a:gd name="T8" fmla="*/ 16 w 110"/>
                  <a:gd name="T9" fmla="*/ 81 h 140"/>
                  <a:gd name="T10" fmla="*/ 31 w 110"/>
                  <a:gd name="T11" fmla="*/ 140 h 140"/>
                  <a:gd name="T12" fmla="*/ 110 w 110"/>
                  <a:gd name="T13" fmla="*/ 118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110" y="118"/>
                    </a:moveTo>
                    <a:lnTo>
                      <a:pt x="94" y="59"/>
                    </a:lnTo>
                    <a:lnTo>
                      <a:pt x="78" y="0"/>
                    </a:lnTo>
                    <a:lnTo>
                      <a:pt x="0" y="21"/>
                    </a:lnTo>
                    <a:lnTo>
                      <a:pt x="16" y="81"/>
                    </a:lnTo>
                    <a:lnTo>
                      <a:pt x="31" y="140"/>
                    </a:lnTo>
                    <a:lnTo>
                      <a:pt x="110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40" name="Freeform 45"/>
              <p:cNvSpPr>
                <a:spLocks noChangeAspect="1"/>
              </p:cNvSpPr>
              <p:nvPr/>
            </p:nvSpPr>
            <p:spPr bwMode="auto">
              <a:xfrm>
                <a:off x="7470" y="1942"/>
                <a:ext cx="30" cy="40"/>
              </a:xfrm>
              <a:custGeom>
                <a:avLst/>
                <a:gdLst>
                  <a:gd name="T0" fmla="*/ 110 w 110"/>
                  <a:gd name="T1" fmla="*/ 118 h 140"/>
                  <a:gd name="T2" fmla="*/ 94 w 110"/>
                  <a:gd name="T3" fmla="*/ 59 h 140"/>
                  <a:gd name="T4" fmla="*/ 78 w 110"/>
                  <a:gd name="T5" fmla="*/ 0 h 140"/>
                  <a:gd name="T6" fmla="*/ 0 w 110"/>
                  <a:gd name="T7" fmla="*/ 21 h 140"/>
                  <a:gd name="T8" fmla="*/ 16 w 110"/>
                  <a:gd name="T9" fmla="*/ 81 h 140"/>
                  <a:gd name="T10" fmla="*/ 31 w 110"/>
                  <a:gd name="T11" fmla="*/ 140 h 140"/>
                  <a:gd name="T12" fmla="*/ 110 w 110"/>
                  <a:gd name="T13" fmla="*/ 118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110" y="118"/>
                    </a:moveTo>
                    <a:lnTo>
                      <a:pt x="94" y="59"/>
                    </a:lnTo>
                    <a:lnTo>
                      <a:pt x="78" y="0"/>
                    </a:lnTo>
                    <a:lnTo>
                      <a:pt x="0" y="21"/>
                    </a:lnTo>
                    <a:lnTo>
                      <a:pt x="16" y="81"/>
                    </a:lnTo>
                    <a:lnTo>
                      <a:pt x="31" y="140"/>
                    </a:lnTo>
                    <a:lnTo>
                      <a:pt x="110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41" name="Freeform 46"/>
              <p:cNvSpPr>
                <a:spLocks noChangeAspect="1"/>
              </p:cNvSpPr>
              <p:nvPr/>
            </p:nvSpPr>
            <p:spPr bwMode="auto">
              <a:xfrm>
                <a:off x="7468" y="1948"/>
                <a:ext cx="6" cy="18"/>
              </a:xfrm>
              <a:custGeom>
                <a:avLst/>
                <a:gdLst>
                  <a:gd name="T0" fmla="*/ 21 w 21"/>
                  <a:gd name="T1" fmla="*/ 60 h 60"/>
                  <a:gd name="T2" fmla="*/ 5 w 21"/>
                  <a:gd name="T3" fmla="*/ 0 h 60"/>
                  <a:gd name="T4" fmla="*/ 0 w 21"/>
                  <a:gd name="T5" fmla="*/ 3 h 60"/>
                  <a:gd name="T6" fmla="*/ 21 w 21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60"/>
                  <a:gd name="T14" fmla="*/ 21 w 21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60">
                    <a:moveTo>
                      <a:pt x="21" y="6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2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42" name="Line 47"/>
              <p:cNvSpPr>
                <a:spLocks noChangeAspect="1" noChangeShapeType="1"/>
              </p:cNvSpPr>
              <p:nvPr/>
            </p:nvSpPr>
            <p:spPr bwMode="auto">
              <a:xfrm flipH="1">
                <a:off x="7468" y="194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43" name="Freeform 48"/>
              <p:cNvSpPr>
                <a:spLocks noChangeAspect="1"/>
              </p:cNvSpPr>
              <p:nvPr/>
            </p:nvSpPr>
            <p:spPr bwMode="auto">
              <a:xfrm>
                <a:off x="7446" y="1950"/>
                <a:ext cx="34" cy="40"/>
              </a:xfrm>
              <a:custGeom>
                <a:avLst/>
                <a:gdLst>
                  <a:gd name="T0" fmla="*/ 117 w 117"/>
                  <a:gd name="T1" fmla="*/ 114 h 141"/>
                  <a:gd name="T2" fmla="*/ 97 w 117"/>
                  <a:gd name="T3" fmla="*/ 57 h 141"/>
                  <a:gd name="T4" fmla="*/ 76 w 117"/>
                  <a:gd name="T5" fmla="*/ 0 h 141"/>
                  <a:gd name="T6" fmla="*/ 0 w 117"/>
                  <a:gd name="T7" fmla="*/ 27 h 141"/>
                  <a:gd name="T8" fmla="*/ 20 w 117"/>
                  <a:gd name="T9" fmla="*/ 84 h 141"/>
                  <a:gd name="T10" fmla="*/ 41 w 117"/>
                  <a:gd name="T11" fmla="*/ 141 h 141"/>
                  <a:gd name="T12" fmla="*/ 117 w 117"/>
                  <a:gd name="T13" fmla="*/ 114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117" y="114"/>
                    </a:moveTo>
                    <a:lnTo>
                      <a:pt x="97" y="57"/>
                    </a:lnTo>
                    <a:lnTo>
                      <a:pt x="76" y="0"/>
                    </a:lnTo>
                    <a:lnTo>
                      <a:pt x="0" y="27"/>
                    </a:lnTo>
                    <a:lnTo>
                      <a:pt x="20" y="84"/>
                    </a:lnTo>
                    <a:lnTo>
                      <a:pt x="41" y="141"/>
                    </a:lnTo>
                    <a:lnTo>
                      <a:pt x="117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44" name="Freeform 49"/>
              <p:cNvSpPr>
                <a:spLocks noChangeAspect="1"/>
              </p:cNvSpPr>
              <p:nvPr/>
            </p:nvSpPr>
            <p:spPr bwMode="auto">
              <a:xfrm>
                <a:off x="7446" y="1950"/>
                <a:ext cx="34" cy="40"/>
              </a:xfrm>
              <a:custGeom>
                <a:avLst/>
                <a:gdLst>
                  <a:gd name="T0" fmla="*/ 117 w 117"/>
                  <a:gd name="T1" fmla="*/ 114 h 141"/>
                  <a:gd name="T2" fmla="*/ 97 w 117"/>
                  <a:gd name="T3" fmla="*/ 57 h 141"/>
                  <a:gd name="T4" fmla="*/ 76 w 117"/>
                  <a:gd name="T5" fmla="*/ 0 h 141"/>
                  <a:gd name="T6" fmla="*/ 0 w 117"/>
                  <a:gd name="T7" fmla="*/ 27 h 141"/>
                  <a:gd name="T8" fmla="*/ 20 w 117"/>
                  <a:gd name="T9" fmla="*/ 84 h 141"/>
                  <a:gd name="T10" fmla="*/ 41 w 117"/>
                  <a:gd name="T11" fmla="*/ 141 h 141"/>
                  <a:gd name="T12" fmla="*/ 117 w 117"/>
                  <a:gd name="T13" fmla="*/ 114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117" y="114"/>
                    </a:moveTo>
                    <a:lnTo>
                      <a:pt x="97" y="57"/>
                    </a:lnTo>
                    <a:lnTo>
                      <a:pt x="76" y="0"/>
                    </a:lnTo>
                    <a:lnTo>
                      <a:pt x="0" y="27"/>
                    </a:lnTo>
                    <a:lnTo>
                      <a:pt x="20" y="84"/>
                    </a:lnTo>
                    <a:lnTo>
                      <a:pt x="41" y="141"/>
                    </a:lnTo>
                    <a:lnTo>
                      <a:pt x="117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45" name="Freeform 50"/>
              <p:cNvSpPr>
                <a:spLocks noChangeAspect="1"/>
              </p:cNvSpPr>
              <p:nvPr/>
            </p:nvSpPr>
            <p:spPr bwMode="auto">
              <a:xfrm>
                <a:off x="7446" y="1958"/>
                <a:ext cx="6" cy="16"/>
              </a:xfrm>
              <a:custGeom>
                <a:avLst/>
                <a:gdLst>
                  <a:gd name="T0" fmla="*/ 23 w 23"/>
                  <a:gd name="T1" fmla="*/ 57 h 57"/>
                  <a:gd name="T2" fmla="*/ 3 w 23"/>
                  <a:gd name="T3" fmla="*/ 0 h 57"/>
                  <a:gd name="T4" fmla="*/ 0 w 23"/>
                  <a:gd name="T5" fmla="*/ 1 h 57"/>
                  <a:gd name="T6" fmla="*/ 23 w 23"/>
                  <a:gd name="T7" fmla="*/ 57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"/>
                  <a:gd name="T13" fmla="*/ 0 h 57"/>
                  <a:gd name="T14" fmla="*/ 23 w 23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" h="57">
                    <a:moveTo>
                      <a:pt x="23" y="57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3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46" name="Line 51"/>
              <p:cNvSpPr>
                <a:spLocks noChangeAspect="1" noChangeShapeType="1"/>
              </p:cNvSpPr>
              <p:nvPr/>
            </p:nvSpPr>
            <p:spPr bwMode="auto">
              <a:xfrm flipH="1">
                <a:off x="7446" y="195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47" name="Freeform 52"/>
              <p:cNvSpPr>
                <a:spLocks noChangeAspect="1"/>
              </p:cNvSpPr>
              <p:nvPr/>
            </p:nvSpPr>
            <p:spPr bwMode="auto">
              <a:xfrm>
                <a:off x="7424" y="1958"/>
                <a:ext cx="34" cy="40"/>
              </a:xfrm>
              <a:custGeom>
                <a:avLst/>
                <a:gdLst>
                  <a:gd name="T0" fmla="*/ 121 w 121"/>
                  <a:gd name="T1" fmla="*/ 112 h 144"/>
                  <a:gd name="T2" fmla="*/ 97 w 121"/>
                  <a:gd name="T3" fmla="*/ 56 h 144"/>
                  <a:gd name="T4" fmla="*/ 74 w 121"/>
                  <a:gd name="T5" fmla="*/ 0 h 144"/>
                  <a:gd name="T6" fmla="*/ 0 w 121"/>
                  <a:gd name="T7" fmla="*/ 32 h 144"/>
                  <a:gd name="T8" fmla="*/ 24 w 121"/>
                  <a:gd name="T9" fmla="*/ 88 h 144"/>
                  <a:gd name="T10" fmla="*/ 47 w 121"/>
                  <a:gd name="T11" fmla="*/ 144 h 144"/>
                  <a:gd name="T12" fmla="*/ 121 w 121"/>
                  <a:gd name="T13" fmla="*/ 112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44"/>
                  <a:gd name="T23" fmla="*/ 121 w 121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44">
                    <a:moveTo>
                      <a:pt x="121" y="112"/>
                    </a:moveTo>
                    <a:lnTo>
                      <a:pt x="97" y="56"/>
                    </a:lnTo>
                    <a:lnTo>
                      <a:pt x="74" y="0"/>
                    </a:lnTo>
                    <a:lnTo>
                      <a:pt x="0" y="32"/>
                    </a:lnTo>
                    <a:lnTo>
                      <a:pt x="24" y="88"/>
                    </a:lnTo>
                    <a:lnTo>
                      <a:pt x="47" y="144"/>
                    </a:lnTo>
                    <a:lnTo>
                      <a:pt x="121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48" name="Freeform 53"/>
              <p:cNvSpPr>
                <a:spLocks noChangeAspect="1"/>
              </p:cNvSpPr>
              <p:nvPr/>
            </p:nvSpPr>
            <p:spPr bwMode="auto">
              <a:xfrm>
                <a:off x="7424" y="1958"/>
                <a:ext cx="34" cy="40"/>
              </a:xfrm>
              <a:custGeom>
                <a:avLst/>
                <a:gdLst>
                  <a:gd name="T0" fmla="*/ 121 w 121"/>
                  <a:gd name="T1" fmla="*/ 112 h 144"/>
                  <a:gd name="T2" fmla="*/ 97 w 121"/>
                  <a:gd name="T3" fmla="*/ 56 h 144"/>
                  <a:gd name="T4" fmla="*/ 74 w 121"/>
                  <a:gd name="T5" fmla="*/ 0 h 144"/>
                  <a:gd name="T6" fmla="*/ 0 w 121"/>
                  <a:gd name="T7" fmla="*/ 32 h 144"/>
                  <a:gd name="T8" fmla="*/ 24 w 121"/>
                  <a:gd name="T9" fmla="*/ 88 h 144"/>
                  <a:gd name="T10" fmla="*/ 47 w 121"/>
                  <a:gd name="T11" fmla="*/ 144 h 144"/>
                  <a:gd name="T12" fmla="*/ 121 w 121"/>
                  <a:gd name="T13" fmla="*/ 112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44"/>
                  <a:gd name="T23" fmla="*/ 121 w 121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44">
                    <a:moveTo>
                      <a:pt x="121" y="112"/>
                    </a:moveTo>
                    <a:lnTo>
                      <a:pt x="97" y="56"/>
                    </a:lnTo>
                    <a:lnTo>
                      <a:pt x="74" y="0"/>
                    </a:lnTo>
                    <a:lnTo>
                      <a:pt x="0" y="32"/>
                    </a:lnTo>
                    <a:lnTo>
                      <a:pt x="24" y="88"/>
                    </a:lnTo>
                    <a:lnTo>
                      <a:pt x="47" y="144"/>
                    </a:lnTo>
                    <a:lnTo>
                      <a:pt x="121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49" name="Freeform 54"/>
              <p:cNvSpPr>
                <a:spLocks noChangeAspect="1"/>
              </p:cNvSpPr>
              <p:nvPr/>
            </p:nvSpPr>
            <p:spPr bwMode="auto">
              <a:xfrm>
                <a:off x="7422" y="1966"/>
                <a:ext cx="8" cy="16"/>
              </a:xfrm>
              <a:custGeom>
                <a:avLst/>
                <a:gdLst>
                  <a:gd name="T0" fmla="*/ 29 w 29"/>
                  <a:gd name="T1" fmla="*/ 56 h 56"/>
                  <a:gd name="T2" fmla="*/ 5 w 29"/>
                  <a:gd name="T3" fmla="*/ 0 h 56"/>
                  <a:gd name="T4" fmla="*/ 0 w 29"/>
                  <a:gd name="T5" fmla="*/ 2 h 56"/>
                  <a:gd name="T6" fmla="*/ 29 w 29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29" y="56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50" name="Line 55"/>
              <p:cNvSpPr>
                <a:spLocks noChangeAspect="1" noChangeShapeType="1"/>
              </p:cNvSpPr>
              <p:nvPr/>
            </p:nvSpPr>
            <p:spPr bwMode="auto">
              <a:xfrm flipH="1">
                <a:off x="7422" y="196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51" name="Freeform 56"/>
              <p:cNvSpPr>
                <a:spLocks noChangeAspect="1"/>
              </p:cNvSpPr>
              <p:nvPr/>
            </p:nvSpPr>
            <p:spPr bwMode="auto">
              <a:xfrm>
                <a:off x="7402" y="1968"/>
                <a:ext cx="36" cy="42"/>
              </a:xfrm>
              <a:custGeom>
                <a:avLst/>
                <a:gdLst>
                  <a:gd name="T0" fmla="*/ 130 w 130"/>
                  <a:gd name="T1" fmla="*/ 107 h 146"/>
                  <a:gd name="T2" fmla="*/ 102 w 130"/>
                  <a:gd name="T3" fmla="*/ 54 h 146"/>
                  <a:gd name="T4" fmla="*/ 73 w 130"/>
                  <a:gd name="T5" fmla="*/ 0 h 146"/>
                  <a:gd name="T6" fmla="*/ 0 w 130"/>
                  <a:gd name="T7" fmla="*/ 39 h 146"/>
                  <a:gd name="T8" fmla="*/ 29 w 130"/>
                  <a:gd name="T9" fmla="*/ 92 h 146"/>
                  <a:gd name="T10" fmla="*/ 57 w 130"/>
                  <a:gd name="T11" fmla="*/ 146 h 146"/>
                  <a:gd name="T12" fmla="*/ 130 w 130"/>
                  <a:gd name="T13" fmla="*/ 107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6"/>
                  <a:gd name="T23" fmla="*/ 130 w 130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6">
                    <a:moveTo>
                      <a:pt x="130" y="107"/>
                    </a:moveTo>
                    <a:lnTo>
                      <a:pt x="102" y="54"/>
                    </a:lnTo>
                    <a:lnTo>
                      <a:pt x="73" y="0"/>
                    </a:lnTo>
                    <a:lnTo>
                      <a:pt x="0" y="39"/>
                    </a:lnTo>
                    <a:lnTo>
                      <a:pt x="29" y="92"/>
                    </a:lnTo>
                    <a:lnTo>
                      <a:pt x="57" y="146"/>
                    </a:lnTo>
                    <a:lnTo>
                      <a:pt x="130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52" name="Freeform 57"/>
              <p:cNvSpPr>
                <a:spLocks noChangeAspect="1"/>
              </p:cNvSpPr>
              <p:nvPr/>
            </p:nvSpPr>
            <p:spPr bwMode="auto">
              <a:xfrm>
                <a:off x="7402" y="1968"/>
                <a:ext cx="36" cy="42"/>
              </a:xfrm>
              <a:custGeom>
                <a:avLst/>
                <a:gdLst>
                  <a:gd name="T0" fmla="*/ 130 w 130"/>
                  <a:gd name="T1" fmla="*/ 107 h 146"/>
                  <a:gd name="T2" fmla="*/ 102 w 130"/>
                  <a:gd name="T3" fmla="*/ 54 h 146"/>
                  <a:gd name="T4" fmla="*/ 73 w 130"/>
                  <a:gd name="T5" fmla="*/ 0 h 146"/>
                  <a:gd name="T6" fmla="*/ 0 w 130"/>
                  <a:gd name="T7" fmla="*/ 39 h 146"/>
                  <a:gd name="T8" fmla="*/ 29 w 130"/>
                  <a:gd name="T9" fmla="*/ 92 h 146"/>
                  <a:gd name="T10" fmla="*/ 57 w 130"/>
                  <a:gd name="T11" fmla="*/ 146 h 146"/>
                  <a:gd name="T12" fmla="*/ 130 w 130"/>
                  <a:gd name="T13" fmla="*/ 107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6"/>
                  <a:gd name="T23" fmla="*/ 130 w 130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6">
                    <a:moveTo>
                      <a:pt x="130" y="107"/>
                    </a:moveTo>
                    <a:lnTo>
                      <a:pt x="102" y="54"/>
                    </a:lnTo>
                    <a:lnTo>
                      <a:pt x="73" y="0"/>
                    </a:lnTo>
                    <a:lnTo>
                      <a:pt x="0" y="39"/>
                    </a:lnTo>
                    <a:lnTo>
                      <a:pt x="29" y="92"/>
                    </a:lnTo>
                    <a:lnTo>
                      <a:pt x="57" y="146"/>
                    </a:lnTo>
                    <a:lnTo>
                      <a:pt x="130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53" name="Freeform 58"/>
              <p:cNvSpPr>
                <a:spLocks noChangeAspect="1"/>
              </p:cNvSpPr>
              <p:nvPr/>
            </p:nvSpPr>
            <p:spPr bwMode="auto">
              <a:xfrm>
                <a:off x="7400" y="1978"/>
                <a:ext cx="10" cy="16"/>
              </a:xfrm>
              <a:custGeom>
                <a:avLst/>
                <a:gdLst>
                  <a:gd name="T0" fmla="*/ 32 w 32"/>
                  <a:gd name="T1" fmla="*/ 53 h 53"/>
                  <a:gd name="T2" fmla="*/ 3 w 32"/>
                  <a:gd name="T3" fmla="*/ 0 h 53"/>
                  <a:gd name="T4" fmla="*/ 0 w 32"/>
                  <a:gd name="T5" fmla="*/ 1 h 53"/>
                  <a:gd name="T6" fmla="*/ 32 w 32"/>
                  <a:gd name="T7" fmla="*/ 53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3"/>
                  <a:gd name="T14" fmla="*/ 32 w 32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3">
                    <a:moveTo>
                      <a:pt x="32" y="53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32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54" name="Line 59"/>
              <p:cNvSpPr>
                <a:spLocks noChangeAspect="1" noChangeShapeType="1"/>
              </p:cNvSpPr>
              <p:nvPr/>
            </p:nvSpPr>
            <p:spPr bwMode="auto">
              <a:xfrm flipH="1">
                <a:off x="7400" y="197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55" name="Freeform 60"/>
              <p:cNvSpPr>
                <a:spLocks noChangeAspect="1"/>
              </p:cNvSpPr>
              <p:nvPr/>
            </p:nvSpPr>
            <p:spPr bwMode="auto">
              <a:xfrm>
                <a:off x="7380" y="1978"/>
                <a:ext cx="40" cy="44"/>
              </a:xfrm>
              <a:custGeom>
                <a:avLst/>
                <a:gdLst>
                  <a:gd name="T0" fmla="*/ 134 w 134"/>
                  <a:gd name="T1" fmla="*/ 105 h 148"/>
                  <a:gd name="T2" fmla="*/ 102 w 134"/>
                  <a:gd name="T3" fmla="*/ 52 h 148"/>
                  <a:gd name="T4" fmla="*/ 70 w 134"/>
                  <a:gd name="T5" fmla="*/ 0 h 148"/>
                  <a:gd name="T6" fmla="*/ 0 w 134"/>
                  <a:gd name="T7" fmla="*/ 43 h 148"/>
                  <a:gd name="T8" fmla="*/ 31 w 134"/>
                  <a:gd name="T9" fmla="*/ 96 h 148"/>
                  <a:gd name="T10" fmla="*/ 63 w 134"/>
                  <a:gd name="T11" fmla="*/ 148 h 148"/>
                  <a:gd name="T12" fmla="*/ 134 w 134"/>
                  <a:gd name="T13" fmla="*/ 105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134" y="105"/>
                    </a:moveTo>
                    <a:lnTo>
                      <a:pt x="102" y="52"/>
                    </a:lnTo>
                    <a:lnTo>
                      <a:pt x="70" y="0"/>
                    </a:lnTo>
                    <a:lnTo>
                      <a:pt x="0" y="43"/>
                    </a:lnTo>
                    <a:lnTo>
                      <a:pt x="31" y="96"/>
                    </a:lnTo>
                    <a:lnTo>
                      <a:pt x="63" y="148"/>
                    </a:lnTo>
                    <a:lnTo>
                      <a:pt x="134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56" name="Freeform 61"/>
              <p:cNvSpPr>
                <a:spLocks noChangeAspect="1"/>
              </p:cNvSpPr>
              <p:nvPr/>
            </p:nvSpPr>
            <p:spPr bwMode="auto">
              <a:xfrm>
                <a:off x="7380" y="1978"/>
                <a:ext cx="40" cy="44"/>
              </a:xfrm>
              <a:custGeom>
                <a:avLst/>
                <a:gdLst>
                  <a:gd name="T0" fmla="*/ 134 w 134"/>
                  <a:gd name="T1" fmla="*/ 105 h 148"/>
                  <a:gd name="T2" fmla="*/ 102 w 134"/>
                  <a:gd name="T3" fmla="*/ 52 h 148"/>
                  <a:gd name="T4" fmla="*/ 70 w 134"/>
                  <a:gd name="T5" fmla="*/ 0 h 148"/>
                  <a:gd name="T6" fmla="*/ 0 w 134"/>
                  <a:gd name="T7" fmla="*/ 43 h 148"/>
                  <a:gd name="T8" fmla="*/ 31 w 134"/>
                  <a:gd name="T9" fmla="*/ 96 h 148"/>
                  <a:gd name="T10" fmla="*/ 63 w 134"/>
                  <a:gd name="T11" fmla="*/ 148 h 148"/>
                  <a:gd name="T12" fmla="*/ 134 w 134"/>
                  <a:gd name="T13" fmla="*/ 105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134" y="105"/>
                    </a:moveTo>
                    <a:lnTo>
                      <a:pt x="102" y="52"/>
                    </a:lnTo>
                    <a:lnTo>
                      <a:pt x="70" y="0"/>
                    </a:lnTo>
                    <a:lnTo>
                      <a:pt x="0" y="43"/>
                    </a:lnTo>
                    <a:lnTo>
                      <a:pt x="31" y="96"/>
                    </a:lnTo>
                    <a:lnTo>
                      <a:pt x="63" y="148"/>
                    </a:lnTo>
                    <a:lnTo>
                      <a:pt x="134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57" name="Freeform 62"/>
              <p:cNvSpPr>
                <a:spLocks noChangeAspect="1"/>
              </p:cNvSpPr>
              <p:nvPr/>
            </p:nvSpPr>
            <p:spPr bwMode="auto">
              <a:xfrm>
                <a:off x="7380" y="1992"/>
                <a:ext cx="10" cy="14"/>
              </a:xfrm>
              <a:custGeom>
                <a:avLst/>
                <a:gdLst>
                  <a:gd name="T0" fmla="*/ 35 w 35"/>
                  <a:gd name="T1" fmla="*/ 53 h 53"/>
                  <a:gd name="T2" fmla="*/ 4 w 35"/>
                  <a:gd name="T3" fmla="*/ 0 h 53"/>
                  <a:gd name="T4" fmla="*/ 0 w 35"/>
                  <a:gd name="T5" fmla="*/ 3 h 53"/>
                  <a:gd name="T6" fmla="*/ 35 w 35"/>
                  <a:gd name="T7" fmla="*/ 53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3"/>
                  <a:gd name="T14" fmla="*/ 35 w 35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3">
                    <a:moveTo>
                      <a:pt x="35" y="53"/>
                    </a:moveTo>
                    <a:lnTo>
                      <a:pt x="4" y="0"/>
                    </a:lnTo>
                    <a:lnTo>
                      <a:pt x="0" y="3"/>
                    </a:lnTo>
                    <a:lnTo>
                      <a:pt x="35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58" name="Line 63"/>
              <p:cNvSpPr>
                <a:spLocks noChangeAspect="1" noChangeShapeType="1"/>
              </p:cNvSpPr>
              <p:nvPr/>
            </p:nvSpPr>
            <p:spPr bwMode="auto">
              <a:xfrm flipH="1">
                <a:off x="7380" y="199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59" name="Freeform 64"/>
              <p:cNvSpPr>
                <a:spLocks noChangeAspect="1"/>
              </p:cNvSpPr>
              <p:nvPr/>
            </p:nvSpPr>
            <p:spPr bwMode="auto">
              <a:xfrm>
                <a:off x="7360" y="1992"/>
                <a:ext cx="40" cy="42"/>
              </a:xfrm>
              <a:custGeom>
                <a:avLst/>
                <a:gdLst>
                  <a:gd name="T0" fmla="*/ 138 w 138"/>
                  <a:gd name="T1" fmla="*/ 100 h 147"/>
                  <a:gd name="T2" fmla="*/ 102 w 138"/>
                  <a:gd name="T3" fmla="*/ 50 h 147"/>
                  <a:gd name="T4" fmla="*/ 67 w 138"/>
                  <a:gd name="T5" fmla="*/ 0 h 147"/>
                  <a:gd name="T6" fmla="*/ 0 w 138"/>
                  <a:gd name="T7" fmla="*/ 46 h 147"/>
                  <a:gd name="T8" fmla="*/ 35 w 138"/>
                  <a:gd name="T9" fmla="*/ 96 h 147"/>
                  <a:gd name="T10" fmla="*/ 71 w 138"/>
                  <a:gd name="T11" fmla="*/ 147 h 147"/>
                  <a:gd name="T12" fmla="*/ 138 w 138"/>
                  <a:gd name="T13" fmla="*/ 10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7"/>
                  <a:gd name="T23" fmla="*/ 138 w 138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7">
                    <a:moveTo>
                      <a:pt x="138" y="100"/>
                    </a:moveTo>
                    <a:lnTo>
                      <a:pt x="102" y="50"/>
                    </a:lnTo>
                    <a:lnTo>
                      <a:pt x="67" y="0"/>
                    </a:lnTo>
                    <a:lnTo>
                      <a:pt x="0" y="46"/>
                    </a:lnTo>
                    <a:lnTo>
                      <a:pt x="35" y="96"/>
                    </a:lnTo>
                    <a:lnTo>
                      <a:pt x="71" y="147"/>
                    </a:lnTo>
                    <a:lnTo>
                      <a:pt x="138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60" name="Freeform 65"/>
              <p:cNvSpPr>
                <a:spLocks noChangeAspect="1"/>
              </p:cNvSpPr>
              <p:nvPr/>
            </p:nvSpPr>
            <p:spPr bwMode="auto">
              <a:xfrm>
                <a:off x="7360" y="1992"/>
                <a:ext cx="40" cy="42"/>
              </a:xfrm>
              <a:custGeom>
                <a:avLst/>
                <a:gdLst>
                  <a:gd name="T0" fmla="*/ 138 w 138"/>
                  <a:gd name="T1" fmla="*/ 100 h 147"/>
                  <a:gd name="T2" fmla="*/ 102 w 138"/>
                  <a:gd name="T3" fmla="*/ 50 h 147"/>
                  <a:gd name="T4" fmla="*/ 67 w 138"/>
                  <a:gd name="T5" fmla="*/ 0 h 147"/>
                  <a:gd name="T6" fmla="*/ 0 w 138"/>
                  <a:gd name="T7" fmla="*/ 46 h 147"/>
                  <a:gd name="T8" fmla="*/ 35 w 138"/>
                  <a:gd name="T9" fmla="*/ 96 h 147"/>
                  <a:gd name="T10" fmla="*/ 71 w 138"/>
                  <a:gd name="T11" fmla="*/ 147 h 147"/>
                  <a:gd name="T12" fmla="*/ 138 w 138"/>
                  <a:gd name="T13" fmla="*/ 10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7"/>
                  <a:gd name="T23" fmla="*/ 138 w 138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7">
                    <a:moveTo>
                      <a:pt x="138" y="100"/>
                    </a:moveTo>
                    <a:lnTo>
                      <a:pt x="102" y="50"/>
                    </a:lnTo>
                    <a:lnTo>
                      <a:pt x="67" y="0"/>
                    </a:lnTo>
                    <a:lnTo>
                      <a:pt x="0" y="46"/>
                    </a:lnTo>
                    <a:lnTo>
                      <a:pt x="35" y="96"/>
                    </a:lnTo>
                    <a:lnTo>
                      <a:pt x="71" y="147"/>
                    </a:lnTo>
                    <a:lnTo>
                      <a:pt x="138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61" name="Freeform 66"/>
              <p:cNvSpPr>
                <a:spLocks noChangeAspect="1"/>
              </p:cNvSpPr>
              <p:nvPr/>
            </p:nvSpPr>
            <p:spPr bwMode="auto">
              <a:xfrm>
                <a:off x="7360" y="2006"/>
                <a:ext cx="10" cy="14"/>
              </a:xfrm>
              <a:custGeom>
                <a:avLst/>
                <a:gdLst>
                  <a:gd name="T0" fmla="*/ 38 w 38"/>
                  <a:gd name="T1" fmla="*/ 50 h 50"/>
                  <a:gd name="T2" fmla="*/ 3 w 38"/>
                  <a:gd name="T3" fmla="*/ 0 h 50"/>
                  <a:gd name="T4" fmla="*/ 0 w 38"/>
                  <a:gd name="T5" fmla="*/ 3 h 50"/>
                  <a:gd name="T6" fmla="*/ 38 w 38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38" y="5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8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62" name="Line 67"/>
              <p:cNvSpPr>
                <a:spLocks noChangeAspect="1" noChangeShapeType="1"/>
              </p:cNvSpPr>
              <p:nvPr/>
            </p:nvSpPr>
            <p:spPr bwMode="auto">
              <a:xfrm flipH="1">
                <a:off x="7360" y="200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63" name="Freeform 68"/>
              <p:cNvSpPr>
                <a:spLocks noChangeAspect="1"/>
              </p:cNvSpPr>
              <p:nvPr/>
            </p:nvSpPr>
            <p:spPr bwMode="auto">
              <a:xfrm>
                <a:off x="7342" y="2006"/>
                <a:ext cx="40" cy="42"/>
              </a:xfrm>
              <a:custGeom>
                <a:avLst/>
                <a:gdLst>
                  <a:gd name="T0" fmla="*/ 142 w 142"/>
                  <a:gd name="T1" fmla="*/ 95 h 148"/>
                  <a:gd name="T2" fmla="*/ 103 w 142"/>
                  <a:gd name="T3" fmla="*/ 47 h 148"/>
                  <a:gd name="T4" fmla="*/ 65 w 142"/>
                  <a:gd name="T5" fmla="*/ 0 h 148"/>
                  <a:gd name="T6" fmla="*/ 0 w 142"/>
                  <a:gd name="T7" fmla="*/ 52 h 148"/>
                  <a:gd name="T8" fmla="*/ 38 w 142"/>
                  <a:gd name="T9" fmla="*/ 100 h 148"/>
                  <a:gd name="T10" fmla="*/ 77 w 142"/>
                  <a:gd name="T11" fmla="*/ 148 h 148"/>
                  <a:gd name="T12" fmla="*/ 142 w 142"/>
                  <a:gd name="T13" fmla="*/ 95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142" y="95"/>
                    </a:moveTo>
                    <a:lnTo>
                      <a:pt x="103" y="47"/>
                    </a:lnTo>
                    <a:lnTo>
                      <a:pt x="65" y="0"/>
                    </a:lnTo>
                    <a:lnTo>
                      <a:pt x="0" y="52"/>
                    </a:lnTo>
                    <a:lnTo>
                      <a:pt x="38" y="100"/>
                    </a:lnTo>
                    <a:lnTo>
                      <a:pt x="77" y="148"/>
                    </a:lnTo>
                    <a:lnTo>
                      <a:pt x="142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64" name="Freeform 69"/>
              <p:cNvSpPr>
                <a:spLocks noChangeAspect="1"/>
              </p:cNvSpPr>
              <p:nvPr/>
            </p:nvSpPr>
            <p:spPr bwMode="auto">
              <a:xfrm>
                <a:off x="7342" y="2006"/>
                <a:ext cx="40" cy="42"/>
              </a:xfrm>
              <a:custGeom>
                <a:avLst/>
                <a:gdLst>
                  <a:gd name="T0" fmla="*/ 142 w 142"/>
                  <a:gd name="T1" fmla="*/ 95 h 148"/>
                  <a:gd name="T2" fmla="*/ 103 w 142"/>
                  <a:gd name="T3" fmla="*/ 47 h 148"/>
                  <a:gd name="T4" fmla="*/ 65 w 142"/>
                  <a:gd name="T5" fmla="*/ 0 h 148"/>
                  <a:gd name="T6" fmla="*/ 0 w 142"/>
                  <a:gd name="T7" fmla="*/ 52 h 148"/>
                  <a:gd name="T8" fmla="*/ 38 w 142"/>
                  <a:gd name="T9" fmla="*/ 100 h 148"/>
                  <a:gd name="T10" fmla="*/ 77 w 142"/>
                  <a:gd name="T11" fmla="*/ 148 h 148"/>
                  <a:gd name="T12" fmla="*/ 142 w 142"/>
                  <a:gd name="T13" fmla="*/ 95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142" y="95"/>
                    </a:moveTo>
                    <a:lnTo>
                      <a:pt x="103" y="47"/>
                    </a:lnTo>
                    <a:lnTo>
                      <a:pt x="65" y="0"/>
                    </a:lnTo>
                    <a:lnTo>
                      <a:pt x="0" y="52"/>
                    </a:lnTo>
                    <a:lnTo>
                      <a:pt x="38" y="100"/>
                    </a:lnTo>
                    <a:lnTo>
                      <a:pt x="77" y="148"/>
                    </a:lnTo>
                    <a:lnTo>
                      <a:pt x="142" y="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65" name="Freeform 70"/>
              <p:cNvSpPr>
                <a:spLocks noChangeAspect="1"/>
              </p:cNvSpPr>
              <p:nvPr/>
            </p:nvSpPr>
            <p:spPr bwMode="auto">
              <a:xfrm>
                <a:off x="7340" y="2020"/>
                <a:ext cx="12" cy="14"/>
              </a:xfrm>
              <a:custGeom>
                <a:avLst/>
                <a:gdLst>
                  <a:gd name="T0" fmla="*/ 40 w 40"/>
                  <a:gd name="T1" fmla="*/ 48 h 48"/>
                  <a:gd name="T2" fmla="*/ 2 w 40"/>
                  <a:gd name="T3" fmla="*/ 0 h 48"/>
                  <a:gd name="T4" fmla="*/ 0 w 40"/>
                  <a:gd name="T5" fmla="*/ 2 h 48"/>
                  <a:gd name="T6" fmla="*/ 40 w 40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"/>
                  <a:gd name="T13" fmla="*/ 0 h 48"/>
                  <a:gd name="T14" fmla="*/ 40 w 40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" h="48">
                    <a:moveTo>
                      <a:pt x="40" y="48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4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66" name="Line 71"/>
              <p:cNvSpPr>
                <a:spLocks noChangeAspect="1" noChangeShapeType="1"/>
              </p:cNvSpPr>
              <p:nvPr/>
            </p:nvSpPr>
            <p:spPr bwMode="auto">
              <a:xfrm flipH="1">
                <a:off x="7340" y="202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67" name="Freeform 72"/>
              <p:cNvSpPr>
                <a:spLocks noChangeAspect="1"/>
              </p:cNvSpPr>
              <p:nvPr/>
            </p:nvSpPr>
            <p:spPr bwMode="auto">
              <a:xfrm>
                <a:off x="7322" y="2022"/>
                <a:ext cx="42" cy="42"/>
              </a:xfrm>
              <a:custGeom>
                <a:avLst/>
                <a:gdLst>
                  <a:gd name="T0" fmla="*/ 144 w 144"/>
                  <a:gd name="T1" fmla="*/ 91 h 147"/>
                  <a:gd name="T2" fmla="*/ 103 w 144"/>
                  <a:gd name="T3" fmla="*/ 46 h 147"/>
                  <a:gd name="T4" fmla="*/ 63 w 144"/>
                  <a:gd name="T5" fmla="*/ 0 h 147"/>
                  <a:gd name="T6" fmla="*/ 0 w 144"/>
                  <a:gd name="T7" fmla="*/ 56 h 147"/>
                  <a:gd name="T8" fmla="*/ 41 w 144"/>
                  <a:gd name="T9" fmla="*/ 102 h 147"/>
                  <a:gd name="T10" fmla="*/ 82 w 144"/>
                  <a:gd name="T11" fmla="*/ 147 h 147"/>
                  <a:gd name="T12" fmla="*/ 144 w 144"/>
                  <a:gd name="T13" fmla="*/ 91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7"/>
                  <a:gd name="T23" fmla="*/ 144 w 144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7">
                    <a:moveTo>
                      <a:pt x="144" y="91"/>
                    </a:moveTo>
                    <a:lnTo>
                      <a:pt x="103" y="46"/>
                    </a:lnTo>
                    <a:lnTo>
                      <a:pt x="63" y="0"/>
                    </a:lnTo>
                    <a:lnTo>
                      <a:pt x="0" y="56"/>
                    </a:lnTo>
                    <a:lnTo>
                      <a:pt x="41" y="102"/>
                    </a:lnTo>
                    <a:lnTo>
                      <a:pt x="82" y="147"/>
                    </a:lnTo>
                    <a:lnTo>
                      <a:pt x="144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68" name="Freeform 73"/>
              <p:cNvSpPr>
                <a:spLocks noChangeAspect="1"/>
              </p:cNvSpPr>
              <p:nvPr/>
            </p:nvSpPr>
            <p:spPr bwMode="auto">
              <a:xfrm>
                <a:off x="7322" y="2022"/>
                <a:ext cx="42" cy="42"/>
              </a:xfrm>
              <a:custGeom>
                <a:avLst/>
                <a:gdLst>
                  <a:gd name="T0" fmla="*/ 144 w 144"/>
                  <a:gd name="T1" fmla="*/ 91 h 147"/>
                  <a:gd name="T2" fmla="*/ 103 w 144"/>
                  <a:gd name="T3" fmla="*/ 46 h 147"/>
                  <a:gd name="T4" fmla="*/ 63 w 144"/>
                  <a:gd name="T5" fmla="*/ 0 h 147"/>
                  <a:gd name="T6" fmla="*/ 0 w 144"/>
                  <a:gd name="T7" fmla="*/ 56 h 147"/>
                  <a:gd name="T8" fmla="*/ 41 w 144"/>
                  <a:gd name="T9" fmla="*/ 102 h 147"/>
                  <a:gd name="T10" fmla="*/ 82 w 144"/>
                  <a:gd name="T11" fmla="*/ 147 h 147"/>
                  <a:gd name="T12" fmla="*/ 144 w 144"/>
                  <a:gd name="T13" fmla="*/ 91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7"/>
                  <a:gd name="T23" fmla="*/ 144 w 144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7">
                    <a:moveTo>
                      <a:pt x="144" y="91"/>
                    </a:moveTo>
                    <a:lnTo>
                      <a:pt x="103" y="46"/>
                    </a:lnTo>
                    <a:lnTo>
                      <a:pt x="63" y="0"/>
                    </a:lnTo>
                    <a:lnTo>
                      <a:pt x="0" y="56"/>
                    </a:lnTo>
                    <a:lnTo>
                      <a:pt x="41" y="102"/>
                    </a:lnTo>
                    <a:lnTo>
                      <a:pt x="82" y="147"/>
                    </a:lnTo>
                    <a:lnTo>
                      <a:pt x="144" y="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69" name="Freeform 74"/>
              <p:cNvSpPr>
                <a:spLocks noChangeAspect="1"/>
              </p:cNvSpPr>
              <p:nvPr/>
            </p:nvSpPr>
            <p:spPr bwMode="auto">
              <a:xfrm>
                <a:off x="7322" y="2038"/>
                <a:ext cx="12" cy="12"/>
              </a:xfrm>
              <a:custGeom>
                <a:avLst/>
                <a:gdLst>
                  <a:gd name="T0" fmla="*/ 43 w 43"/>
                  <a:gd name="T1" fmla="*/ 46 h 46"/>
                  <a:gd name="T2" fmla="*/ 2 w 43"/>
                  <a:gd name="T3" fmla="*/ 0 h 46"/>
                  <a:gd name="T4" fmla="*/ 0 w 43"/>
                  <a:gd name="T5" fmla="*/ 2 h 46"/>
                  <a:gd name="T6" fmla="*/ 43 w 43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43" y="46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4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70" name="Line 75"/>
              <p:cNvSpPr>
                <a:spLocks noChangeAspect="1" noChangeShapeType="1"/>
              </p:cNvSpPr>
              <p:nvPr/>
            </p:nvSpPr>
            <p:spPr bwMode="auto">
              <a:xfrm flipH="1">
                <a:off x="7322" y="203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71" name="Freeform 76"/>
              <p:cNvSpPr>
                <a:spLocks noChangeAspect="1"/>
              </p:cNvSpPr>
              <p:nvPr/>
            </p:nvSpPr>
            <p:spPr bwMode="auto">
              <a:xfrm>
                <a:off x="7304" y="2038"/>
                <a:ext cx="42" cy="42"/>
              </a:xfrm>
              <a:custGeom>
                <a:avLst/>
                <a:gdLst>
                  <a:gd name="T0" fmla="*/ 146 w 146"/>
                  <a:gd name="T1" fmla="*/ 87 h 147"/>
                  <a:gd name="T2" fmla="*/ 103 w 146"/>
                  <a:gd name="T3" fmla="*/ 44 h 147"/>
                  <a:gd name="T4" fmla="*/ 60 w 146"/>
                  <a:gd name="T5" fmla="*/ 0 h 147"/>
                  <a:gd name="T6" fmla="*/ 0 w 146"/>
                  <a:gd name="T7" fmla="*/ 61 h 147"/>
                  <a:gd name="T8" fmla="*/ 43 w 146"/>
                  <a:gd name="T9" fmla="*/ 104 h 147"/>
                  <a:gd name="T10" fmla="*/ 86 w 146"/>
                  <a:gd name="T11" fmla="*/ 147 h 147"/>
                  <a:gd name="T12" fmla="*/ 146 w 146"/>
                  <a:gd name="T13" fmla="*/ 8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146" y="87"/>
                    </a:moveTo>
                    <a:lnTo>
                      <a:pt x="103" y="44"/>
                    </a:lnTo>
                    <a:lnTo>
                      <a:pt x="60" y="0"/>
                    </a:lnTo>
                    <a:lnTo>
                      <a:pt x="0" y="61"/>
                    </a:lnTo>
                    <a:lnTo>
                      <a:pt x="43" y="104"/>
                    </a:lnTo>
                    <a:lnTo>
                      <a:pt x="86" y="147"/>
                    </a:lnTo>
                    <a:lnTo>
                      <a:pt x="146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72" name="Freeform 77"/>
              <p:cNvSpPr>
                <a:spLocks noChangeAspect="1"/>
              </p:cNvSpPr>
              <p:nvPr/>
            </p:nvSpPr>
            <p:spPr bwMode="auto">
              <a:xfrm>
                <a:off x="7304" y="2038"/>
                <a:ext cx="42" cy="42"/>
              </a:xfrm>
              <a:custGeom>
                <a:avLst/>
                <a:gdLst>
                  <a:gd name="T0" fmla="*/ 146 w 146"/>
                  <a:gd name="T1" fmla="*/ 87 h 147"/>
                  <a:gd name="T2" fmla="*/ 103 w 146"/>
                  <a:gd name="T3" fmla="*/ 44 h 147"/>
                  <a:gd name="T4" fmla="*/ 60 w 146"/>
                  <a:gd name="T5" fmla="*/ 0 h 147"/>
                  <a:gd name="T6" fmla="*/ 0 w 146"/>
                  <a:gd name="T7" fmla="*/ 61 h 147"/>
                  <a:gd name="T8" fmla="*/ 43 w 146"/>
                  <a:gd name="T9" fmla="*/ 104 h 147"/>
                  <a:gd name="T10" fmla="*/ 86 w 146"/>
                  <a:gd name="T11" fmla="*/ 147 h 147"/>
                  <a:gd name="T12" fmla="*/ 146 w 146"/>
                  <a:gd name="T13" fmla="*/ 8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146" y="87"/>
                    </a:moveTo>
                    <a:lnTo>
                      <a:pt x="103" y="44"/>
                    </a:lnTo>
                    <a:lnTo>
                      <a:pt x="60" y="0"/>
                    </a:lnTo>
                    <a:lnTo>
                      <a:pt x="0" y="61"/>
                    </a:lnTo>
                    <a:lnTo>
                      <a:pt x="43" y="104"/>
                    </a:lnTo>
                    <a:lnTo>
                      <a:pt x="86" y="147"/>
                    </a:lnTo>
                    <a:lnTo>
                      <a:pt x="146" y="8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73" name="Freeform 78"/>
              <p:cNvSpPr>
                <a:spLocks noChangeAspect="1"/>
              </p:cNvSpPr>
              <p:nvPr/>
            </p:nvSpPr>
            <p:spPr bwMode="auto">
              <a:xfrm>
                <a:off x="7304" y="2056"/>
                <a:ext cx="14" cy="12"/>
              </a:xfrm>
              <a:custGeom>
                <a:avLst/>
                <a:gdLst>
                  <a:gd name="T0" fmla="*/ 46 w 46"/>
                  <a:gd name="T1" fmla="*/ 43 h 43"/>
                  <a:gd name="T2" fmla="*/ 3 w 46"/>
                  <a:gd name="T3" fmla="*/ 0 h 43"/>
                  <a:gd name="T4" fmla="*/ 0 w 46"/>
                  <a:gd name="T5" fmla="*/ 2 h 43"/>
                  <a:gd name="T6" fmla="*/ 46 w 46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43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46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74" name="Line 79"/>
              <p:cNvSpPr>
                <a:spLocks noChangeAspect="1" noChangeShapeType="1"/>
              </p:cNvSpPr>
              <p:nvPr/>
            </p:nvSpPr>
            <p:spPr bwMode="auto">
              <a:xfrm flipH="1">
                <a:off x="7304" y="205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75" name="Freeform 80"/>
              <p:cNvSpPr>
                <a:spLocks noChangeAspect="1"/>
              </p:cNvSpPr>
              <p:nvPr/>
            </p:nvSpPr>
            <p:spPr bwMode="auto">
              <a:xfrm>
                <a:off x="7288" y="2056"/>
                <a:ext cx="42" cy="42"/>
              </a:xfrm>
              <a:custGeom>
                <a:avLst/>
                <a:gdLst>
                  <a:gd name="T0" fmla="*/ 148 w 148"/>
                  <a:gd name="T1" fmla="*/ 82 h 146"/>
                  <a:gd name="T2" fmla="*/ 103 w 148"/>
                  <a:gd name="T3" fmla="*/ 41 h 146"/>
                  <a:gd name="T4" fmla="*/ 57 w 148"/>
                  <a:gd name="T5" fmla="*/ 0 h 146"/>
                  <a:gd name="T6" fmla="*/ 0 w 148"/>
                  <a:gd name="T7" fmla="*/ 64 h 146"/>
                  <a:gd name="T8" fmla="*/ 46 w 148"/>
                  <a:gd name="T9" fmla="*/ 105 h 146"/>
                  <a:gd name="T10" fmla="*/ 91 w 148"/>
                  <a:gd name="T11" fmla="*/ 146 h 146"/>
                  <a:gd name="T12" fmla="*/ 148 w 148"/>
                  <a:gd name="T13" fmla="*/ 82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6"/>
                  <a:gd name="T23" fmla="*/ 148 w 148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6">
                    <a:moveTo>
                      <a:pt x="148" y="82"/>
                    </a:moveTo>
                    <a:lnTo>
                      <a:pt x="103" y="41"/>
                    </a:lnTo>
                    <a:lnTo>
                      <a:pt x="57" y="0"/>
                    </a:lnTo>
                    <a:lnTo>
                      <a:pt x="0" y="64"/>
                    </a:lnTo>
                    <a:lnTo>
                      <a:pt x="46" y="105"/>
                    </a:lnTo>
                    <a:lnTo>
                      <a:pt x="91" y="146"/>
                    </a:lnTo>
                    <a:lnTo>
                      <a:pt x="148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76" name="Freeform 81"/>
              <p:cNvSpPr>
                <a:spLocks noChangeAspect="1"/>
              </p:cNvSpPr>
              <p:nvPr/>
            </p:nvSpPr>
            <p:spPr bwMode="auto">
              <a:xfrm>
                <a:off x="7288" y="2056"/>
                <a:ext cx="42" cy="42"/>
              </a:xfrm>
              <a:custGeom>
                <a:avLst/>
                <a:gdLst>
                  <a:gd name="T0" fmla="*/ 148 w 148"/>
                  <a:gd name="T1" fmla="*/ 82 h 146"/>
                  <a:gd name="T2" fmla="*/ 103 w 148"/>
                  <a:gd name="T3" fmla="*/ 41 h 146"/>
                  <a:gd name="T4" fmla="*/ 57 w 148"/>
                  <a:gd name="T5" fmla="*/ 0 h 146"/>
                  <a:gd name="T6" fmla="*/ 0 w 148"/>
                  <a:gd name="T7" fmla="*/ 64 h 146"/>
                  <a:gd name="T8" fmla="*/ 46 w 148"/>
                  <a:gd name="T9" fmla="*/ 105 h 146"/>
                  <a:gd name="T10" fmla="*/ 91 w 148"/>
                  <a:gd name="T11" fmla="*/ 146 h 146"/>
                  <a:gd name="T12" fmla="*/ 148 w 148"/>
                  <a:gd name="T13" fmla="*/ 82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6"/>
                  <a:gd name="T23" fmla="*/ 148 w 148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6">
                    <a:moveTo>
                      <a:pt x="148" y="82"/>
                    </a:moveTo>
                    <a:lnTo>
                      <a:pt x="103" y="41"/>
                    </a:lnTo>
                    <a:lnTo>
                      <a:pt x="57" y="0"/>
                    </a:lnTo>
                    <a:lnTo>
                      <a:pt x="0" y="64"/>
                    </a:lnTo>
                    <a:lnTo>
                      <a:pt x="46" y="105"/>
                    </a:lnTo>
                    <a:lnTo>
                      <a:pt x="91" y="146"/>
                    </a:lnTo>
                    <a:lnTo>
                      <a:pt x="148" y="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77" name="Freeform 82"/>
              <p:cNvSpPr>
                <a:spLocks noChangeAspect="1"/>
              </p:cNvSpPr>
              <p:nvPr/>
            </p:nvSpPr>
            <p:spPr bwMode="auto">
              <a:xfrm>
                <a:off x="7288" y="2074"/>
                <a:ext cx="12" cy="12"/>
              </a:xfrm>
              <a:custGeom>
                <a:avLst/>
                <a:gdLst>
                  <a:gd name="T0" fmla="*/ 48 w 48"/>
                  <a:gd name="T1" fmla="*/ 41 h 41"/>
                  <a:gd name="T2" fmla="*/ 2 w 48"/>
                  <a:gd name="T3" fmla="*/ 0 h 41"/>
                  <a:gd name="T4" fmla="*/ 0 w 48"/>
                  <a:gd name="T5" fmla="*/ 3 h 41"/>
                  <a:gd name="T6" fmla="*/ 48 w 48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41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8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78" name="Line 83"/>
              <p:cNvSpPr>
                <a:spLocks noChangeAspect="1" noChangeShapeType="1"/>
              </p:cNvSpPr>
              <p:nvPr/>
            </p:nvSpPr>
            <p:spPr bwMode="auto">
              <a:xfrm flipH="1">
                <a:off x="7288" y="207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79" name="Freeform 84"/>
              <p:cNvSpPr>
                <a:spLocks noChangeAspect="1"/>
              </p:cNvSpPr>
              <p:nvPr/>
            </p:nvSpPr>
            <p:spPr bwMode="auto">
              <a:xfrm>
                <a:off x="7272" y="2076"/>
                <a:ext cx="42" cy="40"/>
              </a:xfrm>
              <a:custGeom>
                <a:avLst/>
                <a:gdLst>
                  <a:gd name="T0" fmla="*/ 149 w 149"/>
                  <a:gd name="T1" fmla="*/ 75 h 144"/>
                  <a:gd name="T2" fmla="*/ 101 w 149"/>
                  <a:gd name="T3" fmla="*/ 38 h 144"/>
                  <a:gd name="T4" fmla="*/ 53 w 149"/>
                  <a:gd name="T5" fmla="*/ 0 h 144"/>
                  <a:gd name="T6" fmla="*/ 0 w 149"/>
                  <a:gd name="T7" fmla="*/ 68 h 144"/>
                  <a:gd name="T8" fmla="*/ 47 w 149"/>
                  <a:gd name="T9" fmla="*/ 106 h 144"/>
                  <a:gd name="T10" fmla="*/ 95 w 149"/>
                  <a:gd name="T11" fmla="*/ 144 h 144"/>
                  <a:gd name="T12" fmla="*/ 149 w 149"/>
                  <a:gd name="T13" fmla="*/ 75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4"/>
                  <a:gd name="T23" fmla="*/ 149 w 149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4">
                    <a:moveTo>
                      <a:pt x="149" y="75"/>
                    </a:moveTo>
                    <a:lnTo>
                      <a:pt x="101" y="38"/>
                    </a:lnTo>
                    <a:lnTo>
                      <a:pt x="53" y="0"/>
                    </a:lnTo>
                    <a:lnTo>
                      <a:pt x="0" y="68"/>
                    </a:lnTo>
                    <a:lnTo>
                      <a:pt x="47" y="106"/>
                    </a:lnTo>
                    <a:lnTo>
                      <a:pt x="95" y="144"/>
                    </a:lnTo>
                    <a:lnTo>
                      <a:pt x="149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80" name="Freeform 85"/>
              <p:cNvSpPr>
                <a:spLocks noChangeAspect="1"/>
              </p:cNvSpPr>
              <p:nvPr/>
            </p:nvSpPr>
            <p:spPr bwMode="auto">
              <a:xfrm>
                <a:off x="7272" y="2076"/>
                <a:ext cx="42" cy="40"/>
              </a:xfrm>
              <a:custGeom>
                <a:avLst/>
                <a:gdLst>
                  <a:gd name="T0" fmla="*/ 149 w 149"/>
                  <a:gd name="T1" fmla="*/ 75 h 144"/>
                  <a:gd name="T2" fmla="*/ 101 w 149"/>
                  <a:gd name="T3" fmla="*/ 38 h 144"/>
                  <a:gd name="T4" fmla="*/ 53 w 149"/>
                  <a:gd name="T5" fmla="*/ 0 h 144"/>
                  <a:gd name="T6" fmla="*/ 0 w 149"/>
                  <a:gd name="T7" fmla="*/ 68 h 144"/>
                  <a:gd name="T8" fmla="*/ 47 w 149"/>
                  <a:gd name="T9" fmla="*/ 106 h 144"/>
                  <a:gd name="T10" fmla="*/ 95 w 149"/>
                  <a:gd name="T11" fmla="*/ 144 h 144"/>
                  <a:gd name="T12" fmla="*/ 149 w 149"/>
                  <a:gd name="T13" fmla="*/ 75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4"/>
                  <a:gd name="T23" fmla="*/ 149 w 149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4">
                    <a:moveTo>
                      <a:pt x="149" y="75"/>
                    </a:moveTo>
                    <a:lnTo>
                      <a:pt x="101" y="38"/>
                    </a:lnTo>
                    <a:lnTo>
                      <a:pt x="53" y="0"/>
                    </a:lnTo>
                    <a:lnTo>
                      <a:pt x="0" y="68"/>
                    </a:lnTo>
                    <a:lnTo>
                      <a:pt x="47" y="106"/>
                    </a:lnTo>
                    <a:lnTo>
                      <a:pt x="95" y="144"/>
                    </a:lnTo>
                    <a:lnTo>
                      <a:pt x="149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81" name="Freeform 86"/>
              <p:cNvSpPr>
                <a:spLocks noChangeAspect="1"/>
              </p:cNvSpPr>
              <p:nvPr/>
            </p:nvSpPr>
            <p:spPr bwMode="auto">
              <a:xfrm>
                <a:off x="7272" y="2094"/>
                <a:ext cx="14" cy="12"/>
              </a:xfrm>
              <a:custGeom>
                <a:avLst/>
                <a:gdLst>
                  <a:gd name="T0" fmla="*/ 48 w 48"/>
                  <a:gd name="T1" fmla="*/ 38 h 38"/>
                  <a:gd name="T2" fmla="*/ 1 w 48"/>
                  <a:gd name="T3" fmla="*/ 0 h 38"/>
                  <a:gd name="T4" fmla="*/ 0 w 48"/>
                  <a:gd name="T5" fmla="*/ 2 h 38"/>
                  <a:gd name="T6" fmla="*/ 48 w 48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38"/>
                  <a:gd name="T14" fmla="*/ 48 w 48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38">
                    <a:moveTo>
                      <a:pt x="48" y="38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48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82" name="Line 87"/>
              <p:cNvSpPr>
                <a:spLocks noChangeAspect="1" noChangeShapeType="1"/>
              </p:cNvSpPr>
              <p:nvPr/>
            </p:nvSpPr>
            <p:spPr bwMode="auto">
              <a:xfrm flipH="1">
                <a:off x="7272" y="209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83" name="Freeform 88"/>
              <p:cNvSpPr>
                <a:spLocks noChangeAspect="1"/>
              </p:cNvSpPr>
              <p:nvPr/>
            </p:nvSpPr>
            <p:spPr bwMode="auto">
              <a:xfrm>
                <a:off x="7256" y="2096"/>
                <a:ext cx="44" cy="40"/>
              </a:xfrm>
              <a:custGeom>
                <a:avLst/>
                <a:gdLst>
                  <a:gd name="T0" fmla="*/ 150 w 150"/>
                  <a:gd name="T1" fmla="*/ 72 h 143"/>
                  <a:gd name="T2" fmla="*/ 101 w 150"/>
                  <a:gd name="T3" fmla="*/ 36 h 143"/>
                  <a:gd name="T4" fmla="*/ 53 w 150"/>
                  <a:gd name="T5" fmla="*/ 0 h 143"/>
                  <a:gd name="T6" fmla="*/ 0 w 150"/>
                  <a:gd name="T7" fmla="*/ 70 h 143"/>
                  <a:gd name="T8" fmla="*/ 49 w 150"/>
                  <a:gd name="T9" fmla="*/ 107 h 143"/>
                  <a:gd name="T10" fmla="*/ 98 w 150"/>
                  <a:gd name="T11" fmla="*/ 143 h 143"/>
                  <a:gd name="T12" fmla="*/ 150 w 150"/>
                  <a:gd name="T13" fmla="*/ 72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3"/>
                  <a:gd name="T23" fmla="*/ 150 w 150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3">
                    <a:moveTo>
                      <a:pt x="150" y="72"/>
                    </a:moveTo>
                    <a:lnTo>
                      <a:pt x="101" y="36"/>
                    </a:lnTo>
                    <a:lnTo>
                      <a:pt x="53" y="0"/>
                    </a:lnTo>
                    <a:lnTo>
                      <a:pt x="0" y="70"/>
                    </a:lnTo>
                    <a:lnTo>
                      <a:pt x="49" y="107"/>
                    </a:lnTo>
                    <a:lnTo>
                      <a:pt x="98" y="143"/>
                    </a:lnTo>
                    <a:lnTo>
                      <a:pt x="150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84" name="Freeform 89"/>
              <p:cNvSpPr>
                <a:spLocks noChangeAspect="1"/>
              </p:cNvSpPr>
              <p:nvPr/>
            </p:nvSpPr>
            <p:spPr bwMode="auto">
              <a:xfrm>
                <a:off x="7256" y="2096"/>
                <a:ext cx="44" cy="40"/>
              </a:xfrm>
              <a:custGeom>
                <a:avLst/>
                <a:gdLst>
                  <a:gd name="T0" fmla="*/ 150 w 150"/>
                  <a:gd name="T1" fmla="*/ 72 h 143"/>
                  <a:gd name="T2" fmla="*/ 101 w 150"/>
                  <a:gd name="T3" fmla="*/ 36 h 143"/>
                  <a:gd name="T4" fmla="*/ 53 w 150"/>
                  <a:gd name="T5" fmla="*/ 0 h 143"/>
                  <a:gd name="T6" fmla="*/ 0 w 150"/>
                  <a:gd name="T7" fmla="*/ 70 h 143"/>
                  <a:gd name="T8" fmla="*/ 49 w 150"/>
                  <a:gd name="T9" fmla="*/ 107 h 143"/>
                  <a:gd name="T10" fmla="*/ 98 w 150"/>
                  <a:gd name="T11" fmla="*/ 143 h 143"/>
                  <a:gd name="T12" fmla="*/ 150 w 150"/>
                  <a:gd name="T13" fmla="*/ 72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3"/>
                  <a:gd name="T23" fmla="*/ 150 w 150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3">
                    <a:moveTo>
                      <a:pt x="150" y="72"/>
                    </a:moveTo>
                    <a:lnTo>
                      <a:pt x="101" y="36"/>
                    </a:lnTo>
                    <a:lnTo>
                      <a:pt x="53" y="0"/>
                    </a:lnTo>
                    <a:lnTo>
                      <a:pt x="0" y="70"/>
                    </a:lnTo>
                    <a:lnTo>
                      <a:pt x="49" y="107"/>
                    </a:lnTo>
                    <a:lnTo>
                      <a:pt x="98" y="143"/>
                    </a:lnTo>
                    <a:lnTo>
                      <a:pt x="150" y="7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85" name="Freeform 90"/>
              <p:cNvSpPr>
                <a:spLocks noChangeAspect="1"/>
              </p:cNvSpPr>
              <p:nvPr/>
            </p:nvSpPr>
            <p:spPr bwMode="auto">
              <a:xfrm>
                <a:off x="7256" y="2116"/>
                <a:ext cx="14" cy="10"/>
              </a:xfrm>
              <a:custGeom>
                <a:avLst/>
                <a:gdLst>
                  <a:gd name="T0" fmla="*/ 51 w 51"/>
                  <a:gd name="T1" fmla="*/ 37 h 37"/>
                  <a:gd name="T2" fmla="*/ 2 w 51"/>
                  <a:gd name="T3" fmla="*/ 0 h 37"/>
                  <a:gd name="T4" fmla="*/ 0 w 51"/>
                  <a:gd name="T5" fmla="*/ 2 h 37"/>
                  <a:gd name="T6" fmla="*/ 51 w 51"/>
                  <a:gd name="T7" fmla="*/ 37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51" y="37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51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86" name="Line 91"/>
              <p:cNvSpPr>
                <a:spLocks noChangeAspect="1" noChangeShapeType="1"/>
              </p:cNvSpPr>
              <p:nvPr/>
            </p:nvSpPr>
            <p:spPr bwMode="auto">
              <a:xfrm flipH="1">
                <a:off x="7256" y="211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87" name="Freeform 92"/>
              <p:cNvSpPr>
                <a:spLocks noChangeAspect="1"/>
              </p:cNvSpPr>
              <p:nvPr/>
            </p:nvSpPr>
            <p:spPr bwMode="auto">
              <a:xfrm>
                <a:off x="7242" y="2116"/>
                <a:ext cx="44" cy="40"/>
              </a:xfrm>
              <a:custGeom>
                <a:avLst/>
                <a:gdLst>
                  <a:gd name="T0" fmla="*/ 151 w 151"/>
                  <a:gd name="T1" fmla="*/ 69 h 143"/>
                  <a:gd name="T2" fmla="*/ 100 w 151"/>
                  <a:gd name="T3" fmla="*/ 35 h 143"/>
                  <a:gd name="T4" fmla="*/ 49 w 151"/>
                  <a:gd name="T5" fmla="*/ 0 h 143"/>
                  <a:gd name="T6" fmla="*/ 0 w 151"/>
                  <a:gd name="T7" fmla="*/ 74 h 143"/>
                  <a:gd name="T8" fmla="*/ 51 w 151"/>
                  <a:gd name="T9" fmla="*/ 109 h 143"/>
                  <a:gd name="T10" fmla="*/ 102 w 151"/>
                  <a:gd name="T11" fmla="*/ 143 h 143"/>
                  <a:gd name="T12" fmla="*/ 151 w 151"/>
                  <a:gd name="T13" fmla="*/ 69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43"/>
                  <a:gd name="T23" fmla="*/ 151 w 151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43">
                    <a:moveTo>
                      <a:pt x="151" y="69"/>
                    </a:moveTo>
                    <a:lnTo>
                      <a:pt x="100" y="35"/>
                    </a:lnTo>
                    <a:lnTo>
                      <a:pt x="49" y="0"/>
                    </a:lnTo>
                    <a:lnTo>
                      <a:pt x="0" y="74"/>
                    </a:lnTo>
                    <a:lnTo>
                      <a:pt x="51" y="109"/>
                    </a:lnTo>
                    <a:lnTo>
                      <a:pt x="102" y="143"/>
                    </a:lnTo>
                    <a:lnTo>
                      <a:pt x="151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88" name="Freeform 93"/>
              <p:cNvSpPr>
                <a:spLocks noChangeAspect="1"/>
              </p:cNvSpPr>
              <p:nvPr/>
            </p:nvSpPr>
            <p:spPr bwMode="auto">
              <a:xfrm>
                <a:off x="7242" y="2116"/>
                <a:ext cx="44" cy="40"/>
              </a:xfrm>
              <a:custGeom>
                <a:avLst/>
                <a:gdLst>
                  <a:gd name="T0" fmla="*/ 151 w 151"/>
                  <a:gd name="T1" fmla="*/ 69 h 143"/>
                  <a:gd name="T2" fmla="*/ 100 w 151"/>
                  <a:gd name="T3" fmla="*/ 35 h 143"/>
                  <a:gd name="T4" fmla="*/ 49 w 151"/>
                  <a:gd name="T5" fmla="*/ 0 h 143"/>
                  <a:gd name="T6" fmla="*/ 0 w 151"/>
                  <a:gd name="T7" fmla="*/ 74 h 143"/>
                  <a:gd name="T8" fmla="*/ 51 w 151"/>
                  <a:gd name="T9" fmla="*/ 109 h 143"/>
                  <a:gd name="T10" fmla="*/ 102 w 151"/>
                  <a:gd name="T11" fmla="*/ 143 h 143"/>
                  <a:gd name="T12" fmla="*/ 151 w 151"/>
                  <a:gd name="T13" fmla="*/ 69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43"/>
                  <a:gd name="T23" fmla="*/ 151 w 151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43">
                    <a:moveTo>
                      <a:pt x="151" y="69"/>
                    </a:moveTo>
                    <a:lnTo>
                      <a:pt x="100" y="35"/>
                    </a:lnTo>
                    <a:lnTo>
                      <a:pt x="49" y="0"/>
                    </a:lnTo>
                    <a:lnTo>
                      <a:pt x="0" y="74"/>
                    </a:lnTo>
                    <a:lnTo>
                      <a:pt x="51" y="109"/>
                    </a:lnTo>
                    <a:lnTo>
                      <a:pt x="102" y="143"/>
                    </a:lnTo>
                    <a:lnTo>
                      <a:pt x="151" y="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89" name="Freeform 94"/>
              <p:cNvSpPr>
                <a:spLocks noChangeAspect="1"/>
              </p:cNvSpPr>
              <p:nvPr/>
            </p:nvSpPr>
            <p:spPr bwMode="auto">
              <a:xfrm>
                <a:off x="7242" y="2136"/>
                <a:ext cx="14" cy="10"/>
              </a:xfrm>
              <a:custGeom>
                <a:avLst/>
                <a:gdLst>
                  <a:gd name="T0" fmla="*/ 52 w 52"/>
                  <a:gd name="T1" fmla="*/ 35 h 35"/>
                  <a:gd name="T2" fmla="*/ 1 w 52"/>
                  <a:gd name="T3" fmla="*/ 0 h 35"/>
                  <a:gd name="T4" fmla="*/ 0 w 52"/>
                  <a:gd name="T5" fmla="*/ 5 h 35"/>
                  <a:gd name="T6" fmla="*/ 52 w 52"/>
                  <a:gd name="T7" fmla="*/ 35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5"/>
                  <a:gd name="T14" fmla="*/ 52 w 52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5">
                    <a:moveTo>
                      <a:pt x="52" y="35"/>
                    </a:moveTo>
                    <a:lnTo>
                      <a:pt x="1" y="0"/>
                    </a:lnTo>
                    <a:lnTo>
                      <a:pt x="0" y="5"/>
                    </a:lnTo>
                    <a:lnTo>
                      <a:pt x="52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90" name="Line 95"/>
              <p:cNvSpPr>
                <a:spLocks noChangeAspect="1" noChangeShapeType="1"/>
              </p:cNvSpPr>
              <p:nvPr/>
            </p:nvSpPr>
            <p:spPr bwMode="auto">
              <a:xfrm flipH="1">
                <a:off x="7242" y="213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91" name="Freeform 96"/>
              <p:cNvSpPr>
                <a:spLocks noChangeAspect="1"/>
              </p:cNvSpPr>
              <p:nvPr/>
            </p:nvSpPr>
            <p:spPr bwMode="auto">
              <a:xfrm>
                <a:off x="7216" y="2138"/>
                <a:ext cx="56" cy="62"/>
              </a:xfrm>
              <a:custGeom>
                <a:avLst/>
                <a:gdLst>
                  <a:gd name="T0" fmla="*/ 194 w 194"/>
                  <a:gd name="T1" fmla="*/ 59 h 215"/>
                  <a:gd name="T2" fmla="*/ 141 w 194"/>
                  <a:gd name="T3" fmla="*/ 30 h 215"/>
                  <a:gd name="T4" fmla="*/ 89 w 194"/>
                  <a:gd name="T5" fmla="*/ 0 h 215"/>
                  <a:gd name="T6" fmla="*/ 0 w 194"/>
                  <a:gd name="T7" fmla="*/ 156 h 215"/>
                  <a:gd name="T8" fmla="*/ 53 w 194"/>
                  <a:gd name="T9" fmla="*/ 186 h 215"/>
                  <a:gd name="T10" fmla="*/ 105 w 194"/>
                  <a:gd name="T11" fmla="*/ 215 h 215"/>
                  <a:gd name="T12" fmla="*/ 194 w 194"/>
                  <a:gd name="T13" fmla="*/ 59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5"/>
                  <a:gd name="T23" fmla="*/ 194 w 194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5">
                    <a:moveTo>
                      <a:pt x="194" y="59"/>
                    </a:moveTo>
                    <a:lnTo>
                      <a:pt x="141" y="30"/>
                    </a:lnTo>
                    <a:lnTo>
                      <a:pt x="89" y="0"/>
                    </a:lnTo>
                    <a:lnTo>
                      <a:pt x="0" y="156"/>
                    </a:lnTo>
                    <a:lnTo>
                      <a:pt x="53" y="186"/>
                    </a:lnTo>
                    <a:lnTo>
                      <a:pt x="105" y="215"/>
                    </a:lnTo>
                    <a:lnTo>
                      <a:pt x="194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92" name="Freeform 97"/>
              <p:cNvSpPr>
                <a:spLocks noChangeAspect="1"/>
              </p:cNvSpPr>
              <p:nvPr/>
            </p:nvSpPr>
            <p:spPr bwMode="auto">
              <a:xfrm>
                <a:off x="7216" y="2138"/>
                <a:ext cx="56" cy="62"/>
              </a:xfrm>
              <a:custGeom>
                <a:avLst/>
                <a:gdLst>
                  <a:gd name="T0" fmla="*/ 194 w 194"/>
                  <a:gd name="T1" fmla="*/ 59 h 215"/>
                  <a:gd name="T2" fmla="*/ 141 w 194"/>
                  <a:gd name="T3" fmla="*/ 30 h 215"/>
                  <a:gd name="T4" fmla="*/ 89 w 194"/>
                  <a:gd name="T5" fmla="*/ 0 h 215"/>
                  <a:gd name="T6" fmla="*/ 0 w 194"/>
                  <a:gd name="T7" fmla="*/ 156 h 215"/>
                  <a:gd name="T8" fmla="*/ 53 w 194"/>
                  <a:gd name="T9" fmla="*/ 186 h 215"/>
                  <a:gd name="T10" fmla="*/ 105 w 194"/>
                  <a:gd name="T11" fmla="*/ 215 h 215"/>
                  <a:gd name="T12" fmla="*/ 194 w 194"/>
                  <a:gd name="T13" fmla="*/ 59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5"/>
                  <a:gd name="T23" fmla="*/ 194 w 194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5">
                    <a:moveTo>
                      <a:pt x="194" y="59"/>
                    </a:moveTo>
                    <a:lnTo>
                      <a:pt x="141" y="30"/>
                    </a:lnTo>
                    <a:lnTo>
                      <a:pt x="89" y="0"/>
                    </a:lnTo>
                    <a:lnTo>
                      <a:pt x="0" y="156"/>
                    </a:lnTo>
                    <a:lnTo>
                      <a:pt x="53" y="186"/>
                    </a:lnTo>
                    <a:lnTo>
                      <a:pt x="105" y="215"/>
                    </a:lnTo>
                    <a:lnTo>
                      <a:pt x="194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93" name="Freeform 98"/>
              <p:cNvSpPr>
                <a:spLocks noChangeAspect="1"/>
              </p:cNvSpPr>
              <p:nvPr/>
            </p:nvSpPr>
            <p:spPr bwMode="auto">
              <a:xfrm>
                <a:off x="7216" y="2182"/>
                <a:ext cx="16" cy="10"/>
              </a:xfrm>
              <a:custGeom>
                <a:avLst/>
                <a:gdLst>
                  <a:gd name="T0" fmla="*/ 55 w 55"/>
                  <a:gd name="T1" fmla="*/ 30 h 30"/>
                  <a:gd name="T2" fmla="*/ 2 w 55"/>
                  <a:gd name="T3" fmla="*/ 0 h 30"/>
                  <a:gd name="T4" fmla="*/ 0 w 55"/>
                  <a:gd name="T5" fmla="*/ 3 h 30"/>
                  <a:gd name="T6" fmla="*/ 55 w 55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0"/>
                  <a:gd name="T14" fmla="*/ 55 w 55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0">
                    <a:moveTo>
                      <a:pt x="55" y="3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5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94" name="Line 99"/>
              <p:cNvSpPr>
                <a:spLocks noChangeAspect="1" noChangeShapeType="1"/>
              </p:cNvSpPr>
              <p:nvPr/>
            </p:nvSpPr>
            <p:spPr bwMode="auto">
              <a:xfrm flipH="1">
                <a:off x="7216" y="218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95" name="Freeform 100"/>
              <p:cNvSpPr>
                <a:spLocks noChangeAspect="1"/>
              </p:cNvSpPr>
              <p:nvPr/>
            </p:nvSpPr>
            <p:spPr bwMode="auto">
              <a:xfrm>
                <a:off x="7194" y="2184"/>
                <a:ext cx="52" cy="62"/>
              </a:xfrm>
              <a:custGeom>
                <a:avLst/>
                <a:gdLst>
                  <a:gd name="T0" fmla="*/ 186 w 186"/>
                  <a:gd name="T1" fmla="*/ 53 h 219"/>
                  <a:gd name="T2" fmla="*/ 132 w 186"/>
                  <a:gd name="T3" fmla="*/ 27 h 219"/>
                  <a:gd name="T4" fmla="*/ 77 w 186"/>
                  <a:gd name="T5" fmla="*/ 0 h 219"/>
                  <a:gd name="T6" fmla="*/ 0 w 186"/>
                  <a:gd name="T7" fmla="*/ 167 h 219"/>
                  <a:gd name="T8" fmla="*/ 54 w 186"/>
                  <a:gd name="T9" fmla="*/ 193 h 219"/>
                  <a:gd name="T10" fmla="*/ 109 w 186"/>
                  <a:gd name="T11" fmla="*/ 219 h 219"/>
                  <a:gd name="T12" fmla="*/ 186 w 186"/>
                  <a:gd name="T13" fmla="*/ 53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6"/>
                  <a:gd name="T22" fmla="*/ 0 h 219"/>
                  <a:gd name="T23" fmla="*/ 186 w 18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6" h="219">
                    <a:moveTo>
                      <a:pt x="186" y="53"/>
                    </a:moveTo>
                    <a:lnTo>
                      <a:pt x="132" y="27"/>
                    </a:lnTo>
                    <a:lnTo>
                      <a:pt x="77" y="0"/>
                    </a:lnTo>
                    <a:lnTo>
                      <a:pt x="0" y="167"/>
                    </a:lnTo>
                    <a:lnTo>
                      <a:pt x="54" y="193"/>
                    </a:lnTo>
                    <a:lnTo>
                      <a:pt x="109" y="219"/>
                    </a:lnTo>
                    <a:lnTo>
                      <a:pt x="186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96" name="Freeform 101"/>
              <p:cNvSpPr>
                <a:spLocks noChangeAspect="1"/>
              </p:cNvSpPr>
              <p:nvPr/>
            </p:nvSpPr>
            <p:spPr bwMode="auto">
              <a:xfrm>
                <a:off x="7194" y="2184"/>
                <a:ext cx="52" cy="62"/>
              </a:xfrm>
              <a:custGeom>
                <a:avLst/>
                <a:gdLst>
                  <a:gd name="T0" fmla="*/ 186 w 186"/>
                  <a:gd name="T1" fmla="*/ 53 h 219"/>
                  <a:gd name="T2" fmla="*/ 132 w 186"/>
                  <a:gd name="T3" fmla="*/ 27 h 219"/>
                  <a:gd name="T4" fmla="*/ 77 w 186"/>
                  <a:gd name="T5" fmla="*/ 0 h 219"/>
                  <a:gd name="T6" fmla="*/ 0 w 186"/>
                  <a:gd name="T7" fmla="*/ 167 h 219"/>
                  <a:gd name="T8" fmla="*/ 54 w 186"/>
                  <a:gd name="T9" fmla="*/ 193 h 219"/>
                  <a:gd name="T10" fmla="*/ 109 w 186"/>
                  <a:gd name="T11" fmla="*/ 219 h 219"/>
                  <a:gd name="T12" fmla="*/ 186 w 186"/>
                  <a:gd name="T13" fmla="*/ 53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6"/>
                  <a:gd name="T22" fmla="*/ 0 h 219"/>
                  <a:gd name="T23" fmla="*/ 186 w 18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6" h="219">
                    <a:moveTo>
                      <a:pt x="186" y="53"/>
                    </a:moveTo>
                    <a:lnTo>
                      <a:pt x="132" y="27"/>
                    </a:lnTo>
                    <a:lnTo>
                      <a:pt x="77" y="0"/>
                    </a:lnTo>
                    <a:lnTo>
                      <a:pt x="0" y="167"/>
                    </a:lnTo>
                    <a:lnTo>
                      <a:pt x="54" y="193"/>
                    </a:lnTo>
                    <a:lnTo>
                      <a:pt x="109" y="219"/>
                    </a:lnTo>
                    <a:lnTo>
                      <a:pt x="186" y="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97" name="Freeform 102"/>
              <p:cNvSpPr>
                <a:spLocks noChangeAspect="1"/>
              </p:cNvSpPr>
              <p:nvPr/>
            </p:nvSpPr>
            <p:spPr bwMode="auto">
              <a:xfrm>
                <a:off x="7194" y="2232"/>
                <a:ext cx="16" cy="6"/>
              </a:xfrm>
              <a:custGeom>
                <a:avLst/>
                <a:gdLst>
                  <a:gd name="T0" fmla="*/ 56 w 56"/>
                  <a:gd name="T1" fmla="*/ 26 h 26"/>
                  <a:gd name="T2" fmla="*/ 2 w 56"/>
                  <a:gd name="T3" fmla="*/ 0 h 26"/>
                  <a:gd name="T4" fmla="*/ 0 w 56"/>
                  <a:gd name="T5" fmla="*/ 4 h 26"/>
                  <a:gd name="T6" fmla="*/ 56 w 56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6"/>
                  <a:gd name="T14" fmla="*/ 56 w 56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6">
                    <a:moveTo>
                      <a:pt x="56" y="26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56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98" name="Line 103"/>
              <p:cNvSpPr>
                <a:spLocks noChangeAspect="1" noChangeShapeType="1"/>
              </p:cNvSpPr>
              <p:nvPr/>
            </p:nvSpPr>
            <p:spPr bwMode="auto">
              <a:xfrm flipH="1">
                <a:off x="7194" y="223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99" name="Freeform 104"/>
              <p:cNvSpPr>
                <a:spLocks noChangeAspect="1"/>
              </p:cNvSpPr>
              <p:nvPr/>
            </p:nvSpPr>
            <p:spPr bwMode="auto">
              <a:xfrm>
                <a:off x="7174" y="2232"/>
                <a:ext cx="52" cy="64"/>
              </a:xfrm>
              <a:custGeom>
                <a:avLst/>
                <a:gdLst>
                  <a:gd name="T0" fmla="*/ 180 w 180"/>
                  <a:gd name="T1" fmla="*/ 43 h 220"/>
                  <a:gd name="T2" fmla="*/ 123 w 180"/>
                  <a:gd name="T3" fmla="*/ 22 h 220"/>
                  <a:gd name="T4" fmla="*/ 67 w 180"/>
                  <a:gd name="T5" fmla="*/ 0 h 220"/>
                  <a:gd name="T6" fmla="*/ 0 w 180"/>
                  <a:gd name="T7" fmla="*/ 177 h 220"/>
                  <a:gd name="T8" fmla="*/ 56 w 180"/>
                  <a:gd name="T9" fmla="*/ 198 h 220"/>
                  <a:gd name="T10" fmla="*/ 113 w 180"/>
                  <a:gd name="T11" fmla="*/ 220 h 220"/>
                  <a:gd name="T12" fmla="*/ 180 w 180"/>
                  <a:gd name="T13" fmla="*/ 43 h 2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220"/>
                  <a:gd name="T23" fmla="*/ 180 w 180"/>
                  <a:gd name="T24" fmla="*/ 220 h 2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220">
                    <a:moveTo>
                      <a:pt x="180" y="43"/>
                    </a:moveTo>
                    <a:lnTo>
                      <a:pt x="123" y="22"/>
                    </a:lnTo>
                    <a:lnTo>
                      <a:pt x="67" y="0"/>
                    </a:lnTo>
                    <a:lnTo>
                      <a:pt x="0" y="177"/>
                    </a:lnTo>
                    <a:lnTo>
                      <a:pt x="56" y="198"/>
                    </a:lnTo>
                    <a:lnTo>
                      <a:pt x="113" y="220"/>
                    </a:lnTo>
                    <a:lnTo>
                      <a:pt x="18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00" name="Freeform 105"/>
              <p:cNvSpPr>
                <a:spLocks noChangeAspect="1"/>
              </p:cNvSpPr>
              <p:nvPr/>
            </p:nvSpPr>
            <p:spPr bwMode="auto">
              <a:xfrm>
                <a:off x="7174" y="2232"/>
                <a:ext cx="52" cy="64"/>
              </a:xfrm>
              <a:custGeom>
                <a:avLst/>
                <a:gdLst>
                  <a:gd name="T0" fmla="*/ 180 w 180"/>
                  <a:gd name="T1" fmla="*/ 43 h 220"/>
                  <a:gd name="T2" fmla="*/ 123 w 180"/>
                  <a:gd name="T3" fmla="*/ 22 h 220"/>
                  <a:gd name="T4" fmla="*/ 67 w 180"/>
                  <a:gd name="T5" fmla="*/ 0 h 220"/>
                  <a:gd name="T6" fmla="*/ 0 w 180"/>
                  <a:gd name="T7" fmla="*/ 177 h 220"/>
                  <a:gd name="T8" fmla="*/ 56 w 180"/>
                  <a:gd name="T9" fmla="*/ 198 h 220"/>
                  <a:gd name="T10" fmla="*/ 113 w 180"/>
                  <a:gd name="T11" fmla="*/ 220 h 220"/>
                  <a:gd name="T12" fmla="*/ 180 w 180"/>
                  <a:gd name="T13" fmla="*/ 43 h 2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220"/>
                  <a:gd name="T23" fmla="*/ 180 w 180"/>
                  <a:gd name="T24" fmla="*/ 220 h 2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220">
                    <a:moveTo>
                      <a:pt x="180" y="43"/>
                    </a:moveTo>
                    <a:lnTo>
                      <a:pt x="123" y="22"/>
                    </a:lnTo>
                    <a:lnTo>
                      <a:pt x="67" y="0"/>
                    </a:lnTo>
                    <a:lnTo>
                      <a:pt x="0" y="177"/>
                    </a:lnTo>
                    <a:lnTo>
                      <a:pt x="56" y="198"/>
                    </a:lnTo>
                    <a:lnTo>
                      <a:pt x="113" y="220"/>
                    </a:lnTo>
                    <a:lnTo>
                      <a:pt x="180" y="4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01" name="Freeform 106"/>
              <p:cNvSpPr>
                <a:spLocks noChangeAspect="1"/>
              </p:cNvSpPr>
              <p:nvPr/>
            </p:nvSpPr>
            <p:spPr bwMode="auto">
              <a:xfrm>
                <a:off x="7174" y="2284"/>
                <a:ext cx="16" cy="6"/>
              </a:xfrm>
              <a:custGeom>
                <a:avLst/>
                <a:gdLst>
                  <a:gd name="T0" fmla="*/ 58 w 58"/>
                  <a:gd name="T1" fmla="*/ 21 h 21"/>
                  <a:gd name="T2" fmla="*/ 2 w 58"/>
                  <a:gd name="T3" fmla="*/ 0 h 21"/>
                  <a:gd name="T4" fmla="*/ 0 w 58"/>
                  <a:gd name="T5" fmla="*/ 4 h 21"/>
                  <a:gd name="T6" fmla="*/ 58 w 58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58" y="21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02" name="Line 107"/>
              <p:cNvSpPr>
                <a:spLocks noChangeAspect="1" noChangeShapeType="1"/>
              </p:cNvSpPr>
              <p:nvPr/>
            </p:nvSpPr>
            <p:spPr bwMode="auto">
              <a:xfrm flipH="1">
                <a:off x="7174" y="228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03" name="Freeform 108"/>
              <p:cNvSpPr>
                <a:spLocks noChangeAspect="1"/>
              </p:cNvSpPr>
              <p:nvPr/>
            </p:nvSpPr>
            <p:spPr bwMode="auto">
              <a:xfrm>
                <a:off x="7158" y="2284"/>
                <a:ext cx="48" cy="62"/>
              </a:xfrm>
              <a:custGeom>
                <a:avLst/>
                <a:gdLst>
                  <a:gd name="T0" fmla="*/ 170 w 170"/>
                  <a:gd name="T1" fmla="*/ 34 h 218"/>
                  <a:gd name="T2" fmla="*/ 112 w 170"/>
                  <a:gd name="T3" fmla="*/ 17 h 218"/>
                  <a:gd name="T4" fmla="*/ 54 w 170"/>
                  <a:gd name="T5" fmla="*/ 0 h 218"/>
                  <a:gd name="T6" fmla="*/ 0 w 170"/>
                  <a:gd name="T7" fmla="*/ 183 h 218"/>
                  <a:gd name="T8" fmla="*/ 58 w 170"/>
                  <a:gd name="T9" fmla="*/ 200 h 218"/>
                  <a:gd name="T10" fmla="*/ 116 w 170"/>
                  <a:gd name="T11" fmla="*/ 218 h 218"/>
                  <a:gd name="T12" fmla="*/ 170 w 170"/>
                  <a:gd name="T13" fmla="*/ 34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18"/>
                  <a:gd name="T23" fmla="*/ 170 w 17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18">
                    <a:moveTo>
                      <a:pt x="170" y="34"/>
                    </a:moveTo>
                    <a:lnTo>
                      <a:pt x="112" y="17"/>
                    </a:lnTo>
                    <a:lnTo>
                      <a:pt x="54" y="0"/>
                    </a:lnTo>
                    <a:lnTo>
                      <a:pt x="0" y="183"/>
                    </a:lnTo>
                    <a:lnTo>
                      <a:pt x="58" y="200"/>
                    </a:lnTo>
                    <a:lnTo>
                      <a:pt x="116" y="218"/>
                    </a:lnTo>
                    <a:lnTo>
                      <a:pt x="17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04" name="Freeform 109"/>
              <p:cNvSpPr>
                <a:spLocks noChangeAspect="1"/>
              </p:cNvSpPr>
              <p:nvPr/>
            </p:nvSpPr>
            <p:spPr bwMode="auto">
              <a:xfrm>
                <a:off x="7158" y="2284"/>
                <a:ext cx="48" cy="62"/>
              </a:xfrm>
              <a:custGeom>
                <a:avLst/>
                <a:gdLst>
                  <a:gd name="T0" fmla="*/ 170 w 170"/>
                  <a:gd name="T1" fmla="*/ 34 h 218"/>
                  <a:gd name="T2" fmla="*/ 112 w 170"/>
                  <a:gd name="T3" fmla="*/ 17 h 218"/>
                  <a:gd name="T4" fmla="*/ 54 w 170"/>
                  <a:gd name="T5" fmla="*/ 0 h 218"/>
                  <a:gd name="T6" fmla="*/ 0 w 170"/>
                  <a:gd name="T7" fmla="*/ 183 h 218"/>
                  <a:gd name="T8" fmla="*/ 58 w 170"/>
                  <a:gd name="T9" fmla="*/ 200 h 218"/>
                  <a:gd name="T10" fmla="*/ 116 w 170"/>
                  <a:gd name="T11" fmla="*/ 218 h 218"/>
                  <a:gd name="T12" fmla="*/ 170 w 170"/>
                  <a:gd name="T13" fmla="*/ 34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18"/>
                  <a:gd name="T23" fmla="*/ 170 w 17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18">
                    <a:moveTo>
                      <a:pt x="170" y="34"/>
                    </a:moveTo>
                    <a:lnTo>
                      <a:pt x="112" y="17"/>
                    </a:lnTo>
                    <a:lnTo>
                      <a:pt x="54" y="0"/>
                    </a:lnTo>
                    <a:lnTo>
                      <a:pt x="0" y="183"/>
                    </a:lnTo>
                    <a:lnTo>
                      <a:pt x="58" y="200"/>
                    </a:lnTo>
                    <a:lnTo>
                      <a:pt x="116" y="218"/>
                    </a:lnTo>
                    <a:lnTo>
                      <a:pt x="170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05" name="Freeform 110"/>
              <p:cNvSpPr>
                <a:spLocks noChangeAspect="1"/>
              </p:cNvSpPr>
              <p:nvPr/>
            </p:nvSpPr>
            <p:spPr bwMode="auto">
              <a:xfrm>
                <a:off x="7158" y="2336"/>
                <a:ext cx="16" cy="6"/>
              </a:xfrm>
              <a:custGeom>
                <a:avLst/>
                <a:gdLst>
                  <a:gd name="T0" fmla="*/ 59 w 59"/>
                  <a:gd name="T1" fmla="*/ 17 h 17"/>
                  <a:gd name="T2" fmla="*/ 1 w 59"/>
                  <a:gd name="T3" fmla="*/ 0 h 17"/>
                  <a:gd name="T4" fmla="*/ 0 w 59"/>
                  <a:gd name="T5" fmla="*/ 4 h 17"/>
                  <a:gd name="T6" fmla="*/ 59 w 59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59" y="17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9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06" name="Line 111"/>
              <p:cNvSpPr>
                <a:spLocks noChangeAspect="1" noChangeShapeType="1"/>
              </p:cNvSpPr>
              <p:nvPr/>
            </p:nvSpPr>
            <p:spPr bwMode="auto">
              <a:xfrm flipH="1">
                <a:off x="7158" y="233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07" name="Freeform 112"/>
              <p:cNvSpPr>
                <a:spLocks noChangeAspect="1"/>
              </p:cNvSpPr>
              <p:nvPr/>
            </p:nvSpPr>
            <p:spPr bwMode="auto">
              <a:xfrm>
                <a:off x="7146" y="2338"/>
                <a:ext cx="46" cy="62"/>
              </a:xfrm>
              <a:custGeom>
                <a:avLst/>
                <a:gdLst>
                  <a:gd name="T0" fmla="*/ 160 w 160"/>
                  <a:gd name="T1" fmla="*/ 27 h 216"/>
                  <a:gd name="T2" fmla="*/ 101 w 160"/>
                  <a:gd name="T3" fmla="*/ 13 h 216"/>
                  <a:gd name="T4" fmla="*/ 42 w 160"/>
                  <a:gd name="T5" fmla="*/ 0 h 216"/>
                  <a:gd name="T6" fmla="*/ 0 w 160"/>
                  <a:gd name="T7" fmla="*/ 189 h 216"/>
                  <a:gd name="T8" fmla="*/ 59 w 160"/>
                  <a:gd name="T9" fmla="*/ 202 h 216"/>
                  <a:gd name="T10" fmla="*/ 118 w 160"/>
                  <a:gd name="T11" fmla="*/ 216 h 216"/>
                  <a:gd name="T12" fmla="*/ 160 w 160"/>
                  <a:gd name="T13" fmla="*/ 27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6"/>
                  <a:gd name="T23" fmla="*/ 160 w 16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6">
                    <a:moveTo>
                      <a:pt x="160" y="27"/>
                    </a:moveTo>
                    <a:lnTo>
                      <a:pt x="101" y="13"/>
                    </a:lnTo>
                    <a:lnTo>
                      <a:pt x="42" y="0"/>
                    </a:lnTo>
                    <a:lnTo>
                      <a:pt x="0" y="189"/>
                    </a:lnTo>
                    <a:lnTo>
                      <a:pt x="59" y="202"/>
                    </a:lnTo>
                    <a:lnTo>
                      <a:pt x="118" y="216"/>
                    </a:lnTo>
                    <a:lnTo>
                      <a:pt x="16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08" name="Freeform 113"/>
              <p:cNvSpPr>
                <a:spLocks noChangeAspect="1"/>
              </p:cNvSpPr>
              <p:nvPr/>
            </p:nvSpPr>
            <p:spPr bwMode="auto">
              <a:xfrm>
                <a:off x="7146" y="2338"/>
                <a:ext cx="46" cy="62"/>
              </a:xfrm>
              <a:custGeom>
                <a:avLst/>
                <a:gdLst>
                  <a:gd name="T0" fmla="*/ 160 w 160"/>
                  <a:gd name="T1" fmla="*/ 27 h 216"/>
                  <a:gd name="T2" fmla="*/ 101 w 160"/>
                  <a:gd name="T3" fmla="*/ 13 h 216"/>
                  <a:gd name="T4" fmla="*/ 42 w 160"/>
                  <a:gd name="T5" fmla="*/ 0 h 216"/>
                  <a:gd name="T6" fmla="*/ 0 w 160"/>
                  <a:gd name="T7" fmla="*/ 189 h 216"/>
                  <a:gd name="T8" fmla="*/ 59 w 160"/>
                  <a:gd name="T9" fmla="*/ 202 h 216"/>
                  <a:gd name="T10" fmla="*/ 118 w 160"/>
                  <a:gd name="T11" fmla="*/ 216 h 216"/>
                  <a:gd name="T12" fmla="*/ 160 w 160"/>
                  <a:gd name="T13" fmla="*/ 27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6"/>
                  <a:gd name="T23" fmla="*/ 160 w 16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6">
                    <a:moveTo>
                      <a:pt x="160" y="27"/>
                    </a:moveTo>
                    <a:lnTo>
                      <a:pt x="101" y="13"/>
                    </a:lnTo>
                    <a:lnTo>
                      <a:pt x="42" y="0"/>
                    </a:lnTo>
                    <a:lnTo>
                      <a:pt x="0" y="189"/>
                    </a:lnTo>
                    <a:lnTo>
                      <a:pt x="59" y="202"/>
                    </a:lnTo>
                    <a:lnTo>
                      <a:pt x="118" y="216"/>
                    </a:lnTo>
                    <a:lnTo>
                      <a:pt x="160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09" name="Freeform 114"/>
              <p:cNvSpPr>
                <a:spLocks noChangeAspect="1"/>
              </p:cNvSpPr>
              <p:nvPr/>
            </p:nvSpPr>
            <p:spPr bwMode="auto">
              <a:xfrm>
                <a:off x="7146" y="2392"/>
                <a:ext cx="16" cy="4"/>
              </a:xfrm>
              <a:custGeom>
                <a:avLst/>
                <a:gdLst>
                  <a:gd name="T0" fmla="*/ 61 w 61"/>
                  <a:gd name="T1" fmla="*/ 13 h 13"/>
                  <a:gd name="T2" fmla="*/ 2 w 61"/>
                  <a:gd name="T3" fmla="*/ 0 h 13"/>
                  <a:gd name="T4" fmla="*/ 0 w 61"/>
                  <a:gd name="T5" fmla="*/ 4 h 13"/>
                  <a:gd name="T6" fmla="*/ 61 w 61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3"/>
                  <a:gd name="T14" fmla="*/ 61 w 61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3">
                    <a:moveTo>
                      <a:pt x="61" y="13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6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10" name="Line 115"/>
              <p:cNvSpPr>
                <a:spLocks noChangeAspect="1" noChangeShapeType="1"/>
              </p:cNvSpPr>
              <p:nvPr/>
            </p:nvSpPr>
            <p:spPr bwMode="auto">
              <a:xfrm flipH="1">
                <a:off x="7146" y="239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11" name="Freeform 116"/>
              <p:cNvSpPr>
                <a:spLocks noChangeAspect="1"/>
              </p:cNvSpPr>
              <p:nvPr/>
            </p:nvSpPr>
            <p:spPr bwMode="auto">
              <a:xfrm>
                <a:off x="7136" y="2392"/>
                <a:ext cx="44" cy="62"/>
              </a:xfrm>
              <a:custGeom>
                <a:avLst/>
                <a:gdLst>
                  <a:gd name="T0" fmla="*/ 151 w 151"/>
                  <a:gd name="T1" fmla="*/ 19 h 213"/>
                  <a:gd name="T2" fmla="*/ 91 w 151"/>
                  <a:gd name="T3" fmla="*/ 9 h 213"/>
                  <a:gd name="T4" fmla="*/ 30 w 151"/>
                  <a:gd name="T5" fmla="*/ 0 h 213"/>
                  <a:gd name="T6" fmla="*/ 0 w 151"/>
                  <a:gd name="T7" fmla="*/ 195 h 213"/>
                  <a:gd name="T8" fmla="*/ 60 w 151"/>
                  <a:gd name="T9" fmla="*/ 204 h 213"/>
                  <a:gd name="T10" fmla="*/ 120 w 151"/>
                  <a:gd name="T11" fmla="*/ 213 h 213"/>
                  <a:gd name="T12" fmla="*/ 151 w 151"/>
                  <a:gd name="T13" fmla="*/ 19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3"/>
                  <a:gd name="T23" fmla="*/ 151 w 151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3">
                    <a:moveTo>
                      <a:pt x="151" y="19"/>
                    </a:moveTo>
                    <a:lnTo>
                      <a:pt x="91" y="9"/>
                    </a:lnTo>
                    <a:lnTo>
                      <a:pt x="30" y="0"/>
                    </a:lnTo>
                    <a:lnTo>
                      <a:pt x="0" y="195"/>
                    </a:lnTo>
                    <a:lnTo>
                      <a:pt x="60" y="204"/>
                    </a:lnTo>
                    <a:lnTo>
                      <a:pt x="120" y="213"/>
                    </a:lnTo>
                    <a:lnTo>
                      <a:pt x="151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12" name="Freeform 117"/>
              <p:cNvSpPr>
                <a:spLocks noChangeAspect="1"/>
              </p:cNvSpPr>
              <p:nvPr/>
            </p:nvSpPr>
            <p:spPr bwMode="auto">
              <a:xfrm>
                <a:off x="7136" y="2392"/>
                <a:ext cx="44" cy="62"/>
              </a:xfrm>
              <a:custGeom>
                <a:avLst/>
                <a:gdLst>
                  <a:gd name="T0" fmla="*/ 151 w 151"/>
                  <a:gd name="T1" fmla="*/ 19 h 213"/>
                  <a:gd name="T2" fmla="*/ 91 w 151"/>
                  <a:gd name="T3" fmla="*/ 9 h 213"/>
                  <a:gd name="T4" fmla="*/ 30 w 151"/>
                  <a:gd name="T5" fmla="*/ 0 h 213"/>
                  <a:gd name="T6" fmla="*/ 0 w 151"/>
                  <a:gd name="T7" fmla="*/ 195 h 213"/>
                  <a:gd name="T8" fmla="*/ 60 w 151"/>
                  <a:gd name="T9" fmla="*/ 204 h 213"/>
                  <a:gd name="T10" fmla="*/ 120 w 151"/>
                  <a:gd name="T11" fmla="*/ 213 h 213"/>
                  <a:gd name="T12" fmla="*/ 151 w 151"/>
                  <a:gd name="T13" fmla="*/ 19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3"/>
                  <a:gd name="T23" fmla="*/ 151 w 151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3">
                    <a:moveTo>
                      <a:pt x="151" y="19"/>
                    </a:moveTo>
                    <a:lnTo>
                      <a:pt x="91" y="9"/>
                    </a:lnTo>
                    <a:lnTo>
                      <a:pt x="30" y="0"/>
                    </a:lnTo>
                    <a:lnTo>
                      <a:pt x="0" y="195"/>
                    </a:lnTo>
                    <a:lnTo>
                      <a:pt x="60" y="204"/>
                    </a:lnTo>
                    <a:lnTo>
                      <a:pt x="120" y="213"/>
                    </a:lnTo>
                    <a:lnTo>
                      <a:pt x="151" y="1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13" name="Freeform 118"/>
              <p:cNvSpPr>
                <a:spLocks noChangeAspect="1"/>
              </p:cNvSpPr>
              <p:nvPr/>
            </p:nvSpPr>
            <p:spPr bwMode="auto">
              <a:xfrm>
                <a:off x="7136" y="2448"/>
                <a:ext cx="18" cy="4"/>
              </a:xfrm>
              <a:custGeom>
                <a:avLst/>
                <a:gdLst>
                  <a:gd name="T0" fmla="*/ 60 w 60"/>
                  <a:gd name="T1" fmla="*/ 9 h 9"/>
                  <a:gd name="T2" fmla="*/ 0 w 60"/>
                  <a:gd name="T3" fmla="*/ 0 h 9"/>
                  <a:gd name="T4" fmla="*/ 0 w 60"/>
                  <a:gd name="T5" fmla="*/ 3 h 9"/>
                  <a:gd name="T6" fmla="*/ 60 w 60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9"/>
                  <a:gd name="T14" fmla="*/ 60 w 6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9">
                    <a:moveTo>
                      <a:pt x="60" y="9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6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14" name="Line 119"/>
              <p:cNvSpPr>
                <a:spLocks noChangeAspect="1" noChangeShapeType="1"/>
              </p:cNvSpPr>
              <p:nvPr/>
            </p:nvSpPr>
            <p:spPr bwMode="auto">
              <a:xfrm>
                <a:off x="7136" y="244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15" name="Freeform 120"/>
              <p:cNvSpPr>
                <a:spLocks noChangeAspect="1"/>
              </p:cNvSpPr>
              <p:nvPr/>
            </p:nvSpPr>
            <p:spPr bwMode="auto">
              <a:xfrm>
                <a:off x="7132" y="2450"/>
                <a:ext cx="38" cy="60"/>
              </a:xfrm>
              <a:custGeom>
                <a:avLst/>
                <a:gdLst>
                  <a:gd name="T0" fmla="*/ 138 w 138"/>
                  <a:gd name="T1" fmla="*/ 12 h 209"/>
                  <a:gd name="T2" fmla="*/ 78 w 138"/>
                  <a:gd name="T3" fmla="*/ 6 h 209"/>
                  <a:gd name="T4" fmla="*/ 18 w 138"/>
                  <a:gd name="T5" fmla="*/ 0 h 209"/>
                  <a:gd name="T6" fmla="*/ 0 w 138"/>
                  <a:gd name="T7" fmla="*/ 197 h 209"/>
                  <a:gd name="T8" fmla="*/ 60 w 138"/>
                  <a:gd name="T9" fmla="*/ 203 h 209"/>
                  <a:gd name="T10" fmla="*/ 120 w 138"/>
                  <a:gd name="T11" fmla="*/ 209 h 209"/>
                  <a:gd name="T12" fmla="*/ 138 w 138"/>
                  <a:gd name="T13" fmla="*/ 12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38" y="12"/>
                    </a:moveTo>
                    <a:lnTo>
                      <a:pt x="78" y="6"/>
                    </a:lnTo>
                    <a:lnTo>
                      <a:pt x="18" y="0"/>
                    </a:lnTo>
                    <a:lnTo>
                      <a:pt x="0" y="197"/>
                    </a:lnTo>
                    <a:lnTo>
                      <a:pt x="60" y="203"/>
                    </a:lnTo>
                    <a:lnTo>
                      <a:pt x="120" y="209"/>
                    </a:lnTo>
                    <a:lnTo>
                      <a:pt x="138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16" name="Freeform 121"/>
              <p:cNvSpPr>
                <a:spLocks noChangeAspect="1"/>
              </p:cNvSpPr>
              <p:nvPr/>
            </p:nvSpPr>
            <p:spPr bwMode="auto">
              <a:xfrm>
                <a:off x="7132" y="2450"/>
                <a:ext cx="38" cy="60"/>
              </a:xfrm>
              <a:custGeom>
                <a:avLst/>
                <a:gdLst>
                  <a:gd name="T0" fmla="*/ 138 w 138"/>
                  <a:gd name="T1" fmla="*/ 12 h 209"/>
                  <a:gd name="T2" fmla="*/ 78 w 138"/>
                  <a:gd name="T3" fmla="*/ 6 h 209"/>
                  <a:gd name="T4" fmla="*/ 18 w 138"/>
                  <a:gd name="T5" fmla="*/ 0 h 209"/>
                  <a:gd name="T6" fmla="*/ 0 w 138"/>
                  <a:gd name="T7" fmla="*/ 197 h 209"/>
                  <a:gd name="T8" fmla="*/ 60 w 138"/>
                  <a:gd name="T9" fmla="*/ 203 h 209"/>
                  <a:gd name="T10" fmla="*/ 120 w 138"/>
                  <a:gd name="T11" fmla="*/ 209 h 209"/>
                  <a:gd name="T12" fmla="*/ 138 w 138"/>
                  <a:gd name="T13" fmla="*/ 12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38" y="12"/>
                    </a:moveTo>
                    <a:lnTo>
                      <a:pt x="78" y="6"/>
                    </a:lnTo>
                    <a:lnTo>
                      <a:pt x="18" y="0"/>
                    </a:lnTo>
                    <a:lnTo>
                      <a:pt x="0" y="197"/>
                    </a:lnTo>
                    <a:lnTo>
                      <a:pt x="60" y="203"/>
                    </a:lnTo>
                    <a:lnTo>
                      <a:pt x="120" y="209"/>
                    </a:lnTo>
                    <a:lnTo>
                      <a:pt x="138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17" name="Freeform 122"/>
              <p:cNvSpPr>
                <a:spLocks noChangeAspect="1"/>
              </p:cNvSpPr>
              <p:nvPr/>
            </p:nvSpPr>
            <p:spPr bwMode="auto">
              <a:xfrm>
                <a:off x="7132" y="2506"/>
                <a:ext cx="16" cy="2"/>
              </a:xfrm>
              <a:custGeom>
                <a:avLst/>
                <a:gdLst>
                  <a:gd name="T0" fmla="*/ 60 w 60"/>
                  <a:gd name="T1" fmla="*/ 6 h 6"/>
                  <a:gd name="T2" fmla="*/ 0 w 60"/>
                  <a:gd name="T3" fmla="*/ 0 h 6"/>
                  <a:gd name="T4" fmla="*/ 0 w 60"/>
                  <a:gd name="T5" fmla="*/ 4 h 6"/>
                  <a:gd name="T6" fmla="*/ 60 w 60"/>
                  <a:gd name="T7" fmla="*/ 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6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6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18" name="Line 123"/>
              <p:cNvSpPr>
                <a:spLocks noChangeAspect="1" noChangeShapeType="1"/>
              </p:cNvSpPr>
              <p:nvPr/>
            </p:nvSpPr>
            <p:spPr bwMode="auto">
              <a:xfrm>
                <a:off x="7132" y="250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19" name="Freeform 124"/>
              <p:cNvSpPr>
                <a:spLocks noChangeAspect="1"/>
              </p:cNvSpPr>
              <p:nvPr/>
            </p:nvSpPr>
            <p:spPr bwMode="auto">
              <a:xfrm>
                <a:off x="7130" y="2506"/>
                <a:ext cx="36" cy="60"/>
              </a:xfrm>
              <a:custGeom>
                <a:avLst/>
                <a:gdLst>
                  <a:gd name="T0" fmla="*/ 127 w 127"/>
                  <a:gd name="T1" fmla="*/ 4 h 204"/>
                  <a:gd name="T2" fmla="*/ 67 w 127"/>
                  <a:gd name="T3" fmla="*/ 2 h 204"/>
                  <a:gd name="T4" fmla="*/ 7 w 127"/>
                  <a:gd name="T5" fmla="*/ 0 h 204"/>
                  <a:gd name="T6" fmla="*/ 0 w 127"/>
                  <a:gd name="T7" fmla="*/ 199 h 204"/>
                  <a:gd name="T8" fmla="*/ 60 w 127"/>
                  <a:gd name="T9" fmla="*/ 201 h 204"/>
                  <a:gd name="T10" fmla="*/ 120 w 127"/>
                  <a:gd name="T11" fmla="*/ 204 h 204"/>
                  <a:gd name="T12" fmla="*/ 127 w 127"/>
                  <a:gd name="T13" fmla="*/ 4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127" y="4"/>
                    </a:moveTo>
                    <a:lnTo>
                      <a:pt x="67" y="2"/>
                    </a:lnTo>
                    <a:lnTo>
                      <a:pt x="7" y="0"/>
                    </a:lnTo>
                    <a:lnTo>
                      <a:pt x="0" y="199"/>
                    </a:lnTo>
                    <a:lnTo>
                      <a:pt x="60" y="201"/>
                    </a:lnTo>
                    <a:lnTo>
                      <a:pt x="120" y="204"/>
                    </a:lnTo>
                    <a:lnTo>
                      <a:pt x="12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20" name="Freeform 125"/>
              <p:cNvSpPr>
                <a:spLocks noChangeAspect="1"/>
              </p:cNvSpPr>
              <p:nvPr/>
            </p:nvSpPr>
            <p:spPr bwMode="auto">
              <a:xfrm>
                <a:off x="7130" y="2506"/>
                <a:ext cx="36" cy="60"/>
              </a:xfrm>
              <a:custGeom>
                <a:avLst/>
                <a:gdLst>
                  <a:gd name="T0" fmla="*/ 127 w 127"/>
                  <a:gd name="T1" fmla="*/ 4 h 204"/>
                  <a:gd name="T2" fmla="*/ 67 w 127"/>
                  <a:gd name="T3" fmla="*/ 2 h 204"/>
                  <a:gd name="T4" fmla="*/ 7 w 127"/>
                  <a:gd name="T5" fmla="*/ 0 h 204"/>
                  <a:gd name="T6" fmla="*/ 0 w 127"/>
                  <a:gd name="T7" fmla="*/ 199 h 204"/>
                  <a:gd name="T8" fmla="*/ 60 w 127"/>
                  <a:gd name="T9" fmla="*/ 201 h 204"/>
                  <a:gd name="T10" fmla="*/ 120 w 127"/>
                  <a:gd name="T11" fmla="*/ 204 h 204"/>
                  <a:gd name="T12" fmla="*/ 127 w 127"/>
                  <a:gd name="T13" fmla="*/ 4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127" y="4"/>
                    </a:moveTo>
                    <a:lnTo>
                      <a:pt x="67" y="2"/>
                    </a:lnTo>
                    <a:lnTo>
                      <a:pt x="7" y="0"/>
                    </a:lnTo>
                    <a:lnTo>
                      <a:pt x="0" y="199"/>
                    </a:lnTo>
                    <a:lnTo>
                      <a:pt x="60" y="201"/>
                    </a:lnTo>
                    <a:lnTo>
                      <a:pt x="120" y="204"/>
                    </a:lnTo>
                    <a:lnTo>
                      <a:pt x="127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21" name="Freeform 126"/>
              <p:cNvSpPr>
                <a:spLocks noChangeAspect="1"/>
              </p:cNvSpPr>
              <p:nvPr/>
            </p:nvSpPr>
            <p:spPr bwMode="auto">
              <a:xfrm>
                <a:off x="7130" y="2564"/>
                <a:ext cx="16" cy="2"/>
              </a:xfrm>
              <a:custGeom>
                <a:avLst/>
                <a:gdLst>
                  <a:gd name="T0" fmla="*/ 60 w 60"/>
                  <a:gd name="T1" fmla="*/ 2 h 5"/>
                  <a:gd name="T2" fmla="*/ 0 w 60"/>
                  <a:gd name="T3" fmla="*/ 0 h 5"/>
                  <a:gd name="T4" fmla="*/ 0 w 60"/>
                  <a:gd name="T5" fmla="*/ 5 h 5"/>
                  <a:gd name="T6" fmla="*/ 60 w 60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22" name="Line 127"/>
              <p:cNvSpPr>
                <a:spLocks noChangeAspect="1" noChangeShapeType="1"/>
              </p:cNvSpPr>
              <p:nvPr/>
            </p:nvSpPr>
            <p:spPr bwMode="auto">
              <a:xfrm>
                <a:off x="7130" y="256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23" name="Freeform 128"/>
              <p:cNvSpPr>
                <a:spLocks noChangeAspect="1"/>
              </p:cNvSpPr>
              <p:nvPr/>
            </p:nvSpPr>
            <p:spPr bwMode="auto">
              <a:xfrm>
                <a:off x="7130" y="2564"/>
                <a:ext cx="36" cy="58"/>
              </a:xfrm>
              <a:custGeom>
                <a:avLst/>
                <a:gdLst>
                  <a:gd name="T0" fmla="*/ 120 w 127"/>
                  <a:gd name="T1" fmla="*/ 0 h 204"/>
                  <a:gd name="T2" fmla="*/ 60 w 127"/>
                  <a:gd name="T3" fmla="*/ 2 h 204"/>
                  <a:gd name="T4" fmla="*/ 0 w 127"/>
                  <a:gd name="T5" fmla="*/ 5 h 204"/>
                  <a:gd name="T6" fmla="*/ 7 w 127"/>
                  <a:gd name="T7" fmla="*/ 204 h 204"/>
                  <a:gd name="T8" fmla="*/ 67 w 127"/>
                  <a:gd name="T9" fmla="*/ 201 h 204"/>
                  <a:gd name="T10" fmla="*/ 127 w 127"/>
                  <a:gd name="T11" fmla="*/ 199 h 204"/>
                  <a:gd name="T12" fmla="*/ 120 w 127"/>
                  <a:gd name="T13" fmla="*/ 0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120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7" y="204"/>
                    </a:lnTo>
                    <a:lnTo>
                      <a:pt x="67" y="201"/>
                    </a:lnTo>
                    <a:lnTo>
                      <a:pt x="127" y="199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24" name="Freeform 129"/>
              <p:cNvSpPr>
                <a:spLocks noChangeAspect="1"/>
              </p:cNvSpPr>
              <p:nvPr/>
            </p:nvSpPr>
            <p:spPr bwMode="auto">
              <a:xfrm>
                <a:off x="7130" y="2564"/>
                <a:ext cx="36" cy="58"/>
              </a:xfrm>
              <a:custGeom>
                <a:avLst/>
                <a:gdLst>
                  <a:gd name="T0" fmla="*/ 120 w 127"/>
                  <a:gd name="T1" fmla="*/ 0 h 204"/>
                  <a:gd name="T2" fmla="*/ 60 w 127"/>
                  <a:gd name="T3" fmla="*/ 2 h 204"/>
                  <a:gd name="T4" fmla="*/ 0 w 127"/>
                  <a:gd name="T5" fmla="*/ 5 h 204"/>
                  <a:gd name="T6" fmla="*/ 7 w 127"/>
                  <a:gd name="T7" fmla="*/ 204 h 204"/>
                  <a:gd name="T8" fmla="*/ 67 w 127"/>
                  <a:gd name="T9" fmla="*/ 201 h 204"/>
                  <a:gd name="T10" fmla="*/ 127 w 127"/>
                  <a:gd name="T11" fmla="*/ 199 h 204"/>
                  <a:gd name="T12" fmla="*/ 120 w 127"/>
                  <a:gd name="T13" fmla="*/ 0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120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7" y="204"/>
                    </a:lnTo>
                    <a:lnTo>
                      <a:pt x="67" y="201"/>
                    </a:lnTo>
                    <a:lnTo>
                      <a:pt x="127" y="199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25" name="Freeform 130"/>
              <p:cNvSpPr>
                <a:spLocks noChangeAspect="1"/>
              </p:cNvSpPr>
              <p:nvPr/>
            </p:nvSpPr>
            <p:spPr bwMode="auto">
              <a:xfrm>
                <a:off x="7132" y="2622"/>
                <a:ext cx="16" cy="2"/>
              </a:xfrm>
              <a:custGeom>
                <a:avLst/>
                <a:gdLst>
                  <a:gd name="T0" fmla="*/ 60 w 60"/>
                  <a:gd name="T1" fmla="*/ 0 h 6"/>
                  <a:gd name="T2" fmla="*/ 0 w 60"/>
                  <a:gd name="T3" fmla="*/ 3 h 6"/>
                  <a:gd name="T4" fmla="*/ 0 w 60"/>
                  <a:gd name="T5" fmla="*/ 6 h 6"/>
                  <a:gd name="T6" fmla="*/ 6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0"/>
                    </a:moveTo>
                    <a:lnTo>
                      <a:pt x="0" y="3"/>
                    </a:lnTo>
                    <a:lnTo>
                      <a:pt x="0" y="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26" name="Line 131"/>
              <p:cNvSpPr>
                <a:spLocks noChangeAspect="1" noChangeShapeType="1"/>
              </p:cNvSpPr>
              <p:nvPr/>
            </p:nvSpPr>
            <p:spPr bwMode="auto">
              <a:xfrm>
                <a:off x="7132" y="262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27" name="Freeform 132"/>
              <p:cNvSpPr>
                <a:spLocks noChangeAspect="1"/>
              </p:cNvSpPr>
              <p:nvPr/>
            </p:nvSpPr>
            <p:spPr bwMode="auto">
              <a:xfrm>
                <a:off x="7132" y="2620"/>
                <a:ext cx="38" cy="60"/>
              </a:xfrm>
              <a:custGeom>
                <a:avLst/>
                <a:gdLst>
                  <a:gd name="T0" fmla="*/ 120 w 138"/>
                  <a:gd name="T1" fmla="*/ 0 h 209"/>
                  <a:gd name="T2" fmla="*/ 60 w 138"/>
                  <a:gd name="T3" fmla="*/ 5 h 209"/>
                  <a:gd name="T4" fmla="*/ 0 w 138"/>
                  <a:gd name="T5" fmla="*/ 11 h 209"/>
                  <a:gd name="T6" fmla="*/ 18 w 138"/>
                  <a:gd name="T7" fmla="*/ 209 h 209"/>
                  <a:gd name="T8" fmla="*/ 78 w 138"/>
                  <a:gd name="T9" fmla="*/ 204 h 209"/>
                  <a:gd name="T10" fmla="*/ 138 w 138"/>
                  <a:gd name="T11" fmla="*/ 198 h 209"/>
                  <a:gd name="T12" fmla="*/ 120 w 138"/>
                  <a:gd name="T13" fmla="*/ 0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20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18" y="209"/>
                    </a:lnTo>
                    <a:lnTo>
                      <a:pt x="78" y="204"/>
                    </a:lnTo>
                    <a:lnTo>
                      <a:pt x="138" y="19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28" name="Freeform 133"/>
              <p:cNvSpPr>
                <a:spLocks noChangeAspect="1"/>
              </p:cNvSpPr>
              <p:nvPr/>
            </p:nvSpPr>
            <p:spPr bwMode="auto">
              <a:xfrm>
                <a:off x="7132" y="2620"/>
                <a:ext cx="38" cy="60"/>
              </a:xfrm>
              <a:custGeom>
                <a:avLst/>
                <a:gdLst>
                  <a:gd name="T0" fmla="*/ 120 w 138"/>
                  <a:gd name="T1" fmla="*/ 0 h 209"/>
                  <a:gd name="T2" fmla="*/ 60 w 138"/>
                  <a:gd name="T3" fmla="*/ 5 h 209"/>
                  <a:gd name="T4" fmla="*/ 0 w 138"/>
                  <a:gd name="T5" fmla="*/ 11 h 209"/>
                  <a:gd name="T6" fmla="*/ 18 w 138"/>
                  <a:gd name="T7" fmla="*/ 209 h 209"/>
                  <a:gd name="T8" fmla="*/ 78 w 138"/>
                  <a:gd name="T9" fmla="*/ 204 h 209"/>
                  <a:gd name="T10" fmla="*/ 138 w 138"/>
                  <a:gd name="T11" fmla="*/ 198 h 209"/>
                  <a:gd name="T12" fmla="*/ 120 w 138"/>
                  <a:gd name="T13" fmla="*/ 0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20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18" y="209"/>
                    </a:lnTo>
                    <a:lnTo>
                      <a:pt x="78" y="204"/>
                    </a:lnTo>
                    <a:lnTo>
                      <a:pt x="138" y="198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29" name="Freeform 134"/>
              <p:cNvSpPr>
                <a:spLocks noChangeAspect="1"/>
              </p:cNvSpPr>
              <p:nvPr/>
            </p:nvSpPr>
            <p:spPr bwMode="auto">
              <a:xfrm>
                <a:off x="7136" y="2678"/>
                <a:ext cx="18" cy="2"/>
              </a:xfrm>
              <a:custGeom>
                <a:avLst/>
                <a:gdLst>
                  <a:gd name="T0" fmla="*/ 60 w 60"/>
                  <a:gd name="T1" fmla="*/ 0 h 9"/>
                  <a:gd name="T2" fmla="*/ 0 w 60"/>
                  <a:gd name="T3" fmla="*/ 5 h 9"/>
                  <a:gd name="T4" fmla="*/ 0 w 60"/>
                  <a:gd name="T5" fmla="*/ 9 h 9"/>
                  <a:gd name="T6" fmla="*/ 60 w 60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9"/>
                  <a:gd name="T14" fmla="*/ 60 w 6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9">
                    <a:moveTo>
                      <a:pt x="60" y="0"/>
                    </a:moveTo>
                    <a:lnTo>
                      <a:pt x="0" y="5"/>
                    </a:lnTo>
                    <a:lnTo>
                      <a:pt x="0" y="9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30" name="Line 135"/>
              <p:cNvSpPr>
                <a:spLocks noChangeAspect="1" noChangeShapeType="1"/>
              </p:cNvSpPr>
              <p:nvPr/>
            </p:nvSpPr>
            <p:spPr bwMode="auto">
              <a:xfrm>
                <a:off x="7136" y="268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31" name="Freeform 136"/>
              <p:cNvSpPr>
                <a:spLocks noChangeAspect="1"/>
              </p:cNvSpPr>
              <p:nvPr/>
            </p:nvSpPr>
            <p:spPr bwMode="auto">
              <a:xfrm>
                <a:off x="7136" y="2676"/>
                <a:ext cx="44" cy="60"/>
              </a:xfrm>
              <a:custGeom>
                <a:avLst/>
                <a:gdLst>
                  <a:gd name="T0" fmla="*/ 120 w 151"/>
                  <a:gd name="T1" fmla="*/ 0 h 212"/>
                  <a:gd name="T2" fmla="*/ 60 w 151"/>
                  <a:gd name="T3" fmla="*/ 10 h 212"/>
                  <a:gd name="T4" fmla="*/ 0 w 151"/>
                  <a:gd name="T5" fmla="*/ 19 h 212"/>
                  <a:gd name="T6" fmla="*/ 30 w 151"/>
                  <a:gd name="T7" fmla="*/ 212 h 212"/>
                  <a:gd name="T8" fmla="*/ 91 w 151"/>
                  <a:gd name="T9" fmla="*/ 203 h 212"/>
                  <a:gd name="T10" fmla="*/ 151 w 151"/>
                  <a:gd name="T11" fmla="*/ 194 h 212"/>
                  <a:gd name="T12" fmla="*/ 120 w 151"/>
                  <a:gd name="T13" fmla="*/ 0 h 2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2"/>
                  <a:gd name="T23" fmla="*/ 151 w 151"/>
                  <a:gd name="T24" fmla="*/ 212 h 2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2">
                    <a:moveTo>
                      <a:pt x="120" y="0"/>
                    </a:moveTo>
                    <a:lnTo>
                      <a:pt x="60" y="10"/>
                    </a:lnTo>
                    <a:lnTo>
                      <a:pt x="0" y="19"/>
                    </a:lnTo>
                    <a:lnTo>
                      <a:pt x="30" y="212"/>
                    </a:lnTo>
                    <a:lnTo>
                      <a:pt x="91" y="203"/>
                    </a:lnTo>
                    <a:lnTo>
                      <a:pt x="151" y="194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32" name="Freeform 137"/>
              <p:cNvSpPr>
                <a:spLocks noChangeAspect="1"/>
              </p:cNvSpPr>
              <p:nvPr/>
            </p:nvSpPr>
            <p:spPr bwMode="auto">
              <a:xfrm>
                <a:off x="7136" y="2676"/>
                <a:ext cx="44" cy="60"/>
              </a:xfrm>
              <a:custGeom>
                <a:avLst/>
                <a:gdLst>
                  <a:gd name="T0" fmla="*/ 120 w 151"/>
                  <a:gd name="T1" fmla="*/ 0 h 212"/>
                  <a:gd name="T2" fmla="*/ 60 w 151"/>
                  <a:gd name="T3" fmla="*/ 10 h 212"/>
                  <a:gd name="T4" fmla="*/ 0 w 151"/>
                  <a:gd name="T5" fmla="*/ 19 h 212"/>
                  <a:gd name="T6" fmla="*/ 30 w 151"/>
                  <a:gd name="T7" fmla="*/ 212 h 212"/>
                  <a:gd name="T8" fmla="*/ 91 w 151"/>
                  <a:gd name="T9" fmla="*/ 203 h 212"/>
                  <a:gd name="T10" fmla="*/ 151 w 151"/>
                  <a:gd name="T11" fmla="*/ 194 h 212"/>
                  <a:gd name="T12" fmla="*/ 120 w 151"/>
                  <a:gd name="T13" fmla="*/ 0 h 2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2"/>
                  <a:gd name="T23" fmla="*/ 151 w 151"/>
                  <a:gd name="T24" fmla="*/ 212 h 2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2">
                    <a:moveTo>
                      <a:pt x="120" y="0"/>
                    </a:moveTo>
                    <a:lnTo>
                      <a:pt x="60" y="10"/>
                    </a:lnTo>
                    <a:lnTo>
                      <a:pt x="0" y="19"/>
                    </a:lnTo>
                    <a:lnTo>
                      <a:pt x="30" y="212"/>
                    </a:lnTo>
                    <a:lnTo>
                      <a:pt x="91" y="203"/>
                    </a:lnTo>
                    <a:lnTo>
                      <a:pt x="151" y="194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33" name="Freeform 138"/>
              <p:cNvSpPr>
                <a:spLocks noChangeAspect="1"/>
              </p:cNvSpPr>
              <p:nvPr/>
            </p:nvSpPr>
            <p:spPr bwMode="auto">
              <a:xfrm>
                <a:off x="7146" y="2734"/>
                <a:ext cx="16" cy="4"/>
              </a:xfrm>
              <a:custGeom>
                <a:avLst/>
                <a:gdLst>
                  <a:gd name="T0" fmla="*/ 61 w 61"/>
                  <a:gd name="T1" fmla="*/ 0 h 14"/>
                  <a:gd name="T2" fmla="*/ 0 w 61"/>
                  <a:gd name="T3" fmla="*/ 9 h 14"/>
                  <a:gd name="T4" fmla="*/ 2 w 61"/>
                  <a:gd name="T5" fmla="*/ 14 h 14"/>
                  <a:gd name="T6" fmla="*/ 61 w 61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4"/>
                  <a:gd name="T14" fmla="*/ 61 w 61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4">
                    <a:moveTo>
                      <a:pt x="61" y="0"/>
                    </a:moveTo>
                    <a:lnTo>
                      <a:pt x="0" y="9"/>
                    </a:lnTo>
                    <a:lnTo>
                      <a:pt x="2" y="14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34" name="Line 139"/>
              <p:cNvSpPr>
                <a:spLocks noChangeAspect="1" noChangeShapeType="1"/>
              </p:cNvSpPr>
              <p:nvPr/>
            </p:nvSpPr>
            <p:spPr bwMode="auto">
              <a:xfrm>
                <a:off x="7146" y="273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35" name="Freeform 140"/>
              <p:cNvSpPr>
                <a:spLocks noChangeAspect="1"/>
              </p:cNvSpPr>
              <p:nvPr/>
            </p:nvSpPr>
            <p:spPr bwMode="auto">
              <a:xfrm>
                <a:off x="7146" y="2730"/>
                <a:ext cx="46" cy="62"/>
              </a:xfrm>
              <a:custGeom>
                <a:avLst/>
                <a:gdLst>
                  <a:gd name="T0" fmla="*/ 118 w 160"/>
                  <a:gd name="T1" fmla="*/ 0 h 218"/>
                  <a:gd name="T2" fmla="*/ 59 w 160"/>
                  <a:gd name="T3" fmla="*/ 14 h 218"/>
                  <a:gd name="T4" fmla="*/ 0 w 160"/>
                  <a:gd name="T5" fmla="*/ 28 h 218"/>
                  <a:gd name="T6" fmla="*/ 42 w 160"/>
                  <a:gd name="T7" fmla="*/ 218 h 218"/>
                  <a:gd name="T8" fmla="*/ 101 w 160"/>
                  <a:gd name="T9" fmla="*/ 204 h 218"/>
                  <a:gd name="T10" fmla="*/ 160 w 160"/>
                  <a:gd name="T11" fmla="*/ 191 h 218"/>
                  <a:gd name="T12" fmla="*/ 118 w 16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8"/>
                  <a:gd name="T23" fmla="*/ 160 w 16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8">
                    <a:moveTo>
                      <a:pt x="118" y="0"/>
                    </a:moveTo>
                    <a:lnTo>
                      <a:pt x="59" y="14"/>
                    </a:lnTo>
                    <a:lnTo>
                      <a:pt x="0" y="28"/>
                    </a:lnTo>
                    <a:lnTo>
                      <a:pt x="42" y="218"/>
                    </a:lnTo>
                    <a:lnTo>
                      <a:pt x="101" y="204"/>
                    </a:lnTo>
                    <a:lnTo>
                      <a:pt x="160" y="191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36" name="Freeform 141"/>
              <p:cNvSpPr>
                <a:spLocks noChangeAspect="1"/>
              </p:cNvSpPr>
              <p:nvPr/>
            </p:nvSpPr>
            <p:spPr bwMode="auto">
              <a:xfrm>
                <a:off x="7146" y="2730"/>
                <a:ext cx="46" cy="62"/>
              </a:xfrm>
              <a:custGeom>
                <a:avLst/>
                <a:gdLst>
                  <a:gd name="T0" fmla="*/ 118 w 160"/>
                  <a:gd name="T1" fmla="*/ 0 h 218"/>
                  <a:gd name="T2" fmla="*/ 59 w 160"/>
                  <a:gd name="T3" fmla="*/ 14 h 218"/>
                  <a:gd name="T4" fmla="*/ 0 w 160"/>
                  <a:gd name="T5" fmla="*/ 28 h 218"/>
                  <a:gd name="T6" fmla="*/ 42 w 160"/>
                  <a:gd name="T7" fmla="*/ 218 h 218"/>
                  <a:gd name="T8" fmla="*/ 101 w 160"/>
                  <a:gd name="T9" fmla="*/ 204 h 218"/>
                  <a:gd name="T10" fmla="*/ 160 w 160"/>
                  <a:gd name="T11" fmla="*/ 191 h 218"/>
                  <a:gd name="T12" fmla="*/ 118 w 16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8"/>
                  <a:gd name="T23" fmla="*/ 160 w 16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8">
                    <a:moveTo>
                      <a:pt x="118" y="0"/>
                    </a:moveTo>
                    <a:lnTo>
                      <a:pt x="59" y="14"/>
                    </a:lnTo>
                    <a:lnTo>
                      <a:pt x="0" y="28"/>
                    </a:lnTo>
                    <a:lnTo>
                      <a:pt x="42" y="218"/>
                    </a:lnTo>
                    <a:lnTo>
                      <a:pt x="101" y="204"/>
                    </a:lnTo>
                    <a:lnTo>
                      <a:pt x="160" y="191"/>
                    </a:lnTo>
                    <a:lnTo>
                      <a:pt x="1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37" name="Freeform 142"/>
              <p:cNvSpPr>
                <a:spLocks noChangeAspect="1"/>
              </p:cNvSpPr>
              <p:nvPr/>
            </p:nvSpPr>
            <p:spPr bwMode="auto">
              <a:xfrm>
                <a:off x="7158" y="2788"/>
                <a:ext cx="16" cy="4"/>
              </a:xfrm>
              <a:custGeom>
                <a:avLst/>
                <a:gdLst>
                  <a:gd name="T0" fmla="*/ 59 w 59"/>
                  <a:gd name="T1" fmla="*/ 0 h 17"/>
                  <a:gd name="T2" fmla="*/ 0 w 59"/>
                  <a:gd name="T3" fmla="*/ 14 h 17"/>
                  <a:gd name="T4" fmla="*/ 1 w 59"/>
                  <a:gd name="T5" fmla="*/ 17 h 17"/>
                  <a:gd name="T6" fmla="*/ 59 w 59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59" y="0"/>
                    </a:moveTo>
                    <a:lnTo>
                      <a:pt x="0" y="14"/>
                    </a:lnTo>
                    <a:lnTo>
                      <a:pt x="1" y="17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38" name="Line 143"/>
              <p:cNvSpPr>
                <a:spLocks noChangeAspect="1" noChangeShapeType="1"/>
              </p:cNvSpPr>
              <p:nvPr/>
            </p:nvSpPr>
            <p:spPr bwMode="auto">
              <a:xfrm>
                <a:off x="7158" y="279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39" name="Freeform 144"/>
              <p:cNvSpPr>
                <a:spLocks noChangeAspect="1"/>
              </p:cNvSpPr>
              <p:nvPr/>
            </p:nvSpPr>
            <p:spPr bwMode="auto">
              <a:xfrm>
                <a:off x="7158" y="2782"/>
                <a:ext cx="48" cy="62"/>
              </a:xfrm>
              <a:custGeom>
                <a:avLst/>
                <a:gdLst>
                  <a:gd name="T0" fmla="*/ 116 w 170"/>
                  <a:gd name="T1" fmla="*/ 0 h 218"/>
                  <a:gd name="T2" fmla="*/ 58 w 170"/>
                  <a:gd name="T3" fmla="*/ 17 h 218"/>
                  <a:gd name="T4" fmla="*/ 0 w 170"/>
                  <a:gd name="T5" fmla="*/ 34 h 218"/>
                  <a:gd name="T6" fmla="*/ 54 w 170"/>
                  <a:gd name="T7" fmla="*/ 218 h 218"/>
                  <a:gd name="T8" fmla="*/ 112 w 170"/>
                  <a:gd name="T9" fmla="*/ 201 h 218"/>
                  <a:gd name="T10" fmla="*/ 170 w 170"/>
                  <a:gd name="T11" fmla="*/ 183 h 218"/>
                  <a:gd name="T12" fmla="*/ 116 w 17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18"/>
                  <a:gd name="T23" fmla="*/ 170 w 17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18">
                    <a:moveTo>
                      <a:pt x="116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54" y="218"/>
                    </a:lnTo>
                    <a:lnTo>
                      <a:pt x="112" y="201"/>
                    </a:lnTo>
                    <a:lnTo>
                      <a:pt x="170" y="183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40" name="Freeform 145"/>
              <p:cNvSpPr>
                <a:spLocks noChangeAspect="1"/>
              </p:cNvSpPr>
              <p:nvPr/>
            </p:nvSpPr>
            <p:spPr bwMode="auto">
              <a:xfrm>
                <a:off x="7158" y="2782"/>
                <a:ext cx="48" cy="62"/>
              </a:xfrm>
              <a:custGeom>
                <a:avLst/>
                <a:gdLst>
                  <a:gd name="T0" fmla="*/ 116 w 170"/>
                  <a:gd name="T1" fmla="*/ 0 h 218"/>
                  <a:gd name="T2" fmla="*/ 58 w 170"/>
                  <a:gd name="T3" fmla="*/ 17 h 218"/>
                  <a:gd name="T4" fmla="*/ 0 w 170"/>
                  <a:gd name="T5" fmla="*/ 34 h 218"/>
                  <a:gd name="T6" fmla="*/ 54 w 170"/>
                  <a:gd name="T7" fmla="*/ 218 h 218"/>
                  <a:gd name="T8" fmla="*/ 112 w 170"/>
                  <a:gd name="T9" fmla="*/ 201 h 218"/>
                  <a:gd name="T10" fmla="*/ 170 w 170"/>
                  <a:gd name="T11" fmla="*/ 183 h 218"/>
                  <a:gd name="T12" fmla="*/ 116 w 17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18"/>
                  <a:gd name="T23" fmla="*/ 170 w 17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18">
                    <a:moveTo>
                      <a:pt x="116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54" y="218"/>
                    </a:lnTo>
                    <a:lnTo>
                      <a:pt x="112" y="201"/>
                    </a:lnTo>
                    <a:lnTo>
                      <a:pt x="170" y="183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41" name="Freeform 146"/>
              <p:cNvSpPr>
                <a:spLocks noChangeAspect="1"/>
              </p:cNvSpPr>
              <p:nvPr/>
            </p:nvSpPr>
            <p:spPr bwMode="auto">
              <a:xfrm>
                <a:off x="7174" y="2840"/>
                <a:ext cx="16" cy="6"/>
              </a:xfrm>
              <a:custGeom>
                <a:avLst/>
                <a:gdLst>
                  <a:gd name="T0" fmla="*/ 58 w 58"/>
                  <a:gd name="T1" fmla="*/ 0 h 21"/>
                  <a:gd name="T2" fmla="*/ 0 w 58"/>
                  <a:gd name="T3" fmla="*/ 17 h 21"/>
                  <a:gd name="T4" fmla="*/ 2 w 58"/>
                  <a:gd name="T5" fmla="*/ 21 h 21"/>
                  <a:gd name="T6" fmla="*/ 58 w 58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58" y="0"/>
                    </a:moveTo>
                    <a:lnTo>
                      <a:pt x="0" y="17"/>
                    </a:lnTo>
                    <a:lnTo>
                      <a:pt x="2" y="21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42" name="Line 147"/>
              <p:cNvSpPr>
                <a:spLocks noChangeAspect="1" noChangeShapeType="1"/>
              </p:cNvSpPr>
              <p:nvPr/>
            </p:nvSpPr>
            <p:spPr bwMode="auto">
              <a:xfrm>
                <a:off x="7174" y="284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43" name="Freeform 148"/>
              <p:cNvSpPr>
                <a:spLocks noChangeAspect="1"/>
              </p:cNvSpPr>
              <p:nvPr/>
            </p:nvSpPr>
            <p:spPr bwMode="auto">
              <a:xfrm>
                <a:off x="7174" y="2834"/>
                <a:ext cx="52" cy="62"/>
              </a:xfrm>
              <a:custGeom>
                <a:avLst/>
                <a:gdLst>
                  <a:gd name="T0" fmla="*/ 113 w 180"/>
                  <a:gd name="T1" fmla="*/ 0 h 218"/>
                  <a:gd name="T2" fmla="*/ 56 w 180"/>
                  <a:gd name="T3" fmla="*/ 22 h 218"/>
                  <a:gd name="T4" fmla="*/ 0 w 180"/>
                  <a:gd name="T5" fmla="*/ 43 h 218"/>
                  <a:gd name="T6" fmla="*/ 67 w 180"/>
                  <a:gd name="T7" fmla="*/ 218 h 218"/>
                  <a:gd name="T8" fmla="*/ 123 w 180"/>
                  <a:gd name="T9" fmla="*/ 197 h 218"/>
                  <a:gd name="T10" fmla="*/ 180 w 180"/>
                  <a:gd name="T11" fmla="*/ 175 h 218"/>
                  <a:gd name="T12" fmla="*/ 113 w 18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218"/>
                  <a:gd name="T23" fmla="*/ 180 w 18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218">
                    <a:moveTo>
                      <a:pt x="113" y="0"/>
                    </a:moveTo>
                    <a:lnTo>
                      <a:pt x="56" y="22"/>
                    </a:lnTo>
                    <a:lnTo>
                      <a:pt x="0" y="43"/>
                    </a:lnTo>
                    <a:lnTo>
                      <a:pt x="67" y="218"/>
                    </a:lnTo>
                    <a:lnTo>
                      <a:pt x="123" y="197"/>
                    </a:lnTo>
                    <a:lnTo>
                      <a:pt x="180" y="175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44" name="Freeform 149"/>
              <p:cNvSpPr>
                <a:spLocks noChangeAspect="1"/>
              </p:cNvSpPr>
              <p:nvPr/>
            </p:nvSpPr>
            <p:spPr bwMode="auto">
              <a:xfrm>
                <a:off x="7174" y="2834"/>
                <a:ext cx="52" cy="62"/>
              </a:xfrm>
              <a:custGeom>
                <a:avLst/>
                <a:gdLst>
                  <a:gd name="T0" fmla="*/ 113 w 180"/>
                  <a:gd name="T1" fmla="*/ 0 h 218"/>
                  <a:gd name="T2" fmla="*/ 56 w 180"/>
                  <a:gd name="T3" fmla="*/ 22 h 218"/>
                  <a:gd name="T4" fmla="*/ 0 w 180"/>
                  <a:gd name="T5" fmla="*/ 43 h 218"/>
                  <a:gd name="T6" fmla="*/ 67 w 180"/>
                  <a:gd name="T7" fmla="*/ 218 h 218"/>
                  <a:gd name="T8" fmla="*/ 123 w 180"/>
                  <a:gd name="T9" fmla="*/ 197 h 218"/>
                  <a:gd name="T10" fmla="*/ 180 w 180"/>
                  <a:gd name="T11" fmla="*/ 175 h 218"/>
                  <a:gd name="T12" fmla="*/ 113 w 18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218"/>
                  <a:gd name="T23" fmla="*/ 180 w 18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218">
                    <a:moveTo>
                      <a:pt x="113" y="0"/>
                    </a:moveTo>
                    <a:lnTo>
                      <a:pt x="56" y="22"/>
                    </a:lnTo>
                    <a:lnTo>
                      <a:pt x="0" y="43"/>
                    </a:lnTo>
                    <a:lnTo>
                      <a:pt x="67" y="218"/>
                    </a:lnTo>
                    <a:lnTo>
                      <a:pt x="123" y="197"/>
                    </a:lnTo>
                    <a:lnTo>
                      <a:pt x="180" y="175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45" name="Freeform 150"/>
              <p:cNvSpPr>
                <a:spLocks noChangeAspect="1"/>
              </p:cNvSpPr>
              <p:nvPr/>
            </p:nvSpPr>
            <p:spPr bwMode="auto">
              <a:xfrm>
                <a:off x="7194" y="2890"/>
                <a:ext cx="16" cy="8"/>
              </a:xfrm>
              <a:custGeom>
                <a:avLst/>
                <a:gdLst>
                  <a:gd name="T0" fmla="*/ 56 w 56"/>
                  <a:gd name="T1" fmla="*/ 0 h 25"/>
                  <a:gd name="T2" fmla="*/ 0 w 56"/>
                  <a:gd name="T3" fmla="*/ 21 h 25"/>
                  <a:gd name="T4" fmla="*/ 1 w 56"/>
                  <a:gd name="T5" fmla="*/ 25 h 25"/>
                  <a:gd name="T6" fmla="*/ 56 w 56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56" y="0"/>
                    </a:moveTo>
                    <a:lnTo>
                      <a:pt x="0" y="21"/>
                    </a:lnTo>
                    <a:lnTo>
                      <a:pt x="1" y="25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46" name="Line 151"/>
              <p:cNvSpPr>
                <a:spLocks noChangeAspect="1" noChangeShapeType="1"/>
              </p:cNvSpPr>
              <p:nvPr/>
            </p:nvSpPr>
            <p:spPr bwMode="auto">
              <a:xfrm>
                <a:off x="7194" y="289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47" name="Freeform 152"/>
              <p:cNvSpPr>
                <a:spLocks noChangeAspect="1"/>
              </p:cNvSpPr>
              <p:nvPr/>
            </p:nvSpPr>
            <p:spPr bwMode="auto">
              <a:xfrm>
                <a:off x="7194" y="2882"/>
                <a:ext cx="54" cy="62"/>
              </a:xfrm>
              <a:custGeom>
                <a:avLst/>
                <a:gdLst>
                  <a:gd name="T0" fmla="*/ 111 w 188"/>
                  <a:gd name="T1" fmla="*/ 0 h 217"/>
                  <a:gd name="T2" fmla="*/ 55 w 188"/>
                  <a:gd name="T3" fmla="*/ 25 h 217"/>
                  <a:gd name="T4" fmla="*/ 0 w 188"/>
                  <a:gd name="T5" fmla="*/ 50 h 217"/>
                  <a:gd name="T6" fmla="*/ 77 w 188"/>
                  <a:gd name="T7" fmla="*/ 217 h 217"/>
                  <a:gd name="T8" fmla="*/ 133 w 188"/>
                  <a:gd name="T9" fmla="*/ 192 h 217"/>
                  <a:gd name="T10" fmla="*/ 188 w 188"/>
                  <a:gd name="T11" fmla="*/ 167 h 217"/>
                  <a:gd name="T12" fmla="*/ 111 w 188"/>
                  <a:gd name="T13" fmla="*/ 0 h 2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217"/>
                  <a:gd name="T23" fmla="*/ 188 w 188"/>
                  <a:gd name="T24" fmla="*/ 217 h 2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217">
                    <a:moveTo>
                      <a:pt x="111" y="0"/>
                    </a:moveTo>
                    <a:lnTo>
                      <a:pt x="55" y="25"/>
                    </a:lnTo>
                    <a:lnTo>
                      <a:pt x="0" y="50"/>
                    </a:lnTo>
                    <a:lnTo>
                      <a:pt x="77" y="217"/>
                    </a:lnTo>
                    <a:lnTo>
                      <a:pt x="133" y="192"/>
                    </a:lnTo>
                    <a:lnTo>
                      <a:pt x="188" y="167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48" name="Freeform 153"/>
              <p:cNvSpPr>
                <a:spLocks noChangeAspect="1"/>
              </p:cNvSpPr>
              <p:nvPr/>
            </p:nvSpPr>
            <p:spPr bwMode="auto">
              <a:xfrm>
                <a:off x="7194" y="2882"/>
                <a:ext cx="54" cy="62"/>
              </a:xfrm>
              <a:custGeom>
                <a:avLst/>
                <a:gdLst>
                  <a:gd name="T0" fmla="*/ 111 w 188"/>
                  <a:gd name="T1" fmla="*/ 0 h 217"/>
                  <a:gd name="T2" fmla="*/ 55 w 188"/>
                  <a:gd name="T3" fmla="*/ 25 h 217"/>
                  <a:gd name="T4" fmla="*/ 0 w 188"/>
                  <a:gd name="T5" fmla="*/ 50 h 217"/>
                  <a:gd name="T6" fmla="*/ 77 w 188"/>
                  <a:gd name="T7" fmla="*/ 217 h 217"/>
                  <a:gd name="T8" fmla="*/ 133 w 188"/>
                  <a:gd name="T9" fmla="*/ 192 h 217"/>
                  <a:gd name="T10" fmla="*/ 188 w 188"/>
                  <a:gd name="T11" fmla="*/ 167 h 217"/>
                  <a:gd name="T12" fmla="*/ 111 w 188"/>
                  <a:gd name="T13" fmla="*/ 0 h 2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217"/>
                  <a:gd name="T23" fmla="*/ 188 w 188"/>
                  <a:gd name="T24" fmla="*/ 217 h 2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217">
                    <a:moveTo>
                      <a:pt x="111" y="0"/>
                    </a:moveTo>
                    <a:lnTo>
                      <a:pt x="55" y="25"/>
                    </a:lnTo>
                    <a:lnTo>
                      <a:pt x="0" y="50"/>
                    </a:lnTo>
                    <a:lnTo>
                      <a:pt x="77" y="217"/>
                    </a:lnTo>
                    <a:lnTo>
                      <a:pt x="133" y="192"/>
                    </a:lnTo>
                    <a:lnTo>
                      <a:pt x="188" y="167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49" name="Freeform 154"/>
              <p:cNvSpPr>
                <a:spLocks noChangeAspect="1"/>
              </p:cNvSpPr>
              <p:nvPr/>
            </p:nvSpPr>
            <p:spPr bwMode="auto">
              <a:xfrm>
                <a:off x="7216" y="2938"/>
                <a:ext cx="16" cy="8"/>
              </a:xfrm>
              <a:custGeom>
                <a:avLst/>
                <a:gdLst>
                  <a:gd name="T0" fmla="*/ 56 w 56"/>
                  <a:gd name="T1" fmla="*/ 0 h 30"/>
                  <a:gd name="T2" fmla="*/ 0 w 56"/>
                  <a:gd name="T3" fmla="*/ 25 h 30"/>
                  <a:gd name="T4" fmla="*/ 3 w 56"/>
                  <a:gd name="T5" fmla="*/ 30 h 30"/>
                  <a:gd name="T6" fmla="*/ 56 w 56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30"/>
                  <a:gd name="T14" fmla="*/ 56 w 56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30">
                    <a:moveTo>
                      <a:pt x="56" y="0"/>
                    </a:moveTo>
                    <a:lnTo>
                      <a:pt x="0" y="25"/>
                    </a:lnTo>
                    <a:lnTo>
                      <a:pt x="3" y="3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50" name="Line 155"/>
              <p:cNvSpPr>
                <a:spLocks noChangeAspect="1" noChangeShapeType="1"/>
              </p:cNvSpPr>
              <p:nvPr/>
            </p:nvSpPr>
            <p:spPr bwMode="auto">
              <a:xfrm>
                <a:off x="7216" y="294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51" name="Freeform 156"/>
              <p:cNvSpPr>
                <a:spLocks noChangeAspect="1"/>
              </p:cNvSpPr>
              <p:nvPr/>
            </p:nvSpPr>
            <p:spPr bwMode="auto">
              <a:xfrm>
                <a:off x="7216" y="2930"/>
                <a:ext cx="56" cy="60"/>
              </a:xfrm>
              <a:custGeom>
                <a:avLst/>
                <a:gdLst>
                  <a:gd name="T0" fmla="*/ 105 w 194"/>
                  <a:gd name="T1" fmla="*/ 0 h 215"/>
                  <a:gd name="T2" fmla="*/ 53 w 194"/>
                  <a:gd name="T3" fmla="*/ 29 h 215"/>
                  <a:gd name="T4" fmla="*/ 0 w 194"/>
                  <a:gd name="T5" fmla="*/ 59 h 215"/>
                  <a:gd name="T6" fmla="*/ 89 w 194"/>
                  <a:gd name="T7" fmla="*/ 215 h 215"/>
                  <a:gd name="T8" fmla="*/ 141 w 194"/>
                  <a:gd name="T9" fmla="*/ 185 h 215"/>
                  <a:gd name="T10" fmla="*/ 194 w 194"/>
                  <a:gd name="T11" fmla="*/ 156 h 215"/>
                  <a:gd name="T12" fmla="*/ 105 w 194"/>
                  <a:gd name="T13" fmla="*/ 0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5"/>
                  <a:gd name="T23" fmla="*/ 194 w 194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5">
                    <a:moveTo>
                      <a:pt x="105" y="0"/>
                    </a:moveTo>
                    <a:lnTo>
                      <a:pt x="53" y="29"/>
                    </a:lnTo>
                    <a:lnTo>
                      <a:pt x="0" y="59"/>
                    </a:lnTo>
                    <a:lnTo>
                      <a:pt x="89" y="215"/>
                    </a:lnTo>
                    <a:lnTo>
                      <a:pt x="141" y="185"/>
                    </a:lnTo>
                    <a:lnTo>
                      <a:pt x="194" y="156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52" name="Freeform 157"/>
              <p:cNvSpPr>
                <a:spLocks noChangeAspect="1"/>
              </p:cNvSpPr>
              <p:nvPr/>
            </p:nvSpPr>
            <p:spPr bwMode="auto">
              <a:xfrm>
                <a:off x="7216" y="2930"/>
                <a:ext cx="56" cy="60"/>
              </a:xfrm>
              <a:custGeom>
                <a:avLst/>
                <a:gdLst>
                  <a:gd name="T0" fmla="*/ 105 w 194"/>
                  <a:gd name="T1" fmla="*/ 0 h 215"/>
                  <a:gd name="T2" fmla="*/ 53 w 194"/>
                  <a:gd name="T3" fmla="*/ 29 h 215"/>
                  <a:gd name="T4" fmla="*/ 0 w 194"/>
                  <a:gd name="T5" fmla="*/ 59 h 215"/>
                  <a:gd name="T6" fmla="*/ 89 w 194"/>
                  <a:gd name="T7" fmla="*/ 215 h 215"/>
                  <a:gd name="T8" fmla="*/ 141 w 194"/>
                  <a:gd name="T9" fmla="*/ 185 h 215"/>
                  <a:gd name="T10" fmla="*/ 194 w 194"/>
                  <a:gd name="T11" fmla="*/ 156 h 215"/>
                  <a:gd name="T12" fmla="*/ 105 w 194"/>
                  <a:gd name="T13" fmla="*/ 0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5"/>
                  <a:gd name="T23" fmla="*/ 194 w 194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5">
                    <a:moveTo>
                      <a:pt x="105" y="0"/>
                    </a:moveTo>
                    <a:lnTo>
                      <a:pt x="53" y="29"/>
                    </a:lnTo>
                    <a:lnTo>
                      <a:pt x="0" y="59"/>
                    </a:lnTo>
                    <a:lnTo>
                      <a:pt x="89" y="215"/>
                    </a:lnTo>
                    <a:lnTo>
                      <a:pt x="141" y="185"/>
                    </a:lnTo>
                    <a:lnTo>
                      <a:pt x="194" y="156"/>
                    </a:lnTo>
                    <a:lnTo>
                      <a:pt x="10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53" name="Freeform 158"/>
              <p:cNvSpPr>
                <a:spLocks noChangeAspect="1"/>
              </p:cNvSpPr>
              <p:nvPr/>
            </p:nvSpPr>
            <p:spPr bwMode="auto">
              <a:xfrm>
                <a:off x="7242" y="2982"/>
                <a:ext cx="14" cy="10"/>
              </a:xfrm>
              <a:custGeom>
                <a:avLst/>
                <a:gdLst>
                  <a:gd name="T0" fmla="*/ 52 w 52"/>
                  <a:gd name="T1" fmla="*/ 0 h 34"/>
                  <a:gd name="T2" fmla="*/ 0 w 52"/>
                  <a:gd name="T3" fmla="*/ 30 h 34"/>
                  <a:gd name="T4" fmla="*/ 1 w 52"/>
                  <a:gd name="T5" fmla="*/ 34 h 34"/>
                  <a:gd name="T6" fmla="*/ 52 w 52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4"/>
                  <a:gd name="T14" fmla="*/ 52 w 52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4">
                    <a:moveTo>
                      <a:pt x="52" y="0"/>
                    </a:moveTo>
                    <a:lnTo>
                      <a:pt x="0" y="30"/>
                    </a:lnTo>
                    <a:lnTo>
                      <a:pt x="1" y="3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54" name="Line 159"/>
              <p:cNvSpPr>
                <a:spLocks noChangeAspect="1" noChangeShapeType="1"/>
              </p:cNvSpPr>
              <p:nvPr/>
            </p:nvSpPr>
            <p:spPr bwMode="auto">
              <a:xfrm>
                <a:off x="7242" y="299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55" name="Freeform 160"/>
              <p:cNvSpPr>
                <a:spLocks noChangeAspect="1"/>
              </p:cNvSpPr>
              <p:nvPr/>
            </p:nvSpPr>
            <p:spPr bwMode="auto">
              <a:xfrm>
                <a:off x="7242" y="2972"/>
                <a:ext cx="44" cy="42"/>
              </a:xfrm>
              <a:custGeom>
                <a:avLst/>
                <a:gdLst>
                  <a:gd name="T0" fmla="*/ 102 w 151"/>
                  <a:gd name="T1" fmla="*/ 0 h 142"/>
                  <a:gd name="T2" fmla="*/ 51 w 151"/>
                  <a:gd name="T3" fmla="*/ 34 h 142"/>
                  <a:gd name="T4" fmla="*/ 0 w 151"/>
                  <a:gd name="T5" fmla="*/ 68 h 142"/>
                  <a:gd name="T6" fmla="*/ 49 w 151"/>
                  <a:gd name="T7" fmla="*/ 142 h 142"/>
                  <a:gd name="T8" fmla="*/ 100 w 151"/>
                  <a:gd name="T9" fmla="*/ 108 h 142"/>
                  <a:gd name="T10" fmla="*/ 151 w 151"/>
                  <a:gd name="T11" fmla="*/ 74 h 142"/>
                  <a:gd name="T12" fmla="*/ 102 w 151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42"/>
                  <a:gd name="T23" fmla="*/ 151 w 151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42">
                    <a:moveTo>
                      <a:pt x="102" y="0"/>
                    </a:moveTo>
                    <a:lnTo>
                      <a:pt x="51" y="34"/>
                    </a:lnTo>
                    <a:lnTo>
                      <a:pt x="0" y="68"/>
                    </a:lnTo>
                    <a:lnTo>
                      <a:pt x="49" y="142"/>
                    </a:lnTo>
                    <a:lnTo>
                      <a:pt x="100" y="108"/>
                    </a:lnTo>
                    <a:lnTo>
                      <a:pt x="151" y="74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56" name="Freeform 161"/>
              <p:cNvSpPr>
                <a:spLocks noChangeAspect="1"/>
              </p:cNvSpPr>
              <p:nvPr/>
            </p:nvSpPr>
            <p:spPr bwMode="auto">
              <a:xfrm>
                <a:off x="7242" y="2972"/>
                <a:ext cx="44" cy="42"/>
              </a:xfrm>
              <a:custGeom>
                <a:avLst/>
                <a:gdLst>
                  <a:gd name="T0" fmla="*/ 102 w 151"/>
                  <a:gd name="T1" fmla="*/ 0 h 142"/>
                  <a:gd name="T2" fmla="*/ 51 w 151"/>
                  <a:gd name="T3" fmla="*/ 34 h 142"/>
                  <a:gd name="T4" fmla="*/ 0 w 151"/>
                  <a:gd name="T5" fmla="*/ 68 h 142"/>
                  <a:gd name="T6" fmla="*/ 49 w 151"/>
                  <a:gd name="T7" fmla="*/ 142 h 142"/>
                  <a:gd name="T8" fmla="*/ 100 w 151"/>
                  <a:gd name="T9" fmla="*/ 108 h 142"/>
                  <a:gd name="T10" fmla="*/ 151 w 151"/>
                  <a:gd name="T11" fmla="*/ 74 h 142"/>
                  <a:gd name="T12" fmla="*/ 102 w 151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42"/>
                  <a:gd name="T23" fmla="*/ 151 w 151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42">
                    <a:moveTo>
                      <a:pt x="102" y="0"/>
                    </a:moveTo>
                    <a:lnTo>
                      <a:pt x="51" y="34"/>
                    </a:lnTo>
                    <a:lnTo>
                      <a:pt x="0" y="68"/>
                    </a:lnTo>
                    <a:lnTo>
                      <a:pt x="49" y="142"/>
                    </a:lnTo>
                    <a:lnTo>
                      <a:pt x="100" y="108"/>
                    </a:lnTo>
                    <a:lnTo>
                      <a:pt x="151" y="74"/>
                    </a:lnTo>
                    <a:lnTo>
                      <a:pt x="10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57" name="Freeform 162"/>
              <p:cNvSpPr>
                <a:spLocks noChangeAspect="1"/>
              </p:cNvSpPr>
              <p:nvPr/>
            </p:nvSpPr>
            <p:spPr bwMode="auto">
              <a:xfrm>
                <a:off x="7256" y="3004"/>
                <a:ext cx="14" cy="10"/>
              </a:xfrm>
              <a:custGeom>
                <a:avLst/>
                <a:gdLst>
                  <a:gd name="T0" fmla="*/ 51 w 51"/>
                  <a:gd name="T1" fmla="*/ 0 h 37"/>
                  <a:gd name="T2" fmla="*/ 0 w 51"/>
                  <a:gd name="T3" fmla="*/ 34 h 37"/>
                  <a:gd name="T4" fmla="*/ 2 w 51"/>
                  <a:gd name="T5" fmla="*/ 37 h 37"/>
                  <a:gd name="T6" fmla="*/ 51 w 51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51" y="0"/>
                    </a:moveTo>
                    <a:lnTo>
                      <a:pt x="0" y="34"/>
                    </a:lnTo>
                    <a:lnTo>
                      <a:pt x="2" y="3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58" name="Line 163"/>
              <p:cNvSpPr>
                <a:spLocks noChangeAspect="1" noChangeShapeType="1"/>
              </p:cNvSpPr>
              <p:nvPr/>
            </p:nvSpPr>
            <p:spPr bwMode="auto">
              <a:xfrm>
                <a:off x="7256" y="301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59" name="Freeform 164"/>
              <p:cNvSpPr>
                <a:spLocks noChangeAspect="1"/>
              </p:cNvSpPr>
              <p:nvPr/>
            </p:nvSpPr>
            <p:spPr bwMode="auto">
              <a:xfrm>
                <a:off x="7256" y="2994"/>
                <a:ext cx="44" cy="40"/>
              </a:xfrm>
              <a:custGeom>
                <a:avLst/>
                <a:gdLst>
                  <a:gd name="T0" fmla="*/ 98 w 150"/>
                  <a:gd name="T1" fmla="*/ 0 h 143"/>
                  <a:gd name="T2" fmla="*/ 49 w 150"/>
                  <a:gd name="T3" fmla="*/ 36 h 143"/>
                  <a:gd name="T4" fmla="*/ 0 w 150"/>
                  <a:gd name="T5" fmla="*/ 73 h 143"/>
                  <a:gd name="T6" fmla="*/ 53 w 150"/>
                  <a:gd name="T7" fmla="*/ 143 h 143"/>
                  <a:gd name="T8" fmla="*/ 101 w 150"/>
                  <a:gd name="T9" fmla="*/ 107 h 143"/>
                  <a:gd name="T10" fmla="*/ 150 w 150"/>
                  <a:gd name="T11" fmla="*/ 70 h 143"/>
                  <a:gd name="T12" fmla="*/ 98 w 150"/>
                  <a:gd name="T13" fmla="*/ 0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3"/>
                  <a:gd name="T23" fmla="*/ 150 w 150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3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53" y="143"/>
                    </a:lnTo>
                    <a:lnTo>
                      <a:pt x="101" y="107"/>
                    </a:lnTo>
                    <a:lnTo>
                      <a:pt x="150" y="70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60" name="Freeform 165"/>
              <p:cNvSpPr>
                <a:spLocks noChangeAspect="1"/>
              </p:cNvSpPr>
              <p:nvPr/>
            </p:nvSpPr>
            <p:spPr bwMode="auto">
              <a:xfrm>
                <a:off x="7256" y="2994"/>
                <a:ext cx="44" cy="40"/>
              </a:xfrm>
              <a:custGeom>
                <a:avLst/>
                <a:gdLst>
                  <a:gd name="T0" fmla="*/ 98 w 150"/>
                  <a:gd name="T1" fmla="*/ 0 h 143"/>
                  <a:gd name="T2" fmla="*/ 49 w 150"/>
                  <a:gd name="T3" fmla="*/ 36 h 143"/>
                  <a:gd name="T4" fmla="*/ 0 w 150"/>
                  <a:gd name="T5" fmla="*/ 73 h 143"/>
                  <a:gd name="T6" fmla="*/ 53 w 150"/>
                  <a:gd name="T7" fmla="*/ 143 h 143"/>
                  <a:gd name="T8" fmla="*/ 101 w 150"/>
                  <a:gd name="T9" fmla="*/ 107 h 143"/>
                  <a:gd name="T10" fmla="*/ 150 w 150"/>
                  <a:gd name="T11" fmla="*/ 70 h 143"/>
                  <a:gd name="T12" fmla="*/ 98 w 150"/>
                  <a:gd name="T13" fmla="*/ 0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3"/>
                  <a:gd name="T23" fmla="*/ 150 w 150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3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53" y="143"/>
                    </a:lnTo>
                    <a:lnTo>
                      <a:pt x="101" y="107"/>
                    </a:lnTo>
                    <a:lnTo>
                      <a:pt x="150" y="70"/>
                    </a:lnTo>
                    <a:lnTo>
                      <a:pt x="9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61" name="Freeform 166"/>
              <p:cNvSpPr>
                <a:spLocks noChangeAspect="1"/>
              </p:cNvSpPr>
              <p:nvPr/>
            </p:nvSpPr>
            <p:spPr bwMode="auto">
              <a:xfrm>
                <a:off x="7272" y="3024"/>
                <a:ext cx="14" cy="10"/>
              </a:xfrm>
              <a:custGeom>
                <a:avLst/>
                <a:gdLst>
                  <a:gd name="T0" fmla="*/ 48 w 48"/>
                  <a:gd name="T1" fmla="*/ 0 h 37"/>
                  <a:gd name="T2" fmla="*/ 0 w 48"/>
                  <a:gd name="T3" fmla="*/ 36 h 37"/>
                  <a:gd name="T4" fmla="*/ 1 w 48"/>
                  <a:gd name="T5" fmla="*/ 37 h 37"/>
                  <a:gd name="T6" fmla="*/ 48 w 48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37"/>
                  <a:gd name="T14" fmla="*/ 48 w 48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37">
                    <a:moveTo>
                      <a:pt x="48" y="0"/>
                    </a:moveTo>
                    <a:lnTo>
                      <a:pt x="0" y="36"/>
                    </a:lnTo>
                    <a:lnTo>
                      <a:pt x="1" y="37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62" name="Line 167"/>
              <p:cNvSpPr>
                <a:spLocks noChangeAspect="1" noChangeShapeType="1"/>
              </p:cNvSpPr>
              <p:nvPr/>
            </p:nvSpPr>
            <p:spPr bwMode="auto">
              <a:xfrm>
                <a:off x="7272" y="303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63" name="Freeform 168"/>
              <p:cNvSpPr>
                <a:spLocks noChangeAspect="1"/>
              </p:cNvSpPr>
              <p:nvPr/>
            </p:nvSpPr>
            <p:spPr bwMode="auto">
              <a:xfrm>
                <a:off x="7272" y="3012"/>
                <a:ext cx="42" cy="42"/>
              </a:xfrm>
              <a:custGeom>
                <a:avLst/>
                <a:gdLst>
                  <a:gd name="T0" fmla="*/ 95 w 149"/>
                  <a:gd name="T1" fmla="*/ 0 h 142"/>
                  <a:gd name="T2" fmla="*/ 47 w 149"/>
                  <a:gd name="T3" fmla="*/ 38 h 142"/>
                  <a:gd name="T4" fmla="*/ 0 w 149"/>
                  <a:gd name="T5" fmla="*/ 75 h 142"/>
                  <a:gd name="T6" fmla="*/ 53 w 149"/>
                  <a:gd name="T7" fmla="*/ 142 h 142"/>
                  <a:gd name="T8" fmla="*/ 101 w 149"/>
                  <a:gd name="T9" fmla="*/ 105 h 142"/>
                  <a:gd name="T10" fmla="*/ 149 w 149"/>
                  <a:gd name="T11" fmla="*/ 67 h 142"/>
                  <a:gd name="T12" fmla="*/ 95 w 149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2"/>
                  <a:gd name="T23" fmla="*/ 149 w 149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2">
                    <a:moveTo>
                      <a:pt x="95" y="0"/>
                    </a:moveTo>
                    <a:lnTo>
                      <a:pt x="47" y="38"/>
                    </a:lnTo>
                    <a:lnTo>
                      <a:pt x="0" y="75"/>
                    </a:lnTo>
                    <a:lnTo>
                      <a:pt x="53" y="142"/>
                    </a:lnTo>
                    <a:lnTo>
                      <a:pt x="101" y="105"/>
                    </a:lnTo>
                    <a:lnTo>
                      <a:pt x="149" y="67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64" name="Freeform 169"/>
              <p:cNvSpPr>
                <a:spLocks noChangeAspect="1"/>
              </p:cNvSpPr>
              <p:nvPr/>
            </p:nvSpPr>
            <p:spPr bwMode="auto">
              <a:xfrm>
                <a:off x="7272" y="3012"/>
                <a:ext cx="42" cy="42"/>
              </a:xfrm>
              <a:custGeom>
                <a:avLst/>
                <a:gdLst>
                  <a:gd name="T0" fmla="*/ 95 w 149"/>
                  <a:gd name="T1" fmla="*/ 0 h 142"/>
                  <a:gd name="T2" fmla="*/ 47 w 149"/>
                  <a:gd name="T3" fmla="*/ 38 h 142"/>
                  <a:gd name="T4" fmla="*/ 0 w 149"/>
                  <a:gd name="T5" fmla="*/ 75 h 142"/>
                  <a:gd name="T6" fmla="*/ 53 w 149"/>
                  <a:gd name="T7" fmla="*/ 142 h 142"/>
                  <a:gd name="T8" fmla="*/ 101 w 149"/>
                  <a:gd name="T9" fmla="*/ 105 h 142"/>
                  <a:gd name="T10" fmla="*/ 149 w 149"/>
                  <a:gd name="T11" fmla="*/ 67 h 142"/>
                  <a:gd name="T12" fmla="*/ 95 w 149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2"/>
                  <a:gd name="T23" fmla="*/ 149 w 149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2">
                    <a:moveTo>
                      <a:pt x="95" y="0"/>
                    </a:moveTo>
                    <a:lnTo>
                      <a:pt x="47" y="38"/>
                    </a:lnTo>
                    <a:lnTo>
                      <a:pt x="0" y="75"/>
                    </a:lnTo>
                    <a:lnTo>
                      <a:pt x="53" y="142"/>
                    </a:lnTo>
                    <a:lnTo>
                      <a:pt x="101" y="105"/>
                    </a:lnTo>
                    <a:lnTo>
                      <a:pt x="149" y="67"/>
                    </a:lnTo>
                    <a:lnTo>
                      <a:pt x="9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65" name="Freeform 170"/>
              <p:cNvSpPr>
                <a:spLocks noChangeAspect="1"/>
              </p:cNvSpPr>
              <p:nvPr/>
            </p:nvSpPr>
            <p:spPr bwMode="auto">
              <a:xfrm>
                <a:off x="7288" y="3042"/>
                <a:ext cx="12" cy="12"/>
              </a:xfrm>
              <a:custGeom>
                <a:avLst/>
                <a:gdLst>
                  <a:gd name="T0" fmla="*/ 48 w 48"/>
                  <a:gd name="T1" fmla="*/ 0 h 41"/>
                  <a:gd name="T2" fmla="*/ 0 w 48"/>
                  <a:gd name="T3" fmla="*/ 37 h 41"/>
                  <a:gd name="T4" fmla="*/ 2 w 48"/>
                  <a:gd name="T5" fmla="*/ 41 h 41"/>
                  <a:gd name="T6" fmla="*/ 48 w 48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0"/>
                    </a:moveTo>
                    <a:lnTo>
                      <a:pt x="0" y="37"/>
                    </a:lnTo>
                    <a:lnTo>
                      <a:pt x="2" y="41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66" name="Line 171"/>
              <p:cNvSpPr>
                <a:spLocks noChangeAspect="1" noChangeShapeType="1"/>
              </p:cNvSpPr>
              <p:nvPr/>
            </p:nvSpPr>
            <p:spPr bwMode="auto">
              <a:xfrm>
                <a:off x="7288" y="305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67" name="Freeform 172"/>
              <p:cNvSpPr>
                <a:spLocks noChangeAspect="1"/>
              </p:cNvSpPr>
              <p:nvPr/>
            </p:nvSpPr>
            <p:spPr bwMode="auto">
              <a:xfrm>
                <a:off x="7288" y="3032"/>
                <a:ext cx="42" cy="40"/>
              </a:xfrm>
              <a:custGeom>
                <a:avLst/>
                <a:gdLst>
                  <a:gd name="T0" fmla="*/ 91 w 148"/>
                  <a:gd name="T1" fmla="*/ 0 h 146"/>
                  <a:gd name="T2" fmla="*/ 46 w 148"/>
                  <a:gd name="T3" fmla="*/ 41 h 146"/>
                  <a:gd name="T4" fmla="*/ 0 w 148"/>
                  <a:gd name="T5" fmla="*/ 82 h 146"/>
                  <a:gd name="T6" fmla="*/ 57 w 148"/>
                  <a:gd name="T7" fmla="*/ 146 h 146"/>
                  <a:gd name="T8" fmla="*/ 103 w 148"/>
                  <a:gd name="T9" fmla="*/ 105 h 146"/>
                  <a:gd name="T10" fmla="*/ 148 w 148"/>
                  <a:gd name="T11" fmla="*/ 64 h 146"/>
                  <a:gd name="T12" fmla="*/ 91 w 148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6"/>
                  <a:gd name="T23" fmla="*/ 148 w 148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6">
                    <a:moveTo>
                      <a:pt x="91" y="0"/>
                    </a:moveTo>
                    <a:lnTo>
                      <a:pt x="46" y="41"/>
                    </a:lnTo>
                    <a:lnTo>
                      <a:pt x="0" y="82"/>
                    </a:lnTo>
                    <a:lnTo>
                      <a:pt x="57" y="146"/>
                    </a:lnTo>
                    <a:lnTo>
                      <a:pt x="103" y="105"/>
                    </a:lnTo>
                    <a:lnTo>
                      <a:pt x="148" y="64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68" name="Freeform 173"/>
              <p:cNvSpPr>
                <a:spLocks noChangeAspect="1"/>
              </p:cNvSpPr>
              <p:nvPr/>
            </p:nvSpPr>
            <p:spPr bwMode="auto">
              <a:xfrm>
                <a:off x="7288" y="3032"/>
                <a:ext cx="42" cy="40"/>
              </a:xfrm>
              <a:custGeom>
                <a:avLst/>
                <a:gdLst>
                  <a:gd name="T0" fmla="*/ 91 w 148"/>
                  <a:gd name="T1" fmla="*/ 0 h 146"/>
                  <a:gd name="T2" fmla="*/ 46 w 148"/>
                  <a:gd name="T3" fmla="*/ 41 h 146"/>
                  <a:gd name="T4" fmla="*/ 0 w 148"/>
                  <a:gd name="T5" fmla="*/ 82 h 146"/>
                  <a:gd name="T6" fmla="*/ 57 w 148"/>
                  <a:gd name="T7" fmla="*/ 146 h 146"/>
                  <a:gd name="T8" fmla="*/ 103 w 148"/>
                  <a:gd name="T9" fmla="*/ 105 h 146"/>
                  <a:gd name="T10" fmla="*/ 148 w 148"/>
                  <a:gd name="T11" fmla="*/ 64 h 146"/>
                  <a:gd name="T12" fmla="*/ 91 w 148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6"/>
                  <a:gd name="T23" fmla="*/ 148 w 148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6">
                    <a:moveTo>
                      <a:pt x="91" y="0"/>
                    </a:moveTo>
                    <a:lnTo>
                      <a:pt x="46" y="41"/>
                    </a:lnTo>
                    <a:lnTo>
                      <a:pt x="0" y="82"/>
                    </a:lnTo>
                    <a:lnTo>
                      <a:pt x="57" y="146"/>
                    </a:lnTo>
                    <a:lnTo>
                      <a:pt x="103" y="105"/>
                    </a:lnTo>
                    <a:lnTo>
                      <a:pt x="148" y="64"/>
                    </a:lnTo>
                    <a:lnTo>
                      <a:pt x="9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69" name="Freeform 174"/>
              <p:cNvSpPr>
                <a:spLocks noChangeAspect="1"/>
              </p:cNvSpPr>
              <p:nvPr/>
            </p:nvSpPr>
            <p:spPr bwMode="auto">
              <a:xfrm>
                <a:off x="7304" y="3062"/>
                <a:ext cx="14" cy="12"/>
              </a:xfrm>
              <a:custGeom>
                <a:avLst/>
                <a:gdLst>
                  <a:gd name="T0" fmla="*/ 46 w 46"/>
                  <a:gd name="T1" fmla="*/ 0 h 43"/>
                  <a:gd name="T2" fmla="*/ 0 w 46"/>
                  <a:gd name="T3" fmla="*/ 41 h 43"/>
                  <a:gd name="T4" fmla="*/ 3 w 46"/>
                  <a:gd name="T5" fmla="*/ 43 h 43"/>
                  <a:gd name="T6" fmla="*/ 46 w 4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0"/>
                    </a:moveTo>
                    <a:lnTo>
                      <a:pt x="0" y="41"/>
                    </a:lnTo>
                    <a:lnTo>
                      <a:pt x="3" y="4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70" name="Line 175"/>
              <p:cNvSpPr>
                <a:spLocks noChangeAspect="1" noChangeShapeType="1"/>
              </p:cNvSpPr>
              <p:nvPr/>
            </p:nvSpPr>
            <p:spPr bwMode="auto">
              <a:xfrm>
                <a:off x="7304" y="307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71" name="Freeform 176"/>
              <p:cNvSpPr>
                <a:spLocks noChangeAspect="1"/>
              </p:cNvSpPr>
              <p:nvPr/>
            </p:nvSpPr>
            <p:spPr bwMode="auto">
              <a:xfrm>
                <a:off x="7304" y="3048"/>
                <a:ext cx="42" cy="42"/>
              </a:xfrm>
              <a:custGeom>
                <a:avLst/>
                <a:gdLst>
                  <a:gd name="T0" fmla="*/ 86 w 146"/>
                  <a:gd name="T1" fmla="*/ 0 h 147"/>
                  <a:gd name="T2" fmla="*/ 43 w 146"/>
                  <a:gd name="T3" fmla="*/ 44 h 147"/>
                  <a:gd name="T4" fmla="*/ 0 w 146"/>
                  <a:gd name="T5" fmla="*/ 87 h 147"/>
                  <a:gd name="T6" fmla="*/ 60 w 146"/>
                  <a:gd name="T7" fmla="*/ 147 h 147"/>
                  <a:gd name="T8" fmla="*/ 103 w 146"/>
                  <a:gd name="T9" fmla="*/ 104 h 147"/>
                  <a:gd name="T10" fmla="*/ 146 w 146"/>
                  <a:gd name="T11" fmla="*/ 61 h 147"/>
                  <a:gd name="T12" fmla="*/ 86 w 146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86" y="0"/>
                    </a:moveTo>
                    <a:lnTo>
                      <a:pt x="43" y="44"/>
                    </a:lnTo>
                    <a:lnTo>
                      <a:pt x="0" y="87"/>
                    </a:lnTo>
                    <a:lnTo>
                      <a:pt x="60" y="147"/>
                    </a:lnTo>
                    <a:lnTo>
                      <a:pt x="103" y="104"/>
                    </a:lnTo>
                    <a:lnTo>
                      <a:pt x="146" y="61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72" name="Freeform 177"/>
              <p:cNvSpPr>
                <a:spLocks noChangeAspect="1"/>
              </p:cNvSpPr>
              <p:nvPr/>
            </p:nvSpPr>
            <p:spPr bwMode="auto">
              <a:xfrm>
                <a:off x="7304" y="3048"/>
                <a:ext cx="42" cy="42"/>
              </a:xfrm>
              <a:custGeom>
                <a:avLst/>
                <a:gdLst>
                  <a:gd name="T0" fmla="*/ 86 w 146"/>
                  <a:gd name="T1" fmla="*/ 0 h 147"/>
                  <a:gd name="T2" fmla="*/ 43 w 146"/>
                  <a:gd name="T3" fmla="*/ 44 h 147"/>
                  <a:gd name="T4" fmla="*/ 0 w 146"/>
                  <a:gd name="T5" fmla="*/ 87 h 147"/>
                  <a:gd name="T6" fmla="*/ 60 w 146"/>
                  <a:gd name="T7" fmla="*/ 147 h 147"/>
                  <a:gd name="T8" fmla="*/ 103 w 146"/>
                  <a:gd name="T9" fmla="*/ 104 h 147"/>
                  <a:gd name="T10" fmla="*/ 146 w 146"/>
                  <a:gd name="T11" fmla="*/ 61 h 147"/>
                  <a:gd name="T12" fmla="*/ 86 w 146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86" y="0"/>
                    </a:moveTo>
                    <a:lnTo>
                      <a:pt x="43" y="44"/>
                    </a:lnTo>
                    <a:lnTo>
                      <a:pt x="0" y="87"/>
                    </a:lnTo>
                    <a:lnTo>
                      <a:pt x="60" y="147"/>
                    </a:lnTo>
                    <a:lnTo>
                      <a:pt x="103" y="104"/>
                    </a:lnTo>
                    <a:lnTo>
                      <a:pt x="146" y="61"/>
                    </a:lnTo>
                    <a:lnTo>
                      <a:pt x="8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73" name="Freeform 178"/>
              <p:cNvSpPr>
                <a:spLocks noChangeAspect="1"/>
              </p:cNvSpPr>
              <p:nvPr/>
            </p:nvSpPr>
            <p:spPr bwMode="auto">
              <a:xfrm>
                <a:off x="7322" y="3078"/>
                <a:ext cx="12" cy="14"/>
              </a:xfrm>
              <a:custGeom>
                <a:avLst/>
                <a:gdLst>
                  <a:gd name="T0" fmla="*/ 43 w 43"/>
                  <a:gd name="T1" fmla="*/ 0 h 46"/>
                  <a:gd name="T2" fmla="*/ 0 w 43"/>
                  <a:gd name="T3" fmla="*/ 43 h 46"/>
                  <a:gd name="T4" fmla="*/ 2 w 43"/>
                  <a:gd name="T5" fmla="*/ 46 h 46"/>
                  <a:gd name="T6" fmla="*/ 43 w 43"/>
                  <a:gd name="T7" fmla="*/ 0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43" y="0"/>
                    </a:moveTo>
                    <a:lnTo>
                      <a:pt x="0" y="43"/>
                    </a:lnTo>
                    <a:lnTo>
                      <a:pt x="2" y="46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74" name="Line 179"/>
              <p:cNvSpPr>
                <a:spLocks noChangeAspect="1" noChangeShapeType="1"/>
              </p:cNvSpPr>
              <p:nvPr/>
            </p:nvSpPr>
            <p:spPr bwMode="auto">
              <a:xfrm>
                <a:off x="7322" y="309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75" name="Freeform 180"/>
              <p:cNvSpPr>
                <a:spLocks noChangeAspect="1"/>
              </p:cNvSpPr>
              <p:nvPr/>
            </p:nvSpPr>
            <p:spPr bwMode="auto">
              <a:xfrm>
                <a:off x="7322" y="3066"/>
                <a:ext cx="42" cy="42"/>
              </a:xfrm>
              <a:custGeom>
                <a:avLst/>
                <a:gdLst>
                  <a:gd name="T0" fmla="*/ 82 w 144"/>
                  <a:gd name="T1" fmla="*/ 0 h 147"/>
                  <a:gd name="T2" fmla="*/ 41 w 144"/>
                  <a:gd name="T3" fmla="*/ 46 h 147"/>
                  <a:gd name="T4" fmla="*/ 0 w 144"/>
                  <a:gd name="T5" fmla="*/ 92 h 147"/>
                  <a:gd name="T6" fmla="*/ 63 w 144"/>
                  <a:gd name="T7" fmla="*/ 147 h 147"/>
                  <a:gd name="T8" fmla="*/ 103 w 144"/>
                  <a:gd name="T9" fmla="*/ 102 h 147"/>
                  <a:gd name="T10" fmla="*/ 144 w 144"/>
                  <a:gd name="T11" fmla="*/ 56 h 147"/>
                  <a:gd name="T12" fmla="*/ 82 w 144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7"/>
                  <a:gd name="T23" fmla="*/ 144 w 144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7">
                    <a:moveTo>
                      <a:pt x="82" y="0"/>
                    </a:moveTo>
                    <a:lnTo>
                      <a:pt x="41" y="46"/>
                    </a:lnTo>
                    <a:lnTo>
                      <a:pt x="0" y="92"/>
                    </a:lnTo>
                    <a:lnTo>
                      <a:pt x="63" y="147"/>
                    </a:lnTo>
                    <a:lnTo>
                      <a:pt x="103" y="102"/>
                    </a:lnTo>
                    <a:lnTo>
                      <a:pt x="144" y="56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76" name="Freeform 181"/>
              <p:cNvSpPr>
                <a:spLocks noChangeAspect="1"/>
              </p:cNvSpPr>
              <p:nvPr/>
            </p:nvSpPr>
            <p:spPr bwMode="auto">
              <a:xfrm>
                <a:off x="7322" y="3066"/>
                <a:ext cx="42" cy="42"/>
              </a:xfrm>
              <a:custGeom>
                <a:avLst/>
                <a:gdLst>
                  <a:gd name="T0" fmla="*/ 82 w 144"/>
                  <a:gd name="T1" fmla="*/ 0 h 147"/>
                  <a:gd name="T2" fmla="*/ 41 w 144"/>
                  <a:gd name="T3" fmla="*/ 46 h 147"/>
                  <a:gd name="T4" fmla="*/ 0 w 144"/>
                  <a:gd name="T5" fmla="*/ 92 h 147"/>
                  <a:gd name="T6" fmla="*/ 63 w 144"/>
                  <a:gd name="T7" fmla="*/ 147 h 147"/>
                  <a:gd name="T8" fmla="*/ 103 w 144"/>
                  <a:gd name="T9" fmla="*/ 102 h 147"/>
                  <a:gd name="T10" fmla="*/ 144 w 144"/>
                  <a:gd name="T11" fmla="*/ 56 h 147"/>
                  <a:gd name="T12" fmla="*/ 82 w 144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7"/>
                  <a:gd name="T23" fmla="*/ 144 w 144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7">
                    <a:moveTo>
                      <a:pt x="82" y="0"/>
                    </a:moveTo>
                    <a:lnTo>
                      <a:pt x="41" y="46"/>
                    </a:lnTo>
                    <a:lnTo>
                      <a:pt x="0" y="92"/>
                    </a:lnTo>
                    <a:lnTo>
                      <a:pt x="63" y="147"/>
                    </a:lnTo>
                    <a:lnTo>
                      <a:pt x="103" y="102"/>
                    </a:lnTo>
                    <a:lnTo>
                      <a:pt x="144" y="56"/>
                    </a:lnTo>
                    <a:lnTo>
                      <a:pt x="8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77" name="Freeform 182"/>
              <p:cNvSpPr>
                <a:spLocks noChangeAspect="1"/>
              </p:cNvSpPr>
              <p:nvPr/>
            </p:nvSpPr>
            <p:spPr bwMode="auto">
              <a:xfrm>
                <a:off x="7340" y="3094"/>
                <a:ext cx="12" cy="14"/>
              </a:xfrm>
              <a:custGeom>
                <a:avLst/>
                <a:gdLst>
                  <a:gd name="T0" fmla="*/ 40 w 40"/>
                  <a:gd name="T1" fmla="*/ 0 h 48"/>
                  <a:gd name="T2" fmla="*/ 0 w 40"/>
                  <a:gd name="T3" fmla="*/ 45 h 48"/>
                  <a:gd name="T4" fmla="*/ 2 w 40"/>
                  <a:gd name="T5" fmla="*/ 48 h 48"/>
                  <a:gd name="T6" fmla="*/ 40 w 40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"/>
                  <a:gd name="T13" fmla="*/ 0 h 48"/>
                  <a:gd name="T14" fmla="*/ 40 w 40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" h="48">
                    <a:moveTo>
                      <a:pt x="40" y="0"/>
                    </a:moveTo>
                    <a:lnTo>
                      <a:pt x="0" y="45"/>
                    </a:lnTo>
                    <a:lnTo>
                      <a:pt x="2" y="48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78" name="Line 183"/>
              <p:cNvSpPr>
                <a:spLocks noChangeAspect="1" noChangeShapeType="1"/>
              </p:cNvSpPr>
              <p:nvPr/>
            </p:nvSpPr>
            <p:spPr bwMode="auto">
              <a:xfrm>
                <a:off x="7340" y="310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79" name="Freeform 184"/>
              <p:cNvSpPr>
                <a:spLocks noChangeAspect="1"/>
              </p:cNvSpPr>
              <p:nvPr/>
            </p:nvSpPr>
            <p:spPr bwMode="auto">
              <a:xfrm>
                <a:off x="7342" y="3080"/>
                <a:ext cx="40" cy="42"/>
              </a:xfrm>
              <a:custGeom>
                <a:avLst/>
                <a:gdLst>
                  <a:gd name="T0" fmla="*/ 77 w 142"/>
                  <a:gd name="T1" fmla="*/ 0 h 148"/>
                  <a:gd name="T2" fmla="*/ 38 w 142"/>
                  <a:gd name="T3" fmla="*/ 48 h 148"/>
                  <a:gd name="T4" fmla="*/ 0 w 142"/>
                  <a:gd name="T5" fmla="*/ 96 h 148"/>
                  <a:gd name="T6" fmla="*/ 65 w 142"/>
                  <a:gd name="T7" fmla="*/ 148 h 148"/>
                  <a:gd name="T8" fmla="*/ 103 w 142"/>
                  <a:gd name="T9" fmla="*/ 100 h 148"/>
                  <a:gd name="T10" fmla="*/ 142 w 142"/>
                  <a:gd name="T11" fmla="*/ 52 h 148"/>
                  <a:gd name="T12" fmla="*/ 77 w 142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77" y="0"/>
                    </a:moveTo>
                    <a:lnTo>
                      <a:pt x="38" y="48"/>
                    </a:lnTo>
                    <a:lnTo>
                      <a:pt x="0" y="96"/>
                    </a:lnTo>
                    <a:lnTo>
                      <a:pt x="65" y="148"/>
                    </a:lnTo>
                    <a:lnTo>
                      <a:pt x="103" y="100"/>
                    </a:lnTo>
                    <a:lnTo>
                      <a:pt x="142" y="52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0" name="Freeform 185"/>
              <p:cNvSpPr>
                <a:spLocks noChangeAspect="1"/>
              </p:cNvSpPr>
              <p:nvPr/>
            </p:nvSpPr>
            <p:spPr bwMode="auto">
              <a:xfrm>
                <a:off x="7342" y="3080"/>
                <a:ext cx="40" cy="42"/>
              </a:xfrm>
              <a:custGeom>
                <a:avLst/>
                <a:gdLst>
                  <a:gd name="T0" fmla="*/ 77 w 142"/>
                  <a:gd name="T1" fmla="*/ 0 h 148"/>
                  <a:gd name="T2" fmla="*/ 38 w 142"/>
                  <a:gd name="T3" fmla="*/ 48 h 148"/>
                  <a:gd name="T4" fmla="*/ 0 w 142"/>
                  <a:gd name="T5" fmla="*/ 96 h 148"/>
                  <a:gd name="T6" fmla="*/ 65 w 142"/>
                  <a:gd name="T7" fmla="*/ 148 h 148"/>
                  <a:gd name="T8" fmla="*/ 103 w 142"/>
                  <a:gd name="T9" fmla="*/ 100 h 148"/>
                  <a:gd name="T10" fmla="*/ 142 w 142"/>
                  <a:gd name="T11" fmla="*/ 52 h 148"/>
                  <a:gd name="T12" fmla="*/ 77 w 142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77" y="0"/>
                    </a:moveTo>
                    <a:lnTo>
                      <a:pt x="38" y="48"/>
                    </a:lnTo>
                    <a:lnTo>
                      <a:pt x="0" y="96"/>
                    </a:lnTo>
                    <a:lnTo>
                      <a:pt x="65" y="148"/>
                    </a:lnTo>
                    <a:lnTo>
                      <a:pt x="103" y="100"/>
                    </a:lnTo>
                    <a:lnTo>
                      <a:pt x="142" y="52"/>
                    </a:lnTo>
                    <a:lnTo>
                      <a:pt x="7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1" name="Freeform 186"/>
              <p:cNvSpPr>
                <a:spLocks noChangeAspect="1"/>
              </p:cNvSpPr>
              <p:nvPr/>
            </p:nvSpPr>
            <p:spPr bwMode="auto">
              <a:xfrm>
                <a:off x="7360" y="3110"/>
                <a:ext cx="10" cy="14"/>
              </a:xfrm>
              <a:custGeom>
                <a:avLst/>
                <a:gdLst>
                  <a:gd name="T0" fmla="*/ 38 w 38"/>
                  <a:gd name="T1" fmla="*/ 0 h 50"/>
                  <a:gd name="T2" fmla="*/ 0 w 38"/>
                  <a:gd name="T3" fmla="*/ 48 h 50"/>
                  <a:gd name="T4" fmla="*/ 3 w 38"/>
                  <a:gd name="T5" fmla="*/ 50 h 50"/>
                  <a:gd name="T6" fmla="*/ 38 w 38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38" y="0"/>
                    </a:moveTo>
                    <a:lnTo>
                      <a:pt x="0" y="48"/>
                    </a:lnTo>
                    <a:lnTo>
                      <a:pt x="3" y="5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2" name="Line 187"/>
              <p:cNvSpPr>
                <a:spLocks noChangeAspect="1" noChangeShapeType="1"/>
              </p:cNvSpPr>
              <p:nvPr/>
            </p:nvSpPr>
            <p:spPr bwMode="auto">
              <a:xfrm>
                <a:off x="7360" y="312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3" name="Freeform 188"/>
              <p:cNvSpPr>
                <a:spLocks noChangeAspect="1"/>
              </p:cNvSpPr>
              <p:nvPr/>
            </p:nvSpPr>
            <p:spPr bwMode="auto">
              <a:xfrm>
                <a:off x="7360" y="3094"/>
                <a:ext cx="40" cy="44"/>
              </a:xfrm>
              <a:custGeom>
                <a:avLst/>
                <a:gdLst>
                  <a:gd name="T0" fmla="*/ 71 w 138"/>
                  <a:gd name="T1" fmla="*/ 0 h 148"/>
                  <a:gd name="T2" fmla="*/ 35 w 138"/>
                  <a:gd name="T3" fmla="*/ 50 h 148"/>
                  <a:gd name="T4" fmla="*/ 0 w 138"/>
                  <a:gd name="T5" fmla="*/ 100 h 148"/>
                  <a:gd name="T6" fmla="*/ 67 w 138"/>
                  <a:gd name="T7" fmla="*/ 148 h 148"/>
                  <a:gd name="T8" fmla="*/ 102 w 138"/>
                  <a:gd name="T9" fmla="*/ 98 h 148"/>
                  <a:gd name="T10" fmla="*/ 138 w 138"/>
                  <a:gd name="T11" fmla="*/ 48 h 148"/>
                  <a:gd name="T12" fmla="*/ 71 w 138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8"/>
                  <a:gd name="T23" fmla="*/ 138 w 138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8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67" y="148"/>
                    </a:lnTo>
                    <a:lnTo>
                      <a:pt x="102" y="98"/>
                    </a:lnTo>
                    <a:lnTo>
                      <a:pt x="138" y="4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4" name="Freeform 189"/>
              <p:cNvSpPr>
                <a:spLocks noChangeAspect="1"/>
              </p:cNvSpPr>
              <p:nvPr/>
            </p:nvSpPr>
            <p:spPr bwMode="auto">
              <a:xfrm>
                <a:off x="7360" y="3094"/>
                <a:ext cx="40" cy="44"/>
              </a:xfrm>
              <a:custGeom>
                <a:avLst/>
                <a:gdLst>
                  <a:gd name="T0" fmla="*/ 71 w 138"/>
                  <a:gd name="T1" fmla="*/ 0 h 148"/>
                  <a:gd name="T2" fmla="*/ 35 w 138"/>
                  <a:gd name="T3" fmla="*/ 50 h 148"/>
                  <a:gd name="T4" fmla="*/ 0 w 138"/>
                  <a:gd name="T5" fmla="*/ 100 h 148"/>
                  <a:gd name="T6" fmla="*/ 67 w 138"/>
                  <a:gd name="T7" fmla="*/ 148 h 148"/>
                  <a:gd name="T8" fmla="*/ 102 w 138"/>
                  <a:gd name="T9" fmla="*/ 98 h 148"/>
                  <a:gd name="T10" fmla="*/ 138 w 138"/>
                  <a:gd name="T11" fmla="*/ 48 h 148"/>
                  <a:gd name="T12" fmla="*/ 71 w 138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8"/>
                  <a:gd name="T23" fmla="*/ 138 w 138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8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67" y="148"/>
                    </a:lnTo>
                    <a:lnTo>
                      <a:pt x="102" y="98"/>
                    </a:lnTo>
                    <a:lnTo>
                      <a:pt x="138" y="48"/>
                    </a:lnTo>
                    <a:lnTo>
                      <a:pt x="7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5" name="Freeform 190"/>
              <p:cNvSpPr>
                <a:spLocks noChangeAspect="1"/>
              </p:cNvSpPr>
              <p:nvPr/>
            </p:nvSpPr>
            <p:spPr bwMode="auto">
              <a:xfrm>
                <a:off x="7380" y="3122"/>
                <a:ext cx="10" cy="16"/>
              </a:xfrm>
              <a:custGeom>
                <a:avLst/>
                <a:gdLst>
                  <a:gd name="T0" fmla="*/ 35 w 35"/>
                  <a:gd name="T1" fmla="*/ 0 h 52"/>
                  <a:gd name="T2" fmla="*/ 0 w 35"/>
                  <a:gd name="T3" fmla="*/ 50 h 52"/>
                  <a:gd name="T4" fmla="*/ 4 w 35"/>
                  <a:gd name="T5" fmla="*/ 52 h 52"/>
                  <a:gd name="T6" fmla="*/ 35 w 35"/>
                  <a:gd name="T7" fmla="*/ 0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2"/>
                  <a:gd name="T14" fmla="*/ 35 w 35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2">
                    <a:moveTo>
                      <a:pt x="35" y="0"/>
                    </a:moveTo>
                    <a:lnTo>
                      <a:pt x="0" y="50"/>
                    </a:lnTo>
                    <a:lnTo>
                      <a:pt x="4" y="52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6" name="Line 191"/>
              <p:cNvSpPr>
                <a:spLocks noChangeAspect="1" noChangeShapeType="1"/>
              </p:cNvSpPr>
              <p:nvPr/>
            </p:nvSpPr>
            <p:spPr bwMode="auto">
              <a:xfrm>
                <a:off x="7380" y="313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7" name="Freeform 192"/>
              <p:cNvSpPr>
                <a:spLocks noChangeAspect="1"/>
              </p:cNvSpPr>
              <p:nvPr/>
            </p:nvSpPr>
            <p:spPr bwMode="auto">
              <a:xfrm>
                <a:off x="7380" y="3108"/>
                <a:ext cx="40" cy="42"/>
              </a:xfrm>
              <a:custGeom>
                <a:avLst/>
                <a:gdLst>
                  <a:gd name="T0" fmla="*/ 63 w 134"/>
                  <a:gd name="T1" fmla="*/ 0 h 148"/>
                  <a:gd name="T2" fmla="*/ 31 w 134"/>
                  <a:gd name="T3" fmla="*/ 52 h 148"/>
                  <a:gd name="T4" fmla="*/ 0 w 134"/>
                  <a:gd name="T5" fmla="*/ 104 h 148"/>
                  <a:gd name="T6" fmla="*/ 70 w 134"/>
                  <a:gd name="T7" fmla="*/ 148 h 148"/>
                  <a:gd name="T8" fmla="*/ 102 w 134"/>
                  <a:gd name="T9" fmla="*/ 95 h 148"/>
                  <a:gd name="T10" fmla="*/ 134 w 134"/>
                  <a:gd name="T11" fmla="*/ 43 h 148"/>
                  <a:gd name="T12" fmla="*/ 63 w 134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63" y="0"/>
                    </a:moveTo>
                    <a:lnTo>
                      <a:pt x="31" y="52"/>
                    </a:lnTo>
                    <a:lnTo>
                      <a:pt x="0" y="104"/>
                    </a:lnTo>
                    <a:lnTo>
                      <a:pt x="70" y="148"/>
                    </a:lnTo>
                    <a:lnTo>
                      <a:pt x="102" y="95"/>
                    </a:lnTo>
                    <a:lnTo>
                      <a:pt x="134" y="43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8" name="Freeform 193"/>
              <p:cNvSpPr>
                <a:spLocks noChangeAspect="1"/>
              </p:cNvSpPr>
              <p:nvPr/>
            </p:nvSpPr>
            <p:spPr bwMode="auto">
              <a:xfrm>
                <a:off x="7380" y="3108"/>
                <a:ext cx="40" cy="42"/>
              </a:xfrm>
              <a:custGeom>
                <a:avLst/>
                <a:gdLst>
                  <a:gd name="T0" fmla="*/ 63 w 134"/>
                  <a:gd name="T1" fmla="*/ 0 h 148"/>
                  <a:gd name="T2" fmla="*/ 31 w 134"/>
                  <a:gd name="T3" fmla="*/ 52 h 148"/>
                  <a:gd name="T4" fmla="*/ 0 w 134"/>
                  <a:gd name="T5" fmla="*/ 104 h 148"/>
                  <a:gd name="T6" fmla="*/ 70 w 134"/>
                  <a:gd name="T7" fmla="*/ 148 h 148"/>
                  <a:gd name="T8" fmla="*/ 102 w 134"/>
                  <a:gd name="T9" fmla="*/ 95 h 148"/>
                  <a:gd name="T10" fmla="*/ 134 w 134"/>
                  <a:gd name="T11" fmla="*/ 43 h 148"/>
                  <a:gd name="T12" fmla="*/ 63 w 134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63" y="0"/>
                    </a:moveTo>
                    <a:lnTo>
                      <a:pt x="31" y="52"/>
                    </a:lnTo>
                    <a:lnTo>
                      <a:pt x="0" y="104"/>
                    </a:lnTo>
                    <a:lnTo>
                      <a:pt x="70" y="148"/>
                    </a:lnTo>
                    <a:lnTo>
                      <a:pt x="102" y="95"/>
                    </a:lnTo>
                    <a:lnTo>
                      <a:pt x="134" y="43"/>
                    </a:lnTo>
                    <a:lnTo>
                      <a:pt x="6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9" name="Freeform 194"/>
              <p:cNvSpPr>
                <a:spLocks noChangeAspect="1"/>
              </p:cNvSpPr>
              <p:nvPr/>
            </p:nvSpPr>
            <p:spPr bwMode="auto">
              <a:xfrm>
                <a:off x="7400" y="3136"/>
                <a:ext cx="10" cy="14"/>
              </a:xfrm>
              <a:custGeom>
                <a:avLst/>
                <a:gdLst>
                  <a:gd name="T0" fmla="*/ 32 w 32"/>
                  <a:gd name="T1" fmla="*/ 0 h 55"/>
                  <a:gd name="T2" fmla="*/ 0 w 32"/>
                  <a:gd name="T3" fmla="*/ 53 h 55"/>
                  <a:gd name="T4" fmla="*/ 3 w 32"/>
                  <a:gd name="T5" fmla="*/ 55 h 55"/>
                  <a:gd name="T6" fmla="*/ 32 w 32"/>
                  <a:gd name="T7" fmla="*/ 0 h 5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5"/>
                  <a:gd name="T14" fmla="*/ 32 w 32"/>
                  <a:gd name="T15" fmla="*/ 55 h 5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5">
                    <a:moveTo>
                      <a:pt x="32" y="0"/>
                    </a:moveTo>
                    <a:lnTo>
                      <a:pt x="0" y="53"/>
                    </a:lnTo>
                    <a:lnTo>
                      <a:pt x="3" y="55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90" name="Line 195"/>
              <p:cNvSpPr>
                <a:spLocks noChangeAspect="1" noChangeShapeType="1"/>
              </p:cNvSpPr>
              <p:nvPr/>
            </p:nvSpPr>
            <p:spPr bwMode="auto">
              <a:xfrm>
                <a:off x="7400" y="315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91" name="Freeform 196"/>
              <p:cNvSpPr>
                <a:spLocks noChangeAspect="1"/>
              </p:cNvSpPr>
              <p:nvPr/>
            </p:nvSpPr>
            <p:spPr bwMode="auto">
              <a:xfrm>
                <a:off x="7402" y="3120"/>
                <a:ext cx="36" cy="42"/>
              </a:xfrm>
              <a:custGeom>
                <a:avLst/>
                <a:gdLst>
                  <a:gd name="T0" fmla="*/ 57 w 130"/>
                  <a:gd name="T1" fmla="*/ 0 h 146"/>
                  <a:gd name="T2" fmla="*/ 29 w 130"/>
                  <a:gd name="T3" fmla="*/ 54 h 146"/>
                  <a:gd name="T4" fmla="*/ 0 w 130"/>
                  <a:gd name="T5" fmla="*/ 109 h 146"/>
                  <a:gd name="T6" fmla="*/ 73 w 130"/>
                  <a:gd name="T7" fmla="*/ 146 h 146"/>
                  <a:gd name="T8" fmla="*/ 102 w 130"/>
                  <a:gd name="T9" fmla="*/ 92 h 146"/>
                  <a:gd name="T10" fmla="*/ 130 w 130"/>
                  <a:gd name="T11" fmla="*/ 37 h 146"/>
                  <a:gd name="T12" fmla="*/ 57 w 130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6"/>
                  <a:gd name="T23" fmla="*/ 130 w 130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6">
                    <a:moveTo>
                      <a:pt x="57" y="0"/>
                    </a:moveTo>
                    <a:lnTo>
                      <a:pt x="29" y="54"/>
                    </a:lnTo>
                    <a:lnTo>
                      <a:pt x="0" y="109"/>
                    </a:lnTo>
                    <a:lnTo>
                      <a:pt x="73" y="146"/>
                    </a:lnTo>
                    <a:lnTo>
                      <a:pt x="102" y="92"/>
                    </a:lnTo>
                    <a:lnTo>
                      <a:pt x="130" y="37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92" name="Freeform 197"/>
              <p:cNvSpPr>
                <a:spLocks noChangeAspect="1"/>
              </p:cNvSpPr>
              <p:nvPr/>
            </p:nvSpPr>
            <p:spPr bwMode="auto">
              <a:xfrm>
                <a:off x="7402" y="3120"/>
                <a:ext cx="36" cy="42"/>
              </a:xfrm>
              <a:custGeom>
                <a:avLst/>
                <a:gdLst>
                  <a:gd name="T0" fmla="*/ 57 w 130"/>
                  <a:gd name="T1" fmla="*/ 0 h 146"/>
                  <a:gd name="T2" fmla="*/ 29 w 130"/>
                  <a:gd name="T3" fmla="*/ 54 h 146"/>
                  <a:gd name="T4" fmla="*/ 0 w 130"/>
                  <a:gd name="T5" fmla="*/ 109 h 146"/>
                  <a:gd name="T6" fmla="*/ 73 w 130"/>
                  <a:gd name="T7" fmla="*/ 146 h 146"/>
                  <a:gd name="T8" fmla="*/ 102 w 130"/>
                  <a:gd name="T9" fmla="*/ 92 h 146"/>
                  <a:gd name="T10" fmla="*/ 130 w 130"/>
                  <a:gd name="T11" fmla="*/ 37 h 146"/>
                  <a:gd name="T12" fmla="*/ 57 w 130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6"/>
                  <a:gd name="T23" fmla="*/ 130 w 130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6">
                    <a:moveTo>
                      <a:pt x="57" y="0"/>
                    </a:moveTo>
                    <a:lnTo>
                      <a:pt x="29" y="54"/>
                    </a:lnTo>
                    <a:lnTo>
                      <a:pt x="0" y="109"/>
                    </a:lnTo>
                    <a:lnTo>
                      <a:pt x="73" y="146"/>
                    </a:lnTo>
                    <a:lnTo>
                      <a:pt x="102" y="92"/>
                    </a:lnTo>
                    <a:lnTo>
                      <a:pt x="130" y="37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93" name="Freeform 198"/>
              <p:cNvSpPr>
                <a:spLocks noChangeAspect="1"/>
              </p:cNvSpPr>
              <p:nvPr/>
            </p:nvSpPr>
            <p:spPr bwMode="auto">
              <a:xfrm>
                <a:off x="7422" y="3146"/>
                <a:ext cx="8" cy="16"/>
              </a:xfrm>
              <a:custGeom>
                <a:avLst/>
                <a:gdLst>
                  <a:gd name="T0" fmla="*/ 29 w 29"/>
                  <a:gd name="T1" fmla="*/ 0 h 56"/>
                  <a:gd name="T2" fmla="*/ 0 w 29"/>
                  <a:gd name="T3" fmla="*/ 54 h 56"/>
                  <a:gd name="T4" fmla="*/ 4 w 29"/>
                  <a:gd name="T5" fmla="*/ 56 h 56"/>
                  <a:gd name="T6" fmla="*/ 29 w 29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29" y="0"/>
                    </a:moveTo>
                    <a:lnTo>
                      <a:pt x="0" y="54"/>
                    </a:lnTo>
                    <a:lnTo>
                      <a:pt x="4" y="56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94" name="Line 199"/>
              <p:cNvSpPr>
                <a:spLocks noChangeAspect="1" noChangeShapeType="1"/>
              </p:cNvSpPr>
              <p:nvPr/>
            </p:nvSpPr>
            <p:spPr bwMode="auto">
              <a:xfrm>
                <a:off x="7422" y="316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95" name="Freeform 200"/>
              <p:cNvSpPr>
                <a:spLocks noChangeAspect="1"/>
              </p:cNvSpPr>
              <p:nvPr/>
            </p:nvSpPr>
            <p:spPr bwMode="auto">
              <a:xfrm>
                <a:off x="7424" y="3130"/>
                <a:ext cx="34" cy="42"/>
              </a:xfrm>
              <a:custGeom>
                <a:avLst/>
                <a:gdLst>
                  <a:gd name="T0" fmla="*/ 50 w 123"/>
                  <a:gd name="T1" fmla="*/ 0 h 145"/>
                  <a:gd name="T2" fmla="*/ 25 w 123"/>
                  <a:gd name="T3" fmla="*/ 56 h 145"/>
                  <a:gd name="T4" fmla="*/ 0 w 123"/>
                  <a:gd name="T5" fmla="*/ 112 h 145"/>
                  <a:gd name="T6" fmla="*/ 73 w 123"/>
                  <a:gd name="T7" fmla="*/ 145 h 145"/>
                  <a:gd name="T8" fmla="*/ 98 w 123"/>
                  <a:gd name="T9" fmla="*/ 89 h 145"/>
                  <a:gd name="T10" fmla="*/ 123 w 123"/>
                  <a:gd name="T11" fmla="*/ 33 h 145"/>
                  <a:gd name="T12" fmla="*/ 50 w 12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145"/>
                  <a:gd name="T23" fmla="*/ 123 w 12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145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73" y="145"/>
                    </a:lnTo>
                    <a:lnTo>
                      <a:pt x="98" y="89"/>
                    </a:lnTo>
                    <a:lnTo>
                      <a:pt x="123" y="33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96" name="Freeform 201"/>
              <p:cNvSpPr>
                <a:spLocks noChangeAspect="1"/>
              </p:cNvSpPr>
              <p:nvPr/>
            </p:nvSpPr>
            <p:spPr bwMode="auto">
              <a:xfrm>
                <a:off x="7424" y="3130"/>
                <a:ext cx="34" cy="42"/>
              </a:xfrm>
              <a:custGeom>
                <a:avLst/>
                <a:gdLst>
                  <a:gd name="T0" fmla="*/ 50 w 123"/>
                  <a:gd name="T1" fmla="*/ 0 h 145"/>
                  <a:gd name="T2" fmla="*/ 25 w 123"/>
                  <a:gd name="T3" fmla="*/ 56 h 145"/>
                  <a:gd name="T4" fmla="*/ 0 w 123"/>
                  <a:gd name="T5" fmla="*/ 112 h 145"/>
                  <a:gd name="T6" fmla="*/ 73 w 123"/>
                  <a:gd name="T7" fmla="*/ 145 h 145"/>
                  <a:gd name="T8" fmla="*/ 98 w 123"/>
                  <a:gd name="T9" fmla="*/ 89 h 145"/>
                  <a:gd name="T10" fmla="*/ 123 w 123"/>
                  <a:gd name="T11" fmla="*/ 33 h 145"/>
                  <a:gd name="T12" fmla="*/ 50 w 12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145"/>
                  <a:gd name="T23" fmla="*/ 123 w 12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145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73" y="145"/>
                    </a:lnTo>
                    <a:lnTo>
                      <a:pt x="98" y="89"/>
                    </a:lnTo>
                    <a:lnTo>
                      <a:pt x="123" y="33"/>
                    </a:lnTo>
                    <a:lnTo>
                      <a:pt x="5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97" name="Freeform 202"/>
              <p:cNvSpPr>
                <a:spLocks noChangeAspect="1"/>
              </p:cNvSpPr>
              <p:nvPr/>
            </p:nvSpPr>
            <p:spPr bwMode="auto">
              <a:xfrm>
                <a:off x="7444" y="3156"/>
                <a:ext cx="8" cy="16"/>
              </a:xfrm>
              <a:custGeom>
                <a:avLst/>
                <a:gdLst>
                  <a:gd name="T0" fmla="*/ 25 w 25"/>
                  <a:gd name="T1" fmla="*/ 0 h 57"/>
                  <a:gd name="T2" fmla="*/ 0 w 25"/>
                  <a:gd name="T3" fmla="*/ 56 h 57"/>
                  <a:gd name="T4" fmla="*/ 5 w 25"/>
                  <a:gd name="T5" fmla="*/ 57 h 57"/>
                  <a:gd name="T6" fmla="*/ 25 w 25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7"/>
                  <a:gd name="T14" fmla="*/ 25 w 25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7">
                    <a:moveTo>
                      <a:pt x="25" y="0"/>
                    </a:moveTo>
                    <a:lnTo>
                      <a:pt x="0" y="56"/>
                    </a:lnTo>
                    <a:lnTo>
                      <a:pt x="5" y="57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98" name="Line 203"/>
              <p:cNvSpPr>
                <a:spLocks noChangeAspect="1" noChangeShapeType="1"/>
              </p:cNvSpPr>
              <p:nvPr/>
            </p:nvSpPr>
            <p:spPr bwMode="auto">
              <a:xfrm>
                <a:off x="7444" y="317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99" name="Freeform 204"/>
              <p:cNvSpPr>
                <a:spLocks noChangeAspect="1"/>
              </p:cNvSpPr>
              <p:nvPr/>
            </p:nvSpPr>
            <p:spPr bwMode="auto">
              <a:xfrm>
                <a:off x="7446" y="3140"/>
                <a:ext cx="34" cy="40"/>
              </a:xfrm>
              <a:custGeom>
                <a:avLst/>
                <a:gdLst>
                  <a:gd name="T0" fmla="*/ 41 w 117"/>
                  <a:gd name="T1" fmla="*/ 0 h 141"/>
                  <a:gd name="T2" fmla="*/ 20 w 117"/>
                  <a:gd name="T3" fmla="*/ 57 h 141"/>
                  <a:gd name="T4" fmla="*/ 0 w 117"/>
                  <a:gd name="T5" fmla="*/ 114 h 141"/>
                  <a:gd name="T6" fmla="*/ 76 w 117"/>
                  <a:gd name="T7" fmla="*/ 141 h 141"/>
                  <a:gd name="T8" fmla="*/ 97 w 117"/>
                  <a:gd name="T9" fmla="*/ 84 h 141"/>
                  <a:gd name="T10" fmla="*/ 117 w 117"/>
                  <a:gd name="T11" fmla="*/ 27 h 141"/>
                  <a:gd name="T12" fmla="*/ 41 w 11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41" y="0"/>
                    </a:moveTo>
                    <a:lnTo>
                      <a:pt x="20" y="57"/>
                    </a:lnTo>
                    <a:lnTo>
                      <a:pt x="0" y="114"/>
                    </a:lnTo>
                    <a:lnTo>
                      <a:pt x="76" y="141"/>
                    </a:lnTo>
                    <a:lnTo>
                      <a:pt x="97" y="84"/>
                    </a:lnTo>
                    <a:lnTo>
                      <a:pt x="117" y="27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00" name="Freeform 205"/>
              <p:cNvSpPr>
                <a:spLocks noChangeAspect="1"/>
              </p:cNvSpPr>
              <p:nvPr/>
            </p:nvSpPr>
            <p:spPr bwMode="auto">
              <a:xfrm>
                <a:off x="7446" y="3140"/>
                <a:ext cx="34" cy="40"/>
              </a:xfrm>
              <a:custGeom>
                <a:avLst/>
                <a:gdLst>
                  <a:gd name="T0" fmla="*/ 41 w 117"/>
                  <a:gd name="T1" fmla="*/ 0 h 141"/>
                  <a:gd name="T2" fmla="*/ 20 w 117"/>
                  <a:gd name="T3" fmla="*/ 57 h 141"/>
                  <a:gd name="T4" fmla="*/ 0 w 117"/>
                  <a:gd name="T5" fmla="*/ 114 h 141"/>
                  <a:gd name="T6" fmla="*/ 76 w 117"/>
                  <a:gd name="T7" fmla="*/ 141 h 141"/>
                  <a:gd name="T8" fmla="*/ 97 w 117"/>
                  <a:gd name="T9" fmla="*/ 84 h 141"/>
                  <a:gd name="T10" fmla="*/ 117 w 117"/>
                  <a:gd name="T11" fmla="*/ 27 h 141"/>
                  <a:gd name="T12" fmla="*/ 41 w 11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41" y="0"/>
                    </a:moveTo>
                    <a:lnTo>
                      <a:pt x="20" y="57"/>
                    </a:lnTo>
                    <a:lnTo>
                      <a:pt x="0" y="114"/>
                    </a:lnTo>
                    <a:lnTo>
                      <a:pt x="76" y="141"/>
                    </a:lnTo>
                    <a:lnTo>
                      <a:pt x="97" y="84"/>
                    </a:lnTo>
                    <a:lnTo>
                      <a:pt x="117" y="27"/>
                    </a:lnTo>
                    <a:lnTo>
                      <a:pt x="4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01" name="Freeform 206"/>
              <p:cNvSpPr>
                <a:spLocks noChangeAspect="1"/>
              </p:cNvSpPr>
              <p:nvPr/>
            </p:nvSpPr>
            <p:spPr bwMode="auto">
              <a:xfrm>
                <a:off x="7468" y="3164"/>
                <a:ext cx="6" cy="16"/>
              </a:xfrm>
              <a:custGeom>
                <a:avLst/>
                <a:gdLst>
                  <a:gd name="T0" fmla="*/ 21 w 21"/>
                  <a:gd name="T1" fmla="*/ 0 h 59"/>
                  <a:gd name="T2" fmla="*/ 0 w 21"/>
                  <a:gd name="T3" fmla="*/ 57 h 59"/>
                  <a:gd name="T4" fmla="*/ 5 w 21"/>
                  <a:gd name="T5" fmla="*/ 59 h 59"/>
                  <a:gd name="T6" fmla="*/ 21 w 21"/>
                  <a:gd name="T7" fmla="*/ 0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59"/>
                  <a:gd name="T14" fmla="*/ 21 w 21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59">
                    <a:moveTo>
                      <a:pt x="21" y="0"/>
                    </a:moveTo>
                    <a:lnTo>
                      <a:pt x="0" y="57"/>
                    </a:lnTo>
                    <a:lnTo>
                      <a:pt x="5" y="59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02" name="Line 207"/>
              <p:cNvSpPr>
                <a:spLocks noChangeAspect="1" noChangeShapeType="1"/>
              </p:cNvSpPr>
              <p:nvPr/>
            </p:nvSpPr>
            <p:spPr bwMode="auto">
              <a:xfrm>
                <a:off x="7468" y="318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03" name="Freeform 208"/>
              <p:cNvSpPr>
                <a:spLocks noChangeAspect="1"/>
              </p:cNvSpPr>
              <p:nvPr/>
            </p:nvSpPr>
            <p:spPr bwMode="auto">
              <a:xfrm>
                <a:off x="7470" y="3146"/>
                <a:ext cx="30" cy="40"/>
              </a:xfrm>
              <a:custGeom>
                <a:avLst/>
                <a:gdLst>
                  <a:gd name="T0" fmla="*/ 31 w 110"/>
                  <a:gd name="T1" fmla="*/ 0 h 140"/>
                  <a:gd name="T2" fmla="*/ 16 w 110"/>
                  <a:gd name="T3" fmla="*/ 59 h 140"/>
                  <a:gd name="T4" fmla="*/ 0 w 110"/>
                  <a:gd name="T5" fmla="*/ 118 h 140"/>
                  <a:gd name="T6" fmla="*/ 78 w 110"/>
                  <a:gd name="T7" fmla="*/ 140 h 140"/>
                  <a:gd name="T8" fmla="*/ 94 w 110"/>
                  <a:gd name="T9" fmla="*/ 81 h 140"/>
                  <a:gd name="T10" fmla="*/ 110 w 110"/>
                  <a:gd name="T11" fmla="*/ 22 h 140"/>
                  <a:gd name="T12" fmla="*/ 31 w 110"/>
                  <a:gd name="T13" fmla="*/ 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31" y="0"/>
                    </a:moveTo>
                    <a:lnTo>
                      <a:pt x="16" y="59"/>
                    </a:lnTo>
                    <a:lnTo>
                      <a:pt x="0" y="118"/>
                    </a:lnTo>
                    <a:lnTo>
                      <a:pt x="78" y="140"/>
                    </a:lnTo>
                    <a:lnTo>
                      <a:pt x="94" y="81"/>
                    </a:lnTo>
                    <a:lnTo>
                      <a:pt x="110" y="2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04" name="Freeform 209"/>
              <p:cNvSpPr>
                <a:spLocks noChangeAspect="1"/>
              </p:cNvSpPr>
              <p:nvPr/>
            </p:nvSpPr>
            <p:spPr bwMode="auto">
              <a:xfrm>
                <a:off x="7470" y="3146"/>
                <a:ext cx="30" cy="40"/>
              </a:xfrm>
              <a:custGeom>
                <a:avLst/>
                <a:gdLst>
                  <a:gd name="T0" fmla="*/ 31 w 110"/>
                  <a:gd name="T1" fmla="*/ 0 h 140"/>
                  <a:gd name="T2" fmla="*/ 16 w 110"/>
                  <a:gd name="T3" fmla="*/ 59 h 140"/>
                  <a:gd name="T4" fmla="*/ 0 w 110"/>
                  <a:gd name="T5" fmla="*/ 118 h 140"/>
                  <a:gd name="T6" fmla="*/ 78 w 110"/>
                  <a:gd name="T7" fmla="*/ 140 h 140"/>
                  <a:gd name="T8" fmla="*/ 94 w 110"/>
                  <a:gd name="T9" fmla="*/ 81 h 140"/>
                  <a:gd name="T10" fmla="*/ 110 w 110"/>
                  <a:gd name="T11" fmla="*/ 22 h 140"/>
                  <a:gd name="T12" fmla="*/ 31 w 110"/>
                  <a:gd name="T13" fmla="*/ 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31" y="0"/>
                    </a:moveTo>
                    <a:lnTo>
                      <a:pt x="16" y="59"/>
                    </a:lnTo>
                    <a:lnTo>
                      <a:pt x="0" y="118"/>
                    </a:lnTo>
                    <a:lnTo>
                      <a:pt x="78" y="140"/>
                    </a:lnTo>
                    <a:lnTo>
                      <a:pt x="94" y="81"/>
                    </a:lnTo>
                    <a:lnTo>
                      <a:pt x="110" y="22"/>
                    </a:lnTo>
                    <a:lnTo>
                      <a:pt x="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05" name="Freeform 210"/>
              <p:cNvSpPr>
                <a:spLocks noChangeAspect="1"/>
              </p:cNvSpPr>
              <p:nvPr/>
            </p:nvSpPr>
            <p:spPr bwMode="auto">
              <a:xfrm>
                <a:off x="7492" y="3170"/>
                <a:ext cx="4" cy="16"/>
              </a:xfrm>
              <a:custGeom>
                <a:avLst/>
                <a:gdLst>
                  <a:gd name="T0" fmla="*/ 16 w 16"/>
                  <a:gd name="T1" fmla="*/ 0 h 59"/>
                  <a:gd name="T2" fmla="*/ 0 w 16"/>
                  <a:gd name="T3" fmla="*/ 59 h 59"/>
                  <a:gd name="T4" fmla="*/ 5 w 16"/>
                  <a:gd name="T5" fmla="*/ 59 h 59"/>
                  <a:gd name="T6" fmla="*/ 16 w 16"/>
                  <a:gd name="T7" fmla="*/ 0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0"/>
                    </a:moveTo>
                    <a:lnTo>
                      <a:pt x="0" y="59"/>
                    </a:lnTo>
                    <a:lnTo>
                      <a:pt x="5" y="59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06" name="Line 211"/>
              <p:cNvSpPr>
                <a:spLocks noChangeAspect="1" noChangeShapeType="1"/>
              </p:cNvSpPr>
              <p:nvPr/>
            </p:nvSpPr>
            <p:spPr bwMode="auto">
              <a:xfrm>
                <a:off x="7492" y="318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07" name="Freeform 212"/>
              <p:cNvSpPr>
                <a:spLocks noChangeAspect="1"/>
              </p:cNvSpPr>
              <p:nvPr/>
            </p:nvSpPr>
            <p:spPr bwMode="auto">
              <a:xfrm>
                <a:off x="7492" y="3152"/>
                <a:ext cx="30" cy="38"/>
              </a:xfrm>
              <a:custGeom>
                <a:avLst/>
                <a:gdLst>
                  <a:gd name="T0" fmla="*/ 22 w 102"/>
                  <a:gd name="T1" fmla="*/ 0 h 134"/>
                  <a:gd name="T2" fmla="*/ 11 w 102"/>
                  <a:gd name="T3" fmla="*/ 59 h 134"/>
                  <a:gd name="T4" fmla="*/ 0 w 102"/>
                  <a:gd name="T5" fmla="*/ 118 h 134"/>
                  <a:gd name="T6" fmla="*/ 79 w 102"/>
                  <a:gd name="T7" fmla="*/ 134 h 134"/>
                  <a:gd name="T8" fmla="*/ 91 w 102"/>
                  <a:gd name="T9" fmla="*/ 75 h 134"/>
                  <a:gd name="T10" fmla="*/ 102 w 102"/>
                  <a:gd name="T11" fmla="*/ 15 h 134"/>
                  <a:gd name="T12" fmla="*/ 22 w 102"/>
                  <a:gd name="T13" fmla="*/ 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22" y="0"/>
                    </a:moveTo>
                    <a:lnTo>
                      <a:pt x="11" y="59"/>
                    </a:lnTo>
                    <a:lnTo>
                      <a:pt x="0" y="118"/>
                    </a:lnTo>
                    <a:lnTo>
                      <a:pt x="79" y="134"/>
                    </a:lnTo>
                    <a:lnTo>
                      <a:pt x="91" y="75"/>
                    </a:lnTo>
                    <a:lnTo>
                      <a:pt x="102" y="1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08" name="Freeform 213"/>
              <p:cNvSpPr>
                <a:spLocks noChangeAspect="1"/>
              </p:cNvSpPr>
              <p:nvPr/>
            </p:nvSpPr>
            <p:spPr bwMode="auto">
              <a:xfrm>
                <a:off x="7492" y="3152"/>
                <a:ext cx="30" cy="38"/>
              </a:xfrm>
              <a:custGeom>
                <a:avLst/>
                <a:gdLst>
                  <a:gd name="T0" fmla="*/ 22 w 102"/>
                  <a:gd name="T1" fmla="*/ 0 h 134"/>
                  <a:gd name="T2" fmla="*/ 11 w 102"/>
                  <a:gd name="T3" fmla="*/ 59 h 134"/>
                  <a:gd name="T4" fmla="*/ 0 w 102"/>
                  <a:gd name="T5" fmla="*/ 118 h 134"/>
                  <a:gd name="T6" fmla="*/ 79 w 102"/>
                  <a:gd name="T7" fmla="*/ 134 h 134"/>
                  <a:gd name="T8" fmla="*/ 91 w 102"/>
                  <a:gd name="T9" fmla="*/ 75 h 134"/>
                  <a:gd name="T10" fmla="*/ 102 w 102"/>
                  <a:gd name="T11" fmla="*/ 15 h 134"/>
                  <a:gd name="T12" fmla="*/ 22 w 102"/>
                  <a:gd name="T13" fmla="*/ 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22" y="0"/>
                    </a:moveTo>
                    <a:lnTo>
                      <a:pt x="11" y="59"/>
                    </a:lnTo>
                    <a:lnTo>
                      <a:pt x="0" y="118"/>
                    </a:lnTo>
                    <a:lnTo>
                      <a:pt x="79" y="134"/>
                    </a:lnTo>
                    <a:lnTo>
                      <a:pt x="91" y="75"/>
                    </a:lnTo>
                    <a:lnTo>
                      <a:pt x="102" y="15"/>
                    </a:lnTo>
                    <a:lnTo>
                      <a:pt x="2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09" name="Freeform 214"/>
              <p:cNvSpPr>
                <a:spLocks noChangeAspect="1"/>
              </p:cNvSpPr>
              <p:nvPr/>
            </p:nvSpPr>
            <p:spPr bwMode="auto">
              <a:xfrm>
                <a:off x="7516" y="3174"/>
                <a:ext cx="2" cy="18"/>
              </a:xfrm>
              <a:custGeom>
                <a:avLst/>
                <a:gdLst>
                  <a:gd name="T0" fmla="*/ 12 w 12"/>
                  <a:gd name="T1" fmla="*/ 0 h 60"/>
                  <a:gd name="T2" fmla="*/ 0 w 12"/>
                  <a:gd name="T3" fmla="*/ 59 h 60"/>
                  <a:gd name="T4" fmla="*/ 5 w 12"/>
                  <a:gd name="T5" fmla="*/ 60 h 60"/>
                  <a:gd name="T6" fmla="*/ 12 w 12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12" y="0"/>
                    </a:moveTo>
                    <a:lnTo>
                      <a:pt x="0" y="59"/>
                    </a:lnTo>
                    <a:lnTo>
                      <a:pt x="5" y="6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10" name="Line 215"/>
              <p:cNvSpPr>
                <a:spLocks noChangeAspect="1" noChangeShapeType="1"/>
              </p:cNvSpPr>
              <p:nvPr/>
            </p:nvSpPr>
            <p:spPr bwMode="auto">
              <a:xfrm>
                <a:off x="7516" y="319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11" name="Freeform 216"/>
              <p:cNvSpPr>
                <a:spLocks noChangeAspect="1"/>
              </p:cNvSpPr>
              <p:nvPr/>
            </p:nvSpPr>
            <p:spPr bwMode="auto">
              <a:xfrm>
                <a:off x="7516" y="3156"/>
                <a:ext cx="28" cy="38"/>
              </a:xfrm>
              <a:custGeom>
                <a:avLst/>
                <a:gdLst>
                  <a:gd name="T0" fmla="*/ 13 w 94"/>
                  <a:gd name="T1" fmla="*/ 0 h 130"/>
                  <a:gd name="T2" fmla="*/ 7 w 94"/>
                  <a:gd name="T3" fmla="*/ 61 h 130"/>
                  <a:gd name="T4" fmla="*/ 0 w 94"/>
                  <a:gd name="T5" fmla="*/ 121 h 130"/>
                  <a:gd name="T6" fmla="*/ 80 w 94"/>
                  <a:gd name="T7" fmla="*/ 130 h 130"/>
                  <a:gd name="T8" fmla="*/ 87 w 94"/>
                  <a:gd name="T9" fmla="*/ 70 h 130"/>
                  <a:gd name="T10" fmla="*/ 94 w 94"/>
                  <a:gd name="T11" fmla="*/ 9 h 130"/>
                  <a:gd name="T12" fmla="*/ 13 w 94"/>
                  <a:gd name="T13" fmla="*/ 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"/>
                  <a:gd name="T22" fmla="*/ 0 h 130"/>
                  <a:gd name="T23" fmla="*/ 94 w 94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" h="130">
                    <a:moveTo>
                      <a:pt x="13" y="0"/>
                    </a:moveTo>
                    <a:lnTo>
                      <a:pt x="7" y="61"/>
                    </a:lnTo>
                    <a:lnTo>
                      <a:pt x="0" y="121"/>
                    </a:lnTo>
                    <a:lnTo>
                      <a:pt x="80" y="130"/>
                    </a:lnTo>
                    <a:lnTo>
                      <a:pt x="87" y="70"/>
                    </a:lnTo>
                    <a:lnTo>
                      <a:pt x="94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12" name="Freeform 217"/>
              <p:cNvSpPr>
                <a:spLocks noChangeAspect="1"/>
              </p:cNvSpPr>
              <p:nvPr/>
            </p:nvSpPr>
            <p:spPr bwMode="auto">
              <a:xfrm>
                <a:off x="7516" y="3156"/>
                <a:ext cx="28" cy="38"/>
              </a:xfrm>
              <a:custGeom>
                <a:avLst/>
                <a:gdLst>
                  <a:gd name="T0" fmla="*/ 13 w 94"/>
                  <a:gd name="T1" fmla="*/ 0 h 130"/>
                  <a:gd name="T2" fmla="*/ 7 w 94"/>
                  <a:gd name="T3" fmla="*/ 61 h 130"/>
                  <a:gd name="T4" fmla="*/ 0 w 94"/>
                  <a:gd name="T5" fmla="*/ 121 h 130"/>
                  <a:gd name="T6" fmla="*/ 80 w 94"/>
                  <a:gd name="T7" fmla="*/ 130 h 130"/>
                  <a:gd name="T8" fmla="*/ 87 w 94"/>
                  <a:gd name="T9" fmla="*/ 70 h 130"/>
                  <a:gd name="T10" fmla="*/ 94 w 94"/>
                  <a:gd name="T11" fmla="*/ 9 h 130"/>
                  <a:gd name="T12" fmla="*/ 13 w 94"/>
                  <a:gd name="T13" fmla="*/ 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"/>
                  <a:gd name="T22" fmla="*/ 0 h 130"/>
                  <a:gd name="T23" fmla="*/ 94 w 94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" h="130">
                    <a:moveTo>
                      <a:pt x="13" y="0"/>
                    </a:moveTo>
                    <a:lnTo>
                      <a:pt x="7" y="61"/>
                    </a:lnTo>
                    <a:lnTo>
                      <a:pt x="0" y="121"/>
                    </a:lnTo>
                    <a:lnTo>
                      <a:pt x="80" y="130"/>
                    </a:lnTo>
                    <a:lnTo>
                      <a:pt x="87" y="70"/>
                    </a:lnTo>
                    <a:lnTo>
                      <a:pt x="94" y="9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13" name="Freeform 218"/>
              <p:cNvSpPr>
                <a:spLocks noChangeAspect="1"/>
              </p:cNvSpPr>
              <p:nvPr/>
            </p:nvSpPr>
            <p:spPr bwMode="auto">
              <a:xfrm>
                <a:off x="7540" y="3176"/>
                <a:ext cx="2" cy="18"/>
              </a:xfrm>
              <a:custGeom>
                <a:avLst/>
                <a:gdLst>
                  <a:gd name="T0" fmla="*/ 7 w 7"/>
                  <a:gd name="T1" fmla="*/ 0 h 60"/>
                  <a:gd name="T2" fmla="*/ 0 w 7"/>
                  <a:gd name="T3" fmla="*/ 60 h 60"/>
                  <a:gd name="T4" fmla="*/ 5 w 7"/>
                  <a:gd name="T5" fmla="*/ 60 h 60"/>
                  <a:gd name="T6" fmla="*/ 7 w 7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7" y="0"/>
                    </a:moveTo>
                    <a:lnTo>
                      <a:pt x="0" y="60"/>
                    </a:lnTo>
                    <a:lnTo>
                      <a:pt x="5" y="6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14" name="Line 219"/>
              <p:cNvSpPr>
                <a:spLocks noChangeAspect="1" noChangeShapeType="1"/>
              </p:cNvSpPr>
              <p:nvPr/>
            </p:nvSpPr>
            <p:spPr bwMode="auto">
              <a:xfrm>
                <a:off x="7540" y="319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15" name="Freeform 220"/>
              <p:cNvSpPr>
                <a:spLocks noChangeAspect="1"/>
              </p:cNvSpPr>
              <p:nvPr/>
            </p:nvSpPr>
            <p:spPr bwMode="auto">
              <a:xfrm>
                <a:off x="7542" y="3160"/>
                <a:ext cx="24" cy="34"/>
              </a:xfrm>
              <a:custGeom>
                <a:avLst/>
                <a:gdLst>
                  <a:gd name="T0" fmla="*/ 5 w 85"/>
                  <a:gd name="T1" fmla="*/ 0 h 125"/>
                  <a:gd name="T2" fmla="*/ 2 w 85"/>
                  <a:gd name="T3" fmla="*/ 61 h 125"/>
                  <a:gd name="T4" fmla="*/ 0 w 85"/>
                  <a:gd name="T5" fmla="*/ 121 h 125"/>
                  <a:gd name="T6" fmla="*/ 81 w 85"/>
                  <a:gd name="T7" fmla="*/ 125 h 125"/>
                  <a:gd name="T8" fmla="*/ 83 w 85"/>
                  <a:gd name="T9" fmla="*/ 64 h 125"/>
                  <a:gd name="T10" fmla="*/ 85 w 85"/>
                  <a:gd name="T11" fmla="*/ 4 h 125"/>
                  <a:gd name="T12" fmla="*/ 5 w 85"/>
                  <a:gd name="T13" fmla="*/ 0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5"/>
                  <a:gd name="T23" fmla="*/ 85 w 85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5">
                    <a:moveTo>
                      <a:pt x="5" y="0"/>
                    </a:moveTo>
                    <a:lnTo>
                      <a:pt x="2" y="61"/>
                    </a:lnTo>
                    <a:lnTo>
                      <a:pt x="0" y="121"/>
                    </a:lnTo>
                    <a:lnTo>
                      <a:pt x="81" y="125"/>
                    </a:lnTo>
                    <a:lnTo>
                      <a:pt x="83" y="64"/>
                    </a:lnTo>
                    <a:lnTo>
                      <a:pt x="85" y="4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16" name="Freeform 221"/>
              <p:cNvSpPr>
                <a:spLocks noChangeAspect="1"/>
              </p:cNvSpPr>
              <p:nvPr/>
            </p:nvSpPr>
            <p:spPr bwMode="auto">
              <a:xfrm>
                <a:off x="7542" y="3160"/>
                <a:ext cx="24" cy="34"/>
              </a:xfrm>
              <a:custGeom>
                <a:avLst/>
                <a:gdLst>
                  <a:gd name="T0" fmla="*/ 5 w 85"/>
                  <a:gd name="T1" fmla="*/ 0 h 125"/>
                  <a:gd name="T2" fmla="*/ 2 w 85"/>
                  <a:gd name="T3" fmla="*/ 61 h 125"/>
                  <a:gd name="T4" fmla="*/ 0 w 85"/>
                  <a:gd name="T5" fmla="*/ 121 h 125"/>
                  <a:gd name="T6" fmla="*/ 81 w 85"/>
                  <a:gd name="T7" fmla="*/ 125 h 125"/>
                  <a:gd name="T8" fmla="*/ 83 w 85"/>
                  <a:gd name="T9" fmla="*/ 64 h 125"/>
                  <a:gd name="T10" fmla="*/ 85 w 85"/>
                  <a:gd name="T11" fmla="*/ 4 h 125"/>
                  <a:gd name="T12" fmla="*/ 5 w 85"/>
                  <a:gd name="T13" fmla="*/ 0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5"/>
                  <a:gd name="T23" fmla="*/ 85 w 85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5">
                    <a:moveTo>
                      <a:pt x="5" y="0"/>
                    </a:moveTo>
                    <a:lnTo>
                      <a:pt x="2" y="61"/>
                    </a:lnTo>
                    <a:lnTo>
                      <a:pt x="0" y="121"/>
                    </a:lnTo>
                    <a:lnTo>
                      <a:pt x="81" y="125"/>
                    </a:lnTo>
                    <a:lnTo>
                      <a:pt x="83" y="64"/>
                    </a:lnTo>
                    <a:lnTo>
                      <a:pt x="85" y="4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17" name="Freeform 222"/>
              <p:cNvSpPr>
                <a:spLocks noChangeAspect="1"/>
              </p:cNvSpPr>
              <p:nvPr/>
            </p:nvSpPr>
            <p:spPr bwMode="auto">
              <a:xfrm>
                <a:off x="7564" y="3178"/>
                <a:ext cx="2" cy="16"/>
              </a:xfrm>
              <a:custGeom>
                <a:avLst/>
                <a:gdLst>
                  <a:gd name="T0" fmla="*/ 2 w 4"/>
                  <a:gd name="T1" fmla="*/ 0 h 61"/>
                  <a:gd name="T2" fmla="*/ 0 w 4"/>
                  <a:gd name="T3" fmla="*/ 61 h 61"/>
                  <a:gd name="T4" fmla="*/ 4 w 4"/>
                  <a:gd name="T5" fmla="*/ 61 h 61"/>
                  <a:gd name="T6" fmla="*/ 2 w 4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1"/>
                  <a:gd name="T14" fmla="*/ 4 w 4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1">
                    <a:moveTo>
                      <a:pt x="2" y="0"/>
                    </a:moveTo>
                    <a:lnTo>
                      <a:pt x="0" y="61"/>
                    </a:lnTo>
                    <a:lnTo>
                      <a:pt x="4" y="6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18" name="Line 223"/>
              <p:cNvSpPr>
                <a:spLocks noChangeAspect="1" noChangeShapeType="1"/>
              </p:cNvSpPr>
              <p:nvPr/>
            </p:nvSpPr>
            <p:spPr bwMode="auto">
              <a:xfrm>
                <a:off x="7564" y="319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19" name="Freeform 224"/>
              <p:cNvSpPr>
                <a:spLocks noChangeAspect="1"/>
              </p:cNvSpPr>
              <p:nvPr/>
            </p:nvSpPr>
            <p:spPr bwMode="auto">
              <a:xfrm>
                <a:off x="7564" y="3160"/>
                <a:ext cx="24" cy="34"/>
              </a:xfrm>
              <a:custGeom>
                <a:avLst/>
                <a:gdLst>
                  <a:gd name="T0" fmla="*/ 0 w 85"/>
                  <a:gd name="T1" fmla="*/ 4 h 125"/>
                  <a:gd name="T2" fmla="*/ 2 w 85"/>
                  <a:gd name="T3" fmla="*/ 64 h 125"/>
                  <a:gd name="T4" fmla="*/ 4 w 85"/>
                  <a:gd name="T5" fmla="*/ 125 h 125"/>
                  <a:gd name="T6" fmla="*/ 85 w 85"/>
                  <a:gd name="T7" fmla="*/ 121 h 125"/>
                  <a:gd name="T8" fmla="*/ 83 w 85"/>
                  <a:gd name="T9" fmla="*/ 61 h 125"/>
                  <a:gd name="T10" fmla="*/ 80 w 85"/>
                  <a:gd name="T11" fmla="*/ 0 h 125"/>
                  <a:gd name="T12" fmla="*/ 0 w 85"/>
                  <a:gd name="T13" fmla="*/ 4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5"/>
                  <a:gd name="T23" fmla="*/ 85 w 85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5">
                    <a:moveTo>
                      <a:pt x="0" y="4"/>
                    </a:moveTo>
                    <a:lnTo>
                      <a:pt x="2" y="64"/>
                    </a:lnTo>
                    <a:lnTo>
                      <a:pt x="4" y="125"/>
                    </a:lnTo>
                    <a:lnTo>
                      <a:pt x="85" y="121"/>
                    </a:lnTo>
                    <a:lnTo>
                      <a:pt x="83" y="61"/>
                    </a:lnTo>
                    <a:lnTo>
                      <a:pt x="8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20" name="Freeform 225"/>
              <p:cNvSpPr>
                <a:spLocks noChangeAspect="1"/>
              </p:cNvSpPr>
              <p:nvPr/>
            </p:nvSpPr>
            <p:spPr bwMode="auto">
              <a:xfrm>
                <a:off x="7564" y="3160"/>
                <a:ext cx="24" cy="34"/>
              </a:xfrm>
              <a:custGeom>
                <a:avLst/>
                <a:gdLst>
                  <a:gd name="T0" fmla="*/ 0 w 85"/>
                  <a:gd name="T1" fmla="*/ 4 h 125"/>
                  <a:gd name="T2" fmla="*/ 2 w 85"/>
                  <a:gd name="T3" fmla="*/ 64 h 125"/>
                  <a:gd name="T4" fmla="*/ 4 w 85"/>
                  <a:gd name="T5" fmla="*/ 125 h 125"/>
                  <a:gd name="T6" fmla="*/ 85 w 85"/>
                  <a:gd name="T7" fmla="*/ 121 h 125"/>
                  <a:gd name="T8" fmla="*/ 83 w 85"/>
                  <a:gd name="T9" fmla="*/ 61 h 125"/>
                  <a:gd name="T10" fmla="*/ 80 w 85"/>
                  <a:gd name="T11" fmla="*/ 0 h 125"/>
                  <a:gd name="T12" fmla="*/ 0 w 85"/>
                  <a:gd name="T13" fmla="*/ 4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5"/>
                  <a:gd name="T23" fmla="*/ 85 w 85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5">
                    <a:moveTo>
                      <a:pt x="0" y="4"/>
                    </a:moveTo>
                    <a:lnTo>
                      <a:pt x="2" y="64"/>
                    </a:lnTo>
                    <a:lnTo>
                      <a:pt x="4" y="125"/>
                    </a:lnTo>
                    <a:lnTo>
                      <a:pt x="85" y="121"/>
                    </a:lnTo>
                    <a:lnTo>
                      <a:pt x="83" y="61"/>
                    </a:lnTo>
                    <a:lnTo>
                      <a:pt x="80" y="0"/>
                    </a:lnTo>
                    <a:lnTo>
                      <a:pt x="0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21" name="Freeform 226"/>
              <p:cNvSpPr>
                <a:spLocks noChangeAspect="1"/>
              </p:cNvSpPr>
              <p:nvPr/>
            </p:nvSpPr>
            <p:spPr bwMode="auto">
              <a:xfrm>
                <a:off x="7588" y="3176"/>
                <a:ext cx="2" cy="18"/>
              </a:xfrm>
              <a:custGeom>
                <a:avLst/>
                <a:gdLst>
                  <a:gd name="T0" fmla="*/ 0 w 6"/>
                  <a:gd name="T1" fmla="*/ 0 h 60"/>
                  <a:gd name="T2" fmla="*/ 2 w 6"/>
                  <a:gd name="T3" fmla="*/ 60 h 60"/>
                  <a:gd name="T4" fmla="*/ 6 w 6"/>
                  <a:gd name="T5" fmla="*/ 60 h 60"/>
                  <a:gd name="T6" fmla="*/ 0 w 6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0"/>
                  <a:gd name="T14" fmla="*/ 6 w 6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0">
                    <a:moveTo>
                      <a:pt x="0" y="0"/>
                    </a:moveTo>
                    <a:lnTo>
                      <a:pt x="2" y="60"/>
                    </a:lnTo>
                    <a:lnTo>
                      <a:pt x="6" y="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22" name="Line 227"/>
              <p:cNvSpPr>
                <a:spLocks noChangeAspect="1" noChangeShapeType="1"/>
              </p:cNvSpPr>
              <p:nvPr/>
            </p:nvSpPr>
            <p:spPr bwMode="auto">
              <a:xfrm>
                <a:off x="7588" y="319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23" name="Freeform 228"/>
              <p:cNvSpPr>
                <a:spLocks noChangeAspect="1"/>
              </p:cNvSpPr>
              <p:nvPr/>
            </p:nvSpPr>
            <p:spPr bwMode="auto">
              <a:xfrm>
                <a:off x="7586" y="3156"/>
                <a:ext cx="26" cy="38"/>
              </a:xfrm>
              <a:custGeom>
                <a:avLst/>
                <a:gdLst>
                  <a:gd name="T0" fmla="*/ 0 w 93"/>
                  <a:gd name="T1" fmla="*/ 9 h 130"/>
                  <a:gd name="T2" fmla="*/ 7 w 93"/>
                  <a:gd name="T3" fmla="*/ 70 h 130"/>
                  <a:gd name="T4" fmla="*/ 13 w 93"/>
                  <a:gd name="T5" fmla="*/ 130 h 130"/>
                  <a:gd name="T6" fmla="*/ 93 w 93"/>
                  <a:gd name="T7" fmla="*/ 121 h 130"/>
                  <a:gd name="T8" fmla="*/ 86 w 93"/>
                  <a:gd name="T9" fmla="*/ 61 h 130"/>
                  <a:gd name="T10" fmla="*/ 79 w 93"/>
                  <a:gd name="T11" fmla="*/ 0 h 130"/>
                  <a:gd name="T12" fmla="*/ 0 w 93"/>
                  <a:gd name="T13" fmla="*/ 9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3"/>
                  <a:gd name="T22" fmla="*/ 0 h 130"/>
                  <a:gd name="T23" fmla="*/ 93 w 93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3" h="130">
                    <a:moveTo>
                      <a:pt x="0" y="9"/>
                    </a:moveTo>
                    <a:lnTo>
                      <a:pt x="7" y="70"/>
                    </a:lnTo>
                    <a:lnTo>
                      <a:pt x="13" y="130"/>
                    </a:lnTo>
                    <a:lnTo>
                      <a:pt x="93" y="121"/>
                    </a:lnTo>
                    <a:lnTo>
                      <a:pt x="86" y="61"/>
                    </a:lnTo>
                    <a:lnTo>
                      <a:pt x="79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24" name="Freeform 229"/>
              <p:cNvSpPr>
                <a:spLocks noChangeAspect="1"/>
              </p:cNvSpPr>
              <p:nvPr/>
            </p:nvSpPr>
            <p:spPr bwMode="auto">
              <a:xfrm>
                <a:off x="7586" y="3156"/>
                <a:ext cx="26" cy="38"/>
              </a:xfrm>
              <a:custGeom>
                <a:avLst/>
                <a:gdLst>
                  <a:gd name="T0" fmla="*/ 0 w 93"/>
                  <a:gd name="T1" fmla="*/ 9 h 130"/>
                  <a:gd name="T2" fmla="*/ 7 w 93"/>
                  <a:gd name="T3" fmla="*/ 70 h 130"/>
                  <a:gd name="T4" fmla="*/ 13 w 93"/>
                  <a:gd name="T5" fmla="*/ 130 h 130"/>
                  <a:gd name="T6" fmla="*/ 93 w 93"/>
                  <a:gd name="T7" fmla="*/ 121 h 130"/>
                  <a:gd name="T8" fmla="*/ 86 w 93"/>
                  <a:gd name="T9" fmla="*/ 61 h 130"/>
                  <a:gd name="T10" fmla="*/ 79 w 93"/>
                  <a:gd name="T11" fmla="*/ 0 h 130"/>
                  <a:gd name="T12" fmla="*/ 0 w 93"/>
                  <a:gd name="T13" fmla="*/ 9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3"/>
                  <a:gd name="T22" fmla="*/ 0 h 130"/>
                  <a:gd name="T23" fmla="*/ 93 w 93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3" h="130">
                    <a:moveTo>
                      <a:pt x="0" y="9"/>
                    </a:moveTo>
                    <a:lnTo>
                      <a:pt x="7" y="70"/>
                    </a:lnTo>
                    <a:lnTo>
                      <a:pt x="13" y="130"/>
                    </a:lnTo>
                    <a:lnTo>
                      <a:pt x="93" y="121"/>
                    </a:lnTo>
                    <a:lnTo>
                      <a:pt x="86" y="61"/>
                    </a:lnTo>
                    <a:lnTo>
                      <a:pt x="79" y="0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225" name="Freeform 230"/>
              <p:cNvSpPr>
                <a:spLocks noChangeAspect="1"/>
              </p:cNvSpPr>
              <p:nvPr/>
            </p:nvSpPr>
            <p:spPr bwMode="auto">
              <a:xfrm>
                <a:off x="7610" y="3174"/>
                <a:ext cx="4" cy="18"/>
              </a:xfrm>
              <a:custGeom>
                <a:avLst/>
                <a:gdLst>
                  <a:gd name="T0" fmla="*/ 0 w 12"/>
                  <a:gd name="T1" fmla="*/ 0 h 60"/>
                  <a:gd name="T2" fmla="*/ 7 w 12"/>
                  <a:gd name="T3" fmla="*/ 60 h 60"/>
                  <a:gd name="T4" fmla="*/ 12 w 12"/>
                  <a:gd name="T5" fmla="*/ 59 h 60"/>
                  <a:gd name="T6" fmla="*/ 0 w 12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0" y="0"/>
                    </a:moveTo>
                    <a:lnTo>
                      <a:pt x="7" y="60"/>
                    </a:lnTo>
                    <a:lnTo>
                      <a:pt x="12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753" name="Text Box 28"/>
            <p:cNvSpPr txBox="1">
              <a:spLocks noChangeAspect="1" noChangeArrowheads="1"/>
            </p:cNvSpPr>
            <p:nvPr/>
          </p:nvSpPr>
          <p:spPr bwMode="auto">
            <a:xfrm>
              <a:off x="4228" y="122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zh-CN" sz="2400" b="0" i="1">
                <a:latin typeface="Symbol" panose="05050102010706020507" pitchFamily="18" charset="2"/>
              </a:endParaRPr>
            </a:p>
          </p:txBody>
        </p:sp>
        <p:sp>
          <p:nvSpPr>
            <p:cNvPr id="31754" name="AutoShape 29"/>
            <p:cNvSpPr>
              <a:spLocks noChangeAspect="1" noChangeArrowheads="1" noTextEdit="1"/>
            </p:cNvSpPr>
            <p:nvPr/>
          </p:nvSpPr>
          <p:spPr bwMode="auto">
            <a:xfrm>
              <a:off x="657" y="994"/>
              <a:ext cx="4081" cy="1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5" name="Line 232"/>
            <p:cNvSpPr>
              <a:spLocks noChangeAspect="1" noChangeShapeType="1"/>
            </p:cNvSpPr>
            <p:nvPr/>
          </p:nvSpPr>
          <p:spPr bwMode="auto">
            <a:xfrm flipV="1">
              <a:off x="4379" y="187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6" name="Freeform 233"/>
            <p:cNvSpPr>
              <a:spLocks noChangeAspect="1"/>
            </p:cNvSpPr>
            <p:nvPr/>
          </p:nvSpPr>
          <p:spPr bwMode="auto">
            <a:xfrm>
              <a:off x="4377" y="1857"/>
              <a:ext cx="14" cy="19"/>
            </a:xfrm>
            <a:custGeom>
              <a:avLst/>
              <a:gdLst>
                <a:gd name="T0" fmla="*/ 0 w 102"/>
                <a:gd name="T1" fmla="*/ 15 h 134"/>
                <a:gd name="T2" fmla="*/ 11 w 102"/>
                <a:gd name="T3" fmla="*/ 75 h 134"/>
                <a:gd name="T4" fmla="*/ 23 w 102"/>
                <a:gd name="T5" fmla="*/ 134 h 134"/>
                <a:gd name="T6" fmla="*/ 102 w 102"/>
                <a:gd name="T7" fmla="*/ 118 h 134"/>
                <a:gd name="T8" fmla="*/ 91 w 102"/>
                <a:gd name="T9" fmla="*/ 59 h 134"/>
                <a:gd name="T10" fmla="*/ 79 w 102"/>
                <a:gd name="T11" fmla="*/ 0 h 134"/>
                <a:gd name="T12" fmla="*/ 0 w 102"/>
                <a:gd name="T13" fmla="*/ 15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34"/>
                <a:gd name="T23" fmla="*/ 102 w 102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34">
                  <a:moveTo>
                    <a:pt x="0" y="15"/>
                  </a:moveTo>
                  <a:lnTo>
                    <a:pt x="11" y="75"/>
                  </a:lnTo>
                  <a:lnTo>
                    <a:pt x="23" y="134"/>
                  </a:lnTo>
                  <a:lnTo>
                    <a:pt x="102" y="118"/>
                  </a:lnTo>
                  <a:lnTo>
                    <a:pt x="91" y="59"/>
                  </a:lnTo>
                  <a:lnTo>
                    <a:pt x="79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7" name="Freeform 234"/>
            <p:cNvSpPr>
              <a:spLocks noChangeAspect="1"/>
            </p:cNvSpPr>
            <p:nvPr/>
          </p:nvSpPr>
          <p:spPr bwMode="auto">
            <a:xfrm>
              <a:off x="4377" y="1857"/>
              <a:ext cx="14" cy="19"/>
            </a:xfrm>
            <a:custGeom>
              <a:avLst/>
              <a:gdLst>
                <a:gd name="T0" fmla="*/ 0 w 102"/>
                <a:gd name="T1" fmla="*/ 15 h 134"/>
                <a:gd name="T2" fmla="*/ 11 w 102"/>
                <a:gd name="T3" fmla="*/ 75 h 134"/>
                <a:gd name="T4" fmla="*/ 23 w 102"/>
                <a:gd name="T5" fmla="*/ 134 h 134"/>
                <a:gd name="T6" fmla="*/ 102 w 102"/>
                <a:gd name="T7" fmla="*/ 118 h 134"/>
                <a:gd name="T8" fmla="*/ 91 w 102"/>
                <a:gd name="T9" fmla="*/ 59 h 134"/>
                <a:gd name="T10" fmla="*/ 79 w 102"/>
                <a:gd name="T11" fmla="*/ 0 h 134"/>
                <a:gd name="T12" fmla="*/ 0 w 102"/>
                <a:gd name="T13" fmla="*/ 15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34"/>
                <a:gd name="T23" fmla="*/ 102 w 102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34">
                  <a:moveTo>
                    <a:pt x="0" y="15"/>
                  </a:moveTo>
                  <a:lnTo>
                    <a:pt x="11" y="75"/>
                  </a:lnTo>
                  <a:lnTo>
                    <a:pt x="23" y="134"/>
                  </a:lnTo>
                  <a:lnTo>
                    <a:pt x="102" y="118"/>
                  </a:lnTo>
                  <a:lnTo>
                    <a:pt x="91" y="59"/>
                  </a:lnTo>
                  <a:lnTo>
                    <a:pt x="79" y="0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8" name="Freeform 235"/>
            <p:cNvSpPr>
              <a:spLocks noChangeAspect="1"/>
            </p:cNvSpPr>
            <p:nvPr/>
          </p:nvSpPr>
          <p:spPr bwMode="auto">
            <a:xfrm>
              <a:off x="4390" y="1866"/>
              <a:ext cx="2" cy="8"/>
            </a:xfrm>
            <a:custGeom>
              <a:avLst/>
              <a:gdLst>
                <a:gd name="T0" fmla="*/ 0 w 16"/>
                <a:gd name="T1" fmla="*/ 0 h 59"/>
                <a:gd name="T2" fmla="*/ 11 w 16"/>
                <a:gd name="T3" fmla="*/ 59 h 59"/>
                <a:gd name="T4" fmla="*/ 16 w 16"/>
                <a:gd name="T5" fmla="*/ 59 h 59"/>
                <a:gd name="T6" fmla="*/ 0 w 16"/>
                <a:gd name="T7" fmla="*/ 0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59"/>
                <a:gd name="T14" fmla="*/ 16 w 16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59">
                  <a:moveTo>
                    <a:pt x="0" y="0"/>
                  </a:moveTo>
                  <a:lnTo>
                    <a:pt x="11" y="59"/>
                  </a:lnTo>
                  <a:lnTo>
                    <a:pt x="16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9" name="Line 236"/>
            <p:cNvSpPr>
              <a:spLocks noChangeAspect="1" noChangeShapeType="1"/>
            </p:cNvSpPr>
            <p:nvPr/>
          </p:nvSpPr>
          <p:spPr bwMode="auto">
            <a:xfrm>
              <a:off x="4391" y="187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0" name="Freeform 237"/>
            <p:cNvSpPr>
              <a:spLocks noChangeAspect="1"/>
            </p:cNvSpPr>
            <p:nvPr/>
          </p:nvSpPr>
          <p:spPr bwMode="auto">
            <a:xfrm>
              <a:off x="4387" y="1854"/>
              <a:ext cx="16" cy="20"/>
            </a:xfrm>
            <a:custGeom>
              <a:avLst/>
              <a:gdLst>
                <a:gd name="T0" fmla="*/ 0 w 110"/>
                <a:gd name="T1" fmla="*/ 22 h 140"/>
                <a:gd name="T2" fmla="*/ 16 w 110"/>
                <a:gd name="T3" fmla="*/ 81 h 140"/>
                <a:gd name="T4" fmla="*/ 32 w 110"/>
                <a:gd name="T5" fmla="*/ 140 h 140"/>
                <a:gd name="T6" fmla="*/ 110 w 110"/>
                <a:gd name="T7" fmla="*/ 118 h 140"/>
                <a:gd name="T8" fmla="*/ 94 w 110"/>
                <a:gd name="T9" fmla="*/ 59 h 140"/>
                <a:gd name="T10" fmla="*/ 78 w 110"/>
                <a:gd name="T11" fmla="*/ 0 h 140"/>
                <a:gd name="T12" fmla="*/ 0 w 110"/>
                <a:gd name="T13" fmla="*/ 22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"/>
                <a:gd name="T22" fmla="*/ 0 h 140"/>
                <a:gd name="T23" fmla="*/ 110 w 11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" h="140">
                  <a:moveTo>
                    <a:pt x="0" y="22"/>
                  </a:moveTo>
                  <a:lnTo>
                    <a:pt x="16" y="81"/>
                  </a:lnTo>
                  <a:lnTo>
                    <a:pt x="32" y="140"/>
                  </a:lnTo>
                  <a:lnTo>
                    <a:pt x="110" y="118"/>
                  </a:lnTo>
                  <a:lnTo>
                    <a:pt x="94" y="59"/>
                  </a:lnTo>
                  <a:lnTo>
                    <a:pt x="78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1" name="Freeform 238"/>
            <p:cNvSpPr>
              <a:spLocks noChangeAspect="1"/>
            </p:cNvSpPr>
            <p:nvPr/>
          </p:nvSpPr>
          <p:spPr bwMode="auto">
            <a:xfrm>
              <a:off x="4387" y="1854"/>
              <a:ext cx="16" cy="20"/>
            </a:xfrm>
            <a:custGeom>
              <a:avLst/>
              <a:gdLst>
                <a:gd name="T0" fmla="*/ 0 w 110"/>
                <a:gd name="T1" fmla="*/ 22 h 140"/>
                <a:gd name="T2" fmla="*/ 16 w 110"/>
                <a:gd name="T3" fmla="*/ 81 h 140"/>
                <a:gd name="T4" fmla="*/ 32 w 110"/>
                <a:gd name="T5" fmla="*/ 140 h 140"/>
                <a:gd name="T6" fmla="*/ 110 w 110"/>
                <a:gd name="T7" fmla="*/ 118 h 140"/>
                <a:gd name="T8" fmla="*/ 94 w 110"/>
                <a:gd name="T9" fmla="*/ 59 h 140"/>
                <a:gd name="T10" fmla="*/ 78 w 110"/>
                <a:gd name="T11" fmla="*/ 0 h 140"/>
                <a:gd name="T12" fmla="*/ 0 w 110"/>
                <a:gd name="T13" fmla="*/ 22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"/>
                <a:gd name="T22" fmla="*/ 0 h 140"/>
                <a:gd name="T23" fmla="*/ 110 w 11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" h="140">
                  <a:moveTo>
                    <a:pt x="0" y="22"/>
                  </a:moveTo>
                  <a:lnTo>
                    <a:pt x="16" y="81"/>
                  </a:lnTo>
                  <a:lnTo>
                    <a:pt x="32" y="140"/>
                  </a:lnTo>
                  <a:lnTo>
                    <a:pt x="110" y="118"/>
                  </a:lnTo>
                  <a:lnTo>
                    <a:pt x="94" y="59"/>
                  </a:lnTo>
                  <a:lnTo>
                    <a:pt x="78" y="0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2" name="Freeform 239"/>
            <p:cNvSpPr>
              <a:spLocks noChangeAspect="1"/>
            </p:cNvSpPr>
            <p:nvPr/>
          </p:nvSpPr>
          <p:spPr bwMode="auto">
            <a:xfrm>
              <a:off x="4401" y="1863"/>
              <a:ext cx="3" cy="8"/>
            </a:xfrm>
            <a:custGeom>
              <a:avLst/>
              <a:gdLst>
                <a:gd name="T0" fmla="*/ 0 w 21"/>
                <a:gd name="T1" fmla="*/ 0 h 59"/>
                <a:gd name="T2" fmla="*/ 16 w 21"/>
                <a:gd name="T3" fmla="*/ 59 h 59"/>
                <a:gd name="T4" fmla="*/ 21 w 21"/>
                <a:gd name="T5" fmla="*/ 57 h 59"/>
                <a:gd name="T6" fmla="*/ 0 w 21"/>
                <a:gd name="T7" fmla="*/ 0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59"/>
                <a:gd name="T14" fmla="*/ 21 w 21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59">
                  <a:moveTo>
                    <a:pt x="0" y="0"/>
                  </a:moveTo>
                  <a:lnTo>
                    <a:pt x="16" y="59"/>
                  </a:lnTo>
                  <a:lnTo>
                    <a:pt x="21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3" name="Line 240"/>
            <p:cNvSpPr>
              <a:spLocks noChangeAspect="1" noChangeShapeType="1"/>
            </p:cNvSpPr>
            <p:nvPr/>
          </p:nvSpPr>
          <p:spPr bwMode="auto">
            <a:xfrm flipV="1">
              <a:off x="4403" y="187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4" name="Freeform 241"/>
            <p:cNvSpPr>
              <a:spLocks noChangeAspect="1"/>
            </p:cNvSpPr>
            <p:nvPr/>
          </p:nvSpPr>
          <p:spPr bwMode="auto">
            <a:xfrm>
              <a:off x="4398" y="1851"/>
              <a:ext cx="17" cy="20"/>
            </a:xfrm>
            <a:custGeom>
              <a:avLst/>
              <a:gdLst>
                <a:gd name="T0" fmla="*/ 0 w 117"/>
                <a:gd name="T1" fmla="*/ 27 h 141"/>
                <a:gd name="T2" fmla="*/ 20 w 117"/>
                <a:gd name="T3" fmla="*/ 84 h 141"/>
                <a:gd name="T4" fmla="*/ 41 w 117"/>
                <a:gd name="T5" fmla="*/ 141 h 141"/>
                <a:gd name="T6" fmla="*/ 117 w 117"/>
                <a:gd name="T7" fmla="*/ 114 h 141"/>
                <a:gd name="T8" fmla="*/ 96 w 117"/>
                <a:gd name="T9" fmla="*/ 57 h 141"/>
                <a:gd name="T10" fmla="*/ 76 w 117"/>
                <a:gd name="T11" fmla="*/ 0 h 141"/>
                <a:gd name="T12" fmla="*/ 0 w 117"/>
                <a:gd name="T13" fmla="*/ 27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141"/>
                <a:gd name="T23" fmla="*/ 117 w 11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141">
                  <a:moveTo>
                    <a:pt x="0" y="27"/>
                  </a:moveTo>
                  <a:lnTo>
                    <a:pt x="20" y="84"/>
                  </a:lnTo>
                  <a:lnTo>
                    <a:pt x="41" y="141"/>
                  </a:lnTo>
                  <a:lnTo>
                    <a:pt x="117" y="114"/>
                  </a:lnTo>
                  <a:lnTo>
                    <a:pt x="96" y="57"/>
                  </a:lnTo>
                  <a:lnTo>
                    <a:pt x="7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5" name="Freeform 242"/>
            <p:cNvSpPr>
              <a:spLocks noChangeAspect="1"/>
            </p:cNvSpPr>
            <p:nvPr/>
          </p:nvSpPr>
          <p:spPr bwMode="auto">
            <a:xfrm>
              <a:off x="4398" y="1851"/>
              <a:ext cx="17" cy="20"/>
            </a:xfrm>
            <a:custGeom>
              <a:avLst/>
              <a:gdLst>
                <a:gd name="T0" fmla="*/ 0 w 117"/>
                <a:gd name="T1" fmla="*/ 27 h 141"/>
                <a:gd name="T2" fmla="*/ 20 w 117"/>
                <a:gd name="T3" fmla="*/ 84 h 141"/>
                <a:gd name="T4" fmla="*/ 41 w 117"/>
                <a:gd name="T5" fmla="*/ 141 h 141"/>
                <a:gd name="T6" fmla="*/ 117 w 117"/>
                <a:gd name="T7" fmla="*/ 114 h 141"/>
                <a:gd name="T8" fmla="*/ 96 w 117"/>
                <a:gd name="T9" fmla="*/ 57 h 141"/>
                <a:gd name="T10" fmla="*/ 76 w 117"/>
                <a:gd name="T11" fmla="*/ 0 h 141"/>
                <a:gd name="T12" fmla="*/ 0 w 117"/>
                <a:gd name="T13" fmla="*/ 27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141"/>
                <a:gd name="T23" fmla="*/ 117 w 11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141">
                  <a:moveTo>
                    <a:pt x="0" y="27"/>
                  </a:moveTo>
                  <a:lnTo>
                    <a:pt x="20" y="84"/>
                  </a:lnTo>
                  <a:lnTo>
                    <a:pt x="41" y="141"/>
                  </a:lnTo>
                  <a:lnTo>
                    <a:pt x="117" y="114"/>
                  </a:lnTo>
                  <a:lnTo>
                    <a:pt x="96" y="57"/>
                  </a:lnTo>
                  <a:lnTo>
                    <a:pt x="76" y="0"/>
                  </a:lnTo>
                  <a:lnTo>
                    <a:pt x="0" y="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6" name="Freeform 243"/>
            <p:cNvSpPr>
              <a:spLocks noChangeAspect="1"/>
            </p:cNvSpPr>
            <p:nvPr/>
          </p:nvSpPr>
          <p:spPr bwMode="auto">
            <a:xfrm>
              <a:off x="4412" y="1859"/>
              <a:ext cx="3" cy="8"/>
            </a:xfrm>
            <a:custGeom>
              <a:avLst/>
              <a:gdLst>
                <a:gd name="T0" fmla="*/ 0 w 25"/>
                <a:gd name="T1" fmla="*/ 0 h 57"/>
                <a:gd name="T2" fmla="*/ 21 w 25"/>
                <a:gd name="T3" fmla="*/ 57 h 57"/>
                <a:gd name="T4" fmla="*/ 25 w 25"/>
                <a:gd name="T5" fmla="*/ 56 h 57"/>
                <a:gd name="T6" fmla="*/ 0 w 25"/>
                <a:gd name="T7" fmla="*/ 0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57"/>
                <a:gd name="T14" fmla="*/ 25 w 25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57">
                  <a:moveTo>
                    <a:pt x="0" y="0"/>
                  </a:moveTo>
                  <a:lnTo>
                    <a:pt x="21" y="57"/>
                  </a:lnTo>
                  <a:lnTo>
                    <a:pt x="25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7" name="Line 244"/>
            <p:cNvSpPr>
              <a:spLocks noChangeAspect="1" noChangeShapeType="1"/>
            </p:cNvSpPr>
            <p:nvPr/>
          </p:nvSpPr>
          <p:spPr bwMode="auto">
            <a:xfrm flipV="1">
              <a:off x="4415" y="186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8" name="Freeform 245"/>
            <p:cNvSpPr>
              <a:spLocks noChangeAspect="1"/>
            </p:cNvSpPr>
            <p:nvPr/>
          </p:nvSpPr>
          <p:spPr bwMode="auto">
            <a:xfrm>
              <a:off x="4408" y="1846"/>
              <a:ext cx="18" cy="21"/>
            </a:xfrm>
            <a:custGeom>
              <a:avLst/>
              <a:gdLst>
                <a:gd name="T0" fmla="*/ 0 w 124"/>
                <a:gd name="T1" fmla="*/ 33 h 145"/>
                <a:gd name="T2" fmla="*/ 25 w 124"/>
                <a:gd name="T3" fmla="*/ 89 h 145"/>
                <a:gd name="T4" fmla="*/ 50 w 124"/>
                <a:gd name="T5" fmla="*/ 145 h 145"/>
                <a:gd name="T6" fmla="*/ 124 w 124"/>
                <a:gd name="T7" fmla="*/ 112 h 145"/>
                <a:gd name="T8" fmla="*/ 99 w 124"/>
                <a:gd name="T9" fmla="*/ 56 h 145"/>
                <a:gd name="T10" fmla="*/ 74 w 124"/>
                <a:gd name="T11" fmla="*/ 0 h 145"/>
                <a:gd name="T12" fmla="*/ 0 w 124"/>
                <a:gd name="T13" fmla="*/ 33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"/>
                <a:gd name="T22" fmla="*/ 0 h 145"/>
                <a:gd name="T23" fmla="*/ 124 w 124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" h="145">
                  <a:moveTo>
                    <a:pt x="0" y="33"/>
                  </a:moveTo>
                  <a:lnTo>
                    <a:pt x="25" y="89"/>
                  </a:lnTo>
                  <a:lnTo>
                    <a:pt x="50" y="145"/>
                  </a:lnTo>
                  <a:lnTo>
                    <a:pt x="124" y="112"/>
                  </a:lnTo>
                  <a:lnTo>
                    <a:pt x="99" y="56"/>
                  </a:lnTo>
                  <a:lnTo>
                    <a:pt x="74" y="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9" name="Freeform 246"/>
            <p:cNvSpPr>
              <a:spLocks noChangeAspect="1"/>
            </p:cNvSpPr>
            <p:nvPr/>
          </p:nvSpPr>
          <p:spPr bwMode="auto">
            <a:xfrm>
              <a:off x="4408" y="1846"/>
              <a:ext cx="18" cy="21"/>
            </a:xfrm>
            <a:custGeom>
              <a:avLst/>
              <a:gdLst>
                <a:gd name="T0" fmla="*/ 0 w 124"/>
                <a:gd name="T1" fmla="*/ 33 h 145"/>
                <a:gd name="T2" fmla="*/ 25 w 124"/>
                <a:gd name="T3" fmla="*/ 89 h 145"/>
                <a:gd name="T4" fmla="*/ 50 w 124"/>
                <a:gd name="T5" fmla="*/ 145 h 145"/>
                <a:gd name="T6" fmla="*/ 124 w 124"/>
                <a:gd name="T7" fmla="*/ 112 h 145"/>
                <a:gd name="T8" fmla="*/ 99 w 124"/>
                <a:gd name="T9" fmla="*/ 56 h 145"/>
                <a:gd name="T10" fmla="*/ 74 w 124"/>
                <a:gd name="T11" fmla="*/ 0 h 145"/>
                <a:gd name="T12" fmla="*/ 0 w 124"/>
                <a:gd name="T13" fmla="*/ 33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"/>
                <a:gd name="T22" fmla="*/ 0 h 145"/>
                <a:gd name="T23" fmla="*/ 124 w 124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" h="145">
                  <a:moveTo>
                    <a:pt x="0" y="33"/>
                  </a:moveTo>
                  <a:lnTo>
                    <a:pt x="25" y="89"/>
                  </a:lnTo>
                  <a:lnTo>
                    <a:pt x="50" y="145"/>
                  </a:lnTo>
                  <a:lnTo>
                    <a:pt x="124" y="112"/>
                  </a:lnTo>
                  <a:lnTo>
                    <a:pt x="99" y="56"/>
                  </a:lnTo>
                  <a:lnTo>
                    <a:pt x="74" y="0"/>
                  </a:lnTo>
                  <a:lnTo>
                    <a:pt x="0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0" name="Freeform 247"/>
            <p:cNvSpPr>
              <a:spLocks noChangeAspect="1"/>
            </p:cNvSpPr>
            <p:nvPr/>
          </p:nvSpPr>
          <p:spPr bwMode="auto">
            <a:xfrm>
              <a:off x="4422" y="1854"/>
              <a:ext cx="4" cy="8"/>
            </a:xfrm>
            <a:custGeom>
              <a:avLst/>
              <a:gdLst>
                <a:gd name="T0" fmla="*/ 0 w 29"/>
                <a:gd name="T1" fmla="*/ 0 h 56"/>
                <a:gd name="T2" fmla="*/ 25 w 29"/>
                <a:gd name="T3" fmla="*/ 56 h 56"/>
                <a:gd name="T4" fmla="*/ 29 w 29"/>
                <a:gd name="T5" fmla="*/ 54 h 56"/>
                <a:gd name="T6" fmla="*/ 0 w 29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6"/>
                <a:gd name="T14" fmla="*/ 29 w 29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6">
                  <a:moveTo>
                    <a:pt x="0" y="0"/>
                  </a:moveTo>
                  <a:lnTo>
                    <a:pt x="25" y="56"/>
                  </a:lnTo>
                  <a:lnTo>
                    <a:pt x="29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1" name="Line 248"/>
            <p:cNvSpPr>
              <a:spLocks noChangeAspect="1" noChangeShapeType="1"/>
            </p:cNvSpPr>
            <p:nvPr/>
          </p:nvSpPr>
          <p:spPr bwMode="auto">
            <a:xfrm flipV="1">
              <a:off x="4426" y="186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2" name="Freeform 249"/>
            <p:cNvSpPr>
              <a:spLocks noChangeAspect="1"/>
            </p:cNvSpPr>
            <p:nvPr/>
          </p:nvSpPr>
          <p:spPr bwMode="auto">
            <a:xfrm>
              <a:off x="4418" y="1841"/>
              <a:ext cx="19" cy="21"/>
            </a:xfrm>
            <a:custGeom>
              <a:avLst/>
              <a:gdLst>
                <a:gd name="T0" fmla="*/ 0 w 129"/>
                <a:gd name="T1" fmla="*/ 37 h 146"/>
                <a:gd name="T2" fmla="*/ 28 w 129"/>
                <a:gd name="T3" fmla="*/ 92 h 146"/>
                <a:gd name="T4" fmla="*/ 57 w 129"/>
                <a:gd name="T5" fmla="*/ 146 h 146"/>
                <a:gd name="T6" fmla="*/ 129 w 129"/>
                <a:gd name="T7" fmla="*/ 109 h 146"/>
                <a:gd name="T8" fmla="*/ 101 w 129"/>
                <a:gd name="T9" fmla="*/ 54 h 146"/>
                <a:gd name="T10" fmla="*/ 73 w 129"/>
                <a:gd name="T11" fmla="*/ 0 h 146"/>
                <a:gd name="T12" fmla="*/ 0 w 129"/>
                <a:gd name="T13" fmla="*/ 37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46"/>
                <a:gd name="T23" fmla="*/ 129 w 12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46">
                  <a:moveTo>
                    <a:pt x="0" y="37"/>
                  </a:moveTo>
                  <a:lnTo>
                    <a:pt x="28" y="92"/>
                  </a:lnTo>
                  <a:lnTo>
                    <a:pt x="57" y="146"/>
                  </a:lnTo>
                  <a:lnTo>
                    <a:pt x="129" y="109"/>
                  </a:lnTo>
                  <a:lnTo>
                    <a:pt x="101" y="54"/>
                  </a:lnTo>
                  <a:lnTo>
                    <a:pt x="73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3" name="Freeform 250"/>
            <p:cNvSpPr>
              <a:spLocks noChangeAspect="1"/>
            </p:cNvSpPr>
            <p:nvPr/>
          </p:nvSpPr>
          <p:spPr bwMode="auto">
            <a:xfrm>
              <a:off x="4418" y="1841"/>
              <a:ext cx="19" cy="21"/>
            </a:xfrm>
            <a:custGeom>
              <a:avLst/>
              <a:gdLst>
                <a:gd name="T0" fmla="*/ 0 w 129"/>
                <a:gd name="T1" fmla="*/ 37 h 146"/>
                <a:gd name="T2" fmla="*/ 28 w 129"/>
                <a:gd name="T3" fmla="*/ 92 h 146"/>
                <a:gd name="T4" fmla="*/ 57 w 129"/>
                <a:gd name="T5" fmla="*/ 146 h 146"/>
                <a:gd name="T6" fmla="*/ 129 w 129"/>
                <a:gd name="T7" fmla="*/ 109 h 146"/>
                <a:gd name="T8" fmla="*/ 101 w 129"/>
                <a:gd name="T9" fmla="*/ 54 h 146"/>
                <a:gd name="T10" fmla="*/ 73 w 129"/>
                <a:gd name="T11" fmla="*/ 0 h 146"/>
                <a:gd name="T12" fmla="*/ 0 w 129"/>
                <a:gd name="T13" fmla="*/ 37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46"/>
                <a:gd name="T23" fmla="*/ 129 w 12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46">
                  <a:moveTo>
                    <a:pt x="0" y="37"/>
                  </a:moveTo>
                  <a:lnTo>
                    <a:pt x="28" y="92"/>
                  </a:lnTo>
                  <a:lnTo>
                    <a:pt x="57" y="146"/>
                  </a:lnTo>
                  <a:lnTo>
                    <a:pt x="129" y="109"/>
                  </a:lnTo>
                  <a:lnTo>
                    <a:pt x="101" y="54"/>
                  </a:lnTo>
                  <a:lnTo>
                    <a:pt x="73" y="0"/>
                  </a:lnTo>
                  <a:lnTo>
                    <a:pt x="0" y="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4" name="Freeform 251"/>
            <p:cNvSpPr>
              <a:spLocks noChangeAspect="1"/>
            </p:cNvSpPr>
            <p:nvPr/>
          </p:nvSpPr>
          <p:spPr bwMode="auto">
            <a:xfrm>
              <a:off x="4433" y="1849"/>
              <a:ext cx="4" cy="7"/>
            </a:xfrm>
            <a:custGeom>
              <a:avLst/>
              <a:gdLst>
                <a:gd name="T0" fmla="*/ 0 w 32"/>
                <a:gd name="T1" fmla="*/ 0 h 55"/>
                <a:gd name="T2" fmla="*/ 28 w 32"/>
                <a:gd name="T3" fmla="*/ 55 h 55"/>
                <a:gd name="T4" fmla="*/ 32 w 32"/>
                <a:gd name="T5" fmla="*/ 53 h 55"/>
                <a:gd name="T6" fmla="*/ 0 w 32"/>
                <a:gd name="T7" fmla="*/ 0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55"/>
                <a:gd name="T14" fmla="*/ 32 w 32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55">
                  <a:moveTo>
                    <a:pt x="0" y="0"/>
                  </a:moveTo>
                  <a:lnTo>
                    <a:pt x="28" y="55"/>
                  </a:lnTo>
                  <a:lnTo>
                    <a:pt x="32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5" name="Line 252"/>
            <p:cNvSpPr>
              <a:spLocks noChangeAspect="1" noChangeShapeType="1"/>
            </p:cNvSpPr>
            <p:nvPr/>
          </p:nvSpPr>
          <p:spPr bwMode="auto">
            <a:xfrm flipV="1">
              <a:off x="4437" y="185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6" name="Freeform 253"/>
            <p:cNvSpPr>
              <a:spLocks noChangeAspect="1"/>
            </p:cNvSpPr>
            <p:nvPr/>
          </p:nvSpPr>
          <p:spPr bwMode="auto">
            <a:xfrm>
              <a:off x="4428" y="1835"/>
              <a:ext cx="19" cy="21"/>
            </a:xfrm>
            <a:custGeom>
              <a:avLst/>
              <a:gdLst>
                <a:gd name="T0" fmla="*/ 0 w 134"/>
                <a:gd name="T1" fmla="*/ 43 h 148"/>
                <a:gd name="T2" fmla="*/ 32 w 134"/>
                <a:gd name="T3" fmla="*/ 95 h 148"/>
                <a:gd name="T4" fmla="*/ 64 w 134"/>
                <a:gd name="T5" fmla="*/ 148 h 148"/>
                <a:gd name="T6" fmla="*/ 134 w 134"/>
                <a:gd name="T7" fmla="*/ 104 h 148"/>
                <a:gd name="T8" fmla="*/ 102 w 134"/>
                <a:gd name="T9" fmla="*/ 52 h 148"/>
                <a:gd name="T10" fmla="*/ 71 w 134"/>
                <a:gd name="T11" fmla="*/ 0 h 148"/>
                <a:gd name="T12" fmla="*/ 0 w 134"/>
                <a:gd name="T13" fmla="*/ 43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8"/>
                <a:gd name="T23" fmla="*/ 134 w 134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8">
                  <a:moveTo>
                    <a:pt x="0" y="43"/>
                  </a:moveTo>
                  <a:lnTo>
                    <a:pt x="32" y="95"/>
                  </a:lnTo>
                  <a:lnTo>
                    <a:pt x="64" y="148"/>
                  </a:lnTo>
                  <a:lnTo>
                    <a:pt x="134" y="104"/>
                  </a:lnTo>
                  <a:lnTo>
                    <a:pt x="102" y="52"/>
                  </a:lnTo>
                  <a:lnTo>
                    <a:pt x="71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7" name="Freeform 254"/>
            <p:cNvSpPr>
              <a:spLocks noChangeAspect="1"/>
            </p:cNvSpPr>
            <p:nvPr/>
          </p:nvSpPr>
          <p:spPr bwMode="auto">
            <a:xfrm>
              <a:off x="4428" y="1835"/>
              <a:ext cx="19" cy="21"/>
            </a:xfrm>
            <a:custGeom>
              <a:avLst/>
              <a:gdLst>
                <a:gd name="T0" fmla="*/ 0 w 134"/>
                <a:gd name="T1" fmla="*/ 43 h 148"/>
                <a:gd name="T2" fmla="*/ 32 w 134"/>
                <a:gd name="T3" fmla="*/ 95 h 148"/>
                <a:gd name="T4" fmla="*/ 64 w 134"/>
                <a:gd name="T5" fmla="*/ 148 h 148"/>
                <a:gd name="T6" fmla="*/ 134 w 134"/>
                <a:gd name="T7" fmla="*/ 104 h 148"/>
                <a:gd name="T8" fmla="*/ 102 w 134"/>
                <a:gd name="T9" fmla="*/ 52 h 148"/>
                <a:gd name="T10" fmla="*/ 71 w 134"/>
                <a:gd name="T11" fmla="*/ 0 h 148"/>
                <a:gd name="T12" fmla="*/ 0 w 134"/>
                <a:gd name="T13" fmla="*/ 43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8"/>
                <a:gd name="T23" fmla="*/ 134 w 134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8">
                  <a:moveTo>
                    <a:pt x="0" y="43"/>
                  </a:moveTo>
                  <a:lnTo>
                    <a:pt x="32" y="95"/>
                  </a:lnTo>
                  <a:lnTo>
                    <a:pt x="64" y="148"/>
                  </a:lnTo>
                  <a:lnTo>
                    <a:pt x="134" y="104"/>
                  </a:lnTo>
                  <a:lnTo>
                    <a:pt x="102" y="52"/>
                  </a:lnTo>
                  <a:lnTo>
                    <a:pt x="71" y="0"/>
                  </a:lnTo>
                  <a:lnTo>
                    <a:pt x="0" y="4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8" name="Freeform 255"/>
            <p:cNvSpPr>
              <a:spLocks noChangeAspect="1"/>
            </p:cNvSpPr>
            <p:nvPr/>
          </p:nvSpPr>
          <p:spPr bwMode="auto">
            <a:xfrm>
              <a:off x="4443" y="1842"/>
              <a:ext cx="5" cy="8"/>
            </a:xfrm>
            <a:custGeom>
              <a:avLst/>
              <a:gdLst>
                <a:gd name="T0" fmla="*/ 0 w 36"/>
                <a:gd name="T1" fmla="*/ 0 h 52"/>
                <a:gd name="T2" fmla="*/ 32 w 36"/>
                <a:gd name="T3" fmla="*/ 52 h 52"/>
                <a:gd name="T4" fmla="*/ 36 w 36"/>
                <a:gd name="T5" fmla="*/ 50 h 52"/>
                <a:gd name="T6" fmla="*/ 0 w 36"/>
                <a:gd name="T7" fmla="*/ 0 h 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52"/>
                <a:gd name="T14" fmla="*/ 36 w 36"/>
                <a:gd name="T15" fmla="*/ 52 h 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52">
                  <a:moveTo>
                    <a:pt x="0" y="0"/>
                  </a:moveTo>
                  <a:lnTo>
                    <a:pt x="32" y="52"/>
                  </a:lnTo>
                  <a:lnTo>
                    <a:pt x="36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9" name="Line 256"/>
            <p:cNvSpPr>
              <a:spLocks noChangeAspect="1" noChangeShapeType="1"/>
            </p:cNvSpPr>
            <p:nvPr/>
          </p:nvSpPr>
          <p:spPr bwMode="auto">
            <a:xfrm flipV="1">
              <a:off x="4447" y="185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0" name="Freeform 257"/>
            <p:cNvSpPr>
              <a:spLocks noChangeAspect="1"/>
            </p:cNvSpPr>
            <p:nvPr/>
          </p:nvSpPr>
          <p:spPr bwMode="auto">
            <a:xfrm>
              <a:off x="4438" y="1828"/>
              <a:ext cx="19" cy="22"/>
            </a:xfrm>
            <a:custGeom>
              <a:avLst/>
              <a:gdLst>
                <a:gd name="T0" fmla="*/ 0 w 138"/>
                <a:gd name="T1" fmla="*/ 48 h 148"/>
                <a:gd name="T2" fmla="*/ 35 w 138"/>
                <a:gd name="T3" fmla="*/ 98 h 148"/>
                <a:gd name="T4" fmla="*/ 71 w 138"/>
                <a:gd name="T5" fmla="*/ 148 h 148"/>
                <a:gd name="T6" fmla="*/ 138 w 138"/>
                <a:gd name="T7" fmla="*/ 100 h 148"/>
                <a:gd name="T8" fmla="*/ 103 w 138"/>
                <a:gd name="T9" fmla="*/ 50 h 148"/>
                <a:gd name="T10" fmla="*/ 67 w 138"/>
                <a:gd name="T11" fmla="*/ 0 h 148"/>
                <a:gd name="T12" fmla="*/ 0 w 138"/>
                <a:gd name="T13" fmla="*/ 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148"/>
                <a:gd name="T23" fmla="*/ 138 w 138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148">
                  <a:moveTo>
                    <a:pt x="0" y="48"/>
                  </a:moveTo>
                  <a:lnTo>
                    <a:pt x="35" y="98"/>
                  </a:lnTo>
                  <a:lnTo>
                    <a:pt x="71" y="148"/>
                  </a:lnTo>
                  <a:lnTo>
                    <a:pt x="138" y="100"/>
                  </a:lnTo>
                  <a:lnTo>
                    <a:pt x="103" y="50"/>
                  </a:lnTo>
                  <a:lnTo>
                    <a:pt x="67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1" name="Freeform 258"/>
            <p:cNvSpPr>
              <a:spLocks noChangeAspect="1"/>
            </p:cNvSpPr>
            <p:nvPr/>
          </p:nvSpPr>
          <p:spPr bwMode="auto">
            <a:xfrm>
              <a:off x="4438" y="1828"/>
              <a:ext cx="19" cy="22"/>
            </a:xfrm>
            <a:custGeom>
              <a:avLst/>
              <a:gdLst>
                <a:gd name="T0" fmla="*/ 0 w 138"/>
                <a:gd name="T1" fmla="*/ 48 h 148"/>
                <a:gd name="T2" fmla="*/ 35 w 138"/>
                <a:gd name="T3" fmla="*/ 98 h 148"/>
                <a:gd name="T4" fmla="*/ 71 w 138"/>
                <a:gd name="T5" fmla="*/ 148 h 148"/>
                <a:gd name="T6" fmla="*/ 138 w 138"/>
                <a:gd name="T7" fmla="*/ 100 h 148"/>
                <a:gd name="T8" fmla="*/ 103 w 138"/>
                <a:gd name="T9" fmla="*/ 50 h 148"/>
                <a:gd name="T10" fmla="*/ 67 w 138"/>
                <a:gd name="T11" fmla="*/ 0 h 148"/>
                <a:gd name="T12" fmla="*/ 0 w 138"/>
                <a:gd name="T13" fmla="*/ 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148"/>
                <a:gd name="T23" fmla="*/ 138 w 138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148">
                  <a:moveTo>
                    <a:pt x="0" y="48"/>
                  </a:moveTo>
                  <a:lnTo>
                    <a:pt x="35" y="98"/>
                  </a:lnTo>
                  <a:lnTo>
                    <a:pt x="71" y="148"/>
                  </a:lnTo>
                  <a:lnTo>
                    <a:pt x="138" y="100"/>
                  </a:lnTo>
                  <a:lnTo>
                    <a:pt x="103" y="50"/>
                  </a:lnTo>
                  <a:lnTo>
                    <a:pt x="67" y="0"/>
                  </a:lnTo>
                  <a:lnTo>
                    <a:pt x="0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2" name="Freeform 259"/>
            <p:cNvSpPr>
              <a:spLocks noChangeAspect="1"/>
            </p:cNvSpPr>
            <p:nvPr/>
          </p:nvSpPr>
          <p:spPr bwMode="auto">
            <a:xfrm>
              <a:off x="4452" y="1836"/>
              <a:ext cx="6" cy="7"/>
            </a:xfrm>
            <a:custGeom>
              <a:avLst/>
              <a:gdLst>
                <a:gd name="T0" fmla="*/ 0 w 38"/>
                <a:gd name="T1" fmla="*/ 0 h 50"/>
                <a:gd name="T2" fmla="*/ 35 w 38"/>
                <a:gd name="T3" fmla="*/ 50 h 50"/>
                <a:gd name="T4" fmla="*/ 38 w 38"/>
                <a:gd name="T5" fmla="*/ 48 h 50"/>
                <a:gd name="T6" fmla="*/ 0 w 38"/>
                <a:gd name="T7" fmla="*/ 0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50"/>
                <a:gd name="T14" fmla="*/ 38 w 38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50">
                  <a:moveTo>
                    <a:pt x="0" y="0"/>
                  </a:moveTo>
                  <a:lnTo>
                    <a:pt x="35" y="50"/>
                  </a:lnTo>
                  <a:lnTo>
                    <a:pt x="3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3" name="Line 260"/>
            <p:cNvSpPr>
              <a:spLocks noChangeAspect="1" noChangeShapeType="1"/>
            </p:cNvSpPr>
            <p:nvPr/>
          </p:nvSpPr>
          <p:spPr bwMode="auto">
            <a:xfrm flipV="1">
              <a:off x="4457" y="184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4" name="Freeform 261"/>
            <p:cNvSpPr>
              <a:spLocks noChangeAspect="1"/>
            </p:cNvSpPr>
            <p:nvPr/>
          </p:nvSpPr>
          <p:spPr bwMode="auto">
            <a:xfrm>
              <a:off x="4447" y="1821"/>
              <a:ext cx="20" cy="21"/>
            </a:xfrm>
            <a:custGeom>
              <a:avLst/>
              <a:gdLst>
                <a:gd name="T0" fmla="*/ 0 w 142"/>
                <a:gd name="T1" fmla="*/ 52 h 148"/>
                <a:gd name="T2" fmla="*/ 39 w 142"/>
                <a:gd name="T3" fmla="*/ 100 h 148"/>
                <a:gd name="T4" fmla="*/ 77 w 142"/>
                <a:gd name="T5" fmla="*/ 148 h 148"/>
                <a:gd name="T6" fmla="*/ 142 w 142"/>
                <a:gd name="T7" fmla="*/ 96 h 148"/>
                <a:gd name="T8" fmla="*/ 103 w 142"/>
                <a:gd name="T9" fmla="*/ 48 h 148"/>
                <a:gd name="T10" fmla="*/ 65 w 142"/>
                <a:gd name="T11" fmla="*/ 0 h 148"/>
                <a:gd name="T12" fmla="*/ 0 w 142"/>
                <a:gd name="T13" fmla="*/ 52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"/>
                <a:gd name="T22" fmla="*/ 0 h 148"/>
                <a:gd name="T23" fmla="*/ 142 w 14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" h="148">
                  <a:moveTo>
                    <a:pt x="0" y="52"/>
                  </a:moveTo>
                  <a:lnTo>
                    <a:pt x="39" y="100"/>
                  </a:lnTo>
                  <a:lnTo>
                    <a:pt x="77" y="148"/>
                  </a:lnTo>
                  <a:lnTo>
                    <a:pt x="142" y="96"/>
                  </a:lnTo>
                  <a:lnTo>
                    <a:pt x="103" y="48"/>
                  </a:lnTo>
                  <a:lnTo>
                    <a:pt x="65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5" name="Freeform 262"/>
            <p:cNvSpPr>
              <a:spLocks noChangeAspect="1"/>
            </p:cNvSpPr>
            <p:nvPr/>
          </p:nvSpPr>
          <p:spPr bwMode="auto">
            <a:xfrm>
              <a:off x="4447" y="1821"/>
              <a:ext cx="20" cy="21"/>
            </a:xfrm>
            <a:custGeom>
              <a:avLst/>
              <a:gdLst>
                <a:gd name="T0" fmla="*/ 0 w 142"/>
                <a:gd name="T1" fmla="*/ 52 h 148"/>
                <a:gd name="T2" fmla="*/ 39 w 142"/>
                <a:gd name="T3" fmla="*/ 100 h 148"/>
                <a:gd name="T4" fmla="*/ 77 w 142"/>
                <a:gd name="T5" fmla="*/ 148 h 148"/>
                <a:gd name="T6" fmla="*/ 142 w 142"/>
                <a:gd name="T7" fmla="*/ 96 h 148"/>
                <a:gd name="T8" fmla="*/ 103 w 142"/>
                <a:gd name="T9" fmla="*/ 48 h 148"/>
                <a:gd name="T10" fmla="*/ 65 w 142"/>
                <a:gd name="T11" fmla="*/ 0 h 148"/>
                <a:gd name="T12" fmla="*/ 0 w 142"/>
                <a:gd name="T13" fmla="*/ 52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"/>
                <a:gd name="T22" fmla="*/ 0 h 148"/>
                <a:gd name="T23" fmla="*/ 142 w 14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" h="148">
                  <a:moveTo>
                    <a:pt x="0" y="52"/>
                  </a:moveTo>
                  <a:lnTo>
                    <a:pt x="39" y="100"/>
                  </a:lnTo>
                  <a:lnTo>
                    <a:pt x="77" y="148"/>
                  </a:lnTo>
                  <a:lnTo>
                    <a:pt x="142" y="96"/>
                  </a:lnTo>
                  <a:lnTo>
                    <a:pt x="103" y="48"/>
                  </a:lnTo>
                  <a:lnTo>
                    <a:pt x="65" y="0"/>
                  </a:lnTo>
                  <a:lnTo>
                    <a:pt x="0" y="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6" name="Freeform 263"/>
            <p:cNvSpPr>
              <a:spLocks noChangeAspect="1"/>
            </p:cNvSpPr>
            <p:nvPr/>
          </p:nvSpPr>
          <p:spPr bwMode="auto">
            <a:xfrm>
              <a:off x="4462" y="1828"/>
              <a:ext cx="5" cy="7"/>
            </a:xfrm>
            <a:custGeom>
              <a:avLst/>
              <a:gdLst>
                <a:gd name="T0" fmla="*/ 0 w 41"/>
                <a:gd name="T1" fmla="*/ 0 h 48"/>
                <a:gd name="T2" fmla="*/ 39 w 41"/>
                <a:gd name="T3" fmla="*/ 48 h 48"/>
                <a:gd name="T4" fmla="*/ 41 w 41"/>
                <a:gd name="T5" fmla="*/ 45 h 48"/>
                <a:gd name="T6" fmla="*/ 0 w 41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8"/>
                <a:gd name="T14" fmla="*/ 41 w 41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8">
                  <a:moveTo>
                    <a:pt x="0" y="0"/>
                  </a:moveTo>
                  <a:lnTo>
                    <a:pt x="39" y="48"/>
                  </a:lnTo>
                  <a:lnTo>
                    <a:pt x="41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7" name="Line 264"/>
            <p:cNvSpPr>
              <a:spLocks noChangeAspect="1" noChangeShapeType="1"/>
            </p:cNvSpPr>
            <p:nvPr/>
          </p:nvSpPr>
          <p:spPr bwMode="auto">
            <a:xfrm flipV="1">
              <a:off x="4467" y="183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8" name="Freeform 265"/>
            <p:cNvSpPr>
              <a:spLocks noChangeAspect="1"/>
            </p:cNvSpPr>
            <p:nvPr/>
          </p:nvSpPr>
          <p:spPr bwMode="auto">
            <a:xfrm>
              <a:off x="4456" y="1814"/>
              <a:ext cx="20" cy="21"/>
            </a:xfrm>
            <a:custGeom>
              <a:avLst/>
              <a:gdLst>
                <a:gd name="T0" fmla="*/ 0 w 145"/>
                <a:gd name="T1" fmla="*/ 56 h 147"/>
                <a:gd name="T2" fmla="*/ 41 w 145"/>
                <a:gd name="T3" fmla="*/ 102 h 147"/>
                <a:gd name="T4" fmla="*/ 82 w 145"/>
                <a:gd name="T5" fmla="*/ 147 h 147"/>
                <a:gd name="T6" fmla="*/ 145 w 145"/>
                <a:gd name="T7" fmla="*/ 92 h 147"/>
                <a:gd name="T8" fmla="*/ 104 w 145"/>
                <a:gd name="T9" fmla="*/ 46 h 147"/>
                <a:gd name="T10" fmla="*/ 63 w 145"/>
                <a:gd name="T11" fmla="*/ 0 h 147"/>
                <a:gd name="T12" fmla="*/ 0 w 145"/>
                <a:gd name="T13" fmla="*/ 56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"/>
                <a:gd name="T22" fmla="*/ 0 h 147"/>
                <a:gd name="T23" fmla="*/ 145 w 145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" h="147">
                  <a:moveTo>
                    <a:pt x="0" y="56"/>
                  </a:moveTo>
                  <a:lnTo>
                    <a:pt x="41" y="102"/>
                  </a:lnTo>
                  <a:lnTo>
                    <a:pt x="82" y="147"/>
                  </a:lnTo>
                  <a:lnTo>
                    <a:pt x="145" y="92"/>
                  </a:lnTo>
                  <a:lnTo>
                    <a:pt x="104" y="46"/>
                  </a:lnTo>
                  <a:lnTo>
                    <a:pt x="63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9" name="Freeform 266"/>
            <p:cNvSpPr>
              <a:spLocks noChangeAspect="1"/>
            </p:cNvSpPr>
            <p:nvPr/>
          </p:nvSpPr>
          <p:spPr bwMode="auto">
            <a:xfrm>
              <a:off x="4456" y="1814"/>
              <a:ext cx="20" cy="21"/>
            </a:xfrm>
            <a:custGeom>
              <a:avLst/>
              <a:gdLst>
                <a:gd name="T0" fmla="*/ 0 w 145"/>
                <a:gd name="T1" fmla="*/ 56 h 147"/>
                <a:gd name="T2" fmla="*/ 41 w 145"/>
                <a:gd name="T3" fmla="*/ 102 h 147"/>
                <a:gd name="T4" fmla="*/ 82 w 145"/>
                <a:gd name="T5" fmla="*/ 147 h 147"/>
                <a:gd name="T6" fmla="*/ 145 w 145"/>
                <a:gd name="T7" fmla="*/ 92 h 147"/>
                <a:gd name="T8" fmla="*/ 104 w 145"/>
                <a:gd name="T9" fmla="*/ 46 h 147"/>
                <a:gd name="T10" fmla="*/ 63 w 145"/>
                <a:gd name="T11" fmla="*/ 0 h 147"/>
                <a:gd name="T12" fmla="*/ 0 w 145"/>
                <a:gd name="T13" fmla="*/ 56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"/>
                <a:gd name="T22" fmla="*/ 0 h 147"/>
                <a:gd name="T23" fmla="*/ 145 w 145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" h="147">
                  <a:moveTo>
                    <a:pt x="0" y="56"/>
                  </a:moveTo>
                  <a:lnTo>
                    <a:pt x="41" y="102"/>
                  </a:lnTo>
                  <a:lnTo>
                    <a:pt x="82" y="147"/>
                  </a:lnTo>
                  <a:lnTo>
                    <a:pt x="145" y="92"/>
                  </a:lnTo>
                  <a:lnTo>
                    <a:pt x="104" y="46"/>
                  </a:lnTo>
                  <a:lnTo>
                    <a:pt x="63" y="0"/>
                  </a:lnTo>
                  <a:lnTo>
                    <a:pt x="0" y="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0" name="Freeform 267"/>
            <p:cNvSpPr>
              <a:spLocks noChangeAspect="1"/>
            </p:cNvSpPr>
            <p:nvPr/>
          </p:nvSpPr>
          <p:spPr bwMode="auto">
            <a:xfrm>
              <a:off x="4471" y="1820"/>
              <a:ext cx="6" cy="7"/>
            </a:xfrm>
            <a:custGeom>
              <a:avLst/>
              <a:gdLst>
                <a:gd name="T0" fmla="*/ 0 w 43"/>
                <a:gd name="T1" fmla="*/ 0 h 46"/>
                <a:gd name="T2" fmla="*/ 41 w 43"/>
                <a:gd name="T3" fmla="*/ 46 h 46"/>
                <a:gd name="T4" fmla="*/ 43 w 43"/>
                <a:gd name="T5" fmla="*/ 43 h 46"/>
                <a:gd name="T6" fmla="*/ 0 w 43"/>
                <a:gd name="T7" fmla="*/ 0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6"/>
                <a:gd name="T14" fmla="*/ 43 w 43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6">
                  <a:moveTo>
                    <a:pt x="0" y="0"/>
                  </a:moveTo>
                  <a:lnTo>
                    <a:pt x="41" y="46"/>
                  </a:lnTo>
                  <a:lnTo>
                    <a:pt x="43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1" name="Line 268"/>
            <p:cNvSpPr>
              <a:spLocks noChangeAspect="1" noChangeShapeType="1"/>
            </p:cNvSpPr>
            <p:nvPr/>
          </p:nvSpPr>
          <p:spPr bwMode="auto">
            <a:xfrm flipV="1">
              <a:off x="4476" y="182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2" name="Freeform 269"/>
            <p:cNvSpPr>
              <a:spLocks noChangeAspect="1"/>
            </p:cNvSpPr>
            <p:nvPr/>
          </p:nvSpPr>
          <p:spPr bwMode="auto">
            <a:xfrm>
              <a:off x="4464" y="1805"/>
              <a:ext cx="21" cy="21"/>
            </a:xfrm>
            <a:custGeom>
              <a:avLst/>
              <a:gdLst>
                <a:gd name="T0" fmla="*/ 0 w 146"/>
                <a:gd name="T1" fmla="*/ 61 h 147"/>
                <a:gd name="T2" fmla="*/ 43 w 146"/>
                <a:gd name="T3" fmla="*/ 104 h 147"/>
                <a:gd name="T4" fmla="*/ 86 w 146"/>
                <a:gd name="T5" fmla="*/ 147 h 147"/>
                <a:gd name="T6" fmla="*/ 146 w 146"/>
                <a:gd name="T7" fmla="*/ 87 h 147"/>
                <a:gd name="T8" fmla="*/ 103 w 146"/>
                <a:gd name="T9" fmla="*/ 44 h 147"/>
                <a:gd name="T10" fmla="*/ 60 w 146"/>
                <a:gd name="T11" fmla="*/ 0 h 147"/>
                <a:gd name="T12" fmla="*/ 0 w 146"/>
                <a:gd name="T13" fmla="*/ 61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47"/>
                <a:gd name="T23" fmla="*/ 146 w 146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47">
                  <a:moveTo>
                    <a:pt x="0" y="61"/>
                  </a:moveTo>
                  <a:lnTo>
                    <a:pt x="43" y="104"/>
                  </a:lnTo>
                  <a:lnTo>
                    <a:pt x="86" y="147"/>
                  </a:lnTo>
                  <a:lnTo>
                    <a:pt x="146" y="87"/>
                  </a:lnTo>
                  <a:lnTo>
                    <a:pt x="103" y="44"/>
                  </a:lnTo>
                  <a:lnTo>
                    <a:pt x="60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3" name="Freeform 270"/>
            <p:cNvSpPr>
              <a:spLocks noChangeAspect="1"/>
            </p:cNvSpPr>
            <p:nvPr/>
          </p:nvSpPr>
          <p:spPr bwMode="auto">
            <a:xfrm>
              <a:off x="4464" y="1805"/>
              <a:ext cx="21" cy="21"/>
            </a:xfrm>
            <a:custGeom>
              <a:avLst/>
              <a:gdLst>
                <a:gd name="T0" fmla="*/ 0 w 146"/>
                <a:gd name="T1" fmla="*/ 61 h 147"/>
                <a:gd name="T2" fmla="*/ 43 w 146"/>
                <a:gd name="T3" fmla="*/ 104 h 147"/>
                <a:gd name="T4" fmla="*/ 86 w 146"/>
                <a:gd name="T5" fmla="*/ 147 h 147"/>
                <a:gd name="T6" fmla="*/ 146 w 146"/>
                <a:gd name="T7" fmla="*/ 87 h 147"/>
                <a:gd name="T8" fmla="*/ 103 w 146"/>
                <a:gd name="T9" fmla="*/ 44 h 147"/>
                <a:gd name="T10" fmla="*/ 60 w 146"/>
                <a:gd name="T11" fmla="*/ 0 h 147"/>
                <a:gd name="T12" fmla="*/ 0 w 146"/>
                <a:gd name="T13" fmla="*/ 61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47"/>
                <a:gd name="T23" fmla="*/ 146 w 146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47">
                  <a:moveTo>
                    <a:pt x="0" y="61"/>
                  </a:moveTo>
                  <a:lnTo>
                    <a:pt x="43" y="104"/>
                  </a:lnTo>
                  <a:lnTo>
                    <a:pt x="86" y="147"/>
                  </a:lnTo>
                  <a:lnTo>
                    <a:pt x="146" y="87"/>
                  </a:lnTo>
                  <a:lnTo>
                    <a:pt x="103" y="44"/>
                  </a:lnTo>
                  <a:lnTo>
                    <a:pt x="60" y="0"/>
                  </a:lnTo>
                  <a:lnTo>
                    <a:pt x="0" y="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4" name="Freeform 271"/>
            <p:cNvSpPr>
              <a:spLocks noChangeAspect="1"/>
            </p:cNvSpPr>
            <p:nvPr/>
          </p:nvSpPr>
          <p:spPr bwMode="auto">
            <a:xfrm>
              <a:off x="4479" y="1812"/>
              <a:ext cx="7" cy="6"/>
            </a:xfrm>
            <a:custGeom>
              <a:avLst/>
              <a:gdLst>
                <a:gd name="T0" fmla="*/ 0 w 46"/>
                <a:gd name="T1" fmla="*/ 0 h 43"/>
                <a:gd name="T2" fmla="*/ 43 w 46"/>
                <a:gd name="T3" fmla="*/ 43 h 43"/>
                <a:gd name="T4" fmla="*/ 46 w 46"/>
                <a:gd name="T5" fmla="*/ 41 h 43"/>
                <a:gd name="T6" fmla="*/ 0 w 46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3"/>
                <a:gd name="T14" fmla="*/ 46 w 46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3">
                  <a:moveTo>
                    <a:pt x="0" y="0"/>
                  </a:moveTo>
                  <a:lnTo>
                    <a:pt x="43" y="43"/>
                  </a:lnTo>
                  <a:lnTo>
                    <a:pt x="46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5" name="Line 272"/>
            <p:cNvSpPr>
              <a:spLocks noChangeAspect="1" noChangeShapeType="1"/>
            </p:cNvSpPr>
            <p:nvPr/>
          </p:nvSpPr>
          <p:spPr bwMode="auto">
            <a:xfrm flipV="1">
              <a:off x="4485" y="181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6" name="Freeform 273"/>
            <p:cNvSpPr>
              <a:spLocks noChangeAspect="1"/>
            </p:cNvSpPr>
            <p:nvPr/>
          </p:nvSpPr>
          <p:spPr bwMode="auto">
            <a:xfrm>
              <a:off x="4473" y="1797"/>
              <a:ext cx="21" cy="20"/>
            </a:xfrm>
            <a:custGeom>
              <a:avLst/>
              <a:gdLst>
                <a:gd name="T0" fmla="*/ 0 w 147"/>
                <a:gd name="T1" fmla="*/ 64 h 146"/>
                <a:gd name="T2" fmla="*/ 45 w 147"/>
                <a:gd name="T3" fmla="*/ 105 h 146"/>
                <a:gd name="T4" fmla="*/ 91 w 147"/>
                <a:gd name="T5" fmla="*/ 146 h 146"/>
                <a:gd name="T6" fmla="*/ 147 w 147"/>
                <a:gd name="T7" fmla="*/ 82 h 146"/>
                <a:gd name="T8" fmla="*/ 102 w 147"/>
                <a:gd name="T9" fmla="*/ 41 h 146"/>
                <a:gd name="T10" fmla="*/ 56 w 147"/>
                <a:gd name="T11" fmla="*/ 0 h 146"/>
                <a:gd name="T12" fmla="*/ 0 w 147"/>
                <a:gd name="T13" fmla="*/ 64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46"/>
                <a:gd name="T23" fmla="*/ 147 w 147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46">
                  <a:moveTo>
                    <a:pt x="0" y="64"/>
                  </a:moveTo>
                  <a:lnTo>
                    <a:pt x="45" y="105"/>
                  </a:lnTo>
                  <a:lnTo>
                    <a:pt x="91" y="146"/>
                  </a:lnTo>
                  <a:lnTo>
                    <a:pt x="147" y="82"/>
                  </a:lnTo>
                  <a:lnTo>
                    <a:pt x="102" y="41"/>
                  </a:lnTo>
                  <a:lnTo>
                    <a:pt x="56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7" name="Freeform 274"/>
            <p:cNvSpPr>
              <a:spLocks noChangeAspect="1"/>
            </p:cNvSpPr>
            <p:nvPr/>
          </p:nvSpPr>
          <p:spPr bwMode="auto">
            <a:xfrm>
              <a:off x="4473" y="1797"/>
              <a:ext cx="21" cy="20"/>
            </a:xfrm>
            <a:custGeom>
              <a:avLst/>
              <a:gdLst>
                <a:gd name="T0" fmla="*/ 0 w 147"/>
                <a:gd name="T1" fmla="*/ 64 h 146"/>
                <a:gd name="T2" fmla="*/ 45 w 147"/>
                <a:gd name="T3" fmla="*/ 105 h 146"/>
                <a:gd name="T4" fmla="*/ 91 w 147"/>
                <a:gd name="T5" fmla="*/ 146 h 146"/>
                <a:gd name="T6" fmla="*/ 147 w 147"/>
                <a:gd name="T7" fmla="*/ 82 h 146"/>
                <a:gd name="T8" fmla="*/ 102 w 147"/>
                <a:gd name="T9" fmla="*/ 41 h 146"/>
                <a:gd name="T10" fmla="*/ 56 w 147"/>
                <a:gd name="T11" fmla="*/ 0 h 146"/>
                <a:gd name="T12" fmla="*/ 0 w 147"/>
                <a:gd name="T13" fmla="*/ 64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46"/>
                <a:gd name="T23" fmla="*/ 147 w 147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46">
                  <a:moveTo>
                    <a:pt x="0" y="64"/>
                  </a:moveTo>
                  <a:lnTo>
                    <a:pt x="45" y="105"/>
                  </a:lnTo>
                  <a:lnTo>
                    <a:pt x="91" y="146"/>
                  </a:lnTo>
                  <a:lnTo>
                    <a:pt x="147" y="82"/>
                  </a:lnTo>
                  <a:lnTo>
                    <a:pt x="102" y="41"/>
                  </a:lnTo>
                  <a:lnTo>
                    <a:pt x="56" y="0"/>
                  </a:lnTo>
                  <a:lnTo>
                    <a:pt x="0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8" name="Freeform 275"/>
            <p:cNvSpPr>
              <a:spLocks noChangeAspect="1"/>
            </p:cNvSpPr>
            <p:nvPr/>
          </p:nvSpPr>
          <p:spPr bwMode="auto">
            <a:xfrm>
              <a:off x="4487" y="1802"/>
              <a:ext cx="7" cy="6"/>
            </a:xfrm>
            <a:custGeom>
              <a:avLst/>
              <a:gdLst>
                <a:gd name="T0" fmla="*/ 0 w 48"/>
                <a:gd name="T1" fmla="*/ 0 h 41"/>
                <a:gd name="T2" fmla="*/ 45 w 48"/>
                <a:gd name="T3" fmla="*/ 41 h 41"/>
                <a:gd name="T4" fmla="*/ 48 w 48"/>
                <a:gd name="T5" fmla="*/ 39 h 41"/>
                <a:gd name="T6" fmla="*/ 0 w 48"/>
                <a:gd name="T7" fmla="*/ 0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1"/>
                <a:gd name="T14" fmla="*/ 48 w 48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1">
                  <a:moveTo>
                    <a:pt x="0" y="0"/>
                  </a:moveTo>
                  <a:lnTo>
                    <a:pt x="45" y="41"/>
                  </a:lnTo>
                  <a:lnTo>
                    <a:pt x="48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9" name="Line 276"/>
            <p:cNvSpPr>
              <a:spLocks noChangeAspect="1" noChangeShapeType="1"/>
            </p:cNvSpPr>
            <p:nvPr/>
          </p:nvSpPr>
          <p:spPr bwMode="auto">
            <a:xfrm flipV="1">
              <a:off x="4494" y="180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0" name="Freeform 277"/>
            <p:cNvSpPr>
              <a:spLocks noChangeAspect="1"/>
            </p:cNvSpPr>
            <p:nvPr/>
          </p:nvSpPr>
          <p:spPr bwMode="auto">
            <a:xfrm>
              <a:off x="4481" y="1787"/>
              <a:ext cx="21" cy="21"/>
            </a:xfrm>
            <a:custGeom>
              <a:avLst/>
              <a:gdLst>
                <a:gd name="T0" fmla="*/ 0 w 149"/>
                <a:gd name="T1" fmla="*/ 67 h 145"/>
                <a:gd name="T2" fmla="*/ 47 w 149"/>
                <a:gd name="T3" fmla="*/ 106 h 145"/>
                <a:gd name="T4" fmla="*/ 95 w 149"/>
                <a:gd name="T5" fmla="*/ 145 h 145"/>
                <a:gd name="T6" fmla="*/ 149 w 149"/>
                <a:gd name="T7" fmla="*/ 77 h 145"/>
                <a:gd name="T8" fmla="*/ 101 w 149"/>
                <a:gd name="T9" fmla="*/ 39 h 145"/>
                <a:gd name="T10" fmla="*/ 55 w 149"/>
                <a:gd name="T11" fmla="*/ 0 h 145"/>
                <a:gd name="T12" fmla="*/ 0 w 149"/>
                <a:gd name="T13" fmla="*/ 67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45"/>
                <a:gd name="T23" fmla="*/ 149 w 149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45">
                  <a:moveTo>
                    <a:pt x="0" y="67"/>
                  </a:moveTo>
                  <a:lnTo>
                    <a:pt x="47" y="106"/>
                  </a:lnTo>
                  <a:lnTo>
                    <a:pt x="95" y="145"/>
                  </a:lnTo>
                  <a:lnTo>
                    <a:pt x="149" y="77"/>
                  </a:lnTo>
                  <a:lnTo>
                    <a:pt x="101" y="39"/>
                  </a:lnTo>
                  <a:lnTo>
                    <a:pt x="55" y="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1" name="Freeform 278"/>
            <p:cNvSpPr>
              <a:spLocks noChangeAspect="1"/>
            </p:cNvSpPr>
            <p:nvPr/>
          </p:nvSpPr>
          <p:spPr bwMode="auto">
            <a:xfrm>
              <a:off x="4481" y="1787"/>
              <a:ext cx="21" cy="21"/>
            </a:xfrm>
            <a:custGeom>
              <a:avLst/>
              <a:gdLst>
                <a:gd name="T0" fmla="*/ 0 w 149"/>
                <a:gd name="T1" fmla="*/ 67 h 145"/>
                <a:gd name="T2" fmla="*/ 47 w 149"/>
                <a:gd name="T3" fmla="*/ 106 h 145"/>
                <a:gd name="T4" fmla="*/ 95 w 149"/>
                <a:gd name="T5" fmla="*/ 145 h 145"/>
                <a:gd name="T6" fmla="*/ 149 w 149"/>
                <a:gd name="T7" fmla="*/ 77 h 145"/>
                <a:gd name="T8" fmla="*/ 101 w 149"/>
                <a:gd name="T9" fmla="*/ 39 h 145"/>
                <a:gd name="T10" fmla="*/ 55 w 149"/>
                <a:gd name="T11" fmla="*/ 0 h 145"/>
                <a:gd name="T12" fmla="*/ 0 w 149"/>
                <a:gd name="T13" fmla="*/ 67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45"/>
                <a:gd name="T23" fmla="*/ 149 w 149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45">
                  <a:moveTo>
                    <a:pt x="0" y="67"/>
                  </a:moveTo>
                  <a:lnTo>
                    <a:pt x="47" y="106"/>
                  </a:lnTo>
                  <a:lnTo>
                    <a:pt x="95" y="145"/>
                  </a:lnTo>
                  <a:lnTo>
                    <a:pt x="149" y="77"/>
                  </a:lnTo>
                  <a:lnTo>
                    <a:pt x="101" y="39"/>
                  </a:lnTo>
                  <a:lnTo>
                    <a:pt x="55" y="0"/>
                  </a:lnTo>
                  <a:lnTo>
                    <a:pt x="0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2" name="Freeform 279"/>
            <p:cNvSpPr>
              <a:spLocks noChangeAspect="1"/>
            </p:cNvSpPr>
            <p:nvPr/>
          </p:nvSpPr>
          <p:spPr bwMode="auto">
            <a:xfrm>
              <a:off x="4495" y="1793"/>
              <a:ext cx="7" cy="5"/>
            </a:xfrm>
            <a:custGeom>
              <a:avLst/>
              <a:gdLst>
                <a:gd name="T0" fmla="*/ 0 w 49"/>
                <a:gd name="T1" fmla="*/ 0 h 38"/>
                <a:gd name="T2" fmla="*/ 48 w 49"/>
                <a:gd name="T3" fmla="*/ 38 h 38"/>
                <a:gd name="T4" fmla="*/ 49 w 49"/>
                <a:gd name="T5" fmla="*/ 35 h 38"/>
                <a:gd name="T6" fmla="*/ 0 w 49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8"/>
                <a:gd name="T14" fmla="*/ 49 w 49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8">
                  <a:moveTo>
                    <a:pt x="0" y="0"/>
                  </a:moveTo>
                  <a:lnTo>
                    <a:pt x="48" y="38"/>
                  </a:lnTo>
                  <a:lnTo>
                    <a:pt x="4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3" name="Line 280"/>
            <p:cNvSpPr>
              <a:spLocks noChangeAspect="1" noChangeShapeType="1"/>
            </p:cNvSpPr>
            <p:nvPr/>
          </p:nvSpPr>
          <p:spPr bwMode="auto">
            <a:xfrm flipV="1">
              <a:off x="4502" y="179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4" name="Freeform 281"/>
            <p:cNvSpPr>
              <a:spLocks noChangeAspect="1"/>
            </p:cNvSpPr>
            <p:nvPr/>
          </p:nvSpPr>
          <p:spPr bwMode="auto">
            <a:xfrm>
              <a:off x="4488" y="1778"/>
              <a:ext cx="21" cy="20"/>
            </a:xfrm>
            <a:custGeom>
              <a:avLst/>
              <a:gdLst>
                <a:gd name="T0" fmla="*/ 0 w 148"/>
                <a:gd name="T1" fmla="*/ 70 h 141"/>
                <a:gd name="T2" fmla="*/ 48 w 148"/>
                <a:gd name="T3" fmla="*/ 106 h 141"/>
                <a:gd name="T4" fmla="*/ 97 w 148"/>
                <a:gd name="T5" fmla="*/ 141 h 141"/>
                <a:gd name="T6" fmla="*/ 148 w 148"/>
                <a:gd name="T7" fmla="*/ 70 h 141"/>
                <a:gd name="T8" fmla="*/ 100 w 148"/>
                <a:gd name="T9" fmla="*/ 35 h 141"/>
                <a:gd name="T10" fmla="*/ 51 w 148"/>
                <a:gd name="T11" fmla="*/ 0 h 141"/>
                <a:gd name="T12" fmla="*/ 0 w 148"/>
                <a:gd name="T13" fmla="*/ 7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0" y="70"/>
                  </a:moveTo>
                  <a:lnTo>
                    <a:pt x="48" y="106"/>
                  </a:lnTo>
                  <a:lnTo>
                    <a:pt x="97" y="141"/>
                  </a:lnTo>
                  <a:lnTo>
                    <a:pt x="148" y="70"/>
                  </a:lnTo>
                  <a:lnTo>
                    <a:pt x="100" y="35"/>
                  </a:lnTo>
                  <a:lnTo>
                    <a:pt x="51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5" name="Freeform 282"/>
            <p:cNvSpPr>
              <a:spLocks noChangeAspect="1"/>
            </p:cNvSpPr>
            <p:nvPr/>
          </p:nvSpPr>
          <p:spPr bwMode="auto">
            <a:xfrm>
              <a:off x="4488" y="1778"/>
              <a:ext cx="21" cy="20"/>
            </a:xfrm>
            <a:custGeom>
              <a:avLst/>
              <a:gdLst>
                <a:gd name="T0" fmla="*/ 0 w 148"/>
                <a:gd name="T1" fmla="*/ 70 h 141"/>
                <a:gd name="T2" fmla="*/ 48 w 148"/>
                <a:gd name="T3" fmla="*/ 106 h 141"/>
                <a:gd name="T4" fmla="*/ 97 w 148"/>
                <a:gd name="T5" fmla="*/ 141 h 141"/>
                <a:gd name="T6" fmla="*/ 148 w 148"/>
                <a:gd name="T7" fmla="*/ 70 h 141"/>
                <a:gd name="T8" fmla="*/ 100 w 148"/>
                <a:gd name="T9" fmla="*/ 35 h 141"/>
                <a:gd name="T10" fmla="*/ 51 w 148"/>
                <a:gd name="T11" fmla="*/ 0 h 141"/>
                <a:gd name="T12" fmla="*/ 0 w 148"/>
                <a:gd name="T13" fmla="*/ 7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0" y="70"/>
                  </a:moveTo>
                  <a:lnTo>
                    <a:pt x="48" y="106"/>
                  </a:lnTo>
                  <a:lnTo>
                    <a:pt x="97" y="141"/>
                  </a:lnTo>
                  <a:lnTo>
                    <a:pt x="148" y="70"/>
                  </a:lnTo>
                  <a:lnTo>
                    <a:pt x="100" y="35"/>
                  </a:lnTo>
                  <a:lnTo>
                    <a:pt x="51" y="0"/>
                  </a:lnTo>
                  <a:lnTo>
                    <a:pt x="0" y="7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6" name="Freeform 283"/>
            <p:cNvSpPr>
              <a:spLocks noChangeAspect="1"/>
            </p:cNvSpPr>
            <p:nvPr/>
          </p:nvSpPr>
          <p:spPr bwMode="auto">
            <a:xfrm>
              <a:off x="4502" y="1783"/>
              <a:ext cx="8" cy="5"/>
            </a:xfrm>
            <a:custGeom>
              <a:avLst/>
              <a:gdLst>
                <a:gd name="T0" fmla="*/ 0 w 51"/>
                <a:gd name="T1" fmla="*/ 0 h 35"/>
                <a:gd name="T2" fmla="*/ 48 w 51"/>
                <a:gd name="T3" fmla="*/ 35 h 35"/>
                <a:gd name="T4" fmla="*/ 51 w 51"/>
                <a:gd name="T5" fmla="*/ 34 h 35"/>
                <a:gd name="T6" fmla="*/ 0 w 51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0" y="0"/>
                  </a:moveTo>
                  <a:lnTo>
                    <a:pt x="48" y="35"/>
                  </a:lnTo>
                  <a:lnTo>
                    <a:pt x="51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7" name="Line 284"/>
            <p:cNvSpPr>
              <a:spLocks noChangeAspect="1" noChangeShapeType="1"/>
            </p:cNvSpPr>
            <p:nvPr/>
          </p:nvSpPr>
          <p:spPr bwMode="auto">
            <a:xfrm flipV="1">
              <a:off x="4509" y="178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8" name="Freeform 285"/>
            <p:cNvSpPr>
              <a:spLocks noChangeAspect="1"/>
            </p:cNvSpPr>
            <p:nvPr/>
          </p:nvSpPr>
          <p:spPr bwMode="auto">
            <a:xfrm>
              <a:off x="4495" y="1767"/>
              <a:ext cx="22" cy="21"/>
            </a:xfrm>
            <a:custGeom>
              <a:avLst/>
              <a:gdLst>
                <a:gd name="T0" fmla="*/ 0 w 152"/>
                <a:gd name="T1" fmla="*/ 74 h 142"/>
                <a:gd name="T2" fmla="*/ 52 w 152"/>
                <a:gd name="T3" fmla="*/ 108 h 142"/>
                <a:gd name="T4" fmla="*/ 103 w 152"/>
                <a:gd name="T5" fmla="*/ 142 h 142"/>
                <a:gd name="T6" fmla="*/ 152 w 152"/>
                <a:gd name="T7" fmla="*/ 68 h 142"/>
                <a:gd name="T8" fmla="*/ 100 w 152"/>
                <a:gd name="T9" fmla="*/ 34 h 142"/>
                <a:gd name="T10" fmla="*/ 49 w 152"/>
                <a:gd name="T11" fmla="*/ 0 h 142"/>
                <a:gd name="T12" fmla="*/ 0 w 152"/>
                <a:gd name="T13" fmla="*/ 74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142"/>
                <a:gd name="T23" fmla="*/ 152 w 152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142">
                  <a:moveTo>
                    <a:pt x="0" y="74"/>
                  </a:moveTo>
                  <a:lnTo>
                    <a:pt x="52" y="108"/>
                  </a:lnTo>
                  <a:lnTo>
                    <a:pt x="103" y="142"/>
                  </a:lnTo>
                  <a:lnTo>
                    <a:pt x="152" y="68"/>
                  </a:lnTo>
                  <a:lnTo>
                    <a:pt x="100" y="34"/>
                  </a:lnTo>
                  <a:lnTo>
                    <a:pt x="49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9" name="Freeform 286"/>
            <p:cNvSpPr>
              <a:spLocks noChangeAspect="1"/>
            </p:cNvSpPr>
            <p:nvPr/>
          </p:nvSpPr>
          <p:spPr bwMode="auto">
            <a:xfrm>
              <a:off x="4495" y="1767"/>
              <a:ext cx="22" cy="21"/>
            </a:xfrm>
            <a:custGeom>
              <a:avLst/>
              <a:gdLst>
                <a:gd name="T0" fmla="*/ 0 w 152"/>
                <a:gd name="T1" fmla="*/ 74 h 142"/>
                <a:gd name="T2" fmla="*/ 52 w 152"/>
                <a:gd name="T3" fmla="*/ 108 h 142"/>
                <a:gd name="T4" fmla="*/ 103 w 152"/>
                <a:gd name="T5" fmla="*/ 142 h 142"/>
                <a:gd name="T6" fmla="*/ 152 w 152"/>
                <a:gd name="T7" fmla="*/ 68 h 142"/>
                <a:gd name="T8" fmla="*/ 100 w 152"/>
                <a:gd name="T9" fmla="*/ 34 h 142"/>
                <a:gd name="T10" fmla="*/ 49 w 152"/>
                <a:gd name="T11" fmla="*/ 0 h 142"/>
                <a:gd name="T12" fmla="*/ 0 w 152"/>
                <a:gd name="T13" fmla="*/ 74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142"/>
                <a:gd name="T23" fmla="*/ 152 w 152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142">
                  <a:moveTo>
                    <a:pt x="0" y="74"/>
                  </a:moveTo>
                  <a:lnTo>
                    <a:pt x="52" y="108"/>
                  </a:lnTo>
                  <a:lnTo>
                    <a:pt x="103" y="142"/>
                  </a:lnTo>
                  <a:lnTo>
                    <a:pt x="152" y="68"/>
                  </a:lnTo>
                  <a:lnTo>
                    <a:pt x="100" y="34"/>
                  </a:lnTo>
                  <a:lnTo>
                    <a:pt x="49" y="0"/>
                  </a:lnTo>
                  <a:lnTo>
                    <a:pt x="0" y="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0" name="Freeform 287"/>
            <p:cNvSpPr>
              <a:spLocks noChangeAspect="1"/>
            </p:cNvSpPr>
            <p:nvPr/>
          </p:nvSpPr>
          <p:spPr bwMode="auto">
            <a:xfrm>
              <a:off x="4509" y="1772"/>
              <a:ext cx="8" cy="5"/>
            </a:xfrm>
            <a:custGeom>
              <a:avLst/>
              <a:gdLst>
                <a:gd name="T0" fmla="*/ 0 w 53"/>
                <a:gd name="T1" fmla="*/ 0 h 34"/>
                <a:gd name="T2" fmla="*/ 52 w 53"/>
                <a:gd name="T3" fmla="*/ 34 h 34"/>
                <a:gd name="T4" fmla="*/ 53 w 53"/>
                <a:gd name="T5" fmla="*/ 30 h 34"/>
                <a:gd name="T6" fmla="*/ 0 w 53"/>
                <a:gd name="T7" fmla="*/ 0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34"/>
                <a:gd name="T14" fmla="*/ 53 w 53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34">
                  <a:moveTo>
                    <a:pt x="0" y="0"/>
                  </a:moveTo>
                  <a:lnTo>
                    <a:pt x="52" y="34"/>
                  </a:lnTo>
                  <a:lnTo>
                    <a:pt x="53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1" name="Line 288"/>
            <p:cNvSpPr>
              <a:spLocks noChangeAspect="1" noChangeShapeType="1"/>
            </p:cNvSpPr>
            <p:nvPr/>
          </p:nvSpPr>
          <p:spPr bwMode="auto">
            <a:xfrm flipV="1">
              <a:off x="4517" y="177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2" name="Freeform 289"/>
            <p:cNvSpPr>
              <a:spLocks noChangeAspect="1"/>
            </p:cNvSpPr>
            <p:nvPr/>
          </p:nvSpPr>
          <p:spPr bwMode="auto">
            <a:xfrm>
              <a:off x="4502" y="1746"/>
              <a:ext cx="27" cy="30"/>
            </a:xfrm>
            <a:custGeom>
              <a:avLst/>
              <a:gdLst>
                <a:gd name="T0" fmla="*/ 0 w 193"/>
                <a:gd name="T1" fmla="*/ 156 h 215"/>
                <a:gd name="T2" fmla="*/ 52 w 193"/>
                <a:gd name="T3" fmla="*/ 185 h 215"/>
                <a:gd name="T4" fmla="*/ 105 w 193"/>
                <a:gd name="T5" fmla="*/ 215 h 215"/>
                <a:gd name="T6" fmla="*/ 193 w 193"/>
                <a:gd name="T7" fmla="*/ 59 h 215"/>
                <a:gd name="T8" fmla="*/ 141 w 193"/>
                <a:gd name="T9" fmla="*/ 29 h 215"/>
                <a:gd name="T10" fmla="*/ 89 w 193"/>
                <a:gd name="T11" fmla="*/ 0 h 215"/>
                <a:gd name="T12" fmla="*/ 0 w 193"/>
                <a:gd name="T13" fmla="*/ 156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3"/>
                <a:gd name="T22" fmla="*/ 0 h 215"/>
                <a:gd name="T23" fmla="*/ 193 w 193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3" h="215">
                  <a:moveTo>
                    <a:pt x="0" y="156"/>
                  </a:moveTo>
                  <a:lnTo>
                    <a:pt x="52" y="185"/>
                  </a:lnTo>
                  <a:lnTo>
                    <a:pt x="105" y="215"/>
                  </a:lnTo>
                  <a:lnTo>
                    <a:pt x="193" y="59"/>
                  </a:lnTo>
                  <a:lnTo>
                    <a:pt x="141" y="29"/>
                  </a:lnTo>
                  <a:lnTo>
                    <a:pt x="89" y="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3" name="Freeform 290"/>
            <p:cNvSpPr>
              <a:spLocks noChangeAspect="1"/>
            </p:cNvSpPr>
            <p:nvPr/>
          </p:nvSpPr>
          <p:spPr bwMode="auto">
            <a:xfrm>
              <a:off x="4502" y="1746"/>
              <a:ext cx="27" cy="30"/>
            </a:xfrm>
            <a:custGeom>
              <a:avLst/>
              <a:gdLst>
                <a:gd name="T0" fmla="*/ 0 w 193"/>
                <a:gd name="T1" fmla="*/ 156 h 215"/>
                <a:gd name="T2" fmla="*/ 52 w 193"/>
                <a:gd name="T3" fmla="*/ 185 h 215"/>
                <a:gd name="T4" fmla="*/ 105 w 193"/>
                <a:gd name="T5" fmla="*/ 215 h 215"/>
                <a:gd name="T6" fmla="*/ 193 w 193"/>
                <a:gd name="T7" fmla="*/ 59 h 215"/>
                <a:gd name="T8" fmla="*/ 141 w 193"/>
                <a:gd name="T9" fmla="*/ 29 h 215"/>
                <a:gd name="T10" fmla="*/ 89 w 193"/>
                <a:gd name="T11" fmla="*/ 0 h 215"/>
                <a:gd name="T12" fmla="*/ 0 w 193"/>
                <a:gd name="T13" fmla="*/ 156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3"/>
                <a:gd name="T22" fmla="*/ 0 h 215"/>
                <a:gd name="T23" fmla="*/ 193 w 193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3" h="215">
                  <a:moveTo>
                    <a:pt x="0" y="156"/>
                  </a:moveTo>
                  <a:lnTo>
                    <a:pt x="52" y="185"/>
                  </a:lnTo>
                  <a:lnTo>
                    <a:pt x="105" y="215"/>
                  </a:lnTo>
                  <a:lnTo>
                    <a:pt x="193" y="59"/>
                  </a:lnTo>
                  <a:lnTo>
                    <a:pt x="141" y="29"/>
                  </a:lnTo>
                  <a:lnTo>
                    <a:pt x="89" y="0"/>
                  </a:lnTo>
                  <a:lnTo>
                    <a:pt x="0" y="1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4" name="Freeform 291"/>
            <p:cNvSpPr>
              <a:spLocks noChangeAspect="1"/>
            </p:cNvSpPr>
            <p:nvPr/>
          </p:nvSpPr>
          <p:spPr bwMode="auto">
            <a:xfrm>
              <a:off x="4522" y="1750"/>
              <a:ext cx="8" cy="4"/>
            </a:xfrm>
            <a:custGeom>
              <a:avLst/>
              <a:gdLst>
                <a:gd name="T0" fmla="*/ 0 w 55"/>
                <a:gd name="T1" fmla="*/ 0 h 30"/>
                <a:gd name="T2" fmla="*/ 52 w 55"/>
                <a:gd name="T3" fmla="*/ 30 h 30"/>
                <a:gd name="T4" fmla="*/ 55 w 55"/>
                <a:gd name="T5" fmla="*/ 26 h 30"/>
                <a:gd name="T6" fmla="*/ 0 w 55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0"/>
                <a:gd name="T14" fmla="*/ 55 w 5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0">
                  <a:moveTo>
                    <a:pt x="0" y="0"/>
                  </a:moveTo>
                  <a:lnTo>
                    <a:pt x="52" y="30"/>
                  </a:lnTo>
                  <a:lnTo>
                    <a:pt x="55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5" name="Line 292"/>
            <p:cNvSpPr>
              <a:spLocks noChangeAspect="1" noChangeShapeType="1"/>
            </p:cNvSpPr>
            <p:nvPr/>
          </p:nvSpPr>
          <p:spPr bwMode="auto">
            <a:xfrm flipV="1">
              <a:off x="4529" y="175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6" name="Freeform 293"/>
            <p:cNvSpPr>
              <a:spLocks noChangeAspect="1"/>
            </p:cNvSpPr>
            <p:nvPr/>
          </p:nvSpPr>
          <p:spPr bwMode="auto">
            <a:xfrm>
              <a:off x="4514" y="1722"/>
              <a:ext cx="27" cy="32"/>
            </a:xfrm>
            <a:custGeom>
              <a:avLst/>
              <a:gdLst>
                <a:gd name="T0" fmla="*/ 0 w 187"/>
                <a:gd name="T1" fmla="*/ 167 h 219"/>
                <a:gd name="T2" fmla="*/ 54 w 187"/>
                <a:gd name="T3" fmla="*/ 193 h 219"/>
                <a:gd name="T4" fmla="*/ 109 w 187"/>
                <a:gd name="T5" fmla="*/ 219 h 219"/>
                <a:gd name="T6" fmla="*/ 187 w 187"/>
                <a:gd name="T7" fmla="*/ 52 h 219"/>
                <a:gd name="T8" fmla="*/ 133 w 187"/>
                <a:gd name="T9" fmla="*/ 26 h 219"/>
                <a:gd name="T10" fmla="*/ 78 w 187"/>
                <a:gd name="T11" fmla="*/ 0 h 219"/>
                <a:gd name="T12" fmla="*/ 0 w 187"/>
                <a:gd name="T13" fmla="*/ 167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19"/>
                <a:gd name="T23" fmla="*/ 187 w 187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19">
                  <a:moveTo>
                    <a:pt x="0" y="167"/>
                  </a:moveTo>
                  <a:lnTo>
                    <a:pt x="54" y="193"/>
                  </a:lnTo>
                  <a:lnTo>
                    <a:pt x="109" y="219"/>
                  </a:lnTo>
                  <a:lnTo>
                    <a:pt x="187" y="52"/>
                  </a:lnTo>
                  <a:lnTo>
                    <a:pt x="133" y="26"/>
                  </a:lnTo>
                  <a:lnTo>
                    <a:pt x="78" y="0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7" name="Freeform 294"/>
            <p:cNvSpPr>
              <a:spLocks noChangeAspect="1"/>
            </p:cNvSpPr>
            <p:nvPr/>
          </p:nvSpPr>
          <p:spPr bwMode="auto">
            <a:xfrm>
              <a:off x="4514" y="1722"/>
              <a:ext cx="27" cy="32"/>
            </a:xfrm>
            <a:custGeom>
              <a:avLst/>
              <a:gdLst>
                <a:gd name="T0" fmla="*/ 0 w 187"/>
                <a:gd name="T1" fmla="*/ 167 h 219"/>
                <a:gd name="T2" fmla="*/ 54 w 187"/>
                <a:gd name="T3" fmla="*/ 193 h 219"/>
                <a:gd name="T4" fmla="*/ 109 w 187"/>
                <a:gd name="T5" fmla="*/ 219 h 219"/>
                <a:gd name="T6" fmla="*/ 187 w 187"/>
                <a:gd name="T7" fmla="*/ 52 h 219"/>
                <a:gd name="T8" fmla="*/ 133 w 187"/>
                <a:gd name="T9" fmla="*/ 26 h 219"/>
                <a:gd name="T10" fmla="*/ 78 w 187"/>
                <a:gd name="T11" fmla="*/ 0 h 219"/>
                <a:gd name="T12" fmla="*/ 0 w 187"/>
                <a:gd name="T13" fmla="*/ 167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19"/>
                <a:gd name="T23" fmla="*/ 187 w 187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19">
                  <a:moveTo>
                    <a:pt x="0" y="167"/>
                  </a:moveTo>
                  <a:lnTo>
                    <a:pt x="54" y="193"/>
                  </a:lnTo>
                  <a:lnTo>
                    <a:pt x="109" y="219"/>
                  </a:lnTo>
                  <a:lnTo>
                    <a:pt x="187" y="52"/>
                  </a:lnTo>
                  <a:lnTo>
                    <a:pt x="133" y="26"/>
                  </a:lnTo>
                  <a:lnTo>
                    <a:pt x="78" y="0"/>
                  </a:lnTo>
                  <a:lnTo>
                    <a:pt x="0" y="1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8" name="Freeform 295"/>
            <p:cNvSpPr>
              <a:spLocks noChangeAspect="1"/>
            </p:cNvSpPr>
            <p:nvPr/>
          </p:nvSpPr>
          <p:spPr bwMode="auto">
            <a:xfrm>
              <a:off x="4533" y="1726"/>
              <a:ext cx="8" cy="4"/>
            </a:xfrm>
            <a:custGeom>
              <a:avLst/>
              <a:gdLst>
                <a:gd name="T0" fmla="*/ 0 w 56"/>
                <a:gd name="T1" fmla="*/ 0 h 26"/>
                <a:gd name="T2" fmla="*/ 54 w 56"/>
                <a:gd name="T3" fmla="*/ 26 h 26"/>
                <a:gd name="T4" fmla="*/ 56 w 56"/>
                <a:gd name="T5" fmla="*/ 21 h 26"/>
                <a:gd name="T6" fmla="*/ 0 w 56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6"/>
                <a:gd name="T14" fmla="*/ 56 w 56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6">
                  <a:moveTo>
                    <a:pt x="0" y="0"/>
                  </a:moveTo>
                  <a:lnTo>
                    <a:pt x="54" y="26"/>
                  </a:lnTo>
                  <a:lnTo>
                    <a:pt x="5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9" name="Line 296"/>
            <p:cNvSpPr>
              <a:spLocks noChangeAspect="1" noChangeShapeType="1"/>
            </p:cNvSpPr>
            <p:nvPr/>
          </p:nvSpPr>
          <p:spPr bwMode="auto">
            <a:xfrm flipV="1">
              <a:off x="4541" y="172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0" name="Freeform 297"/>
            <p:cNvSpPr>
              <a:spLocks noChangeAspect="1"/>
            </p:cNvSpPr>
            <p:nvPr/>
          </p:nvSpPr>
          <p:spPr bwMode="auto">
            <a:xfrm>
              <a:off x="4525" y="1698"/>
              <a:ext cx="26" cy="31"/>
            </a:xfrm>
            <a:custGeom>
              <a:avLst/>
              <a:gdLst>
                <a:gd name="T0" fmla="*/ 0 w 179"/>
                <a:gd name="T1" fmla="*/ 175 h 218"/>
                <a:gd name="T2" fmla="*/ 57 w 179"/>
                <a:gd name="T3" fmla="*/ 197 h 218"/>
                <a:gd name="T4" fmla="*/ 113 w 179"/>
                <a:gd name="T5" fmla="*/ 218 h 218"/>
                <a:gd name="T6" fmla="*/ 179 w 179"/>
                <a:gd name="T7" fmla="*/ 43 h 218"/>
                <a:gd name="T8" fmla="*/ 122 w 179"/>
                <a:gd name="T9" fmla="*/ 22 h 218"/>
                <a:gd name="T10" fmla="*/ 66 w 179"/>
                <a:gd name="T11" fmla="*/ 0 h 218"/>
                <a:gd name="T12" fmla="*/ 0 w 179"/>
                <a:gd name="T13" fmla="*/ 175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218"/>
                <a:gd name="T23" fmla="*/ 179 w 179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218">
                  <a:moveTo>
                    <a:pt x="0" y="175"/>
                  </a:moveTo>
                  <a:lnTo>
                    <a:pt x="57" y="197"/>
                  </a:lnTo>
                  <a:lnTo>
                    <a:pt x="113" y="218"/>
                  </a:lnTo>
                  <a:lnTo>
                    <a:pt x="179" y="43"/>
                  </a:lnTo>
                  <a:lnTo>
                    <a:pt x="122" y="22"/>
                  </a:lnTo>
                  <a:lnTo>
                    <a:pt x="66" y="0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1" name="Freeform 298"/>
            <p:cNvSpPr>
              <a:spLocks noChangeAspect="1"/>
            </p:cNvSpPr>
            <p:nvPr/>
          </p:nvSpPr>
          <p:spPr bwMode="auto">
            <a:xfrm>
              <a:off x="4525" y="1698"/>
              <a:ext cx="26" cy="31"/>
            </a:xfrm>
            <a:custGeom>
              <a:avLst/>
              <a:gdLst>
                <a:gd name="T0" fmla="*/ 0 w 179"/>
                <a:gd name="T1" fmla="*/ 175 h 218"/>
                <a:gd name="T2" fmla="*/ 57 w 179"/>
                <a:gd name="T3" fmla="*/ 197 h 218"/>
                <a:gd name="T4" fmla="*/ 113 w 179"/>
                <a:gd name="T5" fmla="*/ 218 h 218"/>
                <a:gd name="T6" fmla="*/ 179 w 179"/>
                <a:gd name="T7" fmla="*/ 43 h 218"/>
                <a:gd name="T8" fmla="*/ 122 w 179"/>
                <a:gd name="T9" fmla="*/ 22 h 218"/>
                <a:gd name="T10" fmla="*/ 66 w 179"/>
                <a:gd name="T11" fmla="*/ 0 h 218"/>
                <a:gd name="T12" fmla="*/ 0 w 179"/>
                <a:gd name="T13" fmla="*/ 175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218"/>
                <a:gd name="T23" fmla="*/ 179 w 179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218">
                  <a:moveTo>
                    <a:pt x="0" y="175"/>
                  </a:moveTo>
                  <a:lnTo>
                    <a:pt x="57" y="197"/>
                  </a:lnTo>
                  <a:lnTo>
                    <a:pt x="113" y="218"/>
                  </a:lnTo>
                  <a:lnTo>
                    <a:pt x="179" y="43"/>
                  </a:lnTo>
                  <a:lnTo>
                    <a:pt x="122" y="22"/>
                  </a:lnTo>
                  <a:lnTo>
                    <a:pt x="66" y="0"/>
                  </a:lnTo>
                  <a:lnTo>
                    <a:pt x="0" y="17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2" name="Freeform 299"/>
            <p:cNvSpPr>
              <a:spLocks noChangeAspect="1"/>
            </p:cNvSpPr>
            <p:nvPr/>
          </p:nvSpPr>
          <p:spPr bwMode="auto">
            <a:xfrm>
              <a:off x="4543" y="1701"/>
              <a:ext cx="8" cy="3"/>
            </a:xfrm>
            <a:custGeom>
              <a:avLst/>
              <a:gdLst>
                <a:gd name="T0" fmla="*/ 0 w 58"/>
                <a:gd name="T1" fmla="*/ 0 h 21"/>
                <a:gd name="T2" fmla="*/ 57 w 58"/>
                <a:gd name="T3" fmla="*/ 21 h 21"/>
                <a:gd name="T4" fmla="*/ 58 w 58"/>
                <a:gd name="T5" fmla="*/ 17 h 21"/>
                <a:gd name="T6" fmla="*/ 0 w 58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21"/>
                <a:gd name="T14" fmla="*/ 58 w 58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21">
                  <a:moveTo>
                    <a:pt x="0" y="0"/>
                  </a:moveTo>
                  <a:lnTo>
                    <a:pt x="57" y="21"/>
                  </a:lnTo>
                  <a:lnTo>
                    <a:pt x="58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3" name="Line 300"/>
            <p:cNvSpPr>
              <a:spLocks noChangeAspect="1" noChangeShapeType="1"/>
            </p:cNvSpPr>
            <p:nvPr/>
          </p:nvSpPr>
          <p:spPr bwMode="auto">
            <a:xfrm flipV="1">
              <a:off x="4551" y="170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4" name="Freeform 301"/>
            <p:cNvSpPr>
              <a:spLocks noChangeAspect="1"/>
            </p:cNvSpPr>
            <p:nvPr/>
          </p:nvSpPr>
          <p:spPr bwMode="auto">
            <a:xfrm>
              <a:off x="4534" y="1672"/>
              <a:ext cx="25" cy="31"/>
            </a:xfrm>
            <a:custGeom>
              <a:avLst/>
              <a:gdLst>
                <a:gd name="T0" fmla="*/ 0 w 171"/>
                <a:gd name="T1" fmla="*/ 183 h 218"/>
                <a:gd name="T2" fmla="*/ 58 w 171"/>
                <a:gd name="T3" fmla="*/ 201 h 218"/>
                <a:gd name="T4" fmla="*/ 116 w 171"/>
                <a:gd name="T5" fmla="*/ 218 h 218"/>
                <a:gd name="T6" fmla="*/ 171 w 171"/>
                <a:gd name="T7" fmla="*/ 34 h 218"/>
                <a:gd name="T8" fmla="*/ 113 w 171"/>
                <a:gd name="T9" fmla="*/ 17 h 218"/>
                <a:gd name="T10" fmla="*/ 55 w 171"/>
                <a:gd name="T11" fmla="*/ 0 h 218"/>
                <a:gd name="T12" fmla="*/ 0 w 171"/>
                <a:gd name="T13" fmla="*/ 183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218"/>
                <a:gd name="T23" fmla="*/ 171 w 171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218">
                  <a:moveTo>
                    <a:pt x="0" y="183"/>
                  </a:moveTo>
                  <a:lnTo>
                    <a:pt x="58" y="201"/>
                  </a:lnTo>
                  <a:lnTo>
                    <a:pt x="116" y="218"/>
                  </a:lnTo>
                  <a:lnTo>
                    <a:pt x="171" y="34"/>
                  </a:lnTo>
                  <a:lnTo>
                    <a:pt x="113" y="17"/>
                  </a:lnTo>
                  <a:lnTo>
                    <a:pt x="55" y="0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5" name="Freeform 302"/>
            <p:cNvSpPr>
              <a:spLocks noChangeAspect="1"/>
            </p:cNvSpPr>
            <p:nvPr/>
          </p:nvSpPr>
          <p:spPr bwMode="auto">
            <a:xfrm>
              <a:off x="4534" y="1672"/>
              <a:ext cx="25" cy="31"/>
            </a:xfrm>
            <a:custGeom>
              <a:avLst/>
              <a:gdLst>
                <a:gd name="T0" fmla="*/ 0 w 171"/>
                <a:gd name="T1" fmla="*/ 183 h 218"/>
                <a:gd name="T2" fmla="*/ 58 w 171"/>
                <a:gd name="T3" fmla="*/ 201 h 218"/>
                <a:gd name="T4" fmla="*/ 116 w 171"/>
                <a:gd name="T5" fmla="*/ 218 h 218"/>
                <a:gd name="T6" fmla="*/ 171 w 171"/>
                <a:gd name="T7" fmla="*/ 34 h 218"/>
                <a:gd name="T8" fmla="*/ 113 w 171"/>
                <a:gd name="T9" fmla="*/ 17 h 218"/>
                <a:gd name="T10" fmla="*/ 55 w 171"/>
                <a:gd name="T11" fmla="*/ 0 h 218"/>
                <a:gd name="T12" fmla="*/ 0 w 171"/>
                <a:gd name="T13" fmla="*/ 183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218"/>
                <a:gd name="T23" fmla="*/ 171 w 171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218">
                  <a:moveTo>
                    <a:pt x="0" y="183"/>
                  </a:moveTo>
                  <a:lnTo>
                    <a:pt x="58" y="201"/>
                  </a:lnTo>
                  <a:lnTo>
                    <a:pt x="116" y="218"/>
                  </a:lnTo>
                  <a:lnTo>
                    <a:pt x="171" y="34"/>
                  </a:lnTo>
                  <a:lnTo>
                    <a:pt x="113" y="17"/>
                  </a:lnTo>
                  <a:lnTo>
                    <a:pt x="55" y="0"/>
                  </a:lnTo>
                  <a:lnTo>
                    <a:pt x="0" y="1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6" name="Freeform 303"/>
            <p:cNvSpPr>
              <a:spLocks noChangeAspect="1"/>
            </p:cNvSpPr>
            <p:nvPr/>
          </p:nvSpPr>
          <p:spPr bwMode="auto">
            <a:xfrm>
              <a:off x="4550" y="1675"/>
              <a:ext cx="9" cy="2"/>
            </a:xfrm>
            <a:custGeom>
              <a:avLst/>
              <a:gdLst>
                <a:gd name="T0" fmla="*/ 0 w 59"/>
                <a:gd name="T1" fmla="*/ 0 h 17"/>
                <a:gd name="T2" fmla="*/ 58 w 59"/>
                <a:gd name="T3" fmla="*/ 17 h 17"/>
                <a:gd name="T4" fmla="*/ 59 w 59"/>
                <a:gd name="T5" fmla="*/ 14 h 17"/>
                <a:gd name="T6" fmla="*/ 0 w 59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17"/>
                <a:gd name="T14" fmla="*/ 59 w 59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17">
                  <a:moveTo>
                    <a:pt x="0" y="0"/>
                  </a:moveTo>
                  <a:lnTo>
                    <a:pt x="58" y="17"/>
                  </a:lnTo>
                  <a:lnTo>
                    <a:pt x="5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7" name="Line 304"/>
            <p:cNvSpPr>
              <a:spLocks noChangeAspect="1" noChangeShapeType="1"/>
            </p:cNvSpPr>
            <p:nvPr/>
          </p:nvSpPr>
          <p:spPr bwMode="auto">
            <a:xfrm flipV="1">
              <a:off x="4559" y="16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8" name="Freeform 305"/>
            <p:cNvSpPr>
              <a:spLocks noChangeAspect="1"/>
            </p:cNvSpPr>
            <p:nvPr/>
          </p:nvSpPr>
          <p:spPr bwMode="auto">
            <a:xfrm>
              <a:off x="4542" y="1646"/>
              <a:ext cx="23" cy="31"/>
            </a:xfrm>
            <a:custGeom>
              <a:avLst/>
              <a:gdLst>
                <a:gd name="T0" fmla="*/ 0 w 160"/>
                <a:gd name="T1" fmla="*/ 191 h 218"/>
                <a:gd name="T2" fmla="*/ 59 w 160"/>
                <a:gd name="T3" fmla="*/ 204 h 218"/>
                <a:gd name="T4" fmla="*/ 118 w 160"/>
                <a:gd name="T5" fmla="*/ 218 h 218"/>
                <a:gd name="T6" fmla="*/ 160 w 160"/>
                <a:gd name="T7" fmla="*/ 28 h 218"/>
                <a:gd name="T8" fmla="*/ 101 w 160"/>
                <a:gd name="T9" fmla="*/ 14 h 218"/>
                <a:gd name="T10" fmla="*/ 42 w 160"/>
                <a:gd name="T11" fmla="*/ 0 h 218"/>
                <a:gd name="T12" fmla="*/ 0 w 160"/>
                <a:gd name="T13" fmla="*/ 19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218"/>
                <a:gd name="T23" fmla="*/ 160 w 16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218">
                  <a:moveTo>
                    <a:pt x="0" y="191"/>
                  </a:moveTo>
                  <a:lnTo>
                    <a:pt x="59" y="204"/>
                  </a:lnTo>
                  <a:lnTo>
                    <a:pt x="118" y="218"/>
                  </a:lnTo>
                  <a:lnTo>
                    <a:pt x="160" y="28"/>
                  </a:lnTo>
                  <a:lnTo>
                    <a:pt x="101" y="14"/>
                  </a:lnTo>
                  <a:lnTo>
                    <a:pt x="42" y="0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9" name="Freeform 306"/>
            <p:cNvSpPr>
              <a:spLocks noChangeAspect="1"/>
            </p:cNvSpPr>
            <p:nvPr/>
          </p:nvSpPr>
          <p:spPr bwMode="auto">
            <a:xfrm>
              <a:off x="4542" y="1646"/>
              <a:ext cx="23" cy="31"/>
            </a:xfrm>
            <a:custGeom>
              <a:avLst/>
              <a:gdLst>
                <a:gd name="T0" fmla="*/ 0 w 160"/>
                <a:gd name="T1" fmla="*/ 191 h 218"/>
                <a:gd name="T2" fmla="*/ 59 w 160"/>
                <a:gd name="T3" fmla="*/ 204 h 218"/>
                <a:gd name="T4" fmla="*/ 118 w 160"/>
                <a:gd name="T5" fmla="*/ 218 h 218"/>
                <a:gd name="T6" fmla="*/ 160 w 160"/>
                <a:gd name="T7" fmla="*/ 28 h 218"/>
                <a:gd name="T8" fmla="*/ 101 w 160"/>
                <a:gd name="T9" fmla="*/ 14 h 218"/>
                <a:gd name="T10" fmla="*/ 42 w 160"/>
                <a:gd name="T11" fmla="*/ 0 h 218"/>
                <a:gd name="T12" fmla="*/ 0 w 160"/>
                <a:gd name="T13" fmla="*/ 19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218"/>
                <a:gd name="T23" fmla="*/ 160 w 16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218">
                  <a:moveTo>
                    <a:pt x="0" y="191"/>
                  </a:moveTo>
                  <a:lnTo>
                    <a:pt x="59" y="204"/>
                  </a:lnTo>
                  <a:lnTo>
                    <a:pt x="118" y="218"/>
                  </a:lnTo>
                  <a:lnTo>
                    <a:pt x="160" y="28"/>
                  </a:lnTo>
                  <a:lnTo>
                    <a:pt x="101" y="14"/>
                  </a:lnTo>
                  <a:lnTo>
                    <a:pt x="42" y="0"/>
                  </a:lnTo>
                  <a:lnTo>
                    <a:pt x="0" y="19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0" name="Freeform 307"/>
            <p:cNvSpPr>
              <a:spLocks noChangeAspect="1"/>
            </p:cNvSpPr>
            <p:nvPr/>
          </p:nvSpPr>
          <p:spPr bwMode="auto">
            <a:xfrm>
              <a:off x="4556" y="1648"/>
              <a:ext cx="9" cy="2"/>
            </a:xfrm>
            <a:custGeom>
              <a:avLst/>
              <a:gdLst>
                <a:gd name="T0" fmla="*/ 0 w 60"/>
                <a:gd name="T1" fmla="*/ 0 h 14"/>
                <a:gd name="T2" fmla="*/ 59 w 60"/>
                <a:gd name="T3" fmla="*/ 14 h 14"/>
                <a:gd name="T4" fmla="*/ 60 w 60"/>
                <a:gd name="T5" fmla="*/ 9 h 14"/>
                <a:gd name="T6" fmla="*/ 0 w 60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0"/>
                  </a:moveTo>
                  <a:lnTo>
                    <a:pt x="59" y="14"/>
                  </a:lnTo>
                  <a:lnTo>
                    <a:pt x="6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1" name="Line 308"/>
            <p:cNvSpPr>
              <a:spLocks noChangeAspect="1" noChangeShapeType="1"/>
            </p:cNvSpPr>
            <p:nvPr/>
          </p:nvSpPr>
          <p:spPr bwMode="auto">
            <a:xfrm flipV="1">
              <a:off x="4565" y="16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2" name="Freeform 309"/>
            <p:cNvSpPr>
              <a:spLocks noChangeAspect="1"/>
            </p:cNvSpPr>
            <p:nvPr/>
          </p:nvSpPr>
          <p:spPr bwMode="auto">
            <a:xfrm>
              <a:off x="4548" y="1619"/>
              <a:ext cx="21" cy="30"/>
            </a:xfrm>
            <a:custGeom>
              <a:avLst/>
              <a:gdLst>
                <a:gd name="T0" fmla="*/ 0 w 151"/>
                <a:gd name="T1" fmla="*/ 194 h 212"/>
                <a:gd name="T2" fmla="*/ 60 w 151"/>
                <a:gd name="T3" fmla="*/ 203 h 212"/>
                <a:gd name="T4" fmla="*/ 120 w 151"/>
                <a:gd name="T5" fmla="*/ 212 h 212"/>
                <a:gd name="T6" fmla="*/ 151 w 151"/>
                <a:gd name="T7" fmla="*/ 19 h 212"/>
                <a:gd name="T8" fmla="*/ 91 w 151"/>
                <a:gd name="T9" fmla="*/ 10 h 212"/>
                <a:gd name="T10" fmla="*/ 31 w 151"/>
                <a:gd name="T11" fmla="*/ 0 h 212"/>
                <a:gd name="T12" fmla="*/ 0 w 151"/>
                <a:gd name="T13" fmla="*/ 194 h 2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12"/>
                <a:gd name="T23" fmla="*/ 151 w 151"/>
                <a:gd name="T24" fmla="*/ 212 h 2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12">
                  <a:moveTo>
                    <a:pt x="0" y="194"/>
                  </a:moveTo>
                  <a:lnTo>
                    <a:pt x="60" y="203"/>
                  </a:lnTo>
                  <a:lnTo>
                    <a:pt x="120" y="212"/>
                  </a:lnTo>
                  <a:lnTo>
                    <a:pt x="151" y="19"/>
                  </a:lnTo>
                  <a:lnTo>
                    <a:pt x="91" y="10"/>
                  </a:lnTo>
                  <a:lnTo>
                    <a:pt x="31" y="0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3" name="Freeform 310"/>
            <p:cNvSpPr>
              <a:spLocks noChangeAspect="1"/>
            </p:cNvSpPr>
            <p:nvPr/>
          </p:nvSpPr>
          <p:spPr bwMode="auto">
            <a:xfrm>
              <a:off x="4548" y="1619"/>
              <a:ext cx="21" cy="30"/>
            </a:xfrm>
            <a:custGeom>
              <a:avLst/>
              <a:gdLst>
                <a:gd name="T0" fmla="*/ 0 w 151"/>
                <a:gd name="T1" fmla="*/ 194 h 212"/>
                <a:gd name="T2" fmla="*/ 60 w 151"/>
                <a:gd name="T3" fmla="*/ 203 h 212"/>
                <a:gd name="T4" fmla="*/ 120 w 151"/>
                <a:gd name="T5" fmla="*/ 212 h 212"/>
                <a:gd name="T6" fmla="*/ 151 w 151"/>
                <a:gd name="T7" fmla="*/ 19 h 212"/>
                <a:gd name="T8" fmla="*/ 91 w 151"/>
                <a:gd name="T9" fmla="*/ 10 h 212"/>
                <a:gd name="T10" fmla="*/ 31 w 151"/>
                <a:gd name="T11" fmla="*/ 0 h 212"/>
                <a:gd name="T12" fmla="*/ 0 w 151"/>
                <a:gd name="T13" fmla="*/ 194 h 2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12"/>
                <a:gd name="T23" fmla="*/ 151 w 151"/>
                <a:gd name="T24" fmla="*/ 212 h 2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12">
                  <a:moveTo>
                    <a:pt x="0" y="194"/>
                  </a:moveTo>
                  <a:lnTo>
                    <a:pt x="60" y="203"/>
                  </a:lnTo>
                  <a:lnTo>
                    <a:pt x="120" y="212"/>
                  </a:lnTo>
                  <a:lnTo>
                    <a:pt x="151" y="19"/>
                  </a:lnTo>
                  <a:lnTo>
                    <a:pt x="91" y="10"/>
                  </a:lnTo>
                  <a:lnTo>
                    <a:pt x="31" y="0"/>
                  </a:lnTo>
                  <a:lnTo>
                    <a:pt x="0" y="19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4" name="Freeform 311"/>
            <p:cNvSpPr>
              <a:spLocks noChangeAspect="1"/>
            </p:cNvSpPr>
            <p:nvPr/>
          </p:nvSpPr>
          <p:spPr bwMode="auto">
            <a:xfrm>
              <a:off x="4561" y="1620"/>
              <a:ext cx="8" cy="1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60 w 60"/>
                <a:gd name="T5" fmla="*/ 5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6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5" name="Line 312"/>
            <p:cNvSpPr>
              <a:spLocks noChangeAspect="1" noChangeShapeType="1"/>
            </p:cNvSpPr>
            <p:nvPr/>
          </p:nvSpPr>
          <p:spPr bwMode="auto">
            <a:xfrm flipV="1">
              <a:off x="4569" y="162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6" name="Freeform 313"/>
            <p:cNvSpPr>
              <a:spLocks noChangeAspect="1"/>
            </p:cNvSpPr>
            <p:nvPr/>
          </p:nvSpPr>
          <p:spPr bwMode="auto">
            <a:xfrm>
              <a:off x="4552" y="1591"/>
              <a:ext cx="20" cy="30"/>
            </a:xfrm>
            <a:custGeom>
              <a:avLst/>
              <a:gdLst>
                <a:gd name="T0" fmla="*/ 0 w 138"/>
                <a:gd name="T1" fmla="*/ 198 h 209"/>
                <a:gd name="T2" fmla="*/ 60 w 138"/>
                <a:gd name="T3" fmla="*/ 204 h 209"/>
                <a:gd name="T4" fmla="*/ 120 w 138"/>
                <a:gd name="T5" fmla="*/ 209 h 209"/>
                <a:gd name="T6" fmla="*/ 138 w 138"/>
                <a:gd name="T7" fmla="*/ 11 h 209"/>
                <a:gd name="T8" fmla="*/ 78 w 138"/>
                <a:gd name="T9" fmla="*/ 5 h 209"/>
                <a:gd name="T10" fmla="*/ 18 w 138"/>
                <a:gd name="T11" fmla="*/ 0 h 209"/>
                <a:gd name="T12" fmla="*/ 0 w 138"/>
                <a:gd name="T13" fmla="*/ 198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09"/>
                <a:gd name="T23" fmla="*/ 138 w 13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09">
                  <a:moveTo>
                    <a:pt x="0" y="198"/>
                  </a:moveTo>
                  <a:lnTo>
                    <a:pt x="60" y="204"/>
                  </a:lnTo>
                  <a:lnTo>
                    <a:pt x="120" y="209"/>
                  </a:lnTo>
                  <a:lnTo>
                    <a:pt x="138" y="11"/>
                  </a:lnTo>
                  <a:lnTo>
                    <a:pt x="78" y="5"/>
                  </a:lnTo>
                  <a:lnTo>
                    <a:pt x="18" y="0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7" name="Freeform 314"/>
            <p:cNvSpPr>
              <a:spLocks noChangeAspect="1"/>
            </p:cNvSpPr>
            <p:nvPr/>
          </p:nvSpPr>
          <p:spPr bwMode="auto">
            <a:xfrm>
              <a:off x="4552" y="1591"/>
              <a:ext cx="20" cy="30"/>
            </a:xfrm>
            <a:custGeom>
              <a:avLst/>
              <a:gdLst>
                <a:gd name="T0" fmla="*/ 0 w 138"/>
                <a:gd name="T1" fmla="*/ 198 h 209"/>
                <a:gd name="T2" fmla="*/ 60 w 138"/>
                <a:gd name="T3" fmla="*/ 204 h 209"/>
                <a:gd name="T4" fmla="*/ 120 w 138"/>
                <a:gd name="T5" fmla="*/ 209 h 209"/>
                <a:gd name="T6" fmla="*/ 138 w 138"/>
                <a:gd name="T7" fmla="*/ 11 h 209"/>
                <a:gd name="T8" fmla="*/ 78 w 138"/>
                <a:gd name="T9" fmla="*/ 5 h 209"/>
                <a:gd name="T10" fmla="*/ 18 w 138"/>
                <a:gd name="T11" fmla="*/ 0 h 209"/>
                <a:gd name="T12" fmla="*/ 0 w 138"/>
                <a:gd name="T13" fmla="*/ 198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09"/>
                <a:gd name="T23" fmla="*/ 138 w 13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09">
                  <a:moveTo>
                    <a:pt x="0" y="198"/>
                  </a:moveTo>
                  <a:lnTo>
                    <a:pt x="60" y="204"/>
                  </a:lnTo>
                  <a:lnTo>
                    <a:pt x="120" y="209"/>
                  </a:lnTo>
                  <a:lnTo>
                    <a:pt x="138" y="11"/>
                  </a:lnTo>
                  <a:lnTo>
                    <a:pt x="78" y="5"/>
                  </a:lnTo>
                  <a:lnTo>
                    <a:pt x="18" y="0"/>
                  </a:lnTo>
                  <a:lnTo>
                    <a:pt x="0" y="1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8" name="Freeform 315"/>
            <p:cNvSpPr>
              <a:spLocks noChangeAspect="1"/>
            </p:cNvSpPr>
            <p:nvPr/>
          </p:nvSpPr>
          <p:spPr bwMode="auto">
            <a:xfrm>
              <a:off x="4563" y="1592"/>
              <a:ext cx="9" cy="1"/>
            </a:xfrm>
            <a:custGeom>
              <a:avLst/>
              <a:gdLst>
                <a:gd name="T0" fmla="*/ 0 w 60"/>
                <a:gd name="T1" fmla="*/ 0 h 6"/>
                <a:gd name="T2" fmla="*/ 60 w 60"/>
                <a:gd name="T3" fmla="*/ 6 h 6"/>
                <a:gd name="T4" fmla="*/ 60 w 60"/>
                <a:gd name="T5" fmla="*/ 3 h 6"/>
                <a:gd name="T6" fmla="*/ 0 w 6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0" y="0"/>
                  </a:moveTo>
                  <a:lnTo>
                    <a:pt x="60" y="6"/>
                  </a:lnTo>
                  <a:lnTo>
                    <a:pt x="6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9" name="Line 316"/>
            <p:cNvSpPr>
              <a:spLocks noChangeAspect="1" noChangeShapeType="1"/>
            </p:cNvSpPr>
            <p:nvPr/>
          </p:nvSpPr>
          <p:spPr bwMode="auto">
            <a:xfrm flipV="1">
              <a:off x="4572" y="159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0" name="Freeform 317"/>
            <p:cNvSpPr>
              <a:spLocks noChangeAspect="1"/>
            </p:cNvSpPr>
            <p:nvPr/>
          </p:nvSpPr>
          <p:spPr bwMode="auto">
            <a:xfrm>
              <a:off x="4555" y="1563"/>
              <a:ext cx="18" cy="29"/>
            </a:xfrm>
            <a:custGeom>
              <a:avLst/>
              <a:gdLst>
                <a:gd name="T0" fmla="*/ 0 w 127"/>
                <a:gd name="T1" fmla="*/ 199 h 204"/>
                <a:gd name="T2" fmla="*/ 60 w 127"/>
                <a:gd name="T3" fmla="*/ 201 h 204"/>
                <a:gd name="T4" fmla="*/ 120 w 127"/>
                <a:gd name="T5" fmla="*/ 204 h 204"/>
                <a:gd name="T6" fmla="*/ 127 w 127"/>
                <a:gd name="T7" fmla="*/ 5 h 204"/>
                <a:gd name="T8" fmla="*/ 67 w 127"/>
                <a:gd name="T9" fmla="*/ 2 h 204"/>
                <a:gd name="T10" fmla="*/ 7 w 127"/>
                <a:gd name="T11" fmla="*/ 0 h 204"/>
                <a:gd name="T12" fmla="*/ 0 w 127"/>
                <a:gd name="T13" fmla="*/ 199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4"/>
                <a:gd name="T23" fmla="*/ 127 w 127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4">
                  <a:moveTo>
                    <a:pt x="0" y="199"/>
                  </a:moveTo>
                  <a:lnTo>
                    <a:pt x="60" y="201"/>
                  </a:lnTo>
                  <a:lnTo>
                    <a:pt x="120" y="204"/>
                  </a:lnTo>
                  <a:lnTo>
                    <a:pt x="127" y="5"/>
                  </a:lnTo>
                  <a:lnTo>
                    <a:pt x="67" y="2"/>
                  </a:lnTo>
                  <a:lnTo>
                    <a:pt x="7" y="0"/>
                  </a:lnTo>
                  <a:lnTo>
                    <a:pt x="0" y="1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1" name="Freeform 318"/>
            <p:cNvSpPr>
              <a:spLocks noChangeAspect="1"/>
            </p:cNvSpPr>
            <p:nvPr/>
          </p:nvSpPr>
          <p:spPr bwMode="auto">
            <a:xfrm>
              <a:off x="4555" y="1563"/>
              <a:ext cx="18" cy="29"/>
            </a:xfrm>
            <a:custGeom>
              <a:avLst/>
              <a:gdLst>
                <a:gd name="T0" fmla="*/ 0 w 127"/>
                <a:gd name="T1" fmla="*/ 199 h 204"/>
                <a:gd name="T2" fmla="*/ 60 w 127"/>
                <a:gd name="T3" fmla="*/ 201 h 204"/>
                <a:gd name="T4" fmla="*/ 120 w 127"/>
                <a:gd name="T5" fmla="*/ 204 h 204"/>
                <a:gd name="T6" fmla="*/ 127 w 127"/>
                <a:gd name="T7" fmla="*/ 5 h 204"/>
                <a:gd name="T8" fmla="*/ 67 w 127"/>
                <a:gd name="T9" fmla="*/ 2 h 204"/>
                <a:gd name="T10" fmla="*/ 7 w 127"/>
                <a:gd name="T11" fmla="*/ 0 h 204"/>
                <a:gd name="T12" fmla="*/ 0 w 127"/>
                <a:gd name="T13" fmla="*/ 199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4"/>
                <a:gd name="T23" fmla="*/ 127 w 127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4">
                  <a:moveTo>
                    <a:pt x="0" y="199"/>
                  </a:moveTo>
                  <a:lnTo>
                    <a:pt x="60" y="201"/>
                  </a:lnTo>
                  <a:lnTo>
                    <a:pt x="120" y="204"/>
                  </a:lnTo>
                  <a:lnTo>
                    <a:pt x="127" y="5"/>
                  </a:lnTo>
                  <a:lnTo>
                    <a:pt x="67" y="2"/>
                  </a:lnTo>
                  <a:lnTo>
                    <a:pt x="7" y="0"/>
                  </a:lnTo>
                  <a:lnTo>
                    <a:pt x="0" y="19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2" name="Freeform 319"/>
            <p:cNvSpPr>
              <a:spLocks noChangeAspect="1"/>
            </p:cNvSpPr>
            <p:nvPr/>
          </p:nvSpPr>
          <p:spPr bwMode="auto">
            <a:xfrm>
              <a:off x="4564" y="1563"/>
              <a:ext cx="9" cy="1"/>
            </a:xfrm>
            <a:custGeom>
              <a:avLst/>
              <a:gdLst>
                <a:gd name="T0" fmla="*/ 0 w 60"/>
                <a:gd name="T1" fmla="*/ 2 h 5"/>
                <a:gd name="T2" fmla="*/ 60 w 60"/>
                <a:gd name="T3" fmla="*/ 5 h 5"/>
                <a:gd name="T4" fmla="*/ 60 w 60"/>
                <a:gd name="T5" fmla="*/ 0 h 5"/>
                <a:gd name="T6" fmla="*/ 0 w 60"/>
                <a:gd name="T7" fmla="*/ 2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2"/>
                  </a:moveTo>
                  <a:lnTo>
                    <a:pt x="60" y="5"/>
                  </a:lnTo>
                  <a:lnTo>
                    <a:pt x="6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3" name="Line 320"/>
            <p:cNvSpPr>
              <a:spLocks noChangeAspect="1" noChangeShapeType="1"/>
            </p:cNvSpPr>
            <p:nvPr/>
          </p:nvSpPr>
          <p:spPr bwMode="auto">
            <a:xfrm flipV="1">
              <a:off x="4573" y="156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4" name="Freeform 321"/>
            <p:cNvSpPr>
              <a:spLocks noChangeAspect="1"/>
            </p:cNvSpPr>
            <p:nvPr/>
          </p:nvSpPr>
          <p:spPr bwMode="auto">
            <a:xfrm>
              <a:off x="4555" y="1534"/>
              <a:ext cx="18" cy="30"/>
            </a:xfrm>
            <a:custGeom>
              <a:avLst/>
              <a:gdLst>
                <a:gd name="T0" fmla="*/ 7 w 127"/>
                <a:gd name="T1" fmla="*/ 204 h 204"/>
                <a:gd name="T2" fmla="*/ 67 w 127"/>
                <a:gd name="T3" fmla="*/ 201 h 204"/>
                <a:gd name="T4" fmla="*/ 127 w 127"/>
                <a:gd name="T5" fmla="*/ 199 h 204"/>
                <a:gd name="T6" fmla="*/ 120 w 127"/>
                <a:gd name="T7" fmla="*/ 0 h 204"/>
                <a:gd name="T8" fmla="*/ 60 w 127"/>
                <a:gd name="T9" fmla="*/ 2 h 204"/>
                <a:gd name="T10" fmla="*/ 0 w 127"/>
                <a:gd name="T11" fmla="*/ 4 h 204"/>
                <a:gd name="T12" fmla="*/ 7 w 127"/>
                <a:gd name="T13" fmla="*/ 204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4"/>
                <a:gd name="T23" fmla="*/ 127 w 127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4">
                  <a:moveTo>
                    <a:pt x="7" y="204"/>
                  </a:moveTo>
                  <a:lnTo>
                    <a:pt x="67" y="201"/>
                  </a:lnTo>
                  <a:lnTo>
                    <a:pt x="127" y="199"/>
                  </a:lnTo>
                  <a:lnTo>
                    <a:pt x="120" y="0"/>
                  </a:lnTo>
                  <a:lnTo>
                    <a:pt x="60" y="2"/>
                  </a:lnTo>
                  <a:lnTo>
                    <a:pt x="0" y="4"/>
                  </a:lnTo>
                  <a:lnTo>
                    <a:pt x="7" y="2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5" name="Freeform 322"/>
            <p:cNvSpPr>
              <a:spLocks noChangeAspect="1"/>
            </p:cNvSpPr>
            <p:nvPr/>
          </p:nvSpPr>
          <p:spPr bwMode="auto">
            <a:xfrm>
              <a:off x="4555" y="1534"/>
              <a:ext cx="18" cy="30"/>
            </a:xfrm>
            <a:custGeom>
              <a:avLst/>
              <a:gdLst>
                <a:gd name="T0" fmla="*/ 7 w 127"/>
                <a:gd name="T1" fmla="*/ 204 h 204"/>
                <a:gd name="T2" fmla="*/ 67 w 127"/>
                <a:gd name="T3" fmla="*/ 201 h 204"/>
                <a:gd name="T4" fmla="*/ 127 w 127"/>
                <a:gd name="T5" fmla="*/ 199 h 204"/>
                <a:gd name="T6" fmla="*/ 120 w 127"/>
                <a:gd name="T7" fmla="*/ 0 h 204"/>
                <a:gd name="T8" fmla="*/ 60 w 127"/>
                <a:gd name="T9" fmla="*/ 2 h 204"/>
                <a:gd name="T10" fmla="*/ 0 w 127"/>
                <a:gd name="T11" fmla="*/ 4 h 204"/>
                <a:gd name="T12" fmla="*/ 7 w 127"/>
                <a:gd name="T13" fmla="*/ 204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4"/>
                <a:gd name="T23" fmla="*/ 127 w 127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4">
                  <a:moveTo>
                    <a:pt x="7" y="204"/>
                  </a:moveTo>
                  <a:lnTo>
                    <a:pt x="67" y="201"/>
                  </a:lnTo>
                  <a:lnTo>
                    <a:pt x="127" y="199"/>
                  </a:lnTo>
                  <a:lnTo>
                    <a:pt x="120" y="0"/>
                  </a:lnTo>
                  <a:lnTo>
                    <a:pt x="60" y="2"/>
                  </a:lnTo>
                  <a:lnTo>
                    <a:pt x="0" y="4"/>
                  </a:lnTo>
                  <a:lnTo>
                    <a:pt x="7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6" name="Freeform 323"/>
            <p:cNvSpPr>
              <a:spLocks noChangeAspect="1"/>
            </p:cNvSpPr>
            <p:nvPr/>
          </p:nvSpPr>
          <p:spPr bwMode="auto">
            <a:xfrm>
              <a:off x="4563" y="1534"/>
              <a:ext cx="9" cy="1"/>
            </a:xfrm>
            <a:custGeom>
              <a:avLst/>
              <a:gdLst>
                <a:gd name="T0" fmla="*/ 0 w 60"/>
                <a:gd name="T1" fmla="*/ 6 h 6"/>
                <a:gd name="T2" fmla="*/ 60 w 60"/>
                <a:gd name="T3" fmla="*/ 4 h 6"/>
                <a:gd name="T4" fmla="*/ 60 w 60"/>
                <a:gd name="T5" fmla="*/ 0 h 6"/>
                <a:gd name="T6" fmla="*/ 0 w 60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0" y="6"/>
                  </a:moveTo>
                  <a:lnTo>
                    <a:pt x="60" y="4"/>
                  </a:lnTo>
                  <a:lnTo>
                    <a:pt x="6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7" name="Line 324"/>
            <p:cNvSpPr>
              <a:spLocks noChangeAspect="1" noChangeShapeType="1"/>
            </p:cNvSpPr>
            <p:nvPr/>
          </p:nvSpPr>
          <p:spPr bwMode="auto">
            <a:xfrm flipV="1">
              <a:off x="4572" y="153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8" name="Freeform 325"/>
            <p:cNvSpPr>
              <a:spLocks noChangeAspect="1"/>
            </p:cNvSpPr>
            <p:nvPr/>
          </p:nvSpPr>
          <p:spPr bwMode="auto">
            <a:xfrm>
              <a:off x="4552" y="1506"/>
              <a:ext cx="20" cy="30"/>
            </a:xfrm>
            <a:custGeom>
              <a:avLst/>
              <a:gdLst>
                <a:gd name="T0" fmla="*/ 18 w 138"/>
                <a:gd name="T1" fmla="*/ 209 h 209"/>
                <a:gd name="T2" fmla="*/ 78 w 138"/>
                <a:gd name="T3" fmla="*/ 203 h 209"/>
                <a:gd name="T4" fmla="*/ 138 w 138"/>
                <a:gd name="T5" fmla="*/ 197 h 209"/>
                <a:gd name="T6" fmla="*/ 120 w 138"/>
                <a:gd name="T7" fmla="*/ 0 h 209"/>
                <a:gd name="T8" fmla="*/ 60 w 138"/>
                <a:gd name="T9" fmla="*/ 6 h 209"/>
                <a:gd name="T10" fmla="*/ 0 w 138"/>
                <a:gd name="T11" fmla="*/ 12 h 209"/>
                <a:gd name="T12" fmla="*/ 18 w 138"/>
                <a:gd name="T13" fmla="*/ 209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09"/>
                <a:gd name="T23" fmla="*/ 138 w 13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09">
                  <a:moveTo>
                    <a:pt x="18" y="209"/>
                  </a:moveTo>
                  <a:lnTo>
                    <a:pt x="78" y="203"/>
                  </a:lnTo>
                  <a:lnTo>
                    <a:pt x="138" y="197"/>
                  </a:lnTo>
                  <a:lnTo>
                    <a:pt x="120" y="0"/>
                  </a:lnTo>
                  <a:lnTo>
                    <a:pt x="60" y="6"/>
                  </a:lnTo>
                  <a:lnTo>
                    <a:pt x="0" y="12"/>
                  </a:lnTo>
                  <a:lnTo>
                    <a:pt x="18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9" name="Freeform 326"/>
            <p:cNvSpPr>
              <a:spLocks noChangeAspect="1"/>
            </p:cNvSpPr>
            <p:nvPr/>
          </p:nvSpPr>
          <p:spPr bwMode="auto">
            <a:xfrm>
              <a:off x="4552" y="1506"/>
              <a:ext cx="20" cy="30"/>
            </a:xfrm>
            <a:custGeom>
              <a:avLst/>
              <a:gdLst>
                <a:gd name="T0" fmla="*/ 18 w 138"/>
                <a:gd name="T1" fmla="*/ 209 h 209"/>
                <a:gd name="T2" fmla="*/ 78 w 138"/>
                <a:gd name="T3" fmla="*/ 203 h 209"/>
                <a:gd name="T4" fmla="*/ 138 w 138"/>
                <a:gd name="T5" fmla="*/ 197 h 209"/>
                <a:gd name="T6" fmla="*/ 120 w 138"/>
                <a:gd name="T7" fmla="*/ 0 h 209"/>
                <a:gd name="T8" fmla="*/ 60 w 138"/>
                <a:gd name="T9" fmla="*/ 6 h 209"/>
                <a:gd name="T10" fmla="*/ 0 w 138"/>
                <a:gd name="T11" fmla="*/ 12 h 209"/>
                <a:gd name="T12" fmla="*/ 18 w 138"/>
                <a:gd name="T13" fmla="*/ 209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09"/>
                <a:gd name="T23" fmla="*/ 138 w 13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09">
                  <a:moveTo>
                    <a:pt x="18" y="209"/>
                  </a:moveTo>
                  <a:lnTo>
                    <a:pt x="78" y="203"/>
                  </a:lnTo>
                  <a:lnTo>
                    <a:pt x="138" y="197"/>
                  </a:lnTo>
                  <a:lnTo>
                    <a:pt x="120" y="0"/>
                  </a:lnTo>
                  <a:lnTo>
                    <a:pt x="60" y="6"/>
                  </a:lnTo>
                  <a:lnTo>
                    <a:pt x="0" y="12"/>
                  </a:lnTo>
                  <a:lnTo>
                    <a:pt x="18" y="2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50" name="Freeform 327"/>
            <p:cNvSpPr>
              <a:spLocks noChangeAspect="1"/>
            </p:cNvSpPr>
            <p:nvPr/>
          </p:nvSpPr>
          <p:spPr bwMode="auto">
            <a:xfrm>
              <a:off x="4561" y="1505"/>
              <a:ext cx="8" cy="2"/>
            </a:xfrm>
            <a:custGeom>
              <a:avLst/>
              <a:gdLst>
                <a:gd name="T0" fmla="*/ 0 w 60"/>
                <a:gd name="T1" fmla="*/ 9 h 9"/>
                <a:gd name="T2" fmla="*/ 60 w 60"/>
                <a:gd name="T3" fmla="*/ 3 h 9"/>
                <a:gd name="T4" fmla="*/ 60 w 60"/>
                <a:gd name="T5" fmla="*/ 0 h 9"/>
                <a:gd name="T6" fmla="*/ 0 w 60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9"/>
                  </a:moveTo>
                  <a:lnTo>
                    <a:pt x="60" y="3"/>
                  </a:lnTo>
                  <a:lnTo>
                    <a:pt x="6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51" name="Line 328"/>
            <p:cNvSpPr>
              <a:spLocks noChangeAspect="1" noChangeShapeType="1"/>
            </p:cNvSpPr>
            <p:nvPr/>
          </p:nvSpPr>
          <p:spPr bwMode="auto">
            <a:xfrm flipV="1">
              <a:off x="4569" y="150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52" name="Freeform 329"/>
            <p:cNvSpPr>
              <a:spLocks noChangeAspect="1"/>
            </p:cNvSpPr>
            <p:nvPr/>
          </p:nvSpPr>
          <p:spPr bwMode="auto">
            <a:xfrm>
              <a:off x="4548" y="1477"/>
              <a:ext cx="21" cy="31"/>
            </a:xfrm>
            <a:custGeom>
              <a:avLst/>
              <a:gdLst>
                <a:gd name="T0" fmla="*/ 31 w 151"/>
                <a:gd name="T1" fmla="*/ 213 h 213"/>
                <a:gd name="T2" fmla="*/ 91 w 151"/>
                <a:gd name="T3" fmla="*/ 204 h 213"/>
                <a:gd name="T4" fmla="*/ 151 w 151"/>
                <a:gd name="T5" fmla="*/ 195 h 213"/>
                <a:gd name="T6" fmla="*/ 120 w 151"/>
                <a:gd name="T7" fmla="*/ 0 h 213"/>
                <a:gd name="T8" fmla="*/ 60 w 151"/>
                <a:gd name="T9" fmla="*/ 9 h 213"/>
                <a:gd name="T10" fmla="*/ 0 w 151"/>
                <a:gd name="T11" fmla="*/ 19 h 213"/>
                <a:gd name="T12" fmla="*/ 31 w 151"/>
                <a:gd name="T13" fmla="*/ 213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13"/>
                <a:gd name="T23" fmla="*/ 151 w 151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13">
                  <a:moveTo>
                    <a:pt x="31" y="213"/>
                  </a:moveTo>
                  <a:lnTo>
                    <a:pt x="91" y="204"/>
                  </a:lnTo>
                  <a:lnTo>
                    <a:pt x="151" y="195"/>
                  </a:lnTo>
                  <a:lnTo>
                    <a:pt x="120" y="0"/>
                  </a:lnTo>
                  <a:lnTo>
                    <a:pt x="60" y="9"/>
                  </a:lnTo>
                  <a:lnTo>
                    <a:pt x="0" y="19"/>
                  </a:lnTo>
                  <a:lnTo>
                    <a:pt x="31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53" name="Freeform 330"/>
            <p:cNvSpPr>
              <a:spLocks noChangeAspect="1"/>
            </p:cNvSpPr>
            <p:nvPr/>
          </p:nvSpPr>
          <p:spPr bwMode="auto">
            <a:xfrm>
              <a:off x="4548" y="1477"/>
              <a:ext cx="21" cy="31"/>
            </a:xfrm>
            <a:custGeom>
              <a:avLst/>
              <a:gdLst>
                <a:gd name="T0" fmla="*/ 31 w 151"/>
                <a:gd name="T1" fmla="*/ 213 h 213"/>
                <a:gd name="T2" fmla="*/ 91 w 151"/>
                <a:gd name="T3" fmla="*/ 204 h 213"/>
                <a:gd name="T4" fmla="*/ 151 w 151"/>
                <a:gd name="T5" fmla="*/ 195 h 213"/>
                <a:gd name="T6" fmla="*/ 120 w 151"/>
                <a:gd name="T7" fmla="*/ 0 h 213"/>
                <a:gd name="T8" fmla="*/ 60 w 151"/>
                <a:gd name="T9" fmla="*/ 9 h 213"/>
                <a:gd name="T10" fmla="*/ 0 w 151"/>
                <a:gd name="T11" fmla="*/ 19 h 213"/>
                <a:gd name="T12" fmla="*/ 31 w 151"/>
                <a:gd name="T13" fmla="*/ 213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13"/>
                <a:gd name="T23" fmla="*/ 151 w 151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13">
                  <a:moveTo>
                    <a:pt x="31" y="213"/>
                  </a:moveTo>
                  <a:lnTo>
                    <a:pt x="91" y="204"/>
                  </a:lnTo>
                  <a:lnTo>
                    <a:pt x="151" y="195"/>
                  </a:lnTo>
                  <a:lnTo>
                    <a:pt x="120" y="0"/>
                  </a:lnTo>
                  <a:lnTo>
                    <a:pt x="60" y="9"/>
                  </a:lnTo>
                  <a:lnTo>
                    <a:pt x="0" y="19"/>
                  </a:lnTo>
                  <a:lnTo>
                    <a:pt x="31" y="2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54" name="Freeform 331"/>
            <p:cNvSpPr>
              <a:spLocks noChangeAspect="1"/>
            </p:cNvSpPr>
            <p:nvPr/>
          </p:nvSpPr>
          <p:spPr bwMode="auto">
            <a:xfrm>
              <a:off x="4556" y="1477"/>
              <a:ext cx="9" cy="2"/>
            </a:xfrm>
            <a:custGeom>
              <a:avLst/>
              <a:gdLst>
                <a:gd name="T0" fmla="*/ 0 w 60"/>
                <a:gd name="T1" fmla="*/ 13 h 13"/>
                <a:gd name="T2" fmla="*/ 60 w 60"/>
                <a:gd name="T3" fmla="*/ 4 h 13"/>
                <a:gd name="T4" fmla="*/ 59 w 60"/>
                <a:gd name="T5" fmla="*/ 0 h 13"/>
                <a:gd name="T6" fmla="*/ 0 w 60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3"/>
                <a:gd name="T14" fmla="*/ 60 w 60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3">
                  <a:moveTo>
                    <a:pt x="0" y="13"/>
                  </a:moveTo>
                  <a:lnTo>
                    <a:pt x="60" y="4"/>
                  </a:lnTo>
                  <a:lnTo>
                    <a:pt x="59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55" name="Line 332"/>
            <p:cNvSpPr>
              <a:spLocks noChangeAspect="1" noChangeShapeType="1"/>
            </p:cNvSpPr>
            <p:nvPr/>
          </p:nvSpPr>
          <p:spPr bwMode="auto">
            <a:xfrm flipH="1" flipV="1">
              <a:off x="4565" y="14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56" name="Freeform 333"/>
            <p:cNvSpPr>
              <a:spLocks noChangeAspect="1"/>
            </p:cNvSpPr>
            <p:nvPr/>
          </p:nvSpPr>
          <p:spPr bwMode="auto">
            <a:xfrm>
              <a:off x="4542" y="1450"/>
              <a:ext cx="23" cy="31"/>
            </a:xfrm>
            <a:custGeom>
              <a:avLst/>
              <a:gdLst>
                <a:gd name="T0" fmla="*/ 42 w 160"/>
                <a:gd name="T1" fmla="*/ 216 h 216"/>
                <a:gd name="T2" fmla="*/ 101 w 160"/>
                <a:gd name="T3" fmla="*/ 202 h 216"/>
                <a:gd name="T4" fmla="*/ 160 w 160"/>
                <a:gd name="T5" fmla="*/ 189 h 216"/>
                <a:gd name="T6" fmla="*/ 118 w 160"/>
                <a:gd name="T7" fmla="*/ 0 h 216"/>
                <a:gd name="T8" fmla="*/ 59 w 160"/>
                <a:gd name="T9" fmla="*/ 13 h 216"/>
                <a:gd name="T10" fmla="*/ 0 w 160"/>
                <a:gd name="T11" fmla="*/ 27 h 216"/>
                <a:gd name="T12" fmla="*/ 42 w 160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216"/>
                <a:gd name="T23" fmla="*/ 160 w 16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216">
                  <a:moveTo>
                    <a:pt x="42" y="216"/>
                  </a:moveTo>
                  <a:lnTo>
                    <a:pt x="101" y="202"/>
                  </a:lnTo>
                  <a:lnTo>
                    <a:pt x="160" y="189"/>
                  </a:lnTo>
                  <a:lnTo>
                    <a:pt x="118" y="0"/>
                  </a:lnTo>
                  <a:lnTo>
                    <a:pt x="59" y="13"/>
                  </a:lnTo>
                  <a:lnTo>
                    <a:pt x="0" y="27"/>
                  </a:lnTo>
                  <a:lnTo>
                    <a:pt x="42" y="2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57" name="Freeform 334"/>
            <p:cNvSpPr>
              <a:spLocks noChangeAspect="1"/>
            </p:cNvSpPr>
            <p:nvPr/>
          </p:nvSpPr>
          <p:spPr bwMode="auto">
            <a:xfrm>
              <a:off x="4542" y="1450"/>
              <a:ext cx="23" cy="31"/>
            </a:xfrm>
            <a:custGeom>
              <a:avLst/>
              <a:gdLst>
                <a:gd name="T0" fmla="*/ 42 w 160"/>
                <a:gd name="T1" fmla="*/ 216 h 216"/>
                <a:gd name="T2" fmla="*/ 101 w 160"/>
                <a:gd name="T3" fmla="*/ 202 h 216"/>
                <a:gd name="T4" fmla="*/ 160 w 160"/>
                <a:gd name="T5" fmla="*/ 189 h 216"/>
                <a:gd name="T6" fmla="*/ 118 w 160"/>
                <a:gd name="T7" fmla="*/ 0 h 216"/>
                <a:gd name="T8" fmla="*/ 59 w 160"/>
                <a:gd name="T9" fmla="*/ 13 h 216"/>
                <a:gd name="T10" fmla="*/ 0 w 160"/>
                <a:gd name="T11" fmla="*/ 27 h 216"/>
                <a:gd name="T12" fmla="*/ 42 w 160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216"/>
                <a:gd name="T23" fmla="*/ 160 w 16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216">
                  <a:moveTo>
                    <a:pt x="42" y="216"/>
                  </a:moveTo>
                  <a:lnTo>
                    <a:pt x="101" y="202"/>
                  </a:lnTo>
                  <a:lnTo>
                    <a:pt x="160" y="189"/>
                  </a:lnTo>
                  <a:lnTo>
                    <a:pt x="118" y="0"/>
                  </a:lnTo>
                  <a:lnTo>
                    <a:pt x="59" y="13"/>
                  </a:lnTo>
                  <a:lnTo>
                    <a:pt x="0" y="27"/>
                  </a:lnTo>
                  <a:lnTo>
                    <a:pt x="42" y="2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58" name="Freeform 335"/>
            <p:cNvSpPr>
              <a:spLocks noChangeAspect="1"/>
            </p:cNvSpPr>
            <p:nvPr/>
          </p:nvSpPr>
          <p:spPr bwMode="auto">
            <a:xfrm>
              <a:off x="4550" y="1449"/>
              <a:ext cx="9" cy="3"/>
            </a:xfrm>
            <a:custGeom>
              <a:avLst/>
              <a:gdLst>
                <a:gd name="T0" fmla="*/ 0 w 59"/>
                <a:gd name="T1" fmla="*/ 17 h 17"/>
                <a:gd name="T2" fmla="*/ 59 w 59"/>
                <a:gd name="T3" fmla="*/ 4 h 17"/>
                <a:gd name="T4" fmla="*/ 58 w 59"/>
                <a:gd name="T5" fmla="*/ 0 h 17"/>
                <a:gd name="T6" fmla="*/ 0 w 59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17"/>
                <a:gd name="T14" fmla="*/ 59 w 59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17">
                  <a:moveTo>
                    <a:pt x="0" y="17"/>
                  </a:moveTo>
                  <a:lnTo>
                    <a:pt x="59" y="4"/>
                  </a:lnTo>
                  <a:lnTo>
                    <a:pt x="58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59" name="Line 336"/>
            <p:cNvSpPr>
              <a:spLocks noChangeAspect="1" noChangeShapeType="1"/>
            </p:cNvSpPr>
            <p:nvPr/>
          </p:nvSpPr>
          <p:spPr bwMode="auto">
            <a:xfrm flipH="1" flipV="1">
              <a:off x="4559" y="14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60" name="Freeform 337"/>
            <p:cNvSpPr>
              <a:spLocks noChangeAspect="1"/>
            </p:cNvSpPr>
            <p:nvPr/>
          </p:nvSpPr>
          <p:spPr bwMode="auto">
            <a:xfrm>
              <a:off x="4534" y="1423"/>
              <a:ext cx="25" cy="31"/>
            </a:xfrm>
            <a:custGeom>
              <a:avLst/>
              <a:gdLst>
                <a:gd name="T0" fmla="*/ 55 w 171"/>
                <a:gd name="T1" fmla="*/ 218 h 218"/>
                <a:gd name="T2" fmla="*/ 113 w 171"/>
                <a:gd name="T3" fmla="*/ 200 h 218"/>
                <a:gd name="T4" fmla="*/ 171 w 171"/>
                <a:gd name="T5" fmla="*/ 183 h 218"/>
                <a:gd name="T6" fmla="*/ 116 w 171"/>
                <a:gd name="T7" fmla="*/ 0 h 218"/>
                <a:gd name="T8" fmla="*/ 58 w 171"/>
                <a:gd name="T9" fmla="*/ 17 h 218"/>
                <a:gd name="T10" fmla="*/ 0 w 171"/>
                <a:gd name="T11" fmla="*/ 34 h 218"/>
                <a:gd name="T12" fmla="*/ 55 w 171"/>
                <a:gd name="T13" fmla="*/ 21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218"/>
                <a:gd name="T23" fmla="*/ 171 w 171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218">
                  <a:moveTo>
                    <a:pt x="55" y="218"/>
                  </a:moveTo>
                  <a:lnTo>
                    <a:pt x="113" y="200"/>
                  </a:lnTo>
                  <a:lnTo>
                    <a:pt x="171" y="183"/>
                  </a:lnTo>
                  <a:lnTo>
                    <a:pt x="116" y="0"/>
                  </a:lnTo>
                  <a:lnTo>
                    <a:pt x="58" y="17"/>
                  </a:lnTo>
                  <a:lnTo>
                    <a:pt x="0" y="34"/>
                  </a:lnTo>
                  <a:lnTo>
                    <a:pt x="55" y="2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61" name="Freeform 338"/>
            <p:cNvSpPr>
              <a:spLocks noChangeAspect="1"/>
            </p:cNvSpPr>
            <p:nvPr/>
          </p:nvSpPr>
          <p:spPr bwMode="auto">
            <a:xfrm>
              <a:off x="4534" y="1423"/>
              <a:ext cx="25" cy="31"/>
            </a:xfrm>
            <a:custGeom>
              <a:avLst/>
              <a:gdLst>
                <a:gd name="T0" fmla="*/ 55 w 171"/>
                <a:gd name="T1" fmla="*/ 218 h 218"/>
                <a:gd name="T2" fmla="*/ 113 w 171"/>
                <a:gd name="T3" fmla="*/ 200 h 218"/>
                <a:gd name="T4" fmla="*/ 171 w 171"/>
                <a:gd name="T5" fmla="*/ 183 h 218"/>
                <a:gd name="T6" fmla="*/ 116 w 171"/>
                <a:gd name="T7" fmla="*/ 0 h 218"/>
                <a:gd name="T8" fmla="*/ 58 w 171"/>
                <a:gd name="T9" fmla="*/ 17 h 218"/>
                <a:gd name="T10" fmla="*/ 0 w 171"/>
                <a:gd name="T11" fmla="*/ 34 h 218"/>
                <a:gd name="T12" fmla="*/ 55 w 171"/>
                <a:gd name="T13" fmla="*/ 21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218"/>
                <a:gd name="T23" fmla="*/ 171 w 171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218">
                  <a:moveTo>
                    <a:pt x="55" y="218"/>
                  </a:moveTo>
                  <a:lnTo>
                    <a:pt x="113" y="200"/>
                  </a:lnTo>
                  <a:lnTo>
                    <a:pt x="171" y="183"/>
                  </a:lnTo>
                  <a:lnTo>
                    <a:pt x="116" y="0"/>
                  </a:lnTo>
                  <a:lnTo>
                    <a:pt x="58" y="17"/>
                  </a:lnTo>
                  <a:lnTo>
                    <a:pt x="0" y="34"/>
                  </a:lnTo>
                  <a:lnTo>
                    <a:pt x="55" y="2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62" name="Freeform 339"/>
            <p:cNvSpPr>
              <a:spLocks noChangeAspect="1"/>
            </p:cNvSpPr>
            <p:nvPr/>
          </p:nvSpPr>
          <p:spPr bwMode="auto">
            <a:xfrm>
              <a:off x="4543" y="1423"/>
              <a:ext cx="8" cy="3"/>
            </a:xfrm>
            <a:custGeom>
              <a:avLst/>
              <a:gdLst>
                <a:gd name="T0" fmla="*/ 0 w 58"/>
                <a:gd name="T1" fmla="*/ 21 h 21"/>
                <a:gd name="T2" fmla="*/ 58 w 58"/>
                <a:gd name="T3" fmla="*/ 4 h 21"/>
                <a:gd name="T4" fmla="*/ 57 w 58"/>
                <a:gd name="T5" fmla="*/ 0 h 21"/>
                <a:gd name="T6" fmla="*/ 0 w 58"/>
                <a:gd name="T7" fmla="*/ 21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21"/>
                <a:gd name="T14" fmla="*/ 58 w 58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21">
                  <a:moveTo>
                    <a:pt x="0" y="21"/>
                  </a:moveTo>
                  <a:lnTo>
                    <a:pt x="58" y="4"/>
                  </a:lnTo>
                  <a:lnTo>
                    <a:pt x="57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63" name="Line 340"/>
            <p:cNvSpPr>
              <a:spLocks noChangeAspect="1" noChangeShapeType="1"/>
            </p:cNvSpPr>
            <p:nvPr/>
          </p:nvSpPr>
          <p:spPr bwMode="auto">
            <a:xfrm flipH="1" flipV="1">
              <a:off x="4551" y="142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64" name="Freeform 341"/>
            <p:cNvSpPr>
              <a:spLocks noChangeAspect="1"/>
            </p:cNvSpPr>
            <p:nvPr/>
          </p:nvSpPr>
          <p:spPr bwMode="auto">
            <a:xfrm>
              <a:off x="4525" y="1397"/>
              <a:ext cx="26" cy="32"/>
            </a:xfrm>
            <a:custGeom>
              <a:avLst/>
              <a:gdLst>
                <a:gd name="T0" fmla="*/ 66 w 179"/>
                <a:gd name="T1" fmla="*/ 220 h 220"/>
                <a:gd name="T2" fmla="*/ 122 w 179"/>
                <a:gd name="T3" fmla="*/ 198 h 220"/>
                <a:gd name="T4" fmla="*/ 179 w 179"/>
                <a:gd name="T5" fmla="*/ 177 h 220"/>
                <a:gd name="T6" fmla="*/ 113 w 179"/>
                <a:gd name="T7" fmla="*/ 0 h 220"/>
                <a:gd name="T8" fmla="*/ 57 w 179"/>
                <a:gd name="T9" fmla="*/ 22 h 220"/>
                <a:gd name="T10" fmla="*/ 0 w 179"/>
                <a:gd name="T11" fmla="*/ 43 h 220"/>
                <a:gd name="T12" fmla="*/ 66 w 179"/>
                <a:gd name="T13" fmla="*/ 220 h 2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220"/>
                <a:gd name="T23" fmla="*/ 179 w 179"/>
                <a:gd name="T24" fmla="*/ 220 h 2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220">
                  <a:moveTo>
                    <a:pt x="66" y="220"/>
                  </a:moveTo>
                  <a:lnTo>
                    <a:pt x="122" y="198"/>
                  </a:lnTo>
                  <a:lnTo>
                    <a:pt x="179" y="177"/>
                  </a:lnTo>
                  <a:lnTo>
                    <a:pt x="113" y="0"/>
                  </a:lnTo>
                  <a:lnTo>
                    <a:pt x="57" y="22"/>
                  </a:lnTo>
                  <a:lnTo>
                    <a:pt x="0" y="43"/>
                  </a:lnTo>
                  <a:lnTo>
                    <a:pt x="66" y="2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65" name="Freeform 342"/>
            <p:cNvSpPr>
              <a:spLocks noChangeAspect="1"/>
            </p:cNvSpPr>
            <p:nvPr/>
          </p:nvSpPr>
          <p:spPr bwMode="auto">
            <a:xfrm>
              <a:off x="4525" y="1397"/>
              <a:ext cx="26" cy="32"/>
            </a:xfrm>
            <a:custGeom>
              <a:avLst/>
              <a:gdLst>
                <a:gd name="T0" fmla="*/ 66 w 179"/>
                <a:gd name="T1" fmla="*/ 220 h 220"/>
                <a:gd name="T2" fmla="*/ 122 w 179"/>
                <a:gd name="T3" fmla="*/ 198 h 220"/>
                <a:gd name="T4" fmla="*/ 179 w 179"/>
                <a:gd name="T5" fmla="*/ 177 h 220"/>
                <a:gd name="T6" fmla="*/ 113 w 179"/>
                <a:gd name="T7" fmla="*/ 0 h 220"/>
                <a:gd name="T8" fmla="*/ 57 w 179"/>
                <a:gd name="T9" fmla="*/ 22 h 220"/>
                <a:gd name="T10" fmla="*/ 0 w 179"/>
                <a:gd name="T11" fmla="*/ 43 h 220"/>
                <a:gd name="T12" fmla="*/ 66 w 179"/>
                <a:gd name="T13" fmla="*/ 220 h 2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220"/>
                <a:gd name="T23" fmla="*/ 179 w 179"/>
                <a:gd name="T24" fmla="*/ 220 h 2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220">
                  <a:moveTo>
                    <a:pt x="66" y="220"/>
                  </a:moveTo>
                  <a:lnTo>
                    <a:pt x="122" y="198"/>
                  </a:lnTo>
                  <a:lnTo>
                    <a:pt x="179" y="177"/>
                  </a:lnTo>
                  <a:lnTo>
                    <a:pt x="113" y="0"/>
                  </a:lnTo>
                  <a:lnTo>
                    <a:pt x="57" y="22"/>
                  </a:lnTo>
                  <a:lnTo>
                    <a:pt x="0" y="43"/>
                  </a:lnTo>
                  <a:lnTo>
                    <a:pt x="66" y="2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66" name="Freeform 343"/>
            <p:cNvSpPr>
              <a:spLocks noChangeAspect="1"/>
            </p:cNvSpPr>
            <p:nvPr/>
          </p:nvSpPr>
          <p:spPr bwMode="auto">
            <a:xfrm>
              <a:off x="4533" y="1397"/>
              <a:ext cx="8" cy="3"/>
            </a:xfrm>
            <a:custGeom>
              <a:avLst/>
              <a:gdLst>
                <a:gd name="T0" fmla="*/ 0 w 56"/>
                <a:gd name="T1" fmla="*/ 26 h 26"/>
                <a:gd name="T2" fmla="*/ 56 w 56"/>
                <a:gd name="T3" fmla="*/ 4 h 26"/>
                <a:gd name="T4" fmla="*/ 54 w 56"/>
                <a:gd name="T5" fmla="*/ 0 h 26"/>
                <a:gd name="T6" fmla="*/ 0 w 56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6"/>
                <a:gd name="T14" fmla="*/ 56 w 56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6">
                  <a:moveTo>
                    <a:pt x="0" y="26"/>
                  </a:moveTo>
                  <a:lnTo>
                    <a:pt x="56" y="4"/>
                  </a:lnTo>
                  <a:lnTo>
                    <a:pt x="54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67" name="Line 344"/>
            <p:cNvSpPr>
              <a:spLocks noChangeAspect="1" noChangeShapeType="1"/>
            </p:cNvSpPr>
            <p:nvPr/>
          </p:nvSpPr>
          <p:spPr bwMode="auto">
            <a:xfrm flipH="1" flipV="1">
              <a:off x="4541" y="139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68" name="Freeform 345"/>
            <p:cNvSpPr>
              <a:spLocks noChangeAspect="1"/>
            </p:cNvSpPr>
            <p:nvPr/>
          </p:nvSpPr>
          <p:spPr bwMode="auto">
            <a:xfrm>
              <a:off x="4514" y="1373"/>
              <a:ext cx="27" cy="31"/>
            </a:xfrm>
            <a:custGeom>
              <a:avLst/>
              <a:gdLst>
                <a:gd name="T0" fmla="*/ 78 w 187"/>
                <a:gd name="T1" fmla="*/ 219 h 219"/>
                <a:gd name="T2" fmla="*/ 133 w 187"/>
                <a:gd name="T3" fmla="*/ 193 h 219"/>
                <a:gd name="T4" fmla="*/ 187 w 187"/>
                <a:gd name="T5" fmla="*/ 167 h 219"/>
                <a:gd name="T6" fmla="*/ 109 w 187"/>
                <a:gd name="T7" fmla="*/ 0 h 219"/>
                <a:gd name="T8" fmla="*/ 54 w 187"/>
                <a:gd name="T9" fmla="*/ 27 h 219"/>
                <a:gd name="T10" fmla="*/ 0 w 187"/>
                <a:gd name="T11" fmla="*/ 53 h 219"/>
                <a:gd name="T12" fmla="*/ 78 w 187"/>
                <a:gd name="T13" fmla="*/ 219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19"/>
                <a:gd name="T23" fmla="*/ 187 w 187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19">
                  <a:moveTo>
                    <a:pt x="78" y="219"/>
                  </a:moveTo>
                  <a:lnTo>
                    <a:pt x="133" y="193"/>
                  </a:lnTo>
                  <a:lnTo>
                    <a:pt x="187" y="167"/>
                  </a:lnTo>
                  <a:lnTo>
                    <a:pt x="109" y="0"/>
                  </a:lnTo>
                  <a:lnTo>
                    <a:pt x="54" y="27"/>
                  </a:lnTo>
                  <a:lnTo>
                    <a:pt x="0" y="53"/>
                  </a:lnTo>
                  <a:lnTo>
                    <a:pt x="78" y="2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69" name="Freeform 346"/>
            <p:cNvSpPr>
              <a:spLocks noChangeAspect="1"/>
            </p:cNvSpPr>
            <p:nvPr/>
          </p:nvSpPr>
          <p:spPr bwMode="auto">
            <a:xfrm>
              <a:off x="4514" y="1373"/>
              <a:ext cx="27" cy="31"/>
            </a:xfrm>
            <a:custGeom>
              <a:avLst/>
              <a:gdLst>
                <a:gd name="T0" fmla="*/ 78 w 187"/>
                <a:gd name="T1" fmla="*/ 219 h 219"/>
                <a:gd name="T2" fmla="*/ 133 w 187"/>
                <a:gd name="T3" fmla="*/ 193 h 219"/>
                <a:gd name="T4" fmla="*/ 187 w 187"/>
                <a:gd name="T5" fmla="*/ 167 h 219"/>
                <a:gd name="T6" fmla="*/ 109 w 187"/>
                <a:gd name="T7" fmla="*/ 0 h 219"/>
                <a:gd name="T8" fmla="*/ 54 w 187"/>
                <a:gd name="T9" fmla="*/ 27 h 219"/>
                <a:gd name="T10" fmla="*/ 0 w 187"/>
                <a:gd name="T11" fmla="*/ 53 h 219"/>
                <a:gd name="T12" fmla="*/ 78 w 187"/>
                <a:gd name="T13" fmla="*/ 219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19"/>
                <a:gd name="T23" fmla="*/ 187 w 187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19">
                  <a:moveTo>
                    <a:pt x="78" y="219"/>
                  </a:moveTo>
                  <a:lnTo>
                    <a:pt x="133" y="193"/>
                  </a:lnTo>
                  <a:lnTo>
                    <a:pt x="187" y="167"/>
                  </a:lnTo>
                  <a:lnTo>
                    <a:pt x="109" y="0"/>
                  </a:lnTo>
                  <a:lnTo>
                    <a:pt x="54" y="27"/>
                  </a:lnTo>
                  <a:lnTo>
                    <a:pt x="0" y="53"/>
                  </a:lnTo>
                  <a:lnTo>
                    <a:pt x="78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70" name="Freeform 347"/>
            <p:cNvSpPr>
              <a:spLocks noChangeAspect="1"/>
            </p:cNvSpPr>
            <p:nvPr/>
          </p:nvSpPr>
          <p:spPr bwMode="auto">
            <a:xfrm>
              <a:off x="4522" y="1372"/>
              <a:ext cx="8" cy="5"/>
            </a:xfrm>
            <a:custGeom>
              <a:avLst/>
              <a:gdLst>
                <a:gd name="T0" fmla="*/ 0 w 55"/>
                <a:gd name="T1" fmla="*/ 30 h 30"/>
                <a:gd name="T2" fmla="*/ 55 w 55"/>
                <a:gd name="T3" fmla="*/ 3 h 30"/>
                <a:gd name="T4" fmla="*/ 54 w 55"/>
                <a:gd name="T5" fmla="*/ 0 h 30"/>
                <a:gd name="T6" fmla="*/ 0 w 55"/>
                <a:gd name="T7" fmla="*/ 3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0"/>
                <a:gd name="T14" fmla="*/ 55 w 5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0">
                  <a:moveTo>
                    <a:pt x="0" y="30"/>
                  </a:moveTo>
                  <a:lnTo>
                    <a:pt x="55" y="3"/>
                  </a:lnTo>
                  <a:lnTo>
                    <a:pt x="54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71" name="Line 348"/>
            <p:cNvSpPr>
              <a:spLocks noChangeAspect="1" noChangeShapeType="1"/>
            </p:cNvSpPr>
            <p:nvPr/>
          </p:nvSpPr>
          <p:spPr bwMode="auto">
            <a:xfrm flipH="1" flipV="1">
              <a:off x="4530" y="137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72" name="Freeform 349"/>
            <p:cNvSpPr>
              <a:spLocks noChangeAspect="1"/>
            </p:cNvSpPr>
            <p:nvPr/>
          </p:nvSpPr>
          <p:spPr bwMode="auto">
            <a:xfrm>
              <a:off x="4502" y="1350"/>
              <a:ext cx="28" cy="31"/>
            </a:xfrm>
            <a:custGeom>
              <a:avLst/>
              <a:gdLst>
                <a:gd name="T0" fmla="*/ 89 w 196"/>
                <a:gd name="T1" fmla="*/ 216 h 216"/>
                <a:gd name="T2" fmla="*/ 142 w 196"/>
                <a:gd name="T3" fmla="*/ 187 h 216"/>
                <a:gd name="T4" fmla="*/ 196 w 196"/>
                <a:gd name="T5" fmla="*/ 157 h 216"/>
                <a:gd name="T6" fmla="*/ 107 w 196"/>
                <a:gd name="T7" fmla="*/ 0 h 216"/>
                <a:gd name="T8" fmla="*/ 53 w 196"/>
                <a:gd name="T9" fmla="*/ 29 h 216"/>
                <a:gd name="T10" fmla="*/ 0 w 196"/>
                <a:gd name="T11" fmla="*/ 59 h 216"/>
                <a:gd name="T12" fmla="*/ 89 w 196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216"/>
                <a:gd name="T23" fmla="*/ 196 w 196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216">
                  <a:moveTo>
                    <a:pt x="89" y="216"/>
                  </a:moveTo>
                  <a:lnTo>
                    <a:pt x="142" y="187"/>
                  </a:lnTo>
                  <a:lnTo>
                    <a:pt x="196" y="157"/>
                  </a:lnTo>
                  <a:lnTo>
                    <a:pt x="107" y="0"/>
                  </a:lnTo>
                  <a:lnTo>
                    <a:pt x="53" y="29"/>
                  </a:lnTo>
                  <a:lnTo>
                    <a:pt x="0" y="59"/>
                  </a:lnTo>
                  <a:lnTo>
                    <a:pt x="89" y="2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73" name="Freeform 350"/>
            <p:cNvSpPr>
              <a:spLocks noChangeAspect="1"/>
            </p:cNvSpPr>
            <p:nvPr/>
          </p:nvSpPr>
          <p:spPr bwMode="auto">
            <a:xfrm>
              <a:off x="4502" y="1350"/>
              <a:ext cx="28" cy="31"/>
            </a:xfrm>
            <a:custGeom>
              <a:avLst/>
              <a:gdLst>
                <a:gd name="T0" fmla="*/ 89 w 196"/>
                <a:gd name="T1" fmla="*/ 216 h 216"/>
                <a:gd name="T2" fmla="*/ 142 w 196"/>
                <a:gd name="T3" fmla="*/ 187 h 216"/>
                <a:gd name="T4" fmla="*/ 196 w 196"/>
                <a:gd name="T5" fmla="*/ 157 h 216"/>
                <a:gd name="T6" fmla="*/ 107 w 196"/>
                <a:gd name="T7" fmla="*/ 0 h 216"/>
                <a:gd name="T8" fmla="*/ 53 w 196"/>
                <a:gd name="T9" fmla="*/ 29 h 216"/>
                <a:gd name="T10" fmla="*/ 0 w 196"/>
                <a:gd name="T11" fmla="*/ 59 h 216"/>
                <a:gd name="T12" fmla="*/ 89 w 196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216"/>
                <a:gd name="T23" fmla="*/ 196 w 196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216">
                  <a:moveTo>
                    <a:pt x="89" y="216"/>
                  </a:moveTo>
                  <a:lnTo>
                    <a:pt x="142" y="187"/>
                  </a:lnTo>
                  <a:lnTo>
                    <a:pt x="196" y="157"/>
                  </a:lnTo>
                  <a:lnTo>
                    <a:pt x="107" y="0"/>
                  </a:lnTo>
                  <a:lnTo>
                    <a:pt x="53" y="29"/>
                  </a:lnTo>
                  <a:lnTo>
                    <a:pt x="0" y="59"/>
                  </a:lnTo>
                  <a:lnTo>
                    <a:pt x="89" y="2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74" name="Freeform 351"/>
            <p:cNvSpPr>
              <a:spLocks noChangeAspect="1"/>
            </p:cNvSpPr>
            <p:nvPr/>
          </p:nvSpPr>
          <p:spPr bwMode="auto">
            <a:xfrm>
              <a:off x="4509" y="1349"/>
              <a:ext cx="8" cy="5"/>
            </a:xfrm>
            <a:custGeom>
              <a:avLst/>
              <a:gdLst>
                <a:gd name="T0" fmla="*/ 0 w 54"/>
                <a:gd name="T1" fmla="*/ 34 h 34"/>
                <a:gd name="T2" fmla="*/ 54 w 54"/>
                <a:gd name="T3" fmla="*/ 5 h 34"/>
                <a:gd name="T4" fmla="*/ 50 w 54"/>
                <a:gd name="T5" fmla="*/ 0 h 34"/>
                <a:gd name="T6" fmla="*/ 0 w 54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34"/>
                <a:gd name="T14" fmla="*/ 54 w 54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34">
                  <a:moveTo>
                    <a:pt x="0" y="34"/>
                  </a:moveTo>
                  <a:lnTo>
                    <a:pt x="54" y="5"/>
                  </a:lnTo>
                  <a:lnTo>
                    <a:pt x="50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75" name="Line 352"/>
            <p:cNvSpPr>
              <a:spLocks noChangeAspect="1" noChangeShapeType="1"/>
            </p:cNvSpPr>
            <p:nvPr/>
          </p:nvSpPr>
          <p:spPr bwMode="auto">
            <a:xfrm flipH="1" flipV="1">
              <a:off x="4516" y="13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76" name="Freeform 353"/>
            <p:cNvSpPr>
              <a:spLocks noChangeAspect="1"/>
            </p:cNvSpPr>
            <p:nvPr/>
          </p:nvSpPr>
          <p:spPr bwMode="auto">
            <a:xfrm>
              <a:off x="4495" y="1339"/>
              <a:ext cx="21" cy="20"/>
            </a:xfrm>
            <a:custGeom>
              <a:avLst/>
              <a:gdLst>
                <a:gd name="T0" fmla="*/ 48 w 148"/>
                <a:gd name="T1" fmla="*/ 142 h 142"/>
                <a:gd name="T2" fmla="*/ 98 w 148"/>
                <a:gd name="T3" fmla="*/ 107 h 142"/>
                <a:gd name="T4" fmla="*/ 148 w 148"/>
                <a:gd name="T5" fmla="*/ 73 h 142"/>
                <a:gd name="T6" fmla="*/ 100 w 148"/>
                <a:gd name="T7" fmla="*/ 0 h 142"/>
                <a:gd name="T8" fmla="*/ 50 w 148"/>
                <a:gd name="T9" fmla="*/ 35 h 142"/>
                <a:gd name="T10" fmla="*/ 0 w 148"/>
                <a:gd name="T11" fmla="*/ 69 h 142"/>
                <a:gd name="T12" fmla="*/ 48 w 148"/>
                <a:gd name="T13" fmla="*/ 142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2"/>
                <a:gd name="T23" fmla="*/ 148 w 148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2">
                  <a:moveTo>
                    <a:pt x="48" y="142"/>
                  </a:moveTo>
                  <a:lnTo>
                    <a:pt x="98" y="107"/>
                  </a:lnTo>
                  <a:lnTo>
                    <a:pt x="148" y="73"/>
                  </a:lnTo>
                  <a:lnTo>
                    <a:pt x="100" y="0"/>
                  </a:lnTo>
                  <a:lnTo>
                    <a:pt x="50" y="35"/>
                  </a:lnTo>
                  <a:lnTo>
                    <a:pt x="0" y="69"/>
                  </a:lnTo>
                  <a:lnTo>
                    <a:pt x="48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77" name="Freeform 354"/>
            <p:cNvSpPr>
              <a:spLocks noChangeAspect="1"/>
            </p:cNvSpPr>
            <p:nvPr/>
          </p:nvSpPr>
          <p:spPr bwMode="auto">
            <a:xfrm>
              <a:off x="4495" y="1339"/>
              <a:ext cx="21" cy="20"/>
            </a:xfrm>
            <a:custGeom>
              <a:avLst/>
              <a:gdLst>
                <a:gd name="T0" fmla="*/ 48 w 148"/>
                <a:gd name="T1" fmla="*/ 142 h 142"/>
                <a:gd name="T2" fmla="*/ 98 w 148"/>
                <a:gd name="T3" fmla="*/ 107 h 142"/>
                <a:gd name="T4" fmla="*/ 148 w 148"/>
                <a:gd name="T5" fmla="*/ 73 h 142"/>
                <a:gd name="T6" fmla="*/ 100 w 148"/>
                <a:gd name="T7" fmla="*/ 0 h 142"/>
                <a:gd name="T8" fmla="*/ 50 w 148"/>
                <a:gd name="T9" fmla="*/ 35 h 142"/>
                <a:gd name="T10" fmla="*/ 0 w 148"/>
                <a:gd name="T11" fmla="*/ 69 h 142"/>
                <a:gd name="T12" fmla="*/ 48 w 148"/>
                <a:gd name="T13" fmla="*/ 142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2"/>
                <a:gd name="T23" fmla="*/ 148 w 148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2">
                  <a:moveTo>
                    <a:pt x="48" y="142"/>
                  </a:moveTo>
                  <a:lnTo>
                    <a:pt x="98" y="107"/>
                  </a:lnTo>
                  <a:lnTo>
                    <a:pt x="148" y="73"/>
                  </a:lnTo>
                  <a:lnTo>
                    <a:pt x="100" y="0"/>
                  </a:lnTo>
                  <a:lnTo>
                    <a:pt x="50" y="35"/>
                  </a:lnTo>
                  <a:lnTo>
                    <a:pt x="0" y="69"/>
                  </a:lnTo>
                  <a:lnTo>
                    <a:pt x="48" y="1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78" name="Freeform 355"/>
            <p:cNvSpPr>
              <a:spLocks noChangeAspect="1"/>
            </p:cNvSpPr>
            <p:nvPr/>
          </p:nvSpPr>
          <p:spPr bwMode="auto">
            <a:xfrm>
              <a:off x="4502" y="1339"/>
              <a:ext cx="8" cy="5"/>
            </a:xfrm>
            <a:custGeom>
              <a:avLst/>
              <a:gdLst>
                <a:gd name="T0" fmla="*/ 0 w 50"/>
                <a:gd name="T1" fmla="*/ 36 h 36"/>
                <a:gd name="T2" fmla="*/ 50 w 50"/>
                <a:gd name="T3" fmla="*/ 1 h 36"/>
                <a:gd name="T4" fmla="*/ 48 w 50"/>
                <a:gd name="T5" fmla="*/ 0 h 36"/>
                <a:gd name="T6" fmla="*/ 0 w 50"/>
                <a:gd name="T7" fmla="*/ 36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6"/>
                <a:gd name="T14" fmla="*/ 50 w 50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6">
                  <a:moveTo>
                    <a:pt x="0" y="36"/>
                  </a:moveTo>
                  <a:lnTo>
                    <a:pt x="50" y="1"/>
                  </a:lnTo>
                  <a:lnTo>
                    <a:pt x="48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79" name="Line 356"/>
            <p:cNvSpPr>
              <a:spLocks noChangeAspect="1" noChangeShapeType="1"/>
            </p:cNvSpPr>
            <p:nvPr/>
          </p:nvSpPr>
          <p:spPr bwMode="auto">
            <a:xfrm flipH="1" flipV="1">
              <a:off x="4509" y="133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80" name="Freeform 357"/>
            <p:cNvSpPr>
              <a:spLocks noChangeAspect="1"/>
            </p:cNvSpPr>
            <p:nvPr/>
          </p:nvSpPr>
          <p:spPr bwMode="auto">
            <a:xfrm>
              <a:off x="4488" y="1329"/>
              <a:ext cx="21" cy="20"/>
            </a:xfrm>
            <a:custGeom>
              <a:avLst/>
              <a:gdLst>
                <a:gd name="T0" fmla="*/ 51 w 148"/>
                <a:gd name="T1" fmla="*/ 141 h 141"/>
                <a:gd name="T2" fmla="*/ 100 w 148"/>
                <a:gd name="T3" fmla="*/ 106 h 141"/>
                <a:gd name="T4" fmla="*/ 148 w 148"/>
                <a:gd name="T5" fmla="*/ 70 h 141"/>
                <a:gd name="T6" fmla="*/ 97 w 148"/>
                <a:gd name="T7" fmla="*/ 0 h 141"/>
                <a:gd name="T8" fmla="*/ 48 w 148"/>
                <a:gd name="T9" fmla="*/ 35 h 141"/>
                <a:gd name="T10" fmla="*/ 0 w 148"/>
                <a:gd name="T11" fmla="*/ 70 h 141"/>
                <a:gd name="T12" fmla="*/ 51 w 148"/>
                <a:gd name="T13" fmla="*/ 141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51" y="141"/>
                  </a:moveTo>
                  <a:lnTo>
                    <a:pt x="100" y="106"/>
                  </a:lnTo>
                  <a:lnTo>
                    <a:pt x="148" y="70"/>
                  </a:lnTo>
                  <a:lnTo>
                    <a:pt x="97" y="0"/>
                  </a:lnTo>
                  <a:lnTo>
                    <a:pt x="48" y="35"/>
                  </a:lnTo>
                  <a:lnTo>
                    <a:pt x="0" y="70"/>
                  </a:lnTo>
                  <a:lnTo>
                    <a:pt x="51" y="1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81" name="Freeform 358"/>
            <p:cNvSpPr>
              <a:spLocks noChangeAspect="1"/>
            </p:cNvSpPr>
            <p:nvPr/>
          </p:nvSpPr>
          <p:spPr bwMode="auto">
            <a:xfrm>
              <a:off x="4488" y="1329"/>
              <a:ext cx="21" cy="20"/>
            </a:xfrm>
            <a:custGeom>
              <a:avLst/>
              <a:gdLst>
                <a:gd name="T0" fmla="*/ 51 w 148"/>
                <a:gd name="T1" fmla="*/ 141 h 141"/>
                <a:gd name="T2" fmla="*/ 100 w 148"/>
                <a:gd name="T3" fmla="*/ 106 h 141"/>
                <a:gd name="T4" fmla="*/ 148 w 148"/>
                <a:gd name="T5" fmla="*/ 70 h 141"/>
                <a:gd name="T6" fmla="*/ 97 w 148"/>
                <a:gd name="T7" fmla="*/ 0 h 141"/>
                <a:gd name="T8" fmla="*/ 48 w 148"/>
                <a:gd name="T9" fmla="*/ 35 h 141"/>
                <a:gd name="T10" fmla="*/ 0 w 148"/>
                <a:gd name="T11" fmla="*/ 70 h 141"/>
                <a:gd name="T12" fmla="*/ 51 w 148"/>
                <a:gd name="T13" fmla="*/ 141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51" y="141"/>
                  </a:moveTo>
                  <a:lnTo>
                    <a:pt x="100" y="106"/>
                  </a:lnTo>
                  <a:lnTo>
                    <a:pt x="148" y="70"/>
                  </a:lnTo>
                  <a:lnTo>
                    <a:pt x="97" y="0"/>
                  </a:lnTo>
                  <a:lnTo>
                    <a:pt x="48" y="35"/>
                  </a:lnTo>
                  <a:lnTo>
                    <a:pt x="0" y="70"/>
                  </a:lnTo>
                  <a:lnTo>
                    <a:pt x="51" y="1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82" name="Freeform 359"/>
            <p:cNvSpPr>
              <a:spLocks noChangeAspect="1"/>
            </p:cNvSpPr>
            <p:nvPr/>
          </p:nvSpPr>
          <p:spPr bwMode="auto">
            <a:xfrm>
              <a:off x="4495" y="1328"/>
              <a:ext cx="7" cy="6"/>
            </a:xfrm>
            <a:custGeom>
              <a:avLst/>
              <a:gdLst>
                <a:gd name="T0" fmla="*/ 0 w 49"/>
                <a:gd name="T1" fmla="*/ 38 h 38"/>
                <a:gd name="T2" fmla="*/ 49 w 49"/>
                <a:gd name="T3" fmla="*/ 3 h 38"/>
                <a:gd name="T4" fmla="*/ 48 w 49"/>
                <a:gd name="T5" fmla="*/ 0 h 38"/>
                <a:gd name="T6" fmla="*/ 0 w 49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8"/>
                <a:gd name="T14" fmla="*/ 49 w 49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8">
                  <a:moveTo>
                    <a:pt x="0" y="38"/>
                  </a:moveTo>
                  <a:lnTo>
                    <a:pt x="49" y="3"/>
                  </a:lnTo>
                  <a:lnTo>
                    <a:pt x="48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83" name="Line 360"/>
            <p:cNvSpPr>
              <a:spLocks noChangeAspect="1" noChangeShapeType="1"/>
            </p:cNvSpPr>
            <p:nvPr/>
          </p:nvSpPr>
          <p:spPr bwMode="auto">
            <a:xfrm flipH="1" flipV="1">
              <a:off x="4502" y="132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84" name="Freeform 361"/>
            <p:cNvSpPr>
              <a:spLocks noChangeAspect="1"/>
            </p:cNvSpPr>
            <p:nvPr/>
          </p:nvSpPr>
          <p:spPr bwMode="auto">
            <a:xfrm>
              <a:off x="4480" y="1319"/>
              <a:ext cx="22" cy="20"/>
            </a:xfrm>
            <a:custGeom>
              <a:avLst/>
              <a:gdLst>
                <a:gd name="T0" fmla="*/ 55 w 150"/>
                <a:gd name="T1" fmla="*/ 144 h 144"/>
                <a:gd name="T2" fmla="*/ 102 w 150"/>
                <a:gd name="T3" fmla="*/ 106 h 144"/>
                <a:gd name="T4" fmla="*/ 150 w 150"/>
                <a:gd name="T5" fmla="*/ 68 h 144"/>
                <a:gd name="T6" fmla="*/ 96 w 150"/>
                <a:gd name="T7" fmla="*/ 0 h 144"/>
                <a:gd name="T8" fmla="*/ 48 w 150"/>
                <a:gd name="T9" fmla="*/ 38 h 144"/>
                <a:gd name="T10" fmla="*/ 0 w 150"/>
                <a:gd name="T11" fmla="*/ 75 h 144"/>
                <a:gd name="T12" fmla="*/ 55 w 150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144"/>
                <a:gd name="T23" fmla="*/ 150 w 150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144">
                  <a:moveTo>
                    <a:pt x="55" y="144"/>
                  </a:moveTo>
                  <a:lnTo>
                    <a:pt x="102" y="106"/>
                  </a:lnTo>
                  <a:lnTo>
                    <a:pt x="150" y="68"/>
                  </a:lnTo>
                  <a:lnTo>
                    <a:pt x="96" y="0"/>
                  </a:lnTo>
                  <a:lnTo>
                    <a:pt x="48" y="38"/>
                  </a:lnTo>
                  <a:lnTo>
                    <a:pt x="0" y="75"/>
                  </a:lnTo>
                  <a:lnTo>
                    <a:pt x="55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85" name="Freeform 362"/>
            <p:cNvSpPr>
              <a:spLocks noChangeAspect="1"/>
            </p:cNvSpPr>
            <p:nvPr/>
          </p:nvSpPr>
          <p:spPr bwMode="auto">
            <a:xfrm>
              <a:off x="4480" y="1319"/>
              <a:ext cx="22" cy="20"/>
            </a:xfrm>
            <a:custGeom>
              <a:avLst/>
              <a:gdLst>
                <a:gd name="T0" fmla="*/ 55 w 150"/>
                <a:gd name="T1" fmla="*/ 144 h 144"/>
                <a:gd name="T2" fmla="*/ 102 w 150"/>
                <a:gd name="T3" fmla="*/ 106 h 144"/>
                <a:gd name="T4" fmla="*/ 150 w 150"/>
                <a:gd name="T5" fmla="*/ 68 h 144"/>
                <a:gd name="T6" fmla="*/ 96 w 150"/>
                <a:gd name="T7" fmla="*/ 0 h 144"/>
                <a:gd name="T8" fmla="*/ 48 w 150"/>
                <a:gd name="T9" fmla="*/ 38 h 144"/>
                <a:gd name="T10" fmla="*/ 0 w 150"/>
                <a:gd name="T11" fmla="*/ 75 h 144"/>
                <a:gd name="T12" fmla="*/ 55 w 150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144"/>
                <a:gd name="T23" fmla="*/ 150 w 150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144">
                  <a:moveTo>
                    <a:pt x="55" y="144"/>
                  </a:moveTo>
                  <a:lnTo>
                    <a:pt x="102" y="106"/>
                  </a:lnTo>
                  <a:lnTo>
                    <a:pt x="150" y="68"/>
                  </a:lnTo>
                  <a:lnTo>
                    <a:pt x="96" y="0"/>
                  </a:lnTo>
                  <a:lnTo>
                    <a:pt x="48" y="38"/>
                  </a:lnTo>
                  <a:lnTo>
                    <a:pt x="0" y="75"/>
                  </a:lnTo>
                  <a:lnTo>
                    <a:pt x="55" y="1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86" name="Freeform 363"/>
            <p:cNvSpPr>
              <a:spLocks noChangeAspect="1"/>
            </p:cNvSpPr>
            <p:nvPr/>
          </p:nvSpPr>
          <p:spPr bwMode="auto">
            <a:xfrm>
              <a:off x="4487" y="1318"/>
              <a:ext cx="7" cy="6"/>
            </a:xfrm>
            <a:custGeom>
              <a:avLst/>
              <a:gdLst>
                <a:gd name="T0" fmla="*/ 0 w 48"/>
                <a:gd name="T1" fmla="*/ 41 h 41"/>
                <a:gd name="T2" fmla="*/ 48 w 48"/>
                <a:gd name="T3" fmla="*/ 3 h 41"/>
                <a:gd name="T4" fmla="*/ 45 w 48"/>
                <a:gd name="T5" fmla="*/ 0 h 41"/>
                <a:gd name="T6" fmla="*/ 0 w 48"/>
                <a:gd name="T7" fmla="*/ 41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1"/>
                <a:gd name="T14" fmla="*/ 48 w 48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1">
                  <a:moveTo>
                    <a:pt x="0" y="41"/>
                  </a:moveTo>
                  <a:lnTo>
                    <a:pt x="48" y="3"/>
                  </a:lnTo>
                  <a:lnTo>
                    <a:pt x="45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87" name="Line 364"/>
            <p:cNvSpPr>
              <a:spLocks noChangeAspect="1" noChangeShapeType="1"/>
            </p:cNvSpPr>
            <p:nvPr/>
          </p:nvSpPr>
          <p:spPr bwMode="auto">
            <a:xfrm flipH="1" flipV="1">
              <a:off x="4494" y="131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88" name="Freeform 365"/>
            <p:cNvSpPr>
              <a:spLocks noChangeAspect="1"/>
            </p:cNvSpPr>
            <p:nvPr/>
          </p:nvSpPr>
          <p:spPr bwMode="auto">
            <a:xfrm>
              <a:off x="4473" y="1309"/>
              <a:ext cx="21" cy="21"/>
            </a:xfrm>
            <a:custGeom>
              <a:avLst/>
              <a:gdLst>
                <a:gd name="T0" fmla="*/ 56 w 147"/>
                <a:gd name="T1" fmla="*/ 146 h 146"/>
                <a:gd name="T2" fmla="*/ 102 w 147"/>
                <a:gd name="T3" fmla="*/ 105 h 146"/>
                <a:gd name="T4" fmla="*/ 147 w 147"/>
                <a:gd name="T5" fmla="*/ 64 h 146"/>
                <a:gd name="T6" fmla="*/ 91 w 147"/>
                <a:gd name="T7" fmla="*/ 0 h 146"/>
                <a:gd name="T8" fmla="*/ 45 w 147"/>
                <a:gd name="T9" fmla="*/ 41 h 146"/>
                <a:gd name="T10" fmla="*/ 0 w 147"/>
                <a:gd name="T11" fmla="*/ 82 h 146"/>
                <a:gd name="T12" fmla="*/ 56 w 147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46"/>
                <a:gd name="T23" fmla="*/ 147 w 147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46">
                  <a:moveTo>
                    <a:pt x="56" y="146"/>
                  </a:moveTo>
                  <a:lnTo>
                    <a:pt x="102" y="105"/>
                  </a:lnTo>
                  <a:lnTo>
                    <a:pt x="147" y="64"/>
                  </a:lnTo>
                  <a:lnTo>
                    <a:pt x="91" y="0"/>
                  </a:lnTo>
                  <a:lnTo>
                    <a:pt x="45" y="41"/>
                  </a:lnTo>
                  <a:lnTo>
                    <a:pt x="0" y="82"/>
                  </a:lnTo>
                  <a:lnTo>
                    <a:pt x="56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89" name="Freeform 366"/>
            <p:cNvSpPr>
              <a:spLocks noChangeAspect="1"/>
            </p:cNvSpPr>
            <p:nvPr/>
          </p:nvSpPr>
          <p:spPr bwMode="auto">
            <a:xfrm>
              <a:off x="4473" y="1309"/>
              <a:ext cx="21" cy="21"/>
            </a:xfrm>
            <a:custGeom>
              <a:avLst/>
              <a:gdLst>
                <a:gd name="T0" fmla="*/ 56 w 147"/>
                <a:gd name="T1" fmla="*/ 146 h 146"/>
                <a:gd name="T2" fmla="*/ 102 w 147"/>
                <a:gd name="T3" fmla="*/ 105 h 146"/>
                <a:gd name="T4" fmla="*/ 147 w 147"/>
                <a:gd name="T5" fmla="*/ 64 h 146"/>
                <a:gd name="T6" fmla="*/ 91 w 147"/>
                <a:gd name="T7" fmla="*/ 0 h 146"/>
                <a:gd name="T8" fmla="*/ 45 w 147"/>
                <a:gd name="T9" fmla="*/ 41 h 146"/>
                <a:gd name="T10" fmla="*/ 0 w 147"/>
                <a:gd name="T11" fmla="*/ 82 h 146"/>
                <a:gd name="T12" fmla="*/ 56 w 147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46"/>
                <a:gd name="T23" fmla="*/ 147 w 147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46">
                  <a:moveTo>
                    <a:pt x="56" y="146"/>
                  </a:moveTo>
                  <a:lnTo>
                    <a:pt x="102" y="105"/>
                  </a:lnTo>
                  <a:lnTo>
                    <a:pt x="147" y="64"/>
                  </a:lnTo>
                  <a:lnTo>
                    <a:pt x="91" y="0"/>
                  </a:lnTo>
                  <a:lnTo>
                    <a:pt x="45" y="41"/>
                  </a:lnTo>
                  <a:lnTo>
                    <a:pt x="0" y="82"/>
                  </a:lnTo>
                  <a:lnTo>
                    <a:pt x="56" y="1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90" name="Freeform 367"/>
            <p:cNvSpPr>
              <a:spLocks noChangeAspect="1"/>
            </p:cNvSpPr>
            <p:nvPr/>
          </p:nvSpPr>
          <p:spPr bwMode="auto">
            <a:xfrm>
              <a:off x="4479" y="1309"/>
              <a:ext cx="7" cy="6"/>
            </a:xfrm>
            <a:custGeom>
              <a:avLst/>
              <a:gdLst>
                <a:gd name="T0" fmla="*/ 0 w 46"/>
                <a:gd name="T1" fmla="*/ 43 h 43"/>
                <a:gd name="T2" fmla="*/ 46 w 46"/>
                <a:gd name="T3" fmla="*/ 2 h 43"/>
                <a:gd name="T4" fmla="*/ 42 w 46"/>
                <a:gd name="T5" fmla="*/ 0 h 43"/>
                <a:gd name="T6" fmla="*/ 0 w 46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3"/>
                <a:gd name="T14" fmla="*/ 46 w 46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3">
                  <a:moveTo>
                    <a:pt x="0" y="43"/>
                  </a:moveTo>
                  <a:lnTo>
                    <a:pt x="46" y="2"/>
                  </a:lnTo>
                  <a:lnTo>
                    <a:pt x="42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91" name="Line 368"/>
            <p:cNvSpPr>
              <a:spLocks noChangeAspect="1" noChangeShapeType="1"/>
            </p:cNvSpPr>
            <p:nvPr/>
          </p:nvSpPr>
          <p:spPr bwMode="auto">
            <a:xfrm flipH="1" flipV="1">
              <a:off x="4485" y="130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92" name="Freeform 369"/>
            <p:cNvSpPr>
              <a:spLocks noChangeAspect="1"/>
            </p:cNvSpPr>
            <p:nvPr/>
          </p:nvSpPr>
          <p:spPr bwMode="auto">
            <a:xfrm>
              <a:off x="4465" y="1300"/>
              <a:ext cx="20" cy="21"/>
            </a:xfrm>
            <a:custGeom>
              <a:avLst/>
              <a:gdLst>
                <a:gd name="T0" fmla="*/ 60 w 144"/>
                <a:gd name="T1" fmla="*/ 146 h 146"/>
                <a:gd name="T2" fmla="*/ 102 w 144"/>
                <a:gd name="T3" fmla="*/ 103 h 146"/>
                <a:gd name="T4" fmla="*/ 144 w 144"/>
                <a:gd name="T5" fmla="*/ 60 h 146"/>
                <a:gd name="T6" fmla="*/ 84 w 144"/>
                <a:gd name="T7" fmla="*/ 0 h 146"/>
                <a:gd name="T8" fmla="*/ 42 w 144"/>
                <a:gd name="T9" fmla="*/ 44 h 146"/>
                <a:gd name="T10" fmla="*/ 0 w 144"/>
                <a:gd name="T11" fmla="*/ 87 h 146"/>
                <a:gd name="T12" fmla="*/ 60 w 144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46"/>
                <a:gd name="T23" fmla="*/ 144 w 144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46">
                  <a:moveTo>
                    <a:pt x="60" y="146"/>
                  </a:moveTo>
                  <a:lnTo>
                    <a:pt x="102" y="103"/>
                  </a:lnTo>
                  <a:lnTo>
                    <a:pt x="144" y="60"/>
                  </a:lnTo>
                  <a:lnTo>
                    <a:pt x="84" y="0"/>
                  </a:lnTo>
                  <a:lnTo>
                    <a:pt x="42" y="44"/>
                  </a:lnTo>
                  <a:lnTo>
                    <a:pt x="0" y="87"/>
                  </a:lnTo>
                  <a:lnTo>
                    <a:pt x="60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93" name="Freeform 370"/>
            <p:cNvSpPr>
              <a:spLocks noChangeAspect="1"/>
            </p:cNvSpPr>
            <p:nvPr/>
          </p:nvSpPr>
          <p:spPr bwMode="auto">
            <a:xfrm>
              <a:off x="4465" y="1300"/>
              <a:ext cx="20" cy="21"/>
            </a:xfrm>
            <a:custGeom>
              <a:avLst/>
              <a:gdLst>
                <a:gd name="T0" fmla="*/ 60 w 144"/>
                <a:gd name="T1" fmla="*/ 146 h 146"/>
                <a:gd name="T2" fmla="*/ 102 w 144"/>
                <a:gd name="T3" fmla="*/ 103 h 146"/>
                <a:gd name="T4" fmla="*/ 144 w 144"/>
                <a:gd name="T5" fmla="*/ 60 h 146"/>
                <a:gd name="T6" fmla="*/ 84 w 144"/>
                <a:gd name="T7" fmla="*/ 0 h 146"/>
                <a:gd name="T8" fmla="*/ 42 w 144"/>
                <a:gd name="T9" fmla="*/ 44 h 146"/>
                <a:gd name="T10" fmla="*/ 0 w 144"/>
                <a:gd name="T11" fmla="*/ 87 h 146"/>
                <a:gd name="T12" fmla="*/ 60 w 144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46"/>
                <a:gd name="T23" fmla="*/ 144 w 144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46">
                  <a:moveTo>
                    <a:pt x="60" y="146"/>
                  </a:moveTo>
                  <a:lnTo>
                    <a:pt x="102" y="103"/>
                  </a:lnTo>
                  <a:lnTo>
                    <a:pt x="144" y="60"/>
                  </a:lnTo>
                  <a:lnTo>
                    <a:pt x="84" y="0"/>
                  </a:lnTo>
                  <a:lnTo>
                    <a:pt x="42" y="44"/>
                  </a:lnTo>
                  <a:lnTo>
                    <a:pt x="0" y="87"/>
                  </a:lnTo>
                  <a:lnTo>
                    <a:pt x="60" y="1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94" name="Freeform 371"/>
            <p:cNvSpPr>
              <a:spLocks noChangeAspect="1"/>
            </p:cNvSpPr>
            <p:nvPr/>
          </p:nvSpPr>
          <p:spPr bwMode="auto">
            <a:xfrm>
              <a:off x="4471" y="1300"/>
              <a:ext cx="6" cy="6"/>
            </a:xfrm>
            <a:custGeom>
              <a:avLst/>
              <a:gdLst>
                <a:gd name="T0" fmla="*/ 0 w 42"/>
                <a:gd name="T1" fmla="*/ 46 h 46"/>
                <a:gd name="T2" fmla="*/ 42 w 42"/>
                <a:gd name="T3" fmla="*/ 2 h 46"/>
                <a:gd name="T4" fmla="*/ 41 w 42"/>
                <a:gd name="T5" fmla="*/ 0 h 46"/>
                <a:gd name="T6" fmla="*/ 0 w 42"/>
                <a:gd name="T7" fmla="*/ 46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6"/>
                <a:gd name="T14" fmla="*/ 42 w 42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6">
                  <a:moveTo>
                    <a:pt x="0" y="46"/>
                  </a:moveTo>
                  <a:lnTo>
                    <a:pt x="42" y="2"/>
                  </a:lnTo>
                  <a:lnTo>
                    <a:pt x="41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95" name="Line 372"/>
            <p:cNvSpPr>
              <a:spLocks noChangeAspect="1" noChangeShapeType="1"/>
            </p:cNvSpPr>
            <p:nvPr/>
          </p:nvSpPr>
          <p:spPr bwMode="auto">
            <a:xfrm flipH="1" flipV="1">
              <a:off x="4476" y="130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96" name="Freeform 373"/>
            <p:cNvSpPr>
              <a:spLocks noChangeAspect="1"/>
            </p:cNvSpPr>
            <p:nvPr/>
          </p:nvSpPr>
          <p:spPr bwMode="auto">
            <a:xfrm>
              <a:off x="4456" y="1292"/>
              <a:ext cx="20" cy="21"/>
            </a:xfrm>
            <a:custGeom>
              <a:avLst/>
              <a:gdLst>
                <a:gd name="T0" fmla="*/ 63 w 145"/>
                <a:gd name="T1" fmla="*/ 148 h 148"/>
                <a:gd name="T2" fmla="*/ 104 w 145"/>
                <a:gd name="T3" fmla="*/ 103 h 148"/>
                <a:gd name="T4" fmla="*/ 145 w 145"/>
                <a:gd name="T5" fmla="*/ 57 h 148"/>
                <a:gd name="T6" fmla="*/ 82 w 145"/>
                <a:gd name="T7" fmla="*/ 0 h 148"/>
                <a:gd name="T8" fmla="*/ 41 w 145"/>
                <a:gd name="T9" fmla="*/ 46 h 148"/>
                <a:gd name="T10" fmla="*/ 0 w 145"/>
                <a:gd name="T11" fmla="*/ 91 h 148"/>
                <a:gd name="T12" fmla="*/ 63 w 145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"/>
                <a:gd name="T22" fmla="*/ 0 h 148"/>
                <a:gd name="T23" fmla="*/ 145 w 145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" h="148">
                  <a:moveTo>
                    <a:pt x="63" y="148"/>
                  </a:moveTo>
                  <a:lnTo>
                    <a:pt x="104" y="103"/>
                  </a:lnTo>
                  <a:lnTo>
                    <a:pt x="145" y="57"/>
                  </a:lnTo>
                  <a:lnTo>
                    <a:pt x="82" y="0"/>
                  </a:lnTo>
                  <a:lnTo>
                    <a:pt x="41" y="46"/>
                  </a:lnTo>
                  <a:lnTo>
                    <a:pt x="0" y="91"/>
                  </a:lnTo>
                  <a:lnTo>
                    <a:pt x="63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97" name="Freeform 374"/>
            <p:cNvSpPr>
              <a:spLocks noChangeAspect="1"/>
            </p:cNvSpPr>
            <p:nvPr/>
          </p:nvSpPr>
          <p:spPr bwMode="auto">
            <a:xfrm>
              <a:off x="4456" y="1292"/>
              <a:ext cx="20" cy="21"/>
            </a:xfrm>
            <a:custGeom>
              <a:avLst/>
              <a:gdLst>
                <a:gd name="T0" fmla="*/ 63 w 145"/>
                <a:gd name="T1" fmla="*/ 148 h 148"/>
                <a:gd name="T2" fmla="*/ 104 w 145"/>
                <a:gd name="T3" fmla="*/ 103 h 148"/>
                <a:gd name="T4" fmla="*/ 145 w 145"/>
                <a:gd name="T5" fmla="*/ 57 h 148"/>
                <a:gd name="T6" fmla="*/ 82 w 145"/>
                <a:gd name="T7" fmla="*/ 0 h 148"/>
                <a:gd name="T8" fmla="*/ 41 w 145"/>
                <a:gd name="T9" fmla="*/ 46 h 148"/>
                <a:gd name="T10" fmla="*/ 0 w 145"/>
                <a:gd name="T11" fmla="*/ 91 h 148"/>
                <a:gd name="T12" fmla="*/ 63 w 145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"/>
                <a:gd name="T22" fmla="*/ 0 h 148"/>
                <a:gd name="T23" fmla="*/ 145 w 145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" h="148">
                  <a:moveTo>
                    <a:pt x="63" y="148"/>
                  </a:moveTo>
                  <a:lnTo>
                    <a:pt x="104" y="103"/>
                  </a:lnTo>
                  <a:lnTo>
                    <a:pt x="145" y="57"/>
                  </a:lnTo>
                  <a:lnTo>
                    <a:pt x="82" y="0"/>
                  </a:lnTo>
                  <a:lnTo>
                    <a:pt x="41" y="46"/>
                  </a:lnTo>
                  <a:lnTo>
                    <a:pt x="0" y="91"/>
                  </a:lnTo>
                  <a:lnTo>
                    <a:pt x="63" y="1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98" name="Freeform 375"/>
            <p:cNvSpPr>
              <a:spLocks noChangeAspect="1"/>
            </p:cNvSpPr>
            <p:nvPr/>
          </p:nvSpPr>
          <p:spPr bwMode="auto">
            <a:xfrm>
              <a:off x="4462" y="1291"/>
              <a:ext cx="5" cy="7"/>
            </a:xfrm>
            <a:custGeom>
              <a:avLst/>
              <a:gdLst>
                <a:gd name="T0" fmla="*/ 0 w 41"/>
                <a:gd name="T1" fmla="*/ 48 h 48"/>
                <a:gd name="T2" fmla="*/ 41 w 41"/>
                <a:gd name="T3" fmla="*/ 2 h 48"/>
                <a:gd name="T4" fmla="*/ 39 w 41"/>
                <a:gd name="T5" fmla="*/ 0 h 48"/>
                <a:gd name="T6" fmla="*/ 0 w 41"/>
                <a:gd name="T7" fmla="*/ 48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8"/>
                <a:gd name="T14" fmla="*/ 41 w 41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8">
                  <a:moveTo>
                    <a:pt x="0" y="48"/>
                  </a:moveTo>
                  <a:lnTo>
                    <a:pt x="41" y="2"/>
                  </a:lnTo>
                  <a:lnTo>
                    <a:pt x="39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99" name="Line 376"/>
            <p:cNvSpPr>
              <a:spLocks noChangeAspect="1" noChangeShapeType="1"/>
            </p:cNvSpPr>
            <p:nvPr/>
          </p:nvSpPr>
          <p:spPr bwMode="auto">
            <a:xfrm flipH="1" flipV="1">
              <a:off x="4467" y="129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00" name="Freeform 377"/>
            <p:cNvSpPr>
              <a:spLocks noChangeAspect="1"/>
            </p:cNvSpPr>
            <p:nvPr/>
          </p:nvSpPr>
          <p:spPr bwMode="auto">
            <a:xfrm>
              <a:off x="4447" y="1284"/>
              <a:ext cx="20" cy="21"/>
            </a:xfrm>
            <a:custGeom>
              <a:avLst/>
              <a:gdLst>
                <a:gd name="T0" fmla="*/ 65 w 142"/>
                <a:gd name="T1" fmla="*/ 148 h 148"/>
                <a:gd name="T2" fmla="*/ 103 w 142"/>
                <a:gd name="T3" fmla="*/ 100 h 148"/>
                <a:gd name="T4" fmla="*/ 142 w 142"/>
                <a:gd name="T5" fmla="*/ 52 h 148"/>
                <a:gd name="T6" fmla="*/ 77 w 142"/>
                <a:gd name="T7" fmla="*/ 0 h 148"/>
                <a:gd name="T8" fmla="*/ 39 w 142"/>
                <a:gd name="T9" fmla="*/ 47 h 148"/>
                <a:gd name="T10" fmla="*/ 0 w 142"/>
                <a:gd name="T11" fmla="*/ 95 h 148"/>
                <a:gd name="T12" fmla="*/ 65 w 142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"/>
                <a:gd name="T22" fmla="*/ 0 h 148"/>
                <a:gd name="T23" fmla="*/ 142 w 14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" h="148">
                  <a:moveTo>
                    <a:pt x="65" y="148"/>
                  </a:moveTo>
                  <a:lnTo>
                    <a:pt x="103" y="100"/>
                  </a:lnTo>
                  <a:lnTo>
                    <a:pt x="142" y="52"/>
                  </a:lnTo>
                  <a:lnTo>
                    <a:pt x="77" y="0"/>
                  </a:lnTo>
                  <a:lnTo>
                    <a:pt x="39" y="47"/>
                  </a:lnTo>
                  <a:lnTo>
                    <a:pt x="0" y="95"/>
                  </a:lnTo>
                  <a:lnTo>
                    <a:pt x="65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01" name="Freeform 378"/>
            <p:cNvSpPr>
              <a:spLocks noChangeAspect="1"/>
            </p:cNvSpPr>
            <p:nvPr/>
          </p:nvSpPr>
          <p:spPr bwMode="auto">
            <a:xfrm>
              <a:off x="4447" y="1284"/>
              <a:ext cx="20" cy="21"/>
            </a:xfrm>
            <a:custGeom>
              <a:avLst/>
              <a:gdLst>
                <a:gd name="T0" fmla="*/ 65 w 142"/>
                <a:gd name="T1" fmla="*/ 148 h 148"/>
                <a:gd name="T2" fmla="*/ 103 w 142"/>
                <a:gd name="T3" fmla="*/ 100 h 148"/>
                <a:gd name="T4" fmla="*/ 142 w 142"/>
                <a:gd name="T5" fmla="*/ 52 h 148"/>
                <a:gd name="T6" fmla="*/ 77 w 142"/>
                <a:gd name="T7" fmla="*/ 0 h 148"/>
                <a:gd name="T8" fmla="*/ 39 w 142"/>
                <a:gd name="T9" fmla="*/ 47 h 148"/>
                <a:gd name="T10" fmla="*/ 0 w 142"/>
                <a:gd name="T11" fmla="*/ 95 h 148"/>
                <a:gd name="T12" fmla="*/ 65 w 142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"/>
                <a:gd name="T22" fmla="*/ 0 h 148"/>
                <a:gd name="T23" fmla="*/ 142 w 14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" h="148">
                  <a:moveTo>
                    <a:pt x="65" y="148"/>
                  </a:moveTo>
                  <a:lnTo>
                    <a:pt x="103" y="100"/>
                  </a:lnTo>
                  <a:lnTo>
                    <a:pt x="142" y="52"/>
                  </a:lnTo>
                  <a:lnTo>
                    <a:pt x="77" y="0"/>
                  </a:lnTo>
                  <a:lnTo>
                    <a:pt x="39" y="47"/>
                  </a:lnTo>
                  <a:lnTo>
                    <a:pt x="0" y="95"/>
                  </a:lnTo>
                  <a:lnTo>
                    <a:pt x="65" y="1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02" name="Freeform 379"/>
            <p:cNvSpPr>
              <a:spLocks noChangeAspect="1"/>
            </p:cNvSpPr>
            <p:nvPr/>
          </p:nvSpPr>
          <p:spPr bwMode="auto">
            <a:xfrm>
              <a:off x="4452" y="1284"/>
              <a:ext cx="6" cy="7"/>
            </a:xfrm>
            <a:custGeom>
              <a:avLst/>
              <a:gdLst>
                <a:gd name="T0" fmla="*/ 0 w 38"/>
                <a:gd name="T1" fmla="*/ 50 h 50"/>
                <a:gd name="T2" fmla="*/ 38 w 38"/>
                <a:gd name="T3" fmla="*/ 3 h 50"/>
                <a:gd name="T4" fmla="*/ 35 w 38"/>
                <a:gd name="T5" fmla="*/ 0 h 50"/>
                <a:gd name="T6" fmla="*/ 0 w 38"/>
                <a:gd name="T7" fmla="*/ 50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50"/>
                <a:gd name="T14" fmla="*/ 38 w 38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50">
                  <a:moveTo>
                    <a:pt x="0" y="50"/>
                  </a:moveTo>
                  <a:lnTo>
                    <a:pt x="38" y="3"/>
                  </a:lnTo>
                  <a:lnTo>
                    <a:pt x="35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03" name="Line 380"/>
            <p:cNvSpPr>
              <a:spLocks noChangeAspect="1" noChangeShapeType="1"/>
            </p:cNvSpPr>
            <p:nvPr/>
          </p:nvSpPr>
          <p:spPr bwMode="auto">
            <a:xfrm flipH="1" flipV="1">
              <a:off x="4457" y="12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04" name="Freeform 381"/>
            <p:cNvSpPr>
              <a:spLocks noChangeAspect="1"/>
            </p:cNvSpPr>
            <p:nvPr/>
          </p:nvSpPr>
          <p:spPr bwMode="auto">
            <a:xfrm>
              <a:off x="4438" y="1277"/>
              <a:ext cx="19" cy="21"/>
            </a:xfrm>
            <a:custGeom>
              <a:avLst/>
              <a:gdLst>
                <a:gd name="T0" fmla="*/ 67 w 138"/>
                <a:gd name="T1" fmla="*/ 147 h 147"/>
                <a:gd name="T2" fmla="*/ 103 w 138"/>
                <a:gd name="T3" fmla="*/ 96 h 147"/>
                <a:gd name="T4" fmla="*/ 138 w 138"/>
                <a:gd name="T5" fmla="*/ 46 h 147"/>
                <a:gd name="T6" fmla="*/ 71 w 138"/>
                <a:gd name="T7" fmla="*/ 0 h 147"/>
                <a:gd name="T8" fmla="*/ 35 w 138"/>
                <a:gd name="T9" fmla="*/ 50 h 147"/>
                <a:gd name="T10" fmla="*/ 0 w 138"/>
                <a:gd name="T11" fmla="*/ 100 h 147"/>
                <a:gd name="T12" fmla="*/ 67 w 138"/>
                <a:gd name="T13" fmla="*/ 147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147"/>
                <a:gd name="T23" fmla="*/ 138 w 138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147">
                  <a:moveTo>
                    <a:pt x="67" y="147"/>
                  </a:moveTo>
                  <a:lnTo>
                    <a:pt x="103" y="96"/>
                  </a:lnTo>
                  <a:lnTo>
                    <a:pt x="138" y="46"/>
                  </a:lnTo>
                  <a:lnTo>
                    <a:pt x="71" y="0"/>
                  </a:lnTo>
                  <a:lnTo>
                    <a:pt x="35" y="50"/>
                  </a:lnTo>
                  <a:lnTo>
                    <a:pt x="0" y="100"/>
                  </a:lnTo>
                  <a:lnTo>
                    <a:pt x="67" y="1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05" name="Freeform 382"/>
            <p:cNvSpPr>
              <a:spLocks noChangeAspect="1"/>
            </p:cNvSpPr>
            <p:nvPr/>
          </p:nvSpPr>
          <p:spPr bwMode="auto">
            <a:xfrm>
              <a:off x="4438" y="1277"/>
              <a:ext cx="19" cy="21"/>
            </a:xfrm>
            <a:custGeom>
              <a:avLst/>
              <a:gdLst>
                <a:gd name="T0" fmla="*/ 67 w 138"/>
                <a:gd name="T1" fmla="*/ 147 h 147"/>
                <a:gd name="T2" fmla="*/ 103 w 138"/>
                <a:gd name="T3" fmla="*/ 96 h 147"/>
                <a:gd name="T4" fmla="*/ 138 w 138"/>
                <a:gd name="T5" fmla="*/ 46 h 147"/>
                <a:gd name="T6" fmla="*/ 71 w 138"/>
                <a:gd name="T7" fmla="*/ 0 h 147"/>
                <a:gd name="T8" fmla="*/ 35 w 138"/>
                <a:gd name="T9" fmla="*/ 50 h 147"/>
                <a:gd name="T10" fmla="*/ 0 w 138"/>
                <a:gd name="T11" fmla="*/ 100 h 147"/>
                <a:gd name="T12" fmla="*/ 67 w 138"/>
                <a:gd name="T13" fmla="*/ 147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147"/>
                <a:gd name="T23" fmla="*/ 138 w 138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147">
                  <a:moveTo>
                    <a:pt x="67" y="147"/>
                  </a:moveTo>
                  <a:lnTo>
                    <a:pt x="103" y="96"/>
                  </a:lnTo>
                  <a:lnTo>
                    <a:pt x="138" y="46"/>
                  </a:lnTo>
                  <a:lnTo>
                    <a:pt x="71" y="0"/>
                  </a:lnTo>
                  <a:lnTo>
                    <a:pt x="35" y="50"/>
                  </a:lnTo>
                  <a:lnTo>
                    <a:pt x="0" y="100"/>
                  </a:lnTo>
                  <a:lnTo>
                    <a:pt x="67" y="1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06" name="Freeform 383"/>
            <p:cNvSpPr>
              <a:spLocks noChangeAspect="1"/>
            </p:cNvSpPr>
            <p:nvPr/>
          </p:nvSpPr>
          <p:spPr bwMode="auto">
            <a:xfrm>
              <a:off x="4443" y="1277"/>
              <a:ext cx="5" cy="7"/>
            </a:xfrm>
            <a:custGeom>
              <a:avLst/>
              <a:gdLst>
                <a:gd name="T0" fmla="*/ 0 w 36"/>
                <a:gd name="T1" fmla="*/ 53 h 53"/>
                <a:gd name="T2" fmla="*/ 36 w 36"/>
                <a:gd name="T3" fmla="*/ 3 h 53"/>
                <a:gd name="T4" fmla="*/ 32 w 36"/>
                <a:gd name="T5" fmla="*/ 0 h 53"/>
                <a:gd name="T6" fmla="*/ 0 w 36"/>
                <a:gd name="T7" fmla="*/ 53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53"/>
                <a:gd name="T14" fmla="*/ 36 w 36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53">
                  <a:moveTo>
                    <a:pt x="0" y="53"/>
                  </a:moveTo>
                  <a:lnTo>
                    <a:pt x="36" y="3"/>
                  </a:lnTo>
                  <a:lnTo>
                    <a:pt x="32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07" name="Line 384"/>
            <p:cNvSpPr>
              <a:spLocks noChangeAspect="1" noChangeShapeType="1"/>
            </p:cNvSpPr>
            <p:nvPr/>
          </p:nvSpPr>
          <p:spPr bwMode="auto">
            <a:xfrm flipH="1" flipV="1">
              <a:off x="4447" y="12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08" name="Freeform 385"/>
            <p:cNvSpPr>
              <a:spLocks noChangeAspect="1"/>
            </p:cNvSpPr>
            <p:nvPr/>
          </p:nvSpPr>
          <p:spPr bwMode="auto">
            <a:xfrm>
              <a:off x="4428" y="1270"/>
              <a:ext cx="19" cy="22"/>
            </a:xfrm>
            <a:custGeom>
              <a:avLst/>
              <a:gdLst>
                <a:gd name="T0" fmla="*/ 71 w 134"/>
                <a:gd name="T1" fmla="*/ 148 h 148"/>
                <a:gd name="T2" fmla="*/ 102 w 134"/>
                <a:gd name="T3" fmla="*/ 96 h 148"/>
                <a:gd name="T4" fmla="*/ 134 w 134"/>
                <a:gd name="T5" fmla="*/ 43 h 148"/>
                <a:gd name="T6" fmla="*/ 64 w 134"/>
                <a:gd name="T7" fmla="*/ 0 h 148"/>
                <a:gd name="T8" fmla="*/ 32 w 134"/>
                <a:gd name="T9" fmla="*/ 52 h 148"/>
                <a:gd name="T10" fmla="*/ 0 w 134"/>
                <a:gd name="T11" fmla="*/ 105 h 148"/>
                <a:gd name="T12" fmla="*/ 71 w 134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8"/>
                <a:gd name="T23" fmla="*/ 134 w 134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8">
                  <a:moveTo>
                    <a:pt x="71" y="148"/>
                  </a:moveTo>
                  <a:lnTo>
                    <a:pt x="102" y="96"/>
                  </a:lnTo>
                  <a:lnTo>
                    <a:pt x="134" y="43"/>
                  </a:lnTo>
                  <a:lnTo>
                    <a:pt x="64" y="0"/>
                  </a:lnTo>
                  <a:lnTo>
                    <a:pt x="32" y="52"/>
                  </a:lnTo>
                  <a:lnTo>
                    <a:pt x="0" y="105"/>
                  </a:lnTo>
                  <a:lnTo>
                    <a:pt x="71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09" name="Freeform 386"/>
            <p:cNvSpPr>
              <a:spLocks noChangeAspect="1"/>
            </p:cNvSpPr>
            <p:nvPr/>
          </p:nvSpPr>
          <p:spPr bwMode="auto">
            <a:xfrm>
              <a:off x="4428" y="1270"/>
              <a:ext cx="19" cy="22"/>
            </a:xfrm>
            <a:custGeom>
              <a:avLst/>
              <a:gdLst>
                <a:gd name="T0" fmla="*/ 71 w 134"/>
                <a:gd name="T1" fmla="*/ 148 h 148"/>
                <a:gd name="T2" fmla="*/ 102 w 134"/>
                <a:gd name="T3" fmla="*/ 96 h 148"/>
                <a:gd name="T4" fmla="*/ 134 w 134"/>
                <a:gd name="T5" fmla="*/ 43 h 148"/>
                <a:gd name="T6" fmla="*/ 64 w 134"/>
                <a:gd name="T7" fmla="*/ 0 h 148"/>
                <a:gd name="T8" fmla="*/ 32 w 134"/>
                <a:gd name="T9" fmla="*/ 52 h 148"/>
                <a:gd name="T10" fmla="*/ 0 w 134"/>
                <a:gd name="T11" fmla="*/ 105 h 148"/>
                <a:gd name="T12" fmla="*/ 71 w 134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8"/>
                <a:gd name="T23" fmla="*/ 134 w 134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8">
                  <a:moveTo>
                    <a:pt x="71" y="148"/>
                  </a:moveTo>
                  <a:lnTo>
                    <a:pt x="102" y="96"/>
                  </a:lnTo>
                  <a:lnTo>
                    <a:pt x="134" y="43"/>
                  </a:lnTo>
                  <a:lnTo>
                    <a:pt x="64" y="0"/>
                  </a:lnTo>
                  <a:lnTo>
                    <a:pt x="32" y="52"/>
                  </a:lnTo>
                  <a:lnTo>
                    <a:pt x="0" y="105"/>
                  </a:lnTo>
                  <a:lnTo>
                    <a:pt x="71" y="1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10" name="Freeform 387"/>
            <p:cNvSpPr>
              <a:spLocks noChangeAspect="1"/>
            </p:cNvSpPr>
            <p:nvPr/>
          </p:nvSpPr>
          <p:spPr bwMode="auto">
            <a:xfrm>
              <a:off x="4433" y="1270"/>
              <a:ext cx="4" cy="8"/>
            </a:xfrm>
            <a:custGeom>
              <a:avLst/>
              <a:gdLst>
                <a:gd name="T0" fmla="*/ 0 w 32"/>
                <a:gd name="T1" fmla="*/ 53 h 53"/>
                <a:gd name="T2" fmla="*/ 32 w 32"/>
                <a:gd name="T3" fmla="*/ 1 h 53"/>
                <a:gd name="T4" fmla="*/ 28 w 32"/>
                <a:gd name="T5" fmla="*/ 0 h 53"/>
                <a:gd name="T6" fmla="*/ 0 w 32"/>
                <a:gd name="T7" fmla="*/ 53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53"/>
                <a:gd name="T14" fmla="*/ 32 w 32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53">
                  <a:moveTo>
                    <a:pt x="0" y="53"/>
                  </a:moveTo>
                  <a:lnTo>
                    <a:pt x="32" y="1"/>
                  </a:lnTo>
                  <a:lnTo>
                    <a:pt x="28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11" name="Line 388"/>
            <p:cNvSpPr>
              <a:spLocks noChangeAspect="1" noChangeShapeType="1"/>
            </p:cNvSpPr>
            <p:nvPr/>
          </p:nvSpPr>
          <p:spPr bwMode="auto">
            <a:xfrm flipH="1" flipV="1">
              <a:off x="4437" y="127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12" name="Freeform 389"/>
            <p:cNvSpPr>
              <a:spLocks noChangeAspect="1"/>
            </p:cNvSpPr>
            <p:nvPr/>
          </p:nvSpPr>
          <p:spPr bwMode="auto">
            <a:xfrm>
              <a:off x="4418" y="1265"/>
              <a:ext cx="19" cy="21"/>
            </a:xfrm>
            <a:custGeom>
              <a:avLst/>
              <a:gdLst>
                <a:gd name="T0" fmla="*/ 73 w 129"/>
                <a:gd name="T1" fmla="*/ 146 h 146"/>
                <a:gd name="T2" fmla="*/ 101 w 129"/>
                <a:gd name="T3" fmla="*/ 92 h 146"/>
                <a:gd name="T4" fmla="*/ 129 w 129"/>
                <a:gd name="T5" fmla="*/ 39 h 146"/>
                <a:gd name="T6" fmla="*/ 57 w 129"/>
                <a:gd name="T7" fmla="*/ 0 h 146"/>
                <a:gd name="T8" fmla="*/ 28 w 129"/>
                <a:gd name="T9" fmla="*/ 54 h 146"/>
                <a:gd name="T10" fmla="*/ 0 w 129"/>
                <a:gd name="T11" fmla="*/ 107 h 146"/>
                <a:gd name="T12" fmla="*/ 73 w 129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46"/>
                <a:gd name="T23" fmla="*/ 129 w 12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46">
                  <a:moveTo>
                    <a:pt x="73" y="146"/>
                  </a:moveTo>
                  <a:lnTo>
                    <a:pt x="101" y="92"/>
                  </a:lnTo>
                  <a:lnTo>
                    <a:pt x="129" y="39"/>
                  </a:lnTo>
                  <a:lnTo>
                    <a:pt x="57" y="0"/>
                  </a:lnTo>
                  <a:lnTo>
                    <a:pt x="28" y="54"/>
                  </a:lnTo>
                  <a:lnTo>
                    <a:pt x="0" y="107"/>
                  </a:lnTo>
                  <a:lnTo>
                    <a:pt x="73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13" name="Freeform 390"/>
            <p:cNvSpPr>
              <a:spLocks noChangeAspect="1"/>
            </p:cNvSpPr>
            <p:nvPr/>
          </p:nvSpPr>
          <p:spPr bwMode="auto">
            <a:xfrm>
              <a:off x="4418" y="1267"/>
              <a:ext cx="19" cy="21"/>
            </a:xfrm>
            <a:custGeom>
              <a:avLst/>
              <a:gdLst>
                <a:gd name="T0" fmla="*/ 73 w 129"/>
                <a:gd name="T1" fmla="*/ 146 h 146"/>
                <a:gd name="T2" fmla="*/ 101 w 129"/>
                <a:gd name="T3" fmla="*/ 92 h 146"/>
                <a:gd name="T4" fmla="*/ 129 w 129"/>
                <a:gd name="T5" fmla="*/ 39 h 146"/>
                <a:gd name="T6" fmla="*/ 57 w 129"/>
                <a:gd name="T7" fmla="*/ 0 h 146"/>
                <a:gd name="T8" fmla="*/ 28 w 129"/>
                <a:gd name="T9" fmla="*/ 54 h 146"/>
                <a:gd name="T10" fmla="*/ 0 w 129"/>
                <a:gd name="T11" fmla="*/ 107 h 146"/>
                <a:gd name="T12" fmla="*/ 73 w 129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46"/>
                <a:gd name="T23" fmla="*/ 129 w 12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46">
                  <a:moveTo>
                    <a:pt x="73" y="146"/>
                  </a:moveTo>
                  <a:lnTo>
                    <a:pt x="101" y="92"/>
                  </a:lnTo>
                  <a:lnTo>
                    <a:pt x="129" y="39"/>
                  </a:lnTo>
                  <a:lnTo>
                    <a:pt x="57" y="0"/>
                  </a:lnTo>
                  <a:lnTo>
                    <a:pt x="28" y="54"/>
                  </a:lnTo>
                  <a:lnTo>
                    <a:pt x="0" y="107"/>
                  </a:lnTo>
                  <a:lnTo>
                    <a:pt x="73" y="1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14" name="Freeform 391"/>
            <p:cNvSpPr>
              <a:spLocks noChangeAspect="1"/>
            </p:cNvSpPr>
            <p:nvPr/>
          </p:nvSpPr>
          <p:spPr bwMode="auto">
            <a:xfrm>
              <a:off x="4422" y="1264"/>
              <a:ext cx="4" cy="8"/>
            </a:xfrm>
            <a:custGeom>
              <a:avLst/>
              <a:gdLst>
                <a:gd name="T0" fmla="*/ 0 w 29"/>
                <a:gd name="T1" fmla="*/ 56 h 56"/>
                <a:gd name="T2" fmla="*/ 29 w 29"/>
                <a:gd name="T3" fmla="*/ 2 h 56"/>
                <a:gd name="T4" fmla="*/ 24 w 29"/>
                <a:gd name="T5" fmla="*/ 0 h 56"/>
                <a:gd name="T6" fmla="*/ 0 w 29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6"/>
                <a:gd name="T14" fmla="*/ 29 w 29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6">
                  <a:moveTo>
                    <a:pt x="0" y="56"/>
                  </a:moveTo>
                  <a:lnTo>
                    <a:pt x="29" y="2"/>
                  </a:lnTo>
                  <a:lnTo>
                    <a:pt x="24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15" name="Line 392"/>
            <p:cNvSpPr>
              <a:spLocks noChangeAspect="1" noChangeShapeType="1"/>
            </p:cNvSpPr>
            <p:nvPr/>
          </p:nvSpPr>
          <p:spPr bwMode="auto">
            <a:xfrm flipH="1" flipV="1">
              <a:off x="4426" y="126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16" name="Freeform 393"/>
            <p:cNvSpPr>
              <a:spLocks noChangeAspect="1"/>
            </p:cNvSpPr>
            <p:nvPr/>
          </p:nvSpPr>
          <p:spPr bwMode="auto">
            <a:xfrm>
              <a:off x="4408" y="1260"/>
              <a:ext cx="18" cy="20"/>
            </a:xfrm>
            <a:custGeom>
              <a:avLst/>
              <a:gdLst>
                <a:gd name="T0" fmla="*/ 74 w 122"/>
                <a:gd name="T1" fmla="*/ 144 h 144"/>
                <a:gd name="T2" fmla="*/ 98 w 122"/>
                <a:gd name="T3" fmla="*/ 88 h 144"/>
                <a:gd name="T4" fmla="*/ 122 w 122"/>
                <a:gd name="T5" fmla="*/ 32 h 144"/>
                <a:gd name="T6" fmla="*/ 48 w 122"/>
                <a:gd name="T7" fmla="*/ 0 h 144"/>
                <a:gd name="T8" fmla="*/ 24 w 122"/>
                <a:gd name="T9" fmla="*/ 56 h 144"/>
                <a:gd name="T10" fmla="*/ 0 w 122"/>
                <a:gd name="T11" fmla="*/ 112 h 144"/>
                <a:gd name="T12" fmla="*/ 74 w 122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"/>
                <a:gd name="T22" fmla="*/ 0 h 144"/>
                <a:gd name="T23" fmla="*/ 122 w 122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" h="144">
                  <a:moveTo>
                    <a:pt x="74" y="144"/>
                  </a:moveTo>
                  <a:lnTo>
                    <a:pt x="98" y="88"/>
                  </a:lnTo>
                  <a:lnTo>
                    <a:pt x="122" y="32"/>
                  </a:lnTo>
                  <a:lnTo>
                    <a:pt x="48" y="0"/>
                  </a:lnTo>
                  <a:lnTo>
                    <a:pt x="24" y="56"/>
                  </a:lnTo>
                  <a:lnTo>
                    <a:pt x="0" y="112"/>
                  </a:lnTo>
                  <a:lnTo>
                    <a:pt x="74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17" name="Freeform 394"/>
            <p:cNvSpPr>
              <a:spLocks noChangeAspect="1"/>
            </p:cNvSpPr>
            <p:nvPr/>
          </p:nvSpPr>
          <p:spPr bwMode="auto">
            <a:xfrm>
              <a:off x="4408" y="1260"/>
              <a:ext cx="18" cy="20"/>
            </a:xfrm>
            <a:custGeom>
              <a:avLst/>
              <a:gdLst>
                <a:gd name="T0" fmla="*/ 74 w 122"/>
                <a:gd name="T1" fmla="*/ 144 h 144"/>
                <a:gd name="T2" fmla="*/ 98 w 122"/>
                <a:gd name="T3" fmla="*/ 88 h 144"/>
                <a:gd name="T4" fmla="*/ 122 w 122"/>
                <a:gd name="T5" fmla="*/ 32 h 144"/>
                <a:gd name="T6" fmla="*/ 48 w 122"/>
                <a:gd name="T7" fmla="*/ 0 h 144"/>
                <a:gd name="T8" fmla="*/ 24 w 122"/>
                <a:gd name="T9" fmla="*/ 56 h 144"/>
                <a:gd name="T10" fmla="*/ 0 w 122"/>
                <a:gd name="T11" fmla="*/ 112 h 144"/>
                <a:gd name="T12" fmla="*/ 74 w 122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"/>
                <a:gd name="T22" fmla="*/ 0 h 144"/>
                <a:gd name="T23" fmla="*/ 122 w 122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" h="144">
                  <a:moveTo>
                    <a:pt x="74" y="144"/>
                  </a:moveTo>
                  <a:lnTo>
                    <a:pt x="98" y="88"/>
                  </a:lnTo>
                  <a:lnTo>
                    <a:pt x="122" y="32"/>
                  </a:lnTo>
                  <a:lnTo>
                    <a:pt x="48" y="0"/>
                  </a:lnTo>
                  <a:lnTo>
                    <a:pt x="24" y="56"/>
                  </a:lnTo>
                  <a:lnTo>
                    <a:pt x="0" y="112"/>
                  </a:lnTo>
                  <a:lnTo>
                    <a:pt x="74" y="1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18" name="Freeform 395"/>
            <p:cNvSpPr>
              <a:spLocks noChangeAspect="1"/>
            </p:cNvSpPr>
            <p:nvPr/>
          </p:nvSpPr>
          <p:spPr bwMode="auto">
            <a:xfrm>
              <a:off x="4412" y="1260"/>
              <a:ext cx="3" cy="8"/>
            </a:xfrm>
            <a:custGeom>
              <a:avLst/>
              <a:gdLst>
                <a:gd name="T0" fmla="*/ 0 w 24"/>
                <a:gd name="T1" fmla="*/ 57 h 57"/>
                <a:gd name="T2" fmla="*/ 24 w 24"/>
                <a:gd name="T3" fmla="*/ 1 h 57"/>
                <a:gd name="T4" fmla="*/ 21 w 24"/>
                <a:gd name="T5" fmla="*/ 0 h 57"/>
                <a:gd name="T6" fmla="*/ 0 w 24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57"/>
                <a:gd name="T14" fmla="*/ 24 w 24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57">
                  <a:moveTo>
                    <a:pt x="0" y="57"/>
                  </a:moveTo>
                  <a:lnTo>
                    <a:pt x="24" y="1"/>
                  </a:lnTo>
                  <a:lnTo>
                    <a:pt x="21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19" name="Line 396"/>
            <p:cNvSpPr>
              <a:spLocks noChangeAspect="1" noChangeShapeType="1"/>
            </p:cNvSpPr>
            <p:nvPr/>
          </p:nvSpPr>
          <p:spPr bwMode="auto">
            <a:xfrm flipH="1" flipV="1">
              <a:off x="4415" y="126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20" name="Freeform 397"/>
            <p:cNvSpPr>
              <a:spLocks noChangeAspect="1"/>
            </p:cNvSpPr>
            <p:nvPr/>
          </p:nvSpPr>
          <p:spPr bwMode="auto">
            <a:xfrm>
              <a:off x="4398" y="1256"/>
              <a:ext cx="17" cy="20"/>
            </a:xfrm>
            <a:custGeom>
              <a:avLst/>
              <a:gdLst>
                <a:gd name="T0" fmla="*/ 76 w 117"/>
                <a:gd name="T1" fmla="*/ 141 h 141"/>
                <a:gd name="T2" fmla="*/ 96 w 117"/>
                <a:gd name="T3" fmla="*/ 84 h 141"/>
                <a:gd name="T4" fmla="*/ 117 w 117"/>
                <a:gd name="T5" fmla="*/ 27 h 141"/>
                <a:gd name="T6" fmla="*/ 41 w 117"/>
                <a:gd name="T7" fmla="*/ 0 h 141"/>
                <a:gd name="T8" fmla="*/ 20 w 117"/>
                <a:gd name="T9" fmla="*/ 57 h 141"/>
                <a:gd name="T10" fmla="*/ 0 w 117"/>
                <a:gd name="T11" fmla="*/ 114 h 141"/>
                <a:gd name="T12" fmla="*/ 76 w 117"/>
                <a:gd name="T13" fmla="*/ 141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141"/>
                <a:gd name="T23" fmla="*/ 117 w 11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141">
                  <a:moveTo>
                    <a:pt x="76" y="141"/>
                  </a:moveTo>
                  <a:lnTo>
                    <a:pt x="96" y="84"/>
                  </a:lnTo>
                  <a:lnTo>
                    <a:pt x="117" y="27"/>
                  </a:lnTo>
                  <a:lnTo>
                    <a:pt x="41" y="0"/>
                  </a:lnTo>
                  <a:lnTo>
                    <a:pt x="20" y="57"/>
                  </a:lnTo>
                  <a:lnTo>
                    <a:pt x="0" y="114"/>
                  </a:lnTo>
                  <a:lnTo>
                    <a:pt x="76" y="1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21" name="Freeform 398"/>
            <p:cNvSpPr>
              <a:spLocks noChangeAspect="1"/>
            </p:cNvSpPr>
            <p:nvPr/>
          </p:nvSpPr>
          <p:spPr bwMode="auto">
            <a:xfrm>
              <a:off x="4398" y="1256"/>
              <a:ext cx="17" cy="20"/>
            </a:xfrm>
            <a:custGeom>
              <a:avLst/>
              <a:gdLst>
                <a:gd name="T0" fmla="*/ 76 w 117"/>
                <a:gd name="T1" fmla="*/ 141 h 141"/>
                <a:gd name="T2" fmla="*/ 96 w 117"/>
                <a:gd name="T3" fmla="*/ 84 h 141"/>
                <a:gd name="T4" fmla="*/ 117 w 117"/>
                <a:gd name="T5" fmla="*/ 27 h 141"/>
                <a:gd name="T6" fmla="*/ 41 w 117"/>
                <a:gd name="T7" fmla="*/ 0 h 141"/>
                <a:gd name="T8" fmla="*/ 20 w 117"/>
                <a:gd name="T9" fmla="*/ 57 h 141"/>
                <a:gd name="T10" fmla="*/ 0 w 117"/>
                <a:gd name="T11" fmla="*/ 114 h 141"/>
                <a:gd name="T12" fmla="*/ 76 w 117"/>
                <a:gd name="T13" fmla="*/ 141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141"/>
                <a:gd name="T23" fmla="*/ 117 w 11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141">
                  <a:moveTo>
                    <a:pt x="76" y="141"/>
                  </a:moveTo>
                  <a:lnTo>
                    <a:pt x="96" y="84"/>
                  </a:lnTo>
                  <a:lnTo>
                    <a:pt x="117" y="27"/>
                  </a:lnTo>
                  <a:lnTo>
                    <a:pt x="41" y="0"/>
                  </a:lnTo>
                  <a:lnTo>
                    <a:pt x="20" y="57"/>
                  </a:lnTo>
                  <a:lnTo>
                    <a:pt x="0" y="114"/>
                  </a:lnTo>
                  <a:lnTo>
                    <a:pt x="76" y="1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22" name="Freeform 399"/>
            <p:cNvSpPr>
              <a:spLocks noChangeAspect="1"/>
            </p:cNvSpPr>
            <p:nvPr/>
          </p:nvSpPr>
          <p:spPr bwMode="auto">
            <a:xfrm>
              <a:off x="4401" y="1255"/>
              <a:ext cx="3" cy="9"/>
            </a:xfrm>
            <a:custGeom>
              <a:avLst/>
              <a:gdLst>
                <a:gd name="T0" fmla="*/ 0 w 21"/>
                <a:gd name="T1" fmla="*/ 60 h 60"/>
                <a:gd name="T2" fmla="*/ 21 w 21"/>
                <a:gd name="T3" fmla="*/ 3 h 60"/>
                <a:gd name="T4" fmla="*/ 16 w 21"/>
                <a:gd name="T5" fmla="*/ 0 h 60"/>
                <a:gd name="T6" fmla="*/ 0 w 21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60"/>
                <a:gd name="T14" fmla="*/ 21 w 21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60">
                  <a:moveTo>
                    <a:pt x="0" y="60"/>
                  </a:moveTo>
                  <a:lnTo>
                    <a:pt x="21" y="3"/>
                  </a:lnTo>
                  <a:lnTo>
                    <a:pt x="16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23" name="Line 400"/>
            <p:cNvSpPr>
              <a:spLocks noChangeAspect="1" noChangeShapeType="1"/>
            </p:cNvSpPr>
            <p:nvPr/>
          </p:nvSpPr>
          <p:spPr bwMode="auto">
            <a:xfrm flipH="1" flipV="1">
              <a:off x="4403" y="125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24" name="Freeform 401"/>
            <p:cNvSpPr>
              <a:spLocks noChangeAspect="1"/>
            </p:cNvSpPr>
            <p:nvPr/>
          </p:nvSpPr>
          <p:spPr bwMode="auto">
            <a:xfrm>
              <a:off x="4387" y="1252"/>
              <a:ext cx="16" cy="20"/>
            </a:xfrm>
            <a:custGeom>
              <a:avLst/>
              <a:gdLst>
                <a:gd name="T0" fmla="*/ 78 w 110"/>
                <a:gd name="T1" fmla="*/ 140 h 140"/>
                <a:gd name="T2" fmla="*/ 94 w 110"/>
                <a:gd name="T3" fmla="*/ 81 h 140"/>
                <a:gd name="T4" fmla="*/ 110 w 110"/>
                <a:gd name="T5" fmla="*/ 21 h 140"/>
                <a:gd name="T6" fmla="*/ 32 w 110"/>
                <a:gd name="T7" fmla="*/ 0 h 140"/>
                <a:gd name="T8" fmla="*/ 16 w 110"/>
                <a:gd name="T9" fmla="*/ 59 h 140"/>
                <a:gd name="T10" fmla="*/ 0 w 110"/>
                <a:gd name="T11" fmla="*/ 118 h 140"/>
                <a:gd name="T12" fmla="*/ 78 w 110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"/>
                <a:gd name="T22" fmla="*/ 0 h 140"/>
                <a:gd name="T23" fmla="*/ 110 w 11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" h="140">
                  <a:moveTo>
                    <a:pt x="78" y="140"/>
                  </a:moveTo>
                  <a:lnTo>
                    <a:pt x="94" y="81"/>
                  </a:lnTo>
                  <a:lnTo>
                    <a:pt x="110" y="21"/>
                  </a:lnTo>
                  <a:lnTo>
                    <a:pt x="32" y="0"/>
                  </a:lnTo>
                  <a:lnTo>
                    <a:pt x="16" y="59"/>
                  </a:lnTo>
                  <a:lnTo>
                    <a:pt x="0" y="118"/>
                  </a:lnTo>
                  <a:lnTo>
                    <a:pt x="78" y="1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25" name="Freeform 402"/>
            <p:cNvSpPr>
              <a:spLocks noChangeAspect="1"/>
            </p:cNvSpPr>
            <p:nvPr/>
          </p:nvSpPr>
          <p:spPr bwMode="auto">
            <a:xfrm>
              <a:off x="4387" y="1252"/>
              <a:ext cx="16" cy="20"/>
            </a:xfrm>
            <a:custGeom>
              <a:avLst/>
              <a:gdLst>
                <a:gd name="T0" fmla="*/ 78 w 110"/>
                <a:gd name="T1" fmla="*/ 140 h 140"/>
                <a:gd name="T2" fmla="*/ 94 w 110"/>
                <a:gd name="T3" fmla="*/ 81 h 140"/>
                <a:gd name="T4" fmla="*/ 110 w 110"/>
                <a:gd name="T5" fmla="*/ 21 h 140"/>
                <a:gd name="T6" fmla="*/ 32 w 110"/>
                <a:gd name="T7" fmla="*/ 0 h 140"/>
                <a:gd name="T8" fmla="*/ 16 w 110"/>
                <a:gd name="T9" fmla="*/ 59 h 140"/>
                <a:gd name="T10" fmla="*/ 0 w 110"/>
                <a:gd name="T11" fmla="*/ 118 h 140"/>
                <a:gd name="T12" fmla="*/ 78 w 110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"/>
                <a:gd name="T22" fmla="*/ 0 h 140"/>
                <a:gd name="T23" fmla="*/ 110 w 11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" h="140">
                  <a:moveTo>
                    <a:pt x="78" y="140"/>
                  </a:moveTo>
                  <a:lnTo>
                    <a:pt x="94" y="81"/>
                  </a:lnTo>
                  <a:lnTo>
                    <a:pt x="110" y="21"/>
                  </a:lnTo>
                  <a:lnTo>
                    <a:pt x="32" y="0"/>
                  </a:lnTo>
                  <a:lnTo>
                    <a:pt x="16" y="59"/>
                  </a:lnTo>
                  <a:lnTo>
                    <a:pt x="0" y="118"/>
                  </a:lnTo>
                  <a:lnTo>
                    <a:pt x="78" y="1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26" name="Freeform 403"/>
            <p:cNvSpPr>
              <a:spLocks noChangeAspect="1"/>
            </p:cNvSpPr>
            <p:nvPr/>
          </p:nvSpPr>
          <p:spPr bwMode="auto">
            <a:xfrm>
              <a:off x="4390" y="1252"/>
              <a:ext cx="2" cy="9"/>
            </a:xfrm>
            <a:custGeom>
              <a:avLst/>
              <a:gdLst>
                <a:gd name="T0" fmla="*/ 0 w 16"/>
                <a:gd name="T1" fmla="*/ 59 h 59"/>
                <a:gd name="T2" fmla="*/ 16 w 16"/>
                <a:gd name="T3" fmla="*/ 0 h 59"/>
                <a:gd name="T4" fmla="*/ 11 w 16"/>
                <a:gd name="T5" fmla="*/ 0 h 59"/>
                <a:gd name="T6" fmla="*/ 0 w 16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59"/>
                <a:gd name="T14" fmla="*/ 16 w 16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59">
                  <a:moveTo>
                    <a:pt x="0" y="59"/>
                  </a:moveTo>
                  <a:lnTo>
                    <a:pt x="16" y="0"/>
                  </a:lnTo>
                  <a:lnTo>
                    <a:pt x="11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27" name="Line 404"/>
            <p:cNvSpPr>
              <a:spLocks noChangeAspect="1" noChangeShapeType="1"/>
            </p:cNvSpPr>
            <p:nvPr/>
          </p:nvSpPr>
          <p:spPr bwMode="auto">
            <a:xfrm flipH="1">
              <a:off x="4391" y="125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28" name="Freeform 405"/>
            <p:cNvSpPr>
              <a:spLocks noChangeAspect="1"/>
            </p:cNvSpPr>
            <p:nvPr/>
          </p:nvSpPr>
          <p:spPr bwMode="auto">
            <a:xfrm>
              <a:off x="4377" y="1250"/>
              <a:ext cx="14" cy="19"/>
            </a:xfrm>
            <a:custGeom>
              <a:avLst/>
              <a:gdLst>
                <a:gd name="T0" fmla="*/ 79 w 102"/>
                <a:gd name="T1" fmla="*/ 134 h 134"/>
                <a:gd name="T2" fmla="*/ 91 w 102"/>
                <a:gd name="T3" fmla="*/ 75 h 134"/>
                <a:gd name="T4" fmla="*/ 102 w 102"/>
                <a:gd name="T5" fmla="*/ 16 h 134"/>
                <a:gd name="T6" fmla="*/ 23 w 102"/>
                <a:gd name="T7" fmla="*/ 0 h 134"/>
                <a:gd name="T8" fmla="*/ 11 w 102"/>
                <a:gd name="T9" fmla="*/ 59 h 134"/>
                <a:gd name="T10" fmla="*/ 0 w 102"/>
                <a:gd name="T11" fmla="*/ 118 h 134"/>
                <a:gd name="T12" fmla="*/ 79 w 102"/>
                <a:gd name="T13" fmla="*/ 134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34"/>
                <a:gd name="T23" fmla="*/ 102 w 102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34">
                  <a:moveTo>
                    <a:pt x="79" y="134"/>
                  </a:moveTo>
                  <a:lnTo>
                    <a:pt x="91" y="75"/>
                  </a:lnTo>
                  <a:lnTo>
                    <a:pt x="102" y="16"/>
                  </a:lnTo>
                  <a:lnTo>
                    <a:pt x="23" y="0"/>
                  </a:lnTo>
                  <a:lnTo>
                    <a:pt x="11" y="59"/>
                  </a:lnTo>
                  <a:lnTo>
                    <a:pt x="0" y="118"/>
                  </a:lnTo>
                  <a:lnTo>
                    <a:pt x="79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29" name="Freeform 406"/>
            <p:cNvSpPr>
              <a:spLocks noChangeAspect="1"/>
            </p:cNvSpPr>
            <p:nvPr/>
          </p:nvSpPr>
          <p:spPr bwMode="auto">
            <a:xfrm>
              <a:off x="4377" y="1250"/>
              <a:ext cx="14" cy="19"/>
            </a:xfrm>
            <a:custGeom>
              <a:avLst/>
              <a:gdLst>
                <a:gd name="T0" fmla="*/ 79 w 102"/>
                <a:gd name="T1" fmla="*/ 134 h 134"/>
                <a:gd name="T2" fmla="*/ 91 w 102"/>
                <a:gd name="T3" fmla="*/ 75 h 134"/>
                <a:gd name="T4" fmla="*/ 102 w 102"/>
                <a:gd name="T5" fmla="*/ 16 h 134"/>
                <a:gd name="T6" fmla="*/ 23 w 102"/>
                <a:gd name="T7" fmla="*/ 0 h 134"/>
                <a:gd name="T8" fmla="*/ 11 w 102"/>
                <a:gd name="T9" fmla="*/ 59 h 134"/>
                <a:gd name="T10" fmla="*/ 0 w 102"/>
                <a:gd name="T11" fmla="*/ 118 h 134"/>
                <a:gd name="T12" fmla="*/ 79 w 102"/>
                <a:gd name="T13" fmla="*/ 134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34"/>
                <a:gd name="T23" fmla="*/ 102 w 102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34">
                  <a:moveTo>
                    <a:pt x="79" y="134"/>
                  </a:moveTo>
                  <a:lnTo>
                    <a:pt x="91" y="75"/>
                  </a:lnTo>
                  <a:lnTo>
                    <a:pt x="102" y="16"/>
                  </a:lnTo>
                  <a:lnTo>
                    <a:pt x="23" y="0"/>
                  </a:lnTo>
                  <a:lnTo>
                    <a:pt x="11" y="59"/>
                  </a:lnTo>
                  <a:lnTo>
                    <a:pt x="0" y="118"/>
                  </a:lnTo>
                  <a:lnTo>
                    <a:pt x="79" y="13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30" name="Freeform 407"/>
            <p:cNvSpPr>
              <a:spLocks noChangeAspect="1"/>
            </p:cNvSpPr>
            <p:nvPr/>
          </p:nvSpPr>
          <p:spPr bwMode="auto">
            <a:xfrm>
              <a:off x="4378" y="1250"/>
              <a:ext cx="2" cy="9"/>
            </a:xfrm>
            <a:custGeom>
              <a:avLst/>
              <a:gdLst>
                <a:gd name="T0" fmla="*/ 0 w 12"/>
                <a:gd name="T1" fmla="*/ 60 h 60"/>
                <a:gd name="T2" fmla="*/ 12 w 12"/>
                <a:gd name="T3" fmla="*/ 1 h 60"/>
                <a:gd name="T4" fmla="*/ 7 w 12"/>
                <a:gd name="T5" fmla="*/ 0 h 60"/>
                <a:gd name="T6" fmla="*/ 0 w 12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60"/>
                <a:gd name="T14" fmla="*/ 12 w 12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60">
                  <a:moveTo>
                    <a:pt x="0" y="60"/>
                  </a:moveTo>
                  <a:lnTo>
                    <a:pt x="12" y="1"/>
                  </a:lnTo>
                  <a:lnTo>
                    <a:pt x="7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31" name="Line 408"/>
            <p:cNvSpPr>
              <a:spLocks noChangeAspect="1" noChangeShapeType="1"/>
            </p:cNvSpPr>
            <p:nvPr/>
          </p:nvSpPr>
          <p:spPr bwMode="auto">
            <a:xfrm flipH="1" flipV="1">
              <a:off x="4379" y="125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32" name="Freeform 409"/>
            <p:cNvSpPr>
              <a:spLocks noChangeAspect="1"/>
            </p:cNvSpPr>
            <p:nvPr/>
          </p:nvSpPr>
          <p:spPr bwMode="auto">
            <a:xfrm>
              <a:off x="4366" y="1249"/>
              <a:ext cx="13" cy="18"/>
            </a:xfrm>
            <a:custGeom>
              <a:avLst/>
              <a:gdLst>
                <a:gd name="T0" fmla="*/ 79 w 93"/>
                <a:gd name="T1" fmla="*/ 129 h 129"/>
                <a:gd name="T2" fmla="*/ 86 w 93"/>
                <a:gd name="T3" fmla="*/ 69 h 129"/>
                <a:gd name="T4" fmla="*/ 93 w 93"/>
                <a:gd name="T5" fmla="*/ 9 h 129"/>
                <a:gd name="T6" fmla="*/ 13 w 93"/>
                <a:gd name="T7" fmla="*/ 0 h 129"/>
                <a:gd name="T8" fmla="*/ 7 w 93"/>
                <a:gd name="T9" fmla="*/ 60 h 129"/>
                <a:gd name="T10" fmla="*/ 0 w 93"/>
                <a:gd name="T11" fmla="*/ 120 h 129"/>
                <a:gd name="T12" fmla="*/ 79 w 93"/>
                <a:gd name="T13" fmla="*/ 129 h 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129"/>
                <a:gd name="T23" fmla="*/ 93 w 93"/>
                <a:gd name="T24" fmla="*/ 129 h 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129">
                  <a:moveTo>
                    <a:pt x="79" y="129"/>
                  </a:moveTo>
                  <a:lnTo>
                    <a:pt x="86" y="69"/>
                  </a:lnTo>
                  <a:lnTo>
                    <a:pt x="93" y="9"/>
                  </a:lnTo>
                  <a:lnTo>
                    <a:pt x="13" y="0"/>
                  </a:lnTo>
                  <a:lnTo>
                    <a:pt x="7" y="60"/>
                  </a:lnTo>
                  <a:lnTo>
                    <a:pt x="0" y="120"/>
                  </a:lnTo>
                  <a:lnTo>
                    <a:pt x="79" y="1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33" name="Freeform 410"/>
            <p:cNvSpPr>
              <a:spLocks noChangeAspect="1"/>
            </p:cNvSpPr>
            <p:nvPr/>
          </p:nvSpPr>
          <p:spPr bwMode="auto">
            <a:xfrm>
              <a:off x="4366" y="1249"/>
              <a:ext cx="13" cy="18"/>
            </a:xfrm>
            <a:custGeom>
              <a:avLst/>
              <a:gdLst>
                <a:gd name="T0" fmla="*/ 79 w 93"/>
                <a:gd name="T1" fmla="*/ 129 h 129"/>
                <a:gd name="T2" fmla="*/ 86 w 93"/>
                <a:gd name="T3" fmla="*/ 69 h 129"/>
                <a:gd name="T4" fmla="*/ 93 w 93"/>
                <a:gd name="T5" fmla="*/ 9 h 129"/>
                <a:gd name="T6" fmla="*/ 13 w 93"/>
                <a:gd name="T7" fmla="*/ 0 h 129"/>
                <a:gd name="T8" fmla="*/ 7 w 93"/>
                <a:gd name="T9" fmla="*/ 60 h 129"/>
                <a:gd name="T10" fmla="*/ 0 w 93"/>
                <a:gd name="T11" fmla="*/ 120 h 129"/>
                <a:gd name="T12" fmla="*/ 79 w 93"/>
                <a:gd name="T13" fmla="*/ 129 h 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129"/>
                <a:gd name="T23" fmla="*/ 93 w 93"/>
                <a:gd name="T24" fmla="*/ 129 h 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129">
                  <a:moveTo>
                    <a:pt x="79" y="129"/>
                  </a:moveTo>
                  <a:lnTo>
                    <a:pt x="86" y="69"/>
                  </a:lnTo>
                  <a:lnTo>
                    <a:pt x="93" y="9"/>
                  </a:lnTo>
                  <a:lnTo>
                    <a:pt x="13" y="0"/>
                  </a:lnTo>
                  <a:lnTo>
                    <a:pt x="7" y="60"/>
                  </a:lnTo>
                  <a:lnTo>
                    <a:pt x="0" y="120"/>
                  </a:lnTo>
                  <a:lnTo>
                    <a:pt x="79" y="1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34" name="Freeform 411"/>
            <p:cNvSpPr>
              <a:spLocks noChangeAspect="1"/>
            </p:cNvSpPr>
            <p:nvPr/>
          </p:nvSpPr>
          <p:spPr bwMode="auto">
            <a:xfrm>
              <a:off x="4367" y="1249"/>
              <a:ext cx="1" cy="8"/>
            </a:xfrm>
            <a:custGeom>
              <a:avLst/>
              <a:gdLst>
                <a:gd name="T0" fmla="*/ 0 w 6"/>
                <a:gd name="T1" fmla="*/ 60 h 60"/>
                <a:gd name="T2" fmla="*/ 6 w 6"/>
                <a:gd name="T3" fmla="*/ 0 h 60"/>
                <a:gd name="T4" fmla="*/ 2 w 6"/>
                <a:gd name="T5" fmla="*/ 0 h 60"/>
                <a:gd name="T6" fmla="*/ 0 w 6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60"/>
                <a:gd name="T14" fmla="*/ 6 w 6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60">
                  <a:moveTo>
                    <a:pt x="0" y="6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35" name="Line 412"/>
            <p:cNvSpPr>
              <a:spLocks noChangeAspect="1" noChangeShapeType="1"/>
            </p:cNvSpPr>
            <p:nvPr/>
          </p:nvSpPr>
          <p:spPr bwMode="auto">
            <a:xfrm flipH="1">
              <a:off x="4367" y="12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36" name="Freeform 413"/>
            <p:cNvSpPr>
              <a:spLocks noChangeAspect="1"/>
            </p:cNvSpPr>
            <p:nvPr/>
          </p:nvSpPr>
          <p:spPr bwMode="auto">
            <a:xfrm>
              <a:off x="4355" y="1248"/>
              <a:ext cx="12" cy="18"/>
            </a:xfrm>
            <a:custGeom>
              <a:avLst/>
              <a:gdLst>
                <a:gd name="T0" fmla="*/ 80 w 85"/>
                <a:gd name="T1" fmla="*/ 124 h 124"/>
                <a:gd name="T2" fmla="*/ 83 w 85"/>
                <a:gd name="T3" fmla="*/ 64 h 124"/>
                <a:gd name="T4" fmla="*/ 85 w 85"/>
                <a:gd name="T5" fmla="*/ 4 h 124"/>
                <a:gd name="T6" fmla="*/ 4 w 85"/>
                <a:gd name="T7" fmla="*/ 0 h 124"/>
                <a:gd name="T8" fmla="*/ 2 w 85"/>
                <a:gd name="T9" fmla="*/ 60 h 124"/>
                <a:gd name="T10" fmla="*/ 0 w 85"/>
                <a:gd name="T11" fmla="*/ 121 h 124"/>
                <a:gd name="T12" fmla="*/ 80 w 85"/>
                <a:gd name="T13" fmla="*/ 124 h 1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"/>
                <a:gd name="T22" fmla="*/ 0 h 124"/>
                <a:gd name="T23" fmla="*/ 85 w 85"/>
                <a:gd name="T24" fmla="*/ 124 h 1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" h="124">
                  <a:moveTo>
                    <a:pt x="80" y="124"/>
                  </a:moveTo>
                  <a:lnTo>
                    <a:pt x="83" y="64"/>
                  </a:lnTo>
                  <a:lnTo>
                    <a:pt x="85" y="4"/>
                  </a:lnTo>
                  <a:lnTo>
                    <a:pt x="4" y="0"/>
                  </a:lnTo>
                  <a:lnTo>
                    <a:pt x="2" y="60"/>
                  </a:lnTo>
                  <a:lnTo>
                    <a:pt x="0" y="121"/>
                  </a:lnTo>
                  <a:lnTo>
                    <a:pt x="80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37" name="Freeform 414"/>
            <p:cNvSpPr>
              <a:spLocks noChangeAspect="1"/>
            </p:cNvSpPr>
            <p:nvPr/>
          </p:nvSpPr>
          <p:spPr bwMode="auto">
            <a:xfrm>
              <a:off x="4355" y="1248"/>
              <a:ext cx="12" cy="18"/>
            </a:xfrm>
            <a:custGeom>
              <a:avLst/>
              <a:gdLst>
                <a:gd name="T0" fmla="*/ 80 w 85"/>
                <a:gd name="T1" fmla="*/ 124 h 124"/>
                <a:gd name="T2" fmla="*/ 83 w 85"/>
                <a:gd name="T3" fmla="*/ 64 h 124"/>
                <a:gd name="T4" fmla="*/ 85 w 85"/>
                <a:gd name="T5" fmla="*/ 4 h 124"/>
                <a:gd name="T6" fmla="*/ 4 w 85"/>
                <a:gd name="T7" fmla="*/ 0 h 124"/>
                <a:gd name="T8" fmla="*/ 2 w 85"/>
                <a:gd name="T9" fmla="*/ 60 h 124"/>
                <a:gd name="T10" fmla="*/ 0 w 85"/>
                <a:gd name="T11" fmla="*/ 121 h 124"/>
                <a:gd name="T12" fmla="*/ 80 w 85"/>
                <a:gd name="T13" fmla="*/ 124 h 1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"/>
                <a:gd name="T22" fmla="*/ 0 h 124"/>
                <a:gd name="T23" fmla="*/ 85 w 85"/>
                <a:gd name="T24" fmla="*/ 124 h 1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" h="124">
                  <a:moveTo>
                    <a:pt x="80" y="124"/>
                  </a:moveTo>
                  <a:lnTo>
                    <a:pt x="83" y="64"/>
                  </a:lnTo>
                  <a:lnTo>
                    <a:pt x="85" y="4"/>
                  </a:lnTo>
                  <a:lnTo>
                    <a:pt x="4" y="0"/>
                  </a:lnTo>
                  <a:lnTo>
                    <a:pt x="2" y="60"/>
                  </a:lnTo>
                  <a:lnTo>
                    <a:pt x="0" y="121"/>
                  </a:lnTo>
                  <a:lnTo>
                    <a:pt x="80" y="12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38" name="Freeform 415"/>
            <p:cNvSpPr>
              <a:spLocks noChangeAspect="1"/>
            </p:cNvSpPr>
            <p:nvPr/>
          </p:nvSpPr>
          <p:spPr bwMode="auto">
            <a:xfrm>
              <a:off x="4355" y="1248"/>
              <a:ext cx="1" cy="9"/>
            </a:xfrm>
            <a:custGeom>
              <a:avLst/>
              <a:gdLst>
                <a:gd name="T0" fmla="*/ 2 w 4"/>
                <a:gd name="T1" fmla="*/ 60 h 60"/>
                <a:gd name="T2" fmla="*/ 4 w 4"/>
                <a:gd name="T3" fmla="*/ 0 h 60"/>
                <a:gd name="T4" fmla="*/ 0 w 4"/>
                <a:gd name="T5" fmla="*/ 0 h 60"/>
                <a:gd name="T6" fmla="*/ 2 w 4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60"/>
                <a:gd name="T14" fmla="*/ 4 w 4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60">
                  <a:moveTo>
                    <a:pt x="2" y="6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2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39" name="Line 416"/>
            <p:cNvSpPr>
              <a:spLocks noChangeAspect="1" noChangeShapeType="1"/>
            </p:cNvSpPr>
            <p:nvPr/>
          </p:nvSpPr>
          <p:spPr bwMode="auto">
            <a:xfrm flipH="1">
              <a:off x="4355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40" name="Freeform 417"/>
            <p:cNvSpPr>
              <a:spLocks noChangeAspect="1"/>
            </p:cNvSpPr>
            <p:nvPr/>
          </p:nvSpPr>
          <p:spPr bwMode="auto">
            <a:xfrm>
              <a:off x="4227" y="1212"/>
              <a:ext cx="128" cy="47"/>
            </a:xfrm>
            <a:custGeom>
              <a:avLst/>
              <a:gdLst>
                <a:gd name="T0" fmla="*/ 901 w 901"/>
                <a:gd name="T1" fmla="*/ 0 h 329"/>
                <a:gd name="T2" fmla="*/ 795 w 901"/>
                <a:gd name="T3" fmla="*/ 4 h 329"/>
                <a:gd name="T4" fmla="*/ 692 w 901"/>
                <a:gd name="T5" fmla="*/ 17 h 329"/>
                <a:gd name="T6" fmla="*/ 588 w 901"/>
                <a:gd name="T7" fmla="*/ 36 h 329"/>
                <a:gd name="T8" fmla="*/ 488 w 901"/>
                <a:gd name="T9" fmla="*/ 64 h 329"/>
                <a:gd name="T10" fmla="*/ 391 w 901"/>
                <a:gd name="T11" fmla="*/ 99 h 329"/>
                <a:gd name="T12" fmla="*/ 296 w 901"/>
                <a:gd name="T13" fmla="*/ 141 h 329"/>
                <a:gd name="T14" fmla="*/ 205 w 901"/>
                <a:gd name="T15" fmla="*/ 189 h 329"/>
                <a:gd name="T16" fmla="*/ 118 w 901"/>
                <a:gd name="T17" fmla="*/ 242 h 329"/>
                <a:gd name="T18" fmla="*/ 35 w 901"/>
                <a:gd name="T19" fmla="*/ 301 h 329"/>
                <a:gd name="T20" fmla="*/ 0 w 901"/>
                <a:gd name="T21" fmla="*/ 329 h 3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01"/>
                <a:gd name="T34" fmla="*/ 0 h 329"/>
                <a:gd name="T35" fmla="*/ 901 w 901"/>
                <a:gd name="T36" fmla="*/ 329 h 3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01" h="329">
                  <a:moveTo>
                    <a:pt x="901" y="0"/>
                  </a:moveTo>
                  <a:lnTo>
                    <a:pt x="795" y="4"/>
                  </a:lnTo>
                  <a:lnTo>
                    <a:pt x="692" y="17"/>
                  </a:lnTo>
                  <a:lnTo>
                    <a:pt x="588" y="36"/>
                  </a:lnTo>
                  <a:lnTo>
                    <a:pt x="488" y="64"/>
                  </a:lnTo>
                  <a:lnTo>
                    <a:pt x="391" y="99"/>
                  </a:lnTo>
                  <a:lnTo>
                    <a:pt x="296" y="141"/>
                  </a:lnTo>
                  <a:lnTo>
                    <a:pt x="205" y="189"/>
                  </a:lnTo>
                  <a:lnTo>
                    <a:pt x="118" y="242"/>
                  </a:lnTo>
                  <a:lnTo>
                    <a:pt x="35" y="301"/>
                  </a:lnTo>
                  <a:lnTo>
                    <a:pt x="0" y="3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41" name="Line 418"/>
            <p:cNvSpPr>
              <a:spLocks noChangeAspect="1" noChangeShapeType="1"/>
            </p:cNvSpPr>
            <p:nvPr/>
          </p:nvSpPr>
          <p:spPr bwMode="auto">
            <a:xfrm flipH="1">
              <a:off x="4212" y="1270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42" name="Freeform 419"/>
            <p:cNvSpPr>
              <a:spLocks noChangeAspect="1"/>
            </p:cNvSpPr>
            <p:nvPr/>
          </p:nvSpPr>
          <p:spPr bwMode="auto">
            <a:xfrm>
              <a:off x="4128" y="1283"/>
              <a:ext cx="73" cy="122"/>
            </a:xfrm>
            <a:custGeom>
              <a:avLst/>
              <a:gdLst>
                <a:gd name="T0" fmla="*/ 505 w 505"/>
                <a:gd name="T1" fmla="*/ 0 h 850"/>
                <a:gd name="T2" fmla="*/ 497 w 505"/>
                <a:gd name="T3" fmla="*/ 8 h 850"/>
                <a:gd name="T4" fmla="*/ 429 w 505"/>
                <a:gd name="T5" fmla="*/ 83 h 850"/>
                <a:gd name="T6" fmla="*/ 365 w 505"/>
                <a:gd name="T7" fmla="*/ 163 h 850"/>
                <a:gd name="T8" fmla="*/ 305 w 505"/>
                <a:gd name="T9" fmla="*/ 245 h 850"/>
                <a:gd name="T10" fmla="*/ 248 w 505"/>
                <a:gd name="T11" fmla="*/ 331 h 850"/>
                <a:gd name="T12" fmla="*/ 196 w 505"/>
                <a:gd name="T13" fmla="*/ 419 h 850"/>
                <a:gd name="T14" fmla="*/ 145 w 505"/>
                <a:gd name="T15" fmla="*/ 510 h 850"/>
                <a:gd name="T16" fmla="*/ 100 w 505"/>
                <a:gd name="T17" fmla="*/ 603 h 850"/>
                <a:gd name="T18" fmla="*/ 58 w 505"/>
                <a:gd name="T19" fmla="*/ 699 h 850"/>
                <a:gd name="T20" fmla="*/ 0 w 505"/>
                <a:gd name="T21" fmla="*/ 850 h 8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5"/>
                <a:gd name="T34" fmla="*/ 0 h 850"/>
                <a:gd name="T35" fmla="*/ 505 w 505"/>
                <a:gd name="T36" fmla="*/ 850 h 8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5" h="850">
                  <a:moveTo>
                    <a:pt x="505" y="0"/>
                  </a:moveTo>
                  <a:lnTo>
                    <a:pt x="497" y="8"/>
                  </a:lnTo>
                  <a:lnTo>
                    <a:pt x="429" y="83"/>
                  </a:lnTo>
                  <a:lnTo>
                    <a:pt x="365" y="163"/>
                  </a:lnTo>
                  <a:lnTo>
                    <a:pt x="305" y="245"/>
                  </a:lnTo>
                  <a:lnTo>
                    <a:pt x="248" y="331"/>
                  </a:lnTo>
                  <a:lnTo>
                    <a:pt x="196" y="419"/>
                  </a:lnTo>
                  <a:lnTo>
                    <a:pt x="145" y="510"/>
                  </a:lnTo>
                  <a:lnTo>
                    <a:pt x="100" y="603"/>
                  </a:lnTo>
                  <a:lnTo>
                    <a:pt x="58" y="699"/>
                  </a:lnTo>
                  <a:lnTo>
                    <a:pt x="0" y="85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43" name="Line 420"/>
            <p:cNvSpPr>
              <a:spLocks noChangeAspect="1" noChangeShapeType="1"/>
            </p:cNvSpPr>
            <p:nvPr/>
          </p:nvSpPr>
          <p:spPr bwMode="auto">
            <a:xfrm flipH="1">
              <a:off x="4123" y="142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44" name="Freeform 421"/>
            <p:cNvSpPr>
              <a:spLocks noChangeAspect="1"/>
            </p:cNvSpPr>
            <p:nvPr/>
          </p:nvSpPr>
          <p:spPr bwMode="auto">
            <a:xfrm>
              <a:off x="4102" y="1439"/>
              <a:ext cx="16" cy="141"/>
            </a:xfrm>
            <a:custGeom>
              <a:avLst/>
              <a:gdLst>
                <a:gd name="T0" fmla="*/ 111 w 111"/>
                <a:gd name="T1" fmla="*/ 0 h 987"/>
                <a:gd name="T2" fmla="*/ 108 w 111"/>
                <a:gd name="T3" fmla="*/ 13 h 987"/>
                <a:gd name="T4" fmla="*/ 60 w 111"/>
                <a:gd name="T5" fmla="*/ 222 h 987"/>
                <a:gd name="T6" fmla="*/ 27 w 111"/>
                <a:gd name="T7" fmla="*/ 436 h 987"/>
                <a:gd name="T8" fmla="*/ 7 w 111"/>
                <a:gd name="T9" fmla="*/ 654 h 987"/>
                <a:gd name="T10" fmla="*/ 0 w 111"/>
                <a:gd name="T11" fmla="*/ 871 h 987"/>
                <a:gd name="T12" fmla="*/ 3 w 111"/>
                <a:gd name="T13" fmla="*/ 987 h 9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1"/>
                <a:gd name="T22" fmla="*/ 0 h 987"/>
                <a:gd name="T23" fmla="*/ 111 w 111"/>
                <a:gd name="T24" fmla="*/ 987 h 9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1" h="987">
                  <a:moveTo>
                    <a:pt x="111" y="0"/>
                  </a:moveTo>
                  <a:lnTo>
                    <a:pt x="108" y="13"/>
                  </a:lnTo>
                  <a:lnTo>
                    <a:pt x="60" y="222"/>
                  </a:lnTo>
                  <a:lnTo>
                    <a:pt x="27" y="436"/>
                  </a:lnTo>
                  <a:lnTo>
                    <a:pt x="7" y="654"/>
                  </a:lnTo>
                  <a:lnTo>
                    <a:pt x="0" y="871"/>
                  </a:lnTo>
                  <a:lnTo>
                    <a:pt x="3" y="98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45" name="Line 422"/>
            <p:cNvSpPr>
              <a:spLocks noChangeAspect="1" noChangeShapeType="1"/>
            </p:cNvSpPr>
            <p:nvPr/>
          </p:nvSpPr>
          <p:spPr bwMode="auto">
            <a:xfrm>
              <a:off x="4103" y="159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46" name="Freeform 423"/>
            <p:cNvSpPr>
              <a:spLocks noChangeAspect="1"/>
            </p:cNvSpPr>
            <p:nvPr/>
          </p:nvSpPr>
          <p:spPr bwMode="auto">
            <a:xfrm>
              <a:off x="4105" y="1615"/>
              <a:ext cx="36" cy="137"/>
            </a:xfrm>
            <a:custGeom>
              <a:avLst/>
              <a:gdLst>
                <a:gd name="T0" fmla="*/ 0 w 251"/>
                <a:gd name="T1" fmla="*/ 0 h 960"/>
                <a:gd name="T2" fmla="*/ 7 w 251"/>
                <a:gd name="T3" fmla="*/ 71 h 960"/>
                <a:gd name="T4" fmla="*/ 40 w 251"/>
                <a:gd name="T5" fmla="*/ 285 h 960"/>
                <a:gd name="T6" fmla="*/ 88 w 251"/>
                <a:gd name="T7" fmla="*/ 495 h 960"/>
                <a:gd name="T8" fmla="*/ 148 w 251"/>
                <a:gd name="T9" fmla="*/ 699 h 960"/>
                <a:gd name="T10" fmla="*/ 223 w 251"/>
                <a:gd name="T11" fmla="*/ 895 h 960"/>
                <a:gd name="T12" fmla="*/ 251 w 251"/>
                <a:gd name="T13" fmla="*/ 960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1"/>
                <a:gd name="T22" fmla="*/ 0 h 960"/>
                <a:gd name="T23" fmla="*/ 251 w 251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1" h="960">
                  <a:moveTo>
                    <a:pt x="0" y="0"/>
                  </a:moveTo>
                  <a:lnTo>
                    <a:pt x="7" y="71"/>
                  </a:lnTo>
                  <a:lnTo>
                    <a:pt x="40" y="285"/>
                  </a:lnTo>
                  <a:lnTo>
                    <a:pt x="88" y="495"/>
                  </a:lnTo>
                  <a:lnTo>
                    <a:pt x="148" y="699"/>
                  </a:lnTo>
                  <a:lnTo>
                    <a:pt x="223" y="895"/>
                  </a:lnTo>
                  <a:lnTo>
                    <a:pt x="251" y="96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47" name="Line 424"/>
            <p:cNvSpPr>
              <a:spLocks noChangeAspect="1" noChangeShapeType="1"/>
            </p:cNvSpPr>
            <p:nvPr/>
          </p:nvSpPr>
          <p:spPr bwMode="auto">
            <a:xfrm>
              <a:off x="4148" y="1767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48" name="Freeform 425"/>
            <p:cNvSpPr>
              <a:spLocks noChangeAspect="1"/>
            </p:cNvSpPr>
            <p:nvPr/>
          </p:nvSpPr>
          <p:spPr bwMode="auto">
            <a:xfrm>
              <a:off x="4157" y="1784"/>
              <a:ext cx="97" cy="102"/>
            </a:xfrm>
            <a:custGeom>
              <a:avLst/>
              <a:gdLst>
                <a:gd name="T0" fmla="*/ 0 w 680"/>
                <a:gd name="T1" fmla="*/ 0 h 713"/>
                <a:gd name="T2" fmla="*/ 49 w 680"/>
                <a:gd name="T3" fmla="*/ 82 h 713"/>
                <a:gd name="T4" fmla="*/ 106 w 680"/>
                <a:gd name="T5" fmla="*/ 168 h 713"/>
                <a:gd name="T6" fmla="*/ 166 w 680"/>
                <a:gd name="T7" fmla="*/ 251 h 713"/>
                <a:gd name="T8" fmla="*/ 230 w 680"/>
                <a:gd name="T9" fmla="*/ 329 h 713"/>
                <a:gd name="T10" fmla="*/ 298 w 680"/>
                <a:gd name="T11" fmla="*/ 406 h 713"/>
                <a:gd name="T12" fmla="*/ 369 w 680"/>
                <a:gd name="T13" fmla="*/ 477 h 713"/>
                <a:gd name="T14" fmla="*/ 444 w 680"/>
                <a:gd name="T15" fmla="*/ 546 h 713"/>
                <a:gd name="T16" fmla="*/ 524 w 680"/>
                <a:gd name="T17" fmla="*/ 609 h 713"/>
                <a:gd name="T18" fmla="*/ 607 w 680"/>
                <a:gd name="T19" fmla="*/ 669 h 713"/>
                <a:gd name="T20" fmla="*/ 680 w 680"/>
                <a:gd name="T21" fmla="*/ 713 h 7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0"/>
                <a:gd name="T34" fmla="*/ 0 h 713"/>
                <a:gd name="T35" fmla="*/ 680 w 680"/>
                <a:gd name="T36" fmla="*/ 713 h 7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0" h="713">
                  <a:moveTo>
                    <a:pt x="0" y="0"/>
                  </a:moveTo>
                  <a:lnTo>
                    <a:pt x="49" y="82"/>
                  </a:lnTo>
                  <a:lnTo>
                    <a:pt x="106" y="168"/>
                  </a:lnTo>
                  <a:lnTo>
                    <a:pt x="166" y="251"/>
                  </a:lnTo>
                  <a:lnTo>
                    <a:pt x="230" y="329"/>
                  </a:lnTo>
                  <a:lnTo>
                    <a:pt x="298" y="406"/>
                  </a:lnTo>
                  <a:lnTo>
                    <a:pt x="369" y="477"/>
                  </a:lnTo>
                  <a:lnTo>
                    <a:pt x="444" y="546"/>
                  </a:lnTo>
                  <a:lnTo>
                    <a:pt x="524" y="609"/>
                  </a:lnTo>
                  <a:lnTo>
                    <a:pt x="607" y="669"/>
                  </a:lnTo>
                  <a:lnTo>
                    <a:pt x="680" y="7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49" name="Freeform 426"/>
            <p:cNvSpPr>
              <a:spLocks noChangeAspect="1"/>
            </p:cNvSpPr>
            <p:nvPr/>
          </p:nvSpPr>
          <p:spPr bwMode="auto">
            <a:xfrm>
              <a:off x="4268" y="1894"/>
              <a:ext cx="3" cy="1"/>
            </a:xfrm>
            <a:custGeom>
              <a:avLst/>
              <a:gdLst>
                <a:gd name="T0" fmla="*/ 0 w 18"/>
                <a:gd name="T1" fmla="*/ 0 h 9"/>
                <a:gd name="T2" fmla="*/ 5 w 18"/>
                <a:gd name="T3" fmla="*/ 3 h 9"/>
                <a:gd name="T4" fmla="*/ 18 w 18"/>
                <a:gd name="T5" fmla="*/ 9 h 9"/>
                <a:gd name="T6" fmla="*/ 0 60000 65536"/>
                <a:gd name="T7" fmla="*/ 0 60000 65536"/>
                <a:gd name="T8" fmla="*/ 0 60000 65536"/>
                <a:gd name="T9" fmla="*/ 0 w 18"/>
                <a:gd name="T10" fmla="*/ 0 h 9"/>
                <a:gd name="T11" fmla="*/ 18 w 18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9">
                  <a:moveTo>
                    <a:pt x="0" y="0"/>
                  </a:moveTo>
                  <a:lnTo>
                    <a:pt x="5" y="3"/>
                  </a:lnTo>
                  <a:lnTo>
                    <a:pt x="18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50" name="Freeform 427"/>
            <p:cNvSpPr>
              <a:spLocks noChangeAspect="1"/>
            </p:cNvSpPr>
            <p:nvPr/>
          </p:nvSpPr>
          <p:spPr bwMode="auto">
            <a:xfrm>
              <a:off x="4286" y="1901"/>
              <a:ext cx="139" cy="13"/>
            </a:xfrm>
            <a:custGeom>
              <a:avLst/>
              <a:gdLst>
                <a:gd name="T0" fmla="*/ 0 w 971"/>
                <a:gd name="T1" fmla="*/ 0 h 90"/>
                <a:gd name="T2" fmla="*/ 73 w 971"/>
                <a:gd name="T3" fmla="*/ 26 h 90"/>
                <a:gd name="T4" fmla="*/ 175 w 971"/>
                <a:gd name="T5" fmla="*/ 54 h 90"/>
                <a:gd name="T6" fmla="*/ 277 w 971"/>
                <a:gd name="T7" fmla="*/ 74 h 90"/>
                <a:gd name="T8" fmla="*/ 380 w 971"/>
                <a:gd name="T9" fmla="*/ 87 h 90"/>
                <a:gd name="T10" fmla="*/ 486 w 971"/>
                <a:gd name="T11" fmla="*/ 90 h 90"/>
                <a:gd name="T12" fmla="*/ 591 w 971"/>
                <a:gd name="T13" fmla="*/ 87 h 90"/>
                <a:gd name="T14" fmla="*/ 694 w 971"/>
                <a:gd name="T15" fmla="*/ 74 h 90"/>
                <a:gd name="T16" fmla="*/ 797 w 971"/>
                <a:gd name="T17" fmla="*/ 54 h 90"/>
                <a:gd name="T18" fmla="*/ 897 w 971"/>
                <a:gd name="T19" fmla="*/ 26 h 90"/>
                <a:gd name="T20" fmla="*/ 971 w 971"/>
                <a:gd name="T21" fmla="*/ 0 h 9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1"/>
                <a:gd name="T34" fmla="*/ 0 h 90"/>
                <a:gd name="T35" fmla="*/ 971 w 971"/>
                <a:gd name="T36" fmla="*/ 90 h 9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1" h="90">
                  <a:moveTo>
                    <a:pt x="0" y="0"/>
                  </a:moveTo>
                  <a:lnTo>
                    <a:pt x="73" y="26"/>
                  </a:lnTo>
                  <a:lnTo>
                    <a:pt x="175" y="54"/>
                  </a:lnTo>
                  <a:lnTo>
                    <a:pt x="277" y="74"/>
                  </a:lnTo>
                  <a:lnTo>
                    <a:pt x="380" y="87"/>
                  </a:lnTo>
                  <a:lnTo>
                    <a:pt x="486" y="90"/>
                  </a:lnTo>
                  <a:lnTo>
                    <a:pt x="591" y="87"/>
                  </a:lnTo>
                  <a:lnTo>
                    <a:pt x="694" y="74"/>
                  </a:lnTo>
                  <a:lnTo>
                    <a:pt x="797" y="54"/>
                  </a:lnTo>
                  <a:lnTo>
                    <a:pt x="897" y="26"/>
                  </a:lnTo>
                  <a:lnTo>
                    <a:pt x="97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51" name="Freeform 428"/>
            <p:cNvSpPr>
              <a:spLocks noChangeAspect="1"/>
            </p:cNvSpPr>
            <p:nvPr/>
          </p:nvSpPr>
          <p:spPr bwMode="auto">
            <a:xfrm>
              <a:off x="4440" y="1894"/>
              <a:ext cx="2" cy="1"/>
            </a:xfrm>
            <a:custGeom>
              <a:avLst/>
              <a:gdLst>
                <a:gd name="T0" fmla="*/ 0 w 18"/>
                <a:gd name="T1" fmla="*/ 9 h 9"/>
                <a:gd name="T2" fmla="*/ 12 w 18"/>
                <a:gd name="T3" fmla="*/ 3 h 9"/>
                <a:gd name="T4" fmla="*/ 18 w 18"/>
                <a:gd name="T5" fmla="*/ 0 h 9"/>
                <a:gd name="T6" fmla="*/ 0 60000 65536"/>
                <a:gd name="T7" fmla="*/ 0 60000 65536"/>
                <a:gd name="T8" fmla="*/ 0 60000 65536"/>
                <a:gd name="T9" fmla="*/ 0 w 18"/>
                <a:gd name="T10" fmla="*/ 0 h 9"/>
                <a:gd name="T11" fmla="*/ 18 w 18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9">
                  <a:moveTo>
                    <a:pt x="0" y="9"/>
                  </a:moveTo>
                  <a:lnTo>
                    <a:pt x="12" y="3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52" name="Freeform 429"/>
            <p:cNvSpPr>
              <a:spLocks noChangeAspect="1"/>
            </p:cNvSpPr>
            <p:nvPr/>
          </p:nvSpPr>
          <p:spPr bwMode="auto">
            <a:xfrm>
              <a:off x="4457" y="1784"/>
              <a:ext cx="97" cy="102"/>
            </a:xfrm>
            <a:custGeom>
              <a:avLst/>
              <a:gdLst>
                <a:gd name="T0" fmla="*/ 0 w 680"/>
                <a:gd name="T1" fmla="*/ 713 h 713"/>
                <a:gd name="T2" fmla="*/ 73 w 680"/>
                <a:gd name="T3" fmla="*/ 669 h 713"/>
                <a:gd name="T4" fmla="*/ 156 w 680"/>
                <a:gd name="T5" fmla="*/ 609 h 713"/>
                <a:gd name="T6" fmla="*/ 235 w 680"/>
                <a:gd name="T7" fmla="*/ 546 h 713"/>
                <a:gd name="T8" fmla="*/ 312 w 680"/>
                <a:gd name="T9" fmla="*/ 477 h 713"/>
                <a:gd name="T10" fmla="*/ 383 w 680"/>
                <a:gd name="T11" fmla="*/ 406 h 713"/>
                <a:gd name="T12" fmla="*/ 450 w 680"/>
                <a:gd name="T13" fmla="*/ 329 h 713"/>
                <a:gd name="T14" fmla="*/ 514 w 680"/>
                <a:gd name="T15" fmla="*/ 251 h 713"/>
                <a:gd name="T16" fmla="*/ 574 w 680"/>
                <a:gd name="T17" fmla="*/ 168 h 713"/>
                <a:gd name="T18" fmla="*/ 631 w 680"/>
                <a:gd name="T19" fmla="*/ 82 h 713"/>
                <a:gd name="T20" fmla="*/ 680 w 680"/>
                <a:gd name="T21" fmla="*/ 0 h 7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0"/>
                <a:gd name="T34" fmla="*/ 0 h 713"/>
                <a:gd name="T35" fmla="*/ 680 w 680"/>
                <a:gd name="T36" fmla="*/ 713 h 7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0" h="713">
                  <a:moveTo>
                    <a:pt x="0" y="713"/>
                  </a:moveTo>
                  <a:lnTo>
                    <a:pt x="73" y="669"/>
                  </a:lnTo>
                  <a:lnTo>
                    <a:pt x="156" y="609"/>
                  </a:lnTo>
                  <a:lnTo>
                    <a:pt x="235" y="546"/>
                  </a:lnTo>
                  <a:lnTo>
                    <a:pt x="312" y="477"/>
                  </a:lnTo>
                  <a:lnTo>
                    <a:pt x="383" y="406"/>
                  </a:lnTo>
                  <a:lnTo>
                    <a:pt x="450" y="329"/>
                  </a:lnTo>
                  <a:lnTo>
                    <a:pt x="514" y="251"/>
                  </a:lnTo>
                  <a:lnTo>
                    <a:pt x="574" y="168"/>
                  </a:lnTo>
                  <a:lnTo>
                    <a:pt x="631" y="82"/>
                  </a:lnTo>
                  <a:lnTo>
                    <a:pt x="68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53" name="Line 430"/>
            <p:cNvSpPr>
              <a:spLocks noChangeAspect="1" noChangeShapeType="1"/>
            </p:cNvSpPr>
            <p:nvPr/>
          </p:nvSpPr>
          <p:spPr bwMode="auto">
            <a:xfrm flipV="1">
              <a:off x="4562" y="1767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54" name="Freeform 431"/>
            <p:cNvSpPr>
              <a:spLocks noChangeAspect="1"/>
            </p:cNvSpPr>
            <p:nvPr/>
          </p:nvSpPr>
          <p:spPr bwMode="auto">
            <a:xfrm>
              <a:off x="4570" y="1615"/>
              <a:ext cx="36" cy="137"/>
            </a:xfrm>
            <a:custGeom>
              <a:avLst/>
              <a:gdLst>
                <a:gd name="T0" fmla="*/ 0 w 252"/>
                <a:gd name="T1" fmla="*/ 960 h 960"/>
                <a:gd name="T2" fmla="*/ 29 w 252"/>
                <a:gd name="T3" fmla="*/ 895 h 960"/>
                <a:gd name="T4" fmla="*/ 104 w 252"/>
                <a:gd name="T5" fmla="*/ 699 h 960"/>
                <a:gd name="T6" fmla="*/ 164 w 252"/>
                <a:gd name="T7" fmla="*/ 495 h 960"/>
                <a:gd name="T8" fmla="*/ 212 w 252"/>
                <a:gd name="T9" fmla="*/ 285 h 960"/>
                <a:gd name="T10" fmla="*/ 245 w 252"/>
                <a:gd name="T11" fmla="*/ 71 h 960"/>
                <a:gd name="T12" fmla="*/ 252 w 252"/>
                <a:gd name="T13" fmla="*/ 0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2"/>
                <a:gd name="T22" fmla="*/ 0 h 960"/>
                <a:gd name="T23" fmla="*/ 252 w 252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2" h="960">
                  <a:moveTo>
                    <a:pt x="0" y="960"/>
                  </a:moveTo>
                  <a:lnTo>
                    <a:pt x="29" y="895"/>
                  </a:lnTo>
                  <a:lnTo>
                    <a:pt x="104" y="699"/>
                  </a:lnTo>
                  <a:lnTo>
                    <a:pt x="164" y="495"/>
                  </a:lnTo>
                  <a:lnTo>
                    <a:pt x="212" y="285"/>
                  </a:lnTo>
                  <a:lnTo>
                    <a:pt x="245" y="71"/>
                  </a:lnTo>
                  <a:lnTo>
                    <a:pt x="25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955" name="Group 633"/>
            <p:cNvGrpSpPr>
              <a:grpSpLocks noChangeAspect="1"/>
            </p:cNvGrpSpPr>
            <p:nvPr/>
          </p:nvGrpSpPr>
          <p:grpSpPr bwMode="auto">
            <a:xfrm>
              <a:off x="4049" y="1159"/>
              <a:ext cx="560" cy="790"/>
              <a:chOff x="4214" y="1215"/>
              <a:chExt cx="560" cy="790"/>
            </a:xfrm>
          </p:grpSpPr>
          <p:sp>
            <p:nvSpPr>
              <p:cNvPr id="32827" name="Line 433"/>
              <p:cNvSpPr>
                <a:spLocks noChangeAspect="1" noChangeShapeType="1"/>
              </p:cNvSpPr>
              <p:nvPr/>
            </p:nvSpPr>
            <p:spPr bwMode="auto">
              <a:xfrm flipV="1">
                <a:off x="4772" y="1652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8" name="Freeform 434"/>
              <p:cNvSpPr>
                <a:spLocks noChangeAspect="1"/>
              </p:cNvSpPr>
              <p:nvPr/>
            </p:nvSpPr>
            <p:spPr bwMode="auto">
              <a:xfrm>
                <a:off x="4758" y="1495"/>
                <a:ext cx="16" cy="141"/>
              </a:xfrm>
              <a:custGeom>
                <a:avLst/>
                <a:gdLst>
                  <a:gd name="T0" fmla="*/ 108 w 111"/>
                  <a:gd name="T1" fmla="*/ 987 h 987"/>
                  <a:gd name="T2" fmla="*/ 111 w 111"/>
                  <a:gd name="T3" fmla="*/ 871 h 987"/>
                  <a:gd name="T4" fmla="*/ 104 w 111"/>
                  <a:gd name="T5" fmla="*/ 654 h 987"/>
                  <a:gd name="T6" fmla="*/ 84 w 111"/>
                  <a:gd name="T7" fmla="*/ 436 h 987"/>
                  <a:gd name="T8" fmla="*/ 51 w 111"/>
                  <a:gd name="T9" fmla="*/ 222 h 987"/>
                  <a:gd name="T10" fmla="*/ 3 w 111"/>
                  <a:gd name="T11" fmla="*/ 13 h 987"/>
                  <a:gd name="T12" fmla="*/ 0 w 111"/>
                  <a:gd name="T13" fmla="*/ 0 h 9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1"/>
                  <a:gd name="T22" fmla="*/ 0 h 987"/>
                  <a:gd name="T23" fmla="*/ 111 w 111"/>
                  <a:gd name="T24" fmla="*/ 987 h 9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1" h="987">
                    <a:moveTo>
                      <a:pt x="108" y="987"/>
                    </a:moveTo>
                    <a:lnTo>
                      <a:pt x="111" y="871"/>
                    </a:lnTo>
                    <a:lnTo>
                      <a:pt x="104" y="654"/>
                    </a:lnTo>
                    <a:lnTo>
                      <a:pt x="84" y="436"/>
                    </a:lnTo>
                    <a:lnTo>
                      <a:pt x="51" y="222"/>
                    </a:lnTo>
                    <a:lnTo>
                      <a:pt x="3" y="1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9" name="Line 43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52" y="147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0" name="Freeform 436"/>
              <p:cNvSpPr>
                <a:spLocks noChangeAspect="1"/>
              </p:cNvSpPr>
              <p:nvPr/>
            </p:nvSpPr>
            <p:spPr bwMode="auto">
              <a:xfrm>
                <a:off x="4675" y="1339"/>
                <a:ext cx="72" cy="122"/>
              </a:xfrm>
              <a:custGeom>
                <a:avLst/>
                <a:gdLst>
                  <a:gd name="T0" fmla="*/ 504 w 504"/>
                  <a:gd name="T1" fmla="*/ 850 h 850"/>
                  <a:gd name="T2" fmla="*/ 446 w 504"/>
                  <a:gd name="T3" fmla="*/ 699 h 850"/>
                  <a:gd name="T4" fmla="*/ 404 w 504"/>
                  <a:gd name="T5" fmla="*/ 603 h 850"/>
                  <a:gd name="T6" fmla="*/ 358 w 504"/>
                  <a:gd name="T7" fmla="*/ 510 h 850"/>
                  <a:gd name="T8" fmla="*/ 309 w 504"/>
                  <a:gd name="T9" fmla="*/ 419 h 850"/>
                  <a:gd name="T10" fmla="*/ 256 w 504"/>
                  <a:gd name="T11" fmla="*/ 331 h 850"/>
                  <a:gd name="T12" fmla="*/ 199 w 504"/>
                  <a:gd name="T13" fmla="*/ 245 h 850"/>
                  <a:gd name="T14" fmla="*/ 139 w 504"/>
                  <a:gd name="T15" fmla="*/ 163 h 850"/>
                  <a:gd name="T16" fmla="*/ 75 w 504"/>
                  <a:gd name="T17" fmla="*/ 83 h 850"/>
                  <a:gd name="T18" fmla="*/ 8 w 504"/>
                  <a:gd name="T19" fmla="*/ 8 h 850"/>
                  <a:gd name="T20" fmla="*/ 0 w 504"/>
                  <a:gd name="T21" fmla="*/ 0 h 8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4"/>
                  <a:gd name="T34" fmla="*/ 0 h 850"/>
                  <a:gd name="T35" fmla="*/ 504 w 504"/>
                  <a:gd name="T36" fmla="*/ 850 h 85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4" h="850">
                    <a:moveTo>
                      <a:pt x="504" y="850"/>
                    </a:moveTo>
                    <a:lnTo>
                      <a:pt x="446" y="699"/>
                    </a:lnTo>
                    <a:lnTo>
                      <a:pt x="404" y="603"/>
                    </a:lnTo>
                    <a:lnTo>
                      <a:pt x="358" y="510"/>
                    </a:lnTo>
                    <a:lnTo>
                      <a:pt x="309" y="419"/>
                    </a:lnTo>
                    <a:lnTo>
                      <a:pt x="256" y="331"/>
                    </a:lnTo>
                    <a:lnTo>
                      <a:pt x="199" y="245"/>
                    </a:lnTo>
                    <a:lnTo>
                      <a:pt x="139" y="163"/>
                    </a:lnTo>
                    <a:lnTo>
                      <a:pt x="75" y="83"/>
                    </a:lnTo>
                    <a:lnTo>
                      <a:pt x="8" y="8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1" name="Line 43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62" y="132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2" name="Freeform 438"/>
              <p:cNvSpPr>
                <a:spLocks noChangeAspect="1"/>
              </p:cNvSpPr>
              <p:nvPr/>
            </p:nvSpPr>
            <p:spPr bwMode="auto">
              <a:xfrm>
                <a:off x="4520" y="1268"/>
                <a:ext cx="129" cy="47"/>
              </a:xfrm>
              <a:custGeom>
                <a:avLst/>
                <a:gdLst>
                  <a:gd name="T0" fmla="*/ 900 w 900"/>
                  <a:gd name="T1" fmla="*/ 329 h 329"/>
                  <a:gd name="T2" fmla="*/ 865 w 900"/>
                  <a:gd name="T3" fmla="*/ 301 h 329"/>
                  <a:gd name="T4" fmla="*/ 782 w 900"/>
                  <a:gd name="T5" fmla="*/ 242 h 329"/>
                  <a:gd name="T6" fmla="*/ 694 w 900"/>
                  <a:gd name="T7" fmla="*/ 189 h 329"/>
                  <a:gd name="T8" fmla="*/ 603 w 900"/>
                  <a:gd name="T9" fmla="*/ 141 h 329"/>
                  <a:gd name="T10" fmla="*/ 509 w 900"/>
                  <a:gd name="T11" fmla="*/ 99 h 329"/>
                  <a:gd name="T12" fmla="*/ 411 w 900"/>
                  <a:gd name="T13" fmla="*/ 64 h 329"/>
                  <a:gd name="T14" fmla="*/ 311 w 900"/>
                  <a:gd name="T15" fmla="*/ 36 h 329"/>
                  <a:gd name="T16" fmla="*/ 208 w 900"/>
                  <a:gd name="T17" fmla="*/ 17 h 329"/>
                  <a:gd name="T18" fmla="*/ 105 w 900"/>
                  <a:gd name="T19" fmla="*/ 4 h 329"/>
                  <a:gd name="T20" fmla="*/ 0 w 900"/>
                  <a:gd name="T21" fmla="*/ 0 h 3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0"/>
                  <a:gd name="T34" fmla="*/ 0 h 329"/>
                  <a:gd name="T35" fmla="*/ 900 w 900"/>
                  <a:gd name="T36" fmla="*/ 329 h 3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0" h="329">
                    <a:moveTo>
                      <a:pt x="900" y="329"/>
                    </a:moveTo>
                    <a:lnTo>
                      <a:pt x="865" y="301"/>
                    </a:lnTo>
                    <a:lnTo>
                      <a:pt x="782" y="242"/>
                    </a:lnTo>
                    <a:lnTo>
                      <a:pt x="694" y="189"/>
                    </a:lnTo>
                    <a:lnTo>
                      <a:pt x="603" y="141"/>
                    </a:lnTo>
                    <a:lnTo>
                      <a:pt x="509" y="99"/>
                    </a:lnTo>
                    <a:lnTo>
                      <a:pt x="411" y="64"/>
                    </a:lnTo>
                    <a:lnTo>
                      <a:pt x="311" y="36"/>
                    </a:lnTo>
                    <a:lnTo>
                      <a:pt x="208" y="17"/>
                    </a:lnTo>
                    <a:lnTo>
                      <a:pt x="105" y="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3" name="Freeform 439"/>
              <p:cNvSpPr>
                <a:spLocks noChangeAspect="1"/>
              </p:cNvSpPr>
              <p:nvPr/>
            </p:nvSpPr>
            <p:spPr bwMode="auto">
              <a:xfrm>
                <a:off x="4502" y="1215"/>
                <a:ext cx="19" cy="18"/>
              </a:xfrm>
              <a:custGeom>
                <a:avLst/>
                <a:gdLst>
                  <a:gd name="T0" fmla="*/ 134 w 134"/>
                  <a:gd name="T1" fmla="*/ 121 h 126"/>
                  <a:gd name="T2" fmla="*/ 132 w 134"/>
                  <a:gd name="T3" fmla="*/ 61 h 126"/>
                  <a:gd name="T4" fmla="*/ 130 w 134"/>
                  <a:gd name="T5" fmla="*/ 0 h 126"/>
                  <a:gd name="T6" fmla="*/ 0 w 134"/>
                  <a:gd name="T7" fmla="*/ 5 h 126"/>
                  <a:gd name="T8" fmla="*/ 2 w 134"/>
                  <a:gd name="T9" fmla="*/ 65 h 126"/>
                  <a:gd name="T10" fmla="*/ 5 w 134"/>
                  <a:gd name="T11" fmla="*/ 126 h 126"/>
                  <a:gd name="T12" fmla="*/ 134 w 134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26"/>
                  <a:gd name="T23" fmla="*/ 134 w 134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26">
                    <a:moveTo>
                      <a:pt x="134" y="121"/>
                    </a:moveTo>
                    <a:lnTo>
                      <a:pt x="132" y="61"/>
                    </a:lnTo>
                    <a:lnTo>
                      <a:pt x="130" y="0"/>
                    </a:lnTo>
                    <a:lnTo>
                      <a:pt x="0" y="5"/>
                    </a:lnTo>
                    <a:lnTo>
                      <a:pt x="2" y="65"/>
                    </a:lnTo>
                    <a:lnTo>
                      <a:pt x="5" y="126"/>
                    </a:lnTo>
                    <a:lnTo>
                      <a:pt x="134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4" name="Freeform 440"/>
              <p:cNvSpPr>
                <a:spLocks noChangeAspect="1"/>
              </p:cNvSpPr>
              <p:nvPr/>
            </p:nvSpPr>
            <p:spPr bwMode="auto">
              <a:xfrm>
                <a:off x="4502" y="1215"/>
                <a:ext cx="19" cy="18"/>
              </a:xfrm>
              <a:custGeom>
                <a:avLst/>
                <a:gdLst>
                  <a:gd name="T0" fmla="*/ 134 w 134"/>
                  <a:gd name="T1" fmla="*/ 121 h 126"/>
                  <a:gd name="T2" fmla="*/ 132 w 134"/>
                  <a:gd name="T3" fmla="*/ 61 h 126"/>
                  <a:gd name="T4" fmla="*/ 130 w 134"/>
                  <a:gd name="T5" fmla="*/ 0 h 126"/>
                  <a:gd name="T6" fmla="*/ 0 w 134"/>
                  <a:gd name="T7" fmla="*/ 5 h 126"/>
                  <a:gd name="T8" fmla="*/ 2 w 134"/>
                  <a:gd name="T9" fmla="*/ 65 h 126"/>
                  <a:gd name="T10" fmla="*/ 5 w 134"/>
                  <a:gd name="T11" fmla="*/ 126 h 126"/>
                  <a:gd name="T12" fmla="*/ 134 w 134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26"/>
                  <a:gd name="T23" fmla="*/ 134 w 134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26">
                    <a:moveTo>
                      <a:pt x="134" y="121"/>
                    </a:moveTo>
                    <a:lnTo>
                      <a:pt x="132" y="61"/>
                    </a:lnTo>
                    <a:lnTo>
                      <a:pt x="130" y="0"/>
                    </a:lnTo>
                    <a:lnTo>
                      <a:pt x="0" y="5"/>
                    </a:lnTo>
                    <a:lnTo>
                      <a:pt x="2" y="65"/>
                    </a:lnTo>
                    <a:lnTo>
                      <a:pt x="5" y="126"/>
                    </a:lnTo>
                    <a:lnTo>
                      <a:pt x="134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5" name="Freeform 441"/>
              <p:cNvSpPr>
                <a:spLocks noChangeAspect="1"/>
              </p:cNvSpPr>
              <p:nvPr/>
            </p:nvSpPr>
            <p:spPr bwMode="auto">
              <a:xfrm>
                <a:off x="4501" y="1216"/>
                <a:ext cx="1" cy="8"/>
              </a:xfrm>
              <a:custGeom>
                <a:avLst/>
                <a:gdLst>
                  <a:gd name="T0" fmla="*/ 6 w 6"/>
                  <a:gd name="T1" fmla="*/ 60 h 60"/>
                  <a:gd name="T2" fmla="*/ 4 w 6"/>
                  <a:gd name="T3" fmla="*/ 0 h 60"/>
                  <a:gd name="T4" fmla="*/ 0 w 6"/>
                  <a:gd name="T5" fmla="*/ 0 h 60"/>
                  <a:gd name="T6" fmla="*/ 6 w 6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0"/>
                  <a:gd name="T14" fmla="*/ 6 w 6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0">
                    <a:moveTo>
                      <a:pt x="6" y="6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6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6" name="Line 442"/>
              <p:cNvSpPr>
                <a:spLocks noChangeAspect="1" noChangeShapeType="1"/>
              </p:cNvSpPr>
              <p:nvPr/>
            </p:nvSpPr>
            <p:spPr bwMode="auto">
              <a:xfrm flipH="1">
                <a:off x="4501" y="12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7" name="Freeform 443"/>
              <p:cNvSpPr>
                <a:spLocks noChangeAspect="1"/>
              </p:cNvSpPr>
              <p:nvPr/>
            </p:nvSpPr>
            <p:spPr bwMode="auto">
              <a:xfrm>
                <a:off x="4483" y="1216"/>
                <a:ext cx="20" cy="19"/>
              </a:xfrm>
              <a:custGeom>
                <a:avLst/>
                <a:gdLst>
                  <a:gd name="T0" fmla="*/ 141 w 141"/>
                  <a:gd name="T1" fmla="*/ 121 h 135"/>
                  <a:gd name="T2" fmla="*/ 134 w 141"/>
                  <a:gd name="T3" fmla="*/ 60 h 135"/>
                  <a:gd name="T4" fmla="*/ 128 w 141"/>
                  <a:gd name="T5" fmla="*/ 0 h 135"/>
                  <a:gd name="T6" fmla="*/ 0 w 141"/>
                  <a:gd name="T7" fmla="*/ 15 h 135"/>
                  <a:gd name="T8" fmla="*/ 7 w 141"/>
                  <a:gd name="T9" fmla="*/ 75 h 135"/>
                  <a:gd name="T10" fmla="*/ 14 w 141"/>
                  <a:gd name="T11" fmla="*/ 135 h 135"/>
                  <a:gd name="T12" fmla="*/ 141 w 141"/>
                  <a:gd name="T13" fmla="*/ 121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35"/>
                  <a:gd name="T23" fmla="*/ 141 w 141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35">
                    <a:moveTo>
                      <a:pt x="141" y="121"/>
                    </a:moveTo>
                    <a:lnTo>
                      <a:pt x="134" y="60"/>
                    </a:lnTo>
                    <a:lnTo>
                      <a:pt x="128" y="0"/>
                    </a:lnTo>
                    <a:lnTo>
                      <a:pt x="0" y="15"/>
                    </a:lnTo>
                    <a:lnTo>
                      <a:pt x="7" y="75"/>
                    </a:lnTo>
                    <a:lnTo>
                      <a:pt x="14" y="135"/>
                    </a:lnTo>
                    <a:lnTo>
                      <a:pt x="141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8" name="Freeform 444"/>
              <p:cNvSpPr>
                <a:spLocks noChangeAspect="1"/>
              </p:cNvSpPr>
              <p:nvPr/>
            </p:nvSpPr>
            <p:spPr bwMode="auto">
              <a:xfrm>
                <a:off x="4483" y="1216"/>
                <a:ext cx="20" cy="19"/>
              </a:xfrm>
              <a:custGeom>
                <a:avLst/>
                <a:gdLst>
                  <a:gd name="T0" fmla="*/ 141 w 141"/>
                  <a:gd name="T1" fmla="*/ 121 h 135"/>
                  <a:gd name="T2" fmla="*/ 134 w 141"/>
                  <a:gd name="T3" fmla="*/ 60 h 135"/>
                  <a:gd name="T4" fmla="*/ 128 w 141"/>
                  <a:gd name="T5" fmla="*/ 0 h 135"/>
                  <a:gd name="T6" fmla="*/ 0 w 141"/>
                  <a:gd name="T7" fmla="*/ 15 h 135"/>
                  <a:gd name="T8" fmla="*/ 7 w 141"/>
                  <a:gd name="T9" fmla="*/ 75 h 135"/>
                  <a:gd name="T10" fmla="*/ 14 w 141"/>
                  <a:gd name="T11" fmla="*/ 135 h 135"/>
                  <a:gd name="T12" fmla="*/ 141 w 141"/>
                  <a:gd name="T13" fmla="*/ 121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35"/>
                  <a:gd name="T23" fmla="*/ 141 w 141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35">
                    <a:moveTo>
                      <a:pt x="141" y="121"/>
                    </a:moveTo>
                    <a:lnTo>
                      <a:pt x="134" y="60"/>
                    </a:lnTo>
                    <a:lnTo>
                      <a:pt x="128" y="0"/>
                    </a:lnTo>
                    <a:lnTo>
                      <a:pt x="0" y="15"/>
                    </a:lnTo>
                    <a:lnTo>
                      <a:pt x="7" y="75"/>
                    </a:lnTo>
                    <a:lnTo>
                      <a:pt x="14" y="135"/>
                    </a:lnTo>
                    <a:lnTo>
                      <a:pt x="141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9" name="Freeform 445"/>
              <p:cNvSpPr>
                <a:spLocks noChangeAspect="1"/>
              </p:cNvSpPr>
              <p:nvPr/>
            </p:nvSpPr>
            <p:spPr bwMode="auto">
              <a:xfrm>
                <a:off x="4482" y="1218"/>
                <a:ext cx="2" cy="9"/>
              </a:xfrm>
              <a:custGeom>
                <a:avLst/>
                <a:gdLst>
                  <a:gd name="T0" fmla="*/ 11 w 11"/>
                  <a:gd name="T1" fmla="*/ 60 h 60"/>
                  <a:gd name="T2" fmla="*/ 4 w 11"/>
                  <a:gd name="T3" fmla="*/ 0 h 60"/>
                  <a:gd name="T4" fmla="*/ 0 w 11"/>
                  <a:gd name="T5" fmla="*/ 1 h 60"/>
                  <a:gd name="T6" fmla="*/ 11 w 11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0"/>
                  <a:gd name="T14" fmla="*/ 11 w 11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0">
                    <a:moveTo>
                      <a:pt x="11" y="60"/>
                    </a:moveTo>
                    <a:lnTo>
                      <a:pt x="4" y="0"/>
                    </a:lnTo>
                    <a:lnTo>
                      <a:pt x="0" y="1"/>
                    </a:lnTo>
                    <a:lnTo>
                      <a:pt x="1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40" name="Line 446"/>
              <p:cNvSpPr>
                <a:spLocks noChangeAspect="1" noChangeShapeType="1"/>
              </p:cNvSpPr>
              <p:nvPr/>
            </p:nvSpPr>
            <p:spPr bwMode="auto">
              <a:xfrm flipH="1">
                <a:off x="4482" y="12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41" name="Freeform 447"/>
              <p:cNvSpPr>
                <a:spLocks noChangeAspect="1"/>
              </p:cNvSpPr>
              <p:nvPr/>
            </p:nvSpPr>
            <p:spPr bwMode="auto">
              <a:xfrm>
                <a:off x="4464" y="1218"/>
                <a:ext cx="21" cy="21"/>
              </a:xfrm>
              <a:custGeom>
                <a:avLst/>
                <a:gdLst>
                  <a:gd name="T0" fmla="*/ 148 w 148"/>
                  <a:gd name="T1" fmla="*/ 118 h 143"/>
                  <a:gd name="T2" fmla="*/ 137 w 148"/>
                  <a:gd name="T3" fmla="*/ 59 h 143"/>
                  <a:gd name="T4" fmla="*/ 126 w 148"/>
                  <a:gd name="T5" fmla="*/ 0 h 143"/>
                  <a:gd name="T6" fmla="*/ 0 w 148"/>
                  <a:gd name="T7" fmla="*/ 25 h 143"/>
                  <a:gd name="T8" fmla="*/ 11 w 148"/>
                  <a:gd name="T9" fmla="*/ 84 h 143"/>
                  <a:gd name="T10" fmla="*/ 22 w 148"/>
                  <a:gd name="T11" fmla="*/ 143 h 143"/>
                  <a:gd name="T12" fmla="*/ 148 w 148"/>
                  <a:gd name="T13" fmla="*/ 118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48" y="118"/>
                    </a:moveTo>
                    <a:lnTo>
                      <a:pt x="137" y="59"/>
                    </a:lnTo>
                    <a:lnTo>
                      <a:pt x="126" y="0"/>
                    </a:lnTo>
                    <a:lnTo>
                      <a:pt x="0" y="25"/>
                    </a:lnTo>
                    <a:lnTo>
                      <a:pt x="11" y="84"/>
                    </a:lnTo>
                    <a:lnTo>
                      <a:pt x="22" y="143"/>
                    </a:lnTo>
                    <a:lnTo>
                      <a:pt x="148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42" name="Freeform 448"/>
              <p:cNvSpPr>
                <a:spLocks noChangeAspect="1"/>
              </p:cNvSpPr>
              <p:nvPr/>
            </p:nvSpPr>
            <p:spPr bwMode="auto">
              <a:xfrm>
                <a:off x="4464" y="1218"/>
                <a:ext cx="21" cy="21"/>
              </a:xfrm>
              <a:custGeom>
                <a:avLst/>
                <a:gdLst>
                  <a:gd name="T0" fmla="*/ 148 w 148"/>
                  <a:gd name="T1" fmla="*/ 118 h 143"/>
                  <a:gd name="T2" fmla="*/ 137 w 148"/>
                  <a:gd name="T3" fmla="*/ 59 h 143"/>
                  <a:gd name="T4" fmla="*/ 126 w 148"/>
                  <a:gd name="T5" fmla="*/ 0 h 143"/>
                  <a:gd name="T6" fmla="*/ 0 w 148"/>
                  <a:gd name="T7" fmla="*/ 25 h 143"/>
                  <a:gd name="T8" fmla="*/ 11 w 148"/>
                  <a:gd name="T9" fmla="*/ 84 h 143"/>
                  <a:gd name="T10" fmla="*/ 22 w 148"/>
                  <a:gd name="T11" fmla="*/ 143 h 143"/>
                  <a:gd name="T12" fmla="*/ 148 w 148"/>
                  <a:gd name="T13" fmla="*/ 118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48" y="118"/>
                    </a:moveTo>
                    <a:lnTo>
                      <a:pt x="137" y="59"/>
                    </a:lnTo>
                    <a:lnTo>
                      <a:pt x="126" y="0"/>
                    </a:lnTo>
                    <a:lnTo>
                      <a:pt x="0" y="25"/>
                    </a:lnTo>
                    <a:lnTo>
                      <a:pt x="11" y="84"/>
                    </a:lnTo>
                    <a:lnTo>
                      <a:pt x="22" y="143"/>
                    </a:lnTo>
                    <a:lnTo>
                      <a:pt x="148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43" name="Freeform 449"/>
              <p:cNvSpPr>
                <a:spLocks noChangeAspect="1"/>
              </p:cNvSpPr>
              <p:nvPr/>
            </p:nvSpPr>
            <p:spPr bwMode="auto">
              <a:xfrm>
                <a:off x="4463" y="1222"/>
                <a:ext cx="3" cy="8"/>
              </a:xfrm>
              <a:custGeom>
                <a:avLst/>
                <a:gdLst>
                  <a:gd name="T0" fmla="*/ 16 w 16"/>
                  <a:gd name="T1" fmla="*/ 59 h 59"/>
                  <a:gd name="T2" fmla="*/ 5 w 16"/>
                  <a:gd name="T3" fmla="*/ 0 h 59"/>
                  <a:gd name="T4" fmla="*/ 0 w 16"/>
                  <a:gd name="T5" fmla="*/ 0 h 59"/>
                  <a:gd name="T6" fmla="*/ 16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59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44" name="Line 450"/>
              <p:cNvSpPr>
                <a:spLocks noChangeAspect="1" noChangeShapeType="1"/>
              </p:cNvSpPr>
              <p:nvPr/>
            </p:nvSpPr>
            <p:spPr bwMode="auto">
              <a:xfrm flipH="1">
                <a:off x="4463" y="12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45" name="Freeform 451"/>
              <p:cNvSpPr>
                <a:spLocks noChangeAspect="1"/>
              </p:cNvSpPr>
              <p:nvPr/>
            </p:nvSpPr>
            <p:spPr bwMode="auto">
              <a:xfrm>
                <a:off x="4446" y="1222"/>
                <a:ext cx="22" cy="22"/>
              </a:xfrm>
              <a:custGeom>
                <a:avLst/>
                <a:gdLst>
                  <a:gd name="T0" fmla="*/ 155 w 155"/>
                  <a:gd name="T1" fmla="*/ 118 h 153"/>
                  <a:gd name="T2" fmla="*/ 139 w 155"/>
                  <a:gd name="T3" fmla="*/ 59 h 153"/>
                  <a:gd name="T4" fmla="*/ 123 w 155"/>
                  <a:gd name="T5" fmla="*/ 0 h 153"/>
                  <a:gd name="T6" fmla="*/ 0 w 155"/>
                  <a:gd name="T7" fmla="*/ 34 h 153"/>
                  <a:gd name="T8" fmla="*/ 16 w 155"/>
                  <a:gd name="T9" fmla="*/ 93 h 153"/>
                  <a:gd name="T10" fmla="*/ 32 w 155"/>
                  <a:gd name="T11" fmla="*/ 153 h 153"/>
                  <a:gd name="T12" fmla="*/ 155 w 155"/>
                  <a:gd name="T13" fmla="*/ 118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55" y="118"/>
                    </a:move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46" name="Freeform 452"/>
              <p:cNvSpPr>
                <a:spLocks noChangeAspect="1"/>
              </p:cNvSpPr>
              <p:nvPr/>
            </p:nvSpPr>
            <p:spPr bwMode="auto">
              <a:xfrm>
                <a:off x="4446" y="1222"/>
                <a:ext cx="22" cy="22"/>
              </a:xfrm>
              <a:custGeom>
                <a:avLst/>
                <a:gdLst>
                  <a:gd name="T0" fmla="*/ 155 w 155"/>
                  <a:gd name="T1" fmla="*/ 118 h 153"/>
                  <a:gd name="T2" fmla="*/ 139 w 155"/>
                  <a:gd name="T3" fmla="*/ 59 h 153"/>
                  <a:gd name="T4" fmla="*/ 123 w 155"/>
                  <a:gd name="T5" fmla="*/ 0 h 153"/>
                  <a:gd name="T6" fmla="*/ 0 w 155"/>
                  <a:gd name="T7" fmla="*/ 34 h 153"/>
                  <a:gd name="T8" fmla="*/ 16 w 155"/>
                  <a:gd name="T9" fmla="*/ 93 h 153"/>
                  <a:gd name="T10" fmla="*/ 32 w 155"/>
                  <a:gd name="T11" fmla="*/ 153 h 153"/>
                  <a:gd name="T12" fmla="*/ 155 w 155"/>
                  <a:gd name="T13" fmla="*/ 118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55" y="118"/>
                    </a:move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47" name="Freeform 453"/>
              <p:cNvSpPr>
                <a:spLocks noChangeAspect="1"/>
              </p:cNvSpPr>
              <p:nvPr/>
            </p:nvSpPr>
            <p:spPr bwMode="auto">
              <a:xfrm>
                <a:off x="4445" y="1227"/>
                <a:ext cx="3" cy="8"/>
              </a:xfrm>
              <a:custGeom>
                <a:avLst/>
                <a:gdLst>
                  <a:gd name="T0" fmla="*/ 20 w 20"/>
                  <a:gd name="T1" fmla="*/ 59 h 59"/>
                  <a:gd name="T2" fmla="*/ 4 w 20"/>
                  <a:gd name="T3" fmla="*/ 0 h 59"/>
                  <a:gd name="T4" fmla="*/ 0 w 20"/>
                  <a:gd name="T5" fmla="*/ 2 h 59"/>
                  <a:gd name="T6" fmla="*/ 20 w 20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59"/>
                  <a:gd name="T14" fmla="*/ 20 w 20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59">
                    <a:moveTo>
                      <a:pt x="20" y="59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2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48" name="Line 454"/>
              <p:cNvSpPr>
                <a:spLocks noChangeAspect="1" noChangeShapeType="1"/>
              </p:cNvSpPr>
              <p:nvPr/>
            </p:nvSpPr>
            <p:spPr bwMode="auto">
              <a:xfrm flipH="1">
                <a:off x="4445" y="12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49" name="Freeform 455"/>
              <p:cNvSpPr>
                <a:spLocks noChangeAspect="1"/>
              </p:cNvSpPr>
              <p:nvPr/>
            </p:nvSpPr>
            <p:spPr bwMode="auto">
              <a:xfrm>
                <a:off x="4428" y="1227"/>
                <a:ext cx="23" cy="22"/>
              </a:xfrm>
              <a:custGeom>
                <a:avLst/>
                <a:gdLst>
                  <a:gd name="T0" fmla="*/ 161 w 161"/>
                  <a:gd name="T1" fmla="*/ 114 h 156"/>
                  <a:gd name="T2" fmla="*/ 140 w 161"/>
                  <a:gd name="T3" fmla="*/ 57 h 156"/>
                  <a:gd name="T4" fmla="*/ 120 w 161"/>
                  <a:gd name="T5" fmla="*/ 0 h 156"/>
                  <a:gd name="T6" fmla="*/ 0 w 161"/>
                  <a:gd name="T7" fmla="*/ 43 h 156"/>
                  <a:gd name="T8" fmla="*/ 21 w 161"/>
                  <a:gd name="T9" fmla="*/ 99 h 156"/>
                  <a:gd name="T10" fmla="*/ 41 w 161"/>
                  <a:gd name="T11" fmla="*/ 156 h 156"/>
                  <a:gd name="T12" fmla="*/ 161 w 161"/>
                  <a:gd name="T13" fmla="*/ 114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6"/>
                  <a:gd name="T23" fmla="*/ 161 w 161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6">
                    <a:moveTo>
                      <a:pt x="161" y="114"/>
                    </a:moveTo>
                    <a:lnTo>
                      <a:pt x="140" y="57"/>
                    </a:lnTo>
                    <a:lnTo>
                      <a:pt x="120" y="0"/>
                    </a:lnTo>
                    <a:lnTo>
                      <a:pt x="0" y="43"/>
                    </a:lnTo>
                    <a:lnTo>
                      <a:pt x="21" y="99"/>
                    </a:lnTo>
                    <a:lnTo>
                      <a:pt x="41" y="156"/>
                    </a:lnTo>
                    <a:lnTo>
                      <a:pt x="161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0" name="Freeform 456"/>
              <p:cNvSpPr>
                <a:spLocks noChangeAspect="1"/>
              </p:cNvSpPr>
              <p:nvPr/>
            </p:nvSpPr>
            <p:spPr bwMode="auto">
              <a:xfrm>
                <a:off x="4428" y="1227"/>
                <a:ext cx="23" cy="22"/>
              </a:xfrm>
              <a:custGeom>
                <a:avLst/>
                <a:gdLst>
                  <a:gd name="T0" fmla="*/ 161 w 161"/>
                  <a:gd name="T1" fmla="*/ 114 h 156"/>
                  <a:gd name="T2" fmla="*/ 140 w 161"/>
                  <a:gd name="T3" fmla="*/ 57 h 156"/>
                  <a:gd name="T4" fmla="*/ 120 w 161"/>
                  <a:gd name="T5" fmla="*/ 0 h 156"/>
                  <a:gd name="T6" fmla="*/ 0 w 161"/>
                  <a:gd name="T7" fmla="*/ 43 h 156"/>
                  <a:gd name="T8" fmla="*/ 21 w 161"/>
                  <a:gd name="T9" fmla="*/ 99 h 156"/>
                  <a:gd name="T10" fmla="*/ 41 w 161"/>
                  <a:gd name="T11" fmla="*/ 156 h 156"/>
                  <a:gd name="T12" fmla="*/ 161 w 161"/>
                  <a:gd name="T13" fmla="*/ 114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6"/>
                  <a:gd name="T23" fmla="*/ 161 w 161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6">
                    <a:moveTo>
                      <a:pt x="161" y="114"/>
                    </a:moveTo>
                    <a:lnTo>
                      <a:pt x="140" y="57"/>
                    </a:lnTo>
                    <a:lnTo>
                      <a:pt x="120" y="0"/>
                    </a:lnTo>
                    <a:lnTo>
                      <a:pt x="0" y="43"/>
                    </a:lnTo>
                    <a:lnTo>
                      <a:pt x="21" y="99"/>
                    </a:lnTo>
                    <a:lnTo>
                      <a:pt x="41" y="156"/>
                    </a:lnTo>
                    <a:lnTo>
                      <a:pt x="161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1" name="Freeform 457"/>
              <p:cNvSpPr>
                <a:spLocks noChangeAspect="1"/>
              </p:cNvSpPr>
              <p:nvPr/>
            </p:nvSpPr>
            <p:spPr bwMode="auto">
              <a:xfrm>
                <a:off x="4428" y="1233"/>
                <a:ext cx="3" cy="8"/>
              </a:xfrm>
              <a:custGeom>
                <a:avLst/>
                <a:gdLst>
                  <a:gd name="T0" fmla="*/ 25 w 25"/>
                  <a:gd name="T1" fmla="*/ 56 h 56"/>
                  <a:gd name="T2" fmla="*/ 4 w 25"/>
                  <a:gd name="T3" fmla="*/ 0 h 56"/>
                  <a:gd name="T4" fmla="*/ 0 w 25"/>
                  <a:gd name="T5" fmla="*/ 1 h 56"/>
                  <a:gd name="T6" fmla="*/ 25 w 25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6"/>
                  <a:gd name="T14" fmla="*/ 25 w 25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6">
                    <a:moveTo>
                      <a:pt x="25" y="56"/>
                    </a:moveTo>
                    <a:lnTo>
                      <a:pt x="4" y="0"/>
                    </a:lnTo>
                    <a:lnTo>
                      <a:pt x="0" y="1"/>
                    </a:lnTo>
                    <a:lnTo>
                      <a:pt x="25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2" name="Line 458"/>
              <p:cNvSpPr>
                <a:spLocks noChangeAspect="1" noChangeShapeType="1"/>
              </p:cNvSpPr>
              <p:nvPr/>
            </p:nvSpPr>
            <p:spPr bwMode="auto">
              <a:xfrm flipH="1">
                <a:off x="4428" y="12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3" name="Freeform 459"/>
              <p:cNvSpPr>
                <a:spLocks noChangeAspect="1"/>
              </p:cNvSpPr>
              <p:nvPr/>
            </p:nvSpPr>
            <p:spPr bwMode="auto">
              <a:xfrm>
                <a:off x="4411" y="1233"/>
                <a:ext cx="24" cy="23"/>
              </a:xfrm>
              <a:custGeom>
                <a:avLst/>
                <a:gdLst>
                  <a:gd name="T0" fmla="*/ 164 w 164"/>
                  <a:gd name="T1" fmla="*/ 111 h 161"/>
                  <a:gd name="T2" fmla="*/ 139 w 164"/>
                  <a:gd name="T3" fmla="*/ 55 h 161"/>
                  <a:gd name="T4" fmla="*/ 114 w 164"/>
                  <a:gd name="T5" fmla="*/ 0 h 161"/>
                  <a:gd name="T6" fmla="*/ 0 w 164"/>
                  <a:gd name="T7" fmla="*/ 50 h 161"/>
                  <a:gd name="T8" fmla="*/ 25 w 164"/>
                  <a:gd name="T9" fmla="*/ 106 h 161"/>
                  <a:gd name="T10" fmla="*/ 50 w 164"/>
                  <a:gd name="T11" fmla="*/ 161 h 161"/>
                  <a:gd name="T12" fmla="*/ 164 w 164"/>
                  <a:gd name="T13" fmla="*/ 11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1"/>
                  <a:gd name="T23" fmla="*/ 164 w 164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1">
                    <a:moveTo>
                      <a:pt x="164" y="111"/>
                    </a:moveTo>
                    <a:lnTo>
                      <a:pt x="139" y="55"/>
                    </a:lnTo>
                    <a:lnTo>
                      <a:pt x="114" y="0"/>
                    </a:lnTo>
                    <a:lnTo>
                      <a:pt x="0" y="50"/>
                    </a:lnTo>
                    <a:lnTo>
                      <a:pt x="25" y="106"/>
                    </a:lnTo>
                    <a:lnTo>
                      <a:pt x="50" y="161"/>
                    </a:lnTo>
                    <a:lnTo>
                      <a:pt x="164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4" name="Freeform 460"/>
              <p:cNvSpPr>
                <a:spLocks noChangeAspect="1"/>
              </p:cNvSpPr>
              <p:nvPr/>
            </p:nvSpPr>
            <p:spPr bwMode="auto">
              <a:xfrm>
                <a:off x="4411" y="1233"/>
                <a:ext cx="24" cy="23"/>
              </a:xfrm>
              <a:custGeom>
                <a:avLst/>
                <a:gdLst>
                  <a:gd name="T0" fmla="*/ 164 w 164"/>
                  <a:gd name="T1" fmla="*/ 111 h 161"/>
                  <a:gd name="T2" fmla="*/ 139 w 164"/>
                  <a:gd name="T3" fmla="*/ 55 h 161"/>
                  <a:gd name="T4" fmla="*/ 114 w 164"/>
                  <a:gd name="T5" fmla="*/ 0 h 161"/>
                  <a:gd name="T6" fmla="*/ 0 w 164"/>
                  <a:gd name="T7" fmla="*/ 50 h 161"/>
                  <a:gd name="T8" fmla="*/ 25 w 164"/>
                  <a:gd name="T9" fmla="*/ 106 h 161"/>
                  <a:gd name="T10" fmla="*/ 50 w 164"/>
                  <a:gd name="T11" fmla="*/ 161 h 161"/>
                  <a:gd name="T12" fmla="*/ 164 w 164"/>
                  <a:gd name="T13" fmla="*/ 11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1"/>
                  <a:gd name="T23" fmla="*/ 164 w 164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1">
                    <a:moveTo>
                      <a:pt x="164" y="111"/>
                    </a:moveTo>
                    <a:lnTo>
                      <a:pt x="139" y="55"/>
                    </a:lnTo>
                    <a:lnTo>
                      <a:pt x="114" y="0"/>
                    </a:lnTo>
                    <a:lnTo>
                      <a:pt x="0" y="50"/>
                    </a:lnTo>
                    <a:lnTo>
                      <a:pt x="25" y="106"/>
                    </a:lnTo>
                    <a:lnTo>
                      <a:pt x="50" y="161"/>
                    </a:lnTo>
                    <a:lnTo>
                      <a:pt x="164" y="1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5" name="Freeform 461"/>
              <p:cNvSpPr>
                <a:spLocks noChangeAspect="1"/>
              </p:cNvSpPr>
              <p:nvPr/>
            </p:nvSpPr>
            <p:spPr bwMode="auto">
              <a:xfrm>
                <a:off x="4411" y="1240"/>
                <a:ext cx="4" cy="8"/>
              </a:xfrm>
              <a:custGeom>
                <a:avLst/>
                <a:gdLst>
                  <a:gd name="T0" fmla="*/ 28 w 28"/>
                  <a:gd name="T1" fmla="*/ 56 h 56"/>
                  <a:gd name="T2" fmla="*/ 3 w 28"/>
                  <a:gd name="T3" fmla="*/ 0 h 56"/>
                  <a:gd name="T4" fmla="*/ 0 w 28"/>
                  <a:gd name="T5" fmla="*/ 2 h 56"/>
                  <a:gd name="T6" fmla="*/ 28 w 28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6"/>
                  <a:gd name="T14" fmla="*/ 28 w 2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6">
                    <a:moveTo>
                      <a:pt x="28" y="56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28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6" name="Line 462"/>
              <p:cNvSpPr>
                <a:spLocks noChangeAspect="1" noChangeShapeType="1"/>
              </p:cNvSpPr>
              <p:nvPr/>
            </p:nvSpPr>
            <p:spPr bwMode="auto">
              <a:xfrm flipH="1">
                <a:off x="4411" y="12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7" name="Freeform 463"/>
              <p:cNvSpPr>
                <a:spLocks noChangeAspect="1"/>
              </p:cNvSpPr>
              <p:nvPr/>
            </p:nvSpPr>
            <p:spPr bwMode="auto">
              <a:xfrm>
                <a:off x="4395" y="1241"/>
                <a:ext cx="24" cy="23"/>
              </a:xfrm>
              <a:custGeom>
                <a:avLst/>
                <a:gdLst>
                  <a:gd name="T0" fmla="*/ 167 w 167"/>
                  <a:gd name="T1" fmla="*/ 107 h 165"/>
                  <a:gd name="T2" fmla="*/ 138 w 167"/>
                  <a:gd name="T3" fmla="*/ 54 h 165"/>
                  <a:gd name="T4" fmla="*/ 110 w 167"/>
                  <a:gd name="T5" fmla="*/ 0 h 165"/>
                  <a:gd name="T6" fmla="*/ 0 w 167"/>
                  <a:gd name="T7" fmla="*/ 58 h 165"/>
                  <a:gd name="T8" fmla="*/ 28 w 167"/>
                  <a:gd name="T9" fmla="*/ 112 h 165"/>
                  <a:gd name="T10" fmla="*/ 56 w 167"/>
                  <a:gd name="T11" fmla="*/ 165 h 165"/>
                  <a:gd name="T12" fmla="*/ 167 w 167"/>
                  <a:gd name="T13" fmla="*/ 107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5"/>
                  <a:gd name="T23" fmla="*/ 167 w 167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5">
                    <a:moveTo>
                      <a:pt x="167" y="107"/>
                    </a:moveTo>
                    <a:lnTo>
                      <a:pt x="138" y="54"/>
                    </a:lnTo>
                    <a:lnTo>
                      <a:pt x="110" y="0"/>
                    </a:lnTo>
                    <a:lnTo>
                      <a:pt x="0" y="58"/>
                    </a:lnTo>
                    <a:lnTo>
                      <a:pt x="28" y="112"/>
                    </a:lnTo>
                    <a:lnTo>
                      <a:pt x="56" y="165"/>
                    </a:lnTo>
                    <a:lnTo>
                      <a:pt x="167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8" name="Freeform 464"/>
              <p:cNvSpPr>
                <a:spLocks noChangeAspect="1"/>
              </p:cNvSpPr>
              <p:nvPr/>
            </p:nvSpPr>
            <p:spPr bwMode="auto">
              <a:xfrm>
                <a:off x="4395" y="1241"/>
                <a:ext cx="24" cy="23"/>
              </a:xfrm>
              <a:custGeom>
                <a:avLst/>
                <a:gdLst>
                  <a:gd name="T0" fmla="*/ 167 w 167"/>
                  <a:gd name="T1" fmla="*/ 107 h 165"/>
                  <a:gd name="T2" fmla="*/ 138 w 167"/>
                  <a:gd name="T3" fmla="*/ 54 h 165"/>
                  <a:gd name="T4" fmla="*/ 110 w 167"/>
                  <a:gd name="T5" fmla="*/ 0 h 165"/>
                  <a:gd name="T6" fmla="*/ 0 w 167"/>
                  <a:gd name="T7" fmla="*/ 58 h 165"/>
                  <a:gd name="T8" fmla="*/ 28 w 167"/>
                  <a:gd name="T9" fmla="*/ 112 h 165"/>
                  <a:gd name="T10" fmla="*/ 56 w 167"/>
                  <a:gd name="T11" fmla="*/ 165 h 165"/>
                  <a:gd name="T12" fmla="*/ 167 w 167"/>
                  <a:gd name="T13" fmla="*/ 107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5"/>
                  <a:gd name="T23" fmla="*/ 167 w 167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5">
                    <a:moveTo>
                      <a:pt x="167" y="107"/>
                    </a:moveTo>
                    <a:lnTo>
                      <a:pt x="138" y="54"/>
                    </a:lnTo>
                    <a:lnTo>
                      <a:pt x="110" y="0"/>
                    </a:lnTo>
                    <a:lnTo>
                      <a:pt x="0" y="58"/>
                    </a:lnTo>
                    <a:lnTo>
                      <a:pt x="28" y="112"/>
                    </a:lnTo>
                    <a:lnTo>
                      <a:pt x="56" y="165"/>
                    </a:lnTo>
                    <a:lnTo>
                      <a:pt x="167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59" name="Freeform 465"/>
              <p:cNvSpPr>
                <a:spLocks noChangeAspect="1"/>
              </p:cNvSpPr>
              <p:nvPr/>
            </p:nvSpPr>
            <p:spPr bwMode="auto">
              <a:xfrm>
                <a:off x="4395" y="1249"/>
                <a:ext cx="4" cy="8"/>
              </a:xfrm>
              <a:custGeom>
                <a:avLst/>
                <a:gdLst>
                  <a:gd name="T0" fmla="*/ 32 w 32"/>
                  <a:gd name="T1" fmla="*/ 54 h 54"/>
                  <a:gd name="T2" fmla="*/ 4 w 32"/>
                  <a:gd name="T3" fmla="*/ 0 h 54"/>
                  <a:gd name="T4" fmla="*/ 0 w 32"/>
                  <a:gd name="T5" fmla="*/ 1 h 54"/>
                  <a:gd name="T6" fmla="*/ 32 w 32"/>
                  <a:gd name="T7" fmla="*/ 54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32" y="54"/>
                    </a:moveTo>
                    <a:lnTo>
                      <a:pt x="4" y="0"/>
                    </a:lnTo>
                    <a:lnTo>
                      <a:pt x="0" y="1"/>
                    </a:lnTo>
                    <a:lnTo>
                      <a:pt x="32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60" name="Line 466"/>
              <p:cNvSpPr>
                <a:spLocks noChangeAspect="1" noChangeShapeType="1"/>
              </p:cNvSpPr>
              <p:nvPr/>
            </p:nvSpPr>
            <p:spPr bwMode="auto">
              <a:xfrm flipH="1">
                <a:off x="4395" y="12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61" name="Freeform 467"/>
              <p:cNvSpPr>
                <a:spLocks noChangeAspect="1"/>
              </p:cNvSpPr>
              <p:nvPr/>
            </p:nvSpPr>
            <p:spPr bwMode="auto">
              <a:xfrm>
                <a:off x="4380" y="1249"/>
                <a:ext cx="24" cy="24"/>
              </a:xfrm>
              <a:custGeom>
                <a:avLst/>
                <a:gdLst>
                  <a:gd name="T0" fmla="*/ 168 w 168"/>
                  <a:gd name="T1" fmla="*/ 105 h 169"/>
                  <a:gd name="T2" fmla="*/ 136 w 168"/>
                  <a:gd name="T3" fmla="*/ 53 h 169"/>
                  <a:gd name="T4" fmla="*/ 104 w 168"/>
                  <a:gd name="T5" fmla="*/ 0 h 169"/>
                  <a:gd name="T6" fmla="*/ 0 w 168"/>
                  <a:gd name="T7" fmla="*/ 64 h 169"/>
                  <a:gd name="T8" fmla="*/ 31 w 168"/>
                  <a:gd name="T9" fmla="*/ 116 h 169"/>
                  <a:gd name="T10" fmla="*/ 63 w 168"/>
                  <a:gd name="T11" fmla="*/ 169 h 169"/>
                  <a:gd name="T12" fmla="*/ 168 w 168"/>
                  <a:gd name="T13" fmla="*/ 105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9"/>
                  <a:gd name="T23" fmla="*/ 168 w 168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9">
                    <a:moveTo>
                      <a:pt x="168" y="105"/>
                    </a:moveTo>
                    <a:lnTo>
                      <a:pt x="136" y="53"/>
                    </a:lnTo>
                    <a:lnTo>
                      <a:pt x="104" y="0"/>
                    </a:lnTo>
                    <a:lnTo>
                      <a:pt x="0" y="64"/>
                    </a:lnTo>
                    <a:lnTo>
                      <a:pt x="31" y="116"/>
                    </a:lnTo>
                    <a:lnTo>
                      <a:pt x="63" y="169"/>
                    </a:lnTo>
                    <a:lnTo>
                      <a:pt x="168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62" name="Freeform 468"/>
              <p:cNvSpPr>
                <a:spLocks noChangeAspect="1"/>
              </p:cNvSpPr>
              <p:nvPr/>
            </p:nvSpPr>
            <p:spPr bwMode="auto">
              <a:xfrm>
                <a:off x="4380" y="1249"/>
                <a:ext cx="24" cy="24"/>
              </a:xfrm>
              <a:custGeom>
                <a:avLst/>
                <a:gdLst>
                  <a:gd name="T0" fmla="*/ 168 w 168"/>
                  <a:gd name="T1" fmla="*/ 105 h 169"/>
                  <a:gd name="T2" fmla="*/ 136 w 168"/>
                  <a:gd name="T3" fmla="*/ 53 h 169"/>
                  <a:gd name="T4" fmla="*/ 104 w 168"/>
                  <a:gd name="T5" fmla="*/ 0 h 169"/>
                  <a:gd name="T6" fmla="*/ 0 w 168"/>
                  <a:gd name="T7" fmla="*/ 64 h 169"/>
                  <a:gd name="T8" fmla="*/ 31 w 168"/>
                  <a:gd name="T9" fmla="*/ 116 h 169"/>
                  <a:gd name="T10" fmla="*/ 63 w 168"/>
                  <a:gd name="T11" fmla="*/ 169 h 169"/>
                  <a:gd name="T12" fmla="*/ 168 w 168"/>
                  <a:gd name="T13" fmla="*/ 105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9"/>
                  <a:gd name="T23" fmla="*/ 168 w 168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9">
                    <a:moveTo>
                      <a:pt x="168" y="105"/>
                    </a:moveTo>
                    <a:lnTo>
                      <a:pt x="136" y="53"/>
                    </a:lnTo>
                    <a:lnTo>
                      <a:pt x="104" y="0"/>
                    </a:lnTo>
                    <a:lnTo>
                      <a:pt x="0" y="64"/>
                    </a:lnTo>
                    <a:lnTo>
                      <a:pt x="31" y="116"/>
                    </a:lnTo>
                    <a:lnTo>
                      <a:pt x="63" y="169"/>
                    </a:lnTo>
                    <a:lnTo>
                      <a:pt x="168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63" name="Freeform 469"/>
              <p:cNvSpPr>
                <a:spLocks noChangeAspect="1"/>
              </p:cNvSpPr>
              <p:nvPr/>
            </p:nvSpPr>
            <p:spPr bwMode="auto">
              <a:xfrm>
                <a:off x="4379" y="1258"/>
                <a:ext cx="5" cy="8"/>
              </a:xfrm>
              <a:custGeom>
                <a:avLst/>
                <a:gdLst>
                  <a:gd name="T0" fmla="*/ 35 w 35"/>
                  <a:gd name="T1" fmla="*/ 52 h 52"/>
                  <a:gd name="T2" fmla="*/ 4 w 35"/>
                  <a:gd name="T3" fmla="*/ 0 h 52"/>
                  <a:gd name="T4" fmla="*/ 0 w 35"/>
                  <a:gd name="T5" fmla="*/ 2 h 52"/>
                  <a:gd name="T6" fmla="*/ 35 w 35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2"/>
                  <a:gd name="T14" fmla="*/ 35 w 35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2">
                    <a:moveTo>
                      <a:pt x="35" y="52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35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64" name="Line 470"/>
              <p:cNvSpPr>
                <a:spLocks noChangeAspect="1" noChangeShapeType="1"/>
              </p:cNvSpPr>
              <p:nvPr/>
            </p:nvSpPr>
            <p:spPr bwMode="auto">
              <a:xfrm flipH="1">
                <a:off x="4379" y="12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65" name="Freeform 471"/>
              <p:cNvSpPr>
                <a:spLocks noChangeAspect="1"/>
              </p:cNvSpPr>
              <p:nvPr/>
            </p:nvSpPr>
            <p:spPr bwMode="auto">
              <a:xfrm>
                <a:off x="4365" y="1258"/>
                <a:ext cx="24" cy="25"/>
              </a:xfrm>
              <a:custGeom>
                <a:avLst/>
                <a:gdLst>
                  <a:gd name="T0" fmla="*/ 170 w 170"/>
                  <a:gd name="T1" fmla="*/ 100 h 171"/>
                  <a:gd name="T2" fmla="*/ 134 w 170"/>
                  <a:gd name="T3" fmla="*/ 50 h 171"/>
                  <a:gd name="T4" fmla="*/ 99 w 170"/>
                  <a:gd name="T5" fmla="*/ 0 h 171"/>
                  <a:gd name="T6" fmla="*/ 0 w 170"/>
                  <a:gd name="T7" fmla="*/ 71 h 171"/>
                  <a:gd name="T8" fmla="*/ 35 w 170"/>
                  <a:gd name="T9" fmla="*/ 121 h 171"/>
                  <a:gd name="T10" fmla="*/ 71 w 170"/>
                  <a:gd name="T11" fmla="*/ 171 h 171"/>
                  <a:gd name="T12" fmla="*/ 170 w 170"/>
                  <a:gd name="T13" fmla="*/ 10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170" y="100"/>
                    </a:moveTo>
                    <a:lnTo>
                      <a:pt x="134" y="50"/>
                    </a:lnTo>
                    <a:lnTo>
                      <a:pt x="99" y="0"/>
                    </a:lnTo>
                    <a:lnTo>
                      <a:pt x="0" y="71"/>
                    </a:lnTo>
                    <a:lnTo>
                      <a:pt x="35" y="121"/>
                    </a:lnTo>
                    <a:lnTo>
                      <a:pt x="71" y="171"/>
                    </a:lnTo>
                    <a:lnTo>
                      <a:pt x="17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66" name="Freeform 472"/>
              <p:cNvSpPr>
                <a:spLocks noChangeAspect="1"/>
              </p:cNvSpPr>
              <p:nvPr/>
            </p:nvSpPr>
            <p:spPr bwMode="auto">
              <a:xfrm>
                <a:off x="4365" y="1258"/>
                <a:ext cx="24" cy="25"/>
              </a:xfrm>
              <a:custGeom>
                <a:avLst/>
                <a:gdLst>
                  <a:gd name="T0" fmla="*/ 170 w 170"/>
                  <a:gd name="T1" fmla="*/ 100 h 171"/>
                  <a:gd name="T2" fmla="*/ 134 w 170"/>
                  <a:gd name="T3" fmla="*/ 50 h 171"/>
                  <a:gd name="T4" fmla="*/ 99 w 170"/>
                  <a:gd name="T5" fmla="*/ 0 h 171"/>
                  <a:gd name="T6" fmla="*/ 0 w 170"/>
                  <a:gd name="T7" fmla="*/ 71 h 171"/>
                  <a:gd name="T8" fmla="*/ 35 w 170"/>
                  <a:gd name="T9" fmla="*/ 121 h 171"/>
                  <a:gd name="T10" fmla="*/ 71 w 170"/>
                  <a:gd name="T11" fmla="*/ 171 h 171"/>
                  <a:gd name="T12" fmla="*/ 170 w 170"/>
                  <a:gd name="T13" fmla="*/ 10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170" y="100"/>
                    </a:moveTo>
                    <a:lnTo>
                      <a:pt x="134" y="50"/>
                    </a:lnTo>
                    <a:lnTo>
                      <a:pt x="99" y="0"/>
                    </a:lnTo>
                    <a:lnTo>
                      <a:pt x="0" y="71"/>
                    </a:lnTo>
                    <a:lnTo>
                      <a:pt x="35" y="121"/>
                    </a:lnTo>
                    <a:lnTo>
                      <a:pt x="71" y="171"/>
                    </a:lnTo>
                    <a:lnTo>
                      <a:pt x="170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67" name="Freeform 473"/>
              <p:cNvSpPr>
                <a:spLocks noChangeAspect="1"/>
              </p:cNvSpPr>
              <p:nvPr/>
            </p:nvSpPr>
            <p:spPr bwMode="auto">
              <a:xfrm>
                <a:off x="4365" y="1269"/>
                <a:ext cx="5" cy="7"/>
              </a:xfrm>
              <a:custGeom>
                <a:avLst/>
                <a:gdLst>
                  <a:gd name="T0" fmla="*/ 37 w 37"/>
                  <a:gd name="T1" fmla="*/ 50 h 50"/>
                  <a:gd name="T2" fmla="*/ 2 w 37"/>
                  <a:gd name="T3" fmla="*/ 0 h 50"/>
                  <a:gd name="T4" fmla="*/ 0 w 37"/>
                  <a:gd name="T5" fmla="*/ 2 h 50"/>
                  <a:gd name="T6" fmla="*/ 37 w 37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5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37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68" name="Line 474"/>
              <p:cNvSpPr>
                <a:spLocks noChangeAspect="1" noChangeShapeType="1"/>
              </p:cNvSpPr>
              <p:nvPr/>
            </p:nvSpPr>
            <p:spPr bwMode="auto">
              <a:xfrm flipH="1">
                <a:off x="4365" y="126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69" name="Freeform 475"/>
              <p:cNvSpPr>
                <a:spLocks noChangeAspect="1"/>
              </p:cNvSpPr>
              <p:nvPr/>
            </p:nvSpPr>
            <p:spPr bwMode="auto">
              <a:xfrm>
                <a:off x="4351" y="1269"/>
                <a:ext cx="24" cy="24"/>
              </a:xfrm>
              <a:custGeom>
                <a:avLst/>
                <a:gdLst>
                  <a:gd name="T0" fmla="*/ 169 w 169"/>
                  <a:gd name="T1" fmla="*/ 96 h 171"/>
                  <a:gd name="T2" fmla="*/ 131 w 169"/>
                  <a:gd name="T3" fmla="*/ 48 h 171"/>
                  <a:gd name="T4" fmla="*/ 94 w 169"/>
                  <a:gd name="T5" fmla="*/ 0 h 171"/>
                  <a:gd name="T6" fmla="*/ 0 w 169"/>
                  <a:gd name="T7" fmla="*/ 75 h 171"/>
                  <a:gd name="T8" fmla="*/ 37 w 169"/>
                  <a:gd name="T9" fmla="*/ 123 h 171"/>
                  <a:gd name="T10" fmla="*/ 75 w 169"/>
                  <a:gd name="T11" fmla="*/ 171 h 171"/>
                  <a:gd name="T12" fmla="*/ 169 w 169"/>
                  <a:gd name="T13" fmla="*/ 96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169" y="96"/>
                    </a:moveTo>
                    <a:lnTo>
                      <a:pt x="131" y="48"/>
                    </a:lnTo>
                    <a:lnTo>
                      <a:pt x="94" y="0"/>
                    </a:lnTo>
                    <a:lnTo>
                      <a:pt x="0" y="75"/>
                    </a:lnTo>
                    <a:lnTo>
                      <a:pt x="37" y="123"/>
                    </a:lnTo>
                    <a:lnTo>
                      <a:pt x="75" y="171"/>
                    </a:lnTo>
                    <a:lnTo>
                      <a:pt x="169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70" name="Freeform 476"/>
              <p:cNvSpPr>
                <a:spLocks noChangeAspect="1"/>
              </p:cNvSpPr>
              <p:nvPr/>
            </p:nvSpPr>
            <p:spPr bwMode="auto">
              <a:xfrm>
                <a:off x="4351" y="1269"/>
                <a:ext cx="24" cy="24"/>
              </a:xfrm>
              <a:custGeom>
                <a:avLst/>
                <a:gdLst>
                  <a:gd name="T0" fmla="*/ 169 w 169"/>
                  <a:gd name="T1" fmla="*/ 96 h 171"/>
                  <a:gd name="T2" fmla="*/ 131 w 169"/>
                  <a:gd name="T3" fmla="*/ 48 h 171"/>
                  <a:gd name="T4" fmla="*/ 94 w 169"/>
                  <a:gd name="T5" fmla="*/ 0 h 171"/>
                  <a:gd name="T6" fmla="*/ 0 w 169"/>
                  <a:gd name="T7" fmla="*/ 75 h 171"/>
                  <a:gd name="T8" fmla="*/ 37 w 169"/>
                  <a:gd name="T9" fmla="*/ 123 h 171"/>
                  <a:gd name="T10" fmla="*/ 75 w 169"/>
                  <a:gd name="T11" fmla="*/ 171 h 171"/>
                  <a:gd name="T12" fmla="*/ 169 w 169"/>
                  <a:gd name="T13" fmla="*/ 96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169" y="96"/>
                    </a:moveTo>
                    <a:lnTo>
                      <a:pt x="131" y="48"/>
                    </a:lnTo>
                    <a:lnTo>
                      <a:pt x="94" y="0"/>
                    </a:lnTo>
                    <a:lnTo>
                      <a:pt x="0" y="75"/>
                    </a:lnTo>
                    <a:lnTo>
                      <a:pt x="37" y="123"/>
                    </a:lnTo>
                    <a:lnTo>
                      <a:pt x="75" y="171"/>
                    </a:lnTo>
                    <a:lnTo>
                      <a:pt x="169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71" name="Freeform 477"/>
              <p:cNvSpPr>
                <a:spLocks noChangeAspect="1"/>
              </p:cNvSpPr>
              <p:nvPr/>
            </p:nvSpPr>
            <p:spPr bwMode="auto">
              <a:xfrm>
                <a:off x="4351" y="1280"/>
                <a:ext cx="6" cy="6"/>
              </a:xfrm>
              <a:custGeom>
                <a:avLst/>
                <a:gdLst>
                  <a:gd name="T0" fmla="*/ 41 w 41"/>
                  <a:gd name="T1" fmla="*/ 48 h 48"/>
                  <a:gd name="T2" fmla="*/ 4 w 41"/>
                  <a:gd name="T3" fmla="*/ 0 h 48"/>
                  <a:gd name="T4" fmla="*/ 0 w 41"/>
                  <a:gd name="T5" fmla="*/ 3 h 48"/>
                  <a:gd name="T6" fmla="*/ 41 w 41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8"/>
                  <a:gd name="T14" fmla="*/ 41 w 41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8">
                    <a:moveTo>
                      <a:pt x="41" y="48"/>
                    </a:moveTo>
                    <a:lnTo>
                      <a:pt x="4" y="0"/>
                    </a:lnTo>
                    <a:lnTo>
                      <a:pt x="0" y="3"/>
                    </a:lnTo>
                    <a:lnTo>
                      <a:pt x="41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72" name="Line 478"/>
              <p:cNvSpPr>
                <a:spLocks noChangeAspect="1" noChangeShapeType="1"/>
              </p:cNvSpPr>
              <p:nvPr/>
            </p:nvSpPr>
            <p:spPr bwMode="auto">
              <a:xfrm flipH="1">
                <a:off x="4351" y="12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73" name="Freeform 479"/>
              <p:cNvSpPr>
                <a:spLocks noChangeAspect="1"/>
              </p:cNvSpPr>
              <p:nvPr/>
            </p:nvSpPr>
            <p:spPr bwMode="auto">
              <a:xfrm>
                <a:off x="4338" y="1280"/>
                <a:ext cx="24" cy="24"/>
              </a:xfrm>
              <a:custGeom>
                <a:avLst/>
                <a:gdLst>
                  <a:gd name="T0" fmla="*/ 170 w 170"/>
                  <a:gd name="T1" fmla="*/ 91 h 170"/>
                  <a:gd name="T2" fmla="*/ 129 w 170"/>
                  <a:gd name="T3" fmla="*/ 45 h 170"/>
                  <a:gd name="T4" fmla="*/ 88 w 170"/>
                  <a:gd name="T5" fmla="*/ 0 h 170"/>
                  <a:gd name="T6" fmla="*/ 0 w 170"/>
                  <a:gd name="T7" fmla="*/ 79 h 170"/>
                  <a:gd name="T8" fmla="*/ 40 w 170"/>
                  <a:gd name="T9" fmla="*/ 125 h 170"/>
                  <a:gd name="T10" fmla="*/ 81 w 170"/>
                  <a:gd name="T11" fmla="*/ 170 h 170"/>
                  <a:gd name="T12" fmla="*/ 170 w 170"/>
                  <a:gd name="T13" fmla="*/ 91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91"/>
                    </a:moveTo>
                    <a:lnTo>
                      <a:pt x="129" y="45"/>
                    </a:lnTo>
                    <a:lnTo>
                      <a:pt x="88" y="0"/>
                    </a:lnTo>
                    <a:lnTo>
                      <a:pt x="0" y="79"/>
                    </a:lnTo>
                    <a:lnTo>
                      <a:pt x="40" y="125"/>
                    </a:lnTo>
                    <a:lnTo>
                      <a:pt x="81" y="170"/>
                    </a:lnTo>
                    <a:lnTo>
                      <a:pt x="17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74" name="Freeform 480"/>
              <p:cNvSpPr>
                <a:spLocks noChangeAspect="1"/>
              </p:cNvSpPr>
              <p:nvPr/>
            </p:nvSpPr>
            <p:spPr bwMode="auto">
              <a:xfrm>
                <a:off x="4338" y="1280"/>
                <a:ext cx="24" cy="24"/>
              </a:xfrm>
              <a:custGeom>
                <a:avLst/>
                <a:gdLst>
                  <a:gd name="T0" fmla="*/ 170 w 170"/>
                  <a:gd name="T1" fmla="*/ 91 h 170"/>
                  <a:gd name="T2" fmla="*/ 129 w 170"/>
                  <a:gd name="T3" fmla="*/ 45 h 170"/>
                  <a:gd name="T4" fmla="*/ 88 w 170"/>
                  <a:gd name="T5" fmla="*/ 0 h 170"/>
                  <a:gd name="T6" fmla="*/ 0 w 170"/>
                  <a:gd name="T7" fmla="*/ 79 h 170"/>
                  <a:gd name="T8" fmla="*/ 40 w 170"/>
                  <a:gd name="T9" fmla="*/ 125 h 170"/>
                  <a:gd name="T10" fmla="*/ 81 w 170"/>
                  <a:gd name="T11" fmla="*/ 170 h 170"/>
                  <a:gd name="T12" fmla="*/ 170 w 170"/>
                  <a:gd name="T13" fmla="*/ 91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91"/>
                    </a:moveTo>
                    <a:lnTo>
                      <a:pt x="129" y="45"/>
                    </a:lnTo>
                    <a:lnTo>
                      <a:pt x="88" y="0"/>
                    </a:lnTo>
                    <a:lnTo>
                      <a:pt x="0" y="79"/>
                    </a:lnTo>
                    <a:lnTo>
                      <a:pt x="40" y="125"/>
                    </a:lnTo>
                    <a:lnTo>
                      <a:pt x="81" y="170"/>
                    </a:lnTo>
                    <a:lnTo>
                      <a:pt x="170" y="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75" name="Freeform 481"/>
              <p:cNvSpPr>
                <a:spLocks noChangeAspect="1"/>
              </p:cNvSpPr>
              <p:nvPr/>
            </p:nvSpPr>
            <p:spPr bwMode="auto">
              <a:xfrm>
                <a:off x="4338" y="1291"/>
                <a:ext cx="6" cy="7"/>
              </a:xfrm>
              <a:custGeom>
                <a:avLst/>
                <a:gdLst>
                  <a:gd name="T0" fmla="*/ 43 w 43"/>
                  <a:gd name="T1" fmla="*/ 46 h 46"/>
                  <a:gd name="T2" fmla="*/ 3 w 43"/>
                  <a:gd name="T3" fmla="*/ 0 h 46"/>
                  <a:gd name="T4" fmla="*/ 0 w 43"/>
                  <a:gd name="T5" fmla="*/ 3 h 46"/>
                  <a:gd name="T6" fmla="*/ 43 w 43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43" y="46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76" name="Line 482"/>
              <p:cNvSpPr>
                <a:spLocks noChangeAspect="1" noChangeShapeType="1"/>
              </p:cNvSpPr>
              <p:nvPr/>
            </p:nvSpPr>
            <p:spPr bwMode="auto">
              <a:xfrm flipH="1">
                <a:off x="4338" y="129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77" name="Freeform 483"/>
              <p:cNvSpPr>
                <a:spLocks noChangeAspect="1"/>
              </p:cNvSpPr>
              <p:nvPr/>
            </p:nvSpPr>
            <p:spPr bwMode="auto">
              <a:xfrm>
                <a:off x="4326" y="1292"/>
                <a:ext cx="24" cy="24"/>
              </a:xfrm>
              <a:custGeom>
                <a:avLst/>
                <a:gdLst>
                  <a:gd name="T0" fmla="*/ 170 w 170"/>
                  <a:gd name="T1" fmla="*/ 86 h 170"/>
                  <a:gd name="T2" fmla="*/ 126 w 170"/>
                  <a:gd name="T3" fmla="*/ 43 h 170"/>
                  <a:gd name="T4" fmla="*/ 83 w 170"/>
                  <a:gd name="T5" fmla="*/ 0 h 170"/>
                  <a:gd name="T6" fmla="*/ 0 w 170"/>
                  <a:gd name="T7" fmla="*/ 84 h 170"/>
                  <a:gd name="T8" fmla="*/ 44 w 170"/>
                  <a:gd name="T9" fmla="*/ 127 h 170"/>
                  <a:gd name="T10" fmla="*/ 87 w 170"/>
                  <a:gd name="T11" fmla="*/ 170 h 170"/>
                  <a:gd name="T12" fmla="*/ 170 w 170"/>
                  <a:gd name="T13" fmla="*/ 86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86"/>
                    </a:moveTo>
                    <a:lnTo>
                      <a:pt x="126" y="43"/>
                    </a:lnTo>
                    <a:lnTo>
                      <a:pt x="83" y="0"/>
                    </a:lnTo>
                    <a:lnTo>
                      <a:pt x="0" y="84"/>
                    </a:lnTo>
                    <a:lnTo>
                      <a:pt x="44" y="127"/>
                    </a:lnTo>
                    <a:lnTo>
                      <a:pt x="87" y="170"/>
                    </a:lnTo>
                    <a:lnTo>
                      <a:pt x="170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78" name="Freeform 484"/>
              <p:cNvSpPr>
                <a:spLocks noChangeAspect="1"/>
              </p:cNvSpPr>
              <p:nvPr/>
            </p:nvSpPr>
            <p:spPr bwMode="auto">
              <a:xfrm>
                <a:off x="4326" y="1292"/>
                <a:ext cx="24" cy="24"/>
              </a:xfrm>
              <a:custGeom>
                <a:avLst/>
                <a:gdLst>
                  <a:gd name="T0" fmla="*/ 170 w 170"/>
                  <a:gd name="T1" fmla="*/ 86 h 170"/>
                  <a:gd name="T2" fmla="*/ 126 w 170"/>
                  <a:gd name="T3" fmla="*/ 43 h 170"/>
                  <a:gd name="T4" fmla="*/ 83 w 170"/>
                  <a:gd name="T5" fmla="*/ 0 h 170"/>
                  <a:gd name="T6" fmla="*/ 0 w 170"/>
                  <a:gd name="T7" fmla="*/ 84 h 170"/>
                  <a:gd name="T8" fmla="*/ 44 w 170"/>
                  <a:gd name="T9" fmla="*/ 127 h 170"/>
                  <a:gd name="T10" fmla="*/ 87 w 170"/>
                  <a:gd name="T11" fmla="*/ 170 h 170"/>
                  <a:gd name="T12" fmla="*/ 170 w 170"/>
                  <a:gd name="T13" fmla="*/ 86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86"/>
                    </a:moveTo>
                    <a:lnTo>
                      <a:pt x="126" y="43"/>
                    </a:lnTo>
                    <a:lnTo>
                      <a:pt x="83" y="0"/>
                    </a:lnTo>
                    <a:lnTo>
                      <a:pt x="0" y="84"/>
                    </a:lnTo>
                    <a:lnTo>
                      <a:pt x="44" y="127"/>
                    </a:lnTo>
                    <a:lnTo>
                      <a:pt x="87" y="170"/>
                    </a:lnTo>
                    <a:lnTo>
                      <a:pt x="170" y="8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79" name="Freeform 485"/>
              <p:cNvSpPr>
                <a:spLocks noChangeAspect="1"/>
              </p:cNvSpPr>
              <p:nvPr/>
            </p:nvSpPr>
            <p:spPr bwMode="auto">
              <a:xfrm>
                <a:off x="4326" y="1304"/>
                <a:ext cx="6" cy="6"/>
              </a:xfrm>
              <a:custGeom>
                <a:avLst/>
                <a:gdLst>
                  <a:gd name="T0" fmla="*/ 46 w 46"/>
                  <a:gd name="T1" fmla="*/ 43 h 43"/>
                  <a:gd name="T2" fmla="*/ 2 w 46"/>
                  <a:gd name="T3" fmla="*/ 0 h 43"/>
                  <a:gd name="T4" fmla="*/ 0 w 46"/>
                  <a:gd name="T5" fmla="*/ 2 h 43"/>
                  <a:gd name="T6" fmla="*/ 46 w 46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43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46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80" name="Line 486"/>
              <p:cNvSpPr>
                <a:spLocks noChangeAspect="1" noChangeShapeType="1"/>
              </p:cNvSpPr>
              <p:nvPr/>
            </p:nvSpPr>
            <p:spPr bwMode="auto">
              <a:xfrm flipH="1">
                <a:off x="4326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81" name="Freeform 487"/>
              <p:cNvSpPr>
                <a:spLocks noChangeAspect="1"/>
              </p:cNvSpPr>
              <p:nvPr/>
            </p:nvSpPr>
            <p:spPr bwMode="auto">
              <a:xfrm>
                <a:off x="4314" y="1304"/>
                <a:ext cx="25" cy="24"/>
              </a:xfrm>
              <a:custGeom>
                <a:avLst/>
                <a:gdLst>
                  <a:gd name="T0" fmla="*/ 169 w 169"/>
                  <a:gd name="T1" fmla="*/ 82 h 170"/>
                  <a:gd name="T2" fmla="*/ 124 w 169"/>
                  <a:gd name="T3" fmla="*/ 41 h 170"/>
                  <a:gd name="T4" fmla="*/ 78 w 169"/>
                  <a:gd name="T5" fmla="*/ 0 h 170"/>
                  <a:gd name="T6" fmla="*/ 0 w 169"/>
                  <a:gd name="T7" fmla="*/ 88 h 170"/>
                  <a:gd name="T8" fmla="*/ 45 w 169"/>
                  <a:gd name="T9" fmla="*/ 129 h 170"/>
                  <a:gd name="T10" fmla="*/ 91 w 169"/>
                  <a:gd name="T11" fmla="*/ 170 h 170"/>
                  <a:gd name="T12" fmla="*/ 169 w 169"/>
                  <a:gd name="T13" fmla="*/ 82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169" y="82"/>
                    </a:moveTo>
                    <a:lnTo>
                      <a:pt x="124" y="41"/>
                    </a:lnTo>
                    <a:lnTo>
                      <a:pt x="78" y="0"/>
                    </a:lnTo>
                    <a:lnTo>
                      <a:pt x="0" y="88"/>
                    </a:lnTo>
                    <a:lnTo>
                      <a:pt x="45" y="129"/>
                    </a:lnTo>
                    <a:lnTo>
                      <a:pt x="91" y="170"/>
                    </a:lnTo>
                    <a:lnTo>
                      <a:pt x="169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82" name="Freeform 488"/>
              <p:cNvSpPr>
                <a:spLocks noChangeAspect="1"/>
              </p:cNvSpPr>
              <p:nvPr/>
            </p:nvSpPr>
            <p:spPr bwMode="auto">
              <a:xfrm>
                <a:off x="4314" y="1304"/>
                <a:ext cx="25" cy="24"/>
              </a:xfrm>
              <a:custGeom>
                <a:avLst/>
                <a:gdLst>
                  <a:gd name="T0" fmla="*/ 169 w 169"/>
                  <a:gd name="T1" fmla="*/ 82 h 170"/>
                  <a:gd name="T2" fmla="*/ 124 w 169"/>
                  <a:gd name="T3" fmla="*/ 41 h 170"/>
                  <a:gd name="T4" fmla="*/ 78 w 169"/>
                  <a:gd name="T5" fmla="*/ 0 h 170"/>
                  <a:gd name="T6" fmla="*/ 0 w 169"/>
                  <a:gd name="T7" fmla="*/ 88 h 170"/>
                  <a:gd name="T8" fmla="*/ 45 w 169"/>
                  <a:gd name="T9" fmla="*/ 129 h 170"/>
                  <a:gd name="T10" fmla="*/ 91 w 169"/>
                  <a:gd name="T11" fmla="*/ 170 h 170"/>
                  <a:gd name="T12" fmla="*/ 169 w 169"/>
                  <a:gd name="T13" fmla="*/ 82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169" y="82"/>
                    </a:moveTo>
                    <a:lnTo>
                      <a:pt x="124" y="41"/>
                    </a:lnTo>
                    <a:lnTo>
                      <a:pt x="78" y="0"/>
                    </a:lnTo>
                    <a:lnTo>
                      <a:pt x="0" y="88"/>
                    </a:lnTo>
                    <a:lnTo>
                      <a:pt x="45" y="129"/>
                    </a:lnTo>
                    <a:lnTo>
                      <a:pt x="91" y="170"/>
                    </a:lnTo>
                    <a:lnTo>
                      <a:pt x="169" y="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83" name="Freeform 489"/>
              <p:cNvSpPr>
                <a:spLocks noChangeAspect="1"/>
              </p:cNvSpPr>
              <p:nvPr/>
            </p:nvSpPr>
            <p:spPr bwMode="auto">
              <a:xfrm>
                <a:off x="4314" y="1317"/>
                <a:ext cx="7" cy="5"/>
              </a:xfrm>
              <a:custGeom>
                <a:avLst/>
                <a:gdLst>
                  <a:gd name="T0" fmla="*/ 48 w 48"/>
                  <a:gd name="T1" fmla="*/ 41 h 41"/>
                  <a:gd name="T2" fmla="*/ 3 w 48"/>
                  <a:gd name="T3" fmla="*/ 0 h 41"/>
                  <a:gd name="T4" fmla="*/ 0 w 48"/>
                  <a:gd name="T5" fmla="*/ 2 h 41"/>
                  <a:gd name="T6" fmla="*/ 48 w 48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41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48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84" name="Line 490"/>
              <p:cNvSpPr>
                <a:spLocks noChangeAspect="1" noChangeShapeType="1"/>
              </p:cNvSpPr>
              <p:nvPr/>
            </p:nvSpPr>
            <p:spPr bwMode="auto">
              <a:xfrm flipH="1">
                <a:off x="4314" y="13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85" name="Freeform 491"/>
              <p:cNvSpPr>
                <a:spLocks noChangeAspect="1"/>
              </p:cNvSpPr>
              <p:nvPr/>
            </p:nvSpPr>
            <p:spPr bwMode="auto">
              <a:xfrm>
                <a:off x="4303" y="1317"/>
                <a:ext cx="25" cy="24"/>
              </a:xfrm>
              <a:custGeom>
                <a:avLst/>
                <a:gdLst>
                  <a:gd name="T0" fmla="*/ 170 w 170"/>
                  <a:gd name="T1" fmla="*/ 77 h 168"/>
                  <a:gd name="T2" fmla="*/ 122 w 170"/>
                  <a:gd name="T3" fmla="*/ 39 h 168"/>
                  <a:gd name="T4" fmla="*/ 74 w 170"/>
                  <a:gd name="T5" fmla="*/ 0 h 168"/>
                  <a:gd name="T6" fmla="*/ 0 w 170"/>
                  <a:gd name="T7" fmla="*/ 91 h 168"/>
                  <a:gd name="T8" fmla="*/ 48 w 170"/>
                  <a:gd name="T9" fmla="*/ 130 h 168"/>
                  <a:gd name="T10" fmla="*/ 96 w 170"/>
                  <a:gd name="T11" fmla="*/ 168 h 168"/>
                  <a:gd name="T12" fmla="*/ 170 w 170"/>
                  <a:gd name="T13" fmla="*/ 77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8"/>
                  <a:gd name="T23" fmla="*/ 170 w 17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8">
                    <a:moveTo>
                      <a:pt x="170" y="77"/>
                    </a:moveTo>
                    <a:lnTo>
                      <a:pt x="122" y="39"/>
                    </a:lnTo>
                    <a:lnTo>
                      <a:pt x="74" y="0"/>
                    </a:lnTo>
                    <a:lnTo>
                      <a:pt x="0" y="91"/>
                    </a:lnTo>
                    <a:lnTo>
                      <a:pt x="48" y="130"/>
                    </a:lnTo>
                    <a:lnTo>
                      <a:pt x="96" y="168"/>
                    </a:lnTo>
                    <a:lnTo>
                      <a:pt x="170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86" name="Freeform 492"/>
              <p:cNvSpPr>
                <a:spLocks noChangeAspect="1"/>
              </p:cNvSpPr>
              <p:nvPr/>
            </p:nvSpPr>
            <p:spPr bwMode="auto">
              <a:xfrm>
                <a:off x="4303" y="1317"/>
                <a:ext cx="25" cy="24"/>
              </a:xfrm>
              <a:custGeom>
                <a:avLst/>
                <a:gdLst>
                  <a:gd name="T0" fmla="*/ 170 w 170"/>
                  <a:gd name="T1" fmla="*/ 77 h 168"/>
                  <a:gd name="T2" fmla="*/ 122 w 170"/>
                  <a:gd name="T3" fmla="*/ 39 h 168"/>
                  <a:gd name="T4" fmla="*/ 74 w 170"/>
                  <a:gd name="T5" fmla="*/ 0 h 168"/>
                  <a:gd name="T6" fmla="*/ 0 w 170"/>
                  <a:gd name="T7" fmla="*/ 91 h 168"/>
                  <a:gd name="T8" fmla="*/ 48 w 170"/>
                  <a:gd name="T9" fmla="*/ 130 h 168"/>
                  <a:gd name="T10" fmla="*/ 96 w 170"/>
                  <a:gd name="T11" fmla="*/ 168 h 168"/>
                  <a:gd name="T12" fmla="*/ 170 w 170"/>
                  <a:gd name="T13" fmla="*/ 77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8"/>
                  <a:gd name="T23" fmla="*/ 170 w 17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8">
                    <a:moveTo>
                      <a:pt x="170" y="77"/>
                    </a:moveTo>
                    <a:lnTo>
                      <a:pt x="122" y="39"/>
                    </a:lnTo>
                    <a:lnTo>
                      <a:pt x="74" y="0"/>
                    </a:lnTo>
                    <a:lnTo>
                      <a:pt x="0" y="91"/>
                    </a:lnTo>
                    <a:lnTo>
                      <a:pt x="48" y="130"/>
                    </a:lnTo>
                    <a:lnTo>
                      <a:pt x="96" y="168"/>
                    </a:lnTo>
                    <a:lnTo>
                      <a:pt x="170" y="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87" name="Freeform 493"/>
              <p:cNvSpPr>
                <a:spLocks noChangeAspect="1"/>
              </p:cNvSpPr>
              <p:nvPr/>
            </p:nvSpPr>
            <p:spPr bwMode="auto">
              <a:xfrm>
                <a:off x="4303" y="1330"/>
                <a:ext cx="7" cy="5"/>
              </a:xfrm>
              <a:custGeom>
                <a:avLst/>
                <a:gdLst>
                  <a:gd name="T0" fmla="*/ 49 w 49"/>
                  <a:gd name="T1" fmla="*/ 39 h 39"/>
                  <a:gd name="T2" fmla="*/ 1 w 49"/>
                  <a:gd name="T3" fmla="*/ 0 h 39"/>
                  <a:gd name="T4" fmla="*/ 0 w 49"/>
                  <a:gd name="T5" fmla="*/ 2 h 39"/>
                  <a:gd name="T6" fmla="*/ 49 w 49"/>
                  <a:gd name="T7" fmla="*/ 39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9"/>
                  <a:gd name="T14" fmla="*/ 49 w 49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9">
                    <a:moveTo>
                      <a:pt x="49" y="39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4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88" name="Line 494"/>
              <p:cNvSpPr>
                <a:spLocks noChangeAspect="1" noChangeShapeType="1"/>
              </p:cNvSpPr>
              <p:nvPr/>
            </p:nvSpPr>
            <p:spPr bwMode="auto">
              <a:xfrm flipH="1">
                <a:off x="4303" y="1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89" name="Freeform 495"/>
              <p:cNvSpPr>
                <a:spLocks noChangeAspect="1"/>
              </p:cNvSpPr>
              <p:nvPr/>
            </p:nvSpPr>
            <p:spPr bwMode="auto">
              <a:xfrm>
                <a:off x="4293" y="1330"/>
                <a:ext cx="24" cy="24"/>
              </a:xfrm>
              <a:custGeom>
                <a:avLst/>
                <a:gdLst>
                  <a:gd name="T0" fmla="*/ 167 w 167"/>
                  <a:gd name="T1" fmla="*/ 73 h 168"/>
                  <a:gd name="T2" fmla="*/ 118 w 167"/>
                  <a:gd name="T3" fmla="*/ 37 h 168"/>
                  <a:gd name="T4" fmla="*/ 69 w 167"/>
                  <a:gd name="T5" fmla="*/ 0 h 168"/>
                  <a:gd name="T6" fmla="*/ 0 w 167"/>
                  <a:gd name="T7" fmla="*/ 95 h 168"/>
                  <a:gd name="T8" fmla="*/ 49 w 167"/>
                  <a:gd name="T9" fmla="*/ 131 h 168"/>
                  <a:gd name="T10" fmla="*/ 98 w 167"/>
                  <a:gd name="T11" fmla="*/ 168 h 168"/>
                  <a:gd name="T12" fmla="*/ 167 w 167"/>
                  <a:gd name="T13" fmla="*/ 7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167" y="73"/>
                    </a:moveTo>
                    <a:lnTo>
                      <a:pt x="118" y="37"/>
                    </a:lnTo>
                    <a:lnTo>
                      <a:pt x="69" y="0"/>
                    </a:lnTo>
                    <a:lnTo>
                      <a:pt x="0" y="95"/>
                    </a:lnTo>
                    <a:lnTo>
                      <a:pt x="49" y="131"/>
                    </a:lnTo>
                    <a:lnTo>
                      <a:pt x="98" y="168"/>
                    </a:lnTo>
                    <a:lnTo>
                      <a:pt x="167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90" name="Freeform 496"/>
              <p:cNvSpPr>
                <a:spLocks noChangeAspect="1"/>
              </p:cNvSpPr>
              <p:nvPr/>
            </p:nvSpPr>
            <p:spPr bwMode="auto">
              <a:xfrm>
                <a:off x="4293" y="1330"/>
                <a:ext cx="24" cy="24"/>
              </a:xfrm>
              <a:custGeom>
                <a:avLst/>
                <a:gdLst>
                  <a:gd name="T0" fmla="*/ 167 w 167"/>
                  <a:gd name="T1" fmla="*/ 73 h 168"/>
                  <a:gd name="T2" fmla="*/ 118 w 167"/>
                  <a:gd name="T3" fmla="*/ 37 h 168"/>
                  <a:gd name="T4" fmla="*/ 69 w 167"/>
                  <a:gd name="T5" fmla="*/ 0 h 168"/>
                  <a:gd name="T6" fmla="*/ 0 w 167"/>
                  <a:gd name="T7" fmla="*/ 95 h 168"/>
                  <a:gd name="T8" fmla="*/ 49 w 167"/>
                  <a:gd name="T9" fmla="*/ 131 h 168"/>
                  <a:gd name="T10" fmla="*/ 98 w 167"/>
                  <a:gd name="T11" fmla="*/ 168 h 168"/>
                  <a:gd name="T12" fmla="*/ 167 w 167"/>
                  <a:gd name="T13" fmla="*/ 7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167" y="73"/>
                    </a:moveTo>
                    <a:lnTo>
                      <a:pt x="118" y="37"/>
                    </a:lnTo>
                    <a:lnTo>
                      <a:pt x="69" y="0"/>
                    </a:lnTo>
                    <a:lnTo>
                      <a:pt x="0" y="95"/>
                    </a:lnTo>
                    <a:lnTo>
                      <a:pt x="49" y="131"/>
                    </a:lnTo>
                    <a:lnTo>
                      <a:pt x="98" y="168"/>
                    </a:lnTo>
                    <a:lnTo>
                      <a:pt x="167" y="7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91" name="Freeform 497"/>
              <p:cNvSpPr>
                <a:spLocks noChangeAspect="1"/>
              </p:cNvSpPr>
              <p:nvPr/>
            </p:nvSpPr>
            <p:spPr bwMode="auto">
              <a:xfrm>
                <a:off x="4293" y="1344"/>
                <a:ext cx="7" cy="5"/>
              </a:xfrm>
              <a:custGeom>
                <a:avLst/>
                <a:gdLst>
                  <a:gd name="T0" fmla="*/ 51 w 51"/>
                  <a:gd name="T1" fmla="*/ 36 h 36"/>
                  <a:gd name="T2" fmla="*/ 2 w 51"/>
                  <a:gd name="T3" fmla="*/ 0 h 36"/>
                  <a:gd name="T4" fmla="*/ 0 w 51"/>
                  <a:gd name="T5" fmla="*/ 3 h 36"/>
                  <a:gd name="T6" fmla="*/ 51 w 51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6"/>
                  <a:gd name="T14" fmla="*/ 51 w 51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6">
                    <a:moveTo>
                      <a:pt x="51" y="36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1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92" name="Line 498"/>
              <p:cNvSpPr>
                <a:spLocks noChangeAspect="1" noChangeShapeType="1"/>
              </p:cNvSpPr>
              <p:nvPr/>
            </p:nvSpPr>
            <p:spPr bwMode="auto">
              <a:xfrm flipH="1">
                <a:off x="4293" y="13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93" name="Freeform 499"/>
              <p:cNvSpPr>
                <a:spLocks noChangeAspect="1"/>
              </p:cNvSpPr>
              <p:nvPr/>
            </p:nvSpPr>
            <p:spPr bwMode="auto">
              <a:xfrm>
                <a:off x="4284" y="1344"/>
                <a:ext cx="24" cy="24"/>
              </a:xfrm>
              <a:custGeom>
                <a:avLst/>
                <a:gdLst>
                  <a:gd name="T0" fmla="*/ 166 w 166"/>
                  <a:gd name="T1" fmla="*/ 66 h 164"/>
                  <a:gd name="T2" fmla="*/ 115 w 166"/>
                  <a:gd name="T3" fmla="*/ 33 h 164"/>
                  <a:gd name="T4" fmla="*/ 64 w 166"/>
                  <a:gd name="T5" fmla="*/ 0 h 164"/>
                  <a:gd name="T6" fmla="*/ 0 w 166"/>
                  <a:gd name="T7" fmla="*/ 98 h 164"/>
                  <a:gd name="T8" fmla="*/ 51 w 166"/>
                  <a:gd name="T9" fmla="*/ 131 h 164"/>
                  <a:gd name="T10" fmla="*/ 102 w 166"/>
                  <a:gd name="T11" fmla="*/ 164 h 164"/>
                  <a:gd name="T12" fmla="*/ 166 w 166"/>
                  <a:gd name="T13" fmla="*/ 66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166" y="66"/>
                    </a:moveTo>
                    <a:lnTo>
                      <a:pt x="115" y="33"/>
                    </a:lnTo>
                    <a:lnTo>
                      <a:pt x="64" y="0"/>
                    </a:lnTo>
                    <a:lnTo>
                      <a:pt x="0" y="98"/>
                    </a:lnTo>
                    <a:lnTo>
                      <a:pt x="51" y="131"/>
                    </a:lnTo>
                    <a:lnTo>
                      <a:pt x="102" y="164"/>
                    </a:lnTo>
                    <a:lnTo>
                      <a:pt x="166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94" name="Freeform 500"/>
              <p:cNvSpPr>
                <a:spLocks noChangeAspect="1"/>
              </p:cNvSpPr>
              <p:nvPr/>
            </p:nvSpPr>
            <p:spPr bwMode="auto">
              <a:xfrm>
                <a:off x="4284" y="1344"/>
                <a:ext cx="24" cy="24"/>
              </a:xfrm>
              <a:custGeom>
                <a:avLst/>
                <a:gdLst>
                  <a:gd name="T0" fmla="*/ 166 w 166"/>
                  <a:gd name="T1" fmla="*/ 66 h 164"/>
                  <a:gd name="T2" fmla="*/ 115 w 166"/>
                  <a:gd name="T3" fmla="*/ 33 h 164"/>
                  <a:gd name="T4" fmla="*/ 64 w 166"/>
                  <a:gd name="T5" fmla="*/ 0 h 164"/>
                  <a:gd name="T6" fmla="*/ 0 w 166"/>
                  <a:gd name="T7" fmla="*/ 98 h 164"/>
                  <a:gd name="T8" fmla="*/ 51 w 166"/>
                  <a:gd name="T9" fmla="*/ 131 h 164"/>
                  <a:gd name="T10" fmla="*/ 102 w 166"/>
                  <a:gd name="T11" fmla="*/ 164 h 164"/>
                  <a:gd name="T12" fmla="*/ 166 w 166"/>
                  <a:gd name="T13" fmla="*/ 66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166" y="66"/>
                    </a:moveTo>
                    <a:lnTo>
                      <a:pt x="115" y="33"/>
                    </a:lnTo>
                    <a:lnTo>
                      <a:pt x="64" y="0"/>
                    </a:lnTo>
                    <a:lnTo>
                      <a:pt x="0" y="98"/>
                    </a:lnTo>
                    <a:lnTo>
                      <a:pt x="51" y="131"/>
                    </a:lnTo>
                    <a:lnTo>
                      <a:pt x="102" y="164"/>
                    </a:lnTo>
                    <a:lnTo>
                      <a:pt x="166" y="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95" name="Freeform 501"/>
              <p:cNvSpPr>
                <a:spLocks noChangeAspect="1"/>
              </p:cNvSpPr>
              <p:nvPr/>
            </p:nvSpPr>
            <p:spPr bwMode="auto">
              <a:xfrm>
                <a:off x="4284" y="1358"/>
                <a:ext cx="7" cy="5"/>
              </a:xfrm>
              <a:custGeom>
                <a:avLst/>
                <a:gdLst>
                  <a:gd name="T0" fmla="*/ 52 w 52"/>
                  <a:gd name="T1" fmla="*/ 33 h 33"/>
                  <a:gd name="T2" fmla="*/ 1 w 52"/>
                  <a:gd name="T3" fmla="*/ 0 h 33"/>
                  <a:gd name="T4" fmla="*/ 0 w 52"/>
                  <a:gd name="T5" fmla="*/ 1 h 33"/>
                  <a:gd name="T6" fmla="*/ 52 w 52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33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52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96" name="Line 502"/>
              <p:cNvSpPr>
                <a:spLocks noChangeAspect="1" noChangeShapeType="1"/>
              </p:cNvSpPr>
              <p:nvPr/>
            </p:nvSpPr>
            <p:spPr bwMode="auto">
              <a:xfrm flipH="1">
                <a:off x="4284" y="13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97" name="Freeform 503"/>
              <p:cNvSpPr>
                <a:spLocks noChangeAspect="1"/>
              </p:cNvSpPr>
              <p:nvPr/>
            </p:nvSpPr>
            <p:spPr bwMode="auto">
              <a:xfrm>
                <a:off x="4275" y="1358"/>
                <a:ext cx="24" cy="24"/>
              </a:xfrm>
              <a:custGeom>
                <a:avLst/>
                <a:gdLst>
                  <a:gd name="T0" fmla="*/ 165 w 165"/>
                  <a:gd name="T1" fmla="*/ 64 h 164"/>
                  <a:gd name="T2" fmla="*/ 112 w 165"/>
                  <a:gd name="T3" fmla="*/ 32 h 164"/>
                  <a:gd name="T4" fmla="*/ 60 w 165"/>
                  <a:gd name="T5" fmla="*/ 0 h 164"/>
                  <a:gd name="T6" fmla="*/ 0 w 165"/>
                  <a:gd name="T7" fmla="*/ 100 h 164"/>
                  <a:gd name="T8" fmla="*/ 52 w 165"/>
                  <a:gd name="T9" fmla="*/ 132 h 164"/>
                  <a:gd name="T10" fmla="*/ 104 w 165"/>
                  <a:gd name="T11" fmla="*/ 164 h 164"/>
                  <a:gd name="T12" fmla="*/ 165 w 165"/>
                  <a:gd name="T13" fmla="*/ 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165" y="64"/>
                    </a:moveTo>
                    <a:lnTo>
                      <a:pt x="112" y="32"/>
                    </a:lnTo>
                    <a:lnTo>
                      <a:pt x="60" y="0"/>
                    </a:lnTo>
                    <a:lnTo>
                      <a:pt x="0" y="100"/>
                    </a:lnTo>
                    <a:lnTo>
                      <a:pt x="52" y="132"/>
                    </a:lnTo>
                    <a:lnTo>
                      <a:pt x="104" y="164"/>
                    </a:lnTo>
                    <a:lnTo>
                      <a:pt x="165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98" name="Freeform 504"/>
              <p:cNvSpPr>
                <a:spLocks noChangeAspect="1"/>
              </p:cNvSpPr>
              <p:nvPr/>
            </p:nvSpPr>
            <p:spPr bwMode="auto">
              <a:xfrm>
                <a:off x="4275" y="1358"/>
                <a:ext cx="24" cy="24"/>
              </a:xfrm>
              <a:custGeom>
                <a:avLst/>
                <a:gdLst>
                  <a:gd name="T0" fmla="*/ 165 w 165"/>
                  <a:gd name="T1" fmla="*/ 64 h 164"/>
                  <a:gd name="T2" fmla="*/ 112 w 165"/>
                  <a:gd name="T3" fmla="*/ 32 h 164"/>
                  <a:gd name="T4" fmla="*/ 60 w 165"/>
                  <a:gd name="T5" fmla="*/ 0 h 164"/>
                  <a:gd name="T6" fmla="*/ 0 w 165"/>
                  <a:gd name="T7" fmla="*/ 100 h 164"/>
                  <a:gd name="T8" fmla="*/ 52 w 165"/>
                  <a:gd name="T9" fmla="*/ 132 h 164"/>
                  <a:gd name="T10" fmla="*/ 104 w 165"/>
                  <a:gd name="T11" fmla="*/ 164 h 164"/>
                  <a:gd name="T12" fmla="*/ 165 w 165"/>
                  <a:gd name="T13" fmla="*/ 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165" y="64"/>
                    </a:moveTo>
                    <a:lnTo>
                      <a:pt x="112" y="32"/>
                    </a:lnTo>
                    <a:lnTo>
                      <a:pt x="60" y="0"/>
                    </a:lnTo>
                    <a:lnTo>
                      <a:pt x="0" y="100"/>
                    </a:lnTo>
                    <a:lnTo>
                      <a:pt x="52" y="132"/>
                    </a:lnTo>
                    <a:lnTo>
                      <a:pt x="104" y="164"/>
                    </a:lnTo>
                    <a:lnTo>
                      <a:pt x="165" y="6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99" name="Freeform 505"/>
              <p:cNvSpPr>
                <a:spLocks noChangeAspect="1"/>
              </p:cNvSpPr>
              <p:nvPr/>
            </p:nvSpPr>
            <p:spPr bwMode="auto">
              <a:xfrm>
                <a:off x="4275" y="1373"/>
                <a:ext cx="8" cy="4"/>
              </a:xfrm>
              <a:custGeom>
                <a:avLst/>
                <a:gdLst>
                  <a:gd name="T0" fmla="*/ 53 w 53"/>
                  <a:gd name="T1" fmla="*/ 32 h 32"/>
                  <a:gd name="T2" fmla="*/ 1 w 53"/>
                  <a:gd name="T3" fmla="*/ 0 h 32"/>
                  <a:gd name="T4" fmla="*/ 0 w 53"/>
                  <a:gd name="T5" fmla="*/ 3 h 32"/>
                  <a:gd name="T6" fmla="*/ 53 w 53"/>
                  <a:gd name="T7" fmla="*/ 32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2"/>
                  <a:gd name="T14" fmla="*/ 53 w 5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2">
                    <a:moveTo>
                      <a:pt x="53" y="32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53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00" name="Line 506"/>
              <p:cNvSpPr>
                <a:spLocks noChangeAspect="1" noChangeShapeType="1"/>
              </p:cNvSpPr>
              <p:nvPr/>
            </p:nvSpPr>
            <p:spPr bwMode="auto">
              <a:xfrm flipH="1">
                <a:off x="4275" y="137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01" name="Freeform 507"/>
              <p:cNvSpPr>
                <a:spLocks noChangeAspect="1"/>
              </p:cNvSpPr>
              <p:nvPr/>
            </p:nvSpPr>
            <p:spPr bwMode="auto">
              <a:xfrm>
                <a:off x="4267" y="1373"/>
                <a:ext cx="23" cy="23"/>
              </a:xfrm>
              <a:custGeom>
                <a:avLst/>
                <a:gdLst>
                  <a:gd name="T0" fmla="*/ 162 w 162"/>
                  <a:gd name="T1" fmla="*/ 59 h 160"/>
                  <a:gd name="T2" fmla="*/ 109 w 162"/>
                  <a:gd name="T3" fmla="*/ 29 h 160"/>
                  <a:gd name="T4" fmla="*/ 56 w 162"/>
                  <a:gd name="T5" fmla="*/ 0 h 160"/>
                  <a:gd name="T6" fmla="*/ 0 w 162"/>
                  <a:gd name="T7" fmla="*/ 101 h 160"/>
                  <a:gd name="T8" fmla="*/ 53 w 162"/>
                  <a:gd name="T9" fmla="*/ 131 h 160"/>
                  <a:gd name="T10" fmla="*/ 107 w 162"/>
                  <a:gd name="T11" fmla="*/ 160 h 160"/>
                  <a:gd name="T12" fmla="*/ 162 w 162"/>
                  <a:gd name="T13" fmla="*/ 5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162" y="59"/>
                    </a:moveTo>
                    <a:lnTo>
                      <a:pt x="109" y="29"/>
                    </a:lnTo>
                    <a:lnTo>
                      <a:pt x="56" y="0"/>
                    </a:lnTo>
                    <a:lnTo>
                      <a:pt x="0" y="101"/>
                    </a:lnTo>
                    <a:lnTo>
                      <a:pt x="53" y="131"/>
                    </a:lnTo>
                    <a:lnTo>
                      <a:pt x="107" y="160"/>
                    </a:lnTo>
                    <a:lnTo>
                      <a:pt x="162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02" name="Freeform 508"/>
              <p:cNvSpPr>
                <a:spLocks noChangeAspect="1"/>
              </p:cNvSpPr>
              <p:nvPr/>
            </p:nvSpPr>
            <p:spPr bwMode="auto">
              <a:xfrm>
                <a:off x="4267" y="1373"/>
                <a:ext cx="23" cy="23"/>
              </a:xfrm>
              <a:custGeom>
                <a:avLst/>
                <a:gdLst>
                  <a:gd name="T0" fmla="*/ 162 w 162"/>
                  <a:gd name="T1" fmla="*/ 59 h 160"/>
                  <a:gd name="T2" fmla="*/ 109 w 162"/>
                  <a:gd name="T3" fmla="*/ 29 h 160"/>
                  <a:gd name="T4" fmla="*/ 56 w 162"/>
                  <a:gd name="T5" fmla="*/ 0 h 160"/>
                  <a:gd name="T6" fmla="*/ 0 w 162"/>
                  <a:gd name="T7" fmla="*/ 101 h 160"/>
                  <a:gd name="T8" fmla="*/ 53 w 162"/>
                  <a:gd name="T9" fmla="*/ 131 h 160"/>
                  <a:gd name="T10" fmla="*/ 107 w 162"/>
                  <a:gd name="T11" fmla="*/ 160 h 160"/>
                  <a:gd name="T12" fmla="*/ 162 w 162"/>
                  <a:gd name="T13" fmla="*/ 5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162" y="59"/>
                    </a:moveTo>
                    <a:lnTo>
                      <a:pt x="109" y="29"/>
                    </a:lnTo>
                    <a:lnTo>
                      <a:pt x="56" y="0"/>
                    </a:lnTo>
                    <a:lnTo>
                      <a:pt x="0" y="101"/>
                    </a:lnTo>
                    <a:lnTo>
                      <a:pt x="53" y="131"/>
                    </a:lnTo>
                    <a:lnTo>
                      <a:pt x="107" y="160"/>
                    </a:lnTo>
                    <a:lnTo>
                      <a:pt x="162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03" name="Freeform 509"/>
              <p:cNvSpPr>
                <a:spLocks noChangeAspect="1"/>
              </p:cNvSpPr>
              <p:nvPr/>
            </p:nvSpPr>
            <p:spPr bwMode="auto">
              <a:xfrm>
                <a:off x="4267" y="1387"/>
                <a:ext cx="8" cy="5"/>
              </a:xfrm>
              <a:custGeom>
                <a:avLst/>
                <a:gdLst>
                  <a:gd name="T0" fmla="*/ 54 w 54"/>
                  <a:gd name="T1" fmla="*/ 30 h 30"/>
                  <a:gd name="T2" fmla="*/ 1 w 54"/>
                  <a:gd name="T3" fmla="*/ 0 h 30"/>
                  <a:gd name="T4" fmla="*/ 0 w 54"/>
                  <a:gd name="T5" fmla="*/ 2 h 30"/>
                  <a:gd name="T6" fmla="*/ 54 w 54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30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04" name="Line 510"/>
              <p:cNvSpPr>
                <a:spLocks noChangeAspect="1" noChangeShapeType="1"/>
              </p:cNvSpPr>
              <p:nvPr/>
            </p:nvSpPr>
            <p:spPr bwMode="auto">
              <a:xfrm flipH="1">
                <a:off x="4267" y="13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05" name="Freeform 511"/>
              <p:cNvSpPr>
                <a:spLocks noChangeAspect="1"/>
              </p:cNvSpPr>
              <p:nvPr/>
            </p:nvSpPr>
            <p:spPr bwMode="auto">
              <a:xfrm>
                <a:off x="4260" y="1388"/>
                <a:ext cx="23" cy="23"/>
              </a:xfrm>
              <a:custGeom>
                <a:avLst/>
                <a:gdLst>
                  <a:gd name="T0" fmla="*/ 160 w 160"/>
                  <a:gd name="T1" fmla="*/ 55 h 160"/>
                  <a:gd name="T2" fmla="*/ 105 w 160"/>
                  <a:gd name="T3" fmla="*/ 28 h 160"/>
                  <a:gd name="T4" fmla="*/ 51 w 160"/>
                  <a:gd name="T5" fmla="*/ 0 h 160"/>
                  <a:gd name="T6" fmla="*/ 0 w 160"/>
                  <a:gd name="T7" fmla="*/ 105 h 160"/>
                  <a:gd name="T8" fmla="*/ 54 w 160"/>
                  <a:gd name="T9" fmla="*/ 132 h 160"/>
                  <a:gd name="T10" fmla="*/ 109 w 160"/>
                  <a:gd name="T11" fmla="*/ 160 h 160"/>
                  <a:gd name="T12" fmla="*/ 160 w 160"/>
                  <a:gd name="T13" fmla="*/ 55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60"/>
                  <a:gd name="T23" fmla="*/ 160 w 16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60">
                    <a:moveTo>
                      <a:pt x="160" y="55"/>
                    </a:moveTo>
                    <a:lnTo>
                      <a:pt x="105" y="28"/>
                    </a:lnTo>
                    <a:lnTo>
                      <a:pt x="51" y="0"/>
                    </a:lnTo>
                    <a:lnTo>
                      <a:pt x="0" y="105"/>
                    </a:lnTo>
                    <a:lnTo>
                      <a:pt x="54" y="132"/>
                    </a:lnTo>
                    <a:lnTo>
                      <a:pt x="109" y="160"/>
                    </a:lnTo>
                    <a:lnTo>
                      <a:pt x="16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06" name="Freeform 512"/>
              <p:cNvSpPr>
                <a:spLocks noChangeAspect="1"/>
              </p:cNvSpPr>
              <p:nvPr/>
            </p:nvSpPr>
            <p:spPr bwMode="auto">
              <a:xfrm>
                <a:off x="4260" y="1388"/>
                <a:ext cx="23" cy="23"/>
              </a:xfrm>
              <a:custGeom>
                <a:avLst/>
                <a:gdLst>
                  <a:gd name="T0" fmla="*/ 160 w 160"/>
                  <a:gd name="T1" fmla="*/ 55 h 160"/>
                  <a:gd name="T2" fmla="*/ 105 w 160"/>
                  <a:gd name="T3" fmla="*/ 28 h 160"/>
                  <a:gd name="T4" fmla="*/ 51 w 160"/>
                  <a:gd name="T5" fmla="*/ 0 h 160"/>
                  <a:gd name="T6" fmla="*/ 0 w 160"/>
                  <a:gd name="T7" fmla="*/ 105 h 160"/>
                  <a:gd name="T8" fmla="*/ 54 w 160"/>
                  <a:gd name="T9" fmla="*/ 132 h 160"/>
                  <a:gd name="T10" fmla="*/ 109 w 160"/>
                  <a:gd name="T11" fmla="*/ 160 h 160"/>
                  <a:gd name="T12" fmla="*/ 160 w 160"/>
                  <a:gd name="T13" fmla="*/ 55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60"/>
                  <a:gd name="T23" fmla="*/ 160 w 16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60">
                    <a:moveTo>
                      <a:pt x="160" y="55"/>
                    </a:moveTo>
                    <a:lnTo>
                      <a:pt x="105" y="28"/>
                    </a:lnTo>
                    <a:lnTo>
                      <a:pt x="51" y="0"/>
                    </a:lnTo>
                    <a:lnTo>
                      <a:pt x="0" y="105"/>
                    </a:lnTo>
                    <a:lnTo>
                      <a:pt x="54" y="132"/>
                    </a:lnTo>
                    <a:lnTo>
                      <a:pt x="109" y="160"/>
                    </a:lnTo>
                    <a:lnTo>
                      <a:pt x="160" y="5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07" name="Freeform 513"/>
              <p:cNvSpPr>
                <a:spLocks noChangeAspect="1"/>
              </p:cNvSpPr>
              <p:nvPr/>
            </p:nvSpPr>
            <p:spPr bwMode="auto">
              <a:xfrm>
                <a:off x="4259" y="1403"/>
                <a:ext cx="8" cy="4"/>
              </a:xfrm>
              <a:custGeom>
                <a:avLst/>
                <a:gdLst>
                  <a:gd name="T0" fmla="*/ 56 w 56"/>
                  <a:gd name="T1" fmla="*/ 27 h 27"/>
                  <a:gd name="T2" fmla="*/ 2 w 56"/>
                  <a:gd name="T3" fmla="*/ 0 h 27"/>
                  <a:gd name="T4" fmla="*/ 0 w 56"/>
                  <a:gd name="T5" fmla="*/ 3 h 27"/>
                  <a:gd name="T6" fmla="*/ 56 w 56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7"/>
                  <a:gd name="T14" fmla="*/ 56 w 56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7">
                    <a:moveTo>
                      <a:pt x="56" y="27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08" name="Line 514"/>
              <p:cNvSpPr>
                <a:spLocks noChangeAspect="1" noChangeShapeType="1"/>
              </p:cNvSpPr>
              <p:nvPr/>
            </p:nvSpPr>
            <p:spPr bwMode="auto">
              <a:xfrm flipH="1">
                <a:off x="4259" y="14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09" name="Freeform 515"/>
              <p:cNvSpPr>
                <a:spLocks noChangeAspect="1"/>
              </p:cNvSpPr>
              <p:nvPr/>
            </p:nvSpPr>
            <p:spPr bwMode="auto">
              <a:xfrm>
                <a:off x="4253" y="1403"/>
                <a:ext cx="22" cy="22"/>
              </a:xfrm>
              <a:custGeom>
                <a:avLst/>
                <a:gdLst>
                  <a:gd name="T0" fmla="*/ 158 w 158"/>
                  <a:gd name="T1" fmla="*/ 48 h 155"/>
                  <a:gd name="T2" fmla="*/ 102 w 158"/>
                  <a:gd name="T3" fmla="*/ 24 h 155"/>
                  <a:gd name="T4" fmla="*/ 46 w 158"/>
                  <a:gd name="T5" fmla="*/ 0 h 155"/>
                  <a:gd name="T6" fmla="*/ 0 w 158"/>
                  <a:gd name="T7" fmla="*/ 107 h 155"/>
                  <a:gd name="T8" fmla="*/ 56 w 158"/>
                  <a:gd name="T9" fmla="*/ 131 h 155"/>
                  <a:gd name="T10" fmla="*/ 111 w 158"/>
                  <a:gd name="T11" fmla="*/ 155 h 155"/>
                  <a:gd name="T12" fmla="*/ 158 w 158"/>
                  <a:gd name="T13" fmla="*/ 48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5"/>
                  <a:gd name="T23" fmla="*/ 158 w 15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5">
                    <a:moveTo>
                      <a:pt x="158" y="48"/>
                    </a:moveTo>
                    <a:lnTo>
                      <a:pt x="102" y="24"/>
                    </a:lnTo>
                    <a:lnTo>
                      <a:pt x="46" y="0"/>
                    </a:lnTo>
                    <a:lnTo>
                      <a:pt x="0" y="107"/>
                    </a:lnTo>
                    <a:lnTo>
                      <a:pt x="56" y="131"/>
                    </a:lnTo>
                    <a:lnTo>
                      <a:pt x="111" y="155"/>
                    </a:lnTo>
                    <a:lnTo>
                      <a:pt x="158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10" name="Freeform 516"/>
              <p:cNvSpPr>
                <a:spLocks noChangeAspect="1"/>
              </p:cNvSpPr>
              <p:nvPr/>
            </p:nvSpPr>
            <p:spPr bwMode="auto">
              <a:xfrm>
                <a:off x="4253" y="1403"/>
                <a:ext cx="22" cy="22"/>
              </a:xfrm>
              <a:custGeom>
                <a:avLst/>
                <a:gdLst>
                  <a:gd name="T0" fmla="*/ 158 w 158"/>
                  <a:gd name="T1" fmla="*/ 48 h 155"/>
                  <a:gd name="T2" fmla="*/ 102 w 158"/>
                  <a:gd name="T3" fmla="*/ 24 h 155"/>
                  <a:gd name="T4" fmla="*/ 46 w 158"/>
                  <a:gd name="T5" fmla="*/ 0 h 155"/>
                  <a:gd name="T6" fmla="*/ 0 w 158"/>
                  <a:gd name="T7" fmla="*/ 107 h 155"/>
                  <a:gd name="T8" fmla="*/ 56 w 158"/>
                  <a:gd name="T9" fmla="*/ 131 h 155"/>
                  <a:gd name="T10" fmla="*/ 111 w 158"/>
                  <a:gd name="T11" fmla="*/ 155 h 155"/>
                  <a:gd name="T12" fmla="*/ 158 w 158"/>
                  <a:gd name="T13" fmla="*/ 48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5"/>
                  <a:gd name="T23" fmla="*/ 158 w 15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5">
                    <a:moveTo>
                      <a:pt x="158" y="48"/>
                    </a:moveTo>
                    <a:lnTo>
                      <a:pt x="102" y="24"/>
                    </a:lnTo>
                    <a:lnTo>
                      <a:pt x="46" y="0"/>
                    </a:lnTo>
                    <a:lnTo>
                      <a:pt x="0" y="107"/>
                    </a:lnTo>
                    <a:lnTo>
                      <a:pt x="56" y="131"/>
                    </a:lnTo>
                    <a:lnTo>
                      <a:pt x="111" y="155"/>
                    </a:lnTo>
                    <a:lnTo>
                      <a:pt x="158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11" name="Freeform 517"/>
              <p:cNvSpPr>
                <a:spLocks noChangeAspect="1"/>
              </p:cNvSpPr>
              <p:nvPr/>
            </p:nvSpPr>
            <p:spPr bwMode="auto">
              <a:xfrm>
                <a:off x="4253" y="1418"/>
                <a:ext cx="8" cy="4"/>
              </a:xfrm>
              <a:custGeom>
                <a:avLst/>
                <a:gdLst>
                  <a:gd name="T0" fmla="*/ 57 w 57"/>
                  <a:gd name="T1" fmla="*/ 24 h 24"/>
                  <a:gd name="T2" fmla="*/ 1 w 57"/>
                  <a:gd name="T3" fmla="*/ 0 h 24"/>
                  <a:gd name="T4" fmla="*/ 0 w 57"/>
                  <a:gd name="T5" fmla="*/ 2 h 24"/>
                  <a:gd name="T6" fmla="*/ 57 w 57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4"/>
                  <a:gd name="T14" fmla="*/ 57 w 5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4">
                    <a:moveTo>
                      <a:pt x="57" y="24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7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12" name="Line 518"/>
              <p:cNvSpPr>
                <a:spLocks noChangeAspect="1" noChangeShapeType="1"/>
              </p:cNvSpPr>
              <p:nvPr/>
            </p:nvSpPr>
            <p:spPr bwMode="auto">
              <a:xfrm flipH="1">
                <a:off x="4253" y="14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13" name="Freeform 519"/>
              <p:cNvSpPr>
                <a:spLocks noChangeAspect="1"/>
              </p:cNvSpPr>
              <p:nvPr/>
            </p:nvSpPr>
            <p:spPr bwMode="auto">
              <a:xfrm>
                <a:off x="4247" y="1419"/>
                <a:ext cx="22" cy="22"/>
              </a:xfrm>
              <a:custGeom>
                <a:avLst/>
                <a:gdLst>
                  <a:gd name="T0" fmla="*/ 156 w 156"/>
                  <a:gd name="T1" fmla="*/ 45 h 153"/>
                  <a:gd name="T2" fmla="*/ 100 w 156"/>
                  <a:gd name="T3" fmla="*/ 22 h 153"/>
                  <a:gd name="T4" fmla="*/ 43 w 156"/>
                  <a:gd name="T5" fmla="*/ 0 h 153"/>
                  <a:gd name="T6" fmla="*/ 0 w 156"/>
                  <a:gd name="T7" fmla="*/ 108 h 153"/>
                  <a:gd name="T8" fmla="*/ 56 w 156"/>
                  <a:gd name="T9" fmla="*/ 131 h 153"/>
                  <a:gd name="T10" fmla="*/ 113 w 156"/>
                  <a:gd name="T11" fmla="*/ 153 h 153"/>
                  <a:gd name="T12" fmla="*/ 156 w 156"/>
                  <a:gd name="T13" fmla="*/ 45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153"/>
                  <a:gd name="T23" fmla="*/ 156 w 156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153">
                    <a:moveTo>
                      <a:pt x="156" y="45"/>
                    </a:moveTo>
                    <a:lnTo>
                      <a:pt x="100" y="22"/>
                    </a:lnTo>
                    <a:lnTo>
                      <a:pt x="43" y="0"/>
                    </a:lnTo>
                    <a:lnTo>
                      <a:pt x="0" y="108"/>
                    </a:lnTo>
                    <a:lnTo>
                      <a:pt x="56" y="131"/>
                    </a:lnTo>
                    <a:lnTo>
                      <a:pt x="113" y="153"/>
                    </a:lnTo>
                    <a:lnTo>
                      <a:pt x="156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14" name="Freeform 520"/>
              <p:cNvSpPr>
                <a:spLocks noChangeAspect="1"/>
              </p:cNvSpPr>
              <p:nvPr/>
            </p:nvSpPr>
            <p:spPr bwMode="auto">
              <a:xfrm>
                <a:off x="4247" y="1419"/>
                <a:ext cx="22" cy="22"/>
              </a:xfrm>
              <a:custGeom>
                <a:avLst/>
                <a:gdLst>
                  <a:gd name="T0" fmla="*/ 156 w 156"/>
                  <a:gd name="T1" fmla="*/ 45 h 153"/>
                  <a:gd name="T2" fmla="*/ 100 w 156"/>
                  <a:gd name="T3" fmla="*/ 22 h 153"/>
                  <a:gd name="T4" fmla="*/ 43 w 156"/>
                  <a:gd name="T5" fmla="*/ 0 h 153"/>
                  <a:gd name="T6" fmla="*/ 0 w 156"/>
                  <a:gd name="T7" fmla="*/ 108 h 153"/>
                  <a:gd name="T8" fmla="*/ 56 w 156"/>
                  <a:gd name="T9" fmla="*/ 131 h 153"/>
                  <a:gd name="T10" fmla="*/ 113 w 156"/>
                  <a:gd name="T11" fmla="*/ 153 h 153"/>
                  <a:gd name="T12" fmla="*/ 156 w 156"/>
                  <a:gd name="T13" fmla="*/ 45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153"/>
                  <a:gd name="T23" fmla="*/ 156 w 156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153">
                    <a:moveTo>
                      <a:pt x="156" y="45"/>
                    </a:moveTo>
                    <a:lnTo>
                      <a:pt x="100" y="22"/>
                    </a:lnTo>
                    <a:lnTo>
                      <a:pt x="43" y="0"/>
                    </a:lnTo>
                    <a:lnTo>
                      <a:pt x="0" y="108"/>
                    </a:lnTo>
                    <a:lnTo>
                      <a:pt x="56" y="131"/>
                    </a:lnTo>
                    <a:lnTo>
                      <a:pt x="113" y="153"/>
                    </a:lnTo>
                    <a:lnTo>
                      <a:pt x="156" y="4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15" name="Freeform 521"/>
              <p:cNvSpPr>
                <a:spLocks noChangeAspect="1"/>
              </p:cNvSpPr>
              <p:nvPr/>
            </p:nvSpPr>
            <p:spPr bwMode="auto">
              <a:xfrm>
                <a:off x="4247" y="1434"/>
                <a:ext cx="8" cy="3"/>
              </a:xfrm>
              <a:custGeom>
                <a:avLst/>
                <a:gdLst>
                  <a:gd name="T0" fmla="*/ 56 w 56"/>
                  <a:gd name="T1" fmla="*/ 23 h 23"/>
                  <a:gd name="T2" fmla="*/ 0 w 56"/>
                  <a:gd name="T3" fmla="*/ 0 h 23"/>
                  <a:gd name="T4" fmla="*/ 0 w 56"/>
                  <a:gd name="T5" fmla="*/ 2 h 23"/>
                  <a:gd name="T6" fmla="*/ 56 w 56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3"/>
                  <a:gd name="T14" fmla="*/ 56 w 56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3">
                    <a:moveTo>
                      <a:pt x="56" y="23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56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16" name="Line 522"/>
              <p:cNvSpPr>
                <a:spLocks noChangeAspect="1" noChangeShapeType="1"/>
              </p:cNvSpPr>
              <p:nvPr/>
            </p:nvSpPr>
            <p:spPr bwMode="auto">
              <a:xfrm>
                <a:off x="4247" y="14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17" name="Freeform 523"/>
              <p:cNvSpPr>
                <a:spLocks noChangeAspect="1"/>
              </p:cNvSpPr>
              <p:nvPr/>
            </p:nvSpPr>
            <p:spPr bwMode="auto">
              <a:xfrm>
                <a:off x="4241" y="1434"/>
                <a:ext cx="22" cy="22"/>
              </a:xfrm>
              <a:custGeom>
                <a:avLst/>
                <a:gdLst>
                  <a:gd name="T0" fmla="*/ 153 w 153"/>
                  <a:gd name="T1" fmla="*/ 41 h 151"/>
                  <a:gd name="T2" fmla="*/ 96 w 153"/>
                  <a:gd name="T3" fmla="*/ 21 h 151"/>
                  <a:gd name="T4" fmla="*/ 40 w 153"/>
                  <a:gd name="T5" fmla="*/ 0 h 151"/>
                  <a:gd name="T6" fmla="*/ 0 w 153"/>
                  <a:gd name="T7" fmla="*/ 110 h 151"/>
                  <a:gd name="T8" fmla="*/ 57 w 153"/>
                  <a:gd name="T9" fmla="*/ 131 h 151"/>
                  <a:gd name="T10" fmla="*/ 113 w 153"/>
                  <a:gd name="T11" fmla="*/ 151 h 151"/>
                  <a:gd name="T12" fmla="*/ 153 w 153"/>
                  <a:gd name="T13" fmla="*/ 4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53" y="41"/>
                    </a:moveTo>
                    <a:lnTo>
                      <a:pt x="96" y="21"/>
                    </a:lnTo>
                    <a:lnTo>
                      <a:pt x="40" y="0"/>
                    </a:lnTo>
                    <a:lnTo>
                      <a:pt x="0" y="110"/>
                    </a:lnTo>
                    <a:lnTo>
                      <a:pt x="57" y="131"/>
                    </a:lnTo>
                    <a:lnTo>
                      <a:pt x="113" y="151"/>
                    </a:lnTo>
                    <a:lnTo>
                      <a:pt x="153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18" name="Freeform 524"/>
              <p:cNvSpPr>
                <a:spLocks noChangeAspect="1"/>
              </p:cNvSpPr>
              <p:nvPr/>
            </p:nvSpPr>
            <p:spPr bwMode="auto">
              <a:xfrm>
                <a:off x="4241" y="1434"/>
                <a:ext cx="22" cy="22"/>
              </a:xfrm>
              <a:custGeom>
                <a:avLst/>
                <a:gdLst>
                  <a:gd name="T0" fmla="*/ 153 w 153"/>
                  <a:gd name="T1" fmla="*/ 41 h 151"/>
                  <a:gd name="T2" fmla="*/ 96 w 153"/>
                  <a:gd name="T3" fmla="*/ 21 h 151"/>
                  <a:gd name="T4" fmla="*/ 40 w 153"/>
                  <a:gd name="T5" fmla="*/ 0 h 151"/>
                  <a:gd name="T6" fmla="*/ 0 w 153"/>
                  <a:gd name="T7" fmla="*/ 110 h 151"/>
                  <a:gd name="T8" fmla="*/ 57 w 153"/>
                  <a:gd name="T9" fmla="*/ 131 h 151"/>
                  <a:gd name="T10" fmla="*/ 113 w 153"/>
                  <a:gd name="T11" fmla="*/ 151 h 151"/>
                  <a:gd name="T12" fmla="*/ 153 w 153"/>
                  <a:gd name="T13" fmla="*/ 4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53" y="41"/>
                    </a:moveTo>
                    <a:lnTo>
                      <a:pt x="96" y="21"/>
                    </a:lnTo>
                    <a:lnTo>
                      <a:pt x="40" y="0"/>
                    </a:lnTo>
                    <a:lnTo>
                      <a:pt x="0" y="110"/>
                    </a:lnTo>
                    <a:lnTo>
                      <a:pt x="57" y="131"/>
                    </a:lnTo>
                    <a:lnTo>
                      <a:pt x="113" y="151"/>
                    </a:lnTo>
                    <a:lnTo>
                      <a:pt x="153" y="4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19" name="Freeform 525"/>
              <p:cNvSpPr>
                <a:spLocks noChangeAspect="1"/>
              </p:cNvSpPr>
              <p:nvPr/>
            </p:nvSpPr>
            <p:spPr bwMode="auto">
              <a:xfrm>
                <a:off x="4241" y="1450"/>
                <a:ext cx="8" cy="3"/>
              </a:xfrm>
              <a:custGeom>
                <a:avLst/>
                <a:gdLst>
                  <a:gd name="T0" fmla="*/ 58 w 58"/>
                  <a:gd name="T1" fmla="*/ 21 h 21"/>
                  <a:gd name="T2" fmla="*/ 1 w 58"/>
                  <a:gd name="T3" fmla="*/ 0 h 21"/>
                  <a:gd name="T4" fmla="*/ 0 w 58"/>
                  <a:gd name="T5" fmla="*/ 4 h 21"/>
                  <a:gd name="T6" fmla="*/ 58 w 58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58" y="21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20" name="Line 526"/>
              <p:cNvSpPr>
                <a:spLocks noChangeAspect="1" noChangeShapeType="1"/>
              </p:cNvSpPr>
              <p:nvPr/>
            </p:nvSpPr>
            <p:spPr bwMode="auto">
              <a:xfrm flipH="1">
                <a:off x="4241" y="14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21" name="Freeform 527"/>
              <p:cNvSpPr>
                <a:spLocks noChangeAspect="1"/>
              </p:cNvSpPr>
              <p:nvPr/>
            </p:nvSpPr>
            <p:spPr bwMode="auto">
              <a:xfrm>
                <a:off x="4231" y="1451"/>
                <a:ext cx="26" cy="37"/>
              </a:xfrm>
              <a:custGeom>
                <a:avLst/>
                <a:gdLst>
                  <a:gd name="T0" fmla="*/ 183 w 183"/>
                  <a:gd name="T1" fmla="*/ 34 h 259"/>
                  <a:gd name="T2" fmla="*/ 125 w 183"/>
                  <a:gd name="T3" fmla="*/ 17 h 259"/>
                  <a:gd name="T4" fmla="*/ 67 w 183"/>
                  <a:gd name="T5" fmla="*/ 0 h 259"/>
                  <a:gd name="T6" fmla="*/ 0 w 183"/>
                  <a:gd name="T7" fmla="*/ 225 h 259"/>
                  <a:gd name="T8" fmla="*/ 58 w 183"/>
                  <a:gd name="T9" fmla="*/ 242 h 259"/>
                  <a:gd name="T10" fmla="*/ 115 w 183"/>
                  <a:gd name="T11" fmla="*/ 259 h 259"/>
                  <a:gd name="T12" fmla="*/ 183 w 183"/>
                  <a:gd name="T13" fmla="*/ 34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183" y="34"/>
                    </a:moveTo>
                    <a:lnTo>
                      <a:pt x="125" y="17"/>
                    </a:lnTo>
                    <a:lnTo>
                      <a:pt x="67" y="0"/>
                    </a:lnTo>
                    <a:lnTo>
                      <a:pt x="0" y="225"/>
                    </a:lnTo>
                    <a:lnTo>
                      <a:pt x="58" y="242"/>
                    </a:lnTo>
                    <a:lnTo>
                      <a:pt x="115" y="259"/>
                    </a:lnTo>
                    <a:lnTo>
                      <a:pt x="183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22" name="Freeform 528"/>
              <p:cNvSpPr>
                <a:spLocks noChangeAspect="1"/>
              </p:cNvSpPr>
              <p:nvPr/>
            </p:nvSpPr>
            <p:spPr bwMode="auto">
              <a:xfrm>
                <a:off x="4231" y="1451"/>
                <a:ext cx="26" cy="37"/>
              </a:xfrm>
              <a:custGeom>
                <a:avLst/>
                <a:gdLst>
                  <a:gd name="T0" fmla="*/ 183 w 183"/>
                  <a:gd name="T1" fmla="*/ 34 h 259"/>
                  <a:gd name="T2" fmla="*/ 125 w 183"/>
                  <a:gd name="T3" fmla="*/ 17 h 259"/>
                  <a:gd name="T4" fmla="*/ 67 w 183"/>
                  <a:gd name="T5" fmla="*/ 0 h 259"/>
                  <a:gd name="T6" fmla="*/ 0 w 183"/>
                  <a:gd name="T7" fmla="*/ 225 h 259"/>
                  <a:gd name="T8" fmla="*/ 58 w 183"/>
                  <a:gd name="T9" fmla="*/ 242 h 259"/>
                  <a:gd name="T10" fmla="*/ 115 w 183"/>
                  <a:gd name="T11" fmla="*/ 259 h 259"/>
                  <a:gd name="T12" fmla="*/ 183 w 183"/>
                  <a:gd name="T13" fmla="*/ 34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183" y="34"/>
                    </a:moveTo>
                    <a:lnTo>
                      <a:pt x="125" y="17"/>
                    </a:lnTo>
                    <a:lnTo>
                      <a:pt x="67" y="0"/>
                    </a:lnTo>
                    <a:lnTo>
                      <a:pt x="0" y="225"/>
                    </a:lnTo>
                    <a:lnTo>
                      <a:pt x="58" y="242"/>
                    </a:lnTo>
                    <a:lnTo>
                      <a:pt x="115" y="259"/>
                    </a:lnTo>
                    <a:lnTo>
                      <a:pt x="183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23" name="Freeform 529"/>
              <p:cNvSpPr>
                <a:spLocks noChangeAspect="1"/>
              </p:cNvSpPr>
              <p:nvPr/>
            </p:nvSpPr>
            <p:spPr bwMode="auto">
              <a:xfrm>
                <a:off x="4231" y="1483"/>
                <a:ext cx="8" cy="2"/>
              </a:xfrm>
              <a:custGeom>
                <a:avLst/>
                <a:gdLst>
                  <a:gd name="T0" fmla="*/ 60 w 60"/>
                  <a:gd name="T1" fmla="*/ 17 h 17"/>
                  <a:gd name="T2" fmla="*/ 2 w 60"/>
                  <a:gd name="T3" fmla="*/ 0 h 17"/>
                  <a:gd name="T4" fmla="*/ 0 w 60"/>
                  <a:gd name="T5" fmla="*/ 4 h 17"/>
                  <a:gd name="T6" fmla="*/ 60 w 60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7"/>
                  <a:gd name="T14" fmla="*/ 60 w 60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7">
                    <a:moveTo>
                      <a:pt x="60" y="17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6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24" name="Line 530"/>
              <p:cNvSpPr>
                <a:spLocks noChangeAspect="1" noChangeShapeType="1"/>
              </p:cNvSpPr>
              <p:nvPr/>
            </p:nvSpPr>
            <p:spPr bwMode="auto">
              <a:xfrm flipH="1">
                <a:off x="4231" y="14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25" name="Freeform 531"/>
              <p:cNvSpPr>
                <a:spLocks noChangeAspect="1"/>
              </p:cNvSpPr>
              <p:nvPr/>
            </p:nvSpPr>
            <p:spPr bwMode="auto">
              <a:xfrm>
                <a:off x="4224" y="1483"/>
                <a:ext cx="24" cy="37"/>
              </a:xfrm>
              <a:custGeom>
                <a:avLst/>
                <a:gdLst>
                  <a:gd name="T0" fmla="*/ 170 w 170"/>
                  <a:gd name="T1" fmla="*/ 27 h 257"/>
                  <a:gd name="T2" fmla="*/ 111 w 170"/>
                  <a:gd name="T3" fmla="*/ 13 h 257"/>
                  <a:gd name="T4" fmla="*/ 51 w 170"/>
                  <a:gd name="T5" fmla="*/ 0 h 257"/>
                  <a:gd name="T6" fmla="*/ 0 w 170"/>
                  <a:gd name="T7" fmla="*/ 230 h 257"/>
                  <a:gd name="T8" fmla="*/ 59 w 170"/>
                  <a:gd name="T9" fmla="*/ 243 h 257"/>
                  <a:gd name="T10" fmla="*/ 118 w 170"/>
                  <a:gd name="T11" fmla="*/ 257 h 257"/>
                  <a:gd name="T12" fmla="*/ 170 w 170"/>
                  <a:gd name="T13" fmla="*/ 2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170" y="27"/>
                    </a:moveTo>
                    <a:lnTo>
                      <a:pt x="111" y="13"/>
                    </a:lnTo>
                    <a:lnTo>
                      <a:pt x="51" y="0"/>
                    </a:lnTo>
                    <a:lnTo>
                      <a:pt x="0" y="230"/>
                    </a:lnTo>
                    <a:lnTo>
                      <a:pt x="59" y="243"/>
                    </a:lnTo>
                    <a:lnTo>
                      <a:pt x="118" y="257"/>
                    </a:lnTo>
                    <a:lnTo>
                      <a:pt x="17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26" name="Freeform 532"/>
              <p:cNvSpPr>
                <a:spLocks noChangeAspect="1"/>
              </p:cNvSpPr>
              <p:nvPr/>
            </p:nvSpPr>
            <p:spPr bwMode="auto">
              <a:xfrm>
                <a:off x="4224" y="1483"/>
                <a:ext cx="24" cy="37"/>
              </a:xfrm>
              <a:custGeom>
                <a:avLst/>
                <a:gdLst>
                  <a:gd name="T0" fmla="*/ 170 w 170"/>
                  <a:gd name="T1" fmla="*/ 27 h 257"/>
                  <a:gd name="T2" fmla="*/ 111 w 170"/>
                  <a:gd name="T3" fmla="*/ 13 h 257"/>
                  <a:gd name="T4" fmla="*/ 51 w 170"/>
                  <a:gd name="T5" fmla="*/ 0 h 257"/>
                  <a:gd name="T6" fmla="*/ 0 w 170"/>
                  <a:gd name="T7" fmla="*/ 230 h 257"/>
                  <a:gd name="T8" fmla="*/ 59 w 170"/>
                  <a:gd name="T9" fmla="*/ 243 h 257"/>
                  <a:gd name="T10" fmla="*/ 118 w 170"/>
                  <a:gd name="T11" fmla="*/ 257 h 257"/>
                  <a:gd name="T12" fmla="*/ 170 w 170"/>
                  <a:gd name="T13" fmla="*/ 2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170" y="27"/>
                    </a:moveTo>
                    <a:lnTo>
                      <a:pt x="111" y="13"/>
                    </a:lnTo>
                    <a:lnTo>
                      <a:pt x="51" y="0"/>
                    </a:lnTo>
                    <a:lnTo>
                      <a:pt x="0" y="230"/>
                    </a:lnTo>
                    <a:lnTo>
                      <a:pt x="59" y="243"/>
                    </a:lnTo>
                    <a:lnTo>
                      <a:pt x="118" y="257"/>
                    </a:lnTo>
                    <a:lnTo>
                      <a:pt x="170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27" name="Freeform 533"/>
              <p:cNvSpPr>
                <a:spLocks noChangeAspect="1"/>
              </p:cNvSpPr>
              <p:nvPr/>
            </p:nvSpPr>
            <p:spPr bwMode="auto">
              <a:xfrm>
                <a:off x="4223" y="1516"/>
                <a:ext cx="9" cy="2"/>
              </a:xfrm>
              <a:custGeom>
                <a:avLst/>
                <a:gdLst>
                  <a:gd name="T0" fmla="*/ 60 w 60"/>
                  <a:gd name="T1" fmla="*/ 13 h 13"/>
                  <a:gd name="T2" fmla="*/ 1 w 60"/>
                  <a:gd name="T3" fmla="*/ 0 h 13"/>
                  <a:gd name="T4" fmla="*/ 0 w 60"/>
                  <a:gd name="T5" fmla="*/ 3 h 13"/>
                  <a:gd name="T6" fmla="*/ 60 w 60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3"/>
                  <a:gd name="T14" fmla="*/ 60 w 60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3">
                    <a:moveTo>
                      <a:pt x="60" y="13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6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28" name="Line 534"/>
              <p:cNvSpPr>
                <a:spLocks noChangeAspect="1" noChangeShapeType="1"/>
              </p:cNvSpPr>
              <p:nvPr/>
            </p:nvSpPr>
            <p:spPr bwMode="auto">
              <a:xfrm flipH="1">
                <a:off x="4223" y="15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29" name="Freeform 535"/>
              <p:cNvSpPr>
                <a:spLocks noChangeAspect="1"/>
              </p:cNvSpPr>
              <p:nvPr/>
            </p:nvSpPr>
            <p:spPr bwMode="auto">
              <a:xfrm>
                <a:off x="4218" y="1517"/>
                <a:ext cx="23" cy="36"/>
              </a:xfrm>
              <a:custGeom>
                <a:avLst/>
                <a:gdLst>
                  <a:gd name="T0" fmla="*/ 158 w 158"/>
                  <a:gd name="T1" fmla="*/ 21 h 254"/>
                  <a:gd name="T2" fmla="*/ 97 w 158"/>
                  <a:gd name="T3" fmla="*/ 10 h 254"/>
                  <a:gd name="T4" fmla="*/ 37 w 158"/>
                  <a:gd name="T5" fmla="*/ 0 h 254"/>
                  <a:gd name="T6" fmla="*/ 0 w 158"/>
                  <a:gd name="T7" fmla="*/ 233 h 254"/>
                  <a:gd name="T8" fmla="*/ 60 w 158"/>
                  <a:gd name="T9" fmla="*/ 244 h 254"/>
                  <a:gd name="T10" fmla="*/ 120 w 158"/>
                  <a:gd name="T11" fmla="*/ 254 h 254"/>
                  <a:gd name="T12" fmla="*/ 158 w 158"/>
                  <a:gd name="T13" fmla="*/ 21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58" y="21"/>
                    </a:moveTo>
                    <a:lnTo>
                      <a:pt x="97" y="10"/>
                    </a:lnTo>
                    <a:lnTo>
                      <a:pt x="37" y="0"/>
                    </a:lnTo>
                    <a:lnTo>
                      <a:pt x="0" y="233"/>
                    </a:lnTo>
                    <a:lnTo>
                      <a:pt x="60" y="244"/>
                    </a:lnTo>
                    <a:lnTo>
                      <a:pt x="120" y="254"/>
                    </a:lnTo>
                    <a:lnTo>
                      <a:pt x="1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30" name="Freeform 536"/>
              <p:cNvSpPr>
                <a:spLocks noChangeAspect="1"/>
              </p:cNvSpPr>
              <p:nvPr/>
            </p:nvSpPr>
            <p:spPr bwMode="auto">
              <a:xfrm>
                <a:off x="4218" y="1517"/>
                <a:ext cx="23" cy="36"/>
              </a:xfrm>
              <a:custGeom>
                <a:avLst/>
                <a:gdLst>
                  <a:gd name="T0" fmla="*/ 158 w 158"/>
                  <a:gd name="T1" fmla="*/ 21 h 254"/>
                  <a:gd name="T2" fmla="*/ 97 w 158"/>
                  <a:gd name="T3" fmla="*/ 10 h 254"/>
                  <a:gd name="T4" fmla="*/ 37 w 158"/>
                  <a:gd name="T5" fmla="*/ 0 h 254"/>
                  <a:gd name="T6" fmla="*/ 0 w 158"/>
                  <a:gd name="T7" fmla="*/ 233 h 254"/>
                  <a:gd name="T8" fmla="*/ 60 w 158"/>
                  <a:gd name="T9" fmla="*/ 244 h 254"/>
                  <a:gd name="T10" fmla="*/ 120 w 158"/>
                  <a:gd name="T11" fmla="*/ 254 h 254"/>
                  <a:gd name="T12" fmla="*/ 158 w 158"/>
                  <a:gd name="T13" fmla="*/ 21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58" y="21"/>
                    </a:moveTo>
                    <a:lnTo>
                      <a:pt x="97" y="10"/>
                    </a:lnTo>
                    <a:lnTo>
                      <a:pt x="37" y="0"/>
                    </a:lnTo>
                    <a:lnTo>
                      <a:pt x="0" y="233"/>
                    </a:lnTo>
                    <a:lnTo>
                      <a:pt x="60" y="244"/>
                    </a:lnTo>
                    <a:lnTo>
                      <a:pt x="120" y="254"/>
                    </a:lnTo>
                    <a:lnTo>
                      <a:pt x="158" y="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31" name="Freeform 537"/>
              <p:cNvSpPr>
                <a:spLocks noChangeAspect="1"/>
              </p:cNvSpPr>
              <p:nvPr/>
            </p:nvSpPr>
            <p:spPr bwMode="auto">
              <a:xfrm>
                <a:off x="4218" y="1550"/>
                <a:ext cx="9" cy="2"/>
              </a:xfrm>
              <a:custGeom>
                <a:avLst/>
                <a:gdLst>
                  <a:gd name="T0" fmla="*/ 60 w 60"/>
                  <a:gd name="T1" fmla="*/ 11 h 11"/>
                  <a:gd name="T2" fmla="*/ 0 w 60"/>
                  <a:gd name="T3" fmla="*/ 0 h 11"/>
                  <a:gd name="T4" fmla="*/ 0 w 60"/>
                  <a:gd name="T5" fmla="*/ 5 h 11"/>
                  <a:gd name="T6" fmla="*/ 60 w 60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1"/>
                  <a:gd name="T14" fmla="*/ 60 w 60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1">
                    <a:moveTo>
                      <a:pt x="60" y="11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32" name="Line 538"/>
              <p:cNvSpPr>
                <a:spLocks noChangeAspect="1" noChangeShapeType="1"/>
              </p:cNvSpPr>
              <p:nvPr/>
            </p:nvSpPr>
            <p:spPr bwMode="auto">
              <a:xfrm>
                <a:off x="4218" y="15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33" name="Freeform 539"/>
              <p:cNvSpPr>
                <a:spLocks noChangeAspect="1"/>
              </p:cNvSpPr>
              <p:nvPr/>
            </p:nvSpPr>
            <p:spPr bwMode="auto">
              <a:xfrm>
                <a:off x="4215" y="1551"/>
                <a:ext cx="20" cy="35"/>
              </a:xfrm>
              <a:custGeom>
                <a:avLst/>
                <a:gdLst>
                  <a:gd name="T0" fmla="*/ 142 w 142"/>
                  <a:gd name="T1" fmla="*/ 11 h 248"/>
                  <a:gd name="T2" fmla="*/ 82 w 142"/>
                  <a:gd name="T3" fmla="*/ 6 h 248"/>
                  <a:gd name="T4" fmla="*/ 22 w 142"/>
                  <a:gd name="T5" fmla="*/ 0 h 248"/>
                  <a:gd name="T6" fmla="*/ 0 w 142"/>
                  <a:gd name="T7" fmla="*/ 237 h 248"/>
                  <a:gd name="T8" fmla="*/ 60 w 142"/>
                  <a:gd name="T9" fmla="*/ 242 h 248"/>
                  <a:gd name="T10" fmla="*/ 121 w 142"/>
                  <a:gd name="T11" fmla="*/ 248 h 248"/>
                  <a:gd name="T12" fmla="*/ 142 w 142"/>
                  <a:gd name="T13" fmla="*/ 11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42" y="11"/>
                    </a:moveTo>
                    <a:lnTo>
                      <a:pt x="82" y="6"/>
                    </a:lnTo>
                    <a:lnTo>
                      <a:pt x="22" y="0"/>
                    </a:lnTo>
                    <a:lnTo>
                      <a:pt x="0" y="237"/>
                    </a:lnTo>
                    <a:lnTo>
                      <a:pt x="60" y="242"/>
                    </a:lnTo>
                    <a:lnTo>
                      <a:pt x="121" y="248"/>
                    </a:lnTo>
                    <a:lnTo>
                      <a:pt x="14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34" name="Freeform 540"/>
              <p:cNvSpPr>
                <a:spLocks noChangeAspect="1"/>
              </p:cNvSpPr>
              <p:nvPr/>
            </p:nvSpPr>
            <p:spPr bwMode="auto">
              <a:xfrm>
                <a:off x="4215" y="1551"/>
                <a:ext cx="20" cy="35"/>
              </a:xfrm>
              <a:custGeom>
                <a:avLst/>
                <a:gdLst>
                  <a:gd name="T0" fmla="*/ 142 w 142"/>
                  <a:gd name="T1" fmla="*/ 11 h 248"/>
                  <a:gd name="T2" fmla="*/ 82 w 142"/>
                  <a:gd name="T3" fmla="*/ 6 h 248"/>
                  <a:gd name="T4" fmla="*/ 22 w 142"/>
                  <a:gd name="T5" fmla="*/ 0 h 248"/>
                  <a:gd name="T6" fmla="*/ 0 w 142"/>
                  <a:gd name="T7" fmla="*/ 237 h 248"/>
                  <a:gd name="T8" fmla="*/ 60 w 142"/>
                  <a:gd name="T9" fmla="*/ 242 h 248"/>
                  <a:gd name="T10" fmla="*/ 121 w 142"/>
                  <a:gd name="T11" fmla="*/ 248 h 248"/>
                  <a:gd name="T12" fmla="*/ 142 w 142"/>
                  <a:gd name="T13" fmla="*/ 11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42" y="11"/>
                    </a:moveTo>
                    <a:lnTo>
                      <a:pt x="82" y="6"/>
                    </a:lnTo>
                    <a:lnTo>
                      <a:pt x="22" y="0"/>
                    </a:lnTo>
                    <a:lnTo>
                      <a:pt x="0" y="237"/>
                    </a:lnTo>
                    <a:lnTo>
                      <a:pt x="60" y="242"/>
                    </a:lnTo>
                    <a:lnTo>
                      <a:pt x="121" y="248"/>
                    </a:lnTo>
                    <a:lnTo>
                      <a:pt x="142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35" name="Freeform 541"/>
              <p:cNvSpPr>
                <a:spLocks noChangeAspect="1"/>
              </p:cNvSpPr>
              <p:nvPr/>
            </p:nvSpPr>
            <p:spPr bwMode="auto">
              <a:xfrm>
                <a:off x="4215" y="1585"/>
                <a:ext cx="9" cy="1"/>
              </a:xfrm>
              <a:custGeom>
                <a:avLst/>
                <a:gdLst>
                  <a:gd name="T0" fmla="*/ 60 w 60"/>
                  <a:gd name="T1" fmla="*/ 5 h 5"/>
                  <a:gd name="T2" fmla="*/ 0 w 60"/>
                  <a:gd name="T3" fmla="*/ 0 h 5"/>
                  <a:gd name="T4" fmla="*/ 0 w 60"/>
                  <a:gd name="T5" fmla="*/ 3 h 5"/>
                  <a:gd name="T6" fmla="*/ 60 w 60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5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6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36" name="Line 542"/>
              <p:cNvSpPr>
                <a:spLocks noChangeAspect="1" noChangeShapeType="1"/>
              </p:cNvSpPr>
              <p:nvPr/>
            </p:nvSpPr>
            <p:spPr bwMode="auto">
              <a:xfrm>
                <a:off x="4215" y="158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37" name="Freeform 543"/>
              <p:cNvSpPr>
                <a:spLocks noChangeAspect="1"/>
              </p:cNvSpPr>
              <p:nvPr/>
            </p:nvSpPr>
            <p:spPr bwMode="auto">
              <a:xfrm>
                <a:off x="4214" y="1585"/>
                <a:ext cx="18" cy="35"/>
              </a:xfrm>
              <a:custGeom>
                <a:avLst/>
                <a:gdLst>
                  <a:gd name="T0" fmla="*/ 128 w 128"/>
                  <a:gd name="T1" fmla="*/ 5 h 242"/>
                  <a:gd name="T2" fmla="*/ 67 w 128"/>
                  <a:gd name="T3" fmla="*/ 2 h 242"/>
                  <a:gd name="T4" fmla="*/ 7 w 128"/>
                  <a:gd name="T5" fmla="*/ 0 h 242"/>
                  <a:gd name="T6" fmla="*/ 0 w 128"/>
                  <a:gd name="T7" fmla="*/ 237 h 242"/>
                  <a:gd name="T8" fmla="*/ 60 w 128"/>
                  <a:gd name="T9" fmla="*/ 239 h 242"/>
                  <a:gd name="T10" fmla="*/ 121 w 128"/>
                  <a:gd name="T11" fmla="*/ 242 h 242"/>
                  <a:gd name="T12" fmla="*/ 128 w 128"/>
                  <a:gd name="T13" fmla="*/ 5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8" y="5"/>
                    </a:moveTo>
                    <a:lnTo>
                      <a:pt x="67" y="2"/>
                    </a:lnTo>
                    <a:lnTo>
                      <a:pt x="7" y="0"/>
                    </a:lnTo>
                    <a:lnTo>
                      <a:pt x="0" y="237"/>
                    </a:lnTo>
                    <a:lnTo>
                      <a:pt x="60" y="239"/>
                    </a:lnTo>
                    <a:lnTo>
                      <a:pt x="121" y="242"/>
                    </a:lnTo>
                    <a:lnTo>
                      <a:pt x="12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38" name="Freeform 544"/>
              <p:cNvSpPr>
                <a:spLocks noChangeAspect="1"/>
              </p:cNvSpPr>
              <p:nvPr/>
            </p:nvSpPr>
            <p:spPr bwMode="auto">
              <a:xfrm>
                <a:off x="4214" y="1585"/>
                <a:ext cx="18" cy="35"/>
              </a:xfrm>
              <a:custGeom>
                <a:avLst/>
                <a:gdLst>
                  <a:gd name="T0" fmla="*/ 128 w 128"/>
                  <a:gd name="T1" fmla="*/ 5 h 242"/>
                  <a:gd name="T2" fmla="*/ 67 w 128"/>
                  <a:gd name="T3" fmla="*/ 2 h 242"/>
                  <a:gd name="T4" fmla="*/ 7 w 128"/>
                  <a:gd name="T5" fmla="*/ 0 h 242"/>
                  <a:gd name="T6" fmla="*/ 0 w 128"/>
                  <a:gd name="T7" fmla="*/ 237 h 242"/>
                  <a:gd name="T8" fmla="*/ 60 w 128"/>
                  <a:gd name="T9" fmla="*/ 239 h 242"/>
                  <a:gd name="T10" fmla="*/ 121 w 128"/>
                  <a:gd name="T11" fmla="*/ 242 h 242"/>
                  <a:gd name="T12" fmla="*/ 128 w 128"/>
                  <a:gd name="T13" fmla="*/ 5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8" y="5"/>
                    </a:moveTo>
                    <a:lnTo>
                      <a:pt x="67" y="2"/>
                    </a:lnTo>
                    <a:lnTo>
                      <a:pt x="7" y="0"/>
                    </a:lnTo>
                    <a:lnTo>
                      <a:pt x="0" y="237"/>
                    </a:lnTo>
                    <a:lnTo>
                      <a:pt x="60" y="239"/>
                    </a:lnTo>
                    <a:lnTo>
                      <a:pt x="121" y="242"/>
                    </a:lnTo>
                    <a:lnTo>
                      <a:pt x="128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39" name="Freeform 545"/>
              <p:cNvSpPr>
                <a:spLocks noChangeAspect="1"/>
              </p:cNvSpPr>
              <p:nvPr/>
            </p:nvSpPr>
            <p:spPr bwMode="auto">
              <a:xfrm>
                <a:off x="4214" y="1619"/>
                <a:ext cx="9" cy="1"/>
              </a:xfrm>
              <a:custGeom>
                <a:avLst/>
                <a:gdLst>
                  <a:gd name="T0" fmla="*/ 60 w 60"/>
                  <a:gd name="T1" fmla="*/ 2 h 5"/>
                  <a:gd name="T2" fmla="*/ 0 w 60"/>
                  <a:gd name="T3" fmla="*/ 0 h 5"/>
                  <a:gd name="T4" fmla="*/ 0 w 60"/>
                  <a:gd name="T5" fmla="*/ 5 h 5"/>
                  <a:gd name="T6" fmla="*/ 60 w 60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40" name="Line 546"/>
              <p:cNvSpPr>
                <a:spLocks noChangeAspect="1" noChangeShapeType="1"/>
              </p:cNvSpPr>
              <p:nvPr/>
            </p:nvSpPr>
            <p:spPr bwMode="auto">
              <a:xfrm>
                <a:off x="4214" y="161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41" name="Freeform 547"/>
              <p:cNvSpPr>
                <a:spLocks noChangeAspect="1"/>
              </p:cNvSpPr>
              <p:nvPr/>
            </p:nvSpPr>
            <p:spPr bwMode="auto">
              <a:xfrm>
                <a:off x="4214" y="1619"/>
                <a:ext cx="18" cy="34"/>
              </a:xfrm>
              <a:custGeom>
                <a:avLst/>
                <a:gdLst>
                  <a:gd name="T0" fmla="*/ 121 w 128"/>
                  <a:gd name="T1" fmla="*/ 0 h 242"/>
                  <a:gd name="T2" fmla="*/ 60 w 128"/>
                  <a:gd name="T3" fmla="*/ 2 h 242"/>
                  <a:gd name="T4" fmla="*/ 0 w 128"/>
                  <a:gd name="T5" fmla="*/ 5 h 242"/>
                  <a:gd name="T6" fmla="*/ 7 w 128"/>
                  <a:gd name="T7" fmla="*/ 242 h 242"/>
                  <a:gd name="T8" fmla="*/ 67 w 128"/>
                  <a:gd name="T9" fmla="*/ 240 h 242"/>
                  <a:gd name="T10" fmla="*/ 128 w 128"/>
                  <a:gd name="T11" fmla="*/ 238 h 242"/>
                  <a:gd name="T12" fmla="*/ 121 w 128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1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7" y="242"/>
                    </a:lnTo>
                    <a:lnTo>
                      <a:pt x="67" y="240"/>
                    </a:lnTo>
                    <a:lnTo>
                      <a:pt x="128" y="238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42" name="Freeform 548"/>
              <p:cNvSpPr>
                <a:spLocks noChangeAspect="1"/>
              </p:cNvSpPr>
              <p:nvPr/>
            </p:nvSpPr>
            <p:spPr bwMode="auto">
              <a:xfrm>
                <a:off x="4214" y="1619"/>
                <a:ext cx="18" cy="34"/>
              </a:xfrm>
              <a:custGeom>
                <a:avLst/>
                <a:gdLst>
                  <a:gd name="T0" fmla="*/ 121 w 128"/>
                  <a:gd name="T1" fmla="*/ 0 h 242"/>
                  <a:gd name="T2" fmla="*/ 60 w 128"/>
                  <a:gd name="T3" fmla="*/ 2 h 242"/>
                  <a:gd name="T4" fmla="*/ 0 w 128"/>
                  <a:gd name="T5" fmla="*/ 5 h 242"/>
                  <a:gd name="T6" fmla="*/ 7 w 128"/>
                  <a:gd name="T7" fmla="*/ 242 h 242"/>
                  <a:gd name="T8" fmla="*/ 67 w 128"/>
                  <a:gd name="T9" fmla="*/ 240 h 242"/>
                  <a:gd name="T10" fmla="*/ 128 w 128"/>
                  <a:gd name="T11" fmla="*/ 238 h 242"/>
                  <a:gd name="T12" fmla="*/ 121 w 128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1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7" y="242"/>
                    </a:lnTo>
                    <a:lnTo>
                      <a:pt x="67" y="240"/>
                    </a:lnTo>
                    <a:lnTo>
                      <a:pt x="128" y="238"/>
                    </a:lnTo>
                    <a:lnTo>
                      <a:pt x="12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43" name="Freeform 549"/>
              <p:cNvSpPr>
                <a:spLocks noChangeAspect="1"/>
              </p:cNvSpPr>
              <p:nvPr/>
            </p:nvSpPr>
            <p:spPr bwMode="auto">
              <a:xfrm>
                <a:off x="4215" y="1653"/>
                <a:ext cx="9" cy="1"/>
              </a:xfrm>
              <a:custGeom>
                <a:avLst/>
                <a:gdLst>
                  <a:gd name="T0" fmla="*/ 60 w 60"/>
                  <a:gd name="T1" fmla="*/ 0 h 6"/>
                  <a:gd name="T2" fmla="*/ 0 w 60"/>
                  <a:gd name="T3" fmla="*/ 2 h 6"/>
                  <a:gd name="T4" fmla="*/ 0 w 60"/>
                  <a:gd name="T5" fmla="*/ 6 h 6"/>
                  <a:gd name="T6" fmla="*/ 6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0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44" name="Line 550"/>
              <p:cNvSpPr>
                <a:spLocks noChangeAspect="1" noChangeShapeType="1"/>
              </p:cNvSpPr>
              <p:nvPr/>
            </p:nvSpPr>
            <p:spPr bwMode="auto">
              <a:xfrm>
                <a:off x="4215" y="16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45" name="Freeform 551"/>
              <p:cNvSpPr>
                <a:spLocks noChangeAspect="1"/>
              </p:cNvSpPr>
              <p:nvPr/>
            </p:nvSpPr>
            <p:spPr bwMode="auto">
              <a:xfrm>
                <a:off x="4215" y="1652"/>
                <a:ext cx="20" cy="36"/>
              </a:xfrm>
              <a:custGeom>
                <a:avLst/>
                <a:gdLst>
                  <a:gd name="T0" fmla="*/ 121 w 142"/>
                  <a:gd name="T1" fmla="*/ 0 h 248"/>
                  <a:gd name="T2" fmla="*/ 60 w 142"/>
                  <a:gd name="T3" fmla="*/ 5 h 248"/>
                  <a:gd name="T4" fmla="*/ 0 w 142"/>
                  <a:gd name="T5" fmla="*/ 11 h 248"/>
                  <a:gd name="T6" fmla="*/ 22 w 142"/>
                  <a:gd name="T7" fmla="*/ 248 h 248"/>
                  <a:gd name="T8" fmla="*/ 82 w 142"/>
                  <a:gd name="T9" fmla="*/ 242 h 248"/>
                  <a:gd name="T10" fmla="*/ 142 w 142"/>
                  <a:gd name="T11" fmla="*/ 236 h 248"/>
                  <a:gd name="T12" fmla="*/ 121 w 142"/>
                  <a:gd name="T13" fmla="*/ 0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21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22" y="248"/>
                    </a:lnTo>
                    <a:lnTo>
                      <a:pt x="82" y="242"/>
                    </a:lnTo>
                    <a:lnTo>
                      <a:pt x="142" y="236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46" name="Freeform 552"/>
              <p:cNvSpPr>
                <a:spLocks noChangeAspect="1"/>
              </p:cNvSpPr>
              <p:nvPr/>
            </p:nvSpPr>
            <p:spPr bwMode="auto">
              <a:xfrm>
                <a:off x="4215" y="1652"/>
                <a:ext cx="20" cy="36"/>
              </a:xfrm>
              <a:custGeom>
                <a:avLst/>
                <a:gdLst>
                  <a:gd name="T0" fmla="*/ 121 w 142"/>
                  <a:gd name="T1" fmla="*/ 0 h 248"/>
                  <a:gd name="T2" fmla="*/ 60 w 142"/>
                  <a:gd name="T3" fmla="*/ 5 h 248"/>
                  <a:gd name="T4" fmla="*/ 0 w 142"/>
                  <a:gd name="T5" fmla="*/ 11 h 248"/>
                  <a:gd name="T6" fmla="*/ 22 w 142"/>
                  <a:gd name="T7" fmla="*/ 248 h 248"/>
                  <a:gd name="T8" fmla="*/ 82 w 142"/>
                  <a:gd name="T9" fmla="*/ 242 h 248"/>
                  <a:gd name="T10" fmla="*/ 142 w 142"/>
                  <a:gd name="T11" fmla="*/ 236 h 248"/>
                  <a:gd name="T12" fmla="*/ 121 w 142"/>
                  <a:gd name="T13" fmla="*/ 0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21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22" y="248"/>
                    </a:lnTo>
                    <a:lnTo>
                      <a:pt x="82" y="242"/>
                    </a:lnTo>
                    <a:lnTo>
                      <a:pt x="142" y="236"/>
                    </a:lnTo>
                    <a:lnTo>
                      <a:pt x="12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47" name="Freeform 553"/>
              <p:cNvSpPr>
                <a:spLocks noChangeAspect="1"/>
              </p:cNvSpPr>
              <p:nvPr/>
            </p:nvSpPr>
            <p:spPr bwMode="auto">
              <a:xfrm>
                <a:off x="4218" y="1687"/>
                <a:ext cx="9" cy="1"/>
              </a:xfrm>
              <a:custGeom>
                <a:avLst/>
                <a:gdLst>
                  <a:gd name="T0" fmla="*/ 60 w 60"/>
                  <a:gd name="T1" fmla="*/ 0 h 10"/>
                  <a:gd name="T2" fmla="*/ 0 w 60"/>
                  <a:gd name="T3" fmla="*/ 6 h 10"/>
                  <a:gd name="T4" fmla="*/ 0 w 60"/>
                  <a:gd name="T5" fmla="*/ 10 h 10"/>
                  <a:gd name="T6" fmla="*/ 60 w 6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0"/>
                  <a:gd name="T14" fmla="*/ 60 w 60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0">
                    <a:moveTo>
                      <a:pt x="60" y="0"/>
                    </a:moveTo>
                    <a:lnTo>
                      <a:pt x="0" y="6"/>
                    </a:lnTo>
                    <a:lnTo>
                      <a:pt x="0" y="1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48" name="Line 554"/>
              <p:cNvSpPr>
                <a:spLocks noChangeAspect="1" noChangeShapeType="1"/>
              </p:cNvSpPr>
              <p:nvPr/>
            </p:nvSpPr>
            <p:spPr bwMode="auto">
              <a:xfrm>
                <a:off x="4218" y="1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49" name="Freeform 555"/>
              <p:cNvSpPr>
                <a:spLocks noChangeAspect="1"/>
              </p:cNvSpPr>
              <p:nvPr/>
            </p:nvSpPr>
            <p:spPr bwMode="auto">
              <a:xfrm>
                <a:off x="4218" y="1686"/>
                <a:ext cx="23" cy="36"/>
              </a:xfrm>
              <a:custGeom>
                <a:avLst/>
                <a:gdLst>
                  <a:gd name="T0" fmla="*/ 120 w 158"/>
                  <a:gd name="T1" fmla="*/ 0 h 254"/>
                  <a:gd name="T2" fmla="*/ 60 w 158"/>
                  <a:gd name="T3" fmla="*/ 10 h 254"/>
                  <a:gd name="T4" fmla="*/ 0 w 158"/>
                  <a:gd name="T5" fmla="*/ 20 h 254"/>
                  <a:gd name="T6" fmla="*/ 37 w 158"/>
                  <a:gd name="T7" fmla="*/ 254 h 254"/>
                  <a:gd name="T8" fmla="*/ 97 w 158"/>
                  <a:gd name="T9" fmla="*/ 243 h 254"/>
                  <a:gd name="T10" fmla="*/ 158 w 158"/>
                  <a:gd name="T11" fmla="*/ 233 h 254"/>
                  <a:gd name="T12" fmla="*/ 120 w 158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20" y="0"/>
                    </a:moveTo>
                    <a:lnTo>
                      <a:pt x="60" y="10"/>
                    </a:lnTo>
                    <a:lnTo>
                      <a:pt x="0" y="20"/>
                    </a:lnTo>
                    <a:lnTo>
                      <a:pt x="37" y="254"/>
                    </a:lnTo>
                    <a:lnTo>
                      <a:pt x="97" y="243"/>
                    </a:lnTo>
                    <a:lnTo>
                      <a:pt x="158" y="233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50" name="Freeform 556"/>
              <p:cNvSpPr>
                <a:spLocks noChangeAspect="1"/>
              </p:cNvSpPr>
              <p:nvPr/>
            </p:nvSpPr>
            <p:spPr bwMode="auto">
              <a:xfrm>
                <a:off x="4218" y="1686"/>
                <a:ext cx="23" cy="36"/>
              </a:xfrm>
              <a:custGeom>
                <a:avLst/>
                <a:gdLst>
                  <a:gd name="T0" fmla="*/ 120 w 158"/>
                  <a:gd name="T1" fmla="*/ 0 h 254"/>
                  <a:gd name="T2" fmla="*/ 60 w 158"/>
                  <a:gd name="T3" fmla="*/ 10 h 254"/>
                  <a:gd name="T4" fmla="*/ 0 w 158"/>
                  <a:gd name="T5" fmla="*/ 20 h 254"/>
                  <a:gd name="T6" fmla="*/ 37 w 158"/>
                  <a:gd name="T7" fmla="*/ 254 h 254"/>
                  <a:gd name="T8" fmla="*/ 97 w 158"/>
                  <a:gd name="T9" fmla="*/ 243 h 254"/>
                  <a:gd name="T10" fmla="*/ 158 w 158"/>
                  <a:gd name="T11" fmla="*/ 233 h 254"/>
                  <a:gd name="T12" fmla="*/ 120 w 158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20" y="0"/>
                    </a:moveTo>
                    <a:lnTo>
                      <a:pt x="60" y="10"/>
                    </a:lnTo>
                    <a:lnTo>
                      <a:pt x="0" y="20"/>
                    </a:lnTo>
                    <a:lnTo>
                      <a:pt x="37" y="254"/>
                    </a:lnTo>
                    <a:lnTo>
                      <a:pt x="97" y="243"/>
                    </a:lnTo>
                    <a:lnTo>
                      <a:pt x="158" y="233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51" name="Freeform 557"/>
              <p:cNvSpPr>
                <a:spLocks noChangeAspect="1"/>
              </p:cNvSpPr>
              <p:nvPr/>
            </p:nvSpPr>
            <p:spPr bwMode="auto">
              <a:xfrm>
                <a:off x="4223" y="1720"/>
                <a:ext cx="9" cy="2"/>
              </a:xfrm>
              <a:custGeom>
                <a:avLst/>
                <a:gdLst>
                  <a:gd name="T0" fmla="*/ 60 w 60"/>
                  <a:gd name="T1" fmla="*/ 0 h 14"/>
                  <a:gd name="T2" fmla="*/ 0 w 60"/>
                  <a:gd name="T3" fmla="*/ 11 h 14"/>
                  <a:gd name="T4" fmla="*/ 1 w 60"/>
                  <a:gd name="T5" fmla="*/ 14 h 14"/>
                  <a:gd name="T6" fmla="*/ 60 w 6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4"/>
                  <a:gd name="T14" fmla="*/ 60 w 60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4">
                    <a:moveTo>
                      <a:pt x="60" y="0"/>
                    </a:moveTo>
                    <a:lnTo>
                      <a:pt x="0" y="11"/>
                    </a:lnTo>
                    <a:lnTo>
                      <a:pt x="1" y="14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52" name="Line 558"/>
              <p:cNvSpPr>
                <a:spLocks noChangeAspect="1" noChangeShapeType="1"/>
              </p:cNvSpPr>
              <p:nvPr/>
            </p:nvSpPr>
            <p:spPr bwMode="auto">
              <a:xfrm>
                <a:off x="4223" y="17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53" name="Freeform 559"/>
              <p:cNvSpPr>
                <a:spLocks noChangeAspect="1"/>
              </p:cNvSpPr>
              <p:nvPr/>
            </p:nvSpPr>
            <p:spPr bwMode="auto">
              <a:xfrm>
                <a:off x="4224" y="1718"/>
                <a:ext cx="24" cy="37"/>
              </a:xfrm>
              <a:custGeom>
                <a:avLst/>
                <a:gdLst>
                  <a:gd name="T0" fmla="*/ 118 w 170"/>
                  <a:gd name="T1" fmla="*/ 0 h 257"/>
                  <a:gd name="T2" fmla="*/ 59 w 170"/>
                  <a:gd name="T3" fmla="*/ 13 h 257"/>
                  <a:gd name="T4" fmla="*/ 0 w 170"/>
                  <a:gd name="T5" fmla="*/ 27 h 257"/>
                  <a:gd name="T6" fmla="*/ 51 w 170"/>
                  <a:gd name="T7" fmla="*/ 257 h 257"/>
                  <a:gd name="T8" fmla="*/ 111 w 170"/>
                  <a:gd name="T9" fmla="*/ 243 h 257"/>
                  <a:gd name="T10" fmla="*/ 170 w 170"/>
                  <a:gd name="T11" fmla="*/ 230 h 257"/>
                  <a:gd name="T12" fmla="*/ 118 w 170"/>
                  <a:gd name="T13" fmla="*/ 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118" y="0"/>
                    </a:move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lnTo>
                      <a:pt x="111" y="243"/>
                    </a:lnTo>
                    <a:lnTo>
                      <a:pt x="170" y="230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54" name="Freeform 560"/>
              <p:cNvSpPr>
                <a:spLocks noChangeAspect="1"/>
              </p:cNvSpPr>
              <p:nvPr/>
            </p:nvSpPr>
            <p:spPr bwMode="auto">
              <a:xfrm>
                <a:off x="4224" y="1718"/>
                <a:ext cx="24" cy="37"/>
              </a:xfrm>
              <a:custGeom>
                <a:avLst/>
                <a:gdLst>
                  <a:gd name="T0" fmla="*/ 118 w 170"/>
                  <a:gd name="T1" fmla="*/ 0 h 257"/>
                  <a:gd name="T2" fmla="*/ 59 w 170"/>
                  <a:gd name="T3" fmla="*/ 13 h 257"/>
                  <a:gd name="T4" fmla="*/ 0 w 170"/>
                  <a:gd name="T5" fmla="*/ 27 h 257"/>
                  <a:gd name="T6" fmla="*/ 51 w 170"/>
                  <a:gd name="T7" fmla="*/ 257 h 257"/>
                  <a:gd name="T8" fmla="*/ 111 w 170"/>
                  <a:gd name="T9" fmla="*/ 243 h 257"/>
                  <a:gd name="T10" fmla="*/ 170 w 170"/>
                  <a:gd name="T11" fmla="*/ 230 h 257"/>
                  <a:gd name="T12" fmla="*/ 118 w 170"/>
                  <a:gd name="T13" fmla="*/ 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118" y="0"/>
                    </a:move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lnTo>
                      <a:pt x="111" y="243"/>
                    </a:lnTo>
                    <a:lnTo>
                      <a:pt x="170" y="230"/>
                    </a:lnTo>
                    <a:lnTo>
                      <a:pt x="1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55" name="Freeform 561"/>
              <p:cNvSpPr>
                <a:spLocks noChangeAspect="1"/>
              </p:cNvSpPr>
              <p:nvPr/>
            </p:nvSpPr>
            <p:spPr bwMode="auto">
              <a:xfrm>
                <a:off x="4231" y="1753"/>
                <a:ext cx="8" cy="3"/>
              </a:xfrm>
              <a:custGeom>
                <a:avLst/>
                <a:gdLst>
                  <a:gd name="T0" fmla="*/ 60 w 60"/>
                  <a:gd name="T1" fmla="*/ 0 h 17"/>
                  <a:gd name="T2" fmla="*/ 0 w 60"/>
                  <a:gd name="T3" fmla="*/ 14 h 17"/>
                  <a:gd name="T4" fmla="*/ 2 w 60"/>
                  <a:gd name="T5" fmla="*/ 17 h 17"/>
                  <a:gd name="T6" fmla="*/ 60 w 60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7"/>
                  <a:gd name="T14" fmla="*/ 60 w 60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7">
                    <a:moveTo>
                      <a:pt x="60" y="0"/>
                    </a:moveTo>
                    <a:lnTo>
                      <a:pt x="0" y="14"/>
                    </a:lnTo>
                    <a:lnTo>
                      <a:pt x="2" y="17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56" name="Line 562"/>
              <p:cNvSpPr>
                <a:spLocks noChangeAspect="1" noChangeShapeType="1"/>
              </p:cNvSpPr>
              <p:nvPr/>
            </p:nvSpPr>
            <p:spPr bwMode="auto">
              <a:xfrm>
                <a:off x="4231" y="175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57" name="Freeform 563"/>
              <p:cNvSpPr>
                <a:spLocks noChangeAspect="1"/>
              </p:cNvSpPr>
              <p:nvPr/>
            </p:nvSpPr>
            <p:spPr bwMode="auto">
              <a:xfrm>
                <a:off x="4231" y="1751"/>
                <a:ext cx="26" cy="37"/>
              </a:xfrm>
              <a:custGeom>
                <a:avLst/>
                <a:gdLst>
                  <a:gd name="T0" fmla="*/ 115 w 183"/>
                  <a:gd name="T1" fmla="*/ 0 h 260"/>
                  <a:gd name="T2" fmla="*/ 58 w 183"/>
                  <a:gd name="T3" fmla="*/ 17 h 260"/>
                  <a:gd name="T4" fmla="*/ 0 w 183"/>
                  <a:gd name="T5" fmla="*/ 34 h 260"/>
                  <a:gd name="T6" fmla="*/ 67 w 183"/>
                  <a:gd name="T7" fmla="*/ 260 h 260"/>
                  <a:gd name="T8" fmla="*/ 125 w 183"/>
                  <a:gd name="T9" fmla="*/ 243 h 260"/>
                  <a:gd name="T10" fmla="*/ 183 w 183"/>
                  <a:gd name="T11" fmla="*/ 226 h 260"/>
                  <a:gd name="T12" fmla="*/ 115 w 183"/>
                  <a:gd name="T13" fmla="*/ 0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115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67" y="260"/>
                    </a:lnTo>
                    <a:lnTo>
                      <a:pt x="125" y="243"/>
                    </a:lnTo>
                    <a:lnTo>
                      <a:pt x="183" y="226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58" name="Freeform 564"/>
              <p:cNvSpPr>
                <a:spLocks noChangeAspect="1"/>
              </p:cNvSpPr>
              <p:nvPr/>
            </p:nvSpPr>
            <p:spPr bwMode="auto">
              <a:xfrm>
                <a:off x="4231" y="1751"/>
                <a:ext cx="26" cy="37"/>
              </a:xfrm>
              <a:custGeom>
                <a:avLst/>
                <a:gdLst>
                  <a:gd name="T0" fmla="*/ 115 w 183"/>
                  <a:gd name="T1" fmla="*/ 0 h 260"/>
                  <a:gd name="T2" fmla="*/ 58 w 183"/>
                  <a:gd name="T3" fmla="*/ 17 h 260"/>
                  <a:gd name="T4" fmla="*/ 0 w 183"/>
                  <a:gd name="T5" fmla="*/ 34 h 260"/>
                  <a:gd name="T6" fmla="*/ 67 w 183"/>
                  <a:gd name="T7" fmla="*/ 260 h 260"/>
                  <a:gd name="T8" fmla="*/ 125 w 183"/>
                  <a:gd name="T9" fmla="*/ 243 h 260"/>
                  <a:gd name="T10" fmla="*/ 183 w 183"/>
                  <a:gd name="T11" fmla="*/ 226 h 260"/>
                  <a:gd name="T12" fmla="*/ 115 w 183"/>
                  <a:gd name="T13" fmla="*/ 0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115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67" y="260"/>
                    </a:lnTo>
                    <a:lnTo>
                      <a:pt x="125" y="243"/>
                    </a:lnTo>
                    <a:lnTo>
                      <a:pt x="183" y="226"/>
                    </a:lnTo>
                    <a:lnTo>
                      <a:pt x="1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59" name="Freeform 565"/>
              <p:cNvSpPr>
                <a:spLocks noChangeAspect="1"/>
              </p:cNvSpPr>
              <p:nvPr/>
            </p:nvSpPr>
            <p:spPr bwMode="auto">
              <a:xfrm>
                <a:off x="4241" y="1785"/>
                <a:ext cx="8" cy="3"/>
              </a:xfrm>
              <a:custGeom>
                <a:avLst/>
                <a:gdLst>
                  <a:gd name="T0" fmla="*/ 58 w 58"/>
                  <a:gd name="T1" fmla="*/ 0 h 20"/>
                  <a:gd name="T2" fmla="*/ 0 w 58"/>
                  <a:gd name="T3" fmla="*/ 17 h 20"/>
                  <a:gd name="T4" fmla="*/ 1 w 58"/>
                  <a:gd name="T5" fmla="*/ 20 h 20"/>
                  <a:gd name="T6" fmla="*/ 58 w 58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0"/>
                  <a:gd name="T14" fmla="*/ 58 w 5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0">
                    <a:moveTo>
                      <a:pt x="58" y="0"/>
                    </a:moveTo>
                    <a:lnTo>
                      <a:pt x="0" y="17"/>
                    </a:lnTo>
                    <a:lnTo>
                      <a:pt x="1" y="2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60" name="Line 566"/>
              <p:cNvSpPr>
                <a:spLocks noChangeAspect="1" noChangeShapeType="1"/>
              </p:cNvSpPr>
              <p:nvPr/>
            </p:nvSpPr>
            <p:spPr bwMode="auto">
              <a:xfrm>
                <a:off x="4241" y="17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61" name="Freeform 567"/>
              <p:cNvSpPr>
                <a:spLocks noChangeAspect="1"/>
              </p:cNvSpPr>
              <p:nvPr/>
            </p:nvSpPr>
            <p:spPr bwMode="auto">
              <a:xfrm>
                <a:off x="4241" y="1782"/>
                <a:ext cx="22" cy="22"/>
              </a:xfrm>
              <a:custGeom>
                <a:avLst/>
                <a:gdLst>
                  <a:gd name="T0" fmla="*/ 113 w 153"/>
                  <a:gd name="T1" fmla="*/ 0 h 151"/>
                  <a:gd name="T2" fmla="*/ 57 w 153"/>
                  <a:gd name="T3" fmla="*/ 21 h 151"/>
                  <a:gd name="T4" fmla="*/ 0 w 153"/>
                  <a:gd name="T5" fmla="*/ 41 h 151"/>
                  <a:gd name="T6" fmla="*/ 40 w 153"/>
                  <a:gd name="T7" fmla="*/ 151 h 151"/>
                  <a:gd name="T8" fmla="*/ 96 w 153"/>
                  <a:gd name="T9" fmla="*/ 130 h 151"/>
                  <a:gd name="T10" fmla="*/ 153 w 153"/>
                  <a:gd name="T11" fmla="*/ 110 h 151"/>
                  <a:gd name="T12" fmla="*/ 113 w 153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13" y="0"/>
                    </a:moveTo>
                    <a:lnTo>
                      <a:pt x="57" y="21"/>
                    </a:lnTo>
                    <a:lnTo>
                      <a:pt x="0" y="41"/>
                    </a:lnTo>
                    <a:lnTo>
                      <a:pt x="40" y="151"/>
                    </a:lnTo>
                    <a:lnTo>
                      <a:pt x="96" y="130"/>
                    </a:lnTo>
                    <a:lnTo>
                      <a:pt x="153" y="11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62" name="Freeform 568"/>
              <p:cNvSpPr>
                <a:spLocks noChangeAspect="1"/>
              </p:cNvSpPr>
              <p:nvPr/>
            </p:nvSpPr>
            <p:spPr bwMode="auto">
              <a:xfrm>
                <a:off x="4241" y="1782"/>
                <a:ext cx="22" cy="22"/>
              </a:xfrm>
              <a:custGeom>
                <a:avLst/>
                <a:gdLst>
                  <a:gd name="T0" fmla="*/ 113 w 153"/>
                  <a:gd name="T1" fmla="*/ 0 h 151"/>
                  <a:gd name="T2" fmla="*/ 57 w 153"/>
                  <a:gd name="T3" fmla="*/ 21 h 151"/>
                  <a:gd name="T4" fmla="*/ 0 w 153"/>
                  <a:gd name="T5" fmla="*/ 41 h 151"/>
                  <a:gd name="T6" fmla="*/ 40 w 153"/>
                  <a:gd name="T7" fmla="*/ 151 h 151"/>
                  <a:gd name="T8" fmla="*/ 96 w 153"/>
                  <a:gd name="T9" fmla="*/ 130 h 151"/>
                  <a:gd name="T10" fmla="*/ 153 w 153"/>
                  <a:gd name="T11" fmla="*/ 110 h 151"/>
                  <a:gd name="T12" fmla="*/ 113 w 153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13" y="0"/>
                    </a:moveTo>
                    <a:lnTo>
                      <a:pt x="57" y="21"/>
                    </a:lnTo>
                    <a:lnTo>
                      <a:pt x="0" y="41"/>
                    </a:lnTo>
                    <a:lnTo>
                      <a:pt x="40" y="151"/>
                    </a:lnTo>
                    <a:lnTo>
                      <a:pt x="96" y="130"/>
                    </a:lnTo>
                    <a:lnTo>
                      <a:pt x="153" y="110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63" name="Freeform 569"/>
              <p:cNvSpPr>
                <a:spLocks noChangeAspect="1"/>
              </p:cNvSpPr>
              <p:nvPr/>
            </p:nvSpPr>
            <p:spPr bwMode="auto">
              <a:xfrm>
                <a:off x="4247" y="1801"/>
                <a:ext cx="8" cy="3"/>
              </a:xfrm>
              <a:custGeom>
                <a:avLst/>
                <a:gdLst>
                  <a:gd name="T0" fmla="*/ 56 w 56"/>
                  <a:gd name="T1" fmla="*/ 0 h 23"/>
                  <a:gd name="T2" fmla="*/ 0 w 56"/>
                  <a:gd name="T3" fmla="*/ 21 h 23"/>
                  <a:gd name="T4" fmla="*/ 0 w 56"/>
                  <a:gd name="T5" fmla="*/ 23 h 23"/>
                  <a:gd name="T6" fmla="*/ 56 w 56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3"/>
                  <a:gd name="T14" fmla="*/ 56 w 56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3">
                    <a:moveTo>
                      <a:pt x="56" y="0"/>
                    </a:moveTo>
                    <a:lnTo>
                      <a:pt x="0" y="21"/>
                    </a:lnTo>
                    <a:lnTo>
                      <a:pt x="0" y="23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64" name="Line 570"/>
              <p:cNvSpPr>
                <a:spLocks noChangeAspect="1" noChangeShapeType="1"/>
              </p:cNvSpPr>
              <p:nvPr/>
            </p:nvSpPr>
            <p:spPr bwMode="auto">
              <a:xfrm>
                <a:off x="4247" y="18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65" name="Freeform 571"/>
              <p:cNvSpPr>
                <a:spLocks noChangeAspect="1"/>
              </p:cNvSpPr>
              <p:nvPr/>
            </p:nvSpPr>
            <p:spPr bwMode="auto">
              <a:xfrm>
                <a:off x="4247" y="1798"/>
                <a:ext cx="22" cy="22"/>
              </a:xfrm>
              <a:custGeom>
                <a:avLst/>
                <a:gdLst>
                  <a:gd name="T0" fmla="*/ 113 w 156"/>
                  <a:gd name="T1" fmla="*/ 0 h 155"/>
                  <a:gd name="T2" fmla="*/ 56 w 156"/>
                  <a:gd name="T3" fmla="*/ 23 h 155"/>
                  <a:gd name="T4" fmla="*/ 0 w 156"/>
                  <a:gd name="T5" fmla="*/ 46 h 155"/>
                  <a:gd name="T6" fmla="*/ 43 w 156"/>
                  <a:gd name="T7" fmla="*/ 155 h 155"/>
                  <a:gd name="T8" fmla="*/ 100 w 156"/>
                  <a:gd name="T9" fmla="*/ 132 h 155"/>
                  <a:gd name="T10" fmla="*/ 156 w 156"/>
                  <a:gd name="T11" fmla="*/ 110 h 155"/>
                  <a:gd name="T12" fmla="*/ 113 w 156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155"/>
                  <a:gd name="T23" fmla="*/ 156 w 156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155">
                    <a:moveTo>
                      <a:pt x="113" y="0"/>
                    </a:moveTo>
                    <a:lnTo>
                      <a:pt x="56" y="23"/>
                    </a:lnTo>
                    <a:lnTo>
                      <a:pt x="0" y="46"/>
                    </a:lnTo>
                    <a:lnTo>
                      <a:pt x="43" y="155"/>
                    </a:lnTo>
                    <a:lnTo>
                      <a:pt x="100" y="132"/>
                    </a:lnTo>
                    <a:lnTo>
                      <a:pt x="156" y="11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66" name="Freeform 572"/>
              <p:cNvSpPr>
                <a:spLocks noChangeAspect="1"/>
              </p:cNvSpPr>
              <p:nvPr/>
            </p:nvSpPr>
            <p:spPr bwMode="auto">
              <a:xfrm>
                <a:off x="4247" y="1798"/>
                <a:ext cx="22" cy="22"/>
              </a:xfrm>
              <a:custGeom>
                <a:avLst/>
                <a:gdLst>
                  <a:gd name="T0" fmla="*/ 113 w 156"/>
                  <a:gd name="T1" fmla="*/ 0 h 155"/>
                  <a:gd name="T2" fmla="*/ 56 w 156"/>
                  <a:gd name="T3" fmla="*/ 23 h 155"/>
                  <a:gd name="T4" fmla="*/ 0 w 156"/>
                  <a:gd name="T5" fmla="*/ 46 h 155"/>
                  <a:gd name="T6" fmla="*/ 43 w 156"/>
                  <a:gd name="T7" fmla="*/ 155 h 155"/>
                  <a:gd name="T8" fmla="*/ 100 w 156"/>
                  <a:gd name="T9" fmla="*/ 132 h 155"/>
                  <a:gd name="T10" fmla="*/ 156 w 156"/>
                  <a:gd name="T11" fmla="*/ 110 h 155"/>
                  <a:gd name="T12" fmla="*/ 113 w 156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155"/>
                  <a:gd name="T23" fmla="*/ 156 w 156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155">
                    <a:moveTo>
                      <a:pt x="113" y="0"/>
                    </a:moveTo>
                    <a:lnTo>
                      <a:pt x="56" y="23"/>
                    </a:lnTo>
                    <a:lnTo>
                      <a:pt x="0" y="46"/>
                    </a:lnTo>
                    <a:lnTo>
                      <a:pt x="43" y="155"/>
                    </a:lnTo>
                    <a:lnTo>
                      <a:pt x="100" y="132"/>
                    </a:lnTo>
                    <a:lnTo>
                      <a:pt x="156" y="110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67" name="Freeform 573"/>
              <p:cNvSpPr>
                <a:spLocks noChangeAspect="1"/>
              </p:cNvSpPr>
              <p:nvPr/>
            </p:nvSpPr>
            <p:spPr bwMode="auto">
              <a:xfrm>
                <a:off x="4253" y="1817"/>
                <a:ext cx="8" cy="3"/>
              </a:xfrm>
              <a:custGeom>
                <a:avLst/>
                <a:gdLst>
                  <a:gd name="T0" fmla="*/ 57 w 57"/>
                  <a:gd name="T1" fmla="*/ 0 h 25"/>
                  <a:gd name="T2" fmla="*/ 0 w 57"/>
                  <a:gd name="T3" fmla="*/ 23 h 25"/>
                  <a:gd name="T4" fmla="*/ 1 w 57"/>
                  <a:gd name="T5" fmla="*/ 25 h 25"/>
                  <a:gd name="T6" fmla="*/ 57 w 57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5"/>
                  <a:gd name="T14" fmla="*/ 57 w 57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5">
                    <a:moveTo>
                      <a:pt x="57" y="0"/>
                    </a:moveTo>
                    <a:lnTo>
                      <a:pt x="0" y="23"/>
                    </a:lnTo>
                    <a:lnTo>
                      <a:pt x="1" y="25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68" name="Line 574"/>
              <p:cNvSpPr>
                <a:spLocks noChangeAspect="1" noChangeShapeType="1"/>
              </p:cNvSpPr>
              <p:nvPr/>
            </p:nvSpPr>
            <p:spPr bwMode="auto">
              <a:xfrm>
                <a:off x="4253" y="18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69" name="Freeform 575"/>
              <p:cNvSpPr>
                <a:spLocks noChangeAspect="1"/>
              </p:cNvSpPr>
              <p:nvPr/>
            </p:nvSpPr>
            <p:spPr bwMode="auto">
              <a:xfrm>
                <a:off x="4253" y="1813"/>
                <a:ext cx="22" cy="22"/>
              </a:xfrm>
              <a:custGeom>
                <a:avLst/>
                <a:gdLst>
                  <a:gd name="T0" fmla="*/ 111 w 158"/>
                  <a:gd name="T1" fmla="*/ 0 h 156"/>
                  <a:gd name="T2" fmla="*/ 56 w 158"/>
                  <a:gd name="T3" fmla="*/ 25 h 156"/>
                  <a:gd name="T4" fmla="*/ 0 w 158"/>
                  <a:gd name="T5" fmla="*/ 50 h 156"/>
                  <a:gd name="T6" fmla="*/ 46 w 158"/>
                  <a:gd name="T7" fmla="*/ 156 h 156"/>
                  <a:gd name="T8" fmla="*/ 102 w 158"/>
                  <a:gd name="T9" fmla="*/ 131 h 156"/>
                  <a:gd name="T10" fmla="*/ 158 w 158"/>
                  <a:gd name="T11" fmla="*/ 106 h 156"/>
                  <a:gd name="T12" fmla="*/ 111 w 158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111" y="0"/>
                    </a:moveTo>
                    <a:lnTo>
                      <a:pt x="56" y="25"/>
                    </a:lnTo>
                    <a:lnTo>
                      <a:pt x="0" y="50"/>
                    </a:lnTo>
                    <a:lnTo>
                      <a:pt x="46" y="156"/>
                    </a:lnTo>
                    <a:lnTo>
                      <a:pt x="102" y="131"/>
                    </a:lnTo>
                    <a:lnTo>
                      <a:pt x="158" y="106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70" name="Freeform 576"/>
              <p:cNvSpPr>
                <a:spLocks noChangeAspect="1"/>
              </p:cNvSpPr>
              <p:nvPr/>
            </p:nvSpPr>
            <p:spPr bwMode="auto">
              <a:xfrm>
                <a:off x="4253" y="1813"/>
                <a:ext cx="22" cy="22"/>
              </a:xfrm>
              <a:custGeom>
                <a:avLst/>
                <a:gdLst>
                  <a:gd name="T0" fmla="*/ 111 w 158"/>
                  <a:gd name="T1" fmla="*/ 0 h 156"/>
                  <a:gd name="T2" fmla="*/ 56 w 158"/>
                  <a:gd name="T3" fmla="*/ 25 h 156"/>
                  <a:gd name="T4" fmla="*/ 0 w 158"/>
                  <a:gd name="T5" fmla="*/ 50 h 156"/>
                  <a:gd name="T6" fmla="*/ 46 w 158"/>
                  <a:gd name="T7" fmla="*/ 156 h 156"/>
                  <a:gd name="T8" fmla="*/ 102 w 158"/>
                  <a:gd name="T9" fmla="*/ 131 h 156"/>
                  <a:gd name="T10" fmla="*/ 158 w 158"/>
                  <a:gd name="T11" fmla="*/ 106 h 156"/>
                  <a:gd name="T12" fmla="*/ 111 w 158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111" y="0"/>
                    </a:moveTo>
                    <a:lnTo>
                      <a:pt x="56" y="25"/>
                    </a:lnTo>
                    <a:lnTo>
                      <a:pt x="0" y="50"/>
                    </a:lnTo>
                    <a:lnTo>
                      <a:pt x="46" y="156"/>
                    </a:lnTo>
                    <a:lnTo>
                      <a:pt x="102" y="131"/>
                    </a:lnTo>
                    <a:lnTo>
                      <a:pt x="158" y="106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71" name="Freeform 577"/>
              <p:cNvSpPr>
                <a:spLocks noChangeAspect="1"/>
              </p:cNvSpPr>
              <p:nvPr/>
            </p:nvSpPr>
            <p:spPr bwMode="auto">
              <a:xfrm>
                <a:off x="4259" y="1832"/>
                <a:ext cx="8" cy="4"/>
              </a:xfrm>
              <a:custGeom>
                <a:avLst/>
                <a:gdLst>
                  <a:gd name="T0" fmla="*/ 56 w 56"/>
                  <a:gd name="T1" fmla="*/ 0 h 27"/>
                  <a:gd name="T2" fmla="*/ 0 w 56"/>
                  <a:gd name="T3" fmla="*/ 25 h 27"/>
                  <a:gd name="T4" fmla="*/ 2 w 56"/>
                  <a:gd name="T5" fmla="*/ 27 h 27"/>
                  <a:gd name="T6" fmla="*/ 56 w 56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7"/>
                  <a:gd name="T14" fmla="*/ 56 w 56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7">
                    <a:moveTo>
                      <a:pt x="56" y="0"/>
                    </a:moveTo>
                    <a:lnTo>
                      <a:pt x="0" y="25"/>
                    </a:lnTo>
                    <a:lnTo>
                      <a:pt x="2" y="27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72" name="Line 578"/>
              <p:cNvSpPr>
                <a:spLocks noChangeAspect="1" noChangeShapeType="1"/>
              </p:cNvSpPr>
              <p:nvPr/>
            </p:nvSpPr>
            <p:spPr bwMode="auto">
              <a:xfrm>
                <a:off x="4259" y="18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73" name="Freeform 579"/>
              <p:cNvSpPr>
                <a:spLocks noChangeAspect="1"/>
              </p:cNvSpPr>
              <p:nvPr/>
            </p:nvSpPr>
            <p:spPr bwMode="auto">
              <a:xfrm>
                <a:off x="4260" y="1828"/>
                <a:ext cx="23" cy="23"/>
              </a:xfrm>
              <a:custGeom>
                <a:avLst/>
                <a:gdLst>
                  <a:gd name="T0" fmla="*/ 109 w 160"/>
                  <a:gd name="T1" fmla="*/ 0 h 159"/>
                  <a:gd name="T2" fmla="*/ 54 w 160"/>
                  <a:gd name="T3" fmla="*/ 27 h 159"/>
                  <a:gd name="T4" fmla="*/ 0 w 160"/>
                  <a:gd name="T5" fmla="*/ 54 h 159"/>
                  <a:gd name="T6" fmla="*/ 51 w 160"/>
                  <a:gd name="T7" fmla="*/ 159 h 159"/>
                  <a:gd name="T8" fmla="*/ 105 w 160"/>
                  <a:gd name="T9" fmla="*/ 132 h 159"/>
                  <a:gd name="T10" fmla="*/ 160 w 160"/>
                  <a:gd name="T11" fmla="*/ 105 h 159"/>
                  <a:gd name="T12" fmla="*/ 109 w 160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9"/>
                  <a:gd name="T23" fmla="*/ 160 w 160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9">
                    <a:moveTo>
                      <a:pt x="109" y="0"/>
                    </a:moveTo>
                    <a:lnTo>
                      <a:pt x="54" y="27"/>
                    </a:lnTo>
                    <a:lnTo>
                      <a:pt x="0" y="54"/>
                    </a:lnTo>
                    <a:lnTo>
                      <a:pt x="51" y="159"/>
                    </a:lnTo>
                    <a:lnTo>
                      <a:pt x="105" y="132"/>
                    </a:lnTo>
                    <a:lnTo>
                      <a:pt x="160" y="105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74" name="Freeform 580"/>
              <p:cNvSpPr>
                <a:spLocks noChangeAspect="1"/>
              </p:cNvSpPr>
              <p:nvPr/>
            </p:nvSpPr>
            <p:spPr bwMode="auto">
              <a:xfrm>
                <a:off x="4260" y="1828"/>
                <a:ext cx="23" cy="23"/>
              </a:xfrm>
              <a:custGeom>
                <a:avLst/>
                <a:gdLst>
                  <a:gd name="T0" fmla="*/ 109 w 160"/>
                  <a:gd name="T1" fmla="*/ 0 h 159"/>
                  <a:gd name="T2" fmla="*/ 54 w 160"/>
                  <a:gd name="T3" fmla="*/ 27 h 159"/>
                  <a:gd name="T4" fmla="*/ 0 w 160"/>
                  <a:gd name="T5" fmla="*/ 54 h 159"/>
                  <a:gd name="T6" fmla="*/ 51 w 160"/>
                  <a:gd name="T7" fmla="*/ 159 h 159"/>
                  <a:gd name="T8" fmla="*/ 105 w 160"/>
                  <a:gd name="T9" fmla="*/ 132 h 159"/>
                  <a:gd name="T10" fmla="*/ 160 w 160"/>
                  <a:gd name="T11" fmla="*/ 105 h 159"/>
                  <a:gd name="T12" fmla="*/ 109 w 160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9"/>
                  <a:gd name="T23" fmla="*/ 160 w 160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9">
                    <a:moveTo>
                      <a:pt x="109" y="0"/>
                    </a:moveTo>
                    <a:lnTo>
                      <a:pt x="54" y="27"/>
                    </a:lnTo>
                    <a:lnTo>
                      <a:pt x="0" y="54"/>
                    </a:lnTo>
                    <a:lnTo>
                      <a:pt x="51" y="159"/>
                    </a:lnTo>
                    <a:lnTo>
                      <a:pt x="105" y="132"/>
                    </a:lnTo>
                    <a:lnTo>
                      <a:pt x="160" y="105"/>
                    </a:lnTo>
                    <a:lnTo>
                      <a:pt x="10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75" name="Freeform 581"/>
              <p:cNvSpPr>
                <a:spLocks noChangeAspect="1"/>
              </p:cNvSpPr>
              <p:nvPr/>
            </p:nvSpPr>
            <p:spPr bwMode="auto">
              <a:xfrm>
                <a:off x="4267" y="1847"/>
                <a:ext cx="8" cy="4"/>
              </a:xfrm>
              <a:custGeom>
                <a:avLst/>
                <a:gdLst>
                  <a:gd name="T0" fmla="*/ 54 w 54"/>
                  <a:gd name="T1" fmla="*/ 0 h 30"/>
                  <a:gd name="T2" fmla="*/ 0 w 54"/>
                  <a:gd name="T3" fmla="*/ 27 h 30"/>
                  <a:gd name="T4" fmla="*/ 1 w 54"/>
                  <a:gd name="T5" fmla="*/ 30 h 30"/>
                  <a:gd name="T6" fmla="*/ 54 w 54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0"/>
                    </a:moveTo>
                    <a:lnTo>
                      <a:pt x="0" y="27"/>
                    </a:lnTo>
                    <a:lnTo>
                      <a:pt x="1" y="3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76" name="Line 582"/>
              <p:cNvSpPr>
                <a:spLocks noChangeAspect="1" noChangeShapeType="1"/>
              </p:cNvSpPr>
              <p:nvPr/>
            </p:nvSpPr>
            <p:spPr bwMode="auto">
              <a:xfrm>
                <a:off x="4267" y="18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77" name="Freeform 583"/>
              <p:cNvSpPr>
                <a:spLocks noChangeAspect="1"/>
              </p:cNvSpPr>
              <p:nvPr/>
            </p:nvSpPr>
            <p:spPr bwMode="auto">
              <a:xfrm>
                <a:off x="4267" y="1842"/>
                <a:ext cx="23" cy="24"/>
              </a:xfrm>
              <a:custGeom>
                <a:avLst/>
                <a:gdLst>
                  <a:gd name="T0" fmla="*/ 107 w 162"/>
                  <a:gd name="T1" fmla="*/ 0 h 162"/>
                  <a:gd name="T2" fmla="*/ 53 w 162"/>
                  <a:gd name="T3" fmla="*/ 30 h 162"/>
                  <a:gd name="T4" fmla="*/ 0 w 162"/>
                  <a:gd name="T5" fmla="*/ 60 h 162"/>
                  <a:gd name="T6" fmla="*/ 56 w 162"/>
                  <a:gd name="T7" fmla="*/ 162 h 162"/>
                  <a:gd name="T8" fmla="*/ 109 w 162"/>
                  <a:gd name="T9" fmla="*/ 132 h 162"/>
                  <a:gd name="T10" fmla="*/ 162 w 162"/>
                  <a:gd name="T11" fmla="*/ 103 h 162"/>
                  <a:gd name="T12" fmla="*/ 107 w 162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2"/>
                  <a:gd name="T23" fmla="*/ 162 w 162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2">
                    <a:moveTo>
                      <a:pt x="107" y="0"/>
                    </a:moveTo>
                    <a:lnTo>
                      <a:pt x="53" y="30"/>
                    </a:lnTo>
                    <a:lnTo>
                      <a:pt x="0" y="60"/>
                    </a:lnTo>
                    <a:lnTo>
                      <a:pt x="56" y="162"/>
                    </a:lnTo>
                    <a:lnTo>
                      <a:pt x="109" y="132"/>
                    </a:lnTo>
                    <a:lnTo>
                      <a:pt x="162" y="103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78" name="Freeform 584"/>
              <p:cNvSpPr>
                <a:spLocks noChangeAspect="1"/>
              </p:cNvSpPr>
              <p:nvPr/>
            </p:nvSpPr>
            <p:spPr bwMode="auto">
              <a:xfrm>
                <a:off x="4267" y="1842"/>
                <a:ext cx="23" cy="24"/>
              </a:xfrm>
              <a:custGeom>
                <a:avLst/>
                <a:gdLst>
                  <a:gd name="T0" fmla="*/ 107 w 162"/>
                  <a:gd name="T1" fmla="*/ 0 h 162"/>
                  <a:gd name="T2" fmla="*/ 53 w 162"/>
                  <a:gd name="T3" fmla="*/ 30 h 162"/>
                  <a:gd name="T4" fmla="*/ 0 w 162"/>
                  <a:gd name="T5" fmla="*/ 60 h 162"/>
                  <a:gd name="T6" fmla="*/ 56 w 162"/>
                  <a:gd name="T7" fmla="*/ 162 h 162"/>
                  <a:gd name="T8" fmla="*/ 109 w 162"/>
                  <a:gd name="T9" fmla="*/ 132 h 162"/>
                  <a:gd name="T10" fmla="*/ 162 w 162"/>
                  <a:gd name="T11" fmla="*/ 103 h 162"/>
                  <a:gd name="T12" fmla="*/ 107 w 162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2"/>
                  <a:gd name="T23" fmla="*/ 162 w 162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2">
                    <a:moveTo>
                      <a:pt x="107" y="0"/>
                    </a:moveTo>
                    <a:lnTo>
                      <a:pt x="53" y="30"/>
                    </a:lnTo>
                    <a:lnTo>
                      <a:pt x="0" y="60"/>
                    </a:lnTo>
                    <a:lnTo>
                      <a:pt x="56" y="162"/>
                    </a:lnTo>
                    <a:lnTo>
                      <a:pt x="109" y="132"/>
                    </a:lnTo>
                    <a:lnTo>
                      <a:pt x="162" y="103"/>
                    </a:lnTo>
                    <a:lnTo>
                      <a:pt x="10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79" name="Freeform 585"/>
              <p:cNvSpPr>
                <a:spLocks noChangeAspect="1"/>
              </p:cNvSpPr>
              <p:nvPr/>
            </p:nvSpPr>
            <p:spPr bwMode="auto">
              <a:xfrm>
                <a:off x="4275" y="1861"/>
                <a:ext cx="8" cy="5"/>
              </a:xfrm>
              <a:custGeom>
                <a:avLst/>
                <a:gdLst>
                  <a:gd name="T0" fmla="*/ 53 w 53"/>
                  <a:gd name="T1" fmla="*/ 0 h 32"/>
                  <a:gd name="T2" fmla="*/ 0 w 53"/>
                  <a:gd name="T3" fmla="*/ 30 h 32"/>
                  <a:gd name="T4" fmla="*/ 1 w 53"/>
                  <a:gd name="T5" fmla="*/ 32 h 32"/>
                  <a:gd name="T6" fmla="*/ 53 w 53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2"/>
                  <a:gd name="T14" fmla="*/ 53 w 5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2">
                    <a:moveTo>
                      <a:pt x="53" y="0"/>
                    </a:moveTo>
                    <a:lnTo>
                      <a:pt x="0" y="30"/>
                    </a:lnTo>
                    <a:lnTo>
                      <a:pt x="1" y="3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80" name="Line 586"/>
              <p:cNvSpPr>
                <a:spLocks noChangeAspect="1" noChangeShapeType="1"/>
              </p:cNvSpPr>
              <p:nvPr/>
            </p:nvSpPr>
            <p:spPr bwMode="auto">
              <a:xfrm>
                <a:off x="4275" y="186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81" name="Freeform 587"/>
              <p:cNvSpPr>
                <a:spLocks noChangeAspect="1"/>
              </p:cNvSpPr>
              <p:nvPr/>
            </p:nvSpPr>
            <p:spPr bwMode="auto">
              <a:xfrm>
                <a:off x="4275" y="1857"/>
                <a:ext cx="24" cy="23"/>
              </a:xfrm>
              <a:custGeom>
                <a:avLst/>
                <a:gdLst>
                  <a:gd name="T0" fmla="*/ 104 w 165"/>
                  <a:gd name="T1" fmla="*/ 0 h 164"/>
                  <a:gd name="T2" fmla="*/ 52 w 165"/>
                  <a:gd name="T3" fmla="*/ 32 h 164"/>
                  <a:gd name="T4" fmla="*/ 0 w 165"/>
                  <a:gd name="T5" fmla="*/ 64 h 164"/>
                  <a:gd name="T6" fmla="*/ 60 w 165"/>
                  <a:gd name="T7" fmla="*/ 164 h 164"/>
                  <a:gd name="T8" fmla="*/ 112 w 165"/>
                  <a:gd name="T9" fmla="*/ 133 h 164"/>
                  <a:gd name="T10" fmla="*/ 165 w 165"/>
                  <a:gd name="T11" fmla="*/ 101 h 164"/>
                  <a:gd name="T12" fmla="*/ 104 w 165"/>
                  <a:gd name="T13" fmla="*/ 0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104" y="0"/>
                    </a:moveTo>
                    <a:lnTo>
                      <a:pt x="52" y="32"/>
                    </a:lnTo>
                    <a:lnTo>
                      <a:pt x="0" y="64"/>
                    </a:lnTo>
                    <a:lnTo>
                      <a:pt x="60" y="164"/>
                    </a:lnTo>
                    <a:lnTo>
                      <a:pt x="112" y="133"/>
                    </a:lnTo>
                    <a:lnTo>
                      <a:pt x="165" y="101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82" name="Freeform 588"/>
              <p:cNvSpPr>
                <a:spLocks noChangeAspect="1"/>
              </p:cNvSpPr>
              <p:nvPr/>
            </p:nvSpPr>
            <p:spPr bwMode="auto">
              <a:xfrm>
                <a:off x="4275" y="1857"/>
                <a:ext cx="24" cy="23"/>
              </a:xfrm>
              <a:custGeom>
                <a:avLst/>
                <a:gdLst>
                  <a:gd name="T0" fmla="*/ 104 w 165"/>
                  <a:gd name="T1" fmla="*/ 0 h 164"/>
                  <a:gd name="T2" fmla="*/ 52 w 165"/>
                  <a:gd name="T3" fmla="*/ 32 h 164"/>
                  <a:gd name="T4" fmla="*/ 0 w 165"/>
                  <a:gd name="T5" fmla="*/ 64 h 164"/>
                  <a:gd name="T6" fmla="*/ 60 w 165"/>
                  <a:gd name="T7" fmla="*/ 164 h 164"/>
                  <a:gd name="T8" fmla="*/ 112 w 165"/>
                  <a:gd name="T9" fmla="*/ 133 h 164"/>
                  <a:gd name="T10" fmla="*/ 165 w 165"/>
                  <a:gd name="T11" fmla="*/ 101 h 164"/>
                  <a:gd name="T12" fmla="*/ 104 w 165"/>
                  <a:gd name="T13" fmla="*/ 0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104" y="0"/>
                    </a:moveTo>
                    <a:lnTo>
                      <a:pt x="52" y="32"/>
                    </a:lnTo>
                    <a:lnTo>
                      <a:pt x="0" y="64"/>
                    </a:lnTo>
                    <a:lnTo>
                      <a:pt x="60" y="164"/>
                    </a:lnTo>
                    <a:lnTo>
                      <a:pt x="112" y="133"/>
                    </a:lnTo>
                    <a:lnTo>
                      <a:pt x="165" y="101"/>
                    </a:lnTo>
                    <a:lnTo>
                      <a:pt x="10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83" name="Freeform 589"/>
              <p:cNvSpPr>
                <a:spLocks noChangeAspect="1"/>
              </p:cNvSpPr>
              <p:nvPr/>
            </p:nvSpPr>
            <p:spPr bwMode="auto">
              <a:xfrm>
                <a:off x="4284" y="1876"/>
                <a:ext cx="7" cy="4"/>
              </a:xfrm>
              <a:custGeom>
                <a:avLst/>
                <a:gdLst>
                  <a:gd name="T0" fmla="*/ 52 w 52"/>
                  <a:gd name="T1" fmla="*/ 0 h 33"/>
                  <a:gd name="T2" fmla="*/ 0 w 52"/>
                  <a:gd name="T3" fmla="*/ 31 h 33"/>
                  <a:gd name="T4" fmla="*/ 1 w 52"/>
                  <a:gd name="T5" fmla="*/ 33 h 33"/>
                  <a:gd name="T6" fmla="*/ 52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0"/>
                    </a:moveTo>
                    <a:lnTo>
                      <a:pt x="0" y="31"/>
                    </a:lnTo>
                    <a:lnTo>
                      <a:pt x="1" y="3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84" name="Line 590"/>
              <p:cNvSpPr>
                <a:spLocks noChangeAspect="1" noChangeShapeType="1"/>
              </p:cNvSpPr>
              <p:nvPr/>
            </p:nvSpPr>
            <p:spPr bwMode="auto">
              <a:xfrm>
                <a:off x="4284" y="18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85" name="Freeform 591"/>
              <p:cNvSpPr>
                <a:spLocks noChangeAspect="1"/>
              </p:cNvSpPr>
              <p:nvPr/>
            </p:nvSpPr>
            <p:spPr bwMode="auto">
              <a:xfrm>
                <a:off x="4284" y="1871"/>
                <a:ext cx="24" cy="23"/>
              </a:xfrm>
              <a:custGeom>
                <a:avLst/>
                <a:gdLst>
                  <a:gd name="T0" fmla="*/ 102 w 166"/>
                  <a:gd name="T1" fmla="*/ 0 h 162"/>
                  <a:gd name="T2" fmla="*/ 51 w 166"/>
                  <a:gd name="T3" fmla="*/ 33 h 162"/>
                  <a:gd name="T4" fmla="*/ 0 w 166"/>
                  <a:gd name="T5" fmla="*/ 66 h 162"/>
                  <a:gd name="T6" fmla="*/ 64 w 166"/>
                  <a:gd name="T7" fmla="*/ 162 h 162"/>
                  <a:gd name="T8" fmla="*/ 115 w 166"/>
                  <a:gd name="T9" fmla="*/ 129 h 162"/>
                  <a:gd name="T10" fmla="*/ 166 w 166"/>
                  <a:gd name="T11" fmla="*/ 96 h 162"/>
                  <a:gd name="T12" fmla="*/ 102 w 166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102" y="0"/>
                    </a:moveTo>
                    <a:lnTo>
                      <a:pt x="51" y="33"/>
                    </a:lnTo>
                    <a:lnTo>
                      <a:pt x="0" y="66"/>
                    </a:lnTo>
                    <a:lnTo>
                      <a:pt x="64" y="162"/>
                    </a:lnTo>
                    <a:lnTo>
                      <a:pt x="115" y="129"/>
                    </a:lnTo>
                    <a:lnTo>
                      <a:pt x="166" y="96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86" name="Freeform 592"/>
              <p:cNvSpPr>
                <a:spLocks noChangeAspect="1"/>
              </p:cNvSpPr>
              <p:nvPr/>
            </p:nvSpPr>
            <p:spPr bwMode="auto">
              <a:xfrm>
                <a:off x="4284" y="1871"/>
                <a:ext cx="24" cy="23"/>
              </a:xfrm>
              <a:custGeom>
                <a:avLst/>
                <a:gdLst>
                  <a:gd name="T0" fmla="*/ 102 w 166"/>
                  <a:gd name="T1" fmla="*/ 0 h 162"/>
                  <a:gd name="T2" fmla="*/ 51 w 166"/>
                  <a:gd name="T3" fmla="*/ 33 h 162"/>
                  <a:gd name="T4" fmla="*/ 0 w 166"/>
                  <a:gd name="T5" fmla="*/ 66 h 162"/>
                  <a:gd name="T6" fmla="*/ 64 w 166"/>
                  <a:gd name="T7" fmla="*/ 162 h 162"/>
                  <a:gd name="T8" fmla="*/ 115 w 166"/>
                  <a:gd name="T9" fmla="*/ 129 h 162"/>
                  <a:gd name="T10" fmla="*/ 166 w 166"/>
                  <a:gd name="T11" fmla="*/ 96 h 162"/>
                  <a:gd name="T12" fmla="*/ 102 w 166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102" y="0"/>
                    </a:moveTo>
                    <a:lnTo>
                      <a:pt x="51" y="33"/>
                    </a:lnTo>
                    <a:lnTo>
                      <a:pt x="0" y="66"/>
                    </a:lnTo>
                    <a:lnTo>
                      <a:pt x="64" y="162"/>
                    </a:lnTo>
                    <a:lnTo>
                      <a:pt x="115" y="129"/>
                    </a:lnTo>
                    <a:lnTo>
                      <a:pt x="166" y="96"/>
                    </a:lnTo>
                    <a:lnTo>
                      <a:pt x="10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87" name="Freeform 593"/>
              <p:cNvSpPr>
                <a:spLocks noChangeAspect="1"/>
              </p:cNvSpPr>
              <p:nvPr/>
            </p:nvSpPr>
            <p:spPr bwMode="auto">
              <a:xfrm>
                <a:off x="4293" y="1889"/>
                <a:ext cx="7" cy="6"/>
              </a:xfrm>
              <a:custGeom>
                <a:avLst/>
                <a:gdLst>
                  <a:gd name="T0" fmla="*/ 51 w 51"/>
                  <a:gd name="T1" fmla="*/ 0 h 37"/>
                  <a:gd name="T2" fmla="*/ 0 w 51"/>
                  <a:gd name="T3" fmla="*/ 33 h 37"/>
                  <a:gd name="T4" fmla="*/ 2 w 51"/>
                  <a:gd name="T5" fmla="*/ 37 h 37"/>
                  <a:gd name="T6" fmla="*/ 51 w 51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51" y="0"/>
                    </a:moveTo>
                    <a:lnTo>
                      <a:pt x="0" y="33"/>
                    </a:lnTo>
                    <a:lnTo>
                      <a:pt x="2" y="3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88" name="Line 594"/>
              <p:cNvSpPr>
                <a:spLocks noChangeAspect="1" noChangeShapeType="1"/>
              </p:cNvSpPr>
              <p:nvPr/>
            </p:nvSpPr>
            <p:spPr bwMode="auto">
              <a:xfrm>
                <a:off x="4293" y="18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89" name="Freeform 595"/>
              <p:cNvSpPr>
                <a:spLocks noChangeAspect="1"/>
              </p:cNvSpPr>
              <p:nvPr/>
            </p:nvSpPr>
            <p:spPr bwMode="auto">
              <a:xfrm>
                <a:off x="4293" y="1884"/>
                <a:ext cx="24" cy="24"/>
              </a:xfrm>
              <a:custGeom>
                <a:avLst/>
                <a:gdLst>
                  <a:gd name="T0" fmla="*/ 98 w 167"/>
                  <a:gd name="T1" fmla="*/ 0 h 167"/>
                  <a:gd name="T2" fmla="*/ 49 w 167"/>
                  <a:gd name="T3" fmla="*/ 36 h 167"/>
                  <a:gd name="T4" fmla="*/ 0 w 167"/>
                  <a:gd name="T5" fmla="*/ 73 h 167"/>
                  <a:gd name="T6" fmla="*/ 69 w 167"/>
                  <a:gd name="T7" fmla="*/ 167 h 167"/>
                  <a:gd name="T8" fmla="*/ 118 w 167"/>
                  <a:gd name="T9" fmla="*/ 131 h 167"/>
                  <a:gd name="T10" fmla="*/ 167 w 167"/>
                  <a:gd name="T11" fmla="*/ 94 h 167"/>
                  <a:gd name="T12" fmla="*/ 98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69" y="167"/>
                    </a:lnTo>
                    <a:lnTo>
                      <a:pt x="118" y="131"/>
                    </a:lnTo>
                    <a:lnTo>
                      <a:pt x="167" y="94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90" name="Freeform 596"/>
              <p:cNvSpPr>
                <a:spLocks noChangeAspect="1"/>
              </p:cNvSpPr>
              <p:nvPr/>
            </p:nvSpPr>
            <p:spPr bwMode="auto">
              <a:xfrm>
                <a:off x="4293" y="1884"/>
                <a:ext cx="24" cy="24"/>
              </a:xfrm>
              <a:custGeom>
                <a:avLst/>
                <a:gdLst>
                  <a:gd name="T0" fmla="*/ 98 w 167"/>
                  <a:gd name="T1" fmla="*/ 0 h 167"/>
                  <a:gd name="T2" fmla="*/ 49 w 167"/>
                  <a:gd name="T3" fmla="*/ 36 h 167"/>
                  <a:gd name="T4" fmla="*/ 0 w 167"/>
                  <a:gd name="T5" fmla="*/ 73 h 167"/>
                  <a:gd name="T6" fmla="*/ 69 w 167"/>
                  <a:gd name="T7" fmla="*/ 167 h 167"/>
                  <a:gd name="T8" fmla="*/ 118 w 167"/>
                  <a:gd name="T9" fmla="*/ 131 h 167"/>
                  <a:gd name="T10" fmla="*/ 167 w 167"/>
                  <a:gd name="T11" fmla="*/ 94 h 167"/>
                  <a:gd name="T12" fmla="*/ 98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69" y="167"/>
                    </a:lnTo>
                    <a:lnTo>
                      <a:pt x="118" y="131"/>
                    </a:lnTo>
                    <a:lnTo>
                      <a:pt x="167" y="94"/>
                    </a:lnTo>
                    <a:lnTo>
                      <a:pt x="9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91" name="Freeform 597"/>
              <p:cNvSpPr>
                <a:spLocks noChangeAspect="1"/>
              </p:cNvSpPr>
              <p:nvPr/>
            </p:nvSpPr>
            <p:spPr bwMode="auto">
              <a:xfrm>
                <a:off x="4303" y="1903"/>
                <a:ext cx="7" cy="5"/>
              </a:xfrm>
              <a:custGeom>
                <a:avLst/>
                <a:gdLst>
                  <a:gd name="T0" fmla="*/ 49 w 49"/>
                  <a:gd name="T1" fmla="*/ 0 h 37"/>
                  <a:gd name="T2" fmla="*/ 0 w 49"/>
                  <a:gd name="T3" fmla="*/ 36 h 37"/>
                  <a:gd name="T4" fmla="*/ 1 w 49"/>
                  <a:gd name="T5" fmla="*/ 37 h 37"/>
                  <a:gd name="T6" fmla="*/ 49 w 49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7"/>
                  <a:gd name="T14" fmla="*/ 49 w 49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7">
                    <a:moveTo>
                      <a:pt x="49" y="0"/>
                    </a:moveTo>
                    <a:lnTo>
                      <a:pt x="0" y="36"/>
                    </a:lnTo>
                    <a:lnTo>
                      <a:pt x="1" y="37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92" name="Line 598"/>
              <p:cNvSpPr>
                <a:spLocks noChangeAspect="1" noChangeShapeType="1"/>
              </p:cNvSpPr>
              <p:nvPr/>
            </p:nvSpPr>
            <p:spPr bwMode="auto">
              <a:xfrm>
                <a:off x="4303" y="190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93" name="Freeform 599"/>
              <p:cNvSpPr>
                <a:spLocks noChangeAspect="1"/>
              </p:cNvSpPr>
              <p:nvPr/>
            </p:nvSpPr>
            <p:spPr bwMode="auto">
              <a:xfrm>
                <a:off x="4303" y="1898"/>
                <a:ext cx="25" cy="24"/>
              </a:xfrm>
              <a:custGeom>
                <a:avLst/>
                <a:gdLst>
                  <a:gd name="T0" fmla="*/ 96 w 170"/>
                  <a:gd name="T1" fmla="*/ 0 h 168"/>
                  <a:gd name="T2" fmla="*/ 48 w 170"/>
                  <a:gd name="T3" fmla="*/ 38 h 168"/>
                  <a:gd name="T4" fmla="*/ 0 w 170"/>
                  <a:gd name="T5" fmla="*/ 75 h 168"/>
                  <a:gd name="T6" fmla="*/ 74 w 170"/>
                  <a:gd name="T7" fmla="*/ 168 h 168"/>
                  <a:gd name="T8" fmla="*/ 122 w 170"/>
                  <a:gd name="T9" fmla="*/ 130 h 168"/>
                  <a:gd name="T10" fmla="*/ 170 w 170"/>
                  <a:gd name="T11" fmla="*/ 92 h 168"/>
                  <a:gd name="T12" fmla="*/ 96 w 170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8"/>
                  <a:gd name="T23" fmla="*/ 170 w 17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8">
                    <a:moveTo>
                      <a:pt x="96" y="0"/>
                    </a:moveTo>
                    <a:lnTo>
                      <a:pt x="48" y="38"/>
                    </a:lnTo>
                    <a:lnTo>
                      <a:pt x="0" y="75"/>
                    </a:lnTo>
                    <a:lnTo>
                      <a:pt x="74" y="168"/>
                    </a:lnTo>
                    <a:lnTo>
                      <a:pt x="122" y="130"/>
                    </a:lnTo>
                    <a:lnTo>
                      <a:pt x="170" y="92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94" name="Freeform 600"/>
              <p:cNvSpPr>
                <a:spLocks noChangeAspect="1"/>
              </p:cNvSpPr>
              <p:nvPr/>
            </p:nvSpPr>
            <p:spPr bwMode="auto">
              <a:xfrm>
                <a:off x="4303" y="1898"/>
                <a:ext cx="25" cy="24"/>
              </a:xfrm>
              <a:custGeom>
                <a:avLst/>
                <a:gdLst>
                  <a:gd name="T0" fmla="*/ 96 w 170"/>
                  <a:gd name="T1" fmla="*/ 0 h 168"/>
                  <a:gd name="T2" fmla="*/ 48 w 170"/>
                  <a:gd name="T3" fmla="*/ 38 h 168"/>
                  <a:gd name="T4" fmla="*/ 0 w 170"/>
                  <a:gd name="T5" fmla="*/ 75 h 168"/>
                  <a:gd name="T6" fmla="*/ 74 w 170"/>
                  <a:gd name="T7" fmla="*/ 168 h 168"/>
                  <a:gd name="T8" fmla="*/ 122 w 170"/>
                  <a:gd name="T9" fmla="*/ 130 h 168"/>
                  <a:gd name="T10" fmla="*/ 170 w 170"/>
                  <a:gd name="T11" fmla="*/ 92 h 168"/>
                  <a:gd name="T12" fmla="*/ 96 w 170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8"/>
                  <a:gd name="T23" fmla="*/ 170 w 17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8">
                    <a:moveTo>
                      <a:pt x="96" y="0"/>
                    </a:moveTo>
                    <a:lnTo>
                      <a:pt x="48" y="38"/>
                    </a:lnTo>
                    <a:lnTo>
                      <a:pt x="0" y="75"/>
                    </a:lnTo>
                    <a:lnTo>
                      <a:pt x="74" y="168"/>
                    </a:lnTo>
                    <a:lnTo>
                      <a:pt x="122" y="130"/>
                    </a:lnTo>
                    <a:lnTo>
                      <a:pt x="170" y="92"/>
                    </a:lnTo>
                    <a:lnTo>
                      <a:pt x="9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95" name="Freeform 601"/>
              <p:cNvSpPr>
                <a:spLocks noChangeAspect="1"/>
              </p:cNvSpPr>
              <p:nvPr/>
            </p:nvSpPr>
            <p:spPr bwMode="auto">
              <a:xfrm>
                <a:off x="4314" y="1916"/>
                <a:ext cx="7" cy="6"/>
              </a:xfrm>
              <a:custGeom>
                <a:avLst/>
                <a:gdLst>
                  <a:gd name="T0" fmla="*/ 48 w 48"/>
                  <a:gd name="T1" fmla="*/ 0 h 41"/>
                  <a:gd name="T2" fmla="*/ 0 w 48"/>
                  <a:gd name="T3" fmla="*/ 38 h 41"/>
                  <a:gd name="T4" fmla="*/ 3 w 48"/>
                  <a:gd name="T5" fmla="*/ 41 h 41"/>
                  <a:gd name="T6" fmla="*/ 48 w 48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0"/>
                    </a:moveTo>
                    <a:lnTo>
                      <a:pt x="0" y="38"/>
                    </a:lnTo>
                    <a:lnTo>
                      <a:pt x="3" y="41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96" name="Line 602"/>
              <p:cNvSpPr>
                <a:spLocks noChangeAspect="1" noChangeShapeType="1"/>
              </p:cNvSpPr>
              <p:nvPr/>
            </p:nvSpPr>
            <p:spPr bwMode="auto">
              <a:xfrm>
                <a:off x="4314" y="19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97" name="Freeform 603"/>
              <p:cNvSpPr>
                <a:spLocks noChangeAspect="1"/>
              </p:cNvSpPr>
              <p:nvPr/>
            </p:nvSpPr>
            <p:spPr bwMode="auto">
              <a:xfrm>
                <a:off x="4314" y="1910"/>
                <a:ext cx="25" cy="25"/>
              </a:xfrm>
              <a:custGeom>
                <a:avLst/>
                <a:gdLst>
                  <a:gd name="T0" fmla="*/ 91 w 169"/>
                  <a:gd name="T1" fmla="*/ 0 h 170"/>
                  <a:gd name="T2" fmla="*/ 45 w 169"/>
                  <a:gd name="T3" fmla="*/ 41 h 170"/>
                  <a:gd name="T4" fmla="*/ 0 w 169"/>
                  <a:gd name="T5" fmla="*/ 82 h 170"/>
                  <a:gd name="T6" fmla="*/ 78 w 169"/>
                  <a:gd name="T7" fmla="*/ 170 h 170"/>
                  <a:gd name="T8" fmla="*/ 124 w 169"/>
                  <a:gd name="T9" fmla="*/ 129 h 170"/>
                  <a:gd name="T10" fmla="*/ 169 w 169"/>
                  <a:gd name="T11" fmla="*/ 88 h 170"/>
                  <a:gd name="T12" fmla="*/ 91 w 169"/>
                  <a:gd name="T13" fmla="*/ 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91" y="0"/>
                    </a:moveTo>
                    <a:lnTo>
                      <a:pt x="45" y="41"/>
                    </a:lnTo>
                    <a:lnTo>
                      <a:pt x="0" y="82"/>
                    </a:lnTo>
                    <a:lnTo>
                      <a:pt x="78" y="170"/>
                    </a:lnTo>
                    <a:lnTo>
                      <a:pt x="124" y="129"/>
                    </a:lnTo>
                    <a:lnTo>
                      <a:pt x="169" y="88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98" name="Freeform 604"/>
              <p:cNvSpPr>
                <a:spLocks noChangeAspect="1"/>
              </p:cNvSpPr>
              <p:nvPr/>
            </p:nvSpPr>
            <p:spPr bwMode="auto">
              <a:xfrm>
                <a:off x="4314" y="1910"/>
                <a:ext cx="25" cy="25"/>
              </a:xfrm>
              <a:custGeom>
                <a:avLst/>
                <a:gdLst>
                  <a:gd name="T0" fmla="*/ 91 w 169"/>
                  <a:gd name="T1" fmla="*/ 0 h 170"/>
                  <a:gd name="T2" fmla="*/ 45 w 169"/>
                  <a:gd name="T3" fmla="*/ 41 h 170"/>
                  <a:gd name="T4" fmla="*/ 0 w 169"/>
                  <a:gd name="T5" fmla="*/ 82 h 170"/>
                  <a:gd name="T6" fmla="*/ 78 w 169"/>
                  <a:gd name="T7" fmla="*/ 170 h 170"/>
                  <a:gd name="T8" fmla="*/ 124 w 169"/>
                  <a:gd name="T9" fmla="*/ 129 h 170"/>
                  <a:gd name="T10" fmla="*/ 169 w 169"/>
                  <a:gd name="T11" fmla="*/ 88 h 170"/>
                  <a:gd name="T12" fmla="*/ 91 w 169"/>
                  <a:gd name="T13" fmla="*/ 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91" y="0"/>
                    </a:moveTo>
                    <a:lnTo>
                      <a:pt x="45" y="41"/>
                    </a:lnTo>
                    <a:lnTo>
                      <a:pt x="0" y="82"/>
                    </a:lnTo>
                    <a:lnTo>
                      <a:pt x="78" y="170"/>
                    </a:lnTo>
                    <a:lnTo>
                      <a:pt x="124" y="129"/>
                    </a:lnTo>
                    <a:lnTo>
                      <a:pt x="169" y="88"/>
                    </a:lnTo>
                    <a:lnTo>
                      <a:pt x="9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99" name="Freeform 605"/>
              <p:cNvSpPr>
                <a:spLocks noChangeAspect="1"/>
              </p:cNvSpPr>
              <p:nvPr/>
            </p:nvSpPr>
            <p:spPr bwMode="auto">
              <a:xfrm>
                <a:off x="4326" y="1929"/>
                <a:ext cx="6" cy="6"/>
              </a:xfrm>
              <a:custGeom>
                <a:avLst/>
                <a:gdLst>
                  <a:gd name="T0" fmla="*/ 46 w 46"/>
                  <a:gd name="T1" fmla="*/ 0 h 43"/>
                  <a:gd name="T2" fmla="*/ 0 w 46"/>
                  <a:gd name="T3" fmla="*/ 41 h 43"/>
                  <a:gd name="T4" fmla="*/ 2 w 46"/>
                  <a:gd name="T5" fmla="*/ 43 h 43"/>
                  <a:gd name="T6" fmla="*/ 46 w 4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0"/>
                    </a:moveTo>
                    <a:lnTo>
                      <a:pt x="0" y="41"/>
                    </a:lnTo>
                    <a:lnTo>
                      <a:pt x="2" y="4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00" name="Line 606"/>
              <p:cNvSpPr>
                <a:spLocks noChangeAspect="1" noChangeShapeType="1"/>
              </p:cNvSpPr>
              <p:nvPr/>
            </p:nvSpPr>
            <p:spPr bwMode="auto">
              <a:xfrm>
                <a:off x="4326" y="19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01" name="Freeform 607"/>
              <p:cNvSpPr>
                <a:spLocks noChangeAspect="1"/>
              </p:cNvSpPr>
              <p:nvPr/>
            </p:nvSpPr>
            <p:spPr bwMode="auto">
              <a:xfrm>
                <a:off x="4326" y="1922"/>
                <a:ext cx="24" cy="25"/>
              </a:xfrm>
              <a:custGeom>
                <a:avLst/>
                <a:gdLst>
                  <a:gd name="T0" fmla="*/ 87 w 170"/>
                  <a:gd name="T1" fmla="*/ 0 h 171"/>
                  <a:gd name="T2" fmla="*/ 44 w 170"/>
                  <a:gd name="T3" fmla="*/ 44 h 171"/>
                  <a:gd name="T4" fmla="*/ 0 w 170"/>
                  <a:gd name="T5" fmla="*/ 87 h 171"/>
                  <a:gd name="T6" fmla="*/ 83 w 170"/>
                  <a:gd name="T7" fmla="*/ 171 h 171"/>
                  <a:gd name="T8" fmla="*/ 126 w 170"/>
                  <a:gd name="T9" fmla="*/ 128 h 171"/>
                  <a:gd name="T10" fmla="*/ 170 w 170"/>
                  <a:gd name="T11" fmla="*/ 85 h 171"/>
                  <a:gd name="T12" fmla="*/ 87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87" y="0"/>
                    </a:moveTo>
                    <a:lnTo>
                      <a:pt x="44" y="44"/>
                    </a:lnTo>
                    <a:lnTo>
                      <a:pt x="0" y="87"/>
                    </a:lnTo>
                    <a:lnTo>
                      <a:pt x="83" y="171"/>
                    </a:lnTo>
                    <a:lnTo>
                      <a:pt x="126" y="128"/>
                    </a:lnTo>
                    <a:lnTo>
                      <a:pt x="170" y="8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02" name="Freeform 608"/>
              <p:cNvSpPr>
                <a:spLocks noChangeAspect="1"/>
              </p:cNvSpPr>
              <p:nvPr/>
            </p:nvSpPr>
            <p:spPr bwMode="auto">
              <a:xfrm>
                <a:off x="4326" y="1922"/>
                <a:ext cx="24" cy="25"/>
              </a:xfrm>
              <a:custGeom>
                <a:avLst/>
                <a:gdLst>
                  <a:gd name="T0" fmla="*/ 87 w 170"/>
                  <a:gd name="T1" fmla="*/ 0 h 171"/>
                  <a:gd name="T2" fmla="*/ 44 w 170"/>
                  <a:gd name="T3" fmla="*/ 44 h 171"/>
                  <a:gd name="T4" fmla="*/ 0 w 170"/>
                  <a:gd name="T5" fmla="*/ 87 h 171"/>
                  <a:gd name="T6" fmla="*/ 83 w 170"/>
                  <a:gd name="T7" fmla="*/ 171 h 171"/>
                  <a:gd name="T8" fmla="*/ 126 w 170"/>
                  <a:gd name="T9" fmla="*/ 128 h 171"/>
                  <a:gd name="T10" fmla="*/ 170 w 170"/>
                  <a:gd name="T11" fmla="*/ 85 h 171"/>
                  <a:gd name="T12" fmla="*/ 87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87" y="0"/>
                    </a:moveTo>
                    <a:lnTo>
                      <a:pt x="44" y="44"/>
                    </a:lnTo>
                    <a:lnTo>
                      <a:pt x="0" y="87"/>
                    </a:lnTo>
                    <a:lnTo>
                      <a:pt x="83" y="171"/>
                    </a:lnTo>
                    <a:lnTo>
                      <a:pt x="126" y="128"/>
                    </a:lnTo>
                    <a:lnTo>
                      <a:pt x="170" y="85"/>
                    </a:lnTo>
                    <a:lnTo>
                      <a:pt x="8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03" name="Freeform 609"/>
              <p:cNvSpPr>
                <a:spLocks noChangeAspect="1"/>
              </p:cNvSpPr>
              <p:nvPr/>
            </p:nvSpPr>
            <p:spPr bwMode="auto">
              <a:xfrm>
                <a:off x="4338" y="1941"/>
                <a:ext cx="6" cy="6"/>
              </a:xfrm>
              <a:custGeom>
                <a:avLst/>
                <a:gdLst>
                  <a:gd name="T0" fmla="*/ 43 w 43"/>
                  <a:gd name="T1" fmla="*/ 0 h 45"/>
                  <a:gd name="T2" fmla="*/ 0 w 43"/>
                  <a:gd name="T3" fmla="*/ 43 h 45"/>
                  <a:gd name="T4" fmla="*/ 3 w 43"/>
                  <a:gd name="T5" fmla="*/ 45 h 45"/>
                  <a:gd name="T6" fmla="*/ 43 w 43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5"/>
                  <a:gd name="T14" fmla="*/ 43 w 43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5">
                    <a:moveTo>
                      <a:pt x="43" y="0"/>
                    </a:moveTo>
                    <a:lnTo>
                      <a:pt x="0" y="43"/>
                    </a:lnTo>
                    <a:lnTo>
                      <a:pt x="3" y="45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04" name="Line 610"/>
              <p:cNvSpPr>
                <a:spLocks noChangeAspect="1" noChangeShapeType="1"/>
              </p:cNvSpPr>
              <p:nvPr/>
            </p:nvSpPr>
            <p:spPr bwMode="auto">
              <a:xfrm>
                <a:off x="4338" y="194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05" name="Freeform 611"/>
              <p:cNvSpPr>
                <a:spLocks noChangeAspect="1"/>
              </p:cNvSpPr>
              <p:nvPr/>
            </p:nvSpPr>
            <p:spPr bwMode="auto">
              <a:xfrm>
                <a:off x="4338" y="1934"/>
                <a:ext cx="24" cy="25"/>
              </a:xfrm>
              <a:custGeom>
                <a:avLst/>
                <a:gdLst>
                  <a:gd name="T0" fmla="*/ 81 w 170"/>
                  <a:gd name="T1" fmla="*/ 0 h 171"/>
                  <a:gd name="T2" fmla="*/ 40 w 170"/>
                  <a:gd name="T3" fmla="*/ 46 h 171"/>
                  <a:gd name="T4" fmla="*/ 0 w 170"/>
                  <a:gd name="T5" fmla="*/ 91 h 171"/>
                  <a:gd name="T6" fmla="*/ 88 w 170"/>
                  <a:gd name="T7" fmla="*/ 171 h 171"/>
                  <a:gd name="T8" fmla="*/ 129 w 170"/>
                  <a:gd name="T9" fmla="*/ 126 h 171"/>
                  <a:gd name="T10" fmla="*/ 170 w 170"/>
                  <a:gd name="T11" fmla="*/ 80 h 171"/>
                  <a:gd name="T12" fmla="*/ 81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81" y="0"/>
                    </a:moveTo>
                    <a:lnTo>
                      <a:pt x="40" y="46"/>
                    </a:lnTo>
                    <a:lnTo>
                      <a:pt x="0" y="91"/>
                    </a:lnTo>
                    <a:lnTo>
                      <a:pt x="88" y="171"/>
                    </a:lnTo>
                    <a:lnTo>
                      <a:pt x="129" y="126"/>
                    </a:lnTo>
                    <a:lnTo>
                      <a:pt x="170" y="8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06" name="Freeform 612"/>
              <p:cNvSpPr>
                <a:spLocks noChangeAspect="1"/>
              </p:cNvSpPr>
              <p:nvPr/>
            </p:nvSpPr>
            <p:spPr bwMode="auto">
              <a:xfrm>
                <a:off x="4338" y="1934"/>
                <a:ext cx="24" cy="25"/>
              </a:xfrm>
              <a:custGeom>
                <a:avLst/>
                <a:gdLst>
                  <a:gd name="T0" fmla="*/ 81 w 170"/>
                  <a:gd name="T1" fmla="*/ 0 h 171"/>
                  <a:gd name="T2" fmla="*/ 40 w 170"/>
                  <a:gd name="T3" fmla="*/ 46 h 171"/>
                  <a:gd name="T4" fmla="*/ 0 w 170"/>
                  <a:gd name="T5" fmla="*/ 91 h 171"/>
                  <a:gd name="T6" fmla="*/ 88 w 170"/>
                  <a:gd name="T7" fmla="*/ 171 h 171"/>
                  <a:gd name="T8" fmla="*/ 129 w 170"/>
                  <a:gd name="T9" fmla="*/ 126 h 171"/>
                  <a:gd name="T10" fmla="*/ 170 w 170"/>
                  <a:gd name="T11" fmla="*/ 80 h 171"/>
                  <a:gd name="T12" fmla="*/ 81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81" y="0"/>
                    </a:moveTo>
                    <a:lnTo>
                      <a:pt x="40" y="46"/>
                    </a:lnTo>
                    <a:lnTo>
                      <a:pt x="0" y="91"/>
                    </a:lnTo>
                    <a:lnTo>
                      <a:pt x="88" y="171"/>
                    </a:lnTo>
                    <a:lnTo>
                      <a:pt x="129" y="126"/>
                    </a:lnTo>
                    <a:lnTo>
                      <a:pt x="170" y="80"/>
                    </a:lnTo>
                    <a:lnTo>
                      <a:pt x="8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07" name="Freeform 613"/>
              <p:cNvSpPr>
                <a:spLocks noChangeAspect="1"/>
              </p:cNvSpPr>
              <p:nvPr/>
            </p:nvSpPr>
            <p:spPr bwMode="auto">
              <a:xfrm>
                <a:off x="4351" y="1952"/>
                <a:ext cx="6" cy="7"/>
              </a:xfrm>
              <a:custGeom>
                <a:avLst/>
                <a:gdLst>
                  <a:gd name="T0" fmla="*/ 41 w 41"/>
                  <a:gd name="T1" fmla="*/ 0 h 47"/>
                  <a:gd name="T2" fmla="*/ 0 w 41"/>
                  <a:gd name="T3" fmla="*/ 45 h 47"/>
                  <a:gd name="T4" fmla="*/ 4 w 41"/>
                  <a:gd name="T5" fmla="*/ 47 h 47"/>
                  <a:gd name="T6" fmla="*/ 41 w 41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7"/>
                  <a:gd name="T14" fmla="*/ 41 w 41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7">
                    <a:moveTo>
                      <a:pt x="41" y="0"/>
                    </a:moveTo>
                    <a:lnTo>
                      <a:pt x="0" y="45"/>
                    </a:lnTo>
                    <a:lnTo>
                      <a:pt x="4" y="47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08" name="Line 614"/>
              <p:cNvSpPr>
                <a:spLocks noChangeAspect="1" noChangeShapeType="1"/>
              </p:cNvSpPr>
              <p:nvPr/>
            </p:nvSpPr>
            <p:spPr bwMode="auto">
              <a:xfrm>
                <a:off x="4351" y="195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09" name="Freeform 615"/>
              <p:cNvSpPr>
                <a:spLocks noChangeAspect="1"/>
              </p:cNvSpPr>
              <p:nvPr/>
            </p:nvSpPr>
            <p:spPr bwMode="auto">
              <a:xfrm>
                <a:off x="4351" y="1945"/>
                <a:ext cx="24" cy="25"/>
              </a:xfrm>
              <a:custGeom>
                <a:avLst/>
                <a:gdLst>
                  <a:gd name="T0" fmla="*/ 75 w 169"/>
                  <a:gd name="T1" fmla="*/ 0 h 171"/>
                  <a:gd name="T2" fmla="*/ 37 w 169"/>
                  <a:gd name="T3" fmla="*/ 48 h 171"/>
                  <a:gd name="T4" fmla="*/ 0 w 169"/>
                  <a:gd name="T5" fmla="*/ 95 h 171"/>
                  <a:gd name="T6" fmla="*/ 94 w 169"/>
                  <a:gd name="T7" fmla="*/ 171 h 171"/>
                  <a:gd name="T8" fmla="*/ 131 w 169"/>
                  <a:gd name="T9" fmla="*/ 123 h 171"/>
                  <a:gd name="T10" fmla="*/ 169 w 169"/>
                  <a:gd name="T11" fmla="*/ 75 h 171"/>
                  <a:gd name="T12" fmla="*/ 75 w 169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75" y="0"/>
                    </a:moveTo>
                    <a:lnTo>
                      <a:pt x="37" y="48"/>
                    </a:lnTo>
                    <a:lnTo>
                      <a:pt x="0" y="95"/>
                    </a:lnTo>
                    <a:lnTo>
                      <a:pt x="94" y="171"/>
                    </a:lnTo>
                    <a:lnTo>
                      <a:pt x="131" y="123"/>
                    </a:lnTo>
                    <a:lnTo>
                      <a:pt x="169" y="7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10" name="Freeform 616"/>
              <p:cNvSpPr>
                <a:spLocks noChangeAspect="1"/>
              </p:cNvSpPr>
              <p:nvPr/>
            </p:nvSpPr>
            <p:spPr bwMode="auto">
              <a:xfrm>
                <a:off x="4351" y="1945"/>
                <a:ext cx="24" cy="25"/>
              </a:xfrm>
              <a:custGeom>
                <a:avLst/>
                <a:gdLst>
                  <a:gd name="T0" fmla="*/ 75 w 169"/>
                  <a:gd name="T1" fmla="*/ 0 h 171"/>
                  <a:gd name="T2" fmla="*/ 37 w 169"/>
                  <a:gd name="T3" fmla="*/ 48 h 171"/>
                  <a:gd name="T4" fmla="*/ 0 w 169"/>
                  <a:gd name="T5" fmla="*/ 95 h 171"/>
                  <a:gd name="T6" fmla="*/ 94 w 169"/>
                  <a:gd name="T7" fmla="*/ 171 h 171"/>
                  <a:gd name="T8" fmla="*/ 131 w 169"/>
                  <a:gd name="T9" fmla="*/ 123 h 171"/>
                  <a:gd name="T10" fmla="*/ 169 w 169"/>
                  <a:gd name="T11" fmla="*/ 75 h 171"/>
                  <a:gd name="T12" fmla="*/ 75 w 169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75" y="0"/>
                    </a:moveTo>
                    <a:lnTo>
                      <a:pt x="37" y="48"/>
                    </a:lnTo>
                    <a:lnTo>
                      <a:pt x="0" y="95"/>
                    </a:lnTo>
                    <a:lnTo>
                      <a:pt x="94" y="171"/>
                    </a:lnTo>
                    <a:lnTo>
                      <a:pt x="131" y="123"/>
                    </a:lnTo>
                    <a:lnTo>
                      <a:pt x="169" y="75"/>
                    </a:lnTo>
                    <a:lnTo>
                      <a:pt x="7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11" name="Freeform 617"/>
              <p:cNvSpPr>
                <a:spLocks noChangeAspect="1"/>
              </p:cNvSpPr>
              <p:nvPr/>
            </p:nvSpPr>
            <p:spPr bwMode="auto">
              <a:xfrm>
                <a:off x="4365" y="1963"/>
                <a:ext cx="5" cy="7"/>
              </a:xfrm>
              <a:custGeom>
                <a:avLst/>
                <a:gdLst>
                  <a:gd name="T0" fmla="*/ 37 w 37"/>
                  <a:gd name="T1" fmla="*/ 0 h 50"/>
                  <a:gd name="T2" fmla="*/ 0 w 37"/>
                  <a:gd name="T3" fmla="*/ 48 h 50"/>
                  <a:gd name="T4" fmla="*/ 2 w 37"/>
                  <a:gd name="T5" fmla="*/ 50 h 50"/>
                  <a:gd name="T6" fmla="*/ 37 w 37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0"/>
                    </a:moveTo>
                    <a:lnTo>
                      <a:pt x="0" y="48"/>
                    </a:lnTo>
                    <a:lnTo>
                      <a:pt x="2" y="5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12" name="Line 618"/>
              <p:cNvSpPr>
                <a:spLocks noChangeAspect="1" noChangeShapeType="1"/>
              </p:cNvSpPr>
              <p:nvPr/>
            </p:nvSpPr>
            <p:spPr bwMode="auto">
              <a:xfrm>
                <a:off x="4365" y="19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13" name="Freeform 619"/>
              <p:cNvSpPr>
                <a:spLocks noChangeAspect="1"/>
              </p:cNvSpPr>
              <p:nvPr/>
            </p:nvSpPr>
            <p:spPr bwMode="auto">
              <a:xfrm>
                <a:off x="4365" y="1956"/>
                <a:ext cx="24" cy="24"/>
              </a:xfrm>
              <a:custGeom>
                <a:avLst/>
                <a:gdLst>
                  <a:gd name="T0" fmla="*/ 71 w 170"/>
                  <a:gd name="T1" fmla="*/ 0 h 169"/>
                  <a:gd name="T2" fmla="*/ 35 w 170"/>
                  <a:gd name="T3" fmla="*/ 50 h 169"/>
                  <a:gd name="T4" fmla="*/ 0 w 170"/>
                  <a:gd name="T5" fmla="*/ 100 h 169"/>
                  <a:gd name="T6" fmla="*/ 99 w 170"/>
                  <a:gd name="T7" fmla="*/ 169 h 169"/>
                  <a:gd name="T8" fmla="*/ 134 w 170"/>
                  <a:gd name="T9" fmla="*/ 119 h 169"/>
                  <a:gd name="T10" fmla="*/ 170 w 170"/>
                  <a:gd name="T11" fmla="*/ 69 h 169"/>
                  <a:gd name="T12" fmla="*/ 71 w 170"/>
                  <a:gd name="T13" fmla="*/ 0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9"/>
                  <a:gd name="T23" fmla="*/ 170 w 170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9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99" y="169"/>
                    </a:lnTo>
                    <a:lnTo>
                      <a:pt x="134" y="119"/>
                    </a:lnTo>
                    <a:lnTo>
                      <a:pt x="170" y="6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14" name="Freeform 620"/>
              <p:cNvSpPr>
                <a:spLocks noChangeAspect="1"/>
              </p:cNvSpPr>
              <p:nvPr/>
            </p:nvSpPr>
            <p:spPr bwMode="auto">
              <a:xfrm>
                <a:off x="4365" y="1956"/>
                <a:ext cx="24" cy="24"/>
              </a:xfrm>
              <a:custGeom>
                <a:avLst/>
                <a:gdLst>
                  <a:gd name="T0" fmla="*/ 71 w 170"/>
                  <a:gd name="T1" fmla="*/ 0 h 169"/>
                  <a:gd name="T2" fmla="*/ 35 w 170"/>
                  <a:gd name="T3" fmla="*/ 50 h 169"/>
                  <a:gd name="T4" fmla="*/ 0 w 170"/>
                  <a:gd name="T5" fmla="*/ 100 h 169"/>
                  <a:gd name="T6" fmla="*/ 99 w 170"/>
                  <a:gd name="T7" fmla="*/ 169 h 169"/>
                  <a:gd name="T8" fmla="*/ 134 w 170"/>
                  <a:gd name="T9" fmla="*/ 119 h 169"/>
                  <a:gd name="T10" fmla="*/ 170 w 170"/>
                  <a:gd name="T11" fmla="*/ 69 h 169"/>
                  <a:gd name="T12" fmla="*/ 71 w 170"/>
                  <a:gd name="T13" fmla="*/ 0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9"/>
                  <a:gd name="T23" fmla="*/ 170 w 170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9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99" y="169"/>
                    </a:lnTo>
                    <a:lnTo>
                      <a:pt x="134" y="119"/>
                    </a:lnTo>
                    <a:lnTo>
                      <a:pt x="170" y="69"/>
                    </a:lnTo>
                    <a:lnTo>
                      <a:pt x="7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15" name="Freeform 621"/>
              <p:cNvSpPr>
                <a:spLocks noChangeAspect="1"/>
              </p:cNvSpPr>
              <p:nvPr/>
            </p:nvSpPr>
            <p:spPr bwMode="auto">
              <a:xfrm>
                <a:off x="4379" y="1973"/>
                <a:ext cx="5" cy="7"/>
              </a:xfrm>
              <a:custGeom>
                <a:avLst/>
                <a:gdLst>
                  <a:gd name="T0" fmla="*/ 35 w 35"/>
                  <a:gd name="T1" fmla="*/ 0 h 51"/>
                  <a:gd name="T2" fmla="*/ 0 w 35"/>
                  <a:gd name="T3" fmla="*/ 50 h 51"/>
                  <a:gd name="T4" fmla="*/ 4 w 35"/>
                  <a:gd name="T5" fmla="*/ 51 h 51"/>
                  <a:gd name="T6" fmla="*/ 35 w 35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1"/>
                  <a:gd name="T14" fmla="*/ 35 w 35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1">
                    <a:moveTo>
                      <a:pt x="35" y="0"/>
                    </a:moveTo>
                    <a:lnTo>
                      <a:pt x="0" y="50"/>
                    </a:lnTo>
                    <a:lnTo>
                      <a:pt x="4" y="5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16" name="Line 622"/>
              <p:cNvSpPr>
                <a:spLocks noChangeAspect="1" noChangeShapeType="1"/>
              </p:cNvSpPr>
              <p:nvPr/>
            </p:nvSpPr>
            <p:spPr bwMode="auto">
              <a:xfrm>
                <a:off x="4379" y="19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17" name="Freeform 623"/>
              <p:cNvSpPr>
                <a:spLocks noChangeAspect="1"/>
              </p:cNvSpPr>
              <p:nvPr/>
            </p:nvSpPr>
            <p:spPr bwMode="auto">
              <a:xfrm>
                <a:off x="4380" y="1965"/>
                <a:ext cx="24" cy="24"/>
              </a:xfrm>
              <a:custGeom>
                <a:avLst/>
                <a:gdLst>
                  <a:gd name="T0" fmla="*/ 63 w 168"/>
                  <a:gd name="T1" fmla="*/ 0 h 167"/>
                  <a:gd name="T2" fmla="*/ 31 w 168"/>
                  <a:gd name="T3" fmla="*/ 51 h 167"/>
                  <a:gd name="T4" fmla="*/ 0 w 168"/>
                  <a:gd name="T5" fmla="*/ 102 h 167"/>
                  <a:gd name="T6" fmla="*/ 104 w 168"/>
                  <a:gd name="T7" fmla="*/ 167 h 167"/>
                  <a:gd name="T8" fmla="*/ 136 w 168"/>
                  <a:gd name="T9" fmla="*/ 116 h 167"/>
                  <a:gd name="T10" fmla="*/ 168 w 168"/>
                  <a:gd name="T11" fmla="*/ 65 h 167"/>
                  <a:gd name="T12" fmla="*/ 63 w 168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7"/>
                  <a:gd name="T23" fmla="*/ 168 w 168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7">
                    <a:moveTo>
                      <a:pt x="63" y="0"/>
                    </a:moveTo>
                    <a:lnTo>
                      <a:pt x="31" y="51"/>
                    </a:lnTo>
                    <a:lnTo>
                      <a:pt x="0" y="102"/>
                    </a:lnTo>
                    <a:lnTo>
                      <a:pt x="104" y="167"/>
                    </a:lnTo>
                    <a:lnTo>
                      <a:pt x="136" y="116"/>
                    </a:lnTo>
                    <a:lnTo>
                      <a:pt x="168" y="65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18" name="Freeform 624"/>
              <p:cNvSpPr>
                <a:spLocks noChangeAspect="1"/>
              </p:cNvSpPr>
              <p:nvPr/>
            </p:nvSpPr>
            <p:spPr bwMode="auto">
              <a:xfrm>
                <a:off x="4380" y="1965"/>
                <a:ext cx="24" cy="24"/>
              </a:xfrm>
              <a:custGeom>
                <a:avLst/>
                <a:gdLst>
                  <a:gd name="T0" fmla="*/ 63 w 168"/>
                  <a:gd name="T1" fmla="*/ 0 h 167"/>
                  <a:gd name="T2" fmla="*/ 31 w 168"/>
                  <a:gd name="T3" fmla="*/ 51 h 167"/>
                  <a:gd name="T4" fmla="*/ 0 w 168"/>
                  <a:gd name="T5" fmla="*/ 102 h 167"/>
                  <a:gd name="T6" fmla="*/ 104 w 168"/>
                  <a:gd name="T7" fmla="*/ 167 h 167"/>
                  <a:gd name="T8" fmla="*/ 136 w 168"/>
                  <a:gd name="T9" fmla="*/ 116 h 167"/>
                  <a:gd name="T10" fmla="*/ 168 w 168"/>
                  <a:gd name="T11" fmla="*/ 65 h 167"/>
                  <a:gd name="T12" fmla="*/ 63 w 168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7"/>
                  <a:gd name="T23" fmla="*/ 168 w 168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7">
                    <a:moveTo>
                      <a:pt x="63" y="0"/>
                    </a:moveTo>
                    <a:lnTo>
                      <a:pt x="31" y="51"/>
                    </a:lnTo>
                    <a:lnTo>
                      <a:pt x="0" y="102"/>
                    </a:lnTo>
                    <a:lnTo>
                      <a:pt x="104" y="167"/>
                    </a:lnTo>
                    <a:lnTo>
                      <a:pt x="136" y="116"/>
                    </a:lnTo>
                    <a:lnTo>
                      <a:pt x="168" y="65"/>
                    </a:lnTo>
                    <a:lnTo>
                      <a:pt x="6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19" name="Freeform 625"/>
              <p:cNvSpPr>
                <a:spLocks noChangeAspect="1"/>
              </p:cNvSpPr>
              <p:nvPr/>
            </p:nvSpPr>
            <p:spPr bwMode="auto">
              <a:xfrm>
                <a:off x="4395" y="1982"/>
                <a:ext cx="4" cy="8"/>
              </a:xfrm>
              <a:custGeom>
                <a:avLst/>
                <a:gdLst>
                  <a:gd name="T0" fmla="*/ 32 w 32"/>
                  <a:gd name="T1" fmla="*/ 0 h 55"/>
                  <a:gd name="T2" fmla="*/ 0 w 32"/>
                  <a:gd name="T3" fmla="*/ 51 h 55"/>
                  <a:gd name="T4" fmla="*/ 4 w 32"/>
                  <a:gd name="T5" fmla="*/ 55 h 55"/>
                  <a:gd name="T6" fmla="*/ 32 w 32"/>
                  <a:gd name="T7" fmla="*/ 0 h 5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5"/>
                  <a:gd name="T14" fmla="*/ 32 w 32"/>
                  <a:gd name="T15" fmla="*/ 55 h 5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5">
                    <a:moveTo>
                      <a:pt x="32" y="0"/>
                    </a:moveTo>
                    <a:lnTo>
                      <a:pt x="0" y="51"/>
                    </a:lnTo>
                    <a:lnTo>
                      <a:pt x="4" y="55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20" name="Line 626"/>
              <p:cNvSpPr>
                <a:spLocks noChangeAspect="1" noChangeShapeType="1"/>
              </p:cNvSpPr>
              <p:nvPr/>
            </p:nvSpPr>
            <p:spPr bwMode="auto">
              <a:xfrm>
                <a:off x="4395" y="198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21" name="Freeform 627"/>
              <p:cNvSpPr>
                <a:spLocks noChangeAspect="1"/>
              </p:cNvSpPr>
              <p:nvPr/>
            </p:nvSpPr>
            <p:spPr bwMode="auto">
              <a:xfrm>
                <a:off x="4395" y="1974"/>
                <a:ext cx="24" cy="24"/>
              </a:xfrm>
              <a:custGeom>
                <a:avLst/>
                <a:gdLst>
                  <a:gd name="T0" fmla="*/ 56 w 167"/>
                  <a:gd name="T1" fmla="*/ 0 h 167"/>
                  <a:gd name="T2" fmla="*/ 28 w 167"/>
                  <a:gd name="T3" fmla="*/ 55 h 167"/>
                  <a:gd name="T4" fmla="*/ 0 w 167"/>
                  <a:gd name="T5" fmla="*/ 110 h 167"/>
                  <a:gd name="T6" fmla="*/ 110 w 167"/>
                  <a:gd name="T7" fmla="*/ 167 h 167"/>
                  <a:gd name="T8" fmla="*/ 138 w 167"/>
                  <a:gd name="T9" fmla="*/ 112 h 167"/>
                  <a:gd name="T10" fmla="*/ 167 w 167"/>
                  <a:gd name="T11" fmla="*/ 57 h 167"/>
                  <a:gd name="T12" fmla="*/ 56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56" y="0"/>
                    </a:moveTo>
                    <a:lnTo>
                      <a:pt x="28" y="55"/>
                    </a:lnTo>
                    <a:lnTo>
                      <a:pt x="0" y="110"/>
                    </a:lnTo>
                    <a:lnTo>
                      <a:pt x="110" y="167"/>
                    </a:lnTo>
                    <a:lnTo>
                      <a:pt x="138" y="112"/>
                    </a:lnTo>
                    <a:lnTo>
                      <a:pt x="167" y="57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22" name="Freeform 628"/>
              <p:cNvSpPr>
                <a:spLocks noChangeAspect="1"/>
              </p:cNvSpPr>
              <p:nvPr/>
            </p:nvSpPr>
            <p:spPr bwMode="auto">
              <a:xfrm>
                <a:off x="4395" y="1974"/>
                <a:ext cx="24" cy="24"/>
              </a:xfrm>
              <a:custGeom>
                <a:avLst/>
                <a:gdLst>
                  <a:gd name="T0" fmla="*/ 56 w 167"/>
                  <a:gd name="T1" fmla="*/ 0 h 167"/>
                  <a:gd name="T2" fmla="*/ 28 w 167"/>
                  <a:gd name="T3" fmla="*/ 55 h 167"/>
                  <a:gd name="T4" fmla="*/ 0 w 167"/>
                  <a:gd name="T5" fmla="*/ 110 h 167"/>
                  <a:gd name="T6" fmla="*/ 110 w 167"/>
                  <a:gd name="T7" fmla="*/ 167 h 167"/>
                  <a:gd name="T8" fmla="*/ 138 w 167"/>
                  <a:gd name="T9" fmla="*/ 112 h 167"/>
                  <a:gd name="T10" fmla="*/ 167 w 167"/>
                  <a:gd name="T11" fmla="*/ 57 h 167"/>
                  <a:gd name="T12" fmla="*/ 56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56" y="0"/>
                    </a:moveTo>
                    <a:lnTo>
                      <a:pt x="28" y="55"/>
                    </a:lnTo>
                    <a:lnTo>
                      <a:pt x="0" y="110"/>
                    </a:lnTo>
                    <a:lnTo>
                      <a:pt x="110" y="167"/>
                    </a:lnTo>
                    <a:lnTo>
                      <a:pt x="138" y="112"/>
                    </a:lnTo>
                    <a:lnTo>
                      <a:pt x="167" y="57"/>
                    </a:lnTo>
                    <a:lnTo>
                      <a:pt x="5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23" name="Freeform 629"/>
              <p:cNvSpPr>
                <a:spLocks noChangeAspect="1"/>
              </p:cNvSpPr>
              <p:nvPr/>
            </p:nvSpPr>
            <p:spPr bwMode="auto">
              <a:xfrm>
                <a:off x="4411" y="1990"/>
                <a:ext cx="4" cy="8"/>
              </a:xfrm>
              <a:custGeom>
                <a:avLst/>
                <a:gdLst>
                  <a:gd name="T0" fmla="*/ 28 w 28"/>
                  <a:gd name="T1" fmla="*/ 0 h 56"/>
                  <a:gd name="T2" fmla="*/ 0 w 28"/>
                  <a:gd name="T3" fmla="*/ 55 h 56"/>
                  <a:gd name="T4" fmla="*/ 3 w 28"/>
                  <a:gd name="T5" fmla="*/ 56 h 56"/>
                  <a:gd name="T6" fmla="*/ 28 w 28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6"/>
                  <a:gd name="T14" fmla="*/ 28 w 2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6">
                    <a:moveTo>
                      <a:pt x="28" y="0"/>
                    </a:moveTo>
                    <a:lnTo>
                      <a:pt x="0" y="55"/>
                    </a:lnTo>
                    <a:lnTo>
                      <a:pt x="3" y="56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24" name="Line 630"/>
              <p:cNvSpPr>
                <a:spLocks noChangeAspect="1" noChangeShapeType="1"/>
              </p:cNvSpPr>
              <p:nvPr/>
            </p:nvSpPr>
            <p:spPr bwMode="auto">
              <a:xfrm>
                <a:off x="4411" y="19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25" name="Freeform 631"/>
              <p:cNvSpPr>
                <a:spLocks noChangeAspect="1"/>
              </p:cNvSpPr>
              <p:nvPr/>
            </p:nvSpPr>
            <p:spPr bwMode="auto">
              <a:xfrm>
                <a:off x="4411" y="1982"/>
                <a:ext cx="24" cy="23"/>
              </a:xfrm>
              <a:custGeom>
                <a:avLst/>
                <a:gdLst>
                  <a:gd name="T0" fmla="*/ 50 w 164"/>
                  <a:gd name="T1" fmla="*/ 0 h 163"/>
                  <a:gd name="T2" fmla="*/ 25 w 164"/>
                  <a:gd name="T3" fmla="*/ 56 h 163"/>
                  <a:gd name="T4" fmla="*/ 0 w 164"/>
                  <a:gd name="T5" fmla="*/ 112 h 163"/>
                  <a:gd name="T6" fmla="*/ 114 w 164"/>
                  <a:gd name="T7" fmla="*/ 163 h 163"/>
                  <a:gd name="T8" fmla="*/ 139 w 164"/>
                  <a:gd name="T9" fmla="*/ 107 h 163"/>
                  <a:gd name="T10" fmla="*/ 164 w 164"/>
                  <a:gd name="T11" fmla="*/ 51 h 163"/>
                  <a:gd name="T12" fmla="*/ 50 w 164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3"/>
                  <a:gd name="T23" fmla="*/ 164 w 164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3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114" y="163"/>
                    </a:lnTo>
                    <a:lnTo>
                      <a:pt x="139" y="107"/>
                    </a:lnTo>
                    <a:lnTo>
                      <a:pt x="164" y="5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026" name="Freeform 632"/>
              <p:cNvSpPr>
                <a:spLocks noChangeAspect="1"/>
              </p:cNvSpPr>
              <p:nvPr/>
            </p:nvSpPr>
            <p:spPr bwMode="auto">
              <a:xfrm>
                <a:off x="4411" y="1982"/>
                <a:ext cx="24" cy="23"/>
              </a:xfrm>
              <a:custGeom>
                <a:avLst/>
                <a:gdLst>
                  <a:gd name="T0" fmla="*/ 50 w 164"/>
                  <a:gd name="T1" fmla="*/ 0 h 163"/>
                  <a:gd name="T2" fmla="*/ 25 w 164"/>
                  <a:gd name="T3" fmla="*/ 56 h 163"/>
                  <a:gd name="T4" fmla="*/ 0 w 164"/>
                  <a:gd name="T5" fmla="*/ 112 h 163"/>
                  <a:gd name="T6" fmla="*/ 114 w 164"/>
                  <a:gd name="T7" fmla="*/ 163 h 163"/>
                  <a:gd name="T8" fmla="*/ 139 w 164"/>
                  <a:gd name="T9" fmla="*/ 107 h 163"/>
                  <a:gd name="T10" fmla="*/ 164 w 164"/>
                  <a:gd name="T11" fmla="*/ 51 h 163"/>
                  <a:gd name="T12" fmla="*/ 50 w 164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3"/>
                  <a:gd name="T23" fmla="*/ 164 w 164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3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114" y="163"/>
                    </a:lnTo>
                    <a:lnTo>
                      <a:pt x="139" y="107"/>
                    </a:lnTo>
                    <a:lnTo>
                      <a:pt x="164" y="51"/>
                    </a:lnTo>
                    <a:lnTo>
                      <a:pt x="5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1956" name="Group 834"/>
            <p:cNvGrpSpPr>
              <a:grpSpLocks noChangeAspect="1"/>
            </p:cNvGrpSpPr>
            <p:nvPr/>
          </p:nvGrpSpPr>
          <p:grpSpPr bwMode="auto">
            <a:xfrm>
              <a:off x="4263" y="1213"/>
              <a:ext cx="400" cy="754"/>
              <a:chOff x="4428" y="1269"/>
              <a:chExt cx="400" cy="755"/>
            </a:xfrm>
          </p:grpSpPr>
          <p:sp>
            <p:nvSpPr>
              <p:cNvPr id="32627" name="Freeform 634"/>
              <p:cNvSpPr>
                <a:spLocks noChangeAspect="1"/>
              </p:cNvSpPr>
              <p:nvPr/>
            </p:nvSpPr>
            <p:spPr bwMode="auto">
              <a:xfrm>
                <a:off x="4428" y="1997"/>
                <a:ext cx="3" cy="9"/>
              </a:xfrm>
              <a:custGeom>
                <a:avLst/>
                <a:gdLst>
                  <a:gd name="T0" fmla="*/ 25 w 25"/>
                  <a:gd name="T1" fmla="*/ 0 h 57"/>
                  <a:gd name="T2" fmla="*/ 0 w 25"/>
                  <a:gd name="T3" fmla="*/ 56 h 57"/>
                  <a:gd name="T4" fmla="*/ 4 w 25"/>
                  <a:gd name="T5" fmla="*/ 57 h 57"/>
                  <a:gd name="T6" fmla="*/ 25 w 25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7"/>
                  <a:gd name="T14" fmla="*/ 25 w 25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7">
                    <a:moveTo>
                      <a:pt x="25" y="0"/>
                    </a:moveTo>
                    <a:lnTo>
                      <a:pt x="0" y="56"/>
                    </a:lnTo>
                    <a:lnTo>
                      <a:pt x="4" y="57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28" name="Line 635"/>
              <p:cNvSpPr>
                <a:spLocks noChangeAspect="1" noChangeShapeType="1"/>
              </p:cNvSpPr>
              <p:nvPr/>
            </p:nvSpPr>
            <p:spPr bwMode="auto">
              <a:xfrm>
                <a:off x="4428" y="200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29" name="Freeform 636"/>
              <p:cNvSpPr>
                <a:spLocks noChangeAspect="1"/>
              </p:cNvSpPr>
              <p:nvPr/>
            </p:nvSpPr>
            <p:spPr bwMode="auto">
              <a:xfrm>
                <a:off x="4428" y="1989"/>
                <a:ext cx="23" cy="23"/>
              </a:xfrm>
              <a:custGeom>
                <a:avLst/>
                <a:gdLst>
                  <a:gd name="T0" fmla="*/ 41 w 161"/>
                  <a:gd name="T1" fmla="*/ 0 h 156"/>
                  <a:gd name="T2" fmla="*/ 21 w 161"/>
                  <a:gd name="T3" fmla="*/ 57 h 156"/>
                  <a:gd name="T4" fmla="*/ 0 w 161"/>
                  <a:gd name="T5" fmla="*/ 114 h 156"/>
                  <a:gd name="T6" fmla="*/ 120 w 161"/>
                  <a:gd name="T7" fmla="*/ 156 h 156"/>
                  <a:gd name="T8" fmla="*/ 140 w 161"/>
                  <a:gd name="T9" fmla="*/ 99 h 156"/>
                  <a:gd name="T10" fmla="*/ 161 w 161"/>
                  <a:gd name="T11" fmla="*/ 42 h 156"/>
                  <a:gd name="T12" fmla="*/ 41 w 161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6"/>
                  <a:gd name="T23" fmla="*/ 161 w 161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6">
                    <a:moveTo>
                      <a:pt x="41" y="0"/>
                    </a:moveTo>
                    <a:lnTo>
                      <a:pt x="21" y="57"/>
                    </a:lnTo>
                    <a:lnTo>
                      <a:pt x="0" y="114"/>
                    </a:lnTo>
                    <a:lnTo>
                      <a:pt x="120" y="156"/>
                    </a:lnTo>
                    <a:lnTo>
                      <a:pt x="140" y="99"/>
                    </a:lnTo>
                    <a:lnTo>
                      <a:pt x="161" y="42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30" name="Freeform 637"/>
              <p:cNvSpPr>
                <a:spLocks noChangeAspect="1"/>
              </p:cNvSpPr>
              <p:nvPr/>
            </p:nvSpPr>
            <p:spPr bwMode="auto">
              <a:xfrm>
                <a:off x="4428" y="1989"/>
                <a:ext cx="23" cy="23"/>
              </a:xfrm>
              <a:custGeom>
                <a:avLst/>
                <a:gdLst>
                  <a:gd name="T0" fmla="*/ 41 w 161"/>
                  <a:gd name="T1" fmla="*/ 0 h 156"/>
                  <a:gd name="T2" fmla="*/ 21 w 161"/>
                  <a:gd name="T3" fmla="*/ 57 h 156"/>
                  <a:gd name="T4" fmla="*/ 0 w 161"/>
                  <a:gd name="T5" fmla="*/ 114 h 156"/>
                  <a:gd name="T6" fmla="*/ 120 w 161"/>
                  <a:gd name="T7" fmla="*/ 156 h 156"/>
                  <a:gd name="T8" fmla="*/ 140 w 161"/>
                  <a:gd name="T9" fmla="*/ 99 h 156"/>
                  <a:gd name="T10" fmla="*/ 161 w 161"/>
                  <a:gd name="T11" fmla="*/ 42 h 156"/>
                  <a:gd name="T12" fmla="*/ 41 w 161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6"/>
                  <a:gd name="T23" fmla="*/ 161 w 161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6">
                    <a:moveTo>
                      <a:pt x="41" y="0"/>
                    </a:moveTo>
                    <a:lnTo>
                      <a:pt x="21" y="57"/>
                    </a:lnTo>
                    <a:lnTo>
                      <a:pt x="0" y="114"/>
                    </a:lnTo>
                    <a:lnTo>
                      <a:pt x="120" y="156"/>
                    </a:lnTo>
                    <a:lnTo>
                      <a:pt x="140" y="99"/>
                    </a:lnTo>
                    <a:lnTo>
                      <a:pt x="161" y="42"/>
                    </a:lnTo>
                    <a:lnTo>
                      <a:pt x="4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31" name="Freeform 638"/>
              <p:cNvSpPr>
                <a:spLocks noChangeAspect="1"/>
              </p:cNvSpPr>
              <p:nvPr/>
            </p:nvSpPr>
            <p:spPr bwMode="auto">
              <a:xfrm>
                <a:off x="4445" y="2003"/>
                <a:ext cx="3" cy="9"/>
              </a:xfrm>
              <a:custGeom>
                <a:avLst/>
                <a:gdLst>
                  <a:gd name="T0" fmla="*/ 20 w 20"/>
                  <a:gd name="T1" fmla="*/ 0 h 60"/>
                  <a:gd name="T2" fmla="*/ 0 w 20"/>
                  <a:gd name="T3" fmla="*/ 57 h 60"/>
                  <a:gd name="T4" fmla="*/ 4 w 20"/>
                  <a:gd name="T5" fmla="*/ 60 h 60"/>
                  <a:gd name="T6" fmla="*/ 20 w 2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60"/>
                  <a:gd name="T14" fmla="*/ 20 w 2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60">
                    <a:moveTo>
                      <a:pt x="20" y="0"/>
                    </a:moveTo>
                    <a:lnTo>
                      <a:pt x="0" y="57"/>
                    </a:lnTo>
                    <a:lnTo>
                      <a:pt x="4" y="6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32" name="Line 639"/>
              <p:cNvSpPr>
                <a:spLocks noChangeAspect="1" noChangeShapeType="1"/>
              </p:cNvSpPr>
              <p:nvPr/>
            </p:nvSpPr>
            <p:spPr bwMode="auto">
              <a:xfrm>
                <a:off x="4445" y="20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33" name="Freeform 640"/>
              <p:cNvSpPr>
                <a:spLocks noChangeAspect="1"/>
              </p:cNvSpPr>
              <p:nvPr/>
            </p:nvSpPr>
            <p:spPr bwMode="auto">
              <a:xfrm>
                <a:off x="4446" y="1995"/>
                <a:ext cx="22" cy="22"/>
              </a:xfrm>
              <a:custGeom>
                <a:avLst/>
                <a:gdLst>
                  <a:gd name="T0" fmla="*/ 32 w 155"/>
                  <a:gd name="T1" fmla="*/ 0 h 153"/>
                  <a:gd name="T2" fmla="*/ 16 w 155"/>
                  <a:gd name="T3" fmla="*/ 59 h 153"/>
                  <a:gd name="T4" fmla="*/ 0 w 155"/>
                  <a:gd name="T5" fmla="*/ 119 h 153"/>
                  <a:gd name="T6" fmla="*/ 123 w 155"/>
                  <a:gd name="T7" fmla="*/ 153 h 153"/>
                  <a:gd name="T8" fmla="*/ 139 w 155"/>
                  <a:gd name="T9" fmla="*/ 93 h 153"/>
                  <a:gd name="T10" fmla="*/ 155 w 155"/>
                  <a:gd name="T11" fmla="*/ 34 h 153"/>
                  <a:gd name="T12" fmla="*/ 32 w 155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32" y="0"/>
                    </a:moveTo>
                    <a:lnTo>
                      <a:pt x="16" y="59"/>
                    </a:lnTo>
                    <a:lnTo>
                      <a:pt x="0" y="119"/>
                    </a:lnTo>
                    <a:lnTo>
                      <a:pt x="123" y="153"/>
                    </a:ln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34" name="Freeform 641"/>
              <p:cNvSpPr>
                <a:spLocks noChangeAspect="1"/>
              </p:cNvSpPr>
              <p:nvPr/>
            </p:nvSpPr>
            <p:spPr bwMode="auto">
              <a:xfrm>
                <a:off x="4446" y="1995"/>
                <a:ext cx="22" cy="22"/>
              </a:xfrm>
              <a:custGeom>
                <a:avLst/>
                <a:gdLst>
                  <a:gd name="T0" fmla="*/ 32 w 155"/>
                  <a:gd name="T1" fmla="*/ 0 h 153"/>
                  <a:gd name="T2" fmla="*/ 16 w 155"/>
                  <a:gd name="T3" fmla="*/ 59 h 153"/>
                  <a:gd name="T4" fmla="*/ 0 w 155"/>
                  <a:gd name="T5" fmla="*/ 119 h 153"/>
                  <a:gd name="T6" fmla="*/ 123 w 155"/>
                  <a:gd name="T7" fmla="*/ 153 h 153"/>
                  <a:gd name="T8" fmla="*/ 139 w 155"/>
                  <a:gd name="T9" fmla="*/ 93 h 153"/>
                  <a:gd name="T10" fmla="*/ 155 w 155"/>
                  <a:gd name="T11" fmla="*/ 34 h 153"/>
                  <a:gd name="T12" fmla="*/ 32 w 155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32" y="0"/>
                    </a:moveTo>
                    <a:lnTo>
                      <a:pt x="16" y="59"/>
                    </a:lnTo>
                    <a:lnTo>
                      <a:pt x="0" y="119"/>
                    </a:lnTo>
                    <a:lnTo>
                      <a:pt x="123" y="153"/>
                    </a:ln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35" name="Freeform 642"/>
              <p:cNvSpPr>
                <a:spLocks noChangeAspect="1"/>
              </p:cNvSpPr>
              <p:nvPr/>
            </p:nvSpPr>
            <p:spPr bwMode="auto">
              <a:xfrm>
                <a:off x="4463" y="2008"/>
                <a:ext cx="3" cy="9"/>
              </a:xfrm>
              <a:custGeom>
                <a:avLst/>
                <a:gdLst>
                  <a:gd name="T0" fmla="*/ 16 w 16"/>
                  <a:gd name="T1" fmla="*/ 0 h 61"/>
                  <a:gd name="T2" fmla="*/ 0 w 16"/>
                  <a:gd name="T3" fmla="*/ 60 h 61"/>
                  <a:gd name="T4" fmla="*/ 5 w 16"/>
                  <a:gd name="T5" fmla="*/ 61 h 61"/>
                  <a:gd name="T6" fmla="*/ 16 w 16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61"/>
                  <a:gd name="T14" fmla="*/ 16 w 16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61">
                    <a:moveTo>
                      <a:pt x="16" y="0"/>
                    </a:moveTo>
                    <a:lnTo>
                      <a:pt x="0" y="60"/>
                    </a:lnTo>
                    <a:lnTo>
                      <a:pt x="5" y="6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36" name="Line 643"/>
              <p:cNvSpPr>
                <a:spLocks noChangeAspect="1" noChangeShapeType="1"/>
              </p:cNvSpPr>
              <p:nvPr/>
            </p:nvSpPr>
            <p:spPr bwMode="auto">
              <a:xfrm>
                <a:off x="4463" y="20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37" name="Freeform 644"/>
              <p:cNvSpPr>
                <a:spLocks noChangeAspect="1"/>
              </p:cNvSpPr>
              <p:nvPr/>
            </p:nvSpPr>
            <p:spPr bwMode="auto">
              <a:xfrm>
                <a:off x="4464" y="2000"/>
                <a:ext cx="21" cy="20"/>
              </a:xfrm>
              <a:custGeom>
                <a:avLst/>
                <a:gdLst>
                  <a:gd name="T0" fmla="*/ 22 w 147"/>
                  <a:gd name="T1" fmla="*/ 0 h 145"/>
                  <a:gd name="T2" fmla="*/ 11 w 147"/>
                  <a:gd name="T3" fmla="*/ 60 h 145"/>
                  <a:gd name="T4" fmla="*/ 0 w 147"/>
                  <a:gd name="T5" fmla="*/ 121 h 145"/>
                  <a:gd name="T6" fmla="*/ 125 w 147"/>
                  <a:gd name="T7" fmla="*/ 145 h 145"/>
                  <a:gd name="T8" fmla="*/ 136 w 147"/>
                  <a:gd name="T9" fmla="*/ 84 h 145"/>
                  <a:gd name="T10" fmla="*/ 147 w 147"/>
                  <a:gd name="T11" fmla="*/ 24 h 145"/>
                  <a:gd name="T12" fmla="*/ 22 w 147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45"/>
                  <a:gd name="T23" fmla="*/ 147 w 147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45">
                    <a:moveTo>
                      <a:pt x="22" y="0"/>
                    </a:moveTo>
                    <a:lnTo>
                      <a:pt x="11" y="60"/>
                    </a:lnTo>
                    <a:lnTo>
                      <a:pt x="0" y="121"/>
                    </a:lnTo>
                    <a:lnTo>
                      <a:pt x="125" y="145"/>
                    </a:lnTo>
                    <a:lnTo>
                      <a:pt x="136" y="84"/>
                    </a:lnTo>
                    <a:lnTo>
                      <a:pt x="147" y="2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38" name="Freeform 645"/>
              <p:cNvSpPr>
                <a:spLocks noChangeAspect="1"/>
              </p:cNvSpPr>
              <p:nvPr/>
            </p:nvSpPr>
            <p:spPr bwMode="auto">
              <a:xfrm>
                <a:off x="4464" y="2000"/>
                <a:ext cx="21" cy="20"/>
              </a:xfrm>
              <a:custGeom>
                <a:avLst/>
                <a:gdLst>
                  <a:gd name="T0" fmla="*/ 22 w 147"/>
                  <a:gd name="T1" fmla="*/ 0 h 145"/>
                  <a:gd name="T2" fmla="*/ 11 w 147"/>
                  <a:gd name="T3" fmla="*/ 60 h 145"/>
                  <a:gd name="T4" fmla="*/ 0 w 147"/>
                  <a:gd name="T5" fmla="*/ 121 h 145"/>
                  <a:gd name="T6" fmla="*/ 125 w 147"/>
                  <a:gd name="T7" fmla="*/ 145 h 145"/>
                  <a:gd name="T8" fmla="*/ 136 w 147"/>
                  <a:gd name="T9" fmla="*/ 84 h 145"/>
                  <a:gd name="T10" fmla="*/ 147 w 147"/>
                  <a:gd name="T11" fmla="*/ 24 h 145"/>
                  <a:gd name="T12" fmla="*/ 22 w 147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45"/>
                  <a:gd name="T23" fmla="*/ 147 w 147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45">
                    <a:moveTo>
                      <a:pt x="22" y="0"/>
                    </a:moveTo>
                    <a:lnTo>
                      <a:pt x="11" y="60"/>
                    </a:lnTo>
                    <a:lnTo>
                      <a:pt x="0" y="121"/>
                    </a:lnTo>
                    <a:lnTo>
                      <a:pt x="125" y="145"/>
                    </a:lnTo>
                    <a:lnTo>
                      <a:pt x="136" y="84"/>
                    </a:lnTo>
                    <a:lnTo>
                      <a:pt x="147" y="24"/>
                    </a:lnTo>
                    <a:lnTo>
                      <a:pt x="2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39" name="Freeform 646"/>
              <p:cNvSpPr>
                <a:spLocks noChangeAspect="1"/>
              </p:cNvSpPr>
              <p:nvPr/>
            </p:nvSpPr>
            <p:spPr bwMode="auto">
              <a:xfrm>
                <a:off x="4482" y="2012"/>
                <a:ext cx="2" cy="8"/>
              </a:xfrm>
              <a:custGeom>
                <a:avLst/>
                <a:gdLst>
                  <a:gd name="T0" fmla="*/ 11 w 11"/>
                  <a:gd name="T1" fmla="*/ 0 h 61"/>
                  <a:gd name="T2" fmla="*/ 0 w 11"/>
                  <a:gd name="T3" fmla="*/ 61 h 61"/>
                  <a:gd name="T4" fmla="*/ 4 w 11"/>
                  <a:gd name="T5" fmla="*/ 61 h 61"/>
                  <a:gd name="T6" fmla="*/ 11 w 11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1"/>
                  <a:gd name="T14" fmla="*/ 11 w 1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1">
                    <a:moveTo>
                      <a:pt x="11" y="0"/>
                    </a:moveTo>
                    <a:lnTo>
                      <a:pt x="0" y="61"/>
                    </a:lnTo>
                    <a:lnTo>
                      <a:pt x="4" y="6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40" name="Line 647"/>
              <p:cNvSpPr>
                <a:spLocks noChangeAspect="1" noChangeShapeType="1"/>
              </p:cNvSpPr>
              <p:nvPr/>
            </p:nvSpPr>
            <p:spPr bwMode="auto">
              <a:xfrm>
                <a:off x="4482" y="20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41" name="Freeform 648"/>
              <p:cNvSpPr>
                <a:spLocks noChangeAspect="1"/>
              </p:cNvSpPr>
              <p:nvPr/>
            </p:nvSpPr>
            <p:spPr bwMode="auto">
              <a:xfrm>
                <a:off x="4483" y="2003"/>
                <a:ext cx="20" cy="20"/>
              </a:xfrm>
              <a:custGeom>
                <a:avLst/>
                <a:gdLst>
                  <a:gd name="T0" fmla="*/ 14 w 142"/>
                  <a:gd name="T1" fmla="*/ 0 h 136"/>
                  <a:gd name="T2" fmla="*/ 7 w 142"/>
                  <a:gd name="T3" fmla="*/ 60 h 136"/>
                  <a:gd name="T4" fmla="*/ 0 w 142"/>
                  <a:gd name="T5" fmla="*/ 121 h 136"/>
                  <a:gd name="T6" fmla="*/ 129 w 142"/>
                  <a:gd name="T7" fmla="*/ 136 h 136"/>
                  <a:gd name="T8" fmla="*/ 135 w 142"/>
                  <a:gd name="T9" fmla="*/ 75 h 136"/>
                  <a:gd name="T10" fmla="*/ 142 w 142"/>
                  <a:gd name="T11" fmla="*/ 15 h 136"/>
                  <a:gd name="T12" fmla="*/ 14 w 142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6"/>
                  <a:gd name="T23" fmla="*/ 142 w 14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6">
                    <a:moveTo>
                      <a:pt x="14" y="0"/>
                    </a:moveTo>
                    <a:lnTo>
                      <a:pt x="7" y="60"/>
                    </a:lnTo>
                    <a:lnTo>
                      <a:pt x="0" y="121"/>
                    </a:lnTo>
                    <a:lnTo>
                      <a:pt x="129" y="136"/>
                    </a:lnTo>
                    <a:lnTo>
                      <a:pt x="135" y="75"/>
                    </a:lnTo>
                    <a:lnTo>
                      <a:pt x="142" y="1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42" name="Freeform 649"/>
              <p:cNvSpPr>
                <a:spLocks noChangeAspect="1"/>
              </p:cNvSpPr>
              <p:nvPr/>
            </p:nvSpPr>
            <p:spPr bwMode="auto">
              <a:xfrm>
                <a:off x="4483" y="2003"/>
                <a:ext cx="20" cy="20"/>
              </a:xfrm>
              <a:custGeom>
                <a:avLst/>
                <a:gdLst>
                  <a:gd name="T0" fmla="*/ 14 w 142"/>
                  <a:gd name="T1" fmla="*/ 0 h 136"/>
                  <a:gd name="T2" fmla="*/ 7 w 142"/>
                  <a:gd name="T3" fmla="*/ 60 h 136"/>
                  <a:gd name="T4" fmla="*/ 0 w 142"/>
                  <a:gd name="T5" fmla="*/ 121 h 136"/>
                  <a:gd name="T6" fmla="*/ 129 w 142"/>
                  <a:gd name="T7" fmla="*/ 136 h 136"/>
                  <a:gd name="T8" fmla="*/ 135 w 142"/>
                  <a:gd name="T9" fmla="*/ 75 h 136"/>
                  <a:gd name="T10" fmla="*/ 142 w 142"/>
                  <a:gd name="T11" fmla="*/ 15 h 136"/>
                  <a:gd name="T12" fmla="*/ 14 w 142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6"/>
                  <a:gd name="T23" fmla="*/ 142 w 14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6">
                    <a:moveTo>
                      <a:pt x="14" y="0"/>
                    </a:moveTo>
                    <a:lnTo>
                      <a:pt x="7" y="60"/>
                    </a:lnTo>
                    <a:lnTo>
                      <a:pt x="0" y="121"/>
                    </a:lnTo>
                    <a:lnTo>
                      <a:pt x="129" y="136"/>
                    </a:lnTo>
                    <a:lnTo>
                      <a:pt x="135" y="75"/>
                    </a:lnTo>
                    <a:lnTo>
                      <a:pt x="142" y="15"/>
                    </a:lnTo>
                    <a:lnTo>
                      <a:pt x="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43" name="Freeform 650"/>
              <p:cNvSpPr>
                <a:spLocks noChangeAspect="1"/>
              </p:cNvSpPr>
              <p:nvPr/>
            </p:nvSpPr>
            <p:spPr bwMode="auto">
              <a:xfrm>
                <a:off x="4501" y="2014"/>
                <a:ext cx="1" cy="9"/>
              </a:xfrm>
              <a:custGeom>
                <a:avLst/>
                <a:gdLst>
                  <a:gd name="T0" fmla="*/ 6 w 6"/>
                  <a:gd name="T1" fmla="*/ 0 h 61"/>
                  <a:gd name="T2" fmla="*/ 0 w 6"/>
                  <a:gd name="T3" fmla="*/ 61 h 61"/>
                  <a:gd name="T4" fmla="*/ 4 w 6"/>
                  <a:gd name="T5" fmla="*/ 61 h 61"/>
                  <a:gd name="T6" fmla="*/ 6 w 6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1"/>
                  <a:gd name="T14" fmla="*/ 6 w 6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1">
                    <a:moveTo>
                      <a:pt x="6" y="0"/>
                    </a:moveTo>
                    <a:lnTo>
                      <a:pt x="0" y="61"/>
                    </a:lnTo>
                    <a:lnTo>
                      <a:pt x="4" y="6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44" name="Line 651"/>
              <p:cNvSpPr>
                <a:spLocks noChangeAspect="1" noChangeShapeType="1"/>
              </p:cNvSpPr>
              <p:nvPr/>
            </p:nvSpPr>
            <p:spPr bwMode="auto">
              <a:xfrm>
                <a:off x="4501" y="20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45" name="Freeform 652"/>
              <p:cNvSpPr>
                <a:spLocks noChangeAspect="1"/>
              </p:cNvSpPr>
              <p:nvPr/>
            </p:nvSpPr>
            <p:spPr bwMode="auto">
              <a:xfrm>
                <a:off x="4502" y="2005"/>
                <a:ext cx="19" cy="18"/>
              </a:xfrm>
              <a:custGeom>
                <a:avLst/>
                <a:gdLst>
                  <a:gd name="T0" fmla="*/ 5 w 134"/>
                  <a:gd name="T1" fmla="*/ 0 h 126"/>
                  <a:gd name="T2" fmla="*/ 2 w 134"/>
                  <a:gd name="T3" fmla="*/ 60 h 126"/>
                  <a:gd name="T4" fmla="*/ 0 w 134"/>
                  <a:gd name="T5" fmla="*/ 121 h 126"/>
                  <a:gd name="T6" fmla="*/ 130 w 134"/>
                  <a:gd name="T7" fmla="*/ 126 h 126"/>
                  <a:gd name="T8" fmla="*/ 132 w 134"/>
                  <a:gd name="T9" fmla="*/ 66 h 126"/>
                  <a:gd name="T10" fmla="*/ 134 w 134"/>
                  <a:gd name="T11" fmla="*/ 6 h 126"/>
                  <a:gd name="T12" fmla="*/ 5 w 134"/>
                  <a:gd name="T13" fmla="*/ 0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26"/>
                  <a:gd name="T23" fmla="*/ 134 w 134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26">
                    <a:moveTo>
                      <a:pt x="5" y="0"/>
                    </a:moveTo>
                    <a:lnTo>
                      <a:pt x="2" y="60"/>
                    </a:lnTo>
                    <a:lnTo>
                      <a:pt x="0" y="121"/>
                    </a:lnTo>
                    <a:lnTo>
                      <a:pt x="130" y="126"/>
                    </a:lnTo>
                    <a:lnTo>
                      <a:pt x="132" y="66"/>
                    </a:lnTo>
                    <a:lnTo>
                      <a:pt x="134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46" name="Freeform 653"/>
              <p:cNvSpPr>
                <a:spLocks noChangeAspect="1"/>
              </p:cNvSpPr>
              <p:nvPr/>
            </p:nvSpPr>
            <p:spPr bwMode="auto">
              <a:xfrm>
                <a:off x="4502" y="2005"/>
                <a:ext cx="19" cy="18"/>
              </a:xfrm>
              <a:custGeom>
                <a:avLst/>
                <a:gdLst>
                  <a:gd name="T0" fmla="*/ 5 w 134"/>
                  <a:gd name="T1" fmla="*/ 0 h 126"/>
                  <a:gd name="T2" fmla="*/ 2 w 134"/>
                  <a:gd name="T3" fmla="*/ 60 h 126"/>
                  <a:gd name="T4" fmla="*/ 0 w 134"/>
                  <a:gd name="T5" fmla="*/ 121 h 126"/>
                  <a:gd name="T6" fmla="*/ 130 w 134"/>
                  <a:gd name="T7" fmla="*/ 126 h 126"/>
                  <a:gd name="T8" fmla="*/ 132 w 134"/>
                  <a:gd name="T9" fmla="*/ 66 h 126"/>
                  <a:gd name="T10" fmla="*/ 134 w 134"/>
                  <a:gd name="T11" fmla="*/ 6 h 126"/>
                  <a:gd name="T12" fmla="*/ 5 w 134"/>
                  <a:gd name="T13" fmla="*/ 0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26"/>
                  <a:gd name="T23" fmla="*/ 134 w 134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26">
                    <a:moveTo>
                      <a:pt x="5" y="0"/>
                    </a:moveTo>
                    <a:lnTo>
                      <a:pt x="2" y="60"/>
                    </a:lnTo>
                    <a:lnTo>
                      <a:pt x="0" y="121"/>
                    </a:lnTo>
                    <a:lnTo>
                      <a:pt x="130" y="126"/>
                    </a:lnTo>
                    <a:lnTo>
                      <a:pt x="132" y="66"/>
                    </a:lnTo>
                    <a:lnTo>
                      <a:pt x="134" y="6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47" name="Freeform 654"/>
              <p:cNvSpPr>
                <a:spLocks noChangeAspect="1"/>
              </p:cNvSpPr>
              <p:nvPr/>
            </p:nvSpPr>
            <p:spPr bwMode="auto">
              <a:xfrm>
                <a:off x="4520" y="2015"/>
                <a:ext cx="1" cy="8"/>
              </a:xfrm>
              <a:custGeom>
                <a:avLst/>
                <a:gdLst>
                  <a:gd name="T0" fmla="*/ 2 w 4"/>
                  <a:gd name="T1" fmla="*/ 0 h 60"/>
                  <a:gd name="T2" fmla="*/ 0 w 4"/>
                  <a:gd name="T3" fmla="*/ 60 h 60"/>
                  <a:gd name="T4" fmla="*/ 4 w 4"/>
                  <a:gd name="T5" fmla="*/ 60 h 60"/>
                  <a:gd name="T6" fmla="*/ 2 w 4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0"/>
                  <a:gd name="T14" fmla="*/ 4 w 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0">
                    <a:moveTo>
                      <a:pt x="2" y="0"/>
                    </a:moveTo>
                    <a:lnTo>
                      <a:pt x="0" y="60"/>
                    </a:lnTo>
                    <a:lnTo>
                      <a:pt x="4" y="6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48" name="Line 655"/>
              <p:cNvSpPr>
                <a:spLocks noChangeAspect="1" noChangeShapeType="1"/>
              </p:cNvSpPr>
              <p:nvPr/>
            </p:nvSpPr>
            <p:spPr bwMode="auto">
              <a:xfrm>
                <a:off x="4520" y="20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49" name="Freeform 656"/>
              <p:cNvSpPr>
                <a:spLocks noChangeAspect="1"/>
              </p:cNvSpPr>
              <p:nvPr/>
            </p:nvSpPr>
            <p:spPr bwMode="auto">
              <a:xfrm>
                <a:off x="4520" y="2005"/>
                <a:ext cx="19" cy="18"/>
              </a:xfrm>
              <a:custGeom>
                <a:avLst/>
                <a:gdLst>
                  <a:gd name="T0" fmla="*/ 0 w 133"/>
                  <a:gd name="T1" fmla="*/ 6 h 126"/>
                  <a:gd name="T2" fmla="*/ 2 w 133"/>
                  <a:gd name="T3" fmla="*/ 66 h 126"/>
                  <a:gd name="T4" fmla="*/ 4 w 133"/>
                  <a:gd name="T5" fmla="*/ 126 h 126"/>
                  <a:gd name="T6" fmla="*/ 133 w 133"/>
                  <a:gd name="T7" fmla="*/ 121 h 126"/>
                  <a:gd name="T8" fmla="*/ 130 w 133"/>
                  <a:gd name="T9" fmla="*/ 60 h 126"/>
                  <a:gd name="T10" fmla="*/ 128 w 133"/>
                  <a:gd name="T11" fmla="*/ 0 h 126"/>
                  <a:gd name="T12" fmla="*/ 0 w 133"/>
                  <a:gd name="T13" fmla="*/ 6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0" y="6"/>
                    </a:moveTo>
                    <a:lnTo>
                      <a:pt x="2" y="66"/>
                    </a:lnTo>
                    <a:lnTo>
                      <a:pt x="4" y="126"/>
                    </a:lnTo>
                    <a:lnTo>
                      <a:pt x="133" y="121"/>
                    </a:lnTo>
                    <a:lnTo>
                      <a:pt x="130" y="60"/>
                    </a:lnTo>
                    <a:lnTo>
                      <a:pt x="128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50" name="Freeform 657"/>
              <p:cNvSpPr>
                <a:spLocks noChangeAspect="1"/>
              </p:cNvSpPr>
              <p:nvPr/>
            </p:nvSpPr>
            <p:spPr bwMode="auto">
              <a:xfrm>
                <a:off x="4520" y="2005"/>
                <a:ext cx="19" cy="18"/>
              </a:xfrm>
              <a:custGeom>
                <a:avLst/>
                <a:gdLst>
                  <a:gd name="T0" fmla="*/ 0 w 133"/>
                  <a:gd name="T1" fmla="*/ 6 h 126"/>
                  <a:gd name="T2" fmla="*/ 2 w 133"/>
                  <a:gd name="T3" fmla="*/ 66 h 126"/>
                  <a:gd name="T4" fmla="*/ 4 w 133"/>
                  <a:gd name="T5" fmla="*/ 126 h 126"/>
                  <a:gd name="T6" fmla="*/ 133 w 133"/>
                  <a:gd name="T7" fmla="*/ 121 h 126"/>
                  <a:gd name="T8" fmla="*/ 130 w 133"/>
                  <a:gd name="T9" fmla="*/ 60 h 126"/>
                  <a:gd name="T10" fmla="*/ 128 w 133"/>
                  <a:gd name="T11" fmla="*/ 0 h 126"/>
                  <a:gd name="T12" fmla="*/ 0 w 133"/>
                  <a:gd name="T13" fmla="*/ 6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0" y="6"/>
                    </a:moveTo>
                    <a:lnTo>
                      <a:pt x="2" y="66"/>
                    </a:lnTo>
                    <a:lnTo>
                      <a:pt x="4" y="126"/>
                    </a:lnTo>
                    <a:lnTo>
                      <a:pt x="133" y="121"/>
                    </a:lnTo>
                    <a:lnTo>
                      <a:pt x="130" y="60"/>
                    </a:lnTo>
                    <a:lnTo>
                      <a:pt x="128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51" name="Freeform 658"/>
              <p:cNvSpPr>
                <a:spLocks noChangeAspect="1"/>
              </p:cNvSpPr>
              <p:nvPr/>
            </p:nvSpPr>
            <p:spPr bwMode="auto">
              <a:xfrm>
                <a:off x="4539" y="2014"/>
                <a:ext cx="1" cy="9"/>
              </a:xfrm>
              <a:custGeom>
                <a:avLst/>
                <a:gdLst>
                  <a:gd name="T0" fmla="*/ 0 w 7"/>
                  <a:gd name="T1" fmla="*/ 0 h 61"/>
                  <a:gd name="T2" fmla="*/ 3 w 7"/>
                  <a:gd name="T3" fmla="*/ 61 h 61"/>
                  <a:gd name="T4" fmla="*/ 7 w 7"/>
                  <a:gd name="T5" fmla="*/ 61 h 61"/>
                  <a:gd name="T6" fmla="*/ 0 w 7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1"/>
                  <a:gd name="T14" fmla="*/ 7 w 7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1">
                    <a:moveTo>
                      <a:pt x="0" y="0"/>
                    </a:moveTo>
                    <a:lnTo>
                      <a:pt x="3" y="61"/>
                    </a:lnTo>
                    <a:lnTo>
                      <a:pt x="7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52" name="Line 659"/>
              <p:cNvSpPr>
                <a:spLocks noChangeAspect="1" noChangeShapeType="1"/>
              </p:cNvSpPr>
              <p:nvPr/>
            </p:nvSpPr>
            <p:spPr bwMode="auto">
              <a:xfrm>
                <a:off x="4539" y="20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53" name="Freeform 660"/>
              <p:cNvSpPr>
                <a:spLocks noChangeAspect="1"/>
              </p:cNvSpPr>
              <p:nvPr/>
            </p:nvSpPr>
            <p:spPr bwMode="auto">
              <a:xfrm>
                <a:off x="4538" y="2003"/>
                <a:ext cx="20" cy="20"/>
              </a:xfrm>
              <a:custGeom>
                <a:avLst/>
                <a:gdLst>
                  <a:gd name="T0" fmla="*/ 0 w 141"/>
                  <a:gd name="T1" fmla="*/ 15 h 136"/>
                  <a:gd name="T2" fmla="*/ 6 w 141"/>
                  <a:gd name="T3" fmla="*/ 75 h 136"/>
                  <a:gd name="T4" fmla="*/ 13 w 141"/>
                  <a:gd name="T5" fmla="*/ 136 h 136"/>
                  <a:gd name="T6" fmla="*/ 141 w 141"/>
                  <a:gd name="T7" fmla="*/ 121 h 136"/>
                  <a:gd name="T8" fmla="*/ 134 w 141"/>
                  <a:gd name="T9" fmla="*/ 60 h 136"/>
                  <a:gd name="T10" fmla="*/ 127 w 141"/>
                  <a:gd name="T11" fmla="*/ 0 h 136"/>
                  <a:gd name="T12" fmla="*/ 0 w 141"/>
                  <a:gd name="T13" fmla="*/ 15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36"/>
                  <a:gd name="T23" fmla="*/ 141 w 141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36">
                    <a:moveTo>
                      <a:pt x="0" y="15"/>
                    </a:moveTo>
                    <a:lnTo>
                      <a:pt x="6" y="75"/>
                    </a:lnTo>
                    <a:lnTo>
                      <a:pt x="13" y="136"/>
                    </a:lnTo>
                    <a:lnTo>
                      <a:pt x="141" y="121"/>
                    </a:lnTo>
                    <a:lnTo>
                      <a:pt x="134" y="60"/>
                    </a:lnTo>
                    <a:lnTo>
                      <a:pt x="127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54" name="Freeform 661"/>
              <p:cNvSpPr>
                <a:spLocks noChangeAspect="1"/>
              </p:cNvSpPr>
              <p:nvPr/>
            </p:nvSpPr>
            <p:spPr bwMode="auto">
              <a:xfrm>
                <a:off x="4538" y="2003"/>
                <a:ext cx="20" cy="20"/>
              </a:xfrm>
              <a:custGeom>
                <a:avLst/>
                <a:gdLst>
                  <a:gd name="T0" fmla="*/ 0 w 141"/>
                  <a:gd name="T1" fmla="*/ 15 h 136"/>
                  <a:gd name="T2" fmla="*/ 6 w 141"/>
                  <a:gd name="T3" fmla="*/ 75 h 136"/>
                  <a:gd name="T4" fmla="*/ 13 w 141"/>
                  <a:gd name="T5" fmla="*/ 136 h 136"/>
                  <a:gd name="T6" fmla="*/ 141 w 141"/>
                  <a:gd name="T7" fmla="*/ 121 h 136"/>
                  <a:gd name="T8" fmla="*/ 134 w 141"/>
                  <a:gd name="T9" fmla="*/ 60 h 136"/>
                  <a:gd name="T10" fmla="*/ 127 w 141"/>
                  <a:gd name="T11" fmla="*/ 0 h 136"/>
                  <a:gd name="T12" fmla="*/ 0 w 141"/>
                  <a:gd name="T13" fmla="*/ 15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36"/>
                  <a:gd name="T23" fmla="*/ 141 w 141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36">
                    <a:moveTo>
                      <a:pt x="0" y="15"/>
                    </a:moveTo>
                    <a:lnTo>
                      <a:pt x="6" y="75"/>
                    </a:lnTo>
                    <a:lnTo>
                      <a:pt x="13" y="136"/>
                    </a:lnTo>
                    <a:lnTo>
                      <a:pt x="141" y="121"/>
                    </a:lnTo>
                    <a:lnTo>
                      <a:pt x="134" y="60"/>
                    </a:lnTo>
                    <a:lnTo>
                      <a:pt x="127" y="0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55" name="Freeform 662"/>
              <p:cNvSpPr>
                <a:spLocks noChangeAspect="1"/>
              </p:cNvSpPr>
              <p:nvPr/>
            </p:nvSpPr>
            <p:spPr bwMode="auto">
              <a:xfrm>
                <a:off x="4557" y="2012"/>
                <a:ext cx="2" cy="8"/>
              </a:xfrm>
              <a:custGeom>
                <a:avLst/>
                <a:gdLst>
                  <a:gd name="T0" fmla="*/ 0 w 11"/>
                  <a:gd name="T1" fmla="*/ 0 h 61"/>
                  <a:gd name="T2" fmla="*/ 7 w 11"/>
                  <a:gd name="T3" fmla="*/ 61 h 61"/>
                  <a:gd name="T4" fmla="*/ 11 w 11"/>
                  <a:gd name="T5" fmla="*/ 61 h 61"/>
                  <a:gd name="T6" fmla="*/ 0 w 11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1"/>
                  <a:gd name="T14" fmla="*/ 11 w 1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1">
                    <a:moveTo>
                      <a:pt x="0" y="0"/>
                    </a:moveTo>
                    <a:lnTo>
                      <a:pt x="7" y="61"/>
                    </a:lnTo>
                    <a:lnTo>
                      <a:pt x="11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56" name="Line 663"/>
              <p:cNvSpPr>
                <a:spLocks noChangeAspect="1" noChangeShapeType="1"/>
              </p:cNvSpPr>
              <p:nvPr/>
            </p:nvSpPr>
            <p:spPr bwMode="auto">
              <a:xfrm>
                <a:off x="4558" y="20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57" name="Freeform 664"/>
              <p:cNvSpPr>
                <a:spLocks noChangeAspect="1"/>
              </p:cNvSpPr>
              <p:nvPr/>
            </p:nvSpPr>
            <p:spPr bwMode="auto">
              <a:xfrm>
                <a:off x="4555" y="2000"/>
                <a:ext cx="22" cy="20"/>
              </a:xfrm>
              <a:custGeom>
                <a:avLst/>
                <a:gdLst>
                  <a:gd name="T0" fmla="*/ 0 w 149"/>
                  <a:gd name="T1" fmla="*/ 24 h 145"/>
                  <a:gd name="T2" fmla="*/ 12 w 149"/>
                  <a:gd name="T3" fmla="*/ 84 h 145"/>
                  <a:gd name="T4" fmla="*/ 23 w 149"/>
                  <a:gd name="T5" fmla="*/ 145 h 145"/>
                  <a:gd name="T6" fmla="*/ 149 w 149"/>
                  <a:gd name="T7" fmla="*/ 121 h 145"/>
                  <a:gd name="T8" fmla="*/ 138 w 149"/>
                  <a:gd name="T9" fmla="*/ 60 h 145"/>
                  <a:gd name="T10" fmla="*/ 126 w 149"/>
                  <a:gd name="T11" fmla="*/ 0 h 145"/>
                  <a:gd name="T12" fmla="*/ 0 w 149"/>
                  <a:gd name="T13" fmla="*/ 24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5"/>
                  <a:gd name="T23" fmla="*/ 149 w 149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5">
                    <a:moveTo>
                      <a:pt x="0" y="24"/>
                    </a:moveTo>
                    <a:lnTo>
                      <a:pt x="12" y="84"/>
                    </a:lnTo>
                    <a:lnTo>
                      <a:pt x="23" y="145"/>
                    </a:lnTo>
                    <a:lnTo>
                      <a:pt x="149" y="121"/>
                    </a:lnTo>
                    <a:lnTo>
                      <a:pt x="138" y="60"/>
                    </a:lnTo>
                    <a:lnTo>
                      <a:pt x="126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58" name="Freeform 665"/>
              <p:cNvSpPr>
                <a:spLocks noChangeAspect="1"/>
              </p:cNvSpPr>
              <p:nvPr/>
            </p:nvSpPr>
            <p:spPr bwMode="auto">
              <a:xfrm>
                <a:off x="4555" y="2000"/>
                <a:ext cx="22" cy="20"/>
              </a:xfrm>
              <a:custGeom>
                <a:avLst/>
                <a:gdLst>
                  <a:gd name="T0" fmla="*/ 0 w 149"/>
                  <a:gd name="T1" fmla="*/ 24 h 145"/>
                  <a:gd name="T2" fmla="*/ 12 w 149"/>
                  <a:gd name="T3" fmla="*/ 84 h 145"/>
                  <a:gd name="T4" fmla="*/ 23 w 149"/>
                  <a:gd name="T5" fmla="*/ 145 h 145"/>
                  <a:gd name="T6" fmla="*/ 149 w 149"/>
                  <a:gd name="T7" fmla="*/ 121 h 145"/>
                  <a:gd name="T8" fmla="*/ 138 w 149"/>
                  <a:gd name="T9" fmla="*/ 60 h 145"/>
                  <a:gd name="T10" fmla="*/ 126 w 149"/>
                  <a:gd name="T11" fmla="*/ 0 h 145"/>
                  <a:gd name="T12" fmla="*/ 0 w 149"/>
                  <a:gd name="T13" fmla="*/ 24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5"/>
                  <a:gd name="T23" fmla="*/ 149 w 149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5">
                    <a:moveTo>
                      <a:pt x="0" y="24"/>
                    </a:moveTo>
                    <a:lnTo>
                      <a:pt x="12" y="84"/>
                    </a:lnTo>
                    <a:lnTo>
                      <a:pt x="23" y="145"/>
                    </a:lnTo>
                    <a:lnTo>
                      <a:pt x="149" y="121"/>
                    </a:lnTo>
                    <a:lnTo>
                      <a:pt x="138" y="60"/>
                    </a:lnTo>
                    <a:lnTo>
                      <a:pt x="126" y="0"/>
                    </a:lnTo>
                    <a:lnTo>
                      <a:pt x="0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59" name="Freeform 666"/>
              <p:cNvSpPr>
                <a:spLocks noChangeAspect="1"/>
              </p:cNvSpPr>
              <p:nvPr/>
            </p:nvSpPr>
            <p:spPr bwMode="auto">
              <a:xfrm>
                <a:off x="4575" y="2008"/>
                <a:ext cx="2" cy="9"/>
              </a:xfrm>
              <a:custGeom>
                <a:avLst/>
                <a:gdLst>
                  <a:gd name="T0" fmla="*/ 0 w 16"/>
                  <a:gd name="T1" fmla="*/ 0 h 61"/>
                  <a:gd name="T2" fmla="*/ 11 w 16"/>
                  <a:gd name="T3" fmla="*/ 61 h 61"/>
                  <a:gd name="T4" fmla="*/ 16 w 16"/>
                  <a:gd name="T5" fmla="*/ 60 h 61"/>
                  <a:gd name="T6" fmla="*/ 0 w 16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61"/>
                  <a:gd name="T14" fmla="*/ 16 w 16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61">
                    <a:moveTo>
                      <a:pt x="0" y="0"/>
                    </a:moveTo>
                    <a:lnTo>
                      <a:pt x="11" y="61"/>
                    </a:lnTo>
                    <a:lnTo>
                      <a:pt x="16" y="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60" name="Line 667"/>
              <p:cNvSpPr>
                <a:spLocks noChangeAspect="1" noChangeShapeType="1"/>
              </p:cNvSpPr>
              <p:nvPr/>
            </p:nvSpPr>
            <p:spPr bwMode="auto">
              <a:xfrm flipV="1">
                <a:off x="4577" y="20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61" name="Freeform 668"/>
              <p:cNvSpPr>
                <a:spLocks noChangeAspect="1"/>
              </p:cNvSpPr>
              <p:nvPr/>
            </p:nvSpPr>
            <p:spPr bwMode="auto">
              <a:xfrm>
                <a:off x="4573" y="1995"/>
                <a:ext cx="22" cy="22"/>
              </a:xfrm>
              <a:custGeom>
                <a:avLst/>
                <a:gdLst>
                  <a:gd name="T0" fmla="*/ 0 w 155"/>
                  <a:gd name="T1" fmla="*/ 34 h 153"/>
                  <a:gd name="T2" fmla="*/ 16 w 155"/>
                  <a:gd name="T3" fmla="*/ 93 h 153"/>
                  <a:gd name="T4" fmla="*/ 32 w 155"/>
                  <a:gd name="T5" fmla="*/ 153 h 153"/>
                  <a:gd name="T6" fmla="*/ 155 w 155"/>
                  <a:gd name="T7" fmla="*/ 119 h 153"/>
                  <a:gd name="T8" fmla="*/ 139 w 155"/>
                  <a:gd name="T9" fmla="*/ 59 h 153"/>
                  <a:gd name="T10" fmla="*/ 123 w 155"/>
                  <a:gd name="T11" fmla="*/ 0 h 153"/>
                  <a:gd name="T12" fmla="*/ 0 w 155"/>
                  <a:gd name="T13" fmla="*/ 34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0" y="34"/>
                    </a:move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9"/>
                    </a:ln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62" name="Freeform 669"/>
              <p:cNvSpPr>
                <a:spLocks noChangeAspect="1"/>
              </p:cNvSpPr>
              <p:nvPr/>
            </p:nvSpPr>
            <p:spPr bwMode="auto">
              <a:xfrm>
                <a:off x="4573" y="1995"/>
                <a:ext cx="22" cy="22"/>
              </a:xfrm>
              <a:custGeom>
                <a:avLst/>
                <a:gdLst>
                  <a:gd name="T0" fmla="*/ 0 w 155"/>
                  <a:gd name="T1" fmla="*/ 34 h 153"/>
                  <a:gd name="T2" fmla="*/ 16 w 155"/>
                  <a:gd name="T3" fmla="*/ 93 h 153"/>
                  <a:gd name="T4" fmla="*/ 32 w 155"/>
                  <a:gd name="T5" fmla="*/ 153 h 153"/>
                  <a:gd name="T6" fmla="*/ 155 w 155"/>
                  <a:gd name="T7" fmla="*/ 119 h 153"/>
                  <a:gd name="T8" fmla="*/ 139 w 155"/>
                  <a:gd name="T9" fmla="*/ 59 h 153"/>
                  <a:gd name="T10" fmla="*/ 123 w 155"/>
                  <a:gd name="T11" fmla="*/ 0 h 153"/>
                  <a:gd name="T12" fmla="*/ 0 w 155"/>
                  <a:gd name="T13" fmla="*/ 34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0" y="34"/>
                    </a:move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9"/>
                    </a:ln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63" name="Freeform 670"/>
              <p:cNvSpPr>
                <a:spLocks noChangeAspect="1"/>
              </p:cNvSpPr>
              <p:nvPr/>
            </p:nvSpPr>
            <p:spPr bwMode="auto">
              <a:xfrm>
                <a:off x="4593" y="2003"/>
                <a:ext cx="2" cy="9"/>
              </a:xfrm>
              <a:custGeom>
                <a:avLst/>
                <a:gdLst>
                  <a:gd name="T0" fmla="*/ 0 w 20"/>
                  <a:gd name="T1" fmla="*/ 0 h 60"/>
                  <a:gd name="T2" fmla="*/ 16 w 20"/>
                  <a:gd name="T3" fmla="*/ 60 h 60"/>
                  <a:gd name="T4" fmla="*/ 20 w 20"/>
                  <a:gd name="T5" fmla="*/ 57 h 60"/>
                  <a:gd name="T6" fmla="*/ 0 w 2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60"/>
                  <a:gd name="T14" fmla="*/ 20 w 2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60">
                    <a:moveTo>
                      <a:pt x="0" y="0"/>
                    </a:moveTo>
                    <a:lnTo>
                      <a:pt x="16" y="60"/>
                    </a:lnTo>
                    <a:lnTo>
                      <a:pt x="20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64" name="Line 671"/>
              <p:cNvSpPr>
                <a:spLocks noChangeAspect="1" noChangeShapeType="1"/>
              </p:cNvSpPr>
              <p:nvPr/>
            </p:nvSpPr>
            <p:spPr bwMode="auto">
              <a:xfrm flipV="1">
                <a:off x="4595" y="20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65" name="Freeform 672"/>
              <p:cNvSpPr>
                <a:spLocks noChangeAspect="1"/>
              </p:cNvSpPr>
              <p:nvPr/>
            </p:nvSpPr>
            <p:spPr bwMode="auto">
              <a:xfrm>
                <a:off x="4590" y="1989"/>
                <a:ext cx="22" cy="23"/>
              </a:xfrm>
              <a:custGeom>
                <a:avLst/>
                <a:gdLst>
                  <a:gd name="T0" fmla="*/ 0 w 160"/>
                  <a:gd name="T1" fmla="*/ 42 h 156"/>
                  <a:gd name="T2" fmla="*/ 21 w 160"/>
                  <a:gd name="T3" fmla="*/ 99 h 156"/>
                  <a:gd name="T4" fmla="*/ 41 w 160"/>
                  <a:gd name="T5" fmla="*/ 156 h 156"/>
                  <a:gd name="T6" fmla="*/ 160 w 160"/>
                  <a:gd name="T7" fmla="*/ 114 h 156"/>
                  <a:gd name="T8" fmla="*/ 140 w 160"/>
                  <a:gd name="T9" fmla="*/ 57 h 156"/>
                  <a:gd name="T10" fmla="*/ 119 w 160"/>
                  <a:gd name="T11" fmla="*/ 0 h 156"/>
                  <a:gd name="T12" fmla="*/ 0 w 160"/>
                  <a:gd name="T13" fmla="*/ 42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0" y="42"/>
                    </a:moveTo>
                    <a:lnTo>
                      <a:pt x="21" y="99"/>
                    </a:lnTo>
                    <a:lnTo>
                      <a:pt x="41" y="156"/>
                    </a:lnTo>
                    <a:lnTo>
                      <a:pt x="160" y="114"/>
                    </a:lnTo>
                    <a:lnTo>
                      <a:pt x="140" y="57"/>
                    </a:lnTo>
                    <a:lnTo>
                      <a:pt x="119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66" name="Freeform 673"/>
              <p:cNvSpPr>
                <a:spLocks noChangeAspect="1"/>
              </p:cNvSpPr>
              <p:nvPr/>
            </p:nvSpPr>
            <p:spPr bwMode="auto">
              <a:xfrm>
                <a:off x="4590" y="1989"/>
                <a:ext cx="22" cy="23"/>
              </a:xfrm>
              <a:custGeom>
                <a:avLst/>
                <a:gdLst>
                  <a:gd name="T0" fmla="*/ 0 w 160"/>
                  <a:gd name="T1" fmla="*/ 42 h 156"/>
                  <a:gd name="T2" fmla="*/ 21 w 160"/>
                  <a:gd name="T3" fmla="*/ 99 h 156"/>
                  <a:gd name="T4" fmla="*/ 41 w 160"/>
                  <a:gd name="T5" fmla="*/ 156 h 156"/>
                  <a:gd name="T6" fmla="*/ 160 w 160"/>
                  <a:gd name="T7" fmla="*/ 114 h 156"/>
                  <a:gd name="T8" fmla="*/ 140 w 160"/>
                  <a:gd name="T9" fmla="*/ 57 h 156"/>
                  <a:gd name="T10" fmla="*/ 119 w 160"/>
                  <a:gd name="T11" fmla="*/ 0 h 156"/>
                  <a:gd name="T12" fmla="*/ 0 w 160"/>
                  <a:gd name="T13" fmla="*/ 42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0" y="42"/>
                    </a:moveTo>
                    <a:lnTo>
                      <a:pt x="21" y="99"/>
                    </a:lnTo>
                    <a:lnTo>
                      <a:pt x="41" y="156"/>
                    </a:lnTo>
                    <a:lnTo>
                      <a:pt x="160" y="114"/>
                    </a:lnTo>
                    <a:lnTo>
                      <a:pt x="140" y="57"/>
                    </a:lnTo>
                    <a:lnTo>
                      <a:pt x="119" y="0"/>
                    </a:lnTo>
                    <a:lnTo>
                      <a:pt x="0" y="4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67" name="Freeform 674"/>
              <p:cNvSpPr>
                <a:spLocks noChangeAspect="1"/>
              </p:cNvSpPr>
              <p:nvPr/>
            </p:nvSpPr>
            <p:spPr bwMode="auto">
              <a:xfrm>
                <a:off x="4610" y="1997"/>
                <a:ext cx="3" cy="9"/>
              </a:xfrm>
              <a:custGeom>
                <a:avLst/>
                <a:gdLst>
                  <a:gd name="T0" fmla="*/ 0 w 25"/>
                  <a:gd name="T1" fmla="*/ 0 h 57"/>
                  <a:gd name="T2" fmla="*/ 20 w 25"/>
                  <a:gd name="T3" fmla="*/ 57 h 57"/>
                  <a:gd name="T4" fmla="*/ 25 w 25"/>
                  <a:gd name="T5" fmla="*/ 56 h 57"/>
                  <a:gd name="T6" fmla="*/ 0 w 25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7"/>
                  <a:gd name="T14" fmla="*/ 25 w 25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7">
                    <a:moveTo>
                      <a:pt x="0" y="0"/>
                    </a:moveTo>
                    <a:lnTo>
                      <a:pt x="20" y="57"/>
                    </a:lnTo>
                    <a:lnTo>
                      <a:pt x="25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68" name="Line 675"/>
              <p:cNvSpPr>
                <a:spLocks noChangeAspect="1" noChangeShapeType="1"/>
              </p:cNvSpPr>
              <p:nvPr/>
            </p:nvSpPr>
            <p:spPr bwMode="auto">
              <a:xfrm flipV="1">
                <a:off x="4612" y="200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69" name="Freeform 676"/>
              <p:cNvSpPr>
                <a:spLocks noChangeAspect="1"/>
              </p:cNvSpPr>
              <p:nvPr/>
            </p:nvSpPr>
            <p:spPr bwMode="auto">
              <a:xfrm>
                <a:off x="4606" y="1982"/>
                <a:ext cx="24" cy="23"/>
              </a:xfrm>
              <a:custGeom>
                <a:avLst/>
                <a:gdLst>
                  <a:gd name="T0" fmla="*/ 0 w 165"/>
                  <a:gd name="T1" fmla="*/ 51 h 163"/>
                  <a:gd name="T2" fmla="*/ 25 w 165"/>
                  <a:gd name="T3" fmla="*/ 107 h 163"/>
                  <a:gd name="T4" fmla="*/ 50 w 165"/>
                  <a:gd name="T5" fmla="*/ 163 h 163"/>
                  <a:gd name="T6" fmla="*/ 165 w 165"/>
                  <a:gd name="T7" fmla="*/ 112 h 163"/>
                  <a:gd name="T8" fmla="*/ 140 w 165"/>
                  <a:gd name="T9" fmla="*/ 56 h 163"/>
                  <a:gd name="T10" fmla="*/ 115 w 165"/>
                  <a:gd name="T11" fmla="*/ 0 h 163"/>
                  <a:gd name="T12" fmla="*/ 0 w 165"/>
                  <a:gd name="T13" fmla="*/ 51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0" y="51"/>
                    </a:moveTo>
                    <a:lnTo>
                      <a:pt x="25" y="107"/>
                    </a:lnTo>
                    <a:lnTo>
                      <a:pt x="50" y="163"/>
                    </a:lnTo>
                    <a:lnTo>
                      <a:pt x="165" y="112"/>
                    </a:lnTo>
                    <a:lnTo>
                      <a:pt x="140" y="56"/>
                    </a:lnTo>
                    <a:lnTo>
                      <a:pt x="115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70" name="Freeform 677"/>
              <p:cNvSpPr>
                <a:spLocks noChangeAspect="1"/>
              </p:cNvSpPr>
              <p:nvPr/>
            </p:nvSpPr>
            <p:spPr bwMode="auto">
              <a:xfrm>
                <a:off x="4606" y="1982"/>
                <a:ext cx="24" cy="23"/>
              </a:xfrm>
              <a:custGeom>
                <a:avLst/>
                <a:gdLst>
                  <a:gd name="T0" fmla="*/ 0 w 165"/>
                  <a:gd name="T1" fmla="*/ 51 h 163"/>
                  <a:gd name="T2" fmla="*/ 25 w 165"/>
                  <a:gd name="T3" fmla="*/ 107 h 163"/>
                  <a:gd name="T4" fmla="*/ 50 w 165"/>
                  <a:gd name="T5" fmla="*/ 163 h 163"/>
                  <a:gd name="T6" fmla="*/ 165 w 165"/>
                  <a:gd name="T7" fmla="*/ 112 h 163"/>
                  <a:gd name="T8" fmla="*/ 140 w 165"/>
                  <a:gd name="T9" fmla="*/ 56 h 163"/>
                  <a:gd name="T10" fmla="*/ 115 w 165"/>
                  <a:gd name="T11" fmla="*/ 0 h 163"/>
                  <a:gd name="T12" fmla="*/ 0 w 165"/>
                  <a:gd name="T13" fmla="*/ 51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0" y="51"/>
                    </a:moveTo>
                    <a:lnTo>
                      <a:pt x="25" y="107"/>
                    </a:lnTo>
                    <a:lnTo>
                      <a:pt x="50" y="163"/>
                    </a:lnTo>
                    <a:lnTo>
                      <a:pt x="165" y="112"/>
                    </a:lnTo>
                    <a:lnTo>
                      <a:pt x="140" y="56"/>
                    </a:lnTo>
                    <a:lnTo>
                      <a:pt x="115" y="0"/>
                    </a:lnTo>
                    <a:lnTo>
                      <a:pt x="0" y="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71" name="Freeform 678"/>
              <p:cNvSpPr>
                <a:spLocks noChangeAspect="1"/>
              </p:cNvSpPr>
              <p:nvPr/>
            </p:nvSpPr>
            <p:spPr bwMode="auto">
              <a:xfrm>
                <a:off x="4626" y="1990"/>
                <a:ext cx="4" cy="8"/>
              </a:xfrm>
              <a:custGeom>
                <a:avLst/>
                <a:gdLst>
                  <a:gd name="T0" fmla="*/ 0 w 28"/>
                  <a:gd name="T1" fmla="*/ 0 h 56"/>
                  <a:gd name="T2" fmla="*/ 25 w 28"/>
                  <a:gd name="T3" fmla="*/ 56 h 56"/>
                  <a:gd name="T4" fmla="*/ 28 w 28"/>
                  <a:gd name="T5" fmla="*/ 53 h 56"/>
                  <a:gd name="T6" fmla="*/ 0 w 28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6"/>
                  <a:gd name="T14" fmla="*/ 28 w 2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6">
                    <a:moveTo>
                      <a:pt x="0" y="0"/>
                    </a:moveTo>
                    <a:lnTo>
                      <a:pt x="25" y="56"/>
                    </a:lnTo>
                    <a:lnTo>
                      <a:pt x="28" y="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72" name="Line 679"/>
              <p:cNvSpPr>
                <a:spLocks noChangeAspect="1" noChangeShapeType="1"/>
              </p:cNvSpPr>
              <p:nvPr/>
            </p:nvSpPr>
            <p:spPr bwMode="auto">
              <a:xfrm flipV="1">
                <a:off x="4630" y="19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73" name="Freeform 680"/>
              <p:cNvSpPr>
                <a:spLocks noChangeAspect="1"/>
              </p:cNvSpPr>
              <p:nvPr/>
            </p:nvSpPr>
            <p:spPr bwMode="auto">
              <a:xfrm>
                <a:off x="4622" y="1974"/>
                <a:ext cx="24" cy="24"/>
              </a:xfrm>
              <a:custGeom>
                <a:avLst/>
                <a:gdLst>
                  <a:gd name="T0" fmla="*/ 0 w 166"/>
                  <a:gd name="T1" fmla="*/ 56 h 163"/>
                  <a:gd name="T2" fmla="*/ 29 w 166"/>
                  <a:gd name="T3" fmla="*/ 110 h 163"/>
                  <a:gd name="T4" fmla="*/ 57 w 166"/>
                  <a:gd name="T5" fmla="*/ 163 h 163"/>
                  <a:gd name="T6" fmla="*/ 166 w 166"/>
                  <a:gd name="T7" fmla="*/ 107 h 163"/>
                  <a:gd name="T8" fmla="*/ 138 w 166"/>
                  <a:gd name="T9" fmla="*/ 53 h 163"/>
                  <a:gd name="T10" fmla="*/ 109 w 166"/>
                  <a:gd name="T11" fmla="*/ 0 h 163"/>
                  <a:gd name="T12" fmla="*/ 0 w 166"/>
                  <a:gd name="T13" fmla="*/ 56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3"/>
                  <a:gd name="T23" fmla="*/ 166 w 166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3">
                    <a:moveTo>
                      <a:pt x="0" y="56"/>
                    </a:moveTo>
                    <a:lnTo>
                      <a:pt x="29" y="110"/>
                    </a:lnTo>
                    <a:lnTo>
                      <a:pt x="57" y="163"/>
                    </a:lnTo>
                    <a:lnTo>
                      <a:pt x="166" y="107"/>
                    </a:lnTo>
                    <a:lnTo>
                      <a:pt x="138" y="53"/>
                    </a:lnTo>
                    <a:lnTo>
                      <a:pt x="109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74" name="Freeform 681"/>
              <p:cNvSpPr>
                <a:spLocks noChangeAspect="1"/>
              </p:cNvSpPr>
              <p:nvPr/>
            </p:nvSpPr>
            <p:spPr bwMode="auto">
              <a:xfrm>
                <a:off x="4622" y="1974"/>
                <a:ext cx="24" cy="24"/>
              </a:xfrm>
              <a:custGeom>
                <a:avLst/>
                <a:gdLst>
                  <a:gd name="T0" fmla="*/ 0 w 166"/>
                  <a:gd name="T1" fmla="*/ 56 h 163"/>
                  <a:gd name="T2" fmla="*/ 29 w 166"/>
                  <a:gd name="T3" fmla="*/ 110 h 163"/>
                  <a:gd name="T4" fmla="*/ 57 w 166"/>
                  <a:gd name="T5" fmla="*/ 163 h 163"/>
                  <a:gd name="T6" fmla="*/ 166 w 166"/>
                  <a:gd name="T7" fmla="*/ 107 h 163"/>
                  <a:gd name="T8" fmla="*/ 138 w 166"/>
                  <a:gd name="T9" fmla="*/ 53 h 163"/>
                  <a:gd name="T10" fmla="*/ 109 w 166"/>
                  <a:gd name="T11" fmla="*/ 0 h 163"/>
                  <a:gd name="T12" fmla="*/ 0 w 166"/>
                  <a:gd name="T13" fmla="*/ 56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3"/>
                  <a:gd name="T23" fmla="*/ 166 w 166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3">
                    <a:moveTo>
                      <a:pt x="0" y="56"/>
                    </a:moveTo>
                    <a:lnTo>
                      <a:pt x="29" y="110"/>
                    </a:lnTo>
                    <a:lnTo>
                      <a:pt x="57" y="163"/>
                    </a:lnTo>
                    <a:lnTo>
                      <a:pt x="166" y="107"/>
                    </a:lnTo>
                    <a:lnTo>
                      <a:pt x="138" y="53"/>
                    </a:lnTo>
                    <a:lnTo>
                      <a:pt x="109" y="0"/>
                    </a:lnTo>
                    <a:lnTo>
                      <a:pt x="0" y="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75" name="Freeform 682"/>
              <p:cNvSpPr>
                <a:spLocks noChangeAspect="1"/>
              </p:cNvSpPr>
              <p:nvPr/>
            </p:nvSpPr>
            <p:spPr bwMode="auto">
              <a:xfrm>
                <a:off x="4642" y="1982"/>
                <a:ext cx="4" cy="8"/>
              </a:xfrm>
              <a:custGeom>
                <a:avLst/>
                <a:gdLst>
                  <a:gd name="T0" fmla="*/ 0 w 32"/>
                  <a:gd name="T1" fmla="*/ 0 h 54"/>
                  <a:gd name="T2" fmla="*/ 28 w 32"/>
                  <a:gd name="T3" fmla="*/ 54 h 54"/>
                  <a:gd name="T4" fmla="*/ 32 w 32"/>
                  <a:gd name="T5" fmla="*/ 51 h 54"/>
                  <a:gd name="T6" fmla="*/ 0 w 32"/>
                  <a:gd name="T7" fmla="*/ 0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0" y="0"/>
                    </a:moveTo>
                    <a:lnTo>
                      <a:pt x="28" y="54"/>
                    </a:lnTo>
                    <a:lnTo>
                      <a:pt x="32" y="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76" name="Line 683"/>
              <p:cNvSpPr>
                <a:spLocks noChangeAspect="1" noChangeShapeType="1"/>
              </p:cNvSpPr>
              <p:nvPr/>
            </p:nvSpPr>
            <p:spPr bwMode="auto">
              <a:xfrm flipV="1">
                <a:off x="4646" y="198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77" name="Freeform 684"/>
              <p:cNvSpPr>
                <a:spLocks noChangeAspect="1"/>
              </p:cNvSpPr>
              <p:nvPr/>
            </p:nvSpPr>
            <p:spPr bwMode="auto">
              <a:xfrm>
                <a:off x="4637" y="1965"/>
                <a:ext cx="24" cy="24"/>
              </a:xfrm>
              <a:custGeom>
                <a:avLst/>
                <a:gdLst>
                  <a:gd name="T0" fmla="*/ 0 w 168"/>
                  <a:gd name="T1" fmla="*/ 65 h 167"/>
                  <a:gd name="T2" fmla="*/ 32 w 168"/>
                  <a:gd name="T3" fmla="*/ 116 h 167"/>
                  <a:gd name="T4" fmla="*/ 64 w 168"/>
                  <a:gd name="T5" fmla="*/ 167 h 167"/>
                  <a:gd name="T6" fmla="*/ 168 w 168"/>
                  <a:gd name="T7" fmla="*/ 102 h 167"/>
                  <a:gd name="T8" fmla="*/ 136 w 168"/>
                  <a:gd name="T9" fmla="*/ 51 h 167"/>
                  <a:gd name="T10" fmla="*/ 105 w 168"/>
                  <a:gd name="T11" fmla="*/ 0 h 167"/>
                  <a:gd name="T12" fmla="*/ 0 w 168"/>
                  <a:gd name="T13" fmla="*/ 65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7"/>
                  <a:gd name="T23" fmla="*/ 168 w 168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7">
                    <a:moveTo>
                      <a:pt x="0" y="65"/>
                    </a:moveTo>
                    <a:lnTo>
                      <a:pt x="32" y="116"/>
                    </a:lnTo>
                    <a:lnTo>
                      <a:pt x="64" y="167"/>
                    </a:lnTo>
                    <a:lnTo>
                      <a:pt x="168" y="102"/>
                    </a:lnTo>
                    <a:lnTo>
                      <a:pt x="136" y="51"/>
                    </a:lnTo>
                    <a:lnTo>
                      <a:pt x="105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78" name="Freeform 685"/>
              <p:cNvSpPr>
                <a:spLocks noChangeAspect="1"/>
              </p:cNvSpPr>
              <p:nvPr/>
            </p:nvSpPr>
            <p:spPr bwMode="auto">
              <a:xfrm>
                <a:off x="4637" y="1965"/>
                <a:ext cx="24" cy="24"/>
              </a:xfrm>
              <a:custGeom>
                <a:avLst/>
                <a:gdLst>
                  <a:gd name="T0" fmla="*/ 0 w 168"/>
                  <a:gd name="T1" fmla="*/ 65 h 167"/>
                  <a:gd name="T2" fmla="*/ 32 w 168"/>
                  <a:gd name="T3" fmla="*/ 116 h 167"/>
                  <a:gd name="T4" fmla="*/ 64 w 168"/>
                  <a:gd name="T5" fmla="*/ 167 h 167"/>
                  <a:gd name="T6" fmla="*/ 168 w 168"/>
                  <a:gd name="T7" fmla="*/ 102 h 167"/>
                  <a:gd name="T8" fmla="*/ 136 w 168"/>
                  <a:gd name="T9" fmla="*/ 51 h 167"/>
                  <a:gd name="T10" fmla="*/ 105 w 168"/>
                  <a:gd name="T11" fmla="*/ 0 h 167"/>
                  <a:gd name="T12" fmla="*/ 0 w 168"/>
                  <a:gd name="T13" fmla="*/ 65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7"/>
                  <a:gd name="T23" fmla="*/ 168 w 168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7">
                    <a:moveTo>
                      <a:pt x="0" y="65"/>
                    </a:moveTo>
                    <a:lnTo>
                      <a:pt x="32" y="116"/>
                    </a:lnTo>
                    <a:lnTo>
                      <a:pt x="64" y="167"/>
                    </a:lnTo>
                    <a:lnTo>
                      <a:pt x="168" y="102"/>
                    </a:lnTo>
                    <a:lnTo>
                      <a:pt x="136" y="51"/>
                    </a:lnTo>
                    <a:lnTo>
                      <a:pt x="105" y="0"/>
                    </a:lnTo>
                    <a:lnTo>
                      <a:pt x="0" y="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79" name="Freeform 686"/>
              <p:cNvSpPr>
                <a:spLocks noChangeAspect="1"/>
              </p:cNvSpPr>
              <p:nvPr/>
            </p:nvSpPr>
            <p:spPr bwMode="auto">
              <a:xfrm>
                <a:off x="4656" y="1973"/>
                <a:ext cx="6" cy="7"/>
              </a:xfrm>
              <a:custGeom>
                <a:avLst/>
                <a:gdLst>
                  <a:gd name="T0" fmla="*/ 0 w 36"/>
                  <a:gd name="T1" fmla="*/ 0 h 51"/>
                  <a:gd name="T2" fmla="*/ 32 w 36"/>
                  <a:gd name="T3" fmla="*/ 51 h 51"/>
                  <a:gd name="T4" fmla="*/ 36 w 36"/>
                  <a:gd name="T5" fmla="*/ 50 h 51"/>
                  <a:gd name="T6" fmla="*/ 0 w 36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51"/>
                  <a:gd name="T14" fmla="*/ 36 w 36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51">
                    <a:moveTo>
                      <a:pt x="0" y="0"/>
                    </a:moveTo>
                    <a:lnTo>
                      <a:pt x="32" y="51"/>
                    </a:lnTo>
                    <a:lnTo>
                      <a:pt x="36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80" name="Line 687"/>
              <p:cNvSpPr>
                <a:spLocks noChangeAspect="1" noChangeShapeType="1"/>
              </p:cNvSpPr>
              <p:nvPr/>
            </p:nvSpPr>
            <p:spPr bwMode="auto">
              <a:xfrm flipV="1">
                <a:off x="4661" y="19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81" name="Freeform 688"/>
              <p:cNvSpPr>
                <a:spLocks noChangeAspect="1"/>
              </p:cNvSpPr>
              <p:nvPr/>
            </p:nvSpPr>
            <p:spPr bwMode="auto">
              <a:xfrm>
                <a:off x="4651" y="1956"/>
                <a:ext cx="25" cy="24"/>
              </a:xfrm>
              <a:custGeom>
                <a:avLst/>
                <a:gdLst>
                  <a:gd name="T0" fmla="*/ 0 w 170"/>
                  <a:gd name="T1" fmla="*/ 69 h 169"/>
                  <a:gd name="T2" fmla="*/ 35 w 170"/>
                  <a:gd name="T3" fmla="*/ 119 h 169"/>
                  <a:gd name="T4" fmla="*/ 71 w 170"/>
                  <a:gd name="T5" fmla="*/ 169 h 169"/>
                  <a:gd name="T6" fmla="*/ 170 w 170"/>
                  <a:gd name="T7" fmla="*/ 100 h 169"/>
                  <a:gd name="T8" fmla="*/ 134 w 170"/>
                  <a:gd name="T9" fmla="*/ 50 h 169"/>
                  <a:gd name="T10" fmla="*/ 99 w 170"/>
                  <a:gd name="T11" fmla="*/ 0 h 169"/>
                  <a:gd name="T12" fmla="*/ 0 w 170"/>
                  <a:gd name="T13" fmla="*/ 69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9"/>
                  <a:gd name="T23" fmla="*/ 170 w 170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9">
                    <a:moveTo>
                      <a:pt x="0" y="69"/>
                    </a:moveTo>
                    <a:lnTo>
                      <a:pt x="35" y="119"/>
                    </a:lnTo>
                    <a:lnTo>
                      <a:pt x="71" y="169"/>
                    </a:lnTo>
                    <a:lnTo>
                      <a:pt x="170" y="100"/>
                    </a:lnTo>
                    <a:lnTo>
                      <a:pt x="134" y="50"/>
                    </a:lnTo>
                    <a:lnTo>
                      <a:pt x="99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82" name="Freeform 689"/>
              <p:cNvSpPr>
                <a:spLocks noChangeAspect="1"/>
              </p:cNvSpPr>
              <p:nvPr/>
            </p:nvSpPr>
            <p:spPr bwMode="auto">
              <a:xfrm>
                <a:off x="4651" y="1956"/>
                <a:ext cx="25" cy="24"/>
              </a:xfrm>
              <a:custGeom>
                <a:avLst/>
                <a:gdLst>
                  <a:gd name="T0" fmla="*/ 0 w 170"/>
                  <a:gd name="T1" fmla="*/ 69 h 169"/>
                  <a:gd name="T2" fmla="*/ 35 w 170"/>
                  <a:gd name="T3" fmla="*/ 119 h 169"/>
                  <a:gd name="T4" fmla="*/ 71 w 170"/>
                  <a:gd name="T5" fmla="*/ 169 h 169"/>
                  <a:gd name="T6" fmla="*/ 170 w 170"/>
                  <a:gd name="T7" fmla="*/ 100 h 169"/>
                  <a:gd name="T8" fmla="*/ 134 w 170"/>
                  <a:gd name="T9" fmla="*/ 50 h 169"/>
                  <a:gd name="T10" fmla="*/ 99 w 170"/>
                  <a:gd name="T11" fmla="*/ 0 h 169"/>
                  <a:gd name="T12" fmla="*/ 0 w 170"/>
                  <a:gd name="T13" fmla="*/ 69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9"/>
                  <a:gd name="T23" fmla="*/ 170 w 170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9">
                    <a:moveTo>
                      <a:pt x="0" y="69"/>
                    </a:moveTo>
                    <a:lnTo>
                      <a:pt x="35" y="119"/>
                    </a:lnTo>
                    <a:lnTo>
                      <a:pt x="71" y="169"/>
                    </a:lnTo>
                    <a:lnTo>
                      <a:pt x="170" y="100"/>
                    </a:lnTo>
                    <a:lnTo>
                      <a:pt x="134" y="50"/>
                    </a:lnTo>
                    <a:lnTo>
                      <a:pt x="99" y="0"/>
                    </a:lnTo>
                    <a:lnTo>
                      <a:pt x="0" y="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83" name="Freeform 690"/>
              <p:cNvSpPr>
                <a:spLocks noChangeAspect="1"/>
              </p:cNvSpPr>
              <p:nvPr/>
            </p:nvSpPr>
            <p:spPr bwMode="auto">
              <a:xfrm>
                <a:off x="4671" y="1963"/>
                <a:ext cx="5" cy="7"/>
              </a:xfrm>
              <a:custGeom>
                <a:avLst/>
                <a:gdLst>
                  <a:gd name="T0" fmla="*/ 0 w 38"/>
                  <a:gd name="T1" fmla="*/ 0 h 50"/>
                  <a:gd name="T2" fmla="*/ 36 w 38"/>
                  <a:gd name="T3" fmla="*/ 50 h 50"/>
                  <a:gd name="T4" fmla="*/ 38 w 38"/>
                  <a:gd name="T5" fmla="*/ 48 h 50"/>
                  <a:gd name="T6" fmla="*/ 0 w 38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0" y="0"/>
                    </a:moveTo>
                    <a:lnTo>
                      <a:pt x="36" y="50"/>
                    </a:lnTo>
                    <a:lnTo>
                      <a:pt x="38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84" name="Line 691"/>
              <p:cNvSpPr>
                <a:spLocks noChangeAspect="1" noChangeShapeType="1"/>
              </p:cNvSpPr>
              <p:nvPr/>
            </p:nvSpPr>
            <p:spPr bwMode="auto">
              <a:xfrm flipV="1">
                <a:off x="4676" y="19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85" name="Freeform 692"/>
              <p:cNvSpPr>
                <a:spLocks noChangeAspect="1"/>
              </p:cNvSpPr>
              <p:nvPr/>
            </p:nvSpPr>
            <p:spPr bwMode="auto">
              <a:xfrm>
                <a:off x="4665" y="1945"/>
                <a:ext cx="24" cy="25"/>
              </a:xfrm>
              <a:custGeom>
                <a:avLst/>
                <a:gdLst>
                  <a:gd name="T0" fmla="*/ 0 w 169"/>
                  <a:gd name="T1" fmla="*/ 75 h 171"/>
                  <a:gd name="T2" fmla="*/ 37 w 169"/>
                  <a:gd name="T3" fmla="*/ 123 h 171"/>
                  <a:gd name="T4" fmla="*/ 75 w 169"/>
                  <a:gd name="T5" fmla="*/ 171 h 171"/>
                  <a:gd name="T6" fmla="*/ 169 w 169"/>
                  <a:gd name="T7" fmla="*/ 95 h 171"/>
                  <a:gd name="T8" fmla="*/ 132 w 169"/>
                  <a:gd name="T9" fmla="*/ 48 h 171"/>
                  <a:gd name="T10" fmla="*/ 94 w 169"/>
                  <a:gd name="T11" fmla="*/ 0 h 171"/>
                  <a:gd name="T12" fmla="*/ 0 w 169"/>
                  <a:gd name="T13" fmla="*/ 75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0" y="75"/>
                    </a:moveTo>
                    <a:lnTo>
                      <a:pt x="37" y="123"/>
                    </a:lnTo>
                    <a:lnTo>
                      <a:pt x="75" y="171"/>
                    </a:lnTo>
                    <a:lnTo>
                      <a:pt x="169" y="95"/>
                    </a:lnTo>
                    <a:lnTo>
                      <a:pt x="132" y="48"/>
                    </a:lnTo>
                    <a:lnTo>
                      <a:pt x="94" y="0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86" name="Freeform 693"/>
              <p:cNvSpPr>
                <a:spLocks noChangeAspect="1"/>
              </p:cNvSpPr>
              <p:nvPr/>
            </p:nvSpPr>
            <p:spPr bwMode="auto">
              <a:xfrm>
                <a:off x="4665" y="1945"/>
                <a:ext cx="24" cy="25"/>
              </a:xfrm>
              <a:custGeom>
                <a:avLst/>
                <a:gdLst>
                  <a:gd name="T0" fmla="*/ 0 w 169"/>
                  <a:gd name="T1" fmla="*/ 75 h 171"/>
                  <a:gd name="T2" fmla="*/ 37 w 169"/>
                  <a:gd name="T3" fmla="*/ 123 h 171"/>
                  <a:gd name="T4" fmla="*/ 75 w 169"/>
                  <a:gd name="T5" fmla="*/ 171 h 171"/>
                  <a:gd name="T6" fmla="*/ 169 w 169"/>
                  <a:gd name="T7" fmla="*/ 95 h 171"/>
                  <a:gd name="T8" fmla="*/ 132 w 169"/>
                  <a:gd name="T9" fmla="*/ 48 h 171"/>
                  <a:gd name="T10" fmla="*/ 94 w 169"/>
                  <a:gd name="T11" fmla="*/ 0 h 171"/>
                  <a:gd name="T12" fmla="*/ 0 w 169"/>
                  <a:gd name="T13" fmla="*/ 75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0" y="75"/>
                    </a:moveTo>
                    <a:lnTo>
                      <a:pt x="37" y="123"/>
                    </a:lnTo>
                    <a:lnTo>
                      <a:pt x="75" y="171"/>
                    </a:lnTo>
                    <a:lnTo>
                      <a:pt x="169" y="95"/>
                    </a:lnTo>
                    <a:lnTo>
                      <a:pt x="132" y="48"/>
                    </a:lnTo>
                    <a:lnTo>
                      <a:pt x="94" y="0"/>
                    </a:lnTo>
                    <a:lnTo>
                      <a:pt x="0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87" name="Freeform 694"/>
              <p:cNvSpPr>
                <a:spLocks noChangeAspect="1"/>
              </p:cNvSpPr>
              <p:nvPr/>
            </p:nvSpPr>
            <p:spPr bwMode="auto">
              <a:xfrm>
                <a:off x="4684" y="1952"/>
                <a:ext cx="6" cy="7"/>
              </a:xfrm>
              <a:custGeom>
                <a:avLst/>
                <a:gdLst>
                  <a:gd name="T0" fmla="*/ 0 w 41"/>
                  <a:gd name="T1" fmla="*/ 0 h 47"/>
                  <a:gd name="T2" fmla="*/ 37 w 41"/>
                  <a:gd name="T3" fmla="*/ 47 h 47"/>
                  <a:gd name="T4" fmla="*/ 41 w 41"/>
                  <a:gd name="T5" fmla="*/ 45 h 47"/>
                  <a:gd name="T6" fmla="*/ 0 w 41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7"/>
                  <a:gd name="T14" fmla="*/ 41 w 41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7">
                    <a:moveTo>
                      <a:pt x="0" y="0"/>
                    </a:moveTo>
                    <a:lnTo>
                      <a:pt x="37" y="47"/>
                    </a:lnTo>
                    <a:lnTo>
                      <a:pt x="41" y="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88" name="Line 695"/>
              <p:cNvSpPr>
                <a:spLocks noChangeAspect="1" noChangeShapeType="1"/>
              </p:cNvSpPr>
              <p:nvPr/>
            </p:nvSpPr>
            <p:spPr bwMode="auto">
              <a:xfrm flipV="1">
                <a:off x="4689" y="195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89" name="Freeform 696"/>
              <p:cNvSpPr>
                <a:spLocks noChangeAspect="1"/>
              </p:cNvSpPr>
              <p:nvPr/>
            </p:nvSpPr>
            <p:spPr bwMode="auto">
              <a:xfrm>
                <a:off x="4678" y="1934"/>
                <a:ext cx="25" cy="25"/>
              </a:xfrm>
              <a:custGeom>
                <a:avLst/>
                <a:gdLst>
                  <a:gd name="T0" fmla="*/ 0 w 170"/>
                  <a:gd name="T1" fmla="*/ 80 h 171"/>
                  <a:gd name="T2" fmla="*/ 41 w 170"/>
                  <a:gd name="T3" fmla="*/ 126 h 171"/>
                  <a:gd name="T4" fmla="*/ 82 w 170"/>
                  <a:gd name="T5" fmla="*/ 171 h 171"/>
                  <a:gd name="T6" fmla="*/ 170 w 170"/>
                  <a:gd name="T7" fmla="*/ 91 h 171"/>
                  <a:gd name="T8" fmla="*/ 129 w 170"/>
                  <a:gd name="T9" fmla="*/ 46 h 171"/>
                  <a:gd name="T10" fmla="*/ 88 w 170"/>
                  <a:gd name="T11" fmla="*/ 0 h 171"/>
                  <a:gd name="T12" fmla="*/ 0 w 170"/>
                  <a:gd name="T13" fmla="*/ 8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0" y="80"/>
                    </a:moveTo>
                    <a:lnTo>
                      <a:pt x="41" y="126"/>
                    </a:lnTo>
                    <a:lnTo>
                      <a:pt x="82" y="171"/>
                    </a:lnTo>
                    <a:lnTo>
                      <a:pt x="170" y="91"/>
                    </a:lnTo>
                    <a:lnTo>
                      <a:pt x="129" y="46"/>
                    </a:lnTo>
                    <a:lnTo>
                      <a:pt x="88" y="0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90" name="Freeform 697"/>
              <p:cNvSpPr>
                <a:spLocks noChangeAspect="1"/>
              </p:cNvSpPr>
              <p:nvPr/>
            </p:nvSpPr>
            <p:spPr bwMode="auto">
              <a:xfrm>
                <a:off x="4678" y="1934"/>
                <a:ext cx="25" cy="25"/>
              </a:xfrm>
              <a:custGeom>
                <a:avLst/>
                <a:gdLst>
                  <a:gd name="T0" fmla="*/ 0 w 170"/>
                  <a:gd name="T1" fmla="*/ 80 h 171"/>
                  <a:gd name="T2" fmla="*/ 41 w 170"/>
                  <a:gd name="T3" fmla="*/ 126 h 171"/>
                  <a:gd name="T4" fmla="*/ 82 w 170"/>
                  <a:gd name="T5" fmla="*/ 171 h 171"/>
                  <a:gd name="T6" fmla="*/ 170 w 170"/>
                  <a:gd name="T7" fmla="*/ 91 h 171"/>
                  <a:gd name="T8" fmla="*/ 129 w 170"/>
                  <a:gd name="T9" fmla="*/ 46 h 171"/>
                  <a:gd name="T10" fmla="*/ 88 w 170"/>
                  <a:gd name="T11" fmla="*/ 0 h 171"/>
                  <a:gd name="T12" fmla="*/ 0 w 170"/>
                  <a:gd name="T13" fmla="*/ 8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0" y="80"/>
                    </a:moveTo>
                    <a:lnTo>
                      <a:pt x="41" y="126"/>
                    </a:lnTo>
                    <a:lnTo>
                      <a:pt x="82" y="171"/>
                    </a:lnTo>
                    <a:lnTo>
                      <a:pt x="170" y="91"/>
                    </a:lnTo>
                    <a:lnTo>
                      <a:pt x="129" y="46"/>
                    </a:lnTo>
                    <a:lnTo>
                      <a:pt x="88" y="0"/>
                    </a:lnTo>
                    <a:lnTo>
                      <a:pt x="0" y="8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91" name="Freeform 698"/>
              <p:cNvSpPr>
                <a:spLocks noChangeAspect="1"/>
              </p:cNvSpPr>
              <p:nvPr/>
            </p:nvSpPr>
            <p:spPr bwMode="auto">
              <a:xfrm>
                <a:off x="4697" y="1941"/>
                <a:ext cx="6" cy="6"/>
              </a:xfrm>
              <a:custGeom>
                <a:avLst/>
                <a:gdLst>
                  <a:gd name="T0" fmla="*/ 0 w 43"/>
                  <a:gd name="T1" fmla="*/ 0 h 45"/>
                  <a:gd name="T2" fmla="*/ 41 w 43"/>
                  <a:gd name="T3" fmla="*/ 45 h 45"/>
                  <a:gd name="T4" fmla="*/ 43 w 43"/>
                  <a:gd name="T5" fmla="*/ 43 h 45"/>
                  <a:gd name="T6" fmla="*/ 0 w 43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5"/>
                  <a:gd name="T14" fmla="*/ 43 w 43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5">
                    <a:moveTo>
                      <a:pt x="0" y="0"/>
                    </a:moveTo>
                    <a:lnTo>
                      <a:pt x="41" y="45"/>
                    </a:lnTo>
                    <a:lnTo>
                      <a:pt x="43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92" name="Line 699"/>
              <p:cNvSpPr>
                <a:spLocks noChangeAspect="1" noChangeShapeType="1"/>
              </p:cNvSpPr>
              <p:nvPr/>
            </p:nvSpPr>
            <p:spPr bwMode="auto">
              <a:xfrm flipV="1">
                <a:off x="4703" y="194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93" name="Freeform 700"/>
              <p:cNvSpPr>
                <a:spLocks noChangeAspect="1"/>
              </p:cNvSpPr>
              <p:nvPr/>
            </p:nvSpPr>
            <p:spPr bwMode="auto">
              <a:xfrm>
                <a:off x="4691" y="1922"/>
                <a:ext cx="24" cy="25"/>
              </a:xfrm>
              <a:custGeom>
                <a:avLst/>
                <a:gdLst>
                  <a:gd name="T0" fmla="*/ 0 w 169"/>
                  <a:gd name="T1" fmla="*/ 85 h 171"/>
                  <a:gd name="T2" fmla="*/ 43 w 169"/>
                  <a:gd name="T3" fmla="*/ 128 h 171"/>
                  <a:gd name="T4" fmla="*/ 86 w 169"/>
                  <a:gd name="T5" fmla="*/ 171 h 171"/>
                  <a:gd name="T6" fmla="*/ 169 w 169"/>
                  <a:gd name="T7" fmla="*/ 87 h 171"/>
                  <a:gd name="T8" fmla="*/ 126 w 169"/>
                  <a:gd name="T9" fmla="*/ 44 h 171"/>
                  <a:gd name="T10" fmla="*/ 83 w 169"/>
                  <a:gd name="T11" fmla="*/ 0 h 171"/>
                  <a:gd name="T12" fmla="*/ 0 w 169"/>
                  <a:gd name="T13" fmla="*/ 85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0" y="85"/>
                    </a:moveTo>
                    <a:lnTo>
                      <a:pt x="43" y="128"/>
                    </a:lnTo>
                    <a:lnTo>
                      <a:pt x="86" y="171"/>
                    </a:lnTo>
                    <a:lnTo>
                      <a:pt x="169" y="87"/>
                    </a:lnTo>
                    <a:lnTo>
                      <a:pt x="126" y="44"/>
                    </a:lnTo>
                    <a:lnTo>
                      <a:pt x="83" y="0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94" name="Freeform 701"/>
              <p:cNvSpPr>
                <a:spLocks noChangeAspect="1"/>
              </p:cNvSpPr>
              <p:nvPr/>
            </p:nvSpPr>
            <p:spPr bwMode="auto">
              <a:xfrm>
                <a:off x="4691" y="1922"/>
                <a:ext cx="24" cy="25"/>
              </a:xfrm>
              <a:custGeom>
                <a:avLst/>
                <a:gdLst>
                  <a:gd name="T0" fmla="*/ 0 w 169"/>
                  <a:gd name="T1" fmla="*/ 85 h 171"/>
                  <a:gd name="T2" fmla="*/ 43 w 169"/>
                  <a:gd name="T3" fmla="*/ 128 h 171"/>
                  <a:gd name="T4" fmla="*/ 86 w 169"/>
                  <a:gd name="T5" fmla="*/ 171 h 171"/>
                  <a:gd name="T6" fmla="*/ 169 w 169"/>
                  <a:gd name="T7" fmla="*/ 87 h 171"/>
                  <a:gd name="T8" fmla="*/ 126 w 169"/>
                  <a:gd name="T9" fmla="*/ 44 h 171"/>
                  <a:gd name="T10" fmla="*/ 83 w 169"/>
                  <a:gd name="T11" fmla="*/ 0 h 171"/>
                  <a:gd name="T12" fmla="*/ 0 w 169"/>
                  <a:gd name="T13" fmla="*/ 85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0" y="85"/>
                    </a:moveTo>
                    <a:lnTo>
                      <a:pt x="43" y="128"/>
                    </a:lnTo>
                    <a:lnTo>
                      <a:pt x="86" y="171"/>
                    </a:lnTo>
                    <a:lnTo>
                      <a:pt x="169" y="87"/>
                    </a:lnTo>
                    <a:lnTo>
                      <a:pt x="126" y="44"/>
                    </a:lnTo>
                    <a:lnTo>
                      <a:pt x="83" y="0"/>
                    </a:lnTo>
                    <a:lnTo>
                      <a:pt x="0" y="8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95" name="Freeform 702"/>
              <p:cNvSpPr>
                <a:spLocks noChangeAspect="1"/>
              </p:cNvSpPr>
              <p:nvPr/>
            </p:nvSpPr>
            <p:spPr bwMode="auto">
              <a:xfrm>
                <a:off x="4709" y="1929"/>
                <a:ext cx="6" cy="6"/>
              </a:xfrm>
              <a:custGeom>
                <a:avLst/>
                <a:gdLst>
                  <a:gd name="T0" fmla="*/ 0 w 46"/>
                  <a:gd name="T1" fmla="*/ 0 h 43"/>
                  <a:gd name="T2" fmla="*/ 43 w 46"/>
                  <a:gd name="T3" fmla="*/ 43 h 43"/>
                  <a:gd name="T4" fmla="*/ 46 w 46"/>
                  <a:gd name="T5" fmla="*/ 41 h 43"/>
                  <a:gd name="T6" fmla="*/ 0 w 4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0" y="0"/>
                    </a:moveTo>
                    <a:lnTo>
                      <a:pt x="43" y="43"/>
                    </a:lnTo>
                    <a:lnTo>
                      <a:pt x="46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96" name="Line 703"/>
              <p:cNvSpPr>
                <a:spLocks noChangeAspect="1" noChangeShapeType="1"/>
              </p:cNvSpPr>
              <p:nvPr/>
            </p:nvSpPr>
            <p:spPr bwMode="auto">
              <a:xfrm flipV="1">
                <a:off x="4715" y="19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97" name="Freeform 704"/>
              <p:cNvSpPr>
                <a:spLocks noChangeAspect="1"/>
              </p:cNvSpPr>
              <p:nvPr/>
            </p:nvSpPr>
            <p:spPr bwMode="auto">
              <a:xfrm>
                <a:off x="4702" y="1910"/>
                <a:ext cx="24" cy="25"/>
              </a:xfrm>
              <a:custGeom>
                <a:avLst/>
                <a:gdLst>
                  <a:gd name="T0" fmla="*/ 0 w 170"/>
                  <a:gd name="T1" fmla="*/ 88 h 170"/>
                  <a:gd name="T2" fmla="*/ 45 w 170"/>
                  <a:gd name="T3" fmla="*/ 129 h 170"/>
                  <a:gd name="T4" fmla="*/ 91 w 170"/>
                  <a:gd name="T5" fmla="*/ 170 h 170"/>
                  <a:gd name="T6" fmla="*/ 170 w 170"/>
                  <a:gd name="T7" fmla="*/ 82 h 170"/>
                  <a:gd name="T8" fmla="*/ 125 w 170"/>
                  <a:gd name="T9" fmla="*/ 41 h 170"/>
                  <a:gd name="T10" fmla="*/ 79 w 170"/>
                  <a:gd name="T11" fmla="*/ 0 h 170"/>
                  <a:gd name="T12" fmla="*/ 0 w 170"/>
                  <a:gd name="T13" fmla="*/ 88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0" y="88"/>
                    </a:moveTo>
                    <a:lnTo>
                      <a:pt x="45" y="129"/>
                    </a:lnTo>
                    <a:lnTo>
                      <a:pt x="91" y="170"/>
                    </a:lnTo>
                    <a:lnTo>
                      <a:pt x="170" y="82"/>
                    </a:lnTo>
                    <a:lnTo>
                      <a:pt x="125" y="41"/>
                    </a:lnTo>
                    <a:lnTo>
                      <a:pt x="79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98" name="Freeform 705"/>
              <p:cNvSpPr>
                <a:spLocks noChangeAspect="1"/>
              </p:cNvSpPr>
              <p:nvPr/>
            </p:nvSpPr>
            <p:spPr bwMode="auto">
              <a:xfrm>
                <a:off x="4702" y="1910"/>
                <a:ext cx="24" cy="25"/>
              </a:xfrm>
              <a:custGeom>
                <a:avLst/>
                <a:gdLst>
                  <a:gd name="T0" fmla="*/ 0 w 170"/>
                  <a:gd name="T1" fmla="*/ 88 h 170"/>
                  <a:gd name="T2" fmla="*/ 45 w 170"/>
                  <a:gd name="T3" fmla="*/ 129 h 170"/>
                  <a:gd name="T4" fmla="*/ 91 w 170"/>
                  <a:gd name="T5" fmla="*/ 170 h 170"/>
                  <a:gd name="T6" fmla="*/ 170 w 170"/>
                  <a:gd name="T7" fmla="*/ 82 h 170"/>
                  <a:gd name="T8" fmla="*/ 125 w 170"/>
                  <a:gd name="T9" fmla="*/ 41 h 170"/>
                  <a:gd name="T10" fmla="*/ 79 w 170"/>
                  <a:gd name="T11" fmla="*/ 0 h 170"/>
                  <a:gd name="T12" fmla="*/ 0 w 170"/>
                  <a:gd name="T13" fmla="*/ 88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0" y="88"/>
                    </a:moveTo>
                    <a:lnTo>
                      <a:pt x="45" y="129"/>
                    </a:lnTo>
                    <a:lnTo>
                      <a:pt x="91" y="170"/>
                    </a:lnTo>
                    <a:lnTo>
                      <a:pt x="170" y="82"/>
                    </a:lnTo>
                    <a:lnTo>
                      <a:pt x="125" y="41"/>
                    </a:lnTo>
                    <a:lnTo>
                      <a:pt x="79" y="0"/>
                    </a:lnTo>
                    <a:lnTo>
                      <a:pt x="0" y="8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99" name="Freeform 706"/>
              <p:cNvSpPr>
                <a:spLocks noChangeAspect="1"/>
              </p:cNvSpPr>
              <p:nvPr/>
            </p:nvSpPr>
            <p:spPr bwMode="auto">
              <a:xfrm>
                <a:off x="4720" y="1916"/>
                <a:ext cx="7" cy="6"/>
              </a:xfrm>
              <a:custGeom>
                <a:avLst/>
                <a:gdLst>
                  <a:gd name="T0" fmla="*/ 0 w 48"/>
                  <a:gd name="T1" fmla="*/ 0 h 41"/>
                  <a:gd name="T2" fmla="*/ 45 w 48"/>
                  <a:gd name="T3" fmla="*/ 41 h 41"/>
                  <a:gd name="T4" fmla="*/ 48 w 48"/>
                  <a:gd name="T5" fmla="*/ 38 h 41"/>
                  <a:gd name="T6" fmla="*/ 0 w 48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0" y="0"/>
                    </a:moveTo>
                    <a:lnTo>
                      <a:pt x="45" y="41"/>
                    </a:lnTo>
                    <a:lnTo>
                      <a:pt x="48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00" name="Line 707"/>
              <p:cNvSpPr>
                <a:spLocks noChangeAspect="1" noChangeShapeType="1"/>
              </p:cNvSpPr>
              <p:nvPr/>
            </p:nvSpPr>
            <p:spPr bwMode="auto">
              <a:xfrm flipV="1">
                <a:off x="4726" y="19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01" name="Freeform 708"/>
              <p:cNvSpPr>
                <a:spLocks noChangeAspect="1"/>
              </p:cNvSpPr>
              <p:nvPr/>
            </p:nvSpPr>
            <p:spPr bwMode="auto">
              <a:xfrm>
                <a:off x="4713" y="1898"/>
                <a:ext cx="24" cy="24"/>
              </a:xfrm>
              <a:custGeom>
                <a:avLst/>
                <a:gdLst>
                  <a:gd name="T0" fmla="*/ 0 w 168"/>
                  <a:gd name="T1" fmla="*/ 92 h 168"/>
                  <a:gd name="T2" fmla="*/ 48 w 168"/>
                  <a:gd name="T3" fmla="*/ 130 h 168"/>
                  <a:gd name="T4" fmla="*/ 96 w 168"/>
                  <a:gd name="T5" fmla="*/ 168 h 168"/>
                  <a:gd name="T6" fmla="*/ 168 w 168"/>
                  <a:gd name="T7" fmla="*/ 75 h 168"/>
                  <a:gd name="T8" fmla="*/ 121 w 168"/>
                  <a:gd name="T9" fmla="*/ 38 h 168"/>
                  <a:gd name="T10" fmla="*/ 73 w 168"/>
                  <a:gd name="T11" fmla="*/ 0 h 168"/>
                  <a:gd name="T12" fmla="*/ 0 w 168"/>
                  <a:gd name="T13" fmla="*/ 92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8"/>
                  <a:gd name="T23" fmla="*/ 168 w 168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8">
                    <a:moveTo>
                      <a:pt x="0" y="92"/>
                    </a:moveTo>
                    <a:lnTo>
                      <a:pt x="48" y="130"/>
                    </a:lnTo>
                    <a:lnTo>
                      <a:pt x="96" y="168"/>
                    </a:lnTo>
                    <a:lnTo>
                      <a:pt x="168" y="75"/>
                    </a:lnTo>
                    <a:lnTo>
                      <a:pt x="121" y="38"/>
                    </a:lnTo>
                    <a:lnTo>
                      <a:pt x="73" y="0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02" name="Freeform 709"/>
              <p:cNvSpPr>
                <a:spLocks noChangeAspect="1"/>
              </p:cNvSpPr>
              <p:nvPr/>
            </p:nvSpPr>
            <p:spPr bwMode="auto">
              <a:xfrm>
                <a:off x="4713" y="1898"/>
                <a:ext cx="24" cy="24"/>
              </a:xfrm>
              <a:custGeom>
                <a:avLst/>
                <a:gdLst>
                  <a:gd name="T0" fmla="*/ 0 w 168"/>
                  <a:gd name="T1" fmla="*/ 92 h 168"/>
                  <a:gd name="T2" fmla="*/ 48 w 168"/>
                  <a:gd name="T3" fmla="*/ 130 h 168"/>
                  <a:gd name="T4" fmla="*/ 96 w 168"/>
                  <a:gd name="T5" fmla="*/ 168 h 168"/>
                  <a:gd name="T6" fmla="*/ 168 w 168"/>
                  <a:gd name="T7" fmla="*/ 75 h 168"/>
                  <a:gd name="T8" fmla="*/ 121 w 168"/>
                  <a:gd name="T9" fmla="*/ 38 h 168"/>
                  <a:gd name="T10" fmla="*/ 73 w 168"/>
                  <a:gd name="T11" fmla="*/ 0 h 168"/>
                  <a:gd name="T12" fmla="*/ 0 w 168"/>
                  <a:gd name="T13" fmla="*/ 92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8"/>
                  <a:gd name="T23" fmla="*/ 168 w 168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8">
                    <a:moveTo>
                      <a:pt x="0" y="92"/>
                    </a:moveTo>
                    <a:lnTo>
                      <a:pt x="48" y="130"/>
                    </a:lnTo>
                    <a:lnTo>
                      <a:pt x="96" y="168"/>
                    </a:lnTo>
                    <a:lnTo>
                      <a:pt x="168" y="75"/>
                    </a:lnTo>
                    <a:lnTo>
                      <a:pt x="121" y="38"/>
                    </a:lnTo>
                    <a:lnTo>
                      <a:pt x="73" y="0"/>
                    </a:lnTo>
                    <a:lnTo>
                      <a:pt x="0" y="9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03" name="Freeform 710"/>
              <p:cNvSpPr>
                <a:spLocks noChangeAspect="1"/>
              </p:cNvSpPr>
              <p:nvPr/>
            </p:nvSpPr>
            <p:spPr bwMode="auto">
              <a:xfrm>
                <a:off x="4730" y="1903"/>
                <a:ext cx="7" cy="5"/>
              </a:xfrm>
              <a:custGeom>
                <a:avLst/>
                <a:gdLst>
                  <a:gd name="T0" fmla="*/ 0 w 48"/>
                  <a:gd name="T1" fmla="*/ 0 h 37"/>
                  <a:gd name="T2" fmla="*/ 47 w 48"/>
                  <a:gd name="T3" fmla="*/ 37 h 37"/>
                  <a:gd name="T4" fmla="*/ 48 w 48"/>
                  <a:gd name="T5" fmla="*/ 36 h 37"/>
                  <a:gd name="T6" fmla="*/ 0 w 48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37"/>
                  <a:gd name="T14" fmla="*/ 48 w 48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37">
                    <a:moveTo>
                      <a:pt x="0" y="0"/>
                    </a:moveTo>
                    <a:lnTo>
                      <a:pt x="47" y="37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04" name="Line 711"/>
              <p:cNvSpPr>
                <a:spLocks noChangeAspect="1" noChangeShapeType="1"/>
              </p:cNvSpPr>
              <p:nvPr/>
            </p:nvSpPr>
            <p:spPr bwMode="auto">
              <a:xfrm flipV="1">
                <a:off x="4737" y="190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05" name="Freeform 712"/>
              <p:cNvSpPr>
                <a:spLocks noChangeAspect="1"/>
              </p:cNvSpPr>
              <p:nvPr/>
            </p:nvSpPr>
            <p:spPr bwMode="auto">
              <a:xfrm>
                <a:off x="4723" y="1884"/>
                <a:ext cx="24" cy="24"/>
              </a:xfrm>
              <a:custGeom>
                <a:avLst/>
                <a:gdLst>
                  <a:gd name="T0" fmla="*/ 0 w 167"/>
                  <a:gd name="T1" fmla="*/ 94 h 167"/>
                  <a:gd name="T2" fmla="*/ 49 w 167"/>
                  <a:gd name="T3" fmla="*/ 131 h 167"/>
                  <a:gd name="T4" fmla="*/ 97 w 167"/>
                  <a:gd name="T5" fmla="*/ 167 h 167"/>
                  <a:gd name="T6" fmla="*/ 167 w 167"/>
                  <a:gd name="T7" fmla="*/ 73 h 167"/>
                  <a:gd name="T8" fmla="*/ 118 w 167"/>
                  <a:gd name="T9" fmla="*/ 36 h 167"/>
                  <a:gd name="T10" fmla="*/ 69 w 167"/>
                  <a:gd name="T11" fmla="*/ 0 h 167"/>
                  <a:gd name="T12" fmla="*/ 0 w 167"/>
                  <a:gd name="T13" fmla="*/ 94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0" y="94"/>
                    </a:moveTo>
                    <a:lnTo>
                      <a:pt x="49" y="131"/>
                    </a:lnTo>
                    <a:lnTo>
                      <a:pt x="97" y="167"/>
                    </a:lnTo>
                    <a:lnTo>
                      <a:pt x="167" y="73"/>
                    </a:lnTo>
                    <a:lnTo>
                      <a:pt x="118" y="36"/>
                    </a:lnTo>
                    <a:lnTo>
                      <a:pt x="69" y="0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06" name="Freeform 713"/>
              <p:cNvSpPr>
                <a:spLocks noChangeAspect="1"/>
              </p:cNvSpPr>
              <p:nvPr/>
            </p:nvSpPr>
            <p:spPr bwMode="auto">
              <a:xfrm>
                <a:off x="4723" y="1884"/>
                <a:ext cx="24" cy="24"/>
              </a:xfrm>
              <a:custGeom>
                <a:avLst/>
                <a:gdLst>
                  <a:gd name="T0" fmla="*/ 0 w 167"/>
                  <a:gd name="T1" fmla="*/ 94 h 167"/>
                  <a:gd name="T2" fmla="*/ 49 w 167"/>
                  <a:gd name="T3" fmla="*/ 131 h 167"/>
                  <a:gd name="T4" fmla="*/ 97 w 167"/>
                  <a:gd name="T5" fmla="*/ 167 h 167"/>
                  <a:gd name="T6" fmla="*/ 167 w 167"/>
                  <a:gd name="T7" fmla="*/ 73 h 167"/>
                  <a:gd name="T8" fmla="*/ 118 w 167"/>
                  <a:gd name="T9" fmla="*/ 36 h 167"/>
                  <a:gd name="T10" fmla="*/ 69 w 167"/>
                  <a:gd name="T11" fmla="*/ 0 h 167"/>
                  <a:gd name="T12" fmla="*/ 0 w 167"/>
                  <a:gd name="T13" fmla="*/ 94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0" y="94"/>
                    </a:moveTo>
                    <a:lnTo>
                      <a:pt x="49" y="131"/>
                    </a:lnTo>
                    <a:lnTo>
                      <a:pt x="97" y="167"/>
                    </a:lnTo>
                    <a:lnTo>
                      <a:pt x="167" y="73"/>
                    </a:lnTo>
                    <a:lnTo>
                      <a:pt x="118" y="36"/>
                    </a:lnTo>
                    <a:lnTo>
                      <a:pt x="69" y="0"/>
                    </a:lnTo>
                    <a:lnTo>
                      <a:pt x="0" y="9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07" name="Freeform 714"/>
              <p:cNvSpPr>
                <a:spLocks noChangeAspect="1"/>
              </p:cNvSpPr>
              <p:nvPr/>
            </p:nvSpPr>
            <p:spPr bwMode="auto">
              <a:xfrm>
                <a:off x="4740" y="1889"/>
                <a:ext cx="8" cy="6"/>
              </a:xfrm>
              <a:custGeom>
                <a:avLst/>
                <a:gdLst>
                  <a:gd name="T0" fmla="*/ 0 w 51"/>
                  <a:gd name="T1" fmla="*/ 0 h 37"/>
                  <a:gd name="T2" fmla="*/ 49 w 51"/>
                  <a:gd name="T3" fmla="*/ 37 h 37"/>
                  <a:gd name="T4" fmla="*/ 51 w 51"/>
                  <a:gd name="T5" fmla="*/ 33 h 37"/>
                  <a:gd name="T6" fmla="*/ 0 w 51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0" y="0"/>
                    </a:moveTo>
                    <a:lnTo>
                      <a:pt x="49" y="37"/>
                    </a:lnTo>
                    <a:lnTo>
                      <a:pt x="51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08" name="Line 715"/>
              <p:cNvSpPr>
                <a:spLocks noChangeAspect="1" noChangeShapeType="1"/>
              </p:cNvSpPr>
              <p:nvPr/>
            </p:nvSpPr>
            <p:spPr bwMode="auto">
              <a:xfrm flipV="1">
                <a:off x="4747" y="18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09" name="Freeform 716"/>
              <p:cNvSpPr>
                <a:spLocks noChangeAspect="1"/>
              </p:cNvSpPr>
              <p:nvPr/>
            </p:nvSpPr>
            <p:spPr bwMode="auto">
              <a:xfrm>
                <a:off x="4733" y="1871"/>
                <a:ext cx="24" cy="23"/>
              </a:xfrm>
              <a:custGeom>
                <a:avLst/>
                <a:gdLst>
                  <a:gd name="T0" fmla="*/ 0 w 166"/>
                  <a:gd name="T1" fmla="*/ 96 h 162"/>
                  <a:gd name="T2" fmla="*/ 51 w 166"/>
                  <a:gd name="T3" fmla="*/ 129 h 162"/>
                  <a:gd name="T4" fmla="*/ 102 w 166"/>
                  <a:gd name="T5" fmla="*/ 162 h 162"/>
                  <a:gd name="T6" fmla="*/ 166 w 166"/>
                  <a:gd name="T7" fmla="*/ 66 h 162"/>
                  <a:gd name="T8" fmla="*/ 115 w 166"/>
                  <a:gd name="T9" fmla="*/ 33 h 162"/>
                  <a:gd name="T10" fmla="*/ 63 w 166"/>
                  <a:gd name="T11" fmla="*/ 0 h 162"/>
                  <a:gd name="T12" fmla="*/ 0 w 166"/>
                  <a:gd name="T13" fmla="*/ 96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0" y="96"/>
                    </a:moveTo>
                    <a:lnTo>
                      <a:pt x="51" y="129"/>
                    </a:lnTo>
                    <a:lnTo>
                      <a:pt x="102" y="162"/>
                    </a:lnTo>
                    <a:lnTo>
                      <a:pt x="166" y="66"/>
                    </a:lnTo>
                    <a:lnTo>
                      <a:pt x="115" y="33"/>
                    </a:lnTo>
                    <a:lnTo>
                      <a:pt x="63" y="0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10" name="Freeform 717"/>
              <p:cNvSpPr>
                <a:spLocks noChangeAspect="1"/>
              </p:cNvSpPr>
              <p:nvPr/>
            </p:nvSpPr>
            <p:spPr bwMode="auto">
              <a:xfrm>
                <a:off x="4733" y="1871"/>
                <a:ext cx="24" cy="23"/>
              </a:xfrm>
              <a:custGeom>
                <a:avLst/>
                <a:gdLst>
                  <a:gd name="T0" fmla="*/ 0 w 166"/>
                  <a:gd name="T1" fmla="*/ 96 h 162"/>
                  <a:gd name="T2" fmla="*/ 51 w 166"/>
                  <a:gd name="T3" fmla="*/ 129 h 162"/>
                  <a:gd name="T4" fmla="*/ 102 w 166"/>
                  <a:gd name="T5" fmla="*/ 162 h 162"/>
                  <a:gd name="T6" fmla="*/ 166 w 166"/>
                  <a:gd name="T7" fmla="*/ 66 h 162"/>
                  <a:gd name="T8" fmla="*/ 115 w 166"/>
                  <a:gd name="T9" fmla="*/ 33 h 162"/>
                  <a:gd name="T10" fmla="*/ 63 w 166"/>
                  <a:gd name="T11" fmla="*/ 0 h 162"/>
                  <a:gd name="T12" fmla="*/ 0 w 166"/>
                  <a:gd name="T13" fmla="*/ 96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0" y="96"/>
                    </a:moveTo>
                    <a:lnTo>
                      <a:pt x="51" y="129"/>
                    </a:lnTo>
                    <a:lnTo>
                      <a:pt x="102" y="162"/>
                    </a:lnTo>
                    <a:lnTo>
                      <a:pt x="166" y="66"/>
                    </a:lnTo>
                    <a:lnTo>
                      <a:pt x="115" y="33"/>
                    </a:lnTo>
                    <a:lnTo>
                      <a:pt x="63" y="0"/>
                    </a:lnTo>
                    <a:lnTo>
                      <a:pt x="0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11" name="Freeform 718"/>
              <p:cNvSpPr>
                <a:spLocks noChangeAspect="1"/>
              </p:cNvSpPr>
              <p:nvPr/>
            </p:nvSpPr>
            <p:spPr bwMode="auto">
              <a:xfrm>
                <a:off x="4749" y="1876"/>
                <a:ext cx="8" cy="4"/>
              </a:xfrm>
              <a:custGeom>
                <a:avLst/>
                <a:gdLst>
                  <a:gd name="T0" fmla="*/ 0 w 52"/>
                  <a:gd name="T1" fmla="*/ 0 h 33"/>
                  <a:gd name="T2" fmla="*/ 51 w 52"/>
                  <a:gd name="T3" fmla="*/ 33 h 33"/>
                  <a:gd name="T4" fmla="*/ 52 w 52"/>
                  <a:gd name="T5" fmla="*/ 31 h 33"/>
                  <a:gd name="T6" fmla="*/ 0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0" y="0"/>
                    </a:moveTo>
                    <a:lnTo>
                      <a:pt x="51" y="33"/>
                    </a:lnTo>
                    <a:lnTo>
                      <a:pt x="52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12" name="Line 719"/>
              <p:cNvSpPr>
                <a:spLocks noChangeAspect="1" noChangeShapeType="1"/>
              </p:cNvSpPr>
              <p:nvPr/>
            </p:nvSpPr>
            <p:spPr bwMode="auto">
              <a:xfrm flipV="1">
                <a:off x="4757" y="18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13" name="Freeform 720"/>
              <p:cNvSpPr>
                <a:spLocks noChangeAspect="1"/>
              </p:cNvSpPr>
              <p:nvPr/>
            </p:nvSpPr>
            <p:spPr bwMode="auto">
              <a:xfrm>
                <a:off x="4742" y="1857"/>
                <a:ext cx="23" cy="23"/>
              </a:xfrm>
              <a:custGeom>
                <a:avLst/>
                <a:gdLst>
                  <a:gd name="T0" fmla="*/ 0 w 165"/>
                  <a:gd name="T1" fmla="*/ 101 h 164"/>
                  <a:gd name="T2" fmla="*/ 53 w 165"/>
                  <a:gd name="T3" fmla="*/ 133 h 164"/>
                  <a:gd name="T4" fmla="*/ 105 w 165"/>
                  <a:gd name="T5" fmla="*/ 164 h 164"/>
                  <a:gd name="T6" fmla="*/ 165 w 165"/>
                  <a:gd name="T7" fmla="*/ 64 h 164"/>
                  <a:gd name="T8" fmla="*/ 113 w 165"/>
                  <a:gd name="T9" fmla="*/ 32 h 164"/>
                  <a:gd name="T10" fmla="*/ 61 w 165"/>
                  <a:gd name="T11" fmla="*/ 0 h 164"/>
                  <a:gd name="T12" fmla="*/ 0 w 165"/>
                  <a:gd name="T13" fmla="*/ 101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0" y="101"/>
                    </a:moveTo>
                    <a:lnTo>
                      <a:pt x="53" y="133"/>
                    </a:lnTo>
                    <a:lnTo>
                      <a:pt x="105" y="164"/>
                    </a:lnTo>
                    <a:lnTo>
                      <a:pt x="165" y="64"/>
                    </a:lnTo>
                    <a:lnTo>
                      <a:pt x="113" y="32"/>
                    </a:lnTo>
                    <a:lnTo>
                      <a:pt x="61" y="0"/>
                    </a:lnTo>
                    <a:lnTo>
                      <a:pt x="0" y="1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14" name="Freeform 721"/>
              <p:cNvSpPr>
                <a:spLocks noChangeAspect="1"/>
              </p:cNvSpPr>
              <p:nvPr/>
            </p:nvSpPr>
            <p:spPr bwMode="auto">
              <a:xfrm>
                <a:off x="4742" y="1857"/>
                <a:ext cx="23" cy="23"/>
              </a:xfrm>
              <a:custGeom>
                <a:avLst/>
                <a:gdLst>
                  <a:gd name="T0" fmla="*/ 0 w 165"/>
                  <a:gd name="T1" fmla="*/ 101 h 164"/>
                  <a:gd name="T2" fmla="*/ 53 w 165"/>
                  <a:gd name="T3" fmla="*/ 133 h 164"/>
                  <a:gd name="T4" fmla="*/ 105 w 165"/>
                  <a:gd name="T5" fmla="*/ 164 h 164"/>
                  <a:gd name="T6" fmla="*/ 165 w 165"/>
                  <a:gd name="T7" fmla="*/ 64 h 164"/>
                  <a:gd name="T8" fmla="*/ 113 w 165"/>
                  <a:gd name="T9" fmla="*/ 32 h 164"/>
                  <a:gd name="T10" fmla="*/ 61 w 165"/>
                  <a:gd name="T11" fmla="*/ 0 h 164"/>
                  <a:gd name="T12" fmla="*/ 0 w 165"/>
                  <a:gd name="T13" fmla="*/ 101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0" y="101"/>
                    </a:moveTo>
                    <a:lnTo>
                      <a:pt x="53" y="133"/>
                    </a:lnTo>
                    <a:lnTo>
                      <a:pt x="105" y="164"/>
                    </a:lnTo>
                    <a:lnTo>
                      <a:pt x="165" y="64"/>
                    </a:lnTo>
                    <a:lnTo>
                      <a:pt x="113" y="32"/>
                    </a:lnTo>
                    <a:lnTo>
                      <a:pt x="61" y="0"/>
                    </a:lnTo>
                    <a:lnTo>
                      <a:pt x="0" y="10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15" name="Freeform 722"/>
              <p:cNvSpPr>
                <a:spLocks noChangeAspect="1"/>
              </p:cNvSpPr>
              <p:nvPr/>
            </p:nvSpPr>
            <p:spPr bwMode="auto">
              <a:xfrm>
                <a:off x="4758" y="1861"/>
                <a:ext cx="8" cy="5"/>
              </a:xfrm>
              <a:custGeom>
                <a:avLst/>
                <a:gdLst>
                  <a:gd name="T0" fmla="*/ 0 w 53"/>
                  <a:gd name="T1" fmla="*/ 0 h 32"/>
                  <a:gd name="T2" fmla="*/ 52 w 53"/>
                  <a:gd name="T3" fmla="*/ 32 h 32"/>
                  <a:gd name="T4" fmla="*/ 53 w 53"/>
                  <a:gd name="T5" fmla="*/ 30 h 32"/>
                  <a:gd name="T6" fmla="*/ 0 w 53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2"/>
                  <a:gd name="T14" fmla="*/ 53 w 5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2">
                    <a:moveTo>
                      <a:pt x="0" y="0"/>
                    </a:moveTo>
                    <a:lnTo>
                      <a:pt x="52" y="32"/>
                    </a:lnTo>
                    <a:lnTo>
                      <a:pt x="53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16" name="Line 723"/>
              <p:cNvSpPr>
                <a:spLocks noChangeAspect="1" noChangeShapeType="1"/>
              </p:cNvSpPr>
              <p:nvPr/>
            </p:nvSpPr>
            <p:spPr bwMode="auto">
              <a:xfrm flipV="1">
                <a:off x="4765" y="186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17" name="Freeform 724"/>
              <p:cNvSpPr>
                <a:spLocks noChangeAspect="1"/>
              </p:cNvSpPr>
              <p:nvPr/>
            </p:nvSpPr>
            <p:spPr bwMode="auto">
              <a:xfrm>
                <a:off x="4750" y="1842"/>
                <a:ext cx="24" cy="24"/>
              </a:xfrm>
              <a:custGeom>
                <a:avLst/>
                <a:gdLst>
                  <a:gd name="T0" fmla="*/ 0 w 163"/>
                  <a:gd name="T1" fmla="*/ 103 h 162"/>
                  <a:gd name="T2" fmla="*/ 54 w 163"/>
                  <a:gd name="T3" fmla="*/ 132 h 162"/>
                  <a:gd name="T4" fmla="*/ 107 w 163"/>
                  <a:gd name="T5" fmla="*/ 162 h 162"/>
                  <a:gd name="T6" fmla="*/ 163 w 163"/>
                  <a:gd name="T7" fmla="*/ 60 h 162"/>
                  <a:gd name="T8" fmla="*/ 109 w 163"/>
                  <a:gd name="T9" fmla="*/ 30 h 162"/>
                  <a:gd name="T10" fmla="*/ 56 w 163"/>
                  <a:gd name="T11" fmla="*/ 0 h 162"/>
                  <a:gd name="T12" fmla="*/ 0 w 163"/>
                  <a:gd name="T13" fmla="*/ 103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2"/>
                  <a:gd name="T23" fmla="*/ 163 w 163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2">
                    <a:moveTo>
                      <a:pt x="0" y="103"/>
                    </a:moveTo>
                    <a:lnTo>
                      <a:pt x="54" y="132"/>
                    </a:lnTo>
                    <a:lnTo>
                      <a:pt x="107" y="162"/>
                    </a:lnTo>
                    <a:lnTo>
                      <a:pt x="163" y="60"/>
                    </a:lnTo>
                    <a:lnTo>
                      <a:pt x="109" y="30"/>
                    </a:lnTo>
                    <a:lnTo>
                      <a:pt x="56" y="0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18" name="Freeform 725"/>
              <p:cNvSpPr>
                <a:spLocks noChangeAspect="1"/>
              </p:cNvSpPr>
              <p:nvPr/>
            </p:nvSpPr>
            <p:spPr bwMode="auto">
              <a:xfrm>
                <a:off x="4750" y="1842"/>
                <a:ext cx="24" cy="24"/>
              </a:xfrm>
              <a:custGeom>
                <a:avLst/>
                <a:gdLst>
                  <a:gd name="T0" fmla="*/ 0 w 163"/>
                  <a:gd name="T1" fmla="*/ 103 h 162"/>
                  <a:gd name="T2" fmla="*/ 54 w 163"/>
                  <a:gd name="T3" fmla="*/ 132 h 162"/>
                  <a:gd name="T4" fmla="*/ 107 w 163"/>
                  <a:gd name="T5" fmla="*/ 162 h 162"/>
                  <a:gd name="T6" fmla="*/ 163 w 163"/>
                  <a:gd name="T7" fmla="*/ 60 h 162"/>
                  <a:gd name="T8" fmla="*/ 109 w 163"/>
                  <a:gd name="T9" fmla="*/ 30 h 162"/>
                  <a:gd name="T10" fmla="*/ 56 w 163"/>
                  <a:gd name="T11" fmla="*/ 0 h 162"/>
                  <a:gd name="T12" fmla="*/ 0 w 163"/>
                  <a:gd name="T13" fmla="*/ 103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2"/>
                  <a:gd name="T23" fmla="*/ 163 w 163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2">
                    <a:moveTo>
                      <a:pt x="0" y="103"/>
                    </a:moveTo>
                    <a:lnTo>
                      <a:pt x="54" y="132"/>
                    </a:lnTo>
                    <a:lnTo>
                      <a:pt x="107" y="162"/>
                    </a:lnTo>
                    <a:lnTo>
                      <a:pt x="163" y="60"/>
                    </a:lnTo>
                    <a:lnTo>
                      <a:pt x="109" y="30"/>
                    </a:lnTo>
                    <a:lnTo>
                      <a:pt x="56" y="0"/>
                    </a:lnTo>
                    <a:lnTo>
                      <a:pt x="0" y="10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19" name="Freeform 726"/>
              <p:cNvSpPr>
                <a:spLocks noChangeAspect="1"/>
              </p:cNvSpPr>
              <p:nvPr/>
            </p:nvSpPr>
            <p:spPr bwMode="auto">
              <a:xfrm>
                <a:off x="4766" y="1847"/>
                <a:ext cx="8" cy="4"/>
              </a:xfrm>
              <a:custGeom>
                <a:avLst/>
                <a:gdLst>
                  <a:gd name="T0" fmla="*/ 0 w 55"/>
                  <a:gd name="T1" fmla="*/ 0 h 30"/>
                  <a:gd name="T2" fmla="*/ 54 w 55"/>
                  <a:gd name="T3" fmla="*/ 30 h 30"/>
                  <a:gd name="T4" fmla="*/ 55 w 55"/>
                  <a:gd name="T5" fmla="*/ 27 h 30"/>
                  <a:gd name="T6" fmla="*/ 0 w 55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0"/>
                  <a:gd name="T14" fmla="*/ 55 w 55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0">
                    <a:moveTo>
                      <a:pt x="0" y="0"/>
                    </a:moveTo>
                    <a:lnTo>
                      <a:pt x="54" y="30"/>
                    </a:lnTo>
                    <a:lnTo>
                      <a:pt x="55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20" name="Line 727"/>
              <p:cNvSpPr>
                <a:spLocks noChangeAspect="1" noChangeShapeType="1"/>
              </p:cNvSpPr>
              <p:nvPr/>
            </p:nvSpPr>
            <p:spPr bwMode="auto">
              <a:xfrm flipV="1">
                <a:off x="4774" y="18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21" name="Freeform 728"/>
              <p:cNvSpPr>
                <a:spLocks noChangeAspect="1"/>
              </p:cNvSpPr>
              <p:nvPr/>
            </p:nvSpPr>
            <p:spPr bwMode="auto">
              <a:xfrm>
                <a:off x="4758" y="1828"/>
                <a:ext cx="23" cy="23"/>
              </a:xfrm>
              <a:custGeom>
                <a:avLst/>
                <a:gdLst>
                  <a:gd name="T0" fmla="*/ 0 w 160"/>
                  <a:gd name="T1" fmla="*/ 105 h 159"/>
                  <a:gd name="T2" fmla="*/ 54 w 160"/>
                  <a:gd name="T3" fmla="*/ 132 h 159"/>
                  <a:gd name="T4" fmla="*/ 109 w 160"/>
                  <a:gd name="T5" fmla="*/ 159 h 159"/>
                  <a:gd name="T6" fmla="*/ 160 w 160"/>
                  <a:gd name="T7" fmla="*/ 54 h 159"/>
                  <a:gd name="T8" fmla="*/ 106 w 160"/>
                  <a:gd name="T9" fmla="*/ 27 h 159"/>
                  <a:gd name="T10" fmla="*/ 51 w 160"/>
                  <a:gd name="T11" fmla="*/ 0 h 159"/>
                  <a:gd name="T12" fmla="*/ 0 w 160"/>
                  <a:gd name="T13" fmla="*/ 105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9"/>
                  <a:gd name="T23" fmla="*/ 160 w 160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9">
                    <a:moveTo>
                      <a:pt x="0" y="105"/>
                    </a:moveTo>
                    <a:lnTo>
                      <a:pt x="54" y="132"/>
                    </a:lnTo>
                    <a:lnTo>
                      <a:pt x="109" y="159"/>
                    </a:lnTo>
                    <a:lnTo>
                      <a:pt x="160" y="54"/>
                    </a:lnTo>
                    <a:lnTo>
                      <a:pt x="106" y="27"/>
                    </a:lnTo>
                    <a:lnTo>
                      <a:pt x="51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22" name="Freeform 729"/>
              <p:cNvSpPr>
                <a:spLocks noChangeAspect="1"/>
              </p:cNvSpPr>
              <p:nvPr/>
            </p:nvSpPr>
            <p:spPr bwMode="auto">
              <a:xfrm>
                <a:off x="4758" y="1828"/>
                <a:ext cx="23" cy="23"/>
              </a:xfrm>
              <a:custGeom>
                <a:avLst/>
                <a:gdLst>
                  <a:gd name="T0" fmla="*/ 0 w 160"/>
                  <a:gd name="T1" fmla="*/ 105 h 159"/>
                  <a:gd name="T2" fmla="*/ 54 w 160"/>
                  <a:gd name="T3" fmla="*/ 132 h 159"/>
                  <a:gd name="T4" fmla="*/ 109 w 160"/>
                  <a:gd name="T5" fmla="*/ 159 h 159"/>
                  <a:gd name="T6" fmla="*/ 160 w 160"/>
                  <a:gd name="T7" fmla="*/ 54 h 159"/>
                  <a:gd name="T8" fmla="*/ 106 w 160"/>
                  <a:gd name="T9" fmla="*/ 27 h 159"/>
                  <a:gd name="T10" fmla="*/ 51 w 160"/>
                  <a:gd name="T11" fmla="*/ 0 h 159"/>
                  <a:gd name="T12" fmla="*/ 0 w 160"/>
                  <a:gd name="T13" fmla="*/ 105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9"/>
                  <a:gd name="T23" fmla="*/ 160 w 160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9">
                    <a:moveTo>
                      <a:pt x="0" y="105"/>
                    </a:moveTo>
                    <a:lnTo>
                      <a:pt x="54" y="132"/>
                    </a:lnTo>
                    <a:lnTo>
                      <a:pt x="109" y="159"/>
                    </a:lnTo>
                    <a:lnTo>
                      <a:pt x="160" y="54"/>
                    </a:lnTo>
                    <a:lnTo>
                      <a:pt x="106" y="27"/>
                    </a:lnTo>
                    <a:lnTo>
                      <a:pt x="51" y="0"/>
                    </a:lnTo>
                    <a:lnTo>
                      <a:pt x="0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23" name="Freeform 730"/>
              <p:cNvSpPr>
                <a:spLocks noChangeAspect="1"/>
              </p:cNvSpPr>
              <p:nvPr/>
            </p:nvSpPr>
            <p:spPr bwMode="auto">
              <a:xfrm>
                <a:off x="4773" y="1832"/>
                <a:ext cx="8" cy="4"/>
              </a:xfrm>
              <a:custGeom>
                <a:avLst/>
                <a:gdLst>
                  <a:gd name="T0" fmla="*/ 0 w 55"/>
                  <a:gd name="T1" fmla="*/ 0 h 27"/>
                  <a:gd name="T2" fmla="*/ 54 w 55"/>
                  <a:gd name="T3" fmla="*/ 27 h 27"/>
                  <a:gd name="T4" fmla="*/ 55 w 55"/>
                  <a:gd name="T5" fmla="*/ 25 h 27"/>
                  <a:gd name="T6" fmla="*/ 0 w 55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7"/>
                  <a:gd name="T14" fmla="*/ 55 w 5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7">
                    <a:moveTo>
                      <a:pt x="0" y="0"/>
                    </a:moveTo>
                    <a:lnTo>
                      <a:pt x="54" y="27"/>
                    </a:lnTo>
                    <a:lnTo>
                      <a:pt x="55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24" name="Line 731"/>
              <p:cNvSpPr>
                <a:spLocks noChangeAspect="1" noChangeShapeType="1"/>
              </p:cNvSpPr>
              <p:nvPr/>
            </p:nvSpPr>
            <p:spPr bwMode="auto">
              <a:xfrm flipV="1">
                <a:off x="4781" y="18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25" name="Freeform 732"/>
              <p:cNvSpPr>
                <a:spLocks noChangeAspect="1"/>
              </p:cNvSpPr>
              <p:nvPr/>
            </p:nvSpPr>
            <p:spPr bwMode="auto">
              <a:xfrm>
                <a:off x="4765" y="1813"/>
                <a:ext cx="23" cy="22"/>
              </a:xfrm>
              <a:custGeom>
                <a:avLst/>
                <a:gdLst>
                  <a:gd name="T0" fmla="*/ 0 w 158"/>
                  <a:gd name="T1" fmla="*/ 106 h 156"/>
                  <a:gd name="T2" fmla="*/ 56 w 158"/>
                  <a:gd name="T3" fmla="*/ 131 h 156"/>
                  <a:gd name="T4" fmla="*/ 111 w 158"/>
                  <a:gd name="T5" fmla="*/ 156 h 156"/>
                  <a:gd name="T6" fmla="*/ 158 w 158"/>
                  <a:gd name="T7" fmla="*/ 50 h 156"/>
                  <a:gd name="T8" fmla="*/ 102 w 158"/>
                  <a:gd name="T9" fmla="*/ 25 h 156"/>
                  <a:gd name="T10" fmla="*/ 47 w 158"/>
                  <a:gd name="T11" fmla="*/ 0 h 156"/>
                  <a:gd name="T12" fmla="*/ 0 w 158"/>
                  <a:gd name="T13" fmla="*/ 10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0" y="106"/>
                    </a:moveTo>
                    <a:lnTo>
                      <a:pt x="56" y="131"/>
                    </a:lnTo>
                    <a:lnTo>
                      <a:pt x="111" y="156"/>
                    </a:lnTo>
                    <a:lnTo>
                      <a:pt x="158" y="50"/>
                    </a:lnTo>
                    <a:lnTo>
                      <a:pt x="102" y="25"/>
                    </a:lnTo>
                    <a:lnTo>
                      <a:pt x="47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26" name="Freeform 733"/>
              <p:cNvSpPr>
                <a:spLocks noChangeAspect="1"/>
              </p:cNvSpPr>
              <p:nvPr/>
            </p:nvSpPr>
            <p:spPr bwMode="auto">
              <a:xfrm>
                <a:off x="4765" y="1813"/>
                <a:ext cx="23" cy="22"/>
              </a:xfrm>
              <a:custGeom>
                <a:avLst/>
                <a:gdLst>
                  <a:gd name="T0" fmla="*/ 0 w 158"/>
                  <a:gd name="T1" fmla="*/ 106 h 156"/>
                  <a:gd name="T2" fmla="*/ 56 w 158"/>
                  <a:gd name="T3" fmla="*/ 131 h 156"/>
                  <a:gd name="T4" fmla="*/ 111 w 158"/>
                  <a:gd name="T5" fmla="*/ 156 h 156"/>
                  <a:gd name="T6" fmla="*/ 158 w 158"/>
                  <a:gd name="T7" fmla="*/ 50 h 156"/>
                  <a:gd name="T8" fmla="*/ 102 w 158"/>
                  <a:gd name="T9" fmla="*/ 25 h 156"/>
                  <a:gd name="T10" fmla="*/ 47 w 158"/>
                  <a:gd name="T11" fmla="*/ 0 h 156"/>
                  <a:gd name="T12" fmla="*/ 0 w 158"/>
                  <a:gd name="T13" fmla="*/ 10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0" y="106"/>
                    </a:moveTo>
                    <a:lnTo>
                      <a:pt x="56" y="131"/>
                    </a:lnTo>
                    <a:lnTo>
                      <a:pt x="111" y="156"/>
                    </a:lnTo>
                    <a:lnTo>
                      <a:pt x="158" y="50"/>
                    </a:lnTo>
                    <a:lnTo>
                      <a:pt x="102" y="25"/>
                    </a:lnTo>
                    <a:lnTo>
                      <a:pt x="47" y="0"/>
                    </a:lnTo>
                    <a:lnTo>
                      <a:pt x="0" y="10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27" name="Freeform 734"/>
              <p:cNvSpPr>
                <a:spLocks noChangeAspect="1"/>
              </p:cNvSpPr>
              <p:nvPr/>
            </p:nvSpPr>
            <p:spPr bwMode="auto">
              <a:xfrm>
                <a:off x="4780" y="1817"/>
                <a:ext cx="8" cy="3"/>
              </a:xfrm>
              <a:custGeom>
                <a:avLst/>
                <a:gdLst>
                  <a:gd name="T0" fmla="*/ 0 w 57"/>
                  <a:gd name="T1" fmla="*/ 0 h 25"/>
                  <a:gd name="T2" fmla="*/ 56 w 57"/>
                  <a:gd name="T3" fmla="*/ 25 h 25"/>
                  <a:gd name="T4" fmla="*/ 57 w 57"/>
                  <a:gd name="T5" fmla="*/ 23 h 25"/>
                  <a:gd name="T6" fmla="*/ 0 w 57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5"/>
                  <a:gd name="T14" fmla="*/ 57 w 57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5">
                    <a:moveTo>
                      <a:pt x="0" y="0"/>
                    </a:moveTo>
                    <a:lnTo>
                      <a:pt x="56" y="25"/>
                    </a:lnTo>
                    <a:lnTo>
                      <a:pt x="57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28" name="Line 735"/>
              <p:cNvSpPr>
                <a:spLocks noChangeAspect="1" noChangeShapeType="1"/>
              </p:cNvSpPr>
              <p:nvPr/>
            </p:nvSpPr>
            <p:spPr bwMode="auto">
              <a:xfrm flipV="1">
                <a:off x="4788" y="18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29" name="Freeform 736"/>
              <p:cNvSpPr>
                <a:spLocks noChangeAspect="1"/>
              </p:cNvSpPr>
              <p:nvPr/>
            </p:nvSpPr>
            <p:spPr bwMode="auto">
              <a:xfrm>
                <a:off x="4772" y="1798"/>
                <a:ext cx="22" cy="22"/>
              </a:xfrm>
              <a:custGeom>
                <a:avLst/>
                <a:gdLst>
                  <a:gd name="T0" fmla="*/ 0 w 157"/>
                  <a:gd name="T1" fmla="*/ 110 h 155"/>
                  <a:gd name="T2" fmla="*/ 57 w 157"/>
                  <a:gd name="T3" fmla="*/ 132 h 155"/>
                  <a:gd name="T4" fmla="*/ 114 w 157"/>
                  <a:gd name="T5" fmla="*/ 155 h 155"/>
                  <a:gd name="T6" fmla="*/ 157 w 157"/>
                  <a:gd name="T7" fmla="*/ 46 h 155"/>
                  <a:gd name="T8" fmla="*/ 100 w 157"/>
                  <a:gd name="T9" fmla="*/ 23 h 155"/>
                  <a:gd name="T10" fmla="*/ 44 w 157"/>
                  <a:gd name="T11" fmla="*/ 0 h 155"/>
                  <a:gd name="T12" fmla="*/ 0 w 157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0" y="110"/>
                    </a:moveTo>
                    <a:lnTo>
                      <a:pt x="57" y="132"/>
                    </a:lnTo>
                    <a:lnTo>
                      <a:pt x="114" y="155"/>
                    </a:lnTo>
                    <a:lnTo>
                      <a:pt x="157" y="46"/>
                    </a:lnTo>
                    <a:lnTo>
                      <a:pt x="100" y="23"/>
                    </a:lnTo>
                    <a:lnTo>
                      <a:pt x="44" y="0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30" name="Freeform 737"/>
              <p:cNvSpPr>
                <a:spLocks noChangeAspect="1"/>
              </p:cNvSpPr>
              <p:nvPr/>
            </p:nvSpPr>
            <p:spPr bwMode="auto">
              <a:xfrm>
                <a:off x="4772" y="1798"/>
                <a:ext cx="22" cy="22"/>
              </a:xfrm>
              <a:custGeom>
                <a:avLst/>
                <a:gdLst>
                  <a:gd name="T0" fmla="*/ 0 w 157"/>
                  <a:gd name="T1" fmla="*/ 110 h 155"/>
                  <a:gd name="T2" fmla="*/ 57 w 157"/>
                  <a:gd name="T3" fmla="*/ 132 h 155"/>
                  <a:gd name="T4" fmla="*/ 114 w 157"/>
                  <a:gd name="T5" fmla="*/ 155 h 155"/>
                  <a:gd name="T6" fmla="*/ 157 w 157"/>
                  <a:gd name="T7" fmla="*/ 46 h 155"/>
                  <a:gd name="T8" fmla="*/ 100 w 157"/>
                  <a:gd name="T9" fmla="*/ 23 h 155"/>
                  <a:gd name="T10" fmla="*/ 44 w 157"/>
                  <a:gd name="T11" fmla="*/ 0 h 155"/>
                  <a:gd name="T12" fmla="*/ 0 w 157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0" y="110"/>
                    </a:moveTo>
                    <a:lnTo>
                      <a:pt x="57" y="132"/>
                    </a:lnTo>
                    <a:lnTo>
                      <a:pt x="114" y="155"/>
                    </a:lnTo>
                    <a:lnTo>
                      <a:pt x="157" y="46"/>
                    </a:lnTo>
                    <a:lnTo>
                      <a:pt x="100" y="23"/>
                    </a:lnTo>
                    <a:lnTo>
                      <a:pt x="44" y="0"/>
                    </a:lnTo>
                    <a:lnTo>
                      <a:pt x="0" y="1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31" name="Freeform 738"/>
              <p:cNvSpPr>
                <a:spLocks noChangeAspect="1"/>
              </p:cNvSpPr>
              <p:nvPr/>
            </p:nvSpPr>
            <p:spPr bwMode="auto">
              <a:xfrm>
                <a:off x="4786" y="1801"/>
                <a:ext cx="8" cy="3"/>
              </a:xfrm>
              <a:custGeom>
                <a:avLst/>
                <a:gdLst>
                  <a:gd name="T0" fmla="*/ 0 w 57"/>
                  <a:gd name="T1" fmla="*/ 0 h 23"/>
                  <a:gd name="T2" fmla="*/ 57 w 57"/>
                  <a:gd name="T3" fmla="*/ 23 h 23"/>
                  <a:gd name="T4" fmla="*/ 57 w 57"/>
                  <a:gd name="T5" fmla="*/ 21 h 23"/>
                  <a:gd name="T6" fmla="*/ 0 w 57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3"/>
                  <a:gd name="T14" fmla="*/ 57 w 57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3">
                    <a:moveTo>
                      <a:pt x="0" y="0"/>
                    </a:moveTo>
                    <a:lnTo>
                      <a:pt x="57" y="23"/>
                    </a:lnTo>
                    <a:lnTo>
                      <a:pt x="57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32" name="Line 739"/>
              <p:cNvSpPr>
                <a:spLocks noChangeAspect="1" noChangeShapeType="1"/>
              </p:cNvSpPr>
              <p:nvPr/>
            </p:nvSpPr>
            <p:spPr bwMode="auto">
              <a:xfrm flipV="1">
                <a:off x="4794" y="18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33" name="Freeform 740"/>
              <p:cNvSpPr>
                <a:spLocks noChangeAspect="1"/>
              </p:cNvSpPr>
              <p:nvPr/>
            </p:nvSpPr>
            <p:spPr bwMode="auto">
              <a:xfrm>
                <a:off x="4778" y="1782"/>
                <a:ext cx="22" cy="22"/>
              </a:xfrm>
              <a:custGeom>
                <a:avLst/>
                <a:gdLst>
                  <a:gd name="T0" fmla="*/ 0 w 153"/>
                  <a:gd name="T1" fmla="*/ 110 h 151"/>
                  <a:gd name="T2" fmla="*/ 56 w 153"/>
                  <a:gd name="T3" fmla="*/ 130 h 151"/>
                  <a:gd name="T4" fmla="*/ 113 w 153"/>
                  <a:gd name="T5" fmla="*/ 151 h 151"/>
                  <a:gd name="T6" fmla="*/ 153 w 153"/>
                  <a:gd name="T7" fmla="*/ 41 h 151"/>
                  <a:gd name="T8" fmla="*/ 96 w 153"/>
                  <a:gd name="T9" fmla="*/ 21 h 151"/>
                  <a:gd name="T10" fmla="*/ 39 w 153"/>
                  <a:gd name="T11" fmla="*/ 0 h 151"/>
                  <a:gd name="T12" fmla="*/ 0 w 153"/>
                  <a:gd name="T13" fmla="*/ 11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0" y="110"/>
                    </a:moveTo>
                    <a:lnTo>
                      <a:pt x="56" y="130"/>
                    </a:lnTo>
                    <a:lnTo>
                      <a:pt x="113" y="151"/>
                    </a:lnTo>
                    <a:lnTo>
                      <a:pt x="153" y="41"/>
                    </a:lnTo>
                    <a:lnTo>
                      <a:pt x="96" y="21"/>
                    </a:lnTo>
                    <a:lnTo>
                      <a:pt x="39" y="0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34" name="Freeform 741"/>
              <p:cNvSpPr>
                <a:spLocks noChangeAspect="1"/>
              </p:cNvSpPr>
              <p:nvPr/>
            </p:nvSpPr>
            <p:spPr bwMode="auto">
              <a:xfrm>
                <a:off x="4778" y="1782"/>
                <a:ext cx="22" cy="22"/>
              </a:xfrm>
              <a:custGeom>
                <a:avLst/>
                <a:gdLst>
                  <a:gd name="T0" fmla="*/ 0 w 153"/>
                  <a:gd name="T1" fmla="*/ 110 h 151"/>
                  <a:gd name="T2" fmla="*/ 56 w 153"/>
                  <a:gd name="T3" fmla="*/ 130 h 151"/>
                  <a:gd name="T4" fmla="*/ 113 w 153"/>
                  <a:gd name="T5" fmla="*/ 151 h 151"/>
                  <a:gd name="T6" fmla="*/ 153 w 153"/>
                  <a:gd name="T7" fmla="*/ 41 h 151"/>
                  <a:gd name="T8" fmla="*/ 96 w 153"/>
                  <a:gd name="T9" fmla="*/ 21 h 151"/>
                  <a:gd name="T10" fmla="*/ 39 w 153"/>
                  <a:gd name="T11" fmla="*/ 0 h 151"/>
                  <a:gd name="T12" fmla="*/ 0 w 153"/>
                  <a:gd name="T13" fmla="*/ 11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0" y="110"/>
                    </a:moveTo>
                    <a:lnTo>
                      <a:pt x="56" y="130"/>
                    </a:lnTo>
                    <a:lnTo>
                      <a:pt x="113" y="151"/>
                    </a:lnTo>
                    <a:lnTo>
                      <a:pt x="153" y="41"/>
                    </a:lnTo>
                    <a:lnTo>
                      <a:pt x="96" y="21"/>
                    </a:lnTo>
                    <a:lnTo>
                      <a:pt x="39" y="0"/>
                    </a:lnTo>
                    <a:lnTo>
                      <a:pt x="0" y="1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35" name="Freeform 742"/>
              <p:cNvSpPr>
                <a:spLocks noChangeAspect="1"/>
              </p:cNvSpPr>
              <p:nvPr/>
            </p:nvSpPr>
            <p:spPr bwMode="auto">
              <a:xfrm>
                <a:off x="4792" y="1785"/>
                <a:ext cx="8" cy="3"/>
              </a:xfrm>
              <a:custGeom>
                <a:avLst/>
                <a:gdLst>
                  <a:gd name="T0" fmla="*/ 0 w 58"/>
                  <a:gd name="T1" fmla="*/ 0 h 20"/>
                  <a:gd name="T2" fmla="*/ 57 w 58"/>
                  <a:gd name="T3" fmla="*/ 20 h 20"/>
                  <a:gd name="T4" fmla="*/ 58 w 58"/>
                  <a:gd name="T5" fmla="*/ 17 h 20"/>
                  <a:gd name="T6" fmla="*/ 0 w 58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0"/>
                  <a:gd name="T14" fmla="*/ 58 w 5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0">
                    <a:moveTo>
                      <a:pt x="0" y="0"/>
                    </a:moveTo>
                    <a:lnTo>
                      <a:pt x="57" y="20"/>
                    </a:lnTo>
                    <a:lnTo>
                      <a:pt x="58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36" name="Line 743"/>
              <p:cNvSpPr>
                <a:spLocks noChangeAspect="1" noChangeShapeType="1"/>
              </p:cNvSpPr>
              <p:nvPr/>
            </p:nvSpPr>
            <p:spPr bwMode="auto">
              <a:xfrm flipV="1">
                <a:off x="4800" y="17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37" name="Freeform 744"/>
              <p:cNvSpPr>
                <a:spLocks noChangeAspect="1"/>
              </p:cNvSpPr>
              <p:nvPr/>
            </p:nvSpPr>
            <p:spPr bwMode="auto">
              <a:xfrm>
                <a:off x="4783" y="1751"/>
                <a:ext cx="27" cy="37"/>
              </a:xfrm>
              <a:custGeom>
                <a:avLst/>
                <a:gdLst>
                  <a:gd name="T0" fmla="*/ 0 w 183"/>
                  <a:gd name="T1" fmla="*/ 226 h 260"/>
                  <a:gd name="T2" fmla="*/ 58 w 183"/>
                  <a:gd name="T3" fmla="*/ 243 h 260"/>
                  <a:gd name="T4" fmla="*/ 116 w 183"/>
                  <a:gd name="T5" fmla="*/ 260 h 260"/>
                  <a:gd name="T6" fmla="*/ 183 w 183"/>
                  <a:gd name="T7" fmla="*/ 34 h 260"/>
                  <a:gd name="T8" fmla="*/ 125 w 183"/>
                  <a:gd name="T9" fmla="*/ 17 h 260"/>
                  <a:gd name="T10" fmla="*/ 67 w 183"/>
                  <a:gd name="T11" fmla="*/ 0 h 260"/>
                  <a:gd name="T12" fmla="*/ 0 w 183"/>
                  <a:gd name="T13" fmla="*/ 226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0" y="226"/>
                    </a:moveTo>
                    <a:lnTo>
                      <a:pt x="58" y="243"/>
                    </a:lnTo>
                    <a:lnTo>
                      <a:pt x="116" y="260"/>
                    </a:lnTo>
                    <a:lnTo>
                      <a:pt x="183" y="34"/>
                    </a:lnTo>
                    <a:lnTo>
                      <a:pt x="125" y="17"/>
                    </a:lnTo>
                    <a:lnTo>
                      <a:pt x="67" y="0"/>
                    </a:lnTo>
                    <a:lnTo>
                      <a:pt x="0" y="2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38" name="Freeform 745"/>
              <p:cNvSpPr>
                <a:spLocks noChangeAspect="1"/>
              </p:cNvSpPr>
              <p:nvPr/>
            </p:nvSpPr>
            <p:spPr bwMode="auto">
              <a:xfrm>
                <a:off x="4783" y="1751"/>
                <a:ext cx="27" cy="37"/>
              </a:xfrm>
              <a:custGeom>
                <a:avLst/>
                <a:gdLst>
                  <a:gd name="T0" fmla="*/ 0 w 183"/>
                  <a:gd name="T1" fmla="*/ 226 h 260"/>
                  <a:gd name="T2" fmla="*/ 58 w 183"/>
                  <a:gd name="T3" fmla="*/ 243 h 260"/>
                  <a:gd name="T4" fmla="*/ 116 w 183"/>
                  <a:gd name="T5" fmla="*/ 260 h 260"/>
                  <a:gd name="T6" fmla="*/ 183 w 183"/>
                  <a:gd name="T7" fmla="*/ 34 h 260"/>
                  <a:gd name="T8" fmla="*/ 125 w 183"/>
                  <a:gd name="T9" fmla="*/ 17 h 260"/>
                  <a:gd name="T10" fmla="*/ 67 w 183"/>
                  <a:gd name="T11" fmla="*/ 0 h 260"/>
                  <a:gd name="T12" fmla="*/ 0 w 183"/>
                  <a:gd name="T13" fmla="*/ 226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0" y="226"/>
                    </a:moveTo>
                    <a:lnTo>
                      <a:pt x="58" y="243"/>
                    </a:lnTo>
                    <a:lnTo>
                      <a:pt x="116" y="260"/>
                    </a:lnTo>
                    <a:lnTo>
                      <a:pt x="183" y="34"/>
                    </a:lnTo>
                    <a:lnTo>
                      <a:pt x="125" y="17"/>
                    </a:lnTo>
                    <a:lnTo>
                      <a:pt x="67" y="0"/>
                    </a:lnTo>
                    <a:lnTo>
                      <a:pt x="0" y="2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39" name="Freeform 746"/>
              <p:cNvSpPr>
                <a:spLocks noChangeAspect="1"/>
              </p:cNvSpPr>
              <p:nvPr/>
            </p:nvSpPr>
            <p:spPr bwMode="auto">
              <a:xfrm>
                <a:off x="4801" y="1753"/>
                <a:ext cx="9" cy="3"/>
              </a:xfrm>
              <a:custGeom>
                <a:avLst/>
                <a:gdLst>
                  <a:gd name="T0" fmla="*/ 0 w 59"/>
                  <a:gd name="T1" fmla="*/ 0 h 17"/>
                  <a:gd name="T2" fmla="*/ 58 w 59"/>
                  <a:gd name="T3" fmla="*/ 17 h 17"/>
                  <a:gd name="T4" fmla="*/ 59 w 59"/>
                  <a:gd name="T5" fmla="*/ 14 h 17"/>
                  <a:gd name="T6" fmla="*/ 0 w 59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0" y="0"/>
                    </a:moveTo>
                    <a:lnTo>
                      <a:pt x="58" y="17"/>
                    </a:lnTo>
                    <a:lnTo>
                      <a:pt x="59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40" name="Line 747"/>
              <p:cNvSpPr>
                <a:spLocks noChangeAspect="1" noChangeShapeType="1"/>
              </p:cNvSpPr>
              <p:nvPr/>
            </p:nvSpPr>
            <p:spPr bwMode="auto">
              <a:xfrm flipV="1">
                <a:off x="4810" y="175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41" name="Freeform 748"/>
              <p:cNvSpPr>
                <a:spLocks noChangeAspect="1"/>
              </p:cNvSpPr>
              <p:nvPr/>
            </p:nvSpPr>
            <p:spPr bwMode="auto">
              <a:xfrm>
                <a:off x="4793" y="1718"/>
                <a:ext cx="24" cy="37"/>
              </a:xfrm>
              <a:custGeom>
                <a:avLst/>
                <a:gdLst>
                  <a:gd name="T0" fmla="*/ 0 w 170"/>
                  <a:gd name="T1" fmla="*/ 230 h 257"/>
                  <a:gd name="T2" fmla="*/ 59 w 170"/>
                  <a:gd name="T3" fmla="*/ 243 h 257"/>
                  <a:gd name="T4" fmla="*/ 118 w 170"/>
                  <a:gd name="T5" fmla="*/ 257 h 257"/>
                  <a:gd name="T6" fmla="*/ 170 w 170"/>
                  <a:gd name="T7" fmla="*/ 27 h 257"/>
                  <a:gd name="T8" fmla="*/ 110 w 170"/>
                  <a:gd name="T9" fmla="*/ 13 h 257"/>
                  <a:gd name="T10" fmla="*/ 51 w 170"/>
                  <a:gd name="T11" fmla="*/ 0 h 257"/>
                  <a:gd name="T12" fmla="*/ 0 w 170"/>
                  <a:gd name="T13" fmla="*/ 23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0" y="230"/>
                    </a:moveTo>
                    <a:lnTo>
                      <a:pt x="59" y="243"/>
                    </a:lnTo>
                    <a:lnTo>
                      <a:pt x="118" y="257"/>
                    </a:lnTo>
                    <a:lnTo>
                      <a:pt x="170" y="27"/>
                    </a:lnTo>
                    <a:lnTo>
                      <a:pt x="110" y="13"/>
                    </a:lnTo>
                    <a:lnTo>
                      <a:pt x="51" y="0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42" name="Freeform 749"/>
              <p:cNvSpPr>
                <a:spLocks noChangeAspect="1"/>
              </p:cNvSpPr>
              <p:nvPr/>
            </p:nvSpPr>
            <p:spPr bwMode="auto">
              <a:xfrm>
                <a:off x="4793" y="1718"/>
                <a:ext cx="24" cy="37"/>
              </a:xfrm>
              <a:custGeom>
                <a:avLst/>
                <a:gdLst>
                  <a:gd name="T0" fmla="*/ 0 w 170"/>
                  <a:gd name="T1" fmla="*/ 230 h 257"/>
                  <a:gd name="T2" fmla="*/ 59 w 170"/>
                  <a:gd name="T3" fmla="*/ 243 h 257"/>
                  <a:gd name="T4" fmla="*/ 118 w 170"/>
                  <a:gd name="T5" fmla="*/ 257 h 257"/>
                  <a:gd name="T6" fmla="*/ 170 w 170"/>
                  <a:gd name="T7" fmla="*/ 27 h 257"/>
                  <a:gd name="T8" fmla="*/ 110 w 170"/>
                  <a:gd name="T9" fmla="*/ 13 h 257"/>
                  <a:gd name="T10" fmla="*/ 51 w 170"/>
                  <a:gd name="T11" fmla="*/ 0 h 257"/>
                  <a:gd name="T12" fmla="*/ 0 w 170"/>
                  <a:gd name="T13" fmla="*/ 23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0" y="230"/>
                    </a:moveTo>
                    <a:lnTo>
                      <a:pt x="59" y="243"/>
                    </a:lnTo>
                    <a:lnTo>
                      <a:pt x="118" y="257"/>
                    </a:lnTo>
                    <a:lnTo>
                      <a:pt x="170" y="27"/>
                    </a:lnTo>
                    <a:lnTo>
                      <a:pt x="110" y="13"/>
                    </a:lnTo>
                    <a:lnTo>
                      <a:pt x="51" y="0"/>
                    </a:lnTo>
                    <a:lnTo>
                      <a:pt x="0" y="2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43" name="Freeform 750"/>
              <p:cNvSpPr>
                <a:spLocks noChangeAspect="1"/>
              </p:cNvSpPr>
              <p:nvPr/>
            </p:nvSpPr>
            <p:spPr bwMode="auto">
              <a:xfrm>
                <a:off x="4809" y="1720"/>
                <a:ext cx="8" cy="2"/>
              </a:xfrm>
              <a:custGeom>
                <a:avLst/>
                <a:gdLst>
                  <a:gd name="T0" fmla="*/ 0 w 61"/>
                  <a:gd name="T1" fmla="*/ 0 h 14"/>
                  <a:gd name="T2" fmla="*/ 60 w 61"/>
                  <a:gd name="T3" fmla="*/ 14 h 14"/>
                  <a:gd name="T4" fmla="*/ 61 w 61"/>
                  <a:gd name="T5" fmla="*/ 11 h 14"/>
                  <a:gd name="T6" fmla="*/ 0 w 61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4"/>
                  <a:gd name="T14" fmla="*/ 61 w 61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4">
                    <a:moveTo>
                      <a:pt x="0" y="0"/>
                    </a:moveTo>
                    <a:lnTo>
                      <a:pt x="60" y="14"/>
                    </a:lnTo>
                    <a:lnTo>
                      <a:pt x="61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44" name="Line 751"/>
              <p:cNvSpPr>
                <a:spLocks noChangeAspect="1" noChangeShapeType="1"/>
              </p:cNvSpPr>
              <p:nvPr/>
            </p:nvSpPr>
            <p:spPr bwMode="auto">
              <a:xfrm flipV="1">
                <a:off x="4817" y="17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45" name="Freeform 752"/>
              <p:cNvSpPr>
                <a:spLocks noChangeAspect="1"/>
              </p:cNvSpPr>
              <p:nvPr/>
            </p:nvSpPr>
            <p:spPr bwMode="auto">
              <a:xfrm>
                <a:off x="4800" y="1686"/>
                <a:ext cx="23" cy="36"/>
              </a:xfrm>
              <a:custGeom>
                <a:avLst/>
                <a:gdLst>
                  <a:gd name="T0" fmla="*/ 0 w 158"/>
                  <a:gd name="T1" fmla="*/ 233 h 254"/>
                  <a:gd name="T2" fmla="*/ 60 w 158"/>
                  <a:gd name="T3" fmla="*/ 243 h 254"/>
                  <a:gd name="T4" fmla="*/ 121 w 158"/>
                  <a:gd name="T5" fmla="*/ 254 h 254"/>
                  <a:gd name="T6" fmla="*/ 158 w 158"/>
                  <a:gd name="T7" fmla="*/ 20 h 254"/>
                  <a:gd name="T8" fmla="*/ 98 w 158"/>
                  <a:gd name="T9" fmla="*/ 10 h 254"/>
                  <a:gd name="T10" fmla="*/ 38 w 158"/>
                  <a:gd name="T11" fmla="*/ 0 h 254"/>
                  <a:gd name="T12" fmla="*/ 0 w 158"/>
                  <a:gd name="T13" fmla="*/ 233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0" y="233"/>
                    </a:moveTo>
                    <a:lnTo>
                      <a:pt x="60" y="243"/>
                    </a:lnTo>
                    <a:lnTo>
                      <a:pt x="121" y="254"/>
                    </a:lnTo>
                    <a:lnTo>
                      <a:pt x="158" y="20"/>
                    </a:lnTo>
                    <a:lnTo>
                      <a:pt x="98" y="10"/>
                    </a:lnTo>
                    <a:lnTo>
                      <a:pt x="38" y="0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46" name="Freeform 753"/>
              <p:cNvSpPr>
                <a:spLocks noChangeAspect="1"/>
              </p:cNvSpPr>
              <p:nvPr/>
            </p:nvSpPr>
            <p:spPr bwMode="auto">
              <a:xfrm>
                <a:off x="4800" y="1686"/>
                <a:ext cx="23" cy="36"/>
              </a:xfrm>
              <a:custGeom>
                <a:avLst/>
                <a:gdLst>
                  <a:gd name="T0" fmla="*/ 0 w 158"/>
                  <a:gd name="T1" fmla="*/ 233 h 254"/>
                  <a:gd name="T2" fmla="*/ 60 w 158"/>
                  <a:gd name="T3" fmla="*/ 243 h 254"/>
                  <a:gd name="T4" fmla="*/ 121 w 158"/>
                  <a:gd name="T5" fmla="*/ 254 h 254"/>
                  <a:gd name="T6" fmla="*/ 158 w 158"/>
                  <a:gd name="T7" fmla="*/ 20 h 254"/>
                  <a:gd name="T8" fmla="*/ 98 w 158"/>
                  <a:gd name="T9" fmla="*/ 10 h 254"/>
                  <a:gd name="T10" fmla="*/ 38 w 158"/>
                  <a:gd name="T11" fmla="*/ 0 h 254"/>
                  <a:gd name="T12" fmla="*/ 0 w 158"/>
                  <a:gd name="T13" fmla="*/ 233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0" y="233"/>
                    </a:moveTo>
                    <a:lnTo>
                      <a:pt x="60" y="243"/>
                    </a:lnTo>
                    <a:lnTo>
                      <a:pt x="121" y="254"/>
                    </a:lnTo>
                    <a:lnTo>
                      <a:pt x="158" y="20"/>
                    </a:lnTo>
                    <a:lnTo>
                      <a:pt x="98" y="10"/>
                    </a:lnTo>
                    <a:lnTo>
                      <a:pt x="38" y="0"/>
                    </a:lnTo>
                    <a:lnTo>
                      <a:pt x="0" y="2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47" name="Freeform 754"/>
              <p:cNvSpPr>
                <a:spLocks noChangeAspect="1"/>
              </p:cNvSpPr>
              <p:nvPr/>
            </p:nvSpPr>
            <p:spPr bwMode="auto">
              <a:xfrm>
                <a:off x="4814" y="1687"/>
                <a:ext cx="9" cy="1"/>
              </a:xfrm>
              <a:custGeom>
                <a:avLst/>
                <a:gdLst>
                  <a:gd name="T0" fmla="*/ 0 w 60"/>
                  <a:gd name="T1" fmla="*/ 0 h 10"/>
                  <a:gd name="T2" fmla="*/ 60 w 60"/>
                  <a:gd name="T3" fmla="*/ 10 h 10"/>
                  <a:gd name="T4" fmla="*/ 60 w 60"/>
                  <a:gd name="T5" fmla="*/ 6 h 10"/>
                  <a:gd name="T6" fmla="*/ 0 w 6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0"/>
                  <a:gd name="T14" fmla="*/ 60 w 60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0">
                    <a:moveTo>
                      <a:pt x="0" y="0"/>
                    </a:moveTo>
                    <a:lnTo>
                      <a:pt x="60" y="10"/>
                    </a:lnTo>
                    <a:lnTo>
                      <a:pt x="6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48" name="Line 755"/>
              <p:cNvSpPr>
                <a:spLocks noChangeAspect="1" noChangeShapeType="1"/>
              </p:cNvSpPr>
              <p:nvPr/>
            </p:nvSpPr>
            <p:spPr bwMode="auto">
              <a:xfrm flipV="1">
                <a:off x="4823" y="1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49" name="Freeform 756"/>
              <p:cNvSpPr>
                <a:spLocks noChangeAspect="1"/>
              </p:cNvSpPr>
              <p:nvPr/>
            </p:nvSpPr>
            <p:spPr bwMode="auto">
              <a:xfrm>
                <a:off x="4805" y="1652"/>
                <a:ext cx="21" cy="36"/>
              </a:xfrm>
              <a:custGeom>
                <a:avLst/>
                <a:gdLst>
                  <a:gd name="T0" fmla="*/ 0 w 142"/>
                  <a:gd name="T1" fmla="*/ 236 h 248"/>
                  <a:gd name="T2" fmla="*/ 60 w 142"/>
                  <a:gd name="T3" fmla="*/ 242 h 248"/>
                  <a:gd name="T4" fmla="*/ 120 w 142"/>
                  <a:gd name="T5" fmla="*/ 248 h 248"/>
                  <a:gd name="T6" fmla="*/ 142 w 142"/>
                  <a:gd name="T7" fmla="*/ 11 h 248"/>
                  <a:gd name="T8" fmla="*/ 82 w 142"/>
                  <a:gd name="T9" fmla="*/ 5 h 248"/>
                  <a:gd name="T10" fmla="*/ 21 w 142"/>
                  <a:gd name="T11" fmla="*/ 0 h 248"/>
                  <a:gd name="T12" fmla="*/ 0 w 142"/>
                  <a:gd name="T13" fmla="*/ 236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0" y="236"/>
                    </a:moveTo>
                    <a:lnTo>
                      <a:pt x="60" y="242"/>
                    </a:lnTo>
                    <a:lnTo>
                      <a:pt x="120" y="248"/>
                    </a:lnTo>
                    <a:lnTo>
                      <a:pt x="142" y="11"/>
                    </a:lnTo>
                    <a:lnTo>
                      <a:pt x="82" y="5"/>
                    </a:lnTo>
                    <a:lnTo>
                      <a:pt x="21" y="0"/>
                    </a:lnTo>
                    <a:lnTo>
                      <a:pt x="0" y="2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50" name="Freeform 757"/>
              <p:cNvSpPr>
                <a:spLocks noChangeAspect="1"/>
              </p:cNvSpPr>
              <p:nvPr/>
            </p:nvSpPr>
            <p:spPr bwMode="auto">
              <a:xfrm>
                <a:off x="4805" y="1652"/>
                <a:ext cx="21" cy="36"/>
              </a:xfrm>
              <a:custGeom>
                <a:avLst/>
                <a:gdLst>
                  <a:gd name="T0" fmla="*/ 0 w 142"/>
                  <a:gd name="T1" fmla="*/ 236 h 248"/>
                  <a:gd name="T2" fmla="*/ 60 w 142"/>
                  <a:gd name="T3" fmla="*/ 242 h 248"/>
                  <a:gd name="T4" fmla="*/ 120 w 142"/>
                  <a:gd name="T5" fmla="*/ 248 h 248"/>
                  <a:gd name="T6" fmla="*/ 142 w 142"/>
                  <a:gd name="T7" fmla="*/ 11 h 248"/>
                  <a:gd name="T8" fmla="*/ 82 w 142"/>
                  <a:gd name="T9" fmla="*/ 5 h 248"/>
                  <a:gd name="T10" fmla="*/ 21 w 142"/>
                  <a:gd name="T11" fmla="*/ 0 h 248"/>
                  <a:gd name="T12" fmla="*/ 0 w 142"/>
                  <a:gd name="T13" fmla="*/ 236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0" y="236"/>
                    </a:moveTo>
                    <a:lnTo>
                      <a:pt x="60" y="242"/>
                    </a:lnTo>
                    <a:lnTo>
                      <a:pt x="120" y="248"/>
                    </a:lnTo>
                    <a:lnTo>
                      <a:pt x="142" y="11"/>
                    </a:lnTo>
                    <a:lnTo>
                      <a:pt x="82" y="5"/>
                    </a:lnTo>
                    <a:lnTo>
                      <a:pt x="21" y="0"/>
                    </a:lnTo>
                    <a:lnTo>
                      <a:pt x="0" y="2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51" name="Freeform 758"/>
              <p:cNvSpPr>
                <a:spLocks noChangeAspect="1"/>
              </p:cNvSpPr>
              <p:nvPr/>
            </p:nvSpPr>
            <p:spPr bwMode="auto">
              <a:xfrm>
                <a:off x="4817" y="1653"/>
                <a:ext cx="9" cy="1"/>
              </a:xfrm>
              <a:custGeom>
                <a:avLst/>
                <a:gdLst>
                  <a:gd name="T0" fmla="*/ 0 w 60"/>
                  <a:gd name="T1" fmla="*/ 0 h 6"/>
                  <a:gd name="T2" fmla="*/ 60 w 60"/>
                  <a:gd name="T3" fmla="*/ 6 h 6"/>
                  <a:gd name="T4" fmla="*/ 60 w 60"/>
                  <a:gd name="T5" fmla="*/ 2 h 6"/>
                  <a:gd name="T6" fmla="*/ 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0" y="0"/>
                    </a:moveTo>
                    <a:lnTo>
                      <a:pt x="60" y="6"/>
                    </a:lnTo>
                    <a:lnTo>
                      <a:pt x="6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52" name="Line 759"/>
              <p:cNvSpPr>
                <a:spLocks noChangeAspect="1" noChangeShapeType="1"/>
              </p:cNvSpPr>
              <p:nvPr/>
            </p:nvSpPr>
            <p:spPr bwMode="auto">
              <a:xfrm flipV="1">
                <a:off x="4826" y="16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53" name="Freeform 760"/>
              <p:cNvSpPr>
                <a:spLocks noChangeAspect="1"/>
              </p:cNvSpPr>
              <p:nvPr/>
            </p:nvSpPr>
            <p:spPr bwMode="auto">
              <a:xfrm>
                <a:off x="4808" y="1619"/>
                <a:ext cx="19" cy="34"/>
              </a:xfrm>
              <a:custGeom>
                <a:avLst/>
                <a:gdLst>
                  <a:gd name="T0" fmla="*/ 0 w 129"/>
                  <a:gd name="T1" fmla="*/ 238 h 242"/>
                  <a:gd name="T2" fmla="*/ 61 w 129"/>
                  <a:gd name="T3" fmla="*/ 240 h 242"/>
                  <a:gd name="T4" fmla="*/ 121 w 129"/>
                  <a:gd name="T5" fmla="*/ 242 h 242"/>
                  <a:gd name="T6" fmla="*/ 129 w 129"/>
                  <a:gd name="T7" fmla="*/ 5 h 242"/>
                  <a:gd name="T8" fmla="*/ 68 w 129"/>
                  <a:gd name="T9" fmla="*/ 2 h 242"/>
                  <a:gd name="T10" fmla="*/ 8 w 129"/>
                  <a:gd name="T11" fmla="*/ 0 h 242"/>
                  <a:gd name="T12" fmla="*/ 0 w 129"/>
                  <a:gd name="T13" fmla="*/ 238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2"/>
                  <a:gd name="T23" fmla="*/ 129 w 12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2">
                    <a:moveTo>
                      <a:pt x="0" y="238"/>
                    </a:moveTo>
                    <a:lnTo>
                      <a:pt x="61" y="240"/>
                    </a:lnTo>
                    <a:lnTo>
                      <a:pt x="121" y="242"/>
                    </a:lnTo>
                    <a:lnTo>
                      <a:pt x="129" y="5"/>
                    </a:lnTo>
                    <a:lnTo>
                      <a:pt x="68" y="2"/>
                    </a:lnTo>
                    <a:lnTo>
                      <a:pt x="8" y="0"/>
                    </a:lnTo>
                    <a:lnTo>
                      <a:pt x="0" y="2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54" name="Freeform 761"/>
              <p:cNvSpPr>
                <a:spLocks noChangeAspect="1"/>
              </p:cNvSpPr>
              <p:nvPr/>
            </p:nvSpPr>
            <p:spPr bwMode="auto">
              <a:xfrm>
                <a:off x="4808" y="1619"/>
                <a:ext cx="19" cy="34"/>
              </a:xfrm>
              <a:custGeom>
                <a:avLst/>
                <a:gdLst>
                  <a:gd name="T0" fmla="*/ 0 w 129"/>
                  <a:gd name="T1" fmla="*/ 238 h 242"/>
                  <a:gd name="T2" fmla="*/ 61 w 129"/>
                  <a:gd name="T3" fmla="*/ 240 h 242"/>
                  <a:gd name="T4" fmla="*/ 121 w 129"/>
                  <a:gd name="T5" fmla="*/ 242 h 242"/>
                  <a:gd name="T6" fmla="*/ 129 w 129"/>
                  <a:gd name="T7" fmla="*/ 5 h 242"/>
                  <a:gd name="T8" fmla="*/ 68 w 129"/>
                  <a:gd name="T9" fmla="*/ 2 h 242"/>
                  <a:gd name="T10" fmla="*/ 8 w 129"/>
                  <a:gd name="T11" fmla="*/ 0 h 242"/>
                  <a:gd name="T12" fmla="*/ 0 w 129"/>
                  <a:gd name="T13" fmla="*/ 238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2"/>
                  <a:gd name="T23" fmla="*/ 129 w 12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2">
                    <a:moveTo>
                      <a:pt x="0" y="238"/>
                    </a:moveTo>
                    <a:lnTo>
                      <a:pt x="61" y="240"/>
                    </a:lnTo>
                    <a:lnTo>
                      <a:pt x="121" y="242"/>
                    </a:lnTo>
                    <a:lnTo>
                      <a:pt x="129" y="5"/>
                    </a:lnTo>
                    <a:lnTo>
                      <a:pt x="68" y="2"/>
                    </a:lnTo>
                    <a:lnTo>
                      <a:pt x="8" y="0"/>
                    </a:lnTo>
                    <a:lnTo>
                      <a:pt x="0" y="23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55" name="Freeform 762"/>
              <p:cNvSpPr>
                <a:spLocks noChangeAspect="1"/>
              </p:cNvSpPr>
              <p:nvPr/>
            </p:nvSpPr>
            <p:spPr bwMode="auto">
              <a:xfrm>
                <a:off x="4818" y="1619"/>
                <a:ext cx="9" cy="1"/>
              </a:xfrm>
              <a:custGeom>
                <a:avLst/>
                <a:gdLst>
                  <a:gd name="T0" fmla="*/ 0 w 61"/>
                  <a:gd name="T1" fmla="*/ 2 h 5"/>
                  <a:gd name="T2" fmla="*/ 61 w 61"/>
                  <a:gd name="T3" fmla="*/ 5 h 5"/>
                  <a:gd name="T4" fmla="*/ 61 w 61"/>
                  <a:gd name="T5" fmla="*/ 0 h 5"/>
                  <a:gd name="T6" fmla="*/ 0 w 61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5"/>
                  <a:gd name="T14" fmla="*/ 61 w 61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5">
                    <a:moveTo>
                      <a:pt x="0" y="2"/>
                    </a:moveTo>
                    <a:lnTo>
                      <a:pt x="61" y="5"/>
                    </a:lnTo>
                    <a:lnTo>
                      <a:pt x="6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56" name="Line 763"/>
              <p:cNvSpPr>
                <a:spLocks noChangeAspect="1" noChangeShapeType="1"/>
              </p:cNvSpPr>
              <p:nvPr/>
            </p:nvSpPr>
            <p:spPr bwMode="auto">
              <a:xfrm flipV="1">
                <a:off x="4827" y="161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57" name="Freeform 764"/>
              <p:cNvSpPr>
                <a:spLocks noChangeAspect="1"/>
              </p:cNvSpPr>
              <p:nvPr/>
            </p:nvSpPr>
            <p:spPr bwMode="auto">
              <a:xfrm>
                <a:off x="4808" y="1585"/>
                <a:ext cx="19" cy="35"/>
              </a:xfrm>
              <a:custGeom>
                <a:avLst/>
                <a:gdLst>
                  <a:gd name="T0" fmla="*/ 8 w 129"/>
                  <a:gd name="T1" fmla="*/ 242 h 242"/>
                  <a:gd name="T2" fmla="*/ 68 w 129"/>
                  <a:gd name="T3" fmla="*/ 239 h 242"/>
                  <a:gd name="T4" fmla="*/ 129 w 129"/>
                  <a:gd name="T5" fmla="*/ 237 h 242"/>
                  <a:gd name="T6" fmla="*/ 121 w 129"/>
                  <a:gd name="T7" fmla="*/ 0 h 242"/>
                  <a:gd name="T8" fmla="*/ 61 w 129"/>
                  <a:gd name="T9" fmla="*/ 2 h 242"/>
                  <a:gd name="T10" fmla="*/ 0 w 129"/>
                  <a:gd name="T11" fmla="*/ 5 h 242"/>
                  <a:gd name="T12" fmla="*/ 8 w 129"/>
                  <a:gd name="T13" fmla="*/ 242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2"/>
                  <a:gd name="T23" fmla="*/ 129 w 12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2">
                    <a:moveTo>
                      <a:pt x="8" y="242"/>
                    </a:moveTo>
                    <a:lnTo>
                      <a:pt x="68" y="239"/>
                    </a:lnTo>
                    <a:lnTo>
                      <a:pt x="129" y="237"/>
                    </a:lnTo>
                    <a:lnTo>
                      <a:pt x="121" y="0"/>
                    </a:lnTo>
                    <a:lnTo>
                      <a:pt x="61" y="2"/>
                    </a:lnTo>
                    <a:lnTo>
                      <a:pt x="0" y="5"/>
                    </a:lnTo>
                    <a:lnTo>
                      <a:pt x="8" y="2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58" name="Freeform 765"/>
              <p:cNvSpPr>
                <a:spLocks noChangeAspect="1"/>
              </p:cNvSpPr>
              <p:nvPr/>
            </p:nvSpPr>
            <p:spPr bwMode="auto">
              <a:xfrm>
                <a:off x="4808" y="1585"/>
                <a:ext cx="19" cy="35"/>
              </a:xfrm>
              <a:custGeom>
                <a:avLst/>
                <a:gdLst>
                  <a:gd name="T0" fmla="*/ 8 w 129"/>
                  <a:gd name="T1" fmla="*/ 242 h 242"/>
                  <a:gd name="T2" fmla="*/ 68 w 129"/>
                  <a:gd name="T3" fmla="*/ 239 h 242"/>
                  <a:gd name="T4" fmla="*/ 129 w 129"/>
                  <a:gd name="T5" fmla="*/ 237 h 242"/>
                  <a:gd name="T6" fmla="*/ 121 w 129"/>
                  <a:gd name="T7" fmla="*/ 0 h 242"/>
                  <a:gd name="T8" fmla="*/ 61 w 129"/>
                  <a:gd name="T9" fmla="*/ 2 h 242"/>
                  <a:gd name="T10" fmla="*/ 0 w 129"/>
                  <a:gd name="T11" fmla="*/ 5 h 242"/>
                  <a:gd name="T12" fmla="*/ 8 w 129"/>
                  <a:gd name="T13" fmla="*/ 242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2"/>
                  <a:gd name="T23" fmla="*/ 129 w 12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2">
                    <a:moveTo>
                      <a:pt x="8" y="242"/>
                    </a:moveTo>
                    <a:lnTo>
                      <a:pt x="68" y="239"/>
                    </a:lnTo>
                    <a:lnTo>
                      <a:pt x="129" y="237"/>
                    </a:lnTo>
                    <a:lnTo>
                      <a:pt x="121" y="0"/>
                    </a:lnTo>
                    <a:lnTo>
                      <a:pt x="61" y="2"/>
                    </a:lnTo>
                    <a:lnTo>
                      <a:pt x="0" y="5"/>
                    </a:lnTo>
                    <a:lnTo>
                      <a:pt x="8" y="24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59" name="Freeform 766"/>
              <p:cNvSpPr>
                <a:spLocks noChangeAspect="1"/>
              </p:cNvSpPr>
              <p:nvPr/>
            </p:nvSpPr>
            <p:spPr bwMode="auto">
              <a:xfrm>
                <a:off x="4817" y="1585"/>
                <a:ext cx="9" cy="1"/>
              </a:xfrm>
              <a:custGeom>
                <a:avLst/>
                <a:gdLst>
                  <a:gd name="T0" fmla="*/ 0 w 60"/>
                  <a:gd name="T1" fmla="*/ 5 h 5"/>
                  <a:gd name="T2" fmla="*/ 60 w 60"/>
                  <a:gd name="T3" fmla="*/ 3 h 5"/>
                  <a:gd name="T4" fmla="*/ 60 w 60"/>
                  <a:gd name="T5" fmla="*/ 0 h 5"/>
                  <a:gd name="T6" fmla="*/ 0 w 60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0" y="5"/>
                    </a:moveTo>
                    <a:lnTo>
                      <a:pt x="60" y="3"/>
                    </a:lnTo>
                    <a:lnTo>
                      <a:pt x="6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60" name="Line 767"/>
              <p:cNvSpPr>
                <a:spLocks noChangeAspect="1" noChangeShapeType="1"/>
              </p:cNvSpPr>
              <p:nvPr/>
            </p:nvSpPr>
            <p:spPr bwMode="auto">
              <a:xfrm flipV="1">
                <a:off x="4826" y="158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61" name="Freeform 768"/>
              <p:cNvSpPr>
                <a:spLocks noChangeAspect="1"/>
              </p:cNvSpPr>
              <p:nvPr/>
            </p:nvSpPr>
            <p:spPr bwMode="auto">
              <a:xfrm>
                <a:off x="4805" y="1551"/>
                <a:ext cx="21" cy="35"/>
              </a:xfrm>
              <a:custGeom>
                <a:avLst/>
                <a:gdLst>
                  <a:gd name="T0" fmla="*/ 21 w 142"/>
                  <a:gd name="T1" fmla="*/ 248 h 248"/>
                  <a:gd name="T2" fmla="*/ 82 w 142"/>
                  <a:gd name="T3" fmla="*/ 242 h 248"/>
                  <a:gd name="T4" fmla="*/ 142 w 142"/>
                  <a:gd name="T5" fmla="*/ 237 h 248"/>
                  <a:gd name="T6" fmla="*/ 120 w 142"/>
                  <a:gd name="T7" fmla="*/ 0 h 248"/>
                  <a:gd name="T8" fmla="*/ 60 w 142"/>
                  <a:gd name="T9" fmla="*/ 6 h 248"/>
                  <a:gd name="T10" fmla="*/ 0 w 142"/>
                  <a:gd name="T11" fmla="*/ 11 h 248"/>
                  <a:gd name="T12" fmla="*/ 21 w 142"/>
                  <a:gd name="T13" fmla="*/ 248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21" y="248"/>
                    </a:moveTo>
                    <a:lnTo>
                      <a:pt x="82" y="242"/>
                    </a:lnTo>
                    <a:lnTo>
                      <a:pt x="142" y="237"/>
                    </a:lnTo>
                    <a:lnTo>
                      <a:pt x="120" y="0"/>
                    </a:lnTo>
                    <a:lnTo>
                      <a:pt x="60" y="6"/>
                    </a:lnTo>
                    <a:lnTo>
                      <a:pt x="0" y="11"/>
                    </a:lnTo>
                    <a:lnTo>
                      <a:pt x="21" y="2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62" name="Freeform 769"/>
              <p:cNvSpPr>
                <a:spLocks noChangeAspect="1"/>
              </p:cNvSpPr>
              <p:nvPr/>
            </p:nvSpPr>
            <p:spPr bwMode="auto">
              <a:xfrm>
                <a:off x="4805" y="1551"/>
                <a:ext cx="21" cy="35"/>
              </a:xfrm>
              <a:custGeom>
                <a:avLst/>
                <a:gdLst>
                  <a:gd name="T0" fmla="*/ 21 w 142"/>
                  <a:gd name="T1" fmla="*/ 248 h 248"/>
                  <a:gd name="T2" fmla="*/ 82 w 142"/>
                  <a:gd name="T3" fmla="*/ 242 h 248"/>
                  <a:gd name="T4" fmla="*/ 142 w 142"/>
                  <a:gd name="T5" fmla="*/ 237 h 248"/>
                  <a:gd name="T6" fmla="*/ 120 w 142"/>
                  <a:gd name="T7" fmla="*/ 0 h 248"/>
                  <a:gd name="T8" fmla="*/ 60 w 142"/>
                  <a:gd name="T9" fmla="*/ 6 h 248"/>
                  <a:gd name="T10" fmla="*/ 0 w 142"/>
                  <a:gd name="T11" fmla="*/ 11 h 248"/>
                  <a:gd name="T12" fmla="*/ 21 w 142"/>
                  <a:gd name="T13" fmla="*/ 248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21" y="248"/>
                    </a:moveTo>
                    <a:lnTo>
                      <a:pt x="82" y="242"/>
                    </a:lnTo>
                    <a:lnTo>
                      <a:pt x="142" y="237"/>
                    </a:lnTo>
                    <a:lnTo>
                      <a:pt x="120" y="0"/>
                    </a:lnTo>
                    <a:lnTo>
                      <a:pt x="60" y="6"/>
                    </a:lnTo>
                    <a:lnTo>
                      <a:pt x="0" y="11"/>
                    </a:lnTo>
                    <a:lnTo>
                      <a:pt x="21" y="2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63" name="Freeform 770"/>
              <p:cNvSpPr>
                <a:spLocks noChangeAspect="1"/>
              </p:cNvSpPr>
              <p:nvPr/>
            </p:nvSpPr>
            <p:spPr bwMode="auto">
              <a:xfrm>
                <a:off x="4814" y="1550"/>
                <a:ext cx="9" cy="2"/>
              </a:xfrm>
              <a:custGeom>
                <a:avLst/>
                <a:gdLst>
                  <a:gd name="T0" fmla="*/ 0 w 60"/>
                  <a:gd name="T1" fmla="*/ 11 h 11"/>
                  <a:gd name="T2" fmla="*/ 60 w 60"/>
                  <a:gd name="T3" fmla="*/ 5 h 11"/>
                  <a:gd name="T4" fmla="*/ 60 w 60"/>
                  <a:gd name="T5" fmla="*/ 0 h 11"/>
                  <a:gd name="T6" fmla="*/ 0 w 60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1"/>
                  <a:gd name="T14" fmla="*/ 60 w 60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1">
                    <a:moveTo>
                      <a:pt x="0" y="11"/>
                    </a:moveTo>
                    <a:lnTo>
                      <a:pt x="60" y="5"/>
                    </a:lnTo>
                    <a:lnTo>
                      <a:pt x="60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64" name="Line 771"/>
              <p:cNvSpPr>
                <a:spLocks noChangeAspect="1" noChangeShapeType="1"/>
              </p:cNvSpPr>
              <p:nvPr/>
            </p:nvSpPr>
            <p:spPr bwMode="auto">
              <a:xfrm flipV="1">
                <a:off x="4823" y="15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65" name="Freeform 772"/>
              <p:cNvSpPr>
                <a:spLocks noChangeAspect="1"/>
              </p:cNvSpPr>
              <p:nvPr/>
            </p:nvSpPr>
            <p:spPr bwMode="auto">
              <a:xfrm>
                <a:off x="4800" y="1517"/>
                <a:ext cx="23" cy="36"/>
              </a:xfrm>
              <a:custGeom>
                <a:avLst/>
                <a:gdLst>
                  <a:gd name="T0" fmla="*/ 38 w 158"/>
                  <a:gd name="T1" fmla="*/ 254 h 254"/>
                  <a:gd name="T2" fmla="*/ 98 w 158"/>
                  <a:gd name="T3" fmla="*/ 244 h 254"/>
                  <a:gd name="T4" fmla="*/ 158 w 158"/>
                  <a:gd name="T5" fmla="*/ 233 h 254"/>
                  <a:gd name="T6" fmla="*/ 121 w 158"/>
                  <a:gd name="T7" fmla="*/ 0 h 254"/>
                  <a:gd name="T8" fmla="*/ 60 w 158"/>
                  <a:gd name="T9" fmla="*/ 10 h 254"/>
                  <a:gd name="T10" fmla="*/ 0 w 158"/>
                  <a:gd name="T11" fmla="*/ 21 h 254"/>
                  <a:gd name="T12" fmla="*/ 38 w 158"/>
                  <a:gd name="T13" fmla="*/ 254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38" y="254"/>
                    </a:moveTo>
                    <a:lnTo>
                      <a:pt x="98" y="244"/>
                    </a:lnTo>
                    <a:lnTo>
                      <a:pt x="158" y="233"/>
                    </a:lnTo>
                    <a:lnTo>
                      <a:pt x="121" y="0"/>
                    </a:lnTo>
                    <a:lnTo>
                      <a:pt x="60" y="10"/>
                    </a:lnTo>
                    <a:lnTo>
                      <a:pt x="0" y="21"/>
                    </a:lnTo>
                    <a:lnTo>
                      <a:pt x="38" y="2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66" name="Freeform 773"/>
              <p:cNvSpPr>
                <a:spLocks noChangeAspect="1"/>
              </p:cNvSpPr>
              <p:nvPr/>
            </p:nvSpPr>
            <p:spPr bwMode="auto">
              <a:xfrm>
                <a:off x="4800" y="1517"/>
                <a:ext cx="23" cy="36"/>
              </a:xfrm>
              <a:custGeom>
                <a:avLst/>
                <a:gdLst>
                  <a:gd name="T0" fmla="*/ 38 w 158"/>
                  <a:gd name="T1" fmla="*/ 254 h 254"/>
                  <a:gd name="T2" fmla="*/ 98 w 158"/>
                  <a:gd name="T3" fmla="*/ 244 h 254"/>
                  <a:gd name="T4" fmla="*/ 158 w 158"/>
                  <a:gd name="T5" fmla="*/ 233 h 254"/>
                  <a:gd name="T6" fmla="*/ 121 w 158"/>
                  <a:gd name="T7" fmla="*/ 0 h 254"/>
                  <a:gd name="T8" fmla="*/ 60 w 158"/>
                  <a:gd name="T9" fmla="*/ 10 h 254"/>
                  <a:gd name="T10" fmla="*/ 0 w 158"/>
                  <a:gd name="T11" fmla="*/ 21 h 254"/>
                  <a:gd name="T12" fmla="*/ 38 w 158"/>
                  <a:gd name="T13" fmla="*/ 254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38" y="254"/>
                    </a:moveTo>
                    <a:lnTo>
                      <a:pt x="98" y="244"/>
                    </a:lnTo>
                    <a:lnTo>
                      <a:pt x="158" y="233"/>
                    </a:lnTo>
                    <a:lnTo>
                      <a:pt x="121" y="0"/>
                    </a:lnTo>
                    <a:lnTo>
                      <a:pt x="60" y="10"/>
                    </a:lnTo>
                    <a:lnTo>
                      <a:pt x="0" y="21"/>
                    </a:lnTo>
                    <a:lnTo>
                      <a:pt x="38" y="25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67" name="Freeform 774"/>
              <p:cNvSpPr>
                <a:spLocks noChangeAspect="1"/>
              </p:cNvSpPr>
              <p:nvPr/>
            </p:nvSpPr>
            <p:spPr bwMode="auto">
              <a:xfrm>
                <a:off x="4809" y="1516"/>
                <a:ext cx="8" cy="2"/>
              </a:xfrm>
              <a:custGeom>
                <a:avLst/>
                <a:gdLst>
                  <a:gd name="T0" fmla="*/ 0 w 61"/>
                  <a:gd name="T1" fmla="*/ 13 h 13"/>
                  <a:gd name="T2" fmla="*/ 61 w 61"/>
                  <a:gd name="T3" fmla="*/ 3 h 13"/>
                  <a:gd name="T4" fmla="*/ 60 w 61"/>
                  <a:gd name="T5" fmla="*/ 0 h 13"/>
                  <a:gd name="T6" fmla="*/ 0 w 61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3"/>
                  <a:gd name="T14" fmla="*/ 61 w 61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3">
                    <a:moveTo>
                      <a:pt x="0" y="13"/>
                    </a:moveTo>
                    <a:lnTo>
                      <a:pt x="61" y="3"/>
                    </a:lnTo>
                    <a:lnTo>
                      <a:pt x="6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68" name="Line 77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817" y="15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69" name="Freeform 776"/>
              <p:cNvSpPr>
                <a:spLocks noChangeAspect="1"/>
              </p:cNvSpPr>
              <p:nvPr/>
            </p:nvSpPr>
            <p:spPr bwMode="auto">
              <a:xfrm>
                <a:off x="4793" y="1483"/>
                <a:ext cx="24" cy="37"/>
              </a:xfrm>
              <a:custGeom>
                <a:avLst/>
                <a:gdLst>
                  <a:gd name="T0" fmla="*/ 51 w 170"/>
                  <a:gd name="T1" fmla="*/ 257 h 257"/>
                  <a:gd name="T2" fmla="*/ 110 w 170"/>
                  <a:gd name="T3" fmla="*/ 243 h 257"/>
                  <a:gd name="T4" fmla="*/ 170 w 170"/>
                  <a:gd name="T5" fmla="*/ 230 h 257"/>
                  <a:gd name="T6" fmla="*/ 118 w 170"/>
                  <a:gd name="T7" fmla="*/ 0 h 257"/>
                  <a:gd name="T8" fmla="*/ 59 w 170"/>
                  <a:gd name="T9" fmla="*/ 13 h 257"/>
                  <a:gd name="T10" fmla="*/ 0 w 170"/>
                  <a:gd name="T11" fmla="*/ 27 h 257"/>
                  <a:gd name="T12" fmla="*/ 51 w 170"/>
                  <a:gd name="T13" fmla="*/ 25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51" y="257"/>
                    </a:moveTo>
                    <a:lnTo>
                      <a:pt x="110" y="243"/>
                    </a:lnTo>
                    <a:lnTo>
                      <a:pt x="170" y="230"/>
                    </a:lnTo>
                    <a:lnTo>
                      <a:pt x="118" y="0"/>
                    </a:ln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0" name="Freeform 777"/>
              <p:cNvSpPr>
                <a:spLocks noChangeAspect="1"/>
              </p:cNvSpPr>
              <p:nvPr/>
            </p:nvSpPr>
            <p:spPr bwMode="auto">
              <a:xfrm>
                <a:off x="4793" y="1483"/>
                <a:ext cx="24" cy="37"/>
              </a:xfrm>
              <a:custGeom>
                <a:avLst/>
                <a:gdLst>
                  <a:gd name="T0" fmla="*/ 51 w 170"/>
                  <a:gd name="T1" fmla="*/ 257 h 257"/>
                  <a:gd name="T2" fmla="*/ 110 w 170"/>
                  <a:gd name="T3" fmla="*/ 243 h 257"/>
                  <a:gd name="T4" fmla="*/ 170 w 170"/>
                  <a:gd name="T5" fmla="*/ 230 h 257"/>
                  <a:gd name="T6" fmla="*/ 118 w 170"/>
                  <a:gd name="T7" fmla="*/ 0 h 257"/>
                  <a:gd name="T8" fmla="*/ 59 w 170"/>
                  <a:gd name="T9" fmla="*/ 13 h 257"/>
                  <a:gd name="T10" fmla="*/ 0 w 170"/>
                  <a:gd name="T11" fmla="*/ 27 h 257"/>
                  <a:gd name="T12" fmla="*/ 51 w 170"/>
                  <a:gd name="T13" fmla="*/ 25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51" y="257"/>
                    </a:moveTo>
                    <a:lnTo>
                      <a:pt x="110" y="243"/>
                    </a:lnTo>
                    <a:lnTo>
                      <a:pt x="170" y="230"/>
                    </a:lnTo>
                    <a:lnTo>
                      <a:pt x="118" y="0"/>
                    </a:ln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1" name="Freeform 778"/>
              <p:cNvSpPr>
                <a:spLocks noChangeAspect="1"/>
              </p:cNvSpPr>
              <p:nvPr/>
            </p:nvSpPr>
            <p:spPr bwMode="auto">
              <a:xfrm>
                <a:off x="4801" y="1483"/>
                <a:ext cx="9" cy="2"/>
              </a:xfrm>
              <a:custGeom>
                <a:avLst/>
                <a:gdLst>
                  <a:gd name="T0" fmla="*/ 0 w 59"/>
                  <a:gd name="T1" fmla="*/ 17 h 17"/>
                  <a:gd name="T2" fmla="*/ 59 w 59"/>
                  <a:gd name="T3" fmla="*/ 4 h 17"/>
                  <a:gd name="T4" fmla="*/ 58 w 59"/>
                  <a:gd name="T5" fmla="*/ 0 h 17"/>
                  <a:gd name="T6" fmla="*/ 0 w 59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0" y="17"/>
                    </a:moveTo>
                    <a:lnTo>
                      <a:pt x="59" y="4"/>
                    </a:lnTo>
                    <a:lnTo>
                      <a:pt x="58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2" name="Line 7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810" y="14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3" name="Freeform 780"/>
              <p:cNvSpPr>
                <a:spLocks noChangeAspect="1"/>
              </p:cNvSpPr>
              <p:nvPr/>
            </p:nvSpPr>
            <p:spPr bwMode="auto">
              <a:xfrm>
                <a:off x="4783" y="1451"/>
                <a:ext cx="27" cy="37"/>
              </a:xfrm>
              <a:custGeom>
                <a:avLst/>
                <a:gdLst>
                  <a:gd name="T0" fmla="*/ 67 w 183"/>
                  <a:gd name="T1" fmla="*/ 259 h 259"/>
                  <a:gd name="T2" fmla="*/ 125 w 183"/>
                  <a:gd name="T3" fmla="*/ 242 h 259"/>
                  <a:gd name="T4" fmla="*/ 183 w 183"/>
                  <a:gd name="T5" fmla="*/ 225 h 259"/>
                  <a:gd name="T6" fmla="*/ 116 w 183"/>
                  <a:gd name="T7" fmla="*/ 0 h 259"/>
                  <a:gd name="T8" fmla="*/ 58 w 183"/>
                  <a:gd name="T9" fmla="*/ 17 h 259"/>
                  <a:gd name="T10" fmla="*/ 0 w 183"/>
                  <a:gd name="T11" fmla="*/ 34 h 259"/>
                  <a:gd name="T12" fmla="*/ 67 w 183"/>
                  <a:gd name="T13" fmla="*/ 259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67" y="259"/>
                    </a:moveTo>
                    <a:lnTo>
                      <a:pt x="125" y="242"/>
                    </a:lnTo>
                    <a:lnTo>
                      <a:pt x="183" y="225"/>
                    </a:lnTo>
                    <a:lnTo>
                      <a:pt x="116" y="0"/>
                    </a:lnTo>
                    <a:lnTo>
                      <a:pt x="58" y="17"/>
                    </a:lnTo>
                    <a:lnTo>
                      <a:pt x="0" y="34"/>
                    </a:lnTo>
                    <a:lnTo>
                      <a:pt x="67" y="2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4" name="Freeform 781"/>
              <p:cNvSpPr>
                <a:spLocks noChangeAspect="1"/>
              </p:cNvSpPr>
              <p:nvPr/>
            </p:nvSpPr>
            <p:spPr bwMode="auto">
              <a:xfrm>
                <a:off x="4783" y="1451"/>
                <a:ext cx="27" cy="37"/>
              </a:xfrm>
              <a:custGeom>
                <a:avLst/>
                <a:gdLst>
                  <a:gd name="T0" fmla="*/ 67 w 183"/>
                  <a:gd name="T1" fmla="*/ 259 h 259"/>
                  <a:gd name="T2" fmla="*/ 125 w 183"/>
                  <a:gd name="T3" fmla="*/ 242 h 259"/>
                  <a:gd name="T4" fmla="*/ 183 w 183"/>
                  <a:gd name="T5" fmla="*/ 225 h 259"/>
                  <a:gd name="T6" fmla="*/ 116 w 183"/>
                  <a:gd name="T7" fmla="*/ 0 h 259"/>
                  <a:gd name="T8" fmla="*/ 58 w 183"/>
                  <a:gd name="T9" fmla="*/ 17 h 259"/>
                  <a:gd name="T10" fmla="*/ 0 w 183"/>
                  <a:gd name="T11" fmla="*/ 34 h 259"/>
                  <a:gd name="T12" fmla="*/ 67 w 183"/>
                  <a:gd name="T13" fmla="*/ 259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67" y="259"/>
                    </a:moveTo>
                    <a:lnTo>
                      <a:pt x="125" y="242"/>
                    </a:lnTo>
                    <a:lnTo>
                      <a:pt x="183" y="225"/>
                    </a:lnTo>
                    <a:lnTo>
                      <a:pt x="116" y="0"/>
                    </a:lnTo>
                    <a:lnTo>
                      <a:pt x="58" y="17"/>
                    </a:lnTo>
                    <a:lnTo>
                      <a:pt x="0" y="34"/>
                    </a:lnTo>
                    <a:lnTo>
                      <a:pt x="67" y="2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5" name="Freeform 782"/>
              <p:cNvSpPr>
                <a:spLocks noChangeAspect="1"/>
              </p:cNvSpPr>
              <p:nvPr/>
            </p:nvSpPr>
            <p:spPr bwMode="auto">
              <a:xfrm>
                <a:off x="4792" y="1450"/>
                <a:ext cx="8" cy="3"/>
              </a:xfrm>
              <a:custGeom>
                <a:avLst/>
                <a:gdLst>
                  <a:gd name="T0" fmla="*/ 0 w 58"/>
                  <a:gd name="T1" fmla="*/ 21 h 21"/>
                  <a:gd name="T2" fmla="*/ 58 w 58"/>
                  <a:gd name="T3" fmla="*/ 4 h 21"/>
                  <a:gd name="T4" fmla="*/ 57 w 58"/>
                  <a:gd name="T5" fmla="*/ 0 h 21"/>
                  <a:gd name="T6" fmla="*/ 0 w 58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0" y="21"/>
                    </a:moveTo>
                    <a:lnTo>
                      <a:pt x="58" y="4"/>
                    </a:lnTo>
                    <a:lnTo>
                      <a:pt x="57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6" name="Line 78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800" y="14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7" name="Freeform 784"/>
              <p:cNvSpPr>
                <a:spLocks noChangeAspect="1"/>
              </p:cNvSpPr>
              <p:nvPr/>
            </p:nvSpPr>
            <p:spPr bwMode="auto">
              <a:xfrm>
                <a:off x="4778" y="1434"/>
                <a:ext cx="22" cy="22"/>
              </a:xfrm>
              <a:custGeom>
                <a:avLst/>
                <a:gdLst>
                  <a:gd name="T0" fmla="*/ 39 w 153"/>
                  <a:gd name="T1" fmla="*/ 151 h 151"/>
                  <a:gd name="T2" fmla="*/ 96 w 153"/>
                  <a:gd name="T3" fmla="*/ 131 h 151"/>
                  <a:gd name="T4" fmla="*/ 153 w 153"/>
                  <a:gd name="T5" fmla="*/ 110 h 151"/>
                  <a:gd name="T6" fmla="*/ 113 w 153"/>
                  <a:gd name="T7" fmla="*/ 0 h 151"/>
                  <a:gd name="T8" fmla="*/ 56 w 153"/>
                  <a:gd name="T9" fmla="*/ 21 h 151"/>
                  <a:gd name="T10" fmla="*/ 0 w 153"/>
                  <a:gd name="T11" fmla="*/ 41 h 151"/>
                  <a:gd name="T12" fmla="*/ 39 w 153"/>
                  <a:gd name="T13" fmla="*/ 15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39" y="151"/>
                    </a:moveTo>
                    <a:lnTo>
                      <a:pt x="96" y="131"/>
                    </a:lnTo>
                    <a:lnTo>
                      <a:pt x="153" y="110"/>
                    </a:lnTo>
                    <a:lnTo>
                      <a:pt x="113" y="0"/>
                    </a:lnTo>
                    <a:lnTo>
                      <a:pt x="56" y="21"/>
                    </a:lnTo>
                    <a:lnTo>
                      <a:pt x="0" y="41"/>
                    </a:lnTo>
                    <a:lnTo>
                      <a:pt x="39" y="1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8" name="Freeform 785"/>
              <p:cNvSpPr>
                <a:spLocks noChangeAspect="1"/>
              </p:cNvSpPr>
              <p:nvPr/>
            </p:nvSpPr>
            <p:spPr bwMode="auto">
              <a:xfrm>
                <a:off x="4778" y="1434"/>
                <a:ext cx="22" cy="22"/>
              </a:xfrm>
              <a:custGeom>
                <a:avLst/>
                <a:gdLst>
                  <a:gd name="T0" fmla="*/ 39 w 153"/>
                  <a:gd name="T1" fmla="*/ 151 h 151"/>
                  <a:gd name="T2" fmla="*/ 96 w 153"/>
                  <a:gd name="T3" fmla="*/ 131 h 151"/>
                  <a:gd name="T4" fmla="*/ 153 w 153"/>
                  <a:gd name="T5" fmla="*/ 110 h 151"/>
                  <a:gd name="T6" fmla="*/ 113 w 153"/>
                  <a:gd name="T7" fmla="*/ 0 h 151"/>
                  <a:gd name="T8" fmla="*/ 56 w 153"/>
                  <a:gd name="T9" fmla="*/ 21 h 151"/>
                  <a:gd name="T10" fmla="*/ 0 w 153"/>
                  <a:gd name="T11" fmla="*/ 41 h 151"/>
                  <a:gd name="T12" fmla="*/ 39 w 153"/>
                  <a:gd name="T13" fmla="*/ 15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39" y="151"/>
                    </a:moveTo>
                    <a:lnTo>
                      <a:pt x="96" y="131"/>
                    </a:lnTo>
                    <a:lnTo>
                      <a:pt x="153" y="110"/>
                    </a:lnTo>
                    <a:lnTo>
                      <a:pt x="113" y="0"/>
                    </a:lnTo>
                    <a:lnTo>
                      <a:pt x="56" y="21"/>
                    </a:lnTo>
                    <a:lnTo>
                      <a:pt x="0" y="41"/>
                    </a:lnTo>
                    <a:lnTo>
                      <a:pt x="39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9" name="Freeform 786"/>
              <p:cNvSpPr>
                <a:spLocks noChangeAspect="1"/>
              </p:cNvSpPr>
              <p:nvPr/>
            </p:nvSpPr>
            <p:spPr bwMode="auto">
              <a:xfrm>
                <a:off x="4786" y="1434"/>
                <a:ext cx="8" cy="3"/>
              </a:xfrm>
              <a:custGeom>
                <a:avLst/>
                <a:gdLst>
                  <a:gd name="T0" fmla="*/ 0 w 57"/>
                  <a:gd name="T1" fmla="*/ 23 h 23"/>
                  <a:gd name="T2" fmla="*/ 57 w 57"/>
                  <a:gd name="T3" fmla="*/ 2 h 23"/>
                  <a:gd name="T4" fmla="*/ 57 w 57"/>
                  <a:gd name="T5" fmla="*/ 0 h 23"/>
                  <a:gd name="T6" fmla="*/ 0 w 57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3"/>
                  <a:gd name="T14" fmla="*/ 57 w 57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3">
                    <a:moveTo>
                      <a:pt x="0" y="23"/>
                    </a:moveTo>
                    <a:lnTo>
                      <a:pt x="57" y="2"/>
                    </a:lnTo>
                    <a:lnTo>
                      <a:pt x="57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0" name="Line 787"/>
              <p:cNvSpPr>
                <a:spLocks noChangeAspect="1" noChangeShapeType="1"/>
              </p:cNvSpPr>
              <p:nvPr/>
            </p:nvSpPr>
            <p:spPr bwMode="auto">
              <a:xfrm flipV="1">
                <a:off x="4794" y="14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1" name="Freeform 788"/>
              <p:cNvSpPr>
                <a:spLocks noChangeAspect="1"/>
              </p:cNvSpPr>
              <p:nvPr/>
            </p:nvSpPr>
            <p:spPr bwMode="auto">
              <a:xfrm>
                <a:off x="4772" y="1419"/>
                <a:ext cx="22" cy="22"/>
              </a:xfrm>
              <a:custGeom>
                <a:avLst/>
                <a:gdLst>
                  <a:gd name="T0" fmla="*/ 44 w 157"/>
                  <a:gd name="T1" fmla="*/ 153 h 153"/>
                  <a:gd name="T2" fmla="*/ 100 w 157"/>
                  <a:gd name="T3" fmla="*/ 131 h 153"/>
                  <a:gd name="T4" fmla="*/ 157 w 157"/>
                  <a:gd name="T5" fmla="*/ 108 h 153"/>
                  <a:gd name="T6" fmla="*/ 114 w 157"/>
                  <a:gd name="T7" fmla="*/ 0 h 153"/>
                  <a:gd name="T8" fmla="*/ 57 w 157"/>
                  <a:gd name="T9" fmla="*/ 22 h 153"/>
                  <a:gd name="T10" fmla="*/ 0 w 157"/>
                  <a:gd name="T11" fmla="*/ 45 h 153"/>
                  <a:gd name="T12" fmla="*/ 44 w 157"/>
                  <a:gd name="T13" fmla="*/ 153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3"/>
                  <a:gd name="T23" fmla="*/ 157 w 15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3">
                    <a:moveTo>
                      <a:pt x="44" y="153"/>
                    </a:moveTo>
                    <a:lnTo>
                      <a:pt x="100" y="131"/>
                    </a:lnTo>
                    <a:lnTo>
                      <a:pt x="157" y="108"/>
                    </a:lnTo>
                    <a:lnTo>
                      <a:pt x="114" y="0"/>
                    </a:lnTo>
                    <a:lnTo>
                      <a:pt x="57" y="22"/>
                    </a:lnTo>
                    <a:lnTo>
                      <a:pt x="0" y="45"/>
                    </a:lnTo>
                    <a:lnTo>
                      <a:pt x="44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2" name="Freeform 789"/>
              <p:cNvSpPr>
                <a:spLocks noChangeAspect="1"/>
              </p:cNvSpPr>
              <p:nvPr/>
            </p:nvSpPr>
            <p:spPr bwMode="auto">
              <a:xfrm>
                <a:off x="4772" y="1419"/>
                <a:ext cx="22" cy="22"/>
              </a:xfrm>
              <a:custGeom>
                <a:avLst/>
                <a:gdLst>
                  <a:gd name="T0" fmla="*/ 44 w 157"/>
                  <a:gd name="T1" fmla="*/ 153 h 153"/>
                  <a:gd name="T2" fmla="*/ 100 w 157"/>
                  <a:gd name="T3" fmla="*/ 131 h 153"/>
                  <a:gd name="T4" fmla="*/ 157 w 157"/>
                  <a:gd name="T5" fmla="*/ 108 h 153"/>
                  <a:gd name="T6" fmla="*/ 114 w 157"/>
                  <a:gd name="T7" fmla="*/ 0 h 153"/>
                  <a:gd name="T8" fmla="*/ 57 w 157"/>
                  <a:gd name="T9" fmla="*/ 22 h 153"/>
                  <a:gd name="T10" fmla="*/ 0 w 157"/>
                  <a:gd name="T11" fmla="*/ 45 h 153"/>
                  <a:gd name="T12" fmla="*/ 44 w 157"/>
                  <a:gd name="T13" fmla="*/ 153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3"/>
                  <a:gd name="T23" fmla="*/ 157 w 15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3">
                    <a:moveTo>
                      <a:pt x="44" y="153"/>
                    </a:moveTo>
                    <a:lnTo>
                      <a:pt x="100" y="131"/>
                    </a:lnTo>
                    <a:lnTo>
                      <a:pt x="157" y="108"/>
                    </a:lnTo>
                    <a:lnTo>
                      <a:pt x="114" y="0"/>
                    </a:lnTo>
                    <a:lnTo>
                      <a:pt x="57" y="22"/>
                    </a:lnTo>
                    <a:lnTo>
                      <a:pt x="0" y="45"/>
                    </a:lnTo>
                    <a:lnTo>
                      <a:pt x="44" y="1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3" name="Freeform 790"/>
              <p:cNvSpPr>
                <a:spLocks noChangeAspect="1"/>
              </p:cNvSpPr>
              <p:nvPr/>
            </p:nvSpPr>
            <p:spPr bwMode="auto">
              <a:xfrm>
                <a:off x="4780" y="1418"/>
                <a:ext cx="8" cy="4"/>
              </a:xfrm>
              <a:custGeom>
                <a:avLst/>
                <a:gdLst>
                  <a:gd name="T0" fmla="*/ 0 w 57"/>
                  <a:gd name="T1" fmla="*/ 24 h 24"/>
                  <a:gd name="T2" fmla="*/ 57 w 57"/>
                  <a:gd name="T3" fmla="*/ 2 h 24"/>
                  <a:gd name="T4" fmla="*/ 56 w 57"/>
                  <a:gd name="T5" fmla="*/ 0 h 24"/>
                  <a:gd name="T6" fmla="*/ 0 w 57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4"/>
                  <a:gd name="T14" fmla="*/ 57 w 5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4">
                    <a:moveTo>
                      <a:pt x="0" y="24"/>
                    </a:moveTo>
                    <a:lnTo>
                      <a:pt x="57" y="2"/>
                    </a:lnTo>
                    <a:lnTo>
                      <a:pt x="56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4" name="Line 7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88" y="14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5" name="Freeform 792"/>
              <p:cNvSpPr>
                <a:spLocks noChangeAspect="1"/>
              </p:cNvSpPr>
              <p:nvPr/>
            </p:nvSpPr>
            <p:spPr bwMode="auto">
              <a:xfrm>
                <a:off x="4765" y="1403"/>
                <a:ext cx="23" cy="22"/>
              </a:xfrm>
              <a:custGeom>
                <a:avLst/>
                <a:gdLst>
                  <a:gd name="T0" fmla="*/ 47 w 158"/>
                  <a:gd name="T1" fmla="*/ 155 h 155"/>
                  <a:gd name="T2" fmla="*/ 102 w 158"/>
                  <a:gd name="T3" fmla="*/ 131 h 155"/>
                  <a:gd name="T4" fmla="*/ 158 w 158"/>
                  <a:gd name="T5" fmla="*/ 107 h 155"/>
                  <a:gd name="T6" fmla="*/ 111 w 158"/>
                  <a:gd name="T7" fmla="*/ 0 h 155"/>
                  <a:gd name="T8" fmla="*/ 56 w 158"/>
                  <a:gd name="T9" fmla="*/ 24 h 155"/>
                  <a:gd name="T10" fmla="*/ 0 w 158"/>
                  <a:gd name="T11" fmla="*/ 48 h 155"/>
                  <a:gd name="T12" fmla="*/ 47 w 158"/>
                  <a:gd name="T13" fmla="*/ 155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5"/>
                  <a:gd name="T23" fmla="*/ 158 w 15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5">
                    <a:moveTo>
                      <a:pt x="47" y="155"/>
                    </a:moveTo>
                    <a:lnTo>
                      <a:pt x="102" y="131"/>
                    </a:lnTo>
                    <a:lnTo>
                      <a:pt x="158" y="107"/>
                    </a:lnTo>
                    <a:lnTo>
                      <a:pt x="111" y="0"/>
                    </a:lnTo>
                    <a:lnTo>
                      <a:pt x="56" y="24"/>
                    </a:lnTo>
                    <a:lnTo>
                      <a:pt x="0" y="48"/>
                    </a:lnTo>
                    <a:lnTo>
                      <a:pt x="47" y="1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6" name="Freeform 793"/>
              <p:cNvSpPr>
                <a:spLocks noChangeAspect="1"/>
              </p:cNvSpPr>
              <p:nvPr/>
            </p:nvSpPr>
            <p:spPr bwMode="auto">
              <a:xfrm>
                <a:off x="4765" y="1403"/>
                <a:ext cx="23" cy="22"/>
              </a:xfrm>
              <a:custGeom>
                <a:avLst/>
                <a:gdLst>
                  <a:gd name="T0" fmla="*/ 47 w 158"/>
                  <a:gd name="T1" fmla="*/ 155 h 155"/>
                  <a:gd name="T2" fmla="*/ 102 w 158"/>
                  <a:gd name="T3" fmla="*/ 131 h 155"/>
                  <a:gd name="T4" fmla="*/ 158 w 158"/>
                  <a:gd name="T5" fmla="*/ 107 h 155"/>
                  <a:gd name="T6" fmla="*/ 111 w 158"/>
                  <a:gd name="T7" fmla="*/ 0 h 155"/>
                  <a:gd name="T8" fmla="*/ 56 w 158"/>
                  <a:gd name="T9" fmla="*/ 24 h 155"/>
                  <a:gd name="T10" fmla="*/ 0 w 158"/>
                  <a:gd name="T11" fmla="*/ 48 h 155"/>
                  <a:gd name="T12" fmla="*/ 47 w 158"/>
                  <a:gd name="T13" fmla="*/ 155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5"/>
                  <a:gd name="T23" fmla="*/ 158 w 15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5">
                    <a:moveTo>
                      <a:pt x="47" y="155"/>
                    </a:moveTo>
                    <a:lnTo>
                      <a:pt x="102" y="131"/>
                    </a:lnTo>
                    <a:lnTo>
                      <a:pt x="158" y="107"/>
                    </a:lnTo>
                    <a:lnTo>
                      <a:pt x="111" y="0"/>
                    </a:lnTo>
                    <a:lnTo>
                      <a:pt x="56" y="24"/>
                    </a:lnTo>
                    <a:lnTo>
                      <a:pt x="0" y="48"/>
                    </a:lnTo>
                    <a:lnTo>
                      <a:pt x="47" y="15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7" name="Freeform 794"/>
              <p:cNvSpPr>
                <a:spLocks noChangeAspect="1"/>
              </p:cNvSpPr>
              <p:nvPr/>
            </p:nvSpPr>
            <p:spPr bwMode="auto">
              <a:xfrm>
                <a:off x="4773" y="1403"/>
                <a:ext cx="8" cy="4"/>
              </a:xfrm>
              <a:custGeom>
                <a:avLst/>
                <a:gdLst>
                  <a:gd name="T0" fmla="*/ 0 w 55"/>
                  <a:gd name="T1" fmla="*/ 27 h 27"/>
                  <a:gd name="T2" fmla="*/ 55 w 55"/>
                  <a:gd name="T3" fmla="*/ 3 h 27"/>
                  <a:gd name="T4" fmla="*/ 54 w 55"/>
                  <a:gd name="T5" fmla="*/ 0 h 27"/>
                  <a:gd name="T6" fmla="*/ 0 w 55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7"/>
                  <a:gd name="T14" fmla="*/ 55 w 5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7">
                    <a:moveTo>
                      <a:pt x="0" y="27"/>
                    </a:moveTo>
                    <a:lnTo>
                      <a:pt x="55" y="3"/>
                    </a:lnTo>
                    <a:lnTo>
                      <a:pt x="54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8" name="Line 79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81" y="14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9" name="Freeform 796"/>
              <p:cNvSpPr>
                <a:spLocks noChangeAspect="1"/>
              </p:cNvSpPr>
              <p:nvPr/>
            </p:nvSpPr>
            <p:spPr bwMode="auto">
              <a:xfrm>
                <a:off x="4758" y="1388"/>
                <a:ext cx="23" cy="23"/>
              </a:xfrm>
              <a:custGeom>
                <a:avLst/>
                <a:gdLst>
                  <a:gd name="T0" fmla="*/ 51 w 160"/>
                  <a:gd name="T1" fmla="*/ 160 h 160"/>
                  <a:gd name="T2" fmla="*/ 106 w 160"/>
                  <a:gd name="T3" fmla="*/ 132 h 160"/>
                  <a:gd name="T4" fmla="*/ 160 w 160"/>
                  <a:gd name="T5" fmla="*/ 105 h 160"/>
                  <a:gd name="T6" fmla="*/ 109 w 160"/>
                  <a:gd name="T7" fmla="*/ 0 h 160"/>
                  <a:gd name="T8" fmla="*/ 54 w 160"/>
                  <a:gd name="T9" fmla="*/ 28 h 160"/>
                  <a:gd name="T10" fmla="*/ 0 w 160"/>
                  <a:gd name="T11" fmla="*/ 55 h 160"/>
                  <a:gd name="T12" fmla="*/ 51 w 160"/>
                  <a:gd name="T13" fmla="*/ 160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60"/>
                  <a:gd name="T23" fmla="*/ 160 w 16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60">
                    <a:moveTo>
                      <a:pt x="51" y="160"/>
                    </a:moveTo>
                    <a:lnTo>
                      <a:pt x="106" y="132"/>
                    </a:lnTo>
                    <a:lnTo>
                      <a:pt x="160" y="105"/>
                    </a:lnTo>
                    <a:lnTo>
                      <a:pt x="109" y="0"/>
                    </a:lnTo>
                    <a:lnTo>
                      <a:pt x="54" y="28"/>
                    </a:lnTo>
                    <a:lnTo>
                      <a:pt x="0" y="55"/>
                    </a:lnTo>
                    <a:lnTo>
                      <a:pt x="51" y="1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0" name="Freeform 797"/>
              <p:cNvSpPr>
                <a:spLocks noChangeAspect="1"/>
              </p:cNvSpPr>
              <p:nvPr/>
            </p:nvSpPr>
            <p:spPr bwMode="auto">
              <a:xfrm>
                <a:off x="4758" y="1388"/>
                <a:ext cx="23" cy="23"/>
              </a:xfrm>
              <a:custGeom>
                <a:avLst/>
                <a:gdLst>
                  <a:gd name="T0" fmla="*/ 51 w 160"/>
                  <a:gd name="T1" fmla="*/ 160 h 160"/>
                  <a:gd name="T2" fmla="*/ 106 w 160"/>
                  <a:gd name="T3" fmla="*/ 132 h 160"/>
                  <a:gd name="T4" fmla="*/ 160 w 160"/>
                  <a:gd name="T5" fmla="*/ 105 h 160"/>
                  <a:gd name="T6" fmla="*/ 109 w 160"/>
                  <a:gd name="T7" fmla="*/ 0 h 160"/>
                  <a:gd name="T8" fmla="*/ 54 w 160"/>
                  <a:gd name="T9" fmla="*/ 28 h 160"/>
                  <a:gd name="T10" fmla="*/ 0 w 160"/>
                  <a:gd name="T11" fmla="*/ 55 h 160"/>
                  <a:gd name="T12" fmla="*/ 51 w 160"/>
                  <a:gd name="T13" fmla="*/ 160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60"/>
                  <a:gd name="T23" fmla="*/ 160 w 16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60">
                    <a:moveTo>
                      <a:pt x="51" y="160"/>
                    </a:moveTo>
                    <a:lnTo>
                      <a:pt x="106" y="132"/>
                    </a:lnTo>
                    <a:lnTo>
                      <a:pt x="160" y="105"/>
                    </a:lnTo>
                    <a:lnTo>
                      <a:pt x="109" y="0"/>
                    </a:lnTo>
                    <a:lnTo>
                      <a:pt x="54" y="28"/>
                    </a:lnTo>
                    <a:lnTo>
                      <a:pt x="0" y="55"/>
                    </a:lnTo>
                    <a:lnTo>
                      <a:pt x="51" y="1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1" name="Freeform 798"/>
              <p:cNvSpPr>
                <a:spLocks noChangeAspect="1"/>
              </p:cNvSpPr>
              <p:nvPr/>
            </p:nvSpPr>
            <p:spPr bwMode="auto">
              <a:xfrm>
                <a:off x="4766" y="1387"/>
                <a:ext cx="8" cy="5"/>
              </a:xfrm>
              <a:custGeom>
                <a:avLst/>
                <a:gdLst>
                  <a:gd name="T0" fmla="*/ 0 w 55"/>
                  <a:gd name="T1" fmla="*/ 30 h 30"/>
                  <a:gd name="T2" fmla="*/ 55 w 55"/>
                  <a:gd name="T3" fmla="*/ 2 h 30"/>
                  <a:gd name="T4" fmla="*/ 54 w 55"/>
                  <a:gd name="T5" fmla="*/ 0 h 30"/>
                  <a:gd name="T6" fmla="*/ 0 w 55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0"/>
                  <a:gd name="T14" fmla="*/ 55 w 55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0">
                    <a:moveTo>
                      <a:pt x="0" y="30"/>
                    </a:moveTo>
                    <a:lnTo>
                      <a:pt x="55" y="2"/>
                    </a:lnTo>
                    <a:lnTo>
                      <a:pt x="54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2" name="Line 79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74" y="13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3" name="Freeform 800"/>
              <p:cNvSpPr>
                <a:spLocks noChangeAspect="1"/>
              </p:cNvSpPr>
              <p:nvPr/>
            </p:nvSpPr>
            <p:spPr bwMode="auto">
              <a:xfrm>
                <a:off x="4750" y="1373"/>
                <a:ext cx="24" cy="23"/>
              </a:xfrm>
              <a:custGeom>
                <a:avLst/>
                <a:gdLst>
                  <a:gd name="T0" fmla="*/ 56 w 163"/>
                  <a:gd name="T1" fmla="*/ 161 h 161"/>
                  <a:gd name="T2" fmla="*/ 109 w 163"/>
                  <a:gd name="T3" fmla="*/ 132 h 161"/>
                  <a:gd name="T4" fmla="*/ 163 w 163"/>
                  <a:gd name="T5" fmla="*/ 102 h 161"/>
                  <a:gd name="T6" fmla="*/ 107 w 163"/>
                  <a:gd name="T7" fmla="*/ 0 h 161"/>
                  <a:gd name="T8" fmla="*/ 54 w 163"/>
                  <a:gd name="T9" fmla="*/ 29 h 161"/>
                  <a:gd name="T10" fmla="*/ 0 w 163"/>
                  <a:gd name="T11" fmla="*/ 59 h 161"/>
                  <a:gd name="T12" fmla="*/ 56 w 163"/>
                  <a:gd name="T13" fmla="*/ 16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56" y="161"/>
                    </a:moveTo>
                    <a:lnTo>
                      <a:pt x="109" y="132"/>
                    </a:lnTo>
                    <a:lnTo>
                      <a:pt x="163" y="102"/>
                    </a:lnTo>
                    <a:lnTo>
                      <a:pt x="107" y="0"/>
                    </a:lnTo>
                    <a:lnTo>
                      <a:pt x="54" y="29"/>
                    </a:lnTo>
                    <a:lnTo>
                      <a:pt x="0" y="59"/>
                    </a:lnTo>
                    <a:lnTo>
                      <a:pt x="56" y="1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4" name="Freeform 801"/>
              <p:cNvSpPr>
                <a:spLocks noChangeAspect="1"/>
              </p:cNvSpPr>
              <p:nvPr/>
            </p:nvSpPr>
            <p:spPr bwMode="auto">
              <a:xfrm>
                <a:off x="4750" y="1373"/>
                <a:ext cx="24" cy="23"/>
              </a:xfrm>
              <a:custGeom>
                <a:avLst/>
                <a:gdLst>
                  <a:gd name="T0" fmla="*/ 56 w 163"/>
                  <a:gd name="T1" fmla="*/ 161 h 161"/>
                  <a:gd name="T2" fmla="*/ 109 w 163"/>
                  <a:gd name="T3" fmla="*/ 132 h 161"/>
                  <a:gd name="T4" fmla="*/ 163 w 163"/>
                  <a:gd name="T5" fmla="*/ 102 h 161"/>
                  <a:gd name="T6" fmla="*/ 107 w 163"/>
                  <a:gd name="T7" fmla="*/ 0 h 161"/>
                  <a:gd name="T8" fmla="*/ 54 w 163"/>
                  <a:gd name="T9" fmla="*/ 29 h 161"/>
                  <a:gd name="T10" fmla="*/ 0 w 163"/>
                  <a:gd name="T11" fmla="*/ 59 h 161"/>
                  <a:gd name="T12" fmla="*/ 56 w 163"/>
                  <a:gd name="T13" fmla="*/ 16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56" y="161"/>
                    </a:moveTo>
                    <a:lnTo>
                      <a:pt x="109" y="132"/>
                    </a:lnTo>
                    <a:lnTo>
                      <a:pt x="163" y="102"/>
                    </a:lnTo>
                    <a:lnTo>
                      <a:pt x="107" y="0"/>
                    </a:lnTo>
                    <a:lnTo>
                      <a:pt x="54" y="29"/>
                    </a:lnTo>
                    <a:lnTo>
                      <a:pt x="0" y="59"/>
                    </a:lnTo>
                    <a:lnTo>
                      <a:pt x="56" y="1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5" name="Freeform 802"/>
              <p:cNvSpPr>
                <a:spLocks noChangeAspect="1"/>
              </p:cNvSpPr>
              <p:nvPr/>
            </p:nvSpPr>
            <p:spPr bwMode="auto">
              <a:xfrm>
                <a:off x="4758" y="1372"/>
                <a:ext cx="8" cy="5"/>
              </a:xfrm>
              <a:custGeom>
                <a:avLst/>
                <a:gdLst>
                  <a:gd name="T0" fmla="*/ 0 w 53"/>
                  <a:gd name="T1" fmla="*/ 32 h 32"/>
                  <a:gd name="T2" fmla="*/ 53 w 53"/>
                  <a:gd name="T3" fmla="*/ 3 h 32"/>
                  <a:gd name="T4" fmla="*/ 52 w 53"/>
                  <a:gd name="T5" fmla="*/ 0 h 32"/>
                  <a:gd name="T6" fmla="*/ 0 w 53"/>
                  <a:gd name="T7" fmla="*/ 32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2"/>
                  <a:gd name="T14" fmla="*/ 53 w 5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2">
                    <a:moveTo>
                      <a:pt x="0" y="32"/>
                    </a:moveTo>
                    <a:lnTo>
                      <a:pt x="53" y="3"/>
                    </a:lnTo>
                    <a:lnTo>
                      <a:pt x="52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6" name="Line 80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65" y="13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7" name="Freeform 804"/>
              <p:cNvSpPr>
                <a:spLocks noChangeAspect="1"/>
              </p:cNvSpPr>
              <p:nvPr/>
            </p:nvSpPr>
            <p:spPr bwMode="auto">
              <a:xfrm>
                <a:off x="4742" y="1358"/>
                <a:ext cx="23" cy="24"/>
              </a:xfrm>
              <a:custGeom>
                <a:avLst/>
                <a:gdLst>
                  <a:gd name="T0" fmla="*/ 61 w 165"/>
                  <a:gd name="T1" fmla="*/ 163 h 163"/>
                  <a:gd name="T2" fmla="*/ 113 w 165"/>
                  <a:gd name="T3" fmla="*/ 131 h 163"/>
                  <a:gd name="T4" fmla="*/ 165 w 165"/>
                  <a:gd name="T5" fmla="*/ 99 h 163"/>
                  <a:gd name="T6" fmla="*/ 105 w 165"/>
                  <a:gd name="T7" fmla="*/ 0 h 163"/>
                  <a:gd name="T8" fmla="*/ 53 w 165"/>
                  <a:gd name="T9" fmla="*/ 32 h 163"/>
                  <a:gd name="T10" fmla="*/ 0 w 165"/>
                  <a:gd name="T11" fmla="*/ 64 h 163"/>
                  <a:gd name="T12" fmla="*/ 61 w 165"/>
                  <a:gd name="T13" fmla="*/ 163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61" y="163"/>
                    </a:moveTo>
                    <a:lnTo>
                      <a:pt x="113" y="131"/>
                    </a:lnTo>
                    <a:lnTo>
                      <a:pt x="165" y="99"/>
                    </a:lnTo>
                    <a:lnTo>
                      <a:pt x="105" y="0"/>
                    </a:lnTo>
                    <a:lnTo>
                      <a:pt x="53" y="32"/>
                    </a:lnTo>
                    <a:lnTo>
                      <a:pt x="0" y="64"/>
                    </a:lnTo>
                    <a:lnTo>
                      <a:pt x="61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8" name="Freeform 805"/>
              <p:cNvSpPr>
                <a:spLocks noChangeAspect="1"/>
              </p:cNvSpPr>
              <p:nvPr/>
            </p:nvSpPr>
            <p:spPr bwMode="auto">
              <a:xfrm>
                <a:off x="4742" y="1358"/>
                <a:ext cx="23" cy="24"/>
              </a:xfrm>
              <a:custGeom>
                <a:avLst/>
                <a:gdLst>
                  <a:gd name="T0" fmla="*/ 61 w 165"/>
                  <a:gd name="T1" fmla="*/ 163 h 163"/>
                  <a:gd name="T2" fmla="*/ 113 w 165"/>
                  <a:gd name="T3" fmla="*/ 131 h 163"/>
                  <a:gd name="T4" fmla="*/ 165 w 165"/>
                  <a:gd name="T5" fmla="*/ 99 h 163"/>
                  <a:gd name="T6" fmla="*/ 105 w 165"/>
                  <a:gd name="T7" fmla="*/ 0 h 163"/>
                  <a:gd name="T8" fmla="*/ 53 w 165"/>
                  <a:gd name="T9" fmla="*/ 32 h 163"/>
                  <a:gd name="T10" fmla="*/ 0 w 165"/>
                  <a:gd name="T11" fmla="*/ 64 h 163"/>
                  <a:gd name="T12" fmla="*/ 61 w 165"/>
                  <a:gd name="T13" fmla="*/ 163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61" y="163"/>
                    </a:moveTo>
                    <a:lnTo>
                      <a:pt x="113" y="131"/>
                    </a:lnTo>
                    <a:lnTo>
                      <a:pt x="165" y="99"/>
                    </a:lnTo>
                    <a:lnTo>
                      <a:pt x="105" y="0"/>
                    </a:lnTo>
                    <a:lnTo>
                      <a:pt x="53" y="32"/>
                    </a:lnTo>
                    <a:lnTo>
                      <a:pt x="0" y="64"/>
                    </a:lnTo>
                    <a:lnTo>
                      <a:pt x="61" y="16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9" name="Freeform 806"/>
              <p:cNvSpPr>
                <a:spLocks noChangeAspect="1"/>
              </p:cNvSpPr>
              <p:nvPr/>
            </p:nvSpPr>
            <p:spPr bwMode="auto">
              <a:xfrm>
                <a:off x="4749" y="1358"/>
                <a:ext cx="8" cy="5"/>
              </a:xfrm>
              <a:custGeom>
                <a:avLst/>
                <a:gdLst>
                  <a:gd name="T0" fmla="*/ 0 w 52"/>
                  <a:gd name="T1" fmla="*/ 33 h 33"/>
                  <a:gd name="T2" fmla="*/ 52 w 52"/>
                  <a:gd name="T3" fmla="*/ 1 h 33"/>
                  <a:gd name="T4" fmla="*/ 51 w 52"/>
                  <a:gd name="T5" fmla="*/ 0 h 33"/>
                  <a:gd name="T6" fmla="*/ 0 w 52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0" y="33"/>
                    </a:moveTo>
                    <a:lnTo>
                      <a:pt x="52" y="1"/>
                    </a:lnTo>
                    <a:lnTo>
                      <a:pt x="51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0" name="Line 8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57" y="13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1" name="Freeform 808"/>
              <p:cNvSpPr>
                <a:spLocks noChangeAspect="1"/>
              </p:cNvSpPr>
              <p:nvPr/>
            </p:nvSpPr>
            <p:spPr bwMode="auto">
              <a:xfrm>
                <a:off x="4733" y="1344"/>
                <a:ext cx="24" cy="24"/>
              </a:xfrm>
              <a:custGeom>
                <a:avLst/>
                <a:gdLst>
                  <a:gd name="T0" fmla="*/ 63 w 166"/>
                  <a:gd name="T1" fmla="*/ 164 h 164"/>
                  <a:gd name="T2" fmla="*/ 115 w 166"/>
                  <a:gd name="T3" fmla="*/ 131 h 164"/>
                  <a:gd name="T4" fmla="*/ 166 w 166"/>
                  <a:gd name="T5" fmla="*/ 98 h 164"/>
                  <a:gd name="T6" fmla="*/ 102 w 166"/>
                  <a:gd name="T7" fmla="*/ 0 h 164"/>
                  <a:gd name="T8" fmla="*/ 51 w 166"/>
                  <a:gd name="T9" fmla="*/ 33 h 164"/>
                  <a:gd name="T10" fmla="*/ 0 w 166"/>
                  <a:gd name="T11" fmla="*/ 66 h 164"/>
                  <a:gd name="T12" fmla="*/ 63 w 166"/>
                  <a:gd name="T13" fmla="*/ 1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63" y="164"/>
                    </a:moveTo>
                    <a:lnTo>
                      <a:pt x="115" y="131"/>
                    </a:lnTo>
                    <a:lnTo>
                      <a:pt x="166" y="98"/>
                    </a:lnTo>
                    <a:lnTo>
                      <a:pt x="102" y="0"/>
                    </a:lnTo>
                    <a:lnTo>
                      <a:pt x="51" y="33"/>
                    </a:lnTo>
                    <a:lnTo>
                      <a:pt x="0" y="66"/>
                    </a:lnTo>
                    <a:lnTo>
                      <a:pt x="63" y="1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2" name="Freeform 809"/>
              <p:cNvSpPr>
                <a:spLocks noChangeAspect="1"/>
              </p:cNvSpPr>
              <p:nvPr/>
            </p:nvSpPr>
            <p:spPr bwMode="auto">
              <a:xfrm>
                <a:off x="4733" y="1344"/>
                <a:ext cx="24" cy="24"/>
              </a:xfrm>
              <a:custGeom>
                <a:avLst/>
                <a:gdLst>
                  <a:gd name="T0" fmla="*/ 63 w 166"/>
                  <a:gd name="T1" fmla="*/ 164 h 164"/>
                  <a:gd name="T2" fmla="*/ 115 w 166"/>
                  <a:gd name="T3" fmla="*/ 131 h 164"/>
                  <a:gd name="T4" fmla="*/ 166 w 166"/>
                  <a:gd name="T5" fmla="*/ 98 h 164"/>
                  <a:gd name="T6" fmla="*/ 102 w 166"/>
                  <a:gd name="T7" fmla="*/ 0 h 164"/>
                  <a:gd name="T8" fmla="*/ 51 w 166"/>
                  <a:gd name="T9" fmla="*/ 33 h 164"/>
                  <a:gd name="T10" fmla="*/ 0 w 166"/>
                  <a:gd name="T11" fmla="*/ 66 h 164"/>
                  <a:gd name="T12" fmla="*/ 63 w 166"/>
                  <a:gd name="T13" fmla="*/ 1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63" y="164"/>
                    </a:moveTo>
                    <a:lnTo>
                      <a:pt x="115" y="131"/>
                    </a:lnTo>
                    <a:lnTo>
                      <a:pt x="166" y="98"/>
                    </a:lnTo>
                    <a:lnTo>
                      <a:pt x="102" y="0"/>
                    </a:lnTo>
                    <a:lnTo>
                      <a:pt x="51" y="33"/>
                    </a:lnTo>
                    <a:lnTo>
                      <a:pt x="0" y="66"/>
                    </a:lnTo>
                    <a:lnTo>
                      <a:pt x="63" y="16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3" name="Freeform 810"/>
              <p:cNvSpPr>
                <a:spLocks noChangeAspect="1"/>
              </p:cNvSpPr>
              <p:nvPr/>
            </p:nvSpPr>
            <p:spPr bwMode="auto">
              <a:xfrm>
                <a:off x="4740" y="1344"/>
                <a:ext cx="8" cy="5"/>
              </a:xfrm>
              <a:custGeom>
                <a:avLst/>
                <a:gdLst>
                  <a:gd name="T0" fmla="*/ 0 w 51"/>
                  <a:gd name="T1" fmla="*/ 36 h 36"/>
                  <a:gd name="T2" fmla="*/ 51 w 51"/>
                  <a:gd name="T3" fmla="*/ 3 h 36"/>
                  <a:gd name="T4" fmla="*/ 49 w 51"/>
                  <a:gd name="T5" fmla="*/ 0 h 36"/>
                  <a:gd name="T6" fmla="*/ 0 w 51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6"/>
                  <a:gd name="T14" fmla="*/ 51 w 51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6">
                    <a:moveTo>
                      <a:pt x="0" y="36"/>
                    </a:moveTo>
                    <a:lnTo>
                      <a:pt x="51" y="3"/>
                    </a:lnTo>
                    <a:lnTo>
                      <a:pt x="49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4" name="Line 81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47" y="13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5" name="Freeform 812"/>
              <p:cNvSpPr>
                <a:spLocks noChangeAspect="1"/>
              </p:cNvSpPr>
              <p:nvPr/>
            </p:nvSpPr>
            <p:spPr bwMode="auto">
              <a:xfrm>
                <a:off x="4723" y="1330"/>
                <a:ext cx="24" cy="24"/>
              </a:xfrm>
              <a:custGeom>
                <a:avLst/>
                <a:gdLst>
                  <a:gd name="T0" fmla="*/ 69 w 167"/>
                  <a:gd name="T1" fmla="*/ 168 h 168"/>
                  <a:gd name="T2" fmla="*/ 118 w 167"/>
                  <a:gd name="T3" fmla="*/ 131 h 168"/>
                  <a:gd name="T4" fmla="*/ 167 w 167"/>
                  <a:gd name="T5" fmla="*/ 95 h 168"/>
                  <a:gd name="T6" fmla="*/ 97 w 167"/>
                  <a:gd name="T7" fmla="*/ 0 h 168"/>
                  <a:gd name="T8" fmla="*/ 49 w 167"/>
                  <a:gd name="T9" fmla="*/ 37 h 168"/>
                  <a:gd name="T10" fmla="*/ 0 w 167"/>
                  <a:gd name="T11" fmla="*/ 73 h 168"/>
                  <a:gd name="T12" fmla="*/ 69 w 167"/>
                  <a:gd name="T13" fmla="*/ 168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69" y="168"/>
                    </a:moveTo>
                    <a:lnTo>
                      <a:pt x="118" y="131"/>
                    </a:lnTo>
                    <a:lnTo>
                      <a:pt x="167" y="95"/>
                    </a:lnTo>
                    <a:lnTo>
                      <a:pt x="97" y="0"/>
                    </a:lnTo>
                    <a:lnTo>
                      <a:pt x="49" y="37"/>
                    </a:lnTo>
                    <a:lnTo>
                      <a:pt x="0" y="73"/>
                    </a:lnTo>
                    <a:lnTo>
                      <a:pt x="69" y="1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6" name="Freeform 813"/>
              <p:cNvSpPr>
                <a:spLocks noChangeAspect="1"/>
              </p:cNvSpPr>
              <p:nvPr/>
            </p:nvSpPr>
            <p:spPr bwMode="auto">
              <a:xfrm>
                <a:off x="4723" y="1330"/>
                <a:ext cx="24" cy="24"/>
              </a:xfrm>
              <a:custGeom>
                <a:avLst/>
                <a:gdLst>
                  <a:gd name="T0" fmla="*/ 69 w 167"/>
                  <a:gd name="T1" fmla="*/ 168 h 168"/>
                  <a:gd name="T2" fmla="*/ 118 w 167"/>
                  <a:gd name="T3" fmla="*/ 131 h 168"/>
                  <a:gd name="T4" fmla="*/ 167 w 167"/>
                  <a:gd name="T5" fmla="*/ 95 h 168"/>
                  <a:gd name="T6" fmla="*/ 97 w 167"/>
                  <a:gd name="T7" fmla="*/ 0 h 168"/>
                  <a:gd name="T8" fmla="*/ 49 w 167"/>
                  <a:gd name="T9" fmla="*/ 37 h 168"/>
                  <a:gd name="T10" fmla="*/ 0 w 167"/>
                  <a:gd name="T11" fmla="*/ 73 h 168"/>
                  <a:gd name="T12" fmla="*/ 69 w 167"/>
                  <a:gd name="T13" fmla="*/ 168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69" y="168"/>
                    </a:moveTo>
                    <a:lnTo>
                      <a:pt x="118" y="131"/>
                    </a:lnTo>
                    <a:lnTo>
                      <a:pt x="167" y="95"/>
                    </a:lnTo>
                    <a:lnTo>
                      <a:pt x="97" y="0"/>
                    </a:lnTo>
                    <a:lnTo>
                      <a:pt x="49" y="37"/>
                    </a:lnTo>
                    <a:lnTo>
                      <a:pt x="0" y="73"/>
                    </a:lnTo>
                    <a:lnTo>
                      <a:pt x="69" y="1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7" name="Freeform 814"/>
              <p:cNvSpPr>
                <a:spLocks noChangeAspect="1"/>
              </p:cNvSpPr>
              <p:nvPr/>
            </p:nvSpPr>
            <p:spPr bwMode="auto">
              <a:xfrm>
                <a:off x="4730" y="1330"/>
                <a:ext cx="7" cy="5"/>
              </a:xfrm>
              <a:custGeom>
                <a:avLst/>
                <a:gdLst>
                  <a:gd name="T0" fmla="*/ 0 w 48"/>
                  <a:gd name="T1" fmla="*/ 38 h 38"/>
                  <a:gd name="T2" fmla="*/ 48 w 48"/>
                  <a:gd name="T3" fmla="*/ 1 h 38"/>
                  <a:gd name="T4" fmla="*/ 47 w 48"/>
                  <a:gd name="T5" fmla="*/ 0 h 38"/>
                  <a:gd name="T6" fmla="*/ 0 w 48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38"/>
                  <a:gd name="T14" fmla="*/ 48 w 48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38">
                    <a:moveTo>
                      <a:pt x="0" y="38"/>
                    </a:moveTo>
                    <a:lnTo>
                      <a:pt x="48" y="1"/>
                    </a:lnTo>
                    <a:lnTo>
                      <a:pt x="47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8" name="Line 8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37" y="1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9" name="Freeform 816"/>
              <p:cNvSpPr>
                <a:spLocks noChangeAspect="1"/>
              </p:cNvSpPr>
              <p:nvPr/>
            </p:nvSpPr>
            <p:spPr bwMode="auto">
              <a:xfrm>
                <a:off x="4713" y="1317"/>
                <a:ext cx="24" cy="24"/>
              </a:xfrm>
              <a:custGeom>
                <a:avLst/>
                <a:gdLst>
                  <a:gd name="T0" fmla="*/ 73 w 168"/>
                  <a:gd name="T1" fmla="*/ 166 h 166"/>
                  <a:gd name="T2" fmla="*/ 121 w 168"/>
                  <a:gd name="T3" fmla="*/ 129 h 166"/>
                  <a:gd name="T4" fmla="*/ 168 w 168"/>
                  <a:gd name="T5" fmla="*/ 91 h 166"/>
                  <a:gd name="T6" fmla="*/ 96 w 168"/>
                  <a:gd name="T7" fmla="*/ 0 h 166"/>
                  <a:gd name="T8" fmla="*/ 48 w 168"/>
                  <a:gd name="T9" fmla="*/ 38 h 166"/>
                  <a:gd name="T10" fmla="*/ 0 w 168"/>
                  <a:gd name="T11" fmla="*/ 75 h 166"/>
                  <a:gd name="T12" fmla="*/ 73 w 168"/>
                  <a:gd name="T13" fmla="*/ 166 h 1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6"/>
                  <a:gd name="T23" fmla="*/ 168 w 168"/>
                  <a:gd name="T24" fmla="*/ 166 h 1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6">
                    <a:moveTo>
                      <a:pt x="73" y="166"/>
                    </a:moveTo>
                    <a:lnTo>
                      <a:pt x="121" y="129"/>
                    </a:lnTo>
                    <a:lnTo>
                      <a:pt x="168" y="91"/>
                    </a:lnTo>
                    <a:lnTo>
                      <a:pt x="96" y="0"/>
                    </a:lnTo>
                    <a:lnTo>
                      <a:pt x="48" y="38"/>
                    </a:lnTo>
                    <a:lnTo>
                      <a:pt x="0" y="75"/>
                    </a:lnTo>
                    <a:lnTo>
                      <a:pt x="73" y="1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0" name="Freeform 817"/>
              <p:cNvSpPr>
                <a:spLocks noChangeAspect="1"/>
              </p:cNvSpPr>
              <p:nvPr/>
            </p:nvSpPr>
            <p:spPr bwMode="auto">
              <a:xfrm>
                <a:off x="4713" y="1317"/>
                <a:ext cx="24" cy="24"/>
              </a:xfrm>
              <a:custGeom>
                <a:avLst/>
                <a:gdLst>
                  <a:gd name="T0" fmla="*/ 73 w 168"/>
                  <a:gd name="T1" fmla="*/ 166 h 166"/>
                  <a:gd name="T2" fmla="*/ 121 w 168"/>
                  <a:gd name="T3" fmla="*/ 129 h 166"/>
                  <a:gd name="T4" fmla="*/ 168 w 168"/>
                  <a:gd name="T5" fmla="*/ 91 h 166"/>
                  <a:gd name="T6" fmla="*/ 96 w 168"/>
                  <a:gd name="T7" fmla="*/ 0 h 166"/>
                  <a:gd name="T8" fmla="*/ 48 w 168"/>
                  <a:gd name="T9" fmla="*/ 38 h 166"/>
                  <a:gd name="T10" fmla="*/ 0 w 168"/>
                  <a:gd name="T11" fmla="*/ 75 h 166"/>
                  <a:gd name="T12" fmla="*/ 73 w 168"/>
                  <a:gd name="T13" fmla="*/ 166 h 1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6"/>
                  <a:gd name="T23" fmla="*/ 168 w 168"/>
                  <a:gd name="T24" fmla="*/ 166 h 1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6">
                    <a:moveTo>
                      <a:pt x="73" y="166"/>
                    </a:moveTo>
                    <a:lnTo>
                      <a:pt x="121" y="129"/>
                    </a:lnTo>
                    <a:lnTo>
                      <a:pt x="168" y="91"/>
                    </a:lnTo>
                    <a:lnTo>
                      <a:pt x="96" y="0"/>
                    </a:lnTo>
                    <a:lnTo>
                      <a:pt x="48" y="38"/>
                    </a:lnTo>
                    <a:lnTo>
                      <a:pt x="0" y="75"/>
                    </a:lnTo>
                    <a:lnTo>
                      <a:pt x="73" y="1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1" name="Freeform 818"/>
              <p:cNvSpPr>
                <a:spLocks noChangeAspect="1"/>
              </p:cNvSpPr>
              <p:nvPr/>
            </p:nvSpPr>
            <p:spPr bwMode="auto">
              <a:xfrm>
                <a:off x="4720" y="1317"/>
                <a:ext cx="7" cy="5"/>
              </a:xfrm>
              <a:custGeom>
                <a:avLst/>
                <a:gdLst>
                  <a:gd name="T0" fmla="*/ 0 w 48"/>
                  <a:gd name="T1" fmla="*/ 41 h 41"/>
                  <a:gd name="T2" fmla="*/ 48 w 48"/>
                  <a:gd name="T3" fmla="*/ 3 h 41"/>
                  <a:gd name="T4" fmla="*/ 45 w 48"/>
                  <a:gd name="T5" fmla="*/ 0 h 41"/>
                  <a:gd name="T6" fmla="*/ 0 w 48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0" y="41"/>
                    </a:moveTo>
                    <a:lnTo>
                      <a:pt x="48" y="3"/>
                    </a:lnTo>
                    <a:lnTo>
                      <a:pt x="45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2" name="Line 81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26" y="13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3" name="Freeform 820"/>
              <p:cNvSpPr>
                <a:spLocks noChangeAspect="1"/>
              </p:cNvSpPr>
              <p:nvPr/>
            </p:nvSpPr>
            <p:spPr bwMode="auto">
              <a:xfrm>
                <a:off x="4702" y="1304"/>
                <a:ext cx="24" cy="24"/>
              </a:xfrm>
              <a:custGeom>
                <a:avLst/>
                <a:gdLst>
                  <a:gd name="T0" fmla="*/ 79 w 170"/>
                  <a:gd name="T1" fmla="*/ 170 h 170"/>
                  <a:gd name="T2" fmla="*/ 125 w 170"/>
                  <a:gd name="T3" fmla="*/ 129 h 170"/>
                  <a:gd name="T4" fmla="*/ 170 w 170"/>
                  <a:gd name="T5" fmla="*/ 88 h 170"/>
                  <a:gd name="T6" fmla="*/ 91 w 170"/>
                  <a:gd name="T7" fmla="*/ 0 h 170"/>
                  <a:gd name="T8" fmla="*/ 45 w 170"/>
                  <a:gd name="T9" fmla="*/ 41 h 170"/>
                  <a:gd name="T10" fmla="*/ 0 w 170"/>
                  <a:gd name="T11" fmla="*/ 82 h 170"/>
                  <a:gd name="T12" fmla="*/ 79 w 170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79" y="170"/>
                    </a:moveTo>
                    <a:lnTo>
                      <a:pt x="125" y="129"/>
                    </a:lnTo>
                    <a:lnTo>
                      <a:pt x="170" y="88"/>
                    </a:lnTo>
                    <a:lnTo>
                      <a:pt x="91" y="0"/>
                    </a:lnTo>
                    <a:lnTo>
                      <a:pt x="45" y="41"/>
                    </a:lnTo>
                    <a:lnTo>
                      <a:pt x="0" y="82"/>
                    </a:lnTo>
                    <a:lnTo>
                      <a:pt x="79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4" name="Freeform 821"/>
              <p:cNvSpPr>
                <a:spLocks noChangeAspect="1"/>
              </p:cNvSpPr>
              <p:nvPr/>
            </p:nvSpPr>
            <p:spPr bwMode="auto">
              <a:xfrm>
                <a:off x="4702" y="1304"/>
                <a:ext cx="24" cy="24"/>
              </a:xfrm>
              <a:custGeom>
                <a:avLst/>
                <a:gdLst>
                  <a:gd name="T0" fmla="*/ 79 w 170"/>
                  <a:gd name="T1" fmla="*/ 170 h 170"/>
                  <a:gd name="T2" fmla="*/ 125 w 170"/>
                  <a:gd name="T3" fmla="*/ 129 h 170"/>
                  <a:gd name="T4" fmla="*/ 170 w 170"/>
                  <a:gd name="T5" fmla="*/ 88 h 170"/>
                  <a:gd name="T6" fmla="*/ 91 w 170"/>
                  <a:gd name="T7" fmla="*/ 0 h 170"/>
                  <a:gd name="T8" fmla="*/ 45 w 170"/>
                  <a:gd name="T9" fmla="*/ 41 h 170"/>
                  <a:gd name="T10" fmla="*/ 0 w 170"/>
                  <a:gd name="T11" fmla="*/ 82 h 170"/>
                  <a:gd name="T12" fmla="*/ 79 w 170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79" y="170"/>
                    </a:moveTo>
                    <a:lnTo>
                      <a:pt x="125" y="129"/>
                    </a:lnTo>
                    <a:lnTo>
                      <a:pt x="170" y="88"/>
                    </a:lnTo>
                    <a:lnTo>
                      <a:pt x="91" y="0"/>
                    </a:lnTo>
                    <a:lnTo>
                      <a:pt x="45" y="41"/>
                    </a:lnTo>
                    <a:lnTo>
                      <a:pt x="0" y="82"/>
                    </a:lnTo>
                    <a:lnTo>
                      <a:pt x="79" y="17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5" name="Freeform 822"/>
              <p:cNvSpPr>
                <a:spLocks noChangeAspect="1"/>
              </p:cNvSpPr>
              <p:nvPr/>
            </p:nvSpPr>
            <p:spPr bwMode="auto">
              <a:xfrm>
                <a:off x="4709" y="1304"/>
                <a:ext cx="6" cy="6"/>
              </a:xfrm>
              <a:custGeom>
                <a:avLst/>
                <a:gdLst>
                  <a:gd name="T0" fmla="*/ 0 w 46"/>
                  <a:gd name="T1" fmla="*/ 43 h 43"/>
                  <a:gd name="T2" fmla="*/ 46 w 46"/>
                  <a:gd name="T3" fmla="*/ 2 h 43"/>
                  <a:gd name="T4" fmla="*/ 43 w 46"/>
                  <a:gd name="T5" fmla="*/ 0 h 43"/>
                  <a:gd name="T6" fmla="*/ 0 w 46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0" y="43"/>
                    </a:moveTo>
                    <a:lnTo>
                      <a:pt x="46" y="2"/>
                    </a:lnTo>
                    <a:lnTo>
                      <a:pt x="43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6" name="Line 82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15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7" name="Freeform 824"/>
              <p:cNvSpPr>
                <a:spLocks noChangeAspect="1"/>
              </p:cNvSpPr>
              <p:nvPr/>
            </p:nvSpPr>
            <p:spPr bwMode="auto">
              <a:xfrm>
                <a:off x="4691" y="1292"/>
                <a:ext cx="24" cy="24"/>
              </a:xfrm>
              <a:custGeom>
                <a:avLst/>
                <a:gdLst>
                  <a:gd name="T0" fmla="*/ 83 w 169"/>
                  <a:gd name="T1" fmla="*/ 170 h 170"/>
                  <a:gd name="T2" fmla="*/ 126 w 169"/>
                  <a:gd name="T3" fmla="*/ 127 h 170"/>
                  <a:gd name="T4" fmla="*/ 169 w 169"/>
                  <a:gd name="T5" fmla="*/ 84 h 170"/>
                  <a:gd name="T6" fmla="*/ 86 w 169"/>
                  <a:gd name="T7" fmla="*/ 0 h 170"/>
                  <a:gd name="T8" fmla="*/ 43 w 169"/>
                  <a:gd name="T9" fmla="*/ 43 h 170"/>
                  <a:gd name="T10" fmla="*/ 0 w 169"/>
                  <a:gd name="T11" fmla="*/ 86 h 170"/>
                  <a:gd name="T12" fmla="*/ 83 w 169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83" y="170"/>
                    </a:moveTo>
                    <a:lnTo>
                      <a:pt x="126" y="127"/>
                    </a:lnTo>
                    <a:lnTo>
                      <a:pt x="169" y="84"/>
                    </a:lnTo>
                    <a:lnTo>
                      <a:pt x="86" y="0"/>
                    </a:lnTo>
                    <a:lnTo>
                      <a:pt x="43" y="43"/>
                    </a:lnTo>
                    <a:lnTo>
                      <a:pt x="0" y="86"/>
                    </a:lnTo>
                    <a:lnTo>
                      <a:pt x="83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8" name="Freeform 825"/>
              <p:cNvSpPr>
                <a:spLocks noChangeAspect="1"/>
              </p:cNvSpPr>
              <p:nvPr/>
            </p:nvSpPr>
            <p:spPr bwMode="auto">
              <a:xfrm>
                <a:off x="4691" y="1292"/>
                <a:ext cx="24" cy="24"/>
              </a:xfrm>
              <a:custGeom>
                <a:avLst/>
                <a:gdLst>
                  <a:gd name="T0" fmla="*/ 83 w 169"/>
                  <a:gd name="T1" fmla="*/ 170 h 170"/>
                  <a:gd name="T2" fmla="*/ 126 w 169"/>
                  <a:gd name="T3" fmla="*/ 127 h 170"/>
                  <a:gd name="T4" fmla="*/ 169 w 169"/>
                  <a:gd name="T5" fmla="*/ 84 h 170"/>
                  <a:gd name="T6" fmla="*/ 86 w 169"/>
                  <a:gd name="T7" fmla="*/ 0 h 170"/>
                  <a:gd name="T8" fmla="*/ 43 w 169"/>
                  <a:gd name="T9" fmla="*/ 43 h 170"/>
                  <a:gd name="T10" fmla="*/ 0 w 169"/>
                  <a:gd name="T11" fmla="*/ 86 h 170"/>
                  <a:gd name="T12" fmla="*/ 83 w 169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83" y="170"/>
                    </a:moveTo>
                    <a:lnTo>
                      <a:pt x="126" y="127"/>
                    </a:lnTo>
                    <a:lnTo>
                      <a:pt x="169" y="84"/>
                    </a:lnTo>
                    <a:lnTo>
                      <a:pt x="86" y="0"/>
                    </a:lnTo>
                    <a:lnTo>
                      <a:pt x="43" y="43"/>
                    </a:lnTo>
                    <a:lnTo>
                      <a:pt x="0" y="86"/>
                    </a:lnTo>
                    <a:lnTo>
                      <a:pt x="83" y="17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9" name="Freeform 826"/>
              <p:cNvSpPr>
                <a:spLocks noChangeAspect="1"/>
              </p:cNvSpPr>
              <p:nvPr/>
            </p:nvSpPr>
            <p:spPr bwMode="auto">
              <a:xfrm>
                <a:off x="4697" y="1291"/>
                <a:ext cx="6" cy="7"/>
              </a:xfrm>
              <a:custGeom>
                <a:avLst/>
                <a:gdLst>
                  <a:gd name="T0" fmla="*/ 0 w 43"/>
                  <a:gd name="T1" fmla="*/ 46 h 46"/>
                  <a:gd name="T2" fmla="*/ 43 w 43"/>
                  <a:gd name="T3" fmla="*/ 3 h 46"/>
                  <a:gd name="T4" fmla="*/ 41 w 43"/>
                  <a:gd name="T5" fmla="*/ 0 h 46"/>
                  <a:gd name="T6" fmla="*/ 0 w 43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0" y="46"/>
                    </a:moveTo>
                    <a:lnTo>
                      <a:pt x="43" y="3"/>
                    </a:lnTo>
                    <a:lnTo>
                      <a:pt x="41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0" name="Line 82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03" y="129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1" name="Freeform 828"/>
              <p:cNvSpPr>
                <a:spLocks noChangeAspect="1"/>
              </p:cNvSpPr>
              <p:nvPr/>
            </p:nvSpPr>
            <p:spPr bwMode="auto">
              <a:xfrm>
                <a:off x="4678" y="1280"/>
                <a:ext cx="25" cy="24"/>
              </a:xfrm>
              <a:custGeom>
                <a:avLst/>
                <a:gdLst>
                  <a:gd name="T0" fmla="*/ 88 w 170"/>
                  <a:gd name="T1" fmla="*/ 170 h 170"/>
                  <a:gd name="T2" fmla="*/ 129 w 170"/>
                  <a:gd name="T3" fmla="*/ 125 h 170"/>
                  <a:gd name="T4" fmla="*/ 170 w 170"/>
                  <a:gd name="T5" fmla="*/ 79 h 170"/>
                  <a:gd name="T6" fmla="*/ 82 w 170"/>
                  <a:gd name="T7" fmla="*/ 0 h 170"/>
                  <a:gd name="T8" fmla="*/ 41 w 170"/>
                  <a:gd name="T9" fmla="*/ 45 h 170"/>
                  <a:gd name="T10" fmla="*/ 0 w 170"/>
                  <a:gd name="T11" fmla="*/ 91 h 170"/>
                  <a:gd name="T12" fmla="*/ 88 w 170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88" y="170"/>
                    </a:moveTo>
                    <a:lnTo>
                      <a:pt x="129" y="125"/>
                    </a:lnTo>
                    <a:lnTo>
                      <a:pt x="170" y="79"/>
                    </a:lnTo>
                    <a:lnTo>
                      <a:pt x="82" y="0"/>
                    </a:lnTo>
                    <a:lnTo>
                      <a:pt x="41" y="45"/>
                    </a:lnTo>
                    <a:lnTo>
                      <a:pt x="0" y="91"/>
                    </a:lnTo>
                    <a:lnTo>
                      <a:pt x="88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2" name="Freeform 829"/>
              <p:cNvSpPr>
                <a:spLocks noChangeAspect="1"/>
              </p:cNvSpPr>
              <p:nvPr/>
            </p:nvSpPr>
            <p:spPr bwMode="auto">
              <a:xfrm>
                <a:off x="4678" y="1280"/>
                <a:ext cx="25" cy="24"/>
              </a:xfrm>
              <a:custGeom>
                <a:avLst/>
                <a:gdLst>
                  <a:gd name="T0" fmla="*/ 88 w 170"/>
                  <a:gd name="T1" fmla="*/ 170 h 170"/>
                  <a:gd name="T2" fmla="*/ 129 w 170"/>
                  <a:gd name="T3" fmla="*/ 125 h 170"/>
                  <a:gd name="T4" fmla="*/ 170 w 170"/>
                  <a:gd name="T5" fmla="*/ 79 h 170"/>
                  <a:gd name="T6" fmla="*/ 82 w 170"/>
                  <a:gd name="T7" fmla="*/ 0 h 170"/>
                  <a:gd name="T8" fmla="*/ 41 w 170"/>
                  <a:gd name="T9" fmla="*/ 45 h 170"/>
                  <a:gd name="T10" fmla="*/ 0 w 170"/>
                  <a:gd name="T11" fmla="*/ 91 h 170"/>
                  <a:gd name="T12" fmla="*/ 88 w 170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88" y="170"/>
                    </a:moveTo>
                    <a:lnTo>
                      <a:pt x="129" y="125"/>
                    </a:lnTo>
                    <a:lnTo>
                      <a:pt x="170" y="79"/>
                    </a:lnTo>
                    <a:lnTo>
                      <a:pt x="82" y="0"/>
                    </a:lnTo>
                    <a:lnTo>
                      <a:pt x="41" y="45"/>
                    </a:lnTo>
                    <a:lnTo>
                      <a:pt x="0" y="91"/>
                    </a:lnTo>
                    <a:lnTo>
                      <a:pt x="88" y="17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3" name="Freeform 830"/>
              <p:cNvSpPr>
                <a:spLocks noChangeAspect="1"/>
              </p:cNvSpPr>
              <p:nvPr/>
            </p:nvSpPr>
            <p:spPr bwMode="auto">
              <a:xfrm>
                <a:off x="4684" y="1280"/>
                <a:ext cx="6" cy="6"/>
              </a:xfrm>
              <a:custGeom>
                <a:avLst/>
                <a:gdLst>
                  <a:gd name="T0" fmla="*/ 0 w 41"/>
                  <a:gd name="T1" fmla="*/ 48 h 48"/>
                  <a:gd name="T2" fmla="*/ 41 w 41"/>
                  <a:gd name="T3" fmla="*/ 3 h 48"/>
                  <a:gd name="T4" fmla="*/ 37 w 41"/>
                  <a:gd name="T5" fmla="*/ 0 h 48"/>
                  <a:gd name="T6" fmla="*/ 0 w 41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8"/>
                  <a:gd name="T14" fmla="*/ 41 w 41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8">
                    <a:moveTo>
                      <a:pt x="0" y="48"/>
                    </a:moveTo>
                    <a:lnTo>
                      <a:pt x="41" y="3"/>
                    </a:lnTo>
                    <a:lnTo>
                      <a:pt x="37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4" name="Line 8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89" y="12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5" name="Freeform 832"/>
              <p:cNvSpPr>
                <a:spLocks noChangeAspect="1"/>
              </p:cNvSpPr>
              <p:nvPr/>
            </p:nvSpPr>
            <p:spPr bwMode="auto">
              <a:xfrm>
                <a:off x="4665" y="1269"/>
                <a:ext cx="24" cy="24"/>
              </a:xfrm>
              <a:custGeom>
                <a:avLst/>
                <a:gdLst>
                  <a:gd name="T0" fmla="*/ 94 w 169"/>
                  <a:gd name="T1" fmla="*/ 171 h 171"/>
                  <a:gd name="T2" fmla="*/ 132 w 169"/>
                  <a:gd name="T3" fmla="*/ 123 h 171"/>
                  <a:gd name="T4" fmla="*/ 169 w 169"/>
                  <a:gd name="T5" fmla="*/ 75 h 171"/>
                  <a:gd name="T6" fmla="*/ 75 w 169"/>
                  <a:gd name="T7" fmla="*/ 0 h 171"/>
                  <a:gd name="T8" fmla="*/ 37 w 169"/>
                  <a:gd name="T9" fmla="*/ 48 h 171"/>
                  <a:gd name="T10" fmla="*/ 0 w 169"/>
                  <a:gd name="T11" fmla="*/ 96 h 171"/>
                  <a:gd name="T12" fmla="*/ 94 w 169"/>
                  <a:gd name="T13" fmla="*/ 171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94" y="171"/>
                    </a:moveTo>
                    <a:lnTo>
                      <a:pt x="132" y="123"/>
                    </a:lnTo>
                    <a:lnTo>
                      <a:pt x="169" y="75"/>
                    </a:lnTo>
                    <a:lnTo>
                      <a:pt x="75" y="0"/>
                    </a:lnTo>
                    <a:lnTo>
                      <a:pt x="37" y="48"/>
                    </a:lnTo>
                    <a:lnTo>
                      <a:pt x="0" y="96"/>
                    </a:lnTo>
                    <a:lnTo>
                      <a:pt x="9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6" name="Freeform 833"/>
              <p:cNvSpPr>
                <a:spLocks noChangeAspect="1"/>
              </p:cNvSpPr>
              <p:nvPr/>
            </p:nvSpPr>
            <p:spPr bwMode="auto">
              <a:xfrm>
                <a:off x="4665" y="1269"/>
                <a:ext cx="24" cy="24"/>
              </a:xfrm>
              <a:custGeom>
                <a:avLst/>
                <a:gdLst>
                  <a:gd name="T0" fmla="*/ 94 w 169"/>
                  <a:gd name="T1" fmla="*/ 171 h 171"/>
                  <a:gd name="T2" fmla="*/ 132 w 169"/>
                  <a:gd name="T3" fmla="*/ 123 h 171"/>
                  <a:gd name="T4" fmla="*/ 169 w 169"/>
                  <a:gd name="T5" fmla="*/ 75 h 171"/>
                  <a:gd name="T6" fmla="*/ 75 w 169"/>
                  <a:gd name="T7" fmla="*/ 0 h 171"/>
                  <a:gd name="T8" fmla="*/ 37 w 169"/>
                  <a:gd name="T9" fmla="*/ 48 h 171"/>
                  <a:gd name="T10" fmla="*/ 0 w 169"/>
                  <a:gd name="T11" fmla="*/ 96 h 171"/>
                  <a:gd name="T12" fmla="*/ 94 w 169"/>
                  <a:gd name="T13" fmla="*/ 171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94" y="171"/>
                    </a:moveTo>
                    <a:lnTo>
                      <a:pt x="132" y="123"/>
                    </a:lnTo>
                    <a:lnTo>
                      <a:pt x="169" y="75"/>
                    </a:lnTo>
                    <a:lnTo>
                      <a:pt x="75" y="0"/>
                    </a:lnTo>
                    <a:lnTo>
                      <a:pt x="37" y="48"/>
                    </a:lnTo>
                    <a:lnTo>
                      <a:pt x="0" y="96"/>
                    </a:lnTo>
                    <a:lnTo>
                      <a:pt x="94" y="1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1957" name="Group 1035"/>
            <p:cNvGrpSpPr>
              <a:grpSpLocks noChangeAspect="1"/>
            </p:cNvGrpSpPr>
            <p:nvPr/>
          </p:nvGrpSpPr>
          <p:grpSpPr bwMode="auto">
            <a:xfrm>
              <a:off x="911" y="1159"/>
              <a:ext cx="3601" cy="801"/>
              <a:chOff x="1075" y="1215"/>
              <a:chExt cx="3602" cy="801"/>
            </a:xfrm>
          </p:grpSpPr>
          <p:sp>
            <p:nvSpPr>
              <p:cNvPr id="32427" name="Freeform 835"/>
              <p:cNvSpPr>
                <a:spLocks noChangeAspect="1"/>
              </p:cNvSpPr>
              <p:nvPr/>
            </p:nvSpPr>
            <p:spPr bwMode="auto">
              <a:xfrm>
                <a:off x="4671" y="1269"/>
                <a:ext cx="5" cy="7"/>
              </a:xfrm>
              <a:custGeom>
                <a:avLst/>
                <a:gdLst>
                  <a:gd name="T0" fmla="*/ 0 w 38"/>
                  <a:gd name="T1" fmla="*/ 50 h 50"/>
                  <a:gd name="T2" fmla="*/ 38 w 38"/>
                  <a:gd name="T3" fmla="*/ 2 h 50"/>
                  <a:gd name="T4" fmla="*/ 36 w 38"/>
                  <a:gd name="T5" fmla="*/ 0 h 50"/>
                  <a:gd name="T6" fmla="*/ 0 w 38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0" y="50"/>
                    </a:moveTo>
                    <a:lnTo>
                      <a:pt x="38" y="2"/>
                    </a:lnTo>
                    <a:lnTo>
                      <a:pt x="36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28" name="Line 8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76" y="126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29" name="Freeform 837"/>
              <p:cNvSpPr>
                <a:spLocks noChangeAspect="1"/>
              </p:cNvSpPr>
              <p:nvPr/>
            </p:nvSpPr>
            <p:spPr bwMode="auto">
              <a:xfrm>
                <a:off x="4651" y="1258"/>
                <a:ext cx="25" cy="25"/>
              </a:xfrm>
              <a:custGeom>
                <a:avLst/>
                <a:gdLst>
                  <a:gd name="T0" fmla="*/ 99 w 170"/>
                  <a:gd name="T1" fmla="*/ 171 h 171"/>
                  <a:gd name="T2" fmla="*/ 134 w 170"/>
                  <a:gd name="T3" fmla="*/ 121 h 171"/>
                  <a:gd name="T4" fmla="*/ 170 w 170"/>
                  <a:gd name="T5" fmla="*/ 71 h 171"/>
                  <a:gd name="T6" fmla="*/ 71 w 170"/>
                  <a:gd name="T7" fmla="*/ 0 h 171"/>
                  <a:gd name="T8" fmla="*/ 35 w 170"/>
                  <a:gd name="T9" fmla="*/ 50 h 171"/>
                  <a:gd name="T10" fmla="*/ 0 w 170"/>
                  <a:gd name="T11" fmla="*/ 100 h 171"/>
                  <a:gd name="T12" fmla="*/ 99 w 170"/>
                  <a:gd name="T13" fmla="*/ 171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99" y="171"/>
                    </a:moveTo>
                    <a:lnTo>
                      <a:pt x="134" y="121"/>
                    </a:lnTo>
                    <a:lnTo>
                      <a:pt x="170" y="71"/>
                    </a:lnTo>
                    <a:lnTo>
                      <a:pt x="71" y="0"/>
                    </a:lnTo>
                    <a:lnTo>
                      <a:pt x="35" y="50"/>
                    </a:lnTo>
                    <a:lnTo>
                      <a:pt x="0" y="100"/>
                    </a:lnTo>
                    <a:lnTo>
                      <a:pt x="99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30" name="Freeform 838"/>
              <p:cNvSpPr>
                <a:spLocks noChangeAspect="1"/>
              </p:cNvSpPr>
              <p:nvPr/>
            </p:nvSpPr>
            <p:spPr bwMode="auto">
              <a:xfrm>
                <a:off x="4651" y="1258"/>
                <a:ext cx="25" cy="25"/>
              </a:xfrm>
              <a:custGeom>
                <a:avLst/>
                <a:gdLst>
                  <a:gd name="T0" fmla="*/ 99 w 170"/>
                  <a:gd name="T1" fmla="*/ 171 h 171"/>
                  <a:gd name="T2" fmla="*/ 134 w 170"/>
                  <a:gd name="T3" fmla="*/ 121 h 171"/>
                  <a:gd name="T4" fmla="*/ 170 w 170"/>
                  <a:gd name="T5" fmla="*/ 71 h 171"/>
                  <a:gd name="T6" fmla="*/ 71 w 170"/>
                  <a:gd name="T7" fmla="*/ 0 h 171"/>
                  <a:gd name="T8" fmla="*/ 35 w 170"/>
                  <a:gd name="T9" fmla="*/ 50 h 171"/>
                  <a:gd name="T10" fmla="*/ 0 w 170"/>
                  <a:gd name="T11" fmla="*/ 100 h 171"/>
                  <a:gd name="T12" fmla="*/ 99 w 170"/>
                  <a:gd name="T13" fmla="*/ 171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99" y="171"/>
                    </a:moveTo>
                    <a:lnTo>
                      <a:pt x="134" y="121"/>
                    </a:lnTo>
                    <a:lnTo>
                      <a:pt x="170" y="71"/>
                    </a:lnTo>
                    <a:lnTo>
                      <a:pt x="71" y="0"/>
                    </a:lnTo>
                    <a:lnTo>
                      <a:pt x="35" y="50"/>
                    </a:lnTo>
                    <a:lnTo>
                      <a:pt x="0" y="100"/>
                    </a:lnTo>
                    <a:lnTo>
                      <a:pt x="99" y="1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31" name="Freeform 839"/>
              <p:cNvSpPr>
                <a:spLocks noChangeAspect="1"/>
              </p:cNvSpPr>
              <p:nvPr/>
            </p:nvSpPr>
            <p:spPr bwMode="auto">
              <a:xfrm>
                <a:off x="4656" y="1258"/>
                <a:ext cx="6" cy="8"/>
              </a:xfrm>
              <a:custGeom>
                <a:avLst/>
                <a:gdLst>
                  <a:gd name="T0" fmla="*/ 0 w 36"/>
                  <a:gd name="T1" fmla="*/ 52 h 52"/>
                  <a:gd name="T2" fmla="*/ 36 w 36"/>
                  <a:gd name="T3" fmla="*/ 2 h 52"/>
                  <a:gd name="T4" fmla="*/ 32 w 36"/>
                  <a:gd name="T5" fmla="*/ 0 h 52"/>
                  <a:gd name="T6" fmla="*/ 0 w 36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52"/>
                  <a:gd name="T14" fmla="*/ 36 w 36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52">
                    <a:moveTo>
                      <a:pt x="0" y="52"/>
                    </a:moveTo>
                    <a:lnTo>
                      <a:pt x="36" y="2"/>
                    </a:lnTo>
                    <a:lnTo>
                      <a:pt x="32" y="0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32" name="Line 8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61" y="12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33" name="Freeform 841"/>
              <p:cNvSpPr>
                <a:spLocks noChangeAspect="1"/>
              </p:cNvSpPr>
              <p:nvPr/>
            </p:nvSpPr>
            <p:spPr bwMode="auto">
              <a:xfrm>
                <a:off x="4637" y="1249"/>
                <a:ext cx="24" cy="24"/>
              </a:xfrm>
              <a:custGeom>
                <a:avLst/>
                <a:gdLst>
                  <a:gd name="T0" fmla="*/ 105 w 168"/>
                  <a:gd name="T1" fmla="*/ 169 h 169"/>
                  <a:gd name="T2" fmla="*/ 136 w 168"/>
                  <a:gd name="T3" fmla="*/ 116 h 169"/>
                  <a:gd name="T4" fmla="*/ 168 w 168"/>
                  <a:gd name="T5" fmla="*/ 64 h 169"/>
                  <a:gd name="T6" fmla="*/ 64 w 168"/>
                  <a:gd name="T7" fmla="*/ 0 h 169"/>
                  <a:gd name="T8" fmla="*/ 32 w 168"/>
                  <a:gd name="T9" fmla="*/ 53 h 169"/>
                  <a:gd name="T10" fmla="*/ 0 w 168"/>
                  <a:gd name="T11" fmla="*/ 105 h 169"/>
                  <a:gd name="T12" fmla="*/ 105 w 168"/>
                  <a:gd name="T13" fmla="*/ 169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9"/>
                  <a:gd name="T23" fmla="*/ 168 w 168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9">
                    <a:moveTo>
                      <a:pt x="105" y="169"/>
                    </a:moveTo>
                    <a:lnTo>
                      <a:pt x="136" y="116"/>
                    </a:lnTo>
                    <a:lnTo>
                      <a:pt x="168" y="64"/>
                    </a:lnTo>
                    <a:lnTo>
                      <a:pt x="64" y="0"/>
                    </a:lnTo>
                    <a:lnTo>
                      <a:pt x="32" y="53"/>
                    </a:lnTo>
                    <a:lnTo>
                      <a:pt x="0" y="105"/>
                    </a:lnTo>
                    <a:lnTo>
                      <a:pt x="105" y="1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34" name="Freeform 842"/>
              <p:cNvSpPr>
                <a:spLocks noChangeAspect="1"/>
              </p:cNvSpPr>
              <p:nvPr/>
            </p:nvSpPr>
            <p:spPr bwMode="auto">
              <a:xfrm>
                <a:off x="4637" y="1249"/>
                <a:ext cx="24" cy="24"/>
              </a:xfrm>
              <a:custGeom>
                <a:avLst/>
                <a:gdLst>
                  <a:gd name="T0" fmla="*/ 105 w 168"/>
                  <a:gd name="T1" fmla="*/ 169 h 169"/>
                  <a:gd name="T2" fmla="*/ 136 w 168"/>
                  <a:gd name="T3" fmla="*/ 116 h 169"/>
                  <a:gd name="T4" fmla="*/ 168 w 168"/>
                  <a:gd name="T5" fmla="*/ 64 h 169"/>
                  <a:gd name="T6" fmla="*/ 64 w 168"/>
                  <a:gd name="T7" fmla="*/ 0 h 169"/>
                  <a:gd name="T8" fmla="*/ 32 w 168"/>
                  <a:gd name="T9" fmla="*/ 53 h 169"/>
                  <a:gd name="T10" fmla="*/ 0 w 168"/>
                  <a:gd name="T11" fmla="*/ 105 h 169"/>
                  <a:gd name="T12" fmla="*/ 105 w 168"/>
                  <a:gd name="T13" fmla="*/ 169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9"/>
                  <a:gd name="T23" fmla="*/ 168 w 168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9">
                    <a:moveTo>
                      <a:pt x="105" y="169"/>
                    </a:moveTo>
                    <a:lnTo>
                      <a:pt x="136" y="116"/>
                    </a:lnTo>
                    <a:lnTo>
                      <a:pt x="168" y="64"/>
                    </a:lnTo>
                    <a:lnTo>
                      <a:pt x="64" y="0"/>
                    </a:lnTo>
                    <a:lnTo>
                      <a:pt x="32" y="53"/>
                    </a:lnTo>
                    <a:lnTo>
                      <a:pt x="0" y="105"/>
                    </a:lnTo>
                    <a:lnTo>
                      <a:pt x="105" y="1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35" name="Freeform 843"/>
              <p:cNvSpPr>
                <a:spLocks noChangeAspect="1"/>
              </p:cNvSpPr>
              <p:nvPr/>
            </p:nvSpPr>
            <p:spPr bwMode="auto">
              <a:xfrm>
                <a:off x="4642" y="1249"/>
                <a:ext cx="4" cy="8"/>
              </a:xfrm>
              <a:custGeom>
                <a:avLst/>
                <a:gdLst>
                  <a:gd name="T0" fmla="*/ 0 w 32"/>
                  <a:gd name="T1" fmla="*/ 54 h 54"/>
                  <a:gd name="T2" fmla="*/ 32 w 32"/>
                  <a:gd name="T3" fmla="*/ 1 h 54"/>
                  <a:gd name="T4" fmla="*/ 28 w 32"/>
                  <a:gd name="T5" fmla="*/ 0 h 54"/>
                  <a:gd name="T6" fmla="*/ 0 w 32"/>
                  <a:gd name="T7" fmla="*/ 54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0" y="54"/>
                    </a:moveTo>
                    <a:lnTo>
                      <a:pt x="32" y="1"/>
                    </a:lnTo>
                    <a:lnTo>
                      <a:pt x="28" y="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36" name="Line 84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46" y="12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37" name="Freeform 845"/>
              <p:cNvSpPr>
                <a:spLocks noChangeAspect="1"/>
              </p:cNvSpPr>
              <p:nvPr/>
            </p:nvSpPr>
            <p:spPr bwMode="auto">
              <a:xfrm>
                <a:off x="4622" y="1241"/>
                <a:ext cx="24" cy="23"/>
              </a:xfrm>
              <a:custGeom>
                <a:avLst/>
                <a:gdLst>
                  <a:gd name="T0" fmla="*/ 109 w 166"/>
                  <a:gd name="T1" fmla="*/ 165 h 165"/>
                  <a:gd name="T2" fmla="*/ 138 w 166"/>
                  <a:gd name="T3" fmla="*/ 112 h 165"/>
                  <a:gd name="T4" fmla="*/ 166 w 166"/>
                  <a:gd name="T5" fmla="*/ 58 h 165"/>
                  <a:gd name="T6" fmla="*/ 57 w 166"/>
                  <a:gd name="T7" fmla="*/ 0 h 165"/>
                  <a:gd name="T8" fmla="*/ 29 w 166"/>
                  <a:gd name="T9" fmla="*/ 54 h 165"/>
                  <a:gd name="T10" fmla="*/ 0 w 166"/>
                  <a:gd name="T11" fmla="*/ 107 h 165"/>
                  <a:gd name="T12" fmla="*/ 109 w 166"/>
                  <a:gd name="T13" fmla="*/ 165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5"/>
                  <a:gd name="T23" fmla="*/ 166 w 166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5">
                    <a:moveTo>
                      <a:pt x="109" y="165"/>
                    </a:moveTo>
                    <a:lnTo>
                      <a:pt x="138" y="112"/>
                    </a:lnTo>
                    <a:lnTo>
                      <a:pt x="166" y="58"/>
                    </a:lnTo>
                    <a:lnTo>
                      <a:pt x="57" y="0"/>
                    </a:lnTo>
                    <a:lnTo>
                      <a:pt x="29" y="54"/>
                    </a:lnTo>
                    <a:lnTo>
                      <a:pt x="0" y="107"/>
                    </a:lnTo>
                    <a:lnTo>
                      <a:pt x="109" y="1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38" name="Freeform 846"/>
              <p:cNvSpPr>
                <a:spLocks noChangeAspect="1"/>
              </p:cNvSpPr>
              <p:nvPr/>
            </p:nvSpPr>
            <p:spPr bwMode="auto">
              <a:xfrm>
                <a:off x="4622" y="1241"/>
                <a:ext cx="24" cy="23"/>
              </a:xfrm>
              <a:custGeom>
                <a:avLst/>
                <a:gdLst>
                  <a:gd name="T0" fmla="*/ 109 w 166"/>
                  <a:gd name="T1" fmla="*/ 165 h 165"/>
                  <a:gd name="T2" fmla="*/ 138 w 166"/>
                  <a:gd name="T3" fmla="*/ 112 h 165"/>
                  <a:gd name="T4" fmla="*/ 166 w 166"/>
                  <a:gd name="T5" fmla="*/ 58 h 165"/>
                  <a:gd name="T6" fmla="*/ 57 w 166"/>
                  <a:gd name="T7" fmla="*/ 0 h 165"/>
                  <a:gd name="T8" fmla="*/ 29 w 166"/>
                  <a:gd name="T9" fmla="*/ 54 h 165"/>
                  <a:gd name="T10" fmla="*/ 0 w 166"/>
                  <a:gd name="T11" fmla="*/ 107 h 165"/>
                  <a:gd name="T12" fmla="*/ 109 w 166"/>
                  <a:gd name="T13" fmla="*/ 165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5"/>
                  <a:gd name="T23" fmla="*/ 166 w 166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5">
                    <a:moveTo>
                      <a:pt x="109" y="165"/>
                    </a:moveTo>
                    <a:lnTo>
                      <a:pt x="138" y="112"/>
                    </a:lnTo>
                    <a:lnTo>
                      <a:pt x="166" y="58"/>
                    </a:lnTo>
                    <a:lnTo>
                      <a:pt x="57" y="0"/>
                    </a:lnTo>
                    <a:lnTo>
                      <a:pt x="29" y="54"/>
                    </a:lnTo>
                    <a:lnTo>
                      <a:pt x="0" y="107"/>
                    </a:lnTo>
                    <a:lnTo>
                      <a:pt x="109" y="1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39" name="Freeform 847"/>
              <p:cNvSpPr>
                <a:spLocks noChangeAspect="1"/>
              </p:cNvSpPr>
              <p:nvPr/>
            </p:nvSpPr>
            <p:spPr bwMode="auto">
              <a:xfrm>
                <a:off x="4626" y="1240"/>
                <a:ext cx="4" cy="8"/>
              </a:xfrm>
              <a:custGeom>
                <a:avLst/>
                <a:gdLst>
                  <a:gd name="T0" fmla="*/ 0 w 28"/>
                  <a:gd name="T1" fmla="*/ 56 h 56"/>
                  <a:gd name="T2" fmla="*/ 28 w 28"/>
                  <a:gd name="T3" fmla="*/ 2 h 56"/>
                  <a:gd name="T4" fmla="*/ 24 w 28"/>
                  <a:gd name="T5" fmla="*/ 0 h 56"/>
                  <a:gd name="T6" fmla="*/ 0 w 28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6"/>
                  <a:gd name="T14" fmla="*/ 28 w 2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6">
                    <a:moveTo>
                      <a:pt x="0" y="56"/>
                    </a:moveTo>
                    <a:lnTo>
                      <a:pt x="28" y="2"/>
                    </a:lnTo>
                    <a:lnTo>
                      <a:pt x="24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40" name="Line 8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29" y="12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41" name="Freeform 849"/>
              <p:cNvSpPr>
                <a:spLocks noChangeAspect="1"/>
              </p:cNvSpPr>
              <p:nvPr/>
            </p:nvSpPr>
            <p:spPr bwMode="auto">
              <a:xfrm>
                <a:off x="4606" y="1233"/>
                <a:ext cx="23" cy="23"/>
              </a:xfrm>
              <a:custGeom>
                <a:avLst/>
                <a:gdLst>
                  <a:gd name="T0" fmla="*/ 115 w 163"/>
                  <a:gd name="T1" fmla="*/ 161 h 161"/>
                  <a:gd name="T2" fmla="*/ 139 w 163"/>
                  <a:gd name="T3" fmla="*/ 106 h 161"/>
                  <a:gd name="T4" fmla="*/ 163 w 163"/>
                  <a:gd name="T5" fmla="*/ 50 h 161"/>
                  <a:gd name="T6" fmla="*/ 48 w 163"/>
                  <a:gd name="T7" fmla="*/ 0 h 161"/>
                  <a:gd name="T8" fmla="*/ 24 w 163"/>
                  <a:gd name="T9" fmla="*/ 55 h 161"/>
                  <a:gd name="T10" fmla="*/ 0 w 163"/>
                  <a:gd name="T11" fmla="*/ 111 h 161"/>
                  <a:gd name="T12" fmla="*/ 115 w 163"/>
                  <a:gd name="T13" fmla="*/ 16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115" y="161"/>
                    </a:moveTo>
                    <a:lnTo>
                      <a:pt x="139" y="106"/>
                    </a:lnTo>
                    <a:lnTo>
                      <a:pt x="163" y="50"/>
                    </a:lnTo>
                    <a:lnTo>
                      <a:pt x="48" y="0"/>
                    </a:lnTo>
                    <a:lnTo>
                      <a:pt x="24" y="55"/>
                    </a:lnTo>
                    <a:lnTo>
                      <a:pt x="0" y="111"/>
                    </a:lnTo>
                    <a:lnTo>
                      <a:pt x="115" y="1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42" name="Freeform 850"/>
              <p:cNvSpPr>
                <a:spLocks noChangeAspect="1"/>
              </p:cNvSpPr>
              <p:nvPr/>
            </p:nvSpPr>
            <p:spPr bwMode="auto">
              <a:xfrm>
                <a:off x="4606" y="1233"/>
                <a:ext cx="23" cy="23"/>
              </a:xfrm>
              <a:custGeom>
                <a:avLst/>
                <a:gdLst>
                  <a:gd name="T0" fmla="*/ 115 w 163"/>
                  <a:gd name="T1" fmla="*/ 161 h 161"/>
                  <a:gd name="T2" fmla="*/ 139 w 163"/>
                  <a:gd name="T3" fmla="*/ 106 h 161"/>
                  <a:gd name="T4" fmla="*/ 163 w 163"/>
                  <a:gd name="T5" fmla="*/ 50 h 161"/>
                  <a:gd name="T6" fmla="*/ 48 w 163"/>
                  <a:gd name="T7" fmla="*/ 0 h 161"/>
                  <a:gd name="T8" fmla="*/ 24 w 163"/>
                  <a:gd name="T9" fmla="*/ 55 h 161"/>
                  <a:gd name="T10" fmla="*/ 0 w 163"/>
                  <a:gd name="T11" fmla="*/ 111 h 161"/>
                  <a:gd name="T12" fmla="*/ 115 w 163"/>
                  <a:gd name="T13" fmla="*/ 16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115" y="161"/>
                    </a:moveTo>
                    <a:lnTo>
                      <a:pt x="139" y="106"/>
                    </a:lnTo>
                    <a:lnTo>
                      <a:pt x="163" y="50"/>
                    </a:lnTo>
                    <a:lnTo>
                      <a:pt x="48" y="0"/>
                    </a:lnTo>
                    <a:lnTo>
                      <a:pt x="24" y="55"/>
                    </a:lnTo>
                    <a:lnTo>
                      <a:pt x="0" y="111"/>
                    </a:lnTo>
                    <a:lnTo>
                      <a:pt x="115" y="1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43" name="Freeform 851"/>
              <p:cNvSpPr>
                <a:spLocks noChangeAspect="1"/>
              </p:cNvSpPr>
              <p:nvPr/>
            </p:nvSpPr>
            <p:spPr bwMode="auto">
              <a:xfrm>
                <a:off x="4610" y="1233"/>
                <a:ext cx="3" cy="8"/>
              </a:xfrm>
              <a:custGeom>
                <a:avLst/>
                <a:gdLst>
                  <a:gd name="T0" fmla="*/ 0 w 24"/>
                  <a:gd name="T1" fmla="*/ 56 h 56"/>
                  <a:gd name="T2" fmla="*/ 24 w 24"/>
                  <a:gd name="T3" fmla="*/ 1 h 56"/>
                  <a:gd name="T4" fmla="*/ 20 w 24"/>
                  <a:gd name="T5" fmla="*/ 0 h 56"/>
                  <a:gd name="T6" fmla="*/ 0 w 24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56"/>
                  <a:gd name="T14" fmla="*/ 24 w 24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56">
                    <a:moveTo>
                      <a:pt x="0" y="56"/>
                    </a:moveTo>
                    <a:lnTo>
                      <a:pt x="24" y="1"/>
                    </a:lnTo>
                    <a:lnTo>
                      <a:pt x="20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44" name="Line 85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12" y="12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45" name="Freeform 853"/>
              <p:cNvSpPr>
                <a:spLocks noChangeAspect="1"/>
              </p:cNvSpPr>
              <p:nvPr/>
            </p:nvSpPr>
            <p:spPr bwMode="auto">
              <a:xfrm>
                <a:off x="4590" y="1227"/>
                <a:ext cx="22" cy="22"/>
              </a:xfrm>
              <a:custGeom>
                <a:avLst/>
                <a:gdLst>
                  <a:gd name="T0" fmla="*/ 119 w 160"/>
                  <a:gd name="T1" fmla="*/ 156 h 156"/>
                  <a:gd name="T2" fmla="*/ 140 w 160"/>
                  <a:gd name="T3" fmla="*/ 99 h 156"/>
                  <a:gd name="T4" fmla="*/ 160 w 160"/>
                  <a:gd name="T5" fmla="*/ 43 h 156"/>
                  <a:gd name="T6" fmla="*/ 41 w 160"/>
                  <a:gd name="T7" fmla="*/ 0 h 156"/>
                  <a:gd name="T8" fmla="*/ 21 w 160"/>
                  <a:gd name="T9" fmla="*/ 57 h 156"/>
                  <a:gd name="T10" fmla="*/ 0 w 160"/>
                  <a:gd name="T11" fmla="*/ 114 h 156"/>
                  <a:gd name="T12" fmla="*/ 119 w 160"/>
                  <a:gd name="T13" fmla="*/ 15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119" y="156"/>
                    </a:moveTo>
                    <a:lnTo>
                      <a:pt x="140" y="99"/>
                    </a:lnTo>
                    <a:lnTo>
                      <a:pt x="160" y="43"/>
                    </a:lnTo>
                    <a:lnTo>
                      <a:pt x="41" y="0"/>
                    </a:lnTo>
                    <a:lnTo>
                      <a:pt x="21" y="57"/>
                    </a:lnTo>
                    <a:lnTo>
                      <a:pt x="0" y="114"/>
                    </a:lnTo>
                    <a:lnTo>
                      <a:pt x="119" y="1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46" name="Freeform 854"/>
              <p:cNvSpPr>
                <a:spLocks noChangeAspect="1"/>
              </p:cNvSpPr>
              <p:nvPr/>
            </p:nvSpPr>
            <p:spPr bwMode="auto">
              <a:xfrm>
                <a:off x="4590" y="1227"/>
                <a:ext cx="22" cy="22"/>
              </a:xfrm>
              <a:custGeom>
                <a:avLst/>
                <a:gdLst>
                  <a:gd name="T0" fmla="*/ 119 w 160"/>
                  <a:gd name="T1" fmla="*/ 156 h 156"/>
                  <a:gd name="T2" fmla="*/ 140 w 160"/>
                  <a:gd name="T3" fmla="*/ 99 h 156"/>
                  <a:gd name="T4" fmla="*/ 160 w 160"/>
                  <a:gd name="T5" fmla="*/ 43 h 156"/>
                  <a:gd name="T6" fmla="*/ 41 w 160"/>
                  <a:gd name="T7" fmla="*/ 0 h 156"/>
                  <a:gd name="T8" fmla="*/ 21 w 160"/>
                  <a:gd name="T9" fmla="*/ 57 h 156"/>
                  <a:gd name="T10" fmla="*/ 0 w 160"/>
                  <a:gd name="T11" fmla="*/ 114 h 156"/>
                  <a:gd name="T12" fmla="*/ 119 w 160"/>
                  <a:gd name="T13" fmla="*/ 15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119" y="156"/>
                    </a:moveTo>
                    <a:lnTo>
                      <a:pt x="140" y="99"/>
                    </a:lnTo>
                    <a:lnTo>
                      <a:pt x="160" y="43"/>
                    </a:lnTo>
                    <a:lnTo>
                      <a:pt x="41" y="0"/>
                    </a:lnTo>
                    <a:lnTo>
                      <a:pt x="21" y="57"/>
                    </a:lnTo>
                    <a:lnTo>
                      <a:pt x="0" y="114"/>
                    </a:lnTo>
                    <a:lnTo>
                      <a:pt x="119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47" name="Freeform 855"/>
              <p:cNvSpPr>
                <a:spLocks noChangeAspect="1"/>
              </p:cNvSpPr>
              <p:nvPr/>
            </p:nvSpPr>
            <p:spPr bwMode="auto">
              <a:xfrm>
                <a:off x="4593" y="1227"/>
                <a:ext cx="2" cy="8"/>
              </a:xfrm>
              <a:custGeom>
                <a:avLst/>
                <a:gdLst>
                  <a:gd name="T0" fmla="*/ 0 w 20"/>
                  <a:gd name="T1" fmla="*/ 59 h 59"/>
                  <a:gd name="T2" fmla="*/ 20 w 20"/>
                  <a:gd name="T3" fmla="*/ 2 h 59"/>
                  <a:gd name="T4" fmla="*/ 16 w 20"/>
                  <a:gd name="T5" fmla="*/ 0 h 59"/>
                  <a:gd name="T6" fmla="*/ 0 w 20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59"/>
                  <a:gd name="T14" fmla="*/ 20 w 20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59">
                    <a:moveTo>
                      <a:pt x="0" y="59"/>
                    </a:moveTo>
                    <a:lnTo>
                      <a:pt x="20" y="2"/>
                    </a:lnTo>
                    <a:lnTo>
                      <a:pt x="16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48" name="Line 85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95" y="12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49" name="Freeform 857"/>
              <p:cNvSpPr>
                <a:spLocks noChangeAspect="1"/>
              </p:cNvSpPr>
              <p:nvPr/>
            </p:nvSpPr>
            <p:spPr bwMode="auto">
              <a:xfrm>
                <a:off x="4573" y="1222"/>
                <a:ext cx="22" cy="22"/>
              </a:xfrm>
              <a:custGeom>
                <a:avLst/>
                <a:gdLst>
                  <a:gd name="T0" fmla="*/ 123 w 155"/>
                  <a:gd name="T1" fmla="*/ 153 h 153"/>
                  <a:gd name="T2" fmla="*/ 139 w 155"/>
                  <a:gd name="T3" fmla="*/ 93 h 153"/>
                  <a:gd name="T4" fmla="*/ 155 w 155"/>
                  <a:gd name="T5" fmla="*/ 34 h 153"/>
                  <a:gd name="T6" fmla="*/ 32 w 155"/>
                  <a:gd name="T7" fmla="*/ 0 h 153"/>
                  <a:gd name="T8" fmla="*/ 16 w 155"/>
                  <a:gd name="T9" fmla="*/ 59 h 153"/>
                  <a:gd name="T10" fmla="*/ 0 w 155"/>
                  <a:gd name="T11" fmla="*/ 118 h 153"/>
                  <a:gd name="T12" fmla="*/ 123 w 155"/>
                  <a:gd name="T13" fmla="*/ 153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23" y="153"/>
                    </a:move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  <a:lnTo>
                      <a:pt x="16" y="59"/>
                    </a:lnTo>
                    <a:lnTo>
                      <a:pt x="0" y="118"/>
                    </a:lnTo>
                    <a:lnTo>
                      <a:pt x="123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50" name="Freeform 858"/>
              <p:cNvSpPr>
                <a:spLocks noChangeAspect="1"/>
              </p:cNvSpPr>
              <p:nvPr/>
            </p:nvSpPr>
            <p:spPr bwMode="auto">
              <a:xfrm>
                <a:off x="4573" y="1222"/>
                <a:ext cx="22" cy="22"/>
              </a:xfrm>
              <a:custGeom>
                <a:avLst/>
                <a:gdLst>
                  <a:gd name="T0" fmla="*/ 123 w 155"/>
                  <a:gd name="T1" fmla="*/ 153 h 153"/>
                  <a:gd name="T2" fmla="*/ 139 w 155"/>
                  <a:gd name="T3" fmla="*/ 93 h 153"/>
                  <a:gd name="T4" fmla="*/ 155 w 155"/>
                  <a:gd name="T5" fmla="*/ 34 h 153"/>
                  <a:gd name="T6" fmla="*/ 32 w 155"/>
                  <a:gd name="T7" fmla="*/ 0 h 153"/>
                  <a:gd name="T8" fmla="*/ 16 w 155"/>
                  <a:gd name="T9" fmla="*/ 59 h 153"/>
                  <a:gd name="T10" fmla="*/ 0 w 155"/>
                  <a:gd name="T11" fmla="*/ 118 h 153"/>
                  <a:gd name="T12" fmla="*/ 123 w 155"/>
                  <a:gd name="T13" fmla="*/ 153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23" y="153"/>
                    </a:move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  <a:lnTo>
                      <a:pt x="16" y="59"/>
                    </a:lnTo>
                    <a:lnTo>
                      <a:pt x="0" y="118"/>
                    </a:lnTo>
                    <a:lnTo>
                      <a:pt x="123" y="1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51" name="Freeform 859"/>
              <p:cNvSpPr>
                <a:spLocks noChangeAspect="1"/>
              </p:cNvSpPr>
              <p:nvPr/>
            </p:nvSpPr>
            <p:spPr bwMode="auto">
              <a:xfrm>
                <a:off x="4575" y="1222"/>
                <a:ext cx="2" cy="8"/>
              </a:xfrm>
              <a:custGeom>
                <a:avLst/>
                <a:gdLst>
                  <a:gd name="T0" fmla="*/ 0 w 16"/>
                  <a:gd name="T1" fmla="*/ 59 h 59"/>
                  <a:gd name="T2" fmla="*/ 16 w 16"/>
                  <a:gd name="T3" fmla="*/ 0 h 59"/>
                  <a:gd name="T4" fmla="*/ 11 w 16"/>
                  <a:gd name="T5" fmla="*/ 0 h 59"/>
                  <a:gd name="T6" fmla="*/ 0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0" y="59"/>
                    </a:moveTo>
                    <a:lnTo>
                      <a:pt x="16" y="0"/>
                    </a:lnTo>
                    <a:lnTo>
                      <a:pt x="11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52" name="Line 860"/>
              <p:cNvSpPr>
                <a:spLocks noChangeAspect="1" noChangeShapeType="1"/>
              </p:cNvSpPr>
              <p:nvPr/>
            </p:nvSpPr>
            <p:spPr bwMode="auto">
              <a:xfrm flipH="1">
                <a:off x="4577" y="12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53" name="Freeform 861"/>
              <p:cNvSpPr>
                <a:spLocks noChangeAspect="1"/>
              </p:cNvSpPr>
              <p:nvPr/>
            </p:nvSpPr>
            <p:spPr bwMode="auto">
              <a:xfrm>
                <a:off x="4555" y="1218"/>
                <a:ext cx="22" cy="21"/>
              </a:xfrm>
              <a:custGeom>
                <a:avLst/>
                <a:gdLst>
                  <a:gd name="T0" fmla="*/ 125 w 148"/>
                  <a:gd name="T1" fmla="*/ 143 h 143"/>
                  <a:gd name="T2" fmla="*/ 137 w 148"/>
                  <a:gd name="T3" fmla="*/ 84 h 143"/>
                  <a:gd name="T4" fmla="*/ 148 w 148"/>
                  <a:gd name="T5" fmla="*/ 25 h 143"/>
                  <a:gd name="T6" fmla="*/ 23 w 148"/>
                  <a:gd name="T7" fmla="*/ 0 h 143"/>
                  <a:gd name="T8" fmla="*/ 12 w 148"/>
                  <a:gd name="T9" fmla="*/ 59 h 143"/>
                  <a:gd name="T10" fmla="*/ 0 w 148"/>
                  <a:gd name="T11" fmla="*/ 118 h 143"/>
                  <a:gd name="T12" fmla="*/ 125 w 148"/>
                  <a:gd name="T13" fmla="*/ 143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25" y="143"/>
                    </a:moveTo>
                    <a:lnTo>
                      <a:pt x="137" y="84"/>
                    </a:lnTo>
                    <a:lnTo>
                      <a:pt x="148" y="25"/>
                    </a:lnTo>
                    <a:lnTo>
                      <a:pt x="23" y="0"/>
                    </a:lnTo>
                    <a:lnTo>
                      <a:pt x="12" y="59"/>
                    </a:lnTo>
                    <a:lnTo>
                      <a:pt x="0" y="118"/>
                    </a:lnTo>
                    <a:lnTo>
                      <a:pt x="125" y="1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54" name="Freeform 862"/>
              <p:cNvSpPr>
                <a:spLocks noChangeAspect="1"/>
              </p:cNvSpPr>
              <p:nvPr/>
            </p:nvSpPr>
            <p:spPr bwMode="auto">
              <a:xfrm>
                <a:off x="4555" y="1218"/>
                <a:ext cx="22" cy="21"/>
              </a:xfrm>
              <a:custGeom>
                <a:avLst/>
                <a:gdLst>
                  <a:gd name="T0" fmla="*/ 125 w 148"/>
                  <a:gd name="T1" fmla="*/ 143 h 143"/>
                  <a:gd name="T2" fmla="*/ 137 w 148"/>
                  <a:gd name="T3" fmla="*/ 84 h 143"/>
                  <a:gd name="T4" fmla="*/ 148 w 148"/>
                  <a:gd name="T5" fmla="*/ 25 h 143"/>
                  <a:gd name="T6" fmla="*/ 23 w 148"/>
                  <a:gd name="T7" fmla="*/ 0 h 143"/>
                  <a:gd name="T8" fmla="*/ 12 w 148"/>
                  <a:gd name="T9" fmla="*/ 59 h 143"/>
                  <a:gd name="T10" fmla="*/ 0 w 148"/>
                  <a:gd name="T11" fmla="*/ 118 h 143"/>
                  <a:gd name="T12" fmla="*/ 125 w 148"/>
                  <a:gd name="T13" fmla="*/ 143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25" y="143"/>
                    </a:moveTo>
                    <a:lnTo>
                      <a:pt x="137" y="84"/>
                    </a:lnTo>
                    <a:lnTo>
                      <a:pt x="148" y="25"/>
                    </a:lnTo>
                    <a:lnTo>
                      <a:pt x="23" y="0"/>
                    </a:lnTo>
                    <a:lnTo>
                      <a:pt x="12" y="59"/>
                    </a:lnTo>
                    <a:lnTo>
                      <a:pt x="0" y="118"/>
                    </a:lnTo>
                    <a:lnTo>
                      <a:pt x="125" y="14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55" name="Freeform 863"/>
              <p:cNvSpPr>
                <a:spLocks noChangeAspect="1"/>
              </p:cNvSpPr>
              <p:nvPr/>
            </p:nvSpPr>
            <p:spPr bwMode="auto">
              <a:xfrm>
                <a:off x="4557" y="1218"/>
                <a:ext cx="2" cy="9"/>
              </a:xfrm>
              <a:custGeom>
                <a:avLst/>
                <a:gdLst>
                  <a:gd name="T0" fmla="*/ 0 w 11"/>
                  <a:gd name="T1" fmla="*/ 60 h 60"/>
                  <a:gd name="T2" fmla="*/ 11 w 11"/>
                  <a:gd name="T3" fmla="*/ 1 h 60"/>
                  <a:gd name="T4" fmla="*/ 7 w 11"/>
                  <a:gd name="T5" fmla="*/ 0 h 60"/>
                  <a:gd name="T6" fmla="*/ 0 w 11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0"/>
                  <a:gd name="T14" fmla="*/ 11 w 11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0">
                    <a:moveTo>
                      <a:pt x="0" y="60"/>
                    </a:moveTo>
                    <a:lnTo>
                      <a:pt x="11" y="1"/>
                    </a:lnTo>
                    <a:lnTo>
                      <a:pt x="7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56" name="Line 86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58" y="12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57" name="Freeform 865"/>
              <p:cNvSpPr>
                <a:spLocks noChangeAspect="1"/>
              </p:cNvSpPr>
              <p:nvPr/>
            </p:nvSpPr>
            <p:spPr bwMode="auto">
              <a:xfrm>
                <a:off x="4538" y="1216"/>
                <a:ext cx="20" cy="19"/>
              </a:xfrm>
              <a:custGeom>
                <a:avLst/>
                <a:gdLst>
                  <a:gd name="T0" fmla="*/ 128 w 142"/>
                  <a:gd name="T1" fmla="*/ 135 h 135"/>
                  <a:gd name="T2" fmla="*/ 135 w 142"/>
                  <a:gd name="T3" fmla="*/ 75 h 135"/>
                  <a:gd name="T4" fmla="*/ 142 w 142"/>
                  <a:gd name="T5" fmla="*/ 15 h 135"/>
                  <a:gd name="T6" fmla="*/ 13 w 142"/>
                  <a:gd name="T7" fmla="*/ 0 h 135"/>
                  <a:gd name="T8" fmla="*/ 6 w 142"/>
                  <a:gd name="T9" fmla="*/ 60 h 135"/>
                  <a:gd name="T10" fmla="*/ 0 w 142"/>
                  <a:gd name="T11" fmla="*/ 121 h 135"/>
                  <a:gd name="T12" fmla="*/ 128 w 142"/>
                  <a:gd name="T13" fmla="*/ 135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5"/>
                  <a:gd name="T23" fmla="*/ 142 w 142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5">
                    <a:moveTo>
                      <a:pt x="128" y="135"/>
                    </a:moveTo>
                    <a:lnTo>
                      <a:pt x="135" y="75"/>
                    </a:lnTo>
                    <a:lnTo>
                      <a:pt x="142" y="15"/>
                    </a:lnTo>
                    <a:lnTo>
                      <a:pt x="13" y="0"/>
                    </a:lnTo>
                    <a:lnTo>
                      <a:pt x="6" y="60"/>
                    </a:lnTo>
                    <a:lnTo>
                      <a:pt x="0" y="121"/>
                    </a:lnTo>
                    <a:lnTo>
                      <a:pt x="128" y="1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58" name="Freeform 866"/>
              <p:cNvSpPr>
                <a:spLocks noChangeAspect="1"/>
              </p:cNvSpPr>
              <p:nvPr/>
            </p:nvSpPr>
            <p:spPr bwMode="auto">
              <a:xfrm>
                <a:off x="4538" y="1216"/>
                <a:ext cx="20" cy="19"/>
              </a:xfrm>
              <a:custGeom>
                <a:avLst/>
                <a:gdLst>
                  <a:gd name="T0" fmla="*/ 128 w 142"/>
                  <a:gd name="T1" fmla="*/ 135 h 135"/>
                  <a:gd name="T2" fmla="*/ 135 w 142"/>
                  <a:gd name="T3" fmla="*/ 75 h 135"/>
                  <a:gd name="T4" fmla="*/ 142 w 142"/>
                  <a:gd name="T5" fmla="*/ 15 h 135"/>
                  <a:gd name="T6" fmla="*/ 13 w 142"/>
                  <a:gd name="T7" fmla="*/ 0 h 135"/>
                  <a:gd name="T8" fmla="*/ 6 w 142"/>
                  <a:gd name="T9" fmla="*/ 60 h 135"/>
                  <a:gd name="T10" fmla="*/ 0 w 142"/>
                  <a:gd name="T11" fmla="*/ 121 h 135"/>
                  <a:gd name="T12" fmla="*/ 128 w 142"/>
                  <a:gd name="T13" fmla="*/ 135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5"/>
                  <a:gd name="T23" fmla="*/ 142 w 142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5">
                    <a:moveTo>
                      <a:pt x="128" y="135"/>
                    </a:moveTo>
                    <a:lnTo>
                      <a:pt x="135" y="75"/>
                    </a:lnTo>
                    <a:lnTo>
                      <a:pt x="142" y="15"/>
                    </a:lnTo>
                    <a:lnTo>
                      <a:pt x="13" y="0"/>
                    </a:lnTo>
                    <a:lnTo>
                      <a:pt x="6" y="60"/>
                    </a:lnTo>
                    <a:lnTo>
                      <a:pt x="0" y="121"/>
                    </a:lnTo>
                    <a:lnTo>
                      <a:pt x="128" y="13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59" name="Freeform 867"/>
              <p:cNvSpPr>
                <a:spLocks noChangeAspect="1"/>
              </p:cNvSpPr>
              <p:nvPr/>
            </p:nvSpPr>
            <p:spPr bwMode="auto">
              <a:xfrm>
                <a:off x="4539" y="1216"/>
                <a:ext cx="1" cy="8"/>
              </a:xfrm>
              <a:custGeom>
                <a:avLst/>
                <a:gdLst>
                  <a:gd name="T0" fmla="*/ 0 w 7"/>
                  <a:gd name="T1" fmla="*/ 60 h 60"/>
                  <a:gd name="T2" fmla="*/ 7 w 7"/>
                  <a:gd name="T3" fmla="*/ 0 h 60"/>
                  <a:gd name="T4" fmla="*/ 3 w 7"/>
                  <a:gd name="T5" fmla="*/ 0 h 60"/>
                  <a:gd name="T6" fmla="*/ 0 w 7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0" y="60"/>
                    </a:moveTo>
                    <a:lnTo>
                      <a:pt x="7" y="0"/>
                    </a:lnTo>
                    <a:lnTo>
                      <a:pt x="3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60" name="Line 868"/>
              <p:cNvSpPr>
                <a:spLocks noChangeAspect="1" noChangeShapeType="1"/>
              </p:cNvSpPr>
              <p:nvPr/>
            </p:nvSpPr>
            <p:spPr bwMode="auto">
              <a:xfrm flipH="1">
                <a:off x="4539" y="12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61" name="Freeform 869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19" cy="18"/>
              </a:xfrm>
              <a:custGeom>
                <a:avLst/>
                <a:gdLst>
                  <a:gd name="T0" fmla="*/ 128 w 133"/>
                  <a:gd name="T1" fmla="*/ 126 h 126"/>
                  <a:gd name="T2" fmla="*/ 130 w 133"/>
                  <a:gd name="T3" fmla="*/ 65 h 126"/>
                  <a:gd name="T4" fmla="*/ 133 w 133"/>
                  <a:gd name="T5" fmla="*/ 5 h 126"/>
                  <a:gd name="T6" fmla="*/ 4 w 133"/>
                  <a:gd name="T7" fmla="*/ 0 h 126"/>
                  <a:gd name="T8" fmla="*/ 2 w 133"/>
                  <a:gd name="T9" fmla="*/ 61 h 126"/>
                  <a:gd name="T10" fmla="*/ 0 w 133"/>
                  <a:gd name="T11" fmla="*/ 121 h 126"/>
                  <a:gd name="T12" fmla="*/ 128 w 133"/>
                  <a:gd name="T13" fmla="*/ 126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128" y="126"/>
                    </a:moveTo>
                    <a:lnTo>
                      <a:pt x="130" y="65"/>
                    </a:lnTo>
                    <a:lnTo>
                      <a:pt x="133" y="5"/>
                    </a:lnTo>
                    <a:lnTo>
                      <a:pt x="4" y="0"/>
                    </a:lnTo>
                    <a:lnTo>
                      <a:pt x="2" y="61"/>
                    </a:lnTo>
                    <a:lnTo>
                      <a:pt x="0" y="121"/>
                    </a:lnTo>
                    <a:lnTo>
                      <a:pt x="128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62" name="Freeform 870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19" cy="18"/>
              </a:xfrm>
              <a:custGeom>
                <a:avLst/>
                <a:gdLst>
                  <a:gd name="T0" fmla="*/ 128 w 133"/>
                  <a:gd name="T1" fmla="*/ 126 h 126"/>
                  <a:gd name="T2" fmla="*/ 130 w 133"/>
                  <a:gd name="T3" fmla="*/ 65 h 126"/>
                  <a:gd name="T4" fmla="*/ 133 w 133"/>
                  <a:gd name="T5" fmla="*/ 5 h 126"/>
                  <a:gd name="T6" fmla="*/ 4 w 133"/>
                  <a:gd name="T7" fmla="*/ 0 h 126"/>
                  <a:gd name="T8" fmla="*/ 2 w 133"/>
                  <a:gd name="T9" fmla="*/ 61 h 126"/>
                  <a:gd name="T10" fmla="*/ 0 w 133"/>
                  <a:gd name="T11" fmla="*/ 121 h 126"/>
                  <a:gd name="T12" fmla="*/ 128 w 133"/>
                  <a:gd name="T13" fmla="*/ 126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128" y="126"/>
                    </a:moveTo>
                    <a:lnTo>
                      <a:pt x="130" y="65"/>
                    </a:lnTo>
                    <a:lnTo>
                      <a:pt x="133" y="5"/>
                    </a:lnTo>
                    <a:lnTo>
                      <a:pt x="4" y="0"/>
                    </a:lnTo>
                    <a:lnTo>
                      <a:pt x="2" y="61"/>
                    </a:lnTo>
                    <a:lnTo>
                      <a:pt x="0" y="121"/>
                    </a:lnTo>
                    <a:lnTo>
                      <a:pt x="128" y="1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63" name="Freeform 871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1" cy="9"/>
              </a:xfrm>
              <a:custGeom>
                <a:avLst/>
                <a:gdLst>
                  <a:gd name="T0" fmla="*/ 2 w 4"/>
                  <a:gd name="T1" fmla="*/ 61 h 61"/>
                  <a:gd name="T2" fmla="*/ 4 w 4"/>
                  <a:gd name="T3" fmla="*/ 0 h 61"/>
                  <a:gd name="T4" fmla="*/ 0 w 4"/>
                  <a:gd name="T5" fmla="*/ 0 h 61"/>
                  <a:gd name="T6" fmla="*/ 2 w 4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1"/>
                  <a:gd name="T14" fmla="*/ 4 w 4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1">
                    <a:moveTo>
                      <a:pt x="2" y="61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64" name="Line 872"/>
              <p:cNvSpPr>
                <a:spLocks noChangeAspect="1" noChangeShapeType="1"/>
              </p:cNvSpPr>
              <p:nvPr/>
            </p:nvSpPr>
            <p:spPr bwMode="auto">
              <a:xfrm flipH="1">
                <a:off x="4520" y="121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65" name="Freeform 873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9" cy="17"/>
              </a:xfrm>
              <a:custGeom>
                <a:avLst/>
                <a:gdLst>
                  <a:gd name="T0" fmla="*/ 0 w 60"/>
                  <a:gd name="T1" fmla="*/ 62 h 122"/>
                  <a:gd name="T2" fmla="*/ 0 w 60"/>
                  <a:gd name="T3" fmla="*/ 0 h 122"/>
                  <a:gd name="T4" fmla="*/ 12 w 60"/>
                  <a:gd name="T5" fmla="*/ 3 h 122"/>
                  <a:gd name="T6" fmla="*/ 25 w 60"/>
                  <a:gd name="T7" fmla="*/ 6 h 122"/>
                  <a:gd name="T8" fmla="*/ 35 w 60"/>
                  <a:gd name="T9" fmla="*/ 13 h 122"/>
                  <a:gd name="T10" fmla="*/ 45 w 60"/>
                  <a:gd name="T11" fmla="*/ 21 h 122"/>
                  <a:gd name="T12" fmla="*/ 52 w 60"/>
                  <a:gd name="T13" fmla="*/ 31 h 122"/>
                  <a:gd name="T14" fmla="*/ 58 w 60"/>
                  <a:gd name="T15" fmla="*/ 42 h 122"/>
                  <a:gd name="T16" fmla="*/ 60 w 60"/>
                  <a:gd name="T17" fmla="*/ 55 h 122"/>
                  <a:gd name="T18" fmla="*/ 60 w 60"/>
                  <a:gd name="T19" fmla="*/ 69 h 122"/>
                  <a:gd name="T20" fmla="*/ 58 w 60"/>
                  <a:gd name="T21" fmla="*/ 81 h 122"/>
                  <a:gd name="T22" fmla="*/ 52 w 60"/>
                  <a:gd name="T23" fmla="*/ 93 h 122"/>
                  <a:gd name="T24" fmla="*/ 45 w 60"/>
                  <a:gd name="T25" fmla="*/ 103 h 122"/>
                  <a:gd name="T26" fmla="*/ 35 w 60"/>
                  <a:gd name="T27" fmla="*/ 111 h 122"/>
                  <a:gd name="T28" fmla="*/ 25 w 60"/>
                  <a:gd name="T29" fmla="*/ 118 h 122"/>
                  <a:gd name="T30" fmla="*/ 12 w 60"/>
                  <a:gd name="T31" fmla="*/ 121 h 122"/>
                  <a:gd name="T32" fmla="*/ 0 w 60"/>
                  <a:gd name="T33" fmla="*/ 122 h 122"/>
                  <a:gd name="T34" fmla="*/ 0 w 60"/>
                  <a:gd name="T35" fmla="*/ 62 h 1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0"/>
                  <a:gd name="T55" fmla="*/ 0 h 122"/>
                  <a:gd name="T56" fmla="*/ 60 w 60"/>
                  <a:gd name="T57" fmla="*/ 122 h 1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0" h="122">
                    <a:moveTo>
                      <a:pt x="0" y="62"/>
                    </a:moveTo>
                    <a:lnTo>
                      <a:pt x="0" y="0"/>
                    </a:lnTo>
                    <a:lnTo>
                      <a:pt x="12" y="3"/>
                    </a:lnTo>
                    <a:lnTo>
                      <a:pt x="25" y="6"/>
                    </a:lnTo>
                    <a:lnTo>
                      <a:pt x="35" y="13"/>
                    </a:lnTo>
                    <a:lnTo>
                      <a:pt x="45" y="21"/>
                    </a:lnTo>
                    <a:lnTo>
                      <a:pt x="52" y="31"/>
                    </a:lnTo>
                    <a:lnTo>
                      <a:pt x="58" y="42"/>
                    </a:lnTo>
                    <a:lnTo>
                      <a:pt x="60" y="55"/>
                    </a:lnTo>
                    <a:lnTo>
                      <a:pt x="60" y="69"/>
                    </a:lnTo>
                    <a:lnTo>
                      <a:pt x="58" y="81"/>
                    </a:lnTo>
                    <a:lnTo>
                      <a:pt x="52" y="93"/>
                    </a:lnTo>
                    <a:lnTo>
                      <a:pt x="45" y="103"/>
                    </a:lnTo>
                    <a:lnTo>
                      <a:pt x="35" y="111"/>
                    </a:lnTo>
                    <a:lnTo>
                      <a:pt x="25" y="118"/>
                    </a:lnTo>
                    <a:lnTo>
                      <a:pt x="12" y="121"/>
                    </a:lnTo>
                    <a:lnTo>
                      <a:pt x="0" y="122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66" name="Freeform 874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9" cy="17"/>
              </a:xfrm>
              <a:custGeom>
                <a:avLst/>
                <a:gdLst>
                  <a:gd name="T0" fmla="*/ 0 w 60"/>
                  <a:gd name="T1" fmla="*/ 0 h 122"/>
                  <a:gd name="T2" fmla="*/ 12 w 60"/>
                  <a:gd name="T3" fmla="*/ 3 h 122"/>
                  <a:gd name="T4" fmla="*/ 25 w 60"/>
                  <a:gd name="T5" fmla="*/ 6 h 122"/>
                  <a:gd name="T6" fmla="*/ 35 w 60"/>
                  <a:gd name="T7" fmla="*/ 13 h 122"/>
                  <a:gd name="T8" fmla="*/ 45 w 60"/>
                  <a:gd name="T9" fmla="*/ 21 h 122"/>
                  <a:gd name="T10" fmla="*/ 52 w 60"/>
                  <a:gd name="T11" fmla="*/ 31 h 122"/>
                  <a:gd name="T12" fmla="*/ 58 w 60"/>
                  <a:gd name="T13" fmla="*/ 42 h 122"/>
                  <a:gd name="T14" fmla="*/ 60 w 60"/>
                  <a:gd name="T15" fmla="*/ 55 h 122"/>
                  <a:gd name="T16" fmla="*/ 60 w 60"/>
                  <a:gd name="T17" fmla="*/ 69 h 122"/>
                  <a:gd name="T18" fmla="*/ 58 w 60"/>
                  <a:gd name="T19" fmla="*/ 81 h 122"/>
                  <a:gd name="T20" fmla="*/ 52 w 60"/>
                  <a:gd name="T21" fmla="*/ 93 h 122"/>
                  <a:gd name="T22" fmla="*/ 45 w 60"/>
                  <a:gd name="T23" fmla="*/ 103 h 122"/>
                  <a:gd name="T24" fmla="*/ 35 w 60"/>
                  <a:gd name="T25" fmla="*/ 111 h 122"/>
                  <a:gd name="T26" fmla="*/ 25 w 60"/>
                  <a:gd name="T27" fmla="*/ 118 h 122"/>
                  <a:gd name="T28" fmla="*/ 12 w 60"/>
                  <a:gd name="T29" fmla="*/ 121 h 122"/>
                  <a:gd name="T30" fmla="*/ 0 w 60"/>
                  <a:gd name="T31" fmla="*/ 122 h 12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0"/>
                  <a:gd name="T49" fmla="*/ 0 h 122"/>
                  <a:gd name="T50" fmla="*/ 60 w 60"/>
                  <a:gd name="T51" fmla="*/ 122 h 12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0" h="122">
                    <a:moveTo>
                      <a:pt x="0" y="0"/>
                    </a:moveTo>
                    <a:lnTo>
                      <a:pt x="12" y="3"/>
                    </a:lnTo>
                    <a:lnTo>
                      <a:pt x="25" y="6"/>
                    </a:lnTo>
                    <a:lnTo>
                      <a:pt x="35" y="13"/>
                    </a:lnTo>
                    <a:lnTo>
                      <a:pt x="45" y="21"/>
                    </a:lnTo>
                    <a:lnTo>
                      <a:pt x="52" y="31"/>
                    </a:lnTo>
                    <a:lnTo>
                      <a:pt x="58" y="42"/>
                    </a:lnTo>
                    <a:lnTo>
                      <a:pt x="60" y="55"/>
                    </a:lnTo>
                    <a:lnTo>
                      <a:pt x="60" y="69"/>
                    </a:lnTo>
                    <a:lnTo>
                      <a:pt x="58" y="81"/>
                    </a:lnTo>
                    <a:lnTo>
                      <a:pt x="52" y="93"/>
                    </a:lnTo>
                    <a:lnTo>
                      <a:pt x="45" y="103"/>
                    </a:lnTo>
                    <a:lnTo>
                      <a:pt x="35" y="111"/>
                    </a:lnTo>
                    <a:lnTo>
                      <a:pt x="25" y="118"/>
                    </a:lnTo>
                    <a:lnTo>
                      <a:pt x="12" y="121"/>
                    </a:lnTo>
                    <a:lnTo>
                      <a:pt x="0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67" name="Freeform 875"/>
              <p:cNvSpPr>
                <a:spLocks noChangeAspect="1"/>
              </p:cNvSpPr>
              <p:nvPr/>
            </p:nvSpPr>
            <p:spPr bwMode="auto">
              <a:xfrm>
                <a:off x="1382" y="1215"/>
                <a:ext cx="3138" cy="17"/>
              </a:xfrm>
              <a:custGeom>
                <a:avLst/>
                <a:gdLst>
                  <a:gd name="T0" fmla="*/ 21971 w 21971"/>
                  <a:gd name="T1" fmla="*/ 122 h 122"/>
                  <a:gd name="T2" fmla="*/ 21971 w 21971"/>
                  <a:gd name="T3" fmla="*/ 62 h 122"/>
                  <a:gd name="T4" fmla="*/ 21971 w 21971"/>
                  <a:gd name="T5" fmla="*/ 0 h 122"/>
                  <a:gd name="T6" fmla="*/ 0 w 21971"/>
                  <a:gd name="T7" fmla="*/ 0 h 122"/>
                  <a:gd name="T8" fmla="*/ 0 w 21971"/>
                  <a:gd name="T9" fmla="*/ 62 h 122"/>
                  <a:gd name="T10" fmla="*/ 0 w 21971"/>
                  <a:gd name="T11" fmla="*/ 122 h 122"/>
                  <a:gd name="T12" fmla="*/ 21971 w 21971"/>
                  <a:gd name="T13" fmla="*/ 122 h 1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71"/>
                  <a:gd name="T22" fmla="*/ 0 h 122"/>
                  <a:gd name="T23" fmla="*/ 21971 w 21971"/>
                  <a:gd name="T24" fmla="*/ 122 h 1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71" h="122">
                    <a:moveTo>
                      <a:pt x="21971" y="122"/>
                    </a:moveTo>
                    <a:lnTo>
                      <a:pt x="21971" y="62"/>
                    </a:lnTo>
                    <a:lnTo>
                      <a:pt x="21971" y="0"/>
                    </a:lnTo>
                    <a:lnTo>
                      <a:pt x="0" y="0"/>
                    </a:lnTo>
                    <a:lnTo>
                      <a:pt x="0" y="62"/>
                    </a:lnTo>
                    <a:lnTo>
                      <a:pt x="0" y="122"/>
                    </a:lnTo>
                    <a:lnTo>
                      <a:pt x="21971" y="1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68" name="Freeform 876"/>
              <p:cNvSpPr>
                <a:spLocks noChangeAspect="1"/>
              </p:cNvSpPr>
              <p:nvPr/>
            </p:nvSpPr>
            <p:spPr bwMode="auto">
              <a:xfrm>
                <a:off x="1382" y="1215"/>
                <a:ext cx="3138" cy="17"/>
              </a:xfrm>
              <a:custGeom>
                <a:avLst/>
                <a:gdLst>
                  <a:gd name="T0" fmla="*/ 21971 w 21971"/>
                  <a:gd name="T1" fmla="*/ 122 h 122"/>
                  <a:gd name="T2" fmla="*/ 21971 w 21971"/>
                  <a:gd name="T3" fmla="*/ 62 h 122"/>
                  <a:gd name="T4" fmla="*/ 21971 w 21971"/>
                  <a:gd name="T5" fmla="*/ 0 h 122"/>
                  <a:gd name="T6" fmla="*/ 0 w 21971"/>
                  <a:gd name="T7" fmla="*/ 0 h 122"/>
                  <a:gd name="T8" fmla="*/ 0 w 21971"/>
                  <a:gd name="T9" fmla="*/ 62 h 122"/>
                  <a:gd name="T10" fmla="*/ 0 w 21971"/>
                  <a:gd name="T11" fmla="*/ 122 h 122"/>
                  <a:gd name="T12" fmla="*/ 21971 w 21971"/>
                  <a:gd name="T13" fmla="*/ 122 h 1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71"/>
                  <a:gd name="T22" fmla="*/ 0 h 122"/>
                  <a:gd name="T23" fmla="*/ 21971 w 21971"/>
                  <a:gd name="T24" fmla="*/ 122 h 1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71" h="122">
                    <a:moveTo>
                      <a:pt x="21971" y="122"/>
                    </a:moveTo>
                    <a:lnTo>
                      <a:pt x="21971" y="62"/>
                    </a:lnTo>
                    <a:lnTo>
                      <a:pt x="21971" y="0"/>
                    </a:lnTo>
                    <a:lnTo>
                      <a:pt x="0" y="0"/>
                    </a:lnTo>
                    <a:lnTo>
                      <a:pt x="0" y="62"/>
                    </a:lnTo>
                    <a:lnTo>
                      <a:pt x="0" y="122"/>
                    </a:lnTo>
                    <a:lnTo>
                      <a:pt x="21971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69" name="Freeform 877"/>
              <p:cNvSpPr>
                <a:spLocks noChangeAspect="1"/>
              </p:cNvSpPr>
              <p:nvPr/>
            </p:nvSpPr>
            <p:spPr bwMode="auto">
              <a:xfrm>
                <a:off x="1373" y="1215"/>
                <a:ext cx="9" cy="17"/>
              </a:xfrm>
              <a:custGeom>
                <a:avLst/>
                <a:gdLst>
                  <a:gd name="T0" fmla="*/ 61 w 61"/>
                  <a:gd name="T1" fmla="*/ 62 h 122"/>
                  <a:gd name="T2" fmla="*/ 61 w 61"/>
                  <a:gd name="T3" fmla="*/ 122 h 122"/>
                  <a:gd name="T4" fmla="*/ 48 w 61"/>
                  <a:gd name="T5" fmla="*/ 121 h 122"/>
                  <a:gd name="T6" fmla="*/ 36 w 61"/>
                  <a:gd name="T7" fmla="*/ 118 h 122"/>
                  <a:gd name="T8" fmla="*/ 25 w 61"/>
                  <a:gd name="T9" fmla="*/ 111 h 122"/>
                  <a:gd name="T10" fmla="*/ 15 w 61"/>
                  <a:gd name="T11" fmla="*/ 103 h 122"/>
                  <a:gd name="T12" fmla="*/ 8 w 61"/>
                  <a:gd name="T13" fmla="*/ 93 h 122"/>
                  <a:gd name="T14" fmla="*/ 3 w 61"/>
                  <a:gd name="T15" fmla="*/ 81 h 122"/>
                  <a:gd name="T16" fmla="*/ 0 w 61"/>
                  <a:gd name="T17" fmla="*/ 69 h 122"/>
                  <a:gd name="T18" fmla="*/ 0 w 61"/>
                  <a:gd name="T19" fmla="*/ 55 h 122"/>
                  <a:gd name="T20" fmla="*/ 3 w 61"/>
                  <a:gd name="T21" fmla="*/ 42 h 122"/>
                  <a:gd name="T22" fmla="*/ 8 w 61"/>
                  <a:gd name="T23" fmla="*/ 31 h 122"/>
                  <a:gd name="T24" fmla="*/ 15 w 61"/>
                  <a:gd name="T25" fmla="*/ 21 h 122"/>
                  <a:gd name="T26" fmla="*/ 25 w 61"/>
                  <a:gd name="T27" fmla="*/ 13 h 122"/>
                  <a:gd name="T28" fmla="*/ 36 w 61"/>
                  <a:gd name="T29" fmla="*/ 6 h 122"/>
                  <a:gd name="T30" fmla="*/ 48 w 61"/>
                  <a:gd name="T31" fmla="*/ 3 h 122"/>
                  <a:gd name="T32" fmla="*/ 61 w 61"/>
                  <a:gd name="T33" fmla="*/ 0 h 122"/>
                  <a:gd name="T34" fmla="*/ 61 w 61"/>
                  <a:gd name="T35" fmla="*/ 62 h 1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1"/>
                  <a:gd name="T55" fmla="*/ 0 h 122"/>
                  <a:gd name="T56" fmla="*/ 61 w 61"/>
                  <a:gd name="T57" fmla="*/ 122 h 1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1" h="122">
                    <a:moveTo>
                      <a:pt x="61" y="62"/>
                    </a:moveTo>
                    <a:lnTo>
                      <a:pt x="61" y="122"/>
                    </a:lnTo>
                    <a:lnTo>
                      <a:pt x="48" y="121"/>
                    </a:lnTo>
                    <a:lnTo>
                      <a:pt x="36" y="118"/>
                    </a:lnTo>
                    <a:lnTo>
                      <a:pt x="25" y="111"/>
                    </a:lnTo>
                    <a:lnTo>
                      <a:pt x="15" y="103"/>
                    </a:lnTo>
                    <a:lnTo>
                      <a:pt x="8" y="93"/>
                    </a:lnTo>
                    <a:lnTo>
                      <a:pt x="3" y="81"/>
                    </a:lnTo>
                    <a:lnTo>
                      <a:pt x="0" y="69"/>
                    </a:lnTo>
                    <a:lnTo>
                      <a:pt x="0" y="55"/>
                    </a:lnTo>
                    <a:lnTo>
                      <a:pt x="3" y="42"/>
                    </a:lnTo>
                    <a:lnTo>
                      <a:pt x="8" y="31"/>
                    </a:lnTo>
                    <a:lnTo>
                      <a:pt x="15" y="21"/>
                    </a:lnTo>
                    <a:lnTo>
                      <a:pt x="25" y="13"/>
                    </a:lnTo>
                    <a:lnTo>
                      <a:pt x="36" y="6"/>
                    </a:lnTo>
                    <a:lnTo>
                      <a:pt x="48" y="3"/>
                    </a:lnTo>
                    <a:lnTo>
                      <a:pt x="61" y="0"/>
                    </a:lnTo>
                    <a:lnTo>
                      <a:pt x="61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70" name="Freeform 878"/>
              <p:cNvSpPr>
                <a:spLocks noChangeAspect="1"/>
              </p:cNvSpPr>
              <p:nvPr/>
            </p:nvSpPr>
            <p:spPr bwMode="auto">
              <a:xfrm>
                <a:off x="1373" y="1215"/>
                <a:ext cx="9" cy="17"/>
              </a:xfrm>
              <a:custGeom>
                <a:avLst/>
                <a:gdLst>
                  <a:gd name="T0" fmla="*/ 61 w 61"/>
                  <a:gd name="T1" fmla="*/ 122 h 122"/>
                  <a:gd name="T2" fmla="*/ 48 w 61"/>
                  <a:gd name="T3" fmla="*/ 121 h 122"/>
                  <a:gd name="T4" fmla="*/ 36 w 61"/>
                  <a:gd name="T5" fmla="*/ 118 h 122"/>
                  <a:gd name="T6" fmla="*/ 25 w 61"/>
                  <a:gd name="T7" fmla="*/ 111 h 122"/>
                  <a:gd name="T8" fmla="*/ 15 w 61"/>
                  <a:gd name="T9" fmla="*/ 103 h 122"/>
                  <a:gd name="T10" fmla="*/ 8 w 61"/>
                  <a:gd name="T11" fmla="*/ 93 h 122"/>
                  <a:gd name="T12" fmla="*/ 3 w 61"/>
                  <a:gd name="T13" fmla="*/ 81 h 122"/>
                  <a:gd name="T14" fmla="*/ 0 w 61"/>
                  <a:gd name="T15" fmla="*/ 69 h 122"/>
                  <a:gd name="T16" fmla="*/ 0 w 61"/>
                  <a:gd name="T17" fmla="*/ 55 h 122"/>
                  <a:gd name="T18" fmla="*/ 3 w 61"/>
                  <a:gd name="T19" fmla="*/ 42 h 122"/>
                  <a:gd name="T20" fmla="*/ 8 w 61"/>
                  <a:gd name="T21" fmla="*/ 31 h 122"/>
                  <a:gd name="T22" fmla="*/ 15 w 61"/>
                  <a:gd name="T23" fmla="*/ 21 h 122"/>
                  <a:gd name="T24" fmla="*/ 25 w 61"/>
                  <a:gd name="T25" fmla="*/ 13 h 122"/>
                  <a:gd name="T26" fmla="*/ 36 w 61"/>
                  <a:gd name="T27" fmla="*/ 6 h 122"/>
                  <a:gd name="T28" fmla="*/ 48 w 61"/>
                  <a:gd name="T29" fmla="*/ 3 h 122"/>
                  <a:gd name="T30" fmla="*/ 61 w 61"/>
                  <a:gd name="T31" fmla="*/ 0 h 12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1"/>
                  <a:gd name="T49" fmla="*/ 0 h 122"/>
                  <a:gd name="T50" fmla="*/ 61 w 61"/>
                  <a:gd name="T51" fmla="*/ 122 h 12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1" h="122">
                    <a:moveTo>
                      <a:pt x="61" y="122"/>
                    </a:moveTo>
                    <a:lnTo>
                      <a:pt x="48" y="121"/>
                    </a:lnTo>
                    <a:lnTo>
                      <a:pt x="36" y="118"/>
                    </a:lnTo>
                    <a:lnTo>
                      <a:pt x="25" y="111"/>
                    </a:lnTo>
                    <a:lnTo>
                      <a:pt x="15" y="103"/>
                    </a:lnTo>
                    <a:lnTo>
                      <a:pt x="8" y="93"/>
                    </a:lnTo>
                    <a:lnTo>
                      <a:pt x="3" y="81"/>
                    </a:lnTo>
                    <a:lnTo>
                      <a:pt x="0" y="69"/>
                    </a:lnTo>
                    <a:lnTo>
                      <a:pt x="0" y="55"/>
                    </a:lnTo>
                    <a:lnTo>
                      <a:pt x="3" y="42"/>
                    </a:lnTo>
                    <a:lnTo>
                      <a:pt x="8" y="31"/>
                    </a:lnTo>
                    <a:lnTo>
                      <a:pt x="15" y="21"/>
                    </a:lnTo>
                    <a:lnTo>
                      <a:pt x="25" y="13"/>
                    </a:lnTo>
                    <a:lnTo>
                      <a:pt x="36" y="6"/>
                    </a:lnTo>
                    <a:lnTo>
                      <a:pt x="48" y="3"/>
                    </a:lnTo>
                    <a:lnTo>
                      <a:pt x="6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71" name="Line 879"/>
              <p:cNvSpPr>
                <a:spLocks noChangeAspect="1" noChangeShapeType="1"/>
              </p:cNvSpPr>
              <p:nvPr/>
            </p:nvSpPr>
            <p:spPr bwMode="auto">
              <a:xfrm flipH="1">
                <a:off x="1382" y="2015"/>
                <a:ext cx="31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72" name="Freeform 880"/>
              <p:cNvSpPr>
                <a:spLocks noChangeAspect="1"/>
              </p:cNvSpPr>
              <p:nvPr/>
            </p:nvSpPr>
            <p:spPr bwMode="auto">
              <a:xfrm>
                <a:off x="1381" y="1215"/>
                <a:ext cx="9" cy="17"/>
              </a:xfrm>
              <a:custGeom>
                <a:avLst/>
                <a:gdLst>
                  <a:gd name="T0" fmla="*/ 3 w 63"/>
                  <a:gd name="T1" fmla="*/ 61 h 121"/>
                  <a:gd name="T2" fmla="*/ 0 w 63"/>
                  <a:gd name="T3" fmla="*/ 0 h 121"/>
                  <a:gd name="T4" fmla="*/ 13 w 63"/>
                  <a:gd name="T5" fmla="*/ 0 h 121"/>
                  <a:gd name="T6" fmla="*/ 25 w 63"/>
                  <a:gd name="T7" fmla="*/ 4 h 121"/>
                  <a:gd name="T8" fmla="*/ 37 w 63"/>
                  <a:gd name="T9" fmla="*/ 11 h 121"/>
                  <a:gd name="T10" fmla="*/ 46 w 63"/>
                  <a:gd name="T11" fmla="*/ 19 h 121"/>
                  <a:gd name="T12" fmla="*/ 54 w 63"/>
                  <a:gd name="T13" fmla="*/ 29 h 121"/>
                  <a:gd name="T14" fmla="*/ 59 w 63"/>
                  <a:gd name="T15" fmla="*/ 40 h 121"/>
                  <a:gd name="T16" fmla="*/ 63 w 63"/>
                  <a:gd name="T17" fmla="*/ 53 h 121"/>
                  <a:gd name="T18" fmla="*/ 63 w 63"/>
                  <a:gd name="T19" fmla="*/ 65 h 121"/>
                  <a:gd name="T20" fmla="*/ 61 w 63"/>
                  <a:gd name="T21" fmla="*/ 78 h 121"/>
                  <a:gd name="T22" fmla="*/ 56 w 63"/>
                  <a:gd name="T23" fmla="*/ 89 h 121"/>
                  <a:gd name="T24" fmla="*/ 49 w 63"/>
                  <a:gd name="T25" fmla="*/ 99 h 121"/>
                  <a:gd name="T26" fmla="*/ 40 w 63"/>
                  <a:gd name="T27" fmla="*/ 109 h 121"/>
                  <a:gd name="T28" fmla="*/ 29 w 63"/>
                  <a:gd name="T29" fmla="*/ 115 h 121"/>
                  <a:gd name="T30" fmla="*/ 17 w 63"/>
                  <a:gd name="T31" fmla="*/ 120 h 121"/>
                  <a:gd name="T32" fmla="*/ 5 w 63"/>
                  <a:gd name="T33" fmla="*/ 121 h 121"/>
                  <a:gd name="T34" fmla="*/ 3 w 63"/>
                  <a:gd name="T35" fmla="*/ 61 h 12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3"/>
                  <a:gd name="T55" fmla="*/ 0 h 121"/>
                  <a:gd name="T56" fmla="*/ 63 w 63"/>
                  <a:gd name="T57" fmla="*/ 121 h 12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3" h="121">
                    <a:moveTo>
                      <a:pt x="3" y="61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25" y="4"/>
                    </a:lnTo>
                    <a:lnTo>
                      <a:pt x="37" y="11"/>
                    </a:lnTo>
                    <a:lnTo>
                      <a:pt x="46" y="19"/>
                    </a:lnTo>
                    <a:lnTo>
                      <a:pt x="54" y="29"/>
                    </a:lnTo>
                    <a:lnTo>
                      <a:pt x="59" y="40"/>
                    </a:lnTo>
                    <a:lnTo>
                      <a:pt x="63" y="53"/>
                    </a:lnTo>
                    <a:lnTo>
                      <a:pt x="63" y="65"/>
                    </a:lnTo>
                    <a:lnTo>
                      <a:pt x="61" y="78"/>
                    </a:lnTo>
                    <a:lnTo>
                      <a:pt x="56" y="89"/>
                    </a:lnTo>
                    <a:lnTo>
                      <a:pt x="49" y="99"/>
                    </a:lnTo>
                    <a:lnTo>
                      <a:pt x="40" y="109"/>
                    </a:lnTo>
                    <a:lnTo>
                      <a:pt x="29" y="115"/>
                    </a:lnTo>
                    <a:lnTo>
                      <a:pt x="17" y="120"/>
                    </a:lnTo>
                    <a:lnTo>
                      <a:pt x="5" y="121"/>
                    </a:lnTo>
                    <a:lnTo>
                      <a:pt x="3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73" name="Freeform 881"/>
              <p:cNvSpPr>
                <a:spLocks noChangeAspect="1"/>
              </p:cNvSpPr>
              <p:nvPr/>
            </p:nvSpPr>
            <p:spPr bwMode="auto">
              <a:xfrm>
                <a:off x="1381" y="1215"/>
                <a:ext cx="9" cy="17"/>
              </a:xfrm>
              <a:custGeom>
                <a:avLst/>
                <a:gdLst>
                  <a:gd name="T0" fmla="*/ 0 w 63"/>
                  <a:gd name="T1" fmla="*/ 0 h 121"/>
                  <a:gd name="T2" fmla="*/ 13 w 63"/>
                  <a:gd name="T3" fmla="*/ 0 h 121"/>
                  <a:gd name="T4" fmla="*/ 25 w 63"/>
                  <a:gd name="T5" fmla="*/ 4 h 121"/>
                  <a:gd name="T6" fmla="*/ 37 w 63"/>
                  <a:gd name="T7" fmla="*/ 11 h 121"/>
                  <a:gd name="T8" fmla="*/ 46 w 63"/>
                  <a:gd name="T9" fmla="*/ 19 h 121"/>
                  <a:gd name="T10" fmla="*/ 54 w 63"/>
                  <a:gd name="T11" fmla="*/ 29 h 121"/>
                  <a:gd name="T12" fmla="*/ 59 w 63"/>
                  <a:gd name="T13" fmla="*/ 40 h 121"/>
                  <a:gd name="T14" fmla="*/ 63 w 63"/>
                  <a:gd name="T15" fmla="*/ 53 h 121"/>
                  <a:gd name="T16" fmla="*/ 63 w 63"/>
                  <a:gd name="T17" fmla="*/ 65 h 121"/>
                  <a:gd name="T18" fmla="*/ 61 w 63"/>
                  <a:gd name="T19" fmla="*/ 78 h 121"/>
                  <a:gd name="T20" fmla="*/ 56 w 63"/>
                  <a:gd name="T21" fmla="*/ 89 h 121"/>
                  <a:gd name="T22" fmla="*/ 49 w 63"/>
                  <a:gd name="T23" fmla="*/ 99 h 121"/>
                  <a:gd name="T24" fmla="*/ 40 w 63"/>
                  <a:gd name="T25" fmla="*/ 109 h 121"/>
                  <a:gd name="T26" fmla="*/ 29 w 63"/>
                  <a:gd name="T27" fmla="*/ 115 h 121"/>
                  <a:gd name="T28" fmla="*/ 17 w 63"/>
                  <a:gd name="T29" fmla="*/ 120 h 121"/>
                  <a:gd name="T30" fmla="*/ 5 w 63"/>
                  <a:gd name="T31" fmla="*/ 121 h 1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3"/>
                  <a:gd name="T49" fmla="*/ 0 h 121"/>
                  <a:gd name="T50" fmla="*/ 63 w 63"/>
                  <a:gd name="T51" fmla="*/ 121 h 1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3" h="121">
                    <a:moveTo>
                      <a:pt x="0" y="0"/>
                    </a:moveTo>
                    <a:lnTo>
                      <a:pt x="13" y="0"/>
                    </a:lnTo>
                    <a:lnTo>
                      <a:pt x="25" y="4"/>
                    </a:lnTo>
                    <a:lnTo>
                      <a:pt x="37" y="11"/>
                    </a:lnTo>
                    <a:lnTo>
                      <a:pt x="46" y="19"/>
                    </a:lnTo>
                    <a:lnTo>
                      <a:pt x="54" y="29"/>
                    </a:lnTo>
                    <a:lnTo>
                      <a:pt x="59" y="40"/>
                    </a:lnTo>
                    <a:lnTo>
                      <a:pt x="63" y="53"/>
                    </a:lnTo>
                    <a:lnTo>
                      <a:pt x="63" y="65"/>
                    </a:lnTo>
                    <a:lnTo>
                      <a:pt x="61" y="78"/>
                    </a:lnTo>
                    <a:lnTo>
                      <a:pt x="56" y="89"/>
                    </a:lnTo>
                    <a:lnTo>
                      <a:pt x="49" y="99"/>
                    </a:lnTo>
                    <a:lnTo>
                      <a:pt x="40" y="109"/>
                    </a:lnTo>
                    <a:lnTo>
                      <a:pt x="29" y="115"/>
                    </a:lnTo>
                    <a:lnTo>
                      <a:pt x="17" y="120"/>
                    </a:lnTo>
                    <a:lnTo>
                      <a:pt x="5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74" name="Freeform 882"/>
              <p:cNvSpPr>
                <a:spLocks noChangeAspect="1"/>
              </p:cNvSpPr>
              <p:nvPr/>
            </p:nvSpPr>
            <p:spPr bwMode="auto">
              <a:xfrm>
                <a:off x="1363" y="1215"/>
                <a:ext cx="19" cy="18"/>
              </a:xfrm>
              <a:custGeom>
                <a:avLst/>
                <a:gdLst>
                  <a:gd name="T0" fmla="*/ 133 w 133"/>
                  <a:gd name="T1" fmla="*/ 121 h 126"/>
                  <a:gd name="T2" fmla="*/ 131 w 133"/>
                  <a:gd name="T3" fmla="*/ 61 h 126"/>
                  <a:gd name="T4" fmla="*/ 128 w 133"/>
                  <a:gd name="T5" fmla="*/ 0 h 126"/>
                  <a:gd name="T6" fmla="*/ 0 w 133"/>
                  <a:gd name="T7" fmla="*/ 5 h 126"/>
                  <a:gd name="T8" fmla="*/ 2 w 133"/>
                  <a:gd name="T9" fmla="*/ 65 h 126"/>
                  <a:gd name="T10" fmla="*/ 4 w 133"/>
                  <a:gd name="T11" fmla="*/ 126 h 126"/>
                  <a:gd name="T12" fmla="*/ 133 w 133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133" y="121"/>
                    </a:moveTo>
                    <a:lnTo>
                      <a:pt x="131" y="61"/>
                    </a:lnTo>
                    <a:lnTo>
                      <a:pt x="128" y="0"/>
                    </a:lnTo>
                    <a:lnTo>
                      <a:pt x="0" y="5"/>
                    </a:lnTo>
                    <a:lnTo>
                      <a:pt x="2" y="65"/>
                    </a:lnTo>
                    <a:lnTo>
                      <a:pt x="4" y="126"/>
                    </a:lnTo>
                    <a:lnTo>
                      <a:pt x="133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75" name="Freeform 883"/>
              <p:cNvSpPr>
                <a:spLocks noChangeAspect="1"/>
              </p:cNvSpPr>
              <p:nvPr/>
            </p:nvSpPr>
            <p:spPr bwMode="auto">
              <a:xfrm>
                <a:off x="1363" y="1215"/>
                <a:ext cx="19" cy="18"/>
              </a:xfrm>
              <a:custGeom>
                <a:avLst/>
                <a:gdLst>
                  <a:gd name="T0" fmla="*/ 133 w 133"/>
                  <a:gd name="T1" fmla="*/ 121 h 126"/>
                  <a:gd name="T2" fmla="*/ 131 w 133"/>
                  <a:gd name="T3" fmla="*/ 61 h 126"/>
                  <a:gd name="T4" fmla="*/ 128 w 133"/>
                  <a:gd name="T5" fmla="*/ 0 h 126"/>
                  <a:gd name="T6" fmla="*/ 0 w 133"/>
                  <a:gd name="T7" fmla="*/ 5 h 126"/>
                  <a:gd name="T8" fmla="*/ 2 w 133"/>
                  <a:gd name="T9" fmla="*/ 65 h 126"/>
                  <a:gd name="T10" fmla="*/ 4 w 133"/>
                  <a:gd name="T11" fmla="*/ 126 h 126"/>
                  <a:gd name="T12" fmla="*/ 133 w 133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133" y="121"/>
                    </a:moveTo>
                    <a:lnTo>
                      <a:pt x="131" y="61"/>
                    </a:lnTo>
                    <a:lnTo>
                      <a:pt x="128" y="0"/>
                    </a:lnTo>
                    <a:lnTo>
                      <a:pt x="0" y="5"/>
                    </a:lnTo>
                    <a:lnTo>
                      <a:pt x="2" y="65"/>
                    </a:lnTo>
                    <a:lnTo>
                      <a:pt x="4" y="126"/>
                    </a:lnTo>
                    <a:lnTo>
                      <a:pt x="133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76" name="Freeform 884"/>
              <p:cNvSpPr>
                <a:spLocks noChangeAspect="1"/>
              </p:cNvSpPr>
              <p:nvPr/>
            </p:nvSpPr>
            <p:spPr bwMode="auto">
              <a:xfrm>
                <a:off x="1362" y="1216"/>
                <a:ext cx="1" cy="8"/>
              </a:xfrm>
              <a:custGeom>
                <a:avLst/>
                <a:gdLst>
                  <a:gd name="T0" fmla="*/ 7 w 7"/>
                  <a:gd name="T1" fmla="*/ 60 h 60"/>
                  <a:gd name="T2" fmla="*/ 5 w 7"/>
                  <a:gd name="T3" fmla="*/ 0 h 60"/>
                  <a:gd name="T4" fmla="*/ 0 w 7"/>
                  <a:gd name="T5" fmla="*/ 0 h 60"/>
                  <a:gd name="T6" fmla="*/ 7 w 7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7" y="60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7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77" name="Line 885"/>
              <p:cNvSpPr>
                <a:spLocks noChangeAspect="1" noChangeShapeType="1"/>
              </p:cNvSpPr>
              <p:nvPr/>
            </p:nvSpPr>
            <p:spPr bwMode="auto">
              <a:xfrm flipH="1">
                <a:off x="1362" y="12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78" name="Freeform 886"/>
              <p:cNvSpPr>
                <a:spLocks noChangeAspect="1"/>
              </p:cNvSpPr>
              <p:nvPr/>
            </p:nvSpPr>
            <p:spPr bwMode="auto">
              <a:xfrm>
                <a:off x="1344" y="1216"/>
                <a:ext cx="20" cy="19"/>
              </a:xfrm>
              <a:custGeom>
                <a:avLst/>
                <a:gdLst>
                  <a:gd name="T0" fmla="*/ 142 w 142"/>
                  <a:gd name="T1" fmla="*/ 121 h 135"/>
                  <a:gd name="T2" fmla="*/ 135 w 142"/>
                  <a:gd name="T3" fmla="*/ 60 h 135"/>
                  <a:gd name="T4" fmla="*/ 128 w 142"/>
                  <a:gd name="T5" fmla="*/ 0 h 135"/>
                  <a:gd name="T6" fmla="*/ 0 w 142"/>
                  <a:gd name="T7" fmla="*/ 15 h 135"/>
                  <a:gd name="T8" fmla="*/ 7 w 142"/>
                  <a:gd name="T9" fmla="*/ 75 h 135"/>
                  <a:gd name="T10" fmla="*/ 14 w 142"/>
                  <a:gd name="T11" fmla="*/ 135 h 135"/>
                  <a:gd name="T12" fmla="*/ 142 w 142"/>
                  <a:gd name="T13" fmla="*/ 121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5"/>
                  <a:gd name="T23" fmla="*/ 142 w 142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5">
                    <a:moveTo>
                      <a:pt x="142" y="121"/>
                    </a:moveTo>
                    <a:lnTo>
                      <a:pt x="135" y="60"/>
                    </a:lnTo>
                    <a:lnTo>
                      <a:pt x="128" y="0"/>
                    </a:lnTo>
                    <a:lnTo>
                      <a:pt x="0" y="15"/>
                    </a:lnTo>
                    <a:lnTo>
                      <a:pt x="7" y="75"/>
                    </a:lnTo>
                    <a:lnTo>
                      <a:pt x="14" y="135"/>
                    </a:lnTo>
                    <a:lnTo>
                      <a:pt x="142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79" name="Freeform 887"/>
              <p:cNvSpPr>
                <a:spLocks noChangeAspect="1"/>
              </p:cNvSpPr>
              <p:nvPr/>
            </p:nvSpPr>
            <p:spPr bwMode="auto">
              <a:xfrm>
                <a:off x="1344" y="1216"/>
                <a:ext cx="20" cy="19"/>
              </a:xfrm>
              <a:custGeom>
                <a:avLst/>
                <a:gdLst>
                  <a:gd name="T0" fmla="*/ 142 w 142"/>
                  <a:gd name="T1" fmla="*/ 121 h 135"/>
                  <a:gd name="T2" fmla="*/ 135 w 142"/>
                  <a:gd name="T3" fmla="*/ 60 h 135"/>
                  <a:gd name="T4" fmla="*/ 128 w 142"/>
                  <a:gd name="T5" fmla="*/ 0 h 135"/>
                  <a:gd name="T6" fmla="*/ 0 w 142"/>
                  <a:gd name="T7" fmla="*/ 15 h 135"/>
                  <a:gd name="T8" fmla="*/ 7 w 142"/>
                  <a:gd name="T9" fmla="*/ 75 h 135"/>
                  <a:gd name="T10" fmla="*/ 14 w 142"/>
                  <a:gd name="T11" fmla="*/ 135 h 135"/>
                  <a:gd name="T12" fmla="*/ 142 w 142"/>
                  <a:gd name="T13" fmla="*/ 121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5"/>
                  <a:gd name="T23" fmla="*/ 142 w 142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5">
                    <a:moveTo>
                      <a:pt x="142" y="121"/>
                    </a:moveTo>
                    <a:lnTo>
                      <a:pt x="135" y="60"/>
                    </a:lnTo>
                    <a:lnTo>
                      <a:pt x="128" y="0"/>
                    </a:lnTo>
                    <a:lnTo>
                      <a:pt x="0" y="15"/>
                    </a:lnTo>
                    <a:lnTo>
                      <a:pt x="7" y="75"/>
                    </a:lnTo>
                    <a:lnTo>
                      <a:pt x="14" y="135"/>
                    </a:lnTo>
                    <a:lnTo>
                      <a:pt x="142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80" name="Freeform 888"/>
              <p:cNvSpPr>
                <a:spLocks noChangeAspect="1"/>
              </p:cNvSpPr>
              <p:nvPr/>
            </p:nvSpPr>
            <p:spPr bwMode="auto">
              <a:xfrm>
                <a:off x="1343" y="1218"/>
                <a:ext cx="2" cy="9"/>
              </a:xfrm>
              <a:custGeom>
                <a:avLst/>
                <a:gdLst>
                  <a:gd name="T0" fmla="*/ 12 w 12"/>
                  <a:gd name="T1" fmla="*/ 60 h 60"/>
                  <a:gd name="T2" fmla="*/ 5 w 12"/>
                  <a:gd name="T3" fmla="*/ 0 h 60"/>
                  <a:gd name="T4" fmla="*/ 0 w 12"/>
                  <a:gd name="T5" fmla="*/ 1 h 60"/>
                  <a:gd name="T6" fmla="*/ 12 w 1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12" y="60"/>
                    </a:moveTo>
                    <a:lnTo>
                      <a:pt x="5" y="0"/>
                    </a:lnTo>
                    <a:lnTo>
                      <a:pt x="0" y="1"/>
                    </a:lnTo>
                    <a:lnTo>
                      <a:pt x="1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81" name="Line 889"/>
              <p:cNvSpPr>
                <a:spLocks noChangeAspect="1" noChangeShapeType="1"/>
              </p:cNvSpPr>
              <p:nvPr/>
            </p:nvSpPr>
            <p:spPr bwMode="auto">
              <a:xfrm flipH="1">
                <a:off x="1343" y="12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82" name="Freeform 890"/>
              <p:cNvSpPr>
                <a:spLocks noChangeAspect="1"/>
              </p:cNvSpPr>
              <p:nvPr/>
            </p:nvSpPr>
            <p:spPr bwMode="auto">
              <a:xfrm>
                <a:off x="1325" y="1218"/>
                <a:ext cx="22" cy="21"/>
              </a:xfrm>
              <a:custGeom>
                <a:avLst/>
                <a:gdLst>
                  <a:gd name="T0" fmla="*/ 148 w 148"/>
                  <a:gd name="T1" fmla="*/ 118 h 143"/>
                  <a:gd name="T2" fmla="*/ 137 w 148"/>
                  <a:gd name="T3" fmla="*/ 59 h 143"/>
                  <a:gd name="T4" fmla="*/ 125 w 148"/>
                  <a:gd name="T5" fmla="*/ 0 h 143"/>
                  <a:gd name="T6" fmla="*/ 0 w 148"/>
                  <a:gd name="T7" fmla="*/ 25 h 143"/>
                  <a:gd name="T8" fmla="*/ 12 w 148"/>
                  <a:gd name="T9" fmla="*/ 84 h 143"/>
                  <a:gd name="T10" fmla="*/ 23 w 148"/>
                  <a:gd name="T11" fmla="*/ 143 h 143"/>
                  <a:gd name="T12" fmla="*/ 148 w 148"/>
                  <a:gd name="T13" fmla="*/ 118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48" y="118"/>
                    </a:moveTo>
                    <a:lnTo>
                      <a:pt x="137" y="59"/>
                    </a:lnTo>
                    <a:lnTo>
                      <a:pt x="125" y="0"/>
                    </a:lnTo>
                    <a:lnTo>
                      <a:pt x="0" y="25"/>
                    </a:lnTo>
                    <a:lnTo>
                      <a:pt x="12" y="84"/>
                    </a:lnTo>
                    <a:lnTo>
                      <a:pt x="23" y="143"/>
                    </a:lnTo>
                    <a:lnTo>
                      <a:pt x="148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83" name="Freeform 891"/>
              <p:cNvSpPr>
                <a:spLocks noChangeAspect="1"/>
              </p:cNvSpPr>
              <p:nvPr/>
            </p:nvSpPr>
            <p:spPr bwMode="auto">
              <a:xfrm>
                <a:off x="1325" y="1218"/>
                <a:ext cx="22" cy="21"/>
              </a:xfrm>
              <a:custGeom>
                <a:avLst/>
                <a:gdLst>
                  <a:gd name="T0" fmla="*/ 148 w 148"/>
                  <a:gd name="T1" fmla="*/ 118 h 143"/>
                  <a:gd name="T2" fmla="*/ 137 w 148"/>
                  <a:gd name="T3" fmla="*/ 59 h 143"/>
                  <a:gd name="T4" fmla="*/ 125 w 148"/>
                  <a:gd name="T5" fmla="*/ 0 h 143"/>
                  <a:gd name="T6" fmla="*/ 0 w 148"/>
                  <a:gd name="T7" fmla="*/ 25 h 143"/>
                  <a:gd name="T8" fmla="*/ 12 w 148"/>
                  <a:gd name="T9" fmla="*/ 84 h 143"/>
                  <a:gd name="T10" fmla="*/ 23 w 148"/>
                  <a:gd name="T11" fmla="*/ 143 h 143"/>
                  <a:gd name="T12" fmla="*/ 148 w 148"/>
                  <a:gd name="T13" fmla="*/ 118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48" y="118"/>
                    </a:moveTo>
                    <a:lnTo>
                      <a:pt x="137" y="59"/>
                    </a:lnTo>
                    <a:lnTo>
                      <a:pt x="125" y="0"/>
                    </a:lnTo>
                    <a:lnTo>
                      <a:pt x="0" y="25"/>
                    </a:lnTo>
                    <a:lnTo>
                      <a:pt x="12" y="84"/>
                    </a:lnTo>
                    <a:lnTo>
                      <a:pt x="23" y="143"/>
                    </a:lnTo>
                    <a:lnTo>
                      <a:pt x="148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84" name="Freeform 892"/>
              <p:cNvSpPr>
                <a:spLocks noChangeAspect="1"/>
              </p:cNvSpPr>
              <p:nvPr/>
            </p:nvSpPr>
            <p:spPr bwMode="auto">
              <a:xfrm>
                <a:off x="1325" y="1222"/>
                <a:ext cx="2" cy="8"/>
              </a:xfrm>
              <a:custGeom>
                <a:avLst/>
                <a:gdLst>
                  <a:gd name="T0" fmla="*/ 16 w 16"/>
                  <a:gd name="T1" fmla="*/ 59 h 59"/>
                  <a:gd name="T2" fmla="*/ 4 w 16"/>
                  <a:gd name="T3" fmla="*/ 0 h 59"/>
                  <a:gd name="T4" fmla="*/ 0 w 16"/>
                  <a:gd name="T5" fmla="*/ 0 h 59"/>
                  <a:gd name="T6" fmla="*/ 16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59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85" name="Line 893"/>
              <p:cNvSpPr>
                <a:spLocks noChangeAspect="1" noChangeShapeType="1"/>
              </p:cNvSpPr>
              <p:nvPr/>
            </p:nvSpPr>
            <p:spPr bwMode="auto">
              <a:xfrm flipH="1">
                <a:off x="1325" y="12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86" name="Freeform 894"/>
              <p:cNvSpPr>
                <a:spLocks noChangeAspect="1"/>
              </p:cNvSpPr>
              <p:nvPr/>
            </p:nvSpPr>
            <p:spPr bwMode="auto">
              <a:xfrm>
                <a:off x="1307" y="1222"/>
                <a:ext cx="22" cy="22"/>
              </a:xfrm>
              <a:custGeom>
                <a:avLst/>
                <a:gdLst>
                  <a:gd name="T0" fmla="*/ 155 w 155"/>
                  <a:gd name="T1" fmla="*/ 118 h 153"/>
                  <a:gd name="T2" fmla="*/ 139 w 155"/>
                  <a:gd name="T3" fmla="*/ 59 h 153"/>
                  <a:gd name="T4" fmla="*/ 123 w 155"/>
                  <a:gd name="T5" fmla="*/ 0 h 153"/>
                  <a:gd name="T6" fmla="*/ 0 w 155"/>
                  <a:gd name="T7" fmla="*/ 34 h 153"/>
                  <a:gd name="T8" fmla="*/ 16 w 155"/>
                  <a:gd name="T9" fmla="*/ 93 h 153"/>
                  <a:gd name="T10" fmla="*/ 32 w 155"/>
                  <a:gd name="T11" fmla="*/ 153 h 153"/>
                  <a:gd name="T12" fmla="*/ 155 w 155"/>
                  <a:gd name="T13" fmla="*/ 118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55" y="118"/>
                    </a:move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87" name="Freeform 895"/>
              <p:cNvSpPr>
                <a:spLocks noChangeAspect="1"/>
              </p:cNvSpPr>
              <p:nvPr/>
            </p:nvSpPr>
            <p:spPr bwMode="auto">
              <a:xfrm>
                <a:off x="1307" y="1222"/>
                <a:ext cx="22" cy="22"/>
              </a:xfrm>
              <a:custGeom>
                <a:avLst/>
                <a:gdLst>
                  <a:gd name="T0" fmla="*/ 155 w 155"/>
                  <a:gd name="T1" fmla="*/ 118 h 153"/>
                  <a:gd name="T2" fmla="*/ 139 w 155"/>
                  <a:gd name="T3" fmla="*/ 59 h 153"/>
                  <a:gd name="T4" fmla="*/ 123 w 155"/>
                  <a:gd name="T5" fmla="*/ 0 h 153"/>
                  <a:gd name="T6" fmla="*/ 0 w 155"/>
                  <a:gd name="T7" fmla="*/ 34 h 153"/>
                  <a:gd name="T8" fmla="*/ 16 w 155"/>
                  <a:gd name="T9" fmla="*/ 93 h 153"/>
                  <a:gd name="T10" fmla="*/ 32 w 155"/>
                  <a:gd name="T11" fmla="*/ 153 h 153"/>
                  <a:gd name="T12" fmla="*/ 155 w 155"/>
                  <a:gd name="T13" fmla="*/ 118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55" y="118"/>
                    </a:move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88" name="Freeform 896"/>
              <p:cNvSpPr>
                <a:spLocks noChangeAspect="1"/>
              </p:cNvSpPr>
              <p:nvPr/>
            </p:nvSpPr>
            <p:spPr bwMode="auto">
              <a:xfrm>
                <a:off x="1307" y="1227"/>
                <a:ext cx="3" cy="8"/>
              </a:xfrm>
              <a:custGeom>
                <a:avLst/>
                <a:gdLst>
                  <a:gd name="T0" fmla="*/ 20 w 20"/>
                  <a:gd name="T1" fmla="*/ 59 h 59"/>
                  <a:gd name="T2" fmla="*/ 4 w 20"/>
                  <a:gd name="T3" fmla="*/ 0 h 59"/>
                  <a:gd name="T4" fmla="*/ 0 w 20"/>
                  <a:gd name="T5" fmla="*/ 2 h 59"/>
                  <a:gd name="T6" fmla="*/ 20 w 20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59"/>
                  <a:gd name="T14" fmla="*/ 20 w 20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59">
                    <a:moveTo>
                      <a:pt x="20" y="59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2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89" name="Line 897"/>
              <p:cNvSpPr>
                <a:spLocks noChangeAspect="1" noChangeShapeType="1"/>
              </p:cNvSpPr>
              <p:nvPr/>
            </p:nvSpPr>
            <p:spPr bwMode="auto">
              <a:xfrm flipH="1">
                <a:off x="1307" y="12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90" name="Freeform 898"/>
              <p:cNvSpPr>
                <a:spLocks noChangeAspect="1"/>
              </p:cNvSpPr>
              <p:nvPr/>
            </p:nvSpPr>
            <p:spPr bwMode="auto">
              <a:xfrm>
                <a:off x="1290" y="1227"/>
                <a:ext cx="22" cy="22"/>
              </a:xfrm>
              <a:custGeom>
                <a:avLst/>
                <a:gdLst>
                  <a:gd name="T0" fmla="*/ 160 w 160"/>
                  <a:gd name="T1" fmla="*/ 114 h 156"/>
                  <a:gd name="T2" fmla="*/ 140 w 160"/>
                  <a:gd name="T3" fmla="*/ 57 h 156"/>
                  <a:gd name="T4" fmla="*/ 120 w 160"/>
                  <a:gd name="T5" fmla="*/ 0 h 156"/>
                  <a:gd name="T6" fmla="*/ 0 w 160"/>
                  <a:gd name="T7" fmla="*/ 43 h 156"/>
                  <a:gd name="T8" fmla="*/ 21 w 160"/>
                  <a:gd name="T9" fmla="*/ 99 h 156"/>
                  <a:gd name="T10" fmla="*/ 41 w 160"/>
                  <a:gd name="T11" fmla="*/ 156 h 156"/>
                  <a:gd name="T12" fmla="*/ 160 w 160"/>
                  <a:gd name="T13" fmla="*/ 114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160" y="114"/>
                    </a:moveTo>
                    <a:lnTo>
                      <a:pt x="140" y="57"/>
                    </a:lnTo>
                    <a:lnTo>
                      <a:pt x="120" y="0"/>
                    </a:lnTo>
                    <a:lnTo>
                      <a:pt x="0" y="43"/>
                    </a:lnTo>
                    <a:lnTo>
                      <a:pt x="21" y="99"/>
                    </a:lnTo>
                    <a:lnTo>
                      <a:pt x="41" y="156"/>
                    </a:lnTo>
                    <a:lnTo>
                      <a:pt x="160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91" name="Freeform 899"/>
              <p:cNvSpPr>
                <a:spLocks noChangeAspect="1"/>
              </p:cNvSpPr>
              <p:nvPr/>
            </p:nvSpPr>
            <p:spPr bwMode="auto">
              <a:xfrm>
                <a:off x="1290" y="1227"/>
                <a:ext cx="22" cy="22"/>
              </a:xfrm>
              <a:custGeom>
                <a:avLst/>
                <a:gdLst>
                  <a:gd name="T0" fmla="*/ 160 w 160"/>
                  <a:gd name="T1" fmla="*/ 114 h 156"/>
                  <a:gd name="T2" fmla="*/ 140 w 160"/>
                  <a:gd name="T3" fmla="*/ 57 h 156"/>
                  <a:gd name="T4" fmla="*/ 120 w 160"/>
                  <a:gd name="T5" fmla="*/ 0 h 156"/>
                  <a:gd name="T6" fmla="*/ 0 w 160"/>
                  <a:gd name="T7" fmla="*/ 43 h 156"/>
                  <a:gd name="T8" fmla="*/ 21 w 160"/>
                  <a:gd name="T9" fmla="*/ 99 h 156"/>
                  <a:gd name="T10" fmla="*/ 41 w 160"/>
                  <a:gd name="T11" fmla="*/ 156 h 156"/>
                  <a:gd name="T12" fmla="*/ 160 w 160"/>
                  <a:gd name="T13" fmla="*/ 114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160" y="114"/>
                    </a:moveTo>
                    <a:lnTo>
                      <a:pt x="140" y="57"/>
                    </a:lnTo>
                    <a:lnTo>
                      <a:pt x="120" y="0"/>
                    </a:lnTo>
                    <a:lnTo>
                      <a:pt x="0" y="43"/>
                    </a:lnTo>
                    <a:lnTo>
                      <a:pt x="21" y="99"/>
                    </a:lnTo>
                    <a:lnTo>
                      <a:pt x="41" y="156"/>
                    </a:lnTo>
                    <a:lnTo>
                      <a:pt x="160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92" name="Freeform 900"/>
              <p:cNvSpPr>
                <a:spLocks noChangeAspect="1"/>
              </p:cNvSpPr>
              <p:nvPr/>
            </p:nvSpPr>
            <p:spPr bwMode="auto">
              <a:xfrm>
                <a:off x="1289" y="1233"/>
                <a:ext cx="4" cy="8"/>
              </a:xfrm>
              <a:custGeom>
                <a:avLst/>
                <a:gdLst>
                  <a:gd name="T0" fmla="*/ 24 w 24"/>
                  <a:gd name="T1" fmla="*/ 56 h 56"/>
                  <a:gd name="T2" fmla="*/ 3 w 24"/>
                  <a:gd name="T3" fmla="*/ 0 h 56"/>
                  <a:gd name="T4" fmla="*/ 0 w 24"/>
                  <a:gd name="T5" fmla="*/ 1 h 56"/>
                  <a:gd name="T6" fmla="*/ 24 w 24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56"/>
                  <a:gd name="T14" fmla="*/ 24 w 24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56">
                    <a:moveTo>
                      <a:pt x="24" y="56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4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93" name="Line 901"/>
              <p:cNvSpPr>
                <a:spLocks noChangeAspect="1" noChangeShapeType="1"/>
              </p:cNvSpPr>
              <p:nvPr/>
            </p:nvSpPr>
            <p:spPr bwMode="auto">
              <a:xfrm flipH="1">
                <a:off x="1289" y="12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94" name="Freeform 902"/>
              <p:cNvSpPr>
                <a:spLocks noChangeAspect="1"/>
              </p:cNvSpPr>
              <p:nvPr/>
            </p:nvSpPr>
            <p:spPr bwMode="auto">
              <a:xfrm>
                <a:off x="1273" y="1233"/>
                <a:ext cx="23" cy="23"/>
              </a:xfrm>
              <a:custGeom>
                <a:avLst/>
                <a:gdLst>
                  <a:gd name="T0" fmla="*/ 163 w 163"/>
                  <a:gd name="T1" fmla="*/ 111 h 161"/>
                  <a:gd name="T2" fmla="*/ 139 w 163"/>
                  <a:gd name="T3" fmla="*/ 55 h 161"/>
                  <a:gd name="T4" fmla="*/ 115 w 163"/>
                  <a:gd name="T5" fmla="*/ 0 h 161"/>
                  <a:gd name="T6" fmla="*/ 0 w 163"/>
                  <a:gd name="T7" fmla="*/ 50 h 161"/>
                  <a:gd name="T8" fmla="*/ 24 w 163"/>
                  <a:gd name="T9" fmla="*/ 106 h 161"/>
                  <a:gd name="T10" fmla="*/ 48 w 163"/>
                  <a:gd name="T11" fmla="*/ 161 h 161"/>
                  <a:gd name="T12" fmla="*/ 163 w 163"/>
                  <a:gd name="T13" fmla="*/ 11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163" y="111"/>
                    </a:moveTo>
                    <a:lnTo>
                      <a:pt x="139" y="55"/>
                    </a:lnTo>
                    <a:lnTo>
                      <a:pt x="115" y="0"/>
                    </a:lnTo>
                    <a:lnTo>
                      <a:pt x="0" y="50"/>
                    </a:lnTo>
                    <a:lnTo>
                      <a:pt x="24" y="106"/>
                    </a:lnTo>
                    <a:lnTo>
                      <a:pt x="48" y="161"/>
                    </a:lnTo>
                    <a:lnTo>
                      <a:pt x="163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95" name="Freeform 903"/>
              <p:cNvSpPr>
                <a:spLocks noChangeAspect="1"/>
              </p:cNvSpPr>
              <p:nvPr/>
            </p:nvSpPr>
            <p:spPr bwMode="auto">
              <a:xfrm>
                <a:off x="1273" y="1233"/>
                <a:ext cx="23" cy="23"/>
              </a:xfrm>
              <a:custGeom>
                <a:avLst/>
                <a:gdLst>
                  <a:gd name="T0" fmla="*/ 163 w 163"/>
                  <a:gd name="T1" fmla="*/ 111 h 161"/>
                  <a:gd name="T2" fmla="*/ 139 w 163"/>
                  <a:gd name="T3" fmla="*/ 55 h 161"/>
                  <a:gd name="T4" fmla="*/ 115 w 163"/>
                  <a:gd name="T5" fmla="*/ 0 h 161"/>
                  <a:gd name="T6" fmla="*/ 0 w 163"/>
                  <a:gd name="T7" fmla="*/ 50 h 161"/>
                  <a:gd name="T8" fmla="*/ 24 w 163"/>
                  <a:gd name="T9" fmla="*/ 106 h 161"/>
                  <a:gd name="T10" fmla="*/ 48 w 163"/>
                  <a:gd name="T11" fmla="*/ 161 h 161"/>
                  <a:gd name="T12" fmla="*/ 163 w 163"/>
                  <a:gd name="T13" fmla="*/ 11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163" y="111"/>
                    </a:moveTo>
                    <a:lnTo>
                      <a:pt x="139" y="55"/>
                    </a:lnTo>
                    <a:lnTo>
                      <a:pt x="115" y="0"/>
                    </a:lnTo>
                    <a:lnTo>
                      <a:pt x="0" y="50"/>
                    </a:lnTo>
                    <a:lnTo>
                      <a:pt x="24" y="106"/>
                    </a:lnTo>
                    <a:lnTo>
                      <a:pt x="48" y="161"/>
                    </a:lnTo>
                    <a:lnTo>
                      <a:pt x="163" y="1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96" name="Freeform 904"/>
              <p:cNvSpPr>
                <a:spLocks noChangeAspect="1"/>
              </p:cNvSpPr>
              <p:nvPr/>
            </p:nvSpPr>
            <p:spPr bwMode="auto">
              <a:xfrm>
                <a:off x="1272" y="1240"/>
                <a:ext cx="4" cy="8"/>
              </a:xfrm>
              <a:custGeom>
                <a:avLst/>
                <a:gdLst>
                  <a:gd name="T0" fmla="*/ 29 w 29"/>
                  <a:gd name="T1" fmla="*/ 56 h 56"/>
                  <a:gd name="T2" fmla="*/ 5 w 29"/>
                  <a:gd name="T3" fmla="*/ 0 h 56"/>
                  <a:gd name="T4" fmla="*/ 0 w 29"/>
                  <a:gd name="T5" fmla="*/ 2 h 56"/>
                  <a:gd name="T6" fmla="*/ 29 w 29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29" y="56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97" name="Line 905"/>
              <p:cNvSpPr>
                <a:spLocks noChangeAspect="1" noChangeShapeType="1"/>
              </p:cNvSpPr>
              <p:nvPr/>
            </p:nvSpPr>
            <p:spPr bwMode="auto">
              <a:xfrm flipH="1">
                <a:off x="1272" y="12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98" name="Freeform 906"/>
              <p:cNvSpPr>
                <a:spLocks noChangeAspect="1"/>
              </p:cNvSpPr>
              <p:nvPr/>
            </p:nvSpPr>
            <p:spPr bwMode="auto">
              <a:xfrm>
                <a:off x="1256" y="1241"/>
                <a:ext cx="24" cy="23"/>
              </a:xfrm>
              <a:custGeom>
                <a:avLst/>
                <a:gdLst>
                  <a:gd name="T0" fmla="*/ 166 w 166"/>
                  <a:gd name="T1" fmla="*/ 107 h 165"/>
                  <a:gd name="T2" fmla="*/ 138 w 166"/>
                  <a:gd name="T3" fmla="*/ 54 h 165"/>
                  <a:gd name="T4" fmla="*/ 109 w 166"/>
                  <a:gd name="T5" fmla="*/ 0 h 165"/>
                  <a:gd name="T6" fmla="*/ 0 w 166"/>
                  <a:gd name="T7" fmla="*/ 58 h 165"/>
                  <a:gd name="T8" fmla="*/ 29 w 166"/>
                  <a:gd name="T9" fmla="*/ 112 h 165"/>
                  <a:gd name="T10" fmla="*/ 57 w 166"/>
                  <a:gd name="T11" fmla="*/ 165 h 165"/>
                  <a:gd name="T12" fmla="*/ 166 w 166"/>
                  <a:gd name="T13" fmla="*/ 107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5"/>
                  <a:gd name="T23" fmla="*/ 166 w 166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5">
                    <a:moveTo>
                      <a:pt x="166" y="107"/>
                    </a:moveTo>
                    <a:lnTo>
                      <a:pt x="138" y="54"/>
                    </a:lnTo>
                    <a:lnTo>
                      <a:pt x="109" y="0"/>
                    </a:lnTo>
                    <a:lnTo>
                      <a:pt x="0" y="58"/>
                    </a:lnTo>
                    <a:lnTo>
                      <a:pt x="29" y="112"/>
                    </a:lnTo>
                    <a:lnTo>
                      <a:pt x="57" y="165"/>
                    </a:lnTo>
                    <a:lnTo>
                      <a:pt x="166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99" name="Freeform 907"/>
              <p:cNvSpPr>
                <a:spLocks noChangeAspect="1"/>
              </p:cNvSpPr>
              <p:nvPr/>
            </p:nvSpPr>
            <p:spPr bwMode="auto">
              <a:xfrm>
                <a:off x="1256" y="1241"/>
                <a:ext cx="24" cy="23"/>
              </a:xfrm>
              <a:custGeom>
                <a:avLst/>
                <a:gdLst>
                  <a:gd name="T0" fmla="*/ 166 w 166"/>
                  <a:gd name="T1" fmla="*/ 107 h 165"/>
                  <a:gd name="T2" fmla="*/ 138 w 166"/>
                  <a:gd name="T3" fmla="*/ 54 h 165"/>
                  <a:gd name="T4" fmla="*/ 109 w 166"/>
                  <a:gd name="T5" fmla="*/ 0 h 165"/>
                  <a:gd name="T6" fmla="*/ 0 w 166"/>
                  <a:gd name="T7" fmla="*/ 58 h 165"/>
                  <a:gd name="T8" fmla="*/ 29 w 166"/>
                  <a:gd name="T9" fmla="*/ 112 h 165"/>
                  <a:gd name="T10" fmla="*/ 57 w 166"/>
                  <a:gd name="T11" fmla="*/ 165 h 165"/>
                  <a:gd name="T12" fmla="*/ 166 w 166"/>
                  <a:gd name="T13" fmla="*/ 107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5"/>
                  <a:gd name="T23" fmla="*/ 166 w 166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5">
                    <a:moveTo>
                      <a:pt x="166" y="107"/>
                    </a:moveTo>
                    <a:lnTo>
                      <a:pt x="138" y="54"/>
                    </a:lnTo>
                    <a:lnTo>
                      <a:pt x="109" y="0"/>
                    </a:lnTo>
                    <a:lnTo>
                      <a:pt x="0" y="58"/>
                    </a:lnTo>
                    <a:lnTo>
                      <a:pt x="29" y="112"/>
                    </a:lnTo>
                    <a:lnTo>
                      <a:pt x="57" y="165"/>
                    </a:lnTo>
                    <a:lnTo>
                      <a:pt x="166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00" name="Freeform 908"/>
              <p:cNvSpPr>
                <a:spLocks noChangeAspect="1"/>
              </p:cNvSpPr>
              <p:nvPr/>
            </p:nvSpPr>
            <p:spPr bwMode="auto">
              <a:xfrm>
                <a:off x="1256" y="1249"/>
                <a:ext cx="5" cy="8"/>
              </a:xfrm>
              <a:custGeom>
                <a:avLst/>
                <a:gdLst>
                  <a:gd name="T0" fmla="*/ 32 w 32"/>
                  <a:gd name="T1" fmla="*/ 54 h 54"/>
                  <a:gd name="T2" fmla="*/ 3 w 32"/>
                  <a:gd name="T3" fmla="*/ 0 h 54"/>
                  <a:gd name="T4" fmla="*/ 0 w 32"/>
                  <a:gd name="T5" fmla="*/ 1 h 54"/>
                  <a:gd name="T6" fmla="*/ 32 w 32"/>
                  <a:gd name="T7" fmla="*/ 54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32" y="54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32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01" name="Line 909"/>
              <p:cNvSpPr>
                <a:spLocks noChangeAspect="1" noChangeShapeType="1"/>
              </p:cNvSpPr>
              <p:nvPr/>
            </p:nvSpPr>
            <p:spPr bwMode="auto">
              <a:xfrm flipH="1">
                <a:off x="1256" y="12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02" name="Freeform 910"/>
              <p:cNvSpPr>
                <a:spLocks noChangeAspect="1"/>
              </p:cNvSpPr>
              <p:nvPr/>
            </p:nvSpPr>
            <p:spPr bwMode="auto">
              <a:xfrm>
                <a:off x="1241" y="1249"/>
                <a:ext cx="24" cy="24"/>
              </a:xfrm>
              <a:custGeom>
                <a:avLst/>
                <a:gdLst>
                  <a:gd name="T0" fmla="*/ 169 w 169"/>
                  <a:gd name="T1" fmla="*/ 105 h 169"/>
                  <a:gd name="T2" fmla="*/ 137 w 169"/>
                  <a:gd name="T3" fmla="*/ 53 h 169"/>
                  <a:gd name="T4" fmla="*/ 105 w 169"/>
                  <a:gd name="T5" fmla="*/ 0 h 169"/>
                  <a:gd name="T6" fmla="*/ 0 w 169"/>
                  <a:gd name="T7" fmla="*/ 64 h 169"/>
                  <a:gd name="T8" fmla="*/ 32 w 169"/>
                  <a:gd name="T9" fmla="*/ 116 h 169"/>
                  <a:gd name="T10" fmla="*/ 64 w 169"/>
                  <a:gd name="T11" fmla="*/ 169 h 169"/>
                  <a:gd name="T12" fmla="*/ 169 w 169"/>
                  <a:gd name="T13" fmla="*/ 105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9"/>
                  <a:gd name="T23" fmla="*/ 169 w 169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9">
                    <a:moveTo>
                      <a:pt x="169" y="105"/>
                    </a:moveTo>
                    <a:lnTo>
                      <a:pt x="137" y="53"/>
                    </a:lnTo>
                    <a:lnTo>
                      <a:pt x="105" y="0"/>
                    </a:lnTo>
                    <a:lnTo>
                      <a:pt x="0" y="64"/>
                    </a:lnTo>
                    <a:lnTo>
                      <a:pt x="32" y="116"/>
                    </a:lnTo>
                    <a:lnTo>
                      <a:pt x="64" y="169"/>
                    </a:lnTo>
                    <a:lnTo>
                      <a:pt x="169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03" name="Freeform 911"/>
              <p:cNvSpPr>
                <a:spLocks noChangeAspect="1"/>
              </p:cNvSpPr>
              <p:nvPr/>
            </p:nvSpPr>
            <p:spPr bwMode="auto">
              <a:xfrm>
                <a:off x="1241" y="1249"/>
                <a:ext cx="24" cy="24"/>
              </a:xfrm>
              <a:custGeom>
                <a:avLst/>
                <a:gdLst>
                  <a:gd name="T0" fmla="*/ 169 w 169"/>
                  <a:gd name="T1" fmla="*/ 105 h 169"/>
                  <a:gd name="T2" fmla="*/ 137 w 169"/>
                  <a:gd name="T3" fmla="*/ 53 h 169"/>
                  <a:gd name="T4" fmla="*/ 105 w 169"/>
                  <a:gd name="T5" fmla="*/ 0 h 169"/>
                  <a:gd name="T6" fmla="*/ 0 w 169"/>
                  <a:gd name="T7" fmla="*/ 64 h 169"/>
                  <a:gd name="T8" fmla="*/ 32 w 169"/>
                  <a:gd name="T9" fmla="*/ 116 h 169"/>
                  <a:gd name="T10" fmla="*/ 64 w 169"/>
                  <a:gd name="T11" fmla="*/ 169 h 169"/>
                  <a:gd name="T12" fmla="*/ 169 w 169"/>
                  <a:gd name="T13" fmla="*/ 105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9"/>
                  <a:gd name="T23" fmla="*/ 169 w 169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9">
                    <a:moveTo>
                      <a:pt x="169" y="105"/>
                    </a:moveTo>
                    <a:lnTo>
                      <a:pt x="137" y="53"/>
                    </a:lnTo>
                    <a:lnTo>
                      <a:pt x="105" y="0"/>
                    </a:lnTo>
                    <a:lnTo>
                      <a:pt x="0" y="64"/>
                    </a:lnTo>
                    <a:lnTo>
                      <a:pt x="32" y="116"/>
                    </a:lnTo>
                    <a:lnTo>
                      <a:pt x="64" y="169"/>
                    </a:lnTo>
                    <a:lnTo>
                      <a:pt x="169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04" name="Freeform 912"/>
              <p:cNvSpPr>
                <a:spLocks noChangeAspect="1"/>
              </p:cNvSpPr>
              <p:nvPr/>
            </p:nvSpPr>
            <p:spPr bwMode="auto">
              <a:xfrm>
                <a:off x="1241" y="1258"/>
                <a:ext cx="5" cy="8"/>
              </a:xfrm>
              <a:custGeom>
                <a:avLst/>
                <a:gdLst>
                  <a:gd name="T0" fmla="*/ 35 w 35"/>
                  <a:gd name="T1" fmla="*/ 52 h 52"/>
                  <a:gd name="T2" fmla="*/ 3 w 35"/>
                  <a:gd name="T3" fmla="*/ 0 h 52"/>
                  <a:gd name="T4" fmla="*/ 0 w 35"/>
                  <a:gd name="T5" fmla="*/ 2 h 52"/>
                  <a:gd name="T6" fmla="*/ 35 w 35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2"/>
                  <a:gd name="T14" fmla="*/ 35 w 35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2">
                    <a:moveTo>
                      <a:pt x="35" y="52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5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05" name="Line 913"/>
              <p:cNvSpPr>
                <a:spLocks noChangeAspect="1" noChangeShapeType="1"/>
              </p:cNvSpPr>
              <p:nvPr/>
            </p:nvSpPr>
            <p:spPr bwMode="auto">
              <a:xfrm flipH="1">
                <a:off x="1241" y="12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06" name="Freeform 914"/>
              <p:cNvSpPr>
                <a:spLocks noChangeAspect="1"/>
              </p:cNvSpPr>
              <p:nvPr/>
            </p:nvSpPr>
            <p:spPr bwMode="auto">
              <a:xfrm>
                <a:off x="1226" y="1258"/>
                <a:ext cx="25" cy="25"/>
              </a:xfrm>
              <a:custGeom>
                <a:avLst/>
                <a:gdLst>
                  <a:gd name="T0" fmla="*/ 169 w 169"/>
                  <a:gd name="T1" fmla="*/ 100 h 171"/>
                  <a:gd name="T2" fmla="*/ 134 w 169"/>
                  <a:gd name="T3" fmla="*/ 50 h 171"/>
                  <a:gd name="T4" fmla="*/ 99 w 169"/>
                  <a:gd name="T5" fmla="*/ 0 h 171"/>
                  <a:gd name="T6" fmla="*/ 0 w 169"/>
                  <a:gd name="T7" fmla="*/ 71 h 171"/>
                  <a:gd name="T8" fmla="*/ 35 w 169"/>
                  <a:gd name="T9" fmla="*/ 121 h 171"/>
                  <a:gd name="T10" fmla="*/ 71 w 169"/>
                  <a:gd name="T11" fmla="*/ 171 h 171"/>
                  <a:gd name="T12" fmla="*/ 169 w 169"/>
                  <a:gd name="T13" fmla="*/ 10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169" y="100"/>
                    </a:moveTo>
                    <a:lnTo>
                      <a:pt x="134" y="50"/>
                    </a:lnTo>
                    <a:lnTo>
                      <a:pt x="99" y="0"/>
                    </a:lnTo>
                    <a:lnTo>
                      <a:pt x="0" y="71"/>
                    </a:lnTo>
                    <a:lnTo>
                      <a:pt x="35" y="121"/>
                    </a:lnTo>
                    <a:lnTo>
                      <a:pt x="71" y="171"/>
                    </a:lnTo>
                    <a:lnTo>
                      <a:pt x="169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07" name="Freeform 915"/>
              <p:cNvSpPr>
                <a:spLocks noChangeAspect="1"/>
              </p:cNvSpPr>
              <p:nvPr/>
            </p:nvSpPr>
            <p:spPr bwMode="auto">
              <a:xfrm>
                <a:off x="1226" y="1258"/>
                <a:ext cx="25" cy="25"/>
              </a:xfrm>
              <a:custGeom>
                <a:avLst/>
                <a:gdLst>
                  <a:gd name="T0" fmla="*/ 169 w 169"/>
                  <a:gd name="T1" fmla="*/ 100 h 171"/>
                  <a:gd name="T2" fmla="*/ 134 w 169"/>
                  <a:gd name="T3" fmla="*/ 50 h 171"/>
                  <a:gd name="T4" fmla="*/ 99 w 169"/>
                  <a:gd name="T5" fmla="*/ 0 h 171"/>
                  <a:gd name="T6" fmla="*/ 0 w 169"/>
                  <a:gd name="T7" fmla="*/ 71 h 171"/>
                  <a:gd name="T8" fmla="*/ 35 w 169"/>
                  <a:gd name="T9" fmla="*/ 121 h 171"/>
                  <a:gd name="T10" fmla="*/ 71 w 169"/>
                  <a:gd name="T11" fmla="*/ 171 h 171"/>
                  <a:gd name="T12" fmla="*/ 169 w 169"/>
                  <a:gd name="T13" fmla="*/ 10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169" y="100"/>
                    </a:moveTo>
                    <a:lnTo>
                      <a:pt x="134" y="50"/>
                    </a:lnTo>
                    <a:lnTo>
                      <a:pt x="99" y="0"/>
                    </a:lnTo>
                    <a:lnTo>
                      <a:pt x="0" y="71"/>
                    </a:lnTo>
                    <a:lnTo>
                      <a:pt x="35" y="121"/>
                    </a:lnTo>
                    <a:lnTo>
                      <a:pt x="71" y="171"/>
                    </a:lnTo>
                    <a:lnTo>
                      <a:pt x="169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08" name="Freeform 916"/>
              <p:cNvSpPr>
                <a:spLocks noChangeAspect="1"/>
              </p:cNvSpPr>
              <p:nvPr/>
            </p:nvSpPr>
            <p:spPr bwMode="auto">
              <a:xfrm>
                <a:off x="1226" y="1269"/>
                <a:ext cx="5" cy="7"/>
              </a:xfrm>
              <a:custGeom>
                <a:avLst/>
                <a:gdLst>
                  <a:gd name="T0" fmla="*/ 37 w 37"/>
                  <a:gd name="T1" fmla="*/ 50 h 50"/>
                  <a:gd name="T2" fmla="*/ 2 w 37"/>
                  <a:gd name="T3" fmla="*/ 0 h 50"/>
                  <a:gd name="T4" fmla="*/ 0 w 37"/>
                  <a:gd name="T5" fmla="*/ 2 h 50"/>
                  <a:gd name="T6" fmla="*/ 37 w 37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5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37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09" name="Line 917"/>
              <p:cNvSpPr>
                <a:spLocks noChangeAspect="1" noChangeShapeType="1"/>
              </p:cNvSpPr>
              <p:nvPr/>
            </p:nvSpPr>
            <p:spPr bwMode="auto">
              <a:xfrm flipH="1">
                <a:off x="1226" y="126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10" name="Freeform 918"/>
              <p:cNvSpPr>
                <a:spLocks noChangeAspect="1"/>
              </p:cNvSpPr>
              <p:nvPr/>
            </p:nvSpPr>
            <p:spPr bwMode="auto">
              <a:xfrm>
                <a:off x="1213" y="1269"/>
                <a:ext cx="24" cy="24"/>
              </a:xfrm>
              <a:custGeom>
                <a:avLst/>
                <a:gdLst>
                  <a:gd name="T0" fmla="*/ 170 w 170"/>
                  <a:gd name="T1" fmla="*/ 96 h 171"/>
                  <a:gd name="T2" fmla="*/ 132 w 170"/>
                  <a:gd name="T3" fmla="*/ 48 h 171"/>
                  <a:gd name="T4" fmla="*/ 95 w 170"/>
                  <a:gd name="T5" fmla="*/ 0 h 171"/>
                  <a:gd name="T6" fmla="*/ 0 w 170"/>
                  <a:gd name="T7" fmla="*/ 75 h 171"/>
                  <a:gd name="T8" fmla="*/ 38 w 170"/>
                  <a:gd name="T9" fmla="*/ 123 h 171"/>
                  <a:gd name="T10" fmla="*/ 75 w 170"/>
                  <a:gd name="T11" fmla="*/ 171 h 171"/>
                  <a:gd name="T12" fmla="*/ 170 w 170"/>
                  <a:gd name="T13" fmla="*/ 96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170" y="96"/>
                    </a:moveTo>
                    <a:lnTo>
                      <a:pt x="132" y="48"/>
                    </a:lnTo>
                    <a:lnTo>
                      <a:pt x="95" y="0"/>
                    </a:lnTo>
                    <a:lnTo>
                      <a:pt x="0" y="75"/>
                    </a:lnTo>
                    <a:lnTo>
                      <a:pt x="38" y="123"/>
                    </a:lnTo>
                    <a:lnTo>
                      <a:pt x="75" y="171"/>
                    </a:lnTo>
                    <a:lnTo>
                      <a:pt x="170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11" name="Freeform 919"/>
              <p:cNvSpPr>
                <a:spLocks noChangeAspect="1"/>
              </p:cNvSpPr>
              <p:nvPr/>
            </p:nvSpPr>
            <p:spPr bwMode="auto">
              <a:xfrm>
                <a:off x="1213" y="1269"/>
                <a:ext cx="24" cy="24"/>
              </a:xfrm>
              <a:custGeom>
                <a:avLst/>
                <a:gdLst>
                  <a:gd name="T0" fmla="*/ 170 w 170"/>
                  <a:gd name="T1" fmla="*/ 96 h 171"/>
                  <a:gd name="T2" fmla="*/ 132 w 170"/>
                  <a:gd name="T3" fmla="*/ 48 h 171"/>
                  <a:gd name="T4" fmla="*/ 95 w 170"/>
                  <a:gd name="T5" fmla="*/ 0 h 171"/>
                  <a:gd name="T6" fmla="*/ 0 w 170"/>
                  <a:gd name="T7" fmla="*/ 75 h 171"/>
                  <a:gd name="T8" fmla="*/ 38 w 170"/>
                  <a:gd name="T9" fmla="*/ 123 h 171"/>
                  <a:gd name="T10" fmla="*/ 75 w 170"/>
                  <a:gd name="T11" fmla="*/ 171 h 171"/>
                  <a:gd name="T12" fmla="*/ 170 w 170"/>
                  <a:gd name="T13" fmla="*/ 96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170" y="96"/>
                    </a:moveTo>
                    <a:lnTo>
                      <a:pt x="132" y="48"/>
                    </a:lnTo>
                    <a:lnTo>
                      <a:pt x="95" y="0"/>
                    </a:lnTo>
                    <a:lnTo>
                      <a:pt x="0" y="75"/>
                    </a:lnTo>
                    <a:lnTo>
                      <a:pt x="38" y="123"/>
                    </a:lnTo>
                    <a:lnTo>
                      <a:pt x="75" y="171"/>
                    </a:lnTo>
                    <a:lnTo>
                      <a:pt x="170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12" name="Freeform 920"/>
              <p:cNvSpPr>
                <a:spLocks noChangeAspect="1"/>
              </p:cNvSpPr>
              <p:nvPr/>
            </p:nvSpPr>
            <p:spPr bwMode="auto">
              <a:xfrm>
                <a:off x="1212" y="1280"/>
                <a:ext cx="6" cy="6"/>
              </a:xfrm>
              <a:custGeom>
                <a:avLst/>
                <a:gdLst>
                  <a:gd name="T0" fmla="*/ 41 w 41"/>
                  <a:gd name="T1" fmla="*/ 48 h 48"/>
                  <a:gd name="T2" fmla="*/ 3 w 41"/>
                  <a:gd name="T3" fmla="*/ 0 h 48"/>
                  <a:gd name="T4" fmla="*/ 0 w 41"/>
                  <a:gd name="T5" fmla="*/ 3 h 48"/>
                  <a:gd name="T6" fmla="*/ 41 w 41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8"/>
                  <a:gd name="T14" fmla="*/ 41 w 41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8">
                    <a:moveTo>
                      <a:pt x="41" y="48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1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13" name="Line 921"/>
              <p:cNvSpPr>
                <a:spLocks noChangeAspect="1" noChangeShapeType="1"/>
              </p:cNvSpPr>
              <p:nvPr/>
            </p:nvSpPr>
            <p:spPr bwMode="auto">
              <a:xfrm flipH="1">
                <a:off x="1212" y="12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14" name="Freeform 922"/>
              <p:cNvSpPr>
                <a:spLocks noChangeAspect="1"/>
              </p:cNvSpPr>
              <p:nvPr/>
            </p:nvSpPr>
            <p:spPr bwMode="auto">
              <a:xfrm>
                <a:off x="1199" y="1280"/>
                <a:ext cx="25" cy="24"/>
              </a:xfrm>
              <a:custGeom>
                <a:avLst/>
                <a:gdLst>
                  <a:gd name="T0" fmla="*/ 171 w 171"/>
                  <a:gd name="T1" fmla="*/ 91 h 170"/>
                  <a:gd name="T2" fmla="*/ 130 w 171"/>
                  <a:gd name="T3" fmla="*/ 45 h 170"/>
                  <a:gd name="T4" fmla="*/ 89 w 171"/>
                  <a:gd name="T5" fmla="*/ 0 h 170"/>
                  <a:gd name="T6" fmla="*/ 0 w 171"/>
                  <a:gd name="T7" fmla="*/ 79 h 170"/>
                  <a:gd name="T8" fmla="*/ 41 w 171"/>
                  <a:gd name="T9" fmla="*/ 125 h 170"/>
                  <a:gd name="T10" fmla="*/ 82 w 171"/>
                  <a:gd name="T11" fmla="*/ 170 h 170"/>
                  <a:gd name="T12" fmla="*/ 171 w 171"/>
                  <a:gd name="T13" fmla="*/ 91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0"/>
                  <a:gd name="T23" fmla="*/ 171 w 171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0">
                    <a:moveTo>
                      <a:pt x="171" y="91"/>
                    </a:moveTo>
                    <a:lnTo>
                      <a:pt x="130" y="45"/>
                    </a:lnTo>
                    <a:lnTo>
                      <a:pt x="89" y="0"/>
                    </a:lnTo>
                    <a:lnTo>
                      <a:pt x="0" y="79"/>
                    </a:lnTo>
                    <a:lnTo>
                      <a:pt x="41" y="125"/>
                    </a:lnTo>
                    <a:lnTo>
                      <a:pt x="82" y="170"/>
                    </a:lnTo>
                    <a:lnTo>
                      <a:pt x="171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15" name="Freeform 923"/>
              <p:cNvSpPr>
                <a:spLocks noChangeAspect="1"/>
              </p:cNvSpPr>
              <p:nvPr/>
            </p:nvSpPr>
            <p:spPr bwMode="auto">
              <a:xfrm>
                <a:off x="1199" y="1280"/>
                <a:ext cx="25" cy="24"/>
              </a:xfrm>
              <a:custGeom>
                <a:avLst/>
                <a:gdLst>
                  <a:gd name="T0" fmla="*/ 171 w 171"/>
                  <a:gd name="T1" fmla="*/ 91 h 170"/>
                  <a:gd name="T2" fmla="*/ 130 w 171"/>
                  <a:gd name="T3" fmla="*/ 45 h 170"/>
                  <a:gd name="T4" fmla="*/ 89 w 171"/>
                  <a:gd name="T5" fmla="*/ 0 h 170"/>
                  <a:gd name="T6" fmla="*/ 0 w 171"/>
                  <a:gd name="T7" fmla="*/ 79 h 170"/>
                  <a:gd name="T8" fmla="*/ 41 w 171"/>
                  <a:gd name="T9" fmla="*/ 125 h 170"/>
                  <a:gd name="T10" fmla="*/ 82 w 171"/>
                  <a:gd name="T11" fmla="*/ 170 h 170"/>
                  <a:gd name="T12" fmla="*/ 171 w 171"/>
                  <a:gd name="T13" fmla="*/ 91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0"/>
                  <a:gd name="T23" fmla="*/ 171 w 171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0">
                    <a:moveTo>
                      <a:pt x="171" y="91"/>
                    </a:moveTo>
                    <a:lnTo>
                      <a:pt x="130" y="45"/>
                    </a:lnTo>
                    <a:lnTo>
                      <a:pt x="89" y="0"/>
                    </a:lnTo>
                    <a:lnTo>
                      <a:pt x="0" y="79"/>
                    </a:lnTo>
                    <a:lnTo>
                      <a:pt x="41" y="125"/>
                    </a:lnTo>
                    <a:lnTo>
                      <a:pt x="82" y="170"/>
                    </a:lnTo>
                    <a:lnTo>
                      <a:pt x="171" y="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16" name="Freeform 924"/>
              <p:cNvSpPr>
                <a:spLocks noChangeAspect="1"/>
              </p:cNvSpPr>
              <p:nvPr/>
            </p:nvSpPr>
            <p:spPr bwMode="auto">
              <a:xfrm>
                <a:off x="1199" y="1291"/>
                <a:ext cx="6" cy="7"/>
              </a:xfrm>
              <a:custGeom>
                <a:avLst/>
                <a:gdLst>
                  <a:gd name="T0" fmla="*/ 43 w 43"/>
                  <a:gd name="T1" fmla="*/ 46 h 46"/>
                  <a:gd name="T2" fmla="*/ 2 w 43"/>
                  <a:gd name="T3" fmla="*/ 0 h 46"/>
                  <a:gd name="T4" fmla="*/ 0 w 43"/>
                  <a:gd name="T5" fmla="*/ 3 h 46"/>
                  <a:gd name="T6" fmla="*/ 43 w 43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43" y="46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17" name="Line 925"/>
              <p:cNvSpPr>
                <a:spLocks noChangeAspect="1" noChangeShapeType="1"/>
              </p:cNvSpPr>
              <p:nvPr/>
            </p:nvSpPr>
            <p:spPr bwMode="auto">
              <a:xfrm flipH="1">
                <a:off x="1199" y="129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18" name="Freeform 926"/>
              <p:cNvSpPr>
                <a:spLocks noChangeAspect="1"/>
              </p:cNvSpPr>
              <p:nvPr/>
            </p:nvSpPr>
            <p:spPr bwMode="auto">
              <a:xfrm>
                <a:off x="1187" y="1292"/>
                <a:ext cx="25" cy="24"/>
              </a:xfrm>
              <a:custGeom>
                <a:avLst/>
                <a:gdLst>
                  <a:gd name="T0" fmla="*/ 171 w 171"/>
                  <a:gd name="T1" fmla="*/ 86 h 170"/>
                  <a:gd name="T2" fmla="*/ 127 w 171"/>
                  <a:gd name="T3" fmla="*/ 43 h 170"/>
                  <a:gd name="T4" fmla="*/ 84 w 171"/>
                  <a:gd name="T5" fmla="*/ 0 h 170"/>
                  <a:gd name="T6" fmla="*/ 0 w 171"/>
                  <a:gd name="T7" fmla="*/ 84 h 170"/>
                  <a:gd name="T8" fmla="*/ 43 w 171"/>
                  <a:gd name="T9" fmla="*/ 127 h 170"/>
                  <a:gd name="T10" fmla="*/ 86 w 171"/>
                  <a:gd name="T11" fmla="*/ 170 h 170"/>
                  <a:gd name="T12" fmla="*/ 171 w 171"/>
                  <a:gd name="T13" fmla="*/ 86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0"/>
                  <a:gd name="T23" fmla="*/ 171 w 171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0">
                    <a:moveTo>
                      <a:pt x="171" y="86"/>
                    </a:moveTo>
                    <a:lnTo>
                      <a:pt x="127" y="43"/>
                    </a:lnTo>
                    <a:lnTo>
                      <a:pt x="84" y="0"/>
                    </a:lnTo>
                    <a:lnTo>
                      <a:pt x="0" y="84"/>
                    </a:lnTo>
                    <a:lnTo>
                      <a:pt x="43" y="127"/>
                    </a:lnTo>
                    <a:lnTo>
                      <a:pt x="86" y="170"/>
                    </a:lnTo>
                    <a:lnTo>
                      <a:pt x="171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19" name="Freeform 927"/>
              <p:cNvSpPr>
                <a:spLocks noChangeAspect="1"/>
              </p:cNvSpPr>
              <p:nvPr/>
            </p:nvSpPr>
            <p:spPr bwMode="auto">
              <a:xfrm>
                <a:off x="1187" y="1292"/>
                <a:ext cx="25" cy="24"/>
              </a:xfrm>
              <a:custGeom>
                <a:avLst/>
                <a:gdLst>
                  <a:gd name="T0" fmla="*/ 171 w 171"/>
                  <a:gd name="T1" fmla="*/ 86 h 170"/>
                  <a:gd name="T2" fmla="*/ 127 w 171"/>
                  <a:gd name="T3" fmla="*/ 43 h 170"/>
                  <a:gd name="T4" fmla="*/ 84 w 171"/>
                  <a:gd name="T5" fmla="*/ 0 h 170"/>
                  <a:gd name="T6" fmla="*/ 0 w 171"/>
                  <a:gd name="T7" fmla="*/ 84 h 170"/>
                  <a:gd name="T8" fmla="*/ 43 w 171"/>
                  <a:gd name="T9" fmla="*/ 127 h 170"/>
                  <a:gd name="T10" fmla="*/ 86 w 171"/>
                  <a:gd name="T11" fmla="*/ 170 h 170"/>
                  <a:gd name="T12" fmla="*/ 171 w 171"/>
                  <a:gd name="T13" fmla="*/ 86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0"/>
                  <a:gd name="T23" fmla="*/ 171 w 171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0">
                    <a:moveTo>
                      <a:pt x="171" y="86"/>
                    </a:moveTo>
                    <a:lnTo>
                      <a:pt x="127" y="43"/>
                    </a:lnTo>
                    <a:lnTo>
                      <a:pt x="84" y="0"/>
                    </a:lnTo>
                    <a:lnTo>
                      <a:pt x="0" y="84"/>
                    </a:lnTo>
                    <a:lnTo>
                      <a:pt x="43" y="127"/>
                    </a:lnTo>
                    <a:lnTo>
                      <a:pt x="86" y="170"/>
                    </a:lnTo>
                    <a:lnTo>
                      <a:pt x="171" y="8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20" name="Freeform 928"/>
              <p:cNvSpPr>
                <a:spLocks noChangeAspect="1"/>
              </p:cNvSpPr>
              <p:nvPr/>
            </p:nvSpPr>
            <p:spPr bwMode="auto">
              <a:xfrm>
                <a:off x="1187" y="1304"/>
                <a:ext cx="6" cy="6"/>
              </a:xfrm>
              <a:custGeom>
                <a:avLst/>
                <a:gdLst>
                  <a:gd name="T0" fmla="*/ 45 w 45"/>
                  <a:gd name="T1" fmla="*/ 43 h 43"/>
                  <a:gd name="T2" fmla="*/ 2 w 45"/>
                  <a:gd name="T3" fmla="*/ 0 h 43"/>
                  <a:gd name="T4" fmla="*/ 0 w 45"/>
                  <a:gd name="T5" fmla="*/ 2 h 43"/>
                  <a:gd name="T6" fmla="*/ 45 w 45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43"/>
                  <a:gd name="T14" fmla="*/ 45 w 45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43">
                    <a:moveTo>
                      <a:pt x="45" y="43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45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21" name="Line 929"/>
              <p:cNvSpPr>
                <a:spLocks noChangeAspect="1" noChangeShapeType="1"/>
              </p:cNvSpPr>
              <p:nvPr/>
            </p:nvSpPr>
            <p:spPr bwMode="auto">
              <a:xfrm flipH="1">
                <a:off x="1187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22" name="Freeform 930"/>
              <p:cNvSpPr>
                <a:spLocks noChangeAspect="1"/>
              </p:cNvSpPr>
              <p:nvPr/>
            </p:nvSpPr>
            <p:spPr bwMode="auto">
              <a:xfrm>
                <a:off x="1176" y="1304"/>
                <a:ext cx="24" cy="24"/>
              </a:xfrm>
              <a:custGeom>
                <a:avLst/>
                <a:gdLst>
                  <a:gd name="T0" fmla="*/ 170 w 170"/>
                  <a:gd name="T1" fmla="*/ 82 h 170"/>
                  <a:gd name="T2" fmla="*/ 124 w 170"/>
                  <a:gd name="T3" fmla="*/ 41 h 170"/>
                  <a:gd name="T4" fmla="*/ 79 w 170"/>
                  <a:gd name="T5" fmla="*/ 0 h 170"/>
                  <a:gd name="T6" fmla="*/ 0 w 170"/>
                  <a:gd name="T7" fmla="*/ 88 h 170"/>
                  <a:gd name="T8" fmla="*/ 46 w 170"/>
                  <a:gd name="T9" fmla="*/ 129 h 170"/>
                  <a:gd name="T10" fmla="*/ 91 w 170"/>
                  <a:gd name="T11" fmla="*/ 170 h 170"/>
                  <a:gd name="T12" fmla="*/ 170 w 170"/>
                  <a:gd name="T13" fmla="*/ 82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82"/>
                    </a:moveTo>
                    <a:lnTo>
                      <a:pt x="124" y="41"/>
                    </a:lnTo>
                    <a:lnTo>
                      <a:pt x="79" y="0"/>
                    </a:lnTo>
                    <a:lnTo>
                      <a:pt x="0" y="88"/>
                    </a:lnTo>
                    <a:lnTo>
                      <a:pt x="46" y="129"/>
                    </a:lnTo>
                    <a:lnTo>
                      <a:pt x="91" y="170"/>
                    </a:lnTo>
                    <a:lnTo>
                      <a:pt x="170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23" name="Freeform 931"/>
              <p:cNvSpPr>
                <a:spLocks noChangeAspect="1"/>
              </p:cNvSpPr>
              <p:nvPr/>
            </p:nvSpPr>
            <p:spPr bwMode="auto">
              <a:xfrm>
                <a:off x="1176" y="1304"/>
                <a:ext cx="24" cy="24"/>
              </a:xfrm>
              <a:custGeom>
                <a:avLst/>
                <a:gdLst>
                  <a:gd name="T0" fmla="*/ 170 w 170"/>
                  <a:gd name="T1" fmla="*/ 82 h 170"/>
                  <a:gd name="T2" fmla="*/ 124 w 170"/>
                  <a:gd name="T3" fmla="*/ 41 h 170"/>
                  <a:gd name="T4" fmla="*/ 79 w 170"/>
                  <a:gd name="T5" fmla="*/ 0 h 170"/>
                  <a:gd name="T6" fmla="*/ 0 w 170"/>
                  <a:gd name="T7" fmla="*/ 88 h 170"/>
                  <a:gd name="T8" fmla="*/ 46 w 170"/>
                  <a:gd name="T9" fmla="*/ 129 h 170"/>
                  <a:gd name="T10" fmla="*/ 91 w 170"/>
                  <a:gd name="T11" fmla="*/ 170 h 170"/>
                  <a:gd name="T12" fmla="*/ 170 w 170"/>
                  <a:gd name="T13" fmla="*/ 82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82"/>
                    </a:moveTo>
                    <a:lnTo>
                      <a:pt x="124" y="41"/>
                    </a:lnTo>
                    <a:lnTo>
                      <a:pt x="79" y="0"/>
                    </a:lnTo>
                    <a:lnTo>
                      <a:pt x="0" y="88"/>
                    </a:lnTo>
                    <a:lnTo>
                      <a:pt x="46" y="129"/>
                    </a:lnTo>
                    <a:lnTo>
                      <a:pt x="91" y="170"/>
                    </a:lnTo>
                    <a:lnTo>
                      <a:pt x="170" y="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24" name="Freeform 932"/>
              <p:cNvSpPr>
                <a:spLocks noChangeAspect="1"/>
              </p:cNvSpPr>
              <p:nvPr/>
            </p:nvSpPr>
            <p:spPr bwMode="auto">
              <a:xfrm>
                <a:off x="1175" y="1317"/>
                <a:ext cx="7" cy="5"/>
              </a:xfrm>
              <a:custGeom>
                <a:avLst/>
                <a:gdLst>
                  <a:gd name="T0" fmla="*/ 48 w 48"/>
                  <a:gd name="T1" fmla="*/ 41 h 41"/>
                  <a:gd name="T2" fmla="*/ 2 w 48"/>
                  <a:gd name="T3" fmla="*/ 0 h 41"/>
                  <a:gd name="T4" fmla="*/ 0 w 48"/>
                  <a:gd name="T5" fmla="*/ 3 h 41"/>
                  <a:gd name="T6" fmla="*/ 48 w 48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41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8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25" name="Line 933"/>
              <p:cNvSpPr>
                <a:spLocks noChangeAspect="1" noChangeShapeType="1"/>
              </p:cNvSpPr>
              <p:nvPr/>
            </p:nvSpPr>
            <p:spPr bwMode="auto">
              <a:xfrm flipH="1">
                <a:off x="1175" y="13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26" name="Freeform 934"/>
              <p:cNvSpPr>
                <a:spLocks noChangeAspect="1"/>
              </p:cNvSpPr>
              <p:nvPr/>
            </p:nvSpPr>
            <p:spPr bwMode="auto">
              <a:xfrm>
                <a:off x="1165" y="1317"/>
                <a:ext cx="24" cy="24"/>
              </a:xfrm>
              <a:custGeom>
                <a:avLst/>
                <a:gdLst>
                  <a:gd name="T0" fmla="*/ 169 w 169"/>
                  <a:gd name="T1" fmla="*/ 75 h 166"/>
                  <a:gd name="T2" fmla="*/ 121 w 169"/>
                  <a:gd name="T3" fmla="*/ 38 h 166"/>
                  <a:gd name="T4" fmla="*/ 73 w 169"/>
                  <a:gd name="T5" fmla="*/ 0 h 166"/>
                  <a:gd name="T6" fmla="*/ 0 w 169"/>
                  <a:gd name="T7" fmla="*/ 91 h 166"/>
                  <a:gd name="T8" fmla="*/ 48 w 169"/>
                  <a:gd name="T9" fmla="*/ 129 h 166"/>
                  <a:gd name="T10" fmla="*/ 96 w 169"/>
                  <a:gd name="T11" fmla="*/ 166 h 166"/>
                  <a:gd name="T12" fmla="*/ 169 w 169"/>
                  <a:gd name="T13" fmla="*/ 75 h 1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6"/>
                  <a:gd name="T23" fmla="*/ 169 w 169"/>
                  <a:gd name="T24" fmla="*/ 166 h 1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6">
                    <a:moveTo>
                      <a:pt x="169" y="75"/>
                    </a:moveTo>
                    <a:lnTo>
                      <a:pt x="121" y="38"/>
                    </a:lnTo>
                    <a:lnTo>
                      <a:pt x="73" y="0"/>
                    </a:lnTo>
                    <a:lnTo>
                      <a:pt x="0" y="91"/>
                    </a:lnTo>
                    <a:lnTo>
                      <a:pt x="48" y="129"/>
                    </a:lnTo>
                    <a:lnTo>
                      <a:pt x="96" y="166"/>
                    </a:lnTo>
                    <a:lnTo>
                      <a:pt x="169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27" name="Freeform 935"/>
              <p:cNvSpPr>
                <a:spLocks noChangeAspect="1"/>
              </p:cNvSpPr>
              <p:nvPr/>
            </p:nvSpPr>
            <p:spPr bwMode="auto">
              <a:xfrm>
                <a:off x="1165" y="1317"/>
                <a:ext cx="24" cy="24"/>
              </a:xfrm>
              <a:custGeom>
                <a:avLst/>
                <a:gdLst>
                  <a:gd name="T0" fmla="*/ 169 w 169"/>
                  <a:gd name="T1" fmla="*/ 75 h 166"/>
                  <a:gd name="T2" fmla="*/ 121 w 169"/>
                  <a:gd name="T3" fmla="*/ 38 h 166"/>
                  <a:gd name="T4" fmla="*/ 73 w 169"/>
                  <a:gd name="T5" fmla="*/ 0 h 166"/>
                  <a:gd name="T6" fmla="*/ 0 w 169"/>
                  <a:gd name="T7" fmla="*/ 91 h 166"/>
                  <a:gd name="T8" fmla="*/ 48 w 169"/>
                  <a:gd name="T9" fmla="*/ 129 h 166"/>
                  <a:gd name="T10" fmla="*/ 96 w 169"/>
                  <a:gd name="T11" fmla="*/ 166 h 166"/>
                  <a:gd name="T12" fmla="*/ 169 w 169"/>
                  <a:gd name="T13" fmla="*/ 75 h 1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6"/>
                  <a:gd name="T23" fmla="*/ 169 w 169"/>
                  <a:gd name="T24" fmla="*/ 166 h 1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6">
                    <a:moveTo>
                      <a:pt x="169" y="75"/>
                    </a:moveTo>
                    <a:lnTo>
                      <a:pt x="121" y="38"/>
                    </a:lnTo>
                    <a:lnTo>
                      <a:pt x="73" y="0"/>
                    </a:lnTo>
                    <a:lnTo>
                      <a:pt x="0" y="91"/>
                    </a:lnTo>
                    <a:lnTo>
                      <a:pt x="48" y="129"/>
                    </a:lnTo>
                    <a:lnTo>
                      <a:pt x="96" y="166"/>
                    </a:lnTo>
                    <a:lnTo>
                      <a:pt x="169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28" name="Freeform 936"/>
              <p:cNvSpPr>
                <a:spLocks noChangeAspect="1"/>
              </p:cNvSpPr>
              <p:nvPr/>
            </p:nvSpPr>
            <p:spPr bwMode="auto">
              <a:xfrm>
                <a:off x="1165" y="1330"/>
                <a:ext cx="7" cy="5"/>
              </a:xfrm>
              <a:custGeom>
                <a:avLst/>
                <a:gdLst>
                  <a:gd name="T0" fmla="*/ 49 w 49"/>
                  <a:gd name="T1" fmla="*/ 38 h 38"/>
                  <a:gd name="T2" fmla="*/ 1 w 49"/>
                  <a:gd name="T3" fmla="*/ 0 h 38"/>
                  <a:gd name="T4" fmla="*/ 0 w 49"/>
                  <a:gd name="T5" fmla="*/ 1 h 38"/>
                  <a:gd name="T6" fmla="*/ 49 w 49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8"/>
                  <a:gd name="T14" fmla="*/ 49 w 49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8">
                    <a:moveTo>
                      <a:pt x="49" y="38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49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29" name="Line 937"/>
              <p:cNvSpPr>
                <a:spLocks noChangeAspect="1" noChangeShapeType="1"/>
              </p:cNvSpPr>
              <p:nvPr/>
            </p:nvSpPr>
            <p:spPr bwMode="auto">
              <a:xfrm flipH="1">
                <a:off x="1165" y="1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30" name="Freeform 938"/>
              <p:cNvSpPr>
                <a:spLocks noChangeAspect="1"/>
              </p:cNvSpPr>
              <p:nvPr/>
            </p:nvSpPr>
            <p:spPr bwMode="auto">
              <a:xfrm>
                <a:off x="1155" y="1330"/>
                <a:ext cx="24" cy="24"/>
              </a:xfrm>
              <a:custGeom>
                <a:avLst/>
                <a:gdLst>
                  <a:gd name="T0" fmla="*/ 167 w 167"/>
                  <a:gd name="T1" fmla="*/ 73 h 168"/>
                  <a:gd name="T2" fmla="*/ 118 w 167"/>
                  <a:gd name="T3" fmla="*/ 37 h 168"/>
                  <a:gd name="T4" fmla="*/ 69 w 167"/>
                  <a:gd name="T5" fmla="*/ 0 h 168"/>
                  <a:gd name="T6" fmla="*/ 0 w 167"/>
                  <a:gd name="T7" fmla="*/ 95 h 168"/>
                  <a:gd name="T8" fmla="*/ 49 w 167"/>
                  <a:gd name="T9" fmla="*/ 131 h 168"/>
                  <a:gd name="T10" fmla="*/ 98 w 167"/>
                  <a:gd name="T11" fmla="*/ 168 h 168"/>
                  <a:gd name="T12" fmla="*/ 167 w 167"/>
                  <a:gd name="T13" fmla="*/ 7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167" y="73"/>
                    </a:moveTo>
                    <a:lnTo>
                      <a:pt x="118" y="37"/>
                    </a:lnTo>
                    <a:lnTo>
                      <a:pt x="69" y="0"/>
                    </a:lnTo>
                    <a:lnTo>
                      <a:pt x="0" y="95"/>
                    </a:lnTo>
                    <a:lnTo>
                      <a:pt x="49" y="131"/>
                    </a:lnTo>
                    <a:lnTo>
                      <a:pt x="98" y="168"/>
                    </a:lnTo>
                    <a:lnTo>
                      <a:pt x="167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31" name="Freeform 939"/>
              <p:cNvSpPr>
                <a:spLocks noChangeAspect="1"/>
              </p:cNvSpPr>
              <p:nvPr/>
            </p:nvSpPr>
            <p:spPr bwMode="auto">
              <a:xfrm>
                <a:off x="1155" y="1330"/>
                <a:ext cx="24" cy="24"/>
              </a:xfrm>
              <a:custGeom>
                <a:avLst/>
                <a:gdLst>
                  <a:gd name="T0" fmla="*/ 167 w 167"/>
                  <a:gd name="T1" fmla="*/ 73 h 168"/>
                  <a:gd name="T2" fmla="*/ 118 w 167"/>
                  <a:gd name="T3" fmla="*/ 37 h 168"/>
                  <a:gd name="T4" fmla="*/ 69 w 167"/>
                  <a:gd name="T5" fmla="*/ 0 h 168"/>
                  <a:gd name="T6" fmla="*/ 0 w 167"/>
                  <a:gd name="T7" fmla="*/ 95 h 168"/>
                  <a:gd name="T8" fmla="*/ 49 w 167"/>
                  <a:gd name="T9" fmla="*/ 131 h 168"/>
                  <a:gd name="T10" fmla="*/ 98 w 167"/>
                  <a:gd name="T11" fmla="*/ 168 h 168"/>
                  <a:gd name="T12" fmla="*/ 167 w 167"/>
                  <a:gd name="T13" fmla="*/ 7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167" y="73"/>
                    </a:moveTo>
                    <a:lnTo>
                      <a:pt x="118" y="37"/>
                    </a:lnTo>
                    <a:lnTo>
                      <a:pt x="69" y="0"/>
                    </a:lnTo>
                    <a:lnTo>
                      <a:pt x="0" y="95"/>
                    </a:lnTo>
                    <a:lnTo>
                      <a:pt x="49" y="131"/>
                    </a:lnTo>
                    <a:lnTo>
                      <a:pt x="98" y="168"/>
                    </a:lnTo>
                    <a:lnTo>
                      <a:pt x="167" y="7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32" name="Freeform 940"/>
              <p:cNvSpPr>
                <a:spLocks noChangeAspect="1"/>
              </p:cNvSpPr>
              <p:nvPr/>
            </p:nvSpPr>
            <p:spPr bwMode="auto">
              <a:xfrm>
                <a:off x="1155" y="1344"/>
                <a:ext cx="7" cy="5"/>
              </a:xfrm>
              <a:custGeom>
                <a:avLst/>
                <a:gdLst>
                  <a:gd name="T0" fmla="*/ 51 w 51"/>
                  <a:gd name="T1" fmla="*/ 36 h 36"/>
                  <a:gd name="T2" fmla="*/ 2 w 51"/>
                  <a:gd name="T3" fmla="*/ 0 h 36"/>
                  <a:gd name="T4" fmla="*/ 0 w 51"/>
                  <a:gd name="T5" fmla="*/ 3 h 36"/>
                  <a:gd name="T6" fmla="*/ 51 w 51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6"/>
                  <a:gd name="T14" fmla="*/ 51 w 51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6">
                    <a:moveTo>
                      <a:pt x="51" y="36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1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33" name="Line 941"/>
              <p:cNvSpPr>
                <a:spLocks noChangeAspect="1" noChangeShapeType="1"/>
              </p:cNvSpPr>
              <p:nvPr/>
            </p:nvSpPr>
            <p:spPr bwMode="auto">
              <a:xfrm flipH="1">
                <a:off x="1155" y="13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34" name="Freeform 942"/>
              <p:cNvSpPr>
                <a:spLocks noChangeAspect="1"/>
              </p:cNvSpPr>
              <p:nvPr/>
            </p:nvSpPr>
            <p:spPr bwMode="auto">
              <a:xfrm>
                <a:off x="1145" y="1344"/>
                <a:ext cx="24" cy="24"/>
              </a:xfrm>
              <a:custGeom>
                <a:avLst/>
                <a:gdLst>
                  <a:gd name="T0" fmla="*/ 166 w 166"/>
                  <a:gd name="T1" fmla="*/ 66 h 164"/>
                  <a:gd name="T2" fmla="*/ 115 w 166"/>
                  <a:gd name="T3" fmla="*/ 33 h 164"/>
                  <a:gd name="T4" fmla="*/ 64 w 166"/>
                  <a:gd name="T5" fmla="*/ 0 h 164"/>
                  <a:gd name="T6" fmla="*/ 0 w 166"/>
                  <a:gd name="T7" fmla="*/ 98 h 164"/>
                  <a:gd name="T8" fmla="*/ 51 w 166"/>
                  <a:gd name="T9" fmla="*/ 131 h 164"/>
                  <a:gd name="T10" fmla="*/ 102 w 166"/>
                  <a:gd name="T11" fmla="*/ 164 h 164"/>
                  <a:gd name="T12" fmla="*/ 166 w 166"/>
                  <a:gd name="T13" fmla="*/ 66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166" y="66"/>
                    </a:moveTo>
                    <a:lnTo>
                      <a:pt x="115" y="33"/>
                    </a:lnTo>
                    <a:lnTo>
                      <a:pt x="64" y="0"/>
                    </a:lnTo>
                    <a:lnTo>
                      <a:pt x="0" y="98"/>
                    </a:lnTo>
                    <a:lnTo>
                      <a:pt x="51" y="131"/>
                    </a:lnTo>
                    <a:lnTo>
                      <a:pt x="102" y="164"/>
                    </a:lnTo>
                    <a:lnTo>
                      <a:pt x="166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35" name="Freeform 943"/>
              <p:cNvSpPr>
                <a:spLocks noChangeAspect="1"/>
              </p:cNvSpPr>
              <p:nvPr/>
            </p:nvSpPr>
            <p:spPr bwMode="auto">
              <a:xfrm>
                <a:off x="1145" y="1344"/>
                <a:ext cx="24" cy="24"/>
              </a:xfrm>
              <a:custGeom>
                <a:avLst/>
                <a:gdLst>
                  <a:gd name="T0" fmla="*/ 166 w 166"/>
                  <a:gd name="T1" fmla="*/ 66 h 164"/>
                  <a:gd name="T2" fmla="*/ 115 w 166"/>
                  <a:gd name="T3" fmla="*/ 33 h 164"/>
                  <a:gd name="T4" fmla="*/ 64 w 166"/>
                  <a:gd name="T5" fmla="*/ 0 h 164"/>
                  <a:gd name="T6" fmla="*/ 0 w 166"/>
                  <a:gd name="T7" fmla="*/ 98 h 164"/>
                  <a:gd name="T8" fmla="*/ 51 w 166"/>
                  <a:gd name="T9" fmla="*/ 131 h 164"/>
                  <a:gd name="T10" fmla="*/ 102 w 166"/>
                  <a:gd name="T11" fmla="*/ 164 h 164"/>
                  <a:gd name="T12" fmla="*/ 166 w 166"/>
                  <a:gd name="T13" fmla="*/ 66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166" y="66"/>
                    </a:moveTo>
                    <a:lnTo>
                      <a:pt x="115" y="33"/>
                    </a:lnTo>
                    <a:lnTo>
                      <a:pt x="64" y="0"/>
                    </a:lnTo>
                    <a:lnTo>
                      <a:pt x="0" y="98"/>
                    </a:lnTo>
                    <a:lnTo>
                      <a:pt x="51" y="131"/>
                    </a:lnTo>
                    <a:lnTo>
                      <a:pt x="102" y="164"/>
                    </a:lnTo>
                    <a:lnTo>
                      <a:pt x="166" y="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36" name="Freeform 944"/>
              <p:cNvSpPr>
                <a:spLocks noChangeAspect="1"/>
              </p:cNvSpPr>
              <p:nvPr/>
            </p:nvSpPr>
            <p:spPr bwMode="auto">
              <a:xfrm>
                <a:off x="1145" y="1358"/>
                <a:ext cx="8" cy="5"/>
              </a:xfrm>
              <a:custGeom>
                <a:avLst/>
                <a:gdLst>
                  <a:gd name="T0" fmla="*/ 52 w 52"/>
                  <a:gd name="T1" fmla="*/ 33 h 33"/>
                  <a:gd name="T2" fmla="*/ 1 w 52"/>
                  <a:gd name="T3" fmla="*/ 0 h 33"/>
                  <a:gd name="T4" fmla="*/ 0 w 52"/>
                  <a:gd name="T5" fmla="*/ 1 h 33"/>
                  <a:gd name="T6" fmla="*/ 52 w 52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33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52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37" name="Line 945"/>
              <p:cNvSpPr>
                <a:spLocks noChangeAspect="1" noChangeShapeType="1"/>
              </p:cNvSpPr>
              <p:nvPr/>
            </p:nvSpPr>
            <p:spPr bwMode="auto">
              <a:xfrm flipH="1">
                <a:off x="1145" y="13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38" name="Freeform 946"/>
              <p:cNvSpPr>
                <a:spLocks noChangeAspect="1"/>
              </p:cNvSpPr>
              <p:nvPr/>
            </p:nvSpPr>
            <p:spPr bwMode="auto">
              <a:xfrm>
                <a:off x="1137" y="1358"/>
                <a:ext cx="23" cy="24"/>
              </a:xfrm>
              <a:custGeom>
                <a:avLst/>
                <a:gdLst>
                  <a:gd name="T0" fmla="*/ 164 w 164"/>
                  <a:gd name="T1" fmla="*/ 64 h 164"/>
                  <a:gd name="T2" fmla="*/ 112 w 164"/>
                  <a:gd name="T3" fmla="*/ 32 h 164"/>
                  <a:gd name="T4" fmla="*/ 60 w 164"/>
                  <a:gd name="T5" fmla="*/ 0 h 164"/>
                  <a:gd name="T6" fmla="*/ 0 w 164"/>
                  <a:gd name="T7" fmla="*/ 100 h 164"/>
                  <a:gd name="T8" fmla="*/ 52 w 164"/>
                  <a:gd name="T9" fmla="*/ 132 h 164"/>
                  <a:gd name="T10" fmla="*/ 104 w 164"/>
                  <a:gd name="T11" fmla="*/ 164 h 164"/>
                  <a:gd name="T12" fmla="*/ 164 w 164"/>
                  <a:gd name="T13" fmla="*/ 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4"/>
                  <a:gd name="T23" fmla="*/ 164 w 164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4">
                    <a:moveTo>
                      <a:pt x="164" y="64"/>
                    </a:moveTo>
                    <a:lnTo>
                      <a:pt x="112" y="32"/>
                    </a:lnTo>
                    <a:lnTo>
                      <a:pt x="60" y="0"/>
                    </a:lnTo>
                    <a:lnTo>
                      <a:pt x="0" y="100"/>
                    </a:lnTo>
                    <a:lnTo>
                      <a:pt x="52" y="132"/>
                    </a:lnTo>
                    <a:lnTo>
                      <a:pt x="104" y="164"/>
                    </a:lnTo>
                    <a:lnTo>
                      <a:pt x="164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39" name="Freeform 947"/>
              <p:cNvSpPr>
                <a:spLocks noChangeAspect="1"/>
              </p:cNvSpPr>
              <p:nvPr/>
            </p:nvSpPr>
            <p:spPr bwMode="auto">
              <a:xfrm>
                <a:off x="1137" y="1358"/>
                <a:ext cx="23" cy="24"/>
              </a:xfrm>
              <a:custGeom>
                <a:avLst/>
                <a:gdLst>
                  <a:gd name="T0" fmla="*/ 164 w 164"/>
                  <a:gd name="T1" fmla="*/ 64 h 164"/>
                  <a:gd name="T2" fmla="*/ 112 w 164"/>
                  <a:gd name="T3" fmla="*/ 32 h 164"/>
                  <a:gd name="T4" fmla="*/ 60 w 164"/>
                  <a:gd name="T5" fmla="*/ 0 h 164"/>
                  <a:gd name="T6" fmla="*/ 0 w 164"/>
                  <a:gd name="T7" fmla="*/ 100 h 164"/>
                  <a:gd name="T8" fmla="*/ 52 w 164"/>
                  <a:gd name="T9" fmla="*/ 132 h 164"/>
                  <a:gd name="T10" fmla="*/ 104 w 164"/>
                  <a:gd name="T11" fmla="*/ 164 h 164"/>
                  <a:gd name="T12" fmla="*/ 164 w 164"/>
                  <a:gd name="T13" fmla="*/ 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4"/>
                  <a:gd name="T23" fmla="*/ 164 w 164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4">
                    <a:moveTo>
                      <a:pt x="164" y="64"/>
                    </a:moveTo>
                    <a:lnTo>
                      <a:pt x="112" y="32"/>
                    </a:lnTo>
                    <a:lnTo>
                      <a:pt x="60" y="0"/>
                    </a:lnTo>
                    <a:lnTo>
                      <a:pt x="0" y="100"/>
                    </a:lnTo>
                    <a:lnTo>
                      <a:pt x="52" y="132"/>
                    </a:lnTo>
                    <a:lnTo>
                      <a:pt x="104" y="164"/>
                    </a:lnTo>
                    <a:lnTo>
                      <a:pt x="164" y="6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40" name="Freeform 948"/>
              <p:cNvSpPr>
                <a:spLocks noChangeAspect="1"/>
              </p:cNvSpPr>
              <p:nvPr/>
            </p:nvSpPr>
            <p:spPr bwMode="auto">
              <a:xfrm>
                <a:off x="1136" y="1373"/>
                <a:ext cx="8" cy="4"/>
              </a:xfrm>
              <a:custGeom>
                <a:avLst/>
                <a:gdLst>
                  <a:gd name="T0" fmla="*/ 54 w 54"/>
                  <a:gd name="T1" fmla="*/ 32 h 32"/>
                  <a:gd name="T2" fmla="*/ 2 w 54"/>
                  <a:gd name="T3" fmla="*/ 0 h 32"/>
                  <a:gd name="T4" fmla="*/ 0 w 54"/>
                  <a:gd name="T5" fmla="*/ 3 h 32"/>
                  <a:gd name="T6" fmla="*/ 54 w 54"/>
                  <a:gd name="T7" fmla="*/ 32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2"/>
                  <a:gd name="T14" fmla="*/ 54 w 54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2">
                    <a:moveTo>
                      <a:pt x="54" y="32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4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41" name="Line 949"/>
              <p:cNvSpPr>
                <a:spLocks noChangeAspect="1" noChangeShapeType="1"/>
              </p:cNvSpPr>
              <p:nvPr/>
            </p:nvSpPr>
            <p:spPr bwMode="auto">
              <a:xfrm flipH="1">
                <a:off x="1136" y="137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42" name="Freeform 950"/>
              <p:cNvSpPr>
                <a:spLocks noChangeAspect="1"/>
              </p:cNvSpPr>
              <p:nvPr/>
            </p:nvSpPr>
            <p:spPr bwMode="auto">
              <a:xfrm>
                <a:off x="1129" y="1373"/>
                <a:ext cx="23" cy="23"/>
              </a:xfrm>
              <a:custGeom>
                <a:avLst/>
                <a:gdLst>
                  <a:gd name="T0" fmla="*/ 162 w 162"/>
                  <a:gd name="T1" fmla="*/ 59 h 160"/>
                  <a:gd name="T2" fmla="*/ 109 w 162"/>
                  <a:gd name="T3" fmla="*/ 29 h 160"/>
                  <a:gd name="T4" fmla="*/ 55 w 162"/>
                  <a:gd name="T5" fmla="*/ 0 h 160"/>
                  <a:gd name="T6" fmla="*/ 0 w 162"/>
                  <a:gd name="T7" fmla="*/ 101 h 160"/>
                  <a:gd name="T8" fmla="*/ 53 w 162"/>
                  <a:gd name="T9" fmla="*/ 131 h 160"/>
                  <a:gd name="T10" fmla="*/ 107 w 162"/>
                  <a:gd name="T11" fmla="*/ 160 h 160"/>
                  <a:gd name="T12" fmla="*/ 162 w 162"/>
                  <a:gd name="T13" fmla="*/ 5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162" y="59"/>
                    </a:moveTo>
                    <a:lnTo>
                      <a:pt x="109" y="29"/>
                    </a:lnTo>
                    <a:lnTo>
                      <a:pt x="55" y="0"/>
                    </a:lnTo>
                    <a:lnTo>
                      <a:pt x="0" y="101"/>
                    </a:lnTo>
                    <a:lnTo>
                      <a:pt x="53" y="131"/>
                    </a:lnTo>
                    <a:lnTo>
                      <a:pt x="107" y="160"/>
                    </a:lnTo>
                    <a:lnTo>
                      <a:pt x="162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43" name="Freeform 951"/>
              <p:cNvSpPr>
                <a:spLocks noChangeAspect="1"/>
              </p:cNvSpPr>
              <p:nvPr/>
            </p:nvSpPr>
            <p:spPr bwMode="auto">
              <a:xfrm>
                <a:off x="1129" y="1373"/>
                <a:ext cx="23" cy="23"/>
              </a:xfrm>
              <a:custGeom>
                <a:avLst/>
                <a:gdLst>
                  <a:gd name="T0" fmla="*/ 162 w 162"/>
                  <a:gd name="T1" fmla="*/ 59 h 160"/>
                  <a:gd name="T2" fmla="*/ 109 w 162"/>
                  <a:gd name="T3" fmla="*/ 29 h 160"/>
                  <a:gd name="T4" fmla="*/ 55 w 162"/>
                  <a:gd name="T5" fmla="*/ 0 h 160"/>
                  <a:gd name="T6" fmla="*/ 0 w 162"/>
                  <a:gd name="T7" fmla="*/ 101 h 160"/>
                  <a:gd name="T8" fmla="*/ 53 w 162"/>
                  <a:gd name="T9" fmla="*/ 131 h 160"/>
                  <a:gd name="T10" fmla="*/ 107 w 162"/>
                  <a:gd name="T11" fmla="*/ 160 h 160"/>
                  <a:gd name="T12" fmla="*/ 162 w 162"/>
                  <a:gd name="T13" fmla="*/ 5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162" y="59"/>
                    </a:moveTo>
                    <a:lnTo>
                      <a:pt x="109" y="29"/>
                    </a:lnTo>
                    <a:lnTo>
                      <a:pt x="55" y="0"/>
                    </a:lnTo>
                    <a:lnTo>
                      <a:pt x="0" y="101"/>
                    </a:lnTo>
                    <a:lnTo>
                      <a:pt x="53" y="131"/>
                    </a:lnTo>
                    <a:lnTo>
                      <a:pt x="107" y="160"/>
                    </a:lnTo>
                    <a:lnTo>
                      <a:pt x="162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44" name="Freeform 952"/>
              <p:cNvSpPr>
                <a:spLocks noChangeAspect="1"/>
              </p:cNvSpPr>
              <p:nvPr/>
            </p:nvSpPr>
            <p:spPr bwMode="auto">
              <a:xfrm>
                <a:off x="1128" y="1387"/>
                <a:ext cx="8" cy="5"/>
              </a:xfrm>
              <a:custGeom>
                <a:avLst/>
                <a:gdLst>
                  <a:gd name="T0" fmla="*/ 54 w 54"/>
                  <a:gd name="T1" fmla="*/ 30 h 30"/>
                  <a:gd name="T2" fmla="*/ 1 w 54"/>
                  <a:gd name="T3" fmla="*/ 0 h 30"/>
                  <a:gd name="T4" fmla="*/ 0 w 54"/>
                  <a:gd name="T5" fmla="*/ 2 h 30"/>
                  <a:gd name="T6" fmla="*/ 54 w 54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30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45" name="Line 953"/>
              <p:cNvSpPr>
                <a:spLocks noChangeAspect="1" noChangeShapeType="1"/>
              </p:cNvSpPr>
              <p:nvPr/>
            </p:nvSpPr>
            <p:spPr bwMode="auto">
              <a:xfrm flipH="1">
                <a:off x="1128" y="13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46" name="Freeform 954"/>
              <p:cNvSpPr>
                <a:spLocks noChangeAspect="1"/>
              </p:cNvSpPr>
              <p:nvPr/>
            </p:nvSpPr>
            <p:spPr bwMode="auto">
              <a:xfrm>
                <a:off x="1121" y="1388"/>
                <a:ext cx="23" cy="23"/>
              </a:xfrm>
              <a:custGeom>
                <a:avLst/>
                <a:gdLst>
                  <a:gd name="T0" fmla="*/ 161 w 161"/>
                  <a:gd name="T1" fmla="*/ 55 h 160"/>
                  <a:gd name="T2" fmla="*/ 106 w 161"/>
                  <a:gd name="T3" fmla="*/ 28 h 160"/>
                  <a:gd name="T4" fmla="*/ 52 w 161"/>
                  <a:gd name="T5" fmla="*/ 0 h 160"/>
                  <a:gd name="T6" fmla="*/ 0 w 161"/>
                  <a:gd name="T7" fmla="*/ 105 h 160"/>
                  <a:gd name="T8" fmla="*/ 55 w 161"/>
                  <a:gd name="T9" fmla="*/ 132 h 160"/>
                  <a:gd name="T10" fmla="*/ 110 w 161"/>
                  <a:gd name="T11" fmla="*/ 160 h 160"/>
                  <a:gd name="T12" fmla="*/ 161 w 161"/>
                  <a:gd name="T13" fmla="*/ 55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60"/>
                  <a:gd name="T23" fmla="*/ 161 w 161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60">
                    <a:moveTo>
                      <a:pt x="161" y="55"/>
                    </a:moveTo>
                    <a:lnTo>
                      <a:pt x="106" y="28"/>
                    </a:lnTo>
                    <a:lnTo>
                      <a:pt x="52" y="0"/>
                    </a:lnTo>
                    <a:lnTo>
                      <a:pt x="0" y="105"/>
                    </a:lnTo>
                    <a:lnTo>
                      <a:pt x="55" y="132"/>
                    </a:lnTo>
                    <a:lnTo>
                      <a:pt x="110" y="160"/>
                    </a:lnTo>
                    <a:lnTo>
                      <a:pt x="161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47" name="Freeform 955"/>
              <p:cNvSpPr>
                <a:spLocks noChangeAspect="1"/>
              </p:cNvSpPr>
              <p:nvPr/>
            </p:nvSpPr>
            <p:spPr bwMode="auto">
              <a:xfrm>
                <a:off x="1121" y="1388"/>
                <a:ext cx="23" cy="23"/>
              </a:xfrm>
              <a:custGeom>
                <a:avLst/>
                <a:gdLst>
                  <a:gd name="T0" fmla="*/ 161 w 161"/>
                  <a:gd name="T1" fmla="*/ 55 h 160"/>
                  <a:gd name="T2" fmla="*/ 106 w 161"/>
                  <a:gd name="T3" fmla="*/ 28 h 160"/>
                  <a:gd name="T4" fmla="*/ 52 w 161"/>
                  <a:gd name="T5" fmla="*/ 0 h 160"/>
                  <a:gd name="T6" fmla="*/ 0 w 161"/>
                  <a:gd name="T7" fmla="*/ 105 h 160"/>
                  <a:gd name="T8" fmla="*/ 55 w 161"/>
                  <a:gd name="T9" fmla="*/ 132 h 160"/>
                  <a:gd name="T10" fmla="*/ 110 w 161"/>
                  <a:gd name="T11" fmla="*/ 160 h 160"/>
                  <a:gd name="T12" fmla="*/ 161 w 161"/>
                  <a:gd name="T13" fmla="*/ 55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60"/>
                  <a:gd name="T23" fmla="*/ 161 w 161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60">
                    <a:moveTo>
                      <a:pt x="161" y="55"/>
                    </a:moveTo>
                    <a:lnTo>
                      <a:pt x="106" y="28"/>
                    </a:lnTo>
                    <a:lnTo>
                      <a:pt x="52" y="0"/>
                    </a:lnTo>
                    <a:lnTo>
                      <a:pt x="0" y="105"/>
                    </a:lnTo>
                    <a:lnTo>
                      <a:pt x="55" y="132"/>
                    </a:lnTo>
                    <a:lnTo>
                      <a:pt x="110" y="160"/>
                    </a:lnTo>
                    <a:lnTo>
                      <a:pt x="161" y="5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48" name="Freeform 956"/>
              <p:cNvSpPr>
                <a:spLocks noChangeAspect="1"/>
              </p:cNvSpPr>
              <p:nvPr/>
            </p:nvSpPr>
            <p:spPr bwMode="auto">
              <a:xfrm>
                <a:off x="1121" y="1403"/>
                <a:ext cx="8" cy="4"/>
              </a:xfrm>
              <a:custGeom>
                <a:avLst/>
                <a:gdLst>
                  <a:gd name="T0" fmla="*/ 56 w 56"/>
                  <a:gd name="T1" fmla="*/ 27 h 27"/>
                  <a:gd name="T2" fmla="*/ 1 w 56"/>
                  <a:gd name="T3" fmla="*/ 0 h 27"/>
                  <a:gd name="T4" fmla="*/ 0 w 56"/>
                  <a:gd name="T5" fmla="*/ 2 h 27"/>
                  <a:gd name="T6" fmla="*/ 56 w 56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7"/>
                  <a:gd name="T14" fmla="*/ 56 w 56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7">
                    <a:moveTo>
                      <a:pt x="56" y="27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49" name="Line 957"/>
              <p:cNvSpPr>
                <a:spLocks noChangeAspect="1" noChangeShapeType="1"/>
              </p:cNvSpPr>
              <p:nvPr/>
            </p:nvSpPr>
            <p:spPr bwMode="auto">
              <a:xfrm flipH="1">
                <a:off x="1121" y="14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50" name="Freeform 958"/>
              <p:cNvSpPr>
                <a:spLocks noChangeAspect="1"/>
              </p:cNvSpPr>
              <p:nvPr/>
            </p:nvSpPr>
            <p:spPr bwMode="auto">
              <a:xfrm>
                <a:off x="1114" y="1403"/>
                <a:ext cx="23" cy="22"/>
              </a:xfrm>
              <a:custGeom>
                <a:avLst/>
                <a:gdLst>
                  <a:gd name="T0" fmla="*/ 159 w 159"/>
                  <a:gd name="T1" fmla="*/ 50 h 157"/>
                  <a:gd name="T2" fmla="*/ 103 w 159"/>
                  <a:gd name="T3" fmla="*/ 25 h 157"/>
                  <a:gd name="T4" fmla="*/ 47 w 159"/>
                  <a:gd name="T5" fmla="*/ 0 h 157"/>
                  <a:gd name="T6" fmla="*/ 0 w 159"/>
                  <a:gd name="T7" fmla="*/ 107 h 157"/>
                  <a:gd name="T8" fmla="*/ 55 w 159"/>
                  <a:gd name="T9" fmla="*/ 132 h 157"/>
                  <a:gd name="T10" fmla="*/ 111 w 159"/>
                  <a:gd name="T11" fmla="*/ 157 h 157"/>
                  <a:gd name="T12" fmla="*/ 159 w 159"/>
                  <a:gd name="T13" fmla="*/ 50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57"/>
                  <a:gd name="T23" fmla="*/ 159 w 159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57">
                    <a:moveTo>
                      <a:pt x="159" y="50"/>
                    </a:moveTo>
                    <a:lnTo>
                      <a:pt x="103" y="25"/>
                    </a:lnTo>
                    <a:lnTo>
                      <a:pt x="47" y="0"/>
                    </a:lnTo>
                    <a:lnTo>
                      <a:pt x="0" y="107"/>
                    </a:lnTo>
                    <a:lnTo>
                      <a:pt x="55" y="132"/>
                    </a:lnTo>
                    <a:lnTo>
                      <a:pt x="111" y="157"/>
                    </a:lnTo>
                    <a:lnTo>
                      <a:pt x="159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51" name="Freeform 959"/>
              <p:cNvSpPr>
                <a:spLocks noChangeAspect="1"/>
              </p:cNvSpPr>
              <p:nvPr/>
            </p:nvSpPr>
            <p:spPr bwMode="auto">
              <a:xfrm>
                <a:off x="1114" y="1403"/>
                <a:ext cx="23" cy="22"/>
              </a:xfrm>
              <a:custGeom>
                <a:avLst/>
                <a:gdLst>
                  <a:gd name="T0" fmla="*/ 159 w 159"/>
                  <a:gd name="T1" fmla="*/ 50 h 157"/>
                  <a:gd name="T2" fmla="*/ 103 w 159"/>
                  <a:gd name="T3" fmla="*/ 25 h 157"/>
                  <a:gd name="T4" fmla="*/ 47 w 159"/>
                  <a:gd name="T5" fmla="*/ 0 h 157"/>
                  <a:gd name="T6" fmla="*/ 0 w 159"/>
                  <a:gd name="T7" fmla="*/ 107 h 157"/>
                  <a:gd name="T8" fmla="*/ 55 w 159"/>
                  <a:gd name="T9" fmla="*/ 132 h 157"/>
                  <a:gd name="T10" fmla="*/ 111 w 159"/>
                  <a:gd name="T11" fmla="*/ 157 h 157"/>
                  <a:gd name="T12" fmla="*/ 159 w 159"/>
                  <a:gd name="T13" fmla="*/ 50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57"/>
                  <a:gd name="T23" fmla="*/ 159 w 159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57">
                    <a:moveTo>
                      <a:pt x="159" y="50"/>
                    </a:moveTo>
                    <a:lnTo>
                      <a:pt x="103" y="25"/>
                    </a:lnTo>
                    <a:lnTo>
                      <a:pt x="47" y="0"/>
                    </a:lnTo>
                    <a:lnTo>
                      <a:pt x="0" y="107"/>
                    </a:lnTo>
                    <a:lnTo>
                      <a:pt x="55" y="132"/>
                    </a:lnTo>
                    <a:lnTo>
                      <a:pt x="111" y="157"/>
                    </a:lnTo>
                    <a:lnTo>
                      <a:pt x="159" y="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52" name="Freeform 960"/>
              <p:cNvSpPr>
                <a:spLocks noChangeAspect="1"/>
              </p:cNvSpPr>
              <p:nvPr/>
            </p:nvSpPr>
            <p:spPr bwMode="auto">
              <a:xfrm>
                <a:off x="1114" y="1418"/>
                <a:ext cx="8" cy="4"/>
              </a:xfrm>
              <a:custGeom>
                <a:avLst/>
                <a:gdLst>
                  <a:gd name="T0" fmla="*/ 57 w 57"/>
                  <a:gd name="T1" fmla="*/ 25 h 25"/>
                  <a:gd name="T2" fmla="*/ 2 w 57"/>
                  <a:gd name="T3" fmla="*/ 0 h 25"/>
                  <a:gd name="T4" fmla="*/ 0 w 57"/>
                  <a:gd name="T5" fmla="*/ 3 h 25"/>
                  <a:gd name="T6" fmla="*/ 57 w 57"/>
                  <a:gd name="T7" fmla="*/ 25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5"/>
                  <a:gd name="T14" fmla="*/ 57 w 57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5">
                    <a:moveTo>
                      <a:pt x="57" y="25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7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53" name="Line 961"/>
              <p:cNvSpPr>
                <a:spLocks noChangeAspect="1" noChangeShapeType="1"/>
              </p:cNvSpPr>
              <p:nvPr/>
            </p:nvSpPr>
            <p:spPr bwMode="auto">
              <a:xfrm flipH="1">
                <a:off x="1114" y="14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54" name="Freeform 962"/>
              <p:cNvSpPr>
                <a:spLocks noChangeAspect="1"/>
              </p:cNvSpPr>
              <p:nvPr/>
            </p:nvSpPr>
            <p:spPr bwMode="auto">
              <a:xfrm>
                <a:off x="1108" y="1419"/>
                <a:ext cx="22" cy="22"/>
              </a:xfrm>
              <a:custGeom>
                <a:avLst/>
                <a:gdLst>
                  <a:gd name="T0" fmla="*/ 157 w 157"/>
                  <a:gd name="T1" fmla="*/ 45 h 153"/>
                  <a:gd name="T2" fmla="*/ 100 w 157"/>
                  <a:gd name="T3" fmla="*/ 22 h 153"/>
                  <a:gd name="T4" fmla="*/ 43 w 157"/>
                  <a:gd name="T5" fmla="*/ 0 h 153"/>
                  <a:gd name="T6" fmla="*/ 0 w 157"/>
                  <a:gd name="T7" fmla="*/ 108 h 153"/>
                  <a:gd name="T8" fmla="*/ 57 w 157"/>
                  <a:gd name="T9" fmla="*/ 131 h 153"/>
                  <a:gd name="T10" fmla="*/ 114 w 157"/>
                  <a:gd name="T11" fmla="*/ 153 h 153"/>
                  <a:gd name="T12" fmla="*/ 157 w 157"/>
                  <a:gd name="T13" fmla="*/ 45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3"/>
                  <a:gd name="T23" fmla="*/ 157 w 15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3">
                    <a:moveTo>
                      <a:pt x="157" y="45"/>
                    </a:moveTo>
                    <a:lnTo>
                      <a:pt x="100" y="22"/>
                    </a:lnTo>
                    <a:lnTo>
                      <a:pt x="43" y="0"/>
                    </a:lnTo>
                    <a:lnTo>
                      <a:pt x="0" y="108"/>
                    </a:lnTo>
                    <a:lnTo>
                      <a:pt x="57" y="131"/>
                    </a:lnTo>
                    <a:lnTo>
                      <a:pt x="114" y="153"/>
                    </a:lnTo>
                    <a:lnTo>
                      <a:pt x="157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55" name="Freeform 963"/>
              <p:cNvSpPr>
                <a:spLocks noChangeAspect="1"/>
              </p:cNvSpPr>
              <p:nvPr/>
            </p:nvSpPr>
            <p:spPr bwMode="auto">
              <a:xfrm>
                <a:off x="1108" y="1419"/>
                <a:ext cx="22" cy="22"/>
              </a:xfrm>
              <a:custGeom>
                <a:avLst/>
                <a:gdLst>
                  <a:gd name="T0" fmla="*/ 157 w 157"/>
                  <a:gd name="T1" fmla="*/ 45 h 153"/>
                  <a:gd name="T2" fmla="*/ 100 w 157"/>
                  <a:gd name="T3" fmla="*/ 22 h 153"/>
                  <a:gd name="T4" fmla="*/ 43 w 157"/>
                  <a:gd name="T5" fmla="*/ 0 h 153"/>
                  <a:gd name="T6" fmla="*/ 0 w 157"/>
                  <a:gd name="T7" fmla="*/ 108 h 153"/>
                  <a:gd name="T8" fmla="*/ 57 w 157"/>
                  <a:gd name="T9" fmla="*/ 131 h 153"/>
                  <a:gd name="T10" fmla="*/ 114 w 157"/>
                  <a:gd name="T11" fmla="*/ 153 h 153"/>
                  <a:gd name="T12" fmla="*/ 157 w 157"/>
                  <a:gd name="T13" fmla="*/ 45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3"/>
                  <a:gd name="T23" fmla="*/ 157 w 15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3">
                    <a:moveTo>
                      <a:pt x="157" y="45"/>
                    </a:moveTo>
                    <a:lnTo>
                      <a:pt x="100" y="22"/>
                    </a:lnTo>
                    <a:lnTo>
                      <a:pt x="43" y="0"/>
                    </a:lnTo>
                    <a:lnTo>
                      <a:pt x="0" y="108"/>
                    </a:lnTo>
                    <a:lnTo>
                      <a:pt x="57" y="131"/>
                    </a:lnTo>
                    <a:lnTo>
                      <a:pt x="114" y="153"/>
                    </a:lnTo>
                    <a:lnTo>
                      <a:pt x="157" y="4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56" name="Freeform 964"/>
              <p:cNvSpPr>
                <a:spLocks noChangeAspect="1"/>
              </p:cNvSpPr>
              <p:nvPr/>
            </p:nvSpPr>
            <p:spPr bwMode="auto">
              <a:xfrm>
                <a:off x="1108" y="1434"/>
                <a:ext cx="8" cy="3"/>
              </a:xfrm>
              <a:custGeom>
                <a:avLst/>
                <a:gdLst>
                  <a:gd name="T0" fmla="*/ 57 w 57"/>
                  <a:gd name="T1" fmla="*/ 23 h 23"/>
                  <a:gd name="T2" fmla="*/ 0 w 57"/>
                  <a:gd name="T3" fmla="*/ 0 h 23"/>
                  <a:gd name="T4" fmla="*/ 0 w 57"/>
                  <a:gd name="T5" fmla="*/ 2 h 23"/>
                  <a:gd name="T6" fmla="*/ 57 w 57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3"/>
                  <a:gd name="T14" fmla="*/ 57 w 57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3">
                    <a:moveTo>
                      <a:pt x="57" y="23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57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57" name="Line 965"/>
              <p:cNvSpPr>
                <a:spLocks noChangeAspect="1" noChangeShapeType="1"/>
              </p:cNvSpPr>
              <p:nvPr/>
            </p:nvSpPr>
            <p:spPr bwMode="auto">
              <a:xfrm>
                <a:off x="1108" y="14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58" name="Freeform 966"/>
              <p:cNvSpPr>
                <a:spLocks noChangeAspect="1"/>
              </p:cNvSpPr>
              <p:nvPr/>
            </p:nvSpPr>
            <p:spPr bwMode="auto">
              <a:xfrm>
                <a:off x="1102" y="1434"/>
                <a:ext cx="22" cy="22"/>
              </a:xfrm>
              <a:custGeom>
                <a:avLst/>
                <a:gdLst>
                  <a:gd name="T0" fmla="*/ 152 w 152"/>
                  <a:gd name="T1" fmla="*/ 41 h 151"/>
                  <a:gd name="T2" fmla="*/ 95 w 152"/>
                  <a:gd name="T3" fmla="*/ 21 h 151"/>
                  <a:gd name="T4" fmla="*/ 38 w 152"/>
                  <a:gd name="T5" fmla="*/ 0 h 151"/>
                  <a:gd name="T6" fmla="*/ 0 w 152"/>
                  <a:gd name="T7" fmla="*/ 110 h 151"/>
                  <a:gd name="T8" fmla="*/ 56 w 152"/>
                  <a:gd name="T9" fmla="*/ 131 h 151"/>
                  <a:gd name="T10" fmla="*/ 113 w 152"/>
                  <a:gd name="T11" fmla="*/ 151 h 151"/>
                  <a:gd name="T12" fmla="*/ 152 w 152"/>
                  <a:gd name="T13" fmla="*/ 4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1"/>
                  <a:gd name="T23" fmla="*/ 152 w 152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1">
                    <a:moveTo>
                      <a:pt x="152" y="41"/>
                    </a:moveTo>
                    <a:lnTo>
                      <a:pt x="95" y="21"/>
                    </a:lnTo>
                    <a:lnTo>
                      <a:pt x="38" y="0"/>
                    </a:lnTo>
                    <a:lnTo>
                      <a:pt x="0" y="110"/>
                    </a:lnTo>
                    <a:lnTo>
                      <a:pt x="56" y="131"/>
                    </a:lnTo>
                    <a:lnTo>
                      <a:pt x="113" y="151"/>
                    </a:lnTo>
                    <a:lnTo>
                      <a:pt x="152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59" name="Freeform 967"/>
              <p:cNvSpPr>
                <a:spLocks noChangeAspect="1"/>
              </p:cNvSpPr>
              <p:nvPr/>
            </p:nvSpPr>
            <p:spPr bwMode="auto">
              <a:xfrm>
                <a:off x="1102" y="1434"/>
                <a:ext cx="22" cy="22"/>
              </a:xfrm>
              <a:custGeom>
                <a:avLst/>
                <a:gdLst>
                  <a:gd name="T0" fmla="*/ 152 w 152"/>
                  <a:gd name="T1" fmla="*/ 41 h 151"/>
                  <a:gd name="T2" fmla="*/ 95 w 152"/>
                  <a:gd name="T3" fmla="*/ 21 h 151"/>
                  <a:gd name="T4" fmla="*/ 38 w 152"/>
                  <a:gd name="T5" fmla="*/ 0 h 151"/>
                  <a:gd name="T6" fmla="*/ 0 w 152"/>
                  <a:gd name="T7" fmla="*/ 110 h 151"/>
                  <a:gd name="T8" fmla="*/ 56 w 152"/>
                  <a:gd name="T9" fmla="*/ 131 h 151"/>
                  <a:gd name="T10" fmla="*/ 113 w 152"/>
                  <a:gd name="T11" fmla="*/ 151 h 151"/>
                  <a:gd name="T12" fmla="*/ 152 w 152"/>
                  <a:gd name="T13" fmla="*/ 4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1"/>
                  <a:gd name="T23" fmla="*/ 152 w 152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1">
                    <a:moveTo>
                      <a:pt x="152" y="41"/>
                    </a:moveTo>
                    <a:lnTo>
                      <a:pt x="95" y="21"/>
                    </a:lnTo>
                    <a:lnTo>
                      <a:pt x="38" y="0"/>
                    </a:lnTo>
                    <a:lnTo>
                      <a:pt x="0" y="110"/>
                    </a:lnTo>
                    <a:lnTo>
                      <a:pt x="56" y="131"/>
                    </a:lnTo>
                    <a:lnTo>
                      <a:pt x="113" y="151"/>
                    </a:lnTo>
                    <a:lnTo>
                      <a:pt x="152" y="4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60" name="Freeform 968"/>
              <p:cNvSpPr>
                <a:spLocks noChangeAspect="1"/>
              </p:cNvSpPr>
              <p:nvPr/>
            </p:nvSpPr>
            <p:spPr bwMode="auto">
              <a:xfrm>
                <a:off x="1102" y="1450"/>
                <a:ext cx="8" cy="3"/>
              </a:xfrm>
              <a:custGeom>
                <a:avLst/>
                <a:gdLst>
                  <a:gd name="T0" fmla="*/ 58 w 58"/>
                  <a:gd name="T1" fmla="*/ 21 h 21"/>
                  <a:gd name="T2" fmla="*/ 2 w 58"/>
                  <a:gd name="T3" fmla="*/ 0 h 21"/>
                  <a:gd name="T4" fmla="*/ 0 w 58"/>
                  <a:gd name="T5" fmla="*/ 4 h 21"/>
                  <a:gd name="T6" fmla="*/ 58 w 58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58" y="21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61" name="Line 969"/>
              <p:cNvSpPr>
                <a:spLocks noChangeAspect="1" noChangeShapeType="1"/>
              </p:cNvSpPr>
              <p:nvPr/>
            </p:nvSpPr>
            <p:spPr bwMode="auto">
              <a:xfrm flipH="1">
                <a:off x="1102" y="14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62" name="Freeform 970"/>
              <p:cNvSpPr>
                <a:spLocks noChangeAspect="1"/>
              </p:cNvSpPr>
              <p:nvPr/>
            </p:nvSpPr>
            <p:spPr bwMode="auto">
              <a:xfrm>
                <a:off x="1092" y="1451"/>
                <a:ext cx="27" cy="37"/>
              </a:xfrm>
              <a:custGeom>
                <a:avLst/>
                <a:gdLst>
                  <a:gd name="T0" fmla="*/ 183 w 183"/>
                  <a:gd name="T1" fmla="*/ 34 h 259"/>
                  <a:gd name="T2" fmla="*/ 125 w 183"/>
                  <a:gd name="T3" fmla="*/ 17 h 259"/>
                  <a:gd name="T4" fmla="*/ 67 w 183"/>
                  <a:gd name="T5" fmla="*/ 0 h 259"/>
                  <a:gd name="T6" fmla="*/ 0 w 183"/>
                  <a:gd name="T7" fmla="*/ 225 h 259"/>
                  <a:gd name="T8" fmla="*/ 58 w 183"/>
                  <a:gd name="T9" fmla="*/ 242 h 259"/>
                  <a:gd name="T10" fmla="*/ 116 w 183"/>
                  <a:gd name="T11" fmla="*/ 259 h 259"/>
                  <a:gd name="T12" fmla="*/ 183 w 183"/>
                  <a:gd name="T13" fmla="*/ 34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183" y="34"/>
                    </a:moveTo>
                    <a:lnTo>
                      <a:pt x="125" y="17"/>
                    </a:lnTo>
                    <a:lnTo>
                      <a:pt x="67" y="0"/>
                    </a:lnTo>
                    <a:lnTo>
                      <a:pt x="0" y="225"/>
                    </a:lnTo>
                    <a:lnTo>
                      <a:pt x="58" y="242"/>
                    </a:lnTo>
                    <a:lnTo>
                      <a:pt x="116" y="259"/>
                    </a:lnTo>
                    <a:lnTo>
                      <a:pt x="183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63" name="Freeform 971"/>
              <p:cNvSpPr>
                <a:spLocks noChangeAspect="1"/>
              </p:cNvSpPr>
              <p:nvPr/>
            </p:nvSpPr>
            <p:spPr bwMode="auto">
              <a:xfrm>
                <a:off x="1092" y="1451"/>
                <a:ext cx="27" cy="37"/>
              </a:xfrm>
              <a:custGeom>
                <a:avLst/>
                <a:gdLst>
                  <a:gd name="T0" fmla="*/ 183 w 183"/>
                  <a:gd name="T1" fmla="*/ 34 h 259"/>
                  <a:gd name="T2" fmla="*/ 125 w 183"/>
                  <a:gd name="T3" fmla="*/ 17 h 259"/>
                  <a:gd name="T4" fmla="*/ 67 w 183"/>
                  <a:gd name="T5" fmla="*/ 0 h 259"/>
                  <a:gd name="T6" fmla="*/ 0 w 183"/>
                  <a:gd name="T7" fmla="*/ 225 h 259"/>
                  <a:gd name="T8" fmla="*/ 58 w 183"/>
                  <a:gd name="T9" fmla="*/ 242 h 259"/>
                  <a:gd name="T10" fmla="*/ 116 w 183"/>
                  <a:gd name="T11" fmla="*/ 259 h 259"/>
                  <a:gd name="T12" fmla="*/ 183 w 183"/>
                  <a:gd name="T13" fmla="*/ 34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183" y="34"/>
                    </a:moveTo>
                    <a:lnTo>
                      <a:pt x="125" y="17"/>
                    </a:lnTo>
                    <a:lnTo>
                      <a:pt x="67" y="0"/>
                    </a:lnTo>
                    <a:lnTo>
                      <a:pt x="0" y="225"/>
                    </a:lnTo>
                    <a:lnTo>
                      <a:pt x="58" y="242"/>
                    </a:lnTo>
                    <a:lnTo>
                      <a:pt x="116" y="259"/>
                    </a:lnTo>
                    <a:lnTo>
                      <a:pt x="183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64" name="Freeform 972"/>
              <p:cNvSpPr>
                <a:spLocks noChangeAspect="1"/>
              </p:cNvSpPr>
              <p:nvPr/>
            </p:nvSpPr>
            <p:spPr bwMode="auto">
              <a:xfrm>
                <a:off x="1092" y="1483"/>
                <a:ext cx="9" cy="2"/>
              </a:xfrm>
              <a:custGeom>
                <a:avLst/>
                <a:gdLst>
                  <a:gd name="T0" fmla="*/ 59 w 59"/>
                  <a:gd name="T1" fmla="*/ 17 h 17"/>
                  <a:gd name="T2" fmla="*/ 1 w 59"/>
                  <a:gd name="T3" fmla="*/ 0 h 17"/>
                  <a:gd name="T4" fmla="*/ 0 w 59"/>
                  <a:gd name="T5" fmla="*/ 4 h 17"/>
                  <a:gd name="T6" fmla="*/ 59 w 59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59" y="17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9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65" name="Line 973"/>
              <p:cNvSpPr>
                <a:spLocks noChangeAspect="1" noChangeShapeType="1"/>
              </p:cNvSpPr>
              <p:nvPr/>
            </p:nvSpPr>
            <p:spPr bwMode="auto">
              <a:xfrm flipH="1">
                <a:off x="1092" y="14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66" name="Freeform 974"/>
              <p:cNvSpPr>
                <a:spLocks noChangeAspect="1"/>
              </p:cNvSpPr>
              <p:nvPr/>
            </p:nvSpPr>
            <p:spPr bwMode="auto">
              <a:xfrm>
                <a:off x="1085" y="1483"/>
                <a:ext cx="24" cy="37"/>
              </a:xfrm>
              <a:custGeom>
                <a:avLst/>
                <a:gdLst>
                  <a:gd name="T0" fmla="*/ 169 w 169"/>
                  <a:gd name="T1" fmla="*/ 27 h 257"/>
                  <a:gd name="T2" fmla="*/ 110 w 169"/>
                  <a:gd name="T3" fmla="*/ 13 h 257"/>
                  <a:gd name="T4" fmla="*/ 51 w 169"/>
                  <a:gd name="T5" fmla="*/ 0 h 257"/>
                  <a:gd name="T6" fmla="*/ 0 w 169"/>
                  <a:gd name="T7" fmla="*/ 230 h 257"/>
                  <a:gd name="T8" fmla="*/ 59 w 169"/>
                  <a:gd name="T9" fmla="*/ 243 h 257"/>
                  <a:gd name="T10" fmla="*/ 118 w 169"/>
                  <a:gd name="T11" fmla="*/ 257 h 257"/>
                  <a:gd name="T12" fmla="*/ 169 w 169"/>
                  <a:gd name="T13" fmla="*/ 2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257"/>
                  <a:gd name="T23" fmla="*/ 169 w 169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257">
                    <a:moveTo>
                      <a:pt x="169" y="27"/>
                    </a:moveTo>
                    <a:lnTo>
                      <a:pt x="110" y="13"/>
                    </a:lnTo>
                    <a:lnTo>
                      <a:pt x="51" y="0"/>
                    </a:lnTo>
                    <a:lnTo>
                      <a:pt x="0" y="230"/>
                    </a:lnTo>
                    <a:lnTo>
                      <a:pt x="59" y="243"/>
                    </a:lnTo>
                    <a:lnTo>
                      <a:pt x="118" y="257"/>
                    </a:lnTo>
                    <a:lnTo>
                      <a:pt x="169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67" name="Freeform 975"/>
              <p:cNvSpPr>
                <a:spLocks noChangeAspect="1"/>
              </p:cNvSpPr>
              <p:nvPr/>
            </p:nvSpPr>
            <p:spPr bwMode="auto">
              <a:xfrm>
                <a:off x="1085" y="1483"/>
                <a:ext cx="24" cy="37"/>
              </a:xfrm>
              <a:custGeom>
                <a:avLst/>
                <a:gdLst>
                  <a:gd name="T0" fmla="*/ 169 w 169"/>
                  <a:gd name="T1" fmla="*/ 27 h 257"/>
                  <a:gd name="T2" fmla="*/ 110 w 169"/>
                  <a:gd name="T3" fmla="*/ 13 h 257"/>
                  <a:gd name="T4" fmla="*/ 51 w 169"/>
                  <a:gd name="T5" fmla="*/ 0 h 257"/>
                  <a:gd name="T6" fmla="*/ 0 w 169"/>
                  <a:gd name="T7" fmla="*/ 230 h 257"/>
                  <a:gd name="T8" fmla="*/ 59 w 169"/>
                  <a:gd name="T9" fmla="*/ 243 h 257"/>
                  <a:gd name="T10" fmla="*/ 118 w 169"/>
                  <a:gd name="T11" fmla="*/ 257 h 257"/>
                  <a:gd name="T12" fmla="*/ 169 w 169"/>
                  <a:gd name="T13" fmla="*/ 2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257"/>
                  <a:gd name="T23" fmla="*/ 169 w 169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257">
                    <a:moveTo>
                      <a:pt x="169" y="27"/>
                    </a:moveTo>
                    <a:lnTo>
                      <a:pt x="110" y="13"/>
                    </a:lnTo>
                    <a:lnTo>
                      <a:pt x="51" y="0"/>
                    </a:lnTo>
                    <a:lnTo>
                      <a:pt x="0" y="230"/>
                    </a:lnTo>
                    <a:lnTo>
                      <a:pt x="59" y="243"/>
                    </a:lnTo>
                    <a:lnTo>
                      <a:pt x="118" y="257"/>
                    </a:lnTo>
                    <a:lnTo>
                      <a:pt x="169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68" name="Freeform 976"/>
              <p:cNvSpPr>
                <a:spLocks noChangeAspect="1"/>
              </p:cNvSpPr>
              <p:nvPr/>
            </p:nvSpPr>
            <p:spPr bwMode="auto">
              <a:xfrm>
                <a:off x="1085" y="1516"/>
                <a:ext cx="8" cy="2"/>
              </a:xfrm>
              <a:custGeom>
                <a:avLst/>
                <a:gdLst>
                  <a:gd name="T0" fmla="*/ 60 w 60"/>
                  <a:gd name="T1" fmla="*/ 13 h 13"/>
                  <a:gd name="T2" fmla="*/ 1 w 60"/>
                  <a:gd name="T3" fmla="*/ 0 h 13"/>
                  <a:gd name="T4" fmla="*/ 0 w 60"/>
                  <a:gd name="T5" fmla="*/ 3 h 13"/>
                  <a:gd name="T6" fmla="*/ 60 w 60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3"/>
                  <a:gd name="T14" fmla="*/ 60 w 60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3">
                    <a:moveTo>
                      <a:pt x="60" y="13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6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69" name="Line 977"/>
              <p:cNvSpPr>
                <a:spLocks noChangeAspect="1" noChangeShapeType="1"/>
              </p:cNvSpPr>
              <p:nvPr/>
            </p:nvSpPr>
            <p:spPr bwMode="auto">
              <a:xfrm flipH="1">
                <a:off x="1085" y="15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70" name="Freeform 978"/>
              <p:cNvSpPr>
                <a:spLocks noChangeAspect="1"/>
              </p:cNvSpPr>
              <p:nvPr/>
            </p:nvSpPr>
            <p:spPr bwMode="auto">
              <a:xfrm>
                <a:off x="1079" y="1517"/>
                <a:ext cx="23" cy="36"/>
              </a:xfrm>
              <a:custGeom>
                <a:avLst/>
                <a:gdLst>
                  <a:gd name="T0" fmla="*/ 158 w 158"/>
                  <a:gd name="T1" fmla="*/ 21 h 254"/>
                  <a:gd name="T2" fmla="*/ 98 w 158"/>
                  <a:gd name="T3" fmla="*/ 10 h 254"/>
                  <a:gd name="T4" fmla="*/ 38 w 158"/>
                  <a:gd name="T5" fmla="*/ 0 h 254"/>
                  <a:gd name="T6" fmla="*/ 0 w 158"/>
                  <a:gd name="T7" fmla="*/ 233 h 254"/>
                  <a:gd name="T8" fmla="*/ 61 w 158"/>
                  <a:gd name="T9" fmla="*/ 244 h 254"/>
                  <a:gd name="T10" fmla="*/ 121 w 158"/>
                  <a:gd name="T11" fmla="*/ 254 h 254"/>
                  <a:gd name="T12" fmla="*/ 158 w 158"/>
                  <a:gd name="T13" fmla="*/ 21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58" y="21"/>
                    </a:moveTo>
                    <a:lnTo>
                      <a:pt x="98" y="10"/>
                    </a:lnTo>
                    <a:lnTo>
                      <a:pt x="38" y="0"/>
                    </a:lnTo>
                    <a:lnTo>
                      <a:pt x="0" y="233"/>
                    </a:lnTo>
                    <a:lnTo>
                      <a:pt x="61" y="244"/>
                    </a:lnTo>
                    <a:lnTo>
                      <a:pt x="121" y="254"/>
                    </a:lnTo>
                    <a:lnTo>
                      <a:pt x="1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71" name="Freeform 979"/>
              <p:cNvSpPr>
                <a:spLocks noChangeAspect="1"/>
              </p:cNvSpPr>
              <p:nvPr/>
            </p:nvSpPr>
            <p:spPr bwMode="auto">
              <a:xfrm>
                <a:off x="1079" y="1517"/>
                <a:ext cx="23" cy="36"/>
              </a:xfrm>
              <a:custGeom>
                <a:avLst/>
                <a:gdLst>
                  <a:gd name="T0" fmla="*/ 158 w 158"/>
                  <a:gd name="T1" fmla="*/ 21 h 254"/>
                  <a:gd name="T2" fmla="*/ 98 w 158"/>
                  <a:gd name="T3" fmla="*/ 10 h 254"/>
                  <a:gd name="T4" fmla="*/ 38 w 158"/>
                  <a:gd name="T5" fmla="*/ 0 h 254"/>
                  <a:gd name="T6" fmla="*/ 0 w 158"/>
                  <a:gd name="T7" fmla="*/ 233 h 254"/>
                  <a:gd name="T8" fmla="*/ 61 w 158"/>
                  <a:gd name="T9" fmla="*/ 244 h 254"/>
                  <a:gd name="T10" fmla="*/ 121 w 158"/>
                  <a:gd name="T11" fmla="*/ 254 h 254"/>
                  <a:gd name="T12" fmla="*/ 158 w 158"/>
                  <a:gd name="T13" fmla="*/ 21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58" y="21"/>
                    </a:moveTo>
                    <a:lnTo>
                      <a:pt x="98" y="10"/>
                    </a:lnTo>
                    <a:lnTo>
                      <a:pt x="38" y="0"/>
                    </a:lnTo>
                    <a:lnTo>
                      <a:pt x="0" y="233"/>
                    </a:lnTo>
                    <a:lnTo>
                      <a:pt x="61" y="244"/>
                    </a:lnTo>
                    <a:lnTo>
                      <a:pt x="121" y="254"/>
                    </a:lnTo>
                    <a:lnTo>
                      <a:pt x="158" y="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72" name="Freeform 980"/>
              <p:cNvSpPr>
                <a:spLocks noChangeAspect="1"/>
              </p:cNvSpPr>
              <p:nvPr/>
            </p:nvSpPr>
            <p:spPr bwMode="auto">
              <a:xfrm>
                <a:off x="1079" y="1550"/>
                <a:ext cx="9" cy="2"/>
              </a:xfrm>
              <a:custGeom>
                <a:avLst/>
                <a:gdLst>
                  <a:gd name="T0" fmla="*/ 61 w 61"/>
                  <a:gd name="T1" fmla="*/ 11 h 11"/>
                  <a:gd name="T2" fmla="*/ 0 w 61"/>
                  <a:gd name="T3" fmla="*/ 0 h 11"/>
                  <a:gd name="T4" fmla="*/ 0 w 61"/>
                  <a:gd name="T5" fmla="*/ 5 h 11"/>
                  <a:gd name="T6" fmla="*/ 61 w 61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1"/>
                  <a:gd name="T14" fmla="*/ 61 w 6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1">
                    <a:moveTo>
                      <a:pt x="61" y="11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1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73" name="Line 981"/>
              <p:cNvSpPr>
                <a:spLocks noChangeAspect="1" noChangeShapeType="1"/>
              </p:cNvSpPr>
              <p:nvPr/>
            </p:nvSpPr>
            <p:spPr bwMode="auto">
              <a:xfrm>
                <a:off x="1079" y="15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74" name="Freeform 982"/>
              <p:cNvSpPr>
                <a:spLocks noChangeAspect="1"/>
              </p:cNvSpPr>
              <p:nvPr/>
            </p:nvSpPr>
            <p:spPr bwMode="auto">
              <a:xfrm>
                <a:off x="1076" y="1551"/>
                <a:ext cx="21" cy="35"/>
              </a:xfrm>
              <a:custGeom>
                <a:avLst/>
                <a:gdLst>
                  <a:gd name="T0" fmla="*/ 142 w 142"/>
                  <a:gd name="T1" fmla="*/ 11 h 248"/>
                  <a:gd name="T2" fmla="*/ 82 w 142"/>
                  <a:gd name="T3" fmla="*/ 6 h 248"/>
                  <a:gd name="T4" fmla="*/ 21 w 142"/>
                  <a:gd name="T5" fmla="*/ 0 h 248"/>
                  <a:gd name="T6" fmla="*/ 0 w 142"/>
                  <a:gd name="T7" fmla="*/ 237 h 248"/>
                  <a:gd name="T8" fmla="*/ 60 w 142"/>
                  <a:gd name="T9" fmla="*/ 242 h 248"/>
                  <a:gd name="T10" fmla="*/ 120 w 142"/>
                  <a:gd name="T11" fmla="*/ 248 h 248"/>
                  <a:gd name="T12" fmla="*/ 142 w 142"/>
                  <a:gd name="T13" fmla="*/ 11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42" y="11"/>
                    </a:moveTo>
                    <a:lnTo>
                      <a:pt x="82" y="6"/>
                    </a:lnTo>
                    <a:lnTo>
                      <a:pt x="21" y="0"/>
                    </a:lnTo>
                    <a:lnTo>
                      <a:pt x="0" y="237"/>
                    </a:lnTo>
                    <a:lnTo>
                      <a:pt x="60" y="242"/>
                    </a:lnTo>
                    <a:lnTo>
                      <a:pt x="120" y="248"/>
                    </a:lnTo>
                    <a:lnTo>
                      <a:pt x="14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75" name="Freeform 983"/>
              <p:cNvSpPr>
                <a:spLocks noChangeAspect="1"/>
              </p:cNvSpPr>
              <p:nvPr/>
            </p:nvSpPr>
            <p:spPr bwMode="auto">
              <a:xfrm>
                <a:off x="1076" y="1551"/>
                <a:ext cx="21" cy="35"/>
              </a:xfrm>
              <a:custGeom>
                <a:avLst/>
                <a:gdLst>
                  <a:gd name="T0" fmla="*/ 142 w 142"/>
                  <a:gd name="T1" fmla="*/ 11 h 248"/>
                  <a:gd name="T2" fmla="*/ 82 w 142"/>
                  <a:gd name="T3" fmla="*/ 6 h 248"/>
                  <a:gd name="T4" fmla="*/ 21 w 142"/>
                  <a:gd name="T5" fmla="*/ 0 h 248"/>
                  <a:gd name="T6" fmla="*/ 0 w 142"/>
                  <a:gd name="T7" fmla="*/ 237 h 248"/>
                  <a:gd name="T8" fmla="*/ 60 w 142"/>
                  <a:gd name="T9" fmla="*/ 242 h 248"/>
                  <a:gd name="T10" fmla="*/ 120 w 142"/>
                  <a:gd name="T11" fmla="*/ 248 h 248"/>
                  <a:gd name="T12" fmla="*/ 142 w 142"/>
                  <a:gd name="T13" fmla="*/ 11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42" y="11"/>
                    </a:moveTo>
                    <a:lnTo>
                      <a:pt x="82" y="6"/>
                    </a:lnTo>
                    <a:lnTo>
                      <a:pt x="21" y="0"/>
                    </a:lnTo>
                    <a:lnTo>
                      <a:pt x="0" y="237"/>
                    </a:lnTo>
                    <a:lnTo>
                      <a:pt x="60" y="242"/>
                    </a:lnTo>
                    <a:lnTo>
                      <a:pt x="120" y="248"/>
                    </a:lnTo>
                    <a:lnTo>
                      <a:pt x="142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76" name="Freeform 984"/>
              <p:cNvSpPr>
                <a:spLocks noChangeAspect="1"/>
              </p:cNvSpPr>
              <p:nvPr/>
            </p:nvSpPr>
            <p:spPr bwMode="auto">
              <a:xfrm>
                <a:off x="1076" y="1585"/>
                <a:ext cx="9" cy="1"/>
              </a:xfrm>
              <a:custGeom>
                <a:avLst/>
                <a:gdLst>
                  <a:gd name="T0" fmla="*/ 60 w 60"/>
                  <a:gd name="T1" fmla="*/ 5 h 5"/>
                  <a:gd name="T2" fmla="*/ 0 w 60"/>
                  <a:gd name="T3" fmla="*/ 0 h 5"/>
                  <a:gd name="T4" fmla="*/ 0 w 60"/>
                  <a:gd name="T5" fmla="*/ 3 h 5"/>
                  <a:gd name="T6" fmla="*/ 60 w 60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5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6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77" name="Line 985"/>
              <p:cNvSpPr>
                <a:spLocks noChangeAspect="1" noChangeShapeType="1"/>
              </p:cNvSpPr>
              <p:nvPr/>
            </p:nvSpPr>
            <p:spPr bwMode="auto">
              <a:xfrm>
                <a:off x="1076" y="158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78" name="Freeform 986"/>
              <p:cNvSpPr>
                <a:spLocks noChangeAspect="1"/>
              </p:cNvSpPr>
              <p:nvPr/>
            </p:nvSpPr>
            <p:spPr bwMode="auto">
              <a:xfrm>
                <a:off x="1075" y="1585"/>
                <a:ext cx="19" cy="35"/>
              </a:xfrm>
              <a:custGeom>
                <a:avLst/>
                <a:gdLst>
                  <a:gd name="T0" fmla="*/ 128 w 128"/>
                  <a:gd name="T1" fmla="*/ 5 h 242"/>
                  <a:gd name="T2" fmla="*/ 68 w 128"/>
                  <a:gd name="T3" fmla="*/ 2 h 242"/>
                  <a:gd name="T4" fmla="*/ 8 w 128"/>
                  <a:gd name="T5" fmla="*/ 0 h 242"/>
                  <a:gd name="T6" fmla="*/ 0 w 128"/>
                  <a:gd name="T7" fmla="*/ 237 h 242"/>
                  <a:gd name="T8" fmla="*/ 60 w 128"/>
                  <a:gd name="T9" fmla="*/ 239 h 242"/>
                  <a:gd name="T10" fmla="*/ 120 w 128"/>
                  <a:gd name="T11" fmla="*/ 242 h 242"/>
                  <a:gd name="T12" fmla="*/ 128 w 128"/>
                  <a:gd name="T13" fmla="*/ 5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8" y="5"/>
                    </a:moveTo>
                    <a:lnTo>
                      <a:pt x="68" y="2"/>
                    </a:lnTo>
                    <a:lnTo>
                      <a:pt x="8" y="0"/>
                    </a:lnTo>
                    <a:lnTo>
                      <a:pt x="0" y="237"/>
                    </a:lnTo>
                    <a:lnTo>
                      <a:pt x="60" y="239"/>
                    </a:lnTo>
                    <a:lnTo>
                      <a:pt x="120" y="242"/>
                    </a:lnTo>
                    <a:lnTo>
                      <a:pt x="12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79" name="Freeform 987"/>
              <p:cNvSpPr>
                <a:spLocks noChangeAspect="1"/>
              </p:cNvSpPr>
              <p:nvPr/>
            </p:nvSpPr>
            <p:spPr bwMode="auto">
              <a:xfrm>
                <a:off x="1075" y="1585"/>
                <a:ext cx="19" cy="35"/>
              </a:xfrm>
              <a:custGeom>
                <a:avLst/>
                <a:gdLst>
                  <a:gd name="T0" fmla="*/ 128 w 128"/>
                  <a:gd name="T1" fmla="*/ 5 h 242"/>
                  <a:gd name="T2" fmla="*/ 68 w 128"/>
                  <a:gd name="T3" fmla="*/ 2 h 242"/>
                  <a:gd name="T4" fmla="*/ 8 w 128"/>
                  <a:gd name="T5" fmla="*/ 0 h 242"/>
                  <a:gd name="T6" fmla="*/ 0 w 128"/>
                  <a:gd name="T7" fmla="*/ 237 h 242"/>
                  <a:gd name="T8" fmla="*/ 60 w 128"/>
                  <a:gd name="T9" fmla="*/ 239 h 242"/>
                  <a:gd name="T10" fmla="*/ 120 w 128"/>
                  <a:gd name="T11" fmla="*/ 242 h 242"/>
                  <a:gd name="T12" fmla="*/ 128 w 128"/>
                  <a:gd name="T13" fmla="*/ 5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8" y="5"/>
                    </a:moveTo>
                    <a:lnTo>
                      <a:pt x="68" y="2"/>
                    </a:lnTo>
                    <a:lnTo>
                      <a:pt x="8" y="0"/>
                    </a:lnTo>
                    <a:lnTo>
                      <a:pt x="0" y="237"/>
                    </a:lnTo>
                    <a:lnTo>
                      <a:pt x="60" y="239"/>
                    </a:lnTo>
                    <a:lnTo>
                      <a:pt x="120" y="242"/>
                    </a:lnTo>
                    <a:lnTo>
                      <a:pt x="128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80" name="Freeform 988"/>
              <p:cNvSpPr>
                <a:spLocks noChangeAspect="1"/>
              </p:cNvSpPr>
              <p:nvPr/>
            </p:nvSpPr>
            <p:spPr bwMode="auto">
              <a:xfrm>
                <a:off x="1075" y="1619"/>
                <a:ext cx="9" cy="1"/>
              </a:xfrm>
              <a:custGeom>
                <a:avLst/>
                <a:gdLst>
                  <a:gd name="T0" fmla="*/ 60 w 60"/>
                  <a:gd name="T1" fmla="*/ 2 h 5"/>
                  <a:gd name="T2" fmla="*/ 0 w 60"/>
                  <a:gd name="T3" fmla="*/ 0 h 5"/>
                  <a:gd name="T4" fmla="*/ 0 w 60"/>
                  <a:gd name="T5" fmla="*/ 5 h 5"/>
                  <a:gd name="T6" fmla="*/ 60 w 60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81" name="Line 989"/>
              <p:cNvSpPr>
                <a:spLocks noChangeAspect="1" noChangeShapeType="1"/>
              </p:cNvSpPr>
              <p:nvPr/>
            </p:nvSpPr>
            <p:spPr bwMode="auto">
              <a:xfrm>
                <a:off x="1075" y="161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82" name="Freeform 990"/>
              <p:cNvSpPr>
                <a:spLocks noChangeAspect="1"/>
              </p:cNvSpPr>
              <p:nvPr/>
            </p:nvSpPr>
            <p:spPr bwMode="auto">
              <a:xfrm>
                <a:off x="1075" y="1619"/>
                <a:ext cx="19" cy="34"/>
              </a:xfrm>
              <a:custGeom>
                <a:avLst/>
                <a:gdLst>
                  <a:gd name="T0" fmla="*/ 120 w 128"/>
                  <a:gd name="T1" fmla="*/ 0 h 242"/>
                  <a:gd name="T2" fmla="*/ 60 w 128"/>
                  <a:gd name="T3" fmla="*/ 2 h 242"/>
                  <a:gd name="T4" fmla="*/ 0 w 128"/>
                  <a:gd name="T5" fmla="*/ 5 h 242"/>
                  <a:gd name="T6" fmla="*/ 8 w 128"/>
                  <a:gd name="T7" fmla="*/ 242 h 242"/>
                  <a:gd name="T8" fmla="*/ 68 w 128"/>
                  <a:gd name="T9" fmla="*/ 240 h 242"/>
                  <a:gd name="T10" fmla="*/ 128 w 128"/>
                  <a:gd name="T11" fmla="*/ 238 h 242"/>
                  <a:gd name="T12" fmla="*/ 120 w 128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0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8" y="242"/>
                    </a:lnTo>
                    <a:lnTo>
                      <a:pt x="68" y="240"/>
                    </a:lnTo>
                    <a:lnTo>
                      <a:pt x="128" y="23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83" name="Freeform 991"/>
              <p:cNvSpPr>
                <a:spLocks noChangeAspect="1"/>
              </p:cNvSpPr>
              <p:nvPr/>
            </p:nvSpPr>
            <p:spPr bwMode="auto">
              <a:xfrm>
                <a:off x="1075" y="1619"/>
                <a:ext cx="19" cy="34"/>
              </a:xfrm>
              <a:custGeom>
                <a:avLst/>
                <a:gdLst>
                  <a:gd name="T0" fmla="*/ 120 w 128"/>
                  <a:gd name="T1" fmla="*/ 0 h 242"/>
                  <a:gd name="T2" fmla="*/ 60 w 128"/>
                  <a:gd name="T3" fmla="*/ 2 h 242"/>
                  <a:gd name="T4" fmla="*/ 0 w 128"/>
                  <a:gd name="T5" fmla="*/ 5 h 242"/>
                  <a:gd name="T6" fmla="*/ 8 w 128"/>
                  <a:gd name="T7" fmla="*/ 242 h 242"/>
                  <a:gd name="T8" fmla="*/ 68 w 128"/>
                  <a:gd name="T9" fmla="*/ 240 h 242"/>
                  <a:gd name="T10" fmla="*/ 128 w 128"/>
                  <a:gd name="T11" fmla="*/ 238 h 242"/>
                  <a:gd name="T12" fmla="*/ 120 w 128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0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8" y="242"/>
                    </a:lnTo>
                    <a:lnTo>
                      <a:pt x="68" y="240"/>
                    </a:lnTo>
                    <a:lnTo>
                      <a:pt x="128" y="238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84" name="Freeform 992"/>
              <p:cNvSpPr>
                <a:spLocks noChangeAspect="1"/>
              </p:cNvSpPr>
              <p:nvPr/>
            </p:nvSpPr>
            <p:spPr bwMode="auto">
              <a:xfrm>
                <a:off x="1076" y="1653"/>
                <a:ext cx="9" cy="1"/>
              </a:xfrm>
              <a:custGeom>
                <a:avLst/>
                <a:gdLst>
                  <a:gd name="T0" fmla="*/ 60 w 60"/>
                  <a:gd name="T1" fmla="*/ 0 h 6"/>
                  <a:gd name="T2" fmla="*/ 0 w 60"/>
                  <a:gd name="T3" fmla="*/ 2 h 6"/>
                  <a:gd name="T4" fmla="*/ 0 w 60"/>
                  <a:gd name="T5" fmla="*/ 6 h 6"/>
                  <a:gd name="T6" fmla="*/ 6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0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85" name="Line 993"/>
              <p:cNvSpPr>
                <a:spLocks noChangeAspect="1" noChangeShapeType="1"/>
              </p:cNvSpPr>
              <p:nvPr/>
            </p:nvSpPr>
            <p:spPr bwMode="auto">
              <a:xfrm>
                <a:off x="1076" y="16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86" name="Freeform 994"/>
              <p:cNvSpPr>
                <a:spLocks noChangeAspect="1"/>
              </p:cNvSpPr>
              <p:nvPr/>
            </p:nvSpPr>
            <p:spPr bwMode="auto">
              <a:xfrm>
                <a:off x="1076" y="1652"/>
                <a:ext cx="21" cy="36"/>
              </a:xfrm>
              <a:custGeom>
                <a:avLst/>
                <a:gdLst>
                  <a:gd name="T0" fmla="*/ 120 w 142"/>
                  <a:gd name="T1" fmla="*/ 0 h 248"/>
                  <a:gd name="T2" fmla="*/ 60 w 142"/>
                  <a:gd name="T3" fmla="*/ 5 h 248"/>
                  <a:gd name="T4" fmla="*/ 0 w 142"/>
                  <a:gd name="T5" fmla="*/ 11 h 248"/>
                  <a:gd name="T6" fmla="*/ 21 w 142"/>
                  <a:gd name="T7" fmla="*/ 248 h 248"/>
                  <a:gd name="T8" fmla="*/ 82 w 142"/>
                  <a:gd name="T9" fmla="*/ 242 h 248"/>
                  <a:gd name="T10" fmla="*/ 142 w 142"/>
                  <a:gd name="T11" fmla="*/ 236 h 248"/>
                  <a:gd name="T12" fmla="*/ 120 w 142"/>
                  <a:gd name="T13" fmla="*/ 0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20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21" y="248"/>
                    </a:lnTo>
                    <a:lnTo>
                      <a:pt x="82" y="242"/>
                    </a:lnTo>
                    <a:lnTo>
                      <a:pt x="142" y="236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87" name="Freeform 995"/>
              <p:cNvSpPr>
                <a:spLocks noChangeAspect="1"/>
              </p:cNvSpPr>
              <p:nvPr/>
            </p:nvSpPr>
            <p:spPr bwMode="auto">
              <a:xfrm>
                <a:off x="1076" y="1652"/>
                <a:ext cx="21" cy="36"/>
              </a:xfrm>
              <a:custGeom>
                <a:avLst/>
                <a:gdLst>
                  <a:gd name="T0" fmla="*/ 120 w 142"/>
                  <a:gd name="T1" fmla="*/ 0 h 248"/>
                  <a:gd name="T2" fmla="*/ 60 w 142"/>
                  <a:gd name="T3" fmla="*/ 5 h 248"/>
                  <a:gd name="T4" fmla="*/ 0 w 142"/>
                  <a:gd name="T5" fmla="*/ 11 h 248"/>
                  <a:gd name="T6" fmla="*/ 21 w 142"/>
                  <a:gd name="T7" fmla="*/ 248 h 248"/>
                  <a:gd name="T8" fmla="*/ 82 w 142"/>
                  <a:gd name="T9" fmla="*/ 242 h 248"/>
                  <a:gd name="T10" fmla="*/ 142 w 142"/>
                  <a:gd name="T11" fmla="*/ 236 h 248"/>
                  <a:gd name="T12" fmla="*/ 120 w 142"/>
                  <a:gd name="T13" fmla="*/ 0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20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21" y="248"/>
                    </a:lnTo>
                    <a:lnTo>
                      <a:pt x="82" y="242"/>
                    </a:lnTo>
                    <a:lnTo>
                      <a:pt x="142" y="236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88" name="Freeform 996"/>
              <p:cNvSpPr>
                <a:spLocks noChangeAspect="1"/>
              </p:cNvSpPr>
              <p:nvPr/>
            </p:nvSpPr>
            <p:spPr bwMode="auto">
              <a:xfrm>
                <a:off x="1079" y="1687"/>
                <a:ext cx="9" cy="1"/>
              </a:xfrm>
              <a:custGeom>
                <a:avLst/>
                <a:gdLst>
                  <a:gd name="T0" fmla="*/ 61 w 61"/>
                  <a:gd name="T1" fmla="*/ 0 h 10"/>
                  <a:gd name="T2" fmla="*/ 0 w 61"/>
                  <a:gd name="T3" fmla="*/ 6 h 10"/>
                  <a:gd name="T4" fmla="*/ 0 w 61"/>
                  <a:gd name="T5" fmla="*/ 10 h 10"/>
                  <a:gd name="T6" fmla="*/ 61 w 61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0"/>
                  <a:gd name="T14" fmla="*/ 61 w 61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0">
                    <a:moveTo>
                      <a:pt x="61" y="0"/>
                    </a:moveTo>
                    <a:lnTo>
                      <a:pt x="0" y="6"/>
                    </a:lnTo>
                    <a:lnTo>
                      <a:pt x="0" y="1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89" name="Line 997"/>
              <p:cNvSpPr>
                <a:spLocks noChangeAspect="1" noChangeShapeType="1"/>
              </p:cNvSpPr>
              <p:nvPr/>
            </p:nvSpPr>
            <p:spPr bwMode="auto">
              <a:xfrm>
                <a:off x="1079" y="1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90" name="Freeform 998"/>
              <p:cNvSpPr>
                <a:spLocks noChangeAspect="1"/>
              </p:cNvSpPr>
              <p:nvPr/>
            </p:nvSpPr>
            <p:spPr bwMode="auto">
              <a:xfrm>
                <a:off x="1079" y="1686"/>
                <a:ext cx="23" cy="36"/>
              </a:xfrm>
              <a:custGeom>
                <a:avLst/>
                <a:gdLst>
                  <a:gd name="T0" fmla="*/ 121 w 158"/>
                  <a:gd name="T1" fmla="*/ 0 h 254"/>
                  <a:gd name="T2" fmla="*/ 61 w 158"/>
                  <a:gd name="T3" fmla="*/ 10 h 254"/>
                  <a:gd name="T4" fmla="*/ 0 w 158"/>
                  <a:gd name="T5" fmla="*/ 20 h 254"/>
                  <a:gd name="T6" fmla="*/ 38 w 158"/>
                  <a:gd name="T7" fmla="*/ 254 h 254"/>
                  <a:gd name="T8" fmla="*/ 98 w 158"/>
                  <a:gd name="T9" fmla="*/ 243 h 254"/>
                  <a:gd name="T10" fmla="*/ 158 w 158"/>
                  <a:gd name="T11" fmla="*/ 233 h 254"/>
                  <a:gd name="T12" fmla="*/ 121 w 158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21" y="0"/>
                    </a:moveTo>
                    <a:lnTo>
                      <a:pt x="61" y="10"/>
                    </a:lnTo>
                    <a:lnTo>
                      <a:pt x="0" y="20"/>
                    </a:lnTo>
                    <a:lnTo>
                      <a:pt x="38" y="254"/>
                    </a:lnTo>
                    <a:lnTo>
                      <a:pt x="98" y="243"/>
                    </a:lnTo>
                    <a:lnTo>
                      <a:pt x="158" y="233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91" name="Freeform 999"/>
              <p:cNvSpPr>
                <a:spLocks noChangeAspect="1"/>
              </p:cNvSpPr>
              <p:nvPr/>
            </p:nvSpPr>
            <p:spPr bwMode="auto">
              <a:xfrm>
                <a:off x="1079" y="1686"/>
                <a:ext cx="23" cy="36"/>
              </a:xfrm>
              <a:custGeom>
                <a:avLst/>
                <a:gdLst>
                  <a:gd name="T0" fmla="*/ 121 w 158"/>
                  <a:gd name="T1" fmla="*/ 0 h 254"/>
                  <a:gd name="T2" fmla="*/ 61 w 158"/>
                  <a:gd name="T3" fmla="*/ 10 h 254"/>
                  <a:gd name="T4" fmla="*/ 0 w 158"/>
                  <a:gd name="T5" fmla="*/ 20 h 254"/>
                  <a:gd name="T6" fmla="*/ 38 w 158"/>
                  <a:gd name="T7" fmla="*/ 254 h 254"/>
                  <a:gd name="T8" fmla="*/ 98 w 158"/>
                  <a:gd name="T9" fmla="*/ 243 h 254"/>
                  <a:gd name="T10" fmla="*/ 158 w 158"/>
                  <a:gd name="T11" fmla="*/ 233 h 254"/>
                  <a:gd name="T12" fmla="*/ 121 w 158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21" y="0"/>
                    </a:moveTo>
                    <a:lnTo>
                      <a:pt x="61" y="10"/>
                    </a:lnTo>
                    <a:lnTo>
                      <a:pt x="0" y="20"/>
                    </a:lnTo>
                    <a:lnTo>
                      <a:pt x="38" y="254"/>
                    </a:lnTo>
                    <a:lnTo>
                      <a:pt x="98" y="243"/>
                    </a:lnTo>
                    <a:lnTo>
                      <a:pt x="158" y="233"/>
                    </a:lnTo>
                    <a:lnTo>
                      <a:pt x="12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92" name="Freeform 1000"/>
              <p:cNvSpPr>
                <a:spLocks noChangeAspect="1"/>
              </p:cNvSpPr>
              <p:nvPr/>
            </p:nvSpPr>
            <p:spPr bwMode="auto">
              <a:xfrm>
                <a:off x="1085" y="1720"/>
                <a:ext cx="8" cy="2"/>
              </a:xfrm>
              <a:custGeom>
                <a:avLst/>
                <a:gdLst>
                  <a:gd name="T0" fmla="*/ 60 w 60"/>
                  <a:gd name="T1" fmla="*/ 0 h 14"/>
                  <a:gd name="T2" fmla="*/ 0 w 60"/>
                  <a:gd name="T3" fmla="*/ 11 h 14"/>
                  <a:gd name="T4" fmla="*/ 1 w 60"/>
                  <a:gd name="T5" fmla="*/ 14 h 14"/>
                  <a:gd name="T6" fmla="*/ 60 w 6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4"/>
                  <a:gd name="T14" fmla="*/ 60 w 60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4">
                    <a:moveTo>
                      <a:pt x="60" y="0"/>
                    </a:moveTo>
                    <a:lnTo>
                      <a:pt x="0" y="11"/>
                    </a:lnTo>
                    <a:lnTo>
                      <a:pt x="1" y="14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93" name="Line 1001"/>
              <p:cNvSpPr>
                <a:spLocks noChangeAspect="1" noChangeShapeType="1"/>
              </p:cNvSpPr>
              <p:nvPr/>
            </p:nvSpPr>
            <p:spPr bwMode="auto">
              <a:xfrm>
                <a:off x="1085" y="17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94" name="Freeform 1002"/>
              <p:cNvSpPr>
                <a:spLocks noChangeAspect="1"/>
              </p:cNvSpPr>
              <p:nvPr/>
            </p:nvSpPr>
            <p:spPr bwMode="auto">
              <a:xfrm>
                <a:off x="1085" y="1718"/>
                <a:ext cx="24" cy="37"/>
              </a:xfrm>
              <a:custGeom>
                <a:avLst/>
                <a:gdLst>
                  <a:gd name="T0" fmla="*/ 118 w 169"/>
                  <a:gd name="T1" fmla="*/ 0 h 257"/>
                  <a:gd name="T2" fmla="*/ 59 w 169"/>
                  <a:gd name="T3" fmla="*/ 13 h 257"/>
                  <a:gd name="T4" fmla="*/ 0 w 169"/>
                  <a:gd name="T5" fmla="*/ 27 h 257"/>
                  <a:gd name="T6" fmla="*/ 51 w 169"/>
                  <a:gd name="T7" fmla="*/ 257 h 257"/>
                  <a:gd name="T8" fmla="*/ 110 w 169"/>
                  <a:gd name="T9" fmla="*/ 243 h 257"/>
                  <a:gd name="T10" fmla="*/ 169 w 169"/>
                  <a:gd name="T11" fmla="*/ 230 h 257"/>
                  <a:gd name="T12" fmla="*/ 118 w 169"/>
                  <a:gd name="T13" fmla="*/ 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257"/>
                  <a:gd name="T23" fmla="*/ 169 w 169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257">
                    <a:moveTo>
                      <a:pt x="118" y="0"/>
                    </a:move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lnTo>
                      <a:pt x="110" y="243"/>
                    </a:lnTo>
                    <a:lnTo>
                      <a:pt x="169" y="230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95" name="Freeform 1003"/>
              <p:cNvSpPr>
                <a:spLocks noChangeAspect="1"/>
              </p:cNvSpPr>
              <p:nvPr/>
            </p:nvSpPr>
            <p:spPr bwMode="auto">
              <a:xfrm>
                <a:off x="1085" y="1718"/>
                <a:ext cx="24" cy="37"/>
              </a:xfrm>
              <a:custGeom>
                <a:avLst/>
                <a:gdLst>
                  <a:gd name="T0" fmla="*/ 118 w 169"/>
                  <a:gd name="T1" fmla="*/ 0 h 257"/>
                  <a:gd name="T2" fmla="*/ 59 w 169"/>
                  <a:gd name="T3" fmla="*/ 13 h 257"/>
                  <a:gd name="T4" fmla="*/ 0 w 169"/>
                  <a:gd name="T5" fmla="*/ 27 h 257"/>
                  <a:gd name="T6" fmla="*/ 51 w 169"/>
                  <a:gd name="T7" fmla="*/ 257 h 257"/>
                  <a:gd name="T8" fmla="*/ 110 w 169"/>
                  <a:gd name="T9" fmla="*/ 243 h 257"/>
                  <a:gd name="T10" fmla="*/ 169 w 169"/>
                  <a:gd name="T11" fmla="*/ 230 h 257"/>
                  <a:gd name="T12" fmla="*/ 118 w 169"/>
                  <a:gd name="T13" fmla="*/ 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257"/>
                  <a:gd name="T23" fmla="*/ 169 w 169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257">
                    <a:moveTo>
                      <a:pt x="118" y="0"/>
                    </a:move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lnTo>
                      <a:pt x="110" y="243"/>
                    </a:lnTo>
                    <a:lnTo>
                      <a:pt x="169" y="230"/>
                    </a:lnTo>
                    <a:lnTo>
                      <a:pt x="1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96" name="Freeform 1004"/>
              <p:cNvSpPr>
                <a:spLocks noChangeAspect="1"/>
              </p:cNvSpPr>
              <p:nvPr/>
            </p:nvSpPr>
            <p:spPr bwMode="auto">
              <a:xfrm>
                <a:off x="1092" y="1753"/>
                <a:ext cx="9" cy="3"/>
              </a:xfrm>
              <a:custGeom>
                <a:avLst/>
                <a:gdLst>
                  <a:gd name="T0" fmla="*/ 59 w 59"/>
                  <a:gd name="T1" fmla="*/ 0 h 17"/>
                  <a:gd name="T2" fmla="*/ 0 w 59"/>
                  <a:gd name="T3" fmla="*/ 14 h 17"/>
                  <a:gd name="T4" fmla="*/ 1 w 59"/>
                  <a:gd name="T5" fmla="*/ 17 h 17"/>
                  <a:gd name="T6" fmla="*/ 59 w 59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59" y="0"/>
                    </a:moveTo>
                    <a:lnTo>
                      <a:pt x="0" y="14"/>
                    </a:lnTo>
                    <a:lnTo>
                      <a:pt x="1" y="17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97" name="Line 1005"/>
              <p:cNvSpPr>
                <a:spLocks noChangeAspect="1" noChangeShapeType="1"/>
              </p:cNvSpPr>
              <p:nvPr/>
            </p:nvSpPr>
            <p:spPr bwMode="auto">
              <a:xfrm>
                <a:off x="1092" y="175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98" name="Freeform 1006"/>
              <p:cNvSpPr>
                <a:spLocks noChangeAspect="1"/>
              </p:cNvSpPr>
              <p:nvPr/>
            </p:nvSpPr>
            <p:spPr bwMode="auto">
              <a:xfrm>
                <a:off x="1092" y="1751"/>
                <a:ext cx="27" cy="37"/>
              </a:xfrm>
              <a:custGeom>
                <a:avLst/>
                <a:gdLst>
                  <a:gd name="T0" fmla="*/ 116 w 183"/>
                  <a:gd name="T1" fmla="*/ 0 h 260"/>
                  <a:gd name="T2" fmla="*/ 58 w 183"/>
                  <a:gd name="T3" fmla="*/ 17 h 260"/>
                  <a:gd name="T4" fmla="*/ 0 w 183"/>
                  <a:gd name="T5" fmla="*/ 34 h 260"/>
                  <a:gd name="T6" fmla="*/ 67 w 183"/>
                  <a:gd name="T7" fmla="*/ 260 h 260"/>
                  <a:gd name="T8" fmla="*/ 125 w 183"/>
                  <a:gd name="T9" fmla="*/ 243 h 260"/>
                  <a:gd name="T10" fmla="*/ 183 w 183"/>
                  <a:gd name="T11" fmla="*/ 226 h 260"/>
                  <a:gd name="T12" fmla="*/ 116 w 183"/>
                  <a:gd name="T13" fmla="*/ 0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116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67" y="260"/>
                    </a:lnTo>
                    <a:lnTo>
                      <a:pt x="125" y="243"/>
                    </a:lnTo>
                    <a:lnTo>
                      <a:pt x="183" y="226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599" name="Freeform 1007"/>
              <p:cNvSpPr>
                <a:spLocks noChangeAspect="1"/>
              </p:cNvSpPr>
              <p:nvPr/>
            </p:nvSpPr>
            <p:spPr bwMode="auto">
              <a:xfrm>
                <a:off x="1092" y="1751"/>
                <a:ext cx="27" cy="37"/>
              </a:xfrm>
              <a:custGeom>
                <a:avLst/>
                <a:gdLst>
                  <a:gd name="T0" fmla="*/ 116 w 183"/>
                  <a:gd name="T1" fmla="*/ 0 h 260"/>
                  <a:gd name="T2" fmla="*/ 58 w 183"/>
                  <a:gd name="T3" fmla="*/ 17 h 260"/>
                  <a:gd name="T4" fmla="*/ 0 w 183"/>
                  <a:gd name="T5" fmla="*/ 34 h 260"/>
                  <a:gd name="T6" fmla="*/ 67 w 183"/>
                  <a:gd name="T7" fmla="*/ 260 h 260"/>
                  <a:gd name="T8" fmla="*/ 125 w 183"/>
                  <a:gd name="T9" fmla="*/ 243 h 260"/>
                  <a:gd name="T10" fmla="*/ 183 w 183"/>
                  <a:gd name="T11" fmla="*/ 226 h 260"/>
                  <a:gd name="T12" fmla="*/ 116 w 183"/>
                  <a:gd name="T13" fmla="*/ 0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116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67" y="260"/>
                    </a:lnTo>
                    <a:lnTo>
                      <a:pt x="125" y="243"/>
                    </a:lnTo>
                    <a:lnTo>
                      <a:pt x="183" y="226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00" name="Freeform 1008"/>
              <p:cNvSpPr>
                <a:spLocks noChangeAspect="1"/>
              </p:cNvSpPr>
              <p:nvPr/>
            </p:nvSpPr>
            <p:spPr bwMode="auto">
              <a:xfrm>
                <a:off x="1102" y="1785"/>
                <a:ext cx="8" cy="3"/>
              </a:xfrm>
              <a:custGeom>
                <a:avLst/>
                <a:gdLst>
                  <a:gd name="T0" fmla="*/ 58 w 58"/>
                  <a:gd name="T1" fmla="*/ 0 h 20"/>
                  <a:gd name="T2" fmla="*/ 0 w 58"/>
                  <a:gd name="T3" fmla="*/ 17 h 20"/>
                  <a:gd name="T4" fmla="*/ 2 w 58"/>
                  <a:gd name="T5" fmla="*/ 20 h 20"/>
                  <a:gd name="T6" fmla="*/ 58 w 58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0"/>
                  <a:gd name="T14" fmla="*/ 58 w 5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0">
                    <a:moveTo>
                      <a:pt x="58" y="0"/>
                    </a:moveTo>
                    <a:lnTo>
                      <a:pt x="0" y="17"/>
                    </a:lnTo>
                    <a:lnTo>
                      <a:pt x="2" y="2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01" name="Line 1009"/>
              <p:cNvSpPr>
                <a:spLocks noChangeAspect="1" noChangeShapeType="1"/>
              </p:cNvSpPr>
              <p:nvPr/>
            </p:nvSpPr>
            <p:spPr bwMode="auto">
              <a:xfrm>
                <a:off x="1102" y="17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02" name="Freeform 1010"/>
              <p:cNvSpPr>
                <a:spLocks noChangeAspect="1"/>
              </p:cNvSpPr>
              <p:nvPr/>
            </p:nvSpPr>
            <p:spPr bwMode="auto">
              <a:xfrm>
                <a:off x="1102" y="1782"/>
                <a:ext cx="22" cy="22"/>
              </a:xfrm>
              <a:custGeom>
                <a:avLst/>
                <a:gdLst>
                  <a:gd name="T0" fmla="*/ 113 w 153"/>
                  <a:gd name="T1" fmla="*/ 0 h 151"/>
                  <a:gd name="T2" fmla="*/ 56 w 153"/>
                  <a:gd name="T3" fmla="*/ 21 h 151"/>
                  <a:gd name="T4" fmla="*/ 0 w 153"/>
                  <a:gd name="T5" fmla="*/ 41 h 151"/>
                  <a:gd name="T6" fmla="*/ 39 w 153"/>
                  <a:gd name="T7" fmla="*/ 151 h 151"/>
                  <a:gd name="T8" fmla="*/ 96 w 153"/>
                  <a:gd name="T9" fmla="*/ 130 h 151"/>
                  <a:gd name="T10" fmla="*/ 153 w 153"/>
                  <a:gd name="T11" fmla="*/ 110 h 151"/>
                  <a:gd name="T12" fmla="*/ 113 w 153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13" y="0"/>
                    </a:moveTo>
                    <a:lnTo>
                      <a:pt x="56" y="21"/>
                    </a:lnTo>
                    <a:lnTo>
                      <a:pt x="0" y="41"/>
                    </a:lnTo>
                    <a:lnTo>
                      <a:pt x="39" y="151"/>
                    </a:lnTo>
                    <a:lnTo>
                      <a:pt x="96" y="130"/>
                    </a:lnTo>
                    <a:lnTo>
                      <a:pt x="153" y="11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03" name="Freeform 1011"/>
              <p:cNvSpPr>
                <a:spLocks noChangeAspect="1"/>
              </p:cNvSpPr>
              <p:nvPr/>
            </p:nvSpPr>
            <p:spPr bwMode="auto">
              <a:xfrm>
                <a:off x="1102" y="1782"/>
                <a:ext cx="22" cy="22"/>
              </a:xfrm>
              <a:custGeom>
                <a:avLst/>
                <a:gdLst>
                  <a:gd name="T0" fmla="*/ 113 w 153"/>
                  <a:gd name="T1" fmla="*/ 0 h 151"/>
                  <a:gd name="T2" fmla="*/ 56 w 153"/>
                  <a:gd name="T3" fmla="*/ 21 h 151"/>
                  <a:gd name="T4" fmla="*/ 0 w 153"/>
                  <a:gd name="T5" fmla="*/ 41 h 151"/>
                  <a:gd name="T6" fmla="*/ 39 w 153"/>
                  <a:gd name="T7" fmla="*/ 151 h 151"/>
                  <a:gd name="T8" fmla="*/ 96 w 153"/>
                  <a:gd name="T9" fmla="*/ 130 h 151"/>
                  <a:gd name="T10" fmla="*/ 153 w 153"/>
                  <a:gd name="T11" fmla="*/ 110 h 151"/>
                  <a:gd name="T12" fmla="*/ 113 w 153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13" y="0"/>
                    </a:moveTo>
                    <a:lnTo>
                      <a:pt x="56" y="21"/>
                    </a:lnTo>
                    <a:lnTo>
                      <a:pt x="0" y="41"/>
                    </a:lnTo>
                    <a:lnTo>
                      <a:pt x="39" y="151"/>
                    </a:lnTo>
                    <a:lnTo>
                      <a:pt x="96" y="130"/>
                    </a:lnTo>
                    <a:lnTo>
                      <a:pt x="153" y="110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04" name="Freeform 1012"/>
              <p:cNvSpPr>
                <a:spLocks noChangeAspect="1"/>
              </p:cNvSpPr>
              <p:nvPr/>
            </p:nvSpPr>
            <p:spPr bwMode="auto">
              <a:xfrm>
                <a:off x="1108" y="1801"/>
                <a:ext cx="8" cy="3"/>
              </a:xfrm>
              <a:custGeom>
                <a:avLst/>
                <a:gdLst>
                  <a:gd name="T0" fmla="*/ 57 w 57"/>
                  <a:gd name="T1" fmla="*/ 0 h 23"/>
                  <a:gd name="T2" fmla="*/ 0 w 57"/>
                  <a:gd name="T3" fmla="*/ 21 h 23"/>
                  <a:gd name="T4" fmla="*/ 0 w 57"/>
                  <a:gd name="T5" fmla="*/ 23 h 23"/>
                  <a:gd name="T6" fmla="*/ 57 w 57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3"/>
                  <a:gd name="T14" fmla="*/ 57 w 57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3">
                    <a:moveTo>
                      <a:pt x="57" y="0"/>
                    </a:moveTo>
                    <a:lnTo>
                      <a:pt x="0" y="21"/>
                    </a:lnTo>
                    <a:lnTo>
                      <a:pt x="0" y="23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05" name="Line 1013"/>
              <p:cNvSpPr>
                <a:spLocks noChangeAspect="1" noChangeShapeType="1"/>
              </p:cNvSpPr>
              <p:nvPr/>
            </p:nvSpPr>
            <p:spPr bwMode="auto">
              <a:xfrm>
                <a:off x="1108" y="18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06" name="Freeform 1014"/>
              <p:cNvSpPr>
                <a:spLocks noChangeAspect="1"/>
              </p:cNvSpPr>
              <p:nvPr/>
            </p:nvSpPr>
            <p:spPr bwMode="auto">
              <a:xfrm>
                <a:off x="1108" y="1798"/>
                <a:ext cx="22" cy="22"/>
              </a:xfrm>
              <a:custGeom>
                <a:avLst/>
                <a:gdLst>
                  <a:gd name="T0" fmla="*/ 114 w 157"/>
                  <a:gd name="T1" fmla="*/ 0 h 155"/>
                  <a:gd name="T2" fmla="*/ 57 w 157"/>
                  <a:gd name="T3" fmla="*/ 23 h 155"/>
                  <a:gd name="T4" fmla="*/ 0 w 157"/>
                  <a:gd name="T5" fmla="*/ 46 h 155"/>
                  <a:gd name="T6" fmla="*/ 44 w 157"/>
                  <a:gd name="T7" fmla="*/ 155 h 155"/>
                  <a:gd name="T8" fmla="*/ 100 w 157"/>
                  <a:gd name="T9" fmla="*/ 132 h 155"/>
                  <a:gd name="T10" fmla="*/ 157 w 157"/>
                  <a:gd name="T11" fmla="*/ 110 h 155"/>
                  <a:gd name="T12" fmla="*/ 114 w 157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114" y="0"/>
                    </a:moveTo>
                    <a:lnTo>
                      <a:pt x="57" y="23"/>
                    </a:lnTo>
                    <a:lnTo>
                      <a:pt x="0" y="46"/>
                    </a:lnTo>
                    <a:lnTo>
                      <a:pt x="44" y="155"/>
                    </a:lnTo>
                    <a:lnTo>
                      <a:pt x="100" y="132"/>
                    </a:lnTo>
                    <a:lnTo>
                      <a:pt x="157" y="11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07" name="Freeform 1015"/>
              <p:cNvSpPr>
                <a:spLocks noChangeAspect="1"/>
              </p:cNvSpPr>
              <p:nvPr/>
            </p:nvSpPr>
            <p:spPr bwMode="auto">
              <a:xfrm>
                <a:off x="1108" y="1798"/>
                <a:ext cx="22" cy="22"/>
              </a:xfrm>
              <a:custGeom>
                <a:avLst/>
                <a:gdLst>
                  <a:gd name="T0" fmla="*/ 114 w 157"/>
                  <a:gd name="T1" fmla="*/ 0 h 155"/>
                  <a:gd name="T2" fmla="*/ 57 w 157"/>
                  <a:gd name="T3" fmla="*/ 23 h 155"/>
                  <a:gd name="T4" fmla="*/ 0 w 157"/>
                  <a:gd name="T5" fmla="*/ 46 h 155"/>
                  <a:gd name="T6" fmla="*/ 44 w 157"/>
                  <a:gd name="T7" fmla="*/ 155 h 155"/>
                  <a:gd name="T8" fmla="*/ 100 w 157"/>
                  <a:gd name="T9" fmla="*/ 132 h 155"/>
                  <a:gd name="T10" fmla="*/ 157 w 157"/>
                  <a:gd name="T11" fmla="*/ 110 h 155"/>
                  <a:gd name="T12" fmla="*/ 114 w 157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114" y="0"/>
                    </a:moveTo>
                    <a:lnTo>
                      <a:pt x="57" y="23"/>
                    </a:lnTo>
                    <a:lnTo>
                      <a:pt x="0" y="46"/>
                    </a:lnTo>
                    <a:lnTo>
                      <a:pt x="44" y="155"/>
                    </a:lnTo>
                    <a:lnTo>
                      <a:pt x="100" y="132"/>
                    </a:lnTo>
                    <a:lnTo>
                      <a:pt x="157" y="110"/>
                    </a:lnTo>
                    <a:lnTo>
                      <a:pt x="1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08" name="Freeform 1016"/>
              <p:cNvSpPr>
                <a:spLocks noChangeAspect="1"/>
              </p:cNvSpPr>
              <p:nvPr/>
            </p:nvSpPr>
            <p:spPr bwMode="auto">
              <a:xfrm>
                <a:off x="1114" y="1817"/>
                <a:ext cx="8" cy="3"/>
              </a:xfrm>
              <a:custGeom>
                <a:avLst/>
                <a:gdLst>
                  <a:gd name="T0" fmla="*/ 56 w 56"/>
                  <a:gd name="T1" fmla="*/ 0 h 25"/>
                  <a:gd name="T2" fmla="*/ 0 w 56"/>
                  <a:gd name="T3" fmla="*/ 23 h 25"/>
                  <a:gd name="T4" fmla="*/ 1 w 56"/>
                  <a:gd name="T5" fmla="*/ 25 h 25"/>
                  <a:gd name="T6" fmla="*/ 56 w 56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56" y="0"/>
                    </a:moveTo>
                    <a:lnTo>
                      <a:pt x="0" y="23"/>
                    </a:lnTo>
                    <a:lnTo>
                      <a:pt x="1" y="25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09" name="Line 1017"/>
              <p:cNvSpPr>
                <a:spLocks noChangeAspect="1" noChangeShapeType="1"/>
              </p:cNvSpPr>
              <p:nvPr/>
            </p:nvSpPr>
            <p:spPr bwMode="auto">
              <a:xfrm>
                <a:off x="1114" y="18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10" name="Freeform 1018"/>
              <p:cNvSpPr>
                <a:spLocks noChangeAspect="1"/>
              </p:cNvSpPr>
              <p:nvPr/>
            </p:nvSpPr>
            <p:spPr bwMode="auto">
              <a:xfrm>
                <a:off x="1114" y="1813"/>
                <a:ext cx="23" cy="22"/>
              </a:xfrm>
              <a:custGeom>
                <a:avLst/>
                <a:gdLst>
                  <a:gd name="T0" fmla="*/ 111 w 158"/>
                  <a:gd name="T1" fmla="*/ 0 h 156"/>
                  <a:gd name="T2" fmla="*/ 55 w 158"/>
                  <a:gd name="T3" fmla="*/ 25 h 156"/>
                  <a:gd name="T4" fmla="*/ 0 w 158"/>
                  <a:gd name="T5" fmla="*/ 50 h 156"/>
                  <a:gd name="T6" fmla="*/ 46 w 158"/>
                  <a:gd name="T7" fmla="*/ 156 h 156"/>
                  <a:gd name="T8" fmla="*/ 102 w 158"/>
                  <a:gd name="T9" fmla="*/ 131 h 156"/>
                  <a:gd name="T10" fmla="*/ 158 w 158"/>
                  <a:gd name="T11" fmla="*/ 106 h 156"/>
                  <a:gd name="T12" fmla="*/ 111 w 158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111" y="0"/>
                    </a:moveTo>
                    <a:lnTo>
                      <a:pt x="55" y="25"/>
                    </a:lnTo>
                    <a:lnTo>
                      <a:pt x="0" y="50"/>
                    </a:lnTo>
                    <a:lnTo>
                      <a:pt x="46" y="156"/>
                    </a:lnTo>
                    <a:lnTo>
                      <a:pt x="102" y="131"/>
                    </a:lnTo>
                    <a:lnTo>
                      <a:pt x="158" y="106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11" name="Freeform 1019"/>
              <p:cNvSpPr>
                <a:spLocks noChangeAspect="1"/>
              </p:cNvSpPr>
              <p:nvPr/>
            </p:nvSpPr>
            <p:spPr bwMode="auto">
              <a:xfrm>
                <a:off x="1114" y="1813"/>
                <a:ext cx="23" cy="22"/>
              </a:xfrm>
              <a:custGeom>
                <a:avLst/>
                <a:gdLst>
                  <a:gd name="T0" fmla="*/ 111 w 158"/>
                  <a:gd name="T1" fmla="*/ 0 h 156"/>
                  <a:gd name="T2" fmla="*/ 55 w 158"/>
                  <a:gd name="T3" fmla="*/ 25 h 156"/>
                  <a:gd name="T4" fmla="*/ 0 w 158"/>
                  <a:gd name="T5" fmla="*/ 50 h 156"/>
                  <a:gd name="T6" fmla="*/ 46 w 158"/>
                  <a:gd name="T7" fmla="*/ 156 h 156"/>
                  <a:gd name="T8" fmla="*/ 102 w 158"/>
                  <a:gd name="T9" fmla="*/ 131 h 156"/>
                  <a:gd name="T10" fmla="*/ 158 w 158"/>
                  <a:gd name="T11" fmla="*/ 106 h 156"/>
                  <a:gd name="T12" fmla="*/ 111 w 158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111" y="0"/>
                    </a:moveTo>
                    <a:lnTo>
                      <a:pt x="55" y="25"/>
                    </a:lnTo>
                    <a:lnTo>
                      <a:pt x="0" y="50"/>
                    </a:lnTo>
                    <a:lnTo>
                      <a:pt x="46" y="156"/>
                    </a:lnTo>
                    <a:lnTo>
                      <a:pt x="102" y="131"/>
                    </a:lnTo>
                    <a:lnTo>
                      <a:pt x="158" y="106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12" name="Freeform 1020"/>
              <p:cNvSpPr>
                <a:spLocks noChangeAspect="1"/>
              </p:cNvSpPr>
              <p:nvPr/>
            </p:nvSpPr>
            <p:spPr bwMode="auto">
              <a:xfrm>
                <a:off x="1121" y="1832"/>
                <a:ext cx="8" cy="4"/>
              </a:xfrm>
              <a:custGeom>
                <a:avLst/>
                <a:gdLst>
                  <a:gd name="T0" fmla="*/ 56 w 56"/>
                  <a:gd name="T1" fmla="*/ 0 h 27"/>
                  <a:gd name="T2" fmla="*/ 0 w 56"/>
                  <a:gd name="T3" fmla="*/ 25 h 27"/>
                  <a:gd name="T4" fmla="*/ 1 w 56"/>
                  <a:gd name="T5" fmla="*/ 27 h 27"/>
                  <a:gd name="T6" fmla="*/ 56 w 56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7"/>
                  <a:gd name="T14" fmla="*/ 56 w 56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7">
                    <a:moveTo>
                      <a:pt x="56" y="0"/>
                    </a:moveTo>
                    <a:lnTo>
                      <a:pt x="0" y="25"/>
                    </a:lnTo>
                    <a:lnTo>
                      <a:pt x="1" y="27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13" name="Line 1021"/>
              <p:cNvSpPr>
                <a:spLocks noChangeAspect="1" noChangeShapeType="1"/>
              </p:cNvSpPr>
              <p:nvPr/>
            </p:nvSpPr>
            <p:spPr bwMode="auto">
              <a:xfrm>
                <a:off x="1121" y="18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14" name="Freeform 1022"/>
              <p:cNvSpPr>
                <a:spLocks noChangeAspect="1"/>
              </p:cNvSpPr>
              <p:nvPr/>
            </p:nvSpPr>
            <p:spPr bwMode="auto">
              <a:xfrm>
                <a:off x="1121" y="1828"/>
                <a:ext cx="23" cy="23"/>
              </a:xfrm>
              <a:custGeom>
                <a:avLst/>
                <a:gdLst>
                  <a:gd name="T0" fmla="*/ 110 w 161"/>
                  <a:gd name="T1" fmla="*/ 0 h 159"/>
                  <a:gd name="T2" fmla="*/ 55 w 161"/>
                  <a:gd name="T3" fmla="*/ 27 h 159"/>
                  <a:gd name="T4" fmla="*/ 0 w 161"/>
                  <a:gd name="T5" fmla="*/ 54 h 159"/>
                  <a:gd name="T6" fmla="*/ 52 w 161"/>
                  <a:gd name="T7" fmla="*/ 159 h 159"/>
                  <a:gd name="T8" fmla="*/ 106 w 161"/>
                  <a:gd name="T9" fmla="*/ 132 h 159"/>
                  <a:gd name="T10" fmla="*/ 161 w 161"/>
                  <a:gd name="T11" fmla="*/ 105 h 159"/>
                  <a:gd name="T12" fmla="*/ 110 w 161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9"/>
                  <a:gd name="T23" fmla="*/ 161 w 161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9">
                    <a:moveTo>
                      <a:pt x="110" y="0"/>
                    </a:moveTo>
                    <a:lnTo>
                      <a:pt x="55" y="27"/>
                    </a:lnTo>
                    <a:lnTo>
                      <a:pt x="0" y="54"/>
                    </a:lnTo>
                    <a:lnTo>
                      <a:pt x="52" y="159"/>
                    </a:lnTo>
                    <a:lnTo>
                      <a:pt x="106" y="132"/>
                    </a:lnTo>
                    <a:lnTo>
                      <a:pt x="161" y="105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15" name="Freeform 1023"/>
              <p:cNvSpPr>
                <a:spLocks noChangeAspect="1"/>
              </p:cNvSpPr>
              <p:nvPr/>
            </p:nvSpPr>
            <p:spPr bwMode="auto">
              <a:xfrm>
                <a:off x="1121" y="1828"/>
                <a:ext cx="23" cy="23"/>
              </a:xfrm>
              <a:custGeom>
                <a:avLst/>
                <a:gdLst>
                  <a:gd name="T0" fmla="*/ 110 w 161"/>
                  <a:gd name="T1" fmla="*/ 0 h 159"/>
                  <a:gd name="T2" fmla="*/ 55 w 161"/>
                  <a:gd name="T3" fmla="*/ 27 h 159"/>
                  <a:gd name="T4" fmla="*/ 0 w 161"/>
                  <a:gd name="T5" fmla="*/ 54 h 159"/>
                  <a:gd name="T6" fmla="*/ 52 w 161"/>
                  <a:gd name="T7" fmla="*/ 159 h 159"/>
                  <a:gd name="T8" fmla="*/ 106 w 161"/>
                  <a:gd name="T9" fmla="*/ 132 h 159"/>
                  <a:gd name="T10" fmla="*/ 161 w 161"/>
                  <a:gd name="T11" fmla="*/ 105 h 159"/>
                  <a:gd name="T12" fmla="*/ 110 w 161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9"/>
                  <a:gd name="T23" fmla="*/ 161 w 161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9">
                    <a:moveTo>
                      <a:pt x="110" y="0"/>
                    </a:moveTo>
                    <a:lnTo>
                      <a:pt x="55" y="27"/>
                    </a:lnTo>
                    <a:lnTo>
                      <a:pt x="0" y="54"/>
                    </a:lnTo>
                    <a:lnTo>
                      <a:pt x="52" y="159"/>
                    </a:lnTo>
                    <a:lnTo>
                      <a:pt x="106" y="132"/>
                    </a:lnTo>
                    <a:lnTo>
                      <a:pt x="161" y="105"/>
                    </a:lnTo>
                    <a:lnTo>
                      <a:pt x="1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16" name="Freeform 1024"/>
              <p:cNvSpPr>
                <a:spLocks noChangeAspect="1"/>
              </p:cNvSpPr>
              <p:nvPr/>
            </p:nvSpPr>
            <p:spPr bwMode="auto">
              <a:xfrm>
                <a:off x="1128" y="1847"/>
                <a:ext cx="8" cy="4"/>
              </a:xfrm>
              <a:custGeom>
                <a:avLst/>
                <a:gdLst>
                  <a:gd name="T0" fmla="*/ 54 w 54"/>
                  <a:gd name="T1" fmla="*/ 0 h 30"/>
                  <a:gd name="T2" fmla="*/ 0 w 54"/>
                  <a:gd name="T3" fmla="*/ 27 h 30"/>
                  <a:gd name="T4" fmla="*/ 1 w 54"/>
                  <a:gd name="T5" fmla="*/ 30 h 30"/>
                  <a:gd name="T6" fmla="*/ 54 w 54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0"/>
                    </a:moveTo>
                    <a:lnTo>
                      <a:pt x="0" y="27"/>
                    </a:lnTo>
                    <a:lnTo>
                      <a:pt x="1" y="3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17" name="Line 1025"/>
              <p:cNvSpPr>
                <a:spLocks noChangeAspect="1" noChangeShapeType="1"/>
              </p:cNvSpPr>
              <p:nvPr/>
            </p:nvSpPr>
            <p:spPr bwMode="auto">
              <a:xfrm>
                <a:off x="1128" y="18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18" name="Freeform 1026"/>
              <p:cNvSpPr>
                <a:spLocks noChangeAspect="1"/>
              </p:cNvSpPr>
              <p:nvPr/>
            </p:nvSpPr>
            <p:spPr bwMode="auto">
              <a:xfrm>
                <a:off x="1129" y="1842"/>
                <a:ext cx="23" cy="24"/>
              </a:xfrm>
              <a:custGeom>
                <a:avLst/>
                <a:gdLst>
                  <a:gd name="T0" fmla="*/ 107 w 162"/>
                  <a:gd name="T1" fmla="*/ 0 h 162"/>
                  <a:gd name="T2" fmla="*/ 53 w 162"/>
                  <a:gd name="T3" fmla="*/ 30 h 162"/>
                  <a:gd name="T4" fmla="*/ 0 w 162"/>
                  <a:gd name="T5" fmla="*/ 60 h 162"/>
                  <a:gd name="T6" fmla="*/ 55 w 162"/>
                  <a:gd name="T7" fmla="*/ 162 h 162"/>
                  <a:gd name="T8" fmla="*/ 109 w 162"/>
                  <a:gd name="T9" fmla="*/ 132 h 162"/>
                  <a:gd name="T10" fmla="*/ 162 w 162"/>
                  <a:gd name="T11" fmla="*/ 103 h 162"/>
                  <a:gd name="T12" fmla="*/ 107 w 162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2"/>
                  <a:gd name="T23" fmla="*/ 162 w 162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2">
                    <a:moveTo>
                      <a:pt x="107" y="0"/>
                    </a:moveTo>
                    <a:lnTo>
                      <a:pt x="53" y="30"/>
                    </a:lnTo>
                    <a:lnTo>
                      <a:pt x="0" y="60"/>
                    </a:lnTo>
                    <a:lnTo>
                      <a:pt x="55" y="162"/>
                    </a:lnTo>
                    <a:lnTo>
                      <a:pt x="109" y="132"/>
                    </a:lnTo>
                    <a:lnTo>
                      <a:pt x="162" y="103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19" name="Freeform 1027"/>
              <p:cNvSpPr>
                <a:spLocks noChangeAspect="1"/>
              </p:cNvSpPr>
              <p:nvPr/>
            </p:nvSpPr>
            <p:spPr bwMode="auto">
              <a:xfrm>
                <a:off x="1129" y="1842"/>
                <a:ext cx="23" cy="24"/>
              </a:xfrm>
              <a:custGeom>
                <a:avLst/>
                <a:gdLst>
                  <a:gd name="T0" fmla="*/ 107 w 162"/>
                  <a:gd name="T1" fmla="*/ 0 h 162"/>
                  <a:gd name="T2" fmla="*/ 53 w 162"/>
                  <a:gd name="T3" fmla="*/ 30 h 162"/>
                  <a:gd name="T4" fmla="*/ 0 w 162"/>
                  <a:gd name="T5" fmla="*/ 60 h 162"/>
                  <a:gd name="T6" fmla="*/ 55 w 162"/>
                  <a:gd name="T7" fmla="*/ 162 h 162"/>
                  <a:gd name="T8" fmla="*/ 109 w 162"/>
                  <a:gd name="T9" fmla="*/ 132 h 162"/>
                  <a:gd name="T10" fmla="*/ 162 w 162"/>
                  <a:gd name="T11" fmla="*/ 103 h 162"/>
                  <a:gd name="T12" fmla="*/ 107 w 162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2"/>
                  <a:gd name="T23" fmla="*/ 162 w 162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2">
                    <a:moveTo>
                      <a:pt x="107" y="0"/>
                    </a:moveTo>
                    <a:lnTo>
                      <a:pt x="53" y="30"/>
                    </a:lnTo>
                    <a:lnTo>
                      <a:pt x="0" y="60"/>
                    </a:lnTo>
                    <a:lnTo>
                      <a:pt x="55" y="162"/>
                    </a:lnTo>
                    <a:lnTo>
                      <a:pt x="109" y="132"/>
                    </a:lnTo>
                    <a:lnTo>
                      <a:pt x="162" y="103"/>
                    </a:lnTo>
                    <a:lnTo>
                      <a:pt x="10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20" name="Freeform 1028"/>
              <p:cNvSpPr>
                <a:spLocks noChangeAspect="1"/>
              </p:cNvSpPr>
              <p:nvPr/>
            </p:nvSpPr>
            <p:spPr bwMode="auto">
              <a:xfrm>
                <a:off x="1136" y="1861"/>
                <a:ext cx="8" cy="5"/>
              </a:xfrm>
              <a:custGeom>
                <a:avLst/>
                <a:gdLst>
                  <a:gd name="T0" fmla="*/ 54 w 54"/>
                  <a:gd name="T1" fmla="*/ 0 h 32"/>
                  <a:gd name="T2" fmla="*/ 0 w 54"/>
                  <a:gd name="T3" fmla="*/ 30 h 32"/>
                  <a:gd name="T4" fmla="*/ 2 w 54"/>
                  <a:gd name="T5" fmla="*/ 32 h 32"/>
                  <a:gd name="T6" fmla="*/ 54 w 54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2"/>
                  <a:gd name="T14" fmla="*/ 54 w 54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2">
                    <a:moveTo>
                      <a:pt x="54" y="0"/>
                    </a:moveTo>
                    <a:lnTo>
                      <a:pt x="0" y="30"/>
                    </a:lnTo>
                    <a:lnTo>
                      <a:pt x="2" y="32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21" name="Line 1029"/>
              <p:cNvSpPr>
                <a:spLocks noChangeAspect="1" noChangeShapeType="1"/>
              </p:cNvSpPr>
              <p:nvPr/>
            </p:nvSpPr>
            <p:spPr bwMode="auto">
              <a:xfrm>
                <a:off x="1136" y="186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22" name="Freeform 1030"/>
              <p:cNvSpPr>
                <a:spLocks noChangeAspect="1"/>
              </p:cNvSpPr>
              <p:nvPr/>
            </p:nvSpPr>
            <p:spPr bwMode="auto">
              <a:xfrm>
                <a:off x="1137" y="1857"/>
                <a:ext cx="23" cy="23"/>
              </a:xfrm>
              <a:custGeom>
                <a:avLst/>
                <a:gdLst>
                  <a:gd name="T0" fmla="*/ 104 w 164"/>
                  <a:gd name="T1" fmla="*/ 0 h 164"/>
                  <a:gd name="T2" fmla="*/ 52 w 164"/>
                  <a:gd name="T3" fmla="*/ 32 h 164"/>
                  <a:gd name="T4" fmla="*/ 0 w 164"/>
                  <a:gd name="T5" fmla="*/ 64 h 164"/>
                  <a:gd name="T6" fmla="*/ 60 w 164"/>
                  <a:gd name="T7" fmla="*/ 164 h 164"/>
                  <a:gd name="T8" fmla="*/ 112 w 164"/>
                  <a:gd name="T9" fmla="*/ 133 h 164"/>
                  <a:gd name="T10" fmla="*/ 164 w 164"/>
                  <a:gd name="T11" fmla="*/ 101 h 164"/>
                  <a:gd name="T12" fmla="*/ 104 w 164"/>
                  <a:gd name="T13" fmla="*/ 0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4"/>
                  <a:gd name="T23" fmla="*/ 164 w 164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4">
                    <a:moveTo>
                      <a:pt x="104" y="0"/>
                    </a:moveTo>
                    <a:lnTo>
                      <a:pt x="52" y="32"/>
                    </a:lnTo>
                    <a:lnTo>
                      <a:pt x="0" y="64"/>
                    </a:lnTo>
                    <a:lnTo>
                      <a:pt x="60" y="164"/>
                    </a:lnTo>
                    <a:lnTo>
                      <a:pt x="112" y="133"/>
                    </a:lnTo>
                    <a:lnTo>
                      <a:pt x="164" y="101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23" name="Freeform 1031"/>
              <p:cNvSpPr>
                <a:spLocks noChangeAspect="1"/>
              </p:cNvSpPr>
              <p:nvPr/>
            </p:nvSpPr>
            <p:spPr bwMode="auto">
              <a:xfrm>
                <a:off x="1137" y="1857"/>
                <a:ext cx="23" cy="23"/>
              </a:xfrm>
              <a:custGeom>
                <a:avLst/>
                <a:gdLst>
                  <a:gd name="T0" fmla="*/ 104 w 164"/>
                  <a:gd name="T1" fmla="*/ 0 h 164"/>
                  <a:gd name="T2" fmla="*/ 52 w 164"/>
                  <a:gd name="T3" fmla="*/ 32 h 164"/>
                  <a:gd name="T4" fmla="*/ 0 w 164"/>
                  <a:gd name="T5" fmla="*/ 64 h 164"/>
                  <a:gd name="T6" fmla="*/ 60 w 164"/>
                  <a:gd name="T7" fmla="*/ 164 h 164"/>
                  <a:gd name="T8" fmla="*/ 112 w 164"/>
                  <a:gd name="T9" fmla="*/ 133 h 164"/>
                  <a:gd name="T10" fmla="*/ 164 w 164"/>
                  <a:gd name="T11" fmla="*/ 101 h 164"/>
                  <a:gd name="T12" fmla="*/ 104 w 164"/>
                  <a:gd name="T13" fmla="*/ 0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4"/>
                  <a:gd name="T23" fmla="*/ 164 w 164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4">
                    <a:moveTo>
                      <a:pt x="104" y="0"/>
                    </a:moveTo>
                    <a:lnTo>
                      <a:pt x="52" y="32"/>
                    </a:lnTo>
                    <a:lnTo>
                      <a:pt x="0" y="64"/>
                    </a:lnTo>
                    <a:lnTo>
                      <a:pt x="60" y="164"/>
                    </a:lnTo>
                    <a:lnTo>
                      <a:pt x="112" y="133"/>
                    </a:lnTo>
                    <a:lnTo>
                      <a:pt x="164" y="101"/>
                    </a:lnTo>
                    <a:lnTo>
                      <a:pt x="10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24" name="Freeform 1032"/>
              <p:cNvSpPr>
                <a:spLocks noChangeAspect="1"/>
              </p:cNvSpPr>
              <p:nvPr/>
            </p:nvSpPr>
            <p:spPr bwMode="auto">
              <a:xfrm>
                <a:off x="1145" y="1876"/>
                <a:ext cx="8" cy="4"/>
              </a:xfrm>
              <a:custGeom>
                <a:avLst/>
                <a:gdLst>
                  <a:gd name="T0" fmla="*/ 52 w 52"/>
                  <a:gd name="T1" fmla="*/ 0 h 33"/>
                  <a:gd name="T2" fmla="*/ 0 w 52"/>
                  <a:gd name="T3" fmla="*/ 31 h 33"/>
                  <a:gd name="T4" fmla="*/ 1 w 52"/>
                  <a:gd name="T5" fmla="*/ 33 h 33"/>
                  <a:gd name="T6" fmla="*/ 52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0"/>
                    </a:moveTo>
                    <a:lnTo>
                      <a:pt x="0" y="31"/>
                    </a:lnTo>
                    <a:lnTo>
                      <a:pt x="1" y="3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25" name="Line 1033"/>
              <p:cNvSpPr>
                <a:spLocks noChangeAspect="1" noChangeShapeType="1"/>
              </p:cNvSpPr>
              <p:nvPr/>
            </p:nvSpPr>
            <p:spPr bwMode="auto">
              <a:xfrm>
                <a:off x="1145" y="18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26" name="Freeform 1034"/>
              <p:cNvSpPr>
                <a:spLocks noChangeAspect="1"/>
              </p:cNvSpPr>
              <p:nvPr/>
            </p:nvSpPr>
            <p:spPr bwMode="auto">
              <a:xfrm>
                <a:off x="1145" y="1871"/>
                <a:ext cx="24" cy="23"/>
              </a:xfrm>
              <a:custGeom>
                <a:avLst/>
                <a:gdLst>
                  <a:gd name="T0" fmla="*/ 102 w 166"/>
                  <a:gd name="T1" fmla="*/ 0 h 162"/>
                  <a:gd name="T2" fmla="*/ 51 w 166"/>
                  <a:gd name="T3" fmla="*/ 33 h 162"/>
                  <a:gd name="T4" fmla="*/ 0 w 166"/>
                  <a:gd name="T5" fmla="*/ 66 h 162"/>
                  <a:gd name="T6" fmla="*/ 64 w 166"/>
                  <a:gd name="T7" fmla="*/ 162 h 162"/>
                  <a:gd name="T8" fmla="*/ 115 w 166"/>
                  <a:gd name="T9" fmla="*/ 129 h 162"/>
                  <a:gd name="T10" fmla="*/ 166 w 166"/>
                  <a:gd name="T11" fmla="*/ 96 h 162"/>
                  <a:gd name="T12" fmla="*/ 102 w 166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102" y="0"/>
                    </a:moveTo>
                    <a:lnTo>
                      <a:pt x="51" y="33"/>
                    </a:lnTo>
                    <a:lnTo>
                      <a:pt x="0" y="66"/>
                    </a:lnTo>
                    <a:lnTo>
                      <a:pt x="64" y="162"/>
                    </a:lnTo>
                    <a:lnTo>
                      <a:pt x="115" y="129"/>
                    </a:lnTo>
                    <a:lnTo>
                      <a:pt x="166" y="96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1958" name="Group 1236"/>
            <p:cNvGrpSpPr>
              <a:grpSpLocks noChangeAspect="1"/>
            </p:cNvGrpSpPr>
            <p:nvPr/>
          </p:nvGrpSpPr>
          <p:grpSpPr bwMode="auto">
            <a:xfrm>
              <a:off x="831" y="1070"/>
              <a:ext cx="493" cy="897"/>
              <a:chOff x="995" y="1126"/>
              <a:chExt cx="493" cy="898"/>
            </a:xfrm>
          </p:grpSpPr>
          <p:sp>
            <p:nvSpPr>
              <p:cNvPr id="32227" name="Freeform 1036"/>
              <p:cNvSpPr>
                <a:spLocks noChangeAspect="1"/>
              </p:cNvSpPr>
              <p:nvPr/>
            </p:nvSpPr>
            <p:spPr bwMode="auto">
              <a:xfrm>
                <a:off x="1145" y="1871"/>
                <a:ext cx="24" cy="23"/>
              </a:xfrm>
              <a:custGeom>
                <a:avLst/>
                <a:gdLst>
                  <a:gd name="T0" fmla="*/ 102 w 166"/>
                  <a:gd name="T1" fmla="*/ 0 h 162"/>
                  <a:gd name="T2" fmla="*/ 51 w 166"/>
                  <a:gd name="T3" fmla="*/ 33 h 162"/>
                  <a:gd name="T4" fmla="*/ 0 w 166"/>
                  <a:gd name="T5" fmla="*/ 66 h 162"/>
                  <a:gd name="T6" fmla="*/ 64 w 166"/>
                  <a:gd name="T7" fmla="*/ 162 h 162"/>
                  <a:gd name="T8" fmla="*/ 115 w 166"/>
                  <a:gd name="T9" fmla="*/ 129 h 162"/>
                  <a:gd name="T10" fmla="*/ 166 w 166"/>
                  <a:gd name="T11" fmla="*/ 96 h 162"/>
                  <a:gd name="T12" fmla="*/ 102 w 166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102" y="0"/>
                    </a:moveTo>
                    <a:lnTo>
                      <a:pt x="51" y="33"/>
                    </a:lnTo>
                    <a:lnTo>
                      <a:pt x="0" y="66"/>
                    </a:lnTo>
                    <a:lnTo>
                      <a:pt x="64" y="162"/>
                    </a:lnTo>
                    <a:lnTo>
                      <a:pt x="115" y="129"/>
                    </a:lnTo>
                    <a:lnTo>
                      <a:pt x="166" y="96"/>
                    </a:lnTo>
                    <a:lnTo>
                      <a:pt x="10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28" name="Freeform 1037"/>
              <p:cNvSpPr>
                <a:spLocks noChangeAspect="1"/>
              </p:cNvSpPr>
              <p:nvPr/>
            </p:nvSpPr>
            <p:spPr bwMode="auto">
              <a:xfrm>
                <a:off x="1155" y="1889"/>
                <a:ext cx="7" cy="6"/>
              </a:xfrm>
              <a:custGeom>
                <a:avLst/>
                <a:gdLst>
                  <a:gd name="T0" fmla="*/ 51 w 51"/>
                  <a:gd name="T1" fmla="*/ 0 h 37"/>
                  <a:gd name="T2" fmla="*/ 0 w 51"/>
                  <a:gd name="T3" fmla="*/ 33 h 37"/>
                  <a:gd name="T4" fmla="*/ 2 w 51"/>
                  <a:gd name="T5" fmla="*/ 37 h 37"/>
                  <a:gd name="T6" fmla="*/ 51 w 51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51" y="0"/>
                    </a:moveTo>
                    <a:lnTo>
                      <a:pt x="0" y="33"/>
                    </a:lnTo>
                    <a:lnTo>
                      <a:pt x="2" y="3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29" name="Line 1038"/>
              <p:cNvSpPr>
                <a:spLocks noChangeAspect="1" noChangeShapeType="1"/>
              </p:cNvSpPr>
              <p:nvPr/>
            </p:nvSpPr>
            <p:spPr bwMode="auto">
              <a:xfrm>
                <a:off x="1155" y="18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30" name="Freeform 1039"/>
              <p:cNvSpPr>
                <a:spLocks noChangeAspect="1"/>
              </p:cNvSpPr>
              <p:nvPr/>
            </p:nvSpPr>
            <p:spPr bwMode="auto">
              <a:xfrm>
                <a:off x="1155" y="1884"/>
                <a:ext cx="24" cy="24"/>
              </a:xfrm>
              <a:custGeom>
                <a:avLst/>
                <a:gdLst>
                  <a:gd name="T0" fmla="*/ 98 w 167"/>
                  <a:gd name="T1" fmla="*/ 0 h 167"/>
                  <a:gd name="T2" fmla="*/ 49 w 167"/>
                  <a:gd name="T3" fmla="*/ 36 h 167"/>
                  <a:gd name="T4" fmla="*/ 0 w 167"/>
                  <a:gd name="T5" fmla="*/ 73 h 167"/>
                  <a:gd name="T6" fmla="*/ 69 w 167"/>
                  <a:gd name="T7" fmla="*/ 167 h 167"/>
                  <a:gd name="T8" fmla="*/ 118 w 167"/>
                  <a:gd name="T9" fmla="*/ 131 h 167"/>
                  <a:gd name="T10" fmla="*/ 167 w 167"/>
                  <a:gd name="T11" fmla="*/ 94 h 167"/>
                  <a:gd name="T12" fmla="*/ 98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69" y="167"/>
                    </a:lnTo>
                    <a:lnTo>
                      <a:pt x="118" y="131"/>
                    </a:lnTo>
                    <a:lnTo>
                      <a:pt x="167" y="94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31" name="Freeform 1040"/>
              <p:cNvSpPr>
                <a:spLocks noChangeAspect="1"/>
              </p:cNvSpPr>
              <p:nvPr/>
            </p:nvSpPr>
            <p:spPr bwMode="auto">
              <a:xfrm>
                <a:off x="1155" y="1884"/>
                <a:ext cx="24" cy="24"/>
              </a:xfrm>
              <a:custGeom>
                <a:avLst/>
                <a:gdLst>
                  <a:gd name="T0" fmla="*/ 98 w 167"/>
                  <a:gd name="T1" fmla="*/ 0 h 167"/>
                  <a:gd name="T2" fmla="*/ 49 w 167"/>
                  <a:gd name="T3" fmla="*/ 36 h 167"/>
                  <a:gd name="T4" fmla="*/ 0 w 167"/>
                  <a:gd name="T5" fmla="*/ 73 h 167"/>
                  <a:gd name="T6" fmla="*/ 69 w 167"/>
                  <a:gd name="T7" fmla="*/ 167 h 167"/>
                  <a:gd name="T8" fmla="*/ 118 w 167"/>
                  <a:gd name="T9" fmla="*/ 131 h 167"/>
                  <a:gd name="T10" fmla="*/ 167 w 167"/>
                  <a:gd name="T11" fmla="*/ 94 h 167"/>
                  <a:gd name="T12" fmla="*/ 98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69" y="167"/>
                    </a:lnTo>
                    <a:lnTo>
                      <a:pt x="118" y="131"/>
                    </a:lnTo>
                    <a:lnTo>
                      <a:pt x="167" y="94"/>
                    </a:lnTo>
                    <a:lnTo>
                      <a:pt x="9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32" name="Freeform 1041"/>
              <p:cNvSpPr>
                <a:spLocks noChangeAspect="1"/>
              </p:cNvSpPr>
              <p:nvPr/>
            </p:nvSpPr>
            <p:spPr bwMode="auto">
              <a:xfrm>
                <a:off x="1165" y="1903"/>
                <a:ext cx="7" cy="5"/>
              </a:xfrm>
              <a:custGeom>
                <a:avLst/>
                <a:gdLst>
                  <a:gd name="T0" fmla="*/ 49 w 49"/>
                  <a:gd name="T1" fmla="*/ 0 h 37"/>
                  <a:gd name="T2" fmla="*/ 0 w 49"/>
                  <a:gd name="T3" fmla="*/ 36 h 37"/>
                  <a:gd name="T4" fmla="*/ 1 w 49"/>
                  <a:gd name="T5" fmla="*/ 37 h 37"/>
                  <a:gd name="T6" fmla="*/ 49 w 49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7"/>
                  <a:gd name="T14" fmla="*/ 49 w 49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7">
                    <a:moveTo>
                      <a:pt x="49" y="0"/>
                    </a:moveTo>
                    <a:lnTo>
                      <a:pt x="0" y="36"/>
                    </a:lnTo>
                    <a:lnTo>
                      <a:pt x="1" y="37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33" name="Line 1042"/>
              <p:cNvSpPr>
                <a:spLocks noChangeAspect="1" noChangeShapeType="1"/>
              </p:cNvSpPr>
              <p:nvPr/>
            </p:nvSpPr>
            <p:spPr bwMode="auto">
              <a:xfrm>
                <a:off x="1165" y="190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34" name="Freeform 1043"/>
              <p:cNvSpPr>
                <a:spLocks noChangeAspect="1"/>
              </p:cNvSpPr>
              <p:nvPr/>
            </p:nvSpPr>
            <p:spPr bwMode="auto">
              <a:xfrm>
                <a:off x="1165" y="1898"/>
                <a:ext cx="24" cy="24"/>
              </a:xfrm>
              <a:custGeom>
                <a:avLst/>
                <a:gdLst>
                  <a:gd name="T0" fmla="*/ 96 w 169"/>
                  <a:gd name="T1" fmla="*/ 0 h 168"/>
                  <a:gd name="T2" fmla="*/ 48 w 169"/>
                  <a:gd name="T3" fmla="*/ 38 h 168"/>
                  <a:gd name="T4" fmla="*/ 0 w 169"/>
                  <a:gd name="T5" fmla="*/ 75 h 168"/>
                  <a:gd name="T6" fmla="*/ 73 w 169"/>
                  <a:gd name="T7" fmla="*/ 168 h 168"/>
                  <a:gd name="T8" fmla="*/ 121 w 169"/>
                  <a:gd name="T9" fmla="*/ 130 h 168"/>
                  <a:gd name="T10" fmla="*/ 169 w 169"/>
                  <a:gd name="T11" fmla="*/ 92 h 168"/>
                  <a:gd name="T12" fmla="*/ 96 w 169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8"/>
                  <a:gd name="T23" fmla="*/ 169 w 169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8">
                    <a:moveTo>
                      <a:pt x="96" y="0"/>
                    </a:moveTo>
                    <a:lnTo>
                      <a:pt x="48" y="38"/>
                    </a:lnTo>
                    <a:lnTo>
                      <a:pt x="0" y="75"/>
                    </a:lnTo>
                    <a:lnTo>
                      <a:pt x="73" y="168"/>
                    </a:lnTo>
                    <a:lnTo>
                      <a:pt x="121" y="130"/>
                    </a:lnTo>
                    <a:lnTo>
                      <a:pt x="169" y="92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35" name="Freeform 1044"/>
              <p:cNvSpPr>
                <a:spLocks noChangeAspect="1"/>
              </p:cNvSpPr>
              <p:nvPr/>
            </p:nvSpPr>
            <p:spPr bwMode="auto">
              <a:xfrm>
                <a:off x="1165" y="1898"/>
                <a:ext cx="24" cy="24"/>
              </a:xfrm>
              <a:custGeom>
                <a:avLst/>
                <a:gdLst>
                  <a:gd name="T0" fmla="*/ 96 w 169"/>
                  <a:gd name="T1" fmla="*/ 0 h 168"/>
                  <a:gd name="T2" fmla="*/ 48 w 169"/>
                  <a:gd name="T3" fmla="*/ 38 h 168"/>
                  <a:gd name="T4" fmla="*/ 0 w 169"/>
                  <a:gd name="T5" fmla="*/ 75 h 168"/>
                  <a:gd name="T6" fmla="*/ 73 w 169"/>
                  <a:gd name="T7" fmla="*/ 168 h 168"/>
                  <a:gd name="T8" fmla="*/ 121 w 169"/>
                  <a:gd name="T9" fmla="*/ 130 h 168"/>
                  <a:gd name="T10" fmla="*/ 169 w 169"/>
                  <a:gd name="T11" fmla="*/ 92 h 168"/>
                  <a:gd name="T12" fmla="*/ 96 w 169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8"/>
                  <a:gd name="T23" fmla="*/ 169 w 169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8">
                    <a:moveTo>
                      <a:pt x="96" y="0"/>
                    </a:moveTo>
                    <a:lnTo>
                      <a:pt x="48" y="38"/>
                    </a:lnTo>
                    <a:lnTo>
                      <a:pt x="0" y="75"/>
                    </a:lnTo>
                    <a:lnTo>
                      <a:pt x="73" y="168"/>
                    </a:lnTo>
                    <a:lnTo>
                      <a:pt x="121" y="130"/>
                    </a:lnTo>
                    <a:lnTo>
                      <a:pt x="169" y="92"/>
                    </a:lnTo>
                    <a:lnTo>
                      <a:pt x="9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36" name="Freeform 1045"/>
              <p:cNvSpPr>
                <a:spLocks noChangeAspect="1"/>
              </p:cNvSpPr>
              <p:nvPr/>
            </p:nvSpPr>
            <p:spPr bwMode="auto">
              <a:xfrm>
                <a:off x="1175" y="1916"/>
                <a:ext cx="7" cy="6"/>
              </a:xfrm>
              <a:custGeom>
                <a:avLst/>
                <a:gdLst>
                  <a:gd name="T0" fmla="*/ 48 w 48"/>
                  <a:gd name="T1" fmla="*/ 0 h 41"/>
                  <a:gd name="T2" fmla="*/ 0 w 48"/>
                  <a:gd name="T3" fmla="*/ 38 h 41"/>
                  <a:gd name="T4" fmla="*/ 2 w 48"/>
                  <a:gd name="T5" fmla="*/ 41 h 41"/>
                  <a:gd name="T6" fmla="*/ 48 w 48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0"/>
                    </a:moveTo>
                    <a:lnTo>
                      <a:pt x="0" y="38"/>
                    </a:lnTo>
                    <a:lnTo>
                      <a:pt x="2" y="41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37" name="Line 1046"/>
              <p:cNvSpPr>
                <a:spLocks noChangeAspect="1" noChangeShapeType="1"/>
              </p:cNvSpPr>
              <p:nvPr/>
            </p:nvSpPr>
            <p:spPr bwMode="auto">
              <a:xfrm>
                <a:off x="1175" y="19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38" name="Freeform 1047"/>
              <p:cNvSpPr>
                <a:spLocks noChangeAspect="1"/>
              </p:cNvSpPr>
              <p:nvPr/>
            </p:nvSpPr>
            <p:spPr bwMode="auto">
              <a:xfrm>
                <a:off x="1176" y="1910"/>
                <a:ext cx="24" cy="25"/>
              </a:xfrm>
              <a:custGeom>
                <a:avLst/>
                <a:gdLst>
                  <a:gd name="T0" fmla="*/ 91 w 170"/>
                  <a:gd name="T1" fmla="*/ 0 h 170"/>
                  <a:gd name="T2" fmla="*/ 46 w 170"/>
                  <a:gd name="T3" fmla="*/ 41 h 170"/>
                  <a:gd name="T4" fmla="*/ 0 w 170"/>
                  <a:gd name="T5" fmla="*/ 82 h 170"/>
                  <a:gd name="T6" fmla="*/ 79 w 170"/>
                  <a:gd name="T7" fmla="*/ 170 h 170"/>
                  <a:gd name="T8" fmla="*/ 124 w 170"/>
                  <a:gd name="T9" fmla="*/ 129 h 170"/>
                  <a:gd name="T10" fmla="*/ 170 w 170"/>
                  <a:gd name="T11" fmla="*/ 88 h 170"/>
                  <a:gd name="T12" fmla="*/ 91 w 170"/>
                  <a:gd name="T13" fmla="*/ 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91" y="0"/>
                    </a:moveTo>
                    <a:lnTo>
                      <a:pt x="46" y="41"/>
                    </a:lnTo>
                    <a:lnTo>
                      <a:pt x="0" y="82"/>
                    </a:lnTo>
                    <a:lnTo>
                      <a:pt x="79" y="170"/>
                    </a:lnTo>
                    <a:lnTo>
                      <a:pt x="124" y="129"/>
                    </a:lnTo>
                    <a:lnTo>
                      <a:pt x="170" y="88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39" name="Freeform 1048"/>
              <p:cNvSpPr>
                <a:spLocks noChangeAspect="1"/>
              </p:cNvSpPr>
              <p:nvPr/>
            </p:nvSpPr>
            <p:spPr bwMode="auto">
              <a:xfrm>
                <a:off x="1176" y="1910"/>
                <a:ext cx="24" cy="25"/>
              </a:xfrm>
              <a:custGeom>
                <a:avLst/>
                <a:gdLst>
                  <a:gd name="T0" fmla="*/ 91 w 170"/>
                  <a:gd name="T1" fmla="*/ 0 h 170"/>
                  <a:gd name="T2" fmla="*/ 46 w 170"/>
                  <a:gd name="T3" fmla="*/ 41 h 170"/>
                  <a:gd name="T4" fmla="*/ 0 w 170"/>
                  <a:gd name="T5" fmla="*/ 82 h 170"/>
                  <a:gd name="T6" fmla="*/ 79 w 170"/>
                  <a:gd name="T7" fmla="*/ 170 h 170"/>
                  <a:gd name="T8" fmla="*/ 124 w 170"/>
                  <a:gd name="T9" fmla="*/ 129 h 170"/>
                  <a:gd name="T10" fmla="*/ 170 w 170"/>
                  <a:gd name="T11" fmla="*/ 88 h 170"/>
                  <a:gd name="T12" fmla="*/ 91 w 170"/>
                  <a:gd name="T13" fmla="*/ 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91" y="0"/>
                    </a:moveTo>
                    <a:lnTo>
                      <a:pt x="46" y="41"/>
                    </a:lnTo>
                    <a:lnTo>
                      <a:pt x="0" y="82"/>
                    </a:lnTo>
                    <a:lnTo>
                      <a:pt x="79" y="170"/>
                    </a:lnTo>
                    <a:lnTo>
                      <a:pt x="124" y="129"/>
                    </a:lnTo>
                    <a:lnTo>
                      <a:pt x="170" y="88"/>
                    </a:lnTo>
                    <a:lnTo>
                      <a:pt x="9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40" name="Freeform 1049"/>
              <p:cNvSpPr>
                <a:spLocks noChangeAspect="1"/>
              </p:cNvSpPr>
              <p:nvPr/>
            </p:nvSpPr>
            <p:spPr bwMode="auto">
              <a:xfrm>
                <a:off x="1187" y="1929"/>
                <a:ext cx="6" cy="6"/>
              </a:xfrm>
              <a:custGeom>
                <a:avLst/>
                <a:gdLst>
                  <a:gd name="T0" fmla="*/ 45 w 45"/>
                  <a:gd name="T1" fmla="*/ 0 h 43"/>
                  <a:gd name="T2" fmla="*/ 0 w 45"/>
                  <a:gd name="T3" fmla="*/ 41 h 43"/>
                  <a:gd name="T4" fmla="*/ 2 w 45"/>
                  <a:gd name="T5" fmla="*/ 43 h 43"/>
                  <a:gd name="T6" fmla="*/ 45 w 45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43"/>
                  <a:gd name="T14" fmla="*/ 45 w 45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43">
                    <a:moveTo>
                      <a:pt x="45" y="0"/>
                    </a:moveTo>
                    <a:lnTo>
                      <a:pt x="0" y="41"/>
                    </a:lnTo>
                    <a:lnTo>
                      <a:pt x="2" y="43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41" name="Line 1050"/>
              <p:cNvSpPr>
                <a:spLocks noChangeAspect="1" noChangeShapeType="1"/>
              </p:cNvSpPr>
              <p:nvPr/>
            </p:nvSpPr>
            <p:spPr bwMode="auto">
              <a:xfrm>
                <a:off x="1187" y="19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42" name="Freeform 1051"/>
              <p:cNvSpPr>
                <a:spLocks noChangeAspect="1"/>
              </p:cNvSpPr>
              <p:nvPr/>
            </p:nvSpPr>
            <p:spPr bwMode="auto">
              <a:xfrm>
                <a:off x="1187" y="1922"/>
                <a:ext cx="25" cy="25"/>
              </a:xfrm>
              <a:custGeom>
                <a:avLst/>
                <a:gdLst>
                  <a:gd name="T0" fmla="*/ 86 w 171"/>
                  <a:gd name="T1" fmla="*/ 0 h 171"/>
                  <a:gd name="T2" fmla="*/ 43 w 171"/>
                  <a:gd name="T3" fmla="*/ 44 h 171"/>
                  <a:gd name="T4" fmla="*/ 0 w 171"/>
                  <a:gd name="T5" fmla="*/ 87 h 171"/>
                  <a:gd name="T6" fmla="*/ 84 w 171"/>
                  <a:gd name="T7" fmla="*/ 171 h 171"/>
                  <a:gd name="T8" fmla="*/ 127 w 171"/>
                  <a:gd name="T9" fmla="*/ 128 h 171"/>
                  <a:gd name="T10" fmla="*/ 171 w 171"/>
                  <a:gd name="T11" fmla="*/ 85 h 171"/>
                  <a:gd name="T12" fmla="*/ 86 w 171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1"/>
                  <a:gd name="T23" fmla="*/ 171 w 171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1">
                    <a:moveTo>
                      <a:pt x="86" y="0"/>
                    </a:moveTo>
                    <a:lnTo>
                      <a:pt x="43" y="44"/>
                    </a:lnTo>
                    <a:lnTo>
                      <a:pt x="0" y="87"/>
                    </a:lnTo>
                    <a:lnTo>
                      <a:pt x="84" y="171"/>
                    </a:lnTo>
                    <a:lnTo>
                      <a:pt x="127" y="128"/>
                    </a:lnTo>
                    <a:lnTo>
                      <a:pt x="171" y="85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43" name="Freeform 1052"/>
              <p:cNvSpPr>
                <a:spLocks noChangeAspect="1"/>
              </p:cNvSpPr>
              <p:nvPr/>
            </p:nvSpPr>
            <p:spPr bwMode="auto">
              <a:xfrm>
                <a:off x="1187" y="1922"/>
                <a:ext cx="25" cy="25"/>
              </a:xfrm>
              <a:custGeom>
                <a:avLst/>
                <a:gdLst>
                  <a:gd name="T0" fmla="*/ 86 w 171"/>
                  <a:gd name="T1" fmla="*/ 0 h 171"/>
                  <a:gd name="T2" fmla="*/ 43 w 171"/>
                  <a:gd name="T3" fmla="*/ 44 h 171"/>
                  <a:gd name="T4" fmla="*/ 0 w 171"/>
                  <a:gd name="T5" fmla="*/ 87 h 171"/>
                  <a:gd name="T6" fmla="*/ 84 w 171"/>
                  <a:gd name="T7" fmla="*/ 171 h 171"/>
                  <a:gd name="T8" fmla="*/ 127 w 171"/>
                  <a:gd name="T9" fmla="*/ 128 h 171"/>
                  <a:gd name="T10" fmla="*/ 171 w 171"/>
                  <a:gd name="T11" fmla="*/ 85 h 171"/>
                  <a:gd name="T12" fmla="*/ 86 w 171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1"/>
                  <a:gd name="T23" fmla="*/ 171 w 171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1">
                    <a:moveTo>
                      <a:pt x="86" y="0"/>
                    </a:moveTo>
                    <a:lnTo>
                      <a:pt x="43" y="44"/>
                    </a:lnTo>
                    <a:lnTo>
                      <a:pt x="0" y="87"/>
                    </a:lnTo>
                    <a:lnTo>
                      <a:pt x="84" y="171"/>
                    </a:lnTo>
                    <a:lnTo>
                      <a:pt x="127" y="128"/>
                    </a:lnTo>
                    <a:lnTo>
                      <a:pt x="171" y="85"/>
                    </a:lnTo>
                    <a:lnTo>
                      <a:pt x="8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44" name="Freeform 1053"/>
              <p:cNvSpPr>
                <a:spLocks noChangeAspect="1"/>
              </p:cNvSpPr>
              <p:nvPr/>
            </p:nvSpPr>
            <p:spPr bwMode="auto">
              <a:xfrm>
                <a:off x="1199" y="1941"/>
                <a:ext cx="6" cy="6"/>
              </a:xfrm>
              <a:custGeom>
                <a:avLst/>
                <a:gdLst>
                  <a:gd name="T0" fmla="*/ 43 w 43"/>
                  <a:gd name="T1" fmla="*/ 0 h 45"/>
                  <a:gd name="T2" fmla="*/ 0 w 43"/>
                  <a:gd name="T3" fmla="*/ 43 h 45"/>
                  <a:gd name="T4" fmla="*/ 2 w 43"/>
                  <a:gd name="T5" fmla="*/ 45 h 45"/>
                  <a:gd name="T6" fmla="*/ 43 w 43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5"/>
                  <a:gd name="T14" fmla="*/ 43 w 43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5">
                    <a:moveTo>
                      <a:pt x="43" y="0"/>
                    </a:moveTo>
                    <a:lnTo>
                      <a:pt x="0" y="43"/>
                    </a:lnTo>
                    <a:lnTo>
                      <a:pt x="2" y="45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45" name="Line 1054"/>
              <p:cNvSpPr>
                <a:spLocks noChangeAspect="1" noChangeShapeType="1"/>
              </p:cNvSpPr>
              <p:nvPr/>
            </p:nvSpPr>
            <p:spPr bwMode="auto">
              <a:xfrm>
                <a:off x="1199" y="194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46" name="Freeform 1055"/>
              <p:cNvSpPr>
                <a:spLocks noChangeAspect="1"/>
              </p:cNvSpPr>
              <p:nvPr/>
            </p:nvSpPr>
            <p:spPr bwMode="auto">
              <a:xfrm>
                <a:off x="1199" y="1934"/>
                <a:ext cx="25" cy="25"/>
              </a:xfrm>
              <a:custGeom>
                <a:avLst/>
                <a:gdLst>
                  <a:gd name="T0" fmla="*/ 82 w 171"/>
                  <a:gd name="T1" fmla="*/ 0 h 171"/>
                  <a:gd name="T2" fmla="*/ 41 w 171"/>
                  <a:gd name="T3" fmla="*/ 46 h 171"/>
                  <a:gd name="T4" fmla="*/ 0 w 171"/>
                  <a:gd name="T5" fmla="*/ 91 h 171"/>
                  <a:gd name="T6" fmla="*/ 89 w 171"/>
                  <a:gd name="T7" fmla="*/ 171 h 171"/>
                  <a:gd name="T8" fmla="*/ 130 w 171"/>
                  <a:gd name="T9" fmla="*/ 126 h 171"/>
                  <a:gd name="T10" fmla="*/ 171 w 171"/>
                  <a:gd name="T11" fmla="*/ 80 h 171"/>
                  <a:gd name="T12" fmla="*/ 82 w 171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1"/>
                  <a:gd name="T23" fmla="*/ 171 w 171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1">
                    <a:moveTo>
                      <a:pt x="82" y="0"/>
                    </a:moveTo>
                    <a:lnTo>
                      <a:pt x="41" y="46"/>
                    </a:lnTo>
                    <a:lnTo>
                      <a:pt x="0" y="91"/>
                    </a:lnTo>
                    <a:lnTo>
                      <a:pt x="89" y="171"/>
                    </a:lnTo>
                    <a:lnTo>
                      <a:pt x="130" y="126"/>
                    </a:lnTo>
                    <a:lnTo>
                      <a:pt x="171" y="80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47" name="Freeform 1056"/>
              <p:cNvSpPr>
                <a:spLocks noChangeAspect="1"/>
              </p:cNvSpPr>
              <p:nvPr/>
            </p:nvSpPr>
            <p:spPr bwMode="auto">
              <a:xfrm>
                <a:off x="1199" y="1934"/>
                <a:ext cx="25" cy="25"/>
              </a:xfrm>
              <a:custGeom>
                <a:avLst/>
                <a:gdLst>
                  <a:gd name="T0" fmla="*/ 82 w 171"/>
                  <a:gd name="T1" fmla="*/ 0 h 171"/>
                  <a:gd name="T2" fmla="*/ 41 w 171"/>
                  <a:gd name="T3" fmla="*/ 46 h 171"/>
                  <a:gd name="T4" fmla="*/ 0 w 171"/>
                  <a:gd name="T5" fmla="*/ 91 h 171"/>
                  <a:gd name="T6" fmla="*/ 89 w 171"/>
                  <a:gd name="T7" fmla="*/ 171 h 171"/>
                  <a:gd name="T8" fmla="*/ 130 w 171"/>
                  <a:gd name="T9" fmla="*/ 126 h 171"/>
                  <a:gd name="T10" fmla="*/ 171 w 171"/>
                  <a:gd name="T11" fmla="*/ 80 h 171"/>
                  <a:gd name="T12" fmla="*/ 82 w 171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1"/>
                  <a:gd name="T23" fmla="*/ 171 w 171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1">
                    <a:moveTo>
                      <a:pt x="82" y="0"/>
                    </a:moveTo>
                    <a:lnTo>
                      <a:pt x="41" y="46"/>
                    </a:lnTo>
                    <a:lnTo>
                      <a:pt x="0" y="91"/>
                    </a:lnTo>
                    <a:lnTo>
                      <a:pt x="89" y="171"/>
                    </a:lnTo>
                    <a:lnTo>
                      <a:pt x="130" y="126"/>
                    </a:lnTo>
                    <a:lnTo>
                      <a:pt x="171" y="80"/>
                    </a:lnTo>
                    <a:lnTo>
                      <a:pt x="8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48" name="Freeform 1057"/>
              <p:cNvSpPr>
                <a:spLocks noChangeAspect="1"/>
              </p:cNvSpPr>
              <p:nvPr/>
            </p:nvSpPr>
            <p:spPr bwMode="auto">
              <a:xfrm>
                <a:off x="1212" y="1952"/>
                <a:ext cx="6" cy="7"/>
              </a:xfrm>
              <a:custGeom>
                <a:avLst/>
                <a:gdLst>
                  <a:gd name="T0" fmla="*/ 41 w 41"/>
                  <a:gd name="T1" fmla="*/ 0 h 47"/>
                  <a:gd name="T2" fmla="*/ 0 w 41"/>
                  <a:gd name="T3" fmla="*/ 45 h 47"/>
                  <a:gd name="T4" fmla="*/ 3 w 41"/>
                  <a:gd name="T5" fmla="*/ 47 h 47"/>
                  <a:gd name="T6" fmla="*/ 41 w 41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7"/>
                  <a:gd name="T14" fmla="*/ 41 w 41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7">
                    <a:moveTo>
                      <a:pt x="41" y="0"/>
                    </a:moveTo>
                    <a:lnTo>
                      <a:pt x="0" y="45"/>
                    </a:lnTo>
                    <a:lnTo>
                      <a:pt x="3" y="47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49" name="Line 1058"/>
              <p:cNvSpPr>
                <a:spLocks noChangeAspect="1" noChangeShapeType="1"/>
              </p:cNvSpPr>
              <p:nvPr/>
            </p:nvSpPr>
            <p:spPr bwMode="auto">
              <a:xfrm>
                <a:off x="1212" y="195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50" name="Freeform 1059"/>
              <p:cNvSpPr>
                <a:spLocks noChangeAspect="1"/>
              </p:cNvSpPr>
              <p:nvPr/>
            </p:nvSpPr>
            <p:spPr bwMode="auto">
              <a:xfrm>
                <a:off x="1213" y="1945"/>
                <a:ext cx="24" cy="25"/>
              </a:xfrm>
              <a:custGeom>
                <a:avLst/>
                <a:gdLst>
                  <a:gd name="T0" fmla="*/ 75 w 170"/>
                  <a:gd name="T1" fmla="*/ 0 h 171"/>
                  <a:gd name="T2" fmla="*/ 38 w 170"/>
                  <a:gd name="T3" fmla="*/ 48 h 171"/>
                  <a:gd name="T4" fmla="*/ 0 w 170"/>
                  <a:gd name="T5" fmla="*/ 95 h 171"/>
                  <a:gd name="T6" fmla="*/ 95 w 170"/>
                  <a:gd name="T7" fmla="*/ 171 h 171"/>
                  <a:gd name="T8" fmla="*/ 132 w 170"/>
                  <a:gd name="T9" fmla="*/ 123 h 171"/>
                  <a:gd name="T10" fmla="*/ 170 w 170"/>
                  <a:gd name="T11" fmla="*/ 75 h 171"/>
                  <a:gd name="T12" fmla="*/ 75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75" y="0"/>
                    </a:moveTo>
                    <a:lnTo>
                      <a:pt x="38" y="48"/>
                    </a:lnTo>
                    <a:lnTo>
                      <a:pt x="0" y="95"/>
                    </a:lnTo>
                    <a:lnTo>
                      <a:pt x="95" y="171"/>
                    </a:lnTo>
                    <a:lnTo>
                      <a:pt x="132" y="123"/>
                    </a:lnTo>
                    <a:lnTo>
                      <a:pt x="170" y="7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51" name="Freeform 1060"/>
              <p:cNvSpPr>
                <a:spLocks noChangeAspect="1"/>
              </p:cNvSpPr>
              <p:nvPr/>
            </p:nvSpPr>
            <p:spPr bwMode="auto">
              <a:xfrm>
                <a:off x="1213" y="1945"/>
                <a:ext cx="24" cy="25"/>
              </a:xfrm>
              <a:custGeom>
                <a:avLst/>
                <a:gdLst>
                  <a:gd name="T0" fmla="*/ 75 w 170"/>
                  <a:gd name="T1" fmla="*/ 0 h 171"/>
                  <a:gd name="T2" fmla="*/ 38 w 170"/>
                  <a:gd name="T3" fmla="*/ 48 h 171"/>
                  <a:gd name="T4" fmla="*/ 0 w 170"/>
                  <a:gd name="T5" fmla="*/ 95 h 171"/>
                  <a:gd name="T6" fmla="*/ 95 w 170"/>
                  <a:gd name="T7" fmla="*/ 171 h 171"/>
                  <a:gd name="T8" fmla="*/ 132 w 170"/>
                  <a:gd name="T9" fmla="*/ 123 h 171"/>
                  <a:gd name="T10" fmla="*/ 170 w 170"/>
                  <a:gd name="T11" fmla="*/ 75 h 171"/>
                  <a:gd name="T12" fmla="*/ 75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75" y="0"/>
                    </a:moveTo>
                    <a:lnTo>
                      <a:pt x="38" y="48"/>
                    </a:lnTo>
                    <a:lnTo>
                      <a:pt x="0" y="95"/>
                    </a:lnTo>
                    <a:lnTo>
                      <a:pt x="95" y="171"/>
                    </a:lnTo>
                    <a:lnTo>
                      <a:pt x="132" y="123"/>
                    </a:lnTo>
                    <a:lnTo>
                      <a:pt x="170" y="75"/>
                    </a:lnTo>
                    <a:lnTo>
                      <a:pt x="7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52" name="Freeform 1061"/>
              <p:cNvSpPr>
                <a:spLocks noChangeAspect="1"/>
              </p:cNvSpPr>
              <p:nvPr/>
            </p:nvSpPr>
            <p:spPr bwMode="auto">
              <a:xfrm>
                <a:off x="1226" y="1963"/>
                <a:ext cx="5" cy="7"/>
              </a:xfrm>
              <a:custGeom>
                <a:avLst/>
                <a:gdLst>
                  <a:gd name="T0" fmla="*/ 37 w 37"/>
                  <a:gd name="T1" fmla="*/ 0 h 50"/>
                  <a:gd name="T2" fmla="*/ 0 w 37"/>
                  <a:gd name="T3" fmla="*/ 48 h 50"/>
                  <a:gd name="T4" fmla="*/ 2 w 37"/>
                  <a:gd name="T5" fmla="*/ 50 h 50"/>
                  <a:gd name="T6" fmla="*/ 37 w 37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0"/>
                    </a:moveTo>
                    <a:lnTo>
                      <a:pt x="0" y="48"/>
                    </a:lnTo>
                    <a:lnTo>
                      <a:pt x="2" y="5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53" name="Line 1062"/>
              <p:cNvSpPr>
                <a:spLocks noChangeAspect="1" noChangeShapeType="1"/>
              </p:cNvSpPr>
              <p:nvPr/>
            </p:nvSpPr>
            <p:spPr bwMode="auto">
              <a:xfrm>
                <a:off x="1226" y="19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54" name="Freeform 1063"/>
              <p:cNvSpPr>
                <a:spLocks noChangeAspect="1"/>
              </p:cNvSpPr>
              <p:nvPr/>
            </p:nvSpPr>
            <p:spPr bwMode="auto">
              <a:xfrm>
                <a:off x="1226" y="1956"/>
                <a:ext cx="25" cy="24"/>
              </a:xfrm>
              <a:custGeom>
                <a:avLst/>
                <a:gdLst>
                  <a:gd name="T0" fmla="*/ 71 w 169"/>
                  <a:gd name="T1" fmla="*/ 0 h 169"/>
                  <a:gd name="T2" fmla="*/ 35 w 169"/>
                  <a:gd name="T3" fmla="*/ 50 h 169"/>
                  <a:gd name="T4" fmla="*/ 0 w 169"/>
                  <a:gd name="T5" fmla="*/ 100 h 169"/>
                  <a:gd name="T6" fmla="*/ 99 w 169"/>
                  <a:gd name="T7" fmla="*/ 169 h 169"/>
                  <a:gd name="T8" fmla="*/ 134 w 169"/>
                  <a:gd name="T9" fmla="*/ 119 h 169"/>
                  <a:gd name="T10" fmla="*/ 169 w 169"/>
                  <a:gd name="T11" fmla="*/ 69 h 169"/>
                  <a:gd name="T12" fmla="*/ 71 w 169"/>
                  <a:gd name="T13" fmla="*/ 0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9"/>
                  <a:gd name="T23" fmla="*/ 169 w 169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9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99" y="169"/>
                    </a:lnTo>
                    <a:lnTo>
                      <a:pt x="134" y="119"/>
                    </a:lnTo>
                    <a:lnTo>
                      <a:pt x="169" y="6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55" name="Freeform 1064"/>
              <p:cNvSpPr>
                <a:spLocks noChangeAspect="1"/>
              </p:cNvSpPr>
              <p:nvPr/>
            </p:nvSpPr>
            <p:spPr bwMode="auto">
              <a:xfrm>
                <a:off x="1226" y="1956"/>
                <a:ext cx="25" cy="24"/>
              </a:xfrm>
              <a:custGeom>
                <a:avLst/>
                <a:gdLst>
                  <a:gd name="T0" fmla="*/ 71 w 169"/>
                  <a:gd name="T1" fmla="*/ 0 h 169"/>
                  <a:gd name="T2" fmla="*/ 35 w 169"/>
                  <a:gd name="T3" fmla="*/ 50 h 169"/>
                  <a:gd name="T4" fmla="*/ 0 w 169"/>
                  <a:gd name="T5" fmla="*/ 100 h 169"/>
                  <a:gd name="T6" fmla="*/ 99 w 169"/>
                  <a:gd name="T7" fmla="*/ 169 h 169"/>
                  <a:gd name="T8" fmla="*/ 134 w 169"/>
                  <a:gd name="T9" fmla="*/ 119 h 169"/>
                  <a:gd name="T10" fmla="*/ 169 w 169"/>
                  <a:gd name="T11" fmla="*/ 69 h 169"/>
                  <a:gd name="T12" fmla="*/ 71 w 169"/>
                  <a:gd name="T13" fmla="*/ 0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9"/>
                  <a:gd name="T23" fmla="*/ 169 w 169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9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99" y="169"/>
                    </a:lnTo>
                    <a:lnTo>
                      <a:pt x="134" y="119"/>
                    </a:lnTo>
                    <a:lnTo>
                      <a:pt x="169" y="69"/>
                    </a:lnTo>
                    <a:lnTo>
                      <a:pt x="7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56" name="Freeform 1065"/>
              <p:cNvSpPr>
                <a:spLocks noChangeAspect="1"/>
              </p:cNvSpPr>
              <p:nvPr/>
            </p:nvSpPr>
            <p:spPr bwMode="auto">
              <a:xfrm>
                <a:off x="1241" y="1973"/>
                <a:ext cx="5" cy="7"/>
              </a:xfrm>
              <a:custGeom>
                <a:avLst/>
                <a:gdLst>
                  <a:gd name="T0" fmla="*/ 35 w 35"/>
                  <a:gd name="T1" fmla="*/ 0 h 51"/>
                  <a:gd name="T2" fmla="*/ 0 w 35"/>
                  <a:gd name="T3" fmla="*/ 50 h 51"/>
                  <a:gd name="T4" fmla="*/ 3 w 35"/>
                  <a:gd name="T5" fmla="*/ 51 h 51"/>
                  <a:gd name="T6" fmla="*/ 35 w 35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1"/>
                  <a:gd name="T14" fmla="*/ 35 w 35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1">
                    <a:moveTo>
                      <a:pt x="35" y="0"/>
                    </a:moveTo>
                    <a:lnTo>
                      <a:pt x="0" y="50"/>
                    </a:lnTo>
                    <a:lnTo>
                      <a:pt x="3" y="5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57" name="Line 1066"/>
              <p:cNvSpPr>
                <a:spLocks noChangeAspect="1" noChangeShapeType="1"/>
              </p:cNvSpPr>
              <p:nvPr/>
            </p:nvSpPr>
            <p:spPr bwMode="auto">
              <a:xfrm>
                <a:off x="1241" y="19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58" name="Freeform 1067"/>
              <p:cNvSpPr>
                <a:spLocks noChangeAspect="1"/>
              </p:cNvSpPr>
              <p:nvPr/>
            </p:nvSpPr>
            <p:spPr bwMode="auto">
              <a:xfrm>
                <a:off x="1241" y="1965"/>
                <a:ext cx="24" cy="24"/>
              </a:xfrm>
              <a:custGeom>
                <a:avLst/>
                <a:gdLst>
                  <a:gd name="T0" fmla="*/ 64 w 169"/>
                  <a:gd name="T1" fmla="*/ 0 h 167"/>
                  <a:gd name="T2" fmla="*/ 32 w 169"/>
                  <a:gd name="T3" fmla="*/ 51 h 167"/>
                  <a:gd name="T4" fmla="*/ 0 w 169"/>
                  <a:gd name="T5" fmla="*/ 102 h 167"/>
                  <a:gd name="T6" fmla="*/ 105 w 169"/>
                  <a:gd name="T7" fmla="*/ 167 h 167"/>
                  <a:gd name="T8" fmla="*/ 137 w 169"/>
                  <a:gd name="T9" fmla="*/ 116 h 167"/>
                  <a:gd name="T10" fmla="*/ 169 w 169"/>
                  <a:gd name="T11" fmla="*/ 65 h 167"/>
                  <a:gd name="T12" fmla="*/ 64 w 169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7"/>
                  <a:gd name="T23" fmla="*/ 169 w 169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7">
                    <a:moveTo>
                      <a:pt x="64" y="0"/>
                    </a:moveTo>
                    <a:lnTo>
                      <a:pt x="32" y="51"/>
                    </a:lnTo>
                    <a:lnTo>
                      <a:pt x="0" y="102"/>
                    </a:lnTo>
                    <a:lnTo>
                      <a:pt x="105" y="167"/>
                    </a:lnTo>
                    <a:lnTo>
                      <a:pt x="137" y="116"/>
                    </a:lnTo>
                    <a:lnTo>
                      <a:pt x="169" y="65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59" name="Freeform 1068"/>
              <p:cNvSpPr>
                <a:spLocks noChangeAspect="1"/>
              </p:cNvSpPr>
              <p:nvPr/>
            </p:nvSpPr>
            <p:spPr bwMode="auto">
              <a:xfrm>
                <a:off x="1241" y="1965"/>
                <a:ext cx="24" cy="24"/>
              </a:xfrm>
              <a:custGeom>
                <a:avLst/>
                <a:gdLst>
                  <a:gd name="T0" fmla="*/ 64 w 169"/>
                  <a:gd name="T1" fmla="*/ 0 h 167"/>
                  <a:gd name="T2" fmla="*/ 32 w 169"/>
                  <a:gd name="T3" fmla="*/ 51 h 167"/>
                  <a:gd name="T4" fmla="*/ 0 w 169"/>
                  <a:gd name="T5" fmla="*/ 102 h 167"/>
                  <a:gd name="T6" fmla="*/ 105 w 169"/>
                  <a:gd name="T7" fmla="*/ 167 h 167"/>
                  <a:gd name="T8" fmla="*/ 137 w 169"/>
                  <a:gd name="T9" fmla="*/ 116 h 167"/>
                  <a:gd name="T10" fmla="*/ 169 w 169"/>
                  <a:gd name="T11" fmla="*/ 65 h 167"/>
                  <a:gd name="T12" fmla="*/ 64 w 169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7"/>
                  <a:gd name="T23" fmla="*/ 169 w 169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7">
                    <a:moveTo>
                      <a:pt x="64" y="0"/>
                    </a:moveTo>
                    <a:lnTo>
                      <a:pt x="32" y="51"/>
                    </a:lnTo>
                    <a:lnTo>
                      <a:pt x="0" y="102"/>
                    </a:lnTo>
                    <a:lnTo>
                      <a:pt x="105" y="167"/>
                    </a:lnTo>
                    <a:lnTo>
                      <a:pt x="137" y="116"/>
                    </a:lnTo>
                    <a:lnTo>
                      <a:pt x="169" y="65"/>
                    </a:lnTo>
                    <a:lnTo>
                      <a:pt x="6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60" name="Freeform 1069"/>
              <p:cNvSpPr>
                <a:spLocks noChangeAspect="1"/>
              </p:cNvSpPr>
              <p:nvPr/>
            </p:nvSpPr>
            <p:spPr bwMode="auto">
              <a:xfrm>
                <a:off x="1256" y="1982"/>
                <a:ext cx="5" cy="8"/>
              </a:xfrm>
              <a:custGeom>
                <a:avLst/>
                <a:gdLst>
                  <a:gd name="T0" fmla="*/ 32 w 32"/>
                  <a:gd name="T1" fmla="*/ 0 h 54"/>
                  <a:gd name="T2" fmla="*/ 0 w 32"/>
                  <a:gd name="T3" fmla="*/ 51 h 54"/>
                  <a:gd name="T4" fmla="*/ 3 w 32"/>
                  <a:gd name="T5" fmla="*/ 54 h 54"/>
                  <a:gd name="T6" fmla="*/ 32 w 32"/>
                  <a:gd name="T7" fmla="*/ 0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32" y="0"/>
                    </a:moveTo>
                    <a:lnTo>
                      <a:pt x="0" y="51"/>
                    </a:lnTo>
                    <a:lnTo>
                      <a:pt x="3" y="5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61" name="Line 1070"/>
              <p:cNvSpPr>
                <a:spLocks noChangeAspect="1" noChangeShapeType="1"/>
              </p:cNvSpPr>
              <p:nvPr/>
            </p:nvSpPr>
            <p:spPr bwMode="auto">
              <a:xfrm>
                <a:off x="1256" y="198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62" name="Freeform 1071"/>
              <p:cNvSpPr>
                <a:spLocks noChangeAspect="1"/>
              </p:cNvSpPr>
              <p:nvPr/>
            </p:nvSpPr>
            <p:spPr bwMode="auto">
              <a:xfrm>
                <a:off x="1256" y="1974"/>
                <a:ext cx="24" cy="24"/>
              </a:xfrm>
              <a:custGeom>
                <a:avLst/>
                <a:gdLst>
                  <a:gd name="T0" fmla="*/ 57 w 166"/>
                  <a:gd name="T1" fmla="*/ 0 h 163"/>
                  <a:gd name="T2" fmla="*/ 29 w 166"/>
                  <a:gd name="T3" fmla="*/ 53 h 163"/>
                  <a:gd name="T4" fmla="*/ 0 w 166"/>
                  <a:gd name="T5" fmla="*/ 107 h 163"/>
                  <a:gd name="T6" fmla="*/ 109 w 166"/>
                  <a:gd name="T7" fmla="*/ 163 h 163"/>
                  <a:gd name="T8" fmla="*/ 138 w 166"/>
                  <a:gd name="T9" fmla="*/ 110 h 163"/>
                  <a:gd name="T10" fmla="*/ 166 w 166"/>
                  <a:gd name="T11" fmla="*/ 56 h 163"/>
                  <a:gd name="T12" fmla="*/ 57 w 166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3"/>
                  <a:gd name="T23" fmla="*/ 166 w 166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3">
                    <a:moveTo>
                      <a:pt x="57" y="0"/>
                    </a:moveTo>
                    <a:lnTo>
                      <a:pt x="29" y="53"/>
                    </a:lnTo>
                    <a:lnTo>
                      <a:pt x="0" y="107"/>
                    </a:lnTo>
                    <a:lnTo>
                      <a:pt x="109" y="163"/>
                    </a:lnTo>
                    <a:lnTo>
                      <a:pt x="138" y="110"/>
                    </a:lnTo>
                    <a:lnTo>
                      <a:pt x="166" y="56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63" name="Freeform 1072"/>
              <p:cNvSpPr>
                <a:spLocks noChangeAspect="1"/>
              </p:cNvSpPr>
              <p:nvPr/>
            </p:nvSpPr>
            <p:spPr bwMode="auto">
              <a:xfrm>
                <a:off x="1256" y="1974"/>
                <a:ext cx="24" cy="24"/>
              </a:xfrm>
              <a:custGeom>
                <a:avLst/>
                <a:gdLst>
                  <a:gd name="T0" fmla="*/ 57 w 166"/>
                  <a:gd name="T1" fmla="*/ 0 h 163"/>
                  <a:gd name="T2" fmla="*/ 29 w 166"/>
                  <a:gd name="T3" fmla="*/ 53 h 163"/>
                  <a:gd name="T4" fmla="*/ 0 w 166"/>
                  <a:gd name="T5" fmla="*/ 107 h 163"/>
                  <a:gd name="T6" fmla="*/ 109 w 166"/>
                  <a:gd name="T7" fmla="*/ 163 h 163"/>
                  <a:gd name="T8" fmla="*/ 138 w 166"/>
                  <a:gd name="T9" fmla="*/ 110 h 163"/>
                  <a:gd name="T10" fmla="*/ 166 w 166"/>
                  <a:gd name="T11" fmla="*/ 56 h 163"/>
                  <a:gd name="T12" fmla="*/ 57 w 166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3"/>
                  <a:gd name="T23" fmla="*/ 166 w 166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3">
                    <a:moveTo>
                      <a:pt x="57" y="0"/>
                    </a:moveTo>
                    <a:lnTo>
                      <a:pt x="29" y="53"/>
                    </a:lnTo>
                    <a:lnTo>
                      <a:pt x="0" y="107"/>
                    </a:lnTo>
                    <a:lnTo>
                      <a:pt x="109" y="163"/>
                    </a:lnTo>
                    <a:lnTo>
                      <a:pt x="138" y="110"/>
                    </a:lnTo>
                    <a:lnTo>
                      <a:pt x="166" y="56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64" name="Freeform 1073"/>
              <p:cNvSpPr>
                <a:spLocks noChangeAspect="1"/>
              </p:cNvSpPr>
              <p:nvPr/>
            </p:nvSpPr>
            <p:spPr bwMode="auto">
              <a:xfrm>
                <a:off x="1272" y="1990"/>
                <a:ext cx="4" cy="8"/>
              </a:xfrm>
              <a:custGeom>
                <a:avLst/>
                <a:gdLst>
                  <a:gd name="T0" fmla="*/ 29 w 29"/>
                  <a:gd name="T1" fmla="*/ 0 h 56"/>
                  <a:gd name="T2" fmla="*/ 0 w 29"/>
                  <a:gd name="T3" fmla="*/ 53 h 56"/>
                  <a:gd name="T4" fmla="*/ 4 w 29"/>
                  <a:gd name="T5" fmla="*/ 56 h 56"/>
                  <a:gd name="T6" fmla="*/ 29 w 29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29" y="0"/>
                    </a:moveTo>
                    <a:lnTo>
                      <a:pt x="0" y="53"/>
                    </a:lnTo>
                    <a:lnTo>
                      <a:pt x="4" y="56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65" name="Line 1074"/>
              <p:cNvSpPr>
                <a:spLocks noChangeAspect="1" noChangeShapeType="1"/>
              </p:cNvSpPr>
              <p:nvPr/>
            </p:nvSpPr>
            <p:spPr bwMode="auto">
              <a:xfrm>
                <a:off x="1272" y="19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66" name="Freeform 1075"/>
              <p:cNvSpPr>
                <a:spLocks noChangeAspect="1"/>
              </p:cNvSpPr>
              <p:nvPr/>
            </p:nvSpPr>
            <p:spPr bwMode="auto">
              <a:xfrm>
                <a:off x="1273" y="1982"/>
                <a:ext cx="23" cy="23"/>
              </a:xfrm>
              <a:custGeom>
                <a:avLst/>
                <a:gdLst>
                  <a:gd name="T0" fmla="*/ 50 w 165"/>
                  <a:gd name="T1" fmla="*/ 0 h 163"/>
                  <a:gd name="T2" fmla="*/ 25 w 165"/>
                  <a:gd name="T3" fmla="*/ 56 h 163"/>
                  <a:gd name="T4" fmla="*/ 0 w 165"/>
                  <a:gd name="T5" fmla="*/ 112 h 163"/>
                  <a:gd name="T6" fmla="*/ 115 w 165"/>
                  <a:gd name="T7" fmla="*/ 163 h 163"/>
                  <a:gd name="T8" fmla="*/ 140 w 165"/>
                  <a:gd name="T9" fmla="*/ 107 h 163"/>
                  <a:gd name="T10" fmla="*/ 165 w 165"/>
                  <a:gd name="T11" fmla="*/ 51 h 163"/>
                  <a:gd name="T12" fmla="*/ 50 w 165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115" y="163"/>
                    </a:lnTo>
                    <a:lnTo>
                      <a:pt x="140" y="107"/>
                    </a:lnTo>
                    <a:lnTo>
                      <a:pt x="165" y="5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67" name="Freeform 1076"/>
              <p:cNvSpPr>
                <a:spLocks noChangeAspect="1"/>
              </p:cNvSpPr>
              <p:nvPr/>
            </p:nvSpPr>
            <p:spPr bwMode="auto">
              <a:xfrm>
                <a:off x="1273" y="1982"/>
                <a:ext cx="23" cy="23"/>
              </a:xfrm>
              <a:custGeom>
                <a:avLst/>
                <a:gdLst>
                  <a:gd name="T0" fmla="*/ 50 w 165"/>
                  <a:gd name="T1" fmla="*/ 0 h 163"/>
                  <a:gd name="T2" fmla="*/ 25 w 165"/>
                  <a:gd name="T3" fmla="*/ 56 h 163"/>
                  <a:gd name="T4" fmla="*/ 0 w 165"/>
                  <a:gd name="T5" fmla="*/ 112 h 163"/>
                  <a:gd name="T6" fmla="*/ 115 w 165"/>
                  <a:gd name="T7" fmla="*/ 163 h 163"/>
                  <a:gd name="T8" fmla="*/ 140 w 165"/>
                  <a:gd name="T9" fmla="*/ 107 h 163"/>
                  <a:gd name="T10" fmla="*/ 165 w 165"/>
                  <a:gd name="T11" fmla="*/ 51 h 163"/>
                  <a:gd name="T12" fmla="*/ 50 w 165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115" y="163"/>
                    </a:lnTo>
                    <a:lnTo>
                      <a:pt x="140" y="107"/>
                    </a:lnTo>
                    <a:lnTo>
                      <a:pt x="165" y="51"/>
                    </a:lnTo>
                    <a:lnTo>
                      <a:pt x="5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68" name="Freeform 1077"/>
              <p:cNvSpPr>
                <a:spLocks noChangeAspect="1"/>
              </p:cNvSpPr>
              <p:nvPr/>
            </p:nvSpPr>
            <p:spPr bwMode="auto">
              <a:xfrm>
                <a:off x="1289" y="1997"/>
                <a:ext cx="4" cy="9"/>
              </a:xfrm>
              <a:custGeom>
                <a:avLst/>
                <a:gdLst>
                  <a:gd name="T0" fmla="*/ 25 w 25"/>
                  <a:gd name="T1" fmla="*/ 0 h 57"/>
                  <a:gd name="T2" fmla="*/ 0 w 25"/>
                  <a:gd name="T3" fmla="*/ 56 h 57"/>
                  <a:gd name="T4" fmla="*/ 4 w 25"/>
                  <a:gd name="T5" fmla="*/ 57 h 57"/>
                  <a:gd name="T6" fmla="*/ 25 w 25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7"/>
                  <a:gd name="T14" fmla="*/ 25 w 25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7">
                    <a:moveTo>
                      <a:pt x="25" y="0"/>
                    </a:moveTo>
                    <a:lnTo>
                      <a:pt x="0" y="56"/>
                    </a:lnTo>
                    <a:lnTo>
                      <a:pt x="4" y="57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69" name="Line 1078"/>
              <p:cNvSpPr>
                <a:spLocks noChangeAspect="1" noChangeShapeType="1"/>
              </p:cNvSpPr>
              <p:nvPr/>
            </p:nvSpPr>
            <p:spPr bwMode="auto">
              <a:xfrm>
                <a:off x="1289" y="200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70" name="Freeform 1079"/>
              <p:cNvSpPr>
                <a:spLocks noChangeAspect="1"/>
              </p:cNvSpPr>
              <p:nvPr/>
            </p:nvSpPr>
            <p:spPr bwMode="auto">
              <a:xfrm>
                <a:off x="1290" y="1989"/>
                <a:ext cx="22" cy="23"/>
              </a:xfrm>
              <a:custGeom>
                <a:avLst/>
                <a:gdLst>
                  <a:gd name="T0" fmla="*/ 41 w 160"/>
                  <a:gd name="T1" fmla="*/ 0 h 156"/>
                  <a:gd name="T2" fmla="*/ 21 w 160"/>
                  <a:gd name="T3" fmla="*/ 57 h 156"/>
                  <a:gd name="T4" fmla="*/ 0 w 160"/>
                  <a:gd name="T5" fmla="*/ 114 h 156"/>
                  <a:gd name="T6" fmla="*/ 120 w 160"/>
                  <a:gd name="T7" fmla="*/ 156 h 156"/>
                  <a:gd name="T8" fmla="*/ 140 w 160"/>
                  <a:gd name="T9" fmla="*/ 99 h 156"/>
                  <a:gd name="T10" fmla="*/ 160 w 160"/>
                  <a:gd name="T11" fmla="*/ 42 h 156"/>
                  <a:gd name="T12" fmla="*/ 41 w 160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41" y="0"/>
                    </a:moveTo>
                    <a:lnTo>
                      <a:pt x="21" y="57"/>
                    </a:lnTo>
                    <a:lnTo>
                      <a:pt x="0" y="114"/>
                    </a:lnTo>
                    <a:lnTo>
                      <a:pt x="120" y="156"/>
                    </a:lnTo>
                    <a:lnTo>
                      <a:pt x="140" y="99"/>
                    </a:lnTo>
                    <a:lnTo>
                      <a:pt x="160" y="42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71" name="Freeform 1080"/>
              <p:cNvSpPr>
                <a:spLocks noChangeAspect="1"/>
              </p:cNvSpPr>
              <p:nvPr/>
            </p:nvSpPr>
            <p:spPr bwMode="auto">
              <a:xfrm>
                <a:off x="1290" y="1989"/>
                <a:ext cx="22" cy="23"/>
              </a:xfrm>
              <a:custGeom>
                <a:avLst/>
                <a:gdLst>
                  <a:gd name="T0" fmla="*/ 41 w 160"/>
                  <a:gd name="T1" fmla="*/ 0 h 156"/>
                  <a:gd name="T2" fmla="*/ 21 w 160"/>
                  <a:gd name="T3" fmla="*/ 57 h 156"/>
                  <a:gd name="T4" fmla="*/ 0 w 160"/>
                  <a:gd name="T5" fmla="*/ 114 h 156"/>
                  <a:gd name="T6" fmla="*/ 120 w 160"/>
                  <a:gd name="T7" fmla="*/ 156 h 156"/>
                  <a:gd name="T8" fmla="*/ 140 w 160"/>
                  <a:gd name="T9" fmla="*/ 99 h 156"/>
                  <a:gd name="T10" fmla="*/ 160 w 160"/>
                  <a:gd name="T11" fmla="*/ 42 h 156"/>
                  <a:gd name="T12" fmla="*/ 41 w 160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41" y="0"/>
                    </a:moveTo>
                    <a:lnTo>
                      <a:pt x="21" y="57"/>
                    </a:lnTo>
                    <a:lnTo>
                      <a:pt x="0" y="114"/>
                    </a:lnTo>
                    <a:lnTo>
                      <a:pt x="120" y="156"/>
                    </a:lnTo>
                    <a:lnTo>
                      <a:pt x="140" y="99"/>
                    </a:lnTo>
                    <a:lnTo>
                      <a:pt x="160" y="42"/>
                    </a:lnTo>
                    <a:lnTo>
                      <a:pt x="4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72" name="Freeform 1081"/>
              <p:cNvSpPr>
                <a:spLocks noChangeAspect="1"/>
              </p:cNvSpPr>
              <p:nvPr/>
            </p:nvSpPr>
            <p:spPr bwMode="auto">
              <a:xfrm>
                <a:off x="1307" y="2003"/>
                <a:ext cx="3" cy="9"/>
              </a:xfrm>
              <a:custGeom>
                <a:avLst/>
                <a:gdLst>
                  <a:gd name="T0" fmla="*/ 20 w 20"/>
                  <a:gd name="T1" fmla="*/ 0 h 60"/>
                  <a:gd name="T2" fmla="*/ 0 w 20"/>
                  <a:gd name="T3" fmla="*/ 57 h 60"/>
                  <a:gd name="T4" fmla="*/ 4 w 20"/>
                  <a:gd name="T5" fmla="*/ 60 h 60"/>
                  <a:gd name="T6" fmla="*/ 20 w 2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60"/>
                  <a:gd name="T14" fmla="*/ 20 w 2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60">
                    <a:moveTo>
                      <a:pt x="20" y="0"/>
                    </a:moveTo>
                    <a:lnTo>
                      <a:pt x="0" y="57"/>
                    </a:lnTo>
                    <a:lnTo>
                      <a:pt x="4" y="6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73" name="Line 1082"/>
              <p:cNvSpPr>
                <a:spLocks noChangeAspect="1" noChangeShapeType="1"/>
              </p:cNvSpPr>
              <p:nvPr/>
            </p:nvSpPr>
            <p:spPr bwMode="auto">
              <a:xfrm>
                <a:off x="1307" y="20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74" name="Freeform 1083"/>
              <p:cNvSpPr>
                <a:spLocks noChangeAspect="1"/>
              </p:cNvSpPr>
              <p:nvPr/>
            </p:nvSpPr>
            <p:spPr bwMode="auto">
              <a:xfrm>
                <a:off x="1307" y="1995"/>
                <a:ext cx="22" cy="22"/>
              </a:xfrm>
              <a:custGeom>
                <a:avLst/>
                <a:gdLst>
                  <a:gd name="T0" fmla="*/ 32 w 155"/>
                  <a:gd name="T1" fmla="*/ 0 h 153"/>
                  <a:gd name="T2" fmla="*/ 16 w 155"/>
                  <a:gd name="T3" fmla="*/ 59 h 153"/>
                  <a:gd name="T4" fmla="*/ 0 w 155"/>
                  <a:gd name="T5" fmla="*/ 119 h 153"/>
                  <a:gd name="T6" fmla="*/ 123 w 155"/>
                  <a:gd name="T7" fmla="*/ 153 h 153"/>
                  <a:gd name="T8" fmla="*/ 139 w 155"/>
                  <a:gd name="T9" fmla="*/ 93 h 153"/>
                  <a:gd name="T10" fmla="*/ 155 w 155"/>
                  <a:gd name="T11" fmla="*/ 34 h 153"/>
                  <a:gd name="T12" fmla="*/ 32 w 155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32" y="0"/>
                    </a:moveTo>
                    <a:lnTo>
                      <a:pt x="16" y="59"/>
                    </a:lnTo>
                    <a:lnTo>
                      <a:pt x="0" y="119"/>
                    </a:lnTo>
                    <a:lnTo>
                      <a:pt x="123" y="153"/>
                    </a:ln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75" name="Freeform 1084"/>
              <p:cNvSpPr>
                <a:spLocks noChangeAspect="1"/>
              </p:cNvSpPr>
              <p:nvPr/>
            </p:nvSpPr>
            <p:spPr bwMode="auto">
              <a:xfrm>
                <a:off x="1307" y="1995"/>
                <a:ext cx="22" cy="22"/>
              </a:xfrm>
              <a:custGeom>
                <a:avLst/>
                <a:gdLst>
                  <a:gd name="T0" fmla="*/ 32 w 155"/>
                  <a:gd name="T1" fmla="*/ 0 h 153"/>
                  <a:gd name="T2" fmla="*/ 16 w 155"/>
                  <a:gd name="T3" fmla="*/ 59 h 153"/>
                  <a:gd name="T4" fmla="*/ 0 w 155"/>
                  <a:gd name="T5" fmla="*/ 119 h 153"/>
                  <a:gd name="T6" fmla="*/ 123 w 155"/>
                  <a:gd name="T7" fmla="*/ 153 h 153"/>
                  <a:gd name="T8" fmla="*/ 139 w 155"/>
                  <a:gd name="T9" fmla="*/ 93 h 153"/>
                  <a:gd name="T10" fmla="*/ 155 w 155"/>
                  <a:gd name="T11" fmla="*/ 34 h 153"/>
                  <a:gd name="T12" fmla="*/ 32 w 155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32" y="0"/>
                    </a:moveTo>
                    <a:lnTo>
                      <a:pt x="16" y="59"/>
                    </a:lnTo>
                    <a:lnTo>
                      <a:pt x="0" y="119"/>
                    </a:lnTo>
                    <a:lnTo>
                      <a:pt x="123" y="153"/>
                    </a:ln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76" name="Freeform 1085"/>
              <p:cNvSpPr>
                <a:spLocks noChangeAspect="1"/>
              </p:cNvSpPr>
              <p:nvPr/>
            </p:nvSpPr>
            <p:spPr bwMode="auto">
              <a:xfrm>
                <a:off x="1325" y="2008"/>
                <a:ext cx="2" cy="9"/>
              </a:xfrm>
              <a:custGeom>
                <a:avLst/>
                <a:gdLst>
                  <a:gd name="T0" fmla="*/ 16 w 16"/>
                  <a:gd name="T1" fmla="*/ 0 h 61"/>
                  <a:gd name="T2" fmla="*/ 0 w 16"/>
                  <a:gd name="T3" fmla="*/ 60 h 61"/>
                  <a:gd name="T4" fmla="*/ 4 w 16"/>
                  <a:gd name="T5" fmla="*/ 61 h 61"/>
                  <a:gd name="T6" fmla="*/ 16 w 16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61"/>
                  <a:gd name="T14" fmla="*/ 16 w 16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61">
                    <a:moveTo>
                      <a:pt x="16" y="0"/>
                    </a:moveTo>
                    <a:lnTo>
                      <a:pt x="0" y="60"/>
                    </a:lnTo>
                    <a:lnTo>
                      <a:pt x="4" y="6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77" name="Line 1086"/>
              <p:cNvSpPr>
                <a:spLocks noChangeAspect="1" noChangeShapeType="1"/>
              </p:cNvSpPr>
              <p:nvPr/>
            </p:nvSpPr>
            <p:spPr bwMode="auto">
              <a:xfrm>
                <a:off x="1325" y="20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78" name="Freeform 1087"/>
              <p:cNvSpPr>
                <a:spLocks noChangeAspect="1"/>
              </p:cNvSpPr>
              <p:nvPr/>
            </p:nvSpPr>
            <p:spPr bwMode="auto">
              <a:xfrm>
                <a:off x="1325" y="2000"/>
                <a:ext cx="22" cy="20"/>
              </a:xfrm>
              <a:custGeom>
                <a:avLst/>
                <a:gdLst>
                  <a:gd name="T0" fmla="*/ 23 w 148"/>
                  <a:gd name="T1" fmla="*/ 0 h 145"/>
                  <a:gd name="T2" fmla="*/ 12 w 148"/>
                  <a:gd name="T3" fmla="*/ 60 h 145"/>
                  <a:gd name="T4" fmla="*/ 0 w 148"/>
                  <a:gd name="T5" fmla="*/ 121 h 145"/>
                  <a:gd name="T6" fmla="*/ 125 w 148"/>
                  <a:gd name="T7" fmla="*/ 145 h 145"/>
                  <a:gd name="T8" fmla="*/ 137 w 148"/>
                  <a:gd name="T9" fmla="*/ 84 h 145"/>
                  <a:gd name="T10" fmla="*/ 148 w 148"/>
                  <a:gd name="T11" fmla="*/ 24 h 145"/>
                  <a:gd name="T12" fmla="*/ 23 w 148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5"/>
                  <a:gd name="T23" fmla="*/ 148 w 148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5">
                    <a:moveTo>
                      <a:pt x="23" y="0"/>
                    </a:moveTo>
                    <a:lnTo>
                      <a:pt x="12" y="60"/>
                    </a:lnTo>
                    <a:lnTo>
                      <a:pt x="0" y="121"/>
                    </a:lnTo>
                    <a:lnTo>
                      <a:pt x="125" y="145"/>
                    </a:lnTo>
                    <a:lnTo>
                      <a:pt x="137" y="84"/>
                    </a:lnTo>
                    <a:lnTo>
                      <a:pt x="148" y="2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79" name="Freeform 1088"/>
              <p:cNvSpPr>
                <a:spLocks noChangeAspect="1"/>
              </p:cNvSpPr>
              <p:nvPr/>
            </p:nvSpPr>
            <p:spPr bwMode="auto">
              <a:xfrm>
                <a:off x="1325" y="2000"/>
                <a:ext cx="22" cy="20"/>
              </a:xfrm>
              <a:custGeom>
                <a:avLst/>
                <a:gdLst>
                  <a:gd name="T0" fmla="*/ 23 w 148"/>
                  <a:gd name="T1" fmla="*/ 0 h 145"/>
                  <a:gd name="T2" fmla="*/ 12 w 148"/>
                  <a:gd name="T3" fmla="*/ 60 h 145"/>
                  <a:gd name="T4" fmla="*/ 0 w 148"/>
                  <a:gd name="T5" fmla="*/ 121 h 145"/>
                  <a:gd name="T6" fmla="*/ 125 w 148"/>
                  <a:gd name="T7" fmla="*/ 145 h 145"/>
                  <a:gd name="T8" fmla="*/ 137 w 148"/>
                  <a:gd name="T9" fmla="*/ 84 h 145"/>
                  <a:gd name="T10" fmla="*/ 148 w 148"/>
                  <a:gd name="T11" fmla="*/ 24 h 145"/>
                  <a:gd name="T12" fmla="*/ 23 w 148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5"/>
                  <a:gd name="T23" fmla="*/ 148 w 148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5">
                    <a:moveTo>
                      <a:pt x="23" y="0"/>
                    </a:moveTo>
                    <a:lnTo>
                      <a:pt x="12" y="60"/>
                    </a:lnTo>
                    <a:lnTo>
                      <a:pt x="0" y="121"/>
                    </a:lnTo>
                    <a:lnTo>
                      <a:pt x="125" y="145"/>
                    </a:lnTo>
                    <a:lnTo>
                      <a:pt x="137" y="84"/>
                    </a:lnTo>
                    <a:lnTo>
                      <a:pt x="148" y="24"/>
                    </a:lnTo>
                    <a:lnTo>
                      <a:pt x="2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80" name="Freeform 1089"/>
              <p:cNvSpPr>
                <a:spLocks noChangeAspect="1"/>
              </p:cNvSpPr>
              <p:nvPr/>
            </p:nvSpPr>
            <p:spPr bwMode="auto">
              <a:xfrm>
                <a:off x="1343" y="2012"/>
                <a:ext cx="2" cy="8"/>
              </a:xfrm>
              <a:custGeom>
                <a:avLst/>
                <a:gdLst>
                  <a:gd name="T0" fmla="*/ 12 w 12"/>
                  <a:gd name="T1" fmla="*/ 0 h 61"/>
                  <a:gd name="T2" fmla="*/ 0 w 12"/>
                  <a:gd name="T3" fmla="*/ 61 h 61"/>
                  <a:gd name="T4" fmla="*/ 5 w 12"/>
                  <a:gd name="T5" fmla="*/ 61 h 61"/>
                  <a:gd name="T6" fmla="*/ 12 w 12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1"/>
                  <a:gd name="T14" fmla="*/ 12 w 12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1">
                    <a:moveTo>
                      <a:pt x="12" y="0"/>
                    </a:moveTo>
                    <a:lnTo>
                      <a:pt x="0" y="61"/>
                    </a:lnTo>
                    <a:lnTo>
                      <a:pt x="5" y="6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81" name="Line 1090"/>
              <p:cNvSpPr>
                <a:spLocks noChangeAspect="1" noChangeShapeType="1"/>
              </p:cNvSpPr>
              <p:nvPr/>
            </p:nvSpPr>
            <p:spPr bwMode="auto">
              <a:xfrm>
                <a:off x="1343" y="20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82" name="Freeform 1091"/>
              <p:cNvSpPr>
                <a:spLocks noChangeAspect="1"/>
              </p:cNvSpPr>
              <p:nvPr/>
            </p:nvSpPr>
            <p:spPr bwMode="auto">
              <a:xfrm>
                <a:off x="1344" y="2003"/>
                <a:ext cx="20" cy="20"/>
              </a:xfrm>
              <a:custGeom>
                <a:avLst/>
                <a:gdLst>
                  <a:gd name="T0" fmla="*/ 14 w 142"/>
                  <a:gd name="T1" fmla="*/ 0 h 136"/>
                  <a:gd name="T2" fmla="*/ 7 w 142"/>
                  <a:gd name="T3" fmla="*/ 60 h 136"/>
                  <a:gd name="T4" fmla="*/ 0 w 142"/>
                  <a:gd name="T5" fmla="*/ 121 h 136"/>
                  <a:gd name="T6" fmla="*/ 128 w 142"/>
                  <a:gd name="T7" fmla="*/ 136 h 136"/>
                  <a:gd name="T8" fmla="*/ 135 w 142"/>
                  <a:gd name="T9" fmla="*/ 75 h 136"/>
                  <a:gd name="T10" fmla="*/ 142 w 142"/>
                  <a:gd name="T11" fmla="*/ 15 h 136"/>
                  <a:gd name="T12" fmla="*/ 14 w 142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6"/>
                  <a:gd name="T23" fmla="*/ 142 w 14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6">
                    <a:moveTo>
                      <a:pt x="14" y="0"/>
                    </a:moveTo>
                    <a:lnTo>
                      <a:pt x="7" y="60"/>
                    </a:lnTo>
                    <a:lnTo>
                      <a:pt x="0" y="121"/>
                    </a:lnTo>
                    <a:lnTo>
                      <a:pt x="128" y="136"/>
                    </a:lnTo>
                    <a:lnTo>
                      <a:pt x="135" y="75"/>
                    </a:lnTo>
                    <a:lnTo>
                      <a:pt x="142" y="1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83" name="Freeform 1092"/>
              <p:cNvSpPr>
                <a:spLocks noChangeAspect="1"/>
              </p:cNvSpPr>
              <p:nvPr/>
            </p:nvSpPr>
            <p:spPr bwMode="auto">
              <a:xfrm>
                <a:off x="1344" y="2003"/>
                <a:ext cx="20" cy="20"/>
              </a:xfrm>
              <a:custGeom>
                <a:avLst/>
                <a:gdLst>
                  <a:gd name="T0" fmla="*/ 14 w 142"/>
                  <a:gd name="T1" fmla="*/ 0 h 136"/>
                  <a:gd name="T2" fmla="*/ 7 w 142"/>
                  <a:gd name="T3" fmla="*/ 60 h 136"/>
                  <a:gd name="T4" fmla="*/ 0 w 142"/>
                  <a:gd name="T5" fmla="*/ 121 h 136"/>
                  <a:gd name="T6" fmla="*/ 128 w 142"/>
                  <a:gd name="T7" fmla="*/ 136 h 136"/>
                  <a:gd name="T8" fmla="*/ 135 w 142"/>
                  <a:gd name="T9" fmla="*/ 75 h 136"/>
                  <a:gd name="T10" fmla="*/ 142 w 142"/>
                  <a:gd name="T11" fmla="*/ 15 h 136"/>
                  <a:gd name="T12" fmla="*/ 14 w 142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6"/>
                  <a:gd name="T23" fmla="*/ 142 w 14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6">
                    <a:moveTo>
                      <a:pt x="14" y="0"/>
                    </a:moveTo>
                    <a:lnTo>
                      <a:pt x="7" y="60"/>
                    </a:lnTo>
                    <a:lnTo>
                      <a:pt x="0" y="121"/>
                    </a:lnTo>
                    <a:lnTo>
                      <a:pt x="128" y="136"/>
                    </a:lnTo>
                    <a:lnTo>
                      <a:pt x="135" y="75"/>
                    </a:lnTo>
                    <a:lnTo>
                      <a:pt x="142" y="15"/>
                    </a:lnTo>
                    <a:lnTo>
                      <a:pt x="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84" name="Freeform 1093"/>
              <p:cNvSpPr>
                <a:spLocks noChangeAspect="1"/>
              </p:cNvSpPr>
              <p:nvPr/>
            </p:nvSpPr>
            <p:spPr bwMode="auto">
              <a:xfrm>
                <a:off x="1362" y="2014"/>
                <a:ext cx="1" cy="9"/>
              </a:xfrm>
              <a:custGeom>
                <a:avLst/>
                <a:gdLst>
                  <a:gd name="T0" fmla="*/ 7 w 7"/>
                  <a:gd name="T1" fmla="*/ 0 h 61"/>
                  <a:gd name="T2" fmla="*/ 0 w 7"/>
                  <a:gd name="T3" fmla="*/ 61 h 61"/>
                  <a:gd name="T4" fmla="*/ 5 w 7"/>
                  <a:gd name="T5" fmla="*/ 61 h 61"/>
                  <a:gd name="T6" fmla="*/ 7 w 7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1"/>
                  <a:gd name="T14" fmla="*/ 7 w 7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1">
                    <a:moveTo>
                      <a:pt x="7" y="0"/>
                    </a:moveTo>
                    <a:lnTo>
                      <a:pt x="0" y="61"/>
                    </a:lnTo>
                    <a:lnTo>
                      <a:pt x="5" y="6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85" name="Line 1094"/>
              <p:cNvSpPr>
                <a:spLocks noChangeAspect="1" noChangeShapeType="1"/>
              </p:cNvSpPr>
              <p:nvPr/>
            </p:nvSpPr>
            <p:spPr bwMode="auto">
              <a:xfrm>
                <a:off x="1362" y="20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86" name="Freeform 1095"/>
              <p:cNvSpPr>
                <a:spLocks noChangeAspect="1"/>
              </p:cNvSpPr>
              <p:nvPr/>
            </p:nvSpPr>
            <p:spPr bwMode="auto">
              <a:xfrm>
                <a:off x="1363" y="2005"/>
                <a:ext cx="19" cy="18"/>
              </a:xfrm>
              <a:custGeom>
                <a:avLst/>
                <a:gdLst>
                  <a:gd name="T0" fmla="*/ 4 w 133"/>
                  <a:gd name="T1" fmla="*/ 0 h 126"/>
                  <a:gd name="T2" fmla="*/ 2 w 133"/>
                  <a:gd name="T3" fmla="*/ 60 h 126"/>
                  <a:gd name="T4" fmla="*/ 0 w 133"/>
                  <a:gd name="T5" fmla="*/ 121 h 126"/>
                  <a:gd name="T6" fmla="*/ 128 w 133"/>
                  <a:gd name="T7" fmla="*/ 126 h 126"/>
                  <a:gd name="T8" fmla="*/ 131 w 133"/>
                  <a:gd name="T9" fmla="*/ 66 h 126"/>
                  <a:gd name="T10" fmla="*/ 133 w 133"/>
                  <a:gd name="T11" fmla="*/ 6 h 126"/>
                  <a:gd name="T12" fmla="*/ 4 w 133"/>
                  <a:gd name="T13" fmla="*/ 0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4" y="0"/>
                    </a:moveTo>
                    <a:lnTo>
                      <a:pt x="2" y="60"/>
                    </a:lnTo>
                    <a:lnTo>
                      <a:pt x="0" y="121"/>
                    </a:lnTo>
                    <a:lnTo>
                      <a:pt x="128" y="126"/>
                    </a:lnTo>
                    <a:lnTo>
                      <a:pt x="131" y="66"/>
                    </a:lnTo>
                    <a:lnTo>
                      <a:pt x="133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87" name="Freeform 1096"/>
              <p:cNvSpPr>
                <a:spLocks noChangeAspect="1"/>
              </p:cNvSpPr>
              <p:nvPr/>
            </p:nvSpPr>
            <p:spPr bwMode="auto">
              <a:xfrm>
                <a:off x="1363" y="2005"/>
                <a:ext cx="19" cy="18"/>
              </a:xfrm>
              <a:custGeom>
                <a:avLst/>
                <a:gdLst>
                  <a:gd name="T0" fmla="*/ 4 w 133"/>
                  <a:gd name="T1" fmla="*/ 0 h 126"/>
                  <a:gd name="T2" fmla="*/ 2 w 133"/>
                  <a:gd name="T3" fmla="*/ 60 h 126"/>
                  <a:gd name="T4" fmla="*/ 0 w 133"/>
                  <a:gd name="T5" fmla="*/ 121 h 126"/>
                  <a:gd name="T6" fmla="*/ 128 w 133"/>
                  <a:gd name="T7" fmla="*/ 126 h 126"/>
                  <a:gd name="T8" fmla="*/ 131 w 133"/>
                  <a:gd name="T9" fmla="*/ 66 h 126"/>
                  <a:gd name="T10" fmla="*/ 133 w 133"/>
                  <a:gd name="T11" fmla="*/ 6 h 126"/>
                  <a:gd name="T12" fmla="*/ 4 w 133"/>
                  <a:gd name="T13" fmla="*/ 0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4" y="0"/>
                    </a:moveTo>
                    <a:lnTo>
                      <a:pt x="2" y="60"/>
                    </a:lnTo>
                    <a:lnTo>
                      <a:pt x="0" y="121"/>
                    </a:lnTo>
                    <a:lnTo>
                      <a:pt x="128" y="126"/>
                    </a:lnTo>
                    <a:lnTo>
                      <a:pt x="131" y="66"/>
                    </a:lnTo>
                    <a:lnTo>
                      <a:pt x="133" y="6"/>
                    </a:lnTo>
                    <a:lnTo>
                      <a:pt x="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88" name="Freeform 1097"/>
              <p:cNvSpPr>
                <a:spLocks noChangeAspect="1"/>
              </p:cNvSpPr>
              <p:nvPr/>
            </p:nvSpPr>
            <p:spPr bwMode="auto">
              <a:xfrm>
                <a:off x="1381" y="2006"/>
                <a:ext cx="9" cy="17"/>
              </a:xfrm>
              <a:custGeom>
                <a:avLst/>
                <a:gdLst>
                  <a:gd name="T0" fmla="*/ 3 w 63"/>
                  <a:gd name="T1" fmla="*/ 60 h 120"/>
                  <a:gd name="T2" fmla="*/ 5 w 63"/>
                  <a:gd name="T3" fmla="*/ 0 h 120"/>
                  <a:gd name="T4" fmla="*/ 17 w 63"/>
                  <a:gd name="T5" fmla="*/ 1 h 120"/>
                  <a:gd name="T6" fmla="*/ 30 w 63"/>
                  <a:gd name="T7" fmla="*/ 5 h 120"/>
                  <a:gd name="T8" fmla="*/ 40 w 63"/>
                  <a:gd name="T9" fmla="*/ 12 h 120"/>
                  <a:gd name="T10" fmla="*/ 49 w 63"/>
                  <a:gd name="T11" fmla="*/ 21 h 120"/>
                  <a:gd name="T12" fmla="*/ 56 w 63"/>
                  <a:gd name="T13" fmla="*/ 31 h 120"/>
                  <a:gd name="T14" fmla="*/ 62 w 63"/>
                  <a:gd name="T15" fmla="*/ 44 h 120"/>
                  <a:gd name="T16" fmla="*/ 63 w 63"/>
                  <a:gd name="T17" fmla="*/ 56 h 120"/>
                  <a:gd name="T18" fmla="*/ 63 w 63"/>
                  <a:gd name="T19" fmla="*/ 69 h 120"/>
                  <a:gd name="T20" fmla="*/ 59 w 63"/>
                  <a:gd name="T21" fmla="*/ 82 h 120"/>
                  <a:gd name="T22" fmla="*/ 54 w 63"/>
                  <a:gd name="T23" fmla="*/ 93 h 120"/>
                  <a:gd name="T24" fmla="*/ 46 w 63"/>
                  <a:gd name="T25" fmla="*/ 103 h 120"/>
                  <a:gd name="T26" fmla="*/ 37 w 63"/>
                  <a:gd name="T27" fmla="*/ 111 h 120"/>
                  <a:gd name="T28" fmla="*/ 25 w 63"/>
                  <a:gd name="T29" fmla="*/ 117 h 120"/>
                  <a:gd name="T30" fmla="*/ 13 w 63"/>
                  <a:gd name="T31" fmla="*/ 120 h 120"/>
                  <a:gd name="T32" fmla="*/ 0 w 63"/>
                  <a:gd name="T33" fmla="*/ 120 h 120"/>
                  <a:gd name="T34" fmla="*/ 3 w 63"/>
                  <a:gd name="T35" fmla="*/ 60 h 1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3"/>
                  <a:gd name="T55" fmla="*/ 0 h 120"/>
                  <a:gd name="T56" fmla="*/ 63 w 63"/>
                  <a:gd name="T57" fmla="*/ 120 h 1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3" h="120">
                    <a:moveTo>
                      <a:pt x="3" y="60"/>
                    </a:moveTo>
                    <a:lnTo>
                      <a:pt x="5" y="0"/>
                    </a:lnTo>
                    <a:lnTo>
                      <a:pt x="17" y="1"/>
                    </a:lnTo>
                    <a:lnTo>
                      <a:pt x="30" y="5"/>
                    </a:lnTo>
                    <a:lnTo>
                      <a:pt x="40" y="12"/>
                    </a:lnTo>
                    <a:lnTo>
                      <a:pt x="49" y="21"/>
                    </a:lnTo>
                    <a:lnTo>
                      <a:pt x="56" y="31"/>
                    </a:lnTo>
                    <a:lnTo>
                      <a:pt x="62" y="44"/>
                    </a:lnTo>
                    <a:lnTo>
                      <a:pt x="63" y="56"/>
                    </a:lnTo>
                    <a:lnTo>
                      <a:pt x="63" y="69"/>
                    </a:lnTo>
                    <a:lnTo>
                      <a:pt x="59" y="82"/>
                    </a:lnTo>
                    <a:lnTo>
                      <a:pt x="54" y="93"/>
                    </a:lnTo>
                    <a:lnTo>
                      <a:pt x="46" y="103"/>
                    </a:lnTo>
                    <a:lnTo>
                      <a:pt x="37" y="111"/>
                    </a:lnTo>
                    <a:lnTo>
                      <a:pt x="25" y="117"/>
                    </a:lnTo>
                    <a:lnTo>
                      <a:pt x="13" y="120"/>
                    </a:lnTo>
                    <a:lnTo>
                      <a:pt x="0" y="120"/>
                    </a:lnTo>
                    <a:lnTo>
                      <a:pt x="3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89" name="Freeform 1098"/>
              <p:cNvSpPr>
                <a:spLocks noChangeAspect="1"/>
              </p:cNvSpPr>
              <p:nvPr/>
            </p:nvSpPr>
            <p:spPr bwMode="auto">
              <a:xfrm>
                <a:off x="1381" y="2006"/>
                <a:ext cx="9" cy="17"/>
              </a:xfrm>
              <a:custGeom>
                <a:avLst/>
                <a:gdLst>
                  <a:gd name="T0" fmla="*/ 5 w 63"/>
                  <a:gd name="T1" fmla="*/ 0 h 120"/>
                  <a:gd name="T2" fmla="*/ 17 w 63"/>
                  <a:gd name="T3" fmla="*/ 1 h 120"/>
                  <a:gd name="T4" fmla="*/ 30 w 63"/>
                  <a:gd name="T5" fmla="*/ 5 h 120"/>
                  <a:gd name="T6" fmla="*/ 40 w 63"/>
                  <a:gd name="T7" fmla="*/ 12 h 120"/>
                  <a:gd name="T8" fmla="*/ 49 w 63"/>
                  <a:gd name="T9" fmla="*/ 21 h 120"/>
                  <a:gd name="T10" fmla="*/ 56 w 63"/>
                  <a:gd name="T11" fmla="*/ 31 h 120"/>
                  <a:gd name="T12" fmla="*/ 62 w 63"/>
                  <a:gd name="T13" fmla="*/ 44 h 120"/>
                  <a:gd name="T14" fmla="*/ 63 w 63"/>
                  <a:gd name="T15" fmla="*/ 56 h 120"/>
                  <a:gd name="T16" fmla="*/ 63 w 63"/>
                  <a:gd name="T17" fmla="*/ 69 h 120"/>
                  <a:gd name="T18" fmla="*/ 59 w 63"/>
                  <a:gd name="T19" fmla="*/ 82 h 120"/>
                  <a:gd name="T20" fmla="*/ 54 w 63"/>
                  <a:gd name="T21" fmla="*/ 93 h 120"/>
                  <a:gd name="T22" fmla="*/ 46 w 63"/>
                  <a:gd name="T23" fmla="*/ 103 h 120"/>
                  <a:gd name="T24" fmla="*/ 37 w 63"/>
                  <a:gd name="T25" fmla="*/ 111 h 120"/>
                  <a:gd name="T26" fmla="*/ 25 w 63"/>
                  <a:gd name="T27" fmla="*/ 117 h 120"/>
                  <a:gd name="T28" fmla="*/ 13 w 63"/>
                  <a:gd name="T29" fmla="*/ 120 h 120"/>
                  <a:gd name="T30" fmla="*/ 0 w 63"/>
                  <a:gd name="T31" fmla="*/ 120 h 12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3"/>
                  <a:gd name="T49" fmla="*/ 0 h 120"/>
                  <a:gd name="T50" fmla="*/ 63 w 63"/>
                  <a:gd name="T51" fmla="*/ 120 h 12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3" h="120">
                    <a:moveTo>
                      <a:pt x="5" y="0"/>
                    </a:moveTo>
                    <a:lnTo>
                      <a:pt x="17" y="1"/>
                    </a:lnTo>
                    <a:lnTo>
                      <a:pt x="30" y="5"/>
                    </a:lnTo>
                    <a:lnTo>
                      <a:pt x="40" y="12"/>
                    </a:lnTo>
                    <a:lnTo>
                      <a:pt x="49" y="21"/>
                    </a:lnTo>
                    <a:lnTo>
                      <a:pt x="56" y="31"/>
                    </a:lnTo>
                    <a:lnTo>
                      <a:pt x="62" y="44"/>
                    </a:lnTo>
                    <a:lnTo>
                      <a:pt x="63" y="56"/>
                    </a:lnTo>
                    <a:lnTo>
                      <a:pt x="63" y="69"/>
                    </a:lnTo>
                    <a:lnTo>
                      <a:pt x="59" y="82"/>
                    </a:lnTo>
                    <a:lnTo>
                      <a:pt x="54" y="93"/>
                    </a:lnTo>
                    <a:lnTo>
                      <a:pt x="46" y="103"/>
                    </a:lnTo>
                    <a:lnTo>
                      <a:pt x="37" y="111"/>
                    </a:lnTo>
                    <a:lnTo>
                      <a:pt x="25" y="117"/>
                    </a:lnTo>
                    <a:lnTo>
                      <a:pt x="13" y="120"/>
                    </a:lnTo>
                    <a:lnTo>
                      <a:pt x="0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90" name="Freeform 1099"/>
              <p:cNvSpPr>
                <a:spLocks noChangeAspect="1"/>
              </p:cNvSpPr>
              <p:nvPr/>
            </p:nvSpPr>
            <p:spPr bwMode="auto">
              <a:xfrm>
                <a:off x="1477" y="1142"/>
                <a:ext cx="11" cy="16"/>
              </a:xfrm>
              <a:custGeom>
                <a:avLst/>
                <a:gdLst>
                  <a:gd name="T0" fmla="*/ 17 w 77"/>
                  <a:gd name="T1" fmla="*/ 58 h 118"/>
                  <a:gd name="T2" fmla="*/ 34 w 77"/>
                  <a:gd name="T3" fmla="*/ 0 h 118"/>
                  <a:gd name="T4" fmla="*/ 45 w 77"/>
                  <a:gd name="T5" fmla="*/ 4 h 118"/>
                  <a:gd name="T6" fmla="*/ 57 w 77"/>
                  <a:gd name="T7" fmla="*/ 11 h 118"/>
                  <a:gd name="T8" fmla="*/ 65 w 77"/>
                  <a:gd name="T9" fmla="*/ 20 h 118"/>
                  <a:gd name="T10" fmla="*/ 72 w 77"/>
                  <a:gd name="T11" fmla="*/ 32 h 118"/>
                  <a:gd name="T12" fmla="*/ 76 w 77"/>
                  <a:gd name="T13" fmla="*/ 43 h 118"/>
                  <a:gd name="T14" fmla="*/ 77 w 77"/>
                  <a:gd name="T15" fmla="*/ 56 h 118"/>
                  <a:gd name="T16" fmla="*/ 77 w 77"/>
                  <a:gd name="T17" fmla="*/ 68 h 118"/>
                  <a:gd name="T18" fmla="*/ 74 w 77"/>
                  <a:gd name="T19" fmla="*/ 81 h 118"/>
                  <a:gd name="T20" fmla="*/ 67 w 77"/>
                  <a:gd name="T21" fmla="*/ 92 h 118"/>
                  <a:gd name="T22" fmla="*/ 59 w 77"/>
                  <a:gd name="T23" fmla="*/ 102 h 118"/>
                  <a:gd name="T24" fmla="*/ 49 w 77"/>
                  <a:gd name="T25" fmla="*/ 109 h 118"/>
                  <a:gd name="T26" fmla="*/ 37 w 77"/>
                  <a:gd name="T27" fmla="*/ 115 h 118"/>
                  <a:gd name="T28" fmla="*/ 25 w 77"/>
                  <a:gd name="T29" fmla="*/ 118 h 118"/>
                  <a:gd name="T30" fmla="*/ 12 w 77"/>
                  <a:gd name="T31" fmla="*/ 118 h 118"/>
                  <a:gd name="T32" fmla="*/ 0 w 77"/>
                  <a:gd name="T33" fmla="*/ 116 h 118"/>
                  <a:gd name="T34" fmla="*/ 17 w 77"/>
                  <a:gd name="T35" fmla="*/ 58 h 11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7"/>
                  <a:gd name="T55" fmla="*/ 0 h 118"/>
                  <a:gd name="T56" fmla="*/ 77 w 77"/>
                  <a:gd name="T57" fmla="*/ 118 h 11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7" h="118">
                    <a:moveTo>
                      <a:pt x="17" y="58"/>
                    </a:moveTo>
                    <a:lnTo>
                      <a:pt x="34" y="0"/>
                    </a:lnTo>
                    <a:lnTo>
                      <a:pt x="45" y="4"/>
                    </a:lnTo>
                    <a:lnTo>
                      <a:pt x="57" y="11"/>
                    </a:lnTo>
                    <a:lnTo>
                      <a:pt x="65" y="20"/>
                    </a:lnTo>
                    <a:lnTo>
                      <a:pt x="72" y="32"/>
                    </a:lnTo>
                    <a:lnTo>
                      <a:pt x="76" y="43"/>
                    </a:lnTo>
                    <a:lnTo>
                      <a:pt x="77" y="56"/>
                    </a:lnTo>
                    <a:lnTo>
                      <a:pt x="77" y="68"/>
                    </a:lnTo>
                    <a:lnTo>
                      <a:pt x="74" y="81"/>
                    </a:lnTo>
                    <a:lnTo>
                      <a:pt x="67" y="92"/>
                    </a:lnTo>
                    <a:lnTo>
                      <a:pt x="59" y="102"/>
                    </a:lnTo>
                    <a:lnTo>
                      <a:pt x="49" y="109"/>
                    </a:lnTo>
                    <a:lnTo>
                      <a:pt x="37" y="115"/>
                    </a:lnTo>
                    <a:lnTo>
                      <a:pt x="25" y="118"/>
                    </a:lnTo>
                    <a:lnTo>
                      <a:pt x="12" y="118"/>
                    </a:lnTo>
                    <a:lnTo>
                      <a:pt x="0" y="116"/>
                    </a:lnTo>
                    <a:lnTo>
                      <a:pt x="17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91" name="Freeform 1100"/>
              <p:cNvSpPr>
                <a:spLocks noChangeAspect="1"/>
              </p:cNvSpPr>
              <p:nvPr/>
            </p:nvSpPr>
            <p:spPr bwMode="auto">
              <a:xfrm>
                <a:off x="1477" y="1142"/>
                <a:ext cx="11" cy="16"/>
              </a:xfrm>
              <a:custGeom>
                <a:avLst/>
                <a:gdLst>
                  <a:gd name="T0" fmla="*/ 34 w 77"/>
                  <a:gd name="T1" fmla="*/ 0 h 118"/>
                  <a:gd name="T2" fmla="*/ 45 w 77"/>
                  <a:gd name="T3" fmla="*/ 4 h 118"/>
                  <a:gd name="T4" fmla="*/ 57 w 77"/>
                  <a:gd name="T5" fmla="*/ 11 h 118"/>
                  <a:gd name="T6" fmla="*/ 65 w 77"/>
                  <a:gd name="T7" fmla="*/ 20 h 118"/>
                  <a:gd name="T8" fmla="*/ 72 w 77"/>
                  <a:gd name="T9" fmla="*/ 32 h 118"/>
                  <a:gd name="T10" fmla="*/ 76 w 77"/>
                  <a:gd name="T11" fmla="*/ 43 h 118"/>
                  <a:gd name="T12" fmla="*/ 77 w 77"/>
                  <a:gd name="T13" fmla="*/ 56 h 118"/>
                  <a:gd name="T14" fmla="*/ 77 w 77"/>
                  <a:gd name="T15" fmla="*/ 68 h 118"/>
                  <a:gd name="T16" fmla="*/ 74 w 77"/>
                  <a:gd name="T17" fmla="*/ 81 h 118"/>
                  <a:gd name="T18" fmla="*/ 67 w 77"/>
                  <a:gd name="T19" fmla="*/ 92 h 118"/>
                  <a:gd name="T20" fmla="*/ 59 w 77"/>
                  <a:gd name="T21" fmla="*/ 102 h 118"/>
                  <a:gd name="T22" fmla="*/ 49 w 77"/>
                  <a:gd name="T23" fmla="*/ 109 h 118"/>
                  <a:gd name="T24" fmla="*/ 37 w 77"/>
                  <a:gd name="T25" fmla="*/ 115 h 118"/>
                  <a:gd name="T26" fmla="*/ 25 w 77"/>
                  <a:gd name="T27" fmla="*/ 118 h 118"/>
                  <a:gd name="T28" fmla="*/ 12 w 77"/>
                  <a:gd name="T29" fmla="*/ 118 h 118"/>
                  <a:gd name="T30" fmla="*/ 0 w 77"/>
                  <a:gd name="T31" fmla="*/ 116 h 1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7"/>
                  <a:gd name="T49" fmla="*/ 0 h 118"/>
                  <a:gd name="T50" fmla="*/ 77 w 77"/>
                  <a:gd name="T51" fmla="*/ 118 h 1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7" h="118">
                    <a:moveTo>
                      <a:pt x="34" y="0"/>
                    </a:moveTo>
                    <a:lnTo>
                      <a:pt x="45" y="4"/>
                    </a:lnTo>
                    <a:lnTo>
                      <a:pt x="57" y="11"/>
                    </a:lnTo>
                    <a:lnTo>
                      <a:pt x="65" y="20"/>
                    </a:lnTo>
                    <a:lnTo>
                      <a:pt x="72" y="32"/>
                    </a:lnTo>
                    <a:lnTo>
                      <a:pt x="76" y="43"/>
                    </a:lnTo>
                    <a:lnTo>
                      <a:pt x="77" y="56"/>
                    </a:lnTo>
                    <a:lnTo>
                      <a:pt x="77" y="68"/>
                    </a:lnTo>
                    <a:lnTo>
                      <a:pt x="74" y="81"/>
                    </a:lnTo>
                    <a:lnTo>
                      <a:pt x="67" y="92"/>
                    </a:lnTo>
                    <a:lnTo>
                      <a:pt x="59" y="102"/>
                    </a:lnTo>
                    <a:lnTo>
                      <a:pt x="49" y="109"/>
                    </a:lnTo>
                    <a:lnTo>
                      <a:pt x="37" y="115"/>
                    </a:lnTo>
                    <a:lnTo>
                      <a:pt x="25" y="118"/>
                    </a:lnTo>
                    <a:lnTo>
                      <a:pt x="12" y="118"/>
                    </a:lnTo>
                    <a:lnTo>
                      <a:pt x="0" y="1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92" name="Freeform 1101"/>
              <p:cNvSpPr>
                <a:spLocks noChangeAspect="1"/>
              </p:cNvSpPr>
              <p:nvPr/>
            </p:nvSpPr>
            <p:spPr bwMode="auto">
              <a:xfrm>
                <a:off x="1462" y="1137"/>
                <a:ext cx="20" cy="21"/>
              </a:xfrm>
              <a:custGeom>
                <a:avLst/>
                <a:gdLst>
                  <a:gd name="T0" fmla="*/ 106 w 140"/>
                  <a:gd name="T1" fmla="*/ 147 h 147"/>
                  <a:gd name="T2" fmla="*/ 123 w 140"/>
                  <a:gd name="T3" fmla="*/ 89 h 147"/>
                  <a:gd name="T4" fmla="*/ 140 w 140"/>
                  <a:gd name="T5" fmla="*/ 31 h 147"/>
                  <a:gd name="T6" fmla="*/ 34 w 140"/>
                  <a:gd name="T7" fmla="*/ 0 h 147"/>
                  <a:gd name="T8" fmla="*/ 17 w 140"/>
                  <a:gd name="T9" fmla="*/ 58 h 147"/>
                  <a:gd name="T10" fmla="*/ 0 w 140"/>
                  <a:gd name="T11" fmla="*/ 116 h 147"/>
                  <a:gd name="T12" fmla="*/ 106 w 140"/>
                  <a:gd name="T13" fmla="*/ 14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0"/>
                  <a:gd name="T22" fmla="*/ 0 h 147"/>
                  <a:gd name="T23" fmla="*/ 140 w 140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0" h="147">
                    <a:moveTo>
                      <a:pt x="106" y="147"/>
                    </a:moveTo>
                    <a:lnTo>
                      <a:pt x="123" y="89"/>
                    </a:lnTo>
                    <a:lnTo>
                      <a:pt x="140" y="31"/>
                    </a:lnTo>
                    <a:lnTo>
                      <a:pt x="34" y="0"/>
                    </a:lnTo>
                    <a:lnTo>
                      <a:pt x="17" y="58"/>
                    </a:lnTo>
                    <a:lnTo>
                      <a:pt x="0" y="116"/>
                    </a:lnTo>
                    <a:lnTo>
                      <a:pt x="106" y="1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93" name="Freeform 1102"/>
              <p:cNvSpPr>
                <a:spLocks noChangeAspect="1"/>
              </p:cNvSpPr>
              <p:nvPr/>
            </p:nvSpPr>
            <p:spPr bwMode="auto">
              <a:xfrm>
                <a:off x="1462" y="1137"/>
                <a:ext cx="20" cy="21"/>
              </a:xfrm>
              <a:custGeom>
                <a:avLst/>
                <a:gdLst>
                  <a:gd name="T0" fmla="*/ 106 w 140"/>
                  <a:gd name="T1" fmla="*/ 147 h 147"/>
                  <a:gd name="T2" fmla="*/ 123 w 140"/>
                  <a:gd name="T3" fmla="*/ 89 h 147"/>
                  <a:gd name="T4" fmla="*/ 140 w 140"/>
                  <a:gd name="T5" fmla="*/ 31 h 147"/>
                  <a:gd name="T6" fmla="*/ 34 w 140"/>
                  <a:gd name="T7" fmla="*/ 0 h 147"/>
                  <a:gd name="T8" fmla="*/ 17 w 140"/>
                  <a:gd name="T9" fmla="*/ 58 h 147"/>
                  <a:gd name="T10" fmla="*/ 0 w 140"/>
                  <a:gd name="T11" fmla="*/ 116 h 147"/>
                  <a:gd name="T12" fmla="*/ 106 w 140"/>
                  <a:gd name="T13" fmla="*/ 14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0"/>
                  <a:gd name="T22" fmla="*/ 0 h 147"/>
                  <a:gd name="T23" fmla="*/ 140 w 140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0" h="147">
                    <a:moveTo>
                      <a:pt x="106" y="147"/>
                    </a:moveTo>
                    <a:lnTo>
                      <a:pt x="123" y="89"/>
                    </a:lnTo>
                    <a:lnTo>
                      <a:pt x="140" y="31"/>
                    </a:lnTo>
                    <a:lnTo>
                      <a:pt x="34" y="0"/>
                    </a:lnTo>
                    <a:lnTo>
                      <a:pt x="17" y="58"/>
                    </a:lnTo>
                    <a:lnTo>
                      <a:pt x="0" y="116"/>
                    </a:lnTo>
                    <a:lnTo>
                      <a:pt x="106" y="14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94" name="Freeform 1103"/>
              <p:cNvSpPr>
                <a:spLocks noChangeAspect="1"/>
              </p:cNvSpPr>
              <p:nvPr/>
            </p:nvSpPr>
            <p:spPr bwMode="auto">
              <a:xfrm>
                <a:off x="1464" y="1137"/>
                <a:ext cx="3" cy="8"/>
              </a:xfrm>
              <a:custGeom>
                <a:avLst/>
                <a:gdLst>
                  <a:gd name="T0" fmla="*/ 0 w 17"/>
                  <a:gd name="T1" fmla="*/ 59 h 59"/>
                  <a:gd name="T2" fmla="*/ 17 w 17"/>
                  <a:gd name="T3" fmla="*/ 1 h 59"/>
                  <a:gd name="T4" fmla="*/ 14 w 17"/>
                  <a:gd name="T5" fmla="*/ 0 h 59"/>
                  <a:gd name="T6" fmla="*/ 0 w 17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59"/>
                  <a:gd name="T14" fmla="*/ 17 w 17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59">
                    <a:moveTo>
                      <a:pt x="0" y="59"/>
                    </a:moveTo>
                    <a:lnTo>
                      <a:pt x="17" y="1"/>
                    </a:lnTo>
                    <a:lnTo>
                      <a:pt x="14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95" name="Line 110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66" y="11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96" name="Freeform 1105"/>
              <p:cNvSpPr>
                <a:spLocks noChangeAspect="1"/>
              </p:cNvSpPr>
              <p:nvPr/>
            </p:nvSpPr>
            <p:spPr bwMode="auto">
              <a:xfrm>
                <a:off x="1447" y="1133"/>
                <a:ext cx="19" cy="21"/>
              </a:xfrm>
              <a:custGeom>
                <a:avLst/>
                <a:gdLst>
                  <a:gd name="T0" fmla="*/ 109 w 136"/>
                  <a:gd name="T1" fmla="*/ 144 h 144"/>
                  <a:gd name="T2" fmla="*/ 122 w 136"/>
                  <a:gd name="T3" fmla="*/ 85 h 144"/>
                  <a:gd name="T4" fmla="*/ 136 w 136"/>
                  <a:gd name="T5" fmla="*/ 26 h 144"/>
                  <a:gd name="T6" fmla="*/ 27 w 136"/>
                  <a:gd name="T7" fmla="*/ 0 h 144"/>
                  <a:gd name="T8" fmla="*/ 13 w 136"/>
                  <a:gd name="T9" fmla="*/ 59 h 144"/>
                  <a:gd name="T10" fmla="*/ 0 w 136"/>
                  <a:gd name="T11" fmla="*/ 118 h 144"/>
                  <a:gd name="T12" fmla="*/ 109 w 136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144"/>
                  <a:gd name="T23" fmla="*/ 136 w 136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144">
                    <a:moveTo>
                      <a:pt x="109" y="144"/>
                    </a:moveTo>
                    <a:lnTo>
                      <a:pt x="122" y="85"/>
                    </a:lnTo>
                    <a:lnTo>
                      <a:pt x="136" y="26"/>
                    </a:lnTo>
                    <a:lnTo>
                      <a:pt x="27" y="0"/>
                    </a:lnTo>
                    <a:lnTo>
                      <a:pt x="13" y="59"/>
                    </a:lnTo>
                    <a:lnTo>
                      <a:pt x="0" y="118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97" name="Freeform 1106"/>
              <p:cNvSpPr>
                <a:spLocks noChangeAspect="1"/>
              </p:cNvSpPr>
              <p:nvPr/>
            </p:nvSpPr>
            <p:spPr bwMode="auto">
              <a:xfrm>
                <a:off x="1447" y="1133"/>
                <a:ext cx="19" cy="21"/>
              </a:xfrm>
              <a:custGeom>
                <a:avLst/>
                <a:gdLst>
                  <a:gd name="T0" fmla="*/ 109 w 136"/>
                  <a:gd name="T1" fmla="*/ 144 h 144"/>
                  <a:gd name="T2" fmla="*/ 122 w 136"/>
                  <a:gd name="T3" fmla="*/ 85 h 144"/>
                  <a:gd name="T4" fmla="*/ 136 w 136"/>
                  <a:gd name="T5" fmla="*/ 26 h 144"/>
                  <a:gd name="T6" fmla="*/ 27 w 136"/>
                  <a:gd name="T7" fmla="*/ 0 h 144"/>
                  <a:gd name="T8" fmla="*/ 13 w 136"/>
                  <a:gd name="T9" fmla="*/ 59 h 144"/>
                  <a:gd name="T10" fmla="*/ 0 w 136"/>
                  <a:gd name="T11" fmla="*/ 118 h 144"/>
                  <a:gd name="T12" fmla="*/ 109 w 136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144"/>
                  <a:gd name="T23" fmla="*/ 136 w 136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144">
                    <a:moveTo>
                      <a:pt x="109" y="144"/>
                    </a:moveTo>
                    <a:lnTo>
                      <a:pt x="122" y="85"/>
                    </a:lnTo>
                    <a:lnTo>
                      <a:pt x="136" y="26"/>
                    </a:lnTo>
                    <a:lnTo>
                      <a:pt x="27" y="0"/>
                    </a:lnTo>
                    <a:lnTo>
                      <a:pt x="13" y="59"/>
                    </a:lnTo>
                    <a:lnTo>
                      <a:pt x="0" y="118"/>
                    </a:lnTo>
                    <a:lnTo>
                      <a:pt x="109" y="1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98" name="Freeform 1107"/>
              <p:cNvSpPr>
                <a:spLocks noChangeAspect="1"/>
              </p:cNvSpPr>
              <p:nvPr/>
            </p:nvSpPr>
            <p:spPr bwMode="auto">
              <a:xfrm>
                <a:off x="1449" y="1133"/>
                <a:ext cx="2" cy="9"/>
              </a:xfrm>
              <a:custGeom>
                <a:avLst/>
                <a:gdLst>
                  <a:gd name="T0" fmla="*/ 0 w 14"/>
                  <a:gd name="T1" fmla="*/ 60 h 60"/>
                  <a:gd name="T2" fmla="*/ 14 w 14"/>
                  <a:gd name="T3" fmla="*/ 1 h 60"/>
                  <a:gd name="T4" fmla="*/ 10 w 14"/>
                  <a:gd name="T5" fmla="*/ 0 h 60"/>
                  <a:gd name="T6" fmla="*/ 0 w 14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0"/>
                  <a:gd name="T14" fmla="*/ 14 w 1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0">
                    <a:moveTo>
                      <a:pt x="0" y="60"/>
                    </a:moveTo>
                    <a:lnTo>
                      <a:pt x="14" y="1"/>
                    </a:lnTo>
                    <a:lnTo>
                      <a:pt x="10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299" name="Line 110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50" y="11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00" name="Freeform 1109"/>
              <p:cNvSpPr>
                <a:spLocks noChangeAspect="1"/>
              </p:cNvSpPr>
              <p:nvPr/>
            </p:nvSpPr>
            <p:spPr bwMode="auto">
              <a:xfrm>
                <a:off x="1432" y="1130"/>
                <a:ext cx="18" cy="20"/>
              </a:xfrm>
              <a:custGeom>
                <a:avLst/>
                <a:gdLst>
                  <a:gd name="T0" fmla="*/ 110 w 130"/>
                  <a:gd name="T1" fmla="*/ 140 h 140"/>
                  <a:gd name="T2" fmla="*/ 120 w 130"/>
                  <a:gd name="T3" fmla="*/ 80 h 140"/>
                  <a:gd name="T4" fmla="*/ 130 w 130"/>
                  <a:gd name="T5" fmla="*/ 20 h 140"/>
                  <a:gd name="T6" fmla="*/ 20 w 130"/>
                  <a:gd name="T7" fmla="*/ 0 h 140"/>
                  <a:gd name="T8" fmla="*/ 10 w 130"/>
                  <a:gd name="T9" fmla="*/ 61 h 140"/>
                  <a:gd name="T10" fmla="*/ 0 w 130"/>
                  <a:gd name="T11" fmla="*/ 121 h 140"/>
                  <a:gd name="T12" fmla="*/ 110 w 130"/>
                  <a:gd name="T13" fmla="*/ 14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0"/>
                  <a:gd name="T23" fmla="*/ 130 w 13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0">
                    <a:moveTo>
                      <a:pt x="110" y="140"/>
                    </a:moveTo>
                    <a:lnTo>
                      <a:pt x="120" y="80"/>
                    </a:lnTo>
                    <a:lnTo>
                      <a:pt x="130" y="20"/>
                    </a:lnTo>
                    <a:lnTo>
                      <a:pt x="20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0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01" name="Freeform 1110"/>
              <p:cNvSpPr>
                <a:spLocks noChangeAspect="1"/>
              </p:cNvSpPr>
              <p:nvPr/>
            </p:nvSpPr>
            <p:spPr bwMode="auto">
              <a:xfrm>
                <a:off x="1432" y="1130"/>
                <a:ext cx="18" cy="20"/>
              </a:xfrm>
              <a:custGeom>
                <a:avLst/>
                <a:gdLst>
                  <a:gd name="T0" fmla="*/ 110 w 130"/>
                  <a:gd name="T1" fmla="*/ 140 h 140"/>
                  <a:gd name="T2" fmla="*/ 120 w 130"/>
                  <a:gd name="T3" fmla="*/ 80 h 140"/>
                  <a:gd name="T4" fmla="*/ 130 w 130"/>
                  <a:gd name="T5" fmla="*/ 20 h 140"/>
                  <a:gd name="T6" fmla="*/ 20 w 130"/>
                  <a:gd name="T7" fmla="*/ 0 h 140"/>
                  <a:gd name="T8" fmla="*/ 10 w 130"/>
                  <a:gd name="T9" fmla="*/ 61 h 140"/>
                  <a:gd name="T10" fmla="*/ 0 w 130"/>
                  <a:gd name="T11" fmla="*/ 121 h 140"/>
                  <a:gd name="T12" fmla="*/ 110 w 130"/>
                  <a:gd name="T13" fmla="*/ 14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0"/>
                  <a:gd name="T23" fmla="*/ 130 w 13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0">
                    <a:moveTo>
                      <a:pt x="110" y="140"/>
                    </a:moveTo>
                    <a:lnTo>
                      <a:pt x="120" y="80"/>
                    </a:lnTo>
                    <a:lnTo>
                      <a:pt x="130" y="20"/>
                    </a:lnTo>
                    <a:lnTo>
                      <a:pt x="20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0" y="1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02" name="Freeform 1111"/>
              <p:cNvSpPr>
                <a:spLocks noChangeAspect="1"/>
              </p:cNvSpPr>
              <p:nvPr/>
            </p:nvSpPr>
            <p:spPr bwMode="auto">
              <a:xfrm>
                <a:off x="1433" y="1130"/>
                <a:ext cx="2" cy="9"/>
              </a:xfrm>
              <a:custGeom>
                <a:avLst/>
                <a:gdLst>
                  <a:gd name="T0" fmla="*/ 0 w 10"/>
                  <a:gd name="T1" fmla="*/ 61 h 61"/>
                  <a:gd name="T2" fmla="*/ 10 w 10"/>
                  <a:gd name="T3" fmla="*/ 0 h 61"/>
                  <a:gd name="T4" fmla="*/ 9 w 10"/>
                  <a:gd name="T5" fmla="*/ 0 h 61"/>
                  <a:gd name="T6" fmla="*/ 0 w 10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61"/>
                  <a:gd name="T14" fmla="*/ 10 w 10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61">
                    <a:moveTo>
                      <a:pt x="0" y="61"/>
                    </a:moveTo>
                    <a:lnTo>
                      <a:pt x="10" y="0"/>
                    </a:lnTo>
                    <a:lnTo>
                      <a:pt x="9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03" name="Line 1112"/>
              <p:cNvSpPr>
                <a:spLocks noChangeAspect="1" noChangeShapeType="1"/>
              </p:cNvSpPr>
              <p:nvPr/>
            </p:nvSpPr>
            <p:spPr bwMode="auto">
              <a:xfrm flipH="1">
                <a:off x="1434" y="11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04" name="Freeform 1113"/>
              <p:cNvSpPr>
                <a:spLocks noChangeAspect="1"/>
              </p:cNvSpPr>
              <p:nvPr/>
            </p:nvSpPr>
            <p:spPr bwMode="auto">
              <a:xfrm>
                <a:off x="1416" y="1128"/>
                <a:ext cx="18" cy="20"/>
              </a:xfrm>
              <a:custGeom>
                <a:avLst/>
                <a:gdLst>
                  <a:gd name="T0" fmla="*/ 112 w 130"/>
                  <a:gd name="T1" fmla="*/ 137 h 137"/>
                  <a:gd name="T2" fmla="*/ 121 w 130"/>
                  <a:gd name="T3" fmla="*/ 77 h 137"/>
                  <a:gd name="T4" fmla="*/ 130 w 130"/>
                  <a:gd name="T5" fmla="*/ 16 h 137"/>
                  <a:gd name="T6" fmla="*/ 19 w 130"/>
                  <a:gd name="T7" fmla="*/ 0 h 137"/>
                  <a:gd name="T8" fmla="*/ 10 w 130"/>
                  <a:gd name="T9" fmla="*/ 61 h 137"/>
                  <a:gd name="T10" fmla="*/ 0 w 130"/>
                  <a:gd name="T11" fmla="*/ 121 h 137"/>
                  <a:gd name="T12" fmla="*/ 112 w 130"/>
                  <a:gd name="T13" fmla="*/ 137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37"/>
                  <a:gd name="T23" fmla="*/ 130 w 130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37">
                    <a:moveTo>
                      <a:pt x="112" y="137"/>
                    </a:moveTo>
                    <a:lnTo>
                      <a:pt x="121" y="77"/>
                    </a:lnTo>
                    <a:lnTo>
                      <a:pt x="130" y="16"/>
                    </a:lnTo>
                    <a:lnTo>
                      <a:pt x="19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2" y="1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05" name="Freeform 1114"/>
              <p:cNvSpPr>
                <a:spLocks noChangeAspect="1"/>
              </p:cNvSpPr>
              <p:nvPr/>
            </p:nvSpPr>
            <p:spPr bwMode="auto">
              <a:xfrm>
                <a:off x="1416" y="1128"/>
                <a:ext cx="18" cy="20"/>
              </a:xfrm>
              <a:custGeom>
                <a:avLst/>
                <a:gdLst>
                  <a:gd name="T0" fmla="*/ 112 w 130"/>
                  <a:gd name="T1" fmla="*/ 137 h 137"/>
                  <a:gd name="T2" fmla="*/ 121 w 130"/>
                  <a:gd name="T3" fmla="*/ 77 h 137"/>
                  <a:gd name="T4" fmla="*/ 130 w 130"/>
                  <a:gd name="T5" fmla="*/ 16 h 137"/>
                  <a:gd name="T6" fmla="*/ 19 w 130"/>
                  <a:gd name="T7" fmla="*/ 0 h 137"/>
                  <a:gd name="T8" fmla="*/ 10 w 130"/>
                  <a:gd name="T9" fmla="*/ 61 h 137"/>
                  <a:gd name="T10" fmla="*/ 0 w 130"/>
                  <a:gd name="T11" fmla="*/ 121 h 137"/>
                  <a:gd name="T12" fmla="*/ 112 w 130"/>
                  <a:gd name="T13" fmla="*/ 137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37"/>
                  <a:gd name="T23" fmla="*/ 130 w 130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37">
                    <a:moveTo>
                      <a:pt x="112" y="137"/>
                    </a:moveTo>
                    <a:lnTo>
                      <a:pt x="121" y="77"/>
                    </a:lnTo>
                    <a:lnTo>
                      <a:pt x="130" y="16"/>
                    </a:lnTo>
                    <a:lnTo>
                      <a:pt x="19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2" y="13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06" name="Freeform 1115"/>
              <p:cNvSpPr>
                <a:spLocks noChangeAspect="1"/>
              </p:cNvSpPr>
              <p:nvPr/>
            </p:nvSpPr>
            <p:spPr bwMode="auto">
              <a:xfrm>
                <a:off x="1417" y="1128"/>
                <a:ext cx="2" cy="9"/>
              </a:xfrm>
              <a:custGeom>
                <a:avLst/>
                <a:gdLst>
                  <a:gd name="T0" fmla="*/ 0 w 9"/>
                  <a:gd name="T1" fmla="*/ 61 h 61"/>
                  <a:gd name="T2" fmla="*/ 9 w 9"/>
                  <a:gd name="T3" fmla="*/ 0 h 61"/>
                  <a:gd name="T4" fmla="*/ 4 w 9"/>
                  <a:gd name="T5" fmla="*/ 0 h 61"/>
                  <a:gd name="T6" fmla="*/ 0 w 9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61"/>
                  <a:gd name="T14" fmla="*/ 9 w 9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61">
                    <a:moveTo>
                      <a:pt x="0" y="61"/>
                    </a:moveTo>
                    <a:lnTo>
                      <a:pt x="9" y="0"/>
                    </a:lnTo>
                    <a:lnTo>
                      <a:pt x="4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07" name="Line 1116"/>
              <p:cNvSpPr>
                <a:spLocks noChangeAspect="1" noChangeShapeType="1"/>
              </p:cNvSpPr>
              <p:nvPr/>
            </p:nvSpPr>
            <p:spPr bwMode="auto">
              <a:xfrm flipH="1">
                <a:off x="1418" y="11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08" name="Freeform 1117"/>
              <p:cNvSpPr>
                <a:spLocks noChangeAspect="1"/>
              </p:cNvSpPr>
              <p:nvPr/>
            </p:nvSpPr>
            <p:spPr bwMode="auto">
              <a:xfrm>
                <a:off x="1400" y="1127"/>
                <a:ext cx="18" cy="18"/>
              </a:xfrm>
              <a:custGeom>
                <a:avLst/>
                <a:gdLst>
                  <a:gd name="T0" fmla="*/ 113 w 122"/>
                  <a:gd name="T1" fmla="*/ 130 h 130"/>
                  <a:gd name="T2" fmla="*/ 118 w 122"/>
                  <a:gd name="T3" fmla="*/ 70 h 130"/>
                  <a:gd name="T4" fmla="*/ 122 w 122"/>
                  <a:gd name="T5" fmla="*/ 9 h 130"/>
                  <a:gd name="T6" fmla="*/ 10 w 122"/>
                  <a:gd name="T7" fmla="*/ 0 h 130"/>
                  <a:gd name="T8" fmla="*/ 5 w 122"/>
                  <a:gd name="T9" fmla="*/ 60 h 130"/>
                  <a:gd name="T10" fmla="*/ 0 w 122"/>
                  <a:gd name="T11" fmla="*/ 121 h 130"/>
                  <a:gd name="T12" fmla="*/ 113 w 122"/>
                  <a:gd name="T13" fmla="*/ 13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130"/>
                  <a:gd name="T23" fmla="*/ 122 w 122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130">
                    <a:moveTo>
                      <a:pt x="113" y="130"/>
                    </a:moveTo>
                    <a:lnTo>
                      <a:pt x="118" y="70"/>
                    </a:lnTo>
                    <a:lnTo>
                      <a:pt x="122" y="9"/>
                    </a:lnTo>
                    <a:lnTo>
                      <a:pt x="10" y="0"/>
                    </a:lnTo>
                    <a:lnTo>
                      <a:pt x="5" y="60"/>
                    </a:lnTo>
                    <a:lnTo>
                      <a:pt x="0" y="121"/>
                    </a:lnTo>
                    <a:lnTo>
                      <a:pt x="113" y="1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09" name="Freeform 1118"/>
              <p:cNvSpPr>
                <a:spLocks noChangeAspect="1"/>
              </p:cNvSpPr>
              <p:nvPr/>
            </p:nvSpPr>
            <p:spPr bwMode="auto">
              <a:xfrm>
                <a:off x="1400" y="1127"/>
                <a:ext cx="18" cy="18"/>
              </a:xfrm>
              <a:custGeom>
                <a:avLst/>
                <a:gdLst>
                  <a:gd name="T0" fmla="*/ 113 w 122"/>
                  <a:gd name="T1" fmla="*/ 130 h 130"/>
                  <a:gd name="T2" fmla="*/ 118 w 122"/>
                  <a:gd name="T3" fmla="*/ 70 h 130"/>
                  <a:gd name="T4" fmla="*/ 122 w 122"/>
                  <a:gd name="T5" fmla="*/ 9 h 130"/>
                  <a:gd name="T6" fmla="*/ 10 w 122"/>
                  <a:gd name="T7" fmla="*/ 0 h 130"/>
                  <a:gd name="T8" fmla="*/ 5 w 122"/>
                  <a:gd name="T9" fmla="*/ 60 h 130"/>
                  <a:gd name="T10" fmla="*/ 0 w 122"/>
                  <a:gd name="T11" fmla="*/ 121 h 130"/>
                  <a:gd name="T12" fmla="*/ 113 w 122"/>
                  <a:gd name="T13" fmla="*/ 13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130"/>
                  <a:gd name="T23" fmla="*/ 122 w 122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130">
                    <a:moveTo>
                      <a:pt x="113" y="130"/>
                    </a:moveTo>
                    <a:lnTo>
                      <a:pt x="118" y="70"/>
                    </a:lnTo>
                    <a:lnTo>
                      <a:pt x="122" y="9"/>
                    </a:lnTo>
                    <a:lnTo>
                      <a:pt x="10" y="0"/>
                    </a:lnTo>
                    <a:lnTo>
                      <a:pt x="5" y="60"/>
                    </a:lnTo>
                    <a:lnTo>
                      <a:pt x="0" y="121"/>
                    </a:lnTo>
                    <a:lnTo>
                      <a:pt x="113" y="1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10" name="Freeform 1119"/>
              <p:cNvSpPr>
                <a:spLocks noChangeAspect="1"/>
              </p:cNvSpPr>
              <p:nvPr/>
            </p:nvSpPr>
            <p:spPr bwMode="auto">
              <a:xfrm>
                <a:off x="1401" y="1127"/>
                <a:ext cx="1" cy="8"/>
              </a:xfrm>
              <a:custGeom>
                <a:avLst/>
                <a:gdLst>
                  <a:gd name="T0" fmla="*/ 0 w 5"/>
                  <a:gd name="T1" fmla="*/ 60 h 60"/>
                  <a:gd name="T2" fmla="*/ 5 w 5"/>
                  <a:gd name="T3" fmla="*/ 0 h 60"/>
                  <a:gd name="T4" fmla="*/ 2 w 5"/>
                  <a:gd name="T5" fmla="*/ 0 h 60"/>
                  <a:gd name="T6" fmla="*/ 0 w 5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60"/>
                  <a:gd name="T14" fmla="*/ 5 w 5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60">
                    <a:moveTo>
                      <a:pt x="0" y="6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11" name="Line 1120"/>
              <p:cNvSpPr>
                <a:spLocks noChangeAspect="1" noChangeShapeType="1"/>
              </p:cNvSpPr>
              <p:nvPr/>
            </p:nvSpPr>
            <p:spPr bwMode="auto">
              <a:xfrm flipH="1">
                <a:off x="1401" y="11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12" name="Freeform 1121"/>
              <p:cNvSpPr>
                <a:spLocks noChangeAspect="1"/>
              </p:cNvSpPr>
              <p:nvPr/>
            </p:nvSpPr>
            <p:spPr bwMode="auto">
              <a:xfrm>
                <a:off x="1385" y="1126"/>
                <a:ext cx="16" cy="18"/>
              </a:xfrm>
              <a:custGeom>
                <a:avLst/>
                <a:gdLst>
                  <a:gd name="T0" fmla="*/ 114 w 118"/>
                  <a:gd name="T1" fmla="*/ 125 h 125"/>
                  <a:gd name="T2" fmla="*/ 116 w 118"/>
                  <a:gd name="T3" fmla="*/ 64 h 125"/>
                  <a:gd name="T4" fmla="*/ 118 w 118"/>
                  <a:gd name="T5" fmla="*/ 4 h 125"/>
                  <a:gd name="T6" fmla="*/ 5 w 118"/>
                  <a:gd name="T7" fmla="*/ 0 h 125"/>
                  <a:gd name="T8" fmla="*/ 2 w 118"/>
                  <a:gd name="T9" fmla="*/ 60 h 125"/>
                  <a:gd name="T10" fmla="*/ 0 w 118"/>
                  <a:gd name="T11" fmla="*/ 120 h 125"/>
                  <a:gd name="T12" fmla="*/ 114 w 118"/>
                  <a:gd name="T13" fmla="*/ 125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8"/>
                  <a:gd name="T22" fmla="*/ 0 h 125"/>
                  <a:gd name="T23" fmla="*/ 118 w 118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8" h="125">
                    <a:moveTo>
                      <a:pt x="114" y="125"/>
                    </a:moveTo>
                    <a:lnTo>
                      <a:pt x="116" y="64"/>
                    </a:lnTo>
                    <a:lnTo>
                      <a:pt x="118" y="4"/>
                    </a:lnTo>
                    <a:lnTo>
                      <a:pt x="5" y="0"/>
                    </a:lnTo>
                    <a:lnTo>
                      <a:pt x="2" y="60"/>
                    </a:lnTo>
                    <a:lnTo>
                      <a:pt x="0" y="120"/>
                    </a:lnTo>
                    <a:lnTo>
                      <a:pt x="114" y="1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13" name="Freeform 1122"/>
              <p:cNvSpPr>
                <a:spLocks noChangeAspect="1"/>
              </p:cNvSpPr>
              <p:nvPr/>
            </p:nvSpPr>
            <p:spPr bwMode="auto">
              <a:xfrm>
                <a:off x="1385" y="1126"/>
                <a:ext cx="16" cy="18"/>
              </a:xfrm>
              <a:custGeom>
                <a:avLst/>
                <a:gdLst>
                  <a:gd name="T0" fmla="*/ 114 w 118"/>
                  <a:gd name="T1" fmla="*/ 125 h 125"/>
                  <a:gd name="T2" fmla="*/ 116 w 118"/>
                  <a:gd name="T3" fmla="*/ 64 h 125"/>
                  <a:gd name="T4" fmla="*/ 118 w 118"/>
                  <a:gd name="T5" fmla="*/ 4 h 125"/>
                  <a:gd name="T6" fmla="*/ 5 w 118"/>
                  <a:gd name="T7" fmla="*/ 0 h 125"/>
                  <a:gd name="T8" fmla="*/ 2 w 118"/>
                  <a:gd name="T9" fmla="*/ 60 h 125"/>
                  <a:gd name="T10" fmla="*/ 0 w 118"/>
                  <a:gd name="T11" fmla="*/ 120 h 125"/>
                  <a:gd name="T12" fmla="*/ 114 w 118"/>
                  <a:gd name="T13" fmla="*/ 125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8"/>
                  <a:gd name="T22" fmla="*/ 0 h 125"/>
                  <a:gd name="T23" fmla="*/ 118 w 118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8" h="125">
                    <a:moveTo>
                      <a:pt x="114" y="125"/>
                    </a:moveTo>
                    <a:lnTo>
                      <a:pt x="116" y="64"/>
                    </a:lnTo>
                    <a:lnTo>
                      <a:pt x="118" y="4"/>
                    </a:lnTo>
                    <a:lnTo>
                      <a:pt x="5" y="0"/>
                    </a:lnTo>
                    <a:lnTo>
                      <a:pt x="2" y="60"/>
                    </a:lnTo>
                    <a:lnTo>
                      <a:pt x="0" y="120"/>
                    </a:lnTo>
                    <a:lnTo>
                      <a:pt x="114" y="12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14" name="Freeform 1123"/>
              <p:cNvSpPr>
                <a:spLocks noChangeAspect="1"/>
              </p:cNvSpPr>
              <p:nvPr/>
            </p:nvSpPr>
            <p:spPr bwMode="auto">
              <a:xfrm>
                <a:off x="1385" y="1126"/>
                <a:ext cx="1" cy="9"/>
              </a:xfrm>
              <a:custGeom>
                <a:avLst/>
                <a:gdLst>
                  <a:gd name="T0" fmla="*/ 1 w 4"/>
                  <a:gd name="T1" fmla="*/ 60 h 60"/>
                  <a:gd name="T2" fmla="*/ 4 w 4"/>
                  <a:gd name="T3" fmla="*/ 0 h 60"/>
                  <a:gd name="T4" fmla="*/ 0 w 4"/>
                  <a:gd name="T5" fmla="*/ 0 h 60"/>
                  <a:gd name="T6" fmla="*/ 1 w 4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0"/>
                  <a:gd name="T14" fmla="*/ 4 w 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0">
                    <a:moveTo>
                      <a:pt x="1" y="6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15" name="Line 1124"/>
              <p:cNvSpPr>
                <a:spLocks noChangeAspect="1" noChangeShapeType="1"/>
              </p:cNvSpPr>
              <p:nvPr/>
            </p:nvSpPr>
            <p:spPr bwMode="auto">
              <a:xfrm flipH="1">
                <a:off x="1385" y="112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16" name="Freeform 1125"/>
              <p:cNvSpPr>
                <a:spLocks noChangeAspect="1"/>
              </p:cNvSpPr>
              <p:nvPr/>
            </p:nvSpPr>
            <p:spPr bwMode="auto">
              <a:xfrm>
                <a:off x="1369" y="1126"/>
                <a:ext cx="16" cy="18"/>
              </a:xfrm>
              <a:custGeom>
                <a:avLst/>
                <a:gdLst>
                  <a:gd name="T0" fmla="*/ 116 w 116"/>
                  <a:gd name="T1" fmla="*/ 120 h 123"/>
                  <a:gd name="T2" fmla="*/ 114 w 116"/>
                  <a:gd name="T3" fmla="*/ 60 h 123"/>
                  <a:gd name="T4" fmla="*/ 113 w 116"/>
                  <a:gd name="T5" fmla="*/ 0 h 123"/>
                  <a:gd name="T6" fmla="*/ 0 w 116"/>
                  <a:gd name="T7" fmla="*/ 2 h 123"/>
                  <a:gd name="T8" fmla="*/ 1 w 116"/>
                  <a:gd name="T9" fmla="*/ 62 h 123"/>
                  <a:gd name="T10" fmla="*/ 2 w 116"/>
                  <a:gd name="T11" fmla="*/ 123 h 123"/>
                  <a:gd name="T12" fmla="*/ 116 w 116"/>
                  <a:gd name="T13" fmla="*/ 120 h 1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123"/>
                  <a:gd name="T23" fmla="*/ 116 w 116"/>
                  <a:gd name="T24" fmla="*/ 123 h 1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123">
                    <a:moveTo>
                      <a:pt x="116" y="120"/>
                    </a:moveTo>
                    <a:lnTo>
                      <a:pt x="114" y="60"/>
                    </a:lnTo>
                    <a:lnTo>
                      <a:pt x="113" y="0"/>
                    </a:lnTo>
                    <a:lnTo>
                      <a:pt x="0" y="2"/>
                    </a:lnTo>
                    <a:lnTo>
                      <a:pt x="1" y="62"/>
                    </a:lnTo>
                    <a:lnTo>
                      <a:pt x="2" y="123"/>
                    </a:lnTo>
                    <a:lnTo>
                      <a:pt x="116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17" name="Freeform 1126"/>
              <p:cNvSpPr>
                <a:spLocks noChangeAspect="1"/>
              </p:cNvSpPr>
              <p:nvPr/>
            </p:nvSpPr>
            <p:spPr bwMode="auto">
              <a:xfrm>
                <a:off x="1369" y="1126"/>
                <a:ext cx="16" cy="18"/>
              </a:xfrm>
              <a:custGeom>
                <a:avLst/>
                <a:gdLst>
                  <a:gd name="T0" fmla="*/ 116 w 116"/>
                  <a:gd name="T1" fmla="*/ 120 h 123"/>
                  <a:gd name="T2" fmla="*/ 114 w 116"/>
                  <a:gd name="T3" fmla="*/ 60 h 123"/>
                  <a:gd name="T4" fmla="*/ 113 w 116"/>
                  <a:gd name="T5" fmla="*/ 0 h 123"/>
                  <a:gd name="T6" fmla="*/ 0 w 116"/>
                  <a:gd name="T7" fmla="*/ 2 h 123"/>
                  <a:gd name="T8" fmla="*/ 1 w 116"/>
                  <a:gd name="T9" fmla="*/ 62 h 123"/>
                  <a:gd name="T10" fmla="*/ 2 w 116"/>
                  <a:gd name="T11" fmla="*/ 123 h 123"/>
                  <a:gd name="T12" fmla="*/ 116 w 116"/>
                  <a:gd name="T13" fmla="*/ 120 h 1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123"/>
                  <a:gd name="T23" fmla="*/ 116 w 116"/>
                  <a:gd name="T24" fmla="*/ 123 h 1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123">
                    <a:moveTo>
                      <a:pt x="116" y="120"/>
                    </a:moveTo>
                    <a:lnTo>
                      <a:pt x="114" y="60"/>
                    </a:lnTo>
                    <a:lnTo>
                      <a:pt x="113" y="0"/>
                    </a:lnTo>
                    <a:lnTo>
                      <a:pt x="0" y="2"/>
                    </a:lnTo>
                    <a:lnTo>
                      <a:pt x="1" y="62"/>
                    </a:lnTo>
                    <a:lnTo>
                      <a:pt x="2" y="123"/>
                    </a:lnTo>
                    <a:lnTo>
                      <a:pt x="116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18" name="Freeform 1127"/>
              <p:cNvSpPr>
                <a:spLocks noChangeAspect="1"/>
              </p:cNvSpPr>
              <p:nvPr/>
            </p:nvSpPr>
            <p:spPr bwMode="auto">
              <a:xfrm>
                <a:off x="1368" y="1126"/>
                <a:ext cx="1" cy="9"/>
              </a:xfrm>
              <a:custGeom>
                <a:avLst/>
                <a:gdLst>
                  <a:gd name="T0" fmla="*/ 4 w 4"/>
                  <a:gd name="T1" fmla="*/ 60 h 60"/>
                  <a:gd name="T2" fmla="*/ 3 w 4"/>
                  <a:gd name="T3" fmla="*/ 0 h 60"/>
                  <a:gd name="T4" fmla="*/ 0 w 4"/>
                  <a:gd name="T5" fmla="*/ 0 h 60"/>
                  <a:gd name="T6" fmla="*/ 4 w 4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0"/>
                  <a:gd name="T14" fmla="*/ 4 w 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0">
                    <a:moveTo>
                      <a:pt x="4" y="6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4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19" name="Line 1128"/>
              <p:cNvSpPr>
                <a:spLocks noChangeAspect="1" noChangeShapeType="1"/>
              </p:cNvSpPr>
              <p:nvPr/>
            </p:nvSpPr>
            <p:spPr bwMode="auto">
              <a:xfrm flipH="1">
                <a:off x="1368" y="112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20" name="Freeform 1129"/>
              <p:cNvSpPr>
                <a:spLocks noChangeAspect="1"/>
              </p:cNvSpPr>
              <p:nvPr/>
            </p:nvSpPr>
            <p:spPr bwMode="auto">
              <a:xfrm>
                <a:off x="1352" y="1126"/>
                <a:ext cx="17" cy="19"/>
              </a:xfrm>
              <a:custGeom>
                <a:avLst/>
                <a:gdLst>
                  <a:gd name="T0" fmla="*/ 119 w 119"/>
                  <a:gd name="T1" fmla="*/ 121 h 127"/>
                  <a:gd name="T2" fmla="*/ 116 w 119"/>
                  <a:gd name="T3" fmla="*/ 60 h 127"/>
                  <a:gd name="T4" fmla="*/ 112 w 119"/>
                  <a:gd name="T5" fmla="*/ 0 h 127"/>
                  <a:gd name="T6" fmla="*/ 0 w 119"/>
                  <a:gd name="T7" fmla="*/ 7 h 127"/>
                  <a:gd name="T8" fmla="*/ 3 w 119"/>
                  <a:gd name="T9" fmla="*/ 67 h 127"/>
                  <a:gd name="T10" fmla="*/ 7 w 119"/>
                  <a:gd name="T11" fmla="*/ 127 h 127"/>
                  <a:gd name="T12" fmla="*/ 119 w 119"/>
                  <a:gd name="T13" fmla="*/ 121 h 1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9"/>
                  <a:gd name="T22" fmla="*/ 0 h 127"/>
                  <a:gd name="T23" fmla="*/ 119 w 119"/>
                  <a:gd name="T24" fmla="*/ 127 h 1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9" h="127">
                    <a:moveTo>
                      <a:pt x="119" y="121"/>
                    </a:moveTo>
                    <a:lnTo>
                      <a:pt x="116" y="60"/>
                    </a:lnTo>
                    <a:lnTo>
                      <a:pt x="112" y="0"/>
                    </a:lnTo>
                    <a:lnTo>
                      <a:pt x="0" y="7"/>
                    </a:lnTo>
                    <a:lnTo>
                      <a:pt x="3" y="67"/>
                    </a:lnTo>
                    <a:lnTo>
                      <a:pt x="7" y="127"/>
                    </a:lnTo>
                    <a:lnTo>
                      <a:pt x="119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21" name="Freeform 1130"/>
              <p:cNvSpPr>
                <a:spLocks noChangeAspect="1"/>
              </p:cNvSpPr>
              <p:nvPr/>
            </p:nvSpPr>
            <p:spPr bwMode="auto">
              <a:xfrm>
                <a:off x="1352" y="1126"/>
                <a:ext cx="17" cy="19"/>
              </a:xfrm>
              <a:custGeom>
                <a:avLst/>
                <a:gdLst>
                  <a:gd name="T0" fmla="*/ 119 w 119"/>
                  <a:gd name="T1" fmla="*/ 121 h 127"/>
                  <a:gd name="T2" fmla="*/ 116 w 119"/>
                  <a:gd name="T3" fmla="*/ 60 h 127"/>
                  <a:gd name="T4" fmla="*/ 112 w 119"/>
                  <a:gd name="T5" fmla="*/ 0 h 127"/>
                  <a:gd name="T6" fmla="*/ 0 w 119"/>
                  <a:gd name="T7" fmla="*/ 7 h 127"/>
                  <a:gd name="T8" fmla="*/ 3 w 119"/>
                  <a:gd name="T9" fmla="*/ 67 h 127"/>
                  <a:gd name="T10" fmla="*/ 7 w 119"/>
                  <a:gd name="T11" fmla="*/ 127 h 127"/>
                  <a:gd name="T12" fmla="*/ 119 w 119"/>
                  <a:gd name="T13" fmla="*/ 121 h 1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9"/>
                  <a:gd name="T22" fmla="*/ 0 h 127"/>
                  <a:gd name="T23" fmla="*/ 119 w 119"/>
                  <a:gd name="T24" fmla="*/ 127 h 1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9" h="127">
                    <a:moveTo>
                      <a:pt x="119" y="121"/>
                    </a:moveTo>
                    <a:lnTo>
                      <a:pt x="116" y="60"/>
                    </a:lnTo>
                    <a:lnTo>
                      <a:pt x="112" y="0"/>
                    </a:lnTo>
                    <a:lnTo>
                      <a:pt x="0" y="7"/>
                    </a:lnTo>
                    <a:lnTo>
                      <a:pt x="3" y="67"/>
                    </a:lnTo>
                    <a:lnTo>
                      <a:pt x="7" y="127"/>
                    </a:lnTo>
                    <a:lnTo>
                      <a:pt x="119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22" name="Freeform 1131"/>
              <p:cNvSpPr>
                <a:spLocks noChangeAspect="1"/>
              </p:cNvSpPr>
              <p:nvPr/>
            </p:nvSpPr>
            <p:spPr bwMode="auto">
              <a:xfrm>
                <a:off x="1352" y="1127"/>
                <a:ext cx="1" cy="9"/>
              </a:xfrm>
              <a:custGeom>
                <a:avLst/>
                <a:gdLst>
                  <a:gd name="T0" fmla="*/ 7 w 7"/>
                  <a:gd name="T1" fmla="*/ 60 h 60"/>
                  <a:gd name="T2" fmla="*/ 4 w 7"/>
                  <a:gd name="T3" fmla="*/ 0 h 60"/>
                  <a:gd name="T4" fmla="*/ 0 w 7"/>
                  <a:gd name="T5" fmla="*/ 0 h 60"/>
                  <a:gd name="T6" fmla="*/ 7 w 7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7" y="6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7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23" name="Line 1132"/>
              <p:cNvSpPr>
                <a:spLocks noChangeAspect="1" noChangeShapeType="1"/>
              </p:cNvSpPr>
              <p:nvPr/>
            </p:nvSpPr>
            <p:spPr bwMode="auto">
              <a:xfrm flipH="1">
                <a:off x="1352" y="11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24" name="Freeform 1133"/>
              <p:cNvSpPr>
                <a:spLocks noChangeAspect="1"/>
              </p:cNvSpPr>
              <p:nvPr/>
            </p:nvSpPr>
            <p:spPr bwMode="auto">
              <a:xfrm>
                <a:off x="1336" y="1127"/>
                <a:ext cx="18" cy="20"/>
              </a:xfrm>
              <a:custGeom>
                <a:avLst/>
                <a:gdLst>
                  <a:gd name="T0" fmla="*/ 126 w 126"/>
                  <a:gd name="T1" fmla="*/ 120 h 134"/>
                  <a:gd name="T2" fmla="*/ 119 w 126"/>
                  <a:gd name="T3" fmla="*/ 60 h 134"/>
                  <a:gd name="T4" fmla="*/ 112 w 126"/>
                  <a:gd name="T5" fmla="*/ 0 h 134"/>
                  <a:gd name="T6" fmla="*/ 0 w 126"/>
                  <a:gd name="T7" fmla="*/ 13 h 134"/>
                  <a:gd name="T8" fmla="*/ 7 w 126"/>
                  <a:gd name="T9" fmla="*/ 74 h 134"/>
                  <a:gd name="T10" fmla="*/ 13 w 126"/>
                  <a:gd name="T11" fmla="*/ 134 h 134"/>
                  <a:gd name="T12" fmla="*/ 126 w 126"/>
                  <a:gd name="T13" fmla="*/ 12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6"/>
                  <a:gd name="T22" fmla="*/ 0 h 134"/>
                  <a:gd name="T23" fmla="*/ 126 w 126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6" h="134">
                    <a:moveTo>
                      <a:pt x="126" y="120"/>
                    </a:moveTo>
                    <a:lnTo>
                      <a:pt x="119" y="60"/>
                    </a:lnTo>
                    <a:lnTo>
                      <a:pt x="112" y="0"/>
                    </a:lnTo>
                    <a:lnTo>
                      <a:pt x="0" y="13"/>
                    </a:lnTo>
                    <a:lnTo>
                      <a:pt x="7" y="74"/>
                    </a:lnTo>
                    <a:lnTo>
                      <a:pt x="13" y="134"/>
                    </a:lnTo>
                    <a:lnTo>
                      <a:pt x="126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25" name="Freeform 1134"/>
              <p:cNvSpPr>
                <a:spLocks noChangeAspect="1"/>
              </p:cNvSpPr>
              <p:nvPr/>
            </p:nvSpPr>
            <p:spPr bwMode="auto">
              <a:xfrm>
                <a:off x="1336" y="1127"/>
                <a:ext cx="18" cy="20"/>
              </a:xfrm>
              <a:custGeom>
                <a:avLst/>
                <a:gdLst>
                  <a:gd name="T0" fmla="*/ 126 w 126"/>
                  <a:gd name="T1" fmla="*/ 120 h 134"/>
                  <a:gd name="T2" fmla="*/ 119 w 126"/>
                  <a:gd name="T3" fmla="*/ 60 h 134"/>
                  <a:gd name="T4" fmla="*/ 112 w 126"/>
                  <a:gd name="T5" fmla="*/ 0 h 134"/>
                  <a:gd name="T6" fmla="*/ 0 w 126"/>
                  <a:gd name="T7" fmla="*/ 13 h 134"/>
                  <a:gd name="T8" fmla="*/ 7 w 126"/>
                  <a:gd name="T9" fmla="*/ 74 h 134"/>
                  <a:gd name="T10" fmla="*/ 13 w 126"/>
                  <a:gd name="T11" fmla="*/ 134 h 134"/>
                  <a:gd name="T12" fmla="*/ 126 w 126"/>
                  <a:gd name="T13" fmla="*/ 12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6"/>
                  <a:gd name="T22" fmla="*/ 0 h 134"/>
                  <a:gd name="T23" fmla="*/ 126 w 126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6" h="134">
                    <a:moveTo>
                      <a:pt x="126" y="120"/>
                    </a:moveTo>
                    <a:lnTo>
                      <a:pt x="119" y="60"/>
                    </a:lnTo>
                    <a:lnTo>
                      <a:pt x="112" y="0"/>
                    </a:lnTo>
                    <a:lnTo>
                      <a:pt x="0" y="13"/>
                    </a:lnTo>
                    <a:lnTo>
                      <a:pt x="7" y="74"/>
                    </a:lnTo>
                    <a:lnTo>
                      <a:pt x="13" y="134"/>
                    </a:lnTo>
                    <a:lnTo>
                      <a:pt x="126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26" name="Freeform 1135"/>
              <p:cNvSpPr>
                <a:spLocks noChangeAspect="1"/>
              </p:cNvSpPr>
              <p:nvPr/>
            </p:nvSpPr>
            <p:spPr bwMode="auto">
              <a:xfrm>
                <a:off x="1335" y="1129"/>
                <a:ext cx="2" cy="9"/>
              </a:xfrm>
              <a:custGeom>
                <a:avLst/>
                <a:gdLst>
                  <a:gd name="T0" fmla="*/ 11 w 11"/>
                  <a:gd name="T1" fmla="*/ 61 h 61"/>
                  <a:gd name="T2" fmla="*/ 4 w 11"/>
                  <a:gd name="T3" fmla="*/ 0 h 61"/>
                  <a:gd name="T4" fmla="*/ 0 w 11"/>
                  <a:gd name="T5" fmla="*/ 0 h 61"/>
                  <a:gd name="T6" fmla="*/ 11 w 1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1"/>
                  <a:gd name="T14" fmla="*/ 11 w 1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1">
                    <a:moveTo>
                      <a:pt x="11" y="61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1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27" name="Line 1136"/>
              <p:cNvSpPr>
                <a:spLocks noChangeAspect="1" noChangeShapeType="1"/>
              </p:cNvSpPr>
              <p:nvPr/>
            </p:nvSpPr>
            <p:spPr bwMode="auto">
              <a:xfrm flipH="1">
                <a:off x="1335" y="112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28" name="Freeform 1137"/>
              <p:cNvSpPr>
                <a:spLocks noChangeAspect="1"/>
              </p:cNvSpPr>
              <p:nvPr/>
            </p:nvSpPr>
            <p:spPr bwMode="auto">
              <a:xfrm>
                <a:off x="1319" y="1129"/>
                <a:ext cx="19" cy="20"/>
              </a:xfrm>
              <a:custGeom>
                <a:avLst/>
                <a:gdLst>
                  <a:gd name="T0" fmla="*/ 131 w 131"/>
                  <a:gd name="T1" fmla="*/ 121 h 139"/>
                  <a:gd name="T2" fmla="*/ 121 w 131"/>
                  <a:gd name="T3" fmla="*/ 61 h 139"/>
                  <a:gd name="T4" fmla="*/ 110 w 131"/>
                  <a:gd name="T5" fmla="*/ 0 h 139"/>
                  <a:gd name="T6" fmla="*/ 0 w 131"/>
                  <a:gd name="T7" fmla="*/ 19 h 139"/>
                  <a:gd name="T8" fmla="*/ 10 w 131"/>
                  <a:gd name="T9" fmla="*/ 79 h 139"/>
                  <a:gd name="T10" fmla="*/ 21 w 131"/>
                  <a:gd name="T11" fmla="*/ 139 h 139"/>
                  <a:gd name="T12" fmla="*/ 131 w 131"/>
                  <a:gd name="T13" fmla="*/ 121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39"/>
                  <a:gd name="T23" fmla="*/ 131 w 131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39">
                    <a:moveTo>
                      <a:pt x="131" y="121"/>
                    </a:moveTo>
                    <a:lnTo>
                      <a:pt x="121" y="61"/>
                    </a:lnTo>
                    <a:lnTo>
                      <a:pt x="110" y="0"/>
                    </a:lnTo>
                    <a:lnTo>
                      <a:pt x="0" y="19"/>
                    </a:lnTo>
                    <a:lnTo>
                      <a:pt x="10" y="79"/>
                    </a:lnTo>
                    <a:lnTo>
                      <a:pt x="21" y="139"/>
                    </a:lnTo>
                    <a:lnTo>
                      <a:pt x="131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29" name="Freeform 1138"/>
              <p:cNvSpPr>
                <a:spLocks noChangeAspect="1"/>
              </p:cNvSpPr>
              <p:nvPr/>
            </p:nvSpPr>
            <p:spPr bwMode="auto">
              <a:xfrm>
                <a:off x="1319" y="1129"/>
                <a:ext cx="19" cy="20"/>
              </a:xfrm>
              <a:custGeom>
                <a:avLst/>
                <a:gdLst>
                  <a:gd name="T0" fmla="*/ 131 w 131"/>
                  <a:gd name="T1" fmla="*/ 121 h 139"/>
                  <a:gd name="T2" fmla="*/ 121 w 131"/>
                  <a:gd name="T3" fmla="*/ 61 h 139"/>
                  <a:gd name="T4" fmla="*/ 110 w 131"/>
                  <a:gd name="T5" fmla="*/ 0 h 139"/>
                  <a:gd name="T6" fmla="*/ 0 w 131"/>
                  <a:gd name="T7" fmla="*/ 19 h 139"/>
                  <a:gd name="T8" fmla="*/ 10 w 131"/>
                  <a:gd name="T9" fmla="*/ 79 h 139"/>
                  <a:gd name="T10" fmla="*/ 21 w 131"/>
                  <a:gd name="T11" fmla="*/ 139 h 139"/>
                  <a:gd name="T12" fmla="*/ 131 w 131"/>
                  <a:gd name="T13" fmla="*/ 121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39"/>
                  <a:gd name="T23" fmla="*/ 131 w 131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39">
                    <a:moveTo>
                      <a:pt x="131" y="121"/>
                    </a:moveTo>
                    <a:lnTo>
                      <a:pt x="121" y="61"/>
                    </a:lnTo>
                    <a:lnTo>
                      <a:pt x="110" y="0"/>
                    </a:lnTo>
                    <a:lnTo>
                      <a:pt x="0" y="19"/>
                    </a:lnTo>
                    <a:lnTo>
                      <a:pt x="10" y="79"/>
                    </a:lnTo>
                    <a:lnTo>
                      <a:pt x="21" y="139"/>
                    </a:lnTo>
                    <a:lnTo>
                      <a:pt x="131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30" name="Freeform 1139"/>
              <p:cNvSpPr>
                <a:spLocks noChangeAspect="1"/>
              </p:cNvSpPr>
              <p:nvPr/>
            </p:nvSpPr>
            <p:spPr bwMode="auto">
              <a:xfrm>
                <a:off x="1319" y="1132"/>
                <a:ext cx="2" cy="9"/>
              </a:xfrm>
              <a:custGeom>
                <a:avLst/>
                <a:gdLst>
                  <a:gd name="T0" fmla="*/ 12 w 12"/>
                  <a:gd name="T1" fmla="*/ 60 h 60"/>
                  <a:gd name="T2" fmla="*/ 2 w 12"/>
                  <a:gd name="T3" fmla="*/ 0 h 60"/>
                  <a:gd name="T4" fmla="*/ 0 w 12"/>
                  <a:gd name="T5" fmla="*/ 1 h 60"/>
                  <a:gd name="T6" fmla="*/ 12 w 1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12" y="6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1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31" name="Line 1140"/>
              <p:cNvSpPr>
                <a:spLocks noChangeAspect="1" noChangeShapeType="1"/>
              </p:cNvSpPr>
              <p:nvPr/>
            </p:nvSpPr>
            <p:spPr bwMode="auto">
              <a:xfrm flipH="1">
                <a:off x="1319" y="113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32" name="Freeform 1141"/>
              <p:cNvSpPr>
                <a:spLocks noChangeAspect="1"/>
              </p:cNvSpPr>
              <p:nvPr/>
            </p:nvSpPr>
            <p:spPr bwMode="auto">
              <a:xfrm>
                <a:off x="1303" y="1132"/>
                <a:ext cx="20" cy="20"/>
              </a:xfrm>
              <a:custGeom>
                <a:avLst/>
                <a:gdLst>
                  <a:gd name="T0" fmla="*/ 135 w 135"/>
                  <a:gd name="T1" fmla="*/ 118 h 142"/>
                  <a:gd name="T2" fmla="*/ 122 w 135"/>
                  <a:gd name="T3" fmla="*/ 59 h 142"/>
                  <a:gd name="T4" fmla="*/ 110 w 135"/>
                  <a:gd name="T5" fmla="*/ 0 h 142"/>
                  <a:gd name="T6" fmla="*/ 0 w 135"/>
                  <a:gd name="T7" fmla="*/ 24 h 142"/>
                  <a:gd name="T8" fmla="*/ 12 w 135"/>
                  <a:gd name="T9" fmla="*/ 83 h 142"/>
                  <a:gd name="T10" fmla="*/ 25 w 135"/>
                  <a:gd name="T11" fmla="*/ 142 h 142"/>
                  <a:gd name="T12" fmla="*/ 135 w 135"/>
                  <a:gd name="T13" fmla="*/ 118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5"/>
                  <a:gd name="T22" fmla="*/ 0 h 142"/>
                  <a:gd name="T23" fmla="*/ 135 w 135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5" h="142">
                    <a:moveTo>
                      <a:pt x="135" y="118"/>
                    </a:moveTo>
                    <a:lnTo>
                      <a:pt x="122" y="59"/>
                    </a:lnTo>
                    <a:lnTo>
                      <a:pt x="110" y="0"/>
                    </a:lnTo>
                    <a:lnTo>
                      <a:pt x="0" y="24"/>
                    </a:lnTo>
                    <a:lnTo>
                      <a:pt x="12" y="83"/>
                    </a:lnTo>
                    <a:lnTo>
                      <a:pt x="25" y="142"/>
                    </a:lnTo>
                    <a:lnTo>
                      <a:pt x="135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33" name="Freeform 1142"/>
              <p:cNvSpPr>
                <a:spLocks noChangeAspect="1"/>
              </p:cNvSpPr>
              <p:nvPr/>
            </p:nvSpPr>
            <p:spPr bwMode="auto">
              <a:xfrm>
                <a:off x="1303" y="1132"/>
                <a:ext cx="20" cy="20"/>
              </a:xfrm>
              <a:custGeom>
                <a:avLst/>
                <a:gdLst>
                  <a:gd name="T0" fmla="*/ 135 w 135"/>
                  <a:gd name="T1" fmla="*/ 118 h 142"/>
                  <a:gd name="T2" fmla="*/ 122 w 135"/>
                  <a:gd name="T3" fmla="*/ 59 h 142"/>
                  <a:gd name="T4" fmla="*/ 110 w 135"/>
                  <a:gd name="T5" fmla="*/ 0 h 142"/>
                  <a:gd name="T6" fmla="*/ 0 w 135"/>
                  <a:gd name="T7" fmla="*/ 24 h 142"/>
                  <a:gd name="T8" fmla="*/ 12 w 135"/>
                  <a:gd name="T9" fmla="*/ 83 h 142"/>
                  <a:gd name="T10" fmla="*/ 25 w 135"/>
                  <a:gd name="T11" fmla="*/ 142 h 142"/>
                  <a:gd name="T12" fmla="*/ 135 w 135"/>
                  <a:gd name="T13" fmla="*/ 118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5"/>
                  <a:gd name="T22" fmla="*/ 0 h 142"/>
                  <a:gd name="T23" fmla="*/ 135 w 135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5" h="142">
                    <a:moveTo>
                      <a:pt x="135" y="118"/>
                    </a:moveTo>
                    <a:lnTo>
                      <a:pt x="122" y="59"/>
                    </a:lnTo>
                    <a:lnTo>
                      <a:pt x="110" y="0"/>
                    </a:lnTo>
                    <a:lnTo>
                      <a:pt x="0" y="24"/>
                    </a:lnTo>
                    <a:lnTo>
                      <a:pt x="12" y="83"/>
                    </a:lnTo>
                    <a:lnTo>
                      <a:pt x="25" y="142"/>
                    </a:lnTo>
                    <a:lnTo>
                      <a:pt x="135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34" name="Freeform 1143"/>
              <p:cNvSpPr>
                <a:spLocks noChangeAspect="1"/>
              </p:cNvSpPr>
              <p:nvPr/>
            </p:nvSpPr>
            <p:spPr bwMode="auto">
              <a:xfrm>
                <a:off x="1303" y="1136"/>
                <a:ext cx="2" cy="8"/>
              </a:xfrm>
              <a:custGeom>
                <a:avLst/>
                <a:gdLst>
                  <a:gd name="T0" fmla="*/ 16 w 16"/>
                  <a:gd name="T1" fmla="*/ 59 h 59"/>
                  <a:gd name="T2" fmla="*/ 4 w 16"/>
                  <a:gd name="T3" fmla="*/ 0 h 59"/>
                  <a:gd name="T4" fmla="*/ 0 w 16"/>
                  <a:gd name="T5" fmla="*/ 0 h 59"/>
                  <a:gd name="T6" fmla="*/ 16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59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35" name="Line 1144"/>
              <p:cNvSpPr>
                <a:spLocks noChangeAspect="1" noChangeShapeType="1"/>
              </p:cNvSpPr>
              <p:nvPr/>
            </p:nvSpPr>
            <p:spPr bwMode="auto">
              <a:xfrm flipH="1">
                <a:off x="1303" y="11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36" name="Freeform 1145"/>
              <p:cNvSpPr>
                <a:spLocks noChangeAspect="1"/>
              </p:cNvSpPr>
              <p:nvPr/>
            </p:nvSpPr>
            <p:spPr bwMode="auto">
              <a:xfrm>
                <a:off x="1287" y="1136"/>
                <a:ext cx="20" cy="20"/>
              </a:xfrm>
              <a:custGeom>
                <a:avLst/>
                <a:gdLst>
                  <a:gd name="T0" fmla="*/ 139 w 139"/>
                  <a:gd name="T1" fmla="*/ 118 h 146"/>
                  <a:gd name="T2" fmla="*/ 123 w 139"/>
                  <a:gd name="T3" fmla="*/ 59 h 146"/>
                  <a:gd name="T4" fmla="*/ 107 w 139"/>
                  <a:gd name="T5" fmla="*/ 0 h 146"/>
                  <a:gd name="T6" fmla="*/ 0 w 139"/>
                  <a:gd name="T7" fmla="*/ 28 h 146"/>
                  <a:gd name="T8" fmla="*/ 16 w 139"/>
                  <a:gd name="T9" fmla="*/ 87 h 146"/>
                  <a:gd name="T10" fmla="*/ 32 w 139"/>
                  <a:gd name="T11" fmla="*/ 146 h 146"/>
                  <a:gd name="T12" fmla="*/ 139 w 139"/>
                  <a:gd name="T13" fmla="*/ 118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46"/>
                  <a:gd name="T23" fmla="*/ 139 w 139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46">
                    <a:moveTo>
                      <a:pt x="139" y="118"/>
                    </a:moveTo>
                    <a:lnTo>
                      <a:pt x="123" y="59"/>
                    </a:lnTo>
                    <a:lnTo>
                      <a:pt x="107" y="0"/>
                    </a:lnTo>
                    <a:lnTo>
                      <a:pt x="0" y="28"/>
                    </a:lnTo>
                    <a:lnTo>
                      <a:pt x="16" y="87"/>
                    </a:lnTo>
                    <a:lnTo>
                      <a:pt x="32" y="146"/>
                    </a:lnTo>
                    <a:lnTo>
                      <a:pt x="139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37" name="Freeform 1146"/>
              <p:cNvSpPr>
                <a:spLocks noChangeAspect="1"/>
              </p:cNvSpPr>
              <p:nvPr/>
            </p:nvSpPr>
            <p:spPr bwMode="auto">
              <a:xfrm>
                <a:off x="1287" y="1136"/>
                <a:ext cx="20" cy="20"/>
              </a:xfrm>
              <a:custGeom>
                <a:avLst/>
                <a:gdLst>
                  <a:gd name="T0" fmla="*/ 139 w 139"/>
                  <a:gd name="T1" fmla="*/ 118 h 146"/>
                  <a:gd name="T2" fmla="*/ 123 w 139"/>
                  <a:gd name="T3" fmla="*/ 59 h 146"/>
                  <a:gd name="T4" fmla="*/ 107 w 139"/>
                  <a:gd name="T5" fmla="*/ 0 h 146"/>
                  <a:gd name="T6" fmla="*/ 0 w 139"/>
                  <a:gd name="T7" fmla="*/ 28 h 146"/>
                  <a:gd name="T8" fmla="*/ 16 w 139"/>
                  <a:gd name="T9" fmla="*/ 87 h 146"/>
                  <a:gd name="T10" fmla="*/ 32 w 139"/>
                  <a:gd name="T11" fmla="*/ 146 h 146"/>
                  <a:gd name="T12" fmla="*/ 139 w 139"/>
                  <a:gd name="T13" fmla="*/ 118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46"/>
                  <a:gd name="T23" fmla="*/ 139 w 139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46">
                    <a:moveTo>
                      <a:pt x="139" y="118"/>
                    </a:moveTo>
                    <a:lnTo>
                      <a:pt x="123" y="59"/>
                    </a:lnTo>
                    <a:lnTo>
                      <a:pt x="107" y="0"/>
                    </a:lnTo>
                    <a:lnTo>
                      <a:pt x="0" y="28"/>
                    </a:lnTo>
                    <a:lnTo>
                      <a:pt x="16" y="87"/>
                    </a:lnTo>
                    <a:lnTo>
                      <a:pt x="32" y="146"/>
                    </a:lnTo>
                    <a:lnTo>
                      <a:pt x="139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38" name="Freeform 1147"/>
              <p:cNvSpPr>
                <a:spLocks noChangeAspect="1"/>
              </p:cNvSpPr>
              <p:nvPr/>
            </p:nvSpPr>
            <p:spPr bwMode="auto">
              <a:xfrm>
                <a:off x="1287" y="1140"/>
                <a:ext cx="3" cy="8"/>
              </a:xfrm>
              <a:custGeom>
                <a:avLst/>
                <a:gdLst>
                  <a:gd name="T0" fmla="*/ 18 w 18"/>
                  <a:gd name="T1" fmla="*/ 59 h 59"/>
                  <a:gd name="T2" fmla="*/ 2 w 18"/>
                  <a:gd name="T3" fmla="*/ 0 h 59"/>
                  <a:gd name="T4" fmla="*/ 0 w 18"/>
                  <a:gd name="T5" fmla="*/ 1 h 59"/>
                  <a:gd name="T6" fmla="*/ 18 w 18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59"/>
                  <a:gd name="T14" fmla="*/ 18 w 18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59">
                    <a:moveTo>
                      <a:pt x="18" y="59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18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39" name="Line 1148"/>
              <p:cNvSpPr>
                <a:spLocks noChangeAspect="1" noChangeShapeType="1"/>
              </p:cNvSpPr>
              <p:nvPr/>
            </p:nvSpPr>
            <p:spPr bwMode="auto">
              <a:xfrm flipH="1">
                <a:off x="1287" y="11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40" name="Freeform 1149"/>
              <p:cNvSpPr>
                <a:spLocks noChangeAspect="1"/>
              </p:cNvSpPr>
              <p:nvPr/>
            </p:nvSpPr>
            <p:spPr bwMode="auto">
              <a:xfrm>
                <a:off x="1272" y="1140"/>
                <a:ext cx="20" cy="21"/>
              </a:xfrm>
              <a:custGeom>
                <a:avLst/>
                <a:gdLst>
                  <a:gd name="T0" fmla="*/ 141 w 141"/>
                  <a:gd name="T1" fmla="*/ 116 h 149"/>
                  <a:gd name="T2" fmla="*/ 122 w 141"/>
                  <a:gd name="T3" fmla="*/ 58 h 149"/>
                  <a:gd name="T4" fmla="*/ 104 w 141"/>
                  <a:gd name="T5" fmla="*/ 0 h 149"/>
                  <a:gd name="T6" fmla="*/ 0 w 141"/>
                  <a:gd name="T7" fmla="*/ 33 h 149"/>
                  <a:gd name="T8" fmla="*/ 18 w 141"/>
                  <a:gd name="T9" fmla="*/ 91 h 149"/>
                  <a:gd name="T10" fmla="*/ 36 w 141"/>
                  <a:gd name="T11" fmla="*/ 149 h 149"/>
                  <a:gd name="T12" fmla="*/ 141 w 141"/>
                  <a:gd name="T13" fmla="*/ 116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49"/>
                  <a:gd name="T23" fmla="*/ 141 w 141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49">
                    <a:moveTo>
                      <a:pt x="141" y="116"/>
                    </a:moveTo>
                    <a:lnTo>
                      <a:pt x="122" y="58"/>
                    </a:lnTo>
                    <a:lnTo>
                      <a:pt x="104" y="0"/>
                    </a:lnTo>
                    <a:lnTo>
                      <a:pt x="0" y="33"/>
                    </a:lnTo>
                    <a:lnTo>
                      <a:pt x="18" y="91"/>
                    </a:lnTo>
                    <a:lnTo>
                      <a:pt x="36" y="149"/>
                    </a:lnTo>
                    <a:lnTo>
                      <a:pt x="141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41" name="Freeform 1150"/>
              <p:cNvSpPr>
                <a:spLocks noChangeAspect="1"/>
              </p:cNvSpPr>
              <p:nvPr/>
            </p:nvSpPr>
            <p:spPr bwMode="auto">
              <a:xfrm>
                <a:off x="1272" y="1140"/>
                <a:ext cx="20" cy="21"/>
              </a:xfrm>
              <a:custGeom>
                <a:avLst/>
                <a:gdLst>
                  <a:gd name="T0" fmla="*/ 141 w 141"/>
                  <a:gd name="T1" fmla="*/ 116 h 149"/>
                  <a:gd name="T2" fmla="*/ 122 w 141"/>
                  <a:gd name="T3" fmla="*/ 58 h 149"/>
                  <a:gd name="T4" fmla="*/ 104 w 141"/>
                  <a:gd name="T5" fmla="*/ 0 h 149"/>
                  <a:gd name="T6" fmla="*/ 0 w 141"/>
                  <a:gd name="T7" fmla="*/ 33 h 149"/>
                  <a:gd name="T8" fmla="*/ 18 w 141"/>
                  <a:gd name="T9" fmla="*/ 91 h 149"/>
                  <a:gd name="T10" fmla="*/ 36 w 141"/>
                  <a:gd name="T11" fmla="*/ 149 h 149"/>
                  <a:gd name="T12" fmla="*/ 141 w 141"/>
                  <a:gd name="T13" fmla="*/ 116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49"/>
                  <a:gd name="T23" fmla="*/ 141 w 141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49">
                    <a:moveTo>
                      <a:pt x="141" y="116"/>
                    </a:moveTo>
                    <a:lnTo>
                      <a:pt x="122" y="58"/>
                    </a:lnTo>
                    <a:lnTo>
                      <a:pt x="104" y="0"/>
                    </a:lnTo>
                    <a:lnTo>
                      <a:pt x="0" y="33"/>
                    </a:lnTo>
                    <a:lnTo>
                      <a:pt x="18" y="91"/>
                    </a:lnTo>
                    <a:lnTo>
                      <a:pt x="36" y="149"/>
                    </a:lnTo>
                    <a:lnTo>
                      <a:pt x="141" y="1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42" name="Freeform 1151"/>
              <p:cNvSpPr>
                <a:spLocks noChangeAspect="1"/>
              </p:cNvSpPr>
              <p:nvPr/>
            </p:nvSpPr>
            <p:spPr bwMode="auto">
              <a:xfrm>
                <a:off x="1272" y="1144"/>
                <a:ext cx="3" cy="9"/>
              </a:xfrm>
              <a:custGeom>
                <a:avLst/>
                <a:gdLst>
                  <a:gd name="T0" fmla="*/ 21 w 21"/>
                  <a:gd name="T1" fmla="*/ 58 h 58"/>
                  <a:gd name="T2" fmla="*/ 3 w 21"/>
                  <a:gd name="T3" fmla="*/ 0 h 58"/>
                  <a:gd name="T4" fmla="*/ 0 w 21"/>
                  <a:gd name="T5" fmla="*/ 1 h 58"/>
                  <a:gd name="T6" fmla="*/ 21 w 21"/>
                  <a:gd name="T7" fmla="*/ 58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58"/>
                  <a:gd name="T14" fmla="*/ 21 w 21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58">
                    <a:moveTo>
                      <a:pt x="21" y="58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1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43" name="Line 1152"/>
              <p:cNvSpPr>
                <a:spLocks noChangeAspect="1" noChangeShapeType="1"/>
              </p:cNvSpPr>
              <p:nvPr/>
            </p:nvSpPr>
            <p:spPr bwMode="auto">
              <a:xfrm flipH="1">
                <a:off x="1272" y="11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44" name="Freeform 1153"/>
              <p:cNvSpPr>
                <a:spLocks noChangeAspect="1"/>
              </p:cNvSpPr>
              <p:nvPr/>
            </p:nvSpPr>
            <p:spPr bwMode="auto">
              <a:xfrm>
                <a:off x="1257" y="1145"/>
                <a:ext cx="21" cy="21"/>
              </a:xfrm>
              <a:custGeom>
                <a:avLst/>
                <a:gdLst>
                  <a:gd name="T0" fmla="*/ 144 w 144"/>
                  <a:gd name="T1" fmla="*/ 114 h 152"/>
                  <a:gd name="T2" fmla="*/ 124 w 144"/>
                  <a:gd name="T3" fmla="*/ 57 h 152"/>
                  <a:gd name="T4" fmla="*/ 103 w 144"/>
                  <a:gd name="T5" fmla="*/ 0 h 152"/>
                  <a:gd name="T6" fmla="*/ 0 w 144"/>
                  <a:gd name="T7" fmla="*/ 38 h 152"/>
                  <a:gd name="T8" fmla="*/ 20 w 144"/>
                  <a:gd name="T9" fmla="*/ 95 h 152"/>
                  <a:gd name="T10" fmla="*/ 41 w 144"/>
                  <a:gd name="T11" fmla="*/ 152 h 152"/>
                  <a:gd name="T12" fmla="*/ 144 w 144"/>
                  <a:gd name="T13" fmla="*/ 114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52"/>
                  <a:gd name="T23" fmla="*/ 144 w 144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52">
                    <a:moveTo>
                      <a:pt x="144" y="114"/>
                    </a:moveTo>
                    <a:lnTo>
                      <a:pt x="124" y="57"/>
                    </a:lnTo>
                    <a:lnTo>
                      <a:pt x="103" y="0"/>
                    </a:lnTo>
                    <a:lnTo>
                      <a:pt x="0" y="38"/>
                    </a:lnTo>
                    <a:lnTo>
                      <a:pt x="20" y="95"/>
                    </a:lnTo>
                    <a:lnTo>
                      <a:pt x="41" y="152"/>
                    </a:lnTo>
                    <a:lnTo>
                      <a:pt x="144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45" name="Freeform 1154"/>
              <p:cNvSpPr>
                <a:spLocks noChangeAspect="1"/>
              </p:cNvSpPr>
              <p:nvPr/>
            </p:nvSpPr>
            <p:spPr bwMode="auto">
              <a:xfrm>
                <a:off x="1257" y="1145"/>
                <a:ext cx="21" cy="21"/>
              </a:xfrm>
              <a:custGeom>
                <a:avLst/>
                <a:gdLst>
                  <a:gd name="T0" fmla="*/ 144 w 144"/>
                  <a:gd name="T1" fmla="*/ 114 h 152"/>
                  <a:gd name="T2" fmla="*/ 124 w 144"/>
                  <a:gd name="T3" fmla="*/ 57 h 152"/>
                  <a:gd name="T4" fmla="*/ 103 w 144"/>
                  <a:gd name="T5" fmla="*/ 0 h 152"/>
                  <a:gd name="T6" fmla="*/ 0 w 144"/>
                  <a:gd name="T7" fmla="*/ 38 h 152"/>
                  <a:gd name="T8" fmla="*/ 20 w 144"/>
                  <a:gd name="T9" fmla="*/ 95 h 152"/>
                  <a:gd name="T10" fmla="*/ 41 w 144"/>
                  <a:gd name="T11" fmla="*/ 152 h 152"/>
                  <a:gd name="T12" fmla="*/ 144 w 144"/>
                  <a:gd name="T13" fmla="*/ 114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52"/>
                  <a:gd name="T23" fmla="*/ 144 w 144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52">
                    <a:moveTo>
                      <a:pt x="144" y="114"/>
                    </a:moveTo>
                    <a:lnTo>
                      <a:pt x="124" y="57"/>
                    </a:lnTo>
                    <a:lnTo>
                      <a:pt x="103" y="0"/>
                    </a:lnTo>
                    <a:lnTo>
                      <a:pt x="0" y="38"/>
                    </a:lnTo>
                    <a:lnTo>
                      <a:pt x="20" y="95"/>
                    </a:lnTo>
                    <a:lnTo>
                      <a:pt x="41" y="152"/>
                    </a:lnTo>
                    <a:lnTo>
                      <a:pt x="144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46" name="Freeform 1155"/>
              <p:cNvSpPr>
                <a:spLocks noChangeAspect="1"/>
              </p:cNvSpPr>
              <p:nvPr/>
            </p:nvSpPr>
            <p:spPr bwMode="auto">
              <a:xfrm>
                <a:off x="1257" y="1150"/>
                <a:ext cx="3" cy="8"/>
              </a:xfrm>
              <a:custGeom>
                <a:avLst/>
                <a:gdLst>
                  <a:gd name="T0" fmla="*/ 24 w 24"/>
                  <a:gd name="T1" fmla="*/ 57 h 57"/>
                  <a:gd name="T2" fmla="*/ 4 w 24"/>
                  <a:gd name="T3" fmla="*/ 0 h 57"/>
                  <a:gd name="T4" fmla="*/ 0 w 24"/>
                  <a:gd name="T5" fmla="*/ 1 h 57"/>
                  <a:gd name="T6" fmla="*/ 24 w 24"/>
                  <a:gd name="T7" fmla="*/ 57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57"/>
                  <a:gd name="T14" fmla="*/ 24 w 24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57">
                    <a:moveTo>
                      <a:pt x="24" y="57"/>
                    </a:moveTo>
                    <a:lnTo>
                      <a:pt x="4" y="0"/>
                    </a:lnTo>
                    <a:lnTo>
                      <a:pt x="0" y="1"/>
                    </a:lnTo>
                    <a:lnTo>
                      <a:pt x="24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47" name="Line 1156"/>
              <p:cNvSpPr>
                <a:spLocks noChangeAspect="1" noChangeShapeType="1"/>
              </p:cNvSpPr>
              <p:nvPr/>
            </p:nvSpPr>
            <p:spPr bwMode="auto">
              <a:xfrm flipH="1">
                <a:off x="1257" y="11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48" name="Freeform 1157"/>
              <p:cNvSpPr>
                <a:spLocks noChangeAspect="1"/>
              </p:cNvSpPr>
              <p:nvPr/>
            </p:nvSpPr>
            <p:spPr bwMode="auto">
              <a:xfrm>
                <a:off x="1243" y="1150"/>
                <a:ext cx="20" cy="22"/>
              </a:xfrm>
              <a:custGeom>
                <a:avLst/>
                <a:gdLst>
                  <a:gd name="T0" fmla="*/ 146 w 146"/>
                  <a:gd name="T1" fmla="*/ 112 h 155"/>
                  <a:gd name="T2" fmla="*/ 122 w 146"/>
                  <a:gd name="T3" fmla="*/ 56 h 155"/>
                  <a:gd name="T4" fmla="*/ 98 w 146"/>
                  <a:gd name="T5" fmla="*/ 0 h 155"/>
                  <a:gd name="T6" fmla="*/ 0 w 146"/>
                  <a:gd name="T7" fmla="*/ 43 h 155"/>
                  <a:gd name="T8" fmla="*/ 23 w 146"/>
                  <a:gd name="T9" fmla="*/ 99 h 155"/>
                  <a:gd name="T10" fmla="*/ 47 w 146"/>
                  <a:gd name="T11" fmla="*/ 155 h 155"/>
                  <a:gd name="T12" fmla="*/ 146 w 146"/>
                  <a:gd name="T13" fmla="*/ 112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55"/>
                  <a:gd name="T23" fmla="*/ 146 w 146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55">
                    <a:moveTo>
                      <a:pt x="146" y="112"/>
                    </a:moveTo>
                    <a:lnTo>
                      <a:pt x="122" y="56"/>
                    </a:lnTo>
                    <a:lnTo>
                      <a:pt x="98" y="0"/>
                    </a:lnTo>
                    <a:lnTo>
                      <a:pt x="0" y="43"/>
                    </a:lnTo>
                    <a:lnTo>
                      <a:pt x="23" y="99"/>
                    </a:lnTo>
                    <a:lnTo>
                      <a:pt x="47" y="155"/>
                    </a:lnTo>
                    <a:lnTo>
                      <a:pt x="146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49" name="Freeform 1158"/>
              <p:cNvSpPr>
                <a:spLocks noChangeAspect="1"/>
              </p:cNvSpPr>
              <p:nvPr/>
            </p:nvSpPr>
            <p:spPr bwMode="auto">
              <a:xfrm>
                <a:off x="1243" y="1150"/>
                <a:ext cx="20" cy="22"/>
              </a:xfrm>
              <a:custGeom>
                <a:avLst/>
                <a:gdLst>
                  <a:gd name="T0" fmla="*/ 146 w 146"/>
                  <a:gd name="T1" fmla="*/ 112 h 155"/>
                  <a:gd name="T2" fmla="*/ 122 w 146"/>
                  <a:gd name="T3" fmla="*/ 56 h 155"/>
                  <a:gd name="T4" fmla="*/ 98 w 146"/>
                  <a:gd name="T5" fmla="*/ 0 h 155"/>
                  <a:gd name="T6" fmla="*/ 0 w 146"/>
                  <a:gd name="T7" fmla="*/ 43 h 155"/>
                  <a:gd name="T8" fmla="*/ 23 w 146"/>
                  <a:gd name="T9" fmla="*/ 99 h 155"/>
                  <a:gd name="T10" fmla="*/ 47 w 146"/>
                  <a:gd name="T11" fmla="*/ 155 h 155"/>
                  <a:gd name="T12" fmla="*/ 146 w 146"/>
                  <a:gd name="T13" fmla="*/ 112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55"/>
                  <a:gd name="T23" fmla="*/ 146 w 146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55">
                    <a:moveTo>
                      <a:pt x="146" y="112"/>
                    </a:moveTo>
                    <a:lnTo>
                      <a:pt x="122" y="56"/>
                    </a:lnTo>
                    <a:lnTo>
                      <a:pt x="98" y="0"/>
                    </a:lnTo>
                    <a:lnTo>
                      <a:pt x="0" y="43"/>
                    </a:lnTo>
                    <a:lnTo>
                      <a:pt x="23" y="99"/>
                    </a:lnTo>
                    <a:lnTo>
                      <a:pt x="47" y="155"/>
                    </a:lnTo>
                    <a:lnTo>
                      <a:pt x="146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50" name="Freeform 1159"/>
              <p:cNvSpPr>
                <a:spLocks noChangeAspect="1"/>
              </p:cNvSpPr>
              <p:nvPr/>
            </p:nvSpPr>
            <p:spPr bwMode="auto">
              <a:xfrm>
                <a:off x="1242" y="1156"/>
                <a:ext cx="4" cy="8"/>
              </a:xfrm>
              <a:custGeom>
                <a:avLst/>
                <a:gdLst>
                  <a:gd name="T0" fmla="*/ 26 w 26"/>
                  <a:gd name="T1" fmla="*/ 56 h 56"/>
                  <a:gd name="T2" fmla="*/ 3 w 26"/>
                  <a:gd name="T3" fmla="*/ 0 h 56"/>
                  <a:gd name="T4" fmla="*/ 0 w 26"/>
                  <a:gd name="T5" fmla="*/ 1 h 56"/>
                  <a:gd name="T6" fmla="*/ 26 w 26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"/>
                  <a:gd name="T13" fmla="*/ 0 h 56"/>
                  <a:gd name="T14" fmla="*/ 26 w 26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" h="56">
                    <a:moveTo>
                      <a:pt x="26" y="56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6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51" name="Line 1160"/>
              <p:cNvSpPr>
                <a:spLocks noChangeAspect="1" noChangeShapeType="1"/>
              </p:cNvSpPr>
              <p:nvPr/>
            </p:nvSpPr>
            <p:spPr bwMode="auto">
              <a:xfrm flipH="1">
                <a:off x="1242" y="115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52" name="Freeform 1161"/>
              <p:cNvSpPr>
                <a:spLocks noChangeAspect="1"/>
              </p:cNvSpPr>
              <p:nvPr/>
            </p:nvSpPr>
            <p:spPr bwMode="auto">
              <a:xfrm>
                <a:off x="1228" y="1156"/>
                <a:ext cx="22" cy="23"/>
              </a:xfrm>
              <a:custGeom>
                <a:avLst/>
                <a:gdLst>
                  <a:gd name="T0" fmla="*/ 149 w 149"/>
                  <a:gd name="T1" fmla="*/ 110 h 155"/>
                  <a:gd name="T2" fmla="*/ 122 w 149"/>
                  <a:gd name="T3" fmla="*/ 55 h 155"/>
                  <a:gd name="T4" fmla="*/ 96 w 149"/>
                  <a:gd name="T5" fmla="*/ 0 h 155"/>
                  <a:gd name="T6" fmla="*/ 0 w 149"/>
                  <a:gd name="T7" fmla="*/ 46 h 155"/>
                  <a:gd name="T8" fmla="*/ 26 w 149"/>
                  <a:gd name="T9" fmla="*/ 101 h 155"/>
                  <a:gd name="T10" fmla="*/ 52 w 149"/>
                  <a:gd name="T11" fmla="*/ 155 h 155"/>
                  <a:gd name="T12" fmla="*/ 149 w 149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55"/>
                  <a:gd name="T23" fmla="*/ 149 w 149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55">
                    <a:moveTo>
                      <a:pt x="149" y="110"/>
                    </a:moveTo>
                    <a:lnTo>
                      <a:pt x="122" y="55"/>
                    </a:lnTo>
                    <a:lnTo>
                      <a:pt x="96" y="0"/>
                    </a:lnTo>
                    <a:lnTo>
                      <a:pt x="0" y="46"/>
                    </a:lnTo>
                    <a:lnTo>
                      <a:pt x="26" y="101"/>
                    </a:lnTo>
                    <a:lnTo>
                      <a:pt x="52" y="155"/>
                    </a:lnTo>
                    <a:lnTo>
                      <a:pt x="149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53" name="Freeform 1162"/>
              <p:cNvSpPr>
                <a:spLocks noChangeAspect="1"/>
              </p:cNvSpPr>
              <p:nvPr/>
            </p:nvSpPr>
            <p:spPr bwMode="auto">
              <a:xfrm>
                <a:off x="1228" y="1156"/>
                <a:ext cx="22" cy="23"/>
              </a:xfrm>
              <a:custGeom>
                <a:avLst/>
                <a:gdLst>
                  <a:gd name="T0" fmla="*/ 149 w 149"/>
                  <a:gd name="T1" fmla="*/ 110 h 155"/>
                  <a:gd name="T2" fmla="*/ 122 w 149"/>
                  <a:gd name="T3" fmla="*/ 55 h 155"/>
                  <a:gd name="T4" fmla="*/ 96 w 149"/>
                  <a:gd name="T5" fmla="*/ 0 h 155"/>
                  <a:gd name="T6" fmla="*/ 0 w 149"/>
                  <a:gd name="T7" fmla="*/ 46 h 155"/>
                  <a:gd name="T8" fmla="*/ 26 w 149"/>
                  <a:gd name="T9" fmla="*/ 101 h 155"/>
                  <a:gd name="T10" fmla="*/ 52 w 149"/>
                  <a:gd name="T11" fmla="*/ 155 h 155"/>
                  <a:gd name="T12" fmla="*/ 149 w 149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55"/>
                  <a:gd name="T23" fmla="*/ 149 w 149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55">
                    <a:moveTo>
                      <a:pt x="149" y="110"/>
                    </a:moveTo>
                    <a:lnTo>
                      <a:pt x="122" y="55"/>
                    </a:lnTo>
                    <a:lnTo>
                      <a:pt x="96" y="0"/>
                    </a:lnTo>
                    <a:lnTo>
                      <a:pt x="0" y="46"/>
                    </a:lnTo>
                    <a:lnTo>
                      <a:pt x="26" y="101"/>
                    </a:lnTo>
                    <a:lnTo>
                      <a:pt x="52" y="155"/>
                    </a:lnTo>
                    <a:lnTo>
                      <a:pt x="149" y="1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54" name="Freeform 1163"/>
              <p:cNvSpPr>
                <a:spLocks noChangeAspect="1"/>
              </p:cNvSpPr>
              <p:nvPr/>
            </p:nvSpPr>
            <p:spPr bwMode="auto">
              <a:xfrm>
                <a:off x="1228" y="1163"/>
                <a:ext cx="4" cy="8"/>
              </a:xfrm>
              <a:custGeom>
                <a:avLst/>
                <a:gdLst>
                  <a:gd name="T0" fmla="*/ 29 w 29"/>
                  <a:gd name="T1" fmla="*/ 55 h 55"/>
                  <a:gd name="T2" fmla="*/ 3 w 29"/>
                  <a:gd name="T3" fmla="*/ 0 h 55"/>
                  <a:gd name="T4" fmla="*/ 0 w 29"/>
                  <a:gd name="T5" fmla="*/ 1 h 55"/>
                  <a:gd name="T6" fmla="*/ 29 w 29"/>
                  <a:gd name="T7" fmla="*/ 55 h 5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5"/>
                  <a:gd name="T14" fmla="*/ 29 w 29"/>
                  <a:gd name="T15" fmla="*/ 55 h 5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5">
                    <a:moveTo>
                      <a:pt x="29" y="55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9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55" name="Line 1164"/>
              <p:cNvSpPr>
                <a:spLocks noChangeAspect="1" noChangeShapeType="1"/>
              </p:cNvSpPr>
              <p:nvPr/>
            </p:nvSpPr>
            <p:spPr bwMode="auto">
              <a:xfrm flipH="1">
                <a:off x="1228" y="11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56" name="Freeform 1165"/>
              <p:cNvSpPr>
                <a:spLocks noChangeAspect="1"/>
              </p:cNvSpPr>
              <p:nvPr/>
            </p:nvSpPr>
            <p:spPr bwMode="auto">
              <a:xfrm>
                <a:off x="1215" y="1163"/>
                <a:ext cx="21" cy="23"/>
              </a:xfrm>
              <a:custGeom>
                <a:avLst/>
                <a:gdLst>
                  <a:gd name="T0" fmla="*/ 150 w 150"/>
                  <a:gd name="T1" fmla="*/ 107 h 157"/>
                  <a:gd name="T2" fmla="*/ 122 w 150"/>
                  <a:gd name="T3" fmla="*/ 54 h 157"/>
                  <a:gd name="T4" fmla="*/ 93 w 150"/>
                  <a:gd name="T5" fmla="*/ 0 h 157"/>
                  <a:gd name="T6" fmla="*/ 0 w 150"/>
                  <a:gd name="T7" fmla="*/ 50 h 157"/>
                  <a:gd name="T8" fmla="*/ 29 w 150"/>
                  <a:gd name="T9" fmla="*/ 104 h 157"/>
                  <a:gd name="T10" fmla="*/ 57 w 150"/>
                  <a:gd name="T11" fmla="*/ 157 h 157"/>
                  <a:gd name="T12" fmla="*/ 150 w 150"/>
                  <a:gd name="T13" fmla="*/ 107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57"/>
                  <a:gd name="T23" fmla="*/ 150 w 150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57">
                    <a:moveTo>
                      <a:pt x="150" y="107"/>
                    </a:moveTo>
                    <a:lnTo>
                      <a:pt x="122" y="54"/>
                    </a:lnTo>
                    <a:lnTo>
                      <a:pt x="93" y="0"/>
                    </a:lnTo>
                    <a:lnTo>
                      <a:pt x="0" y="50"/>
                    </a:lnTo>
                    <a:lnTo>
                      <a:pt x="29" y="104"/>
                    </a:lnTo>
                    <a:lnTo>
                      <a:pt x="57" y="157"/>
                    </a:lnTo>
                    <a:lnTo>
                      <a:pt x="150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57" name="Freeform 1166"/>
              <p:cNvSpPr>
                <a:spLocks noChangeAspect="1"/>
              </p:cNvSpPr>
              <p:nvPr/>
            </p:nvSpPr>
            <p:spPr bwMode="auto">
              <a:xfrm>
                <a:off x="1215" y="1163"/>
                <a:ext cx="21" cy="23"/>
              </a:xfrm>
              <a:custGeom>
                <a:avLst/>
                <a:gdLst>
                  <a:gd name="T0" fmla="*/ 150 w 150"/>
                  <a:gd name="T1" fmla="*/ 107 h 157"/>
                  <a:gd name="T2" fmla="*/ 122 w 150"/>
                  <a:gd name="T3" fmla="*/ 54 h 157"/>
                  <a:gd name="T4" fmla="*/ 93 w 150"/>
                  <a:gd name="T5" fmla="*/ 0 h 157"/>
                  <a:gd name="T6" fmla="*/ 0 w 150"/>
                  <a:gd name="T7" fmla="*/ 50 h 157"/>
                  <a:gd name="T8" fmla="*/ 29 w 150"/>
                  <a:gd name="T9" fmla="*/ 104 h 157"/>
                  <a:gd name="T10" fmla="*/ 57 w 150"/>
                  <a:gd name="T11" fmla="*/ 157 h 157"/>
                  <a:gd name="T12" fmla="*/ 150 w 150"/>
                  <a:gd name="T13" fmla="*/ 107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57"/>
                  <a:gd name="T23" fmla="*/ 150 w 150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57">
                    <a:moveTo>
                      <a:pt x="150" y="107"/>
                    </a:moveTo>
                    <a:lnTo>
                      <a:pt x="122" y="54"/>
                    </a:lnTo>
                    <a:lnTo>
                      <a:pt x="93" y="0"/>
                    </a:lnTo>
                    <a:lnTo>
                      <a:pt x="0" y="50"/>
                    </a:lnTo>
                    <a:lnTo>
                      <a:pt x="29" y="104"/>
                    </a:lnTo>
                    <a:lnTo>
                      <a:pt x="57" y="157"/>
                    </a:lnTo>
                    <a:lnTo>
                      <a:pt x="150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58" name="Freeform 1167"/>
              <p:cNvSpPr>
                <a:spLocks noChangeAspect="1"/>
              </p:cNvSpPr>
              <p:nvPr/>
            </p:nvSpPr>
            <p:spPr bwMode="auto">
              <a:xfrm>
                <a:off x="1214" y="1170"/>
                <a:ext cx="5" cy="8"/>
              </a:xfrm>
              <a:custGeom>
                <a:avLst/>
                <a:gdLst>
                  <a:gd name="T0" fmla="*/ 31 w 31"/>
                  <a:gd name="T1" fmla="*/ 54 h 54"/>
                  <a:gd name="T2" fmla="*/ 2 w 31"/>
                  <a:gd name="T3" fmla="*/ 0 h 54"/>
                  <a:gd name="T4" fmla="*/ 0 w 31"/>
                  <a:gd name="T5" fmla="*/ 1 h 54"/>
                  <a:gd name="T6" fmla="*/ 31 w 31"/>
                  <a:gd name="T7" fmla="*/ 54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54"/>
                  <a:gd name="T14" fmla="*/ 31 w 31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54">
                    <a:moveTo>
                      <a:pt x="31" y="54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1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59" name="Line 1168"/>
              <p:cNvSpPr>
                <a:spLocks noChangeAspect="1" noChangeShapeType="1"/>
              </p:cNvSpPr>
              <p:nvPr/>
            </p:nvSpPr>
            <p:spPr bwMode="auto">
              <a:xfrm flipH="1">
                <a:off x="1214" y="11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60" name="Freeform 1169"/>
              <p:cNvSpPr>
                <a:spLocks noChangeAspect="1"/>
              </p:cNvSpPr>
              <p:nvPr/>
            </p:nvSpPr>
            <p:spPr bwMode="auto">
              <a:xfrm>
                <a:off x="1201" y="1170"/>
                <a:ext cx="22" cy="23"/>
              </a:xfrm>
              <a:custGeom>
                <a:avLst/>
                <a:gdLst>
                  <a:gd name="T0" fmla="*/ 152 w 152"/>
                  <a:gd name="T1" fmla="*/ 105 h 157"/>
                  <a:gd name="T2" fmla="*/ 122 w 152"/>
                  <a:gd name="T3" fmla="*/ 53 h 157"/>
                  <a:gd name="T4" fmla="*/ 91 w 152"/>
                  <a:gd name="T5" fmla="*/ 0 h 157"/>
                  <a:gd name="T6" fmla="*/ 0 w 152"/>
                  <a:gd name="T7" fmla="*/ 53 h 157"/>
                  <a:gd name="T8" fmla="*/ 31 w 152"/>
                  <a:gd name="T9" fmla="*/ 105 h 157"/>
                  <a:gd name="T10" fmla="*/ 61 w 152"/>
                  <a:gd name="T11" fmla="*/ 157 h 157"/>
                  <a:gd name="T12" fmla="*/ 152 w 152"/>
                  <a:gd name="T13" fmla="*/ 105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7"/>
                  <a:gd name="T23" fmla="*/ 152 w 152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7">
                    <a:moveTo>
                      <a:pt x="152" y="105"/>
                    </a:moveTo>
                    <a:lnTo>
                      <a:pt x="122" y="53"/>
                    </a:lnTo>
                    <a:lnTo>
                      <a:pt x="91" y="0"/>
                    </a:lnTo>
                    <a:lnTo>
                      <a:pt x="0" y="53"/>
                    </a:lnTo>
                    <a:lnTo>
                      <a:pt x="31" y="105"/>
                    </a:lnTo>
                    <a:lnTo>
                      <a:pt x="61" y="157"/>
                    </a:lnTo>
                    <a:lnTo>
                      <a:pt x="152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61" name="Freeform 1170"/>
              <p:cNvSpPr>
                <a:spLocks noChangeAspect="1"/>
              </p:cNvSpPr>
              <p:nvPr/>
            </p:nvSpPr>
            <p:spPr bwMode="auto">
              <a:xfrm>
                <a:off x="1201" y="1170"/>
                <a:ext cx="22" cy="23"/>
              </a:xfrm>
              <a:custGeom>
                <a:avLst/>
                <a:gdLst>
                  <a:gd name="T0" fmla="*/ 152 w 152"/>
                  <a:gd name="T1" fmla="*/ 105 h 157"/>
                  <a:gd name="T2" fmla="*/ 122 w 152"/>
                  <a:gd name="T3" fmla="*/ 53 h 157"/>
                  <a:gd name="T4" fmla="*/ 91 w 152"/>
                  <a:gd name="T5" fmla="*/ 0 h 157"/>
                  <a:gd name="T6" fmla="*/ 0 w 152"/>
                  <a:gd name="T7" fmla="*/ 53 h 157"/>
                  <a:gd name="T8" fmla="*/ 31 w 152"/>
                  <a:gd name="T9" fmla="*/ 105 h 157"/>
                  <a:gd name="T10" fmla="*/ 61 w 152"/>
                  <a:gd name="T11" fmla="*/ 157 h 157"/>
                  <a:gd name="T12" fmla="*/ 152 w 152"/>
                  <a:gd name="T13" fmla="*/ 105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7"/>
                  <a:gd name="T23" fmla="*/ 152 w 152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7">
                    <a:moveTo>
                      <a:pt x="152" y="105"/>
                    </a:moveTo>
                    <a:lnTo>
                      <a:pt x="122" y="53"/>
                    </a:lnTo>
                    <a:lnTo>
                      <a:pt x="91" y="0"/>
                    </a:lnTo>
                    <a:lnTo>
                      <a:pt x="0" y="53"/>
                    </a:lnTo>
                    <a:lnTo>
                      <a:pt x="31" y="105"/>
                    </a:lnTo>
                    <a:lnTo>
                      <a:pt x="61" y="157"/>
                    </a:lnTo>
                    <a:lnTo>
                      <a:pt x="152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62" name="Freeform 1171"/>
              <p:cNvSpPr>
                <a:spLocks noChangeAspect="1"/>
              </p:cNvSpPr>
              <p:nvPr/>
            </p:nvSpPr>
            <p:spPr bwMode="auto">
              <a:xfrm>
                <a:off x="1201" y="1178"/>
                <a:ext cx="5" cy="7"/>
              </a:xfrm>
              <a:custGeom>
                <a:avLst/>
                <a:gdLst>
                  <a:gd name="T0" fmla="*/ 33 w 33"/>
                  <a:gd name="T1" fmla="*/ 52 h 52"/>
                  <a:gd name="T2" fmla="*/ 2 w 33"/>
                  <a:gd name="T3" fmla="*/ 0 h 52"/>
                  <a:gd name="T4" fmla="*/ 0 w 33"/>
                  <a:gd name="T5" fmla="*/ 1 h 52"/>
                  <a:gd name="T6" fmla="*/ 33 w 33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52"/>
                  <a:gd name="T14" fmla="*/ 33 w 33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52">
                    <a:moveTo>
                      <a:pt x="33" y="52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3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63" name="Line 1172"/>
              <p:cNvSpPr>
                <a:spLocks noChangeAspect="1" noChangeShapeType="1"/>
              </p:cNvSpPr>
              <p:nvPr/>
            </p:nvSpPr>
            <p:spPr bwMode="auto">
              <a:xfrm flipH="1">
                <a:off x="1201" y="11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64" name="Freeform 1173"/>
              <p:cNvSpPr>
                <a:spLocks noChangeAspect="1"/>
              </p:cNvSpPr>
              <p:nvPr/>
            </p:nvSpPr>
            <p:spPr bwMode="auto">
              <a:xfrm>
                <a:off x="1189" y="1178"/>
                <a:ext cx="22" cy="23"/>
              </a:xfrm>
              <a:custGeom>
                <a:avLst/>
                <a:gdLst>
                  <a:gd name="T0" fmla="*/ 153 w 153"/>
                  <a:gd name="T1" fmla="*/ 102 h 159"/>
                  <a:gd name="T2" fmla="*/ 120 w 153"/>
                  <a:gd name="T3" fmla="*/ 51 h 159"/>
                  <a:gd name="T4" fmla="*/ 87 w 153"/>
                  <a:gd name="T5" fmla="*/ 0 h 159"/>
                  <a:gd name="T6" fmla="*/ 0 w 153"/>
                  <a:gd name="T7" fmla="*/ 57 h 159"/>
                  <a:gd name="T8" fmla="*/ 33 w 153"/>
                  <a:gd name="T9" fmla="*/ 108 h 159"/>
                  <a:gd name="T10" fmla="*/ 66 w 153"/>
                  <a:gd name="T11" fmla="*/ 159 h 159"/>
                  <a:gd name="T12" fmla="*/ 153 w 153"/>
                  <a:gd name="T13" fmla="*/ 102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9"/>
                  <a:gd name="T23" fmla="*/ 153 w 153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9">
                    <a:moveTo>
                      <a:pt x="153" y="102"/>
                    </a:moveTo>
                    <a:lnTo>
                      <a:pt x="120" y="51"/>
                    </a:lnTo>
                    <a:lnTo>
                      <a:pt x="87" y="0"/>
                    </a:lnTo>
                    <a:lnTo>
                      <a:pt x="0" y="57"/>
                    </a:lnTo>
                    <a:lnTo>
                      <a:pt x="33" y="108"/>
                    </a:lnTo>
                    <a:lnTo>
                      <a:pt x="66" y="159"/>
                    </a:lnTo>
                    <a:lnTo>
                      <a:pt x="153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65" name="Freeform 1174"/>
              <p:cNvSpPr>
                <a:spLocks noChangeAspect="1"/>
              </p:cNvSpPr>
              <p:nvPr/>
            </p:nvSpPr>
            <p:spPr bwMode="auto">
              <a:xfrm>
                <a:off x="1189" y="1178"/>
                <a:ext cx="22" cy="23"/>
              </a:xfrm>
              <a:custGeom>
                <a:avLst/>
                <a:gdLst>
                  <a:gd name="T0" fmla="*/ 153 w 153"/>
                  <a:gd name="T1" fmla="*/ 102 h 159"/>
                  <a:gd name="T2" fmla="*/ 120 w 153"/>
                  <a:gd name="T3" fmla="*/ 51 h 159"/>
                  <a:gd name="T4" fmla="*/ 87 w 153"/>
                  <a:gd name="T5" fmla="*/ 0 h 159"/>
                  <a:gd name="T6" fmla="*/ 0 w 153"/>
                  <a:gd name="T7" fmla="*/ 57 h 159"/>
                  <a:gd name="T8" fmla="*/ 33 w 153"/>
                  <a:gd name="T9" fmla="*/ 108 h 159"/>
                  <a:gd name="T10" fmla="*/ 66 w 153"/>
                  <a:gd name="T11" fmla="*/ 159 h 159"/>
                  <a:gd name="T12" fmla="*/ 153 w 153"/>
                  <a:gd name="T13" fmla="*/ 102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9"/>
                  <a:gd name="T23" fmla="*/ 153 w 153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9">
                    <a:moveTo>
                      <a:pt x="153" y="102"/>
                    </a:moveTo>
                    <a:lnTo>
                      <a:pt x="120" y="51"/>
                    </a:lnTo>
                    <a:lnTo>
                      <a:pt x="87" y="0"/>
                    </a:lnTo>
                    <a:lnTo>
                      <a:pt x="0" y="57"/>
                    </a:lnTo>
                    <a:lnTo>
                      <a:pt x="33" y="108"/>
                    </a:lnTo>
                    <a:lnTo>
                      <a:pt x="66" y="159"/>
                    </a:lnTo>
                    <a:lnTo>
                      <a:pt x="153" y="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66" name="Freeform 1175"/>
              <p:cNvSpPr>
                <a:spLocks noChangeAspect="1"/>
              </p:cNvSpPr>
              <p:nvPr/>
            </p:nvSpPr>
            <p:spPr bwMode="auto">
              <a:xfrm>
                <a:off x="1189" y="1186"/>
                <a:ext cx="4" cy="8"/>
              </a:xfrm>
              <a:custGeom>
                <a:avLst/>
                <a:gdLst>
                  <a:gd name="T0" fmla="*/ 34 w 34"/>
                  <a:gd name="T1" fmla="*/ 51 h 51"/>
                  <a:gd name="T2" fmla="*/ 1 w 34"/>
                  <a:gd name="T3" fmla="*/ 0 h 51"/>
                  <a:gd name="T4" fmla="*/ 0 w 34"/>
                  <a:gd name="T5" fmla="*/ 1 h 51"/>
                  <a:gd name="T6" fmla="*/ 34 w 34"/>
                  <a:gd name="T7" fmla="*/ 51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"/>
                  <a:gd name="T13" fmla="*/ 0 h 51"/>
                  <a:gd name="T14" fmla="*/ 34 w 34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" h="51">
                    <a:moveTo>
                      <a:pt x="34" y="51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34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67" name="Line 1176"/>
              <p:cNvSpPr>
                <a:spLocks noChangeAspect="1" noChangeShapeType="1"/>
              </p:cNvSpPr>
              <p:nvPr/>
            </p:nvSpPr>
            <p:spPr bwMode="auto">
              <a:xfrm flipH="1">
                <a:off x="1189" y="118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68" name="Freeform 1177"/>
              <p:cNvSpPr>
                <a:spLocks noChangeAspect="1"/>
              </p:cNvSpPr>
              <p:nvPr/>
            </p:nvSpPr>
            <p:spPr bwMode="auto">
              <a:xfrm>
                <a:off x="1177" y="1186"/>
                <a:ext cx="21" cy="23"/>
              </a:xfrm>
              <a:custGeom>
                <a:avLst/>
                <a:gdLst>
                  <a:gd name="T0" fmla="*/ 152 w 152"/>
                  <a:gd name="T1" fmla="*/ 100 h 158"/>
                  <a:gd name="T2" fmla="*/ 118 w 152"/>
                  <a:gd name="T3" fmla="*/ 50 h 158"/>
                  <a:gd name="T4" fmla="*/ 84 w 152"/>
                  <a:gd name="T5" fmla="*/ 0 h 158"/>
                  <a:gd name="T6" fmla="*/ 0 w 152"/>
                  <a:gd name="T7" fmla="*/ 58 h 158"/>
                  <a:gd name="T8" fmla="*/ 34 w 152"/>
                  <a:gd name="T9" fmla="*/ 108 h 158"/>
                  <a:gd name="T10" fmla="*/ 68 w 152"/>
                  <a:gd name="T11" fmla="*/ 158 h 158"/>
                  <a:gd name="T12" fmla="*/ 152 w 152"/>
                  <a:gd name="T13" fmla="*/ 100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8"/>
                  <a:gd name="T23" fmla="*/ 152 w 152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8">
                    <a:moveTo>
                      <a:pt x="152" y="100"/>
                    </a:moveTo>
                    <a:lnTo>
                      <a:pt x="118" y="50"/>
                    </a:lnTo>
                    <a:lnTo>
                      <a:pt x="84" y="0"/>
                    </a:lnTo>
                    <a:lnTo>
                      <a:pt x="0" y="58"/>
                    </a:lnTo>
                    <a:lnTo>
                      <a:pt x="34" y="108"/>
                    </a:lnTo>
                    <a:lnTo>
                      <a:pt x="68" y="158"/>
                    </a:lnTo>
                    <a:lnTo>
                      <a:pt x="152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69" name="Freeform 1178"/>
              <p:cNvSpPr>
                <a:spLocks noChangeAspect="1"/>
              </p:cNvSpPr>
              <p:nvPr/>
            </p:nvSpPr>
            <p:spPr bwMode="auto">
              <a:xfrm>
                <a:off x="1177" y="1186"/>
                <a:ext cx="21" cy="23"/>
              </a:xfrm>
              <a:custGeom>
                <a:avLst/>
                <a:gdLst>
                  <a:gd name="T0" fmla="*/ 152 w 152"/>
                  <a:gd name="T1" fmla="*/ 100 h 158"/>
                  <a:gd name="T2" fmla="*/ 118 w 152"/>
                  <a:gd name="T3" fmla="*/ 50 h 158"/>
                  <a:gd name="T4" fmla="*/ 84 w 152"/>
                  <a:gd name="T5" fmla="*/ 0 h 158"/>
                  <a:gd name="T6" fmla="*/ 0 w 152"/>
                  <a:gd name="T7" fmla="*/ 58 h 158"/>
                  <a:gd name="T8" fmla="*/ 34 w 152"/>
                  <a:gd name="T9" fmla="*/ 108 h 158"/>
                  <a:gd name="T10" fmla="*/ 68 w 152"/>
                  <a:gd name="T11" fmla="*/ 158 h 158"/>
                  <a:gd name="T12" fmla="*/ 152 w 152"/>
                  <a:gd name="T13" fmla="*/ 100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8"/>
                  <a:gd name="T23" fmla="*/ 152 w 152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8">
                    <a:moveTo>
                      <a:pt x="152" y="100"/>
                    </a:moveTo>
                    <a:lnTo>
                      <a:pt x="118" y="50"/>
                    </a:lnTo>
                    <a:lnTo>
                      <a:pt x="84" y="0"/>
                    </a:lnTo>
                    <a:lnTo>
                      <a:pt x="0" y="58"/>
                    </a:lnTo>
                    <a:lnTo>
                      <a:pt x="34" y="108"/>
                    </a:lnTo>
                    <a:lnTo>
                      <a:pt x="68" y="158"/>
                    </a:lnTo>
                    <a:lnTo>
                      <a:pt x="152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70" name="Freeform 1179"/>
              <p:cNvSpPr>
                <a:spLocks noChangeAspect="1"/>
              </p:cNvSpPr>
              <p:nvPr/>
            </p:nvSpPr>
            <p:spPr bwMode="auto">
              <a:xfrm>
                <a:off x="1176" y="1195"/>
                <a:ext cx="5" cy="7"/>
              </a:xfrm>
              <a:custGeom>
                <a:avLst/>
                <a:gdLst>
                  <a:gd name="T0" fmla="*/ 37 w 37"/>
                  <a:gd name="T1" fmla="*/ 50 h 50"/>
                  <a:gd name="T2" fmla="*/ 3 w 37"/>
                  <a:gd name="T3" fmla="*/ 0 h 50"/>
                  <a:gd name="T4" fmla="*/ 0 w 37"/>
                  <a:gd name="T5" fmla="*/ 2 h 50"/>
                  <a:gd name="T6" fmla="*/ 37 w 37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5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7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71" name="Line 1180"/>
              <p:cNvSpPr>
                <a:spLocks noChangeAspect="1" noChangeShapeType="1"/>
              </p:cNvSpPr>
              <p:nvPr/>
            </p:nvSpPr>
            <p:spPr bwMode="auto">
              <a:xfrm flipH="1">
                <a:off x="1176" y="119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72" name="Freeform 1181"/>
              <p:cNvSpPr>
                <a:spLocks noChangeAspect="1"/>
              </p:cNvSpPr>
              <p:nvPr/>
            </p:nvSpPr>
            <p:spPr bwMode="auto">
              <a:xfrm>
                <a:off x="1154" y="1195"/>
                <a:ext cx="33" cy="32"/>
              </a:xfrm>
              <a:custGeom>
                <a:avLst/>
                <a:gdLst>
                  <a:gd name="T0" fmla="*/ 232 w 232"/>
                  <a:gd name="T1" fmla="*/ 96 h 221"/>
                  <a:gd name="T2" fmla="*/ 194 w 232"/>
                  <a:gd name="T3" fmla="*/ 48 h 221"/>
                  <a:gd name="T4" fmla="*/ 157 w 232"/>
                  <a:gd name="T5" fmla="*/ 0 h 221"/>
                  <a:gd name="T6" fmla="*/ 0 w 232"/>
                  <a:gd name="T7" fmla="*/ 126 h 221"/>
                  <a:gd name="T8" fmla="*/ 37 w 232"/>
                  <a:gd name="T9" fmla="*/ 173 h 221"/>
                  <a:gd name="T10" fmla="*/ 75 w 232"/>
                  <a:gd name="T11" fmla="*/ 221 h 221"/>
                  <a:gd name="T12" fmla="*/ 232 w 232"/>
                  <a:gd name="T13" fmla="*/ 9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2"/>
                  <a:gd name="T22" fmla="*/ 0 h 221"/>
                  <a:gd name="T23" fmla="*/ 232 w 232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2" h="221">
                    <a:moveTo>
                      <a:pt x="232" y="96"/>
                    </a:moveTo>
                    <a:lnTo>
                      <a:pt x="194" y="48"/>
                    </a:lnTo>
                    <a:lnTo>
                      <a:pt x="157" y="0"/>
                    </a:lnTo>
                    <a:lnTo>
                      <a:pt x="0" y="126"/>
                    </a:lnTo>
                    <a:lnTo>
                      <a:pt x="37" y="173"/>
                    </a:lnTo>
                    <a:lnTo>
                      <a:pt x="75" y="221"/>
                    </a:lnTo>
                    <a:lnTo>
                      <a:pt x="232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73" name="Freeform 1182"/>
              <p:cNvSpPr>
                <a:spLocks noChangeAspect="1"/>
              </p:cNvSpPr>
              <p:nvPr/>
            </p:nvSpPr>
            <p:spPr bwMode="auto">
              <a:xfrm>
                <a:off x="1154" y="1195"/>
                <a:ext cx="33" cy="32"/>
              </a:xfrm>
              <a:custGeom>
                <a:avLst/>
                <a:gdLst>
                  <a:gd name="T0" fmla="*/ 232 w 232"/>
                  <a:gd name="T1" fmla="*/ 96 h 221"/>
                  <a:gd name="T2" fmla="*/ 194 w 232"/>
                  <a:gd name="T3" fmla="*/ 48 h 221"/>
                  <a:gd name="T4" fmla="*/ 157 w 232"/>
                  <a:gd name="T5" fmla="*/ 0 h 221"/>
                  <a:gd name="T6" fmla="*/ 0 w 232"/>
                  <a:gd name="T7" fmla="*/ 126 h 221"/>
                  <a:gd name="T8" fmla="*/ 37 w 232"/>
                  <a:gd name="T9" fmla="*/ 173 h 221"/>
                  <a:gd name="T10" fmla="*/ 75 w 232"/>
                  <a:gd name="T11" fmla="*/ 221 h 221"/>
                  <a:gd name="T12" fmla="*/ 232 w 232"/>
                  <a:gd name="T13" fmla="*/ 9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2"/>
                  <a:gd name="T22" fmla="*/ 0 h 221"/>
                  <a:gd name="T23" fmla="*/ 232 w 232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2" h="221">
                    <a:moveTo>
                      <a:pt x="232" y="96"/>
                    </a:moveTo>
                    <a:lnTo>
                      <a:pt x="194" y="48"/>
                    </a:lnTo>
                    <a:lnTo>
                      <a:pt x="157" y="0"/>
                    </a:lnTo>
                    <a:lnTo>
                      <a:pt x="0" y="126"/>
                    </a:lnTo>
                    <a:lnTo>
                      <a:pt x="37" y="173"/>
                    </a:lnTo>
                    <a:lnTo>
                      <a:pt x="75" y="221"/>
                    </a:lnTo>
                    <a:lnTo>
                      <a:pt x="232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74" name="Freeform 1183"/>
              <p:cNvSpPr>
                <a:spLocks noChangeAspect="1"/>
              </p:cNvSpPr>
              <p:nvPr/>
            </p:nvSpPr>
            <p:spPr bwMode="auto">
              <a:xfrm>
                <a:off x="1153" y="1213"/>
                <a:ext cx="6" cy="7"/>
              </a:xfrm>
              <a:custGeom>
                <a:avLst/>
                <a:gdLst>
                  <a:gd name="T0" fmla="*/ 41 w 41"/>
                  <a:gd name="T1" fmla="*/ 47 h 47"/>
                  <a:gd name="T2" fmla="*/ 4 w 41"/>
                  <a:gd name="T3" fmla="*/ 0 h 47"/>
                  <a:gd name="T4" fmla="*/ 0 w 41"/>
                  <a:gd name="T5" fmla="*/ 3 h 47"/>
                  <a:gd name="T6" fmla="*/ 41 w 41"/>
                  <a:gd name="T7" fmla="*/ 47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7"/>
                  <a:gd name="T14" fmla="*/ 41 w 41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7">
                    <a:moveTo>
                      <a:pt x="41" y="47"/>
                    </a:moveTo>
                    <a:lnTo>
                      <a:pt x="4" y="0"/>
                    </a:lnTo>
                    <a:lnTo>
                      <a:pt x="0" y="3"/>
                    </a:lnTo>
                    <a:lnTo>
                      <a:pt x="41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75" name="Line 1184"/>
              <p:cNvSpPr>
                <a:spLocks noChangeAspect="1" noChangeShapeType="1"/>
              </p:cNvSpPr>
              <p:nvPr/>
            </p:nvSpPr>
            <p:spPr bwMode="auto">
              <a:xfrm flipH="1">
                <a:off x="1153" y="12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76" name="Freeform 1185"/>
              <p:cNvSpPr>
                <a:spLocks noChangeAspect="1"/>
              </p:cNvSpPr>
              <p:nvPr/>
            </p:nvSpPr>
            <p:spPr bwMode="auto">
              <a:xfrm>
                <a:off x="1132" y="1213"/>
                <a:ext cx="33" cy="32"/>
              </a:xfrm>
              <a:custGeom>
                <a:avLst/>
                <a:gdLst>
                  <a:gd name="T0" fmla="*/ 227 w 227"/>
                  <a:gd name="T1" fmla="*/ 89 h 223"/>
                  <a:gd name="T2" fmla="*/ 186 w 227"/>
                  <a:gd name="T3" fmla="*/ 44 h 223"/>
                  <a:gd name="T4" fmla="*/ 145 w 227"/>
                  <a:gd name="T5" fmla="*/ 0 h 223"/>
                  <a:gd name="T6" fmla="*/ 0 w 227"/>
                  <a:gd name="T7" fmla="*/ 134 h 223"/>
                  <a:gd name="T8" fmla="*/ 41 w 227"/>
                  <a:gd name="T9" fmla="*/ 179 h 223"/>
                  <a:gd name="T10" fmla="*/ 82 w 227"/>
                  <a:gd name="T11" fmla="*/ 223 h 223"/>
                  <a:gd name="T12" fmla="*/ 227 w 227"/>
                  <a:gd name="T13" fmla="*/ 89 h 2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223"/>
                  <a:gd name="T23" fmla="*/ 227 w 227"/>
                  <a:gd name="T24" fmla="*/ 223 h 2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223">
                    <a:moveTo>
                      <a:pt x="227" y="89"/>
                    </a:moveTo>
                    <a:lnTo>
                      <a:pt x="186" y="44"/>
                    </a:lnTo>
                    <a:lnTo>
                      <a:pt x="145" y="0"/>
                    </a:lnTo>
                    <a:lnTo>
                      <a:pt x="0" y="134"/>
                    </a:lnTo>
                    <a:lnTo>
                      <a:pt x="41" y="179"/>
                    </a:lnTo>
                    <a:lnTo>
                      <a:pt x="82" y="223"/>
                    </a:lnTo>
                    <a:lnTo>
                      <a:pt x="227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77" name="Freeform 1186"/>
              <p:cNvSpPr>
                <a:spLocks noChangeAspect="1"/>
              </p:cNvSpPr>
              <p:nvPr/>
            </p:nvSpPr>
            <p:spPr bwMode="auto">
              <a:xfrm>
                <a:off x="1132" y="1213"/>
                <a:ext cx="33" cy="32"/>
              </a:xfrm>
              <a:custGeom>
                <a:avLst/>
                <a:gdLst>
                  <a:gd name="T0" fmla="*/ 227 w 227"/>
                  <a:gd name="T1" fmla="*/ 89 h 223"/>
                  <a:gd name="T2" fmla="*/ 186 w 227"/>
                  <a:gd name="T3" fmla="*/ 44 h 223"/>
                  <a:gd name="T4" fmla="*/ 145 w 227"/>
                  <a:gd name="T5" fmla="*/ 0 h 223"/>
                  <a:gd name="T6" fmla="*/ 0 w 227"/>
                  <a:gd name="T7" fmla="*/ 134 h 223"/>
                  <a:gd name="T8" fmla="*/ 41 w 227"/>
                  <a:gd name="T9" fmla="*/ 179 h 223"/>
                  <a:gd name="T10" fmla="*/ 82 w 227"/>
                  <a:gd name="T11" fmla="*/ 223 h 223"/>
                  <a:gd name="T12" fmla="*/ 227 w 227"/>
                  <a:gd name="T13" fmla="*/ 89 h 2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223"/>
                  <a:gd name="T23" fmla="*/ 227 w 227"/>
                  <a:gd name="T24" fmla="*/ 223 h 2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223">
                    <a:moveTo>
                      <a:pt x="227" y="89"/>
                    </a:moveTo>
                    <a:lnTo>
                      <a:pt x="186" y="44"/>
                    </a:lnTo>
                    <a:lnTo>
                      <a:pt x="145" y="0"/>
                    </a:lnTo>
                    <a:lnTo>
                      <a:pt x="0" y="134"/>
                    </a:lnTo>
                    <a:lnTo>
                      <a:pt x="41" y="179"/>
                    </a:lnTo>
                    <a:lnTo>
                      <a:pt x="82" y="223"/>
                    </a:lnTo>
                    <a:lnTo>
                      <a:pt x="227" y="8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78" name="Freeform 1187"/>
              <p:cNvSpPr>
                <a:spLocks noChangeAspect="1"/>
              </p:cNvSpPr>
              <p:nvPr/>
            </p:nvSpPr>
            <p:spPr bwMode="auto">
              <a:xfrm>
                <a:off x="1132" y="1233"/>
                <a:ext cx="6" cy="6"/>
              </a:xfrm>
              <a:custGeom>
                <a:avLst/>
                <a:gdLst>
                  <a:gd name="T0" fmla="*/ 44 w 44"/>
                  <a:gd name="T1" fmla="*/ 45 h 45"/>
                  <a:gd name="T2" fmla="*/ 3 w 44"/>
                  <a:gd name="T3" fmla="*/ 0 h 45"/>
                  <a:gd name="T4" fmla="*/ 0 w 44"/>
                  <a:gd name="T5" fmla="*/ 3 h 45"/>
                  <a:gd name="T6" fmla="*/ 44 w 44"/>
                  <a:gd name="T7" fmla="*/ 45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45"/>
                  <a:gd name="T14" fmla="*/ 44 w 44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45">
                    <a:moveTo>
                      <a:pt x="44" y="4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4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79" name="Line 1188"/>
              <p:cNvSpPr>
                <a:spLocks noChangeAspect="1" noChangeShapeType="1"/>
              </p:cNvSpPr>
              <p:nvPr/>
            </p:nvSpPr>
            <p:spPr bwMode="auto">
              <a:xfrm flipH="1">
                <a:off x="1132" y="12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80" name="Freeform 1189"/>
              <p:cNvSpPr>
                <a:spLocks noChangeAspect="1"/>
              </p:cNvSpPr>
              <p:nvPr/>
            </p:nvSpPr>
            <p:spPr bwMode="auto">
              <a:xfrm>
                <a:off x="1113" y="1233"/>
                <a:ext cx="32" cy="32"/>
              </a:xfrm>
              <a:custGeom>
                <a:avLst/>
                <a:gdLst>
                  <a:gd name="T0" fmla="*/ 220 w 220"/>
                  <a:gd name="T1" fmla="*/ 84 h 224"/>
                  <a:gd name="T2" fmla="*/ 176 w 220"/>
                  <a:gd name="T3" fmla="*/ 42 h 224"/>
                  <a:gd name="T4" fmla="*/ 132 w 220"/>
                  <a:gd name="T5" fmla="*/ 0 h 224"/>
                  <a:gd name="T6" fmla="*/ 0 w 220"/>
                  <a:gd name="T7" fmla="*/ 140 h 224"/>
                  <a:gd name="T8" fmla="*/ 44 w 220"/>
                  <a:gd name="T9" fmla="*/ 182 h 224"/>
                  <a:gd name="T10" fmla="*/ 88 w 220"/>
                  <a:gd name="T11" fmla="*/ 224 h 224"/>
                  <a:gd name="T12" fmla="*/ 220 w 220"/>
                  <a:gd name="T13" fmla="*/ 84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0"/>
                  <a:gd name="T22" fmla="*/ 0 h 224"/>
                  <a:gd name="T23" fmla="*/ 220 w 220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0" h="224">
                    <a:moveTo>
                      <a:pt x="220" y="84"/>
                    </a:moveTo>
                    <a:lnTo>
                      <a:pt x="176" y="42"/>
                    </a:lnTo>
                    <a:lnTo>
                      <a:pt x="132" y="0"/>
                    </a:lnTo>
                    <a:lnTo>
                      <a:pt x="0" y="140"/>
                    </a:lnTo>
                    <a:lnTo>
                      <a:pt x="44" y="182"/>
                    </a:lnTo>
                    <a:lnTo>
                      <a:pt x="88" y="224"/>
                    </a:lnTo>
                    <a:lnTo>
                      <a:pt x="220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81" name="Freeform 1190"/>
              <p:cNvSpPr>
                <a:spLocks noChangeAspect="1"/>
              </p:cNvSpPr>
              <p:nvPr/>
            </p:nvSpPr>
            <p:spPr bwMode="auto">
              <a:xfrm>
                <a:off x="1113" y="1233"/>
                <a:ext cx="32" cy="32"/>
              </a:xfrm>
              <a:custGeom>
                <a:avLst/>
                <a:gdLst>
                  <a:gd name="T0" fmla="*/ 220 w 220"/>
                  <a:gd name="T1" fmla="*/ 84 h 224"/>
                  <a:gd name="T2" fmla="*/ 176 w 220"/>
                  <a:gd name="T3" fmla="*/ 42 h 224"/>
                  <a:gd name="T4" fmla="*/ 132 w 220"/>
                  <a:gd name="T5" fmla="*/ 0 h 224"/>
                  <a:gd name="T6" fmla="*/ 0 w 220"/>
                  <a:gd name="T7" fmla="*/ 140 h 224"/>
                  <a:gd name="T8" fmla="*/ 44 w 220"/>
                  <a:gd name="T9" fmla="*/ 182 h 224"/>
                  <a:gd name="T10" fmla="*/ 88 w 220"/>
                  <a:gd name="T11" fmla="*/ 224 h 224"/>
                  <a:gd name="T12" fmla="*/ 220 w 220"/>
                  <a:gd name="T13" fmla="*/ 84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0"/>
                  <a:gd name="T22" fmla="*/ 0 h 224"/>
                  <a:gd name="T23" fmla="*/ 220 w 220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0" h="224">
                    <a:moveTo>
                      <a:pt x="220" y="84"/>
                    </a:moveTo>
                    <a:lnTo>
                      <a:pt x="176" y="42"/>
                    </a:lnTo>
                    <a:lnTo>
                      <a:pt x="132" y="0"/>
                    </a:lnTo>
                    <a:lnTo>
                      <a:pt x="0" y="140"/>
                    </a:lnTo>
                    <a:lnTo>
                      <a:pt x="44" y="182"/>
                    </a:lnTo>
                    <a:lnTo>
                      <a:pt x="88" y="224"/>
                    </a:lnTo>
                    <a:lnTo>
                      <a:pt x="220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82" name="Freeform 1191"/>
              <p:cNvSpPr>
                <a:spLocks noChangeAspect="1"/>
              </p:cNvSpPr>
              <p:nvPr/>
            </p:nvSpPr>
            <p:spPr bwMode="auto">
              <a:xfrm>
                <a:off x="1113" y="1253"/>
                <a:ext cx="6" cy="6"/>
              </a:xfrm>
              <a:custGeom>
                <a:avLst/>
                <a:gdLst>
                  <a:gd name="T0" fmla="*/ 47 w 47"/>
                  <a:gd name="T1" fmla="*/ 42 h 42"/>
                  <a:gd name="T2" fmla="*/ 3 w 47"/>
                  <a:gd name="T3" fmla="*/ 0 h 42"/>
                  <a:gd name="T4" fmla="*/ 0 w 47"/>
                  <a:gd name="T5" fmla="*/ 3 h 42"/>
                  <a:gd name="T6" fmla="*/ 47 w 47"/>
                  <a:gd name="T7" fmla="*/ 42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42"/>
                  <a:gd name="T14" fmla="*/ 47 w 47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42">
                    <a:moveTo>
                      <a:pt x="47" y="42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7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83" name="Line 1192"/>
              <p:cNvSpPr>
                <a:spLocks noChangeAspect="1" noChangeShapeType="1"/>
              </p:cNvSpPr>
              <p:nvPr/>
            </p:nvSpPr>
            <p:spPr bwMode="auto">
              <a:xfrm flipH="1">
                <a:off x="1113" y="12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84" name="Freeform 1193"/>
              <p:cNvSpPr>
                <a:spLocks noChangeAspect="1"/>
              </p:cNvSpPr>
              <p:nvPr/>
            </p:nvSpPr>
            <p:spPr bwMode="auto">
              <a:xfrm>
                <a:off x="1096" y="1253"/>
                <a:ext cx="30" cy="32"/>
              </a:xfrm>
              <a:custGeom>
                <a:avLst/>
                <a:gdLst>
                  <a:gd name="T0" fmla="*/ 214 w 214"/>
                  <a:gd name="T1" fmla="*/ 77 h 224"/>
                  <a:gd name="T2" fmla="*/ 167 w 214"/>
                  <a:gd name="T3" fmla="*/ 39 h 224"/>
                  <a:gd name="T4" fmla="*/ 120 w 214"/>
                  <a:gd name="T5" fmla="*/ 0 h 224"/>
                  <a:gd name="T6" fmla="*/ 0 w 214"/>
                  <a:gd name="T7" fmla="*/ 147 h 224"/>
                  <a:gd name="T8" fmla="*/ 47 w 214"/>
                  <a:gd name="T9" fmla="*/ 186 h 224"/>
                  <a:gd name="T10" fmla="*/ 93 w 214"/>
                  <a:gd name="T11" fmla="*/ 224 h 224"/>
                  <a:gd name="T12" fmla="*/ 214 w 214"/>
                  <a:gd name="T13" fmla="*/ 77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4"/>
                  <a:gd name="T22" fmla="*/ 0 h 224"/>
                  <a:gd name="T23" fmla="*/ 214 w 214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4" h="224">
                    <a:moveTo>
                      <a:pt x="214" y="77"/>
                    </a:moveTo>
                    <a:lnTo>
                      <a:pt x="167" y="39"/>
                    </a:lnTo>
                    <a:lnTo>
                      <a:pt x="120" y="0"/>
                    </a:lnTo>
                    <a:lnTo>
                      <a:pt x="0" y="147"/>
                    </a:lnTo>
                    <a:lnTo>
                      <a:pt x="47" y="186"/>
                    </a:lnTo>
                    <a:lnTo>
                      <a:pt x="93" y="224"/>
                    </a:lnTo>
                    <a:lnTo>
                      <a:pt x="214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85" name="Freeform 1194"/>
              <p:cNvSpPr>
                <a:spLocks noChangeAspect="1"/>
              </p:cNvSpPr>
              <p:nvPr/>
            </p:nvSpPr>
            <p:spPr bwMode="auto">
              <a:xfrm>
                <a:off x="1096" y="1253"/>
                <a:ext cx="30" cy="32"/>
              </a:xfrm>
              <a:custGeom>
                <a:avLst/>
                <a:gdLst>
                  <a:gd name="T0" fmla="*/ 214 w 214"/>
                  <a:gd name="T1" fmla="*/ 77 h 224"/>
                  <a:gd name="T2" fmla="*/ 167 w 214"/>
                  <a:gd name="T3" fmla="*/ 39 h 224"/>
                  <a:gd name="T4" fmla="*/ 120 w 214"/>
                  <a:gd name="T5" fmla="*/ 0 h 224"/>
                  <a:gd name="T6" fmla="*/ 0 w 214"/>
                  <a:gd name="T7" fmla="*/ 147 h 224"/>
                  <a:gd name="T8" fmla="*/ 47 w 214"/>
                  <a:gd name="T9" fmla="*/ 186 h 224"/>
                  <a:gd name="T10" fmla="*/ 93 w 214"/>
                  <a:gd name="T11" fmla="*/ 224 h 224"/>
                  <a:gd name="T12" fmla="*/ 214 w 214"/>
                  <a:gd name="T13" fmla="*/ 77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4"/>
                  <a:gd name="T22" fmla="*/ 0 h 224"/>
                  <a:gd name="T23" fmla="*/ 214 w 214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4" h="224">
                    <a:moveTo>
                      <a:pt x="214" y="77"/>
                    </a:moveTo>
                    <a:lnTo>
                      <a:pt x="167" y="39"/>
                    </a:lnTo>
                    <a:lnTo>
                      <a:pt x="120" y="0"/>
                    </a:lnTo>
                    <a:lnTo>
                      <a:pt x="0" y="147"/>
                    </a:lnTo>
                    <a:lnTo>
                      <a:pt x="47" y="186"/>
                    </a:lnTo>
                    <a:lnTo>
                      <a:pt x="93" y="224"/>
                    </a:lnTo>
                    <a:lnTo>
                      <a:pt x="214" y="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86" name="Freeform 1195"/>
              <p:cNvSpPr>
                <a:spLocks noChangeAspect="1"/>
              </p:cNvSpPr>
              <p:nvPr/>
            </p:nvSpPr>
            <p:spPr bwMode="auto">
              <a:xfrm>
                <a:off x="1095" y="1274"/>
                <a:ext cx="7" cy="6"/>
              </a:xfrm>
              <a:custGeom>
                <a:avLst/>
                <a:gdLst>
                  <a:gd name="T0" fmla="*/ 49 w 49"/>
                  <a:gd name="T1" fmla="*/ 39 h 39"/>
                  <a:gd name="T2" fmla="*/ 2 w 49"/>
                  <a:gd name="T3" fmla="*/ 0 h 39"/>
                  <a:gd name="T4" fmla="*/ 0 w 49"/>
                  <a:gd name="T5" fmla="*/ 3 h 39"/>
                  <a:gd name="T6" fmla="*/ 49 w 49"/>
                  <a:gd name="T7" fmla="*/ 39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9"/>
                  <a:gd name="T14" fmla="*/ 49 w 49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9">
                    <a:moveTo>
                      <a:pt x="49" y="39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87" name="Line 1196"/>
              <p:cNvSpPr>
                <a:spLocks noChangeAspect="1" noChangeShapeType="1"/>
              </p:cNvSpPr>
              <p:nvPr/>
            </p:nvSpPr>
            <p:spPr bwMode="auto">
              <a:xfrm flipH="1">
                <a:off x="1095" y="12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88" name="Freeform 1197"/>
              <p:cNvSpPr>
                <a:spLocks noChangeAspect="1"/>
              </p:cNvSpPr>
              <p:nvPr/>
            </p:nvSpPr>
            <p:spPr bwMode="auto">
              <a:xfrm>
                <a:off x="1080" y="1275"/>
                <a:ext cx="29" cy="32"/>
              </a:xfrm>
              <a:custGeom>
                <a:avLst/>
                <a:gdLst>
                  <a:gd name="T0" fmla="*/ 206 w 206"/>
                  <a:gd name="T1" fmla="*/ 71 h 222"/>
                  <a:gd name="T2" fmla="*/ 158 w 206"/>
                  <a:gd name="T3" fmla="*/ 36 h 222"/>
                  <a:gd name="T4" fmla="*/ 109 w 206"/>
                  <a:gd name="T5" fmla="*/ 0 h 222"/>
                  <a:gd name="T6" fmla="*/ 0 w 206"/>
                  <a:gd name="T7" fmla="*/ 152 h 222"/>
                  <a:gd name="T8" fmla="*/ 48 w 206"/>
                  <a:gd name="T9" fmla="*/ 187 h 222"/>
                  <a:gd name="T10" fmla="*/ 97 w 206"/>
                  <a:gd name="T11" fmla="*/ 222 h 222"/>
                  <a:gd name="T12" fmla="*/ 206 w 206"/>
                  <a:gd name="T13" fmla="*/ 71 h 2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222"/>
                  <a:gd name="T23" fmla="*/ 206 w 206"/>
                  <a:gd name="T24" fmla="*/ 222 h 2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222">
                    <a:moveTo>
                      <a:pt x="206" y="71"/>
                    </a:moveTo>
                    <a:lnTo>
                      <a:pt x="158" y="36"/>
                    </a:lnTo>
                    <a:lnTo>
                      <a:pt x="109" y="0"/>
                    </a:lnTo>
                    <a:lnTo>
                      <a:pt x="0" y="152"/>
                    </a:lnTo>
                    <a:lnTo>
                      <a:pt x="48" y="187"/>
                    </a:lnTo>
                    <a:lnTo>
                      <a:pt x="97" y="222"/>
                    </a:lnTo>
                    <a:lnTo>
                      <a:pt x="206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89" name="Freeform 1198"/>
              <p:cNvSpPr>
                <a:spLocks noChangeAspect="1"/>
              </p:cNvSpPr>
              <p:nvPr/>
            </p:nvSpPr>
            <p:spPr bwMode="auto">
              <a:xfrm>
                <a:off x="1080" y="1275"/>
                <a:ext cx="29" cy="32"/>
              </a:xfrm>
              <a:custGeom>
                <a:avLst/>
                <a:gdLst>
                  <a:gd name="T0" fmla="*/ 206 w 206"/>
                  <a:gd name="T1" fmla="*/ 71 h 222"/>
                  <a:gd name="T2" fmla="*/ 158 w 206"/>
                  <a:gd name="T3" fmla="*/ 36 h 222"/>
                  <a:gd name="T4" fmla="*/ 109 w 206"/>
                  <a:gd name="T5" fmla="*/ 0 h 222"/>
                  <a:gd name="T6" fmla="*/ 0 w 206"/>
                  <a:gd name="T7" fmla="*/ 152 h 222"/>
                  <a:gd name="T8" fmla="*/ 48 w 206"/>
                  <a:gd name="T9" fmla="*/ 187 h 222"/>
                  <a:gd name="T10" fmla="*/ 97 w 206"/>
                  <a:gd name="T11" fmla="*/ 222 h 222"/>
                  <a:gd name="T12" fmla="*/ 206 w 206"/>
                  <a:gd name="T13" fmla="*/ 71 h 2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222"/>
                  <a:gd name="T23" fmla="*/ 206 w 206"/>
                  <a:gd name="T24" fmla="*/ 222 h 2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222">
                    <a:moveTo>
                      <a:pt x="206" y="71"/>
                    </a:moveTo>
                    <a:lnTo>
                      <a:pt x="158" y="36"/>
                    </a:lnTo>
                    <a:lnTo>
                      <a:pt x="109" y="0"/>
                    </a:lnTo>
                    <a:lnTo>
                      <a:pt x="0" y="152"/>
                    </a:lnTo>
                    <a:lnTo>
                      <a:pt x="48" y="187"/>
                    </a:lnTo>
                    <a:lnTo>
                      <a:pt x="97" y="222"/>
                    </a:lnTo>
                    <a:lnTo>
                      <a:pt x="206" y="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90" name="Freeform 1199"/>
              <p:cNvSpPr>
                <a:spLocks noChangeAspect="1"/>
              </p:cNvSpPr>
              <p:nvPr/>
            </p:nvSpPr>
            <p:spPr bwMode="auto">
              <a:xfrm>
                <a:off x="1079" y="1297"/>
                <a:ext cx="8" cy="5"/>
              </a:xfrm>
              <a:custGeom>
                <a:avLst/>
                <a:gdLst>
                  <a:gd name="T0" fmla="*/ 51 w 51"/>
                  <a:gd name="T1" fmla="*/ 35 h 35"/>
                  <a:gd name="T2" fmla="*/ 3 w 51"/>
                  <a:gd name="T3" fmla="*/ 0 h 35"/>
                  <a:gd name="T4" fmla="*/ 0 w 51"/>
                  <a:gd name="T5" fmla="*/ 2 h 35"/>
                  <a:gd name="T6" fmla="*/ 51 w 51"/>
                  <a:gd name="T7" fmla="*/ 35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5"/>
                  <a:gd name="T14" fmla="*/ 51 w 51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5">
                    <a:moveTo>
                      <a:pt x="51" y="35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51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91" name="Line 1200"/>
              <p:cNvSpPr>
                <a:spLocks noChangeAspect="1" noChangeShapeType="1"/>
              </p:cNvSpPr>
              <p:nvPr/>
            </p:nvSpPr>
            <p:spPr bwMode="auto">
              <a:xfrm flipH="1">
                <a:off x="1079" y="129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92" name="Freeform 1201"/>
              <p:cNvSpPr>
                <a:spLocks noChangeAspect="1"/>
              </p:cNvSpPr>
              <p:nvPr/>
            </p:nvSpPr>
            <p:spPr bwMode="auto">
              <a:xfrm>
                <a:off x="1065" y="1297"/>
                <a:ext cx="29" cy="31"/>
              </a:xfrm>
              <a:custGeom>
                <a:avLst/>
                <a:gdLst>
                  <a:gd name="T0" fmla="*/ 203 w 203"/>
                  <a:gd name="T1" fmla="*/ 66 h 221"/>
                  <a:gd name="T2" fmla="*/ 151 w 203"/>
                  <a:gd name="T3" fmla="*/ 33 h 221"/>
                  <a:gd name="T4" fmla="*/ 100 w 203"/>
                  <a:gd name="T5" fmla="*/ 0 h 221"/>
                  <a:gd name="T6" fmla="*/ 0 w 203"/>
                  <a:gd name="T7" fmla="*/ 155 h 221"/>
                  <a:gd name="T8" fmla="*/ 51 w 203"/>
                  <a:gd name="T9" fmla="*/ 188 h 221"/>
                  <a:gd name="T10" fmla="*/ 103 w 203"/>
                  <a:gd name="T11" fmla="*/ 221 h 221"/>
                  <a:gd name="T12" fmla="*/ 203 w 203"/>
                  <a:gd name="T13" fmla="*/ 6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"/>
                  <a:gd name="T22" fmla="*/ 0 h 221"/>
                  <a:gd name="T23" fmla="*/ 203 w 203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" h="221">
                    <a:moveTo>
                      <a:pt x="203" y="66"/>
                    </a:moveTo>
                    <a:lnTo>
                      <a:pt x="151" y="33"/>
                    </a:lnTo>
                    <a:lnTo>
                      <a:pt x="100" y="0"/>
                    </a:lnTo>
                    <a:lnTo>
                      <a:pt x="0" y="155"/>
                    </a:lnTo>
                    <a:lnTo>
                      <a:pt x="51" y="188"/>
                    </a:lnTo>
                    <a:lnTo>
                      <a:pt x="103" y="221"/>
                    </a:lnTo>
                    <a:lnTo>
                      <a:pt x="203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93" name="Freeform 1202"/>
              <p:cNvSpPr>
                <a:spLocks noChangeAspect="1"/>
              </p:cNvSpPr>
              <p:nvPr/>
            </p:nvSpPr>
            <p:spPr bwMode="auto">
              <a:xfrm>
                <a:off x="1065" y="1297"/>
                <a:ext cx="29" cy="31"/>
              </a:xfrm>
              <a:custGeom>
                <a:avLst/>
                <a:gdLst>
                  <a:gd name="T0" fmla="*/ 203 w 203"/>
                  <a:gd name="T1" fmla="*/ 66 h 221"/>
                  <a:gd name="T2" fmla="*/ 151 w 203"/>
                  <a:gd name="T3" fmla="*/ 33 h 221"/>
                  <a:gd name="T4" fmla="*/ 100 w 203"/>
                  <a:gd name="T5" fmla="*/ 0 h 221"/>
                  <a:gd name="T6" fmla="*/ 0 w 203"/>
                  <a:gd name="T7" fmla="*/ 155 h 221"/>
                  <a:gd name="T8" fmla="*/ 51 w 203"/>
                  <a:gd name="T9" fmla="*/ 188 h 221"/>
                  <a:gd name="T10" fmla="*/ 103 w 203"/>
                  <a:gd name="T11" fmla="*/ 221 h 221"/>
                  <a:gd name="T12" fmla="*/ 203 w 203"/>
                  <a:gd name="T13" fmla="*/ 6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"/>
                  <a:gd name="T22" fmla="*/ 0 h 221"/>
                  <a:gd name="T23" fmla="*/ 203 w 203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" h="221">
                    <a:moveTo>
                      <a:pt x="203" y="66"/>
                    </a:moveTo>
                    <a:lnTo>
                      <a:pt x="151" y="33"/>
                    </a:lnTo>
                    <a:lnTo>
                      <a:pt x="100" y="0"/>
                    </a:lnTo>
                    <a:lnTo>
                      <a:pt x="0" y="155"/>
                    </a:lnTo>
                    <a:lnTo>
                      <a:pt x="51" y="188"/>
                    </a:lnTo>
                    <a:lnTo>
                      <a:pt x="103" y="221"/>
                    </a:lnTo>
                    <a:lnTo>
                      <a:pt x="203" y="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94" name="Freeform 1203"/>
              <p:cNvSpPr>
                <a:spLocks noChangeAspect="1"/>
              </p:cNvSpPr>
              <p:nvPr/>
            </p:nvSpPr>
            <p:spPr bwMode="auto">
              <a:xfrm>
                <a:off x="1065" y="1319"/>
                <a:ext cx="7" cy="5"/>
              </a:xfrm>
              <a:custGeom>
                <a:avLst/>
                <a:gdLst>
                  <a:gd name="T0" fmla="*/ 53 w 53"/>
                  <a:gd name="T1" fmla="*/ 33 h 33"/>
                  <a:gd name="T2" fmla="*/ 2 w 53"/>
                  <a:gd name="T3" fmla="*/ 0 h 33"/>
                  <a:gd name="T4" fmla="*/ 0 w 53"/>
                  <a:gd name="T5" fmla="*/ 3 h 33"/>
                  <a:gd name="T6" fmla="*/ 53 w 53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3"/>
                  <a:gd name="T14" fmla="*/ 53 w 53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3">
                    <a:moveTo>
                      <a:pt x="53" y="33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3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95" name="Line 1204"/>
              <p:cNvSpPr>
                <a:spLocks noChangeAspect="1" noChangeShapeType="1"/>
              </p:cNvSpPr>
              <p:nvPr/>
            </p:nvSpPr>
            <p:spPr bwMode="auto">
              <a:xfrm flipH="1">
                <a:off x="1065" y="131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96" name="Freeform 1205"/>
              <p:cNvSpPr>
                <a:spLocks noChangeAspect="1"/>
              </p:cNvSpPr>
              <p:nvPr/>
            </p:nvSpPr>
            <p:spPr bwMode="auto">
              <a:xfrm>
                <a:off x="1052" y="1319"/>
                <a:ext cx="28" cy="32"/>
              </a:xfrm>
              <a:custGeom>
                <a:avLst/>
                <a:gdLst>
                  <a:gd name="T0" fmla="*/ 196 w 196"/>
                  <a:gd name="T1" fmla="*/ 59 h 219"/>
                  <a:gd name="T2" fmla="*/ 142 w 196"/>
                  <a:gd name="T3" fmla="*/ 30 h 219"/>
                  <a:gd name="T4" fmla="*/ 89 w 196"/>
                  <a:gd name="T5" fmla="*/ 0 h 219"/>
                  <a:gd name="T6" fmla="*/ 0 w 196"/>
                  <a:gd name="T7" fmla="*/ 160 h 219"/>
                  <a:gd name="T8" fmla="*/ 54 w 196"/>
                  <a:gd name="T9" fmla="*/ 189 h 219"/>
                  <a:gd name="T10" fmla="*/ 107 w 196"/>
                  <a:gd name="T11" fmla="*/ 219 h 219"/>
                  <a:gd name="T12" fmla="*/ 196 w 196"/>
                  <a:gd name="T13" fmla="*/ 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19"/>
                  <a:gd name="T23" fmla="*/ 196 w 19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19">
                    <a:moveTo>
                      <a:pt x="196" y="59"/>
                    </a:moveTo>
                    <a:lnTo>
                      <a:pt x="142" y="30"/>
                    </a:lnTo>
                    <a:lnTo>
                      <a:pt x="89" y="0"/>
                    </a:lnTo>
                    <a:lnTo>
                      <a:pt x="0" y="160"/>
                    </a:lnTo>
                    <a:lnTo>
                      <a:pt x="54" y="189"/>
                    </a:lnTo>
                    <a:lnTo>
                      <a:pt x="107" y="219"/>
                    </a:lnTo>
                    <a:lnTo>
                      <a:pt x="19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97" name="Freeform 1206"/>
              <p:cNvSpPr>
                <a:spLocks noChangeAspect="1"/>
              </p:cNvSpPr>
              <p:nvPr/>
            </p:nvSpPr>
            <p:spPr bwMode="auto">
              <a:xfrm>
                <a:off x="1052" y="1319"/>
                <a:ext cx="28" cy="32"/>
              </a:xfrm>
              <a:custGeom>
                <a:avLst/>
                <a:gdLst>
                  <a:gd name="T0" fmla="*/ 196 w 196"/>
                  <a:gd name="T1" fmla="*/ 59 h 219"/>
                  <a:gd name="T2" fmla="*/ 142 w 196"/>
                  <a:gd name="T3" fmla="*/ 30 h 219"/>
                  <a:gd name="T4" fmla="*/ 89 w 196"/>
                  <a:gd name="T5" fmla="*/ 0 h 219"/>
                  <a:gd name="T6" fmla="*/ 0 w 196"/>
                  <a:gd name="T7" fmla="*/ 160 h 219"/>
                  <a:gd name="T8" fmla="*/ 54 w 196"/>
                  <a:gd name="T9" fmla="*/ 189 h 219"/>
                  <a:gd name="T10" fmla="*/ 107 w 196"/>
                  <a:gd name="T11" fmla="*/ 219 h 219"/>
                  <a:gd name="T12" fmla="*/ 196 w 196"/>
                  <a:gd name="T13" fmla="*/ 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19"/>
                  <a:gd name="T23" fmla="*/ 196 w 19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19">
                    <a:moveTo>
                      <a:pt x="196" y="59"/>
                    </a:moveTo>
                    <a:lnTo>
                      <a:pt x="142" y="30"/>
                    </a:lnTo>
                    <a:lnTo>
                      <a:pt x="89" y="0"/>
                    </a:lnTo>
                    <a:lnTo>
                      <a:pt x="0" y="160"/>
                    </a:lnTo>
                    <a:lnTo>
                      <a:pt x="54" y="189"/>
                    </a:lnTo>
                    <a:lnTo>
                      <a:pt x="107" y="219"/>
                    </a:lnTo>
                    <a:lnTo>
                      <a:pt x="196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98" name="Freeform 1207"/>
              <p:cNvSpPr>
                <a:spLocks noChangeAspect="1"/>
              </p:cNvSpPr>
              <p:nvPr/>
            </p:nvSpPr>
            <p:spPr bwMode="auto">
              <a:xfrm>
                <a:off x="1052" y="1342"/>
                <a:ext cx="8" cy="4"/>
              </a:xfrm>
              <a:custGeom>
                <a:avLst/>
                <a:gdLst>
                  <a:gd name="T0" fmla="*/ 55 w 55"/>
                  <a:gd name="T1" fmla="*/ 29 h 29"/>
                  <a:gd name="T2" fmla="*/ 1 w 55"/>
                  <a:gd name="T3" fmla="*/ 0 h 29"/>
                  <a:gd name="T4" fmla="*/ 0 w 55"/>
                  <a:gd name="T5" fmla="*/ 2 h 29"/>
                  <a:gd name="T6" fmla="*/ 55 w 55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9"/>
                  <a:gd name="T14" fmla="*/ 55 w 55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9">
                    <a:moveTo>
                      <a:pt x="55" y="29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5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399" name="Line 1208"/>
              <p:cNvSpPr>
                <a:spLocks noChangeAspect="1" noChangeShapeType="1"/>
              </p:cNvSpPr>
              <p:nvPr/>
            </p:nvSpPr>
            <p:spPr bwMode="auto">
              <a:xfrm flipH="1">
                <a:off x="1052" y="13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00" name="Freeform 1209"/>
              <p:cNvSpPr>
                <a:spLocks noChangeAspect="1"/>
              </p:cNvSpPr>
              <p:nvPr/>
            </p:nvSpPr>
            <p:spPr bwMode="auto">
              <a:xfrm>
                <a:off x="1040" y="1343"/>
                <a:ext cx="27" cy="30"/>
              </a:xfrm>
              <a:custGeom>
                <a:avLst/>
                <a:gdLst>
                  <a:gd name="T0" fmla="*/ 189 w 189"/>
                  <a:gd name="T1" fmla="*/ 54 h 216"/>
                  <a:gd name="T2" fmla="*/ 135 w 189"/>
                  <a:gd name="T3" fmla="*/ 27 h 216"/>
                  <a:gd name="T4" fmla="*/ 80 w 189"/>
                  <a:gd name="T5" fmla="*/ 0 h 216"/>
                  <a:gd name="T6" fmla="*/ 0 w 189"/>
                  <a:gd name="T7" fmla="*/ 161 h 216"/>
                  <a:gd name="T8" fmla="*/ 54 w 189"/>
                  <a:gd name="T9" fmla="*/ 189 h 216"/>
                  <a:gd name="T10" fmla="*/ 109 w 189"/>
                  <a:gd name="T11" fmla="*/ 216 h 216"/>
                  <a:gd name="T12" fmla="*/ 189 w 189"/>
                  <a:gd name="T13" fmla="*/ 54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16"/>
                  <a:gd name="T23" fmla="*/ 189 w 189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16">
                    <a:moveTo>
                      <a:pt x="189" y="54"/>
                    </a:moveTo>
                    <a:lnTo>
                      <a:pt x="135" y="27"/>
                    </a:lnTo>
                    <a:lnTo>
                      <a:pt x="80" y="0"/>
                    </a:lnTo>
                    <a:lnTo>
                      <a:pt x="0" y="161"/>
                    </a:lnTo>
                    <a:lnTo>
                      <a:pt x="54" y="189"/>
                    </a:lnTo>
                    <a:lnTo>
                      <a:pt x="109" y="216"/>
                    </a:lnTo>
                    <a:lnTo>
                      <a:pt x="189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01" name="Freeform 1210"/>
              <p:cNvSpPr>
                <a:spLocks noChangeAspect="1"/>
              </p:cNvSpPr>
              <p:nvPr/>
            </p:nvSpPr>
            <p:spPr bwMode="auto">
              <a:xfrm>
                <a:off x="1040" y="1343"/>
                <a:ext cx="27" cy="30"/>
              </a:xfrm>
              <a:custGeom>
                <a:avLst/>
                <a:gdLst>
                  <a:gd name="T0" fmla="*/ 189 w 189"/>
                  <a:gd name="T1" fmla="*/ 54 h 216"/>
                  <a:gd name="T2" fmla="*/ 135 w 189"/>
                  <a:gd name="T3" fmla="*/ 27 h 216"/>
                  <a:gd name="T4" fmla="*/ 80 w 189"/>
                  <a:gd name="T5" fmla="*/ 0 h 216"/>
                  <a:gd name="T6" fmla="*/ 0 w 189"/>
                  <a:gd name="T7" fmla="*/ 161 h 216"/>
                  <a:gd name="T8" fmla="*/ 54 w 189"/>
                  <a:gd name="T9" fmla="*/ 189 h 216"/>
                  <a:gd name="T10" fmla="*/ 109 w 189"/>
                  <a:gd name="T11" fmla="*/ 216 h 216"/>
                  <a:gd name="T12" fmla="*/ 189 w 189"/>
                  <a:gd name="T13" fmla="*/ 54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16"/>
                  <a:gd name="T23" fmla="*/ 189 w 189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16">
                    <a:moveTo>
                      <a:pt x="189" y="54"/>
                    </a:moveTo>
                    <a:lnTo>
                      <a:pt x="135" y="27"/>
                    </a:lnTo>
                    <a:lnTo>
                      <a:pt x="80" y="0"/>
                    </a:lnTo>
                    <a:lnTo>
                      <a:pt x="0" y="161"/>
                    </a:lnTo>
                    <a:lnTo>
                      <a:pt x="54" y="189"/>
                    </a:lnTo>
                    <a:lnTo>
                      <a:pt x="109" y="216"/>
                    </a:lnTo>
                    <a:lnTo>
                      <a:pt x="189" y="5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02" name="Freeform 1211"/>
              <p:cNvSpPr>
                <a:spLocks noChangeAspect="1"/>
              </p:cNvSpPr>
              <p:nvPr/>
            </p:nvSpPr>
            <p:spPr bwMode="auto">
              <a:xfrm>
                <a:off x="1040" y="1366"/>
                <a:ext cx="8" cy="4"/>
              </a:xfrm>
              <a:custGeom>
                <a:avLst/>
                <a:gdLst>
                  <a:gd name="T0" fmla="*/ 56 w 56"/>
                  <a:gd name="T1" fmla="*/ 28 h 28"/>
                  <a:gd name="T2" fmla="*/ 2 w 56"/>
                  <a:gd name="T3" fmla="*/ 0 h 28"/>
                  <a:gd name="T4" fmla="*/ 0 w 56"/>
                  <a:gd name="T5" fmla="*/ 4 h 28"/>
                  <a:gd name="T6" fmla="*/ 56 w 56"/>
                  <a:gd name="T7" fmla="*/ 28 h 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8"/>
                  <a:gd name="T14" fmla="*/ 56 w 56"/>
                  <a:gd name="T15" fmla="*/ 28 h 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8">
                    <a:moveTo>
                      <a:pt x="56" y="28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56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03" name="Line 1212"/>
              <p:cNvSpPr>
                <a:spLocks noChangeAspect="1" noChangeShapeType="1"/>
              </p:cNvSpPr>
              <p:nvPr/>
            </p:nvSpPr>
            <p:spPr bwMode="auto">
              <a:xfrm flipH="1">
                <a:off x="1040" y="136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04" name="Freeform 1213"/>
              <p:cNvSpPr>
                <a:spLocks noChangeAspect="1"/>
              </p:cNvSpPr>
              <p:nvPr/>
            </p:nvSpPr>
            <p:spPr bwMode="auto">
              <a:xfrm>
                <a:off x="1030" y="1366"/>
                <a:ext cx="26" cy="31"/>
              </a:xfrm>
              <a:custGeom>
                <a:avLst/>
                <a:gdLst>
                  <a:gd name="T0" fmla="*/ 183 w 183"/>
                  <a:gd name="T1" fmla="*/ 48 h 213"/>
                  <a:gd name="T2" fmla="*/ 127 w 183"/>
                  <a:gd name="T3" fmla="*/ 24 h 213"/>
                  <a:gd name="T4" fmla="*/ 71 w 183"/>
                  <a:gd name="T5" fmla="*/ 0 h 213"/>
                  <a:gd name="T6" fmla="*/ 0 w 183"/>
                  <a:gd name="T7" fmla="*/ 165 h 213"/>
                  <a:gd name="T8" fmla="*/ 55 w 183"/>
                  <a:gd name="T9" fmla="*/ 189 h 213"/>
                  <a:gd name="T10" fmla="*/ 111 w 183"/>
                  <a:gd name="T11" fmla="*/ 213 h 213"/>
                  <a:gd name="T12" fmla="*/ 183 w 183"/>
                  <a:gd name="T13" fmla="*/ 48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13"/>
                  <a:gd name="T23" fmla="*/ 183 w 183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13">
                    <a:moveTo>
                      <a:pt x="183" y="48"/>
                    </a:moveTo>
                    <a:lnTo>
                      <a:pt x="127" y="24"/>
                    </a:lnTo>
                    <a:lnTo>
                      <a:pt x="71" y="0"/>
                    </a:lnTo>
                    <a:lnTo>
                      <a:pt x="0" y="165"/>
                    </a:lnTo>
                    <a:lnTo>
                      <a:pt x="55" y="189"/>
                    </a:lnTo>
                    <a:lnTo>
                      <a:pt x="111" y="213"/>
                    </a:lnTo>
                    <a:lnTo>
                      <a:pt x="183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05" name="Freeform 1214"/>
              <p:cNvSpPr>
                <a:spLocks noChangeAspect="1"/>
              </p:cNvSpPr>
              <p:nvPr/>
            </p:nvSpPr>
            <p:spPr bwMode="auto">
              <a:xfrm>
                <a:off x="1030" y="1366"/>
                <a:ext cx="26" cy="31"/>
              </a:xfrm>
              <a:custGeom>
                <a:avLst/>
                <a:gdLst>
                  <a:gd name="T0" fmla="*/ 183 w 183"/>
                  <a:gd name="T1" fmla="*/ 48 h 213"/>
                  <a:gd name="T2" fmla="*/ 127 w 183"/>
                  <a:gd name="T3" fmla="*/ 24 h 213"/>
                  <a:gd name="T4" fmla="*/ 71 w 183"/>
                  <a:gd name="T5" fmla="*/ 0 h 213"/>
                  <a:gd name="T6" fmla="*/ 0 w 183"/>
                  <a:gd name="T7" fmla="*/ 165 h 213"/>
                  <a:gd name="T8" fmla="*/ 55 w 183"/>
                  <a:gd name="T9" fmla="*/ 189 h 213"/>
                  <a:gd name="T10" fmla="*/ 111 w 183"/>
                  <a:gd name="T11" fmla="*/ 213 h 213"/>
                  <a:gd name="T12" fmla="*/ 183 w 183"/>
                  <a:gd name="T13" fmla="*/ 48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13"/>
                  <a:gd name="T23" fmla="*/ 183 w 183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13">
                    <a:moveTo>
                      <a:pt x="183" y="48"/>
                    </a:moveTo>
                    <a:lnTo>
                      <a:pt x="127" y="24"/>
                    </a:lnTo>
                    <a:lnTo>
                      <a:pt x="71" y="0"/>
                    </a:lnTo>
                    <a:lnTo>
                      <a:pt x="0" y="165"/>
                    </a:lnTo>
                    <a:lnTo>
                      <a:pt x="55" y="189"/>
                    </a:lnTo>
                    <a:lnTo>
                      <a:pt x="111" y="213"/>
                    </a:lnTo>
                    <a:lnTo>
                      <a:pt x="183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06" name="Freeform 1215"/>
              <p:cNvSpPr>
                <a:spLocks noChangeAspect="1"/>
              </p:cNvSpPr>
              <p:nvPr/>
            </p:nvSpPr>
            <p:spPr bwMode="auto">
              <a:xfrm>
                <a:off x="1030" y="1390"/>
                <a:ext cx="8" cy="3"/>
              </a:xfrm>
              <a:custGeom>
                <a:avLst/>
                <a:gdLst>
                  <a:gd name="T0" fmla="*/ 56 w 56"/>
                  <a:gd name="T1" fmla="*/ 24 h 24"/>
                  <a:gd name="T2" fmla="*/ 1 w 56"/>
                  <a:gd name="T3" fmla="*/ 0 h 24"/>
                  <a:gd name="T4" fmla="*/ 0 w 56"/>
                  <a:gd name="T5" fmla="*/ 2 h 24"/>
                  <a:gd name="T6" fmla="*/ 56 w 56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4"/>
                  <a:gd name="T14" fmla="*/ 56 w 56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4">
                    <a:moveTo>
                      <a:pt x="56" y="24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6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07" name="Line 1216"/>
              <p:cNvSpPr>
                <a:spLocks noChangeAspect="1" noChangeShapeType="1"/>
              </p:cNvSpPr>
              <p:nvPr/>
            </p:nvSpPr>
            <p:spPr bwMode="auto">
              <a:xfrm flipH="1">
                <a:off x="1030" y="13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08" name="Freeform 1217"/>
              <p:cNvSpPr>
                <a:spLocks noChangeAspect="1"/>
              </p:cNvSpPr>
              <p:nvPr/>
            </p:nvSpPr>
            <p:spPr bwMode="auto">
              <a:xfrm>
                <a:off x="1021" y="1390"/>
                <a:ext cx="25" cy="30"/>
              </a:xfrm>
              <a:custGeom>
                <a:avLst/>
                <a:gdLst>
                  <a:gd name="T0" fmla="*/ 177 w 177"/>
                  <a:gd name="T1" fmla="*/ 44 h 210"/>
                  <a:gd name="T2" fmla="*/ 120 w 177"/>
                  <a:gd name="T3" fmla="*/ 22 h 210"/>
                  <a:gd name="T4" fmla="*/ 64 w 177"/>
                  <a:gd name="T5" fmla="*/ 0 h 210"/>
                  <a:gd name="T6" fmla="*/ 0 w 177"/>
                  <a:gd name="T7" fmla="*/ 166 h 210"/>
                  <a:gd name="T8" fmla="*/ 57 w 177"/>
                  <a:gd name="T9" fmla="*/ 188 h 210"/>
                  <a:gd name="T10" fmla="*/ 114 w 177"/>
                  <a:gd name="T11" fmla="*/ 210 h 210"/>
                  <a:gd name="T12" fmla="*/ 177 w 177"/>
                  <a:gd name="T13" fmla="*/ 44 h 2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7"/>
                  <a:gd name="T22" fmla="*/ 0 h 210"/>
                  <a:gd name="T23" fmla="*/ 177 w 177"/>
                  <a:gd name="T24" fmla="*/ 210 h 2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7" h="210">
                    <a:moveTo>
                      <a:pt x="177" y="44"/>
                    </a:moveTo>
                    <a:lnTo>
                      <a:pt x="120" y="22"/>
                    </a:lnTo>
                    <a:lnTo>
                      <a:pt x="64" y="0"/>
                    </a:lnTo>
                    <a:lnTo>
                      <a:pt x="0" y="166"/>
                    </a:lnTo>
                    <a:lnTo>
                      <a:pt x="57" y="188"/>
                    </a:lnTo>
                    <a:lnTo>
                      <a:pt x="114" y="210"/>
                    </a:lnTo>
                    <a:lnTo>
                      <a:pt x="177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09" name="Freeform 1218"/>
              <p:cNvSpPr>
                <a:spLocks noChangeAspect="1"/>
              </p:cNvSpPr>
              <p:nvPr/>
            </p:nvSpPr>
            <p:spPr bwMode="auto">
              <a:xfrm>
                <a:off x="1021" y="1390"/>
                <a:ext cx="25" cy="30"/>
              </a:xfrm>
              <a:custGeom>
                <a:avLst/>
                <a:gdLst>
                  <a:gd name="T0" fmla="*/ 177 w 177"/>
                  <a:gd name="T1" fmla="*/ 44 h 210"/>
                  <a:gd name="T2" fmla="*/ 120 w 177"/>
                  <a:gd name="T3" fmla="*/ 22 h 210"/>
                  <a:gd name="T4" fmla="*/ 64 w 177"/>
                  <a:gd name="T5" fmla="*/ 0 h 210"/>
                  <a:gd name="T6" fmla="*/ 0 w 177"/>
                  <a:gd name="T7" fmla="*/ 166 h 210"/>
                  <a:gd name="T8" fmla="*/ 57 w 177"/>
                  <a:gd name="T9" fmla="*/ 188 h 210"/>
                  <a:gd name="T10" fmla="*/ 114 w 177"/>
                  <a:gd name="T11" fmla="*/ 210 h 210"/>
                  <a:gd name="T12" fmla="*/ 177 w 177"/>
                  <a:gd name="T13" fmla="*/ 44 h 2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7"/>
                  <a:gd name="T22" fmla="*/ 0 h 210"/>
                  <a:gd name="T23" fmla="*/ 177 w 177"/>
                  <a:gd name="T24" fmla="*/ 210 h 2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7" h="210">
                    <a:moveTo>
                      <a:pt x="177" y="44"/>
                    </a:moveTo>
                    <a:lnTo>
                      <a:pt x="120" y="22"/>
                    </a:lnTo>
                    <a:lnTo>
                      <a:pt x="64" y="0"/>
                    </a:lnTo>
                    <a:lnTo>
                      <a:pt x="0" y="166"/>
                    </a:lnTo>
                    <a:lnTo>
                      <a:pt x="57" y="188"/>
                    </a:lnTo>
                    <a:lnTo>
                      <a:pt x="114" y="210"/>
                    </a:lnTo>
                    <a:lnTo>
                      <a:pt x="177" y="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10" name="Freeform 1219"/>
              <p:cNvSpPr>
                <a:spLocks noChangeAspect="1"/>
              </p:cNvSpPr>
              <p:nvPr/>
            </p:nvSpPr>
            <p:spPr bwMode="auto">
              <a:xfrm>
                <a:off x="1021" y="1414"/>
                <a:ext cx="8" cy="3"/>
              </a:xfrm>
              <a:custGeom>
                <a:avLst/>
                <a:gdLst>
                  <a:gd name="T0" fmla="*/ 58 w 58"/>
                  <a:gd name="T1" fmla="*/ 22 h 22"/>
                  <a:gd name="T2" fmla="*/ 1 w 58"/>
                  <a:gd name="T3" fmla="*/ 0 h 22"/>
                  <a:gd name="T4" fmla="*/ 0 w 58"/>
                  <a:gd name="T5" fmla="*/ 4 h 22"/>
                  <a:gd name="T6" fmla="*/ 58 w 58"/>
                  <a:gd name="T7" fmla="*/ 22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2"/>
                  <a:gd name="T14" fmla="*/ 58 w 58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2">
                    <a:moveTo>
                      <a:pt x="58" y="22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8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11" name="Line 1220"/>
              <p:cNvSpPr>
                <a:spLocks noChangeAspect="1" noChangeShapeType="1"/>
              </p:cNvSpPr>
              <p:nvPr/>
            </p:nvSpPr>
            <p:spPr bwMode="auto">
              <a:xfrm flipH="1">
                <a:off x="1021" y="14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12" name="Freeform 1221"/>
              <p:cNvSpPr>
                <a:spLocks noChangeAspect="1"/>
              </p:cNvSpPr>
              <p:nvPr/>
            </p:nvSpPr>
            <p:spPr bwMode="auto">
              <a:xfrm>
                <a:off x="1013" y="1414"/>
                <a:ext cx="24" cy="30"/>
              </a:xfrm>
              <a:custGeom>
                <a:avLst/>
                <a:gdLst>
                  <a:gd name="T0" fmla="*/ 171 w 171"/>
                  <a:gd name="T1" fmla="*/ 36 h 206"/>
                  <a:gd name="T2" fmla="*/ 113 w 171"/>
                  <a:gd name="T3" fmla="*/ 18 h 206"/>
                  <a:gd name="T4" fmla="*/ 55 w 171"/>
                  <a:gd name="T5" fmla="*/ 0 h 206"/>
                  <a:gd name="T6" fmla="*/ 0 w 171"/>
                  <a:gd name="T7" fmla="*/ 169 h 206"/>
                  <a:gd name="T8" fmla="*/ 58 w 171"/>
                  <a:gd name="T9" fmla="*/ 188 h 206"/>
                  <a:gd name="T10" fmla="*/ 116 w 171"/>
                  <a:gd name="T11" fmla="*/ 206 h 206"/>
                  <a:gd name="T12" fmla="*/ 171 w 171"/>
                  <a:gd name="T13" fmla="*/ 36 h 2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206"/>
                  <a:gd name="T23" fmla="*/ 171 w 171"/>
                  <a:gd name="T24" fmla="*/ 206 h 2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206">
                    <a:moveTo>
                      <a:pt x="171" y="36"/>
                    </a:moveTo>
                    <a:lnTo>
                      <a:pt x="113" y="18"/>
                    </a:lnTo>
                    <a:lnTo>
                      <a:pt x="55" y="0"/>
                    </a:lnTo>
                    <a:lnTo>
                      <a:pt x="0" y="169"/>
                    </a:lnTo>
                    <a:lnTo>
                      <a:pt x="58" y="188"/>
                    </a:lnTo>
                    <a:lnTo>
                      <a:pt x="116" y="206"/>
                    </a:lnTo>
                    <a:lnTo>
                      <a:pt x="171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13" name="Freeform 1222"/>
              <p:cNvSpPr>
                <a:spLocks noChangeAspect="1"/>
              </p:cNvSpPr>
              <p:nvPr/>
            </p:nvSpPr>
            <p:spPr bwMode="auto">
              <a:xfrm>
                <a:off x="1013" y="1414"/>
                <a:ext cx="24" cy="30"/>
              </a:xfrm>
              <a:custGeom>
                <a:avLst/>
                <a:gdLst>
                  <a:gd name="T0" fmla="*/ 171 w 171"/>
                  <a:gd name="T1" fmla="*/ 36 h 206"/>
                  <a:gd name="T2" fmla="*/ 113 w 171"/>
                  <a:gd name="T3" fmla="*/ 18 h 206"/>
                  <a:gd name="T4" fmla="*/ 55 w 171"/>
                  <a:gd name="T5" fmla="*/ 0 h 206"/>
                  <a:gd name="T6" fmla="*/ 0 w 171"/>
                  <a:gd name="T7" fmla="*/ 169 h 206"/>
                  <a:gd name="T8" fmla="*/ 58 w 171"/>
                  <a:gd name="T9" fmla="*/ 188 h 206"/>
                  <a:gd name="T10" fmla="*/ 116 w 171"/>
                  <a:gd name="T11" fmla="*/ 206 h 206"/>
                  <a:gd name="T12" fmla="*/ 171 w 171"/>
                  <a:gd name="T13" fmla="*/ 36 h 2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206"/>
                  <a:gd name="T23" fmla="*/ 171 w 171"/>
                  <a:gd name="T24" fmla="*/ 206 h 2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206">
                    <a:moveTo>
                      <a:pt x="171" y="36"/>
                    </a:moveTo>
                    <a:lnTo>
                      <a:pt x="113" y="18"/>
                    </a:lnTo>
                    <a:lnTo>
                      <a:pt x="55" y="0"/>
                    </a:lnTo>
                    <a:lnTo>
                      <a:pt x="0" y="169"/>
                    </a:lnTo>
                    <a:lnTo>
                      <a:pt x="58" y="188"/>
                    </a:lnTo>
                    <a:lnTo>
                      <a:pt x="116" y="206"/>
                    </a:lnTo>
                    <a:lnTo>
                      <a:pt x="171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14" name="Freeform 1223"/>
              <p:cNvSpPr>
                <a:spLocks noChangeAspect="1"/>
              </p:cNvSpPr>
              <p:nvPr/>
            </p:nvSpPr>
            <p:spPr bwMode="auto">
              <a:xfrm>
                <a:off x="1013" y="1438"/>
                <a:ext cx="8" cy="3"/>
              </a:xfrm>
              <a:custGeom>
                <a:avLst/>
                <a:gdLst>
                  <a:gd name="T0" fmla="*/ 59 w 59"/>
                  <a:gd name="T1" fmla="*/ 19 h 19"/>
                  <a:gd name="T2" fmla="*/ 1 w 59"/>
                  <a:gd name="T3" fmla="*/ 0 h 19"/>
                  <a:gd name="T4" fmla="*/ 0 w 59"/>
                  <a:gd name="T5" fmla="*/ 3 h 19"/>
                  <a:gd name="T6" fmla="*/ 59 w 59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9"/>
                  <a:gd name="T14" fmla="*/ 59 w 59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9">
                    <a:moveTo>
                      <a:pt x="59" y="19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59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15" name="Line 1224"/>
              <p:cNvSpPr>
                <a:spLocks noChangeAspect="1" noChangeShapeType="1"/>
              </p:cNvSpPr>
              <p:nvPr/>
            </p:nvSpPr>
            <p:spPr bwMode="auto">
              <a:xfrm flipH="1">
                <a:off x="1013" y="14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16" name="Freeform 1225"/>
              <p:cNvSpPr>
                <a:spLocks noChangeAspect="1"/>
              </p:cNvSpPr>
              <p:nvPr/>
            </p:nvSpPr>
            <p:spPr bwMode="auto">
              <a:xfrm>
                <a:off x="1006" y="1439"/>
                <a:ext cx="23" cy="29"/>
              </a:xfrm>
              <a:custGeom>
                <a:avLst/>
                <a:gdLst>
                  <a:gd name="T0" fmla="*/ 166 w 166"/>
                  <a:gd name="T1" fmla="*/ 32 h 202"/>
                  <a:gd name="T2" fmla="*/ 107 w 166"/>
                  <a:gd name="T3" fmla="*/ 16 h 202"/>
                  <a:gd name="T4" fmla="*/ 48 w 166"/>
                  <a:gd name="T5" fmla="*/ 0 h 202"/>
                  <a:gd name="T6" fmla="*/ 0 w 166"/>
                  <a:gd name="T7" fmla="*/ 171 h 202"/>
                  <a:gd name="T8" fmla="*/ 60 w 166"/>
                  <a:gd name="T9" fmla="*/ 186 h 202"/>
                  <a:gd name="T10" fmla="*/ 119 w 166"/>
                  <a:gd name="T11" fmla="*/ 202 h 202"/>
                  <a:gd name="T12" fmla="*/ 166 w 166"/>
                  <a:gd name="T13" fmla="*/ 32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02"/>
                  <a:gd name="T23" fmla="*/ 166 w 166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02">
                    <a:moveTo>
                      <a:pt x="166" y="32"/>
                    </a:moveTo>
                    <a:lnTo>
                      <a:pt x="107" y="16"/>
                    </a:lnTo>
                    <a:lnTo>
                      <a:pt x="48" y="0"/>
                    </a:lnTo>
                    <a:lnTo>
                      <a:pt x="0" y="171"/>
                    </a:lnTo>
                    <a:lnTo>
                      <a:pt x="60" y="186"/>
                    </a:lnTo>
                    <a:lnTo>
                      <a:pt x="119" y="202"/>
                    </a:lnTo>
                    <a:lnTo>
                      <a:pt x="16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17" name="Freeform 1226"/>
              <p:cNvSpPr>
                <a:spLocks noChangeAspect="1"/>
              </p:cNvSpPr>
              <p:nvPr/>
            </p:nvSpPr>
            <p:spPr bwMode="auto">
              <a:xfrm>
                <a:off x="1006" y="1439"/>
                <a:ext cx="23" cy="29"/>
              </a:xfrm>
              <a:custGeom>
                <a:avLst/>
                <a:gdLst>
                  <a:gd name="T0" fmla="*/ 166 w 166"/>
                  <a:gd name="T1" fmla="*/ 32 h 202"/>
                  <a:gd name="T2" fmla="*/ 107 w 166"/>
                  <a:gd name="T3" fmla="*/ 16 h 202"/>
                  <a:gd name="T4" fmla="*/ 48 w 166"/>
                  <a:gd name="T5" fmla="*/ 0 h 202"/>
                  <a:gd name="T6" fmla="*/ 0 w 166"/>
                  <a:gd name="T7" fmla="*/ 171 h 202"/>
                  <a:gd name="T8" fmla="*/ 60 w 166"/>
                  <a:gd name="T9" fmla="*/ 186 h 202"/>
                  <a:gd name="T10" fmla="*/ 119 w 166"/>
                  <a:gd name="T11" fmla="*/ 202 h 202"/>
                  <a:gd name="T12" fmla="*/ 166 w 166"/>
                  <a:gd name="T13" fmla="*/ 32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02"/>
                  <a:gd name="T23" fmla="*/ 166 w 166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02">
                    <a:moveTo>
                      <a:pt x="166" y="32"/>
                    </a:moveTo>
                    <a:lnTo>
                      <a:pt x="107" y="16"/>
                    </a:lnTo>
                    <a:lnTo>
                      <a:pt x="48" y="0"/>
                    </a:lnTo>
                    <a:lnTo>
                      <a:pt x="0" y="171"/>
                    </a:lnTo>
                    <a:lnTo>
                      <a:pt x="60" y="186"/>
                    </a:lnTo>
                    <a:lnTo>
                      <a:pt x="119" y="202"/>
                    </a:lnTo>
                    <a:lnTo>
                      <a:pt x="166" y="3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18" name="Freeform 1227"/>
              <p:cNvSpPr>
                <a:spLocks noChangeAspect="1"/>
              </p:cNvSpPr>
              <p:nvPr/>
            </p:nvSpPr>
            <p:spPr bwMode="auto">
              <a:xfrm>
                <a:off x="1006" y="1463"/>
                <a:ext cx="8" cy="2"/>
              </a:xfrm>
              <a:custGeom>
                <a:avLst/>
                <a:gdLst>
                  <a:gd name="T0" fmla="*/ 60 w 60"/>
                  <a:gd name="T1" fmla="*/ 15 h 15"/>
                  <a:gd name="T2" fmla="*/ 0 w 60"/>
                  <a:gd name="T3" fmla="*/ 0 h 15"/>
                  <a:gd name="T4" fmla="*/ 0 w 60"/>
                  <a:gd name="T5" fmla="*/ 2 h 15"/>
                  <a:gd name="T6" fmla="*/ 60 w 60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"/>
                  <a:gd name="T14" fmla="*/ 60 w 60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">
                    <a:moveTo>
                      <a:pt x="60" y="15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6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19" name="Line 1228"/>
              <p:cNvSpPr>
                <a:spLocks noChangeAspect="1" noChangeShapeType="1"/>
              </p:cNvSpPr>
              <p:nvPr/>
            </p:nvSpPr>
            <p:spPr bwMode="auto">
              <a:xfrm>
                <a:off x="1006" y="14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20" name="Freeform 1229"/>
              <p:cNvSpPr>
                <a:spLocks noChangeAspect="1"/>
              </p:cNvSpPr>
              <p:nvPr/>
            </p:nvSpPr>
            <p:spPr bwMode="auto">
              <a:xfrm>
                <a:off x="1000" y="1464"/>
                <a:ext cx="23" cy="28"/>
              </a:xfrm>
              <a:custGeom>
                <a:avLst/>
                <a:gdLst>
                  <a:gd name="T0" fmla="*/ 159 w 159"/>
                  <a:gd name="T1" fmla="*/ 27 h 199"/>
                  <a:gd name="T2" fmla="*/ 100 w 159"/>
                  <a:gd name="T3" fmla="*/ 13 h 199"/>
                  <a:gd name="T4" fmla="*/ 40 w 159"/>
                  <a:gd name="T5" fmla="*/ 0 h 199"/>
                  <a:gd name="T6" fmla="*/ 0 w 159"/>
                  <a:gd name="T7" fmla="*/ 172 h 199"/>
                  <a:gd name="T8" fmla="*/ 59 w 159"/>
                  <a:gd name="T9" fmla="*/ 185 h 199"/>
                  <a:gd name="T10" fmla="*/ 118 w 159"/>
                  <a:gd name="T11" fmla="*/ 199 h 199"/>
                  <a:gd name="T12" fmla="*/ 159 w 159"/>
                  <a:gd name="T13" fmla="*/ 27 h 1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99"/>
                  <a:gd name="T23" fmla="*/ 159 w 159"/>
                  <a:gd name="T24" fmla="*/ 199 h 1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99">
                    <a:moveTo>
                      <a:pt x="159" y="27"/>
                    </a:moveTo>
                    <a:lnTo>
                      <a:pt x="100" y="13"/>
                    </a:lnTo>
                    <a:lnTo>
                      <a:pt x="40" y="0"/>
                    </a:lnTo>
                    <a:lnTo>
                      <a:pt x="0" y="172"/>
                    </a:lnTo>
                    <a:lnTo>
                      <a:pt x="59" y="185"/>
                    </a:lnTo>
                    <a:lnTo>
                      <a:pt x="118" y="199"/>
                    </a:lnTo>
                    <a:lnTo>
                      <a:pt x="159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21" name="Freeform 1230"/>
              <p:cNvSpPr>
                <a:spLocks noChangeAspect="1"/>
              </p:cNvSpPr>
              <p:nvPr/>
            </p:nvSpPr>
            <p:spPr bwMode="auto">
              <a:xfrm>
                <a:off x="1000" y="1464"/>
                <a:ext cx="23" cy="28"/>
              </a:xfrm>
              <a:custGeom>
                <a:avLst/>
                <a:gdLst>
                  <a:gd name="T0" fmla="*/ 159 w 159"/>
                  <a:gd name="T1" fmla="*/ 27 h 199"/>
                  <a:gd name="T2" fmla="*/ 100 w 159"/>
                  <a:gd name="T3" fmla="*/ 13 h 199"/>
                  <a:gd name="T4" fmla="*/ 40 w 159"/>
                  <a:gd name="T5" fmla="*/ 0 h 199"/>
                  <a:gd name="T6" fmla="*/ 0 w 159"/>
                  <a:gd name="T7" fmla="*/ 172 h 199"/>
                  <a:gd name="T8" fmla="*/ 59 w 159"/>
                  <a:gd name="T9" fmla="*/ 185 h 199"/>
                  <a:gd name="T10" fmla="*/ 118 w 159"/>
                  <a:gd name="T11" fmla="*/ 199 h 199"/>
                  <a:gd name="T12" fmla="*/ 159 w 159"/>
                  <a:gd name="T13" fmla="*/ 27 h 1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99"/>
                  <a:gd name="T23" fmla="*/ 159 w 159"/>
                  <a:gd name="T24" fmla="*/ 199 h 1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99">
                    <a:moveTo>
                      <a:pt x="159" y="27"/>
                    </a:moveTo>
                    <a:lnTo>
                      <a:pt x="100" y="13"/>
                    </a:lnTo>
                    <a:lnTo>
                      <a:pt x="40" y="0"/>
                    </a:lnTo>
                    <a:lnTo>
                      <a:pt x="0" y="172"/>
                    </a:lnTo>
                    <a:lnTo>
                      <a:pt x="59" y="185"/>
                    </a:lnTo>
                    <a:lnTo>
                      <a:pt x="118" y="199"/>
                    </a:lnTo>
                    <a:lnTo>
                      <a:pt x="159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22" name="Freeform 1231"/>
              <p:cNvSpPr>
                <a:spLocks noChangeAspect="1"/>
              </p:cNvSpPr>
              <p:nvPr/>
            </p:nvSpPr>
            <p:spPr bwMode="auto">
              <a:xfrm>
                <a:off x="1000" y="1488"/>
                <a:ext cx="8" cy="2"/>
              </a:xfrm>
              <a:custGeom>
                <a:avLst/>
                <a:gdLst>
                  <a:gd name="T0" fmla="*/ 61 w 61"/>
                  <a:gd name="T1" fmla="*/ 13 h 13"/>
                  <a:gd name="T2" fmla="*/ 2 w 61"/>
                  <a:gd name="T3" fmla="*/ 0 h 13"/>
                  <a:gd name="T4" fmla="*/ 0 w 61"/>
                  <a:gd name="T5" fmla="*/ 2 h 13"/>
                  <a:gd name="T6" fmla="*/ 61 w 61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3"/>
                  <a:gd name="T14" fmla="*/ 61 w 61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3">
                    <a:moveTo>
                      <a:pt x="61" y="13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6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23" name="Line 1232"/>
              <p:cNvSpPr>
                <a:spLocks noChangeAspect="1" noChangeShapeType="1"/>
              </p:cNvSpPr>
              <p:nvPr/>
            </p:nvSpPr>
            <p:spPr bwMode="auto">
              <a:xfrm flipH="1">
                <a:off x="1000" y="14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24" name="Freeform 1233"/>
              <p:cNvSpPr>
                <a:spLocks noChangeAspect="1"/>
              </p:cNvSpPr>
              <p:nvPr/>
            </p:nvSpPr>
            <p:spPr bwMode="auto">
              <a:xfrm>
                <a:off x="995" y="1488"/>
                <a:ext cx="22" cy="29"/>
              </a:xfrm>
              <a:custGeom>
                <a:avLst/>
                <a:gdLst>
                  <a:gd name="T0" fmla="*/ 152 w 152"/>
                  <a:gd name="T1" fmla="*/ 23 h 197"/>
                  <a:gd name="T2" fmla="*/ 92 w 152"/>
                  <a:gd name="T3" fmla="*/ 11 h 197"/>
                  <a:gd name="T4" fmla="*/ 31 w 152"/>
                  <a:gd name="T5" fmla="*/ 0 h 197"/>
                  <a:gd name="T6" fmla="*/ 0 w 152"/>
                  <a:gd name="T7" fmla="*/ 174 h 197"/>
                  <a:gd name="T8" fmla="*/ 60 w 152"/>
                  <a:gd name="T9" fmla="*/ 186 h 197"/>
                  <a:gd name="T10" fmla="*/ 120 w 152"/>
                  <a:gd name="T11" fmla="*/ 197 h 197"/>
                  <a:gd name="T12" fmla="*/ 152 w 152"/>
                  <a:gd name="T13" fmla="*/ 23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97"/>
                  <a:gd name="T23" fmla="*/ 152 w 152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97">
                    <a:moveTo>
                      <a:pt x="152" y="23"/>
                    </a:moveTo>
                    <a:lnTo>
                      <a:pt x="92" y="11"/>
                    </a:lnTo>
                    <a:lnTo>
                      <a:pt x="31" y="0"/>
                    </a:lnTo>
                    <a:lnTo>
                      <a:pt x="0" y="174"/>
                    </a:lnTo>
                    <a:lnTo>
                      <a:pt x="60" y="186"/>
                    </a:lnTo>
                    <a:lnTo>
                      <a:pt x="120" y="197"/>
                    </a:lnTo>
                    <a:lnTo>
                      <a:pt x="152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25" name="Freeform 1234"/>
              <p:cNvSpPr>
                <a:spLocks noChangeAspect="1"/>
              </p:cNvSpPr>
              <p:nvPr/>
            </p:nvSpPr>
            <p:spPr bwMode="auto">
              <a:xfrm>
                <a:off x="995" y="1488"/>
                <a:ext cx="22" cy="29"/>
              </a:xfrm>
              <a:custGeom>
                <a:avLst/>
                <a:gdLst>
                  <a:gd name="T0" fmla="*/ 152 w 152"/>
                  <a:gd name="T1" fmla="*/ 23 h 197"/>
                  <a:gd name="T2" fmla="*/ 92 w 152"/>
                  <a:gd name="T3" fmla="*/ 11 h 197"/>
                  <a:gd name="T4" fmla="*/ 31 w 152"/>
                  <a:gd name="T5" fmla="*/ 0 h 197"/>
                  <a:gd name="T6" fmla="*/ 0 w 152"/>
                  <a:gd name="T7" fmla="*/ 174 h 197"/>
                  <a:gd name="T8" fmla="*/ 60 w 152"/>
                  <a:gd name="T9" fmla="*/ 186 h 197"/>
                  <a:gd name="T10" fmla="*/ 120 w 152"/>
                  <a:gd name="T11" fmla="*/ 197 h 197"/>
                  <a:gd name="T12" fmla="*/ 152 w 152"/>
                  <a:gd name="T13" fmla="*/ 23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97"/>
                  <a:gd name="T23" fmla="*/ 152 w 152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97">
                    <a:moveTo>
                      <a:pt x="152" y="23"/>
                    </a:moveTo>
                    <a:lnTo>
                      <a:pt x="92" y="11"/>
                    </a:lnTo>
                    <a:lnTo>
                      <a:pt x="31" y="0"/>
                    </a:lnTo>
                    <a:lnTo>
                      <a:pt x="0" y="174"/>
                    </a:lnTo>
                    <a:lnTo>
                      <a:pt x="60" y="186"/>
                    </a:lnTo>
                    <a:lnTo>
                      <a:pt x="120" y="197"/>
                    </a:lnTo>
                    <a:lnTo>
                      <a:pt x="152" y="2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426" name="Freeform 1235"/>
              <p:cNvSpPr>
                <a:spLocks noChangeAspect="1"/>
              </p:cNvSpPr>
              <p:nvPr/>
            </p:nvSpPr>
            <p:spPr bwMode="auto">
              <a:xfrm>
                <a:off x="995" y="1513"/>
                <a:ext cx="9" cy="2"/>
              </a:xfrm>
              <a:custGeom>
                <a:avLst/>
                <a:gdLst>
                  <a:gd name="T0" fmla="*/ 60 w 60"/>
                  <a:gd name="T1" fmla="*/ 12 h 12"/>
                  <a:gd name="T2" fmla="*/ 0 w 60"/>
                  <a:gd name="T3" fmla="*/ 0 h 12"/>
                  <a:gd name="T4" fmla="*/ 0 w 60"/>
                  <a:gd name="T5" fmla="*/ 2 h 12"/>
                  <a:gd name="T6" fmla="*/ 60 w 60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2"/>
                  <a:gd name="T14" fmla="*/ 60 w 60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2">
                    <a:moveTo>
                      <a:pt x="60" y="1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6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959" name="Line 1237"/>
            <p:cNvSpPr>
              <a:spLocks noChangeAspect="1" noChangeShapeType="1"/>
            </p:cNvSpPr>
            <p:nvPr/>
          </p:nvSpPr>
          <p:spPr bwMode="auto">
            <a:xfrm>
              <a:off x="831" y="145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0" name="Freeform 1238"/>
            <p:cNvSpPr>
              <a:spLocks noChangeAspect="1"/>
            </p:cNvSpPr>
            <p:nvPr/>
          </p:nvSpPr>
          <p:spPr bwMode="auto">
            <a:xfrm>
              <a:off x="827" y="1458"/>
              <a:ext cx="21" cy="27"/>
            </a:xfrm>
            <a:custGeom>
              <a:avLst/>
              <a:gdLst>
                <a:gd name="T0" fmla="*/ 147 w 147"/>
                <a:gd name="T1" fmla="*/ 19 h 193"/>
                <a:gd name="T2" fmla="*/ 87 w 147"/>
                <a:gd name="T3" fmla="*/ 10 h 193"/>
                <a:gd name="T4" fmla="*/ 27 w 147"/>
                <a:gd name="T5" fmla="*/ 0 h 193"/>
                <a:gd name="T6" fmla="*/ 0 w 147"/>
                <a:gd name="T7" fmla="*/ 175 h 193"/>
                <a:gd name="T8" fmla="*/ 61 w 147"/>
                <a:gd name="T9" fmla="*/ 184 h 193"/>
                <a:gd name="T10" fmla="*/ 121 w 147"/>
                <a:gd name="T11" fmla="*/ 193 h 193"/>
                <a:gd name="T12" fmla="*/ 147 w 147"/>
                <a:gd name="T13" fmla="*/ 19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93"/>
                <a:gd name="T23" fmla="*/ 147 w 147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93">
                  <a:moveTo>
                    <a:pt x="147" y="19"/>
                  </a:moveTo>
                  <a:lnTo>
                    <a:pt x="87" y="10"/>
                  </a:lnTo>
                  <a:lnTo>
                    <a:pt x="27" y="0"/>
                  </a:lnTo>
                  <a:lnTo>
                    <a:pt x="0" y="175"/>
                  </a:lnTo>
                  <a:lnTo>
                    <a:pt x="61" y="184"/>
                  </a:lnTo>
                  <a:lnTo>
                    <a:pt x="121" y="193"/>
                  </a:lnTo>
                  <a:lnTo>
                    <a:pt x="14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1" name="Freeform 1239"/>
            <p:cNvSpPr>
              <a:spLocks noChangeAspect="1"/>
            </p:cNvSpPr>
            <p:nvPr/>
          </p:nvSpPr>
          <p:spPr bwMode="auto">
            <a:xfrm>
              <a:off x="827" y="1458"/>
              <a:ext cx="21" cy="27"/>
            </a:xfrm>
            <a:custGeom>
              <a:avLst/>
              <a:gdLst>
                <a:gd name="T0" fmla="*/ 147 w 147"/>
                <a:gd name="T1" fmla="*/ 19 h 193"/>
                <a:gd name="T2" fmla="*/ 87 w 147"/>
                <a:gd name="T3" fmla="*/ 10 h 193"/>
                <a:gd name="T4" fmla="*/ 27 w 147"/>
                <a:gd name="T5" fmla="*/ 0 h 193"/>
                <a:gd name="T6" fmla="*/ 0 w 147"/>
                <a:gd name="T7" fmla="*/ 175 h 193"/>
                <a:gd name="T8" fmla="*/ 61 w 147"/>
                <a:gd name="T9" fmla="*/ 184 h 193"/>
                <a:gd name="T10" fmla="*/ 121 w 147"/>
                <a:gd name="T11" fmla="*/ 193 h 193"/>
                <a:gd name="T12" fmla="*/ 147 w 147"/>
                <a:gd name="T13" fmla="*/ 19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93"/>
                <a:gd name="T23" fmla="*/ 147 w 147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93">
                  <a:moveTo>
                    <a:pt x="147" y="19"/>
                  </a:moveTo>
                  <a:lnTo>
                    <a:pt x="87" y="10"/>
                  </a:lnTo>
                  <a:lnTo>
                    <a:pt x="27" y="0"/>
                  </a:lnTo>
                  <a:lnTo>
                    <a:pt x="0" y="175"/>
                  </a:lnTo>
                  <a:lnTo>
                    <a:pt x="61" y="184"/>
                  </a:lnTo>
                  <a:lnTo>
                    <a:pt x="121" y="193"/>
                  </a:lnTo>
                  <a:lnTo>
                    <a:pt x="147" y="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2" name="Freeform 1240"/>
            <p:cNvSpPr>
              <a:spLocks noChangeAspect="1"/>
            </p:cNvSpPr>
            <p:nvPr/>
          </p:nvSpPr>
          <p:spPr bwMode="auto">
            <a:xfrm>
              <a:off x="827" y="1483"/>
              <a:ext cx="9" cy="1"/>
            </a:xfrm>
            <a:custGeom>
              <a:avLst/>
              <a:gdLst>
                <a:gd name="T0" fmla="*/ 61 w 61"/>
                <a:gd name="T1" fmla="*/ 9 h 9"/>
                <a:gd name="T2" fmla="*/ 0 w 61"/>
                <a:gd name="T3" fmla="*/ 0 h 9"/>
                <a:gd name="T4" fmla="*/ 0 w 61"/>
                <a:gd name="T5" fmla="*/ 3 h 9"/>
                <a:gd name="T6" fmla="*/ 61 w 61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9"/>
                <a:gd name="T14" fmla="*/ 61 w 6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9">
                  <a:moveTo>
                    <a:pt x="61" y="9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6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3" name="Line 1241"/>
            <p:cNvSpPr>
              <a:spLocks noChangeAspect="1" noChangeShapeType="1"/>
            </p:cNvSpPr>
            <p:nvPr/>
          </p:nvSpPr>
          <p:spPr bwMode="auto">
            <a:xfrm>
              <a:off x="827" y="148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4" name="Freeform 1242"/>
            <p:cNvSpPr>
              <a:spLocks noChangeAspect="1"/>
            </p:cNvSpPr>
            <p:nvPr/>
          </p:nvSpPr>
          <p:spPr bwMode="auto">
            <a:xfrm>
              <a:off x="825" y="1483"/>
              <a:ext cx="20" cy="27"/>
            </a:xfrm>
            <a:custGeom>
              <a:avLst/>
              <a:gdLst>
                <a:gd name="T0" fmla="*/ 139 w 139"/>
                <a:gd name="T1" fmla="*/ 11 h 188"/>
                <a:gd name="T2" fmla="*/ 79 w 139"/>
                <a:gd name="T3" fmla="*/ 6 h 188"/>
                <a:gd name="T4" fmla="*/ 18 w 139"/>
                <a:gd name="T5" fmla="*/ 0 h 188"/>
                <a:gd name="T6" fmla="*/ 0 w 139"/>
                <a:gd name="T7" fmla="*/ 176 h 188"/>
                <a:gd name="T8" fmla="*/ 60 w 139"/>
                <a:gd name="T9" fmla="*/ 182 h 188"/>
                <a:gd name="T10" fmla="*/ 121 w 139"/>
                <a:gd name="T11" fmla="*/ 188 h 188"/>
                <a:gd name="T12" fmla="*/ 139 w 139"/>
                <a:gd name="T13" fmla="*/ 1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88"/>
                <a:gd name="T23" fmla="*/ 139 w 139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88">
                  <a:moveTo>
                    <a:pt x="139" y="11"/>
                  </a:moveTo>
                  <a:lnTo>
                    <a:pt x="79" y="6"/>
                  </a:lnTo>
                  <a:lnTo>
                    <a:pt x="18" y="0"/>
                  </a:lnTo>
                  <a:lnTo>
                    <a:pt x="0" y="176"/>
                  </a:lnTo>
                  <a:lnTo>
                    <a:pt x="60" y="182"/>
                  </a:lnTo>
                  <a:lnTo>
                    <a:pt x="121" y="188"/>
                  </a:lnTo>
                  <a:lnTo>
                    <a:pt x="139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5" name="Freeform 1243"/>
            <p:cNvSpPr>
              <a:spLocks noChangeAspect="1"/>
            </p:cNvSpPr>
            <p:nvPr/>
          </p:nvSpPr>
          <p:spPr bwMode="auto">
            <a:xfrm>
              <a:off x="825" y="1483"/>
              <a:ext cx="20" cy="27"/>
            </a:xfrm>
            <a:custGeom>
              <a:avLst/>
              <a:gdLst>
                <a:gd name="T0" fmla="*/ 139 w 139"/>
                <a:gd name="T1" fmla="*/ 11 h 188"/>
                <a:gd name="T2" fmla="*/ 79 w 139"/>
                <a:gd name="T3" fmla="*/ 6 h 188"/>
                <a:gd name="T4" fmla="*/ 18 w 139"/>
                <a:gd name="T5" fmla="*/ 0 h 188"/>
                <a:gd name="T6" fmla="*/ 0 w 139"/>
                <a:gd name="T7" fmla="*/ 176 h 188"/>
                <a:gd name="T8" fmla="*/ 60 w 139"/>
                <a:gd name="T9" fmla="*/ 182 h 188"/>
                <a:gd name="T10" fmla="*/ 121 w 139"/>
                <a:gd name="T11" fmla="*/ 188 h 188"/>
                <a:gd name="T12" fmla="*/ 139 w 139"/>
                <a:gd name="T13" fmla="*/ 1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88"/>
                <a:gd name="T23" fmla="*/ 139 w 139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88">
                  <a:moveTo>
                    <a:pt x="139" y="11"/>
                  </a:moveTo>
                  <a:lnTo>
                    <a:pt x="79" y="6"/>
                  </a:lnTo>
                  <a:lnTo>
                    <a:pt x="18" y="0"/>
                  </a:lnTo>
                  <a:lnTo>
                    <a:pt x="0" y="176"/>
                  </a:lnTo>
                  <a:lnTo>
                    <a:pt x="60" y="182"/>
                  </a:lnTo>
                  <a:lnTo>
                    <a:pt x="121" y="188"/>
                  </a:lnTo>
                  <a:lnTo>
                    <a:pt x="139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6" name="Freeform 1244"/>
            <p:cNvSpPr>
              <a:spLocks noChangeAspect="1"/>
            </p:cNvSpPr>
            <p:nvPr/>
          </p:nvSpPr>
          <p:spPr bwMode="auto">
            <a:xfrm>
              <a:off x="825" y="1508"/>
              <a:ext cx="8" cy="1"/>
            </a:xfrm>
            <a:custGeom>
              <a:avLst/>
              <a:gdLst>
                <a:gd name="T0" fmla="*/ 60 w 60"/>
                <a:gd name="T1" fmla="*/ 6 h 6"/>
                <a:gd name="T2" fmla="*/ 0 w 60"/>
                <a:gd name="T3" fmla="*/ 0 h 6"/>
                <a:gd name="T4" fmla="*/ 0 w 60"/>
                <a:gd name="T5" fmla="*/ 3 h 6"/>
                <a:gd name="T6" fmla="*/ 60 w 60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60" y="6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7" name="Line 1245"/>
            <p:cNvSpPr>
              <a:spLocks noChangeAspect="1" noChangeShapeType="1"/>
            </p:cNvSpPr>
            <p:nvPr/>
          </p:nvSpPr>
          <p:spPr bwMode="auto">
            <a:xfrm>
              <a:off x="825" y="150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8" name="Freeform 1246"/>
            <p:cNvSpPr>
              <a:spLocks noChangeAspect="1"/>
            </p:cNvSpPr>
            <p:nvPr/>
          </p:nvSpPr>
          <p:spPr bwMode="auto">
            <a:xfrm>
              <a:off x="823" y="1509"/>
              <a:ext cx="19" cy="25"/>
            </a:xfrm>
            <a:custGeom>
              <a:avLst/>
              <a:gdLst>
                <a:gd name="T0" fmla="*/ 132 w 132"/>
                <a:gd name="T1" fmla="*/ 7 h 182"/>
                <a:gd name="T2" fmla="*/ 71 w 132"/>
                <a:gd name="T3" fmla="*/ 3 h 182"/>
                <a:gd name="T4" fmla="*/ 11 w 132"/>
                <a:gd name="T5" fmla="*/ 0 h 182"/>
                <a:gd name="T6" fmla="*/ 0 w 132"/>
                <a:gd name="T7" fmla="*/ 175 h 182"/>
                <a:gd name="T8" fmla="*/ 60 w 132"/>
                <a:gd name="T9" fmla="*/ 178 h 182"/>
                <a:gd name="T10" fmla="*/ 120 w 132"/>
                <a:gd name="T11" fmla="*/ 182 h 182"/>
                <a:gd name="T12" fmla="*/ 132 w 132"/>
                <a:gd name="T13" fmla="*/ 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182"/>
                <a:gd name="T23" fmla="*/ 132 w 132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182">
                  <a:moveTo>
                    <a:pt x="132" y="7"/>
                  </a:moveTo>
                  <a:lnTo>
                    <a:pt x="71" y="3"/>
                  </a:lnTo>
                  <a:lnTo>
                    <a:pt x="11" y="0"/>
                  </a:lnTo>
                  <a:lnTo>
                    <a:pt x="0" y="175"/>
                  </a:lnTo>
                  <a:lnTo>
                    <a:pt x="60" y="178"/>
                  </a:lnTo>
                  <a:lnTo>
                    <a:pt x="120" y="182"/>
                  </a:lnTo>
                  <a:lnTo>
                    <a:pt x="13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9" name="Freeform 1247"/>
            <p:cNvSpPr>
              <a:spLocks noChangeAspect="1"/>
            </p:cNvSpPr>
            <p:nvPr/>
          </p:nvSpPr>
          <p:spPr bwMode="auto">
            <a:xfrm>
              <a:off x="823" y="1509"/>
              <a:ext cx="19" cy="25"/>
            </a:xfrm>
            <a:custGeom>
              <a:avLst/>
              <a:gdLst>
                <a:gd name="T0" fmla="*/ 132 w 132"/>
                <a:gd name="T1" fmla="*/ 7 h 182"/>
                <a:gd name="T2" fmla="*/ 71 w 132"/>
                <a:gd name="T3" fmla="*/ 3 h 182"/>
                <a:gd name="T4" fmla="*/ 11 w 132"/>
                <a:gd name="T5" fmla="*/ 0 h 182"/>
                <a:gd name="T6" fmla="*/ 0 w 132"/>
                <a:gd name="T7" fmla="*/ 175 h 182"/>
                <a:gd name="T8" fmla="*/ 60 w 132"/>
                <a:gd name="T9" fmla="*/ 178 h 182"/>
                <a:gd name="T10" fmla="*/ 120 w 132"/>
                <a:gd name="T11" fmla="*/ 182 h 182"/>
                <a:gd name="T12" fmla="*/ 132 w 132"/>
                <a:gd name="T13" fmla="*/ 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182"/>
                <a:gd name="T23" fmla="*/ 132 w 132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182">
                  <a:moveTo>
                    <a:pt x="132" y="7"/>
                  </a:moveTo>
                  <a:lnTo>
                    <a:pt x="71" y="3"/>
                  </a:lnTo>
                  <a:lnTo>
                    <a:pt x="11" y="0"/>
                  </a:lnTo>
                  <a:lnTo>
                    <a:pt x="0" y="175"/>
                  </a:lnTo>
                  <a:lnTo>
                    <a:pt x="60" y="178"/>
                  </a:lnTo>
                  <a:lnTo>
                    <a:pt x="120" y="182"/>
                  </a:lnTo>
                  <a:lnTo>
                    <a:pt x="132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70" name="Freeform 1248"/>
            <p:cNvSpPr>
              <a:spLocks noChangeAspect="1"/>
            </p:cNvSpPr>
            <p:nvPr/>
          </p:nvSpPr>
          <p:spPr bwMode="auto">
            <a:xfrm>
              <a:off x="823" y="1533"/>
              <a:ext cx="9" cy="1"/>
            </a:xfrm>
            <a:custGeom>
              <a:avLst/>
              <a:gdLst>
                <a:gd name="T0" fmla="*/ 60 w 60"/>
                <a:gd name="T1" fmla="*/ 3 h 3"/>
                <a:gd name="T2" fmla="*/ 0 w 60"/>
                <a:gd name="T3" fmla="*/ 0 h 3"/>
                <a:gd name="T4" fmla="*/ 0 w 60"/>
                <a:gd name="T5" fmla="*/ 2 h 3"/>
                <a:gd name="T6" fmla="*/ 60 w 60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"/>
                <a:gd name="T14" fmla="*/ 60 w 60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">
                  <a:moveTo>
                    <a:pt x="60" y="3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71" name="Line 1249"/>
            <p:cNvSpPr>
              <a:spLocks noChangeAspect="1" noChangeShapeType="1"/>
            </p:cNvSpPr>
            <p:nvPr/>
          </p:nvSpPr>
          <p:spPr bwMode="auto">
            <a:xfrm>
              <a:off x="823" y="153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72" name="Freeform 1250"/>
            <p:cNvSpPr>
              <a:spLocks noChangeAspect="1"/>
            </p:cNvSpPr>
            <p:nvPr/>
          </p:nvSpPr>
          <p:spPr bwMode="auto">
            <a:xfrm>
              <a:off x="823" y="1533"/>
              <a:ext cx="17" cy="25"/>
            </a:xfrm>
            <a:custGeom>
              <a:avLst/>
              <a:gdLst>
                <a:gd name="T0" fmla="*/ 125 w 125"/>
                <a:gd name="T1" fmla="*/ 3 h 179"/>
                <a:gd name="T2" fmla="*/ 65 w 125"/>
                <a:gd name="T3" fmla="*/ 1 h 179"/>
                <a:gd name="T4" fmla="*/ 5 w 125"/>
                <a:gd name="T5" fmla="*/ 0 h 179"/>
                <a:gd name="T6" fmla="*/ 0 w 125"/>
                <a:gd name="T7" fmla="*/ 177 h 179"/>
                <a:gd name="T8" fmla="*/ 61 w 125"/>
                <a:gd name="T9" fmla="*/ 178 h 179"/>
                <a:gd name="T10" fmla="*/ 121 w 125"/>
                <a:gd name="T11" fmla="*/ 179 h 179"/>
                <a:gd name="T12" fmla="*/ 125 w 125"/>
                <a:gd name="T13" fmla="*/ 3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79"/>
                <a:gd name="T23" fmla="*/ 125 w 12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79">
                  <a:moveTo>
                    <a:pt x="125" y="3"/>
                  </a:moveTo>
                  <a:lnTo>
                    <a:pt x="65" y="1"/>
                  </a:lnTo>
                  <a:lnTo>
                    <a:pt x="5" y="0"/>
                  </a:lnTo>
                  <a:lnTo>
                    <a:pt x="0" y="177"/>
                  </a:lnTo>
                  <a:lnTo>
                    <a:pt x="61" y="178"/>
                  </a:lnTo>
                  <a:lnTo>
                    <a:pt x="121" y="179"/>
                  </a:lnTo>
                  <a:lnTo>
                    <a:pt x="12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73" name="Freeform 1251"/>
            <p:cNvSpPr>
              <a:spLocks noChangeAspect="1"/>
            </p:cNvSpPr>
            <p:nvPr/>
          </p:nvSpPr>
          <p:spPr bwMode="auto">
            <a:xfrm>
              <a:off x="823" y="1533"/>
              <a:ext cx="17" cy="25"/>
            </a:xfrm>
            <a:custGeom>
              <a:avLst/>
              <a:gdLst>
                <a:gd name="T0" fmla="*/ 125 w 125"/>
                <a:gd name="T1" fmla="*/ 3 h 179"/>
                <a:gd name="T2" fmla="*/ 65 w 125"/>
                <a:gd name="T3" fmla="*/ 1 h 179"/>
                <a:gd name="T4" fmla="*/ 5 w 125"/>
                <a:gd name="T5" fmla="*/ 0 h 179"/>
                <a:gd name="T6" fmla="*/ 0 w 125"/>
                <a:gd name="T7" fmla="*/ 177 h 179"/>
                <a:gd name="T8" fmla="*/ 61 w 125"/>
                <a:gd name="T9" fmla="*/ 178 h 179"/>
                <a:gd name="T10" fmla="*/ 121 w 125"/>
                <a:gd name="T11" fmla="*/ 179 h 179"/>
                <a:gd name="T12" fmla="*/ 125 w 125"/>
                <a:gd name="T13" fmla="*/ 3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79"/>
                <a:gd name="T23" fmla="*/ 125 w 12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79">
                  <a:moveTo>
                    <a:pt x="125" y="3"/>
                  </a:moveTo>
                  <a:lnTo>
                    <a:pt x="65" y="1"/>
                  </a:lnTo>
                  <a:lnTo>
                    <a:pt x="5" y="0"/>
                  </a:lnTo>
                  <a:lnTo>
                    <a:pt x="0" y="177"/>
                  </a:lnTo>
                  <a:lnTo>
                    <a:pt x="61" y="178"/>
                  </a:lnTo>
                  <a:lnTo>
                    <a:pt x="121" y="179"/>
                  </a:lnTo>
                  <a:lnTo>
                    <a:pt x="125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74" name="Freeform 1252"/>
            <p:cNvSpPr>
              <a:spLocks noChangeAspect="1"/>
            </p:cNvSpPr>
            <p:nvPr/>
          </p:nvSpPr>
          <p:spPr bwMode="auto">
            <a:xfrm>
              <a:off x="823" y="1558"/>
              <a:ext cx="8" cy="1"/>
            </a:xfrm>
            <a:custGeom>
              <a:avLst/>
              <a:gdLst>
                <a:gd name="T0" fmla="*/ 61 w 61"/>
                <a:gd name="T1" fmla="*/ 1 h 2"/>
                <a:gd name="T2" fmla="*/ 0 w 61"/>
                <a:gd name="T3" fmla="*/ 0 h 2"/>
                <a:gd name="T4" fmla="*/ 0 w 61"/>
                <a:gd name="T5" fmla="*/ 2 h 2"/>
                <a:gd name="T6" fmla="*/ 61 w 61"/>
                <a:gd name="T7" fmla="*/ 1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2"/>
                <a:gd name="T14" fmla="*/ 61 w 61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2">
                  <a:moveTo>
                    <a:pt x="61" y="1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75" name="Line 1253"/>
            <p:cNvSpPr>
              <a:spLocks noChangeAspect="1" noChangeShapeType="1"/>
            </p:cNvSpPr>
            <p:nvPr/>
          </p:nvSpPr>
          <p:spPr bwMode="auto">
            <a:xfrm>
              <a:off x="823" y="155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76" name="Freeform 1254"/>
            <p:cNvSpPr>
              <a:spLocks noChangeAspect="1"/>
            </p:cNvSpPr>
            <p:nvPr/>
          </p:nvSpPr>
          <p:spPr bwMode="auto">
            <a:xfrm>
              <a:off x="823" y="1558"/>
              <a:ext cx="17" cy="26"/>
            </a:xfrm>
            <a:custGeom>
              <a:avLst/>
              <a:gdLst>
                <a:gd name="T0" fmla="*/ 121 w 123"/>
                <a:gd name="T1" fmla="*/ 0 h 179"/>
                <a:gd name="T2" fmla="*/ 61 w 123"/>
                <a:gd name="T3" fmla="*/ 1 h 179"/>
                <a:gd name="T4" fmla="*/ 0 w 123"/>
                <a:gd name="T5" fmla="*/ 2 h 179"/>
                <a:gd name="T6" fmla="*/ 3 w 123"/>
                <a:gd name="T7" fmla="*/ 179 h 179"/>
                <a:gd name="T8" fmla="*/ 63 w 123"/>
                <a:gd name="T9" fmla="*/ 177 h 179"/>
                <a:gd name="T10" fmla="*/ 123 w 123"/>
                <a:gd name="T11" fmla="*/ 176 h 179"/>
                <a:gd name="T12" fmla="*/ 121 w 123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179"/>
                <a:gd name="T23" fmla="*/ 123 w 123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179">
                  <a:moveTo>
                    <a:pt x="121" y="0"/>
                  </a:moveTo>
                  <a:lnTo>
                    <a:pt x="61" y="1"/>
                  </a:lnTo>
                  <a:lnTo>
                    <a:pt x="0" y="2"/>
                  </a:lnTo>
                  <a:lnTo>
                    <a:pt x="3" y="179"/>
                  </a:lnTo>
                  <a:lnTo>
                    <a:pt x="63" y="177"/>
                  </a:lnTo>
                  <a:lnTo>
                    <a:pt x="123" y="176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77" name="Freeform 1255"/>
            <p:cNvSpPr>
              <a:spLocks noChangeAspect="1"/>
            </p:cNvSpPr>
            <p:nvPr/>
          </p:nvSpPr>
          <p:spPr bwMode="auto">
            <a:xfrm>
              <a:off x="823" y="1558"/>
              <a:ext cx="17" cy="26"/>
            </a:xfrm>
            <a:custGeom>
              <a:avLst/>
              <a:gdLst>
                <a:gd name="T0" fmla="*/ 121 w 123"/>
                <a:gd name="T1" fmla="*/ 0 h 179"/>
                <a:gd name="T2" fmla="*/ 61 w 123"/>
                <a:gd name="T3" fmla="*/ 1 h 179"/>
                <a:gd name="T4" fmla="*/ 0 w 123"/>
                <a:gd name="T5" fmla="*/ 2 h 179"/>
                <a:gd name="T6" fmla="*/ 3 w 123"/>
                <a:gd name="T7" fmla="*/ 179 h 179"/>
                <a:gd name="T8" fmla="*/ 63 w 123"/>
                <a:gd name="T9" fmla="*/ 177 h 179"/>
                <a:gd name="T10" fmla="*/ 123 w 123"/>
                <a:gd name="T11" fmla="*/ 176 h 179"/>
                <a:gd name="T12" fmla="*/ 121 w 123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179"/>
                <a:gd name="T23" fmla="*/ 123 w 123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179">
                  <a:moveTo>
                    <a:pt x="121" y="0"/>
                  </a:moveTo>
                  <a:lnTo>
                    <a:pt x="61" y="1"/>
                  </a:lnTo>
                  <a:lnTo>
                    <a:pt x="0" y="2"/>
                  </a:lnTo>
                  <a:lnTo>
                    <a:pt x="3" y="179"/>
                  </a:lnTo>
                  <a:lnTo>
                    <a:pt x="63" y="177"/>
                  </a:lnTo>
                  <a:lnTo>
                    <a:pt x="123" y="176"/>
                  </a:lnTo>
                  <a:lnTo>
                    <a:pt x="12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78" name="Freeform 1256"/>
            <p:cNvSpPr>
              <a:spLocks noChangeAspect="1"/>
            </p:cNvSpPr>
            <p:nvPr/>
          </p:nvSpPr>
          <p:spPr bwMode="auto">
            <a:xfrm>
              <a:off x="823" y="1583"/>
              <a:ext cx="9" cy="1"/>
            </a:xfrm>
            <a:custGeom>
              <a:avLst/>
              <a:gdLst>
                <a:gd name="T0" fmla="*/ 60 w 60"/>
                <a:gd name="T1" fmla="*/ 0 h 4"/>
                <a:gd name="T2" fmla="*/ 0 w 60"/>
                <a:gd name="T3" fmla="*/ 2 h 4"/>
                <a:gd name="T4" fmla="*/ 0 w 60"/>
                <a:gd name="T5" fmla="*/ 4 h 4"/>
                <a:gd name="T6" fmla="*/ 60 w 60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"/>
                <a:gd name="T14" fmla="*/ 60 w 60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">
                  <a:moveTo>
                    <a:pt x="6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79" name="Line 1257"/>
            <p:cNvSpPr>
              <a:spLocks noChangeAspect="1" noChangeShapeType="1"/>
            </p:cNvSpPr>
            <p:nvPr/>
          </p:nvSpPr>
          <p:spPr bwMode="auto">
            <a:xfrm>
              <a:off x="823" y="15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80" name="Freeform 1258"/>
            <p:cNvSpPr>
              <a:spLocks noChangeAspect="1"/>
            </p:cNvSpPr>
            <p:nvPr/>
          </p:nvSpPr>
          <p:spPr bwMode="auto">
            <a:xfrm>
              <a:off x="823" y="1583"/>
              <a:ext cx="18" cy="26"/>
            </a:xfrm>
            <a:custGeom>
              <a:avLst/>
              <a:gdLst>
                <a:gd name="T0" fmla="*/ 120 w 129"/>
                <a:gd name="T1" fmla="*/ 0 h 183"/>
                <a:gd name="T2" fmla="*/ 60 w 129"/>
                <a:gd name="T3" fmla="*/ 3 h 183"/>
                <a:gd name="T4" fmla="*/ 0 w 129"/>
                <a:gd name="T5" fmla="*/ 7 h 183"/>
                <a:gd name="T6" fmla="*/ 9 w 129"/>
                <a:gd name="T7" fmla="*/ 183 h 183"/>
                <a:gd name="T8" fmla="*/ 69 w 129"/>
                <a:gd name="T9" fmla="*/ 180 h 183"/>
                <a:gd name="T10" fmla="*/ 129 w 129"/>
                <a:gd name="T11" fmla="*/ 176 h 183"/>
                <a:gd name="T12" fmla="*/ 120 w 129"/>
                <a:gd name="T13" fmla="*/ 0 h 1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83"/>
                <a:gd name="T23" fmla="*/ 129 w 129"/>
                <a:gd name="T24" fmla="*/ 183 h 1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83">
                  <a:moveTo>
                    <a:pt x="120" y="0"/>
                  </a:moveTo>
                  <a:lnTo>
                    <a:pt x="60" y="3"/>
                  </a:lnTo>
                  <a:lnTo>
                    <a:pt x="0" y="7"/>
                  </a:lnTo>
                  <a:lnTo>
                    <a:pt x="9" y="183"/>
                  </a:lnTo>
                  <a:lnTo>
                    <a:pt x="69" y="180"/>
                  </a:lnTo>
                  <a:lnTo>
                    <a:pt x="129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81" name="Freeform 1259"/>
            <p:cNvSpPr>
              <a:spLocks noChangeAspect="1"/>
            </p:cNvSpPr>
            <p:nvPr/>
          </p:nvSpPr>
          <p:spPr bwMode="auto">
            <a:xfrm>
              <a:off x="823" y="1583"/>
              <a:ext cx="18" cy="26"/>
            </a:xfrm>
            <a:custGeom>
              <a:avLst/>
              <a:gdLst>
                <a:gd name="T0" fmla="*/ 120 w 129"/>
                <a:gd name="T1" fmla="*/ 0 h 183"/>
                <a:gd name="T2" fmla="*/ 60 w 129"/>
                <a:gd name="T3" fmla="*/ 3 h 183"/>
                <a:gd name="T4" fmla="*/ 0 w 129"/>
                <a:gd name="T5" fmla="*/ 7 h 183"/>
                <a:gd name="T6" fmla="*/ 9 w 129"/>
                <a:gd name="T7" fmla="*/ 183 h 183"/>
                <a:gd name="T8" fmla="*/ 69 w 129"/>
                <a:gd name="T9" fmla="*/ 180 h 183"/>
                <a:gd name="T10" fmla="*/ 129 w 129"/>
                <a:gd name="T11" fmla="*/ 176 h 183"/>
                <a:gd name="T12" fmla="*/ 120 w 129"/>
                <a:gd name="T13" fmla="*/ 0 h 1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83"/>
                <a:gd name="T23" fmla="*/ 129 w 129"/>
                <a:gd name="T24" fmla="*/ 183 h 1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83">
                  <a:moveTo>
                    <a:pt x="120" y="0"/>
                  </a:moveTo>
                  <a:lnTo>
                    <a:pt x="60" y="3"/>
                  </a:lnTo>
                  <a:lnTo>
                    <a:pt x="0" y="7"/>
                  </a:lnTo>
                  <a:lnTo>
                    <a:pt x="9" y="183"/>
                  </a:lnTo>
                  <a:lnTo>
                    <a:pt x="69" y="180"/>
                  </a:lnTo>
                  <a:lnTo>
                    <a:pt x="129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82" name="Freeform 1260"/>
            <p:cNvSpPr>
              <a:spLocks noChangeAspect="1"/>
            </p:cNvSpPr>
            <p:nvPr/>
          </p:nvSpPr>
          <p:spPr bwMode="auto">
            <a:xfrm>
              <a:off x="824" y="1609"/>
              <a:ext cx="9" cy="1"/>
            </a:xfrm>
            <a:custGeom>
              <a:avLst/>
              <a:gdLst>
                <a:gd name="T0" fmla="*/ 60 w 60"/>
                <a:gd name="T1" fmla="*/ 0 h 6"/>
                <a:gd name="T2" fmla="*/ 0 w 60"/>
                <a:gd name="T3" fmla="*/ 3 h 6"/>
                <a:gd name="T4" fmla="*/ 0 w 60"/>
                <a:gd name="T5" fmla="*/ 6 h 6"/>
                <a:gd name="T6" fmla="*/ 60 w 6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60" y="0"/>
                  </a:moveTo>
                  <a:lnTo>
                    <a:pt x="0" y="3"/>
                  </a:lnTo>
                  <a:lnTo>
                    <a:pt x="0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83" name="Line 1261"/>
            <p:cNvSpPr>
              <a:spLocks noChangeAspect="1" noChangeShapeType="1"/>
            </p:cNvSpPr>
            <p:nvPr/>
          </p:nvSpPr>
          <p:spPr bwMode="auto">
            <a:xfrm>
              <a:off x="824" y="160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84" name="Freeform 1262"/>
            <p:cNvSpPr>
              <a:spLocks noChangeAspect="1"/>
            </p:cNvSpPr>
            <p:nvPr/>
          </p:nvSpPr>
          <p:spPr bwMode="auto">
            <a:xfrm>
              <a:off x="824" y="1608"/>
              <a:ext cx="20" cy="27"/>
            </a:xfrm>
            <a:custGeom>
              <a:avLst/>
              <a:gdLst>
                <a:gd name="T0" fmla="*/ 120 w 136"/>
                <a:gd name="T1" fmla="*/ 0 h 187"/>
                <a:gd name="T2" fmla="*/ 60 w 136"/>
                <a:gd name="T3" fmla="*/ 6 h 187"/>
                <a:gd name="T4" fmla="*/ 0 w 136"/>
                <a:gd name="T5" fmla="*/ 12 h 187"/>
                <a:gd name="T6" fmla="*/ 16 w 136"/>
                <a:gd name="T7" fmla="*/ 187 h 187"/>
                <a:gd name="T8" fmla="*/ 76 w 136"/>
                <a:gd name="T9" fmla="*/ 181 h 187"/>
                <a:gd name="T10" fmla="*/ 136 w 136"/>
                <a:gd name="T11" fmla="*/ 175 h 187"/>
                <a:gd name="T12" fmla="*/ 120 w 136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187"/>
                <a:gd name="T23" fmla="*/ 136 w 136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187">
                  <a:moveTo>
                    <a:pt x="120" y="0"/>
                  </a:moveTo>
                  <a:lnTo>
                    <a:pt x="60" y="6"/>
                  </a:lnTo>
                  <a:lnTo>
                    <a:pt x="0" y="12"/>
                  </a:lnTo>
                  <a:lnTo>
                    <a:pt x="16" y="187"/>
                  </a:lnTo>
                  <a:lnTo>
                    <a:pt x="76" y="181"/>
                  </a:lnTo>
                  <a:lnTo>
                    <a:pt x="136" y="175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85" name="Freeform 1263"/>
            <p:cNvSpPr>
              <a:spLocks noChangeAspect="1"/>
            </p:cNvSpPr>
            <p:nvPr/>
          </p:nvSpPr>
          <p:spPr bwMode="auto">
            <a:xfrm>
              <a:off x="824" y="1608"/>
              <a:ext cx="20" cy="27"/>
            </a:xfrm>
            <a:custGeom>
              <a:avLst/>
              <a:gdLst>
                <a:gd name="T0" fmla="*/ 120 w 136"/>
                <a:gd name="T1" fmla="*/ 0 h 187"/>
                <a:gd name="T2" fmla="*/ 60 w 136"/>
                <a:gd name="T3" fmla="*/ 6 h 187"/>
                <a:gd name="T4" fmla="*/ 0 w 136"/>
                <a:gd name="T5" fmla="*/ 12 h 187"/>
                <a:gd name="T6" fmla="*/ 16 w 136"/>
                <a:gd name="T7" fmla="*/ 187 h 187"/>
                <a:gd name="T8" fmla="*/ 76 w 136"/>
                <a:gd name="T9" fmla="*/ 181 h 187"/>
                <a:gd name="T10" fmla="*/ 136 w 136"/>
                <a:gd name="T11" fmla="*/ 175 h 187"/>
                <a:gd name="T12" fmla="*/ 120 w 136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187"/>
                <a:gd name="T23" fmla="*/ 136 w 136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187">
                  <a:moveTo>
                    <a:pt x="120" y="0"/>
                  </a:moveTo>
                  <a:lnTo>
                    <a:pt x="60" y="6"/>
                  </a:lnTo>
                  <a:lnTo>
                    <a:pt x="0" y="12"/>
                  </a:lnTo>
                  <a:lnTo>
                    <a:pt x="16" y="187"/>
                  </a:lnTo>
                  <a:lnTo>
                    <a:pt x="76" y="181"/>
                  </a:lnTo>
                  <a:lnTo>
                    <a:pt x="136" y="175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86" name="Freeform 1264"/>
            <p:cNvSpPr>
              <a:spLocks noChangeAspect="1"/>
            </p:cNvSpPr>
            <p:nvPr/>
          </p:nvSpPr>
          <p:spPr bwMode="auto">
            <a:xfrm>
              <a:off x="827" y="1634"/>
              <a:ext cx="8" cy="1"/>
            </a:xfrm>
            <a:custGeom>
              <a:avLst/>
              <a:gdLst>
                <a:gd name="T0" fmla="*/ 60 w 60"/>
                <a:gd name="T1" fmla="*/ 0 h 8"/>
                <a:gd name="T2" fmla="*/ 0 w 60"/>
                <a:gd name="T3" fmla="*/ 6 h 8"/>
                <a:gd name="T4" fmla="*/ 0 w 60"/>
                <a:gd name="T5" fmla="*/ 8 h 8"/>
                <a:gd name="T6" fmla="*/ 60 w 60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"/>
                <a:gd name="T14" fmla="*/ 60 w 6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">
                  <a:moveTo>
                    <a:pt x="60" y="0"/>
                  </a:moveTo>
                  <a:lnTo>
                    <a:pt x="0" y="6"/>
                  </a:lnTo>
                  <a:lnTo>
                    <a:pt x="0" y="8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87" name="Line 1265"/>
            <p:cNvSpPr>
              <a:spLocks noChangeAspect="1" noChangeShapeType="1"/>
            </p:cNvSpPr>
            <p:nvPr/>
          </p:nvSpPr>
          <p:spPr bwMode="auto">
            <a:xfrm>
              <a:off x="827" y="163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88" name="Freeform 1266"/>
            <p:cNvSpPr>
              <a:spLocks noChangeAspect="1"/>
            </p:cNvSpPr>
            <p:nvPr/>
          </p:nvSpPr>
          <p:spPr bwMode="auto">
            <a:xfrm>
              <a:off x="827" y="1633"/>
              <a:ext cx="20" cy="27"/>
            </a:xfrm>
            <a:custGeom>
              <a:avLst/>
              <a:gdLst>
                <a:gd name="T0" fmla="*/ 120 w 144"/>
                <a:gd name="T1" fmla="*/ 0 h 191"/>
                <a:gd name="T2" fmla="*/ 60 w 144"/>
                <a:gd name="T3" fmla="*/ 8 h 191"/>
                <a:gd name="T4" fmla="*/ 0 w 144"/>
                <a:gd name="T5" fmla="*/ 16 h 191"/>
                <a:gd name="T6" fmla="*/ 23 w 144"/>
                <a:gd name="T7" fmla="*/ 191 h 191"/>
                <a:gd name="T8" fmla="*/ 84 w 144"/>
                <a:gd name="T9" fmla="*/ 183 h 191"/>
                <a:gd name="T10" fmla="*/ 144 w 144"/>
                <a:gd name="T11" fmla="*/ 176 h 191"/>
                <a:gd name="T12" fmla="*/ 120 w 144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91"/>
                <a:gd name="T23" fmla="*/ 144 w 144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91">
                  <a:moveTo>
                    <a:pt x="120" y="0"/>
                  </a:moveTo>
                  <a:lnTo>
                    <a:pt x="60" y="8"/>
                  </a:lnTo>
                  <a:lnTo>
                    <a:pt x="0" y="16"/>
                  </a:lnTo>
                  <a:lnTo>
                    <a:pt x="23" y="191"/>
                  </a:lnTo>
                  <a:lnTo>
                    <a:pt x="84" y="183"/>
                  </a:lnTo>
                  <a:lnTo>
                    <a:pt x="144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89" name="Freeform 1267"/>
            <p:cNvSpPr>
              <a:spLocks noChangeAspect="1"/>
            </p:cNvSpPr>
            <p:nvPr/>
          </p:nvSpPr>
          <p:spPr bwMode="auto">
            <a:xfrm>
              <a:off x="827" y="1633"/>
              <a:ext cx="20" cy="27"/>
            </a:xfrm>
            <a:custGeom>
              <a:avLst/>
              <a:gdLst>
                <a:gd name="T0" fmla="*/ 120 w 144"/>
                <a:gd name="T1" fmla="*/ 0 h 191"/>
                <a:gd name="T2" fmla="*/ 60 w 144"/>
                <a:gd name="T3" fmla="*/ 8 h 191"/>
                <a:gd name="T4" fmla="*/ 0 w 144"/>
                <a:gd name="T5" fmla="*/ 16 h 191"/>
                <a:gd name="T6" fmla="*/ 23 w 144"/>
                <a:gd name="T7" fmla="*/ 191 h 191"/>
                <a:gd name="T8" fmla="*/ 84 w 144"/>
                <a:gd name="T9" fmla="*/ 183 h 191"/>
                <a:gd name="T10" fmla="*/ 144 w 144"/>
                <a:gd name="T11" fmla="*/ 176 h 191"/>
                <a:gd name="T12" fmla="*/ 120 w 144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91"/>
                <a:gd name="T23" fmla="*/ 144 w 144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91">
                  <a:moveTo>
                    <a:pt x="120" y="0"/>
                  </a:moveTo>
                  <a:lnTo>
                    <a:pt x="60" y="8"/>
                  </a:lnTo>
                  <a:lnTo>
                    <a:pt x="0" y="16"/>
                  </a:lnTo>
                  <a:lnTo>
                    <a:pt x="23" y="191"/>
                  </a:lnTo>
                  <a:lnTo>
                    <a:pt x="84" y="183"/>
                  </a:lnTo>
                  <a:lnTo>
                    <a:pt x="144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90" name="Freeform 1268"/>
            <p:cNvSpPr>
              <a:spLocks noChangeAspect="1"/>
            </p:cNvSpPr>
            <p:nvPr/>
          </p:nvSpPr>
          <p:spPr bwMode="auto">
            <a:xfrm>
              <a:off x="830" y="1658"/>
              <a:ext cx="17" cy="9"/>
            </a:xfrm>
            <a:custGeom>
              <a:avLst/>
              <a:gdLst>
                <a:gd name="T0" fmla="*/ 61 w 121"/>
                <a:gd name="T1" fmla="*/ 7 h 68"/>
                <a:gd name="T2" fmla="*/ 121 w 121"/>
                <a:gd name="T3" fmla="*/ 0 h 68"/>
                <a:gd name="T4" fmla="*/ 121 w 121"/>
                <a:gd name="T5" fmla="*/ 12 h 68"/>
                <a:gd name="T6" fmla="*/ 119 w 121"/>
                <a:gd name="T7" fmla="*/ 25 h 68"/>
                <a:gd name="T8" fmla="*/ 114 w 121"/>
                <a:gd name="T9" fmla="*/ 36 h 68"/>
                <a:gd name="T10" fmla="*/ 107 w 121"/>
                <a:gd name="T11" fmla="*/ 47 h 68"/>
                <a:gd name="T12" fmla="*/ 98 w 121"/>
                <a:gd name="T13" fmla="*/ 55 h 68"/>
                <a:gd name="T14" fmla="*/ 87 w 121"/>
                <a:gd name="T15" fmla="*/ 62 h 68"/>
                <a:gd name="T16" fmla="*/ 75 w 121"/>
                <a:gd name="T17" fmla="*/ 67 h 68"/>
                <a:gd name="T18" fmla="*/ 63 w 121"/>
                <a:gd name="T19" fmla="*/ 68 h 68"/>
                <a:gd name="T20" fmla="*/ 49 w 121"/>
                <a:gd name="T21" fmla="*/ 68 h 68"/>
                <a:gd name="T22" fmla="*/ 38 w 121"/>
                <a:gd name="T23" fmla="*/ 64 h 68"/>
                <a:gd name="T24" fmla="*/ 27 w 121"/>
                <a:gd name="T25" fmla="*/ 58 h 68"/>
                <a:gd name="T26" fmla="*/ 16 w 121"/>
                <a:gd name="T27" fmla="*/ 50 h 68"/>
                <a:gd name="T28" fmla="*/ 10 w 121"/>
                <a:gd name="T29" fmla="*/ 39 h 68"/>
                <a:gd name="T30" fmla="*/ 4 w 121"/>
                <a:gd name="T31" fmla="*/ 28 h 68"/>
                <a:gd name="T32" fmla="*/ 0 w 121"/>
                <a:gd name="T33" fmla="*/ 15 h 68"/>
                <a:gd name="T34" fmla="*/ 61 w 121"/>
                <a:gd name="T35" fmla="*/ 7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1"/>
                <a:gd name="T55" fmla="*/ 0 h 68"/>
                <a:gd name="T56" fmla="*/ 121 w 121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1" h="68">
                  <a:moveTo>
                    <a:pt x="61" y="7"/>
                  </a:moveTo>
                  <a:lnTo>
                    <a:pt x="121" y="0"/>
                  </a:lnTo>
                  <a:lnTo>
                    <a:pt x="121" y="12"/>
                  </a:lnTo>
                  <a:lnTo>
                    <a:pt x="119" y="25"/>
                  </a:lnTo>
                  <a:lnTo>
                    <a:pt x="114" y="36"/>
                  </a:lnTo>
                  <a:lnTo>
                    <a:pt x="107" y="47"/>
                  </a:lnTo>
                  <a:lnTo>
                    <a:pt x="98" y="55"/>
                  </a:lnTo>
                  <a:lnTo>
                    <a:pt x="87" y="62"/>
                  </a:lnTo>
                  <a:lnTo>
                    <a:pt x="75" y="67"/>
                  </a:lnTo>
                  <a:lnTo>
                    <a:pt x="63" y="68"/>
                  </a:lnTo>
                  <a:lnTo>
                    <a:pt x="49" y="68"/>
                  </a:lnTo>
                  <a:lnTo>
                    <a:pt x="38" y="64"/>
                  </a:lnTo>
                  <a:lnTo>
                    <a:pt x="27" y="58"/>
                  </a:lnTo>
                  <a:lnTo>
                    <a:pt x="16" y="50"/>
                  </a:lnTo>
                  <a:lnTo>
                    <a:pt x="10" y="39"/>
                  </a:lnTo>
                  <a:lnTo>
                    <a:pt x="4" y="28"/>
                  </a:lnTo>
                  <a:lnTo>
                    <a:pt x="0" y="15"/>
                  </a:lnTo>
                  <a:lnTo>
                    <a:pt x="6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91" name="Freeform 1269"/>
            <p:cNvSpPr>
              <a:spLocks noChangeAspect="1"/>
            </p:cNvSpPr>
            <p:nvPr/>
          </p:nvSpPr>
          <p:spPr bwMode="auto">
            <a:xfrm>
              <a:off x="830" y="1658"/>
              <a:ext cx="17" cy="9"/>
            </a:xfrm>
            <a:custGeom>
              <a:avLst/>
              <a:gdLst>
                <a:gd name="T0" fmla="*/ 121 w 121"/>
                <a:gd name="T1" fmla="*/ 0 h 68"/>
                <a:gd name="T2" fmla="*/ 121 w 121"/>
                <a:gd name="T3" fmla="*/ 12 h 68"/>
                <a:gd name="T4" fmla="*/ 119 w 121"/>
                <a:gd name="T5" fmla="*/ 25 h 68"/>
                <a:gd name="T6" fmla="*/ 114 w 121"/>
                <a:gd name="T7" fmla="*/ 36 h 68"/>
                <a:gd name="T8" fmla="*/ 107 w 121"/>
                <a:gd name="T9" fmla="*/ 47 h 68"/>
                <a:gd name="T10" fmla="*/ 98 w 121"/>
                <a:gd name="T11" fmla="*/ 55 h 68"/>
                <a:gd name="T12" fmla="*/ 87 w 121"/>
                <a:gd name="T13" fmla="*/ 62 h 68"/>
                <a:gd name="T14" fmla="*/ 75 w 121"/>
                <a:gd name="T15" fmla="*/ 67 h 68"/>
                <a:gd name="T16" fmla="*/ 63 w 121"/>
                <a:gd name="T17" fmla="*/ 68 h 68"/>
                <a:gd name="T18" fmla="*/ 49 w 121"/>
                <a:gd name="T19" fmla="*/ 68 h 68"/>
                <a:gd name="T20" fmla="*/ 38 w 121"/>
                <a:gd name="T21" fmla="*/ 64 h 68"/>
                <a:gd name="T22" fmla="*/ 27 w 121"/>
                <a:gd name="T23" fmla="*/ 58 h 68"/>
                <a:gd name="T24" fmla="*/ 16 w 121"/>
                <a:gd name="T25" fmla="*/ 50 h 68"/>
                <a:gd name="T26" fmla="*/ 10 w 121"/>
                <a:gd name="T27" fmla="*/ 39 h 68"/>
                <a:gd name="T28" fmla="*/ 4 w 121"/>
                <a:gd name="T29" fmla="*/ 28 h 68"/>
                <a:gd name="T30" fmla="*/ 0 w 121"/>
                <a:gd name="T31" fmla="*/ 15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1"/>
                <a:gd name="T49" fmla="*/ 0 h 68"/>
                <a:gd name="T50" fmla="*/ 121 w 121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1" h="68">
                  <a:moveTo>
                    <a:pt x="121" y="0"/>
                  </a:moveTo>
                  <a:lnTo>
                    <a:pt x="121" y="12"/>
                  </a:lnTo>
                  <a:lnTo>
                    <a:pt x="119" y="25"/>
                  </a:lnTo>
                  <a:lnTo>
                    <a:pt x="114" y="36"/>
                  </a:lnTo>
                  <a:lnTo>
                    <a:pt x="107" y="47"/>
                  </a:lnTo>
                  <a:lnTo>
                    <a:pt x="98" y="55"/>
                  </a:lnTo>
                  <a:lnTo>
                    <a:pt x="87" y="62"/>
                  </a:lnTo>
                  <a:lnTo>
                    <a:pt x="75" y="67"/>
                  </a:lnTo>
                  <a:lnTo>
                    <a:pt x="63" y="68"/>
                  </a:lnTo>
                  <a:lnTo>
                    <a:pt x="49" y="68"/>
                  </a:lnTo>
                  <a:lnTo>
                    <a:pt x="38" y="64"/>
                  </a:lnTo>
                  <a:lnTo>
                    <a:pt x="27" y="58"/>
                  </a:lnTo>
                  <a:lnTo>
                    <a:pt x="16" y="50"/>
                  </a:lnTo>
                  <a:lnTo>
                    <a:pt x="10" y="39"/>
                  </a:lnTo>
                  <a:lnTo>
                    <a:pt x="4" y="28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92" name="Freeform 1270"/>
            <p:cNvSpPr>
              <a:spLocks noChangeAspect="1"/>
            </p:cNvSpPr>
            <p:nvPr/>
          </p:nvSpPr>
          <p:spPr bwMode="auto">
            <a:xfrm>
              <a:off x="1808" y="1168"/>
              <a:ext cx="297" cy="790"/>
            </a:xfrm>
            <a:custGeom>
              <a:avLst/>
              <a:gdLst>
                <a:gd name="T0" fmla="*/ 2084 w 2084"/>
                <a:gd name="T1" fmla="*/ 0 h 5536"/>
                <a:gd name="T2" fmla="*/ 1956 w 2084"/>
                <a:gd name="T3" fmla="*/ 4 h 5536"/>
                <a:gd name="T4" fmla="*/ 1828 w 2084"/>
                <a:gd name="T5" fmla="*/ 19 h 5536"/>
                <a:gd name="T6" fmla="*/ 1701 w 2084"/>
                <a:gd name="T7" fmla="*/ 44 h 5536"/>
                <a:gd name="T8" fmla="*/ 1579 w 2084"/>
                <a:gd name="T9" fmla="*/ 78 h 5536"/>
                <a:gd name="T10" fmla="*/ 1461 w 2084"/>
                <a:gd name="T11" fmla="*/ 120 h 5536"/>
                <a:gd name="T12" fmla="*/ 1346 w 2084"/>
                <a:gd name="T13" fmla="*/ 171 h 5536"/>
                <a:gd name="T14" fmla="*/ 1237 w 2084"/>
                <a:gd name="T15" fmla="*/ 229 h 5536"/>
                <a:gd name="T16" fmla="*/ 1132 w 2084"/>
                <a:gd name="T17" fmla="*/ 292 h 5536"/>
                <a:gd name="T18" fmla="*/ 1032 w 2084"/>
                <a:gd name="T19" fmla="*/ 363 h 5536"/>
                <a:gd name="T20" fmla="*/ 939 w 2084"/>
                <a:gd name="T21" fmla="*/ 438 h 5536"/>
                <a:gd name="T22" fmla="*/ 850 w 2084"/>
                <a:gd name="T23" fmla="*/ 518 h 5536"/>
                <a:gd name="T24" fmla="*/ 766 w 2084"/>
                <a:gd name="T25" fmla="*/ 602 h 5536"/>
                <a:gd name="T26" fmla="*/ 688 w 2084"/>
                <a:gd name="T27" fmla="*/ 690 h 5536"/>
                <a:gd name="T28" fmla="*/ 614 w 2084"/>
                <a:gd name="T29" fmla="*/ 781 h 5536"/>
                <a:gd name="T30" fmla="*/ 546 w 2084"/>
                <a:gd name="T31" fmla="*/ 875 h 5536"/>
                <a:gd name="T32" fmla="*/ 481 w 2084"/>
                <a:gd name="T33" fmla="*/ 973 h 5536"/>
                <a:gd name="T34" fmla="*/ 422 w 2084"/>
                <a:gd name="T35" fmla="*/ 1073 h 5536"/>
                <a:gd name="T36" fmla="*/ 366 w 2084"/>
                <a:gd name="T37" fmla="*/ 1175 h 5536"/>
                <a:gd name="T38" fmla="*/ 315 w 2084"/>
                <a:gd name="T39" fmla="*/ 1279 h 5536"/>
                <a:gd name="T40" fmla="*/ 267 w 2084"/>
                <a:gd name="T41" fmla="*/ 1386 h 5536"/>
                <a:gd name="T42" fmla="*/ 224 w 2084"/>
                <a:gd name="T43" fmla="*/ 1495 h 5536"/>
                <a:gd name="T44" fmla="*/ 185 w 2084"/>
                <a:gd name="T45" fmla="*/ 1605 h 5536"/>
                <a:gd name="T46" fmla="*/ 118 w 2084"/>
                <a:gd name="T47" fmla="*/ 1830 h 5536"/>
                <a:gd name="T48" fmla="*/ 66 w 2084"/>
                <a:gd name="T49" fmla="*/ 2060 h 5536"/>
                <a:gd name="T50" fmla="*/ 30 w 2084"/>
                <a:gd name="T51" fmla="*/ 2294 h 5536"/>
                <a:gd name="T52" fmla="*/ 8 w 2084"/>
                <a:gd name="T53" fmla="*/ 2530 h 5536"/>
                <a:gd name="T54" fmla="*/ 0 w 2084"/>
                <a:gd name="T55" fmla="*/ 2767 h 5536"/>
                <a:gd name="T56" fmla="*/ 8 w 2084"/>
                <a:gd name="T57" fmla="*/ 3005 h 5536"/>
                <a:gd name="T58" fmla="*/ 30 w 2084"/>
                <a:gd name="T59" fmla="*/ 3242 h 5536"/>
                <a:gd name="T60" fmla="*/ 66 w 2084"/>
                <a:gd name="T61" fmla="*/ 3475 h 5536"/>
                <a:gd name="T62" fmla="*/ 118 w 2084"/>
                <a:gd name="T63" fmla="*/ 3705 h 5536"/>
                <a:gd name="T64" fmla="*/ 185 w 2084"/>
                <a:gd name="T65" fmla="*/ 3931 h 5536"/>
                <a:gd name="T66" fmla="*/ 224 w 2084"/>
                <a:gd name="T67" fmla="*/ 4040 h 5536"/>
                <a:gd name="T68" fmla="*/ 267 w 2084"/>
                <a:gd name="T69" fmla="*/ 4149 h 5536"/>
                <a:gd name="T70" fmla="*/ 315 w 2084"/>
                <a:gd name="T71" fmla="*/ 4255 h 5536"/>
                <a:gd name="T72" fmla="*/ 366 w 2084"/>
                <a:gd name="T73" fmla="*/ 4360 h 5536"/>
                <a:gd name="T74" fmla="*/ 422 w 2084"/>
                <a:gd name="T75" fmla="*/ 4462 h 5536"/>
                <a:gd name="T76" fmla="*/ 481 w 2084"/>
                <a:gd name="T77" fmla="*/ 4563 h 5536"/>
                <a:gd name="T78" fmla="*/ 546 w 2084"/>
                <a:gd name="T79" fmla="*/ 4659 h 5536"/>
                <a:gd name="T80" fmla="*/ 615 w 2084"/>
                <a:gd name="T81" fmla="*/ 4754 h 5536"/>
                <a:gd name="T82" fmla="*/ 688 w 2084"/>
                <a:gd name="T83" fmla="*/ 4846 h 5536"/>
                <a:gd name="T84" fmla="*/ 766 w 2084"/>
                <a:gd name="T85" fmla="*/ 4934 h 5536"/>
                <a:gd name="T86" fmla="*/ 850 w 2084"/>
                <a:gd name="T87" fmla="*/ 5018 h 5536"/>
                <a:gd name="T88" fmla="*/ 939 w 2084"/>
                <a:gd name="T89" fmla="*/ 5098 h 5536"/>
                <a:gd name="T90" fmla="*/ 1032 w 2084"/>
                <a:gd name="T91" fmla="*/ 5173 h 5536"/>
                <a:gd name="T92" fmla="*/ 1132 w 2084"/>
                <a:gd name="T93" fmla="*/ 5242 h 5536"/>
                <a:gd name="T94" fmla="*/ 1237 w 2084"/>
                <a:gd name="T95" fmla="*/ 5307 h 5536"/>
                <a:gd name="T96" fmla="*/ 1346 w 2084"/>
                <a:gd name="T97" fmla="*/ 5364 h 5536"/>
                <a:gd name="T98" fmla="*/ 1461 w 2084"/>
                <a:gd name="T99" fmla="*/ 5415 h 5536"/>
                <a:gd name="T100" fmla="*/ 1579 w 2084"/>
                <a:gd name="T101" fmla="*/ 5457 h 5536"/>
                <a:gd name="T102" fmla="*/ 1703 w 2084"/>
                <a:gd name="T103" fmla="*/ 5491 h 5536"/>
                <a:gd name="T104" fmla="*/ 1828 w 2084"/>
                <a:gd name="T105" fmla="*/ 5515 h 5536"/>
                <a:gd name="T106" fmla="*/ 1956 w 2084"/>
                <a:gd name="T107" fmla="*/ 5530 h 5536"/>
                <a:gd name="T108" fmla="*/ 2084 w 2084"/>
                <a:gd name="T109" fmla="*/ 5536 h 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84"/>
                <a:gd name="T166" fmla="*/ 0 h 5536"/>
                <a:gd name="T167" fmla="*/ 2084 w 2084"/>
                <a:gd name="T168" fmla="*/ 5536 h 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84" h="5536">
                  <a:moveTo>
                    <a:pt x="2084" y="0"/>
                  </a:moveTo>
                  <a:lnTo>
                    <a:pt x="1956" y="4"/>
                  </a:lnTo>
                  <a:lnTo>
                    <a:pt x="1828" y="19"/>
                  </a:lnTo>
                  <a:lnTo>
                    <a:pt x="1701" y="44"/>
                  </a:lnTo>
                  <a:lnTo>
                    <a:pt x="1579" y="78"/>
                  </a:lnTo>
                  <a:lnTo>
                    <a:pt x="1461" y="120"/>
                  </a:lnTo>
                  <a:lnTo>
                    <a:pt x="1346" y="171"/>
                  </a:lnTo>
                  <a:lnTo>
                    <a:pt x="1237" y="229"/>
                  </a:lnTo>
                  <a:lnTo>
                    <a:pt x="1132" y="292"/>
                  </a:lnTo>
                  <a:lnTo>
                    <a:pt x="1032" y="363"/>
                  </a:lnTo>
                  <a:lnTo>
                    <a:pt x="939" y="438"/>
                  </a:lnTo>
                  <a:lnTo>
                    <a:pt x="850" y="518"/>
                  </a:lnTo>
                  <a:lnTo>
                    <a:pt x="766" y="602"/>
                  </a:lnTo>
                  <a:lnTo>
                    <a:pt x="688" y="690"/>
                  </a:lnTo>
                  <a:lnTo>
                    <a:pt x="614" y="781"/>
                  </a:lnTo>
                  <a:lnTo>
                    <a:pt x="546" y="875"/>
                  </a:lnTo>
                  <a:lnTo>
                    <a:pt x="481" y="973"/>
                  </a:lnTo>
                  <a:lnTo>
                    <a:pt x="422" y="1073"/>
                  </a:lnTo>
                  <a:lnTo>
                    <a:pt x="366" y="1175"/>
                  </a:lnTo>
                  <a:lnTo>
                    <a:pt x="315" y="1279"/>
                  </a:lnTo>
                  <a:lnTo>
                    <a:pt x="267" y="1386"/>
                  </a:lnTo>
                  <a:lnTo>
                    <a:pt x="224" y="1495"/>
                  </a:lnTo>
                  <a:lnTo>
                    <a:pt x="185" y="1605"/>
                  </a:lnTo>
                  <a:lnTo>
                    <a:pt x="118" y="1830"/>
                  </a:lnTo>
                  <a:lnTo>
                    <a:pt x="66" y="2060"/>
                  </a:lnTo>
                  <a:lnTo>
                    <a:pt x="30" y="2294"/>
                  </a:lnTo>
                  <a:lnTo>
                    <a:pt x="8" y="2530"/>
                  </a:lnTo>
                  <a:lnTo>
                    <a:pt x="0" y="2767"/>
                  </a:lnTo>
                  <a:lnTo>
                    <a:pt x="8" y="3005"/>
                  </a:lnTo>
                  <a:lnTo>
                    <a:pt x="30" y="3242"/>
                  </a:lnTo>
                  <a:lnTo>
                    <a:pt x="66" y="3475"/>
                  </a:lnTo>
                  <a:lnTo>
                    <a:pt x="118" y="3705"/>
                  </a:lnTo>
                  <a:lnTo>
                    <a:pt x="185" y="3931"/>
                  </a:lnTo>
                  <a:lnTo>
                    <a:pt x="224" y="4040"/>
                  </a:lnTo>
                  <a:lnTo>
                    <a:pt x="267" y="4149"/>
                  </a:lnTo>
                  <a:lnTo>
                    <a:pt x="315" y="4255"/>
                  </a:lnTo>
                  <a:lnTo>
                    <a:pt x="366" y="4360"/>
                  </a:lnTo>
                  <a:lnTo>
                    <a:pt x="422" y="4462"/>
                  </a:lnTo>
                  <a:lnTo>
                    <a:pt x="481" y="4563"/>
                  </a:lnTo>
                  <a:lnTo>
                    <a:pt x="546" y="4659"/>
                  </a:lnTo>
                  <a:lnTo>
                    <a:pt x="615" y="4754"/>
                  </a:lnTo>
                  <a:lnTo>
                    <a:pt x="688" y="4846"/>
                  </a:lnTo>
                  <a:lnTo>
                    <a:pt x="766" y="4934"/>
                  </a:lnTo>
                  <a:lnTo>
                    <a:pt x="850" y="5018"/>
                  </a:lnTo>
                  <a:lnTo>
                    <a:pt x="939" y="5098"/>
                  </a:lnTo>
                  <a:lnTo>
                    <a:pt x="1032" y="5173"/>
                  </a:lnTo>
                  <a:lnTo>
                    <a:pt x="1132" y="5242"/>
                  </a:lnTo>
                  <a:lnTo>
                    <a:pt x="1237" y="5307"/>
                  </a:lnTo>
                  <a:lnTo>
                    <a:pt x="1346" y="5364"/>
                  </a:lnTo>
                  <a:lnTo>
                    <a:pt x="1461" y="5415"/>
                  </a:lnTo>
                  <a:lnTo>
                    <a:pt x="1579" y="5457"/>
                  </a:lnTo>
                  <a:lnTo>
                    <a:pt x="1703" y="5491"/>
                  </a:lnTo>
                  <a:lnTo>
                    <a:pt x="1828" y="5515"/>
                  </a:lnTo>
                  <a:lnTo>
                    <a:pt x="1956" y="5530"/>
                  </a:lnTo>
                  <a:lnTo>
                    <a:pt x="2084" y="553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93" name="Line 1271"/>
            <p:cNvSpPr>
              <a:spLocks noChangeAspect="1" noChangeShapeType="1"/>
            </p:cNvSpPr>
            <p:nvPr/>
          </p:nvSpPr>
          <p:spPr bwMode="auto">
            <a:xfrm>
              <a:off x="718" y="1562"/>
              <a:ext cx="8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94" name="Line 1272"/>
            <p:cNvSpPr>
              <a:spLocks noChangeAspect="1" noChangeShapeType="1"/>
            </p:cNvSpPr>
            <p:nvPr/>
          </p:nvSpPr>
          <p:spPr bwMode="auto">
            <a:xfrm>
              <a:off x="817" y="156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95" name="Line 1273"/>
            <p:cNvSpPr>
              <a:spLocks noChangeAspect="1" noChangeShapeType="1"/>
            </p:cNvSpPr>
            <p:nvPr/>
          </p:nvSpPr>
          <p:spPr bwMode="auto">
            <a:xfrm>
              <a:off x="837" y="1562"/>
              <a:ext cx="8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96" name="Freeform 1274"/>
            <p:cNvSpPr>
              <a:spLocks noChangeAspect="1"/>
            </p:cNvSpPr>
            <p:nvPr/>
          </p:nvSpPr>
          <p:spPr bwMode="auto">
            <a:xfrm>
              <a:off x="4355" y="1949"/>
              <a:ext cx="9" cy="17"/>
            </a:xfrm>
            <a:custGeom>
              <a:avLst/>
              <a:gdLst>
                <a:gd name="T0" fmla="*/ 0 w 60"/>
                <a:gd name="T1" fmla="*/ 62 h 122"/>
                <a:gd name="T2" fmla="*/ 0 w 60"/>
                <a:gd name="T3" fmla="*/ 0 h 122"/>
                <a:gd name="T4" fmla="*/ 12 w 60"/>
                <a:gd name="T5" fmla="*/ 3 h 122"/>
                <a:gd name="T6" fmla="*/ 25 w 60"/>
                <a:gd name="T7" fmla="*/ 6 h 122"/>
                <a:gd name="T8" fmla="*/ 35 w 60"/>
                <a:gd name="T9" fmla="*/ 13 h 122"/>
                <a:gd name="T10" fmla="*/ 45 w 60"/>
                <a:gd name="T11" fmla="*/ 21 h 122"/>
                <a:gd name="T12" fmla="*/ 52 w 60"/>
                <a:gd name="T13" fmla="*/ 31 h 122"/>
                <a:gd name="T14" fmla="*/ 58 w 60"/>
                <a:gd name="T15" fmla="*/ 43 h 122"/>
                <a:gd name="T16" fmla="*/ 60 w 60"/>
                <a:gd name="T17" fmla="*/ 55 h 122"/>
                <a:gd name="T18" fmla="*/ 60 w 60"/>
                <a:gd name="T19" fmla="*/ 69 h 122"/>
                <a:gd name="T20" fmla="*/ 58 w 60"/>
                <a:gd name="T21" fmla="*/ 81 h 122"/>
                <a:gd name="T22" fmla="*/ 52 w 60"/>
                <a:gd name="T23" fmla="*/ 93 h 122"/>
                <a:gd name="T24" fmla="*/ 45 w 60"/>
                <a:gd name="T25" fmla="*/ 103 h 122"/>
                <a:gd name="T26" fmla="*/ 35 w 60"/>
                <a:gd name="T27" fmla="*/ 111 h 122"/>
                <a:gd name="T28" fmla="*/ 25 w 60"/>
                <a:gd name="T29" fmla="*/ 118 h 122"/>
                <a:gd name="T30" fmla="*/ 12 w 60"/>
                <a:gd name="T31" fmla="*/ 121 h 122"/>
                <a:gd name="T32" fmla="*/ 0 w 60"/>
                <a:gd name="T33" fmla="*/ 122 h 122"/>
                <a:gd name="T34" fmla="*/ 0 w 60"/>
                <a:gd name="T35" fmla="*/ 62 h 1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122"/>
                <a:gd name="T56" fmla="*/ 60 w 60"/>
                <a:gd name="T57" fmla="*/ 122 h 1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122">
                  <a:moveTo>
                    <a:pt x="0" y="62"/>
                  </a:moveTo>
                  <a:lnTo>
                    <a:pt x="0" y="0"/>
                  </a:lnTo>
                  <a:lnTo>
                    <a:pt x="12" y="3"/>
                  </a:lnTo>
                  <a:lnTo>
                    <a:pt x="25" y="6"/>
                  </a:lnTo>
                  <a:lnTo>
                    <a:pt x="35" y="13"/>
                  </a:lnTo>
                  <a:lnTo>
                    <a:pt x="45" y="21"/>
                  </a:lnTo>
                  <a:lnTo>
                    <a:pt x="52" y="31"/>
                  </a:lnTo>
                  <a:lnTo>
                    <a:pt x="58" y="43"/>
                  </a:lnTo>
                  <a:lnTo>
                    <a:pt x="60" y="55"/>
                  </a:lnTo>
                  <a:lnTo>
                    <a:pt x="60" y="69"/>
                  </a:lnTo>
                  <a:lnTo>
                    <a:pt x="58" y="81"/>
                  </a:lnTo>
                  <a:lnTo>
                    <a:pt x="52" y="93"/>
                  </a:lnTo>
                  <a:lnTo>
                    <a:pt x="45" y="103"/>
                  </a:lnTo>
                  <a:lnTo>
                    <a:pt x="35" y="111"/>
                  </a:lnTo>
                  <a:lnTo>
                    <a:pt x="25" y="118"/>
                  </a:lnTo>
                  <a:lnTo>
                    <a:pt x="12" y="121"/>
                  </a:lnTo>
                  <a:lnTo>
                    <a:pt x="0" y="12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97" name="Freeform 1275"/>
            <p:cNvSpPr>
              <a:spLocks noChangeAspect="1"/>
            </p:cNvSpPr>
            <p:nvPr/>
          </p:nvSpPr>
          <p:spPr bwMode="auto">
            <a:xfrm>
              <a:off x="4355" y="1949"/>
              <a:ext cx="9" cy="17"/>
            </a:xfrm>
            <a:custGeom>
              <a:avLst/>
              <a:gdLst>
                <a:gd name="T0" fmla="*/ 0 w 60"/>
                <a:gd name="T1" fmla="*/ 0 h 122"/>
                <a:gd name="T2" fmla="*/ 12 w 60"/>
                <a:gd name="T3" fmla="*/ 3 h 122"/>
                <a:gd name="T4" fmla="*/ 25 w 60"/>
                <a:gd name="T5" fmla="*/ 6 h 122"/>
                <a:gd name="T6" fmla="*/ 35 w 60"/>
                <a:gd name="T7" fmla="*/ 13 h 122"/>
                <a:gd name="T8" fmla="*/ 45 w 60"/>
                <a:gd name="T9" fmla="*/ 21 h 122"/>
                <a:gd name="T10" fmla="*/ 52 w 60"/>
                <a:gd name="T11" fmla="*/ 31 h 122"/>
                <a:gd name="T12" fmla="*/ 58 w 60"/>
                <a:gd name="T13" fmla="*/ 43 h 122"/>
                <a:gd name="T14" fmla="*/ 60 w 60"/>
                <a:gd name="T15" fmla="*/ 55 h 122"/>
                <a:gd name="T16" fmla="*/ 60 w 60"/>
                <a:gd name="T17" fmla="*/ 69 h 122"/>
                <a:gd name="T18" fmla="*/ 58 w 60"/>
                <a:gd name="T19" fmla="*/ 81 h 122"/>
                <a:gd name="T20" fmla="*/ 52 w 60"/>
                <a:gd name="T21" fmla="*/ 93 h 122"/>
                <a:gd name="T22" fmla="*/ 45 w 60"/>
                <a:gd name="T23" fmla="*/ 103 h 122"/>
                <a:gd name="T24" fmla="*/ 35 w 60"/>
                <a:gd name="T25" fmla="*/ 111 h 122"/>
                <a:gd name="T26" fmla="*/ 25 w 60"/>
                <a:gd name="T27" fmla="*/ 118 h 122"/>
                <a:gd name="T28" fmla="*/ 12 w 60"/>
                <a:gd name="T29" fmla="*/ 121 h 122"/>
                <a:gd name="T30" fmla="*/ 0 w 60"/>
                <a:gd name="T31" fmla="*/ 122 h 1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0"/>
                <a:gd name="T49" fmla="*/ 0 h 122"/>
                <a:gd name="T50" fmla="*/ 60 w 60"/>
                <a:gd name="T51" fmla="*/ 122 h 1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0" h="122">
                  <a:moveTo>
                    <a:pt x="0" y="0"/>
                  </a:moveTo>
                  <a:lnTo>
                    <a:pt x="12" y="3"/>
                  </a:lnTo>
                  <a:lnTo>
                    <a:pt x="25" y="6"/>
                  </a:lnTo>
                  <a:lnTo>
                    <a:pt x="35" y="13"/>
                  </a:lnTo>
                  <a:lnTo>
                    <a:pt x="45" y="21"/>
                  </a:lnTo>
                  <a:lnTo>
                    <a:pt x="52" y="31"/>
                  </a:lnTo>
                  <a:lnTo>
                    <a:pt x="58" y="43"/>
                  </a:lnTo>
                  <a:lnTo>
                    <a:pt x="60" y="55"/>
                  </a:lnTo>
                  <a:lnTo>
                    <a:pt x="60" y="69"/>
                  </a:lnTo>
                  <a:lnTo>
                    <a:pt x="58" y="81"/>
                  </a:lnTo>
                  <a:lnTo>
                    <a:pt x="52" y="93"/>
                  </a:lnTo>
                  <a:lnTo>
                    <a:pt x="45" y="103"/>
                  </a:lnTo>
                  <a:lnTo>
                    <a:pt x="35" y="111"/>
                  </a:lnTo>
                  <a:lnTo>
                    <a:pt x="25" y="118"/>
                  </a:lnTo>
                  <a:lnTo>
                    <a:pt x="12" y="121"/>
                  </a:lnTo>
                  <a:lnTo>
                    <a:pt x="0" y="1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98" name="Freeform 1276"/>
            <p:cNvSpPr>
              <a:spLocks noChangeAspect="1"/>
            </p:cNvSpPr>
            <p:nvPr/>
          </p:nvSpPr>
          <p:spPr bwMode="auto">
            <a:xfrm>
              <a:off x="1218" y="1949"/>
              <a:ext cx="3137" cy="17"/>
            </a:xfrm>
            <a:custGeom>
              <a:avLst/>
              <a:gdLst>
                <a:gd name="T0" fmla="*/ 21971 w 21971"/>
                <a:gd name="T1" fmla="*/ 122 h 122"/>
                <a:gd name="T2" fmla="*/ 21971 w 21971"/>
                <a:gd name="T3" fmla="*/ 62 h 122"/>
                <a:gd name="T4" fmla="*/ 21971 w 21971"/>
                <a:gd name="T5" fmla="*/ 0 h 122"/>
                <a:gd name="T6" fmla="*/ 0 w 21971"/>
                <a:gd name="T7" fmla="*/ 0 h 122"/>
                <a:gd name="T8" fmla="*/ 0 w 21971"/>
                <a:gd name="T9" fmla="*/ 62 h 122"/>
                <a:gd name="T10" fmla="*/ 0 w 21971"/>
                <a:gd name="T11" fmla="*/ 122 h 122"/>
                <a:gd name="T12" fmla="*/ 21971 w 21971"/>
                <a:gd name="T13" fmla="*/ 122 h 1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71"/>
                <a:gd name="T22" fmla="*/ 0 h 122"/>
                <a:gd name="T23" fmla="*/ 21971 w 21971"/>
                <a:gd name="T24" fmla="*/ 122 h 1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71" h="122">
                  <a:moveTo>
                    <a:pt x="21971" y="122"/>
                  </a:moveTo>
                  <a:lnTo>
                    <a:pt x="21971" y="62"/>
                  </a:lnTo>
                  <a:lnTo>
                    <a:pt x="21971" y="0"/>
                  </a:lnTo>
                  <a:lnTo>
                    <a:pt x="0" y="0"/>
                  </a:lnTo>
                  <a:lnTo>
                    <a:pt x="0" y="62"/>
                  </a:lnTo>
                  <a:lnTo>
                    <a:pt x="0" y="122"/>
                  </a:lnTo>
                  <a:lnTo>
                    <a:pt x="21971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99" name="Freeform 1277"/>
            <p:cNvSpPr>
              <a:spLocks noChangeAspect="1"/>
            </p:cNvSpPr>
            <p:nvPr/>
          </p:nvSpPr>
          <p:spPr bwMode="auto">
            <a:xfrm>
              <a:off x="1218" y="1949"/>
              <a:ext cx="3137" cy="17"/>
            </a:xfrm>
            <a:custGeom>
              <a:avLst/>
              <a:gdLst>
                <a:gd name="T0" fmla="*/ 21971 w 21971"/>
                <a:gd name="T1" fmla="*/ 122 h 122"/>
                <a:gd name="T2" fmla="*/ 21971 w 21971"/>
                <a:gd name="T3" fmla="*/ 62 h 122"/>
                <a:gd name="T4" fmla="*/ 21971 w 21971"/>
                <a:gd name="T5" fmla="*/ 0 h 122"/>
                <a:gd name="T6" fmla="*/ 0 w 21971"/>
                <a:gd name="T7" fmla="*/ 0 h 122"/>
                <a:gd name="T8" fmla="*/ 0 w 21971"/>
                <a:gd name="T9" fmla="*/ 62 h 122"/>
                <a:gd name="T10" fmla="*/ 0 w 21971"/>
                <a:gd name="T11" fmla="*/ 122 h 122"/>
                <a:gd name="T12" fmla="*/ 21971 w 21971"/>
                <a:gd name="T13" fmla="*/ 122 h 1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71"/>
                <a:gd name="T22" fmla="*/ 0 h 122"/>
                <a:gd name="T23" fmla="*/ 21971 w 21971"/>
                <a:gd name="T24" fmla="*/ 122 h 1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71" h="122">
                  <a:moveTo>
                    <a:pt x="21971" y="122"/>
                  </a:moveTo>
                  <a:lnTo>
                    <a:pt x="21971" y="62"/>
                  </a:lnTo>
                  <a:lnTo>
                    <a:pt x="21971" y="0"/>
                  </a:lnTo>
                  <a:lnTo>
                    <a:pt x="0" y="0"/>
                  </a:lnTo>
                  <a:lnTo>
                    <a:pt x="0" y="62"/>
                  </a:lnTo>
                  <a:lnTo>
                    <a:pt x="0" y="122"/>
                  </a:lnTo>
                  <a:lnTo>
                    <a:pt x="21971" y="1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00" name="Freeform 1278"/>
            <p:cNvSpPr>
              <a:spLocks noChangeAspect="1"/>
            </p:cNvSpPr>
            <p:nvPr/>
          </p:nvSpPr>
          <p:spPr bwMode="auto">
            <a:xfrm>
              <a:off x="1209" y="1949"/>
              <a:ext cx="9" cy="17"/>
            </a:xfrm>
            <a:custGeom>
              <a:avLst/>
              <a:gdLst>
                <a:gd name="T0" fmla="*/ 61 w 61"/>
                <a:gd name="T1" fmla="*/ 62 h 122"/>
                <a:gd name="T2" fmla="*/ 61 w 61"/>
                <a:gd name="T3" fmla="*/ 122 h 122"/>
                <a:gd name="T4" fmla="*/ 48 w 61"/>
                <a:gd name="T5" fmla="*/ 121 h 122"/>
                <a:gd name="T6" fmla="*/ 36 w 61"/>
                <a:gd name="T7" fmla="*/ 118 h 122"/>
                <a:gd name="T8" fmla="*/ 25 w 61"/>
                <a:gd name="T9" fmla="*/ 111 h 122"/>
                <a:gd name="T10" fmla="*/ 15 w 61"/>
                <a:gd name="T11" fmla="*/ 103 h 122"/>
                <a:gd name="T12" fmla="*/ 8 w 61"/>
                <a:gd name="T13" fmla="*/ 93 h 122"/>
                <a:gd name="T14" fmla="*/ 3 w 61"/>
                <a:gd name="T15" fmla="*/ 81 h 122"/>
                <a:gd name="T16" fmla="*/ 0 w 61"/>
                <a:gd name="T17" fmla="*/ 69 h 122"/>
                <a:gd name="T18" fmla="*/ 0 w 61"/>
                <a:gd name="T19" fmla="*/ 55 h 122"/>
                <a:gd name="T20" fmla="*/ 3 w 61"/>
                <a:gd name="T21" fmla="*/ 43 h 122"/>
                <a:gd name="T22" fmla="*/ 8 w 61"/>
                <a:gd name="T23" fmla="*/ 31 h 122"/>
                <a:gd name="T24" fmla="*/ 15 w 61"/>
                <a:gd name="T25" fmla="*/ 21 h 122"/>
                <a:gd name="T26" fmla="*/ 25 w 61"/>
                <a:gd name="T27" fmla="*/ 13 h 122"/>
                <a:gd name="T28" fmla="*/ 36 w 61"/>
                <a:gd name="T29" fmla="*/ 6 h 122"/>
                <a:gd name="T30" fmla="*/ 48 w 61"/>
                <a:gd name="T31" fmla="*/ 3 h 122"/>
                <a:gd name="T32" fmla="*/ 61 w 61"/>
                <a:gd name="T33" fmla="*/ 0 h 122"/>
                <a:gd name="T34" fmla="*/ 61 w 61"/>
                <a:gd name="T35" fmla="*/ 62 h 1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22"/>
                <a:gd name="T56" fmla="*/ 61 w 61"/>
                <a:gd name="T57" fmla="*/ 122 h 1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22">
                  <a:moveTo>
                    <a:pt x="61" y="62"/>
                  </a:moveTo>
                  <a:lnTo>
                    <a:pt x="61" y="122"/>
                  </a:lnTo>
                  <a:lnTo>
                    <a:pt x="48" y="121"/>
                  </a:lnTo>
                  <a:lnTo>
                    <a:pt x="36" y="118"/>
                  </a:lnTo>
                  <a:lnTo>
                    <a:pt x="25" y="111"/>
                  </a:lnTo>
                  <a:lnTo>
                    <a:pt x="15" y="103"/>
                  </a:lnTo>
                  <a:lnTo>
                    <a:pt x="8" y="93"/>
                  </a:lnTo>
                  <a:lnTo>
                    <a:pt x="3" y="81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3" y="43"/>
                  </a:lnTo>
                  <a:lnTo>
                    <a:pt x="8" y="31"/>
                  </a:lnTo>
                  <a:lnTo>
                    <a:pt x="15" y="21"/>
                  </a:lnTo>
                  <a:lnTo>
                    <a:pt x="25" y="13"/>
                  </a:lnTo>
                  <a:lnTo>
                    <a:pt x="36" y="6"/>
                  </a:lnTo>
                  <a:lnTo>
                    <a:pt x="48" y="3"/>
                  </a:lnTo>
                  <a:lnTo>
                    <a:pt x="61" y="0"/>
                  </a:lnTo>
                  <a:lnTo>
                    <a:pt x="61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01" name="Freeform 1279"/>
            <p:cNvSpPr>
              <a:spLocks noChangeAspect="1"/>
            </p:cNvSpPr>
            <p:nvPr/>
          </p:nvSpPr>
          <p:spPr bwMode="auto">
            <a:xfrm>
              <a:off x="1209" y="1949"/>
              <a:ext cx="9" cy="17"/>
            </a:xfrm>
            <a:custGeom>
              <a:avLst/>
              <a:gdLst>
                <a:gd name="T0" fmla="*/ 61 w 61"/>
                <a:gd name="T1" fmla="*/ 122 h 122"/>
                <a:gd name="T2" fmla="*/ 48 w 61"/>
                <a:gd name="T3" fmla="*/ 121 h 122"/>
                <a:gd name="T4" fmla="*/ 36 w 61"/>
                <a:gd name="T5" fmla="*/ 118 h 122"/>
                <a:gd name="T6" fmla="*/ 25 w 61"/>
                <a:gd name="T7" fmla="*/ 111 h 122"/>
                <a:gd name="T8" fmla="*/ 15 w 61"/>
                <a:gd name="T9" fmla="*/ 103 h 122"/>
                <a:gd name="T10" fmla="*/ 8 w 61"/>
                <a:gd name="T11" fmla="*/ 93 h 122"/>
                <a:gd name="T12" fmla="*/ 3 w 61"/>
                <a:gd name="T13" fmla="*/ 81 h 122"/>
                <a:gd name="T14" fmla="*/ 0 w 61"/>
                <a:gd name="T15" fmla="*/ 69 h 122"/>
                <a:gd name="T16" fmla="*/ 0 w 61"/>
                <a:gd name="T17" fmla="*/ 55 h 122"/>
                <a:gd name="T18" fmla="*/ 3 w 61"/>
                <a:gd name="T19" fmla="*/ 43 h 122"/>
                <a:gd name="T20" fmla="*/ 8 w 61"/>
                <a:gd name="T21" fmla="*/ 31 h 122"/>
                <a:gd name="T22" fmla="*/ 15 w 61"/>
                <a:gd name="T23" fmla="*/ 21 h 122"/>
                <a:gd name="T24" fmla="*/ 25 w 61"/>
                <a:gd name="T25" fmla="*/ 13 h 122"/>
                <a:gd name="T26" fmla="*/ 36 w 61"/>
                <a:gd name="T27" fmla="*/ 6 h 122"/>
                <a:gd name="T28" fmla="*/ 48 w 61"/>
                <a:gd name="T29" fmla="*/ 3 h 122"/>
                <a:gd name="T30" fmla="*/ 61 w 61"/>
                <a:gd name="T31" fmla="*/ 0 h 1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1"/>
                <a:gd name="T49" fmla="*/ 0 h 122"/>
                <a:gd name="T50" fmla="*/ 61 w 61"/>
                <a:gd name="T51" fmla="*/ 122 h 1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1" h="122">
                  <a:moveTo>
                    <a:pt x="61" y="122"/>
                  </a:moveTo>
                  <a:lnTo>
                    <a:pt x="48" y="121"/>
                  </a:lnTo>
                  <a:lnTo>
                    <a:pt x="36" y="118"/>
                  </a:lnTo>
                  <a:lnTo>
                    <a:pt x="25" y="111"/>
                  </a:lnTo>
                  <a:lnTo>
                    <a:pt x="15" y="103"/>
                  </a:lnTo>
                  <a:lnTo>
                    <a:pt x="8" y="93"/>
                  </a:lnTo>
                  <a:lnTo>
                    <a:pt x="3" y="81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3" y="43"/>
                  </a:lnTo>
                  <a:lnTo>
                    <a:pt x="8" y="31"/>
                  </a:lnTo>
                  <a:lnTo>
                    <a:pt x="15" y="21"/>
                  </a:lnTo>
                  <a:lnTo>
                    <a:pt x="25" y="13"/>
                  </a:lnTo>
                  <a:lnTo>
                    <a:pt x="36" y="6"/>
                  </a:lnTo>
                  <a:lnTo>
                    <a:pt x="48" y="3"/>
                  </a:lnTo>
                  <a:lnTo>
                    <a:pt x="6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02" name="Line 1280"/>
            <p:cNvSpPr>
              <a:spLocks noChangeAspect="1" noChangeShapeType="1"/>
            </p:cNvSpPr>
            <p:nvPr/>
          </p:nvSpPr>
          <p:spPr bwMode="auto">
            <a:xfrm>
              <a:off x="4146" y="1562"/>
              <a:ext cx="1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03" name="Line 1281"/>
            <p:cNvSpPr>
              <a:spLocks noChangeAspect="1" noChangeShapeType="1"/>
            </p:cNvSpPr>
            <p:nvPr/>
          </p:nvSpPr>
          <p:spPr bwMode="auto">
            <a:xfrm>
              <a:off x="4279" y="156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04" name="Line 1282"/>
            <p:cNvSpPr>
              <a:spLocks noChangeAspect="1" noChangeShapeType="1"/>
            </p:cNvSpPr>
            <p:nvPr/>
          </p:nvSpPr>
          <p:spPr bwMode="auto">
            <a:xfrm>
              <a:off x="4298" y="1562"/>
              <a:ext cx="1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05" name="Line 1283"/>
            <p:cNvSpPr>
              <a:spLocks noChangeAspect="1" noChangeShapeType="1"/>
            </p:cNvSpPr>
            <p:nvPr/>
          </p:nvSpPr>
          <p:spPr bwMode="auto">
            <a:xfrm>
              <a:off x="4456" y="156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06" name="Line 1284"/>
            <p:cNvSpPr>
              <a:spLocks noChangeAspect="1" noChangeShapeType="1"/>
            </p:cNvSpPr>
            <p:nvPr/>
          </p:nvSpPr>
          <p:spPr bwMode="auto">
            <a:xfrm>
              <a:off x="4476" y="1562"/>
              <a:ext cx="1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07" name="Line 1285"/>
            <p:cNvSpPr>
              <a:spLocks noChangeAspect="1" noChangeShapeType="1"/>
            </p:cNvSpPr>
            <p:nvPr/>
          </p:nvSpPr>
          <p:spPr bwMode="auto">
            <a:xfrm>
              <a:off x="4634" y="156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08" name="Line 1286"/>
            <p:cNvSpPr>
              <a:spLocks noChangeAspect="1" noChangeShapeType="1"/>
            </p:cNvSpPr>
            <p:nvPr/>
          </p:nvSpPr>
          <p:spPr bwMode="auto">
            <a:xfrm>
              <a:off x="4653" y="1562"/>
              <a:ext cx="1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09" name="Freeform 1287"/>
            <p:cNvSpPr>
              <a:spLocks noChangeAspect="1"/>
            </p:cNvSpPr>
            <p:nvPr/>
          </p:nvSpPr>
          <p:spPr bwMode="auto">
            <a:xfrm>
              <a:off x="4451" y="1086"/>
              <a:ext cx="11" cy="16"/>
            </a:xfrm>
            <a:custGeom>
              <a:avLst/>
              <a:gdLst>
                <a:gd name="T0" fmla="*/ 17 w 78"/>
                <a:gd name="T1" fmla="*/ 58 h 118"/>
                <a:gd name="T2" fmla="*/ 34 w 78"/>
                <a:gd name="T3" fmla="*/ 0 h 118"/>
                <a:gd name="T4" fmla="*/ 46 w 78"/>
                <a:gd name="T5" fmla="*/ 4 h 118"/>
                <a:gd name="T6" fmla="*/ 56 w 78"/>
                <a:gd name="T7" fmla="*/ 11 h 118"/>
                <a:gd name="T8" fmla="*/ 65 w 78"/>
                <a:gd name="T9" fmla="*/ 20 h 118"/>
                <a:gd name="T10" fmla="*/ 72 w 78"/>
                <a:gd name="T11" fmla="*/ 32 h 118"/>
                <a:gd name="T12" fmla="*/ 76 w 78"/>
                <a:gd name="T13" fmla="*/ 43 h 118"/>
                <a:gd name="T14" fmla="*/ 78 w 78"/>
                <a:gd name="T15" fmla="*/ 56 h 118"/>
                <a:gd name="T16" fmla="*/ 78 w 78"/>
                <a:gd name="T17" fmla="*/ 68 h 118"/>
                <a:gd name="T18" fmla="*/ 74 w 78"/>
                <a:gd name="T19" fmla="*/ 81 h 118"/>
                <a:gd name="T20" fmla="*/ 67 w 78"/>
                <a:gd name="T21" fmla="*/ 92 h 118"/>
                <a:gd name="T22" fmla="*/ 59 w 78"/>
                <a:gd name="T23" fmla="*/ 102 h 118"/>
                <a:gd name="T24" fmla="*/ 49 w 78"/>
                <a:gd name="T25" fmla="*/ 109 h 118"/>
                <a:gd name="T26" fmla="*/ 38 w 78"/>
                <a:gd name="T27" fmla="*/ 115 h 118"/>
                <a:gd name="T28" fmla="*/ 25 w 78"/>
                <a:gd name="T29" fmla="*/ 118 h 118"/>
                <a:gd name="T30" fmla="*/ 13 w 78"/>
                <a:gd name="T31" fmla="*/ 118 h 118"/>
                <a:gd name="T32" fmla="*/ 0 w 78"/>
                <a:gd name="T33" fmla="*/ 116 h 118"/>
                <a:gd name="T34" fmla="*/ 17 w 78"/>
                <a:gd name="T35" fmla="*/ 58 h 1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8"/>
                <a:gd name="T55" fmla="*/ 0 h 118"/>
                <a:gd name="T56" fmla="*/ 78 w 78"/>
                <a:gd name="T57" fmla="*/ 118 h 11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8" h="118">
                  <a:moveTo>
                    <a:pt x="17" y="58"/>
                  </a:moveTo>
                  <a:lnTo>
                    <a:pt x="34" y="0"/>
                  </a:lnTo>
                  <a:lnTo>
                    <a:pt x="46" y="4"/>
                  </a:lnTo>
                  <a:lnTo>
                    <a:pt x="56" y="11"/>
                  </a:lnTo>
                  <a:lnTo>
                    <a:pt x="65" y="20"/>
                  </a:lnTo>
                  <a:lnTo>
                    <a:pt x="72" y="32"/>
                  </a:lnTo>
                  <a:lnTo>
                    <a:pt x="76" y="43"/>
                  </a:lnTo>
                  <a:lnTo>
                    <a:pt x="78" y="56"/>
                  </a:lnTo>
                  <a:lnTo>
                    <a:pt x="78" y="68"/>
                  </a:lnTo>
                  <a:lnTo>
                    <a:pt x="74" y="81"/>
                  </a:lnTo>
                  <a:lnTo>
                    <a:pt x="67" y="92"/>
                  </a:lnTo>
                  <a:lnTo>
                    <a:pt x="59" y="102"/>
                  </a:lnTo>
                  <a:lnTo>
                    <a:pt x="49" y="109"/>
                  </a:lnTo>
                  <a:lnTo>
                    <a:pt x="38" y="115"/>
                  </a:lnTo>
                  <a:lnTo>
                    <a:pt x="25" y="118"/>
                  </a:lnTo>
                  <a:lnTo>
                    <a:pt x="13" y="118"/>
                  </a:lnTo>
                  <a:lnTo>
                    <a:pt x="0" y="116"/>
                  </a:lnTo>
                  <a:lnTo>
                    <a:pt x="1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10" name="Freeform 1288"/>
            <p:cNvSpPr>
              <a:spLocks noChangeAspect="1"/>
            </p:cNvSpPr>
            <p:nvPr/>
          </p:nvSpPr>
          <p:spPr bwMode="auto">
            <a:xfrm>
              <a:off x="4451" y="1086"/>
              <a:ext cx="11" cy="16"/>
            </a:xfrm>
            <a:custGeom>
              <a:avLst/>
              <a:gdLst>
                <a:gd name="T0" fmla="*/ 34 w 78"/>
                <a:gd name="T1" fmla="*/ 0 h 118"/>
                <a:gd name="T2" fmla="*/ 46 w 78"/>
                <a:gd name="T3" fmla="*/ 4 h 118"/>
                <a:gd name="T4" fmla="*/ 56 w 78"/>
                <a:gd name="T5" fmla="*/ 11 h 118"/>
                <a:gd name="T6" fmla="*/ 65 w 78"/>
                <a:gd name="T7" fmla="*/ 20 h 118"/>
                <a:gd name="T8" fmla="*/ 72 w 78"/>
                <a:gd name="T9" fmla="*/ 32 h 118"/>
                <a:gd name="T10" fmla="*/ 76 w 78"/>
                <a:gd name="T11" fmla="*/ 43 h 118"/>
                <a:gd name="T12" fmla="*/ 78 w 78"/>
                <a:gd name="T13" fmla="*/ 56 h 118"/>
                <a:gd name="T14" fmla="*/ 78 w 78"/>
                <a:gd name="T15" fmla="*/ 68 h 118"/>
                <a:gd name="T16" fmla="*/ 74 w 78"/>
                <a:gd name="T17" fmla="*/ 81 h 118"/>
                <a:gd name="T18" fmla="*/ 67 w 78"/>
                <a:gd name="T19" fmla="*/ 92 h 118"/>
                <a:gd name="T20" fmla="*/ 59 w 78"/>
                <a:gd name="T21" fmla="*/ 102 h 118"/>
                <a:gd name="T22" fmla="*/ 49 w 78"/>
                <a:gd name="T23" fmla="*/ 109 h 118"/>
                <a:gd name="T24" fmla="*/ 38 w 78"/>
                <a:gd name="T25" fmla="*/ 115 h 118"/>
                <a:gd name="T26" fmla="*/ 25 w 78"/>
                <a:gd name="T27" fmla="*/ 118 h 118"/>
                <a:gd name="T28" fmla="*/ 13 w 78"/>
                <a:gd name="T29" fmla="*/ 118 h 118"/>
                <a:gd name="T30" fmla="*/ 0 w 78"/>
                <a:gd name="T31" fmla="*/ 116 h 1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8"/>
                <a:gd name="T49" fmla="*/ 0 h 118"/>
                <a:gd name="T50" fmla="*/ 78 w 78"/>
                <a:gd name="T51" fmla="*/ 118 h 11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8" h="118">
                  <a:moveTo>
                    <a:pt x="34" y="0"/>
                  </a:moveTo>
                  <a:lnTo>
                    <a:pt x="46" y="4"/>
                  </a:lnTo>
                  <a:lnTo>
                    <a:pt x="56" y="11"/>
                  </a:lnTo>
                  <a:lnTo>
                    <a:pt x="65" y="20"/>
                  </a:lnTo>
                  <a:lnTo>
                    <a:pt x="72" y="32"/>
                  </a:lnTo>
                  <a:lnTo>
                    <a:pt x="76" y="43"/>
                  </a:lnTo>
                  <a:lnTo>
                    <a:pt x="78" y="56"/>
                  </a:lnTo>
                  <a:lnTo>
                    <a:pt x="78" y="68"/>
                  </a:lnTo>
                  <a:lnTo>
                    <a:pt x="74" y="81"/>
                  </a:lnTo>
                  <a:lnTo>
                    <a:pt x="67" y="92"/>
                  </a:lnTo>
                  <a:lnTo>
                    <a:pt x="59" y="102"/>
                  </a:lnTo>
                  <a:lnTo>
                    <a:pt x="49" y="109"/>
                  </a:lnTo>
                  <a:lnTo>
                    <a:pt x="38" y="115"/>
                  </a:lnTo>
                  <a:lnTo>
                    <a:pt x="25" y="118"/>
                  </a:lnTo>
                  <a:lnTo>
                    <a:pt x="13" y="118"/>
                  </a:lnTo>
                  <a:lnTo>
                    <a:pt x="0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11" name="Freeform 1289"/>
            <p:cNvSpPr>
              <a:spLocks noChangeAspect="1"/>
            </p:cNvSpPr>
            <p:nvPr/>
          </p:nvSpPr>
          <p:spPr bwMode="auto">
            <a:xfrm>
              <a:off x="4436" y="1081"/>
              <a:ext cx="20" cy="21"/>
            </a:xfrm>
            <a:custGeom>
              <a:avLst/>
              <a:gdLst>
                <a:gd name="T0" fmla="*/ 107 w 141"/>
                <a:gd name="T1" fmla="*/ 147 h 147"/>
                <a:gd name="T2" fmla="*/ 124 w 141"/>
                <a:gd name="T3" fmla="*/ 89 h 147"/>
                <a:gd name="T4" fmla="*/ 141 w 141"/>
                <a:gd name="T5" fmla="*/ 31 h 147"/>
                <a:gd name="T6" fmla="*/ 35 w 141"/>
                <a:gd name="T7" fmla="*/ 0 h 147"/>
                <a:gd name="T8" fmla="*/ 17 w 141"/>
                <a:gd name="T9" fmla="*/ 58 h 147"/>
                <a:gd name="T10" fmla="*/ 0 w 141"/>
                <a:gd name="T11" fmla="*/ 116 h 147"/>
                <a:gd name="T12" fmla="*/ 107 w 141"/>
                <a:gd name="T13" fmla="*/ 147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147"/>
                <a:gd name="T23" fmla="*/ 141 w 141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147">
                  <a:moveTo>
                    <a:pt x="107" y="147"/>
                  </a:moveTo>
                  <a:lnTo>
                    <a:pt x="124" y="89"/>
                  </a:lnTo>
                  <a:lnTo>
                    <a:pt x="141" y="31"/>
                  </a:lnTo>
                  <a:lnTo>
                    <a:pt x="35" y="0"/>
                  </a:lnTo>
                  <a:lnTo>
                    <a:pt x="17" y="58"/>
                  </a:lnTo>
                  <a:lnTo>
                    <a:pt x="0" y="116"/>
                  </a:lnTo>
                  <a:lnTo>
                    <a:pt x="107" y="1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12" name="Freeform 1290"/>
            <p:cNvSpPr>
              <a:spLocks noChangeAspect="1"/>
            </p:cNvSpPr>
            <p:nvPr/>
          </p:nvSpPr>
          <p:spPr bwMode="auto">
            <a:xfrm>
              <a:off x="4436" y="1081"/>
              <a:ext cx="20" cy="21"/>
            </a:xfrm>
            <a:custGeom>
              <a:avLst/>
              <a:gdLst>
                <a:gd name="T0" fmla="*/ 107 w 141"/>
                <a:gd name="T1" fmla="*/ 147 h 147"/>
                <a:gd name="T2" fmla="*/ 124 w 141"/>
                <a:gd name="T3" fmla="*/ 89 h 147"/>
                <a:gd name="T4" fmla="*/ 141 w 141"/>
                <a:gd name="T5" fmla="*/ 31 h 147"/>
                <a:gd name="T6" fmla="*/ 35 w 141"/>
                <a:gd name="T7" fmla="*/ 0 h 147"/>
                <a:gd name="T8" fmla="*/ 17 w 141"/>
                <a:gd name="T9" fmla="*/ 58 h 147"/>
                <a:gd name="T10" fmla="*/ 0 w 141"/>
                <a:gd name="T11" fmla="*/ 116 h 147"/>
                <a:gd name="T12" fmla="*/ 107 w 141"/>
                <a:gd name="T13" fmla="*/ 147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147"/>
                <a:gd name="T23" fmla="*/ 141 w 141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147">
                  <a:moveTo>
                    <a:pt x="107" y="147"/>
                  </a:moveTo>
                  <a:lnTo>
                    <a:pt x="124" y="89"/>
                  </a:lnTo>
                  <a:lnTo>
                    <a:pt x="141" y="31"/>
                  </a:lnTo>
                  <a:lnTo>
                    <a:pt x="35" y="0"/>
                  </a:lnTo>
                  <a:lnTo>
                    <a:pt x="17" y="58"/>
                  </a:lnTo>
                  <a:lnTo>
                    <a:pt x="0" y="116"/>
                  </a:lnTo>
                  <a:lnTo>
                    <a:pt x="107" y="1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13" name="Freeform 1291"/>
            <p:cNvSpPr>
              <a:spLocks noChangeAspect="1"/>
            </p:cNvSpPr>
            <p:nvPr/>
          </p:nvSpPr>
          <p:spPr bwMode="auto">
            <a:xfrm>
              <a:off x="4438" y="1081"/>
              <a:ext cx="3" cy="8"/>
            </a:xfrm>
            <a:custGeom>
              <a:avLst/>
              <a:gdLst>
                <a:gd name="T0" fmla="*/ 0 w 18"/>
                <a:gd name="T1" fmla="*/ 59 h 59"/>
                <a:gd name="T2" fmla="*/ 18 w 18"/>
                <a:gd name="T3" fmla="*/ 1 h 59"/>
                <a:gd name="T4" fmla="*/ 14 w 18"/>
                <a:gd name="T5" fmla="*/ 0 h 59"/>
                <a:gd name="T6" fmla="*/ 0 w 18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59"/>
                <a:gd name="T14" fmla="*/ 18 w 18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59">
                  <a:moveTo>
                    <a:pt x="0" y="59"/>
                  </a:moveTo>
                  <a:lnTo>
                    <a:pt x="18" y="1"/>
                  </a:lnTo>
                  <a:lnTo>
                    <a:pt x="14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14" name="Line 1292"/>
            <p:cNvSpPr>
              <a:spLocks noChangeAspect="1" noChangeShapeType="1"/>
            </p:cNvSpPr>
            <p:nvPr/>
          </p:nvSpPr>
          <p:spPr bwMode="auto">
            <a:xfrm flipH="1" flipV="1">
              <a:off x="4440" y="108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15" name="Freeform 1293"/>
            <p:cNvSpPr>
              <a:spLocks noChangeAspect="1"/>
            </p:cNvSpPr>
            <p:nvPr/>
          </p:nvSpPr>
          <p:spPr bwMode="auto">
            <a:xfrm>
              <a:off x="4421" y="1077"/>
              <a:ext cx="19" cy="21"/>
            </a:xfrm>
            <a:custGeom>
              <a:avLst/>
              <a:gdLst>
                <a:gd name="T0" fmla="*/ 109 w 136"/>
                <a:gd name="T1" fmla="*/ 144 h 144"/>
                <a:gd name="T2" fmla="*/ 122 w 136"/>
                <a:gd name="T3" fmla="*/ 85 h 144"/>
                <a:gd name="T4" fmla="*/ 136 w 136"/>
                <a:gd name="T5" fmla="*/ 26 h 144"/>
                <a:gd name="T6" fmla="*/ 27 w 136"/>
                <a:gd name="T7" fmla="*/ 0 h 144"/>
                <a:gd name="T8" fmla="*/ 13 w 136"/>
                <a:gd name="T9" fmla="*/ 59 h 144"/>
                <a:gd name="T10" fmla="*/ 0 w 136"/>
                <a:gd name="T11" fmla="*/ 118 h 144"/>
                <a:gd name="T12" fmla="*/ 109 w 136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144"/>
                <a:gd name="T23" fmla="*/ 136 w 136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144">
                  <a:moveTo>
                    <a:pt x="109" y="144"/>
                  </a:moveTo>
                  <a:lnTo>
                    <a:pt x="122" y="85"/>
                  </a:lnTo>
                  <a:lnTo>
                    <a:pt x="136" y="26"/>
                  </a:lnTo>
                  <a:lnTo>
                    <a:pt x="27" y="0"/>
                  </a:lnTo>
                  <a:lnTo>
                    <a:pt x="13" y="59"/>
                  </a:lnTo>
                  <a:lnTo>
                    <a:pt x="0" y="118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16" name="Freeform 1294"/>
            <p:cNvSpPr>
              <a:spLocks noChangeAspect="1"/>
            </p:cNvSpPr>
            <p:nvPr/>
          </p:nvSpPr>
          <p:spPr bwMode="auto">
            <a:xfrm>
              <a:off x="4421" y="1077"/>
              <a:ext cx="19" cy="21"/>
            </a:xfrm>
            <a:custGeom>
              <a:avLst/>
              <a:gdLst>
                <a:gd name="T0" fmla="*/ 109 w 136"/>
                <a:gd name="T1" fmla="*/ 144 h 144"/>
                <a:gd name="T2" fmla="*/ 122 w 136"/>
                <a:gd name="T3" fmla="*/ 85 h 144"/>
                <a:gd name="T4" fmla="*/ 136 w 136"/>
                <a:gd name="T5" fmla="*/ 26 h 144"/>
                <a:gd name="T6" fmla="*/ 27 w 136"/>
                <a:gd name="T7" fmla="*/ 0 h 144"/>
                <a:gd name="T8" fmla="*/ 13 w 136"/>
                <a:gd name="T9" fmla="*/ 59 h 144"/>
                <a:gd name="T10" fmla="*/ 0 w 136"/>
                <a:gd name="T11" fmla="*/ 118 h 144"/>
                <a:gd name="T12" fmla="*/ 109 w 136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144"/>
                <a:gd name="T23" fmla="*/ 136 w 136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144">
                  <a:moveTo>
                    <a:pt x="109" y="144"/>
                  </a:moveTo>
                  <a:lnTo>
                    <a:pt x="122" y="85"/>
                  </a:lnTo>
                  <a:lnTo>
                    <a:pt x="136" y="26"/>
                  </a:lnTo>
                  <a:lnTo>
                    <a:pt x="27" y="0"/>
                  </a:lnTo>
                  <a:lnTo>
                    <a:pt x="13" y="59"/>
                  </a:lnTo>
                  <a:lnTo>
                    <a:pt x="0" y="118"/>
                  </a:lnTo>
                  <a:lnTo>
                    <a:pt x="109" y="1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17" name="Freeform 1295"/>
            <p:cNvSpPr>
              <a:spLocks noChangeAspect="1"/>
            </p:cNvSpPr>
            <p:nvPr/>
          </p:nvSpPr>
          <p:spPr bwMode="auto">
            <a:xfrm>
              <a:off x="4422" y="1077"/>
              <a:ext cx="2" cy="9"/>
            </a:xfrm>
            <a:custGeom>
              <a:avLst/>
              <a:gdLst>
                <a:gd name="T0" fmla="*/ 0 w 14"/>
                <a:gd name="T1" fmla="*/ 60 h 60"/>
                <a:gd name="T2" fmla="*/ 14 w 14"/>
                <a:gd name="T3" fmla="*/ 1 h 60"/>
                <a:gd name="T4" fmla="*/ 11 w 14"/>
                <a:gd name="T5" fmla="*/ 0 h 60"/>
                <a:gd name="T6" fmla="*/ 0 w 14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60"/>
                <a:gd name="T14" fmla="*/ 14 w 14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60">
                  <a:moveTo>
                    <a:pt x="0" y="60"/>
                  </a:moveTo>
                  <a:lnTo>
                    <a:pt x="14" y="1"/>
                  </a:lnTo>
                  <a:lnTo>
                    <a:pt x="11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18" name="Line 1296"/>
            <p:cNvSpPr>
              <a:spLocks noChangeAspect="1" noChangeShapeType="1"/>
            </p:cNvSpPr>
            <p:nvPr/>
          </p:nvSpPr>
          <p:spPr bwMode="auto">
            <a:xfrm flipH="1" flipV="1">
              <a:off x="4424" y="10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19" name="Freeform 1297"/>
            <p:cNvSpPr>
              <a:spLocks noChangeAspect="1"/>
            </p:cNvSpPr>
            <p:nvPr/>
          </p:nvSpPr>
          <p:spPr bwMode="auto">
            <a:xfrm>
              <a:off x="4405" y="1074"/>
              <a:ext cx="19" cy="20"/>
            </a:xfrm>
            <a:custGeom>
              <a:avLst/>
              <a:gdLst>
                <a:gd name="T0" fmla="*/ 110 w 131"/>
                <a:gd name="T1" fmla="*/ 140 h 140"/>
                <a:gd name="T2" fmla="*/ 120 w 131"/>
                <a:gd name="T3" fmla="*/ 80 h 140"/>
                <a:gd name="T4" fmla="*/ 131 w 131"/>
                <a:gd name="T5" fmla="*/ 20 h 140"/>
                <a:gd name="T6" fmla="*/ 20 w 131"/>
                <a:gd name="T7" fmla="*/ 0 h 140"/>
                <a:gd name="T8" fmla="*/ 10 w 131"/>
                <a:gd name="T9" fmla="*/ 61 h 140"/>
                <a:gd name="T10" fmla="*/ 0 w 131"/>
                <a:gd name="T11" fmla="*/ 121 h 140"/>
                <a:gd name="T12" fmla="*/ 110 w 131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"/>
                <a:gd name="T22" fmla="*/ 0 h 140"/>
                <a:gd name="T23" fmla="*/ 131 w 131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" h="140">
                  <a:moveTo>
                    <a:pt x="110" y="140"/>
                  </a:moveTo>
                  <a:lnTo>
                    <a:pt x="120" y="80"/>
                  </a:lnTo>
                  <a:lnTo>
                    <a:pt x="131" y="20"/>
                  </a:lnTo>
                  <a:lnTo>
                    <a:pt x="20" y="0"/>
                  </a:lnTo>
                  <a:lnTo>
                    <a:pt x="10" y="61"/>
                  </a:lnTo>
                  <a:lnTo>
                    <a:pt x="0" y="121"/>
                  </a:lnTo>
                  <a:lnTo>
                    <a:pt x="110" y="1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20" name="Freeform 1298"/>
            <p:cNvSpPr>
              <a:spLocks noChangeAspect="1"/>
            </p:cNvSpPr>
            <p:nvPr/>
          </p:nvSpPr>
          <p:spPr bwMode="auto">
            <a:xfrm>
              <a:off x="4405" y="1074"/>
              <a:ext cx="19" cy="20"/>
            </a:xfrm>
            <a:custGeom>
              <a:avLst/>
              <a:gdLst>
                <a:gd name="T0" fmla="*/ 110 w 131"/>
                <a:gd name="T1" fmla="*/ 140 h 140"/>
                <a:gd name="T2" fmla="*/ 120 w 131"/>
                <a:gd name="T3" fmla="*/ 80 h 140"/>
                <a:gd name="T4" fmla="*/ 131 w 131"/>
                <a:gd name="T5" fmla="*/ 20 h 140"/>
                <a:gd name="T6" fmla="*/ 20 w 131"/>
                <a:gd name="T7" fmla="*/ 0 h 140"/>
                <a:gd name="T8" fmla="*/ 10 w 131"/>
                <a:gd name="T9" fmla="*/ 61 h 140"/>
                <a:gd name="T10" fmla="*/ 0 w 131"/>
                <a:gd name="T11" fmla="*/ 121 h 140"/>
                <a:gd name="T12" fmla="*/ 110 w 131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"/>
                <a:gd name="T22" fmla="*/ 0 h 140"/>
                <a:gd name="T23" fmla="*/ 131 w 131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" h="140">
                  <a:moveTo>
                    <a:pt x="110" y="140"/>
                  </a:moveTo>
                  <a:lnTo>
                    <a:pt x="120" y="80"/>
                  </a:lnTo>
                  <a:lnTo>
                    <a:pt x="131" y="20"/>
                  </a:lnTo>
                  <a:lnTo>
                    <a:pt x="20" y="0"/>
                  </a:lnTo>
                  <a:lnTo>
                    <a:pt x="10" y="61"/>
                  </a:lnTo>
                  <a:lnTo>
                    <a:pt x="0" y="121"/>
                  </a:lnTo>
                  <a:lnTo>
                    <a:pt x="110" y="1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21" name="Freeform 1299"/>
            <p:cNvSpPr>
              <a:spLocks noChangeAspect="1"/>
            </p:cNvSpPr>
            <p:nvPr/>
          </p:nvSpPr>
          <p:spPr bwMode="auto">
            <a:xfrm>
              <a:off x="4407" y="1074"/>
              <a:ext cx="1" cy="9"/>
            </a:xfrm>
            <a:custGeom>
              <a:avLst/>
              <a:gdLst>
                <a:gd name="T0" fmla="*/ 0 w 10"/>
                <a:gd name="T1" fmla="*/ 61 h 61"/>
                <a:gd name="T2" fmla="*/ 10 w 10"/>
                <a:gd name="T3" fmla="*/ 0 h 61"/>
                <a:gd name="T4" fmla="*/ 9 w 10"/>
                <a:gd name="T5" fmla="*/ 0 h 61"/>
                <a:gd name="T6" fmla="*/ 0 w 10"/>
                <a:gd name="T7" fmla="*/ 61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61"/>
                <a:gd name="T14" fmla="*/ 10 w 10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61">
                  <a:moveTo>
                    <a:pt x="0" y="61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22" name="Line 1300"/>
            <p:cNvSpPr>
              <a:spLocks noChangeAspect="1" noChangeShapeType="1"/>
            </p:cNvSpPr>
            <p:nvPr/>
          </p:nvSpPr>
          <p:spPr bwMode="auto">
            <a:xfrm flipH="1">
              <a:off x="4408" y="107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23" name="Freeform 1301"/>
            <p:cNvSpPr>
              <a:spLocks noChangeAspect="1"/>
            </p:cNvSpPr>
            <p:nvPr/>
          </p:nvSpPr>
          <p:spPr bwMode="auto">
            <a:xfrm>
              <a:off x="4390" y="1072"/>
              <a:ext cx="18" cy="20"/>
            </a:xfrm>
            <a:custGeom>
              <a:avLst/>
              <a:gdLst>
                <a:gd name="T0" fmla="*/ 111 w 129"/>
                <a:gd name="T1" fmla="*/ 137 h 137"/>
                <a:gd name="T2" fmla="*/ 120 w 129"/>
                <a:gd name="T3" fmla="*/ 77 h 137"/>
                <a:gd name="T4" fmla="*/ 129 w 129"/>
                <a:gd name="T5" fmla="*/ 16 h 137"/>
                <a:gd name="T6" fmla="*/ 18 w 129"/>
                <a:gd name="T7" fmla="*/ 0 h 137"/>
                <a:gd name="T8" fmla="*/ 9 w 129"/>
                <a:gd name="T9" fmla="*/ 61 h 137"/>
                <a:gd name="T10" fmla="*/ 0 w 129"/>
                <a:gd name="T11" fmla="*/ 121 h 137"/>
                <a:gd name="T12" fmla="*/ 111 w 129"/>
                <a:gd name="T13" fmla="*/ 137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37"/>
                <a:gd name="T23" fmla="*/ 129 w 129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37">
                  <a:moveTo>
                    <a:pt x="111" y="137"/>
                  </a:moveTo>
                  <a:lnTo>
                    <a:pt x="120" y="77"/>
                  </a:lnTo>
                  <a:lnTo>
                    <a:pt x="129" y="16"/>
                  </a:lnTo>
                  <a:lnTo>
                    <a:pt x="18" y="0"/>
                  </a:lnTo>
                  <a:lnTo>
                    <a:pt x="9" y="61"/>
                  </a:lnTo>
                  <a:lnTo>
                    <a:pt x="0" y="121"/>
                  </a:lnTo>
                  <a:lnTo>
                    <a:pt x="111" y="1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24" name="Freeform 1302"/>
            <p:cNvSpPr>
              <a:spLocks noChangeAspect="1"/>
            </p:cNvSpPr>
            <p:nvPr/>
          </p:nvSpPr>
          <p:spPr bwMode="auto">
            <a:xfrm>
              <a:off x="4390" y="1072"/>
              <a:ext cx="18" cy="20"/>
            </a:xfrm>
            <a:custGeom>
              <a:avLst/>
              <a:gdLst>
                <a:gd name="T0" fmla="*/ 111 w 129"/>
                <a:gd name="T1" fmla="*/ 137 h 137"/>
                <a:gd name="T2" fmla="*/ 120 w 129"/>
                <a:gd name="T3" fmla="*/ 77 h 137"/>
                <a:gd name="T4" fmla="*/ 129 w 129"/>
                <a:gd name="T5" fmla="*/ 16 h 137"/>
                <a:gd name="T6" fmla="*/ 18 w 129"/>
                <a:gd name="T7" fmla="*/ 0 h 137"/>
                <a:gd name="T8" fmla="*/ 9 w 129"/>
                <a:gd name="T9" fmla="*/ 61 h 137"/>
                <a:gd name="T10" fmla="*/ 0 w 129"/>
                <a:gd name="T11" fmla="*/ 121 h 137"/>
                <a:gd name="T12" fmla="*/ 111 w 129"/>
                <a:gd name="T13" fmla="*/ 137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37"/>
                <a:gd name="T23" fmla="*/ 129 w 129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37">
                  <a:moveTo>
                    <a:pt x="111" y="137"/>
                  </a:moveTo>
                  <a:lnTo>
                    <a:pt x="120" y="77"/>
                  </a:lnTo>
                  <a:lnTo>
                    <a:pt x="129" y="16"/>
                  </a:lnTo>
                  <a:lnTo>
                    <a:pt x="18" y="0"/>
                  </a:lnTo>
                  <a:lnTo>
                    <a:pt x="9" y="61"/>
                  </a:lnTo>
                  <a:lnTo>
                    <a:pt x="0" y="121"/>
                  </a:lnTo>
                  <a:lnTo>
                    <a:pt x="111" y="1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25" name="Freeform 1303"/>
            <p:cNvSpPr>
              <a:spLocks noChangeAspect="1"/>
            </p:cNvSpPr>
            <p:nvPr/>
          </p:nvSpPr>
          <p:spPr bwMode="auto">
            <a:xfrm>
              <a:off x="4391" y="1072"/>
              <a:ext cx="1" cy="9"/>
            </a:xfrm>
            <a:custGeom>
              <a:avLst/>
              <a:gdLst>
                <a:gd name="T0" fmla="*/ 0 w 9"/>
                <a:gd name="T1" fmla="*/ 61 h 61"/>
                <a:gd name="T2" fmla="*/ 9 w 9"/>
                <a:gd name="T3" fmla="*/ 0 h 61"/>
                <a:gd name="T4" fmla="*/ 4 w 9"/>
                <a:gd name="T5" fmla="*/ 0 h 61"/>
                <a:gd name="T6" fmla="*/ 0 w 9"/>
                <a:gd name="T7" fmla="*/ 61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61"/>
                <a:gd name="T14" fmla="*/ 9 w 9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61">
                  <a:moveTo>
                    <a:pt x="0" y="61"/>
                  </a:moveTo>
                  <a:lnTo>
                    <a:pt x="9" y="0"/>
                  </a:lnTo>
                  <a:lnTo>
                    <a:pt x="4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26" name="Line 1304"/>
            <p:cNvSpPr>
              <a:spLocks noChangeAspect="1" noChangeShapeType="1"/>
            </p:cNvSpPr>
            <p:nvPr/>
          </p:nvSpPr>
          <p:spPr bwMode="auto">
            <a:xfrm flipH="1">
              <a:off x="4391" y="107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27" name="Freeform 1305"/>
            <p:cNvSpPr>
              <a:spLocks noChangeAspect="1"/>
            </p:cNvSpPr>
            <p:nvPr/>
          </p:nvSpPr>
          <p:spPr bwMode="auto">
            <a:xfrm>
              <a:off x="4374" y="1071"/>
              <a:ext cx="17" cy="18"/>
            </a:xfrm>
            <a:custGeom>
              <a:avLst/>
              <a:gdLst>
                <a:gd name="T0" fmla="*/ 112 w 121"/>
                <a:gd name="T1" fmla="*/ 130 h 130"/>
                <a:gd name="T2" fmla="*/ 117 w 121"/>
                <a:gd name="T3" fmla="*/ 70 h 130"/>
                <a:gd name="T4" fmla="*/ 121 w 121"/>
                <a:gd name="T5" fmla="*/ 9 h 130"/>
                <a:gd name="T6" fmla="*/ 9 w 121"/>
                <a:gd name="T7" fmla="*/ 0 h 130"/>
                <a:gd name="T8" fmla="*/ 4 w 121"/>
                <a:gd name="T9" fmla="*/ 60 h 130"/>
                <a:gd name="T10" fmla="*/ 0 w 121"/>
                <a:gd name="T11" fmla="*/ 121 h 130"/>
                <a:gd name="T12" fmla="*/ 112 w 121"/>
                <a:gd name="T13" fmla="*/ 130 h 1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"/>
                <a:gd name="T22" fmla="*/ 0 h 130"/>
                <a:gd name="T23" fmla="*/ 121 w 121"/>
                <a:gd name="T24" fmla="*/ 130 h 1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" h="130">
                  <a:moveTo>
                    <a:pt x="112" y="130"/>
                  </a:moveTo>
                  <a:lnTo>
                    <a:pt x="117" y="70"/>
                  </a:lnTo>
                  <a:lnTo>
                    <a:pt x="121" y="9"/>
                  </a:lnTo>
                  <a:lnTo>
                    <a:pt x="9" y="0"/>
                  </a:lnTo>
                  <a:lnTo>
                    <a:pt x="4" y="60"/>
                  </a:lnTo>
                  <a:lnTo>
                    <a:pt x="0" y="121"/>
                  </a:lnTo>
                  <a:lnTo>
                    <a:pt x="112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28" name="Freeform 1306"/>
            <p:cNvSpPr>
              <a:spLocks noChangeAspect="1"/>
            </p:cNvSpPr>
            <p:nvPr/>
          </p:nvSpPr>
          <p:spPr bwMode="auto">
            <a:xfrm>
              <a:off x="4374" y="1071"/>
              <a:ext cx="17" cy="18"/>
            </a:xfrm>
            <a:custGeom>
              <a:avLst/>
              <a:gdLst>
                <a:gd name="T0" fmla="*/ 112 w 121"/>
                <a:gd name="T1" fmla="*/ 130 h 130"/>
                <a:gd name="T2" fmla="*/ 117 w 121"/>
                <a:gd name="T3" fmla="*/ 70 h 130"/>
                <a:gd name="T4" fmla="*/ 121 w 121"/>
                <a:gd name="T5" fmla="*/ 9 h 130"/>
                <a:gd name="T6" fmla="*/ 9 w 121"/>
                <a:gd name="T7" fmla="*/ 0 h 130"/>
                <a:gd name="T8" fmla="*/ 4 w 121"/>
                <a:gd name="T9" fmla="*/ 60 h 130"/>
                <a:gd name="T10" fmla="*/ 0 w 121"/>
                <a:gd name="T11" fmla="*/ 121 h 130"/>
                <a:gd name="T12" fmla="*/ 112 w 121"/>
                <a:gd name="T13" fmla="*/ 130 h 1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"/>
                <a:gd name="T22" fmla="*/ 0 h 130"/>
                <a:gd name="T23" fmla="*/ 121 w 121"/>
                <a:gd name="T24" fmla="*/ 130 h 1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" h="130">
                  <a:moveTo>
                    <a:pt x="112" y="130"/>
                  </a:moveTo>
                  <a:lnTo>
                    <a:pt x="117" y="70"/>
                  </a:lnTo>
                  <a:lnTo>
                    <a:pt x="121" y="9"/>
                  </a:lnTo>
                  <a:lnTo>
                    <a:pt x="9" y="0"/>
                  </a:lnTo>
                  <a:lnTo>
                    <a:pt x="4" y="60"/>
                  </a:lnTo>
                  <a:lnTo>
                    <a:pt x="0" y="121"/>
                  </a:lnTo>
                  <a:lnTo>
                    <a:pt x="112" y="13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29" name="Freeform 1307"/>
            <p:cNvSpPr>
              <a:spLocks noChangeAspect="1"/>
            </p:cNvSpPr>
            <p:nvPr/>
          </p:nvSpPr>
          <p:spPr bwMode="auto">
            <a:xfrm>
              <a:off x="4375" y="1071"/>
              <a:ext cx="1" cy="8"/>
            </a:xfrm>
            <a:custGeom>
              <a:avLst/>
              <a:gdLst>
                <a:gd name="T0" fmla="*/ 0 w 5"/>
                <a:gd name="T1" fmla="*/ 60 h 60"/>
                <a:gd name="T2" fmla="*/ 5 w 5"/>
                <a:gd name="T3" fmla="*/ 0 h 60"/>
                <a:gd name="T4" fmla="*/ 2 w 5"/>
                <a:gd name="T5" fmla="*/ 0 h 60"/>
                <a:gd name="T6" fmla="*/ 0 w 5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60"/>
                <a:gd name="T14" fmla="*/ 5 w 5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60">
                  <a:moveTo>
                    <a:pt x="0" y="6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30" name="Line 1308"/>
            <p:cNvSpPr>
              <a:spLocks noChangeAspect="1" noChangeShapeType="1"/>
            </p:cNvSpPr>
            <p:nvPr/>
          </p:nvSpPr>
          <p:spPr bwMode="auto">
            <a:xfrm flipH="1">
              <a:off x="4375" y="107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31" name="Freeform 1309"/>
            <p:cNvSpPr>
              <a:spLocks noChangeAspect="1"/>
            </p:cNvSpPr>
            <p:nvPr/>
          </p:nvSpPr>
          <p:spPr bwMode="auto">
            <a:xfrm>
              <a:off x="4358" y="1070"/>
              <a:ext cx="17" cy="18"/>
            </a:xfrm>
            <a:custGeom>
              <a:avLst/>
              <a:gdLst>
                <a:gd name="T0" fmla="*/ 114 w 118"/>
                <a:gd name="T1" fmla="*/ 125 h 125"/>
                <a:gd name="T2" fmla="*/ 116 w 118"/>
                <a:gd name="T3" fmla="*/ 64 h 125"/>
                <a:gd name="T4" fmla="*/ 118 w 118"/>
                <a:gd name="T5" fmla="*/ 4 h 125"/>
                <a:gd name="T6" fmla="*/ 5 w 118"/>
                <a:gd name="T7" fmla="*/ 0 h 125"/>
                <a:gd name="T8" fmla="*/ 3 w 118"/>
                <a:gd name="T9" fmla="*/ 60 h 125"/>
                <a:gd name="T10" fmla="*/ 0 w 118"/>
                <a:gd name="T11" fmla="*/ 120 h 125"/>
                <a:gd name="T12" fmla="*/ 114 w 118"/>
                <a:gd name="T13" fmla="*/ 125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8"/>
                <a:gd name="T22" fmla="*/ 0 h 125"/>
                <a:gd name="T23" fmla="*/ 118 w 118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8" h="125">
                  <a:moveTo>
                    <a:pt x="114" y="125"/>
                  </a:moveTo>
                  <a:lnTo>
                    <a:pt x="116" y="64"/>
                  </a:lnTo>
                  <a:lnTo>
                    <a:pt x="118" y="4"/>
                  </a:lnTo>
                  <a:lnTo>
                    <a:pt x="5" y="0"/>
                  </a:lnTo>
                  <a:lnTo>
                    <a:pt x="3" y="60"/>
                  </a:lnTo>
                  <a:lnTo>
                    <a:pt x="0" y="120"/>
                  </a:lnTo>
                  <a:lnTo>
                    <a:pt x="114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32" name="Freeform 1310"/>
            <p:cNvSpPr>
              <a:spLocks noChangeAspect="1"/>
            </p:cNvSpPr>
            <p:nvPr/>
          </p:nvSpPr>
          <p:spPr bwMode="auto">
            <a:xfrm>
              <a:off x="4358" y="1070"/>
              <a:ext cx="17" cy="18"/>
            </a:xfrm>
            <a:custGeom>
              <a:avLst/>
              <a:gdLst>
                <a:gd name="T0" fmla="*/ 114 w 118"/>
                <a:gd name="T1" fmla="*/ 125 h 125"/>
                <a:gd name="T2" fmla="*/ 116 w 118"/>
                <a:gd name="T3" fmla="*/ 64 h 125"/>
                <a:gd name="T4" fmla="*/ 118 w 118"/>
                <a:gd name="T5" fmla="*/ 4 h 125"/>
                <a:gd name="T6" fmla="*/ 5 w 118"/>
                <a:gd name="T7" fmla="*/ 0 h 125"/>
                <a:gd name="T8" fmla="*/ 3 w 118"/>
                <a:gd name="T9" fmla="*/ 60 h 125"/>
                <a:gd name="T10" fmla="*/ 0 w 118"/>
                <a:gd name="T11" fmla="*/ 120 h 125"/>
                <a:gd name="T12" fmla="*/ 114 w 118"/>
                <a:gd name="T13" fmla="*/ 125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8"/>
                <a:gd name="T22" fmla="*/ 0 h 125"/>
                <a:gd name="T23" fmla="*/ 118 w 118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8" h="125">
                  <a:moveTo>
                    <a:pt x="114" y="125"/>
                  </a:moveTo>
                  <a:lnTo>
                    <a:pt x="116" y="64"/>
                  </a:lnTo>
                  <a:lnTo>
                    <a:pt x="118" y="4"/>
                  </a:lnTo>
                  <a:lnTo>
                    <a:pt x="5" y="0"/>
                  </a:lnTo>
                  <a:lnTo>
                    <a:pt x="3" y="60"/>
                  </a:lnTo>
                  <a:lnTo>
                    <a:pt x="0" y="120"/>
                  </a:lnTo>
                  <a:lnTo>
                    <a:pt x="114" y="1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33" name="Freeform 1311"/>
            <p:cNvSpPr>
              <a:spLocks noChangeAspect="1"/>
            </p:cNvSpPr>
            <p:nvPr/>
          </p:nvSpPr>
          <p:spPr bwMode="auto">
            <a:xfrm>
              <a:off x="4358" y="1070"/>
              <a:ext cx="1" cy="9"/>
            </a:xfrm>
            <a:custGeom>
              <a:avLst/>
              <a:gdLst>
                <a:gd name="T0" fmla="*/ 2 w 4"/>
                <a:gd name="T1" fmla="*/ 60 h 60"/>
                <a:gd name="T2" fmla="*/ 4 w 4"/>
                <a:gd name="T3" fmla="*/ 0 h 60"/>
                <a:gd name="T4" fmla="*/ 0 w 4"/>
                <a:gd name="T5" fmla="*/ 0 h 60"/>
                <a:gd name="T6" fmla="*/ 2 w 4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60"/>
                <a:gd name="T14" fmla="*/ 4 w 4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60">
                  <a:moveTo>
                    <a:pt x="2" y="6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2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34" name="Line 1312"/>
            <p:cNvSpPr>
              <a:spLocks noChangeAspect="1" noChangeShapeType="1"/>
            </p:cNvSpPr>
            <p:nvPr/>
          </p:nvSpPr>
          <p:spPr bwMode="auto">
            <a:xfrm flipH="1">
              <a:off x="4358" y="107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35" name="Freeform 1313"/>
            <p:cNvSpPr>
              <a:spLocks noChangeAspect="1"/>
            </p:cNvSpPr>
            <p:nvPr/>
          </p:nvSpPr>
          <p:spPr bwMode="auto">
            <a:xfrm>
              <a:off x="4342" y="1070"/>
              <a:ext cx="17" cy="18"/>
            </a:xfrm>
            <a:custGeom>
              <a:avLst/>
              <a:gdLst>
                <a:gd name="T0" fmla="*/ 116 w 116"/>
                <a:gd name="T1" fmla="*/ 120 h 123"/>
                <a:gd name="T2" fmla="*/ 115 w 116"/>
                <a:gd name="T3" fmla="*/ 60 h 123"/>
                <a:gd name="T4" fmla="*/ 113 w 116"/>
                <a:gd name="T5" fmla="*/ 0 h 123"/>
                <a:gd name="T6" fmla="*/ 0 w 116"/>
                <a:gd name="T7" fmla="*/ 2 h 123"/>
                <a:gd name="T8" fmla="*/ 1 w 116"/>
                <a:gd name="T9" fmla="*/ 62 h 123"/>
                <a:gd name="T10" fmla="*/ 2 w 116"/>
                <a:gd name="T11" fmla="*/ 123 h 123"/>
                <a:gd name="T12" fmla="*/ 116 w 116"/>
                <a:gd name="T13" fmla="*/ 120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123"/>
                <a:gd name="T23" fmla="*/ 116 w 116"/>
                <a:gd name="T24" fmla="*/ 123 h 1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123">
                  <a:moveTo>
                    <a:pt x="116" y="120"/>
                  </a:moveTo>
                  <a:lnTo>
                    <a:pt x="115" y="60"/>
                  </a:lnTo>
                  <a:lnTo>
                    <a:pt x="113" y="0"/>
                  </a:lnTo>
                  <a:lnTo>
                    <a:pt x="0" y="2"/>
                  </a:lnTo>
                  <a:lnTo>
                    <a:pt x="1" y="62"/>
                  </a:lnTo>
                  <a:lnTo>
                    <a:pt x="2" y="123"/>
                  </a:lnTo>
                  <a:lnTo>
                    <a:pt x="116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36" name="Freeform 1314"/>
            <p:cNvSpPr>
              <a:spLocks noChangeAspect="1"/>
            </p:cNvSpPr>
            <p:nvPr/>
          </p:nvSpPr>
          <p:spPr bwMode="auto">
            <a:xfrm>
              <a:off x="4342" y="1070"/>
              <a:ext cx="17" cy="18"/>
            </a:xfrm>
            <a:custGeom>
              <a:avLst/>
              <a:gdLst>
                <a:gd name="T0" fmla="*/ 116 w 116"/>
                <a:gd name="T1" fmla="*/ 120 h 123"/>
                <a:gd name="T2" fmla="*/ 115 w 116"/>
                <a:gd name="T3" fmla="*/ 60 h 123"/>
                <a:gd name="T4" fmla="*/ 113 w 116"/>
                <a:gd name="T5" fmla="*/ 0 h 123"/>
                <a:gd name="T6" fmla="*/ 0 w 116"/>
                <a:gd name="T7" fmla="*/ 2 h 123"/>
                <a:gd name="T8" fmla="*/ 1 w 116"/>
                <a:gd name="T9" fmla="*/ 62 h 123"/>
                <a:gd name="T10" fmla="*/ 2 w 116"/>
                <a:gd name="T11" fmla="*/ 123 h 123"/>
                <a:gd name="T12" fmla="*/ 116 w 116"/>
                <a:gd name="T13" fmla="*/ 120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123"/>
                <a:gd name="T23" fmla="*/ 116 w 116"/>
                <a:gd name="T24" fmla="*/ 123 h 1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123">
                  <a:moveTo>
                    <a:pt x="116" y="120"/>
                  </a:moveTo>
                  <a:lnTo>
                    <a:pt x="115" y="60"/>
                  </a:lnTo>
                  <a:lnTo>
                    <a:pt x="113" y="0"/>
                  </a:lnTo>
                  <a:lnTo>
                    <a:pt x="0" y="2"/>
                  </a:lnTo>
                  <a:lnTo>
                    <a:pt x="1" y="62"/>
                  </a:lnTo>
                  <a:lnTo>
                    <a:pt x="2" y="123"/>
                  </a:lnTo>
                  <a:lnTo>
                    <a:pt x="116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37" name="Freeform 1315"/>
            <p:cNvSpPr>
              <a:spLocks noChangeAspect="1"/>
            </p:cNvSpPr>
            <p:nvPr/>
          </p:nvSpPr>
          <p:spPr bwMode="auto">
            <a:xfrm>
              <a:off x="4342" y="1070"/>
              <a:ext cx="1" cy="9"/>
            </a:xfrm>
            <a:custGeom>
              <a:avLst/>
              <a:gdLst>
                <a:gd name="T0" fmla="*/ 4 w 4"/>
                <a:gd name="T1" fmla="*/ 60 h 60"/>
                <a:gd name="T2" fmla="*/ 3 w 4"/>
                <a:gd name="T3" fmla="*/ 0 h 60"/>
                <a:gd name="T4" fmla="*/ 0 w 4"/>
                <a:gd name="T5" fmla="*/ 0 h 60"/>
                <a:gd name="T6" fmla="*/ 4 w 4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60"/>
                <a:gd name="T14" fmla="*/ 4 w 4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60">
                  <a:moveTo>
                    <a:pt x="4" y="6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38" name="Line 1316"/>
            <p:cNvSpPr>
              <a:spLocks noChangeAspect="1" noChangeShapeType="1"/>
            </p:cNvSpPr>
            <p:nvPr/>
          </p:nvSpPr>
          <p:spPr bwMode="auto">
            <a:xfrm flipH="1">
              <a:off x="4342" y="107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39" name="Freeform 1317"/>
            <p:cNvSpPr>
              <a:spLocks noChangeAspect="1"/>
            </p:cNvSpPr>
            <p:nvPr/>
          </p:nvSpPr>
          <p:spPr bwMode="auto">
            <a:xfrm>
              <a:off x="4326" y="1070"/>
              <a:ext cx="17" cy="19"/>
            </a:xfrm>
            <a:custGeom>
              <a:avLst/>
              <a:gdLst>
                <a:gd name="T0" fmla="*/ 119 w 119"/>
                <a:gd name="T1" fmla="*/ 121 h 127"/>
                <a:gd name="T2" fmla="*/ 116 w 119"/>
                <a:gd name="T3" fmla="*/ 60 h 127"/>
                <a:gd name="T4" fmla="*/ 112 w 119"/>
                <a:gd name="T5" fmla="*/ 0 h 127"/>
                <a:gd name="T6" fmla="*/ 0 w 119"/>
                <a:gd name="T7" fmla="*/ 7 h 127"/>
                <a:gd name="T8" fmla="*/ 3 w 119"/>
                <a:gd name="T9" fmla="*/ 67 h 127"/>
                <a:gd name="T10" fmla="*/ 7 w 119"/>
                <a:gd name="T11" fmla="*/ 127 h 127"/>
                <a:gd name="T12" fmla="*/ 119 w 119"/>
                <a:gd name="T13" fmla="*/ 121 h 1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127"/>
                <a:gd name="T23" fmla="*/ 119 w 119"/>
                <a:gd name="T24" fmla="*/ 127 h 1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127">
                  <a:moveTo>
                    <a:pt x="119" y="121"/>
                  </a:moveTo>
                  <a:lnTo>
                    <a:pt x="116" y="60"/>
                  </a:lnTo>
                  <a:lnTo>
                    <a:pt x="112" y="0"/>
                  </a:lnTo>
                  <a:lnTo>
                    <a:pt x="0" y="7"/>
                  </a:lnTo>
                  <a:lnTo>
                    <a:pt x="3" y="67"/>
                  </a:lnTo>
                  <a:lnTo>
                    <a:pt x="7" y="127"/>
                  </a:lnTo>
                  <a:lnTo>
                    <a:pt x="119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40" name="Freeform 1318"/>
            <p:cNvSpPr>
              <a:spLocks noChangeAspect="1"/>
            </p:cNvSpPr>
            <p:nvPr/>
          </p:nvSpPr>
          <p:spPr bwMode="auto">
            <a:xfrm>
              <a:off x="4326" y="1070"/>
              <a:ext cx="17" cy="19"/>
            </a:xfrm>
            <a:custGeom>
              <a:avLst/>
              <a:gdLst>
                <a:gd name="T0" fmla="*/ 119 w 119"/>
                <a:gd name="T1" fmla="*/ 121 h 127"/>
                <a:gd name="T2" fmla="*/ 116 w 119"/>
                <a:gd name="T3" fmla="*/ 60 h 127"/>
                <a:gd name="T4" fmla="*/ 112 w 119"/>
                <a:gd name="T5" fmla="*/ 0 h 127"/>
                <a:gd name="T6" fmla="*/ 0 w 119"/>
                <a:gd name="T7" fmla="*/ 7 h 127"/>
                <a:gd name="T8" fmla="*/ 3 w 119"/>
                <a:gd name="T9" fmla="*/ 67 h 127"/>
                <a:gd name="T10" fmla="*/ 7 w 119"/>
                <a:gd name="T11" fmla="*/ 127 h 127"/>
                <a:gd name="T12" fmla="*/ 119 w 119"/>
                <a:gd name="T13" fmla="*/ 121 h 1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127"/>
                <a:gd name="T23" fmla="*/ 119 w 119"/>
                <a:gd name="T24" fmla="*/ 127 h 1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127">
                  <a:moveTo>
                    <a:pt x="119" y="121"/>
                  </a:moveTo>
                  <a:lnTo>
                    <a:pt x="116" y="60"/>
                  </a:lnTo>
                  <a:lnTo>
                    <a:pt x="112" y="0"/>
                  </a:lnTo>
                  <a:lnTo>
                    <a:pt x="0" y="7"/>
                  </a:lnTo>
                  <a:lnTo>
                    <a:pt x="3" y="67"/>
                  </a:lnTo>
                  <a:lnTo>
                    <a:pt x="7" y="127"/>
                  </a:lnTo>
                  <a:lnTo>
                    <a:pt x="119" y="1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41" name="Freeform 1319"/>
            <p:cNvSpPr>
              <a:spLocks noChangeAspect="1"/>
            </p:cNvSpPr>
            <p:nvPr/>
          </p:nvSpPr>
          <p:spPr bwMode="auto">
            <a:xfrm>
              <a:off x="4325" y="1071"/>
              <a:ext cx="1" cy="9"/>
            </a:xfrm>
            <a:custGeom>
              <a:avLst/>
              <a:gdLst>
                <a:gd name="T0" fmla="*/ 6 w 6"/>
                <a:gd name="T1" fmla="*/ 60 h 60"/>
                <a:gd name="T2" fmla="*/ 3 w 6"/>
                <a:gd name="T3" fmla="*/ 0 h 60"/>
                <a:gd name="T4" fmla="*/ 0 w 6"/>
                <a:gd name="T5" fmla="*/ 0 h 60"/>
                <a:gd name="T6" fmla="*/ 6 w 6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60"/>
                <a:gd name="T14" fmla="*/ 6 w 6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60">
                  <a:moveTo>
                    <a:pt x="6" y="6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6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42" name="Line 1320"/>
            <p:cNvSpPr>
              <a:spLocks noChangeAspect="1" noChangeShapeType="1"/>
            </p:cNvSpPr>
            <p:nvPr/>
          </p:nvSpPr>
          <p:spPr bwMode="auto">
            <a:xfrm flipH="1">
              <a:off x="4325" y="107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43" name="Freeform 1321"/>
            <p:cNvSpPr>
              <a:spLocks noChangeAspect="1"/>
            </p:cNvSpPr>
            <p:nvPr/>
          </p:nvSpPr>
          <p:spPr bwMode="auto">
            <a:xfrm>
              <a:off x="4309" y="1071"/>
              <a:ext cx="18" cy="20"/>
            </a:xfrm>
            <a:custGeom>
              <a:avLst/>
              <a:gdLst>
                <a:gd name="T0" fmla="*/ 126 w 126"/>
                <a:gd name="T1" fmla="*/ 120 h 134"/>
                <a:gd name="T2" fmla="*/ 119 w 126"/>
                <a:gd name="T3" fmla="*/ 60 h 134"/>
                <a:gd name="T4" fmla="*/ 113 w 126"/>
                <a:gd name="T5" fmla="*/ 0 h 134"/>
                <a:gd name="T6" fmla="*/ 0 w 126"/>
                <a:gd name="T7" fmla="*/ 13 h 134"/>
                <a:gd name="T8" fmla="*/ 7 w 126"/>
                <a:gd name="T9" fmla="*/ 74 h 134"/>
                <a:gd name="T10" fmla="*/ 14 w 126"/>
                <a:gd name="T11" fmla="*/ 134 h 134"/>
                <a:gd name="T12" fmla="*/ 126 w 126"/>
                <a:gd name="T13" fmla="*/ 120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34"/>
                <a:gd name="T23" fmla="*/ 126 w 126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34">
                  <a:moveTo>
                    <a:pt x="126" y="120"/>
                  </a:moveTo>
                  <a:lnTo>
                    <a:pt x="119" y="60"/>
                  </a:lnTo>
                  <a:lnTo>
                    <a:pt x="113" y="0"/>
                  </a:lnTo>
                  <a:lnTo>
                    <a:pt x="0" y="13"/>
                  </a:lnTo>
                  <a:lnTo>
                    <a:pt x="7" y="74"/>
                  </a:lnTo>
                  <a:lnTo>
                    <a:pt x="14" y="134"/>
                  </a:lnTo>
                  <a:lnTo>
                    <a:pt x="126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44" name="Freeform 1322"/>
            <p:cNvSpPr>
              <a:spLocks noChangeAspect="1"/>
            </p:cNvSpPr>
            <p:nvPr/>
          </p:nvSpPr>
          <p:spPr bwMode="auto">
            <a:xfrm>
              <a:off x="4309" y="1071"/>
              <a:ext cx="18" cy="20"/>
            </a:xfrm>
            <a:custGeom>
              <a:avLst/>
              <a:gdLst>
                <a:gd name="T0" fmla="*/ 126 w 126"/>
                <a:gd name="T1" fmla="*/ 120 h 134"/>
                <a:gd name="T2" fmla="*/ 119 w 126"/>
                <a:gd name="T3" fmla="*/ 60 h 134"/>
                <a:gd name="T4" fmla="*/ 113 w 126"/>
                <a:gd name="T5" fmla="*/ 0 h 134"/>
                <a:gd name="T6" fmla="*/ 0 w 126"/>
                <a:gd name="T7" fmla="*/ 13 h 134"/>
                <a:gd name="T8" fmla="*/ 7 w 126"/>
                <a:gd name="T9" fmla="*/ 74 h 134"/>
                <a:gd name="T10" fmla="*/ 14 w 126"/>
                <a:gd name="T11" fmla="*/ 134 h 134"/>
                <a:gd name="T12" fmla="*/ 126 w 126"/>
                <a:gd name="T13" fmla="*/ 120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34"/>
                <a:gd name="T23" fmla="*/ 126 w 126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34">
                  <a:moveTo>
                    <a:pt x="126" y="120"/>
                  </a:moveTo>
                  <a:lnTo>
                    <a:pt x="119" y="60"/>
                  </a:lnTo>
                  <a:lnTo>
                    <a:pt x="113" y="0"/>
                  </a:lnTo>
                  <a:lnTo>
                    <a:pt x="0" y="13"/>
                  </a:lnTo>
                  <a:lnTo>
                    <a:pt x="7" y="74"/>
                  </a:lnTo>
                  <a:lnTo>
                    <a:pt x="14" y="134"/>
                  </a:lnTo>
                  <a:lnTo>
                    <a:pt x="126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45" name="Freeform 1323"/>
            <p:cNvSpPr>
              <a:spLocks noChangeAspect="1"/>
            </p:cNvSpPr>
            <p:nvPr/>
          </p:nvSpPr>
          <p:spPr bwMode="auto">
            <a:xfrm>
              <a:off x="4309" y="1073"/>
              <a:ext cx="1" cy="9"/>
            </a:xfrm>
            <a:custGeom>
              <a:avLst/>
              <a:gdLst>
                <a:gd name="T0" fmla="*/ 10 w 10"/>
                <a:gd name="T1" fmla="*/ 61 h 61"/>
                <a:gd name="T2" fmla="*/ 3 w 10"/>
                <a:gd name="T3" fmla="*/ 0 h 61"/>
                <a:gd name="T4" fmla="*/ 0 w 10"/>
                <a:gd name="T5" fmla="*/ 0 h 61"/>
                <a:gd name="T6" fmla="*/ 10 w 10"/>
                <a:gd name="T7" fmla="*/ 61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61"/>
                <a:gd name="T14" fmla="*/ 10 w 10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61">
                  <a:moveTo>
                    <a:pt x="10" y="61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1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46" name="Line 1324"/>
            <p:cNvSpPr>
              <a:spLocks noChangeAspect="1" noChangeShapeType="1"/>
            </p:cNvSpPr>
            <p:nvPr/>
          </p:nvSpPr>
          <p:spPr bwMode="auto">
            <a:xfrm flipH="1">
              <a:off x="4309" y="107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47" name="Freeform 1325"/>
            <p:cNvSpPr>
              <a:spLocks noChangeAspect="1"/>
            </p:cNvSpPr>
            <p:nvPr/>
          </p:nvSpPr>
          <p:spPr bwMode="auto">
            <a:xfrm>
              <a:off x="4293" y="1073"/>
              <a:ext cx="19" cy="20"/>
            </a:xfrm>
            <a:custGeom>
              <a:avLst/>
              <a:gdLst>
                <a:gd name="T0" fmla="*/ 131 w 131"/>
                <a:gd name="T1" fmla="*/ 121 h 139"/>
                <a:gd name="T2" fmla="*/ 121 w 131"/>
                <a:gd name="T3" fmla="*/ 61 h 139"/>
                <a:gd name="T4" fmla="*/ 111 w 131"/>
                <a:gd name="T5" fmla="*/ 0 h 139"/>
                <a:gd name="T6" fmla="*/ 0 w 131"/>
                <a:gd name="T7" fmla="*/ 19 h 139"/>
                <a:gd name="T8" fmla="*/ 11 w 131"/>
                <a:gd name="T9" fmla="*/ 79 h 139"/>
                <a:gd name="T10" fmla="*/ 21 w 131"/>
                <a:gd name="T11" fmla="*/ 139 h 139"/>
                <a:gd name="T12" fmla="*/ 131 w 131"/>
                <a:gd name="T13" fmla="*/ 121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"/>
                <a:gd name="T22" fmla="*/ 0 h 139"/>
                <a:gd name="T23" fmla="*/ 131 w 131"/>
                <a:gd name="T24" fmla="*/ 139 h 1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" h="139">
                  <a:moveTo>
                    <a:pt x="131" y="121"/>
                  </a:moveTo>
                  <a:lnTo>
                    <a:pt x="121" y="61"/>
                  </a:lnTo>
                  <a:lnTo>
                    <a:pt x="111" y="0"/>
                  </a:lnTo>
                  <a:lnTo>
                    <a:pt x="0" y="19"/>
                  </a:lnTo>
                  <a:lnTo>
                    <a:pt x="11" y="79"/>
                  </a:lnTo>
                  <a:lnTo>
                    <a:pt x="21" y="139"/>
                  </a:lnTo>
                  <a:lnTo>
                    <a:pt x="131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48" name="Freeform 1326"/>
            <p:cNvSpPr>
              <a:spLocks noChangeAspect="1"/>
            </p:cNvSpPr>
            <p:nvPr/>
          </p:nvSpPr>
          <p:spPr bwMode="auto">
            <a:xfrm>
              <a:off x="4293" y="1073"/>
              <a:ext cx="19" cy="20"/>
            </a:xfrm>
            <a:custGeom>
              <a:avLst/>
              <a:gdLst>
                <a:gd name="T0" fmla="*/ 131 w 131"/>
                <a:gd name="T1" fmla="*/ 121 h 139"/>
                <a:gd name="T2" fmla="*/ 121 w 131"/>
                <a:gd name="T3" fmla="*/ 61 h 139"/>
                <a:gd name="T4" fmla="*/ 111 w 131"/>
                <a:gd name="T5" fmla="*/ 0 h 139"/>
                <a:gd name="T6" fmla="*/ 0 w 131"/>
                <a:gd name="T7" fmla="*/ 19 h 139"/>
                <a:gd name="T8" fmla="*/ 11 w 131"/>
                <a:gd name="T9" fmla="*/ 79 h 139"/>
                <a:gd name="T10" fmla="*/ 21 w 131"/>
                <a:gd name="T11" fmla="*/ 139 h 139"/>
                <a:gd name="T12" fmla="*/ 131 w 131"/>
                <a:gd name="T13" fmla="*/ 121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"/>
                <a:gd name="T22" fmla="*/ 0 h 139"/>
                <a:gd name="T23" fmla="*/ 131 w 131"/>
                <a:gd name="T24" fmla="*/ 139 h 1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" h="139">
                  <a:moveTo>
                    <a:pt x="131" y="121"/>
                  </a:moveTo>
                  <a:lnTo>
                    <a:pt x="121" y="61"/>
                  </a:lnTo>
                  <a:lnTo>
                    <a:pt x="111" y="0"/>
                  </a:lnTo>
                  <a:lnTo>
                    <a:pt x="0" y="19"/>
                  </a:lnTo>
                  <a:lnTo>
                    <a:pt x="11" y="79"/>
                  </a:lnTo>
                  <a:lnTo>
                    <a:pt x="21" y="139"/>
                  </a:lnTo>
                  <a:lnTo>
                    <a:pt x="131" y="1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49" name="Freeform 1327"/>
            <p:cNvSpPr>
              <a:spLocks noChangeAspect="1"/>
            </p:cNvSpPr>
            <p:nvPr/>
          </p:nvSpPr>
          <p:spPr bwMode="auto">
            <a:xfrm>
              <a:off x="4293" y="1076"/>
              <a:ext cx="1" cy="9"/>
            </a:xfrm>
            <a:custGeom>
              <a:avLst/>
              <a:gdLst>
                <a:gd name="T0" fmla="*/ 13 w 13"/>
                <a:gd name="T1" fmla="*/ 60 h 60"/>
                <a:gd name="T2" fmla="*/ 2 w 13"/>
                <a:gd name="T3" fmla="*/ 0 h 60"/>
                <a:gd name="T4" fmla="*/ 0 w 13"/>
                <a:gd name="T5" fmla="*/ 1 h 60"/>
                <a:gd name="T6" fmla="*/ 13 w 13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60"/>
                <a:gd name="T14" fmla="*/ 13 w 13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60">
                  <a:moveTo>
                    <a:pt x="13" y="6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13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50" name="Line 1328"/>
            <p:cNvSpPr>
              <a:spLocks noChangeAspect="1" noChangeShapeType="1"/>
            </p:cNvSpPr>
            <p:nvPr/>
          </p:nvSpPr>
          <p:spPr bwMode="auto">
            <a:xfrm flipH="1">
              <a:off x="4293" y="107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51" name="Freeform 1329"/>
            <p:cNvSpPr>
              <a:spLocks noChangeAspect="1"/>
            </p:cNvSpPr>
            <p:nvPr/>
          </p:nvSpPr>
          <p:spPr bwMode="auto">
            <a:xfrm>
              <a:off x="4277" y="1076"/>
              <a:ext cx="19" cy="20"/>
            </a:xfrm>
            <a:custGeom>
              <a:avLst/>
              <a:gdLst>
                <a:gd name="T0" fmla="*/ 134 w 134"/>
                <a:gd name="T1" fmla="*/ 118 h 142"/>
                <a:gd name="T2" fmla="*/ 122 w 134"/>
                <a:gd name="T3" fmla="*/ 59 h 142"/>
                <a:gd name="T4" fmla="*/ 109 w 134"/>
                <a:gd name="T5" fmla="*/ 0 h 142"/>
                <a:gd name="T6" fmla="*/ 0 w 134"/>
                <a:gd name="T7" fmla="*/ 24 h 142"/>
                <a:gd name="T8" fmla="*/ 12 w 134"/>
                <a:gd name="T9" fmla="*/ 83 h 142"/>
                <a:gd name="T10" fmla="*/ 25 w 134"/>
                <a:gd name="T11" fmla="*/ 142 h 142"/>
                <a:gd name="T12" fmla="*/ 134 w 134"/>
                <a:gd name="T13" fmla="*/ 118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2"/>
                <a:gd name="T23" fmla="*/ 134 w 134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2">
                  <a:moveTo>
                    <a:pt x="134" y="118"/>
                  </a:moveTo>
                  <a:lnTo>
                    <a:pt x="122" y="59"/>
                  </a:lnTo>
                  <a:lnTo>
                    <a:pt x="109" y="0"/>
                  </a:lnTo>
                  <a:lnTo>
                    <a:pt x="0" y="24"/>
                  </a:lnTo>
                  <a:lnTo>
                    <a:pt x="12" y="83"/>
                  </a:lnTo>
                  <a:lnTo>
                    <a:pt x="25" y="142"/>
                  </a:lnTo>
                  <a:lnTo>
                    <a:pt x="134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52" name="Freeform 1330"/>
            <p:cNvSpPr>
              <a:spLocks noChangeAspect="1"/>
            </p:cNvSpPr>
            <p:nvPr/>
          </p:nvSpPr>
          <p:spPr bwMode="auto">
            <a:xfrm>
              <a:off x="4277" y="1076"/>
              <a:ext cx="19" cy="20"/>
            </a:xfrm>
            <a:custGeom>
              <a:avLst/>
              <a:gdLst>
                <a:gd name="T0" fmla="*/ 134 w 134"/>
                <a:gd name="T1" fmla="*/ 118 h 142"/>
                <a:gd name="T2" fmla="*/ 122 w 134"/>
                <a:gd name="T3" fmla="*/ 59 h 142"/>
                <a:gd name="T4" fmla="*/ 109 w 134"/>
                <a:gd name="T5" fmla="*/ 0 h 142"/>
                <a:gd name="T6" fmla="*/ 0 w 134"/>
                <a:gd name="T7" fmla="*/ 24 h 142"/>
                <a:gd name="T8" fmla="*/ 12 w 134"/>
                <a:gd name="T9" fmla="*/ 83 h 142"/>
                <a:gd name="T10" fmla="*/ 25 w 134"/>
                <a:gd name="T11" fmla="*/ 142 h 142"/>
                <a:gd name="T12" fmla="*/ 134 w 134"/>
                <a:gd name="T13" fmla="*/ 118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2"/>
                <a:gd name="T23" fmla="*/ 134 w 134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2">
                  <a:moveTo>
                    <a:pt x="134" y="118"/>
                  </a:moveTo>
                  <a:lnTo>
                    <a:pt x="122" y="59"/>
                  </a:lnTo>
                  <a:lnTo>
                    <a:pt x="109" y="0"/>
                  </a:lnTo>
                  <a:lnTo>
                    <a:pt x="0" y="24"/>
                  </a:lnTo>
                  <a:lnTo>
                    <a:pt x="12" y="83"/>
                  </a:lnTo>
                  <a:lnTo>
                    <a:pt x="25" y="142"/>
                  </a:lnTo>
                  <a:lnTo>
                    <a:pt x="134" y="1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53" name="Freeform 1331"/>
            <p:cNvSpPr>
              <a:spLocks noChangeAspect="1"/>
            </p:cNvSpPr>
            <p:nvPr/>
          </p:nvSpPr>
          <p:spPr bwMode="auto">
            <a:xfrm>
              <a:off x="4277" y="1080"/>
              <a:ext cx="2" cy="8"/>
            </a:xfrm>
            <a:custGeom>
              <a:avLst/>
              <a:gdLst>
                <a:gd name="T0" fmla="*/ 15 w 15"/>
                <a:gd name="T1" fmla="*/ 59 h 59"/>
                <a:gd name="T2" fmla="*/ 3 w 15"/>
                <a:gd name="T3" fmla="*/ 0 h 59"/>
                <a:gd name="T4" fmla="*/ 0 w 15"/>
                <a:gd name="T5" fmla="*/ 0 h 59"/>
                <a:gd name="T6" fmla="*/ 15 w 15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59"/>
                <a:gd name="T14" fmla="*/ 15 w 1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59">
                  <a:moveTo>
                    <a:pt x="15" y="59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54" name="Line 1332"/>
            <p:cNvSpPr>
              <a:spLocks noChangeAspect="1" noChangeShapeType="1"/>
            </p:cNvSpPr>
            <p:nvPr/>
          </p:nvSpPr>
          <p:spPr bwMode="auto">
            <a:xfrm flipH="1">
              <a:off x="4277" y="108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55" name="Freeform 1333"/>
            <p:cNvSpPr>
              <a:spLocks noChangeAspect="1"/>
            </p:cNvSpPr>
            <p:nvPr/>
          </p:nvSpPr>
          <p:spPr bwMode="auto">
            <a:xfrm>
              <a:off x="4261" y="1080"/>
              <a:ext cx="20" cy="20"/>
            </a:xfrm>
            <a:custGeom>
              <a:avLst/>
              <a:gdLst>
                <a:gd name="T0" fmla="*/ 139 w 139"/>
                <a:gd name="T1" fmla="*/ 118 h 146"/>
                <a:gd name="T2" fmla="*/ 123 w 139"/>
                <a:gd name="T3" fmla="*/ 59 h 146"/>
                <a:gd name="T4" fmla="*/ 108 w 139"/>
                <a:gd name="T5" fmla="*/ 0 h 146"/>
                <a:gd name="T6" fmla="*/ 0 w 139"/>
                <a:gd name="T7" fmla="*/ 28 h 146"/>
                <a:gd name="T8" fmla="*/ 16 w 139"/>
                <a:gd name="T9" fmla="*/ 87 h 146"/>
                <a:gd name="T10" fmla="*/ 31 w 139"/>
                <a:gd name="T11" fmla="*/ 146 h 146"/>
                <a:gd name="T12" fmla="*/ 139 w 139"/>
                <a:gd name="T13" fmla="*/ 118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46"/>
                <a:gd name="T23" fmla="*/ 139 w 13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46">
                  <a:moveTo>
                    <a:pt x="139" y="118"/>
                  </a:moveTo>
                  <a:lnTo>
                    <a:pt x="123" y="59"/>
                  </a:lnTo>
                  <a:lnTo>
                    <a:pt x="108" y="0"/>
                  </a:lnTo>
                  <a:lnTo>
                    <a:pt x="0" y="28"/>
                  </a:lnTo>
                  <a:lnTo>
                    <a:pt x="16" y="87"/>
                  </a:lnTo>
                  <a:lnTo>
                    <a:pt x="31" y="146"/>
                  </a:lnTo>
                  <a:lnTo>
                    <a:pt x="139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56" name="Freeform 1334"/>
            <p:cNvSpPr>
              <a:spLocks noChangeAspect="1"/>
            </p:cNvSpPr>
            <p:nvPr/>
          </p:nvSpPr>
          <p:spPr bwMode="auto">
            <a:xfrm>
              <a:off x="4261" y="1080"/>
              <a:ext cx="20" cy="20"/>
            </a:xfrm>
            <a:custGeom>
              <a:avLst/>
              <a:gdLst>
                <a:gd name="T0" fmla="*/ 139 w 139"/>
                <a:gd name="T1" fmla="*/ 118 h 146"/>
                <a:gd name="T2" fmla="*/ 123 w 139"/>
                <a:gd name="T3" fmla="*/ 59 h 146"/>
                <a:gd name="T4" fmla="*/ 108 w 139"/>
                <a:gd name="T5" fmla="*/ 0 h 146"/>
                <a:gd name="T6" fmla="*/ 0 w 139"/>
                <a:gd name="T7" fmla="*/ 28 h 146"/>
                <a:gd name="T8" fmla="*/ 16 w 139"/>
                <a:gd name="T9" fmla="*/ 87 h 146"/>
                <a:gd name="T10" fmla="*/ 31 w 139"/>
                <a:gd name="T11" fmla="*/ 146 h 146"/>
                <a:gd name="T12" fmla="*/ 139 w 139"/>
                <a:gd name="T13" fmla="*/ 118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46"/>
                <a:gd name="T23" fmla="*/ 139 w 13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46">
                  <a:moveTo>
                    <a:pt x="139" y="118"/>
                  </a:moveTo>
                  <a:lnTo>
                    <a:pt x="123" y="59"/>
                  </a:lnTo>
                  <a:lnTo>
                    <a:pt x="108" y="0"/>
                  </a:lnTo>
                  <a:lnTo>
                    <a:pt x="0" y="28"/>
                  </a:lnTo>
                  <a:lnTo>
                    <a:pt x="16" y="87"/>
                  </a:lnTo>
                  <a:lnTo>
                    <a:pt x="31" y="146"/>
                  </a:lnTo>
                  <a:lnTo>
                    <a:pt x="139" y="1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57" name="Freeform 1335"/>
            <p:cNvSpPr>
              <a:spLocks noChangeAspect="1"/>
            </p:cNvSpPr>
            <p:nvPr/>
          </p:nvSpPr>
          <p:spPr bwMode="auto">
            <a:xfrm>
              <a:off x="4261" y="1084"/>
              <a:ext cx="2" cy="8"/>
            </a:xfrm>
            <a:custGeom>
              <a:avLst/>
              <a:gdLst>
                <a:gd name="T0" fmla="*/ 19 w 19"/>
                <a:gd name="T1" fmla="*/ 59 h 59"/>
                <a:gd name="T2" fmla="*/ 3 w 19"/>
                <a:gd name="T3" fmla="*/ 0 h 59"/>
                <a:gd name="T4" fmla="*/ 0 w 19"/>
                <a:gd name="T5" fmla="*/ 1 h 59"/>
                <a:gd name="T6" fmla="*/ 19 w 19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59"/>
                <a:gd name="T14" fmla="*/ 19 w 19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59">
                  <a:moveTo>
                    <a:pt x="19" y="59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19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58" name="Line 1336"/>
            <p:cNvSpPr>
              <a:spLocks noChangeAspect="1" noChangeShapeType="1"/>
            </p:cNvSpPr>
            <p:nvPr/>
          </p:nvSpPr>
          <p:spPr bwMode="auto">
            <a:xfrm flipH="1">
              <a:off x="4261" y="10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59" name="Freeform 1337"/>
            <p:cNvSpPr>
              <a:spLocks noChangeAspect="1"/>
            </p:cNvSpPr>
            <p:nvPr/>
          </p:nvSpPr>
          <p:spPr bwMode="auto">
            <a:xfrm>
              <a:off x="4246" y="1084"/>
              <a:ext cx="20" cy="21"/>
            </a:xfrm>
            <a:custGeom>
              <a:avLst/>
              <a:gdLst>
                <a:gd name="T0" fmla="*/ 141 w 141"/>
                <a:gd name="T1" fmla="*/ 116 h 149"/>
                <a:gd name="T2" fmla="*/ 123 w 141"/>
                <a:gd name="T3" fmla="*/ 58 h 149"/>
                <a:gd name="T4" fmla="*/ 104 w 141"/>
                <a:gd name="T5" fmla="*/ 0 h 149"/>
                <a:gd name="T6" fmla="*/ 0 w 141"/>
                <a:gd name="T7" fmla="*/ 33 h 149"/>
                <a:gd name="T8" fmla="*/ 18 w 141"/>
                <a:gd name="T9" fmla="*/ 91 h 149"/>
                <a:gd name="T10" fmla="*/ 36 w 141"/>
                <a:gd name="T11" fmla="*/ 149 h 149"/>
                <a:gd name="T12" fmla="*/ 141 w 141"/>
                <a:gd name="T13" fmla="*/ 116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149"/>
                <a:gd name="T23" fmla="*/ 141 w 141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149">
                  <a:moveTo>
                    <a:pt x="141" y="116"/>
                  </a:moveTo>
                  <a:lnTo>
                    <a:pt x="123" y="58"/>
                  </a:lnTo>
                  <a:lnTo>
                    <a:pt x="104" y="0"/>
                  </a:lnTo>
                  <a:lnTo>
                    <a:pt x="0" y="33"/>
                  </a:lnTo>
                  <a:lnTo>
                    <a:pt x="18" y="91"/>
                  </a:lnTo>
                  <a:lnTo>
                    <a:pt x="36" y="149"/>
                  </a:lnTo>
                  <a:lnTo>
                    <a:pt x="141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60" name="Freeform 1338"/>
            <p:cNvSpPr>
              <a:spLocks noChangeAspect="1"/>
            </p:cNvSpPr>
            <p:nvPr/>
          </p:nvSpPr>
          <p:spPr bwMode="auto">
            <a:xfrm>
              <a:off x="4246" y="1084"/>
              <a:ext cx="20" cy="21"/>
            </a:xfrm>
            <a:custGeom>
              <a:avLst/>
              <a:gdLst>
                <a:gd name="T0" fmla="*/ 141 w 141"/>
                <a:gd name="T1" fmla="*/ 116 h 149"/>
                <a:gd name="T2" fmla="*/ 123 w 141"/>
                <a:gd name="T3" fmla="*/ 58 h 149"/>
                <a:gd name="T4" fmla="*/ 104 w 141"/>
                <a:gd name="T5" fmla="*/ 0 h 149"/>
                <a:gd name="T6" fmla="*/ 0 w 141"/>
                <a:gd name="T7" fmla="*/ 33 h 149"/>
                <a:gd name="T8" fmla="*/ 18 w 141"/>
                <a:gd name="T9" fmla="*/ 91 h 149"/>
                <a:gd name="T10" fmla="*/ 36 w 141"/>
                <a:gd name="T11" fmla="*/ 149 h 149"/>
                <a:gd name="T12" fmla="*/ 141 w 141"/>
                <a:gd name="T13" fmla="*/ 116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149"/>
                <a:gd name="T23" fmla="*/ 141 w 141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149">
                  <a:moveTo>
                    <a:pt x="141" y="116"/>
                  </a:moveTo>
                  <a:lnTo>
                    <a:pt x="123" y="58"/>
                  </a:lnTo>
                  <a:lnTo>
                    <a:pt x="104" y="0"/>
                  </a:lnTo>
                  <a:lnTo>
                    <a:pt x="0" y="33"/>
                  </a:lnTo>
                  <a:lnTo>
                    <a:pt x="18" y="91"/>
                  </a:lnTo>
                  <a:lnTo>
                    <a:pt x="36" y="149"/>
                  </a:lnTo>
                  <a:lnTo>
                    <a:pt x="141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61" name="Freeform 1339"/>
            <p:cNvSpPr>
              <a:spLocks noChangeAspect="1"/>
            </p:cNvSpPr>
            <p:nvPr/>
          </p:nvSpPr>
          <p:spPr bwMode="auto">
            <a:xfrm>
              <a:off x="4245" y="1088"/>
              <a:ext cx="3" cy="9"/>
            </a:xfrm>
            <a:custGeom>
              <a:avLst/>
              <a:gdLst>
                <a:gd name="T0" fmla="*/ 21 w 21"/>
                <a:gd name="T1" fmla="*/ 58 h 58"/>
                <a:gd name="T2" fmla="*/ 3 w 21"/>
                <a:gd name="T3" fmla="*/ 0 h 58"/>
                <a:gd name="T4" fmla="*/ 0 w 21"/>
                <a:gd name="T5" fmla="*/ 1 h 58"/>
                <a:gd name="T6" fmla="*/ 21 w 21"/>
                <a:gd name="T7" fmla="*/ 58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58"/>
                <a:gd name="T14" fmla="*/ 21 w 21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58">
                  <a:moveTo>
                    <a:pt x="21" y="58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21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62" name="Line 1340"/>
            <p:cNvSpPr>
              <a:spLocks noChangeAspect="1" noChangeShapeType="1"/>
            </p:cNvSpPr>
            <p:nvPr/>
          </p:nvSpPr>
          <p:spPr bwMode="auto">
            <a:xfrm flipH="1">
              <a:off x="4245" y="108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63" name="Freeform 1341"/>
            <p:cNvSpPr>
              <a:spLocks noChangeAspect="1"/>
            </p:cNvSpPr>
            <p:nvPr/>
          </p:nvSpPr>
          <p:spPr bwMode="auto">
            <a:xfrm>
              <a:off x="4231" y="1089"/>
              <a:ext cx="20" cy="21"/>
            </a:xfrm>
            <a:custGeom>
              <a:avLst/>
              <a:gdLst>
                <a:gd name="T0" fmla="*/ 143 w 143"/>
                <a:gd name="T1" fmla="*/ 114 h 152"/>
                <a:gd name="T2" fmla="*/ 123 w 143"/>
                <a:gd name="T3" fmla="*/ 57 h 152"/>
                <a:gd name="T4" fmla="*/ 102 w 143"/>
                <a:gd name="T5" fmla="*/ 0 h 152"/>
                <a:gd name="T6" fmla="*/ 0 w 143"/>
                <a:gd name="T7" fmla="*/ 38 h 152"/>
                <a:gd name="T8" fmla="*/ 21 w 143"/>
                <a:gd name="T9" fmla="*/ 95 h 152"/>
                <a:gd name="T10" fmla="*/ 41 w 143"/>
                <a:gd name="T11" fmla="*/ 152 h 152"/>
                <a:gd name="T12" fmla="*/ 143 w 143"/>
                <a:gd name="T13" fmla="*/ 114 h 1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52"/>
                <a:gd name="T23" fmla="*/ 143 w 143"/>
                <a:gd name="T24" fmla="*/ 152 h 1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52">
                  <a:moveTo>
                    <a:pt x="143" y="114"/>
                  </a:moveTo>
                  <a:lnTo>
                    <a:pt x="123" y="57"/>
                  </a:lnTo>
                  <a:lnTo>
                    <a:pt x="102" y="0"/>
                  </a:lnTo>
                  <a:lnTo>
                    <a:pt x="0" y="38"/>
                  </a:lnTo>
                  <a:lnTo>
                    <a:pt x="21" y="95"/>
                  </a:lnTo>
                  <a:lnTo>
                    <a:pt x="41" y="152"/>
                  </a:lnTo>
                  <a:lnTo>
                    <a:pt x="143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64" name="Freeform 1342"/>
            <p:cNvSpPr>
              <a:spLocks noChangeAspect="1"/>
            </p:cNvSpPr>
            <p:nvPr/>
          </p:nvSpPr>
          <p:spPr bwMode="auto">
            <a:xfrm>
              <a:off x="4231" y="1089"/>
              <a:ext cx="20" cy="21"/>
            </a:xfrm>
            <a:custGeom>
              <a:avLst/>
              <a:gdLst>
                <a:gd name="T0" fmla="*/ 143 w 143"/>
                <a:gd name="T1" fmla="*/ 114 h 152"/>
                <a:gd name="T2" fmla="*/ 123 w 143"/>
                <a:gd name="T3" fmla="*/ 57 h 152"/>
                <a:gd name="T4" fmla="*/ 102 w 143"/>
                <a:gd name="T5" fmla="*/ 0 h 152"/>
                <a:gd name="T6" fmla="*/ 0 w 143"/>
                <a:gd name="T7" fmla="*/ 38 h 152"/>
                <a:gd name="T8" fmla="*/ 21 w 143"/>
                <a:gd name="T9" fmla="*/ 95 h 152"/>
                <a:gd name="T10" fmla="*/ 41 w 143"/>
                <a:gd name="T11" fmla="*/ 152 h 152"/>
                <a:gd name="T12" fmla="*/ 143 w 143"/>
                <a:gd name="T13" fmla="*/ 114 h 1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52"/>
                <a:gd name="T23" fmla="*/ 143 w 143"/>
                <a:gd name="T24" fmla="*/ 152 h 1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52">
                  <a:moveTo>
                    <a:pt x="143" y="114"/>
                  </a:moveTo>
                  <a:lnTo>
                    <a:pt x="123" y="57"/>
                  </a:lnTo>
                  <a:lnTo>
                    <a:pt x="102" y="0"/>
                  </a:lnTo>
                  <a:lnTo>
                    <a:pt x="0" y="38"/>
                  </a:lnTo>
                  <a:lnTo>
                    <a:pt x="21" y="95"/>
                  </a:lnTo>
                  <a:lnTo>
                    <a:pt x="41" y="152"/>
                  </a:lnTo>
                  <a:lnTo>
                    <a:pt x="143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65" name="Freeform 1343"/>
            <p:cNvSpPr>
              <a:spLocks noChangeAspect="1"/>
            </p:cNvSpPr>
            <p:nvPr/>
          </p:nvSpPr>
          <p:spPr bwMode="auto">
            <a:xfrm>
              <a:off x="4230" y="1094"/>
              <a:ext cx="4" cy="8"/>
            </a:xfrm>
            <a:custGeom>
              <a:avLst/>
              <a:gdLst>
                <a:gd name="T0" fmla="*/ 24 w 24"/>
                <a:gd name="T1" fmla="*/ 57 h 57"/>
                <a:gd name="T2" fmla="*/ 3 w 24"/>
                <a:gd name="T3" fmla="*/ 0 h 57"/>
                <a:gd name="T4" fmla="*/ 0 w 24"/>
                <a:gd name="T5" fmla="*/ 1 h 57"/>
                <a:gd name="T6" fmla="*/ 24 w 24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57"/>
                <a:gd name="T14" fmla="*/ 24 w 24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57">
                  <a:moveTo>
                    <a:pt x="24" y="57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2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66" name="Line 1344"/>
            <p:cNvSpPr>
              <a:spLocks noChangeAspect="1" noChangeShapeType="1"/>
            </p:cNvSpPr>
            <p:nvPr/>
          </p:nvSpPr>
          <p:spPr bwMode="auto">
            <a:xfrm flipH="1">
              <a:off x="4230" y="109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67" name="Freeform 1345"/>
            <p:cNvSpPr>
              <a:spLocks noChangeAspect="1"/>
            </p:cNvSpPr>
            <p:nvPr/>
          </p:nvSpPr>
          <p:spPr bwMode="auto">
            <a:xfrm>
              <a:off x="4216" y="1094"/>
              <a:ext cx="21" cy="22"/>
            </a:xfrm>
            <a:custGeom>
              <a:avLst/>
              <a:gdLst>
                <a:gd name="T0" fmla="*/ 148 w 148"/>
                <a:gd name="T1" fmla="*/ 112 h 155"/>
                <a:gd name="T2" fmla="*/ 124 w 148"/>
                <a:gd name="T3" fmla="*/ 56 h 155"/>
                <a:gd name="T4" fmla="*/ 100 w 148"/>
                <a:gd name="T5" fmla="*/ 0 h 155"/>
                <a:gd name="T6" fmla="*/ 0 w 148"/>
                <a:gd name="T7" fmla="*/ 43 h 155"/>
                <a:gd name="T8" fmla="*/ 24 w 148"/>
                <a:gd name="T9" fmla="*/ 99 h 155"/>
                <a:gd name="T10" fmla="*/ 48 w 148"/>
                <a:gd name="T11" fmla="*/ 155 h 155"/>
                <a:gd name="T12" fmla="*/ 148 w 148"/>
                <a:gd name="T13" fmla="*/ 112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55"/>
                <a:gd name="T23" fmla="*/ 148 w 148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55">
                  <a:moveTo>
                    <a:pt x="148" y="112"/>
                  </a:moveTo>
                  <a:lnTo>
                    <a:pt x="124" y="56"/>
                  </a:lnTo>
                  <a:lnTo>
                    <a:pt x="100" y="0"/>
                  </a:lnTo>
                  <a:lnTo>
                    <a:pt x="0" y="43"/>
                  </a:lnTo>
                  <a:lnTo>
                    <a:pt x="24" y="99"/>
                  </a:lnTo>
                  <a:lnTo>
                    <a:pt x="48" y="155"/>
                  </a:lnTo>
                  <a:lnTo>
                    <a:pt x="148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68" name="Freeform 1346"/>
            <p:cNvSpPr>
              <a:spLocks noChangeAspect="1"/>
            </p:cNvSpPr>
            <p:nvPr/>
          </p:nvSpPr>
          <p:spPr bwMode="auto">
            <a:xfrm>
              <a:off x="4216" y="1094"/>
              <a:ext cx="21" cy="22"/>
            </a:xfrm>
            <a:custGeom>
              <a:avLst/>
              <a:gdLst>
                <a:gd name="T0" fmla="*/ 148 w 148"/>
                <a:gd name="T1" fmla="*/ 112 h 155"/>
                <a:gd name="T2" fmla="*/ 124 w 148"/>
                <a:gd name="T3" fmla="*/ 56 h 155"/>
                <a:gd name="T4" fmla="*/ 100 w 148"/>
                <a:gd name="T5" fmla="*/ 0 h 155"/>
                <a:gd name="T6" fmla="*/ 0 w 148"/>
                <a:gd name="T7" fmla="*/ 43 h 155"/>
                <a:gd name="T8" fmla="*/ 24 w 148"/>
                <a:gd name="T9" fmla="*/ 99 h 155"/>
                <a:gd name="T10" fmla="*/ 48 w 148"/>
                <a:gd name="T11" fmla="*/ 155 h 155"/>
                <a:gd name="T12" fmla="*/ 148 w 148"/>
                <a:gd name="T13" fmla="*/ 112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55"/>
                <a:gd name="T23" fmla="*/ 148 w 148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55">
                  <a:moveTo>
                    <a:pt x="148" y="112"/>
                  </a:moveTo>
                  <a:lnTo>
                    <a:pt x="124" y="56"/>
                  </a:lnTo>
                  <a:lnTo>
                    <a:pt x="100" y="0"/>
                  </a:lnTo>
                  <a:lnTo>
                    <a:pt x="0" y="43"/>
                  </a:lnTo>
                  <a:lnTo>
                    <a:pt x="24" y="99"/>
                  </a:lnTo>
                  <a:lnTo>
                    <a:pt x="48" y="155"/>
                  </a:lnTo>
                  <a:lnTo>
                    <a:pt x="148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69" name="Freeform 1347"/>
            <p:cNvSpPr>
              <a:spLocks noChangeAspect="1"/>
            </p:cNvSpPr>
            <p:nvPr/>
          </p:nvSpPr>
          <p:spPr bwMode="auto">
            <a:xfrm>
              <a:off x="4216" y="1100"/>
              <a:ext cx="4" cy="8"/>
            </a:xfrm>
            <a:custGeom>
              <a:avLst/>
              <a:gdLst>
                <a:gd name="T0" fmla="*/ 27 w 27"/>
                <a:gd name="T1" fmla="*/ 56 h 56"/>
                <a:gd name="T2" fmla="*/ 3 w 27"/>
                <a:gd name="T3" fmla="*/ 0 h 56"/>
                <a:gd name="T4" fmla="*/ 0 w 27"/>
                <a:gd name="T5" fmla="*/ 1 h 56"/>
                <a:gd name="T6" fmla="*/ 27 w 27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56"/>
                <a:gd name="T14" fmla="*/ 27 w 27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56">
                  <a:moveTo>
                    <a:pt x="27" y="56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27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70" name="Line 1348"/>
            <p:cNvSpPr>
              <a:spLocks noChangeAspect="1" noChangeShapeType="1"/>
            </p:cNvSpPr>
            <p:nvPr/>
          </p:nvSpPr>
          <p:spPr bwMode="auto">
            <a:xfrm flipH="1">
              <a:off x="4216" y="110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71" name="Freeform 1349"/>
            <p:cNvSpPr>
              <a:spLocks noChangeAspect="1"/>
            </p:cNvSpPr>
            <p:nvPr/>
          </p:nvSpPr>
          <p:spPr bwMode="auto">
            <a:xfrm>
              <a:off x="4202" y="1100"/>
              <a:ext cx="21" cy="23"/>
            </a:xfrm>
            <a:custGeom>
              <a:avLst/>
              <a:gdLst>
                <a:gd name="T0" fmla="*/ 149 w 149"/>
                <a:gd name="T1" fmla="*/ 110 h 155"/>
                <a:gd name="T2" fmla="*/ 123 w 149"/>
                <a:gd name="T3" fmla="*/ 55 h 155"/>
                <a:gd name="T4" fmla="*/ 96 w 149"/>
                <a:gd name="T5" fmla="*/ 0 h 155"/>
                <a:gd name="T6" fmla="*/ 0 w 149"/>
                <a:gd name="T7" fmla="*/ 46 h 155"/>
                <a:gd name="T8" fmla="*/ 26 w 149"/>
                <a:gd name="T9" fmla="*/ 101 h 155"/>
                <a:gd name="T10" fmla="*/ 52 w 149"/>
                <a:gd name="T11" fmla="*/ 155 h 155"/>
                <a:gd name="T12" fmla="*/ 149 w 149"/>
                <a:gd name="T13" fmla="*/ 110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55"/>
                <a:gd name="T23" fmla="*/ 149 w 149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55">
                  <a:moveTo>
                    <a:pt x="149" y="110"/>
                  </a:moveTo>
                  <a:lnTo>
                    <a:pt x="123" y="55"/>
                  </a:lnTo>
                  <a:lnTo>
                    <a:pt x="96" y="0"/>
                  </a:lnTo>
                  <a:lnTo>
                    <a:pt x="0" y="46"/>
                  </a:lnTo>
                  <a:lnTo>
                    <a:pt x="26" y="101"/>
                  </a:lnTo>
                  <a:lnTo>
                    <a:pt x="52" y="155"/>
                  </a:lnTo>
                  <a:lnTo>
                    <a:pt x="149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72" name="Freeform 1350"/>
            <p:cNvSpPr>
              <a:spLocks noChangeAspect="1"/>
            </p:cNvSpPr>
            <p:nvPr/>
          </p:nvSpPr>
          <p:spPr bwMode="auto">
            <a:xfrm>
              <a:off x="4202" y="1100"/>
              <a:ext cx="21" cy="23"/>
            </a:xfrm>
            <a:custGeom>
              <a:avLst/>
              <a:gdLst>
                <a:gd name="T0" fmla="*/ 149 w 149"/>
                <a:gd name="T1" fmla="*/ 110 h 155"/>
                <a:gd name="T2" fmla="*/ 123 w 149"/>
                <a:gd name="T3" fmla="*/ 55 h 155"/>
                <a:gd name="T4" fmla="*/ 96 w 149"/>
                <a:gd name="T5" fmla="*/ 0 h 155"/>
                <a:gd name="T6" fmla="*/ 0 w 149"/>
                <a:gd name="T7" fmla="*/ 46 h 155"/>
                <a:gd name="T8" fmla="*/ 26 w 149"/>
                <a:gd name="T9" fmla="*/ 101 h 155"/>
                <a:gd name="T10" fmla="*/ 52 w 149"/>
                <a:gd name="T11" fmla="*/ 155 h 155"/>
                <a:gd name="T12" fmla="*/ 149 w 149"/>
                <a:gd name="T13" fmla="*/ 110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55"/>
                <a:gd name="T23" fmla="*/ 149 w 149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55">
                  <a:moveTo>
                    <a:pt x="149" y="110"/>
                  </a:moveTo>
                  <a:lnTo>
                    <a:pt x="123" y="55"/>
                  </a:lnTo>
                  <a:lnTo>
                    <a:pt x="96" y="0"/>
                  </a:lnTo>
                  <a:lnTo>
                    <a:pt x="0" y="46"/>
                  </a:lnTo>
                  <a:lnTo>
                    <a:pt x="26" y="101"/>
                  </a:lnTo>
                  <a:lnTo>
                    <a:pt x="52" y="155"/>
                  </a:lnTo>
                  <a:lnTo>
                    <a:pt x="149" y="1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73" name="Freeform 1351"/>
            <p:cNvSpPr>
              <a:spLocks noChangeAspect="1"/>
            </p:cNvSpPr>
            <p:nvPr/>
          </p:nvSpPr>
          <p:spPr bwMode="auto">
            <a:xfrm>
              <a:off x="4202" y="1107"/>
              <a:ext cx="4" cy="8"/>
            </a:xfrm>
            <a:custGeom>
              <a:avLst/>
              <a:gdLst>
                <a:gd name="T0" fmla="*/ 28 w 28"/>
                <a:gd name="T1" fmla="*/ 55 h 55"/>
                <a:gd name="T2" fmla="*/ 2 w 28"/>
                <a:gd name="T3" fmla="*/ 0 h 55"/>
                <a:gd name="T4" fmla="*/ 0 w 28"/>
                <a:gd name="T5" fmla="*/ 1 h 55"/>
                <a:gd name="T6" fmla="*/ 28 w 28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55"/>
                <a:gd name="T14" fmla="*/ 28 w 28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55">
                  <a:moveTo>
                    <a:pt x="28" y="55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74" name="Line 1352"/>
            <p:cNvSpPr>
              <a:spLocks noChangeAspect="1" noChangeShapeType="1"/>
            </p:cNvSpPr>
            <p:nvPr/>
          </p:nvSpPr>
          <p:spPr bwMode="auto">
            <a:xfrm flipH="1">
              <a:off x="4202" y="110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75" name="Freeform 1353"/>
            <p:cNvSpPr>
              <a:spLocks noChangeAspect="1"/>
            </p:cNvSpPr>
            <p:nvPr/>
          </p:nvSpPr>
          <p:spPr bwMode="auto">
            <a:xfrm>
              <a:off x="4188" y="1107"/>
              <a:ext cx="22" cy="23"/>
            </a:xfrm>
            <a:custGeom>
              <a:avLst/>
              <a:gdLst>
                <a:gd name="T0" fmla="*/ 150 w 150"/>
                <a:gd name="T1" fmla="*/ 107 h 157"/>
                <a:gd name="T2" fmla="*/ 122 w 150"/>
                <a:gd name="T3" fmla="*/ 54 h 157"/>
                <a:gd name="T4" fmla="*/ 94 w 150"/>
                <a:gd name="T5" fmla="*/ 0 h 157"/>
                <a:gd name="T6" fmla="*/ 0 w 150"/>
                <a:gd name="T7" fmla="*/ 50 h 157"/>
                <a:gd name="T8" fmla="*/ 29 w 150"/>
                <a:gd name="T9" fmla="*/ 104 h 157"/>
                <a:gd name="T10" fmla="*/ 57 w 150"/>
                <a:gd name="T11" fmla="*/ 157 h 157"/>
                <a:gd name="T12" fmla="*/ 150 w 150"/>
                <a:gd name="T13" fmla="*/ 107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157"/>
                <a:gd name="T23" fmla="*/ 150 w 150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157">
                  <a:moveTo>
                    <a:pt x="150" y="107"/>
                  </a:moveTo>
                  <a:lnTo>
                    <a:pt x="122" y="54"/>
                  </a:lnTo>
                  <a:lnTo>
                    <a:pt x="94" y="0"/>
                  </a:lnTo>
                  <a:lnTo>
                    <a:pt x="0" y="50"/>
                  </a:lnTo>
                  <a:lnTo>
                    <a:pt x="29" y="104"/>
                  </a:lnTo>
                  <a:lnTo>
                    <a:pt x="57" y="157"/>
                  </a:lnTo>
                  <a:lnTo>
                    <a:pt x="150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76" name="Freeform 1354"/>
            <p:cNvSpPr>
              <a:spLocks noChangeAspect="1"/>
            </p:cNvSpPr>
            <p:nvPr/>
          </p:nvSpPr>
          <p:spPr bwMode="auto">
            <a:xfrm>
              <a:off x="4188" y="1107"/>
              <a:ext cx="22" cy="23"/>
            </a:xfrm>
            <a:custGeom>
              <a:avLst/>
              <a:gdLst>
                <a:gd name="T0" fmla="*/ 150 w 150"/>
                <a:gd name="T1" fmla="*/ 107 h 157"/>
                <a:gd name="T2" fmla="*/ 122 w 150"/>
                <a:gd name="T3" fmla="*/ 54 h 157"/>
                <a:gd name="T4" fmla="*/ 94 w 150"/>
                <a:gd name="T5" fmla="*/ 0 h 157"/>
                <a:gd name="T6" fmla="*/ 0 w 150"/>
                <a:gd name="T7" fmla="*/ 50 h 157"/>
                <a:gd name="T8" fmla="*/ 29 w 150"/>
                <a:gd name="T9" fmla="*/ 104 h 157"/>
                <a:gd name="T10" fmla="*/ 57 w 150"/>
                <a:gd name="T11" fmla="*/ 157 h 157"/>
                <a:gd name="T12" fmla="*/ 150 w 150"/>
                <a:gd name="T13" fmla="*/ 107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157"/>
                <a:gd name="T23" fmla="*/ 150 w 150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157">
                  <a:moveTo>
                    <a:pt x="150" y="107"/>
                  </a:moveTo>
                  <a:lnTo>
                    <a:pt x="122" y="54"/>
                  </a:lnTo>
                  <a:lnTo>
                    <a:pt x="94" y="0"/>
                  </a:lnTo>
                  <a:lnTo>
                    <a:pt x="0" y="50"/>
                  </a:lnTo>
                  <a:lnTo>
                    <a:pt x="29" y="104"/>
                  </a:lnTo>
                  <a:lnTo>
                    <a:pt x="57" y="157"/>
                  </a:lnTo>
                  <a:lnTo>
                    <a:pt x="150" y="10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77" name="Freeform 1355"/>
            <p:cNvSpPr>
              <a:spLocks noChangeAspect="1"/>
            </p:cNvSpPr>
            <p:nvPr/>
          </p:nvSpPr>
          <p:spPr bwMode="auto">
            <a:xfrm>
              <a:off x="4188" y="1114"/>
              <a:ext cx="4" cy="8"/>
            </a:xfrm>
            <a:custGeom>
              <a:avLst/>
              <a:gdLst>
                <a:gd name="T0" fmla="*/ 31 w 31"/>
                <a:gd name="T1" fmla="*/ 54 h 54"/>
                <a:gd name="T2" fmla="*/ 2 w 31"/>
                <a:gd name="T3" fmla="*/ 0 h 54"/>
                <a:gd name="T4" fmla="*/ 0 w 31"/>
                <a:gd name="T5" fmla="*/ 1 h 54"/>
                <a:gd name="T6" fmla="*/ 31 w 3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54"/>
                <a:gd name="T14" fmla="*/ 31 w 3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54">
                  <a:moveTo>
                    <a:pt x="31" y="54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31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78" name="Line 1356"/>
            <p:cNvSpPr>
              <a:spLocks noChangeAspect="1" noChangeShapeType="1"/>
            </p:cNvSpPr>
            <p:nvPr/>
          </p:nvSpPr>
          <p:spPr bwMode="auto">
            <a:xfrm flipH="1">
              <a:off x="4188" y="111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79" name="Freeform 1357"/>
            <p:cNvSpPr>
              <a:spLocks noChangeAspect="1"/>
            </p:cNvSpPr>
            <p:nvPr/>
          </p:nvSpPr>
          <p:spPr bwMode="auto">
            <a:xfrm>
              <a:off x="4175" y="1114"/>
              <a:ext cx="22" cy="23"/>
            </a:xfrm>
            <a:custGeom>
              <a:avLst/>
              <a:gdLst>
                <a:gd name="T0" fmla="*/ 153 w 153"/>
                <a:gd name="T1" fmla="*/ 105 h 157"/>
                <a:gd name="T2" fmla="*/ 122 w 153"/>
                <a:gd name="T3" fmla="*/ 53 h 157"/>
                <a:gd name="T4" fmla="*/ 91 w 153"/>
                <a:gd name="T5" fmla="*/ 0 h 157"/>
                <a:gd name="T6" fmla="*/ 0 w 153"/>
                <a:gd name="T7" fmla="*/ 53 h 157"/>
                <a:gd name="T8" fmla="*/ 31 w 153"/>
                <a:gd name="T9" fmla="*/ 105 h 157"/>
                <a:gd name="T10" fmla="*/ 62 w 153"/>
                <a:gd name="T11" fmla="*/ 157 h 157"/>
                <a:gd name="T12" fmla="*/ 153 w 153"/>
                <a:gd name="T13" fmla="*/ 105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57"/>
                <a:gd name="T23" fmla="*/ 153 w 153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57">
                  <a:moveTo>
                    <a:pt x="153" y="105"/>
                  </a:moveTo>
                  <a:lnTo>
                    <a:pt x="122" y="53"/>
                  </a:lnTo>
                  <a:lnTo>
                    <a:pt x="91" y="0"/>
                  </a:lnTo>
                  <a:lnTo>
                    <a:pt x="0" y="53"/>
                  </a:lnTo>
                  <a:lnTo>
                    <a:pt x="31" y="105"/>
                  </a:lnTo>
                  <a:lnTo>
                    <a:pt x="62" y="157"/>
                  </a:lnTo>
                  <a:lnTo>
                    <a:pt x="153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80" name="Freeform 1358"/>
            <p:cNvSpPr>
              <a:spLocks noChangeAspect="1"/>
            </p:cNvSpPr>
            <p:nvPr/>
          </p:nvSpPr>
          <p:spPr bwMode="auto">
            <a:xfrm>
              <a:off x="4175" y="1114"/>
              <a:ext cx="22" cy="23"/>
            </a:xfrm>
            <a:custGeom>
              <a:avLst/>
              <a:gdLst>
                <a:gd name="T0" fmla="*/ 153 w 153"/>
                <a:gd name="T1" fmla="*/ 105 h 157"/>
                <a:gd name="T2" fmla="*/ 122 w 153"/>
                <a:gd name="T3" fmla="*/ 53 h 157"/>
                <a:gd name="T4" fmla="*/ 91 w 153"/>
                <a:gd name="T5" fmla="*/ 0 h 157"/>
                <a:gd name="T6" fmla="*/ 0 w 153"/>
                <a:gd name="T7" fmla="*/ 53 h 157"/>
                <a:gd name="T8" fmla="*/ 31 w 153"/>
                <a:gd name="T9" fmla="*/ 105 h 157"/>
                <a:gd name="T10" fmla="*/ 62 w 153"/>
                <a:gd name="T11" fmla="*/ 157 h 157"/>
                <a:gd name="T12" fmla="*/ 153 w 153"/>
                <a:gd name="T13" fmla="*/ 105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57"/>
                <a:gd name="T23" fmla="*/ 153 w 153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57">
                  <a:moveTo>
                    <a:pt x="153" y="105"/>
                  </a:moveTo>
                  <a:lnTo>
                    <a:pt x="122" y="53"/>
                  </a:lnTo>
                  <a:lnTo>
                    <a:pt x="91" y="0"/>
                  </a:lnTo>
                  <a:lnTo>
                    <a:pt x="0" y="53"/>
                  </a:lnTo>
                  <a:lnTo>
                    <a:pt x="31" y="105"/>
                  </a:lnTo>
                  <a:lnTo>
                    <a:pt x="62" y="157"/>
                  </a:lnTo>
                  <a:lnTo>
                    <a:pt x="153" y="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81" name="Freeform 1359"/>
            <p:cNvSpPr>
              <a:spLocks noChangeAspect="1"/>
            </p:cNvSpPr>
            <p:nvPr/>
          </p:nvSpPr>
          <p:spPr bwMode="auto">
            <a:xfrm>
              <a:off x="4175" y="1122"/>
              <a:ext cx="4" cy="7"/>
            </a:xfrm>
            <a:custGeom>
              <a:avLst/>
              <a:gdLst>
                <a:gd name="T0" fmla="*/ 33 w 33"/>
                <a:gd name="T1" fmla="*/ 52 h 52"/>
                <a:gd name="T2" fmla="*/ 2 w 33"/>
                <a:gd name="T3" fmla="*/ 0 h 52"/>
                <a:gd name="T4" fmla="*/ 0 w 33"/>
                <a:gd name="T5" fmla="*/ 1 h 52"/>
                <a:gd name="T6" fmla="*/ 33 w 33"/>
                <a:gd name="T7" fmla="*/ 52 h 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52"/>
                <a:gd name="T14" fmla="*/ 33 w 33"/>
                <a:gd name="T15" fmla="*/ 52 h 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52">
                  <a:moveTo>
                    <a:pt x="33" y="52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33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82" name="Line 1360"/>
            <p:cNvSpPr>
              <a:spLocks noChangeAspect="1" noChangeShapeType="1"/>
            </p:cNvSpPr>
            <p:nvPr/>
          </p:nvSpPr>
          <p:spPr bwMode="auto">
            <a:xfrm flipH="1">
              <a:off x="4175" y="112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83" name="Freeform 1361"/>
            <p:cNvSpPr>
              <a:spLocks noChangeAspect="1"/>
            </p:cNvSpPr>
            <p:nvPr/>
          </p:nvSpPr>
          <p:spPr bwMode="auto">
            <a:xfrm>
              <a:off x="4162" y="1122"/>
              <a:ext cx="22" cy="23"/>
            </a:xfrm>
            <a:custGeom>
              <a:avLst/>
              <a:gdLst>
                <a:gd name="T0" fmla="*/ 152 w 152"/>
                <a:gd name="T1" fmla="*/ 102 h 159"/>
                <a:gd name="T2" fmla="*/ 119 w 152"/>
                <a:gd name="T3" fmla="*/ 51 h 159"/>
                <a:gd name="T4" fmla="*/ 86 w 152"/>
                <a:gd name="T5" fmla="*/ 0 h 159"/>
                <a:gd name="T6" fmla="*/ 0 w 152"/>
                <a:gd name="T7" fmla="*/ 57 h 159"/>
                <a:gd name="T8" fmla="*/ 33 w 152"/>
                <a:gd name="T9" fmla="*/ 108 h 159"/>
                <a:gd name="T10" fmla="*/ 65 w 152"/>
                <a:gd name="T11" fmla="*/ 159 h 159"/>
                <a:gd name="T12" fmla="*/ 152 w 152"/>
                <a:gd name="T13" fmla="*/ 102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159"/>
                <a:gd name="T23" fmla="*/ 152 w 152"/>
                <a:gd name="T24" fmla="*/ 159 h 1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159">
                  <a:moveTo>
                    <a:pt x="152" y="102"/>
                  </a:moveTo>
                  <a:lnTo>
                    <a:pt x="119" y="51"/>
                  </a:lnTo>
                  <a:lnTo>
                    <a:pt x="86" y="0"/>
                  </a:lnTo>
                  <a:lnTo>
                    <a:pt x="0" y="57"/>
                  </a:lnTo>
                  <a:lnTo>
                    <a:pt x="33" y="108"/>
                  </a:lnTo>
                  <a:lnTo>
                    <a:pt x="65" y="159"/>
                  </a:lnTo>
                  <a:lnTo>
                    <a:pt x="152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84" name="Freeform 1362"/>
            <p:cNvSpPr>
              <a:spLocks noChangeAspect="1"/>
            </p:cNvSpPr>
            <p:nvPr/>
          </p:nvSpPr>
          <p:spPr bwMode="auto">
            <a:xfrm>
              <a:off x="4162" y="1122"/>
              <a:ext cx="22" cy="23"/>
            </a:xfrm>
            <a:custGeom>
              <a:avLst/>
              <a:gdLst>
                <a:gd name="T0" fmla="*/ 152 w 152"/>
                <a:gd name="T1" fmla="*/ 102 h 159"/>
                <a:gd name="T2" fmla="*/ 119 w 152"/>
                <a:gd name="T3" fmla="*/ 51 h 159"/>
                <a:gd name="T4" fmla="*/ 86 w 152"/>
                <a:gd name="T5" fmla="*/ 0 h 159"/>
                <a:gd name="T6" fmla="*/ 0 w 152"/>
                <a:gd name="T7" fmla="*/ 57 h 159"/>
                <a:gd name="T8" fmla="*/ 33 w 152"/>
                <a:gd name="T9" fmla="*/ 108 h 159"/>
                <a:gd name="T10" fmla="*/ 65 w 152"/>
                <a:gd name="T11" fmla="*/ 159 h 159"/>
                <a:gd name="T12" fmla="*/ 152 w 152"/>
                <a:gd name="T13" fmla="*/ 102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159"/>
                <a:gd name="T23" fmla="*/ 152 w 152"/>
                <a:gd name="T24" fmla="*/ 159 h 1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159">
                  <a:moveTo>
                    <a:pt x="152" y="102"/>
                  </a:moveTo>
                  <a:lnTo>
                    <a:pt x="119" y="51"/>
                  </a:lnTo>
                  <a:lnTo>
                    <a:pt x="86" y="0"/>
                  </a:lnTo>
                  <a:lnTo>
                    <a:pt x="0" y="57"/>
                  </a:lnTo>
                  <a:lnTo>
                    <a:pt x="33" y="108"/>
                  </a:lnTo>
                  <a:lnTo>
                    <a:pt x="65" y="159"/>
                  </a:lnTo>
                  <a:lnTo>
                    <a:pt x="152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85" name="Freeform 1363"/>
            <p:cNvSpPr>
              <a:spLocks noChangeAspect="1"/>
            </p:cNvSpPr>
            <p:nvPr/>
          </p:nvSpPr>
          <p:spPr bwMode="auto">
            <a:xfrm>
              <a:off x="4162" y="1130"/>
              <a:ext cx="5" cy="8"/>
            </a:xfrm>
            <a:custGeom>
              <a:avLst/>
              <a:gdLst>
                <a:gd name="T0" fmla="*/ 35 w 35"/>
                <a:gd name="T1" fmla="*/ 51 h 51"/>
                <a:gd name="T2" fmla="*/ 2 w 35"/>
                <a:gd name="T3" fmla="*/ 0 h 51"/>
                <a:gd name="T4" fmla="*/ 0 w 35"/>
                <a:gd name="T5" fmla="*/ 1 h 51"/>
                <a:gd name="T6" fmla="*/ 35 w 35"/>
                <a:gd name="T7" fmla="*/ 51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51"/>
                <a:gd name="T14" fmla="*/ 35 w 35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51">
                  <a:moveTo>
                    <a:pt x="35" y="51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35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86" name="Line 1364"/>
            <p:cNvSpPr>
              <a:spLocks noChangeAspect="1" noChangeShapeType="1"/>
            </p:cNvSpPr>
            <p:nvPr/>
          </p:nvSpPr>
          <p:spPr bwMode="auto">
            <a:xfrm flipH="1">
              <a:off x="4162" y="113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87" name="Freeform 1365"/>
            <p:cNvSpPr>
              <a:spLocks noChangeAspect="1"/>
            </p:cNvSpPr>
            <p:nvPr/>
          </p:nvSpPr>
          <p:spPr bwMode="auto">
            <a:xfrm>
              <a:off x="4150" y="1130"/>
              <a:ext cx="22" cy="23"/>
            </a:xfrm>
            <a:custGeom>
              <a:avLst/>
              <a:gdLst>
                <a:gd name="T0" fmla="*/ 153 w 153"/>
                <a:gd name="T1" fmla="*/ 100 h 158"/>
                <a:gd name="T2" fmla="*/ 119 w 153"/>
                <a:gd name="T3" fmla="*/ 50 h 158"/>
                <a:gd name="T4" fmla="*/ 84 w 153"/>
                <a:gd name="T5" fmla="*/ 0 h 158"/>
                <a:gd name="T6" fmla="*/ 0 w 153"/>
                <a:gd name="T7" fmla="*/ 58 h 158"/>
                <a:gd name="T8" fmla="*/ 34 w 153"/>
                <a:gd name="T9" fmla="*/ 108 h 158"/>
                <a:gd name="T10" fmla="*/ 69 w 153"/>
                <a:gd name="T11" fmla="*/ 158 h 158"/>
                <a:gd name="T12" fmla="*/ 153 w 153"/>
                <a:gd name="T13" fmla="*/ 100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58"/>
                <a:gd name="T23" fmla="*/ 153 w 153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58">
                  <a:moveTo>
                    <a:pt x="153" y="100"/>
                  </a:moveTo>
                  <a:lnTo>
                    <a:pt x="119" y="50"/>
                  </a:lnTo>
                  <a:lnTo>
                    <a:pt x="84" y="0"/>
                  </a:lnTo>
                  <a:lnTo>
                    <a:pt x="0" y="58"/>
                  </a:lnTo>
                  <a:lnTo>
                    <a:pt x="34" y="108"/>
                  </a:lnTo>
                  <a:lnTo>
                    <a:pt x="69" y="158"/>
                  </a:lnTo>
                  <a:lnTo>
                    <a:pt x="153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88" name="Freeform 1366"/>
            <p:cNvSpPr>
              <a:spLocks noChangeAspect="1"/>
            </p:cNvSpPr>
            <p:nvPr/>
          </p:nvSpPr>
          <p:spPr bwMode="auto">
            <a:xfrm>
              <a:off x="4150" y="1130"/>
              <a:ext cx="22" cy="23"/>
            </a:xfrm>
            <a:custGeom>
              <a:avLst/>
              <a:gdLst>
                <a:gd name="T0" fmla="*/ 153 w 153"/>
                <a:gd name="T1" fmla="*/ 100 h 158"/>
                <a:gd name="T2" fmla="*/ 119 w 153"/>
                <a:gd name="T3" fmla="*/ 50 h 158"/>
                <a:gd name="T4" fmla="*/ 84 w 153"/>
                <a:gd name="T5" fmla="*/ 0 h 158"/>
                <a:gd name="T6" fmla="*/ 0 w 153"/>
                <a:gd name="T7" fmla="*/ 58 h 158"/>
                <a:gd name="T8" fmla="*/ 34 w 153"/>
                <a:gd name="T9" fmla="*/ 108 h 158"/>
                <a:gd name="T10" fmla="*/ 69 w 153"/>
                <a:gd name="T11" fmla="*/ 158 h 158"/>
                <a:gd name="T12" fmla="*/ 153 w 153"/>
                <a:gd name="T13" fmla="*/ 100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58"/>
                <a:gd name="T23" fmla="*/ 153 w 153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58">
                  <a:moveTo>
                    <a:pt x="153" y="100"/>
                  </a:moveTo>
                  <a:lnTo>
                    <a:pt x="119" y="50"/>
                  </a:lnTo>
                  <a:lnTo>
                    <a:pt x="84" y="0"/>
                  </a:lnTo>
                  <a:lnTo>
                    <a:pt x="0" y="58"/>
                  </a:lnTo>
                  <a:lnTo>
                    <a:pt x="34" y="108"/>
                  </a:lnTo>
                  <a:lnTo>
                    <a:pt x="69" y="158"/>
                  </a:lnTo>
                  <a:lnTo>
                    <a:pt x="153" y="10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89" name="Freeform 1367"/>
            <p:cNvSpPr>
              <a:spLocks noChangeAspect="1"/>
            </p:cNvSpPr>
            <p:nvPr/>
          </p:nvSpPr>
          <p:spPr bwMode="auto">
            <a:xfrm>
              <a:off x="4150" y="1139"/>
              <a:ext cx="5" cy="7"/>
            </a:xfrm>
            <a:custGeom>
              <a:avLst/>
              <a:gdLst>
                <a:gd name="T0" fmla="*/ 37 w 37"/>
                <a:gd name="T1" fmla="*/ 50 h 50"/>
                <a:gd name="T2" fmla="*/ 3 w 37"/>
                <a:gd name="T3" fmla="*/ 0 h 50"/>
                <a:gd name="T4" fmla="*/ 0 w 37"/>
                <a:gd name="T5" fmla="*/ 2 h 50"/>
                <a:gd name="T6" fmla="*/ 37 w 37"/>
                <a:gd name="T7" fmla="*/ 50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50"/>
                <a:gd name="T14" fmla="*/ 37 w 37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50">
                  <a:moveTo>
                    <a:pt x="37" y="50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37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90" name="Line 1368"/>
            <p:cNvSpPr>
              <a:spLocks noChangeAspect="1" noChangeShapeType="1"/>
            </p:cNvSpPr>
            <p:nvPr/>
          </p:nvSpPr>
          <p:spPr bwMode="auto">
            <a:xfrm flipH="1">
              <a:off x="4150" y="113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91" name="Freeform 1369"/>
            <p:cNvSpPr>
              <a:spLocks noChangeAspect="1"/>
            </p:cNvSpPr>
            <p:nvPr/>
          </p:nvSpPr>
          <p:spPr bwMode="auto">
            <a:xfrm>
              <a:off x="4127" y="1139"/>
              <a:ext cx="33" cy="32"/>
            </a:xfrm>
            <a:custGeom>
              <a:avLst/>
              <a:gdLst>
                <a:gd name="T0" fmla="*/ 232 w 232"/>
                <a:gd name="T1" fmla="*/ 96 h 221"/>
                <a:gd name="T2" fmla="*/ 194 w 232"/>
                <a:gd name="T3" fmla="*/ 48 h 221"/>
                <a:gd name="T4" fmla="*/ 157 w 232"/>
                <a:gd name="T5" fmla="*/ 0 h 221"/>
                <a:gd name="T6" fmla="*/ 0 w 232"/>
                <a:gd name="T7" fmla="*/ 126 h 221"/>
                <a:gd name="T8" fmla="*/ 38 w 232"/>
                <a:gd name="T9" fmla="*/ 173 h 221"/>
                <a:gd name="T10" fmla="*/ 75 w 232"/>
                <a:gd name="T11" fmla="*/ 221 h 221"/>
                <a:gd name="T12" fmla="*/ 232 w 232"/>
                <a:gd name="T13" fmla="*/ 96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2"/>
                <a:gd name="T22" fmla="*/ 0 h 221"/>
                <a:gd name="T23" fmla="*/ 232 w 232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2" h="221">
                  <a:moveTo>
                    <a:pt x="232" y="96"/>
                  </a:moveTo>
                  <a:lnTo>
                    <a:pt x="194" y="48"/>
                  </a:lnTo>
                  <a:lnTo>
                    <a:pt x="157" y="0"/>
                  </a:lnTo>
                  <a:lnTo>
                    <a:pt x="0" y="126"/>
                  </a:lnTo>
                  <a:lnTo>
                    <a:pt x="38" y="173"/>
                  </a:lnTo>
                  <a:lnTo>
                    <a:pt x="75" y="221"/>
                  </a:lnTo>
                  <a:lnTo>
                    <a:pt x="232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92" name="Freeform 1370"/>
            <p:cNvSpPr>
              <a:spLocks noChangeAspect="1"/>
            </p:cNvSpPr>
            <p:nvPr/>
          </p:nvSpPr>
          <p:spPr bwMode="auto">
            <a:xfrm>
              <a:off x="4127" y="1139"/>
              <a:ext cx="33" cy="32"/>
            </a:xfrm>
            <a:custGeom>
              <a:avLst/>
              <a:gdLst>
                <a:gd name="T0" fmla="*/ 232 w 232"/>
                <a:gd name="T1" fmla="*/ 96 h 221"/>
                <a:gd name="T2" fmla="*/ 194 w 232"/>
                <a:gd name="T3" fmla="*/ 48 h 221"/>
                <a:gd name="T4" fmla="*/ 157 w 232"/>
                <a:gd name="T5" fmla="*/ 0 h 221"/>
                <a:gd name="T6" fmla="*/ 0 w 232"/>
                <a:gd name="T7" fmla="*/ 126 h 221"/>
                <a:gd name="T8" fmla="*/ 38 w 232"/>
                <a:gd name="T9" fmla="*/ 173 h 221"/>
                <a:gd name="T10" fmla="*/ 75 w 232"/>
                <a:gd name="T11" fmla="*/ 221 h 221"/>
                <a:gd name="T12" fmla="*/ 232 w 232"/>
                <a:gd name="T13" fmla="*/ 96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2"/>
                <a:gd name="T22" fmla="*/ 0 h 221"/>
                <a:gd name="T23" fmla="*/ 232 w 232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2" h="221">
                  <a:moveTo>
                    <a:pt x="232" y="96"/>
                  </a:moveTo>
                  <a:lnTo>
                    <a:pt x="194" y="48"/>
                  </a:lnTo>
                  <a:lnTo>
                    <a:pt x="157" y="0"/>
                  </a:lnTo>
                  <a:lnTo>
                    <a:pt x="0" y="126"/>
                  </a:lnTo>
                  <a:lnTo>
                    <a:pt x="38" y="173"/>
                  </a:lnTo>
                  <a:lnTo>
                    <a:pt x="75" y="221"/>
                  </a:lnTo>
                  <a:lnTo>
                    <a:pt x="232" y="9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93" name="Freeform 1371"/>
            <p:cNvSpPr>
              <a:spLocks noChangeAspect="1"/>
            </p:cNvSpPr>
            <p:nvPr/>
          </p:nvSpPr>
          <p:spPr bwMode="auto">
            <a:xfrm>
              <a:off x="4127" y="1157"/>
              <a:ext cx="6" cy="7"/>
            </a:xfrm>
            <a:custGeom>
              <a:avLst/>
              <a:gdLst>
                <a:gd name="T0" fmla="*/ 41 w 41"/>
                <a:gd name="T1" fmla="*/ 47 h 47"/>
                <a:gd name="T2" fmla="*/ 3 w 41"/>
                <a:gd name="T3" fmla="*/ 0 h 47"/>
                <a:gd name="T4" fmla="*/ 0 w 41"/>
                <a:gd name="T5" fmla="*/ 3 h 47"/>
                <a:gd name="T6" fmla="*/ 41 w 41"/>
                <a:gd name="T7" fmla="*/ 47 h 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7"/>
                <a:gd name="T14" fmla="*/ 41 w 41"/>
                <a:gd name="T15" fmla="*/ 47 h 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7">
                  <a:moveTo>
                    <a:pt x="41" y="47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41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94" name="Line 1372"/>
            <p:cNvSpPr>
              <a:spLocks noChangeAspect="1" noChangeShapeType="1"/>
            </p:cNvSpPr>
            <p:nvPr/>
          </p:nvSpPr>
          <p:spPr bwMode="auto">
            <a:xfrm flipH="1">
              <a:off x="4127" y="115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95" name="Freeform 1373"/>
            <p:cNvSpPr>
              <a:spLocks noChangeAspect="1"/>
            </p:cNvSpPr>
            <p:nvPr/>
          </p:nvSpPr>
          <p:spPr bwMode="auto">
            <a:xfrm>
              <a:off x="4106" y="1157"/>
              <a:ext cx="32" cy="32"/>
            </a:xfrm>
            <a:custGeom>
              <a:avLst/>
              <a:gdLst>
                <a:gd name="T0" fmla="*/ 226 w 226"/>
                <a:gd name="T1" fmla="*/ 89 h 223"/>
                <a:gd name="T2" fmla="*/ 186 w 226"/>
                <a:gd name="T3" fmla="*/ 44 h 223"/>
                <a:gd name="T4" fmla="*/ 145 w 226"/>
                <a:gd name="T5" fmla="*/ 0 h 223"/>
                <a:gd name="T6" fmla="*/ 0 w 226"/>
                <a:gd name="T7" fmla="*/ 134 h 223"/>
                <a:gd name="T8" fmla="*/ 41 w 226"/>
                <a:gd name="T9" fmla="*/ 179 h 223"/>
                <a:gd name="T10" fmla="*/ 82 w 226"/>
                <a:gd name="T11" fmla="*/ 223 h 223"/>
                <a:gd name="T12" fmla="*/ 226 w 226"/>
                <a:gd name="T13" fmla="*/ 89 h 2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223"/>
                <a:gd name="T23" fmla="*/ 226 w 226"/>
                <a:gd name="T24" fmla="*/ 223 h 2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223">
                  <a:moveTo>
                    <a:pt x="226" y="89"/>
                  </a:moveTo>
                  <a:lnTo>
                    <a:pt x="186" y="44"/>
                  </a:lnTo>
                  <a:lnTo>
                    <a:pt x="145" y="0"/>
                  </a:lnTo>
                  <a:lnTo>
                    <a:pt x="0" y="134"/>
                  </a:lnTo>
                  <a:lnTo>
                    <a:pt x="41" y="179"/>
                  </a:lnTo>
                  <a:lnTo>
                    <a:pt x="82" y="223"/>
                  </a:lnTo>
                  <a:lnTo>
                    <a:pt x="226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96" name="Freeform 1374"/>
            <p:cNvSpPr>
              <a:spLocks noChangeAspect="1"/>
            </p:cNvSpPr>
            <p:nvPr/>
          </p:nvSpPr>
          <p:spPr bwMode="auto">
            <a:xfrm>
              <a:off x="4106" y="1157"/>
              <a:ext cx="32" cy="32"/>
            </a:xfrm>
            <a:custGeom>
              <a:avLst/>
              <a:gdLst>
                <a:gd name="T0" fmla="*/ 226 w 226"/>
                <a:gd name="T1" fmla="*/ 89 h 223"/>
                <a:gd name="T2" fmla="*/ 186 w 226"/>
                <a:gd name="T3" fmla="*/ 44 h 223"/>
                <a:gd name="T4" fmla="*/ 145 w 226"/>
                <a:gd name="T5" fmla="*/ 0 h 223"/>
                <a:gd name="T6" fmla="*/ 0 w 226"/>
                <a:gd name="T7" fmla="*/ 134 h 223"/>
                <a:gd name="T8" fmla="*/ 41 w 226"/>
                <a:gd name="T9" fmla="*/ 179 h 223"/>
                <a:gd name="T10" fmla="*/ 82 w 226"/>
                <a:gd name="T11" fmla="*/ 223 h 223"/>
                <a:gd name="T12" fmla="*/ 226 w 226"/>
                <a:gd name="T13" fmla="*/ 89 h 2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223"/>
                <a:gd name="T23" fmla="*/ 226 w 226"/>
                <a:gd name="T24" fmla="*/ 223 h 2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223">
                  <a:moveTo>
                    <a:pt x="226" y="89"/>
                  </a:moveTo>
                  <a:lnTo>
                    <a:pt x="186" y="44"/>
                  </a:lnTo>
                  <a:lnTo>
                    <a:pt x="145" y="0"/>
                  </a:lnTo>
                  <a:lnTo>
                    <a:pt x="0" y="134"/>
                  </a:lnTo>
                  <a:lnTo>
                    <a:pt x="41" y="179"/>
                  </a:lnTo>
                  <a:lnTo>
                    <a:pt x="82" y="223"/>
                  </a:lnTo>
                  <a:lnTo>
                    <a:pt x="226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97" name="Freeform 1375"/>
            <p:cNvSpPr>
              <a:spLocks noChangeAspect="1"/>
            </p:cNvSpPr>
            <p:nvPr/>
          </p:nvSpPr>
          <p:spPr bwMode="auto">
            <a:xfrm>
              <a:off x="4106" y="1177"/>
              <a:ext cx="6" cy="6"/>
            </a:xfrm>
            <a:custGeom>
              <a:avLst/>
              <a:gdLst>
                <a:gd name="T0" fmla="*/ 44 w 44"/>
                <a:gd name="T1" fmla="*/ 45 h 45"/>
                <a:gd name="T2" fmla="*/ 3 w 44"/>
                <a:gd name="T3" fmla="*/ 0 h 45"/>
                <a:gd name="T4" fmla="*/ 0 w 44"/>
                <a:gd name="T5" fmla="*/ 3 h 45"/>
                <a:gd name="T6" fmla="*/ 44 w 44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5"/>
                <a:gd name="T14" fmla="*/ 44 w 44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5">
                  <a:moveTo>
                    <a:pt x="44" y="45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44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98" name="Line 1376"/>
            <p:cNvSpPr>
              <a:spLocks noChangeAspect="1" noChangeShapeType="1"/>
            </p:cNvSpPr>
            <p:nvPr/>
          </p:nvSpPr>
          <p:spPr bwMode="auto">
            <a:xfrm flipH="1">
              <a:off x="4106" y="11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99" name="Freeform 1377"/>
            <p:cNvSpPr>
              <a:spLocks noChangeAspect="1"/>
            </p:cNvSpPr>
            <p:nvPr/>
          </p:nvSpPr>
          <p:spPr bwMode="auto">
            <a:xfrm>
              <a:off x="4087" y="1177"/>
              <a:ext cx="31" cy="32"/>
            </a:xfrm>
            <a:custGeom>
              <a:avLst/>
              <a:gdLst>
                <a:gd name="T0" fmla="*/ 222 w 222"/>
                <a:gd name="T1" fmla="*/ 84 h 224"/>
                <a:gd name="T2" fmla="*/ 177 w 222"/>
                <a:gd name="T3" fmla="*/ 42 h 224"/>
                <a:gd name="T4" fmla="*/ 133 w 222"/>
                <a:gd name="T5" fmla="*/ 0 h 224"/>
                <a:gd name="T6" fmla="*/ 0 w 222"/>
                <a:gd name="T7" fmla="*/ 140 h 224"/>
                <a:gd name="T8" fmla="*/ 44 w 222"/>
                <a:gd name="T9" fmla="*/ 182 h 224"/>
                <a:gd name="T10" fmla="*/ 89 w 222"/>
                <a:gd name="T11" fmla="*/ 224 h 224"/>
                <a:gd name="T12" fmla="*/ 222 w 222"/>
                <a:gd name="T13" fmla="*/ 84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"/>
                <a:gd name="T22" fmla="*/ 0 h 224"/>
                <a:gd name="T23" fmla="*/ 222 w 222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" h="224">
                  <a:moveTo>
                    <a:pt x="222" y="84"/>
                  </a:moveTo>
                  <a:lnTo>
                    <a:pt x="177" y="42"/>
                  </a:lnTo>
                  <a:lnTo>
                    <a:pt x="133" y="0"/>
                  </a:lnTo>
                  <a:lnTo>
                    <a:pt x="0" y="140"/>
                  </a:lnTo>
                  <a:lnTo>
                    <a:pt x="44" y="182"/>
                  </a:lnTo>
                  <a:lnTo>
                    <a:pt x="89" y="224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00" name="Freeform 1378"/>
            <p:cNvSpPr>
              <a:spLocks noChangeAspect="1"/>
            </p:cNvSpPr>
            <p:nvPr/>
          </p:nvSpPr>
          <p:spPr bwMode="auto">
            <a:xfrm>
              <a:off x="4087" y="1177"/>
              <a:ext cx="31" cy="32"/>
            </a:xfrm>
            <a:custGeom>
              <a:avLst/>
              <a:gdLst>
                <a:gd name="T0" fmla="*/ 222 w 222"/>
                <a:gd name="T1" fmla="*/ 84 h 224"/>
                <a:gd name="T2" fmla="*/ 177 w 222"/>
                <a:gd name="T3" fmla="*/ 42 h 224"/>
                <a:gd name="T4" fmla="*/ 133 w 222"/>
                <a:gd name="T5" fmla="*/ 0 h 224"/>
                <a:gd name="T6" fmla="*/ 0 w 222"/>
                <a:gd name="T7" fmla="*/ 140 h 224"/>
                <a:gd name="T8" fmla="*/ 44 w 222"/>
                <a:gd name="T9" fmla="*/ 182 h 224"/>
                <a:gd name="T10" fmla="*/ 89 w 222"/>
                <a:gd name="T11" fmla="*/ 224 h 224"/>
                <a:gd name="T12" fmla="*/ 222 w 222"/>
                <a:gd name="T13" fmla="*/ 84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"/>
                <a:gd name="T22" fmla="*/ 0 h 224"/>
                <a:gd name="T23" fmla="*/ 222 w 222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" h="224">
                  <a:moveTo>
                    <a:pt x="222" y="84"/>
                  </a:moveTo>
                  <a:lnTo>
                    <a:pt x="177" y="42"/>
                  </a:lnTo>
                  <a:lnTo>
                    <a:pt x="133" y="0"/>
                  </a:lnTo>
                  <a:lnTo>
                    <a:pt x="0" y="140"/>
                  </a:lnTo>
                  <a:lnTo>
                    <a:pt x="44" y="182"/>
                  </a:lnTo>
                  <a:lnTo>
                    <a:pt x="89" y="224"/>
                  </a:lnTo>
                  <a:lnTo>
                    <a:pt x="222" y="8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01" name="Freeform 1379"/>
            <p:cNvSpPr>
              <a:spLocks noChangeAspect="1"/>
            </p:cNvSpPr>
            <p:nvPr/>
          </p:nvSpPr>
          <p:spPr bwMode="auto">
            <a:xfrm>
              <a:off x="4086" y="1197"/>
              <a:ext cx="7" cy="6"/>
            </a:xfrm>
            <a:custGeom>
              <a:avLst/>
              <a:gdLst>
                <a:gd name="T0" fmla="*/ 46 w 46"/>
                <a:gd name="T1" fmla="*/ 42 h 42"/>
                <a:gd name="T2" fmla="*/ 2 w 46"/>
                <a:gd name="T3" fmla="*/ 0 h 42"/>
                <a:gd name="T4" fmla="*/ 0 w 46"/>
                <a:gd name="T5" fmla="*/ 3 h 42"/>
                <a:gd name="T6" fmla="*/ 46 w 46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2"/>
                <a:gd name="T14" fmla="*/ 46 w 46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2">
                  <a:moveTo>
                    <a:pt x="46" y="42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46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02" name="Line 1380"/>
            <p:cNvSpPr>
              <a:spLocks noChangeAspect="1" noChangeShapeType="1"/>
            </p:cNvSpPr>
            <p:nvPr/>
          </p:nvSpPr>
          <p:spPr bwMode="auto">
            <a:xfrm flipH="1">
              <a:off x="4086" y="119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03" name="Freeform 1381"/>
            <p:cNvSpPr>
              <a:spLocks noChangeAspect="1"/>
            </p:cNvSpPr>
            <p:nvPr/>
          </p:nvSpPr>
          <p:spPr bwMode="auto">
            <a:xfrm>
              <a:off x="4069" y="1197"/>
              <a:ext cx="31" cy="32"/>
            </a:xfrm>
            <a:custGeom>
              <a:avLst/>
              <a:gdLst>
                <a:gd name="T0" fmla="*/ 214 w 214"/>
                <a:gd name="T1" fmla="*/ 77 h 224"/>
                <a:gd name="T2" fmla="*/ 167 w 214"/>
                <a:gd name="T3" fmla="*/ 39 h 224"/>
                <a:gd name="T4" fmla="*/ 121 w 214"/>
                <a:gd name="T5" fmla="*/ 0 h 224"/>
                <a:gd name="T6" fmla="*/ 0 w 214"/>
                <a:gd name="T7" fmla="*/ 147 h 224"/>
                <a:gd name="T8" fmla="*/ 47 w 214"/>
                <a:gd name="T9" fmla="*/ 186 h 224"/>
                <a:gd name="T10" fmla="*/ 93 w 214"/>
                <a:gd name="T11" fmla="*/ 224 h 224"/>
                <a:gd name="T12" fmla="*/ 214 w 214"/>
                <a:gd name="T13" fmla="*/ 77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4"/>
                <a:gd name="T22" fmla="*/ 0 h 224"/>
                <a:gd name="T23" fmla="*/ 214 w 214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4" h="224">
                  <a:moveTo>
                    <a:pt x="214" y="77"/>
                  </a:moveTo>
                  <a:lnTo>
                    <a:pt x="167" y="39"/>
                  </a:lnTo>
                  <a:lnTo>
                    <a:pt x="121" y="0"/>
                  </a:lnTo>
                  <a:lnTo>
                    <a:pt x="0" y="147"/>
                  </a:lnTo>
                  <a:lnTo>
                    <a:pt x="47" y="186"/>
                  </a:lnTo>
                  <a:lnTo>
                    <a:pt x="93" y="224"/>
                  </a:lnTo>
                  <a:lnTo>
                    <a:pt x="21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04" name="Freeform 1382"/>
            <p:cNvSpPr>
              <a:spLocks noChangeAspect="1"/>
            </p:cNvSpPr>
            <p:nvPr/>
          </p:nvSpPr>
          <p:spPr bwMode="auto">
            <a:xfrm>
              <a:off x="4069" y="1197"/>
              <a:ext cx="31" cy="32"/>
            </a:xfrm>
            <a:custGeom>
              <a:avLst/>
              <a:gdLst>
                <a:gd name="T0" fmla="*/ 214 w 214"/>
                <a:gd name="T1" fmla="*/ 77 h 224"/>
                <a:gd name="T2" fmla="*/ 167 w 214"/>
                <a:gd name="T3" fmla="*/ 39 h 224"/>
                <a:gd name="T4" fmla="*/ 121 w 214"/>
                <a:gd name="T5" fmla="*/ 0 h 224"/>
                <a:gd name="T6" fmla="*/ 0 w 214"/>
                <a:gd name="T7" fmla="*/ 147 h 224"/>
                <a:gd name="T8" fmla="*/ 47 w 214"/>
                <a:gd name="T9" fmla="*/ 186 h 224"/>
                <a:gd name="T10" fmla="*/ 93 w 214"/>
                <a:gd name="T11" fmla="*/ 224 h 224"/>
                <a:gd name="T12" fmla="*/ 214 w 214"/>
                <a:gd name="T13" fmla="*/ 77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4"/>
                <a:gd name="T22" fmla="*/ 0 h 224"/>
                <a:gd name="T23" fmla="*/ 214 w 214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4" h="224">
                  <a:moveTo>
                    <a:pt x="214" y="77"/>
                  </a:moveTo>
                  <a:lnTo>
                    <a:pt x="167" y="39"/>
                  </a:lnTo>
                  <a:lnTo>
                    <a:pt x="121" y="0"/>
                  </a:lnTo>
                  <a:lnTo>
                    <a:pt x="0" y="147"/>
                  </a:lnTo>
                  <a:lnTo>
                    <a:pt x="47" y="186"/>
                  </a:lnTo>
                  <a:lnTo>
                    <a:pt x="93" y="224"/>
                  </a:lnTo>
                  <a:lnTo>
                    <a:pt x="214" y="7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05" name="Freeform 1383"/>
            <p:cNvSpPr>
              <a:spLocks noChangeAspect="1"/>
            </p:cNvSpPr>
            <p:nvPr/>
          </p:nvSpPr>
          <p:spPr bwMode="auto">
            <a:xfrm>
              <a:off x="4069" y="1218"/>
              <a:ext cx="7" cy="6"/>
            </a:xfrm>
            <a:custGeom>
              <a:avLst/>
              <a:gdLst>
                <a:gd name="T0" fmla="*/ 49 w 49"/>
                <a:gd name="T1" fmla="*/ 39 h 39"/>
                <a:gd name="T2" fmla="*/ 2 w 49"/>
                <a:gd name="T3" fmla="*/ 0 h 39"/>
                <a:gd name="T4" fmla="*/ 0 w 49"/>
                <a:gd name="T5" fmla="*/ 3 h 39"/>
                <a:gd name="T6" fmla="*/ 49 w 49"/>
                <a:gd name="T7" fmla="*/ 39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9"/>
                <a:gd name="T14" fmla="*/ 49 w 49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9">
                  <a:moveTo>
                    <a:pt x="49" y="39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49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06" name="Line 1384"/>
            <p:cNvSpPr>
              <a:spLocks noChangeAspect="1" noChangeShapeType="1"/>
            </p:cNvSpPr>
            <p:nvPr/>
          </p:nvSpPr>
          <p:spPr bwMode="auto">
            <a:xfrm flipH="1">
              <a:off x="4069" y="121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07" name="Freeform 1385"/>
            <p:cNvSpPr>
              <a:spLocks noChangeAspect="1"/>
            </p:cNvSpPr>
            <p:nvPr/>
          </p:nvSpPr>
          <p:spPr bwMode="auto">
            <a:xfrm>
              <a:off x="4053" y="1219"/>
              <a:ext cx="30" cy="32"/>
            </a:xfrm>
            <a:custGeom>
              <a:avLst/>
              <a:gdLst>
                <a:gd name="T0" fmla="*/ 207 w 207"/>
                <a:gd name="T1" fmla="*/ 71 h 222"/>
                <a:gd name="T2" fmla="*/ 158 w 207"/>
                <a:gd name="T3" fmla="*/ 36 h 222"/>
                <a:gd name="T4" fmla="*/ 109 w 207"/>
                <a:gd name="T5" fmla="*/ 0 h 222"/>
                <a:gd name="T6" fmla="*/ 0 w 207"/>
                <a:gd name="T7" fmla="*/ 152 h 222"/>
                <a:gd name="T8" fmla="*/ 49 w 207"/>
                <a:gd name="T9" fmla="*/ 187 h 222"/>
                <a:gd name="T10" fmla="*/ 98 w 207"/>
                <a:gd name="T11" fmla="*/ 222 h 222"/>
                <a:gd name="T12" fmla="*/ 207 w 207"/>
                <a:gd name="T13" fmla="*/ 71 h 2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222"/>
                <a:gd name="T23" fmla="*/ 207 w 207"/>
                <a:gd name="T24" fmla="*/ 222 h 2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222">
                  <a:moveTo>
                    <a:pt x="207" y="71"/>
                  </a:moveTo>
                  <a:lnTo>
                    <a:pt x="158" y="36"/>
                  </a:lnTo>
                  <a:lnTo>
                    <a:pt x="109" y="0"/>
                  </a:lnTo>
                  <a:lnTo>
                    <a:pt x="0" y="152"/>
                  </a:lnTo>
                  <a:lnTo>
                    <a:pt x="49" y="187"/>
                  </a:lnTo>
                  <a:lnTo>
                    <a:pt x="98" y="222"/>
                  </a:lnTo>
                  <a:lnTo>
                    <a:pt x="207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08" name="Freeform 1386"/>
            <p:cNvSpPr>
              <a:spLocks noChangeAspect="1"/>
            </p:cNvSpPr>
            <p:nvPr/>
          </p:nvSpPr>
          <p:spPr bwMode="auto">
            <a:xfrm>
              <a:off x="4053" y="1219"/>
              <a:ext cx="30" cy="32"/>
            </a:xfrm>
            <a:custGeom>
              <a:avLst/>
              <a:gdLst>
                <a:gd name="T0" fmla="*/ 207 w 207"/>
                <a:gd name="T1" fmla="*/ 71 h 222"/>
                <a:gd name="T2" fmla="*/ 158 w 207"/>
                <a:gd name="T3" fmla="*/ 36 h 222"/>
                <a:gd name="T4" fmla="*/ 109 w 207"/>
                <a:gd name="T5" fmla="*/ 0 h 222"/>
                <a:gd name="T6" fmla="*/ 0 w 207"/>
                <a:gd name="T7" fmla="*/ 152 h 222"/>
                <a:gd name="T8" fmla="*/ 49 w 207"/>
                <a:gd name="T9" fmla="*/ 187 h 222"/>
                <a:gd name="T10" fmla="*/ 98 w 207"/>
                <a:gd name="T11" fmla="*/ 222 h 222"/>
                <a:gd name="T12" fmla="*/ 207 w 207"/>
                <a:gd name="T13" fmla="*/ 71 h 2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222"/>
                <a:gd name="T23" fmla="*/ 207 w 207"/>
                <a:gd name="T24" fmla="*/ 222 h 2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222">
                  <a:moveTo>
                    <a:pt x="207" y="71"/>
                  </a:moveTo>
                  <a:lnTo>
                    <a:pt x="158" y="36"/>
                  </a:lnTo>
                  <a:lnTo>
                    <a:pt x="109" y="0"/>
                  </a:lnTo>
                  <a:lnTo>
                    <a:pt x="0" y="152"/>
                  </a:lnTo>
                  <a:lnTo>
                    <a:pt x="49" y="187"/>
                  </a:lnTo>
                  <a:lnTo>
                    <a:pt x="98" y="222"/>
                  </a:lnTo>
                  <a:lnTo>
                    <a:pt x="207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09" name="Freeform 1387"/>
            <p:cNvSpPr>
              <a:spLocks noChangeAspect="1"/>
            </p:cNvSpPr>
            <p:nvPr/>
          </p:nvSpPr>
          <p:spPr bwMode="auto">
            <a:xfrm>
              <a:off x="4053" y="1241"/>
              <a:ext cx="7" cy="5"/>
            </a:xfrm>
            <a:custGeom>
              <a:avLst/>
              <a:gdLst>
                <a:gd name="T0" fmla="*/ 51 w 51"/>
                <a:gd name="T1" fmla="*/ 35 h 35"/>
                <a:gd name="T2" fmla="*/ 2 w 51"/>
                <a:gd name="T3" fmla="*/ 0 h 35"/>
                <a:gd name="T4" fmla="*/ 0 w 51"/>
                <a:gd name="T5" fmla="*/ 2 h 35"/>
                <a:gd name="T6" fmla="*/ 51 w 51"/>
                <a:gd name="T7" fmla="*/ 35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51" y="35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5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10" name="Line 1388"/>
            <p:cNvSpPr>
              <a:spLocks noChangeAspect="1" noChangeShapeType="1"/>
            </p:cNvSpPr>
            <p:nvPr/>
          </p:nvSpPr>
          <p:spPr bwMode="auto">
            <a:xfrm flipH="1">
              <a:off x="4053" y="124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11" name="Freeform 1389"/>
            <p:cNvSpPr>
              <a:spLocks noChangeAspect="1"/>
            </p:cNvSpPr>
            <p:nvPr/>
          </p:nvSpPr>
          <p:spPr bwMode="auto">
            <a:xfrm>
              <a:off x="4039" y="1241"/>
              <a:ext cx="29" cy="31"/>
            </a:xfrm>
            <a:custGeom>
              <a:avLst/>
              <a:gdLst>
                <a:gd name="T0" fmla="*/ 201 w 201"/>
                <a:gd name="T1" fmla="*/ 66 h 221"/>
                <a:gd name="T2" fmla="*/ 150 w 201"/>
                <a:gd name="T3" fmla="*/ 33 h 221"/>
                <a:gd name="T4" fmla="*/ 99 w 201"/>
                <a:gd name="T5" fmla="*/ 0 h 221"/>
                <a:gd name="T6" fmla="*/ 0 w 201"/>
                <a:gd name="T7" fmla="*/ 155 h 221"/>
                <a:gd name="T8" fmla="*/ 51 w 201"/>
                <a:gd name="T9" fmla="*/ 188 h 221"/>
                <a:gd name="T10" fmla="*/ 102 w 201"/>
                <a:gd name="T11" fmla="*/ 221 h 221"/>
                <a:gd name="T12" fmla="*/ 201 w 201"/>
                <a:gd name="T13" fmla="*/ 66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1"/>
                <a:gd name="T22" fmla="*/ 0 h 221"/>
                <a:gd name="T23" fmla="*/ 201 w 201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1" h="221">
                  <a:moveTo>
                    <a:pt x="201" y="66"/>
                  </a:moveTo>
                  <a:lnTo>
                    <a:pt x="150" y="33"/>
                  </a:lnTo>
                  <a:lnTo>
                    <a:pt x="99" y="0"/>
                  </a:lnTo>
                  <a:lnTo>
                    <a:pt x="0" y="155"/>
                  </a:lnTo>
                  <a:lnTo>
                    <a:pt x="51" y="188"/>
                  </a:lnTo>
                  <a:lnTo>
                    <a:pt x="102" y="221"/>
                  </a:lnTo>
                  <a:lnTo>
                    <a:pt x="201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12" name="Freeform 1390"/>
            <p:cNvSpPr>
              <a:spLocks noChangeAspect="1"/>
            </p:cNvSpPr>
            <p:nvPr/>
          </p:nvSpPr>
          <p:spPr bwMode="auto">
            <a:xfrm>
              <a:off x="4039" y="1241"/>
              <a:ext cx="29" cy="31"/>
            </a:xfrm>
            <a:custGeom>
              <a:avLst/>
              <a:gdLst>
                <a:gd name="T0" fmla="*/ 201 w 201"/>
                <a:gd name="T1" fmla="*/ 66 h 221"/>
                <a:gd name="T2" fmla="*/ 150 w 201"/>
                <a:gd name="T3" fmla="*/ 33 h 221"/>
                <a:gd name="T4" fmla="*/ 99 w 201"/>
                <a:gd name="T5" fmla="*/ 0 h 221"/>
                <a:gd name="T6" fmla="*/ 0 w 201"/>
                <a:gd name="T7" fmla="*/ 155 h 221"/>
                <a:gd name="T8" fmla="*/ 51 w 201"/>
                <a:gd name="T9" fmla="*/ 188 h 221"/>
                <a:gd name="T10" fmla="*/ 102 w 201"/>
                <a:gd name="T11" fmla="*/ 221 h 221"/>
                <a:gd name="T12" fmla="*/ 201 w 201"/>
                <a:gd name="T13" fmla="*/ 66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1"/>
                <a:gd name="T22" fmla="*/ 0 h 221"/>
                <a:gd name="T23" fmla="*/ 201 w 201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1" h="221">
                  <a:moveTo>
                    <a:pt x="201" y="66"/>
                  </a:moveTo>
                  <a:lnTo>
                    <a:pt x="150" y="33"/>
                  </a:lnTo>
                  <a:lnTo>
                    <a:pt x="99" y="0"/>
                  </a:lnTo>
                  <a:lnTo>
                    <a:pt x="0" y="155"/>
                  </a:lnTo>
                  <a:lnTo>
                    <a:pt x="51" y="188"/>
                  </a:lnTo>
                  <a:lnTo>
                    <a:pt x="102" y="221"/>
                  </a:lnTo>
                  <a:lnTo>
                    <a:pt x="201" y="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13" name="Freeform 1391"/>
            <p:cNvSpPr>
              <a:spLocks noChangeAspect="1"/>
            </p:cNvSpPr>
            <p:nvPr/>
          </p:nvSpPr>
          <p:spPr bwMode="auto">
            <a:xfrm>
              <a:off x="4038" y="1263"/>
              <a:ext cx="8" cy="5"/>
            </a:xfrm>
            <a:custGeom>
              <a:avLst/>
              <a:gdLst>
                <a:gd name="T0" fmla="*/ 54 w 54"/>
                <a:gd name="T1" fmla="*/ 33 h 33"/>
                <a:gd name="T2" fmla="*/ 3 w 54"/>
                <a:gd name="T3" fmla="*/ 0 h 33"/>
                <a:gd name="T4" fmla="*/ 0 w 54"/>
                <a:gd name="T5" fmla="*/ 3 h 33"/>
                <a:gd name="T6" fmla="*/ 54 w 54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33"/>
                <a:gd name="T14" fmla="*/ 54 w 54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33">
                  <a:moveTo>
                    <a:pt x="54" y="33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54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14" name="Line 1392"/>
            <p:cNvSpPr>
              <a:spLocks noChangeAspect="1" noChangeShapeType="1"/>
            </p:cNvSpPr>
            <p:nvPr/>
          </p:nvSpPr>
          <p:spPr bwMode="auto">
            <a:xfrm flipH="1">
              <a:off x="4038" y="126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15" name="Freeform 1393"/>
            <p:cNvSpPr>
              <a:spLocks noChangeAspect="1"/>
            </p:cNvSpPr>
            <p:nvPr/>
          </p:nvSpPr>
          <p:spPr bwMode="auto">
            <a:xfrm>
              <a:off x="4026" y="1263"/>
              <a:ext cx="28" cy="32"/>
            </a:xfrm>
            <a:custGeom>
              <a:avLst/>
              <a:gdLst>
                <a:gd name="T0" fmla="*/ 196 w 196"/>
                <a:gd name="T1" fmla="*/ 59 h 219"/>
                <a:gd name="T2" fmla="*/ 143 w 196"/>
                <a:gd name="T3" fmla="*/ 30 h 219"/>
                <a:gd name="T4" fmla="*/ 89 w 196"/>
                <a:gd name="T5" fmla="*/ 0 h 219"/>
                <a:gd name="T6" fmla="*/ 0 w 196"/>
                <a:gd name="T7" fmla="*/ 160 h 219"/>
                <a:gd name="T8" fmla="*/ 53 w 196"/>
                <a:gd name="T9" fmla="*/ 189 h 219"/>
                <a:gd name="T10" fmla="*/ 106 w 196"/>
                <a:gd name="T11" fmla="*/ 219 h 219"/>
                <a:gd name="T12" fmla="*/ 196 w 196"/>
                <a:gd name="T13" fmla="*/ 59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219"/>
                <a:gd name="T23" fmla="*/ 196 w 196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219">
                  <a:moveTo>
                    <a:pt x="196" y="59"/>
                  </a:moveTo>
                  <a:lnTo>
                    <a:pt x="143" y="30"/>
                  </a:lnTo>
                  <a:lnTo>
                    <a:pt x="89" y="0"/>
                  </a:lnTo>
                  <a:lnTo>
                    <a:pt x="0" y="160"/>
                  </a:lnTo>
                  <a:lnTo>
                    <a:pt x="53" y="189"/>
                  </a:lnTo>
                  <a:lnTo>
                    <a:pt x="106" y="219"/>
                  </a:lnTo>
                  <a:lnTo>
                    <a:pt x="19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16" name="Freeform 1394"/>
            <p:cNvSpPr>
              <a:spLocks noChangeAspect="1"/>
            </p:cNvSpPr>
            <p:nvPr/>
          </p:nvSpPr>
          <p:spPr bwMode="auto">
            <a:xfrm>
              <a:off x="4026" y="1263"/>
              <a:ext cx="28" cy="32"/>
            </a:xfrm>
            <a:custGeom>
              <a:avLst/>
              <a:gdLst>
                <a:gd name="T0" fmla="*/ 196 w 196"/>
                <a:gd name="T1" fmla="*/ 59 h 219"/>
                <a:gd name="T2" fmla="*/ 143 w 196"/>
                <a:gd name="T3" fmla="*/ 30 h 219"/>
                <a:gd name="T4" fmla="*/ 89 w 196"/>
                <a:gd name="T5" fmla="*/ 0 h 219"/>
                <a:gd name="T6" fmla="*/ 0 w 196"/>
                <a:gd name="T7" fmla="*/ 160 h 219"/>
                <a:gd name="T8" fmla="*/ 53 w 196"/>
                <a:gd name="T9" fmla="*/ 189 h 219"/>
                <a:gd name="T10" fmla="*/ 106 w 196"/>
                <a:gd name="T11" fmla="*/ 219 h 219"/>
                <a:gd name="T12" fmla="*/ 196 w 196"/>
                <a:gd name="T13" fmla="*/ 59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219"/>
                <a:gd name="T23" fmla="*/ 196 w 196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219">
                  <a:moveTo>
                    <a:pt x="196" y="59"/>
                  </a:moveTo>
                  <a:lnTo>
                    <a:pt x="143" y="30"/>
                  </a:lnTo>
                  <a:lnTo>
                    <a:pt x="89" y="0"/>
                  </a:lnTo>
                  <a:lnTo>
                    <a:pt x="0" y="160"/>
                  </a:lnTo>
                  <a:lnTo>
                    <a:pt x="53" y="189"/>
                  </a:lnTo>
                  <a:lnTo>
                    <a:pt x="106" y="219"/>
                  </a:lnTo>
                  <a:lnTo>
                    <a:pt x="196" y="5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17" name="Freeform 1395"/>
            <p:cNvSpPr>
              <a:spLocks noChangeAspect="1"/>
            </p:cNvSpPr>
            <p:nvPr/>
          </p:nvSpPr>
          <p:spPr bwMode="auto">
            <a:xfrm>
              <a:off x="4025" y="1286"/>
              <a:ext cx="8" cy="4"/>
            </a:xfrm>
            <a:custGeom>
              <a:avLst/>
              <a:gdLst>
                <a:gd name="T0" fmla="*/ 55 w 55"/>
                <a:gd name="T1" fmla="*/ 29 h 29"/>
                <a:gd name="T2" fmla="*/ 2 w 55"/>
                <a:gd name="T3" fmla="*/ 0 h 29"/>
                <a:gd name="T4" fmla="*/ 0 w 55"/>
                <a:gd name="T5" fmla="*/ 2 h 29"/>
                <a:gd name="T6" fmla="*/ 55 w 55"/>
                <a:gd name="T7" fmla="*/ 29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9"/>
                <a:gd name="T14" fmla="*/ 55 w 55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9">
                  <a:moveTo>
                    <a:pt x="55" y="29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5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18" name="Line 1396"/>
            <p:cNvSpPr>
              <a:spLocks noChangeAspect="1" noChangeShapeType="1"/>
            </p:cNvSpPr>
            <p:nvPr/>
          </p:nvSpPr>
          <p:spPr bwMode="auto">
            <a:xfrm flipH="1">
              <a:off x="4025" y="128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19" name="Freeform 1397"/>
            <p:cNvSpPr>
              <a:spLocks noChangeAspect="1"/>
            </p:cNvSpPr>
            <p:nvPr/>
          </p:nvSpPr>
          <p:spPr bwMode="auto">
            <a:xfrm>
              <a:off x="4014" y="1287"/>
              <a:ext cx="27" cy="30"/>
            </a:xfrm>
            <a:custGeom>
              <a:avLst/>
              <a:gdLst>
                <a:gd name="T0" fmla="*/ 190 w 190"/>
                <a:gd name="T1" fmla="*/ 54 h 216"/>
                <a:gd name="T2" fmla="*/ 135 w 190"/>
                <a:gd name="T3" fmla="*/ 27 h 216"/>
                <a:gd name="T4" fmla="*/ 80 w 190"/>
                <a:gd name="T5" fmla="*/ 0 h 216"/>
                <a:gd name="T6" fmla="*/ 0 w 190"/>
                <a:gd name="T7" fmla="*/ 161 h 216"/>
                <a:gd name="T8" fmla="*/ 54 w 190"/>
                <a:gd name="T9" fmla="*/ 189 h 216"/>
                <a:gd name="T10" fmla="*/ 109 w 190"/>
                <a:gd name="T11" fmla="*/ 216 h 216"/>
                <a:gd name="T12" fmla="*/ 190 w 190"/>
                <a:gd name="T13" fmla="*/ 5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216"/>
                <a:gd name="T23" fmla="*/ 190 w 19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216">
                  <a:moveTo>
                    <a:pt x="190" y="54"/>
                  </a:moveTo>
                  <a:lnTo>
                    <a:pt x="135" y="27"/>
                  </a:lnTo>
                  <a:lnTo>
                    <a:pt x="80" y="0"/>
                  </a:lnTo>
                  <a:lnTo>
                    <a:pt x="0" y="161"/>
                  </a:lnTo>
                  <a:lnTo>
                    <a:pt x="54" y="189"/>
                  </a:lnTo>
                  <a:lnTo>
                    <a:pt x="109" y="216"/>
                  </a:lnTo>
                  <a:lnTo>
                    <a:pt x="19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20" name="Freeform 1398"/>
            <p:cNvSpPr>
              <a:spLocks noChangeAspect="1"/>
            </p:cNvSpPr>
            <p:nvPr/>
          </p:nvSpPr>
          <p:spPr bwMode="auto">
            <a:xfrm>
              <a:off x="4014" y="1287"/>
              <a:ext cx="27" cy="30"/>
            </a:xfrm>
            <a:custGeom>
              <a:avLst/>
              <a:gdLst>
                <a:gd name="T0" fmla="*/ 190 w 190"/>
                <a:gd name="T1" fmla="*/ 54 h 216"/>
                <a:gd name="T2" fmla="*/ 135 w 190"/>
                <a:gd name="T3" fmla="*/ 27 h 216"/>
                <a:gd name="T4" fmla="*/ 80 w 190"/>
                <a:gd name="T5" fmla="*/ 0 h 216"/>
                <a:gd name="T6" fmla="*/ 0 w 190"/>
                <a:gd name="T7" fmla="*/ 161 h 216"/>
                <a:gd name="T8" fmla="*/ 54 w 190"/>
                <a:gd name="T9" fmla="*/ 189 h 216"/>
                <a:gd name="T10" fmla="*/ 109 w 190"/>
                <a:gd name="T11" fmla="*/ 216 h 216"/>
                <a:gd name="T12" fmla="*/ 190 w 190"/>
                <a:gd name="T13" fmla="*/ 5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216"/>
                <a:gd name="T23" fmla="*/ 190 w 19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216">
                  <a:moveTo>
                    <a:pt x="190" y="54"/>
                  </a:moveTo>
                  <a:lnTo>
                    <a:pt x="135" y="27"/>
                  </a:lnTo>
                  <a:lnTo>
                    <a:pt x="80" y="0"/>
                  </a:lnTo>
                  <a:lnTo>
                    <a:pt x="0" y="161"/>
                  </a:lnTo>
                  <a:lnTo>
                    <a:pt x="54" y="189"/>
                  </a:lnTo>
                  <a:lnTo>
                    <a:pt x="109" y="216"/>
                  </a:lnTo>
                  <a:lnTo>
                    <a:pt x="190" y="5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21" name="Freeform 1399"/>
            <p:cNvSpPr>
              <a:spLocks noChangeAspect="1"/>
            </p:cNvSpPr>
            <p:nvPr/>
          </p:nvSpPr>
          <p:spPr bwMode="auto">
            <a:xfrm>
              <a:off x="4014" y="1310"/>
              <a:ext cx="8" cy="4"/>
            </a:xfrm>
            <a:custGeom>
              <a:avLst/>
              <a:gdLst>
                <a:gd name="T0" fmla="*/ 55 w 55"/>
                <a:gd name="T1" fmla="*/ 28 h 28"/>
                <a:gd name="T2" fmla="*/ 1 w 55"/>
                <a:gd name="T3" fmla="*/ 0 h 28"/>
                <a:gd name="T4" fmla="*/ 0 w 55"/>
                <a:gd name="T5" fmla="*/ 4 h 28"/>
                <a:gd name="T6" fmla="*/ 55 w 55"/>
                <a:gd name="T7" fmla="*/ 28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8"/>
                <a:gd name="T14" fmla="*/ 55 w 55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8">
                  <a:moveTo>
                    <a:pt x="55" y="28"/>
                  </a:moveTo>
                  <a:lnTo>
                    <a:pt x="1" y="0"/>
                  </a:lnTo>
                  <a:lnTo>
                    <a:pt x="0" y="4"/>
                  </a:lnTo>
                  <a:lnTo>
                    <a:pt x="55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22" name="Line 1400"/>
            <p:cNvSpPr>
              <a:spLocks noChangeAspect="1" noChangeShapeType="1"/>
            </p:cNvSpPr>
            <p:nvPr/>
          </p:nvSpPr>
          <p:spPr bwMode="auto">
            <a:xfrm flipH="1">
              <a:off x="4014" y="131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23" name="Freeform 1401"/>
            <p:cNvSpPr>
              <a:spLocks noChangeAspect="1"/>
            </p:cNvSpPr>
            <p:nvPr/>
          </p:nvSpPr>
          <p:spPr bwMode="auto">
            <a:xfrm>
              <a:off x="4004" y="1310"/>
              <a:ext cx="26" cy="31"/>
            </a:xfrm>
            <a:custGeom>
              <a:avLst/>
              <a:gdLst>
                <a:gd name="T0" fmla="*/ 183 w 183"/>
                <a:gd name="T1" fmla="*/ 48 h 213"/>
                <a:gd name="T2" fmla="*/ 127 w 183"/>
                <a:gd name="T3" fmla="*/ 24 h 213"/>
                <a:gd name="T4" fmla="*/ 72 w 183"/>
                <a:gd name="T5" fmla="*/ 0 h 213"/>
                <a:gd name="T6" fmla="*/ 0 w 183"/>
                <a:gd name="T7" fmla="*/ 165 h 213"/>
                <a:gd name="T8" fmla="*/ 56 w 183"/>
                <a:gd name="T9" fmla="*/ 189 h 213"/>
                <a:gd name="T10" fmla="*/ 111 w 183"/>
                <a:gd name="T11" fmla="*/ 213 h 213"/>
                <a:gd name="T12" fmla="*/ 183 w 183"/>
                <a:gd name="T13" fmla="*/ 48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213"/>
                <a:gd name="T23" fmla="*/ 183 w 183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213">
                  <a:moveTo>
                    <a:pt x="183" y="48"/>
                  </a:moveTo>
                  <a:lnTo>
                    <a:pt x="127" y="24"/>
                  </a:lnTo>
                  <a:lnTo>
                    <a:pt x="72" y="0"/>
                  </a:lnTo>
                  <a:lnTo>
                    <a:pt x="0" y="165"/>
                  </a:lnTo>
                  <a:lnTo>
                    <a:pt x="56" y="189"/>
                  </a:lnTo>
                  <a:lnTo>
                    <a:pt x="111" y="213"/>
                  </a:lnTo>
                  <a:lnTo>
                    <a:pt x="183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24" name="Freeform 1402"/>
            <p:cNvSpPr>
              <a:spLocks noChangeAspect="1"/>
            </p:cNvSpPr>
            <p:nvPr/>
          </p:nvSpPr>
          <p:spPr bwMode="auto">
            <a:xfrm>
              <a:off x="4004" y="1310"/>
              <a:ext cx="26" cy="31"/>
            </a:xfrm>
            <a:custGeom>
              <a:avLst/>
              <a:gdLst>
                <a:gd name="T0" fmla="*/ 183 w 183"/>
                <a:gd name="T1" fmla="*/ 48 h 213"/>
                <a:gd name="T2" fmla="*/ 127 w 183"/>
                <a:gd name="T3" fmla="*/ 24 h 213"/>
                <a:gd name="T4" fmla="*/ 72 w 183"/>
                <a:gd name="T5" fmla="*/ 0 h 213"/>
                <a:gd name="T6" fmla="*/ 0 w 183"/>
                <a:gd name="T7" fmla="*/ 165 h 213"/>
                <a:gd name="T8" fmla="*/ 56 w 183"/>
                <a:gd name="T9" fmla="*/ 189 h 213"/>
                <a:gd name="T10" fmla="*/ 111 w 183"/>
                <a:gd name="T11" fmla="*/ 213 h 213"/>
                <a:gd name="T12" fmla="*/ 183 w 183"/>
                <a:gd name="T13" fmla="*/ 48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213"/>
                <a:gd name="T23" fmla="*/ 183 w 183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213">
                  <a:moveTo>
                    <a:pt x="183" y="48"/>
                  </a:moveTo>
                  <a:lnTo>
                    <a:pt x="127" y="24"/>
                  </a:lnTo>
                  <a:lnTo>
                    <a:pt x="72" y="0"/>
                  </a:lnTo>
                  <a:lnTo>
                    <a:pt x="0" y="165"/>
                  </a:lnTo>
                  <a:lnTo>
                    <a:pt x="56" y="189"/>
                  </a:lnTo>
                  <a:lnTo>
                    <a:pt x="111" y="213"/>
                  </a:lnTo>
                  <a:lnTo>
                    <a:pt x="183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25" name="Freeform 1403"/>
            <p:cNvSpPr>
              <a:spLocks noChangeAspect="1"/>
            </p:cNvSpPr>
            <p:nvPr/>
          </p:nvSpPr>
          <p:spPr bwMode="auto">
            <a:xfrm>
              <a:off x="4003" y="1334"/>
              <a:ext cx="9" cy="3"/>
            </a:xfrm>
            <a:custGeom>
              <a:avLst/>
              <a:gdLst>
                <a:gd name="T0" fmla="*/ 57 w 57"/>
                <a:gd name="T1" fmla="*/ 24 h 24"/>
                <a:gd name="T2" fmla="*/ 1 w 57"/>
                <a:gd name="T3" fmla="*/ 0 h 24"/>
                <a:gd name="T4" fmla="*/ 0 w 57"/>
                <a:gd name="T5" fmla="*/ 2 h 24"/>
                <a:gd name="T6" fmla="*/ 57 w 57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24"/>
                <a:gd name="T14" fmla="*/ 57 w 57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24">
                  <a:moveTo>
                    <a:pt x="57" y="24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26" name="Line 1404"/>
            <p:cNvSpPr>
              <a:spLocks noChangeAspect="1" noChangeShapeType="1"/>
            </p:cNvSpPr>
            <p:nvPr/>
          </p:nvSpPr>
          <p:spPr bwMode="auto">
            <a:xfrm flipH="1">
              <a:off x="4003" y="133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27" name="Freeform 1405"/>
            <p:cNvSpPr>
              <a:spLocks noChangeAspect="1"/>
            </p:cNvSpPr>
            <p:nvPr/>
          </p:nvSpPr>
          <p:spPr bwMode="auto">
            <a:xfrm>
              <a:off x="3994" y="1334"/>
              <a:ext cx="26" cy="30"/>
            </a:xfrm>
            <a:custGeom>
              <a:avLst/>
              <a:gdLst>
                <a:gd name="T0" fmla="*/ 178 w 178"/>
                <a:gd name="T1" fmla="*/ 44 h 210"/>
                <a:gd name="T2" fmla="*/ 121 w 178"/>
                <a:gd name="T3" fmla="*/ 22 h 210"/>
                <a:gd name="T4" fmla="*/ 64 w 178"/>
                <a:gd name="T5" fmla="*/ 0 h 210"/>
                <a:gd name="T6" fmla="*/ 0 w 178"/>
                <a:gd name="T7" fmla="*/ 166 h 210"/>
                <a:gd name="T8" fmla="*/ 57 w 178"/>
                <a:gd name="T9" fmla="*/ 188 h 210"/>
                <a:gd name="T10" fmla="*/ 114 w 178"/>
                <a:gd name="T11" fmla="*/ 210 h 210"/>
                <a:gd name="T12" fmla="*/ 178 w 178"/>
                <a:gd name="T13" fmla="*/ 44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210"/>
                <a:gd name="T23" fmla="*/ 178 w 178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210">
                  <a:moveTo>
                    <a:pt x="178" y="44"/>
                  </a:moveTo>
                  <a:lnTo>
                    <a:pt x="121" y="22"/>
                  </a:lnTo>
                  <a:lnTo>
                    <a:pt x="64" y="0"/>
                  </a:lnTo>
                  <a:lnTo>
                    <a:pt x="0" y="166"/>
                  </a:lnTo>
                  <a:lnTo>
                    <a:pt x="57" y="188"/>
                  </a:lnTo>
                  <a:lnTo>
                    <a:pt x="114" y="210"/>
                  </a:lnTo>
                  <a:lnTo>
                    <a:pt x="178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28" name="Freeform 1406"/>
            <p:cNvSpPr>
              <a:spLocks noChangeAspect="1"/>
            </p:cNvSpPr>
            <p:nvPr/>
          </p:nvSpPr>
          <p:spPr bwMode="auto">
            <a:xfrm>
              <a:off x="3994" y="1334"/>
              <a:ext cx="26" cy="30"/>
            </a:xfrm>
            <a:custGeom>
              <a:avLst/>
              <a:gdLst>
                <a:gd name="T0" fmla="*/ 178 w 178"/>
                <a:gd name="T1" fmla="*/ 44 h 210"/>
                <a:gd name="T2" fmla="*/ 121 w 178"/>
                <a:gd name="T3" fmla="*/ 22 h 210"/>
                <a:gd name="T4" fmla="*/ 64 w 178"/>
                <a:gd name="T5" fmla="*/ 0 h 210"/>
                <a:gd name="T6" fmla="*/ 0 w 178"/>
                <a:gd name="T7" fmla="*/ 166 h 210"/>
                <a:gd name="T8" fmla="*/ 57 w 178"/>
                <a:gd name="T9" fmla="*/ 188 h 210"/>
                <a:gd name="T10" fmla="*/ 114 w 178"/>
                <a:gd name="T11" fmla="*/ 210 h 210"/>
                <a:gd name="T12" fmla="*/ 178 w 178"/>
                <a:gd name="T13" fmla="*/ 44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210"/>
                <a:gd name="T23" fmla="*/ 178 w 178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210">
                  <a:moveTo>
                    <a:pt x="178" y="44"/>
                  </a:moveTo>
                  <a:lnTo>
                    <a:pt x="121" y="22"/>
                  </a:lnTo>
                  <a:lnTo>
                    <a:pt x="64" y="0"/>
                  </a:lnTo>
                  <a:lnTo>
                    <a:pt x="0" y="166"/>
                  </a:lnTo>
                  <a:lnTo>
                    <a:pt x="57" y="188"/>
                  </a:lnTo>
                  <a:lnTo>
                    <a:pt x="114" y="210"/>
                  </a:lnTo>
                  <a:lnTo>
                    <a:pt x="178" y="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29" name="Freeform 1407"/>
            <p:cNvSpPr>
              <a:spLocks noChangeAspect="1"/>
            </p:cNvSpPr>
            <p:nvPr/>
          </p:nvSpPr>
          <p:spPr bwMode="auto">
            <a:xfrm>
              <a:off x="3994" y="1358"/>
              <a:ext cx="8" cy="3"/>
            </a:xfrm>
            <a:custGeom>
              <a:avLst/>
              <a:gdLst>
                <a:gd name="T0" fmla="*/ 58 w 58"/>
                <a:gd name="T1" fmla="*/ 22 h 22"/>
                <a:gd name="T2" fmla="*/ 1 w 58"/>
                <a:gd name="T3" fmla="*/ 0 h 22"/>
                <a:gd name="T4" fmla="*/ 0 w 58"/>
                <a:gd name="T5" fmla="*/ 4 h 22"/>
                <a:gd name="T6" fmla="*/ 58 w 58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22"/>
                <a:gd name="T14" fmla="*/ 58 w 58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22">
                  <a:moveTo>
                    <a:pt x="58" y="22"/>
                  </a:moveTo>
                  <a:lnTo>
                    <a:pt x="1" y="0"/>
                  </a:lnTo>
                  <a:lnTo>
                    <a:pt x="0" y="4"/>
                  </a:lnTo>
                  <a:lnTo>
                    <a:pt x="5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30" name="Line 1408"/>
            <p:cNvSpPr>
              <a:spLocks noChangeAspect="1" noChangeShapeType="1"/>
            </p:cNvSpPr>
            <p:nvPr/>
          </p:nvSpPr>
          <p:spPr bwMode="auto">
            <a:xfrm flipH="1">
              <a:off x="3994" y="135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31" name="Freeform 1409"/>
            <p:cNvSpPr>
              <a:spLocks noChangeAspect="1"/>
            </p:cNvSpPr>
            <p:nvPr/>
          </p:nvSpPr>
          <p:spPr bwMode="auto">
            <a:xfrm>
              <a:off x="3986" y="1358"/>
              <a:ext cx="25" cy="30"/>
            </a:xfrm>
            <a:custGeom>
              <a:avLst/>
              <a:gdLst>
                <a:gd name="T0" fmla="*/ 170 w 170"/>
                <a:gd name="T1" fmla="*/ 36 h 206"/>
                <a:gd name="T2" fmla="*/ 112 w 170"/>
                <a:gd name="T3" fmla="*/ 18 h 206"/>
                <a:gd name="T4" fmla="*/ 54 w 170"/>
                <a:gd name="T5" fmla="*/ 0 h 206"/>
                <a:gd name="T6" fmla="*/ 0 w 170"/>
                <a:gd name="T7" fmla="*/ 169 h 206"/>
                <a:gd name="T8" fmla="*/ 57 w 170"/>
                <a:gd name="T9" fmla="*/ 188 h 206"/>
                <a:gd name="T10" fmla="*/ 115 w 170"/>
                <a:gd name="T11" fmla="*/ 206 h 206"/>
                <a:gd name="T12" fmla="*/ 170 w 170"/>
                <a:gd name="T13" fmla="*/ 36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0"/>
                <a:gd name="T22" fmla="*/ 0 h 206"/>
                <a:gd name="T23" fmla="*/ 170 w 17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0" h="206">
                  <a:moveTo>
                    <a:pt x="170" y="36"/>
                  </a:moveTo>
                  <a:lnTo>
                    <a:pt x="112" y="18"/>
                  </a:lnTo>
                  <a:lnTo>
                    <a:pt x="54" y="0"/>
                  </a:lnTo>
                  <a:lnTo>
                    <a:pt x="0" y="169"/>
                  </a:lnTo>
                  <a:lnTo>
                    <a:pt x="57" y="188"/>
                  </a:lnTo>
                  <a:lnTo>
                    <a:pt x="115" y="206"/>
                  </a:lnTo>
                  <a:lnTo>
                    <a:pt x="17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32" name="Freeform 1410"/>
            <p:cNvSpPr>
              <a:spLocks noChangeAspect="1"/>
            </p:cNvSpPr>
            <p:nvPr/>
          </p:nvSpPr>
          <p:spPr bwMode="auto">
            <a:xfrm>
              <a:off x="3986" y="1358"/>
              <a:ext cx="25" cy="30"/>
            </a:xfrm>
            <a:custGeom>
              <a:avLst/>
              <a:gdLst>
                <a:gd name="T0" fmla="*/ 170 w 170"/>
                <a:gd name="T1" fmla="*/ 36 h 206"/>
                <a:gd name="T2" fmla="*/ 112 w 170"/>
                <a:gd name="T3" fmla="*/ 18 h 206"/>
                <a:gd name="T4" fmla="*/ 54 w 170"/>
                <a:gd name="T5" fmla="*/ 0 h 206"/>
                <a:gd name="T6" fmla="*/ 0 w 170"/>
                <a:gd name="T7" fmla="*/ 169 h 206"/>
                <a:gd name="T8" fmla="*/ 57 w 170"/>
                <a:gd name="T9" fmla="*/ 188 h 206"/>
                <a:gd name="T10" fmla="*/ 115 w 170"/>
                <a:gd name="T11" fmla="*/ 206 h 206"/>
                <a:gd name="T12" fmla="*/ 170 w 170"/>
                <a:gd name="T13" fmla="*/ 36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0"/>
                <a:gd name="T22" fmla="*/ 0 h 206"/>
                <a:gd name="T23" fmla="*/ 170 w 17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0" h="206">
                  <a:moveTo>
                    <a:pt x="170" y="36"/>
                  </a:moveTo>
                  <a:lnTo>
                    <a:pt x="112" y="18"/>
                  </a:lnTo>
                  <a:lnTo>
                    <a:pt x="54" y="0"/>
                  </a:lnTo>
                  <a:lnTo>
                    <a:pt x="0" y="169"/>
                  </a:lnTo>
                  <a:lnTo>
                    <a:pt x="57" y="188"/>
                  </a:lnTo>
                  <a:lnTo>
                    <a:pt x="115" y="206"/>
                  </a:lnTo>
                  <a:lnTo>
                    <a:pt x="170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33" name="Freeform 1411"/>
            <p:cNvSpPr>
              <a:spLocks noChangeAspect="1"/>
            </p:cNvSpPr>
            <p:nvPr/>
          </p:nvSpPr>
          <p:spPr bwMode="auto">
            <a:xfrm>
              <a:off x="3986" y="1382"/>
              <a:ext cx="9" cy="3"/>
            </a:xfrm>
            <a:custGeom>
              <a:avLst/>
              <a:gdLst>
                <a:gd name="T0" fmla="*/ 59 w 59"/>
                <a:gd name="T1" fmla="*/ 19 h 19"/>
                <a:gd name="T2" fmla="*/ 2 w 59"/>
                <a:gd name="T3" fmla="*/ 0 h 19"/>
                <a:gd name="T4" fmla="*/ 0 w 59"/>
                <a:gd name="T5" fmla="*/ 3 h 19"/>
                <a:gd name="T6" fmla="*/ 59 w 59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19"/>
                <a:gd name="T14" fmla="*/ 59 w 59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19">
                  <a:moveTo>
                    <a:pt x="59" y="19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59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34" name="Line 1412"/>
            <p:cNvSpPr>
              <a:spLocks noChangeAspect="1" noChangeShapeType="1"/>
            </p:cNvSpPr>
            <p:nvPr/>
          </p:nvSpPr>
          <p:spPr bwMode="auto">
            <a:xfrm flipH="1">
              <a:off x="3986" y="138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35" name="Freeform 1413"/>
            <p:cNvSpPr>
              <a:spLocks noChangeAspect="1"/>
            </p:cNvSpPr>
            <p:nvPr/>
          </p:nvSpPr>
          <p:spPr bwMode="auto">
            <a:xfrm>
              <a:off x="3979" y="1383"/>
              <a:ext cx="24" cy="29"/>
            </a:xfrm>
            <a:custGeom>
              <a:avLst/>
              <a:gdLst>
                <a:gd name="T0" fmla="*/ 166 w 166"/>
                <a:gd name="T1" fmla="*/ 32 h 202"/>
                <a:gd name="T2" fmla="*/ 106 w 166"/>
                <a:gd name="T3" fmla="*/ 16 h 202"/>
                <a:gd name="T4" fmla="*/ 47 w 166"/>
                <a:gd name="T5" fmla="*/ 0 h 202"/>
                <a:gd name="T6" fmla="*/ 0 w 166"/>
                <a:gd name="T7" fmla="*/ 171 h 202"/>
                <a:gd name="T8" fmla="*/ 59 w 166"/>
                <a:gd name="T9" fmla="*/ 186 h 202"/>
                <a:gd name="T10" fmla="*/ 118 w 166"/>
                <a:gd name="T11" fmla="*/ 202 h 202"/>
                <a:gd name="T12" fmla="*/ 166 w 166"/>
                <a:gd name="T13" fmla="*/ 32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202"/>
                <a:gd name="T23" fmla="*/ 166 w 166"/>
                <a:gd name="T24" fmla="*/ 202 h 2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202">
                  <a:moveTo>
                    <a:pt x="166" y="32"/>
                  </a:moveTo>
                  <a:lnTo>
                    <a:pt x="106" y="16"/>
                  </a:lnTo>
                  <a:lnTo>
                    <a:pt x="47" y="0"/>
                  </a:lnTo>
                  <a:lnTo>
                    <a:pt x="0" y="171"/>
                  </a:lnTo>
                  <a:lnTo>
                    <a:pt x="59" y="186"/>
                  </a:lnTo>
                  <a:lnTo>
                    <a:pt x="118" y="202"/>
                  </a:lnTo>
                  <a:lnTo>
                    <a:pt x="16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36" name="Freeform 1414"/>
            <p:cNvSpPr>
              <a:spLocks noChangeAspect="1"/>
            </p:cNvSpPr>
            <p:nvPr/>
          </p:nvSpPr>
          <p:spPr bwMode="auto">
            <a:xfrm>
              <a:off x="3979" y="1383"/>
              <a:ext cx="24" cy="29"/>
            </a:xfrm>
            <a:custGeom>
              <a:avLst/>
              <a:gdLst>
                <a:gd name="T0" fmla="*/ 166 w 166"/>
                <a:gd name="T1" fmla="*/ 32 h 202"/>
                <a:gd name="T2" fmla="*/ 106 w 166"/>
                <a:gd name="T3" fmla="*/ 16 h 202"/>
                <a:gd name="T4" fmla="*/ 47 w 166"/>
                <a:gd name="T5" fmla="*/ 0 h 202"/>
                <a:gd name="T6" fmla="*/ 0 w 166"/>
                <a:gd name="T7" fmla="*/ 171 h 202"/>
                <a:gd name="T8" fmla="*/ 59 w 166"/>
                <a:gd name="T9" fmla="*/ 186 h 202"/>
                <a:gd name="T10" fmla="*/ 118 w 166"/>
                <a:gd name="T11" fmla="*/ 202 h 202"/>
                <a:gd name="T12" fmla="*/ 166 w 166"/>
                <a:gd name="T13" fmla="*/ 32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202"/>
                <a:gd name="T23" fmla="*/ 166 w 166"/>
                <a:gd name="T24" fmla="*/ 202 h 2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202">
                  <a:moveTo>
                    <a:pt x="166" y="32"/>
                  </a:moveTo>
                  <a:lnTo>
                    <a:pt x="106" y="16"/>
                  </a:lnTo>
                  <a:lnTo>
                    <a:pt x="47" y="0"/>
                  </a:lnTo>
                  <a:lnTo>
                    <a:pt x="0" y="171"/>
                  </a:lnTo>
                  <a:lnTo>
                    <a:pt x="59" y="186"/>
                  </a:lnTo>
                  <a:lnTo>
                    <a:pt x="118" y="202"/>
                  </a:lnTo>
                  <a:lnTo>
                    <a:pt x="166" y="3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37" name="Freeform 1415"/>
            <p:cNvSpPr>
              <a:spLocks noChangeAspect="1"/>
            </p:cNvSpPr>
            <p:nvPr/>
          </p:nvSpPr>
          <p:spPr bwMode="auto">
            <a:xfrm>
              <a:off x="3979" y="1407"/>
              <a:ext cx="9" cy="2"/>
            </a:xfrm>
            <a:custGeom>
              <a:avLst/>
              <a:gdLst>
                <a:gd name="T0" fmla="*/ 59 w 59"/>
                <a:gd name="T1" fmla="*/ 15 h 15"/>
                <a:gd name="T2" fmla="*/ 0 w 59"/>
                <a:gd name="T3" fmla="*/ 0 h 15"/>
                <a:gd name="T4" fmla="*/ 0 w 59"/>
                <a:gd name="T5" fmla="*/ 2 h 15"/>
                <a:gd name="T6" fmla="*/ 59 w 59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15"/>
                <a:gd name="T14" fmla="*/ 59 w 59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15">
                  <a:moveTo>
                    <a:pt x="59" y="15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59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38" name="Line 1416"/>
            <p:cNvSpPr>
              <a:spLocks noChangeAspect="1" noChangeShapeType="1"/>
            </p:cNvSpPr>
            <p:nvPr/>
          </p:nvSpPr>
          <p:spPr bwMode="auto">
            <a:xfrm>
              <a:off x="3979" y="140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39" name="Freeform 1417"/>
            <p:cNvSpPr>
              <a:spLocks noChangeAspect="1"/>
            </p:cNvSpPr>
            <p:nvPr/>
          </p:nvSpPr>
          <p:spPr bwMode="auto">
            <a:xfrm>
              <a:off x="3974" y="1408"/>
              <a:ext cx="22" cy="28"/>
            </a:xfrm>
            <a:custGeom>
              <a:avLst/>
              <a:gdLst>
                <a:gd name="T0" fmla="*/ 158 w 158"/>
                <a:gd name="T1" fmla="*/ 27 h 199"/>
                <a:gd name="T2" fmla="*/ 99 w 158"/>
                <a:gd name="T3" fmla="*/ 13 h 199"/>
                <a:gd name="T4" fmla="*/ 40 w 158"/>
                <a:gd name="T5" fmla="*/ 0 h 199"/>
                <a:gd name="T6" fmla="*/ 0 w 158"/>
                <a:gd name="T7" fmla="*/ 172 h 199"/>
                <a:gd name="T8" fmla="*/ 59 w 158"/>
                <a:gd name="T9" fmla="*/ 185 h 199"/>
                <a:gd name="T10" fmla="*/ 118 w 158"/>
                <a:gd name="T11" fmla="*/ 199 h 199"/>
                <a:gd name="T12" fmla="*/ 158 w 158"/>
                <a:gd name="T13" fmla="*/ 27 h 1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8"/>
                <a:gd name="T22" fmla="*/ 0 h 199"/>
                <a:gd name="T23" fmla="*/ 158 w 158"/>
                <a:gd name="T24" fmla="*/ 199 h 1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8" h="199">
                  <a:moveTo>
                    <a:pt x="158" y="27"/>
                  </a:moveTo>
                  <a:lnTo>
                    <a:pt x="99" y="13"/>
                  </a:lnTo>
                  <a:lnTo>
                    <a:pt x="40" y="0"/>
                  </a:lnTo>
                  <a:lnTo>
                    <a:pt x="0" y="172"/>
                  </a:lnTo>
                  <a:lnTo>
                    <a:pt x="59" y="185"/>
                  </a:lnTo>
                  <a:lnTo>
                    <a:pt x="118" y="199"/>
                  </a:lnTo>
                  <a:lnTo>
                    <a:pt x="15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40" name="Freeform 1418"/>
            <p:cNvSpPr>
              <a:spLocks noChangeAspect="1"/>
            </p:cNvSpPr>
            <p:nvPr/>
          </p:nvSpPr>
          <p:spPr bwMode="auto">
            <a:xfrm>
              <a:off x="3974" y="1408"/>
              <a:ext cx="22" cy="28"/>
            </a:xfrm>
            <a:custGeom>
              <a:avLst/>
              <a:gdLst>
                <a:gd name="T0" fmla="*/ 158 w 158"/>
                <a:gd name="T1" fmla="*/ 27 h 199"/>
                <a:gd name="T2" fmla="*/ 99 w 158"/>
                <a:gd name="T3" fmla="*/ 13 h 199"/>
                <a:gd name="T4" fmla="*/ 40 w 158"/>
                <a:gd name="T5" fmla="*/ 0 h 199"/>
                <a:gd name="T6" fmla="*/ 0 w 158"/>
                <a:gd name="T7" fmla="*/ 172 h 199"/>
                <a:gd name="T8" fmla="*/ 59 w 158"/>
                <a:gd name="T9" fmla="*/ 185 h 199"/>
                <a:gd name="T10" fmla="*/ 118 w 158"/>
                <a:gd name="T11" fmla="*/ 199 h 199"/>
                <a:gd name="T12" fmla="*/ 158 w 158"/>
                <a:gd name="T13" fmla="*/ 27 h 1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8"/>
                <a:gd name="T22" fmla="*/ 0 h 199"/>
                <a:gd name="T23" fmla="*/ 158 w 158"/>
                <a:gd name="T24" fmla="*/ 199 h 1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8" h="199">
                  <a:moveTo>
                    <a:pt x="158" y="27"/>
                  </a:moveTo>
                  <a:lnTo>
                    <a:pt x="99" y="13"/>
                  </a:lnTo>
                  <a:lnTo>
                    <a:pt x="40" y="0"/>
                  </a:lnTo>
                  <a:lnTo>
                    <a:pt x="0" y="172"/>
                  </a:lnTo>
                  <a:lnTo>
                    <a:pt x="59" y="185"/>
                  </a:lnTo>
                  <a:lnTo>
                    <a:pt x="118" y="199"/>
                  </a:lnTo>
                  <a:lnTo>
                    <a:pt x="158" y="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41" name="Freeform 1419"/>
            <p:cNvSpPr>
              <a:spLocks noChangeAspect="1"/>
            </p:cNvSpPr>
            <p:nvPr/>
          </p:nvSpPr>
          <p:spPr bwMode="auto">
            <a:xfrm>
              <a:off x="3974" y="1432"/>
              <a:ext cx="8" cy="2"/>
            </a:xfrm>
            <a:custGeom>
              <a:avLst/>
              <a:gdLst>
                <a:gd name="T0" fmla="*/ 60 w 60"/>
                <a:gd name="T1" fmla="*/ 13 h 13"/>
                <a:gd name="T2" fmla="*/ 1 w 60"/>
                <a:gd name="T3" fmla="*/ 0 h 13"/>
                <a:gd name="T4" fmla="*/ 0 w 60"/>
                <a:gd name="T5" fmla="*/ 2 h 13"/>
                <a:gd name="T6" fmla="*/ 60 w 60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3"/>
                <a:gd name="T14" fmla="*/ 60 w 60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3">
                  <a:moveTo>
                    <a:pt x="60" y="13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42" name="Line 1420"/>
            <p:cNvSpPr>
              <a:spLocks noChangeAspect="1" noChangeShapeType="1"/>
            </p:cNvSpPr>
            <p:nvPr/>
          </p:nvSpPr>
          <p:spPr bwMode="auto">
            <a:xfrm flipH="1">
              <a:off x="3974" y="143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43" name="Freeform 1421"/>
            <p:cNvSpPr>
              <a:spLocks noChangeAspect="1"/>
            </p:cNvSpPr>
            <p:nvPr/>
          </p:nvSpPr>
          <p:spPr bwMode="auto">
            <a:xfrm>
              <a:off x="3969" y="1432"/>
              <a:ext cx="22" cy="29"/>
            </a:xfrm>
            <a:custGeom>
              <a:avLst/>
              <a:gdLst>
                <a:gd name="T0" fmla="*/ 153 w 153"/>
                <a:gd name="T1" fmla="*/ 23 h 197"/>
                <a:gd name="T2" fmla="*/ 93 w 153"/>
                <a:gd name="T3" fmla="*/ 11 h 197"/>
                <a:gd name="T4" fmla="*/ 33 w 153"/>
                <a:gd name="T5" fmla="*/ 0 h 197"/>
                <a:gd name="T6" fmla="*/ 0 w 153"/>
                <a:gd name="T7" fmla="*/ 174 h 197"/>
                <a:gd name="T8" fmla="*/ 60 w 153"/>
                <a:gd name="T9" fmla="*/ 186 h 197"/>
                <a:gd name="T10" fmla="*/ 120 w 153"/>
                <a:gd name="T11" fmla="*/ 197 h 197"/>
                <a:gd name="T12" fmla="*/ 153 w 153"/>
                <a:gd name="T13" fmla="*/ 23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97"/>
                <a:gd name="T23" fmla="*/ 153 w 153"/>
                <a:gd name="T24" fmla="*/ 197 h 1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97">
                  <a:moveTo>
                    <a:pt x="153" y="23"/>
                  </a:moveTo>
                  <a:lnTo>
                    <a:pt x="93" y="11"/>
                  </a:lnTo>
                  <a:lnTo>
                    <a:pt x="33" y="0"/>
                  </a:lnTo>
                  <a:lnTo>
                    <a:pt x="0" y="174"/>
                  </a:lnTo>
                  <a:lnTo>
                    <a:pt x="60" y="186"/>
                  </a:lnTo>
                  <a:lnTo>
                    <a:pt x="120" y="197"/>
                  </a:lnTo>
                  <a:lnTo>
                    <a:pt x="153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44" name="Freeform 1422"/>
            <p:cNvSpPr>
              <a:spLocks noChangeAspect="1"/>
            </p:cNvSpPr>
            <p:nvPr/>
          </p:nvSpPr>
          <p:spPr bwMode="auto">
            <a:xfrm>
              <a:off x="3969" y="1432"/>
              <a:ext cx="22" cy="29"/>
            </a:xfrm>
            <a:custGeom>
              <a:avLst/>
              <a:gdLst>
                <a:gd name="T0" fmla="*/ 153 w 153"/>
                <a:gd name="T1" fmla="*/ 23 h 197"/>
                <a:gd name="T2" fmla="*/ 93 w 153"/>
                <a:gd name="T3" fmla="*/ 11 h 197"/>
                <a:gd name="T4" fmla="*/ 33 w 153"/>
                <a:gd name="T5" fmla="*/ 0 h 197"/>
                <a:gd name="T6" fmla="*/ 0 w 153"/>
                <a:gd name="T7" fmla="*/ 174 h 197"/>
                <a:gd name="T8" fmla="*/ 60 w 153"/>
                <a:gd name="T9" fmla="*/ 186 h 197"/>
                <a:gd name="T10" fmla="*/ 120 w 153"/>
                <a:gd name="T11" fmla="*/ 197 h 197"/>
                <a:gd name="T12" fmla="*/ 153 w 153"/>
                <a:gd name="T13" fmla="*/ 23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97"/>
                <a:gd name="T23" fmla="*/ 153 w 153"/>
                <a:gd name="T24" fmla="*/ 197 h 1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97">
                  <a:moveTo>
                    <a:pt x="153" y="23"/>
                  </a:moveTo>
                  <a:lnTo>
                    <a:pt x="93" y="11"/>
                  </a:lnTo>
                  <a:lnTo>
                    <a:pt x="33" y="0"/>
                  </a:lnTo>
                  <a:lnTo>
                    <a:pt x="0" y="174"/>
                  </a:lnTo>
                  <a:lnTo>
                    <a:pt x="60" y="186"/>
                  </a:lnTo>
                  <a:lnTo>
                    <a:pt x="120" y="197"/>
                  </a:lnTo>
                  <a:lnTo>
                    <a:pt x="153" y="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45" name="Freeform 1423"/>
            <p:cNvSpPr>
              <a:spLocks noChangeAspect="1"/>
            </p:cNvSpPr>
            <p:nvPr/>
          </p:nvSpPr>
          <p:spPr bwMode="auto">
            <a:xfrm>
              <a:off x="3969" y="1457"/>
              <a:ext cx="8" cy="2"/>
            </a:xfrm>
            <a:custGeom>
              <a:avLst/>
              <a:gdLst>
                <a:gd name="T0" fmla="*/ 60 w 60"/>
                <a:gd name="T1" fmla="*/ 12 h 12"/>
                <a:gd name="T2" fmla="*/ 0 w 60"/>
                <a:gd name="T3" fmla="*/ 0 h 12"/>
                <a:gd name="T4" fmla="*/ 0 w 60"/>
                <a:gd name="T5" fmla="*/ 2 h 12"/>
                <a:gd name="T6" fmla="*/ 60 w 60"/>
                <a:gd name="T7" fmla="*/ 12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2"/>
                <a:gd name="T14" fmla="*/ 60 w 60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2">
                  <a:moveTo>
                    <a:pt x="60" y="1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46" name="Line 1424"/>
            <p:cNvSpPr>
              <a:spLocks noChangeAspect="1" noChangeShapeType="1"/>
            </p:cNvSpPr>
            <p:nvPr/>
          </p:nvSpPr>
          <p:spPr bwMode="auto">
            <a:xfrm>
              <a:off x="3969" y="145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47" name="Freeform 1425"/>
            <p:cNvSpPr>
              <a:spLocks noChangeAspect="1"/>
            </p:cNvSpPr>
            <p:nvPr/>
          </p:nvSpPr>
          <p:spPr bwMode="auto">
            <a:xfrm>
              <a:off x="3965" y="1458"/>
              <a:ext cx="21" cy="27"/>
            </a:xfrm>
            <a:custGeom>
              <a:avLst/>
              <a:gdLst>
                <a:gd name="T0" fmla="*/ 146 w 146"/>
                <a:gd name="T1" fmla="*/ 19 h 193"/>
                <a:gd name="T2" fmla="*/ 86 w 146"/>
                <a:gd name="T3" fmla="*/ 10 h 193"/>
                <a:gd name="T4" fmla="*/ 26 w 146"/>
                <a:gd name="T5" fmla="*/ 0 h 193"/>
                <a:gd name="T6" fmla="*/ 0 w 146"/>
                <a:gd name="T7" fmla="*/ 175 h 193"/>
                <a:gd name="T8" fmla="*/ 60 w 146"/>
                <a:gd name="T9" fmla="*/ 184 h 193"/>
                <a:gd name="T10" fmla="*/ 120 w 146"/>
                <a:gd name="T11" fmla="*/ 193 h 193"/>
                <a:gd name="T12" fmla="*/ 146 w 146"/>
                <a:gd name="T13" fmla="*/ 19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93"/>
                <a:gd name="T23" fmla="*/ 146 w 146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93">
                  <a:moveTo>
                    <a:pt x="146" y="19"/>
                  </a:moveTo>
                  <a:lnTo>
                    <a:pt x="86" y="10"/>
                  </a:lnTo>
                  <a:lnTo>
                    <a:pt x="26" y="0"/>
                  </a:lnTo>
                  <a:lnTo>
                    <a:pt x="0" y="175"/>
                  </a:lnTo>
                  <a:lnTo>
                    <a:pt x="60" y="184"/>
                  </a:lnTo>
                  <a:lnTo>
                    <a:pt x="120" y="193"/>
                  </a:lnTo>
                  <a:lnTo>
                    <a:pt x="146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48" name="Freeform 1426"/>
            <p:cNvSpPr>
              <a:spLocks noChangeAspect="1"/>
            </p:cNvSpPr>
            <p:nvPr/>
          </p:nvSpPr>
          <p:spPr bwMode="auto">
            <a:xfrm>
              <a:off x="3965" y="1458"/>
              <a:ext cx="21" cy="27"/>
            </a:xfrm>
            <a:custGeom>
              <a:avLst/>
              <a:gdLst>
                <a:gd name="T0" fmla="*/ 146 w 146"/>
                <a:gd name="T1" fmla="*/ 19 h 193"/>
                <a:gd name="T2" fmla="*/ 86 w 146"/>
                <a:gd name="T3" fmla="*/ 10 h 193"/>
                <a:gd name="T4" fmla="*/ 26 w 146"/>
                <a:gd name="T5" fmla="*/ 0 h 193"/>
                <a:gd name="T6" fmla="*/ 0 w 146"/>
                <a:gd name="T7" fmla="*/ 175 h 193"/>
                <a:gd name="T8" fmla="*/ 60 w 146"/>
                <a:gd name="T9" fmla="*/ 184 h 193"/>
                <a:gd name="T10" fmla="*/ 120 w 146"/>
                <a:gd name="T11" fmla="*/ 193 h 193"/>
                <a:gd name="T12" fmla="*/ 146 w 146"/>
                <a:gd name="T13" fmla="*/ 19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93"/>
                <a:gd name="T23" fmla="*/ 146 w 146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93">
                  <a:moveTo>
                    <a:pt x="146" y="19"/>
                  </a:moveTo>
                  <a:lnTo>
                    <a:pt x="86" y="10"/>
                  </a:lnTo>
                  <a:lnTo>
                    <a:pt x="26" y="0"/>
                  </a:lnTo>
                  <a:lnTo>
                    <a:pt x="0" y="175"/>
                  </a:lnTo>
                  <a:lnTo>
                    <a:pt x="60" y="184"/>
                  </a:lnTo>
                  <a:lnTo>
                    <a:pt x="120" y="193"/>
                  </a:lnTo>
                  <a:lnTo>
                    <a:pt x="146" y="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49" name="Freeform 1427"/>
            <p:cNvSpPr>
              <a:spLocks noChangeAspect="1"/>
            </p:cNvSpPr>
            <p:nvPr/>
          </p:nvSpPr>
          <p:spPr bwMode="auto">
            <a:xfrm>
              <a:off x="3965" y="1483"/>
              <a:ext cx="9" cy="1"/>
            </a:xfrm>
            <a:custGeom>
              <a:avLst/>
              <a:gdLst>
                <a:gd name="T0" fmla="*/ 60 w 60"/>
                <a:gd name="T1" fmla="*/ 9 h 9"/>
                <a:gd name="T2" fmla="*/ 0 w 60"/>
                <a:gd name="T3" fmla="*/ 0 h 9"/>
                <a:gd name="T4" fmla="*/ 0 w 60"/>
                <a:gd name="T5" fmla="*/ 3 h 9"/>
                <a:gd name="T6" fmla="*/ 60 w 60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60" y="9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6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50" name="Line 1428"/>
            <p:cNvSpPr>
              <a:spLocks noChangeAspect="1" noChangeShapeType="1"/>
            </p:cNvSpPr>
            <p:nvPr/>
          </p:nvSpPr>
          <p:spPr bwMode="auto">
            <a:xfrm>
              <a:off x="3965" y="148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51" name="Freeform 1429"/>
            <p:cNvSpPr>
              <a:spLocks noChangeAspect="1"/>
            </p:cNvSpPr>
            <p:nvPr/>
          </p:nvSpPr>
          <p:spPr bwMode="auto">
            <a:xfrm>
              <a:off x="3962" y="1483"/>
              <a:ext cx="20" cy="27"/>
            </a:xfrm>
            <a:custGeom>
              <a:avLst/>
              <a:gdLst>
                <a:gd name="T0" fmla="*/ 139 w 139"/>
                <a:gd name="T1" fmla="*/ 11 h 188"/>
                <a:gd name="T2" fmla="*/ 79 w 139"/>
                <a:gd name="T3" fmla="*/ 6 h 188"/>
                <a:gd name="T4" fmla="*/ 19 w 139"/>
                <a:gd name="T5" fmla="*/ 0 h 188"/>
                <a:gd name="T6" fmla="*/ 0 w 139"/>
                <a:gd name="T7" fmla="*/ 176 h 188"/>
                <a:gd name="T8" fmla="*/ 61 w 139"/>
                <a:gd name="T9" fmla="*/ 182 h 188"/>
                <a:gd name="T10" fmla="*/ 121 w 139"/>
                <a:gd name="T11" fmla="*/ 188 h 188"/>
                <a:gd name="T12" fmla="*/ 139 w 139"/>
                <a:gd name="T13" fmla="*/ 1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88"/>
                <a:gd name="T23" fmla="*/ 139 w 139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88">
                  <a:moveTo>
                    <a:pt x="139" y="11"/>
                  </a:moveTo>
                  <a:lnTo>
                    <a:pt x="79" y="6"/>
                  </a:lnTo>
                  <a:lnTo>
                    <a:pt x="19" y="0"/>
                  </a:lnTo>
                  <a:lnTo>
                    <a:pt x="0" y="176"/>
                  </a:lnTo>
                  <a:lnTo>
                    <a:pt x="61" y="182"/>
                  </a:lnTo>
                  <a:lnTo>
                    <a:pt x="121" y="188"/>
                  </a:lnTo>
                  <a:lnTo>
                    <a:pt x="139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52" name="Freeform 1430"/>
            <p:cNvSpPr>
              <a:spLocks noChangeAspect="1"/>
            </p:cNvSpPr>
            <p:nvPr/>
          </p:nvSpPr>
          <p:spPr bwMode="auto">
            <a:xfrm>
              <a:off x="3962" y="1483"/>
              <a:ext cx="20" cy="27"/>
            </a:xfrm>
            <a:custGeom>
              <a:avLst/>
              <a:gdLst>
                <a:gd name="T0" fmla="*/ 139 w 139"/>
                <a:gd name="T1" fmla="*/ 11 h 188"/>
                <a:gd name="T2" fmla="*/ 79 w 139"/>
                <a:gd name="T3" fmla="*/ 6 h 188"/>
                <a:gd name="T4" fmla="*/ 19 w 139"/>
                <a:gd name="T5" fmla="*/ 0 h 188"/>
                <a:gd name="T6" fmla="*/ 0 w 139"/>
                <a:gd name="T7" fmla="*/ 176 h 188"/>
                <a:gd name="T8" fmla="*/ 61 w 139"/>
                <a:gd name="T9" fmla="*/ 182 h 188"/>
                <a:gd name="T10" fmla="*/ 121 w 139"/>
                <a:gd name="T11" fmla="*/ 188 h 188"/>
                <a:gd name="T12" fmla="*/ 139 w 139"/>
                <a:gd name="T13" fmla="*/ 1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88"/>
                <a:gd name="T23" fmla="*/ 139 w 139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88">
                  <a:moveTo>
                    <a:pt x="139" y="11"/>
                  </a:moveTo>
                  <a:lnTo>
                    <a:pt x="79" y="6"/>
                  </a:lnTo>
                  <a:lnTo>
                    <a:pt x="19" y="0"/>
                  </a:lnTo>
                  <a:lnTo>
                    <a:pt x="0" y="176"/>
                  </a:lnTo>
                  <a:lnTo>
                    <a:pt x="61" y="182"/>
                  </a:lnTo>
                  <a:lnTo>
                    <a:pt x="121" y="188"/>
                  </a:lnTo>
                  <a:lnTo>
                    <a:pt x="139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53" name="Freeform 1431"/>
            <p:cNvSpPr>
              <a:spLocks noChangeAspect="1"/>
            </p:cNvSpPr>
            <p:nvPr/>
          </p:nvSpPr>
          <p:spPr bwMode="auto">
            <a:xfrm>
              <a:off x="3962" y="1508"/>
              <a:ext cx="9" cy="1"/>
            </a:xfrm>
            <a:custGeom>
              <a:avLst/>
              <a:gdLst>
                <a:gd name="T0" fmla="*/ 61 w 61"/>
                <a:gd name="T1" fmla="*/ 6 h 6"/>
                <a:gd name="T2" fmla="*/ 0 w 61"/>
                <a:gd name="T3" fmla="*/ 0 h 6"/>
                <a:gd name="T4" fmla="*/ 0 w 61"/>
                <a:gd name="T5" fmla="*/ 3 h 6"/>
                <a:gd name="T6" fmla="*/ 61 w 61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6"/>
                <a:gd name="T14" fmla="*/ 61 w 61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6">
                  <a:moveTo>
                    <a:pt x="61" y="6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6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54" name="Line 1432"/>
            <p:cNvSpPr>
              <a:spLocks noChangeAspect="1" noChangeShapeType="1"/>
            </p:cNvSpPr>
            <p:nvPr/>
          </p:nvSpPr>
          <p:spPr bwMode="auto">
            <a:xfrm>
              <a:off x="3962" y="150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55" name="Freeform 1433"/>
            <p:cNvSpPr>
              <a:spLocks noChangeAspect="1"/>
            </p:cNvSpPr>
            <p:nvPr/>
          </p:nvSpPr>
          <p:spPr bwMode="auto">
            <a:xfrm>
              <a:off x="3961" y="1509"/>
              <a:ext cx="19" cy="25"/>
            </a:xfrm>
            <a:custGeom>
              <a:avLst/>
              <a:gdLst>
                <a:gd name="T0" fmla="*/ 132 w 132"/>
                <a:gd name="T1" fmla="*/ 7 h 182"/>
                <a:gd name="T2" fmla="*/ 72 w 132"/>
                <a:gd name="T3" fmla="*/ 3 h 182"/>
                <a:gd name="T4" fmla="*/ 11 w 132"/>
                <a:gd name="T5" fmla="*/ 0 h 182"/>
                <a:gd name="T6" fmla="*/ 0 w 132"/>
                <a:gd name="T7" fmla="*/ 175 h 182"/>
                <a:gd name="T8" fmla="*/ 60 w 132"/>
                <a:gd name="T9" fmla="*/ 178 h 182"/>
                <a:gd name="T10" fmla="*/ 121 w 132"/>
                <a:gd name="T11" fmla="*/ 182 h 182"/>
                <a:gd name="T12" fmla="*/ 132 w 132"/>
                <a:gd name="T13" fmla="*/ 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182"/>
                <a:gd name="T23" fmla="*/ 132 w 132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182">
                  <a:moveTo>
                    <a:pt x="132" y="7"/>
                  </a:moveTo>
                  <a:lnTo>
                    <a:pt x="72" y="3"/>
                  </a:lnTo>
                  <a:lnTo>
                    <a:pt x="11" y="0"/>
                  </a:lnTo>
                  <a:lnTo>
                    <a:pt x="0" y="175"/>
                  </a:lnTo>
                  <a:lnTo>
                    <a:pt x="60" y="178"/>
                  </a:lnTo>
                  <a:lnTo>
                    <a:pt x="121" y="182"/>
                  </a:lnTo>
                  <a:lnTo>
                    <a:pt x="13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56" name="Freeform 1434"/>
            <p:cNvSpPr>
              <a:spLocks noChangeAspect="1"/>
            </p:cNvSpPr>
            <p:nvPr/>
          </p:nvSpPr>
          <p:spPr bwMode="auto">
            <a:xfrm>
              <a:off x="3961" y="1509"/>
              <a:ext cx="19" cy="25"/>
            </a:xfrm>
            <a:custGeom>
              <a:avLst/>
              <a:gdLst>
                <a:gd name="T0" fmla="*/ 132 w 132"/>
                <a:gd name="T1" fmla="*/ 7 h 182"/>
                <a:gd name="T2" fmla="*/ 72 w 132"/>
                <a:gd name="T3" fmla="*/ 3 h 182"/>
                <a:gd name="T4" fmla="*/ 11 w 132"/>
                <a:gd name="T5" fmla="*/ 0 h 182"/>
                <a:gd name="T6" fmla="*/ 0 w 132"/>
                <a:gd name="T7" fmla="*/ 175 h 182"/>
                <a:gd name="T8" fmla="*/ 60 w 132"/>
                <a:gd name="T9" fmla="*/ 178 h 182"/>
                <a:gd name="T10" fmla="*/ 121 w 132"/>
                <a:gd name="T11" fmla="*/ 182 h 182"/>
                <a:gd name="T12" fmla="*/ 132 w 132"/>
                <a:gd name="T13" fmla="*/ 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182"/>
                <a:gd name="T23" fmla="*/ 132 w 132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182">
                  <a:moveTo>
                    <a:pt x="132" y="7"/>
                  </a:moveTo>
                  <a:lnTo>
                    <a:pt x="72" y="3"/>
                  </a:lnTo>
                  <a:lnTo>
                    <a:pt x="11" y="0"/>
                  </a:lnTo>
                  <a:lnTo>
                    <a:pt x="0" y="175"/>
                  </a:lnTo>
                  <a:lnTo>
                    <a:pt x="60" y="178"/>
                  </a:lnTo>
                  <a:lnTo>
                    <a:pt x="121" y="182"/>
                  </a:lnTo>
                  <a:lnTo>
                    <a:pt x="132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57" name="Freeform 1435"/>
            <p:cNvSpPr>
              <a:spLocks noChangeAspect="1"/>
            </p:cNvSpPr>
            <p:nvPr/>
          </p:nvSpPr>
          <p:spPr bwMode="auto">
            <a:xfrm>
              <a:off x="3961" y="1533"/>
              <a:ext cx="8" cy="1"/>
            </a:xfrm>
            <a:custGeom>
              <a:avLst/>
              <a:gdLst>
                <a:gd name="T0" fmla="*/ 60 w 60"/>
                <a:gd name="T1" fmla="*/ 3 h 3"/>
                <a:gd name="T2" fmla="*/ 0 w 60"/>
                <a:gd name="T3" fmla="*/ 0 h 3"/>
                <a:gd name="T4" fmla="*/ 0 w 60"/>
                <a:gd name="T5" fmla="*/ 2 h 3"/>
                <a:gd name="T6" fmla="*/ 60 w 60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"/>
                <a:gd name="T14" fmla="*/ 60 w 60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">
                  <a:moveTo>
                    <a:pt x="60" y="3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58" name="Line 1436"/>
            <p:cNvSpPr>
              <a:spLocks noChangeAspect="1" noChangeShapeType="1"/>
            </p:cNvSpPr>
            <p:nvPr/>
          </p:nvSpPr>
          <p:spPr bwMode="auto">
            <a:xfrm>
              <a:off x="3961" y="153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59" name="Freeform 1438"/>
            <p:cNvSpPr>
              <a:spLocks noChangeAspect="1"/>
            </p:cNvSpPr>
            <p:nvPr/>
          </p:nvSpPr>
          <p:spPr bwMode="auto">
            <a:xfrm>
              <a:off x="3960" y="1534"/>
              <a:ext cx="18" cy="25"/>
            </a:xfrm>
            <a:custGeom>
              <a:avLst/>
              <a:gdLst>
                <a:gd name="T0" fmla="*/ 125 w 125"/>
                <a:gd name="T1" fmla="*/ 3 h 179"/>
                <a:gd name="T2" fmla="*/ 64 w 125"/>
                <a:gd name="T3" fmla="*/ 1 h 179"/>
                <a:gd name="T4" fmla="*/ 4 w 125"/>
                <a:gd name="T5" fmla="*/ 0 h 179"/>
                <a:gd name="T6" fmla="*/ 0 w 125"/>
                <a:gd name="T7" fmla="*/ 177 h 179"/>
                <a:gd name="T8" fmla="*/ 60 w 125"/>
                <a:gd name="T9" fmla="*/ 178 h 179"/>
                <a:gd name="T10" fmla="*/ 120 w 125"/>
                <a:gd name="T11" fmla="*/ 179 h 179"/>
                <a:gd name="T12" fmla="*/ 125 w 125"/>
                <a:gd name="T13" fmla="*/ 3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79"/>
                <a:gd name="T23" fmla="*/ 125 w 12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79">
                  <a:moveTo>
                    <a:pt x="125" y="3"/>
                  </a:moveTo>
                  <a:lnTo>
                    <a:pt x="64" y="1"/>
                  </a:lnTo>
                  <a:lnTo>
                    <a:pt x="4" y="0"/>
                  </a:lnTo>
                  <a:lnTo>
                    <a:pt x="0" y="177"/>
                  </a:lnTo>
                  <a:lnTo>
                    <a:pt x="60" y="178"/>
                  </a:lnTo>
                  <a:lnTo>
                    <a:pt x="120" y="179"/>
                  </a:lnTo>
                  <a:lnTo>
                    <a:pt x="12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60" name="Freeform 1439"/>
            <p:cNvSpPr>
              <a:spLocks noChangeAspect="1"/>
            </p:cNvSpPr>
            <p:nvPr/>
          </p:nvSpPr>
          <p:spPr bwMode="auto">
            <a:xfrm>
              <a:off x="3960" y="1534"/>
              <a:ext cx="18" cy="25"/>
            </a:xfrm>
            <a:custGeom>
              <a:avLst/>
              <a:gdLst>
                <a:gd name="T0" fmla="*/ 125 w 125"/>
                <a:gd name="T1" fmla="*/ 3 h 179"/>
                <a:gd name="T2" fmla="*/ 64 w 125"/>
                <a:gd name="T3" fmla="*/ 1 h 179"/>
                <a:gd name="T4" fmla="*/ 4 w 125"/>
                <a:gd name="T5" fmla="*/ 0 h 179"/>
                <a:gd name="T6" fmla="*/ 0 w 125"/>
                <a:gd name="T7" fmla="*/ 177 h 179"/>
                <a:gd name="T8" fmla="*/ 60 w 125"/>
                <a:gd name="T9" fmla="*/ 178 h 179"/>
                <a:gd name="T10" fmla="*/ 120 w 125"/>
                <a:gd name="T11" fmla="*/ 179 h 179"/>
                <a:gd name="T12" fmla="*/ 125 w 125"/>
                <a:gd name="T13" fmla="*/ 3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79"/>
                <a:gd name="T23" fmla="*/ 125 w 12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79">
                  <a:moveTo>
                    <a:pt x="125" y="3"/>
                  </a:moveTo>
                  <a:lnTo>
                    <a:pt x="64" y="1"/>
                  </a:lnTo>
                  <a:lnTo>
                    <a:pt x="4" y="0"/>
                  </a:lnTo>
                  <a:lnTo>
                    <a:pt x="0" y="177"/>
                  </a:lnTo>
                  <a:lnTo>
                    <a:pt x="60" y="178"/>
                  </a:lnTo>
                  <a:lnTo>
                    <a:pt x="120" y="179"/>
                  </a:lnTo>
                  <a:lnTo>
                    <a:pt x="125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61" name="Freeform 1440"/>
            <p:cNvSpPr>
              <a:spLocks noChangeAspect="1"/>
            </p:cNvSpPr>
            <p:nvPr/>
          </p:nvSpPr>
          <p:spPr bwMode="auto">
            <a:xfrm>
              <a:off x="3960" y="1559"/>
              <a:ext cx="9" cy="1"/>
            </a:xfrm>
            <a:custGeom>
              <a:avLst/>
              <a:gdLst>
                <a:gd name="T0" fmla="*/ 60 w 60"/>
                <a:gd name="T1" fmla="*/ 1 h 2"/>
                <a:gd name="T2" fmla="*/ 0 w 60"/>
                <a:gd name="T3" fmla="*/ 0 h 2"/>
                <a:gd name="T4" fmla="*/ 0 w 60"/>
                <a:gd name="T5" fmla="*/ 2 h 2"/>
                <a:gd name="T6" fmla="*/ 60 w 60"/>
                <a:gd name="T7" fmla="*/ 1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"/>
                <a:gd name="T14" fmla="*/ 60 w 60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">
                  <a:moveTo>
                    <a:pt x="60" y="1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62" name="Line 1441"/>
            <p:cNvSpPr>
              <a:spLocks noChangeAspect="1" noChangeShapeType="1"/>
            </p:cNvSpPr>
            <p:nvPr/>
          </p:nvSpPr>
          <p:spPr bwMode="auto">
            <a:xfrm>
              <a:off x="3960" y="155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63" name="Freeform 1442"/>
            <p:cNvSpPr>
              <a:spLocks noChangeAspect="1"/>
            </p:cNvSpPr>
            <p:nvPr/>
          </p:nvSpPr>
          <p:spPr bwMode="auto">
            <a:xfrm>
              <a:off x="3960" y="1559"/>
              <a:ext cx="18" cy="26"/>
            </a:xfrm>
            <a:custGeom>
              <a:avLst/>
              <a:gdLst>
                <a:gd name="T0" fmla="*/ 120 w 122"/>
                <a:gd name="T1" fmla="*/ 0 h 179"/>
                <a:gd name="T2" fmla="*/ 60 w 122"/>
                <a:gd name="T3" fmla="*/ 1 h 179"/>
                <a:gd name="T4" fmla="*/ 0 w 122"/>
                <a:gd name="T5" fmla="*/ 2 h 179"/>
                <a:gd name="T6" fmla="*/ 2 w 122"/>
                <a:gd name="T7" fmla="*/ 179 h 179"/>
                <a:gd name="T8" fmla="*/ 62 w 122"/>
                <a:gd name="T9" fmla="*/ 177 h 179"/>
                <a:gd name="T10" fmla="*/ 122 w 122"/>
                <a:gd name="T11" fmla="*/ 176 h 179"/>
                <a:gd name="T12" fmla="*/ 120 w 122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"/>
                <a:gd name="T22" fmla="*/ 0 h 179"/>
                <a:gd name="T23" fmla="*/ 122 w 122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" h="179">
                  <a:moveTo>
                    <a:pt x="120" y="0"/>
                  </a:moveTo>
                  <a:lnTo>
                    <a:pt x="60" y="1"/>
                  </a:lnTo>
                  <a:lnTo>
                    <a:pt x="0" y="2"/>
                  </a:lnTo>
                  <a:lnTo>
                    <a:pt x="2" y="179"/>
                  </a:lnTo>
                  <a:lnTo>
                    <a:pt x="62" y="177"/>
                  </a:lnTo>
                  <a:lnTo>
                    <a:pt x="122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64" name="Freeform 1443"/>
            <p:cNvSpPr>
              <a:spLocks noChangeAspect="1"/>
            </p:cNvSpPr>
            <p:nvPr/>
          </p:nvSpPr>
          <p:spPr bwMode="auto">
            <a:xfrm>
              <a:off x="3960" y="1559"/>
              <a:ext cx="18" cy="26"/>
            </a:xfrm>
            <a:custGeom>
              <a:avLst/>
              <a:gdLst>
                <a:gd name="T0" fmla="*/ 120 w 122"/>
                <a:gd name="T1" fmla="*/ 0 h 179"/>
                <a:gd name="T2" fmla="*/ 60 w 122"/>
                <a:gd name="T3" fmla="*/ 1 h 179"/>
                <a:gd name="T4" fmla="*/ 0 w 122"/>
                <a:gd name="T5" fmla="*/ 2 h 179"/>
                <a:gd name="T6" fmla="*/ 2 w 122"/>
                <a:gd name="T7" fmla="*/ 179 h 179"/>
                <a:gd name="T8" fmla="*/ 62 w 122"/>
                <a:gd name="T9" fmla="*/ 177 h 179"/>
                <a:gd name="T10" fmla="*/ 122 w 122"/>
                <a:gd name="T11" fmla="*/ 176 h 179"/>
                <a:gd name="T12" fmla="*/ 120 w 122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"/>
                <a:gd name="T22" fmla="*/ 0 h 179"/>
                <a:gd name="T23" fmla="*/ 122 w 122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" h="179">
                  <a:moveTo>
                    <a:pt x="120" y="0"/>
                  </a:moveTo>
                  <a:lnTo>
                    <a:pt x="60" y="1"/>
                  </a:lnTo>
                  <a:lnTo>
                    <a:pt x="0" y="2"/>
                  </a:lnTo>
                  <a:lnTo>
                    <a:pt x="2" y="179"/>
                  </a:lnTo>
                  <a:lnTo>
                    <a:pt x="62" y="177"/>
                  </a:lnTo>
                  <a:lnTo>
                    <a:pt x="122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65" name="Freeform 1444"/>
            <p:cNvSpPr>
              <a:spLocks noChangeAspect="1"/>
            </p:cNvSpPr>
            <p:nvPr/>
          </p:nvSpPr>
          <p:spPr bwMode="auto">
            <a:xfrm>
              <a:off x="3961" y="1584"/>
              <a:ext cx="8" cy="1"/>
            </a:xfrm>
            <a:custGeom>
              <a:avLst/>
              <a:gdLst>
                <a:gd name="T0" fmla="*/ 60 w 60"/>
                <a:gd name="T1" fmla="*/ 0 h 4"/>
                <a:gd name="T2" fmla="*/ 0 w 60"/>
                <a:gd name="T3" fmla="*/ 2 h 4"/>
                <a:gd name="T4" fmla="*/ 0 w 60"/>
                <a:gd name="T5" fmla="*/ 4 h 4"/>
                <a:gd name="T6" fmla="*/ 60 w 60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"/>
                <a:gd name="T14" fmla="*/ 60 w 60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">
                  <a:moveTo>
                    <a:pt x="6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66" name="Line 1445"/>
            <p:cNvSpPr>
              <a:spLocks noChangeAspect="1" noChangeShapeType="1"/>
            </p:cNvSpPr>
            <p:nvPr/>
          </p:nvSpPr>
          <p:spPr bwMode="auto">
            <a:xfrm>
              <a:off x="3961" y="158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67" name="Freeform 1446"/>
            <p:cNvSpPr>
              <a:spLocks noChangeAspect="1"/>
            </p:cNvSpPr>
            <p:nvPr/>
          </p:nvSpPr>
          <p:spPr bwMode="auto">
            <a:xfrm>
              <a:off x="3961" y="1584"/>
              <a:ext cx="18" cy="26"/>
            </a:xfrm>
            <a:custGeom>
              <a:avLst/>
              <a:gdLst>
                <a:gd name="T0" fmla="*/ 120 w 129"/>
                <a:gd name="T1" fmla="*/ 0 h 183"/>
                <a:gd name="T2" fmla="*/ 60 w 129"/>
                <a:gd name="T3" fmla="*/ 3 h 183"/>
                <a:gd name="T4" fmla="*/ 0 w 129"/>
                <a:gd name="T5" fmla="*/ 7 h 183"/>
                <a:gd name="T6" fmla="*/ 9 w 129"/>
                <a:gd name="T7" fmla="*/ 183 h 183"/>
                <a:gd name="T8" fmla="*/ 69 w 129"/>
                <a:gd name="T9" fmla="*/ 180 h 183"/>
                <a:gd name="T10" fmla="*/ 129 w 129"/>
                <a:gd name="T11" fmla="*/ 176 h 183"/>
                <a:gd name="T12" fmla="*/ 120 w 129"/>
                <a:gd name="T13" fmla="*/ 0 h 1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83"/>
                <a:gd name="T23" fmla="*/ 129 w 129"/>
                <a:gd name="T24" fmla="*/ 183 h 1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83">
                  <a:moveTo>
                    <a:pt x="120" y="0"/>
                  </a:moveTo>
                  <a:lnTo>
                    <a:pt x="60" y="3"/>
                  </a:lnTo>
                  <a:lnTo>
                    <a:pt x="0" y="7"/>
                  </a:lnTo>
                  <a:lnTo>
                    <a:pt x="9" y="183"/>
                  </a:lnTo>
                  <a:lnTo>
                    <a:pt x="69" y="180"/>
                  </a:lnTo>
                  <a:lnTo>
                    <a:pt x="129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68" name="Freeform 1447"/>
            <p:cNvSpPr>
              <a:spLocks noChangeAspect="1"/>
            </p:cNvSpPr>
            <p:nvPr/>
          </p:nvSpPr>
          <p:spPr bwMode="auto">
            <a:xfrm>
              <a:off x="3961" y="1584"/>
              <a:ext cx="18" cy="26"/>
            </a:xfrm>
            <a:custGeom>
              <a:avLst/>
              <a:gdLst>
                <a:gd name="T0" fmla="*/ 120 w 129"/>
                <a:gd name="T1" fmla="*/ 0 h 183"/>
                <a:gd name="T2" fmla="*/ 60 w 129"/>
                <a:gd name="T3" fmla="*/ 3 h 183"/>
                <a:gd name="T4" fmla="*/ 0 w 129"/>
                <a:gd name="T5" fmla="*/ 7 h 183"/>
                <a:gd name="T6" fmla="*/ 9 w 129"/>
                <a:gd name="T7" fmla="*/ 183 h 183"/>
                <a:gd name="T8" fmla="*/ 69 w 129"/>
                <a:gd name="T9" fmla="*/ 180 h 183"/>
                <a:gd name="T10" fmla="*/ 129 w 129"/>
                <a:gd name="T11" fmla="*/ 176 h 183"/>
                <a:gd name="T12" fmla="*/ 120 w 129"/>
                <a:gd name="T13" fmla="*/ 0 h 1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83"/>
                <a:gd name="T23" fmla="*/ 129 w 129"/>
                <a:gd name="T24" fmla="*/ 183 h 1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83">
                  <a:moveTo>
                    <a:pt x="120" y="0"/>
                  </a:moveTo>
                  <a:lnTo>
                    <a:pt x="60" y="3"/>
                  </a:lnTo>
                  <a:lnTo>
                    <a:pt x="0" y="7"/>
                  </a:lnTo>
                  <a:lnTo>
                    <a:pt x="9" y="183"/>
                  </a:lnTo>
                  <a:lnTo>
                    <a:pt x="69" y="180"/>
                  </a:lnTo>
                  <a:lnTo>
                    <a:pt x="129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69" name="Freeform 1448"/>
            <p:cNvSpPr>
              <a:spLocks noChangeAspect="1"/>
            </p:cNvSpPr>
            <p:nvPr/>
          </p:nvSpPr>
          <p:spPr bwMode="auto">
            <a:xfrm>
              <a:off x="3962" y="1610"/>
              <a:ext cx="8" cy="1"/>
            </a:xfrm>
            <a:custGeom>
              <a:avLst/>
              <a:gdLst>
                <a:gd name="T0" fmla="*/ 60 w 60"/>
                <a:gd name="T1" fmla="*/ 0 h 6"/>
                <a:gd name="T2" fmla="*/ 0 w 60"/>
                <a:gd name="T3" fmla="*/ 3 h 6"/>
                <a:gd name="T4" fmla="*/ 0 w 60"/>
                <a:gd name="T5" fmla="*/ 6 h 6"/>
                <a:gd name="T6" fmla="*/ 60 w 6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60" y="0"/>
                  </a:moveTo>
                  <a:lnTo>
                    <a:pt x="0" y="3"/>
                  </a:lnTo>
                  <a:lnTo>
                    <a:pt x="0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70" name="Line 1449"/>
            <p:cNvSpPr>
              <a:spLocks noChangeAspect="1" noChangeShapeType="1"/>
            </p:cNvSpPr>
            <p:nvPr/>
          </p:nvSpPr>
          <p:spPr bwMode="auto">
            <a:xfrm>
              <a:off x="3962" y="161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71" name="Freeform 1450"/>
            <p:cNvSpPr>
              <a:spLocks noChangeAspect="1"/>
            </p:cNvSpPr>
            <p:nvPr/>
          </p:nvSpPr>
          <p:spPr bwMode="auto">
            <a:xfrm>
              <a:off x="3962" y="1609"/>
              <a:ext cx="19" cy="27"/>
            </a:xfrm>
            <a:custGeom>
              <a:avLst/>
              <a:gdLst>
                <a:gd name="T0" fmla="*/ 120 w 137"/>
                <a:gd name="T1" fmla="*/ 0 h 187"/>
                <a:gd name="T2" fmla="*/ 60 w 137"/>
                <a:gd name="T3" fmla="*/ 6 h 187"/>
                <a:gd name="T4" fmla="*/ 0 w 137"/>
                <a:gd name="T5" fmla="*/ 12 h 187"/>
                <a:gd name="T6" fmla="*/ 17 w 137"/>
                <a:gd name="T7" fmla="*/ 187 h 187"/>
                <a:gd name="T8" fmla="*/ 77 w 137"/>
                <a:gd name="T9" fmla="*/ 181 h 187"/>
                <a:gd name="T10" fmla="*/ 137 w 137"/>
                <a:gd name="T11" fmla="*/ 175 h 187"/>
                <a:gd name="T12" fmla="*/ 120 w 137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187"/>
                <a:gd name="T23" fmla="*/ 137 w 137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187">
                  <a:moveTo>
                    <a:pt x="120" y="0"/>
                  </a:moveTo>
                  <a:lnTo>
                    <a:pt x="60" y="6"/>
                  </a:lnTo>
                  <a:lnTo>
                    <a:pt x="0" y="12"/>
                  </a:lnTo>
                  <a:lnTo>
                    <a:pt x="17" y="187"/>
                  </a:lnTo>
                  <a:lnTo>
                    <a:pt x="77" y="181"/>
                  </a:lnTo>
                  <a:lnTo>
                    <a:pt x="137" y="175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72" name="Freeform 1451"/>
            <p:cNvSpPr>
              <a:spLocks noChangeAspect="1"/>
            </p:cNvSpPr>
            <p:nvPr/>
          </p:nvSpPr>
          <p:spPr bwMode="auto">
            <a:xfrm>
              <a:off x="3962" y="1609"/>
              <a:ext cx="19" cy="27"/>
            </a:xfrm>
            <a:custGeom>
              <a:avLst/>
              <a:gdLst>
                <a:gd name="T0" fmla="*/ 120 w 137"/>
                <a:gd name="T1" fmla="*/ 0 h 187"/>
                <a:gd name="T2" fmla="*/ 60 w 137"/>
                <a:gd name="T3" fmla="*/ 6 h 187"/>
                <a:gd name="T4" fmla="*/ 0 w 137"/>
                <a:gd name="T5" fmla="*/ 12 h 187"/>
                <a:gd name="T6" fmla="*/ 17 w 137"/>
                <a:gd name="T7" fmla="*/ 187 h 187"/>
                <a:gd name="T8" fmla="*/ 77 w 137"/>
                <a:gd name="T9" fmla="*/ 181 h 187"/>
                <a:gd name="T10" fmla="*/ 137 w 137"/>
                <a:gd name="T11" fmla="*/ 175 h 187"/>
                <a:gd name="T12" fmla="*/ 120 w 137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187"/>
                <a:gd name="T23" fmla="*/ 137 w 137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187">
                  <a:moveTo>
                    <a:pt x="120" y="0"/>
                  </a:moveTo>
                  <a:lnTo>
                    <a:pt x="60" y="6"/>
                  </a:lnTo>
                  <a:lnTo>
                    <a:pt x="0" y="12"/>
                  </a:lnTo>
                  <a:lnTo>
                    <a:pt x="17" y="187"/>
                  </a:lnTo>
                  <a:lnTo>
                    <a:pt x="77" y="181"/>
                  </a:lnTo>
                  <a:lnTo>
                    <a:pt x="137" y="175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73" name="Freeform 1452"/>
            <p:cNvSpPr>
              <a:spLocks noChangeAspect="1"/>
            </p:cNvSpPr>
            <p:nvPr/>
          </p:nvSpPr>
          <p:spPr bwMode="auto">
            <a:xfrm>
              <a:off x="3964" y="1635"/>
              <a:ext cx="9" cy="1"/>
            </a:xfrm>
            <a:custGeom>
              <a:avLst/>
              <a:gdLst>
                <a:gd name="T0" fmla="*/ 60 w 60"/>
                <a:gd name="T1" fmla="*/ 0 h 8"/>
                <a:gd name="T2" fmla="*/ 0 w 60"/>
                <a:gd name="T3" fmla="*/ 6 h 8"/>
                <a:gd name="T4" fmla="*/ 0 w 60"/>
                <a:gd name="T5" fmla="*/ 8 h 8"/>
                <a:gd name="T6" fmla="*/ 60 w 60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"/>
                <a:gd name="T14" fmla="*/ 60 w 6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">
                  <a:moveTo>
                    <a:pt x="60" y="0"/>
                  </a:moveTo>
                  <a:lnTo>
                    <a:pt x="0" y="6"/>
                  </a:lnTo>
                  <a:lnTo>
                    <a:pt x="0" y="8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74" name="Line 1453"/>
            <p:cNvSpPr>
              <a:spLocks noChangeAspect="1" noChangeShapeType="1"/>
            </p:cNvSpPr>
            <p:nvPr/>
          </p:nvSpPr>
          <p:spPr bwMode="auto">
            <a:xfrm>
              <a:off x="3964" y="163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75" name="Freeform 1454"/>
            <p:cNvSpPr>
              <a:spLocks noChangeAspect="1"/>
            </p:cNvSpPr>
            <p:nvPr/>
          </p:nvSpPr>
          <p:spPr bwMode="auto">
            <a:xfrm>
              <a:off x="3964" y="1634"/>
              <a:ext cx="21" cy="27"/>
            </a:xfrm>
            <a:custGeom>
              <a:avLst/>
              <a:gdLst>
                <a:gd name="T0" fmla="*/ 120 w 143"/>
                <a:gd name="T1" fmla="*/ 0 h 191"/>
                <a:gd name="T2" fmla="*/ 60 w 143"/>
                <a:gd name="T3" fmla="*/ 8 h 191"/>
                <a:gd name="T4" fmla="*/ 0 w 143"/>
                <a:gd name="T5" fmla="*/ 16 h 191"/>
                <a:gd name="T6" fmla="*/ 23 w 143"/>
                <a:gd name="T7" fmla="*/ 191 h 191"/>
                <a:gd name="T8" fmla="*/ 83 w 143"/>
                <a:gd name="T9" fmla="*/ 183 h 191"/>
                <a:gd name="T10" fmla="*/ 143 w 143"/>
                <a:gd name="T11" fmla="*/ 176 h 191"/>
                <a:gd name="T12" fmla="*/ 120 w 143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91"/>
                <a:gd name="T23" fmla="*/ 143 w 143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91">
                  <a:moveTo>
                    <a:pt x="120" y="0"/>
                  </a:moveTo>
                  <a:lnTo>
                    <a:pt x="60" y="8"/>
                  </a:lnTo>
                  <a:lnTo>
                    <a:pt x="0" y="16"/>
                  </a:lnTo>
                  <a:lnTo>
                    <a:pt x="23" y="191"/>
                  </a:lnTo>
                  <a:lnTo>
                    <a:pt x="83" y="183"/>
                  </a:lnTo>
                  <a:lnTo>
                    <a:pt x="143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76" name="Freeform 1455"/>
            <p:cNvSpPr>
              <a:spLocks noChangeAspect="1"/>
            </p:cNvSpPr>
            <p:nvPr/>
          </p:nvSpPr>
          <p:spPr bwMode="auto">
            <a:xfrm>
              <a:off x="3964" y="1634"/>
              <a:ext cx="21" cy="27"/>
            </a:xfrm>
            <a:custGeom>
              <a:avLst/>
              <a:gdLst>
                <a:gd name="T0" fmla="*/ 120 w 143"/>
                <a:gd name="T1" fmla="*/ 0 h 191"/>
                <a:gd name="T2" fmla="*/ 60 w 143"/>
                <a:gd name="T3" fmla="*/ 8 h 191"/>
                <a:gd name="T4" fmla="*/ 0 w 143"/>
                <a:gd name="T5" fmla="*/ 16 h 191"/>
                <a:gd name="T6" fmla="*/ 23 w 143"/>
                <a:gd name="T7" fmla="*/ 191 h 191"/>
                <a:gd name="T8" fmla="*/ 83 w 143"/>
                <a:gd name="T9" fmla="*/ 183 h 191"/>
                <a:gd name="T10" fmla="*/ 143 w 143"/>
                <a:gd name="T11" fmla="*/ 176 h 191"/>
                <a:gd name="T12" fmla="*/ 120 w 143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91"/>
                <a:gd name="T23" fmla="*/ 143 w 143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91">
                  <a:moveTo>
                    <a:pt x="120" y="0"/>
                  </a:moveTo>
                  <a:lnTo>
                    <a:pt x="60" y="8"/>
                  </a:lnTo>
                  <a:lnTo>
                    <a:pt x="0" y="16"/>
                  </a:lnTo>
                  <a:lnTo>
                    <a:pt x="23" y="191"/>
                  </a:lnTo>
                  <a:lnTo>
                    <a:pt x="83" y="183"/>
                  </a:lnTo>
                  <a:lnTo>
                    <a:pt x="143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77" name="Freeform 1456"/>
            <p:cNvSpPr>
              <a:spLocks noChangeAspect="1"/>
            </p:cNvSpPr>
            <p:nvPr/>
          </p:nvSpPr>
          <p:spPr bwMode="auto">
            <a:xfrm>
              <a:off x="3968" y="1659"/>
              <a:ext cx="17" cy="9"/>
            </a:xfrm>
            <a:custGeom>
              <a:avLst/>
              <a:gdLst>
                <a:gd name="T0" fmla="*/ 60 w 120"/>
                <a:gd name="T1" fmla="*/ 7 h 68"/>
                <a:gd name="T2" fmla="*/ 120 w 120"/>
                <a:gd name="T3" fmla="*/ 0 h 68"/>
                <a:gd name="T4" fmla="*/ 120 w 120"/>
                <a:gd name="T5" fmla="*/ 12 h 68"/>
                <a:gd name="T6" fmla="*/ 118 w 120"/>
                <a:gd name="T7" fmla="*/ 25 h 68"/>
                <a:gd name="T8" fmla="*/ 113 w 120"/>
                <a:gd name="T9" fmla="*/ 37 h 68"/>
                <a:gd name="T10" fmla="*/ 106 w 120"/>
                <a:gd name="T11" fmla="*/ 47 h 68"/>
                <a:gd name="T12" fmla="*/ 96 w 120"/>
                <a:gd name="T13" fmla="*/ 56 h 68"/>
                <a:gd name="T14" fmla="*/ 86 w 120"/>
                <a:gd name="T15" fmla="*/ 62 h 68"/>
                <a:gd name="T16" fmla="*/ 74 w 120"/>
                <a:gd name="T17" fmla="*/ 67 h 68"/>
                <a:gd name="T18" fmla="*/ 61 w 120"/>
                <a:gd name="T19" fmla="*/ 68 h 68"/>
                <a:gd name="T20" fmla="*/ 49 w 120"/>
                <a:gd name="T21" fmla="*/ 68 h 68"/>
                <a:gd name="T22" fmla="*/ 36 w 120"/>
                <a:gd name="T23" fmla="*/ 63 h 68"/>
                <a:gd name="T24" fmla="*/ 26 w 120"/>
                <a:gd name="T25" fmla="*/ 58 h 68"/>
                <a:gd name="T26" fmla="*/ 16 w 120"/>
                <a:gd name="T27" fmla="*/ 50 h 68"/>
                <a:gd name="T28" fmla="*/ 8 w 120"/>
                <a:gd name="T29" fmla="*/ 39 h 68"/>
                <a:gd name="T30" fmla="*/ 3 w 120"/>
                <a:gd name="T31" fmla="*/ 28 h 68"/>
                <a:gd name="T32" fmla="*/ 0 w 120"/>
                <a:gd name="T33" fmla="*/ 15 h 68"/>
                <a:gd name="T34" fmla="*/ 60 w 120"/>
                <a:gd name="T35" fmla="*/ 7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0"/>
                <a:gd name="T55" fmla="*/ 0 h 68"/>
                <a:gd name="T56" fmla="*/ 120 w 120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0" h="68">
                  <a:moveTo>
                    <a:pt x="60" y="7"/>
                  </a:moveTo>
                  <a:lnTo>
                    <a:pt x="120" y="0"/>
                  </a:lnTo>
                  <a:lnTo>
                    <a:pt x="120" y="12"/>
                  </a:lnTo>
                  <a:lnTo>
                    <a:pt x="118" y="25"/>
                  </a:lnTo>
                  <a:lnTo>
                    <a:pt x="113" y="37"/>
                  </a:lnTo>
                  <a:lnTo>
                    <a:pt x="106" y="47"/>
                  </a:lnTo>
                  <a:lnTo>
                    <a:pt x="96" y="56"/>
                  </a:lnTo>
                  <a:lnTo>
                    <a:pt x="86" y="62"/>
                  </a:lnTo>
                  <a:lnTo>
                    <a:pt x="74" y="67"/>
                  </a:lnTo>
                  <a:lnTo>
                    <a:pt x="61" y="68"/>
                  </a:lnTo>
                  <a:lnTo>
                    <a:pt x="49" y="68"/>
                  </a:lnTo>
                  <a:lnTo>
                    <a:pt x="36" y="63"/>
                  </a:lnTo>
                  <a:lnTo>
                    <a:pt x="26" y="58"/>
                  </a:lnTo>
                  <a:lnTo>
                    <a:pt x="16" y="50"/>
                  </a:lnTo>
                  <a:lnTo>
                    <a:pt x="8" y="39"/>
                  </a:lnTo>
                  <a:lnTo>
                    <a:pt x="3" y="28"/>
                  </a:lnTo>
                  <a:lnTo>
                    <a:pt x="0" y="15"/>
                  </a:lnTo>
                  <a:lnTo>
                    <a:pt x="6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78" name="Freeform 1457"/>
            <p:cNvSpPr>
              <a:spLocks noChangeAspect="1"/>
            </p:cNvSpPr>
            <p:nvPr/>
          </p:nvSpPr>
          <p:spPr bwMode="auto">
            <a:xfrm>
              <a:off x="3968" y="1659"/>
              <a:ext cx="17" cy="9"/>
            </a:xfrm>
            <a:custGeom>
              <a:avLst/>
              <a:gdLst>
                <a:gd name="T0" fmla="*/ 120 w 120"/>
                <a:gd name="T1" fmla="*/ 0 h 68"/>
                <a:gd name="T2" fmla="*/ 120 w 120"/>
                <a:gd name="T3" fmla="*/ 12 h 68"/>
                <a:gd name="T4" fmla="*/ 118 w 120"/>
                <a:gd name="T5" fmla="*/ 25 h 68"/>
                <a:gd name="T6" fmla="*/ 113 w 120"/>
                <a:gd name="T7" fmla="*/ 37 h 68"/>
                <a:gd name="T8" fmla="*/ 106 w 120"/>
                <a:gd name="T9" fmla="*/ 47 h 68"/>
                <a:gd name="T10" fmla="*/ 96 w 120"/>
                <a:gd name="T11" fmla="*/ 56 h 68"/>
                <a:gd name="T12" fmla="*/ 86 w 120"/>
                <a:gd name="T13" fmla="*/ 62 h 68"/>
                <a:gd name="T14" fmla="*/ 74 w 120"/>
                <a:gd name="T15" fmla="*/ 67 h 68"/>
                <a:gd name="T16" fmla="*/ 61 w 120"/>
                <a:gd name="T17" fmla="*/ 68 h 68"/>
                <a:gd name="T18" fmla="*/ 49 w 120"/>
                <a:gd name="T19" fmla="*/ 68 h 68"/>
                <a:gd name="T20" fmla="*/ 36 w 120"/>
                <a:gd name="T21" fmla="*/ 63 h 68"/>
                <a:gd name="T22" fmla="*/ 26 w 120"/>
                <a:gd name="T23" fmla="*/ 58 h 68"/>
                <a:gd name="T24" fmla="*/ 16 w 120"/>
                <a:gd name="T25" fmla="*/ 50 h 68"/>
                <a:gd name="T26" fmla="*/ 8 w 120"/>
                <a:gd name="T27" fmla="*/ 39 h 68"/>
                <a:gd name="T28" fmla="*/ 3 w 120"/>
                <a:gd name="T29" fmla="*/ 28 h 68"/>
                <a:gd name="T30" fmla="*/ 0 w 120"/>
                <a:gd name="T31" fmla="*/ 15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"/>
                <a:gd name="T49" fmla="*/ 0 h 68"/>
                <a:gd name="T50" fmla="*/ 120 w 120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" h="68">
                  <a:moveTo>
                    <a:pt x="120" y="0"/>
                  </a:moveTo>
                  <a:lnTo>
                    <a:pt x="120" y="12"/>
                  </a:lnTo>
                  <a:lnTo>
                    <a:pt x="118" y="25"/>
                  </a:lnTo>
                  <a:lnTo>
                    <a:pt x="113" y="37"/>
                  </a:lnTo>
                  <a:lnTo>
                    <a:pt x="106" y="47"/>
                  </a:lnTo>
                  <a:lnTo>
                    <a:pt x="96" y="56"/>
                  </a:lnTo>
                  <a:lnTo>
                    <a:pt x="86" y="62"/>
                  </a:lnTo>
                  <a:lnTo>
                    <a:pt x="74" y="67"/>
                  </a:lnTo>
                  <a:lnTo>
                    <a:pt x="61" y="68"/>
                  </a:lnTo>
                  <a:lnTo>
                    <a:pt x="49" y="68"/>
                  </a:lnTo>
                  <a:lnTo>
                    <a:pt x="36" y="63"/>
                  </a:lnTo>
                  <a:lnTo>
                    <a:pt x="26" y="58"/>
                  </a:lnTo>
                  <a:lnTo>
                    <a:pt x="16" y="50"/>
                  </a:lnTo>
                  <a:lnTo>
                    <a:pt x="8" y="39"/>
                  </a:lnTo>
                  <a:lnTo>
                    <a:pt x="3" y="28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79" name="Freeform 1458"/>
            <p:cNvSpPr>
              <a:spLocks noChangeAspect="1"/>
            </p:cNvSpPr>
            <p:nvPr/>
          </p:nvSpPr>
          <p:spPr bwMode="auto">
            <a:xfrm>
              <a:off x="1298" y="1070"/>
              <a:ext cx="134" cy="62"/>
            </a:xfrm>
            <a:custGeom>
              <a:avLst/>
              <a:gdLst>
                <a:gd name="T0" fmla="*/ 0 w 934"/>
                <a:gd name="T1" fmla="*/ 297 h 436"/>
                <a:gd name="T2" fmla="*/ 934 w 934"/>
                <a:gd name="T3" fmla="*/ 436 h 436"/>
                <a:gd name="T4" fmla="*/ 94 w 934"/>
                <a:gd name="T5" fmla="*/ 0 h 436"/>
                <a:gd name="T6" fmla="*/ 0 w 934"/>
                <a:gd name="T7" fmla="*/ 297 h 4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4"/>
                <a:gd name="T13" fmla="*/ 0 h 436"/>
                <a:gd name="T14" fmla="*/ 934 w 934"/>
                <a:gd name="T15" fmla="*/ 436 h 4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4" h="436">
                  <a:moveTo>
                    <a:pt x="0" y="297"/>
                  </a:moveTo>
                  <a:lnTo>
                    <a:pt x="934" y="436"/>
                  </a:lnTo>
                  <a:lnTo>
                    <a:pt x="94" y="0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80" name="Freeform 1459"/>
            <p:cNvSpPr>
              <a:spLocks noChangeAspect="1"/>
            </p:cNvSpPr>
            <p:nvPr/>
          </p:nvSpPr>
          <p:spPr bwMode="auto">
            <a:xfrm>
              <a:off x="1298" y="1070"/>
              <a:ext cx="134" cy="62"/>
            </a:xfrm>
            <a:custGeom>
              <a:avLst/>
              <a:gdLst>
                <a:gd name="T0" fmla="*/ 0 w 934"/>
                <a:gd name="T1" fmla="*/ 297 h 436"/>
                <a:gd name="T2" fmla="*/ 934 w 934"/>
                <a:gd name="T3" fmla="*/ 436 h 436"/>
                <a:gd name="T4" fmla="*/ 94 w 934"/>
                <a:gd name="T5" fmla="*/ 0 h 436"/>
                <a:gd name="T6" fmla="*/ 0 w 934"/>
                <a:gd name="T7" fmla="*/ 297 h 4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4"/>
                <a:gd name="T13" fmla="*/ 0 h 436"/>
                <a:gd name="T14" fmla="*/ 934 w 934"/>
                <a:gd name="T15" fmla="*/ 436 h 4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4" h="436">
                  <a:moveTo>
                    <a:pt x="0" y="297"/>
                  </a:moveTo>
                  <a:lnTo>
                    <a:pt x="934" y="436"/>
                  </a:lnTo>
                  <a:lnTo>
                    <a:pt x="94" y="0"/>
                  </a:lnTo>
                  <a:lnTo>
                    <a:pt x="0" y="2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81" name="Freeform 1460"/>
            <p:cNvSpPr>
              <a:spLocks noChangeAspect="1"/>
            </p:cNvSpPr>
            <p:nvPr/>
          </p:nvSpPr>
          <p:spPr bwMode="auto">
            <a:xfrm>
              <a:off x="3953" y="1645"/>
              <a:ext cx="44" cy="135"/>
            </a:xfrm>
            <a:custGeom>
              <a:avLst/>
              <a:gdLst>
                <a:gd name="T0" fmla="*/ 0 w 308"/>
                <a:gd name="T1" fmla="*/ 42 h 946"/>
                <a:gd name="T2" fmla="*/ 279 w 308"/>
                <a:gd name="T3" fmla="*/ 946 h 946"/>
                <a:gd name="T4" fmla="*/ 308 w 308"/>
                <a:gd name="T5" fmla="*/ 0 h 946"/>
                <a:gd name="T6" fmla="*/ 0 w 308"/>
                <a:gd name="T7" fmla="*/ 42 h 9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946"/>
                <a:gd name="T14" fmla="*/ 308 w 308"/>
                <a:gd name="T15" fmla="*/ 946 h 9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946">
                  <a:moveTo>
                    <a:pt x="0" y="42"/>
                  </a:moveTo>
                  <a:lnTo>
                    <a:pt x="279" y="946"/>
                  </a:lnTo>
                  <a:lnTo>
                    <a:pt x="308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82" name="Rectangle 1461"/>
            <p:cNvSpPr>
              <a:spLocks noChangeAspect="1" noChangeArrowheads="1"/>
            </p:cNvSpPr>
            <p:nvPr/>
          </p:nvSpPr>
          <p:spPr bwMode="auto">
            <a:xfrm>
              <a:off x="748" y="935"/>
              <a:ext cx="54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r>
                <a:rPr lang="en-US" altLang="zh-CN" sz="2400" b="0" baseline="-25000">
                  <a:solidFill>
                    <a:srgbClr val="000000"/>
                  </a:solidFill>
                </a:rPr>
                <a:t>e</a:t>
              </a:r>
              <a:endParaRPr lang="en-US" altLang="zh-CN" sz="2400"/>
            </a:p>
          </p:txBody>
        </p:sp>
        <p:sp>
          <p:nvSpPr>
            <p:cNvPr id="32183" name="Freeform 1463"/>
            <p:cNvSpPr>
              <a:spLocks noChangeAspect="1"/>
            </p:cNvSpPr>
            <p:nvPr/>
          </p:nvSpPr>
          <p:spPr bwMode="auto">
            <a:xfrm>
              <a:off x="3953" y="1645"/>
              <a:ext cx="44" cy="135"/>
            </a:xfrm>
            <a:custGeom>
              <a:avLst/>
              <a:gdLst>
                <a:gd name="T0" fmla="*/ 0 w 308"/>
                <a:gd name="T1" fmla="*/ 42 h 946"/>
                <a:gd name="T2" fmla="*/ 279 w 308"/>
                <a:gd name="T3" fmla="*/ 946 h 946"/>
                <a:gd name="T4" fmla="*/ 308 w 308"/>
                <a:gd name="T5" fmla="*/ 0 h 946"/>
                <a:gd name="T6" fmla="*/ 0 w 308"/>
                <a:gd name="T7" fmla="*/ 42 h 9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946"/>
                <a:gd name="T14" fmla="*/ 308 w 308"/>
                <a:gd name="T15" fmla="*/ 946 h 9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946">
                  <a:moveTo>
                    <a:pt x="0" y="42"/>
                  </a:moveTo>
                  <a:lnTo>
                    <a:pt x="279" y="946"/>
                  </a:lnTo>
                  <a:lnTo>
                    <a:pt x="308" y="0"/>
                  </a:lnTo>
                  <a:lnTo>
                    <a:pt x="0" y="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84" name="Freeform 1464"/>
            <p:cNvSpPr>
              <a:spLocks noChangeAspect="1"/>
            </p:cNvSpPr>
            <p:nvPr/>
          </p:nvSpPr>
          <p:spPr bwMode="auto">
            <a:xfrm>
              <a:off x="1985" y="1168"/>
              <a:ext cx="298" cy="791"/>
            </a:xfrm>
            <a:custGeom>
              <a:avLst/>
              <a:gdLst>
                <a:gd name="T0" fmla="*/ 2085 w 2085"/>
                <a:gd name="T1" fmla="*/ 0 h 5536"/>
                <a:gd name="T2" fmla="*/ 1955 w 2085"/>
                <a:gd name="T3" fmla="*/ 4 h 5536"/>
                <a:gd name="T4" fmla="*/ 1828 w 2085"/>
                <a:gd name="T5" fmla="*/ 19 h 5536"/>
                <a:gd name="T6" fmla="*/ 1702 w 2085"/>
                <a:gd name="T7" fmla="*/ 44 h 5536"/>
                <a:gd name="T8" fmla="*/ 1579 w 2085"/>
                <a:gd name="T9" fmla="*/ 78 h 5536"/>
                <a:gd name="T10" fmla="*/ 1460 w 2085"/>
                <a:gd name="T11" fmla="*/ 120 h 5536"/>
                <a:gd name="T12" fmla="*/ 1346 w 2085"/>
                <a:gd name="T13" fmla="*/ 171 h 5536"/>
                <a:gd name="T14" fmla="*/ 1236 w 2085"/>
                <a:gd name="T15" fmla="*/ 229 h 5536"/>
                <a:gd name="T16" fmla="*/ 1131 w 2085"/>
                <a:gd name="T17" fmla="*/ 292 h 5536"/>
                <a:gd name="T18" fmla="*/ 1032 w 2085"/>
                <a:gd name="T19" fmla="*/ 363 h 5536"/>
                <a:gd name="T20" fmla="*/ 938 w 2085"/>
                <a:gd name="T21" fmla="*/ 438 h 5536"/>
                <a:gd name="T22" fmla="*/ 849 w 2085"/>
                <a:gd name="T23" fmla="*/ 518 h 5536"/>
                <a:gd name="T24" fmla="*/ 766 w 2085"/>
                <a:gd name="T25" fmla="*/ 602 h 5536"/>
                <a:gd name="T26" fmla="*/ 688 w 2085"/>
                <a:gd name="T27" fmla="*/ 690 h 5536"/>
                <a:gd name="T28" fmla="*/ 614 w 2085"/>
                <a:gd name="T29" fmla="*/ 781 h 5536"/>
                <a:gd name="T30" fmla="*/ 545 w 2085"/>
                <a:gd name="T31" fmla="*/ 875 h 5536"/>
                <a:gd name="T32" fmla="*/ 481 w 2085"/>
                <a:gd name="T33" fmla="*/ 973 h 5536"/>
                <a:gd name="T34" fmla="*/ 421 w 2085"/>
                <a:gd name="T35" fmla="*/ 1073 h 5536"/>
                <a:gd name="T36" fmla="*/ 365 w 2085"/>
                <a:gd name="T37" fmla="*/ 1175 h 5536"/>
                <a:gd name="T38" fmla="*/ 314 w 2085"/>
                <a:gd name="T39" fmla="*/ 1279 h 5536"/>
                <a:gd name="T40" fmla="*/ 268 w 2085"/>
                <a:gd name="T41" fmla="*/ 1386 h 5536"/>
                <a:gd name="T42" fmla="*/ 224 w 2085"/>
                <a:gd name="T43" fmla="*/ 1495 h 5536"/>
                <a:gd name="T44" fmla="*/ 185 w 2085"/>
                <a:gd name="T45" fmla="*/ 1605 h 5536"/>
                <a:gd name="T46" fmla="*/ 117 w 2085"/>
                <a:gd name="T47" fmla="*/ 1830 h 5536"/>
                <a:gd name="T48" fmla="*/ 66 w 2085"/>
                <a:gd name="T49" fmla="*/ 2060 h 5536"/>
                <a:gd name="T50" fmla="*/ 30 w 2085"/>
                <a:gd name="T51" fmla="*/ 2294 h 5536"/>
                <a:gd name="T52" fmla="*/ 7 w 2085"/>
                <a:gd name="T53" fmla="*/ 2530 h 5536"/>
                <a:gd name="T54" fmla="*/ 0 w 2085"/>
                <a:gd name="T55" fmla="*/ 2767 h 5536"/>
                <a:gd name="T56" fmla="*/ 7 w 2085"/>
                <a:gd name="T57" fmla="*/ 3005 h 5536"/>
                <a:gd name="T58" fmla="*/ 30 w 2085"/>
                <a:gd name="T59" fmla="*/ 3242 h 5536"/>
                <a:gd name="T60" fmla="*/ 66 w 2085"/>
                <a:gd name="T61" fmla="*/ 3475 h 5536"/>
                <a:gd name="T62" fmla="*/ 117 w 2085"/>
                <a:gd name="T63" fmla="*/ 3705 h 5536"/>
                <a:gd name="T64" fmla="*/ 185 w 2085"/>
                <a:gd name="T65" fmla="*/ 3931 h 5536"/>
                <a:gd name="T66" fmla="*/ 224 w 2085"/>
                <a:gd name="T67" fmla="*/ 4040 h 5536"/>
                <a:gd name="T68" fmla="*/ 268 w 2085"/>
                <a:gd name="T69" fmla="*/ 4149 h 5536"/>
                <a:gd name="T70" fmla="*/ 314 w 2085"/>
                <a:gd name="T71" fmla="*/ 4255 h 5536"/>
                <a:gd name="T72" fmla="*/ 365 w 2085"/>
                <a:gd name="T73" fmla="*/ 4360 h 5536"/>
                <a:gd name="T74" fmla="*/ 421 w 2085"/>
                <a:gd name="T75" fmla="*/ 4462 h 5536"/>
                <a:gd name="T76" fmla="*/ 481 w 2085"/>
                <a:gd name="T77" fmla="*/ 4563 h 5536"/>
                <a:gd name="T78" fmla="*/ 545 w 2085"/>
                <a:gd name="T79" fmla="*/ 4659 h 5536"/>
                <a:gd name="T80" fmla="*/ 614 w 2085"/>
                <a:gd name="T81" fmla="*/ 4754 h 5536"/>
                <a:gd name="T82" fmla="*/ 688 w 2085"/>
                <a:gd name="T83" fmla="*/ 4846 h 5536"/>
                <a:gd name="T84" fmla="*/ 766 w 2085"/>
                <a:gd name="T85" fmla="*/ 4934 h 5536"/>
                <a:gd name="T86" fmla="*/ 849 w 2085"/>
                <a:gd name="T87" fmla="*/ 5018 h 5536"/>
                <a:gd name="T88" fmla="*/ 938 w 2085"/>
                <a:gd name="T89" fmla="*/ 5098 h 5536"/>
                <a:gd name="T90" fmla="*/ 1032 w 2085"/>
                <a:gd name="T91" fmla="*/ 5173 h 5536"/>
                <a:gd name="T92" fmla="*/ 1131 w 2085"/>
                <a:gd name="T93" fmla="*/ 5242 h 5536"/>
                <a:gd name="T94" fmla="*/ 1236 w 2085"/>
                <a:gd name="T95" fmla="*/ 5307 h 5536"/>
                <a:gd name="T96" fmla="*/ 1346 w 2085"/>
                <a:gd name="T97" fmla="*/ 5364 h 5536"/>
                <a:gd name="T98" fmla="*/ 1460 w 2085"/>
                <a:gd name="T99" fmla="*/ 5415 h 5536"/>
                <a:gd name="T100" fmla="*/ 1579 w 2085"/>
                <a:gd name="T101" fmla="*/ 5457 h 5536"/>
                <a:gd name="T102" fmla="*/ 1702 w 2085"/>
                <a:gd name="T103" fmla="*/ 5491 h 5536"/>
                <a:gd name="T104" fmla="*/ 1828 w 2085"/>
                <a:gd name="T105" fmla="*/ 5515 h 5536"/>
                <a:gd name="T106" fmla="*/ 1955 w 2085"/>
                <a:gd name="T107" fmla="*/ 5530 h 5536"/>
                <a:gd name="T108" fmla="*/ 2085 w 2085"/>
                <a:gd name="T109" fmla="*/ 5536 h 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85"/>
                <a:gd name="T166" fmla="*/ 0 h 5536"/>
                <a:gd name="T167" fmla="*/ 2085 w 2085"/>
                <a:gd name="T168" fmla="*/ 5536 h 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85" h="5536">
                  <a:moveTo>
                    <a:pt x="2085" y="0"/>
                  </a:moveTo>
                  <a:lnTo>
                    <a:pt x="1955" y="4"/>
                  </a:lnTo>
                  <a:lnTo>
                    <a:pt x="1828" y="19"/>
                  </a:lnTo>
                  <a:lnTo>
                    <a:pt x="1702" y="44"/>
                  </a:lnTo>
                  <a:lnTo>
                    <a:pt x="1579" y="78"/>
                  </a:lnTo>
                  <a:lnTo>
                    <a:pt x="1460" y="120"/>
                  </a:lnTo>
                  <a:lnTo>
                    <a:pt x="1346" y="171"/>
                  </a:lnTo>
                  <a:lnTo>
                    <a:pt x="1236" y="229"/>
                  </a:lnTo>
                  <a:lnTo>
                    <a:pt x="1131" y="292"/>
                  </a:lnTo>
                  <a:lnTo>
                    <a:pt x="1032" y="363"/>
                  </a:lnTo>
                  <a:lnTo>
                    <a:pt x="938" y="438"/>
                  </a:lnTo>
                  <a:lnTo>
                    <a:pt x="849" y="518"/>
                  </a:lnTo>
                  <a:lnTo>
                    <a:pt x="766" y="602"/>
                  </a:lnTo>
                  <a:lnTo>
                    <a:pt x="688" y="690"/>
                  </a:lnTo>
                  <a:lnTo>
                    <a:pt x="614" y="781"/>
                  </a:lnTo>
                  <a:lnTo>
                    <a:pt x="545" y="875"/>
                  </a:lnTo>
                  <a:lnTo>
                    <a:pt x="481" y="973"/>
                  </a:lnTo>
                  <a:lnTo>
                    <a:pt x="421" y="1073"/>
                  </a:lnTo>
                  <a:lnTo>
                    <a:pt x="365" y="1175"/>
                  </a:lnTo>
                  <a:lnTo>
                    <a:pt x="314" y="1279"/>
                  </a:lnTo>
                  <a:lnTo>
                    <a:pt x="268" y="1386"/>
                  </a:lnTo>
                  <a:lnTo>
                    <a:pt x="224" y="1495"/>
                  </a:lnTo>
                  <a:lnTo>
                    <a:pt x="185" y="1605"/>
                  </a:lnTo>
                  <a:lnTo>
                    <a:pt x="117" y="1830"/>
                  </a:lnTo>
                  <a:lnTo>
                    <a:pt x="66" y="2060"/>
                  </a:lnTo>
                  <a:lnTo>
                    <a:pt x="30" y="2294"/>
                  </a:lnTo>
                  <a:lnTo>
                    <a:pt x="7" y="2530"/>
                  </a:lnTo>
                  <a:lnTo>
                    <a:pt x="0" y="2767"/>
                  </a:lnTo>
                  <a:lnTo>
                    <a:pt x="7" y="3005"/>
                  </a:lnTo>
                  <a:lnTo>
                    <a:pt x="30" y="3242"/>
                  </a:lnTo>
                  <a:lnTo>
                    <a:pt x="66" y="3475"/>
                  </a:lnTo>
                  <a:lnTo>
                    <a:pt x="117" y="3705"/>
                  </a:lnTo>
                  <a:lnTo>
                    <a:pt x="185" y="3931"/>
                  </a:lnTo>
                  <a:lnTo>
                    <a:pt x="224" y="4040"/>
                  </a:lnTo>
                  <a:lnTo>
                    <a:pt x="268" y="4149"/>
                  </a:lnTo>
                  <a:lnTo>
                    <a:pt x="314" y="4255"/>
                  </a:lnTo>
                  <a:lnTo>
                    <a:pt x="365" y="4360"/>
                  </a:lnTo>
                  <a:lnTo>
                    <a:pt x="421" y="4462"/>
                  </a:lnTo>
                  <a:lnTo>
                    <a:pt x="481" y="4563"/>
                  </a:lnTo>
                  <a:lnTo>
                    <a:pt x="545" y="4659"/>
                  </a:lnTo>
                  <a:lnTo>
                    <a:pt x="614" y="4754"/>
                  </a:lnTo>
                  <a:lnTo>
                    <a:pt x="688" y="4846"/>
                  </a:lnTo>
                  <a:lnTo>
                    <a:pt x="766" y="4934"/>
                  </a:lnTo>
                  <a:lnTo>
                    <a:pt x="849" y="5018"/>
                  </a:lnTo>
                  <a:lnTo>
                    <a:pt x="938" y="5098"/>
                  </a:lnTo>
                  <a:lnTo>
                    <a:pt x="1032" y="5173"/>
                  </a:lnTo>
                  <a:lnTo>
                    <a:pt x="1131" y="5242"/>
                  </a:lnTo>
                  <a:lnTo>
                    <a:pt x="1236" y="5307"/>
                  </a:lnTo>
                  <a:lnTo>
                    <a:pt x="1346" y="5364"/>
                  </a:lnTo>
                  <a:lnTo>
                    <a:pt x="1460" y="5415"/>
                  </a:lnTo>
                  <a:lnTo>
                    <a:pt x="1579" y="5457"/>
                  </a:lnTo>
                  <a:lnTo>
                    <a:pt x="1702" y="5491"/>
                  </a:lnTo>
                  <a:lnTo>
                    <a:pt x="1828" y="5515"/>
                  </a:lnTo>
                  <a:lnTo>
                    <a:pt x="1955" y="5530"/>
                  </a:lnTo>
                  <a:lnTo>
                    <a:pt x="2085" y="553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85" name="Freeform 1465"/>
            <p:cNvSpPr>
              <a:spLocks noChangeAspect="1"/>
            </p:cNvSpPr>
            <p:nvPr/>
          </p:nvSpPr>
          <p:spPr bwMode="auto">
            <a:xfrm>
              <a:off x="2163" y="1168"/>
              <a:ext cx="298" cy="791"/>
            </a:xfrm>
            <a:custGeom>
              <a:avLst/>
              <a:gdLst>
                <a:gd name="T0" fmla="*/ 2084 w 2084"/>
                <a:gd name="T1" fmla="*/ 0 h 5536"/>
                <a:gd name="T2" fmla="*/ 1956 w 2084"/>
                <a:gd name="T3" fmla="*/ 4 h 5536"/>
                <a:gd name="T4" fmla="*/ 1827 w 2084"/>
                <a:gd name="T5" fmla="*/ 19 h 5536"/>
                <a:gd name="T6" fmla="*/ 1702 w 2084"/>
                <a:gd name="T7" fmla="*/ 44 h 5536"/>
                <a:gd name="T8" fmla="*/ 1580 w 2084"/>
                <a:gd name="T9" fmla="*/ 78 h 5536"/>
                <a:gd name="T10" fmla="*/ 1460 w 2084"/>
                <a:gd name="T11" fmla="*/ 120 h 5536"/>
                <a:gd name="T12" fmla="*/ 1345 w 2084"/>
                <a:gd name="T13" fmla="*/ 171 h 5536"/>
                <a:gd name="T14" fmla="*/ 1236 w 2084"/>
                <a:gd name="T15" fmla="*/ 229 h 5536"/>
                <a:gd name="T16" fmla="*/ 1132 w 2084"/>
                <a:gd name="T17" fmla="*/ 292 h 5536"/>
                <a:gd name="T18" fmla="*/ 1032 w 2084"/>
                <a:gd name="T19" fmla="*/ 363 h 5536"/>
                <a:gd name="T20" fmla="*/ 939 w 2084"/>
                <a:gd name="T21" fmla="*/ 438 h 5536"/>
                <a:gd name="T22" fmla="*/ 850 w 2084"/>
                <a:gd name="T23" fmla="*/ 518 h 5536"/>
                <a:gd name="T24" fmla="*/ 766 w 2084"/>
                <a:gd name="T25" fmla="*/ 602 h 5536"/>
                <a:gd name="T26" fmla="*/ 687 w 2084"/>
                <a:gd name="T27" fmla="*/ 690 h 5536"/>
                <a:gd name="T28" fmla="*/ 615 w 2084"/>
                <a:gd name="T29" fmla="*/ 781 h 5536"/>
                <a:gd name="T30" fmla="*/ 545 w 2084"/>
                <a:gd name="T31" fmla="*/ 875 h 5536"/>
                <a:gd name="T32" fmla="*/ 480 w 2084"/>
                <a:gd name="T33" fmla="*/ 973 h 5536"/>
                <a:gd name="T34" fmla="*/ 421 w 2084"/>
                <a:gd name="T35" fmla="*/ 1073 h 5536"/>
                <a:gd name="T36" fmla="*/ 366 w 2084"/>
                <a:gd name="T37" fmla="*/ 1175 h 5536"/>
                <a:gd name="T38" fmla="*/ 315 w 2084"/>
                <a:gd name="T39" fmla="*/ 1279 h 5536"/>
                <a:gd name="T40" fmla="*/ 267 w 2084"/>
                <a:gd name="T41" fmla="*/ 1386 h 5536"/>
                <a:gd name="T42" fmla="*/ 224 w 2084"/>
                <a:gd name="T43" fmla="*/ 1495 h 5536"/>
                <a:gd name="T44" fmla="*/ 185 w 2084"/>
                <a:gd name="T45" fmla="*/ 1605 h 5536"/>
                <a:gd name="T46" fmla="*/ 118 w 2084"/>
                <a:gd name="T47" fmla="*/ 1830 h 5536"/>
                <a:gd name="T48" fmla="*/ 67 w 2084"/>
                <a:gd name="T49" fmla="*/ 2060 h 5536"/>
                <a:gd name="T50" fmla="*/ 29 w 2084"/>
                <a:gd name="T51" fmla="*/ 2294 h 5536"/>
                <a:gd name="T52" fmla="*/ 8 w 2084"/>
                <a:gd name="T53" fmla="*/ 2530 h 5536"/>
                <a:gd name="T54" fmla="*/ 0 w 2084"/>
                <a:gd name="T55" fmla="*/ 2767 h 5536"/>
                <a:gd name="T56" fmla="*/ 8 w 2084"/>
                <a:gd name="T57" fmla="*/ 3005 h 5536"/>
                <a:gd name="T58" fmla="*/ 29 w 2084"/>
                <a:gd name="T59" fmla="*/ 3242 h 5536"/>
                <a:gd name="T60" fmla="*/ 67 w 2084"/>
                <a:gd name="T61" fmla="*/ 3475 h 5536"/>
                <a:gd name="T62" fmla="*/ 118 w 2084"/>
                <a:gd name="T63" fmla="*/ 3705 h 5536"/>
                <a:gd name="T64" fmla="*/ 185 w 2084"/>
                <a:gd name="T65" fmla="*/ 3931 h 5536"/>
                <a:gd name="T66" fmla="*/ 224 w 2084"/>
                <a:gd name="T67" fmla="*/ 4040 h 5536"/>
                <a:gd name="T68" fmla="*/ 267 w 2084"/>
                <a:gd name="T69" fmla="*/ 4149 h 5536"/>
                <a:gd name="T70" fmla="*/ 315 w 2084"/>
                <a:gd name="T71" fmla="*/ 4255 h 5536"/>
                <a:gd name="T72" fmla="*/ 366 w 2084"/>
                <a:gd name="T73" fmla="*/ 4360 h 5536"/>
                <a:gd name="T74" fmla="*/ 421 w 2084"/>
                <a:gd name="T75" fmla="*/ 4462 h 5536"/>
                <a:gd name="T76" fmla="*/ 480 w 2084"/>
                <a:gd name="T77" fmla="*/ 4563 h 5536"/>
                <a:gd name="T78" fmla="*/ 545 w 2084"/>
                <a:gd name="T79" fmla="*/ 4659 h 5536"/>
                <a:gd name="T80" fmla="*/ 615 w 2084"/>
                <a:gd name="T81" fmla="*/ 4754 h 5536"/>
                <a:gd name="T82" fmla="*/ 687 w 2084"/>
                <a:gd name="T83" fmla="*/ 4846 h 5536"/>
                <a:gd name="T84" fmla="*/ 766 w 2084"/>
                <a:gd name="T85" fmla="*/ 4934 h 5536"/>
                <a:gd name="T86" fmla="*/ 850 w 2084"/>
                <a:gd name="T87" fmla="*/ 5018 h 5536"/>
                <a:gd name="T88" fmla="*/ 939 w 2084"/>
                <a:gd name="T89" fmla="*/ 5098 h 5536"/>
                <a:gd name="T90" fmla="*/ 1032 w 2084"/>
                <a:gd name="T91" fmla="*/ 5173 h 5536"/>
                <a:gd name="T92" fmla="*/ 1132 w 2084"/>
                <a:gd name="T93" fmla="*/ 5242 h 5536"/>
                <a:gd name="T94" fmla="*/ 1236 w 2084"/>
                <a:gd name="T95" fmla="*/ 5307 h 5536"/>
                <a:gd name="T96" fmla="*/ 1345 w 2084"/>
                <a:gd name="T97" fmla="*/ 5364 h 5536"/>
                <a:gd name="T98" fmla="*/ 1460 w 2084"/>
                <a:gd name="T99" fmla="*/ 5415 h 5536"/>
                <a:gd name="T100" fmla="*/ 1580 w 2084"/>
                <a:gd name="T101" fmla="*/ 5457 h 5536"/>
                <a:gd name="T102" fmla="*/ 1702 w 2084"/>
                <a:gd name="T103" fmla="*/ 5491 h 5536"/>
                <a:gd name="T104" fmla="*/ 1827 w 2084"/>
                <a:gd name="T105" fmla="*/ 5515 h 5536"/>
                <a:gd name="T106" fmla="*/ 1956 w 2084"/>
                <a:gd name="T107" fmla="*/ 5530 h 5536"/>
                <a:gd name="T108" fmla="*/ 2084 w 2084"/>
                <a:gd name="T109" fmla="*/ 5536 h 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84"/>
                <a:gd name="T166" fmla="*/ 0 h 5536"/>
                <a:gd name="T167" fmla="*/ 2084 w 2084"/>
                <a:gd name="T168" fmla="*/ 5536 h 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84" h="5536">
                  <a:moveTo>
                    <a:pt x="2084" y="0"/>
                  </a:moveTo>
                  <a:lnTo>
                    <a:pt x="1956" y="4"/>
                  </a:lnTo>
                  <a:lnTo>
                    <a:pt x="1827" y="19"/>
                  </a:lnTo>
                  <a:lnTo>
                    <a:pt x="1702" y="44"/>
                  </a:lnTo>
                  <a:lnTo>
                    <a:pt x="1580" y="78"/>
                  </a:lnTo>
                  <a:lnTo>
                    <a:pt x="1460" y="120"/>
                  </a:lnTo>
                  <a:lnTo>
                    <a:pt x="1345" y="171"/>
                  </a:lnTo>
                  <a:lnTo>
                    <a:pt x="1236" y="229"/>
                  </a:lnTo>
                  <a:lnTo>
                    <a:pt x="1132" y="292"/>
                  </a:lnTo>
                  <a:lnTo>
                    <a:pt x="1032" y="363"/>
                  </a:lnTo>
                  <a:lnTo>
                    <a:pt x="939" y="438"/>
                  </a:lnTo>
                  <a:lnTo>
                    <a:pt x="850" y="518"/>
                  </a:lnTo>
                  <a:lnTo>
                    <a:pt x="766" y="602"/>
                  </a:lnTo>
                  <a:lnTo>
                    <a:pt x="687" y="690"/>
                  </a:lnTo>
                  <a:lnTo>
                    <a:pt x="615" y="781"/>
                  </a:lnTo>
                  <a:lnTo>
                    <a:pt x="545" y="875"/>
                  </a:lnTo>
                  <a:lnTo>
                    <a:pt x="480" y="973"/>
                  </a:lnTo>
                  <a:lnTo>
                    <a:pt x="421" y="1073"/>
                  </a:lnTo>
                  <a:lnTo>
                    <a:pt x="366" y="1175"/>
                  </a:lnTo>
                  <a:lnTo>
                    <a:pt x="315" y="1279"/>
                  </a:lnTo>
                  <a:lnTo>
                    <a:pt x="267" y="1386"/>
                  </a:lnTo>
                  <a:lnTo>
                    <a:pt x="224" y="1495"/>
                  </a:lnTo>
                  <a:lnTo>
                    <a:pt x="185" y="1605"/>
                  </a:lnTo>
                  <a:lnTo>
                    <a:pt x="118" y="1830"/>
                  </a:lnTo>
                  <a:lnTo>
                    <a:pt x="67" y="2060"/>
                  </a:lnTo>
                  <a:lnTo>
                    <a:pt x="29" y="2294"/>
                  </a:lnTo>
                  <a:lnTo>
                    <a:pt x="8" y="2530"/>
                  </a:lnTo>
                  <a:lnTo>
                    <a:pt x="0" y="2767"/>
                  </a:lnTo>
                  <a:lnTo>
                    <a:pt x="8" y="3005"/>
                  </a:lnTo>
                  <a:lnTo>
                    <a:pt x="29" y="3242"/>
                  </a:lnTo>
                  <a:lnTo>
                    <a:pt x="67" y="3475"/>
                  </a:lnTo>
                  <a:lnTo>
                    <a:pt x="118" y="3705"/>
                  </a:lnTo>
                  <a:lnTo>
                    <a:pt x="185" y="3931"/>
                  </a:lnTo>
                  <a:lnTo>
                    <a:pt x="224" y="4040"/>
                  </a:lnTo>
                  <a:lnTo>
                    <a:pt x="267" y="4149"/>
                  </a:lnTo>
                  <a:lnTo>
                    <a:pt x="315" y="4255"/>
                  </a:lnTo>
                  <a:lnTo>
                    <a:pt x="366" y="4360"/>
                  </a:lnTo>
                  <a:lnTo>
                    <a:pt x="421" y="4462"/>
                  </a:lnTo>
                  <a:lnTo>
                    <a:pt x="480" y="4563"/>
                  </a:lnTo>
                  <a:lnTo>
                    <a:pt x="545" y="4659"/>
                  </a:lnTo>
                  <a:lnTo>
                    <a:pt x="615" y="4754"/>
                  </a:lnTo>
                  <a:lnTo>
                    <a:pt x="687" y="4846"/>
                  </a:lnTo>
                  <a:lnTo>
                    <a:pt x="766" y="4934"/>
                  </a:lnTo>
                  <a:lnTo>
                    <a:pt x="850" y="5018"/>
                  </a:lnTo>
                  <a:lnTo>
                    <a:pt x="939" y="5098"/>
                  </a:lnTo>
                  <a:lnTo>
                    <a:pt x="1032" y="5173"/>
                  </a:lnTo>
                  <a:lnTo>
                    <a:pt x="1132" y="5242"/>
                  </a:lnTo>
                  <a:lnTo>
                    <a:pt x="1236" y="5307"/>
                  </a:lnTo>
                  <a:lnTo>
                    <a:pt x="1345" y="5364"/>
                  </a:lnTo>
                  <a:lnTo>
                    <a:pt x="1460" y="5415"/>
                  </a:lnTo>
                  <a:lnTo>
                    <a:pt x="1580" y="5457"/>
                  </a:lnTo>
                  <a:lnTo>
                    <a:pt x="1702" y="5491"/>
                  </a:lnTo>
                  <a:lnTo>
                    <a:pt x="1827" y="5515"/>
                  </a:lnTo>
                  <a:lnTo>
                    <a:pt x="1956" y="5530"/>
                  </a:lnTo>
                  <a:lnTo>
                    <a:pt x="2084" y="553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86" name="Line 1466"/>
            <p:cNvSpPr>
              <a:spLocks noChangeAspect="1" noChangeShapeType="1"/>
            </p:cNvSpPr>
            <p:nvPr/>
          </p:nvSpPr>
          <p:spPr bwMode="auto">
            <a:xfrm>
              <a:off x="967" y="1345"/>
              <a:ext cx="3116" cy="5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87" name="Line 1467"/>
            <p:cNvSpPr>
              <a:spLocks noChangeAspect="1" noChangeShapeType="1"/>
            </p:cNvSpPr>
            <p:nvPr/>
          </p:nvSpPr>
          <p:spPr bwMode="auto">
            <a:xfrm>
              <a:off x="921" y="1514"/>
              <a:ext cx="3137" cy="5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88" name="Line 1468"/>
            <p:cNvSpPr>
              <a:spLocks noChangeAspect="1" noChangeShapeType="1"/>
            </p:cNvSpPr>
            <p:nvPr/>
          </p:nvSpPr>
          <p:spPr bwMode="auto">
            <a:xfrm>
              <a:off x="936" y="1695"/>
              <a:ext cx="3156" cy="5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89" name="Line 1469"/>
            <p:cNvSpPr>
              <a:spLocks noChangeAspect="1" noChangeShapeType="1"/>
            </p:cNvSpPr>
            <p:nvPr/>
          </p:nvSpPr>
          <p:spPr bwMode="auto">
            <a:xfrm>
              <a:off x="967" y="1345"/>
              <a:ext cx="3138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90" name="Line 1470"/>
            <p:cNvSpPr>
              <a:spLocks noChangeAspect="1" noChangeShapeType="1"/>
            </p:cNvSpPr>
            <p:nvPr/>
          </p:nvSpPr>
          <p:spPr bwMode="auto">
            <a:xfrm>
              <a:off x="4631" y="1410"/>
              <a:ext cx="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91" name="Line 1471"/>
            <p:cNvSpPr>
              <a:spLocks noChangeAspect="1" noChangeShapeType="1"/>
            </p:cNvSpPr>
            <p:nvPr/>
          </p:nvSpPr>
          <p:spPr bwMode="auto">
            <a:xfrm>
              <a:off x="4615" y="1761"/>
              <a:ext cx="2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92" name="Freeform 1472"/>
            <p:cNvSpPr>
              <a:spLocks noChangeAspect="1"/>
            </p:cNvSpPr>
            <p:nvPr/>
          </p:nvSpPr>
          <p:spPr bwMode="auto">
            <a:xfrm>
              <a:off x="1743" y="1466"/>
              <a:ext cx="22" cy="104"/>
            </a:xfrm>
            <a:custGeom>
              <a:avLst/>
              <a:gdLst>
                <a:gd name="T0" fmla="*/ 0 w 160"/>
                <a:gd name="T1" fmla="*/ 731 h 731"/>
                <a:gd name="T2" fmla="*/ 92 w 160"/>
                <a:gd name="T3" fmla="*/ 368 h 731"/>
                <a:gd name="T4" fmla="*/ 160 w 160"/>
                <a:gd name="T5" fmla="*/ 0 h 731"/>
                <a:gd name="T6" fmla="*/ 0 60000 65536"/>
                <a:gd name="T7" fmla="*/ 0 60000 65536"/>
                <a:gd name="T8" fmla="*/ 0 60000 65536"/>
                <a:gd name="T9" fmla="*/ 0 w 160"/>
                <a:gd name="T10" fmla="*/ 0 h 731"/>
                <a:gd name="T11" fmla="*/ 160 w 160"/>
                <a:gd name="T12" fmla="*/ 731 h 7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731">
                  <a:moveTo>
                    <a:pt x="0" y="731"/>
                  </a:moveTo>
                  <a:lnTo>
                    <a:pt x="92" y="368"/>
                  </a:lnTo>
                  <a:lnTo>
                    <a:pt x="16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93" name="Freeform 1473"/>
            <p:cNvSpPr>
              <a:spLocks noChangeAspect="1"/>
            </p:cNvSpPr>
            <p:nvPr/>
          </p:nvSpPr>
          <p:spPr bwMode="auto">
            <a:xfrm>
              <a:off x="1747" y="1134"/>
              <a:ext cx="20" cy="105"/>
            </a:xfrm>
            <a:custGeom>
              <a:avLst/>
              <a:gdLst>
                <a:gd name="T0" fmla="*/ 146 w 146"/>
                <a:gd name="T1" fmla="*/ 733 h 733"/>
                <a:gd name="T2" fmla="*/ 85 w 146"/>
                <a:gd name="T3" fmla="*/ 364 h 733"/>
                <a:gd name="T4" fmla="*/ 0 w 146"/>
                <a:gd name="T5" fmla="*/ 0 h 733"/>
                <a:gd name="T6" fmla="*/ 0 60000 65536"/>
                <a:gd name="T7" fmla="*/ 0 60000 65536"/>
                <a:gd name="T8" fmla="*/ 0 60000 65536"/>
                <a:gd name="T9" fmla="*/ 0 w 146"/>
                <a:gd name="T10" fmla="*/ 0 h 733"/>
                <a:gd name="T11" fmla="*/ 146 w 146"/>
                <a:gd name="T12" fmla="*/ 733 h 7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6" h="733">
                  <a:moveTo>
                    <a:pt x="146" y="733"/>
                  </a:moveTo>
                  <a:lnTo>
                    <a:pt x="85" y="36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94" name="Line 1474"/>
            <p:cNvSpPr>
              <a:spLocks noChangeAspect="1" noChangeShapeType="1"/>
            </p:cNvSpPr>
            <p:nvPr/>
          </p:nvSpPr>
          <p:spPr bwMode="auto">
            <a:xfrm flipV="1">
              <a:off x="1774" y="1345"/>
              <a:ext cx="1" cy="1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95" name="Freeform 1475"/>
            <p:cNvSpPr>
              <a:spLocks noChangeAspect="1"/>
            </p:cNvSpPr>
            <p:nvPr/>
          </p:nvSpPr>
          <p:spPr bwMode="auto">
            <a:xfrm>
              <a:off x="1748" y="1360"/>
              <a:ext cx="35" cy="108"/>
            </a:xfrm>
            <a:custGeom>
              <a:avLst/>
              <a:gdLst>
                <a:gd name="T0" fmla="*/ 0 w 246"/>
                <a:gd name="T1" fmla="*/ 734 h 756"/>
                <a:gd name="T2" fmla="*/ 246 w 246"/>
                <a:gd name="T3" fmla="*/ 756 h 756"/>
                <a:gd name="T4" fmla="*/ 185 w 246"/>
                <a:gd name="T5" fmla="*/ 0 h 756"/>
                <a:gd name="T6" fmla="*/ 0 w 246"/>
                <a:gd name="T7" fmla="*/ 734 h 7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"/>
                <a:gd name="T13" fmla="*/ 0 h 756"/>
                <a:gd name="T14" fmla="*/ 246 w 246"/>
                <a:gd name="T15" fmla="*/ 756 h 7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" h="756">
                  <a:moveTo>
                    <a:pt x="0" y="734"/>
                  </a:moveTo>
                  <a:lnTo>
                    <a:pt x="246" y="756"/>
                  </a:lnTo>
                  <a:lnTo>
                    <a:pt x="185" y="0"/>
                  </a:lnTo>
                  <a:lnTo>
                    <a:pt x="0" y="73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96" name="Freeform 1476"/>
            <p:cNvSpPr>
              <a:spLocks noChangeAspect="1"/>
            </p:cNvSpPr>
            <p:nvPr/>
          </p:nvSpPr>
          <p:spPr bwMode="auto">
            <a:xfrm>
              <a:off x="1748" y="1360"/>
              <a:ext cx="35" cy="108"/>
            </a:xfrm>
            <a:custGeom>
              <a:avLst/>
              <a:gdLst>
                <a:gd name="T0" fmla="*/ 0 w 246"/>
                <a:gd name="T1" fmla="*/ 734 h 756"/>
                <a:gd name="T2" fmla="*/ 246 w 246"/>
                <a:gd name="T3" fmla="*/ 756 h 756"/>
                <a:gd name="T4" fmla="*/ 185 w 246"/>
                <a:gd name="T5" fmla="*/ 0 h 756"/>
                <a:gd name="T6" fmla="*/ 0 w 246"/>
                <a:gd name="T7" fmla="*/ 734 h 7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"/>
                <a:gd name="T13" fmla="*/ 0 h 756"/>
                <a:gd name="T14" fmla="*/ 246 w 246"/>
                <a:gd name="T15" fmla="*/ 756 h 7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" h="756">
                  <a:moveTo>
                    <a:pt x="0" y="734"/>
                  </a:moveTo>
                  <a:lnTo>
                    <a:pt x="246" y="756"/>
                  </a:lnTo>
                  <a:lnTo>
                    <a:pt x="185" y="0"/>
                  </a:lnTo>
                  <a:lnTo>
                    <a:pt x="0" y="73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97" name="Freeform 1477"/>
            <p:cNvSpPr>
              <a:spLocks noChangeAspect="1"/>
            </p:cNvSpPr>
            <p:nvPr/>
          </p:nvSpPr>
          <p:spPr bwMode="auto">
            <a:xfrm>
              <a:off x="1750" y="1237"/>
              <a:ext cx="35" cy="108"/>
            </a:xfrm>
            <a:custGeom>
              <a:avLst/>
              <a:gdLst>
                <a:gd name="T0" fmla="*/ 248 w 248"/>
                <a:gd name="T1" fmla="*/ 0 h 754"/>
                <a:gd name="T2" fmla="*/ 0 w 248"/>
                <a:gd name="T3" fmla="*/ 16 h 754"/>
                <a:gd name="T4" fmla="*/ 173 w 248"/>
                <a:gd name="T5" fmla="*/ 754 h 754"/>
                <a:gd name="T6" fmla="*/ 248 w 248"/>
                <a:gd name="T7" fmla="*/ 0 h 7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754"/>
                <a:gd name="T14" fmla="*/ 248 w 248"/>
                <a:gd name="T15" fmla="*/ 754 h 7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754">
                  <a:moveTo>
                    <a:pt x="248" y="0"/>
                  </a:moveTo>
                  <a:lnTo>
                    <a:pt x="0" y="16"/>
                  </a:lnTo>
                  <a:lnTo>
                    <a:pt x="173" y="754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98" name="Freeform 1478"/>
            <p:cNvSpPr>
              <a:spLocks noChangeAspect="1"/>
            </p:cNvSpPr>
            <p:nvPr/>
          </p:nvSpPr>
          <p:spPr bwMode="auto">
            <a:xfrm>
              <a:off x="1750" y="1237"/>
              <a:ext cx="35" cy="108"/>
            </a:xfrm>
            <a:custGeom>
              <a:avLst/>
              <a:gdLst>
                <a:gd name="T0" fmla="*/ 248 w 248"/>
                <a:gd name="T1" fmla="*/ 0 h 754"/>
                <a:gd name="T2" fmla="*/ 0 w 248"/>
                <a:gd name="T3" fmla="*/ 16 h 754"/>
                <a:gd name="T4" fmla="*/ 173 w 248"/>
                <a:gd name="T5" fmla="*/ 754 h 754"/>
                <a:gd name="T6" fmla="*/ 248 w 248"/>
                <a:gd name="T7" fmla="*/ 0 h 7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754"/>
                <a:gd name="T14" fmla="*/ 248 w 248"/>
                <a:gd name="T15" fmla="*/ 754 h 7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754">
                  <a:moveTo>
                    <a:pt x="248" y="0"/>
                  </a:moveTo>
                  <a:lnTo>
                    <a:pt x="0" y="16"/>
                  </a:lnTo>
                  <a:lnTo>
                    <a:pt x="173" y="754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99" name="Line 1482"/>
            <p:cNvSpPr>
              <a:spLocks noChangeAspect="1" noChangeShapeType="1"/>
            </p:cNvSpPr>
            <p:nvPr/>
          </p:nvSpPr>
          <p:spPr bwMode="auto">
            <a:xfrm>
              <a:off x="1774" y="1350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00" name="Line 1483"/>
            <p:cNvSpPr>
              <a:spLocks noChangeAspect="1" noChangeShapeType="1"/>
            </p:cNvSpPr>
            <p:nvPr/>
          </p:nvSpPr>
          <p:spPr bwMode="auto">
            <a:xfrm>
              <a:off x="967" y="1345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01" name="Line 1484"/>
            <p:cNvSpPr>
              <a:spLocks noChangeAspect="1" noChangeShapeType="1"/>
            </p:cNvSpPr>
            <p:nvPr/>
          </p:nvSpPr>
          <p:spPr bwMode="auto">
            <a:xfrm>
              <a:off x="967" y="1345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02" name="Line 1485"/>
            <p:cNvSpPr>
              <a:spLocks noChangeAspect="1" noChangeShapeType="1"/>
            </p:cNvSpPr>
            <p:nvPr/>
          </p:nvSpPr>
          <p:spPr bwMode="auto">
            <a:xfrm>
              <a:off x="4083" y="1401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03" name="Rectangle 1486"/>
            <p:cNvSpPr>
              <a:spLocks noChangeAspect="1" noChangeArrowheads="1"/>
            </p:cNvSpPr>
            <p:nvPr/>
          </p:nvSpPr>
          <p:spPr bwMode="auto">
            <a:xfrm>
              <a:off x="1690" y="1507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A</a:t>
              </a:r>
              <a:endParaRPr lang="en-US" altLang="zh-CN" sz="2400"/>
            </a:p>
          </p:txBody>
        </p:sp>
        <p:sp>
          <p:nvSpPr>
            <p:cNvPr id="32204" name="Rectangle 1487"/>
            <p:cNvSpPr>
              <a:spLocks noChangeAspect="1" noChangeArrowheads="1"/>
            </p:cNvSpPr>
            <p:nvPr/>
          </p:nvSpPr>
          <p:spPr bwMode="auto">
            <a:xfrm>
              <a:off x="1992" y="1509"/>
              <a:ext cx="1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D</a:t>
              </a:r>
              <a:endParaRPr lang="en-US" altLang="zh-CN" sz="2400"/>
            </a:p>
          </p:txBody>
        </p:sp>
        <p:sp>
          <p:nvSpPr>
            <p:cNvPr id="32205" name="Rectangle 1488"/>
            <p:cNvSpPr>
              <a:spLocks noChangeAspect="1" noChangeArrowheads="1"/>
            </p:cNvSpPr>
            <p:nvPr/>
          </p:nvSpPr>
          <p:spPr bwMode="auto">
            <a:xfrm>
              <a:off x="1732" y="1693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B</a:t>
              </a:r>
              <a:endParaRPr lang="en-US" altLang="zh-CN" sz="2400"/>
            </a:p>
          </p:txBody>
        </p:sp>
        <p:sp>
          <p:nvSpPr>
            <p:cNvPr id="32206" name="Rectangle 1489"/>
            <p:cNvSpPr>
              <a:spLocks noChangeAspect="1" noChangeArrowheads="1"/>
            </p:cNvSpPr>
            <p:nvPr/>
          </p:nvSpPr>
          <p:spPr bwMode="auto">
            <a:xfrm>
              <a:off x="1898" y="1689"/>
              <a:ext cx="12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C</a:t>
              </a:r>
              <a:endParaRPr lang="en-US" altLang="zh-CN" sz="2400"/>
            </a:p>
          </p:txBody>
        </p:sp>
        <p:sp>
          <p:nvSpPr>
            <p:cNvPr id="32207" name="Line 1490"/>
            <p:cNvSpPr>
              <a:spLocks noChangeAspect="1" noChangeShapeType="1"/>
            </p:cNvSpPr>
            <p:nvPr/>
          </p:nvSpPr>
          <p:spPr bwMode="auto">
            <a:xfrm>
              <a:off x="4105" y="1345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08" name="Line 1491"/>
            <p:cNvSpPr>
              <a:spLocks noChangeAspect="1" noChangeShapeType="1"/>
            </p:cNvSpPr>
            <p:nvPr/>
          </p:nvSpPr>
          <p:spPr bwMode="auto">
            <a:xfrm flipH="1" flipV="1">
              <a:off x="4105" y="1345"/>
              <a:ext cx="250" cy="218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09" name="Line 1492"/>
            <p:cNvSpPr>
              <a:spLocks noChangeAspect="1" noChangeShapeType="1"/>
            </p:cNvSpPr>
            <p:nvPr/>
          </p:nvSpPr>
          <p:spPr bwMode="auto">
            <a:xfrm flipH="1" flipV="1">
              <a:off x="4083" y="1401"/>
              <a:ext cx="272" cy="162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10" name="Freeform 1493"/>
            <p:cNvSpPr>
              <a:spLocks noChangeAspect="1"/>
            </p:cNvSpPr>
            <p:nvPr/>
          </p:nvSpPr>
          <p:spPr bwMode="auto">
            <a:xfrm>
              <a:off x="4185" y="1337"/>
              <a:ext cx="199" cy="78"/>
            </a:xfrm>
            <a:custGeom>
              <a:avLst/>
              <a:gdLst>
                <a:gd name="T0" fmla="*/ 1393 w 1393"/>
                <a:gd name="T1" fmla="*/ 12 h 544"/>
                <a:gd name="T2" fmla="*/ 1239 w 1393"/>
                <a:gd name="T3" fmla="*/ 0 h 544"/>
                <a:gd name="T4" fmla="*/ 1083 w 1393"/>
                <a:gd name="T5" fmla="*/ 3 h 544"/>
                <a:gd name="T6" fmla="*/ 929 w 1393"/>
                <a:gd name="T7" fmla="*/ 22 h 544"/>
                <a:gd name="T8" fmla="*/ 777 w 1393"/>
                <a:gd name="T9" fmla="*/ 55 h 544"/>
                <a:gd name="T10" fmla="*/ 629 w 1393"/>
                <a:gd name="T11" fmla="*/ 102 h 544"/>
                <a:gd name="T12" fmla="*/ 487 w 1393"/>
                <a:gd name="T13" fmla="*/ 165 h 544"/>
                <a:gd name="T14" fmla="*/ 352 w 1393"/>
                <a:gd name="T15" fmla="*/ 241 h 544"/>
                <a:gd name="T16" fmla="*/ 225 w 1393"/>
                <a:gd name="T17" fmla="*/ 330 h 544"/>
                <a:gd name="T18" fmla="*/ 107 w 1393"/>
                <a:gd name="T19" fmla="*/ 431 h 544"/>
                <a:gd name="T20" fmla="*/ 0 w 1393"/>
                <a:gd name="T21" fmla="*/ 544 h 5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93"/>
                <a:gd name="T34" fmla="*/ 0 h 544"/>
                <a:gd name="T35" fmla="*/ 1393 w 1393"/>
                <a:gd name="T36" fmla="*/ 544 h 5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93" h="544">
                  <a:moveTo>
                    <a:pt x="1393" y="12"/>
                  </a:moveTo>
                  <a:lnTo>
                    <a:pt x="1239" y="0"/>
                  </a:lnTo>
                  <a:lnTo>
                    <a:pt x="1083" y="3"/>
                  </a:lnTo>
                  <a:lnTo>
                    <a:pt x="929" y="22"/>
                  </a:lnTo>
                  <a:lnTo>
                    <a:pt x="777" y="55"/>
                  </a:lnTo>
                  <a:lnTo>
                    <a:pt x="629" y="102"/>
                  </a:lnTo>
                  <a:lnTo>
                    <a:pt x="487" y="165"/>
                  </a:lnTo>
                  <a:lnTo>
                    <a:pt x="352" y="241"/>
                  </a:lnTo>
                  <a:lnTo>
                    <a:pt x="225" y="330"/>
                  </a:lnTo>
                  <a:lnTo>
                    <a:pt x="107" y="431"/>
                  </a:lnTo>
                  <a:lnTo>
                    <a:pt x="0" y="54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11" name="Line 1494"/>
            <p:cNvSpPr>
              <a:spLocks noChangeAspect="1" noChangeShapeType="1"/>
            </p:cNvSpPr>
            <p:nvPr/>
          </p:nvSpPr>
          <p:spPr bwMode="auto">
            <a:xfrm>
              <a:off x="4384" y="1339"/>
              <a:ext cx="76" cy="1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12" name="Freeform 1495"/>
            <p:cNvSpPr>
              <a:spLocks noChangeAspect="1"/>
            </p:cNvSpPr>
            <p:nvPr/>
          </p:nvSpPr>
          <p:spPr bwMode="auto">
            <a:xfrm>
              <a:off x="4272" y="1337"/>
              <a:ext cx="106" cy="16"/>
            </a:xfrm>
            <a:custGeom>
              <a:avLst/>
              <a:gdLst>
                <a:gd name="T0" fmla="*/ 739 w 739"/>
                <a:gd name="T1" fmla="*/ 8 h 112"/>
                <a:gd name="T2" fmla="*/ 587 w 739"/>
                <a:gd name="T3" fmla="*/ 0 h 112"/>
                <a:gd name="T4" fmla="*/ 437 w 739"/>
                <a:gd name="T5" fmla="*/ 7 h 112"/>
                <a:gd name="T6" fmla="*/ 288 w 739"/>
                <a:gd name="T7" fmla="*/ 28 h 112"/>
                <a:gd name="T8" fmla="*/ 142 w 739"/>
                <a:gd name="T9" fmla="*/ 63 h 112"/>
                <a:gd name="T10" fmla="*/ 0 w 739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9"/>
                <a:gd name="T19" fmla="*/ 0 h 112"/>
                <a:gd name="T20" fmla="*/ 739 w 739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9" h="112">
                  <a:moveTo>
                    <a:pt x="739" y="8"/>
                  </a:moveTo>
                  <a:lnTo>
                    <a:pt x="587" y="0"/>
                  </a:lnTo>
                  <a:lnTo>
                    <a:pt x="437" y="7"/>
                  </a:lnTo>
                  <a:lnTo>
                    <a:pt x="288" y="28"/>
                  </a:lnTo>
                  <a:lnTo>
                    <a:pt x="142" y="63"/>
                  </a:lnTo>
                  <a:lnTo>
                    <a:pt x="0" y="11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13" name="Freeform 1496"/>
            <p:cNvSpPr>
              <a:spLocks noChangeAspect="1"/>
            </p:cNvSpPr>
            <p:nvPr/>
          </p:nvSpPr>
          <p:spPr bwMode="auto">
            <a:xfrm>
              <a:off x="4130" y="1550"/>
              <a:ext cx="19" cy="105"/>
            </a:xfrm>
            <a:custGeom>
              <a:avLst/>
              <a:gdLst>
                <a:gd name="T0" fmla="*/ 1 w 134"/>
                <a:gd name="T1" fmla="*/ 0 h 736"/>
                <a:gd name="T2" fmla="*/ 0 w 134"/>
                <a:gd name="T3" fmla="*/ 151 h 736"/>
                <a:gd name="T4" fmla="*/ 13 w 134"/>
                <a:gd name="T5" fmla="*/ 301 h 736"/>
                <a:gd name="T6" fmla="*/ 39 w 134"/>
                <a:gd name="T7" fmla="*/ 449 h 736"/>
                <a:gd name="T8" fmla="*/ 80 w 134"/>
                <a:gd name="T9" fmla="*/ 595 h 736"/>
                <a:gd name="T10" fmla="*/ 134 w 134"/>
                <a:gd name="T11" fmla="*/ 736 h 7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4"/>
                <a:gd name="T19" fmla="*/ 0 h 736"/>
                <a:gd name="T20" fmla="*/ 134 w 134"/>
                <a:gd name="T21" fmla="*/ 736 h 7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4" h="736">
                  <a:moveTo>
                    <a:pt x="1" y="0"/>
                  </a:moveTo>
                  <a:lnTo>
                    <a:pt x="0" y="151"/>
                  </a:lnTo>
                  <a:lnTo>
                    <a:pt x="13" y="301"/>
                  </a:lnTo>
                  <a:lnTo>
                    <a:pt x="39" y="449"/>
                  </a:lnTo>
                  <a:lnTo>
                    <a:pt x="80" y="595"/>
                  </a:lnTo>
                  <a:lnTo>
                    <a:pt x="134" y="73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14" name="Freeform 1497"/>
            <p:cNvSpPr>
              <a:spLocks noChangeAspect="1"/>
            </p:cNvSpPr>
            <p:nvPr/>
          </p:nvSpPr>
          <p:spPr bwMode="auto">
            <a:xfrm>
              <a:off x="4161" y="1415"/>
              <a:ext cx="24" cy="33"/>
            </a:xfrm>
            <a:custGeom>
              <a:avLst/>
              <a:gdLst>
                <a:gd name="T0" fmla="*/ 166 w 166"/>
                <a:gd name="T1" fmla="*/ 0 h 229"/>
                <a:gd name="T2" fmla="*/ 77 w 166"/>
                <a:gd name="T3" fmla="*/ 110 h 229"/>
                <a:gd name="T4" fmla="*/ 0 w 166"/>
                <a:gd name="T5" fmla="*/ 229 h 229"/>
                <a:gd name="T6" fmla="*/ 0 60000 65536"/>
                <a:gd name="T7" fmla="*/ 0 60000 65536"/>
                <a:gd name="T8" fmla="*/ 0 60000 65536"/>
                <a:gd name="T9" fmla="*/ 0 w 166"/>
                <a:gd name="T10" fmla="*/ 0 h 229"/>
                <a:gd name="T11" fmla="*/ 166 w 166"/>
                <a:gd name="T12" fmla="*/ 229 h 2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229">
                  <a:moveTo>
                    <a:pt x="166" y="0"/>
                  </a:moveTo>
                  <a:lnTo>
                    <a:pt x="77" y="110"/>
                  </a:lnTo>
                  <a:lnTo>
                    <a:pt x="0" y="229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15" name="Freeform 1498"/>
            <p:cNvSpPr>
              <a:spLocks noChangeAspect="1"/>
            </p:cNvSpPr>
            <p:nvPr/>
          </p:nvSpPr>
          <p:spPr bwMode="auto">
            <a:xfrm>
              <a:off x="4185" y="1339"/>
              <a:ext cx="97" cy="76"/>
            </a:xfrm>
            <a:custGeom>
              <a:avLst/>
              <a:gdLst>
                <a:gd name="T0" fmla="*/ 679 w 679"/>
                <a:gd name="T1" fmla="*/ 203 h 534"/>
                <a:gd name="T2" fmla="*/ 536 w 679"/>
                <a:gd name="T3" fmla="*/ 0 h 534"/>
                <a:gd name="T4" fmla="*/ 0 w 679"/>
                <a:gd name="T5" fmla="*/ 534 h 534"/>
                <a:gd name="T6" fmla="*/ 679 w 679"/>
                <a:gd name="T7" fmla="*/ 203 h 5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9"/>
                <a:gd name="T13" fmla="*/ 0 h 534"/>
                <a:gd name="T14" fmla="*/ 679 w 679"/>
                <a:gd name="T15" fmla="*/ 534 h 5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9" h="534">
                  <a:moveTo>
                    <a:pt x="679" y="203"/>
                  </a:moveTo>
                  <a:lnTo>
                    <a:pt x="536" y="0"/>
                  </a:lnTo>
                  <a:lnTo>
                    <a:pt x="0" y="534"/>
                  </a:lnTo>
                  <a:lnTo>
                    <a:pt x="679" y="20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16" name="Freeform 1499"/>
            <p:cNvSpPr>
              <a:spLocks noChangeAspect="1"/>
            </p:cNvSpPr>
            <p:nvPr/>
          </p:nvSpPr>
          <p:spPr bwMode="auto">
            <a:xfrm>
              <a:off x="4185" y="1339"/>
              <a:ext cx="97" cy="76"/>
            </a:xfrm>
            <a:custGeom>
              <a:avLst/>
              <a:gdLst>
                <a:gd name="T0" fmla="*/ 679 w 679"/>
                <a:gd name="T1" fmla="*/ 203 h 534"/>
                <a:gd name="T2" fmla="*/ 536 w 679"/>
                <a:gd name="T3" fmla="*/ 0 h 534"/>
                <a:gd name="T4" fmla="*/ 0 w 679"/>
                <a:gd name="T5" fmla="*/ 534 h 534"/>
                <a:gd name="T6" fmla="*/ 679 w 679"/>
                <a:gd name="T7" fmla="*/ 203 h 5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9"/>
                <a:gd name="T13" fmla="*/ 0 h 534"/>
                <a:gd name="T14" fmla="*/ 679 w 679"/>
                <a:gd name="T15" fmla="*/ 534 h 5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9" h="534">
                  <a:moveTo>
                    <a:pt x="679" y="203"/>
                  </a:moveTo>
                  <a:lnTo>
                    <a:pt x="536" y="0"/>
                  </a:lnTo>
                  <a:lnTo>
                    <a:pt x="0" y="534"/>
                  </a:lnTo>
                  <a:lnTo>
                    <a:pt x="679" y="203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17" name="Freeform 1500"/>
            <p:cNvSpPr>
              <a:spLocks noChangeAspect="1"/>
            </p:cNvSpPr>
            <p:nvPr/>
          </p:nvSpPr>
          <p:spPr bwMode="auto">
            <a:xfrm>
              <a:off x="4113" y="1448"/>
              <a:ext cx="48" cy="107"/>
            </a:xfrm>
            <a:custGeom>
              <a:avLst/>
              <a:gdLst>
                <a:gd name="T0" fmla="*/ 0 w 338"/>
                <a:gd name="T1" fmla="*/ 678 h 751"/>
                <a:gd name="T2" fmla="*/ 238 w 338"/>
                <a:gd name="T3" fmla="*/ 751 h 751"/>
                <a:gd name="T4" fmla="*/ 338 w 338"/>
                <a:gd name="T5" fmla="*/ 0 h 751"/>
                <a:gd name="T6" fmla="*/ 0 w 338"/>
                <a:gd name="T7" fmla="*/ 678 h 7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8"/>
                <a:gd name="T13" fmla="*/ 0 h 751"/>
                <a:gd name="T14" fmla="*/ 338 w 338"/>
                <a:gd name="T15" fmla="*/ 751 h 7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8" h="751">
                  <a:moveTo>
                    <a:pt x="0" y="678"/>
                  </a:moveTo>
                  <a:lnTo>
                    <a:pt x="238" y="751"/>
                  </a:lnTo>
                  <a:lnTo>
                    <a:pt x="338" y="0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18" name="Freeform 1501"/>
            <p:cNvSpPr>
              <a:spLocks noChangeAspect="1"/>
            </p:cNvSpPr>
            <p:nvPr/>
          </p:nvSpPr>
          <p:spPr bwMode="auto">
            <a:xfrm>
              <a:off x="4113" y="1448"/>
              <a:ext cx="48" cy="107"/>
            </a:xfrm>
            <a:custGeom>
              <a:avLst/>
              <a:gdLst>
                <a:gd name="T0" fmla="*/ 0 w 338"/>
                <a:gd name="T1" fmla="*/ 678 h 751"/>
                <a:gd name="T2" fmla="*/ 238 w 338"/>
                <a:gd name="T3" fmla="*/ 751 h 751"/>
                <a:gd name="T4" fmla="*/ 338 w 338"/>
                <a:gd name="T5" fmla="*/ 0 h 751"/>
                <a:gd name="T6" fmla="*/ 0 w 338"/>
                <a:gd name="T7" fmla="*/ 678 h 7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8"/>
                <a:gd name="T13" fmla="*/ 0 h 751"/>
                <a:gd name="T14" fmla="*/ 338 w 338"/>
                <a:gd name="T15" fmla="*/ 751 h 7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8" h="751">
                  <a:moveTo>
                    <a:pt x="0" y="678"/>
                  </a:moveTo>
                  <a:lnTo>
                    <a:pt x="238" y="751"/>
                  </a:lnTo>
                  <a:lnTo>
                    <a:pt x="338" y="0"/>
                  </a:lnTo>
                  <a:lnTo>
                    <a:pt x="0" y="67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19" name="Line 1505"/>
            <p:cNvSpPr>
              <a:spLocks noChangeAspect="1" noChangeShapeType="1"/>
            </p:cNvSpPr>
            <p:nvPr/>
          </p:nvSpPr>
          <p:spPr bwMode="auto">
            <a:xfrm>
              <a:off x="4169" y="1436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20" name="Line 1506"/>
            <p:cNvSpPr>
              <a:spLocks noChangeAspect="1" noChangeShapeType="1"/>
            </p:cNvSpPr>
            <p:nvPr/>
          </p:nvSpPr>
          <p:spPr bwMode="auto">
            <a:xfrm>
              <a:off x="4355" y="1563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21" name="Line 1507"/>
            <p:cNvSpPr>
              <a:spLocks noChangeAspect="1" noChangeShapeType="1"/>
            </p:cNvSpPr>
            <p:nvPr/>
          </p:nvSpPr>
          <p:spPr bwMode="auto">
            <a:xfrm>
              <a:off x="4355" y="1563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22" name="Line 1508"/>
            <p:cNvSpPr>
              <a:spLocks noChangeAspect="1" noChangeShapeType="1"/>
            </p:cNvSpPr>
            <p:nvPr/>
          </p:nvSpPr>
          <p:spPr bwMode="auto">
            <a:xfrm>
              <a:off x="4083" y="1401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23" name="Rectangle 1509"/>
            <p:cNvSpPr>
              <a:spLocks noChangeAspect="1" noChangeArrowheads="1"/>
            </p:cNvSpPr>
            <p:nvPr/>
          </p:nvSpPr>
          <p:spPr bwMode="auto">
            <a:xfrm>
              <a:off x="3923" y="890"/>
              <a:ext cx="36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r>
                <a:rPr lang="en-US" altLang="zh-CN" sz="2400" b="0" baseline="-25000">
                  <a:solidFill>
                    <a:srgbClr val="000000"/>
                  </a:solidFill>
                </a:rPr>
                <a:t>e</a:t>
              </a:r>
              <a:endParaRPr lang="en-US" altLang="zh-CN" sz="2400"/>
            </a:p>
          </p:txBody>
        </p:sp>
        <p:sp>
          <p:nvSpPr>
            <p:cNvPr id="32224" name="Line 1511"/>
            <p:cNvSpPr>
              <a:spLocks noChangeAspect="1" noChangeShapeType="1"/>
            </p:cNvSpPr>
            <p:nvPr/>
          </p:nvSpPr>
          <p:spPr bwMode="auto">
            <a:xfrm>
              <a:off x="4105" y="1345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25" name="Text Box 1520"/>
            <p:cNvSpPr txBox="1">
              <a:spLocks noChangeArrowheads="1"/>
            </p:cNvSpPr>
            <p:nvPr/>
          </p:nvSpPr>
          <p:spPr bwMode="auto">
            <a:xfrm>
              <a:off x="4286" y="1294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0000CC"/>
                  </a:solidFill>
                  <a:latin typeface="Symbol" panose="05050102010706020507" pitchFamily="18" charset="2"/>
                </a:rPr>
                <a:t>j</a:t>
              </a:r>
            </a:p>
          </p:txBody>
        </p:sp>
        <p:sp>
          <p:nvSpPr>
            <p:cNvPr id="32226" name="Text Box 1523"/>
            <p:cNvSpPr txBox="1">
              <a:spLocks noChangeArrowheads="1"/>
            </p:cNvSpPr>
            <p:nvPr/>
          </p:nvSpPr>
          <p:spPr bwMode="auto">
            <a:xfrm>
              <a:off x="1564" y="1263"/>
              <a:ext cx="2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0000CC"/>
                  </a:solidFill>
                  <a:latin typeface="Symbol" panose="05050102010706020507" pitchFamily="18" charset="2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7198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3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7" grpId="0" autoUpdateAnimBg="0"/>
      <p:bldP spid="32305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1044389" y="3367603"/>
            <a:ext cx="10486663" cy="260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横截面上的应力：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只有与圆周相切的切应力，且圆周上所有点处的切应力相同；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(2)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对于薄壁圆筒，可认为切应力沿壁厚均匀分布；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(3)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横截面上无正应力。</a:t>
            </a:r>
          </a:p>
        </p:txBody>
      </p:sp>
      <p:grpSp>
        <p:nvGrpSpPr>
          <p:cNvPr id="2" name="Group 500"/>
          <p:cNvGrpSpPr>
            <a:grpSpLocks/>
          </p:cNvGrpSpPr>
          <p:nvPr/>
        </p:nvGrpSpPr>
        <p:grpSpPr bwMode="auto">
          <a:xfrm>
            <a:off x="2858947" y="173620"/>
            <a:ext cx="5046562" cy="2895681"/>
            <a:chOff x="1156" y="391"/>
            <a:chExt cx="2586" cy="1557"/>
          </a:xfrm>
        </p:grpSpPr>
        <p:sp>
          <p:nvSpPr>
            <p:cNvPr id="33799" name="AutoShape 19"/>
            <p:cNvSpPr>
              <a:spLocks noChangeAspect="1" noChangeArrowheads="1" noTextEdit="1"/>
            </p:cNvSpPr>
            <p:nvPr/>
          </p:nvSpPr>
          <p:spPr bwMode="auto">
            <a:xfrm>
              <a:off x="1156" y="391"/>
              <a:ext cx="2586" cy="1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3800" name="Group 499"/>
            <p:cNvGrpSpPr>
              <a:grpSpLocks/>
            </p:cNvGrpSpPr>
            <p:nvPr/>
          </p:nvGrpSpPr>
          <p:grpSpPr bwMode="auto">
            <a:xfrm>
              <a:off x="1346" y="722"/>
              <a:ext cx="1641" cy="1020"/>
              <a:chOff x="1346" y="722"/>
              <a:chExt cx="1641" cy="1020"/>
            </a:xfrm>
          </p:grpSpPr>
          <p:sp>
            <p:nvSpPr>
              <p:cNvPr id="34072" name="Line 22"/>
              <p:cNvSpPr>
                <a:spLocks noChangeShapeType="1"/>
              </p:cNvSpPr>
              <p:nvPr/>
            </p:nvSpPr>
            <p:spPr bwMode="auto">
              <a:xfrm flipH="1">
                <a:off x="1918" y="1734"/>
                <a:ext cx="101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73" name="Freeform 23"/>
              <p:cNvSpPr>
                <a:spLocks/>
              </p:cNvSpPr>
              <p:nvPr/>
            </p:nvSpPr>
            <p:spPr bwMode="auto">
              <a:xfrm>
                <a:off x="2933" y="1725"/>
                <a:ext cx="9" cy="17"/>
              </a:xfrm>
              <a:custGeom>
                <a:avLst/>
                <a:gdLst>
                  <a:gd name="T0" fmla="*/ 0 w 62"/>
                  <a:gd name="T1" fmla="*/ 63 h 124"/>
                  <a:gd name="T2" fmla="*/ 0 w 62"/>
                  <a:gd name="T3" fmla="*/ 0 h 124"/>
                  <a:gd name="T4" fmla="*/ 13 w 62"/>
                  <a:gd name="T5" fmla="*/ 2 h 124"/>
                  <a:gd name="T6" fmla="*/ 25 w 62"/>
                  <a:gd name="T7" fmla="*/ 5 h 124"/>
                  <a:gd name="T8" fmla="*/ 37 w 62"/>
                  <a:gd name="T9" fmla="*/ 12 h 124"/>
                  <a:gd name="T10" fmla="*/ 46 w 62"/>
                  <a:gd name="T11" fmla="*/ 21 h 124"/>
                  <a:gd name="T12" fmla="*/ 54 w 62"/>
                  <a:gd name="T13" fmla="*/ 32 h 124"/>
                  <a:gd name="T14" fmla="*/ 60 w 62"/>
                  <a:gd name="T15" fmla="*/ 44 h 124"/>
                  <a:gd name="T16" fmla="*/ 62 w 62"/>
                  <a:gd name="T17" fmla="*/ 56 h 124"/>
                  <a:gd name="T18" fmla="*/ 62 w 62"/>
                  <a:gd name="T19" fmla="*/ 69 h 124"/>
                  <a:gd name="T20" fmla="*/ 60 w 62"/>
                  <a:gd name="T21" fmla="*/ 81 h 124"/>
                  <a:gd name="T22" fmla="*/ 54 w 62"/>
                  <a:gd name="T23" fmla="*/ 94 h 124"/>
                  <a:gd name="T24" fmla="*/ 46 w 62"/>
                  <a:gd name="T25" fmla="*/ 105 h 124"/>
                  <a:gd name="T26" fmla="*/ 37 w 62"/>
                  <a:gd name="T27" fmla="*/ 113 h 124"/>
                  <a:gd name="T28" fmla="*/ 25 w 62"/>
                  <a:gd name="T29" fmla="*/ 120 h 124"/>
                  <a:gd name="T30" fmla="*/ 13 w 62"/>
                  <a:gd name="T31" fmla="*/ 123 h 124"/>
                  <a:gd name="T32" fmla="*/ 0 w 62"/>
                  <a:gd name="T33" fmla="*/ 124 h 124"/>
                  <a:gd name="T34" fmla="*/ 0 w 62"/>
                  <a:gd name="T35" fmla="*/ 63 h 12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2"/>
                  <a:gd name="T55" fmla="*/ 0 h 124"/>
                  <a:gd name="T56" fmla="*/ 62 w 62"/>
                  <a:gd name="T57" fmla="*/ 124 h 12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2" h="124">
                    <a:moveTo>
                      <a:pt x="0" y="63"/>
                    </a:moveTo>
                    <a:lnTo>
                      <a:pt x="0" y="0"/>
                    </a:lnTo>
                    <a:lnTo>
                      <a:pt x="13" y="2"/>
                    </a:lnTo>
                    <a:lnTo>
                      <a:pt x="25" y="5"/>
                    </a:lnTo>
                    <a:lnTo>
                      <a:pt x="37" y="12"/>
                    </a:lnTo>
                    <a:lnTo>
                      <a:pt x="46" y="21"/>
                    </a:lnTo>
                    <a:lnTo>
                      <a:pt x="54" y="32"/>
                    </a:lnTo>
                    <a:lnTo>
                      <a:pt x="60" y="44"/>
                    </a:lnTo>
                    <a:lnTo>
                      <a:pt x="62" y="56"/>
                    </a:lnTo>
                    <a:lnTo>
                      <a:pt x="62" y="69"/>
                    </a:lnTo>
                    <a:lnTo>
                      <a:pt x="60" y="81"/>
                    </a:lnTo>
                    <a:lnTo>
                      <a:pt x="54" y="94"/>
                    </a:lnTo>
                    <a:lnTo>
                      <a:pt x="46" y="105"/>
                    </a:lnTo>
                    <a:lnTo>
                      <a:pt x="37" y="113"/>
                    </a:lnTo>
                    <a:lnTo>
                      <a:pt x="25" y="120"/>
                    </a:lnTo>
                    <a:lnTo>
                      <a:pt x="13" y="123"/>
                    </a:lnTo>
                    <a:lnTo>
                      <a:pt x="0" y="124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74" name="Freeform 24"/>
              <p:cNvSpPr>
                <a:spLocks/>
              </p:cNvSpPr>
              <p:nvPr/>
            </p:nvSpPr>
            <p:spPr bwMode="auto">
              <a:xfrm>
                <a:off x="2933" y="1725"/>
                <a:ext cx="9" cy="17"/>
              </a:xfrm>
              <a:custGeom>
                <a:avLst/>
                <a:gdLst>
                  <a:gd name="T0" fmla="*/ 0 w 62"/>
                  <a:gd name="T1" fmla="*/ 0 h 124"/>
                  <a:gd name="T2" fmla="*/ 13 w 62"/>
                  <a:gd name="T3" fmla="*/ 2 h 124"/>
                  <a:gd name="T4" fmla="*/ 25 w 62"/>
                  <a:gd name="T5" fmla="*/ 5 h 124"/>
                  <a:gd name="T6" fmla="*/ 37 w 62"/>
                  <a:gd name="T7" fmla="*/ 12 h 124"/>
                  <a:gd name="T8" fmla="*/ 46 w 62"/>
                  <a:gd name="T9" fmla="*/ 21 h 124"/>
                  <a:gd name="T10" fmla="*/ 54 w 62"/>
                  <a:gd name="T11" fmla="*/ 32 h 124"/>
                  <a:gd name="T12" fmla="*/ 60 w 62"/>
                  <a:gd name="T13" fmla="*/ 44 h 124"/>
                  <a:gd name="T14" fmla="*/ 62 w 62"/>
                  <a:gd name="T15" fmla="*/ 56 h 124"/>
                  <a:gd name="T16" fmla="*/ 62 w 62"/>
                  <a:gd name="T17" fmla="*/ 69 h 124"/>
                  <a:gd name="T18" fmla="*/ 60 w 62"/>
                  <a:gd name="T19" fmla="*/ 81 h 124"/>
                  <a:gd name="T20" fmla="*/ 54 w 62"/>
                  <a:gd name="T21" fmla="*/ 94 h 124"/>
                  <a:gd name="T22" fmla="*/ 46 w 62"/>
                  <a:gd name="T23" fmla="*/ 105 h 124"/>
                  <a:gd name="T24" fmla="*/ 37 w 62"/>
                  <a:gd name="T25" fmla="*/ 113 h 124"/>
                  <a:gd name="T26" fmla="*/ 25 w 62"/>
                  <a:gd name="T27" fmla="*/ 120 h 124"/>
                  <a:gd name="T28" fmla="*/ 13 w 62"/>
                  <a:gd name="T29" fmla="*/ 123 h 124"/>
                  <a:gd name="T30" fmla="*/ 0 w 62"/>
                  <a:gd name="T31" fmla="*/ 124 h 12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2"/>
                  <a:gd name="T49" fmla="*/ 0 h 124"/>
                  <a:gd name="T50" fmla="*/ 62 w 62"/>
                  <a:gd name="T51" fmla="*/ 124 h 12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2" h="124">
                    <a:moveTo>
                      <a:pt x="0" y="0"/>
                    </a:moveTo>
                    <a:lnTo>
                      <a:pt x="13" y="2"/>
                    </a:lnTo>
                    <a:lnTo>
                      <a:pt x="25" y="5"/>
                    </a:lnTo>
                    <a:lnTo>
                      <a:pt x="37" y="12"/>
                    </a:lnTo>
                    <a:lnTo>
                      <a:pt x="46" y="21"/>
                    </a:lnTo>
                    <a:lnTo>
                      <a:pt x="54" y="32"/>
                    </a:lnTo>
                    <a:lnTo>
                      <a:pt x="60" y="44"/>
                    </a:lnTo>
                    <a:lnTo>
                      <a:pt x="62" y="56"/>
                    </a:lnTo>
                    <a:lnTo>
                      <a:pt x="62" y="69"/>
                    </a:lnTo>
                    <a:lnTo>
                      <a:pt x="60" y="81"/>
                    </a:lnTo>
                    <a:lnTo>
                      <a:pt x="54" y="94"/>
                    </a:lnTo>
                    <a:lnTo>
                      <a:pt x="46" y="105"/>
                    </a:lnTo>
                    <a:lnTo>
                      <a:pt x="37" y="113"/>
                    </a:lnTo>
                    <a:lnTo>
                      <a:pt x="25" y="120"/>
                    </a:lnTo>
                    <a:lnTo>
                      <a:pt x="13" y="123"/>
                    </a:lnTo>
                    <a:lnTo>
                      <a:pt x="0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75" name="Freeform 25"/>
              <p:cNvSpPr>
                <a:spLocks/>
              </p:cNvSpPr>
              <p:nvPr/>
            </p:nvSpPr>
            <p:spPr bwMode="auto">
              <a:xfrm>
                <a:off x="1918" y="1725"/>
                <a:ext cx="1015" cy="17"/>
              </a:xfrm>
              <a:custGeom>
                <a:avLst/>
                <a:gdLst>
                  <a:gd name="T0" fmla="*/ 7105 w 7105"/>
                  <a:gd name="T1" fmla="*/ 124 h 124"/>
                  <a:gd name="T2" fmla="*/ 7105 w 7105"/>
                  <a:gd name="T3" fmla="*/ 63 h 124"/>
                  <a:gd name="T4" fmla="*/ 7105 w 7105"/>
                  <a:gd name="T5" fmla="*/ 0 h 124"/>
                  <a:gd name="T6" fmla="*/ 0 w 7105"/>
                  <a:gd name="T7" fmla="*/ 0 h 124"/>
                  <a:gd name="T8" fmla="*/ 0 w 7105"/>
                  <a:gd name="T9" fmla="*/ 63 h 124"/>
                  <a:gd name="T10" fmla="*/ 0 w 7105"/>
                  <a:gd name="T11" fmla="*/ 124 h 124"/>
                  <a:gd name="T12" fmla="*/ 7105 w 7105"/>
                  <a:gd name="T13" fmla="*/ 124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105"/>
                  <a:gd name="T22" fmla="*/ 0 h 124"/>
                  <a:gd name="T23" fmla="*/ 7105 w 7105"/>
                  <a:gd name="T24" fmla="*/ 124 h 1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105" h="124">
                    <a:moveTo>
                      <a:pt x="7105" y="124"/>
                    </a:moveTo>
                    <a:lnTo>
                      <a:pt x="7105" y="63"/>
                    </a:lnTo>
                    <a:lnTo>
                      <a:pt x="7105" y="0"/>
                    </a:lnTo>
                    <a:lnTo>
                      <a:pt x="0" y="0"/>
                    </a:lnTo>
                    <a:lnTo>
                      <a:pt x="0" y="63"/>
                    </a:lnTo>
                    <a:lnTo>
                      <a:pt x="0" y="124"/>
                    </a:lnTo>
                    <a:lnTo>
                      <a:pt x="7105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76" name="Freeform 26"/>
              <p:cNvSpPr>
                <a:spLocks/>
              </p:cNvSpPr>
              <p:nvPr/>
            </p:nvSpPr>
            <p:spPr bwMode="auto">
              <a:xfrm>
                <a:off x="1918" y="1725"/>
                <a:ext cx="1015" cy="17"/>
              </a:xfrm>
              <a:custGeom>
                <a:avLst/>
                <a:gdLst>
                  <a:gd name="T0" fmla="*/ 7105 w 7105"/>
                  <a:gd name="T1" fmla="*/ 124 h 124"/>
                  <a:gd name="T2" fmla="*/ 7105 w 7105"/>
                  <a:gd name="T3" fmla="*/ 63 h 124"/>
                  <a:gd name="T4" fmla="*/ 7105 w 7105"/>
                  <a:gd name="T5" fmla="*/ 0 h 124"/>
                  <a:gd name="T6" fmla="*/ 0 w 7105"/>
                  <a:gd name="T7" fmla="*/ 0 h 124"/>
                  <a:gd name="T8" fmla="*/ 0 w 7105"/>
                  <a:gd name="T9" fmla="*/ 63 h 124"/>
                  <a:gd name="T10" fmla="*/ 0 w 7105"/>
                  <a:gd name="T11" fmla="*/ 124 h 124"/>
                  <a:gd name="T12" fmla="*/ 7105 w 7105"/>
                  <a:gd name="T13" fmla="*/ 124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105"/>
                  <a:gd name="T22" fmla="*/ 0 h 124"/>
                  <a:gd name="T23" fmla="*/ 7105 w 7105"/>
                  <a:gd name="T24" fmla="*/ 124 h 1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105" h="124">
                    <a:moveTo>
                      <a:pt x="7105" y="124"/>
                    </a:moveTo>
                    <a:lnTo>
                      <a:pt x="7105" y="63"/>
                    </a:lnTo>
                    <a:lnTo>
                      <a:pt x="7105" y="0"/>
                    </a:lnTo>
                    <a:lnTo>
                      <a:pt x="0" y="0"/>
                    </a:lnTo>
                    <a:lnTo>
                      <a:pt x="0" y="63"/>
                    </a:lnTo>
                    <a:lnTo>
                      <a:pt x="0" y="124"/>
                    </a:lnTo>
                    <a:lnTo>
                      <a:pt x="7105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77" name="Freeform 27"/>
              <p:cNvSpPr>
                <a:spLocks/>
              </p:cNvSpPr>
              <p:nvPr/>
            </p:nvSpPr>
            <p:spPr bwMode="auto">
              <a:xfrm>
                <a:off x="1909" y="1725"/>
                <a:ext cx="9" cy="17"/>
              </a:xfrm>
              <a:custGeom>
                <a:avLst/>
                <a:gdLst>
                  <a:gd name="T0" fmla="*/ 62 w 62"/>
                  <a:gd name="T1" fmla="*/ 63 h 124"/>
                  <a:gd name="T2" fmla="*/ 62 w 62"/>
                  <a:gd name="T3" fmla="*/ 124 h 124"/>
                  <a:gd name="T4" fmla="*/ 49 w 62"/>
                  <a:gd name="T5" fmla="*/ 123 h 124"/>
                  <a:gd name="T6" fmla="*/ 37 w 62"/>
                  <a:gd name="T7" fmla="*/ 120 h 124"/>
                  <a:gd name="T8" fmla="*/ 26 w 62"/>
                  <a:gd name="T9" fmla="*/ 113 h 124"/>
                  <a:gd name="T10" fmla="*/ 16 w 62"/>
                  <a:gd name="T11" fmla="*/ 105 h 124"/>
                  <a:gd name="T12" fmla="*/ 8 w 62"/>
                  <a:gd name="T13" fmla="*/ 94 h 124"/>
                  <a:gd name="T14" fmla="*/ 2 w 62"/>
                  <a:gd name="T15" fmla="*/ 81 h 124"/>
                  <a:gd name="T16" fmla="*/ 0 w 62"/>
                  <a:gd name="T17" fmla="*/ 69 h 124"/>
                  <a:gd name="T18" fmla="*/ 0 w 62"/>
                  <a:gd name="T19" fmla="*/ 56 h 124"/>
                  <a:gd name="T20" fmla="*/ 2 w 62"/>
                  <a:gd name="T21" fmla="*/ 44 h 124"/>
                  <a:gd name="T22" fmla="*/ 8 w 62"/>
                  <a:gd name="T23" fmla="*/ 32 h 124"/>
                  <a:gd name="T24" fmla="*/ 16 w 62"/>
                  <a:gd name="T25" fmla="*/ 21 h 124"/>
                  <a:gd name="T26" fmla="*/ 26 w 62"/>
                  <a:gd name="T27" fmla="*/ 12 h 124"/>
                  <a:gd name="T28" fmla="*/ 37 w 62"/>
                  <a:gd name="T29" fmla="*/ 5 h 124"/>
                  <a:gd name="T30" fmla="*/ 49 w 62"/>
                  <a:gd name="T31" fmla="*/ 2 h 124"/>
                  <a:gd name="T32" fmla="*/ 62 w 62"/>
                  <a:gd name="T33" fmla="*/ 0 h 124"/>
                  <a:gd name="T34" fmla="*/ 62 w 62"/>
                  <a:gd name="T35" fmla="*/ 63 h 12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2"/>
                  <a:gd name="T55" fmla="*/ 0 h 124"/>
                  <a:gd name="T56" fmla="*/ 62 w 62"/>
                  <a:gd name="T57" fmla="*/ 124 h 12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2" h="124">
                    <a:moveTo>
                      <a:pt x="62" y="63"/>
                    </a:moveTo>
                    <a:lnTo>
                      <a:pt x="62" y="124"/>
                    </a:lnTo>
                    <a:lnTo>
                      <a:pt x="49" y="123"/>
                    </a:lnTo>
                    <a:lnTo>
                      <a:pt x="37" y="120"/>
                    </a:lnTo>
                    <a:lnTo>
                      <a:pt x="26" y="113"/>
                    </a:lnTo>
                    <a:lnTo>
                      <a:pt x="16" y="105"/>
                    </a:lnTo>
                    <a:lnTo>
                      <a:pt x="8" y="94"/>
                    </a:lnTo>
                    <a:lnTo>
                      <a:pt x="2" y="81"/>
                    </a:lnTo>
                    <a:lnTo>
                      <a:pt x="0" y="69"/>
                    </a:lnTo>
                    <a:lnTo>
                      <a:pt x="0" y="56"/>
                    </a:lnTo>
                    <a:lnTo>
                      <a:pt x="2" y="44"/>
                    </a:lnTo>
                    <a:lnTo>
                      <a:pt x="8" y="32"/>
                    </a:lnTo>
                    <a:lnTo>
                      <a:pt x="16" y="21"/>
                    </a:lnTo>
                    <a:lnTo>
                      <a:pt x="26" y="12"/>
                    </a:lnTo>
                    <a:lnTo>
                      <a:pt x="37" y="5"/>
                    </a:lnTo>
                    <a:lnTo>
                      <a:pt x="49" y="2"/>
                    </a:lnTo>
                    <a:lnTo>
                      <a:pt x="62" y="0"/>
                    </a:lnTo>
                    <a:lnTo>
                      <a:pt x="62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78" name="Freeform 28"/>
              <p:cNvSpPr>
                <a:spLocks/>
              </p:cNvSpPr>
              <p:nvPr/>
            </p:nvSpPr>
            <p:spPr bwMode="auto">
              <a:xfrm>
                <a:off x="1909" y="1725"/>
                <a:ext cx="9" cy="17"/>
              </a:xfrm>
              <a:custGeom>
                <a:avLst/>
                <a:gdLst>
                  <a:gd name="T0" fmla="*/ 62 w 62"/>
                  <a:gd name="T1" fmla="*/ 124 h 124"/>
                  <a:gd name="T2" fmla="*/ 49 w 62"/>
                  <a:gd name="T3" fmla="*/ 123 h 124"/>
                  <a:gd name="T4" fmla="*/ 37 w 62"/>
                  <a:gd name="T5" fmla="*/ 120 h 124"/>
                  <a:gd name="T6" fmla="*/ 26 w 62"/>
                  <a:gd name="T7" fmla="*/ 113 h 124"/>
                  <a:gd name="T8" fmla="*/ 16 w 62"/>
                  <a:gd name="T9" fmla="*/ 105 h 124"/>
                  <a:gd name="T10" fmla="*/ 8 w 62"/>
                  <a:gd name="T11" fmla="*/ 94 h 124"/>
                  <a:gd name="T12" fmla="*/ 2 w 62"/>
                  <a:gd name="T13" fmla="*/ 81 h 124"/>
                  <a:gd name="T14" fmla="*/ 0 w 62"/>
                  <a:gd name="T15" fmla="*/ 69 h 124"/>
                  <a:gd name="T16" fmla="*/ 0 w 62"/>
                  <a:gd name="T17" fmla="*/ 56 h 124"/>
                  <a:gd name="T18" fmla="*/ 2 w 62"/>
                  <a:gd name="T19" fmla="*/ 44 h 124"/>
                  <a:gd name="T20" fmla="*/ 8 w 62"/>
                  <a:gd name="T21" fmla="*/ 32 h 124"/>
                  <a:gd name="T22" fmla="*/ 16 w 62"/>
                  <a:gd name="T23" fmla="*/ 21 h 124"/>
                  <a:gd name="T24" fmla="*/ 26 w 62"/>
                  <a:gd name="T25" fmla="*/ 12 h 124"/>
                  <a:gd name="T26" fmla="*/ 37 w 62"/>
                  <a:gd name="T27" fmla="*/ 5 h 124"/>
                  <a:gd name="T28" fmla="*/ 49 w 62"/>
                  <a:gd name="T29" fmla="*/ 2 h 124"/>
                  <a:gd name="T30" fmla="*/ 62 w 62"/>
                  <a:gd name="T31" fmla="*/ 0 h 12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2"/>
                  <a:gd name="T49" fmla="*/ 0 h 124"/>
                  <a:gd name="T50" fmla="*/ 62 w 62"/>
                  <a:gd name="T51" fmla="*/ 124 h 12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2" h="124">
                    <a:moveTo>
                      <a:pt x="62" y="124"/>
                    </a:moveTo>
                    <a:lnTo>
                      <a:pt x="49" y="123"/>
                    </a:lnTo>
                    <a:lnTo>
                      <a:pt x="37" y="120"/>
                    </a:lnTo>
                    <a:lnTo>
                      <a:pt x="26" y="113"/>
                    </a:lnTo>
                    <a:lnTo>
                      <a:pt x="16" y="105"/>
                    </a:lnTo>
                    <a:lnTo>
                      <a:pt x="8" y="94"/>
                    </a:lnTo>
                    <a:lnTo>
                      <a:pt x="2" y="81"/>
                    </a:lnTo>
                    <a:lnTo>
                      <a:pt x="0" y="69"/>
                    </a:lnTo>
                    <a:lnTo>
                      <a:pt x="0" y="56"/>
                    </a:lnTo>
                    <a:lnTo>
                      <a:pt x="2" y="44"/>
                    </a:lnTo>
                    <a:lnTo>
                      <a:pt x="8" y="32"/>
                    </a:lnTo>
                    <a:lnTo>
                      <a:pt x="16" y="21"/>
                    </a:lnTo>
                    <a:lnTo>
                      <a:pt x="26" y="12"/>
                    </a:lnTo>
                    <a:lnTo>
                      <a:pt x="37" y="5"/>
                    </a:lnTo>
                    <a:lnTo>
                      <a:pt x="49" y="2"/>
                    </a:lnTo>
                    <a:lnTo>
                      <a:pt x="6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79" name="Freeform 29"/>
              <p:cNvSpPr>
                <a:spLocks/>
              </p:cNvSpPr>
              <p:nvPr/>
            </p:nvSpPr>
            <p:spPr bwMode="auto">
              <a:xfrm>
                <a:off x="1917" y="822"/>
                <a:ext cx="10" cy="18"/>
              </a:xfrm>
              <a:custGeom>
                <a:avLst/>
                <a:gdLst>
                  <a:gd name="T0" fmla="*/ 4 w 66"/>
                  <a:gd name="T1" fmla="*/ 62 h 124"/>
                  <a:gd name="T2" fmla="*/ 0 w 66"/>
                  <a:gd name="T3" fmla="*/ 0 h 124"/>
                  <a:gd name="T4" fmla="*/ 13 w 66"/>
                  <a:gd name="T5" fmla="*/ 0 h 124"/>
                  <a:gd name="T6" fmla="*/ 25 w 66"/>
                  <a:gd name="T7" fmla="*/ 4 h 124"/>
                  <a:gd name="T8" fmla="*/ 37 w 66"/>
                  <a:gd name="T9" fmla="*/ 9 h 124"/>
                  <a:gd name="T10" fmla="*/ 47 w 66"/>
                  <a:gd name="T11" fmla="*/ 17 h 124"/>
                  <a:gd name="T12" fmla="*/ 56 w 66"/>
                  <a:gd name="T13" fmla="*/ 27 h 124"/>
                  <a:gd name="T14" fmla="*/ 62 w 66"/>
                  <a:gd name="T15" fmla="*/ 39 h 124"/>
                  <a:gd name="T16" fmla="*/ 66 w 66"/>
                  <a:gd name="T17" fmla="*/ 51 h 124"/>
                  <a:gd name="T18" fmla="*/ 66 w 66"/>
                  <a:gd name="T19" fmla="*/ 65 h 124"/>
                  <a:gd name="T20" fmla="*/ 65 w 66"/>
                  <a:gd name="T21" fmla="*/ 77 h 124"/>
                  <a:gd name="T22" fmla="*/ 61 w 66"/>
                  <a:gd name="T23" fmla="*/ 90 h 124"/>
                  <a:gd name="T24" fmla="*/ 54 w 66"/>
                  <a:gd name="T25" fmla="*/ 101 h 124"/>
                  <a:gd name="T26" fmla="*/ 45 w 66"/>
                  <a:gd name="T27" fmla="*/ 110 h 124"/>
                  <a:gd name="T28" fmla="*/ 34 w 66"/>
                  <a:gd name="T29" fmla="*/ 118 h 124"/>
                  <a:gd name="T30" fmla="*/ 22 w 66"/>
                  <a:gd name="T31" fmla="*/ 122 h 124"/>
                  <a:gd name="T32" fmla="*/ 9 w 66"/>
                  <a:gd name="T33" fmla="*/ 124 h 124"/>
                  <a:gd name="T34" fmla="*/ 4 w 66"/>
                  <a:gd name="T35" fmla="*/ 62 h 12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6"/>
                  <a:gd name="T55" fmla="*/ 0 h 124"/>
                  <a:gd name="T56" fmla="*/ 66 w 66"/>
                  <a:gd name="T57" fmla="*/ 124 h 12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6" h="124">
                    <a:moveTo>
                      <a:pt x="4" y="62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25" y="4"/>
                    </a:lnTo>
                    <a:lnTo>
                      <a:pt x="37" y="9"/>
                    </a:lnTo>
                    <a:lnTo>
                      <a:pt x="47" y="17"/>
                    </a:lnTo>
                    <a:lnTo>
                      <a:pt x="56" y="27"/>
                    </a:lnTo>
                    <a:lnTo>
                      <a:pt x="62" y="39"/>
                    </a:lnTo>
                    <a:lnTo>
                      <a:pt x="66" y="51"/>
                    </a:lnTo>
                    <a:lnTo>
                      <a:pt x="66" y="65"/>
                    </a:lnTo>
                    <a:lnTo>
                      <a:pt x="65" y="77"/>
                    </a:lnTo>
                    <a:lnTo>
                      <a:pt x="61" y="90"/>
                    </a:lnTo>
                    <a:lnTo>
                      <a:pt x="54" y="101"/>
                    </a:lnTo>
                    <a:lnTo>
                      <a:pt x="45" y="110"/>
                    </a:lnTo>
                    <a:lnTo>
                      <a:pt x="34" y="118"/>
                    </a:lnTo>
                    <a:lnTo>
                      <a:pt x="22" y="122"/>
                    </a:lnTo>
                    <a:lnTo>
                      <a:pt x="9" y="124"/>
                    </a:lnTo>
                    <a:lnTo>
                      <a:pt x="4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80" name="Freeform 30"/>
              <p:cNvSpPr>
                <a:spLocks/>
              </p:cNvSpPr>
              <p:nvPr/>
            </p:nvSpPr>
            <p:spPr bwMode="auto">
              <a:xfrm>
                <a:off x="1917" y="822"/>
                <a:ext cx="10" cy="18"/>
              </a:xfrm>
              <a:custGeom>
                <a:avLst/>
                <a:gdLst>
                  <a:gd name="T0" fmla="*/ 0 w 66"/>
                  <a:gd name="T1" fmla="*/ 0 h 124"/>
                  <a:gd name="T2" fmla="*/ 13 w 66"/>
                  <a:gd name="T3" fmla="*/ 0 h 124"/>
                  <a:gd name="T4" fmla="*/ 25 w 66"/>
                  <a:gd name="T5" fmla="*/ 4 h 124"/>
                  <a:gd name="T6" fmla="*/ 37 w 66"/>
                  <a:gd name="T7" fmla="*/ 9 h 124"/>
                  <a:gd name="T8" fmla="*/ 47 w 66"/>
                  <a:gd name="T9" fmla="*/ 17 h 124"/>
                  <a:gd name="T10" fmla="*/ 56 w 66"/>
                  <a:gd name="T11" fmla="*/ 27 h 124"/>
                  <a:gd name="T12" fmla="*/ 62 w 66"/>
                  <a:gd name="T13" fmla="*/ 39 h 124"/>
                  <a:gd name="T14" fmla="*/ 66 w 66"/>
                  <a:gd name="T15" fmla="*/ 51 h 124"/>
                  <a:gd name="T16" fmla="*/ 66 w 66"/>
                  <a:gd name="T17" fmla="*/ 65 h 124"/>
                  <a:gd name="T18" fmla="*/ 65 w 66"/>
                  <a:gd name="T19" fmla="*/ 77 h 124"/>
                  <a:gd name="T20" fmla="*/ 61 w 66"/>
                  <a:gd name="T21" fmla="*/ 90 h 124"/>
                  <a:gd name="T22" fmla="*/ 54 w 66"/>
                  <a:gd name="T23" fmla="*/ 101 h 124"/>
                  <a:gd name="T24" fmla="*/ 45 w 66"/>
                  <a:gd name="T25" fmla="*/ 110 h 124"/>
                  <a:gd name="T26" fmla="*/ 34 w 66"/>
                  <a:gd name="T27" fmla="*/ 118 h 124"/>
                  <a:gd name="T28" fmla="*/ 22 w 66"/>
                  <a:gd name="T29" fmla="*/ 122 h 124"/>
                  <a:gd name="T30" fmla="*/ 9 w 66"/>
                  <a:gd name="T31" fmla="*/ 124 h 12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6"/>
                  <a:gd name="T49" fmla="*/ 0 h 124"/>
                  <a:gd name="T50" fmla="*/ 66 w 66"/>
                  <a:gd name="T51" fmla="*/ 124 h 12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6" h="124">
                    <a:moveTo>
                      <a:pt x="0" y="0"/>
                    </a:moveTo>
                    <a:lnTo>
                      <a:pt x="13" y="0"/>
                    </a:lnTo>
                    <a:lnTo>
                      <a:pt x="25" y="4"/>
                    </a:lnTo>
                    <a:lnTo>
                      <a:pt x="37" y="9"/>
                    </a:lnTo>
                    <a:lnTo>
                      <a:pt x="47" y="17"/>
                    </a:lnTo>
                    <a:lnTo>
                      <a:pt x="56" y="27"/>
                    </a:lnTo>
                    <a:lnTo>
                      <a:pt x="62" y="39"/>
                    </a:lnTo>
                    <a:lnTo>
                      <a:pt x="66" y="51"/>
                    </a:lnTo>
                    <a:lnTo>
                      <a:pt x="66" y="65"/>
                    </a:lnTo>
                    <a:lnTo>
                      <a:pt x="65" y="77"/>
                    </a:lnTo>
                    <a:lnTo>
                      <a:pt x="61" y="90"/>
                    </a:lnTo>
                    <a:lnTo>
                      <a:pt x="54" y="101"/>
                    </a:lnTo>
                    <a:lnTo>
                      <a:pt x="45" y="110"/>
                    </a:lnTo>
                    <a:lnTo>
                      <a:pt x="34" y="118"/>
                    </a:lnTo>
                    <a:lnTo>
                      <a:pt x="22" y="122"/>
                    </a:lnTo>
                    <a:lnTo>
                      <a:pt x="9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81" name="Freeform 31"/>
              <p:cNvSpPr>
                <a:spLocks/>
              </p:cNvSpPr>
              <p:nvPr/>
            </p:nvSpPr>
            <p:spPr bwMode="auto">
              <a:xfrm>
                <a:off x="1875" y="822"/>
                <a:ext cx="44" cy="21"/>
              </a:xfrm>
              <a:custGeom>
                <a:avLst/>
                <a:gdLst>
                  <a:gd name="T0" fmla="*/ 303 w 303"/>
                  <a:gd name="T1" fmla="*/ 124 h 146"/>
                  <a:gd name="T2" fmla="*/ 298 w 303"/>
                  <a:gd name="T3" fmla="*/ 62 h 146"/>
                  <a:gd name="T4" fmla="*/ 294 w 303"/>
                  <a:gd name="T5" fmla="*/ 0 h 146"/>
                  <a:gd name="T6" fmla="*/ 0 w 303"/>
                  <a:gd name="T7" fmla="*/ 23 h 146"/>
                  <a:gd name="T8" fmla="*/ 4 w 303"/>
                  <a:gd name="T9" fmla="*/ 85 h 146"/>
                  <a:gd name="T10" fmla="*/ 9 w 303"/>
                  <a:gd name="T11" fmla="*/ 146 h 146"/>
                  <a:gd name="T12" fmla="*/ 303 w 303"/>
                  <a:gd name="T13" fmla="*/ 124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6"/>
                  <a:gd name="T23" fmla="*/ 303 w 303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6">
                    <a:moveTo>
                      <a:pt x="303" y="124"/>
                    </a:moveTo>
                    <a:lnTo>
                      <a:pt x="298" y="62"/>
                    </a:lnTo>
                    <a:lnTo>
                      <a:pt x="294" y="0"/>
                    </a:lnTo>
                    <a:lnTo>
                      <a:pt x="0" y="23"/>
                    </a:lnTo>
                    <a:lnTo>
                      <a:pt x="4" y="85"/>
                    </a:lnTo>
                    <a:lnTo>
                      <a:pt x="9" y="146"/>
                    </a:lnTo>
                    <a:lnTo>
                      <a:pt x="303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82" name="Freeform 32"/>
              <p:cNvSpPr>
                <a:spLocks/>
              </p:cNvSpPr>
              <p:nvPr/>
            </p:nvSpPr>
            <p:spPr bwMode="auto">
              <a:xfrm>
                <a:off x="1875" y="822"/>
                <a:ext cx="44" cy="21"/>
              </a:xfrm>
              <a:custGeom>
                <a:avLst/>
                <a:gdLst>
                  <a:gd name="T0" fmla="*/ 303 w 303"/>
                  <a:gd name="T1" fmla="*/ 124 h 146"/>
                  <a:gd name="T2" fmla="*/ 298 w 303"/>
                  <a:gd name="T3" fmla="*/ 62 h 146"/>
                  <a:gd name="T4" fmla="*/ 294 w 303"/>
                  <a:gd name="T5" fmla="*/ 0 h 146"/>
                  <a:gd name="T6" fmla="*/ 0 w 303"/>
                  <a:gd name="T7" fmla="*/ 23 h 146"/>
                  <a:gd name="T8" fmla="*/ 4 w 303"/>
                  <a:gd name="T9" fmla="*/ 85 h 146"/>
                  <a:gd name="T10" fmla="*/ 9 w 303"/>
                  <a:gd name="T11" fmla="*/ 146 h 146"/>
                  <a:gd name="T12" fmla="*/ 303 w 303"/>
                  <a:gd name="T13" fmla="*/ 124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6"/>
                  <a:gd name="T23" fmla="*/ 303 w 303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6">
                    <a:moveTo>
                      <a:pt x="303" y="124"/>
                    </a:moveTo>
                    <a:lnTo>
                      <a:pt x="298" y="62"/>
                    </a:lnTo>
                    <a:lnTo>
                      <a:pt x="294" y="0"/>
                    </a:lnTo>
                    <a:lnTo>
                      <a:pt x="0" y="23"/>
                    </a:lnTo>
                    <a:lnTo>
                      <a:pt x="4" y="85"/>
                    </a:lnTo>
                    <a:lnTo>
                      <a:pt x="9" y="146"/>
                    </a:lnTo>
                    <a:lnTo>
                      <a:pt x="303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83" name="Freeform 33"/>
              <p:cNvSpPr>
                <a:spLocks/>
              </p:cNvSpPr>
              <p:nvPr/>
            </p:nvSpPr>
            <p:spPr bwMode="auto">
              <a:xfrm>
                <a:off x="1874" y="825"/>
                <a:ext cx="2" cy="9"/>
              </a:xfrm>
              <a:custGeom>
                <a:avLst/>
                <a:gdLst>
                  <a:gd name="T0" fmla="*/ 14 w 14"/>
                  <a:gd name="T1" fmla="*/ 62 h 62"/>
                  <a:gd name="T2" fmla="*/ 10 w 14"/>
                  <a:gd name="T3" fmla="*/ 0 h 62"/>
                  <a:gd name="T4" fmla="*/ 0 w 14"/>
                  <a:gd name="T5" fmla="*/ 1 h 62"/>
                  <a:gd name="T6" fmla="*/ 14 w 14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2"/>
                  <a:gd name="T14" fmla="*/ 14 w 1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2">
                    <a:moveTo>
                      <a:pt x="14" y="62"/>
                    </a:moveTo>
                    <a:lnTo>
                      <a:pt x="10" y="0"/>
                    </a:lnTo>
                    <a:lnTo>
                      <a:pt x="0" y="1"/>
                    </a:lnTo>
                    <a:lnTo>
                      <a:pt x="14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84" name="Line 34"/>
              <p:cNvSpPr>
                <a:spLocks noChangeShapeType="1"/>
              </p:cNvSpPr>
              <p:nvPr/>
            </p:nvSpPr>
            <p:spPr bwMode="auto">
              <a:xfrm flipH="1">
                <a:off x="1874" y="82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85" name="Freeform 35"/>
              <p:cNvSpPr>
                <a:spLocks/>
              </p:cNvSpPr>
              <p:nvPr/>
            </p:nvSpPr>
            <p:spPr bwMode="auto">
              <a:xfrm>
                <a:off x="1833" y="825"/>
                <a:ext cx="45" cy="27"/>
              </a:xfrm>
              <a:custGeom>
                <a:avLst/>
                <a:gdLst>
                  <a:gd name="T0" fmla="*/ 312 w 312"/>
                  <a:gd name="T1" fmla="*/ 121 h 189"/>
                  <a:gd name="T2" fmla="*/ 298 w 312"/>
                  <a:gd name="T3" fmla="*/ 61 h 189"/>
                  <a:gd name="T4" fmla="*/ 284 w 312"/>
                  <a:gd name="T5" fmla="*/ 0 h 189"/>
                  <a:gd name="T6" fmla="*/ 0 w 312"/>
                  <a:gd name="T7" fmla="*/ 67 h 189"/>
                  <a:gd name="T8" fmla="*/ 14 w 312"/>
                  <a:gd name="T9" fmla="*/ 128 h 189"/>
                  <a:gd name="T10" fmla="*/ 28 w 312"/>
                  <a:gd name="T11" fmla="*/ 189 h 189"/>
                  <a:gd name="T12" fmla="*/ 312 w 312"/>
                  <a:gd name="T13" fmla="*/ 121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312" y="121"/>
                    </a:moveTo>
                    <a:lnTo>
                      <a:pt x="298" y="61"/>
                    </a:lnTo>
                    <a:lnTo>
                      <a:pt x="284" y="0"/>
                    </a:lnTo>
                    <a:lnTo>
                      <a:pt x="0" y="67"/>
                    </a:lnTo>
                    <a:lnTo>
                      <a:pt x="14" y="128"/>
                    </a:lnTo>
                    <a:lnTo>
                      <a:pt x="28" y="189"/>
                    </a:lnTo>
                    <a:lnTo>
                      <a:pt x="312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86" name="Freeform 36"/>
              <p:cNvSpPr>
                <a:spLocks/>
              </p:cNvSpPr>
              <p:nvPr/>
            </p:nvSpPr>
            <p:spPr bwMode="auto">
              <a:xfrm>
                <a:off x="1833" y="825"/>
                <a:ext cx="45" cy="27"/>
              </a:xfrm>
              <a:custGeom>
                <a:avLst/>
                <a:gdLst>
                  <a:gd name="T0" fmla="*/ 312 w 312"/>
                  <a:gd name="T1" fmla="*/ 121 h 189"/>
                  <a:gd name="T2" fmla="*/ 298 w 312"/>
                  <a:gd name="T3" fmla="*/ 61 h 189"/>
                  <a:gd name="T4" fmla="*/ 284 w 312"/>
                  <a:gd name="T5" fmla="*/ 0 h 189"/>
                  <a:gd name="T6" fmla="*/ 0 w 312"/>
                  <a:gd name="T7" fmla="*/ 67 h 189"/>
                  <a:gd name="T8" fmla="*/ 14 w 312"/>
                  <a:gd name="T9" fmla="*/ 128 h 189"/>
                  <a:gd name="T10" fmla="*/ 28 w 312"/>
                  <a:gd name="T11" fmla="*/ 189 h 189"/>
                  <a:gd name="T12" fmla="*/ 312 w 312"/>
                  <a:gd name="T13" fmla="*/ 121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312" y="121"/>
                    </a:moveTo>
                    <a:lnTo>
                      <a:pt x="298" y="61"/>
                    </a:lnTo>
                    <a:lnTo>
                      <a:pt x="284" y="0"/>
                    </a:lnTo>
                    <a:lnTo>
                      <a:pt x="0" y="67"/>
                    </a:lnTo>
                    <a:lnTo>
                      <a:pt x="14" y="128"/>
                    </a:lnTo>
                    <a:lnTo>
                      <a:pt x="28" y="189"/>
                    </a:lnTo>
                    <a:lnTo>
                      <a:pt x="312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87" name="Freeform 37"/>
              <p:cNvSpPr>
                <a:spLocks/>
              </p:cNvSpPr>
              <p:nvPr/>
            </p:nvSpPr>
            <p:spPr bwMode="auto">
              <a:xfrm>
                <a:off x="1832" y="835"/>
                <a:ext cx="3" cy="9"/>
              </a:xfrm>
              <a:custGeom>
                <a:avLst/>
                <a:gdLst>
                  <a:gd name="T0" fmla="*/ 27 w 27"/>
                  <a:gd name="T1" fmla="*/ 61 h 61"/>
                  <a:gd name="T2" fmla="*/ 13 w 27"/>
                  <a:gd name="T3" fmla="*/ 0 h 61"/>
                  <a:gd name="T4" fmla="*/ 6 w 27"/>
                  <a:gd name="T5" fmla="*/ 2 h 61"/>
                  <a:gd name="T6" fmla="*/ 0 w 27"/>
                  <a:gd name="T7" fmla="*/ 5 h 61"/>
                  <a:gd name="T8" fmla="*/ 27 w 27"/>
                  <a:gd name="T9" fmla="*/ 61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1"/>
                  <a:gd name="T17" fmla="*/ 27 w 2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1">
                    <a:moveTo>
                      <a:pt x="27" y="61"/>
                    </a:moveTo>
                    <a:lnTo>
                      <a:pt x="13" y="0"/>
                    </a:lnTo>
                    <a:lnTo>
                      <a:pt x="6" y="2"/>
                    </a:lnTo>
                    <a:lnTo>
                      <a:pt x="0" y="5"/>
                    </a:lnTo>
                    <a:lnTo>
                      <a:pt x="27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88" name="Freeform 38"/>
              <p:cNvSpPr>
                <a:spLocks/>
              </p:cNvSpPr>
              <p:nvPr/>
            </p:nvSpPr>
            <p:spPr bwMode="auto">
              <a:xfrm>
                <a:off x="1832" y="835"/>
                <a:ext cx="1" cy="1"/>
              </a:xfrm>
              <a:custGeom>
                <a:avLst/>
                <a:gdLst>
                  <a:gd name="T0" fmla="*/ 13 w 13"/>
                  <a:gd name="T1" fmla="*/ 0 h 5"/>
                  <a:gd name="T2" fmla="*/ 6 w 13"/>
                  <a:gd name="T3" fmla="*/ 2 h 5"/>
                  <a:gd name="T4" fmla="*/ 0 w 13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5"/>
                  <a:gd name="T11" fmla="*/ 13 w 13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5">
                    <a:moveTo>
                      <a:pt x="13" y="0"/>
                    </a:moveTo>
                    <a:lnTo>
                      <a:pt x="6" y="2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89" name="Freeform 39"/>
              <p:cNvSpPr>
                <a:spLocks/>
              </p:cNvSpPr>
              <p:nvPr/>
            </p:nvSpPr>
            <p:spPr bwMode="auto">
              <a:xfrm>
                <a:off x="1759" y="836"/>
                <a:ext cx="80" cy="51"/>
              </a:xfrm>
              <a:custGeom>
                <a:avLst/>
                <a:gdLst>
                  <a:gd name="T0" fmla="*/ 565 w 565"/>
                  <a:gd name="T1" fmla="*/ 112 h 358"/>
                  <a:gd name="T2" fmla="*/ 538 w 565"/>
                  <a:gd name="T3" fmla="*/ 56 h 358"/>
                  <a:gd name="T4" fmla="*/ 511 w 565"/>
                  <a:gd name="T5" fmla="*/ 0 h 358"/>
                  <a:gd name="T6" fmla="*/ 0 w 565"/>
                  <a:gd name="T7" fmla="*/ 245 h 358"/>
                  <a:gd name="T8" fmla="*/ 26 w 565"/>
                  <a:gd name="T9" fmla="*/ 301 h 358"/>
                  <a:gd name="T10" fmla="*/ 53 w 565"/>
                  <a:gd name="T11" fmla="*/ 358 h 358"/>
                  <a:gd name="T12" fmla="*/ 565 w 565"/>
                  <a:gd name="T13" fmla="*/ 112 h 3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8"/>
                  <a:gd name="T23" fmla="*/ 565 w 565"/>
                  <a:gd name="T24" fmla="*/ 358 h 3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8">
                    <a:moveTo>
                      <a:pt x="565" y="112"/>
                    </a:moveTo>
                    <a:lnTo>
                      <a:pt x="538" y="56"/>
                    </a:lnTo>
                    <a:lnTo>
                      <a:pt x="511" y="0"/>
                    </a:lnTo>
                    <a:lnTo>
                      <a:pt x="0" y="245"/>
                    </a:lnTo>
                    <a:lnTo>
                      <a:pt x="26" y="301"/>
                    </a:lnTo>
                    <a:lnTo>
                      <a:pt x="53" y="358"/>
                    </a:lnTo>
                    <a:lnTo>
                      <a:pt x="565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90" name="Freeform 40"/>
              <p:cNvSpPr>
                <a:spLocks/>
              </p:cNvSpPr>
              <p:nvPr/>
            </p:nvSpPr>
            <p:spPr bwMode="auto">
              <a:xfrm>
                <a:off x="1759" y="836"/>
                <a:ext cx="80" cy="51"/>
              </a:xfrm>
              <a:custGeom>
                <a:avLst/>
                <a:gdLst>
                  <a:gd name="T0" fmla="*/ 565 w 565"/>
                  <a:gd name="T1" fmla="*/ 112 h 358"/>
                  <a:gd name="T2" fmla="*/ 538 w 565"/>
                  <a:gd name="T3" fmla="*/ 56 h 358"/>
                  <a:gd name="T4" fmla="*/ 511 w 565"/>
                  <a:gd name="T5" fmla="*/ 0 h 358"/>
                  <a:gd name="T6" fmla="*/ 0 w 565"/>
                  <a:gd name="T7" fmla="*/ 245 h 358"/>
                  <a:gd name="T8" fmla="*/ 26 w 565"/>
                  <a:gd name="T9" fmla="*/ 301 h 358"/>
                  <a:gd name="T10" fmla="*/ 53 w 565"/>
                  <a:gd name="T11" fmla="*/ 358 h 358"/>
                  <a:gd name="T12" fmla="*/ 565 w 565"/>
                  <a:gd name="T13" fmla="*/ 112 h 3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8"/>
                  <a:gd name="T23" fmla="*/ 565 w 565"/>
                  <a:gd name="T24" fmla="*/ 358 h 3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8">
                    <a:moveTo>
                      <a:pt x="565" y="112"/>
                    </a:moveTo>
                    <a:lnTo>
                      <a:pt x="538" y="56"/>
                    </a:lnTo>
                    <a:lnTo>
                      <a:pt x="511" y="0"/>
                    </a:lnTo>
                    <a:lnTo>
                      <a:pt x="0" y="245"/>
                    </a:lnTo>
                    <a:lnTo>
                      <a:pt x="26" y="301"/>
                    </a:lnTo>
                    <a:lnTo>
                      <a:pt x="53" y="358"/>
                    </a:lnTo>
                    <a:lnTo>
                      <a:pt x="565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91" name="Freeform 41"/>
              <p:cNvSpPr>
                <a:spLocks/>
              </p:cNvSpPr>
              <p:nvPr/>
            </p:nvSpPr>
            <p:spPr bwMode="auto">
              <a:xfrm>
                <a:off x="1757" y="871"/>
                <a:ext cx="5" cy="8"/>
              </a:xfrm>
              <a:custGeom>
                <a:avLst/>
                <a:gdLst>
                  <a:gd name="T0" fmla="*/ 40 w 40"/>
                  <a:gd name="T1" fmla="*/ 56 h 56"/>
                  <a:gd name="T2" fmla="*/ 14 w 40"/>
                  <a:gd name="T3" fmla="*/ 0 h 56"/>
                  <a:gd name="T4" fmla="*/ 7 w 40"/>
                  <a:gd name="T5" fmla="*/ 3 h 56"/>
                  <a:gd name="T6" fmla="*/ 0 w 40"/>
                  <a:gd name="T7" fmla="*/ 9 h 56"/>
                  <a:gd name="T8" fmla="*/ 40 w 40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6"/>
                  <a:gd name="T17" fmla="*/ 40 w 40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6">
                    <a:moveTo>
                      <a:pt x="40" y="56"/>
                    </a:moveTo>
                    <a:lnTo>
                      <a:pt x="14" y="0"/>
                    </a:lnTo>
                    <a:lnTo>
                      <a:pt x="7" y="3"/>
                    </a:lnTo>
                    <a:lnTo>
                      <a:pt x="0" y="9"/>
                    </a:lnTo>
                    <a:lnTo>
                      <a:pt x="4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92" name="Freeform 42"/>
              <p:cNvSpPr>
                <a:spLocks/>
              </p:cNvSpPr>
              <p:nvPr/>
            </p:nvSpPr>
            <p:spPr bwMode="auto">
              <a:xfrm>
                <a:off x="1757" y="871"/>
                <a:ext cx="2" cy="1"/>
              </a:xfrm>
              <a:custGeom>
                <a:avLst/>
                <a:gdLst>
                  <a:gd name="T0" fmla="*/ 14 w 14"/>
                  <a:gd name="T1" fmla="*/ 0 h 9"/>
                  <a:gd name="T2" fmla="*/ 7 w 14"/>
                  <a:gd name="T3" fmla="*/ 3 h 9"/>
                  <a:gd name="T4" fmla="*/ 0 w 14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14" y="0"/>
                    </a:moveTo>
                    <a:lnTo>
                      <a:pt x="7" y="3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93" name="Freeform 43"/>
              <p:cNvSpPr>
                <a:spLocks/>
              </p:cNvSpPr>
              <p:nvPr/>
            </p:nvSpPr>
            <p:spPr bwMode="auto">
              <a:xfrm>
                <a:off x="1697" y="872"/>
                <a:ext cx="71" cy="64"/>
              </a:xfrm>
              <a:custGeom>
                <a:avLst/>
                <a:gdLst>
                  <a:gd name="T0" fmla="*/ 496 w 496"/>
                  <a:gd name="T1" fmla="*/ 95 h 448"/>
                  <a:gd name="T2" fmla="*/ 456 w 496"/>
                  <a:gd name="T3" fmla="*/ 47 h 448"/>
                  <a:gd name="T4" fmla="*/ 416 w 496"/>
                  <a:gd name="T5" fmla="*/ 0 h 448"/>
                  <a:gd name="T6" fmla="*/ 0 w 496"/>
                  <a:gd name="T7" fmla="*/ 353 h 448"/>
                  <a:gd name="T8" fmla="*/ 39 w 496"/>
                  <a:gd name="T9" fmla="*/ 400 h 448"/>
                  <a:gd name="T10" fmla="*/ 79 w 496"/>
                  <a:gd name="T11" fmla="*/ 448 h 448"/>
                  <a:gd name="T12" fmla="*/ 496 w 496"/>
                  <a:gd name="T13" fmla="*/ 95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6"/>
                  <a:gd name="T22" fmla="*/ 0 h 448"/>
                  <a:gd name="T23" fmla="*/ 496 w 496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6" h="448">
                    <a:moveTo>
                      <a:pt x="496" y="95"/>
                    </a:moveTo>
                    <a:lnTo>
                      <a:pt x="456" y="47"/>
                    </a:lnTo>
                    <a:lnTo>
                      <a:pt x="416" y="0"/>
                    </a:lnTo>
                    <a:lnTo>
                      <a:pt x="0" y="353"/>
                    </a:lnTo>
                    <a:lnTo>
                      <a:pt x="39" y="400"/>
                    </a:lnTo>
                    <a:lnTo>
                      <a:pt x="79" y="448"/>
                    </a:lnTo>
                    <a:lnTo>
                      <a:pt x="496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94" name="Freeform 44"/>
              <p:cNvSpPr>
                <a:spLocks/>
              </p:cNvSpPr>
              <p:nvPr/>
            </p:nvSpPr>
            <p:spPr bwMode="auto">
              <a:xfrm>
                <a:off x="1697" y="872"/>
                <a:ext cx="71" cy="64"/>
              </a:xfrm>
              <a:custGeom>
                <a:avLst/>
                <a:gdLst>
                  <a:gd name="T0" fmla="*/ 496 w 496"/>
                  <a:gd name="T1" fmla="*/ 95 h 448"/>
                  <a:gd name="T2" fmla="*/ 456 w 496"/>
                  <a:gd name="T3" fmla="*/ 47 h 448"/>
                  <a:gd name="T4" fmla="*/ 416 w 496"/>
                  <a:gd name="T5" fmla="*/ 0 h 448"/>
                  <a:gd name="T6" fmla="*/ 0 w 496"/>
                  <a:gd name="T7" fmla="*/ 353 h 448"/>
                  <a:gd name="T8" fmla="*/ 39 w 496"/>
                  <a:gd name="T9" fmla="*/ 400 h 448"/>
                  <a:gd name="T10" fmla="*/ 79 w 496"/>
                  <a:gd name="T11" fmla="*/ 448 h 448"/>
                  <a:gd name="T12" fmla="*/ 496 w 496"/>
                  <a:gd name="T13" fmla="*/ 95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6"/>
                  <a:gd name="T22" fmla="*/ 0 h 448"/>
                  <a:gd name="T23" fmla="*/ 496 w 496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6" h="448">
                    <a:moveTo>
                      <a:pt x="496" y="95"/>
                    </a:moveTo>
                    <a:lnTo>
                      <a:pt x="456" y="47"/>
                    </a:lnTo>
                    <a:lnTo>
                      <a:pt x="416" y="0"/>
                    </a:lnTo>
                    <a:lnTo>
                      <a:pt x="0" y="353"/>
                    </a:lnTo>
                    <a:lnTo>
                      <a:pt x="39" y="400"/>
                    </a:lnTo>
                    <a:lnTo>
                      <a:pt x="79" y="448"/>
                    </a:lnTo>
                    <a:lnTo>
                      <a:pt x="496" y="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95" name="Freeform 45"/>
              <p:cNvSpPr>
                <a:spLocks/>
              </p:cNvSpPr>
              <p:nvPr/>
            </p:nvSpPr>
            <p:spPr bwMode="auto">
              <a:xfrm>
                <a:off x="1696" y="922"/>
                <a:ext cx="7" cy="7"/>
              </a:xfrm>
              <a:custGeom>
                <a:avLst/>
                <a:gdLst>
                  <a:gd name="T0" fmla="*/ 49 w 49"/>
                  <a:gd name="T1" fmla="*/ 47 h 47"/>
                  <a:gd name="T2" fmla="*/ 10 w 49"/>
                  <a:gd name="T3" fmla="*/ 0 h 47"/>
                  <a:gd name="T4" fmla="*/ 4 w 49"/>
                  <a:gd name="T5" fmla="*/ 4 h 47"/>
                  <a:gd name="T6" fmla="*/ 0 w 49"/>
                  <a:gd name="T7" fmla="*/ 10 h 47"/>
                  <a:gd name="T8" fmla="*/ 49 w 49"/>
                  <a:gd name="T9" fmla="*/ 47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7"/>
                  <a:gd name="T17" fmla="*/ 49 w 49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7">
                    <a:moveTo>
                      <a:pt x="49" y="47"/>
                    </a:moveTo>
                    <a:lnTo>
                      <a:pt x="10" y="0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49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96" name="Freeform 46"/>
              <p:cNvSpPr>
                <a:spLocks/>
              </p:cNvSpPr>
              <p:nvPr/>
            </p:nvSpPr>
            <p:spPr bwMode="auto">
              <a:xfrm>
                <a:off x="1696" y="922"/>
                <a:ext cx="1" cy="2"/>
              </a:xfrm>
              <a:custGeom>
                <a:avLst/>
                <a:gdLst>
                  <a:gd name="T0" fmla="*/ 10 w 10"/>
                  <a:gd name="T1" fmla="*/ 0 h 10"/>
                  <a:gd name="T2" fmla="*/ 4 w 10"/>
                  <a:gd name="T3" fmla="*/ 4 h 10"/>
                  <a:gd name="T4" fmla="*/ 0 w 10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10"/>
                  <a:gd name="T11" fmla="*/ 10 w 10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10">
                    <a:moveTo>
                      <a:pt x="10" y="0"/>
                    </a:moveTo>
                    <a:lnTo>
                      <a:pt x="4" y="4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97" name="Freeform 47"/>
              <p:cNvSpPr>
                <a:spLocks/>
              </p:cNvSpPr>
              <p:nvPr/>
            </p:nvSpPr>
            <p:spPr bwMode="auto">
              <a:xfrm>
                <a:off x="1649" y="924"/>
                <a:ext cx="61" cy="71"/>
              </a:xfrm>
              <a:custGeom>
                <a:avLst/>
                <a:gdLst>
                  <a:gd name="T0" fmla="*/ 425 w 425"/>
                  <a:gd name="T1" fmla="*/ 75 h 498"/>
                  <a:gd name="T2" fmla="*/ 375 w 425"/>
                  <a:gd name="T3" fmla="*/ 37 h 498"/>
                  <a:gd name="T4" fmla="*/ 326 w 425"/>
                  <a:gd name="T5" fmla="*/ 0 h 498"/>
                  <a:gd name="T6" fmla="*/ 0 w 425"/>
                  <a:gd name="T7" fmla="*/ 423 h 498"/>
                  <a:gd name="T8" fmla="*/ 49 w 425"/>
                  <a:gd name="T9" fmla="*/ 461 h 498"/>
                  <a:gd name="T10" fmla="*/ 99 w 425"/>
                  <a:gd name="T11" fmla="*/ 498 h 498"/>
                  <a:gd name="T12" fmla="*/ 425 w 425"/>
                  <a:gd name="T13" fmla="*/ 75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425" y="75"/>
                    </a:moveTo>
                    <a:lnTo>
                      <a:pt x="375" y="37"/>
                    </a:lnTo>
                    <a:lnTo>
                      <a:pt x="326" y="0"/>
                    </a:lnTo>
                    <a:lnTo>
                      <a:pt x="0" y="423"/>
                    </a:lnTo>
                    <a:lnTo>
                      <a:pt x="49" y="461"/>
                    </a:lnTo>
                    <a:lnTo>
                      <a:pt x="99" y="498"/>
                    </a:lnTo>
                    <a:lnTo>
                      <a:pt x="425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98" name="Freeform 48"/>
              <p:cNvSpPr>
                <a:spLocks/>
              </p:cNvSpPr>
              <p:nvPr/>
            </p:nvSpPr>
            <p:spPr bwMode="auto">
              <a:xfrm>
                <a:off x="1649" y="924"/>
                <a:ext cx="61" cy="71"/>
              </a:xfrm>
              <a:custGeom>
                <a:avLst/>
                <a:gdLst>
                  <a:gd name="T0" fmla="*/ 425 w 425"/>
                  <a:gd name="T1" fmla="*/ 75 h 498"/>
                  <a:gd name="T2" fmla="*/ 375 w 425"/>
                  <a:gd name="T3" fmla="*/ 37 h 498"/>
                  <a:gd name="T4" fmla="*/ 326 w 425"/>
                  <a:gd name="T5" fmla="*/ 0 h 498"/>
                  <a:gd name="T6" fmla="*/ 0 w 425"/>
                  <a:gd name="T7" fmla="*/ 423 h 498"/>
                  <a:gd name="T8" fmla="*/ 49 w 425"/>
                  <a:gd name="T9" fmla="*/ 461 h 498"/>
                  <a:gd name="T10" fmla="*/ 99 w 425"/>
                  <a:gd name="T11" fmla="*/ 498 h 498"/>
                  <a:gd name="T12" fmla="*/ 425 w 425"/>
                  <a:gd name="T13" fmla="*/ 75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425" y="75"/>
                    </a:moveTo>
                    <a:lnTo>
                      <a:pt x="375" y="37"/>
                    </a:lnTo>
                    <a:lnTo>
                      <a:pt x="326" y="0"/>
                    </a:lnTo>
                    <a:lnTo>
                      <a:pt x="0" y="423"/>
                    </a:lnTo>
                    <a:lnTo>
                      <a:pt x="49" y="461"/>
                    </a:lnTo>
                    <a:lnTo>
                      <a:pt x="99" y="498"/>
                    </a:lnTo>
                    <a:lnTo>
                      <a:pt x="425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99" name="Freeform 49"/>
              <p:cNvSpPr>
                <a:spLocks/>
              </p:cNvSpPr>
              <p:nvPr/>
            </p:nvSpPr>
            <p:spPr bwMode="auto">
              <a:xfrm>
                <a:off x="1648" y="984"/>
                <a:ext cx="8" cy="6"/>
              </a:xfrm>
              <a:custGeom>
                <a:avLst/>
                <a:gdLst>
                  <a:gd name="T0" fmla="*/ 55 w 55"/>
                  <a:gd name="T1" fmla="*/ 38 h 38"/>
                  <a:gd name="T2" fmla="*/ 6 w 55"/>
                  <a:gd name="T3" fmla="*/ 0 h 38"/>
                  <a:gd name="T4" fmla="*/ 0 w 55"/>
                  <a:gd name="T5" fmla="*/ 9 h 38"/>
                  <a:gd name="T6" fmla="*/ 55 w 55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55" y="38"/>
                    </a:moveTo>
                    <a:lnTo>
                      <a:pt x="6" y="0"/>
                    </a:lnTo>
                    <a:lnTo>
                      <a:pt x="0" y="9"/>
                    </a:lnTo>
                    <a:lnTo>
                      <a:pt x="55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0" name="Line 50"/>
              <p:cNvSpPr>
                <a:spLocks noChangeShapeType="1"/>
              </p:cNvSpPr>
              <p:nvPr/>
            </p:nvSpPr>
            <p:spPr bwMode="auto">
              <a:xfrm flipH="1">
                <a:off x="1648" y="9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1" name="Freeform 51"/>
              <p:cNvSpPr>
                <a:spLocks/>
              </p:cNvSpPr>
              <p:nvPr/>
            </p:nvSpPr>
            <p:spPr bwMode="auto">
              <a:xfrm>
                <a:off x="1613" y="985"/>
                <a:ext cx="51" cy="76"/>
              </a:xfrm>
              <a:custGeom>
                <a:avLst/>
                <a:gdLst>
                  <a:gd name="T0" fmla="*/ 355 w 355"/>
                  <a:gd name="T1" fmla="*/ 57 h 530"/>
                  <a:gd name="T2" fmla="*/ 299 w 355"/>
                  <a:gd name="T3" fmla="*/ 29 h 530"/>
                  <a:gd name="T4" fmla="*/ 244 w 355"/>
                  <a:gd name="T5" fmla="*/ 0 h 530"/>
                  <a:gd name="T6" fmla="*/ 0 w 355"/>
                  <a:gd name="T7" fmla="*/ 472 h 530"/>
                  <a:gd name="T8" fmla="*/ 55 w 355"/>
                  <a:gd name="T9" fmla="*/ 501 h 530"/>
                  <a:gd name="T10" fmla="*/ 110 w 355"/>
                  <a:gd name="T11" fmla="*/ 530 h 530"/>
                  <a:gd name="T12" fmla="*/ 355 w 355"/>
                  <a:gd name="T13" fmla="*/ 57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355" y="57"/>
                    </a:moveTo>
                    <a:lnTo>
                      <a:pt x="299" y="29"/>
                    </a:lnTo>
                    <a:lnTo>
                      <a:pt x="244" y="0"/>
                    </a:lnTo>
                    <a:lnTo>
                      <a:pt x="0" y="472"/>
                    </a:lnTo>
                    <a:lnTo>
                      <a:pt x="55" y="501"/>
                    </a:lnTo>
                    <a:lnTo>
                      <a:pt x="110" y="530"/>
                    </a:lnTo>
                    <a:lnTo>
                      <a:pt x="355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2" name="Freeform 52"/>
              <p:cNvSpPr>
                <a:spLocks/>
              </p:cNvSpPr>
              <p:nvPr/>
            </p:nvSpPr>
            <p:spPr bwMode="auto">
              <a:xfrm>
                <a:off x="1613" y="985"/>
                <a:ext cx="51" cy="76"/>
              </a:xfrm>
              <a:custGeom>
                <a:avLst/>
                <a:gdLst>
                  <a:gd name="T0" fmla="*/ 355 w 355"/>
                  <a:gd name="T1" fmla="*/ 57 h 530"/>
                  <a:gd name="T2" fmla="*/ 299 w 355"/>
                  <a:gd name="T3" fmla="*/ 29 h 530"/>
                  <a:gd name="T4" fmla="*/ 244 w 355"/>
                  <a:gd name="T5" fmla="*/ 0 h 530"/>
                  <a:gd name="T6" fmla="*/ 0 w 355"/>
                  <a:gd name="T7" fmla="*/ 472 h 530"/>
                  <a:gd name="T8" fmla="*/ 55 w 355"/>
                  <a:gd name="T9" fmla="*/ 501 h 530"/>
                  <a:gd name="T10" fmla="*/ 110 w 355"/>
                  <a:gd name="T11" fmla="*/ 530 h 530"/>
                  <a:gd name="T12" fmla="*/ 355 w 355"/>
                  <a:gd name="T13" fmla="*/ 57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355" y="57"/>
                    </a:moveTo>
                    <a:lnTo>
                      <a:pt x="299" y="29"/>
                    </a:lnTo>
                    <a:lnTo>
                      <a:pt x="244" y="0"/>
                    </a:lnTo>
                    <a:lnTo>
                      <a:pt x="0" y="472"/>
                    </a:lnTo>
                    <a:lnTo>
                      <a:pt x="55" y="501"/>
                    </a:lnTo>
                    <a:lnTo>
                      <a:pt x="110" y="530"/>
                    </a:lnTo>
                    <a:lnTo>
                      <a:pt x="355" y="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3" name="Freeform 53"/>
              <p:cNvSpPr>
                <a:spLocks/>
              </p:cNvSpPr>
              <p:nvPr/>
            </p:nvSpPr>
            <p:spPr bwMode="auto">
              <a:xfrm>
                <a:off x="1613" y="1053"/>
                <a:ext cx="8" cy="4"/>
              </a:xfrm>
              <a:custGeom>
                <a:avLst/>
                <a:gdLst>
                  <a:gd name="T0" fmla="*/ 60 w 60"/>
                  <a:gd name="T1" fmla="*/ 29 h 29"/>
                  <a:gd name="T2" fmla="*/ 5 w 60"/>
                  <a:gd name="T3" fmla="*/ 0 h 29"/>
                  <a:gd name="T4" fmla="*/ 0 w 60"/>
                  <a:gd name="T5" fmla="*/ 9 h 29"/>
                  <a:gd name="T6" fmla="*/ 60 w 60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60" y="29"/>
                    </a:moveTo>
                    <a:lnTo>
                      <a:pt x="5" y="0"/>
                    </a:lnTo>
                    <a:lnTo>
                      <a:pt x="0" y="9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4" name="Line 54"/>
              <p:cNvSpPr>
                <a:spLocks noChangeShapeType="1"/>
              </p:cNvSpPr>
              <p:nvPr/>
            </p:nvSpPr>
            <p:spPr bwMode="auto">
              <a:xfrm flipH="1">
                <a:off x="1613" y="10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5" name="Freeform 55"/>
              <p:cNvSpPr>
                <a:spLocks/>
              </p:cNvSpPr>
              <p:nvPr/>
            </p:nvSpPr>
            <p:spPr bwMode="auto">
              <a:xfrm>
                <a:off x="1588" y="1054"/>
                <a:ext cx="42" cy="78"/>
              </a:xfrm>
              <a:custGeom>
                <a:avLst/>
                <a:gdLst>
                  <a:gd name="T0" fmla="*/ 291 w 291"/>
                  <a:gd name="T1" fmla="*/ 40 h 546"/>
                  <a:gd name="T2" fmla="*/ 231 w 291"/>
                  <a:gd name="T3" fmla="*/ 20 h 546"/>
                  <a:gd name="T4" fmla="*/ 171 w 291"/>
                  <a:gd name="T5" fmla="*/ 0 h 546"/>
                  <a:gd name="T6" fmla="*/ 0 w 291"/>
                  <a:gd name="T7" fmla="*/ 506 h 546"/>
                  <a:gd name="T8" fmla="*/ 60 w 291"/>
                  <a:gd name="T9" fmla="*/ 526 h 546"/>
                  <a:gd name="T10" fmla="*/ 119 w 291"/>
                  <a:gd name="T11" fmla="*/ 546 h 546"/>
                  <a:gd name="T12" fmla="*/ 291 w 291"/>
                  <a:gd name="T13" fmla="*/ 4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291" y="40"/>
                    </a:moveTo>
                    <a:lnTo>
                      <a:pt x="231" y="20"/>
                    </a:lnTo>
                    <a:lnTo>
                      <a:pt x="171" y="0"/>
                    </a:lnTo>
                    <a:lnTo>
                      <a:pt x="0" y="506"/>
                    </a:lnTo>
                    <a:lnTo>
                      <a:pt x="60" y="526"/>
                    </a:lnTo>
                    <a:lnTo>
                      <a:pt x="119" y="546"/>
                    </a:lnTo>
                    <a:lnTo>
                      <a:pt x="291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6" name="Freeform 56"/>
              <p:cNvSpPr>
                <a:spLocks/>
              </p:cNvSpPr>
              <p:nvPr/>
            </p:nvSpPr>
            <p:spPr bwMode="auto">
              <a:xfrm>
                <a:off x="1588" y="1054"/>
                <a:ext cx="42" cy="78"/>
              </a:xfrm>
              <a:custGeom>
                <a:avLst/>
                <a:gdLst>
                  <a:gd name="T0" fmla="*/ 291 w 291"/>
                  <a:gd name="T1" fmla="*/ 40 h 546"/>
                  <a:gd name="T2" fmla="*/ 231 w 291"/>
                  <a:gd name="T3" fmla="*/ 20 h 546"/>
                  <a:gd name="T4" fmla="*/ 171 w 291"/>
                  <a:gd name="T5" fmla="*/ 0 h 546"/>
                  <a:gd name="T6" fmla="*/ 0 w 291"/>
                  <a:gd name="T7" fmla="*/ 506 h 546"/>
                  <a:gd name="T8" fmla="*/ 60 w 291"/>
                  <a:gd name="T9" fmla="*/ 526 h 546"/>
                  <a:gd name="T10" fmla="*/ 119 w 291"/>
                  <a:gd name="T11" fmla="*/ 546 h 546"/>
                  <a:gd name="T12" fmla="*/ 291 w 291"/>
                  <a:gd name="T13" fmla="*/ 4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291" y="40"/>
                    </a:moveTo>
                    <a:lnTo>
                      <a:pt x="231" y="20"/>
                    </a:lnTo>
                    <a:lnTo>
                      <a:pt x="171" y="0"/>
                    </a:lnTo>
                    <a:lnTo>
                      <a:pt x="0" y="506"/>
                    </a:lnTo>
                    <a:lnTo>
                      <a:pt x="60" y="526"/>
                    </a:lnTo>
                    <a:lnTo>
                      <a:pt x="119" y="546"/>
                    </a:lnTo>
                    <a:lnTo>
                      <a:pt x="291" y="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7" name="Freeform 57"/>
              <p:cNvSpPr>
                <a:spLocks/>
              </p:cNvSpPr>
              <p:nvPr/>
            </p:nvSpPr>
            <p:spPr bwMode="auto">
              <a:xfrm>
                <a:off x="1588" y="1126"/>
                <a:ext cx="9" cy="3"/>
              </a:xfrm>
              <a:custGeom>
                <a:avLst/>
                <a:gdLst>
                  <a:gd name="T0" fmla="*/ 62 w 62"/>
                  <a:gd name="T1" fmla="*/ 20 h 20"/>
                  <a:gd name="T2" fmla="*/ 2 w 62"/>
                  <a:gd name="T3" fmla="*/ 0 h 20"/>
                  <a:gd name="T4" fmla="*/ 0 w 62"/>
                  <a:gd name="T5" fmla="*/ 8 h 20"/>
                  <a:gd name="T6" fmla="*/ 62 w 62"/>
                  <a:gd name="T7" fmla="*/ 2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20"/>
                  <a:gd name="T14" fmla="*/ 62 w 6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20">
                    <a:moveTo>
                      <a:pt x="62" y="20"/>
                    </a:moveTo>
                    <a:lnTo>
                      <a:pt x="2" y="0"/>
                    </a:lnTo>
                    <a:lnTo>
                      <a:pt x="0" y="8"/>
                    </a:lnTo>
                    <a:lnTo>
                      <a:pt x="62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8" name="Line 58"/>
              <p:cNvSpPr>
                <a:spLocks noChangeShapeType="1"/>
              </p:cNvSpPr>
              <p:nvPr/>
            </p:nvSpPr>
            <p:spPr bwMode="auto">
              <a:xfrm flipH="1">
                <a:off x="1588" y="1126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9" name="Freeform 59"/>
              <p:cNvSpPr>
                <a:spLocks/>
              </p:cNvSpPr>
              <p:nvPr/>
            </p:nvSpPr>
            <p:spPr bwMode="auto">
              <a:xfrm>
                <a:off x="1574" y="1128"/>
                <a:ext cx="32" cy="79"/>
              </a:xfrm>
              <a:custGeom>
                <a:avLst/>
                <a:gdLst>
                  <a:gd name="T0" fmla="*/ 225 w 225"/>
                  <a:gd name="T1" fmla="*/ 24 h 553"/>
                  <a:gd name="T2" fmla="*/ 163 w 225"/>
                  <a:gd name="T3" fmla="*/ 12 h 553"/>
                  <a:gd name="T4" fmla="*/ 101 w 225"/>
                  <a:gd name="T5" fmla="*/ 0 h 553"/>
                  <a:gd name="T6" fmla="*/ 0 w 225"/>
                  <a:gd name="T7" fmla="*/ 529 h 553"/>
                  <a:gd name="T8" fmla="*/ 62 w 225"/>
                  <a:gd name="T9" fmla="*/ 541 h 553"/>
                  <a:gd name="T10" fmla="*/ 124 w 225"/>
                  <a:gd name="T11" fmla="*/ 553 h 553"/>
                  <a:gd name="T12" fmla="*/ 225 w 225"/>
                  <a:gd name="T13" fmla="*/ 24 h 5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3"/>
                  <a:gd name="T23" fmla="*/ 225 w 225"/>
                  <a:gd name="T24" fmla="*/ 553 h 5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3">
                    <a:moveTo>
                      <a:pt x="225" y="24"/>
                    </a:moveTo>
                    <a:lnTo>
                      <a:pt x="163" y="12"/>
                    </a:lnTo>
                    <a:lnTo>
                      <a:pt x="101" y="0"/>
                    </a:lnTo>
                    <a:lnTo>
                      <a:pt x="0" y="529"/>
                    </a:lnTo>
                    <a:lnTo>
                      <a:pt x="62" y="541"/>
                    </a:lnTo>
                    <a:lnTo>
                      <a:pt x="124" y="553"/>
                    </a:lnTo>
                    <a:lnTo>
                      <a:pt x="225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10" name="Freeform 60"/>
              <p:cNvSpPr>
                <a:spLocks/>
              </p:cNvSpPr>
              <p:nvPr/>
            </p:nvSpPr>
            <p:spPr bwMode="auto">
              <a:xfrm>
                <a:off x="1574" y="1128"/>
                <a:ext cx="32" cy="79"/>
              </a:xfrm>
              <a:custGeom>
                <a:avLst/>
                <a:gdLst>
                  <a:gd name="T0" fmla="*/ 225 w 225"/>
                  <a:gd name="T1" fmla="*/ 24 h 553"/>
                  <a:gd name="T2" fmla="*/ 163 w 225"/>
                  <a:gd name="T3" fmla="*/ 12 h 553"/>
                  <a:gd name="T4" fmla="*/ 101 w 225"/>
                  <a:gd name="T5" fmla="*/ 0 h 553"/>
                  <a:gd name="T6" fmla="*/ 0 w 225"/>
                  <a:gd name="T7" fmla="*/ 529 h 553"/>
                  <a:gd name="T8" fmla="*/ 62 w 225"/>
                  <a:gd name="T9" fmla="*/ 541 h 553"/>
                  <a:gd name="T10" fmla="*/ 124 w 225"/>
                  <a:gd name="T11" fmla="*/ 553 h 553"/>
                  <a:gd name="T12" fmla="*/ 225 w 225"/>
                  <a:gd name="T13" fmla="*/ 24 h 5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3"/>
                  <a:gd name="T23" fmla="*/ 225 w 225"/>
                  <a:gd name="T24" fmla="*/ 553 h 5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3">
                    <a:moveTo>
                      <a:pt x="225" y="24"/>
                    </a:moveTo>
                    <a:lnTo>
                      <a:pt x="163" y="12"/>
                    </a:lnTo>
                    <a:lnTo>
                      <a:pt x="101" y="0"/>
                    </a:lnTo>
                    <a:lnTo>
                      <a:pt x="0" y="529"/>
                    </a:lnTo>
                    <a:lnTo>
                      <a:pt x="62" y="541"/>
                    </a:lnTo>
                    <a:lnTo>
                      <a:pt x="124" y="553"/>
                    </a:lnTo>
                    <a:lnTo>
                      <a:pt x="225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11" name="Freeform 61"/>
              <p:cNvSpPr>
                <a:spLocks/>
              </p:cNvSpPr>
              <p:nvPr/>
            </p:nvSpPr>
            <p:spPr bwMode="auto">
              <a:xfrm>
                <a:off x="1574" y="1203"/>
                <a:ext cx="8" cy="2"/>
              </a:xfrm>
              <a:custGeom>
                <a:avLst/>
                <a:gdLst>
                  <a:gd name="T0" fmla="*/ 62 w 62"/>
                  <a:gd name="T1" fmla="*/ 12 h 12"/>
                  <a:gd name="T2" fmla="*/ 0 w 62"/>
                  <a:gd name="T3" fmla="*/ 0 h 12"/>
                  <a:gd name="T4" fmla="*/ 0 w 62"/>
                  <a:gd name="T5" fmla="*/ 7 h 12"/>
                  <a:gd name="T6" fmla="*/ 62 w 62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62" y="12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6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12" name="Line 62"/>
              <p:cNvSpPr>
                <a:spLocks noChangeShapeType="1"/>
              </p:cNvSpPr>
              <p:nvPr/>
            </p:nvSpPr>
            <p:spPr bwMode="auto">
              <a:xfrm>
                <a:off x="1574" y="12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13" name="Freeform 63"/>
              <p:cNvSpPr>
                <a:spLocks/>
              </p:cNvSpPr>
              <p:nvPr/>
            </p:nvSpPr>
            <p:spPr bwMode="auto">
              <a:xfrm>
                <a:off x="1569" y="1204"/>
                <a:ext cx="22" cy="79"/>
              </a:xfrm>
              <a:custGeom>
                <a:avLst/>
                <a:gdLst>
                  <a:gd name="T0" fmla="*/ 158 w 158"/>
                  <a:gd name="T1" fmla="*/ 9 h 551"/>
                  <a:gd name="T2" fmla="*/ 96 w 158"/>
                  <a:gd name="T3" fmla="*/ 5 h 551"/>
                  <a:gd name="T4" fmla="*/ 34 w 158"/>
                  <a:gd name="T5" fmla="*/ 0 h 551"/>
                  <a:gd name="T6" fmla="*/ 0 w 158"/>
                  <a:gd name="T7" fmla="*/ 542 h 551"/>
                  <a:gd name="T8" fmla="*/ 62 w 158"/>
                  <a:gd name="T9" fmla="*/ 546 h 551"/>
                  <a:gd name="T10" fmla="*/ 124 w 158"/>
                  <a:gd name="T11" fmla="*/ 551 h 551"/>
                  <a:gd name="T12" fmla="*/ 158 w 158"/>
                  <a:gd name="T13" fmla="*/ 9 h 5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1"/>
                  <a:gd name="T23" fmla="*/ 158 w 158"/>
                  <a:gd name="T24" fmla="*/ 551 h 5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1">
                    <a:moveTo>
                      <a:pt x="158" y="9"/>
                    </a:moveTo>
                    <a:lnTo>
                      <a:pt x="96" y="5"/>
                    </a:lnTo>
                    <a:lnTo>
                      <a:pt x="34" y="0"/>
                    </a:lnTo>
                    <a:lnTo>
                      <a:pt x="0" y="542"/>
                    </a:lnTo>
                    <a:lnTo>
                      <a:pt x="62" y="546"/>
                    </a:lnTo>
                    <a:lnTo>
                      <a:pt x="124" y="551"/>
                    </a:lnTo>
                    <a:lnTo>
                      <a:pt x="15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14" name="Freeform 64"/>
              <p:cNvSpPr>
                <a:spLocks/>
              </p:cNvSpPr>
              <p:nvPr/>
            </p:nvSpPr>
            <p:spPr bwMode="auto">
              <a:xfrm>
                <a:off x="1569" y="1204"/>
                <a:ext cx="22" cy="79"/>
              </a:xfrm>
              <a:custGeom>
                <a:avLst/>
                <a:gdLst>
                  <a:gd name="T0" fmla="*/ 158 w 158"/>
                  <a:gd name="T1" fmla="*/ 9 h 551"/>
                  <a:gd name="T2" fmla="*/ 96 w 158"/>
                  <a:gd name="T3" fmla="*/ 5 h 551"/>
                  <a:gd name="T4" fmla="*/ 34 w 158"/>
                  <a:gd name="T5" fmla="*/ 0 h 551"/>
                  <a:gd name="T6" fmla="*/ 0 w 158"/>
                  <a:gd name="T7" fmla="*/ 542 h 551"/>
                  <a:gd name="T8" fmla="*/ 62 w 158"/>
                  <a:gd name="T9" fmla="*/ 546 h 551"/>
                  <a:gd name="T10" fmla="*/ 124 w 158"/>
                  <a:gd name="T11" fmla="*/ 551 h 551"/>
                  <a:gd name="T12" fmla="*/ 158 w 158"/>
                  <a:gd name="T13" fmla="*/ 9 h 5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1"/>
                  <a:gd name="T23" fmla="*/ 158 w 158"/>
                  <a:gd name="T24" fmla="*/ 551 h 5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1">
                    <a:moveTo>
                      <a:pt x="158" y="9"/>
                    </a:moveTo>
                    <a:lnTo>
                      <a:pt x="96" y="5"/>
                    </a:lnTo>
                    <a:lnTo>
                      <a:pt x="34" y="0"/>
                    </a:lnTo>
                    <a:lnTo>
                      <a:pt x="0" y="542"/>
                    </a:lnTo>
                    <a:lnTo>
                      <a:pt x="62" y="546"/>
                    </a:lnTo>
                    <a:lnTo>
                      <a:pt x="124" y="551"/>
                    </a:lnTo>
                    <a:lnTo>
                      <a:pt x="158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15" name="Freeform 65"/>
              <p:cNvSpPr>
                <a:spLocks/>
              </p:cNvSpPr>
              <p:nvPr/>
            </p:nvSpPr>
            <p:spPr bwMode="auto">
              <a:xfrm>
                <a:off x="1569" y="1282"/>
                <a:ext cx="9" cy="1"/>
              </a:xfrm>
              <a:custGeom>
                <a:avLst/>
                <a:gdLst>
                  <a:gd name="T0" fmla="*/ 62 w 62"/>
                  <a:gd name="T1" fmla="*/ 4 h 9"/>
                  <a:gd name="T2" fmla="*/ 0 w 62"/>
                  <a:gd name="T3" fmla="*/ 0 h 9"/>
                  <a:gd name="T4" fmla="*/ 0 w 62"/>
                  <a:gd name="T5" fmla="*/ 9 h 9"/>
                  <a:gd name="T6" fmla="*/ 62 w 62"/>
                  <a:gd name="T7" fmla="*/ 4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9"/>
                  <a:gd name="T14" fmla="*/ 62 w 62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9">
                    <a:moveTo>
                      <a:pt x="62" y="4"/>
                    </a:moveTo>
                    <a:lnTo>
                      <a:pt x="0" y="0"/>
                    </a:lnTo>
                    <a:lnTo>
                      <a:pt x="0" y="9"/>
                    </a:lnTo>
                    <a:lnTo>
                      <a:pt x="6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16" name="Line 66"/>
              <p:cNvSpPr>
                <a:spLocks noChangeShapeType="1"/>
              </p:cNvSpPr>
              <p:nvPr/>
            </p:nvSpPr>
            <p:spPr bwMode="auto">
              <a:xfrm>
                <a:off x="1569" y="12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17" name="Freeform 67"/>
              <p:cNvSpPr>
                <a:spLocks/>
              </p:cNvSpPr>
              <p:nvPr/>
            </p:nvSpPr>
            <p:spPr bwMode="auto">
              <a:xfrm>
                <a:off x="1569" y="1282"/>
                <a:ext cx="22" cy="78"/>
              </a:xfrm>
              <a:custGeom>
                <a:avLst/>
                <a:gdLst>
                  <a:gd name="T0" fmla="*/ 124 w 158"/>
                  <a:gd name="T1" fmla="*/ 0 h 550"/>
                  <a:gd name="T2" fmla="*/ 62 w 158"/>
                  <a:gd name="T3" fmla="*/ 4 h 550"/>
                  <a:gd name="T4" fmla="*/ 0 w 158"/>
                  <a:gd name="T5" fmla="*/ 9 h 550"/>
                  <a:gd name="T6" fmla="*/ 34 w 158"/>
                  <a:gd name="T7" fmla="*/ 550 h 550"/>
                  <a:gd name="T8" fmla="*/ 96 w 158"/>
                  <a:gd name="T9" fmla="*/ 545 h 550"/>
                  <a:gd name="T10" fmla="*/ 158 w 158"/>
                  <a:gd name="T11" fmla="*/ 541 h 550"/>
                  <a:gd name="T12" fmla="*/ 124 w 158"/>
                  <a:gd name="T13" fmla="*/ 0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0"/>
                  <a:gd name="T23" fmla="*/ 158 w 158"/>
                  <a:gd name="T24" fmla="*/ 550 h 5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0">
                    <a:moveTo>
                      <a:pt x="124" y="0"/>
                    </a:moveTo>
                    <a:lnTo>
                      <a:pt x="62" y="4"/>
                    </a:lnTo>
                    <a:lnTo>
                      <a:pt x="0" y="9"/>
                    </a:lnTo>
                    <a:lnTo>
                      <a:pt x="34" y="550"/>
                    </a:lnTo>
                    <a:lnTo>
                      <a:pt x="96" y="545"/>
                    </a:lnTo>
                    <a:lnTo>
                      <a:pt x="158" y="541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18" name="Freeform 68"/>
              <p:cNvSpPr>
                <a:spLocks/>
              </p:cNvSpPr>
              <p:nvPr/>
            </p:nvSpPr>
            <p:spPr bwMode="auto">
              <a:xfrm>
                <a:off x="1569" y="1282"/>
                <a:ext cx="22" cy="78"/>
              </a:xfrm>
              <a:custGeom>
                <a:avLst/>
                <a:gdLst>
                  <a:gd name="T0" fmla="*/ 124 w 158"/>
                  <a:gd name="T1" fmla="*/ 0 h 550"/>
                  <a:gd name="T2" fmla="*/ 62 w 158"/>
                  <a:gd name="T3" fmla="*/ 4 h 550"/>
                  <a:gd name="T4" fmla="*/ 0 w 158"/>
                  <a:gd name="T5" fmla="*/ 9 h 550"/>
                  <a:gd name="T6" fmla="*/ 34 w 158"/>
                  <a:gd name="T7" fmla="*/ 550 h 550"/>
                  <a:gd name="T8" fmla="*/ 96 w 158"/>
                  <a:gd name="T9" fmla="*/ 545 h 550"/>
                  <a:gd name="T10" fmla="*/ 158 w 158"/>
                  <a:gd name="T11" fmla="*/ 541 h 550"/>
                  <a:gd name="T12" fmla="*/ 124 w 158"/>
                  <a:gd name="T13" fmla="*/ 0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0"/>
                  <a:gd name="T23" fmla="*/ 158 w 158"/>
                  <a:gd name="T24" fmla="*/ 550 h 5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0">
                    <a:moveTo>
                      <a:pt x="124" y="0"/>
                    </a:moveTo>
                    <a:lnTo>
                      <a:pt x="62" y="4"/>
                    </a:lnTo>
                    <a:lnTo>
                      <a:pt x="0" y="9"/>
                    </a:lnTo>
                    <a:lnTo>
                      <a:pt x="34" y="550"/>
                    </a:lnTo>
                    <a:lnTo>
                      <a:pt x="96" y="545"/>
                    </a:lnTo>
                    <a:lnTo>
                      <a:pt x="158" y="541"/>
                    </a:lnTo>
                    <a:lnTo>
                      <a:pt x="1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19" name="Freeform 69"/>
              <p:cNvSpPr>
                <a:spLocks/>
              </p:cNvSpPr>
              <p:nvPr/>
            </p:nvSpPr>
            <p:spPr bwMode="auto">
              <a:xfrm>
                <a:off x="1574" y="1359"/>
                <a:ext cx="8" cy="2"/>
              </a:xfrm>
              <a:custGeom>
                <a:avLst/>
                <a:gdLst>
                  <a:gd name="T0" fmla="*/ 62 w 62"/>
                  <a:gd name="T1" fmla="*/ 0 h 12"/>
                  <a:gd name="T2" fmla="*/ 0 w 62"/>
                  <a:gd name="T3" fmla="*/ 5 h 12"/>
                  <a:gd name="T4" fmla="*/ 0 w 62"/>
                  <a:gd name="T5" fmla="*/ 12 h 12"/>
                  <a:gd name="T6" fmla="*/ 62 w 6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62" y="0"/>
                    </a:moveTo>
                    <a:lnTo>
                      <a:pt x="0" y="5"/>
                    </a:lnTo>
                    <a:lnTo>
                      <a:pt x="0" y="1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20" name="Line 70"/>
              <p:cNvSpPr>
                <a:spLocks noChangeShapeType="1"/>
              </p:cNvSpPr>
              <p:nvPr/>
            </p:nvSpPr>
            <p:spPr bwMode="auto">
              <a:xfrm>
                <a:off x="1574" y="13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21" name="Freeform 71"/>
              <p:cNvSpPr>
                <a:spLocks/>
              </p:cNvSpPr>
              <p:nvPr/>
            </p:nvSpPr>
            <p:spPr bwMode="auto">
              <a:xfrm>
                <a:off x="1574" y="1358"/>
                <a:ext cx="32" cy="79"/>
              </a:xfrm>
              <a:custGeom>
                <a:avLst/>
                <a:gdLst>
                  <a:gd name="T0" fmla="*/ 124 w 225"/>
                  <a:gd name="T1" fmla="*/ 0 h 554"/>
                  <a:gd name="T2" fmla="*/ 62 w 225"/>
                  <a:gd name="T3" fmla="*/ 12 h 554"/>
                  <a:gd name="T4" fmla="*/ 0 w 225"/>
                  <a:gd name="T5" fmla="*/ 24 h 554"/>
                  <a:gd name="T6" fmla="*/ 101 w 225"/>
                  <a:gd name="T7" fmla="*/ 554 h 554"/>
                  <a:gd name="T8" fmla="*/ 163 w 225"/>
                  <a:gd name="T9" fmla="*/ 542 h 554"/>
                  <a:gd name="T10" fmla="*/ 225 w 225"/>
                  <a:gd name="T11" fmla="*/ 530 h 554"/>
                  <a:gd name="T12" fmla="*/ 124 w 225"/>
                  <a:gd name="T13" fmla="*/ 0 h 5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4"/>
                  <a:gd name="T23" fmla="*/ 225 w 225"/>
                  <a:gd name="T24" fmla="*/ 554 h 5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4">
                    <a:moveTo>
                      <a:pt x="124" y="0"/>
                    </a:moveTo>
                    <a:lnTo>
                      <a:pt x="62" y="12"/>
                    </a:lnTo>
                    <a:lnTo>
                      <a:pt x="0" y="24"/>
                    </a:lnTo>
                    <a:lnTo>
                      <a:pt x="101" y="554"/>
                    </a:lnTo>
                    <a:lnTo>
                      <a:pt x="163" y="542"/>
                    </a:lnTo>
                    <a:lnTo>
                      <a:pt x="225" y="530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22" name="Freeform 72"/>
              <p:cNvSpPr>
                <a:spLocks/>
              </p:cNvSpPr>
              <p:nvPr/>
            </p:nvSpPr>
            <p:spPr bwMode="auto">
              <a:xfrm>
                <a:off x="1574" y="1358"/>
                <a:ext cx="32" cy="79"/>
              </a:xfrm>
              <a:custGeom>
                <a:avLst/>
                <a:gdLst>
                  <a:gd name="T0" fmla="*/ 124 w 225"/>
                  <a:gd name="T1" fmla="*/ 0 h 554"/>
                  <a:gd name="T2" fmla="*/ 62 w 225"/>
                  <a:gd name="T3" fmla="*/ 12 h 554"/>
                  <a:gd name="T4" fmla="*/ 0 w 225"/>
                  <a:gd name="T5" fmla="*/ 24 h 554"/>
                  <a:gd name="T6" fmla="*/ 101 w 225"/>
                  <a:gd name="T7" fmla="*/ 554 h 554"/>
                  <a:gd name="T8" fmla="*/ 163 w 225"/>
                  <a:gd name="T9" fmla="*/ 542 h 554"/>
                  <a:gd name="T10" fmla="*/ 225 w 225"/>
                  <a:gd name="T11" fmla="*/ 530 h 554"/>
                  <a:gd name="T12" fmla="*/ 124 w 225"/>
                  <a:gd name="T13" fmla="*/ 0 h 5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4"/>
                  <a:gd name="T23" fmla="*/ 225 w 225"/>
                  <a:gd name="T24" fmla="*/ 554 h 5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4">
                    <a:moveTo>
                      <a:pt x="124" y="0"/>
                    </a:moveTo>
                    <a:lnTo>
                      <a:pt x="62" y="12"/>
                    </a:lnTo>
                    <a:lnTo>
                      <a:pt x="0" y="24"/>
                    </a:lnTo>
                    <a:lnTo>
                      <a:pt x="101" y="554"/>
                    </a:lnTo>
                    <a:lnTo>
                      <a:pt x="163" y="542"/>
                    </a:lnTo>
                    <a:lnTo>
                      <a:pt x="225" y="530"/>
                    </a:lnTo>
                    <a:lnTo>
                      <a:pt x="1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23" name="Freeform 73"/>
              <p:cNvSpPr>
                <a:spLocks/>
              </p:cNvSpPr>
              <p:nvPr/>
            </p:nvSpPr>
            <p:spPr bwMode="auto">
              <a:xfrm>
                <a:off x="1588" y="1435"/>
                <a:ext cx="9" cy="3"/>
              </a:xfrm>
              <a:custGeom>
                <a:avLst/>
                <a:gdLst>
                  <a:gd name="T0" fmla="*/ 62 w 62"/>
                  <a:gd name="T1" fmla="*/ 0 h 20"/>
                  <a:gd name="T2" fmla="*/ 0 w 62"/>
                  <a:gd name="T3" fmla="*/ 12 h 20"/>
                  <a:gd name="T4" fmla="*/ 2 w 62"/>
                  <a:gd name="T5" fmla="*/ 20 h 20"/>
                  <a:gd name="T6" fmla="*/ 62 w 62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20"/>
                  <a:gd name="T14" fmla="*/ 62 w 6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20">
                    <a:moveTo>
                      <a:pt x="62" y="0"/>
                    </a:moveTo>
                    <a:lnTo>
                      <a:pt x="0" y="12"/>
                    </a:lnTo>
                    <a:lnTo>
                      <a:pt x="2" y="2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24" name="Line 74"/>
              <p:cNvSpPr>
                <a:spLocks noChangeShapeType="1"/>
              </p:cNvSpPr>
              <p:nvPr/>
            </p:nvSpPr>
            <p:spPr bwMode="auto">
              <a:xfrm>
                <a:off x="1588" y="14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25" name="Freeform 75"/>
              <p:cNvSpPr>
                <a:spLocks/>
              </p:cNvSpPr>
              <p:nvPr/>
            </p:nvSpPr>
            <p:spPr bwMode="auto">
              <a:xfrm>
                <a:off x="1588" y="1432"/>
                <a:ext cx="42" cy="78"/>
              </a:xfrm>
              <a:custGeom>
                <a:avLst/>
                <a:gdLst>
                  <a:gd name="T0" fmla="*/ 119 w 291"/>
                  <a:gd name="T1" fmla="*/ 0 h 546"/>
                  <a:gd name="T2" fmla="*/ 60 w 291"/>
                  <a:gd name="T3" fmla="*/ 20 h 546"/>
                  <a:gd name="T4" fmla="*/ 0 w 291"/>
                  <a:gd name="T5" fmla="*/ 40 h 546"/>
                  <a:gd name="T6" fmla="*/ 171 w 291"/>
                  <a:gd name="T7" fmla="*/ 546 h 546"/>
                  <a:gd name="T8" fmla="*/ 231 w 291"/>
                  <a:gd name="T9" fmla="*/ 526 h 546"/>
                  <a:gd name="T10" fmla="*/ 291 w 291"/>
                  <a:gd name="T11" fmla="*/ 506 h 546"/>
                  <a:gd name="T12" fmla="*/ 119 w 291"/>
                  <a:gd name="T13" fmla="*/ 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119" y="0"/>
                    </a:moveTo>
                    <a:lnTo>
                      <a:pt x="60" y="20"/>
                    </a:lnTo>
                    <a:lnTo>
                      <a:pt x="0" y="40"/>
                    </a:lnTo>
                    <a:lnTo>
                      <a:pt x="171" y="546"/>
                    </a:lnTo>
                    <a:lnTo>
                      <a:pt x="231" y="526"/>
                    </a:lnTo>
                    <a:lnTo>
                      <a:pt x="291" y="506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26" name="Freeform 76"/>
              <p:cNvSpPr>
                <a:spLocks/>
              </p:cNvSpPr>
              <p:nvPr/>
            </p:nvSpPr>
            <p:spPr bwMode="auto">
              <a:xfrm>
                <a:off x="1588" y="1432"/>
                <a:ext cx="42" cy="78"/>
              </a:xfrm>
              <a:custGeom>
                <a:avLst/>
                <a:gdLst>
                  <a:gd name="T0" fmla="*/ 119 w 291"/>
                  <a:gd name="T1" fmla="*/ 0 h 546"/>
                  <a:gd name="T2" fmla="*/ 60 w 291"/>
                  <a:gd name="T3" fmla="*/ 20 h 546"/>
                  <a:gd name="T4" fmla="*/ 0 w 291"/>
                  <a:gd name="T5" fmla="*/ 40 h 546"/>
                  <a:gd name="T6" fmla="*/ 171 w 291"/>
                  <a:gd name="T7" fmla="*/ 546 h 546"/>
                  <a:gd name="T8" fmla="*/ 231 w 291"/>
                  <a:gd name="T9" fmla="*/ 526 h 546"/>
                  <a:gd name="T10" fmla="*/ 291 w 291"/>
                  <a:gd name="T11" fmla="*/ 506 h 546"/>
                  <a:gd name="T12" fmla="*/ 119 w 291"/>
                  <a:gd name="T13" fmla="*/ 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119" y="0"/>
                    </a:moveTo>
                    <a:lnTo>
                      <a:pt x="60" y="20"/>
                    </a:lnTo>
                    <a:lnTo>
                      <a:pt x="0" y="40"/>
                    </a:lnTo>
                    <a:lnTo>
                      <a:pt x="171" y="546"/>
                    </a:lnTo>
                    <a:lnTo>
                      <a:pt x="231" y="526"/>
                    </a:lnTo>
                    <a:lnTo>
                      <a:pt x="291" y="506"/>
                    </a:lnTo>
                    <a:lnTo>
                      <a:pt x="11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27" name="Freeform 77"/>
              <p:cNvSpPr>
                <a:spLocks/>
              </p:cNvSpPr>
              <p:nvPr/>
            </p:nvSpPr>
            <p:spPr bwMode="auto">
              <a:xfrm>
                <a:off x="1613" y="1507"/>
                <a:ext cx="8" cy="5"/>
              </a:xfrm>
              <a:custGeom>
                <a:avLst/>
                <a:gdLst>
                  <a:gd name="T0" fmla="*/ 60 w 60"/>
                  <a:gd name="T1" fmla="*/ 0 h 29"/>
                  <a:gd name="T2" fmla="*/ 0 w 60"/>
                  <a:gd name="T3" fmla="*/ 20 h 29"/>
                  <a:gd name="T4" fmla="*/ 5 w 60"/>
                  <a:gd name="T5" fmla="*/ 29 h 29"/>
                  <a:gd name="T6" fmla="*/ 60 w 60"/>
                  <a:gd name="T7" fmla="*/ 0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60" y="0"/>
                    </a:moveTo>
                    <a:lnTo>
                      <a:pt x="0" y="20"/>
                    </a:lnTo>
                    <a:lnTo>
                      <a:pt x="5" y="29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28" name="Line 78"/>
              <p:cNvSpPr>
                <a:spLocks noChangeShapeType="1"/>
              </p:cNvSpPr>
              <p:nvPr/>
            </p:nvSpPr>
            <p:spPr bwMode="auto">
              <a:xfrm>
                <a:off x="1613" y="151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29" name="Freeform 79"/>
              <p:cNvSpPr>
                <a:spLocks/>
              </p:cNvSpPr>
              <p:nvPr/>
            </p:nvSpPr>
            <p:spPr bwMode="auto">
              <a:xfrm>
                <a:off x="1613" y="1503"/>
                <a:ext cx="51" cy="76"/>
              </a:xfrm>
              <a:custGeom>
                <a:avLst/>
                <a:gdLst>
                  <a:gd name="T0" fmla="*/ 110 w 355"/>
                  <a:gd name="T1" fmla="*/ 0 h 530"/>
                  <a:gd name="T2" fmla="*/ 55 w 355"/>
                  <a:gd name="T3" fmla="*/ 29 h 530"/>
                  <a:gd name="T4" fmla="*/ 0 w 355"/>
                  <a:gd name="T5" fmla="*/ 58 h 530"/>
                  <a:gd name="T6" fmla="*/ 244 w 355"/>
                  <a:gd name="T7" fmla="*/ 530 h 530"/>
                  <a:gd name="T8" fmla="*/ 299 w 355"/>
                  <a:gd name="T9" fmla="*/ 501 h 530"/>
                  <a:gd name="T10" fmla="*/ 355 w 355"/>
                  <a:gd name="T11" fmla="*/ 473 h 530"/>
                  <a:gd name="T12" fmla="*/ 110 w 355"/>
                  <a:gd name="T13" fmla="*/ 0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110" y="0"/>
                    </a:moveTo>
                    <a:lnTo>
                      <a:pt x="55" y="29"/>
                    </a:lnTo>
                    <a:lnTo>
                      <a:pt x="0" y="58"/>
                    </a:lnTo>
                    <a:lnTo>
                      <a:pt x="244" y="530"/>
                    </a:lnTo>
                    <a:lnTo>
                      <a:pt x="299" y="501"/>
                    </a:lnTo>
                    <a:lnTo>
                      <a:pt x="355" y="473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30" name="Freeform 80"/>
              <p:cNvSpPr>
                <a:spLocks/>
              </p:cNvSpPr>
              <p:nvPr/>
            </p:nvSpPr>
            <p:spPr bwMode="auto">
              <a:xfrm>
                <a:off x="1613" y="1503"/>
                <a:ext cx="51" cy="76"/>
              </a:xfrm>
              <a:custGeom>
                <a:avLst/>
                <a:gdLst>
                  <a:gd name="T0" fmla="*/ 110 w 355"/>
                  <a:gd name="T1" fmla="*/ 0 h 530"/>
                  <a:gd name="T2" fmla="*/ 55 w 355"/>
                  <a:gd name="T3" fmla="*/ 29 h 530"/>
                  <a:gd name="T4" fmla="*/ 0 w 355"/>
                  <a:gd name="T5" fmla="*/ 58 h 530"/>
                  <a:gd name="T6" fmla="*/ 244 w 355"/>
                  <a:gd name="T7" fmla="*/ 530 h 530"/>
                  <a:gd name="T8" fmla="*/ 299 w 355"/>
                  <a:gd name="T9" fmla="*/ 501 h 530"/>
                  <a:gd name="T10" fmla="*/ 355 w 355"/>
                  <a:gd name="T11" fmla="*/ 473 h 530"/>
                  <a:gd name="T12" fmla="*/ 110 w 355"/>
                  <a:gd name="T13" fmla="*/ 0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110" y="0"/>
                    </a:moveTo>
                    <a:lnTo>
                      <a:pt x="55" y="29"/>
                    </a:lnTo>
                    <a:lnTo>
                      <a:pt x="0" y="58"/>
                    </a:lnTo>
                    <a:lnTo>
                      <a:pt x="244" y="530"/>
                    </a:lnTo>
                    <a:lnTo>
                      <a:pt x="299" y="501"/>
                    </a:lnTo>
                    <a:lnTo>
                      <a:pt x="355" y="473"/>
                    </a:lnTo>
                    <a:lnTo>
                      <a:pt x="1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31" name="Freeform 81"/>
              <p:cNvSpPr>
                <a:spLocks/>
              </p:cNvSpPr>
              <p:nvPr/>
            </p:nvSpPr>
            <p:spPr bwMode="auto">
              <a:xfrm>
                <a:off x="1648" y="1575"/>
                <a:ext cx="8" cy="5"/>
              </a:xfrm>
              <a:custGeom>
                <a:avLst/>
                <a:gdLst>
                  <a:gd name="T0" fmla="*/ 55 w 55"/>
                  <a:gd name="T1" fmla="*/ 0 h 38"/>
                  <a:gd name="T2" fmla="*/ 0 w 55"/>
                  <a:gd name="T3" fmla="*/ 29 h 38"/>
                  <a:gd name="T4" fmla="*/ 6 w 55"/>
                  <a:gd name="T5" fmla="*/ 38 h 38"/>
                  <a:gd name="T6" fmla="*/ 55 w 55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55" y="0"/>
                    </a:moveTo>
                    <a:lnTo>
                      <a:pt x="0" y="29"/>
                    </a:lnTo>
                    <a:lnTo>
                      <a:pt x="6" y="38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32" name="Line 82"/>
              <p:cNvSpPr>
                <a:spLocks noChangeShapeType="1"/>
              </p:cNvSpPr>
              <p:nvPr/>
            </p:nvSpPr>
            <p:spPr bwMode="auto">
              <a:xfrm>
                <a:off x="1648" y="157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33" name="Freeform 83"/>
              <p:cNvSpPr>
                <a:spLocks/>
              </p:cNvSpPr>
              <p:nvPr/>
            </p:nvSpPr>
            <p:spPr bwMode="auto">
              <a:xfrm>
                <a:off x="1649" y="1570"/>
                <a:ext cx="61" cy="71"/>
              </a:xfrm>
              <a:custGeom>
                <a:avLst/>
                <a:gdLst>
                  <a:gd name="T0" fmla="*/ 99 w 425"/>
                  <a:gd name="T1" fmla="*/ 0 h 498"/>
                  <a:gd name="T2" fmla="*/ 49 w 425"/>
                  <a:gd name="T3" fmla="*/ 37 h 498"/>
                  <a:gd name="T4" fmla="*/ 0 w 425"/>
                  <a:gd name="T5" fmla="*/ 75 h 498"/>
                  <a:gd name="T6" fmla="*/ 326 w 425"/>
                  <a:gd name="T7" fmla="*/ 498 h 498"/>
                  <a:gd name="T8" fmla="*/ 375 w 425"/>
                  <a:gd name="T9" fmla="*/ 461 h 498"/>
                  <a:gd name="T10" fmla="*/ 425 w 425"/>
                  <a:gd name="T11" fmla="*/ 423 h 498"/>
                  <a:gd name="T12" fmla="*/ 99 w 425"/>
                  <a:gd name="T13" fmla="*/ 0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99" y="0"/>
                    </a:moveTo>
                    <a:lnTo>
                      <a:pt x="49" y="37"/>
                    </a:lnTo>
                    <a:lnTo>
                      <a:pt x="0" y="75"/>
                    </a:lnTo>
                    <a:lnTo>
                      <a:pt x="326" y="498"/>
                    </a:lnTo>
                    <a:lnTo>
                      <a:pt x="375" y="461"/>
                    </a:lnTo>
                    <a:lnTo>
                      <a:pt x="425" y="423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34" name="Freeform 84"/>
              <p:cNvSpPr>
                <a:spLocks/>
              </p:cNvSpPr>
              <p:nvPr/>
            </p:nvSpPr>
            <p:spPr bwMode="auto">
              <a:xfrm>
                <a:off x="1649" y="1570"/>
                <a:ext cx="61" cy="71"/>
              </a:xfrm>
              <a:custGeom>
                <a:avLst/>
                <a:gdLst>
                  <a:gd name="T0" fmla="*/ 99 w 425"/>
                  <a:gd name="T1" fmla="*/ 0 h 498"/>
                  <a:gd name="T2" fmla="*/ 49 w 425"/>
                  <a:gd name="T3" fmla="*/ 37 h 498"/>
                  <a:gd name="T4" fmla="*/ 0 w 425"/>
                  <a:gd name="T5" fmla="*/ 75 h 498"/>
                  <a:gd name="T6" fmla="*/ 326 w 425"/>
                  <a:gd name="T7" fmla="*/ 498 h 498"/>
                  <a:gd name="T8" fmla="*/ 375 w 425"/>
                  <a:gd name="T9" fmla="*/ 461 h 498"/>
                  <a:gd name="T10" fmla="*/ 425 w 425"/>
                  <a:gd name="T11" fmla="*/ 423 h 498"/>
                  <a:gd name="T12" fmla="*/ 99 w 425"/>
                  <a:gd name="T13" fmla="*/ 0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99" y="0"/>
                    </a:moveTo>
                    <a:lnTo>
                      <a:pt x="49" y="37"/>
                    </a:lnTo>
                    <a:lnTo>
                      <a:pt x="0" y="75"/>
                    </a:lnTo>
                    <a:lnTo>
                      <a:pt x="326" y="498"/>
                    </a:lnTo>
                    <a:lnTo>
                      <a:pt x="375" y="461"/>
                    </a:lnTo>
                    <a:lnTo>
                      <a:pt x="425" y="423"/>
                    </a:lnTo>
                    <a:lnTo>
                      <a:pt x="9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35" name="Freeform 85"/>
              <p:cNvSpPr>
                <a:spLocks/>
              </p:cNvSpPr>
              <p:nvPr/>
            </p:nvSpPr>
            <p:spPr bwMode="auto">
              <a:xfrm>
                <a:off x="1696" y="1635"/>
                <a:ext cx="7" cy="7"/>
              </a:xfrm>
              <a:custGeom>
                <a:avLst/>
                <a:gdLst>
                  <a:gd name="T0" fmla="*/ 49 w 49"/>
                  <a:gd name="T1" fmla="*/ 0 h 47"/>
                  <a:gd name="T2" fmla="*/ 0 w 49"/>
                  <a:gd name="T3" fmla="*/ 37 h 47"/>
                  <a:gd name="T4" fmla="*/ 4 w 49"/>
                  <a:gd name="T5" fmla="*/ 43 h 47"/>
                  <a:gd name="T6" fmla="*/ 10 w 49"/>
                  <a:gd name="T7" fmla="*/ 47 h 47"/>
                  <a:gd name="T8" fmla="*/ 49 w 49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7"/>
                  <a:gd name="T17" fmla="*/ 49 w 49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7">
                    <a:moveTo>
                      <a:pt x="49" y="0"/>
                    </a:moveTo>
                    <a:lnTo>
                      <a:pt x="0" y="37"/>
                    </a:lnTo>
                    <a:lnTo>
                      <a:pt x="4" y="43"/>
                    </a:lnTo>
                    <a:lnTo>
                      <a:pt x="10" y="47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36" name="Freeform 86"/>
              <p:cNvSpPr>
                <a:spLocks/>
              </p:cNvSpPr>
              <p:nvPr/>
            </p:nvSpPr>
            <p:spPr bwMode="auto">
              <a:xfrm>
                <a:off x="1696" y="1641"/>
                <a:ext cx="1" cy="1"/>
              </a:xfrm>
              <a:custGeom>
                <a:avLst/>
                <a:gdLst>
                  <a:gd name="T0" fmla="*/ 0 w 10"/>
                  <a:gd name="T1" fmla="*/ 0 h 10"/>
                  <a:gd name="T2" fmla="*/ 4 w 10"/>
                  <a:gd name="T3" fmla="*/ 6 h 10"/>
                  <a:gd name="T4" fmla="*/ 10 w 10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10"/>
                  <a:gd name="T11" fmla="*/ 10 w 10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10">
                    <a:moveTo>
                      <a:pt x="0" y="0"/>
                    </a:moveTo>
                    <a:lnTo>
                      <a:pt x="4" y="6"/>
                    </a:lnTo>
                    <a:lnTo>
                      <a:pt x="10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37" name="Freeform 87"/>
              <p:cNvSpPr>
                <a:spLocks/>
              </p:cNvSpPr>
              <p:nvPr/>
            </p:nvSpPr>
            <p:spPr bwMode="auto">
              <a:xfrm>
                <a:off x="1697" y="1629"/>
                <a:ext cx="71" cy="64"/>
              </a:xfrm>
              <a:custGeom>
                <a:avLst/>
                <a:gdLst>
                  <a:gd name="T0" fmla="*/ 79 w 496"/>
                  <a:gd name="T1" fmla="*/ 0 h 448"/>
                  <a:gd name="T2" fmla="*/ 39 w 496"/>
                  <a:gd name="T3" fmla="*/ 48 h 448"/>
                  <a:gd name="T4" fmla="*/ 0 w 496"/>
                  <a:gd name="T5" fmla="*/ 95 h 448"/>
                  <a:gd name="T6" fmla="*/ 416 w 496"/>
                  <a:gd name="T7" fmla="*/ 448 h 448"/>
                  <a:gd name="T8" fmla="*/ 456 w 496"/>
                  <a:gd name="T9" fmla="*/ 401 h 448"/>
                  <a:gd name="T10" fmla="*/ 496 w 496"/>
                  <a:gd name="T11" fmla="*/ 353 h 448"/>
                  <a:gd name="T12" fmla="*/ 79 w 496"/>
                  <a:gd name="T13" fmla="*/ 0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6"/>
                  <a:gd name="T22" fmla="*/ 0 h 448"/>
                  <a:gd name="T23" fmla="*/ 496 w 496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6" h="448">
                    <a:moveTo>
                      <a:pt x="79" y="0"/>
                    </a:moveTo>
                    <a:lnTo>
                      <a:pt x="39" y="48"/>
                    </a:lnTo>
                    <a:lnTo>
                      <a:pt x="0" y="95"/>
                    </a:lnTo>
                    <a:lnTo>
                      <a:pt x="416" y="448"/>
                    </a:lnTo>
                    <a:lnTo>
                      <a:pt x="456" y="401"/>
                    </a:lnTo>
                    <a:lnTo>
                      <a:pt x="496" y="353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38" name="Freeform 88"/>
              <p:cNvSpPr>
                <a:spLocks/>
              </p:cNvSpPr>
              <p:nvPr/>
            </p:nvSpPr>
            <p:spPr bwMode="auto">
              <a:xfrm>
                <a:off x="1697" y="1629"/>
                <a:ext cx="71" cy="64"/>
              </a:xfrm>
              <a:custGeom>
                <a:avLst/>
                <a:gdLst>
                  <a:gd name="T0" fmla="*/ 79 w 496"/>
                  <a:gd name="T1" fmla="*/ 0 h 448"/>
                  <a:gd name="T2" fmla="*/ 39 w 496"/>
                  <a:gd name="T3" fmla="*/ 48 h 448"/>
                  <a:gd name="T4" fmla="*/ 0 w 496"/>
                  <a:gd name="T5" fmla="*/ 95 h 448"/>
                  <a:gd name="T6" fmla="*/ 416 w 496"/>
                  <a:gd name="T7" fmla="*/ 448 h 448"/>
                  <a:gd name="T8" fmla="*/ 456 w 496"/>
                  <a:gd name="T9" fmla="*/ 401 h 448"/>
                  <a:gd name="T10" fmla="*/ 496 w 496"/>
                  <a:gd name="T11" fmla="*/ 353 h 448"/>
                  <a:gd name="T12" fmla="*/ 79 w 496"/>
                  <a:gd name="T13" fmla="*/ 0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6"/>
                  <a:gd name="T22" fmla="*/ 0 h 448"/>
                  <a:gd name="T23" fmla="*/ 496 w 496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6" h="448">
                    <a:moveTo>
                      <a:pt x="79" y="0"/>
                    </a:moveTo>
                    <a:lnTo>
                      <a:pt x="39" y="48"/>
                    </a:lnTo>
                    <a:lnTo>
                      <a:pt x="0" y="95"/>
                    </a:lnTo>
                    <a:lnTo>
                      <a:pt x="416" y="448"/>
                    </a:lnTo>
                    <a:lnTo>
                      <a:pt x="456" y="401"/>
                    </a:lnTo>
                    <a:lnTo>
                      <a:pt x="496" y="353"/>
                    </a:lnTo>
                    <a:lnTo>
                      <a:pt x="7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39" name="Freeform 89"/>
              <p:cNvSpPr>
                <a:spLocks/>
              </p:cNvSpPr>
              <p:nvPr/>
            </p:nvSpPr>
            <p:spPr bwMode="auto">
              <a:xfrm>
                <a:off x="1757" y="1686"/>
                <a:ext cx="5" cy="8"/>
              </a:xfrm>
              <a:custGeom>
                <a:avLst/>
                <a:gdLst>
                  <a:gd name="T0" fmla="*/ 40 w 40"/>
                  <a:gd name="T1" fmla="*/ 0 h 56"/>
                  <a:gd name="T2" fmla="*/ 0 w 40"/>
                  <a:gd name="T3" fmla="*/ 47 h 56"/>
                  <a:gd name="T4" fmla="*/ 5 w 40"/>
                  <a:gd name="T5" fmla="*/ 52 h 56"/>
                  <a:gd name="T6" fmla="*/ 14 w 40"/>
                  <a:gd name="T7" fmla="*/ 56 h 56"/>
                  <a:gd name="T8" fmla="*/ 40 w 40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6"/>
                  <a:gd name="T17" fmla="*/ 40 w 40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6">
                    <a:moveTo>
                      <a:pt x="40" y="0"/>
                    </a:moveTo>
                    <a:lnTo>
                      <a:pt x="0" y="47"/>
                    </a:lnTo>
                    <a:lnTo>
                      <a:pt x="5" y="52"/>
                    </a:lnTo>
                    <a:lnTo>
                      <a:pt x="14" y="56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40" name="Freeform 90"/>
              <p:cNvSpPr>
                <a:spLocks/>
              </p:cNvSpPr>
              <p:nvPr/>
            </p:nvSpPr>
            <p:spPr bwMode="auto">
              <a:xfrm>
                <a:off x="1757" y="1693"/>
                <a:ext cx="2" cy="1"/>
              </a:xfrm>
              <a:custGeom>
                <a:avLst/>
                <a:gdLst>
                  <a:gd name="T0" fmla="*/ 0 w 14"/>
                  <a:gd name="T1" fmla="*/ 0 h 9"/>
                  <a:gd name="T2" fmla="*/ 5 w 14"/>
                  <a:gd name="T3" fmla="*/ 5 h 9"/>
                  <a:gd name="T4" fmla="*/ 14 w 14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0" y="0"/>
                    </a:moveTo>
                    <a:lnTo>
                      <a:pt x="5" y="5"/>
                    </a:lnTo>
                    <a:lnTo>
                      <a:pt x="14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41" name="Freeform 91"/>
              <p:cNvSpPr>
                <a:spLocks/>
              </p:cNvSpPr>
              <p:nvPr/>
            </p:nvSpPr>
            <p:spPr bwMode="auto">
              <a:xfrm>
                <a:off x="1759" y="1678"/>
                <a:ext cx="80" cy="51"/>
              </a:xfrm>
              <a:custGeom>
                <a:avLst/>
                <a:gdLst>
                  <a:gd name="T0" fmla="*/ 53 w 565"/>
                  <a:gd name="T1" fmla="*/ 0 h 357"/>
                  <a:gd name="T2" fmla="*/ 26 w 565"/>
                  <a:gd name="T3" fmla="*/ 57 h 357"/>
                  <a:gd name="T4" fmla="*/ 0 w 565"/>
                  <a:gd name="T5" fmla="*/ 113 h 357"/>
                  <a:gd name="T6" fmla="*/ 511 w 565"/>
                  <a:gd name="T7" fmla="*/ 357 h 357"/>
                  <a:gd name="T8" fmla="*/ 538 w 565"/>
                  <a:gd name="T9" fmla="*/ 301 h 357"/>
                  <a:gd name="T10" fmla="*/ 565 w 565"/>
                  <a:gd name="T11" fmla="*/ 245 h 357"/>
                  <a:gd name="T12" fmla="*/ 53 w 565"/>
                  <a:gd name="T13" fmla="*/ 0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53" y="0"/>
                    </a:moveTo>
                    <a:lnTo>
                      <a:pt x="26" y="57"/>
                    </a:lnTo>
                    <a:lnTo>
                      <a:pt x="0" y="113"/>
                    </a:lnTo>
                    <a:lnTo>
                      <a:pt x="511" y="357"/>
                    </a:lnTo>
                    <a:lnTo>
                      <a:pt x="538" y="301"/>
                    </a:lnTo>
                    <a:lnTo>
                      <a:pt x="565" y="24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42" name="Freeform 92"/>
              <p:cNvSpPr>
                <a:spLocks/>
              </p:cNvSpPr>
              <p:nvPr/>
            </p:nvSpPr>
            <p:spPr bwMode="auto">
              <a:xfrm>
                <a:off x="1759" y="1678"/>
                <a:ext cx="80" cy="51"/>
              </a:xfrm>
              <a:custGeom>
                <a:avLst/>
                <a:gdLst>
                  <a:gd name="T0" fmla="*/ 53 w 565"/>
                  <a:gd name="T1" fmla="*/ 0 h 357"/>
                  <a:gd name="T2" fmla="*/ 26 w 565"/>
                  <a:gd name="T3" fmla="*/ 57 h 357"/>
                  <a:gd name="T4" fmla="*/ 0 w 565"/>
                  <a:gd name="T5" fmla="*/ 113 h 357"/>
                  <a:gd name="T6" fmla="*/ 511 w 565"/>
                  <a:gd name="T7" fmla="*/ 357 h 357"/>
                  <a:gd name="T8" fmla="*/ 538 w 565"/>
                  <a:gd name="T9" fmla="*/ 301 h 357"/>
                  <a:gd name="T10" fmla="*/ 565 w 565"/>
                  <a:gd name="T11" fmla="*/ 245 h 357"/>
                  <a:gd name="T12" fmla="*/ 53 w 565"/>
                  <a:gd name="T13" fmla="*/ 0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53" y="0"/>
                    </a:moveTo>
                    <a:lnTo>
                      <a:pt x="26" y="57"/>
                    </a:lnTo>
                    <a:lnTo>
                      <a:pt x="0" y="113"/>
                    </a:lnTo>
                    <a:lnTo>
                      <a:pt x="511" y="357"/>
                    </a:lnTo>
                    <a:lnTo>
                      <a:pt x="538" y="301"/>
                    </a:lnTo>
                    <a:lnTo>
                      <a:pt x="565" y="245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43" name="Freeform 93"/>
              <p:cNvSpPr>
                <a:spLocks/>
              </p:cNvSpPr>
              <p:nvPr/>
            </p:nvSpPr>
            <p:spPr bwMode="auto">
              <a:xfrm>
                <a:off x="1832" y="1721"/>
                <a:ext cx="3" cy="8"/>
              </a:xfrm>
              <a:custGeom>
                <a:avLst/>
                <a:gdLst>
                  <a:gd name="T0" fmla="*/ 27 w 27"/>
                  <a:gd name="T1" fmla="*/ 0 h 61"/>
                  <a:gd name="T2" fmla="*/ 0 w 27"/>
                  <a:gd name="T3" fmla="*/ 56 h 61"/>
                  <a:gd name="T4" fmla="*/ 6 w 27"/>
                  <a:gd name="T5" fmla="*/ 59 h 61"/>
                  <a:gd name="T6" fmla="*/ 13 w 27"/>
                  <a:gd name="T7" fmla="*/ 61 h 61"/>
                  <a:gd name="T8" fmla="*/ 27 w 27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1"/>
                  <a:gd name="T17" fmla="*/ 27 w 2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1">
                    <a:moveTo>
                      <a:pt x="27" y="0"/>
                    </a:moveTo>
                    <a:lnTo>
                      <a:pt x="0" y="56"/>
                    </a:lnTo>
                    <a:lnTo>
                      <a:pt x="6" y="59"/>
                    </a:lnTo>
                    <a:lnTo>
                      <a:pt x="13" y="6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44" name="Freeform 94"/>
              <p:cNvSpPr>
                <a:spLocks/>
              </p:cNvSpPr>
              <p:nvPr/>
            </p:nvSpPr>
            <p:spPr bwMode="auto">
              <a:xfrm>
                <a:off x="1832" y="1729"/>
                <a:ext cx="1" cy="1"/>
              </a:xfrm>
              <a:custGeom>
                <a:avLst/>
                <a:gdLst>
                  <a:gd name="T0" fmla="*/ 0 w 13"/>
                  <a:gd name="T1" fmla="*/ 0 h 5"/>
                  <a:gd name="T2" fmla="*/ 6 w 13"/>
                  <a:gd name="T3" fmla="*/ 3 h 5"/>
                  <a:gd name="T4" fmla="*/ 13 w 13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5"/>
                  <a:gd name="T11" fmla="*/ 13 w 13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5">
                    <a:moveTo>
                      <a:pt x="0" y="0"/>
                    </a:moveTo>
                    <a:lnTo>
                      <a:pt x="6" y="3"/>
                    </a:lnTo>
                    <a:lnTo>
                      <a:pt x="13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45" name="Freeform 95"/>
              <p:cNvSpPr>
                <a:spLocks/>
              </p:cNvSpPr>
              <p:nvPr/>
            </p:nvSpPr>
            <p:spPr bwMode="auto">
              <a:xfrm>
                <a:off x="1833" y="1712"/>
                <a:ext cx="45" cy="27"/>
              </a:xfrm>
              <a:custGeom>
                <a:avLst/>
                <a:gdLst>
                  <a:gd name="T0" fmla="*/ 28 w 312"/>
                  <a:gd name="T1" fmla="*/ 0 h 189"/>
                  <a:gd name="T2" fmla="*/ 14 w 312"/>
                  <a:gd name="T3" fmla="*/ 61 h 189"/>
                  <a:gd name="T4" fmla="*/ 0 w 312"/>
                  <a:gd name="T5" fmla="*/ 122 h 189"/>
                  <a:gd name="T6" fmla="*/ 284 w 312"/>
                  <a:gd name="T7" fmla="*/ 189 h 189"/>
                  <a:gd name="T8" fmla="*/ 298 w 312"/>
                  <a:gd name="T9" fmla="*/ 128 h 189"/>
                  <a:gd name="T10" fmla="*/ 312 w 312"/>
                  <a:gd name="T11" fmla="*/ 68 h 189"/>
                  <a:gd name="T12" fmla="*/ 28 w 312"/>
                  <a:gd name="T13" fmla="*/ 0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28" y="0"/>
                    </a:moveTo>
                    <a:lnTo>
                      <a:pt x="14" y="61"/>
                    </a:lnTo>
                    <a:lnTo>
                      <a:pt x="0" y="122"/>
                    </a:lnTo>
                    <a:lnTo>
                      <a:pt x="284" y="189"/>
                    </a:lnTo>
                    <a:lnTo>
                      <a:pt x="298" y="128"/>
                    </a:lnTo>
                    <a:lnTo>
                      <a:pt x="312" y="6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46" name="Freeform 96"/>
              <p:cNvSpPr>
                <a:spLocks/>
              </p:cNvSpPr>
              <p:nvPr/>
            </p:nvSpPr>
            <p:spPr bwMode="auto">
              <a:xfrm>
                <a:off x="1833" y="1712"/>
                <a:ext cx="45" cy="27"/>
              </a:xfrm>
              <a:custGeom>
                <a:avLst/>
                <a:gdLst>
                  <a:gd name="T0" fmla="*/ 28 w 312"/>
                  <a:gd name="T1" fmla="*/ 0 h 189"/>
                  <a:gd name="T2" fmla="*/ 14 w 312"/>
                  <a:gd name="T3" fmla="*/ 61 h 189"/>
                  <a:gd name="T4" fmla="*/ 0 w 312"/>
                  <a:gd name="T5" fmla="*/ 122 h 189"/>
                  <a:gd name="T6" fmla="*/ 284 w 312"/>
                  <a:gd name="T7" fmla="*/ 189 h 189"/>
                  <a:gd name="T8" fmla="*/ 298 w 312"/>
                  <a:gd name="T9" fmla="*/ 128 h 189"/>
                  <a:gd name="T10" fmla="*/ 312 w 312"/>
                  <a:gd name="T11" fmla="*/ 68 h 189"/>
                  <a:gd name="T12" fmla="*/ 28 w 312"/>
                  <a:gd name="T13" fmla="*/ 0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28" y="0"/>
                    </a:moveTo>
                    <a:lnTo>
                      <a:pt x="14" y="61"/>
                    </a:lnTo>
                    <a:lnTo>
                      <a:pt x="0" y="122"/>
                    </a:lnTo>
                    <a:lnTo>
                      <a:pt x="284" y="189"/>
                    </a:lnTo>
                    <a:lnTo>
                      <a:pt x="298" y="128"/>
                    </a:lnTo>
                    <a:lnTo>
                      <a:pt x="312" y="6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47" name="Freeform 97"/>
              <p:cNvSpPr>
                <a:spLocks/>
              </p:cNvSpPr>
              <p:nvPr/>
            </p:nvSpPr>
            <p:spPr bwMode="auto">
              <a:xfrm>
                <a:off x="1874" y="1730"/>
                <a:ext cx="2" cy="9"/>
              </a:xfrm>
              <a:custGeom>
                <a:avLst/>
                <a:gdLst>
                  <a:gd name="T0" fmla="*/ 14 w 14"/>
                  <a:gd name="T1" fmla="*/ 0 h 62"/>
                  <a:gd name="T2" fmla="*/ 0 w 14"/>
                  <a:gd name="T3" fmla="*/ 61 h 62"/>
                  <a:gd name="T4" fmla="*/ 10 w 14"/>
                  <a:gd name="T5" fmla="*/ 62 h 62"/>
                  <a:gd name="T6" fmla="*/ 14 w 1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2"/>
                  <a:gd name="T14" fmla="*/ 14 w 1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2">
                    <a:moveTo>
                      <a:pt x="14" y="0"/>
                    </a:moveTo>
                    <a:lnTo>
                      <a:pt x="0" y="61"/>
                    </a:lnTo>
                    <a:lnTo>
                      <a:pt x="10" y="6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48" name="Line 98"/>
              <p:cNvSpPr>
                <a:spLocks noChangeShapeType="1"/>
              </p:cNvSpPr>
              <p:nvPr/>
            </p:nvSpPr>
            <p:spPr bwMode="auto">
              <a:xfrm>
                <a:off x="1874" y="173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49" name="Freeform 99"/>
              <p:cNvSpPr>
                <a:spLocks/>
              </p:cNvSpPr>
              <p:nvPr/>
            </p:nvSpPr>
            <p:spPr bwMode="auto">
              <a:xfrm>
                <a:off x="1875" y="1721"/>
                <a:ext cx="44" cy="21"/>
              </a:xfrm>
              <a:custGeom>
                <a:avLst/>
                <a:gdLst>
                  <a:gd name="T0" fmla="*/ 9 w 303"/>
                  <a:gd name="T1" fmla="*/ 0 h 147"/>
                  <a:gd name="T2" fmla="*/ 4 w 303"/>
                  <a:gd name="T3" fmla="*/ 62 h 147"/>
                  <a:gd name="T4" fmla="*/ 0 w 303"/>
                  <a:gd name="T5" fmla="*/ 124 h 147"/>
                  <a:gd name="T6" fmla="*/ 294 w 303"/>
                  <a:gd name="T7" fmla="*/ 147 h 147"/>
                  <a:gd name="T8" fmla="*/ 298 w 303"/>
                  <a:gd name="T9" fmla="*/ 86 h 147"/>
                  <a:gd name="T10" fmla="*/ 303 w 303"/>
                  <a:gd name="T11" fmla="*/ 24 h 147"/>
                  <a:gd name="T12" fmla="*/ 9 w 303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7"/>
                  <a:gd name="T23" fmla="*/ 303 w 303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7">
                    <a:moveTo>
                      <a:pt x="9" y="0"/>
                    </a:moveTo>
                    <a:lnTo>
                      <a:pt x="4" y="62"/>
                    </a:lnTo>
                    <a:lnTo>
                      <a:pt x="0" y="124"/>
                    </a:lnTo>
                    <a:lnTo>
                      <a:pt x="294" y="147"/>
                    </a:lnTo>
                    <a:lnTo>
                      <a:pt x="298" y="86"/>
                    </a:lnTo>
                    <a:lnTo>
                      <a:pt x="303" y="24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50" name="Freeform 100"/>
              <p:cNvSpPr>
                <a:spLocks/>
              </p:cNvSpPr>
              <p:nvPr/>
            </p:nvSpPr>
            <p:spPr bwMode="auto">
              <a:xfrm>
                <a:off x="1875" y="1721"/>
                <a:ext cx="44" cy="21"/>
              </a:xfrm>
              <a:custGeom>
                <a:avLst/>
                <a:gdLst>
                  <a:gd name="T0" fmla="*/ 9 w 303"/>
                  <a:gd name="T1" fmla="*/ 0 h 147"/>
                  <a:gd name="T2" fmla="*/ 4 w 303"/>
                  <a:gd name="T3" fmla="*/ 62 h 147"/>
                  <a:gd name="T4" fmla="*/ 0 w 303"/>
                  <a:gd name="T5" fmla="*/ 124 h 147"/>
                  <a:gd name="T6" fmla="*/ 294 w 303"/>
                  <a:gd name="T7" fmla="*/ 147 h 147"/>
                  <a:gd name="T8" fmla="*/ 298 w 303"/>
                  <a:gd name="T9" fmla="*/ 86 h 147"/>
                  <a:gd name="T10" fmla="*/ 303 w 303"/>
                  <a:gd name="T11" fmla="*/ 24 h 147"/>
                  <a:gd name="T12" fmla="*/ 9 w 303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7"/>
                  <a:gd name="T23" fmla="*/ 303 w 303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7">
                    <a:moveTo>
                      <a:pt x="9" y="0"/>
                    </a:moveTo>
                    <a:lnTo>
                      <a:pt x="4" y="62"/>
                    </a:lnTo>
                    <a:lnTo>
                      <a:pt x="0" y="124"/>
                    </a:lnTo>
                    <a:lnTo>
                      <a:pt x="294" y="147"/>
                    </a:lnTo>
                    <a:lnTo>
                      <a:pt x="298" y="86"/>
                    </a:lnTo>
                    <a:lnTo>
                      <a:pt x="303" y="24"/>
                    </a:lnTo>
                    <a:lnTo>
                      <a:pt x="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51" name="Freeform 101"/>
              <p:cNvSpPr>
                <a:spLocks/>
              </p:cNvSpPr>
              <p:nvPr/>
            </p:nvSpPr>
            <p:spPr bwMode="auto">
              <a:xfrm>
                <a:off x="1917" y="1725"/>
                <a:ext cx="10" cy="17"/>
              </a:xfrm>
              <a:custGeom>
                <a:avLst/>
                <a:gdLst>
                  <a:gd name="T0" fmla="*/ 4 w 66"/>
                  <a:gd name="T1" fmla="*/ 62 h 123"/>
                  <a:gd name="T2" fmla="*/ 9 w 66"/>
                  <a:gd name="T3" fmla="*/ 0 h 123"/>
                  <a:gd name="T4" fmla="*/ 22 w 66"/>
                  <a:gd name="T5" fmla="*/ 2 h 123"/>
                  <a:gd name="T6" fmla="*/ 34 w 66"/>
                  <a:gd name="T7" fmla="*/ 6 h 123"/>
                  <a:gd name="T8" fmla="*/ 45 w 66"/>
                  <a:gd name="T9" fmla="*/ 14 h 123"/>
                  <a:gd name="T10" fmla="*/ 54 w 66"/>
                  <a:gd name="T11" fmla="*/ 24 h 123"/>
                  <a:gd name="T12" fmla="*/ 61 w 66"/>
                  <a:gd name="T13" fmla="*/ 35 h 123"/>
                  <a:gd name="T14" fmla="*/ 65 w 66"/>
                  <a:gd name="T15" fmla="*/ 47 h 123"/>
                  <a:gd name="T16" fmla="*/ 66 w 66"/>
                  <a:gd name="T17" fmla="*/ 60 h 123"/>
                  <a:gd name="T18" fmla="*/ 66 w 66"/>
                  <a:gd name="T19" fmla="*/ 73 h 123"/>
                  <a:gd name="T20" fmla="*/ 62 w 66"/>
                  <a:gd name="T21" fmla="*/ 86 h 123"/>
                  <a:gd name="T22" fmla="*/ 56 w 66"/>
                  <a:gd name="T23" fmla="*/ 97 h 123"/>
                  <a:gd name="T24" fmla="*/ 47 w 66"/>
                  <a:gd name="T25" fmla="*/ 107 h 123"/>
                  <a:gd name="T26" fmla="*/ 37 w 66"/>
                  <a:gd name="T27" fmla="*/ 115 h 123"/>
                  <a:gd name="T28" fmla="*/ 25 w 66"/>
                  <a:gd name="T29" fmla="*/ 120 h 123"/>
                  <a:gd name="T30" fmla="*/ 12 w 66"/>
                  <a:gd name="T31" fmla="*/ 123 h 123"/>
                  <a:gd name="T32" fmla="*/ 0 w 66"/>
                  <a:gd name="T33" fmla="*/ 123 h 123"/>
                  <a:gd name="T34" fmla="*/ 4 w 66"/>
                  <a:gd name="T35" fmla="*/ 62 h 1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6"/>
                  <a:gd name="T55" fmla="*/ 0 h 123"/>
                  <a:gd name="T56" fmla="*/ 66 w 66"/>
                  <a:gd name="T57" fmla="*/ 123 h 1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6" h="123">
                    <a:moveTo>
                      <a:pt x="4" y="62"/>
                    </a:moveTo>
                    <a:lnTo>
                      <a:pt x="9" y="0"/>
                    </a:lnTo>
                    <a:lnTo>
                      <a:pt x="22" y="2"/>
                    </a:lnTo>
                    <a:lnTo>
                      <a:pt x="34" y="6"/>
                    </a:lnTo>
                    <a:lnTo>
                      <a:pt x="45" y="14"/>
                    </a:lnTo>
                    <a:lnTo>
                      <a:pt x="54" y="24"/>
                    </a:lnTo>
                    <a:lnTo>
                      <a:pt x="61" y="35"/>
                    </a:lnTo>
                    <a:lnTo>
                      <a:pt x="65" y="47"/>
                    </a:lnTo>
                    <a:lnTo>
                      <a:pt x="66" y="60"/>
                    </a:lnTo>
                    <a:lnTo>
                      <a:pt x="66" y="73"/>
                    </a:lnTo>
                    <a:lnTo>
                      <a:pt x="62" y="86"/>
                    </a:lnTo>
                    <a:lnTo>
                      <a:pt x="56" y="97"/>
                    </a:lnTo>
                    <a:lnTo>
                      <a:pt x="47" y="107"/>
                    </a:lnTo>
                    <a:lnTo>
                      <a:pt x="37" y="115"/>
                    </a:lnTo>
                    <a:lnTo>
                      <a:pt x="25" y="120"/>
                    </a:lnTo>
                    <a:lnTo>
                      <a:pt x="12" y="123"/>
                    </a:lnTo>
                    <a:lnTo>
                      <a:pt x="0" y="123"/>
                    </a:lnTo>
                    <a:lnTo>
                      <a:pt x="4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52" name="Freeform 102"/>
              <p:cNvSpPr>
                <a:spLocks/>
              </p:cNvSpPr>
              <p:nvPr/>
            </p:nvSpPr>
            <p:spPr bwMode="auto">
              <a:xfrm>
                <a:off x="1917" y="1725"/>
                <a:ext cx="10" cy="17"/>
              </a:xfrm>
              <a:custGeom>
                <a:avLst/>
                <a:gdLst>
                  <a:gd name="T0" fmla="*/ 9 w 66"/>
                  <a:gd name="T1" fmla="*/ 0 h 123"/>
                  <a:gd name="T2" fmla="*/ 22 w 66"/>
                  <a:gd name="T3" fmla="*/ 2 h 123"/>
                  <a:gd name="T4" fmla="*/ 34 w 66"/>
                  <a:gd name="T5" fmla="*/ 6 h 123"/>
                  <a:gd name="T6" fmla="*/ 45 w 66"/>
                  <a:gd name="T7" fmla="*/ 14 h 123"/>
                  <a:gd name="T8" fmla="*/ 54 w 66"/>
                  <a:gd name="T9" fmla="*/ 24 h 123"/>
                  <a:gd name="T10" fmla="*/ 61 w 66"/>
                  <a:gd name="T11" fmla="*/ 35 h 123"/>
                  <a:gd name="T12" fmla="*/ 65 w 66"/>
                  <a:gd name="T13" fmla="*/ 47 h 123"/>
                  <a:gd name="T14" fmla="*/ 66 w 66"/>
                  <a:gd name="T15" fmla="*/ 60 h 123"/>
                  <a:gd name="T16" fmla="*/ 66 w 66"/>
                  <a:gd name="T17" fmla="*/ 73 h 123"/>
                  <a:gd name="T18" fmla="*/ 62 w 66"/>
                  <a:gd name="T19" fmla="*/ 86 h 123"/>
                  <a:gd name="T20" fmla="*/ 56 w 66"/>
                  <a:gd name="T21" fmla="*/ 97 h 123"/>
                  <a:gd name="T22" fmla="*/ 47 w 66"/>
                  <a:gd name="T23" fmla="*/ 107 h 123"/>
                  <a:gd name="T24" fmla="*/ 37 w 66"/>
                  <a:gd name="T25" fmla="*/ 115 h 123"/>
                  <a:gd name="T26" fmla="*/ 25 w 66"/>
                  <a:gd name="T27" fmla="*/ 120 h 123"/>
                  <a:gd name="T28" fmla="*/ 12 w 66"/>
                  <a:gd name="T29" fmla="*/ 123 h 123"/>
                  <a:gd name="T30" fmla="*/ 0 w 66"/>
                  <a:gd name="T31" fmla="*/ 123 h 12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6"/>
                  <a:gd name="T49" fmla="*/ 0 h 123"/>
                  <a:gd name="T50" fmla="*/ 66 w 66"/>
                  <a:gd name="T51" fmla="*/ 123 h 12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6" h="123">
                    <a:moveTo>
                      <a:pt x="9" y="0"/>
                    </a:moveTo>
                    <a:lnTo>
                      <a:pt x="22" y="2"/>
                    </a:lnTo>
                    <a:lnTo>
                      <a:pt x="34" y="6"/>
                    </a:lnTo>
                    <a:lnTo>
                      <a:pt x="45" y="14"/>
                    </a:lnTo>
                    <a:lnTo>
                      <a:pt x="54" y="24"/>
                    </a:lnTo>
                    <a:lnTo>
                      <a:pt x="61" y="35"/>
                    </a:lnTo>
                    <a:lnTo>
                      <a:pt x="65" y="47"/>
                    </a:lnTo>
                    <a:lnTo>
                      <a:pt x="66" y="60"/>
                    </a:lnTo>
                    <a:lnTo>
                      <a:pt x="66" y="73"/>
                    </a:lnTo>
                    <a:lnTo>
                      <a:pt x="62" y="86"/>
                    </a:lnTo>
                    <a:lnTo>
                      <a:pt x="56" y="97"/>
                    </a:lnTo>
                    <a:lnTo>
                      <a:pt x="47" y="107"/>
                    </a:lnTo>
                    <a:lnTo>
                      <a:pt x="37" y="115"/>
                    </a:lnTo>
                    <a:lnTo>
                      <a:pt x="25" y="120"/>
                    </a:lnTo>
                    <a:lnTo>
                      <a:pt x="12" y="123"/>
                    </a:lnTo>
                    <a:lnTo>
                      <a:pt x="0" y="12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53" name="Freeform 103"/>
              <p:cNvSpPr>
                <a:spLocks/>
              </p:cNvSpPr>
              <p:nvPr/>
            </p:nvSpPr>
            <p:spPr bwMode="auto">
              <a:xfrm>
                <a:off x="2028" y="738"/>
                <a:ext cx="11" cy="17"/>
              </a:xfrm>
              <a:custGeom>
                <a:avLst/>
                <a:gdLst>
                  <a:gd name="T0" fmla="*/ 13 w 75"/>
                  <a:gd name="T1" fmla="*/ 61 h 123"/>
                  <a:gd name="T2" fmla="*/ 26 w 75"/>
                  <a:gd name="T3" fmla="*/ 0 h 123"/>
                  <a:gd name="T4" fmla="*/ 38 w 75"/>
                  <a:gd name="T5" fmla="*/ 3 h 123"/>
                  <a:gd name="T6" fmla="*/ 49 w 75"/>
                  <a:gd name="T7" fmla="*/ 10 h 123"/>
                  <a:gd name="T8" fmla="*/ 59 w 75"/>
                  <a:gd name="T9" fmla="*/ 19 h 123"/>
                  <a:gd name="T10" fmla="*/ 67 w 75"/>
                  <a:gd name="T11" fmla="*/ 30 h 123"/>
                  <a:gd name="T12" fmla="*/ 73 w 75"/>
                  <a:gd name="T13" fmla="*/ 41 h 123"/>
                  <a:gd name="T14" fmla="*/ 75 w 75"/>
                  <a:gd name="T15" fmla="*/ 54 h 123"/>
                  <a:gd name="T16" fmla="*/ 75 w 75"/>
                  <a:gd name="T17" fmla="*/ 67 h 123"/>
                  <a:gd name="T18" fmla="*/ 73 w 75"/>
                  <a:gd name="T19" fmla="*/ 80 h 123"/>
                  <a:gd name="T20" fmla="*/ 67 w 75"/>
                  <a:gd name="T21" fmla="*/ 92 h 123"/>
                  <a:gd name="T22" fmla="*/ 59 w 75"/>
                  <a:gd name="T23" fmla="*/ 103 h 123"/>
                  <a:gd name="T24" fmla="*/ 49 w 75"/>
                  <a:gd name="T25" fmla="*/ 112 h 123"/>
                  <a:gd name="T26" fmla="*/ 38 w 75"/>
                  <a:gd name="T27" fmla="*/ 118 h 123"/>
                  <a:gd name="T28" fmla="*/ 26 w 75"/>
                  <a:gd name="T29" fmla="*/ 122 h 123"/>
                  <a:gd name="T30" fmla="*/ 13 w 75"/>
                  <a:gd name="T31" fmla="*/ 123 h 123"/>
                  <a:gd name="T32" fmla="*/ 0 w 75"/>
                  <a:gd name="T33" fmla="*/ 122 h 123"/>
                  <a:gd name="T34" fmla="*/ 13 w 75"/>
                  <a:gd name="T35" fmla="*/ 61 h 1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5"/>
                  <a:gd name="T55" fmla="*/ 0 h 123"/>
                  <a:gd name="T56" fmla="*/ 75 w 75"/>
                  <a:gd name="T57" fmla="*/ 123 h 1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5" h="123">
                    <a:moveTo>
                      <a:pt x="13" y="61"/>
                    </a:moveTo>
                    <a:lnTo>
                      <a:pt x="26" y="0"/>
                    </a:lnTo>
                    <a:lnTo>
                      <a:pt x="38" y="3"/>
                    </a:lnTo>
                    <a:lnTo>
                      <a:pt x="49" y="10"/>
                    </a:lnTo>
                    <a:lnTo>
                      <a:pt x="59" y="19"/>
                    </a:lnTo>
                    <a:lnTo>
                      <a:pt x="67" y="30"/>
                    </a:lnTo>
                    <a:lnTo>
                      <a:pt x="73" y="41"/>
                    </a:lnTo>
                    <a:lnTo>
                      <a:pt x="75" y="54"/>
                    </a:lnTo>
                    <a:lnTo>
                      <a:pt x="75" y="67"/>
                    </a:lnTo>
                    <a:lnTo>
                      <a:pt x="73" y="80"/>
                    </a:lnTo>
                    <a:lnTo>
                      <a:pt x="67" y="92"/>
                    </a:lnTo>
                    <a:lnTo>
                      <a:pt x="59" y="103"/>
                    </a:lnTo>
                    <a:lnTo>
                      <a:pt x="49" y="112"/>
                    </a:lnTo>
                    <a:lnTo>
                      <a:pt x="38" y="118"/>
                    </a:lnTo>
                    <a:lnTo>
                      <a:pt x="26" y="122"/>
                    </a:lnTo>
                    <a:lnTo>
                      <a:pt x="13" y="123"/>
                    </a:lnTo>
                    <a:lnTo>
                      <a:pt x="0" y="122"/>
                    </a:lnTo>
                    <a:lnTo>
                      <a:pt x="13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54" name="Freeform 104"/>
              <p:cNvSpPr>
                <a:spLocks/>
              </p:cNvSpPr>
              <p:nvPr/>
            </p:nvSpPr>
            <p:spPr bwMode="auto">
              <a:xfrm>
                <a:off x="2028" y="738"/>
                <a:ext cx="11" cy="17"/>
              </a:xfrm>
              <a:custGeom>
                <a:avLst/>
                <a:gdLst>
                  <a:gd name="T0" fmla="*/ 26 w 75"/>
                  <a:gd name="T1" fmla="*/ 0 h 123"/>
                  <a:gd name="T2" fmla="*/ 38 w 75"/>
                  <a:gd name="T3" fmla="*/ 3 h 123"/>
                  <a:gd name="T4" fmla="*/ 49 w 75"/>
                  <a:gd name="T5" fmla="*/ 10 h 123"/>
                  <a:gd name="T6" fmla="*/ 59 w 75"/>
                  <a:gd name="T7" fmla="*/ 19 h 123"/>
                  <a:gd name="T8" fmla="*/ 67 w 75"/>
                  <a:gd name="T9" fmla="*/ 30 h 123"/>
                  <a:gd name="T10" fmla="*/ 73 w 75"/>
                  <a:gd name="T11" fmla="*/ 41 h 123"/>
                  <a:gd name="T12" fmla="*/ 75 w 75"/>
                  <a:gd name="T13" fmla="*/ 54 h 123"/>
                  <a:gd name="T14" fmla="*/ 75 w 75"/>
                  <a:gd name="T15" fmla="*/ 67 h 123"/>
                  <a:gd name="T16" fmla="*/ 73 w 75"/>
                  <a:gd name="T17" fmla="*/ 80 h 123"/>
                  <a:gd name="T18" fmla="*/ 67 w 75"/>
                  <a:gd name="T19" fmla="*/ 92 h 123"/>
                  <a:gd name="T20" fmla="*/ 59 w 75"/>
                  <a:gd name="T21" fmla="*/ 103 h 123"/>
                  <a:gd name="T22" fmla="*/ 49 w 75"/>
                  <a:gd name="T23" fmla="*/ 112 h 123"/>
                  <a:gd name="T24" fmla="*/ 38 w 75"/>
                  <a:gd name="T25" fmla="*/ 118 h 123"/>
                  <a:gd name="T26" fmla="*/ 26 w 75"/>
                  <a:gd name="T27" fmla="*/ 122 h 123"/>
                  <a:gd name="T28" fmla="*/ 13 w 75"/>
                  <a:gd name="T29" fmla="*/ 123 h 123"/>
                  <a:gd name="T30" fmla="*/ 0 w 75"/>
                  <a:gd name="T31" fmla="*/ 122 h 12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5"/>
                  <a:gd name="T49" fmla="*/ 0 h 123"/>
                  <a:gd name="T50" fmla="*/ 75 w 75"/>
                  <a:gd name="T51" fmla="*/ 123 h 12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5" h="123">
                    <a:moveTo>
                      <a:pt x="26" y="0"/>
                    </a:moveTo>
                    <a:lnTo>
                      <a:pt x="38" y="3"/>
                    </a:lnTo>
                    <a:lnTo>
                      <a:pt x="49" y="10"/>
                    </a:lnTo>
                    <a:lnTo>
                      <a:pt x="59" y="19"/>
                    </a:lnTo>
                    <a:lnTo>
                      <a:pt x="67" y="30"/>
                    </a:lnTo>
                    <a:lnTo>
                      <a:pt x="73" y="41"/>
                    </a:lnTo>
                    <a:lnTo>
                      <a:pt x="75" y="54"/>
                    </a:lnTo>
                    <a:lnTo>
                      <a:pt x="75" y="67"/>
                    </a:lnTo>
                    <a:lnTo>
                      <a:pt x="73" y="80"/>
                    </a:lnTo>
                    <a:lnTo>
                      <a:pt x="67" y="92"/>
                    </a:lnTo>
                    <a:lnTo>
                      <a:pt x="59" y="103"/>
                    </a:lnTo>
                    <a:lnTo>
                      <a:pt x="49" y="112"/>
                    </a:lnTo>
                    <a:lnTo>
                      <a:pt x="38" y="118"/>
                    </a:lnTo>
                    <a:lnTo>
                      <a:pt x="26" y="122"/>
                    </a:lnTo>
                    <a:lnTo>
                      <a:pt x="13" y="123"/>
                    </a:lnTo>
                    <a:lnTo>
                      <a:pt x="0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55" name="Freeform 105"/>
              <p:cNvSpPr>
                <a:spLocks/>
              </p:cNvSpPr>
              <p:nvPr/>
            </p:nvSpPr>
            <p:spPr bwMode="auto">
              <a:xfrm>
                <a:off x="1957" y="723"/>
                <a:ext cx="75" cy="32"/>
              </a:xfrm>
              <a:custGeom>
                <a:avLst/>
                <a:gdLst>
                  <a:gd name="T0" fmla="*/ 499 w 525"/>
                  <a:gd name="T1" fmla="*/ 226 h 226"/>
                  <a:gd name="T2" fmla="*/ 512 w 525"/>
                  <a:gd name="T3" fmla="*/ 165 h 226"/>
                  <a:gd name="T4" fmla="*/ 525 w 525"/>
                  <a:gd name="T5" fmla="*/ 104 h 226"/>
                  <a:gd name="T6" fmla="*/ 27 w 525"/>
                  <a:gd name="T7" fmla="*/ 0 h 226"/>
                  <a:gd name="T8" fmla="*/ 13 w 525"/>
                  <a:gd name="T9" fmla="*/ 61 h 226"/>
                  <a:gd name="T10" fmla="*/ 0 w 525"/>
                  <a:gd name="T11" fmla="*/ 122 h 226"/>
                  <a:gd name="T12" fmla="*/ 499 w 525"/>
                  <a:gd name="T13" fmla="*/ 226 h 2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5"/>
                  <a:gd name="T22" fmla="*/ 0 h 226"/>
                  <a:gd name="T23" fmla="*/ 525 w 525"/>
                  <a:gd name="T24" fmla="*/ 226 h 2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5" h="226">
                    <a:moveTo>
                      <a:pt x="499" y="226"/>
                    </a:moveTo>
                    <a:lnTo>
                      <a:pt x="512" y="165"/>
                    </a:lnTo>
                    <a:lnTo>
                      <a:pt x="525" y="104"/>
                    </a:lnTo>
                    <a:lnTo>
                      <a:pt x="27" y="0"/>
                    </a:lnTo>
                    <a:lnTo>
                      <a:pt x="13" y="61"/>
                    </a:lnTo>
                    <a:lnTo>
                      <a:pt x="0" y="122"/>
                    </a:lnTo>
                    <a:lnTo>
                      <a:pt x="499" y="2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56" name="Freeform 106"/>
              <p:cNvSpPr>
                <a:spLocks/>
              </p:cNvSpPr>
              <p:nvPr/>
            </p:nvSpPr>
            <p:spPr bwMode="auto">
              <a:xfrm>
                <a:off x="1957" y="723"/>
                <a:ext cx="75" cy="32"/>
              </a:xfrm>
              <a:custGeom>
                <a:avLst/>
                <a:gdLst>
                  <a:gd name="T0" fmla="*/ 499 w 525"/>
                  <a:gd name="T1" fmla="*/ 226 h 226"/>
                  <a:gd name="T2" fmla="*/ 512 w 525"/>
                  <a:gd name="T3" fmla="*/ 165 h 226"/>
                  <a:gd name="T4" fmla="*/ 525 w 525"/>
                  <a:gd name="T5" fmla="*/ 104 h 226"/>
                  <a:gd name="T6" fmla="*/ 27 w 525"/>
                  <a:gd name="T7" fmla="*/ 0 h 226"/>
                  <a:gd name="T8" fmla="*/ 13 w 525"/>
                  <a:gd name="T9" fmla="*/ 61 h 226"/>
                  <a:gd name="T10" fmla="*/ 0 w 525"/>
                  <a:gd name="T11" fmla="*/ 122 h 226"/>
                  <a:gd name="T12" fmla="*/ 499 w 525"/>
                  <a:gd name="T13" fmla="*/ 226 h 2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5"/>
                  <a:gd name="T22" fmla="*/ 0 h 226"/>
                  <a:gd name="T23" fmla="*/ 525 w 525"/>
                  <a:gd name="T24" fmla="*/ 226 h 2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5" h="226">
                    <a:moveTo>
                      <a:pt x="499" y="226"/>
                    </a:moveTo>
                    <a:lnTo>
                      <a:pt x="512" y="165"/>
                    </a:lnTo>
                    <a:lnTo>
                      <a:pt x="525" y="104"/>
                    </a:lnTo>
                    <a:lnTo>
                      <a:pt x="27" y="0"/>
                    </a:lnTo>
                    <a:lnTo>
                      <a:pt x="13" y="61"/>
                    </a:lnTo>
                    <a:lnTo>
                      <a:pt x="0" y="122"/>
                    </a:lnTo>
                    <a:lnTo>
                      <a:pt x="499" y="2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57" name="Freeform 107"/>
              <p:cNvSpPr>
                <a:spLocks/>
              </p:cNvSpPr>
              <p:nvPr/>
            </p:nvSpPr>
            <p:spPr bwMode="auto">
              <a:xfrm>
                <a:off x="1959" y="723"/>
                <a:ext cx="2" cy="8"/>
              </a:xfrm>
              <a:custGeom>
                <a:avLst/>
                <a:gdLst>
                  <a:gd name="T0" fmla="*/ 0 w 14"/>
                  <a:gd name="T1" fmla="*/ 62 h 62"/>
                  <a:gd name="T2" fmla="*/ 14 w 14"/>
                  <a:gd name="T3" fmla="*/ 1 h 62"/>
                  <a:gd name="T4" fmla="*/ 1 w 14"/>
                  <a:gd name="T5" fmla="*/ 0 h 62"/>
                  <a:gd name="T6" fmla="*/ 0 w 14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2"/>
                  <a:gd name="T14" fmla="*/ 14 w 1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2">
                    <a:moveTo>
                      <a:pt x="0" y="62"/>
                    </a:moveTo>
                    <a:lnTo>
                      <a:pt x="14" y="1"/>
                    </a:lnTo>
                    <a:lnTo>
                      <a:pt x="1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58" name="Line 108"/>
              <p:cNvSpPr>
                <a:spLocks noChangeShapeType="1"/>
              </p:cNvSpPr>
              <p:nvPr/>
            </p:nvSpPr>
            <p:spPr bwMode="auto">
              <a:xfrm flipH="1" flipV="1">
                <a:off x="1959" y="723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59" name="Freeform 109"/>
              <p:cNvSpPr>
                <a:spLocks/>
              </p:cNvSpPr>
              <p:nvPr/>
            </p:nvSpPr>
            <p:spPr bwMode="auto">
              <a:xfrm>
                <a:off x="1885" y="722"/>
                <a:ext cx="74" cy="18"/>
              </a:xfrm>
              <a:custGeom>
                <a:avLst/>
                <a:gdLst>
                  <a:gd name="T0" fmla="*/ 517 w 519"/>
                  <a:gd name="T1" fmla="*/ 130 h 130"/>
                  <a:gd name="T2" fmla="*/ 518 w 519"/>
                  <a:gd name="T3" fmla="*/ 68 h 130"/>
                  <a:gd name="T4" fmla="*/ 519 w 519"/>
                  <a:gd name="T5" fmla="*/ 6 h 130"/>
                  <a:gd name="T6" fmla="*/ 2 w 519"/>
                  <a:gd name="T7" fmla="*/ 0 h 130"/>
                  <a:gd name="T8" fmla="*/ 1 w 519"/>
                  <a:gd name="T9" fmla="*/ 62 h 130"/>
                  <a:gd name="T10" fmla="*/ 0 w 519"/>
                  <a:gd name="T11" fmla="*/ 124 h 130"/>
                  <a:gd name="T12" fmla="*/ 517 w 519"/>
                  <a:gd name="T13" fmla="*/ 13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9"/>
                  <a:gd name="T22" fmla="*/ 0 h 130"/>
                  <a:gd name="T23" fmla="*/ 519 w 519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9" h="130">
                    <a:moveTo>
                      <a:pt x="517" y="130"/>
                    </a:moveTo>
                    <a:lnTo>
                      <a:pt x="518" y="68"/>
                    </a:lnTo>
                    <a:lnTo>
                      <a:pt x="519" y="6"/>
                    </a:lnTo>
                    <a:lnTo>
                      <a:pt x="2" y="0"/>
                    </a:lnTo>
                    <a:lnTo>
                      <a:pt x="1" y="62"/>
                    </a:lnTo>
                    <a:lnTo>
                      <a:pt x="0" y="124"/>
                    </a:lnTo>
                    <a:lnTo>
                      <a:pt x="517" y="1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60" name="Freeform 110"/>
              <p:cNvSpPr>
                <a:spLocks/>
              </p:cNvSpPr>
              <p:nvPr/>
            </p:nvSpPr>
            <p:spPr bwMode="auto">
              <a:xfrm>
                <a:off x="1885" y="722"/>
                <a:ext cx="74" cy="18"/>
              </a:xfrm>
              <a:custGeom>
                <a:avLst/>
                <a:gdLst>
                  <a:gd name="T0" fmla="*/ 517 w 519"/>
                  <a:gd name="T1" fmla="*/ 130 h 130"/>
                  <a:gd name="T2" fmla="*/ 518 w 519"/>
                  <a:gd name="T3" fmla="*/ 68 h 130"/>
                  <a:gd name="T4" fmla="*/ 519 w 519"/>
                  <a:gd name="T5" fmla="*/ 6 h 130"/>
                  <a:gd name="T6" fmla="*/ 2 w 519"/>
                  <a:gd name="T7" fmla="*/ 0 h 130"/>
                  <a:gd name="T8" fmla="*/ 1 w 519"/>
                  <a:gd name="T9" fmla="*/ 62 h 130"/>
                  <a:gd name="T10" fmla="*/ 0 w 519"/>
                  <a:gd name="T11" fmla="*/ 124 h 130"/>
                  <a:gd name="T12" fmla="*/ 517 w 519"/>
                  <a:gd name="T13" fmla="*/ 13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9"/>
                  <a:gd name="T22" fmla="*/ 0 h 130"/>
                  <a:gd name="T23" fmla="*/ 519 w 519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9" h="130">
                    <a:moveTo>
                      <a:pt x="517" y="130"/>
                    </a:moveTo>
                    <a:lnTo>
                      <a:pt x="518" y="68"/>
                    </a:lnTo>
                    <a:lnTo>
                      <a:pt x="519" y="6"/>
                    </a:lnTo>
                    <a:lnTo>
                      <a:pt x="2" y="0"/>
                    </a:lnTo>
                    <a:lnTo>
                      <a:pt x="1" y="62"/>
                    </a:lnTo>
                    <a:lnTo>
                      <a:pt x="0" y="124"/>
                    </a:lnTo>
                    <a:lnTo>
                      <a:pt x="517" y="1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61" name="Freeform 111"/>
              <p:cNvSpPr>
                <a:spLocks/>
              </p:cNvSpPr>
              <p:nvPr/>
            </p:nvSpPr>
            <p:spPr bwMode="auto">
              <a:xfrm>
                <a:off x="1883" y="722"/>
                <a:ext cx="2" cy="9"/>
              </a:xfrm>
              <a:custGeom>
                <a:avLst/>
                <a:gdLst>
                  <a:gd name="T0" fmla="*/ 11 w 12"/>
                  <a:gd name="T1" fmla="*/ 62 h 62"/>
                  <a:gd name="T2" fmla="*/ 12 w 12"/>
                  <a:gd name="T3" fmla="*/ 0 h 62"/>
                  <a:gd name="T4" fmla="*/ 0 w 12"/>
                  <a:gd name="T5" fmla="*/ 0 h 62"/>
                  <a:gd name="T6" fmla="*/ 11 w 12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2"/>
                  <a:gd name="T14" fmla="*/ 12 w 12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2">
                    <a:moveTo>
                      <a:pt x="11" y="62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11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62" name="Line 112"/>
              <p:cNvSpPr>
                <a:spLocks noChangeShapeType="1"/>
              </p:cNvSpPr>
              <p:nvPr/>
            </p:nvSpPr>
            <p:spPr bwMode="auto">
              <a:xfrm flipH="1">
                <a:off x="1883" y="72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63" name="Freeform 113"/>
              <p:cNvSpPr>
                <a:spLocks/>
              </p:cNvSpPr>
              <p:nvPr/>
            </p:nvSpPr>
            <p:spPr bwMode="auto">
              <a:xfrm>
                <a:off x="1811" y="722"/>
                <a:ext cx="75" cy="31"/>
              </a:xfrm>
              <a:custGeom>
                <a:avLst/>
                <a:gdLst>
                  <a:gd name="T0" fmla="*/ 525 w 525"/>
                  <a:gd name="T1" fmla="*/ 124 h 219"/>
                  <a:gd name="T2" fmla="*/ 514 w 525"/>
                  <a:gd name="T3" fmla="*/ 62 h 219"/>
                  <a:gd name="T4" fmla="*/ 503 w 525"/>
                  <a:gd name="T5" fmla="*/ 0 h 219"/>
                  <a:gd name="T6" fmla="*/ 0 w 525"/>
                  <a:gd name="T7" fmla="*/ 96 h 219"/>
                  <a:gd name="T8" fmla="*/ 11 w 525"/>
                  <a:gd name="T9" fmla="*/ 157 h 219"/>
                  <a:gd name="T10" fmla="*/ 22 w 525"/>
                  <a:gd name="T11" fmla="*/ 219 h 219"/>
                  <a:gd name="T12" fmla="*/ 525 w 525"/>
                  <a:gd name="T13" fmla="*/ 124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5"/>
                  <a:gd name="T22" fmla="*/ 0 h 219"/>
                  <a:gd name="T23" fmla="*/ 525 w 525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5" h="219">
                    <a:moveTo>
                      <a:pt x="525" y="124"/>
                    </a:moveTo>
                    <a:lnTo>
                      <a:pt x="514" y="62"/>
                    </a:lnTo>
                    <a:lnTo>
                      <a:pt x="503" y="0"/>
                    </a:lnTo>
                    <a:lnTo>
                      <a:pt x="0" y="96"/>
                    </a:lnTo>
                    <a:lnTo>
                      <a:pt x="11" y="157"/>
                    </a:lnTo>
                    <a:lnTo>
                      <a:pt x="22" y="219"/>
                    </a:lnTo>
                    <a:lnTo>
                      <a:pt x="525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64" name="Freeform 114"/>
              <p:cNvSpPr>
                <a:spLocks/>
              </p:cNvSpPr>
              <p:nvPr/>
            </p:nvSpPr>
            <p:spPr bwMode="auto">
              <a:xfrm>
                <a:off x="1811" y="722"/>
                <a:ext cx="75" cy="31"/>
              </a:xfrm>
              <a:custGeom>
                <a:avLst/>
                <a:gdLst>
                  <a:gd name="T0" fmla="*/ 525 w 525"/>
                  <a:gd name="T1" fmla="*/ 124 h 219"/>
                  <a:gd name="T2" fmla="*/ 514 w 525"/>
                  <a:gd name="T3" fmla="*/ 62 h 219"/>
                  <a:gd name="T4" fmla="*/ 503 w 525"/>
                  <a:gd name="T5" fmla="*/ 0 h 219"/>
                  <a:gd name="T6" fmla="*/ 0 w 525"/>
                  <a:gd name="T7" fmla="*/ 96 h 219"/>
                  <a:gd name="T8" fmla="*/ 11 w 525"/>
                  <a:gd name="T9" fmla="*/ 157 h 219"/>
                  <a:gd name="T10" fmla="*/ 22 w 525"/>
                  <a:gd name="T11" fmla="*/ 219 h 219"/>
                  <a:gd name="T12" fmla="*/ 525 w 525"/>
                  <a:gd name="T13" fmla="*/ 124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5"/>
                  <a:gd name="T22" fmla="*/ 0 h 219"/>
                  <a:gd name="T23" fmla="*/ 525 w 525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5" h="219">
                    <a:moveTo>
                      <a:pt x="525" y="124"/>
                    </a:moveTo>
                    <a:lnTo>
                      <a:pt x="514" y="62"/>
                    </a:lnTo>
                    <a:lnTo>
                      <a:pt x="503" y="0"/>
                    </a:lnTo>
                    <a:lnTo>
                      <a:pt x="0" y="96"/>
                    </a:lnTo>
                    <a:lnTo>
                      <a:pt x="11" y="157"/>
                    </a:lnTo>
                    <a:lnTo>
                      <a:pt x="22" y="219"/>
                    </a:lnTo>
                    <a:lnTo>
                      <a:pt x="525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65" name="Freeform 115"/>
              <p:cNvSpPr>
                <a:spLocks/>
              </p:cNvSpPr>
              <p:nvPr/>
            </p:nvSpPr>
            <p:spPr bwMode="auto">
              <a:xfrm>
                <a:off x="1810" y="735"/>
                <a:ext cx="3" cy="9"/>
              </a:xfrm>
              <a:custGeom>
                <a:avLst/>
                <a:gdLst>
                  <a:gd name="T0" fmla="*/ 23 w 23"/>
                  <a:gd name="T1" fmla="*/ 61 h 61"/>
                  <a:gd name="T2" fmla="*/ 12 w 23"/>
                  <a:gd name="T3" fmla="*/ 0 h 61"/>
                  <a:gd name="T4" fmla="*/ 0 w 23"/>
                  <a:gd name="T5" fmla="*/ 3 h 61"/>
                  <a:gd name="T6" fmla="*/ 23 w 23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"/>
                  <a:gd name="T13" fmla="*/ 0 h 61"/>
                  <a:gd name="T14" fmla="*/ 23 w 23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" h="61">
                    <a:moveTo>
                      <a:pt x="23" y="61"/>
                    </a:moveTo>
                    <a:lnTo>
                      <a:pt x="12" y="0"/>
                    </a:lnTo>
                    <a:lnTo>
                      <a:pt x="0" y="3"/>
                    </a:lnTo>
                    <a:lnTo>
                      <a:pt x="23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66" name="Line 116"/>
              <p:cNvSpPr>
                <a:spLocks noChangeShapeType="1"/>
              </p:cNvSpPr>
              <p:nvPr/>
            </p:nvSpPr>
            <p:spPr bwMode="auto">
              <a:xfrm flipH="1">
                <a:off x="1810" y="7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67" name="Freeform 117"/>
              <p:cNvSpPr>
                <a:spLocks/>
              </p:cNvSpPr>
              <p:nvPr/>
            </p:nvSpPr>
            <p:spPr bwMode="auto">
              <a:xfrm>
                <a:off x="1744" y="736"/>
                <a:ext cx="72" cy="43"/>
              </a:xfrm>
              <a:custGeom>
                <a:avLst/>
                <a:gdLst>
                  <a:gd name="T0" fmla="*/ 507 w 507"/>
                  <a:gd name="T1" fmla="*/ 117 h 300"/>
                  <a:gd name="T2" fmla="*/ 484 w 507"/>
                  <a:gd name="T3" fmla="*/ 58 h 300"/>
                  <a:gd name="T4" fmla="*/ 461 w 507"/>
                  <a:gd name="T5" fmla="*/ 0 h 300"/>
                  <a:gd name="T6" fmla="*/ 0 w 507"/>
                  <a:gd name="T7" fmla="*/ 182 h 300"/>
                  <a:gd name="T8" fmla="*/ 23 w 507"/>
                  <a:gd name="T9" fmla="*/ 241 h 300"/>
                  <a:gd name="T10" fmla="*/ 46 w 507"/>
                  <a:gd name="T11" fmla="*/ 300 h 300"/>
                  <a:gd name="T12" fmla="*/ 507 w 507"/>
                  <a:gd name="T13" fmla="*/ 117 h 3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7"/>
                  <a:gd name="T22" fmla="*/ 0 h 300"/>
                  <a:gd name="T23" fmla="*/ 507 w 507"/>
                  <a:gd name="T24" fmla="*/ 300 h 3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7" h="300">
                    <a:moveTo>
                      <a:pt x="507" y="117"/>
                    </a:moveTo>
                    <a:lnTo>
                      <a:pt x="484" y="58"/>
                    </a:lnTo>
                    <a:lnTo>
                      <a:pt x="461" y="0"/>
                    </a:lnTo>
                    <a:lnTo>
                      <a:pt x="0" y="182"/>
                    </a:lnTo>
                    <a:lnTo>
                      <a:pt x="23" y="241"/>
                    </a:lnTo>
                    <a:lnTo>
                      <a:pt x="46" y="300"/>
                    </a:lnTo>
                    <a:lnTo>
                      <a:pt x="507" y="1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68" name="Freeform 118"/>
              <p:cNvSpPr>
                <a:spLocks/>
              </p:cNvSpPr>
              <p:nvPr/>
            </p:nvSpPr>
            <p:spPr bwMode="auto">
              <a:xfrm>
                <a:off x="1744" y="736"/>
                <a:ext cx="72" cy="43"/>
              </a:xfrm>
              <a:custGeom>
                <a:avLst/>
                <a:gdLst>
                  <a:gd name="T0" fmla="*/ 507 w 507"/>
                  <a:gd name="T1" fmla="*/ 117 h 300"/>
                  <a:gd name="T2" fmla="*/ 484 w 507"/>
                  <a:gd name="T3" fmla="*/ 58 h 300"/>
                  <a:gd name="T4" fmla="*/ 461 w 507"/>
                  <a:gd name="T5" fmla="*/ 0 h 300"/>
                  <a:gd name="T6" fmla="*/ 0 w 507"/>
                  <a:gd name="T7" fmla="*/ 182 h 300"/>
                  <a:gd name="T8" fmla="*/ 23 w 507"/>
                  <a:gd name="T9" fmla="*/ 241 h 300"/>
                  <a:gd name="T10" fmla="*/ 46 w 507"/>
                  <a:gd name="T11" fmla="*/ 300 h 300"/>
                  <a:gd name="T12" fmla="*/ 507 w 507"/>
                  <a:gd name="T13" fmla="*/ 117 h 3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7"/>
                  <a:gd name="T22" fmla="*/ 0 h 300"/>
                  <a:gd name="T23" fmla="*/ 507 w 507"/>
                  <a:gd name="T24" fmla="*/ 300 h 3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7" h="300">
                    <a:moveTo>
                      <a:pt x="507" y="117"/>
                    </a:moveTo>
                    <a:lnTo>
                      <a:pt x="484" y="58"/>
                    </a:lnTo>
                    <a:lnTo>
                      <a:pt x="461" y="0"/>
                    </a:lnTo>
                    <a:lnTo>
                      <a:pt x="0" y="182"/>
                    </a:lnTo>
                    <a:lnTo>
                      <a:pt x="23" y="241"/>
                    </a:lnTo>
                    <a:lnTo>
                      <a:pt x="46" y="300"/>
                    </a:lnTo>
                    <a:lnTo>
                      <a:pt x="507" y="11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69" name="Freeform 119"/>
              <p:cNvSpPr>
                <a:spLocks/>
              </p:cNvSpPr>
              <p:nvPr/>
            </p:nvSpPr>
            <p:spPr bwMode="auto">
              <a:xfrm>
                <a:off x="1742" y="762"/>
                <a:ext cx="5" cy="8"/>
              </a:xfrm>
              <a:custGeom>
                <a:avLst/>
                <a:gdLst>
                  <a:gd name="T0" fmla="*/ 33 w 33"/>
                  <a:gd name="T1" fmla="*/ 59 h 59"/>
                  <a:gd name="T2" fmla="*/ 10 w 33"/>
                  <a:gd name="T3" fmla="*/ 0 h 59"/>
                  <a:gd name="T4" fmla="*/ 0 w 33"/>
                  <a:gd name="T5" fmla="*/ 6 h 59"/>
                  <a:gd name="T6" fmla="*/ 33 w 33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59"/>
                  <a:gd name="T14" fmla="*/ 33 w 33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59">
                    <a:moveTo>
                      <a:pt x="33" y="59"/>
                    </a:moveTo>
                    <a:lnTo>
                      <a:pt x="10" y="0"/>
                    </a:lnTo>
                    <a:lnTo>
                      <a:pt x="0" y="6"/>
                    </a:lnTo>
                    <a:lnTo>
                      <a:pt x="33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70" name="Line 120"/>
              <p:cNvSpPr>
                <a:spLocks noChangeShapeType="1"/>
              </p:cNvSpPr>
              <p:nvPr/>
            </p:nvSpPr>
            <p:spPr bwMode="auto">
              <a:xfrm flipH="1">
                <a:off x="1742" y="76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71" name="Freeform 121"/>
              <p:cNvSpPr>
                <a:spLocks/>
              </p:cNvSpPr>
              <p:nvPr/>
            </p:nvSpPr>
            <p:spPr bwMode="auto">
              <a:xfrm>
                <a:off x="1684" y="763"/>
                <a:ext cx="68" cy="50"/>
              </a:xfrm>
              <a:custGeom>
                <a:avLst/>
                <a:gdLst>
                  <a:gd name="T0" fmla="*/ 472 w 472"/>
                  <a:gd name="T1" fmla="*/ 106 h 355"/>
                  <a:gd name="T2" fmla="*/ 439 w 472"/>
                  <a:gd name="T3" fmla="*/ 53 h 355"/>
                  <a:gd name="T4" fmla="*/ 406 w 472"/>
                  <a:gd name="T5" fmla="*/ 0 h 355"/>
                  <a:gd name="T6" fmla="*/ 0 w 472"/>
                  <a:gd name="T7" fmla="*/ 249 h 355"/>
                  <a:gd name="T8" fmla="*/ 33 w 472"/>
                  <a:gd name="T9" fmla="*/ 302 h 355"/>
                  <a:gd name="T10" fmla="*/ 66 w 472"/>
                  <a:gd name="T11" fmla="*/ 355 h 355"/>
                  <a:gd name="T12" fmla="*/ 472 w 472"/>
                  <a:gd name="T13" fmla="*/ 106 h 3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72"/>
                  <a:gd name="T22" fmla="*/ 0 h 355"/>
                  <a:gd name="T23" fmla="*/ 472 w 472"/>
                  <a:gd name="T24" fmla="*/ 355 h 3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72" h="355">
                    <a:moveTo>
                      <a:pt x="472" y="106"/>
                    </a:moveTo>
                    <a:lnTo>
                      <a:pt x="439" y="53"/>
                    </a:lnTo>
                    <a:lnTo>
                      <a:pt x="406" y="0"/>
                    </a:lnTo>
                    <a:lnTo>
                      <a:pt x="0" y="249"/>
                    </a:lnTo>
                    <a:lnTo>
                      <a:pt x="33" y="302"/>
                    </a:lnTo>
                    <a:lnTo>
                      <a:pt x="66" y="355"/>
                    </a:lnTo>
                    <a:lnTo>
                      <a:pt x="472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72" name="Freeform 122"/>
              <p:cNvSpPr>
                <a:spLocks/>
              </p:cNvSpPr>
              <p:nvPr/>
            </p:nvSpPr>
            <p:spPr bwMode="auto">
              <a:xfrm>
                <a:off x="1684" y="763"/>
                <a:ext cx="68" cy="50"/>
              </a:xfrm>
              <a:custGeom>
                <a:avLst/>
                <a:gdLst>
                  <a:gd name="T0" fmla="*/ 472 w 472"/>
                  <a:gd name="T1" fmla="*/ 106 h 355"/>
                  <a:gd name="T2" fmla="*/ 439 w 472"/>
                  <a:gd name="T3" fmla="*/ 53 h 355"/>
                  <a:gd name="T4" fmla="*/ 406 w 472"/>
                  <a:gd name="T5" fmla="*/ 0 h 355"/>
                  <a:gd name="T6" fmla="*/ 0 w 472"/>
                  <a:gd name="T7" fmla="*/ 249 h 355"/>
                  <a:gd name="T8" fmla="*/ 33 w 472"/>
                  <a:gd name="T9" fmla="*/ 302 h 355"/>
                  <a:gd name="T10" fmla="*/ 66 w 472"/>
                  <a:gd name="T11" fmla="*/ 355 h 355"/>
                  <a:gd name="T12" fmla="*/ 472 w 472"/>
                  <a:gd name="T13" fmla="*/ 106 h 3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72"/>
                  <a:gd name="T22" fmla="*/ 0 h 355"/>
                  <a:gd name="T23" fmla="*/ 472 w 472"/>
                  <a:gd name="T24" fmla="*/ 355 h 3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72" h="355">
                    <a:moveTo>
                      <a:pt x="472" y="106"/>
                    </a:moveTo>
                    <a:lnTo>
                      <a:pt x="439" y="53"/>
                    </a:lnTo>
                    <a:lnTo>
                      <a:pt x="406" y="0"/>
                    </a:lnTo>
                    <a:lnTo>
                      <a:pt x="0" y="249"/>
                    </a:lnTo>
                    <a:lnTo>
                      <a:pt x="33" y="302"/>
                    </a:lnTo>
                    <a:lnTo>
                      <a:pt x="66" y="355"/>
                    </a:lnTo>
                    <a:lnTo>
                      <a:pt x="472" y="10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73" name="Freeform 123"/>
              <p:cNvSpPr>
                <a:spLocks/>
              </p:cNvSpPr>
              <p:nvPr/>
            </p:nvSpPr>
            <p:spPr bwMode="auto">
              <a:xfrm>
                <a:off x="1683" y="798"/>
                <a:ext cx="6" cy="8"/>
              </a:xfrm>
              <a:custGeom>
                <a:avLst/>
                <a:gdLst>
                  <a:gd name="T0" fmla="*/ 41 w 41"/>
                  <a:gd name="T1" fmla="*/ 53 h 53"/>
                  <a:gd name="T2" fmla="*/ 8 w 41"/>
                  <a:gd name="T3" fmla="*/ 0 h 53"/>
                  <a:gd name="T4" fmla="*/ 0 w 41"/>
                  <a:gd name="T5" fmla="*/ 5 h 53"/>
                  <a:gd name="T6" fmla="*/ 41 w 41"/>
                  <a:gd name="T7" fmla="*/ 53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53"/>
                  <a:gd name="T14" fmla="*/ 41 w 41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53">
                    <a:moveTo>
                      <a:pt x="41" y="53"/>
                    </a:moveTo>
                    <a:lnTo>
                      <a:pt x="8" y="0"/>
                    </a:lnTo>
                    <a:lnTo>
                      <a:pt x="0" y="5"/>
                    </a:lnTo>
                    <a:lnTo>
                      <a:pt x="41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74" name="Line 124"/>
              <p:cNvSpPr>
                <a:spLocks noChangeShapeType="1"/>
              </p:cNvSpPr>
              <p:nvPr/>
            </p:nvSpPr>
            <p:spPr bwMode="auto">
              <a:xfrm flipH="1">
                <a:off x="1683" y="7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75" name="Freeform 125"/>
              <p:cNvSpPr>
                <a:spLocks/>
              </p:cNvSpPr>
              <p:nvPr/>
            </p:nvSpPr>
            <p:spPr bwMode="auto">
              <a:xfrm>
                <a:off x="1634" y="799"/>
                <a:ext cx="61" cy="56"/>
              </a:xfrm>
              <a:custGeom>
                <a:avLst/>
                <a:gdLst>
                  <a:gd name="T0" fmla="*/ 427 w 427"/>
                  <a:gd name="T1" fmla="*/ 95 h 390"/>
                  <a:gd name="T2" fmla="*/ 386 w 427"/>
                  <a:gd name="T3" fmla="*/ 48 h 390"/>
                  <a:gd name="T4" fmla="*/ 345 w 427"/>
                  <a:gd name="T5" fmla="*/ 0 h 390"/>
                  <a:gd name="T6" fmla="*/ 0 w 427"/>
                  <a:gd name="T7" fmla="*/ 295 h 390"/>
                  <a:gd name="T8" fmla="*/ 41 w 427"/>
                  <a:gd name="T9" fmla="*/ 343 h 390"/>
                  <a:gd name="T10" fmla="*/ 82 w 427"/>
                  <a:gd name="T11" fmla="*/ 390 h 390"/>
                  <a:gd name="T12" fmla="*/ 427 w 427"/>
                  <a:gd name="T13" fmla="*/ 95 h 3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7"/>
                  <a:gd name="T22" fmla="*/ 0 h 390"/>
                  <a:gd name="T23" fmla="*/ 427 w 427"/>
                  <a:gd name="T24" fmla="*/ 390 h 3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7" h="390">
                    <a:moveTo>
                      <a:pt x="427" y="95"/>
                    </a:moveTo>
                    <a:lnTo>
                      <a:pt x="386" y="48"/>
                    </a:lnTo>
                    <a:lnTo>
                      <a:pt x="345" y="0"/>
                    </a:lnTo>
                    <a:lnTo>
                      <a:pt x="0" y="295"/>
                    </a:lnTo>
                    <a:lnTo>
                      <a:pt x="41" y="343"/>
                    </a:lnTo>
                    <a:lnTo>
                      <a:pt x="82" y="390"/>
                    </a:lnTo>
                    <a:lnTo>
                      <a:pt x="427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76" name="Freeform 126"/>
              <p:cNvSpPr>
                <a:spLocks/>
              </p:cNvSpPr>
              <p:nvPr/>
            </p:nvSpPr>
            <p:spPr bwMode="auto">
              <a:xfrm>
                <a:off x="1634" y="799"/>
                <a:ext cx="61" cy="56"/>
              </a:xfrm>
              <a:custGeom>
                <a:avLst/>
                <a:gdLst>
                  <a:gd name="T0" fmla="*/ 427 w 427"/>
                  <a:gd name="T1" fmla="*/ 95 h 390"/>
                  <a:gd name="T2" fmla="*/ 386 w 427"/>
                  <a:gd name="T3" fmla="*/ 48 h 390"/>
                  <a:gd name="T4" fmla="*/ 345 w 427"/>
                  <a:gd name="T5" fmla="*/ 0 h 390"/>
                  <a:gd name="T6" fmla="*/ 0 w 427"/>
                  <a:gd name="T7" fmla="*/ 295 h 390"/>
                  <a:gd name="T8" fmla="*/ 41 w 427"/>
                  <a:gd name="T9" fmla="*/ 343 h 390"/>
                  <a:gd name="T10" fmla="*/ 82 w 427"/>
                  <a:gd name="T11" fmla="*/ 390 h 390"/>
                  <a:gd name="T12" fmla="*/ 427 w 427"/>
                  <a:gd name="T13" fmla="*/ 95 h 3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7"/>
                  <a:gd name="T22" fmla="*/ 0 h 390"/>
                  <a:gd name="T23" fmla="*/ 427 w 427"/>
                  <a:gd name="T24" fmla="*/ 390 h 3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7" h="390">
                    <a:moveTo>
                      <a:pt x="427" y="95"/>
                    </a:moveTo>
                    <a:lnTo>
                      <a:pt x="386" y="48"/>
                    </a:lnTo>
                    <a:lnTo>
                      <a:pt x="345" y="0"/>
                    </a:lnTo>
                    <a:lnTo>
                      <a:pt x="0" y="295"/>
                    </a:lnTo>
                    <a:lnTo>
                      <a:pt x="41" y="343"/>
                    </a:lnTo>
                    <a:lnTo>
                      <a:pt x="82" y="390"/>
                    </a:lnTo>
                    <a:lnTo>
                      <a:pt x="427" y="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77" name="Freeform 127"/>
              <p:cNvSpPr>
                <a:spLocks/>
              </p:cNvSpPr>
              <p:nvPr/>
            </p:nvSpPr>
            <p:spPr bwMode="auto">
              <a:xfrm>
                <a:off x="1633" y="841"/>
                <a:ext cx="7" cy="7"/>
              </a:xfrm>
              <a:custGeom>
                <a:avLst/>
                <a:gdLst>
                  <a:gd name="T0" fmla="*/ 46 w 46"/>
                  <a:gd name="T1" fmla="*/ 48 h 48"/>
                  <a:gd name="T2" fmla="*/ 5 w 46"/>
                  <a:gd name="T3" fmla="*/ 0 h 48"/>
                  <a:gd name="T4" fmla="*/ 0 w 46"/>
                  <a:gd name="T5" fmla="*/ 7 h 48"/>
                  <a:gd name="T6" fmla="*/ 46 w 46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8"/>
                  <a:gd name="T14" fmla="*/ 46 w 46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8">
                    <a:moveTo>
                      <a:pt x="46" y="48"/>
                    </a:moveTo>
                    <a:lnTo>
                      <a:pt x="5" y="0"/>
                    </a:lnTo>
                    <a:lnTo>
                      <a:pt x="0" y="7"/>
                    </a:lnTo>
                    <a:lnTo>
                      <a:pt x="46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78" name="Line 128"/>
              <p:cNvSpPr>
                <a:spLocks noChangeShapeType="1"/>
              </p:cNvSpPr>
              <p:nvPr/>
            </p:nvSpPr>
            <p:spPr bwMode="auto">
              <a:xfrm flipH="1">
                <a:off x="1633" y="84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79" name="Freeform 129"/>
              <p:cNvSpPr>
                <a:spLocks/>
              </p:cNvSpPr>
              <p:nvPr/>
            </p:nvSpPr>
            <p:spPr bwMode="auto">
              <a:xfrm>
                <a:off x="1592" y="842"/>
                <a:ext cx="54" cy="59"/>
              </a:xfrm>
              <a:custGeom>
                <a:avLst/>
                <a:gdLst>
                  <a:gd name="T0" fmla="*/ 382 w 382"/>
                  <a:gd name="T1" fmla="*/ 82 h 410"/>
                  <a:gd name="T2" fmla="*/ 335 w 382"/>
                  <a:gd name="T3" fmla="*/ 41 h 410"/>
                  <a:gd name="T4" fmla="*/ 289 w 382"/>
                  <a:gd name="T5" fmla="*/ 0 h 410"/>
                  <a:gd name="T6" fmla="*/ 0 w 382"/>
                  <a:gd name="T7" fmla="*/ 328 h 410"/>
                  <a:gd name="T8" fmla="*/ 47 w 382"/>
                  <a:gd name="T9" fmla="*/ 369 h 410"/>
                  <a:gd name="T10" fmla="*/ 93 w 382"/>
                  <a:gd name="T11" fmla="*/ 410 h 410"/>
                  <a:gd name="T12" fmla="*/ 382 w 382"/>
                  <a:gd name="T13" fmla="*/ 82 h 4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2"/>
                  <a:gd name="T22" fmla="*/ 0 h 410"/>
                  <a:gd name="T23" fmla="*/ 382 w 382"/>
                  <a:gd name="T24" fmla="*/ 410 h 4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2" h="410">
                    <a:moveTo>
                      <a:pt x="382" y="82"/>
                    </a:moveTo>
                    <a:lnTo>
                      <a:pt x="335" y="41"/>
                    </a:lnTo>
                    <a:lnTo>
                      <a:pt x="289" y="0"/>
                    </a:lnTo>
                    <a:lnTo>
                      <a:pt x="0" y="328"/>
                    </a:lnTo>
                    <a:lnTo>
                      <a:pt x="47" y="369"/>
                    </a:lnTo>
                    <a:lnTo>
                      <a:pt x="93" y="410"/>
                    </a:lnTo>
                    <a:lnTo>
                      <a:pt x="382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80" name="Freeform 130"/>
              <p:cNvSpPr>
                <a:spLocks/>
              </p:cNvSpPr>
              <p:nvPr/>
            </p:nvSpPr>
            <p:spPr bwMode="auto">
              <a:xfrm>
                <a:off x="1592" y="842"/>
                <a:ext cx="54" cy="59"/>
              </a:xfrm>
              <a:custGeom>
                <a:avLst/>
                <a:gdLst>
                  <a:gd name="T0" fmla="*/ 382 w 382"/>
                  <a:gd name="T1" fmla="*/ 82 h 410"/>
                  <a:gd name="T2" fmla="*/ 335 w 382"/>
                  <a:gd name="T3" fmla="*/ 41 h 410"/>
                  <a:gd name="T4" fmla="*/ 289 w 382"/>
                  <a:gd name="T5" fmla="*/ 0 h 410"/>
                  <a:gd name="T6" fmla="*/ 0 w 382"/>
                  <a:gd name="T7" fmla="*/ 328 h 410"/>
                  <a:gd name="T8" fmla="*/ 47 w 382"/>
                  <a:gd name="T9" fmla="*/ 369 h 410"/>
                  <a:gd name="T10" fmla="*/ 93 w 382"/>
                  <a:gd name="T11" fmla="*/ 410 h 410"/>
                  <a:gd name="T12" fmla="*/ 382 w 382"/>
                  <a:gd name="T13" fmla="*/ 82 h 4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2"/>
                  <a:gd name="T22" fmla="*/ 0 h 410"/>
                  <a:gd name="T23" fmla="*/ 382 w 382"/>
                  <a:gd name="T24" fmla="*/ 410 h 4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2" h="410">
                    <a:moveTo>
                      <a:pt x="382" y="82"/>
                    </a:moveTo>
                    <a:lnTo>
                      <a:pt x="335" y="41"/>
                    </a:lnTo>
                    <a:lnTo>
                      <a:pt x="289" y="0"/>
                    </a:lnTo>
                    <a:lnTo>
                      <a:pt x="0" y="328"/>
                    </a:lnTo>
                    <a:lnTo>
                      <a:pt x="47" y="369"/>
                    </a:lnTo>
                    <a:lnTo>
                      <a:pt x="93" y="410"/>
                    </a:lnTo>
                    <a:lnTo>
                      <a:pt x="382" y="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81" name="Freeform 131"/>
              <p:cNvSpPr>
                <a:spLocks/>
              </p:cNvSpPr>
              <p:nvPr/>
            </p:nvSpPr>
            <p:spPr bwMode="auto">
              <a:xfrm>
                <a:off x="1591" y="889"/>
                <a:ext cx="8" cy="6"/>
              </a:xfrm>
              <a:custGeom>
                <a:avLst/>
                <a:gdLst>
                  <a:gd name="T0" fmla="*/ 52 w 52"/>
                  <a:gd name="T1" fmla="*/ 41 h 41"/>
                  <a:gd name="T2" fmla="*/ 5 w 52"/>
                  <a:gd name="T3" fmla="*/ 0 h 41"/>
                  <a:gd name="T4" fmla="*/ 0 w 52"/>
                  <a:gd name="T5" fmla="*/ 6 h 41"/>
                  <a:gd name="T6" fmla="*/ 52 w 52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41"/>
                  <a:gd name="T14" fmla="*/ 52 w 52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41">
                    <a:moveTo>
                      <a:pt x="52" y="41"/>
                    </a:moveTo>
                    <a:lnTo>
                      <a:pt x="5" y="0"/>
                    </a:lnTo>
                    <a:lnTo>
                      <a:pt x="0" y="6"/>
                    </a:lnTo>
                    <a:lnTo>
                      <a:pt x="52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82" name="Line 132"/>
              <p:cNvSpPr>
                <a:spLocks noChangeShapeType="1"/>
              </p:cNvSpPr>
              <p:nvPr/>
            </p:nvSpPr>
            <p:spPr bwMode="auto">
              <a:xfrm flipH="1">
                <a:off x="1591" y="88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83" name="Freeform 133"/>
              <p:cNvSpPr>
                <a:spLocks/>
              </p:cNvSpPr>
              <p:nvPr/>
            </p:nvSpPr>
            <p:spPr bwMode="auto">
              <a:xfrm>
                <a:off x="1557" y="890"/>
                <a:ext cx="49" cy="60"/>
              </a:xfrm>
              <a:custGeom>
                <a:avLst/>
                <a:gdLst>
                  <a:gd name="T0" fmla="*/ 343 w 343"/>
                  <a:gd name="T1" fmla="*/ 71 h 420"/>
                  <a:gd name="T2" fmla="*/ 291 w 343"/>
                  <a:gd name="T3" fmla="*/ 35 h 420"/>
                  <a:gd name="T4" fmla="*/ 239 w 343"/>
                  <a:gd name="T5" fmla="*/ 0 h 420"/>
                  <a:gd name="T6" fmla="*/ 0 w 343"/>
                  <a:gd name="T7" fmla="*/ 349 h 420"/>
                  <a:gd name="T8" fmla="*/ 52 w 343"/>
                  <a:gd name="T9" fmla="*/ 385 h 420"/>
                  <a:gd name="T10" fmla="*/ 104 w 343"/>
                  <a:gd name="T11" fmla="*/ 420 h 420"/>
                  <a:gd name="T12" fmla="*/ 343 w 343"/>
                  <a:gd name="T13" fmla="*/ 71 h 4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3"/>
                  <a:gd name="T22" fmla="*/ 0 h 420"/>
                  <a:gd name="T23" fmla="*/ 343 w 343"/>
                  <a:gd name="T24" fmla="*/ 420 h 4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3" h="420">
                    <a:moveTo>
                      <a:pt x="343" y="71"/>
                    </a:moveTo>
                    <a:lnTo>
                      <a:pt x="291" y="35"/>
                    </a:lnTo>
                    <a:lnTo>
                      <a:pt x="239" y="0"/>
                    </a:lnTo>
                    <a:lnTo>
                      <a:pt x="0" y="349"/>
                    </a:lnTo>
                    <a:lnTo>
                      <a:pt x="52" y="385"/>
                    </a:lnTo>
                    <a:lnTo>
                      <a:pt x="104" y="420"/>
                    </a:lnTo>
                    <a:lnTo>
                      <a:pt x="343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84" name="Freeform 134"/>
              <p:cNvSpPr>
                <a:spLocks/>
              </p:cNvSpPr>
              <p:nvPr/>
            </p:nvSpPr>
            <p:spPr bwMode="auto">
              <a:xfrm>
                <a:off x="1557" y="890"/>
                <a:ext cx="49" cy="60"/>
              </a:xfrm>
              <a:custGeom>
                <a:avLst/>
                <a:gdLst>
                  <a:gd name="T0" fmla="*/ 343 w 343"/>
                  <a:gd name="T1" fmla="*/ 71 h 420"/>
                  <a:gd name="T2" fmla="*/ 291 w 343"/>
                  <a:gd name="T3" fmla="*/ 35 h 420"/>
                  <a:gd name="T4" fmla="*/ 239 w 343"/>
                  <a:gd name="T5" fmla="*/ 0 h 420"/>
                  <a:gd name="T6" fmla="*/ 0 w 343"/>
                  <a:gd name="T7" fmla="*/ 349 h 420"/>
                  <a:gd name="T8" fmla="*/ 52 w 343"/>
                  <a:gd name="T9" fmla="*/ 385 h 420"/>
                  <a:gd name="T10" fmla="*/ 104 w 343"/>
                  <a:gd name="T11" fmla="*/ 420 h 420"/>
                  <a:gd name="T12" fmla="*/ 343 w 343"/>
                  <a:gd name="T13" fmla="*/ 71 h 4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3"/>
                  <a:gd name="T22" fmla="*/ 0 h 420"/>
                  <a:gd name="T23" fmla="*/ 343 w 343"/>
                  <a:gd name="T24" fmla="*/ 420 h 4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3" h="420">
                    <a:moveTo>
                      <a:pt x="343" y="71"/>
                    </a:moveTo>
                    <a:lnTo>
                      <a:pt x="291" y="35"/>
                    </a:lnTo>
                    <a:lnTo>
                      <a:pt x="239" y="0"/>
                    </a:lnTo>
                    <a:lnTo>
                      <a:pt x="0" y="349"/>
                    </a:lnTo>
                    <a:lnTo>
                      <a:pt x="52" y="385"/>
                    </a:lnTo>
                    <a:lnTo>
                      <a:pt x="104" y="420"/>
                    </a:lnTo>
                    <a:lnTo>
                      <a:pt x="343" y="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85" name="Freeform 135"/>
              <p:cNvSpPr>
                <a:spLocks/>
              </p:cNvSpPr>
              <p:nvPr/>
            </p:nvSpPr>
            <p:spPr bwMode="auto">
              <a:xfrm>
                <a:off x="1556" y="940"/>
                <a:ext cx="8" cy="5"/>
              </a:xfrm>
              <a:custGeom>
                <a:avLst/>
                <a:gdLst>
                  <a:gd name="T0" fmla="*/ 56 w 56"/>
                  <a:gd name="T1" fmla="*/ 36 h 36"/>
                  <a:gd name="T2" fmla="*/ 4 w 56"/>
                  <a:gd name="T3" fmla="*/ 0 h 36"/>
                  <a:gd name="T4" fmla="*/ 0 w 56"/>
                  <a:gd name="T5" fmla="*/ 9 h 36"/>
                  <a:gd name="T6" fmla="*/ 56 w 5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36"/>
                  <a:gd name="T14" fmla="*/ 56 w 5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36">
                    <a:moveTo>
                      <a:pt x="56" y="36"/>
                    </a:moveTo>
                    <a:lnTo>
                      <a:pt x="4" y="0"/>
                    </a:lnTo>
                    <a:lnTo>
                      <a:pt x="0" y="9"/>
                    </a:lnTo>
                    <a:lnTo>
                      <a:pt x="56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86" name="Line 136"/>
              <p:cNvSpPr>
                <a:spLocks noChangeShapeType="1"/>
              </p:cNvSpPr>
              <p:nvPr/>
            </p:nvSpPr>
            <p:spPr bwMode="auto">
              <a:xfrm flipH="1">
                <a:off x="1556" y="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87" name="Freeform 137"/>
              <p:cNvSpPr>
                <a:spLocks/>
              </p:cNvSpPr>
              <p:nvPr/>
            </p:nvSpPr>
            <p:spPr bwMode="auto">
              <a:xfrm>
                <a:off x="1507" y="941"/>
                <a:ext cx="65" cy="114"/>
              </a:xfrm>
              <a:custGeom>
                <a:avLst/>
                <a:gdLst>
                  <a:gd name="T0" fmla="*/ 461 w 461"/>
                  <a:gd name="T1" fmla="*/ 53 h 798"/>
                  <a:gd name="T2" fmla="*/ 405 w 461"/>
                  <a:gd name="T3" fmla="*/ 27 h 798"/>
                  <a:gd name="T4" fmla="*/ 349 w 461"/>
                  <a:gd name="T5" fmla="*/ 0 h 798"/>
                  <a:gd name="T6" fmla="*/ 0 w 461"/>
                  <a:gd name="T7" fmla="*/ 745 h 798"/>
                  <a:gd name="T8" fmla="*/ 57 w 461"/>
                  <a:gd name="T9" fmla="*/ 772 h 798"/>
                  <a:gd name="T10" fmla="*/ 113 w 461"/>
                  <a:gd name="T11" fmla="*/ 798 h 798"/>
                  <a:gd name="T12" fmla="*/ 461 w 461"/>
                  <a:gd name="T13" fmla="*/ 53 h 7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1"/>
                  <a:gd name="T22" fmla="*/ 0 h 798"/>
                  <a:gd name="T23" fmla="*/ 461 w 461"/>
                  <a:gd name="T24" fmla="*/ 798 h 7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1" h="798">
                    <a:moveTo>
                      <a:pt x="461" y="53"/>
                    </a:moveTo>
                    <a:lnTo>
                      <a:pt x="405" y="27"/>
                    </a:lnTo>
                    <a:lnTo>
                      <a:pt x="349" y="0"/>
                    </a:lnTo>
                    <a:lnTo>
                      <a:pt x="0" y="745"/>
                    </a:lnTo>
                    <a:lnTo>
                      <a:pt x="57" y="772"/>
                    </a:lnTo>
                    <a:lnTo>
                      <a:pt x="113" y="798"/>
                    </a:lnTo>
                    <a:lnTo>
                      <a:pt x="461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88" name="Freeform 138"/>
              <p:cNvSpPr>
                <a:spLocks/>
              </p:cNvSpPr>
              <p:nvPr/>
            </p:nvSpPr>
            <p:spPr bwMode="auto">
              <a:xfrm>
                <a:off x="1507" y="941"/>
                <a:ext cx="65" cy="114"/>
              </a:xfrm>
              <a:custGeom>
                <a:avLst/>
                <a:gdLst>
                  <a:gd name="T0" fmla="*/ 461 w 461"/>
                  <a:gd name="T1" fmla="*/ 53 h 798"/>
                  <a:gd name="T2" fmla="*/ 405 w 461"/>
                  <a:gd name="T3" fmla="*/ 27 h 798"/>
                  <a:gd name="T4" fmla="*/ 349 w 461"/>
                  <a:gd name="T5" fmla="*/ 0 h 798"/>
                  <a:gd name="T6" fmla="*/ 0 w 461"/>
                  <a:gd name="T7" fmla="*/ 745 h 798"/>
                  <a:gd name="T8" fmla="*/ 57 w 461"/>
                  <a:gd name="T9" fmla="*/ 772 h 798"/>
                  <a:gd name="T10" fmla="*/ 113 w 461"/>
                  <a:gd name="T11" fmla="*/ 798 h 798"/>
                  <a:gd name="T12" fmla="*/ 461 w 461"/>
                  <a:gd name="T13" fmla="*/ 53 h 7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1"/>
                  <a:gd name="T22" fmla="*/ 0 h 798"/>
                  <a:gd name="T23" fmla="*/ 461 w 461"/>
                  <a:gd name="T24" fmla="*/ 798 h 7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1" h="798">
                    <a:moveTo>
                      <a:pt x="461" y="53"/>
                    </a:moveTo>
                    <a:lnTo>
                      <a:pt x="405" y="27"/>
                    </a:lnTo>
                    <a:lnTo>
                      <a:pt x="349" y="0"/>
                    </a:lnTo>
                    <a:lnTo>
                      <a:pt x="0" y="745"/>
                    </a:lnTo>
                    <a:lnTo>
                      <a:pt x="57" y="772"/>
                    </a:lnTo>
                    <a:lnTo>
                      <a:pt x="113" y="798"/>
                    </a:lnTo>
                    <a:lnTo>
                      <a:pt x="461" y="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89" name="Freeform 139"/>
              <p:cNvSpPr>
                <a:spLocks/>
              </p:cNvSpPr>
              <p:nvPr/>
            </p:nvSpPr>
            <p:spPr bwMode="auto">
              <a:xfrm>
                <a:off x="1506" y="1047"/>
                <a:ext cx="9" cy="4"/>
              </a:xfrm>
              <a:custGeom>
                <a:avLst/>
                <a:gdLst>
                  <a:gd name="T0" fmla="*/ 61 w 61"/>
                  <a:gd name="T1" fmla="*/ 27 h 27"/>
                  <a:gd name="T2" fmla="*/ 4 w 61"/>
                  <a:gd name="T3" fmla="*/ 0 h 27"/>
                  <a:gd name="T4" fmla="*/ 0 w 61"/>
                  <a:gd name="T5" fmla="*/ 11 h 27"/>
                  <a:gd name="T6" fmla="*/ 61 w 61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27"/>
                  <a:gd name="T14" fmla="*/ 61 w 61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27">
                    <a:moveTo>
                      <a:pt x="61" y="27"/>
                    </a:moveTo>
                    <a:lnTo>
                      <a:pt x="4" y="0"/>
                    </a:lnTo>
                    <a:lnTo>
                      <a:pt x="0" y="11"/>
                    </a:lnTo>
                    <a:lnTo>
                      <a:pt x="6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90" name="Line 140"/>
              <p:cNvSpPr>
                <a:spLocks noChangeShapeType="1"/>
              </p:cNvSpPr>
              <p:nvPr/>
            </p:nvSpPr>
            <p:spPr bwMode="auto">
              <a:xfrm flipH="1">
                <a:off x="1506" y="104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91" name="Freeform 141"/>
              <p:cNvSpPr>
                <a:spLocks/>
              </p:cNvSpPr>
              <p:nvPr/>
            </p:nvSpPr>
            <p:spPr bwMode="auto">
              <a:xfrm>
                <a:off x="1477" y="1049"/>
                <a:ext cx="46" cy="116"/>
              </a:xfrm>
              <a:custGeom>
                <a:avLst/>
                <a:gdLst>
                  <a:gd name="T0" fmla="*/ 323 w 323"/>
                  <a:gd name="T1" fmla="*/ 31 h 814"/>
                  <a:gd name="T2" fmla="*/ 262 w 323"/>
                  <a:gd name="T3" fmla="*/ 16 h 814"/>
                  <a:gd name="T4" fmla="*/ 201 w 323"/>
                  <a:gd name="T5" fmla="*/ 0 h 814"/>
                  <a:gd name="T6" fmla="*/ 0 w 323"/>
                  <a:gd name="T7" fmla="*/ 783 h 814"/>
                  <a:gd name="T8" fmla="*/ 61 w 323"/>
                  <a:gd name="T9" fmla="*/ 799 h 814"/>
                  <a:gd name="T10" fmla="*/ 121 w 323"/>
                  <a:gd name="T11" fmla="*/ 814 h 814"/>
                  <a:gd name="T12" fmla="*/ 323 w 323"/>
                  <a:gd name="T13" fmla="*/ 31 h 8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3"/>
                  <a:gd name="T22" fmla="*/ 0 h 814"/>
                  <a:gd name="T23" fmla="*/ 323 w 323"/>
                  <a:gd name="T24" fmla="*/ 814 h 8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3" h="814">
                    <a:moveTo>
                      <a:pt x="323" y="31"/>
                    </a:moveTo>
                    <a:lnTo>
                      <a:pt x="262" y="16"/>
                    </a:lnTo>
                    <a:lnTo>
                      <a:pt x="201" y="0"/>
                    </a:lnTo>
                    <a:lnTo>
                      <a:pt x="0" y="783"/>
                    </a:lnTo>
                    <a:lnTo>
                      <a:pt x="61" y="799"/>
                    </a:lnTo>
                    <a:lnTo>
                      <a:pt x="121" y="814"/>
                    </a:lnTo>
                    <a:lnTo>
                      <a:pt x="323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92" name="Freeform 142"/>
              <p:cNvSpPr>
                <a:spLocks/>
              </p:cNvSpPr>
              <p:nvPr/>
            </p:nvSpPr>
            <p:spPr bwMode="auto">
              <a:xfrm>
                <a:off x="1477" y="1049"/>
                <a:ext cx="46" cy="116"/>
              </a:xfrm>
              <a:custGeom>
                <a:avLst/>
                <a:gdLst>
                  <a:gd name="T0" fmla="*/ 323 w 323"/>
                  <a:gd name="T1" fmla="*/ 31 h 814"/>
                  <a:gd name="T2" fmla="*/ 262 w 323"/>
                  <a:gd name="T3" fmla="*/ 16 h 814"/>
                  <a:gd name="T4" fmla="*/ 201 w 323"/>
                  <a:gd name="T5" fmla="*/ 0 h 814"/>
                  <a:gd name="T6" fmla="*/ 0 w 323"/>
                  <a:gd name="T7" fmla="*/ 783 h 814"/>
                  <a:gd name="T8" fmla="*/ 61 w 323"/>
                  <a:gd name="T9" fmla="*/ 799 h 814"/>
                  <a:gd name="T10" fmla="*/ 121 w 323"/>
                  <a:gd name="T11" fmla="*/ 814 h 814"/>
                  <a:gd name="T12" fmla="*/ 323 w 323"/>
                  <a:gd name="T13" fmla="*/ 31 h 8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3"/>
                  <a:gd name="T22" fmla="*/ 0 h 814"/>
                  <a:gd name="T23" fmla="*/ 323 w 323"/>
                  <a:gd name="T24" fmla="*/ 814 h 8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3" h="814">
                    <a:moveTo>
                      <a:pt x="323" y="31"/>
                    </a:moveTo>
                    <a:lnTo>
                      <a:pt x="262" y="16"/>
                    </a:lnTo>
                    <a:lnTo>
                      <a:pt x="201" y="0"/>
                    </a:lnTo>
                    <a:lnTo>
                      <a:pt x="0" y="783"/>
                    </a:lnTo>
                    <a:lnTo>
                      <a:pt x="61" y="799"/>
                    </a:lnTo>
                    <a:lnTo>
                      <a:pt x="121" y="814"/>
                    </a:lnTo>
                    <a:lnTo>
                      <a:pt x="323" y="3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93" name="Freeform 143"/>
              <p:cNvSpPr>
                <a:spLocks/>
              </p:cNvSpPr>
              <p:nvPr/>
            </p:nvSpPr>
            <p:spPr bwMode="auto">
              <a:xfrm>
                <a:off x="1477" y="1161"/>
                <a:ext cx="9" cy="2"/>
              </a:xfrm>
              <a:custGeom>
                <a:avLst/>
                <a:gdLst>
                  <a:gd name="T0" fmla="*/ 62 w 62"/>
                  <a:gd name="T1" fmla="*/ 16 h 16"/>
                  <a:gd name="T2" fmla="*/ 1 w 62"/>
                  <a:gd name="T3" fmla="*/ 0 h 16"/>
                  <a:gd name="T4" fmla="*/ 0 w 62"/>
                  <a:gd name="T5" fmla="*/ 10 h 16"/>
                  <a:gd name="T6" fmla="*/ 62 w 62"/>
                  <a:gd name="T7" fmla="*/ 16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6"/>
                  <a:gd name="T14" fmla="*/ 62 w 62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6">
                    <a:moveTo>
                      <a:pt x="62" y="16"/>
                    </a:moveTo>
                    <a:lnTo>
                      <a:pt x="1" y="0"/>
                    </a:lnTo>
                    <a:lnTo>
                      <a:pt x="0" y="10"/>
                    </a:lnTo>
                    <a:lnTo>
                      <a:pt x="62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94" name="Line 144"/>
              <p:cNvSpPr>
                <a:spLocks noChangeShapeType="1"/>
              </p:cNvSpPr>
              <p:nvPr/>
            </p:nvSpPr>
            <p:spPr bwMode="auto">
              <a:xfrm flipH="1">
                <a:off x="1477" y="116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95" name="Freeform 145"/>
              <p:cNvSpPr>
                <a:spLocks/>
              </p:cNvSpPr>
              <p:nvPr/>
            </p:nvSpPr>
            <p:spPr bwMode="auto">
              <a:xfrm>
                <a:off x="1467" y="1162"/>
                <a:ext cx="28" cy="117"/>
              </a:xfrm>
              <a:custGeom>
                <a:avLst/>
                <a:gdLst>
                  <a:gd name="T0" fmla="*/ 192 w 192"/>
                  <a:gd name="T1" fmla="*/ 11 h 814"/>
                  <a:gd name="T2" fmla="*/ 131 w 192"/>
                  <a:gd name="T3" fmla="*/ 6 h 814"/>
                  <a:gd name="T4" fmla="*/ 69 w 192"/>
                  <a:gd name="T5" fmla="*/ 0 h 814"/>
                  <a:gd name="T6" fmla="*/ 0 w 192"/>
                  <a:gd name="T7" fmla="*/ 803 h 814"/>
                  <a:gd name="T8" fmla="*/ 62 w 192"/>
                  <a:gd name="T9" fmla="*/ 809 h 814"/>
                  <a:gd name="T10" fmla="*/ 124 w 192"/>
                  <a:gd name="T11" fmla="*/ 814 h 814"/>
                  <a:gd name="T12" fmla="*/ 192 w 192"/>
                  <a:gd name="T13" fmla="*/ 11 h 8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"/>
                  <a:gd name="T22" fmla="*/ 0 h 814"/>
                  <a:gd name="T23" fmla="*/ 192 w 192"/>
                  <a:gd name="T24" fmla="*/ 814 h 8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2" h="814">
                    <a:moveTo>
                      <a:pt x="192" y="11"/>
                    </a:moveTo>
                    <a:lnTo>
                      <a:pt x="131" y="6"/>
                    </a:lnTo>
                    <a:lnTo>
                      <a:pt x="69" y="0"/>
                    </a:lnTo>
                    <a:lnTo>
                      <a:pt x="0" y="803"/>
                    </a:lnTo>
                    <a:lnTo>
                      <a:pt x="62" y="809"/>
                    </a:lnTo>
                    <a:lnTo>
                      <a:pt x="124" y="814"/>
                    </a:lnTo>
                    <a:lnTo>
                      <a:pt x="19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96" name="Freeform 146"/>
              <p:cNvSpPr>
                <a:spLocks/>
              </p:cNvSpPr>
              <p:nvPr/>
            </p:nvSpPr>
            <p:spPr bwMode="auto">
              <a:xfrm>
                <a:off x="1467" y="1162"/>
                <a:ext cx="28" cy="117"/>
              </a:xfrm>
              <a:custGeom>
                <a:avLst/>
                <a:gdLst>
                  <a:gd name="T0" fmla="*/ 192 w 192"/>
                  <a:gd name="T1" fmla="*/ 11 h 814"/>
                  <a:gd name="T2" fmla="*/ 131 w 192"/>
                  <a:gd name="T3" fmla="*/ 6 h 814"/>
                  <a:gd name="T4" fmla="*/ 69 w 192"/>
                  <a:gd name="T5" fmla="*/ 0 h 814"/>
                  <a:gd name="T6" fmla="*/ 0 w 192"/>
                  <a:gd name="T7" fmla="*/ 803 h 814"/>
                  <a:gd name="T8" fmla="*/ 62 w 192"/>
                  <a:gd name="T9" fmla="*/ 809 h 814"/>
                  <a:gd name="T10" fmla="*/ 124 w 192"/>
                  <a:gd name="T11" fmla="*/ 814 h 814"/>
                  <a:gd name="T12" fmla="*/ 192 w 192"/>
                  <a:gd name="T13" fmla="*/ 11 h 8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"/>
                  <a:gd name="T22" fmla="*/ 0 h 814"/>
                  <a:gd name="T23" fmla="*/ 192 w 192"/>
                  <a:gd name="T24" fmla="*/ 814 h 8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2" h="814">
                    <a:moveTo>
                      <a:pt x="192" y="11"/>
                    </a:moveTo>
                    <a:lnTo>
                      <a:pt x="131" y="6"/>
                    </a:lnTo>
                    <a:lnTo>
                      <a:pt x="69" y="0"/>
                    </a:lnTo>
                    <a:lnTo>
                      <a:pt x="0" y="803"/>
                    </a:lnTo>
                    <a:lnTo>
                      <a:pt x="62" y="809"/>
                    </a:lnTo>
                    <a:lnTo>
                      <a:pt x="124" y="814"/>
                    </a:lnTo>
                    <a:lnTo>
                      <a:pt x="192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97" name="Freeform 147"/>
              <p:cNvSpPr>
                <a:spLocks/>
              </p:cNvSpPr>
              <p:nvPr/>
            </p:nvSpPr>
            <p:spPr bwMode="auto">
              <a:xfrm>
                <a:off x="1467" y="1277"/>
                <a:ext cx="9" cy="1"/>
              </a:xfrm>
              <a:custGeom>
                <a:avLst/>
                <a:gdLst>
                  <a:gd name="T0" fmla="*/ 62 w 62"/>
                  <a:gd name="T1" fmla="*/ 6 h 10"/>
                  <a:gd name="T2" fmla="*/ 0 w 62"/>
                  <a:gd name="T3" fmla="*/ 0 h 10"/>
                  <a:gd name="T4" fmla="*/ 0 w 62"/>
                  <a:gd name="T5" fmla="*/ 10 h 10"/>
                  <a:gd name="T6" fmla="*/ 62 w 62"/>
                  <a:gd name="T7" fmla="*/ 6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0"/>
                  <a:gd name="T14" fmla="*/ 62 w 62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0">
                    <a:moveTo>
                      <a:pt x="62" y="6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6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98" name="Line 148"/>
              <p:cNvSpPr>
                <a:spLocks noChangeShapeType="1"/>
              </p:cNvSpPr>
              <p:nvPr/>
            </p:nvSpPr>
            <p:spPr bwMode="auto">
              <a:xfrm>
                <a:off x="1467" y="127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99" name="Freeform 149"/>
              <p:cNvSpPr>
                <a:spLocks/>
              </p:cNvSpPr>
              <p:nvPr/>
            </p:nvSpPr>
            <p:spPr bwMode="auto">
              <a:xfrm>
                <a:off x="1467" y="1277"/>
                <a:ext cx="26" cy="116"/>
              </a:xfrm>
              <a:custGeom>
                <a:avLst/>
                <a:gdLst>
                  <a:gd name="T0" fmla="*/ 124 w 183"/>
                  <a:gd name="T1" fmla="*/ 0 h 812"/>
                  <a:gd name="T2" fmla="*/ 62 w 183"/>
                  <a:gd name="T3" fmla="*/ 5 h 812"/>
                  <a:gd name="T4" fmla="*/ 0 w 183"/>
                  <a:gd name="T5" fmla="*/ 9 h 812"/>
                  <a:gd name="T6" fmla="*/ 59 w 183"/>
                  <a:gd name="T7" fmla="*/ 812 h 812"/>
                  <a:gd name="T8" fmla="*/ 121 w 183"/>
                  <a:gd name="T9" fmla="*/ 807 h 812"/>
                  <a:gd name="T10" fmla="*/ 183 w 183"/>
                  <a:gd name="T11" fmla="*/ 803 h 812"/>
                  <a:gd name="T12" fmla="*/ 124 w 183"/>
                  <a:gd name="T13" fmla="*/ 0 h 8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812"/>
                  <a:gd name="T23" fmla="*/ 183 w 183"/>
                  <a:gd name="T24" fmla="*/ 812 h 8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812">
                    <a:moveTo>
                      <a:pt x="124" y="0"/>
                    </a:moveTo>
                    <a:lnTo>
                      <a:pt x="62" y="5"/>
                    </a:lnTo>
                    <a:lnTo>
                      <a:pt x="0" y="9"/>
                    </a:lnTo>
                    <a:lnTo>
                      <a:pt x="59" y="812"/>
                    </a:lnTo>
                    <a:lnTo>
                      <a:pt x="121" y="807"/>
                    </a:lnTo>
                    <a:lnTo>
                      <a:pt x="183" y="803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0" name="Freeform 150"/>
              <p:cNvSpPr>
                <a:spLocks/>
              </p:cNvSpPr>
              <p:nvPr/>
            </p:nvSpPr>
            <p:spPr bwMode="auto">
              <a:xfrm>
                <a:off x="1467" y="1277"/>
                <a:ext cx="26" cy="116"/>
              </a:xfrm>
              <a:custGeom>
                <a:avLst/>
                <a:gdLst>
                  <a:gd name="T0" fmla="*/ 124 w 183"/>
                  <a:gd name="T1" fmla="*/ 0 h 812"/>
                  <a:gd name="T2" fmla="*/ 62 w 183"/>
                  <a:gd name="T3" fmla="*/ 5 h 812"/>
                  <a:gd name="T4" fmla="*/ 0 w 183"/>
                  <a:gd name="T5" fmla="*/ 9 h 812"/>
                  <a:gd name="T6" fmla="*/ 59 w 183"/>
                  <a:gd name="T7" fmla="*/ 812 h 812"/>
                  <a:gd name="T8" fmla="*/ 121 w 183"/>
                  <a:gd name="T9" fmla="*/ 807 h 812"/>
                  <a:gd name="T10" fmla="*/ 183 w 183"/>
                  <a:gd name="T11" fmla="*/ 803 h 812"/>
                  <a:gd name="T12" fmla="*/ 124 w 183"/>
                  <a:gd name="T13" fmla="*/ 0 h 8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812"/>
                  <a:gd name="T23" fmla="*/ 183 w 183"/>
                  <a:gd name="T24" fmla="*/ 812 h 8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812">
                    <a:moveTo>
                      <a:pt x="124" y="0"/>
                    </a:moveTo>
                    <a:lnTo>
                      <a:pt x="62" y="5"/>
                    </a:lnTo>
                    <a:lnTo>
                      <a:pt x="0" y="9"/>
                    </a:lnTo>
                    <a:lnTo>
                      <a:pt x="59" y="812"/>
                    </a:lnTo>
                    <a:lnTo>
                      <a:pt x="121" y="807"/>
                    </a:lnTo>
                    <a:lnTo>
                      <a:pt x="183" y="803"/>
                    </a:lnTo>
                    <a:lnTo>
                      <a:pt x="1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1" name="Freeform 151"/>
              <p:cNvSpPr>
                <a:spLocks/>
              </p:cNvSpPr>
              <p:nvPr/>
            </p:nvSpPr>
            <p:spPr bwMode="auto">
              <a:xfrm>
                <a:off x="1476" y="1392"/>
                <a:ext cx="17" cy="9"/>
              </a:xfrm>
              <a:custGeom>
                <a:avLst/>
                <a:gdLst>
                  <a:gd name="T0" fmla="*/ 62 w 124"/>
                  <a:gd name="T1" fmla="*/ 4 h 66"/>
                  <a:gd name="T2" fmla="*/ 124 w 124"/>
                  <a:gd name="T3" fmla="*/ 0 h 66"/>
                  <a:gd name="T4" fmla="*/ 124 w 124"/>
                  <a:gd name="T5" fmla="*/ 13 h 66"/>
                  <a:gd name="T6" fmla="*/ 120 w 124"/>
                  <a:gd name="T7" fmla="*/ 25 h 66"/>
                  <a:gd name="T8" fmla="*/ 115 w 124"/>
                  <a:gd name="T9" fmla="*/ 37 h 66"/>
                  <a:gd name="T10" fmla="*/ 107 w 124"/>
                  <a:gd name="T11" fmla="*/ 47 h 66"/>
                  <a:gd name="T12" fmla="*/ 97 w 124"/>
                  <a:gd name="T13" fmla="*/ 56 h 66"/>
                  <a:gd name="T14" fmla="*/ 85 w 124"/>
                  <a:gd name="T15" fmla="*/ 62 h 66"/>
                  <a:gd name="T16" fmla="*/ 73 w 124"/>
                  <a:gd name="T17" fmla="*/ 66 h 66"/>
                  <a:gd name="T18" fmla="*/ 59 w 124"/>
                  <a:gd name="T19" fmla="*/ 66 h 66"/>
                  <a:gd name="T20" fmla="*/ 46 w 124"/>
                  <a:gd name="T21" fmla="*/ 65 h 66"/>
                  <a:gd name="T22" fmla="*/ 34 w 124"/>
                  <a:gd name="T23" fmla="*/ 61 h 66"/>
                  <a:gd name="T24" fmla="*/ 23 w 124"/>
                  <a:gd name="T25" fmla="*/ 54 h 66"/>
                  <a:gd name="T26" fmla="*/ 14 w 124"/>
                  <a:gd name="T27" fmla="*/ 44 h 66"/>
                  <a:gd name="T28" fmla="*/ 6 w 124"/>
                  <a:gd name="T29" fmla="*/ 34 h 66"/>
                  <a:gd name="T30" fmla="*/ 2 w 124"/>
                  <a:gd name="T31" fmla="*/ 22 h 66"/>
                  <a:gd name="T32" fmla="*/ 0 w 124"/>
                  <a:gd name="T33" fmla="*/ 9 h 66"/>
                  <a:gd name="T34" fmla="*/ 62 w 124"/>
                  <a:gd name="T35" fmla="*/ 4 h 6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24"/>
                  <a:gd name="T55" fmla="*/ 0 h 66"/>
                  <a:gd name="T56" fmla="*/ 124 w 124"/>
                  <a:gd name="T57" fmla="*/ 66 h 6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24" h="66">
                    <a:moveTo>
                      <a:pt x="62" y="4"/>
                    </a:moveTo>
                    <a:lnTo>
                      <a:pt x="124" y="0"/>
                    </a:lnTo>
                    <a:lnTo>
                      <a:pt x="124" y="13"/>
                    </a:lnTo>
                    <a:lnTo>
                      <a:pt x="120" y="25"/>
                    </a:lnTo>
                    <a:lnTo>
                      <a:pt x="115" y="37"/>
                    </a:lnTo>
                    <a:lnTo>
                      <a:pt x="107" y="47"/>
                    </a:lnTo>
                    <a:lnTo>
                      <a:pt x="97" y="56"/>
                    </a:lnTo>
                    <a:lnTo>
                      <a:pt x="85" y="62"/>
                    </a:lnTo>
                    <a:lnTo>
                      <a:pt x="73" y="66"/>
                    </a:lnTo>
                    <a:lnTo>
                      <a:pt x="59" y="66"/>
                    </a:lnTo>
                    <a:lnTo>
                      <a:pt x="46" y="65"/>
                    </a:lnTo>
                    <a:lnTo>
                      <a:pt x="34" y="61"/>
                    </a:lnTo>
                    <a:lnTo>
                      <a:pt x="23" y="54"/>
                    </a:lnTo>
                    <a:lnTo>
                      <a:pt x="14" y="44"/>
                    </a:lnTo>
                    <a:lnTo>
                      <a:pt x="6" y="34"/>
                    </a:lnTo>
                    <a:lnTo>
                      <a:pt x="2" y="22"/>
                    </a:lnTo>
                    <a:lnTo>
                      <a:pt x="0" y="9"/>
                    </a:lnTo>
                    <a:lnTo>
                      <a:pt x="6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2" name="Freeform 152"/>
              <p:cNvSpPr>
                <a:spLocks/>
              </p:cNvSpPr>
              <p:nvPr/>
            </p:nvSpPr>
            <p:spPr bwMode="auto">
              <a:xfrm>
                <a:off x="1476" y="1392"/>
                <a:ext cx="17" cy="9"/>
              </a:xfrm>
              <a:custGeom>
                <a:avLst/>
                <a:gdLst>
                  <a:gd name="T0" fmla="*/ 124 w 124"/>
                  <a:gd name="T1" fmla="*/ 0 h 66"/>
                  <a:gd name="T2" fmla="*/ 124 w 124"/>
                  <a:gd name="T3" fmla="*/ 13 h 66"/>
                  <a:gd name="T4" fmla="*/ 120 w 124"/>
                  <a:gd name="T5" fmla="*/ 25 h 66"/>
                  <a:gd name="T6" fmla="*/ 115 w 124"/>
                  <a:gd name="T7" fmla="*/ 37 h 66"/>
                  <a:gd name="T8" fmla="*/ 107 w 124"/>
                  <a:gd name="T9" fmla="*/ 47 h 66"/>
                  <a:gd name="T10" fmla="*/ 97 w 124"/>
                  <a:gd name="T11" fmla="*/ 56 h 66"/>
                  <a:gd name="T12" fmla="*/ 85 w 124"/>
                  <a:gd name="T13" fmla="*/ 62 h 66"/>
                  <a:gd name="T14" fmla="*/ 73 w 124"/>
                  <a:gd name="T15" fmla="*/ 66 h 66"/>
                  <a:gd name="T16" fmla="*/ 59 w 124"/>
                  <a:gd name="T17" fmla="*/ 66 h 66"/>
                  <a:gd name="T18" fmla="*/ 46 w 124"/>
                  <a:gd name="T19" fmla="*/ 65 h 66"/>
                  <a:gd name="T20" fmla="*/ 34 w 124"/>
                  <a:gd name="T21" fmla="*/ 61 h 66"/>
                  <a:gd name="T22" fmla="*/ 23 w 124"/>
                  <a:gd name="T23" fmla="*/ 54 h 66"/>
                  <a:gd name="T24" fmla="*/ 14 w 124"/>
                  <a:gd name="T25" fmla="*/ 44 h 66"/>
                  <a:gd name="T26" fmla="*/ 6 w 124"/>
                  <a:gd name="T27" fmla="*/ 34 h 66"/>
                  <a:gd name="T28" fmla="*/ 2 w 124"/>
                  <a:gd name="T29" fmla="*/ 22 h 66"/>
                  <a:gd name="T30" fmla="*/ 0 w 124"/>
                  <a:gd name="T31" fmla="*/ 9 h 6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24"/>
                  <a:gd name="T49" fmla="*/ 0 h 66"/>
                  <a:gd name="T50" fmla="*/ 124 w 124"/>
                  <a:gd name="T51" fmla="*/ 66 h 6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24" h="66">
                    <a:moveTo>
                      <a:pt x="124" y="0"/>
                    </a:moveTo>
                    <a:lnTo>
                      <a:pt x="124" y="13"/>
                    </a:lnTo>
                    <a:lnTo>
                      <a:pt x="120" y="25"/>
                    </a:lnTo>
                    <a:lnTo>
                      <a:pt x="115" y="37"/>
                    </a:lnTo>
                    <a:lnTo>
                      <a:pt x="107" y="47"/>
                    </a:lnTo>
                    <a:lnTo>
                      <a:pt x="97" y="56"/>
                    </a:lnTo>
                    <a:lnTo>
                      <a:pt x="85" y="62"/>
                    </a:lnTo>
                    <a:lnTo>
                      <a:pt x="73" y="66"/>
                    </a:lnTo>
                    <a:lnTo>
                      <a:pt x="59" y="66"/>
                    </a:lnTo>
                    <a:lnTo>
                      <a:pt x="46" y="65"/>
                    </a:lnTo>
                    <a:lnTo>
                      <a:pt x="34" y="61"/>
                    </a:lnTo>
                    <a:lnTo>
                      <a:pt x="23" y="54"/>
                    </a:lnTo>
                    <a:lnTo>
                      <a:pt x="14" y="44"/>
                    </a:lnTo>
                    <a:lnTo>
                      <a:pt x="6" y="34"/>
                    </a:lnTo>
                    <a:lnTo>
                      <a:pt x="2" y="22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3" name="Line 153"/>
              <p:cNvSpPr>
                <a:spLocks noChangeShapeType="1"/>
              </p:cNvSpPr>
              <p:nvPr/>
            </p:nvSpPr>
            <p:spPr bwMode="auto">
              <a:xfrm>
                <a:off x="1346" y="1282"/>
                <a:ext cx="9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4" name="Line 154"/>
              <p:cNvSpPr>
                <a:spLocks noChangeShapeType="1"/>
              </p:cNvSpPr>
              <p:nvPr/>
            </p:nvSpPr>
            <p:spPr bwMode="auto">
              <a:xfrm>
                <a:off x="1461" y="1282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5" name="Line 155"/>
              <p:cNvSpPr>
                <a:spLocks noChangeShapeType="1"/>
              </p:cNvSpPr>
              <p:nvPr/>
            </p:nvSpPr>
            <p:spPr bwMode="auto">
              <a:xfrm>
                <a:off x="1482" y="1282"/>
                <a:ext cx="9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6" name="Freeform 156"/>
              <p:cNvSpPr>
                <a:spLocks/>
              </p:cNvSpPr>
              <p:nvPr/>
            </p:nvSpPr>
            <p:spPr bwMode="auto">
              <a:xfrm>
                <a:off x="2880" y="923"/>
                <a:ext cx="55" cy="26"/>
              </a:xfrm>
              <a:custGeom>
                <a:avLst/>
                <a:gdLst>
                  <a:gd name="T0" fmla="*/ 385 w 385"/>
                  <a:gd name="T1" fmla="*/ 124 h 181"/>
                  <a:gd name="T2" fmla="*/ 375 w 385"/>
                  <a:gd name="T3" fmla="*/ 62 h 181"/>
                  <a:gd name="T4" fmla="*/ 365 w 385"/>
                  <a:gd name="T5" fmla="*/ 0 h 181"/>
                  <a:gd name="T6" fmla="*/ 0 w 385"/>
                  <a:gd name="T7" fmla="*/ 57 h 181"/>
                  <a:gd name="T8" fmla="*/ 10 w 385"/>
                  <a:gd name="T9" fmla="*/ 119 h 181"/>
                  <a:gd name="T10" fmla="*/ 20 w 385"/>
                  <a:gd name="T11" fmla="*/ 181 h 181"/>
                  <a:gd name="T12" fmla="*/ 385 w 385"/>
                  <a:gd name="T13" fmla="*/ 124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5"/>
                  <a:gd name="T22" fmla="*/ 0 h 181"/>
                  <a:gd name="T23" fmla="*/ 385 w 385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5" h="181">
                    <a:moveTo>
                      <a:pt x="385" y="124"/>
                    </a:moveTo>
                    <a:lnTo>
                      <a:pt x="375" y="62"/>
                    </a:lnTo>
                    <a:lnTo>
                      <a:pt x="365" y="0"/>
                    </a:lnTo>
                    <a:lnTo>
                      <a:pt x="0" y="57"/>
                    </a:lnTo>
                    <a:lnTo>
                      <a:pt x="10" y="119"/>
                    </a:lnTo>
                    <a:lnTo>
                      <a:pt x="20" y="181"/>
                    </a:lnTo>
                    <a:lnTo>
                      <a:pt x="385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7" name="Freeform 157"/>
              <p:cNvSpPr>
                <a:spLocks/>
              </p:cNvSpPr>
              <p:nvPr/>
            </p:nvSpPr>
            <p:spPr bwMode="auto">
              <a:xfrm>
                <a:off x="2880" y="923"/>
                <a:ext cx="55" cy="26"/>
              </a:xfrm>
              <a:custGeom>
                <a:avLst/>
                <a:gdLst>
                  <a:gd name="T0" fmla="*/ 385 w 385"/>
                  <a:gd name="T1" fmla="*/ 124 h 181"/>
                  <a:gd name="T2" fmla="*/ 375 w 385"/>
                  <a:gd name="T3" fmla="*/ 62 h 181"/>
                  <a:gd name="T4" fmla="*/ 365 w 385"/>
                  <a:gd name="T5" fmla="*/ 0 h 181"/>
                  <a:gd name="T6" fmla="*/ 0 w 385"/>
                  <a:gd name="T7" fmla="*/ 57 h 181"/>
                  <a:gd name="T8" fmla="*/ 10 w 385"/>
                  <a:gd name="T9" fmla="*/ 119 h 181"/>
                  <a:gd name="T10" fmla="*/ 20 w 385"/>
                  <a:gd name="T11" fmla="*/ 181 h 181"/>
                  <a:gd name="T12" fmla="*/ 385 w 385"/>
                  <a:gd name="T13" fmla="*/ 124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5"/>
                  <a:gd name="T22" fmla="*/ 0 h 181"/>
                  <a:gd name="T23" fmla="*/ 385 w 385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5" h="181">
                    <a:moveTo>
                      <a:pt x="385" y="124"/>
                    </a:moveTo>
                    <a:lnTo>
                      <a:pt x="375" y="62"/>
                    </a:lnTo>
                    <a:lnTo>
                      <a:pt x="365" y="0"/>
                    </a:lnTo>
                    <a:lnTo>
                      <a:pt x="0" y="57"/>
                    </a:lnTo>
                    <a:lnTo>
                      <a:pt x="10" y="119"/>
                    </a:lnTo>
                    <a:lnTo>
                      <a:pt x="20" y="181"/>
                    </a:lnTo>
                    <a:lnTo>
                      <a:pt x="385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8" name="Freeform 158"/>
              <p:cNvSpPr>
                <a:spLocks/>
              </p:cNvSpPr>
              <p:nvPr/>
            </p:nvSpPr>
            <p:spPr bwMode="auto">
              <a:xfrm>
                <a:off x="2877" y="932"/>
                <a:ext cx="4" cy="8"/>
              </a:xfrm>
              <a:custGeom>
                <a:avLst/>
                <a:gdLst>
                  <a:gd name="T0" fmla="*/ 27 w 27"/>
                  <a:gd name="T1" fmla="*/ 62 h 62"/>
                  <a:gd name="T2" fmla="*/ 17 w 27"/>
                  <a:gd name="T3" fmla="*/ 0 h 62"/>
                  <a:gd name="T4" fmla="*/ 12 w 27"/>
                  <a:gd name="T5" fmla="*/ 1 h 62"/>
                  <a:gd name="T6" fmla="*/ 0 w 27"/>
                  <a:gd name="T7" fmla="*/ 5 h 62"/>
                  <a:gd name="T8" fmla="*/ 27 w 27"/>
                  <a:gd name="T9" fmla="*/ 62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2"/>
                  <a:gd name="T17" fmla="*/ 27 w 27"/>
                  <a:gd name="T18" fmla="*/ 62 h 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2">
                    <a:moveTo>
                      <a:pt x="27" y="62"/>
                    </a:moveTo>
                    <a:lnTo>
                      <a:pt x="17" y="0"/>
                    </a:lnTo>
                    <a:lnTo>
                      <a:pt x="12" y="1"/>
                    </a:lnTo>
                    <a:lnTo>
                      <a:pt x="0" y="5"/>
                    </a:lnTo>
                    <a:lnTo>
                      <a:pt x="27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9" name="Freeform 159"/>
              <p:cNvSpPr>
                <a:spLocks/>
              </p:cNvSpPr>
              <p:nvPr/>
            </p:nvSpPr>
            <p:spPr bwMode="auto">
              <a:xfrm>
                <a:off x="2877" y="932"/>
                <a:ext cx="3" cy="1"/>
              </a:xfrm>
              <a:custGeom>
                <a:avLst/>
                <a:gdLst>
                  <a:gd name="T0" fmla="*/ 17 w 17"/>
                  <a:gd name="T1" fmla="*/ 0 h 5"/>
                  <a:gd name="T2" fmla="*/ 12 w 17"/>
                  <a:gd name="T3" fmla="*/ 1 h 5"/>
                  <a:gd name="T4" fmla="*/ 0 w 17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5"/>
                  <a:gd name="T11" fmla="*/ 17 w 17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5">
                    <a:moveTo>
                      <a:pt x="17" y="0"/>
                    </a:moveTo>
                    <a:lnTo>
                      <a:pt x="12" y="1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10" name="Freeform 160"/>
              <p:cNvSpPr>
                <a:spLocks/>
              </p:cNvSpPr>
              <p:nvPr/>
            </p:nvSpPr>
            <p:spPr bwMode="auto">
              <a:xfrm>
                <a:off x="2829" y="932"/>
                <a:ext cx="56" cy="40"/>
              </a:xfrm>
              <a:custGeom>
                <a:avLst/>
                <a:gdLst>
                  <a:gd name="T0" fmla="*/ 390 w 390"/>
                  <a:gd name="T1" fmla="*/ 113 h 275"/>
                  <a:gd name="T2" fmla="*/ 362 w 390"/>
                  <a:gd name="T3" fmla="*/ 57 h 275"/>
                  <a:gd name="T4" fmla="*/ 335 w 390"/>
                  <a:gd name="T5" fmla="*/ 0 h 275"/>
                  <a:gd name="T6" fmla="*/ 0 w 390"/>
                  <a:gd name="T7" fmla="*/ 162 h 275"/>
                  <a:gd name="T8" fmla="*/ 27 w 390"/>
                  <a:gd name="T9" fmla="*/ 218 h 275"/>
                  <a:gd name="T10" fmla="*/ 55 w 390"/>
                  <a:gd name="T11" fmla="*/ 275 h 275"/>
                  <a:gd name="T12" fmla="*/ 390 w 390"/>
                  <a:gd name="T13" fmla="*/ 113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390" y="113"/>
                    </a:moveTo>
                    <a:lnTo>
                      <a:pt x="362" y="57"/>
                    </a:lnTo>
                    <a:lnTo>
                      <a:pt x="335" y="0"/>
                    </a:lnTo>
                    <a:lnTo>
                      <a:pt x="0" y="162"/>
                    </a:lnTo>
                    <a:lnTo>
                      <a:pt x="27" y="218"/>
                    </a:lnTo>
                    <a:lnTo>
                      <a:pt x="55" y="275"/>
                    </a:lnTo>
                    <a:lnTo>
                      <a:pt x="390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11" name="Freeform 161"/>
              <p:cNvSpPr>
                <a:spLocks/>
              </p:cNvSpPr>
              <p:nvPr/>
            </p:nvSpPr>
            <p:spPr bwMode="auto">
              <a:xfrm>
                <a:off x="2829" y="932"/>
                <a:ext cx="56" cy="40"/>
              </a:xfrm>
              <a:custGeom>
                <a:avLst/>
                <a:gdLst>
                  <a:gd name="T0" fmla="*/ 390 w 390"/>
                  <a:gd name="T1" fmla="*/ 113 h 275"/>
                  <a:gd name="T2" fmla="*/ 362 w 390"/>
                  <a:gd name="T3" fmla="*/ 57 h 275"/>
                  <a:gd name="T4" fmla="*/ 335 w 390"/>
                  <a:gd name="T5" fmla="*/ 0 h 275"/>
                  <a:gd name="T6" fmla="*/ 0 w 390"/>
                  <a:gd name="T7" fmla="*/ 162 h 275"/>
                  <a:gd name="T8" fmla="*/ 27 w 390"/>
                  <a:gd name="T9" fmla="*/ 218 h 275"/>
                  <a:gd name="T10" fmla="*/ 55 w 390"/>
                  <a:gd name="T11" fmla="*/ 275 h 275"/>
                  <a:gd name="T12" fmla="*/ 390 w 390"/>
                  <a:gd name="T13" fmla="*/ 113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390" y="113"/>
                    </a:moveTo>
                    <a:lnTo>
                      <a:pt x="362" y="57"/>
                    </a:lnTo>
                    <a:lnTo>
                      <a:pt x="335" y="0"/>
                    </a:lnTo>
                    <a:lnTo>
                      <a:pt x="0" y="162"/>
                    </a:lnTo>
                    <a:lnTo>
                      <a:pt x="27" y="218"/>
                    </a:lnTo>
                    <a:lnTo>
                      <a:pt x="55" y="275"/>
                    </a:lnTo>
                    <a:lnTo>
                      <a:pt x="390" y="1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12" name="Freeform 162"/>
              <p:cNvSpPr>
                <a:spLocks/>
              </p:cNvSpPr>
              <p:nvPr/>
            </p:nvSpPr>
            <p:spPr bwMode="auto">
              <a:xfrm>
                <a:off x="2827" y="955"/>
                <a:ext cx="6" cy="8"/>
              </a:xfrm>
              <a:custGeom>
                <a:avLst/>
                <a:gdLst>
                  <a:gd name="T0" fmla="*/ 41 w 41"/>
                  <a:gd name="T1" fmla="*/ 56 h 56"/>
                  <a:gd name="T2" fmla="*/ 14 w 41"/>
                  <a:gd name="T3" fmla="*/ 0 h 56"/>
                  <a:gd name="T4" fmla="*/ 8 w 41"/>
                  <a:gd name="T5" fmla="*/ 3 h 56"/>
                  <a:gd name="T6" fmla="*/ 0 w 41"/>
                  <a:gd name="T7" fmla="*/ 9 h 56"/>
                  <a:gd name="T8" fmla="*/ 41 w 41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6"/>
                  <a:gd name="T17" fmla="*/ 41 w 41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6">
                    <a:moveTo>
                      <a:pt x="41" y="56"/>
                    </a:moveTo>
                    <a:lnTo>
                      <a:pt x="14" y="0"/>
                    </a:lnTo>
                    <a:lnTo>
                      <a:pt x="8" y="3"/>
                    </a:lnTo>
                    <a:lnTo>
                      <a:pt x="0" y="9"/>
                    </a:lnTo>
                    <a:lnTo>
                      <a:pt x="41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13" name="Freeform 163"/>
              <p:cNvSpPr>
                <a:spLocks/>
              </p:cNvSpPr>
              <p:nvPr/>
            </p:nvSpPr>
            <p:spPr bwMode="auto">
              <a:xfrm>
                <a:off x="2827" y="955"/>
                <a:ext cx="2" cy="2"/>
              </a:xfrm>
              <a:custGeom>
                <a:avLst/>
                <a:gdLst>
                  <a:gd name="T0" fmla="*/ 14 w 14"/>
                  <a:gd name="T1" fmla="*/ 0 h 9"/>
                  <a:gd name="T2" fmla="*/ 8 w 14"/>
                  <a:gd name="T3" fmla="*/ 3 h 9"/>
                  <a:gd name="T4" fmla="*/ 0 w 14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14" y="0"/>
                    </a:moveTo>
                    <a:lnTo>
                      <a:pt x="8" y="3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14" name="Freeform 164"/>
              <p:cNvSpPr>
                <a:spLocks/>
              </p:cNvSpPr>
              <p:nvPr/>
            </p:nvSpPr>
            <p:spPr bwMode="auto">
              <a:xfrm>
                <a:off x="2786" y="957"/>
                <a:ext cx="53" cy="48"/>
              </a:xfrm>
              <a:custGeom>
                <a:avLst/>
                <a:gdLst>
                  <a:gd name="T0" fmla="*/ 372 w 372"/>
                  <a:gd name="T1" fmla="*/ 95 h 341"/>
                  <a:gd name="T2" fmla="*/ 331 w 372"/>
                  <a:gd name="T3" fmla="*/ 47 h 341"/>
                  <a:gd name="T4" fmla="*/ 290 w 372"/>
                  <a:gd name="T5" fmla="*/ 0 h 341"/>
                  <a:gd name="T6" fmla="*/ 0 w 372"/>
                  <a:gd name="T7" fmla="*/ 246 h 341"/>
                  <a:gd name="T8" fmla="*/ 41 w 372"/>
                  <a:gd name="T9" fmla="*/ 294 h 341"/>
                  <a:gd name="T10" fmla="*/ 82 w 372"/>
                  <a:gd name="T11" fmla="*/ 341 h 341"/>
                  <a:gd name="T12" fmla="*/ 372 w 372"/>
                  <a:gd name="T13" fmla="*/ 95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372" y="95"/>
                    </a:moveTo>
                    <a:lnTo>
                      <a:pt x="331" y="47"/>
                    </a:lnTo>
                    <a:lnTo>
                      <a:pt x="290" y="0"/>
                    </a:lnTo>
                    <a:lnTo>
                      <a:pt x="0" y="246"/>
                    </a:lnTo>
                    <a:lnTo>
                      <a:pt x="41" y="294"/>
                    </a:lnTo>
                    <a:lnTo>
                      <a:pt x="82" y="341"/>
                    </a:lnTo>
                    <a:lnTo>
                      <a:pt x="372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15" name="Freeform 165"/>
              <p:cNvSpPr>
                <a:spLocks/>
              </p:cNvSpPr>
              <p:nvPr/>
            </p:nvSpPr>
            <p:spPr bwMode="auto">
              <a:xfrm>
                <a:off x="2786" y="957"/>
                <a:ext cx="53" cy="48"/>
              </a:xfrm>
              <a:custGeom>
                <a:avLst/>
                <a:gdLst>
                  <a:gd name="T0" fmla="*/ 372 w 372"/>
                  <a:gd name="T1" fmla="*/ 95 h 341"/>
                  <a:gd name="T2" fmla="*/ 331 w 372"/>
                  <a:gd name="T3" fmla="*/ 47 h 341"/>
                  <a:gd name="T4" fmla="*/ 290 w 372"/>
                  <a:gd name="T5" fmla="*/ 0 h 341"/>
                  <a:gd name="T6" fmla="*/ 0 w 372"/>
                  <a:gd name="T7" fmla="*/ 246 h 341"/>
                  <a:gd name="T8" fmla="*/ 41 w 372"/>
                  <a:gd name="T9" fmla="*/ 294 h 341"/>
                  <a:gd name="T10" fmla="*/ 82 w 372"/>
                  <a:gd name="T11" fmla="*/ 341 h 341"/>
                  <a:gd name="T12" fmla="*/ 372 w 372"/>
                  <a:gd name="T13" fmla="*/ 95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372" y="95"/>
                    </a:moveTo>
                    <a:lnTo>
                      <a:pt x="331" y="47"/>
                    </a:lnTo>
                    <a:lnTo>
                      <a:pt x="290" y="0"/>
                    </a:lnTo>
                    <a:lnTo>
                      <a:pt x="0" y="246"/>
                    </a:lnTo>
                    <a:lnTo>
                      <a:pt x="41" y="294"/>
                    </a:lnTo>
                    <a:lnTo>
                      <a:pt x="82" y="341"/>
                    </a:lnTo>
                    <a:lnTo>
                      <a:pt x="372" y="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16" name="Freeform 166"/>
              <p:cNvSpPr>
                <a:spLocks/>
              </p:cNvSpPr>
              <p:nvPr/>
            </p:nvSpPr>
            <p:spPr bwMode="auto">
              <a:xfrm>
                <a:off x="2785" y="992"/>
                <a:ext cx="7" cy="7"/>
              </a:xfrm>
              <a:custGeom>
                <a:avLst/>
                <a:gdLst>
                  <a:gd name="T0" fmla="*/ 50 w 50"/>
                  <a:gd name="T1" fmla="*/ 48 h 48"/>
                  <a:gd name="T2" fmla="*/ 9 w 50"/>
                  <a:gd name="T3" fmla="*/ 0 h 48"/>
                  <a:gd name="T4" fmla="*/ 4 w 50"/>
                  <a:gd name="T5" fmla="*/ 5 h 48"/>
                  <a:gd name="T6" fmla="*/ 0 w 50"/>
                  <a:gd name="T7" fmla="*/ 10 h 48"/>
                  <a:gd name="T8" fmla="*/ 50 w 50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48"/>
                  <a:gd name="T17" fmla="*/ 50 w 5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48">
                    <a:moveTo>
                      <a:pt x="50" y="48"/>
                    </a:moveTo>
                    <a:lnTo>
                      <a:pt x="9" y="0"/>
                    </a:lnTo>
                    <a:lnTo>
                      <a:pt x="4" y="5"/>
                    </a:lnTo>
                    <a:lnTo>
                      <a:pt x="0" y="10"/>
                    </a:lnTo>
                    <a:lnTo>
                      <a:pt x="5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17" name="Freeform 167"/>
              <p:cNvSpPr>
                <a:spLocks/>
              </p:cNvSpPr>
              <p:nvPr/>
            </p:nvSpPr>
            <p:spPr bwMode="auto">
              <a:xfrm>
                <a:off x="2785" y="992"/>
                <a:ext cx="1" cy="1"/>
              </a:xfrm>
              <a:custGeom>
                <a:avLst/>
                <a:gdLst>
                  <a:gd name="T0" fmla="*/ 9 w 9"/>
                  <a:gd name="T1" fmla="*/ 0 h 10"/>
                  <a:gd name="T2" fmla="*/ 4 w 9"/>
                  <a:gd name="T3" fmla="*/ 5 h 10"/>
                  <a:gd name="T4" fmla="*/ 0 w 9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0"/>
                  <a:gd name="T11" fmla="*/ 9 w 9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0">
                    <a:moveTo>
                      <a:pt x="9" y="0"/>
                    </a:moveTo>
                    <a:lnTo>
                      <a:pt x="4" y="5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18" name="Freeform 168"/>
              <p:cNvSpPr>
                <a:spLocks/>
              </p:cNvSpPr>
              <p:nvPr/>
            </p:nvSpPr>
            <p:spPr bwMode="auto">
              <a:xfrm>
                <a:off x="2750" y="993"/>
                <a:ext cx="49" cy="56"/>
              </a:xfrm>
              <a:custGeom>
                <a:avLst/>
                <a:gdLst>
                  <a:gd name="T0" fmla="*/ 341 w 341"/>
                  <a:gd name="T1" fmla="*/ 75 h 390"/>
                  <a:gd name="T2" fmla="*/ 292 w 341"/>
                  <a:gd name="T3" fmla="*/ 38 h 390"/>
                  <a:gd name="T4" fmla="*/ 242 w 341"/>
                  <a:gd name="T5" fmla="*/ 0 h 390"/>
                  <a:gd name="T6" fmla="*/ 0 w 341"/>
                  <a:gd name="T7" fmla="*/ 315 h 390"/>
                  <a:gd name="T8" fmla="*/ 50 w 341"/>
                  <a:gd name="T9" fmla="*/ 353 h 390"/>
                  <a:gd name="T10" fmla="*/ 99 w 341"/>
                  <a:gd name="T11" fmla="*/ 390 h 390"/>
                  <a:gd name="T12" fmla="*/ 341 w 341"/>
                  <a:gd name="T13" fmla="*/ 75 h 3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0"/>
                  <a:gd name="T23" fmla="*/ 341 w 341"/>
                  <a:gd name="T24" fmla="*/ 390 h 3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0">
                    <a:moveTo>
                      <a:pt x="341" y="75"/>
                    </a:moveTo>
                    <a:lnTo>
                      <a:pt x="292" y="38"/>
                    </a:lnTo>
                    <a:lnTo>
                      <a:pt x="242" y="0"/>
                    </a:lnTo>
                    <a:lnTo>
                      <a:pt x="0" y="315"/>
                    </a:lnTo>
                    <a:lnTo>
                      <a:pt x="50" y="353"/>
                    </a:lnTo>
                    <a:lnTo>
                      <a:pt x="99" y="390"/>
                    </a:lnTo>
                    <a:lnTo>
                      <a:pt x="341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19" name="Freeform 169"/>
              <p:cNvSpPr>
                <a:spLocks/>
              </p:cNvSpPr>
              <p:nvPr/>
            </p:nvSpPr>
            <p:spPr bwMode="auto">
              <a:xfrm>
                <a:off x="2750" y="993"/>
                <a:ext cx="49" cy="56"/>
              </a:xfrm>
              <a:custGeom>
                <a:avLst/>
                <a:gdLst>
                  <a:gd name="T0" fmla="*/ 341 w 341"/>
                  <a:gd name="T1" fmla="*/ 75 h 390"/>
                  <a:gd name="T2" fmla="*/ 292 w 341"/>
                  <a:gd name="T3" fmla="*/ 38 h 390"/>
                  <a:gd name="T4" fmla="*/ 242 w 341"/>
                  <a:gd name="T5" fmla="*/ 0 h 390"/>
                  <a:gd name="T6" fmla="*/ 0 w 341"/>
                  <a:gd name="T7" fmla="*/ 315 h 390"/>
                  <a:gd name="T8" fmla="*/ 50 w 341"/>
                  <a:gd name="T9" fmla="*/ 353 h 390"/>
                  <a:gd name="T10" fmla="*/ 99 w 341"/>
                  <a:gd name="T11" fmla="*/ 390 h 390"/>
                  <a:gd name="T12" fmla="*/ 341 w 341"/>
                  <a:gd name="T13" fmla="*/ 75 h 3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0"/>
                  <a:gd name="T23" fmla="*/ 341 w 341"/>
                  <a:gd name="T24" fmla="*/ 390 h 3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0">
                    <a:moveTo>
                      <a:pt x="341" y="75"/>
                    </a:moveTo>
                    <a:lnTo>
                      <a:pt x="292" y="38"/>
                    </a:lnTo>
                    <a:lnTo>
                      <a:pt x="242" y="0"/>
                    </a:lnTo>
                    <a:lnTo>
                      <a:pt x="0" y="315"/>
                    </a:lnTo>
                    <a:lnTo>
                      <a:pt x="50" y="353"/>
                    </a:lnTo>
                    <a:lnTo>
                      <a:pt x="99" y="390"/>
                    </a:lnTo>
                    <a:lnTo>
                      <a:pt x="341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20" name="Freeform 170"/>
              <p:cNvSpPr>
                <a:spLocks/>
              </p:cNvSpPr>
              <p:nvPr/>
            </p:nvSpPr>
            <p:spPr bwMode="auto">
              <a:xfrm>
                <a:off x="2749" y="1038"/>
                <a:ext cx="8" cy="6"/>
              </a:xfrm>
              <a:custGeom>
                <a:avLst/>
                <a:gdLst>
                  <a:gd name="T0" fmla="*/ 56 w 56"/>
                  <a:gd name="T1" fmla="*/ 38 h 38"/>
                  <a:gd name="T2" fmla="*/ 6 w 56"/>
                  <a:gd name="T3" fmla="*/ 0 h 38"/>
                  <a:gd name="T4" fmla="*/ 0 w 56"/>
                  <a:gd name="T5" fmla="*/ 9 h 38"/>
                  <a:gd name="T6" fmla="*/ 56 w 56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38"/>
                  <a:gd name="T14" fmla="*/ 56 w 56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38">
                    <a:moveTo>
                      <a:pt x="56" y="38"/>
                    </a:moveTo>
                    <a:lnTo>
                      <a:pt x="6" y="0"/>
                    </a:lnTo>
                    <a:lnTo>
                      <a:pt x="0" y="9"/>
                    </a:lnTo>
                    <a:lnTo>
                      <a:pt x="56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21" name="Line 171"/>
              <p:cNvSpPr>
                <a:spLocks noChangeShapeType="1"/>
              </p:cNvSpPr>
              <p:nvPr/>
            </p:nvSpPr>
            <p:spPr bwMode="auto">
              <a:xfrm flipH="1">
                <a:off x="2749" y="1038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22" name="Freeform 172"/>
              <p:cNvSpPr>
                <a:spLocks/>
              </p:cNvSpPr>
              <p:nvPr/>
            </p:nvSpPr>
            <p:spPr bwMode="auto">
              <a:xfrm>
                <a:off x="2722" y="1040"/>
                <a:ext cx="43" cy="60"/>
              </a:xfrm>
              <a:custGeom>
                <a:avLst/>
                <a:gdLst>
                  <a:gd name="T0" fmla="*/ 301 w 301"/>
                  <a:gd name="T1" fmla="*/ 58 h 426"/>
                  <a:gd name="T2" fmla="*/ 246 w 301"/>
                  <a:gd name="T3" fmla="*/ 29 h 426"/>
                  <a:gd name="T4" fmla="*/ 190 w 301"/>
                  <a:gd name="T5" fmla="*/ 0 h 426"/>
                  <a:gd name="T6" fmla="*/ 0 w 301"/>
                  <a:gd name="T7" fmla="*/ 368 h 426"/>
                  <a:gd name="T8" fmla="*/ 55 w 301"/>
                  <a:gd name="T9" fmla="*/ 397 h 426"/>
                  <a:gd name="T10" fmla="*/ 111 w 301"/>
                  <a:gd name="T11" fmla="*/ 426 h 426"/>
                  <a:gd name="T12" fmla="*/ 301 w 301"/>
                  <a:gd name="T13" fmla="*/ 58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6"/>
                  <a:gd name="T23" fmla="*/ 301 w 301"/>
                  <a:gd name="T24" fmla="*/ 426 h 4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6">
                    <a:moveTo>
                      <a:pt x="301" y="58"/>
                    </a:moveTo>
                    <a:lnTo>
                      <a:pt x="246" y="29"/>
                    </a:lnTo>
                    <a:lnTo>
                      <a:pt x="190" y="0"/>
                    </a:lnTo>
                    <a:lnTo>
                      <a:pt x="0" y="368"/>
                    </a:lnTo>
                    <a:lnTo>
                      <a:pt x="55" y="397"/>
                    </a:lnTo>
                    <a:lnTo>
                      <a:pt x="111" y="426"/>
                    </a:lnTo>
                    <a:lnTo>
                      <a:pt x="301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23" name="Freeform 173"/>
              <p:cNvSpPr>
                <a:spLocks/>
              </p:cNvSpPr>
              <p:nvPr/>
            </p:nvSpPr>
            <p:spPr bwMode="auto">
              <a:xfrm>
                <a:off x="2722" y="1040"/>
                <a:ext cx="43" cy="60"/>
              </a:xfrm>
              <a:custGeom>
                <a:avLst/>
                <a:gdLst>
                  <a:gd name="T0" fmla="*/ 301 w 301"/>
                  <a:gd name="T1" fmla="*/ 58 h 426"/>
                  <a:gd name="T2" fmla="*/ 246 w 301"/>
                  <a:gd name="T3" fmla="*/ 29 h 426"/>
                  <a:gd name="T4" fmla="*/ 190 w 301"/>
                  <a:gd name="T5" fmla="*/ 0 h 426"/>
                  <a:gd name="T6" fmla="*/ 0 w 301"/>
                  <a:gd name="T7" fmla="*/ 368 h 426"/>
                  <a:gd name="T8" fmla="*/ 55 w 301"/>
                  <a:gd name="T9" fmla="*/ 397 h 426"/>
                  <a:gd name="T10" fmla="*/ 111 w 301"/>
                  <a:gd name="T11" fmla="*/ 426 h 426"/>
                  <a:gd name="T12" fmla="*/ 301 w 301"/>
                  <a:gd name="T13" fmla="*/ 58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6"/>
                  <a:gd name="T23" fmla="*/ 301 w 301"/>
                  <a:gd name="T24" fmla="*/ 426 h 4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6">
                    <a:moveTo>
                      <a:pt x="301" y="58"/>
                    </a:moveTo>
                    <a:lnTo>
                      <a:pt x="246" y="29"/>
                    </a:lnTo>
                    <a:lnTo>
                      <a:pt x="190" y="0"/>
                    </a:lnTo>
                    <a:lnTo>
                      <a:pt x="0" y="368"/>
                    </a:lnTo>
                    <a:lnTo>
                      <a:pt x="55" y="397"/>
                    </a:lnTo>
                    <a:lnTo>
                      <a:pt x="111" y="426"/>
                    </a:lnTo>
                    <a:lnTo>
                      <a:pt x="301" y="5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24" name="Freeform 174"/>
              <p:cNvSpPr>
                <a:spLocks/>
              </p:cNvSpPr>
              <p:nvPr/>
            </p:nvSpPr>
            <p:spPr bwMode="auto">
              <a:xfrm>
                <a:off x="2721" y="1092"/>
                <a:ext cx="9" cy="4"/>
              </a:xfrm>
              <a:custGeom>
                <a:avLst/>
                <a:gdLst>
                  <a:gd name="T0" fmla="*/ 59 w 59"/>
                  <a:gd name="T1" fmla="*/ 29 h 29"/>
                  <a:gd name="T2" fmla="*/ 4 w 59"/>
                  <a:gd name="T3" fmla="*/ 0 h 29"/>
                  <a:gd name="T4" fmla="*/ 0 w 59"/>
                  <a:gd name="T5" fmla="*/ 9 h 29"/>
                  <a:gd name="T6" fmla="*/ 59 w 59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29"/>
                  <a:gd name="T14" fmla="*/ 59 w 59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29">
                    <a:moveTo>
                      <a:pt x="59" y="29"/>
                    </a:moveTo>
                    <a:lnTo>
                      <a:pt x="4" y="0"/>
                    </a:lnTo>
                    <a:lnTo>
                      <a:pt x="0" y="9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25" name="Line 175"/>
              <p:cNvSpPr>
                <a:spLocks noChangeShapeType="1"/>
              </p:cNvSpPr>
              <p:nvPr/>
            </p:nvSpPr>
            <p:spPr bwMode="auto">
              <a:xfrm flipH="1">
                <a:off x="2721" y="109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26" name="Freeform 176"/>
              <p:cNvSpPr>
                <a:spLocks/>
              </p:cNvSpPr>
              <p:nvPr/>
            </p:nvSpPr>
            <p:spPr bwMode="auto">
              <a:xfrm>
                <a:off x="2702" y="1093"/>
                <a:ext cx="36" cy="65"/>
              </a:xfrm>
              <a:custGeom>
                <a:avLst/>
                <a:gdLst>
                  <a:gd name="T0" fmla="*/ 257 w 257"/>
                  <a:gd name="T1" fmla="*/ 40 h 450"/>
                  <a:gd name="T2" fmla="*/ 197 w 257"/>
                  <a:gd name="T3" fmla="*/ 20 h 450"/>
                  <a:gd name="T4" fmla="*/ 138 w 257"/>
                  <a:gd name="T5" fmla="*/ 0 h 450"/>
                  <a:gd name="T6" fmla="*/ 0 w 257"/>
                  <a:gd name="T7" fmla="*/ 410 h 450"/>
                  <a:gd name="T8" fmla="*/ 59 w 257"/>
                  <a:gd name="T9" fmla="*/ 430 h 450"/>
                  <a:gd name="T10" fmla="*/ 119 w 257"/>
                  <a:gd name="T11" fmla="*/ 450 h 450"/>
                  <a:gd name="T12" fmla="*/ 257 w 257"/>
                  <a:gd name="T13" fmla="*/ 4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7"/>
                  <a:gd name="T22" fmla="*/ 0 h 450"/>
                  <a:gd name="T23" fmla="*/ 257 w 257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7" h="450">
                    <a:moveTo>
                      <a:pt x="257" y="40"/>
                    </a:moveTo>
                    <a:lnTo>
                      <a:pt x="197" y="20"/>
                    </a:lnTo>
                    <a:lnTo>
                      <a:pt x="138" y="0"/>
                    </a:lnTo>
                    <a:lnTo>
                      <a:pt x="0" y="410"/>
                    </a:lnTo>
                    <a:lnTo>
                      <a:pt x="59" y="430"/>
                    </a:lnTo>
                    <a:lnTo>
                      <a:pt x="119" y="450"/>
                    </a:lnTo>
                    <a:lnTo>
                      <a:pt x="257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27" name="Freeform 177"/>
              <p:cNvSpPr>
                <a:spLocks/>
              </p:cNvSpPr>
              <p:nvPr/>
            </p:nvSpPr>
            <p:spPr bwMode="auto">
              <a:xfrm>
                <a:off x="2702" y="1093"/>
                <a:ext cx="36" cy="65"/>
              </a:xfrm>
              <a:custGeom>
                <a:avLst/>
                <a:gdLst>
                  <a:gd name="T0" fmla="*/ 257 w 257"/>
                  <a:gd name="T1" fmla="*/ 40 h 450"/>
                  <a:gd name="T2" fmla="*/ 197 w 257"/>
                  <a:gd name="T3" fmla="*/ 20 h 450"/>
                  <a:gd name="T4" fmla="*/ 138 w 257"/>
                  <a:gd name="T5" fmla="*/ 0 h 450"/>
                  <a:gd name="T6" fmla="*/ 0 w 257"/>
                  <a:gd name="T7" fmla="*/ 410 h 450"/>
                  <a:gd name="T8" fmla="*/ 59 w 257"/>
                  <a:gd name="T9" fmla="*/ 430 h 450"/>
                  <a:gd name="T10" fmla="*/ 119 w 257"/>
                  <a:gd name="T11" fmla="*/ 450 h 450"/>
                  <a:gd name="T12" fmla="*/ 257 w 257"/>
                  <a:gd name="T13" fmla="*/ 4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7"/>
                  <a:gd name="T22" fmla="*/ 0 h 450"/>
                  <a:gd name="T23" fmla="*/ 257 w 257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7" h="450">
                    <a:moveTo>
                      <a:pt x="257" y="40"/>
                    </a:moveTo>
                    <a:lnTo>
                      <a:pt x="197" y="20"/>
                    </a:lnTo>
                    <a:lnTo>
                      <a:pt x="138" y="0"/>
                    </a:lnTo>
                    <a:lnTo>
                      <a:pt x="0" y="410"/>
                    </a:lnTo>
                    <a:lnTo>
                      <a:pt x="59" y="430"/>
                    </a:lnTo>
                    <a:lnTo>
                      <a:pt x="119" y="450"/>
                    </a:lnTo>
                    <a:lnTo>
                      <a:pt x="257" y="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28" name="Freeform 178"/>
              <p:cNvSpPr>
                <a:spLocks/>
              </p:cNvSpPr>
              <p:nvPr/>
            </p:nvSpPr>
            <p:spPr bwMode="auto">
              <a:xfrm>
                <a:off x="2701" y="1152"/>
                <a:ext cx="9" cy="3"/>
              </a:xfrm>
              <a:custGeom>
                <a:avLst/>
                <a:gdLst>
                  <a:gd name="T0" fmla="*/ 61 w 61"/>
                  <a:gd name="T1" fmla="*/ 20 h 20"/>
                  <a:gd name="T2" fmla="*/ 2 w 61"/>
                  <a:gd name="T3" fmla="*/ 0 h 20"/>
                  <a:gd name="T4" fmla="*/ 0 w 61"/>
                  <a:gd name="T5" fmla="*/ 8 h 20"/>
                  <a:gd name="T6" fmla="*/ 61 w 61"/>
                  <a:gd name="T7" fmla="*/ 2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20"/>
                  <a:gd name="T14" fmla="*/ 61 w 61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20">
                    <a:moveTo>
                      <a:pt x="61" y="20"/>
                    </a:moveTo>
                    <a:lnTo>
                      <a:pt x="2" y="0"/>
                    </a:lnTo>
                    <a:lnTo>
                      <a:pt x="0" y="8"/>
                    </a:lnTo>
                    <a:lnTo>
                      <a:pt x="6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29" name="Line 179"/>
              <p:cNvSpPr>
                <a:spLocks noChangeShapeType="1"/>
              </p:cNvSpPr>
              <p:nvPr/>
            </p:nvSpPr>
            <p:spPr bwMode="auto">
              <a:xfrm flipH="1">
                <a:off x="2701" y="11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30" name="Freeform 180"/>
              <p:cNvSpPr>
                <a:spLocks/>
              </p:cNvSpPr>
              <p:nvPr/>
            </p:nvSpPr>
            <p:spPr bwMode="auto">
              <a:xfrm>
                <a:off x="2689" y="1153"/>
                <a:ext cx="30" cy="66"/>
              </a:xfrm>
              <a:custGeom>
                <a:avLst/>
                <a:gdLst>
                  <a:gd name="T0" fmla="*/ 206 w 206"/>
                  <a:gd name="T1" fmla="*/ 24 h 462"/>
                  <a:gd name="T2" fmla="*/ 145 w 206"/>
                  <a:gd name="T3" fmla="*/ 12 h 462"/>
                  <a:gd name="T4" fmla="*/ 84 w 206"/>
                  <a:gd name="T5" fmla="*/ 0 h 462"/>
                  <a:gd name="T6" fmla="*/ 0 w 206"/>
                  <a:gd name="T7" fmla="*/ 438 h 462"/>
                  <a:gd name="T8" fmla="*/ 61 w 206"/>
                  <a:gd name="T9" fmla="*/ 450 h 462"/>
                  <a:gd name="T10" fmla="*/ 122 w 206"/>
                  <a:gd name="T11" fmla="*/ 462 h 462"/>
                  <a:gd name="T12" fmla="*/ 206 w 206"/>
                  <a:gd name="T13" fmla="*/ 24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206" y="24"/>
                    </a:moveTo>
                    <a:lnTo>
                      <a:pt x="145" y="12"/>
                    </a:lnTo>
                    <a:lnTo>
                      <a:pt x="84" y="0"/>
                    </a:lnTo>
                    <a:lnTo>
                      <a:pt x="0" y="438"/>
                    </a:lnTo>
                    <a:lnTo>
                      <a:pt x="61" y="450"/>
                    </a:lnTo>
                    <a:lnTo>
                      <a:pt x="122" y="462"/>
                    </a:lnTo>
                    <a:lnTo>
                      <a:pt x="206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31" name="Freeform 181"/>
              <p:cNvSpPr>
                <a:spLocks/>
              </p:cNvSpPr>
              <p:nvPr/>
            </p:nvSpPr>
            <p:spPr bwMode="auto">
              <a:xfrm>
                <a:off x="2689" y="1153"/>
                <a:ext cx="30" cy="66"/>
              </a:xfrm>
              <a:custGeom>
                <a:avLst/>
                <a:gdLst>
                  <a:gd name="T0" fmla="*/ 206 w 206"/>
                  <a:gd name="T1" fmla="*/ 24 h 462"/>
                  <a:gd name="T2" fmla="*/ 145 w 206"/>
                  <a:gd name="T3" fmla="*/ 12 h 462"/>
                  <a:gd name="T4" fmla="*/ 84 w 206"/>
                  <a:gd name="T5" fmla="*/ 0 h 462"/>
                  <a:gd name="T6" fmla="*/ 0 w 206"/>
                  <a:gd name="T7" fmla="*/ 438 h 462"/>
                  <a:gd name="T8" fmla="*/ 61 w 206"/>
                  <a:gd name="T9" fmla="*/ 450 h 462"/>
                  <a:gd name="T10" fmla="*/ 122 w 206"/>
                  <a:gd name="T11" fmla="*/ 462 h 462"/>
                  <a:gd name="T12" fmla="*/ 206 w 206"/>
                  <a:gd name="T13" fmla="*/ 24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206" y="24"/>
                    </a:moveTo>
                    <a:lnTo>
                      <a:pt x="145" y="12"/>
                    </a:lnTo>
                    <a:lnTo>
                      <a:pt x="84" y="0"/>
                    </a:lnTo>
                    <a:lnTo>
                      <a:pt x="0" y="438"/>
                    </a:lnTo>
                    <a:lnTo>
                      <a:pt x="61" y="450"/>
                    </a:lnTo>
                    <a:lnTo>
                      <a:pt x="122" y="462"/>
                    </a:lnTo>
                    <a:lnTo>
                      <a:pt x="206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32" name="Freeform 182"/>
              <p:cNvSpPr>
                <a:spLocks/>
              </p:cNvSpPr>
              <p:nvPr/>
            </p:nvSpPr>
            <p:spPr bwMode="auto">
              <a:xfrm>
                <a:off x="2689" y="1216"/>
                <a:ext cx="9" cy="1"/>
              </a:xfrm>
              <a:custGeom>
                <a:avLst/>
                <a:gdLst>
                  <a:gd name="T0" fmla="*/ 62 w 62"/>
                  <a:gd name="T1" fmla="*/ 12 h 12"/>
                  <a:gd name="T2" fmla="*/ 1 w 62"/>
                  <a:gd name="T3" fmla="*/ 0 h 12"/>
                  <a:gd name="T4" fmla="*/ 0 w 62"/>
                  <a:gd name="T5" fmla="*/ 9 h 12"/>
                  <a:gd name="T6" fmla="*/ 62 w 62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62" y="12"/>
                    </a:moveTo>
                    <a:lnTo>
                      <a:pt x="1" y="0"/>
                    </a:lnTo>
                    <a:lnTo>
                      <a:pt x="0" y="9"/>
                    </a:lnTo>
                    <a:lnTo>
                      <a:pt x="6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33" name="Line 183"/>
              <p:cNvSpPr>
                <a:spLocks noChangeShapeType="1"/>
              </p:cNvSpPr>
              <p:nvPr/>
            </p:nvSpPr>
            <p:spPr bwMode="auto">
              <a:xfrm flipH="1">
                <a:off x="2689" y="12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34" name="Freeform 184"/>
              <p:cNvSpPr>
                <a:spLocks/>
              </p:cNvSpPr>
              <p:nvPr/>
            </p:nvSpPr>
            <p:spPr bwMode="auto">
              <a:xfrm>
                <a:off x="2685" y="1217"/>
                <a:ext cx="22" cy="66"/>
              </a:xfrm>
              <a:custGeom>
                <a:avLst/>
                <a:gdLst>
                  <a:gd name="T0" fmla="*/ 151 w 151"/>
                  <a:gd name="T1" fmla="*/ 6 h 460"/>
                  <a:gd name="T2" fmla="*/ 89 w 151"/>
                  <a:gd name="T3" fmla="*/ 3 h 460"/>
                  <a:gd name="T4" fmla="*/ 27 w 151"/>
                  <a:gd name="T5" fmla="*/ 0 h 460"/>
                  <a:gd name="T6" fmla="*/ 0 w 151"/>
                  <a:gd name="T7" fmla="*/ 453 h 460"/>
                  <a:gd name="T8" fmla="*/ 62 w 151"/>
                  <a:gd name="T9" fmla="*/ 456 h 460"/>
                  <a:gd name="T10" fmla="*/ 123 w 151"/>
                  <a:gd name="T11" fmla="*/ 460 h 460"/>
                  <a:gd name="T12" fmla="*/ 151 w 151"/>
                  <a:gd name="T13" fmla="*/ 6 h 4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460"/>
                  <a:gd name="T23" fmla="*/ 151 w 151"/>
                  <a:gd name="T24" fmla="*/ 460 h 4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460">
                    <a:moveTo>
                      <a:pt x="151" y="6"/>
                    </a:moveTo>
                    <a:lnTo>
                      <a:pt x="89" y="3"/>
                    </a:lnTo>
                    <a:lnTo>
                      <a:pt x="27" y="0"/>
                    </a:lnTo>
                    <a:lnTo>
                      <a:pt x="0" y="453"/>
                    </a:lnTo>
                    <a:lnTo>
                      <a:pt x="62" y="456"/>
                    </a:lnTo>
                    <a:lnTo>
                      <a:pt x="123" y="460"/>
                    </a:lnTo>
                    <a:lnTo>
                      <a:pt x="151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35" name="Freeform 185"/>
              <p:cNvSpPr>
                <a:spLocks/>
              </p:cNvSpPr>
              <p:nvPr/>
            </p:nvSpPr>
            <p:spPr bwMode="auto">
              <a:xfrm>
                <a:off x="2685" y="1217"/>
                <a:ext cx="22" cy="66"/>
              </a:xfrm>
              <a:custGeom>
                <a:avLst/>
                <a:gdLst>
                  <a:gd name="T0" fmla="*/ 151 w 151"/>
                  <a:gd name="T1" fmla="*/ 6 h 460"/>
                  <a:gd name="T2" fmla="*/ 89 w 151"/>
                  <a:gd name="T3" fmla="*/ 3 h 460"/>
                  <a:gd name="T4" fmla="*/ 27 w 151"/>
                  <a:gd name="T5" fmla="*/ 0 h 460"/>
                  <a:gd name="T6" fmla="*/ 0 w 151"/>
                  <a:gd name="T7" fmla="*/ 453 h 460"/>
                  <a:gd name="T8" fmla="*/ 62 w 151"/>
                  <a:gd name="T9" fmla="*/ 456 h 460"/>
                  <a:gd name="T10" fmla="*/ 123 w 151"/>
                  <a:gd name="T11" fmla="*/ 460 h 460"/>
                  <a:gd name="T12" fmla="*/ 151 w 151"/>
                  <a:gd name="T13" fmla="*/ 6 h 4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460"/>
                  <a:gd name="T23" fmla="*/ 151 w 151"/>
                  <a:gd name="T24" fmla="*/ 460 h 4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460">
                    <a:moveTo>
                      <a:pt x="151" y="6"/>
                    </a:moveTo>
                    <a:lnTo>
                      <a:pt x="89" y="3"/>
                    </a:lnTo>
                    <a:lnTo>
                      <a:pt x="27" y="0"/>
                    </a:lnTo>
                    <a:lnTo>
                      <a:pt x="0" y="453"/>
                    </a:lnTo>
                    <a:lnTo>
                      <a:pt x="62" y="456"/>
                    </a:lnTo>
                    <a:lnTo>
                      <a:pt x="123" y="460"/>
                    </a:lnTo>
                    <a:lnTo>
                      <a:pt x="151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36" name="Freeform 186"/>
              <p:cNvSpPr>
                <a:spLocks/>
              </p:cNvSpPr>
              <p:nvPr/>
            </p:nvSpPr>
            <p:spPr bwMode="auto">
              <a:xfrm>
                <a:off x="2685" y="1282"/>
                <a:ext cx="9" cy="1"/>
              </a:xfrm>
              <a:custGeom>
                <a:avLst/>
                <a:gdLst>
                  <a:gd name="T0" fmla="*/ 62 w 62"/>
                  <a:gd name="T1" fmla="*/ 3 h 7"/>
                  <a:gd name="T2" fmla="*/ 0 w 62"/>
                  <a:gd name="T3" fmla="*/ 0 h 7"/>
                  <a:gd name="T4" fmla="*/ 0 w 62"/>
                  <a:gd name="T5" fmla="*/ 7 h 7"/>
                  <a:gd name="T6" fmla="*/ 62 w 62"/>
                  <a:gd name="T7" fmla="*/ 3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7"/>
                  <a:gd name="T14" fmla="*/ 62 w 62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7">
                    <a:moveTo>
                      <a:pt x="62" y="3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62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37" name="Line 187"/>
              <p:cNvSpPr>
                <a:spLocks noChangeShapeType="1"/>
              </p:cNvSpPr>
              <p:nvPr/>
            </p:nvSpPr>
            <p:spPr bwMode="auto">
              <a:xfrm>
                <a:off x="2685" y="12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38" name="Freeform 188"/>
              <p:cNvSpPr>
                <a:spLocks/>
              </p:cNvSpPr>
              <p:nvPr/>
            </p:nvSpPr>
            <p:spPr bwMode="auto">
              <a:xfrm>
                <a:off x="2685" y="1282"/>
                <a:ext cx="22" cy="65"/>
              </a:xfrm>
              <a:custGeom>
                <a:avLst/>
                <a:gdLst>
                  <a:gd name="T0" fmla="*/ 123 w 151"/>
                  <a:gd name="T1" fmla="*/ 0 h 459"/>
                  <a:gd name="T2" fmla="*/ 62 w 151"/>
                  <a:gd name="T3" fmla="*/ 3 h 459"/>
                  <a:gd name="T4" fmla="*/ 0 w 151"/>
                  <a:gd name="T5" fmla="*/ 7 h 459"/>
                  <a:gd name="T6" fmla="*/ 27 w 151"/>
                  <a:gd name="T7" fmla="*/ 459 h 459"/>
                  <a:gd name="T8" fmla="*/ 89 w 151"/>
                  <a:gd name="T9" fmla="*/ 456 h 459"/>
                  <a:gd name="T10" fmla="*/ 151 w 151"/>
                  <a:gd name="T11" fmla="*/ 452 h 459"/>
                  <a:gd name="T12" fmla="*/ 123 w 151"/>
                  <a:gd name="T13" fmla="*/ 0 h 4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459"/>
                  <a:gd name="T23" fmla="*/ 151 w 151"/>
                  <a:gd name="T24" fmla="*/ 459 h 4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459">
                    <a:moveTo>
                      <a:pt x="123" y="0"/>
                    </a:moveTo>
                    <a:lnTo>
                      <a:pt x="62" y="3"/>
                    </a:lnTo>
                    <a:lnTo>
                      <a:pt x="0" y="7"/>
                    </a:lnTo>
                    <a:lnTo>
                      <a:pt x="27" y="459"/>
                    </a:lnTo>
                    <a:lnTo>
                      <a:pt x="89" y="456"/>
                    </a:lnTo>
                    <a:lnTo>
                      <a:pt x="151" y="452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39" name="Freeform 189"/>
              <p:cNvSpPr>
                <a:spLocks/>
              </p:cNvSpPr>
              <p:nvPr/>
            </p:nvSpPr>
            <p:spPr bwMode="auto">
              <a:xfrm>
                <a:off x="2685" y="1282"/>
                <a:ext cx="22" cy="65"/>
              </a:xfrm>
              <a:custGeom>
                <a:avLst/>
                <a:gdLst>
                  <a:gd name="T0" fmla="*/ 123 w 151"/>
                  <a:gd name="T1" fmla="*/ 0 h 459"/>
                  <a:gd name="T2" fmla="*/ 62 w 151"/>
                  <a:gd name="T3" fmla="*/ 3 h 459"/>
                  <a:gd name="T4" fmla="*/ 0 w 151"/>
                  <a:gd name="T5" fmla="*/ 7 h 459"/>
                  <a:gd name="T6" fmla="*/ 27 w 151"/>
                  <a:gd name="T7" fmla="*/ 459 h 459"/>
                  <a:gd name="T8" fmla="*/ 89 w 151"/>
                  <a:gd name="T9" fmla="*/ 456 h 459"/>
                  <a:gd name="T10" fmla="*/ 151 w 151"/>
                  <a:gd name="T11" fmla="*/ 452 h 459"/>
                  <a:gd name="T12" fmla="*/ 123 w 151"/>
                  <a:gd name="T13" fmla="*/ 0 h 4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459"/>
                  <a:gd name="T23" fmla="*/ 151 w 151"/>
                  <a:gd name="T24" fmla="*/ 459 h 4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459">
                    <a:moveTo>
                      <a:pt x="123" y="0"/>
                    </a:moveTo>
                    <a:lnTo>
                      <a:pt x="62" y="3"/>
                    </a:lnTo>
                    <a:lnTo>
                      <a:pt x="0" y="7"/>
                    </a:lnTo>
                    <a:lnTo>
                      <a:pt x="27" y="459"/>
                    </a:lnTo>
                    <a:lnTo>
                      <a:pt x="89" y="456"/>
                    </a:lnTo>
                    <a:lnTo>
                      <a:pt x="151" y="452"/>
                    </a:lnTo>
                    <a:lnTo>
                      <a:pt x="12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40" name="Freeform 190"/>
              <p:cNvSpPr>
                <a:spLocks/>
              </p:cNvSpPr>
              <p:nvPr/>
            </p:nvSpPr>
            <p:spPr bwMode="auto">
              <a:xfrm>
                <a:off x="2689" y="1347"/>
                <a:ext cx="9" cy="2"/>
              </a:xfrm>
              <a:custGeom>
                <a:avLst/>
                <a:gdLst>
                  <a:gd name="T0" fmla="*/ 62 w 62"/>
                  <a:gd name="T1" fmla="*/ 0 h 12"/>
                  <a:gd name="T2" fmla="*/ 0 w 62"/>
                  <a:gd name="T3" fmla="*/ 3 h 12"/>
                  <a:gd name="T4" fmla="*/ 1 w 62"/>
                  <a:gd name="T5" fmla="*/ 12 h 12"/>
                  <a:gd name="T6" fmla="*/ 62 w 6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62" y="0"/>
                    </a:moveTo>
                    <a:lnTo>
                      <a:pt x="0" y="3"/>
                    </a:lnTo>
                    <a:lnTo>
                      <a:pt x="1" y="1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41" name="Line 191"/>
              <p:cNvSpPr>
                <a:spLocks noChangeShapeType="1"/>
              </p:cNvSpPr>
              <p:nvPr/>
            </p:nvSpPr>
            <p:spPr bwMode="auto">
              <a:xfrm>
                <a:off x="2689" y="134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42" name="Freeform 192"/>
              <p:cNvSpPr>
                <a:spLocks/>
              </p:cNvSpPr>
              <p:nvPr/>
            </p:nvSpPr>
            <p:spPr bwMode="auto">
              <a:xfrm>
                <a:off x="2689" y="1345"/>
                <a:ext cx="30" cy="66"/>
              </a:xfrm>
              <a:custGeom>
                <a:avLst/>
                <a:gdLst>
                  <a:gd name="T0" fmla="*/ 122 w 206"/>
                  <a:gd name="T1" fmla="*/ 0 h 462"/>
                  <a:gd name="T2" fmla="*/ 61 w 206"/>
                  <a:gd name="T3" fmla="*/ 12 h 462"/>
                  <a:gd name="T4" fmla="*/ 0 w 206"/>
                  <a:gd name="T5" fmla="*/ 24 h 462"/>
                  <a:gd name="T6" fmla="*/ 84 w 206"/>
                  <a:gd name="T7" fmla="*/ 462 h 462"/>
                  <a:gd name="T8" fmla="*/ 145 w 206"/>
                  <a:gd name="T9" fmla="*/ 450 h 462"/>
                  <a:gd name="T10" fmla="*/ 206 w 206"/>
                  <a:gd name="T11" fmla="*/ 437 h 462"/>
                  <a:gd name="T12" fmla="*/ 122 w 206"/>
                  <a:gd name="T13" fmla="*/ 0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122" y="0"/>
                    </a:moveTo>
                    <a:lnTo>
                      <a:pt x="61" y="12"/>
                    </a:lnTo>
                    <a:lnTo>
                      <a:pt x="0" y="24"/>
                    </a:lnTo>
                    <a:lnTo>
                      <a:pt x="84" y="462"/>
                    </a:lnTo>
                    <a:lnTo>
                      <a:pt x="145" y="450"/>
                    </a:lnTo>
                    <a:lnTo>
                      <a:pt x="206" y="437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43" name="Freeform 193"/>
              <p:cNvSpPr>
                <a:spLocks/>
              </p:cNvSpPr>
              <p:nvPr/>
            </p:nvSpPr>
            <p:spPr bwMode="auto">
              <a:xfrm>
                <a:off x="2689" y="1345"/>
                <a:ext cx="30" cy="66"/>
              </a:xfrm>
              <a:custGeom>
                <a:avLst/>
                <a:gdLst>
                  <a:gd name="T0" fmla="*/ 122 w 206"/>
                  <a:gd name="T1" fmla="*/ 0 h 462"/>
                  <a:gd name="T2" fmla="*/ 61 w 206"/>
                  <a:gd name="T3" fmla="*/ 12 h 462"/>
                  <a:gd name="T4" fmla="*/ 0 w 206"/>
                  <a:gd name="T5" fmla="*/ 24 h 462"/>
                  <a:gd name="T6" fmla="*/ 84 w 206"/>
                  <a:gd name="T7" fmla="*/ 462 h 462"/>
                  <a:gd name="T8" fmla="*/ 145 w 206"/>
                  <a:gd name="T9" fmla="*/ 450 h 462"/>
                  <a:gd name="T10" fmla="*/ 206 w 206"/>
                  <a:gd name="T11" fmla="*/ 437 h 462"/>
                  <a:gd name="T12" fmla="*/ 122 w 206"/>
                  <a:gd name="T13" fmla="*/ 0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122" y="0"/>
                    </a:moveTo>
                    <a:lnTo>
                      <a:pt x="61" y="12"/>
                    </a:lnTo>
                    <a:lnTo>
                      <a:pt x="0" y="24"/>
                    </a:lnTo>
                    <a:lnTo>
                      <a:pt x="84" y="462"/>
                    </a:lnTo>
                    <a:lnTo>
                      <a:pt x="145" y="450"/>
                    </a:lnTo>
                    <a:lnTo>
                      <a:pt x="206" y="437"/>
                    </a:lnTo>
                    <a:lnTo>
                      <a:pt x="12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44" name="Freeform 194"/>
              <p:cNvSpPr>
                <a:spLocks/>
              </p:cNvSpPr>
              <p:nvPr/>
            </p:nvSpPr>
            <p:spPr bwMode="auto">
              <a:xfrm>
                <a:off x="2701" y="1409"/>
                <a:ext cx="9" cy="3"/>
              </a:xfrm>
              <a:custGeom>
                <a:avLst/>
                <a:gdLst>
                  <a:gd name="T0" fmla="*/ 61 w 61"/>
                  <a:gd name="T1" fmla="*/ 0 h 19"/>
                  <a:gd name="T2" fmla="*/ 0 w 61"/>
                  <a:gd name="T3" fmla="*/ 12 h 19"/>
                  <a:gd name="T4" fmla="*/ 2 w 61"/>
                  <a:gd name="T5" fmla="*/ 19 h 19"/>
                  <a:gd name="T6" fmla="*/ 61 w 61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9"/>
                  <a:gd name="T14" fmla="*/ 61 w 61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9">
                    <a:moveTo>
                      <a:pt x="61" y="0"/>
                    </a:moveTo>
                    <a:lnTo>
                      <a:pt x="0" y="12"/>
                    </a:lnTo>
                    <a:lnTo>
                      <a:pt x="2" y="19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45" name="Line 195"/>
              <p:cNvSpPr>
                <a:spLocks noChangeShapeType="1"/>
              </p:cNvSpPr>
              <p:nvPr/>
            </p:nvSpPr>
            <p:spPr bwMode="auto">
              <a:xfrm>
                <a:off x="2701" y="141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46" name="Freeform 196"/>
              <p:cNvSpPr>
                <a:spLocks/>
              </p:cNvSpPr>
              <p:nvPr/>
            </p:nvSpPr>
            <p:spPr bwMode="auto">
              <a:xfrm>
                <a:off x="2702" y="1407"/>
                <a:ext cx="36" cy="64"/>
              </a:xfrm>
              <a:custGeom>
                <a:avLst/>
                <a:gdLst>
                  <a:gd name="T0" fmla="*/ 119 w 257"/>
                  <a:gd name="T1" fmla="*/ 0 h 450"/>
                  <a:gd name="T2" fmla="*/ 59 w 257"/>
                  <a:gd name="T3" fmla="*/ 20 h 450"/>
                  <a:gd name="T4" fmla="*/ 0 w 257"/>
                  <a:gd name="T5" fmla="*/ 39 h 450"/>
                  <a:gd name="T6" fmla="*/ 138 w 257"/>
                  <a:gd name="T7" fmla="*/ 450 h 450"/>
                  <a:gd name="T8" fmla="*/ 197 w 257"/>
                  <a:gd name="T9" fmla="*/ 430 h 450"/>
                  <a:gd name="T10" fmla="*/ 257 w 257"/>
                  <a:gd name="T11" fmla="*/ 410 h 450"/>
                  <a:gd name="T12" fmla="*/ 119 w 257"/>
                  <a:gd name="T13" fmla="*/ 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7"/>
                  <a:gd name="T22" fmla="*/ 0 h 450"/>
                  <a:gd name="T23" fmla="*/ 257 w 257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7" h="450">
                    <a:moveTo>
                      <a:pt x="119" y="0"/>
                    </a:moveTo>
                    <a:lnTo>
                      <a:pt x="59" y="20"/>
                    </a:lnTo>
                    <a:lnTo>
                      <a:pt x="0" y="39"/>
                    </a:lnTo>
                    <a:lnTo>
                      <a:pt x="138" y="450"/>
                    </a:lnTo>
                    <a:lnTo>
                      <a:pt x="197" y="430"/>
                    </a:lnTo>
                    <a:lnTo>
                      <a:pt x="257" y="41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47" name="Freeform 197"/>
              <p:cNvSpPr>
                <a:spLocks/>
              </p:cNvSpPr>
              <p:nvPr/>
            </p:nvSpPr>
            <p:spPr bwMode="auto">
              <a:xfrm>
                <a:off x="2702" y="1407"/>
                <a:ext cx="36" cy="64"/>
              </a:xfrm>
              <a:custGeom>
                <a:avLst/>
                <a:gdLst>
                  <a:gd name="T0" fmla="*/ 119 w 257"/>
                  <a:gd name="T1" fmla="*/ 0 h 450"/>
                  <a:gd name="T2" fmla="*/ 59 w 257"/>
                  <a:gd name="T3" fmla="*/ 20 h 450"/>
                  <a:gd name="T4" fmla="*/ 0 w 257"/>
                  <a:gd name="T5" fmla="*/ 39 h 450"/>
                  <a:gd name="T6" fmla="*/ 138 w 257"/>
                  <a:gd name="T7" fmla="*/ 450 h 450"/>
                  <a:gd name="T8" fmla="*/ 197 w 257"/>
                  <a:gd name="T9" fmla="*/ 430 h 450"/>
                  <a:gd name="T10" fmla="*/ 257 w 257"/>
                  <a:gd name="T11" fmla="*/ 410 h 450"/>
                  <a:gd name="T12" fmla="*/ 119 w 257"/>
                  <a:gd name="T13" fmla="*/ 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7"/>
                  <a:gd name="T22" fmla="*/ 0 h 450"/>
                  <a:gd name="T23" fmla="*/ 257 w 257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7" h="450">
                    <a:moveTo>
                      <a:pt x="119" y="0"/>
                    </a:moveTo>
                    <a:lnTo>
                      <a:pt x="59" y="20"/>
                    </a:lnTo>
                    <a:lnTo>
                      <a:pt x="0" y="39"/>
                    </a:lnTo>
                    <a:lnTo>
                      <a:pt x="138" y="450"/>
                    </a:lnTo>
                    <a:lnTo>
                      <a:pt x="197" y="430"/>
                    </a:lnTo>
                    <a:lnTo>
                      <a:pt x="257" y="410"/>
                    </a:lnTo>
                    <a:lnTo>
                      <a:pt x="11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48" name="Freeform 198"/>
              <p:cNvSpPr>
                <a:spLocks/>
              </p:cNvSpPr>
              <p:nvPr/>
            </p:nvSpPr>
            <p:spPr bwMode="auto">
              <a:xfrm>
                <a:off x="2721" y="1468"/>
                <a:ext cx="9" cy="4"/>
              </a:xfrm>
              <a:custGeom>
                <a:avLst/>
                <a:gdLst>
                  <a:gd name="T0" fmla="*/ 59 w 59"/>
                  <a:gd name="T1" fmla="*/ 0 h 29"/>
                  <a:gd name="T2" fmla="*/ 0 w 59"/>
                  <a:gd name="T3" fmla="*/ 20 h 29"/>
                  <a:gd name="T4" fmla="*/ 4 w 59"/>
                  <a:gd name="T5" fmla="*/ 29 h 29"/>
                  <a:gd name="T6" fmla="*/ 59 w 59"/>
                  <a:gd name="T7" fmla="*/ 0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29"/>
                  <a:gd name="T14" fmla="*/ 59 w 59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29">
                    <a:moveTo>
                      <a:pt x="59" y="0"/>
                    </a:moveTo>
                    <a:lnTo>
                      <a:pt x="0" y="20"/>
                    </a:lnTo>
                    <a:lnTo>
                      <a:pt x="4" y="29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49" name="Line 199"/>
              <p:cNvSpPr>
                <a:spLocks noChangeShapeType="1"/>
              </p:cNvSpPr>
              <p:nvPr/>
            </p:nvSpPr>
            <p:spPr bwMode="auto">
              <a:xfrm>
                <a:off x="2721" y="14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50" name="Freeform 200"/>
              <p:cNvSpPr>
                <a:spLocks/>
              </p:cNvSpPr>
              <p:nvPr/>
            </p:nvSpPr>
            <p:spPr bwMode="auto">
              <a:xfrm>
                <a:off x="2722" y="1464"/>
                <a:ext cx="43" cy="61"/>
              </a:xfrm>
              <a:custGeom>
                <a:avLst/>
                <a:gdLst>
                  <a:gd name="T0" fmla="*/ 111 w 301"/>
                  <a:gd name="T1" fmla="*/ 0 h 427"/>
                  <a:gd name="T2" fmla="*/ 55 w 301"/>
                  <a:gd name="T3" fmla="*/ 29 h 427"/>
                  <a:gd name="T4" fmla="*/ 0 w 301"/>
                  <a:gd name="T5" fmla="*/ 58 h 427"/>
                  <a:gd name="T6" fmla="*/ 190 w 301"/>
                  <a:gd name="T7" fmla="*/ 427 h 427"/>
                  <a:gd name="T8" fmla="*/ 246 w 301"/>
                  <a:gd name="T9" fmla="*/ 398 h 427"/>
                  <a:gd name="T10" fmla="*/ 301 w 301"/>
                  <a:gd name="T11" fmla="*/ 369 h 427"/>
                  <a:gd name="T12" fmla="*/ 111 w 301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7"/>
                  <a:gd name="T23" fmla="*/ 301 w 301"/>
                  <a:gd name="T24" fmla="*/ 427 h 4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7">
                    <a:moveTo>
                      <a:pt x="111" y="0"/>
                    </a:moveTo>
                    <a:lnTo>
                      <a:pt x="55" y="29"/>
                    </a:lnTo>
                    <a:lnTo>
                      <a:pt x="0" y="58"/>
                    </a:lnTo>
                    <a:lnTo>
                      <a:pt x="190" y="427"/>
                    </a:lnTo>
                    <a:lnTo>
                      <a:pt x="246" y="398"/>
                    </a:lnTo>
                    <a:lnTo>
                      <a:pt x="301" y="369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51" name="Freeform 201"/>
              <p:cNvSpPr>
                <a:spLocks/>
              </p:cNvSpPr>
              <p:nvPr/>
            </p:nvSpPr>
            <p:spPr bwMode="auto">
              <a:xfrm>
                <a:off x="2722" y="1464"/>
                <a:ext cx="43" cy="61"/>
              </a:xfrm>
              <a:custGeom>
                <a:avLst/>
                <a:gdLst>
                  <a:gd name="T0" fmla="*/ 111 w 301"/>
                  <a:gd name="T1" fmla="*/ 0 h 427"/>
                  <a:gd name="T2" fmla="*/ 55 w 301"/>
                  <a:gd name="T3" fmla="*/ 29 h 427"/>
                  <a:gd name="T4" fmla="*/ 0 w 301"/>
                  <a:gd name="T5" fmla="*/ 58 h 427"/>
                  <a:gd name="T6" fmla="*/ 190 w 301"/>
                  <a:gd name="T7" fmla="*/ 427 h 427"/>
                  <a:gd name="T8" fmla="*/ 246 w 301"/>
                  <a:gd name="T9" fmla="*/ 398 h 427"/>
                  <a:gd name="T10" fmla="*/ 301 w 301"/>
                  <a:gd name="T11" fmla="*/ 369 h 427"/>
                  <a:gd name="T12" fmla="*/ 111 w 301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7"/>
                  <a:gd name="T23" fmla="*/ 301 w 301"/>
                  <a:gd name="T24" fmla="*/ 427 h 4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7">
                    <a:moveTo>
                      <a:pt x="111" y="0"/>
                    </a:moveTo>
                    <a:lnTo>
                      <a:pt x="55" y="29"/>
                    </a:lnTo>
                    <a:lnTo>
                      <a:pt x="0" y="58"/>
                    </a:lnTo>
                    <a:lnTo>
                      <a:pt x="190" y="427"/>
                    </a:lnTo>
                    <a:lnTo>
                      <a:pt x="246" y="398"/>
                    </a:lnTo>
                    <a:lnTo>
                      <a:pt x="301" y="369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52" name="Freeform 202"/>
              <p:cNvSpPr>
                <a:spLocks/>
              </p:cNvSpPr>
              <p:nvPr/>
            </p:nvSpPr>
            <p:spPr bwMode="auto">
              <a:xfrm>
                <a:off x="2749" y="1521"/>
                <a:ext cx="8" cy="5"/>
              </a:xfrm>
              <a:custGeom>
                <a:avLst/>
                <a:gdLst>
                  <a:gd name="T0" fmla="*/ 56 w 56"/>
                  <a:gd name="T1" fmla="*/ 0 h 39"/>
                  <a:gd name="T2" fmla="*/ 0 w 56"/>
                  <a:gd name="T3" fmla="*/ 29 h 39"/>
                  <a:gd name="T4" fmla="*/ 6 w 56"/>
                  <a:gd name="T5" fmla="*/ 39 h 39"/>
                  <a:gd name="T6" fmla="*/ 56 w 56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39"/>
                  <a:gd name="T14" fmla="*/ 56 w 56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39">
                    <a:moveTo>
                      <a:pt x="56" y="0"/>
                    </a:moveTo>
                    <a:lnTo>
                      <a:pt x="0" y="29"/>
                    </a:lnTo>
                    <a:lnTo>
                      <a:pt x="6" y="39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53" name="Line 203"/>
              <p:cNvSpPr>
                <a:spLocks noChangeShapeType="1"/>
              </p:cNvSpPr>
              <p:nvPr/>
            </p:nvSpPr>
            <p:spPr bwMode="auto">
              <a:xfrm>
                <a:off x="2749" y="152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54" name="Freeform 204"/>
              <p:cNvSpPr>
                <a:spLocks/>
              </p:cNvSpPr>
              <p:nvPr/>
            </p:nvSpPr>
            <p:spPr bwMode="auto">
              <a:xfrm>
                <a:off x="2750" y="1515"/>
                <a:ext cx="49" cy="56"/>
              </a:xfrm>
              <a:custGeom>
                <a:avLst/>
                <a:gdLst>
                  <a:gd name="T0" fmla="*/ 99 w 341"/>
                  <a:gd name="T1" fmla="*/ 0 h 392"/>
                  <a:gd name="T2" fmla="*/ 50 w 341"/>
                  <a:gd name="T3" fmla="*/ 39 h 392"/>
                  <a:gd name="T4" fmla="*/ 0 w 341"/>
                  <a:gd name="T5" fmla="*/ 78 h 392"/>
                  <a:gd name="T6" fmla="*/ 242 w 341"/>
                  <a:gd name="T7" fmla="*/ 392 h 392"/>
                  <a:gd name="T8" fmla="*/ 292 w 341"/>
                  <a:gd name="T9" fmla="*/ 353 h 392"/>
                  <a:gd name="T10" fmla="*/ 341 w 341"/>
                  <a:gd name="T11" fmla="*/ 314 h 392"/>
                  <a:gd name="T12" fmla="*/ 99 w 341"/>
                  <a:gd name="T13" fmla="*/ 0 h 3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2"/>
                  <a:gd name="T23" fmla="*/ 341 w 341"/>
                  <a:gd name="T24" fmla="*/ 392 h 3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2">
                    <a:moveTo>
                      <a:pt x="99" y="0"/>
                    </a:moveTo>
                    <a:lnTo>
                      <a:pt x="50" y="39"/>
                    </a:lnTo>
                    <a:lnTo>
                      <a:pt x="0" y="78"/>
                    </a:lnTo>
                    <a:lnTo>
                      <a:pt x="242" y="392"/>
                    </a:lnTo>
                    <a:lnTo>
                      <a:pt x="292" y="353"/>
                    </a:lnTo>
                    <a:lnTo>
                      <a:pt x="341" y="314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55" name="Freeform 205"/>
              <p:cNvSpPr>
                <a:spLocks/>
              </p:cNvSpPr>
              <p:nvPr/>
            </p:nvSpPr>
            <p:spPr bwMode="auto">
              <a:xfrm>
                <a:off x="2750" y="1515"/>
                <a:ext cx="49" cy="56"/>
              </a:xfrm>
              <a:custGeom>
                <a:avLst/>
                <a:gdLst>
                  <a:gd name="T0" fmla="*/ 99 w 341"/>
                  <a:gd name="T1" fmla="*/ 0 h 392"/>
                  <a:gd name="T2" fmla="*/ 50 w 341"/>
                  <a:gd name="T3" fmla="*/ 39 h 392"/>
                  <a:gd name="T4" fmla="*/ 0 w 341"/>
                  <a:gd name="T5" fmla="*/ 78 h 392"/>
                  <a:gd name="T6" fmla="*/ 242 w 341"/>
                  <a:gd name="T7" fmla="*/ 392 h 392"/>
                  <a:gd name="T8" fmla="*/ 292 w 341"/>
                  <a:gd name="T9" fmla="*/ 353 h 392"/>
                  <a:gd name="T10" fmla="*/ 341 w 341"/>
                  <a:gd name="T11" fmla="*/ 314 h 392"/>
                  <a:gd name="T12" fmla="*/ 99 w 341"/>
                  <a:gd name="T13" fmla="*/ 0 h 3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2"/>
                  <a:gd name="T23" fmla="*/ 341 w 341"/>
                  <a:gd name="T24" fmla="*/ 392 h 3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2">
                    <a:moveTo>
                      <a:pt x="99" y="0"/>
                    </a:moveTo>
                    <a:lnTo>
                      <a:pt x="50" y="39"/>
                    </a:lnTo>
                    <a:lnTo>
                      <a:pt x="0" y="78"/>
                    </a:lnTo>
                    <a:lnTo>
                      <a:pt x="242" y="392"/>
                    </a:lnTo>
                    <a:lnTo>
                      <a:pt x="292" y="353"/>
                    </a:lnTo>
                    <a:lnTo>
                      <a:pt x="341" y="314"/>
                    </a:lnTo>
                    <a:lnTo>
                      <a:pt x="9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56" name="Freeform 206"/>
              <p:cNvSpPr>
                <a:spLocks/>
              </p:cNvSpPr>
              <p:nvPr/>
            </p:nvSpPr>
            <p:spPr bwMode="auto">
              <a:xfrm>
                <a:off x="2785" y="1566"/>
                <a:ext cx="7" cy="6"/>
              </a:xfrm>
              <a:custGeom>
                <a:avLst/>
                <a:gdLst>
                  <a:gd name="T0" fmla="*/ 50 w 50"/>
                  <a:gd name="T1" fmla="*/ 0 h 48"/>
                  <a:gd name="T2" fmla="*/ 0 w 50"/>
                  <a:gd name="T3" fmla="*/ 39 h 48"/>
                  <a:gd name="T4" fmla="*/ 4 w 50"/>
                  <a:gd name="T5" fmla="*/ 43 h 48"/>
                  <a:gd name="T6" fmla="*/ 9 w 50"/>
                  <a:gd name="T7" fmla="*/ 48 h 48"/>
                  <a:gd name="T8" fmla="*/ 50 w 5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48"/>
                  <a:gd name="T17" fmla="*/ 50 w 5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48">
                    <a:moveTo>
                      <a:pt x="50" y="0"/>
                    </a:moveTo>
                    <a:lnTo>
                      <a:pt x="0" y="39"/>
                    </a:lnTo>
                    <a:lnTo>
                      <a:pt x="4" y="43"/>
                    </a:lnTo>
                    <a:lnTo>
                      <a:pt x="9" y="48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57" name="Freeform 207"/>
              <p:cNvSpPr>
                <a:spLocks/>
              </p:cNvSpPr>
              <p:nvPr/>
            </p:nvSpPr>
            <p:spPr bwMode="auto">
              <a:xfrm>
                <a:off x="2785" y="1571"/>
                <a:ext cx="1" cy="1"/>
              </a:xfrm>
              <a:custGeom>
                <a:avLst/>
                <a:gdLst>
                  <a:gd name="T0" fmla="*/ 0 w 9"/>
                  <a:gd name="T1" fmla="*/ 0 h 9"/>
                  <a:gd name="T2" fmla="*/ 4 w 9"/>
                  <a:gd name="T3" fmla="*/ 4 h 9"/>
                  <a:gd name="T4" fmla="*/ 9 w 9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0"/>
                    </a:moveTo>
                    <a:lnTo>
                      <a:pt x="4" y="4"/>
                    </a:lnTo>
                    <a:lnTo>
                      <a:pt x="9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58" name="Freeform 208"/>
              <p:cNvSpPr>
                <a:spLocks/>
              </p:cNvSpPr>
              <p:nvPr/>
            </p:nvSpPr>
            <p:spPr bwMode="auto">
              <a:xfrm>
                <a:off x="2786" y="1559"/>
                <a:ext cx="53" cy="49"/>
              </a:xfrm>
              <a:custGeom>
                <a:avLst/>
                <a:gdLst>
                  <a:gd name="T0" fmla="*/ 82 w 372"/>
                  <a:gd name="T1" fmla="*/ 0 h 341"/>
                  <a:gd name="T2" fmla="*/ 41 w 372"/>
                  <a:gd name="T3" fmla="*/ 47 h 341"/>
                  <a:gd name="T4" fmla="*/ 0 w 372"/>
                  <a:gd name="T5" fmla="*/ 95 h 341"/>
                  <a:gd name="T6" fmla="*/ 290 w 372"/>
                  <a:gd name="T7" fmla="*/ 341 h 341"/>
                  <a:gd name="T8" fmla="*/ 331 w 372"/>
                  <a:gd name="T9" fmla="*/ 294 h 341"/>
                  <a:gd name="T10" fmla="*/ 372 w 372"/>
                  <a:gd name="T11" fmla="*/ 246 h 341"/>
                  <a:gd name="T12" fmla="*/ 82 w 372"/>
                  <a:gd name="T13" fmla="*/ 0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82" y="0"/>
                    </a:moveTo>
                    <a:lnTo>
                      <a:pt x="41" y="47"/>
                    </a:lnTo>
                    <a:lnTo>
                      <a:pt x="0" y="95"/>
                    </a:lnTo>
                    <a:lnTo>
                      <a:pt x="290" y="341"/>
                    </a:lnTo>
                    <a:lnTo>
                      <a:pt x="331" y="294"/>
                    </a:lnTo>
                    <a:lnTo>
                      <a:pt x="372" y="246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59" name="Freeform 209"/>
              <p:cNvSpPr>
                <a:spLocks/>
              </p:cNvSpPr>
              <p:nvPr/>
            </p:nvSpPr>
            <p:spPr bwMode="auto">
              <a:xfrm>
                <a:off x="2786" y="1559"/>
                <a:ext cx="53" cy="49"/>
              </a:xfrm>
              <a:custGeom>
                <a:avLst/>
                <a:gdLst>
                  <a:gd name="T0" fmla="*/ 82 w 372"/>
                  <a:gd name="T1" fmla="*/ 0 h 341"/>
                  <a:gd name="T2" fmla="*/ 41 w 372"/>
                  <a:gd name="T3" fmla="*/ 47 h 341"/>
                  <a:gd name="T4" fmla="*/ 0 w 372"/>
                  <a:gd name="T5" fmla="*/ 95 h 341"/>
                  <a:gd name="T6" fmla="*/ 290 w 372"/>
                  <a:gd name="T7" fmla="*/ 341 h 341"/>
                  <a:gd name="T8" fmla="*/ 331 w 372"/>
                  <a:gd name="T9" fmla="*/ 294 h 341"/>
                  <a:gd name="T10" fmla="*/ 372 w 372"/>
                  <a:gd name="T11" fmla="*/ 246 h 341"/>
                  <a:gd name="T12" fmla="*/ 82 w 372"/>
                  <a:gd name="T13" fmla="*/ 0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82" y="0"/>
                    </a:moveTo>
                    <a:lnTo>
                      <a:pt x="41" y="47"/>
                    </a:lnTo>
                    <a:lnTo>
                      <a:pt x="0" y="95"/>
                    </a:lnTo>
                    <a:lnTo>
                      <a:pt x="290" y="341"/>
                    </a:lnTo>
                    <a:lnTo>
                      <a:pt x="331" y="294"/>
                    </a:lnTo>
                    <a:lnTo>
                      <a:pt x="372" y="246"/>
                    </a:lnTo>
                    <a:lnTo>
                      <a:pt x="8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60" name="Freeform 210"/>
              <p:cNvSpPr>
                <a:spLocks/>
              </p:cNvSpPr>
              <p:nvPr/>
            </p:nvSpPr>
            <p:spPr bwMode="auto">
              <a:xfrm>
                <a:off x="2827" y="1601"/>
                <a:ext cx="6" cy="8"/>
              </a:xfrm>
              <a:custGeom>
                <a:avLst/>
                <a:gdLst>
                  <a:gd name="T0" fmla="*/ 41 w 41"/>
                  <a:gd name="T1" fmla="*/ 0 h 56"/>
                  <a:gd name="T2" fmla="*/ 0 w 41"/>
                  <a:gd name="T3" fmla="*/ 47 h 56"/>
                  <a:gd name="T4" fmla="*/ 6 w 41"/>
                  <a:gd name="T5" fmla="*/ 52 h 56"/>
                  <a:gd name="T6" fmla="*/ 14 w 41"/>
                  <a:gd name="T7" fmla="*/ 56 h 56"/>
                  <a:gd name="T8" fmla="*/ 41 w 41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6"/>
                  <a:gd name="T17" fmla="*/ 41 w 41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6">
                    <a:moveTo>
                      <a:pt x="41" y="0"/>
                    </a:moveTo>
                    <a:lnTo>
                      <a:pt x="0" y="47"/>
                    </a:lnTo>
                    <a:lnTo>
                      <a:pt x="6" y="52"/>
                    </a:lnTo>
                    <a:lnTo>
                      <a:pt x="14" y="56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61" name="Freeform 211"/>
              <p:cNvSpPr>
                <a:spLocks/>
              </p:cNvSpPr>
              <p:nvPr/>
            </p:nvSpPr>
            <p:spPr bwMode="auto">
              <a:xfrm>
                <a:off x="2827" y="1608"/>
                <a:ext cx="2" cy="1"/>
              </a:xfrm>
              <a:custGeom>
                <a:avLst/>
                <a:gdLst>
                  <a:gd name="T0" fmla="*/ 0 w 14"/>
                  <a:gd name="T1" fmla="*/ 0 h 9"/>
                  <a:gd name="T2" fmla="*/ 6 w 14"/>
                  <a:gd name="T3" fmla="*/ 5 h 9"/>
                  <a:gd name="T4" fmla="*/ 14 w 14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0" y="0"/>
                    </a:moveTo>
                    <a:lnTo>
                      <a:pt x="6" y="5"/>
                    </a:lnTo>
                    <a:lnTo>
                      <a:pt x="14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62" name="Freeform 212"/>
              <p:cNvSpPr>
                <a:spLocks/>
              </p:cNvSpPr>
              <p:nvPr/>
            </p:nvSpPr>
            <p:spPr bwMode="auto">
              <a:xfrm>
                <a:off x="2829" y="1593"/>
                <a:ext cx="56" cy="39"/>
              </a:xfrm>
              <a:custGeom>
                <a:avLst/>
                <a:gdLst>
                  <a:gd name="T0" fmla="*/ 55 w 390"/>
                  <a:gd name="T1" fmla="*/ 0 h 275"/>
                  <a:gd name="T2" fmla="*/ 27 w 390"/>
                  <a:gd name="T3" fmla="*/ 57 h 275"/>
                  <a:gd name="T4" fmla="*/ 0 w 390"/>
                  <a:gd name="T5" fmla="*/ 113 h 275"/>
                  <a:gd name="T6" fmla="*/ 335 w 390"/>
                  <a:gd name="T7" fmla="*/ 275 h 275"/>
                  <a:gd name="T8" fmla="*/ 362 w 390"/>
                  <a:gd name="T9" fmla="*/ 218 h 275"/>
                  <a:gd name="T10" fmla="*/ 390 w 390"/>
                  <a:gd name="T11" fmla="*/ 162 h 275"/>
                  <a:gd name="T12" fmla="*/ 55 w 390"/>
                  <a:gd name="T13" fmla="*/ 0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55" y="0"/>
                    </a:moveTo>
                    <a:lnTo>
                      <a:pt x="27" y="57"/>
                    </a:lnTo>
                    <a:lnTo>
                      <a:pt x="0" y="113"/>
                    </a:lnTo>
                    <a:lnTo>
                      <a:pt x="335" y="275"/>
                    </a:lnTo>
                    <a:lnTo>
                      <a:pt x="362" y="218"/>
                    </a:lnTo>
                    <a:lnTo>
                      <a:pt x="390" y="162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63" name="Freeform 213"/>
              <p:cNvSpPr>
                <a:spLocks/>
              </p:cNvSpPr>
              <p:nvPr/>
            </p:nvSpPr>
            <p:spPr bwMode="auto">
              <a:xfrm>
                <a:off x="2829" y="1593"/>
                <a:ext cx="56" cy="39"/>
              </a:xfrm>
              <a:custGeom>
                <a:avLst/>
                <a:gdLst>
                  <a:gd name="T0" fmla="*/ 55 w 390"/>
                  <a:gd name="T1" fmla="*/ 0 h 275"/>
                  <a:gd name="T2" fmla="*/ 27 w 390"/>
                  <a:gd name="T3" fmla="*/ 57 h 275"/>
                  <a:gd name="T4" fmla="*/ 0 w 390"/>
                  <a:gd name="T5" fmla="*/ 113 h 275"/>
                  <a:gd name="T6" fmla="*/ 335 w 390"/>
                  <a:gd name="T7" fmla="*/ 275 h 275"/>
                  <a:gd name="T8" fmla="*/ 362 w 390"/>
                  <a:gd name="T9" fmla="*/ 218 h 275"/>
                  <a:gd name="T10" fmla="*/ 390 w 390"/>
                  <a:gd name="T11" fmla="*/ 162 h 275"/>
                  <a:gd name="T12" fmla="*/ 55 w 390"/>
                  <a:gd name="T13" fmla="*/ 0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55" y="0"/>
                    </a:moveTo>
                    <a:lnTo>
                      <a:pt x="27" y="57"/>
                    </a:lnTo>
                    <a:lnTo>
                      <a:pt x="0" y="113"/>
                    </a:lnTo>
                    <a:lnTo>
                      <a:pt x="335" y="275"/>
                    </a:lnTo>
                    <a:lnTo>
                      <a:pt x="362" y="218"/>
                    </a:lnTo>
                    <a:lnTo>
                      <a:pt x="390" y="162"/>
                    </a:lnTo>
                    <a:lnTo>
                      <a:pt x="5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64" name="Freeform 214"/>
              <p:cNvSpPr>
                <a:spLocks/>
              </p:cNvSpPr>
              <p:nvPr/>
            </p:nvSpPr>
            <p:spPr bwMode="auto">
              <a:xfrm>
                <a:off x="2877" y="1624"/>
                <a:ext cx="4" cy="9"/>
              </a:xfrm>
              <a:custGeom>
                <a:avLst/>
                <a:gdLst>
                  <a:gd name="T0" fmla="*/ 27 w 27"/>
                  <a:gd name="T1" fmla="*/ 0 h 62"/>
                  <a:gd name="T2" fmla="*/ 0 w 27"/>
                  <a:gd name="T3" fmla="*/ 57 h 62"/>
                  <a:gd name="T4" fmla="*/ 6 w 27"/>
                  <a:gd name="T5" fmla="*/ 59 h 62"/>
                  <a:gd name="T6" fmla="*/ 17 w 27"/>
                  <a:gd name="T7" fmla="*/ 62 h 62"/>
                  <a:gd name="T8" fmla="*/ 27 w 27"/>
                  <a:gd name="T9" fmla="*/ 0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2"/>
                  <a:gd name="T17" fmla="*/ 27 w 27"/>
                  <a:gd name="T18" fmla="*/ 62 h 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2">
                    <a:moveTo>
                      <a:pt x="27" y="0"/>
                    </a:moveTo>
                    <a:lnTo>
                      <a:pt x="0" y="57"/>
                    </a:lnTo>
                    <a:lnTo>
                      <a:pt x="6" y="59"/>
                    </a:lnTo>
                    <a:lnTo>
                      <a:pt x="17" y="6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65" name="Freeform 215"/>
              <p:cNvSpPr>
                <a:spLocks/>
              </p:cNvSpPr>
              <p:nvPr/>
            </p:nvSpPr>
            <p:spPr bwMode="auto">
              <a:xfrm>
                <a:off x="2877" y="1632"/>
                <a:ext cx="3" cy="1"/>
              </a:xfrm>
              <a:custGeom>
                <a:avLst/>
                <a:gdLst>
                  <a:gd name="T0" fmla="*/ 0 w 17"/>
                  <a:gd name="T1" fmla="*/ 0 h 5"/>
                  <a:gd name="T2" fmla="*/ 6 w 17"/>
                  <a:gd name="T3" fmla="*/ 2 h 5"/>
                  <a:gd name="T4" fmla="*/ 17 w 17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5"/>
                  <a:gd name="T11" fmla="*/ 17 w 17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5">
                    <a:moveTo>
                      <a:pt x="0" y="0"/>
                    </a:moveTo>
                    <a:lnTo>
                      <a:pt x="6" y="2"/>
                    </a:lnTo>
                    <a:lnTo>
                      <a:pt x="17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66" name="Freeform 216"/>
              <p:cNvSpPr>
                <a:spLocks/>
              </p:cNvSpPr>
              <p:nvPr/>
            </p:nvSpPr>
            <p:spPr bwMode="auto">
              <a:xfrm>
                <a:off x="2880" y="1615"/>
                <a:ext cx="55" cy="26"/>
              </a:xfrm>
              <a:custGeom>
                <a:avLst/>
                <a:gdLst>
                  <a:gd name="T0" fmla="*/ 20 w 385"/>
                  <a:gd name="T1" fmla="*/ 0 h 180"/>
                  <a:gd name="T2" fmla="*/ 10 w 385"/>
                  <a:gd name="T3" fmla="*/ 62 h 180"/>
                  <a:gd name="T4" fmla="*/ 0 w 385"/>
                  <a:gd name="T5" fmla="*/ 124 h 180"/>
                  <a:gd name="T6" fmla="*/ 365 w 385"/>
                  <a:gd name="T7" fmla="*/ 180 h 180"/>
                  <a:gd name="T8" fmla="*/ 375 w 385"/>
                  <a:gd name="T9" fmla="*/ 119 h 180"/>
                  <a:gd name="T10" fmla="*/ 385 w 385"/>
                  <a:gd name="T11" fmla="*/ 57 h 180"/>
                  <a:gd name="T12" fmla="*/ 20 w 385"/>
                  <a:gd name="T13" fmla="*/ 0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5"/>
                  <a:gd name="T22" fmla="*/ 0 h 180"/>
                  <a:gd name="T23" fmla="*/ 385 w 385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5" h="180">
                    <a:moveTo>
                      <a:pt x="20" y="0"/>
                    </a:moveTo>
                    <a:lnTo>
                      <a:pt x="10" y="62"/>
                    </a:lnTo>
                    <a:lnTo>
                      <a:pt x="0" y="124"/>
                    </a:lnTo>
                    <a:lnTo>
                      <a:pt x="365" y="180"/>
                    </a:lnTo>
                    <a:lnTo>
                      <a:pt x="375" y="119"/>
                    </a:lnTo>
                    <a:lnTo>
                      <a:pt x="385" y="5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67" name="Freeform 217"/>
              <p:cNvSpPr>
                <a:spLocks/>
              </p:cNvSpPr>
              <p:nvPr/>
            </p:nvSpPr>
            <p:spPr bwMode="auto">
              <a:xfrm>
                <a:off x="2880" y="1615"/>
                <a:ext cx="55" cy="26"/>
              </a:xfrm>
              <a:custGeom>
                <a:avLst/>
                <a:gdLst>
                  <a:gd name="T0" fmla="*/ 20 w 385"/>
                  <a:gd name="T1" fmla="*/ 0 h 180"/>
                  <a:gd name="T2" fmla="*/ 10 w 385"/>
                  <a:gd name="T3" fmla="*/ 62 h 180"/>
                  <a:gd name="T4" fmla="*/ 0 w 385"/>
                  <a:gd name="T5" fmla="*/ 124 h 180"/>
                  <a:gd name="T6" fmla="*/ 365 w 385"/>
                  <a:gd name="T7" fmla="*/ 180 h 180"/>
                  <a:gd name="T8" fmla="*/ 375 w 385"/>
                  <a:gd name="T9" fmla="*/ 119 h 180"/>
                  <a:gd name="T10" fmla="*/ 385 w 385"/>
                  <a:gd name="T11" fmla="*/ 57 h 180"/>
                  <a:gd name="T12" fmla="*/ 20 w 385"/>
                  <a:gd name="T13" fmla="*/ 0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5"/>
                  <a:gd name="T22" fmla="*/ 0 h 180"/>
                  <a:gd name="T23" fmla="*/ 385 w 385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5" h="180">
                    <a:moveTo>
                      <a:pt x="20" y="0"/>
                    </a:moveTo>
                    <a:lnTo>
                      <a:pt x="10" y="62"/>
                    </a:lnTo>
                    <a:lnTo>
                      <a:pt x="0" y="124"/>
                    </a:lnTo>
                    <a:lnTo>
                      <a:pt x="365" y="180"/>
                    </a:lnTo>
                    <a:lnTo>
                      <a:pt x="375" y="119"/>
                    </a:lnTo>
                    <a:lnTo>
                      <a:pt x="385" y="57"/>
                    </a:lnTo>
                    <a:lnTo>
                      <a:pt x="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68" name="Freeform 218"/>
              <p:cNvSpPr>
                <a:spLocks/>
              </p:cNvSpPr>
              <p:nvPr/>
            </p:nvSpPr>
            <p:spPr bwMode="auto">
              <a:xfrm>
                <a:off x="2932" y="1632"/>
                <a:ext cx="3" cy="9"/>
              </a:xfrm>
              <a:custGeom>
                <a:avLst/>
                <a:gdLst>
                  <a:gd name="T0" fmla="*/ 10 w 20"/>
                  <a:gd name="T1" fmla="*/ 0 h 61"/>
                  <a:gd name="T2" fmla="*/ 0 w 20"/>
                  <a:gd name="T3" fmla="*/ 61 h 61"/>
                  <a:gd name="T4" fmla="*/ 7 w 20"/>
                  <a:gd name="T5" fmla="*/ 61 h 61"/>
                  <a:gd name="T6" fmla="*/ 20 w 20"/>
                  <a:gd name="T7" fmla="*/ 61 h 61"/>
                  <a:gd name="T8" fmla="*/ 10 w 20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61"/>
                  <a:gd name="T17" fmla="*/ 20 w 20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61">
                    <a:moveTo>
                      <a:pt x="10" y="0"/>
                    </a:moveTo>
                    <a:lnTo>
                      <a:pt x="0" y="61"/>
                    </a:lnTo>
                    <a:lnTo>
                      <a:pt x="7" y="61"/>
                    </a:lnTo>
                    <a:lnTo>
                      <a:pt x="20" y="6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69" name="Freeform 219"/>
              <p:cNvSpPr>
                <a:spLocks/>
              </p:cNvSpPr>
              <p:nvPr/>
            </p:nvSpPr>
            <p:spPr bwMode="auto">
              <a:xfrm>
                <a:off x="2932" y="1641"/>
                <a:ext cx="3" cy="1"/>
              </a:xfrm>
              <a:custGeom>
                <a:avLst/>
                <a:gdLst>
                  <a:gd name="T0" fmla="*/ 0 w 20"/>
                  <a:gd name="T1" fmla="*/ 0 h 1"/>
                  <a:gd name="T2" fmla="*/ 7 w 20"/>
                  <a:gd name="T3" fmla="*/ 0 h 1"/>
                  <a:gd name="T4" fmla="*/ 20 w 20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1"/>
                  <a:gd name="T11" fmla="*/ 20 w 20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1">
                    <a:moveTo>
                      <a:pt x="0" y="0"/>
                    </a:moveTo>
                    <a:lnTo>
                      <a:pt x="7" y="0"/>
                    </a:lnTo>
                    <a:lnTo>
                      <a:pt x="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70" name="Freeform 220"/>
              <p:cNvSpPr>
                <a:spLocks/>
              </p:cNvSpPr>
              <p:nvPr/>
            </p:nvSpPr>
            <p:spPr bwMode="auto">
              <a:xfrm>
                <a:off x="2932" y="1615"/>
                <a:ext cx="55" cy="26"/>
              </a:xfrm>
              <a:custGeom>
                <a:avLst/>
                <a:gdLst>
                  <a:gd name="T0" fmla="*/ 0 w 384"/>
                  <a:gd name="T1" fmla="*/ 57 h 180"/>
                  <a:gd name="T2" fmla="*/ 10 w 384"/>
                  <a:gd name="T3" fmla="*/ 119 h 180"/>
                  <a:gd name="T4" fmla="*/ 20 w 384"/>
                  <a:gd name="T5" fmla="*/ 180 h 180"/>
                  <a:gd name="T6" fmla="*/ 384 w 384"/>
                  <a:gd name="T7" fmla="*/ 124 h 180"/>
                  <a:gd name="T8" fmla="*/ 374 w 384"/>
                  <a:gd name="T9" fmla="*/ 62 h 180"/>
                  <a:gd name="T10" fmla="*/ 364 w 384"/>
                  <a:gd name="T11" fmla="*/ 0 h 180"/>
                  <a:gd name="T12" fmla="*/ 0 w 384"/>
                  <a:gd name="T13" fmla="*/ 57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4"/>
                  <a:gd name="T22" fmla="*/ 0 h 180"/>
                  <a:gd name="T23" fmla="*/ 384 w 384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4" h="180">
                    <a:moveTo>
                      <a:pt x="0" y="57"/>
                    </a:moveTo>
                    <a:lnTo>
                      <a:pt x="10" y="119"/>
                    </a:lnTo>
                    <a:lnTo>
                      <a:pt x="20" y="180"/>
                    </a:lnTo>
                    <a:lnTo>
                      <a:pt x="384" y="124"/>
                    </a:lnTo>
                    <a:lnTo>
                      <a:pt x="374" y="62"/>
                    </a:lnTo>
                    <a:lnTo>
                      <a:pt x="364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3801" name="Group 422"/>
            <p:cNvGrpSpPr>
              <a:grpSpLocks/>
            </p:cNvGrpSpPr>
            <p:nvPr/>
          </p:nvGrpSpPr>
          <p:grpSpPr bwMode="auto">
            <a:xfrm>
              <a:off x="2584" y="822"/>
              <a:ext cx="699" cy="921"/>
              <a:chOff x="2584" y="822"/>
              <a:chExt cx="699" cy="921"/>
            </a:xfrm>
          </p:grpSpPr>
          <p:sp>
            <p:nvSpPr>
              <p:cNvPr id="33872" name="Freeform 222"/>
              <p:cNvSpPr>
                <a:spLocks/>
              </p:cNvSpPr>
              <p:nvPr/>
            </p:nvSpPr>
            <p:spPr bwMode="auto">
              <a:xfrm>
                <a:off x="2932" y="1615"/>
                <a:ext cx="55" cy="26"/>
              </a:xfrm>
              <a:custGeom>
                <a:avLst/>
                <a:gdLst>
                  <a:gd name="T0" fmla="*/ 0 w 384"/>
                  <a:gd name="T1" fmla="*/ 57 h 180"/>
                  <a:gd name="T2" fmla="*/ 10 w 384"/>
                  <a:gd name="T3" fmla="*/ 119 h 180"/>
                  <a:gd name="T4" fmla="*/ 20 w 384"/>
                  <a:gd name="T5" fmla="*/ 180 h 180"/>
                  <a:gd name="T6" fmla="*/ 384 w 384"/>
                  <a:gd name="T7" fmla="*/ 124 h 180"/>
                  <a:gd name="T8" fmla="*/ 374 w 384"/>
                  <a:gd name="T9" fmla="*/ 62 h 180"/>
                  <a:gd name="T10" fmla="*/ 364 w 384"/>
                  <a:gd name="T11" fmla="*/ 0 h 180"/>
                  <a:gd name="T12" fmla="*/ 0 w 384"/>
                  <a:gd name="T13" fmla="*/ 57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4"/>
                  <a:gd name="T22" fmla="*/ 0 h 180"/>
                  <a:gd name="T23" fmla="*/ 384 w 384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4" h="180">
                    <a:moveTo>
                      <a:pt x="0" y="57"/>
                    </a:moveTo>
                    <a:lnTo>
                      <a:pt x="10" y="119"/>
                    </a:lnTo>
                    <a:lnTo>
                      <a:pt x="20" y="180"/>
                    </a:lnTo>
                    <a:lnTo>
                      <a:pt x="384" y="124"/>
                    </a:lnTo>
                    <a:lnTo>
                      <a:pt x="374" y="62"/>
                    </a:lnTo>
                    <a:lnTo>
                      <a:pt x="364" y="0"/>
                    </a:lnTo>
                    <a:lnTo>
                      <a:pt x="0" y="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3" name="Freeform 223"/>
              <p:cNvSpPr>
                <a:spLocks/>
              </p:cNvSpPr>
              <p:nvPr/>
            </p:nvSpPr>
            <p:spPr bwMode="auto">
              <a:xfrm>
                <a:off x="2985" y="1624"/>
                <a:ext cx="4" cy="9"/>
              </a:xfrm>
              <a:custGeom>
                <a:avLst/>
                <a:gdLst>
                  <a:gd name="T0" fmla="*/ 0 w 28"/>
                  <a:gd name="T1" fmla="*/ 0 h 62"/>
                  <a:gd name="T2" fmla="*/ 10 w 28"/>
                  <a:gd name="T3" fmla="*/ 62 h 62"/>
                  <a:gd name="T4" fmla="*/ 15 w 28"/>
                  <a:gd name="T5" fmla="*/ 61 h 62"/>
                  <a:gd name="T6" fmla="*/ 28 w 28"/>
                  <a:gd name="T7" fmla="*/ 57 h 62"/>
                  <a:gd name="T8" fmla="*/ 0 w 28"/>
                  <a:gd name="T9" fmla="*/ 0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62"/>
                  <a:gd name="T17" fmla="*/ 28 w 28"/>
                  <a:gd name="T18" fmla="*/ 62 h 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62">
                    <a:moveTo>
                      <a:pt x="0" y="0"/>
                    </a:moveTo>
                    <a:lnTo>
                      <a:pt x="10" y="62"/>
                    </a:lnTo>
                    <a:lnTo>
                      <a:pt x="15" y="61"/>
                    </a:lnTo>
                    <a:lnTo>
                      <a:pt x="28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4" name="Freeform 224"/>
              <p:cNvSpPr>
                <a:spLocks/>
              </p:cNvSpPr>
              <p:nvPr/>
            </p:nvSpPr>
            <p:spPr bwMode="auto">
              <a:xfrm>
                <a:off x="2987" y="1632"/>
                <a:ext cx="2" cy="1"/>
              </a:xfrm>
              <a:custGeom>
                <a:avLst/>
                <a:gdLst>
                  <a:gd name="T0" fmla="*/ 0 w 18"/>
                  <a:gd name="T1" fmla="*/ 5 h 5"/>
                  <a:gd name="T2" fmla="*/ 5 w 18"/>
                  <a:gd name="T3" fmla="*/ 4 h 5"/>
                  <a:gd name="T4" fmla="*/ 18 w 18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5"/>
                  <a:gd name="T11" fmla="*/ 18 w 18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5">
                    <a:moveTo>
                      <a:pt x="0" y="5"/>
                    </a:moveTo>
                    <a:lnTo>
                      <a:pt x="5" y="4"/>
                    </a:lnTo>
                    <a:lnTo>
                      <a:pt x="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5" name="Freeform 225"/>
              <p:cNvSpPr>
                <a:spLocks/>
              </p:cNvSpPr>
              <p:nvPr/>
            </p:nvSpPr>
            <p:spPr bwMode="auto">
              <a:xfrm>
                <a:off x="2981" y="1593"/>
                <a:ext cx="56" cy="39"/>
              </a:xfrm>
              <a:custGeom>
                <a:avLst/>
                <a:gdLst>
                  <a:gd name="T0" fmla="*/ 0 w 390"/>
                  <a:gd name="T1" fmla="*/ 162 h 275"/>
                  <a:gd name="T2" fmla="*/ 28 w 390"/>
                  <a:gd name="T3" fmla="*/ 218 h 275"/>
                  <a:gd name="T4" fmla="*/ 56 w 390"/>
                  <a:gd name="T5" fmla="*/ 275 h 275"/>
                  <a:gd name="T6" fmla="*/ 390 w 390"/>
                  <a:gd name="T7" fmla="*/ 113 h 275"/>
                  <a:gd name="T8" fmla="*/ 363 w 390"/>
                  <a:gd name="T9" fmla="*/ 57 h 275"/>
                  <a:gd name="T10" fmla="*/ 335 w 390"/>
                  <a:gd name="T11" fmla="*/ 0 h 275"/>
                  <a:gd name="T12" fmla="*/ 0 w 390"/>
                  <a:gd name="T13" fmla="*/ 162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0" y="162"/>
                    </a:moveTo>
                    <a:lnTo>
                      <a:pt x="28" y="218"/>
                    </a:lnTo>
                    <a:lnTo>
                      <a:pt x="56" y="275"/>
                    </a:lnTo>
                    <a:lnTo>
                      <a:pt x="390" y="113"/>
                    </a:lnTo>
                    <a:lnTo>
                      <a:pt x="363" y="57"/>
                    </a:lnTo>
                    <a:lnTo>
                      <a:pt x="335" y="0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6" name="Freeform 226"/>
              <p:cNvSpPr>
                <a:spLocks/>
              </p:cNvSpPr>
              <p:nvPr/>
            </p:nvSpPr>
            <p:spPr bwMode="auto">
              <a:xfrm>
                <a:off x="2981" y="1593"/>
                <a:ext cx="56" cy="39"/>
              </a:xfrm>
              <a:custGeom>
                <a:avLst/>
                <a:gdLst>
                  <a:gd name="T0" fmla="*/ 0 w 390"/>
                  <a:gd name="T1" fmla="*/ 162 h 275"/>
                  <a:gd name="T2" fmla="*/ 28 w 390"/>
                  <a:gd name="T3" fmla="*/ 218 h 275"/>
                  <a:gd name="T4" fmla="*/ 56 w 390"/>
                  <a:gd name="T5" fmla="*/ 275 h 275"/>
                  <a:gd name="T6" fmla="*/ 390 w 390"/>
                  <a:gd name="T7" fmla="*/ 113 h 275"/>
                  <a:gd name="T8" fmla="*/ 363 w 390"/>
                  <a:gd name="T9" fmla="*/ 57 h 275"/>
                  <a:gd name="T10" fmla="*/ 335 w 390"/>
                  <a:gd name="T11" fmla="*/ 0 h 275"/>
                  <a:gd name="T12" fmla="*/ 0 w 390"/>
                  <a:gd name="T13" fmla="*/ 162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0" y="162"/>
                    </a:moveTo>
                    <a:lnTo>
                      <a:pt x="28" y="218"/>
                    </a:lnTo>
                    <a:lnTo>
                      <a:pt x="56" y="275"/>
                    </a:lnTo>
                    <a:lnTo>
                      <a:pt x="390" y="113"/>
                    </a:lnTo>
                    <a:lnTo>
                      <a:pt x="363" y="57"/>
                    </a:lnTo>
                    <a:lnTo>
                      <a:pt x="335" y="0"/>
                    </a:lnTo>
                    <a:lnTo>
                      <a:pt x="0" y="16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7" name="Freeform 227"/>
              <p:cNvSpPr>
                <a:spLocks/>
              </p:cNvSpPr>
              <p:nvPr/>
            </p:nvSpPr>
            <p:spPr bwMode="auto">
              <a:xfrm>
                <a:off x="3033" y="1601"/>
                <a:ext cx="6" cy="8"/>
              </a:xfrm>
              <a:custGeom>
                <a:avLst/>
                <a:gdLst>
                  <a:gd name="T0" fmla="*/ 0 w 41"/>
                  <a:gd name="T1" fmla="*/ 0 h 56"/>
                  <a:gd name="T2" fmla="*/ 27 w 41"/>
                  <a:gd name="T3" fmla="*/ 56 h 56"/>
                  <a:gd name="T4" fmla="*/ 33 w 41"/>
                  <a:gd name="T5" fmla="*/ 53 h 56"/>
                  <a:gd name="T6" fmla="*/ 41 w 41"/>
                  <a:gd name="T7" fmla="*/ 47 h 56"/>
                  <a:gd name="T8" fmla="*/ 0 w 41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6"/>
                  <a:gd name="T17" fmla="*/ 41 w 41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6">
                    <a:moveTo>
                      <a:pt x="0" y="0"/>
                    </a:moveTo>
                    <a:lnTo>
                      <a:pt x="27" y="56"/>
                    </a:lnTo>
                    <a:lnTo>
                      <a:pt x="33" y="53"/>
                    </a:lnTo>
                    <a:lnTo>
                      <a:pt x="41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8" name="Freeform 228"/>
              <p:cNvSpPr>
                <a:spLocks/>
              </p:cNvSpPr>
              <p:nvPr/>
            </p:nvSpPr>
            <p:spPr bwMode="auto">
              <a:xfrm>
                <a:off x="3037" y="1608"/>
                <a:ext cx="2" cy="1"/>
              </a:xfrm>
              <a:custGeom>
                <a:avLst/>
                <a:gdLst>
                  <a:gd name="T0" fmla="*/ 0 w 14"/>
                  <a:gd name="T1" fmla="*/ 9 h 9"/>
                  <a:gd name="T2" fmla="*/ 6 w 14"/>
                  <a:gd name="T3" fmla="*/ 6 h 9"/>
                  <a:gd name="T4" fmla="*/ 14 w 14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0" y="9"/>
                    </a:moveTo>
                    <a:lnTo>
                      <a:pt x="6" y="6"/>
                    </a:lnTo>
                    <a:lnTo>
                      <a:pt x="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9" name="Freeform 229"/>
              <p:cNvSpPr>
                <a:spLocks/>
              </p:cNvSpPr>
              <p:nvPr/>
            </p:nvSpPr>
            <p:spPr bwMode="auto">
              <a:xfrm>
                <a:off x="3027" y="1559"/>
                <a:ext cx="53" cy="49"/>
              </a:xfrm>
              <a:custGeom>
                <a:avLst/>
                <a:gdLst>
                  <a:gd name="T0" fmla="*/ 0 w 372"/>
                  <a:gd name="T1" fmla="*/ 246 h 341"/>
                  <a:gd name="T2" fmla="*/ 41 w 372"/>
                  <a:gd name="T3" fmla="*/ 294 h 341"/>
                  <a:gd name="T4" fmla="*/ 82 w 372"/>
                  <a:gd name="T5" fmla="*/ 341 h 341"/>
                  <a:gd name="T6" fmla="*/ 372 w 372"/>
                  <a:gd name="T7" fmla="*/ 95 h 341"/>
                  <a:gd name="T8" fmla="*/ 332 w 372"/>
                  <a:gd name="T9" fmla="*/ 47 h 341"/>
                  <a:gd name="T10" fmla="*/ 291 w 372"/>
                  <a:gd name="T11" fmla="*/ 0 h 341"/>
                  <a:gd name="T12" fmla="*/ 0 w 372"/>
                  <a:gd name="T13" fmla="*/ 246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0" y="246"/>
                    </a:moveTo>
                    <a:lnTo>
                      <a:pt x="41" y="294"/>
                    </a:lnTo>
                    <a:lnTo>
                      <a:pt x="82" y="341"/>
                    </a:lnTo>
                    <a:lnTo>
                      <a:pt x="372" y="95"/>
                    </a:lnTo>
                    <a:lnTo>
                      <a:pt x="332" y="47"/>
                    </a:lnTo>
                    <a:lnTo>
                      <a:pt x="291" y="0"/>
                    </a:lnTo>
                    <a:lnTo>
                      <a:pt x="0" y="2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0" name="Freeform 230"/>
              <p:cNvSpPr>
                <a:spLocks/>
              </p:cNvSpPr>
              <p:nvPr/>
            </p:nvSpPr>
            <p:spPr bwMode="auto">
              <a:xfrm>
                <a:off x="3027" y="1559"/>
                <a:ext cx="53" cy="49"/>
              </a:xfrm>
              <a:custGeom>
                <a:avLst/>
                <a:gdLst>
                  <a:gd name="T0" fmla="*/ 0 w 372"/>
                  <a:gd name="T1" fmla="*/ 246 h 341"/>
                  <a:gd name="T2" fmla="*/ 41 w 372"/>
                  <a:gd name="T3" fmla="*/ 294 h 341"/>
                  <a:gd name="T4" fmla="*/ 82 w 372"/>
                  <a:gd name="T5" fmla="*/ 341 h 341"/>
                  <a:gd name="T6" fmla="*/ 372 w 372"/>
                  <a:gd name="T7" fmla="*/ 95 h 341"/>
                  <a:gd name="T8" fmla="*/ 332 w 372"/>
                  <a:gd name="T9" fmla="*/ 47 h 341"/>
                  <a:gd name="T10" fmla="*/ 291 w 372"/>
                  <a:gd name="T11" fmla="*/ 0 h 341"/>
                  <a:gd name="T12" fmla="*/ 0 w 372"/>
                  <a:gd name="T13" fmla="*/ 246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0" y="246"/>
                    </a:moveTo>
                    <a:lnTo>
                      <a:pt x="41" y="294"/>
                    </a:lnTo>
                    <a:lnTo>
                      <a:pt x="82" y="341"/>
                    </a:lnTo>
                    <a:lnTo>
                      <a:pt x="372" y="95"/>
                    </a:lnTo>
                    <a:lnTo>
                      <a:pt x="332" y="47"/>
                    </a:lnTo>
                    <a:lnTo>
                      <a:pt x="291" y="0"/>
                    </a:lnTo>
                    <a:lnTo>
                      <a:pt x="0" y="24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1" name="Freeform 231"/>
              <p:cNvSpPr>
                <a:spLocks/>
              </p:cNvSpPr>
              <p:nvPr/>
            </p:nvSpPr>
            <p:spPr bwMode="auto">
              <a:xfrm>
                <a:off x="3075" y="1566"/>
                <a:ext cx="7" cy="6"/>
              </a:xfrm>
              <a:custGeom>
                <a:avLst/>
                <a:gdLst>
                  <a:gd name="T0" fmla="*/ 0 w 49"/>
                  <a:gd name="T1" fmla="*/ 0 h 48"/>
                  <a:gd name="T2" fmla="*/ 40 w 49"/>
                  <a:gd name="T3" fmla="*/ 48 h 48"/>
                  <a:gd name="T4" fmla="*/ 45 w 49"/>
                  <a:gd name="T5" fmla="*/ 43 h 48"/>
                  <a:gd name="T6" fmla="*/ 49 w 49"/>
                  <a:gd name="T7" fmla="*/ 39 h 48"/>
                  <a:gd name="T8" fmla="*/ 0 w 49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8"/>
                  <a:gd name="T17" fmla="*/ 49 w 49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8">
                    <a:moveTo>
                      <a:pt x="0" y="0"/>
                    </a:moveTo>
                    <a:lnTo>
                      <a:pt x="40" y="48"/>
                    </a:lnTo>
                    <a:lnTo>
                      <a:pt x="45" y="43"/>
                    </a:lnTo>
                    <a:lnTo>
                      <a:pt x="49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2" name="Freeform 232"/>
              <p:cNvSpPr>
                <a:spLocks/>
              </p:cNvSpPr>
              <p:nvPr/>
            </p:nvSpPr>
            <p:spPr bwMode="auto">
              <a:xfrm>
                <a:off x="3080" y="1571"/>
                <a:ext cx="2" cy="1"/>
              </a:xfrm>
              <a:custGeom>
                <a:avLst/>
                <a:gdLst>
                  <a:gd name="T0" fmla="*/ 0 w 9"/>
                  <a:gd name="T1" fmla="*/ 9 h 9"/>
                  <a:gd name="T2" fmla="*/ 5 w 9"/>
                  <a:gd name="T3" fmla="*/ 4 h 9"/>
                  <a:gd name="T4" fmla="*/ 9 w 9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9"/>
                    </a:moveTo>
                    <a:lnTo>
                      <a:pt x="5" y="4"/>
                    </a:lnTo>
                    <a:lnTo>
                      <a:pt x="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3" name="Freeform 233"/>
              <p:cNvSpPr>
                <a:spLocks/>
              </p:cNvSpPr>
              <p:nvPr/>
            </p:nvSpPr>
            <p:spPr bwMode="auto">
              <a:xfrm>
                <a:off x="3067" y="1515"/>
                <a:ext cx="49" cy="56"/>
              </a:xfrm>
              <a:custGeom>
                <a:avLst/>
                <a:gdLst>
                  <a:gd name="T0" fmla="*/ 0 w 341"/>
                  <a:gd name="T1" fmla="*/ 314 h 392"/>
                  <a:gd name="T2" fmla="*/ 50 w 341"/>
                  <a:gd name="T3" fmla="*/ 353 h 392"/>
                  <a:gd name="T4" fmla="*/ 99 w 341"/>
                  <a:gd name="T5" fmla="*/ 392 h 392"/>
                  <a:gd name="T6" fmla="*/ 341 w 341"/>
                  <a:gd name="T7" fmla="*/ 78 h 392"/>
                  <a:gd name="T8" fmla="*/ 292 w 341"/>
                  <a:gd name="T9" fmla="*/ 39 h 392"/>
                  <a:gd name="T10" fmla="*/ 242 w 341"/>
                  <a:gd name="T11" fmla="*/ 0 h 392"/>
                  <a:gd name="T12" fmla="*/ 0 w 341"/>
                  <a:gd name="T13" fmla="*/ 314 h 3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2"/>
                  <a:gd name="T23" fmla="*/ 341 w 341"/>
                  <a:gd name="T24" fmla="*/ 392 h 3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2">
                    <a:moveTo>
                      <a:pt x="0" y="314"/>
                    </a:moveTo>
                    <a:lnTo>
                      <a:pt x="50" y="353"/>
                    </a:lnTo>
                    <a:lnTo>
                      <a:pt x="99" y="392"/>
                    </a:lnTo>
                    <a:lnTo>
                      <a:pt x="341" y="78"/>
                    </a:lnTo>
                    <a:lnTo>
                      <a:pt x="292" y="39"/>
                    </a:lnTo>
                    <a:lnTo>
                      <a:pt x="242" y="0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4" name="Freeform 234"/>
              <p:cNvSpPr>
                <a:spLocks/>
              </p:cNvSpPr>
              <p:nvPr/>
            </p:nvSpPr>
            <p:spPr bwMode="auto">
              <a:xfrm>
                <a:off x="3067" y="1515"/>
                <a:ext cx="49" cy="56"/>
              </a:xfrm>
              <a:custGeom>
                <a:avLst/>
                <a:gdLst>
                  <a:gd name="T0" fmla="*/ 0 w 341"/>
                  <a:gd name="T1" fmla="*/ 314 h 392"/>
                  <a:gd name="T2" fmla="*/ 50 w 341"/>
                  <a:gd name="T3" fmla="*/ 353 h 392"/>
                  <a:gd name="T4" fmla="*/ 99 w 341"/>
                  <a:gd name="T5" fmla="*/ 392 h 392"/>
                  <a:gd name="T6" fmla="*/ 341 w 341"/>
                  <a:gd name="T7" fmla="*/ 78 h 392"/>
                  <a:gd name="T8" fmla="*/ 292 w 341"/>
                  <a:gd name="T9" fmla="*/ 39 h 392"/>
                  <a:gd name="T10" fmla="*/ 242 w 341"/>
                  <a:gd name="T11" fmla="*/ 0 h 392"/>
                  <a:gd name="T12" fmla="*/ 0 w 341"/>
                  <a:gd name="T13" fmla="*/ 314 h 3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2"/>
                  <a:gd name="T23" fmla="*/ 341 w 341"/>
                  <a:gd name="T24" fmla="*/ 392 h 3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2">
                    <a:moveTo>
                      <a:pt x="0" y="314"/>
                    </a:moveTo>
                    <a:lnTo>
                      <a:pt x="50" y="353"/>
                    </a:lnTo>
                    <a:lnTo>
                      <a:pt x="99" y="392"/>
                    </a:lnTo>
                    <a:lnTo>
                      <a:pt x="341" y="78"/>
                    </a:lnTo>
                    <a:lnTo>
                      <a:pt x="292" y="39"/>
                    </a:lnTo>
                    <a:lnTo>
                      <a:pt x="242" y="0"/>
                    </a:lnTo>
                    <a:lnTo>
                      <a:pt x="0" y="3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5" name="Freeform 235"/>
              <p:cNvSpPr>
                <a:spLocks/>
              </p:cNvSpPr>
              <p:nvPr/>
            </p:nvSpPr>
            <p:spPr bwMode="auto">
              <a:xfrm>
                <a:off x="3109" y="1521"/>
                <a:ext cx="8" cy="5"/>
              </a:xfrm>
              <a:custGeom>
                <a:avLst/>
                <a:gdLst>
                  <a:gd name="T0" fmla="*/ 0 w 55"/>
                  <a:gd name="T1" fmla="*/ 0 h 39"/>
                  <a:gd name="T2" fmla="*/ 49 w 55"/>
                  <a:gd name="T3" fmla="*/ 39 h 39"/>
                  <a:gd name="T4" fmla="*/ 55 w 55"/>
                  <a:gd name="T5" fmla="*/ 29 h 39"/>
                  <a:gd name="T6" fmla="*/ 0 w 55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9"/>
                  <a:gd name="T14" fmla="*/ 55 w 55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9">
                    <a:moveTo>
                      <a:pt x="0" y="0"/>
                    </a:moveTo>
                    <a:lnTo>
                      <a:pt x="49" y="39"/>
                    </a:lnTo>
                    <a:lnTo>
                      <a:pt x="55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6" name="Line 236"/>
              <p:cNvSpPr>
                <a:spLocks noChangeShapeType="1"/>
              </p:cNvSpPr>
              <p:nvPr/>
            </p:nvSpPr>
            <p:spPr bwMode="auto">
              <a:xfrm flipV="1">
                <a:off x="3116" y="152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7" name="Freeform 237"/>
              <p:cNvSpPr>
                <a:spLocks/>
              </p:cNvSpPr>
              <p:nvPr/>
            </p:nvSpPr>
            <p:spPr bwMode="auto">
              <a:xfrm>
                <a:off x="3101" y="1464"/>
                <a:ext cx="43" cy="61"/>
              </a:xfrm>
              <a:custGeom>
                <a:avLst/>
                <a:gdLst>
                  <a:gd name="T0" fmla="*/ 0 w 301"/>
                  <a:gd name="T1" fmla="*/ 369 h 427"/>
                  <a:gd name="T2" fmla="*/ 56 w 301"/>
                  <a:gd name="T3" fmla="*/ 398 h 427"/>
                  <a:gd name="T4" fmla="*/ 111 w 301"/>
                  <a:gd name="T5" fmla="*/ 427 h 427"/>
                  <a:gd name="T6" fmla="*/ 301 w 301"/>
                  <a:gd name="T7" fmla="*/ 58 h 427"/>
                  <a:gd name="T8" fmla="*/ 246 w 301"/>
                  <a:gd name="T9" fmla="*/ 29 h 427"/>
                  <a:gd name="T10" fmla="*/ 191 w 301"/>
                  <a:gd name="T11" fmla="*/ 0 h 427"/>
                  <a:gd name="T12" fmla="*/ 0 w 301"/>
                  <a:gd name="T13" fmla="*/ 369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7"/>
                  <a:gd name="T23" fmla="*/ 301 w 301"/>
                  <a:gd name="T24" fmla="*/ 427 h 4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7">
                    <a:moveTo>
                      <a:pt x="0" y="369"/>
                    </a:moveTo>
                    <a:lnTo>
                      <a:pt x="56" y="398"/>
                    </a:lnTo>
                    <a:lnTo>
                      <a:pt x="111" y="427"/>
                    </a:lnTo>
                    <a:lnTo>
                      <a:pt x="301" y="58"/>
                    </a:lnTo>
                    <a:lnTo>
                      <a:pt x="246" y="29"/>
                    </a:lnTo>
                    <a:lnTo>
                      <a:pt x="191" y="0"/>
                    </a:lnTo>
                    <a:lnTo>
                      <a:pt x="0" y="3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8" name="Freeform 238"/>
              <p:cNvSpPr>
                <a:spLocks/>
              </p:cNvSpPr>
              <p:nvPr/>
            </p:nvSpPr>
            <p:spPr bwMode="auto">
              <a:xfrm>
                <a:off x="3101" y="1464"/>
                <a:ext cx="43" cy="61"/>
              </a:xfrm>
              <a:custGeom>
                <a:avLst/>
                <a:gdLst>
                  <a:gd name="T0" fmla="*/ 0 w 301"/>
                  <a:gd name="T1" fmla="*/ 369 h 427"/>
                  <a:gd name="T2" fmla="*/ 56 w 301"/>
                  <a:gd name="T3" fmla="*/ 398 h 427"/>
                  <a:gd name="T4" fmla="*/ 111 w 301"/>
                  <a:gd name="T5" fmla="*/ 427 h 427"/>
                  <a:gd name="T6" fmla="*/ 301 w 301"/>
                  <a:gd name="T7" fmla="*/ 58 h 427"/>
                  <a:gd name="T8" fmla="*/ 246 w 301"/>
                  <a:gd name="T9" fmla="*/ 29 h 427"/>
                  <a:gd name="T10" fmla="*/ 191 w 301"/>
                  <a:gd name="T11" fmla="*/ 0 h 427"/>
                  <a:gd name="T12" fmla="*/ 0 w 301"/>
                  <a:gd name="T13" fmla="*/ 369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7"/>
                  <a:gd name="T23" fmla="*/ 301 w 301"/>
                  <a:gd name="T24" fmla="*/ 427 h 4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7">
                    <a:moveTo>
                      <a:pt x="0" y="369"/>
                    </a:moveTo>
                    <a:lnTo>
                      <a:pt x="56" y="398"/>
                    </a:lnTo>
                    <a:lnTo>
                      <a:pt x="111" y="427"/>
                    </a:lnTo>
                    <a:lnTo>
                      <a:pt x="301" y="58"/>
                    </a:lnTo>
                    <a:lnTo>
                      <a:pt x="246" y="29"/>
                    </a:lnTo>
                    <a:lnTo>
                      <a:pt x="191" y="0"/>
                    </a:lnTo>
                    <a:lnTo>
                      <a:pt x="0" y="3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9" name="Freeform 239"/>
              <p:cNvSpPr>
                <a:spLocks/>
              </p:cNvSpPr>
              <p:nvPr/>
            </p:nvSpPr>
            <p:spPr bwMode="auto">
              <a:xfrm>
                <a:off x="3136" y="1468"/>
                <a:ext cx="9" cy="4"/>
              </a:xfrm>
              <a:custGeom>
                <a:avLst/>
                <a:gdLst>
                  <a:gd name="T0" fmla="*/ 0 w 60"/>
                  <a:gd name="T1" fmla="*/ 0 h 29"/>
                  <a:gd name="T2" fmla="*/ 55 w 60"/>
                  <a:gd name="T3" fmla="*/ 29 h 29"/>
                  <a:gd name="T4" fmla="*/ 60 w 60"/>
                  <a:gd name="T5" fmla="*/ 20 h 29"/>
                  <a:gd name="T6" fmla="*/ 0 w 60"/>
                  <a:gd name="T7" fmla="*/ 0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0" y="0"/>
                    </a:moveTo>
                    <a:lnTo>
                      <a:pt x="55" y="29"/>
                    </a:lnTo>
                    <a:lnTo>
                      <a:pt x="6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0" name="Line 240"/>
              <p:cNvSpPr>
                <a:spLocks noChangeShapeType="1"/>
              </p:cNvSpPr>
              <p:nvPr/>
            </p:nvSpPr>
            <p:spPr bwMode="auto">
              <a:xfrm flipV="1">
                <a:off x="3144" y="14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1" name="Freeform 241"/>
              <p:cNvSpPr>
                <a:spLocks/>
              </p:cNvSpPr>
              <p:nvPr/>
            </p:nvSpPr>
            <p:spPr bwMode="auto">
              <a:xfrm>
                <a:off x="3128" y="1407"/>
                <a:ext cx="37" cy="64"/>
              </a:xfrm>
              <a:custGeom>
                <a:avLst/>
                <a:gdLst>
                  <a:gd name="T0" fmla="*/ 0 w 258"/>
                  <a:gd name="T1" fmla="*/ 410 h 450"/>
                  <a:gd name="T2" fmla="*/ 60 w 258"/>
                  <a:gd name="T3" fmla="*/ 430 h 450"/>
                  <a:gd name="T4" fmla="*/ 120 w 258"/>
                  <a:gd name="T5" fmla="*/ 450 h 450"/>
                  <a:gd name="T6" fmla="*/ 258 w 258"/>
                  <a:gd name="T7" fmla="*/ 39 h 450"/>
                  <a:gd name="T8" fmla="*/ 198 w 258"/>
                  <a:gd name="T9" fmla="*/ 20 h 450"/>
                  <a:gd name="T10" fmla="*/ 138 w 258"/>
                  <a:gd name="T11" fmla="*/ 0 h 450"/>
                  <a:gd name="T12" fmla="*/ 0 w 258"/>
                  <a:gd name="T13" fmla="*/ 41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8"/>
                  <a:gd name="T22" fmla="*/ 0 h 450"/>
                  <a:gd name="T23" fmla="*/ 258 w 258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8" h="450">
                    <a:moveTo>
                      <a:pt x="0" y="410"/>
                    </a:moveTo>
                    <a:lnTo>
                      <a:pt x="60" y="430"/>
                    </a:lnTo>
                    <a:lnTo>
                      <a:pt x="120" y="450"/>
                    </a:lnTo>
                    <a:lnTo>
                      <a:pt x="258" y="39"/>
                    </a:lnTo>
                    <a:lnTo>
                      <a:pt x="198" y="20"/>
                    </a:lnTo>
                    <a:lnTo>
                      <a:pt x="138" y="0"/>
                    </a:lnTo>
                    <a:lnTo>
                      <a:pt x="0" y="4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2" name="Freeform 242"/>
              <p:cNvSpPr>
                <a:spLocks/>
              </p:cNvSpPr>
              <p:nvPr/>
            </p:nvSpPr>
            <p:spPr bwMode="auto">
              <a:xfrm>
                <a:off x="3128" y="1407"/>
                <a:ext cx="37" cy="64"/>
              </a:xfrm>
              <a:custGeom>
                <a:avLst/>
                <a:gdLst>
                  <a:gd name="T0" fmla="*/ 0 w 258"/>
                  <a:gd name="T1" fmla="*/ 410 h 450"/>
                  <a:gd name="T2" fmla="*/ 60 w 258"/>
                  <a:gd name="T3" fmla="*/ 430 h 450"/>
                  <a:gd name="T4" fmla="*/ 120 w 258"/>
                  <a:gd name="T5" fmla="*/ 450 h 450"/>
                  <a:gd name="T6" fmla="*/ 258 w 258"/>
                  <a:gd name="T7" fmla="*/ 39 h 450"/>
                  <a:gd name="T8" fmla="*/ 198 w 258"/>
                  <a:gd name="T9" fmla="*/ 20 h 450"/>
                  <a:gd name="T10" fmla="*/ 138 w 258"/>
                  <a:gd name="T11" fmla="*/ 0 h 450"/>
                  <a:gd name="T12" fmla="*/ 0 w 258"/>
                  <a:gd name="T13" fmla="*/ 41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8"/>
                  <a:gd name="T22" fmla="*/ 0 h 450"/>
                  <a:gd name="T23" fmla="*/ 258 w 258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8" h="450">
                    <a:moveTo>
                      <a:pt x="0" y="410"/>
                    </a:moveTo>
                    <a:lnTo>
                      <a:pt x="60" y="430"/>
                    </a:lnTo>
                    <a:lnTo>
                      <a:pt x="120" y="450"/>
                    </a:lnTo>
                    <a:lnTo>
                      <a:pt x="258" y="39"/>
                    </a:lnTo>
                    <a:lnTo>
                      <a:pt x="198" y="20"/>
                    </a:lnTo>
                    <a:lnTo>
                      <a:pt x="138" y="0"/>
                    </a:lnTo>
                    <a:lnTo>
                      <a:pt x="0" y="4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3" name="Freeform 243"/>
              <p:cNvSpPr>
                <a:spLocks/>
              </p:cNvSpPr>
              <p:nvPr/>
            </p:nvSpPr>
            <p:spPr bwMode="auto">
              <a:xfrm>
                <a:off x="3156" y="1409"/>
                <a:ext cx="9" cy="3"/>
              </a:xfrm>
              <a:custGeom>
                <a:avLst/>
                <a:gdLst>
                  <a:gd name="T0" fmla="*/ 0 w 61"/>
                  <a:gd name="T1" fmla="*/ 0 h 19"/>
                  <a:gd name="T2" fmla="*/ 60 w 61"/>
                  <a:gd name="T3" fmla="*/ 19 h 19"/>
                  <a:gd name="T4" fmla="*/ 61 w 61"/>
                  <a:gd name="T5" fmla="*/ 12 h 19"/>
                  <a:gd name="T6" fmla="*/ 0 w 61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9"/>
                  <a:gd name="T14" fmla="*/ 61 w 61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9">
                    <a:moveTo>
                      <a:pt x="0" y="0"/>
                    </a:moveTo>
                    <a:lnTo>
                      <a:pt x="60" y="19"/>
                    </a:lnTo>
                    <a:lnTo>
                      <a:pt x="6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4" name="Line 244"/>
              <p:cNvSpPr>
                <a:spLocks noChangeShapeType="1"/>
              </p:cNvSpPr>
              <p:nvPr/>
            </p:nvSpPr>
            <p:spPr bwMode="auto">
              <a:xfrm flipV="1">
                <a:off x="3165" y="141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5" name="Freeform 245"/>
              <p:cNvSpPr>
                <a:spLocks/>
              </p:cNvSpPr>
              <p:nvPr/>
            </p:nvSpPr>
            <p:spPr bwMode="auto">
              <a:xfrm>
                <a:off x="3147" y="1345"/>
                <a:ext cx="30" cy="66"/>
              </a:xfrm>
              <a:custGeom>
                <a:avLst/>
                <a:gdLst>
                  <a:gd name="T0" fmla="*/ 0 w 206"/>
                  <a:gd name="T1" fmla="*/ 437 h 462"/>
                  <a:gd name="T2" fmla="*/ 61 w 206"/>
                  <a:gd name="T3" fmla="*/ 450 h 462"/>
                  <a:gd name="T4" fmla="*/ 122 w 206"/>
                  <a:gd name="T5" fmla="*/ 462 h 462"/>
                  <a:gd name="T6" fmla="*/ 206 w 206"/>
                  <a:gd name="T7" fmla="*/ 24 h 462"/>
                  <a:gd name="T8" fmla="*/ 145 w 206"/>
                  <a:gd name="T9" fmla="*/ 12 h 462"/>
                  <a:gd name="T10" fmla="*/ 84 w 206"/>
                  <a:gd name="T11" fmla="*/ 0 h 462"/>
                  <a:gd name="T12" fmla="*/ 0 w 206"/>
                  <a:gd name="T13" fmla="*/ 437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0" y="437"/>
                    </a:moveTo>
                    <a:lnTo>
                      <a:pt x="61" y="450"/>
                    </a:lnTo>
                    <a:lnTo>
                      <a:pt x="122" y="462"/>
                    </a:lnTo>
                    <a:lnTo>
                      <a:pt x="206" y="24"/>
                    </a:lnTo>
                    <a:lnTo>
                      <a:pt x="145" y="12"/>
                    </a:lnTo>
                    <a:lnTo>
                      <a:pt x="84" y="0"/>
                    </a:lnTo>
                    <a:lnTo>
                      <a:pt x="0" y="4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6" name="Freeform 246"/>
              <p:cNvSpPr>
                <a:spLocks/>
              </p:cNvSpPr>
              <p:nvPr/>
            </p:nvSpPr>
            <p:spPr bwMode="auto">
              <a:xfrm>
                <a:off x="3147" y="1345"/>
                <a:ext cx="30" cy="66"/>
              </a:xfrm>
              <a:custGeom>
                <a:avLst/>
                <a:gdLst>
                  <a:gd name="T0" fmla="*/ 0 w 206"/>
                  <a:gd name="T1" fmla="*/ 437 h 462"/>
                  <a:gd name="T2" fmla="*/ 61 w 206"/>
                  <a:gd name="T3" fmla="*/ 450 h 462"/>
                  <a:gd name="T4" fmla="*/ 122 w 206"/>
                  <a:gd name="T5" fmla="*/ 462 h 462"/>
                  <a:gd name="T6" fmla="*/ 206 w 206"/>
                  <a:gd name="T7" fmla="*/ 24 h 462"/>
                  <a:gd name="T8" fmla="*/ 145 w 206"/>
                  <a:gd name="T9" fmla="*/ 12 h 462"/>
                  <a:gd name="T10" fmla="*/ 84 w 206"/>
                  <a:gd name="T11" fmla="*/ 0 h 462"/>
                  <a:gd name="T12" fmla="*/ 0 w 206"/>
                  <a:gd name="T13" fmla="*/ 437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0" y="437"/>
                    </a:moveTo>
                    <a:lnTo>
                      <a:pt x="61" y="450"/>
                    </a:lnTo>
                    <a:lnTo>
                      <a:pt x="122" y="462"/>
                    </a:lnTo>
                    <a:lnTo>
                      <a:pt x="206" y="24"/>
                    </a:lnTo>
                    <a:lnTo>
                      <a:pt x="145" y="12"/>
                    </a:lnTo>
                    <a:lnTo>
                      <a:pt x="84" y="0"/>
                    </a:lnTo>
                    <a:lnTo>
                      <a:pt x="0" y="43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7" name="Freeform 247"/>
              <p:cNvSpPr>
                <a:spLocks/>
              </p:cNvSpPr>
              <p:nvPr/>
            </p:nvSpPr>
            <p:spPr bwMode="auto">
              <a:xfrm>
                <a:off x="3168" y="1347"/>
                <a:ext cx="9" cy="2"/>
              </a:xfrm>
              <a:custGeom>
                <a:avLst/>
                <a:gdLst>
                  <a:gd name="T0" fmla="*/ 0 w 62"/>
                  <a:gd name="T1" fmla="*/ 0 h 12"/>
                  <a:gd name="T2" fmla="*/ 61 w 62"/>
                  <a:gd name="T3" fmla="*/ 12 h 12"/>
                  <a:gd name="T4" fmla="*/ 62 w 62"/>
                  <a:gd name="T5" fmla="*/ 3 h 12"/>
                  <a:gd name="T6" fmla="*/ 0 w 6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0" y="0"/>
                    </a:moveTo>
                    <a:lnTo>
                      <a:pt x="61" y="12"/>
                    </a:lnTo>
                    <a:lnTo>
                      <a:pt x="6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8" name="Line 248"/>
              <p:cNvSpPr>
                <a:spLocks noChangeShapeType="1"/>
              </p:cNvSpPr>
              <p:nvPr/>
            </p:nvSpPr>
            <p:spPr bwMode="auto">
              <a:xfrm flipV="1">
                <a:off x="3177" y="134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9" name="Freeform 249"/>
              <p:cNvSpPr>
                <a:spLocks/>
              </p:cNvSpPr>
              <p:nvPr/>
            </p:nvSpPr>
            <p:spPr bwMode="auto">
              <a:xfrm>
                <a:off x="3159" y="1282"/>
                <a:ext cx="22" cy="65"/>
              </a:xfrm>
              <a:custGeom>
                <a:avLst/>
                <a:gdLst>
                  <a:gd name="T0" fmla="*/ 0 w 152"/>
                  <a:gd name="T1" fmla="*/ 452 h 459"/>
                  <a:gd name="T2" fmla="*/ 62 w 152"/>
                  <a:gd name="T3" fmla="*/ 456 h 459"/>
                  <a:gd name="T4" fmla="*/ 124 w 152"/>
                  <a:gd name="T5" fmla="*/ 459 h 459"/>
                  <a:gd name="T6" fmla="*/ 152 w 152"/>
                  <a:gd name="T7" fmla="*/ 7 h 459"/>
                  <a:gd name="T8" fmla="*/ 90 w 152"/>
                  <a:gd name="T9" fmla="*/ 3 h 459"/>
                  <a:gd name="T10" fmla="*/ 28 w 152"/>
                  <a:gd name="T11" fmla="*/ 0 h 459"/>
                  <a:gd name="T12" fmla="*/ 0 w 152"/>
                  <a:gd name="T13" fmla="*/ 452 h 4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459"/>
                  <a:gd name="T23" fmla="*/ 152 w 152"/>
                  <a:gd name="T24" fmla="*/ 459 h 4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459">
                    <a:moveTo>
                      <a:pt x="0" y="452"/>
                    </a:moveTo>
                    <a:lnTo>
                      <a:pt x="62" y="456"/>
                    </a:lnTo>
                    <a:lnTo>
                      <a:pt x="124" y="459"/>
                    </a:lnTo>
                    <a:lnTo>
                      <a:pt x="152" y="7"/>
                    </a:lnTo>
                    <a:lnTo>
                      <a:pt x="90" y="3"/>
                    </a:lnTo>
                    <a:lnTo>
                      <a:pt x="28" y="0"/>
                    </a:lnTo>
                    <a:lnTo>
                      <a:pt x="0" y="4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0" name="Freeform 250"/>
              <p:cNvSpPr>
                <a:spLocks/>
              </p:cNvSpPr>
              <p:nvPr/>
            </p:nvSpPr>
            <p:spPr bwMode="auto">
              <a:xfrm>
                <a:off x="3159" y="1282"/>
                <a:ext cx="22" cy="65"/>
              </a:xfrm>
              <a:custGeom>
                <a:avLst/>
                <a:gdLst>
                  <a:gd name="T0" fmla="*/ 0 w 152"/>
                  <a:gd name="T1" fmla="*/ 452 h 459"/>
                  <a:gd name="T2" fmla="*/ 62 w 152"/>
                  <a:gd name="T3" fmla="*/ 456 h 459"/>
                  <a:gd name="T4" fmla="*/ 124 w 152"/>
                  <a:gd name="T5" fmla="*/ 459 h 459"/>
                  <a:gd name="T6" fmla="*/ 152 w 152"/>
                  <a:gd name="T7" fmla="*/ 7 h 459"/>
                  <a:gd name="T8" fmla="*/ 90 w 152"/>
                  <a:gd name="T9" fmla="*/ 3 h 459"/>
                  <a:gd name="T10" fmla="*/ 28 w 152"/>
                  <a:gd name="T11" fmla="*/ 0 h 459"/>
                  <a:gd name="T12" fmla="*/ 0 w 152"/>
                  <a:gd name="T13" fmla="*/ 452 h 4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459"/>
                  <a:gd name="T23" fmla="*/ 152 w 152"/>
                  <a:gd name="T24" fmla="*/ 459 h 4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459">
                    <a:moveTo>
                      <a:pt x="0" y="452"/>
                    </a:moveTo>
                    <a:lnTo>
                      <a:pt x="62" y="456"/>
                    </a:lnTo>
                    <a:lnTo>
                      <a:pt x="124" y="459"/>
                    </a:lnTo>
                    <a:lnTo>
                      <a:pt x="152" y="7"/>
                    </a:lnTo>
                    <a:lnTo>
                      <a:pt x="90" y="3"/>
                    </a:lnTo>
                    <a:lnTo>
                      <a:pt x="28" y="0"/>
                    </a:lnTo>
                    <a:lnTo>
                      <a:pt x="0" y="45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1" name="Freeform 251"/>
              <p:cNvSpPr>
                <a:spLocks/>
              </p:cNvSpPr>
              <p:nvPr/>
            </p:nvSpPr>
            <p:spPr bwMode="auto">
              <a:xfrm>
                <a:off x="3172" y="1282"/>
                <a:ext cx="9" cy="1"/>
              </a:xfrm>
              <a:custGeom>
                <a:avLst/>
                <a:gdLst>
                  <a:gd name="T0" fmla="*/ 0 w 62"/>
                  <a:gd name="T1" fmla="*/ 3 h 7"/>
                  <a:gd name="T2" fmla="*/ 62 w 62"/>
                  <a:gd name="T3" fmla="*/ 7 h 7"/>
                  <a:gd name="T4" fmla="*/ 62 w 62"/>
                  <a:gd name="T5" fmla="*/ 0 h 7"/>
                  <a:gd name="T6" fmla="*/ 0 w 62"/>
                  <a:gd name="T7" fmla="*/ 3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7"/>
                  <a:gd name="T14" fmla="*/ 62 w 62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7">
                    <a:moveTo>
                      <a:pt x="0" y="3"/>
                    </a:moveTo>
                    <a:lnTo>
                      <a:pt x="62" y="7"/>
                    </a:lnTo>
                    <a:lnTo>
                      <a:pt x="6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2" name="Line 252"/>
              <p:cNvSpPr>
                <a:spLocks noChangeShapeType="1"/>
              </p:cNvSpPr>
              <p:nvPr/>
            </p:nvSpPr>
            <p:spPr bwMode="auto">
              <a:xfrm flipV="1">
                <a:off x="3181" y="12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3" name="Freeform 253"/>
              <p:cNvSpPr>
                <a:spLocks/>
              </p:cNvSpPr>
              <p:nvPr/>
            </p:nvSpPr>
            <p:spPr bwMode="auto">
              <a:xfrm>
                <a:off x="3159" y="1217"/>
                <a:ext cx="22" cy="66"/>
              </a:xfrm>
              <a:custGeom>
                <a:avLst/>
                <a:gdLst>
                  <a:gd name="T0" fmla="*/ 28 w 152"/>
                  <a:gd name="T1" fmla="*/ 460 h 460"/>
                  <a:gd name="T2" fmla="*/ 90 w 152"/>
                  <a:gd name="T3" fmla="*/ 456 h 460"/>
                  <a:gd name="T4" fmla="*/ 152 w 152"/>
                  <a:gd name="T5" fmla="*/ 453 h 460"/>
                  <a:gd name="T6" fmla="*/ 124 w 152"/>
                  <a:gd name="T7" fmla="*/ 0 h 460"/>
                  <a:gd name="T8" fmla="*/ 62 w 152"/>
                  <a:gd name="T9" fmla="*/ 3 h 460"/>
                  <a:gd name="T10" fmla="*/ 0 w 152"/>
                  <a:gd name="T11" fmla="*/ 6 h 460"/>
                  <a:gd name="T12" fmla="*/ 28 w 152"/>
                  <a:gd name="T13" fmla="*/ 460 h 4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460"/>
                  <a:gd name="T23" fmla="*/ 152 w 152"/>
                  <a:gd name="T24" fmla="*/ 460 h 4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460">
                    <a:moveTo>
                      <a:pt x="28" y="460"/>
                    </a:moveTo>
                    <a:lnTo>
                      <a:pt x="90" y="456"/>
                    </a:lnTo>
                    <a:lnTo>
                      <a:pt x="152" y="453"/>
                    </a:lnTo>
                    <a:lnTo>
                      <a:pt x="124" y="0"/>
                    </a:lnTo>
                    <a:lnTo>
                      <a:pt x="62" y="3"/>
                    </a:lnTo>
                    <a:lnTo>
                      <a:pt x="0" y="6"/>
                    </a:lnTo>
                    <a:lnTo>
                      <a:pt x="28" y="4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4" name="Freeform 254"/>
              <p:cNvSpPr>
                <a:spLocks/>
              </p:cNvSpPr>
              <p:nvPr/>
            </p:nvSpPr>
            <p:spPr bwMode="auto">
              <a:xfrm>
                <a:off x="3159" y="1217"/>
                <a:ext cx="22" cy="66"/>
              </a:xfrm>
              <a:custGeom>
                <a:avLst/>
                <a:gdLst>
                  <a:gd name="T0" fmla="*/ 28 w 152"/>
                  <a:gd name="T1" fmla="*/ 460 h 460"/>
                  <a:gd name="T2" fmla="*/ 90 w 152"/>
                  <a:gd name="T3" fmla="*/ 456 h 460"/>
                  <a:gd name="T4" fmla="*/ 152 w 152"/>
                  <a:gd name="T5" fmla="*/ 453 h 460"/>
                  <a:gd name="T6" fmla="*/ 124 w 152"/>
                  <a:gd name="T7" fmla="*/ 0 h 460"/>
                  <a:gd name="T8" fmla="*/ 62 w 152"/>
                  <a:gd name="T9" fmla="*/ 3 h 460"/>
                  <a:gd name="T10" fmla="*/ 0 w 152"/>
                  <a:gd name="T11" fmla="*/ 6 h 460"/>
                  <a:gd name="T12" fmla="*/ 28 w 152"/>
                  <a:gd name="T13" fmla="*/ 460 h 4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460"/>
                  <a:gd name="T23" fmla="*/ 152 w 152"/>
                  <a:gd name="T24" fmla="*/ 460 h 4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460">
                    <a:moveTo>
                      <a:pt x="28" y="460"/>
                    </a:moveTo>
                    <a:lnTo>
                      <a:pt x="90" y="456"/>
                    </a:lnTo>
                    <a:lnTo>
                      <a:pt x="152" y="453"/>
                    </a:lnTo>
                    <a:lnTo>
                      <a:pt x="124" y="0"/>
                    </a:lnTo>
                    <a:lnTo>
                      <a:pt x="62" y="3"/>
                    </a:lnTo>
                    <a:lnTo>
                      <a:pt x="0" y="6"/>
                    </a:lnTo>
                    <a:lnTo>
                      <a:pt x="28" y="4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5" name="Freeform 255"/>
              <p:cNvSpPr>
                <a:spLocks/>
              </p:cNvSpPr>
              <p:nvPr/>
            </p:nvSpPr>
            <p:spPr bwMode="auto">
              <a:xfrm>
                <a:off x="3168" y="1216"/>
                <a:ext cx="9" cy="1"/>
              </a:xfrm>
              <a:custGeom>
                <a:avLst/>
                <a:gdLst>
                  <a:gd name="T0" fmla="*/ 0 w 62"/>
                  <a:gd name="T1" fmla="*/ 12 h 12"/>
                  <a:gd name="T2" fmla="*/ 62 w 62"/>
                  <a:gd name="T3" fmla="*/ 9 h 12"/>
                  <a:gd name="T4" fmla="*/ 61 w 62"/>
                  <a:gd name="T5" fmla="*/ 0 h 12"/>
                  <a:gd name="T6" fmla="*/ 0 w 62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0" y="12"/>
                    </a:moveTo>
                    <a:lnTo>
                      <a:pt x="62" y="9"/>
                    </a:lnTo>
                    <a:lnTo>
                      <a:pt x="61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6" name="Line 256"/>
              <p:cNvSpPr>
                <a:spLocks noChangeShapeType="1"/>
              </p:cNvSpPr>
              <p:nvPr/>
            </p:nvSpPr>
            <p:spPr bwMode="auto">
              <a:xfrm flipH="1" flipV="1">
                <a:off x="3177" y="12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7" name="Freeform 257"/>
              <p:cNvSpPr>
                <a:spLocks/>
              </p:cNvSpPr>
              <p:nvPr/>
            </p:nvSpPr>
            <p:spPr bwMode="auto">
              <a:xfrm>
                <a:off x="3147" y="1153"/>
                <a:ext cx="30" cy="66"/>
              </a:xfrm>
              <a:custGeom>
                <a:avLst/>
                <a:gdLst>
                  <a:gd name="T0" fmla="*/ 84 w 206"/>
                  <a:gd name="T1" fmla="*/ 462 h 462"/>
                  <a:gd name="T2" fmla="*/ 145 w 206"/>
                  <a:gd name="T3" fmla="*/ 450 h 462"/>
                  <a:gd name="T4" fmla="*/ 206 w 206"/>
                  <a:gd name="T5" fmla="*/ 438 h 462"/>
                  <a:gd name="T6" fmla="*/ 122 w 206"/>
                  <a:gd name="T7" fmla="*/ 0 h 462"/>
                  <a:gd name="T8" fmla="*/ 61 w 206"/>
                  <a:gd name="T9" fmla="*/ 12 h 462"/>
                  <a:gd name="T10" fmla="*/ 0 w 206"/>
                  <a:gd name="T11" fmla="*/ 24 h 462"/>
                  <a:gd name="T12" fmla="*/ 84 w 206"/>
                  <a:gd name="T13" fmla="*/ 462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84" y="462"/>
                    </a:moveTo>
                    <a:lnTo>
                      <a:pt x="145" y="450"/>
                    </a:lnTo>
                    <a:lnTo>
                      <a:pt x="206" y="438"/>
                    </a:lnTo>
                    <a:lnTo>
                      <a:pt x="122" y="0"/>
                    </a:lnTo>
                    <a:lnTo>
                      <a:pt x="61" y="12"/>
                    </a:lnTo>
                    <a:lnTo>
                      <a:pt x="0" y="24"/>
                    </a:lnTo>
                    <a:lnTo>
                      <a:pt x="84" y="4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8" name="Freeform 258"/>
              <p:cNvSpPr>
                <a:spLocks/>
              </p:cNvSpPr>
              <p:nvPr/>
            </p:nvSpPr>
            <p:spPr bwMode="auto">
              <a:xfrm>
                <a:off x="3147" y="1153"/>
                <a:ext cx="30" cy="66"/>
              </a:xfrm>
              <a:custGeom>
                <a:avLst/>
                <a:gdLst>
                  <a:gd name="T0" fmla="*/ 84 w 206"/>
                  <a:gd name="T1" fmla="*/ 462 h 462"/>
                  <a:gd name="T2" fmla="*/ 145 w 206"/>
                  <a:gd name="T3" fmla="*/ 450 h 462"/>
                  <a:gd name="T4" fmla="*/ 206 w 206"/>
                  <a:gd name="T5" fmla="*/ 438 h 462"/>
                  <a:gd name="T6" fmla="*/ 122 w 206"/>
                  <a:gd name="T7" fmla="*/ 0 h 462"/>
                  <a:gd name="T8" fmla="*/ 61 w 206"/>
                  <a:gd name="T9" fmla="*/ 12 h 462"/>
                  <a:gd name="T10" fmla="*/ 0 w 206"/>
                  <a:gd name="T11" fmla="*/ 24 h 462"/>
                  <a:gd name="T12" fmla="*/ 84 w 206"/>
                  <a:gd name="T13" fmla="*/ 462 h 4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462"/>
                  <a:gd name="T23" fmla="*/ 206 w 206"/>
                  <a:gd name="T24" fmla="*/ 462 h 4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462">
                    <a:moveTo>
                      <a:pt x="84" y="462"/>
                    </a:moveTo>
                    <a:lnTo>
                      <a:pt x="145" y="450"/>
                    </a:lnTo>
                    <a:lnTo>
                      <a:pt x="206" y="438"/>
                    </a:lnTo>
                    <a:lnTo>
                      <a:pt x="122" y="0"/>
                    </a:lnTo>
                    <a:lnTo>
                      <a:pt x="61" y="12"/>
                    </a:lnTo>
                    <a:lnTo>
                      <a:pt x="0" y="24"/>
                    </a:lnTo>
                    <a:lnTo>
                      <a:pt x="84" y="46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9" name="Freeform 259"/>
              <p:cNvSpPr>
                <a:spLocks/>
              </p:cNvSpPr>
              <p:nvPr/>
            </p:nvSpPr>
            <p:spPr bwMode="auto">
              <a:xfrm>
                <a:off x="3156" y="1152"/>
                <a:ext cx="9" cy="3"/>
              </a:xfrm>
              <a:custGeom>
                <a:avLst/>
                <a:gdLst>
                  <a:gd name="T0" fmla="*/ 0 w 61"/>
                  <a:gd name="T1" fmla="*/ 20 h 20"/>
                  <a:gd name="T2" fmla="*/ 61 w 61"/>
                  <a:gd name="T3" fmla="*/ 8 h 20"/>
                  <a:gd name="T4" fmla="*/ 60 w 61"/>
                  <a:gd name="T5" fmla="*/ 0 h 20"/>
                  <a:gd name="T6" fmla="*/ 0 w 61"/>
                  <a:gd name="T7" fmla="*/ 2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20"/>
                  <a:gd name="T14" fmla="*/ 61 w 61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20">
                    <a:moveTo>
                      <a:pt x="0" y="20"/>
                    </a:moveTo>
                    <a:lnTo>
                      <a:pt x="61" y="8"/>
                    </a:lnTo>
                    <a:lnTo>
                      <a:pt x="60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0" name="Line 260"/>
              <p:cNvSpPr>
                <a:spLocks noChangeShapeType="1"/>
              </p:cNvSpPr>
              <p:nvPr/>
            </p:nvSpPr>
            <p:spPr bwMode="auto">
              <a:xfrm flipH="1" flipV="1">
                <a:off x="3165" y="11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1" name="Freeform 261"/>
              <p:cNvSpPr>
                <a:spLocks/>
              </p:cNvSpPr>
              <p:nvPr/>
            </p:nvSpPr>
            <p:spPr bwMode="auto">
              <a:xfrm>
                <a:off x="3128" y="1093"/>
                <a:ext cx="37" cy="65"/>
              </a:xfrm>
              <a:custGeom>
                <a:avLst/>
                <a:gdLst>
                  <a:gd name="T0" fmla="*/ 138 w 258"/>
                  <a:gd name="T1" fmla="*/ 450 h 450"/>
                  <a:gd name="T2" fmla="*/ 198 w 258"/>
                  <a:gd name="T3" fmla="*/ 430 h 450"/>
                  <a:gd name="T4" fmla="*/ 258 w 258"/>
                  <a:gd name="T5" fmla="*/ 410 h 450"/>
                  <a:gd name="T6" fmla="*/ 120 w 258"/>
                  <a:gd name="T7" fmla="*/ 0 h 450"/>
                  <a:gd name="T8" fmla="*/ 60 w 258"/>
                  <a:gd name="T9" fmla="*/ 20 h 450"/>
                  <a:gd name="T10" fmla="*/ 0 w 258"/>
                  <a:gd name="T11" fmla="*/ 40 h 450"/>
                  <a:gd name="T12" fmla="*/ 138 w 258"/>
                  <a:gd name="T13" fmla="*/ 45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8"/>
                  <a:gd name="T22" fmla="*/ 0 h 450"/>
                  <a:gd name="T23" fmla="*/ 258 w 258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8" h="450">
                    <a:moveTo>
                      <a:pt x="138" y="450"/>
                    </a:moveTo>
                    <a:lnTo>
                      <a:pt x="198" y="430"/>
                    </a:lnTo>
                    <a:lnTo>
                      <a:pt x="258" y="410"/>
                    </a:lnTo>
                    <a:lnTo>
                      <a:pt x="120" y="0"/>
                    </a:lnTo>
                    <a:lnTo>
                      <a:pt x="60" y="20"/>
                    </a:lnTo>
                    <a:lnTo>
                      <a:pt x="0" y="40"/>
                    </a:lnTo>
                    <a:lnTo>
                      <a:pt x="138" y="4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2" name="Freeform 262"/>
              <p:cNvSpPr>
                <a:spLocks/>
              </p:cNvSpPr>
              <p:nvPr/>
            </p:nvSpPr>
            <p:spPr bwMode="auto">
              <a:xfrm>
                <a:off x="3128" y="1093"/>
                <a:ext cx="37" cy="65"/>
              </a:xfrm>
              <a:custGeom>
                <a:avLst/>
                <a:gdLst>
                  <a:gd name="T0" fmla="*/ 138 w 258"/>
                  <a:gd name="T1" fmla="*/ 450 h 450"/>
                  <a:gd name="T2" fmla="*/ 198 w 258"/>
                  <a:gd name="T3" fmla="*/ 430 h 450"/>
                  <a:gd name="T4" fmla="*/ 258 w 258"/>
                  <a:gd name="T5" fmla="*/ 410 h 450"/>
                  <a:gd name="T6" fmla="*/ 120 w 258"/>
                  <a:gd name="T7" fmla="*/ 0 h 450"/>
                  <a:gd name="T8" fmla="*/ 60 w 258"/>
                  <a:gd name="T9" fmla="*/ 20 h 450"/>
                  <a:gd name="T10" fmla="*/ 0 w 258"/>
                  <a:gd name="T11" fmla="*/ 40 h 450"/>
                  <a:gd name="T12" fmla="*/ 138 w 258"/>
                  <a:gd name="T13" fmla="*/ 450 h 4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8"/>
                  <a:gd name="T22" fmla="*/ 0 h 450"/>
                  <a:gd name="T23" fmla="*/ 258 w 258"/>
                  <a:gd name="T24" fmla="*/ 450 h 4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8" h="450">
                    <a:moveTo>
                      <a:pt x="138" y="450"/>
                    </a:moveTo>
                    <a:lnTo>
                      <a:pt x="198" y="430"/>
                    </a:lnTo>
                    <a:lnTo>
                      <a:pt x="258" y="410"/>
                    </a:lnTo>
                    <a:lnTo>
                      <a:pt x="120" y="0"/>
                    </a:lnTo>
                    <a:lnTo>
                      <a:pt x="60" y="20"/>
                    </a:lnTo>
                    <a:lnTo>
                      <a:pt x="0" y="40"/>
                    </a:lnTo>
                    <a:lnTo>
                      <a:pt x="138" y="4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3" name="Freeform 263"/>
              <p:cNvSpPr>
                <a:spLocks/>
              </p:cNvSpPr>
              <p:nvPr/>
            </p:nvSpPr>
            <p:spPr bwMode="auto">
              <a:xfrm>
                <a:off x="3136" y="1092"/>
                <a:ext cx="9" cy="4"/>
              </a:xfrm>
              <a:custGeom>
                <a:avLst/>
                <a:gdLst>
                  <a:gd name="T0" fmla="*/ 0 w 60"/>
                  <a:gd name="T1" fmla="*/ 29 h 29"/>
                  <a:gd name="T2" fmla="*/ 60 w 60"/>
                  <a:gd name="T3" fmla="*/ 9 h 29"/>
                  <a:gd name="T4" fmla="*/ 55 w 60"/>
                  <a:gd name="T5" fmla="*/ 0 h 29"/>
                  <a:gd name="T6" fmla="*/ 0 w 60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0" y="29"/>
                    </a:moveTo>
                    <a:lnTo>
                      <a:pt x="60" y="9"/>
                    </a:lnTo>
                    <a:lnTo>
                      <a:pt x="55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4" name="Line 264"/>
              <p:cNvSpPr>
                <a:spLocks noChangeShapeType="1"/>
              </p:cNvSpPr>
              <p:nvPr/>
            </p:nvSpPr>
            <p:spPr bwMode="auto">
              <a:xfrm flipH="1" flipV="1">
                <a:off x="3144" y="109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5" name="Freeform 265"/>
              <p:cNvSpPr>
                <a:spLocks/>
              </p:cNvSpPr>
              <p:nvPr/>
            </p:nvSpPr>
            <p:spPr bwMode="auto">
              <a:xfrm>
                <a:off x="3101" y="1040"/>
                <a:ext cx="43" cy="60"/>
              </a:xfrm>
              <a:custGeom>
                <a:avLst/>
                <a:gdLst>
                  <a:gd name="T0" fmla="*/ 191 w 301"/>
                  <a:gd name="T1" fmla="*/ 426 h 426"/>
                  <a:gd name="T2" fmla="*/ 246 w 301"/>
                  <a:gd name="T3" fmla="*/ 397 h 426"/>
                  <a:gd name="T4" fmla="*/ 301 w 301"/>
                  <a:gd name="T5" fmla="*/ 368 h 426"/>
                  <a:gd name="T6" fmla="*/ 111 w 301"/>
                  <a:gd name="T7" fmla="*/ 0 h 426"/>
                  <a:gd name="T8" fmla="*/ 56 w 301"/>
                  <a:gd name="T9" fmla="*/ 29 h 426"/>
                  <a:gd name="T10" fmla="*/ 0 w 301"/>
                  <a:gd name="T11" fmla="*/ 58 h 426"/>
                  <a:gd name="T12" fmla="*/ 191 w 301"/>
                  <a:gd name="T13" fmla="*/ 42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6"/>
                  <a:gd name="T23" fmla="*/ 301 w 301"/>
                  <a:gd name="T24" fmla="*/ 426 h 4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6">
                    <a:moveTo>
                      <a:pt x="191" y="426"/>
                    </a:moveTo>
                    <a:lnTo>
                      <a:pt x="246" y="397"/>
                    </a:lnTo>
                    <a:lnTo>
                      <a:pt x="301" y="368"/>
                    </a:lnTo>
                    <a:lnTo>
                      <a:pt x="111" y="0"/>
                    </a:lnTo>
                    <a:lnTo>
                      <a:pt x="56" y="29"/>
                    </a:lnTo>
                    <a:lnTo>
                      <a:pt x="0" y="58"/>
                    </a:lnTo>
                    <a:lnTo>
                      <a:pt x="191" y="4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6" name="Freeform 266"/>
              <p:cNvSpPr>
                <a:spLocks/>
              </p:cNvSpPr>
              <p:nvPr/>
            </p:nvSpPr>
            <p:spPr bwMode="auto">
              <a:xfrm>
                <a:off x="3101" y="1040"/>
                <a:ext cx="43" cy="60"/>
              </a:xfrm>
              <a:custGeom>
                <a:avLst/>
                <a:gdLst>
                  <a:gd name="T0" fmla="*/ 191 w 301"/>
                  <a:gd name="T1" fmla="*/ 426 h 426"/>
                  <a:gd name="T2" fmla="*/ 246 w 301"/>
                  <a:gd name="T3" fmla="*/ 397 h 426"/>
                  <a:gd name="T4" fmla="*/ 301 w 301"/>
                  <a:gd name="T5" fmla="*/ 368 h 426"/>
                  <a:gd name="T6" fmla="*/ 111 w 301"/>
                  <a:gd name="T7" fmla="*/ 0 h 426"/>
                  <a:gd name="T8" fmla="*/ 56 w 301"/>
                  <a:gd name="T9" fmla="*/ 29 h 426"/>
                  <a:gd name="T10" fmla="*/ 0 w 301"/>
                  <a:gd name="T11" fmla="*/ 58 h 426"/>
                  <a:gd name="T12" fmla="*/ 191 w 301"/>
                  <a:gd name="T13" fmla="*/ 42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426"/>
                  <a:gd name="T23" fmla="*/ 301 w 301"/>
                  <a:gd name="T24" fmla="*/ 426 h 4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426">
                    <a:moveTo>
                      <a:pt x="191" y="426"/>
                    </a:moveTo>
                    <a:lnTo>
                      <a:pt x="246" y="397"/>
                    </a:lnTo>
                    <a:lnTo>
                      <a:pt x="301" y="368"/>
                    </a:lnTo>
                    <a:lnTo>
                      <a:pt x="111" y="0"/>
                    </a:lnTo>
                    <a:lnTo>
                      <a:pt x="56" y="29"/>
                    </a:lnTo>
                    <a:lnTo>
                      <a:pt x="0" y="58"/>
                    </a:lnTo>
                    <a:lnTo>
                      <a:pt x="191" y="4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7" name="Freeform 267"/>
              <p:cNvSpPr>
                <a:spLocks/>
              </p:cNvSpPr>
              <p:nvPr/>
            </p:nvSpPr>
            <p:spPr bwMode="auto">
              <a:xfrm>
                <a:off x="3109" y="1038"/>
                <a:ext cx="8" cy="6"/>
              </a:xfrm>
              <a:custGeom>
                <a:avLst/>
                <a:gdLst>
                  <a:gd name="T0" fmla="*/ 0 w 55"/>
                  <a:gd name="T1" fmla="*/ 38 h 38"/>
                  <a:gd name="T2" fmla="*/ 55 w 55"/>
                  <a:gd name="T3" fmla="*/ 9 h 38"/>
                  <a:gd name="T4" fmla="*/ 49 w 55"/>
                  <a:gd name="T5" fmla="*/ 0 h 38"/>
                  <a:gd name="T6" fmla="*/ 0 w 55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0" y="38"/>
                    </a:moveTo>
                    <a:lnTo>
                      <a:pt x="55" y="9"/>
                    </a:lnTo>
                    <a:lnTo>
                      <a:pt x="49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8" name="Line 268"/>
              <p:cNvSpPr>
                <a:spLocks noChangeShapeType="1"/>
              </p:cNvSpPr>
              <p:nvPr/>
            </p:nvSpPr>
            <p:spPr bwMode="auto">
              <a:xfrm flipH="1" flipV="1">
                <a:off x="3116" y="1038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9" name="Freeform 269"/>
              <p:cNvSpPr>
                <a:spLocks/>
              </p:cNvSpPr>
              <p:nvPr/>
            </p:nvSpPr>
            <p:spPr bwMode="auto">
              <a:xfrm>
                <a:off x="3067" y="993"/>
                <a:ext cx="49" cy="56"/>
              </a:xfrm>
              <a:custGeom>
                <a:avLst/>
                <a:gdLst>
                  <a:gd name="T0" fmla="*/ 242 w 341"/>
                  <a:gd name="T1" fmla="*/ 390 h 390"/>
                  <a:gd name="T2" fmla="*/ 292 w 341"/>
                  <a:gd name="T3" fmla="*/ 353 h 390"/>
                  <a:gd name="T4" fmla="*/ 341 w 341"/>
                  <a:gd name="T5" fmla="*/ 315 h 390"/>
                  <a:gd name="T6" fmla="*/ 99 w 341"/>
                  <a:gd name="T7" fmla="*/ 0 h 390"/>
                  <a:gd name="T8" fmla="*/ 50 w 341"/>
                  <a:gd name="T9" fmla="*/ 38 h 390"/>
                  <a:gd name="T10" fmla="*/ 0 w 341"/>
                  <a:gd name="T11" fmla="*/ 75 h 390"/>
                  <a:gd name="T12" fmla="*/ 242 w 341"/>
                  <a:gd name="T13" fmla="*/ 390 h 3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0"/>
                  <a:gd name="T23" fmla="*/ 341 w 341"/>
                  <a:gd name="T24" fmla="*/ 390 h 3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0">
                    <a:moveTo>
                      <a:pt x="242" y="390"/>
                    </a:moveTo>
                    <a:lnTo>
                      <a:pt x="292" y="353"/>
                    </a:lnTo>
                    <a:lnTo>
                      <a:pt x="341" y="315"/>
                    </a:lnTo>
                    <a:lnTo>
                      <a:pt x="99" y="0"/>
                    </a:lnTo>
                    <a:lnTo>
                      <a:pt x="50" y="38"/>
                    </a:lnTo>
                    <a:lnTo>
                      <a:pt x="0" y="75"/>
                    </a:lnTo>
                    <a:lnTo>
                      <a:pt x="242" y="3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0" name="Freeform 270"/>
              <p:cNvSpPr>
                <a:spLocks/>
              </p:cNvSpPr>
              <p:nvPr/>
            </p:nvSpPr>
            <p:spPr bwMode="auto">
              <a:xfrm>
                <a:off x="3067" y="993"/>
                <a:ext cx="49" cy="56"/>
              </a:xfrm>
              <a:custGeom>
                <a:avLst/>
                <a:gdLst>
                  <a:gd name="T0" fmla="*/ 242 w 341"/>
                  <a:gd name="T1" fmla="*/ 390 h 390"/>
                  <a:gd name="T2" fmla="*/ 292 w 341"/>
                  <a:gd name="T3" fmla="*/ 353 h 390"/>
                  <a:gd name="T4" fmla="*/ 341 w 341"/>
                  <a:gd name="T5" fmla="*/ 315 h 390"/>
                  <a:gd name="T6" fmla="*/ 99 w 341"/>
                  <a:gd name="T7" fmla="*/ 0 h 390"/>
                  <a:gd name="T8" fmla="*/ 50 w 341"/>
                  <a:gd name="T9" fmla="*/ 38 h 390"/>
                  <a:gd name="T10" fmla="*/ 0 w 341"/>
                  <a:gd name="T11" fmla="*/ 75 h 390"/>
                  <a:gd name="T12" fmla="*/ 242 w 341"/>
                  <a:gd name="T13" fmla="*/ 390 h 3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1"/>
                  <a:gd name="T22" fmla="*/ 0 h 390"/>
                  <a:gd name="T23" fmla="*/ 341 w 341"/>
                  <a:gd name="T24" fmla="*/ 390 h 3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1" h="390">
                    <a:moveTo>
                      <a:pt x="242" y="390"/>
                    </a:moveTo>
                    <a:lnTo>
                      <a:pt x="292" y="353"/>
                    </a:lnTo>
                    <a:lnTo>
                      <a:pt x="341" y="315"/>
                    </a:lnTo>
                    <a:lnTo>
                      <a:pt x="99" y="0"/>
                    </a:lnTo>
                    <a:lnTo>
                      <a:pt x="50" y="38"/>
                    </a:lnTo>
                    <a:lnTo>
                      <a:pt x="0" y="75"/>
                    </a:lnTo>
                    <a:lnTo>
                      <a:pt x="242" y="39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1" name="Freeform 271"/>
              <p:cNvSpPr>
                <a:spLocks/>
              </p:cNvSpPr>
              <p:nvPr/>
            </p:nvSpPr>
            <p:spPr bwMode="auto">
              <a:xfrm>
                <a:off x="3075" y="992"/>
                <a:ext cx="7" cy="7"/>
              </a:xfrm>
              <a:custGeom>
                <a:avLst/>
                <a:gdLst>
                  <a:gd name="T0" fmla="*/ 0 w 49"/>
                  <a:gd name="T1" fmla="*/ 48 h 48"/>
                  <a:gd name="T2" fmla="*/ 49 w 49"/>
                  <a:gd name="T3" fmla="*/ 10 h 48"/>
                  <a:gd name="T4" fmla="*/ 45 w 49"/>
                  <a:gd name="T5" fmla="*/ 5 h 48"/>
                  <a:gd name="T6" fmla="*/ 40 w 49"/>
                  <a:gd name="T7" fmla="*/ 0 h 48"/>
                  <a:gd name="T8" fmla="*/ 0 w 49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8"/>
                  <a:gd name="T17" fmla="*/ 49 w 49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8">
                    <a:moveTo>
                      <a:pt x="0" y="48"/>
                    </a:moveTo>
                    <a:lnTo>
                      <a:pt x="49" y="10"/>
                    </a:lnTo>
                    <a:lnTo>
                      <a:pt x="45" y="5"/>
                    </a:lnTo>
                    <a:lnTo>
                      <a:pt x="40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2" name="Freeform 272"/>
              <p:cNvSpPr>
                <a:spLocks/>
              </p:cNvSpPr>
              <p:nvPr/>
            </p:nvSpPr>
            <p:spPr bwMode="auto">
              <a:xfrm>
                <a:off x="3080" y="992"/>
                <a:ext cx="2" cy="1"/>
              </a:xfrm>
              <a:custGeom>
                <a:avLst/>
                <a:gdLst>
                  <a:gd name="T0" fmla="*/ 9 w 9"/>
                  <a:gd name="T1" fmla="*/ 10 h 10"/>
                  <a:gd name="T2" fmla="*/ 5 w 9"/>
                  <a:gd name="T3" fmla="*/ 5 h 10"/>
                  <a:gd name="T4" fmla="*/ 0 w 9"/>
                  <a:gd name="T5" fmla="*/ 0 h 10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0"/>
                  <a:gd name="T11" fmla="*/ 9 w 9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0">
                    <a:moveTo>
                      <a:pt x="9" y="10"/>
                    </a:moveTo>
                    <a:lnTo>
                      <a:pt x="5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3" name="Freeform 273"/>
              <p:cNvSpPr>
                <a:spLocks/>
              </p:cNvSpPr>
              <p:nvPr/>
            </p:nvSpPr>
            <p:spPr bwMode="auto">
              <a:xfrm>
                <a:off x="3027" y="957"/>
                <a:ext cx="53" cy="48"/>
              </a:xfrm>
              <a:custGeom>
                <a:avLst/>
                <a:gdLst>
                  <a:gd name="T0" fmla="*/ 291 w 372"/>
                  <a:gd name="T1" fmla="*/ 341 h 341"/>
                  <a:gd name="T2" fmla="*/ 332 w 372"/>
                  <a:gd name="T3" fmla="*/ 294 h 341"/>
                  <a:gd name="T4" fmla="*/ 372 w 372"/>
                  <a:gd name="T5" fmla="*/ 246 h 341"/>
                  <a:gd name="T6" fmla="*/ 82 w 372"/>
                  <a:gd name="T7" fmla="*/ 0 h 341"/>
                  <a:gd name="T8" fmla="*/ 41 w 372"/>
                  <a:gd name="T9" fmla="*/ 47 h 341"/>
                  <a:gd name="T10" fmla="*/ 0 w 372"/>
                  <a:gd name="T11" fmla="*/ 95 h 341"/>
                  <a:gd name="T12" fmla="*/ 291 w 372"/>
                  <a:gd name="T13" fmla="*/ 341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291" y="341"/>
                    </a:moveTo>
                    <a:lnTo>
                      <a:pt x="332" y="294"/>
                    </a:lnTo>
                    <a:lnTo>
                      <a:pt x="372" y="246"/>
                    </a:lnTo>
                    <a:lnTo>
                      <a:pt x="82" y="0"/>
                    </a:lnTo>
                    <a:lnTo>
                      <a:pt x="41" y="47"/>
                    </a:lnTo>
                    <a:lnTo>
                      <a:pt x="0" y="95"/>
                    </a:lnTo>
                    <a:lnTo>
                      <a:pt x="291" y="3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4" name="Freeform 274"/>
              <p:cNvSpPr>
                <a:spLocks/>
              </p:cNvSpPr>
              <p:nvPr/>
            </p:nvSpPr>
            <p:spPr bwMode="auto">
              <a:xfrm>
                <a:off x="3027" y="957"/>
                <a:ext cx="53" cy="48"/>
              </a:xfrm>
              <a:custGeom>
                <a:avLst/>
                <a:gdLst>
                  <a:gd name="T0" fmla="*/ 291 w 372"/>
                  <a:gd name="T1" fmla="*/ 341 h 341"/>
                  <a:gd name="T2" fmla="*/ 332 w 372"/>
                  <a:gd name="T3" fmla="*/ 294 h 341"/>
                  <a:gd name="T4" fmla="*/ 372 w 372"/>
                  <a:gd name="T5" fmla="*/ 246 h 341"/>
                  <a:gd name="T6" fmla="*/ 82 w 372"/>
                  <a:gd name="T7" fmla="*/ 0 h 341"/>
                  <a:gd name="T8" fmla="*/ 41 w 372"/>
                  <a:gd name="T9" fmla="*/ 47 h 341"/>
                  <a:gd name="T10" fmla="*/ 0 w 372"/>
                  <a:gd name="T11" fmla="*/ 95 h 341"/>
                  <a:gd name="T12" fmla="*/ 291 w 372"/>
                  <a:gd name="T13" fmla="*/ 341 h 3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2"/>
                  <a:gd name="T22" fmla="*/ 0 h 341"/>
                  <a:gd name="T23" fmla="*/ 372 w 372"/>
                  <a:gd name="T24" fmla="*/ 341 h 3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2" h="341">
                    <a:moveTo>
                      <a:pt x="291" y="341"/>
                    </a:moveTo>
                    <a:lnTo>
                      <a:pt x="332" y="294"/>
                    </a:lnTo>
                    <a:lnTo>
                      <a:pt x="372" y="246"/>
                    </a:lnTo>
                    <a:lnTo>
                      <a:pt x="82" y="0"/>
                    </a:lnTo>
                    <a:lnTo>
                      <a:pt x="41" y="47"/>
                    </a:lnTo>
                    <a:lnTo>
                      <a:pt x="0" y="95"/>
                    </a:lnTo>
                    <a:lnTo>
                      <a:pt x="291" y="34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5" name="Freeform 275"/>
              <p:cNvSpPr>
                <a:spLocks/>
              </p:cNvSpPr>
              <p:nvPr/>
            </p:nvSpPr>
            <p:spPr bwMode="auto">
              <a:xfrm>
                <a:off x="3033" y="955"/>
                <a:ext cx="6" cy="8"/>
              </a:xfrm>
              <a:custGeom>
                <a:avLst/>
                <a:gdLst>
                  <a:gd name="T0" fmla="*/ 0 w 41"/>
                  <a:gd name="T1" fmla="*/ 56 h 56"/>
                  <a:gd name="T2" fmla="*/ 41 w 41"/>
                  <a:gd name="T3" fmla="*/ 9 h 56"/>
                  <a:gd name="T4" fmla="*/ 35 w 41"/>
                  <a:gd name="T5" fmla="*/ 4 h 56"/>
                  <a:gd name="T6" fmla="*/ 27 w 41"/>
                  <a:gd name="T7" fmla="*/ 0 h 56"/>
                  <a:gd name="T8" fmla="*/ 0 w 41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6"/>
                  <a:gd name="T17" fmla="*/ 41 w 41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6">
                    <a:moveTo>
                      <a:pt x="0" y="56"/>
                    </a:moveTo>
                    <a:lnTo>
                      <a:pt x="41" y="9"/>
                    </a:lnTo>
                    <a:lnTo>
                      <a:pt x="35" y="4"/>
                    </a:lnTo>
                    <a:lnTo>
                      <a:pt x="27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6" name="Freeform 276"/>
              <p:cNvSpPr>
                <a:spLocks/>
              </p:cNvSpPr>
              <p:nvPr/>
            </p:nvSpPr>
            <p:spPr bwMode="auto">
              <a:xfrm>
                <a:off x="3037" y="955"/>
                <a:ext cx="2" cy="2"/>
              </a:xfrm>
              <a:custGeom>
                <a:avLst/>
                <a:gdLst>
                  <a:gd name="T0" fmla="*/ 14 w 14"/>
                  <a:gd name="T1" fmla="*/ 9 h 9"/>
                  <a:gd name="T2" fmla="*/ 8 w 14"/>
                  <a:gd name="T3" fmla="*/ 4 h 9"/>
                  <a:gd name="T4" fmla="*/ 0 w 14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14" y="9"/>
                    </a:move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7" name="Freeform 277"/>
              <p:cNvSpPr>
                <a:spLocks/>
              </p:cNvSpPr>
              <p:nvPr/>
            </p:nvSpPr>
            <p:spPr bwMode="auto">
              <a:xfrm>
                <a:off x="2981" y="932"/>
                <a:ext cx="56" cy="40"/>
              </a:xfrm>
              <a:custGeom>
                <a:avLst/>
                <a:gdLst>
                  <a:gd name="T0" fmla="*/ 335 w 390"/>
                  <a:gd name="T1" fmla="*/ 275 h 275"/>
                  <a:gd name="T2" fmla="*/ 363 w 390"/>
                  <a:gd name="T3" fmla="*/ 218 h 275"/>
                  <a:gd name="T4" fmla="*/ 390 w 390"/>
                  <a:gd name="T5" fmla="*/ 162 h 275"/>
                  <a:gd name="T6" fmla="*/ 56 w 390"/>
                  <a:gd name="T7" fmla="*/ 0 h 275"/>
                  <a:gd name="T8" fmla="*/ 28 w 390"/>
                  <a:gd name="T9" fmla="*/ 57 h 275"/>
                  <a:gd name="T10" fmla="*/ 0 w 390"/>
                  <a:gd name="T11" fmla="*/ 113 h 275"/>
                  <a:gd name="T12" fmla="*/ 335 w 390"/>
                  <a:gd name="T13" fmla="*/ 275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335" y="275"/>
                    </a:moveTo>
                    <a:lnTo>
                      <a:pt x="363" y="218"/>
                    </a:lnTo>
                    <a:lnTo>
                      <a:pt x="390" y="162"/>
                    </a:lnTo>
                    <a:lnTo>
                      <a:pt x="56" y="0"/>
                    </a:lnTo>
                    <a:lnTo>
                      <a:pt x="28" y="57"/>
                    </a:lnTo>
                    <a:lnTo>
                      <a:pt x="0" y="113"/>
                    </a:lnTo>
                    <a:lnTo>
                      <a:pt x="335" y="2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8" name="Freeform 278"/>
              <p:cNvSpPr>
                <a:spLocks/>
              </p:cNvSpPr>
              <p:nvPr/>
            </p:nvSpPr>
            <p:spPr bwMode="auto">
              <a:xfrm>
                <a:off x="2981" y="932"/>
                <a:ext cx="56" cy="40"/>
              </a:xfrm>
              <a:custGeom>
                <a:avLst/>
                <a:gdLst>
                  <a:gd name="T0" fmla="*/ 335 w 390"/>
                  <a:gd name="T1" fmla="*/ 275 h 275"/>
                  <a:gd name="T2" fmla="*/ 363 w 390"/>
                  <a:gd name="T3" fmla="*/ 218 h 275"/>
                  <a:gd name="T4" fmla="*/ 390 w 390"/>
                  <a:gd name="T5" fmla="*/ 162 h 275"/>
                  <a:gd name="T6" fmla="*/ 56 w 390"/>
                  <a:gd name="T7" fmla="*/ 0 h 275"/>
                  <a:gd name="T8" fmla="*/ 28 w 390"/>
                  <a:gd name="T9" fmla="*/ 57 h 275"/>
                  <a:gd name="T10" fmla="*/ 0 w 390"/>
                  <a:gd name="T11" fmla="*/ 113 h 275"/>
                  <a:gd name="T12" fmla="*/ 335 w 390"/>
                  <a:gd name="T13" fmla="*/ 275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0"/>
                  <a:gd name="T22" fmla="*/ 0 h 275"/>
                  <a:gd name="T23" fmla="*/ 390 w 390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0" h="275">
                    <a:moveTo>
                      <a:pt x="335" y="275"/>
                    </a:moveTo>
                    <a:lnTo>
                      <a:pt x="363" y="218"/>
                    </a:lnTo>
                    <a:lnTo>
                      <a:pt x="390" y="162"/>
                    </a:lnTo>
                    <a:lnTo>
                      <a:pt x="56" y="0"/>
                    </a:lnTo>
                    <a:lnTo>
                      <a:pt x="28" y="57"/>
                    </a:lnTo>
                    <a:lnTo>
                      <a:pt x="0" y="113"/>
                    </a:lnTo>
                    <a:lnTo>
                      <a:pt x="335" y="2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29" name="Freeform 279"/>
              <p:cNvSpPr>
                <a:spLocks/>
              </p:cNvSpPr>
              <p:nvPr/>
            </p:nvSpPr>
            <p:spPr bwMode="auto">
              <a:xfrm>
                <a:off x="2985" y="932"/>
                <a:ext cx="4" cy="8"/>
              </a:xfrm>
              <a:custGeom>
                <a:avLst/>
                <a:gdLst>
                  <a:gd name="T0" fmla="*/ 0 w 28"/>
                  <a:gd name="T1" fmla="*/ 62 h 62"/>
                  <a:gd name="T2" fmla="*/ 28 w 28"/>
                  <a:gd name="T3" fmla="*/ 5 h 62"/>
                  <a:gd name="T4" fmla="*/ 21 w 28"/>
                  <a:gd name="T5" fmla="*/ 3 h 62"/>
                  <a:gd name="T6" fmla="*/ 10 w 28"/>
                  <a:gd name="T7" fmla="*/ 0 h 62"/>
                  <a:gd name="T8" fmla="*/ 0 w 28"/>
                  <a:gd name="T9" fmla="*/ 62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62"/>
                  <a:gd name="T17" fmla="*/ 28 w 28"/>
                  <a:gd name="T18" fmla="*/ 62 h 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62">
                    <a:moveTo>
                      <a:pt x="0" y="62"/>
                    </a:moveTo>
                    <a:lnTo>
                      <a:pt x="28" y="5"/>
                    </a:lnTo>
                    <a:lnTo>
                      <a:pt x="21" y="3"/>
                    </a:lnTo>
                    <a:lnTo>
                      <a:pt x="10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0" name="Freeform 280"/>
              <p:cNvSpPr>
                <a:spLocks/>
              </p:cNvSpPr>
              <p:nvPr/>
            </p:nvSpPr>
            <p:spPr bwMode="auto">
              <a:xfrm>
                <a:off x="2987" y="932"/>
                <a:ext cx="2" cy="1"/>
              </a:xfrm>
              <a:custGeom>
                <a:avLst/>
                <a:gdLst>
                  <a:gd name="T0" fmla="*/ 18 w 18"/>
                  <a:gd name="T1" fmla="*/ 5 h 5"/>
                  <a:gd name="T2" fmla="*/ 11 w 18"/>
                  <a:gd name="T3" fmla="*/ 3 h 5"/>
                  <a:gd name="T4" fmla="*/ 0 w 18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5"/>
                  <a:gd name="T11" fmla="*/ 18 w 18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5">
                    <a:moveTo>
                      <a:pt x="18" y="5"/>
                    </a:moveTo>
                    <a:lnTo>
                      <a:pt x="11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1" name="Freeform 281"/>
              <p:cNvSpPr>
                <a:spLocks/>
              </p:cNvSpPr>
              <p:nvPr/>
            </p:nvSpPr>
            <p:spPr bwMode="auto">
              <a:xfrm>
                <a:off x="2932" y="923"/>
                <a:ext cx="55" cy="26"/>
              </a:xfrm>
              <a:custGeom>
                <a:avLst/>
                <a:gdLst>
                  <a:gd name="T0" fmla="*/ 364 w 384"/>
                  <a:gd name="T1" fmla="*/ 181 h 181"/>
                  <a:gd name="T2" fmla="*/ 374 w 384"/>
                  <a:gd name="T3" fmla="*/ 119 h 181"/>
                  <a:gd name="T4" fmla="*/ 384 w 384"/>
                  <a:gd name="T5" fmla="*/ 57 h 181"/>
                  <a:gd name="T6" fmla="*/ 20 w 384"/>
                  <a:gd name="T7" fmla="*/ 0 h 181"/>
                  <a:gd name="T8" fmla="*/ 10 w 384"/>
                  <a:gd name="T9" fmla="*/ 62 h 181"/>
                  <a:gd name="T10" fmla="*/ 0 w 384"/>
                  <a:gd name="T11" fmla="*/ 124 h 181"/>
                  <a:gd name="T12" fmla="*/ 364 w 384"/>
                  <a:gd name="T13" fmla="*/ 181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4"/>
                  <a:gd name="T22" fmla="*/ 0 h 181"/>
                  <a:gd name="T23" fmla="*/ 384 w 384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4" h="181">
                    <a:moveTo>
                      <a:pt x="364" y="181"/>
                    </a:moveTo>
                    <a:lnTo>
                      <a:pt x="374" y="119"/>
                    </a:lnTo>
                    <a:lnTo>
                      <a:pt x="384" y="57"/>
                    </a:lnTo>
                    <a:lnTo>
                      <a:pt x="20" y="0"/>
                    </a:lnTo>
                    <a:lnTo>
                      <a:pt x="10" y="62"/>
                    </a:lnTo>
                    <a:lnTo>
                      <a:pt x="0" y="124"/>
                    </a:lnTo>
                    <a:lnTo>
                      <a:pt x="364" y="1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2" name="Freeform 282"/>
              <p:cNvSpPr>
                <a:spLocks/>
              </p:cNvSpPr>
              <p:nvPr/>
            </p:nvSpPr>
            <p:spPr bwMode="auto">
              <a:xfrm>
                <a:off x="2932" y="923"/>
                <a:ext cx="55" cy="26"/>
              </a:xfrm>
              <a:custGeom>
                <a:avLst/>
                <a:gdLst>
                  <a:gd name="T0" fmla="*/ 364 w 384"/>
                  <a:gd name="T1" fmla="*/ 181 h 181"/>
                  <a:gd name="T2" fmla="*/ 374 w 384"/>
                  <a:gd name="T3" fmla="*/ 119 h 181"/>
                  <a:gd name="T4" fmla="*/ 384 w 384"/>
                  <a:gd name="T5" fmla="*/ 57 h 181"/>
                  <a:gd name="T6" fmla="*/ 20 w 384"/>
                  <a:gd name="T7" fmla="*/ 0 h 181"/>
                  <a:gd name="T8" fmla="*/ 10 w 384"/>
                  <a:gd name="T9" fmla="*/ 62 h 181"/>
                  <a:gd name="T10" fmla="*/ 0 w 384"/>
                  <a:gd name="T11" fmla="*/ 124 h 181"/>
                  <a:gd name="T12" fmla="*/ 364 w 384"/>
                  <a:gd name="T13" fmla="*/ 181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4"/>
                  <a:gd name="T22" fmla="*/ 0 h 181"/>
                  <a:gd name="T23" fmla="*/ 384 w 384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4" h="181">
                    <a:moveTo>
                      <a:pt x="364" y="181"/>
                    </a:moveTo>
                    <a:lnTo>
                      <a:pt x="374" y="119"/>
                    </a:lnTo>
                    <a:lnTo>
                      <a:pt x="384" y="57"/>
                    </a:lnTo>
                    <a:lnTo>
                      <a:pt x="20" y="0"/>
                    </a:lnTo>
                    <a:lnTo>
                      <a:pt x="10" y="62"/>
                    </a:lnTo>
                    <a:lnTo>
                      <a:pt x="0" y="124"/>
                    </a:lnTo>
                    <a:lnTo>
                      <a:pt x="364" y="18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3" name="Freeform 283"/>
              <p:cNvSpPr>
                <a:spLocks/>
              </p:cNvSpPr>
              <p:nvPr/>
            </p:nvSpPr>
            <p:spPr bwMode="auto">
              <a:xfrm>
                <a:off x="2932" y="923"/>
                <a:ext cx="3" cy="9"/>
              </a:xfrm>
              <a:custGeom>
                <a:avLst/>
                <a:gdLst>
                  <a:gd name="T0" fmla="*/ 10 w 20"/>
                  <a:gd name="T1" fmla="*/ 62 h 62"/>
                  <a:gd name="T2" fmla="*/ 20 w 20"/>
                  <a:gd name="T3" fmla="*/ 0 h 62"/>
                  <a:gd name="T4" fmla="*/ 13 w 20"/>
                  <a:gd name="T5" fmla="*/ 0 h 62"/>
                  <a:gd name="T6" fmla="*/ 0 w 20"/>
                  <a:gd name="T7" fmla="*/ 0 h 62"/>
                  <a:gd name="T8" fmla="*/ 10 w 20"/>
                  <a:gd name="T9" fmla="*/ 62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62"/>
                  <a:gd name="T17" fmla="*/ 20 w 20"/>
                  <a:gd name="T18" fmla="*/ 62 h 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62">
                    <a:moveTo>
                      <a:pt x="10" y="62"/>
                    </a:moveTo>
                    <a:lnTo>
                      <a:pt x="20" y="0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1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4" name="Freeform 284"/>
              <p:cNvSpPr>
                <a:spLocks/>
              </p:cNvSpPr>
              <p:nvPr/>
            </p:nvSpPr>
            <p:spPr bwMode="auto">
              <a:xfrm>
                <a:off x="2932" y="923"/>
                <a:ext cx="3" cy="1"/>
              </a:xfrm>
              <a:custGeom>
                <a:avLst/>
                <a:gdLst>
                  <a:gd name="T0" fmla="*/ 20 w 20"/>
                  <a:gd name="T1" fmla="*/ 0 h 1"/>
                  <a:gd name="T2" fmla="*/ 13 w 20"/>
                  <a:gd name="T3" fmla="*/ 0 h 1"/>
                  <a:gd name="T4" fmla="*/ 0 w 20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1"/>
                  <a:gd name="T11" fmla="*/ 20 w 20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1">
                    <a:moveTo>
                      <a:pt x="20" y="0"/>
                    </a:move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5" name="Freeform 285"/>
              <p:cNvSpPr>
                <a:spLocks/>
              </p:cNvSpPr>
              <p:nvPr/>
            </p:nvSpPr>
            <p:spPr bwMode="auto">
              <a:xfrm>
                <a:off x="2891" y="822"/>
                <a:ext cx="43" cy="21"/>
              </a:xfrm>
              <a:custGeom>
                <a:avLst/>
                <a:gdLst>
                  <a:gd name="T0" fmla="*/ 303 w 303"/>
                  <a:gd name="T1" fmla="*/ 124 h 146"/>
                  <a:gd name="T2" fmla="*/ 298 w 303"/>
                  <a:gd name="T3" fmla="*/ 62 h 146"/>
                  <a:gd name="T4" fmla="*/ 294 w 303"/>
                  <a:gd name="T5" fmla="*/ 0 h 146"/>
                  <a:gd name="T6" fmla="*/ 0 w 303"/>
                  <a:gd name="T7" fmla="*/ 23 h 146"/>
                  <a:gd name="T8" fmla="*/ 4 w 303"/>
                  <a:gd name="T9" fmla="*/ 85 h 146"/>
                  <a:gd name="T10" fmla="*/ 9 w 303"/>
                  <a:gd name="T11" fmla="*/ 146 h 146"/>
                  <a:gd name="T12" fmla="*/ 303 w 303"/>
                  <a:gd name="T13" fmla="*/ 124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6"/>
                  <a:gd name="T23" fmla="*/ 303 w 303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6">
                    <a:moveTo>
                      <a:pt x="303" y="124"/>
                    </a:moveTo>
                    <a:lnTo>
                      <a:pt x="298" y="62"/>
                    </a:lnTo>
                    <a:lnTo>
                      <a:pt x="294" y="0"/>
                    </a:lnTo>
                    <a:lnTo>
                      <a:pt x="0" y="23"/>
                    </a:lnTo>
                    <a:lnTo>
                      <a:pt x="4" y="85"/>
                    </a:lnTo>
                    <a:lnTo>
                      <a:pt x="9" y="146"/>
                    </a:lnTo>
                    <a:lnTo>
                      <a:pt x="303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6" name="Freeform 286"/>
              <p:cNvSpPr>
                <a:spLocks/>
              </p:cNvSpPr>
              <p:nvPr/>
            </p:nvSpPr>
            <p:spPr bwMode="auto">
              <a:xfrm>
                <a:off x="2891" y="822"/>
                <a:ext cx="43" cy="21"/>
              </a:xfrm>
              <a:custGeom>
                <a:avLst/>
                <a:gdLst>
                  <a:gd name="T0" fmla="*/ 303 w 303"/>
                  <a:gd name="T1" fmla="*/ 124 h 146"/>
                  <a:gd name="T2" fmla="*/ 298 w 303"/>
                  <a:gd name="T3" fmla="*/ 62 h 146"/>
                  <a:gd name="T4" fmla="*/ 294 w 303"/>
                  <a:gd name="T5" fmla="*/ 0 h 146"/>
                  <a:gd name="T6" fmla="*/ 0 w 303"/>
                  <a:gd name="T7" fmla="*/ 23 h 146"/>
                  <a:gd name="T8" fmla="*/ 4 w 303"/>
                  <a:gd name="T9" fmla="*/ 85 h 146"/>
                  <a:gd name="T10" fmla="*/ 9 w 303"/>
                  <a:gd name="T11" fmla="*/ 146 h 146"/>
                  <a:gd name="T12" fmla="*/ 303 w 303"/>
                  <a:gd name="T13" fmla="*/ 124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6"/>
                  <a:gd name="T23" fmla="*/ 303 w 303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6">
                    <a:moveTo>
                      <a:pt x="303" y="124"/>
                    </a:moveTo>
                    <a:lnTo>
                      <a:pt x="298" y="62"/>
                    </a:lnTo>
                    <a:lnTo>
                      <a:pt x="294" y="0"/>
                    </a:lnTo>
                    <a:lnTo>
                      <a:pt x="0" y="23"/>
                    </a:lnTo>
                    <a:lnTo>
                      <a:pt x="4" y="85"/>
                    </a:lnTo>
                    <a:lnTo>
                      <a:pt x="9" y="146"/>
                    </a:lnTo>
                    <a:lnTo>
                      <a:pt x="303" y="1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7" name="Freeform 287"/>
              <p:cNvSpPr>
                <a:spLocks/>
              </p:cNvSpPr>
              <p:nvPr/>
            </p:nvSpPr>
            <p:spPr bwMode="auto">
              <a:xfrm>
                <a:off x="2889" y="825"/>
                <a:ext cx="2" cy="9"/>
              </a:xfrm>
              <a:custGeom>
                <a:avLst/>
                <a:gdLst>
                  <a:gd name="T0" fmla="*/ 14 w 14"/>
                  <a:gd name="T1" fmla="*/ 62 h 62"/>
                  <a:gd name="T2" fmla="*/ 10 w 14"/>
                  <a:gd name="T3" fmla="*/ 0 h 62"/>
                  <a:gd name="T4" fmla="*/ 0 w 14"/>
                  <a:gd name="T5" fmla="*/ 1 h 62"/>
                  <a:gd name="T6" fmla="*/ 14 w 14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2"/>
                  <a:gd name="T14" fmla="*/ 14 w 1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2">
                    <a:moveTo>
                      <a:pt x="14" y="62"/>
                    </a:moveTo>
                    <a:lnTo>
                      <a:pt x="10" y="0"/>
                    </a:lnTo>
                    <a:lnTo>
                      <a:pt x="0" y="1"/>
                    </a:lnTo>
                    <a:lnTo>
                      <a:pt x="14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8" name="Line 288"/>
              <p:cNvSpPr>
                <a:spLocks noChangeShapeType="1"/>
              </p:cNvSpPr>
              <p:nvPr/>
            </p:nvSpPr>
            <p:spPr bwMode="auto">
              <a:xfrm flipH="1">
                <a:off x="2889" y="825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9" name="Freeform 289"/>
              <p:cNvSpPr>
                <a:spLocks/>
              </p:cNvSpPr>
              <p:nvPr/>
            </p:nvSpPr>
            <p:spPr bwMode="auto">
              <a:xfrm>
                <a:off x="2849" y="825"/>
                <a:ext cx="44" cy="27"/>
              </a:xfrm>
              <a:custGeom>
                <a:avLst/>
                <a:gdLst>
                  <a:gd name="T0" fmla="*/ 312 w 312"/>
                  <a:gd name="T1" fmla="*/ 121 h 189"/>
                  <a:gd name="T2" fmla="*/ 298 w 312"/>
                  <a:gd name="T3" fmla="*/ 61 h 189"/>
                  <a:gd name="T4" fmla="*/ 284 w 312"/>
                  <a:gd name="T5" fmla="*/ 0 h 189"/>
                  <a:gd name="T6" fmla="*/ 0 w 312"/>
                  <a:gd name="T7" fmla="*/ 67 h 189"/>
                  <a:gd name="T8" fmla="*/ 14 w 312"/>
                  <a:gd name="T9" fmla="*/ 128 h 189"/>
                  <a:gd name="T10" fmla="*/ 28 w 312"/>
                  <a:gd name="T11" fmla="*/ 189 h 189"/>
                  <a:gd name="T12" fmla="*/ 312 w 312"/>
                  <a:gd name="T13" fmla="*/ 121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312" y="121"/>
                    </a:moveTo>
                    <a:lnTo>
                      <a:pt x="298" y="61"/>
                    </a:lnTo>
                    <a:lnTo>
                      <a:pt x="284" y="0"/>
                    </a:lnTo>
                    <a:lnTo>
                      <a:pt x="0" y="67"/>
                    </a:lnTo>
                    <a:lnTo>
                      <a:pt x="14" y="128"/>
                    </a:lnTo>
                    <a:lnTo>
                      <a:pt x="28" y="189"/>
                    </a:lnTo>
                    <a:lnTo>
                      <a:pt x="312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40" name="Freeform 290"/>
              <p:cNvSpPr>
                <a:spLocks/>
              </p:cNvSpPr>
              <p:nvPr/>
            </p:nvSpPr>
            <p:spPr bwMode="auto">
              <a:xfrm>
                <a:off x="2849" y="825"/>
                <a:ext cx="44" cy="27"/>
              </a:xfrm>
              <a:custGeom>
                <a:avLst/>
                <a:gdLst>
                  <a:gd name="T0" fmla="*/ 312 w 312"/>
                  <a:gd name="T1" fmla="*/ 121 h 189"/>
                  <a:gd name="T2" fmla="*/ 298 w 312"/>
                  <a:gd name="T3" fmla="*/ 61 h 189"/>
                  <a:gd name="T4" fmla="*/ 284 w 312"/>
                  <a:gd name="T5" fmla="*/ 0 h 189"/>
                  <a:gd name="T6" fmla="*/ 0 w 312"/>
                  <a:gd name="T7" fmla="*/ 67 h 189"/>
                  <a:gd name="T8" fmla="*/ 14 w 312"/>
                  <a:gd name="T9" fmla="*/ 128 h 189"/>
                  <a:gd name="T10" fmla="*/ 28 w 312"/>
                  <a:gd name="T11" fmla="*/ 189 h 189"/>
                  <a:gd name="T12" fmla="*/ 312 w 312"/>
                  <a:gd name="T13" fmla="*/ 121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312" y="121"/>
                    </a:moveTo>
                    <a:lnTo>
                      <a:pt x="298" y="61"/>
                    </a:lnTo>
                    <a:lnTo>
                      <a:pt x="284" y="0"/>
                    </a:lnTo>
                    <a:lnTo>
                      <a:pt x="0" y="67"/>
                    </a:lnTo>
                    <a:lnTo>
                      <a:pt x="14" y="128"/>
                    </a:lnTo>
                    <a:lnTo>
                      <a:pt x="28" y="189"/>
                    </a:lnTo>
                    <a:lnTo>
                      <a:pt x="312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41" name="Freeform 291"/>
              <p:cNvSpPr>
                <a:spLocks/>
              </p:cNvSpPr>
              <p:nvPr/>
            </p:nvSpPr>
            <p:spPr bwMode="auto">
              <a:xfrm>
                <a:off x="2847" y="835"/>
                <a:ext cx="4" cy="9"/>
              </a:xfrm>
              <a:custGeom>
                <a:avLst/>
                <a:gdLst>
                  <a:gd name="T0" fmla="*/ 27 w 27"/>
                  <a:gd name="T1" fmla="*/ 61 h 61"/>
                  <a:gd name="T2" fmla="*/ 13 w 27"/>
                  <a:gd name="T3" fmla="*/ 0 h 61"/>
                  <a:gd name="T4" fmla="*/ 6 w 27"/>
                  <a:gd name="T5" fmla="*/ 2 h 61"/>
                  <a:gd name="T6" fmla="*/ 0 w 27"/>
                  <a:gd name="T7" fmla="*/ 5 h 61"/>
                  <a:gd name="T8" fmla="*/ 27 w 27"/>
                  <a:gd name="T9" fmla="*/ 61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1"/>
                  <a:gd name="T17" fmla="*/ 27 w 2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1">
                    <a:moveTo>
                      <a:pt x="27" y="61"/>
                    </a:moveTo>
                    <a:lnTo>
                      <a:pt x="13" y="0"/>
                    </a:lnTo>
                    <a:lnTo>
                      <a:pt x="6" y="2"/>
                    </a:lnTo>
                    <a:lnTo>
                      <a:pt x="0" y="5"/>
                    </a:lnTo>
                    <a:lnTo>
                      <a:pt x="27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42" name="Freeform 292"/>
              <p:cNvSpPr>
                <a:spLocks/>
              </p:cNvSpPr>
              <p:nvPr/>
            </p:nvSpPr>
            <p:spPr bwMode="auto">
              <a:xfrm>
                <a:off x="2847" y="835"/>
                <a:ext cx="2" cy="1"/>
              </a:xfrm>
              <a:custGeom>
                <a:avLst/>
                <a:gdLst>
                  <a:gd name="T0" fmla="*/ 13 w 13"/>
                  <a:gd name="T1" fmla="*/ 0 h 5"/>
                  <a:gd name="T2" fmla="*/ 6 w 13"/>
                  <a:gd name="T3" fmla="*/ 2 h 5"/>
                  <a:gd name="T4" fmla="*/ 0 w 13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5"/>
                  <a:gd name="T11" fmla="*/ 13 w 13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5">
                    <a:moveTo>
                      <a:pt x="13" y="0"/>
                    </a:moveTo>
                    <a:lnTo>
                      <a:pt x="6" y="2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43" name="Freeform 293"/>
              <p:cNvSpPr>
                <a:spLocks/>
              </p:cNvSpPr>
              <p:nvPr/>
            </p:nvSpPr>
            <p:spPr bwMode="auto">
              <a:xfrm>
                <a:off x="2774" y="836"/>
                <a:ext cx="80" cy="51"/>
              </a:xfrm>
              <a:custGeom>
                <a:avLst/>
                <a:gdLst>
                  <a:gd name="T0" fmla="*/ 565 w 565"/>
                  <a:gd name="T1" fmla="*/ 112 h 358"/>
                  <a:gd name="T2" fmla="*/ 538 w 565"/>
                  <a:gd name="T3" fmla="*/ 56 h 358"/>
                  <a:gd name="T4" fmla="*/ 511 w 565"/>
                  <a:gd name="T5" fmla="*/ 0 h 358"/>
                  <a:gd name="T6" fmla="*/ 0 w 565"/>
                  <a:gd name="T7" fmla="*/ 245 h 358"/>
                  <a:gd name="T8" fmla="*/ 26 w 565"/>
                  <a:gd name="T9" fmla="*/ 301 h 358"/>
                  <a:gd name="T10" fmla="*/ 53 w 565"/>
                  <a:gd name="T11" fmla="*/ 358 h 358"/>
                  <a:gd name="T12" fmla="*/ 565 w 565"/>
                  <a:gd name="T13" fmla="*/ 112 h 3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8"/>
                  <a:gd name="T23" fmla="*/ 565 w 565"/>
                  <a:gd name="T24" fmla="*/ 358 h 3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8">
                    <a:moveTo>
                      <a:pt x="565" y="112"/>
                    </a:moveTo>
                    <a:lnTo>
                      <a:pt x="538" y="56"/>
                    </a:lnTo>
                    <a:lnTo>
                      <a:pt x="511" y="0"/>
                    </a:lnTo>
                    <a:lnTo>
                      <a:pt x="0" y="245"/>
                    </a:lnTo>
                    <a:lnTo>
                      <a:pt x="26" y="301"/>
                    </a:lnTo>
                    <a:lnTo>
                      <a:pt x="53" y="358"/>
                    </a:lnTo>
                    <a:lnTo>
                      <a:pt x="565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44" name="Freeform 294"/>
              <p:cNvSpPr>
                <a:spLocks/>
              </p:cNvSpPr>
              <p:nvPr/>
            </p:nvSpPr>
            <p:spPr bwMode="auto">
              <a:xfrm>
                <a:off x="2774" y="836"/>
                <a:ext cx="80" cy="51"/>
              </a:xfrm>
              <a:custGeom>
                <a:avLst/>
                <a:gdLst>
                  <a:gd name="T0" fmla="*/ 565 w 565"/>
                  <a:gd name="T1" fmla="*/ 112 h 358"/>
                  <a:gd name="T2" fmla="*/ 538 w 565"/>
                  <a:gd name="T3" fmla="*/ 56 h 358"/>
                  <a:gd name="T4" fmla="*/ 511 w 565"/>
                  <a:gd name="T5" fmla="*/ 0 h 358"/>
                  <a:gd name="T6" fmla="*/ 0 w 565"/>
                  <a:gd name="T7" fmla="*/ 245 h 358"/>
                  <a:gd name="T8" fmla="*/ 26 w 565"/>
                  <a:gd name="T9" fmla="*/ 301 h 358"/>
                  <a:gd name="T10" fmla="*/ 53 w 565"/>
                  <a:gd name="T11" fmla="*/ 358 h 358"/>
                  <a:gd name="T12" fmla="*/ 565 w 565"/>
                  <a:gd name="T13" fmla="*/ 112 h 3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8"/>
                  <a:gd name="T23" fmla="*/ 565 w 565"/>
                  <a:gd name="T24" fmla="*/ 358 h 3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8">
                    <a:moveTo>
                      <a:pt x="565" y="112"/>
                    </a:moveTo>
                    <a:lnTo>
                      <a:pt x="538" y="56"/>
                    </a:lnTo>
                    <a:lnTo>
                      <a:pt x="511" y="0"/>
                    </a:lnTo>
                    <a:lnTo>
                      <a:pt x="0" y="245"/>
                    </a:lnTo>
                    <a:lnTo>
                      <a:pt x="26" y="301"/>
                    </a:lnTo>
                    <a:lnTo>
                      <a:pt x="53" y="358"/>
                    </a:lnTo>
                    <a:lnTo>
                      <a:pt x="565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45" name="Freeform 295"/>
              <p:cNvSpPr>
                <a:spLocks/>
              </p:cNvSpPr>
              <p:nvPr/>
            </p:nvSpPr>
            <p:spPr bwMode="auto">
              <a:xfrm>
                <a:off x="2772" y="871"/>
                <a:ext cx="5" cy="8"/>
              </a:xfrm>
              <a:custGeom>
                <a:avLst/>
                <a:gdLst>
                  <a:gd name="T0" fmla="*/ 40 w 40"/>
                  <a:gd name="T1" fmla="*/ 56 h 56"/>
                  <a:gd name="T2" fmla="*/ 14 w 40"/>
                  <a:gd name="T3" fmla="*/ 0 h 56"/>
                  <a:gd name="T4" fmla="*/ 7 w 40"/>
                  <a:gd name="T5" fmla="*/ 3 h 56"/>
                  <a:gd name="T6" fmla="*/ 0 w 40"/>
                  <a:gd name="T7" fmla="*/ 9 h 56"/>
                  <a:gd name="T8" fmla="*/ 40 w 40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6"/>
                  <a:gd name="T17" fmla="*/ 40 w 40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6">
                    <a:moveTo>
                      <a:pt x="40" y="56"/>
                    </a:moveTo>
                    <a:lnTo>
                      <a:pt x="14" y="0"/>
                    </a:lnTo>
                    <a:lnTo>
                      <a:pt x="7" y="3"/>
                    </a:lnTo>
                    <a:lnTo>
                      <a:pt x="0" y="9"/>
                    </a:lnTo>
                    <a:lnTo>
                      <a:pt x="4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46" name="Freeform 296"/>
              <p:cNvSpPr>
                <a:spLocks/>
              </p:cNvSpPr>
              <p:nvPr/>
            </p:nvSpPr>
            <p:spPr bwMode="auto">
              <a:xfrm>
                <a:off x="2772" y="871"/>
                <a:ext cx="2" cy="1"/>
              </a:xfrm>
              <a:custGeom>
                <a:avLst/>
                <a:gdLst>
                  <a:gd name="T0" fmla="*/ 14 w 14"/>
                  <a:gd name="T1" fmla="*/ 0 h 9"/>
                  <a:gd name="T2" fmla="*/ 7 w 14"/>
                  <a:gd name="T3" fmla="*/ 3 h 9"/>
                  <a:gd name="T4" fmla="*/ 0 w 14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14" y="0"/>
                    </a:moveTo>
                    <a:lnTo>
                      <a:pt x="7" y="3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47" name="Freeform 297"/>
              <p:cNvSpPr>
                <a:spLocks/>
              </p:cNvSpPr>
              <p:nvPr/>
            </p:nvSpPr>
            <p:spPr bwMode="auto">
              <a:xfrm>
                <a:off x="2712" y="872"/>
                <a:ext cx="71" cy="64"/>
              </a:xfrm>
              <a:custGeom>
                <a:avLst/>
                <a:gdLst>
                  <a:gd name="T0" fmla="*/ 498 w 498"/>
                  <a:gd name="T1" fmla="*/ 95 h 448"/>
                  <a:gd name="T2" fmla="*/ 458 w 498"/>
                  <a:gd name="T3" fmla="*/ 47 h 448"/>
                  <a:gd name="T4" fmla="*/ 418 w 498"/>
                  <a:gd name="T5" fmla="*/ 0 h 448"/>
                  <a:gd name="T6" fmla="*/ 0 w 498"/>
                  <a:gd name="T7" fmla="*/ 353 h 448"/>
                  <a:gd name="T8" fmla="*/ 40 w 498"/>
                  <a:gd name="T9" fmla="*/ 400 h 448"/>
                  <a:gd name="T10" fmla="*/ 80 w 498"/>
                  <a:gd name="T11" fmla="*/ 448 h 448"/>
                  <a:gd name="T12" fmla="*/ 498 w 498"/>
                  <a:gd name="T13" fmla="*/ 95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8"/>
                  <a:gd name="T22" fmla="*/ 0 h 448"/>
                  <a:gd name="T23" fmla="*/ 498 w 498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8" h="448">
                    <a:moveTo>
                      <a:pt x="498" y="95"/>
                    </a:moveTo>
                    <a:lnTo>
                      <a:pt x="458" y="47"/>
                    </a:lnTo>
                    <a:lnTo>
                      <a:pt x="418" y="0"/>
                    </a:lnTo>
                    <a:lnTo>
                      <a:pt x="0" y="353"/>
                    </a:lnTo>
                    <a:lnTo>
                      <a:pt x="40" y="400"/>
                    </a:lnTo>
                    <a:lnTo>
                      <a:pt x="80" y="448"/>
                    </a:lnTo>
                    <a:lnTo>
                      <a:pt x="498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48" name="Freeform 298"/>
              <p:cNvSpPr>
                <a:spLocks/>
              </p:cNvSpPr>
              <p:nvPr/>
            </p:nvSpPr>
            <p:spPr bwMode="auto">
              <a:xfrm>
                <a:off x="2712" y="872"/>
                <a:ext cx="71" cy="64"/>
              </a:xfrm>
              <a:custGeom>
                <a:avLst/>
                <a:gdLst>
                  <a:gd name="T0" fmla="*/ 498 w 498"/>
                  <a:gd name="T1" fmla="*/ 95 h 448"/>
                  <a:gd name="T2" fmla="*/ 458 w 498"/>
                  <a:gd name="T3" fmla="*/ 47 h 448"/>
                  <a:gd name="T4" fmla="*/ 418 w 498"/>
                  <a:gd name="T5" fmla="*/ 0 h 448"/>
                  <a:gd name="T6" fmla="*/ 0 w 498"/>
                  <a:gd name="T7" fmla="*/ 353 h 448"/>
                  <a:gd name="T8" fmla="*/ 40 w 498"/>
                  <a:gd name="T9" fmla="*/ 400 h 448"/>
                  <a:gd name="T10" fmla="*/ 80 w 498"/>
                  <a:gd name="T11" fmla="*/ 448 h 448"/>
                  <a:gd name="T12" fmla="*/ 498 w 498"/>
                  <a:gd name="T13" fmla="*/ 95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8"/>
                  <a:gd name="T22" fmla="*/ 0 h 448"/>
                  <a:gd name="T23" fmla="*/ 498 w 498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8" h="448">
                    <a:moveTo>
                      <a:pt x="498" y="95"/>
                    </a:moveTo>
                    <a:lnTo>
                      <a:pt x="458" y="47"/>
                    </a:lnTo>
                    <a:lnTo>
                      <a:pt x="418" y="0"/>
                    </a:lnTo>
                    <a:lnTo>
                      <a:pt x="0" y="353"/>
                    </a:lnTo>
                    <a:lnTo>
                      <a:pt x="40" y="400"/>
                    </a:lnTo>
                    <a:lnTo>
                      <a:pt x="80" y="448"/>
                    </a:lnTo>
                    <a:lnTo>
                      <a:pt x="498" y="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49" name="Freeform 299"/>
              <p:cNvSpPr>
                <a:spLocks/>
              </p:cNvSpPr>
              <p:nvPr/>
            </p:nvSpPr>
            <p:spPr bwMode="auto">
              <a:xfrm>
                <a:off x="2711" y="922"/>
                <a:ext cx="7" cy="7"/>
              </a:xfrm>
              <a:custGeom>
                <a:avLst/>
                <a:gdLst>
                  <a:gd name="T0" fmla="*/ 49 w 49"/>
                  <a:gd name="T1" fmla="*/ 47 h 47"/>
                  <a:gd name="T2" fmla="*/ 9 w 49"/>
                  <a:gd name="T3" fmla="*/ 0 h 47"/>
                  <a:gd name="T4" fmla="*/ 4 w 49"/>
                  <a:gd name="T5" fmla="*/ 4 h 47"/>
                  <a:gd name="T6" fmla="*/ 0 w 49"/>
                  <a:gd name="T7" fmla="*/ 10 h 47"/>
                  <a:gd name="T8" fmla="*/ 49 w 49"/>
                  <a:gd name="T9" fmla="*/ 47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7"/>
                  <a:gd name="T17" fmla="*/ 49 w 49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7">
                    <a:moveTo>
                      <a:pt x="49" y="47"/>
                    </a:moveTo>
                    <a:lnTo>
                      <a:pt x="9" y="0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49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50" name="Freeform 300"/>
              <p:cNvSpPr>
                <a:spLocks/>
              </p:cNvSpPr>
              <p:nvPr/>
            </p:nvSpPr>
            <p:spPr bwMode="auto">
              <a:xfrm>
                <a:off x="2711" y="922"/>
                <a:ext cx="1" cy="2"/>
              </a:xfrm>
              <a:custGeom>
                <a:avLst/>
                <a:gdLst>
                  <a:gd name="T0" fmla="*/ 9 w 9"/>
                  <a:gd name="T1" fmla="*/ 0 h 10"/>
                  <a:gd name="T2" fmla="*/ 4 w 9"/>
                  <a:gd name="T3" fmla="*/ 4 h 10"/>
                  <a:gd name="T4" fmla="*/ 0 w 9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0"/>
                  <a:gd name="T11" fmla="*/ 9 w 9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0">
                    <a:moveTo>
                      <a:pt x="9" y="0"/>
                    </a:moveTo>
                    <a:lnTo>
                      <a:pt x="4" y="4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51" name="Freeform 301"/>
              <p:cNvSpPr>
                <a:spLocks/>
              </p:cNvSpPr>
              <p:nvPr/>
            </p:nvSpPr>
            <p:spPr bwMode="auto">
              <a:xfrm>
                <a:off x="2664" y="924"/>
                <a:ext cx="61" cy="71"/>
              </a:xfrm>
              <a:custGeom>
                <a:avLst/>
                <a:gdLst>
                  <a:gd name="T0" fmla="*/ 424 w 424"/>
                  <a:gd name="T1" fmla="*/ 75 h 498"/>
                  <a:gd name="T2" fmla="*/ 374 w 424"/>
                  <a:gd name="T3" fmla="*/ 37 h 498"/>
                  <a:gd name="T4" fmla="*/ 325 w 424"/>
                  <a:gd name="T5" fmla="*/ 0 h 498"/>
                  <a:gd name="T6" fmla="*/ 0 w 424"/>
                  <a:gd name="T7" fmla="*/ 423 h 498"/>
                  <a:gd name="T8" fmla="*/ 49 w 424"/>
                  <a:gd name="T9" fmla="*/ 461 h 498"/>
                  <a:gd name="T10" fmla="*/ 99 w 424"/>
                  <a:gd name="T11" fmla="*/ 498 h 498"/>
                  <a:gd name="T12" fmla="*/ 424 w 424"/>
                  <a:gd name="T13" fmla="*/ 75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4"/>
                  <a:gd name="T22" fmla="*/ 0 h 498"/>
                  <a:gd name="T23" fmla="*/ 424 w 424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4" h="498">
                    <a:moveTo>
                      <a:pt x="424" y="75"/>
                    </a:moveTo>
                    <a:lnTo>
                      <a:pt x="374" y="37"/>
                    </a:lnTo>
                    <a:lnTo>
                      <a:pt x="325" y="0"/>
                    </a:lnTo>
                    <a:lnTo>
                      <a:pt x="0" y="423"/>
                    </a:lnTo>
                    <a:lnTo>
                      <a:pt x="49" y="461"/>
                    </a:lnTo>
                    <a:lnTo>
                      <a:pt x="99" y="498"/>
                    </a:lnTo>
                    <a:lnTo>
                      <a:pt x="424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52" name="Freeform 302"/>
              <p:cNvSpPr>
                <a:spLocks/>
              </p:cNvSpPr>
              <p:nvPr/>
            </p:nvSpPr>
            <p:spPr bwMode="auto">
              <a:xfrm>
                <a:off x="2664" y="924"/>
                <a:ext cx="61" cy="71"/>
              </a:xfrm>
              <a:custGeom>
                <a:avLst/>
                <a:gdLst>
                  <a:gd name="T0" fmla="*/ 424 w 424"/>
                  <a:gd name="T1" fmla="*/ 75 h 498"/>
                  <a:gd name="T2" fmla="*/ 374 w 424"/>
                  <a:gd name="T3" fmla="*/ 37 h 498"/>
                  <a:gd name="T4" fmla="*/ 325 w 424"/>
                  <a:gd name="T5" fmla="*/ 0 h 498"/>
                  <a:gd name="T6" fmla="*/ 0 w 424"/>
                  <a:gd name="T7" fmla="*/ 423 h 498"/>
                  <a:gd name="T8" fmla="*/ 49 w 424"/>
                  <a:gd name="T9" fmla="*/ 461 h 498"/>
                  <a:gd name="T10" fmla="*/ 99 w 424"/>
                  <a:gd name="T11" fmla="*/ 498 h 498"/>
                  <a:gd name="T12" fmla="*/ 424 w 424"/>
                  <a:gd name="T13" fmla="*/ 75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4"/>
                  <a:gd name="T22" fmla="*/ 0 h 498"/>
                  <a:gd name="T23" fmla="*/ 424 w 424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4" h="498">
                    <a:moveTo>
                      <a:pt x="424" y="75"/>
                    </a:moveTo>
                    <a:lnTo>
                      <a:pt x="374" y="37"/>
                    </a:lnTo>
                    <a:lnTo>
                      <a:pt x="325" y="0"/>
                    </a:lnTo>
                    <a:lnTo>
                      <a:pt x="0" y="423"/>
                    </a:lnTo>
                    <a:lnTo>
                      <a:pt x="49" y="461"/>
                    </a:lnTo>
                    <a:lnTo>
                      <a:pt x="99" y="498"/>
                    </a:lnTo>
                    <a:lnTo>
                      <a:pt x="424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53" name="Freeform 303"/>
              <p:cNvSpPr>
                <a:spLocks/>
              </p:cNvSpPr>
              <p:nvPr/>
            </p:nvSpPr>
            <p:spPr bwMode="auto">
              <a:xfrm>
                <a:off x="2663" y="984"/>
                <a:ext cx="8" cy="6"/>
              </a:xfrm>
              <a:custGeom>
                <a:avLst/>
                <a:gdLst>
                  <a:gd name="T0" fmla="*/ 55 w 55"/>
                  <a:gd name="T1" fmla="*/ 38 h 38"/>
                  <a:gd name="T2" fmla="*/ 6 w 55"/>
                  <a:gd name="T3" fmla="*/ 0 h 38"/>
                  <a:gd name="T4" fmla="*/ 0 w 55"/>
                  <a:gd name="T5" fmla="*/ 9 h 38"/>
                  <a:gd name="T6" fmla="*/ 55 w 55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55" y="38"/>
                    </a:moveTo>
                    <a:lnTo>
                      <a:pt x="6" y="0"/>
                    </a:lnTo>
                    <a:lnTo>
                      <a:pt x="0" y="9"/>
                    </a:lnTo>
                    <a:lnTo>
                      <a:pt x="55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54" name="Line 304"/>
              <p:cNvSpPr>
                <a:spLocks noChangeShapeType="1"/>
              </p:cNvSpPr>
              <p:nvPr/>
            </p:nvSpPr>
            <p:spPr bwMode="auto">
              <a:xfrm flipH="1">
                <a:off x="2663" y="9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55" name="Freeform 305"/>
              <p:cNvSpPr>
                <a:spLocks/>
              </p:cNvSpPr>
              <p:nvPr/>
            </p:nvSpPr>
            <p:spPr bwMode="auto">
              <a:xfrm>
                <a:off x="2629" y="985"/>
                <a:ext cx="50" cy="76"/>
              </a:xfrm>
              <a:custGeom>
                <a:avLst/>
                <a:gdLst>
                  <a:gd name="T0" fmla="*/ 355 w 355"/>
                  <a:gd name="T1" fmla="*/ 57 h 530"/>
                  <a:gd name="T2" fmla="*/ 299 w 355"/>
                  <a:gd name="T3" fmla="*/ 29 h 530"/>
                  <a:gd name="T4" fmla="*/ 244 w 355"/>
                  <a:gd name="T5" fmla="*/ 0 h 530"/>
                  <a:gd name="T6" fmla="*/ 0 w 355"/>
                  <a:gd name="T7" fmla="*/ 472 h 530"/>
                  <a:gd name="T8" fmla="*/ 55 w 355"/>
                  <a:gd name="T9" fmla="*/ 501 h 530"/>
                  <a:gd name="T10" fmla="*/ 110 w 355"/>
                  <a:gd name="T11" fmla="*/ 530 h 530"/>
                  <a:gd name="T12" fmla="*/ 355 w 355"/>
                  <a:gd name="T13" fmla="*/ 57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355" y="57"/>
                    </a:moveTo>
                    <a:lnTo>
                      <a:pt x="299" y="29"/>
                    </a:lnTo>
                    <a:lnTo>
                      <a:pt x="244" y="0"/>
                    </a:lnTo>
                    <a:lnTo>
                      <a:pt x="0" y="472"/>
                    </a:lnTo>
                    <a:lnTo>
                      <a:pt x="55" y="501"/>
                    </a:lnTo>
                    <a:lnTo>
                      <a:pt x="110" y="530"/>
                    </a:lnTo>
                    <a:lnTo>
                      <a:pt x="355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56" name="Freeform 306"/>
              <p:cNvSpPr>
                <a:spLocks/>
              </p:cNvSpPr>
              <p:nvPr/>
            </p:nvSpPr>
            <p:spPr bwMode="auto">
              <a:xfrm>
                <a:off x="2629" y="985"/>
                <a:ext cx="50" cy="76"/>
              </a:xfrm>
              <a:custGeom>
                <a:avLst/>
                <a:gdLst>
                  <a:gd name="T0" fmla="*/ 355 w 355"/>
                  <a:gd name="T1" fmla="*/ 57 h 530"/>
                  <a:gd name="T2" fmla="*/ 299 w 355"/>
                  <a:gd name="T3" fmla="*/ 29 h 530"/>
                  <a:gd name="T4" fmla="*/ 244 w 355"/>
                  <a:gd name="T5" fmla="*/ 0 h 530"/>
                  <a:gd name="T6" fmla="*/ 0 w 355"/>
                  <a:gd name="T7" fmla="*/ 472 h 530"/>
                  <a:gd name="T8" fmla="*/ 55 w 355"/>
                  <a:gd name="T9" fmla="*/ 501 h 530"/>
                  <a:gd name="T10" fmla="*/ 110 w 355"/>
                  <a:gd name="T11" fmla="*/ 530 h 530"/>
                  <a:gd name="T12" fmla="*/ 355 w 355"/>
                  <a:gd name="T13" fmla="*/ 57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355" y="57"/>
                    </a:moveTo>
                    <a:lnTo>
                      <a:pt x="299" y="29"/>
                    </a:lnTo>
                    <a:lnTo>
                      <a:pt x="244" y="0"/>
                    </a:lnTo>
                    <a:lnTo>
                      <a:pt x="0" y="472"/>
                    </a:lnTo>
                    <a:lnTo>
                      <a:pt x="55" y="501"/>
                    </a:lnTo>
                    <a:lnTo>
                      <a:pt x="110" y="530"/>
                    </a:lnTo>
                    <a:lnTo>
                      <a:pt x="355" y="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57" name="Freeform 307"/>
              <p:cNvSpPr>
                <a:spLocks/>
              </p:cNvSpPr>
              <p:nvPr/>
            </p:nvSpPr>
            <p:spPr bwMode="auto">
              <a:xfrm>
                <a:off x="2628" y="1053"/>
                <a:ext cx="8" cy="4"/>
              </a:xfrm>
              <a:custGeom>
                <a:avLst/>
                <a:gdLst>
                  <a:gd name="T0" fmla="*/ 60 w 60"/>
                  <a:gd name="T1" fmla="*/ 29 h 29"/>
                  <a:gd name="T2" fmla="*/ 5 w 60"/>
                  <a:gd name="T3" fmla="*/ 0 h 29"/>
                  <a:gd name="T4" fmla="*/ 0 w 60"/>
                  <a:gd name="T5" fmla="*/ 9 h 29"/>
                  <a:gd name="T6" fmla="*/ 60 w 60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60" y="29"/>
                    </a:moveTo>
                    <a:lnTo>
                      <a:pt x="5" y="0"/>
                    </a:lnTo>
                    <a:lnTo>
                      <a:pt x="0" y="9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58" name="Line 308"/>
              <p:cNvSpPr>
                <a:spLocks noChangeShapeType="1"/>
              </p:cNvSpPr>
              <p:nvPr/>
            </p:nvSpPr>
            <p:spPr bwMode="auto">
              <a:xfrm flipH="1">
                <a:off x="2628" y="10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59" name="Freeform 309"/>
              <p:cNvSpPr>
                <a:spLocks/>
              </p:cNvSpPr>
              <p:nvPr/>
            </p:nvSpPr>
            <p:spPr bwMode="auto">
              <a:xfrm>
                <a:off x="2603" y="1054"/>
                <a:ext cx="42" cy="78"/>
              </a:xfrm>
              <a:custGeom>
                <a:avLst/>
                <a:gdLst>
                  <a:gd name="T0" fmla="*/ 291 w 291"/>
                  <a:gd name="T1" fmla="*/ 40 h 546"/>
                  <a:gd name="T2" fmla="*/ 231 w 291"/>
                  <a:gd name="T3" fmla="*/ 20 h 546"/>
                  <a:gd name="T4" fmla="*/ 171 w 291"/>
                  <a:gd name="T5" fmla="*/ 0 h 546"/>
                  <a:gd name="T6" fmla="*/ 0 w 291"/>
                  <a:gd name="T7" fmla="*/ 506 h 546"/>
                  <a:gd name="T8" fmla="*/ 60 w 291"/>
                  <a:gd name="T9" fmla="*/ 526 h 546"/>
                  <a:gd name="T10" fmla="*/ 119 w 291"/>
                  <a:gd name="T11" fmla="*/ 546 h 546"/>
                  <a:gd name="T12" fmla="*/ 291 w 291"/>
                  <a:gd name="T13" fmla="*/ 4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291" y="40"/>
                    </a:moveTo>
                    <a:lnTo>
                      <a:pt x="231" y="20"/>
                    </a:lnTo>
                    <a:lnTo>
                      <a:pt x="171" y="0"/>
                    </a:lnTo>
                    <a:lnTo>
                      <a:pt x="0" y="506"/>
                    </a:lnTo>
                    <a:lnTo>
                      <a:pt x="60" y="526"/>
                    </a:lnTo>
                    <a:lnTo>
                      <a:pt x="119" y="546"/>
                    </a:lnTo>
                    <a:lnTo>
                      <a:pt x="291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60" name="Freeform 310"/>
              <p:cNvSpPr>
                <a:spLocks/>
              </p:cNvSpPr>
              <p:nvPr/>
            </p:nvSpPr>
            <p:spPr bwMode="auto">
              <a:xfrm>
                <a:off x="2603" y="1054"/>
                <a:ext cx="42" cy="78"/>
              </a:xfrm>
              <a:custGeom>
                <a:avLst/>
                <a:gdLst>
                  <a:gd name="T0" fmla="*/ 291 w 291"/>
                  <a:gd name="T1" fmla="*/ 40 h 546"/>
                  <a:gd name="T2" fmla="*/ 231 w 291"/>
                  <a:gd name="T3" fmla="*/ 20 h 546"/>
                  <a:gd name="T4" fmla="*/ 171 w 291"/>
                  <a:gd name="T5" fmla="*/ 0 h 546"/>
                  <a:gd name="T6" fmla="*/ 0 w 291"/>
                  <a:gd name="T7" fmla="*/ 506 h 546"/>
                  <a:gd name="T8" fmla="*/ 60 w 291"/>
                  <a:gd name="T9" fmla="*/ 526 h 546"/>
                  <a:gd name="T10" fmla="*/ 119 w 291"/>
                  <a:gd name="T11" fmla="*/ 546 h 546"/>
                  <a:gd name="T12" fmla="*/ 291 w 291"/>
                  <a:gd name="T13" fmla="*/ 4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291" y="40"/>
                    </a:moveTo>
                    <a:lnTo>
                      <a:pt x="231" y="20"/>
                    </a:lnTo>
                    <a:lnTo>
                      <a:pt x="171" y="0"/>
                    </a:lnTo>
                    <a:lnTo>
                      <a:pt x="0" y="506"/>
                    </a:lnTo>
                    <a:lnTo>
                      <a:pt x="60" y="526"/>
                    </a:lnTo>
                    <a:lnTo>
                      <a:pt x="119" y="546"/>
                    </a:lnTo>
                    <a:lnTo>
                      <a:pt x="291" y="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61" name="Freeform 311"/>
              <p:cNvSpPr>
                <a:spLocks/>
              </p:cNvSpPr>
              <p:nvPr/>
            </p:nvSpPr>
            <p:spPr bwMode="auto">
              <a:xfrm>
                <a:off x="2603" y="1126"/>
                <a:ext cx="9" cy="3"/>
              </a:xfrm>
              <a:custGeom>
                <a:avLst/>
                <a:gdLst>
                  <a:gd name="T0" fmla="*/ 62 w 62"/>
                  <a:gd name="T1" fmla="*/ 20 h 20"/>
                  <a:gd name="T2" fmla="*/ 2 w 62"/>
                  <a:gd name="T3" fmla="*/ 0 h 20"/>
                  <a:gd name="T4" fmla="*/ 0 w 62"/>
                  <a:gd name="T5" fmla="*/ 8 h 20"/>
                  <a:gd name="T6" fmla="*/ 62 w 62"/>
                  <a:gd name="T7" fmla="*/ 2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20"/>
                  <a:gd name="T14" fmla="*/ 62 w 6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20">
                    <a:moveTo>
                      <a:pt x="62" y="20"/>
                    </a:moveTo>
                    <a:lnTo>
                      <a:pt x="2" y="0"/>
                    </a:lnTo>
                    <a:lnTo>
                      <a:pt x="0" y="8"/>
                    </a:lnTo>
                    <a:lnTo>
                      <a:pt x="62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62" name="Line 312"/>
              <p:cNvSpPr>
                <a:spLocks noChangeShapeType="1"/>
              </p:cNvSpPr>
              <p:nvPr/>
            </p:nvSpPr>
            <p:spPr bwMode="auto">
              <a:xfrm flipH="1">
                <a:off x="2603" y="1126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63" name="Freeform 313"/>
              <p:cNvSpPr>
                <a:spLocks/>
              </p:cNvSpPr>
              <p:nvPr/>
            </p:nvSpPr>
            <p:spPr bwMode="auto">
              <a:xfrm>
                <a:off x="2589" y="1128"/>
                <a:ext cx="32" cy="79"/>
              </a:xfrm>
              <a:custGeom>
                <a:avLst/>
                <a:gdLst>
                  <a:gd name="T0" fmla="*/ 225 w 225"/>
                  <a:gd name="T1" fmla="*/ 24 h 553"/>
                  <a:gd name="T2" fmla="*/ 163 w 225"/>
                  <a:gd name="T3" fmla="*/ 12 h 553"/>
                  <a:gd name="T4" fmla="*/ 101 w 225"/>
                  <a:gd name="T5" fmla="*/ 0 h 553"/>
                  <a:gd name="T6" fmla="*/ 0 w 225"/>
                  <a:gd name="T7" fmla="*/ 529 h 553"/>
                  <a:gd name="T8" fmla="*/ 62 w 225"/>
                  <a:gd name="T9" fmla="*/ 541 h 553"/>
                  <a:gd name="T10" fmla="*/ 124 w 225"/>
                  <a:gd name="T11" fmla="*/ 553 h 553"/>
                  <a:gd name="T12" fmla="*/ 225 w 225"/>
                  <a:gd name="T13" fmla="*/ 24 h 5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3"/>
                  <a:gd name="T23" fmla="*/ 225 w 225"/>
                  <a:gd name="T24" fmla="*/ 553 h 5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3">
                    <a:moveTo>
                      <a:pt x="225" y="24"/>
                    </a:moveTo>
                    <a:lnTo>
                      <a:pt x="163" y="12"/>
                    </a:lnTo>
                    <a:lnTo>
                      <a:pt x="101" y="0"/>
                    </a:lnTo>
                    <a:lnTo>
                      <a:pt x="0" y="529"/>
                    </a:lnTo>
                    <a:lnTo>
                      <a:pt x="62" y="541"/>
                    </a:lnTo>
                    <a:lnTo>
                      <a:pt x="124" y="553"/>
                    </a:lnTo>
                    <a:lnTo>
                      <a:pt x="225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64" name="Freeform 314"/>
              <p:cNvSpPr>
                <a:spLocks/>
              </p:cNvSpPr>
              <p:nvPr/>
            </p:nvSpPr>
            <p:spPr bwMode="auto">
              <a:xfrm>
                <a:off x="2589" y="1128"/>
                <a:ext cx="32" cy="79"/>
              </a:xfrm>
              <a:custGeom>
                <a:avLst/>
                <a:gdLst>
                  <a:gd name="T0" fmla="*/ 225 w 225"/>
                  <a:gd name="T1" fmla="*/ 24 h 553"/>
                  <a:gd name="T2" fmla="*/ 163 w 225"/>
                  <a:gd name="T3" fmla="*/ 12 h 553"/>
                  <a:gd name="T4" fmla="*/ 101 w 225"/>
                  <a:gd name="T5" fmla="*/ 0 h 553"/>
                  <a:gd name="T6" fmla="*/ 0 w 225"/>
                  <a:gd name="T7" fmla="*/ 529 h 553"/>
                  <a:gd name="T8" fmla="*/ 62 w 225"/>
                  <a:gd name="T9" fmla="*/ 541 h 553"/>
                  <a:gd name="T10" fmla="*/ 124 w 225"/>
                  <a:gd name="T11" fmla="*/ 553 h 553"/>
                  <a:gd name="T12" fmla="*/ 225 w 225"/>
                  <a:gd name="T13" fmla="*/ 24 h 5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3"/>
                  <a:gd name="T23" fmla="*/ 225 w 225"/>
                  <a:gd name="T24" fmla="*/ 553 h 5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3">
                    <a:moveTo>
                      <a:pt x="225" y="24"/>
                    </a:moveTo>
                    <a:lnTo>
                      <a:pt x="163" y="12"/>
                    </a:lnTo>
                    <a:lnTo>
                      <a:pt x="101" y="0"/>
                    </a:lnTo>
                    <a:lnTo>
                      <a:pt x="0" y="529"/>
                    </a:lnTo>
                    <a:lnTo>
                      <a:pt x="62" y="541"/>
                    </a:lnTo>
                    <a:lnTo>
                      <a:pt x="124" y="553"/>
                    </a:lnTo>
                    <a:lnTo>
                      <a:pt x="225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65" name="Freeform 315"/>
              <p:cNvSpPr>
                <a:spLocks/>
              </p:cNvSpPr>
              <p:nvPr/>
            </p:nvSpPr>
            <p:spPr bwMode="auto">
              <a:xfrm>
                <a:off x="2589" y="1203"/>
                <a:ext cx="9" cy="2"/>
              </a:xfrm>
              <a:custGeom>
                <a:avLst/>
                <a:gdLst>
                  <a:gd name="T0" fmla="*/ 62 w 62"/>
                  <a:gd name="T1" fmla="*/ 12 h 12"/>
                  <a:gd name="T2" fmla="*/ 0 w 62"/>
                  <a:gd name="T3" fmla="*/ 0 h 12"/>
                  <a:gd name="T4" fmla="*/ 0 w 62"/>
                  <a:gd name="T5" fmla="*/ 7 h 12"/>
                  <a:gd name="T6" fmla="*/ 62 w 62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62" y="12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6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66" name="Line 316"/>
              <p:cNvSpPr>
                <a:spLocks noChangeShapeType="1"/>
              </p:cNvSpPr>
              <p:nvPr/>
            </p:nvSpPr>
            <p:spPr bwMode="auto">
              <a:xfrm>
                <a:off x="2589" y="12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67" name="Freeform 317"/>
              <p:cNvSpPr>
                <a:spLocks/>
              </p:cNvSpPr>
              <p:nvPr/>
            </p:nvSpPr>
            <p:spPr bwMode="auto">
              <a:xfrm>
                <a:off x="2584" y="1204"/>
                <a:ext cx="22" cy="79"/>
              </a:xfrm>
              <a:custGeom>
                <a:avLst/>
                <a:gdLst>
                  <a:gd name="T0" fmla="*/ 158 w 158"/>
                  <a:gd name="T1" fmla="*/ 9 h 551"/>
                  <a:gd name="T2" fmla="*/ 96 w 158"/>
                  <a:gd name="T3" fmla="*/ 5 h 551"/>
                  <a:gd name="T4" fmla="*/ 34 w 158"/>
                  <a:gd name="T5" fmla="*/ 0 h 551"/>
                  <a:gd name="T6" fmla="*/ 0 w 158"/>
                  <a:gd name="T7" fmla="*/ 542 h 551"/>
                  <a:gd name="T8" fmla="*/ 62 w 158"/>
                  <a:gd name="T9" fmla="*/ 546 h 551"/>
                  <a:gd name="T10" fmla="*/ 124 w 158"/>
                  <a:gd name="T11" fmla="*/ 551 h 551"/>
                  <a:gd name="T12" fmla="*/ 158 w 158"/>
                  <a:gd name="T13" fmla="*/ 9 h 5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1"/>
                  <a:gd name="T23" fmla="*/ 158 w 158"/>
                  <a:gd name="T24" fmla="*/ 551 h 5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1">
                    <a:moveTo>
                      <a:pt x="158" y="9"/>
                    </a:moveTo>
                    <a:lnTo>
                      <a:pt x="96" y="5"/>
                    </a:lnTo>
                    <a:lnTo>
                      <a:pt x="34" y="0"/>
                    </a:lnTo>
                    <a:lnTo>
                      <a:pt x="0" y="542"/>
                    </a:lnTo>
                    <a:lnTo>
                      <a:pt x="62" y="546"/>
                    </a:lnTo>
                    <a:lnTo>
                      <a:pt x="124" y="551"/>
                    </a:lnTo>
                    <a:lnTo>
                      <a:pt x="15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68" name="Freeform 318"/>
              <p:cNvSpPr>
                <a:spLocks/>
              </p:cNvSpPr>
              <p:nvPr/>
            </p:nvSpPr>
            <p:spPr bwMode="auto">
              <a:xfrm>
                <a:off x="2584" y="1204"/>
                <a:ext cx="22" cy="79"/>
              </a:xfrm>
              <a:custGeom>
                <a:avLst/>
                <a:gdLst>
                  <a:gd name="T0" fmla="*/ 158 w 158"/>
                  <a:gd name="T1" fmla="*/ 9 h 551"/>
                  <a:gd name="T2" fmla="*/ 96 w 158"/>
                  <a:gd name="T3" fmla="*/ 5 h 551"/>
                  <a:gd name="T4" fmla="*/ 34 w 158"/>
                  <a:gd name="T5" fmla="*/ 0 h 551"/>
                  <a:gd name="T6" fmla="*/ 0 w 158"/>
                  <a:gd name="T7" fmla="*/ 542 h 551"/>
                  <a:gd name="T8" fmla="*/ 62 w 158"/>
                  <a:gd name="T9" fmla="*/ 546 h 551"/>
                  <a:gd name="T10" fmla="*/ 124 w 158"/>
                  <a:gd name="T11" fmla="*/ 551 h 551"/>
                  <a:gd name="T12" fmla="*/ 158 w 158"/>
                  <a:gd name="T13" fmla="*/ 9 h 5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1"/>
                  <a:gd name="T23" fmla="*/ 158 w 158"/>
                  <a:gd name="T24" fmla="*/ 551 h 5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1">
                    <a:moveTo>
                      <a:pt x="158" y="9"/>
                    </a:moveTo>
                    <a:lnTo>
                      <a:pt x="96" y="5"/>
                    </a:lnTo>
                    <a:lnTo>
                      <a:pt x="34" y="0"/>
                    </a:lnTo>
                    <a:lnTo>
                      <a:pt x="0" y="542"/>
                    </a:lnTo>
                    <a:lnTo>
                      <a:pt x="62" y="546"/>
                    </a:lnTo>
                    <a:lnTo>
                      <a:pt x="124" y="551"/>
                    </a:lnTo>
                    <a:lnTo>
                      <a:pt x="158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69" name="Freeform 319"/>
              <p:cNvSpPr>
                <a:spLocks/>
              </p:cNvSpPr>
              <p:nvPr/>
            </p:nvSpPr>
            <p:spPr bwMode="auto">
              <a:xfrm>
                <a:off x="2584" y="1282"/>
                <a:ext cx="9" cy="1"/>
              </a:xfrm>
              <a:custGeom>
                <a:avLst/>
                <a:gdLst>
                  <a:gd name="T0" fmla="*/ 62 w 62"/>
                  <a:gd name="T1" fmla="*/ 4 h 9"/>
                  <a:gd name="T2" fmla="*/ 0 w 62"/>
                  <a:gd name="T3" fmla="*/ 0 h 9"/>
                  <a:gd name="T4" fmla="*/ 0 w 62"/>
                  <a:gd name="T5" fmla="*/ 9 h 9"/>
                  <a:gd name="T6" fmla="*/ 62 w 62"/>
                  <a:gd name="T7" fmla="*/ 4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9"/>
                  <a:gd name="T14" fmla="*/ 62 w 62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9">
                    <a:moveTo>
                      <a:pt x="62" y="4"/>
                    </a:moveTo>
                    <a:lnTo>
                      <a:pt x="0" y="0"/>
                    </a:lnTo>
                    <a:lnTo>
                      <a:pt x="0" y="9"/>
                    </a:lnTo>
                    <a:lnTo>
                      <a:pt x="6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70" name="Line 320"/>
              <p:cNvSpPr>
                <a:spLocks noChangeShapeType="1"/>
              </p:cNvSpPr>
              <p:nvPr/>
            </p:nvSpPr>
            <p:spPr bwMode="auto">
              <a:xfrm>
                <a:off x="2584" y="12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71" name="Freeform 321"/>
              <p:cNvSpPr>
                <a:spLocks/>
              </p:cNvSpPr>
              <p:nvPr/>
            </p:nvSpPr>
            <p:spPr bwMode="auto">
              <a:xfrm>
                <a:off x="2584" y="1282"/>
                <a:ext cx="22" cy="78"/>
              </a:xfrm>
              <a:custGeom>
                <a:avLst/>
                <a:gdLst>
                  <a:gd name="T0" fmla="*/ 124 w 158"/>
                  <a:gd name="T1" fmla="*/ 0 h 550"/>
                  <a:gd name="T2" fmla="*/ 62 w 158"/>
                  <a:gd name="T3" fmla="*/ 4 h 550"/>
                  <a:gd name="T4" fmla="*/ 0 w 158"/>
                  <a:gd name="T5" fmla="*/ 9 h 550"/>
                  <a:gd name="T6" fmla="*/ 34 w 158"/>
                  <a:gd name="T7" fmla="*/ 550 h 550"/>
                  <a:gd name="T8" fmla="*/ 96 w 158"/>
                  <a:gd name="T9" fmla="*/ 545 h 550"/>
                  <a:gd name="T10" fmla="*/ 158 w 158"/>
                  <a:gd name="T11" fmla="*/ 541 h 550"/>
                  <a:gd name="T12" fmla="*/ 124 w 158"/>
                  <a:gd name="T13" fmla="*/ 0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0"/>
                  <a:gd name="T23" fmla="*/ 158 w 158"/>
                  <a:gd name="T24" fmla="*/ 550 h 5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0">
                    <a:moveTo>
                      <a:pt x="124" y="0"/>
                    </a:moveTo>
                    <a:lnTo>
                      <a:pt x="62" y="4"/>
                    </a:lnTo>
                    <a:lnTo>
                      <a:pt x="0" y="9"/>
                    </a:lnTo>
                    <a:lnTo>
                      <a:pt x="34" y="550"/>
                    </a:lnTo>
                    <a:lnTo>
                      <a:pt x="96" y="545"/>
                    </a:lnTo>
                    <a:lnTo>
                      <a:pt x="158" y="541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72" name="Freeform 322"/>
              <p:cNvSpPr>
                <a:spLocks/>
              </p:cNvSpPr>
              <p:nvPr/>
            </p:nvSpPr>
            <p:spPr bwMode="auto">
              <a:xfrm>
                <a:off x="2584" y="1282"/>
                <a:ext cx="22" cy="78"/>
              </a:xfrm>
              <a:custGeom>
                <a:avLst/>
                <a:gdLst>
                  <a:gd name="T0" fmla="*/ 124 w 158"/>
                  <a:gd name="T1" fmla="*/ 0 h 550"/>
                  <a:gd name="T2" fmla="*/ 62 w 158"/>
                  <a:gd name="T3" fmla="*/ 4 h 550"/>
                  <a:gd name="T4" fmla="*/ 0 w 158"/>
                  <a:gd name="T5" fmla="*/ 9 h 550"/>
                  <a:gd name="T6" fmla="*/ 34 w 158"/>
                  <a:gd name="T7" fmla="*/ 550 h 550"/>
                  <a:gd name="T8" fmla="*/ 96 w 158"/>
                  <a:gd name="T9" fmla="*/ 545 h 550"/>
                  <a:gd name="T10" fmla="*/ 158 w 158"/>
                  <a:gd name="T11" fmla="*/ 541 h 550"/>
                  <a:gd name="T12" fmla="*/ 124 w 158"/>
                  <a:gd name="T13" fmla="*/ 0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0"/>
                  <a:gd name="T23" fmla="*/ 158 w 158"/>
                  <a:gd name="T24" fmla="*/ 550 h 5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0">
                    <a:moveTo>
                      <a:pt x="124" y="0"/>
                    </a:moveTo>
                    <a:lnTo>
                      <a:pt x="62" y="4"/>
                    </a:lnTo>
                    <a:lnTo>
                      <a:pt x="0" y="9"/>
                    </a:lnTo>
                    <a:lnTo>
                      <a:pt x="34" y="550"/>
                    </a:lnTo>
                    <a:lnTo>
                      <a:pt x="96" y="545"/>
                    </a:lnTo>
                    <a:lnTo>
                      <a:pt x="158" y="541"/>
                    </a:lnTo>
                    <a:lnTo>
                      <a:pt x="1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73" name="Freeform 323"/>
              <p:cNvSpPr>
                <a:spLocks/>
              </p:cNvSpPr>
              <p:nvPr/>
            </p:nvSpPr>
            <p:spPr bwMode="auto">
              <a:xfrm>
                <a:off x="2589" y="1359"/>
                <a:ext cx="9" cy="2"/>
              </a:xfrm>
              <a:custGeom>
                <a:avLst/>
                <a:gdLst>
                  <a:gd name="T0" fmla="*/ 62 w 62"/>
                  <a:gd name="T1" fmla="*/ 0 h 12"/>
                  <a:gd name="T2" fmla="*/ 0 w 62"/>
                  <a:gd name="T3" fmla="*/ 5 h 12"/>
                  <a:gd name="T4" fmla="*/ 0 w 62"/>
                  <a:gd name="T5" fmla="*/ 12 h 12"/>
                  <a:gd name="T6" fmla="*/ 62 w 6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62" y="0"/>
                    </a:moveTo>
                    <a:lnTo>
                      <a:pt x="0" y="5"/>
                    </a:lnTo>
                    <a:lnTo>
                      <a:pt x="0" y="1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74" name="Line 324"/>
              <p:cNvSpPr>
                <a:spLocks noChangeShapeType="1"/>
              </p:cNvSpPr>
              <p:nvPr/>
            </p:nvSpPr>
            <p:spPr bwMode="auto">
              <a:xfrm>
                <a:off x="2589" y="13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75" name="Freeform 325"/>
              <p:cNvSpPr>
                <a:spLocks/>
              </p:cNvSpPr>
              <p:nvPr/>
            </p:nvSpPr>
            <p:spPr bwMode="auto">
              <a:xfrm>
                <a:off x="2589" y="1358"/>
                <a:ext cx="32" cy="79"/>
              </a:xfrm>
              <a:custGeom>
                <a:avLst/>
                <a:gdLst>
                  <a:gd name="T0" fmla="*/ 124 w 225"/>
                  <a:gd name="T1" fmla="*/ 0 h 554"/>
                  <a:gd name="T2" fmla="*/ 62 w 225"/>
                  <a:gd name="T3" fmla="*/ 12 h 554"/>
                  <a:gd name="T4" fmla="*/ 0 w 225"/>
                  <a:gd name="T5" fmla="*/ 24 h 554"/>
                  <a:gd name="T6" fmla="*/ 101 w 225"/>
                  <a:gd name="T7" fmla="*/ 554 h 554"/>
                  <a:gd name="T8" fmla="*/ 163 w 225"/>
                  <a:gd name="T9" fmla="*/ 542 h 554"/>
                  <a:gd name="T10" fmla="*/ 225 w 225"/>
                  <a:gd name="T11" fmla="*/ 530 h 554"/>
                  <a:gd name="T12" fmla="*/ 124 w 225"/>
                  <a:gd name="T13" fmla="*/ 0 h 5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4"/>
                  <a:gd name="T23" fmla="*/ 225 w 225"/>
                  <a:gd name="T24" fmla="*/ 554 h 5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4">
                    <a:moveTo>
                      <a:pt x="124" y="0"/>
                    </a:moveTo>
                    <a:lnTo>
                      <a:pt x="62" y="12"/>
                    </a:lnTo>
                    <a:lnTo>
                      <a:pt x="0" y="24"/>
                    </a:lnTo>
                    <a:lnTo>
                      <a:pt x="101" y="554"/>
                    </a:lnTo>
                    <a:lnTo>
                      <a:pt x="163" y="542"/>
                    </a:lnTo>
                    <a:lnTo>
                      <a:pt x="225" y="530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76" name="Freeform 326"/>
              <p:cNvSpPr>
                <a:spLocks/>
              </p:cNvSpPr>
              <p:nvPr/>
            </p:nvSpPr>
            <p:spPr bwMode="auto">
              <a:xfrm>
                <a:off x="2589" y="1358"/>
                <a:ext cx="32" cy="79"/>
              </a:xfrm>
              <a:custGeom>
                <a:avLst/>
                <a:gdLst>
                  <a:gd name="T0" fmla="*/ 124 w 225"/>
                  <a:gd name="T1" fmla="*/ 0 h 554"/>
                  <a:gd name="T2" fmla="*/ 62 w 225"/>
                  <a:gd name="T3" fmla="*/ 12 h 554"/>
                  <a:gd name="T4" fmla="*/ 0 w 225"/>
                  <a:gd name="T5" fmla="*/ 24 h 554"/>
                  <a:gd name="T6" fmla="*/ 101 w 225"/>
                  <a:gd name="T7" fmla="*/ 554 h 554"/>
                  <a:gd name="T8" fmla="*/ 163 w 225"/>
                  <a:gd name="T9" fmla="*/ 542 h 554"/>
                  <a:gd name="T10" fmla="*/ 225 w 225"/>
                  <a:gd name="T11" fmla="*/ 530 h 554"/>
                  <a:gd name="T12" fmla="*/ 124 w 225"/>
                  <a:gd name="T13" fmla="*/ 0 h 5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554"/>
                  <a:gd name="T23" fmla="*/ 225 w 225"/>
                  <a:gd name="T24" fmla="*/ 554 h 5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554">
                    <a:moveTo>
                      <a:pt x="124" y="0"/>
                    </a:moveTo>
                    <a:lnTo>
                      <a:pt x="62" y="12"/>
                    </a:lnTo>
                    <a:lnTo>
                      <a:pt x="0" y="24"/>
                    </a:lnTo>
                    <a:lnTo>
                      <a:pt x="101" y="554"/>
                    </a:lnTo>
                    <a:lnTo>
                      <a:pt x="163" y="542"/>
                    </a:lnTo>
                    <a:lnTo>
                      <a:pt x="225" y="530"/>
                    </a:lnTo>
                    <a:lnTo>
                      <a:pt x="1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77" name="Freeform 327"/>
              <p:cNvSpPr>
                <a:spLocks/>
              </p:cNvSpPr>
              <p:nvPr/>
            </p:nvSpPr>
            <p:spPr bwMode="auto">
              <a:xfrm>
                <a:off x="2603" y="1435"/>
                <a:ext cx="9" cy="3"/>
              </a:xfrm>
              <a:custGeom>
                <a:avLst/>
                <a:gdLst>
                  <a:gd name="T0" fmla="*/ 62 w 62"/>
                  <a:gd name="T1" fmla="*/ 0 h 20"/>
                  <a:gd name="T2" fmla="*/ 0 w 62"/>
                  <a:gd name="T3" fmla="*/ 12 h 20"/>
                  <a:gd name="T4" fmla="*/ 2 w 62"/>
                  <a:gd name="T5" fmla="*/ 20 h 20"/>
                  <a:gd name="T6" fmla="*/ 62 w 62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20"/>
                  <a:gd name="T14" fmla="*/ 62 w 6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20">
                    <a:moveTo>
                      <a:pt x="62" y="0"/>
                    </a:moveTo>
                    <a:lnTo>
                      <a:pt x="0" y="12"/>
                    </a:lnTo>
                    <a:lnTo>
                      <a:pt x="2" y="2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78" name="Line 328"/>
              <p:cNvSpPr>
                <a:spLocks noChangeShapeType="1"/>
              </p:cNvSpPr>
              <p:nvPr/>
            </p:nvSpPr>
            <p:spPr bwMode="auto">
              <a:xfrm>
                <a:off x="2603" y="14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79" name="Freeform 329"/>
              <p:cNvSpPr>
                <a:spLocks/>
              </p:cNvSpPr>
              <p:nvPr/>
            </p:nvSpPr>
            <p:spPr bwMode="auto">
              <a:xfrm>
                <a:off x="2603" y="1432"/>
                <a:ext cx="42" cy="78"/>
              </a:xfrm>
              <a:custGeom>
                <a:avLst/>
                <a:gdLst>
                  <a:gd name="T0" fmla="*/ 119 w 291"/>
                  <a:gd name="T1" fmla="*/ 0 h 546"/>
                  <a:gd name="T2" fmla="*/ 60 w 291"/>
                  <a:gd name="T3" fmla="*/ 20 h 546"/>
                  <a:gd name="T4" fmla="*/ 0 w 291"/>
                  <a:gd name="T5" fmla="*/ 40 h 546"/>
                  <a:gd name="T6" fmla="*/ 171 w 291"/>
                  <a:gd name="T7" fmla="*/ 546 h 546"/>
                  <a:gd name="T8" fmla="*/ 231 w 291"/>
                  <a:gd name="T9" fmla="*/ 526 h 546"/>
                  <a:gd name="T10" fmla="*/ 291 w 291"/>
                  <a:gd name="T11" fmla="*/ 506 h 546"/>
                  <a:gd name="T12" fmla="*/ 119 w 291"/>
                  <a:gd name="T13" fmla="*/ 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119" y="0"/>
                    </a:moveTo>
                    <a:lnTo>
                      <a:pt x="60" y="20"/>
                    </a:lnTo>
                    <a:lnTo>
                      <a:pt x="0" y="40"/>
                    </a:lnTo>
                    <a:lnTo>
                      <a:pt x="171" y="546"/>
                    </a:lnTo>
                    <a:lnTo>
                      <a:pt x="231" y="526"/>
                    </a:lnTo>
                    <a:lnTo>
                      <a:pt x="291" y="506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80" name="Freeform 330"/>
              <p:cNvSpPr>
                <a:spLocks/>
              </p:cNvSpPr>
              <p:nvPr/>
            </p:nvSpPr>
            <p:spPr bwMode="auto">
              <a:xfrm>
                <a:off x="2603" y="1432"/>
                <a:ext cx="42" cy="78"/>
              </a:xfrm>
              <a:custGeom>
                <a:avLst/>
                <a:gdLst>
                  <a:gd name="T0" fmla="*/ 119 w 291"/>
                  <a:gd name="T1" fmla="*/ 0 h 546"/>
                  <a:gd name="T2" fmla="*/ 60 w 291"/>
                  <a:gd name="T3" fmla="*/ 20 h 546"/>
                  <a:gd name="T4" fmla="*/ 0 w 291"/>
                  <a:gd name="T5" fmla="*/ 40 h 546"/>
                  <a:gd name="T6" fmla="*/ 171 w 291"/>
                  <a:gd name="T7" fmla="*/ 546 h 546"/>
                  <a:gd name="T8" fmla="*/ 231 w 291"/>
                  <a:gd name="T9" fmla="*/ 526 h 546"/>
                  <a:gd name="T10" fmla="*/ 291 w 291"/>
                  <a:gd name="T11" fmla="*/ 506 h 546"/>
                  <a:gd name="T12" fmla="*/ 119 w 291"/>
                  <a:gd name="T13" fmla="*/ 0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"/>
                  <a:gd name="T22" fmla="*/ 0 h 546"/>
                  <a:gd name="T23" fmla="*/ 291 w 291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" h="546">
                    <a:moveTo>
                      <a:pt x="119" y="0"/>
                    </a:moveTo>
                    <a:lnTo>
                      <a:pt x="60" y="20"/>
                    </a:lnTo>
                    <a:lnTo>
                      <a:pt x="0" y="40"/>
                    </a:lnTo>
                    <a:lnTo>
                      <a:pt x="171" y="546"/>
                    </a:lnTo>
                    <a:lnTo>
                      <a:pt x="231" y="526"/>
                    </a:lnTo>
                    <a:lnTo>
                      <a:pt x="291" y="506"/>
                    </a:lnTo>
                    <a:lnTo>
                      <a:pt x="11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81" name="Freeform 331"/>
              <p:cNvSpPr>
                <a:spLocks/>
              </p:cNvSpPr>
              <p:nvPr/>
            </p:nvSpPr>
            <p:spPr bwMode="auto">
              <a:xfrm>
                <a:off x="2628" y="1507"/>
                <a:ext cx="8" cy="5"/>
              </a:xfrm>
              <a:custGeom>
                <a:avLst/>
                <a:gdLst>
                  <a:gd name="T0" fmla="*/ 60 w 60"/>
                  <a:gd name="T1" fmla="*/ 0 h 29"/>
                  <a:gd name="T2" fmla="*/ 0 w 60"/>
                  <a:gd name="T3" fmla="*/ 20 h 29"/>
                  <a:gd name="T4" fmla="*/ 5 w 60"/>
                  <a:gd name="T5" fmla="*/ 29 h 29"/>
                  <a:gd name="T6" fmla="*/ 60 w 60"/>
                  <a:gd name="T7" fmla="*/ 0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60" y="0"/>
                    </a:moveTo>
                    <a:lnTo>
                      <a:pt x="0" y="20"/>
                    </a:lnTo>
                    <a:lnTo>
                      <a:pt x="5" y="29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82" name="Line 332"/>
              <p:cNvSpPr>
                <a:spLocks noChangeShapeType="1"/>
              </p:cNvSpPr>
              <p:nvPr/>
            </p:nvSpPr>
            <p:spPr bwMode="auto">
              <a:xfrm>
                <a:off x="2628" y="151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83" name="Freeform 333"/>
              <p:cNvSpPr>
                <a:spLocks/>
              </p:cNvSpPr>
              <p:nvPr/>
            </p:nvSpPr>
            <p:spPr bwMode="auto">
              <a:xfrm>
                <a:off x="2629" y="1503"/>
                <a:ext cx="50" cy="76"/>
              </a:xfrm>
              <a:custGeom>
                <a:avLst/>
                <a:gdLst>
                  <a:gd name="T0" fmla="*/ 110 w 355"/>
                  <a:gd name="T1" fmla="*/ 0 h 530"/>
                  <a:gd name="T2" fmla="*/ 55 w 355"/>
                  <a:gd name="T3" fmla="*/ 29 h 530"/>
                  <a:gd name="T4" fmla="*/ 0 w 355"/>
                  <a:gd name="T5" fmla="*/ 58 h 530"/>
                  <a:gd name="T6" fmla="*/ 244 w 355"/>
                  <a:gd name="T7" fmla="*/ 530 h 530"/>
                  <a:gd name="T8" fmla="*/ 299 w 355"/>
                  <a:gd name="T9" fmla="*/ 501 h 530"/>
                  <a:gd name="T10" fmla="*/ 355 w 355"/>
                  <a:gd name="T11" fmla="*/ 473 h 530"/>
                  <a:gd name="T12" fmla="*/ 110 w 355"/>
                  <a:gd name="T13" fmla="*/ 0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110" y="0"/>
                    </a:moveTo>
                    <a:lnTo>
                      <a:pt x="55" y="29"/>
                    </a:lnTo>
                    <a:lnTo>
                      <a:pt x="0" y="58"/>
                    </a:lnTo>
                    <a:lnTo>
                      <a:pt x="244" y="530"/>
                    </a:lnTo>
                    <a:lnTo>
                      <a:pt x="299" y="501"/>
                    </a:lnTo>
                    <a:lnTo>
                      <a:pt x="355" y="473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84" name="Freeform 334"/>
              <p:cNvSpPr>
                <a:spLocks/>
              </p:cNvSpPr>
              <p:nvPr/>
            </p:nvSpPr>
            <p:spPr bwMode="auto">
              <a:xfrm>
                <a:off x="2629" y="1503"/>
                <a:ext cx="50" cy="76"/>
              </a:xfrm>
              <a:custGeom>
                <a:avLst/>
                <a:gdLst>
                  <a:gd name="T0" fmla="*/ 110 w 355"/>
                  <a:gd name="T1" fmla="*/ 0 h 530"/>
                  <a:gd name="T2" fmla="*/ 55 w 355"/>
                  <a:gd name="T3" fmla="*/ 29 h 530"/>
                  <a:gd name="T4" fmla="*/ 0 w 355"/>
                  <a:gd name="T5" fmla="*/ 58 h 530"/>
                  <a:gd name="T6" fmla="*/ 244 w 355"/>
                  <a:gd name="T7" fmla="*/ 530 h 530"/>
                  <a:gd name="T8" fmla="*/ 299 w 355"/>
                  <a:gd name="T9" fmla="*/ 501 h 530"/>
                  <a:gd name="T10" fmla="*/ 355 w 355"/>
                  <a:gd name="T11" fmla="*/ 473 h 530"/>
                  <a:gd name="T12" fmla="*/ 110 w 355"/>
                  <a:gd name="T13" fmla="*/ 0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110" y="0"/>
                    </a:moveTo>
                    <a:lnTo>
                      <a:pt x="55" y="29"/>
                    </a:lnTo>
                    <a:lnTo>
                      <a:pt x="0" y="58"/>
                    </a:lnTo>
                    <a:lnTo>
                      <a:pt x="244" y="530"/>
                    </a:lnTo>
                    <a:lnTo>
                      <a:pt x="299" y="501"/>
                    </a:lnTo>
                    <a:lnTo>
                      <a:pt x="355" y="473"/>
                    </a:lnTo>
                    <a:lnTo>
                      <a:pt x="1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85" name="Freeform 335"/>
              <p:cNvSpPr>
                <a:spLocks/>
              </p:cNvSpPr>
              <p:nvPr/>
            </p:nvSpPr>
            <p:spPr bwMode="auto">
              <a:xfrm>
                <a:off x="2663" y="1575"/>
                <a:ext cx="8" cy="5"/>
              </a:xfrm>
              <a:custGeom>
                <a:avLst/>
                <a:gdLst>
                  <a:gd name="T0" fmla="*/ 55 w 55"/>
                  <a:gd name="T1" fmla="*/ 0 h 38"/>
                  <a:gd name="T2" fmla="*/ 0 w 55"/>
                  <a:gd name="T3" fmla="*/ 29 h 38"/>
                  <a:gd name="T4" fmla="*/ 6 w 55"/>
                  <a:gd name="T5" fmla="*/ 38 h 38"/>
                  <a:gd name="T6" fmla="*/ 55 w 55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55" y="0"/>
                    </a:moveTo>
                    <a:lnTo>
                      <a:pt x="0" y="29"/>
                    </a:lnTo>
                    <a:lnTo>
                      <a:pt x="6" y="38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86" name="Line 336"/>
              <p:cNvSpPr>
                <a:spLocks noChangeShapeType="1"/>
              </p:cNvSpPr>
              <p:nvPr/>
            </p:nvSpPr>
            <p:spPr bwMode="auto">
              <a:xfrm>
                <a:off x="2663" y="157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87" name="Freeform 337"/>
              <p:cNvSpPr>
                <a:spLocks/>
              </p:cNvSpPr>
              <p:nvPr/>
            </p:nvSpPr>
            <p:spPr bwMode="auto">
              <a:xfrm>
                <a:off x="2664" y="1570"/>
                <a:ext cx="61" cy="71"/>
              </a:xfrm>
              <a:custGeom>
                <a:avLst/>
                <a:gdLst>
                  <a:gd name="T0" fmla="*/ 99 w 424"/>
                  <a:gd name="T1" fmla="*/ 0 h 498"/>
                  <a:gd name="T2" fmla="*/ 49 w 424"/>
                  <a:gd name="T3" fmla="*/ 37 h 498"/>
                  <a:gd name="T4" fmla="*/ 0 w 424"/>
                  <a:gd name="T5" fmla="*/ 75 h 498"/>
                  <a:gd name="T6" fmla="*/ 325 w 424"/>
                  <a:gd name="T7" fmla="*/ 498 h 498"/>
                  <a:gd name="T8" fmla="*/ 374 w 424"/>
                  <a:gd name="T9" fmla="*/ 461 h 498"/>
                  <a:gd name="T10" fmla="*/ 424 w 424"/>
                  <a:gd name="T11" fmla="*/ 423 h 498"/>
                  <a:gd name="T12" fmla="*/ 99 w 424"/>
                  <a:gd name="T13" fmla="*/ 0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4"/>
                  <a:gd name="T22" fmla="*/ 0 h 498"/>
                  <a:gd name="T23" fmla="*/ 424 w 424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4" h="498">
                    <a:moveTo>
                      <a:pt x="99" y="0"/>
                    </a:moveTo>
                    <a:lnTo>
                      <a:pt x="49" y="37"/>
                    </a:lnTo>
                    <a:lnTo>
                      <a:pt x="0" y="75"/>
                    </a:lnTo>
                    <a:lnTo>
                      <a:pt x="325" y="498"/>
                    </a:lnTo>
                    <a:lnTo>
                      <a:pt x="374" y="461"/>
                    </a:lnTo>
                    <a:lnTo>
                      <a:pt x="424" y="423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88" name="Freeform 338"/>
              <p:cNvSpPr>
                <a:spLocks/>
              </p:cNvSpPr>
              <p:nvPr/>
            </p:nvSpPr>
            <p:spPr bwMode="auto">
              <a:xfrm>
                <a:off x="2664" y="1570"/>
                <a:ext cx="61" cy="71"/>
              </a:xfrm>
              <a:custGeom>
                <a:avLst/>
                <a:gdLst>
                  <a:gd name="T0" fmla="*/ 99 w 424"/>
                  <a:gd name="T1" fmla="*/ 0 h 498"/>
                  <a:gd name="T2" fmla="*/ 49 w 424"/>
                  <a:gd name="T3" fmla="*/ 37 h 498"/>
                  <a:gd name="T4" fmla="*/ 0 w 424"/>
                  <a:gd name="T5" fmla="*/ 75 h 498"/>
                  <a:gd name="T6" fmla="*/ 325 w 424"/>
                  <a:gd name="T7" fmla="*/ 498 h 498"/>
                  <a:gd name="T8" fmla="*/ 374 w 424"/>
                  <a:gd name="T9" fmla="*/ 461 h 498"/>
                  <a:gd name="T10" fmla="*/ 424 w 424"/>
                  <a:gd name="T11" fmla="*/ 423 h 498"/>
                  <a:gd name="T12" fmla="*/ 99 w 424"/>
                  <a:gd name="T13" fmla="*/ 0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4"/>
                  <a:gd name="T22" fmla="*/ 0 h 498"/>
                  <a:gd name="T23" fmla="*/ 424 w 424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4" h="498">
                    <a:moveTo>
                      <a:pt x="99" y="0"/>
                    </a:moveTo>
                    <a:lnTo>
                      <a:pt x="49" y="37"/>
                    </a:lnTo>
                    <a:lnTo>
                      <a:pt x="0" y="75"/>
                    </a:lnTo>
                    <a:lnTo>
                      <a:pt x="325" y="498"/>
                    </a:lnTo>
                    <a:lnTo>
                      <a:pt x="374" y="461"/>
                    </a:lnTo>
                    <a:lnTo>
                      <a:pt x="424" y="423"/>
                    </a:lnTo>
                    <a:lnTo>
                      <a:pt x="9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89" name="Freeform 339"/>
              <p:cNvSpPr>
                <a:spLocks/>
              </p:cNvSpPr>
              <p:nvPr/>
            </p:nvSpPr>
            <p:spPr bwMode="auto">
              <a:xfrm>
                <a:off x="2711" y="1635"/>
                <a:ext cx="7" cy="7"/>
              </a:xfrm>
              <a:custGeom>
                <a:avLst/>
                <a:gdLst>
                  <a:gd name="T0" fmla="*/ 49 w 49"/>
                  <a:gd name="T1" fmla="*/ 0 h 47"/>
                  <a:gd name="T2" fmla="*/ 0 w 49"/>
                  <a:gd name="T3" fmla="*/ 37 h 47"/>
                  <a:gd name="T4" fmla="*/ 4 w 49"/>
                  <a:gd name="T5" fmla="*/ 43 h 47"/>
                  <a:gd name="T6" fmla="*/ 9 w 49"/>
                  <a:gd name="T7" fmla="*/ 47 h 47"/>
                  <a:gd name="T8" fmla="*/ 49 w 49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7"/>
                  <a:gd name="T17" fmla="*/ 49 w 49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7">
                    <a:moveTo>
                      <a:pt x="49" y="0"/>
                    </a:moveTo>
                    <a:lnTo>
                      <a:pt x="0" y="37"/>
                    </a:lnTo>
                    <a:lnTo>
                      <a:pt x="4" y="43"/>
                    </a:lnTo>
                    <a:lnTo>
                      <a:pt x="9" y="47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0" name="Freeform 340"/>
              <p:cNvSpPr>
                <a:spLocks/>
              </p:cNvSpPr>
              <p:nvPr/>
            </p:nvSpPr>
            <p:spPr bwMode="auto">
              <a:xfrm>
                <a:off x="2711" y="1641"/>
                <a:ext cx="1" cy="1"/>
              </a:xfrm>
              <a:custGeom>
                <a:avLst/>
                <a:gdLst>
                  <a:gd name="T0" fmla="*/ 0 w 9"/>
                  <a:gd name="T1" fmla="*/ 0 h 10"/>
                  <a:gd name="T2" fmla="*/ 4 w 9"/>
                  <a:gd name="T3" fmla="*/ 6 h 10"/>
                  <a:gd name="T4" fmla="*/ 9 w 9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0"/>
                  <a:gd name="T11" fmla="*/ 9 w 9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0">
                    <a:moveTo>
                      <a:pt x="0" y="0"/>
                    </a:moveTo>
                    <a:lnTo>
                      <a:pt x="4" y="6"/>
                    </a:lnTo>
                    <a:lnTo>
                      <a:pt x="9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1" name="Freeform 341"/>
              <p:cNvSpPr>
                <a:spLocks/>
              </p:cNvSpPr>
              <p:nvPr/>
            </p:nvSpPr>
            <p:spPr bwMode="auto">
              <a:xfrm>
                <a:off x="2712" y="1629"/>
                <a:ext cx="71" cy="64"/>
              </a:xfrm>
              <a:custGeom>
                <a:avLst/>
                <a:gdLst>
                  <a:gd name="T0" fmla="*/ 80 w 498"/>
                  <a:gd name="T1" fmla="*/ 0 h 448"/>
                  <a:gd name="T2" fmla="*/ 40 w 498"/>
                  <a:gd name="T3" fmla="*/ 48 h 448"/>
                  <a:gd name="T4" fmla="*/ 0 w 498"/>
                  <a:gd name="T5" fmla="*/ 95 h 448"/>
                  <a:gd name="T6" fmla="*/ 418 w 498"/>
                  <a:gd name="T7" fmla="*/ 448 h 448"/>
                  <a:gd name="T8" fmla="*/ 458 w 498"/>
                  <a:gd name="T9" fmla="*/ 401 h 448"/>
                  <a:gd name="T10" fmla="*/ 498 w 498"/>
                  <a:gd name="T11" fmla="*/ 353 h 448"/>
                  <a:gd name="T12" fmla="*/ 80 w 498"/>
                  <a:gd name="T13" fmla="*/ 0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8"/>
                  <a:gd name="T22" fmla="*/ 0 h 448"/>
                  <a:gd name="T23" fmla="*/ 498 w 498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8" h="448">
                    <a:moveTo>
                      <a:pt x="80" y="0"/>
                    </a:moveTo>
                    <a:lnTo>
                      <a:pt x="40" y="48"/>
                    </a:lnTo>
                    <a:lnTo>
                      <a:pt x="0" y="95"/>
                    </a:lnTo>
                    <a:lnTo>
                      <a:pt x="418" y="448"/>
                    </a:lnTo>
                    <a:lnTo>
                      <a:pt x="458" y="401"/>
                    </a:lnTo>
                    <a:lnTo>
                      <a:pt x="498" y="353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2" name="Freeform 342"/>
              <p:cNvSpPr>
                <a:spLocks/>
              </p:cNvSpPr>
              <p:nvPr/>
            </p:nvSpPr>
            <p:spPr bwMode="auto">
              <a:xfrm>
                <a:off x="2712" y="1629"/>
                <a:ext cx="71" cy="64"/>
              </a:xfrm>
              <a:custGeom>
                <a:avLst/>
                <a:gdLst>
                  <a:gd name="T0" fmla="*/ 80 w 498"/>
                  <a:gd name="T1" fmla="*/ 0 h 448"/>
                  <a:gd name="T2" fmla="*/ 40 w 498"/>
                  <a:gd name="T3" fmla="*/ 48 h 448"/>
                  <a:gd name="T4" fmla="*/ 0 w 498"/>
                  <a:gd name="T5" fmla="*/ 95 h 448"/>
                  <a:gd name="T6" fmla="*/ 418 w 498"/>
                  <a:gd name="T7" fmla="*/ 448 h 448"/>
                  <a:gd name="T8" fmla="*/ 458 w 498"/>
                  <a:gd name="T9" fmla="*/ 401 h 448"/>
                  <a:gd name="T10" fmla="*/ 498 w 498"/>
                  <a:gd name="T11" fmla="*/ 353 h 448"/>
                  <a:gd name="T12" fmla="*/ 80 w 498"/>
                  <a:gd name="T13" fmla="*/ 0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8"/>
                  <a:gd name="T22" fmla="*/ 0 h 448"/>
                  <a:gd name="T23" fmla="*/ 498 w 498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8" h="448">
                    <a:moveTo>
                      <a:pt x="80" y="0"/>
                    </a:moveTo>
                    <a:lnTo>
                      <a:pt x="40" y="48"/>
                    </a:lnTo>
                    <a:lnTo>
                      <a:pt x="0" y="95"/>
                    </a:lnTo>
                    <a:lnTo>
                      <a:pt x="418" y="448"/>
                    </a:lnTo>
                    <a:lnTo>
                      <a:pt x="458" y="401"/>
                    </a:lnTo>
                    <a:lnTo>
                      <a:pt x="498" y="353"/>
                    </a:lnTo>
                    <a:lnTo>
                      <a:pt x="8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3" name="Freeform 343"/>
              <p:cNvSpPr>
                <a:spLocks/>
              </p:cNvSpPr>
              <p:nvPr/>
            </p:nvSpPr>
            <p:spPr bwMode="auto">
              <a:xfrm>
                <a:off x="2772" y="1686"/>
                <a:ext cx="5" cy="8"/>
              </a:xfrm>
              <a:custGeom>
                <a:avLst/>
                <a:gdLst>
                  <a:gd name="T0" fmla="*/ 40 w 40"/>
                  <a:gd name="T1" fmla="*/ 0 h 56"/>
                  <a:gd name="T2" fmla="*/ 0 w 40"/>
                  <a:gd name="T3" fmla="*/ 47 h 56"/>
                  <a:gd name="T4" fmla="*/ 5 w 40"/>
                  <a:gd name="T5" fmla="*/ 52 h 56"/>
                  <a:gd name="T6" fmla="*/ 14 w 40"/>
                  <a:gd name="T7" fmla="*/ 56 h 56"/>
                  <a:gd name="T8" fmla="*/ 40 w 40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6"/>
                  <a:gd name="T17" fmla="*/ 40 w 40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6">
                    <a:moveTo>
                      <a:pt x="40" y="0"/>
                    </a:moveTo>
                    <a:lnTo>
                      <a:pt x="0" y="47"/>
                    </a:lnTo>
                    <a:lnTo>
                      <a:pt x="5" y="52"/>
                    </a:lnTo>
                    <a:lnTo>
                      <a:pt x="14" y="56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4" name="Freeform 344"/>
              <p:cNvSpPr>
                <a:spLocks/>
              </p:cNvSpPr>
              <p:nvPr/>
            </p:nvSpPr>
            <p:spPr bwMode="auto">
              <a:xfrm>
                <a:off x="2772" y="1693"/>
                <a:ext cx="2" cy="1"/>
              </a:xfrm>
              <a:custGeom>
                <a:avLst/>
                <a:gdLst>
                  <a:gd name="T0" fmla="*/ 0 w 14"/>
                  <a:gd name="T1" fmla="*/ 0 h 9"/>
                  <a:gd name="T2" fmla="*/ 5 w 14"/>
                  <a:gd name="T3" fmla="*/ 5 h 9"/>
                  <a:gd name="T4" fmla="*/ 14 w 14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0" y="0"/>
                    </a:moveTo>
                    <a:lnTo>
                      <a:pt x="5" y="5"/>
                    </a:lnTo>
                    <a:lnTo>
                      <a:pt x="14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5" name="Freeform 345"/>
              <p:cNvSpPr>
                <a:spLocks/>
              </p:cNvSpPr>
              <p:nvPr/>
            </p:nvSpPr>
            <p:spPr bwMode="auto">
              <a:xfrm>
                <a:off x="2774" y="1678"/>
                <a:ext cx="80" cy="51"/>
              </a:xfrm>
              <a:custGeom>
                <a:avLst/>
                <a:gdLst>
                  <a:gd name="T0" fmla="*/ 53 w 565"/>
                  <a:gd name="T1" fmla="*/ 0 h 357"/>
                  <a:gd name="T2" fmla="*/ 26 w 565"/>
                  <a:gd name="T3" fmla="*/ 57 h 357"/>
                  <a:gd name="T4" fmla="*/ 0 w 565"/>
                  <a:gd name="T5" fmla="*/ 113 h 357"/>
                  <a:gd name="T6" fmla="*/ 511 w 565"/>
                  <a:gd name="T7" fmla="*/ 357 h 357"/>
                  <a:gd name="T8" fmla="*/ 538 w 565"/>
                  <a:gd name="T9" fmla="*/ 301 h 357"/>
                  <a:gd name="T10" fmla="*/ 565 w 565"/>
                  <a:gd name="T11" fmla="*/ 245 h 357"/>
                  <a:gd name="T12" fmla="*/ 53 w 565"/>
                  <a:gd name="T13" fmla="*/ 0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53" y="0"/>
                    </a:moveTo>
                    <a:lnTo>
                      <a:pt x="26" y="57"/>
                    </a:lnTo>
                    <a:lnTo>
                      <a:pt x="0" y="113"/>
                    </a:lnTo>
                    <a:lnTo>
                      <a:pt x="511" y="357"/>
                    </a:lnTo>
                    <a:lnTo>
                      <a:pt x="538" y="301"/>
                    </a:lnTo>
                    <a:lnTo>
                      <a:pt x="565" y="24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6" name="Freeform 346"/>
              <p:cNvSpPr>
                <a:spLocks/>
              </p:cNvSpPr>
              <p:nvPr/>
            </p:nvSpPr>
            <p:spPr bwMode="auto">
              <a:xfrm>
                <a:off x="2774" y="1678"/>
                <a:ext cx="80" cy="51"/>
              </a:xfrm>
              <a:custGeom>
                <a:avLst/>
                <a:gdLst>
                  <a:gd name="T0" fmla="*/ 53 w 565"/>
                  <a:gd name="T1" fmla="*/ 0 h 357"/>
                  <a:gd name="T2" fmla="*/ 26 w 565"/>
                  <a:gd name="T3" fmla="*/ 57 h 357"/>
                  <a:gd name="T4" fmla="*/ 0 w 565"/>
                  <a:gd name="T5" fmla="*/ 113 h 357"/>
                  <a:gd name="T6" fmla="*/ 511 w 565"/>
                  <a:gd name="T7" fmla="*/ 357 h 357"/>
                  <a:gd name="T8" fmla="*/ 538 w 565"/>
                  <a:gd name="T9" fmla="*/ 301 h 357"/>
                  <a:gd name="T10" fmla="*/ 565 w 565"/>
                  <a:gd name="T11" fmla="*/ 245 h 357"/>
                  <a:gd name="T12" fmla="*/ 53 w 565"/>
                  <a:gd name="T13" fmla="*/ 0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53" y="0"/>
                    </a:moveTo>
                    <a:lnTo>
                      <a:pt x="26" y="57"/>
                    </a:lnTo>
                    <a:lnTo>
                      <a:pt x="0" y="113"/>
                    </a:lnTo>
                    <a:lnTo>
                      <a:pt x="511" y="357"/>
                    </a:lnTo>
                    <a:lnTo>
                      <a:pt x="538" y="301"/>
                    </a:lnTo>
                    <a:lnTo>
                      <a:pt x="565" y="245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7" name="Freeform 347"/>
              <p:cNvSpPr>
                <a:spLocks/>
              </p:cNvSpPr>
              <p:nvPr/>
            </p:nvSpPr>
            <p:spPr bwMode="auto">
              <a:xfrm>
                <a:off x="2847" y="1721"/>
                <a:ext cx="4" cy="8"/>
              </a:xfrm>
              <a:custGeom>
                <a:avLst/>
                <a:gdLst>
                  <a:gd name="T0" fmla="*/ 27 w 27"/>
                  <a:gd name="T1" fmla="*/ 0 h 61"/>
                  <a:gd name="T2" fmla="*/ 0 w 27"/>
                  <a:gd name="T3" fmla="*/ 56 h 61"/>
                  <a:gd name="T4" fmla="*/ 6 w 27"/>
                  <a:gd name="T5" fmla="*/ 59 h 61"/>
                  <a:gd name="T6" fmla="*/ 13 w 27"/>
                  <a:gd name="T7" fmla="*/ 61 h 61"/>
                  <a:gd name="T8" fmla="*/ 27 w 27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1"/>
                  <a:gd name="T17" fmla="*/ 27 w 2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1">
                    <a:moveTo>
                      <a:pt x="27" y="0"/>
                    </a:moveTo>
                    <a:lnTo>
                      <a:pt x="0" y="56"/>
                    </a:lnTo>
                    <a:lnTo>
                      <a:pt x="6" y="59"/>
                    </a:lnTo>
                    <a:lnTo>
                      <a:pt x="13" y="6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8" name="Freeform 348"/>
              <p:cNvSpPr>
                <a:spLocks/>
              </p:cNvSpPr>
              <p:nvPr/>
            </p:nvSpPr>
            <p:spPr bwMode="auto">
              <a:xfrm>
                <a:off x="2847" y="1729"/>
                <a:ext cx="2" cy="1"/>
              </a:xfrm>
              <a:custGeom>
                <a:avLst/>
                <a:gdLst>
                  <a:gd name="T0" fmla="*/ 0 w 13"/>
                  <a:gd name="T1" fmla="*/ 0 h 5"/>
                  <a:gd name="T2" fmla="*/ 6 w 13"/>
                  <a:gd name="T3" fmla="*/ 3 h 5"/>
                  <a:gd name="T4" fmla="*/ 13 w 13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5"/>
                  <a:gd name="T11" fmla="*/ 13 w 13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5">
                    <a:moveTo>
                      <a:pt x="0" y="0"/>
                    </a:moveTo>
                    <a:lnTo>
                      <a:pt x="6" y="3"/>
                    </a:lnTo>
                    <a:lnTo>
                      <a:pt x="13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9" name="Freeform 349"/>
              <p:cNvSpPr>
                <a:spLocks/>
              </p:cNvSpPr>
              <p:nvPr/>
            </p:nvSpPr>
            <p:spPr bwMode="auto">
              <a:xfrm>
                <a:off x="2849" y="1712"/>
                <a:ext cx="44" cy="27"/>
              </a:xfrm>
              <a:custGeom>
                <a:avLst/>
                <a:gdLst>
                  <a:gd name="T0" fmla="*/ 28 w 312"/>
                  <a:gd name="T1" fmla="*/ 0 h 189"/>
                  <a:gd name="T2" fmla="*/ 14 w 312"/>
                  <a:gd name="T3" fmla="*/ 61 h 189"/>
                  <a:gd name="T4" fmla="*/ 0 w 312"/>
                  <a:gd name="T5" fmla="*/ 122 h 189"/>
                  <a:gd name="T6" fmla="*/ 284 w 312"/>
                  <a:gd name="T7" fmla="*/ 189 h 189"/>
                  <a:gd name="T8" fmla="*/ 298 w 312"/>
                  <a:gd name="T9" fmla="*/ 128 h 189"/>
                  <a:gd name="T10" fmla="*/ 312 w 312"/>
                  <a:gd name="T11" fmla="*/ 68 h 189"/>
                  <a:gd name="T12" fmla="*/ 28 w 312"/>
                  <a:gd name="T13" fmla="*/ 0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28" y="0"/>
                    </a:moveTo>
                    <a:lnTo>
                      <a:pt x="14" y="61"/>
                    </a:lnTo>
                    <a:lnTo>
                      <a:pt x="0" y="122"/>
                    </a:lnTo>
                    <a:lnTo>
                      <a:pt x="284" y="189"/>
                    </a:lnTo>
                    <a:lnTo>
                      <a:pt x="298" y="128"/>
                    </a:lnTo>
                    <a:lnTo>
                      <a:pt x="312" y="6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00" name="Freeform 350"/>
              <p:cNvSpPr>
                <a:spLocks/>
              </p:cNvSpPr>
              <p:nvPr/>
            </p:nvSpPr>
            <p:spPr bwMode="auto">
              <a:xfrm>
                <a:off x="2849" y="1712"/>
                <a:ext cx="44" cy="27"/>
              </a:xfrm>
              <a:custGeom>
                <a:avLst/>
                <a:gdLst>
                  <a:gd name="T0" fmla="*/ 28 w 312"/>
                  <a:gd name="T1" fmla="*/ 0 h 189"/>
                  <a:gd name="T2" fmla="*/ 14 w 312"/>
                  <a:gd name="T3" fmla="*/ 61 h 189"/>
                  <a:gd name="T4" fmla="*/ 0 w 312"/>
                  <a:gd name="T5" fmla="*/ 122 h 189"/>
                  <a:gd name="T6" fmla="*/ 284 w 312"/>
                  <a:gd name="T7" fmla="*/ 189 h 189"/>
                  <a:gd name="T8" fmla="*/ 298 w 312"/>
                  <a:gd name="T9" fmla="*/ 128 h 189"/>
                  <a:gd name="T10" fmla="*/ 312 w 312"/>
                  <a:gd name="T11" fmla="*/ 68 h 189"/>
                  <a:gd name="T12" fmla="*/ 28 w 312"/>
                  <a:gd name="T13" fmla="*/ 0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"/>
                  <a:gd name="T22" fmla="*/ 0 h 189"/>
                  <a:gd name="T23" fmla="*/ 312 w 312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" h="189">
                    <a:moveTo>
                      <a:pt x="28" y="0"/>
                    </a:moveTo>
                    <a:lnTo>
                      <a:pt x="14" y="61"/>
                    </a:lnTo>
                    <a:lnTo>
                      <a:pt x="0" y="122"/>
                    </a:lnTo>
                    <a:lnTo>
                      <a:pt x="284" y="189"/>
                    </a:lnTo>
                    <a:lnTo>
                      <a:pt x="298" y="128"/>
                    </a:lnTo>
                    <a:lnTo>
                      <a:pt x="312" y="68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01" name="Freeform 351"/>
              <p:cNvSpPr>
                <a:spLocks/>
              </p:cNvSpPr>
              <p:nvPr/>
            </p:nvSpPr>
            <p:spPr bwMode="auto">
              <a:xfrm>
                <a:off x="2889" y="1730"/>
                <a:ext cx="2" cy="9"/>
              </a:xfrm>
              <a:custGeom>
                <a:avLst/>
                <a:gdLst>
                  <a:gd name="T0" fmla="*/ 14 w 14"/>
                  <a:gd name="T1" fmla="*/ 0 h 62"/>
                  <a:gd name="T2" fmla="*/ 0 w 14"/>
                  <a:gd name="T3" fmla="*/ 61 h 62"/>
                  <a:gd name="T4" fmla="*/ 10 w 14"/>
                  <a:gd name="T5" fmla="*/ 62 h 62"/>
                  <a:gd name="T6" fmla="*/ 14 w 1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2"/>
                  <a:gd name="T14" fmla="*/ 14 w 1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2">
                    <a:moveTo>
                      <a:pt x="14" y="0"/>
                    </a:moveTo>
                    <a:lnTo>
                      <a:pt x="0" y="61"/>
                    </a:lnTo>
                    <a:lnTo>
                      <a:pt x="10" y="6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02" name="Line 352"/>
              <p:cNvSpPr>
                <a:spLocks noChangeShapeType="1"/>
              </p:cNvSpPr>
              <p:nvPr/>
            </p:nvSpPr>
            <p:spPr bwMode="auto">
              <a:xfrm>
                <a:off x="2889" y="1739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03" name="Freeform 353"/>
              <p:cNvSpPr>
                <a:spLocks/>
              </p:cNvSpPr>
              <p:nvPr/>
            </p:nvSpPr>
            <p:spPr bwMode="auto">
              <a:xfrm>
                <a:off x="2891" y="1721"/>
                <a:ext cx="43" cy="21"/>
              </a:xfrm>
              <a:custGeom>
                <a:avLst/>
                <a:gdLst>
                  <a:gd name="T0" fmla="*/ 9 w 303"/>
                  <a:gd name="T1" fmla="*/ 0 h 147"/>
                  <a:gd name="T2" fmla="*/ 4 w 303"/>
                  <a:gd name="T3" fmla="*/ 62 h 147"/>
                  <a:gd name="T4" fmla="*/ 0 w 303"/>
                  <a:gd name="T5" fmla="*/ 124 h 147"/>
                  <a:gd name="T6" fmla="*/ 294 w 303"/>
                  <a:gd name="T7" fmla="*/ 147 h 147"/>
                  <a:gd name="T8" fmla="*/ 298 w 303"/>
                  <a:gd name="T9" fmla="*/ 86 h 147"/>
                  <a:gd name="T10" fmla="*/ 303 w 303"/>
                  <a:gd name="T11" fmla="*/ 24 h 147"/>
                  <a:gd name="T12" fmla="*/ 9 w 303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7"/>
                  <a:gd name="T23" fmla="*/ 303 w 303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7">
                    <a:moveTo>
                      <a:pt x="9" y="0"/>
                    </a:moveTo>
                    <a:lnTo>
                      <a:pt x="4" y="62"/>
                    </a:lnTo>
                    <a:lnTo>
                      <a:pt x="0" y="124"/>
                    </a:lnTo>
                    <a:lnTo>
                      <a:pt x="294" y="147"/>
                    </a:lnTo>
                    <a:lnTo>
                      <a:pt x="298" y="86"/>
                    </a:lnTo>
                    <a:lnTo>
                      <a:pt x="303" y="24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04" name="Freeform 354"/>
              <p:cNvSpPr>
                <a:spLocks/>
              </p:cNvSpPr>
              <p:nvPr/>
            </p:nvSpPr>
            <p:spPr bwMode="auto">
              <a:xfrm>
                <a:off x="2891" y="1721"/>
                <a:ext cx="43" cy="21"/>
              </a:xfrm>
              <a:custGeom>
                <a:avLst/>
                <a:gdLst>
                  <a:gd name="T0" fmla="*/ 9 w 303"/>
                  <a:gd name="T1" fmla="*/ 0 h 147"/>
                  <a:gd name="T2" fmla="*/ 4 w 303"/>
                  <a:gd name="T3" fmla="*/ 62 h 147"/>
                  <a:gd name="T4" fmla="*/ 0 w 303"/>
                  <a:gd name="T5" fmla="*/ 124 h 147"/>
                  <a:gd name="T6" fmla="*/ 294 w 303"/>
                  <a:gd name="T7" fmla="*/ 147 h 147"/>
                  <a:gd name="T8" fmla="*/ 298 w 303"/>
                  <a:gd name="T9" fmla="*/ 86 h 147"/>
                  <a:gd name="T10" fmla="*/ 303 w 303"/>
                  <a:gd name="T11" fmla="*/ 24 h 147"/>
                  <a:gd name="T12" fmla="*/ 9 w 303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3"/>
                  <a:gd name="T22" fmla="*/ 0 h 147"/>
                  <a:gd name="T23" fmla="*/ 303 w 303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3" h="147">
                    <a:moveTo>
                      <a:pt x="9" y="0"/>
                    </a:moveTo>
                    <a:lnTo>
                      <a:pt x="4" y="62"/>
                    </a:lnTo>
                    <a:lnTo>
                      <a:pt x="0" y="124"/>
                    </a:lnTo>
                    <a:lnTo>
                      <a:pt x="294" y="147"/>
                    </a:lnTo>
                    <a:lnTo>
                      <a:pt x="298" y="86"/>
                    </a:lnTo>
                    <a:lnTo>
                      <a:pt x="303" y="24"/>
                    </a:lnTo>
                    <a:lnTo>
                      <a:pt x="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05" name="Freeform 355"/>
              <p:cNvSpPr>
                <a:spLocks/>
              </p:cNvSpPr>
              <p:nvPr/>
            </p:nvSpPr>
            <p:spPr bwMode="auto">
              <a:xfrm>
                <a:off x="2933" y="1734"/>
                <a:ext cx="1" cy="8"/>
              </a:xfrm>
              <a:custGeom>
                <a:avLst/>
                <a:gdLst>
                  <a:gd name="T0" fmla="*/ 4 w 9"/>
                  <a:gd name="T1" fmla="*/ 0 h 61"/>
                  <a:gd name="T2" fmla="*/ 0 w 9"/>
                  <a:gd name="T3" fmla="*/ 61 h 61"/>
                  <a:gd name="T4" fmla="*/ 9 w 9"/>
                  <a:gd name="T5" fmla="*/ 61 h 61"/>
                  <a:gd name="T6" fmla="*/ 4 w 9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61"/>
                  <a:gd name="T14" fmla="*/ 9 w 9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61">
                    <a:moveTo>
                      <a:pt x="4" y="0"/>
                    </a:moveTo>
                    <a:lnTo>
                      <a:pt x="0" y="61"/>
                    </a:lnTo>
                    <a:lnTo>
                      <a:pt x="9" y="6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06" name="Line 356"/>
              <p:cNvSpPr>
                <a:spLocks noChangeShapeType="1"/>
              </p:cNvSpPr>
              <p:nvPr/>
            </p:nvSpPr>
            <p:spPr bwMode="auto">
              <a:xfrm>
                <a:off x="2933" y="17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07" name="Freeform 357"/>
              <p:cNvSpPr>
                <a:spLocks/>
              </p:cNvSpPr>
              <p:nvPr/>
            </p:nvSpPr>
            <p:spPr bwMode="auto">
              <a:xfrm>
                <a:off x="2933" y="1721"/>
                <a:ext cx="43" cy="21"/>
              </a:xfrm>
              <a:custGeom>
                <a:avLst/>
                <a:gdLst>
                  <a:gd name="T0" fmla="*/ 0 w 302"/>
                  <a:gd name="T1" fmla="*/ 24 h 147"/>
                  <a:gd name="T2" fmla="*/ 4 w 302"/>
                  <a:gd name="T3" fmla="*/ 86 h 147"/>
                  <a:gd name="T4" fmla="*/ 9 w 302"/>
                  <a:gd name="T5" fmla="*/ 147 h 147"/>
                  <a:gd name="T6" fmla="*/ 302 w 302"/>
                  <a:gd name="T7" fmla="*/ 124 h 147"/>
                  <a:gd name="T8" fmla="*/ 297 w 302"/>
                  <a:gd name="T9" fmla="*/ 62 h 147"/>
                  <a:gd name="T10" fmla="*/ 293 w 302"/>
                  <a:gd name="T11" fmla="*/ 0 h 147"/>
                  <a:gd name="T12" fmla="*/ 0 w 302"/>
                  <a:gd name="T13" fmla="*/ 24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2"/>
                  <a:gd name="T22" fmla="*/ 0 h 147"/>
                  <a:gd name="T23" fmla="*/ 302 w 302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2" h="147">
                    <a:moveTo>
                      <a:pt x="0" y="24"/>
                    </a:moveTo>
                    <a:lnTo>
                      <a:pt x="4" y="86"/>
                    </a:lnTo>
                    <a:lnTo>
                      <a:pt x="9" y="147"/>
                    </a:lnTo>
                    <a:lnTo>
                      <a:pt x="302" y="124"/>
                    </a:lnTo>
                    <a:lnTo>
                      <a:pt x="297" y="62"/>
                    </a:lnTo>
                    <a:lnTo>
                      <a:pt x="293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08" name="Freeform 358"/>
              <p:cNvSpPr>
                <a:spLocks/>
              </p:cNvSpPr>
              <p:nvPr/>
            </p:nvSpPr>
            <p:spPr bwMode="auto">
              <a:xfrm>
                <a:off x="2933" y="1721"/>
                <a:ext cx="43" cy="21"/>
              </a:xfrm>
              <a:custGeom>
                <a:avLst/>
                <a:gdLst>
                  <a:gd name="T0" fmla="*/ 0 w 302"/>
                  <a:gd name="T1" fmla="*/ 24 h 147"/>
                  <a:gd name="T2" fmla="*/ 4 w 302"/>
                  <a:gd name="T3" fmla="*/ 86 h 147"/>
                  <a:gd name="T4" fmla="*/ 9 w 302"/>
                  <a:gd name="T5" fmla="*/ 147 h 147"/>
                  <a:gd name="T6" fmla="*/ 302 w 302"/>
                  <a:gd name="T7" fmla="*/ 124 h 147"/>
                  <a:gd name="T8" fmla="*/ 297 w 302"/>
                  <a:gd name="T9" fmla="*/ 62 h 147"/>
                  <a:gd name="T10" fmla="*/ 293 w 302"/>
                  <a:gd name="T11" fmla="*/ 0 h 147"/>
                  <a:gd name="T12" fmla="*/ 0 w 302"/>
                  <a:gd name="T13" fmla="*/ 24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2"/>
                  <a:gd name="T22" fmla="*/ 0 h 147"/>
                  <a:gd name="T23" fmla="*/ 302 w 302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2" h="147">
                    <a:moveTo>
                      <a:pt x="0" y="24"/>
                    </a:moveTo>
                    <a:lnTo>
                      <a:pt x="4" y="86"/>
                    </a:lnTo>
                    <a:lnTo>
                      <a:pt x="9" y="147"/>
                    </a:lnTo>
                    <a:lnTo>
                      <a:pt x="302" y="124"/>
                    </a:lnTo>
                    <a:lnTo>
                      <a:pt x="297" y="62"/>
                    </a:lnTo>
                    <a:lnTo>
                      <a:pt x="293" y="0"/>
                    </a:lnTo>
                    <a:lnTo>
                      <a:pt x="0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09" name="Freeform 359"/>
              <p:cNvSpPr>
                <a:spLocks/>
              </p:cNvSpPr>
              <p:nvPr/>
            </p:nvSpPr>
            <p:spPr bwMode="auto">
              <a:xfrm>
                <a:off x="2975" y="1730"/>
                <a:ext cx="2" cy="9"/>
              </a:xfrm>
              <a:custGeom>
                <a:avLst/>
                <a:gdLst>
                  <a:gd name="T0" fmla="*/ 0 w 14"/>
                  <a:gd name="T1" fmla="*/ 0 h 62"/>
                  <a:gd name="T2" fmla="*/ 5 w 14"/>
                  <a:gd name="T3" fmla="*/ 62 h 62"/>
                  <a:gd name="T4" fmla="*/ 14 w 14"/>
                  <a:gd name="T5" fmla="*/ 61 h 62"/>
                  <a:gd name="T6" fmla="*/ 0 w 1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2"/>
                  <a:gd name="T14" fmla="*/ 14 w 1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2">
                    <a:moveTo>
                      <a:pt x="0" y="0"/>
                    </a:moveTo>
                    <a:lnTo>
                      <a:pt x="5" y="62"/>
                    </a:lnTo>
                    <a:lnTo>
                      <a:pt x="14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10" name="Line 360"/>
              <p:cNvSpPr>
                <a:spLocks noChangeShapeType="1"/>
              </p:cNvSpPr>
              <p:nvPr/>
            </p:nvSpPr>
            <p:spPr bwMode="auto">
              <a:xfrm flipV="1">
                <a:off x="2976" y="173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11" name="Freeform 361"/>
              <p:cNvSpPr>
                <a:spLocks/>
              </p:cNvSpPr>
              <p:nvPr/>
            </p:nvSpPr>
            <p:spPr bwMode="auto">
              <a:xfrm>
                <a:off x="2973" y="1712"/>
                <a:ext cx="45" cy="27"/>
              </a:xfrm>
              <a:custGeom>
                <a:avLst/>
                <a:gdLst>
                  <a:gd name="T0" fmla="*/ 0 w 313"/>
                  <a:gd name="T1" fmla="*/ 68 h 189"/>
                  <a:gd name="T2" fmla="*/ 14 w 313"/>
                  <a:gd name="T3" fmla="*/ 128 h 189"/>
                  <a:gd name="T4" fmla="*/ 28 w 313"/>
                  <a:gd name="T5" fmla="*/ 189 h 189"/>
                  <a:gd name="T6" fmla="*/ 313 w 313"/>
                  <a:gd name="T7" fmla="*/ 122 h 189"/>
                  <a:gd name="T8" fmla="*/ 298 w 313"/>
                  <a:gd name="T9" fmla="*/ 61 h 189"/>
                  <a:gd name="T10" fmla="*/ 284 w 313"/>
                  <a:gd name="T11" fmla="*/ 0 h 189"/>
                  <a:gd name="T12" fmla="*/ 0 w 313"/>
                  <a:gd name="T13" fmla="*/ 68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3"/>
                  <a:gd name="T22" fmla="*/ 0 h 189"/>
                  <a:gd name="T23" fmla="*/ 313 w 313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3" h="189">
                    <a:moveTo>
                      <a:pt x="0" y="68"/>
                    </a:moveTo>
                    <a:lnTo>
                      <a:pt x="14" y="128"/>
                    </a:lnTo>
                    <a:lnTo>
                      <a:pt x="28" y="189"/>
                    </a:lnTo>
                    <a:lnTo>
                      <a:pt x="313" y="122"/>
                    </a:lnTo>
                    <a:lnTo>
                      <a:pt x="298" y="61"/>
                    </a:lnTo>
                    <a:lnTo>
                      <a:pt x="284" y="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12" name="Freeform 362"/>
              <p:cNvSpPr>
                <a:spLocks/>
              </p:cNvSpPr>
              <p:nvPr/>
            </p:nvSpPr>
            <p:spPr bwMode="auto">
              <a:xfrm>
                <a:off x="2973" y="1712"/>
                <a:ext cx="45" cy="27"/>
              </a:xfrm>
              <a:custGeom>
                <a:avLst/>
                <a:gdLst>
                  <a:gd name="T0" fmla="*/ 0 w 313"/>
                  <a:gd name="T1" fmla="*/ 68 h 189"/>
                  <a:gd name="T2" fmla="*/ 14 w 313"/>
                  <a:gd name="T3" fmla="*/ 128 h 189"/>
                  <a:gd name="T4" fmla="*/ 28 w 313"/>
                  <a:gd name="T5" fmla="*/ 189 h 189"/>
                  <a:gd name="T6" fmla="*/ 313 w 313"/>
                  <a:gd name="T7" fmla="*/ 122 h 189"/>
                  <a:gd name="T8" fmla="*/ 298 w 313"/>
                  <a:gd name="T9" fmla="*/ 61 h 189"/>
                  <a:gd name="T10" fmla="*/ 284 w 313"/>
                  <a:gd name="T11" fmla="*/ 0 h 189"/>
                  <a:gd name="T12" fmla="*/ 0 w 313"/>
                  <a:gd name="T13" fmla="*/ 68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3"/>
                  <a:gd name="T22" fmla="*/ 0 h 189"/>
                  <a:gd name="T23" fmla="*/ 313 w 313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3" h="189">
                    <a:moveTo>
                      <a:pt x="0" y="68"/>
                    </a:moveTo>
                    <a:lnTo>
                      <a:pt x="14" y="128"/>
                    </a:lnTo>
                    <a:lnTo>
                      <a:pt x="28" y="189"/>
                    </a:lnTo>
                    <a:lnTo>
                      <a:pt x="313" y="122"/>
                    </a:lnTo>
                    <a:lnTo>
                      <a:pt x="298" y="61"/>
                    </a:lnTo>
                    <a:lnTo>
                      <a:pt x="284" y="0"/>
                    </a:lnTo>
                    <a:lnTo>
                      <a:pt x="0" y="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13" name="Freeform 363"/>
              <p:cNvSpPr>
                <a:spLocks/>
              </p:cNvSpPr>
              <p:nvPr/>
            </p:nvSpPr>
            <p:spPr bwMode="auto">
              <a:xfrm>
                <a:off x="3016" y="1721"/>
                <a:ext cx="3" cy="8"/>
              </a:xfrm>
              <a:custGeom>
                <a:avLst/>
                <a:gdLst>
                  <a:gd name="T0" fmla="*/ 0 w 27"/>
                  <a:gd name="T1" fmla="*/ 0 h 61"/>
                  <a:gd name="T2" fmla="*/ 15 w 27"/>
                  <a:gd name="T3" fmla="*/ 61 h 61"/>
                  <a:gd name="T4" fmla="*/ 21 w 27"/>
                  <a:gd name="T5" fmla="*/ 59 h 61"/>
                  <a:gd name="T6" fmla="*/ 27 w 27"/>
                  <a:gd name="T7" fmla="*/ 56 h 61"/>
                  <a:gd name="T8" fmla="*/ 0 w 27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1"/>
                  <a:gd name="T17" fmla="*/ 27 w 2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1">
                    <a:moveTo>
                      <a:pt x="0" y="0"/>
                    </a:moveTo>
                    <a:lnTo>
                      <a:pt x="15" y="61"/>
                    </a:lnTo>
                    <a:lnTo>
                      <a:pt x="21" y="59"/>
                    </a:lnTo>
                    <a:lnTo>
                      <a:pt x="27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14" name="Freeform 364"/>
              <p:cNvSpPr>
                <a:spLocks/>
              </p:cNvSpPr>
              <p:nvPr/>
            </p:nvSpPr>
            <p:spPr bwMode="auto">
              <a:xfrm>
                <a:off x="3018" y="1729"/>
                <a:ext cx="1" cy="1"/>
              </a:xfrm>
              <a:custGeom>
                <a:avLst/>
                <a:gdLst>
                  <a:gd name="T0" fmla="*/ 0 w 12"/>
                  <a:gd name="T1" fmla="*/ 5 h 5"/>
                  <a:gd name="T2" fmla="*/ 6 w 12"/>
                  <a:gd name="T3" fmla="*/ 3 h 5"/>
                  <a:gd name="T4" fmla="*/ 12 w 12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5"/>
                  <a:gd name="T11" fmla="*/ 12 w 12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5">
                    <a:moveTo>
                      <a:pt x="0" y="5"/>
                    </a:moveTo>
                    <a:lnTo>
                      <a:pt x="6" y="3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15" name="Freeform 365"/>
              <p:cNvSpPr>
                <a:spLocks/>
              </p:cNvSpPr>
              <p:nvPr/>
            </p:nvSpPr>
            <p:spPr bwMode="auto">
              <a:xfrm>
                <a:off x="3012" y="1678"/>
                <a:ext cx="81" cy="51"/>
              </a:xfrm>
              <a:custGeom>
                <a:avLst/>
                <a:gdLst>
                  <a:gd name="T0" fmla="*/ 0 w 565"/>
                  <a:gd name="T1" fmla="*/ 245 h 357"/>
                  <a:gd name="T2" fmla="*/ 26 w 565"/>
                  <a:gd name="T3" fmla="*/ 301 h 357"/>
                  <a:gd name="T4" fmla="*/ 53 w 565"/>
                  <a:gd name="T5" fmla="*/ 357 h 357"/>
                  <a:gd name="T6" fmla="*/ 565 w 565"/>
                  <a:gd name="T7" fmla="*/ 113 h 357"/>
                  <a:gd name="T8" fmla="*/ 538 w 565"/>
                  <a:gd name="T9" fmla="*/ 57 h 357"/>
                  <a:gd name="T10" fmla="*/ 512 w 565"/>
                  <a:gd name="T11" fmla="*/ 0 h 357"/>
                  <a:gd name="T12" fmla="*/ 0 w 565"/>
                  <a:gd name="T13" fmla="*/ 245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0" y="245"/>
                    </a:moveTo>
                    <a:lnTo>
                      <a:pt x="26" y="301"/>
                    </a:lnTo>
                    <a:lnTo>
                      <a:pt x="53" y="357"/>
                    </a:lnTo>
                    <a:lnTo>
                      <a:pt x="565" y="113"/>
                    </a:lnTo>
                    <a:lnTo>
                      <a:pt x="538" y="57"/>
                    </a:lnTo>
                    <a:lnTo>
                      <a:pt x="512" y="0"/>
                    </a:lnTo>
                    <a:lnTo>
                      <a:pt x="0" y="2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16" name="Freeform 366"/>
              <p:cNvSpPr>
                <a:spLocks/>
              </p:cNvSpPr>
              <p:nvPr/>
            </p:nvSpPr>
            <p:spPr bwMode="auto">
              <a:xfrm>
                <a:off x="3012" y="1678"/>
                <a:ext cx="81" cy="51"/>
              </a:xfrm>
              <a:custGeom>
                <a:avLst/>
                <a:gdLst>
                  <a:gd name="T0" fmla="*/ 0 w 565"/>
                  <a:gd name="T1" fmla="*/ 245 h 357"/>
                  <a:gd name="T2" fmla="*/ 26 w 565"/>
                  <a:gd name="T3" fmla="*/ 301 h 357"/>
                  <a:gd name="T4" fmla="*/ 53 w 565"/>
                  <a:gd name="T5" fmla="*/ 357 h 357"/>
                  <a:gd name="T6" fmla="*/ 565 w 565"/>
                  <a:gd name="T7" fmla="*/ 113 h 357"/>
                  <a:gd name="T8" fmla="*/ 538 w 565"/>
                  <a:gd name="T9" fmla="*/ 57 h 357"/>
                  <a:gd name="T10" fmla="*/ 512 w 565"/>
                  <a:gd name="T11" fmla="*/ 0 h 357"/>
                  <a:gd name="T12" fmla="*/ 0 w 565"/>
                  <a:gd name="T13" fmla="*/ 245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0" y="245"/>
                    </a:moveTo>
                    <a:lnTo>
                      <a:pt x="26" y="301"/>
                    </a:lnTo>
                    <a:lnTo>
                      <a:pt x="53" y="357"/>
                    </a:lnTo>
                    <a:lnTo>
                      <a:pt x="565" y="113"/>
                    </a:lnTo>
                    <a:lnTo>
                      <a:pt x="538" y="57"/>
                    </a:lnTo>
                    <a:lnTo>
                      <a:pt x="512" y="0"/>
                    </a:lnTo>
                    <a:lnTo>
                      <a:pt x="0" y="24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17" name="Freeform 367"/>
              <p:cNvSpPr>
                <a:spLocks/>
              </p:cNvSpPr>
              <p:nvPr/>
            </p:nvSpPr>
            <p:spPr bwMode="auto">
              <a:xfrm>
                <a:off x="3089" y="1686"/>
                <a:ext cx="5" cy="8"/>
              </a:xfrm>
              <a:custGeom>
                <a:avLst/>
                <a:gdLst>
                  <a:gd name="T0" fmla="*/ 0 w 40"/>
                  <a:gd name="T1" fmla="*/ 0 h 56"/>
                  <a:gd name="T2" fmla="*/ 27 w 40"/>
                  <a:gd name="T3" fmla="*/ 56 h 56"/>
                  <a:gd name="T4" fmla="*/ 33 w 40"/>
                  <a:gd name="T5" fmla="*/ 53 h 56"/>
                  <a:gd name="T6" fmla="*/ 40 w 40"/>
                  <a:gd name="T7" fmla="*/ 47 h 56"/>
                  <a:gd name="T8" fmla="*/ 0 w 40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6"/>
                  <a:gd name="T17" fmla="*/ 40 w 40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6">
                    <a:moveTo>
                      <a:pt x="0" y="0"/>
                    </a:moveTo>
                    <a:lnTo>
                      <a:pt x="27" y="56"/>
                    </a:lnTo>
                    <a:lnTo>
                      <a:pt x="33" y="53"/>
                    </a:lnTo>
                    <a:lnTo>
                      <a:pt x="4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18" name="Freeform 368"/>
              <p:cNvSpPr>
                <a:spLocks/>
              </p:cNvSpPr>
              <p:nvPr/>
            </p:nvSpPr>
            <p:spPr bwMode="auto">
              <a:xfrm>
                <a:off x="3093" y="1693"/>
                <a:ext cx="1" cy="1"/>
              </a:xfrm>
              <a:custGeom>
                <a:avLst/>
                <a:gdLst>
                  <a:gd name="T0" fmla="*/ 0 w 13"/>
                  <a:gd name="T1" fmla="*/ 9 h 9"/>
                  <a:gd name="T2" fmla="*/ 6 w 13"/>
                  <a:gd name="T3" fmla="*/ 6 h 9"/>
                  <a:gd name="T4" fmla="*/ 13 w 13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9"/>
                  <a:gd name="T11" fmla="*/ 13 w 13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9">
                    <a:moveTo>
                      <a:pt x="0" y="9"/>
                    </a:moveTo>
                    <a:lnTo>
                      <a:pt x="6" y="6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19" name="Freeform 369"/>
              <p:cNvSpPr>
                <a:spLocks/>
              </p:cNvSpPr>
              <p:nvPr/>
            </p:nvSpPr>
            <p:spPr bwMode="auto">
              <a:xfrm>
                <a:off x="3083" y="1629"/>
                <a:ext cx="71" cy="64"/>
              </a:xfrm>
              <a:custGeom>
                <a:avLst/>
                <a:gdLst>
                  <a:gd name="T0" fmla="*/ 0 w 498"/>
                  <a:gd name="T1" fmla="*/ 353 h 448"/>
                  <a:gd name="T2" fmla="*/ 40 w 498"/>
                  <a:gd name="T3" fmla="*/ 401 h 448"/>
                  <a:gd name="T4" fmla="*/ 80 w 498"/>
                  <a:gd name="T5" fmla="*/ 448 h 448"/>
                  <a:gd name="T6" fmla="*/ 498 w 498"/>
                  <a:gd name="T7" fmla="*/ 95 h 448"/>
                  <a:gd name="T8" fmla="*/ 458 w 498"/>
                  <a:gd name="T9" fmla="*/ 48 h 448"/>
                  <a:gd name="T10" fmla="*/ 418 w 498"/>
                  <a:gd name="T11" fmla="*/ 0 h 448"/>
                  <a:gd name="T12" fmla="*/ 0 w 498"/>
                  <a:gd name="T13" fmla="*/ 353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8"/>
                  <a:gd name="T22" fmla="*/ 0 h 448"/>
                  <a:gd name="T23" fmla="*/ 498 w 498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8" h="448">
                    <a:moveTo>
                      <a:pt x="0" y="353"/>
                    </a:moveTo>
                    <a:lnTo>
                      <a:pt x="40" y="401"/>
                    </a:lnTo>
                    <a:lnTo>
                      <a:pt x="80" y="448"/>
                    </a:lnTo>
                    <a:lnTo>
                      <a:pt x="498" y="95"/>
                    </a:lnTo>
                    <a:lnTo>
                      <a:pt x="458" y="48"/>
                    </a:lnTo>
                    <a:lnTo>
                      <a:pt x="418" y="0"/>
                    </a:lnTo>
                    <a:lnTo>
                      <a:pt x="0" y="3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20" name="Freeform 370"/>
              <p:cNvSpPr>
                <a:spLocks/>
              </p:cNvSpPr>
              <p:nvPr/>
            </p:nvSpPr>
            <p:spPr bwMode="auto">
              <a:xfrm>
                <a:off x="3083" y="1629"/>
                <a:ext cx="71" cy="64"/>
              </a:xfrm>
              <a:custGeom>
                <a:avLst/>
                <a:gdLst>
                  <a:gd name="T0" fmla="*/ 0 w 498"/>
                  <a:gd name="T1" fmla="*/ 353 h 448"/>
                  <a:gd name="T2" fmla="*/ 40 w 498"/>
                  <a:gd name="T3" fmla="*/ 401 h 448"/>
                  <a:gd name="T4" fmla="*/ 80 w 498"/>
                  <a:gd name="T5" fmla="*/ 448 h 448"/>
                  <a:gd name="T6" fmla="*/ 498 w 498"/>
                  <a:gd name="T7" fmla="*/ 95 h 448"/>
                  <a:gd name="T8" fmla="*/ 458 w 498"/>
                  <a:gd name="T9" fmla="*/ 48 h 448"/>
                  <a:gd name="T10" fmla="*/ 418 w 498"/>
                  <a:gd name="T11" fmla="*/ 0 h 448"/>
                  <a:gd name="T12" fmla="*/ 0 w 498"/>
                  <a:gd name="T13" fmla="*/ 353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8"/>
                  <a:gd name="T22" fmla="*/ 0 h 448"/>
                  <a:gd name="T23" fmla="*/ 498 w 498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8" h="448">
                    <a:moveTo>
                      <a:pt x="0" y="353"/>
                    </a:moveTo>
                    <a:lnTo>
                      <a:pt x="40" y="401"/>
                    </a:lnTo>
                    <a:lnTo>
                      <a:pt x="80" y="448"/>
                    </a:lnTo>
                    <a:lnTo>
                      <a:pt x="498" y="95"/>
                    </a:lnTo>
                    <a:lnTo>
                      <a:pt x="458" y="48"/>
                    </a:lnTo>
                    <a:lnTo>
                      <a:pt x="418" y="0"/>
                    </a:lnTo>
                    <a:lnTo>
                      <a:pt x="0" y="3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21" name="Freeform 371"/>
              <p:cNvSpPr>
                <a:spLocks/>
              </p:cNvSpPr>
              <p:nvPr/>
            </p:nvSpPr>
            <p:spPr bwMode="auto">
              <a:xfrm>
                <a:off x="3148" y="1635"/>
                <a:ext cx="8" cy="7"/>
              </a:xfrm>
              <a:custGeom>
                <a:avLst/>
                <a:gdLst>
                  <a:gd name="T0" fmla="*/ 0 w 50"/>
                  <a:gd name="T1" fmla="*/ 0 h 47"/>
                  <a:gd name="T2" fmla="*/ 40 w 50"/>
                  <a:gd name="T3" fmla="*/ 47 h 47"/>
                  <a:gd name="T4" fmla="*/ 45 w 50"/>
                  <a:gd name="T5" fmla="*/ 43 h 47"/>
                  <a:gd name="T6" fmla="*/ 50 w 50"/>
                  <a:gd name="T7" fmla="*/ 37 h 47"/>
                  <a:gd name="T8" fmla="*/ 0 w 50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47"/>
                  <a:gd name="T17" fmla="*/ 50 w 50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47">
                    <a:moveTo>
                      <a:pt x="0" y="0"/>
                    </a:moveTo>
                    <a:lnTo>
                      <a:pt x="40" y="47"/>
                    </a:lnTo>
                    <a:lnTo>
                      <a:pt x="45" y="43"/>
                    </a:lnTo>
                    <a:lnTo>
                      <a:pt x="5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22" name="Freeform 372"/>
              <p:cNvSpPr>
                <a:spLocks/>
              </p:cNvSpPr>
              <p:nvPr/>
            </p:nvSpPr>
            <p:spPr bwMode="auto">
              <a:xfrm>
                <a:off x="3154" y="1641"/>
                <a:ext cx="2" cy="1"/>
              </a:xfrm>
              <a:custGeom>
                <a:avLst/>
                <a:gdLst>
                  <a:gd name="T0" fmla="*/ 0 w 10"/>
                  <a:gd name="T1" fmla="*/ 10 h 10"/>
                  <a:gd name="T2" fmla="*/ 5 w 10"/>
                  <a:gd name="T3" fmla="*/ 6 h 10"/>
                  <a:gd name="T4" fmla="*/ 10 w 10"/>
                  <a:gd name="T5" fmla="*/ 0 h 10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10"/>
                  <a:gd name="T11" fmla="*/ 10 w 10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10">
                    <a:moveTo>
                      <a:pt x="0" y="10"/>
                    </a:moveTo>
                    <a:lnTo>
                      <a:pt x="5" y="6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23" name="Freeform 373"/>
              <p:cNvSpPr>
                <a:spLocks/>
              </p:cNvSpPr>
              <p:nvPr/>
            </p:nvSpPr>
            <p:spPr bwMode="auto">
              <a:xfrm>
                <a:off x="3141" y="1570"/>
                <a:ext cx="61" cy="71"/>
              </a:xfrm>
              <a:custGeom>
                <a:avLst/>
                <a:gdLst>
                  <a:gd name="T0" fmla="*/ 0 w 425"/>
                  <a:gd name="T1" fmla="*/ 423 h 498"/>
                  <a:gd name="T2" fmla="*/ 50 w 425"/>
                  <a:gd name="T3" fmla="*/ 461 h 498"/>
                  <a:gd name="T4" fmla="*/ 100 w 425"/>
                  <a:gd name="T5" fmla="*/ 498 h 498"/>
                  <a:gd name="T6" fmla="*/ 425 w 425"/>
                  <a:gd name="T7" fmla="*/ 75 h 498"/>
                  <a:gd name="T8" fmla="*/ 375 w 425"/>
                  <a:gd name="T9" fmla="*/ 37 h 498"/>
                  <a:gd name="T10" fmla="*/ 325 w 425"/>
                  <a:gd name="T11" fmla="*/ 0 h 498"/>
                  <a:gd name="T12" fmla="*/ 0 w 425"/>
                  <a:gd name="T13" fmla="*/ 423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0" y="423"/>
                    </a:moveTo>
                    <a:lnTo>
                      <a:pt x="50" y="461"/>
                    </a:lnTo>
                    <a:lnTo>
                      <a:pt x="100" y="498"/>
                    </a:lnTo>
                    <a:lnTo>
                      <a:pt x="425" y="75"/>
                    </a:lnTo>
                    <a:lnTo>
                      <a:pt x="375" y="37"/>
                    </a:lnTo>
                    <a:lnTo>
                      <a:pt x="325" y="0"/>
                    </a:lnTo>
                    <a:lnTo>
                      <a:pt x="0" y="4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24" name="Freeform 374"/>
              <p:cNvSpPr>
                <a:spLocks/>
              </p:cNvSpPr>
              <p:nvPr/>
            </p:nvSpPr>
            <p:spPr bwMode="auto">
              <a:xfrm>
                <a:off x="3141" y="1570"/>
                <a:ext cx="61" cy="71"/>
              </a:xfrm>
              <a:custGeom>
                <a:avLst/>
                <a:gdLst>
                  <a:gd name="T0" fmla="*/ 0 w 425"/>
                  <a:gd name="T1" fmla="*/ 423 h 498"/>
                  <a:gd name="T2" fmla="*/ 50 w 425"/>
                  <a:gd name="T3" fmla="*/ 461 h 498"/>
                  <a:gd name="T4" fmla="*/ 100 w 425"/>
                  <a:gd name="T5" fmla="*/ 498 h 498"/>
                  <a:gd name="T6" fmla="*/ 425 w 425"/>
                  <a:gd name="T7" fmla="*/ 75 h 498"/>
                  <a:gd name="T8" fmla="*/ 375 w 425"/>
                  <a:gd name="T9" fmla="*/ 37 h 498"/>
                  <a:gd name="T10" fmla="*/ 325 w 425"/>
                  <a:gd name="T11" fmla="*/ 0 h 498"/>
                  <a:gd name="T12" fmla="*/ 0 w 425"/>
                  <a:gd name="T13" fmla="*/ 423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0" y="423"/>
                    </a:moveTo>
                    <a:lnTo>
                      <a:pt x="50" y="461"/>
                    </a:lnTo>
                    <a:lnTo>
                      <a:pt x="100" y="498"/>
                    </a:lnTo>
                    <a:lnTo>
                      <a:pt x="425" y="75"/>
                    </a:lnTo>
                    <a:lnTo>
                      <a:pt x="375" y="37"/>
                    </a:lnTo>
                    <a:lnTo>
                      <a:pt x="325" y="0"/>
                    </a:lnTo>
                    <a:lnTo>
                      <a:pt x="0" y="42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25" name="Freeform 375"/>
              <p:cNvSpPr>
                <a:spLocks/>
              </p:cNvSpPr>
              <p:nvPr/>
            </p:nvSpPr>
            <p:spPr bwMode="auto">
              <a:xfrm>
                <a:off x="3195" y="1575"/>
                <a:ext cx="8" cy="5"/>
              </a:xfrm>
              <a:custGeom>
                <a:avLst/>
                <a:gdLst>
                  <a:gd name="T0" fmla="*/ 0 w 55"/>
                  <a:gd name="T1" fmla="*/ 0 h 38"/>
                  <a:gd name="T2" fmla="*/ 50 w 55"/>
                  <a:gd name="T3" fmla="*/ 38 h 38"/>
                  <a:gd name="T4" fmla="*/ 55 w 55"/>
                  <a:gd name="T5" fmla="*/ 29 h 38"/>
                  <a:gd name="T6" fmla="*/ 0 w 55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0" y="0"/>
                    </a:moveTo>
                    <a:lnTo>
                      <a:pt x="50" y="38"/>
                    </a:lnTo>
                    <a:lnTo>
                      <a:pt x="55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26" name="Line 376"/>
              <p:cNvSpPr>
                <a:spLocks noChangeShapeType="1"/>
              </p:cNvSpPr>
              <p:nvPr/>
            </p:nvSpPr>
            <p:spPr bwMode="auto">
              <a:xfrm flipV="1">
                <a:off x="3202" y="157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27" name="Freeform 377"/>
              <p:cNvSpPr>
                <a:spLocks/>
              </p:cNvSpPr>
              <p:nvPr/>
            </p:nvSpPr>
            <p:spPr bwMode="auto">
              <a:xfrm>
                <a:off x="3187" y="1503"/>
                <a:ext cx="51" cy="76"/>
              </a:xfrm>
              <a:custGeom>
                <a:avLst/>
                <a:gdLst>
                  <a:gd name="T0" fmla="*/ 0 w 355"/>
                  <a:gd name="T1" fmla="*/ 473 h 530"/>
                  <a:gd name="T2" fmla="*/ 55 w 355"/>
                  <a:gd name="T3" fmla="*/ 501 h 530"/>
                  <a:gd name="T4" fmla="*/ 110 w 355"/>
                  <a:gd name="T5" fmla="*/ 530 h 530"/>
                  <a:gd name="T6" fmla="*/ 355 w 355"/>
                  <a:gd name="T7" fmla="*/ 58 h 530"/>
                  <a:gd name="T8" fmla="*/ 299 w 355"/>
                  <a:gd name="T9" fmla="*/ 29 h 530"/>
                  <a:gd name="T10" fmla="*/ 244 w 355"/>
                  <a:gd name="T11" fmla="*/ 0 h 530"/>
                  <a:gd name="T12" fmla="*/ 0 w 355"/>
                  <a:gd name="T13" fmla="*/ 473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0" y="473"/>
                    </a:moveTo>
                    <a:lnTo>
                      <a:pt x="55" y="501"/>
                    </a:lnTo>
                    <a:lnTo>
                      <a:pt x="110" y="530"/>
                    </a:lnTo>
                    <a:lnTo>
                      <a:pt x="355" y="58"/>
                    </a:lnTo>
                    <a:lnTo>
                      <a:pt x="299" y="29"/>
                    </a:lnTo>
                    <a:lnTo>
                      <a:pt x="244" y="0"/>
                    </a:lnTo>
                    <a:lnTo>
                      <a:pt x="0" y="4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28" name="Freeform 378"/>
              <p:cNvSpPr>
                <a:spLocks/>
              </p:cNvSpPr>
              <p:nvPr/>
            </p:nvSpPr>
            <p:spPr bwMode="auto">
              <a:xfrm>
                <a:off x="3187" y="1503"/>
                <a:ext cx="51" cy="76"/>
              </a:xfrm>
              <a:custGeom>
                <a:avLst/>
                <a:gdLst>
                  <a:gd name="T0" fmla="*/ 0 w 355"/>
                  <a:gd name="T1" fmla="*/ 473 h 530"/>
                  <a:gd name="T2" fmla="*/ 55 w 355"/>
                  <a:gd name="T3" fmla="*/ 501 h 530"/>
                  <a:gd name="T4" fmla="*/ 110 w 355"/>
                  <a:gd name="T5" fmla="*/ 530 h 530"/>
                  <a:gd name="T6" fmla="*/ 355 w 355"/>
                  <a:gd name="T7" fmla="*/ 58 h 530"/>
                  <a:gd name="T8" fmla="*/ 299 w 355"/>
                  <a:gd name="T9" fmla="*/ 29 h 530"/>
                  <a:gd name="T10" fmla="*/ 244 w 355"/>
                  <a:gd name="T11" fmla="*/ 0 h 530"/>
                  <a:gd name="T12" fmla="*/ 0 w 355"/>
                  <a:gd name="T13" fmla="*/ 473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0" y="473"/>
                    </a:moveTo>
                    <a:lnTo>
                      <a:pt x="55" y="501"/>
                    </a:lnTo>
                    <a:lnTo>
                      <a:pt x="110" y="530"/>
                    </a:lnTo>
                    <a:lnTo>
                      <a:pt x="355" y="58"/>
                    </a:lnTo>
                    <a:lnTo>
                      <a:pt x="299" y="29"/>
                    </a:lnTo>
                    <a:lnTo>
                      <a:pt x="244" y="0"/>
                    </a:lnTo>
                    <a:lnTo>
                      <a:pt x="0" y="47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29" name="Freeform 379"/>
              <p:cNvSpPr>
                <a:spLocks/>
              </p:cNvSpPr>
              <p:nvPr/>
            </p:nvSpPr>
            <p:spPr bwMode="auto">
              <a:xfrm>
                <a:off x="3230" y="1507"/>
                <a:ext cx="8" cy="5"/>
              </a:xfrm>
              <a:custGeom>
                <a:avLst/>
                <a:gdLst>
                  <a:gd name="T0" fmla="*/ 0 w 60"/>
                  <a:gd name="T1" fmla="*/ 0 h 29"/>
                  <a:gd name="T2" fmla="*/ 56 w 60"/>
                  <a:gd name="T3" fmla="*/ 29 h 29"/>
                  <a:gd name="T4" fmla="*/ 60 w 60"/>
                  <a:gd name="T5" fmla="*/ 20 h 29"/>
                  <a:gd name="T6" fmla="*/ 0 w 60"/>
                  <a:gd name="T7" fmla="*/ 0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0" y="0"/>
                    </a:moveTo>
                    <a:lnTo>
                      <a:pt x="56" y="29"/>
                    </a:lnTo>
                    <a:lnTo>
                      <a:pt x="6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30" name="Line 380"/>
              <p:cNvSpPr>
                <a:spLocks noChangeShapeType="1"/>
              </p:cNvSpPr>
              <p:nvPr/>
            </p:nvSpPr>
            <p:spPr bwMode="auto">
              <a:xfrm flipV="1">
                <a:off x="3238" y="151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31" name="Freeform 381"/>
              <p:cNvSpPr>
                <a:spLocks/>
              </p:cNvSpPr>
              <p:nvPr/>
            </p:nvSpPr>
            <p:spPr bwMode="auto">
              <a:xfrm>
                <a:off x="3221" y="1432"/>
                <a:ext cx="42" cy="78"/>
              </a:xfrm>
              <a:custGeom>
                <a:avLst/>
                <a:gdLst>
                  <a:gd name="T0" fmla="*/ 0 w 290"/>
                  <a:gd name="T1" fmla="*/ 506 h 546"/>
                  <a:gd name="T2" fmla="*/ 59 w 290"/>
                  <a:gd name="T3" fmla="*/ 526 h 546"/>
                  <a:gd name="T4" fmla="*/ 119 w 290"/>
                  <a:gd name="T5" fmla="*/ 546 h 546"/>
                  <a:gd name="T6" fmla="*/ 290 w 290"/>
                  <a:gd name="T7" fmla="*/ 40 h 546"/>
                  <a:gd name="T8" fmla="*/ 231 w 290"/>
                  <a:gd name="T9" fmla="*/ 20 h 546"/>
                  <a:gd name="T10" fmla="*/ 171 w 290"/>
                  <a:gd name="T11" fmla="*/ 0 h 546"/>
                  <a:gd name="T12" fmla="*/ 0 w 290"/>
                  <a:gd name="T13" fmla="*/ 506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0"/>
                  <a:gd name="T22" fmla="*/ 0 h 546"/>
                  <a:gd name="T23" fmla="*/ 290 w 290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0" h="546">
                    <a:moveTo>
                      <a:pt x="0" y="506"/>
                    </a:moveTo>
                    <a:lnTo>
                      <a:pt x="59" y="526"/>
                    </a:lnTo>
                    <a:lnTo>
                      <a:pt x="119" y="546"/>
                    </a:lnTo>
                    <a:lnTo>
                      <a:pt x="290" y="40"/>
                    </a:lnTo>
                    <a:lnTo>
                      <a:pt x="231" y="20"/>
                    </a:lnTo>
                    <a:lnTo>
                      <a:pt x="171" y="0"/>
                    </a:lnTo>
                    <a:lnTo>
                      <a:pt x="0" y="5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32" name="Freeform 382"/>
              <p:cNvSpPr>
                <a:spLocks/>
              </p:cNvSpPr>
              <p:nvPr/>
            </p:nvSpPr>
            <p:spPr bwMode="auto">
              <a:xfrm>
                <a:off x="3221" y="1432"/>
                <a:ext cx="42" cy="78"/>
              </a:xfrm>
              <a:custGeom>
                <a:avLst/>
                <a:gdLst>
                  <a:gd name="T0" fmla="*/ 0 w 290"/>
                  <a:gd name="T1" fmla="*/ 506 h 546"/>
                  <a:gd name="T2" fmla="*/ 59 w 290"/>
                  <a:gd name="T3" fmla="*/ 526 h 546"/>
                  <a:gd name="T4" fmla="*/ 119 w 290"/>
                  <a:gd name="T5" fmla="*/ 546 h 546"/>
                  <a:gd name="T6" fmla="*/ 290 w 290"/>
                  <a:gd name="T7" fmla="*/ 40 h 546"/>
                  <a:gd name="T8" fmla="*/ 231 w 290"/>
                  <a:gd name="T9" fmla="*/ 20 h 546"/>
                  <a:gd name="T10" fmla="*/ 171 w 290"/>
                  <a:gd name="T11" fmla="*/ 0 h 546"/>
                  <a:gd name="T12" fmla="*/ 0 w 290"/>
                  <a:gd name="T13" fmla="*/ 506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0"/>
                  <a:gd name="T22" fmla="*/ 0 h 546"/>
                  <a:gd name="T23" fmla="*/ 290 w 290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0" h="546">
                    <a:moveTo>
                      <a:pt x="0" y="506"/>
                    </a:moveTo>
                    <a:lnTo>
                      <a:pt x="59" y="526"/>
                    </a:lnTo>
                    <a:lnTo>
                      <a:pt x="119" y="546"/>
                    </a:lnTo>
                    <a:lnTo>
                      <a:pt x="290" y="40"/>
                    </a:lnTo>
                    <a:lnTo>
                      <a:pt x="231" y="20"/>
                    </a:lnTo>
                    <a:lnTo>
                      <a:pt x="171" y="0"/>
                    </a:lnTo>
                    <a:lnTo>
                      <a:pt x="0" y="50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33" name="Freeform 383"/>
              <p:cNvSpPr>
                <a:spLocks/>
              </p:cNvSpPr>
              <p:nvPr/>
            </p:nvSpPr>
            <p:spPr bwMode="auto">
              <a:xfrm>
                <a:off x="3254" y="1435"/>
                <a:ext cx="9" cy="3"/>
              </a:xfrm>
              <a:custGeom>
                <a:avLst/>
                <a:gdLst>
                  <a:gd name="T0" fmla="*/ 0 w 62"/>
                  <a:gd name="T1" fmla="*/ 0 h 20"/>
                  <a:gd name="T2" fmla="*/ 59 w 62"/>
                  <a:gd name="T3" fmla="*/ 20 h 20"/>
                  <a:gd name="T4" fmla="*/ 62 w 62"/>
                  <a:gd name="T5" fmla="*/ 12 h 20"/>
                  <a:gd name="T6" fmla="*/ 0 w 62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20"/>
                  <a:gd name="T14" fmla="*/ 62 w 6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20">
                    <a:moveTo>
                      <a:pt x="0" y="0"/>
                    </a:moveTo>
                    <a:lnTo>
                      <a:pt x="59" y="20"/>
                    </a:lnTo>
                    <a:lnTo>
                      <a:pt x="62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34" name="Line 384"/>
              <p:cNvSpPr>
                <a:spLocks noChangeShapeType="1"/>
              </p:cNvSpPr>
              <p:nvPr/>
            </p:nvSpPr>
            <p:spPr bwMode="auto">
              <a:xfrm flipV="1">
                <a:off x="3263" y="14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35" name="Freeform 385"/>
              <p:cNvSpPr>
                <a:spLocks/>
              </p:cNvSpPr>
              <p:nvPr/>
            </p:nvSpPr>
            <p:spPr bwMode="auto">
              <a:xfrm>
                <a:off x="3245" y="1358"/>
                <a:ext cx="32" cy="79"/>
              </a:xfrm>
              <a:custGeom>
                <a:avLst/>
                <a:gdLst>
                  <a:gd name="T0" fmla="*/ 0 w 224"/>
                  <a:gd name="T1" fmla="*/ 530 h 554"/>
                  <a:gd name="T2" fmla="*/ 62 w 224"/>
                  <a:gd name="T3" fmla="*/ 542 h 554"/>
                  <a:gd name="T4" fmla="*/ 124 w 224"/>
                  <a:gd name="T5" fmla="*/ 554 h 554"/>
                  <a:gd name="T6" fmla="*/ 224 w 224"/>
                  <a:gd name="T7" fmla="*/ 24 h 554"/>
                  <a:gd name="T8" fmla="*/ 162 w 224"/>
                  <a:gd name="T9" fmla="*/ 12 h 554"/>
                  <a:gd name="T10" fmla="*/ 100 w 224"/>
                  <a:gd name="T11" fmla="*/ 0 h 554"/>
                  <a:gd name="T12" fmla="*/ 0 w 224"/>
                  <a:gd name="T13" fmla="*/ 530 h 5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4"/>
                  <a:gd name="T22" fmla="*/ 0 h 554"/>
                  <a:gd name="T23" fmla="*/ 224 w 224"/>
                  <a:gd name="T24" fmla="*/ 554 h 5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4" h="554">
                    <a:moveTo>
                      <a:pt x="0" y="530"/>
                    </a:moveTo>
                    <a:lnTo>
                      <a:pt x="62" y="542"/>
                    </a:lnTo>
                    <a:lnTo>
                      <a:pt x="124" y="554"/>
                    </a:lnTo>
                    <a:lnTo>
                      <a:pt x="224" y="24"/>
                    </a:lnTo>
                    <a:lnTo>
                      <a:pt x="162" y="12"/>
                    </a:lnTo>
                    <a:lnTo>
                      <a:pt x="100" y="0"/>
                    </a:lnTo>
                    <a:lnTo>
                      <a:pt x="0" y="5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36" name="Freeform 386"/>
              <p:cNvSpPr>
                <a:spLocks/>
              </p:cNvSpPr>
              <p:nvPr/>
            </p:nvSpPr>
            <p:spPr bwMode="auto">
              <a:xfrm>
                <a:off x="3245" y="1358"/>
                <a:ext cx="32" cy="79"/>
              </a:xfrm>
              <a:custGeom>
                <a:avLst/>
                <a:gdLst>
                  <a:gd name="T0" fmla="*/ 0 w 224"/>
                  <a:gd name="T1" fmla="*/ 530 h 554"/>
                  <a:gd name="T2" fmla="*/ 62 w 224"/>
                  <a:gd name="T3" fmla="*/ 542 h 554"/>
                  <a:gd name="T4" fmla="*/ 124 w 224"/>
                  <a:gd name="T5" fmla="*/ 554 h 554"/>
                  <a:gd name="T6" fmla="*/ 224 w 224"/>
                  <a:gd name="T7" fmla="*/ 24 h 554"/>
                  <a:gd name="T8" fmla="*/ 162 w 224"/>
                  <a:gd name="T9" fmla="*/ 12 h 554"/>
                  <a:gd name="T10" fmla="*/ 100 w 224"/>
                  <a:gd name="T11" fmla="*/ 0 h 554"/>
                  <a:gd name="T12" fmla="*/ 0 w 224"/>
                  <a:gd name="T13" fmla="*/ 530 h 5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4"/>
                  <a:gd name="T22" fmla="*/ 0 h 554"/>
                  <a:gd name="T23" fmla="*/ 224 w 224"/>
                  <a:gd name="T24" fmla="*/ 554 h 5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4" h="554">
                    <a:moveTo>
                      <a:pt x="0" y="530"/>
                    </a:moveTo>
                    <a:lnTo>
                      <a:pt x="62" y="542"/>
                    </a:lnTo>
                    <a:lnTo>
                      <a:pt x="124" y="554"/>
                    </a:lnTo>
                    <a:lnTo>
                      <a:pt x="224" y="24"/>
                    </a:lnTo>
                    <a:lnTo>
                      <a:pt x="162" y="12"/>
                    </a:lnTo>
                    <a:lnTo>
                      <a:pt x="100" y="0"/>
                    </a:lnTo>
                    <a:lnTo>
                      <a:pt x="0" y="5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37" name="Freeform 387"/>
              <p:cNvSpPr>
                <a:spLocks/>
              </p:cNvSpPr>
              <p:nvPr/>
            </p:nvSpPr>
            <p:spPr bwMode="auto">
              <a:xfrm>
                <a:off x="3269" y="1359"/>
                <a:ext cx="8" cy="2"/>
              </a:xfrm>
              <a:custGeom>
                <a:avLst/>
                <a:gdLst>
                  <a:gd name="T0" fmla="*/ 0 w 62"/>
                  <a:gd name="T1" fmla="*/ 0 h 12"/>
                  <a:gd name="T2" fmla="*/ 62 w 62"/>
                  <a:gd name="T3" fmla="*/ 12 h 12"/>
                  <a:gd name="T4" fmla="*/ 62 w 62"/>
                  <a:gd name="T5" fmla="*/ 5 h 12"/>
                  <a:gd name="T6" fmla="*/ 0 w 6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0" y="0"/>
                    </a:moveTo>
                    <a:lnTo>
                      <a:pt x="62" y="12"/>
                    </a:lnTo>
                    <a:lnTo>
                      <a:pt x="6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38" name="Line 388"/>
              <p:cNvSpPr>
                <a:spLocks noChangeShapeType="1"/>
              </p:cNvSpPr>
              <p:nvPr/>
            </p:nvSpPr>
            <p:spPr bwMode="auto">
              <a:xfrm flipV="1">
                <a:off x="3277" y="13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39" name="Freeform 389"/>
              <p:cNvSpPr>
                <a:spLocks/>
              </p:cNvSpPr>
              <p:nvPr/>
            </p:nvSpPr>
            <p:spPr bwMode="auto">
              <a:xfrm>
                <a:off x="3260" y="1282"/>
                <a:ext cx="22" cy="78"/>
              </a:xfrm>
              <a:custGeom>
                <a:avLst/>
                <a:gdLst>
                  <a:gd name="T0" fmla="*/ 0 w 158"/>
                  <a:gd name="T1" fmla="*/ 541 h 550"/>
                  <a:gd name="T2" fmla="*/ 62 w 158"/>
                  <a:gd name="T3" fmla="*/ 545 h 550"/>
                  <a:gd name="T4" fmla="*/ 124 w 158"/>
                  <a:gd name="T5" fmla="*/ 550 h 550"/>
                  <a:gd name="T6" fmla="*/ 158 w 158"/>
                  <a:gd name="T7" fmla="*/ 9 h 550"/>
                  <a:gd name="T8" fmla="*/ 96 w 158"/>
                  <a:gd name="T9" fmla="*/ 4 h 550"/>
                  <a:gd name="T10" fmla="*/ 35 w 158"/>
                  <a:gd name="T11" fmla="*/ 0 h 550"/>
                  <a:gd name="T12" fmla="*/ 0 w 158"/>
                  <a:gd name="T13" fmla="*/ 541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0"/>
                  <a:gd name="T23" fmla="*/ 158 w 158"/>
                  <a:gd name="T24" fmla="*/ 550 h 5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0">
                    <a:moveTo>
                      <a:pt x="0" y="541"/>
                    </a:moveTo>
                    <a:lnTo>
                      <a:pt x="62" y="545"/>
                    </a:lnTo>
                    <a:lnTo>
                      <a:pt x="124" y="550"/>
                    </a:lnTo>
                    <a:lnTo>
                      <a:pt x="158" y="9"/>
                    </a:lnTo>
                    <a:lnTo>
                      <a:pt x="96" y="4"/>
                    </a:lnTo>
                    <a:lnTo>
                      <a:pt x="35" y="0"/>
                    </a:lnTo>
                    <a:lnTo>
                      <a:pt x="0" y="5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40" name="Freeform 390"/>
              <p:cNvSpPr>
                <a:spLocks/>
              </p:cNvSpPr>
              <p:nvPr/>
            </p:nvSpPr>
            <p:spPr bwMode="auto">
              <a:xfrm>
                <a:off x="3260" y="1282"/>
                <a:ext cx="22" cy="78"/>
              </a:xfrm>
              <a:custGeom>
                <a:avLst/>
                <a:gdLst>
                  <a:gd name="T0" fmla="*/ 0 w 158"/>
                  <a:gd name="T1" fmla="*/ 541 h 550"/>
                  <a:gd name="T2" fmla="*/ 62 w 158"/>
                  <a:gd name="T3" fmla="*/ 545 h 550"/>
                  <a:gd name="T4" fmla="*/ 124 w 158"/>
                  <a:gd name="T5" fmla="*/ 550 h 550"/>
                  <a:gd name="T6" fmla="*/ 158 w 158"/>
                  <a:gd name="T7" fmla="*/ 9 h 550"/>
                  <a:gd name="T8" fmla="*/ 96 w 158"/>
                  <a:gd name="T9" fmla="*/ 4 h 550"/>
                  <a:gd name="T10" fmla="*/ 35 w 158"/>
                  <a:gd name="T11" fmla="*/ 0 h 550"/>
                  <a:gd name="T12" fmla="*/ 0 w 158"/>
                  <a:gd name="T13" fmla="*/ 541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0"/>
                  <a:gd name="T23" fmla="*/ 158 w 158"/>
                  <a:gd name="T24" fmla="*/ 550 h 5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0">
                    <a:moveTo>
                      <a:pt x="0" y="541"/>
                    </a:moveTo>
                    <a:lnTo>
                      <a:pt x="62" y="545"/>
                    </a:lnTo>
                    <a:lnTo>
                      <a:pt x="124" y="550"/>
                    </a:lnTo>
                    <a:lnTo>
                      <a:pt x="158" y="9"/>
                    </a:lnTo>
                    <a:lnTo>
                      <a:pt x="96" y="4"/>
                    </a:lnTo>
                    <a:lnTo>
                      <a:pt x="35" y="0"/>
                    </a:lnTo>
                    <a:lnTo>
                      <a:pt x="0" y="54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41" name="Freeform 391"/>
              <p:cNvSpPr>
                <a:spLocks/>
              </p:cNvSpPr>
              <p:nvPr/>
            </p:nvSpPr>
            <p:spPr bwMode="auto">
              <a:xfrm>
                <a:off x="3273" y="1282"/>
                <a:ext cx="9" cy="1"/>
              </a:xfrm>
              <a:custGeom>
                <a:avLst/>
                <a:gdLst>
                  <a:gd name="T0" fmla="*/ 0 w 62"/>
                  <a:gd name="T1" fmla="*/ 4 h 9"/>
                  <a:gd name="T2" fmla="*/ 62 w 62"/>
                  <a:gd name="T3" fmla="*/ 9 h 9"/>
                  <a:gd name="T4" fmla="*/ 62 w 62"/>
                  <a:gd name="T5" fmla="*/ 0 h 9"/>
                  <a:gd name="T6" fmla="*/ 0 w 62"/>
                  <a:gd name="T7" fmla="*/ 4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9"/>
                  <a:gd name="T14" fmla="*/ 62 w 62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9">
                    <a:moveTo>
                      <a:pt x="0" y="4"/>
                    </a:moveTo>
                    <a:lnTo>
                      <a:pt x="62" y="9"/>
                    </a:lnTo>
                    <a:lnTo>
                      <a:pt x="6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42" name="Line 392"/>
              <p:cNvSpPr>
                <a:spLocks noChangeShapeType="1"/>
              </p:cNvSpPr>
              <p:nvPr/>
            </p:nvSpPr>
            <p:spPr bwMode="auto">
              <a:xfrm flipV="1">
                <a:off x="3282" y="12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43" name="Freeform 393"/>
              <p:cNvSpPr>
                <a:spLocks/>
              </p:cNvSpPr>
              <p:nvPr/>
            </p:nvSpPr>
            <p:spPr bwMode="auto">
              <a:xfrm>
                <a:off x="3260" y="1204"/>
                <a:ext cx="22" cy="79"/>
              </a:xfrm>
              <a:custGeom>
                <a:avLst/>
                <a:gdLst>
                  <a:gd name="T0" fmla="*/ 35 w 158"/>
                  <a:gd name="T1" fmla="*/ 551 h 551"/>
                  <a:gd name="T2" fmla="*/ 96 w 158"/>
                  <a:gd name="T3" fmla="*/ 546 h 551"/>
                  <a:gd name="T4" fmla="*/ 158 w 158"/>
                  <a:gd name="T5" fmla="*/ 542 h 551"/>
                  <a:gd name="T6" fmla="*/ 124 w 158"/>
                  <a:gd name="T7" fmla="*/ 0 h 551"/>
                  <a:gd name="T8" fmla="*/ 62 w 158"/>
                  <a:gd name="T9" fmla="*/ 5 h 551"/>
                  <a:gd name="T10" fmla="*/ 0 w 158"/>
                  <a:gd name="T11" fmla="*/ 9 h 551"/>
                  <a:gd name="T12" fmla="*/ 35 w 158"/>
                  <a:gd name="T13" fmla="*/ 551 h 5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1"/>
                  <a:gd name="T23" fmla="*/ 158 w 158"/>
                  <a:gd name="T24" fmla="*/ 551 h 5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1">
                    <a:moveTo>
                      <a:pt x="35" y="551"/>
                    </a:moveTo>
                    <a:lnTo>
                      <a:pt x="96" y="546"/>
                    </a:lnTo>
                    <a:lnTo>
                      <a:pt x="158" y="542"/>
                    </a:lnTo>
                    <a:lnTo>
                      <a:pt x="124" y="0"/>
                    </a:lnTo>
                    <a:lnTo>
                      <a:pt x="62" y="5"/>
                    </a:lnTo>
                    <a:lnTo>
                      <a:pt x="0" y="9"/>
                    </a:lnTo>
                    <a:lnTo>
                      <a:pt x="35" y="5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44" name="Freeform 394"/>
              <p:cNvSpPr>
                <a:spLocks/>
              </p:cNvSpPr>
              <p:nvPr/>
            </p:nvSpPr>
            <p:spPr bwMode="auto">
              <a:xfrm>
                <a:off x="3260" y="1204"/>
                <a:ext cx="22" cy="79"/>
              </a:xfrm>
              <a:custGeom>
                <a:avLst/>
                <a:gdLst>
                  <a:gd name="T0" fmla="*/ 35 w 158"/>
                  <a:gd name="T1" fmla="*/ 551 h 551"/>
                  <a:gd name="T2" fmla="*/ 96 w 158"/>
                  <a:gd name="T3" fmla="*/ 546 h 551"/>
                  <a:gd name="T4" fmla="*/ 158 w 158"/>
                  <a:gd name="T5" fmla="*/ 542 h 551"/>
                  <a:gd name="T6" fmla="*/ 124 w 158"/>
                  <a:gd name="T7" fmla="*/ 0 h 551"/>
                  <a:gd name="T8" fmla="*/ 62 w 158"/>
                  <a:gd name="T9" fmla="*/ 5 h 551"/>
                  <a:gd name="T10" fmla="*/ 0 w 158"/>
                  <a:gd name="T11" fmla="*/ 9 h 551"/>
                  <a:gd name="T12" fmla="*/ 35 w 158"/>
                  <a:gd name="T13" fmla="*/ 551 h 5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551"/>
                  <a:gd name="T23" fmla="*/ 158 w 158"/>
                  <a:gd name="T24" fmla="*/ 551 h 5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551">
                    <a:moveTo>
                      <a:pt x="35" y="551"/>
                    </a:moveTo>
                    <a:lnTo>
                      <a:pt x="96" y="546"/>
                    </a:lnTo>
                    <a:lnTo>
                      <a:pt x="158" y="542"/>
                    </a:lnTo>
                    <a:lnTo>
                      <a:pt x="124" y="0"/>
                    </a:lnTo>
                    <a:lnTo>
                      <a:pt x="62" y="5"/>
                    </a:lnTo>
                    <a:lnTo>
                      <a:pt x="0" y="9"/>
                    </a:lnTo>
                    <a:lnTo>
                      <a:pt x="35" y="5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45" name="Freeform 395"/>
              <p:cNvSpPr>
                <a:spLocks/>
              </p:cNvSpPr>
              <p:nvPr/>
            </p:nvSpPr>
            <p:spPr bwMode="auto">
              <a:xfrm>
                <a:off x="3269" y="1203"/>
                <a:ext cx="8" cy="2"/>
              </a:xfrm>
              <a:custGeom>
                <a:avLst/>
                <a:gdLst>
                  <a:gd name="T0" fmla="*/ 0 w 62"/>
                  <a:gd name="T1" fmla="*/ 12 h 12"/>
                  <a:gd name="T2" fmla="*/ 62 w 62"/>
                  <a:gd name="T3" fmla="*/ 7 h 12"/>
                  <a:gd name="T4" fmla="*/ 62 w 62"/>
                  <a:gd name="T5" fmla="*/ 0 h 12"/>
                  <a:gd name="T6" fmla="*/ 0 w 62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12"/>
                  <a:gd name="T14" fmla="*/ 62 w 6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12">
                    <a:moveTo>
                      <a:pt x="0" y="12"/>
                    </a:moveTo>
                    <a:lnTo>
                      <a:pt x="62" y="7"/>
                    </a:lnTo>
                    <a:lnTo>
                      <a:pt x="62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46" name="Line 396"/>
              <p:cNvSpPr>
                <a:spLocks noChangeShapeType="1"/>
              </p:cNvSpPr>
              <p:nvPr/>
            </p:nvSpPr>
            <p:spPr bwMode="auto">
              <a:xfrm flipV="1">
                <a:off x="3277" y="12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47" name="Freeform 397"/>
              <p:cNvSpPr>
                <a:spLocks/>
              </p:cNvSpPr>
              <p:nvPr/>
            </p:nvSpPr>
            <p:spPr bwMode="auto">
              <a:xfrm>
                <a:off x="3245" y="1128"/>
                <a:ext cx="32" cy="79"/>
              </a:xfrm>
              <a:custGeom>
                <a:avLst/>
                <a:gdLst>
                  <a:gd name="T0" fmla="*/ 100 w 224"/>
                  <a:gd name="T1" fmla="*/ 553 h 553"/>
                  <a:gd name="T2" fmla="*/ 162 w 224"/>
                  <a:gd name="T3" fmla="*/ 541 h 553"/>
                  <a:gd name="T4" fmla="*/ 224 w 224"/>
                  <a:gd name="T5" fmla="*/ 529 h 553"/>
                  <a:gd name="T6" fmla="*/ 124 w 224"/>
                  <a:gd name="T7" fmla="*/ 0 h 553"/>
                  <a:gd name="T8" fmla="*/ 62 w 224"/>
                  <a:gd name="T9" fmla="*/ 12 h 553"/>
                  <a:gd name="T10" fmla="*/ 0 w 224"/>
                  <a:gd name="T11" fmla="*/ 24 h 553"/>
                  <a:gd name="T12" fmla="*/ 100 w 224"/>
                  <a:gd name="T13" fmla="*/ 553 h 5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4"/>
                  <a:gd name="T22" fmla="*/ 0 h 553"/>
                  <a:gd name="T23" fmla="*/ 224 w 224"/>
                  <a:gd name="T24" fmla="*/ 553 h 5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4" h="553">
                    <a:moveTo>
                      <a:pt x="100" y="553"/>
                    </a:moveTo>
                    <a:lnTo>
                      <a:pt x="162" y="541"/>
                    </a:lnTo>
                    <a:lnTo>
                      <a:pt x="224" y="529"/>
                    </a:lnTo>
                    <a:lnTo>
                      <a:pt x="124" y="0"/>
                    </a:lnTo>
                    <a:lnTo>
                      <a:pt x="62" y="12"/>
                    </a:lnTo>
                    <a:lnTo>
                      <a:pt x="0" y="24"/>
                    </a:lnTo>
                    <a:lnTo>
                      <a:pt x="100" y="5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48" name="Freeform 398"/>
              <p:cNvSpPr>
                <a:spLocks/>
              </p:cNvSpPr>
              <p:nvPr/>
            </p:nvSpPr>
            <p:spPr bwMode="auto">
              <a:xfrm>
                <a:off x="3245" y="1128"/>
                <a:ext cx="32" cy="79"/>
              </a:xfrm>
              <a:custGeom>
                <a:avLst/>
                <a:gdLst>
                  <a:gd name="T0" fmla="*/ 100 w 224"/>
                  <a:gd name="T1" fmla="*/ 553 h 553"/>
                  <a:gd name="T2" fmla="*/ 162 w 224"/>
                  <a:gd name="T3" fmla="*/ 541 h 553"/>
                  <a:gd name="T4" fmla="*/ 224 w 224"/>
                  <a:gd name="T5" fmla="*/ 529 h 553"/>
                  <a:gd name="T6" fmla="*/ 124 w 224"/>
                  <a:gd name="T7" fmla="*/ 0 h 553"/>
                  <a:gd name="T8" fmla="*/ 62 w 224"/>
                  <a:gd name="T9" fmla="*/ 12 h 553"/>
                  <a:gd name="T10" fmla="*/ 0 w 224"/>
                  <a:gd name="T11" fmla="*/ 24 h 553"/>
                  <a:gd name="T12" fmla="*/ 100 w 224"/>
                  <a:gd name="T13" fmla="*/ 553 h 5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4"/>
                  <a:gd name="T22" fmla="*/ 0 h 553"/>
                  <a:gd name="T23" fmla="*/ 224 w 224"/>
                  <a:gd name="T24" fmla="*/ 553 h 5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4" h="553">
                    <a:moveTo>
                      <a:pt x="100" y="553"/>
                    </a:moveTo>
                    <a:lnTo>
                      <a:pt x="162" y="541"/>
                    </a:lnTo>
                    <a:lnTo>
                      <a:pt x="224" y="529"/>
                    </a:lnTo>
                    <a:lnTo>
                      <a:pt x="124" y="0"/>
                    </a:lnTo>
                    <a:lnTo>
                      <a:pt x="62" y="12"/>
                    </a:lnTo>
                    <a:lnTo>
                      <a:pt x="0" y="24"/>
                    </a:lnTo>
                    <a:lnTo>
                      <a:pt x="100" y="5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49" name="Freeform 399"/>
              <p:cNvSpPr>
                <a:spLocks/>
              </p:cNvSpPr>
              <p:nvPr/>
            </p:nvSpPr>
            <p:spPr bwMode="auto">
              <a:xfrm>
                <a:off x="3254" y="1126"/>
                <a:ext cx="9" cy="3"/>
              </a:xfrm>
              <a:custGeom>
                <a:avLst/>
                <a:gdLst>
                  <a:gd name="T0" fmla="*/ 0 w 62"/>
                  <a:gd name="T1" fmla="*/ 20 h 20"/>
                  <a:gd name="T2" fmla="*/ 62 w 62"/>
                  <a:gd name="T3" fmla="*/ 8 h 20"/>
                  <a:gd name="T4" fmla="*/ 59 w 62"/>
                  <a:gd name="T5" fmla="*/ 0 h 20"/>
                  <a:gd name="T6" fmla="*/ 0 w 62"/>
                  <a:gd name="T7" fmla="*/ 2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20"/>
                  <a:gd name="T14" fmla="*/ 62 w 6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20">
                    <a:moveTo>
                      <a:pt x="0" y="20"/>
                    </a:moveTo>
                    <a:lnTo>
                      <a:pt x="62" y="8"/>
                    </a:lnTo>
                    <a:lnTo>
                      <a:pt x="59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50" name="Line 400"/>
              <p:cNvSpPr>
                <a:spLocks noChangeShapeType="1"/>
              </p:cNvSpPr>
              <p:nvPr/>
            </p:nvSpPr>
            <p:spPr bwMode="auto">
              <a:xfrm flipH="1" flipV="1">
                <a:off x="3263" y="1126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51" name="Freeform 401"/>
              <p:cNvSpPr>
                <a:spLocks/>
              </p:cNvSpPr>
              <p:nvPr/>
            </p:nvSpPr>
            <p:spPr bwMode="auto">
              <a:xfrm>
                <a:off x="3221" y="1054"/>
                <a:ext cx="42" cy="78"/>
              </a:xfrm>
              <a:custGeom>
                <a:avLst/>
                <a:gdLst>
                  <a:gd name="T0" fmla="*/ 171 w 290"/>
                  <a:gd name="T1" fmla="*/ 546 h 546"/>
                  <a:gd name="T2" fmla="*/ 231 w 290"/>
                  <a:gd name="T3" fmla="*/ 526 h 546"/>
                  <a:gd name="T4" fmla="*/ 290 w 290"/>
                  <a:gd name="T5" fmla="*/ 506 h 546"/>
                  <a:gd name="T6" fmla="*/ 119 w 290"/>
                  <a:gd name="T7" fmla="*/ 0 h 546"/>
                  <a:gd name="T8" fmla="*/ 59 w 290"/>
                  <a:gd name="T9" fmla="*/ 20 h 546"/>
                  <a:gd name="T10" fmla="*/ 0 w 290"/>
                  <a:gd name="T11" fmla="*/ 40 h 546"/>
                  <a:gd name="T12" fmla="*/ 171 w 290"/>
                  <a:gd name="T13" fmla="*/ 546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0"/>
                  <a:gd name="T22" fmla="*/ 0 h 546"/>
                  <a:gd name="T23" fmla="*/ 290 w 290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0" h="546">
                    <a:moveTo>
                      <a:pt x="171" y="546"/>
                    </a:moveTo>
                    <a:lnTo>
                      <a:pt x="231" y="526"/>
                    </a:lnTo>
                    <a:lnTo>
                      <a:pt x="290" y="506"/>
                    </a:lnTo>
                    <a:lnTo>
                      <a:pt x="119" y="0"/>
                    </a:lnTo>
                    <a:lnTo>
                      <a:pt x="59" y="20"/>
                    </a:lnTo>
                    <a:lnTo>
                      <a:pt x="0" y="40"/>
                    </a:lnTo>
                    <a:lnTo>
                      <a:pt x="171" y="5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52" name="Freeform 402"/>
              <p:cNvSpPr>
                <a:spLocks/>
              </p:cNvSpPr>
              <p:nvPr/>
            </p:nvSpPr>
            <p:spPr bwMode="auto">
              <a:xfrm>
                <a:off x="3221" y="1054"/>
                <a:ext cx="42" cy="78"/>
              </a:xfrm>
              <a:custGeom>
                <a:avLst/>
                <a:gdLst>
                  <a:gd name="T0" fmla="*/ 171 w 290"/>
                  <a:gd name="T1" fmla="*/ 546 h 546"/>
                  <a:gd name="T2" fmla="*/ 231 w 290"/>
                  <a:gd name="T3" fmla="*/ 526 h 546"/>
                  <a:gd name="T4" fmla="*/ 290 w 290"/>
                  <a:gd name="T5" fmla="*/ 506 h 546"/>
                  <a:gd name="T6" fmla="*/ 119 w 290"/>
                  <a:gd name="T7" fmla="*/ 0 h 546"/>
                  <a:gd name="T8" fmla="*/ 59 w 290"/>
                  <a:gd name="T9" fmla="*/ 20 h 546"/>
                  <a:gd name="T10" fmla="*/ 0 w 290"/>
                  <a:gd name="T11" fmla="*/ 40 h 546"/>
                  <a:gd name="T12" fmla="*/ 171 w 290"/>
                  <a:gd name="T13" fmla="*/ 546 h 5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0"/>
                  <a:gd name="T22" fmla="*/ 0 h 546"/>
                  <a:gd name="T23" fmla="*/ 290 w 290"/>
                  <a:gd name="T24" fmla="*/ 546 h 5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0" h="546">
                    <a:moveTo>
                      <a:pt x="171" y="546"/>
                    </a:moveTo>
                    <a:lnTo>
                      <a:pt x="231" y="526"/>
                    </a:lnTo>
                    <a:lnTo>
                      <a:pt x="290" y="506"/>
                    </a:lnTo>
                    <a:lnTo>
                      <a:pt x="119" y="0"/>
                    </a:lnTo>
                    <a:lnTo>
                      <a:pt x="59" y="20"/>
                    </a:lnTo>
                    <a:lnTo>
                      <a:pt x="0" y="40"/>
                    </a:lnTo>
                    <a:lnTo>
                      <a:pt x="171" y="54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53" name="Freeform 403"/>
              <p:cNvSpPr>
                <a:spLocks/>
              </p:cNvSpPr>
              <p:nvPr/>
            </p:nvSpPr>
            <p:spPr bwMode="auto">
              <a:xfrm>
                <a:off x="3230" y="1053"/>
                <a:ext cx="8" cy="4"/>
              </a:xfrm>
              <a:custGeom>
                <a:avLst/>
                <a:gdLst>
                  <a:gd name="T0" fmla="*/ 0 w 60"/>
                  <a:gd name="T1" fmla="*/ 29 h 29"/>
                  <a:gd name="T2" fmla="*/ 60 w 60"/>
                  <a:gd name="T3" fmla="*/ 9 h 29"/>
                  <a:gd name="T4" fmla="*/ 56 w 60"/>
                  <a:gd name="T5" fmla="*/ 0 h 29"/>
                  <a:gd name="T6" fmla="*/ 0 w 60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9"/>
                  <a:gd name="T14" fmla="*/ 60 w 60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9">
                    <a:moveTo>
                      <a:pt x="0" y="29"/>
                    </a:moveTo>
                    <a:lnTo>
                      <a:pt x="60" y="9"/>
                    </a:lnTo>
                    <a:lnTo>
                      <a:pt x="56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54" name="Line 404"/>
              <p:cNvSpPr>
                <a:spLocks noChangeShapeType="1"/>
              </p:cNvSpPr>
              <p:nvPr/>
            </p:nvSpPr>
            <p:spPr bwMode="auto">
              <a:xfrm flipH="1" flipV="1">
                <a:off x="3238" y="10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55" name="Freeform 405"/>
              <p:cNvSpPr>
                <a:spLocks/>
              </p:cNvSpPr>
              <p:nvPr/>
            </p:nvSpPr>
            <p:spPr bwMode="auto">
              <a:xfrm>
                <a:off x="3187" y="985"/>
                <a:ext cx="51" cy="76"/>
              </a:xfrm>
              <a:custGeom>
                <a:avLst/>
                <a:gdLst>
                  <a:gd name="T0" fmla="*/ 244 w 355"/>
                  <a:gd name="T1" fmla="*/ 530 h 530"/>
                  <a:gd name="T2" fmla="*/ 299 w 355"/>
                  <a:gd name="T3" fmla="*/ 501 h 530"/>
                  <a:gd name="T4" fmla="*/ 355 w 355"/>
                  <a:gd name="T5" fmla="*/ 472 h 530"/>
                  <a:gd name="T6" fmla="*/ 110 w 355"/>
                  <a:gd name="T7" fmla="*/ 0 h 530"/>
                  <a:gd name="T8" fmla="*/ 55 w 355"/>
                  <a:gd name="T9" fmla="*/ 29 h 530"/>
                  <a:gd name="T10" fmla="*/ 0 w 355"/>
                  <a:gd name="T11" fmla="*/ 57 h 530"/>
                  <a:gd name="T12" fmla="*/ 244 w 355"/>
                  <a:gd name="T13" fmla="*/ 530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244" y="530"/>
                    </a:moveTo>
                    <a:lnTo>
                      <a:pt x="299" y="501"/>
                    </a:lnTo>
                    <a:lnTo>
                      <a:pt x="355" y="472"/>
                    </a:lnTo>
                    <a:lnTo>
                      <a:pt x="110" y="0"/>
                    </a:lnTo>
                    <a:lnTo>
                      <a:pt x="55" y="29"/>
                    </a:lnTo>
                    <a:lnTo>
                      <a:pt x="0" y="57"/>
                    </a:lnTo>
                    <a:lnTo>
                      <a:pt x="244" y="5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56" name="Freeform 406"/>
              <p:cNvSpPr>
                <a:spLocks/>
              </p:cNvSpPr>
              <p:nvPr/>
            </p:nvSpPr>
            <p:spPr bwMode="auto">
              <a:xfrm>
                <a:off x="3187" y="985"/>
                <a:ext cx="51" cy="76"/>
              </a:xfrm>
              <a:custGeom>
                <a:avLst/>
                <a:gdLst>
                  <a:gd name="T0" fmla="*/ 244 w 355"/>
                  <a:gd name="T1" fmla="*/ 530 h 530"/>
                  <a:gd name="T2" fmla="*/ 299 w 355"/>
                  <a:gd name="T3" fmla="*/ 501 h 530"/>
                  <a:gd name="T4" fmla="*/ 355 w 355"/>
                  <a:gd name="T5" fmla="*/ 472 h 530"/>
                  <a:gd name="T6" fmla="*/ 110 w 355"/>
                  <a:gd name="T7" fmla="*/ 0 h 530"/>
                  <a:gd name="T8" fmla="*/ 55 w 355"/>
                  <a:gd name="T9" fmla="*/ 29 h 530"/>
                  <a:gd name="T10" fmla="*/ 0 w 355"/>
                  <a:gd name="T11" fmla="*/ 57 h 530"/>
                  <a:gd name="T12" fmla="*/ 244 w 355"/>
                  <a:gd name="T13" fmla="*/ 530 h 5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5"/>
                  <a:gd name="T22" fmla="*/ 0 h 530"/>
                  <a:gd name="T23" fmla="*/ 355 w 355"/>
                  <a:gd name="T24" fmla="*/ 530 h 5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5" h="530">
                    <a:moveTo>
                      <a:pt x="244" y="530"/>
                    </a:moveTo>
                    <a:lnTo>
                      <a:pt x="299" y="501"/>
                    </a:lnTo>
                    <a:lnTo>
                      <a:pt x="355" y="472"/>
                    </a:lnTo>
                    <a:lnTo>
                      <a:pt x="110" y="0"/>
                    </a:lnTo>
                    <a:lnTo>
                      <a:pt x="55" y="29"/>
                    </a:lnTo>
                    <a:lnTo>
                      <a:pt x="0" y="57"/>
                    </a:lnTo>
                    <a:lnTo>
                      <a:pt x="244" y="5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57" name="Freeform 407"/>
              <p:cNvSpPr>
                <a:spLocks/>
              </p:cNvSpPr>
              <p:nvPr/>
            </p:nvSpPr>
            <p:spPr bwMode="auto">
              <a:xfrm>
                <a:off x="3195" y="984"/>
                <a:ext cx="8" cy="6"/>
              </a:xfrm>
              <a:custGeom>
                <a:avLst/>
                <a:gdLst>
                  <a:gd name="T0" fmla="*/ 0 w 55"/>
                  <a:gd name="T1" fmla="*/ 38 h 38"/>
                  <a:gd name="T2" fmla="*/ 55 w 55"/>
                  <a:gd name="T3" fmla="*/ 9 h 38"/>
                  <a:gd name="T4" fmla="*/ 50 w 55"/>
                  <a:gd name="T5" fmla="*/ 0 h 38"/>
                  <a:gd name="T6" fmla="*/ 0 w 55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8"/>
                  <a:gd name="T14" fmla="*/ 55 w 55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8">
                    <a:moveTo>
                      <a:pt x="0" y="38"/>
                    </a:moveTo>
                    <a:lnTo>
                      <a:pt x="55" y="9"/>
                    </a:lnTo>
                    <a:lnTo>
                      <a:pt x="50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58" name="Line 408"/>
              <p:cNvSpPr>
                <a:spLocks noChangeShapeType="1"/>
              </p:cNvSpPr>
              <p:nvPr/>
            </p:nvSpPr>
            <p:spPr bwMode="auto">
              <a:xfrm flipH="1" flipV="1">
                <a:off x="3202" y="9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59" name="Freeform 409"/>
              <p:cNvSpPr>
                <a:spLocks/>
              </p:cNvSpPr>
              <p:nvPr/>
            </p:nvSpPr>
            <p:spPr bwMode="auto">
              <a:xfrm>
                <a:off x="3141" y="924"/>
                <a:ext cx="61" cy="71"/>
              </a:xfrm>
              <a:custGeom>
                <a:avLst/>
                <a:gdLst>
                  <a:gd name="T0" fmla="*/ 325 w 425"/>
                  <a:gd name="T1" fmla="*/ 498 h 498"/>
                  <a:gd name="T2" fmla="*/ 375 w 425"/>
                  <a:gd name="T3" fmla="*/ 461 h 498"/>
                  <a:gd name="T4" fmla="*/ 425 w 425"/>
                  <a:gd name="T5" fmla="*/ 423 h 498"/>
                  <a:gd name="T6" fmla="*/ 100 w 425"/>
                  <a:gd name="T7" fmla="*/ 0 h 498"/>
                  <a:gd name="T8" fmla="*/ 50 w 425"/>
                  <a:gd name="T9" fmla="*/ 37 h 498"/>
                  <a:gd name="T10" fmla="*/ 0 w 425"/>
                  <a:gd name="T11" fmla="*/ 75 h 498"/>
                  <a:gd name="T12" fmla="*/ 325 w 425"/>
                  <a:gd name="T13" fmla="*/ 498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325" y="498"/>
                    </a:moveTo>
                    <a:lnTo>
                      <a:pt x="375" y="461"/>
                    </a:lnTo>
                    <a:lnTo>
                      <a:pt x="425" y="423"/>
                    </a:lnTo>
                    <a:lnTo>
                      <a:pt x="100" y="0"/>
                    </a:lnTo>
                    <a:lnTo>
                      <a:pt x="50" y="37"/>
                    </a:lnTo>
                    <a:lnTo>
                      <a:pt x="0" y="75"/>
                    </a:lnTo>
                    <a:lnTo>
                      <a:pt x="325" y="4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60" name="Freeform 410"/>
              <p:cNvSpPr>
                <a:spLocks/>
              </p:cNvSpPr>
              <p:nvPr/>
            </p:nvSpPr>
            <p:spPr bwMode="auto">
              <a:xfrm>
                <a:off x="3141" y="924"/>
                <a:ext cx="61" cy="71"/>
              </a:xfrm>
              <a:custGeom>
                <a:avLst/>
                <a:gdLst>
                  <a:gd name="T0" fmla="*/ 325 w 425"/>
                  <a:gd name="T1" fmla="*/ 498 h 498"/>
                  <a:gd name="T2" fmla="*/ 375 w 425"/>
                  <a:gd name="T3" fmla="*/ 461 h 498"/>
                  <a:gd name="T4" fmla="*/ 425 w 425"/>
                  <a:gd name="T5" fmla="*/ 423 h 498"/>
                  <a:gd name="T6" fmla="*/ 100 w 425"/>
                  <a:gd name="T7" fmla="*/ 0 h 498"/>
                  <a:gd name="T8" fmla="*/ 50 w 425"/>
                  <a:gd name="T9" fmla="*/ 37 h 498"/>
                  <a:gd name="T10" fmla="*/ 0 w 425"/>
                  <a:gd name="T11" fmla="*/ 75 h 498"/>
                  <a:gd name="T12" fmla="*/ 325 w 425"/>
                  <a:gd name="T13" fmla="*/ 498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498"/>
                  <a:gd name="T23" fmla="*/ 425 w 425"/>
                  <a:gd name="T24" fmla="*/ 498 h 4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498">
                    <a:moveTo>
                      <a:pt x="325" y="498"/>
                    </a:moveTo>
                    <a:lnTo>
                      <a:pt x="375" y="461"/>
                    </a:lnTo>
                    <a:lnTo>
                      <a:pt x="425" y="423"/>
                    </a:lnTo>
                    <a:lnTo>
                      <a:pt x="100" y="0"/>
                    </a:lnTo>
                    <a:lnTo>
                      <a:pt x="50" y="37"/>
                    </a:lnTo>
                    <a:lnTo>
                      <a:pt x="0" y="75"/>
                    </a:lnTo>
                    <a:lnTo>
                      <a:pt x="325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61" name="Freeform 411"/>
              <p:cNvSpPr>
                <a:spLocks/>
              </p:cNvSpPr>
              <p:nvPr/>
            </p:nvSpPr>
            <p:spPr bwMode="auto">
              <a:xfrm>
                <a:off x="3148" y="922"/>
                <a:ext cx="8" cy="7"/>
              </a:xfrm>
              <a:custGeom>
                <a:avLst/>
                <a:gdLst>
                  <a:gd name="T0" fmla="*/ 0 w 50"/>
                  <a:gd name="T1" fmla="*/ 47 h 47"/>
                  <a:gd name="T2" fmla="*/ 50 w 50"/>
                  <a:gd name="T3" fmla="*/ 10 h 47"/>
                  <a:gd name="T4" fmla="*/ 45 w 50"/>
                  <a:gd name="T5" fmla="*/ 4 h 47"/>
                  <a:gd name="T6" fmla="*/ 41 w 50"/>
                  <a:gd name="T7" fmla="*/ 0 h 47"/>
                  <a:gd name="T8" fmla="*/ 0 w 50"/>
                  <a:gd name="T9" fmla="*/ 47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47"/>
                  <a:gd name="T17" fmla="*/ 50 w 50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47">
                    <a:moveTo>
                      <a:pt x="0" y="47"/>
                    </a:moveTo>
                    <a:lnTo>
                      <a:pt x="50" y="10"/>
                    </a:lnTo>
                    <a:lnTo>
                      <a:pt x="45" y="4"/>
                    </a:lnTo>
                    <a:lnTo>
                      <a:pt x="41" y="0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62" name="Freeform 412"/>
              <p:cNvSpPr>
                <a:spLocks/>
              </p:cNvSpPr>
              <p:nvPr/>
            </p:nvSpPr>
            <p:spPr bwMode="auto">
              <a:xfrm>
                <a:off x="3154" y="922"/>
                <a:ext cx="2" cy="2"/>
              </a:xfrm>
              <a:custGeom>
                <a:avLst/>
                <a:gdLst>
                  <a:gd name="T0" fmla="*/ 9 w 9"/>
                  <a:gd name="T1" fmla="*/ 10 h 10"/>
                  <a:gd name="T2" fmla="*/ 4 w 9"/>
                  <a:gd name="T3" fmla="*/ 4 h 10"/>
                  <a:gd name="T4" fmla="*/ 0 w 9"/>
                  <a:gd name="T5" fmla="*/ 0 h 10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0"/>
                  <a:gd name="T11" fmla="*/ 9 w 9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0">
                    <a:moveTo>
                      <a:pt x="9" y="10"/>
                    </a:moveTo>
                    <a:lnTo>
                      <a:pt x="4" y="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63" name="Freeform 413"/>
              <p:cNvSpPr>
                <a:spLocks/>
              </p:cNvSpPr>
              <p:nvPr/>
            </p:nvSpPr>
            <p:spPr bwMode="auto">
              <a:xfrm>
                <a:off x="3083" y="872"/>
                <a:ext cx="71" cy="64"/>
              </a:xfrm>
              <a:custGeom>
                <a:avLst/>
                <a:gdLst>
                  <a:gd name="T0" fmla="*/ 418 w 500"/>
                  <a:gd name="T1" fmla="*/ 449 h 449"/>
                  <a:gd name="T2" fmla="*/ 459 w 500"/>
                  <a:gd name="T3" fmla="*/ 401 h 449"/>
                  <a:gd name="T4" fmla="*/ 500 w 500"/>
                  <a:gd name="T5" fmla="*/ 354 h 449"/>
                  <a:gd name="T6" fmla="*/ 82 w 500"/>
                  <a:gd name="T7" fmla="*/ 0 h 449"/>
                  <a:gd name="T8" fmla="*/ 41 w 500"/>
                  <a:gd name="T9" fmla="*/ 47 h 449"/>
                  <a:gd name="T10" fmla="*/ 0 w 500"/>
                  <a:gd name="T11" fmla="*/ 95 h 449"/>
                  <a:gd name="T12" fmla="*/ 418 w 500"/>
                  <a:gd name="T13" fmla="*/ 449 h 4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0"/>
                  <a:gd name="T22" fmla="*/ 0 h 449"/>
                  <a:gd name="T23" fmla="*/ 500 w 500"/>
                  <a:gd name="T24" fmla="*/ 449 h 4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0" h="449">
                    <a:moveTo>
                      <a:pt x="418" y="449"/>
                    </a:moveTo>
                    <a:lnTo>
                      <a:pt x="459" y="401"/>
                    </a:lnTo>
                    <a:lnTo>
                      <a:pt x="500" y="354"/>
                    </a:lnTo>
                    <a:lnTo>
                      <a:pt x="82" y="0"/>
                    </a:lnTo>
                    <a:lnTo>
                      <a:pt x="41" y="47"/>
                    </a:lnTo>
                    <a:lnTo>
                      <a:pt x="0" y="95"/>
                    </a:lnTo>
                    <a:lnTo>
                      <a:pt x="418" y="4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64" name="Freeform 414"/>
              <p:cNvSpPr>
                <a:spLocks/>
              </p:cNvSpPr>
              <p:nvPr/>
            </p:nvSpPr>
            <p:spPr bwMode="auto">
              <a:xfrm>
                <a:off x="3083" y="872"/>
                <a:ext cx="71" cy="64"/>
              </a:xfrm>
              <a:custGeom>
                <a:avLst/>
                <a:gdLst>
                  <a:gd name="T0" fmla="*/ 418 w 500"/>
                  <a:gd name="T1" fmla="*/ 449 h 449"/>
                  <a:gd name="T2" fmla="*/ 459 w 500"/>
                  <a:gd name="T3" fmla="*/ 401 h 449"/>
                  <a:gd name="T4" fmla="*/ 500 w 500"/>
                  <a:gd name="T5" fmla="*/ 354 h 449"/>
                  <a:gd name="T6" fmla="*/ 82 w 500"/>
                  <a:gd name="T7" fmla="*/ 0 h 449"/>
                  <a:gd name="T8" fmla="*/ 41 w 500"/>
                  <a:gd name="T9" fmla="*/ 47 h 449"/>
                  <a:gd name="T10" fmla="*/ 0 w 500"/>
                  <a:gd name="T11" fmla="*/ 95 h 449"/>
                  <a:gd name="T12" fmla="*/ 418 w 500"/>
                  <a:gd name="T13" fmla="*/ 449 h 4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0"/>
                  <a:gd name="T22" fmla="*/ 0 h 449"/>
                  <a:gd name="T23" fmla="*/ 500 w 500"/>
                  <a:gd name="T24" fmla="*/ 449 h 4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0" h="449">
                    <a:moveTo>
                      <a:pt x="418" y="449"/>
                    </a:moveTo>
                    <a:lnTo>
                      <a:pt x="459" y="401"/>
                    </a:lnTo>
                    <a:lnTo>
                      <a:pt x="500" y="354"/>
                    </a:lnTo>
                    <a:lnTo>
                      <a:pt x="82" y="0"/>
                    </a:lnTo>
                    <a:lnTo>
                      <a:pt x="41" y="47"/>
                    </a:lnTo>
                    <a:lnTo>
                      <a:pt x="0" y="95"/>
                    </a:lnTo>
                    <a:lnTo>
                      <a:pt x="418" y="4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65" name="Freeform 415"/>
              <p:cNvSpPr>
                <a:spLocks/>
              </p:cNvSpPr>
              <p:nvPr/>
            </p:nvSpPr>
            <p:spPr bwMode="auto">
              <a:xfrm>
                <a:off x="3089" y="870"/>
                <a:ext cx="6" cy="8"/>
              </a:xfrm>
              <a:custGeom>
                <a:avLst/>
                <a:gdLst>
                  <a:gd name="T0" fmla="*/ 0 w 41"/>
                  <a:gd name="T1" fmla="*/ 56 h 56"/>
                  <a:gd name="T2" fmla="*/ 41 w 41"/>
                  <a:gd name="T3" fmla="*/ 9 h 56"/>
                  <a:gd name="T4" fmla="*/ 35 w 41"/>
                  <a:gd name="T5" fmla="*/ 4 h 56"/>
                  <a:gd name="T6" fmla="*/ 27 w 41"/>
                  <a:gd name="T7" fmla="*/ 0 h 56"/>
                  <a:gd name="T8" fmla="*/ 0 w 41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6"/>
                  <a:gd name="T17" fmla="*/ 41 w 41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6">
                    <a:moveTo>
                      <a:pt x="0" y="56"/>
                    </a:moveTo>
                    <a:lnTo>
                      <a:pt x="41" y="9"/>
                    </a:lnTo>
                    <a:lnTo>
                      <a:pt x="35" y="4"/>
                    </a:lnTo>
                    <a:lnTo>
                      <a:pt x="27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66" name="Freeform 416"/>
              <p:cNvSpPr>
                <a:spLocks/>
              </p:cNvSpPr>
              <p:nvPr/>
            </p:nvSpPr>
            <p:spPr bwMode="auto">
              <a:xfrm>
                <a:off x="3093" y="870"/>
                <a:ext cx="2" cy="2"/>
              </a:xfrm>
              <a:custGeom>
                <a:avLst/>
                <a:gdLst>
                  <a:gd name="T0" fmla="*/ 14 w 14"/>
                  <a:gd name="T1" fmla="*/ 9 h 9"/>
                  <a:gd name="T2" fmla="*/ 8 w 14"/>
                  <a:gd name="T3" fmla="*/ 4 h 9"/>
                  <a:gd name="T4" fmla="*/ 0 w 14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14" y="9"/>
                    </a:move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67" name="Freeform 417"/>
              <p:cNvSpPr>
                <a:spLocks/>
              </p:cNvSpPr>
              <p:nvPr/>
            </p:nvSpPr>
            <p:spPr bwMode="auto">
              <a:xfrm>
                <a:off x="3012" y="836"/>
                <a:ext cx="81" cy="51"/>
              </a:xfrm>
              <a:custGeom>
                <a:avLst/>
                <a:gdLst>
                  <a:gd name="T0" fmla="*/ 512 w 565"/>
                  <a:gd name="T1" fmla="*/ 357 h 357"/>
                  <a:gd name="T2" fmla="*/ 538 w 565"/>
                  <a:gd name="T3" fmla="*/ 300 h 357"/>
                  <a:gd name="T4" fmla="*/ 565 w 565"/>
                  <a:gd name="T5" fmla="*/ 244 h 357"/>
                  <a:gd name="T6" fmla="*/ 53 w 565"/>
                  <a:gd name="T7" fmla="*/ 0 h 357"/>
                  <a:gd name="T8" fmla="*/ 26 w 565"/>
                  <a:gd name="T9" fmla="*/ 56 h 357"/>
                  <a:gd name="T10" fmla="*/ 0 w 565"/>
                  <a:gd name="T11" fmla="*/ 112 h 357"/>
                  <a:gd name="T12" fmla="*/ 512 w 565"/>
                  <a:gd name="T13" fmla="*/ 357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512" y="357"/>
                    </a:moveTo>
                    <a:lnTo>
                      <a:pt x="538" y="300"/>
                    </a:lnTo>
                    <a:lnTo>
                      <a:pt x="565" y="244"/>
                    </a:lnTo>
                    <a:lnTo>
                      <a:pt x="53" y="0"/>
                    </a:lnTo>
                    <a:lnTo>
                      <a:pt x="26" y="56"/>
                    </a:lnTo>
                    <a:lnTo>
                      <a:pt x="0" y="112"/>
                    </a:lnTo>
                    <a:lnTo>
                      <a:pt x="512" y="3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68" name="Freeform 418"/>
              <p:cNvSpPr>
                <a:spLocks/>
              </p:cNvSpPr>
              <p:nvPr/>
            </p:nvSpPr>
            <p:spPr bwMode="auto">
              <a:xfrm>
                <a:off x="3012" y="836"/>
                <a:ext cx="81" cy="51"/>
              </a:xfrm>
              <a:custGeom>
                <a:avLst/>
                <a:gdLst>
                  <a:gd name="T0" fmla="*/ 512 w 565"/>
                  <a:gd name="T1" fmla="*/ 357 h 357"/>
                  <a:gd name="T2" fmla="*/ 538 w 565"/>
                  <a:gd name="T3" fmla="*/ 300 h 357"/>
                  <a:gd name="T4" fmla="*/ 565 w 565"/>
                  <a:gd name="T5" fmla="*/ 244 h 357"/>
                  <a:gd name="T6" fmla="*/ 53 w 565"/>
                  <a:gd name="T7" fmla="*/ 0 h 357"/>
                  <a:gd name="T8" fmla="*/ 26 w 565"/>
                  <a:gd name="T9" fmla="*/ 56 h 357"/>
                  <a:gd name="T10" fmla="*/ 0 w 565"/>
                  <a:gd name="T11" fmla="*/ 112 h 357"/>
                  <a:gd name="T12" fmla="*/ 512 w 565"/>
                  <a:gd name="T13" fmla="*/ 357 h 3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5"/>
                  <a:gd name="T22" fmla="*/ 0 h 357"/>
                  <a:gd name="T23" fmla="*/ 565 w 565"/>
                  <a:gd name="T24" fmla="*/ 357 h 3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5" h="357">
                    <a:moveTo>
                      <a:pt x="512" y="357"/>
                    </a:moveTo>
                    <a:lnTo>
                      <a:pt x="538" y="300"/>
                    </a:lnTo>
                    <a:lnTo>
                      <a:pt x="565" y="244"/>
                    </a:lnTo>
                    <a:lnTo>
                      <a:pt x="53" y="0"/>
                    </a:lnTo>
                    <a:lnTo>
                      <a:pt x="26" y="56"/>
                    </a:lnTo>
                    <a:lnTo>
                      <a:pt x="0" y="112"/>
                    </a:lnTo>
                    <a:lnTo>
                      <a:pt x="512" y="3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69" name="Freeform 419"/>
              <p:cNvSpPr>
                <a:spLocks/>
              </p:cNvSpPr>
              <p:nvPr/>
            </p:nvSpPr>
            <p:spPr bwMode="auto">
              <a:xfrm>
                <a:off x="3016" y="835"/>
                <a:ext cx="3" cy="9"/>
              </a:xfrm>
              <a:custGeom>
                <a:avLst/>
                <a:gdLst>
                  <a:gd name="T0" fmla="*/ 0 w 27"/>
                  <a:gd name="T1" fmla="*/ 61 h 61"/>
                  <a:gd name="T2" fmla="*/ 27 w 27"/>
                  <a:gd name="T3" fmla="*/ 5 h 61"/>
                  <a:gd name="T4" fmla="*/ 21 w 27"/>
                  <a:gd name="T5" fmla="*/ 2 h 61"/>
                  <a:gd name="T6" fmla="*/ 15 w 27"/>
                  <a:gd name="T7" fmla="*/ 0 h 61"/>
                  <a:gd name="T8" fmla="*/ 0 w 27"/>
                  <a:gd name="T9" fmla="*/ 61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61"/>
                  <a:gd name="T17" fmla="*/ 27 w 2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61">
                    <a:moveTo>
                      <a:pt x="0" y="61"/>
                    </a:moveTo>
                    <a:lnTo>
                      <a:pt x="27" y="5"/>
                    </a:lnTo>
                    <a:lnTo>
                      <a:pt x="21" y="2"/>
                    </a:lnTo>
                    <a:lnTo>
                      <a:pt x="15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70" name="Freeform 420"/>
              <p:cNvSpPr>
                <a:spLocks/>
              </p:cNvSpPr>
              <p:nvPr/>
            </p:nvSpPr>
            <p:spPr bwMode="auto">
              <a:xfrm>
                <a:off x="3018" y="835"/>
                <a:ext cx="1" cy="1"/>
              </a:xfrm>
              <a:custGeom>
                <a:avLst/>
                <a:gdLst>
                  <a:gd name="T0" fmla="*/ 12 w 12"/>
                  <a:gd name="T1" fmla="*/ 5 h 5"/>
                  <a:gd name="T2" fmla="*/ 6 w 12"/>
                  <a:gd name="T3" fmla="*/ 2 h 5"/>
                  <a:gd name="T4" fmla="*/ 0 w 12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5"/>
                  <a:gd name="T11" fmla="*/ 12 w 12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5">
                    <a:moveTo>
                      <a:pt x="12" y="5"/>
                    </a:moveTo>
                    <a:lnTo>
                      <a:pt x="6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071" name="Freeform 421"/>
              <p:cNvSpPr>
                <a:spLocks/>
              </p:cNvSpPr>
              <p:nvPr/>
            </p:nvSpPr>
            <p:spPr bwMode="auto">
              <a:xfrm>
                <a:off x="2973" y="825"/>
                <a:ext cx="45" cy="27"/>
              </a:xfrm>
              <a:custGeom>
                <a:avLst/>
                <a:gdLst>
                  <a:gd name="T0" fmla="*/ 284 w 313"/>
                  <a:gd name="T1" fmla="*/ 188 h 188"/>
                  <a:gd name="T2" fmla="*/ 298 w 313"/>
                  <a:gd name="T3" fmla="*/ 127 h 188"/>
                  <a:gd name="T4" fmla="*/ 313 w 313"/>
                  <a:gd name="T5" fmla="*/ 66 h 188"/>
                  <a:gd name="T6" fmla="*/ 28 w 313"/>
                  <a:gd name="T7" fmla="*/ 0 h 188"/>
                  <a:gd name="T8" fmla="*/ 14 w 313"/>
                  <a:gd name="T9" fmla="*/ 61 h 188"/>
                  <a:gd name="T10" fmla="*/ 0 w 313"/>
                  <a:gd name="T11" fmla="*/ 121 h 188"/>
                  <a:gd name="T12" fmla="*/ 284 w 313"/>
                  <a:gd name="T13" fmla="*/ 188 h 1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3"/>
                  <a:gd name="T22" fmla="*/ 0 h 188"/>
                  <a:gd name="T23" fmla="*/ 313 w 313"/>
                  <a:gd name="T24" fmla="*/ 188 h 1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3" h="188">
                    <a:moveTo>
                      <a:pt x="284" y="188"/>
                    </a:moveTo>
                    <a:lnTo>
                      <a:pt x="298" y="127"/>
                    </a:lnTo>
                    <a:lnTo>
                      <a:pt x="313" y="66"/>
                    </a:lnTo>
                    <a:lnTo>
                      <a:pt x="28" y="0"/>
                    </a:lnTo>
                    <a:lnTo>
                      <a:pt x="14" y="61"/>
                    </a:lnTo>
                    <a:lnTo>
                      <a:pt x="0" y="121"/>
                    </a:lnTo>
                    <a:lnTo>
                      <a:pt x="284" y="1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802" name="Freeform 423"/>
            <p:cNvSpPr>
              <a:spLocks/>
            </p:cNvSpPr>
            <p:nvPr/>
          </p:nvSpPr>
          <p:spPr bwMode="auto">
            <a:xfrm>
              <a:off x="2973" y="825"/>
              <a:ext cx="45" cy="27"/>
            </a:xfrm>
            <a:custGeom>
              <a:avLst/>
              <a:gdLst>
                <a:gd name="T0" fmla="*/ 284 w 313"/>
                <a:gd name="T1" fmla="*/ 188 h 188"/>
                <a:gd name="T2" fmla="*/ 298 w 313"/>
                <a:gd name="T3" fmla="*/ 127 h 188"/>
                <a:gd name="T4" fmla="*/ 313 w 313"/>
                <a:gd name="T5" fmla="*/ 66 h 188"/>
                <a:gd name="T6" fmla="*/ 28 w 313"/>
                <a:gd name="T7" fmla="*/ 0 h 188"/>
                <a:gd name="T8" fmla="*/ 14 w 313"/>
                <a:gd name="T9" fmla="*/ 61 h 188"/>
                <a:gd name="T10" fmla="*/ 0 w 313"/>
                <a:gd name="T11" fmla="*/ 121 h 188"/>
                <a:gd name="T12" fmla="*/ 284 w 313"/>
                <a:gd name="T13" fmla="*/ 188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3"/>
                <a:gd name="T22" fmla="*/ 0 h 188"/>
                <a:gd name="T23" fmla="*/ 313 w 313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3" h="188">
                  <a:moveTo>
                    <a:pt x="284" y="188"/>
                  </a:moveTo>
                  <a:lnTo>
                    <a:pt x="298" y="127"/>
                  </a:lnTo>
                  <a:lnTo>
                    <a:pt x="313" y="66"/>
                  </a:lnTo>
                  <a:lnTo>
                    <a:pt x="28" y="0"/>
                  </a:lnTo>
                  <a:lnTo>
                    <a:pt x="14" y="61"/>
                  </a:lnTo>
                  <a:lnTo>
                    <a:pt x="0" y="121"/>
                  </a:lnTo>
                  <a:lnTo>
                    <a:pt x="284" y="18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3" name="Freeform 424"/>
            <p:cNvSpPr>
              <a:spLocks/>
            </p:cNvSpPr>
            <p:nvPr/>
          </p:nvSpPr>
          <p:spPr bwMode="auto">
            <a:xfrm>
              <a:off x="2975" y="825"/>
              <a:ext cx="2" cy="9"/>
            </a:xfrm>
            <a:custGeom>
              <a:avLst/>
              <a:gdLst>
                <a:gd name="T0" fmla="*/ 0 w 14"/>
                <a:gd name="T1" fmla="*/ 62 h 62"/>
                <a:gd name="T2" fmla="*/ 14 w 14"/>
                <a:gd name="T3" fmla="*/ 1 h 62"/>
                <a:gd name="T4" fmla="*/ 5 w 14"/>
                <a:gd name="T5" fmla="*/ 0 h 62"/>
                <a:gd name="T6" fmla="*/ 0 w 14"/>
                <a:gd name="T7" fmla="*/ 62 h 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62"/>
                <a:gd name="T14" fmla="*/ 14 w 14"/>
                <a:gd name="T15" fmla="*/ 62 h 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62">
                  <a:moveTo>
                    <a:pt x="0" y="62"/>
                  </a:moveTo>
                  <a:lnTo>
                    <a:pt x="14" y="1"/>
                  </a:lnTo>
                  <a:lnTo>
                    <a:pt x="5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4" name="Line 425"/>
            <p:cNvSpPr>
              <a:spLocks noChangeShapeType="1"/>
            </p:cNvSpPr>
            <p:nvPr/>
          </p:nvSpPr>
          <p:spPr bwMode="auto">
            <a:xfrm flipH="1" flipV="1">
              <a:off x="2976" y="82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5" name="Freeform 426"/>
            <p:cNvSpPr>
              <a:spLocks/>
            </p:cNvSpPr>
            <p:nvPr/>
          </p:nvSpPr>
          <p:spPr bwMode="auto">
            <a:xfrm>
              <a:off x="2933" y="822"/>
              <a:ext cx="43" cy="21"/>
            </a:xfrm>
            <a:custGeom>
              <a:avLst/>
              <a:gdLst>
                <a:gd name="T0" fmla="*/ 293 w 302"/>
                <a:gd name="T1" fmla="*/ 148 h 148"/>
                <a:gd name="T2" fmla="*/ 297 w 302"/>
                <a:gd name="T3" fmla="*/ 86 h 148"/>
                <a:gd name="T4" fmla="*/ 302 w 302"/>
                <a:gd name="T5" fmla="*/ 24 h 148"/>
                <a:gd name="T6" fmla="*/ 9 w 302"/>
                <a:gd name="T7" fmla="*/ 0 h 148"/>
                <a:gd name="T8" fmla="*/ 4 w 302"/>
                <a:gd name="T9" fmla="*/ 62 h 148"/>
                <a:gd name="T10" fmla="*/ 0 w 302"/>
                <a:gd name="T11" fmla="*/ 124 h 148"/>
                <a:gd name="T12" fmla="*/ 293 w 302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148"/>
                <a:gd name="T23" fmla="*/ 302 w 30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148">
                  <a:moveTo>
                    <a:pt x="293" y="148"/>
                  </a:moveTo>
                  <a:lnTo>
                    <a:pt x="297" y="86"/>
                  </a:lnTo>
                  <a:lnTo>
                    <a:pt x="302" y="24"/>
                  </a:lnTo>
                  <a:lnTo>
                    <a:pt x="9" y="0"/>
                  </a:lnTo>
                  <a:lnTo>
                    <a:pt x="4" y="62"/>
                  </a:lnTo>
                  <a:lnTo>
                    <a:pt x="0" y="124"/>
                  </a:lnTo>
                  <a:lnTo>
                    <a:pt x="293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6" name="Freeform 427"/>
            <p:cNvSpPr>
              <a:spLocks/>
            </p:cNvSpPr>
            <p:nvPr/>
          </p:nvSpPr>
          <p:spPr bwMode="auto">
            <a:xfrm>
              <a:off x="2933" y="822"/>
              <a:ext cx="43" cy="21"/>
            </a:xfrm>
            <a:custGeom>
              <a:avLst/>
              <a:gdLst>
                <a:gd name="T0" fmla="*/ 293 w 302"/>
                <a:gd name="T1" fmla="*/ 148 h 148"/>
                <a:gd name="T2" fmla="*/ 297 w 302"/>
                <a:gd name="T3" fmla="*/ 86 h 148"/>
                <a:gd name="T4" fmla="*/ 302 w 302"/>
                <a:gd name="T5" fmla="*/ 24 h 148"/>
                <a:gd name="T6" fmla="*/ 9 w 302"/>
                <a:gd name="T7" fmla="*/ 0 h 148"/>
                <a:gd name="T8" fmla="*/ 4 w 302"/>
                <a:gd name="T9" fmla="*/ 62 h 148"/>
                <a:gd name="T10" fmla="*/ 0 w 302"/>
                <a:gd name="T11" fmla="*/ 124 h 148"/>
                <a:gd name="T12" fmla="*/ 293 w 302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2"/>
                <a:gd name="T22" fmla="*/ 0 h 148"/>
                <a:gd name="T23" fmla="*/ 302 w 30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2" h="148">
                  <a:moveTo>
                    <a:pt x="293" y="148"/>
                  </a:moveTo>
                  <a:lnTo>
                    <a:pt x="297" y="86"/>
                  </a:lnTo>
                  <a:lnTo>
                    <a:pt x="302" y="24"/>
                  </a:lnTo>
                  <a:lnTo>
                    <a:pt x="9" y="0"/>
                  </a:lnTo>
                  <a:lnTo>
                    <a:pt x="4" y="62"/>
                  </a:lnTo>
                  <a:lnTo>
                    <a:pt x="0" y="124"/>
                  </a:lnTo>
                  <a:lnTo>
                    <a:pt x="293" y="1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7" name="Freeform 428"/>
            <p:cNvSpPr>
              <a:spLocks/>
            </p:cNvSpPr>
            <p:nvPr/>
          </p:nvSpPr>
          <p:spPr bwMode="auto">
            <a:xfrm>
              <a:off x="2933" y="822"/>
              <a:ext cx="1" cy="9"/>
            </a:xfrm>
            <a:custGeom>
              <a:avLst/>
              <a:gdLst>
                <a:gd name="T0" fmla="*/ 4 w 9"/>
                <a:gd name="T1" fmla="*/ 62 h 62"/>
                <a:gd name="T2" fmla="*/ 9 w 9"/>
                <a:gd name="T3" fmla="*/ 0 h 62"/>
                <a:gd name="T4" fmla="*/ 0 w 9"/>
                <a:gd name="T5" fmla="*/ 0 h 62"/>
                <a:gd name="T6" fmla="*/ 4 w 9"/>
                <a:gd name="T7" fmla="*/ 62 h 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62"/>
                <a:gd name="T14" fmla="*/ 9 w 9"/>
                <a:gd name="T15" fmla="*/ 62 h 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62">
                  <a:moveTo>
                    <a:pt x="4" y="62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8" name="Line 429"/>
            <p:cNvSpPr>
              <a:spLocks noChangeShapeType="1"/>
            </p:cNvSpPr>
            <p:nvPr/>
          </p:nvSpPr>
          <p:spPr bwMode="auto">
            <a:xfrm flipH="1">
              <a:off x="2933" y="82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9" name="Freeform 430"/>
            <p:cNvSpPr>
              <a:spLocks/>
            </p:cNvSpPr>
            <p:nvPr/>
          </p:nvSpPr>
          <p:spPr bwMode="auto">
            <a:xfrm>
              <a:off x="2788" y="881"/>
              <a:ext cx="145" cy="55"/>
            </a:xfrm>
            <a:custGeom>
              <a:avLst/>
              <a:gdLst>
                <a:gd name="T0" fmla="*/ 1016 w 1016"/>
                <a:gd name="T1" fmla="*/ 0 h 380"/>
                <a:gd name="T2" fmla="*/ 545 w 1016"/>
                <a:gd name="T3" fmla="*/ 74 h 380"/>
                <a:gd name="T4" fmla="*/ 122 w 1016"/>
                <a:gd name="T5" fmla="*/ 277 h 380"/>
                <a:gd name="T6" fmla="*/ 0 w 1016"/>
                <a:gd name="T7" fmla="*/ 380 h 3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6"/>
                <a:gd name="T13" fmla="*/ 0 h 380"/>
                <a:gd name="T14" fmla="*/ 1016 w 1016"/>
                <a:gd name="T15" fmla="*/ 380 h 3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6" h="380">
                  <a:moveTo>
                    <a:pt x="1016" y="0"/>
                  </a:moveTo>
                  <a:lnTo>
                    <a:pt x="545" y="74"/>
                  </a:lnTo>
                  <a:lnTo>
                    <a:pt x="122" y="277"/>
                  </a:lnTo>
                  <a:lnTo>
                    <a:pt x="0" y="38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0" name="Line 431"/>
            <p:cNvSpPr>
              <a:spLocks noChangeShapeType="1"/>
            </p:cNvSpPr>
            <p:nvPr/>
          </p:nvSpPr>
          <p:spPr bwMode="auto">
            <a:xfrm flipH="1">
              <a:off x="2771" y="948"/>
              <a:ext cx="3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1" name="Freeform 432"/>
            <p:cNvSpPr>
              <a:spLocks/>
            </p:cNvSpPr>
            <p:nvPr/>
          </p:nvSpPr>
          <p:spPr bwMode="auto">
            <a:xfrm>
              <a:off x="2675" y="962"/>
              <a:ext cx="82" cy="139"/>
            </a:xfrm>
            <a:custGeom>
              <a:avLst/>
              <a:gdLst>
                <a:gd name="T0" fmla="*/ 575 w 575"/>
                <a:gd name="T1" fmla="*/ 0 h 972"/>
                <a:gd name="T2" fmla="*/ 558 w 575"/>
                <a:gd name="T3" fmla="*/ 13 h 972"/>
                <a:gd name="T4" fmla="*/ 274 w 575"/>
                <a:gd name="T5" fmla="*/ 383 h 972"/>
                <a:gd name="T6" fmla="*/ 57 w 575"/>
                <a:gd name="T7" fmla="*/ 803 h 972"/>
                <a:gd name="T8" fmla="*/ 0 w 575"/>
                <a:gd name="T9" fmla="*/ 972 h 9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5"/>
                <a:gd name="T16" fmla="*/ 0 h 972"/>
                <a:gd name="T17" fmla="*/ 575 w 575"/>
                <a:gd name="T18" fmla="*/ 972 h 9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5" h="972">
                  <a:moveTo>
                    <a:pt x="575" y="0"/>
                  </a:moveTo>
                  <a:lnTo>
                    <a:pt x="558" y="13"/>
                  </a:lnTo>
                  <a:lnTo>
                    <a:pt x="274" y="383"/>
                  </a:lnTo>
                  <a:lnTo>
                    <a:pt x="57" y="803"/>
                  </a:lnTo>
                  <a:lnTo>
                    <a:pt x="0" y="9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2" name="Line 433"/>
            <p:cNvSpPr>
              <a:spLocks noChangeShapeType="1"/>
            </p:cNvSpPr>
            <p:nvPr/>
          </p:nvSpPr>
          <p:spPr bwMode="auto">
            <a:xfrm flipH="1">
              <a:off x="2668" y="1119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3" name="Freeform 434"/>
            <p:cNvSpPr>
              <a:spLocks/>
            </p:cNvSpPr>
            <p:nvPr/>
          </p:nvSpPr>
          <p:spPr bwMode="auto">
            <a:xfrm>
              <a:off x="2644" y="1139"/>
              <a:ext cx="18" cy="161"/>
            </a:xfrm>
            <a:custGeom>
              <a:avLst/>
              <a:gdLst>
                <a:gd name="T0" fmla="*/ 129 w 129"/>
                <a:gd name="T1" fmla="*/ 0 h 1128"/>
                <a:gd name="T2" fmla="*/ 122 w 129"/>
                <a:gd name="T3" fmla="*/ 21 h 1128"/>
                <a:gd name="T4" fmla="*/ 30 w 129"/>
                <a:gd name="T5" fmla="*/ 504 h 1128"/>
                <a:gd name="T6" fmla="*/ 0 w 129"/>
                <a:gd name="T7" fmla="*/ 1001 h 1128"/>
                <a:gd name="T8" fmla="*/ 7 w 129"/>
                <a:gd name="T9" fmla="*/ 1128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"/>
                <a:gd name="T16" fmla="*/ 0 h 1128"/>
                <a:gd name="T17" fmla="*/ 129 w 129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" h="1128">
                  <a:moveTo>
                    <a:pt x="129" y="0"/>
                  </a:moveTo>
                  <a:lnTo>
                    <a:pt x="122" y="21"/>
                  </a:lnTo>
                  <a:lnTo>
                    <a:pt x="30" y="504"/>
                  </a:lnTo>
                  <a:lnTo>
                    <a:pt x="0" y="1001"/>
                  </a:lnTo>
                  <a:lnTo>
                    <a:pt x="7" y="11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4" name="Line 435"/>
            <p:cNvSpPr>
              <a:spLocks noChangeShapeType="1"/>
            </p:cNvSpPr>
            <p:nvPr/>
          </p:nvSpPr>
          <p:spPr bwMode="auto">
            <a:xfrm>
              <a:off x="2646" y="131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5" name="Freeform 436"/>
            <p:cNvSpPr>
              <a:spLocks/>
            </p:cNvSpPr>
            <p:nvPr/>
          </p:nvSpPr>
          <p:spPr bwMode="auto">
            <a:xfrm>
              <a:off x="2647" y="1341"/>
              <a:ext cx="41" cy="156"/>
            </a:xfrm>
            <a:custGeom>
              <a:avLst/>
              <a:gdLst>
                <a:gd name="T0" fmla="*/ 0 w 286"/>
                <a:gd name="T1" fmla="*/ 0 h 1095"/>
                <a:gd name="T2" fmla="*/ 5 w 286"/>
                <a:gd name="T3" fmla="*/ 87 h 1095"/>
                <a:gd name="T4" fmla="*/ 97 w 286"/>
                <a:gd name="T5" fmla="*/ 571 h 1095"/>
                <a:gd name="T6" fmla="*/ 252 w 286"/>
                <a:gd name="T7" fmla="*/ 1029 h 1095"/>
                <a:gd name="T8" fmla="*/ 286 w 286"/>
                <a:gd name="T9" fmla="*/ 1095 h 10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1095"/>
                <a:gd name="T17" fmla="*/ 286 w 286"/>
                <a:gd name="T18" fmla="*/ 1095 h 10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1095">
                  <a:moveTo>
                    <a:pt x="0" y="0"/>
                  </a:moveTo>
                  <a:lnTo>
                    <a:pt x="5" y="87"/>
                  </a:lnTo>
                  <a:lnTo>
                    <a:pt x="97" y="571"/>
                  </a:lnTo>
                  <a:lnTo>
                    <a:pt x="252" y="1029"/>
                  </a:lnTo>
                  <a:lnTo>
                    <a:pt x="286" y="109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6" name="Line 437"/>
            <p:cNvSpPr>
              <a:spLocks noChangeShapeType="1"/>
            </p:cNvSpPr>
            <p:nvPr/>
          </p:nvSpPr>
          <p:spPr bwMode="auto">
            <a:xfrm>
              <a:off x="2697" y="151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7" name="Freeform 438"/>
            <p:cNvSpPr>
              <a:spLocks/>
            </p:cNvSpPr>
            <p:nvPr/>
          </p:nvSpPr>
          <p:spPr bwMode="auto">
            <a:xfrm>
              <a:off x="2707" y="1533"/>
              <a:ext cx="110" cy="116"/>
            </a:xfrm>
            <a:custGeom>
              <a:avLst/>
              <a:gdLst>
                <a:gd name="T0" fmla="*/ 0 w 775"/>
                <a:gd name="T1" fmla="*/ 0 h 810"/>
                <a:gd name="T2" fmla="*/ 52 w 775"/>
                <a:gd name="T3" fmla="*/ 100 h 810"/>
                <a:gd name="T4" fmla="*/ 336 w 775"/>
                <a:gd name="T5" fmla="*/ 469 h 810"/>
                <a:gd name="T6" fmla="*/ 691 w 775"/>
                <a:gd name="T7" fmla="*/ 769 h 810"/>
                <a:gd name="T8" fmla="*/ 775 w 775"/>
                <a:gd name="T9" fmla="*/ 810 h 8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5"/>
                <a:gd name="T16" fmla="*/ 0 h 810"/>
                <a:gd name="T17" fmla="*/ 775 w 775"/>
                <a:gd name="T18" fmla="*/ 810 h 8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5" h="810">
                  <a:moveTo>
                    <a:pt x="0" y="0"/>
                  </a:moveTo>
                  <a:lnTo>
                    <a:pt x="52" y="100"/>
                  </a:lnTo>
                  <a:lnTo>
                    <a:pt x="336" y="469"/>
                  </a:lnTo>
                  <a:lnTo>
                    <a:pt x="691" y="769"/>
                  </a:lnTo>
                  <a:lnTo>
                    <a:pt x="775" y="8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8" name="Line 439"/>
            <p:cNvSpPr>
              <a:spLocks noChangeShapeType="1"/>
            </p:cNvSpPr>
            <p:nvPr/>
          </p:nvSpPr>
          <p:spPr bwMode="auto">
            <a:xfrm>
              <a:off x="2834" y="1657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9" name="Freeform 440"/>
            <p:cNvSpPr>
              <a:spLocks/>
            </p:cNvSpPr>
            <p:nvPr/>
          </p:nvSpPr>
          <p:spPr bwMode="auto">
            <a:xfrm>
              <a:off x="2854" y="1667"/>
              <a:ext cx="158" cy="16"/>
            </a:xfrm>
            <a:custGeom>
              <a:avLst/>
              <a:gdLst>
                <a:gd name="T0" fmla="*/ 0 w 1107"/>
                <a:gd name="T1" fmla="*/ 0 h 113"/>
                <a:gd name="T2" fmla="*/ 83 w 1107"/>
                <a:gd name="T3" fmla="*/ 40 h 113"/>
                <a:gd name="T4" fmla="*/ 554 w 1107"/>
                <a:gd name="T5" fmla="*/ 113 h 113"/>
                <a:gd name="T6" fmla="*/ 1024 w 1107"/>
                <a:gd name="T7" fmla="*/ 40 h 113"/>
                <a:gd name="T8" fmla="*/ 1107 w 1107"/>
                <a:gd name="T9" fmla="*/ 0 h 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7"/>
                <a:gd name="T16" fmla="*/ 0 h 113"/>
                <a:gd name="T17" fmla="*/ 1107 w 1107"/>
                <a:gd name="T18" fmla="*/ 113 h 1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7" h="113">
                  <a:moveTo>
                    <a:pt x="0" y="0"/>
                  </a:moveTo>
                  <a:lnTo>
                    <a:pt x="83" y="40"/>
                  </a:lnTo>
                  <a:lnTo>
                    <a:pt x="554" y="113"/>
                  </a:lnTo>
                  <a:lnTo>
                    <a:pt x="1024" y="40"/>
                  </a:lnTo>
                  <a:lnTo>
                    <a:pt x="110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0" name="Line 441"/>
            <p:cNvSpPr>
              <a:spLocks noChangeShapeType="1"/>
            </p:cNvSpPr>
            <p:nvPr/>
          </p:nvSpPr>
          <p:spPr bwMode="auto">
            <a:xfrm flipV="1">
              <a:off x="3029" y="1657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1" name="Freeform 442"/>
            <p:cNvSpPr>
              <a:spLocks/>
            </p:cNvSpPr>
            <p:nvPr/>
          </p:nvSpPr>
          <p:spPr bwMode="auto">
            <a:xfrm>
              <a:off x="3049" y="1533"/>
              <a:ext cx="110" cy="116"/>
            </a:xfrm>
            <a:custGeom>
              <a:avLst/>
              <a:gdLst>
                <a:gd name="T0" fmla="*/ 0 w 775"/>
                <a:gd name="T1" fmla="*/ 810 h 810"/>
                <a:gd name="T2" fmla="*/ 84 w 775"/>
                <a:gd name="T3" fmla="*/ 769 h 810"/>
                <a:gd name="T4" fmla="*/ 439 w 775"/>
                <a:gd name="T5" fmla="*/ 469 h 810"/>
                <a:gd name="T6" fmla="*/ 723 w 775"/>
                <a:gd name="T7" fmla="*/ 100 h 810"/>
                <a:gd name="T8" fmla="*/ 775 w 775"/>
                <a:gd name="T9" fmla="*/ 0 h 8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5"/>
                <a:gd name="T16" fmla="*/ 0 h 810"/>
                <a:gd name="T17" fmla="*/ 775 w 775"/>
                <a:gd name="T18" fmla="*/ 810 h 8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5" h="810">
                  <a:moveTo>
                    <a:pt x="0" y="810"/>
                  </a:moveTo>
                  <a:lnTo>
                    <a:pt x="84" y="769"/>
                  </a:lnTo>
                  <a:lnTo>
                    <a:pt x="439" y="469"/>
                  </a:lnTo>
                  <a:lnTo>
                    <a:pt x="723" y="100"/>
                  </a:lnTo>
                  <a:lnTo>
                    <a:pt x="77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2" name="Line 443"/>
            <p:cNvSpPr>
              <a:spLocks noChangeShapeType="1"/>
            </p:cNvSpPr>
            <p:nvPr/>
          </p:nvSpPr>
          <p:spPr bwMode="auto">
            <a:xfrm flipV="1">
              <a:off x="3168" y="1514"/>
              <a:ext cx="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3" name="Freeform 444"/>
            <p:cNvSpPr>
              <a:spLocks/>
            </p:cNvSpPr>
            <p:nvPr/>
          </p:nvSpPr>
          <p:spPr bwMode="auto">
            <a:xfrm>
              <a:off x="3178" y="1341"/>
              <a:ext cx="41" cy="156"/>
            </a:xfrm>
            <a:custGeom>
              <a:avLst/>
              <a:gdLst>
                <a:gd name="T0" fmla="*/ 0 w 286"/>
                <a:gd name="T1" fmla="*/ 1095 h 1095"/>
                <a:gd name="T2" fmla="*/ 34 w 286"/>
                <a:gd name="T3" fmla="*/ 1029 h 1095"/>
                <a:gd name="T4" fmla="*/ 189 w 286"/>
                <a:gd name="T5" fmla="*/ 571 h 1095"/>
                <a:gd name="T6" fmla="*/ 282 w 286"/>
                <a:gd name="T7" fmla="*/ 87 h 1095"/>
                <a:gd name="T8" fmla="*/ 286 w 286"/>
                <a:gd name="T9" fmla="*/ 0 h 10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1095"/>
                <a:gd name="T17" fmla="*/ 286 w 286"/>
                <a:gd name="T18" fmla="*/ 1095 h 10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1095">
                  <a:moveTo>
                    <a:pt x="0" y="1095"/>
                  </a:moveTo>
                  <a:lnTo>
                    <a:pt x="34" y="1029"/>
                  </a:lnTo>
                  <a:lnTo>
                    <a:pt x="189" y="571"/>
                  </a:lnTo>
                  <a:lnTo>
                    <a:pt x="282" y="87"/>
                  </a:lnTo>
                  <a:lnTo>
                    <a:pt x="2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4" name="Line 445"/>
            <p:cNvSpPr>
              <a:spLocks noChangeShapeType="1"/>
            </p:cNvSpPr>
            <p:nvPr/>
          </p:nvSpPr>
          <p:spPr bwMode="auto">
            <a:xfrm flipV="1">
              <a:off x="3220" y="131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5" name="Freeform 446"/>
            <p:cNvSpPr>
              <a:spLocks/>
            </p:cNvSpPr>
            <p:nvPr/>
          </p:nvSpPr>
          <p:spPr bwMode="auto">
            <a:xfrm>
              <a:off x="3204" y="1139"/>
              <a:ext cx="19" cy="161"/>
            </a:xfrm>
            <a:custGeom>
              <a:avLst/>
              <a:gdLst>
                <a:gd name="T0" fmla="*/ 122 w 130"/>
                <a:gd name="T1" fmla="*/ 1128 h 1128"/>
                <a:gd name="T2" fmla="*/ 130 w 130"/>
                <a:gd name="T3" fmla="*/ 1001 h 1128"/>
                <a:gd name="T4" fmla="*/ 100 w 130"/>
                <a:gd name="T5" fmla="*/ 504 h 1128"/>
                <a:gd name="T6" fmla="*/ 7 w 130"/>
                <a:gd name="T7" fmla="*/ 21 h 1128"/>
                <a:gd name="T8" fmla="*/ 0 w 130"/>
                <a:gd name="T9" fmla="*/ 0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0"/>
                <a:gd name="T16" fmla="*/ 0 h 1128"/>
                <a:gd name="T17" fmla="*/ 130 w 130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0" h="1128">
                  <a:moveTo>
                    <a:pt x="122" y="1128"/>
                  </a:moveTo>
                  <a:lnTo>
                    <a:pt x="130" y="1001"/>
                  </a:lnTo>
                  <a:lnTo>
                    <a:pt x="100" y="504"/>
                  </a:lnTo>
                  <a:lnTo>
                    <a:pt x="7" y="2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6" name="Line 447"/>
            <p:cNvSpPr>
              <a:spLocks noChangeShapeType="1"/>
            </p:cNvSpPr>
            <p:nvPr/>
          </p:nvSpPr>
          <p:spPr bwMode="auto">
            <a:xfrm flipH="1" flipV="1">
              <a:off x="3197" y="1119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7" name="Freeform 448"/>
            <p:cNvSpPr>
              <a:spLocks/>
            </p:cNvSpPr>
            <p:nvPr/>
          </p:nvSpPr>
          <p:spPr bwMode="auto">
            <a:xfrm>
              <a:off x="3109" y="962"/>
              <a:ext cx="82" cy="139"/>
            </a:xfrm>
            <a:custGeom>
              <a:avLst/>
              <a:gdLst>
                <a:gd name="T0" fmla="*/ 575 w 575"/>
                <a:gd name="T1" fmla="*/ 972 h 972"/>
                <a:gd name="T2" fmla="*/ 517 w 575"/>
                <a:gd name="T3" fmla="*/ 803 h 972"/>
                <a:gd name="T4" fmla="*/ 300 w 575"/>
                <a:gd name="T5" fmla="*/ 383 h 972"/>
                <a:gd name="T6" fmla="*/ 16 w 575"/>
                <a:gd name="T7" fmla="*/ 13 h 972"/>
                <a:gd name="T8" fmla="*/ 0 w 575"/>
                <a:gd name="T9" fmla="*/ 0 h 9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5"/>
                <a:gd name="T16" fmla="*/ 0 h 972"/>
                <a:gd name="T17" fmla="*/ 575 w 575"/>
                <a:gd name="T18" fmla="*/ 972 h 9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5" h="972">
                  <a:moveTo>
                    <a:pt x="575" y="972"/>
                  </a:moveTo>
                  <a:lnTo>
                    <a:pt x="517" y="803"/>
                  </a:lnTo>
                  <a:lnTo>
                    <a:pt x="300" y="383"/>
                  </a:lnTo>
                  <a:lnTo>
                    <a:pt x="16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8" name="Line 449"/>
            <p:cNvSpPr>
              <a:spLocks noChangeShapeType="1"/>
            </p:cNvSpPr>
            <p:nvPr/>
          </p:nvSpPr>
          <p:spPr bwMode="auto">
            <a:xfrm flipH="1" flipV="1">
              <a:off x="3093" y="948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9" name="Freeform 450"/>
            <p:cNvSpPr>
              <a:spLocks/>
            </p:cNvSpPr>
            <p:nvPr/>
          </p:nvSpPr>
          <p:spPr bwMode="auto">
            <a:xfrm>
              <a:off x="2933" y="881"/>
              <a:ext cx="145" cy="55"/>
            </a:xfrm>
            <a:custGeom>
              <a:avLst/>
              <a:gdLst>
                <a:gd name="T0" fmla="*/ 1015 w 1015"/>
                <a:gd name="T1" fmla="*/ 380 h 380"/>
                <a:gd name="T2" fmla="*/ 893 w 1015"/>
                <a:gd name="T3" fmla="*/ 277 h 380"/>
                <a:gd name="T4" fmla="*/ 470 w 1015"/>
                <a:gd name="T5" fmla="*/ 74 h 380"/>
                <a:gd name="T6" fmla="*/ 0 w 1015"/>
                <a:gd name="T7" fmla="*/ 0 h 3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5"/>
                <a:gd name="T13" fmla="*/ 0 h 380"/>
                <a:gd name="T14" fmla="*/ 1015 w 1015"/>
                <a:gd name="T15" fmla="*/ 380 h 3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5" h="380">
                  <a:moveTo>
                    <a:pt x="1015" y="380"/>
                  </a:moveTo>
                  <a:lnTo>
                    <a:pt x="893" y="277"/>
                  </a:lnTo>
                  <a:lnTo>
                    <a:pt x="470" y="7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0" name="Line 451"/>
            <p:cNvSpPr>
              <a:spLocks noChangeShapeType="1"/>
            </p:cNvSpPr>
            <p:nvPr/>
          </p:nvSpPr>
          <p:spPr bwMode="auto">
            <a:xfrm>
              <a:off x="2694" y="1282"/>
              <a:ext cx="17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1" name="Line 452"/>
            <p:cNvSpPr>
              <a:spLocks noChangeShapeType="1"/>
            </p:cNvSpPr>
            <p:nvPr/>
          </p:nvSpPr>
          <p:spPr bwMode="auto">
            <a:xfrm>
              <a:off x="2891" y="128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2" name="Line 453"/>
            <p:cNvSpPr>
              <a:spLocks noChangeShapeType="1"/>
            </p:cNvSpPr>
            <p:nvPr/>
          </p:nvSpPr>
          <p:spPr bwMode="auto">
            <a:xfrm>
              <a:off x="2913" y="1282"/>
              <a:ext cx="16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3" name="Line 454"/>
            <p:cNvSpPr>
              <a:spLocks noChangeShapeType="1"/>
            </p:cNvSpPr>
            <p:nvPr/>
          </p:nvSpPr>
          <p:spPr bwMode="auto">
            <a:xfrm>
              <a:off x="3094" y="128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4" name="Line 455"/>
            <p:cNvSpPr>
              <a:spLocks noChangeShapeType="1"/>
            </p:cNvSpPr>
            <p:nvPr/>
          </p:nvSpPr>
          <p:spPr bwMode="auto">
            <a:xfrm>
              <a:off x="3116" y="1282"/>
              <a:ext cx="16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5" name="Line 456"/>
            <p:cNvSpPr>
              <a:spLocks noChangeShapeType="1"/>
            </p:cNvSpPr>
            <p:nvPr/>
          </p:nvSpPr>
          <p:spPr bwMode="auto">
            <a:xfrm>
              <a:off x="3297" y="128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6" name="Line 457"/>
            <p:cNvSpPr>
              <a:spLocks noChangeShapeType="1"/>
            </p:cNvSpPr>
            <p:nvPr/>
          </p:nvSpPr>
          <p:spPr bwMode="auto">
            <a:xfrm>
              <a:off x="3319" y="1282"/>
              <a:ext cx="17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7" name="Freeform 458"/>
            <p:cNvSpPr>
              <a:spLocks/>
            </p:cNvSpPr>
            <p:nvPr/>
          </p:nvSpPr>
          <p:spPr bwMode="auto">
            <a:xfrm>
              <a:off x="1909" y="822"/>
              <a:ext cx="9" cy="18"/>
            </a:xfrm>
            <a:custGeom>
              <a:avLst/>
              <a:gdLst>
                <a:gd name="T0" fmla="*/ 62 w 62"/>
                <a:gd name="T1" fmla="*/ 63 h 125"/>
                <a:gd name="T2" fmla="*/ 62 w 62"/>
                <a:gd name="T3" fmla="*/ 125 h 125"/>
                <a:gd name="T4" fmla="*/ 49 w 62"/>
                <a:gd name="T5" fmla="*/ 124 h 125"/>
                <a:gd name="T6" fmla="*/ 37 w 62"/>
                <a:gd name="T7" fmla="*/ 121 h 125"/>
                <a:gd name="T8" fmla="*/ 26 w 62"/>
                <a:gd name="T9" fmla="*/ 114 h 125"/>
                <a:gd name="T10" fmla="*/ 16 w 62"/>
                <a:gd name="T11" fmla="*/ 105 h 125"/>
                <a:gd name="T12" fmla="*/ 8 w 62"/>
                <a:gd name="T13" fmla="*/ 94 h 125"/>
                <a:gd name="T14" fmla="*/ 2 w 62"/>
                <a:gd name="T15" fmla="*/ 82 h 125"/>
                <a:gd name="T16" fmla="*/ 0 w 62"/>
                <a:gd name="T17" fmla="*/ 70 h 125"/>
                <a:gd name="T18" fmla="*/ 0 w 62"/>
                <a:gd name="T19" fmla="*/ 57 h 125"/>
                <a:gd name="T20" fmla="*/ 2 w 62"/>
                <a:gd name="T21" fmla="*/ 45 h 125"/>
                <a:gd name="T22" fmla="*/ 8 w 62"/>
                <a:gd name="T23" fmla="*/ 32 h 125"/>
                <a:gd name="T24" fmla="*/ 16 w 62"/>
                <a:gd name="T25" fmla="*/ 21 h 125"/>
                <a:gd name="T26" fmla="*/ 26 w 62"/>
                <a:gd name="T27" fmla="*/ 13 h 125"/>
                <a:gd name="T28" fmla="*/ 37 w 62"/>
                <a:gd name="T29" fmla="*/ 6 h 125"/>
                <a:gd name="T30" fmla="*/ 49 w 62"/>
                <a:gd name="T31" fmla="*/ 3 h 125"/>
                <a:gd name="T32" fmla="*/ 62 w 62"/>
                <a:gd name="T33" fmla="*/ 0 h 125"/>
                <a:gd name="T34" fmla="*/ 62 w 62"/>
                <a:gd name="T35" fmla="*/ 63 h 1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2"/>
                <a:gd name="T55" fmla="*/ 0 h 125"/>
                <a:gd name="T56" fmla="*/ 62 w 62"/>
                <a:gd name="T57" fmla="*/ 125 h 12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2" h="125">
                  <a:moveTo>
                    <a:pt x="62" y="63"/>
                  </a:moveTo>
                  <a:lnTo>
                    <a:pt x="62" y="125"/>
                  </a:lnTo>
                  <a:lnTo>
                    <a:pt x="49" y="124"/>
                  </a:lnTo>
                  <a:lnTo>
                    <a:pt x="37" y="121"/>
                  </a:lnTo>
                  <a:lnTo>
                    <a:pt x="26" y="114"/>
                  </a:lnTo>
                  <a:lnTo>
                    <a:pt x="16" y="105"/>
                  </a:lnTo>
                  <a:lnTo>
                    <a:pt x="8" y="94"/>
                  </a:lnTo>
                  <a:lnTo>
                    <a:pt x="2" y="82"/>
                  </a:lnTo>
                  <a:lnTo>
                    <a:pt x="0" y="70"/>
                  </a:lnTo>
                  <a:lnTo>
                    <a:pt x="0" y="57"/>
                  </a:lnTo>
                  <a:lnTo>
                    <a:pt x="2" y="45"/>
                  </a:lnTo>
                  <a:lnTo>
                    <a:pt x="8" y="32"/>
                  </a:lnTo>
                  <a:lnTo>
                    <a:pt x="16" y="21"/>
                  </a:lnTo>
                  <a:lnTo>
                    <a:pt x="26" y="13"/>
                  </a:lnTo>
                  <a:lnTo>
                    <a:pt x="37" y="6"/>
                  </a:lnTo>
                  <a:lnTo>
                    <a:pt x="49" y="3"/>
                  </a:lnTo>
                  <a:lnTo>
                    <a:pt x="62" y="0"/>
                  </a:lnTo>
                  <a:lnTo>
                    <a:pt x="62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8" name="Freeform 459"/>
            <p:cNvSpPr>
              <a:spLocks/>
            </p:cNvSpPr>
            <p:nvPr/>
          </p:nvSpPr>
          <p:spPr bwMode="auto">
            <a:xfrm>
              <a:off x="1909" y="822"/>
              <a:ext cx="9" cy="18"/>
            </a:xfrm>
            <a:custGeom>
              <a:avLst/>
              <a:gdLst>
                <a:gd name="T0" fmla="*/ 62 w 62"/>
                <a:gd name="T1" fmla="*/ 125 h 125"/>
                <a:gd name="T2" fmla="*/ 49 w 62"/>
                <a:gd name="T3" fmla="*/ 124 h 125"/>
                <a:gd name="T4" fmla="*/ 37 w 62"/>
                <a:gd name="T5" fmla="*/ 121 h 125"/>
                <a:gd name="T6" fmla="*/ 26 w 62"/>
                <a:gd name="T7" fmla="*/ 114 h 125"/>
                <a:gd name="T8" fmla="*/ 16 w 62"/>
                <a:gd name="T9" fmla="*/ 105 h 125"/>
                <a:gd name="T10" fmla="*/ 8 w 62"/>
                <a:gd name="T11" fmla="*/ 94 h 125"/>
                <a:gd name="T12" fmla="*/ 2 w 62"/>
                <a:gd name="T13" fmla="*/ 82 h 125"/>
                <a:gd name="T14" fmla="*/ 0 w 62"/>
                <a:gd name="T15" fmla="*/ 70 h 125"/>
                <a:gd name="T16" fmla="*/ 0 w 62"/>
                <a:gd name="T17" fmla="*/ 57 h 125"/>
                <a:gd name="T18" fmla="*/ 2 w 62"/>
                <a:gd name="T19" fmla="*/ 45 h 125"/>
                <a:gd name="T20" fmla="*/ 8 w 62"/>
                <a:gd name="T21" fmla="*/ 32 h 125"/>
                <a:gd name="T22" fmla="*/ 16 w 62"/>
                <a:gd name="T23" fmla="*/ 21 h 125"/>
                <a:gd name="T24" fmla="*/ 26 w 62"/>
                <a:gd name="T25" fmla="*/ 13 h 125"/>
                <a:gd name="T26" fmla="*/ 37 w 62"/>
                <a:gd name="T27" fmla="*/ 6 h 125"/>
                <a:gd name="T28" fmla="*/ 49 w 62"/>
                <a:gd name="T29" fmla="*/ 3 h 125"/>
                <a:gd name="T30" fmla="*/ 62 w 62"/>
                <a:gd name="T31" fmla="*/ 0 h 1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125"/>
                <a:gd name="T50" fmla="*/ 62 w 62"/>
                <a:gd name="T51" fmla="*/ 125 h 1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125">
                  <a:moveTo>
                    <a:pt x="62" y="125"/>
                  </a:moveTo>
                  <a:lnTo>
                    <a:pt x="49" y="124"/>
                  </a:lnTo>
                  <a:lnTo>
                    <a:pt x="37" y="121"/>
                  </a:lnTo>
                  <a:lnTo>
                    <a:pt x="26" y="114"/>
                  </a:lnTo>
                  <a:lnTo>
                    <a:pt x="16" y="105"/>
                  </a:lnTo>
                  <a:lnTo>
                    <a:pt x="8" y="94"/>
                  </a:lnTo>
                  <a:lnTo>
                    <a:pt x="2" y="82"/>
                  </a:lnTo>
                  <a:lnTo>
                    <a:pt x="0" y="70"/>
                  </a:lnTo>
                  <a:lnTo>
                    <a:pt x="0" y="57"/>
                  </a:lnTo>
                  <a:lnTo>
                    <a:pt x="2" y="45"/>
                  </a:lnTo>
                  <a:lnTo>
                    <a:pt x="8" y="32"/>
                  </a:lnTo>
                  <a:lnTo>
                    <a:pt x="16" y="21"/>
                  </a:lnTo>
                  <a:lnTo>
                    <a:pt x="26" y="13"/>
                  </a:lnTo>
                  <a:lnTo>
                    <a:pt x="37" y="6"/>
                  </a:lnTo>
                  <a:lnTo>
                    <a:pt x="49" y="3"/>
                  </a:lnTo>
                  <a:lnTo>
                    <a:pt x="6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9" name="Freeform 460"/>
            <p:cNvSpPr>
              <a:spLocks/>
            </p:cNvSpPr>
            <p:nvPr/>
          </p:nvSpPr>
          <p:spPr bwMode="auto">
            <a:xfrm>
              <a:off x="1918" y="822"/>
              <a:ext cx="1015" cy="18"/>
            </a:xfrm>
            <a:custGeom>
              <a:avLst/>
              <a:gdLst>
                <a:gd name="T0" fmla="*/ 0 w 7103"/>
                <a:gd name="T1" fmla="*/ 0 h 125"/>
                <a:gd name="T2" fmla="*/ 0 w 7103"/>
                <a:gd name="T3" fmla="*/ 63 h 125"/>
                <a:gd name="T4" fmla="*/ 0 w 7103"/>
                <a:gd name="T5" fmla="*/ 125 h 125"/>
                <a:gd name="T6" fmla="*/ 7103 w 7103"/>
                <a:gd name="T7" fmla="*/ 125 h 125"/>
                <a:gd name="T8" fmla="*/ 7103 w 7103"/>
                <a:gd name="T9" fmla="*/ 63 h 125"/>
                <a:gd name="T10" fmla="*/ 7103 w 7103"/>
                <a:gd name="T11" fmla="*/ 0 h 125"/>
                <a:gd name="T12" fmla="*/ 0 w 7103"/>
                <a:gd name="T13" fmla="*/ 0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03"/>
                <a:gd name="T22" fmla="*/ 0 h 125"/>
                <a:gd name="T23" fmla="*/ 7103 w 7103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03" h="125">
                  <a:moveTo>
                    <a:pt x="0" y="0"/>
                  </a:moveTo>
                  <a:lnTo>
                    <a:pt x="0" y="63"/>
                  </a:lnTo>
                  <a:lnTo>
                    <a:pt x="0" y="125"/>
                  </a:lnTo>
                  <a:lnTo>
                    <a:pt x="7103" y="125"/>
                  </a:lnTo>
                  <a:lnTo>
                    <a:pt x="7103" y="63"/>
                  </a:lnTo>
                  <a:lnTo>
                    <a:pt x="71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40" name="Freeform 461"/>
            <p:cNvSpPr>
              <a:spLocks/>
            </p:cNvSpPr>
            <p:nvPr/>
          </p:nvSpPr>
          <p:spPr bwMode="auto">
            <a:xfrm>
              <a:off x="1918" y="822"/>
              <a:ext cx="1015" cy="18"/>
            </a:xfrm>
            <a:custGeom>
              <a:avLst/>
              <a:gdLst>
                <a:gd name="T0" fmla="*/ 0 w 7103"/>
                <a:gd name="T1" fmla="*/ 0 h 125"/>
                <a:gd name="T2" fmla="*/ 0 w 7103"/>
                <a:gd name="T3" fmla="*/ 63 h 125"/>
                <a:gd name="T4" fmla="*/ 0 w 7103"/>
                <a:gd name="T5" fmla="*/ 125 h 125"/>
                <a:gd name="T6" fmla="*/ 7103 w 7103"/>
                <a:gd name="T7" fmla="*/ 125 h 125"/>
                <a:gd name="T8" fmla="*/ 7103 w 7103"/>
                <a:gd name="T9" fmla="*/ 63 h 125"/>
                <a:gd name="T10" fmla="*/ 7103 w 7103"/>
                <a:gd name="T11" fmla="*/ 0 h 125"/>
                <a:gd name="T12" fmla="*/ 0 w 7103"/>
                <a:gd name="T13" fmla="*/ 0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03"/>
                <a:gd name="T22" fmla="*/ 0 h 125"/>
                <a:gd name="T23" fmla="*/ 7103 w 7103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03" h="125">
                  <a:moveTo>
                    <a:pt x="0" y="0"/>
                  </a:moveTo>
                  <a:lnTo>
                    <a:pt x="0" y="63"/>
                  </a:lnTo>
                  <a:lnTo>
                    <a:pt x="0" y="125"/>
                  </a:lnTo>
                  <a:lnTo>
                    <a:pt x="7103" y="125"/>
                  </a:lnTo>
                  <a:lnTo>
                    <a:pt x="7103" y="63"/>
                  </a:lnTo>
                  <a:lnTo>
                    <a:pt x="710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41" name="Freeform 462"/>
            <p:cNvSpPr>
              <a:spLocks/>
            </p:cNvSpPr>
            <p:nvPr/>
          </p:nvSpPr>
          <p:spPr bwMode="auto">
            <a:xfrm>
              <a:off x="2933" y="822"/>
              <a:ext cx="9" cy="18"/>
            </a:xfrm>
            <a:custGeom>
              <a:avLst/>
              <a:gdLst>
                <a:gd name="T0" fmla="*/ 0 w 62"/>
                <a:gd name="T1" fmla="*/ 63 h 125"/>
                <a:gd name="T2" fmla="*/ 0 w 62"/>
                <a:gd name="T3" fmla="*/ 0 h 125"/>
                <a:gd name="T4" fmla="*/ 13 w 62"/>
                <a:gd name="T5" fmla="*/ 3 h 125"/>
                <a:gd name="T6" fmla="*/ 25 w 62"/>
                <a:gd name="T7" fmla="*/ 6 h 125"/>
                <a:gd name="T8" fmla="*/ 36 w 62"/>
                <a:gd name="T9" fmla="*/ 13 h 125"/>
                <a:gd name="T10" fmla="*/ 46 w 62"/>
                <a:gd name="T11" fmla="*/ 21 h 125"/>
                <a:gd name="T12" fmla="*/ 54 w 62"/>
                <a:gd name="T13" fmla="*/ 32 h 125"/>
                <a:gd name="T14" fmla="*/ 60 w 62"/>
                <a:gd name="T15" fmla="*/ 45 h 125"/>
                <a:gd name="T16" fmla="*/ 62 w 62"/>
                <a:gd name="T17" fmla="*/ 57 h 125"/>
                <a:gd name="T18" fmla="*/ 62 w 62"/>
                <a:gd name="T19" fmla="*/ 70 h 125"/>
                <a:gd name="T20" fmla="*/ 60 w 62"/>
                <a:gd name="T21" fmla="*/ 82 h 125"/>
                <a:gd name="T22" fmla="*/ 54 w 62"/>
                <a:gd name="T23" fmla="*/ 94 h 125"/>
                <a:gd name="T24" fmla="*/ 46 w 62"/>
                <a:gd name="T25" fmla="*/ 105 h 125"/>
                <a:gd name="T26" fmla="*/ 36 w 62"/>
                <a:gd name="T27" fmla="*/ 114 h 125"/>
                <a:gd name="T28" fmla="*/ 25 w 62"/>
                <a:gd name="T29" fmla="*/ 121 h 125"/>
                <a:gd name="T30" fmla="*/ 13 w 62"/>
                <a:gd name="T31" fmla="*/ 124 h 125"/>
                <a:gd name="T32" fmla="*/ 0 w 62"/>
                <a:gd name="T33" fmla="*/ 125 h 125"/>
                <a:gd name="T34" fmla="*/ 0 w 62"/>
                <a:gd name="T35" fmla="*/ 63 h 1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2"/>
                <a:gd name="T55" fmla="*/ 0 h 125"/>
                <a:gd name="T56" fmla="*/ 62 w 62"/>
                <a:gd name="T57" fmla="*/ 125 h 12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2" h="125">
                  <a:moveTo>
                    <a:pt x="0" y="63"/>
                  </a:moveTo>
                  <a:lnTo>
                    <a:pt x="0" y="0"/>
                  </a:lnTo>
                  <a:lnTo>
                    <a:pt x="13" y="3"/>
                  </a:lnTo>
                  <a:lnTo>
                    <a:pt x="25" y="6"/>
                  </a:lnTo>
                  <a:lnTo>
                    <a:pt x="36" y="13"/>
                  </a:lnTo>
                  <a:lnTo>
                    <a:pt x="46" y="21"/>
                  </a:lnTo>
                  <a:lnTo>
                    <a:pt x="54" y="32"/>
                  </a:lnTo>
                  <a:lnTo>
                    <a:pt x="60" y="45"/>
                  </a:lnTo>
                  <a:lnTo>
                    <a:pt x="62" y="57"/>
                  </a:lnTo>
                  <a:lnTo>
                    <a:pt x="62" y="70"/>
                  </a:lnTo>
                  <a:lnTo>
                    <a:pt x="60" y="82"/>
                  </a:lnTo>
                  <a:lnTo>
                    <a:pt x="54" y="94"/>
                  </a:lnTo>
                  <a:lnTo>
                    <a:pt x="46" y="105"/>
                  </a:lnTo>
                  <a:lnTo>
                    <a:pt x="36" y="114"/>
                  </a:lnTo>
                  <a:lnTo>
                    <a:pt x="25" y="121"/>
                  </a:lnTo>
                  <a:lnTo>
                    <a:pt x="13" y="124"/>
                  </a:lnTo>
                  <a:lnTo>
                    <a:pt x="0" y="125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42" name="Freeform 463"/>
            <p:cNvSpPr>
              <a:spLocks/>
            </p:cNvSpPr>
            <p:nvPr/>
          </p:nvSpPr>
          <p:spPr bwMode="auto">
            <a:xfrm>
              <a:off x="2933" y="822"/>
              <a:ext cx="9" cy="18"/>
            </a:xfrm>
            <a:custGeom>
              <a:avLst/>
              <a:gdLst>
                <a:gd name="T0" fmla="*/ 0 w 62"/>
                <a:gd name="T1" fmla="*/ 0 h 125"/>
                <a:gd name="T2" fmla="*/ 13 w 62"/>
                <a:gd name="T3" fmla="*/ 3 h 125"/>
                <a:gd name="T4" fmla="*/ 25 w 62"/>
                <a:gd name="T5" fmla="*/ 6 h 125"/>
                <a:gd name="T6" fmla="*/ 36 w 62"/>
                <a:gd name="T7" fmla="*/ 13 h 125"/>
                <a:gd name="T8" fmla="*/ 46 w 62"/>
                <a:gd name="T9" fmla="*/ 21 h 125"/>
                <a:gd name="T10" fmla="*/ 54 w 62"/>
                <a:gd name="T11" fmla="*/ 32 h 125"/>
                <a:gd name="T12" fmla="*/ 60 w 62"/>
                <a:gd name="T13" fmla="*/ 45 h 125"/>
                <a:gd name="T14" fmla="*/ 62 w 62"/>
                <a:gd name="T15" fmla="*/ 57 h 125"/>
                <a:gd name="T16" fmla="*/ 62 w 62"/>
                <a:gd name="T17" fmla="*/ 70 h 125"/>
                <a:gd name="T18" fmla="*/ 60 w 62"/>
                <a:gd name="T19" fmla="*/ 82 h 125"/>
                <a:gd name="T20" fmla="*/ 54 w 62"/>
                <a:gd name="T21" fmla="*/ 94 h 125"/>
                <a:gd name="T22" fmla="*/ 46 w 62"/>
                <a:gd name="T23" fmla="*/ 105 h 125"/>
                <a:gd name="T24" fmla="*/ 36 w 62"/>
                <a:gd name="T25" fmla="*/ 114 h 125"/>
                <a:gd name="T26" fmla="*/ 25 w 62"/>
                <a:gd name="T27" fmla="*/ 121 h 125"/>
                <a:gd name="T28" fmla="*/ 13 w 62"/>
                <a:gd name="T29" fmla="*/ 124 h 125"/>
                <a:gd name="T30" fmla="*/ 0 w 62"/>
                <a:gd name="T31" fmla="*/ 125 h 1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125"/>
                <a:gd name="T50" fmla="*/ 62 w 62"/>
                <a:gd name="T51" fmla="*/ 125 h 1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125">
                  <a:moveTo>
                    <a:pt x="0" y="0"/>
                  </a:moveTo>
                  <a:lnTo>
                    <a:pt x="13" y="3"/>
                  </a:lnTo>
                  <a:lnTo>
                    <a:pt x="25" y="6"/>
                  </a:lnTo>
                  <a:lnTo>
                    <a:pt x="36" y="13"/>
                  </a:lnTo>
                  <a:lnTo>
                    <a:pt x="46" y="21"/>
                  </a:lnTo>
                  <a:lnTo>
                    <a:pt x="54" y="32"/>
                  </a:lnTo>
                  <a:lnTo>
                    <a:pt x="60" y="45"/>
                  </a:lnTo>
                  <a:lnTo>
                    <a:pt x="62" y="57"/>
                  </a:lnTo>
                  <a:lnTo>
                    <a:pt x="62" y="70"/>
                  </a:lnTo>
                  <a:lnTo>
                    <a:pt x="60" y="82"/>
                  </a:lnTo>
                  <a:lnTo>
                    <a:pt x="54" y="94"/>
                  </a:lnTo>
                  <a:lnTo>
                    <a:pt x="46" y="105"/>
                  </a:lnTo>
                  <a:lnTo>
                    <a:pt x="36" y="114"/>
                  </a:lnTo>
                  <a:lnTo>
                    <a:pt x="25" y="121"/>
                  </a:lnTo>
                  <a:lnTo>
                    <a:pt x="13" y="124"/>
                  </a:lnTo>
                  <a:lnTo>
                    <a:pt x="0" y="1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43" name="Freeform 464"/>
            <p:cNvSpPr>
              <a:spLocks/>
            </p:cNvSpPr>
            <p:nvPr/>
          </p:nvSpPr>
          <p:spPr bwMode="auto">
            <a:xfrm>
              <a:off x="2024" y="736"/>
              <a:ext cx="98" cy="62"/>
            </a:xfrm>
            <a:custGeom>
              <a:avLst/>
              <a:gdLst>
                <a:gd name="T0" fmla="*/ 0 w 686"/>
                <a:gd name="T1" fmla="*/ 211 h 432"/>
                <a:gd name="T2" fmla="*/ 686 w 686"/>
                <a:gd name="T3" fmla="*/ 432 h 432"/>
                <a:gd name="T4" fmla="*/ 108 w 686"/>
                <a:gd name="T5" fmla="*/ 0 h 432"/>
                <a:gd name="T6" fmla="*/ 0 w 686"/>
                <a:gd name="T7" fmla="*/ 211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6"/>
                <a:gd name="T13" fmla="*/ 0 h 432"/>
                <a:gd name="T14" fmla="*/ 686 w 686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6" h="432">
                  <a:moveTo>
                    <a:pt x="0" y="211"/>
                  </a:moveTo>
                  <a:lnTo>
                    <a:pt x="686" y="432"/>
                  </a:lnTo>
                  <a:lnTo>
                    <a:pt x="108" y="0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44" name="Freeform 465"/>
            <p:cNvSpPr>
              <a:spLocks/>
            </p:cNvSpPr>
            <p:nvPr/>
          </p:nvSpPr>
          <p:spPr bwMode="auto">
            <a:xfrm>
              <a:off x="2024" y="736"/>
              <a:ext cx="98" cy="62"/>
            </a:xfrm>
            <a:custGeom>
              <a:avLst/>
              <a:gdLst>
                <a:gd name="T0" fmla="*/ 0 w 686"/>
                <a:gd name="T1" fmla="*/ 211 h 432"/>
                <a:gd name="T2" fmla="*/ 686 w 686"/>
                <a:gd name="T3" fmla="*/ 432 h 432"/>
                <a:gd name="T4" fmla="*/ 108 w 686"/>
                <a:gd name="T5" fmla="*/ 0 h 432"/>
                <a:gd name="T6" fmla="*/ 0 w 686"/>
                <a:gd name="T7" fmla="*/ 211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6"/>
                <a:gd name="T13" fmla="*/ 0 h 432"/>
                <a:gd name="T14" fmla="*/ 686 w 686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6" h="432">
                  <a:moveTo>
                    <a:pt x="0" y="211"/>
                  </a:moveTo>
                  <a:lnTo>
                    <a:pt x="686" y="432"/>
                  </a:lnTo>
                  <a:lnTo>
                    <a:pt x="108" y="0"/>
                  </a:lnTo>
                  <a:lnTo>
                    <a:pt x="0" y="2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45" name="Freeform 466"/>
            <p:cNvSpPr>
              <a:spLocks/>
            </p:cNvSpPr>
            <p:nvPr/>
          </p:nvSpPr>
          <p:spPr bwMode="auto">
            <a:xfrm>
              <a:off x="2596" y="1443"/>
              <a:ext cx="34" cy="103"/>
            </a:xfrm>
            <a:custGeom>
              <a:avLst/>
              <a:gdLst>
                <a:gd name="T0" fmla="*/ 6 w 239"/>
                <a:gd name="T1" fmla="*/ 0 h 721"/>
                <a:gd name="T2" fmla="*/ 0 w 239"/>
                <a:gd name="T3" fmla="*/ 721 h 721"/>
                <a:gd name="T4" fmla="*/ 239 w 239"/>
                <a:gd name="T5" fmla="*/ 40 h 721"/>
                <a:gd name="T6" fmla="*/ 6 w 239"/>
                <a:gd name="T7" fmla="*/ 0 h 7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9"/>
                <a:gd name="T13" fmla="*/ 0 h 721"/>
                <a:gd name="T14" fmla="*/ 239 w 239"/>
                <a:gd name="T15" fmla="*/ 721 h 7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9" h="721">
                  <a:moveTo>
                    <a:pt x="6" y="0"/>
                  </a:moveTo>
                  <a:lnTo>
                    <a:pt x="0" y="721"/>
                  </a:lnTo>
                  <a:lnTo>
                    <a:pt x="239" y="4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46" name="Rectangle 467"/>
            <p:cNvSpPr>
              <a:spLocks noChangeArrowheads="1"/>
            </p:cNvSpPr>
            <p:nvPr/>
          </p:nvSpPr>
          <p:spPr bwMode="auto">
            <a:xfrm>
              <a:off x="1429" y="572"/>
              <a:ext cx="36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r>
                <a:rPr lang="en-US" altLang="zh-CN" sz="2400" b="0" baseline="-25000">
                  <a:solidFill>
                    <a:srgbClr val="000000"/>
                  </a:solidFill>
                </a:rPr>
                <a:t>e</a:t>
              </a:r>
              <a:endParaRPr lang="en-US" altLang="zh-CN" sz="2400"/>
            </a:p>
          </p:txBody>
        </p:sp>
        <p:sp>
          <p:nvSpPr>
            <p:cNvPr id="33847" name="Rectangle 469"/>
            <p:cNvSpPr>
              <a:spLocks noChangeArrowheads="1"/>
            </p:cNvSpPr>
            <p:nvPr/>
          </p:nvSpPr>
          <p:spPr bwMode="auto">
            <a:xfrm>
              <a:off x="2937" y="572"/>
              <a:ext cx="1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endParaRPr lang="en-US" altLang="zh-CN" sz="2400"/>
            </a:p>
          </p:txBody>
        </p:sp>
        <p:sp>
          <p:nvSpPr>
            <p:cNvPr id="33848" name="Rectangle 470"/>
            <p:cNvSpPr>
              <a:spLocks noChangeArrowheads="1"/>
            </p:cNvSpPr>
            <p:nvPr/>
          </p:nvSpPr>
          <p:spPr bwMode="auto">
            <a:xfrm>
              <a:off x="2930" y="1715"/>
              <a:ext cx="1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endParaRPr lang="en-US" altLang="zh-CN" sz="2400"/>
            </a:p>
          </p:txBody>
        </p:sp>
        <p:sp>
          <p:nvSpPr>
            <p:cNvPr id="33849" name="Freeform 471"/>
            <p:cNvSpPr>
              <a:spLocks/>
            </p:cNvSpPr>
            <p:nvPr/>
          </p:nvSpPr>
          <p:spPr bwMode="auto">
            <a:xfrm>
              <a:off x="2596" y="1443"/>
              <a:ext cx="34" cy="103"/>
            </a:xfrm>
            <a:custGeom>
              <a:avLst/>
              <a:gdLst>
                <a:gd name="T0" fmla="*/ 6 w 239"/>
                <a:gd name="T1" fmla="*/ 0 h 721"/>
                <a:gd name="T2" fmla="*/ 0 w 239"/>
                <a:gd name="T3" fmla="*/ 721 h 721"/>
                <a:gd name="T4" fmla="*/ 239 w 239"/>
                <a:gd name="T5" fmla="*/ 40 h 721"/>
                <a:gd name="T6" fmla="*/ 6 w 239"/>
                <a:gd name="T7" fmla="*/ 0 h 7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9"/>
                <a:gd name="T13" fmla="*/ 0 h 721"/>
                <a:gd name="T14" fmla="*/ 239 w 239"/>
                <a:gd name="T15" fmla="*/ 721 h 7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9" h="721">
                  <a:moveTo>
                    <a:pt x="6" y="0"/>
                  </a:moveTo>
                  <a:lnTo>
                    <a:pt x="0" y="721"/>
                  </a:lnTo>
                  <a:lnTo>
                    <a:pt x="239" y="40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50" name="Freeform 472"/>
            <p:cNvSpPr>
              <a:spLocks/>
            </p:cNvSpPr>
            <p:nvPr/>
          </p:nvSpPr>
          <p:spPr bwMode="auto">
            <a:xfrm>
              <a:off x="3490" y="1265"/>
              <a:ext cx="101" cy="34"/>
            </a:xfrm>
            <a:custGeom>
              <a:avLst/>
              <a:gdLst>
                <a:gd name="T0" fmla="*/ 0 w 711"/>
                <a:gd name="T1" fmla="*/ 237 h 237"/>
                <a:gd name="T2" fmla="*/ 711 w 711"/>
                <a:gd name="T3" fmla="*/ 117 h 237"/>
                <a:gd name="T4" fmla="*/ 0 w 711"/>
                <a:gd name="T5" fmla="*/ 0 h 237"/>
                <a:gd name="T6" fmla="*/ 0 w 711"/>
                <a:gd name="T7" fmla="*/ 237 h 2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1"/>
                <a:gd name="T13" fmla="*/ 0 h 237"/>
                <a:gd name="T14" fmla="*/ 711 w 711"/>
                <a:gd name="T15" fmla="*/ 237 h 2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1" h="237">
                  <a:moveTo>
                    <a:pt x="0" y="237"/>
                  </a:moveTo>
                  <a:lnTo>
                    <a:pt x="711" y="117"/>
                  </a:lnTo>
                  <a:lnTo>
                    <a:pt x="0" y="0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51" name="Rectangle 473"/>
            <p:cNvSpPr>
              <a:spLocks noChangeArrowheads="1"/>
            </p:cNvSpPr>
            <p:nvPr/>
          </p:nvSpPr>
          <p:spPr bwMode="auto">
            <a:xfrm>
              <a:off x="3473" y="1280"/>
              <a:ext cx="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x</a:t>
              </a:r>
              <a:endParaRPr lang="en-US" altLang="zh-CN" sz="2400"/>
            </a:p>
          </p:txBody>
        </p:sp>
        <p:sp>
          <p:nvSpPr>
            <p:cNvPr id="33852" name="Freeform 474"/>
            <p:cNvSpPr>
              <a:spLocks/>
            </p:cNvSpPr>
            <p:nvPr/>
          </p:nvSpPr>
          <p:spPr bwMode="auto">
            <a:xfrm>
              <a:off x="3490" y="1265"/>
              <a:ext cx="101" cy="34"/>
            </a:xfrm>
            <a:custGeom>
              <a:avLst/>
              <a:gdLst>
                <a:gd name="T0" fmla="*/ 0 w 711"/>
                <a:gd name="T1" fmla="*/ 237 h 237"/>
                <a:gd name="T2" fmla="*/ 711 w 711"/>
                <a:gd name="T3" fmla="*/ 117 h 237"/>
                <a:gd name="T4" fmla="*/ 0 w 711"/>
                <a:gd name="T5" fmla="*/ 0 h 237"/>
                <a:gd name="T6" fmla="*/ 0 w 711"/>
                <a:gd name="T7" fmla="*/ 237 h 2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1"/>
                <a:gd name="T13" fmla="*/ 0 h 237"/>
                <a:gd name="T14" fmla="*/ 711 w 711"/>
                <a:gd name="T15" fmla="*/ 237 h 2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1" h="237">
                  <a:moveTo>
                    <a:pt x="0" y="237"/>
                  </a:moveTo>
                  <a:lnTo>
                    <a:pt x="711" y="117"/>
                  </a:lnTo>
                  <a:lnTo>
                    <a:pt x="0" y="0"/>
                  </a:lnTo>
                  <a:lnTo>
                    <a:pt x="0" y="2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53" name="Line 475"/>
            <p:cNvSpPr>
              <a:spLocks noChangeShapeType="1"/>
            </p:cNvSpPr>
            <p:nvPr/>
          </p:nvSpPr>
          <p:spPr bwMode="auto">
            <a:xfrm flipV="1">
              <a:off x="2933" y="1045"/>
              <a:ext cx="121" cy="237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54" name="Freeform 476"/>
            <p:cNvSpPr>
              <a:spLocks/>
            </p:cNvSpPr>
            <p:nvPr/>
          </p:nvSpPr>
          <p:spPr bwMode="auto">
            <a:xfrm>
              <a:off x="3039" y="955"/>
              <a:ext cx="61" cy="98"/>
            </a:xfrm>
            <a:custGeom>
              <a:avLst/>
              <a:gdLst>
                <a:gd name="T0" fmla="*/ 0 w 429"/>
                <a:gd name="T1" fmla="*/ 580 h 687"/>
                <a:gd name="T2" fmla="*/ 211 w 429"/>
                <a:gd name="T3" fmla="*/ 687 h 687"/>
                <a:gd name="T4" fmla="*/ 429 w 429"/>
                <a:gd name="T5" fmla="*/ 0 h 687"/>
                <a:gd name="T6" fmla="*/ 0 w 429"/>
                <a:gd name="T7" fmla="*/ 580 h 6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9"/>
                <a:gd name="T13" fmla="*/ 0 h 687"/>
                <a:gd name="T14" fmla="*/ 429 w 429"/>
                <a:gd name="T15" fmla="*/ 687 h 6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9" h="687">
                  <a:moveTo>
                    <a:pt x="0" y="580"/>
                  </a:moveTo>
                  <a:lnTo>
                    <a:pt x="211" y="687"/>
                  </a:lnTo>
                  <a:lnTo>
                    <a:pt x="429" y="0"/>
                  </a:lnTo>
                  <a:lnTo>
                    <a:pt x="0" y="58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55" name="Rectangle 477"/>
            <p:cNvSpPr>
              <a:spLocks noChangeArrowheads="1"/>
            </p:cNvSpPr>
            <p:nvPr/>
          </p:nvSpPr>
          <p:spPr bwMode="auto">
            <a:xfrm>
              <a:off x="2893" y="882"/>
              <a:ext cx="18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r</a:t>
              </a:r>
              <a:r>
                <a:rPr lang="en-US" altLang="zh-CN" sz="2400" b="0" baseline="-25000">
                  <a:solidFill>
                    <a:srgbClr val="0000FF"/>
                  </a:solidFill>
                </a:rPr>
                <a:t>0</a:t>
              </a:r>
              <a:endParaRPr lang="en-US" altLang="zh-CN" sz="2400"/>
            </a:p>
          </p:txBody>
        </p:sp>
        <p:sp>
          <p:nvSpPr>
            <p:cNvPr id="33856" name="Freeform 478"/>
            <p:cNvSpPr>
              <a:spLocks/>
            </p:cNvSpPr>
            <p:nvPr/>
          </p:nvSpPr>
          <p:spPr bwMode="auto">
            <a:xfrm>
              <a:off x="3039" y="955"/>
              <a:ext cx="61" cy="98"/>
            </a:xfrm>
            <a:custGeom>
              <a:avLst/>
              <a:gdLst>
                <a:gd name="T0" fmla="*/ 0 w 429"/>
                <a:gd name="T1" fmla="*/ 580 h 687"/>
                <a:gd name="T2" fmla="*/ 211 w 429"/>
                <a:gd name="T3" fmla="*/ 687 h 687"/>
                <a:gd name="T4" fmla="*/ 429 w 429"/>
                <a:gd name="T5" fmla="*/ 0 h 687"/>
                <a:gd name="T6" fmla="*/ 0 w 429"/>
                <a:gd name="T7" fmla="*/ 580 h 6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9"/>
                <a:gd name="T13" fmla="*/ 0 h 687"/>
                <a:gd name="T14" fmla="*/ 429 w 429"/>
                <a:gd name="T15" fmla="*/ 687 h 6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9" h="687">
                  <a:moveTo>
                    <a:pt x="0" y="580"/>
                  </a:moveTo>
                  <a:lnTo>
                    <a:pt x="211" y="687"/>
                  </a:lnTo>
                  <a:lnTo>
                    <a:pt x="429" y="0"/>
                  </a:lnTo>
                  <a:lnTo>
                    <a:pt x="0" y="58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57" name="Freeform 480"/>
            <p:cNvSpPr>
              <a:spLocks/>
            </p:cNvSpPr>
            <p:nvPr/>
          </p:nvSpPr>
          <p:spPr bwMode="auto">
            <a:xfrm>
              <a:off x="3007" y="1057"/>
              <a:ext cx="18" cy="35"/>
            </a:xfrm>
            <a:custGeom>
              <a:avLst/>
              <a:gdLst>
                <a:gd name="T0" fmla="*/ 66 w 122"/>
                <a:gd name="T1" fmla="*/ 0 h 241"/>
                <a:gd name="T2" fmla="*/ 38 w 122"/>
                <a:gd name="T3" fmla="*/ 8 h 241"/>
                <a:gd name="T4" fmla="*/ 36 w 122"/>
                <a:gd name="T5" fmla="*/ 9 h 241"/>
                <a:gd name="T6" fmla="*/ 64 w 122"/>
                <a:gd name="T7" fmla="*/ 11 h 241"/>
                <a:gd name="T8" fmla="*/ 80 w 122"/>
                <a:gd name="T9" fmla="*/ 16 h 241"/>
                <a:gd name="T10" fmla="*/ 82 w 122"/>
                <a:gd name="T11" fmla="*/ 19 h 241"/>
                <a:gd name="T12" fmla="*/ 91 w 122"/>
                <a:gd name="T13" fmla="*/ 44 h 241"/>
                <a:gd name="T14" fmla="*/ 91 w 122"/>
                <a:gd name="T15" fmla="*/ 52 h 241"/>
                <a:gd name="T16" fmla="*/ 91 w 122"/>
                <a:gd name="T17" fmla="*/ 78 h 241"/>
                <a:gd name="T18" fmla="*/ 88 w 122"/>
                <a:gd name="T19" fmla="*/ 109 h 241"/>
                <a:gd name="T20" fmla="*/ 82 w 122"/>
                <a:gd name="T21" fmla="*/ 143 h 241"/>
                <a:gd name="T22" fmla="*/ 74 w 122"/>
                <a:gd name="T23" fmla="*/ 170 h 241"/>
                <a:gd name="T24" fmla="*/ 65 w 122"/>
                <a:gd name="T25" fmla="*/ 193 h 241"/>
                <a:gd name="T26" fmla="*/ 63 w 122"/>
                <a:gd name="T27" fmla="*/ 198 h 241"/>
                <a:gd name="T28" fmla="*/ 45 w 122"/>
                <a:gd name="T29" fmla="*/ 221 h 241"/>
                <a:gd name="T30" fmla="*/ 24 w 122"/>
                <a:gd name="T31" fmla="*/ 230 h 241"/>
                <a:gd name="T32" fmla="*/ 0 w 122"/>
                <a:gd name="T33" fmla="*/ 235 h 241"/>
                <a:gd name="T34" fmla="*/ 22 w 122"/>
                <a:gd name="T35" fmla="*/ 241 h 241"/>
                <a:gd name="T36" fmla="*/ 31 w 122"/>
                <a:gd name="T37" fmla="*/ 240 h 241"/>
                <a:gd name="T38" fmla="*/ 59 w 122"/>
                <a:gd name="T39" fmla="*/ 229 h 241"/>
                <a:gd name="T40" fmla="*/ 76 w 122"/>
                <a:gd name="T41" fmla="*/ 213 h 241"/>
                <a:gd name="T42" fmla="*/ 96 w 122"/>
                <a:gd name="T43" fmla="*/ 187 h 241"/>
                <a:gd name="T44" fmla="*/ 101 w 122"/>
                <a:gd name="T45" fmla="*/ 176 h 241"/>
                <a:gd name="T46" fmla="*/ 113 w 122"/>
                <a:gd name="T47" fmla="*/ 149 h 241"/>
                <a:gd name="T48" fmla="*/ 119 w 122"/>
                <a:gd name="T49" fmla="*/ 118 h 241"/>
                <a:gd name="T50" fmla="*/ 121 w 122"/>
                <a:gd name="T51" fmla="*/ 104 h 241"/>
                <a:gd name="T52" fmla="*/ 122 w 122"/>
                <a:gd name="T53" fmla="*/ 74 h 241"/>
                <a:gd name="T54" fmla="*/ 118 w 122"/>
                <a:gd name="T55" fmla="*/ 49 h 241"/>
                <a:gd name="T56" fmla="*/ 109 w 122"/>
                <a:gd name="T57" fmla="*/ 26 h 241"/>
                <a:gd name="T58" fmla="*/ 108 w 122"/>
                <a:gd name="T59" fmla="*/ 25 h 241"/>
                <a:gd name="T60" fmla="*/ 89 w 122"/>
                <a:gd name="T61" fmla="*/ 7 h 241"/>
                <a:gd name="T62" fmla="*/ 66 w 122"/>
                <a:gd name="T63" fmla="*/ 0 h 24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2"/>
                <a:gd name="T97" fmla="*/ 0 h 241"/>
                <a:gd name="T98" fmla="*/ 122 w 122"/>
                <a:gd name="T99" fmla="*/ 241 h 24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2" h="241">
                  <a:moveTo>
                    <a:pt x="66" y="0"/>
                  </a:moveTo>
                  <a:lnTo>
                    <a:pt x="38" y="8"/>
                  </a:lnTo>
                  <a:lnTo>
                    <a:pt x="36" y="9"/>
                  </a:lnTo>
                  <a:lnTo>
                    <a:pt x="64" y="11"/>
                  </a:lnTo>
                  <a:lnTo>
                    <a:pt x="80" y="16"/>
                  </a:lnTo>
                  <a:lnTo>
                    <a:pt x="82" y="19"/>
                  </a:lnTo>
                  <a:lnTo>
                    <a:pt x="91" y="44"/>
                  </a:lnTo>
                  <a:lnTo>
                    <a:pt x="91" y="52"/>
                  </a:lnTo>
                  <a:lnTo>
                    <a:pt x="91" y="78"/>
                  </a:lnTo>
                  <a:lnTo>
                    <a:pt x="88" y="109"/>
                  </a:lnTo>
                  <a:lnTo>
                    <a:pt x="82" y="143"/>
                  </a:lnTo>
                  <a:lnTo>
                    <a:pt x="74" y="170"/>
                  </a:lnTo>
                  <a:lnTo>
                    <a:pt x="65" y="193"/>
                  </a:lnTo>
                  <a:lnTo>
                    <a:pt x="63" y="198"/>
                  </a:lnTo>
                  <a:lnTo>
                    <a:pt x="45" y="221"/>
                  </a:lnTo>
                  <a:lnTo>
                    <a:pt x="24" y="230"/>
                  </a:lnTo>
                  <a:lnTo>
                    <a:pt x="0" y="235"/>
                  </a:lnTo>
                  <a:lnTo>
                    <a:pt x="22" y="241"/>
                  </a:lnTo>
                  <a:lnTo>
                    <a:pt x="31" y="240"/>
                  </a:lnTo>
                  <a:lnTo>
                    <a:pt x="59" y="229"/>
                  </a:lnTo>
                  <a:lnTo>
                    <a:pt x="76" y="213"/>
                  </a:lnTo>
                  <a:lnTo>
                    <a:pt x="96" y="187"/>
                  </a:lnTo>
                  <a:lnTo>
                    <a:pt x="101" y="176"/>
                  </a:lnTo>
                  <a:lnTo>
                    <a:pt x="113" y="149"/>
                  </a:lnTo>
                  <a:lnTo>
                    <a:pt x="119" y="118"/>
                  </a:lnTo>
                  <a:lnTo>
                    <a:pt x="121" y="104"/>
                  </a:lnTo>
                  <a:lnTo>
                    <a:pt x="122" y="74"/>
                  </a:lnTo>
                  <a:lnTo>
                    <a:pt x="118" y="49"/>
                  </a:lnTo>
                  <a:lnTo>
                    <a:pt x="109" y="26"/>
                  </a:lnTo>
                  <a:lnTo>
                    <a:pt x="108" y="25"/>
                  </a:lnTo>
                  <a:lnTo>
                    <a:pt x="89" y="7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58" name="Freeform 481"/>
            <p:cNvSpPr>
              <a:spLocks/>
            </p:cNvSpPr>
            <p:nvPr/>
          </p:nvSpPr>
          <p:spPr bwMode="auto">
            <a:xfrm>
              <a:off x="2605" y="1444"/>
              <a:ext cx="17" cy="11"/>
            </a:xfrm>
            <a:custGeom>
              <a:avLst/>
              <a:gdLst>
                <a:gd name="T0" fmla="*/ 62 w 124"/>
                <a:gd name="T1" fmla="*/ 11 h 73"/>
                <a:gd name="T2" fmla="*/ 124 w 124"/>
                <a:gd name="T3" fmla="*/ 22 h 73"/>
                <a:gd name="T4" fmla="*/ 119 w 124"/>
                <a:gd name="T5" fmla="*/ 34 h 73"/>
                <a:gd name="T6" fmla="*/ 114 w 124"/>
                <a:gd name="T7" fmla="*/ 46 h 73"/>
                <a:gd name="T8" fmla="*/ 105 w 124"/>
                <a:gd name="T9" fmla="*/ 56 h 73"/>
                <a:gd name="T10" fmla="*/ 95 w 124"/>
                <a:gd name="T11" fmla="*/ 64 h 73"/>
                <a:gd name="T12" fmla="*/ 83 w 124"/>
                <a:gd name="T13" fmla="*/ 70 h 73"/>
                <a:gd name="T14" fmla="*/ 71 w 124"/>
                <a:gd name="T15" fmla="*/ 73 h 73"/>
                <a:gd name="T16" fmla="*/ 57 w 124"/>
                <a:gd name="T17" fmla="*/ 73 h 73"/>
                <a:gd name="T18" fmla="*/ 45 w 124"/>
                <a:gd name="T19" fmla="*/ 71 h 73"/>
                <a:gd name="T20" fmla="*/ 33 w 124"/>
                <a:gd name="T21" fmla="*/ 66 h 73"/>
                <a:gd name="T22" fmla="*/ 22 w 124"/>
                <a:gd name="T23" fmla="*/ 59 h 73"/>
                <a:gd name="T24" fmla="*/ 13 w 124"/>
                <a:gd name="T25" fmla="*/ 50 h 73"/>
                <a:gd name="T26" fmla="*/ 5 w 124"/>
                <a:gd name="T27" fmla="*/ 39 h 73"/>
                <a:gd name="T28" fmla="*/ 1 w 124"/>
                <a:gd name="T29" fmla="*/ 26 h 73"/>
                <a:gd name="T30" fmla="*/ 0 w 124"/>
                <a:gd name="T31" fmla="*/ 13 h 73"/>
                <a:gd name="T32" fmla="*/ 0 w 124"/>
                <a:gd name="T33" fmla="*/ 0 h 73"/>
                <a:gd name="T34" fmla="*/ 62 w 124"/>
                <a:gd name="T35" fmla="*/ 1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4"/>
                <a:gd name="T55" fmla="*/ 0 h 73"/>
                <a:gd name="T56" fmla="*/ 124 w 124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4" h="73">
                  <a:moveTo>
                    <a:pt x="62" y="11"/>
                  </a:moveTo>
                  <a:lnTo>
                    <a:pt x="124" y="22"/>
                  </a:lnTo>
                  <a:lnTo>
                    <a:pt x="119" y="34"/>
                  </a:lnTo>
                  <a:lnTo>
                    <a:pt x="114" y="46"/>
                  </a:lnTo>
                  <a:lnTo>
                    <a:pt x="105" y="56"/>
                  </a:lnTo>
                  <a:lnTo>
                    <a:pt x="95" y="64"/>
                  </a:lnTo>
                  <a:lnTo>
                    <a:pt x="83" y="70"/>
                  </a:lnTo>
                  <a:lnTo>
                    <a:pt x="71" y="73"/>
                  </a:lnTo>
                  <a:lnTo>
                    <a:pt x="57" y="73"/>
                  </a:lnTo>
                  <a:lnTo>
                    <a:pt x="45" y="71"/>
                  </a:lnTo>
                  <a:lnTo>
                    <a:pt x="33" y="66"/>
                  </a:lnTo>
                  <a:lnTo>
                    <a:pt x="22" y="59"/>
                  </a:lnTo>
                  <a:lnTo>
                    <a:pt x="13" y="50"/>
                  </a:lnTo>
                  <a:lnTo>
                    <a:pt x="5" y="39"/>
                  </a:lnTo>
                  <a:lnTo>
                    <a:pt x="1" y="26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59" name="Freeform 482"/>
            <p:cNvSpPr>
              <a:spLocks/>
            </p:cNvSpPr>
            <p:nvPr/>
          </p:nvSpPr>
          <p:spPr bwMode="auto">
            <a:xfrm>
              <a:off x="2605" y="1444"/>
              <a:ext cx="17" cy="11"/>
            </a:xfrm>
            <a:custGeom>
              <a:avLst/>
              <a:gdLst>
                <a:gd name="T0" fmla="*/ 124 w 124"/>
                <a:gd name="T1" fmla="*/ 22 h 73"/>
                <a:gd name="T2" fmla="*/ 119 w 124"/>
                <a:gd name="T3" fmla="*/ 34 h 73"/>
                <a:gd name="T4" fmla="*/ 114 w 124"/>
                <a:gd name="T5" fmla="*/ 46 h 73"/>
                <a:gd name="T6" fmla="*/ 105 w 124"/>
                <a:gd name="T7" fmla="*/ 56 h 73"/>
                <a:gd name="T8" fmla="*/ 95 w 124"/>
                <a:gd name="T9" fmla="*/ 64 h 73"/>
                <a:gd name="T10" fmla="*/ 83 w 124"/>
                <a:gd name="T11" fmla="*/ 70 h 73"/>
                <a:gd name="T12" fmla="*/ 71 w 124"/>
                <a:gd name="T13" fmla="*/ 73 h 73"/>
                <a:gd name="T14" fmla="*/ 57 w 124"/>
                <a:gd name="T15" fmla="*/ 73 h 73"/>
                <a:gd name="T16" fmla="*/ 45 w 124"/>
                <a:gd name="T17" fmla="*/ 71 h 73"/>
                <a:gd name="T18" fmla="*/ 33 w 124"/>
                <a:gd name="T19" fmla="*/ 66 h 73"/>
                <a:gd name="T20" fmla="*/ 22 w 124"/>
                <a:gd name="T21" fmla="*/ 59 h 73"/>
                <a:gd name="T22" fmla="*/ 13 w 124"/>
                <a:gd name="T23" fmla="*/ 50 h 73"/>
                <a:gd name="T24" fmla="*/ 5 w 124"/>
                <a:gd name="T25" fmla="*/ 39 h 73"/>
                <a:gd name="T26" fmla="*/ 1 w 124"/>
                <a:gd name="T27" fmla="*/ 26 h 73"/>
                <a:gd name="T28" fmla="*/ 0 w 124"/>
                <a:gd name="T29" fmla="*/ 13 h 73"/>
                <a:gd name="T30" fmla="*/ 0 w 124"/>
                <a:gd name="T31" fmla="*/ 0 h 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4"/>
                <a:gd name="T49" fmla="*/ 0 h 73"/>
                <a:gd name="T50" fmla="*/ 124 w 124"/>
                <a:gd name="T51" fmla="*/ 73 h 7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4" h="73">
                  <a:moveTo>
                    <a:pt x="124" y="22"/>
                  </a:moveTo>
                  <a:lnTo>
                    <a:pt x="119" y="34"/>
                  </a:lnTo>
                  <a:lnTo>
                    <a:pt x="114" y="46"/>
                  </a:lnTo>
                  <a:lnTo>
                    <a:pt x="105" y="56"/>
                  </a:lnTo>
                  <a:lnTo>
                    <a:pt x="95" y="64"/>
                  </a:lnTo>
                  <a:lnTo>
                    <a:pt x="83" y="70"/>
                  </a:lnTo>
                  <a:lnTo>
                    <a:pt x="71" y="73"/>
                  </a:lnTo>
                  <a:lnTo>
                    <a:pt x="57" y="73"/>
                  </a:lnTo>
                  <a:lnTo>
                    <a:pt x="45" y="71"/>
                  </a:lnTo>
                  <a:lnTo>
                    <a:pt x="33" y="66"/>
                  </a:lnTo>
                  <a:lnTo>
                    <a:pt x="22" y="59"/>
                  </a:lnTo>
                  <a:lnTo>
                    <a:pt x="13" y="50"/>
                  </a:lnTo>
                  <a:lnTo>
                    <a:pt x="5" y="39"/>
                  </a:lnTo>
                  <a:lnTo>
                    <a:pt x="1" y="26"/>
                  </a:lnTo>
                  <a:lnTo>
                    <a:pt x="0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60" name="Freeform 483"/>
            <p:cNvSpPr>
              <a:spLocks/>
            </p:cNvSpPr>
            <p:nvPr/>
          </p:nvSpPr>
          <p:spPr bwMode="auto">
            <a:xfrm>
              <a:off x="2605" y="1263"/>
              <a:ext cx="49" cy="184"/>
            </a:xfrm>
            <a:custGeom>
              <a:avLst/>
              <a:gdLst>
                <a:gd name="T0" fmla="*/ 0 w 346"/>
                <a:gd name="T1" fmla="*/ 1272 h 1294"/>
                <a:gd name="T2" fmla="*/ 62 w 346"/>
                <a:gd name="T3" fmla="*/ 1283 h 1294"/>
                <a:gd name="T4" fmla="*/ 124 w 346"/>
                <a:gd name="T5" fmla="*/ 1294 h 1294"/>
                <a:gd name="T6" fmla="*/ 346 w 346"/>
                <a:gd name="T7" fmla="*/ 22 h 1294"/>
                <a:gd name="T8" fmla="*/ 284 w 346"/>
                <a:gd name="T9" fmla="*/ 11 h 1294"/>
                <a:gd name="T10" fmla="*/ 222 w 346"/>
                <a:gd name="T11" fmla="*/ 0 h 1294"/>
                <a:gd name="T12" fmla="*/ 0 w 346"/>
                <a:gd name="T13" fmla="*/ 1272 h 12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6"/>
                <a:gd name="T22" fmla="*/ 0 h 1294"/>
                <a:gd name="T23" fmla="*/ 346 w 346"/>
                <a:gd name="T24" fmla="*/ 1294 h 12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6" h="1294">
                  <a:moveTo>
                    <a:pt x="0" y="1272"/>
                  </a:moveTo>
                  <a:lnTo>
                    <a:pt x="62" y="1283"/>
                  </a:lnTo>
                  <a:lnTo>
                    <a:pt x="124" y="1294"/>
                  </a:lnTo>
                  <a:lnTo>
                    <a:pt x="346" y="22"/>
                  </a:lnTo>
                  <a:lnTo>
                    <a:pt x="284" y="11"/>
                  </a:lnTo>
                  <a:lnTo>
                    <a:pt x="222" y="0"/>
                  </a:lnTo>
                  <a:lnTo>
                    <a:pt x="0" y="12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61" name="Freeform 484"/>
            <p:cNvSpPr>
              <a:spLocks/>
            </p:cNvSpPr>
            <p:nvPr/>
          </p:nvSpPr>
          <p:spPr bwMode="auto">
            <a:xfrm>
              <a:off x="2605" y="1263"/>
              <a:ext cx="49" cy="184"/>
            </a:xfrm>
            <a:custGeom>
              <a:avLst/>
              <a:gdLst>
                <a:gd name="T0" fmla="*/ 0 w 346"/>
                <a:gd name="T1" fmla="*/ 1272 h 1294"/>
                <a:gd name="T2" fmla="*/ 62 w 346"/>
                <a:gd name="T3" fmla="*/ 1283 h 1294"/>
                <a:gd name="T4" fmla="*/ 124 w 346"/>
                <a:gd name="T5" fmla="*/ 1294 h 1294"/>
                <a:gd name="T6" fmla="*/ 346 w 346"/>
                <a:gd name="T7" fmla="*/ 22 h 1294"/>
                <a:gd name="T8" fmla="*/ 284 w 346"/>
                <a:gd name="T9" fmla="*/ 11 h 1294"/>
                <a:gd name="T10" fmla="*/ 222 w 346"/>
                <a:gd name="T11" fmla="*/ 0 h 1294"/>
                <a:gd name="T12" fmla="*/ 0 w 346"/>
                <a:gd name="T13" fmla="*/ 1272 h 12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6"/>
                <a:gd name="T22" fmla="*/ 0 h 1294"/>
                <a:gd name="T23" fmla="*/ 346 w 346"/>
                <a:gd name="T24" fmla="*/ 1294 h 12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6" h="1294">
                  <a:moveTo>
                    <a:pt x="0" y="1272"/>
                  </a:moveTo>
                  <a:lnTo>
                    <a:pt x="62" y="1283"/>
                  </a:lnTo>
                  <a:lnTo>
                    <a:pt x="124" y="1294"/>
                  </a:lnTo>
                  <a:lnTo>
                    <a:pt x="346" y="22"/>
                  </a:lnTo>
                  <a:lnTo>
                    <a:pt x="284" y="11"/>
                  </a:lnTo>
                  <a:lnTo>
                    <a:pt x="222" y="0"/>
                  </a:lnTo>
                  <a:lnTo>
                    <a:pt x="0" y="12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62" name="Freeform 485"/>
            <p:cNvSpPr>
              <a:spLocks/>
            </p:cNvSpPr>
            <p:nvPr/>
          </p:nvSpPr>
          <p:spPr bwMode="auto">
            <a:xfrm>
              <a:off x="2636" y="1255"/>
              <a:ext cx="18" cy="11"/>
            </a:xfrm>
            <a:custGeom>
              <a:avLst/>
              <a:gdLst>
                <a:gd name="T0" fmla="*/ 62 w 124"/>
                <a:gd name="T1" fmla="*/ 61 h 72"/>
                <a:gd name="T2" fmla="*/ 0 w 124"/>
                <a:gd name="T3" fmla="*/ 50 h 72"/>
                <a:gd name="T4" fmla="*/ 4 w 124"/>
                <a:gd name="T5" fmla="*/ 38 h 72"/>
                <a:gd name="T6" fmla="*/ 10 w 124"/>
                <a:gd name="T7" fmla="*/ 26 h 72"/>
                <a:gd name="T8" fmla="*/ 19 w 124"/>
                <a:gd name="T9" fmla="*/ 16 h 72"/>
                <a:gd name="T10" fmla="*/ 29 w 124"/>
                <a:gd name="T11" fmla="*/ 8 h 72"/>
                <a:gd name="T12" fmla="*/ 41 w 124"/>
                <a:gd name="T13" fmla="*/ 3 h 72"/>
                <a:gd name="T14" fmla="*/ 53 w 124"/>
                <a:gd name="T15" fmla="*/ 0 h 72"/>
                <a:gd name="T16" fmla="*/ 66 w 124"/>
                <a:gd name="T17" fmla="*/ 0 h 72"/>
                <a:gd name="T18" fmla="*/ 78 w 124"/>
                <a:gd name="T19" fmla="*/ 2 h 72"/>
                <a:gd name="T20" fmla="*/ 91 w 124"/>
                <a:gd name="T21" fmla="*/ 6 h 72"/>
                <a:gd name="T22" fmla="*/ 102 w 124"/>
                <a:gd name="T23" fmla="*/ 14 h 72"/>
                <a:gd name="T24" fmla="*/ 111 w 124"/>
                <a:gd name="T25" fmla="*/ 23 h 72"/>
                <a:gd name="T26" fmla="*/ 118 w 124"/>
                <a:gd name="T27" fmla="*/ 34 h 72"/>
                <a:gd name="T28" fmla="*/ 123 w 124"/>
                <a:gd name="T29" fmla="*/ 46 h 72"/>
                <a:gd name="T30" fmla="*/ 124 w 124"/>
                <a:gd name="T31" fmla="*/ 59 h 72"/>
                <a:gd name="T32" fmla="*/ 124 w 124"/>
                <a:gd name="T33" fmla="*/ 72 h 72"/>
                <a:gd name="T34" fmla="*/ 62 w 124"/>
                <a:gd name="T35" fmla="*/ 61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4"/>
                <a:gd name="T55" fmla="*/ 0 h 72"/>
                <a:gd name="T56" fmla="*/ 124 w 124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4" h="72">
                  <a:moveTo>
                    <a:pt x="62" y="61"/>
                  </a:moveTo>
                  <a:lnTo>
                    <a:pt x="0" y="50"/>
                  </a:lnTo>
                  <a:lnTo>
                    <a:pt x="4" y="38"/>
                  </a:lnTo>
                  <a:lnTo>
                    <a:pt x="10" y="26"/>
                  </a:lnTo>
                  <a:lnTo>
                    <a:pt x="19" y="16"/>
                  </a:lnTo>
                  <a:lnTo>
                    <a:pt x="29" y="8"/>
                  </a:lnTo>
                  <a:lnTo>
                    <a:pt x="41" y="3"/>
                  </a:lnTo>
                  <a:lnTo>
                    <a:pt x="53" y="0"/>
                  </a:lnTo>
                  <a:lnTo>
                    <a:pt x="66" y="0"/>
                  </a:lnTo>
                  <a:lnTo>
                    <a:pt x="78" y="2"/>
                  </a:lnTo>
                  <a:lnTo>
                    <a:pt x="91" y="6"/>
                  </a:lnTo>
                  <a:lnTo>
                    <a:pt x="102" y="14"/>
                  </a:lnTo>
                  <a:lnTo>
                    <a:pt x="111" y="23"/>
                  </a:lnTo>
                  <a:lnTo>
                    <a:pt x="118" y="34"/>
                  </a:lnTo>
                  <a:lnTo>
                    <a:pt x="123" y="46"/>
                  </a:lnTo>
                  <a:lnTo>
                    <a:pt x="124" y="59"/>
                  </a:lnTo>
                  <a:lnTo>
                    <a:pt x="124" y="72"/>
                  </a:lnTo>
                  <a:lnTo>
                    <a:pt x="62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63" name="Rectangle 487"/>
            <p:cNvSpPr>
              <a:spLocks noChangeArrowheads="1"/>
            </p:cNvSpPr>
            <p:nvPr/>
          </p:nvSpPr>
          <p:spPr bwMode="auto">
            <a:xfrm>
              <a:off x="2154" y="1250"/>
              <a:ext cx="35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  <a:latin typeface="Symbol" panose="05050102010706020507" pitchFamily="18" charset="2"/>
                </a:rPr>
                <a:t>t </a:t>
              </a:r>
              <a:r>
                <a:rPr lang="en-US" altLang="zh-CN" sz="2400" b="0">
                  <a:solidFill>
                    <a:srgbClr val="000000"/>
                  </a:solidFill>
                </a:rPr>
                <a:t>d</a:t>
              </a:r>
              <a:r>
                <a:rPr lang="en-US" altLang="zh-CN" sz="2400" b="0" i="1">
                  <a:solidFill>
                    <a:srgbClr val="000000"/>
                  </a:solidFill>
                </a:rPr>
                <a:t>A</a:t>
              </a:r>
              <a:endParaRPr lang="en-US" altLang="zh-CN" sz="2400"/>
            </a:p>
          </p:txBody>
        </p:sp>
        <p:sp>
          <p:nvSpPr>
            <p:cNvPr id="33864" name="Freeform 488"/>
            <p:cNvSpPr>
              <a:spLocks/>
            </p:cNvSpPr>
            <p:nvPr/>
          </p:nvSpPr>
          <p:spPr bwMode="auto">
            <a:xfrm>
              <a:off x="2636" y="1255"/>
              <a:ext cx="18" cy="11"/>
            </a:xfrm>
            <a:custGeom>
              <a:avLst/>
              <a:gdLst>
                <a:gd name="T0" fmla="*/ 0 w 124"/>
                <a:gd name="T1" fmla="*/ 50 h 72"/>
                <a:gd name="T2" fmla="*/ 4 w 124"/>
                <a:gd name="T3" fmla="*/ 38 h 72"/>
                <a:gd name="T4" fmla="*/ 10 w 124"/>
                <a:gd name="T5" fmla="*/ 26 h 72"/>
                <a:gd name="T6" fmla="*/ 19 w 124"/>
                <a:gd name="T7" fmla="*/ 16 h 72"/>
                <a:gd name="T8" fmla="*/ 29 w 124"/>
                <a:gd name="T9" fmla="*/ 8 h 72"/>
                <a:gd name="T10" fmla="*/ 41 w 124"/>
                <a:gd name="T11" fmla="*/ 3 h 72"/>
                <a:gd name="T12" fmla="*/ 53 w 124"/>
                <a:gd name="T13" fmla="*/ 0 h 72"/>
                <a:gd name="T14" fmla="*/ 66 w 124"/>
                <a:gd name="T15" fmla="*/ 0 h 72"/>
                <a:gd name="T16" fmla="*/ 78 w 124"/>
                <a:gd name="T17" fmla="*/ 2 h 72"/>
                <a:gd name="T18" fmla="*/ 91 w 124"/>
                <a:gd name="T19" fmla="*/ 6 h 72"/>
                <a:gd name="T20" fmla="*/ 102 w 124"/>
                <a:gd name="T21" fmla="*/ 14 h 72"/>
                <a:gd name="T22" fmla="*/ 111 w 124"/>
                <a:gd name="T23" fmla="*/ 23 h 72"/>
                <a:gd name="T24" fmla="*/ 118 w 124"/>
                <a:gd name="T25" fmla="*/ 34 h 72"/>
                <a:gd name="T26" fmla="*/ 123 w 124"/>
                <a:gd name="T27" fmla="*/ 46 h 72"/>
                <a:gd name="T28" fmla="*/ 124 w 124"/>
                <a:gd name="T29" fmla="*/ 59 h 72"/>
                <a:gd name="T30" fmla="*/ 124 w 124"/>
                <a:gd name="T31" fmla="*/ 72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4"/>
                <a:gd name="T49" fmla="*/ 0 h 72"/>
                <a:gd name="T50" fmla="*/ 124 w 124"/>
                <a:gd name="T51" fmla="*/ 72 h 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4" h="72">
                  <a:moveTo>
                    <a:pt x="0" y="50"/>
                  </a:moveTo>
                  <a:lnTo>
                    <a:pt x="4" y="38"/>
                  </a:lnTo>
                  <a:lnTo>
                    <a:pt x="10" y="26"/>
                  </a:lnTo>
                  <a:lnTo>
                    <a:pt x="19" y="16"/>
                  </a:lnTo>
                  <a:lnTo>
                    <a:pt x="29" y="8"/>
                  </a:lnTo>
                  <a:lnTo>
                    <a:pt x="41" y="3"/>
                  </a:lnTo>
                  <a:lnTo>
                    <a:pt x="53" y="0"/>
                  </a:lnTo>
                  <a:lnTo>
                    <a:pt x="66" y="0"/>
                  </a:lnTo>
                  <a:lnTo>
                    <a:pt x="78" y="2"/>
                  </a:lnTo>
                  <a:lnTo>
                    <a:pt x="91" y="6"/>
                  </a:lnTo>
                  <a:lnTo>
                    <a:pt x="102" y="14"/>
                  </a:lnTo>
                  <a:lnTo>
                    <a:pt x="111" y="23"/>
                  </a:lnTo>
                  <a:lnTo>
                    <a:pt x="118" y="34"/>
                  </a:lnTo>
                  <a:lnTo>
                    <a:pt x="123" y="46"/>
                  </a:lnTo>
                  <a:lnTo>
                    <a:pt x="124" y="59"/>
                  </a:lnTo>
                  <a:lnTo>
                    <a:pt x="124" y="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65" name="Line 489"/>
            <p:cNvSpPr>
              <a:spLocks noChangeShapeType="1"/>
            </p:cNvSpPr>
            <p:nvPr/>
          </p:nvSpPr>
          <p:spPr bwMode="auto">
            <a:xfrm flipH="1" flipV="1">
              <a:off x="2597" y="1206"/>
              <a:ext cx="100" cy="22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66" name="Line 490"/>
            <p:cNvSpPr>
              <a:spLocks noChangeShapeType="1"/>
            </p:cNvSpPr>
            <p:nvPr/>
          </p:nvSpPr>
          <p:spPr bwMode="auto">
            <a:xfrm flipH="1">
              <a:off x="2593" y="1282"/>
              <a:ext cx="10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67" name="Line 491"/>
            <p:cNvSpPr>
              <a:spLocks noChangeShapeType="1"/>
            </p:cNvSpPr>
            <p:nvPr/>
          </p:nvSpPr>
          <p:spPr bwMode="auto">
            <a:xfrm flipH="1" flipV="1">
              <a:off x="2594" y="1245"/>
              <a:ext cx="101" cy="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68" name="Line 492"/>
            <p:cNvSpPr>
              <a:spLocks noChangeShapeType="1"/>
            </p:cNvSpPr>
            <p:nvPr/>
          </p:nvSpPr>
          <p:spPr bwMode="auto">
            <a:xfrm flipH="1">
              <a:off x="2594" y="1308"/>
              <a:ext cx="101" cy="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69" name="Line 493"/>
            <p:cNvSpPr>
              <a:spLocks noChangeShapeType="1"/>
            </p:cNvSpPr>
            <p:nvPr/>
          </p:nvSpPr>
          <p:spPr bwMode="auto">
            <a:xfrm flipH="1">
              <a:off x="2597" y="1336"/>
              <a:ext cx="100" cy="2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70" name="Freeform 494"/>
            <p:cNvSpPr>
              <a:spLocks/>
            </p:cNvSpPr>
            <p:nvPr/>
          </p:nvSpPr>
          <p:spPr bwMode="auto">
            <a:xfrm>
              <a:off x="2627" y="1213"/>
              <a:ext cx="4" cy="138"/>
            </a:xfrm>
            <a:custGeom>
              <a:avLst/>
              <a:gdLst>
                <a:gd name="T0" fmla="*/ 28 w 28"/>
                <a:gd name="T1" fmla="*/ 0 h 963"/>
                <a:gd name="T2" fmla="*/ 0 w 28"/>
                <a:gd name="T3" fmla="*/ 481 h 963"/>
                <a:gd name="T4" fmla="*/ 28 w 28"/>
                <a:gd name="T5" fmla="*/ 963 h 963"/>
                <a:gd name="T6" fmla="*/ 0 60000 65536"/>
                <a:gd name="T7" fmla="*/ 0 60000 65536"/>
                <a:gd name="T8" fmla="*/ 0 60000 65536"/>
                <a:gd name="T9" fmla="*/ 0 w 28"/>
                <a:gd name="T10" fmla="*/ 0 h 963"/>
                <a:gd name="T11" fmla="*/ 28 w 28"/>
                <a:gd name="T12" fmla="*/ 963 h 9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963">
                  <a:moveTo>
                    <a:pt x="28" y="0"/>
                  </a:moveTo>
                  <a:lnTo>
                    <a:pt x="0" y="481"/>
                  </a:lnTo>
                  <a:lnTo>
                    <a:pt x="28" y="963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71" name="Freeform 495"/>
            <p:cNvSpPr>
              <a:spLocks/>
            </p:cNvSpPr>
            <p:nvPr/>
          </p:nvSpPr>
          <p:spPr bwMode="auto">
            <a:xfrm>
              <a:off x="2660" y="1221"/>
              <a:ext cx="4" cy="122"/>
            </a:xfrm>
            <a:custGeom>
              <a:avLst/>
              <a:gdLst>
                <a:gd name="T0" fmla="*/ 23 w 23"/>
                <a:gd name="T1" fmla="*/ 0 h 858"/>
                <a:gd name="T2" fmla="*/ 0 w 23"/>
                <a:gd name="T3" fmla="*/ 429 h 858"/>
                <a:gd name="T4" fmla="*/ 23 w 23"/>
                <a:gd name="T5" fmla="*/ 858 h 858"/>
                <a:gd name="T6" fmla="*/ 0 60000 65536"/>
                <a:gd name="T7" fmla="*/ 0 60000 65536"/>
                <a:gd name="T8" fmla="*/ 0 60000 65536"/>
                <a:gd name="T9" fmla="*/ 0 w 23"/>
                <a:gd name="T10" fmla="*/ 0 h 858"/>
                <a:gd name="T11" fmla="*/ 23 w 23"/>
                <a:gd name="T12" fmla="*/ 858 h 8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858">
                  <a:moveTo>
                    <a:pt x="23" y="0"/>
                  </a:moveTo>
                  <a:lnTo>
                    <a:pt x="0" y="429"/>
                  </a:lnTo>
                  <a:lnTo>
                    <a:pt x="23" y="85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3127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autoUpdateAnimBg="0"/>
    </p:bldLst>
  </p:timing>
</p:sld>
</file>

<file path=ppt/theme/theme1.xml><?xml version="1.0" encoding="utf-8"?>
<a:theme xmlns:a="http://schemas.openxmlformats.org/drawingml/2006/main" name="Office 主题​​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559</Words>
  <Application>Microsoft Office PowerPoint</Application>
  <PresentationFormat>宽屏</PresentationFormat>
  <Paragraphs>94</Paragraphs>
  <Slides>13</Slides>
  <Notes>0</Notes>
  <HiddenSlides>0</HiddenSlides>
  <MMClips>2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Arial Unicode MS</vt:lpstr>
      <vt:lpstr>等线</vt:lpstr>
      <vt:lpstr>等线 Light</vt:lpstr>
      <vt:lpstr>黑体</vt:lpstr>
      <vt:lpstr>楷体_GB2312</vt:lpstr>
      <vt:lpstr>宋体</vt:lpstr>
      <vt:lpstr>微软雅黑</vt:lpstr>
      <vt:lpstr>Arial</vt:lpstr>
      <vt:lpstr>Calibri</vt:lpstr>
      <vt:lpstr>Symbol</vt:lpstr>
      <vt:lpstr>Times New Roman</vt:lpstr>
      <vt:lpstr>Office 主题​​</vt:lpstr>
      <vt:lpstr>母版1</vt:lpstr>
      <vt:lpstr>Microsoft 公式 3.0</vt:lpstr>
      <vt:lpstr>第五章  扭转</vt:lpstr>
      <vt:lpstr>学习目标：</vt:lpstr>
      <vt:lpstr>第一节  概 述</vt:lpstr>
      <vt:lpstr>圆轴扭转变形</vt:lpstr>
      <vt:lpstr>PowerPoint 演示文稿</vt:lpstr>
      <vt:lpstr>PowerPoint 演示文稿</vt:lpstr>
      <vt:lpstr>薄壁圆筒的扭转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15</cp:revision>
  <dcterms:created xsi:type="dcterms:W3CDTF">2018-05-13T13:54:11Z</dcterms:created>
  <dcterms:modified xsi:type="dcterms:W3CDTF">2018-11-03T14:58:22Z</dcterms:modified>
</cp:coreProperties>
</file>